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2"/>
  </p:notesMasterIdLst>
  <p:sldIdLst>
    <p:sldId id="336" r:id="rId3"/>
    <p:sldId id="305" r:id="rId4"/>
    <p:sldId id="257" r:id="rId5"/>
    <p:sldId id="366" r:id="rId6"/>
    <p:sldId id="446" r:id="rId7"/>
    <p:sldId id="447" r:id="rId8"/>
    <p:sldId id="448" r:id="rId9"/>
    <p:sldId id="371" r:id="rId10"/>
    <p:sldId id="372" r:id="rId11"/>
    <p:sldId id="375" r:id="rId12"/>
    <p:sldId id="377" r:id="rId13"/>
    <p:sldId id="337" r:id="rId14"/>
    <p:sldId id="378" r:id="rId15"/>
    <p:sldId id="523" r:id="rId16"/>
    <p:sldId id="525" r:id="rId17"/>
    <p:sldId id="524" r:id="rId18"/>
    <p:sldId id="379" r:id="rId19"/>
    <p:sldId id="380" r:id="rId20"/>
    <p:sldId id="381" r:id="rId21"/>
    <p:sldId id="386" r:id="rId22"/>
    <p:sldId id="339" r:id="rId23"/>
    <p:sldId id="526" r:id="rId24"/>
    <p:sldId id="539" r:id="rId25"/>
    <p:sldId id="527" r:id="rId26"/>
    <p:sldId id="388" r:id="rId27"/>
    <p:sldId id="528" r:id="rId28"/>
    <p:sldId id="449" r:id="rId29"/>
    <p:sldId id="450" r:id="rId30"/>
    <p:sldId id="443" r:id="rId31"/>
    <p:sldId id="456" r:id="rId32"/>
    <p:sldId id="457" r:id="rId33"/>
    <p:sldId id="458" r:id="rId34"/>
    <p:sldId id="459" r:id="rId35"/>
    <p:sldId id="340" r:id="rId36"/>
    <p:sldId id="394" r:id="rId37"/>
    <p:sldId id="465" r:id="rId38"/>
    <p:sldId id="466" r:id="rId39"/>
    <p:sldId id="395" r:id="rId40"/>
    <p:sldId id="467" r:id="rId41"/>
    <p:sldId id="471" r:id="rId42"/>
    <p:sldId id="472" r:id="rId43"/>
    <p:sldId id="444" r:id="rId44"/>
    <p:sldId id="477" r:id="rId45"/>
    <p:sldId id="529" r:id="rId46"/>
    <p:sldId id="530" r:id="rId47"/>
    <p:sldId id="538" r:id="rId48"/>
    <p:sldId id="491" r:id="rId49"/>
    <p:sldId id="492" r:id="rId50"/>
    <p:sldId id="493" r:id="rId51"/>
    <p:sldId id="520" r:id="rId52"/>
    <p:sldId id="494" r:id="rId53"/>
    <p:sldId id="495" r:id="rId54"/>
    <p:sldId id="496" r:id="rId55"/>
    <p:sldId id="521" r:id="rId56"/>
    <p:sldId id="497" r:id="rId57"/>
    <p:sldId id="498" r:id="rId58"/>
    <p:sldId id="541" r:id="rId59"/>
    <p:sldId id="500" r:id="rId60"/>
    <p:sldId id="542" r:id="rId61"/>
    <p:sldId id="501" r:id="rId62"/>
    <p:sldId id="502" r:id="rId63"/>
    <p:sldId id="503" r:id="rId64"/>
    <p:sldId id="504" r:id="rId65"/>
    <p:sldId id="543" r:id="rId66"/>
    <p:sldId id="505" r:id="rId67"/>
    <p:sldId id="506" r:id="rId68"/>
    <p:sldId id="507" r:id="rId69"/>
    <p:sldId id="531" r:id="rId70"/>
    <p:sldId id="508" r:id="rId71"/>
    <p:sldId id="509" r:id="rId72"/>
    <p:sldId id="510" r:id="rId73"/>
    <p:sldId id="511" r:id="rId74"/>
    <p:sldId id="490" r:id="rId75"/>
    <p:sldId id="445" r:id="rId76"/>
    <p:sldId id="415" r:id="rId77"/>
    <p:sldId id="416" r:id="rId78"/>
    <p:sldId id="512" r:id="rId79"/>
    <p:sldId id="419" r:id="rId80"/>
    <p:sldId id="342" r:id="rId81"/>
    <p:sldId id="421" r:id="rId82"/>
    <p:sldId id="422" r:id="rId83"/>
    <p:sldId id="343" r:id="rId84"/>
    <p:sldId id="423" r:id="rId85"/>
    <p:sldId id="424" r:id="rId86"/>
    <p:sldId id="513" r:id="rId87"/>
    <p:sldId id="425" r:id="rId88"/>
    <p:sldId id="514" r:id="rId89"/>
    <p:sldId id="532" r:id="rId90"/>
    <p:sldId id="344" r:id="rId91"/>
    <p:sldId id="426" r:id="rId92"/>
    <p:sldId id="533" r:id="rId93"/>
    <p:sldId id="534" r:id="rId94"/>
    <p:sldId id="515" r:id="rId95"/>
    <p:sldId id="516" r:id="rId96"/>
    <p:sldId id="517" r:id="rId97"/>
    <p:sldId id="535" r:id="rId98"/>
    <p:sldId id="536" r:id="rId99"/>
    <p:sldId id="537" r:id="rId100"/>
    <p:sldId id="429" r:id="rId101"/>
    <p:sldId id="430" r:id="rId102"/>
    <p:sldId id="431" r:id="rId103"/>
    <p:sldId id="518" r:id="rId104"/>
    <p:sldId id="519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6" r:id="rId113"/>
    <p:sldId id="357" r:id="rId114"/>
    <p:sldId id="358" r:id="rId115"/>
    <p:sldId id="359" r:id="rId116"/>
    <p:sldId id="360" r:id="rId117"/>
    <p:sldId id="522" r:id="rId118"/>
    <p:sldId id="361" r:id="rId119"/>
    <p:sldId id="364" r:id="rId120"/>
    <p:sldId id="365" r:id="rId121"/>
  </p:sldIdLst>
  <p:sldSz cx="9144000" cy="6858000" type="screen4x3"/>
  <p:notesSz cx="6807200" cy="9939338"/>
  <p:defaultTextStyle>
    <a:defPPr rtl="0">
      <a:defRPr lang="th-th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0F9"/>
    <a:srgbClr val="EEECE1"/>
    <a:srgbClr val="2E75B6"/>
    <a:srgbClr val="9DC3E6"/>
    <a:srgbClr val="DEEBF7"/>
    <a:srgbClr val="969696"/>
    <a:srgbClr val="BDD7EE"/>
    <a:srgbClr val="608BB1"/>
    <a:srgbClr val="BFD1EC"/>
    <a:srgbClr val="E6E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7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3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08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8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2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7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6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256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33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90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4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h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h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h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h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"/>
              <a:t>マスター テキストの書式設定</a:t>
            </a:r>
          </a:p>
          <a:p>
            <a:pPr lvl="1" rtl="0"/>
            <a:r>
              <a:rPr lang="th"/>
              <a:t>第 2 レベル</a:t>
            </a:r>
          </a:p>
          <a:p>
            <a:pPr lvl="2" rtl="0"/>
            <a:r>
              <a:rPr lang="th"/>
              <a:t>第 3 レベル</a:t>
            </a:r>
          </a:p>
          <a:p>
            <a:pPr lvl="3" rtl="0"/>
            <a:r>
              <a:rPr lang="th"/>
              <a:t>第 4 レベル</a:t>
            </a:r>
          </a:p>
          <a:p>
            <a:pPr lvl="4" rtl="0"/>
            <a:r>
              <a:rPr lang="th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rtlCol="0" anchor="ctr">
            <a:noAutofit/>
          </a:bodyPr>
          <a:lstStyle/>
          <a:p>
            <a:pPr rtl="0"/>
            <a:r>
              <a:rPr lang="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การขับขี่เครื่องจักรก่อสร้างประเภทยานพาหนะ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(สำหรับการปรับผิวดิน / การขนย้าย / การบรรทุก และการขุด)</a:t>
            </a:r>
            <a:r>
              <a:rPr lang="en-US" altLang="ja-JP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คู่มือเสริมสำหรับการฝึกอบรมทักษะ</a:t>
            </a:r>
            <a:r>
              <a:rPr lang="en-US" altLang="ja-JP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เอกสาร PowerPoint สำหรับการฝึกอบรม</a:t>
            </a:r>
            <a:endParaRPr kumimoji="1" lang="ja-JP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คำศัพท์ที่เกี่ยวกับเครื่องจักรก่อสร้างประเภทยานพาหนะ์ 5...ระดับความเสถียร 6...ความสามารถในการไต่ความชัน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 / คู่มือเสริมหน้า 11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ระดับความเสถียร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01113" y="5088483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ความสามารถในการไต่ความชัน</a:t>
            </a:r>
          </a:p>
        </p:txBody>
      </p:sp>
      <p:sp>
        <p:nvSpPr>
          <p:cNvPr id="11" name="テキスト ボックス 502">
            <a:extLst>
              <a:ext uri="{FF2B5EF4-FFF2-40B4-BE49-F238E27FC236}">
                <a16:creationId xmlns:a16="http://schemas.microsoft.com/office/drawing/2014/main" id="{88AF44A6-64F4-4EB4-9CDB-3441925D778D}"/>
              </a:ext>
            </a:extLst>
          </p:cNvPr>
          <p:cNvSpPr txBox="1"/>
          <p:nvPr/>
        </p:nvSpPr>
        <p:spPr>
          <a:xfrm>
            <a:off x="2393950" y="4564063"/>
            <a:ext cx="635000" cy="2492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ระดับความเสถียร</a:t>
            </a: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ความเสียหายถึงขั้นได้รับบาดเจ็บและเสียชีวิตในอุตสาหกรรมก่อสร้าง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คู่มือเสริมหน้า 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การเปลี่ยนแปลงของความเสียหายถึงขั้นได้รับบาดเจ็บและเสียชีวิตที่ต้องหยุดงานตั้งแต่ 4 วันขึ้นไปในอุตสาหกรรมการก่อสร้างเป็นดังภาพที่ 11-1</a:t>
            </a: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 11-1 การเปลี่ยนแปลงของความเสียหายถึงขั้นได้รับบาดเจ็บและเสียชีวิตที่ต้องหยุดงานตั้งแต่ 4 วันขึ้นไปในอุตสาหกรรมการก่อสร้าง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(ไม่รวมความเสียหายที่มีสาเหตุโดยตรงจากแผ่นดินไหวครั้งใหญ่ทางตะวันออกของญี่ปุ่น)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นอกจากนี้ ในบรรดาความเสียหายถึงขั้นได้รับบาดเจ็บและเสียชีวิต ซึ่งมีสาเหตุจากเครื่องจักรก่อสร้าง ฯลฯ ที่เกิดขึ้นในปี 2017 เป็นการปรับผิวดิน / ขนย้าย / บรรทุกและขุดประมาณ 56% และการรื้อถอนประมาณ 15%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(อ้างอิง) กระทรวงสาธารณสุข แรงงาน และสวัสดิการ สภาพการเกิดความเสียหายในการทำงาน, สถานที่ทำงานไซต์ก่อสร้างที่ปลอดภัย: วิเคราะห์สาเหตุและปัจจัยของความเสียหายในการทำงาน (อุตสาหกรรมก่อสร้าง ปี 2017)</a:t>
            </a:r>
            <a:endParaRPr lang="en-US" altLang="ja-JP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8" y="1704975"/>
            <a:ext cx="4007388" cy="239943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FC245F-4A95-4508-BB76-EDACF4312113}"/>
              </a:ext>
            </a:extLst>
          </p:cNvPr>
          <p:cNvSpPr txBox="1"/>
          <p:nvPr/>
        </p:nvSpPr>
        <p:spPr>
          <a:xfrm>
            <a:off x="2286482" y="2250831"/>
            <a:ext cx="323165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จำนวนครั้งที่เกิด (ราย)</a:t>
            </a:r>
            <a:endParaRPr lang="ja-JP" alt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20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275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1 คนงานก่อสร้างถูกบีบโดยตัวถ่วงน้ำหนักของรถขุดบุ้งกี๋ลาก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230 / คู่มือเสริมหน้า 122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2 ผู้ขับขี่ถูกบีบโดยค้ำยันชีทไพล์กับคันโยกในขณะกำลังทำงานปูเกลี่ยดินด้วยรถขุดบุ้งกี๋ลาก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3 มีบล็อกหล่นใส่คนงานจากบุ้งกี๋ของรถขุดบุ้งกี๋ลาก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4 รถขุดบุ้งกี๋ลากพลิกคว่ำบนพื้นที่ลาดชันจนล้มทับผู้บอกทาง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90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5 เดินอยู่ด้านหน้ารถขุดบุ้งกี๋ลากจนโดนกระแทกด้วยบุ้งกี๋ที่หมุนมา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234 / คู่มือเสริมหน้า 126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6 หลังจากตรวจสอบรถดันดินเสร็จ ได้เสียการทรงตัวจนขาถูกบีบขณะกำลังติดตั้งฝาครอบ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7 รถดันดินพลิกคว่ำบนพื้นที่ลาดชันจนล้มทับผู้ขับขี่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8 คนงานทำเครื่องหมายถูกดูดม้วนเข้าไปตีนตะขาบของรถดันดินที่วิ่งถอยหลัง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17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9 ขณะที่รถตักกำลังวิ่งโดยแขวนน้ำหนักบรรทุกอยู่ได้กระแทกชนคนงานอย่างแรง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238 / คู่มือเสริมหน้า 130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10 ผู้บอกทางถูกบีบด้วยบุ้งกี๋ของรถตักภายในอุโมงค์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11 คนงานก่อสร้างถูกรถเกลี่ยดินที่ถอยมาชน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 12 เครื่องขูดพลิกคว่ำบนพื้นที่ลาดชันจนล้มทับผู้ขับขี่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67" y="4587267"/>
            <a:ext cx="2569856" cy="174893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74063"/>
            <a:ext cx="2593498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ระบบกฎหมายเกี่ยวกับความปลอดภัยและอาชีวอนามัยของคนงาน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คู่มือเสริมหน้า 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กฎหมายเกี่ยวกับความปลอดภัยและอาชีวอนามัยของคนงานมีจำนวนหลายฉบับ อาทิ กฎหมายความปลอดภัยและอาชีวอนามัยแรงงาน (roudou anzen eiseihou) โดยเฉพาะอย่างยิ่ง กฎหมายความปลอดภัยและอาชีวอนามัยแรงงาน (roudou anzen eiseihou) มีวัตถุประสงค์เพื่อรับประกันความปลอดภัยและสุขภาพของคนงาน พร้อมกับส่งเสริมการสร้างสภาพแวดล้อมสถานที่ทำงานที่สะดวกสบาย และได้กำหนดรายการต่างๆ ที่ต้องปฏิบัติตาม รวมถึงรายการที่เป็นรูปธรรมตามการบังคับใช้กฎหมาย ซึ่งแสดงอยู่ในคำสั่งคณะรัฐมนตรี, กฎกระทรวง หรือประกาศแจ้งเตือน ฯลฯ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ระบบกฎหมายเกี่ยวกับความปลอดภัยและอาชีวอนามัยของคนงาน มีดังต่อไปนี้</a:t>
            </a: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 9-1 ระบบกฎหมายเกี่ยวกับทักษะการขับขี่เครื่องจักรก่อสร้างประเภทยานพาหนะ </a:t>
            </a:r>
            <a:endParaRPr lang="en-US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(สำหรับการปรับผิวดิน / การขนย้าย / การบรรทุก และการขุด)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(อ้างอิง) คู่มือประเมินความเสี่ยงในอุตสาหกรรมบำรุงรักษาอาคาร กระทรวงสาธารณสุข แรงงาน และสวัสดิการ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503487"/>
            <a:ext cx="5771211" cy="35327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0BB8BF-6A02-406F-82DC-674FC0596BC9}"/>
              </a:ext>
            </a:extLst>
          </p:cNvPr>
          <p:cNvSpPr txBox="1"/>
          <p:nvPr/>
        </p:nvSpPr>
        <p:spPr>
          <a:xfrm>
            <a:off x="2627492" y="2925436"/>
            <a:ext cx="590550" cy="323165"/>
          </a:xfrm>
          <a:prstGeom prst="rect">
            <a:avLst/>
          </a:prstGeom>
          <a:solidFill>
            <a:srgbClr val="DEEBF7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พระราช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บัญญัติ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F81B8-F4D5-4B8D-814A-A381DA917FCC}"/>
              </a:ext>
            </a:extLst>
          </p:cNvPr>
          <p:cNvSpPr txBox="1"/>
          <p:nvPr/>
        </p:nvSpPr>
        <p:spPr>
          <a:xfrm>
            <a:off x="2452350" y="3372505"/>
            <a:ext cx="995715" cy="323165"/>
          </a:xfrm>
          <a:prstGeom prst="rect">
            <a:avLst/>
          </a:prstGeom>
          <a:solidFill>
            <a:srgbClr val="BDD7EE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คณะรัฐมนตรี</a:t>
            </a:r>
            <a:endParaRPr lang="ja-JP" alt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F686BC-D891-4550-9303-D79E93E2CB7B}"/>
              </a:ext>
            </a:extLst>
          </p:cNvPr>
          <p:cNvSpPr txBox="1"/>
          <p:nvPr/>
        </p:nvSpPr>
        <p:spPr>
          <a:xfrm>
            <a:off x="2556509" y="3861116"/>
            <a:ext cx="787399" cy="169277"/>
          </a:xfrm>
          <a:prstGeom prst="rect">
            <a:avLst/>
          </a:prstGeom>
          <a:solidFill>
            <a:srgbClr val="9DC3E6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1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กฎกระทรวง</a:t>
            </a:r>
            <a:endParaRPr lang="ja-JP" altLang="ja-JP" sz="11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AA7403-064D-41B7-94C9-4FE96773D01F}"/>
              </a:ext>
            </a:extLst>
          </p:cNvPr>
          <p:cNvSpPr txBox="1"/>
          <p:nvPr/>
        </p:nvSpPr>
        <p:spPr>
          <a:xfrm>
            <a:off x="2352674" y="4845607"/>
            <a:ext cx="1082675" cy="323165"/>
          </a:xfrm>
          <a:prstGeom prst="rect">
            <a:avLst/>
          </a:prstGeom>
          <a:solidFill>
            <a:srgbClr val="2E75B6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ประกาศสาธารณะ / แจ้งเตือน</a:t>
            </a:r>
            <a:endParaRPr lang="ja-JP" alt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A5BCEA31-91FC-4DD7-859E-FB603A339F8D}"/>
              </a:ext>
            </a:extLst>
          </p:cNvPr>
          <p:cNvSpPr txBox="1"/>
          <p:nvPr/>
        </p:nvSpPr>
        <p:spPr>
          <a:xfrm>
            <a:off x="3805709" y="2746413"/>
            <a:ext cx="3667283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</a:t>
            </a:r>
            <a:endParaRPr lang="ja-JP" sz="9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D50DA79B-6249-4EB1-8AB6-082A1E41A079}"/>
              </a:ext>
            </a:extLst>
          </p:cNvPr>
          <p:cNvSpPr txBox="1"/>
          <p:nvPr/>
        </p:nvSpPr>
        <p:spPr>
          <a:xfrm>
            <a:off x="4168294" y="3216948"/>
            <a:ext cx="4147031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คำสั่งบังคับใช้กฎหมายความปลอดภัยและอาชีวอนามัยแรงงาน (roudou anzen eiseihou)</a:t>
            </a:r>
            <a:endParaRPr lang="ja-JP" sz="105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C0BCF683-44B5-4729-BE7B-FFE32A6D382B}"/>
              </a:ext>
            </a:extLst>
          </p:cNvPr>
          <p:cNvSpPr txBox="1"/>
          <p:nvPr/>
        </p:nvSpPr>
        <p:spPr>
          <a:xfrm>
            <a:off x="4485997" y="3681806"/>
            <a:ext cx="3933164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กฎการบังคับใช้กฎหมายความปลอดภัยและอาชีวอนามัยแรงงาน (roudou anzen eiseihou)</a:t>
            </a:r>
            <a:endParaRPr lang="ja-JP" sz="105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31A7A32B-0619-4EF4-A81B-59DEDA1E111B}"/>
              </a:ext>
            </a:extLst>
          </p:cNvPr>
          <p:cNvSpPr txBox="1"/>
          <p:nvPr/>
        </p:nvSpPr>
        <p:spPr>
          <a:xfrm>
            <a:off x="4888385" y="4151706"/>
            <a:ext cx="2584607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มาตรฐานโครงสร้างเครื่องจักรก่อสร้างประเภทยานพาหนะ</a:t>
            </a:r>
            <a:endParaRPr lang="ja-JP" sz="105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C0997124-868C-4732-8747-E1457F9FEEB3}"/>
              </a:ext>
            </a:extLst>
          </p:cNvPr>
          <p:cNvSpPr txBox="1"/>
          <p:nvPr/>
        </p:nvSpPr>
        <p:spPr>
          <a:xfrm>
            <a:off x="4917828" y="4696198"/>
            <a:ext cx="2555165" cy="62701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กฎระเบียบการฝึกอบรมทักษะการขับขี่เครื่องจักรก่อสร้างประเภทยานพาหนะ (สำหรับการปรับผิวดิน / การขนย้าย / การบรรทุก และการขุด)</a:t>
            </a:r>
            <a:endParaRPr lang="ja-JP" sz="105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FE64E314-F7BF-49E0-ACEA-E67C4808F8B5}"/>
              </a:ext>
            </a:extLst>
          </p:cNvPr>
          <p:cNvSpPr txBox="1"/>
          <p:nvPr/>
        </p:nvSpPr>
        <p:spPr>
          <a:xfrm>
            <a:off x="4907434" y="5379758"/>
            <a:ext cx="2941165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dirty="0">
                <a:solidFill>
                  <a:srgbClr val="FFFF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กฎระเบียบการฝึกอบรมพิเศษด้านความปลอดภัยและอาชีวอนามัย</a:t>
            </a:r>
            <a:endParaRPr lang="ja-JP" sz="105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(1)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243 / คู่มือเสริมหน้า 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1 กฎทั่วไป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 &lt;หน้าที่รับผิดชอบของผู้ประกอบการ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ผู้ประกอบการไม่เพียงต้องปฏิบัติตามมาตรฐานขั้นต่ำ เพื่อป้องกันความเสียหายในการทำงานที่กำหนดโดยกฎหมายนี้เท่านั้น แต่ยังต้องรับประกันความปลอดภัยและสุขภาพของคนงานในสถานที่ทำงาน ด้วยการเตรียมสภาพแวดล้อมสถานที่ทำงานซึ่งสะดวกสบายและการปรับปรุงเงื่อนไขแรงงาน นอกจากนี้ ผู้ประกอบการยังต้องร่วมมือกับมาตรการของรัฐ เกี่ยวกับการป้องกันความเสียหายในการทำงาน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ผู้ที่ออกแบบ, ผลิตหรือนำเข้าเครื่องจักร, เครื่องมือ หรืออุปกรณ์อื่นๆ ผู้ที่ผลิตหรือนำเข้าวัสดุพื้นฐาน รวมถึงผู้ที่ก่อสร้างหรือออกแบบอาคาร จะต้องพยายามมีส่วนร่วมในการป้องกันการเกิดความเสียหายในการทำงาน ซึ่งเกิดจากการใช้สิ่งเหล่านี้ ในระหว่างการออกแบบ, ผลิต, นำเข้าหรือก่อสร้างสิ่งเหล่านี้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บุคคลที่มอบหมายงานต่อให้กับผู้อื่น เช่น ผู้สั่งงานก่อสร้างอาคาร ฯลฯ ต้องระวังไม่กำหนดเงื่อนไขซึ่งอาจทำให้การทำงานมีความปลอดภัยและสุขอนามัยลดลง เช่น วิธีการก่อสร้าง หรือระยะเวลาการก่อสร้าง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คนงานต้องปฏิบัติตามรายการที่จำเป็นเพื่อป้องกันความเสียหายในการทำงาน และต้องพยายามร่วมมือกับมาตรการเกี่ยวกับการป้องกันความเสียหายในการทำงาน ซึ่งผู้ประกอบการและผู้เกี่ยวข้องอื่นๆ ดำเนินการ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คนงานต้องปฏิบัติตามรายการที่จำเป็นเพื่อป้องกันความเสียหายในการทำงาน และต้องพยายามร่วมมือกับมาตรการเกี่ยวกับการป้องกันความเสียหายในการทำงาน ซึ่งผู้ประกอบการและผู้เกี่ยวข้องอื่นๆ ดำเนินการ</a:t>
            </a: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(2)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248 / คู่มือเสริมหน้า 135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5 ข้อบังคับเกี่ยวกับเครื่องจักร ฯลฯ และวัตถุที่อาจสร้างความเสียหาย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45 &lt;การตรวจสอบด้วยตนเองเป็นประจำ (teiki jishu kensa)&gt;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ผู้ประกอบการต้องดำเนินการตรวจสอบบอยเลอร์ (Boiler) และเครื่องจักรอื่นๆ ฯลฯ ที่กำหนดไว้ในคำสั่งคณะรัฐมนตรีด้วยตนเองเป็นประจำ และบันทึกผลการตรวจสอบตามกฎกระทรวงสาธารณสุข แรงงาน และสวัสดิการ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เกี่ยวกับเครื่องจักร ฯลฯ ในวรรคก่อนหน้าที่กำหนดโดยคำสั่งคณะรัฐมนตรี เมื่อผู้ประกอบการดำเนินการตรวจสอบด้วยตนเองที่กำหนดโดยกฎกระทรวงของกระทรวงสาธารณสุข แรงงาน และสวัสดิการ ตามการตรวจสอบด้วยตนเองภายใต้ข้อกำหนดของวรรคเดียวกัน (ต่อไปจะเรียกว่า "การตรวจสอบด้วยตนเองเป็นการเฉพาะ") ต้องดำเนินการให้ คนงานที่ใช้งานเครื่องจักรเหล่านั้นและเป็นผู้ที่มีคุณสมบัติตามที่กฎกระทรวงของกระทรวงสาธารณสุข แรงงาน และสวัสดิการกำหนด หรือเป็นผู้ที่ได้รับการขึ้นทะเบียนตามที่กำหนดในมาตรา 54-3 วรรค 1 ดำเนินการตรวจสอบเครื่องจักรดังกล่าว ฯลฯ ด้วยตนเองเป็นการเฉพาะตามที่ได้รับการร้องขอจากผู้อื่น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รัฐมนตรีว่าการกระทรวงสาธารณสุข แรงงาน และสวัสดิการจะประกาศแนวทางการตรวจสอบด้วยตนเองที่จำเป็นเพื่อให้การตรวจสอบด้วยตนเองตามข้อกำหนดในวรรค 1 มีการดำเนินการอย่างเหมาะสมและมีประสิทธิผล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(ละไว้)</a:t>
            </a: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ตาราง 5-1 กฎหมายและคำสั่งที่เกี่ยวข้อง</a:t>
            </a: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13" y="4231559"/>
            <a:ext cx="5440033" cy="2140145"/>
          </a:xfrm>
          <a:prstGeom prst="rect">
            <a:avLst/>
          </a:prstGeom>
        </p:spPr>
      </p:pic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E1A17B57-BF4A-4E0B-9826-331778DAB84A}"/>
              </a:ext>
            </a:extLst>
          </p:cNvPr>
          <p:cNvSpPr txBox="1"/>
          <p:nvPr/>
        </p:nvSpPr>
        <p:spPr>
          <a:xfrm>
            <a:off x="2052074" y="4313945"/>
            <a:ext cx="918489" cy="159556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หมวดหมู่การตรวจสอบ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E692850A-2E66-4A6D-9874-1944F334C8ED}"/>
              </a:ext>
            </a:extLst>
          </p:cNvPr>
          <p:cNvSpPr txBox="1"/>
          <p:nvPr/>
        </p:nvSpPr>
        <p:spPr>
          <a:xfrm>
            <a:off x="3145454" y="4305403"/>
            <a:ext cx="800100" cy="13899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5EF8BCFE-EB47-43E7-B9FB-1305CF7B29D5}"/>
              </a:ext>
            </a:extLst>
          </p:cNvPr>
          <p:cNvSpPr txBox="1"/>
          <p:nvPr/>
        </p:nvSpPr>
        <p:spPr>
          <a:xfrm>
            <a:off x="4206945" y="4306975"/>
            <a:ext cx="1188154" cy="15057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 / คุณสมบัติที่จะดำเนินการ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7BF705D8-41F2-4D8B-AE6E-B99786F7580E}"/>
              </a:ext>
            </a:extLst>
          </p:cNvPr>
          <p:cNvSpPr txBox="1"/>
          <p:nvPr/>
        </p:nvSpPr>
        <p:spPr>
          <a:xfrm>
            <a:off x="5525569" y="4294895"/>
            <a:ext cx="1698517" cy="16265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ระยะเวลาการเก็บรักษาตารางตรวจสอบ ฯลฯ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53CC140D-E1E6-45FC-A715-AF310F32058F}"/>
              </a:ext>
            </a:extLst>
          </p:cNvPr>
          <p:cNvSpPr txBox="1"/>
          <p:nvPr/>
        </p:nvSpPr>
        <p:spPr>
          <a:xfrm>
            <a:off x="1965714" y="4625451"/>
            <a:ext cx="955285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การตรวจสอบก่อนเริ่มงาน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4C978191-E43D-4021-AAD8-7C7AAFD91825}"/>
              </a:ext>
            </a:extLst>
          </p:cNvPr>
          <p:cNvSpPr txBox="1"/>
          <p:nvPr/>
        </p:nvSpPr>
        <p:spPr>
          <a:xfrm>
            <a:off x="2066045" y="5046192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การตรวจสอบด้วยตนเองเป็นประจำ (teiki jishu kensa)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(เดือนละ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2EAEA80A-78FE-4CFA-84FB-A309C0B3D832}"/>
              </a:ext>
            </a:extLst>
          </p:cNvPr>
          <p:cNvSpPr txBox="1"/>
          <p:nvPr/>
        </p:nvSpPr>
        <p:spPr>
          <a:xfrm>
            <a:off x="2015924" y="5765350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การตรวจสอบด้วยตนเองกรณีพิเศษ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(ปีละ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95515D53-DFB2-483B-8E37-4A1C03C86059}"/>
              </a:ext>
            </a:extLst>
          </p:cNvPr>
          <p:cNvSpPr txBox="1"/>
          <p:nvPr/>
        </p:nvSpPr>
        <p:spPr>
          <a:xfrm>
            <a:off x="3072497" y="4528703"/>
            <a:ext cx="744250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170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F94A9E94-3038-4F37-8D5C-696C3F91ABB1}"/>
              </a:ext>
            </a:extLst>
          </p:cNvPr>
          <p:cNvSpPr txBox="1"/>
          <p:nvPr/>
        </p:nvSpPr>
        <p:spPr>
          <a:xfrm>
            <a:off x="3072497" y="4971379"/>
            <a:ext cx="697736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168</a:t>
            </a:r>
          </a:p>
          <a:p>
            <a:pPr algn="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169</a:t>
            </a:r>
          </a:p>
          <a:p>
            <a:pPr algn="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F8120ED4-7D4D-4AE5-9F2E-EA467EA22CF6}"/>
              </a:ext>
            </a:extLst>
          </p:cNvPr>
          <p:cNvSpPr txBox="1"/>
          <p:nvPr/>
        </p:nvSpPr>
        <p:spPr>
          <a:xfrm>
            <a:off x="3078421" y="5589274"/>
            <a:ext cx="1012910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ข้อบังคับความปลอดภัยและอาชีวอนามัยแรงงาน มาตรา 167</a:t>
            </a:r>
          </a:p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　     มาตรา 169</a:t>
            </a:r>
          </a:p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มาตรา 169-2</a:t>
            </a:r>
            <a:endParaRPr lang="ja-JP" sz="6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มาตรา 171</a:t>
            </a: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17FDE571-6FF6-43C3-B8FA-5A45A26CF768}"/>
              </a:ext>
            </a:extLst>
          </p:cNvPr>
          <p:cNvSpPr txBox="1"/>
          <p:nvPr/>
        </p:nvSpPr>
        <p:spPr>
          <a:xfrm>
            <a:off x="4165399" y="4635833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A86F6B29-359D-4245-A668-CB767AF9E1BC}"/>
              </a:ext>
            </a:extLst>
          </p:cNvPr>
          <p:cNvSpPr txBox="1"/>
          <p:nvPr/>
        </p:nvSpPr>
        <p:spPr>
          <a:xfrm>
            <a:off x="4165399" y="5035511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บุคคลที่ได้รับการแต่งตั้งจากผู้ประกอบการ (ผู้ควบคุมความปลอดภัย)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E138B2E-5F66-44C1-984B-524188152467}"/>
              </a:ext>
            </a:extLst>
          </p:cNvPr>
          <p:cNvSpPr txBox="1"/>
          <p:nvPr/>
        </p:nvSpPr>
        <p:spPr>
          <a:xfrm>
            <a:off x="4180640" y="5759910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ผู้ตรวจสอบภายในบริษัท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ผู้ตรวจสอบจากบริษัทตรวจสอบ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3DC5A7CF-FEF7-4DBE-A0EE-900B42D69D1F}"/>
              </a:ext>
            </a:extLst>
          </p:cNvPr>
          <p:cNvSpPr txBox="1"/>
          <p:nvPr/>
        </p:nvSpPr>
        <p:spPr>
          <a:xfrm>
            <a:off x="5525569" y="4509572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จัดเก็บตารางตรวจสอบในระหว่างที่กำลังใช้งานเครื่องจักร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822DC38E-A3C1-4719-9DF0-4D90A0A7B533}"/>
              </a:ext>
            </a:extLst>
          </p:cNvPr>
          <p:cNvSpPr txBox="1"/>
          <p:nvPr/>
        </p:nvSpPr>
        <p:spPr>
          <a:xfrm>
            <a:off x="5528449" y="5143817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CF1BCB84-705A-43A8-BFCD-CFE16A4173FC}"/>
              </a:ext>
            </a:extLst>
          </p:cNvPr>
          <p:cNvSpPr txBox="1"/>
          <p:nvPr/>
        </p:nvSpPr>
        <p:spPr>
          <a:xfrm>
            <a:off x="5506520" y="5757526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(ติดเครื่องหมายผ่านการตรวจสอบแล้ว)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กฎหมายความปลอดภัยและอาชีวอนามัยแรงงาน (roudou anzen eiseihou) (คัดลอกมาบางส่วน) (3)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250 / คู่มือเสริมหน้า 136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6 มาตรการในการทำงานของคนงาน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61 &lt;การจำกัดการทำงาน&gt;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งานขับเครนหรือหน้าที่งานอื่นๆ ที่กำหนดโดยคำสั่งคณะรัฐมนตรี ห้ามผู้ประกอบการให้บุคคลทำหน้าที่งานดังกล่าว หากไม่ได้เป็นผู้ที่มีคุณสมบัติซึ่งกำหนดตามกฎกระทรวงของกระทรวงสาธารณสุข แรงงาน และสวัสดิการ หรือเป็นผู้ที่สำเร็จการฝึกอบรมทักษะที่เกี่ยวข้องกับหน้าที่งานดังกล่าว ซึ่งต้องให้ผู้ที่ได้รับใบอนุญาตที่เกี่ยวข้องดังกล่าวจากผู้อำนวยการกองแรงงานประจำจังหวัด หรือผู้ที่ได้รับการขึ้นทะเบียนจากผู้อำนวยการกองแรงงานประจำจังหวัดเป็นผู้ดำเนินการ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ห้ามมิให้บุคคลอื่นใดนอกจากผู้ที่สามารถทำหน้าที่งานดังกล่าวตามข้อกำหนดของวรรคก่อนหน้า ทำหน้าที่งานดังกล่าว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ผู้ที่สามารถทำหน้าที่งานดังกล่าวตามข้อกำหนดในวรรค 1 ต้องพกพาใบอนุญาตที่เกี่ยวข้องหรือเอกสารแสดงคุณสมบัติอื่นๆ เวลาทำหน้าที่งานดังกล่าว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(ละไว้)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5709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คุณสมบัติที่จำเป็นสำหรับผู้ขับขี่เครื่องจักร　　　　　　　　　　　　　　　　　　　　　　คุณสมบัติที่จำเป็นสำหรับคนงาน</a:t>
            </a:r>
          </a:p>
        </p:txBody>
      </p:sp>
      <p:sp>
        <p:nvSpPr>
          <p:cNvPr id="9" name="テキスト ボックス 988">
            <a:extLst>
              <a:ext uri="{FF2B5EF4-FFF2-40B4-BE49-F238E27FC236}">
                <a16:creationId xmlns:a16="http://schemas.microsoft.com/office/drawing/2014/main" id="{FCCAEE3B-2521-42C9-B588-8E8F689A7672}"/>
              </a:ext>
            </a:extLst>
          </p:cNvPr>
          <p:cNvSpPr txBox="1"/>
          <p:nvPr/>
        </p:nvSpPr>
        <p:spPr>
          <a:xfrm>
            <a:off x="3536832" y="4080749"/>
            <a:ext cx="566420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ประเภทของคุณสมบัติ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89">
            <a:extLst>
              <a:ext uri="{FF2B5EF4-FFF2-40B4-BE49-F238E27FC236}">
                <a16:creationId xmlns:a16="http://schemas.microsoft.com/office/drawing/2014/main" id="{35A96742-AF05-4811-99A1-7C10C1734ECF}"/>
              </a:ext>
            </a:extLst>
          </p:cNvPr>
          <p:cNvSpPr txBox="1"/>
          <p:nvPr/>
        </p:nvSpPr>
        <p:spPr>
          <a:xfrm>
            <a:off x="3144561" y="4195556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ใบอนุญาต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990">
            <a:extLst>
              <a:ext uri="{FF2B5EF4-FFF2-40B4-BE49-F238E27FC236}">
                <a16:creationId xmlns:a16="http://schemas.microsoft.com/office/drawing/2014/main" id="{88C7D732-0B77-44E2-8864-11AC9DE96636}"/>
              </a:ext>
            </a:extLst>
          </p:cNvPr>
          <p:cNvSpPr txBox="1"/>
          <p:nvPr/>
        </p:nvSpPr>
        <p:spPr>
          <a:xfrm>
            <a:off x="3576036" y="4190982"/>
            <a:ext cx="40626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ฝึกอบรมทักษะ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991">
            <a:extLst>
              <a:ext uri="{FF2B5EF4-FFF2-40B4-BE49-F238E27FC236}">
                <a16:creationId xmlns:a16="http://schemas.microsoft.com/office/drawing/2014/main" id="{2A12918D-F049-442B-A972-58DDDDBE63B5}"/>
              </a:ext>
            </a:extLst>
          </p:cNvPr>
          <p:cNvSpPr txBox="1"/>
          <p:nvPr/>
        </p:nvSpPr>
        <p:spPr>
          <a:xfrm>
            <a:off x="4053205" y="4190973"/>
            <a:ext cx="380681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ฝึกอบรมพิเศษ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998">
            <a:extLst>
              <a:ext uri="{FF2B5EF4-FFF2-40B4-BE49-F238E27FC236}">
                <a16:creationId xmlns:a16="http://schemas.microsoft.com/office/drawing/2014/main" id="{224858C5-A723-44BD-AB7A-D1D1D25313D4}"/>
              </a:ext>
            </a:extLst>
          </p:cNvPr>
          <p:cNvSpPr txBox="1"/>
          <p:nvPr/>
        </p:nvSpPr>
        <p:spPr>
          <a:xfrm>
            <a:off x="2409673" y="6006912"/>
            <a:ext cx="678161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999">
            <a:extLst>
              <a:ext uri="{FF2B5EF4-FFF2-40B4-BE49-F238E27FC236}">
                <a16:creationId xmlns:a16="http://schemas.microsoft.com/office/drawing/2014/main" id="{746890D8-42F2-4D08-9581-98C1F0EC26B7}"/>
              </a:ext>
            </a:extLst>
          </p:cNvPr>
          <p:cNvSpPr txBox="1"/>
          <p:nvPr/>
        </p:nvSpPr>
        <p:spPr>
          <a:xfrm>
            <a:off x="2595410" y="612539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000">
            <a:extLst>
              <a:ext uri="{FF2B5EF4-FFF2-40B4-BE49-F238E27FC236}">
                <a16:creationId xmlns:a16="http://schemas.microsoft.com/office/drawing/2014/main" id="{2EB5AC52-E879-4CBD-A40D-8D22C423819A}"/>
              </a:ext>
            </a:extLst>
          </p:cNvPr>
          <p:cNvSpPr txBox="1"/>
          <p:nvPr/>
        </p:nvSpPr>
        <p:spPr>
          <a:xfrm>
            <a:off x="2457914" y="5789616"/>
            <a:ext cx="623570" cy="991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001">
            <a:extLst>
              <a:ext uri="{FF2B5EF4-FFF2-40B4-BE49-F238E27FC236}">
                <a16:creationId xmlns:a16="http://schemas.microsoft.com/office/drawing/2014/main" id="{F5E53D1E-A3A9-47B4-BC89-8C5C6FA82ACA}"/>
              </a:ext>
            </a:extLst>
          </p:cNvPr>
          <p:cNvSpPr txBox="1"/>
          <p:nvPr/>
        </p:nvSpPr>
        <p:spPr>
          <a:xfrm>
            <a:off x="2470615" y="5908362"/>
            <a:ext cx="541019" cy="764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002">
            <a:extLst>
              <a:ext uri="{FF2B5EF4-FFF2-40B4-BE49-F238E27FC236}">
                <a16:creationId xmlns:a16="http://schemas.microsoft.com/office/drawing/2014/main" id="{A3225B0A-F572-472C-A35F-E573AEE17D6C}"/>
              </a:ext>
            </a:extLst>
          </p:cNvPr>
          <p:cNvSpPr txBox="1"/>
          <p:nvPr/>
        </p:nvSpPr>
        <p:spPr>
          <a:xfrm>
            <a:off x="2413464" y="4301488"/>
            <a:ext cx="623570" cy="97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003">
            <a:extLst>
              <a:ext uri="{FF2B5EF4-FFF2-40B4-BE49-F238E27FC236}">
                <a16:creationId xmlns:a16="http://schemas.microsoft.com/office/drawing/2014/main" id="{F402C365-3D0A-404D-916C-F7B102120403}"/>
              </a:ext>
            </a:extLst>
          </p:cNvPr>
          <p:cNvSpPr txBox="1"/>
          <p:nvPr/>
        </p:nvSpPr>
        <p:spPr>
          <a:xfrm>
            <a:off x="2596584" y="4435474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004">
            <a:extLst>
              <a:ext uri="{FF2B5EF4-FFF2-40B4-BE49-F238E27FC236}">
                <a16:creationId xmlns:a16="http://schemas.microsoft.com/office/drawing/2014/main" id="{7D8134DF-457F-47BB-A950-6871744A4AAF}"/>
              </a:ext>
            </a:extLst>
          </p:cNvPr>
          <p:cNvSpPr txBox="1"/>
          <p:nvPr/>
        </p:nvSpPr>
        <p:spPr>
          <a:xfrm>
            <a:off x="2375364" y="4538377"/>
            <a:ext cx="623570" cy="95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005">
            <a:extLst>
              <a:ext uri="{FF2B5EF4-FFF2-40B4-BE49-F238E27FC236}">
                <a16:creationId xmlns:a16="http://schemas.microsoft.com/office/drawing/2014/main" id="{B31AF9FF-1D01-4571-B5D9-5CF08E8077C2}"/>
              </a:ext>
            </a:extLst>
          </p:cNvPr>
          <p:cNvSpPr txBox="1"/>
          <p:nvPr/>
        </p:nvSpPr>
        <p:spPr>
          <a:xfrm>
            <a:off x="2596584" y="4652670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006">
            <a:extLst>
              <a:ext uri="{FF2B5EF4-FFF2-40B4-BE49-F238E27FC236}">
                <a16:creationId xmlns:a16="http://schemas.microsoft.com/office/drawing/2014/main" id="{A9124EC0-BC79-485D-98E3-F4A039E630FA}"/>
              </a:ext>
            </a:extLst>
          </p:cNvPr>
          <p:cNvSpPr txBox="1"/>
          <p:nvPr/>
        </p:nvSpPr>
        <p:spPr>
          <a:xfrm>
            <a:off x="2369014" y="4766720"/>
            <a:ext cx="623570" cy="805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007">
            <a:extLst>
              <a:ext uri="{FF2B5EF4-FFF2-40B4-BE49-F238E27FC236}">
                <a16:creationId xmlns:a16="http://schemas.microsoft.com/office/drawing/2014/main" id="{18D1C0DB-2E82-46DF-976D-C74DE57E6609}"/>
              </a:ext>
            </a:extLst>
          </p:cNvPr>
          <p:cNvSpPr txBox="1"/>
          <p:nvPr/>
        </p:nvSpPr>
        <p:spPr>
          <a:xfrm>
            <a:off x="2314423" y="4886426"/>
            <a:ext cx="678161" cy="969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008">
            <a:extLst>
              <a:ext uri="{FF2B5EF4-FFF2-40B4-BE49-F238E27FC236}">
                <a16:creationId xmlns:a16="http://schemas.microsoft.com/office/drawing/2014/main" id="{CF4C4726-7B5C-4CF2-AF4C-A377ED4F2C84}"/>
              </a:ext>
            </a:extLst>
          </p:cNvPr>
          <p:cNvSpPr txBox="1"/>
          <p:nvPr/>
        </p:nvSpPr>
        <p:spPr>
          <a:xfrm>
            <a:off x="2596584" y="49877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009">
            <a:extLst>
              <a:ext uri="{FF2B5EF4-FFF2-40B4-BE49-F238E27FC236}">
                <a16:creationId xmlns:a16="http://schemas.microsoft.com/office/drawing/2014/main" id="{DFF5DA4D-6E2E-4C92-A160-9E34729F1914}"/>
              </a:ext>
            </a:extLst>
          </p:cNvPr>
          <p:cNvSpPr txBox="1"/>
          <p:nvPr/>
        </p:nvSpPr>
        <p:spPr>
          <a:xfrm>
            <a:off x="2596584" y="510301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010">
            <a:extLst>
              <a:ext uri="{FF2B5EF4-FFF2-40B4-BE49-F238E27FC236}">
                <a16:creationId xmlns:a16="http://schemas.microsoft.com/office/drawing/2014/main" id="{99E41E87-5885-455F-9D8F-C9A6B4A24F37}"/>
              </a:ext>
            </a:extLst>
          </p:cNvPr>
          <p:cNvSpPr txBox="1"/>
          <p:nvPr/>
        </p:nvSpPr>
        <p:spPr>
          <a:xfrm>
            <a:off x="2451565" y="5553019"/>
            <a:ext cx="623570" cy="101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3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011">
            <a:extLst>
              <a:ext uri="{FF2B5EF4-FFF2-40B4-BE49-F238E27FC236}">
                <a16:creationId xmlns:a16="http://schemas.microsoft.com/office/drawing/2014/main" id="{C4A896ED-1BA9-4B44-BEB7-B3E8F43ECD2A}"/>
              </a:ext>
            </a:extLst>
          </p:cNvPr>
          <p:cNvSpPr txBox="1"/>
          <p:nvPr/>
        </p:nvSpPr>
        <p:spPr>
          <a:xfrm>
            <a:off x="2494162" y="5657177"/>
            <a:ext cx="498422" cy="934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3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012">
            <a:extLst>
              <a:ext uri="{FF2B5EF4-FFF2-40B4-BE49-F238E27FC236}">
                <a16:creationId xmlns:a16="http://schemas.microsoft.com/office/drawing/2014/main" id="{1CEEB0E3-2CC1-498F-8B9D-EE1A55F3A64E}"/>
              </a:ext>
            </a:extLst>
          </p:cNvPr>
          <p:cNvSpPr txBox="1"/>
          <p:nvPr/>
        </p:nvSpPr>
        <p:spPr>
          <a:xfrm>
            <a:off x="2416023" y="5205298"/>
            <a:ext cx="678161" cy="1043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3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013">
            <a:extLst>
              <a:ext uri="{FF2B5EF4-FFF2-40B4-BE49-F238E27FC236}">
                <a16:creationId xmlns:a16="http://schemas.microsoft.com/office/drawing/2014/main" id="{536C1C32-861D-470A-82ED-EF4051CC2E61}"/>
              </a:ext>
            </a:extLst>
          </p:cNvPr>
          <p:cNvSpPr txBox="1"/>
          <p:nvPr/>
        </p:nvSpPr>
        <p:spPr>
          <a:xfrm>
            <a:off x="2597751" y="5328862"/>
            <a:ext cx="39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3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014">
            <a:extLst>
              <a:ext uri="{FF2B5EF4-FFF2-40B4-BE49-F238E27FC236}">
                <a16:creationId xmlns:a16="http://schemas.microsoft.com/office/drawing/2014/main" id="{CECED472-5D28-414A-93F5-545D8796578C}"/>
              </a:ext>
            </a:extLst>
          </p:cNvPr>
          <p:cNvSpPr txBox="1"/>
          <p:nvPr/>
        </p:nvSpPr>
        <p:spPr>
          <a:xfrm>
            <a:off x="2125227" y="5452363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ไม่มีขีดจำกัด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016">
            <a:extLst>
              <a:ext uri="{FF2B5EF4-FFF2-40B4-BE49-F238E27FC236}">
                <a16:creationId xmlns:a16="http://schemas.microsoft.com/office/drawing/2014/main" id="{E87434F9-407F-4CC0-9058-50FA5886607B}"/>
              </a:ext>
            </a:extLst>
          </p:cNvPr>
          <p:cNvSpPr txBox="1"/>
          <p:nvPr/>
        </p:nvSpPr>
        <p:spPr>
          <a:xfrm>
            <a:off x="2314423" y="4134949"/>
            <a:ext cx="56197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ประสิทธิภาพของเครื่องจักร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017">
            <a:extLst>
              <a:ext uri="{FF2B5EF4-FFF2-40B4-BE49-F238E27FC236}">
                <a16:creationId xmlns:a16="http://schemas.microsoft.com/office/drawing/2014/main" id="{8E6093C1-6F73-4032-BE14-3C8D72EAE574}"/>
              </a:ext>
            </a:extLst>
          </p:cNvPr>
          <p:cNvSpPr txBox="1"/>
          <p:nvPr/>
        </p:nvSpPr>
        <p:spPr>
          <a:xfrm>
            <a:off x="2058989" y="4301253"/>
            <a:ext cx="342025" cy="217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</a:t>
            </a:r>
            <a:endParaRPr lang="en-US" sz="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ที่ยก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018">
            <a:extLst>
              <a:ext uri="{FF2B5EF4-FFF2-40B4-BE49-F238E27FC236}">
                <a16:creationId xmlns:a16="http://schemas.microsoft.com/office/drawing/2014/main" id="{3163FE7C-C304-4925-A327-44E8E9B255B8}"/>
              </a:ext>
            </a:extLst>
          </p:cNvPr>
          <p:cNvSpPr txBox="1"/>
          <p:nvPr/>
        </p:nvSpPr>
        <p:spPr>
          <a:xfrm>
            <a:off x="2045871" y="4861160"/>
            <a:ext cx="342025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น้ำหนักบรรทุกที่ยก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019">
            <a:extLst>
              <a:ext uri="{FF2B5EF4-FFF2-40B4-BE49-F238E27FC236}">
                <a16:creationId xmlns:a16="http://schemas.microsoft.com/office/drawing/2014/main" id="{BC40DC9B-5F95-4A3F-A0DD-8001EC49BCF8}"/>
              </a:ext>
            </a:extLst>
          </p:cNvPr>
          <p:cNvSpPr txBox="1"/>
          <p:nvPr/>
        </p:nvSpPr>
        <p:spPr>
          <a:xfrm>
            <a:off x="2009873" y="5254941"/>
            <a:ext cx="427139" cy="1529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020">
            <a:extLst>
              <a:ext uri="{FF2B5EF4-FFF2-40B4-BE49-F238E27FC236}">
                <a16:creationId xmlns:a16="http://schemas.microsoft.com/office/drawing/2014/main" id="{57E93FE2-E3A0-478A-B37C-74FE5410E676}"/>
              </a:ext>
            </a:extLst>
          </p:cNvPr>
          <p:cNvSpPr txBox="1"/>
          <p:nvPr/>
        </p:nvSpPr>
        <p:spPr>
          <a:xfrm>
            <a:off x="2010256" y="5593149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021">
            <a:extLst>
              <a:ext uri="{FF2B5EF4-FFF2-40B4-BE49-F238E27FC236}">
                <a16:creationId xmlns:a16="http://schemas.microsoft.com/office/drawing/2014/main" id="{1416F7D8-33F6-4FA0-B316-E3CB39935208}"/>
              </a:ext>
            </a:extLst>
          </p:cNvPr>
          <p:cNvSpPr txBox="1"/>
          <p:nvPr/>
        </p:nvSpPr>
        <p:spPr>
          <a:xfrm>
            <a:off x="2022992" y="5830276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น้ำหนักบรรทุกสูงสุด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022">
            <a:extLst>
              <a:ext uri="{FF2B5EF4-FFF2-40B4-BE49-F238E27FC236}">
                <a16:creationId xmlns:a16="http://schemas.microsoft.com/office/drawing/2014/main" id="{0BD4D4EA-F1A8-4806-8B4E-1E97CEDCAB07}"/>
              </a:ext>
            </a:extLst>
          </p:cNvPr>
          <p:cNvSpPr txBox="1"/>
          <p:nvPr/>
        </p:nvSpPr>
        <p:spPr>
          <a:xfrm>
            <a:off x="2022991" y="6056180"/>
            <a:ext cx="428573" cy="1156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น้ำหนักบรรทุกสูงสุด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023">
            <a:extLst>
              <a:ext uri="{FF2B5EF4-FFF2-40B4-BE49-F238E27FC236}">
                <a16:creationId xmlns:a16="http://schemas.microsoft.com/office/drawing/2014/main" id="{D6B03B1A-4785-4BCE-9387-9C9C0712726C}"/>
              </a:ext>
            </a:extLst>
          </p:cNvPr>
          <p:cNvSpPr txBox="1"/>
          <p:nvPr/>
        </p:nvSpPr>
        <p:spPr>
          <a:xfrm>
            <a:off x="872372" y="4111624"/>
            <a:ext cx="471170" cy="123825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ชื่อเครื่องจักร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024">
            <a:extLst>
              <a:ext uri="{FF2B5EF4-FFF2-40B4-BE49-F238E27FC236}">
                <a16:creationId xmlns:a16="http://schemas.microsoft.com/office/drawing/2014/main" id="{B330091E-10A0-4C39-A452-137E699D206B}"/>
              </a:ext>
            </a:extLst>
          </p:cNvPr>
          <p:cNvSpPr txBox="1"/>
          <p:nvPr/>
        </p:nvSpPr>
        <p:spPr>
          <a:xfrm>
            <a:off x="196097" y="447928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 (ปั้นจั่น)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025">
            <a:extLst>
              <a:ext uri="{FF2B5EF4-FFF2-40B4-BE49-F238E27FC236}">
                <a16:creationId xmlns:a16="http://schemas.microsoft.com/office/drawing/2014/main" id="{5E4AEB22-3AAF-4EB0-8445-334ADD33C576}"/>
              </a:ext>
            </a:extLst>
          </p:cNvPr>
          <p:cNvSpPr txBox="1"/>
          <p:nvPr/>
        </p:nvSpPr>
        <p:spPr>
          <a:xfrm>
            <a:off x="611091" y="4356649"/>
            <a:ext cx="732451" cy="2441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 (ปั้นจั่น)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026">
            <a:extLst>
              <a:ext uri="{FF2B5EF4-FFF2-40B4-BE49-F238E27FC236}">
                <a16:creationId xmlns:a16="http://schemas.microsoft.com/office/drawing/2014/main" id="{F34758BE-E944-4E0B-8FCE-14724FF34668}"/>
              </a:ext>
            </a:extLst>
          </p:cNvPr>
          <p:cNvSpPr txBox="1"/>
          <p:nvPr/>
        </p:nvSpPr>
        <p:spPr>
          <a:xfrm>
            <a:off x="611238" y="4528368"/>
            <a:ext cx="1289767" cy="218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เครนชนิดที่ควบคุมจากบนพื้น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(เคลื่อนที่พร้อมกับน้ำหนักบรรทุก)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027">
            <a:extLst>
              <a:ext uri="{FF2B5EF4-FFF2-40B4-BE49-F238E27FC236}">
                <a16:creationId xmlns:a16="http://schemas.microsoft.com/office/drawing/2014/main" id="{54CC9C76-0EDE-41BC-A62C-FB0EA82AD8D1}"/>
              </a:ext>
            </a:extLst>
          </p:cNvPr>
          <p:cNvSpPr txBox="1"/>
          <p:nvPr/>
        </p:nvSpPr>
        <p:spPr>
          <a:xfrm>
            <a:off x="157997" y="4928619"/>
            <a:ext cx="98552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เครนชนิดที่เคลื่อนที่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028">
            <a:extLst>
              <a:ext uri="{FF2B5EF4-FFF2-40B4-BE49-F238E27FC236}">
                <a16:creationId xmlns:a16="http://schemas.microsoft.com/office/drawing/2014/main" id="{3CE23B71-CC3D-4BD3-BBB4-DAEC46EE2854}"/>
              </a:ext>
            </a:extLst>
          </p:cNvPr>
          <p:cNvSpPr txBox="1"/>
          <p:nvPr/>
        </p:nvSpPr>
        <p:spPr>
          <a:xfrm>
            <a:off x="150834" y="5335195"/>
            <a:ext cx="414020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เครื่องจักรก่อสร้างประเภทยานพาหนะ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029">
            <a:extLst>
              <a:ext uri="{FF2B5EF4-FFF2-40B4-BE49-F238E27FC236}">
                <a16:creationId xmlns:a16="http://schemas.microsoft.com/office/drawing/2014/main" id="{B8B994B5-74F1-434E-8DFA-280F7635B9F0}"/>
              </a:ext>
            </a:extLst>
          </p:cNvPr>
          <p:cNvSpPr txBox="1"/>
          <p:nvPr/>
        </p:nvSpPr>
        <p:spPr>
          <a:xfrm>
            <a:off x="611091" y="5218085"/>
            <a:ext cx="1361348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สำหรับการปรับผิวดิน, การขนย้าย, การบรรทุก และการขุด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030">
            <a:extLst>
              <a:ext uri="{FF2B5EF4-FFF2-40B4-BE49-F238E27FC236}">
                <a16:creationId xmlns:a16="http://schemas.microsoft.com/office/drawing/2014/main" id="{A7129561-E2F9-48BC-A5F9-D01CD301ABD5}"/>
              </a:ext>
            </a:extLst>
          </p:cNvPr>
          <p:cNvSpPr txBox="1"/>
          <p:nvPr/>
        </p:nvSpPr>
        <p:spPr>
          <a:xfrm>
            <a:off x="615733" y="5456600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งานบดอัด (รถบดถนน)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031">
            <a:extLst>
              <a:ext uri="{FF2B5EF4-FFF2-40B4-BE49-F238E27FC236}">
                <a16:creationId xmlns:a16="http://schemas.microsoft.com/office/drawing/2014/main" id="{F1ED239B-9E7F-4BF3-8391-5A96ED328B6A}"/>
              </a:ext>
            </a:extLst>
          </p:cNvPr>
          <p:cNvSpPr txBox="1"/>
          <p:nvPr/>
        </p:nvSpPr>
        <p:spPr>
          <a:xfrm>
            <a:off x="615733" y="5589706"/>
            <a:ext cx="1361348" cy="1249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สำหรับการรื้อถอน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032">
            <a:extLst>
              <a:ext uri="{FF2B5EF4-FFF2-40B4-BE49-F238E27FC236}">
                <a16:creationId xmlns:a16="http://schemas.microsoft.com/office/drawing/2014/main" id="{C9C17D40-D244-41A7-8936-45D038122E19}"/>
              </a:ext>
            </a:extLst>
          </p:cNvPr>
          <p:cNvSpPr txBox="1"/>
          <p:nvPr/>
        </p:nvSpPr>
        <p:spPr>
          <a:xfrm>
            <a:off x="157997" y="5805992"/>
            <a:ext cx="1639054" cy="1481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 (shoberu) โหลดเดอร์, รถโฟล์คโหลดเดอร์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033">
            <a:extLst>
              <a:ext uri="{FF2B5EF4-FFF2-40B4-BE49-F238E27FC236}">
                <a16:creationId xmlns:a16="http://schemas.microsoft.com/office/drawing/2014/main" id="{2A8D515D-7DC9-48C8-BB1D-6474169F6D66}"/>
              </a:ext>
            </a:extLst>
          </p:cNvPr>
          <p:cNvSpPr txBox="1"/>
          <p:nvPr/>
        </p:nvSpPr>
        <p:spPr>
          <a:xfrm>
            <a:off x="157997" y="6065201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รถขนย้ายสำหรับถนนที่ไม่ปรับผิวดิน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982">
            <a:extLst>
              <a:ext uri="{FF2B5EF4-FFF2-40B4-BE49-F238E27FC236}">
                <a16:creationId xmlns:a16="http://schemas.microsoft.com/office/drawing/2014/main" id="{8AA722B4-D29F-4A04-B078-F915FF5E3354}"/>
              </a:ext>
            </a:extLst>
          </p:cNvPr>
          <p:cNvSpPr txBox="1"/>
          <p:nvPr/>
        </p:nvSpPr>
        <p:spPr>
          <a:xfrm>
            <a:off x="5024196" y="4134922"/>
            <a:ext cx="46672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ชื่องาน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983">
            <a:extLst>
              <a:ext uri="{FF2B5EF4-FFF2-40B4-BE49-F238E27FC236}">
                <a16:creationId xmlns:a16="http://schemas.microsoft.com/office/drawing/2014/main" id="{755041C6-4AFE-4507-8B44-83D8F55DD81A}"/>
              </a:ext>
            </a:extLst>
          </p:cNvPr>
          <p:cNvSpPr txBox="1"/>
          <p:nvPr/>
        </p:nvSpPr>
        <p:spPr>
          <a:xfrm>
            <a:off x="6494343" y="4137744"/>
            <a:ext cx="46672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เนื้อหางาน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984">
            <a:extLst>
              <a:ext uri="{FF2B5EF4-FFF2-40B4-BE49-F238E27FC236}">
                <a16:creationId xmlns:a16="http://schemas.microsoft.com/office/drawing/2014/main" id="{179B2003-ECFD-4B47-9B93-70ECC4A90A3F}"/>
              </a:ext>
            </a:extLst>
          </p:cNvPr>
          <p:cNvSpPr txBox="1"/>
          <p:nvPr/>
        </p:nvSpPr>
        <p:spPr>
          <a:xfrm>
            <a:off x="8055727" y="4081221"/>
            <a:ext cx="566420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ประเภทของคุณสมบัติ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985">
            <a:extLst>
              <a:ext uri="{FF2B5EF4-FFF2-40B4-BE49-F238E27FC236}">
                <a16:creationId xmlns:a16="http://schemas.microsoft.com/office/drawing/2014/main" id="{304C686B-1E74-40A7-8D3F-518B4429D0BC}"/>
              </a:ext>
            </a:extLst>
          </p:cNvPr>
          <p:cNvSpPr txBox="1"/>
          <p:nvPr/>
        </p:nvSpPr>
        <p:spPr>
          <a:xfrm>
            <a:off x="7660706" y="4194826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ใบอนุญาต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986">
            <a:extLst>
              <a:ext uri="{FF2B5EF4-FFF2-40B4-BE49-F238E27FC236}">
                <a16:creationId xmlns:a16="http://schemas.microsoft.com/office/drawing/2014/main" id="{29521AFE-07C2-4DB6-A2CA-990F72EE499C}"/>
              </a:ext>
            </a:extLst>
          </p:cNvPr>
          <p:cNvSpPr txBox="1"/>
          <p:nvPr/>
        </p:nvSpPr>
        <p:spPr>
          <a:xfrm>
            <a:off x="8155740" y="4197323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ฝึกอบรมทักษะ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987">
            <a:extLst>
              <a:ext uri="{FF2B5EF4-FFF2-40B4-BE49-F238E27FC236}">
                <a16:creationId xmlns:a16="http://schemas.microsoft.com/office/drawing/2014/main" id="{295EBBEE-3C86-43FA-9141-FEB06790741C}"/>
              </a:ext>
            </a:extLst>
          </p:cNvPr>
          <p:cNvSpPr txBox="1"/>
          <p:nvPr/>
        </p:nvSpPr>
        <p:spPr>
          <a:xfrm>
            <a:off x="8617411" y="4197916"/>
            <a:ext cx="366395" cy="90000"/>
          </a:xfrm>
          <a:prstGeom prst="rect">
            <a:avLst/>
          </a:prstGeom>
          <a:solidFill>
            <a:srgbClr val="EEECE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ฝึกอบรมพิเศษ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992">
            <a:extLst>
              <a:ext uri="{FF2B5EF4-FFF2-40B4-BE49-F238E27FC236}">
                <a16:creationId xmlns:a16="http://schemas.microsoft.com/office/drawing/2014/main" id="{85D5E88F-898A-4EBA-BB61-CEABE0DEC08E}"/>
              </a:ext>
            </a:extLst>
          </p:cNvPr>
          <p:cNvSpPr txBox="1"/>
          <p:nvPr/>
        </p:nvSpPr>
        <p:spPr>
          <a:xfrm>
            <a:off x="4664614" y="4361077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งานขอเกี่ยว (tamagake)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993">
            <a:extLst>
              <a:ext uri="{FF2B5EF4-FFF2-40B4-BE49-F238E27FC236}">
                <a16:creationId xmlns:a16="http://schemas.microsoft.com/office/drawing/2014/main" id="{61F360F0-A4F3-4543-AFC4-995D8C6EEA73}"/>
              </a:ext>
            </a:extLst>
          </p:cNvPr>
          <p:cNvSpPr txBox="1"/>
          <p:nvPr/>
        </p:nvSpPr>
        <p:spPr>
          <a:xfrm>
            <a:off x="4668049" y="4597002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งานจัดการแร่ใยหิน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994">
            <a:extLst>
              <a:ext uri="{FF2B5EF4-FFF2-40B4-BE49-F238E27FC236}">
                <a16:creationId xmlns:a16="http://schemas.microsoft.com/office/drawing/2014/main" id="{DB4D0DBE-02D4-4032-A5FC-E31584AED19E}"/>
              </a:ext>
            </a:extLst>
          </p:cNvPr>
          <p:cNvSpPr txBox="1"/>
          <p:nvPr/>
        </p:nvSpPr>
        <p:spPr>
          <a:xfrm>
            <a:off x="5870414" y="4359410"/>
            <a:ext cx="11144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น้ำหนักบรรทุกที่ยก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995">
            <a:extLst>
              <a:ext uri="{FF2B5EF4-FFF2-40B4-BE49-F238E27FC236}">
                <a16:creationId xmlns:a16="http://schemas.microsoft.com/office/drawing/2014/main" id="{EE4BCEFD-D61D-475A-B868-58788203DA8D}"/>
              </a:ext>
            </a:extLst>
          </p:cNvPr>
          <p:cNvSpPr txBox="1"/>
          <p:nvPr/>
        </p:nvSpPr>
        <p:spPr>
          <a:xfrm>
            <a:off x="5867743" y="4587239"/>
            <a:ext cx="1582538" cy="1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 เช่น การรื้อถอนสิ่งก่อสร้างที่ใช้แร่ใยหิน ฯลฯ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996">
            <a:extLst>
              <a:ext uri="{FF2B5EF4-FFF2-40B4-BE49-F238E27FC236}">
                <a16:creationId xmlns:a16="http://schemas.microsoft.com/office/drawing/2014/main" id="{44C77B34-8F45-4448-AAEC-2EDC80CE16F7}"/>
              </a:ext>
            </a:extLst>
          </p:cNvPr>
          <p:cNvSpPr txBox="1"/>
          <p:nvPr/>
        </p:nvSpPr>
        <p:spPr>
          <a:xfrm>
            <a:off x="7096702" y="4326889"/>
            <a:ext cx="50270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เท่ากับหรือสูงกว่า 1 ตัน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997">
            <a:extLst>
              <a:ext uri="{FF2B5EF4-FFF2-40B4-BE49-F238E27FC236}">
                <a16:creationId xmlns:a16="http://schemas.microsoft.com/office/drawing/2014/main" id="{C854173B-B189-4A52-AB6D-ED8A7B96E292}"/>
              </a:ext>
            </a:extLst>
          </p:cNvPr>
          <p:cNvSpPr txBox="1"/>
          <p:nvPr/>
        </p:nvSpPr>
        <p:spPr>
          <a:xfrm>
            <a:off x="7096325" y="4432241"/>
            <a:ext cx="504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1 ตัน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015">
            <a:extLst>
              <a:ext uri="{FF2B5EF4-FFF2-40B4-BE49-F238E27FC236}">
                <a16:creationId xmlns:a16="http://schemas.microsoft.com/office/drawing/2014/main" id="{8F4B085B-4DBD-47E8-8D30-E8C90D544A90}"/>
              </a:ext>
            </a:extLst>
          </p:cNvPr>
          <p:cNvSpPr txBox="1"/>
          <p:nvPr/>
        </p:nvSpPr>
        <p:spPr>
          <a:xfrm>
            <a:off x="8338938" y="4535169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(หัวหน้างาน)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คำสั่งบังคับใช้กฎหมายความปลอดภัยและอาชีวอนามัยแรงงาน (roudou anzen eiseihou) (คัดลอกมาบางส่วน)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251 / คู่มือเสริมหน้า 136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5" y="87943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20 &lt;งานที่เกี่ยวข้องกับข้อจำกัดในการทำงาน&gt;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หน้าที่งานที่กำหนดในคำสั่งคณะรัฐมนตรีตามมาตรา 61 วรรค 1 ของกฎหมาย มีดังต่อไปนี้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1-11 (ละไว้)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หน้าที่งานขับขี่ (ไม่รวมการขับขี่บนท้องถนน) เครื่องจักรก่อสร้างซึ่งระบุไว้ตามข้อ 1, 2, 3 หรือ 6 ของตารางแนบ 7 ที่มีน้ำหนักของตัวเครื่องเท่ากับ 3 ตันหรือสูงกว่าที่ใช้แรงขับเคลื่อนและสามารถขับขี่ได้เองในสถานที่ที่ไม่ได้กำหนดเฉพาะ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เป็นต้นไป (ละไว้)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2ABC5663-EF95-4B90-8390-9CBCD27BD749}"/>
              </a:ext>
            </a:extLst>
          </p:cNvPr>
          <p:cNvSpPr txBox="1"/>
          <p:nvPr/>
        </p:nvSpPr>
        <p:spPr>
          <a:xfrm>
            <a:off x="4071422" y="1029398"/>
            <a:ext cx="4407162" cy="653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ขอบเขตและระยะเวลาของวิชาฝึกอบรมในการฝึกอบรมผู้ที่ทำงานที่มีการจำกัดการทำงาน ซึ่งรัฐมนตรีว่าการกระทรวงสาธารณสุข แรงงาน และสวัสดิการได้กำหนดตามข้อกำหนดในกฎกระทรวงมาตรา 83 วรรค 1 ข้อ 3 เกี่ยวกับการขึ้นทะเบียนหรือกำหนดเกี่ยวกับกฎหมายความปลอดภัยและอาชีวอนามัยแรงงาน (roudou anzen eiseihou) หรือคำสั่งตามกฎหมายนี้</a:t>
            </a: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1349C998-C1BA-4009-8BE8-199D86876AA8}"/>
              </a:ext>
            </a:extLst>
          </p:cNvPr>
          <p:cNvSpPr txBox="1"/>
          <p:nvPr/>
        </p:nvSpPr>
        <p:spPr>
          <a:xfrm>
            <a:off x="4115750" y="1716058"/>
            <a:ext cx="4407162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◆ประกาศแจ้งเตือนกระทรวงสาธารณสุข แรงงาน และสวัสดิการ ฉบับที่ 144 (30 มีนาคม 2009) ◆</a:t>
            </a:r>
          </a:p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71009590-773F-4380-85BF-85A7D0873378}"/>
              </a:ext>
            </a:extLst>
          </p:cNvPr>
          <p:cNvSpPr txBox="1"/>
          <p:nvPr/>
        </p:nvSpPr>
        <p:spPr>
          <a:xfrm>
            <a:off x="4027095" y="2171636"/>
            <a:ext cx="4495817" cy="4616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1 - มาตรา 2</a:t>
            </a:r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(ละไว้)</a:t>
            </a:r>
          </a:p>
          <a:p>
            <a:pPr marL="90170"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(การฝึกอบรมสำหรับผู้ทำหน้าที่งานขับเครื่องจักรก่อสร้างประเภทยานพาหนะ)</a:t>
            </a: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0B8048F6-D12B-44DB-B946-E3F423219E69}"/>
              </a:ext>
            </a:extLst>
          </p:cNvPr>
          <p:cNvSpPr txBox="1"/>
          <p:nvPr/>
        </p:nvSpPr>
        <p:spPr>
          <a:xfrm>
            <a:off x="4027095" y="2644546"/>
            <a:ext cx="4537860" cy="857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th" sz="900" b="1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</a:t>
            </a: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การฝึกอบรมตามกฎหมายมาตรา 99-3 วรรค 1 ให้กับผู้ที่สามารถทำหน้าที่งานตามคำสั่งมาตรา 20 ข้อ 12 ต้องเป็นไปตามรายการฝึกอบรมที่ระบุไว้ในช่องแรกของตารางต่อไปนี้ โดยมีขอบเขตเนื้อหาตามที่ระบุไว้แต่ละรายการในช่องกลางของตารางเดียวกัน รวมถึงมีระยะเวลาอย่างน้อยตามที่ระบุไว้ในช่องสุดท้ายของตารางเดียวกัน</a:t>
            </a: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61F6A1E1-F7CE-4FD3-82E5-48327200545F}"/>
              </a:ext>
            </a:extLst>
          </p:cNvPr>
          <p:cNvSpPr txBox="1"/>
          <p:nvPr/>
        </p:nvSpPr>
        <p:spPr>
          <a:xfrm>
            <a:off x="4027095" y="5828602"/>
            <a:ext cx="2186216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</a:t>
            </a:r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(ละไว้)</a:t>
            </a:r>
          </a:p>
          <a:p>
            <a:pPr algn="l" rtl="0">
              <a:lnSpc>
                <a:spcPts val="700"/>
              </a:lnSpc>
            </a:pPr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956">
            <a:extLst>
              <a:ext uri="{FF2B5EF4-FFF2-40B4-BE49-F238E27FC236}">
                <a16:creationId xmlns:a16="http://schemas.microsoft.com/office/drawing/2014/main" id="{8A259127-7DD8-4400-B45C-A507C9FAF461}"/>
              </a:ext>
            </a:extLst>
          </p:cNvPr>
          <p:cNvSpPr txBox="1"/>
          <p:nvPr/>
        </p:nvSpPr>
        <p:spPr>
          <a:xfrm>
            <a:off x="4240855" y="3597296"/>
            <a:ext cx="1149921" cy="13527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วิชาฝึกอบรม</a:t>
            </a:r>
          </a:p>
        </p:txBody>
      </p:sp>
      <p:sp>
        <p:nvSpPr>
          <p:cNvPr id="14" name="テキスト ボックス 957">
            <a:extLst>
              <a:ext uri="{FF2B5EF4-FFF2-40B4-BE49-F238E27FC236}">
                <a16:creationId xmlns:a16="http://schemas.microsoft.com/office/drawing/2014/main" id="{B258846B-3E2C-44B1-AC05-E8B1A5EF781D}"/>
              </a:ext>
            </a:extLst>
          </p:cNvPr>
          <p:cNvSpPr txBox="1"/>
          <p:nvPr/>
        </p:nvSpPr>
        <p:spPr>
          <a:xfrm>
            <a:off x="5981854" y="3591329"/>
            <a:ext cx="1149921" cy="13527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ขอบเขตเนื้อหา 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959">
            <a:extLst>
              <a:ext uri="{FF2B5EF4-FFF2-40B4-BE49-F238E27FC236}">
                <a16:creationId xmlns:a16="http://schemas.microsoft.com/office/drawing/2014/main" id="{624548CB-7D47-4FEA-A05C-3EE000096D09}"/>
              </a:ext>
            </a:extLst>
          </p:cNvPr>
          <p:cNvSpPr txBox="1"/>
          <p:nvPr/>
        </p:nvSpPr>
        <p:spPr>
          <a:xfrm>
            <a:off x="7746333" y="3602867"/>
            <a:ext cx="566891" cy="13527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</a:t>
            </a:r>
          </a:p>
        </p:txBody>
      </p:sp>
      <p:sp>
        <p:nvSpPr>
          <p:cNvPr id="16" name="テキスト ボックス 961">
            <a:extLst>
              <a:ext uri="{FF2B5EF4-FFF2-40B4-BE49-F238E27FC236}">
                <a16:creationId xmlns:a16="http://schemas.microsoft.com/office/drawing/2014/main" id="{12F1276A-173B-4539-BABD-E91ABF805C67}"/>
              </a:ext>
            </a:extLst>
          </p:cNvPr>
          <p:cNvSpPr txBox="1"/>
          <p:nvPr/>
        </p:nvSpPr>
        <p:spPr>
          <a:xfrm>
            <a:off x="4204718" y="3776771"/>
            <a:ext cx="1177834" cy="2701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โครงสร้างของเครื่องจักร ฯลฯ ในงานที่มีการจำกัดการทำงาน</a:t>
            </a:r>
          </a:p>
        </p:txBody>
      </p:sp>
      <p:sp>
        <p:nvSpPr>
          <p:cNvPr id="17" name="テキスト ボックス 962">
            <a:extLst>
              <a:ext uri="{FF2B5EF4-FFF2-40B4-BE49-F238E27FC236}">
                <a16:creationId xmlns:a16="http://schemas.microsoft.com/office/drawing/2014/main" id="{50C9FADF-0A8C-4533-BE76-B0503FE8195C}"/>
              </a:ext>
            </a:extLst>
          </p:cNvPr>
          <p:cNvSpPr txBox="1"/>
          <p:nvPr/>
        </p:nvSpPr>
        <p:spPr>
          <a:xfrm>
            <a:off x="5482307" y="3786885"/>
            <a:ext cx="2191483" cy="251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โครงสร้างของอุปกรณ์ที่เกี่ยวข้องกับการทำงานขับเคลื่อนเครื่องจักรก่อสร้างประเภทยานพาหนะ</a:t>
            </a:r>
          </a:p>
        </p:txBody>
      </p:sp>
      <p:sp>
        <p:nvSpPr>
          <p:cNvPr id="18" name="テキスト ボックス 963">
            <a:extLst>
              <a:ext uri="{FF2B5EF4-FFF2-40B4-BE49-F238E27FC236}">
                <a16:creationId xmlns:a16="http://schemas.microsoft.com/office/drawing/2014/main" id="{4B2CCF9D-31CA-4592-ABB8-5D024C0AF7C8}"/>
              </a:ext>
            </a:extLst>
          </p:cNvPr>
          <p:cNvSpPr txBox="1"/>
          <p:nvPr/>
        </p:nvSpPr>
        <p:spPr>
          <a:xfrm>
            <a:off x="7741538" y="4231072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</a:p>
        </p:txBody>
      </p:sp>
      <p:sp>
        <p:nvSpPr>
          <p:cNvPr id="19" name="テキスト ボックス 964">
            <a:extLst>
              <a:ext uri="{FF2B5EF4-FFF2-40B4-BE49-F238E27FC236}">
                <a16:creationId xmlns:a16="http://schemas.microsoft.com/office/drawing/2014/main" id="{2060E676-A334-4232-B65F-6FACEBDAEC89}"/>
              </a:ext>
            </a:extLst>
          </p:cNvPr>
          <p:cNvSpPr txBox="1"/>
          <p:nvPr/>
        </p:nvSpPr>
        <p:spPr>
          <a:xfrm>
            <a:off x="5655944" y="3107690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</a:p>
        </p:txBody>
      </p:sp>
      <p:sp>
        <p:nvSpPr>
          <p:cNvPr id="20" name="テキスト ボックス 965">
            <a:extLst>
              <a:ext uri="{FF2B5EF4-FFF2-40B4-BE49-F238E27FC236}">
                <a16:creationId xmlns:a16="http://schemas.microsoft.com/office/drawing/2014/main" id="{4C97BEE9-765B-4412-B188-C0084B060273}"/>
              </a:ext>
            </a:extLst>
          </p:cNvPr>
          <p:cNvSpPr txBox="1"/>
          <p:nvPr/>
        </p:nvSpPr>
        <p:spPr>
          <a:xfrm>
            <a:off x="7741538" y="461981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</a:p>
        </p:txBody>
      </p:sp>
      <p:sp>
        <p:nvSpPr>
          <p:cNvPr id="21" name="テキスト ボックス 966">
            <a:extLst>
              <a:ext uri="{FF2B5EF4-FFF2-40B4-BE49-F238E27FC236}">
                <a16:creationId xmlns:a16="http://schemas.microsoft.com/office/drawing/2014/main" id="{C1A00B82-5CEB-457E-AB0A-FB345E20B9BF}"/>
              </a:ext>
            </a:extLst>
          </p:cNvPr>
          <p:cNvSpPr txBox="1"/>
          <p:nvPr/>
        </p:nvSpPr>
        <p:spPr>
          <a:xfrm>
            <a:off x="7758843" y="4944586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ชั่วโมง</a:t>
            </a:r>
          </a:p>
        </p:txBody>
      </p:sp>
      <p:sp>
        <p:nvSpPr>
          <p:cNvPr id="22" name="テキスト ボックス 967">
            <a:extLst>
              <a:ext uri="{FF2B5EF4-FFF2-40B4-BE49-F238E27FC236}">
                <a16:creationId xmlns:a16="http://schemas.microsoft.com/office/drawing/2014/main" id="{0822EAAB-D027-4B95-94EF-51493114B8DF}"/>
              </a:ext>
            </a:extLst>
          </p:cNvPr>
          <p:cNvSpPr txBox="1"/>
          <p:nvPr/>
        </p:nvSpPr>
        <p:spPr>
          <a:xfrm>
            <a:off x="7741538" y="523870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ชั่วโมง</a:t>
            </a:r>
          </a:p>
        </p:txBody>
      </p:sp>
      <p:sp>
        <p:nvSpPr>
          <p:cNvPr id="23" name="テキスト ボックス 968">
            <a:extLst>
              <a:ext uri="{FF2B5EF4-FFF2-40B4-BE49-F238E27FC236}">
                <a16:creationId xmlns:a16="http://schemas.microsoft.com/office/drawing/2014/main" id="{35DB5E2B-D7AF-4554-AA8B-76D2DD2C4928}"/>
              </a:ext>
            </a:extLst>
          </p:cNvPr>
          <p:cNvSpPr txBox="1"/>
          <p:nvPr/>
        </p:nvSpPr>
        <p:spPr>
          <a:xfrm>
            <a:off x="7741539" y="555638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ชั่วโมง</a:t>
            </a:r>
          </a:p>
        </p:txBody>
      </p:sp>
      <p:sp>
        <p:nvSpPr>
          <p:cNvPr id="24" name="テキスト ボックス 971">
            <a:extLst>
              <a:ext uri="{FF2B5EF4-FFF2-40B4-BE49-F238E27FC236}">
                <a16:creationId xmlns:a16="http://schemas.microsoft.com/office/drawing/2014/main" id="{0BDF5806-FB01-4EB5-9F8F-C8441CFAEE86}"/>
              </a:ext>
            </a:extLst>
          </p:cNvPr>
          <p:cNvSpPr txBox="1"/>
          <p:nvPr/>
        </p:nvSpPr>
        <p:spPr>
          <a:xfrm>
            <a:off x="4210694" y="4108294"/>
            <a:ext cx="1177834" cy="386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ฟังก์ชั่นของอุปกรณ์ความปลอดภัย ฯลฯ ที่เกี่ยวข้องกับเครื่องจักรในงานที่มีการจำกัดการทำงาน</a:t>
            </a:r>
          </a:p>
        </p:txBody>
      </p:sp>
      <p:sp>
        <p:nvSpPr>
          <p:cNvPr id="25" name="テキスト ボックス 972">
            <a:extLst>
              <a:ext uri="{FF2B5EF4-FFF2-40B4-BE49-F238E27FC236}">
                <a16:creationId xmlns:a16="http://schemas.microsoft.com/office/drawing/2014/main" id="{6333E28B-A718-4B08-8BA9-9734102AA0CB}"/>
              </a:ext>
            </a:extLst>
          </p:cNvPr>
          <p:cNvSpPr txBox="1"/>
          <p:nvPr/>
        </p:nvSpPr>
        <p:spPr>
          <a:xfrm>
            <a:off x="5489520" y="4152965"/>
            <a:ext cx="2184270" cy="341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ฟังก์ชั่นของอุปกรณ์ความปลอดภัยและเบรกของเครื่องจักรก่อสร้างประเภทยานพาหนะ</a:t>
            </a:r>
          </a:p>
        </p:txBody>
      </p:sp>
      <p:sp>
        <p:nvSpPr>
          <p:cNvPr id="26" name="テキスト ボックス 973">
            <a:extLst>
              <a:ext uri="{FF2B5EF4-FFF2-40B4-BE49-F238E27FC236}">
                <a16:creationId xmlns:a16="http://schemas.microsoft.com/office/drawing/2014/main" id="{0E667F2A-7D08-4404-84B9-72A28B867A6A}"/>
              </a:ext>
            </a:extLst>
          </p:cNvPr>
          <p:cNvSpPr txBox="1"/>
          <p:nvPr/>
        </p:nvSpPr>
        <p:spPr>
          <a:xfrm>
            <a:off x="5501473" y="4569766"/>
            <a:ext cx="2172318" cy="251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การตรวจสอบและเตรียมความพร้อมเครื่องจักรก่อสร้างประเภทยานพาหนะ</a:t>
            </a:r>
          </a:p>
        </p:txBody>
      </p:sp>
      <p:sp>
        <p:nvSpPr>
          <p:cNvPr id="27" name="テキスト ボックス 974">
            <a:extLst>
              <a:ext uri="{FF2B5EF4-FFF2-40B4-BE49-F238E27FC236}">
                <a16:creationId xmlns:a16="http://schemas.microsoft.com/office/drawing/2014/main" id="{3ADB231C-5DE6-4437-9EDB-C2FF6BFBB927}"/>
              </a:ext>
            </a:extLst>
          </p:cNvPr>
          <p:cNvSpPr txBox="1"/>
          <p:nvPr/>
        </p:nvSpPr>
        <p:spPr>
          <a:xfrm>
            <a:off x="4210694" y="4538591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การบำรุงรักษาและจัดการเครื่องจักร ฯลฯ ในงานที่มีการจำกัดการทำงาน</a:t>
            </a:r>
          </a:p>
        </p:txBody>
      </p:sp>
      <p:sp>
        <p:nvSpPr>
          <p:cNvPr id="28" name="テキスト ボックス 975">
            <a:extLst>
              <a:ext uri="{FF2B5EF4-FFF2-40B4-BE49-F238E27FC236}">
                <a16:creationId xmlns:a16="http://schemas.microsoft.com/office/drawing/2014/main" id="{284871E9-0826-472D-B8CD-DD3C6EC070FC}"/>
              </a:ext>
            </a:extLst>
          </p:cNvPr>
          <p:cNvSpPr txBox="1"/>
          <p:nvPr/>
        </p:nvSpPr>
        <p:spPr>
          <a:xfrm>
            <a:off x="4210694" y="4866982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วิธีการทำงานที่เกี่ยวข้องกับเครื่องจักร ฯลฯ ในงานที่มีการจำกัดการทำงาน</a:t>
            </a:r>
          </a:p>
        </p:txBody>
      </p:sp>
      <p:sp>
        <p:nvSpPr>
          <p:cNvPr id="29" name="テキスト ボックス 976">
            <a:extLst>
              <a:ext uri="{FF2B5EF4-FFF2-40B4-BE49-F238E27FC236}">
                <a16:creationId xmlns:a16="http://schemas.microsoft.com/office/drawing/2014/main" id="{CF0DCA92-F6DE-43BC-B226-D2CA8BA1E82F}"/>
              </a:ext>
            </a:extLst>
          </p:cNvPr>
          <p:cNvSpPr txBox="1"/>
          <p:nvPr/>
        </p:nvSpPr>
        <p:spPr>
          <a:xfrm>
            <a:off x="4204718" y="5174284"/>
            <a:ext cx="1177834" cy="251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กฎหมายและคำสั่งที่เกี่ยวข้องกับความปลอดภัย</a:t>
            </a: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และอาชีวอนามัย</a:t>
            </a:r>
          </a:p>
        </p:txBody>
      </p:sp>
      <p:sp>
        <p:nvSpPr>
          <p:cNvPr id="30" name="テキスト ボックス 977">
            <a:extLst>
              <a:ext uri="{FF2B5EF4-FFF2-40B4-BE49-F238E27FC236}">
                <a16:creationId xmlns:a16="http://schemas.microsoft.com/office/drawing/2014/main" id="{3684E934-E35A-4107-A48A-4B76FD8EFA75}"/>
              </a:ext>
            </a:extLst>
          </p:cNvPr>
          <p:cNvSpPr txBox="1"/>
          <p:nvPr/>
        </p:nvSpPr>
        <p:spPr>
          <a:xfrm>
            <a:off x="4220067" y="5490402"/>
            <a:ext cx="1170709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ตัวอย่างเหตุการณ์ความเสียหายในการทำงาน และมาตรการป้องกัน</a:t>
            </a:r>
          </a:p>
        </p:txBody>
      </p:sp>
      <p:sp>
        <p:nvSpPr>
          <p:cNvPr id="31" name="テキスト ボックス 978">
            <a:extLst>
              <a:ext uri="{FF2B5EF4-FFF2-40B4-BE49-F238E27FC236}">
                <a16:creationId xmlns:a16="http://schemas.microsoft.com/office/drawing/2014/main" id="{290B5F4C-2C6B-411D-9EB6-6B388C2D792C}"/>
              </a:ext>
            </a:extLst>
          </p:cNvPr>
          <p:cNvSpPr txBox="1"/>
          <p:nvPr/>
        </p:nvSpPr>
        <p:spPr>
          <a:xfrm>
            <a:off x="5489521" y="4849961"/>
            <a:ext cx="2191484" cy="27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th" sz="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มาตรการความปลอดภัยตามวิธีการทำงานที่เกี่ยวข้องกับเครื่องจักรก่อสร้างประเภทยานพาหนะ</a:t>
            </a:r>
          </a:p>
        </p:txBody>
      </p:sp>
      <p:sp>
        <p:nvSpPr>
          <p:cNvPr id="32" name="テキスト ボックス 979">
            <a:extLst>
              <a:ext uri="{FF2B5EF4-FFF2-40B4-BE49-F238E27FC236}">
                <a16:creationId xmlns:a16="http://schemas.microsoft.com/office/drawing/2014/main" id="{BEC7A0FF-15C2-4DDF-9391-94008D8478A0}"/>
              </a:ext>
            </a:extLst>
          </p:cNvPr>
          <p:cNvSpPr txBox="1"/>
          <p:nvPr/>
        </p:nvSpPr>
        <p:spPr>
          <a:xfrm>
            <a:off x="5501472" y="5198541"/>
            <a:ext cx="2184270" cy="208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บทบัญญัติที่เกี่ยวข้องในกฎหมาย, คำสั่ง และข้อบังคับความปลอดภัยและอาชีวอนามัยแรงงาน</a:t>
            </a:r>
          </a:p>
        </p:txBody>
      </p:sp>
      <p:sp>
        <p:nvSpPr>
          <p:cNvPr id="33" name="テキスト ボックス 980">
            <a:extLst>
              <a:ext uri="{FF2B5EF4-FFF2-40B4-BE49-F238E27FC236}">
                <a16:creationId xmlns:a16="http://schemas.microsoft.com/office/drawing/2014/main" id="{D6878029-633A-4E17-812B-0EB0ABDFFA5D}"/>
              </a:ext>
            </a:extLst>
          </p:cNvPr>
          <p:cNvSpPr txBox="1"/>
          <p:nvPr/>
        </p:nvSpPr>
        <p:spPr>
          <a:xfrm>
            <a:off x="5501472" y="5530406"/>
            <a:ext cx="2082669" cy="1691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ศึกษาค้นคว้าตัวอย่างเหตุการณ์ความเสียหายในการทำงาน</a:t>
            </a:r>
          </a:p>
        </p:txBody>
      </p:sp>
      <p:sp>
        <p:nvSpPr>
          <p:cNvPr id="34" name="テキスト ボックス 963">
            <a:extLst>
              <a:ext uri="{FF2B5EF4-FFF2-40B4-BE49-F238E27FC236}">
                <a16:creationId xmlns:a16="http://schemas.microsoft.com/office/drawing/2014/main" id="{A4B63A02-B655-432F-B43D-03C9B5A02739}"/>
              </a:ext>
            </a:extLst>
          </p:cNvPr>
          <p:cNvSpPr txBox="1"/>
          <p:nvPr/>
        </p:nvSpPr>
        <p:spPr>
          <a:xfrm>
            <a:off x="7773545" y="3857535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ชั่วโมง</a:t>
            </a: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(1)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256 / คู่มือเสริมหน้า 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311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1 ข้อบังคับทั่วไป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7 ใบอนุญาต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ตอน 3 การฝึกอบรมทักษะ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82 &lt;การออกใบรับรองสำเร็จการฝึกอบรมทักษะใหม่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ผู้ที่ได้รับการออกใบรับรองสำเร็จการฝึกอบรมทักษะ และผู้ที่กำลังทำหน้าที่งานหรือกำลังจะทำหน้าที่งานที่เกี่ยวข้องกับการฝึกอบรมทักษะดังกล่าว ต้องยื่นหนังสือคำร้องขอออกใบรับรองสำเร็จการฝึกอบรมทักษะใหม่ (แบบฟอร์มมาตรา 18) กับหน่วยงานศึกษาอบรมขึ้นทะเบียนที่ออกใบรับรองสำเร็จการฝึกอบรมทักษะ เวลาที่ทำสูญหายหรือเสียหาย ซึ่งไม่รวมถึงกรณีที่ได้กำหนดไว้ในวรรค 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เมื่อผู้ที่กำหนดไว้ในวรรคก่อนหน้าเปลี่ยนชื่อ-สกุล ต้องยื่นหนังสือคำร้องขอเปลี่ยนแปลงใบรับรองสำเร็จการฝึกอบรมทักษะ (แบบฟอร์มที่ 18) กับหน่วยงานศึกษาอบรมขึ้นทะเบียนที่ออกใบรับรองสำเร็จการฝึกอบรมทักษะ ซึ่งไม่รวมถึงกรณีที่ได้กำหนดไว้ในวรรค 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เป็นต้นไป (ละไว้)</a:t>
            </a: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 7...ความดันที่กดลงบนพื้นเฉลี่ย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 / คู่มือเสริมหน้า 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แบบตีนตะขาบ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70251" y="1544632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แบบล้อ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W: มวลรวมของเครื่อง (t)</a:t>
            </a:r>
          </a:p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S: พื้นที่สัมผัสพื้นดินทั้งหมด = 2B x L (m2)</a:t>
            </a:r>
          </a:p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L: ระยะห่างศูนย์กลางของตัวส่งผ่าน (เฟืองส่งผ่าน) กับเฟืองโซ่ (ล้อเฟืองโซ่) (m) ในสภาพมวลรวม</a:t>
            </a:r>
          </a:p>
          <a:p>
            <a:pPr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ความกว้างของตีนตะขาบ (m)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606" y="3620471"/>
            <a:ext cx="3240844" cy="2334264"/>
          </a:xfrm>
          <a:prstGeom prst="rect">
            <a:avLst/>
          </a:prstGeom>
        </p:spPr>
      </p:pic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73035A3A-8C23-4887-B12D-AEF68A92CE53}"/>
              </a:ext>
            </a:extLst>
          </p:cNvPr>
          <p:cNvSpPr txBox="1"/>
          <p:nvPr/>
        </p:nvSpPr>
        <p:spPr>
          <a:xfrm>
            <a:off x="2031067" y="3935236"/>
            <a:ext cx="57594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</a:p>
        </p:txBody>
      </p:sp>
      <p:sp>
        <p:nvSpPr>
          <p:cNvPr id="15" name="テキスト ボックス 504">
            <a:extLst>
              <a:ext uri="{FF2B5EF4-FFF2-40B4-BE49-F238E27FC236}">
                <a16:creationId xmlns:a16="http://schemas.microsoft.com/office/drawing/2014/main" id="{208EB4AD-BE0C-4DB7-AB0E-0F30C8FAF038}"/>
              </a:ext>
            </a:extLst>
          </p:cNvPr>
          <p:cNvSpPr txBox="1"/>
          <p:nvPr/>
        </p:nvSpPr>
        <p:spPr>
          <a:xfrm>
            <a:off x="1555138" y="4780873"/>
            <a:ext cx="527685" cy="170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</a:t>
            </a:r>
          </a:p>
        </p:txBody>
      </p:sp>
      <p:sp>
        <p:nvSpPr>
          <p:cNvPr id="16" name="テキスト ボックス 505">
            <a:extLst>
              <a:ext uri="{FF2B5EF4-FFF2-40B4-BE49-F238E27FC236}">
                <a16:creationId xmlns:a16="http://schemas.microsoft.com/office/drawing/2014/main" id="{46A0E020-5014-4D31-8055-C636640156EF}"/>
              </a:ext>
            </a:extLst>
          </p:cNvPr>
          <p:cNvSpPr txBox="1"/>
          <p:nvPr/>
        </p:nvSpPr>
        <p:spPr>
          <a:xfrm>
            <a:off x="2366093" y="4813506"/>
            <a:ext cx="696994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</a:p>
        </p:txBody>
      </p:sp>
      <p:sp>
        <p:nvSpPr>
          <p:cNvPr id="17" name="テキスト ボックス 506">
            <a:extLst>
              <a:ext uri="{FF2B5EF4-FFF2-40B4-BE49-F238E27FC236}">
                <a16:creationId xmlns:a16="http://schemas.microsoft.com/office/drawing/2014/main" id="{A95A4069-64A7-4604-877E-480D9BB3EABE}"/>
              </a:ext>
            </a:extLst>
          </p:cNvPr>
          <p:cNvSpPr txBox="1"/>
          <p:nvPr/>
        </p:nvSpPr>
        <p:spPr>
          <a:xfrm>
            <a:off x="5126814" y="3880626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น้ำหนักบรรทุกเพลา</a:t>
            </a:r>
          </a:p>
        </p:txBody>
      </p:sp>
      <p:sp>
        <p:nvSpPr>
          <p:cNvPr id="18" name="テキスト ボックス 507">
            <a:extLst>
              <a:ext uri="{FF2B5EF4-FFF2-40B4-BE49-F238E27FC236}">
                <a16:creationId xmlns:a16="http://schemas.microsoft.com/office/drawing/2014/main" id="{C3D77169-A69F-4F77-9B3F-B49521330D57}"/>
              </a:ext>
            </a:extLst>
          </p:cNvPr>
          <p:cNvSpPr txBox="1"/>
          <p:nvPr/>
        </p:nvSpPr>
        <p:spPr>
          <a:xfrm>
            <a:off x="7728545" y="3922783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</a:p>
        </p:txBody>
      </p:sp>
      <p:sp>
        <p:nvSpPr>
          <p:cNvPr id="19" name="テキスト ボックス 508">
            <a:extLst>
              <a:ext uri="{FF2B5EF4-FFF2-40B4-BE49-F238E27FC236}">
                <a16:creationId xmlns:a16="http://schemas.microsoft.com/office/drawing/2014/main" id="{7E9D6402-D95C-48F0-97B1-8C38AB05FB23}"/>
              </a:ext>
            </a:extLst>
          </p:cNvPr>
          <p:cNvSpPr txBox="1"/>
          <p:nvPr/>
        </p:nvSpPr>
        <p:spPr>
          <a:xfrm>
            <a:off x="7226097" y="4805183"/>
            <a:ext cx="429463" cy="121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พื้นดิน</a:t>
            </a:r>
          </a:p>
        </p:txBody>
      </p:sp>
      <p:sp>
        <p:nvSpPr>
          <p:cNvPr id="20" name="テキスト ボックス 509">
            <a:extLst>
              <a:ext uri="{FF2B5EF4-FFF2-40B4-BE49-F238E27FC236}">
                <a16:creationId xmlns:a16="http://schemas.microsoft.com/office/drawing/2014/main" id="{F167B072-FCC2-4A2A-8C79-44BEF88601D7}"/>
              </a:ext>
            </a:extLst>
          </p:cNvPr>
          <p:cNvSpPr txBox="1"/>
          <p:nvPr/>
        </p:nvSpPr>
        <p:spPr>
          <a:xfrm>
            <a:off x="7441564" y="5376683"/>
            <a:ext cx="86288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พื้นที่สัมผัสพื้นดินที่เห็น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5E82F4F-07A9-4D72-8BCA-38A5E886F37D}"/>
                  </a:ext>
                </a:extLst>
              </p:cNvPr>
              <p:cNvSpPr txBox="1"/>
              <p:nvPr/>
            </p:nvSpPr>
            <p:spPr>
              <a:xfrm>
                <a:off x="799373" y="2175148"/>
                <a:ext cx="3809826" cy="417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ความดันที่กดลงบนพื้นเฉลี่</m:t>
                      </m:r>
                      <m:r>
                        <a:rPr lang="ja-JP" altLang="ja-JP" sz="1400" smtClean="0">
                          <a:latin typeface="Cambria Math" panose="02040503050406030204" pitchFamily="18" charset="0"/>
                        </a:rPr>
                        <m:t>ย</m:t>
                      </m:r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Ｂ×Ｌ</m:t>
                          </m:r>
                        </m:den>
                      </m:f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5E82F4F-07A9-4D72-8BCA-38A5E886F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373" y="2175148"/>
                <a:ext cx="3809826" cy="417102"/>
              </a:xfrm>
              <a:prstGeom prst="rect">
                <a:avLst/>
              </a:prstGeom>
              <a:blipFill>
                <a:blip r:embed="rId5"/>
                <a:stretch>
                  <a:fillRect l="-1280" t="-2941" r="-1280" b="-147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24B595F-4DF2-42F4-A99A-5AA3A48E9874}"/>
                  </a:ext>
                </a:extLst>
              </p:cNvPr>
              <p:cNvSpPr txBox="1"/>
              <p:nvPr/>
            </p:nvSpPr>
            <p:spPr>
              <a:xfrm>
                <a:off x="4839046" y="2174466"/>
                <a:ext cx="3446456" cy="403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200">
                          <a:latin typeface="Cambria Math" panose="02040503050406030204" pitchFamily="18" charset="0"/>
                        </a:rPr>
                        <m:t>ความดันที่กดลงบนพื้นเฉลี่ย</m:t>
                      </m:r>
                      <m:r>
                        <a:rPr lang="en-US" altLang="ja-JP" sz="1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200">
                              <a:latin typeface="Cambria Math" panose="02040503050406030204" pitchFamily="18" charset="0"/>
                            </a:rPr>
                            <m:t>น้ำหนักบรรทุกในแนวแกน</m:t>
                          </m:r>
                          <m:r>
                            <a:rPr lang="ja-JP" altLang="ja-JP" sz="12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12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sz="12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12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ja-JP" sz="1200">
                              <a:latin typeface="Cambria Math" panose="02040503050406030204" pitchFamily="18" charset="0"/>
                            </a:rPr>
                            <m:t>พื้นที่สัมผัสพื้นดินที่เห็น</m:t>
                          </m:r>
                        </m:den>
                      </m:f>
                      <m:r>
                        <a:rPr lang="ja-JP" altLang="ja-JP" sz="12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2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2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A24B595F-4DF2-42F4-A99A-5AA3A48E9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046" y="2174466"/>
                <a:ext cx="3446456" cy="403637"/>
              </a:xfrm>
              <a:prstGeom prst="rect">
                <a:avLst/>
              </a:prstGeom>
              <a:blipFill>
                <a:blip r:embed="rId6"/>
                <a:stretch>
                  <a:fillRect l="-1416" t="-7576" r="-1239" b="-181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(2)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261 / คู่มือเสริมหน้า 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2 มาตรฐานความปลอดภัย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2 เครื่องจักรก่อสร้าง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ตอน 1 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ส่วนย่อย 1-2 โครงสร้าง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152 &lt;การติดตั้งไฟหน้า&gt;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ผู้ประกอบการต้องติดตั้งไฟหน้าบนเครื่องจักรก่อสร้างประเภทยานพาหนะ อย่างไรก็ตาม เครื่องจักรก่อสร้างประเภทยานพาหนะ หากใช้งานในสถานที่ซึ่งมีระดับความสว่างที่จำเป็นเพียงพอต่อการทำงานที่ปลอดภัยอยู่แล้ว จะไม่ถูกจำกัดตามนี้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153 &lt;อุปกรณ์ป้องกันเหนือศีรษะ&gt;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เมื่อใช้เครื่องจักรก่อสร้างประเภทยานพาหนะ (เฉพาะรถดันดิน, รถตัก, เครื่องขนย้ายหิน, รถขุดไฮดรอลิก (Power shovel), รถขุดบุ้งกี๋ลาก และเครื่องจักรสำหรับรื้อถอน) ในสถานที่ซึ่งอาจเกิดอันตรายกับคนงาน เช่น หินร่วงหล่น ฯลฯ *1 ผู้ประกอบการต้องจัดเตรียมอุปกรณ์ป้องกันเหนือศีรษะ *2 ที่แข็งแรงไว้กับเครื่องจักรก่อสร้างประเภทยานพาหนะดังกล่าว</a:t>
            </a:r>
          </a:p>
          <a:p>
            <a:pPr marL="898525" indent="-3556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"สถานที่ซึ่งอาจเกิดอันตราย...เช่น หินร่วงหล่น ฯลฯ" หมายถึง สถานที่ซึ่งทำงานขุดกลางแจ้ง, งานขุดเหมืองหิน, งานก่อสร้าง เช่น อุโมงค์ ฯลฯ โดยใช้เครื่องจักรดังกล่าว และเป็นสถานที่ซึ่งอาจทำให้เกิดหินร่วงหล่น ฯลฯ โดยมีสาเหตุจากงานที่ใช้เครื่องจักร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มาตรฐานโครงสร้างของอุปกรณ์ป้องกันเหนือศีรษะ จะแสดงในหนังสือแจ้งฉบับที่ 559 ลงวันที่ 26 กันยายน 1975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ส่วนย่อย 2 การป้องกันอันตรายที่เกี่ยวข้องกับการใช้เครื่องจักรก่อสร้างประเภทยานพาหนะ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154 &lt;การตรวจสอบและบันทึก&gt;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ผู้ประกอบการต้องตรวจสอบสภาพภูมิประเทศ สภาพธรณีวิทยา ฯลฯ ของสถานที่ที่เกี่ยวข้องกับการทำงานดังกล่าว และบันทึกผลนั้นเตรียมไว้ล่วงหน้า เพื่อป้องกันอันตรายแก่คนงานที่เกิดจากเครื่องจักรก่อสร้างประเภทยานพาหนะดังกล่าวร่วงหล่นลงมา, การถล่มของพื้นดินหรือภูเขา ฯลฯ</a:t>
            </a:r>
            <a:endParaRPr lang="ja-JP" altLang="en-US" sz="105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(3)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262 / คู่มือเสริมหน้า 139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155 &lt;แผนการทำงาน&gt;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จะต้องวางแผนการทำงานที่ปรับให้เข้ากับสิ่งที่ได้รับทราบจากการตรวสอบตามข้อกำหนดในมาตราที่แล้วไว้ก่อนล่วงหน้า และต้องดำเนินงานตามแผนการทำงานดังกล่าว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แผนการทำงานที่ระบุไว้ในวรรคก่อนหน้า ต้องแสดงรายการดังต่อไปนี้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ประเภทและประสิทธิภาพของเครื่องจักรก่อสร้างประเภทยานพาหนะที่ใช้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2 เส้นทางการทำงานของเครื่องจักรก่อสร้างประเภทยานพาหนะ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3 วิธีการทำงานด้วยเครื่องจักรก่อสร้างประเภทยานพาหนะ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เมื่อผู้ประกอบการได้กำหนดแผนการทำงานตามที่ระบุไว้ในวรรค 1 แล้ว จะต้องแจ้งให้คนงานที่เกี่ยวข้องทราบถึงรายการที่ระบุไว้ในข้อ 2 และข้อ 3 ของวรรคก่อนหน้า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156 &lt;ขีดจำกัดความเร็ว&gt;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(ไม่รวมชนิดที่มีความเร็วสูงสุดไม่เกิน 10 กม./ชม.) ผู้ประกอบการจะต้องกำหนดขีดจำกัดความเร็วที่เหมาะสมของเครื่องจักรก่อสร้างประเภทยานพาหนะ ตามลักษณะภูมิประเทศ, สภาพธรณีวิทยา ฯลฯ * ของสถานที่ที่เกี่ยวข้องกับงานดังกล่าว รวมถึงดำเนินงานตามนั้น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ผู้ขับขี่เครื่องจักรก่อสร้างประเภทยานพาหนะในวรรคก่อนหน้า ห้ามขับขี่เครื่องจักรก่อสร้างประเภทยานพาหนะเกินขีดจำกัดความเร็วที่ระบุไว้ในวรรคเดียวกัน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“ฯลฯ” ใน “ลักษณะภูมิประเทศ, สภาพธรณีวิทยา ฯลฯ” หมายรวมถึงกรณีที่มีการติดตั้งเครื่องจักรและอุปกรณ์อื่นๆ ฯลฯ ด้วย</a:t>
            </a:r>
            <a:endParaRPr lang="ja-JP" altLang="en-US" sz="1200" dirty="0">
              <a:solidFill>
                <a:srgbClr val="0070C0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66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(4)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262 / คู่มือเสริมหน้า 140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157 &lt;การป้องกันการร่วงหล่น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ผู้ประกอบการต้องดำเนินมาตรการที่จำเป็น เช่น ป้องกันการทรุดตัวของไหล่ทาง, ป้องกันการทรุดตัวไม่เท่ากันของฐานดิน, รักษาความกว้างของถนนที่จำเป็น ฯลฯ *1 บนเส้นทางการทำงานของเครื่องจักรก่อสร้างประเภทยานพาหนะ เพื่อป้องกันอันตรายที่เกิดจากเครื่องจักรก่อสร้างประเภทยานพาหนะพลิกคว่ำหรือร่วงหล่นให้กับคนงาน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กรณีทำงานโดยใช้เครื่องจักรก่อสร้างประเภทยานพาหนะบนไหล่ทางหรือพื้นที่ลาดชัน ฯลฯ ผู้ประกอบการต้องมีการกำหนดผู้บอกทาง *2 เวลาที่อาจจะมีความเสี่ยงที่จะเกิดอันตรายต่อคนงานเนื่องจากเครื่องจักรก่อสร้างประเภทยานพาหนะดังกล่าวพลิกคว่ำหรือร่วงหล่นลงมา และบอกทางเครื่องจักรก่อสร้างประเภทยานพาหนะดังกล่าวให้กับผู้นั้น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ผู้ขับขี่เครื่องจักรก่อสร้างประเภทยานพาหนะในวรรคก่อนหน้า ต้องปฏิบัติตามการบอกทางของผู้บอกทางในวรรคเดียวกัน</a:t>
            </a:r>
            <a:endParaRPr lang="en-US" altLang="ja-JP"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"รักษาความกว้างของถนนที่จำเป็น ฯลฯ" หมายรวมถึง การติดตั้งราวกั้น, การตั้งป้ายสัญลักษณ์ ฯลฯ</a:t>
            </a:r>
          </a:p>
          <a:p>
            <a:pPr marL="809625" indent="-2880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กรณีที่มีการติดตั้งราวกั้น, การตั้งป้ายสัญลักษณ์ ฯลฯ อย่างเหมาะสมเพื่อไม่ให้มีความเสี่ยงที่จะพลิกคว่ำหรือร่วงหล่น ฯลฯ ก็ไม่จำเป็นต้องกำหนดผู้บอกทางตามที่ระบุในวรรค 2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157-2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ในสถานที่ เช่น ไหล่ทาง, พื้นที่ลาดชัน ฯลฯ ซึ่งอาจเกิดอันตรายกับผู้ขับขี่จากเครื่องจักรก่อสร้างประเภทยานพาหนะพลิกคว่ำหรือร่วงหล่น ผู้ประกอบการต้องพยายามเพื่อไม่ให้ผู้ขับขี่ใช้เครื่องจักรก่อสร้างประเภทยานพาหนะอื่นๆ นอกเหนือจากชนิดที่มีโครงสร้างป้องกันเวลาพลิกคว่ำรวมถึงมีเข็มขัดนิรภัยเตรียมไว้ พร้อมกับพยายามเพื่อให้ผู้ขับขี่ใช้เข็มขัดนิรภัย</a:t>
            </a: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(5)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263 / คู่มือเสริมหน้า 141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158 &lt;การป้องกันการสัมผัสโดน&gt;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ขณะทำงานโดยใช้เครื่องจักรก่อสร้างประเภทยานพาหนะ ผู้ประกอบการต้องห้ามไม่ให้คนงานเข้าไปในสถานที่ซึ่งมีความเสี่ยงอาจเกิดอันตราย * ต่อคนงานจากการสัมผัสโดนเครื่องจักรก่อสร้างประเภทยานพาหนะระหว่างการขับขี่ อย่างไรก็ตาม เมื่อมีการกำหนดผู้บอกทาง และบอกทางเครื่องจักรก่อสร้างประเภทยานพาหนะดังกล่าวให้กับผู้นั้น จะไม่ถูกจำกัดตามนี้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100" spc="-7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ผู้ขับขี่เครื่องจักรก่อสร้างประเภทยานพาหนะในวรรคก่อนหน้า ต้องปฏิบัติตามการบอกทางของผู้บอกทางที่ระบุตามหนังสือเงื่อนไขยกเว้นในวรรคเดียวกัน</a:t>
            </a:r>
            <a:endParaRPr lang="en-US" altLang="ja-JP" sz="1100" spc="-7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“สถานที่ซึ่งมีความเสี่ยงอาจเกิดอันตราย” ไม่เพียงแต่หมายถึงขอบเขตระยะการขับเคลื่อนของเครื่องจักรเท่านั้น ยังรวมถึงภายในขอบเขตระยะการทำงานของอุปกรณ์การทำงาน เช่น อาร์มและบูม ฯลฯ ด้วย</a:t>
            </a:r>
            <a:endParaRPr lang="en-US" altLang="ja-JP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159 &lt;การให้สัญญาณ&gt;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เมื่อกำหนดผู้บอกทางสำหรับการขับขี่เครื่องจักรก่อสร้างประเภทยานพาหนะ ผู้ประกอบการต้องกำหนดการให้สัญญาณจำนวนหนึ่งและให้ผู้บอกทางเป็นผู้ให้สัญญาณดังกล่าว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ผู้ขับขี่เครื่องจักรก่อสร้างประเภทยานพาหนะในวรรคก่อนหน้า ต้องปฏิบัติตามการให้สัญญาณในวรรคเดียวกัน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160 &lt;มาตรการกรณีออกห่างจากตำแหน่งขับขี่&gt;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เมื่อผู้ขับขี่เครื่องจักรก่อสร้างประเภทยานพาหนะลุกออกจากตำแหน่งการขับขี่ ผู้ประกอบการต้องให้ผู้ขับขี่ดังกล่าวดำเนินมาตรการดังต่อไปนี้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1 ลดอุปกรณ์การทำงาน เช่น บุ้งกี๋ หัวคีบ ฯลฯ *1 วางลงที่พื้น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2 ดำเนินมาตรการเพื่อป้องกันไม่ให้เครื่องจักรก่อสร้างประเภทยานพาหนะวิ่งไหลไป เช่น หยุดเครื่องยนต์ต้นกำลัง รวมถึงใส่เบรกการขับเคลื่อน ฯลฯ *2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เมื่อผู้ขับขี่ที่ระบุในวรรคก่อนหน้าลุกออกจากตำแหน่งการขับขี่เครื่องจักรก่อสร้างประเภทยานพาหนะ ต้องดำเนินมาตรการตามที่ระบุไว้ในแต่ละข้อของวรรคเดียวกัน</a:t>
            </a:r>
            <a:endParaRPr lang="en-US" altLang="ja-JP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"บุ้งกี๋ หัวคีบ ฯลฯ" หมายรวมถึง รถขุด (shoberu), ใบมีดตักดิน ฯลฯ</a:t>
            </a: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2)“ ฯลฯ” ใน “ใส่เบรกการขับเคลื่อน ฯลฯ” หมายรวมถึง การหยุดด้วยลิ่ม, ที่ห้ามล้อ ฯลฯ</a:t>
            </a:r>
            <a:endParaRPr lang="en-US" altLang="ja-JP" sz="1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(6)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264 / คู่มือเสริมหน้า 142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161 &lt;การขนย้ายเครื่องจักรก่อสร้างประเภทยานพาหนะ&gt;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ในกรณีผู้ประกอบการขนถ่ายเครื่องจักรก่อสร้างประเภทยานพาหนะบนรถบรรทุก ฯลฯ *1 ด้วยการขับไปเองหรือลากจูงเพื่อทำการขนย้าย เมื่อใช้กระดานพาด คันดิน (morido) ฯลฯ จะต้องปฏิบัติตามสิ่งที่กำหนดไว้ต่อไปนี้ เพื่อป้องกันอันตรายจากการพลิกคว่ำ ร่วงหล่น ฯลฯ ของเครื่องจักรก่อสร้างประเภทยานพาหนะดังกล่าว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การขนถ่ายต้องทำในสถานที่ซึ่งเรียบและแข็งแรง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เมื่อใช้กระดานพาด ต้องใช้กระดานพาดที่มีความยาว ความกว้าง และความแข็งแรงที่เพียงพอ *2 และต้องติดระดับลาดเอียงที่เหมาะสม *3 ให้แน่นหนา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หากใช้คันดิน (morido) แท่นที่ติดตั้งชั่วคราว ฯลฯ ต้องยึดตามความกว้างและความแข็งแรงที่เพียงพอ *4 ตลอดจนความลาดชันที่เหมาะสม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"รถยนต์บนรถบรรทุก ฯลฯ" หมายรวมถึง รถพ่วง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"เพียงพอ" ใน "ความยาวที่เพียงพอ" หมายถึง ควรกำหนดตามน้ำหนักและขนาดของเครื่องจักรก่อสร้างประเภทยานพาหนะที่ใช้ขนถ่าย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3) "ระดับลาดเอียงที่เหมาะสม" หมายถึง ระดับลาดเอียงภายในช่วงที่ปลอดภัยโดยคำนึงถึงประสิทธิภาพของเครื่องจักรดังกล่าว เช่น ความสามารถไต่ความชันได้ ฯลฯ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4) "ความแข็งแรงของคันดิน (morido)" รับประกันโดยการดำเนินมาตรการต่างๆ เช่น ตอกเสาเข็มซุงบนคันดิน (morido) รวมถึงอัดดินให้แข็งแรงเพียงพอ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162 &lt;การจำกัดการขึ้นนั่ง&gt;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ผู้ประกอบการต้องห้ามมิให้คนงานนั่งบนส่วนอื่นนอกจากในที่นั่งโดยสาร *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"ที่นั่งโดยสาร" หมายถึง ที่นั่งคนขับ, ที่นั่งข้างคนขับ และที่นั่งอื่นๆ สำหรับโดยสาร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163 &lt;ข้อจำกัดการใช้งาน&gt;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เมื่อทำงานโดยใช้เครื่องจักรก่อสร้างประเภทยานพาหนะ ผู้ประกอบการต้องรักษาระดับความเสถียร, น้ำหนักบรรทุกสูงสุดที่ใช้ ตามที่กำหนดไว้กับโครงสร้างของเครื่องจักรก่อสร้างประเภทยานพาหนะดังกล่าว * เพื่อป้องกันอันตรายที่เกิดจากการพลิกคว่ำรวมถึงอุปกรณ์การทำงาน เช่น บูม, อาร์ม ฯลฯ พังเสียหายให้กับคนงาน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"ตามที่กำหนดไว้กับโครงสร้าง" หมายถึง สิ่งที่แสดงไว้เป็นมาตรฐานโครงสร้างสำหรับเครื่องจักรก่อสร้างประเภทยานพาหนะ</a:t>
            </a: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(7)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265 / คู่มือเสริมหน้า 143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164 &lt;ข้อจำกัดในการใช้งานนอกเหนือจากการใช้งานหลัก&gt;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ห้ามมิให้ผู้ประกอบการใช้เครื่องจักรก่อสร้างประเภทยานพาหนะเพื่อการใช้งานอื่น นอกเหนือจากการใช้งานหลักของเครื่องจักรก่อสร้างประเภทยานพาหนะดังกล่าว เช่น การยกน้ำหนักบรรทุกด้วยรถขุดไฮดรอลิก (Power shovel), การยกคนงานขึ้น-ลงด้วยแคลมเชล ฯลฯ *1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ข้อกำหนดในวรรคก่อนหน้า ไม่ใช้กับกรณีที่เข้าข่ายข้อใดข้อหนึ่งต่อไปนี้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1 กรณีที่ทำงานยกน้ำหนักบรรทุก *2 และเข้าข่ายข้อใดข้อหนึ่งต่อไปนี้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ก. เมื่อไม่สามารถหลีกเลี่ยงได้เนื่องจากลักษณะของงาน หรือเมื่อจำเป็นต้องปฏิบัติงานอย่างปลอดภัย *3</a:t>
            </a: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809625" indent="-8096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ข. เมื่อติดตั้งและใช้อุปกรณ์ชิ้นส่วนสำหรับยกอื่นๆ เช่น ตะขอ, สเก็น (shakkuru) ที่เข้าข่ายข้อใดข้อหนึ่งต่อไปนี้ กับอุปกรณ์การทำงาน เช่น อาร์ม, บุ้งกี๋ ฯลฯ *4</a:t>
            </a: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(1) สิ่งที่มีความแข็งแรงเพียงพอ *5 ตามน้ำหนักบรรทุกที่จะนำไปใช้รับโหลด</a:t>
            </a:r>
          </a:p>
          <a:p>
            <a:pPr marL="1076325" indent="-1076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(2) สิ่งที่ไม่มีความเสี่ยงที่น้ำหนักบรรทุกที่ยกด้วยอุปกรณ์ดังกล่าวจะร่วงหล่น เนื่องจากการใช้อุปกรณ์ตะขอล็อก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　　　(3) สิ่งที่ไม่มีความเสี่ยงที่จะหลุดออกจากอุปกรณ์การทำงาน *6</a:t>
            </a:r>
            <a:endParaRPr lang="ja-JP" altLang="en-US" sz="11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542925" indent="-5429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　2 </a:t>
            </a:r>
            <a:r>
              <a:rPr lang="th" sz="1100" spc="-2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กรณีที่ทำงานอื่นนอกเหนือจากงานยกน้ำหนักบรรทุก และไม่มีความเสี่ยงที่จะเกิดอันตรายกับคนงาน</a:t>
            </a:r>
            <a:endParaRPr lang="en-US" altLang="ja-JP" sz="1100" spc="-2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1) "ฯลฯ" ใน "การยกคนงานขึ้น-ลงด้วยแคลมเชล ฯลฯ" หมายรวมถึง การใช้บูม, อาร์ม ฯลฯ แทนบันไดปีน ฯลฯ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2) "งานยกน้ำหนักบรรทุก" หมายรวมถึง การแขวนน้ำหนักบรรทุกและหมุนบูม, การแขวนน้ำหนักบรรทุกและขับเคลื่อน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3) </a:t>
            </a:r>
            <a:r>
              <a:rPr lang="th" sz="1000" spc="-1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"เมื่อไม่สามารถหลีกเลี่ยงได้เนื่องจากลักษณะของงาน หรือเมื่อจำเป็นต้องปฏิบัติงานอย่างปลอดภัย" หมายรวมถึง กรณีที่ทำงานยกชีทไพล์สำหรับกันดินชั่วคราว, ท่อไอระเหย (hyumu) ฯลฯ เพื่อลดอันตรายที่เกิดจากดินถล่ม อันเป็นส่วนหนึ่งของงานขุดโดยใช้เครื่องจักรก่อสร้างประเภทยานพาหนะ หรือกรณีซึ่งสถานที่ที่หากนำเครนชนิดที่เคลื่อนที่เข้ามาทำงานจะซับซ้อนมากขึ้น และคาดว่าจะมีอันตรายเพิ่มขึ้น เนื่องจากสถานที่ทำงานแคบเป็นพิเศษ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spc="-1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4) "เมื่อติดตั้งและใช้อุปกรณ์ชิ้นส่วนสำหรับยกอื่นๆ กับอุปกรณ์การทำงาน" หมายถึง การติดตั้งตะขอ, สเก็น (shakkuru), เชือกสลิง, โซ่แขวน ฯลฯ กับอุปกรณ์การทำงานโดยไม่ให้หลุดง่าย และใช้สิ่งเหล่านี้ทำงานยกน้ำหนักบรรทุก แต่ไม่รวมถึงกรณีที่แขวนเชือกสลิงกับตะขอ Claw ของบุ้งกี๋ หรือกรณีที่พันเชือกสลิงโดยตรงกับบูม, อาร์ม และยกน้ำหนักบรรทุก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5) ความแข็งแรงของอุปกรณ์สำหรับยก ต้องมีค่าสัมประสิทธิ์ความปลอดภัย (หมายถึงค่าที่ได้จากการหารค่าแรงดึงขาดของอุปกรณ์สำหรับยก ด้วยค่าน้ำหนักบรรทุกในวรรค 3 ข้อ 4) ตั้งแต่ 5 ขึ้นไป 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6) "สิ่งที่ไม่มีความเสี่ยงที่จะหลุดออกจากอุปกรณ์การทำงาน" หมายถึง สิ่งที่ติดตั้งตะขอ ฯลฯ ด้วยการเชื่อม และเป็นการเชื่อมที่มีการหลอมละลาย, ความหนาจริงของการเชื่อมเพียงพอ รวมถึงเป็นการเชื่อมตลอดทั้งแนวของส่วนที่ยึดดังกล่าว</a:t>
            </a:r>
            <a:endParaRPr lang="en-US" altLang="ja-JP" sz="1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0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(8)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265 / คู่มือเสริมหน้า 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165 &lt;การซ่อมแซม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เมื่อซ่อมแซมหรือทำงานติดตั้งหรือถอดอุปกรณ์ต่อพ่วงของเครื่องจักรก่อสร้างประเภทยานพาหนะ ผู้ประกอบการต้องกำหนดผู้สั่งงานดังกล่าว และให้บุคคลนั้นดำเนินมาตรการต่อไปนี้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กำหนดขั้นตอนการทำงานและสั่งงาน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ตรวจสอบกำกับสถานะการใช้เสาค้ำนิรภัย, เซฟตี้บล็อก ฯลฯ ที่กำหนดไว้ในวรรค 1 ของมาตราถัดไป รวมถึงฐานยกที่กำหนดไว้ในวรรค 1 ของมาตรา 166-2</a:t>
            </a: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 &lt;การป้องกันอันตรายจากการลดระดับตกลงของบูม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เมื่อทำการยก (age) บูม อาร์ม ฯลฯ ของเครื่องจักรก่อสร้างประเภทยานพาหนะขณะทำงานซ่อมแซม ตรวจสอบ ฯลฯ อยู่ข้างใต้ ผู้ประกอบการต้องให้คนงานที่ทำงานดังกล่าวใช้เสาค้ำนิรภัย เซฟตี้บล็อก ฯลฯ เพื่อป้องกันอันตรายที่เกิดจากบูม, อาร์ม ฯลฯ ตกลงมากะทันหันให้กับคนงาน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4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คนงานที่ทำงานในวรรคก่อนหน้า ต้องใช้เสาค้ำนิรภัย, เซฟตี้บล็อก ฯลฯ * ที่ระบุไว้ในวรรคเดียวกัน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"ฯลฯ" ใน "เซฟตี้บล็อก ฯลฯ" หมายรวมถึงฐานยก ฯลฯ</a:t>
            </a:r>
            <a:endParaRPr lang="en-US" altLang="ja-JP" sz="105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0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(9)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268 / คู่มือเสริมหน้า 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166-2 &lt;การป้องกันอันตรายที่เกิดจากอุปกรณ์ต่อพ่วงถล่มลงมา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เมื่อทำงานติดตั้งหรือถอดอุปกรณ์ต่อพ่วงของเครื่องจักรก่อสร้างประเภทยานพาหนะ ผู้ประกอบการต้องให้คนงานที่ทำงานดังกล่าวใช้ฐานยก เพื่อป้องกันอันตรายที่เกิดจากอุปกรณ์ต่อพ่วงถล่มลงมา ฯลฯ ให้กับคนงาน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คนงานที่ทำงานในวรรคก่อนหน้า ต้องใช้ฐานยกที่ระบุไว้ในวรรคเดียวกัน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166-3 &lt;การจำกัดการติดตั้งอุปกรณ์ต่อพ่วง&gt;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มิให้ผู้ประกอบการติดตั้งอุปกรณ์ต่อพ่วงซึ่งมีขนาดเกินน้ำหนักตามที่ได้กำหนดไว้กับโครงสร้างของเครื่องจักรก่อสร้างประเภทยานพาหนะ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166-4 &lt;การแสดงน้ำหนักของอุปกรณ์ต่อพ่วง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เมื่อจะเปลี่ยนอุปกรณ์ต่อพ่วงของเครื่องจักรก่อสร้างประเภทยานพาหนะ ผู้ประกอบการต้องแสดงน้ำหนักของอุปกรณ์ต่อพ่วงในตำแหน่งที่ผู้ขับขี่มองเห็นได้ง่าย (รวมถึงความจุหรือน้ำหนักบรรทุกสูงสุดของบุ้งกี๋, บุ้งกี๋ขุด ฯลฯ เวลาติดตั้งบุ้งกี๋, บุ้งกี๋ขุด ฯลฯ  และต่อไปนี้จะหมายความถึงสิ่งเดียวกันในมาตรานี้) หรือต้องจัดเตรียมเอกสารที่ช่วยให้ผู้ขับขี่สามารถตรวจสอบยืนยันน้ำหนักของอุปกรณ์ต่อพ่วงได้อย่างสะดวกไว้ที่เครื่องจักรก่อสร้างประเภทยานพาหนะดังกล่าว</a:t>
            </a: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(คัดลอกมาบางส่วน) (10)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273 / คู่มือเสริมหน้า 145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เล่ม 4 ข้อบังคับพิเศษ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 2 ระเบียบพิเศษเกี่ยวกับผู้ให้เช่ายืมเครื่องจักร ฯลฯ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666 &lt;มาตรการที่ควรปฏิบัติสำหรับผู้ให้เช่ายืมเครื่องจักร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เมื่อให้ผู้ประกอบการอื่นเช่ายืมเครื่องจักร ฯลฯ ดังกล่าว บุคคลที่กำหนดไว้ในมาตราก่อนหน้า (ต่อไปนี้จะเรียกว่า "ผู้ให้เช่ายืมเครื่องจักร ฯลฯ") ต้องดำเนินมาตรการดังต่อไปนี้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ตรวจสอบเครื่องจักร ฯลฯ ดังกล่าวล่วงหน้า *1 และเมื่อพบความผิดปกติต้องซ่อมแซมหรือเตรียมความพร้อมอื่นๆ ที่จำเป็น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ต้องจัดส่งเอกสารที่ระบุรายการต่อไปนี้ให้กับผู้ประกอบการที่เช่ายืมเครื่องจักร ฯลฯ ดังกล่าว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 ประสิทธิภาพของเครื่องจักร ฯลฯ ดังกล่าว *2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ข. ลักษณะพิเศษของเครื่องจักร ฯลฯ ดังกล่าว และข้อควรระวังในการใช้งานอื่นๆ *3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" sz="1200" spc="-3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ข้อกำหนดในวรรคก่อนหน้าไม่ใช้กับหน้าที่งานซึ่งผู้ที่ครอบครองเครื่องจักร ฯลฯ ดังกล่าวควรดำเนินการ เช่น เลือกประเภทของเครื่องเวลาซื้อ, บำรุงรักษาหลังการเช่ายืม ฯลฯ เครื่องจักร ฯลฯ ซึ่งเป็นสิ่งที่เช่ายืมในการเช่ายืมเครื่องจักร ฯลฯ และผู้ประกอบการซึ่งเช่ายืมเครื่องจักร ฯลฯ ดังกล่าวเป็นผู้ดำเนินการ *4 (รวมถึงงานให้เช่ายืมอุปกรณ์ซึ่งหน่วยงานให้เช่ายืมอุปกรณ์ประจำจังหวัดดำเนินการ ตามที่กำหนดไว้ในกฎหมายให้ความช่วยเหลือด้านเงินทุนให้กับบริษัทขนาดเล็ก ฯลฯ เพื่อนำอุปกรณ์เข้ามาใช้ (กฎหมายฉบับที่ 115 ปี 1956) มาตรา 2 วรรค 6)</a:t>
            </a:r>
            <a:endParaRPr lang="ja-JP" altLang="en-US" sz="1200" dirty="0">
              <a:solidFill>
                <a:prstClr val="black"/>
              </a:solidFill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1 “ล่วงหน้า” ไม่ได้หมายความว่าต้องดำเนินการตรวจสอบทั้งหมดตามการให้เช่ายืมทุกครั้ง แต่จำกัดเฉพาะส่วนที่จำเป็นตามสภาพการใช้งาน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2 “ประสิทธิภาพของเครื่องจักร ฯลฯ” หมายถึง รายการที่จำเป็นอย่างยิ่งสำหรับการใช้งาน เช่น ระดับความเสถียร, ความจุบุ้งกี๋ ฯลฯ สำหรับเครื่องจักรก่อสร้างประเภทยานพาหนะ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3 "ข้อควรระวังในการใช้งานอื่นๆ" หมายถึง รายการที่ควรระวังในการใช้เครื่องจักรดังกล่าว เช่น เชื้อเพลิงที่ใช้, วิธีการปรับแต่ง ฯลฯ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05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 4 วัตถุประสงค์ของวรรค 2 คือ ไม่ใช้กับสิ่งที่ใช้รูปแบบการเช่าซื้อที่เป็นเครื่องมือหนึ่งด้านการเงิน ตามวัตถุประสงค์ของมาตรานี้</a:t>
            </a: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มาตรฐานโครงสร้างเครื่องจักรก่อสร้างประเภทยานพาหนะ (คัดลอกมาบางส่วน)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276 / คู่มือเสริมหน้า 146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 &lt;ความแข็งแรง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2 &lt;ระดับความเสถียร&gt;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3 (ระดับความเสถียรของเครื่องตอกเสาเข็มและเครื่องถอนเสาเข็ม)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4 (ระดับความเสถียรด้านหลังของเครื่องจักรสำหรับขุด (ไม่รวมแบบแทร็กตีนตะขาบ) และเครื่องจักรสำหรับรื้อถอน (ไม่รวมแบบแทร็กตีนตะขาบ))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5 &lt;เบรกสำหรับการวิ่ง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6 &lt;เบรกสำหรับอุปกรณ์การทำงาน&gt;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7 &lt;ส่วนควบคุมของอุปกรณ์ขับเคลื่อน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8 (ฟังก์ชั่นของส่วนควบคุมที่เกี่ยวข้อง, รายการที่จำเป็นเกี่ยวกับการควบคุมนั้น เช่น วิธีการควบคุม ฯลฯ)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9 &lt;ทัศนวิสัยที่จำเป็นในการขับขี่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10 &lt;อุปกรณ์ยก&gt;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11 &lt;อุปกรณ์ป้องกันอันตรายจากการยกอาร์ม ฯลฯ ขึ้น-ลง&gt;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12 &lt;อุปกรณ์บอกทิศทาง&gt;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13 &lt;อุปกรณ์เตือนภัย&gt;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13-2 &lt;อุปกรณ์หยุดอัตโนมัติ ฯลฯ เมื่อเกินขอบเขตการทำงาน&gt;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14 &lt;หัวเซฟตี้ ฯลฯ&gt;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15 &lt;เครื่องหมายแสดง&gt;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 &lt;เครื่องจักรก่อสร้างประเภทยานพาหนะซึ่งมีโครงสร้างพิเศษ&gt;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 &lt;ข้อยกเว้นการใช้งาน&gt;</a:t>
            </a: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2 เครื่องยนต์ต้นกำลังและอุปกรณ์ไฮดรอลิกสำหรับเครื่องจักรก่อสร้างประเภทยานพาหนะ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เครื่องยนต์ต้นกำลัง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 / คู่มือเสริมหน้า 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80487" y="2032382"/>
            <a:ext cx="4401195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เปรียบเทียบความแตกต่างระหว่างเครื่องยนต์ดีเซลและเครื่องยนต์เบนซิน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8" name="テキスト ボックス 544">
            <a:extLst>
              <a:ext uri="{FF2B5EF4-FFF2-40B4-BE49-F238E27FC236}">
                <a16:creationId xmlns:a16="http://schemas.microsoft.com/office/drawing/2014/main" id="{C98737A5-3F48-4942-9448-D1D167976D80}"/>
              </a:ext>
            </a:extLst>
          </p:cNvPr>
          <p:cNvSpPr txBox="1"/>
          <p:nvPr/>
        </p:nvSpPr>
        <p:spPr>
          <a:xfrm>
            <a:off x="2354834" y="2400151"/>
            <a:ext cx="90691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</a:t>
            </a:r>
          </a:p>
        </p:txBody>
      </p:sp>
      <p:sp>
        <p:nvSpPr>
          <p:cNvPr id="9" name="テキスト ボックス 545">
            <a:extLst>
              <a:ext uri="{FF2B5EF4-FFF2-40B4-BE49-F238E27FC236}">
                <a16:creationId xmlns:a16="http://schemas.microsoft.com/office/drawing/2014/main" id="{CE909183-09DE-46E8-AB98-5152CE90B267}"/>
              </a:ext>
            </a:extLst>
          </p:cNvPr>
          <p:cNvSpPr txBox="1"/>
          <p:nvPr/>
        </p:nvSpPr>
        <p:spPr>
          <a:xfrm>
            <a:off x="826452" y="2612040"/>
            <a:ext cx="67849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หัวข้อ</a:t>
            </a:r>
          </a:p>
        </p:txBody>
      </p:sp>
      <p:sp>
        <p:nvSpPr>
          <p:cNvPr id="10" name="テキスト ボックス 546">
            <a:extLst>
              <a:ext uri="{FF2B5EF4-FFF2-40B4-BE49-F238E27FC236}">
                <a16:creationId xmlns:a16="http://schemas.microsoft.com/office/drawing/2014/main" id="{74F2903F-8C34-4891-B45D-29E27608399D}"/>
              </a:ext>
            </a:extLst>
          </p:cNvPr>
          <p:cNvSpPr txBox="1"/>
          <p:nvPr/>
        </p:nvSpPr>
        <p:spPr>
          <a:xfrm>
            <a:off x="804227" y="2945271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ประเภทของเชื้อเพลิง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547">
            <a:extLst>
              <a:ext uri="{FF2B5EF4-FFF2-40B4-BE49-F238E27FC236}">
                <a16:creationId xmlns:a16="http://schemas.microsoft.com/office/drawing/2014/main" id="{87AB2EAC-3DEF-4DE9-B15F-118FC40B2E79}"/>
              </a:ext>
            </a:extLst>
          </p:cNvPr>
          <p:cNvSpPr txBox="1"/>
          <p:nvPr/>
        </p:nvSpPr>
        <p:spPr>
          <a:xfrm>
            <a:off x="804227" y="3247206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วิธีจุดติดไฟ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548">
            <a:extLst>
              <a:ext uri="{FF2B5EF4-FFF2-40B4-BE49-F238E27FC236}">
                <a16:creationId xmlns:a16="http://schemas.microsoft.com/office/drawing/2014/main" id="{4C4AC11E-0334-4B4B-9E80-2EDDD99A6EB8}"/>
              </a:ext>
            </a:extLst>
          </p:cNvPr>
          <p:cNvSpPr txBox="1"/>
          <p:nvPr/>
        </p:nvSpPr>
        <p:spPr>
          <a:xfrm>
            <a:off x="804227" y="3549141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มวลเครื่องยนต์ต่อแรงม้า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549">
            <a:extLst>
              <a:ext uri="{FF2B5EF4-FFF2-40B4-BE49-F238E27FC236}">
                <a16:creationId xmlns:a16="http://schemas.microsoft.com/office/drawing/2014/main" id="{C7B6379A-9E96-4D7C-A7DD-27715B63BC65}"/>
              </a:ext>
            </a:extLst>
          </p:cNvPr>
          <p:cNvSpPr txBox="1"/>
          <p:nvPr/>
        </p:nvSpPr>
        <p:spPr>
          <a:xfrm>
            <a:off x="804227" y="3851076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ราคาต่อแรงม้า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550">
            <a:extLst>
              <a:ext uri="{FF2B5EF4-FFF2-40B4-BE49-F238E27FC236}">
                <a16:creationId xmlns:a16="http://schemas.microsoft.com/office/drawing/2014/main" id="{1B1B1C47-A754-4530-9651-BCC144BA5D78}"/>
              </a:ext>
            </a:extLst>
          </p:cNvPr>
          <p:cNvSpPr txBox="1"/>
          <p:nvPr/>
        </p:nvSpPr>
        <p:spPr>
          <a:xfrm>
            <a:off x="804227" y="4153011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ประสิทธิภาพเชิงความร้อน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551">
            <a:extLst>
              <a:ext uri="{FF2B5EF4-FFF2-40B4-BE49-F238E27FC236}">
                <a16:creationId xmlns:a16="http://schemas.microsoft.com/office/drawing/2014/main" id="{434A27F7-7C27-4389-8A12-3870077465DF}"/>
              </a:ext>
            </a:extLst>
          </p:cNvPr>
          <p:cNvSpPr txBox="1"/>
          <p:nvPr/>
        </p:nvSpPr>
        <p:spPr>
          <a:xfrm>
            <a:off x="804227" y="4454948"/>
            <a:ext cx="2448000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ค่าใช้จ่ายในการใช้งานขับ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552">
            <a:extLst>
              <a:ext uri="{FF2B5EF4-FFF2-40B4-BE49-F238E27FC236}">
                <a16:creationId xmlns:a16="http://schemas.microsoft.com/office/drawing/2014/main" id="{EDBBFFF0-DAA7-4C5F-8510-26DA7023622A}"/>
              </a:ext>
            </a:extLst>
          </p:cNvPr>
          <p:cNvSpPr txBox="1"/>
          <p:nvPr/>
        </p:nvSpPr>
        <p:spPr>
          <a:xfrm>
            <a:off x="820102" y="4768052"/>
            <a:ext cx="2450148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ระดับอันตรายจากเพลิงไหม้</a:t>
            </a:r>
          </a:p>
          <a:p>
            <a:pPr algn="just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553">
            <a:extLst>
              <a:ext uri="{FF2B5EF4-FFF2-40B4-BE49-F238E27FC236}">
                <a16:creationId xmlns:a16="http://schemas.microsoft.com/office/drawing/2014/main" id="{7FDDD3B4-BEE4-48C8-BBA1-D20EE72C6433}"/>
              </a:ext>
            </a:extLst>
          </p:cNvPr>
          <p:cNvSpPr txBox="1"/>
          <p:nvPr/>
        </p:nvSpPr>
        <p:spPr>
          <a:xfrm>
            <a:off x="3342481" y="2507350"/>
            <a:ext cx="2436019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เครื่องยนต์ดีเซล</a:t>
            </a:r>
          </a:p>
          <a:p>
            <a:pPr algn="just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554">
            <a:extLst>
              <a:ext uri="{FF2B5EF4-FFF2-40B4-BE49-F238E27FC236}">
                <a16:creationId xmlns:a16="http://schemas.microsoft.com/office/drawing/2014/main" id="{176CDC05-B07C-4BB8-9950-3E0EC90E74D0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น้ำมันดีเซล (keiyu)</a:t>
            </a:r>
          </a:p>
        </p:txBody>
      </p:sp>
      <p:sp>
        <p:nvSpPr>
          <p:cNvPr id="19" name="テキスト ボックス 555">
            <a:extLst>
              <a:ext uri="{FF2B5EF4-FFF2-40B4-BE49-F238E27FC236}">
                <a16:creationId xmlns:a16="http://schemas.microsoft.com/office/drawing/2014/main" id="{3C21D803-5D38-4D7F-A501-AE5B37291353}"/>
              </a:ext>
            </a:extLst>
          </p:cNvPr>
          <p:cNvSpPr txBox="1"/>
          <p:nvPr/>
        </p:nvSpPr>
        <p:spPr>
          <a:xfrm>
            <a:off x="3348459" y="32620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จุดติดไฟด้วยตนเองโดยการบีบอัดของอากาศ</a:t>
            </a: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556">
            <a:extLst>
              <a:ext uri="{FF2B5EF4-FFF2-40B4-BE49-F238E27FC236}">
                <a16:creationId xmlns:a16="http://schemas.microsoft.com/office/drawing/2014/main" id="{2AF62703-CA09-4173-8EA8-BEAD8AF468CA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หนัก</a:t>
            </a:r>
          </a:p>
        </p:txBody>
      </p:sp>
      <p:sp>
        <p:nvSpPr>
          <p:cNvPr id="21" name="テキスト ボックス 557">
            <a:extLst>
              <a:ext uri="{FF2B5EF4-FFF2-40B4-BE49-F238E27FC236}">
                <a16:creationId xmlns:a16="http://schemas.microsoft.com/office/drawing/2014/main" id="{67C9035C-9ABE-48CD-B310-3E430AB02591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แพง</a:t>
            </a:r>
          </a:p>
        </p:txBody>
      </p:sp>
      <p:sp>
        <p:nvSpPr>
          <p:cNvPr id="22" name="テキスト ボックス 558">
            <a:extLst>
              <a:ext uri="{FF2B5EF4-FFF2-40B4-BE49-F238E27FC236}">
                <a16:creationId xmlns:a16="http://schemas.microsoft.com/office/drawing/2014/main" id="{F5E367DC-E6F4-40C1-A010-CCFD921A7B06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 (30-40%)</a:t>
            </a:r>
          </a:p>
        </p:txBody>
      </p:sp>
      <p:sp>
        <p:nvSpPr>
          <p:cNvPr id="23" name="テキスト ボックス 559">
            <a:extLst>
              <a:ext uri="{FF2B5EF4-FFF2-40B4-BE49-F238E27FC236}">
                <a16:creationId xmlns:a16="http://schemas.microsoft.com/office/drawing/2014/main" id="{BAC5150C-4A5C-4405-9DE8-240BCFB238B1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ถูก</a:t>
            </a:r>
          </a:p>
        </p:txBody>
      </p:sp>
      <p:sp>
        <p:nvSpPr>
          <p:cNvPr id="24" name="テキスト ボックス 560">
            <a:extLst>
              <a:ext uri="{FF2B5EF4-FFF2-40B4-BE49-F238E27FC236}">
                <a16:creationId xmlns:a16="http://schemas.microsoft.com/office/drawing/2014/main" id="{FC4A1FA3-BF38-4930-889A-20ABA5B6C54C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</a:t>
            </a:r>
          </a:p>
        </p:txBody>
      </p:sp>
      <p:sp>
        <p:nvSpPr>
          <p:cNvPr id="25" name="テキスト ボックス 561">
            <a:extLst>
              <a:ext uri="{FF2B5EF4-FFF2-40B4-BE49-F238E27FC236}">
                <a16:creationId xmlns:a16="http://schemas.microsoft.com/office/drawing/2014/main" id="{600934E4-65AC-46F5-A909-FD44680F1DAA}"/>
              </a:ext>
            </a:extLst>
          </p:cNvPr>
          <p:cNvSpPr txBox="1"/>
          <p:nvPr/>
        </p:nvSpPr>
        <p:spPr>
          <a:xfrm>
            <a:off x="5929152" y="2536692"/>
            <a:ext cx="2373632" cy="2376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เครื่องยนต์เบนซิน</a:t>
            </a:r>
          </a:p>
          <a:p>
            <a:pPr algn="ctr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562">
            <a:extLst>
              <a:ext uri="{FF2B5EF4-FFF2-40B4-BE49-F238E27FC236}">
                <a16:creationId xmlns:a16="http://schemas.microsoft.com/office/drawing/2014/main" id="{0BA79F99-253F-424A-89A3-ABB2631DBE83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น้ำมันเบนซิน</a:t>
            </a:r>
          </a:p>
        </p:txBody>
      </p:sp>
      <p:sp>
        <p:nvSpPr>
          <p:cNvPr id="27" name="テキスト ボックス 563">
            <a:extLst>
              <a:ext uri="{FF2B5EF4-FFF2-40B4-BE49-F238E27FC236}">
                <a16:creationId xmlns:a16="http://schemas.microsoft.com/office/drawing/2014/main" id="{288B54D6-0452-45D5-B635-4FA09186AED3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โดยประกายไฟฟ้า</a:t>
            </a:r>
          </a:p>
        </p:txBody>
      </p:sp>
      <p:sp>
        <p:nvSpPr>
          <p:cNvPr id="28" name="テキスト ボックス 564">
            <a:extLst>
              <a:ext uri="{FF2B5EF4-FFF2-40B4-BE49-F238E27FC236}">
                <a16:creationId xmlns:a16="http://schemas.microsoft.com/office/drawing/2014/main" id="{72713D7B-D14F-4388-8665-EFE642D213D4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เบา</a:t>
            </a:r>
          </a:p>
        </p:txBody>
      </p:sp>
      <p:sp>
        <p:nvSpPr>
          <p:cNvPr id="29" name="テキスト ボックス 565">
            <a:extLst>
              <a:ext uri="{FF2B5EF4-FFF2-40B4-BE49-F238E27FC236}">
                <a16:creationId xmlns:a16="http://schemas.microsoft.com/office/drawing/2014/main" id="{E7ABDE0D-2147-45AB-A6D1-2C2E5DFCFE15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ถูก</a:t>
            </a:r>
          </a:p>
        </p:txBody>
      </p:sp>
      <p:sp>
        <p:nvSpPr>
          <p:cNvPr id="30" name="テキスト ボックス 566">
            <a:extLst>
              <a:ext uri="{FF2B5EF4-FFF2-40B4-BE49-F238E27FC236}">
                <a16:creationId xmlns:a16="http://schemas.microsoft.com/office/drawing/2014/main" id="{6992E4CF-2D77-4B0A-B350-651405E2120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ไม่ดี (22-28%)</a:t>
            </a:r>
          </a:p>
        </p:txBody>
      </p:sp>
      <p:sp>
        <p:nvSpPr>
          <p:cNvPr id="31" name="テキスト ボックス 567">
            <a:extLst>
              <a:ext uri="{FF2B5EF4-FFF2-40B4-BE49-F238E27FC236}">
                <a16:creationId xmlns:a16="http://schemas.microsoft.com/office/drawing/2014/main" id="{5E167988-BF5F-43AF-B9F3-C6A5B753BB5B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แพง</a:t>
            </a:r>
          </a:p>
        </p:txBody>
      </p:sp>
      <p:sp>
        <p:nvSpPr>
          <p:cNvPr id="32" name="テキスト ボックス 568">
            <a:extLst>
              <a:ext uri="{FF2B5EF4-FFF2-40B4-BE49-F238E27FC236}">
                <a16:creationId xmlns:a16="http://schemas.microsoft.com/office/drawing/2014/main" id="{4AF04E5D-FE97-46C6-9112-42969B76DC95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2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2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18 / คู่มือเสริมหน้า 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715" y="554132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ตัวอย่างอุปกรณ์ไอดี / ไอเสีย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920858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20858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ตัวอย่างระบบอุปกรณ์หล่อลื่น</a:t>
            </a:r>
          </a:p>
        </p:txBody>
      </p:sp>
      <p:sp>
        <p:nvSpPr>
          <p:cNvPr id="11" name="テキスト ボックス 572">
            <a:extLst>
              <a:ext uri="{FF2B5EF4-FFF2-40B4-BE49-F238E27FC236}">
                <a16:creationId xmlns:a16="http://schemas.microsoft.com/office/drawing/2014/main" id="{D51FBCA1-6F55-411D-88D6-765BEFB9D568}"/>
              </a:ext>
            </a:extLst>
          </p:cNvPr>
          <p:cNvSpPr txBox="1"/>
          <p:nvPr/>
        </p:nvSpPr>
        <p:spPr>
          <a:xfrm>
            <a:off x="2858287" y="1946110"/>
            <a:ext cx="1562200" cy="1471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ใบพัด Blower impeller</a:t>
            </a:r>
          </a:p>
        </p:txBody>
      </p:sp>
      <p:sp>
        <p:nvSpPr>
          <p:cNvPr id="12" name="テキスト ボックス 573">
            <a:extLst>
              <a:ext uri="{FF2B5EF4-FFF2-40B4-BE49-F238E27FC236}">
                <a16:creationId xmlns:a16="http://schemas.microsoft.com/office/drawing/2014/main" id="{ACE3DB63-8EF2-4BBE-9AE3-2990C085D901}"/>
              </a:ext>
            </a:extLst>
          </p:cNvPr>
          <p:cNvSpPr txBox="1"/>
          <p:nvPr/>
        </p:nvSpPr>
        <p:spPr>
          <a:xfrm>
            <a:off x="3570367" y="2097661"/>
            <a:ext cx="936000" cy="1637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Pre-cleaner</a:t>
            </a:r>
          </a:p>
        </p:txBody>
      </p:sp>
      <p:sp>
        <p:nvSpPr>
          <p:cNvPr id="14" name="テキスト ボックス 574">
            <a:extLst>
              <a:ext uri="{FF2B5EF4-FFF2-40B4-BE49-F238E27FC236}">
                <a16:creationId xmlns:a16="http://schemas.microsoft.com/office/drawing/2014/main" id="{2F319B95-4967-4026-B49A-558DBAF228A5}"/>
              </a:ext>
            </a:extLst>
          </p:cNvPr>
          <p:cNvSpPr txBox="1"/>
          <p:nvPr/>
        </p:nvSpPr>
        <p:spPr>
          <a:xfrm>
            <a:off x="3824390" y="2430759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เครื่องฟอกอากาศ</a:t>
            </a:r>
          </a:p>
        </p:txBody>
      </p:sp>
      <p:sp>
        <p:nvSpPr>
          <p:cNvPr id="15" name="テキスト ボックス 575">
            <a:extLst>
              <a:ext uri="{FF2B5EF4-FFF2-40B4-BE49-F238E27FC236}">
                <a16:creationId xmlns:a16="http://schemas.microsoft.com/office/drawing/2014/main" id="{2153207A-95BA-44F3-9A8B-1BA15BB9F9B8}"/>
              </a:ext>
            </a:extLst>
          </p:cNvPr>
          <p:cNvSpPr txBox="1"/>
          <p:nvPr/>
        </p:nvSpPr>
        <p:spPr>
          <a:xfrm>
            <a:off x="3794317" y="2895238"/>
            <a:ext cx="1074738" cy="175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เครื่องวัดฝุ่น</a:t>
            </a:r>
          </a:p>
        </p:txBody>
      </p:sp>
      <p:sp>
        <p:nvSpPr>
          <p:cNvPr id="16" name="テキスト ボックス 576">
            <a:extLst>
              <a:ext uri="{FF2B5EF4-FFF2-40B4-BE49-F238E27FC236}">
                <a16:creationId xmlns:a16="http://schemas.microsoft.com/office/drawing/2014/main" id="{4FBA5A80-877D-461F-9B43-447BD4062BEB}"/>
              </a:ext>
            </a:extLst>
          </p:cNvPr>
          <p:cNvSpPr txBox="1"/>
          <p:nvPr/>
        </p:nvSpPr>
        <p:spPr>
          <a:xfrm>
            <a:off x="3780636" y="3493192"/>
            <a:ext cx="1028392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ฝาสูบ</a:t>
            </a:r>
          </a:p>
        </p:txBody>
      </p:sp>
      <p:sp>
        <p:nvSpPr>
          <p:cNvPr id="17" name="テキスト ボックス 577">
            <a:extLst>
              <a:ext uri="{FF2B5EF4-FFF2-40B4-BE49-F238E27FC236}">
                <a16:creationId xmlns:a16="http://schemas.microsoft.com/office/drawing/2014/main" id="{F12DD00C-7E3E-46B2-B76F-2AE9CB634A1B}"/>
              </a:ext>
            </a:extLst>
          </p:cNvPr>
          <p:cNvSpPr txBox="1"/>
          <p:nvPr/>
        </p:nvSpPr>
        <p:spPr>
          <a:xfrm>
            <a:off x="3796074" y="3734662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ท่อรวมไอเสีย</a:t>
            </a:r>
          </a:p>
        </p:txBody>
      </p:sp>
      <p:sp>
        <p:nvSpPr>
          <p:cNvPr id="18" name="テキスト ボックス 578">
            <a:extLst>
              <a:ext uri="{FF2B5EF4-FFF2-40B4-BE49-F238E27FC236}">
                <a16:creationId xmlns:a16="http://schemas.microsoft.com/office/drawing/2014/main" id="{B0C358A7-2495-4827-BB0C-936E7CCB4CCB}"/>
              </a:ext>
            </a:extLst>
          </p:cNvPr>
          <p:cNvSpPr txBox="1"/>
          <p:nvPr/>
        </p:nvSpPr>
        <p:spPr>
          <a:xfrm>
            <a:off x="3743856" y="4039275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เสื้อสูบ</a:t>
            </a:r>
          </a:p>
        </p:txBody>
      </p:sp>
      <p:sp>
        <p:nvSpPr>
          <p:cNvPr id="19" name="テキスト ボックス 579">
            <a:extLst>
              <a:ext uri="{FF2B5EF4-FFF2-40B4-BE49-F238E27FC236}">
                <a16:creationId xmlns:a16="http://schemas.microsoft.com/office/drawing/2014/main" id="{3D07EE6E-003E-45CB-B07B-FEA8E8BF0C76}"/>
              </a:ext>
            </a:extLst>
          </p:cNvPr>
          <p:cNvSpPr txBox="1"/>
          <p:nvPr/>
        </p:nvSpPr>
        <p:spPr>
          <a:xfrm>
            <a:off x="3787514" y="4324134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</a:p>
        </p:txBody>
      </p:sp>
      <p:sp>
        <p:nvSpPr>
          <p:cNvPr id="20" name="テキスト ボックス 581">
            <a:extLst>
              <a:ext uri="{FF2B5EF4-FFF2-40B4-BE49-F238E27FC236}">
                <a16:creationId xmlns:a16="http://schemas.microsoft.com/office/drawing/2014/main" id="{B5151713-AB8C-4BEB-AD04-416E5EBDD54B}"/>
              </a:ext>
            </a:extLst>
          </p:cNvPr>
          <p:cNvSpPr txBox="1"/>
          <p:nvPr/>
        </p:nvSpPr>
        <p:spPr>
          <a:xfrm>
            <a:off x="1962639" y="2078837"/>
            <a:ext cx="824712" cy="136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ซูเปอร์ชาร์จเจอร์</a:t>
            </a:r>
          </a:p>
        </p:txBody>
      </p:sp>
      <p:sp>
        <p:nvSpPr>
          <p:cNvPr id="21" name="テキスト ボックス 582">
            <a:extLst>
              <a:ext uri="{FF2B5EF4-FFF2-40B4-BE49-F238E27FC236}">
                <a16:creationId xmlns:a16="http://schemas.microsoft.com/office/drawing/2014/main" id="{5E59C9FF-382E-4E82-BCAF-C493547B5A44}"/>
              </a:ext>
            </a:extLst>
          </p:cNvPr>
          <p:cNvSpPr txBox="1"/>
          <p:nvPr/>
        </p:nvSpPr>
        <p:spPr>
          <a:xfrm>
            <a:off x="785911" y="1960340"/>
            <a:ext cx="1247524" cy="1471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ใบพัด Turbine impeller</a:t>
            </a:r>
          </a:p>
        </p:txBody>
      </p:sp>
      <p:sp>
        <p:nvSpPr>
          <p:cNvPr id="22" name="テキスト ボックス 583">
            <a:extLst>
              <a:ext uri="{FF2B5EF4-FFF2-40B4-BE49-F238E27FC236}">
                <a16:creationId xmlns:a16="http://schemas.microsoft.com/office/drawing/2014/main" id="{4B1DB71E-408B-405A-9ADC-A9CB2468AA71}"/>
              </a:ext>
            </a:extLst>
          </p:cNvPr>
          <p:cNvSpPr txBox="1"/>
          <p:nvPr/>
        </p:nvSpPr>
        <p:spPr>
          <a:xfrm>
            <a:off x="685930" y="2092629"/>
            <a:ext cx="716738" cy="136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วาล์วไอเสีย</a:t>
            </a:r>
          </a:p>
        </p:txBody>
      </p:sp>
      <p:sp>
        <p:nvSpPr>
          <p:cNvPr id="23" name="テキスト ボックス 584">
            <a:extLst>
              <a:ext uri="{FF2B5EF4-FFF2-40B4-BE49-F238E27FC236}">
                <a16:creationId xmlns:a16="http://schemas.microsoft.com/office/drawing/2014/main" id="{C67C5A92-939E-415E-ADED-E6EBDD1B52A3}"/>
              </a:ext>
            </a:extLst>
          </p:cNvPr>
          <p:cNvSpPr txBox="1"/>
          <p:nvPr/>
        </p:nvSpPr>
        <p:spPr>
          <a:xfrm>
            <a:off x="656966" y="2403924"/>
            <a:ext cx="606684" cy="14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ท่อไอเสีย</a:t>
            </a:r>
          </a:p>
        </p:txBody>
      </p:sp>
      <p:sp>
        <p:nvSpPr>
          <p:cNvPr id="24" name="テキスト ボックス 585">
            <a:extLst>
              <a:ext uri="{FF2B5EF4-FFF2-40B4-BE49-F238E27FC236}">
                <a16:creationId xmlns:a16="http://schemas.microsoft.com/office/drawing/2014/main" id="{DC2D9AC8-6410-48D7-85F7-84FBC78AA35B}"/>
              </a:ext>
            </a:extLst>
          </p:cNvPr>
          <p:cNvSpPr txBox="1"/>
          <p:nvPr/>
        </p:nvSpPr>
        <p:spPr>
          <a:xfrm>
            <a:off x="1823238" y="3254782"/>
            <a:ext cx="271924" cy="39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ไอเสีย</a:t>
            </a:r>
          </a:p>
        </p:txBody>
      </p:sp>
      <p:sp>
        <p:nvSpPr>
          <p:cNvPr id="25" name="テキスト ボックス 586">
            <a:extLst>
              <a:ext uri="{FF2B5EF4-FFF2-40B4-BE49-F238E27FC236}">
                <a16:creationId xmlns:a16="http://schemas.microsoft.com/office/drawing/2014/main" id="{8C7614C4-F98E-48E3-BE46-286AB03C848E}"/>
              </a:ext>
            </a:extLst>
          </p:cNvPr>
          <p:cNvSpPr txBox="1"/>
          <p:nvPr/>
        </p:nvSpPr>
        <p:spPr>
          <a:xfrm>
            <a:off x="2566857" y="3158084"/>
            <a:ext cx="149625" cy="5892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อากาศที่เพิ่มแรงดัน</a:t>
            </a:r>
          </a:p>
        </p:txBody>
      </p:sp>
      <p:sp>
        <p:nvSpPr>
          <p:cNvPr id="26" name="テキスト ボックス 587">
            <a:extLst>
              <a:ext uri="{FF2B5EF4-FFF2-40B4-BE49-F238E27FC236}">
                <a16:creationId xmlns:a16="http://schemas.microsoft.com/office/drawing/2014/main" id="{1BA5D692-E7BB-418C-BDE7-C3D616DC83CB}"/>
              </a:ext>
            </a:extLst>
          </p:cNvPr>
          <p:cNvSpPr txBox="1"/>
          <p:nvPr/>
        </p:nvSpPr>
        <p:spPr>
          <a:xfrm>
            <a:off x="7581967" y="2489571"/>
            <a:ext cx="897549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</a:p>
        </p:txBody>
      </p:sp>
      <p:sp>
        <p:nvSpPr>
          <p:cNvPr id="27" name="テキスト ボックス 588">
            <a:extLst>
              <a:ext uri="{FF2B5EF4-FFF2-40B4-BE49-F238E27FC236}">
                <a16:creationId xmlns:a16="http://schemas.microsoft.com/office/drawing/2014/main" id="{5DF0C657-BFC3-4197-9C8E-78AC044C1BFD}"/>
              </a:ext>
            </a:extLst>
          </p:cNvPr>
          <p:cNvSpPr txBox="1"/>
          <p:nvPr/>
        </p:nvSpPr>
        <p:spPr>
          <a:xfrm>
            <a:off x="7564314" y="4805918"/>
            <a:ext cx="915202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</a:t>
            </a:r>
          </a:p>
        </p:txBody>
      </p:sp>
      <p:sp>
        <p:nvSpPr>
          <p:cNvPr id="28" name="テキスト ボックス 589">
            <a:extLst>
              <a:ext uri="{FF2B5EF4-FFF2-40B4-BE49-F238E27FC236}">
                <a16:creationId xmlns:a16="http://schemas.microsoft.com/office/drawing/2014/main" id="{DDF1AC38-2313-41BA-B8FD-2E7056DD2046}"/>
              </a:ext>
            </a:extLst>
          </p:cNvPr>
          <p:cNvSpPr txBox="1"/>
          <p:nvPr/>
        </p:nvSpPr>
        <p:spPr>
          <a:xfrm>
            <a:off x="7171377" y="5031726"/>
            <a:ext cx="1165235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ตะแกรงกรองน้ำมัน</a:t>
            </a:r>
          </a:p>
        </p:txBody>
      </p:sp>
      <p:sp>
        <p:nvSpPr>
          <p:cNvPr id="29" name="テキスト ボックス 590">
            <a:extLst>
              <a:ext uri="{FF2B5EF4-FFF2-40B4-BE49-F238E27FC236}">
                <a16:creationId xmlns:a16="http://schemas.microsoft.com/office/drawing/2014/main" id="{764BD251-7AA3-40C8-A684-0DB215B1823D}"/>
              </a:ext>
            </a:extLst>
          </p:cNvPr>
          <p:cNvSpPr txBox="1"/>
          <p:nvPr/>
        </p:nvSpPr>
        <p:spPr>
          <a:xfrm>
            <a:off x="4631526" y="4502396"/>
            <a:ext cx="833555" cy="1834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ปั้มน้ำมัน</a:t>
            </a:r>
          </a:p>
        </p:txBody>
      </p:sp>
    </p:spTree>
    <p:extLst>
      <p:ext uri="{BB962C8B-B14F-4D97-AF65-F5344CB8AC3E}">
        <p14:creationId xmlns:p14="http://schemas.microsoft.com/office/powerpoint/2010/main" val="24646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19 / คู่มือเสริมหน้า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ตัวอย่างระบบอุปกรณ์เชื้อเพลิง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13" y="2050692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ตัวอย่างเครื่องยนต์แบบระบายความร้อนด้วยน้ำ</a:t>
            </a:r>
          </a:p>
        </p:txBody>
      </p:sp>
      <p:sp>
        <p:nvSpPr>
          <p:cNvPr id="9" name="テキスト ボックス 592">
            <a:extLst>
              <a:ext uri="{FF2B5EF4-FFF2-40B4-BE49-F238E27FC236}">
                <a16:creationId xmlns:a16="http://schemas.microsoft.com/office/drawing/2014/main" id="{8239A450-A338-4B00-9FF5-0AD1D0BB6335}"/>
              </a:ext>
            </a:extLst>
          </p:cNvPr>
          <p:cNvSpPr txBox="1"/>
          <p:nvPr/>
        </p:nvSpPr>
        <p:spPr>
          <a:xfrm>
            <a:off x="1755450" y="2305685"/>
            <a:ext cx="77916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หัวฉีดเชื้อเพลิง</a:t>
            </a:r>
          </a:p>
        </p:txBody>
      </p:sp>
      <p:sp>
        <p:nvSpPr>
          <p:cNvPr id="13" name="テキスト ボックス 593">
            <a:extLst>
              <a:ext uri="{FF2B5EF4-FFF2-40B4-BE49-F238E27FC236}">
                <a16:creationId xmlns:a16="http://schemas.microsoft.com/office/drawing/2014/main" id="{05288D13-45A5-4CE3-A3D3-7D9AEE32ED06}"/>
              </a:ext>
            </a:extLst>
          </p:cNvPr>
          <p:cNvSpPr txBox="1"/>
          <p:nvPr/>
        </p:nvSpPr>
        <p:spPr>
          <a:xfrm>
            <a:off x="1816100" y="3978348"/>
            <a:ext cx="83312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ปั๊มฉีดเชื้อเพลิง</a:t>
            </a:r>
          </a:p>
        </p:txBody>
      </p:sp>
      <p:sp>
        <p:nvSpPr>
          <p:cNvPr id="14" name="テキスト ボックス 594">
            <a:extLst>
              <a:ext uri="{FF2B5EF4-FFF2-40B4-BE49-F238E27FC236}">
                <a16:creationId xmlns:a16="http://schemas.microsoft.com/office/drawing/2014/main" id="{060BEFA0-29EE-439B-AF49-BEDA48AA72F7}"/>
              </a:ext>
            </a:extLst>
          </p:cNvPr>
          <p:cNvSpPr txBox="1"/>
          <p:nvPr/>
        </p:nvSpPr>
        <p:spPr>
          <a:xfrm>
            <a:off x="900900" y="5281134"/>
            <a:ext cx="8331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ปั๊มจ่ายเชื้อเพลิง</a:t>
            </a:r>
          </a:p>
        </p:txBody>
      </p:sp>
      <p:sp>
        <p:nvSpPr>
          <p:cNvPr id="15" name="テキスト ボックス 595">
            <a:extLst>
              <a:ext uri="{FF2B5EF4-FFF2-40B4-BE49-F238E27FC236}">
                <a16:creationId xmlns:a16="http://schemas.microsoft.com/office/drawing/2014/main" id="{09C11C22-747B-4B46-82DD-C489FC8E4B56}"/>
              </a:ext>
            </a:extLst>
          </p:cNvPr>
          <p:cNvSpPr txBox="1"/>
          <p:nvPr/>
        </p:nvSpPr>
        <p:spPr>
          <a:xfrm>
            <a:off x="3072033" y="2260282"/>
            <a:ext cx="557530" cy="172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ถังน้ำมันเชื้อเพลิง</a:t>
            </a:r>
          </a:p>
        </p:txBody>
      </p:sp>
      <p:sp>
        <p:nvSpPr>
          <p:cNvPr id="16" name="テキスト ボックス 596">
            <a:extLst>
              <a:ext uri="{FF2B5EF4-FFF2-40B4-BE49-F238E27FC236}">
                <a16:creationId xmlns:a16="http://schemas.microsoft.com/office/drawing/2014/main" id="{FF3BA9B6-3568-4DA2-A8E9-3080331A9A70}"/>
              </a:ext>
            </a:extLst>
          </p:cNvPr>
          <p:cNvSpPr txBox="1"/>
          <p:nvPr/>
        </p:nvSpPr>
        <p:spPr>
          <a:xfrm>
            <a:off x="2923443" y="4731666"/>
            <a:ext cx="62103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กรองน้ำมันเชื้อเพลิง</a:t>
            </a:r>
          </a:p>
        </p:txBody>
      </p:sp>
      <p:sp>
        <p:nvSpPr>
          <p:cNvPr id="17" name="テキスト ボックス 597">
            <a:extLst>
              <a:ext uri="{FF2B5EF4-FFF2-40B4-BE49-F238E27FC236}">
                <a16:creationId xmlns:a16="http://schemas.microsoft.com/office/drawing/2014/main" id="{4DD7AF3B-F3C7-412C-8AA6-6F0282286042}"/>
              </a:ext>
            </a:extLst>
          </p:cNvPr>
          <p:cNvSpPr txBox="1"/>
          <p:nvPr/>
        </p:nvSpPr>
        <p:spPr>
          <a:xfrm>
            <a:off x="2649220" y="5268619"/>
            <a:ext cx="36385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ตัวควบคุม</a:t>
            </a: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34D72F40-6B8F-4F47-A4B9-5C44ED4C2B73}"/>
              </a:ext>
            </a:extLst>
          </p:cNvPr>
          <p:cNvSpPr txBox="1"/>
          <p:nvPr/>
        </p:nvSpPr>
        <p:spPr>
          <a:xfrm>
            <a:off x="4453548" y="2077679"/>
            <a:ext cx="628003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หม้อน้ำ</a:t>
            </a: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63182DBA-0121-4D74-B03B-0FF9AB67447D}"/>
              </a:ext>
            </a:extLst>
          </p:cNvPr>
          <p:cNvSpPr txBox="1"/>
          <p:nvPr/>
        </p:nvSpPr>
        <p:spPr>
          <a:xfrm>
            <a:off x="5138051" y="2080240"/>
            <a:ext cx="54546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พัดลม</a:t>
            </a: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CB44BB42-EBED-45F1-A76A-2CBA4E8C0FE9}"/>
              </a:ext>
            </a:extLst>
          </p:cNvPr>
          <p:cNvSpPr txBox="1"/>
          <p:nvPr/>
        </p:nvSpPr>
        <p:spPr>
          <a:xfrm>
            <a:off x="5373415" y="2228532"/>
            <a:ext cx="82418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เทอร์โมสตัท</a:t>
            </a: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536381AA-C8CE-41BE-BCCF-F2774F1ADBC9}"/>
              </a:ext>
            </a:extLst>
          </p:cNvPr>
          <p:cNvSpPr txBox="1"/>
          <p:nvPr/>
        </p:nvSpPr>
        <p:spPr>
          <a:xfrm>
            <a:off x="5735627" y="2438865"/>
            <a:ext cx="760730" cy="1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ปั๊มน้ำ</a:t>
            </a: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3D78A087-1BD9-43F5-86A1-1024B7300975}"/>
              </a:ext>
            </a:extLst>
          </p:cNvPr>
          <p:cNvSpPr txBox="1"/>
          <p:nvPr/>
        </p:nvSpPr>
        <p:spPr>
          <a:xfrm>
            <a:off x="6536690" y="2206306"/>
            <a:ext cx="105822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เครื่องวัดอุณหภูมิน้ำ</a:t>
            </a: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B19B064A-23C5-465E-96A6-D2DEC0D4C5FB}"/>
              </a:ext>
            </a:extLst>
          </p:cNvPr>
          <p:cNvSpPr txBox="1"/>
          <p:nvPr/>
        </p:nvSpPr>
        <p:spPr>
          <a:xfrm>
            <a:off x="6865494" y="2399530"/>
            <a:ext cx="1148206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ท่อรวมน้ำ</a:t>
            </a:r>
          </a:p>
        </p:txBody>
      </p:sp>
      <p:sp>
        <p:nvSpPr>
          <p:cNvPr id="24" name="テキスト ボックス 604">
            <a:extLst>
              <a:ext uri="{FF2B5EF4-FFF2-40B4-BE49-F238E27FC236}">
                <a16:creationId xmlns:a16="http://schemas.microsoft.com/office/drawing/2014/main" id="{AC201FFE-D3EE-42E3-A910-CA1B2685FF7E}"/>
              </a:ext>
            </a:extLst>
          </p:cNvPr>
          <p:cNvSpPr txBox="1"/>
          <p:nvPr/>
        </p:nvSpPr>
        <p:spPr>
          <a:xfrm>
            <a:off x="7594910" y="3377673"/>
            <a:ext cx="86394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ฝาสูบ</a:t>
            </a:r>
          </a:p>
        </p:txBody>
      </p:sp>
      <p:sp>
        <p:nvSpPr>
          <p:cNvPr id="25" name="テキスト ボックス 605">
            <a:extLst>
              <a:ext uri="{FF2B5EF4-FFF2-40B4-BE49-F238E27FC236}">
                <a16:creationId xmlns:a16="http://schemas.microsoft.com/office/drawing/2014/main" id="{74CEA1FB-1286-482E-ACB3-F707E8DA4B1A}"/>
              </a:ext>
            </a:extLst>
          </p:cNvPr>
          <p:cNvSpPr txBox="1"/>
          <p:nvPr/>
        </p:nvSpPr>
        <p:spPr>
          <a:xfrm>
            <a:off x="7679690" y="3816596"/>
            <a:ext cx="77916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ปลอกสูบ</a:t>
            </a:r>
          </a:p>
        </p:txBody>
      </p:sp>
      <p:sp>
        <p:nvSpPr>
          <p:cNvPr id="26" name="テキスト ボックス 606">
            <a:extLst>
              <a:ext uri="{FF2B5EF4-FFF2-40B4-BE49-F238E27FC236}">
                <a16:creationId xmlns:a16="http://schemas.microsoft.com/office/drawing/2014/main" id="{6EF0281A-C9A0-49A5-9030-B3178F39BBC6}"/>
              </a:ext>
            </a:extLst>
          </p:cNvPr>
          <p:cNvSpPr txBox="1"/>
          <p:nvPr/>
        </p:nvSpPr>
        <p:spPr>
          <a:xfrm>
            <a:off x="6483985" y="4942144"/>
            <a:ext cx="135255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จากปั้มน้ำมัน (น้ำมัน)</a:t>
            </a:r>
          </a:p>
        </p:txBody>
      </p:sp>
      <p:sp>
        <p:nvSpPr>
          <p:cNvPr id="27" name="テキスト ボックス 607">
            <a:extLst>
              <a:ext uri="{FF2B5EF4-FFF2-40B4-BE49-F238E27FC236}">
                <a16:creationId xmlns:a16="http://schemas.microsoft.com/office/drawing/2014/main" id="{8F43F351-444A-45DC-A801-C8EB55C2E828}"/>
              </a:ext>
            </a:extLst>
          </p:cNvPr>
          <p:cNvSpPr txBox="1"/>
          <p:nvPr/>
        </p:nvSpPr>
        <p:spPr>
          <a:xfrm>
            <a:off x="5619114" y="5113483"/>
            <a:ext cx="109156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ออยคูลเลอร์น้ำมันเครื่อง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72348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โครงสร้างของเครื่องยนต์ดีเซล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20 / คู่มือเสริมหน้า 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ตัวอย่างวงจรไฟฟ้า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89" y="1297693"/>
            <a:ext cx="3902809" cy="4779256"/>
          </a:xfrm>
          <a:prstGeom prst="rect">
            <a:avLst/>
          </a:prstGeom>
        </p:spPr>
      </p:pic>
      <p:sp>
        <p:nvSpPr>
          <p:cNvPr id="8" name="テキスト ボックス 608">
            <a:extLst>
              <a:ext uri="{FF2B5EF4-FFF2-40B4-BE49-F238E27FC236}">
                <a16:creationId xmlns:a16="http://schemas.microsoft.com/office/drawing/2014/main" id="{12DBF104-3377-4E8F-95CA-8DB0A1062E84}"/>
              </a:ext>
            </a:extLst>
          </p:cNvPr>
          <p:cNvSpPr txBox="1"/>
          <p:nvPr/>
        </p:nvSpPr>
        <p:spPr>
          <a:xfrm>
            <a:off x="3351980" y="1555592"/>
            <a:ext cx="534986" cy="1255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ไฟทำงาน</a:t>
            </a:r>
          </a:p>
        </p:txBody>
      </p:sp>
      <p:sp>
        <p:nvSpPr>
          <p:cNvPr id="9" name="テキスト ボックス 609">
            <a:extLst>
              <a:ext uri="{FF2B5EF4-FFF2-40B4-BE49-F238E27FC236}">
                <a16:creationId xmlns:a16="http://schemas.microsoft.com/office/drawing/2014/main" id="{996C25C9-DE8B-4EDA-9771-93025DD151E4}"/>
              </a:ext>
            </a:extLst>
          </p:cNvPr>
          <p:cNvSpPr txBox="1"/>
          <p:nvPr/>
        </p:nvSpPr>
        <p:spPr>
          <a:xfrm>
            <a:off x="4695825" y="1420656"/>
            <a:ext cx="272415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แตร</a:t>
            </a:r>
          </a:p>
        </p:txBody>
      </p:sp>
      <p:sp>
        <p:nvSpPr>
          <p:cNvPr id="10" name="テキスト ボックス 610">
            <a:extLst>
              <a:ext uri="{FF2B5EF4-FFF2-40B4-BE49-F238E27FC236}">
                <a16:creationId xmlns:a16="http://schemas.microsoft.com/office/drawing/2014/main" id="{1C987812-361D-4917-8659-74ED6C12850C}"/>
              </a:ext>
            </a:extLst>
          </p:cNvPr>
          <p:cNvSpPr txBox="1"/>
          <p:nvPr/>
        </p:nvSpPr>
        <p:spPr>
          <a:xfrm>
            <a:off x="5121275" y="1989934"/>
            <a:ext cx="590550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สวิตช์แตร</a:t>
            </a:r>
          </a:p>
        </p:txBody>
      </p:sp>
      <p:sp>
        <p:nvSpPr>
          <p:cNvPr id="11" name="テキスト ボックス 611">
            <a:extLst>
              <a:ext uri="{FF2B5EF4-FFF2-40B4-BE49-F238E27FC236}">
                <a16:creationId xmlns:a16="http://schemas.microsoft.com/office/drawing/2014/main" id="{6499F5DA-FB3A-4C0A-B4FB-A2A18447D784}"/>
              </a:ext>
            </a:extLst>
          </p:cNvPr>
          <p:cNvSpPr txBox="1"/>
          <p:nvPr/>
        </p:nvSpPr>
        <p:spPr>
          <a:xfrm>
            <a:off x="5262564" y="2189084"/>
            <a:ext cx="4635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รีเลย์แตร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612">
            <a:extLst>
              <a:ext uri="{FF2B5EF4-FFF2-40B4-BE49-F238E27FC236}">
                <a16:creationId xmlns:a16="http://schemas.microsoft.com/office/drawing/2014/main" id="{A05FF013-EFBC-44F2-95A6-0DD26B315606}"/>
              </a:ext>
            </a:extLst>
          </p:cNvPr>
          <p:cNvSpPr txBox="1"/>
          <p:nvPr/>
        </p:nvSpPr>
        <p:spPr>
          <a:xfrm>
            <a:off x="5911850" y="1603692"/>
            <a:ext cx="636588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</a:p>
        </p:txBody>
      </p:sp>
      <p:sp>
        <p:nvSpPr>
          <p:cNvPr id="14" name="テキスト ボックス 613">
            <a:extLst>
              <a:ext uri="{FF2B5EF4-FFF2-40B4-BE49-F238E27FC236}">
                <a16:creationId xmlns:a16="http://schemas.microsoft.com/office/drawing/2014/main" id="{4E1DAC82-FBB6-4BD5-A143-4AD073A7E4FB}"/>
              </a:ext>
            </a:extLst>
          </p:cNvPr>
          <p:cNvSpPr txBox="1"/>
          <p:nvPr/>
        </p:nvSpPr>
        <p:spPr>
          <a:xfrm>
            <a:off x="2498725" y="2114232"/>
            <a:ext cx="463550" cy="254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ไฟท้าย</a:t>
            </a:r>
          </a:p>
        </p:txBody>
      </p:sp>
      <p:sp>
        <p:nvSpPr>
          <p:cNvPr id="15" name="テキスト ボックス 614">
            <a:extLst>
              <a:ext uri="{FF2B5EF4-FFF2-40B4-BE49-F238E27FC236}">
                <a16:creationId xmlns:a16="http://schemas.microsoft.com/office/drawing/2014/main" id="{95F985AB-F640-46FD-8D09-CBFD04444F7C}"/>
              </a:ext>
            </a:extLst>
          </p:cNvPr>
          <p:cNvSpPr txBox="1"/>
          <p:nvPr/>
        </p:nvSpPr>
        <p:spPr>
          <a:xfrm>
            <a:off x="3449359" y="2349809"/>
            <a:ext cx="330017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ไฟหน้า</a:t>
            </a:r>
          </a:p>
        </p:txBody>
      </p:sp>
      <p:sp>
        <p:nvSpPr>
          <p:cNvPr id="16" name="テキスト ボックス 615">
            <a:extLst>
              <a:ext uri="{FF2B5EF4-FFF2-40B4-BE49-F238E27FC236}">
                <a16:creationId xmlns:a16="http://schemas.microsoft.com/office/drawing/2014/main" id="{72C8C762-D2B9-4223-8EF4-A02B669D517E}"/>
              </a:ext>
            </a:extLst>
          </p:cNvPr>
          <p:cNvSpPr txBox="1"/>
          <p:nvPr/>
        </p:nvSpPr>
        <p:spPr>
          <a:xfrm>
            <a:off x="5640810" y="2958095"/>
            <a:ext cx="569490" cy="141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ไฟเตือน</a:t>
            </a:r>
          </a:p>
        </p:txBody>
      </p:sp>
      <p:sp>
        <p:nvSpPr>
          <p:cNvPr id="17" name="テキスト ボックス 616">
            <a:extLst>
              <a:ext uri="{FF2B5EF4-FFF2-40B4-BE49-F238E27FC236}">
                <a16:creationId xmlns:a16="http://schemas.microsoft.com/office/drawing/2014/main" id="{E50A50E0-3D5A-495D-B7B5-0E9296785A74}"/>
              </a:ext>
            </a:extLst>
          </p:cNvPr>
          <p:cNvSpPr txBox="1"/>
          <p:nvPr/>
        </p:nvSpPr>
        <p:spPr>
          <a:xfrm>
            <a:off x="4324349" y="3012200"/>
            <a:ext cx="495301" cy="125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ไฟบนแผง</a:t>
            </a:r>
          </a:p>
        </p:txBody>
      </p:sp>
      <p:sp>
        <p:nvSpPr>
          <p:cNvPr id="18" name="テキスト ボックス 617">
            <a:extLst>
              <a:ext uri="{FF2B5EF4-FFF2-40B4-BE49-F238E27FC236}">
                <a16:creationId xmlns:a16="http://schemas.microsoft.com/office/drawing/2014/main" id="{29CD82E2-D933-435B-8604-E282764B420F}"/>
              </a:ext>
            </a:extLst>
          </p:cNvPr>
          <p:cNvSpPr txBox="1"/>
          <p:nvPr/>
        </p:nvSpPr>
        <p:spPr>
          <a:xfrm>
            <a:off x="4967289" y="3304376"/>
            <a:ext cx="59055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สวิตช์ไฟ</a:t>
            </a:r>
          </a:p>
        </p:txBody>
      </p:sp>
      <p:sp>
        <p:nvSpPr>
          <p:cNvPr id="19" name="テキスト ボックス 618">
            <a:extLst>
              <a:ext uri="{FF2B5EF4-FFF2-40B4-BE49-F238E27FC236}">
                <a16:creationId xmlns:a16="http://schemas.microsoft.com/office/drawing/2014/main" id="{CB471FF5-42DD-4484-829A-DC2581361F46}"/>
              </a:ext>
            </a:extLst>
          </p:cNvPr>
          <p:cNvSpPr txBox="1"/>
          <p:nvPr/>
        </p:nvSpPr>
        <p:spPr>
          <a:xfrm>
            <a:off x="2908882" y="3121051"/>
            <a:ext cx="534987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ปลั๊กฮีตเตอร์</a:t>
            </a:r>
          </a:p>
        </p:txBody>
      </p:sp>
      <p:sp>
        <p:nvSpPr>
          <p:cNvPr id="20" name="テキスト ボックス 619">
            <a:extLst>
              <a:ext uri="{FF2B5EF4-FFF2-40B4-BE49-F238E27FC236}">
                <a16:creationId xmlns:a16="http://schemas.microsoft.com/office/drawing/2014/main" id="{9AAC6E99-D994-4BCB-BE69-410B4A1FB039}"/>
              </a:ext>
            </a:extLst>
          </p:cNvPr>
          <p:cNvSpPr txBox="1"/>
          <p:nvPr/>
        </p:nvSpPr>
        <p:spPr>
          <a:xfrm>
            <a:off x="2743200" y="3635348"/>
            <a:ext cx="901700" cy="1565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สัญญาณฮีตเตอร์</a:t>
            </a:r>
          </a:p>
        </p:txBody>
      </p:sp>
      <p:sp>
        <p:nvSpPr>
          <p:cNvPr id="21" name="テキスト ボックス 620">
            <a:extLst>
              <a:ext uri="{FF2B5EF4-FFF2-40B4-BE49-F238E27FC236}">
                <a16:creationId xmlns:a16="http://schemas.microsoft.com/office/drawing/2014/main" id="{A1B46DE2-5111-4914-AE72-642C4BF9B2CD}"/>
              </a:ext>
            </a:extLst>
          </p:cNvPr>
          <p:cNvSpPr txBox="1"/>
          <p:nvPr/>
        </p:nvSpPr>
        <p:spPr>
          <a:xfrm>
            <a:off x="5332041" y="3838106"/>
            <a:ext cx="617539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กล่องฟิวส์</a:t>
            </a:r>
          </a:p>
        </p:txBody>
      </p:sp>
      <p:sp>
        <p:nvSpPr>
          <p:cNvPr id="22" name="テキスト ボックス 621">
            <a:extLst>
              <a:ext uri="{FF2B5EF4-FFF2-40B4-BE49-F238E27FC236}">
                <a16:creationId xmlns:a16="http://schemas.microsoft.com/office/drawing/2014/main" id="{2C98B0AE-EA87-4E67-A3A8-AF98058BF893}"/>
              </a:ext>
            </a:extLst>
          </p:cNvPr>
          <p:cNvSpPr txBox="1"/>
          <p:nvPr/>
        </p:nvSpPr>
        <p:spPr>
          <a:xfrm>
            <a:off x="3644900" y="4008919"/>
            <a:ext cx="612775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เซฟตี้รีเลย์</a:t>
            </a:r>
          </a:p>
        </p:txBody>
      </p:sp>
      <p:sp>
        <p:nvSpPr>
          <p:cNvPr id="23" name="テキスト ボックス 622">
            <a:extLst>
              <a:ext uri="{FF2B5EF4-FFF2-40B4-BE49-F238E27FC236}">
                <a16:creationId xmlns:a16="http://schemas.microsoft.com/office/drawing/2014/main" id="{EB11832A-2A94-4CCF-BC0D-B15026B1B0A7}"/>
              </a:ext>
            </a:extLst>
          </p:cNvPr>
          <p:cNvSpPr txBox="1"/>
          <p:nvPr/>
        </p:nvSpPr>
        <p:spPr>
          <a:xfrm>
            <a:off x="4480832" y="3968746"/>
            <a:ext cx="466725" cy="1066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สวิตช์สตาร์ท</a:t>
            </a:r>
          </a:p>
        </p:txBody>
      </p:sp>
      <p:sp>
        <p:nvSpPr>
          <p:cNvPr id="24" name="テキスト ボックス 623">
            <a:extLst>
              <a:ext uri="{FF2B5EF4-FFF2-40B4-BE49-F238E27FC236}">
                <a16:creationId xmlns:a16="http://schemas.microsoft.com/office/drawing/2014/main" id="{13165EF1-A8D7-4058-8308-A1C39126FB79}"/>
              </a:ext>
            </a:extLst>
          </p:cNvPr>
          <p:cNvSpPr txBox="1"/>
          <p:nvPr/>
        </p:nvSpPr>
        <p:spPr>
          <a:xfrm>
            <a:off x="3748896" y="4791156"/>
            <a:ext cx="39497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มอเตอร์สตาร์ท</a:t>
            </a:r>
          </a:p>
        </p:txBody>
      </p:sp>
      <p:sp>
        <p:nvSpPr>
          <p:cNvPr id="25" name="テキスト ボックス 624">
            <a:extLst>
              <a:ext uri="{FF2B5EF4-FFF2-40B4-BE49-F238E27FC236}">
                <a16:creationId xmlns:a16="http://schemas.microsoft.com/office/drawing/2014/main" id="{4D8D7EC5-D807-4B8F-98DC-F18D4B0864E6}"/>
              </a:ext>
            </a:extLst>
          </p:cNvPr>
          <p:cNvSpPr txBox="1"/>
          <p:nvPr/>
        </p:nvSpPr>
        <p:spPr>
          <a:xfrm>
            <a:off x="5506110" y="4092884"/>
            <a:ext cx="825573" cy="1876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อุปกรณ์ปรับระดับ</a:t>
            </a:r>
          </a:p>
        </p:txBody>
      </p:sp>
      <p:sp>
        <p:nvSpPr>
          <p:cNvPr id="26" name="テキスト ボックス 625">
            <a:extLst>
              <a:ext uri="{FF2B5EF4-FFF2-40B4-BE49-F238E27FC236}">
                <a16:creationId xmlns:a16="http://schemas.microsoft.com/office/drawing/2014/main" id="{510D3E55-87F5-445C-80D5-F038C2B2EF45}"/>
              </a:ext>
            </a:extLst>
          </p:cNvPr>
          <p:cNvSpPr txBox="1"/>
          <p:nvPr/>
        </p:nvSpPr>
        <p:spPr>
          <a:xfrm>
            <a:off x="5191560" y="4447225"/>
            <a:ext cx="449250" cy="1538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แอมมิเตอร์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626">
            <a:extLst>
              <a:ext uri="{FF2B5EF4-FFF2-40B4-BE49-F238E27FC236}">
                <a16:creationId xmlns:a16="http://schemas.microsoft.com/office/drawing/2014/main" id="{5D6E5BFD-7963-4A15-9212-EA9A0EDD316B}"/>
              </a:ext>
            </a:extLst>
          </p:cNvPr>
          <p:cNvSpPr txBox="1"/>
          <p:nvPr/>
        </p:nvSpPr>
        <p:spPr>
          <a:xfrm>
            <a:off x="5501349" y="4821229"/>
            <a:ext cx="420952" cy="5167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เครื่องชาร์จและกำเนิดไฟฟ้า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627">
            <a:extLst>
              <a:ext uri="{FF2B5EF4-FFF2-40B4-BE49-F238E27FC236}">
                <a16:creationId xmlns:a16="http://schemas.microsoft.com/office/drawing/2014/main" id="{246591FD-EFA6-4EFD-A911-13C446B0B731}"/>
              </a:ext>
            </a:extLst>
          </p:cNvPr>
          <p:cNvSpPr txBox="1"/>
          <p:nvPr/>
        </p:nvSpPr>
        <p:spPr>
          <a:xfrm>
            <a:off x="4219257" y="4788386"/>
            <a:ext cx="612775" cy="406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สวิตช์รีเลย์สำหรับแบตเตอรี่</a:t>
            </a:r>
          </a:p>
        </p:txBody>
      </p:sp>
      <p:sp>
        <p:nvSpPr>
          <p:cNvPr id="29" name="テキスト ボックス 628">
            <a:extLst>
              <a:ext uri="{FF2B5EF4-FFF2-40B4-BE49-F238E27FC236}">
                <a16:creationId xmlns:a16="http://schemas.microsoft.com/office/drawing/2014/main" id="{C7C30030-2692-4F43-805E-05FEFC2A5DCC}"/>
              </a:ext>
            </a:extLst>
          </p:cNvPr>
          <p:cNvSpPr txBox="1"/>
          <p:nvPr/>
        </p:nvSpPr>
        <p:spPr>
          <a:xfrm>
            <a:off x="4745990" y="5912632"/>
            <a:ext cx="718608" cy="208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แบตเตอรี่</a:t>
            </a:r>
          </a:p>
        </p:txBody>
      </p:sp>
    </p:spTree>
    <p:extLst>
      <p:ext uri="{BB962C8B-B14F-4D97-AF65-F5344CB8AC3E}">
        <p14:creationId xmlns:p14="http://schemas.microsoft.com/office/powerpoint/2010/main" val="3958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 / น้ำมันเครื่อง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22 / คู่มือเสริมหน้า 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น้ำมันเครื่องมีหน้าที่ดังต่อไปนี้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หน้าที่การหล่อลื่น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หน้าที่การระบายความร้อน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หน้าที่การปิดผนึก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หน้าที่การทำความสะอาด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 หน้าที่การป้องกันสนิม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น้ำมันเครื่องมีหลายชื่อ จำเป็นต้อง</a:t>
            </a:r>
            <a:r>
              <a:rPr lang="th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ใช้ชื่อตามมาตรฐานที่กำหนดไว้</a:t>
            </a: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ในคู่มือการใช้งานเครื่องจักรก่อสร้าง ฯลฯ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อุปกรณ์ไฮดรอลิก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24 / คู่มือเสริมหน้า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257F885-B1EF-41D3-907C-583C82D7A182}"/>
              </a:ext>
            </a:extLst>
          </p:cNvPr>
          <p:cNvSpPr txBox="1"/>
          <p:nvPr/>
        </p:nvSpPr>
        <p:spPr>
          <a:xfrm>
            <a:off x="2182483" y="1913563"/>
            <a:ext cx="1246517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น้ำมันไฮดรอลิกแรงดันสูง</a:t>
            </a: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7DBDDD8A-825A-4538-AD5D-DC4F9CFDAAAA}"/>
              </a:ext>
            </a:extLst>
          </p:cNvPr>
          <p:cNvSpPr txBox="1"/>
          <p:nvPr/>
        </p:nvSpPr>
        <p:spPr>
          <a:xfrm>
            <a:off x="950044" y="3282314"/>
            <a:ext cx="631197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1B45521E-E05D-47DA-BA83-D450866A559C}"/>
              </a:ext>
            </a:extLst>
          </p:cNvPr>
          <p:cNvSpPr txBox="1"/>
          <p:nvPr/>
        </p:nvSpPr>
        <p:spPr>
          <a:xfrm>
            <a:off x="1930907" y="3074561"/>
            <a:ext cx="132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</a:t>
            </a:r>
          </a:p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(ส่งน้ำมันไฮดรอลิกด้วยแรงดันสูง)</a:t>
            </a: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4A64460A-94E2-4095-B1B8-31FFD522F3BE}"/>
              </a:ext>
            </a:extLst>
          </p:cNvPr>
          <p:cNvSpPr txBox="1"/>
          <p:nvPr/>
        </p:nvSpPr>
        <p:spPr>
          <a:xfrm>
            <a:off x="3787925" y="1913563"/>
            <a:ext cx="133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วาล์วควบคุมไฮดรอลิก</a:t>
            </a:r>
          </a:p>
          <a:p>
            <a:pPr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(ควบคุมแรงดัน, ทิศทางและอัตราการไหลของน้ำมันไฮดรอลิก)</a:t>
            </a: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E9FA4843-D1CC-4891-B35D-FA2E212B4EBB}"/>
              </a:ext>
            </a:extLst>
          </p:cNvPr>
          <p:cNvSpPr txBox="1"/>
          <p:nvPr/>
        </p:nvSpPr>
        <p:spPr>
          <a:xfrm>
            <a:off x="5459866" y="1873324"/>
            <a:ext cx="1337784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น้ำมันไฮดรอลิกแรงดันสูง</a:t>
            </a: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70D7205B-4BCF-45FB-9D41-52AD26219D18}"/>
              </a:ext>
            </a:extLst>
          </p:cNvPr>
          <p:cNvSpPr txBox="1"/>
          <p:nvPr/>
        </p:nvSpPr>
        <p:spPr>
          <a:xfrm>
            <a:off x="4580626" y="2812214"/>
            <a:ext cx="233665" cy="10447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</a:t>
            </a:r>
            <a: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แรงดันต่ำ</a:t>
            </a:r>
          </a:p>
        </p:txBody>
      </p:sp>
      <p:sp>
        <p:nvSpPr>
          <p:cNvPr id="14" name="テキスト ボックス 636">
            <a:extLst>
              <a:ext uri="{FF2B5EF4-FFF2-40B4-BE49-F238E27FC236}">
                <a16:creationId xmlns:a16="http://schemas.microsoft.com/office/drawing/2014/main" id="{43EB7D0D-FF96-430B-8DC9-8795493D9298}"/>
              </a:ext>
            </a:extLst>
          </p:cNvPr>
          <p:cNvSpPr txBox="1"/>
          <p:nvPr/>
        </p:nvSpPr>
        <p:spPr>
          <a:xfrm>
            <a:off x="2252767" y="4695264"/>
            <a:ext cx="1327784" cy="23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น้ำมันไฮดรอลิกแรงดันต่ำ</a:t>
            </a:r>
          </a:p>
        </p:txBody>
      </p:sp>
      <p:sp>
        <p:nvSpPr>
          <p:cNvPr id="15" name="テキスト ボックス 637">
            <a:extLst>
              <a:ext uri="{FF2B5EF4-FFF2-40B4-BE49-F238E27FC236}">
                <a16:creationId xmlns:a16="http://schemas.microsoft.com/office/drawing/2014/main" id="{6B7764A4-8DB2-4513-933C-1BAF3CE750AD}"/>
              </a:ext>
            </a:extLst>
          </p:cNvPr>
          <p:cNvSpPr txBox="1"/>
          <p:nvPr/>
        </p:nvSpPr>
        <p:spPr>
          <a:xfrm>
            <a:off x="5534229" y="4717749"/>
            <a:ext cx="1547055" cy="233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น้ำมันไฮดรอลิกแรงดันต่ำ</a:t>
            </a:r>
          </a:p>
        </p:txBody>
      </p:sp>
      <p:sp>
        <p:nvSpPr>
          <p:cNvPr id="16" name="テキスト ボックス 639">
            <a:extLst>
              <a:ext uri="{FF2B5EF4-FFF2-40B4-BE49-F238E27FC236}">
                <a16:creationId xmlns:a16="http://schemas.microsoft.com/office/drawing/2014/main" id="{3DA10E7D-2E92-49F3-AA6B-C059193C0ACE}"/>
              </a:ext>
            </a:extLst>
          </p:cNvPr>
          <p:cNvSpPr txBox="1"/>
          <p:nvPr/>
        </p:nvSpPr>
        <p:spPr>
          <a:xfrm>
            <a:off x="5683516" y="3076730"/>
            <a:ext cx="1397768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อุปกรณ์ขับเคลื่อนไฮดรอลิก</a:t>
            </a:r>
          </a:p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(เปลี่ยนไฮดรอลิกเป็นพลังงานกลสำหรับเครื่องจักร)</a:t>
            </a:r>
          </a:p>
        </p:txBody>
      </p:sp>
      <p:sp>
        <p:nvSpPr>
          <p:cNvPr id="17" name="テキスト ボックス 640">
            <a:extLst>
              <a:ext uri="{FF2B5EF4-FFF2-40B4-BE49-F238E27FC236}">
                <a16:creationId xmlns:a16="http://schemas.microsoft.com/office/drawing/2014/main" id="{FA05F11E-0897-4E8F-B086-04A81A0C9C8D}"/>
              </a:ext>
            </a:extLst>
          </p:cNvPr>
          <p:cNvSpPr txBox="1"/>
          <p:nvPr/>
        </p:nvSpPr>
        <p:spPr>
          <a:xfrm>
            <a:off x="7435970" y="3074560"/>
            <a:ext cx="84679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</a:t>
            </a:r>
          </a:p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(ขนาด / ความเร็ว / ทิศทาง)</a:t>
            </a:r>
          </a:p>
        </p:txBody>
      </p:sp>
      <p:sp>
        <p:nvSpPr>
          <p:cNvPr id="18" name="テキスト ボックス 641">
            <a:extLst>
              <a:ext uri="{FF2B5EF4-FFF2-40B4-BE49-F238E27FC236}">
                <a16:creationId xmlns:a16="http://schemas.microsoft.com/office/drawing/2014/main" id="{CA36B846-CCE5-4DC8-9A10-50E2D1D070BD}"/>
              </a:ext>
            </a:extLst>
          </p:cNvPr>
          <p:cNvSpPr txBox="1"/>
          <p:nvPr/>
        </p:nvSpPr>
        <p:spPr>
          <a:xfrm>
            <a:off x="3891369" y="4343571"/>
            <a:ext cx="1130895" cy="645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อุปกรณ์ประกอบถังน้ำมันไฮดรอลิก</a:t>
            </a: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ปั๊มไฮดรอลิก (1) ปั๊มเกียร์ (2) ปั๊มลูกสูบ แบบเพลาเอียง, แบบแผ่น Swashplate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25 / คู่มือเสริมหน้า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1" y="1344866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45180"/>
            <a:ext cx="78615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แบบเพลาเอียง　　　　　　　　　　　　　　　　　　　　　　　　　　　　　　　　　　　　แบบแผ่น Swashplate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15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6270" y="3307604"/>
            <a:ext cx="786156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ภาพรวมของหลักการทำงานของปั๊มเกียร์</a:t>
            </a: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4045B5C2-BD1C-4216-BC37-18114E3D187B}"/>
              </a:ext>
            </a:extLst>
          </p:cNvPr>
          <p:cNvSpPr txBox="1"/>
          <p:nvPr/>
        </p:nvSpPr>
        <p:spPr>
          <a:xfrm>
            <a:off x="2397641" y="1601696"/>
            <a:ext cx="178059" cy="12387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ช่องดูดน้ำมันไฮดรอลิก</a:t>
            </a: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9767FE6A-57A7-4F6B-949C-48756F09260C}"/>
              </a:ext>
            </a:extLst>
          </p:cNvPr>
          <p:cNvSpPr txBox="1"/>
          <p:nvPr/>
        </p:nvSpPr>
        <p:spPr>
          <a:xfrm>
            <a:off x="6655630" y="1601696"/>
            <a:ext cx="178059" cy="12896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ช่องจ่ายน้ำมันไฮดรอลิก</a:t>
            </a:r>
          </a:p>
        </p:txBody>
      </p:sp>
      <p:sp>
        <p:nvSpPr>
          <p:cNvPr id="16" name="テキスト ボックス 642">
            <a:extLst>
              <a:ext uri="{FF2B5EF4-FFF2-40B4-BE49-F238E27FC236}">
                <a16:creationId xmlns:a16="http://schemas.microsoft.com/office/drawing/2014/main" id="{CB484862-FB86-4FC4-B180-14147D182586}"/>
              </a:ext>
            </a:extLst>
          </p:cNvPr>
          <p:cNvSpPr txBox="1"/>
          <p:nvPr/>
        </p:nvSpPr>
        <p:spPr>
          <a:xfrm>
            <a:off x="1258764" y="3987768"/>
            <a:ext cx="952807" cy="200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หน้าแปลนเพลาขับ</a:t>
            </a:r>
          </a:p>
        </p:txBody>
      </p:sp>
      <p:sp>
        <p:nvSpPr>
          <p:cNvPr id="17" name="テキスト ボックス 643">
            <a:extLst>
              <a:ext uri="{FF2B5EF4-FFF2-40B4-BE49-F238E27FC236}">
                <a16:creationId xmlns:a16="http://schemas.microsoft.com/office/drawing/2014/main" id="{9A04384A-5127-43CC-9717-770EF0243B95}"/>
              </a:ext>
            </a:extLst>
          </p:cNvPr>
          <p:cNvSpPr txBox="1"/>
          <p:nvPr/>
        </p:nvSpPr>
        <p:spPr>
          <a:xfrm>
            <a:off x="1173192" y="4208780"/>
            <a:ext cx="357896" cy="1465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</a:p>
        </p:txBody>
      </p:sp>
      <p:sp>
        <p:nvSpPr>
          <p:cNvPr id="18" name="テキスト ボックス 644">
            <a:extLst>
              <a:ext uri="{FF2B5EF4-FFF2-40B4-BE49-F238E27FC236}">
                <a16:creationId xmlns:a16="http://schemas.microsoft.com/office/drawing/2014/main" id="{7C9418D7-F53E-4105-8D20-E837444C9D3A}"/>
              </a:ext>
            </a:extLst>
          </p:cNvPr>
          <p:cNvSpPr txBox="1"/>
          <p:nvPr/>
        </p:nvSpPr>
        <p:spPr>
          <a:xfrm>
            <a:off x="2448316" y="3942676"/>
            <a:ext cx="952808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เสื้อสูบ</a:t>
            </a:r>
          </a:p>
        </p:txBody>
      </p:sp>
      <p:sp>
        <p:nvSpPr>
          <p:cNvPr id="19" name="テキスト ボックス 645">
            <a:extLst>
              <a:ext uri="{FF2B5EF4-FFF2-40B4-BE49-F238E27FC236}">
                <a16:creationId xmlns:a16="http://schemas.microsoft.com/office/drawing/2014/main" id="{D9C479E8-5F7B-4B8A-B49B-7EE8CB386F5D}"/>
              </a:ext>
            </a:extLst>
          </p:cNvPr>
          <p:cNvSpPr txBox="1"/>
          <p:nvPr/>
        </p:nvSpPr>
        <p:spPr>
          <a:xfrm>
            <a:off x="2255408" y="5676148"/>
            <a:ext cx="457200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</a:p>
        </p:txBody>
      </p:sp>
      <p:sp>
        <p:nvSpPr>
          <p:cNvPr id="20" name="テキスト ボックス 646">
            <a:extLst>
              <a:ext uri="{FF2B5EF4-FFF2-40B4-BE49-F238E27FC236}">
                <a16:creationId xmlns:a16="http://schemas.microsoft.com/office/drawing/2014/main" id="{06B8F8E8-32C5-448A-95BE-BE03BE696435}"/>
              </a:ext>
            </a:extLst>
          </p:cNvPr>
          <p:cNvSpPr txBox="1"/>
          <p:nvPr/>
        </p:nvSpPr>
        <p:spPr>
          <a:xfrm>
            <a:off x="3332798" y="4656287"/>
            <a:ext cx="553118" cy="225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</a:p>
        </p:txBody>
      </p:sp>
      <p:sp>
        <p:nvSpPr>
          <p:cNvPr id="21" name="テキスト ボックス 647">
            <a:extLst>
              <a:ext uri="{FF2B5EF4-FFF2-40B4-BE49-F238E27FC236}">
                <a16:creationId xmlns:a16="http://schemas.microsoft.com/office/drawing/2014/main" id="{98612CBF-9137-4469-9AB1-86AD5CBDDBF5}"/>
              </a:ext>
            </a:extLst>
          </p:cNvPr>
          <p:cNvSpPr txBox="1"/>
          <p:nvPr/>
        </p:nvSpPr>
        <p:spPr>
          <a:xfrm>
            <a:off x="3971183" y="4526891"/>
            <a:ext cx="624906" cy="212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</a:p>
        </p:txBody>
      </p:sp>
      <p:sp>
        <p:nvSpPr>
          <p:cNvPr id="22" name="テキスト ボックス 648">
            <a:extLst>
              <a:ext uri="{FF2B5EF4-FFF2-40B4-BE49-F238E27FC236}">
                <a16:creationId xmlns:a16="http://schemas.microsoft.com/office/drawing/2014/main" id="{3209E55A-9945-47AA-A366-BE72E81104EF}"/>
              </a:ext>
            </a:extLst>
          </p:cNvPr>
          <p:cNvSpPr txBox="1"/>
          <p:nvPr/>
        </p:nvSpPr>
        <p:spPr>
          <a:xfrm>
            <a:off x="2926583" y="5922988"/>
            <a:ext cx="600711" cy="1596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แผ่นวาล์ว</a:t>
            </a:r>
          </a:p>
        </p:txBody>
      </p:sp>
      <p:sp>
        <p:nvSpPr>
          <p:cNvPr id="24" name="テキスト ボックス 644">
            <a:extLst>
              <a:ext uri="{FF2B5EF4-FFF2-40B4-BE49-F238E27FC236}">
                <a16:creationId xmlns:a16="http://schemas.microsoft.com/office/drawing/2014/main" id="{7AA05499-A251-4E64-9964-9846A990F2F1}"/>
              </a:ext>
            </a:extLst>
          </p:cNvPr>
          <p:cNvSpPr txBox="1"/>
          <p:nvPr/>
        </p:nvSpPr>
        <p:spPr>
          <a:xfrm>
            <a:off x="5909213" y="4174153"/>
            <a:ext cx="1102124" cy="181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เสื้อสูบ</a:t>
            </a:r>
          </a:p>
        </p:txBody>
      </p:sp>
      <p:sp>
        <p:nvSpPr>
          <p:cNvPr id="25" name="テキスト ボックス 643">
            <a:extLst>
              <a:ext uri="{FF2B5EF4-FFF2-40B4-BE49-F238E27FC236}">
                <a16:creationId xmlns:a16="http://schemas.microsoft.com/office/drawing/2014/main" id="{B722F938-399D-4D4E-956A-464AF129C502}"/>
              </a:ext>
            </a:extLst>
          </p:cNvPr>
          <p:cNvSpPr txBox="1"/>
          <p:nvPr/>
        </p:nvSpPr>
        <p:spPr>
          <a:xfrm>
            <a:off x="4921656" y="4498675"/>
            <a:ext cx="305952" cy="1111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</a:t>
            </a:r>
          </a:p>
        </p:txBody>
      </p:sp>
      <p:sp>
        <p:nvSpPr>
          <p:cNvPr id="26" name="テキスト ボックス 648">
            <a:extLst>
              <a:ext uri="{FF2B5EF4-FFF2-40B4-BE49-F238E27FC236}">
                <a16:creationId xmlns:a16="http://schemas.microsoft.com/office/drawing/2014/main" id="{73AF12BE-84A1-4377-8823-30FCEF83E927}"/>
              </a:ext>
            </a:extLst>
          </p:cNvPr>
          <p:cNvSpPr txBox="1"/>
          <p:nvPr/>
        </p:nvSpPr>
        <p:spPr>
          <a:xfrm>
            <a:off x="6888592" y="5756449"/>
            <a:ext cx="561108" cy="1646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แผ่นวาล์ว</a:t>
            </a:r>
          </a:p>
        </p:txBody>
      </p:sp>
      <p:sp>
        <p:nvSpPr>
          <p:cNvPr id="27" name="テキスト ボックス 645">
            <a:extLst>
              <a:ext uri="{FF2B5EF4-FFF2-40B4-BE49-F238E27FC236}">
                <a16:creationId xmlns:a16="http://schemas.microsoft.com/office/drawing/2014/main" id="{D26F9536-EC4C-4921-B84F-94474EEB239D}"/>
              </a:ext>
            </a:extLst>
          </p:cNvPr>
          <p:cNvSpPr txBox="1"/>
          <p:nvPr/>
        </p:nvSpPr>
        <p:spPr>
          <a:xfrm>
            <a:off x="5834856" y="566919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ลูกสูบ</a:t>
            </a:r>
          </a:p>
        </p:txBody>
      </p:sp>
      <p:sp>
        <p:nvSpPr>
          <p:cNvPr id="28" name="テキスト ボックス 646">
            <a:extLst>
              <a:ext uri="{FF2B5EF4-FFF2-40B4-BE49-F238E27FC236}">
                <a16:creationId xmlns:a16="http://schemas.microsoft.com/office/drawing/2014/main" id="{13E837D5-8D63-40B2-B73F-71287023AA16}"/>
              </a:ext>
            </a:extLst>
          </p:cNvPr>
          <p:cNvSpPr txBox="1"/>
          <p:nvPr/>
        </p:nvSpPr>
        <p:spPr>
          <a:xfrm>
            <a:off x="6979547" y="4479767"/>
            <a:ext cx="645177" cy="1665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</a:p>
        </p:txBody>
      </p:sp>
      <p:sp>
        <p:nvSpPr>
          <p:cNvPr id="29" name="テキスト ボックス 646">
            <a:extLst>
              <a:ext uri="{FF2B5EF4-FFF2-40B4-BE49-F238E27FC236}">
                <a16:creationId xmlns:a16="http://schemas.microsoft.com/office/drawing/2014/main" id="{FB03566E-D0B3-4148-99D8-5D839A36AE57}"/>
              </a:ext>
            </a:extLst>
          </p:cNvPr>
          <p:cNvSpPr txBox="1"/>
          <p:nvPr/>
        </p:nvSpPr>
        <p:spPr>
          <a:xfrm>
            <a:off x="7918490" y="4498674"/>
            <a:ext cx="579344" cy="2024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ช่องเข้า-ออก</a:t>
            </a:r>
          </a:p>
        </p:txBody>
      </p:sp>
      <p:sp>
        <p:nvSpPr>
          <p:cNvPr id="30" name="テキスト ボックス 645">
            <a:extLst>
              <a:ext uri="{FF2B5EF4-FFF2-40B4-BE49-F238E27FC236}">
                <a16:creationId xmlns:a16="http://schemas.microsoft.com/office/drawing/2014/main" id="{F9E2F601-88F9-487F-9E09-C753C4DD29C1}"/>
              </a:ext>
            </a:extLst>
          </p:cNvPr>
          <p:cNvSpPr txBox="1"/>
          <p:nvPr/>
        </p:nvSpPr>
        <p:spPr>
          <a:xfrm>
            <a:off x="4771120" y="546510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 Swashplate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1 ความรู้พื้นฐานเกี่ยวกับเครื่องจักรก่อสร้างประเภทยานพาหนะ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31 / คู่มือเสริมหน้า 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ตัวอย่างชุดไส้กรองอากาศรวม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7" y="2002551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940678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ไส้กรองสำหรับเส้นทางท่อ</a:t>
            </a:r>
          </a:p>
        </p:txBody>
      </p:sp>
      <p:sp>
        <p:nvSpPr>
          <p:cNvPr id="13" name="テキスト ボックス 660">
            <a:extLst>
              <a:ext uri="{FF2B5EF4-FFF2-40B4-BE49-F238E27FC236}">
                <a16:creationId xmlns:a16="http://schemas.microsoft.com/office/drawing/2014/main" id="{9DEA56B1-F1B8-4532-8A2F-7B666A24AB9D}"/>
              </a:ext>
            </a:extLst>
          </p:cNvPr>
          <p:cNvSpPr txBox="1"/>
          <p:nvPr/>
        </p:nvSpPr>
        <p:spPr>
          <a:xfrm>
            <a:off x="7213118" y="4736702"/>
            <a:ext cx="33020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ทางออก</a:t>
            </a:r>
          </a:p>
        </p:txBody>
      </p:sp>
      <p:sp>
        <p:nvSpPr>
          <p:cNvPr id="14" name="テキスト ボックス 661">
            <a:extLst>
              <a:ext uri="{FF2B5EF4-FFF2-40B4-BE49-F238E27FC236}">
                <a16:creationId xmlns:a16="http://schemas.microsoft.com/office/drawing/2014/main" id="{68970315-240B-426A-AA8F-5A2F4F1604A9}"/>
              </a:ext>
            </a:extLst>
          </p:cNvPr>
          <p:cNvSpPr txBox="1"/>
          <p:nvPr/>
        </p:nvSpPr>
        <p:spPr>
          <a:xfrm>
            <a:off x="7021512" y="5030941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แม่เหล็ก</a:t>
            </a:r>
          </a:p>
        </p:txBody>
      </p:sp>
      <p:sp>
        <p:nvSpPr>
          <p:cNvPr id="15" name="テキスト ボックス 662">
            <a:extLst>
              <a:ext uri="{FF2B5EF4-FFF2-40B4-BE49-F238E27FC236}">
                <a16:creationId xmlns:a16="http://schemas.microsoft.com/office/drawing/2014/main" id="{89019963-E9A5-43D6-9F06-31C2917B8BE7}"/>
              </a:ext>
            </a:extLst>
          </p:cNvPr>
          <p:cNvSpPr txBox="1"/>
          <p:nvPr/>
        </p:nvSpPr>
        <p:spPr>
          <a:xfrm>
            <a:off x="7016321" y="5250303"/>
            <a:ext cx="655933" cy="164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</a:t>
            </a:r>
          </a:p>
        </p:txBody>
      </p:sp>
      <p:sp>
        <p:nvSpPr>
          <p:cNvPr id="16" name="テキスト ボックス 663">
            <a:extLst>
              <a:ext uri="{FF2B5EF4-FFF2-40B4-BE49-F238E27FC236}">
                <a16:creationId xmlns:a16="http://schemas.microsoft.com/office/drawing/2014/main" id="{0F8A9718-967B-49B7-8FA9-8B07B265B42B}"/>
              </a:ext>
            </a:extLst>
          </p:cNvPr>
          <p:cNvSpPr txBox="1"/>
          <p:nvPr/>
        </p:nvSpPr>
        <p:spPr>
          <a:xfrm>
            <a:off x="6888989" y="1482096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แคป</a:t>
            </a:r>
          </a:p>
        </p:txBody>
      </p:sp>
      <p:sp>
        <p:nvSpPr>
          <p:cNvPr id="17" name="テキスト ボックス 664">
            <a:extLst>
              <a:ext uri="{FF2B5EF4-FFF2-40B4-BE49-F238E27FC236}">
                <a16:creationId xmlns:a16="http://schemas.microsoft.com/office/drawing/2014/main" id="{9D7BD54B-5AB6-478F-9211-3777F46A98B2}"/>
              </a:ext>
            </a:extLst>
          </p:cNvPr>
          <p:cNvSpPr txBox="1"/>
          <p:nvPr/>
        </p:nvSpPr>
        <p:spPr>
          <a:xfrm>
            <a:off x="5706979" y="1491971"/>
            <a:ext cx="967417" cy="175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ไส้กรองอากาศ</a:t>
            </a:r>
          </a:p>
        </p:txBody>
      </p:sp>
      <p:sp>
        <p:nvSpPr>
          <p:cNvPr id="18" name="テキスト ボックス 665">
            <a:extLst>
              <a:ext uri="{FF2B5EF4-FFF2-40B4-BE49-F238E27FC236}">
                <a16:creationId xmlns:a16="http://schemas.microsoft.com/office/drawing/2014/main" id="{F3C56C90-E003-4142-8D55-8310B1CF9661}"/>
              </a:ext>
            </a:extLst>
          </p:cNvPr>
          <p:cNvSpPr txBox="1"/>
          <p:nvPr/>
        </p:nvSpPr>
        <p:spPr>
          <a:xfrm>
            <a:off x="6007614" y="2724149"/>
            <a:ext cx="228600" cy="9228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ไส้กรองน้ำมัน</a:t>
            </a:r>
          </a:p>
        </p:txBody>
      </p:sp>
      <p:sp>
        <p:nvSpPr>
          <p:cNvPr id="19" name="テキスト ボックス 666">
            <a:extLst>
              <a:ext uri="{FF2B5EF4-FFF2-40B4-BE49-F238E27FC236}">
                <a16:creationId xmlns:a16="http://schemas.microsoft.com/office/drawing/2014/main" id="{56F3F87E-B265-47F6-A759-13A08B6649B9}"/>
              </a:ext>
            </a:extLst>
          </p:cNvPr>
          <p:cNvSpPr txBox="1"/>
          <p:nvPr/>
        </p:nvSpPr>
        <p:spPr>
          <a:xfrm>
            <a:off x="1783660" y="2291736"/>
            <a:ext cx="107860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เกจวัดระดับน้ำมัน</a:t>
            </a:r>
          </a:p>
        </p:txBody>
      </p:sp>
      <p:sp>
        <p:nvSpPr>
          <p:cNvPr id="20" name="テキスト ボックス 667">
            <a:extLst>
              <a:ext uri="{FF2B5EF4-FFF2-40B4-BE49-F238E27FC236}">
                <a16:creationId xmlns:a16="http://schemas.microsoft.com/office/drawing/2014/main" id="{1A6593CE-A5A2-4E18-831F-FA8667F4CB52}"/>
              </a:ext>
            </a:extLst>
          </p:cNvPr>
          <p:cNvSpPr txBox="1"/>
          <p:nvPr/>
        </p:nvSpPr>
        <p:spPr>
          <a:xfrm>
            <a:off x="3995397" y="2457656"/>
            <a:ext cx="916656" cy="1179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ชุดไส้กรองอากาศ</a:t>
            </a:r>
          </a:p>
        </p:txBody>
      </p:sp>
      <p:sp>
        <p:nvSpPr>
          <p:cNvPr id="21" name="テキスト ボックス 668">
            <a:extLst>
              <a:ext uri="{FF2B5EF4-FFF2-40B4-BE49-F238E27FC236}">
                <a16:creationId xmlns:a16="http://schemas.microsoft.com/office/drawing/2014/main" id="{F93994EE-D119-42F9-9C66-80DAF1AFBC3F}"/>
              </a:ext>
            </a:extLst>
          </p:cNvPr>
          <p:cNvSpPr txBox="1"/>
          <p:nvPr/>
        </p:nvSpPr>
        <p:spPr>
          <a:xfrm>
            <a:off x="2079087" y="2641860"/>
            <a:ext cx="487745" cy="18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ไส้กรอง</a:t>
            </a:r>
          </a:p>
        </p:txBody>
      </p:sp>
      <p:sp>
        <p:nvSpPr>
          <p:cNvPr id="22" name="テキスト ボックス 669">
            <a:extLst>
              <a:ext uri="{FF2B5EF4-FFF2-40B4-BE49-F238E27FC236}">
                <a16:creationId xmlns:a16="http://schemas.microsoft.com/office/drawing/2014/main" id="{58D0E322-8EF0-4F8E-A35D-B1359205929F}"/>
              </a:ext>
            </a:extLst>
          </p:cNvPr>
          <p:cNvSpPr txBox="1"/>
          <p:nvPr/>
        </p:nvSpPr>
        <p:spPr>
          <a:xfrm rot="20042738">
            <a:off x="1715065" y="3728037"/>
            <a:ext cx="45948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จากวงจร</a:t>
            </a:r>
          </a:p>
        </p:txBody>
      </p:sp>
      <p:sp>
        <p:nvSpPr>
          <p:cNvPr id="23" name="テキスト ボックス 670">
            <a:extLst>
              <a:ext uri="{FF2B5EF4-FFF2-40B4-BE49-F238E27FC236}">
                <a16:creationId xmlns:a16="http://schemas.microsoft.com/office/drawing/2014/main" id="{D9BE3FBA-CBEE-4BDA-8282-583BC128CB5B}"/>
              </a:ext>
            </a:extLst>
          </p:cNvPr>
          <p:cNvSpPr txBox="1"/>
          <p:nvPr/>
        </p:nvSpPr>
        <p:spPr>
          <a:xfrm>
            <a:off x="1074868" y="5584117"/>
            <a:ext cx="612222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จากหัวควบคุม</a:t>
            </a:r>
          </a:p>
        </p:txBody>
      </p:sp>
      <p:sp>
        <p:nvSpPr>
          <p:cNvPr id="24" name="テキスト ボックス 671">
            <a:extLst>
              <a:ext uri="{FF2B5EF4-FFF2-40B4-BE49-F238E27FC236}">
                <a16:creationId xmlns:a16="http://schemas.microsoft.com/office/drawing/2014/main" id="{1CFF4EDD-5163-45CF-B5AF-477D92D92399}"/>
              </a:ext>
            </a:extLst>
          </p:cNvPr>
          <p:cNvSpPr txBox="1"/>
          <p:nvPr/>
        </p:nvSpPr>
        <p:spPr>
          <a:xfrm>
            <a:off x="3398498" y="4131681"/>
            <a:ext cx="596899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เครื่องกรอง</a:t>
            </a:r>
          </a:p>
        </p:txBody>
      </p:sp>
      <p:sp>
        <p:nvSpPr>
          <p:cNvPr id="25" name="テキスト ボックス 672">
            <a:extLst>
              <a:ext uri="{FF2B5EF4-FFF2-40B4-BE49-F238E27FC236}">
                <a16:creationId xmlns:a16="http://schemas.microsoft.com/office/drawing/2014/main" id="{664F4D06-2E06-4EA7-8C56-2EBC5A0D268C}"/>
              </a:ext>
            </a:extLst>
          </p:cNvPr>
          <p:cNvSpPr txBox="1"/>
          <p:nvPr/>
        </p:nvSpPr>
        <p:spPr>
          <a:xfrm>
            <a:off x="3440111" y="5479342"/>
            <a:ext cx="541781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ตัวดัก</a:t>
            </a:r>
          </a:p>
        </p:txBody>
      </p:sp>
      <p:sp>
        <p:nvSpPr>
          <p:cNvPr id="26" name="テキスト ボックス 673">
            <a:extLst>
              <a:ext uri="{FF2B5EF4-FFF2-40B4-BE49-F238E27FC236}">
                <a16:creationId xmlns:a16="http://schemas.microsoft.com/office/drawing/2014/main" id="{B3D72E09-B922-489F-8E57-A0E1AD5611C5}"/>
              </a:ext>
            </a:extLst>
          </p:cNvPr>
          <p:cNvSpPr txBox="1"/>
          <p:nvPr/>
        </p:nvSpPr>
        <p:spPr>
          <a:xfrm>
            <a:off x="2862261" y="5719763"/>
            <a:ext cx="523875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ไปยังปั๊ม</a:t>
            </a: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682" y="2908299"/>
            <a:ext cx="8416636" cy="601663"/>
          </a:xfrm>
        </p:spPr>
        <p:txBody>
          <a:bodyPr rtlCol="0">
            <a:no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3 โครงสร้างของอุปกรณ์ที่เกี่ยวข้องกับการทำงานของเครื่องจักรก่อสร้างประเภทยานพาหนะ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รถแทรกเตอร์แบบตีนตะขาบ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35 / คู่มือเสริมหน้า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5893" y="6019547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ตัวอย่างโครงสร้างรถแทรกเตอร์ตีนตะขาบ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07" y="1343115"/>
            <a:ext cx="5747385" cy="4647248"/>
          </a:xfrm>
          <a:prstGeom prst="rect">
            <a:avLst/>
          </a:prstGeom>
        </p:spPr>
      </p:pic>
      <p:sp>
        <p:nvSpPr>
          <p:cNvPr id="8" name="テキスト ボックス 674">
            <a:extLst>
              <a:ext uri="{FF2B5EF4-FFF2-40B4-BE49-F238E27FC236}">
                <a16:creationId xmlns:a16="http://schemas.microsoft.com/office/drawing/2014/main" id="{8921B1BE-E662-4315-82C4-27AD238AD877}"/>
              </a:ext>
            </a:extLst>
          </p:cNvPr>
          <p:cNvSpPr txBox="1"/>
          <p:nvPr/>
        </p:nvSpPr>
        <p:spPr>
          <a:xfrm>
            <a:off x="2285945" y="162240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หม้อน้ำ</a:t>
            </a:r>
          </a:p>
        </p:txBody>
      </p:sp>
      <p:sp>
        <p:nvSpPr>
          <p:cNvPr id="11" name="テキスト ボックス 675">
            <a:extLst>
              <a:ext uri="{FF2B5EF4-FFF2-40B4-BE49-F238E27FC236}">
                <a16:creationId xmlns:a16="http://schemas.microsoft.com/office/drawing/2014/main" id="{FFA14DD0-32FC-4A12-A1BC-6A42DEA37F9D}"/>
              </a:ext>
            </a:extLst>
          </p:cNvPr>
          <p:cNvSpPr txBox="1"/>
          <p:nvPr/>
        </p:nvSpPr>
        <p:spPr>
          <a:xfrm>
            <a:off x="4141418" y="1769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sp>
        <p:nvSpPr>
          <p:cNvPr id="12" name="テキスト ボックス 676">
            <a:extLst>
              <a:ext uri="{FF2B5EF4-FFF2-40B4-BE49-F238E27FC236}">
                <a16:creationId xmlns:a16="http://schemas.microsoft.com/office/drawing/2014/main" id="{D4E484EA-99F0-4E89-A1B8-70DEDE5D7FDF}"/>
              </a:ext>
            </a:extLst>
          </p:cNvPr>
          <p:cNvSpPr txBox="1"/>
          <p:nvPr/>
        </p:nvSpPr>
        <p:spPr>
          <a:xfrm>
            <a:off x="5341516" y="1697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คันเกียร์</a:t>
            </a:r>
          </a:p>
        </p:txBody>
      </p:sp>
      <p:sp>
        <p:nvSpPr>
          <p:cNvPr id="13" name="テキスト ボックス 677">
            <a:extLst>
              <a:ext uri="{FF2B5EF4-FFF2-40B4-BE49-F238E27FC236}">
                <a16:creationId xmlns:a16="http://schemas.microsoft.com/office/drawing/2014/main" id="{41191F28-2DBF-4299-A2D1-3187A9DB6B87}"/>
              </a:ext>
            </a:extLst>
          </p:cNvPr>
          <p:cNvSpPr txBox="1"/>
          <p:nvPr/>
        </p:nvSpPr>
        <p:spPr>
          <a:xfrm>
            <a:off x="5341515" y="2076840"/>
            <a:ext cx="816591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</a:t>
            </a:r>
          </a:p>
        </p:txBody>
      </p:sp>
      <p:sp>
        <p:nvSpPr>
          <p:cNvPr id="15" name="テキスト ボックス 678">
            <a:extLst>
              <a:ext uri="{FF2B5EF4-FFF2-40B4-BE49-F238E27FC236}">
                <a16:creationId xmlns:a16="http://schemas.microsoft.com/office/drawing/2014/main" id="{5ED9A6D8-40E9-4F71-BEF8-609309A23A3A}"/>
              </a:ext>
            </a:extLst>
          </p:cNvPr>
          <p:cNvSpPr txBox="1"/>
          <p:nvPr/>
        </p:nvSpPr>
        <p:spPr>
          <a:xfrm>
            <a:off x="5613483" y="2319638"/>
            <a:ext cx="1413354" cy="136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ตัวเปลี่ยนกำลัง</a:t>
            </a:r>
          </a:p>
        </p:txBody>
      </p:sp>
      <p:sp>
        <p:nvSpPr>
          <p:cNvPr id="16" name="テキスト ボックス 679">
            <a:extLst>
              <a:ext uri="{FF2B5EF4-FFF2-40B4-BE49-F238E27FC236}">
                <a16:creationId xmlns:a16="http://schemas.microsoft.com/office/drawing/2014/main" id="{3C67B885-209D-4C7A-BCA6-75D624102FBE}"/>
              </a:ext>
            </a:extLst>
          </p:cNvPr>
          <p:cNvSpPr txBox="1"/>
          <p:nvPr/>
        </p:nvSpPr>
        <p:spPr>
          <a:xfrm>
            <a:off x="6342836" y="2587480"/>
            <a:ext cx="1015495" cy="2137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</a:p>
        </p:txBody>
      </p:sp>
      <p:sp>
        <p:nvSpPr>
          <p:cNvPr id="17" name="テキスト ボックス 681">
            <a:extLst>
              <a:ext uri="{FF2B5EF4-FFF2-40B4-BE49-F238E27FC236}">
                <a16:creationId xmlns:a16="http://schemas.microsoft.com/office/drawing/2014/main" id="{BFC4F168-670D-4A32-9FE1-0C4A257B3F3F}"/>
              </a:ext>
            </a:extLst>
          </p:cNvPr>
          <p:cNvSpPr txBox="1"/>
          <p:nvPr/>
        </p:nvSpPr>
        <p:spPr>
          <a:xfrm>
            <a:off x="6853348" y="383184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</a:p>
        </p:txBody>
      </p:sp>
      <p:sp>
        <p:nvSpPr>
          <p:cNvPr id="18" name="テキスト ボックス 682">
            <a:extLst>
              <a:ext uri="{FF2B5EF4-FFF2-40B4-BE49-F238E27FC236}">
                <a16:creationId xmlns:a16="http://schemas.microsoft.com/office/drawing/2014/main" id="{2B07DA7E-BD8D-4427-B4ED-106D1C601308}"/>
              </a:ext>
            </a:extLst>
          </p:cNvPr>
          <p:cNvSpPr txBox="1"/>
          <p:nvPr/>
        </p:nvSpPr>
        <p:spPr>
          <a:xfrm>
            <a:off x="5965795" y="5287214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เพลาแกนนอน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683">
            <a:extLst>
              <a:ext uri="{FF2B5EF4-FFF2-40B4-BE49-F238E27FC236}">
                <a16:creationId xmlns:a16="http://schemas.microsoft.com/office/drawing/2014/main" id="{58EEC63C-4967-46BE-A750-BC6D04ADF2BB}"/>
              </a:ext>
            </a:extLst>
          </p:cNvPr>
          <p:cNvSpPr txBox="1"/>
          <p:nvPr/>
        </p:nvSpPr>
        <p:spPr>
          <a:xfrm>
            <a:off x="5965795" y="557988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คลัตช์เลี้ยว</a:t>
            </a:r>
          </a:p>
        </p:txBody>
      </p:sp>
      <p:sp>
        <p:nvSpPr>
          <p:cNvPr id="20" name="テキスト ボックス 684">
            <a:extLst>
              <a:ext uri="{FF2B5EF4-FFF2-40B4-BE49-F238E27FC236}">
                <a16:creationId xmlns:a16="http://schemas.microsoft.com/office/drawing/2014/main" id="{0962DB83-7DD2-414F-BB89-304EDFB65296}"/>
              </a:ext>
            </a:extLst>
          </p:cNvPr>
          <p:cNvSpPr txBox="1"/>
          <p:nvPr/>
        </p:nvSpPr>
        <p:spPr>
          <a:xfrm>
            <a:off x="5458571" y="58104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ตัวลดความเร็วสุดท้าย</a:t>
            </a:r>
          </a:p>
        </p:txBody>
      </p:sp>
      <p:sp>
        <p:nvSpPr>
          <p:cNvPr id="21" name="テキスト ボックス 685">
            <a:extLst>
              <a:ext uri="{FF2B5EF4-FFF2-40B4-BE49-F238E27FC236}">
                <a16:creationId xmlns:a16="http://schemas.microsoft.com/office/drawing/2014/main" id="{E890E9A9-8853-4D82-846E-BFB132E3AFEA}"/>
              </a:ext>
            </a:extLst>
          </p:cNvPr>
          <p:cNvSpPr txBox="1"/>
          <p:nvPr/>
        </p:nvSpPr>
        <p:spPr>
          <a:xfrm>
            <a:off x="3268301" y="5810477"/>
            <a:ext cx="1120612" cy="1260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 (ล้อเฟืองโซ่)</a:t>
            </a:r>
          </a:p>
        </p:txBody>
      </p:sp>
      <p:sp>
        <p:nvSpPr>
          <p:cNvPr id="22" name="テキスト ボックス 686">
            <a:extLst>
              <a:ext uri="{FF2B5EF4-FFF2-40B4-BE49-F238E27FC236}">
                <a16:creationId xmlns:a16="http://schemas.microsoft.com/office/drawing/2014/main" id="{3B89C2B4-CAAA-4786-B2B1-97229E81C0A6}"/>
              </a:ext>
            </a:extLst>
          </p:cNvPr>
          <p:cNvSpPr txBox="1"/>
          <p:nvPr/>
        </p:nvSpPr>
        <p:spPr>
          <a:xfrm>
            <a:off x="2991246" y="5545474"/>
            <a:ext cx="96903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คอยล์สปริง </a:t>
            </a:r>
          </a:p>
        </p:txBody>
      </p:sp>
      <p:sp>
        <p:nvSpPr>
          <p:cNvPr id="23" name="テキスト ボックス 687">
            <a:extLst>
              <a:ext uri="{FF2B5EF4-FFF2-40B4-BE49-F238E27FC236}">
                <a16:creationId xmlns:a16="http://schemas.microsoft.com/office/drawing/2014/main" id="{881315E1-7DE5-458E-A948-75682CB0785F}"/>
              </a:ext>
            </a:extLst>
          </p:cNvPr>
          <p:cNvSpPr txBox="1"/>
          <p:nvPr/>
        </p:nvSpPr>
        <p:spPr>
          <a:xfrm>
            <a:off x="2125149" y="5186581"/>
            <a:ext cx="1294724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ลูกกลิ้งลำเลียง (ลูกรอกตัวบน)</a:t>
            </a:r>
          </a:p>
        </p:txBody>
      </p:sp>
      <p:sp>
        <p:nvSpPr>
          <p:cNvPr id="24" name="テキスト ボックス 688">
            <a:extLst>
              <a:ext uri="{FF2B5EF4-FFF2-40B4-BE49-F238E27FC236}">
                <a16:creationId xmlns:a16="http://schemas.microsoft.com/office/drawing/2014/main" id="{11DC2285-8B67-4319-B7E5-F8B44E3C7C21}"/>
              </a:ext>
            </a:extLst>
          </p:cNvPr>
          <p:cNvSpPr txBox="1"/>
          <p:nvPr/>
        </p:nvSpPr>
        <p:spPr>
          <a:xfrm>
            <a:off x="1367073" y="4794230"/>
            <a:ext cx="138675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ลูกกลิ้งตาม (ลูกรอกตัวล่าง)</a:t>
            </a:r>
          </a:p>
        </p:txBody>
      </p:sp>
      <p:sp>
        <p:nvSpPr>
          <p:cNvPr id="25" name="テキスト ボックス 689">
            <a:extLst>
              <a:ext uri="{FF2B5EF4-FFF2-40B4-BE49-F238E27FC236}">
                <a16:creationId xmlns:a16="http://schemas.microsoft.com/office/drawing/2014/main" id="{54E076B7-C764-4757-A15C-3FF57C73CA89}"/>
              </a:ext>
            </a:extLst>
          </p:cNvPr>
          <p:cNvSpPr txBox="1"/>
          <p:nvPr/>
        </p:nvSpPr>
        <p:spPr>
          <a:xfrm>
            <a:off x="1606651" y="4579688"/>
            <a:ext cx="838787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โครงล้อสายพาน</a:t>
            </a:r>
          </a:p>
        </p:txBody>
      </p:sp>
      <p:sp>
        <p:nvSpPr>
          <p:cNvPr id="26" name="テキスト ボックス 690">
            <a:extLst>
              <a:ext uri="{FF2B5EF4-FFF2-40B4-BE49-F238E27FC236}">
                <a16:creationId xmlns:a16="http://schemas.microsoft.com/office/drawing/2014/main" id="{84272B9B-8AD7-487D-8444-85CB78F75C10}"/>
              </a:ext>
            </a:extLst>
          </p:cNvPr>
          <p:cNvSpPr txBox="1"/>
          <p:nvPr/>
        </p:nvSpPr>
        <p:spPr>
          <a:xfrm>
            <a:off x="1286363" y="4142714"/>
            <a:ext cx="838787" cy="2724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 (เฟืองส่งผ่าน)</a:t>
            </a:r>
          </a:p>
        </p:txBody>
      </p:sp>
      <p:sp>
        <p:nvSpPr>
          <p:cNvPr id="27" name="テキスト ボックス 681">
            <a:extLst>
              <a:ext uri="{FF2B5EF4-FFF2-40B4-BE49-F238E27FC236}">
                <a16:creationId xmlns:a16="http://schemas.microsoft.com/office/drawing/2014/main" id="{1F86C2CA-7A02-4C01-AE67-FF2065A6456C}"/>
              </a:ext>
            </a:extLst>
          </p:cNvPr>
          <p:cNvSpPr txBox="1"/>
          <p:nvPr/>
        </p:nvSpPr>
        <p:spPr>
          <a:xfrm>
            <a:off x="6607740" y="3362973"/>
            <a:ext cx="1175215" cy="2474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ถังน้ำมันเชื้อเพลิง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8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รถแทรกเตอร์แบบตีนตะขาบ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35 / คู่มือเสริมหน้า 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3" y="1422712"/>
            <a:ext cx="3913822" cy="28070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40" y="3058514"/>
            <a:ext cx="3789045" cy="275463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744078" y="2031101"/>
            <a:ext cx="771272" cy="105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59037" y="4384059"/>
            <a:ext cx="34088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ตัวอย่างอุปกรณ์ส่งกำลังแบบขับเคลื่อนโดยตรง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63435" y="5952885"/>
            <a:ext cx="340885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ตัวอย่างอุปกรณ์ส่งกำลังแบบพาวเวอร์ชิฟท์</a:t>
            </a:r>
          </a:p>
        </p:txBody>
      </p:sp>
      <p:sp>
        <p:nvSpPr>
          <p:cNvPr id="11" name="テキスト ボックス 691">
            <a:extLst>
              <a:ext uri="{FF2B5EF4-FFF2-40B4-BE49-F238E27FC236}">
                <a16:creationId xmlns:a16="http://schemas.microsoft.com/office/drawing/2014/main" id="{2187D0B9-B6EA-4985-A5DB-0BE055D1AA21}"/>
              </a:ext>
            </a:extLst>
          </p:cNvPr>
          <p:cNvSpPr txBox="1"/>
          <p:nvPr/>
        </p:nvSpPr>
        <p:spPr>
          <a:xfrm>
            <a:off x="1238694" y="1470674"/>
            <a:ext cx="1765004" cy="405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คลัตช์พวงมาลัย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และเบรก</a:t>
            </a:r>
          </a:p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692">
            <a:extLst>
              <a:ext uri="{FF2B5EF4-FFF2-40B4-BE49-F238E27FC236}">
                <a16:creationId xmlns:a16="http://schemas.microsoft.com/office/drawing/2014/main" id="{60A2E78C-7E3F-42BA-BABB-8730BDAD9668}"/>
              </a:ext>
            </a:extLst>
          </p:cNvPr>
          <p:cNvSpPr txBox="1"/>
          <p:nvPr/>
        </p:nvSpPr>
        <p:spPr>
          <a:xfrm>
            <a:off x="3893255" y="1788315"/>
            <a:ext cx="805023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sp>
        <p:nvSpPr>
          <p:cNvPr id="17" name="テキスト ボックス 696">
            <a:extLst>
              <a:ext uri="{FF2B5EF4-FFF2-40B4-BE49-F238E27FC236}">
                <a16:creationId xmlns:a16="http://schemas.microsoft.com/office/drawing/2014/main" id="{9230BF1D-1429-41E5-AB43-54ACD6693911}"/>
              </a:ext>
            </a:extLst>
          </p:cNvPr>
          <p:cNvSpPr txBox="1"/>
          <p:nvPr/>
        </p:nvSpPr>
        <p:spPr>
          <a:xfrm>
            <a:off x="867207" y="2261211"/>
            <a:ext cx="929695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เฟืองดอกจอก</a:t>
            </a:r>
          </a:p>
        </p:txBody>
      </p:sp>
      <p:sp>
        <p:nvSpPr>
          <p:cNvPr id="18" name="テキスト ボックス 697">
            <a:extLst>
              <a:ext uri="{FF2B5EF4-FFF2-40B4-BE49-F238E27FC236}">
                <a16:creationId xmlns:a16="http://schemas.microsoft.com/office/drawing/2014/main" id="{CF089AE3-22E8-4DF2-AA12-CD49A7E15492}"/>
              </a:ext>
            </a:extLst>
          </p:cNvPr>
          <p:cNvSpPr txBox="1"/>
          <p:nvPr/>
        </p:nvSpPr>
        <p:spPr>
          <a:xfrm>
            <a:off x="707853" y="3045353"/>
            <a:ext cx="929695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</a:t>
            </a: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สุดท้าย 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(Final drive)</a:t>
            </a:r>
          </a:p>
        </p:txBody>
      </p:sp>
      <p:sp>
        <p:nvSpPr>
          <p:cNvPr id="19" name="テキスト ボックス 699">
            <a:extLst>
              <a:ext uri="{FF2B5EF4-FFF2-40B4-BE49-F238E27FC236}">
                <a16:creationId xmlns:a16="http://schemas.microsoft.com/office/drawing/2014/main" id="{43413F44-AB0C-4F3C-8A5A-E874DD229A69}"/>
              </a:ext>
            </a:extLst>
          </p:cNvPr>
          <p:cNvSpPr txBox="1"/>
          <p:nvPr/>
        </p:nvSpPr>
        <p:spPr>
          <a:xfrm>
            <a:off x="787971" y="3623632"/>
            <a:ext cx="1450886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ตัวส่งกำลังตรง</a:t>
            </a:r>
          </a:p>
        </p:txBody>
      </p:sp>
      <p:sp>
        <p:nvSpPr>
          <p:cNvPr id="20" name="テキスト ボックス 701">
            <a:extLst>
              <a:ext uri="{FF2B5EF4-FFF2-40B4-BE49-F238E27FC236}">
                <a16:creationId xmlns:a16="http://schemas.microsoft.com/office/drawing/2014/main" id="{FD60D899-C19C-4826-ADF3-39B0BAC0500C}"/>
              </a:ext>
            </a:extLst>
          </p:cNvPr>
          <p:cNvSpPr txBox="1"/>
          <p:nvPr/>
        </p:nvSpPr>
        <p:spPr>
          <a:xfrm>
            <a:off x="3003698" y="3543317"/>
            <a:ext cx="120599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คลัตช์หลักของ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ล้อตุนกำลัง</a:t>
            </a:r>
          </a:p>
        </p:txBody>
      </p:sp>
      <p:sp>
        <p:nvSpPr>
          <p:cNvPr id="21" name="テキスト ボックス 702">
            <a:extLst>
              <a:ext uri="{FF2B5EF4-FFF2-40B4-BE49-F238E27FC236}">
                <a16:creationId xmlns:a16="http://schemas.microsoft.com/office/drawing/2014/main" id="{39E60002-755E-4325-BEC7-17EF3000B608}"/>
              </a:ext>
            </a:extLst>
          </p:cNvPr>
          <p:cNvSpPr txBox="1"/>
          <p:nvPr/>
        </p:nvSpPr>
        <p:spPr>
          <a:xfrm>
            <a:off x="2442369" y="4016607"/>
            <a:ext cx="1925522" cy="367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ข้อต่ออเนกประสงค์</a:t>
            </a:r>
          </a:p>
        </p:txBody>
      </p:sp>
      <p:sp>
        <p:nvSpPr>
          <p:cNvPr id="22" name="テキスト ボックス 692">
            <a:extLst>
              <a:ext uri="{FF2B5EF4-FFF2-40B4-BE49-F238E27FC236}">
                <a16:creationId xmlns:a16="http://schemas.microsoft.com/office/drawing/2014/main" id="{4CA778CC-5CDA-4933-B019-8F8EFAD13B18}"/>
              </a:ext>
            </a:extLst>
          </p:cNvPr>
          <p:cNvSpPr txBox="1"/>
          <p:nvPr/>
        </p:nvSpPr>
        <p:spPr>
          <a:xfrm>
            <a:off x="4115582" y="2261211"/>
            <a:ext cx="74785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ปั๊มพวงมาลัย</a:t>
            </a:r>
            <a:endParaRPr 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693">
            <a:extLst>
              <a:ext uri="{FF2B5EF4-FFF2-40B4-BE49-F238E27FC236}">
                <a16:creationId xmlns:a16="http://schemas.microsoft.com/office/drawing/2014/main" id="{C68CD872-0025-4C6E-9C6D-D875F81C0ED8}"/>
              </a:ext>
            </a:extLst>
          </p:cNvPr>
          <p:cNvSpPr txBox="1"/>
          <p:nvPr/>
        </p:nvSpPr>
        <p:spPr>
          <a:xfrm>
            <a:off x="7664875" y="3350821"/>
            <a:ext cx="771272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sp>
        <p:nvSpPr>
          <p:cNvPr id="24" name="テキスト ボックス 694">
            <a:extLst>
              <a:ext uri="{FF2B5EF4-FFF2-40B4-BE49-F238E27FC236}">
                <a16:creationId xmlns:a16="http://schemas.microsoft.com/office/drawing/2014/main" id="{E1ECF21C-0EF9-46C8-A78C-4DA632721E7B}"/>
              </a:ext>
            </a:extLst>
          </p:cNvPr>
          <p:cNvSpPr txBox="1"/>
          <p:nvPr/>
        </p:nvSpPr>
        <p:spPr>
          <a:xfrm>
            <a:off x="5245057" y="3070543"/>
            <a:ext cx="1733462" cy="451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คลัตช์พวงมาลัย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และเบรก</a:t>
            </a:r>
          </a:p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695">
            <a:extLst>
              <a:ext uri="{FF2B5EF4-FFF2-40B4-BE49-F238E27FC236}">
                <a16:creationId xmlns:a16="http://schemas.microsoft.com/office/drawing/2014/main" id="{F4C79F63-282F-4759-A003-9572AB18CB48}"/>
              </a:ext>
            </a:extLst>
          </p:cNvPr>
          <p:cNvSpPr txBox="1"/>
          <p:nvPr/>
        </p:nvSpPr>
        <p:spPr>
          <a:xfrm>
            <a:off x="4796068" y="3870040"/>
            <a:ext cx="989096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เฟืองดอกจอก</a:t>
            </a:r>
          </a:p>
        </p:txBody>
      </p:sp>
      <p:sp>
        <p:nvSpPr>
          <p:cNvPr id="26" name="テキスト ボックス 698">
            <a:extLst>
              <a:ext uri="{FF2B5EF4-FFF2-40B4-BE49-F238E27FC236}">
                <a16:creationId xmlns:a16="http://schemas.microsoft.com/office/drawing/2014/main" id="{53E7A0E2-78C6-4BEF-A0DD-3650C53F98B5}"/>
              </a:ext>
            </a:extLst>
          </p:cNvPr>
          <p:cNvSpPr txBox="1"/>
          <p:nvPr/>
        </p:nvSpPr>
        <p:spPr>
          <a:xfrm>
            <a:off x="4707595" y="4685467"/>
            <a:ext cx="887447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</a:t>
            </a: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สุดท้าย 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(Final drive)</a:t>
            </a:r>
          </a:p>
        </p:txBody>
      </p:sp>
      <p:sp>
        <p:nvSpPr>
          <p:cNvPr id="27" name="テキスト ボックス 700">
            <a:extLst>
              <a:ext uri="{FF2B5EF4-FFF2-40B4-BE49-F238E27FC236}">
                <a16:creationId xmlns:a16="http://schemas.microsoft.com/office/drawing/2014/main" id="{6A6656CB-BAFC-4E8D-AE85-75267DD63721}"/>
              </a:ext>
            </a:extLst>
          </p:cNvPr>
          <p:cNvSpPr txBox="1"/>
          <p:nvPr/>
        </p:nvSpPr>
        <p:spPr>
          <a:xfrm>
            <a:off x="4863435" y="5226814"/>
            <a:ext cx="1925328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ตัวเปลี่ยนการส่งกำลัง</a:t>
            </a:r>
          </a:p>
        </p:txBody>
      </p:sp>
      <p:sp>
        <p:nvSpPr>
          <p:cNvPr id="28" name="テキスト ボックス 703">
            <a:extLst>
              <a:ext uri="{FF2B5EF4-FFF2-40B4-BE49-F238E27FC236}">
                <a16:creationId xmlns:a16="http://schemas.microsoft.com/office/drawing/2014/main" id="{9716EC60-37C9-4975-9310-0D8444C02D0D}"/>
              </a:ext>
            </a:extLst>
          </p:cNvPr>
          <p:cNvSpPr txBox="1"/>
          <p:nvPr/>
        </p:nvSpPr>
        <p:spPr>
          <a:xfrm>
            <a:off x="6076168" y="5581370"/>
            <a:ext cx="1925327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ข้อต่ออเนกประสงค์</a:t>
            </a:r>
          </a:p>
        </p:txBody>
      </p:sp>
      <p:sp>
        <p:nvSpPr>
          <p:cNvPr id="29" name="テキスト ボックス 704">
            <a:extLst>
              <a:ext uri="{FF2B5EF4-FFF2-40B4-BE49-F238E27FC236}">
                <a16:creationId xmlns:a16="http://schemas.microsoft.com/office/drawing/2014/main" id="{C6C23BB1-69C2-473C-B7B6-3C36E684EA12}"/>
              </a:ext>
            </a:extLst>
          </p:cNvPr>
          <p:cNvSpPr txBox="1"/>
          <p:nvPr/>
        </p:nvSpPr>
        <p:spPr>
          <a:xfrm>
            <a:off x="6841728" y="5135154"/>
            <a:ext cx="1594419" cy="228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</a:t>
            </a:r>
          </a:p>
        </p:txBody>
      </p:sp>
    </p:spTree>
    <p:extLst>
      <p:ext uri="{BB962C8B-B14F-4D97-AF65-F5344CB8AC3E}">
        <p14:creationId xmlns:p14="http://schemas.microsoft.com/office/powerpoint/2010/main" val="104663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รถแทรกเตอร์แบบล้อ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47 / คู่มือเสริมหน้า 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30821" y="5857631"/>
            <a:ext cx="1915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ตัวอย่างการส่งกำลังแบบทอร์กคอนเวอร์เตอร์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8" y="1380553"/>
            <a:ext cx="4168030" cy="4184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91" y="1380553"/>
            <a:ext cx="3072151" cy="41842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29791" y="5857630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ตัวอย่างการส่งกำลังแบบ HST (Hydro-Static-Transmission)</a:t>
            </a:r>
          </a:p>
        </p:txBody>
      </p:sp>
      <p:sp>
        <p:nvSpPr>
          <p:cNvPr id="11" name="テキスト ボックス 705">
            <a:extLst>
              <a:ext uri="{FF2B5EF4-FFF2-40B4-BE49-F238E27FC236}">
                <a16:creationId xmlns:a16="http://schemas.microsoft.com/office/drawing/2014/main" id="{4A0BAD60-6023-4F0F-AC18-1C991A5E15AE}"/>
              </a:ext>
            </a:extLst>
          </p:cNvPr>
          <p:cNvSpPr txBox="1"/>
          <p:nvPr/>
        </p:nvSpPr>
        <p:spPr>
          <a:xfrm>
            <a:off x="2699128" y="1417002"/>
            <a:ext cx="4203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6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706">
            <a:extLst>
              <a:ext uri="{FF2B5EF4-FFF2-40B4-BE49-F238E27FC236}">
                <a16:creationId xmlns:a16="http://schemas.microsoft.com/office/drawing/2014/main" id="{D8F03E14-731E-4E82-AC23-BC52EF34DECB}"/>
              </a:ext>
            </a:extLst>
          </p:cNvPr>
          <p:cNvSpPr txBox="1"/>
          <p:nvPr/>
        </p:nvSpPr>
        <p:spPr>
          <a:xfrm>
            <a:off x="2489256" y="1731327"/>
            <a:ext cx="806679" cy="114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707">
            <a:extLst>
              <a:ext uri="{FF2B5EF4-FFF2-40B4-BE49-F238E27FC236}">
                <a16:creationId xmlns:a16="http://schemas.microsoft.com/office/drawing/2014/main" id="{EA905E55-B407-417C-8EA0-1F14602BAB23}"/>
              </a:ext>
            </a:extLst>
          </p:cNvPr>
          <p:cNvSpPr txBox="1"/>
          <p:nvPr/>
        </p:nvSpPr>
        <p:spPr>
          <a:xfrm>
            <a:off x="2194303" y="2034857"/>
            <a:ext cx="14478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ตัวเปลี่ยนการส่งกำลัง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708">
            <a:extLst>
              <a:ext uri="{FF2B5EF4-FFF2-40B4-BE49-F238E27FC236}">
                <a16:creationId xmlns:a16="http://schemas.microsoft.com/office/drawing/2014/main" id="{D02E9168-BDE6-4FD2-9EA6-64C81DFC3BB1}"/>
              </a:ext>
            </a:extLst>
          </p:cNvPr>
          <p:cNvSpPr txBox="1"/>
          <p:nvPr/>
        </p:nvSpPr>
        <p:spPr>
          <a:xfrm>
            <a:off x="2678334" y="2352196"/>
            <a:ext cx="45339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709">
            <a:extLst>
              <a:ext uri="{FF2B5EF4-FFF2-40B4-BE49-F238E27FC236}">
                <a16:creationId xmlns:a16="http://schemas.microsoft.com/office/drawing/2014/main" id="{860D4562-6804-4A36-851E-04EF0846BF54}"/>
              </a:ext>
            </a:extLst>
          </p:cNvPr>
          <p:cNvSpPr txBox="1"/>
          <p:nvPr/>
        </p:nvSpPr>
        <p:spPr>
          <a:xfrm>
            <a:off x="2334955" y="2669535"/>
            <a:ext cx="116649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ชุดขับสุดท้าย (Final drive)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710">
            <a:extLst>
              <a:ext uri="{FF2B5EF4-FFF2-40B4-BE49-F238E27FC236}">
                <a16:creationId xmlns:a16="http://schemas.microsoft.com/office/drawing/2014/main" id="{8211B5AC-B39F-4CCA-A034-6A3248EE60C4}"/>
              </a:ext>
            </a:extLst>
          </p:cNvPr>
          <p:cNvSpPr txBox="1"/>
          <p:nvPr/>
        </p:nvSpPr>
        <p:spPr>
          <a:xfrm>
            <a:off x="2756278" y="2967037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6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711">
            <a:extLst>
              <a:ext uri="{FF2B5EF4-FFF2-40B4-BE49-F238E27FC236}">
                <a16:creationId xmlns:a16="http://schemas.microsoft.com/office/drawing/2014/main" id="{D2EA39F7-6F28-4692-8222-886225573601}"/>
              </a:ext>
            </a:extLst>
          </p:cNvPr>
          <p:cNvSpPr txBox="1"/>
          <p:nvPr/>
        </p:nvSpPr>
        <p:spPr>
          <a:xfrm>
            <a:off x="1147313" y="3459162"/>
            <a:ext cx="867285" cy="1914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712">
            <a:extLst>
              <a:ext uri="{FF2B5EF4-FFF2-40B4-BE49-F238E27FC236}">
                <a16:creationId xmlns:a16="http://schemas.microsoft.com/office/drawing/2014/main" id="{5350880C-CCCF-4011-8DEA-A253C19AE4A6}"/>
              </a:ext>
            </a:extLst>
          </p:cNvPr>
          <p:cNvSpPr txBox="1"/>
          <p:nvPr/>
        </p:nvSpPr>
        <p:spPr>
          <a:xfrm>
            <a:off x="2801363" y="3534727"/>
            <a:ext cx="95440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ตัวเปลี่ยนการส่งกำลัง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13">
            <a:extLst>
              <a:ext uri="{FF2B5EF4-FFF2-40B4-BE49-F238E27FC236}">
                <a16:creationId xmlns:a16="http://schemas.microsoft.com/office/drawing/2014/main" id="{3FC5A2C5-A54C-48D8-8BEA-EBFC6DDB554C}"/>
              </a:ext>
            </a:extLst>
          </p:cNvPr>
          <p:cNvSpPr txBox="1"/>
          <p:nvPr/>
        </p:nvSpPr>
        <p:spPr>
          <a:xfrm>
            <a:off x="1036698" y="386937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8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714">
            <a:extLst>
              <a:ext uri="{FF2B5EF4-FFF2-40B4-BE49-F238E27FC236}">
                <a16:creationId xmlns:a16="http://schemas.microsoft.com/office/drawing/2014/main" id="{5C1EAA63-4D1E-43B6-9A63-FEB569AAB1F4}"/>
              </a:ext>
            </a:extLst>
          </p:cNvPr>
          <p:cNvSpPr txBox="1"/>
          <p:nvPr/>
        </p:nvSpPr>
        <p:spPr>
          <a:xfrm>
            <a:off x="803018" y="5296217"/>
            <a:ext cx="591137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ชุดขับสุดท้าย (Final drive)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715">
            <a:extLst>
              <a:ext uri="{FF2B5EF4-FFF2-40B4-BE49-F238E27FC236}">
                <a16:creationId xmlns:a16="http://schemas.microsoft.com/office/drawing/2014/main" id="{67245F36-27C6-4F64-A063-1E8DDEBFD6A6}"/>
              </a:ext>
            </a:extLst>
          </p:cNvPr>
          <p:cNvSpPr txBox="1"/>
          <p:nvPr/>
        </p:nvSpPr>
        <p:spPr>
          <a:xfrm>
            <a:off x="3582413" y="5303202"/>
            <a:ext cx="641569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ชุดขับสุดท้าย </a:t>
            </a:r>
            <a:endParaRPr lang="en-US" sz="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(Final drive)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716">
            <a:extLst>
              <a:ext uri="{FF2B5EF4-FFF2-40B4-BE49-F238E27FC236}">
                <a16:creationId xmlns:a16="http://schemas.microsoft.com/office/drawing/2014/main" id="{5C67540E-E465-4E33-A3E7-93D4DB451A09}"/>
              </a:ext>
            </a:extLst>
          </p:cNvPr>
          <p:cNvSpPr txBox="1"/>
          <p:nvPr/>
        </p:nvSpPr>
        <p:spPr>
          <a:xfrm>
            <a:off x="1607563" y="539083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8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717">
            <a:extLst>
              <a:ext uri="{FF2B5EF4-FFF2-40B4-BE49-F238E27FC236}">
                <a16:creationId xmlns:a16="http://schemas.microsoft.com/office/drawing/2014/main" id="{630D0AD7-3DA0-4148-A7F3-BF1E51AB15EF}"/>
              </a:ext>
            </a:extLst>
          </p:cNvPr>
          <p:cNvSpPr txBox="1"/>
          <p:nvPr/>
        </p:nvSpPr>
        <p:spPr>
          <a:xfrm>
            <a:off x="3146803" y="538384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8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718">
            <a:extLst>
              <a:ext uri="{FF2B5EF4-FFF2-40B4-BE49-F238E27FC236}">
                <a16:creationId xmlns:a16="http://schemas.microsoft.com/office/drawing/2014/main" id="{0FC93974-6B5F-4E9C-8887-EF9E4E7974ED}"/>
              </a:ext>
            </a:extLst>
          </p:cNvPr>
          <p:cNvSpPr txBox="1"/>
          <p:nvPr/>
        </p:nvSpPr>
        <p:spPr>
          <a:xfrm>
            <a:off x="2353688" y="544607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719">
            <a:extLst>
              <a:ext uri="{FF2B5EF4-FFF2-40B4-BE49-F238E27FC236}">
                <a16:creationId xmlns:a16="http://schemas.microsoft.com/office/drawing/2014/main" id="{A5908CFF-DE9D-4433-95B2-7DC657E29E51}"/>
              </a:ext>
            </a:extLst>
          </p:cNvPr>
          <p:cNvSpPr txBox="1"/>
          <p:nvPr/>
        </p:nvSpPr>
        <p:spPr>
          <a:xfrm>
            <a:off x="6539280" y="1452847"/>
            <a:ext cx="476885" cy="114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720">
            <a:extLst>
              <a:ext uri="{FF2B5EF4-FFF2-40B4-BE49-F238E27FC236}">
                <a16:creationId xmlns:a16="http://schemas.microsoft.com/office/drawing/2014/main" id="{5BE38CF2-11F4-4BC1-BB65-B85AF8C43705}"/>
              </a:ext>
            </a:extLst>
          </p:cNvPr>
          <p:cNvSpPr txBox="1"/>
          <p:nvPr/>
        </p:nvSpPr>
        <p:spPr>
          <a:xfrm>
            <a:off x="6502665" y="1827165"/>
            <a:ext cx="559274" cy="114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 HST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721">
            <a:extLst>
              <a:ext uri="{FF2B5EF4-FFF2-40B4-BE49-F238E27FC236}">
                <a16:creationId xmlns:a16="http://schemas.microsoft.com/office/drawing/2014/main" id="{18DA53D3-7991-4BC9-A0EB-7DAE352D51BE}"/>
              </a:ext>
            </a:extLst>
          </p:cNvPr>
          <p:cNvSpPr txBox="1"/>
          <p:nvPr/>
        </p:nvSpPr>
        <p:spPr>
          <a:xfrm>
            <a:off x="6320209" y="2580967"/>
            <a:ext cx="962343" cy="1168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ตัวส่งกำลัง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722">
            <a:extLst>
              <a:ext uri="{FF2B5EF4-FFF2-40B4-BE49-F238E27FC236}">
                <a16:creationId xmlns:a16="http://schemas.microsoft.com/office/drawing/2014/main" id="{C838E44D-538A-4F5A-909E-66C4E9961AD6}"/>
              </a:ext>
            </a:extLst>
          </p:cNvPr>
          <p:cNvSpPr txBox="1"/>
          <p:nvPr/>
        </p:nvSpPr>
        <p:spPr>
          <a:xfrm>
            <a:off x="6571513" y="2957538"/>
            <a:ext cx="42418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724">
            <a:extLst>
              <a:ext uri="{FF2B5EF4-FFF2-40B4-BE49-F238E27FC236}">
                <a16:creationId xmlns:a16="http://schemas.microsoft.com/office/drawing/2014/main" id="{CFC29C25-4280-46A5-BA5F-F793983BB13B}"/>
              </a:ext>
            </a:extLst>
          </p:cNvPr>
          <p:cNvSpPr txBox="1"/>
          <p:nvPr/>
        </p:nvSpPr>
        <p:spPr>
          <a:xfrm>
            <a:off x="6625961" y="3323903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725">
            <a:extLst>
              <a:ext uri="{FF2B5EF4-FFF2-40B4-BE49-F238E27FC236}">
                <a16:creationId xmlns:a16="http://schemas.microsoft.com/office/drawing/2014/main" id="{61BD394B-A6CB-4793-A435-BFD2810BF970}"/>
              </a:ext>
            </a:extLst>
          </p:cNvPr>
          <p:cNvSpPr txBox="1"/>
          <p:nvPr/>
        </p:nvSpPr>
        <p:spPr>
          <a:xfrm>
            <a:off x="6485939" y="2202507"/>
            <a:ext cx="57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 HST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726">
            <a:extLst>
              <a:ext uri="{FF2B5EF4-FFF2-40B4-BE49-F238E27FC236}">
                <a16:creationId xmlns:a16="http://schemas.microsoft.com/office/drawing/2014/main" id="{61D269B3-1EA0-4C50-909E-A55586608AED}"/>
              </a:ext>
            </a:extLst>
          </p:cNvPr>
          <p:cNvSpPr txBox="1"/>
          <p:nvPr/>
        </p:nvSpPr>
        <p:spPr>
          <a:xfrm rot="16200000">
            <a:off x="6740731" y="4692554"/>
            <a:ext cx="967228" cy="116415"/>
          </a:xfrm>
          <a:prstGeom prst="rect">
            <a:avLst/>
          </a:prstGeom>
          <a:solidFill>
            <a:srgbClr val="E6E6E7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ตัวส่งกำลัง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727">
            <a:extLst>
              <a:ext uri="{FF2B5EF4-FFF2-40B4-BE49-F238E27FC236}">
                <a16:creationId xmlns:a16="http://schemas.microsoft.com/office/drawing/2014/main" id="{C26E61A3-E90C-4492-9FCB-0BE1684BEE96}"/>
              </a:ext>
            </a:extLst>
          </p:cNvPr>
          <p:cNvSpPr txBox="1"/>
          <p:nvPr/>
        </p:nvSpPr>
        <p:spPr>
          <a:xfrm>
            <a:off x="7748434" y="5331459"/>
            <a:ext cx="310515" cy="118745"/>
          </a:xfrm>
          <a:prstGeom prst="rect">
            <a:avLst/>
          </a:prstGeom>
          <a:solidFill>
            <a:srgbClr val="E6E6E7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728">
            <a:extLst>
              <a:ext uri="{FF2B5EF4-FFF2-40B4-BE49-F238E27FC236}">
                <a16:creationId xmlns:a16="http://schemas.microsoft.com/office/drawing/2014/main" id="{DF3A68BA-674B-48A6-B452-B6CDC3D39E58}"/>
              </a:ext>
            </a:extLst>
          </p:cNvPr>
          <p:cNvSpPr txBox="1"/>
          <p:nvPr/>
        </p:nvSpPr>
        <p:spPr>
          <a:xfrm>
            <a:off x="5745046" y="5331459"/>
            <a:ext cx="310515" cy="118745"/>
          </a:xfrm>
          <a:prstGeom prst="rect">
            <a:avLst/>
          </a:prstGeom>
          <a:solidFill>
            <a:srgbClr val="E6E6E7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ล้อยาง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729">
            <a:extLst>
              <a:ext uri="{FF2B5EF4-FFF2-40B4-BE49-F238E27FC236}">
                <a16:creationId xmlns:a16="http://schemas.microsoft.com/office/drawing/2014/main" id="{00CCB0ED-F0C1-4FA8-851F-51EA9B2425DD}"/>
              </a:ext>
            </a:extLst>
          </p:cNvPr>
          <p:cNvSpPr txBox="1"/>
          <p:nvPr/>
        </p:nvSpPr>
        <p:spPr>
          <a:xfrm>
            <a:off x="5375012" y="4477741"/>
            <a:ext cx="460375" cy="118745"/>
          </a:xfrm>
          <a:prstGeom prst="rect">
            <a:avLst/>
          </a:prstGeom>
          <a:solidFill>
            <a:srgbClr val="E6E6E7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731">
            <a:extLst>
              <a:ext uri="{FF2B5EF4-FFF2-40B4-BE49-F238E27FC236}">
                <a16:creationId xmlns:a16="http://schemas.microsoft.com/office/drawing/2014/main" id="{E0CE0EB7-A6A4-4B51-BC67-35672DF092D3}"/>
              </a:ext>
            </a:extLst>
          </p:cNvPr>
          <p:cNvSpPr txBox="1"/>
          <p:nvPr/>
        </p:nvSpPr>
        <p:spPr>
          <a:xfrm>
            <a:off x="5754113" y="3851713"/>
            <a:ext cx="761359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 HST</a:t>
            </a: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(แบบความจุผันแปร)</a:t>
            </a:r>
          </a:p>
        </p:txBody>
      </p:sp>
      <p:sp>
        <p:nvSpPr>
          <p:cNvPr id="36" name="テキスト ボックス 732">
            <a:extLst>
              <a:ext uri="{FF2B5EF4-FFF2-40B4-BE49-F238E27FC236}">
                <a16:creationId xmlns:a16="http://schemas.microsoft.com/office/drawing/2014/main" id="{87900A58-884F-4231-BD53-236F54A36263}"/>
              </a:ext>
            </a:extLst>
          </p:cNvPr>
          <p:cNvSpPr txBox="1"/>
          <p:nvPr/>
        </p:nvSpPr>
        <p:spPr>
          <a:xfrm>
            <a:off x="6521193" y="3857428"/>
            <a:ext cx="761359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 HST</a:t>
            </a: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(แบบความจุผันแปร)</a:t>
            </a:r>
          </a:p>
        </p:txBody>
      </p:sp>
    </p:spTree>
    <p:extLst>
      <p:ext uri="{BB962C8B-B14F-4D97-AF65-F5344CB8AC3E}">
        <p14:creationId xmlns:p14="http://schemas.microsoft.com/office/powerpoint/2010/main" val="186358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รถแทรกเตอร์แบบล้อ ล้อยาง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53 / คู่มือเสริมหน้า 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ความดันลมล้อยาง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D18BF-07FA-48B8-99D4-82F24485EB98}"/>
              </a:ext>
            </a:extLst>
          </p:cNvPr>
          <p:cNvSpPr txBox="1"/>
          <p:nvPr/>
        </p:nvSpPr>
        <p:spPr>
          <a:xfrm>
            <a:off x="1544972" y="2212999"/>
            <a:ext cx="2094879" cy="263838"/>
          </a:xfrm>
          <a:prstGeom prst="rect">
            <a:avLst/>
          </a:prstGeom>
          <a:solidFill>
            <a:srgbClr val="EBF0F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th" sz="12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หากความดันอากาศต่ำเกินไป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E2E5C4-2948-4FCD-88C4-47E803261FDA}"/>
              </a:ext>
            </a:extLst>
          </p:cNvPr>
          <p:cNvSpPr txBox="1"/>
          <p:nvPr/>
        </p:nvSpPr>
        <p:spPr>
          <a:xfrm>
            <a:off x="900752" y="2572220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ล้อยางบดยุบ เกิดความร้อนจากการบิดตัวอย่างรุนแรงจนฉีกขาด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ขอบล้อยางทั้งสองข้างจะสัมผัสพื้น และบริเวณนี้จะสึกหรออย่างรวดเร็ว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บนพื้นผิวถนนที่แข็ง ความต้านทานจะเพิ่มขึ้นและแรงฉุดลากจะลดลง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86D32F-448E-4208-897A-756C041CC305}"/>
              </a:ext>
            </a:extLst>
          </p:cNvPr>
          <p:cNvSpPr txBox="1"/>
          <p:nvPr/>
        </p:nvSpPr>
        <p:spPr>
          <a:xfrm>
            <a:off x="4654995" y="2549201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เฉพาะส่วนกลางของล้อยางเท่านั้นที่จะสัมผัสพื้น และบริเวณนี้จะสึกหรออย่างรวดเร็ว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บนพื้นดินอ่อนนุ่ม ล้อจะกินลึกเข้าไปในดิน และแรงฉุดลากจะลดลง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แม้แต่มุมเล็กๆ ของก้อนหิน ก็อาจทำให้เสียหายได้ง่าย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F21828-B3BF-4496-BB63-56EF90743E7A}"/>
              </a:ext>
            </a:extLst>
          </p:cNvPr>
          <p:cNvSpPr txBox="1"/>
          <p:nvPr/>
        </p:nvSpPr>
        <p:spPr>
          <a:xfrm>
            <a:off x="5240956" y="2220215"/>
            <a:ext cx="2273328" cy="252088"/>
          </a:xfrm>
          <a:prstGeom prst="rect">
            <a:avLst/>
          </a:prstGeom>
          <a:solidFill>
            <a:srgbClr val="EBF0F9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th" sz="1200" kern="120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หากความดันอากาศสูงเกินไป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เครื่องจักรก่อสร้างประเภทรถขุดแบบไฮดรอลิก (แบบตีนตะขาบ)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57 / คู่มือเสริมหน้า 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07293" y="5857630"/>
            <a:ext cx="328352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ตัวอย่างวงจรไฮดรอลิกสำหรับเครื่องจักรก่อสร้างประเภทรถขุดแบบไฮดรอลิก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2356" y="5033044"/>
            <a:ext cx="3072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ตัวอย่างอุปกรณ์ควบคุมการวิ่งแบบตีนตะขาบ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69" y="1507495"/>
            <a:ext cx="4379174" cy="43501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03" y="2469204"/>
            <a:ext cx="3833056" cy="2570252"/>
          </a:xfrm>
          <a:prstGeom prst="rect">
            <a:avLst/>
          </a:prstGeom>
        </p:spPr>
      </p:pic>
      <p:sp>
        <p:nvSpPr>
          <p:cNvPr id="11" name="テキスト ボックス 737">
            <a:extLst>
              <a:ext uri="{FF2B5EF4-FFF2-40B4-BE49-F238E27FC236}">
                <a16:creationId xmlns:a16="http://schemas.microsoft.com/office/drawing/2014/main" id="{D07E793A-37CC-421F-A2B1-B4A50554CC7F}"/>
              </a:ext>
            </a:extLst>
          </p:cNvPr>
          <p:cNvSpPr txBox="1"/>
          <p:nvPr/>
        </p:nvSpPr>
        <p:spPr>
          <a:xfrm>
            <a:off x="2904512" y="2617122"/>
            <a:ext cx="830726" cy="1834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วาล์วเปลี่ยนทิศทาง</a:t>
            </a:r>
          </a:p>
        </p:txBody>
      </p:sp>
      <p:sp>
        <p:nvSpPr>
          <p:cNvPr id="12" name="テキスト ボックス 738">
            <a:extLst>
              <a:ext uri="{FF2B5EF4-FFF2-40B4-BE49-F238E27FC236}">
                <a16:creationId xmlns:a16="http://schemas.microsoft.com/office/drawing/2014/main" id="{0F38B6C7-0934-4568-8872-B703BB46E597}"/>
              </a:ext>
            </a:extLst>
          </p:cNvPr>
          <p:cNvSpPr txBox="1"/>
          <p:nvPr/>
        </p:nvSpPr>
        <p:spPr>
          <a:xfrm>
            <a:off x="1195196" y="1963390"/>
            <a:ext cx="113030" cy="71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คันควบคุมการวิ่ง</a:t>
            </a:r>
          </a:p>
        </p:txBody>
      </p:sp>
      <p:sp>
        <p:nvSpPr>
          <p:cNvPr id="13" name="テキスト ボックス 739">
            <a:extLst>
              <a:ext uri="{FF2B5EF4-FFF2-40B4-BE49-F238E27FC236}">
                <a16:creationId xmlns:a16="http://schemas.microsoft.com/office/drawing/2014/main" id="{AB103E54-A3A7-4942-BFA3-3509D9DB85D3}"/>
              </a:ext>
            </a:extLst>
          </p:cNvPr>
          <p:cNvSpPr txBox="1"/>
          <p:nvPr/>
        </p:nvSpPr>
        <p:spPr>
          <a:xfrm>
            <a:off x="760479" y="3132389"/>
            <a:ext cx="1070212" cy="159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สายเคเบิลควบคุม</a:t>
            </a:r>
          </a:p>
        </p:txBody>
      </p:sp>
      <p:sp>
        <p:nvSpPr>
          <p:cNvPr id="14" name="テキスト ボックス 740">
            <a:extLst>
              <a:ext uri="{FF2B5EF4-FFF2-40B4-BE49-F238E27FC236}">
                <a16:creationId xmlns:a16="http://schemas.microsoft.com/office/drawing/2014/main" id="{910794E7-08CC-4F3D-A93A-D267EDB070D5}"/>
              </a:ext>
            </a:extLst>
          </p:cNvPr>
          <p:cNvSpPr txBox="1"/>
          <p:nvPr/>
        </p:nvSpPr>
        <p:spPr>
          <a:xfrm>
            <a:off x="4105910" y="3526888"/>
            <a:ext cx="565993" cy="36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ข้อต่อหมุน (Swivel joint)</a:t>
            </a:r>
          </a:p>
        </p:txBody>
      </p:sp>
      <p:sp>
        <p:nvSpPr>
          <p:cNvPr id="15" name="テキスト ボックス 741">
            <a:extLst>
              <a:ext uri="{FF2B5EF4-FFF2-40B4-BE49-F238E27FC236}">
                <a16:creationId xmlns:a16="http://schemas.microsoft.com/office/drawing/2014/main" id="{CA9DAD6E-8569-4E6D-9950-F14FD21124BE}"/>
              </a:ext>
            </a:extLst>
          </p:cNvPr>
          <p:cNvSpPr txBox="1"/>
          <p:nvPr/>
        </p:nvSpPr>
        <p:spPr>
          <a:xfrm>
            <a:off x="4263955" y="4890643"/>
            <a:ext cx="932180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มอเตอร์วิ่ง (ขวา)</a:t>
            </a:r>
          </a:p>
        </p:txBody>
      </p:sp>
      <p:sp>
        <p:nvSpPr>
          <p:cNvPr id="16" name="テキスト ボックス 742">
            <a:extLst>
              <a:ext uri="{FF2B5EF4-FFF2-40B4-BE49-F238E27FC236}">
                <a16:creationId xmlns:a16="http://schemas.microsoft.com/office/drawing/2014/main" id="{2AE69BCE-8DE6-4DA6-ABC1-E724E68EE3A9}"/>
              </a:ext>
            </a:extLst>
          </p:cNvPr>
          <p:cNvSpPr txBox="1"/>
          <p:nvPr/>
        </p:nvSpPr>
        <p:spPr>
          <a:xfrm>
            <a:off x="830609" y="4916805"/>
            <a:ext cx="929952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มอเตอร์วิ่ง (ซ้าย)</a:t>
            </a:r>
          </a:p>
        </p:txBody>
      </p:sp>
      <p:sp>
        <p:nvSpPr>
          <p:cNvPr id="17" name="テキスト ボックス 743">
            <a:extLst>
              <a:ext uri="{FF2B5EF4-FFF2-40B4-BE49-F238E27FC236}">
                <a16:creationId xmlns:a16="http://schemas.microsoft.com/office/drawing/2014/main" id="{4E73ACD5-A01D-4E18-85CB-BE9B1E079989}"/>
              </a:ext>
            </a:extLst>
          </p:cNvPr>
          <p:cNvSpPr txBox="1"/>
          <p:nvPr/>
        </p:nvSpPr>
        <p:spPr>
          <a:xfrm>
            <a:off x="1142706" y="5519774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</a:p>
        </p:txBody>
      </p:sp>
      <p:sp>
        <p:nvSpPr>
          <p:cNvPr id="18" name="テキスト ボックス 744">
            <a:extLst>
              <a:ext uri="{FF2B5EF4-FFF2-40B4-BE49-F238E27FC236}">
                <a16:creationId xmlns:a16="http://schemas.microsoft.com/office/drawing/2014/main" id="{E948C275-B149-4B0D-B9C9-715B0E01D4D9}"/>
              </a:ext>
            </a:extLst>
          </p:cNvPr>
          <p:cNvSpPr txBox="1"/>
          <p:nvPr/>
        </p:nvSpPr>
        <p:spPr>
          <a:xfrm>
            <a:off x="4210215" y="5413826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เฟืองโซ่</a:t>
            </a:r>
          </a:p>
        </p:txBody>
      </p:sp>
      <p:sp>
        <p:nvSpPr>
          <p:cNvPr id="19" name="テキスト ボックス 745">
            <a:extLst>
              <a:ext uri="{FF2B5EF4-FFF2-40B4-BE49-F238E27FC236}">
                <a16:creationId xmlns:a16="http://schemas.microsoft.com/office/drawing/2014/main" id="{EB43BF1A-1E5C-47AF-9965-961B658AB004}"/>
              </a:ext>
            </a:extLst>
          </p:cNvPr>
          <p:cNvSpPr txBox="1"/>
          <p:nvPr/>
        </p:nvSpPr>
        <p:spPr>
          <a:xfrm>
            <a:off x="2566936" y="5640521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แผ่นตีนตะขาบ</a:t>
            </a:r>
          </a:p>
        </p:txBody>
      </p:sp>
      <p:sp>
        <p:nvSpPr>
          <p:cNvPr id="20" name="テキスト ボックス 746">
            <a:extLst>
              <a:ext uri="{FF2B5EF4-FFF2-40B4-BE49-F238E27FC236}">
                <a16:creationId xmlns:a16="http://schemas.microsoft.com/office/drawing/2014/main" id="{4B2C0A26-3CF9-437A-B6A6-E707137981D3}"/>
              </a:ext>
            </a:extLst>
          </p:cNvPr>
          <p:cNvSpPr txBox="1"/>
          <p:nvPr/>
        </p:nvSpPr>
        <p:spPr>
          <a:xfrm>
            <a:off x="5089422" y="2511484"/>
            <a:ext cx="27051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เดินหน้า</a:t>
            </a:r>
          </a:p>
        </p:txBody>
      </p:sp>
      <p:sp>
        <p:nvSpPr>
          <p:cNvPr id="21" name="テキスト ボックス 747">
            <a:extLst>
              <a:ext uri="{FF2B5EF4-FFF2-40B4-BE49-F238E27FC236}">
                <a16:creationId xmlns:a16="http://schemas.microsoft.com/office/drawing/2014/main" id="{8DDB3B06-42B6-4E62-82D0-AD0C21A47445}"/>
              </a:ext>
            </a:extLst>
          </p:cNvPr>
          <p:cNvSpPr txBox="1"/>
          <p:nvPr/>
        </p:nvSpPr>
        <p:spPr>
          <a:xfrm>
            <a:off x="5641639" y="3207613"/>
            <a:ext cx="282526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ถอยหลัง</a:t>
            </a:r>
          </a:p>
        </p:txBody>
      </p:sp>
      <p:sp>
        <p:nvSpPr>
          <p:cNvPr id="22" name="テキスト ボックス 748">
            <a:extLst>
              <a:ext uri="{FF2B5EF4-FFF2-40B4-BE49-F238E27FC236}">
                <a16:creationId xmlns:a16="http://schemas.microsoft.com/office/drawing/2014/main" id="{F2B13958-40D3-44F3-8BD8-43BE292BD5C1}"/>
              </a:ext>
            </a:extLst>
          </p:cNvPr>
          <p:cNvSpPr txBox="1"/>
          <p:nvPr/>
        </p:nvSpPr>
        <p:spPr>
          <a:xfrm>
            <a:off x="5822535" y="2559952"/>
            <a:ext cx="2006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เกียร์ว่าง</a:t>
            </a:r>
          </a:p>
        </p:txBody>
      </p:sp>
      <p:sp>
        <p:nvSpPr>
          <p:cNvPr id="23" name="テキスト ボックス 749">
            <a:extLst>
              <a:ext uri="{FF2B5EF4-FFF2-40B4-BE49-F238E27FC236}">
                <a16:creationId xmlns:a16="http://schemas.microsoft.com/office/drawing/2014/main" id="{2AFA526C-A2E3-4727-8C76-441B7FAE00CB}"/>
              </a:ext>
            </a:extLst>
          </p:cNvPr>
          <p:cNvSpPr txBox="1"/>
          <p:nvPr/>
        </p:nvSpPr>
        <p:spPr>
          <a:xfrm>
            <a:off x="4667698" y="3106378"/>
            <a:ext cx="56599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คันโยกวิ่ง</a:t>
            </a:r>
          </a:p>
        </p:txBody>
      </p:sp>
      <p:sp>
        <p:nvSpPr>
          <p:cNvPr id="24" name="テキスト ボックス 750">
            <a:extLst>
              <a:ext uri="{FF2B5EF4-FFF2-40B4-BE49-F238E27FC236}">
                <a16:creationId xmlns:a16="http://schemas.microsoft.com/office/drawing/2014/main" id="{446A726C-2EE6-48B7-9246-4E4AE2659997}"/>
              </a:ext>
            </a:extLst>
          </p:cNvPr>
          <p:cNvSpPr txBox="1"/>
          <p:nvPr/>
        </p:nvSpPr>
        <p:spPr>
          <a:xfrm>
            <a:off x="5798082" y="3793422"/>
            <a:ext cx="4165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แป้นเหยียบ</a:t>
            </a:r>
          </a:p>
        </p:txBody>
      </p:sp>
      <p:sp>
        <p:nvSpPr>
          <p:cNvPr id="25" name="テキスト ボックス 751">
            <a:extLst>
              <a:ext uri="{FF2B5EF4-FFF2-40B4-BE49-F238E27FC236}">
                <a16:creationId xmlns:a16="http://schemas.microsoft.com/office/drawing/2014/main" id="{253E5F9A-0584-4F04-8EBA-18319D0F7698}"/>
              </a:ext>
            </a:extLst>
          </p:cNvPr>
          <p:cNvSpPr txBox="1"/>
          <p:nvPr/>
        </p:nvSpPr>
        <p:spPr>
          <a:xfrm>
            <a:off x="7895706" y="4435350"/>
            <a:ext cx="518794" cy="23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มอเตอร์วิ่ง</a:t>
            </a:r>
          </a:p>
        </p:txBody>
      </p:sp>
      <p:sp>
        <p:nvSpPr>
          <p:cNvPr id="26" name="テキスト ボックス 752">
            <a:extLst>
              <a:ext uri="{FF2B5EF4-FFF2-40B4-BE49-F238E27FC236}">
                <a16:creationId xmlns:a16="http://schemas.microsoft.com/office/drawing/2014/main" id="{001EE7C8-7181-437C-9C61-6A40CF825791}"/>
              </a:ext>
            </a:extLst>
          </p:cNvPr>
          <p:cNvSpPr txBox="1"/>
          <p:nvPr/>
        </p:nvSpPr>
        <p:spPr>
          <a:xfrm>
            <a:off x="7879855" y="3475612"/>
            <a:ext cx="604676" cy="2314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ตัวส่งผ่านด้านหน้า</a:t>
            </a:r>
          </a:p>
        </p:txBody>
      </p:sp>
      <p:sp>
        <p:nvSpPr>
          <p:cNvPr id="27" name="テキスト ボックス 753">
            <a:extLst>
              <a:ext uri="{FF2B5EF4-FFF2-40B4-BE49-F238E27FC236}">
                <a16:creationId xmlns:a16="http://schemas.microsoft.com/office/drawing/2014/main" id="{AAA6F744-A91D-4605-8181-870149B2D0D2}"/>
              </a:ext>
            </a:extLst>
          </p:cNvPr>
          <p:cNvSpPr txBox="1"/>
          <p:nvPr/>
        </p:nvSpPr>
        <p:spPr>
          <a:xfrm>
            <a:off x="5822535" y="2847907"/>
            <a:ext cx="51879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สวิตช์เกียร์ 2</a:t>
            </a:r>
          </a:p>
        </p:txBody>
      </p:sp>
    </p:spTree>
    <p:extLst>
      <p:ext uri="{BB962C8B-B14F-4D97-AF65-F5344CB8AC3E}">
        <p14:creationId xmlns:p14="http://schemas.microsoft.com/office/powerpoint/2010/main" val="382192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รถเกลี่ยดิน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63 / คู่มือเสริมหน้า 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2907" y="502113"/>
            <a:ext cx="3666925" cy="5451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04" y="4592353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ตัวอย่างโครงสร้างรถเกลี่ยดิน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ตัวอย่างการทำงานของเพลาหน้า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023" y="46128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ตัวอย่างการแกว่งขึ้น-ลง</a:t>
            </a:r>
          </a:p>
        </p:txBody>
      </p:sp>
      <p:sp>
        <p:nvSpPr>
          <p:cNvPr id="12" name="テキスト ボックス 755">
            <a:extLst>
              <a:ext uri="{FF2B5EF4-FFF2-40B4-BE49-F238E27FC236}">
                <a16:creationId xmlns:a16="http://schemas.microsoft.com/office/drawing/2014/main" id="{B51FFD32-EA21-48CE-9A52-19C050EBD0AA}"/>
              </a:ext>
            </a:extLst>
          </p:cNvPr>
          <p:cNvSpPr txBox="1"/>
          <p:nvPr/>
        </p:nvSpPr>
        <p:spPr>
          <a:xfrm>
            <a:off x="3773112" y="1781319"/>
            <a:ext cx="848360" cy="628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คันยกใบมีดขึ้น-ลง (ขวา)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756">
            <a:extLst>
              <a:ext uri="{FF2B5EF4-FFF2-40B4-BE49-F238E27FC236}">
                <a16:creationId xmlns:a16="http://schemas.microsoft.com/office/drawing/2014/main" id="{F5A00C3B-EF0B-41E3-B4EB-B8AE5A229BC7}"/>
              </a:ext>
            </a:extLst>
          </p:cNvPr>
          <p:cNvSpPr txBox="1"/>
          <p:nvPr/>
        </p:nvSpPr>
        <p:spPr>
          <a:xfrm>
            <a:off x="5887041" y="1884505"/>
            <a:ext cx="848360" cy="795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คันยกใบมีดขึ้น-ลง (ซ้าย)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757">
            <a:extLst>
              <a:ext uri="{FF2B5EF4-FFF2-40B4-BE49-F238E27FC236}">
                <a16:creationId xmlns:a16="http://schemas.microsoft.com/office/drawing/2014/main" id="{EE95D123-DB8B-4808-8795-0EDA1A85434D}"/>
              </a:ext>
            </a:extLst>
          </p:cNvPr>
          <p:cNvSpPr txBox="1"/>
          <p:nvPr/>
        </p:nvSpPr>
        <p:spPr>
          <a:xfrm>
            <a:off x="3440963" y="1868085"/>
            <a:ext cx="1084914" cy="115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คันขยับใบมีดออกด้านข้าง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758">
            <a:extLst>
              <a:ext uri="{FF2B5EF4-FFF2-40B4-BE49-F238E27FC236}">
                <a16:creationId xmlns:a16="http://schemas.microsoft.com/office/drawing/2014/main" id="{5478392D-358B-4DAA-ACAA-75DC98AFB39F}"/>
              </a:ext>
            </a:extLst>
          </p:cNvPr>
          <p:cNvSpPr txBox="1"/>
          <p:nvPr/>
        </p:nvSpPr>
        <p:spPr>
          <a:xfrm>
            <a:off x="3921384" y="1960915"/>
            <a:ext cx="5518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คันบังคับเอียงล้อ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759">
            <a:extLst>
              <a:ext uri="{FF2B5EF4-FFF2-40B4-BE49-F238E27FC236}">
                <a16:creationId xmlns:a16="http://schemas.microsoft.com/office/drawing/2014/main" id="{3D78F526-5908-48C3-B1A0-5BC6164D01A9}"/>
              </a:ext>
            </a:extLst>
          </p:cNvPr>
          <p:cNvSpPr txBox="1"/>
          <p:nvPr/>
        </p:nvSpPr>
        <p:spPr>
          <a:xfrm>
            <a:off x="3524250" y="2089527"/>
            <a:ext cx="933031" cy="128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คันบังคับหักเลี้ยวกลางลำตัว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760">
            <a:extLst>
              <a:ext uri="{FF2B5EF4-FFF2-40B4-BE49-F238E27FC236}">
                <a16:creationId xmlns:a16="http://schemas.microsoft.com/office/drawing/2014/main" id="{A56161DF-1B90-462F-B01A-1864C35882C9}"/>
              </a:ext>
            </a:extLst>
          </p:cNvPr>
          <p:cNvSpPr txBox="1"/>
          <p:nvPr/>
        </p:nvSpPr>
        <p:spPr>
          <a:xfrm>
            <a:off x="2787398" y="2779583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กระบอกสูบยกใบมีดขึ้น-ลง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761">
            <a:extLst>
              <a:ext uri="{FF2B5EF4-FFF2-40B4-BE49-F238E27FC236}">
                <a16:creationId xmlns:a16="http://schemas.microsoft.com/office/drawing/2014/main" id="{845E3668-1ACD-4E3D-9BDD-1192040419FF}"/>
              </a:ext>
            </a:extLst>
          </p:cNvPr>
          <p:cNvSpPr txBox="1"/>
          <p:nvPr/>
        </p:nvSpPr>
        <p:spPr>
          <a:xfrm>
            <a:off x="1543051" y="2861548"/>
            <a:ext cx="1115436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กระบอกสูบยกคราดขุดดินขึ้น-ลง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762">
            <a:extLst>
              <a:ext uri="{FF2B5EF4-FFF2-40B4-BE49-F238E27FC236}">
                <a16:creationId xmlns:a16="http://schemas.microsoft.com/office/drawing/2014/main" id="{7FE4ACAE-7100-426F-9DB1-581B47F2219A}"/>
              </a:ext>
            </a:extLst>
          </p:cNvPr>
          <p:cNvSpPr txBox="1"/>
          <p:nvPr/>
        </p:nvSpPr>
        <p:spPr>
          <a:xfrm>
            <a:off x="3033284" y="2933385"/>
            <a:ext cx="36893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</a:t>
            </a:r>
            <a:endParaRPr lang="en-US" sz="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ไฮดรอลิก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763">
            <a:extLst>
              <a:ext uri="{FF2B5EF4-FFF2-40B4-BE49-F238E27FC236}">
                <a16:creationId xmlns:a16="http://schemas.microsoft.com/office/drawing/2014/main" id="{6B8B7D62-C180-4F13-9847-24517A6183BD}"/>
              </a:ext>
            </a:extLst>
          </p:cNvPr>
          <p:cNvSpPr txBox="1"/>
          <p:nvPr/>
        </p:nvSpPr>
        <p:spPr>
          <a:xfrm>
            <a:off x="2319880" y="4795568"/>
            <a:ext cx="3105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ล้อ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764">
            <a:extLst>
              <a:ext uri="{FF2B5EF4-FFF2-40B4-BE49-F238E27FC236}">
                <a16:creationId xmlns:a16="http://schemas.microsoft.com/office/drawing/2014/main" id="{71D9C9FD-0AF0-4CFF-B179-6F07234A29C3}"/>
              </a:ext>
            </a:extLst>
          </p:cNvPr>
          <p:cNvSpPr txBox="1"/>
          <p:nvPr/>
        </p:nvSpPr>
        <p:spPr>
          <a:xfrm>
            <a:off x="3323780" y="4899207"/>
            <a:ext cx="835412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กระบอกสูบเอียงล้อหน้า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765">
            <a:extLst>
              <a:ext uri="{FF2B5EF4-FFF2-40B4-BE49-F238E27FC236}">
                <a16:creationId xmlns:a16="http://schemas.microsoft.com/office/drawing/2014/main" id="{92E3ABA2-F8F2-4503-BD9D-6DFD554C9CC2}"/>
              </a:ext>
            </a:extLst>
          </p:cNvPr>
          <p:cNvSpPr txBox="1"/>
          <p:nvPr/>
        </p:nvSpPr>
        <p:spPr>
          <a:xfrm>
            <a:off x="3440963" y="4739815"/>
            <a:ext cx="486498" cy="989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ชุดคราด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766">
            <a:extLst>
              <a:ext uri="{FF2B5EF4-FFF2-40B4-BE49-F238E27FC236}">
                <a16:creationId xmlns:a16="http://schemas.microsoft.com/office/drawing/2014/main" id="{90A919CE-D352-47BB-8F2E-FC1B8149CA7F}"/>
              </a:ext>
            </a:extLst>
          </p:cNvPr>
          <p:cNvSpPr txBox="1"/>
          <p:nvPr/>
        </p:nvSpPr>
        <p:spPr>
          <a:xfrm>
            <a:off x="3993655" y="4671559"/>
            <a:ext cx="310516" cy="947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ใบมีด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767">
            <a:extLst>
              <a:ext uri="{FF2B5EF4-FFF2-40B4-BE49-F238E27FC236}">
                <a16:creationId xmlns:a16="http://schemas.microsoft.com/office/drawing/2014/main" id="{6BD5F415-81EB-4714-8CC0-48F97A54C958}"/>
              </a:ext>
            </a:extLst>
          </p:cNvPr>
          <p:cNvSpPr txBox="1"/>
          <p:nvPr/>
        </p:nvSpPr>
        <p:spPr>
          <a:xfrm>
            <a:off x="4159192" y="458511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กระบอกสูบขยับใบมีดออกด้านข้าง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768">
            <a:extLst>
              <a:ext uri="{FF2B5EF4-FFF2-40B4-BE49-F238E27FC236}">
                <a16:creationId xmlns:a16="http://schemas.microsoft.com/office/drawing/2014/main" id="{56F11464-E726-466B-B440-B175B65F482D}"/>
              </a:ext>
            </a:extLst>
          </p:cNvPr>
          <p:cNvSpPr txBox="1"/>
          <p:nvPr/>
        </p:nvSpPr>
        <p:spPr>
          <a:xfrm>
            <a:off x="4431902" y="4395254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เครื่องหมุนชุดวงเดือน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769">
            <a:extLst>
              <a:ext uri="{FF2B5EF4-FFF2-40B4-BE49-F238E27FC236}">
                <a16:creationId xmlns:a16="http://schemas.microsoft.com/office/drawing/2014/main" id="{5C880452-F297-40B8-9DA6-07A01EF5006C}"/>
              </a:ext>
            </a:extLst>
          </p:cNvPr>
          <p:cNvSpPr txBox="1"/>
          <p:nvPr/>
        </p:nvSpPr>
        <p:spPr>
          <a:xfrm>
            <a:off x="4493058" y="4269245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Tilt blade link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770">
            <a:extLst>
              <a:ext uri="{FF2B5EF4-FFF2-40B4-BE49-F238E27FC236}">
                <a16:creationId xmlns:a16="http://schemas.microsoft.com/office/drawing/2014/main" id="{5AC3F447-D7AF-4AB7-BAC6-E50CDAE8F426}"/>
              </a:ext>
            </a:extLst>
          </p:cNvPr>
          <p:cNvSpPr txBox="1"/>
          <p:nvPr/>
        </p:nvSpPr>
        <p:spPr>
          <a:xfrm>
            <a:off x="4959427" y="4041499"/>
            <a:ext cx="670881" cy="967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ชุดวงเดือน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771">
            <a:extLst>
              <a:ext uri="{FF2B5EF4-FFF2-40B4-BE49-F238E27FC236}">
                <a16:creationId xmlns:a16="http://schemas.microsoft.com/office/drawing/2014/main" id="{938AD9B9-6BE9-4035-B2BE-793F26090E2F}"/>
              </a:ext>
            </a:extLst>
          </p:cNvPr>
          <p:cNvSpPr txBox="1"/>
          <p:nvPr/>
        </p:nvSpPr>
        <p:spPr>
          <a:xfrm>
            <a:off x="5636202" y="1649143"/>
            <a:ext cx="862965" cy="651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คันยกชุดคราด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772">
            <a:extLst>
              <a:ext uri="{FF2B5EF4-FFF2-40B4-BE49-F238E27FC236}">
                <a16:creationId xmlns:a16="http://schemas.microsoft.com/office/drawing/2014/main" id="{0DD475CB-D2FE-4789-8DE0-B5AFB6895C25}"/>
              </a:ext>
            </a:extLst>
          </p:cNvPr>
          <p:cNvSpPr txBox="1"/>
          <p:nvPr/>
        </p:nvSpPr>
        <p:spPr>
          <a:xfrm>
            <a:off x="5156822" y="1506411"/>
            <a:ext cx="1091202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ไฟสัญญาณชนิดหมุนสีเหลือง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773">
            <a:extLst>
              <a:ext uri="{FF2B5EF4-FFF2-40B4-BE49-F238E27FC236}">
                <a16:creationId xmlns:a16="http://schemas.microsoft.com/office/drawing/2014/main" id="{E5A47B70-A58A-4D18-8141-B186DF43D841}"/>
              </a:ext>
            </a:extLst>
          </p:cNvPr>
          <p:cNvSpPr txBox="1"/>
          <p:nvPr/>
        </p:nvSpPr>
        <p:spPr>
          <a:xfrm>
            <a:off x="5707507" y="1734690"/>
            <a:ext cx="862965" cy="8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คันเลื่อนชุดวงเดือนออกข้าง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774">
            <a:extLst>
              <a:ext uri="{FF2B5EF4-FFF2-40B4-BE49-F238E27FC236}">
                <a16:creationId xmlns:a16="http://schemas.microsoft.com/office/drawing/2014/main" id="{0237A277-82C6-49CC-9E72-E76BEC4FE45E}"/>
              </a:ext>
            </a:extLst>
          </p:cNvPr>
          <p:cNvSpPr txBox="1"/>
          <p:nvPr/>
        </p:nvSpPr>
        <p:spPr>
          <a:xfrm>
            <a:off x="5814904" y="1808330"/>
            <a:ext cx="862965" cy="628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คันหมุนชุดวงเดือน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775">
            <a:extLst>
              <a:ext uri="{FF2B5EF4-FFF2-40B4-BE49-F238E27FC236}">
                <a16:creationId xmlns:a16="http://schemas.microsoft.com/office/drawing/2014/main" id="{DDDB6A68-F740-44DB-8721-3B2DD21B79DF}"/>
              </a:ext>
            </a:extLst>
          </p:cNvPr>
          <p:cNvSpPr txBox="1"/>
          <p:nvPr/>
        </p:nvSpPr>
        <p:spPr>
          <a:xfrm>
            <a:off x="6248024" y="1977866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Pre-cleaner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776">
            <a:extLst>
              <a:ext uri="{FF2B5EF4-FFF2-40B4-BE49-F238E27FC236}">
                <a16:creationId xmlns:a16="http://schemas.microsoft.com/office/drawing/2014/main" id="{2F15B914-65A8-4480-AE7F-2DFAF93D2BBC}"/>
              </a:ext>
            </a:extLst>
          </p:cNvPr>
          <p:cNvSpPr txBox="1"/>
          <p:nvPr/>
        </p:nvSpPr>
        <p:spPr>
          <a:xfrm>
            <a:off x="6385838" y="214489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หม้อน้ำ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778">
            <a:extLst>
              <a:ext uri="{FF2B5EF4-FFF2-40B4-BE49-F238E27FC236}">
                <a16:creationId xmlns:a16="http://schemas.microsoft.com/office/drawing/2014/main" id="{79FDF5A1-F1B4-4A4A-B5DB-8374BE939018}"/>
              </a:ext>
            </a:extLst>
          </p:cNvPr>
          <p:cNvSpPr txBox="1"/>
          <p:nvPr/>
        </p:nvSpPr>
        <p:spPr>
          <a:xfrm>
            <a:off x="6802071" y="2514810"/>
            <a:ext cx="39497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779">
            <a:extLst>
              <a:ext uri="{FF2B5EF4-FFF2-40B4-BE49-F238E27FC236}">
                <a16:creationId xmlns:a16="http://schemas.microsoft.com/office/drawing/2014/main" id="{90C0C883-4EA5-41F4-B301-4CE4A6D79880}"/>
              </a:ext>
            </a:extLst>
          </p:cNvPr>
          <p:cNvSpPr txBox="1"/>
          <p:nvPr/>
        </p:nvSpPr>
        <p:spPr>
          <a:xfrm>
            <a:off x="6789657" y="2981698"/>
            <a:ext cx="727561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ตัวส่งกำลัง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780">
            <a:extLst>
              <a:ext uri="{FF2B5EF4-FFF2-40B4-BE49-F238E27FC236}">
                <a16:creationId xmlns:a16="http://schemas.microsoft.com/office/drawing/2014/main" id="{8DB816D9-770B-4125-AACD-7E3F7FBE6B73}"/>
              </a:ext>
            </a:extLst>
          </p:cNvPr>
          <p:cNvSpPr txBox="1"/>
          <p:nvPr/>
        </p:nvSpPr>
        <p:spPr>
          <a:xfrm>
            <a:off x="6440946" y="3867573"/>
            <a:ext cx="50419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ปั๊มฉีดเชื้อเพลิง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781">
            <a:extLst>
              <a:ext uri="{FF2B5EF4-FFF2-40B4-BE49-F238E27FC236}">
                <a16:creationId xmlns:a16="http://schemas.microsoft.com/office/drawing/2014/main" id="{B58B8468-55BA-45EB-A059-668D1E83F2FA}"/>
              </a:ext>
            </a:extLst>
          </p:cNvPr>
          <p:cNvSpPr txBox="1"/>
          <p:nvPr/>
        </p:nvSpPr>
        <p:spPr>
          <a:xfrm>
            <a:off x="6278168" y="4021375"/>
            <a:ext cx="585148" cy="116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เบรกล้อ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782">
            <a:extLst>
              <a:ext uri="{FF2B5EF4-FFF2-40B4-BE49-F238E27FC236}">
                <a16:creationId xmlns:a16="http://schemas.microsoft.com/office/drawing/2014/main" id="{07899E21-E0C1-4774-B3BC-66C3DED67B19}"/>
              </a:ext>
            </a:extLst>
          </p:cNvPr>
          <p:cNvSpPr txBox="1"/>
          <p:nvPr/>
        </p:nvSpPr>
        <p:spPr>
          <a:xfrm>
            <a:off x="5944962" y="4131561"/>
            <a:ext cx="1166027" cy="137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ส่วนชุดขับสุดท้าย (Final drive)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783">
            <a:extLst>
              <a:ext uri="{FF2B5EF4-FFF2-40B4-BE49-F238E27FC236}">
                <a16:creationId xmlns:a16="http://schemas.microsoft.com/office/drawing/2014/main" id="{366B09E8-29D9-447B-A8D5-DF1DFD985827}"/>
              </a:ext>
            </a:extLst>
          </p:cNvPr>
          <p:cNvSpPr txBox="1"/>
          <p:nvPr/>
        </p:nvSpPr>
        <p:spPr>
          <a:xfrm>
            <a:off x="5918940" y="4255053"/>
            <a:ext cx="855980" cy="1171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776">
            <a:extLst>
              <a:ext uri="{FF2B5EF4-FFF2-40B4-BE49-F238E27FC236}">
                <a16:creationId xmlns:a16="http://schemas.microsoft.com/office/drawing/2014/main" id="{85F6A071-2618-49E6-8AC0-D820319ADE8B}"/>
              </a:ext>
            </a:extLst>
          </p:cNvPr>
          <p:cNvSpPr txBox="1"/>
          <p:nvPr/>
        </p:nvSpPr>
        <p:spPr>
          <a:xfrm>
            <a:off x="6677869" y="2342812"/>
            <a:ext cx="704329" cy="114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ช่องเติมน้ำหม้อน้ำ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66 / คู่มือเสริมหน้า 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8392" y="127676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ตัวอย่างโครงสร้างเครื่องขูดมอเตอร์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8578" y="127659"/>
            <a:ext cx="4706843" cy="7439585"/>
          </a:xfrm>
          <a:prstGeom prst="rect">
            <a:avLst/>
          </a:prstGeom>
        </p:spPr>
      </p:pic>
      <p:sp>
        <p:nvSpPr>
          <p:cNvPr id="8" name="テキスト ボックス 784">
            <a:extLst>
              <a:ext uri="{FF2B5EF4-FFF2-40B4-BE49-F238E27FC236}">
                <a16:creationId xmlns:a16="http://schemas.microsoft.com/office/drawing/2014/main" id="{0FCCD2EB-55C7-4B71-AAD9-D0366FF54E5A}"/>
              </a:ext>
            </a:extLst>
          </p:cNvPr>
          <p:cNvSpPr txBox="1"/>
          <p:nvPr/>
        </p:nvSpPr>
        <p:spPr>
          <a:xfrm>
            <a:off x="1788458" y="1648583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 F</a:t>
            </a:r>
          </a:p>
        </p:txBody>
      </p:sp>
      <p:sp>
        <p:nvSpPr>
          <p:cNvPr id="10" name="テキスト ボックス 785">
            <a:extLst>
              <a:ext uri="{FF2B5EF4-FFF2-40B4-BE49-F238E27FC236}">
                <a16:creationId xmlns:a16="http://schemas.microsoft.com/office/drawing/2014/main" id="{D271DD76-6A3A-4656-9DFB-3AAB94E3D770}"/>
              </a:ext>
            </a:extLst>
          </p:cNvPr>
          <p:cNvSpPr txBox="1"/>
          <p:nvPr/>
        </p:nvSpPr>
        <p:spPr>
          <a:xfrm>
            <a:off x="2707004" y="1613120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ถังเชื้อเพลิง F</a:t>
            </a:r>
          </a:p>
        </p:txBody>
      </p:sp>
      <p:sp>
        <p:nvSpPr>
          <p:cNvPr id="11" name="テキスト ボックス 786">
            <a:extLst>
              <a:ext uri="{FF2B5EF4-FFF2-40B4-BE49-F238E27FC236}">
                <a16:creationId xmlns:a16="http://schemas.microsoft.com/office/drawing/2014/main" id="{766CFF42-3DA5-42FB-BFA4-EFBE2DC2CF6C}"/>
              </a:ext>
            </a:extLst>
          </p:cNvPr>
          <p:cNvSpPr txBox="1"/>
          <p:nvPr/>
        </p:nvSpPr>
        <p:spPr>
          <a:xfrm>
            <a:off x="3761739" y="1595198"/>
            <a:ext cx="805498" cy="1778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ตัวพ่วงเกี่ยว (Hitch)</a:t>
            </a:r>
          </a:p>
        </p:txBody>
      </p:sp>
      <p:sp>
        <p:nvSpPr>
          <p:cNvPr id="12" name="テキスト ボックス 787">
            <a:extLst>
              <a:ext uri="{FF2B5EF4-FFF2-40B4-BE49-F238E27FC236}">
                <a16:creationId xmlns:a16="http://schemas.microsoft.com/office/drawing/2014/main" id="{24993A7E-9674-4DF6-9B7E-2CEC33C0812D}"/>
              </a:ext>
            </a:extLst>
          </p:cNvPr>
          <p:cNvSpPr txBox="1"/>
          <p:nvPr/>
        </p:nvSpPr>
        <p:spPr>
          <a:xfrm>
            <a:off x="4087812" y="1821006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เทียม</a:t>
            </a:r>
          </a:p>
        </p:txBody>
      </p:sp>
      <p:sp>
        <p:nvSpPr>
          <p:cNvPr id="13" name="テキスト ボックス 788">
            <a:extLst>
              <a:ext uri="{FF2B5EF4-FFF2-40B4-BE49-F238E27FC236}">
                <a16:creationId xmlns:a16="http://schemas.microsoft.com/office/drawing/2014/main" id="{70BF32B0-1804-4B10-86E2-6BA88B5CCAFD}"/>
              </a:ext>
            </a:extLst>
          </p:cNvPr>
          <p:cNvSpPr txBox="1"/>
          <p:nvPr/>
        </p:nvSpPr>
        <p:spPr>
          <a:xfrm>
            <a:off x="4342445" y="2028715"/>
            <a:ext cx="1689101" cy="2075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กระบอกสูบบังคับเลี้ยว (Steering)</a:t>
            </a:r>
          </a:p>
        </p:txBody>
      </p:sp>
      <p:sp>
        <p:nvSpPr>
          <p:cNvPr id="14" name="テキスト ボックス 789">
            <a:extLst>
              <a:ext uri="{FF2B5EF4-FFF2-40B4-BE49-F238E27FC236}">
                <a16:creationId xmlns:a16="http://schemas.microsoft.com/office/drawing/2014/main" id="{EEC607BD-4F98-4791-B94F-B6DE6BF55529}"/>
              </a:ext>
            </a:extLst>
          </p:cNvPr>
          <p:cNvSpPr txBox="1"/>
          <p:nvPr/>
        </p:nvSpPr>
        <p:spPr>
          <a:xfrm>
            <a:off x="4625657" y="2234233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 Apron</a:t>
            </a:r>
          </a:p>
        </p:txBody>
      </p:sp>
      <p:sp>
        <p:nvSpPr>
          <p:cNvPr id="15" name="テキスト ボックス 790">
            <a:extLst>
              <a:ext uri="{FF2B5EF4-FFF2-40B4-BE49-F238E27FC236}">
                <a16:creationId xmlns:a16="http://schemas.microsoft.com/office/drawing/2014/main" id="{F07F0987-54A0-4941-B7D2-4B3F933462AD}"/>
              </a:ext>
            </a:extLst>
          </p:cNvPr>
          <p:cNvSpPr txBox="1"/>
          <p:nvPr/>
        </p:nvSpPr>
        <p:spPr>
          <a:xfrm>
            <a:off x="4909501" y="2444487"/>
            <a:ext cx="1153122" cy="1679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กระบอกสูบกระบะ (Bowl)</a:t>
            </a:r>
          </a:p>
        </p:txBody>
      </p:sp>
      <p:sp>
        <p:nvSpPr>
          <p:cNvPr id="16" name="テキスト ボックス 791">
            <a:extLst>
              <a:ext uri="{FF2B5EF4-FFF2-40B4-BE49-F238E27FC236}">
                <a16:creationId xmlns:a16="http://schemas.microsoft.com/office/drawing/2014/main" id="{99E79411-FAF8-4559-AE37-CA26AE669815}"/>
              </a:ext>
            </a:extLst>
          </p:cNvPr>
          <p:cNvSpPr txBox="1"/>
          <p:nvPr/>
        </p:nvSpPr>
        <p:spPr>
          <a:xfrm>
            <a:off x="5216207" y="2671866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Apron</a:t>
            </a:r>
          </a:p>
        </p:txBody>
      </p:sp>
      <p:sp>
        <p:nvSpPr>
          <p:cNvPr id="17" name="テキスト ボックス 792">
            <a:extLst>
              <a:ext uri="{FF2B5EF4-FFF2-40B4-BE49-F238E27FC236}">
                <a16:creationId xmlns:a16="http://schemas.microsoft.com/office/drawing/2014/main" id="{E7C3285A-9B2A-4090-9702-CF28A411C2D6}"/>
              </a:ext>
            </a:extLst>
          </p:cNvPr>
          <p:cNvSpPr txBox="1"/>
          <p:nvPr/>
        </p:nvSpPr>
        <p:spPr>
          <a:xfrm>
            <a:off x="997739" y="3570334"/>
            <a:ext cx="849986" cy="193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 Steering</a:t>
            </a:r>
          </a:p>
        </p:txBody>
      </p:sp>
      <p:sp>
        <p:nvSpPr>
          <p:cNvPr id="18" name="テキスト ボックス 793">
            <a:extLst>
              <a:ext uri="{FF2B5EF4-FFF2-40B4-BE49-F238E27FC236}">
                <a16:creationId xmlns:a16="http://schemas.microsoft.com/office/drawing/2014/main" id="{15C8A0A5-F7CC-4D4B-9ECA-ABDF4B3DF23A}"/>
              </a:ext>
            </a:extLst>
          </p:cNvPr>
          <p:cNvSpPr txBox="1"/>
          <p:nvPr/>
        </p:nvSpPr>
        <p:spPr>
          <a:xfrm>
            <a:off x="1623693" y="3770933"/>
            <a:ext cx="365125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</a:t>
            </a:r>
          </a:p>
        </p:txBody>
      </p:sp>
      <p:sp>
        <p:nvSpPr>
          <p:cNvPr id="19" name="テキスト ボックス 794">
            <a:extLst>
              <a:ext uri="{FF2B5EF4-FFF2-40B4-BE49-F238E27FC236}">
                <a16:creationId xmlns:a16="http://schemas.microsoft.com/office/drawing/2014/main" id="{FD04368B-D598-4F47-8045-1F26840A7C98}"/>
              </a:ext>
            </a:extLst>
          </p:cNvPr>
          <p:cNvSpPr txBox="1"/>
          <p:nvPr/>
        </p:nvSpPr>
        <p:spPr>
          <a:xfrm>
            <a:off x="1454128" y="4016137"/>
            <a:ext cx="849987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Follow-up link</a:t>
            </a:r>
          </a:p>
        </p:txBody>
      </p:sp>
      <p:sp>
        <p:nvSpPr>
          <p:cNvPr id="20" name="テキスト ボックス 795">
            <a:extLst>
              <a:ext uri="{FF2B5EF4-FFF2-40B4-BE49-F238E27FC236}">
                <a16:creationId xmlns:a16="http://schemas.microsoft.com/office/drawing/2014/main" id="{95B70626-F0DC-414F-85A0-7FE528C1B9C5}"/>
              </a:ext>
            </a:extLst>
          </p:cNvPr>
          <p:cNvSpPr txBox="1"/>
          <p:nvPr/>
        </p:nvSpPr>
        <p:spPr>
          <a:xfrm>
            <a:off x="1466213" y="4281996"/>
            <a:ext cx="104521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 Suspension F</a:t>
            </a:r>
          </a:p>
        </p:txBody>
      </p:sp>
      <p:sp>
        <p:nvSpPr>
          <p:cNvPr id="21" name="テキスト ボックス 796">
            <a:extLst>
              <a:ext uri="{FF2B5EF4-FFF2-40B4-BE49-F238E27FC236}">
                <a16:creationId xmlns:a16="http://schemas.microsoft.com/office/drawing/2014/main" id="{A719FAB9-D85C-4F59-AE89-D2D51B2485F1}"/>
              </a:ext>
            </a:extLst>
          </p:cNvPr>
          <p:cNvSpPr txBox="1"/>
          <p:nvPr/>
        </p:nvSpPr>
        <p:spPr>
          <a:xfrm>
            <a:off x="1810067" y="4506485"/>
            <a:ext cx="95377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แขน Suspension F</a:t>
            </a:r>
          </a:p>
        </p:txBody>
      </p:sp>
      <p:sp>
        <p:nvSpPr>
          <p:cNvPr id="22" name="テキスト ボックス 797">
            <a:extLst>
              <a:ext uri="{FF2B5EF4-FFF2-40B4-BE49-F238E27FC236}">
                <a16:creationId xmlns:a16="http://schemas.microsoft.com/office/drawing/2014/main" id="{0334A4A5-5932-4095-A222-A9DE93444570}"/>
              </a:ext>
            </a:extLst>
          </p:cNvPr>
          <p:cNvSpPr txBox="1"/>
          <p:nvPr/>
        </p:nvSpPr>
        <p:spPr>
          <a:xfrm>
            <a:off x="2153601" y="4724181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 F</a:t>
            </a:r>
          </a:p>
        </p:txBody>
      </p:sp>
      <p:sp>
        <p:nvSpPr>
          <p:cNvPr id="23" name="テキスト ボックス 798">
            <a:extLst>
              <a:ext uri="{FF2B5EF4-FFF2-40B4-BE49-F238E27FC236}">
                <a16:creationId xmlns:a16="http://schemas.microsoft.com/office/drawing/2014/main" id="{8318CC95-A141-4DB7-AAFA-24AF6A5486F0}"/>
              </a:ext>
            </a:extLst>
          </p:cNvPr>
          <p:cNvSpPr txBox="1"/>
          <p:nvPr/>
        </p:nvSpPr>
        <p:spPr>
          <a:xfrm>
            <a:off x="2371089" y="4946060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Torque flow transmission F</a:t>
            </a:r>
          </a:p>
        </p:txBody>
      </p:sp>
      <p:sp>
        <p:nvSpPr>
          <p:cNvPr id="24" name="テキスト ボックス 799">
            <a:extLst>
              <a:ext uri="{FF2B5EF4-FFF2-40B4-BE49-F238E27FC236}">
                <a16:creationId xmlns:a16="http://schemas.microsoft.com/office/drawing/2014/main" id="{BFDD9655-2C88-4622-95A9-999667A7FBFA}"/>
              </a:ext>
            </a:extLst>
          </p:cNvPr>
          <p:cNvSpPr txBox="1"/>
          <p:nvPr/>
        </p:nvSpPr>
        <p:spPr>
          <a:xfrm>
            <a:off x="2609424" y="5214083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Suspension F</a:t>
            </a:r>
          </a:p>
          <a:p>
            <a:pPr algn="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 (ซ้าย)</a:t>
            </a:r>
          </a:p>
        </p:txBody>
      </p:sp>
      <p:sp>
        <p:nvSpPr>
          <p:cNvPr id="25" name="テキスト ボックス 800">
            <a:extLst>
              <a:ext uri="{FF2B5EF4-FFF2-40B4-BE49-F238E27FC236}">
                <a16:creationId xmlns:a16="http://schemas.microsoft.com/office/drawing/2014/main" id="{24BCA390-C78D-4FBA-8CAD-418579FD0067}"/>
              </a:ext>
            </a:extLst>
          </p:cNvPr>
          <p:cNvSpPr txBox="1"/>
          <p:nvPr/>
        </p:nvSpPr>
        <p:spPr>
          <a:xfrm>
            <a:off x="5504758" y="2897674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 (Bowl)</a:t>
            </a:r>
          </a:p>
        </p:txBody>
      </p:sp>
      <p:sp>
        <p:nvSpPr>
          <p:cNvPr id="26" name="テキスト ボックス 510">
            <a:extLst>
              <a:ext uri="{FF2B5EF4-FFF2-40B4-BE49-F238E27FC236}">
                <a16:creationId xmlns:a16="http://schemas.microsoft.com/office/drawing/2014/main" id="{46408061-D897-40E7-9229-FE09C25B6C99}"/>
              </a:ext>
            </a:extLst>
          </p:cNvPr>
          <p:cNvSpPr txBox="1"/>
          <p:nvPr/>
        </p:nvSpPr>
        <p:spPr>
          <a:xfrm>
            <a:off x="5779452" y="310200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Ejector</a:t>
            </a:r>
          </a:p>
        </p:txBody>
      </p:sp>
      <p:sp>
        <p:nvSpPr>
          <p:cNvPr id="27" name="テキスト ボックス 511">
            <a:extLst>
              <a:ext uri="{FF2B5EF4-FFF2-40B4-BE49-F238E27FC236}">
                <a16:creationId xmlns:a16="http://schemas.microsoft.com/office/drawing/2014/main" id="{9E396DF8-6756-4863-9B0E-3DAE77173E15}"/>
              </a:ext>
            </a:extLst>
          </p:cNvPr>
          <p:cNvSpPr txBox="1"/>
          <p:nvPr/>
        </p:nvSpPr>
        <p:spPr>
          <a:xfrm>
            <a:off x="6062623" y="3316097"/>
            <a:ext cx="1298258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 Suspension R</a:t>
            </a:r>
          </a:p>
        </p:txBody>
      </p:sp>
      <p:sp>
        <p:nvSpPr>
          <p:cNvPr id="28" name="テキスト ボックス 570">
            <a:extLst>
              <a:ext uri="{FF2B5EF4-FFF2-40B4-BE49-F238E27FC236}">
                <a16:creationId xmlns:a16="http://schemas.microsoft.com/office/drawing/2014/main" id="{8DE79FBC-A814-41D9-92D7-FBBB309FF204}"/>
              </a:ext>
            </a:extLst>
          </p:cNvPr>
          <p:cNvSpPr txBox="1"/>
          <p:nvPr/>
        </p:nvSpPr>
        <p:spPr>
          <a:xfrm>
            <a:off x="6379825" y="3530505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Torque flow transmission R</a:t>
            </a:r>
          </a:p>
        </p:txBody>
      </p:sp>
      <p:sp>
        <p:nvSpPr>
          <p:cNvPr id="29" name="テキスト ボックス 571">
            <a:extLst>
              <a:ext uri="{FF2B5EF4-FFF2-40B4-BE49-F238E27FC236}">
                <a16:creationId xmlns:a16="http://schemas.microsoft.com/office/drawing/2014/main" id="{353C5B0A-86AB-4A07-A828-A4ACA27637EF}"/>
              </a:ext>
            </a:extLst>
          </p:cNvPr>
          <p:cNvSpPr txBox="1"/>
          <p:nvPr/>
        </p:nvSpPr>
        <p:spPr>
          <a:xfrm>
            <a:off x="6670637" y="3744913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</a:p>
        </p:txBody>
      </p:sp>
      <p:sp>
        <p:nvSpPr>
          <p:cNvPr id="30" name="テキスト ボックス 580">
            <a:extLst>
              <a:ext uri="{FF2B5EF4-FFF2-40B4-BE49-F238E27FC236}">
                <a16:creationId xmlns:a16="http://schemas.microsoft.com/office/drawing/2014/main" id="{C704073D-6C84-4651-AB98-784A49F6E5B5}"/>
              </a:ext>
            </a:extLst>
          </p:cNvPr>
          <p:cNvSpPr txBox="1"/>
          <p:nvPr/>
        </p:nvSpPr>
        <p:spPr>
          <a:xfrm>
            <a:off x="6946247" y="394727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ทอร์กคอนเวอร์เตอร์ R</a:t>
            </a:r>
          </a:p>
        </p:txBody>
      </p:sp>
      <p:sp>
        <p:nvSpPr>
          <p:cNvPr id="31" name="テキスト ボックス 591">
            <a:extLst>
              <a:ext uri="{FF2B5EF4-FFF2-40B4-BE49-F238E27FC236}">
                <a16:creationId xmlns:a16="http://schemas.microsoft.com/office/drawing/2014/main" id="{87BA3C69-6902-4C50-AC36-12DFF3BA7C4F}"/>
              </a:ext>
            </a:extLst>
          </p:cNvPr>
          <p:cNvSpPr txBox="1"/>
          <p:nvPr/>
        </p:nvSpPr>
        <p:spPr>
          <a:xfrm>
            <a:off x="7211022" y="419249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เพลาส่งกำลัง R</a:t>
            </a:r>
          </a:p>
        </p:txBody>
      </p:sp>
      <p:sp>
        <p:nvSpPr>
          <p:cNvPr id="32" name="テキスト ボックス 633">
            <a:extLst>
              <a:ext uri="{FF2B5EF4-FFF2-40B4-BE49-F238E27FC236}">
                <a16:creationId xmlns:a16="http://schemas.microsoft.com/office/drawing/2014/main" id="{A112C780-25D1-48E2-A5E2-6705484D8AB7}"/>
              </a:ext>
            </a:extLst>
          </p:cNvPr>
          <p:cNvSpPr txBox="1"/>
          <p:nvPr/>
        </p:nvSpPr>
        <p:spPr>
          <a:xfrm>
            <a:off x="7486632" y="4388977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 R</a:t>
            </a:r>
          </a:p>
        </p:txBody>
      </p:sp>
      <p:sp>
        <p:nvSpPr>
          <p:cNvPr id="33" name="テキスト ボックス 638">
            <a:extLst>
              <a:ext uri="{FF2B5EF4-FFF2-40B4-BE49-F238E27FC236}">
                <a16:creationId xmlns:a16="http://schemas.microsoft.com/office/drawing/2014/main" id="{E453AFCE-8E37-404E-B46D-E05823AD57AE}"/>
              </a:ext>
            </a:extLst>
          </p:cNvPr>
          <p:cNvSpPr txBox="1"/>
          <p:nvPr/>
        </p:nvSpPr>
        <p:spPr>
          <a:xfrm>
            <a:off x="7628571" y="5060981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ถังเชื้อเพลิง R</a:t>
            </a:r>
          </a:p>
        </p:txBody>
      </p:sp>
      <p:sp>
        <p:nvSpPr>
          <p:cNvPr id="34" name="テキスト ボックス 723">
            <a:extLst>
              <a:ext uri="{FF2B5EF4-FFF2-40B4-BE49-F238E27FC236}">
                <a16:creationId xmlns:a16="http://schemas.microsoft.com/office/drawing/2014/main" id="{3454D96D-F6E4-4104-99E1-57A0ECE239E3}"/>
              </a:ext>
            </a:extLst>
          </p:cNvPr>
          <p:cNvSpPr txBox="1"/>
          <p:nvPr/>
        </p:nvSpPr>
        <p:spPr>
          <a:xfrm>
            <a:off x="7439641" y="5936232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เฟืองท้าย R</a:t>
            </a:r>
          </a:p>
        </p:txBody>
      </p:sp>
      <p:sp>
        <p:nvSpPr>
          <p:cNvPr id="35" name="テキスト ボックス 730">
            <a:extLst>
              <a:ext uri="{FF2B5EF4-FFF2-40B4-BE49-F238E27FC236}">
                <a16:creationId xmlns:a16="http://schemas.microsoft.com/office/drawing/2014/main" id="{831191A0-3E02-4C6D-96A0-C4B15E21C7D9}"/>
              </a:ext>
            </a:extLst>
          </p:cNvPr>
          <p:cNvSpPr txBox="1"/>
          <p:nvPr/>
        </p:nvSpPr>
        <p:spPr>
          <a:xfrm>
            <a:off x="4164170" y="527011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 Ejector</a:t>
            </a:r>
          </a:p>
        </p:txBody>
      </p:sp>
      <p:sp>
        <p:nvSpPr>
          <p:cNvPr id="36" name="テキスト ボックス 754">
            <a:extLst>
              <a:ext uri="{FF2B5EF4-FFF2-40B4-BE49-F238E27FC236}">
                <a16:creationId xmlns:a16="http://schemas.microsoft.com/office/drawing/2014/main" id="{1EBDD858-EE14-41A9-BA0B-6ACC2E798357}"/>
              </a:ext>
            </a:extLst>
          </p:cNvPr>
          <p:cNvSpPr txBox="1"/>
          <p:nvPr/>
        </p:nvSpPr>
        <p:spPr>
          <a:xfrm>
            <a:off x="4241799" y="5511184"/>
            <a:ext cx="974408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แขน Suspension R</a:t>
            </a:r>
          </a:p>
        </p:txBody>
      </p:sp>
      <p:sp>
        <p:nvSpPr>
          <p:cNvPr id="37" name="テキスト ボックス 801">
            <a:extLst>
              <a:ext uri="{FF2B5EF4-FFF2-40B4-BE49-F238E27FC236}">
                <a16:creationId xmlns:a16="http://schemas.microsoft.com/office/drawing/2014/main" id="{59EAAF09-BC14-4378-80EB-EAB62B1653DB}"/>
              </a:ext>
            </a:extLst>
          </p:cNvPr>
          <p:cNvSpPr txBox="1"/>
          <p:nvPr/>
        </p:nvSpPr>
        <p:spPr>
          <a:xfrm>
            <a:off x="6233476" y="5939916"/>
            <a:ext cx="1119506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 Suspension R</a:t>
            </a:r>
          </a:p>
        </p:txBody>
      </p:sp>
      <p:sp>
        <p:nvSpPr>
          <p:cNvPr id="38" name="テキスト ボックス 802">
            <a:extLst>
              <a:ext uri="{FF2B5EF4-FFF2-40B4-BE49-F238E27FC236}">
                <a16:creationId xmlns:a16="http://schemas.microsoft.com/office/drawing/2014/main" id="{D53DA73C-3D3E-491F-BB12-389F074E7CE1}"/>
              </a:ext>
            </a:extLst>
          </p:cNvPr>
          <p:cNvSpPr txBox="1"/>
          <p:nvPr/>
        </p:nvSpPr>
        <p:spPr>
          <a:xfrm>
            <a:off x="4567237" y="570052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ตัวลดความเร็วสุดท้าย R</a:t>
            </a:r>
          </a:p>
        </p:txBody>
      </p:sp>
      <p:sp>
        <p:nvSpPr>
          <p:cNvPr id="39" name="テキスト ボックス 803">
            <a:extLst>
              <a:ext uri="{FF2B5EF4-FFF2-40B4-BE49-F238E27FC236}">
                <a16:creationId xmlns:a16="http://schemas.microsoft.com/office/drawing/2014/main" id="{C457C3E6-0F34-4400-B6A9-090BFB6BF036}"/>
              </a:ext>
            </a:extLst>
          </p:cNvPr>
          <p:cNvSpPr txBox="1"/>
          <p:nvPr/>
        </p:nvSpPr>
        <p:spPr>
          <a:xfrm>
            <a:off x="5037397" y="590648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เบรกล้อ R</a:t>
            </a:r>
          </a:p>
        </p:txBody>
      </p:sp>
      <p:sp>
        <p:nvSpPr>
          <p:cNvPr id="40" name="テキスト ボックス 804">
            <a:extLst>
              <a:ext uri="{FF2B5EF4-FFF2-40B4-BE49-F238E27FC236}">
                <a16:creationId xmlns:a16="http://schemas.microsoft.com/office/drawing/2014/main" id="{A75409E5-C4D3-4B82-ABAF-5C79024961AB}"/>
              </a:ext>
            </a:extLst>
          </p:cNvPr>
          <p:cNvSpPr txBox="1"/>
          <p:nvPr/>
        </p:nvSpPr>
        <p:spPr>
          <a:xfrm>
            <a:off x="2590481" y="5819710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F: หน้า</a:t>
            </a: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R: หลัง</a:t>
            </a:r>
          </a:p>
        </p:txBody>
      </p:sp>
    </p:spTree>
    <p:extLst>
      <p:ext uri="{BB962C8B-B14F-4D97-AF65-F5344CB8AC3E}">
        <p14:creationId xmlns:p14="http://schemas.microsoft.com/office/powerpoint/2010/main" val="350702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algn="l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4 การจัดการอุปกรณ์ที่เกี่ยวข้องกับการทำงานของเครื่องจักรก่อสร้างประเภทยานพาหนะ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ประเภทและรูปแบบของเครื่องจักรก่อสร้างประเภทยานพาหนะ (สำหรับการปรับผิวดิน / การขนย้าย / การบรรทุก และการขุด) (คำสั่งบังคับใช้กฎหมายความปลอดภัยและอาชีวอนามัยแรงงาน (roudou anzen eiseihou) ตารางแนบที่ 7)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rtl="0">
              <a:buNone/>
            </a:pPr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การจำแนกประเภทเเครื่องจักรก่อสร้างประเภทยานพาหนะ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 / คู่มือเสริมหน้า 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16" y="2033587"/>
            <a:ext cx="4552950" cy="3019425"/>
          </a:xfrm>
          <a:prstGeom prst="rect">
            <a:avLst/>
          </a:prstGeom>
        </p:spPr>
      </p:pic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0F16CEF7-BFE9-4FF6-9709-497DC671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666" y="2794952"/>
            <a:ext cx="33210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sp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</a:p>
        </p:txBody>
      </p:sp>
      <p:sp>
        <p:nvSpPr>
          <p:cNvPr id="8" name="テキスト ボックス 477">
            <a:extLst>
              <a:ext uri="{FF2B5EF4-FFF2-40B4-BE49-F238E27FC236}">
                <a16:creationId xmlns:a16="http://schemas.microsoft.com/office/drawing/2014/main" id="{4FA540D4-778F-49A5-A2C7-DCC106C0464E}"/>
              </a:ext>
            </a:extLst>
          </p:cNvPr>
          <p:cNvSpPr txBox="1"/>
          <p:nvPr/>
        </p:nvSpPr>
        <p:spPr>
          <a:xfrm>
            <a:off x="1803841" y="2456814"/>
            <a:ext cx="1289632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ประเภทยานพาหนะ</a:t>
            </a: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(สำหรับการปรับผิวดิน / การขนย้าย / การบรรทุก และการขุด)</a:t>
            </a:r>
          </a:p>
        </p:txBody>
      </p:sp>
      <p:sp>
        <p:nvSpPr>
          <p:cNvPr id="9" name="テキスト ボックス 478">
            <a:extLst>
              <a:ext uri="{FF2B5EF4-FFF2-40B4-BE49-F238E27FC236}">
                <a16:creationId xmlns:a16="http://schemas.microsoft.com/office/drawing/2014/main" id="{12244618-5DCA-497B-9174-E0E3FA92C96D}"/>
              </a:ext>
            </a:extLst>
          </p:cNvPr>
          <p:cNvSpPr txBox="1"/>
          <p:nvPr/>
        </p:nvSpPr>
        <p:spPr>
          <a:xfrm>
            <a:off x="3324400" y="2480627"/>
            <a:ext cx="1000437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สำหรับการปรับผิวดิน / การขนย้าย / การบรรทุก</a:t>
            </a:r>
          </a:p>
        </p:txBody>
      </p:sp>
      <p:sp>
        <p:nvSpPr>
          <p:cNvPr id="10" name="テキスト ボックス 479">
            <a:extLst>
              <a:ext uri="{FF2B5EF4-FFF2-40B4-BE49-F238E27FC236}">
                <a16:creationId xmlns:a16="http://schemas.microsoft.com/office/drawing/2014/main" id="{71F554A8-46F1-4E68-B214-9CA5A7512D35}"/>
              </a:ext>
            </a:extLst>
          </p:cNvPr>
          <p:cNvSpPr txBox="1"/>
          <p:nvPr/>
        </p:nvSpPr>
        <p:spPr>
          <a:xfrm>
            <a:off x="3324400" y="3804241"/>
            <a:ext cx="771525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สำหรับการขุด</a:t>
            </a:r>
          </a:p>
        </p:txBody>
      </p:sp>
      <p:sp>
        <p:nvSpPr>
          <p:cNvPr id="11" name="テキスト ボックス 480">
            <a:extLst>
              <a:ext uri="{FF2B5EF4-FFF2-40B4-BE49-F238E27FC236}">
                <a16:creationId xmlns:a16="http://schemas.microsoft.com/office/drawing/2014/main" id="{C30846BE-3B48-4267-96F5-09B361096442}"/>
              </a:ext>
            </a:extLst>
          </p:cNvPr>
          <p:cNvSpPr txBox="1"/>
          <p:nvPr/>
        </p:nvSpPr>
        <p:spPr>
          <a:xfrm>
            <a:off x="4515716" y="2077559"/>
            <a:ext cx="1027834" cy="1494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</a:t>
            </a:r>
          </a:p>
        </p:txBody>
      </p:sp>
      <p:sp>
        <p:nvSpPr>
          <p:cNvPr id="12" name="テキスト ボックス 481">
            <a:extLst>
              <a:ext uri="{FF2B5EF4-FFF2-40B4-BE49-F238E27FC236}">
                <a16:creationId xmlns:a16="http://schemas.microsoft.com/office/drawing/2014/main" id="{4C8AE684-7431-494A-A583-9C82F15D3E3F}"/>
              </a:ext>
            </a:extLst>
          </p:cNvPr>
          <p:cNvSpPr txBox="1"/>
          <p:nvPr/>
        </p:nvSpPr>
        <p:spPr>
          <a:xfrm>
            <a:off x="4525618" y="2283663"/>
            <a:ext cx="1078659" cy="171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รถตัก</a:t>
            </a:r>
          </a:p>
        </p:txBody>
      </p:sp>
      <p:sp>
        <p:nvSpPr>
          <p:cNvPr id="13" name="テキスト ボックス 482">
            <a:extLst>
              <a:ext uri="{FF2B5EF4-FFF2-40B4-BE49-F238E27FC236}">
                <a16:creationId xmlns:a16="http://schemas.microsoft.com/office/drawing/2014/main" id="{5F9ED620-D5A6-4791-9CA6-E48DA617ECB8}"/>
              </a:ext>
            </a:extLst>
          </p:cNvPr>
          <p:cNvSpPr txBox="1"/>
          <p:nvPr/>
        </p:nvSpPr>
        <p:spPr>
          <a:xfrm>
            <a:off x="4498929" y="2487373"/>
            <a:ext cx="1078660" cy="162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รถขูดย้ายโรยดิน (Scrape dozer)</a:t>
            </a:r>
          </a:p>
        </p:txBody>
      </p:sp>
      <p:sp>
        <p:nvSpPr>
          <p:cNvPr id="14" name="テキスト ボックス 483">
            <a:extLst>
              <a:ext uri="{FF2B5EF4-FFF2-40B4-BE49-F238E27FC236}">
                <a16:creationId xmlns:a16="http://schemas.microsoft.com/office/drawing/2014/main" id="{DE8EEB29-8E9A-49A2-B0B7-F041EEFEEE4E}"/>
              </a:ext>
            </a:extLst>
          </p:cNvPr>
          <p:cNvSpPr txBox="1"/>
          <p:nvPr/>
        </p:nvSpPr>
        <p:spPr>
          <a:xfrm>
            <a:off x="4525404" y="2752217"/>
            <a:ext cx="909320" cy="2482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รถขูดอุ้มดิน</a:t>
            </a:r>
            <a:endParaRPr lang="en-US" altLang="ja-JP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484">
            <a:extLst>
              <a:ext uri="{FF2B5EF4-FFF2-40B4-BE49-F238E27FC236}">
                <a16:creationId xmlns:a16="http://schemas.microsoft.com/office/drawing/2014/main" id="{DB2539E8-B9D5-4548-9AD5-2513B085F5E5}"/>
              </a:ext>
            </a:extLst>
          </p:cNvPr>
          <p:cNvSpPr txBox="1"/>
          <p:nvPr/>
        </p:nvSpPr>
        <p:spPr>
          <a:xfrm>
            <a:off x="4525619" y="4200772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รถขุดแคลมเชล</a:t>
            </a:r>
          </a:p>
        </p:txBody>
      </p:sp>
      <p:sp>
        <p:nvSpPr>
          <p:cNvPr id="16" name="テキスト ボックス 485">
            <a:extLst>
              <a:ext uri="{FF2B5EF4-FFF2-40B4-BE49-F238E27FC236}">
                <a16:creationId xmlns:a16="http://schemas.microsoft.com/office/drawing/2014/main" id="{6309D656-F541-4EF9-BEA2-A08098D60090}"/>
              </a:ext>
            </a:extLst>
          </p:cNvPr>
          <p:cNvSpPr txBox="1"/>
          <p:nvPr/>
        </p:nvSpPr>
        <p:spPr>
          <a:xfrm>
            <a:off x="4512918" y="2950201"/>
            <a:ext cx="1170597" cy="171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รถเกลี่ยดิน</a:t>
            </a:r>
          </a:p>
        </p:txBody>
      </p:sp>
      <p:sp>
        <p:nvSpPr>
          <p:cNvPr id="17" name="テキスト ボックス 486">
            <a:extLst>
              <a:ext uri="{FF2B5EF4-FFF2-40B4-BE49-F238E27FC236}">
                <a16:creationId xmlns:a16="http://schemas.microsoft.com/office/drawing/2014/main" id="{14F31660-B01A-4759-87D7-DEC28D35D4E5}"/>
              </a:ext>
            </a:extLst>
          </p:cNvPr>
          <p:cNvSpPr txBox="1"/>
          <p:nvPr/>
        </p:nvSpPr>
        <p:spPr>
          <a:xfrm>
            <a:off x="4513176" y="3178193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เครื่องขนย้ายหิน</a:t>
            </a:r>
          </a:p>
        </p:txBody>
      </p:sp>
      <p:sp>
        <p:nvSpPr>
          <p:cNvPr id="18" name="テキスト ボックス 487">
            <a:extLst>
              <a:ext uri="{FF2B5EF4-FFF2-40B4-BE49-F238E27FC236}">
                <a16:creationId xmlns:a16="http://schemas.microsoft.com/office/drawing/2014/main" id="{1C6B0D88-828E-42ED-B077-D11D27A73B7B}"/>
              </a:ext>
            </a:extLst>
          </p:cNvPr>
          <p:cNvSpPr txBox="1"/>
          <p:nvPr/>
        </p:nvSpPr>
        <p:spPr>
          <a:xfrm>
            <a:off x="4516845" y="3823187"/>
            <a:ext cx="909320" cy="331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รถขุดบุ้งกี๋ลาก</a:t>
            </a:r>
          </a:p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(รถแบคโฮ)</a:t>
            </a:r>
          </a:p>
        </p:txBody>
      </p:sp>
      <p:sp>
        <p:nvSpPr>
          <p:cNvPr id="19" name="テキスト ボックス 488">
            <a:extLst>
              <a:ext uri="{FF2B5EF4-FFF2-40B4-BE49-F238E27FC236}">
                <a16:creationId xmlns:a16="http://schemas.microsoft.com/office/drawing/2014/main" id="{95C4385B-04D7-47AD-A350-357CF31AC757}"/>
              </a:ext>
            </a:extLst>
          </p:cNvPr>
          <p:cNvSpPr txBox="1"/>
          <p:nvPr/>
        </p:nvSpPr>
        <p:spPr>
          <a:xfrm>
            <a:off x="4524499" y="4399527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 Dragline</a:t>
            </a:r>
          </a:p>
        </p:txBody>
      </p:sp>
      <p:sp>
        <p:nvSpPr>
          <p:cNvPr id="20" name="テキスト ボックス 489">
            <a:extLst>
              <a:ext uri="{FF2B5EF4-FFF2-40B4-BE49-F238E27FC236}">
                <a16:creationId xmlns:a16="http://schemas.microsoft.com/office/drawing/2014/main" id="{42F09125-708D-4B0C-BCB9-16B5ED51EC56}"/>
              </a:ext>
            </a:extLst>
          </p:cNvPr>
          <p:cNvSpPr txBox="1"/>
          <p:nvPr/>
        </p:nvSpPr>
        <p:spPr>
          <a:xfrm>
            <a:off x="4513176" y="4638931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รถขุดบุ้งกี๋</a:t>
            </a:r>
          </a:p>
        </p:txBody>
      </p:sp>
      <p:sp>
        <p:nvSpPr>
          <p:cNvPr id="21" name="テキスト ボックス 490">
            <a:extLst>
              <a:ext uri="{FF2B5EF4-FFF2-40B4-BE49-F238E27FC236}">
                <a16:creationId xmlns:a16="http://schemas.microsoft.com/office/drawing/2014/main" id="{350CEC3F-168B-46DE-9D6A-6667EC3C207E}"/>
              </a:ext>
            </a:extLst>
          </p:cNvPr>
          <p:cNvSpPr txBox="1"/>
          <p:nvPr/>
        </p:nvSpPr>
        <p:spPr>
          <a:xfrm>
            <a:off x="4513176" y="4854257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เครื่องขุดร่อง</a:t>
            </a:r>
          </a:p>
        </p:txBody>
      </p:sp>
      <p:sp>
        <p:nvSpPr>
          <p:cNvPr id="22" name="テキスト ボックス 491">
            <a:extLst>
              <a:ext uri="{FF2B5EF4-FFF2-40B4-BE49-F238E27FC236}">
                <a16:creationId xmlns:a16="http://schemas.microsoft.com/office/drawing/2014/main" id="{EE63A049-AD27-4BFB-B779-8CD77716972D}"/>
              </a:ext>
            </a:extLst>
          </p:cNvPr>
          <p:cNvSpPr txBox="1"/>
          <p:nvPr/>
        </p:nvSpPr>
        <p:spPr>
          <a:xfrm>
            <a:off x="5819518" y="3947117"/>
            <a:ext cx="986724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เครื่องจักรก่อสร้างประเภทรถขุด (shoberu)</a:t>
            </a:r>
          </a:p>
        </p:txBody>
      </p:sp>
      <p:sp>
        <p:nvSpPr>
          <p:cNvPr id="23" name="テキスト ボックス 492">
            <a:extLst>
              <a:ext uri="{FF2B5EF4-FFF2-40B4-BE49-F238E27FC236}">
                <a16:creationId xmlns:a16="http://schemas.microsoft.com/office/drawing/2014/main" id="{0F93C219-5985-4019-9C3E-CC7B9DFB910E}"/>
              </a:ext>
            </a:extLst>
          </p:cNvPr>
          <p:cNvSpPr txBox="1"/>
          <p:nvPr/>
        </p:nvSpPr>
        <p:spPr>
          <a:xfrm>
            <a:off x="5819518" y="2285999"/>
            <a:ext cx="1111681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เครื่องจักรก่อสร้างประเภทรถแทรกเตอร์</a:t>
            </a:r>
          </a:p>
        </p:txBody>
      </p:sp>
      <p:sp>
        <p:nvSpPr>
          <p:cNvPr id="24" name="テキスト ボックス 490">
            <a:extLst>
              <a:ext uri="{FF2B5EF4-FFF2-40B4-BE49-F238E27FC236}">
                <a16:creationId xmlns:a16="http://schemas.microsoft.com/office/drawing/2014/main" id="{AC89A693-8C9C-47A0-9991-CEB05B4C8002}"/>
              </a:ext>
            </a:extLst>
          </p:cNvPr>
          <p:cNvSpPr txBox="1"/>
          <p:nvPr/>
        </p:nvSpPr>
        <p:spPr>
          <a:xfrm>
            <a:off x="4513175" y="3564510"/>
            <a:ext cx="937895" cy="2482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รถขุดไฮดรอลิก (Power shovel)</a:t>
            </a:r>
            <a:endParaRPr lang="ja-JP" sz="8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การจัดการการออกวิ่ง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69 / คู่มือเสริมหน้า 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ก่อนสตาร์ทเครื่องยนต์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การสตาร์ทเครื่องยนต์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หลังสตาร์ทเครื่องยนต์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การจัดการขณะวิ่ง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72 / คู่มือเสริมหน้า 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การออกตัว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ขณะวิ่ง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73650" y="3914023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สิ่งที่ควรคำนึงถึงเมื่อไต่ขึ้นไปถึงยอดเนิน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84517" y="5928225"/>
            <a:ext cx="267403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การตรวจสอบทิศทางการหันของเครื่องจักรเมื่อเดินหน้าหรือถอยหลัง ฯลฯ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5383" y="4135368"/>
            <a:ext cx="267403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สิ่งที่ควรคำนึงถึงเมื่อหมุนด้วยความเร็วสูงในจังหวะนั้น</a:t>
            </a:r>
          </a:p>
        </p:txBody>
      </p:sp>
    </p:spTree>
    <p:extLst>
      <p:ext uri="{BB962C8B-B14F-4D97-AF65-F5344CB8AC3E}">
        <p14:creationId xmlns:p14="http://schemas.microsoft.com/office/powerpoint/2010/main" val="219391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การจัดการขณะวิ่ง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74 / คู่มือเสริมหน้า 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การไต่ขึ้น-ลงเนิน และอื่นๆ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 การหยุดวิ่ง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19051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สิ่งที่ควรคำนึงถึงเมื่อข้ามสิ่งกีดขวาง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9349" y="3184099"/>
            <a:ext cx="267403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ตัวอย่างการใช้กระดานพาด ฯลฯ บนพื้นดินอ่อนนุ่ม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ตัวอย่างที่ห้ามล้อบนทางลาด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19157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9349" y="5785004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ตัวอย่างการหยุดบนทางลาด</a:t>
            </a:r>
          </a:p>
        </p:txBody>
      </p:sp>
      <p:sp>
        <p:nvSpPr>
          <p:cNvPr id="19" name="テキスト ボックス 805">
            <a:extLst>
              <a:ext uri="{FF2B5EF4-FFF2-40B4-BE49-F238E27FC236}">
                <a16:creationId xmlns:a16="http://schemas.microsoft.com/office/drawing/2014/main" id="{AF7F8EC8-1B65-49EF-8533-497957C8275E}"/>
              </a:ext>
            </a:extLst>
          </p:cNvPr>
          <p:cNvSpPr txBox="1"/>
          <p:nvPr/>
        </p:nvSpPr>
        <p:spPr>
          <a:xfrm>
            <a:off x="727512" y="2029538"/>
            <a:ext cx="49974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ระวังดี ๆ</a:t>
            </a:r>
          </a:p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ระวังดี ๆ</a:t>
            </a:r>
          </a:p>
        </p:txBody>
      </p:sp>
      <p:sp>
        <p:nvSpPr>
          <p:cNvPr id="20" name="テキスト ボックス 806">
            <a:extLst>
              <a:ext uri="{FF2B5EF4-FFF2-40B4-BE49-F238E27FC236}">
                <a16:creationId xmlns:a16="http://schemas.microsoft.com/office/drawing/2014/main" id="{22A120FF-FF0F-4BE5-AC2E-979264287D85}"/>
              </a:ext>
            </a:extLst>
          </p:cNvPr>
          <p:cNvSpPr txBox="1"/>
          <p:nvPr/>
        </p:nvSpPr>
        <p:spPr>
          <a:xfrm>
            <a:off x="2502852" y="2597731"/>
            <a:ext cx="573723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ช้า ๆ</a:t>
            </a: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ช้า ๆ</a:t>
            </a:r>
          </a:p>
        </p:txBody>
      </p:sp>
      <p:sp>
        <p:nvSpPr>
          <p:cNvPr id="21" name="テキスト ボックス 807">
            <a:extLst>
              <a:ext uri="{FF2B5EF4-FFF2-40B4-BE49-F238E27FC236}">
                <a16:creationId xmlns:a16="http://schemas.microsoft.com/office/drawing/2014/main" id="{FC6B0488-ECE5-4F8E-AF42-A482D2159FF2}"/>
              </a:ext>
            </a:extLst>
          </p:cNvPr>
          <p:cNvSpPr txBox="1"/>
          <p:nvPr/>
        </p:nvSpPr>
        <p:spPr>
          <a:xfrm>
            <a:off x="3511135" y="4158252"/>
            <a:ext cx="717965" cy="1565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คันเกียร์</a:t>
            </a:r>
          </a:p>
        </p:txBody>
      </p:sp>
      <p:sp>
        <p:nvSpPr>
          <p:cNvPr id="22" name="テキスト ボックス 808">
            <a:extLst>
              <a:ext uri="{FF2B5EF4-FFF2-40B4-BE49-F238E27FC236}">
                <a16:creationId xmlns:a16="http://schemas.microsoft.com/office/drawing/2014/main" id="{FD3C4C97-353D-4145-8AC1-BC21F86839AE}"/>
              </a:ext>
            </a:extLst>
          </p:cNvPr>
          <p:cNvSpPr txBox="1"/>
          <p:nvPr/>
        </p:nvSpPr>
        <p:spPr>
          <a:xfrm>
            <a:off x="4384041" y="4921794"/>
            <a:ext cx="499745" cy="226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ก้านคลัตช์</a:t>
            </a:r>
          </a:p>
        </p:txBody>
      </p:sp>
      <p:sp>
        <p:nvSpPr>
          <p:cNvPr id="23" name="テキスト ボックス 809">
            <a:extLst>
              <a:ext uri="{FF2B5EF4-FFF2-40B4-BE49-F238E27FC236}">
                <a16:creationId xmlns:a16="http://schemas.microsoft.com/office/drawing/2014/main" id="{5D494598-70D6-4F56-A9B4-8A670DF62ECE}"/>
              </a:ext>
            </a:extLst>
          </p:cNvPr>
          <p:cNvSpPr txBox="1"/>
          <p:nvPr/>
        </p:nvSpPr>
        <p:spPr>
          <a:xfrm>
            <a:off x="5346066" y="4167553"/>
            <a:ext cx="840422" cy="366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เดินเบา</a:t>
            </a: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ประมาณ 5 นาที</a:t>
            </a:r>
          </a:p>
        </p:txBody>
      </p:sp>
      <p:sp>
        <p:nvSpPr>
          <p:cNvPr id="24" name="テキスト ボックス 810">
            <a:extLst>
              <a:ext uri="{FF2B5EF4-FFF2-40B4-BE49-F238E27FC236}">
                <a16:creationId xmlns:a16="http://schemas.microsoft.com/office/drawing/2014/main" id="{95D6EF72-D42E-4343-909E-8B866718FFFD}"/>
              </a:ext>
            </a:extLst>
          </p:cNvPr>
          <p:cNvSpPr txBox="1"/>
          <p:nvPr/>
        </p:nvSpPr>
        <p:spPr>
          <a:xfrm>
            <a:off x="5225774" y="5650071"/>
            <a:ext cx="14145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แป้นเบรก ล็อก</a:t>
            </a:r>
          </a:p>
        </p:txBody>
      </p:sp>
    </p:spTree>
    <p:extLst>
      <p:ext uri="{BB962C8B-B14F-4D97-AF65-F5344CB8AC3E}">
        <p14:creationId xmlns:p14="http://schemas.microsoft.com/office/powerpoint/2010/main" val="385194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การจัดการเมื่อจอดรถ (จอดเครื่อง)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76 / คู่มือเสริมหน้า 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4982" y="3459042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สิ่งที่ควรคำนึงถึงเมื่อจอดรถ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จาระบี น้ำมัน ฯลฯ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69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... จาระบี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... สารกันเยือกแข็ง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... น้ำมัน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2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algn="l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5 โครงสร้างและประเภทของอุปกรณ์ที่เกี่ยวข้องกับการทำงานกับเครื่องจักรก่อสร้างประเภทยานพาหนะ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โครงสร้างและประเภทของอุปกรณ์งานก่อสร้างประเภทรถแทรกเตอร์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79 / คู่มือเสริมหน้า 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607" y="3658812"/>
            <a:ext cx="419015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ตัวอย่างการทำงานด้วยไฮดรอลิกของรถตักแบบตีนตะขาบ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ตัวอย่างรถดันดินเอียงใบมีด (Angle dozer)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5245" y="6105045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</a:t>
            </a:r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</a:t>
            </a:r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ตรง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9745" y="6092401"/>
            <a:ext cx="419015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ตัวอย่างรถติดคราดดันดิน</a:t>
            </a:r>
          </a:p>
        </p:txBody>
      </p:sp>
      <p:sp>
        <p:nvSpPr>
          <p:cNvPr id="13" name="テキスト ボックス 811">
            <a:extLst>
              <a:ext uri="{FF2B5EF4-FFF2-40B4-BE49-F238E27FC236}">
                <a16:creationId xmlns:a16="http://schemas.microsoft.com/office/drawing/2014/main" id="{C8CEA66A-9592-4CD7-BBF6-F9C73610CD8D}"/>
              </a:ext>
            </a:extLst>
          </p:cNvPr>
          <p:cNvSpPr txBox="1"/>
          <p:nvPr/>
        </p:nvSpPr>
        <p:spPr>
          <a:xfrm>
            <a:off x="1630997" y="1597815"/>
            <a:ext cx="704850" cy="128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กระบอกสูบดัมพ์</a:t>
            </a:r>
          </a:p>
        </p:txBody>
      </p:sp>
      <p:sp>
        <p:nvSpPr>
          <p:cNvPr id="14" name="テキスト ボックス 812">
            <a:extLst>
              <a:ext uri="{FF2B5EF4-FFF2-40B4-BE49-F238E27FC236}">
                <a16:creationId xmlns:a16="http://schemas.microsoft.com/office/drawing/2014/main" id="{66996B09-59F4-4045-ADAB-F4A2056EA901}"/>
              </a:ext>
            </a:extLst>
          </p:cNvPr>
          <p:cNvSpPr txBox="1"/>
          <p:nvPr/>
        </p:nvSpPr>
        <p:spPr>
          <a:xfrm>
            <a:off x="1264602" y="2169893"/>
            <a:ext cx="657225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ก้านปรับเอียง</a:t>
            </a:r>
          </a:p>
        </p:txBody>
      </p:sp>
      <p:sp>
        <p:nvSpPr>
          <p:cNvPr id="16" name="テキスト ボックス 813">
            <a:extLst>
              <a:ext uri="{FF2B5EF4-FFF2-40B4-BE49-F238E27FC236}">
                <a16:creationId xmlns:a16="http://schemas.microsoft.com/office/drawing/2014/main" id="{46405EA5-6794-4B81-8ECD-9B72AF2504C7}"/>
              </a:ext>
            </a:extLst>
          </p:cNvPr>
          <p:cNvSpPr txBox="1"/>
          <p:nvPr/>
        </p:nvSpPr>
        <p:spPr>
          <a:xfrm>
            <a:off x="3568699" y="192018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เฟรมด้านข้าง</a:t>
            </a:r>
          </a:p>
        </p:txBody>
      </p:sp>
      <p:sp>
        <p:nvSpPr>
          <p:cNvPr id="20" name="テキスト ボックス 814">
            <a:extLst>
              <a:ext uri="{FF2B5EF4-FFF2-40B4-BE49-F238E27FC236}">
                <a16:creationId xmlns:a16="http://schemas.microsoft.com/office/drawing/2014/main" id="{1D77CA6F-239D-4597-9469-2664F2956151}"/>
              </a:ext>
            </a:extLst>
          </p:cNvPr>
          <p:cNvSpPr txBox="1"/>
          <p:nvPr/>
        </p:nvSpPr>
        <p:spPr>
          <a:xfrm>
            <a:off x="3473430" y="2279113"/>
            <a:ext cx="704850" cy="2184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กระบอกสูบยกแขน</a:t>
            </a:r>
          </a:p>
        </p:txBody>
      </p:sp>
      <p:sp>
        <p:nvSpPr>
          <p:cNvPr id="21" name="テキスト ボックス 815">
            <a:extLst>
              <a:ext uri="{FF2B5EF4-FFF2-40B4-BE49-F238E27FC236}">
                <a16:creationId xmlns:a16="http://schemas.microsoft.com/office/drawing/2014/main" id="{75D6B5BE-EEF2-4CC1-A4E4-9DB16A0753FD}"/>
              </a:ext>
            </a:extLst>
          </p:cNvPr>
          <p:cNvSpPr txBox="1"/>
          <p:nvPr/>
        </p:nvSpPr>
        <p:spPr>
          <a:xfrm>
            <a:off x="2826384" y="3151735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อาร์มยก</a:t>
            </a:r>
          </a:p>
        </p:txBody>
      </p:sp>
      <p:sp>
        <p:nvSpPr>
          <p:cNvPr id="22" name="テキスト ボックス 816">
            <a:extLst>
              <a:ext uri="{FF2B5EF4-FFF2-40B4-BE49-F238E27FC236}">
                <a16:creationId xmlns:a16="http://schemas.microsoft.com/office/drawing/2014/main" id="{5902A9BB-F3D7-4E2D-A36F-03A9C0CD8593}"/>
              </a:ext>
            </a:extLst>
          </p:cNvPr>
          <p:cNvSpPr txBox="1"/>
          <p:nvPr/>
        </p:nvSpPr>
        <p:spPr>
          <a:xfrm>
            <a:off x="2335847" y="3427611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โครงสร้างและประเภทของอุปกรณ์งานก่อสร้างประเภทรถแทรกเตอร์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82 / คู่มือเสริมหน้า 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 U Dozer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ตัวอย่างรถดันดินตัดแต่ง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ตัวอย่างริปเปอร์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ตัวอย่างรถดันดินสำหรับพื้นที่ชุ่มน้ำ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 (Push dozer)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ตัวอย่างรถตักดินล้อยาง</a:t>
            </a:r>
          </a:p>
        </p:txBody>
      </p:sp>
    </p:spTree>
    <p:extLst>
      <p:ext uri="{BB962C8B-B14F-4D97-AF65-F5344CB8AC3E}">
        <p14:creationId xmlns:p14="http://schemas.microsoft.com/office/powerpoint/2010/main" val="3797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85 / คู่มือเสริมหน้า 33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ตัวอย่างสลักนิรภัยของอาร์มยก ฯลฯ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35673" y="5283343"/>
            <a:ext cx="23720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ตัวอย่างอุปกรณ์ป้องกันการพลิกคว่ำ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... ไฟหน้า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... อุปกรณ์เตือนภัย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... อุปกรณ์ป้องกันเหนือศีรษะและอุปกรณ์ป้องกันการพลิกคว่ำ (ROPS)</a:t>
            </a: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25D1CE59-E218-4CDB-90E6-0B8CA67A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54" y="5278486"/>
            <a:ext cx="3354070" cy="317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ตัวอย่างอุปกรณ์ป้องกันการพลิกคว่ำ</a:t>
            </a:r>
          </a:p>
        </p:txBody>
      </p:sp>
    </p:spTree>
    <p:extLst>
      <p:ext uri="{BB962C8B-B14F-4D97-AF65-F5344CB8AC3E}">
        <p14:creationId xmlns:p14="http://schemas.microsoft.com/office/powerpoint/2010/main" val="2151323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โครงสร้างและประเภทของอุปกรณ์งานก่อสร้างประเภทรถขุด (shoberu)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86 / คู่มือเสริมหน้า 35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53195" y="3490753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ตัวอย่างอุปกรณ์การทำงานสำหรับรถขุดแบบไฮดรอลิก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09" y="3714410"/>
            <a:ext cx="4391768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607652" y="6061455"/>
            <a:ext cx="398743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ตัวอย่างอุปกรณ์การทำงานแบบรถขุดแคลมเชลเชิงกล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99077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1" y="162049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41" y="1528204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0261" y="1525117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กระบอกสูบอาร์ม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20328" y="179699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83891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33037" y="1599656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386633" y="179400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494297" y="198585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80497" y="24386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620957" y="269699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97029" y="31041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27165" y="202378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347893" y="5045719"/>
            <a:ext cx="513805" cy="26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088127" y="466521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110689" y="1731070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261" y="1917599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กระบอกสูบบูม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85802" y="1532607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46231" y="1716663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กระบอกสูบบุ้งกี๋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37915" y="1915587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ตัวยึด (Strap)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25254" y="2350463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ก้านยึด (Strap rod)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322650" y="2640216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บุ้งกี๋สำหรับรถขุดลาก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0497" y="3021382"/>
            <a:ext cx="9092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รถขุดบุ้งกี๋ลาก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กระบอกสูบอาร์ม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34441" y="1923717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กระบอกสูบบูม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9861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กระบอกสูบบุ้งกี๋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ตัวยึด (Strap)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ก้านยึด (Strap rod)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81263" y="3318774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บุ้งกี๋สำหรับรถขุดไฮดรอลิก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565290" y="3021382"/>
            <a:ext cx="981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รถขุดไฮดรอลิก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525254" y="5714220"/>
            <a:ext cx="651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แท็กไลน์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043259" y="4636599"/>
            <a:ext cx="1451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เชือกสลิงสำหรับเปิด-ปิด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471243" y="4369654"/>
            <a:ext cx="12715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เชือกสลิงสำหรับพยุง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64718" y="4916674"/>
            <a:ext cx="7745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แท็กไลน์</a:t>
            </a:r>
            <a:r>
              <a:rPr lang="en-US" altLang="ja-JP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สำหรับพยุง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335402" y="5393625"/>
            <a:ext cx="439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ฝา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841098" y="5889632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ตะขอ Claw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4958471" y="5704966"/>
            <a:ext cx="7365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เพลาหลัก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52268" y="5732790"/>
            <a:ext cx="567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ตัวถ่วง</a:t>
            </a:r>
            <a:r>
              <a:rPr lang="en-US" altLang="ja-JP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37279" y="4842346"/>
            <a:ext cx="1451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เชือกสลิงสำหรับเปิด-ปิด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007049" y="4620823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39751" y="4163502"/>
            <a:ext cx="3337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หัว</a:t>
            </a: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อุปกรณ์ความปลอดภัย ฯลฯ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90 / คู่มือเสริมหน้า 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50" y="1329877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0" y="3906208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170" y="3860822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42654" y="363274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ตัวอย่างเบรกจอดแบบหมุน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863" y="606529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ตัวอย่างอุปกรณ์ป้องกันบูมล้ม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16980" y="608417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ตัวอย่างอุปกรณ์หยุดการกระเพื่อมของบูม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ตัวอย่างคันล็อก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172250" y="1356886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436227" y="1347923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55520" y="2286860"/>
            <a:ext cx="467894" cy="17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80582" y="2914332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718000" y="1346373"/>
            <a:ext cx="631240" cy="16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71160" y="168402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276876" y="171450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93080" y="1990164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809666" y="2737115"/>
            <a:ext cx="216586" cy="81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23226" cy="12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623059" y="4484174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105969" y="5411976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727279" y="4837532"/>
            <a:ext cx="579801" cy="1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067196" y="4137821"/>
            <a:ext cx="480164" cy="3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06537" y="4030155"/>
            <a:ext cx="551463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795838" y="4729866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821680" y="514412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614517" y="559619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627429" y="5518207"/>
            <a:ext cx="580739" cy="34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77531" y="1389474"/>
            <a:ext cx="1321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ขณะขึ้นหรือลุกนั่ง (ใส่ล็อก)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314416" y="1380511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ขณะทำงาน (ปลดล็อก)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24196" y="222068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ตำแหน่ง</a:t>
            </a:r>
            <a: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มาตรฐาน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855110" y="2838132"/>
            <a:ext cx="369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ล็อก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35313" y="2944640"/>
            <a:ext cx="397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อิสระ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75677" y="1313790"/>
            <a:ext cx="5517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351157" y="1534918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สวิตซ์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174529" y="1694938"/>
            <a:ext cx="6142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ตัวจับเวลา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552118" y="1928745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โซลินอยด์วาล์ว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76748" y="2272097"/>
            <a:ext cx="670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มอเตอร์สวิง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13047" y="2264556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แบตเตอรี่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79170" y="2459586"/>
            <a:ext cx="6094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ปั๊มควบคุม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20452" y="2686390"/>
            <a:ext cx="6206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เครื่องยนต์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04576" y="2663266"/>
            <a:ext cx="307777" cy="9541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ถังน้ำมันไฮดรอลิก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33595" y="4298448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Backstop</a:t>
            </a:r>
            <a: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altLang="ja-JP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028873" y="5370154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06474" y="4747179"/>
            <a:ext cx="567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A-Frame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49489" y="3956606"/>
            <a:ext cx="9861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ตำแหน่งที่ปล่อยบูม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897136" y="4104358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ตำแหน่งที่</a:t>
            </a:r>
            <a: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บูมยกขึ้น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466463" y="5392359"/>
            <a:ext cx="8066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ความยาวโบลต์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519052" y="5555649"/>
            <a:ext cx="6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(สำหรับการ</a:t>
            </a:r>
            <a:endParaRPr lang="en-US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ปรับความ</a:t>
            </a:r>
            <a:endParaRPr lang="en-US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แม่นยำใน</a:t>
            </a:r>
            <a:endParaRPr lang="en-US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การทำงาน)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5544160" y="5621727"/>
            <a:ext cx="552953" cy="371731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15671" y="4638094"/>
            <a:ext cx="590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Stop bolt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53379" y="5065605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66853" y="5492609"/>
            <a:ext cx="3449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80°</a:t>
            </a:r>
            <a:endParaRPr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เครื่องจักรสำหรับปรับผิวดิน ขนย้าย และบรรทุก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 / คู่มือเสริมหน้า 5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7" y="2740458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ตัวอย่างรถดันดิน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ตัวอย่างรถตัก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ตัวอย่างเครื่องขูด</a:t>
            </a:r>
          </a:p>
        </p:txBody>
      </p:sp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4" y="1209935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รถเกลี่ยดิน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92 / คู่มือเสริมหน้า 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ตัวอย่างอุปกรณ์ชุดคราด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36" y="1287152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ตัวอย่างอุปกรณ์ใบมีด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94445" y="601079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ตัวอย่างการควบคุมอุปกรณ์การทำงานของรถเกลี่ยดิน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19150" y="1644650"/>
            <a:ext cx="273050" cy="11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92362" y="2120485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502570" y="2584483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19958" y="3017232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644453" y="3547984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21665" y="1547252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05827" y="1447137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735058" y="1701649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709679" y="2005912"/>
            <a:ext cx="587533" cy="1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2557" y="1583215"/>
            <a:ext cx="907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Spheric Joint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8421" y="2091866"/>
            <a:ext cx="6351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แขนลาก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57549" y="2528552"/>
            <a:ext cx="745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ชุดวงเดือน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64218" y="2936089"/>
            <a:ext cx="4764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ใบมีด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838992" y="1387715"/>
            <a:ext cx="15520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Revolving gear chamber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1523" y="1387716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แขนขึ้น-ลง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09679" y="1668337"/>
            <a:ext cx="798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 ขึ้น-ลง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95872" y="1932570"/>
            <a:ext cx="16770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Lateral feed gear chamber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3226" y="3432344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Tilt blade link</a:t>
            </a:r>
            <a:endParaRPr kumimoji="1" lang="ja-JP" altLang="en-US" sz="10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391408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79802" y="1388009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หมุนใบมีด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245754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278459" y="1362662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71654" y="1388009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เอียงล้อ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128015" y="1388009"/>
            <a:ext cx="1314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ยกใบมีดขึ้น-ลง (ขวา)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5267001" y="3827898"/>
            <a:ext cx="776124" cy="21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260177" y="3812258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116932" y="3869181"/>
            <a:ext cx="1335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ยกใบมีดขึ้น-ลง (ซ้าย)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27764" y="3869181"/>
            <a:ext cx="1737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ขยับแขนลากออกทางด้านข้าง</a:t>
            </a:r>
          </a:p>
        </p:txBody>
      </p:sp>
    </p:spTree>
    <p:extLst>
      <p:ext uri="{BB962C8B-B14F-4D97-AF65-F5344CB8AC3E}">
        <p14:creationId xmlns:p14="http://schemas.microsoft.com/office/powerpoint/2010/main" val="228878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94 / คู่มือเสริมหน้า 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3420" y="456567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ตัวอย่างอุปกรณ์การทำงานของเครื่องขูด</a:t>
            </a: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4778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เครื่องขนย้ายหิน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1" y="2072552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7945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ตัวอย่างอุปกรณ์การทำงานของรถตักแบบขูด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9094" y="1980257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35401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683398" y="4004775"/>
            <a:ext cx="675993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67895" y="4253695"/>
            <a:ext cx="789071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79094" y="2422553"/>
            <a:ext cx="345699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188" y="2475530"/>
            <a:ext cx="412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เทียม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2006" y="1953913"/>
            <a:ext cx="6703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แขน Apron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3385" y="1542616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Ejector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81440" y="3540850"/>
            <a:ext cx="514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(Bowl)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15669" y="4186991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Apron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879762" y="3917778"/>
            <a:ext cx="49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ขอบตัด</a:t>
            </a:r>
            <a: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1" lang="en-US" altLang="ja-JP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4528" y="4184991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กระบอกสูบกระบะ (Bowl)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12500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51705" y="2198781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สายพาน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683516" y="2072551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947589" y="2164846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684881" y="2856508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84881" y="3688146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229960" y="3872667"/>
            <a:ext cx="519579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0213" y="2174447"/>
            <a:ext cx="3097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67598" y="1998053"/>
            <a:ext cx="6479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633901" y="2825692"/>
            <a:ext cx="3994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58868" y="3754292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65257" y="3825154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เฟรมหมุน</a:t>
            </a:r>
          </a:p>
        </p:txBody>
      </p:sp>
    </p:spTree>
    <p:extLst>
      <p:ext uri="{BB962C8B-B14F-4D97-AF65-F5344CB8AC3E}">
        <p14:creationId xmlns:p14="http://schemas.microsoft.com/office/powerpoint/2010/main" val="123530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Autofit/>
          </a:bodyPr>
          <a:lstStyle/>
          <a:p>
            <a:pPr marL="1257300" indent="-1257300"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6 การจัดการอุปกรณ์ที่เกี่ยวข้องกับการทำงานกับ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เครื่องจักรก่อสร้างประเภทยานพาหนะ ฯลฯ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 1...หลักพื้นฐานในการควบคุม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97 / คู่มือเสริมหน้า 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2506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ตัวอย่างอุปกรณ์ควบคุมของรถดันดิน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8" y="1987051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71585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69874" y="5147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วิธีควบคุมมาตรฐานของรถดันดิน</a:t>
            </a:r>
          </a:p>
        </p:txBody>
      </p:sp>
      <p:sp>
        <p:nvSpPr>
          <p:cNvPr id="10" name="テキスト ボックス 902">
            <a:extLst>
              <a:ext uri="{FF2B5EF4-FFF2-40B4-BE49-F238E27FC236}">
                <a16:creationId xmlns:a16="http://schemas.microsoft.com/office/drawing/2014/main" id="{34F0DCA5-FCAB-4547-8A06-1BCFDF3AA1BA}"/>
              </a:ext>
            </a:extLst>
          </p:cNvPr>
          <p:cNvSpPr txBox="1"/>
          <p:nvPr/>
        </p:nvSpPr>
        <p:spPr>
          <a:xfrm>
            <a:off x="7433815" y="3380421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ยกลอย</a:t>
            </a:r>
          </a:p>
        </p:txBody>
      </p:sp>
      <p:sp>
        <p:nvSpPr>
          <p:cNvPr id="11" name="テキスト ボックス 903">
            <a:extLst>
              <a:ext uri="{FF2B5EF4-FFF2-40B4-BE49-F238E27FC236}">
                <a16:creationId xmlns:a16="http://schemas.microsoft.com/office/drawing/2014/main" id="{C4BEF45E-673F-4686-9CDC-94586525EA47}"/>
              </a:ext>
            </a:extLst>
          </p:cNvPr>
          <p:cNvSpPr txBox="1"/>
          <p:nvPr/>
        </p:nvSpPr>
        <p:spPr>
          <a:xfrm rot="16200000">
            <a:off x="6143937" y="2678444"/>
            <a:ext cx="1173696" cy="2364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แป้นเหยียบลดความเร็ว</a:t>
            </a:r>
          </a:p>
        </p:txBody>
      </p:sp>
      <p:sp>
        <p:nvSpPr>
          <p:cNvPr id="13" name="テキスト ボックス 904">
            <a:extLst>
              <a:ext uri="{FF2B5EF4-FFF2-40B4-BE49-F238E27FC236}">
                <a16:creationId xmlns:a16="http://schemas.microsoft.com/office/drawing/2014/main" id="{7C53BFB5-3972-4A71-909D-4A7CC7C33C4E}"/>
              </a:ext>
            </a:extLst>
          </p:cNvPr>
          <p:cNvSpPr txBox="1"/>
          <p:nvPr/>
        </p:nvSpPr>
        <p:spPr>
          <a:xfrm rot="16200000">
            <a:off x="5852016" y="2871957"/>
            <a:ext cx="82402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แป้นเบรก</a:t>
            </a:r>
          </a:p>
        </p:txBody>
      </p:sp>
      <p:sp>
        <p:nvSpPr>
          <p:cNvPr id="15" name="テキスト ボックス 905">
            <a:extLst>
              <a:ext uri="{FF2B5EF4-FFF2-40B4-BE49-F238E27FC236}">
                <a16:creationId xmlns:a16="http://schemas.microsoft.com/office/drawing/2014/main" id="{D0BA0674-860A-458A-B5F0-9A9A8D8B738B}"/>
              </a:ext>
            </a:extLst>
          </p:cNvPr>
          <p:cNvSpPr txBox="1"/>
          <p:nvPr/>
        </p:nvSpPr>
        <p:spPr>
          <a:xfrm rot="16200000">
            <a:off x="5409008" y="2884039"/>
            <a:ext cx="843076" cy="192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แป้นคลัตช์</a:t>
            </a:r>
          </a:p>
        </p:txBody>
      </p:sp>
      <p:sp>
        <p:nvSpPr>
          <p:cNvPr id="16" name="テキスト ボックス 906">
            <a:extLst>
              <a:ext uri="{FF2B5EF4-FFF2-40B4-BE49-F238E27FC236}">
                <a16:creationId xmlns:a16="http://schemas.microsoft.com/office/drawing/2014/main" id="{FE597913-96C5-4213-9621-74F3348CAC2D}"/>
              </a:ext>
            </a:extLst>
          </p:cNvPr>
          <p:cNvSpPr txBox="1"/>
          <p:nvPr/>
        </p:nvSpPr>
        <p:spPr>
          <a:xfrm>
            <a:off x="7400230" y="3727218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เอาลง (sage)</a:t>
            </a:r>
          </a:p>
        </p:txBody>
      </p:sp>
      <p:sp>
        <p:nvSpPr>
          <p:cNvPr id="17" name="テキスト ボックス 907">
            <a:extLst>
              <a:ext uri="{FF2B5EF4-FFF2-40B4-BE49-F238E27FC236}">
                <a16:creationId xmlns:a16="http://schemas.microsoft.com/office/drawing/2014/main" id="{A9433F9E-1281-4BE6-A686-B1099B361FAC}"/>
              </a:ext>
            </a:extLst>
          </p:cNvPr>
          <p:cNvSpPr txBox="1"/>
          <p:nvPr/>
        </p:nvSpPr>
        <p:spPr>
          <a:xfrm>
            <a:off x="6692645" y="4196127"/>
            <a:ext cx="467061" cy="2423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เอียงซ้าย</a:t>
            </a:r>
          </a:p>
        </p:txBody>
      </p:sp>
      <p:sp>
        <p:nvSpPr>
          <p:cNvPr id="18" name="テキスト ボックス 908">
            <a:extLst>
              <a:ext uri="{FF2B5EF4-FFF2-40B4-BE49-F238E27FC236}">
                <a16:creationId xmlns:a16="http://schemas.microsoft.com/office/drawing/2014/main" id="{FE0E9978-3401-4124-B970-6939B821CC74}"/>
              </a:ext>
            </a:extLst>
          </p:cNvPr>
          <p:cNvSpPr txBox="1"/>
          <p:nvPr/>
        </p:nvSpPr>
        <p:spPr>
          <a:xfrm>
            <a:off x="7937141" y="4196127"/>
            <a:ext cx="434026" cy="2281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เอียงขวา</a:t>
            </a:r>
          </a:p>
        </p:txBody>
      </p:sp>
      <p:sp>
        <p:nvSpPr>
          <p:cNvPr id="19" name="テキスト ボックス 909">
            <a:extLst>
              <a:ext uri="{FF2B5EF4-FFF2-40B4-BE49-F238E27FC236}">
                <a16:creationId xmlns:a16="http://schemas.microsoft.com/office/drawing/2014/main" id="{5F6D8006-1E02-4F59-9C21-0C11F2743655}"/>
              </a:ext>
            </a:extLst>
          </p:cNvPr>
          <p:cNvSpPr txBox="1"/>
          <p:nvPr/>
        </p:nvSpPr>
        <p:spPr>
          <a:xfrm>
            <a:off x="7400230" y="4652786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 (age)</a:t>
            </a:r>
          </a:p>
        </p:txBody>
      </p:sp>
      <p:sp>
        <p:nvSpPr>
          <p:cNvPr id="20" name="テキスト ボックス 910">
            <a:extLst>
              <a:ext uri="{FF2B5EF4-FFF2-40B4-BE49-F238E27FC236}">
                <a16:creationId xmlns:a16="http://schemas.microsoft.com/office/drawing/2014/main" id="{3D2D06D2-4664-4C70-A012-7E28819604A7}"/>
              </a:ext>
            </a:extLst>
          </p:cNvPr>
          <p:cNvSpPr txBox="1"/>
          <p:nvPr/>
        </p:nvSpPr>
        <p:spPr>
          <a:xfrm>
            <a:off x="7179442" y="4888756"/>
            <a:ext cx="949133" cy="194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(คันโยกการทำงาน)</a:t>
            </a:r>
          </a:p>
        </p:txBody>
      </p:sp>
      <p:sp>
        <p:nvSpPr>
          <p:cNvPr id="21" name="テキスト ボックス 911">
            <a:extLst>
              <a:ext uri="{FF2B5EF4-FFF2-40B4-BE49-F238E27FC236}">
                <a16:creationId xmlns:a16="http://schemas.microsoft.com/office/drawing/2014/main" id="{DD4F644F-B944-48B8-B75D-5B6137D82918}"/>
              </a:ext>
            </a:extLst>
          </p:cNvPr>
          <p:cNvSpPr txBox="1"/>
          <p:nvPr/>
        </p:nvSpPr>
        <p:spPr>
          <a:xfrm>
            <a:off x="5997266" y="4608477"/>
            <a:ext cx="533525" cy="200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ที่นั่งคนขับ</a:t>
            </a:r>
          </a:p>
        </p:txBody>
      </p:sp>
      <p:sp>
        <p:nvSpPr>
          <p:cNvPr id="22" name="テキスト ボックス 912">
            <a:extLst>
              <a:ext uri="{FF2B5EF4-FFF2-40B4-BE49-F238E27FC236}">
                <a16:creationId xmlns:a16="http://schemas.microsoft.com/office/drawing/2014/main" id="{F77C36E5-3618-4787-8D17-A7A9E9DE9614}"/>
              </a:ext>
            </a:extLst>
          </p:cNvPr>
          <p:cNvSpPr txBox="1"/>
          <p:nvPr/>
        </p:nvSpPr>
        <p:spPr>
          <a:xfrm>
            <a:off x="5181666" y="4630511"/>
            <a:ext cx="640747" cy="299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คันเกียร์</a:t>
            </a: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ชุดเดินหน้า-ถอยหลัง</a:t>
            </a:r>
          </a:p>
        </p:txBody>
      </p:sp>
      <p:sp>
        <p:nvSpPr>
          <p:cNvPr id="23" name="テキスト ボックス 914">
            <a:extLst>
              <a:ext uri="{FF2B5EF4-FFF2-40B4-BE49-F238E27FC236}">
                <a16:creationId xmlns:a16="http://schemas.microsoft.com/office/drawing/2014/main" id="{C8515343-C2EC-4BE7-AA14-CE03308982E2}"/>
              </a:ext>
            </a:extLst>
          </p:cNvPr>
          <p:cNvSpPr txBox="1"/>
          <p:nvPr/>
        </p:nvSpPr>
        <p:spPr>
          <a:xfrm rot="16200000">
            <a:off x="5409655" y="4161221"/>
            <a:ext cx="658500" cy="167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เดินหน้า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(เร่งความเร็ว)</a:t>
            </a:r>
          </a:p>
          <a:p>
            <a:pPr algn="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915">
            <a:extLst>
              <a:ext uri="{FF2B5EF4-FFF2-40B4-BE49-F238E27FC236}">
                <a16:creationId xmlns:a16="http://schemas.microsoft.com/office/drawing/2014/main" id="{97A8A741-18A9-4B0E-B47F-73AD66B7EF6F}"/>
              </a:ext>
            </a:extLst>
          </p:cNvPr>
          <p:cNvSpPr txBox="1"/>
          <p:nvPr/>
        </p:nvSpPr>
        <p:spPr>
          <a:xfrm rot="16200000">
            <a:off x="4901994" y="4121811"/>
            <a:ext cx="676915" cy="188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ถอยหลัง 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(เร่งความเร็ว)</a:t>
            </a:r>
          </a:p>
        </p:txBody>
      </p:sp>
      <p:sp>
        <p:nvSpPr>
          <p:cNvPr id="25" name="テキスト ボックス 916">
            <a:extLst>
              <a:ext uri="{FF2B5EF4-FFF2-40B4-BE49-F238E27FC236}">
                <a16:creationId xmlns:a16="http://schemas.microsoft.com/office/drawing/2014/main" id="{EF845585-A76A-4539-8B5E-DAE277C11328}"/>
              </a:ext>
            </a:extLst>
          </p:cNvPr>
          <p:cNvSpPr txBox="1"/>
          <p:nvPr/>
        </p:nvSpPr>
        <p:spPr>
          <a:xfrm rot="16200000">
            <a:off x="4319049" y="4241105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เลี้ยวซ้าย</a:t>
            </a:r>
          </a:p>
        </p:txBody>
      </p:sp>
      <p:sp>
        <p:nvSpPr>
          <p:cNvPr id="26" name="テキスト ボックス 917">
            <a:extLst>
              <a:ext uri="{FF2B5EF4-FFF2-40B4-BE49-F238E27FC236}">
                <a16:creationId xmlns:a16="http://schemas.microsoft.com/office/drawing/2014/main" id="{FC3787D6-7521-43D4-A238-150220ACD90F}"/>
              </a:ext>
            </a:extLst>
          </p:cNvPr>
          <p:cNvSpPr txBox="1"/>
          <p:nvPr/>
        </p:nvSpPr>
        <p:spPr>
          <a:xfrm rot="16200000">
            <a:off x="4371805" y="4691564"/>
            <a:ext cx="828041" cy="211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(คันบังคับเลี้ยว)</a:t>
            </a:r>
          </a:p>
        </p:txBody>
      </p:sp>
      <p:sp>
        <p:nvSpPr>
          <p:cNvPr id="27" name="テキスト ボックス 918">
            <a:extLst>
              <a:ext uri="{FF2B5EF4-FFF2-40B4-BE49-F238E27FC236}">
                <a16:creationId xmlns:a16="http://schemas.microsoft.com/office/drawing/2014/main" id="{5EC707D4-6AB4-46DC-AA4A-E1C05F4C5C63}"/>
              </a:ext>
            </a:extLst>
          </p:cNvPr>
          <p:cNvSpPr txBox="1"/>
          <p:nvPr/>
        </p:nvSpPr>
        <p:spPr>
          <a:xfrm rot="16200000">
            <a:off x="4649997" y="4228112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เลี้ยวขวา</a:t>
            </a:r>
          </a:p>
        </p:txBody>
      </p:sp>
    </p:spTree>
    <p:extLst>
      <p:ext uri="{BB962C8B-B14F-4D97-AF65-F5344CB8AC3E}">
        <p14:creationId xmlns:p14="http://schemas.microsoft.com/office/powerpoint/2010/main" val="310333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 1...หลักพื้นฐานในการควบคุม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99 / คู่มือเสริมหน้า 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ท่าทำมุมของรถ PAT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54727" y="479708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ตัวอย่างการทำมุม</a:t>
            </a:r>
          </a:p>
        </p:txBody>
      </p:sp>
      <p:sp>
        <p:nvSpPr>
          <p:cNvPr id="10" name="テキスト ボックス 919">
            <a:extLst>
              <a:ext uri="{FF2B5EF4-FFF2-40B4-BE49-F238E27FC236}">
                <a16:creationId xmlns:a16="http://schemas.microsoft.com/office/drawing/2014/main" id="{736106A2-E949-4BD2-9301-EF400857D262}"/>
              </a:ext>
            </a:extLst>
          </p:cNvPr>
          <p:cNvSpPr txBox="1"/>
          <p:nvPr/>
        </p:nvSpPr>
        <p:spPr>
          <a:xfrm>
            <a:off x="695325" y="2240297"/>
            <a:ext cx="1044765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ขนาดมุม</a:t>
            </a:r>
          </a:p>
        </p:txBody>
      </p:sp>
      <p:sp>
        <p:nvSpPr>
          <p:cNvPr id="11" name="テキスト ボックス 920">
            <a:extLst>
              <a:ext uri="{FF2B5EF4-FFF2-40B4-BE49-F238E27FC236}">
                <a16:creationId xmlns:a16="http://schemas.microsoft.com/office/drawing/2014/main" id="{A0F0D202-BDCE-4974-9D62-A1B790183A19}"/>
              </a:ext>
            </a:extLst>
          </p:cNvPr>
          <p:cNvSpPr txBox="1"/>
          <p:nvPr/>
        </p:nvSpPr>
        <p:spPr>
          <a:xfrm>
            <a:off x="2460896" y="2240297"/>
            <a:ext cx="1749789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การดันแบบตรง</a:t>
            </a:r>
          </a:p>
        </p:txBody>
      </p:sp>
      <p:sp>
        <p:nvSpPr>
          <p:cNvPr id="12" name="テキスト ボックス 921">
            <a:extLst>
              <a:ext uri="{FF2B5EF4-FFF2-40B4-BE49-F238E27FC236}">
                <a16:creationId xmlns:a16="http://schemas.microsoft.com/office/drawing/2014/main" id="{19DBCA67-F482-434E-A17F-412A1B71F72F}"/>
              </a:ext>
            </a:extLst>
          </p:cNvPr>
          <p:cNvSpPr txBox="1"/>
          <p:nvPr/>
        </p:nvSpPr>
        <p:spPr>
          <a:xfrm>
            <a:off x="2671515" y="4478417"/>
            <a:ext cx="1456932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การดันแบบทำมุม</a:t>
            </a:r>
          </a:p>
        </p:txBody>
      </p:sp>
    </p:spTree>
    <p:extLst>
      <p:ext uri="{BB962C8B-B14F-4D97-AF65-F5344CB8AC3E}">
        <p14:creationId xmlns:p14="http://schemas.microsoft.com/office/powerpoint/2010/main" val="390357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 1...หลักพื้นฐานในการควบคุม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34619" y="34539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ตัวอย่างการเอียง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06698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การปรับมุมคมใบมีด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405" y="4183101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ท่าเอียงของรถ PAT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100 / คู่มือเสริมหน้า 42</a:t>
            </a:r>
          </a:p>
        </p:txBody>
      </p:sp>
      <p:sp>
        <p:nvSpPr>
          <p:cNvPr id="14" name="テキスト ボックス 922">
            <a:extLst>
              <a:ext uri="{FF2B5EF4-FFF2-40B4-BE49-F238E27FC236}">
                <a16:creationId xmlns:a16="http://schemas.microsoft.com/office/drawing/2014/main" id="{60249B0A-FD50-4309-8A28-79FB9C068F4E}"/>
              </a:ext>
            </a:extLst>
          </p:cNvPr>
          <p:cNvSpPr txBox="1"/>
          <p:nvPr/>
        </p:nvSpPr>
        <p:spPr>
          <a:xfrm>
            <a:off x="4973907" y="1857309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ก้านรั้ง (Brace)</a:t>
            </a:r>
          </a:p>
        </p:txBody>
      </p:sp>
      <p:sp>
        <p:nvSpPr>
          <p:cNvPr id="16" name="テキスト ボックス 923">
            <a:extLst>
              <a:ext uri="{FF2B5EF4-FFF2-40B4-BE49-F238E27FC236}">
                <a16:creationId xmlns:a16="http://schemas.microsoft.com/office/drawing/2014/main" id="{02FD184E-50C6-4144-8C24-3AD19CA0681A}"/>
              </a:ext>
            </a:extLst>
          </p:cNvPr>
          <p:cNvSpPr txBox="1"/>
          <p:nvPr/>
        </p:nvSpPr>
        <p:spPr>
          <a:xfrm>
            <a:off x="2685605" y="3285925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การเอียง</a:t>
            </a:r>
          </a:p>
        </p:txBody>
      </p:sp>
      <p:sp>
        <p:nvSpPr>
          <p:cNvPr id="17" name="テキスト ボックス 924">
            <a:extLst>
              <a:ext uri="{FF2B5EF4-FFF2-40B4-BE49-F238E27FC236}">
                <a16:creationId xmlns:a16="http://schemas.microsoft.com/office/drawing/2014/main" id="{82BE0F72-F71C-4EB6-9664-F02C431C67AF}"/>
              </a:ext>
            </a:extLst>
          </p:cNvPr>
          <p:cNvSpPr txBox="1"/>
          <p:nvPr/>
        </p:nvSpPr>
        <p:spPr>
          <a:xfrm>
            <a:off x="803847" y="2444211"/>
            <a:ext cx="320576" cy="455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ขนาดการเอียง</a:t>
            </a:r>
          </a:p>
        </p:txBody>
      </p:sp>
      <p:sp>
        <p:nvSpPr>
          <p:cNvPr id="18" name="テキスト ボックス 922">
            <a:extLst>
              <a:ext uri="{FF2B5EF4-FFF2-40B4-BE49-F238E27FC236}">
                <a16:creationId xmlns:a16="http://schemas.microsoft.com/office/drawing/2014/main" id="{3232FBA6-D005-4D70-9268-DB8FE473A41F}"/>
              </a:ext>
            </a:extLst>
          </p:cNvPr>
          <p:cNvSpPr txBox="1"/>
          <p:nvPr/>
        </p:nvSpPr>
        <p:spPr>
          <a:xfrm>
            <a:off x="5553937" y="4558352"/>
            <a:ext cx="696738" cy="193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ก้านรั้ง (Brace)</a:t>
            </a:r>
          </a:p>
        </p:txBody>
      </p:sp>
    </p:spTree>
    <p:extLst>
      <p:ext uri="{BB962C8B-B14F-4D97-AF65-F5344CB8AC3E}">
        <p14:creationId xmlns:p14="http://schemas.microsoft.com/office/powerpoint/2010/main" val="282027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 2...การทำงานพื้นฐาน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ตัวอย่างการวิ่งบนพื้นที่ลาดเอียง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ตัวอย่างการควบคุมใบมีด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101 / คู่มือเสริมหน้า 43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17" y="1245671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40472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ตัวอย่างงานขุดร่อง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2064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 Side cut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103 / คู่มือเสริมหน้า 44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" y="1295924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5300" y="6111549"/>
            <a:ext cx="363833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ตัวอย่างการระบายน้ำบนพื้นดินลาดชัน (nori men haisui)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812454" y="2672238"/>
            <a:ext cx="1309142" cy="22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2758" y="2637085"/>
            <a:ext cx="12025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ตัวอย่างการดันดินขุดร่อง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9621" y="4620830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25950" y="6059933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263775" y="4242014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1043" y="3890962"/>
            <a:ext cx="699101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1626" y="3752252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ของใบมีด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99007" y="4184062"/>
            <a:ext cx="6399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40-50 ซม.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0" y="188166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 Side cut (a)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76702" y="4579705"/>
            <a:ext cx="1245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 Side cut (b)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80975" y="6034688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 Side cut (c)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29193" y="4970142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73605" y="5409284"/>
            <a:ext cx="2968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59345" y="4922462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82818" y="5374633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20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(4)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3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งานดันดิน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ตัวอย่างงานขุดร่อง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105 / คู่มือเสริมหน้า 46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83573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ตัวอย่างงานเกลี่ยให้เท่ากัน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ตัวอย่างการดัน 2 ขั้น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ตัวอย่างงานดันแบบเรียงตามกัน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ตัวอย่างงานดันดินแบบคู่ขนาน</a:t>
            </a:r>
          </a:p>
        </p:txBody>
      </p:sp>
      <p:sp>
        <p:nvSpPr>
          <p:cNvPr id="19" name="テキスト ボックス 938">
            <a:extLst>
              <a:ext uri="{FF2B5EF4-FFF2-40B4-BE49-F238E27FC236}">
                <a16:creationId xmlns:a16="http://schemas.microsoft.com/office/drawing/2014/main" id="{10F9F366-5922-4DFD-B81D-854D83A2110F}"/>
              </a:ext>
            </a:extLst>
          </p:cNvPr>
          <p:cNvSpPr txBox="1"/>
          <p:nvPr/>
        </p:nvSpPr>
        <p:spPr>
          <a:xfrm>
            <a:off x="2388380" y="1964069"/>
            <a:ext cx="574670" cy="16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ดัน 2 ขั้น !</a:t>
            </a:r>
          </a:p>
        </p:txBody>
      </p:sp>
    </p:spTree>
    <p:extLst>
      <p:ext uri="{BB962C8B-B14F-4D97-AF65-F5344CB8AC3E}">
        <p14:creationId xmlns:p14="http://schemas.microsoft.com/office/powerpoint/2010/main" val="3465973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งานคันดิน (morido)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ตัวอย่างงานคันดิน (morido)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107 / คู่มือเสริมหน้า 47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73677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ตัวอย่างการบดอัดของงานคันดิน (morido)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10" name="テキスト ボックス 939">
            <a:extLst>
              <a:ext uri="{FF2B5EF4-FFF2-40B4-BE49-F238E27FC236}">
                <a16:creationId xmlns:a16="http://schemas.microsoft.com/office/drawing/2014/main" id="{38CC9823-F7E6-45F9-A95B-0D9C840706F6}"/>
              </a:ext>
            </a:extLst>
          </p:cNvPr>
          <p:cNvSpPr txBox="1"/>
          <p:nvPr/>
        </p:nvSpPr>
        <p:spPr>
          <a:xfrm>
            <a:off x="2694865" y="1531509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(สามารถบดอัดได้)</a:t>
            </a:r>
          </a:p>
        </p:txBody>
      </p:sp>
      <p:sp>
        <p:nvSpPr>
          <p:cNvPr id="12" name="テキスト ボックス 940">
            <a:extLst>
              <a:ext uri="{FF2B5EF4-FFF2-40B4-BE49-F238E27FC236}">
                <a16:creationId xmlns:a16="http://schemas.microsoft.com/office/drawing/2014/main" id="{CA13A8F0-07E4-4A13-9249-0213C5BBB170}"/>
              </a:ext>
            </a:extLst>
          </p:cNvPr>
          <p:cNvSpPr txBox="1"/>
          <p:nvPr/>
        </p:nvSpPr>
        <p:spPr>
          <a:xfrm>
            <a:off x="2626949" y="2557385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(สามารถบดอัดได้)</a:t>
            </a:r>
          </a:p>
        </p:txBody>
      </p:sp>
      <p:sp>
        <p:nvSpPr>
          <p:cNvPr id="13" name="テキスト ボックス 941">
            <a:extLst>
              <a:ext uri="{FF2B5EF4-FFF2-40B4-BE49-F238E27FC236}">
                <a16:creationId xmlns:a16="http://schemas.microsoft.com/office/drawing/2014/main" id="{0B7A80ED-EE7D-41D6-AEF7-4D46D45237F0}"/>
              </a:ext>
            </a:extLst>
          </p:cNvPr>
          <p:cNvSpPr txBox="1"/>
          <p:nvPr/>
        </p:nvSpPr>
        <p:spPr>
          <a:xfrm>
            <a:off x="5265013" y="1715165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(ไม่สามารถบดอัดได้)</a:t>
            </a:r>
          </a:p>
        </p:txBody>
      </p:sp>
      <p:sp>
        <p:nvSpPr>
          <p:cNvPr id="15" name="テキスト ボックス 942">
            <a:extLst>
              <a:ext uri="{FF2B5EF4-FFF2-40B4-BE49-F238E27FC236}">
                <a16:creationId xmlns:a16="http://schemas.microsoft.com/office/drawing/2014/main" id="{2B1F5A7A-62AD-4790-B5D8-44BFC9F200BC}"/>
              </a:ext>
            </a:extLst>
          </p:cNvPr>
          <p:cNvSpPr txBox="1"/>
          <p:nvPr/>
        </p:nvSpPr>
        <p:spPr>
          <a:xfrm>
            <a:off x="5128858" y="2815232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(ไม่สามารถบดอัดได้)</a:t>
            </a:r>
          </a:p>
        </p:txBody>
      </p:sp>
    </p:spTree>
    <p:extLst>
      <p:ext uri="{BB962C8B-B14F-4D97-AF65-F5344CB8AC3E}">
        <p14:creationId xmlns:p14="http://schemas.microsoft.com/office/powerpoint/2010/main" val="278162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เครื่องจักรสำหรับปรับผิวดิน ขนย้าย และบรรทุก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5 / คู่มือเสริมหน้า 6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89659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ตัวอย่างรถขูดย้ายโรยดิน (Scrape dozer)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ตัวอย่างรถเกลี่ยดิน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ตัวอย่างเครื่องขนย้ายหิน</a:t>
            </a:r>
          </a:p>
        </p:txBody>
      </p:sp>
    </p:spTree>
    <p:extLst>
      <p:ext uri="{BB962C8B-B14F-4D97-AF65-F5344CB8AC3E}">
        <p14:creationId xmlns:p14="http://schemas.microsoft.com/office/powerpoint/2010/main" val="239902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การเก็บงาน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109 / คู่มือเสริมหน้า 48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ตัวอย่างอุปกรณ์ควบคุมใบมีด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82083" y="5894024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ตัวอย่างการเก็บงานหยาบ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ตัวอย่างการเก็บงาน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" y="1305189"/>
            <a:ext cx="4798170" cy="2694674"/>
          </a:xfrm>
          <a:prstGeom prst="rect">
            <a:avLst/>
          </a:prstGeom>
        </p:spPr>
      </p:pic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C9217476-C3C9-401A-86AB-9731C9D8CC7E}"/>
              </a:ext>
            </a:extLst>
          </p:cNvPr>
          <p:cNvSpPr txBox="1"/>
          <p:nvPr/>
        </p:nvSpPr>
        <p:spPr>
          <a:xfrm>
            <a:off x="2078567" y="1638171"/>
            <a:ext cx="999272" cy="292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ลดใบมีดลงในสถานที่ที่เป็นพื้นราบ</a:t>
            </a: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C849CCDD-8EED-481D-B952-AAA031455D43}"/>
              </a:ext>
            </a:extLst>
          </p:cNvPr>
          <p:cNvSpPr txBox="1"/>
          <p:nvPr/>
        </p:nvSpPr>
        <p:spPr>
          <a:xfrm>
            <a:off x="4762500" y="1747644"/>
            <a:ext cx="999272" cy="299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ควบคุมใช้ใบมีดขึ้นลง</a:t>
            </a: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FAE95EA2-9EF1-4D4A-A424-A5C66832577D}"/>
              </a:ext>
            </a:extLst>
          </p:cNvPr>
          <p:cNvSpPr txBox="1"/>
          <p:nvPr/>
        </p:nvSpPr>
        <p:spPr>
          <a:xfrm>
            <a:off x="4202940" y="3279140"/>
            <a:ext cx="1058271" cy="5831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เก็บงานละเอียดด้วยรถเกลี่ยดิน</a:t>
            </a:r>
          </a:p>
        </p:txBody>
      </p:sp>
      <p:sp>
        <p:nvSpPr>
          <p:cNvPr id="15" name="テキスト ボックス 946">
            <a:extLst>
              <a:ext uri="{FF2B5EF4-FFF2-40B4-BE49-F238E27FC236}">
                <a16:creationId xmlns:a16="http://schemas.microsoft.com/office/drawing/2014/main" id="{C7B045DF-09A7-40C8-92A9-2572ED992CD3}"/>
              </a:ext>
            </a:extLst>
          </p:cNvPr>
          <p:cNvSpPr txBox="1"/>
          <p:nvPr/>
        </p:nvSpPr>
        <p:spPr>
          <a:xfrm>
            <a:off x="6944965" y="3598028"/>
            <a:ext cx="1427937" cy="372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2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ใน 4 ของความกว้างใบมีด</a:t>
            </a:r>
            <a:endParaRPr lang="ja-JP" sz="12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การประยุกต์ใช้งาน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675" y="308225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ตัวอย่างงานถอนรากต้นไม้และกำจัดวัชพืช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109 / คู่มือเสริมหน้า 50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5" y="308200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ตัวอย่างการตัดรากไม้ไผ่และพุ่มไม้ ฯลฯ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92251" y="582062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ตัวอย่างงานถมกลับ (umemodoshi sagyo)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7145" y="5824776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ตัวอย่างงานกำจัดผิวถนน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842184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ตัวอย่างงานกำจัดหินก้อนใหญ่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รถติดคราดดันดิน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00105" y="1492386"/>
            <a:ext cx="94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ตัดต้นไม้ด้วยเลื่อยไฟฟ้า ฯลฯ เตรียมไว้ก่อน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9389" y="2750353"/>
            <a:ext cx="23791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กรณีที่เป็นไม้ไผ่และพุ่มไม้ ควรใช้ความลึก 20-30 เซนติเมตร</a:t>
            </a:r>
          </a:p>
        </p:txBody>
      </p:sp>
    </p:spTree>
    <p:extLst>
      <p:ext uri="{BB962C8B-B14F-4D97-AF65-F5344CB8AC3E}">
        <p14:creationId xmlns:p14="http://schemas.microsoft.com/office/powerpoint/2010/main" val="2012028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งานทลาย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585446"/>
            <a:ext cx="38428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ริปเปอร์ขาเดียว และริปเปอร์หลายขา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112 / คู่มือเสริมหน้า 52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5306" y="603365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 Shoe สำหรับพื้นดินอ่อนนุ่ม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1" y="5087796"/>
            <a:ext cx="2097734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ตัวอย่างการขับผ่านพื้นดินอ่อนนุ่ม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11733" y="5999089"/>
            <a:ext cx="280319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ระดับลาดเอียงลงและการทลายเป็นรูปกากบาท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3186" y="2914590"/>
            <a:ext cx="271980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งานริปเปอร์กรณีมวลหินและการย้อนเสี้ยน (sakame)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29" y="1304969"/>
            <a:ext cx="3764521" cy="14441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งานริปเปอร์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7375" y="1277166"/>
            <a:ext cx="12510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การทลายมวลหิน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620111" y="1277166"/>
            <a:ext cx="18128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การทลายย้อนเสี้ยน (sakame)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9F5FF86-B2E7-4C3B-A400-5789A4743DBC}"/>
              </a:ext>
            </a:extLst>
          </p:cNvPr>
          <p:cNvSpPr txBox="1"/>
          <p:nvPr/>
        </p:nvSpPr>
        <p:spPr>
          <a:xfrm>
            <a:off x="6952255" y="1698074"/>
            <a:ext cx="305795" cy="1496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rtl="0"/>
            <a:r>
              <a:rPr lang="th-TH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(ไม่ดี)</a:t>
            </a:r>
            <a:endParaRPr lang="th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60C001D-C268-443E-B66B-9B339B2CF22D}"/>
              </a:ext>
            </a:extLst>
          </p:cNvPr>
          <p:cNvSpPr txBox="1"/>
          <p:nvPr/>
        </p:nvSpPr>
        <p:spPr>
          <a:xfrm>
            <a:off x="7939743" y="1702707"/>
            <a:ext cx="305795" cy="149647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36000" rIns="36000" bIns="36000" rtlCol="0">
            <a:spAutoFit/>
          </a:bodyPr>
          <a:lstStyle/>
          <a:p>
            <a:pPr rtl="0"/>
            <a:r>
              <a:rPr lang="th-TH" sz="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(ดี)</a:t>
            </a:r>
            <a:endParaRPr lang="th" sz="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4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รถตัก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07145" y="57094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ตัวอย่างอุปกรณ์ควบคุมของรถตัก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115 / คู่มือเสริมหน้า 56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8" y="1291389"/>
            <a:ext cx="7667712" cy="4395036"/>
          </a:xfrm>
          <a:prstGeom prst="rect">
            <a:avLst/>
          </a:prstGeom>
        </p:spPr>
      </p:pic>
      <p:sp>
        <p:nvSpPr>
          <p:cNvPr id="8" name="テキスト ボックス 1055">
            <a:extLst>
              <a:ext uri="{FF2B5EF4-FFF2-40B4-BE49-F238E27FC236}">
                <a16:creationId xmlns:a16="http://schemas.microsoft.com/office/drawing/2014/main" id="{F07D51F6-6ADC-4486-A48C-4F25A121EE0F}"/>
              </a:ext>
            </a:extLst>
          </p:cNvPr>
          <p:cNvSpPr txBox="1"/>
          <p:nvPr/>
        </p:nvSpPr>
        <p:spPr>
          <a:xfrm>
            <a:off x="916925" y="2965044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สวิตช์ยก</a:t>
            </a:r>
          </a:p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ขึ้น-ลง</a:t>
            </a:r>
          </a:p>
        </p:txBody>
      </p:sp>
      <p:sp>
        <p:nvSpPr>
          <p:cNvPr id="10" name="テキスト ボックス 1056">
            <a:extLst>
              <a:ext uri="{FF2B5EF4-FFF2-40B4-BE49-F238E27FC236}">
                <a16:creationId xmlns:a16="http://schemas.microsoft.com/office/drawing/2014/main" id="{DEB259D9-E130-420C-9142-17F465CADCBD}"/>
              </a:ext>
            </a:extLst>
          </p:cNvPr>
          <p:cNvSpPr txBox="1"/>
          <p:nvPr/>
        </p:nvSpPr>
        <p:spPr>
          <a:xfrm>
            <a:off x="1037404" y="4515055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แป้นเบรก</a:t>
            </a:r>
          </a:p>
        </p:txBody>
      </p:sp>
      <p:sp>
        <p:nvSpPr>
          <p:cNvPr id="12" name="テキスト ボックス 1057">
            <a:extLst>
              <a:ext uri="{FF2B5EF4-FFF2-40B4-BE49-F238E27FC236}">
                <a16:creationId xmlns:a16="http://schemas.microsoft.com/office/drawing/2014/main" id="{53E6C174-936E-4604-9E8E-9F2E87101157}"/>
              </a:ext>
            </a:extLst>
          </p:cNvPr>
          <p:cNvSpPr txBox="1"/>
          <p:nvPr/>
        </p:nvSpPr>
        <p:spPr>
          <a:xfrm>
            <a:off x="3009331" y="1877134"/>
            <a:ext cx="2412100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ระบบเฝ้าสังเกตอิเล็กทรอนิกส์</a:t>
            </a:r>
          </a:p>
        </p:txBody>
      </p:sp>
      <p:sp>
        <p:nvSpPr>
          <p:cNvPr id="13" name="テキスト ボックス 1058">
            <a:extLst>
              <a:ext uri="{FF2B5EF4-FFF2-40B4-BE49-F238E27FC236}">
                <a16:creationId xmlns:a16="http://schemas.microsoft.com/office/drawing/2014/main" id="{E9F1C5F2-D701-444A-B2E1-06D99FAD137C}"/>
              </a:ext>
            </a:extLst>
          </p:cNvPr>
          <p:cNvSpPr txBox="1"/>
          <p:nvPr/>
        </p:nvSpPr>
        <p:spPr>
          <a:xfrm>
            <a:off x="6690584" y="2460139"/>
            <a:ext cx="1415191" cy="23868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อุปกรณ์บอกทิศทาง</a:t>
            </a:r>
          </a:p>
        </p:txBody>
      </p:sp>
      <p:sp>
        <p:nvSpPr>
          <p:cNvPr id="15" name="テキスト ボックス 1059">
            <a:extLst>
              <a:ext uri="{FF2B5EF4-FFF2-40B4-BE49-F238E27FC236}">
                <a16:creationId xmlns:a16="http://schemas.microsoft.com/office/drawing/2014/main" id="{D29094B8-34F6-4AB5-980F-2D778FB3D200}"/>
              </a:ext>
            </a:extLst>
          </p:cNvPr>
          <p:cNvSpPr txBox="1"/>
          <p:nvPr/>
        </p:nvSpPr>
        <p:spPr>
          <a:xfrm>
            <a:off x="6669618" y="2710760"/>
            <a:ext cx="1764698" cy="1605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สวิตช์เบรกจอด</a:t>
            </a:r>
          </a:p>
        </p:txBody>
      </p:sp>
      <p:sp>
        <p:nvSpPr>
          <p:cNvPr id="16" name="テキスト ボックス 1060">
            <a:extLst>
              <a:ext uri="{FF2B5EF4-FFF2-40B4-BE49-F238E27FC236}">
                <a16:creationId xmlns:a16="http://schemas.microsoft.com/office/drawing/2014/main" id="{E4593011-0902-4660-849C-829D2D36A501}"/>
              </a:ext>
            </a:extLst>
          </p:cNvPr>
          <p:cNvSpPr txBox="1"/>
          <p:nvPr/>
        </p:nvSpPr>
        <p:spPr>
          <a:xfrm>
            <a:off x="6690584" y="2989733"/>
            <a:ext cx="174373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สวิตช์ล็อกการทำงาน</a:t>
            </a:r>
          </a:p>
        </p:txBody>
      </p:sp>
      <p:sp>
        <p:nvSpPr>
          <p:cNvPr id="17" name="テキスト ボックス 1061">
            <a:extLst>
              <a:ext uri="{FF2B5EF4-FFF2-40B4-BE49-F238E27FC236}">
                <a16:creationId xmlns:a16="http://schemas.microsoft.com/office/drawing/2014/main" id="{5742E0EA-F368-4806-82EA-58AEE0B4B81B}"/>
              </a:ext>
            </a:extLst>
          </p:cNvPr>
          <p:cNvSpPr txBox="1"/>
          <p:nvPr/>
        </p:nvSpPr>
        <p:spPr>
          <a:xfrm>
            <a:off x="6693033" y="3315747"/>
            <a:ext cx="1741283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คันควบคุมอุปกรณ์การทำงาน</a:t>
            </a:r>
          </a:p>
        </p:txBody>
      </p:sp>
      <p:sp>
        <p:nvSpPr>
          <p:cNvPr id="18" name="テキスト ボックス 1062">
            <a:extLst>
              <a:ext uri="{FF2B5EF4-FFF2-40B4-BE49-F238E27FC236}">
                <a16:creationId xmlns:a16="http://schemas.microsoft.com/office/drawing/2014/main" id="{9495E783-FFCC-4DF4-9DF1-2CE063E0B700}"/>
              </a:ext>
            </a:extLst>
          </p:cNvPr>
          <p:cNvSpPr txBox="1"/>
          <p:nvPr/>
        </p:nvSpPr>
        <p:spPr>
          <a:xfrm>
            <a:off x="6590574" y="4733385"/>
            <a:ext cx="1891604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แป้นคันเร่ง</a:t>
            </a:r>
          </a:p>
        </p:txBody>
      </p:sp>
    </p:spTree>
    <p:extLst>
      <p:ext uri="{BB962C8B-B14F-4D97-AF65-F5344CB8AC3E}">
        <p14:creationId xmlns:p14="http://schemas.microsoft.com/office/powerpoint/2010/main" val="284537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รถตัก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6173" y="476362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ตัวอย่างการควบคุมอาร์มยกและบุ้งกี๋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ตัวอย่างความสูงของบุ้งกี๋ขณะวิ่ง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116 / คู่มือเสริมหน้า 56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118 / คู่มือเสริมหน้า 57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300" y="4881608"/>
            <a:ext cx="4368541" cy="11745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 (3)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 (4)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26964" y="4961320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การล้วงขุด (sukashi bori) เป็นสิ่งที่อันตราย</a:t>
            </a:r>
          </a:p>
        </p:txBody>
      </p:sp>
    </p:spTree>
    <p:extLst>
      <p:ext uri="{BB962C8B-B14F-4D97-AF65-F5344CB8AC3E}">
        <p14:creationId xmlns:p14="http://schemas.microsoft.com/office/powerpoint/2010/main" val="44248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งานบรรทุกขนย้าย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119 / คู่มือเสริมหน้า 58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6930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ตัวอย่างลักษณะการบรรทุก (1)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ตัวอย่างลักษณะการบรรทุก (2)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00800" y="285745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ตัวอย่างงานบรรทุกขนย้าย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59088" y="2694815"/>
            <a:ext cx="1189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เริ่มบรรทุกใส่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เสร็จสิ้น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4466" y="1632862"/>
            <a:ext cx="15678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ความสูงของฮินจ์พิน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7" y="4925164"/>
            <a:ext cx="510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เสถียร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28993" y="4841178"/>
            <a:ext cx="510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บรรทุกฝั่งเดียว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36263" y="4848964"/>
            <a:ext cx="90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บรรทุกฝั่งเดียวจึงไม่เสถียร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16220" y="4925164"/>
            <a:ext cx="9009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ไม่เสถียร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งานบรรทุกขนย้าย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9467" y="444575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ตัวอย่างงานบรรทุกขนย้าย V Shift และอื่นๆ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121 / คู่มือเสริมหน้า 59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44635" y="495710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5278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ตัวอย่างการทำงานใส่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131971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ตัวอย่างวิธีก่อสร้างแบบ Low and Carry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" y="1350273"/>
            <a:ext cx="3278977" cy="3103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97" y="1553596"/>
            <a:ext cx="3984625" cy="47761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53" y="4900029"/>
            <a:ext cx="3578425" cy="120876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372534" y="140681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081305" y="1412016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282450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091507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620979" y="4335357"/>
            <a:ext cx="1557196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177587" y="1268375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Shape (V Shift)</a:t>
            </a:r>
            <a: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วัตถุเป้าหมายการทำงาน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16095" y="1268375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Shape (Cross Shift)</a:t>
            </a:r>
            <a: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วัตถุเป้าหมายการทำงาน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07322" y="2769490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 Shape (L Shift)</a:t>
            </a:r>
            <a: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วัตถุเป้าหมายการทำงาน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16093" y="2769490"/>
            <a:ext cx="1189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Shape (T Shift)</a:t>
            </a:r>
            <a: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kumimoji="1" lang="en-US" altLang="ja-JP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วัตถุเป้าหมายการทำงาน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00760" y="4227322"/>
            <a:ext cx="2552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　　　　　คือ การเคลื่อนที่ของรถตัก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cxnSp>
        <p:nvCxnSpPr>
          <p:cNvPr id="3" name="直線矢印コネクタ 2"/>
          <p:cNvCxnSpPr>
            <a:cxnSpLocks/>
          </p:cNvCxnSpPr>
          <p:nvPr/>
        </p:nvCxnSpPr>
        <p:spPr>
          <a:xfrm>
            <a:off x="1180563" y="4321937"/>
            <a:ext cx="383941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33426" y="5096556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119450" y="491232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657625" y="5509357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25920" y="560063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6278" y="4947426"/>
            <a:ext cx="12967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เมื่อระยะห่างสูงสุด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09268" y="4752460"/>
            <a:ext cx="2168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ตัวอย่างการควบคุมการใส่แต่ละขั้นตอน</a:t>
            </a:r>
            <a:endParaRPr kumimoji="1" lang="ja-JP" altLang="en-US" sz="8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93242" y="5440681"/>
            <a:ext cx="1296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ห่างจากตำแหน่งสายตา </a:t>
            </a:r>
            <a:endParaRPr lang="en-US" sz="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ซม.</a:t>
            </a:r>
            <a:endParaRPr kumimoji="1" lang="ja-JP" altLang="en-US" sz="700" dirty="0">
              <a:latin typeface="Tahoma" panose="020B0604030504040204" pitchFamily="34" charset="0"/>
              <a:ea typeface="HGP明朝B" panose="02020800000000000000" pitchFamily="18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55080" y="5600631"/>
            <a:ext cx="1296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ระดับลาดเอียง 0%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3904665" y="5566933"/>
            <a:ext cx="272317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422634" y="5708408"/>
            <a:ext cx="175780" cy="7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23513" y="5477520"/>
            <a:ext cx="593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ช่องใส่</a:t>
            </a:r>
            <a:endParaRPr lang="en-US" altLang="ja-JP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1804" y="5613858"/>
            <a:ext cx="377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th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10%</a:t>
            </a:r>
          </a:p>
        </p:txBody>
      </p:sp>
      <p:sp>
        <p:nvSpPr>
          <p:cNvPr id="39" name="テキスト ボックス 1079">
            <a:extLst>
              <a:ext uri="{FF2B5EF4-FFF2-40B4-BE49-F238E27FC236}">
                <a16:creationId xmlns:a16="http://schemas.microsoft.com/office/drawing/2014/main" id="{A2B8419B-7242-4D10-A8BE-DD3329E8BE93}"/>
              </a:ext>
            </a:extLst>
          </p:cNvPr>
          <p:cNvSpPr txBox="1"/>
          <p:nvPr/>
        </p:nvSpPr>
        <p:spPr>
          <a:xfrm>
            <a:off x="4609864" y="1636322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การหมุนในการขุดดินแบบ Bench ที่ราบเรียบ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080">
            <a:extLst>
              <a:ext uri="{FF2B5EF4-FFF2-40B4-BE49-F238E27FC236}">
                <a16:creationId xmlns:a16="http://schemas.microsoft.com/office/drawing/2014/main" id="{0B8BDB22-CEE4-44A7-A79F-B261BB438B82}"/>
              </a:ext>
            </a:extLst>
          </p:cNvPr>
          <p:cNvSpPr txBox="1"/>
          <p:nvPr/>
        </p:nvSpPr>
        <p:spPr>
          <a:xfrm>
            <a:off x="5154241" y="1931962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วนกลับ (เดินหน้า)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081">
            <a:extLst>
              <a:ext uri="{FF2B5EF4-FFF2-40B4-BE49-F238E27FC236}">
                <a16:creationId xmlns:a16="http://schemas.microsoft.com/office/drawing/2014/main" id="{3646205F-101D-4C72-BE2F-7DA4D43B0C51}"/>
              </a:ext>
            </a:extLst>
          </p:cNvPr>
          <p:cNvSpPr txBox="1"/>
          <p:nvPr/>
        </p:nvSpPr>
        <p:spPr>
          <a:xfrm>
            <a:off x="5322713" y="3437220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วนกลับ (เดินหน้า)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082">
            <a:extLst>
              <a:ext uri="{FF2B5EF4-FFF2-40B4-BE49-F238E27FC236}">
                <a16:creationId xmlns:a16="http://schemas.microsoft.com/office/drawing/2014/main" id="{07C9674E-A952-40B7-93AB-86C18C6A4B18}"/>
              </a:ext>
            </a:extLst>
          </p:cNvPr>
          <p:cNvSpPr txBox="1"/>
          <p:nvPr/>
        </p:nvSpPr>
        <p:spPr>
          <a:xfrm>
            <a:off x="5152147" y="2261875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 (เดินหน้า)</a:t>
            </a:r>
            <a:endParaRPr lang="ja-JP" sz="7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083">
            <a:extLst>
              <a:ext uri="{FF2B5EF4-FFF2-40B4-BE49-F238E27FC236}">
                <a16:creationId xmlns:a16="http://schemas.microsoft.com/office/drawing/2014/main" id="{7524E6F4-4628-497D-B9C8-AC2DB0789431}"/>
              </a:ext>
            </a:extLst>
          </p:cNvPr>
          <p:cNvSpPr txBox="1"/>
          <p:nvPr/>
        </p:nvSpPr>
        <p:spPr>
          <a:xfrm>
            <a:off x="5131497" y="5298208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 (เดินหน้า)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084">
            <a:extLst>
              <a:ext uri="{FF2B5EF4-FFF2-40B4-BE49-F238E27FC236}">
                <a16:creationId xmlns:a16="http://schemas.microsoft.com/office/drawing/2014/main" id="{517A79AC-46B9-41C3-B528-8DEC4B542F20}"/>
              </a:ext>
            </a:extLst>
          </p:cNvPr>
          <p:cNvSpPr txBox="1"/>
          <p:nvPr/>
        </p:nvSpPr>
        <p:spPr>
          <a:xfrm>
            <a:off x="5216744" y="3663464"/>
            <a:ext cx="73674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 (ถอยหลัง)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085">
            <a:extLst>
              <a:ext uri="{FF2B5EF4-FFF2-40B4-BE49-F238E27FC236}">
                <a16:creationId xmlns:a16="http://schemas.microsoft.com/office/drawing/2014/main" id="{B7B31FC4-038D-4AAE-8FF5-4447EC0CBF34}"/>
              </a:ext>
            </a:extLst>
          </p:cNvPr>
          <p:cNvSpPr txBox="1"/>
          <p:nvPr/>
        </p:nvSpPr>
        <p:spPr>
          <a:xfrm>
            <a:off x="5864470" y="2487647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การหมุน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086">
            <a:extLst>
              <a:ext uri="{FF2B5EF4-FFF2-40B4-BE49-F238E27FC236}">
                <a16:creationId xmlns:a16="http://schemas.microsoft.com/office/drawing/2014/main" id="{FD4DA719-E2D8-4B67-8998-AA724397AC0D}"/>
              </a:ext>
            </a:extLst>
          </p:cNvPr>
          <p:cNvSpPr txBox="1"/>
          <p:nvPr/>
        </p:nvSpPr>
        <p:spPr>
          <a:xfrm>
            <a:off x="4981320" y="3209619"/>
            <a:ext cx="300355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การหมุน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087">
            <a:extLst>
              <a:ext uri="{FF2B5EF4-FFF2-40B4-BE49-F238E27FC236}">
                <a16:creationId xmlns:a16="http://schemas.microsoft.com/office/drawing/2014/main" id="{A0B78EA8-6E5C-454D-B35D-97BB672748F1}"/>
              </a:ext>
            </a:extLst>
          </p:cNvPr>
          <p:cNvSpPr txBox="1"/>
          <p:nvPr/>
        </p:nvSpPr>
        <p:spPr>
          <a:xfrm>
            <a:off x="5848118" y="1904526"/>
            <a:ext cx="34125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088">
            <a:extLst>
              <a:ext uri="{FF2B5EF4-FFF2-40B4-BE49-F238E27FC236}">
                <a16:creationId xmlns:a16="http://schemas.microsoft.com/office/drawing/2014/main" id="{0BA3AC51-B603-4378-88A3-A524AB310873}"/>
              </a:ext>
            </a:extLst>
          </p:cNvPr>
          <p:cNvSpPr txBox="1"/>
          <p:nvPr/>
        </p:nvSpPr>
        <p:spPr>
          <a:xfrm>
            <a:off x="5680800" y="5521495"/>
            <a:ext cx="367339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บรรทุก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089">
            <a:extLst>
              <a:ext uri="{FF2B5EF4-FFF2-40B4-BE49-F238E27FC236}">
                <a16:creationId xmlns:a16="http://schemas.microsoft.com/office/drawing/2014/main" id="{B5F07C42-A7DB-4574-9824-15D1B26DB1C7}"/>
              </a:ext>
            </a:extLst>
          </p:cNvPr>
          <p:cNvSpPr txBox="1"/>
          <p:nvPr/>
        </p:nvSpPr>
        <p:spPr>
          <a:xfrm>
            <a:off x="5017606" y="5065254"/>
            <a:ext cx="72508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วนกลับ (ถอยหลัง)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090">
            <a:extLst>
              <a:ext uri="{FF2B5EF4-FFF2-40B4-BE49-F238E27FC236}">
                <a16:creationId xmlns:a16="http://schemas.microsoft.com/office/drawing/2014/main" id="{750FE492-DF41-4F29-A193-F7E3A2AC57C4}"/>
              </a:ext>
            </a:extLst>
          </p:cNvPr>
          <p:cNvSpPr txBox="1"/>
          <p:nvPr/>
        </p:nvSpPr>
        <p:spPr>
          <a:xfrm>
            <a:off x="4858920" y="2353178"/>
            <a:ext cx="28904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เทใส่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091">
            <a:extLst>
              <a:ext uri="{FF2B5EF4-FFF2-40B4-BE49-F238E27FC236}">
                <a16:creationId xmlns:a16="http://schemas.microsoft.com/office/drawing/2014/main" id="{C18B5C0A-7BB9-4779-8BEB-4A5E6533FDB6}"/>
              </a:ext>
            </a:extLst>
          </p:cNvPr>
          <p:cNvSpPr txBox="1"/>
          <p:nvPr/>
        </p:nvSpPr>
        <p:spPr>
          <a:xfrm>
            <a:off x="4857682" y="3752460"/>
            <a:ext cx="213828" cy="111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เทใส่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092">
            <a:extLst>
              <a:ext uri="{FF2B5EF4-FFF2-40B4-BE49-F238E27FC236}">
                <a16:creationId xmlns:a16="http://schemas.microsoft.com/office/drawing/2014/main" id="{EE8DA1FA-6DA4-452C-8AE4-0B579AEE6261}"/>
              </a:ext>
            </a:extLst>
          </p:cNvPr>
          <p:cNvSpPr txBox="1"/>
          <p:nvPr/>
        </p:nvSpPr>
        <p:spPr>
          <a:xfrm>
            <a:off x="4868623" y="5342898"/>
            <a:ext cx="225393" cy="1234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เทใส่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093">
            <a:extLst>
              <a:ext uri="{FF2B5EF4-FFF2-40B4-BE49-F238E27FC236}">
                <a16:creationId xmlns:a16="http://schemas.microsoft.com/office/drawing/2014/main" id="{3458386C-B98B-4F7E-A686-3C90D50579FE}"/>
              </a:ext>
            </a:extLst>
          </p:cNvPr>
          <p:cNvSpPr txBox="1"/>
          <p:nvPr/>
        </p:nvSpPr>
        <p:spPr>
          <a:xfrm rot="16200000">
            <a:off x="4382126" y="216489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(ช่องใส่)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094">
            <a:extLst>
              <a:ext uri="{FF2B5EF4-FFF2-40B4-BE49-F238E27FC236}">
                <a16:creationId xmlns:a16="http://schemas.microsoft.com/office/drawing/2014/main" id="{0901CB11-1C99-4AD3-876D-DCA7E2D21113}"/>
              </a:ext>
            </a:extLst>
          </p:cNvPr>
          <p:cNvSpPr txBox="1"/>
          <p:nvPr/>
        </p:nvSpPr>
        <p:spPr>
          <a:xfrm rot="16200000">
            <a:off x="4358194" y="362560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(ช่องใส่)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1095">
            <a:extLst>
              <a:ext uri="{FF2B5EF4-FFF2-40B4-BE49-F238E27FC236}">
                <a16:creationId xmlns:a16="http://schemas.microsoft.com/office/drawing/2014/main" id="{E9F2A7C4-6AAD-4DD1-94EE-6319C48B3946}"/>
              </a:ext>
            </a:extLst>
          </p:cNvPr>
          <p:cNvSpPr txBox="1"/>
          <p:nvPr/>
        </p:nvSpPr>
        <p:spPr>
          <a:xfrm rot="16200000">
            <a:off x="4358193" y="5253308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(ช่องใส่)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1096">
            <a:extLst>
              <a:ext uri="{FF2B5EF4-FFF2-40B4-BE49-F238E27FC236}">
                <a16:creationId xmlns:a16="http://schemas.microsoft.com/office/drawing/2014/main" id="{745440DA-42A2-415A-88A3-5E3E356A6062}"/>
              </a:ext>
            </a:extLst>
          </p:cNvPr>
          <p:cNvSpPr txBox="1"/>
          <p:nvPr/>
        </p:nvSpPr>
        <p:spPr>
          <a:xfrm rot="16200000">
            <a:off x="6025219" y="5091885"/>
            <a:ext cx="706380" cy="186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(อุโมงค์ส่วนที่ขุด)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097">
            <a:extLst>
              <a:ext uri="{FF2B5EF4-FFF2-40B4-BE49-F238E27FC236}">
                <a16:creationId xmlns:a16="http://schemas.microsoft.com/office/drawing/2014/main" id="{46CA5163-1C66-48EB-B20C-E34B88F1729D}"/>
              </a:ext>
            </a:extLst>
          </p:cNvPr>
          <p:cNvSpPr txBox="1"/>
          <p:nvPr/>
        </p:nvSpPr>
        <p:spPr>
          <a:xfrm rot="16200000">
            <a:off x="6036088" y="3373199"/>
            <a:ext cx="666047" cy="1757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(อุโมงค์ส่วนที่ขุด)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1" name="テキスト ボックス 1098">
            <a:extLst>
              <a:ext uri="{FF2B5EF4-FFF2-40B4-BE49-F238E27FC236}">
                <a16:creationId xmlns:a16="http://schemas.microsoft.com/office/drawing/2014/main" id="{1E1C77E3-13A0-43F0-8CBC-FB98C12D94E6}"/>
              </a:ext>
            </a:extLst>
          </p:cNvPr>
          <p:cNvSpPr txBox="1"/>
          <p:nvPr/>
        </p:nvSpPr>
        <p:spPr>
          <a:xfrm rot="16200000">
            <a:off x="6140907" y="2143883"/>
            <a:ext cx="580735" cy="99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(อุโมงค์ส่วนที่ขุด)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2" name="テキスト ボックス 1099">
            <a:extLst>
              <a:ext uri="{FF2B5EF4-FFF2-40B4-BE49-F238E27FC236}">
                <a16:creationId xmlns:a16="http://schemas.microsoft.com/office/drawing/2014/main" id="{16807643-B9E4-4253-BD66-F850DC1DD5DD}"/>
              </a:ext>
            </a:extLst>
          </p:cNvPr>
          <p:cNvSpPr txBox="1"/>
          <p:nvPr/>
        </p:nvSpPr>
        <p:spPr>
          <a:xfrm>
            <a:off x="6281223" y="4061806"/>
            <a:ext cx="245180" cy="198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หน้าตัด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3" name="テキスト ボックス 1100">
            <a:extLst>
              <a:ext uri="{FF2B5EF4-FFF2-40B4-BE49-F238E27FC236}">
                <a16:creationId xmlns:a16="http://schemas.microsoft.com/office/drawing/2014/main" id="{62F5D215-9FA7-4945-BDCF-1D5A1167CF83}"/>
              </a:ext>
            </a:extLst>
          </p:cNvPr>
          <p:cNvSpPr txBox="1"/>
          <p:nvPr/>
        </p:nvSpPr>
        <p:spPr>
          <a:xfrm>
            <a:off x="6288781" y="5752559"/>
            <a:ext cx="229376" cy="198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หน้าตัด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4" name="テキスト ボックス 1101">
            <a:extLst>
              <a:ext uri="{FF2B5EF4-FFF2-40B4-BE49-F238E27FC236}">
                <a16:creationId xmlns:a16="http://schemas.microsoft.com/office/drawing/2014/main" id="{90AF9033-821A-46D2-B32D-07B21C253428}"/>
              </a:ext>
            </a:extLst>
          </p:cNvPr>
          <p:cNvSpPr txBox="1"/>
          <p:nvPr/>
        </p:nvSpPr>
        <p:spPr>
          <a:xfrm>
            <a:off x="4641274" y="2859208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การหมุนในการขุดดินแบบ Bench ที่มีระดับลาดเอียงขึ้น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5" name="テキスト ボックス 1102">
            <a:extLst>
              <a:ext uri="{FF2B5EF4-FFF2-40B4-BE49-F238E27FC236}">
                <a16:creationId xmlns:a16="http://schemas.microsoft.com/office/drawing/2014/main" id="{CEAB88EB-2277-4099-A2EF-939E614F4ECB}"/>
              </a:ext>
            </a:extLst>
          </p:cNvPr>
          <p:cNvSpPr txBox="1"/>
          <p:nvPr/>
        </p:nvSpPr>
        <p:spPr>
          <a:xfrm>
            <a:off x="4609864" y="4489716"/>
            <a:ext cx="1854204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การหมุนในการขุดดินแบบ Bench ที่มีระดับลาดเอียงลง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66" name="テキスト ボックス 1103">
            <a:extLst>
              <a:ext uri="{FF2B5EF4-FFF2-40B4-BE49-F238E27FC236}">
                <a16:creationId xmlns:a16="http://schemas.microsoft.com/office/drawing/2014/main" id="{35E2C94E-AECF-4EAC-AE1D-169E5C11F68E}"/>
              </a:ext>
            </a:extLst>
          </p:cNvPr>
          <p:cNvSpPr txBox="1"/>
          <p:nvPr/>
        </p:nvSpPr>
        <p:spPr>
          <a:xfrm>
            <a:off x="6600639" y="1655372"/>
            <a:ext cx="1669822" cy="1152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แม้ว่าฐานดินจะราบเรียบ แต่ก็ห้ามหมุนโดยไม่คำนึงถึงสถานที่</a:t>
            </a: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สำหรับจุดที่จะทำการหมุนในการขุดดินแบบ Bench ที่ราบเรียบ  ให้ทำการหมุนใกล้กับอุโมงค์ส่วนที่ขุดเมื่อกำลังบรรทุกน้ำหนักบรรทุกอยู่ และหลังจากเทใส่แล้ว ให้หมุนใกล้กับช่องใส่เมื่อหันหน้าเข้าหาฝั่งที่ฉากที่ขุดเป็นหลัก</a:t>
            </a:r>
          </a:p>
        </p:txBody>
      </p:sp>
      <p:sp>
        <p:nvSpPr>
          <p:cNvPr id="67" name="テキスト ボックス 1104">
            <a:extLst>
              <a:ext uri="{FF2B5EF4-FFF2-40B4-BE49-F238E27FC236}">
                <a16:creationId xmlns:a16="http://schemas.microsoft.com/office/drawing/2014/main" id="{047C329A-CA9D-4D93-B250-828035C86126}"/>
              </a:ext>
            </a:extLst>
          </p:cNvPr>
          <p:cNvSpPr txBox="1"/>
          <p:nvPr/>
        </p:nvSpPr>
        <p:spPr>
          <a:xfrm>
            <a:off x="6586177" y="2916084"/>
            <a:ext cx="1725310" cy="150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ในการขุดดินแบบ Bench ที่มีระดับลาดเอียงลงไปทางอุโมงค์ส่วนที่ขุด (ระดับลาดเอียงขึ้นไปทางช่องใส่) โดยส่วนใหญ่จะขนย้ายโดยถอยหลังเพื่อป้องกันของที่บรรทุกหก</a:t>
            </a: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สำหรับจุดที่ทำการหมุน ควรเลือกจุดที่ราบเรียบที่สุดเท่าที่จะเป็นไปได้ เนื่องจากสภาพของการขุดดินแบบ Bench ส่วนมากจึงมักจะเป็นกรณีการหมุนใกล้กับช่องใส่</a:t>
            </a:r>
          </a:p>
        </p:txBody>
      </p:sp>
      <p:sp>
        <p:nvSpPr>
          <p:cNvPr id="68" name="テキスト ボックス 1105">
            <a:extLst>
              <a:ext uri="{FF2B5EF4-FFF2-40B4-BE49-F238E27FC236}">
                <a16:creationId xmlns:a16="http://schemas.microsoft.com/office/drawing/2014/main" id="{5990D230-0616-4399-B07D-FF310B074AC9}"/>
              </a:ext>
            </a:extLst>
          </p:cNvPr>
          <p:cNvSpPr txBox="1"/>
          <p:nvPr/>
        </p:nvSpPr>
        <p:spPr>
          <a:xfrm>
            <a:off x="6595520" y="4512846"/>
            <a:ext cx="1725310" cy="16449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ในการขุดดินแบบ Bench ที่มีระดับลาดเอียงลงไปทางอุโมงค์ส่วนที่ขุด (ระดับลาดเอียงขึ้นไปทางช่องใส่) เมื่อขนย้ายให้หมุนใกล้กับอุโมงค์ส่วนที่ขุด และเมื่อวนกลับมาในแต่ละครั้งให้หมุนโดยเลือกจุดที่ราบเรียบตามสภาพว่ามีของที่บรรทุกหกหรือไม่</a:t>
            </a: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แม้กรณีที่ระยะห่างระหว่างช่องใส่และอุโมงค์ส่วนที่ขุดจะเป็นระยะสั้น ๆ ก็ตาม ก็ให้ทำการหมุนตามแนวทางข้างต้น</a:t>
            </a: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8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รถขุดแบบไฮดรอลิก (รถแบคโฮ)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123 / คู่มือเสริมหน้า 62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634854" y="1363814"/>
            <a:ext cx="5874289" cy="2337889"/>
            <a:chOff x="664874" y="1625141"/>
            <a:chExt cx="4359130" cy="1734876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267198" y="3154465"/>
              <a:ext cx="3237610" cy="205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2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ตัวอย่างอุปกรณ์ควบคุมรถขุดแบบไฮดรอลิก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74" y="1625141"/>
              <a:ext cx="4359130" cy="1529323"/>
            </a:xfrm>
            <a:prstGeom prst="rect">
              <a:avLst/>
            </a:prstGeom>
          </p:spPr>
        </p:pic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2103298" y="3654422"/>
            <a:ext cx="4937403" cy="2711761"/>
            <a:chOff x="751770" y="3843947"/>
            <a:chExt cx="4268467" cy="234436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39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2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วิธีควบคุมตามมาตรฐาน JIS</a:t>
              </a: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770" y="3843947"/>
              <a:ext cx="4268467" cy="2095538"/>
            </a:xfrm>
            <a:prstGeom prst="rect">
              <a:avLst/>
            </a:prstGeom>
          </p:spPr>
        </p:pic>
      </p:grpSp>
      <p:sp>
        <p:nvSpPr>
          <p:cNvPr id="18" name="テキスト ボックス 1112">
            <a:extLst>
              <a:ext uri="{FF2B5EF4-FFF2-40B4-BE49-F238E27FC236}">
                <a16:creationId xmlns:a16="http://schemas.microsoft.com/office/drawing/2014/main" id="{DF335337-1B7B-4A45-A4F1-A5353E009F06}"/>
              </a:ext>
            </a:extLst>
          </p:cNvPr>
          <p:cNvSpPr txBox="1"/>
          <p:nvPr/>
        </p:nvSpPr>
        <p:spPr>
          <a:xfrm>
            <a:off x="3017242" y="1489232"/>
            <a:ext cx="1040408" cy="2521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คันโยกการทำงาน</a:t>
            </a:r>
          </a:p>
        </p:txBody>
      </p:sp>
      <p:sp>
        <p:nvSpPr>
          <p:cNvPr id="19" name="テキスト ボックス 1113">
            <a:extLst>
              <a:ext uri="{FF2B5EF4-FFF2-40B4-BE49-F238E27FC236}">
                <a16:creationId xmlns:a16="http://schemas.microsoft.com/office/drawing/2014/main" id="{EB64B02D-709D-4FEB-A14D-6865948EB9F6}"/>
              </a:ext>
            </a:extLst>
          </p:cNvPr>
          <p:cNvSpPr txBox="1"/>
          <p:nvPr/>
        </p:nvSpPr>
        <p:spPr>
          <a:xfrm>
            <a:off x="2000076" y="1770821"/>
            <a:ext cx="62929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ยืดอาร์ม</a:t>
            </a:r>
          </a:p>
        </p:txBody>
      </p:sp>
      <p:sp>
        <p:nvSpPr>
          <p:cNvPr id="20" name="テキスト ボックス 1114">
            <a:extLst>
              <a:ext uri="{FF2B5EF4-FFF2-40B4-BE49-F238E27FC236}">
                <a16:creationId xmlns:a16="http://schemas.microsoft.com/office/drawing/2014/main" id="{86F43386-8C1A-479D-80D1-6E50EC299E8C}"/>
              </a:ext>
            </a:extLst>
          </p:cNvPr>
          <p:cNvSpPr txBox="1"/>
          <p:nvPr/>
        </p:nvSpPr>
        <p:spPr>
          <a:xfrm>
            <a:off x="1981264" y="2794161"/>
            <a:ext cx="718238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หดอาร์ม</a:t>
            </a:r>
          </a:p>
        </p:txBody>
      </p:sp>
      <p:sp>
        <p:nvSpPr>
          <p:cNvPr id="21" name="テキスト ボックス 1115">
            <a:extLst>
              <a:ext uri="{FF2B5EF4-FFF2-40B4-BE49-F238E27FC236}">
                <a16:creationId xmlns:a16="http://schemas.microsoft.com/office/drawing/2014/main" id="{F9CC5CBB-6078-4C7F-AA52-0675DE6EC70D}"/>
              </a:ext>
            </a:extLst>
          </p:cNvPr>
          <p:cNvSpPr txBox="1"/>
          <p:nvPr/>
        </p:nvSpPr>
        <p:spPr>
          <a:xfrm>
            <a:off x="1981264" y="3153198"/>
            <a:ext cx="730512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(คันโยกซ้าย)</a:t>
            </a:r>
          </a:p>
        </p:txBody>
      </p:sp>
      <p:sp>
        <p:nvSpPr>
          <p:cNvPr id="23" name="テキスト ボックス 1116">
            <a:extLst>
              <a:ext uri="{FF2B5EF4-FFF2-40B4-BE49-F238E27FC236}">
                <a16:creationId xmlns:a16="http://schemas.microsoft.com/office/drawing/2014/main" id="{54CCFD2F-BBB7-440F-A7AC-8303E058F993}"/>
              </a:ext>
            </a:extLst>
          </p:cNvPr>
          <p:cNvSpPr txBox="1"/>
          <p:nvPr/>
        </p:nvSpPr>
        <p:spPr>
          <a:xfrm>
            <a:off x="6231351" y="3166499"/>
            <a:ext cx="74245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(คันโยกขวา)</a:t>
            </a:r>
          </a:p>
        </p:txBody>
      </p:sp>
      <p:sp>
        <p:nvSpPr>
          <p:cNvPr id="24" name="テキスト ボックス 1117">
            <a:extLst>
              <a:ext uri="{FF2B5EF4-FFF2-40B4-BE49-F238E27FC236}">
                <a16:creationId xmlns:a16="http://schemas.microsoft.com/office/drawing/2014/main" id="{F6473440-90B2-4EBE-8A0A-494769EA5BD2}"/>
              </a:ext>
            </a:extLst>
          </p:cNvPr>
          <p:cNvSpPr txBox="1"/>
          <p:nvPr/>
        </p:nvSpPr>
        <p:spPr>
          <a:xfrm rot="16200000">
            <a:off x="1600143" y="2245059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หมุนซ้าย</a:t>
            </a:r>
          </a:p>
        </p:txBody>
      </p:sp>
      <p:sp>
        <p:nvSpPr>
          <p:cNvPr id="25" name="テキスト ボックス 1118">
            <a:extLst>
              <a:ext uri="{FF2B5EF4-FFF2-40B4-BE49-F238E27FC236}">
                <a16:creationId xmlns:a16="http://schemas.microsoft.com/office/drawing/2014/main" id="{1E7E9523-5D60-469C-A697-3CDABFD91949}"/>
              </a:ext>
            </a:extLst>
          </p:cNvPr>
          <p:cNvSpPr txBox="1"/>
          <p:nvPr/>
        </p:nvSpPr>
        <p:spPr>
          <a:xfrm rot="16200000">
            <a:off x="2606350" y="2218679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หมุนขวา</a:t>
            </a:r>
          </a:p>
        </p:txBody>
      </p:sp>
      <p:sp>
        <p:nvSpPr>
          <p:cNvPr id="26" name="テキスト ボックス 1119">
            <a:extLst>
              <a:ext uri="{FF2B5EF4-FFF2-40B4-BE49-F238E27FC236}">
                <a16:creationId xmlns:a16="http://schemas.microsoft.com/office/drawing/2014/main" id="{5767469A-E718-4593-8582-40C35380E176}"/>
              </a:ext>
            </a:extLst>
          </p:cNvPr>
          <p:cNvSpPr txBox="1"/>
          <p:nvPr/>
        </p:nvSpPr>
        <p:spPr>
          <a:xfrm>
            <a:off x="6279218" y="1666817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</a:t>
            </a:r>
          </a:p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27" name="テキスト ボックス 1120">
            <a:extLst>
              <a:ext uri="{FF2B5EF4-FFF2-40B4-BE49-F238E27FC236}">
                <a16:creationId xmlns:a16="http://schemas.microsoft.com/office/drawing/2014/main" id="{22E98659-1355-4BBC-A33D-C3EBE1FB72A9}"/>
              </a:ext>
            </a:extLst>
          </p:cNvPr>
          <p:cNvSpPr txBox="1"/>
          <p:nvPr/>
        </p:nvSpPr>
        <p:spPr>
          <a:xfrm>
            <a:off x="6301771" y="2834212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</a:t>
            </a:r>
          </a:p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</a:p>
        </p:txBody>
      </p:sp>
      <p:sp>
        <p:nvSpPr>
          <p:cNvPr id="28" name="テキスト ボックス 1121">
            <a:extLst>
              <a:ext uri="{FF2B5EF4-FFF2-40B4-BE49-F238E27FC236}">
                <a16:creationId xmlns:a16="http://schemas.microsoft.com/office/drawing/2014/main" id="{74B9340C-DA0D-488C-AC0D-02212312C004}"/>
              </a:ext>
            </a:extLst>
          </p:cNvPr>
          <p:cNvSpPr txBox="1"/>
          <p:nvPr/>
        </p:nvSpPr>
        <p:spPr>
          <a:xfrm>
            <a:off x="6973810" y="2194418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ดัมพ์ (dampu)</a:t>
            </a:r>
          </a:p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  <p:sp>
        <p:nvSpPr>
          <p:cNvPr id="29" name="テキスト ボックス 1122">
            <a:extLst>
              <a:ext uri="{FF2B5EF4-FFF2-40B4-BE49-F238E27FC236}">
                <a16:creationId xmlns:a16="http://schemas.microsoft.com/office/drawing/2014/main" id="{845184BE-81C9-412E-9C2F-22C4055838DA}"/>
              </a:ext>
            </a:extLst>
          </p:cNvPr>
          <p:cNvSpPr txBox="1"/>
          <p:nvPr/>
        </p:nvSpPr>
        <p:spPr>
          <a:xfrm>
            <a:off x="5801572" y="2075510"/>
            <a:ext cx="530265" cy="243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ขุด</a:t>
            </a:r>
          </a:p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  <p:sp>
        <p:nvSpPr>
          <p:cNvPr id="30" name="テキスト ボックス 1123">
            <a:extLst>
              <a:ext uri="{FF2B5EF4-FFF2-40B4-BE49-F238E27FC236}">
                <a16:creationId xmlns:a16="http://schemas.microsoft.com/office/drawing/2014/main" id="{6BFE89BE-890D-4D4A-A382-4E23710B94F1}"/>
              </a:ext>
            </a:extLst>
          </p:cNvPr>
          <p:cNvSpPr txBox="1"/>
          <p:nvPr/>
        </p:nvSpPr>
        <p:spPr>
          <a:xfrm>
            <a:off x="2657132" y="3861789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คันโยกทำงานซ้าย</a:t>
            </a:r>
          </a:p>
        </p:txBody>
      </p:sp>
      <p:sp>
        <p:nvSpPr>
          <p:cNvPr id="31" name="テキスト ボックス 1124">
            <a:extLst>
              <a:ext uri="{FF2B5EF4-FFF2-40B4-BE49-F238E27FC236}">
                <a16:creationId xmlns:a16="http://schemas.microsoft.com/office/drawing/2014/main" id="{14C5F111-AED2-4975-A958-EF648C27A978}"/>
              </a:ext>
            </a:extLst>
          </p:cNvPr>
          <p:cNvSpPr txBox="1"/>
          <p:nvPr/>
        </p:nvSpPr>
        <p:spPr>
          <a:xfrm>
            <a:off x="3919767" y="3867276"/>
            <a:ext cx="1286701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คันโยกวิ่ง (แป้นเหยียบ)</a:t>
            </a:r>
          </a:p>
        </p:txBody>
      </p:sp>
      <p:sp>
        <p:nvSpPr>
          <p:cNvPr id="32" name="テキスト ボックス 1125">
            <a:extLst>
              <a:ext uri="{FF2B5EF4-FFF2-40B4-BE49-F238E27FC236}">
                <a16:creationId xmlns:a16="http://schemas.microsoft.com/office/drawing/2014/main" id="{2BDDF05D-B033-4F03-8035-08CA4C243E11}"/>
              </a:ext>
            </a:extLst>
          </p:cNvPr>
          <p:cNvSpPr txBox="1"/>
          <p:nvPr/>
        </p:nvSpPr>
        <p:spPr>
          <a:xfrm>
            <a:off x="5741659" y="3852454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คันโยกทำงานขวา</a:t>
            </a:r>
          </a:p>
        </p:txBody>
      </p:sp>
      <p:sp>
        <p:nvSpPr>
          <p:cNvPr id="33" name="テキスト ボックス 1126">
            <a:extLst>
              <a:ext uri="{FF2B5EF4-FFF2-40B4-BE49-F238E27FC236}">
                <a16:creationId xmlns:a16="http://schemas.microsoft.com/office/drawing/2014/main" id="{6D469D1B-8C9C-48E8-A5EC-2FB2B229B57E}"/>
              </a:ext>
            </a:extLst>
          </p:cNvPr>
          <p:cNvSpPr txBox="1"/>
          <p:nvPr/>
        </p:nvSpPr>
        <p:spPr>
          <a:xfrm>
            <a:off x="2711411" y="5316059"/>
            <a:ext cx="855716" cy="153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หดอาร์ม</a:t>
            </a:r>
          </a:p>
        </p:txBody>
      </p:sp>
      <p:sp>
        <p:nvSpPr>
          <p:cNvPr id="34" name="テキスト ボックス 1127">
            <a:extLst>
              <a:ext uri="{FF2B5EF4-FFF2-40B4-BE49-F238E27FC236}">
                <a16:creationId xmlns:a16="http://schemas.microsoft.com/office/drawing/2014/main" id="{D2D082EA-07F9-44EF-B220-37980BDFA88C}"/>
              </a:ext>
            </a:extLst>
          </p:cNvPr>
          <p:cNvSpPr txBox="1"/>
          <p:nvPr/>
        </p:nvSpPr>
        <p:spPr>
          <a:xfrm>
            <a:off x="2709228" y="4642530"/>
            <a:ext cx="855716" cy="1600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ยืดอาร์ม</a:t>
            </a:r>
          </a:p>
        </p:txBody>
      </p:sp>
      <p:sp>
        <p:nvSpPr>
          <p:cNvPr id="35" name="テキスト ボックス 1128">
            <a:extLst>
              <a:ext uri="{FF2B5EF4-FFF2-40B4-BE49-F238E27FC236}">
                <a16:creationId xmlns:a16="http://schemas.microsoft.com/office/drawing/2014/main" id="{8A6C164C-D24B-42A1-BDFF-CA06449DFED9}"/>
              </a:ext>
            </a:extLst>
          </p:cNvPr>
          <p:cNvSpPr txBox="1"/>
          <p:nvPr/>
        </p:nvSpPr>
        <p:spPr>
          <a:xfrm>
            <a:off x="2171596" y="5151334"/>
            <a:ext cx="471517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หมุนซ้าย</a:t>
            </a:r>
          </a:p>
        </p:txBody>
      </p:sp>
      <p:sp>
        <p:nvSpPr>
          <p:cNvPr id="36" name="テキスト ボックス 1129">
            <a:extLst>
              <a:ext uri="{FF2B5EF4-FFF2-40B4-BE49-F238E27FC236}">
                <a16:creationId xmlns:a16="http://schemas.microsoft.com/office/drawing/2014/main" id="{58812BF3-E43D-45C0-9884-E5846405B034}"/>
              </a:ext>
            </a:extLst>
          </p:cNvPr>
          <p:cNvSpPr txBox="1"/>
          <p:nvPr/>
        </p:nvSpPr>
        <p:spPr>
          <a:xfrm>
            <a:off x="3367006" y="5171796"/>
            <a:ext cx="407417" cy="1722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หมุนขวา</a:t>
            </a:r>
          </a:p>
        </p:txBody>
      </p:sp>
      <p:sp>
        <p:nvSpPr>
          <p:cNvPr id="37" name="テキスト ボックス 1130">
            <a:extLst>
              <a:ext uri="{FF2B5EF4-FFF2-40B4-BE49-F238E27FC236}">
                <a16:creationId xmlns:a16="http://schemas.microsoft.com/office/drawing/2014/main" id="{DFFB234E-738A-4727-AABE-BF4F3B17437C}"/>
              </a:ext>
            </a:extLst>
          </p:cNvPr>
          <p:cNvSpPr txBox="1"/>
          <p:nvPr/>
        </p:nvSpPr>
        <p:spPr>
          <a:xfrm>
            <a:off x="5323996" y="5148408"/>
            <a:ext cx="527443" cy="3066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ขุด</a:t>
            </a: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  <p:sp>
        <p:nvSpPr>
          <p:cNvPr id="38" name="テキスト ボックス 1131">
            <a:extLst>
              <a:ext uri="{FF2B5EF4-FFF2-40B4-BE49-F238E27FC236}">
                <a16:creationId xmlns:a16="http://schemas.microsoft.com/office/drawing/2014/main" id="{BADC7FFD-C1AB-40F4-975B-FD078B3C5EA9}"/>
              </a:ext>
            </a:extLst>
          </p:cNvPr>
          <p:cNvSpPr txBox="1"/>
          <p:nvPr/>
        </p:nvSpPr>
        <p:spPr>
          <a:xfrm>
            <a:off x="6374424" y="5151334"/>
            <a:ext cx="522898" cy="3662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ดัมพ์ (dampu)</a:t>
            </a: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บุ้งกี๋</a:t>
            </a:r>
          </a:p>
        </p:txBody>
      </p:sp>
      <p:sp>
        <p:nvSpPr>
          <p:cNvPr id="39" name="テキスト ボックス 1132">
            <a:extLst>
              <a:ext uri="{FF2B5EF4-FFF2-40B4-BE49-F238E27FC236}">
                <a16:creationId xmlns:a16="http://schemas.microsoft.com/office/drawing/2014/main" id="{3D2847F2-B398-4BE7-A4BD-06E0D611BF86}"/>
              </a:ext>
            </a:extLst>
          </p:cNvPr>
          <p:cNvSpPr txBox="1"/>
          <p:nvPr/>
        </p:nvSpPr>
        <p:spPr>
          <a:xfrm>
            <a:off x="5688635" y="4617085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เอาบูมลง (sage)</a:t>
            </a:r>
          </a:p>
        </p:txBody>
      </p:sp>
      <p:sp>
        <p:nvSpPr>
          <p:cNvPr id="40" name="テキスト ボックス 1133">
            <a:extLst>
              <a:ext uri="{FF2B5EF4-FFF2-40B4-BE49-F238E27FC236}">
                <a16:creationId xmlns:a16="http://schemas.microsoft.com/office/drawing/2014/main" id="{92A1D13C-81CB-46D2-B052-C0939844987F}"/>
              </a:ext>
            </a:extLst>
          </p:cNvPr>
          <p:cNvSpPr txBox="1"/>
          <p:nvPr/>
        </p:nvSpPr>
        <p:spPr>
          <a:xfrm>
            <a:off x="5807654" y="5231336"/>
            <a:ext cx="611444" cy="1876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 (age)</a:t>
            </a:r>
            <a: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บูมขึ้น</a:t>
            </a:r>
          </a:p>
        </p:txBody>
      </p:sp>
      <p:sp>
        <p:nvSpPr>
          <p:cNvPr id="41" name="テキスト ボックス 1134">
            <a:extLst>
              <a:ext uri="{FF2B5EF4-FFF2-40B4-BE49-F238E27FC236}">
                <a16:creationId xmlns:a16="http://schemas.microsoft.com/office/drawing/2014/main" id="{9BA66D3A-3088-4686-A85E-3A1FFB912749}"/>
              </a:ext>
            </a:extLst>
          </p:cNvPr>
          <p:cNvSpPr txBox="1"/>
          <p:nvPr/>
        </p:nvSpPr>
        <p:spPr>
          <a:xfrm>
            <a:off x="4144273" y="5812050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ที่นั่งคนขับ</a:t>
            </a:r>
          </a:p>
        </p:txBody>
      </p:sp>
      <p:sp>
        <p:nvSpPr>
          <p:cNvPr id="42" name="テキスト ボックス 1135">
            <a:extLst>
              <a:ext uri="{FF2B5EF4-FFF2-40B4-BE49-F238E27FC236}">
                <a16:creationId xmlns:a16="http://schemas.microsoft.com/office/drawing/2014/main" id="{F2A2FCB2-8A9D-412B-8FB6-98159C58A548}"/>
              </a:ext>
            </a:extLst>
          </p:cNvPr>
          <p:cNvSpPr txBox="1"/>
          <p:nvPr/>
        </p:nvSpPr>
        <p:spPr>
          <a:xfrm>
            <a:off x="4365543" y="4117483"/>
            <a:ext cx="412909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เดินหน้า</a:t>
            </a:r>
          </a:p>
        </p:txBody>
      </p:sp>
      <p:sp>
        <p:nvSpPr>
          <p:cNvPr id="43" name="テキスト ボックス 1136">
            <a:extLst>
              <a:ext uri="{FF2B5EF4-FFF2-40B4-BE49-F238E27FC236}">
                <a16:creationId xmlns:a16="http://schemas.microsoft.com/office/drawing/2014/main" id="{3E060484-5FEE-403F-80C6-6A109B38F3CF}"/>
              </a:ext>
            </a:extLst>
          </p:cNvPr>
          <p:cNvSpPr txBox="1"/>
          <p:nvPr/>
        </p:nvSpPr>
        <p:spPr>
          <a:xfrm>
            <a:off x="4335020" y="4481265"/>
            <a:ext cx="368724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ถอยหลัง</a:t>
            </a:r>
          </a:p>
        </p:txBody>
      </p:sp>
      <p:sp>
        <p:nvSpPr>
          <p:cNvPr id="44" name="テキスト ボックス 1137">
            <a:extLst>
              <a:ext uri="{FF2B5EF4-FFF2-40B4-BE49-F238E27FC236}">
                <a16:creationId xmlns:a16="http://schemas.microsoft.com/office/drawing/2014/main" id="{D39B2A7B-07B3-4B1E-9598-CB01BF818A4E}"/>
              </a:ext>
            </a:extLst>
          </p:cNvPr>
          <p:cNvSpPr txBox="1"/>
          <p:nvPr/>
        </p:nvSpPr>
        <p:spPr>
          <a:xfrm>
            <a:off x="3967392" y="4648443"/>
            <a:ext cx="632016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วิ่งซ้าย</a:t>
            </a:r>
            <a: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</a:t>
            </a:r>
            <a: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(แป้นเหยียบ)</a:t>
            </a:r>
          </a:p>
        </p:txBody>
      </p:sp>
      <p:sp>
        <p:nvSpPr>
          <p:cNvPr id="45" name="テキスト ボックス 1138">
            <a:extLst>
              <a:ext uri="{FF2B5EF4-FFF2-40B4-BE49-F238E27FC236}">
                <a16:creationId xmlns:a16="http://schemas.microsoft.com/office/drawing/2014/main" id="{DED1B770-9934-43DD-9AC9-998841D51F41}"/>
              </a:ext>
            </a:extLst>
          </p:cNvPr>
          <p:cNvSpPr txBox="1"/>
          <p:nvPr/>
        </p:nvSpPr>
        <p:spPr>
          <a:xfrm>
            <a:off x="4512421" y="4629376"/>
            <a:ext cx="705871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วิ่งขวา</a:t>
            </a:r>
            <a: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คันโยก</a:t>
            </a:r>
            <a: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(แป้นเหยียบ)</a:t>
            </a:r>
          </a:p>
        </p:txBody>
      </p:sp>
      <p:sp>
        <p:nvSpPr>
          <p:cNvPr id="46" name="テキスト ボックス 1139">
            <a:extLst>
              <a:ext uri="{FF2B5EF4-FFF2-40B4-BE49-F238E27FC236}">
                <a16:creationId xmlns:a16="http://schemas.microsoft.com/office/drawing/2014/main" id="{9EC44703-8730-4957-A95F-0AA992005457}"/>
              </a:ext>
            </a:extLst>
          </p:cNvPr>
          <p:cNvSpPr txBox="1"/>
          <p:nvPr/>
        </p:nvSpPr>
        <p:spPr>
          <a:xfrm>
            <a:off x="3853852" y="5246717"/>
            <a:ext cx="1409766" cy="172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กรณีของแบบตีนตะขาบชนิดคันโยก </a:t>
            </a:r>
            <a: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คัน (แป้นเหยียบ)</a:t>
            </a:r>
          </a:p>
        </p:txBody>
      </p:sp>
    </p:spTree>
    <p:extLst>
      <p:ext uri="{BB962C8B-B14F-4D97-AF65-F5344CB8AC3E}">
        <p14:creationId xmlns:p14="http://schemas.microsoft.com/office/powerpoint/2010/main" val="3377800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รถขุดแบบไฮดรอลิก (รถแบคโฮ)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123 / คู่มือเสริมหน้า 63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660490" y="1291389"/>
            <a:ext cx="4292396" cy="2605705"/>
            <a:chOff x="4852555" y="1301029"/>
            <a:chExt cx="3787238" cy="2299048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852555" y="3369255"/>
              <a:ext cx="3787238" cy="2308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05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ตัวอย่างการทำงานพื้นฐานด้วยรถขุดแบบไฮดรอลิก (รถแบคโฮ)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880" y="1301029"/>
              <a:ext cx="3538352" cy="2047574"/>
            </a:xfrm>
            <a:prstGeom prst="rect">
              <a:avLst/>
            </a:prstGeom>
          </p:spPr>
        </p:pic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4597" y="3136611"/>
              <a:ext cx="2099936" cy="19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(c) การเก็บงานตัดพื้นดินลาดชัน (nori men) ออก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11056" y="3136611"/>
              <a:ext cx="1844933" cy="19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(d) การขุดร่อง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87587" y="2224503"/>
              <a:ext cx="1844933" cy="298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(a) การขุดดินฐานรากสำหรับร่อง</a:t>
              </a: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/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th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และสิ่งก่อสร้าง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90737" y="2214177"/>
              <a:ext cx="1844933" cy="19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(b) การขุดหน้าผิวดินในระดับตื้น</a:t>
              </a: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839352" y="3122579"/>
            <a:ext cx="4800441" cy="3149553"/>
            <a:chOff x="4708727" y="3706854"/>
            <a:chExt cx="3931066" cy="2579159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2" y="3706854"/>
              <a:ext cx="2826328" cy="242256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852555" y="6071781"/>
              <a:ext cx="3787238" cy="2142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05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แนวทางการไต่ขึ้นเนินและไต่ลงเนิน</a:t>
              </a: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08727" y="3831224"/>
              <a:ext cx="1844933" cy="17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(a) แนวทางการไต่ขึ้นเนิน</a:t>
              </a: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 sz="14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752743" y="5085558"/>
              <a:ext cx="1844933" cy="176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8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(b) แนวทางการไต่ลงเนิน</a:t>
              </a:r>
            </a:p>
          </p:txBody>
        </p:sp>
      </p:grpSp>
      <p:sp>
        <p:nvSpPr>
          <p:cNvPr id="24" name="テキスト ボックス 1147">
            <a:extLst>
              <a:ext uri="{FF2B5EF4-FFF2-40B4-BE49-F238E27FC236}">
                <a16:creationId xmlns:a16="http://schemas.microsoft.com/office/drawing/2014/main" id="{D30323A4-C2FF-4911-AD37-167BD1A612D0}"/>
              </a:ext>
            </a:extLst>
          </p:cNvPr>
          <p:cNvSpPr txBox="1"/>
          <p:nvPr/>
        </p:nvSpPr>
        <p:spPr>
          <a:xfrm>
            <a:off x="7158664" y="3987914"/>
            <a:ext cx="29337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คืนกลับ</a:t>
            </a:r>
            <a:endParaRPr lang="ja-JP" sz="700" kern="10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150">
            <a:extLst>
              <a:ext uri="{FF2B5EF4-FFF2-40B4-BE49-F238E27FC236}">
                <a16:creationId xmlns:a16="http://schemas.microsoft.com/office/drawing/2014/main" id="{F3FE585E-A669-402A-9700-3CEB38EE2FBE}"/>
              </a:ext>
            </a:extLst>
          </p:cNvPr>
          <p:cNvSpPr txBox="1"/>
          <p:nvPr/>
        </p:nvSpPr>
        <p:spPr>
          <a:xfrm>
            <a:off x="6604309" y="4171513"/>
            <a:ext cx="1194672" cy="1320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ลดบุ้งกี๋ให้มากที่สุด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151">
            <a:extLst>
              <a:ext uri="{FF2B5EF4-FFF2-40B4-BE49-F238E27FC236}">
                <a16:creationId xmlns:a16="http://schemas.microsoft.com/office/drawing/2014/main" id="{B52F1840-D04F-4A90-9FCD-F2A288FBF648}"/>
              </a:ext>
            </a:extLst>
          </p:cNvPr>
          <p:cNvSpPr txBox="1"/>
          <p:nvPr/>
        </p:nvSpPr>
        <p:spPr>
          <a:xfrm>
            <a:off x="5946449" y="4319200"/>
            <a:ext cx="657860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คืนกลับที่ตำแหน่งนี้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152">
            <a:extLst>
              <a:ext uri="{FF2B5EF4-FFF2-40B4-BE49-F238E27FC236}">
                <a16:creationId xmlns:a16="http://schemas.microsoft.com/office/drawing/2014/main" id="{1A6C4BD8-AA67-4256-8FEA-D8AF70542754}"/>
              </a:ext>
            </a:extLst>
          </p:cNvPr>
          <p:cNvSpPr txBox="1"/>
          <p:nvPr/>
        </p:nvSpPr>
        <p:spPr>
          <a:xfrm>
            <a:off x="5174495" y="4473218"/>
            <a:ext cx="1210356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ยกบุ้งกี๋ขึ้นที่ตำแหน่งนี้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153">
            <a:extLst>
              <a:ext uri="{FF2B5EF4-FFF2-40B4-BE49-F238E27FC236}">
                <a16:creationId xmlns:a16="http://schemas.microsoft.com/office/drawing/2014/main" id="{01317A03-9E18-4CA6-ADFA-F9C4C6282AF8}"/>
              </a:ext>
            </a:extLst>
          </p:cNvPr>
          <p:cNvSpPr txBox="1"/>
          <p:nvPr/>
        </p:nvSpPr>
        <p:spPr>
          <a:xfrm>
            <a:off x="5668444" y="5782073"/>
            <a:ext cx="1210356" cy="1330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ยกบุ้งกี๋ขึ้นที่ตำแหน่งนี้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154">
            <a:extLst>
              <a:ext uri="{FF2B5EF4-FFF2-40B4-BE49-F238E27FC236}">
                <a16:creationId xmlns:a16="http://schemas.microsoft.com/office/drawing/2014/main" id="{1B10AAF0-B588-41ED-8967-9DC473537D64}"/>
              </a:ext>
            </a:extLst>
          </p:cNvPr>
          <p:cNvSpPr txBox="1"/>
          <p:nvPr/>
        </p:nvSpPr>
        <p:spPr>
          <a:xfrm>
            <a:off x="6394922" y="5562125"/>
            <a:ext cx="1404059" cy="1320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ลดตำแหน่งบุ้งกี๋ค้างไว้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155">
            <a:extLst>
              <a:ext uri="{FF2B5EF4-FFF2-40B4-BE49-F238E27FC236}">
                <a16:creationId xmlns:a16="http://schemas.microsoft.com/office/drawing/2014/main" id="{079FA0AB-E4F9-4A88-89EB-155C48895488}"/>
              </a:ext>
            </a:extLst>
          </p:cNvPr>
          <p:cNvSpPr txBox="1"/>
          <p:nvPr/>
        </p:nvSpPr>
        <p:spPr>
          <a:xfrm>
            <a:off x="4834875" y="5955484"/>
            <a:ext cx="105473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คืนบุ้งกี๋กลับ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เครื่องจักรสำหรับขุด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7 / คู่มือเสริมหน้า 8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277070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ตัวอย่างรถขุดไฮดรอลิก (Power shovel)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ตัวอย่างรถขุดบุ้งกี๋ลาก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ตัวอย่างรถขุดแคลมเชล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งานขุด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3505" y="604025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ช่วงการขุดด้วยอาร์มที่มีประสิทธิภาพสูงสุด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126 / คู่มือเสริมหน้า 65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90590" y="4820384"/>
            <a:ext cx="378723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การหันแนวของตีนตะขาบขณะขุดบนไหล่ทาง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5" y="4188923"/>
            <a:ext cx="3348538" cy="18835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1390"/>
            <a:ext cx="4440500" cy="25809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9659" y="3829211"/>
            <a:ext cx="378723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ตัวอย่างการทำงานพื้นฐานด้วยรถขุดแบบไฮดรอลิก (รถแบคโฮ)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590" y="2980865"/>
            <a:ext cx="3730336" cy="1782929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157">
            <a:extLst>
              <a:ext uri="{FF2B5EF4-FFF2-40B4-BE49-F238E27FC236}">
                <a16:creationId xmlns:a16="http://schemas.microsoft.com/office/drawing/2014/main" id="{295F9D4E-D3F8-477E-9DD6-606F370D8313}"/>
              </a:ext>
            </a:extLst>
          </p:cNvPr>
          <p:cNvSpPr txBox="1"/>
          <p:nvPr/>
        </p:nvSpPr>
        <p:spPr>
          <a:xfrm>
            <a:off x="861429" y="1587338"/>
            <a:ext cx="1306592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กระบอกสูบอาร์ม</a:t>
            </a:r>
          </a:p>
        </p:txBody>
      </p:sp>
      <p:sp>
        <p:nvSpPr>
          <p:cNvPr id="13" name="テキスト ボックス 1158">
            <a:extLst>
              <a:ext uri="{FF2B5EF4-FFF2-40B4-BE49-F238E27FC236}">
                <a16:creationId xmlns:a16="http://schemas.microsoft.com/office/drawing/2014/main" id="{FFB35B0C-738E-4E92-84CE-A1113EEBCB24}"/>
              </a:ext>
            </a:extLst>
          </p:cNvPr>
          <p:cNvSpPr txBox="1"/>
          <p:nvPr/>
        </p:nvSpPr>
        <p:spPr>
          <a:xfrm>
            <a:off x="2798903" y="1499353"/>
            <a:ext cx="609638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</a:p>
        </p:txBody>
      </p:sp>
      <p:sp>
        <p:nvSpPr>
          <p:cNvPr id="14" name="テキスト ボックス 1159">
            <a:extLst>
              <a:ext uri="{FF2B5EF4-FFF2-40B4-BE49-F238E27FC236}">
                <a16:creationId xmlns:a16="http://schemas.microsoft.com/office/drawing/2014/main" id="{3364BFD6-D784-486E-A78B-860BC9E625AE}"/>
              </a:ext>
            </a:extLst>
          </p:cNvPr>
          <p:cNvSpPr txBox="1"/>
          <p:nvPr/>
        </p:nvSpPr>
        <p:spPr>
          <a:xfrm>
            <a:off x="2997597" y="2097383"/>
            <a:ext cx="609637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กระบอกสูบบุ้งกี๋</a:t>
            </a:r>
          </a:p>
        </p:txBody>
      </p:sp>
      <p:sp>
        <p:nvSpPr>
          <p:cNvPr id="17" name="テキスト ボックス 1160">
            <a:extLst>
              <a:ext uri="{FF2B5EF4-FFF2-40B4-BE49-F238E27FC236}">
                <a16:creationId xmlns:a16="http://schemas.microsoft.com/office/drawing/2014/main" id="{2D5EEC7B-4050-442D-AED6-293D942B231E}"/>
              </a:ext>
            </a:extLst>
          </p:cNvPr>
          <p:cNvSpPr txBox="1"/>
          <p:nvPr/>
        </p:nvSpPr>
        <p:spPr>
          <a:xfrm>
            <a:off x="4572000" y="1291391"/>
            <a:ext cx="497150" cy="2722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กระบอกสูบบุ้งกี๋</a:t>
            </a:r>
          </a:p>
        </p:txBody>
      </p:sp>
      <p:sp>
        <p:nvSpPr>
          <p:cNvPr id="18" name="テキスト ボックス 1161">
            <a:extLst>
              <a:ext uri="{FF2B5EF4-FFF2-40B4-BE49-F238E27FC236}">
                <a16:creationId xmlns:a16="http://schemas.microsoft.com/office/drawing/2014/main" id="{693CC9F7-6B73-46D2-B172-824229659E8C}"/>
              </a:ext>
            </a:extLst>
          </p:cNvPr>
          <p:cNvSpPr txBox="1"/>
          <p:nvPr/>
        </p:nvSpPr>
        <p:spPr>
          <a:xfrm>
            <a:off x="3244270" y="261389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ก้านต่อ (Link)</a:t>
            </a:r>
          </a:p>
        </p:txBody>
      </p:sp>
      <p:sp>
        <p:nvSpPr>
          <p:cNvPr id="19" name="テキスト ボックス 1162">
            <a:extLst>
              <a:ext uri="{FF2B5EF4-FFF2-40B4-BE49-F238E27FC236}">
                <a16:creationId xmlns:a16="http://schemas.microsoft.com/office/drawing/2014/main" id="{66F8FC43-E475-4BF4-BDDB-EEF43B8D0E91}"/>
              </a:ext>
            </a:extLst>
          </p:cNvPr>
          <p:cNvSpPr txBox="1"/>
          <p:nvPr/>
        </p:nvSpPr>
        <p:spPr>
          <a:xfrm>
            <a:off x="3350909" y="3366633"/>
            <a:ext cx="368929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มุมคมใบมีด</a:t>
            </a:r>
          </a:p>
        </p:txBody>
      </p:sp>
    </p:spTree>
    <p:extLst>
      <p:ext uri="{BB962C8B-B14F-4D97-AF65-F5344CB8AC3E}">
        <p14:creationId xmlns:p14="http://schemas.microsoft.com/office/powerpoint/2010/main" val="9145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งานบรรทุก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2546" y="271850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128 / คู่มือเสริมหน้า 66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1416661"/>
            <a:ext cx="2767968" cy="1263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56" y="1468928"/>
            <a:ext cx="1957149" cy="1526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946" y="3491527"/>
            <a:ext cx="1498617" cy="15824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" y="3300835"/>
            <a:ext cx="2656130" cy="105686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47" y="4732840"/>
            <a:ext cx="2471599" cy="9058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263" y="1371319"/>
            <a:ext cx="2536494" cy="33383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309" y="5226084"/>
            <a:ext cx="3938592" cy="97685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209925" y="298379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 (2)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98391" y="502143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 (3)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174" y="431457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 (4)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174" y="565537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ตัวอย่างงานบรรทุก (5)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03705" y="4696600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ตัวอย่างแขนเทเลสโคปิค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224" y="610536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ตัวอย่างอาร์มยาว</a:t>
            </a:r>
          </a:p>
        </p:txBody>
      </p:sp>
      <p:sp>
        <p:nvSpPr>
          <p:cNvPr id="23" name="テキスト ボックス 1163">
            <a:extLst>
              <a:ext uri="{FF2B5EF4-FFF2-40B4-BE49-F238E27FC236}">
                <a16:creationId xmlns:a16="http://schemas.microsoft.com/office/drawing/2014/main" id="{2C6DACC7-58E3-4562-8E3C-5CB24E3CA045}"/>
              </a:ext>
            </a:extLst>
          </p:cNvPr>
          <p:cNvSpPr txBox="1"/>
          <p:nvPr/>
        </p:nvSpPr>
        <p:spPr>
          <a:xfrm>
            <a:off x="1345466" y="2212100"/>
            <a:ext cx="773430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ดัมพ์ (dampu) 10-11 ตัน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164">
            <a:extLst>
              <a:ext uri="{FF2B5EF4-FFF2-40B4-BE49-F238E27FC236}">
                <a16:creationId xmlns:a16="http://schemas.microsoft.com/office/drawing/2014/main" id="{CF976BCB-B55E-4D66-A653-EBDE93294FC4}"/>
              </a:ext>
            </a:extLst>
          </p:cNvPr>
          <p:cNvSpPr txBox="1"/>
          <p:nvPr/>
        </p:nvSpPr>
        <p:spPr>
          <a:xfrm rot="20685646">
            <a:off x="4386220" y="3498377"/>
            <a:ext cx="403175" cy="26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ลดมุมหมุน</a:t>
            </a:r>
            <a:endParaRPr lang="en-US" sz="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ให้เล็กลง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164">
            <a:extLst>
              <a:ext uri="{FF2B5EF4-FFF2-40B4-BE49-F238E27FC236}">
                <a16:creationId xmlns:a16="http://schemas.microsoft.com/office/drawing/2014/main" id="{467E3B07-7340-47F9-A6A5-1A50C6A7D461}"/>
              </a:ext>
            </a:extLst>
          </p:cNvPr>
          <p:cNvSpPr txBox="1"/>
          <p:nvPr/>
        </p:nvSpPr>
        <p:spPr>
          <a:xfrm>
            <a:off x="2438359" y="4941677"/>
            <a:ext cx="77343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พยายามรักษาระยะห่างเอาไว้</a:t>
            </a:r>
            <a:endParaRPr lang="ja-JP" sz="5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2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รถขุดแบบไฮดรอลิก (รถขุด Loading)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67198" y="319637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ตัวอย่างงานขุดส่วนบนที่คำนึงถึงการระบายน้ำ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131 / คู่มือเสริมหน้า 69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1" y="1480085"/>
            <a:ext cx="4175562" cy="12982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793" y="1314619"/>
            <a:ext cx="3061711" cy="17323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83" y="3791328"/>
            <a:ext cx="3220790" cy="1348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798" y="3665352"/>
            <a:ext cx="3322369" cy="160534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923798" y="571827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ตัวอย่างงานขุดแบบเคลื่อนที่ไปพร้อมกัน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3163" y="554674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ตัวอย่างงานขุดเคลื่อนตรงไปข้างหน้า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39277" y="3344517"/>
            <a:ext cx="378723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ตัวอย่างงานขุดส่วนล่าง</a:t>
            </a:r>
          </a:p>
        </p:txBody>
      </p:sp>
      <p:sp>
        <p:nvSpPr>
          <p:cNvPr id="13" name="テキスト ボックス 1167">
            <a:extLst>
              <a:ext uri="{FF2B5EF4-FFF2-40B4-BE49-F238E27FC236}">
                <a16:creationId xmlns:a16="http://schemas.microsoft.com/office/drawing/2014/main" id="{6CABD0A5-E819-4513-803A-87AB83A4235A}"/>
              </a:ext>
            </a:extLst>
          </p:cNvPr>
          <p:cNvSpPr txBox="1"/>
          <p:nvPr/>
        </p:nvSpPr>
        <p:spPr>
          <a:xfrm>
            <a:off x="5244538" y="163179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พื้นที่การขุด</a:t>
            </a:r>
          </a:p>
        </p:txBody>
      </p:sp>
      <p:sp>
        <p:nvSpPr>
          <p:cNvPr id="15" name="テキスト ボックス 1168">
            <a:extLst>
              <a:ext uri="{FF2B5EF4-FFF2-40B4-BE49-F238E27FC236}">
                <a16:creationId xmlns:a16="http://schemas.microsoft.com/office/drawing/2014/main" id="{A293F286-FBD5-42BA-9DA4-76051838C9CA}"/>
              </a:ext>
            </a:extLst>
          </p:cNvPr>
          <p:cNvSpPr txBox="1"/>
          <p:nvPr/>
        </p:nvSpPr>
        <p:spPr>
          <a:xfrm>
            <a:off x="6717103" y="135366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ความกว้างของพื้นที่ลาดเอียง</a:t>
            </a:r>
          </a:p>
        </p:txBody>
      </p:sp>
      <p:sp>
        <p:nvSpPr>
          <p:cNvPr id="16" name="テキスト ボックス 1169">
            <a:extLst>
              <a:ext uri="{FF2B5EF4-FFF2-40B4-BE49-F238E27FC236}">
                <a16:creationId xmlns:a16="http://schemas.microsoft.com/office/drawing/2014/main" id="{1466289E-0B44-4380-A695-EEF5EF36FEF7}"/>
              </a:ext>
            </a:extLst>
          </p:cNvPr>
          <p:cNvSpPr txBox="1"/>
          <p:nvPr/>
        </p:nvSpPr>
        <p:spPr>
          <a:xfrm>
            <a:off x="6794500" y="2942265"/>
            <a:ext cx="648068" cy="1847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พื้นที่ด้านก้น</a:t>
            </a:r>
          </a:p>
        </p:txBody>
      </p:sp>
      <p:sp>
        <p:nvSpPr>
          <p:cNvPr id="17" name="テキスト ボックス 1170">
            <a:extLst>
              <a:ext uri="{FF2B5EF4-FFF2-40B4-BE49-F238E27FC236}">
                <a16:creationId xmlns:a16="http://schemas.microsoft.com/office/drawing/2014/main" id="{2560F5F3-3301-4D49-8387-1CE06DFCE7B0}"/>
              </a:ext>
            </a:extLst>
          </p:cNvPr>
          <p:cNvSpPr txBox="1"/>
          <p:nvPr/>
        </p:nvSpPr>
        <p:spPr>
          <a:xfrm>
            <a:off x="7591528" y="2870794"/>
            <a:ext cx="543917" cy="1550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พื้นที่ลาดเอียง</a:t>
            </a:r>
          </a:p>
        </p:txBody>
      </p:sp>
      <p:sp>
        <p:nvSpPr>
          <p:cNvPr id="18" name="テキスト ボックス 842">
            <a:extLst>
              <a:ext uri="{FF2B5EF4-FFF2-40B4-BE49-F238E27FC236}">
                <a16:creationId xmlns:a16="http://schemas.microsoft.com/office/drawing/2014/main" id="{7933B785-C6B8-4DEC-A552-CCD038A83976}"/>
              </a:ext>
            </a:extLst>
          </p:cNvPr>
          <p:cNvSpPr txBox="1"/>
          <p:nvPr/>
        </p:nvSpPr>
        <p:spPr>
          <a:xfrm>
            <a:off x="5682127" y="2230525"/>
            <a:ext cx="567690" cy="2264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พื้นที่ด้านก้นที่กำหนด</a:t>
            </a:r>
          </a:p>
        </p:txBody>
      </p:sp>
      <p:sp>
        <p:nvSpPr>
          <p:cNvPr id="21" name="テキスト ボックス 1174">
            <a:extLst>
              <a:ext uri="{FF2B5EF4-FFF2-40B4-BE49-F238E27FC236}">
                <a16:creationId xmlns:a16="http://schemas.microsoft.com/office/drawing/2014/main" id="{B5DD2626-FBC7-448A-BF60-B0673765F79B}"/>
              </a:ext>
            </a:extLst>
          </p:cNvPr>
          <p:cNvSpPr txBox="1"/>
          <p:nvPr/>
        </p:nvSpPr>
        <p:spPr>
          <a:xfrm>
            <a:off x="6702158" y="4656624"/>
            <a:ext cx="1480820" cy="223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● ทำให้มุมหมุนแคบที่สุดเท่าที่จะทำได้</a:t>
            </a:r>
          </a:p>
        </p:txBody>
      </p:sp>
      <p:sp>
        <p:nvSpPr>
          <p:cNvPr id="22" name="テキスト ボックス 1173">
            <a:extLst>
              <a:ext uri="{FF2B5EF4-FFF2-40B4-BE49-F238E27FC236}">
                <a16:creationId xmlns:a16="http://schemas.microsoft.com/office/drawing/2014/main" id="{5086B7E9-BB42-4F0D-BD97-01D4257A5AA7}"/>
              </a:ext>
            </a:extLst>
          </p:cNvPr>
          <p:cNvSpPr txBox="1"/>
          <p:nvPr/>
        </p:nvSpPr>
        <p:spPr>
          <a:xfrm>
            <a:off x="7944238" y="5008840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วิ่งออกไป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7832949-36DE-4FFD-A368-0EC16839EBE7}"/>
              </a:ext>
            </a:extLst>
          </p:cNvPr>
          <p:cNvSpPr txBox="1"/>
          <p:nvPr/>
        </p:nvSpPr>
        <p:spPr>
          <a:xfrm>
            <a:off x="4595993" y="4978419"/>
            <a:ext cx="870212" cy="1846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ja-JP" altLang="en-US" sz="600" dirty="0">
                <a:latin typeface="Tahoma" panose="020B0604030504040204" pitchFamily="34" charset="0"/>
                <a:cs typeface="Tahoma" panose="020B0604030504040204" pitchFamily="34" charset="0"/>
              </a:rPr>
              <a:t>เคลื่อนที่ไปข้างหน้า</a:t>
            </a:r>
          </a:p>
        </p:txBody>
      </p:sp>
    </p:spTree>
    <p:extLst>
      <p:ext uri="{BB962C8B-B14F-4D97-AF65-F5344CB8AC3E}">
        <p14:creationId xmlns:p14="http://schemas.microsoft.com/office/powerpoint/2010/main" val="1955406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รถขุดแบบไฮดรอลิก (รถขุด Loading)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133 / คู่มือเสริมหน้า 71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606444" y="1342890"/>
            <a:ext cx="4033649" cy="3075397"/>
            <a:chOff x="606445" y="1342890"/>
            <a:chExt cx="3237610" cy="2468469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01378"/>
              <a:ext cx="3237610" cy="209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05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ตัวอย่างวิธีการขุดดินแบบ Bench cut แบบ Sidehill type</a:t>
              </a:r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151507" y="3307404"/>
            <a:ext cx="4363843" cy="2881580"/>
            <a:chOff x="4397907" y="1318082"/>
            <a:chExt cx="3787238" cy="2500829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591868"/>
              <a:ext cx="3787238" cy="2270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05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ตัวอย่างวิธีการขุดดินแบบ Bench cut แบบ Box type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55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รถขุดแบบไฮดรอลิก (รถขุด Loading)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133 / คู่มือเสริมหน้า 72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414642" y="1291388"/>
            <a:ext cx="3937544" cy="2660161"/>
            <a:chOff x="881153" y="3976651"/>
            <a:chExt cx="3237610" cy="2187294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48839"/>
              <a:ext cx="3237610" cy="215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1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มุมตัดของบุ้งกี๋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861" y="3976651"/>
              <a:ext cx="2688194" cy="1912994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3435337" y="3268495"/>
            <a:ext cx="4940734" cy="2965516"/>
            <a:chOff x="4588832" y="3984132"/>
            <a:chExt cx="3787238" cy="2273168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857" y="3984132"/>
              <a:ext cx="3210388" cy="212749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588832" y="6056767"/>
              <a:ext cx="3787238" cy="2005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th" sz="110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ตัวอย่างการบรรทุกและทิ้งดินด้วยรถขุด Loading</a:t>
              </a:r>
            </a:p>
          </p:txBody>
        </p:sp>
      </p:grpSp>
      <p:sp>
        <p:nvSpPr>
          <p:cNvPr id="12" name="テキスト ボックス 1175">
            <a:extLst>
              <a:ext uri="{FF2B5EF4-FFF2-40B4-BE49-F238E27FC236}">
                <a16:creationId xmlns:a16="http://schemas.microsoft.com/office/drawing/2014/main" id="{B26B04F9-5B0F-42E3-B562-284A8AE5EC6D}"/>
              </a:ext>
            </a:extLst>
          </p:cNvPr>
          <p:cNvSpPr txBox="1"/>
          <p:nvPr/>
        </p:nvSpPr>
        <p:spPr>
          <a:xfrm>
            <a:off x="1013386" y="3368963"/>
            <a:ext cx="81756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มุมตัดกว้าง</a:t>
            </a:r>
            <a:endParaRPr lang="ja-JP" sz="8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76">
            <a:extLst>
              <a:ext uri="{FF2B5EF4-FFF2-40B4-BE49-F238E27FC236}">
                <a16:creationId xmlns:a16="http://schemas.microsoft.com/office/drawing/2014/main" id="{E3186870-74A0-49AC-AF05-58FAA8E3099A}"/>
              </a:ext>
            </a:extLst>
          </p:cNvPr>
          <p:cNvSpPr txBox="1"/>
          <p:nvPr/>
        </p:nvSpPr>
        <p:spPr>
          <a:xfrm>
            <a:off x="2689978" y="3368963"/>
            <a:ext cx="90914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มุมตัดแคบ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178">
            <a:extLst>
              <a:ext uri="{FF2B5EF4-FFF2-40B4-BE49-F238E27FC236}">
                <a16:creationId xmlns:a16="http://schemas.microsoft.com/office/drawing/2014/main" id="{C7B55919-46D2-468A-A5D9-5781D5FF610F}"/>
              </a:ext>
            </a:extLst>
          </p:cNvPr>
          <p:cNvSpPr txBox="1"/>
          <p:nvPr/>
        </p:nvSpPr>
        <p:spPr>
          <a:xfrm>
            <a:off x="3792063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	บรรทุกลงดัมพ์ (dampu) ที่อยู่บนพื้นดินเดียวกัน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179">
            <a:extLst>
              <a:ext uri="{FF2B5EF4-FFF2-40B4-BE49-F238E27FC236}">
                <a16:creationId xmlns:a16="http://schemas.microsoft.com/office/drawing/2014/main" id="{222473A2-770D-48F0-AB17-E4B73DEA17F6}"/>
              </a:ext>
            </a:extLst>
          </p:cNvPr>
          <p:cNvSpPr txBox="1"/>
          <p:nvPr/>
        </p:nvSpPr>
        <p:spPr>
          <a:xfrm>
            <a:off x="5271817" y="419359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	บรรทุกลงรถขนย้ายที่มีอยู่ตำแหน่งที่สูง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180">
            <a:extLst>
              <a:ext uri="{FF2B5EF4-FFF2-40B4-BE49-F238E27FC236}">
                <a16:creationId xmlns:a16="http://schemas.microsoft.com/office/drawing/2014/main" id="{4FDA42CE-CC90-406B-95D6-23CF6A781E4A}"/>
              </a:ext>
            </a:extLst>
          </p:cNvPr>
          <p:cNvSpPr txBox="1"/>
          <p:nvPr/>
        </p:nvSpPr>
        <p:spPr>
          <a:xfrm>
            <a:off x="6670712" y="416704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	ปล่อยดินบนกองดินและทราย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181">
            <a:extLst>
              <a:ext uri="{FF2B5EF4-FFF2-40B4-BE49-F238E27FC236}">
                <a16:creationId xmlns:a16="http://schemas.microsoft.com/office/drawing/2014/main" id="{CBE0AFAB-8C76-4B59-B488-00ECE315F551}"/>
              </a:ext>
            </a:extLst>
          </p:cNvPr>
          <p:cNvSpPr txBox="1"/>
          <p:nvPr/>
        </p:nvSpPr>
        <p:spPr>
          <a:xfrm>
            <a:off x="4149515" y="571763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	บรรทุกลงสายพานลำเลียง ฮอปเปอร์ ฯลฯ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182">
            <a:extLst>
              <a:ext uri="{FF2B5EF4-FFF2-40B4-BE49-F238E27FC236}">
                <a16:creationId xmlns:a16="http://schemas.microsoft.com/office/drawing/2014/main" id="{8F946762-0D93-49A5-B69E-93A79D93A793}"/>
              </a:ext>
            </a:extLst>
          </p:cNvPr>
          <p:cNvSpPr txBox="1"/>
          <p:nvPr/>
        </p:nvSpPr>
        <p:spPr>
          <a:xfrm>
            <a:off x="6155209" y="5823945"/>
            <a:ext cx="1351063" cy="143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(e)	ทิ้งดินด้านข้างหรือด้านหลัง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49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58" y="1173001"/>
            <a:ext cx="5000084" cy="515160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รถขุดแคลมเชล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9786" y="609808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ตัวอย่างการทำงานด้วยแคลมเชล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136 / คู่มือเสริมหน้า 74</a:t>
            </a:r>
          </a:p>
        </p:txBody>
      </p:sp>
      <p:sp>
        <p:nvSpPr>
          <p:cNvPr id="7" name="テキスト ボックス 1184">
            <a:extLst>
              <a:ext uri="{FF2B5EF4-FFF2-40B4-BE49-F238E27FC236}">
                <a16:creationId xmlns:a16="http://schemas.microsoft.com/office/drawing/2014/main" id="{B589C43E-9B68-4F6F-AE61-8EAE39206A32}"/>
              </a:ext>
            </a:extLst>
          </p:cNvPr>
          <p:cNvSpPr txBox="1"/>
          <p:nvPr/>
        </p:nvSpPr>
        <p:spPr>
          <a:xfrm>
            <a:off x="2719593" y="2754705"/>
            <a:ext cx="136831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การขุดเปิดฐานในไซต์ก่อสร้าง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185">
            <a:extLst>
              <a:ext uri="{FF2B5EF4-FFF2-40B4-BE49-F238E27FC236}">
                <a16:creationId xmlns:a16="http://schemas.microsoft.com/office/drawing/2014/main" id="{C6AA2FBD-2A92-430D-A4AC-833B374729BC}"/>
              </a:ext>
            </a:extLst>
          </p:cNvPr>
          <p:cNvSpPr txBox="1"/>
          <p:nvPr/>
        </p:nvSpPr>
        <p:spPr>
          <a:xfrm>
            <a:off x="5225900" y="3735159"/>
            <a:ext cx="1180876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ลานกอง (Stockpile)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186">
            <a:extLst>
              <a:ext uri="{FF2B5EF4-FFF2-40B4-BE49-F238E27FC236}">
                <a16:creationId xmlns:a16="http://schemas.microsoft.com/office/drawing/2014/main" id="{533AC4D5-81D8-4B4C-A868-3CD1EA0880C8}"/>
              </a:ext>
            </a:extLst>
          </p:cNvPr>
          <p:cNvSpPr txBox="1"/>
          <p:nvPr/>
        </p:nvSpPr>
        <p:spPr>
          <a:xfrm>
            <a:off x="2516099" y="4990857"/>
            <a:ext cx="1344295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บรรจุลงดัมพ์ (dampu)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187">
            <a:extLst>
              <a:ext uri="{FF2B5EF4-FFF2-40B4-BE49-F238E27FC236}">
                <a16:creationId xmlns:a16="http://schemas.microsoft.com/office/drawing/2014/main" id="{FB08F45A-BF2C-4890-9A89-194A58D11B02}"/>
              </a:ext>
            </a:extLst>
          </p:cNvPr>
          <p:cNvSpPr txBox="1"/>
          <p:nvPr/>
        </p:nvSpPr>
        <p:spPr>
          <a:xfrm>
            <a:off x="5049992" y="6098089"/>
            <a:ext cx="18291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บรรจุใส่ถังที่อยู่บนที่สูง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27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4" y="2532807"/>
            <a:ext cx="3721101" cy="19651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รถขุด Dragline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137 / คู่มือเสริมหน้า 76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65" y="1327062"/>
            <a:ext cx="3862537" cy="49458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92251" y="441833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มุมจำกัดของบูม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26722" y="612013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ตัวอย่างงานขุดและบรรทุกด้วยรถขุด Dragline</a:t>
            </a:r>
          </a:p>
        </p:txBody>
      </p:sp>
      <p:sp>
        <p:nvSpPr>
          <p:cNvPr id="12" name="テキスト ボックス 1188">
            <a:extLst>
              <a:ext uri="{FF2B5EF4-FFF2-40B4-BE49-F238E27FC236}">
                <a16:creationId xmlns:a16="http://schemas.microsoft.com/office/drawing/2014/main" id="{9009C45A-4587-4C89-BCAA-97A66DFA5BF5}"/>
              </a:ext>
            </a:extLst>
          </p:cNvPr>
          <p:cNvSpPr txBox="1"/>
          <p:nvPr/>
        </p:nvSpPr>
        <p:spPr>
          <a:xfrm>
            <a:off x="2259759" y="2266041"/>
            <a:ext cx="1797891" cy="228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ขุดพื้นดินลาดชัน (nori men) ที่อยู่ล่างพื้นดิน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89">
            <a:extLst>
              <a:ext uri="{FF2B5EF4-FFF2-40B4-BE49-F238E27FC236}">
                <a16:creationId xmlns:a16="http://schemas.microsoft.com/office/drawing/2014/main" id="{D6575D92-FFB5-4011-80C4-637B7AD8D115}"/>
              </a:ext>
            </a:extLst>
          </p:cNvPr>
          <p:cNvSpPr txBox="1"/>
          <p:nvPr/>
        </p:nvSpPr>
        <p:spPr>
          <a:xfrm>
            <a:off x="1114218" y="3801258"/>
            <a:ext cx="17215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การขุดเปิดฐานฐานรากสิ่งก่อสร้าง </a:t>
            </a:r>
            <a: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และการรวบรวมวัสดุผสมคอนกรีต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190">
            <a:extLst>
              <a:ext uri="{FF2B5EF4-FFF2-40B4-BE49-F238E27FC236}">
                <a16:creationId xmlns:a16="http://schemas.microsoft.com/office/drawing/2014/main" id="{3C31AE13-4264-4F44-83E3-D08CC542C93C}"/>
              </a:ext>
            </a:extLst>
          </p:cNvPr>
          <p:cNvSpPr txBox="1"/>
          <p:nvPr/>
        </p:nvSpPr>
        <p:spPr>
          <a:xfrm>
            <a:off x="3013502" y="3799988"/>
            <a:ext cx="1611417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ขุดทางน้ำ ขุดร่อง ขุดลอก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191">
            <a:extLst>
              <a:ext uri="{FF2B5EF4-FFF2-40B4-BE49-F238E27FC236}">
                <a16:creationId xmlns:a16="http://schemas.microsoft.com/office/drawing/2014/main" id="{E1AC2475-79C5-49AF-9F4C-45DD66BC0D2B}"/>
              </a:ext>
            </a:extLst>
          </p:cNvPr>
          <p:cNvSpPr txBox="1"/>
          <p:nvPr/>
        </p:nvSpPr>
        <p:spPr>
          <a:xfrm>
            <a:off x="1269234" y="4983535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บรรทุกบนพื้นดินระดับเดียวกัน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192">
            <a:extLst>
              <a:ext uri="{FF2B5EF4-FFF2-40B4-BE49-F238E27FC236}">
                <a16:creationId xmlns:a16="http://schemas.microsoft.com/office/drawing/2014/main" id="{57022C06-B2B8-4412-BE44-03A3F6715090}"/>
              </a:ext>
            </a:extLst>
          </p:cNvPr>
          <p:cNvSpPr txBox="1"/>
          <p:nvPr/>
        </p:nvSpPr>
        <p:spPr>
          <a:xfrm>
            <a:off x="3416461" y="5212359"/>
            <a:ext cx="1347041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(e) บรรทุกลงจุดที่ต่ำกว่าระดับการทำงาน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193">
            <a:extLst>
              <a:ext uri="{FF2B5EF4-FFF2-40B4-BE49-F238E27FC236}">
                <a16:creationId xmlns:a16="http://schemas.microsoft.com/office/drawing/2014/main" id="{D3938073-477F-4E0C-8D9E-9893E1F90FB2}"/>
              </a:ext>
            </a:extLst>
          </p:cNvPr>
          <p:cNvSpPr txBox="1"/>
          <p:nvPr/>
        </p:nvSpPr>
        <p:spPr>
          <a:xfrm>
            <a:off x="1326422" y="6141728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(f) บรรทุกใส่ฮอปเปอร์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195">
            <a:extLst>
              <a:ext uri="{FF2B5EF4-FFF2-40B4-BE49-F238E27FC236}">
                <a16:creationId xmlns:a16="http://schemas.microsoft.com/office/drawing/2014/main" id="{740C775B-DA74-41DE-8F56-400DC24C5A14}"/>
              </a:ext>
            </a:extLst>
          </p:cNvPr>
          <p:cNvSpPr txBox="1"/>
          <p:nvPr/>
        </p:nvSpPr>
        <p:spPr>
          <a:xfrm>
            <a:off x="5514975" y="3630723"/>
            <a:ext cx="832037" cy="280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โดยปกติตั้งแต่ 30 องศาขึ้นไป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57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รถเกลี่ยดิน 1 ... หลักพื้นฐานในการควบคุม</a:t>
            </a:r>
            <a:endParaRPr kumimoji="1" lang="ja-JP" altLang="en-US" sz="2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8548" y="52834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ตัวอย่างอุปกรณ์ควบคุมรถเกลี่ยดิน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140 / คู่มือเสริมหน้า 77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65" y="4563460"/>
            <a:ext cx="1979726" cy="11923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46" y="4258654"/>
            <a:ext cx="1779315" cy="16655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6623" y="57126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มุมคมใบมีด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5428" y="586487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มุมตัดของชุดคราด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927" y="2230232"/>
            <a:ext cx="3613942" cy="150475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983093" y="18661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คุณสมบัติดินและองศาการทำมุม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" y="2288357"/>
            <a:ext cx="4090355" cy="2995123"/>
          </a:xfrm>
          <a:prstGeom prst="rect">
            <a:avLst/>
          </a:prstGeom>
        </p:spPr>
      </p:pic>
      <p:sp>
        <p:nvSpPr>
          <p:cNvPr id="13" name="テキスト ボックス 1213">
            <a:extLst>
              <a:ext uri="{FF2B5EF4-FFF2-40B4-BE49-F238E27FC236}">
                <a16:creationId xmlns:a16="http://schemas.microsoft.com/office/drawing/2014/main" id="{B700E06D-3357-408B-B8B0-13E16E6237C1}"/>
              </a:ext>
            </a:extLst>
          </p:cNvPr>
          <p:cNvSpPr txBox="1"/>
          <p:nvPr/>
        </p:nvSpPr>
        <p:spPr>
          <a:xfrm>
            <a:off x="700093" y="2285525"/>
            <a:ext cx="1086871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ยกชุดคราดขึ้นลง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14">
            <a:extLst>
              <a:ext uri="{FF2B5EF4-FFF2-40B4-BE49-F238E27FC236}">
                <a16:creationId xmlns:a16="http://schemas.microsoft.com/office/drawing/2014/main" id="{22CE8863-C952-4962-95AF-453B447368AF}"/>
              </a:ext>
            </a:extLst>
          </p:cNvPr>
          <p:cNvSpPr txBox="1"/>
          <p:nvPr/>
        </p:nvSpPr>
        <p:spPr>
          <a:xfrm>
            <a:off x="3642230" y="2308760"/>
            <a:ext cx="1046216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ชุดหักเลี้ยวกลางลำตัว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15">
            <a:extLst>
              <a:ext uri="{FF2B5EF4-FFF2-40B4-BE49-F238E27FC236}">
                <a16:creationId xmlns:a16="http://schemas.microsoft.com/office/drawing/2014/main" id="{5D0734C4-4A05-4D5B-B823-2E1DC594D820}"/>
              </a:ext>
            </a:extLst>
          </p:cNvPr>
          <p:cNvSpPr txBox="1"/>
          <p:nvPr/>
        </p:nvSpPr>
        <p:spPr>
          <a:xfrm>
            <a:off x="3937784" y="3043647"/>
            <a:ext cx="634216" cy="1169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เอียงล้อ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216">
            <a:extLst>
              <a:ext uri="{FF2B5EF4-FFF2-40B4-BE49-F238E27FC236}">
                <a16:creationId xmlns:a16="http://schemas.microsoft.com/office/drawing/2014/main" id="{D1BEC3F3-1E5C-4373-8FDC-537C43364861}"/>
              </a:ext>
            </a:extLst>
          </p:cNvPr>
          <p:cNvSpPr txBox="1"/>
          <p:nvPr/>
        </p:nvSpPr>
        <p:spPr>
          <a:xfrm>
            <a:off x="3785383" y="3758086"/>
            <a:ext cx="1046216" cy="168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ขยับใบมีดออกด้านข้าง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217">
            <a:extLst>
              <a:ext uri="{FF2B5EF4-FFF2-40B4-BE49-F238E27FC236}">
                <a16:creationId xmlns:a16="http://schemas.microsoft.com/office/drawing/2014/main" id="{191CE23E-03B3-4C52-9C8A-201A2B9B462E}"/>
              </a:ext>
            </a:extLst>
          </p:cNvPr>
          <p:cNvSpPr txBox="1"/>
          <p:nvPr/>
        </p:nvSpPr>
        <p:spPr>
          <a:xfrm>
            <a:off x="3712320" y="4515002"/>
            <a:ext cx="968786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ยกใบมีดขึ้น-ลง (ขวา)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18">
            <a:extLst>
              <a:ext uri="{FF2B5EF4-FFF2-40B4-BE49-F238E27FC236}">
                <a16:creationId xmlns:a16="http://schemas.microsoft.com/office/drawing/2014/main" id="{00C0ABA3-143A-493F-88CB-CEDF1B8BB563}"/>
              </a:ext>
            </a:extLst>
          </p:cNvPr>
          <p:cNvSpPr txBox="1"/>
          <p:nvPr/>
        </p:nvSpPr>
        <p:spPr>
          <a:xfrm>
            <a:off x="686731" y="4543413"/>
            <a:ext cx="968786" cy="1262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ยกใบมีดขึ้น-ลง (ซ้าย)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19">
            <a:extLst>
              <a:ext uri="{FF2B5EF4-FFF2-40B4-BE49-F238E27FC236}">
                <a16:creationId xmlns:a16="http://schemas.microsoft.com/office/drawing/2014/main" id="{7DC33D4E-00A1-4E25-8E9B-EF3523A9B1EB}"/>
              </a:ext>
            </a:extLst>
          </p:cNvPr>
          <p:cNvSpPr txBox="1"/>
          <p:nvPr/>
        </p:nvSpPr>
        <p:spPr>
          <a:xfrm>
            <a:off x="850900" y="3768713"/>
            <a:ext cx="723384" cy="152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หมุนชุดวงเดือน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220">
            <a:extLst>
              <a:ext uri="{FF2B5EF4-FFF2-40B4-BE49-F238E27FC236}">
                <a16:creationId xmlns:a16="http://schemas.microsoft.com/office/drawing/2014/main" id="{0DC4515D-C028-4736-A60E-5CB7BF9A4AD4}"/>
              </a:ext>
            </a:extLst>
          </p:cNvPr>
          <p:cNvSpPr txBox="1"/>
          <p:nvPr/>
        </p:nvSpPr>
        <p:spPr>
          <a:xfrm>
            <a:off x="652494" y="2993743"/>
            <a:ext cx="1003023" cy="209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ขยับชุดวงเดือนออกด้านข้าง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86061" y="2496908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222">
            <a:extLst>
              <a:ext uri="{FF2B5EF4-FFF2-40B4-BE49-F238E27FC236}">
                <a16:creationId xmlns:a16="http://schemas.microsoft.com/office/drawing/2014/main" id="{3626A17B-21E4-4074-A3A4-D3B3EA3665F9}"/>
              </a:ext>
            </a:extLst>
          </p:cNvPr>
          <p:cNvSpPr txBox="1"/>
          <p:nvPr/>
        </p:nvSpPr>
        <p:spPr>
          <a:xfrm>
            <a:off x="996239" y="397049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223">
            <a:extLst>
              <a:ext uri="{FF2B5EF4-FFF2-40B4-BE49-F238E27FC236}">
                <a16:creationId xmlns:a16="http://schemas.microsoft.com/office/drawing/2014/main" id="{0BFC462A-C351-4335-B055-273133CAD697}"/>
              </a:ext>
            </a:extLst>
          </p:cNvPr>
          <p:cNvSpPr txBox="1"/>
          <p:nvPr/>
        </p:nvSpPr>
        <p:spPr>
          <a:xfrm>
            <a:off x="1286061" y="3220135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224">
            <a:extLst>
              <a:ext uri="{FF2B5EF4-FFF2-40B4-BE49-F238E27FC236}">
                <a16:creationId xmlns:a16="http://schemas.microsoft.com/office/drawing/2014/main" id="{DE08397A-86E4-4AA8-AF28-63280FFC665D}"/>
              </a:ext>
            </a:extLst>
          </p:cNvPr>
          <p:cNvSpPr txBox="1"/>
          <p:nvPr/>
        </p:nvSpPr>
        <p:spPr>
          <a:xfrm>
            <a:off x="1286061" y="4742154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225">
            <a:extLst>
              <a:ext uri="{FF2B5EF4-FFF2-40B4-BE49-F238E27FC236}">
                <a16:creationId xmlns:a16="http://schemas.microsoft.com/office/drawing/2014/main" id="{3E8BFD50-53F5-4F2F-8701-B433B522D833}"/>
              </a:ext>
            </a:extLst>
          </p:cNvPr>
          <p:cNvSpPr txBox="1"/>
          <p:nvPr/>
        </p:nvSpPr>
        <p:spPr>
          <a:xfrm>
            <a:off x="4260023" y="472730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226">
            <a:extLst>
              <a:ext uri="{FF2B5EF4-FFF2-40B4-BE49-F238E27FC236}">
                <a16:creationId xmlns:a16="http://schemas.microsoft.com/office/drawing/2014/main" id="{528D866C-9C88-47E0-9F80-D1FF2E817C41}"/>
              </a:ext>
            </a:extLst>
          </p:cNvPr>
          <p:cNvSpPr txBox="1"/>
          <p:nvPr/>
        </p:nvSpPr>
        <p:spPr>
          <a:xfrm>
            <a:off x="4303998" y="3970492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227">
            <a:extLst>
              <a:ext uri="{FF2B5EF4-FFF2-40B4-BE49-F238E27FC236}">
                <a16:creationId xmlns:a16="http://schemas.microsoft.com/office/drawing/2014/main" id="{354EF865-7DE8-48EC-8371-CD0FB36EE0D8}"/>
              </a:ext>
            </a:extLst>
          </p:cNvPr>
          <p:cNvSpPr txBox="1"/>
          <p:nvPr/>
        </p:nvSpPr>
        <p:spPr>
          <a:xfrm>
            <a:off x="4302391" y="319582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228">
            <a:extLst>
              <a:ext uri="{FF2B5EF4-FFF2-40B4-BE49-F238E27FC236}">
                <a16:creationId xmlns:a16="http://schemas.microsoft.com/office/drawing/2014/main" id="{138246DB-28B1-47FD-A4D9-43E44F224E8F}"/>
              </a:ext>
            </a:extLst>
          </p:cNvPr>
          <p:cNvSpPr txBox="1"/>
          <p:nvPr/>
        </p:nvSpPr>
        <p:spPr>
          <a:xfrm>
            <a:off x="4302391" y="279178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ดึง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81298" y="2821710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226">
            <a:extLst>
              <a:ext uri="{FF2B5EF4-FFF2-40B4-BE49-F238E27FC236}">
                <a16:creationId xmlns:a16="http://schemas.microsoft.com/office/drawing/2014/main" id="{AD0546C0-5834-4218-8912-A6F132509831}"/>
              </a:ext>
            </a:extLst>
          </p:cNvPr>
          <p:cNvSpPr txBox="1"/>
          <p:nvPr/>
        </p:nvSpPr>
        <p:spPr>
          <a:xfrm>
            <a:off x="966359" y="3224029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226">
            <a:extLst>
              <a:ext uri="{FF2B5EF4-FFF2-40B4-BE49-F238E27FC236}">
                <a16:creationId xmlns:a16="http://schemas.microsoft.com/office/drawing/2014/main" id="{5D7FB999-C994-4B17-A78C-921238597DBB}"/>
              </a:ext>
            </a:extLst>
          </p:cNvPr>
          <p:cNvSpPr txBox="1"/>
          <p:nvPr/>
        </p:nvSpPr>
        <p:spPr>
          <a:xfrm>
            <a:off x="1272764" y="4039946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226">
            <a:extLst>
              <a:ext uri="{FF2B5EF4-FFF2-40B4-BE49-F238E27FC236}">
                <a16:creationId xmlns:a16="http://schemas.microsoft.com/office/drawing/2014/main" id="{0500B63B-849F-455B-9E0B-043F4D591A6D}"/>
              </a:ext>
            </a:extLst>
          </p:cNvPr>
          <p:cNvSpPr txBox="1"/>
          <p:nvPr/>
        </p:nvSpPr>
        <p:spPr>
          <a:xfrm>
            <a:off x="1296460" y="5035727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226">
            <a:extLst>
              <a:ext uri="{FF2B5EF4-FFF2-40B4-BE49-F238E27FC236}">
                <a16:creationId xmlns:a16="http://schemas.microsoft.com/office/drawing/2014/main" id="{8C5F7B76-500B-44D4-B3DC-65837B34213E}"/>
              </a:ext>
            </a:extLst>
          </p:cNvPr>
          <p:cNvSpPr txBox="1"/>
          <p:nvPr/>
        </p:nvSpPr>
        <p:spPr>
          <a:xfrm>
            <a:off x="3955163" y="247988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226">
            <a:extLst>
              <a:ext uri="{FF2B5EF4-FFF2-40B4-BE49-F238E27FC236}">
                <a16:creationId xmlns:a16="http://schemas.microsoft.com/office/drawing/2014/main" id="{FF0A51BA-7D01-40D8-A64E-488BE0478C70}"/>
              </a:ext>
            </a:extLst>
          </p:cNvPr>
          <p:cNvSpPr txBox="1"/>
          <p:nvPr/>
        </p:nvSpPr>
        <p:spPr>
          <a:xfrm>
            <a:off x="3961139" y="3203063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226">
            <a:extLst>
              <a:ext uri="{FF2B5EF4-FFF2-40B4-BE49-F238E27FC236}">
                <a16:creationId xmlns:a16="http://schemas.microsoft.com/office/drawing/2014/main" id="{514AFB4A-3DB2-4F7F-A9EE-EE4599A2A13F}"/>
              </a:ext>
            </a:extLst>
          </p:cNvPr>
          <p:cNvSpPr txBox="1"/>
          <p:nvPr/>
        </p:nvSpPr>
        <p:spPr>
          <a:xfrm>
            <a:off x="3961139" y="3970491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226">
            <a:extLst>
              <a:ext uri="{FF2B5EF4-FFF2-40B4-BE49-F238E27FC236}">
                <a16:creationId xmlns:a16="http://schemas.microsoft.com/office/drawing/2014/main" id="{32EBB4ED-9B30-4FCA-982B-C23D82B852E5}"/>
              </a:ext>
            </a:extLst>
          </p:cNvPr>
          <p:cNvSpPr txBox="1"/>
          <p:nvPr/>
        </p:nvSpPr>
        <p:spPr>
          <a:xfrm>
            <a:off x="4287877" y="5024224"/>
            <a:ext cx="120714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ผลัก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237">
            <a:extLst>
              <a:ext uri="{FF2B5EF4-FFF2-40B4-BE49-F238E27FC236}">
                <a16:creationId xmlns:a16="http://schemas.microsoft.com/office/drawing/2014/main" id="{67E4FA05-1EA3-4A31-8C1A-02188B08070C}"/>
              </a:ext>
            </a:extLst>
          </p:cNvPr>
          <p:cNvSpPr txBox="1"/>
          <p:nvPr/>
        </p:nvSpPr>
        <p:spPr>
          <a:xfrm>
            <a:off x="7785551" y="2403492"/>
            <a:ext cx="623318" cy="15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องศาการทำมุม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238">
            <a:extLst>
              <a:ext uri="{FF2B5EF4-FFF2-40B4-BE49-F238E27FC236}">
                <a16:creationId xmlns:a16="http://schemas.microsoft.com/office/drawing/2014/main" id="{3AB18830-D746-41F2-8630-05511178F91F}"/>
              </a:ext>
            </a:extLst>
          </p:cNvPr>
          <p:cNvSpPr txBox="1"/>
          <p:nvPr/>
        </p:nvSpPr>
        <p:spPr>
          <a:xfrm>
            <a:off x="5049314" y="2386665"/>
            <a:ext cx="614045" cy="142875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คุณสมบัติดิน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239">
            <a:extLst>
              <a:ext uri="{FF2B5EF4-FFF2-40B4-BE49-F238E27FC236}">
                <a16:creationId xmlns:a16="http://schemas.microsoft.com/office/drawing/2014/main" id="{D8F1767A-8D49-427F-B8FF-83BF23639DA9}"/>
              </a:ext>
            </a:extLst>
          </p:cNvPr>
          <p:cNvSpPr txBox="1"/>
          <p:nvPr/>
        </p:nvSpPr>
        <p:spPr>
          <a:xfrm>
            <a:off x="4909552" y="2900772"/>
            <a:ext cx="917507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ดินอ่อน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240">
            <a:extLst>
              <a:ext uri="{FF2B5EF4-FFF2-40B4-BE49-F238E27FC236}">
                <a16:creationId xmlns:a16="http://schemas.microsoft.com/office/drawing/2014/main" id="{976FEC5A-E715-4D70-90B4-7BD36E397A0D}"/>
              </a:ext>
            </a:extLst>
          </p:cNvPr>
          <p:cNvSpPr txBox="1"/>
          <p:nvPr/>
        </p:nvSpPr>
        <p:spPr>
          <a:xfrm>
            <a:off x="4919077" y="2684587"/>
            <a:ext cx="907982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ดินแข็ง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241">
            <a:extLst>
              <a:ext uri="{FF2B5EF4-FFF2-40B4-BE49-F238E27FC236}">
                <a16:creationId xmlns:a16="http://schemas.microsoft.com/office/drawing/2014/main" id="{7FA9A592-C003-43B7-82F4-BAA50CBD03AC}"/>
              </a:ext>
            </a:extLst>
          </p:cNvPr>
          <p:cNvSpPr txBox="1"/>
          <p:nvPr/>
        </p:nvSpPr>
        <p:spPr>
          <a:xfrm>
            <a:off x="4909552" y="3131625"/>
            <a:ext cx="852443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การพลิกหน้าดิน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242">
            <a:extLst>
              <a:ext uri="{FF2B5EF4-FFF2-40B4-BE49-F238E27FC236}">
                <a16:creationId xmlns:a16="http://schemas.microsoft.com/office/drawing/2014/main" id="{DF526644-76FF-41BA-BA3C-2640135D9767}"/>
              </a:ext>
            </a:extLst>
          </p:cNvPr>
          <p:cNvSpPr txBox="1"/>
          <p:nvPr/>
        </p:nvSpPr>
        <p:spPr>
          <a:xfrm>
            <a:off x="4909552" y="3376355"/>
            <a:ext cx="917507" cy="1238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การเก็บงาน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243">
            <a:extLst>
              <a:ext uri="{FF2B5EF4-FFF2-40B4-BE49-F238E27FC236}">
                <a16:creationId xmlns:a16="http://schemas.microsoft.com/office/drawing/2014/main" id="{4D2F7F3E-FC5A-4F61-92DC-5CCEFA6C7856}"/>
              </a:ext>
            </a:extLst>
          </p:cNvPr>
          <p:cNvSpPr txBox="1"/>
          <p:nvPr/>
        </p:nvSpPr>
        <p:spPr>
          <a:xfrm>
            <a:off x="5913769" y="2315945"/>
            <a:ext cx="614044" cy="24765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องศาการทำมุม (θ)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244">
            <a:extLst>
              <a:ext uri="{FF2B5EF4-FFF2-40B4-BE49-F238E27FC236}">
                <a16:creationId xmlns:a16="http://schemas.microsoft.com/office/drawing/2014/main" id="{5BC9728E-1BA5-4062-849D-70A1BD382227}"/>
              </a:ext>
            </a:extLst>
          </p:cNvPr>
          <p:cNvSpPr txBox="1"/>
          <p:nvPr/>
        </p:nvSpPr>
        <p:spPr>
          <a:xfrm>
            <a:off x="5602549" y="4577308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ใบมีด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245">
            <a:extLst>
              <a:ext uri="{FF2B5EF4-FFF2-40B4-BE49-F238E27FC236}">
                <a16:creationId xmlns:a16="http://schemas.microsoft.com/office/drawing/2014/main" id="{D5A8C462-2718-46F3-9136-DFC2C1104BB5}"/>
              </a:ext>
            </a:extLst>
          </p:cNvPr>
          <p:cNvSpPr txBox="1"/>
          <p:nvPr/>
        </p:nvSpPr>
        <p:spPr>
          <a:xfrm>
            <a:off x="5931155" y="5118634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มุมคมใบมีด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246">
            <a:extLst>
              <a:ext uri="{FF2B5EF4-FFF2-40B4-BE49-F238E27FC236}">
                <a16:creationId xmlns:a16="http://schemas.microsoft.com/office/drawing/2014/main" id="{BDB1373B-7D92-40BD-A7BC-906A5B64233E}"/>
              </a:ext>
            </a:extLst>
          </p:cNvPr>
          <p:cNvSpPr txBox="1"/>
          <p:nvPr/>
        </p:nvSpPr>
        <p:spPr>
          <a:xfrm>
            <a:off x="7594991" y="4353029"/>
            <a:ext cx="813878" cy="3306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โบลต์ติดตั้งปรับมุมตัด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247">
            <a:extLst>
              <a:ext uri="{FF2B5EF4-FFF2-40B4-BE49-F238E27FC236}">
                <a16:creationId xmlns:a16="http://schemas.microsoft.com/office/drawing/2014/main" id="{E623A26D-61FC-49F4-90FB-146887B46795}"/>
              </a:ext>
            </a:extLst>
          </p:cNvPr>
          <p:cNvSpPr txBox="1"/>
          <p:nvPr/>
        </p:nvSpPr>
        <p:spPr>
          <a:xfrm>
            <a:off x="7668513" y="5262137"/>
            <a:ext cx="813878" cy="158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มุมตัด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19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รถเกลี่ยดิน 2 ... การทำงานพื้นฐาน</a:t>
            </a:r>
            <a:endParaRPr kumimoji="1" lang="ja-JP" altLang="en-US" sz="2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142 / คู่มือเสริมหน้า 79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1" y="1885373"/>
            <a:ext cx="4306700" cy="13940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02" y="3896439"/>
            <a:ext cx="5900062" cy="21519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81165" y="33748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การควบคุมการเอียงล้อ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16528" y="605211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ตัวอย่างการสัมผัสโดนใบมีด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87" y="1797627"/>
            <a:ext cx="3656245" cy="16328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06235" y="339729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การเอียงล้อเพื่อหมุนซ้าย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テキスト ボックス 1248">
            <a:extLst>
              <a:ext uri="{FF2B5EF4-FFF2-40B4-BE49-F238E27FC236}">
                <a16:creationId xmlns:a16="http://schemas.microsoft.com/office/drawing/2014/main" id="{64E9D59D-A09D-40A7-ACEF-5A54D750349D}"/>
              </a:ext>
            </a:extLst>
          </p:cNvPr>
          <p:cNvSpPr txBox="1"/>
          <p:nvPr/>
        </p:nvSpPr>
        <p:spPr>
          <a:xfrm>
            <a:off x="949398" y="2128247"/>
            <a:ext cx="1039444" cy="167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ทิศทางการเคลื่อนตัวโดยน้ำหนักบรรทุก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49">
            <a:extLst>
              <a:ext uri="{FF2B5EF4-FFF2-40B4-BE49-F238E27FC236}">
                <a16:creationId xmlns:a16="http://schemas.microsoft.com/office/drawing/2014/main" id="{8FFCEA2E-B874-4312-9F71-8BF0FB36D0E6}"/>
              </a:ext>
            </a:extLst>
          </p:cNvPr>
          <p:cNvSpPr txBox="1"/>
          <p:nvPr/>
        </p:nvSpPr>
        <p:spPr>
          <a:xfrm>
            <a:off x="958747" y="2416087"/>
            <a:ext cx="1007235" cy="1678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เคลื่อนตรงไป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250">
            <a:extLst>
              <a:ext uri="{FF2B5EF4-FFF2-40B4-BE49-F238E27FC236}">
                <a16:creationId xmlns:a16="http://schemas.microsoft.com/office/drawing/2014/main" id="{D0D7ACD2-2E4A-4716-9853-A66679CDA3DB}"/>
              </a:ext>
            </a:extLst>
          </p:cNvPr>
          <p:cNvSpPr txBox="1"/>
          <p:nvPr/>
        </p:nvSpPr>
        <p:spPr>
          <a:xfrm>
            <a:off x="1229894" y="2762022"/>
            <a:ext cx="726739" cy="3227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ทิศทางการเคลื่อนตัวโดยการเอียงล้อ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251">
            <a:extLst>
              <a:ext uri="{FF2B5EF4-FFF2-40B4-BE49-F238E27FC236}">
                <a16:creationId xmlns:a16="http://schemas.microsoft.com/office/drawing/2014/main" id="{88E76E35-DCCA-4100-B79C-1865F77AF2B4}"/>
              </a:ext>
            </a:extLst>
          </p:cNvPr>
          <p:cNvSpPr txBox="1"/>
          <p:nvPr/>
        </p:nvSpPr>
        <p:spPr>
          <a:xfrm>
            <a:off x="3853787" y="3073169"/>
            <a:ext cx="764988" cy="1407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แนวดินที่เกลี่ยออก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55">
            <a:extLst>
              <a:ext uri="{FF2B5EF4-FFF2-40B4-BE49-F238E27FC236}">
                <a16:creationId xmlns:a16="http://schemas.microsoft.com/office/drawing/2014/main" id="{4F956443-1D5A-4BE3-B6E3-6AA50716710A}"/>
              </a:ext>
            </a:extLst>
          </p:cNvPr>
          <p:cNvSpPr txBox="1"/>
          <p:nvPr/>
        </p:nvSpPr>
        <p:spPr>
          <a:xfrm>
            <a:off x="4908398" y="2662255"/>
            <a:ext cx="51226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หมุนซ้าย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256">
            <a:extLst>
              <a:ext uri="{FF2B5EF4-FFF2-40B4-BE49-F238E27FC236}">
                <a16:creationId xmlns:a16="http://schemas.microsoft.com/office/drawing/2014/main" id="{19FD17D1-6306-4D6B-8121-86BB7EF02FA1}"/>
              </a:ext>
            </a:extLst>
          </p:cNvPr>
          <p:cNvSpPr txBox="1"/>
          <p:nvPr/>
        </p:nvSpPr>
        <p:spPr>
          <a:xfrm>
            <a:off x="5823884" y="3256082"/>
            <a:ext cx="122835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ทิศทางการเอียงล้อยาง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252">
            <a:extLst>
              <a:ext uri="{FF2B5EF4-FFF2-40B4-BE49-F238E27FC236}">
                <a16:creationId xmlns:a16="http://schemas.microsoft.com/office/drawing/2014/main" id="{C245E501-0B55-4EF5-A489-9E5B7C848A27}"/>
              </a:ext>
            </a:extLst>
          </p:cNvPr>
          <p:cNvSpPr txBox="1"/>
          <p:nvPr/>
        </p:nvSpPr>
        <p:spPr>
          <a:xfrm>
            <a:off x="1229894" y="5822517"/>
            <a:ext cx="2284582" cy="229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การสัมผัสโดนระหว่างล้อหน้ากับใบมีด</a:t>
            </a:r>
          </a:p>
        </p:txBody>
      </p:sp>
      <p:sp>
        <p:nvSpPr>
          <p:cNvPr id="24" name="テキスト ボックス 1253">
            <a:extLst>
              <a:ext uri="{FF2B5EF4-FFF2-40B4-BE49-F238E27FC236}">
                <a16:creationId xmlns:a16="http://schemas.microsoft.com/office/drawing/2014/main" id="{20053EC7-1700-4B63-888F-96DF24999D25}"/>
              </a:ext>
            </a:extLst>
          </p:cNvPr>
          <p:cNvSpPr txBox="1"/>
          <p:nvPr/>
        </p:nvSpPr>
        <p:spPr>
          <a:xfrm>
            <a:off x="3671888" y="5676962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การสัมผัสโดนระหว่างล้อหลังกับใบมีด </a:t>
            </a:r>
            <a:r>
              <a:rPr lang="en-US" altLang="ja-JP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และใบมีดกับโครง</a:t>
            </a:r>
          </a:p>
        </p:txBody>
      </p:sp>
      <p:sp>
        <p:nvSpPr>
          <p:cNvPr id="25" name="テキスト ボックス 1254">
            <a:extLst>
              <a:ext uri="{FF2B5EF4-FFF2-40B4-BE49-F238E27FC236}">
                <a16:creationId xmlns:a16="http://schemas.microsoft.com/office/drawing/2014/main" id="{1C86FD6B-6DFD-4CF6-8CED-17545EBB0282}"/>
              </a:ext>
            </a:extLst>
          </p:cNvPr>
          <p:cNvSpPr txBox="1"/>
          <p:nvPr/>
        </p:nvSpPr>
        <p:spPr>
          <a:xfrm>
            <a:off x="5721247" y="5673368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การสัมผัสโดนระหว่างใบมีดกับชุดคราด</a:t>
            </a:r>
          </a:p>
        </p:txBody>
      </p:sp>
    </p:spTree>
    <p:extLst>
      <p:ext uri="{BB962C8B-B14F-4D97-AF65-F5344CB8AC3E}">
        <p14:creationId xmlns:p14="http://schemas.microsoft.com/office/powerpoint/2010/main" val="1063031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099153"/>
            <a:ext cx="3047365" cy="14732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การปรับใช้งาน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2331" y="3126334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ตัวอย่างท่ายืดใบมีดออกด้านข้าง (Shoulder reach)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144 / คู่มือเสริมหน้า 79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8650" y="558315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การเลี้ยวยูเทิร์นด้วยชุดหักเลี้ยวกลางลำตัว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367822" y="3012177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ตัวอย่างท่าแบงค์คัต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43235" y="288252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ตัวอย่างการทำงานด้วยคันไถกำจัดหิมะ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473446" y="578966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การวิ่งเยื้องล้อ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88" y="1505515"/>
            <a:ext cx="1899756" cy="1387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76" y="1612972"/>
            <a:ext cx="1884248" cy="12096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81" y="1490872"/>
            <a:ext cx="2388265" cy="13647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768" y="4032738"/>
            <a:ext cx="2636397" cy="165162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919" y="4455818"/>
            <a:ext cx="1905000" cy="105727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831614" y="5545863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มุมตัดของชุดคราด</a:t>
            </a:r>
          </a:p>
        </p:txBody>
      </p:sp>
      <p:sp>
        <p:nvSpPr>
          <p:cNvPr id="18" name="テキスト ボックス 1257">
            <a:extLst>
              <a:ext uri="{FF2B5EF4-FFF2-40B4-BE49-F238E27FC236}">
                <a16:creationId xmlns:a16="http://schemas.microsoft.com/office/drawing/2014/main" id="{775D61FC-9744-416D-B161-7A3FC13A1604}"/>
              </a:ext>
            </a:extLst>
          </p:cNvPr>
          <p:cNvSpPr txBox="1"/>
          <p:nvPr/>
        </p:nvSpPr>
        <p:spPr>
          <a:xfrm>
            <a:off x="5892781" y="2589049"/>
            <a:ext cx="71882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คันไถกำจัดหิมะ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258">
            <a:extLst>
              <a:ext uri="{FF2B5EF4-FFF2-40B4-BE49-F238E27FC236}">
                <a16:creationId xmlns:a16="http://schemas.microsoft.com/office/drawing/2014/main" id="{83490D5D-0276-42AE-B39D-070A7A93FFD6}"/>
              </a:ext>
            </a:extLst>
          </p:cNvPr>
          <p:cNvSpPr txBox="1"/>
          <p:nvPr/>
        </p:nvSpPr>
        <p:spPr>
          <a:xfrm>
            <a:off x="4970624" y="4835793"/>
            <a:ext cx="911471" cy="206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ปริมาณการเยื้องล้อ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260">
            <a:extLst>
              <a:ext uri="{FF2B5EF4-FFF2-40B4-BE49-F238E27FC236}">
                <a16:creationId xmlns:a16="http://schemas.microsoft.com/office/drawing/2014/main" id="{FEEE177C-E112-48CD-9F73-0787AC0F43D9}"/>
              </a:ext>
            </a:extLst>
          </p:cNvPr>
          <p:cNvSpPr txBox="1"/>
          <p:nvPr/>
        </p:nvSpPr>
        <p:spPr>
          <a:xfrm>
            <a:off x="7730104" y="5022517"/>
            <a:ext cx="645329" cy="2060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มุมตัด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F6A556C-8014-4E59-A8C3-68CD4C6827CB}"/>
              </a:ext>
            </a:extLst>
          </p:cNvPr>
          <p:cNvSpPr txBox="1"/>
          <p:nvPr/>
        </p:nvSpPr>
        <p:spPr>
          <a:xfrm>
            <a:off x="3905147" y="5460048"/>
            <a:ext cx="2363638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1000" dirty="0">
                <a:latin typeface="Tahoma" panose="020B0604030504040204" pitchFamily="34" charset="0"/>
                <a:cs typeface="Tahoma" panose="020B0604030504040204" pitchFamily="34" charset="0"/>
              </a:rPr>
              <a:t>ท่าออฟเซตล้อที่ใช้การหักเลี้ยวกลางลำตัว</a:t>
            </a:r>
          </a:p>
        </p:txBody>
      </p:sp>
    </p:spTree>
    <p:extLst>
      <p:ext uri="{BB962C8B-B14F-4D97-AF65-F5344CB8AC3E}">
        <p14:creationId xmlns:p14="http://schemas.microsoft.com/office/powerpoint/2010/main" val="15531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เครื่องจักรสำหรับขุด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9 / คู่มือเสริมหน้า 9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ตัวอย่างรถขุด Dragline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ตัวอย่างรถขุดบุ้งกี๋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ตัวอย่างเครื่องขุดร่อง</a:t>
            </a:r>
          </a:p>
        </p:txBody>
      </p:sp>
    </p:spTree>
    <p:extLst>
      <p:ext uri="{BB962C8B-B14F-4D97-AF65-F5344CB8AC3E}">
        <p14:creationId xmlns:p14="http://schemas.microsoft.com/office/powerpoint/2010/main" val="3014843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85" y="1669133"/>
            <a:ext cx="2359280" cy="190458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743885" y="3573401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ระวังรถแหกโค้งเนื่องจากแรงหนีศูนย์กลาง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00" y="1751653"/>
            <a:ext cx="3217198" cy="149278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35199" y="3245482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ระวังอย่ายก (age) กระบะ (Bowl) สูงเกินไป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59164"/>
            <a:ext cx="2617660" cy="239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 (เครื่องขูดมอเตอร์)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5218" y="405021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ตัวอย่างอุปกรณ์ควบคุมเครื่องขูด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147 / คู่มือเสริมหน้า 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8" y="4257275"/>
            <a:ext cx="4393889" cy="186067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13" y="3599000"/>
            <a:ext cx="2251524" cy="10168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05" y="4975316"/>
            <a:ext cx="3367096" cy="82423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079868" y="607483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ตัวอย่างการทำงานพื้นฐานในการขุด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47591" y="5756435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ตัวอย่างงานขุดย้ายดิน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47591" y="4615189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ตัวอย่างลำดับการขุด</a:t>
            </a:r>
          </a:p>
        </p:txBody>
      </p:sp>
      <p:sp>
        <p:nvSpPr>
          <p:cNvPr id="17" name="テキスト ボックス 1261">
            <a:extLst>
              <a:ext uri="{FF2B5EF4-FFF2-40B4-BE49-F238E27FC236}">
                <a16:creationId xmlns:a16="http://schemas.microsoft.com/office/drawing/2014/main" id="{748C6C4F-AA5D-48D3-B3F3-034DC4896442}"/>
              </a:ext>
            </a:extLst>
          </p:cNvPr>
          <p:cNvSpPr txBox="1"/>
          <p:nvPr/>
        </p:nvSpPr>
        <p:spPr>
          <a:xfrm>
            <a:off x="1297780" y="1447611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แป้นเบรก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262">
            <a:extLst>
              <a:ext uri="{FF2B5EF4-FFF2-40B4-BE49-F238E27FC236}">
                <a16:creationId xmlns:a16="http://schemas.microsoft.com/office/drawing/2014/main" id="{60C6FCC0-CE4B-4008-9D31-2E7258F63444}"/>
              </a:ext>
            </a:extLst>
          </p:cNvPr>
          <p:cNvSpPr txBox="1"/>
          <p:nvPr/>
        </p:nvSpPr>
        <p:spPr>
          <a:xfrm>
            <a:off x="2414585" y="1470015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แป้นคันเร่ง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63">
            <a:extLst>
              <a:ext uri="{FF2B5EF4-FFF2-40B4-BE49-F238E27FC236}">
                <a16:creationId xmlns:a16="http://schemas.microsoft.com/office/drawing/2014/main" id="{761E74ED-29D0-4D6B-AFD4-29EC59B8954F}"/>
              </a:ext>
            </a:extLst>
          </p:cNvPr>
          <p:cNvSpPr txBox="1"/>
          <p:nvPr/>
        </p:nvSpPr>
        <p:spPr>
          <a:xfrm>
            <a:off x="2590015" y="1639585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คันเกียร์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264">
            <a:extLst>
              <a:ext uri="{FF2B5EF4-FFF2-40B4-BE49-F238E27FC236}">
                <a16:creationId xmlns:a16="http://schemas.microsoft.com/office/drawing/2014/main" id="{E72BCBDF-84C9-4380-9873-1D59DAE3C504}"/>
              </a:ext>
            </a:extLst>
          </p:cNvPr>
          <p:cNvSpPr txBox="1"/>
          <p:nvPr/>
        </p:nvSpPr>
        <p:spPr>
          <a:xfrm>
            <a:off x="850155" y="3768383"/>
            <a:ext cx="878850" cy="163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</a:t>
            </a:r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เหยียบ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Hold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65">
            <a:extLst>
              <a:ext uri="{FF2B5EF4-FFF2-40B4-BE49-F238E27FC236}">
                <a16:creationId xmlns:a16="http://schemas.microsoft.com/office/drawing/2014/main" id="{2AF1C746-27C3-4205-81CF-1B2A8863F8B4}"/>
              </a:ext>
            </a:extLst>
          </p:cNvPr>
          <p:cNvSpPr txBox="1"/>
          <p:nvPr/>
        </p:nvSpPr>
        <p:spPr>
          <a:xfrm>
            <a:off x="1871953" y="3757653"/>
            <a:ext cx="895349" cy="174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แป้นเหยียบ Diff-lock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266">
            <a:extLst>
              <a:ext uri="{FF2B5EF4-FFF2-40B4-BE49-F238E27FC236}">
                <a16:creationId xmlns:a16="http://schemas.microsoft.com/office/drawing/2014/main" id="{74F93233-3ABA-4EC9-8CE3-A351ED7B9914}"/>
              </a:ext>
            </a:extLst>
          </p:cNvPr>
          <p:cNvSpPr txBox="1"/>
          <p:nvPr/>
        </p:nvSpPr>
        <p:spPr>
          <a:xfrm rot="16200000">
            <a:off x="2637901" y="2312211"/>
            <a:ext cx="1063436" cy="153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 Ejector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267">
            <a:extLst>
              <a:ext uri="{FF2B5EF4-FFF2-40B4-BE49-F238E27FC236}">
                <a16:creationId xmlns:a16="http://schemas.microsoft.com/office/drawing/2014/main" id="{973808BA-3DF9-44CA-8976-7CB7E02659E4}"/>
              </a:ext>
            </a:extLst>
          </p:cNvPr>
          <p:cNvSpPr txBox="1"/>
          <p:nvPr/>
        </p:nvSpPr>
        <p:spPr>
          <a:xfrm rot="16200000">
            <a:off x="2488042" y="2186480"/>
            <a:ext cx="1063436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 Apron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268">
            <a:extLst>
              <a:ext uri="{FF2B5EF4-FFF2-40B4-BE49-F238E27FC236}">
                <a16:creationId xmlns:a16="http://schemas.microsoft.com/office/drawing/2014/main" id="{E8280278-9102-40E5-8BBD-757FBA7D1341}"/>
              </a:ext>
            </a:extLst>
          </p:cNvPr>
          <p:cNvSpPr txBox="1"/>
          <p:nvPr/>
        </p:nvSpPr>
        <p:spPr>
          <a:xfrm rot="16200000">
            <a:off x="2473068" y="2093276"/>
            <a:ext cx="838114" cy="153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คันบังคับกระบะ (Bowl)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270">
            <a:extLst>
              <a:ext uri="{FF2B5EF4-FFF2-40B4-BE49-F238E27FC236}">
                <a16:creationId xmlns:a16="http://schemas.microsoft.com/office/drawing/2014/main" id="{E4103C34-6661-4984-A19E-DD5A0C54A6AC}"/>
              </a:ext>
            </a:extLst>
          </p:cNvPr>
          <p:cNvSpPr txBox="1"/>
          <p:nvPr/>
        </p:nvSpPr>
        <p:spPr>
          <a:xfrm>
            <a:off x="933578" y="4503999"/>
            <a:ext cx="704500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เริ่มต้นบรรทุก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271">
            <a:extLst>
              <a:ext uri="{FF2B5EF4-FFF2-40B4-BE49-F238E27FC236}">
                <a16:creationId xmlns:a16="http://schemas.microsoft.com/office/drawing/2014/main" id="{AF487EB6-01AE-4CCC-B604-2A9BDB7E8C33}"/>
              </a:ext>
            </a:extLst>
          </p:cNvPr>
          <p:cNvSpPr txBox="1"/>
          <p:nvPr/>
        </p:nvSpPr>
        <p:spPr>
          <a:xfrm>
            <a:off x="1756492" y="4373051"/>
            <a:ext cx="89045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ความลึกเฉลี่ยของการขุด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272">
            <a:extLst>
              <a:ext uri="{FF2B5EF4-FFF2-40B4-BE49-F238E27FC236}">
                <a16:creationId xmlns:a16="http://schemas.microsoft.com/office/drawing/2014/main" id="{2300DFBE-267E-4EEE-A585-82B046467EDD}"/>
              </a:ext>
            </a:extLst>
          </p:cNvPr>
          <p:cNvSpPr txBox="1"/>
          <p:nvPr/>
        </p:nvSpPr>
        <p:spPr>
          <a:xfrm>
            <a:off x="1756492" y="4525911"/>
            <a:ext cx="89258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สิ้นสุดการบรรทุก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273">
            <a:extLst>
              <a:ext uri="{FF2B5EF4-FFF2-40B4-BE49-F238E27FC236}">
                <a16:creationId xmlns:a16="http://schemas.microsoft.com/office/drawing/2014/main" id="{DA0C4B82-4F1F-4343-B1E6-0A783F688AAC}"/>
              </a:ext>
            </a:extLst>
          </p:cNvPr>
          <p:cNvSpPr txBox="1"/>
          <p:nvPr/>
        </p:nvSpPr>
        <p:spPr>
          <a:xfrm>
            <a:off x="3006447" y="4490840"/>
            <a:ext cx="679122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เริ่มต้นบรรทุก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274">
            <a:extLst>
              <a:ext uri="{FF2B5EF4-FFF2-40B4-BE49-F238E27FC236}">
                <a16:creationId xmlns:a16="http://schemas.microsoft.com/office/drawing/2014/main" id="{B6021E59-AC39-48FB-B7D6-B04913A41125}"/>
              </a:ext>
            </a:extLst>
          </p:cNvPr>
          <p:cNvSpPr txBox="1"/>
          <p:nvPr/>
        </p:nvSpPr>
        <p:spPr>
          <a:xfrm>
            <a:off x="3658782" y="4502416"/>
            <a:ext cx="658696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สิ้นสุดการบรรทุก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275">
            <a:extLst>
              <a:ext uri="{FF2B5EF4-FFF2-40B4-BE49-F238E27FC236}">
                <a16:creationId xmlns:a16="http://schemas.microsoft.com/office/drawing/2014/main" id="{FCB141CA-1243-4C37-9BDE-E9A31D756E93}"/>
              </a:ext>
            </a:extLst>
          </p:cNvPr>
          <p:cNvSpPr txBox="1"/>
          <p:nvPr/>
        </p:nvSpPr>
        <p:spPr>
          <a:xfrm>
            <a:off x="3860005" y="4364621"/>
            <a:ext cx="829571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ความลึกเฉลี่ยของการขุด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276">
            <a:extLst>
              <a:ext uri="{FF2B5EF4-FFF2-40B4-BE49-F238E27FC236}">
                <a16:creationId xmlns:a16="http://schemas.microsoft.com/office/drawing/2014/main" id="{7CC2B987-C0F4-468A-83C9-8BC4242E50E5}"/>
              </a:ext>
            </a:extLst>
          </p:cNvPr>
          <p:cNvSpPr txBox="1"/>
          <p:nvPr/>
        </p:nvSpPr>
        <p:spPr>
          <a:xfrm>
            <a:off x="1939858" y="5342137"/>
            <a:ext cx="837909" cy="1547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ความลึกเฉลี่ยของการขุด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277">
            <a:extLst>
              <a:ext uri="{FF2B5EF4-FFF2-40B4-BE49-F238E27FC236}">
                <a16:creationId xmlns:a16="http://schemas.microsoft.com/office/drawing/2014/main" id="{9FA41939-5636-4BDA-BBBF-C6B77A8650E1}"/>
              </a:ext>
            </a:extLst>
          </p:cNvPr>
          <p:cNvSpPr txBox="1"/>
          <p:nvPr/>
        </p:nvSpPr>
        <p:spPr>
          <a:xfrm>
            <a:off x="1299855" y="5536741"/>
            <a:ext cx="766241" cy="5338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ระยะเอากระบะ (Bowl) ลง (sage)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ระยะยก (age) กระบะ (Bowl)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en-US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เวลาควบคุมกระบะ (Bowl)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en-US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การควบคุม Apron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278">
            <a:extLst>
              <a:ext uri="{FF2B5EF4-FFF2-40B4-BE49-F238E27FC236}">
                <a16:creationId xmlns:a16="http://schemas.microsoft.com/office/drawing/2014/main" id="{03F40FE7-EA39-4191-96B6-3BB44A542F0D}"/>
              </a:ext>
            </a:extLst>
          </p:cNvPr>
          <p:cNvSpPr txBox="1"/>
          <p:nvPr/>
        </p:nvSpPr>
        <p:spPr>
          <a:xfrm>
            <a:off x="2122594" y="5713798"/>
            <a:ext cx="63993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ดำเนินการอย่างเหมาะสม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279">
            <a:extLst>
              <a:ext uri="{FF2B5EF4-FFF2-40B4-BE49-F238E27FC236}">
                <a16:creationId xmlns:a16="http://schemas.microsoft.com/office/drawing/2014/main" id="{ECC1F51B-7CE2-4380-86D3-D997E6EFFA16}"/>
              </a:ext>
            </a:extLst>
          </p:cNvPr>
          <p:cNvSpPr txBox="1"/>
          <p:nvPr/>
        </p:nvSpPr>
        <p:spPr>
          <a:xfrm>
            <a:off x="4181400" y="5036852"/>
            <a:ext cx="1291136" cy="1140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 (age) กระบะ (Bowl) มากเกินไป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280">
            <a:extLst>
              <a:ext uri="{FF2B5EF4-FFF2-40B4-BE49-F238E27FC236}">
                <a16:creationId xmlns:a16="http://schemas.microsoft.com/office/drawing/2014/main" id="{AFCF15AC-EDF0-4DD9-9B2F-A76632C5A4A7}"/>
              </a:ext>
            </a:extLst>
          </p:cNvPr>
          <p:cNvSpPr txBox="1"/>
          <p:nvPr/>
        </p:nvSpPr>
        <p:spPr>
          <a:xfrm>
            <a:off x="3709873" y="5168063"/>
            <a:ext cx="1332726" cy="121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ดินและทรายกองอยู่หน้า Apron มากเกินไป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281">
            <a:extLst>
              <a:ext uri="{FF2B5EF4-FFF2-40B4-BE49-F238E27FC236}">
                <a16:creationId xmlns:a16="http://schemas.microsoft.com/office/drawing/2014/main" id="{A4EC24F4-4966-41A5-82E1-9599D6981EF9}"/>
              </a:ext>
            </a:extLst>
          </p:cNvPr>
          <p:cNvSpPr txBox="1"/>
          <p:nvPr/>
        </p:nvSpPr>
        <p:spPr>
          <a:xfrm>
            <a:off x="3755229" y="5329140"/>
            <a:ext cx="1291137" cy="1247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ความลึกของการขุดไม่สม่ำเสมอ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282">
            <a:extLst>
              <a:ext uri="{FF2B5EF4-FFF2-40B4-BE49-F238E27FC236}">
                <a16:creationId xmlns:a16="http://schemas.microsoft.com/office/drawing/2014/main" id="{6B19C007-B7CD-4197-B84D-9D60053C0737}"/>
              </a:ext>
            </a:extLst>
          </p:cNvPr>
          <p:cNvSpPr txBox="1"/>
          <p:nvPr/>
        </p:nvSpPr>
        <p:spPr>
          <a:xfrm>
            <a:off x="3442074" y="5468788"/>
            <a:ext cx="1479970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เวลาเอากระบะ (Bowl) ลง (sage) เร็วเกินไป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283">
            <a:extLst>
              <a:ext uri="{FF2B5EF4-FFF2-40B4-BE49-F238E27FC236}">
                <a16:creationId xmlns:a16="http://schemas.microsoft.com/office/drawing/2014/main" id="{BACE7077-8FD6-48A9-BA2F-1C85941934E5}"/>
              </a:ext>
            </a:extLst>
          </p:cNvPr>
          <p:cNvSpPr txBox="1"/>
          <p:nvPr/>
        </p:nvSpPr>
        <p:spPr>
          <a:xfrm>
            <a:off x="3246309" y="5634660"/>
            <a:ext cx="1525715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เวลายก (age) กระบะ (Bowl) ช้าเกินไป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284">
            <a:extLst>
              <a:ext uri="{FF2B5EF4-FFF2-40B4-BE49-F238E27FC236}">
                <a16:creationId xmlns:a16="http://schemas.microsoft.com/office/drawing/2014/main" id="{CF789211-750B-467D-8FA6-78271D09C746}"/>
              </a:ext>
            </a:extLst>
          </p:cNvPr>
          <p:cNvSpPr txBox="1"/>
          <p:nvPr/>
        </p:nvSpPr>
        <p:spPr>
          <a:xfrm>
            <a:off x="3157638" y="5775724"/>
            <a:ext cx="1458092" cy="1089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ระยะเอากระบะ (Bowl) ลง (sage) มากเกินไป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10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 (เครื่องขูดแบบลากจูง)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หลักพื้นฐานในการควบคุมที่เกี่ยวข้องกับการวิ่งเหมือนกับรถดันดินในข้อ 6.1.1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569" y="4521828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ตัวอย่างอุปกรณ์ควบคุมของรถดันดิน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150 / คู่มือเสริมหน้า 85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475372" y="518610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สภาพการทำงานของเครื่องขูดแบบลากจูง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823330"/>
            <a:ext cx="2857501" cy="26965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79" y="1732597"/>
            <a:ext cx="4814197" cy="34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6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เครื่องขนย้ายหินแบบตีนตะขาบ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เครื่องขนย้ายหินแบบตีนตะขาบส่วนใหญ่ประกอบด้วยรถตักขนาดใหญ่ในข้อ 6.1.2 และรถตักแบบขูด ในที่นี้จะอธิบายเกี่ยวกับรถตักแบบขูด</a:t>
            </a: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154 / คู่มือเสริมหน้า 86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53195" y="5910006"/>
            <a:ext cx="323761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ตัวอย่างอุปกรณ์ควบคุมของรถตักแบบขูด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083366"/>
            <a:ext cx="4343400" cy="3826640"/>
          </a:xfrm>
          <a:prstGeom prst="rect">
            <a:avLst/>
          </a:prstGeom>
        </p:spPr>
      </p:pic>
      <p:sp>
        <p:nvSpPr>
          <p:cNvPr id="7" name="テキスト ボックス 1285">
            <a:extLst>
              <a:ext uri="{FF2B5EF4-FFF2-40B4-BE49-F238E27FC236}">
                <a16:creationId xmlns:a16="http://schemas.microsoft.com/office/drawing/2014/main" id="{07DCC1D4-8AD2-4CA6-AAC4-EE97B74D884F}"/>
              </a:ext>
            </a:extLst>
          </p:cNvPr>
          <p:cNvSpPr txBox="1"/>
          <p:nvPr/>
        </p:nvSpPr>
        <p:spPr>
          <a:xfrm>
            <a:off x="2715633" y="2132899"/>
            <a:ext cx="1316141" cy="143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ควบคุมอาร์มและการหมุน</a:t>
            </a:r>
            <a:endParaRPr lang="ja-JP" sz="8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286">
            <a:extLst>
              <a:ext uri="{FF2B5EF4-FFF2-40B4-BE49-F238E27FC236}">
                <a16:creationId xmlns:a16="http://schemas.microsoft.com/office/drawing/2014/main" id="{8F5587C5-0653-4C07-9BB5-2A04E7751150}"/>
              </a:ext>
            </a:extLst>
          </p:cNvPr>
          <p:cNvSpPr txBox="1"/>
          <p:nvPr/>
        </p:nvSpPr>
        <p:spPr>
          <a:xfrm>
            <a:off x="2124075" y="2955924"/>
            <a:ext cx="1473875" cy="2385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ควบคุมการตั้งบุ้งกี๋และ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ยกสายพานขึ้นลง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287">
            <a:extLst>
              <a:ext uri="{FF2B5EF4-FFF2-40B4-BE49-F238E27FC236}">
                <a16:creationId xmlns:a16="http://schemas.microsoft.com/office/drawing/2014/main" id="{9AC3EDC0-B6CE-4FDD-AA22-372A22D7E057}"/>
              </a:ext>
            </a:extLst>
          </p:cNvPr>
          <p:cNvSpPr txBox="1"/>
          <p:nvPr/>
        </p:nvSpPr>
        <p:spPr>
          <a:xfrm>
            <a:off x="5054175" y="2098165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ควบคุมตีนตะขาบ (ซ้าย)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288">
            <a:extLst>
              <a:ext uri="{FF2B5EF4-FFF2-40B4-BE49-F238E27FC236}">
                <a16:creationId xmlns:a16="http://schemas.microsoft.com/office/drawing/2014/main" id="{5493D9AC-BDFD-40A6-9153-6A212A1BF53E}"/>
              </a:ext>
            </a:extLst>
          </p:cNvPr>
          <p:cNvSpPr txBox="1"/>
          <p:nvPr/>
        </p:nvSpPr>
        <p:spPr>
          <a:xfrm>
            <a:off x="5216599" y="2303356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ควบคุมตีนตะขาบ (ขวา)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89">
            <a:extLst>
              <a:ext uri="{FF2B5EF4-FFF2-40B4-BE49-F238E27FC236}">
                <a16:creationId xmlns:a16="http://schemas.microsoft.com/office/drawing/2014/main" id="{A665BF0B-A40A-4FE2-B70D-1297DC7C710F}"/>
              </a:ext>
            </a:extLst>
          </p:cNvPr>
          <p:cNvSpPr txBox="1"/>
          <p:nvPr/>
        </p:nvSpPr>
        <p:spPr>
          <a:xfrm>
            <a:off x="5605017" y="2531720"/>
            <a:ext cx="1171575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ควบคุมบูมและบุ้งกี๋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290">
            <a:extLst>
              <a:ext uri="{FF2B5EF4-FFF2-40B4-BE49-F238E27FC236}">
                <a16:creationId xmlns:a16="http://schemas.microsoft.com/office/drawing/2014/main" id="{5FC510A8-DF64-4503-844E-993D31936031}"/>
              </a:ext>
            </a:extLst>
          </p:cNvPr>
          <p:cNvSpPr txBox="1"/>
          <p:nvPr/>
        </p:nvSpPr>
        <p:spPr>
          <a:xfrm>
            <a:off x="4133300" y="4809682"/>
            <a:ext cx="777150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ที่นั่งคนขับ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291">
            <a:extLst>
              <a:ext uri="{FF2B5EF4-FFF2-40B4-BE49-F238E27FC236}">
                <a16:creationId xmlns:a16="http://schemas.microsoft.com/office/drawing/2014/main" id="{D45474B9-449E-4C2C-B799-23E481962A31}"/>
              </a:ext>
            </a:extLst>
          </p:cNvPr>
          <p:cNvSpPr txBox="1"/>
          <p:nvPr/>
        </p:nvSpPr>
        <p:spPr>
          <a:xfrm>
            <a:off x="2483144" y="5177127"/>
            <a:ext cx="940101" cy="261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ควบคุมการทำงาน</a:t>
            </a:r>
            <a:endParaRPr lang="en-US" sz="8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ของสายพาน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292">
            <a:extLst>
              <a:ext uri="{FF2B5EF4-FFF2-40B4-BE49-F238E27FC236}">
                <a16:creationId xmlns:a16="http://schemas.microsoft.com/office/drawing/2014/main" id="{B8D417EE-31A8-4D98-82AF-F9BA82B71CB0}"/>
              </a:ext>
            </a:extLst>
          </p:cNvPr>
          <p:cNvSpPr txBox="1"/>
          <p:nvPr/>
        </p:nvSpPr>
        <p:spPr>
          <a:xfrm>
            <a:off x="5539292" y="5699570"/>
            <a:ext cx="940101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อินเตอร์ล็อกไฮดรอลิก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87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87" y="1221545"/>
            <a:ext cx="3429996" cy="1499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การขนย้ายเครื่องจักรก่อสร้างประเภทยานพาหนะ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548" y="1856833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อุปกรณ์สำหรับไต่ความชันติดตะขอเกี่ยว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23" y="4788264"/>
            <a:ext cx="2619375" cy="120015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38860" y="2046803"/>
            <a:ext cx="367070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ตัวอย่างความสัมพันธ์　ระหว่างมวลของเครื่องจักรบรรทุกและอุปกรณ์สำหรับไต่ความชัน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0993" y="2744898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ตัวอย่างการใช้อุปกรณ์สำหรับไต่ความชัน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01019" y="4349347"/>
            <a:ext cx="2450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ตำแหน่งการบรรทุก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81827" y="6061455"/>
            <a:ext cx="2450649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ตัวอย่างการใช้แท่นรองล้อ (Foot stall)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68875" y="6061455"/>
            <a:ext cx="2526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ตัวอย่างการยึดเข้ากับรถพ่วง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157 / คู่มือเสริมหน้า 88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1" y="2419451"/>
            <a:ext cx="3565312" cy="11094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55" y="1288978"/>
            <a:ext cx="3645088" cy="504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341" y="3140285"/>
            <a:ext cx="4028493" cy="11856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151" y="3528937"/>
            <a:ext cx="2671490" cy="2563650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1294">
            <a:extLst>
              <a:ext uri="{FF2B5EF4-FFF2-40B4-BE49-F238E27FC236}">
                <a16:creationId xmlns:a16="http://schemas.microsoft.com/office/drawing/2014/main" id="{819F950F-F1FF-4087-BC46-8253DA6CFC93}"/>
              </a:ext>
            </a:extLst>
          </p:cNvPr>
          <p:cNvSpPr txBox="1"/>
          <p:nvPr/>
        </p:nvSpPr>
        <p:spPr>
          <a:xfrm>
            <a:off x="871287" y="2563415"/>
            <a:ext cx="972696" cy="17273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มวลของเครื่องจักรบรรทุก (ตัน)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295">
            <a:extLst>
              <a:ext uri="{FF2B5EF4-FFF2-40B4-BE49-F238E27FC236}">
                <a16:creationId xmlns:a16="http://schemas.microsoft.com/office/drawing/2014/main" id="{2B610F03-4C7C-42E4-BA03-76904F9A36A8}"/>
              </a:ext>
            </a:extLst>
          </p:cNvPr>
          <p:cNvSpPr txBox="1"/>
          <p:nvPr/>
        </p:nvSpPr>
        <p:spPr>
          <a:xfrm>
            <a:off x="1930467" y="2470657"/>
            <a:ext cx="1211155" cy="125289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จำนวนอุปกรณ์สำหรับไต่ความชันที่ใช้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296">
            <a:extLst>
              <a:ext uri="{FF2B5EF4-FFF2-40B4-BE49-F238E27FC236}">
                <a16:creationId xmlns:a16="http://schemas.microsoft.com/office/drawing/2014/main" id="{F603AC81-4D63-49F4-9DFE-1D4C01AC03EC}"/>
              </a:ext>
            </a:extLst>
          </p:cNvPr>
          <p:cNvSpPr txBox="1"/>
          <p:nvPr/>
        </p:nvSpPr>
        <p:spPr>
          <a:xfrm>
            <a:off x="1930467" y="2668190"/>
            <a:ext cx="632318" cy="17273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วัสดุ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297">
            <a:extLst>
              <a:ext uri="{FF2B5EF4-FFF2-40B4-BE49-F238E27FC236}">
                <a16:creationId xmlns:a16="http://schemas.microsoft.com/office/drawing/2014/main" id="{16CBF98F-6084-4BA2-94D9-67E5B0CF825D}"/>
              </a:ext>
            </a:extLst>
          </p:cNvPr>
          <p:cNvSpPr txBox="1"/>
          <p:nvPr/>
        </p:nvSpPr>
        <p:spPr>
          <a:xfrm>
            <a:off x="1949517" y="2891500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298">
            <a:extLst>
              <a:ext uri="{FF2B5EF4-FFF2-40B4-BE49-F238E27FC236}">
                <a16:creationId xmlns:a16="http://schemas.microsoft.com/office/drawing/2014/main" id="{B77C69C2-25FE-4EAD-BF03-BDF91DAAA2AB}"/>
              </a:ext>
            </a:extLst>
          </p:cNvPr>
          <p:cNvSpPr txBox="1"/>
          <p:nvPr/>
        </p:nvSpPr>
        <p:spPr>
          <a:xfrm>
            <a:off x="1949517" y="3088082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299">
            <a:extLst>
              <a:ext uri="{FF2B5EF4-FFF2-40B4-BE49-F238E27FC236}">
                <a16:creationId xmlns:a16="http://schemas.microsoft.com/office/drawing/2014/main" id="{3ACE91DE-8EFE-458B-A22C-D2509C7A024F}"/>
              </a:ext>
            </a:extLst>
          </p:cNvPr>
          <p:cNvSpPr txBox="1"/>
          <p:nvPr/>
        </p:nvSpPr>
        <p:spPr>
          <a:xfrm>
            <a:off x="1949517" y="3308509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อลูมิเนียมอัลลอย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300">
            <a:extLst>
              <a:ext uri="{FF2B5EF4-FFF2-40B4-BE49-F238E27FC236}">
                <a16:creationId xmlns:a16="http://schemas.microsoft.com/office/drawing/2014/main" id="{DA2554DE-1BA5-47BA-8DAE-BE5DE08849AA}"/>
              </a:ext>
            </a:extLst>
          </p:cNvPr>
          <p:cNvSpPr txBox="1"/>
          <p:nvPr/>
        </p:nvSpPr>
        <p:spPr>
          <a:xfrm>
            <a:off x="2719510" y="2668190"/>
            <a:ext cx="417319" cy="17273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จำนวนแผ่น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301">
            <a:extLst>
              <a:ext uri="{FF2B5EF4-FFF2-40B4-BE49-F238E27FC236}">
                <a16:creationId xmlns:a16="http://schemas.microsoft.com/office/drawing/2014/main" id="{D0A062A9-46B0-4A8C-B963-065939E02C40}"/>
              </a:ext>
            </a:extLst>
          </p:cNvPr>
          <p:cNvSpPr txBox="1"/>
          <p:nvPr/>
        </p:nvSpPr>
        <p:spPr>
          <a:xfrm>
            <a:off x="3238874" y="2477691"/>
            <a:ext cx="1098464" cy="318124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ขนาดรูปร่าง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ยาว x สูง x กว้าง (มม.)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302">
            <a:extLst>
              <a:ext uri="{FF2B5EF4-FFF2-40B4-BE49-F238E27FC236}">
                <a16:creationId xmlns:a16="http://schemas.microsoft.com/office/drawing/2014/main" id="{C9000CA6-CD0F-4358-95E3-D2032BD41B91}"/>
              </a:ext>
            </a:extLst>
          </p:cNvPr>
          <p:cNvSpPr txBox="1"/>
          <p:nvPr/>
        </p:nvSpPr>
        <p:spPr>
          <a:xfrm>
            <a:off x="5184146" y="1320982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กระบะบรรทุกของรถพ่วง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303">
            <a:extLst>
              <a:ext uri="{FF2B5EF4-FFF2-40B4-BE49-F238E27FC236}">
                <a16:creationId xmlns:a16="http://schemas.microsoft.com/office/drawing/2014/main" id="{EC6BB558-A369-443D-B6C0-9AC6C312C505}"/>
              </a:ext>
            </a:extLst>
          </p:cNvPr>
          <p:cNvSpPr txBox="1"/>
          <p:nvPr/>
        </p:nvSpPr>
        <p:spPr>
          <a:xfrm>
            <a:off x="6603053" y="1699799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304">
            <a:extLst>
              <a:ext uri="{FF2B5EF4-FFF2-40B4-BE49-F238E27FC236}">
                <a16:creationId xmlns:a16="http://schemas.microsoft.com/office/drawing/2014/main" id="{06522158-28E0-4AA7-80A6-84325776F1D3}"/>
              </a:ext>
            </a:extLst>
          </p:cNvPr>
          <p:cNvSpPr txBox="1"/>
          <p:nvPr/>
        </p:nvSpPr>
        <p:spPr>
          <a:xfrm>
            <a:off x="5822950" y="2415267"/>
            <a:ext cx="511181" cy="1993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15°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306">
            <a:extLst>
              <a:ext uri="{FF2B5EF4-FFF2-40B4-BE49-F238E27FC236}">
                <a16:creationId xmlns:a16="http://schemas.microsoft.com/office/drawing/2014/main" id="{FFABDBBD-1E20-44E3-A4A4-EE2F2DC4C60E}"/>
              </a:ext>
            </a:extLst>
          </p:cNvPr>
          <p:cNvSpPr txBox="1"/>
          <p:nvPr/>
        </p:nvSpPr>
        <p:spPr>
          <a:xfrm>
            <a:off x="4936196" y="3145673"/>
            <a:ext cx="1355731" cy="136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ตรงกลางของกระบะบรรทุกของรถกับเส้นกึ่งกลางของเครื่องจักรที่จะบรรทุก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307">
            <a:extLst>
              <a:ext uri="{FF2B5EF4-FFF2-40B4-BE49-F238E27FC236}">
                <a16:creationId xmlns:a16="http://schemas.microsoft.com/office/drawing/2014/main" id="{7A9EF1A7-BCF4-46F5-ADCD-D28E9AE9C0E7}"/>
              </a:ext>
            </a:extLst>
          </p:cNvPr>
          <p:cNvSpPr txBox="1"/>
          <p:nvPr/>
        </p:nvSpPr>
        <p:spPr>
          <a:xfrm>
            <a:off x="6331335" y="3116583"/>
            <a:ext cx="457169" cy="1327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กระบะบรรทุกของรถ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308">
            <a:extLst>
              <a:ext uri="{FF2B5EF4-FFF2-40B4-BE49-F238E27FC236}">
                <a16:creationId xmlns:a16="http://schemas.microsoft.com/office/drawing/2014/main" id="{679D58FE-0EAD-47BB-93BC-59CFA3F13A1B}"/>
              </a:ext>
            </a:extLst>
          </p:cNvPr>
          <p:cNvSpPr txBox="1"/>
          <p:nvPr/>
        </p:nvSpPr>
        <p:spPr>
          <a:xfrm>
            <a:off x="6888803" y="3161040"/>
            <a:ext cx="1310821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กึ่งกลางของอุปกรณ์สำหรับไต่ความชันกับเส้นกึ่งกลางของตีนตะขาบ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309">
            <a:extLst>
              <a:ext uri="{FF2B5EF4-FFF2-40B4-BE49-F238E27FC236}">
                <a16:creationId xmlns:a16="http://schemas.microsoft.com/office/drawing/2014/main" id="{B893F3EF-4C67-461B-AC77-08063201ED90}"/>
              </a:ext>
            </a:extLst>
          </p:cNvPr>
          <p:cNvSpPr txBox="1"/>
          <p:nvPr/>
        </p:nvSpPr>
        <p:spPr>
          <a:xfrm>
            <a:off x="6386578" y="4178971"/>
            <a:ext cx="629536" cy="209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อุปกรณ์สำหรับไต่ความชัน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310">
            <a:extLst>
              <a:ext uri="{FF2B5EF4-FFF2-40B4-BE49-F238E27FC236}">
                <a16:creationId xmlns:a16="http://schemas.microsoft.com/office/drawing/2014/main" id="{8E12DFD1-9E0D-4AE4-AFD7-2F3D75536882}"/>
              </a:ext>
            </a:extLst>
          </p:cNvPr>
          <p:cNvSpPr txBox="1"/>
          <p:nvPr/>
        </p:nvSpPr>
        <p:spPr>
          <a:xfrm>
            <a:off x="7003196" y="4187429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ตีนตะขาบ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311">
            <a:extLst>
              <a:ext uri="{FF2B5EF4-FFF2-40B4-BE49-F238E27FC236}">
                <a16:creationId xmlns:a16="http://schemas.microsoft.com/office/drawing/2014/main" id="{381B230D-E2DA-4DA2-BD1E-A5D9A6A2770B}"/>
              </a:ext>
            </a:extLst>
          </p:cNvPr>
          <p:cNvSpPr txBox="1"/>
          <p:nvPr/>
        </p:nvSpPr>
        <p:spPr>
          <a:xfrm>
            <a:off x="5267279" y="4819557"/>
            <a:ext cx="883654" cy="171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แท่นรองล้อ (Foot stall)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312">
            <a:extLst>
              <a:ext uri="{FF2B5EF4-FFF2-40B4-BE49-F238E27FC236}">
                <a16:creationId xmlns:a16="http://schemas.microsoft.com/office/drawing/2014/main" id="{9869B9C6-BE8C-43AE-B1F7-A0F382275448}"/>
              </a:ext>
            </a:extLst>
          </p:cNvPr>
          <p:cNvSpPr txBox="1"/>
          <p:nvPr/>
        </p:nvSpPr>
        <p:spPr>
          <a:xfrm>
            <a:off x="2706644" y="3570976"/>
            <a:ext cx="5473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 (housu) ไฮดรอลิก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313">
            <a:extLst>
              <a:ext uri="{FF2B5EF4-FFF2-40B4-BE49-F238E27FC236}">
                <a16:creationId xmlns:a16="http://schemas.microsoft.com/office/drawing/2014/main" id="{A8563E07-EFCB-4AB7-A4AB-D5C3986C85F6}"/>
              </a:ext>
            </a:extLst>
          </p:cNvPr>
          <p:cNvSpPr txBox="1"/>
          <p:nvPr/>
        </p:nvSpPr>
        <p:spPr>
          <a:xfrm>
            <a:off x="1674906" y="4678569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ที่ห้ามล้อ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314">
            <a:extLst>
              <a:ext uri="{FF2B5EF4-FFF2-40B4-BE49-F238E27FC236}">
                <a16:creationId xmlns:a16="http://schemas.microsoft.com/office/drawing/2014/main" id="{0EC203EF-ED8C-47C5-90FF-857C53AB6FC7}"/>
              </a:ext>
            </a:extLst>
          </p:cNvPr>
          <p:cNvSpPr txBox="1"/>
          <p:nvPr/>
        </p:nvSpPr>
        <p:spPr>
          <a:xfrm>
            <a:off x="2127042" y="4670824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315">
            <a:extLst>
              <a:ext uri="{FF2B5EF4-FFF2-40B4-BE49-F238E27FC236}">
                <a16:creationId xmlns:a16="http://schemas.microsoft.com/office/drawing/2014/main" id="{66099627-BE5C-4011-86D5-77807BFCE3E3}"/>
              </a:ext>
            </a:extLst>
          </p:cNvPr>
          <p:cNvSpPr txBox="1"/>
          <p:nvPr/>
        </p:nvSpPr>
        <p:spPr>
          <a:xfrm>
            <a:off x="2367993" y="4679530"/>
            <a:ext cx="457200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วัสดุป้องกันเวลายกด้วยสลิง (ate mono)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(สายรัดป้องกัน (yawara))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316">
            <a:extLst>
              <a:ext uri="{FF2B5EF4-FFF2-40B4-BE49-F238E27FC236}">
                <a16:creationId xmlns:a16="http://schemas.microsoft.com/office/drawing/2014/main" id="{2B968603-AF1B-43AF-A0C4-CCBA956594F4}"/>
              </a:ext>
            </a:extLst>
          </p:cNvPr>
          <p:cNvSpPr txBox="1"/>
          <p:nvPr/>
        </p:nvSpPr>
        <p:spPr>
          <a:xfrm>
            <a:off x="2851741" y="4688094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317">
            <a:extLst>
              <a:ext uri="{FF2B5EF4-FFF2-40B4-BE49-F238E27FC236}">
                <a16:creationId xmlns:a16="http://schemas.microsoft.com/office/drawing/2014/main" id="{A7E21FA2-90E9-4F66-9AB6-8E71133A85F6}"/>
              </a:ext>
            </a:extLst>
          </p:cNvPr>
          <p:cNvSpPr txBox="1"/>
          <p:nvPr/>
        </p:nvSpPr>
        <p:spPr>
          <a:xfrm>
            <a:off x="2918054" y="4599931"/>
            <a:ext cx="29527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ที่ห้ามล้อ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318">
            <a:extLst>
              <a:ext uri="{FF2B5EF4-FFF2-40B4-BE49-F238E27FC236}">
                <a16:creationId xmlns:a16="http://schemas.microsoft.com/office/drawing/2014/main" id="{6FC5D4D0-965E-482F-9B2B-73F3BD53C750}"/>
              </a:ext>
            </a:extLst>
          </p:cNvPr>
          <p:cNvSpPr txBox="1"/>
          <p:nvPr/>
        </p:nvSpPr>
        <p:spPr>
          <a:xfrm>
            <a:off x="3202934" y="4605345"/>
            <a:ext cx="304800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บล็อกคันโยก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319">
            <a:extLst>
              <a:ext uri="{FF2B5EF4-FFF2-40B4-BE49-F238E27FC236}">
                <a16:creationId xmlns:a16="http://schemas.microsoft.com/office/drawing/2014/main" id="{3B97CADC-B393-47C6-8402-2E9004C8D097}"/>
              </a:ext>
            </a:extLst>
          </p:cNvPr>
          <p:cNvSpPr txBox="1"/>
          <p:nvPr/>
        </p:nvSpPr>
        <p:spPr>
          <a:xfrm>
            <a:off x="3497188" y="4624654"/>
            <a:ext cx="23812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ไม้หมอน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320">
            <a:extLst>
              <a:ext uri="{FF2B5EF4-FFF2-40B4-BE49-F238E27FC236}">
                <a16:creationId xmlns:a16="http://schemas.microsoft.com/office/drawing/2014/main" id="{0BFE13E9-92C6-4B5A-8A1A-292F776B971E}"/>
              </a:ext>
            </a:extLst>
          </p:cNvPr>
          <p:cNvSpPr txBox="1"/>
          <p:nvPr/>
        </p:nvSpPr>
        <p:spPr>
          <a:xfrm>
            <a:off x="3233752" y="5909385"/>
            <a:ext cx="35567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บล็อกคันโยก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321">
            <a:extLst>
              <a:ext uri="{FF2B5EF4-FFF2-40B4-BE49-F238E27FC236}">
                <a16:creationId xmlns:a16="http://schemas.microsoft.com/office/drawing/2014/main" id="{08444C62-730E-4590-83F4-CC5D5FB86B57}"/>
              </a:ext>
            </a:extLst>
          </p:cNvPr>
          <p:cNvSpPr txBox="1"/>
          <p:nvPr/>
        </p:nvSpPr>
        <p:spPr>
          <a:xfrm>
            <a:off x="2719511" y="5871285"/>
            <a:ext cx="511126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วัสดุป้องกันเวลายกด้วยสลิง (ate mono)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(สายรัดป้องกัน (yawara))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322">
            <a:extLst>
              <a:ext uri="{FF2B5EF4-FFF2-40B4-BE49-F238E27FC236}">
                <a16:creationId xmlns:a16="http://schemas.microsoft.com/office/drawing/2014/main" id="{2F77D5BA-8D79-4FCE-8759-007EADA8F756}"/>
              </a:ext>
            </a:extLst>
          </p:cNvPr>
          <p:cNvSpPr txBox="1"/>
          <p:nvPr/>
        </p:nvSpPr>
        <p:spPr>
          <a:xfrm>
            <a:off x="2341037" y="5909385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ที่ห้ามล้อ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323">
            <a:extLst>
              <a:ext uri="{FF2B5EF4-FFF2-40B4-BE49-F238E27FC236}">
                <a16:creationId xmlns:a16="http://schemas.microsoft.com/office/drawing/2014/main" id="{DC250ED2-72A2-409C-B5CC-9AF4850C0E58}"/>
              </a:ext>
            </a:extLst>
          </p:cNvPr>
          <p:cNvSpPr txBox="1"/>
          <p:nvPr/>
        </p:nvSpPr>
        <p:spPr>
          <a:xfrm>
            <a:off x="1899463" y="5938574"/>
            <a:ext cx="480695" cy="1133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324">
            <a:extLst>
              <a:ext uri="{FF2B5EF4-FFF2-40B4-BE49-F238E27FC236}">
                <a16:creationId xmlns:a16="http://schemas.microsoft.com/office/drawing/2014/main" id="{D15E2934-F736-4218-AD8C-B996C155E257}"/>
              </a:ext>
            </a:extLst>
          </p:cNvPr>
          <p:cNvSpPr txBox="1"/>
          <p:nvPr/>
        </p:nvSpPr>
        <p:spPr>
          <a:xfrm>
            <a:off x="3439636" y="5835800"/>
            <a:ext cx="480695" cy="85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เชือกสลิง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325">
            <a:extLst>
              <a:ext uri="{FF2B5EF4-FFF2-40B4-BE49-F238E27FC236}">
                <a16:creationId xmlns:a16="http://schemas.microsoft.com/office/drawing/2014/main" id="{5D577D24-77A1-4936-A3B3-A5AB0FB1807B}"/>
              </a:ext>
            </a:extLst>
          </p:cNvPr>
          <p:cNvSpPr txBox="1"/>
          <p:nvPr/>
        </p:nvSpPr>
        <p:spPr>
          <a:xfrm>
            <a:off x="1368875" y="5014164"/>
            <a:ext cx="11049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โครงรูปตัว U ของใบมีด (ใบมีดเกลี่ยดิน)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7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Autofit/>
          </a:bodyPr>
          <a:lstStyle/>
          <a:p>
            <a:pPr marL="1257300" indent="-1257300"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7 การตรวจสอบและเตรียมความพร้อม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เครื่องจักรก่อสร้างประเภทยานพาหนะ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06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 และสิ่งที่ควรระวังทั่วไป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กฎหมายและคำสั่งที่เกี่ยวข้อง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แม้ว่าจะไม่ได้กำหนดไว้ในกฎหมายและคำสั่ง แต่ควรเก็บรักษาผลการตรวจสอบระหว่างที่กำลังใช้งานเครื่องจักร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707619" y="5980031"/>
            <a:ext cx="26183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สิ่งที่ควรคำนึงถึงในการตรวจสอบ ฯลฯ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163 / คู่มือเสริมหน้า 92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53" y="1562220"/>
            <a:ext cx="5518494" cy="21754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11" y="4050307"/>
            <a:ext cx="4520139" cy="19869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72001" y="5874558"/>
            <a:ext cx="3811538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ห้ามเข้าในขณะที่มีการตรวจสอบ ฯลฯ</a:t>
            </a:r>
            <a:endParaRPr lang="en-US" altLang="ja-JP" sz="9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9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(ป้ายสัญลักษณ์ความปลอดภัยเพื่อป้องกันความเสียหายในงานก่อสร้างที่เป็นมาตรฐานเดียวกัน -ตัวอย่างเครื่องหมายแสดงภาษาต่างประเทศ-)</a:t>
            </a:r>
            <a:endParaRPr lang="ja-JP" altLang="en-US" sz="900" dirty="0">
              <a:solidFill>
                <a:prstClr val="black"/>
              </a:solidFill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4" y="3964809"/>
            <a:ext cx="1124343" cy="19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96">
            <a:extLst>
              <a:ext uri="{FF2B5EF4-FFF2-40B4-BE49-F238E27FC236}">
                <a16:creationId xmlns:a16="http://schemas.microsoft.com/office/drawing/2014/main" id="{1BEA6968-B037-4A5B-8602-038E80F62AC3}"/>
              </a:ext>
            </a:extLst>
          </p:cNvPr>
          <p:cNvSpPr txBox="1"/>
          <p:nvPr/>
        </p:nvSpPr>
        <p:spPr>
          <a:xfrm>
            <a:off x="1933965" y="1658207"/>
            <a:ext cx="886460" cy="13888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หมวดหมู่การตรวจสอบ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197">
            <a:extLst>
              <a:ext uri="{FF2B5EF4-FFF2-40B4-BE49-F238E27FC236}">
                <a16:creationId xmlns:a16="http://schemas.microsoft.com/office/drawing/2014/main" id="{8C6A1F8F-FEB1-4494-8BDC-9160D2D44E79}"/>
              </a:ext>
            </a:extLst>
          </p:cNvPr>
          <p:cNvSpPr txBox="1"/>
          <p:nvPr/>
        </p:nvSpPr>
        <p:spPr>
          <a:xfrm>
            <a:off x="3027344" y="1649665"/>
            <a:ext cx="886460" cy="13888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บทบัญญัติ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198">
            <a:extLst>
              <a:ext uri="{FF2B5EF4-FFF2-40B4-BE49-F238E27FC236}">
                <a16:creationId xmlns:a16="http://schemas.microsoft.com/office/drawing/2014/main" id="{D4260A41-F864-4BBA-94DB-D3C89583701C}"/>
              </a:ext>
            </a:extLst>
          </p:cNvPr>
          <p:cNvSpPr txBox="1"/>
          <p:nvPr/>
        </p:nvSpPr>
        <p:spPr>
          <a:xfrm>
            <a:off x="4104394" y="1651237"/>
            <a:ext cx="1325191" cy="14585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 / คุณสมบัติที่จะดำเนินการ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199">
            <a:extLst>
              <a:ext uri="{FF2B5EF4-FFF2-40B4-BE49-F238E27FC236}">
                <a16:creationId xmlns:a16="http://schemas.microsoft.com/office/drawing/2014/main" id="{2EEE54C7-95D0-43F6-847A-B72A38A8DA5C}"/>
              </a:ext>
            </a:extLst>
          </p:cNvPr>
          <p:cNvSpPr txBox="1"/>
          <p:nvPr/>
        </p:nvSpPr>
        <p:spPr>
          <a:xfrm>
            <a:off x="5572552" y="1645441"/>
            <a:ext cx="1628428" cy="13888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ระยะเวลาการเก็บรักษาตารางตรวจสอบ ฯลฯ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200">
            <a:extLst>
              <a:ext uri="{FF2B5EF4-FFF2-40B4-BE49-F238E27FC236}">
                <a16:creationId xmlns:a16="http://schemas.microsoft.com/office/drawing/2014/main" id="{1FCDBD7F-AF95-49A4-B12D-7D43A2CF077D}"/>
              </a:ext>
            </a:extLst>
          </p:cNvPr>
          <p:cNvSpPr txBox="1"/>
          <p:nvPr/>
        </p:nvSpPr>
        <p:spPr>
          <a:xfrm>
            <a:off x="1933964" y="2001463"/>
            <a:ext cx="989547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การตรวจสอบก่อนเริ่มงาน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201">
            <a:extLst>
              <a:ext uri="{FF2B5EF4-FFF2-40B4-BE49-F238E27FC236}">
                <a16:creationId xmlns:a16="http://schemas.microsoft.com/office/drawing/2014/main" id="{CFDFACAF-43C8-4827-A624-0BCEE44A9375}"/>
              </a:ext>
            </a:extLst>
          </p:cNvPr>
          <p:cNvSpPr txBox="1"/>
          <p:nvPr/>
        </p:nvSpPr>
        <p:spPr>
          <a:xfrm>
            <a:off x="2034295" y="2422204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การตรวจสอบด้วยตนเองเป็นประจำ (teiki jishu kensa)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(เดือนละ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202">
            <a:extLst>
              <a:ext uri="{FF2B5EF4-FFF2-40B4-BE49-F238E27FC236}">
                <a16:creationId xmlns:a16="http://schemas.microsoft.com/office/drawing/2014/main" id="{AE7C4FD7-75D6-4045-8ABE-11C373F9DE9C}"/>
              </a:ext>
            </a:extLst>
          </p:cNvPr>
          <p:cNvSpPr txBox="1"/>
          <p:nvPr/>
        </p:nvSpPr>
        <p:spPr>
          <a:xfrm>
            <a:off x="1984174" y="3141362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การตรวจสอบด้วยตนเองกรณีพิเศษ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(ปีละ 1 ครั้ง)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203">
            <a:extLst>
              <a:ext uri="{FF2B5EF4-FFF2-40B4-BE49-F238E27FC236}">
                <a16:creationId xmlns:a16="http://schemas.microsoft.com/office/drawing/2014/main" id="{7916B50C-CE7F-464D-ACE8-3B5A33DB0583}"/>
              </a:ext>
            </a:extLst>
          </p:cNvPr>
          <p:cNvSpPr txBox="1"/>
          <p:nvPr/>
        </p:nvSpPr>
        <p:spPr>
          <a:xfrm>
            <a:off x="2981533" y="1884037"/>
            <a:ext cx="744250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170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23" name="テキスト ボックス 1204">
            <a:extLst>
              <a:ext uri="{FF2B5EF4-FFF2-40B4-BE49-F238E27FC236}">
                <a16:creationId xmlns:a16="http://schemas.microsoft.com/office/drawing/2014/main" id="{CB38817F-0351-4D07-BF42-96FEDF9000C6}"/>
              </a:ext>
            </a:extLst>
          </p:cNvPr>
          <p:cNvSpPr txBox="1"/>
          <p:nvPr/>
        </p:nvSpPr>
        <p:spPr>
          <a:xfrm>
            <a:off x="2981533" y="2347391"/>
            <a:ext cx="744250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ข้อบังคับความปลอดภัยและอาชีวอนามัยแรงงาน มาตรา 168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169</a:t>
            </a:r>
          </a:p>
          <a:p>
            <a:pPr algn="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171</a:t>
            </a:r>
          </a:p>
        </p:txBody>
      </p:sp>
      <p:sp>
        <p:nvSpPr>
          <p:cNvPr id="25" name="テキスト ボックス 1205">
            <a:extLst>
              <a:ext uri="{FF2B5EF4-FFF2-40B4-BE49-F238E27FC236}">
                <a16:creationId xmlns:a16="http://schemas.microsoft.com/office/drawing/2014/main" id="{2E0092FF-1359-45AB-AEEE-C8BC14C3C0D4}"/>
              </a:ext>
            </a:extLst>
          </p:cNvPr>
          <p:cNvSpPr txBox="1"/>
          <p:nvPr/>
        </p:nvSpPr>
        <p:spPr>
          <a:xfrm>
            <a:off x="2991846" y="2971636"/>
            <a:ext cx="1080435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ข้อบังคับความปลอดภัยและอาชีวอนามัยแรงงาน มาตรา 167</a:t>
            </a: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　     </a:t>
            </a:r>
            <a:r>
              <a:rPr lang="en-US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มาตรา 169</a:t>
            </a: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altLang="ja-JP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มาตรา 169-2</a:t>
            </a:r>
            <a:endParaRPr lang="ja-JP" sz="6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มาตรา 171</a:t>
            </a:r>
          </a:p>
        </p:txBody>
      </p:sp>
      <p:sp>
        <p:nvSpPr>
          <p:cNvPr id="26" name="テキスト ボックス 1206">
            <a:extLst>
              <a:ext uri="{FF2B5EF4-FFF2-40B4-BE49-F238E27FC236}">
                <a16:creationId xmlns:a16="http://schemas.microsoft.com/office/drawing/2014/main" id="{73D9536C-6DE1-4577-B775-3D935564C035}"/>
              </a:ext>
            </a:extLst>
          </p:cNvPr>
          <p:cNvSpPr txBox="1"/>
          <p:nvPr/>
        </p:nvSpPr>
        <p:spPr>
          <a:xfrm>
            <a:off x="4133649" y="199279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ผู้ขับขี่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207">
            <a:extLst>
              <a:ext uri="{FF2B5EF4-FFF2-40B4-BE49-F238E27FC236}">
                <a16:creationId xmlns:a16="http://schemas.microsoft.com/office/drawing/2014/main" id="{B80D4790-7835-4E6A-9827-23ADE5F2FBE9}"/>
              </a:ext>
            </a:extLst>
          </p:cNvPr>
          <p:cNvSpPr txBox="1"/>
          <p:nvPr/>
        </p:nvSpPr>
        <p:spPr>
          <a:xfrm>
            <a:off x="4133649" y="2411523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บุคคลที่ได้รับการแต่งตั้งจากผู้ประกอบการ (ผู้ควบคุมความปลอดภัย)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208">
            <a:extLst>
              <a:ext uri="{FF2B5EF4-FFF2-40B4-BE49-F238E27FC236}">
                <a16:creationId xmlns:a16="http://schemas.microsoft.com/office/drawing/2014/main" id="{6BA18965-1516-4011-B41D-DA37B1426A2B}"/>
              </a:ext>
            </a:extLst>
          </p:cNvPr>
          <p:cNvSpPr txBox="1"/>
          <p:nvPr/>
        </p:nvSpPr>
        <p:spPr>
          <a:xfrm>
            <a:off x="4148890" y="3135922"/>
            <a:ext cx="1014094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ผู้ตรวจสอบภายในบริษัท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ผู้ตรวจสอบจากบริษัทตรวจสอบ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209">
            <a:extLst>
              <a:ext uri="{FF2B5EF4-FFF2-40B4-BE49-F238E27FC236}">
                <a16:creationId xmlns:a16="http://schemas.microsoft.com/office/drawing/2014/main" id="{40568F28-C60A-451B-B1DF-04BB68D1A9BE}"/>
              </a:ext>
            </a:extLst>
          </p:cNvPr>
          <p:cNvSpPr txBox="1"/>
          <p:nvPr/>
        </p:nvSpPr>
        <p:spPr>
          <a:xfrm>
            <a:off x="5493819" y="1885584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จัดเก็บตารางตรวจสอบในระหว่างที่กำลังใช้งานเครื่องจักร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210">
            <a:extLst>
              <a:ext uri="{FF2B5EF4-FFF2-40B4-BE49-F238E27FC236}">
                <a16:creationId xmlns:a16="http://schemas.microsoft.com/office/drawing/2014/main" id="{FAD2F658-C57E-4B36-9A93-92BE499B2199}"/>
              </a:ext>
            </a:extLst>
          </p:cNvPr>
          <p:cNvSpPr txBox="1"/>
          <p:nvPr/>
        </p:nvSpPr>
        <p:spPr>
          <a:xfrm>
            <a:off x="5496699" y="2519829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211">
            <a:extLst>
              <a:ext uri="{FF2B5EF4-FFF2-40B4-BE49-F238E27FC236}">
                <a16:creationId xmlns:a16="http://schemas.microsoft.com/office/drawing/2014/main" id="{A8699A06-CDD6-479E-97D5-C06F0DF31FB6}"/>
              </a:ext>
            </a:extLst>
          </p:cNvPr>
          <p:cNvSpPr txBox="1"/>
          <p:nvPr/>
        </p:nvSpPr>
        <p:spPr>
          <a:xfrm>
            <a:off x="5474770" y="3133538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จัดเก็บตารางตรวจสอบเป็นเวลา 3 ปี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(ติดเครื่องหมายผ่านการตรวจสอบแล้ว)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ก่อนสตาร์ทเครื่องยนต์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วิธีประเมินน้ำมันไฮดรอลิกจากลักษณะภายนอก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8344" y="4185856"/>
            <a:ext cx="53144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ตัวอย่างตำแหน่งการจัดวางขณะตรวจสอบและเติมน้ำมัน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071897"/>
            <a:ext cx="4771159" cy="115707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91041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เวลาเตรียมความพร้อมระบบไฟฟ้า ให้ถอดขั้ว (-) ของแบตเตอรี่ออก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164 / คู่มือเสริมหน้า 94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4" y="1599579"/>
            <a:ext cx="4400552" cy="15255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998" y="3103698"/>
            <a:ext cx="2636789" cy="1471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638429" y="4521881"/>
            <a:ext cx="282193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การตรวจสอบล้อยาง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0" y="4570046"/>
            <a:ext cx="3248768" cy="141613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39956" y="5016846"/>
            <a:ext cx="1122218" cy="750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テキスト ボックス 1326">
            <a:extLst>
              <a:ext uri="{FF2B5EF4-FFF2-40B4-BE49-F238E27FC236}">
                <a16:creationId xmlns:a16="http://schemas.microsoft.com/office/drawing/2014/main" id="{9E0BFEE4-3849-4EB2-841A-A510FF34756C}"/>
              </a:ext>
            </a:extLst>
          </p:cNvPr>
          <p:cNvSpPr txBox="1"/>
          <p:nvPr/>
        </p:nvSpPr>
        <p:spPr>
          <a:xfrm>
            <a:off x="2512158" y="1696404"/>
            <a:ext cx="1573855" cy="17069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ลักษณะภายนอก</a:t>
            </a:r>
            <a:endParaRPr lang="ja-JP" sz="9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327">
            <a:extLst>
              <a:ext uri="{FF2B5EF4-FFF2-40B4-BE49-F238E27FC236}">
                <a16:creationId xmlns:a16="http://schemas.microsoft.com/office/drawing/2014/main" id="{C361BD47-D7F5-4008-9C44-4C3210B6C6E9}"/>
              </a:ext>
            </a:extLst>
          </p:cNvPr>
          <p:cNvSpPr txBox="1"/>
          <p:nvPr/>
        </p:nvSpPr>
        <p:spPr>
          <a:xfrm>
            <a:off x="4203171" y="1693709"/>
            <a:ext cx="610448" cy="17069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กลิ่น</a:t>
            </a:r>
            <a:endParaRPr lang="ja-JP" sz="9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328">
            <a:extLst>
              <a:ext uri="{FF2B5EF4-FFF2-40B4-BE49-F238E27FC236}">
                <a16:creationId xmlns:a16="http://schemas.microsoft.com/office/drawing/2014/main" id="{643167CF-9369-4FB8-912E-C451A9D75DBA}"/>
              </a:ext>
            </a:extLst>
          </p:cNvPr>
          <p:cNvSpPr txBox="1"/>
          <p:nvPr/>
        </p:nvSpPr>
        <p:spPr>
          <a:xfrm>
            <a:off x="4940830" y="1681802"/>
            <a:ext cx="1723631" cy="19286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สาเหตุ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29">
            <a:extLst>
              <a:ext uri="{FF2B5EF4-FFF2-40B4-BE49-F238E27FC236}">
                <a16:creationId xmlns:a16="http://schemas.microsoft.com/office/drawing/2014/main" id="{844E9833-70D4-4DB2-8FE6-636845C13731}"/>
              </a:ext>
            </a:extLst>
          </p:cNvPr>
          <p:cNvSpPr txBox="1"/>
          <p:nvPr/>
        </p:nvSpPr>
        <p:spPr>
          <a:xfrm>
            <a:off x="2535652" y="1999449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เปลี่ยนเป็นสีขาวขุ่น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30">
            <a:extLst>
              <a:ext uri="{FF2B5EF4-FFF2-40B4-BE49-F238E27FC236}">
                <a16:creationId xmlns:a16="http://schemas.microsoft.com/office/drawing/2014/main" id="{94BE2947-1FEA-40CA-BAEB-D0D8704E5365}"/>
              </a:ext>
            </a:extLst>
          </p:cNvPr>
          <p:cNvSpPr txBox="1"/>
          <p:nvPr/>
        </p:nvSpPr>
        <p:spPr>
          <a:xfrm>
            <a:off x="4203171" y="1990984"/>
            <a:ext cx="610448" cy="17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331">
            <a:extLst>
              <a:ext uri="{FF2B5EF4-FFF2-40B4-BE49-F238E27FC236}">
                <a16:creationId xmlns:a16="http://schemas.microsoft.com/office/drawing/2014/main" id="{2FE70166-5E58-4DF2-AC4D-8549EB6A9768}"/>
              </a:ext>
            </a:extLst>
          </p:cNvPr>
          <p:cNvSpPr txBox="1"/>
          <p:nvPr/>
        </p:nvSpPr>
        <p:spPr>
          <a:xfrm>
            <a:off x="4966182" y="19613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มีน้ำผสมอยู่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332">
            <a:extLst>
              <a:ext uri="{FF2B5EF4-FFF2-40B4-BE49-F238E27FC236}">
                <a16:creationId xmlns:a16="http://schemas.microsoft.com/office/drawing/2014/main" id="{A0D0414F-7D6F-4050-ACC2-D69847F21239}"/>
              </a:ext>
            </a:extLst>
          </p:cNvPr>
          <p:cNvSpPr txBox="1"/>
          <p:nvPr/>
        </p:nvSpPr>
        <p:spPr>
          <a:xfrm>
            <a:off x="2512158" y="2272826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เปลี่ยนเป็นสีน้ำตาลดำ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333">
            <a:extLst>
              <a:ext uri="{FF2B5EF4-FFF2-40B4-BE49-F238E27FC236}">
                <a16:creationId xmlns:a16="http://schemas.microsoft.com/office/drawing/2014/main" id="{7570148C-D009-47C8-AE77-2CA05D69787A}"/>
              </a:ext>
            </a:extLst>
          </p:cNvPr>
          <p:cNvSpPr txBox="1"/>
          <p:nvPr/>
        </p:nvSpPr>
        <p:spPr>
          <a:xfrm>
            <a:off x="4203171" y="2247046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กลิ่นเหม็น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334">
            <a:extLst>
              <a:ext uri="{FF2B5EF4-FFF2-40B4-BE49-F238E27FC236}">
                <a16:creationId xmlns:a16="http://schemas.microsoft.com/office/drawing/2014/main" id="{FC26F51B-79BF-496C-9CC6-8AE68CD0088B}"/>
              </a:ext>
            </a:extLst>
          </p:cNvPr>
          <p:cNvSpPr txBox="1"/>
          <p:nvPr/>
        </p:nvSpPr>
        <p:spPr>
          <a:xfrm>
            <a:off x="4940829" y="2258586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เสื่อมสภาพ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335">
            <a:extLst>
              <a:ext uri="{FF2B5EF4-FFF2-40B4-BE49-F238E27FC236}">
                <a16:creationId xmlns:a16="http://schemas.microsoft.com/office/drawing/2014/main" id="{E015F98A-CF84-4885-A7E6-7FA11E1E8FFB}"/>
              </a:ext>
            </a:extLst>
          </p:cNvPr>
          <p:cNvSpPr txBox="1"/>
          <p:nvPr/>
        </p:nvSpPr>
        <p:spPr>
          <a:xfrm>
            <a:off x="2535652" y="2551461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มีจุดดำเล็ก ๆ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336">
            <a:extLst>
              <a:ext uri="{FF2B5EF4-FFF2-40B4-BE49-F238E27FC236}">
                <a16:creationId xmlns:a16="http://schemas.microsoft.com/office/drawing/2014/main" id="{885E94EB-CFE8-442C-8D38-357610B04FB6}"/>
              </a:ext>
            </a:extLst>
          </p:cNvPr>
          <p:cNvSpPr txBox="1"/>
          <p:nvPr/>
        </p:nvSpPr>
        <p:spPr>
          <a:xfrm>
            <a:off x="4203171" y="2565012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ดี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337">
            <a:extLst>
              <a:ext uri="{FF2B5EF4-FFF2-40B4-BE49-F238E27FC236}">
                <a16:creationId xmlns:a16="http://schemas.microsoft.com/office/drawing/2014/main" id="{FD16D5AC-94CF-4471-8C94-80F458EE2F78}"/>
              </a:ext>
            </a:extLst>
          </p:cNvPr>
          <p:cNvSpPr txBox="1"/>
          <p:nvPr/>
        </p:nvSpPr>
        <p:spPr>
          <a:xfrm>
            <a:off x="4940829" y="253669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มีสิ่งแปลกปลอมผสมอยู่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338">
            <a:extLst>
              <a:ext uri="{FF2B5EF4-FFF2-40B4-BE49-F238E27FC236}">
                <a16:creationId xmlns:a16="http://schemas.microsoft.com/office/drawing/2014/main" id="{6D78310C-623C-403A-B6CD-C620AE3C9D2B}"/>
              </a:ext>
            </a:extLst>
          </p:cNvPr>
          <p:cNvSpPr txBox="1"/>
          <p:nvPr/>
        </p:nvSpPr>
        <p:spPr>
          <a:xfrm>
            <a:off x="2451044" y="2834665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เกิดฟองอากาศ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339">
            <a:extLst>
              <a:ext uri="{FF2B5EF4-FFF2-40B4-BE49-F238E27FC236}">
                <a16:creationId xmlns:a16="http://schemas.microsoft.com/office/drawing/2014/main" id="{8EA173E4-EFB7-4664-A71E-AD041AE7D2B2}"/>
              </a:ext>
            </a:extLst>
          </p:cNvPr>
          <p:cNvSpPr txBox="1"/>
          <p:nvPr/>
        </p:nvSpPr>
        <p:spPr>
          <a:xfrm>
            <a:off x="4203171" y="2834665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340">
            <a:extLst>
              <a:ext uri="{FF2B5EF4-FFF2-40B4-BE49-F238E27FC236}">
                <a16:creationId xmlns:a16="http://schemas.microsoft.com/office/drawing/2014/main" id="{604B6FC1-573A-4AAA-9FCD-23B091A542B0}"/>
              </a:ext>
            </a:extLst>
          </p:cNvPr>
          <p:cNvSpPr txBox="1"/>
          <p:nvPr/>
        </p:nvSpPr>
        <p:spPr>
          <a:xfrm>
            <a:off x="4900867" y="28542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9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มีจาระบีผสมอยู่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341">
            <a:extLst>
              <a:ext uri="{FF2B5EF4-FFF2-40B4-BE49-F238E27FC236}">
                <a16:creationId xmlns:a16="http://schemas.microsoft.com/office/drawing/2014/main" id="{F9B99347-DA75-4953-ADBD-D0978024F90D}"/>
              </a:ext>
            </a:extLst>
          </p:cNvPr>
          <p:cNvSpPr txBox="1"/>
          <p:nvPr/>
        </p:nvSpPr>
        <p:spPr>
          <a:xfrm>
            <a:off x="3055125" y="3715841"/>
            <a:ext cx="389302" cy="120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บูม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342">
            <a:extLst>
              <a:ext uri="{FF2B5EF4-FFF2-40B4-BE49-F238E27FC236}">
                <a16:creationId xmlns:a16="http://schemas.microsoft.com/office/drawing/2014/main" id="{0385B44C-EB55-49C9-B405-2D91D7DD8EFB}"/>
              </a:ext>
            </a:extLst>
          </p:cNvPr>
          <p:cNvSpPr txBox="1"/>
          <p:nvPr/>
        </p:nvSpPr>
        <p:spPr>
          <a:xfrm>
            <a:off x="2389304" y="3910363"/>
            <a:ext cx="421214" cy="15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อาร์ม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แนวทางการตรวจสอบประจำวัน (nichijou tenken) หลังจากสตาร์ทเครื่องยนต์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4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สีของไอเสียและเกณฑ์ประเมิน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170 / คู่มือเสริมหน้า 94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1635689"/>
            <a:ext cx="4124325" cy="16954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1" y="3843127"/>
            <a:ext cx="2878817" cy="147812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15" y="3843127"/>
            <a:ext cx="2006022" cy="14640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89" y="3857205"/>
            <a:ext cx="2780275" cy="14499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1743" y="5428751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การปรับคลัตช์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0375" y="5438237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การตรวจสอบการทำงาน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4775" y="5447723"/>
            <a:ext cx="36707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สิ่งที่ควรคำนึงถึงเมื่อจัดเก็บ</a:t>
            </a:r>
          </a:p>
        </p:txBody>
      </p:sp>
      <p:sp>
        <p:nvSpPr>
          <p:cNvPr id="13" name="テキスト ボックス 1344">
            <a:extLst>
              <a:ext uri="{FF2B5EF4-FFF2-40B4-BE49-F238E27FC236}">
                <a16:creationId xmlns:a16="http://schemas.microsoft.com/office/drawing/2014/main" id="{BE09ABA9-67AF-4EB6-B5C1-DE7D051A0569}"/>
              </a:ext>
            </a:extLst>
          </p:cNvPr>
          <p:cNvSpPr txBox="1"/>
          <p:nvPr/>
        </p:nvSpPr>
        <p:spPr>
          <a:xfrm>
            <a:off x="2638655" y="1711343"/>
            <a:ext cx="1041324" cy="2003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สีไอเสีย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345">
            <a:extLst>
              <a:ext uri="{FF2B5EF4-FFF2-40B4-BE49-F238E27FC236}">
                <a16:creationId xmlns:a16="http://schemas.microsoft.com/office/drawing/2014/main" id="{FBC266C6-2D97-4A92-90D0-CC4EB895F92F}"/>
              </a:ext>
            </a:extLst>
          </p:cNvPr>
          <p:cNvSpPr txBox="1"/>
          <p:nvPr/>
        </p:nvSpPr>
        <p:spPr>
          <a:xfrm>
            <a:off x="4571999" y="1717794"/>
            <a:ext cx="1279342" cy="2003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เกณฑ์ประเมิน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346">
            <a:extLst>
              <a:ext uri="{FF2B5EF4-FFF2-40B4-BE49-F238E27FC236}">
                <a16:creationId xmlns:a16="http://schemas.microsoft.com/office/drawing/2014/main" id="{B9654057-7446-4C59-BCF0-4AD00D6560EE}"/>
              </a:ext>
            </a:extLst>
          </p:cNvPr>
          <p:cNvSpPr txBox="1"/>
          <p:nvPr/>
        </p:nvSpPr>
        <p:spPr>
          <a:xfrm>
            <a:off x="2638655" y="2059418"/>
            <a:ext cx="1146255" cy="11454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สีดำ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สีเหลืองอ่อน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สีขาว / สีน้ำเงิน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สีเทา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ไม่มีสี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47">
            <a:extLst>
              <a:ext uri="{FF2B5EF4-FFF2-40B4-BE49-F238E27FC236}">
                <a16:creationId xmlns:a16="http://schemas.microsoft.com/office/drawing/2014/main" id="{1AE56CCF-0E39-4288-83E8-13B7BFDCF768}"/>
              </a:ext>
            </a:extLst>
          </p:cNvPr>
          <p:cNvSpPr txBox="1"/>
          <p:nvPr/>
        </p:nvSpPr>
        <p:spPr>
          <a:xfrm>
            <a:off x="3920092" y="2018987"/>
            <a:ext cx="2615343" cy="11862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อากาศที่มีแก๊สผสมอยู่เข้มข้น, การเผาไหม้ไม่สมบูรณ์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อากาศที่มีแก๊สผสมอยู่เบาบาง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จังหวะเวลาเผาไหม้ของน้ำมันไม่ดี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อากาศที่มีแก๊สผสมอยู่เข้มข้น รวมถึงน้ำมันเผาไหม้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อากาศที่มีแก๊สผสมอยู่มีความเหมาะสม, การเผาไหม้สมบูรณ์</a:t>
            </a:r>
            <a:endParaRPr lang="ja-JP" sz="10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48">
            <a:extLst>
              <a:ext uri="{FF2B5EF4-FFF2-40B4-BE49-F238E27FC236}">
                <a16:creationId xmlns:a16="http://schemas.microsoft.com/office/drawing/2014/main" id="{2D634D33-D4B2-4F45-885D-C67EAD5B1356}"/>
              </a:ext>
            </a:extLst>
          </p:cNvPr>
          <p:cNvSpPr txBox="1"/>
          <p:nvPr/>
        </p:nvSpPr>
        <p:spPr>
          <a:xfrm>
            <a:off x="2204658" y="4357510"/>
            <a:ext cx="1398057" cy="7334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A: ความสูงในการติดตั้งแป้นเหยียบ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B: ช่องว่างระหว่างพื้น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C: ช่วงดิ้น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A-B-C: ระยะเหยียบ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63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แนวทางการตรวจสอบกรณีพบความผิดปกติในระหว่างการทำงาน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เมื่อคิดว่าเครื่องจักรก่อสร้างมีสภาพผิดปกติระหว่างการทำงาน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ให้หยุดเครื่องจักรก่อสร้างทันทีบนพื้นราบ</a:t>
            </a: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และติดต่อแจ้งส่วนที่ผิดปกติกับผู้รับผิดชอบ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รวมถึงจำเป็นต้องซ่อมแซมให้เสร็จก่อนแล้วจึงทำงานได้</a:t>
            </a:r>
            <a:endParaRPr lang="en-US" altLang="ja-JP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5950" y="6456842"/>
            <a:ext cx="4570213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172 / คู่มือเสริมหน้า 98</a:t>
            </a: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8 ข้อควรปฏิบัติในการขับขี่ที่ปลอดภัย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ตลอดจนแนวทางในการให้สัญญาณและบอกทาง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 1...อุปกรณ์การทำงาน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10 / คู่มือเสริมหน้า 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48245"/>
            <a:ext cx="6222162" cy="3761510"/>
          </a:xfrm>
          <a:prstGeom prst="rect">
            <a:avLst/>
          </a:prstGeom>
        </p:spPr>
      </p:pic>
      <p:sp>
        <p:nvSpPr>
          <p:cNvPr id="7" name="テキスト ボックス 493">
            <a:extLst>
              <a:ext uri="{FF2B5EF4-FFF2-40B4-BE49-F238E27FC236}">
                <a16:creationId xmlns:a16="http://schemas.microsoft.com/office/drawing/2014/main" id="{B979A897-6799-4492-B87E-5C0935417982}"/>
              </a:ext>
            </a:extLst>
          </p:cNvPr>
          <p:cNvSpPr txBox="1"/>
          <p:nvPr/>
        </p:nvSpPr>
        <p:spPr>
          <a:xfrm>
            <a:off x="2767114" y="3718938"/>
            <a:ext cx="1452880" cy="487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อุปกรณ์การทำงาน</a:t>
            </a:r>
            <a:endParaRPr lang="ja-JP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ข้อควรปฏิบัติเพื่อการขับขี่อย่างปลอดภัย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175 / คู่มือเสริมหน้า 99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83527"/>
            <a:ext cx="283287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ดับเครื่องยนต์เมื่อออกจากที่นั่งคนขับ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65009" y="5999054"/>
            <a:ext cx="340437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ตรวจสอบยืนยันสถานะ เช่น การตรวจสอบตามเกณฑ์ ฯลฯ</a:t>
            </a: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893763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&lt;ให้สัญญาณด้วยนกหวีด&gt;			 &lt;ให้สัญญาณด้วยการเปล่งเสียง&gt;</a:t>
            </a: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ปลอดภัย: เสียงนกหวีดสั้นๆ 2 ครั้ง และเป่าซ้ำ		- ปลอดภัย: โอเค (orai) โอเค (orai)</a:t>
            </a:r>
          </a:p>
          <a:p>
            <a:pPr marL="893763" indent="-354013" rtl="0">
              <a:buNone/>
            </a:pPr>
            <a:r>
              <a:rPr lang="th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หยุด: เสียงนกหวีดยาว			- หยุด: หยุด (stoppu)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รายละเอียดการให้สัญญาณและการบอกทาง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179 / คู่มือเสริมหน้า 101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ผู้บอกทางควรสวมเสื้อผ้าและอยู่ในตำแหน่งที่ผู้ขับขี่หรือรถของคนงานสามารถมองเห็นได้ง่าย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9 ความรู้เกี่ยวกับกลศาสตร์และไฟฟ้า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181 / คู่มือเสริมหน้า 102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5234" y="3129138"/>
            <a:ext cx="149353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โมเมนต์ของแรง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52800" y="6061454"/>
            <a:ext cx="226403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โมเมนต์ของการพลิกคว่ำ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344083"/>
            <a:ext cx="3524252" cy="18552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941706"/>
            <a:ext cx="4572000" cy="2143125"/>
          </a:xfrm>
          <a:prstGeom prst="rect">
            <a:avLst/>
          </a:prstGeom>
        </p:spPr>
      </p:pic>
      <p:sp>
        <p:nvSpPr>
          <p:cNvPr id="11" name="テキスト ボックス 1350">
            <a:extLst>
              <a:ext uri="{FF2B5EF4-FFF2-40B4-BE49-F238E27FC236}">
                <a16:creationId xmlns:a16="http://schemas.microsoft.com/office/drawing/2014/main" id="{AB5EB357-4996-47A4-BD9C-DF0A936E4E39}"/>
              </a:ext>
            </a:extLst>
          </p:cNvPr>
          <p:cNvSpPr txBox="1"/>
          <p:nvPr/>
        </p:nvSpPr>
        <p:spPr>
          <a:xfrm>
            <a:off x="2853684" y="5713783"/>
            <a:ext cx="971550" cy="1762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ความยาวถึงบุ้งกี๋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351">
            <a:extLst>
              <a:ext uri="{FF2B5EF4-FFF2-40B4-BE49-F238E27FC236}">
                <a16:creationId xmlns:a16="http://schemas.microsoft.com/office/drawing/2014/main" id="{C60C2F78-B49E-413D-AB20-A72019FF8A46}"/>
              </a:ext>
            </a:extLst>
          </p:cNvPr>
          <p:cNvSpPr txBox="1"/>
          <p:nvPr/>
        </p:nvSpPr>
        <p:spPr>
          <a:xfrm>
            <a:off x="4382131" y="5248376"/>
            <a:ext cx="545087" cy="14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จุดหมุนในการพลิกคว่ำ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352">
            <a:extLst>
              <a:ext uri="{FF2B5EF4-FFF2-40B4-BE49-F238E27FC236}">
                <a16:creationId xmlns:a16="http://schemas.microsoft.com/office/drawing/2014/main" id="{402AB60F-6CD8-4346-A117-3A62C9586B4D}"/>
              </a:ext>
            </a:extLst>
          </p:cNvPr>
          <p:cNvSpPr txBox="1"/>
          <p:nvPr/>
        </p:nvSpPr>
        <p:spPr>
          <a:xfrm>
            <a:off x="5359097" y="5562035"/>
            <a:ext cx="312426" cy="1338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มวลรถ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มวลและความถ่วงจำเพาะ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188 / คู่มือเสริมหน้า 103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228894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มวลปริมาตรต่อหน่วยของวัตถุ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สูตรคำนวณปริมาตรแบบย่อ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3" y="3429693"/>
            <a:ext cx="4347164" cy="17374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406" y="5167185"/>
            <a:ext cx="421094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มวลของไม้ คือมวลแห้ง ดิน กรวด ทราย หินปูน และถ่านหินเชื้อเพลิง (Coke) จะเป็นมวลต่อหน่วยที่พบได้ทั่วไป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43" y="1545382"/>
            <a:ext cx="3048936" cy="478620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20882" y="2148983"/>
            <a:ext cx="410649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6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มวลวัตถุ = ปริมาตร x ความถ่วงจำเพาะ</a:t>
            </a:r>
          </a:p>
        </p:txBody>
      </p:sp>
      <p:sp>
        <p:nvSpPr>
          <p:cNvPr id="11" name="テキスト ボックス 1353">
            <a:extLst>
              <a:ext uri="{FF2B5EF4-FFF2-40B4-BE49-F238E27FC236}">
                <a16:creationId xmlns:a16="http://schemas.microsoft.com/office/drawing/2014/main" id="{FF4772A5-BF9B-4502-9D6D-4574E8220977}"/>
              </a:ext>
            </a:extLst>
          </p:cNvPr>
          <p:cNvSpPr txBox="1"/>
          <p:nvPr/>
        </p:nvSpPr>
        <p:spPr>
          <a:xfrm>
            <a:off x="831821" y="3497151"/>
            <a:ext cx="583058" cy="13335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ประเภทของวัตถุ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354">
            <a:extLst>
              <a:ext uri="{FF2B5EF4-FFF2-40B4-BE49-F238E27FC236}">
                <a16:creationId xmlns:a16="http://schemas.microsoft.com/office/drawing/2014/main" id="{038E5978-2D7A-40C5-8B34-FF3CB7041B6A}"/>
              </a:ext>
            </a:extLst>
          </p:cNvPr>
          <p:cNvSpPr txBox="1"/>
          <p:nvPr/>
        </p:nvSpPr>
        <p:spPr>
          <a:xfrm>
            <a:off x="1589182" y="3508194"/>
            <a:ext cx="1258743" cy="13335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มวลต่อ 1 m</a:t>
            </a:r>
            <a:r>
              <a:rPr lang="th" sz="7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355">
            <a:extLst>
              <a:ext uri="{FF2B5EF4-FFF2-40B4-BE49-F238E27FC236}">
                <a16:creationId xmlns:a16="http://schemas.microsoft.com/office/drawing/2014/main" id="{042E14FC-D408-4C49-8184-6FC3993B5BD5}"/>
              </a:ext>
            </a:extLst>
          </p:cNvPr>
          <p:cNvSpPr txBox="1"/>
          <p:nvPr/>
        </p:nvSpPr>
        <p:spPr>
          <a:xfrm>
            <a:off x="2983292" y="3511723"/>
            <a:ext cx="583058" cy="13335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ประเภทของวัตถุ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356">
            <a:extLst>
              <a:ext uri="{FF2B5EF4-FFF2-40B4-BE49-F238E27FC236}">
                <a16:creationId xmlns:a16="http://schemas.microsoft.com/office/drawing/2014/main" id="{90530EA4-5462-45D3-9281-35BD1068F1E6}"/>
              </a:ext>
            </a:extLst>
          </p:cNvPr>
          <p:cNvSpPr txBox="1"/>
          <p:nvPr/>
        </p:nvSpPr>
        <p:spPr>
          <a:xfrm>
            <a:off x="3785098" y="3496293"/>
            <a:ext cx="1183628" cy="134207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มวลต่อ 1 m</a:t>
            </a:r>
            <a:r>
              <a:rPr lang="th" sz="7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357">
            <a:extLst>
              <a:ext uri="{FF2B5EF4-FFF2-40B4-BE49-F238E27FC236}">
                <a16:creationId xmlns:a16="http://schemas.microsoft.com/office/drawing/2014/main" id="{42D3C9EB-87C7-4A85-93F3-11B188FBA531}"/>
              </a:ext>
            </a:extLst>
          </p:cNvPr>
          <p:cNvSpPr txBox="1"/>
          <p:nvPr/>
        </p:nvSpPr>
        <p:spPr>
          <a:xfrm>
            <a:off x="751185" y="3725804"/>
            <a:ext cx="744329" cy="854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ตะกั่ว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ทองแดง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เหล็กหล่อ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อลูมิเนียม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358">
            <a:extLst>
              <a:ext uri="{FF2B5EF4-FFF2-40B4-BE49-F238E27FC236}">
                <a16:creationId xmlns:a16="http://schemas.microsoft.com/office/drawing/2014/main" id="{08D530B2-C6D4-401D-8E25-FB74825F220E}"/>
              </a:ext>
            </a:extLst>
          </p:cNvPr>
          <p:cNvSpPr txBox="1"/>
          <p:nvPr/>
        </p:nvSpPr>
        <p:spPr>
          <a:xfrm>
            <a:off x="791705" y="4626195"/>
            <a:ext cx="744329" cy="495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คอนกรีต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359">
            <a:extLst>
              <a:ext uri="{FF2B5EF4-FFF2-40B4-BE49-F238E27FC236}">
                <a16:creationId xmlns:a16="http://schemas.microsoft.com/office/drawing/2014/main" id="{74241C55-30D1-4D1B-B1C6-AA79D78315CD}"/>
              </a:ext>
            </a:extLst>
          </p:cNvPr>
          <p:cNvSpPr txBox="1"/>
          <p:nvPr/>
        </p:nvSpPr>
        <p:spPr>
          <a:xfrm>
            <a:off x="2935681" y="3713387"/>
            <a:ext cx="744329" cy="49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หินปูน (ผง)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ถ่านหินเชื้อเพลิง (Coke)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360">
            <a:extLst>
              <a:ext uri="{FF2B5EF4-FFF2-40B4-BE49-F238E27FC236}">
                <a16:creationId xmlns:a16="http://schemas.microsoft.com/office/drawing/2014/main" id="{A0BF46C5-646D-47D4-BDA8-A311C2820C6A}"/>
              </a:ext>
            </a:extLst>
          </p:cNvPr>
          <p:cNvSpPr txBox="1"/>
          <p:nvPr/>
        </p:nvSpPr>
        <p:spPr>
          <a:xfrm>
            <a:off x="2909411" y="4272646"/>
            <a:ext cx="744329" cy="8314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ไม้โอ๊ค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ไม้สนมัทสึ (Matsu)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ไม้สนซึงิ (Sugi)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ไม้สนฮิโนกิ (Hinoki)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ไม้คิริ (Kiri)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361">
            <a:extLst>
              <a:ext uri="{FF2B5EF4-FFF2-40B4-BE49-F238E27FC236}">
                <a16:creationId xmlns:a16="http://schemas.microsoft.com/office/drawing/2014/main" id="{CE45238B-C753-4381-B486-6C0A8908B609}"/>
              </a:ext>
            </a:extLst>
          </p:cNvPr>
          <p:cNvSpPr txBox="1"/>
          <p:nvPr/>
        </p:nvSpPr>
        <p:spPr>
          <a:xfrm>
            <a:off x="5535657" y="1634431"/>
            <a:ext cx="99504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รูปทรงของวัตถุ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362">
            <a:extLst>
              <a:ext uri="{FF2B5EF4-FFF2-40B4-BE49-F238E27FC236}">
                <a16:creationId xmlns:a16="http://schemas.microsoft.com/office/drawing/2014/main" id="{50BCCF86-91B6-4039-BD4F-838FE2DB9312}"/>
              </a:ext>
            </a:extLst>
          </p:cNvPr>
          <p:cNvSpPr txBox="1"/>
          <p:nvPr/>
        </p:nvSpPr>
        <p:spPr>
          <a:xfrm>
            <a:off x="5337855" y="1818076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363">
            <a:extLst>
              <a:ext uri="{FF2B5EF4-FFF2-40B4-BE49-F238E27FC236}">
                <a16:creationId xmlns:a16="http://schemas.microsoft.com/office/drawing/2014/main" id="{8786C8A2-ECB1-47EA-8292-9B535A1F8DFF}"/>
              </a:ext>
            </a:extLst>
          </p:cNvPr>
          <p:cNvSpPr txBox="1"/>
          <p:nvPr/>
        </p:nvSpPr>
        <p:spPr>
          <a:xfrm>
            <a:off x="5302829" y="214629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ทรงสี่เหลี่ยมมุมฉาก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364">
            <a:extLst>
              <a:ext uri="{FF2B5EF4-FFF2-40B4-BE49-F238E27FC236}">
                <a16:creationId xmlns:a16="http://schemas.microsoft.com/office/drawing/2014/main" id="{C22B859E-8C70-4BAC-BEEE-74636759544C}"/>
              </a:ext>
            </a:extLst>
          </p:cNvPr>
          <p:cNvSpPr txBox="1"/>
          <p:nvPr/>
        </p:nvSpPr>
        <p:spPr>
          <a:xfrm>
            <a:off x="5298982" y="2600932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ทรงกระบอกสูง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365">
            <a:extLst>
              <a:ext uri="{FF2B5EF4-FFF2-40B4-BE49-F238E27FC236}">
                <a16:creationId xmlns:a16="http://schemas.microsoft.com/office/drawing/2014/main" id="{1CF88FE7-820B-4E80-8D34-870B32892051}"/>
              </a:ext>
            </a:extLst>
          </p:cNvPr>
          <p:cNvSpPr txBox="1"/>
          <p:nvPr/>
        </p:nvSpPr>
        <p:spPr>
          <a:xfrm>
            <a:off x="5288419" y="31038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ทรงกระบอกเตี้ย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366">
            <a:extLst>
              <a:ext uri="{FF2B5EF4-FFF2-40B4-BE49-F238E27FC236}">
                <a16:creationId xmlns:a16="http://schemas.microsoft.com/office/drawing/2014/main" id="{A8FA2A32-B031-451F-B129-98A515B9559C}"/>
              </a:ext>
            </a:extLst>
          </p:cNvPr>
          <p:cNvSpPr txBox="1"/>
          <p:nvPr/>
        </p:nvSpPr>
        <p:spPr>
          <a:xfrm>
            <a:off x="5295136" y="3540139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ทรงกลม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367">
            <a:extLst>
              <a:ext uri="{FF2B5EF4-FFF2-40B4-BE49-F238E27FC236}">
                <a16:creationId xmlns:a16="http://schemas.microsoft.com/office/drawing/2014/main" id="{5ACCCCDA-BDC0-49BA-AA10-879CFE51FD05}"/>
              </a:ext>
            </a:extLst>
          </p:cNvPr>
          <p:cNvSpPr txBox="1"/>
          <p:nvPr/>
        </p:nvSpPr>
        <p:spPr>
          <a:xfrm>
            <a:off x="5293499" y="402716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ทรงกลมไม่สมบูรณ์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368">
            <a:extLst>
              <a:ext uri="{FF2B5EF4-FFF2-40B4-BE49-F238E27FC236}">
                <a16:creationId xmlns:a16="http://schemas.microsoft.com/office/drawing/2014/main" id="{1F95F2EE-C3CC-4FB3-9B76-F0A39FF1690C}"/>
              </a:ext>
            </a:extLst>
          </p:cNvPr>
          <p:cNvSpPr txBox="1"/>
          <p:nvPr/>
        </p:nvSpPr>
        <p:spPr>
          <a:xfrm>
            <a:off x="5288419" y="45135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ทรงกรวย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369">
            <a:extLst>
              <a:ext uri="{FF2B5EF4-FFF2-40B4-BE49-F238E27FC236}">
                <a16:creationId xmlns:a16="http://schemas.microsoft.com/office/drawing/2014/main" id="{4297BFC7-FA3B-4B1D-B634-05CE26462486}"/>
              </a:ext>
            </a:extLst>
          </p:cNvPr>
          <p:cNvSpPr txBox="1"/>
          <p:nvPr/>
        </p:nvSpPr>
        <p:spPr>
          <a:xfrm>
            <a:off x="5289054" y="49707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ทรงกรวยหัวตัด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370">
            <a:extLst>
              <a:ext uri="{FF2B5EF4-FFF2-40B4-BE49-F238E27FC236}">
                <a16:creationId xmlns:a16="http://schemas.microsoft.com/office/drawing/2014/main" id="{79B21D3E-B08C-438A-BDD2-BEB891D890FA}"/>
              </a:ext>
            </a:extLst>
          </p:cNvPr>
          <p:cNvSpPr txBox="1"/>
          <p:nvPr/>
        </p:nvSpPr>
        <p:spPr>
          <a:xfrm>
            <a:off x="5279529" y="5437498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ทรงรี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371">
            <a:extLst>
              <a:ext uri="{FF2B5EF4-FFF2-40B4-BE49-F238E27FC236}">
                <a16:creationId xmlns:a16="http://schemas.microsoft.com/office/drawing/2014/main" id="{6A508707-B733-4250-A3C3-1CBE0E174EC6}"/>
              </a:ext>
            </a:extLst>
          </p:cNvPr>
          <p:cNvSpPr txBox="1"/>
          <p:nvPr/>
        </p:nvSpPr>
        <p:spPr>
          <a:xfrm>
            <a:off x="5302829" y="5951450"/>
            <a:ext cx="604307" cy="178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ทรงพีระมิดสามเหลี่ยม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372">
            <a:extLst>
              <a:ext uri="{FF2B5EF4-FFF2-40B4-BE49-F238E27FC236}">
                <a16:creationId xmlns:a16="http://schemas.microsoft.com/office/drawing/2014/main" id="{5970B683-F5B3-456A-8FB1-6A6BCD9EEF1B}"/>
              </a:ext>
            </a:extLst>
          </p:cNvPr>
          <p:cNvSpPr txBox="1"/>
          <p:nvPr/>
        </p:nvSpPr>
        <p:spPr>
          <a:xfrm>
            <a:off x="6003604" y="5761585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375">
            <a:extLst>
              <a:ext uri="{FF2B5EF4-FFF2-40B4-BE49-F238E27FC236}">
                <a16:creationId xmlns:a16="http://schemas.microsoft.com/office/drawing/2014/main" id="{74ECCB9C-786E-411A-9DC0-D3C024731BAC}"/>
              </a:ext>
            </a:extLst>
          </p:cNvPr>
          <p:cNvSpPr txBox="1"/>
          <p:nvPr/>
        </p:nvSpPr>
        <p:spPr>
          <a:xfrm>
            <a:off x="6582773" y="160395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300" kern="1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テキスト ボックス 1379">
            <a:extLst>
              <a:ext uri="{FF2B5EF4-FFF2-40B4-BE49-F238E27FC236}">
                <a16:creationId xmlns:a16="http://schemas.microsoft.com/office/drawing/2014/main" id="{DFD33AFC-72A3-4B07-A0B0-657715FABEE5}"/>
              </a:ext>
            </a:extLst>
          </p:cNvPr>
          <p:cNvSpPr txBox="1"/>
          <p:nvPr/>
        </p:nvSpPr>
        <p:spPr>
          <a:xfrm>
            <a:off x="6144305" y="1808101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รูปทรง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380">
            <a:extLst>
              <a:ext uri="{FF2B5EF4-FFF2-40B4-BE49-F238E27FC236}">
                <a16:creationId xmlns:a16="http://schemas.microsoft.com/office/drawing/2014/main" id="{F13F9BEB-BBE6-4041-969A-4CBEA4EC3EC9}"/>
              </a:ext>
            </a:extLst>
          </p:cNvPr>
          <p:cNvSpPr txBox="1"/>
          <p:nvPr/>
        </p:nvSpPr>
        <p:spPr>
          <a:xfrm>
            <a:off x="7092310" y="1687434"/>
            <a:ext cx="996571" cy="1590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สูตรคำนวณปริมาตรแบบย่อ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386">
            <a:extLst>
              <a:ext uri="{FF2B5EF4-FFF2-40B4-BE49-F238E27FC236}">
                <a16:creationId xmlns:a16="http://schemas.microsoft.com/office/drawing/2014/main" id="{FA1C2979-A0E5-48C7-AB3A-35B42A862A10}"/>
              </a:ext>
            </a:extLst>
          </p:cNvPr>
          <p:cNvSpPr txBox="1"/>
          <p:nvPr/>
        </p:nvSpPr>
        <p:spPr>
          <a:xfrm>
            <a:off x="6570427" y="2227831"/>
            <a:ext cx="187647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แนวนอน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389">
            <a:extLst>
              <a:ext uri="{FF2B5EF4-FFF2-40B4-BE49-F238E27FC236}">
                <a16:creationId xmlns:a16="http://schemas.microsoft.com/office/drawing/2014/main" id="{A387D47B-0BC4-4F8B-86AF-18BEBF00F52B}"/>
              </a:ext>
            </a:extLst>
          </p:cNvPr>
          <p:cNvSpPr txBox="1"/>
          <p:nvPr/>
        </p:nvSpPr>
        <p:spPr>
          <a:xfrm>
            <a:off x="6204313" y="2320128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1392">
            <a:extLst>
              <a:ext uri="{FF2B5EF4-FFF2-40B4-BE49-F238E27FC236}">
                <a16:creationId xmlns:a16="http://schemas.microsoft.com/office/drawing/2014/main" id="{119C9D87-7841-4197-9474-C8C1AFA6CCC6}"/>
              </a:ext>
            </a:extLst>
          </p:cNvPr>
          <p:cNvSpPr txBox="1"/>
          <p:nvPr/>
        </p:nvSpPr>
        <p:spPr>
          <a:xfrm>
            <a:off x="6132365" y="2946670"/>
            <a:ext cx="457586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1393">
            <a:extLst>
              <a:ext uri="{FF2B5EF4-FFF2-40B4-BE49-F238E27FC236}">
                <a16:creationId xmlns:a16="http://schemas.microsoft.com/office/drawing/2014/main" id="{DC56B5C0-EF0B-45B8-9534-B25A5D304343}"/>
              </a:ext>
            </a:extLst>
          </p:cNvPr>
          <p:cNvSpPr txBox="1"/>
          <p:nvPr/>
        </p:nvSpPr>
        <p:spPr>
          <a:xfrm>
            <a:off x="6486572" y="2464598"/>
            <a:ext cx="382903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1395">
            <a:extLst>
              <a:ext uri="{FF2B5EF4-FFF2-40B4-BE49-F238E27FC236}">
                <a16:creationId xmlns:a16="http://schemas.microsoft.com/office/drawing/2014/main" id="{3EF87E26-6D2F-47F7-9CE3-0C1BFB1C83C0}"/>
              </a:ext>
            </a:extLst>
          </p:cNvPr>
          <p:cNvSpPr txBox="1"/>
          <p:nvPr/>
        </p:nvSpPr>
        <p:spPr>
          <a:xfrm>
            <a:off x="6534872" y="4393389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1396">
            <a:extLst>
              <a:ext uri="{FF2B5EF4-FFF2-40B4-BE49-F238E27FC236}">
                <a16:creationId xmlns:a16="http://schemas.microsoft.com/office/drawing/2014/main" id="{DC50C26C-6436-4BE8-8D7B-186C07D7A51E}"/>
              </a:ext>
            </a:extLst>
          </p:cNvPr>
          <p:cNvSpPr txBox="1"/>
          <p:nvPr/>
        </p:nvSpPr>
        <p:spPr>
          <a:xfrm>
            <a:off x="6529103" y="3911317"/>
            <a:ext cx="294444" cy="457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1397">
            <a:extLst>
              <a:ext uri="{FF2B5EF4-FFF2-40B4-BE49-F238E27FC236}">
                <a16:creationId xmlns:a16="http://schemas.microsoft.com/office/drawing/2014/main" id="{5B25C4B8-4698-4841-8C68-C40200DE0E09}"/>
              </a:ext>
            </a:extLst>
          </p:cNvPr>
          <p:cNvSpPr txBox="1"/>
          <p:nvPr/>
        </p:nvSpPr>
        <p:spPr>
          <a:xfrm>
            <a:off x="6556795" y="2632588"/>
            <a:ext cx="242456" cy="153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1398">
            <a:extLst>
              <a:ext uri="{FF2B5EF4-FFF2-40B4-BE49-F238E27FC236}">
                <a16:creationId xmlns:a16="http://schemas.microsoft.com/office/drawing/2014/main" id="{B8373E6E-1C43-4DE0-AD6E-CAE48963814A}"/>
              </a:ext>
            </a:extLst>
          </p:cNvPr>
          <p:cNvSpPr txBox="1"/>
          <p:nvPr/>
        </p:nvSpPr>
        <p:spPr>
          <a:xfrm>
            <a:off x="6636462" y="3163908"/>
            <a:ext cx="219244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ความหนา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7" name="テキスト ボックス 1399">
            <a:extLst>
              <a:ext uri="{FF2B5EF4-FFF2-40B4-BE49-F238E27FC236}">
                <a16:creationId xmlns:a16="http://schemas.microsoft.com/office/drawing/2014/main" id="{70145781-DE0F-4998-9933-64715ECABF22}"/>
              </a:ext>
            </a:extLst>
          </p:cNvPr>
          <p:cNvSpPr txBox="1"/>
          <p:nvPr/>
        </p:nvSpPr>
        <p:spPr>
          <a:xfrm>
            <a:off x="6568336" y="3529271"/>
            <a:ext cx="287370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400">
            <a:extLst>
              <a:ext uri="{FF2B5EF4-FFF2-40B4-BE49-F238E27FC236}">
                <a16:creationId xmlns:a16="http://schemas.microsoft.com/office/drawing/2014/main" id="{D39C8529-1CB6-4C57-9B47-0BAD8A731C2C}"/>
              </a:ext>
            </a:extLst>
          </p:cNvPr>
          <p:cNvSpPr txBox="1"/>
          <p:nvPr/>
        </p:nvSpPr>
        <p:spPr>
          <a:xfrm>
            <a:off x="6234116" y="4662010"/>
            <a:ext cx="156845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9" name="テキスト ボックス 1401">
            <a:extLst>
              <a:ext uri="{FF2B5EF4-FFF2-40B4-BE49-F238E27FC236}">
                <a16:creationId xmlns:a16="http://schemas.microsoft.com/office/drawing/2014/main" id="{DEA0AED3-782B-485D-A080-EB6B868A7756}"/>
              </a:ext>
            </a:extLst>
          </p:cNvPr>
          <p:cNvSpPr txBox="1"/>
          <p:nvPr/>
        </p:nvSpPr>
        <p:spPr>
          <a:xfrm>
            <a:off x="6273256" y="4228442"/>
            <a:ext cx="208108" cy="766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0" name="テキスト ボックス 1402">
            <a:extLst>
              <a:ext uri="{FF2B5EF4-FFF2-40B4-BE49-F238E27FC236}">
                <a16:creationId xmlns:a16="http://schemas.microsoft.com/office/drawing/2014/main" id="{725ED1B3-4514-4630-8F07-EDA72F811337}"/>
              </a:ext>
            </a:extLst>
          </p:cNvPr>
          <p:cNvSpPr txBox="1"/>
          <p:nvPr/>
        </p:nvSpPr>
        <p:spPr>
          <a:xfrm>
            <a:off x="6062535" y="4813243"/>
            <a:ext cx="550759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เส้นผ่านศูนย์กลางหน้าตัดด้านบน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1" name="テキスト ボックス 1403">
            <a:extLst>
              <a:ext uri="{FF2B5EF4-FFF2-40B4-BE49-F238E27FC236}">
                <a16:creationId xmlns:a16="http://schemas.microsoft.com/office/drawing/2014/main" id="{3429882A-996E-404F-9ADB-E048E275B7FB}"/>
              </a:ext>
            </a:extLst>
          </p:cNvPr>
          <p:cNvSpPr txBox="1"/>
          <p:nvPr/>
        </p:nvSpPr>
        <p:spPr>
          <a:xfrm>
            <a:off x="6047548" y="5199580"/>
            <a:ext cx="550759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เส้นผ่านศูนย์กลางหน้าตัดด้านล่าง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2" name="テキスト ボックス 1404">
            <a:extLst>
              <a:ext uri="{FF2B5EF4-FFF2-40B4-BE49-F238E27FC236}">
                <a16:creationId xmlns:a16="http://schemas.microsoft.com/office/drawing/2014/main" id="{C3682F23-0E48-480F-AC48-0753ECF9B508}"/>
              </a:ext>
            </a:extLst>
          </p:cNvPr>
          <p:cNvSpPr txBox="1"/>
          <p:nvPr/>
        </p:nvSpPr>
        <p:spPr>
          <a:xfrm>
            <a:off x="6691717" y="5421773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ความหนา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405">
            <a:extLst>
              <a:ext uri="{FF2B5EF4-FFF2-40B4-BE49-F238E27FC236}">
                <a16:creationId xmlns:a16="http://schemas.microsoft.com/office/drawing/2014/main" id="{4061A4D3-362E-43D6-B8C3-AC0EC5100BDF}"/>
              </a:ext>
            </a:extLst>
          </p:cNvPr>
          <p:cNvSpPr txBox="1"/>
          <p:nvPr/>
        </p:nvSpPr>
        <p:spPr>
          <a:xfrm>
            <a:off x="6083640" y="5643432"/>
            <a:ext cx="322580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ความยาวแนวตั้ง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406">
            <a:extLst>
              <a:ext uri="{FF2B5EF4-FFF2-40B4-BE49-F238E27FC236}">
                <a16:creationId xmlns:a16="http://schemas.microsoft.com/office/drawing/2014/main" id="{69DF2D61-7C7D-429D-836A-C9D9443FAA42}"/>
              </a:ext>
            </a:extLst>
          </p:cNvPr>
          <p:cNvSpPr txBox="1"/>
          <p:nvPr/>
        </p:nvSpPr>
        <p:spPr>
          <a:xfrm rot="16200000">
            <a:off x="6301930" y="5405739"/>
            <a:ext cx="322580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ความยาวแนวนอน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407">
            <a:extLst>
              <a:ext uri="{FF2B5EF4-FFF2-40B4-BE49-F238E27FC236}">
                <a16:creationId xmlns:a16="http://schemas.microsoft.com/office/drawing/2014/main" id="{B60F3E19-7BDC-437D-A2FB-F0A215B13ADF}"/>
              </a:ext>
            </a:extLst>
          </p:cNvPr>
          <p:cNvSpPr txBox="1"/>
          <p:nvPr/>
        </p:nvSpPr>
        <p:spPr>
          <a:xfrm>
            <a:off x="6073116" y="6148331"/>
            <a:ext cx="156845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พื้นที่ด้านก้น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408">
            <a:extLst>
              <a:ext uri="{FF2B5EF4-FFF2-40B4-BE49-F238E27FC236}">
                <a16:creationId xmlns:a16="http://schemas.microsoft.com/office/drawing/2014/main" id="{A89974E9-6308-4438-8B73-6CFDFBEBEB14}"/>
              </a:ext>
            </a:extLst>
          </p:cNvPr>
          <p:cNvSpPr txBox="1"/>
          <p:nvPr/>
        </p:nvSpPr>
        <p:spPr>
          <a:xfrm>
            <a:off x="6406220" y="5852390"/>
            <a:ext cx="384175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ฐานสามเหลี่ยมของฐานด้านล่าง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409">
            <a:extLst>
              <a:ext uri="{FF2B5EF4-FFF2-40B4-BE49-F238E27FC236}">
                <a16:creationId xmlns:a16="http://schemas.microsoft.com/office/drawing/2014/main" id="{EF7A76FC-238B-48B7-A5F1-99E2601895A0}"/>
              </a:ext>
            </a:extLst>
          </p:cNvPr>
          <p:cNvSpPr txBox="1"/>
          <p:nvPr/>
        </p:nvSpPr>
        <p:spPr>
          <a:xfrm>
            <a:off x="6439372" y="6050834"/>
            <a:ext cx="384175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ความสูงของฐานด้านล่าง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1410">
            <a:extLst>
              <a:ext uri="{FF2B5EF4-FFF2-40B4-BE49-F238E27FC236}">
                <a16:creationId xmlns:a16="http://schemas.microsoft.com/office/drawing/2014/main" id="{7035187F-F4C0-4C09-A6CF-758425BDC48B}"/>
              </a:ext>
            </a:extLst>
          </p:cNvPr>
          <p:cNvSpPr txBox="1"/>
          <p:nvPr/>
        </p:nvSpPr>
        <p:spPr>
          <a:xfrm>
            <a:off x="6927480" y="214965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 x แนวนอน x 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1411">
            <a:extLst>
              <a:ext uri="{FF2B5EF4-FFF2-40B4-BE49-F238E27FC236}">
                <a16:creationId xmlns:a16="http://schemas.microsoft.com/office/drawing/2014/main" id="{8620301A-E163-4781-BC71-715E6DEF4E25}"/>
              </a:ext>
            </a:extLst>
          </p:cNvPr>
          <p:cNvSpPr txBox="1"/>
          <p:nvPr/>
        </p:nvSpPr>
        <p:spPr>
          <a:xfrm>
            <a:off x="6903069" y="2616440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ความสูง x 0.8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412">
            <a:extLst>
              <a:ext uri="{FF2B5EF4-FFF2-40B4-BE49-F238E27FC236}">
                <a16:creationId xmlns:a16="http://schemas.microsoft.com/office/drawing/2014/main" id="{181FADC0-80B3-4A03-9F18-8399CDA7BEFF}"/>
              </a:ext>
            </a:extLst>
          </p:cNvPr>
          <p:cNvSpPr txBox="1"/>
          <p:nvPr/>
        </p:nvSpPr>
        <p:spPr>
          <a:xfrm>
            <a:off x="6895485" y="3110879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ความหนา x 0.8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1" name="テキスト ボックス 1413">
            <a:extLst>
              <a:ext uri="{FF2B5EF4-FFF2-40B4-BE49-F238E27FC236}">
                <a16:creationId xmlns:a16="http://schemas.microsoft.com/office/drawing/2014/main" id="{EF8E8026-76DF-4A47-B7DA-14F22AF08BA2}"/>
              </a:ext>
            </a:extLst>
          </p:cNvPr>
          <p:cNvSpPr txBox="1"/>
          <p:nvPr/>
        </p:nvSpPr>
        <p:spPr>
          <a:xfrm>
            <a:off x="6891915" y="3558216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0.53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2" name="テキスト ボックス 1414">
            <a:extLst>
              <a:ext uri="{FF2B5EF4-FFF2-40B4-BE49-F238E27FC236}">
                <a16:creationId xmlns:a16="http://schemas.microsoft.com/office/drawing/2014/main" id="{4DEA6773-AA4B-46FA-8480-90A6DF610D69}"/>
              </a:ext>
            </a:extLst>
          </p:cNvPr>
          <p:cNvSpPr txBox="1"/>
          <p:nvPr/>
        </p:nvSpPr>
        <p:spPr>
          <a:xfrm>
            <a:off x="6900809" y="3956746"/>
            <a:ext cx="1387523" cy="296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-TH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(ความสูง)2 ×</a:t>
            </a:r>
            <a:br>
              <a:rPr lang="th-TH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</a:br>
            <a:r>
              <a:rPr lang="th-TH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(เส้นผ่านศูนย์กลาง </a:t>
            </a:r>
            <a:r>
              <a:rPr lang="en-US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x 3 - </a:t>
            </a:r>
            <a:r>
              <a:rPr lang="th-TH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ความสูง </a:t>
            </a:r>
            <a:r>
              <a:rPr lang="en-US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x 2) x 0.53</a:t>
            </a:r>
          </a:p>
          <a:p>
            <a:pPr algn="l" rtl="0"/>
            <a:r>
              <a:rPr lang="en-US" altLang="ja-JP" sz="500" kern="100" dirty="0">
                <a:effectLst/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rPr>
              <a:t> </a:t>
            </a:r>
          </a:p>
          <a:p>
            <a:pPr algn="l" rtl="0"/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3" name="テキスト ボックス 1415">
            <a:extLst>
              <a:ext uri="{FF2B5EF4-FFF2-40B4-BE49-F238E27FC236}">
                <a16:creationId xmlns:a16="http://schemas.microsoft.com/office/drawing/2014/main" id="{16C302AA-4E86-49CC-929A-F3F764030842}"/>
              </a:ext>
            </a:extLst>
          </p:cNvPr>
          <p:cNvSpPr txBox="1"/>
          <p:nvPr/>
        </p:nvSpPr>
        <p:spPr>
          <a:xfrm>
            <a:off x="6904748" y="4839364"/>
            <a:ext cx="1273810" cy="4133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[(เส้นผ่านศูนย์กลางหน้าตัดด้านล่าง)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เส้นผ่านศูนย์กลางหน้าตัดด้านล่าง x เส้นผ่านศูนย์กลางหน้าตัดด้านบน + (เส้นผ่านศูนย์กลางหน้าตัดด้านบน)</a:t>
            </a:r>
            <a:r>
              <a:rPr lang="th" sz="5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] x ความสูง x 0.3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4" name="テキスト ボックス 1416">
            <a:extLst>
              <a:ext uri="{FF2B5EF4-FFF2-40B4-BE49-F238E27FC236}">
                <a16:creationId xmlns:a16="http://schemas.microsoft.com/office/drawing/2014/main" id="{D756FAC9-1073-4AEA-90C2-AC15E73887BA}"/>
              </a:ext>
            </a:extLst>
          </p:cNvPr>
          <p:cNvSpPr txBox="1"/>
          <p:nvPr/>
        </p:nvSpPr>
        <p:spPr>
          <a:xfrm>
            <a:off x="6901160" y="449514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(เส้นผ่านศูนย์กลาง)</a:t>
            </a:r>
            <a:r>
              <a:rPr lang="th" sz="5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 ความสูง x 0.3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5" name="テキスト ボックス 1417">
            <a:extLst>
              <a:ext uri="{FF2B5EF4-FFF2-40B4-BE49-F238E27FC236}">
                <a16:creationId xmlns:a16="http://schemas.microsoft.com/office/drawing/2014/main" id="{65DC0318-122B-40EB-8B9C-E3DF007FFD25}"/>
              </a:ext>
            </a:extLst>
          </p:cNvPr>
          <p:cNvSpPr txBox="1"/>
          <p:nvPr/>
        </p:nvSpPr>
        <p:spPr>
          <a:xfrm>
            <a:off x="6901160" y="5456267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แนวตั้ง x แนวนอน x ความหนา x 0.53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6" name="テキスト ボックス 1418">
            <a:extLst>
              <a:ext uri="{FF2B5EF4-FFF2-40B4-BE49-F238E27FC236}">
                <a16:creationId xmlns:a16="http://schemas.microsoft.com/office/drawing/2014/main" id="{568D2233-F929-4DF2-B706-A81E56F2D789}"/>
              </a:ext>
            </a:extLst>
          </p:cNvPr>
          <p:cNvSpPr txBox="1"/>
          <p:nvPr/>
        </p:nvSpPr>
        <p:spPr>
          <a:xfrm>
            <a:off x="6900810" y="5805084"/>
            <a:ext cx="1327150" cy="426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พื้นที่ฐานด้านล่าง x ความสูง ÷ 3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(พื้นที่ฐานด้านล่าง = ฐานสามเหลี่ยม x ความสูงของฐานด้านล่าง ÷ 2)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7" name="テキスト ボックス 1395">
            <a:extLst>
              <a:ext uri="{FF2B5EF4-FFF2-40B4-BE49-F238E27FC236}">
                <a16:creationId xmlns:a16="http://schemas.microsoft.com/office/drawing/2014/main" id="{FBC59D9E-E5FA-4DB3-A767-A71459D72628}"/>
              </a:ext>
            </a:extLst>
          </p:cNvPr>
          <p:cNvSpPr txBox="1"/>
          <p:nvPr/>
        </p:nvSpPr>
        <p:spPr>
          <a:xfrm>
            <a:off x="6505676" y="4923141"/>
            <a:ext cx="156845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3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8" name="テキスト ボックス 1397">
            <a:extLst>
              <a:ext uri="{FF2B5EF4-FFF2-40B4-BE49-F238E27FC236}">
                <a16:creationId xmlns:a16="http://schemas.microsoft.com/office/drawing/2014/main" id="{9856B860-D50D-421F-A627-333A2E5A344E}"/>
              </a:ext>
            </a:extLst>
          </p:cNvPr>
          <p:cNvSpPr txBox="1"/>
          <p:nvPr/>
        </p:nvSpPr>
        <p:spPr>
          <a:xfrm>
            <a:off x="6645886" y="2046532"/>
            <a:ext cx="187647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93" y="2721363"/>
            <a:ext cx="3712990" cy="170328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จุดศูนย์ถ่วง, ความเสถียรของวัตถุ (มั่นคง (suwari))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189 / คู่มือเสริมหน้า 104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4367" y="3181622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วิธีหาจุดศูนย์ถ่วง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" y="1489226"/>
            <a:ext cx="3776884" cy="1734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81" y="3628301"/>
            <a:ext cx="3565574" cy="155519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083398" y="5182400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จุดศูนย์ถ่วง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6487" y="4424652"/>
            <a:ext cx="333620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ความเสถียรของวัตถุ</a:t>
            </a:r>
          </a:p>
        </p:txBody>
      </p:sp>
      <p:sp>
        <p:nvSpPr>
          <p:cNvPr id="11" name="テキスト ボックス 1419">
            <a:extLst>
              <a:ext uri="{FF2B5EF4-FFF2-40B4-BE49-F238E27FC236}">
                <a16:creationId xmlns:a16="http://schemas.microsoft.com/office/drawing/2014/main" id="{1950A35A-21B9-466F-9956-604EE447F602}"/>
              </a:ext>
            </a:extLst>
          </p:cNvPr>
          <p:cNvSpPr txBox="1"/>
          <p:nvPr/>
        </p:nvSpPr>
        <p:spPr>
          <a:xfrm>
            <a:off x="1083398" y="3574457"/>
            <a:ext cx="885190" cy="2616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มีความเสถียรเหนือจุดศูนย์ถ่วงพอดี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420">
            <a:extLst>
              <a:ext uri="{FF2B5EF4-FFF2-40B4-BE49-F238E27FC236}">
                <a16:creationId xmlns:a16="http://schemas.microsoft.com/office/drawing/2014/main" id="{6BA33337-7E1A-4664-8729-8857686C7FF8}"/>
              </a:ext>
            </a:extLst>
          </p:cNvPr>
          <p:cNvSpPr txBox="1"/>
          <p:nvPr/>
        </p:nvSpPr>
        <p:spPr>
          <a:xfrm>
            <a:off x="2446491" y="3586413"/>
            <a:ext cx="885190" cy="2616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เคลื่อนออกจากจุดศูนย์ถ่วง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21">
            <a:extLst>
              <a:ext uri="{FF2B5EF4-FFF2-40B4-BE49-F238E27FC236}">
                <a16:creationId xmlns:a16="http://schemas.microsoft.com/office/drawing/2014/main" id="{7988A3E7-41E0-4774-86AC-B7D9FEA4A7B9}"/>
              </a:ext>
            </a:extLst>
          </p:cNvPr>
          <p:cNvSpPr txBox="1"/>
          <p:nvPr/>
        </p:nvSpPr>
        <p:spPr>
          <a:xfrm>
            <a:off x="3600443" y="3673517"/>
            <a:ext cx="88519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เอียงและแกว่งจึงอันตราย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23">
            <a:extLst>
              <a:ext uri="{FF2B5EF4-FFF2-40B4-BE49-F238E27FC236}">
                <a16:creationId xmlns:a16="http://schemas.microsoft.com/office/drawing/2014/main" id="{A95C6B20-2382-4321-9FB2-D28A4708C7F6}"/>
              </a:ext>
            </a:extLst>
          </p:cNvPr>
          <p:cNvSpPr txBox="1"/>
          <p:nvPr/>
        </p:nvSpPr>
        <p:spPr>
          <a:xfrm>
            <a:off x="4940044" y="4244719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424">
            <a:extLst>
              <a:ext uri="{FF2B5EF4-FFF2-40B4-BE49-F238E27FC236}">
                <a16:creationId xmlns:a16="http://schemas.microsoft.com/office/drawing/2014/main" id="{83A08310-ABA5-4BE6-8236-A7704BB7963D}"/>
              </a:ext>
            </a:extLst>
          </p:cNvPr>
          <p:cNvSpPr txBox="1"/>
          <p:nvPr/>
        </p:nvSpPr>
        <p:spPr>
          <a:xfrm>
            <a:off x="5465189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[เป็นกลาง]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425">
            <a:extLst>
              <a:ext uri="{FF2B5EF4-FFF2-40B4-BE49-F238E27FC236}">
                <a16:creationId xmlns:a16="http://schemas.microsoft.com/office/drawing/2014/main" id="{AAE05446-C8D6-4F4A-9EDF-1E18AF7A13CB}"/>
              </a:ext>
            </a:extLst>
          </p:cNvPr>
          <p:cNvSpPr txBox="1"/>
          <p:nvPr/>
        </p:nvSpPr>
        <p:spPr>
          <a:xfrm>
            <a:off x="6682375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426">
            <a:extLst>
              <a:ext uri="{FF2B5EF4-FFF2-40B4-BE49-F238E27FC236}">
                <a16:creationId xmlns:a16="http://schemas.microsoft.com/office/drawing/2014/main" id="{4AB54035-7447-47B0-806C-D4ABDA2BF49B}"/>
              </a:ext>
            </a:extLst>
          </p:cNvPr>
          <p:cNvSpPr txBox="1"/>
          <p:nvPr/>
        </p:nvSpPr>
        <p:spPr>
          <a:xfrm>
            <a:off x="7758370" y="4246647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[เสถียร]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427">
            <a:extLst>
              <a:ext uri="{FF2B5EF4-FFF2-40B4-BE49-F238E27FC236}">
                <a16:creationId xmlns:a16="http://schemas.microsoft.com/office/drawing/2014/main" id="{7EE240B5-80FF-416B-945E-6AEBDA6D3F37}"/>
              </a:ext>
            </a:extLst>
          </p:cNvPr>
          <p:cNvSpPr txBox="1"/>
          <p:nvPr/>
        </p:nvSpPr>
        <p:spPr>
          <a:xfrm>
            <a:off x="5934491" y="4240109"/>
            <a:ext cx="60282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[ไม่เสถียร]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26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การเคลื่อนที่ของวัตถุ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194 / คู่มือเสริมหน้า 105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6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9" y="1925140"/>
            <a:ext cx="3084112" cy="175188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77876" y="6047601"/>
            <a:ext cx="1758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ความเสียดทานสถิต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92" y="4304583"/>
            <a:ext cx="2929518" cy="1671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60" y="1972036"/>
            <a:ext cx="3495675" cy="2295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090" y="3850872"/>
            <a:ext cx="2514600" cy="2171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01639" y="4267561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แรงหนีศูนย์กลาง / แรงสู่ศูนย์กลาง (b)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2109" y="6012621"/>
            <a:ext cx="25146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การพลิกคว่ำเนื่องจากแรงหนีศูนย์กลาง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1356" b="13274"/>
          <a:stretch/>
        </p:blipFill>
        <p:spPr>
          <a:xfrm>
            <a:off x="3634152" y="1324386"/>
            <a:ext cx="3042564" cy="118435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646708" y="2637765"/>
            <a:ext cx="258215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ความเร็วและความเร่ง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3177" y="3646027"/>
            <a:ext cx="2514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แรงหนีศูนย์กลาง / แรงสู่ศูนย์กลาง (a)</a:t>
            </a:r>
          </a:p>
        </p:txBody>
      </p:sp>
      <p:sp>
        <p:nvSpPr>
          <p:cNvPr id="15" name="テキスト ボックス 1428">
            <a:extLst>
              <a:ext uri="{FF2B5EF4-FFF2-40B4-BE49-F238E27FC236}">
                <a16:creationId xmlns:a16="http://schemas.microsoft.com/office/drawing/2014/main" id="{6449BD18-2F0B-45AA-B5F6-40A88B29D6C8}"/>
              </a:ext>
            </a:extLst>
          </p:cNvPr>
          <p:cNvSpPr txBox="1"/>
          <p:nvPr/>
        </p:nvSpPr>
        <p:spPr>
          <a:xfrm>
            <a:off x="5363551" y="2034833"/>
            <a:ext cx="628650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การเคลื่อนที่ด้วยความเร็วคงที่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429">
            <a:extLst>
              <a:ext uri="{FF2B5EF4-FFF2-40B4-BE49-F238E27FC236}">
                <a16:creationId xmlns:a16="http://schemas.microsoft.com/office/drawing/2014/main" id="{D9F1DB59-9234-44DF-9245-2806213DB23D}"/>
              </a:ext>
            </a:extLst>
          </p:cNvPr>
          <p:cNvSpPr txBox="1"/>
          <p:nvPr/>
        </p:nvSpPr>
        <p:spPr>
          <a:xfrm>
            <a:off x="4257675" y="1526819"/>
            <a:ext cx="628650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การเคลื่อนที่ด้วยความเร็วไม่คงที่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430">
            <a:extLst>
              <a:ext uri="{FF2B5EF4-FFF2-40B4-BE49-F238E27FC236}">
                <a16:creationId xmlns:a16="http://schemas.microsoft.com/office/drawing/2014/main" id="{D942116E-6DA8-4F07-AE58-50A17568E59D}"/>
              </a:ext>
            </a:extLst>
          </p:cNvPr>
          <p:cNvSpPr txBox="1"/>
          <p:nvPr/>
        </p:nvSpPr>
        <p:spPr>
          <a:xfrm rot="21082393">
            <a:off x="1407547" y="2311882"/>
            <a:ext cx="608370" cy="104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แรงสู่ศูนย์กลาง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431">
            <a:extLst>
              <a:ext uri="{FF2B5EF4-FFF2-40B4-BE49-F238E27FC236}">
                <a16:creationId xmlns:a16="http://schemas.microsoft.com/office/drawing/2014/main" id="{E2FDA1FF-4BE8-4C64-8893-F504B7F33E5F}"/>
              </a:ext>
            </a:extLst>
          </p:cNvPr>
          <p:cNvSpPr txBox="1"/>
          <p:nvPr/>
        </p:nvSpPr>
        <p:spPr>
          <a:xfrm rot="21248237">
            <a:off x="1672960" y="2634136"/>
            <a:ext cx="347345" cy="111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แรงหนีศูนย์กลาง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432">
            <a:extLst>
              <a:ext uri="{FF2B5EF4-FFF2-40B4-BE49-F238E27FC236}">
                <a16:creationId xmlns:a16="http://schemas.microsoft.com/office/drawing/2014/main" id="{92B0129B-CFF7-4881-B52B-E72914507928}"/>
              </a:ext>
            </a:extLst>
          </p:cNvPr>
          <p:cNvSpPr txBox="1"/>
          <p:nvPr/>
        </p:nvSpPr>
        <p:spPr>
          <a:xfrm>
            <a:off x="2319390" y="2323214"/>
            <a:ext cx="154953" cy="4220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ศูนย์กลาง (มือ)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433">
            <a:extLst>
              <a:ext uri="{FF2B5EF4-FFF2-40B4-BE49-F238E27FC236}">
                <a16:creationId xmlns:a16="http://schemas.microsoft.com/office/drawing/2014/main" id="{2A079905-7DE2-414B-B19C-08A5E7790A60}"/>
              </a:ext>
            </a:extLst>
          </p:cNvPr>
          <p:cNvSpPr txBox="1"/>
          <p:nvPr/>
        </p:nvSpPr>
        <p:spPr>
          <a:xfrm>
            <a:off x="734930" y="2418667"/>
            <a:ext cx="234565" cy="2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ความรู้เกี่ยวกับไฟฟ้า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202 / คู่มือเสริมหน้า 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84224" y="1363955"/>
            <a:ext cx="439411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หน่วยปฏิกิริยา mA (มิลลิแอมแปร์) เมื่อกระแสไฟฟ้าไหลผ่านร่างกายมนุษย์</a:t>
            </a:r>
            <a:endParaRPr lang="ja-JP" altLang="en-US" sz="105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86569" y="4329952"/>
            <a:ext cx="398942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1 mA คือ 1 / 1000A (แอมแปร์)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68" y="1640954"/>
            <a:ext cx="5153025" cy="2724150"/>
          </a:xfrm>
          <a:prstGeom prst="rect">
            <a:avLst/>
          </a:prstGeom>
        </p:spPr>
      </p:pic>
      <p:sp>
        <p:nvSpPr>
          <p:cNvPr id="9" name="テキスト ボックス 1435">
            <a:extLst>
              <a:ext uri="{FF2B5EF4-FFF2-40B4-BE49-F238E27FC236}">
                <a16:creationId xmlns:a16="http://schemas.microsoft.com/office/drawing/2014/main" id="{3A59C15A-E0CF-4EB0-A8E8-AB68D167FB99}"/>
              </a:ext>
            </a:extLst>
          </p:cNvPr>
          <p:cNvSpPr txBox="1"/>
          <p:nvPr/>
        </p:nvSpPr>
        <p:spPr>
          <a:xfrm>
            <a:off x="2455392" y="1907625"/>
            <a:ext cx="1607037" cy="18819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ผลกระทบจากไฟฟ้าช็อต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436">
            <a:extLst>
              <a:ext uri="{FF2B5EF4-FFF2-40B4-BE49-F238E27FC236}">
                <a16:creationId xmlns:a16="http://schemas.microsoft.com/office/drawing/2014/main" id="{571C8FF1-8663-4891-A71F-03C90C8F1275}"/>
              </a:ext>
            </a:extLst>
          </p:cNvPr>
          <p:cNvSpPr txBox="1"/>
          <p:nvPr/>
        </p:nvSpPr>
        <p:spPr>
          <a:xfrm>
            <a:off x="4673738" y="1761645"/>
            <a:ext cx="956735" cy="1970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กระแสสลับ (AC)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437">
            <a:extLst>
              <a:ext uri="{FF2B5EF4-FFF2-40B4-BE49-F238E27FC236}">
                <a16:creationId xmlns:a16="http://schemas.microsoft.com/office/drawing/2014/main" id="{DF7B24AC-2D75-4C98-9F3A-5A4C2CAD3276}"/>
              </a:ext>
            </a:extLst>
          </p:cNvPr>
          <p:cNvSpPr txBox="1"/>
          <p:nvPr/>
        </p:nvSpPr>
        <p:spPr>
          <a:xfrm>
            <a:off x="6009639" y="1761646"/>
            <a:ext cx="956735" cy="1970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กระแสตรง (DC)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438">
            <a:extLst>
              <a:ext uri="{FF2B5EF4-FFF2-40B4-BE49-F238E27FC236}">
                <a16:creationId xmlns:a16="http://schemas.microsoft.com/office/drawing/2014/main" id="{5F48ECCB-16E4-490B-BDA9-4EEBB86DBAC8}"/>
              </a:ext>
            </a:extLst>
          </p:cNvPr>
          <p:cNvSpPr txBox="1"/>
          <p:nvPr/>
        </p:nvSpPr>
        <p:spPr>
          <a:xfrm>
            <a:off x="2144530" y="2398364"/>
            <a:ext cx="2294772" cy="2134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	รู้สึกแปล๊บเล็กน้อย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439">
            <a:extLst>
              <a:ext uri="{FF2B5EF4-FFF2-40B4-BE49-F238E27FC236}">
                <a16:creationId xmlns:a16="http://schemas.microsoft.com/office/drawing/2014/main" id="{153512E1-E32A-4FA6-8DB5-BF1125D2D0A9}"/>
              </a:ext>
            </a:extLst>
          </p:cNvPr>
          <p:cNvSpPr txBox="1"/>
          <p:nvPr/>
        </p:nvSpPr>
        <p:spPr>
          <a:xfrm>
            <a:off x="2124823" y="2730922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	 ช็อตจนเจ็บปวด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(แต่ยังสามารถเคลื่อนไหวกล้ามเนื้อได้อย่างอิสระ)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440">
            <a:extLst>
              <a:ext uri="{FF2B5EF4-FFF2-40B4-BE49-F238E27FC236}">
                <a16:creationId xmlns:a16="http://schemas.microsoft.com/office/drawing/2014/main" id="{BDC1F769-7CD6-4A27-A32A-4B5408C8F4B2}"/>
              </a:ext>
            </a:extLst>
          </p:cNvPr>
          <p:cNvSpPr txBox="1"/>
          <p:nvPr/>
        </p:nvSpPr>
        <p:spPr>
          <a:xfrm>
            <a:off x="2144530" y="3276931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	 ช็อตจนเจ็บปวด</a:t>
            </a:r>
            <a: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(กล้ามเนื้อแข็งตัว, หายใจลำบาก)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marL="144000" indent="-144000"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441">
            <a:extLst>
              <a:ext uri="{FF2B5EF4-FFF2-40B4-BE49-F238E27FC236}">
                <a16:creationId xmlns:a16="http://schemas.microsoft.com/office/drawing/2014/main" id="{17219521-34AC-456F-9C63-EB778601C310}"/>
              </a:ext>
            </a:extLst>
          </p:cNvPr>
          <p:cNvSpPr txBox="1"/>
          <p:nvPr/>
        </p:nvSpPr>
        <p:spPr>
          <a:xfrm>
            <a:off x="2124823" y="3822940"/>
            <a:ext cx="2314479" cy="4659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	อาจทำให้เสียชีวิตได้ในชั่วขณะ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442">
            <a:extLst>
              <a:ext uri="{FF2B5EF4-FFF2-40B4-BE49-F238E27FC236}">
                <a16:creationId xmlns:a16="http://schemas.microsoft.com/office/drawing/2014/main" id="{F86B0283-055F-4269-B6AF-BB07108B0B00}"/>
              </a:ext>
            </a:extLst>
          </p:cNvPr>
          <p:cNvSpPr txBox="1"/>
          <p:nvPr/>
        </p:nvSpPr>
        <p:spPr>
          <a:xfrm>
            <a:off x="4750488" y="2079369"/>
            <a:ext cx="242650" cy="1970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ชาย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443">
            <a:extLst>
              <a:ext uri="{FF2B5EF4-FFF2-40B4-BE49-F238E27FC236}">
                <a16:creationId xmlns:a16="http://schemas.microsoft.com/office/drawing/2014/main" id="{25E2C648-9BD8-459A-B645-464A1967FFCB}"/>
              </a:ext>
            </a:extLst>
          </p:cNvPr>
          <p:cNvSpPr txBox="1"/>
          <p:nvPr/>
        </p:nvSpPr>
        <p:spPr>
          <a:xfrm>
            <a:off x="6009639" y="2079369"/>
            <a:ext cx="242650" cy="1970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ชาย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444">
            <a:extLst>
              <a:ext uri="{FF2B5EF4-FFF2-40B4-BE49-F238E27FC236}">
                <a16:creationId xmlns:a16="http://schemas.microsoft.com/office/drawing/2014/main" id="{86482FE6-1BDB-4BFF-A6C2-6E39234A576F}"/>
              </a:ext>
            </a:extLst>
          </p:cNvPr>
          <p:cNvSpPr txBox="1"/>
          <p:nvPr/>
        </p:nvSpPr>
        <p:spPr>
          <a:xfrm>
            <a:off x="6575991" y="2063092"/>
            <a:ext cx="374540" cy="19703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หญิง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445">
            <a:extLst>
              <a:ext uri="{FF2B5EF4-FFF2-40B4-BE49-F238E27FC236}">
                <a16:creationId xmlns:a16="http://schemas.microsoft.com/office/drawing/2014/main" id="{1E3282C9-BCDE-41BE-AF43-51344AD86EF7}"/>
              </a:ext>
            </a:extLst>
          </p:cNvPr>
          <p:cNvSpPr txBox="1"/>
          <p:nvPr/>
        </p:nvSpPr>
        <p:spPr>
          <a:xfrm>
            <a:off x="5261970" y="2045083"/>
            <a:ext cx="419227" cy="26161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หญิง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446">
            <a:extLst>
              <a:ext uri="{FF2B5EF4-FFF2-40B4-BE49-F238E27FC236}">
                <a16:creationId xmlns:a16="http://schemas.microsoft.com/office/drawing/2014/main" id="{51D36B4A-38FD-440C-B8C8-926E856ACAC2}"/>
              </a:ext>
            </a:extLst>
          </p:cNvPr>
          <p:cNvSpPr txBox="1"/>
          <p:nvPr/>
        </p:nvSpPr>
        <p:spPr>
          <a:xfrm>
            <a:off x="3039212" y="4380502"/>
            <a:ext cx="3281843" cy="2298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1 mA คือ 1 / 1000A (แอมแปร์)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84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ความรู้เกี่ยวกับไฟฟ้า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203 / คู่มือเสริมหน้า 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46484" y="1283191"/>
            <a:ext cx="4394112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ระยะห่างจากสายส่งและกระจายไฟฟ้า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1517073"/>
            <a:ext cx="5286604" cy="4664651"/>
          </a:xfrm>
          <a:prstGeom prst="rect">
            <a:avLst/>
          </a:prstGeom>
        </p:spPr>
      </p:pic>
      <p:sp>
        <p:nvSpPr>
          <p:cNvPr id="42" name="テキスト ボックス 1447">
            <a:extLst>
              <a:ext uri="{FF2B5EF4-FFF2-40B4-BE49-F238E27FC236}">
                <a16:creationId xmlns:a16="http://schemas.microsoft.com/office/drawing/2014/main" id="{2AE2639C-2A1C-470D-975A-748C4FBD82BA}"/>
              </a:ext>
            </a:extLst>
          </p:cNvPr>
          <p:cNvSpPr txBox="1"/>
          <p:nvPr/>
        </p:nvSpPr>
        <p:spPr>
          <a:xfrm>
            <a:off x="3259634" y="1696056"/>
            <a:ext cx="204713" cy="49932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เส้นทางส่งไฟฟ้า</a:t>
            </a:r>
          </a:p>
        </p:txBody>
      </p:sp>
      <p:sp>
        <p:nvSpPr>
          <p:cNvPr id="43" name="テキスト ボックス 1448">
            <a:extLst>
              <a:ext uri="{FF2B5EF4-FFF2-40B4-BE49-F238E27FC236}">
                <a16:creationId xmlns:a16="http://schemas.microsoft.com/office/drawing/2014/main" id="{84FAB5DE-EDD4-4EDC-BE21-F7667AEEEFD7}"/>
              </a:ext>
            </a:extLst>
          </p:cNvPr>
          <p:cNvSpPr txBox="1"/>
          <p:nvPr/>
        </p:nvSpPr>
        <p:spPr>
          <a:xfrm>
            <a:off x="3260574" y="2298077"/>
            <a:ext cx="169556" cy="453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สายกระจายไฟฟ้า</a:t>
            </a:r>
          </a:p>
        </p:txBody>
      </p:sp>
      <p:sp>
        <p:nvSpPr>
          <p:cNvPr id="44" name="テキスト ボックス 1449">
            <a:extLst>
              <a:ext uri="{FF2B5EF4-FFF2-40B4-BE49-F238E27FC236}">
                <a16:creationId xmlns:a16="http://schemas.microsoft.com/office/drawing/2014/main" id="{9D8B150C-1EE7-44A4-BC0F-CB02B418C28E}"/>
              </a:ext>
            </a:extLst>
          </p:cNvPr>
          <p:cNvSpPr txBox="1"/>
          <p:nvPr/>
        </p:nvSpPr>
        <p:spPr>
          <a:xfrm>
            <a:off x="3260574" y="3010478"/>
            <a:ext cx="169555" cy="7959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</a:t>
            </a:r>
          </a:p>
        </p:txBody>
      </p:sp>
      <p:sp>
        <p:nvSpPr>
          <p:cNvPr id="45" name="テキスト ボックス 1450">
            <a:extLst>
              <a:ext uri="{FF2B5EF4-FFF2-40B4-BE49-F238E27FC236}">
                <a16:creationId xmlns:a16="http://schemas.microsoft.com/office/drawing/2014/main" id="{D1C683BE-AB5D-4584-BAEF-420AC76E8819}"/>
              </a:ext>
            </a:extLst>
          </p:cNvPr>
          <p:cNvSpPr txBox="1"/>
          <p:nvPr/>
        </p:nvSpPr>
        <p:spPr>
          <a:xfrm>
            <a:off x="3537815" y="1862543"/>
            <a:ext cx="815167" cy="19670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แรงดันส่งไฟฟ้า (V)</a:t>
            </a:r>
          </a:p>
        </p:txBody>
      </p:sp>
      <p:sp>
        <p:nvSpPr>
          <p:cNvPr id="46" name="テキスト ボックス 1451">
            <a:extLst>
              <a:ext uri="{FF2B5EF4-FFF2-40B4-BE49-F238E27FC236}">
                <a16:creationId xmlns:a16="http://schemas.microsoft.com/office/drawing/2014/main" id="{1EBAE830-6473-4708-8B35-7CD5DD09DDBF}"/>
              </a:ext>
            </a:extLst>
          </p:cNvPr>
          <p:cNvSpPr txBox="1"/>
          <p:nvPr/>
        </p:nvSpPr>
        <p:spPr>
          <a:xfrm>
            <a:off x="4450265" y="1672165"/>
            <a:ext cx="1387009" cy="19670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ระยะห่างขั้นต่ำ (ม.)</a:t>
            </a:r>
          </a:p>
        </p:txBody>
      </p:sp>
      <p:sp>
        <p:nvSpPr>
          <p:cNvPr id="47" name="テキスト ボックス 1452">
            <a:extLst>
              <a:ext uri="{FF2B5EF4-FFF2-40B4-BE49-F238E27FC236}">
                <a16:creationId xmlns:a16="http://schemas.microsoft.com/office/drawing/2014/main" id="{018EBABD-EB65-44F8-9067-10397B6AB8EA}"/>
              </a:ext>
            </a:extLst>
          </p:cNvPr>
          <p:cNvSpPr txBox="1"/>
          <p:nvPr/>
        </p:nvSpPr>
        <p:spPr>
          <a:xfrm>
            <a:off x="4411897" y="1914858"/>
            <a:ext cx="743062" cy="34477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หนังสือแจ้งของผู้อำนวยการกองมาตรฐานแรงงาน </a:t>
            </a:r>
            <a:r>
              <a:rPr lang="th" sz="60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ja-JP" sz="6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48" name="テキスト ボックス 1453">
            <a:extLst>
              <a:ext uri="{FF2B5EF4-FFF2-40B4-BE49-F238E27FC236}">
                <a16:creationId xmlns:a16="http://schemas.microsoft.com/office/drawing/2014/main" id="{F2554230-DA13-465B-91C1-F980C2CD0790}"/>
              </a:ext>
            </a:extLst>
          </p:cNvPr>
          <p:cNvSpPr txBox="1"/>
          <p:nvPr/>
        </p:nvSpPr>
        <p:spPr>
          <a:xfrm>
            <a:off x="5186420" y="1906936"/>
            <a:ext cx="702224" cy="344771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ค่าเป้าหมายของบริษัทพลังงานไฟฟ้า</a:t>
            </a:r>
          </a:p>
        </p:txBody>
      </p:sp>
      <p:sp>
        <p:nvSpPr>
          <p:cNvPr id="49" name="テキスト ボックス 1454">
            <a:extLst>
              <a:ext uri="{FF2B5EF4-FFF2-40B4-BE49-F238E27FC236}">
                <a16:creationId xmlns:a16="http://schemas.microsoft.com/office/drawing/2014/main" id="{08AE7344-4291-4D3C-AA6F-4C28B74C295D}"/>
              </a:ext>
            </a:extLst>
          </p:cNvPr>
          <p:cNvSpPr txBox="1"/>
          <p:nvPr/>
        </p:nvSpPr>
        <p:spPr>
          <a:xfrm>
            <a:off x="3496748" y="2298463"/>
            <a:ext cx="856234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100 / 200</a:t>
            </a:r>
          </a:p>
        </p:txBody>
      </p:sp>
      <p:sp>
        <p:nvSpPr>
          <p:cNvPr id="50" name="テキスト ボックス 1455">
            <a:extLst>
              <a:ext uri="{FF2B5EF4-FFF2-40B4-BE49-F238E27FC236}">
                <a16:creationId xmlns:a16="http://schemas.microsoft.com/office/drawing/2014/main" id="{91831791-EADF-4814-9539-E38262683586}"/>
              </a:ext>
            </a:extLst>
          </p:cNvPr>
          <p:cNvSpPr txBox="1"/>
          <p:nvPr/>
        </p:nvSpPr>
        <p:spPr>
          <a:xfrm>
            <a:off x="4419600" y="2308195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1.0 หรือสูงกว่า</a:t>
            </a:r>
          </a:p>
        </p:txBody>
      </p:sp>
      <p:sp>
        <p:nvSpPr>
          <p:cNvPr id="51" name="テキスト ボックス 1456">
            <a:extLst>
              <a:ext uri="{FF2B5EF4-FFF2-40B4-BE49-F238E27FC236}">
                <a16:creationId xmlns:a16="http://schemas.microsoft.com/office/drawing/2014/main" id="{FAC35041-B2A6-4460-989C-7D161E547927}"/>
              </a:ext>
            </a:extLst>
          </p:cNvPr>
          <p:cNvSpPr txBox="1"/>
          <p:nvPr/>
        </p:nvSpPr>
        <p:spPr>
          <a:xfrm>
            <a:off x="5167659" y="2320378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 หรือสูงกว่า</a:t>
            </a:r>
          </a:p>
        </p:txBody>
      </p:sp>
      <p:sp>
        <p:nvSpPr>
          <p:cNvPr id="52" name="テキスト ボックス 1377">
            <a:extLst>
              <a:ext uri="{FF2B5EF4-FFF2-40B4-BE49-F238E27FC236}">
                <a16:creationId xmlns:a16="http://schemas.microsoft.com/office/drawing/2014/main" id="{8A61F4DF-3DFB-4998-916D-7549E1118E08}"/>
              </a:ext>
            </a:extLst>
          </p:cNvPr>
          <p:cNvSpPr txBox="1"/>
          <p:nvPr/>
        </p:nvSpPr>
        <p:spPr>
          <a:xfrm>
            <a:off x="3235819" y="4139283"/>
            <a:ext cx="3000823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(หมายเหตุ) * ประกาศฉบับที่ 759 ลงวันที่ 17 ธันวาคม 1975</a:t>
            </a: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7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53" name="テキスト ボックス 1378">
            <a:extLst>
              <a:ext uri="{FF2B5EF4-FFF2-40B4-BE49-F238E27FC236}">
                <a16:creationId xmlns:a16="http://schemas.microsoft.com/office/drawing/2014/main" id="{1CDA35DF-4ADD-48C2-9299-B14A18DFACDC}"/>
              </a:ext>
            </a:extLst>
          </p:cNvPr>
          <p:cNvSpPr txBox="1"/>
          <p:nvPr/>
        </p:nvSpPr>
        <p:spPr>
          <a:xfrm>
            <a:off x="2206702" y="4381780"/>
            <a:ext cx="679778" cy="142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(สายกระจายไฟฟ้า)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4" name="テキスト ボックス 1381">
            <a:extLst>
              <a:ext uri="{FF2B5EF4-FFF2-40B4-BE49-F238E27FC236}">
                <a16:creationId xmlns:a16="http://schemas.microsoft.com/office/drawing/2014/main" id="{5F0A119D-50F1-440C-AB55-54944454DDF1}"/>
              </a:ext>
            </a:extLst>
          </p:cNvPr>
          <p:cNvSpPr txBox="1"/>
          <p:nvPr/>
        </p:nvSpPr>
        <p:spPr>
          <a:xfrm>
            <a:off x="4181183" y="4405254"/>
            <a:ext cx="67977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(สายส่งไฟฟ้า)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5" name="テキスト ボックス 1382">
            <a:extLst>
              <a:ext uri="{FF2B5EF4-FFF2-40B4-BE49-F238E27FC236}">
                <a16:creationId xmlns:a16="http://schemas.microsoft.com/office/drawing/2014/main" id="{70623369-97D0-45F7-A9DB-446F891E9837}"/>
              </a:ext>
            </a:extLst>
          </p:cNvPr>
          <p:cNvSpPr txBox="1"/>
          <p:nvPr/>
        </p:nvSpPr>
        <p:spPr>
          <a:xfrm>
            <a:off x="6332596" y="4392073"/>
            <a:ext cx="604702" cy="1161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6" name="テキスト ボックス 1383">
            <a:extLst>
              <a:ext uri="{FF2B5EF4-FFF2-40B4-BE49-F238E27FC236}">
                <a16:creationId xmlns:a16="http://schemas.microsoft.com/office/drawing/2014/main" id="{9879C315-262F-495C-A4EB-D88376A89D57}"/>
              </a:ext>
            </a:extLst>
          </p:cNvPr>
          <p:cNvSpPr txBox="1"/>
          <p:nvPr/>
        </p:nvSpPr>
        <p:spPr>
          <a:xfrm>
            <a:off x="5495926" y="4408515"/>
            <a:ext cx="724912" cy="115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สายดินพาดบนอากาศ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7" name="テキスト ボックス 1384">
            <a:extLst>
              <a:ext uri="{FF2B5EF4-FFF2-40B4-BE49-F238E27FC236}">
                <a16:creationId xmlns:a16="http://schemas.microsoft.com/office/drawing/2014/main" id="{DB842B7D-3EAB-4D6A-BC28-508CD8AE4166}"/>
              </a:ext>
            </a:extLst>
          </p:cNvPr>
          <p:cNvSpPr txBox="1"/>
          <p:nvPr/>
        </p:nvSpPr>
        <p:spPr>
          <a:xfrm>
            <a:off x="2608517" y="4498812"/>
            <a:ext cx="488315" cy="1310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สายกระจายไฟฟ้าแรงดันสูง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8" name="テキスト ボックス 1385">
            <a:extLst>
              <a:ext uri="{FF2B5EF4-FFF2-40B4-BE49-F238E27FC236}">
                <a16:creationId xmlns:a16="http://schemas.microsoft.com/office/drawing/2014/main" id="{CCFF5553-9E5A-4B33-A093-FB1F59FC6452}"/>
              </a:ext>
            </a:extLst>
          </p:cNvPr>
          <p:cNvSpPr txBox="1"/>
          <p:nvPr/>
        </p:nvSpPr>
        <p:spPr>
          <a:xfrm rot="5400000">
            <a:off x="3043320" y="4627300"/>
            <a:ext cx="259930" cy="825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59" name="テキスト ボックス 1387">
            <a:extLst>
              <a:ext uri="{FF2B5EF4-FFF2-40B4-BE49-F238E27FC236}">
                <a16:creationId xmlns:a16="http://schemas.microsoft.com/office/drawing/2014/main" id="{50AA76EE-3EF0-4364-8B47-12B345D1246C}"/>
              </a:ext>
            </a:extLst>
          </p:cNvPr>
          <p:cNvSpPr txBox="1"/>
          <p:nvPr/>
        </p:nvSpPr>
        <p:spPr>
          <a:xfrm rot="5400000">
            <a:off x="4898363" y="4911770"/>
            <a:ext cx="287020" cy="825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0" name="テキスト ボックス 1388">
            <a:extLst>
              <a:ext uri="{FF2B5EF4-FFF2-40B4-BE49-F238E27FC236}">
                <a16:creationId xmlns:a16="http://schemas.microsoft.com/office/drawing/2014/main" id="{26AD6187-1A54-4660-B134-A4D639F46F14}"/>
              </a:ext>
            </a:extLst>
          </p:cNvPr>
          <p:cNvSpPr txBox="1"/>
          <p:nvPr/>
        </p:nvSpPr>
        <p:spPr>
          <a:xfrm rot="16200000">
            <a:off x="1991286" y="5114304"/>
            <a:ext cx="264365" cy="964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1" name="テキスト ボックス 1390">
            <a:extLst>
              <a:ext uri="{FF2B5EF4-FFF2-40B4-BE49-F238E27FC236}">
                <a16:creationId xmlns:a16="http://schemas.microsoft.com/office/drawing/2014/main" id="{C97C9CDD-A0D3-4312-9739-A4881A4FAA47}"/>
              </a:ext>
            </a:extLst>
          </p:cNvPr>
          <p:cNvSpPr txBox="1"/>
          <p:nvPr/>
        </p:nvSpPr>
        <p:spPr>
          <a:xfrm rot="16200000">
            <a:off x="3945634" y="4981645"/>
            <a:ext cx="280221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2" name="テキスト ボックス 1391">
            <a:extLst>
              <a:ext uri="{FF2B5EF4-FFF2-40B4-BE49-F238E27FC236}">
                <a16:creationId xmlns:a16="http://schemas.microsoft.com/office/drawing/2014/main" id="{44BFAABF-3A2B-415D-BE5D-23F3592B5725}"/>
              </a:ext>
            </a:extLst>
          </p:cNvPr>
          <p:cNvSpPr txBox="1"/>
          <p:nvPr/>
        </p:nvSpPr>
        <p:spPr>
          <a:xfrm>
            <a:off x="4146514" y="5394104"/>
            <a:ext cx="273086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3" name="テキスト ボックス 1422">
            <a:extLst>
              <a:ext uri="{FF2B5EF4-FFF2-40B4-BE49-F238E27FC236}">
                <a16:creationId xmlns:a16="http://schemas.microsoft.com/office/drawing/2014/main" id="{C9FCCC8E-062B-4C91-B2F4-376E82E5AE41}"/>
              </a:ext>
            </a:extLst>
          </p:cNvPr>
          <p:cNvSpPr txBox="1"/>
          <p:nvPr/>
        </p:nvSpPr>
        <p:spPr>
          <a:xfrm>
            <a:off x="2664742" y="5561387"/>
            <a:ext cx="254867" cy="794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4" name="テキスト ボックス 1482">
            <a:extLst>
              <a:ext uri="{FF2B5EF4-FFF2-40B4-BE49-F238E27FC236}">
                <a16:creationId xmlns:a16="http://schemas.microsoft.com/office/drawing/2014/main" id="{66B77AE3-9D8D-4156-9F5C-E79C84E19AEF}"/>
              </a:ext>
            </a:extLst>
          </p:cNvPr>
          <p:cNvSpPr txBox="1"/>
          <p:nvPr/>
        </p:nvSpPr>
        <p:spPr>
          <a:xfrm>
            <a:off x="2886492" y="5011202"/>
            <a:ext cx="316230" cy="1992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สายไฟฟ้าสำหรับ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ลดแรงดันสูง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5" name="テキスト ボックス 1483">
            <a:extLst>
              <a:ext uri="{FF2B5EF4-FFF2-40B4-BE49-F238E27FC236}">
                <a16:creationId xmlns:a16="http://schemas.microsoft.com/office/drawing/2014/main" id="{DFDEF7B0-F36A-4976-A3E6-EA4CE59F42B5}"/>
              </a:ext>
            </a:extLst>
          </p:cNvPr>
          <p:cNvSpPr txBox="1"/>
          <p:nvPr/>
        </p:nvSpPr>
        <p:spPr>
          <a:xfrm>
            <a:off x="1834311" y="5536609"/>
            <a:ext cx="657773" cy="1042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หม้อแปลงบนเสาไฟฟ้า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6" name="テキスト ボックス 1484">
            <a:extLst>
              <a:ext uri="{FF2B5EF4-FFF2-40B4-BE49-F238E27FC236}">
                <a16:creationId xmlns:a16="http://schemas.microsoft.com/office/drawing/2014/main" id="{4F0DD3AF-5789-431C-AD91-94C6E450678E}"/>
              </a:ext>
            </a:extLst>
          </p:cNvPr>
          <p:cNvSpPr txBox="1"/>
          <p:nvPr/>
        </p:nvSpPr>
        <p:spPr>
          <a:xfrm>
            <a:off x="2171706" y="5710320"/>
            <a:ext cx="325192" cy="164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ฝั่งบ้านคนอยู่อาศัย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7" name="テキスト ボックス 1485">
            <a:extLst>
              <a:ext uri="{FF2B5EF4-FFF2-40B4-BE49-F238E27FC236}">
                <a16:creationId xmlns:a16="http://schemas.microsoft.com/office/drawing/2014/main" id="{2CDFD879-35B6-45D4-9A73-C181555A00D5}"/>
              </a:ext>
            </a:extLst>
          </p:cNvPr>
          <p:cNvSpPr txBox="1"/>
          <p:nvPr/>
        </p:nvSpPr>
        <p:spPr>
          <a:xfrm>
            <a:off x="2647079" y="5702902"/>
            <a:ext cx="290195" cy="1536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ฝั่งถนน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8" name="テキスト ボックス 1486">
            <a:extLst>
              <a:ext uri="{FF2B5EF4-FFF2-40B4-BE49-F238E27FC236}">
                <a16:creationId xmlns:a16="http://schemas.microsoft.com/office/drawing/2014/main" id="{FB35BC09-2293-4239-A173-D148F697D85B}"/>
              </a:ext>
            </a:extLst>
          </p:cNvPr>
          <p:cNvSpPr txBox="1"/>
          <p:nvPr/>
        </p:nvSpPr>
        <p:spPr>
          <a:xfrm>
            <a:off x="2926816" y="5309013"/>
            <a:ext cx="290195" cy="1536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สายไฟฟ้าแรงดันต่ำ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69" name="テキスト ボックス 1487">
            <a:extLst>
              <a:ext uri="{FF2B5EF4-FFF2-40B4-BE49-F238E27FC236}">
                <a16:creationId xmlns:a16="http://schemas.microsoft.com/office/drawing/2014/main" id="{7DD650D2-DB3B-42A5-A456-BCE2F426B58F}"/>
              </a:ext>
            </a:extLst>
          </p:cNvPr>
          <p:cNvSpPr txBox="1"/>
          <p:nvPr/>
        </p:nvSpPr>
        <p:spPr>
          <a:xfrm>
            <a:off x="3249942" y="4981842"/>
            <a:ext cx="492718" cy="327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จำเป็นต้องระวังเพราะเป็นสายไฟแรงดันสูงขึ้นไปจนถึงหม้อแปลง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0" name="テキスト ボックス 1489">
            <a:extLst>
              <a:ext uri="{FF2B5EF4-FFF2-40B4-BE49-F238E27FC236}">
                <a16:creationId xmlns:a16="http://schemas.microsoft.com/office/drawing/2014/main" id="{1E4F73D2-8764-4A0F-B297-8250A65E82AC}"/>
              </a:ext>
            </a:extLst>
          </p:cNvPr>
          <p:cNvSpPr txBox="1"/>
          <p:nvPr/>
        </p:nvSpPr>
        <p:spPr>
          <a:xfrm>
            <a:off x="4085396" y="5716746"/>
            <a:ext cx="938488" cy="347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สายส่งไฟฟ้าส่วนใหญ่เป็นเสาไฟฟ้าแรงสูง แต่ต้องระวังว่ามีบางกรณีที่เป็นเสาไฟฟ้าทั่วไปด้วย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1" name="テキスト ボックス 1491">
            <a:extLst>
              <a:ext uri="{FF2B5EF4-FFF2-40B4-BE49-F238E27FC236}">
                <a16:creationId xmlns:a16="http://schemas.microsoft.com/office/drawing/2014/main" id="{9EB16387-C73E-4459-A65B-58E4DB5DB3B2}"/>
              </a:ext>
            </a:extLst>
          </p:cNvPr>
          <p:cNvSpPr txBox="1"/>
          <p:nvPr/>
        </p:nvSpPr>
        <p:spPr>
          <a:xfrm>
            <a:off x="5962904" y="5177320"/>
            <a:ext cx="273738" cy="945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2" name="テキスト ボックス 1492">
            <a:extLst>
              <a:ext uri="{FF2B5EF4-FFF2-40B4-BE49-F238E27FC236}">
                <a16:creationId xmlns:a16="http://schemas.microsoft.com/office/drawing/2014/main" id="{74AB2B9E-EDB3-4643-A747-B7D38BB8D9A9}"/>
              </a:ext>
            </a:extLst>
          </p:cNvPr>
          <p:cNvSpPr txBox="1"/>
          <p:nvPr/>
        </p:nvSpPr>
        <p:spPr>
          <a:xfrm>
            <a:off x="5720360" y="5434351"/>
            <a:ext cx="612236" cy="155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(หมายเหตุ)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3" name="テキスト ボックス 1493">
            <a:extLst>
              <a:ext uri="{FF2B5EF4-FFF2-40B4-BE49-F238E27FC236}">
                <a16:creationId xmlns:a16="http://schemas.microsoft.com/office/drawing/2014/main" id="{ACDF43C4-DE16-42BA-BCFA-E96A016C9435}"/>
              </a:ext>
            </a:extLst>
          </p:cNvPr>
          <p:cNvSpPr txBox="1"/>
          <p:nvPr/>
        </p:nvSpPr>
        <p:spPr>
          <a:xfrm>
            <a:off x="6238133" y="5721159"/>
            <a:ext cx="512128" cy="1536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ระยะห่าง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74" name="テキスト ボックス 1614">
            <a:extLst>
              <a:ext uri="{FF2B5EF4-FFF2-40B4-BE49-F238E27FC236}">
                <a16:creationId xmlns:a16="http://schemas.microsoft.com/office/drawing/2014/main" id="{2CB824AD-605E-403E-82B2-89FEB0BB7A68}"/>
              </a:ext>
            </a:extLst>
          </p:cNvPr>
          <p:cNvSpPr txBox="1"/>
          <p:nvPr/>
        </p:nvSpPr>
        <p:spPr>
          <a:xfrm>
            <a:off x="4383963" y="4552037"/>
            <a:ext cx="325793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แรงดันสูงพิเศษ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1391">
            <a:extLst>
              <a:ext uri="{FF2B5EF4-FFF2-40B4-BE49-F238E27FC236}">
                <a16:creationId xmlns:a16="http://schemas.microsoft.com/office/drawing/2014/main" id="{82889D5E-F6AB-459D-92E4-985C072472D0}"/>
              </a:ext>
            </a:extLst>
          </p:cNvPr>
          <p:cNvSpPr txBox="1"/>
          <p:nvPr/>
        </p:nvSpPr>
        <p:spPr>
          <a:xfrm>
            <a:off x="4701027" y="5371566"/>
            <a:ext cx="273086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ปลอดภัย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15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Autofit/>
          </a:bodyPr>
          <a:lstStyle/>
          <a:p>
            <a:pPr marL="1257300" indent="-1257300"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10 ความรู้เกี่ยวกับสภาพธรณีวิทยาและงานวิศวกรรมโยธา ฯลฯ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 2...น้ำหนักของตัวเครื่อง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 </a:t>
            </a: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3...น้ำหนักเครื่อง</a:t>
            </a:r>
            <a: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ja-JP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คำศัพท์ที่เกี่ยวกับเครื่องจักรก่อสร้างประเภทยานพาหนะ </a:t>
            </a:r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4...น้ำหนักรวมของเครื่อง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rtl="0">
              <a:buNone/>
            </a:pPr>
            <a:endParaRPr lang="en-US" altLang="ja-JP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11 / คู่มือเสริมหน้า 10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2157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0547" y="5182505"/>
            <a:ext cx="150861" cy="30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 sz="1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83771" y="5139297"/>
            <a:ext cx="338554" cy="2333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kumimoji="1" lang="ja-JP" altLang="en-US" sz="1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00483" y="5127415"/>
            <a:ext cx="338554" cy="101245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วัตถุประเภทน้ำมัน</a:t>
            </a:r>
            <a:endParaRPr lang="en-US" altLang="ja-JP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17195" y="5139297"/>
            <a:ext cx="338554" cy="5684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rtl="0"/>
            <a:r>
              <a:rPr lang="th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23640" y="3564652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น้ำหนักของตัวเครื่อง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64860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น้ำหนักเครื่องจักร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6074401"/>
            <a:ext cx="26740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น้ำหนักรวมของเครื่อง</a:t>
            </a:r>
          </a:p>
        </p:txBody>
      </p:sp>
      <p:sp>
        <p:nvSpPr>
          <p:cNvPr id="21" name="テキスト ボックス 494">
            <a:extLst>
              <a:ext uri="{FF2B5EF4-FFF2-40B4-BE49-F238E27FC236}">
                <a16:creationId xmlns:a16="http://schemas.microsoft.com/office/drawing/2014/main" id="{B150F5C4-14EB-4F61-8B72-35BFE7AF6752}"/>
              </a:ext>
            </a:extLst>
          </p:cNvPr>
          <p:cNvSpPr txBox="1"/>
          <p:nvPr/>
        </p:nvSpPr>
        <p:spPr>
          <a:xfrm>
            <a:off x="5014259" y="1907553"/>
            <a:ext cx="140745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1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น้ำหนักของตัวเครื่อง</a:t>
            </a:r>
            <a:endParaRPr lang="ja-JP" sz="14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テキスト ボックス 495">
            <a:extLst>
              <a:ext uri="{FF2B5EF4-FFF2-40B4-BE49-F238E27FC236}">
                <a16:creationId xmlns:a16="http://schemas.microsoft.com/office/drawing/2014/main" id="{5ABC9E8A-4CA6-41E4-9211-62800D81D5B1}"/>
              </a:ext>
            </a:extLst>
          </p:cNvPr>
          <p:cNvSpPr txBox="1"/>
          <p:nvPr/>
        </p:nvSpPr>
        <p:spPr>
          <a:xfrm>
            <a:off x="3062377" y="4298632"/>
            <a:ext cx="1233577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น้ำหนักของตัวเครื่อง</a:t>
            </a:r>
            <a:endParaRPr lang="ja-JP" sz="12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テキスト ボックス 496">
            <a:extLst>
              <a:ext uri="{FF2B5EF4-FFF2-40B4-BE49-F238E27FC236}">
                <a16:creationId xmlns:a16="http://schemas.microsoft.com/office/drawing/2014/main" id="{F4F9D3EC-B6C2-41F6-A646-0202DF7DB0DC}"/>
              </a:ext>
            </a:extLst>
          </p:cNvPr>
          <p:cNvSpPr txBox="1"/>
          <p:nvPr/>
        </p:nvSpPr>
        <p:spPr>
          <a:xfrm>
            <a:off x="4124416" y="4499610"/>
            <a:ext cx="1233577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น้ำหนักบรรทุกสูงสุด</a:t>
            </a:r>
          </a:p>
        </p:txBody>
      </p:sp>
      <p:sp>
        <p:nvSpPr>
          <p:cNvPr id="24" name="テキスト ボックス 497">
            <a:extLst>
              <a:ext uri="{FF2B5EF4-FFF2-40B4-BE49-F238E27FC236}">
                <a16:creationId xmlns:a16="http://schemas.microsoft.com/office/drawing/2014/main" id="{67CC5038-C1D1-4BEC-B556-EDD34E77EFA5}"/>
              </a:ext>
            </a:extLst>
          </p:cNvPr>
          <p:cNvSpPr txBox="1"/>
          <p:nvPr/>
        </p:nvSpPr>
        <p:spPr>
          <a:xfrm>
            <a:off x="7411960" y="4398645"/>
            <a:ext cx="1064489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น้ำหนักรวม</a:t>
            </a:r>
            <a:endParaRPr lang="en-US" sz="105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ของเครื่อง</a:t>
            </a:r>
            <a:endParaRPr lang="ja-JP" sz="1200" kern="100" dirty="0"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テキスト ボックス 498">
            <a:extLst>
              <a:ext uri="{FF2B5EF4-FFF2-40B4-BE49-F238E27FC236}">
                <a16:creationId xmlns:a16="http://schemas.microsoft.com/office/drawing/2014/main" id="{FC4DDE5B-315C-4AF1-98C4-7537F8D05E82}"/>
              </a:ext>
            </a:extLst>
          </p:cNvPr>
          <p:cNvSpPr txBox="1"/>
          <p:nvPr/>
        </p:nvSpPr>
        <p:spPr>
          <a:xfrm>
            <a:off x="5316232" y="5195116"/>
            <a:ext cx="248375" cy="9563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ผู้โดยสาร (คนขับ)</a:t>
            </a:r>
          </a:p>
        </p:txBody>
      </p:sp>
      <p:sp>
        <p:nvSpPr>
          <p:cNvPr id="26" name="テキスト ボックス 499">
            <a:extLst>
              <a:ext uri="{FF2B5EF4-FFF2-40B4-BE49-F238E27FC236}">
                <a16:creationId xmlns:a16="http://schemas.microsoft.com/office/drawing/2014/main" id="{BD08119F-DAF5-4812-83E1-B1B312928BD5}"/>
              </a:ext>
            </a:extLst>
          </p:cNvPr>
          <p:cNvSpPr txBox="1"/>
          <p:nvPr/>
        </p:nvSpPr>
        <p:spPr>
          <a:xfrm>
            <a:off x="1248185" y="5195115"/>
            <a:ext cx="204470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</a:p>
        </p:txBody>
      </p:sp>
      <p:sp>
        <p:nvSpPr>
          <p:cNvPr id="27" name="テキスト ボックス 500">
            <a:extLst>
              <a:ext uri="{FF2B5EF4-FFF2-40B4-BE49-F238E27FC236}">
                <a16:creationId xmlns:a16="http://schemas.microsoft.com/office/drawing/2014/main" id="{2398C5A6-2E40-4270-AC54-302E4C50E95D}"/>
              </a:ext>
            </a:extLst>
          </p:cNvPr>
          <p:cNvSpPr txBox="1"/>
          <p:nvPr/>
        </p:nvSpPr>
        <p:spPr>
          <a:xfrm>
            <a:off x="1421265" y="5183525"/>
            <a:ext cx="263455" cy="9563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วัตถุประเภทน้ำมัน</a:t>
            </a:r>
          </a:p>
        </p:txBody>
      </p:sp>
      <p:sp>
        <p:nvSpPr>
          <p:cNvPr id="28" name="テキスト ボックス 501">
            <a:extLst>
              <a:ext uri="{FF2B5EF4-FFF2-40B4-BE49-F238E27FC236}">
                <a16:creationId xmlns:a16="http://schemas.microsoft.com/office/drawing/2014/main" id="{35318A09-3B40-4C16-99AA-ABF37B79CB00}"/>
              </a:ext>
            </a:extLst>
          </p:cNvPr>
          <p:cNvSpPr txBox="1"/>
          <p:nvPr/>
        </p:nvSpPr>
        <p:spPr>
          <a:xfrm>
            <a:off x="1724664" y="5182505"/>
            <a:ext cx="224483" cy="5757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เชื้อเพลิง</a:t>
            </a: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คุณสมบัติของหิน, 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207 / คู่มือเสริมหน้า 111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1670" y="1280338"/>
            <a:ext cx="205210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การจำแนกความแข็งของหิน ฯลฯ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80422" y="5030983"/>
            <a:ext cx="175815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การจำแนกขนาดและชื่อของอนุภาค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550448"/>
            <a:ext cx="5391152" cy="17690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59" y="3803418"/>
            <a:ext cx="4486277" cy="11321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019" y="3601595"/>
            <a:ext cx="3054308" cy="19884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978137" y="5565698"/>
            <a:ext cx="1758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องค์ประกอบการบดอัดดิน</a:t>
            </a:r>
          </a:p>
        </p:txBody>
      </p:sp>
      <p:sp>
        <p:nvSpPr>
          <p:cNvPr id="12" name="テキスト ボックス 1615">
            <a:extLst>
              <a:ext uri="{FF2B5EF4-FFF2-40B4-BE49-F238E27FC236}">
                <a16:creationId xmlns:a16="http://schemas.microsoft.com/office/drawing/2014/main" id="{F5357401-2ED8-4F58-BC3F-F1091BD5D04F}"/>
              </a:ext>
            </a:extLst>
          </p:cNvPr>
          <p:cNvSpPr txBox="1"/>
          <p:nvPr/>
        </p:nvSpPr>
        <p:spPr>
          <a:xfrm>
            <a:off x="2045928" y="1590770"/>
            <a:ext cx="503704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การจำแนกประเภท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616">
            <a:extLst>
              <a:ext uri="{FF2B5EF4-FFF2-40B4-BE49-F238E27FC236}">
                <a16:creationId xmlns:a16="http://schemas.microsoft.com/office/drawing/2014/main" id="{9B41BED3-8F6F-4D01-8CFD-D0379322A9E5}"/>
              </a:ext>
            </a:extLst>
          </p:cNvPr>
          <p:cNvSpPr txBox="1"/>
          <p:nvPr/>
        </p:nvSpPr>
        <p:spPr>
          <a:xfrm>
            <a:off x="2618475" y="1622947"/>
            <a:ext cx="1013195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ระดับแรงบีบอัด (N/mm</a:t>
            </a:r>
            <a:r>
              <a:rPr lang="th" sz="60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4" name="テキスト ボックス 1617">
            <a:extLst>
              <a:ext uri="{FF2B5EF4-FFF2-40B4-BE49-F238E27FC236}">
                <a16:creationId xmlns:a16="http://schemas.microsoft.com/office/drawing/2014/main" id="{29445FD0-CC8B-491F-8F2F-6959B3DF169D}"/>
              </a:ext>
            </a:extLst>
          </p:cNvPr>
          <p:cNvSpPr txBox="1"/>
          <p:nvPr/>
        </p:nvSpPr>
        <p:spPr>
          <a:xfrm>
            <a:off x="3700513" y="1615241"/>
            <a:ext cx="1013195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ความเร็วคลื่นยืดหยุ่น (กม./วินาที)</a:t>
            </a:r>
          </a:p>
        </p:txBody>
      </p:sp>
      <p:sp>
        <p:nvSpPr>
          <p:cNvPr id="15" name="テキスト ボックス 1618">
            <a:extLst>
              <a:ext uri="{FF2B5EF4-FFF2-40B4-BE49-F238E27FC236}">
                <a16:creationId xmlns:a16="http://schemas.microsoft.com/office/drawing/2014/main" id="{3576B341-A2FD-4569-9EDE-B466D71FD865}"/>
              </a:ext>
            </a:extLst>
          </p:cNvPr>
          <p:cNvSpPr txBox="1"/>
          <p:nvPr/>
        </p:nvSpPr>
        <p:spPr>
          <a:xfrm>
            <a:off x="5531868" y="1613696"/>
            <a:ext cx="1054049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ตัวอย่างชนิดหิน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619">
            <a:extLst>
              <a:ext uri="{FF2B5EF4-FFF2-40B4-BE49-F238E27FC236}">
                <a16:creationId xmlns:a16="http://schemas.microsoft.com/office/drawing/2014/main" id="{3BC7F0B5-D0E1-4481-9BDD-45EC583CB64B}"/>
              </a:ext>
            </a:extLst>
          </p:cNvPr>
          <p:cNvSpPr txBox="1"/>
          <p:nvPr/>
        </p:nvSpPr>
        <p:spPr>
          <a:xfrm>
            <a:off x="2038460" y="1853385"/>
            <a:ext cx="503704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หินเนื้ออ่อน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620">
            <a:extLst>
              <a:ext uri="{FF2B5EF4-FFF2-40B4-BE49-F238E27FC236}">
                <a16:creationId xmlns:a16="http://schemas.microsoft.com/office/drawing/2014/main" id="{FB83CB2A-32A3-4F30-8DB2-363485E8E064}"/>
              </a:ext>
            </a:extLst>
          </p:cNvPr>
          <p:cNvSpPr txBox="1"/>
          <p:nvPr/>
        </p:nvSpPr>
        <p:spPr>
          <a:xfrm>
            <a:off x="3779874" y="1870842"/>
            <a:ext cx="9200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1.5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622">
            <a:extLst>
              <a:ext uri="{FF2B5EF4-FFF2-40B4-BE49-F238E27FC236}">
                <a16:creationId xmlns:a16="http://schemas.microsoft.com/office/drawing/2014/main" id="{115B022E-77D5-4078-A323-3B0B2CA692B0}"/>
              </a:ext>
            </a:extLst>
          </p:cNvPr>
          <p:cNvSpPr txBox="1"/>
          <p:nvPr/>
        </p:nvSpPr>
        <p:spPr>
          <a:xfrm>
            <a:off x="2038460" y="2078520"/>
            <a:ext cx="503704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หินแข็ง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ปานกลาง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623">
            <a:extLst>
              <a:ext uri="{FF2B5EF4-FFF2-40B4-BE49-F238E27FC236}">
                <a16:creationId xmlns:a16="http://schemas.microsoft.com/office/drawing/2014/main" id="{654CC38F-084B-4AF8-9310-746592D9E66F}"/>
              </a:ext>
            </a:extLst>
          </p:cNvPr>
          <p:cNvSpPr txBox="1"/>
          <p:nvPr/>
        </p:nvSpPr>
        <p:spPr>
          <a:xfrm>
            <a:off x="2038460" y="2413059"/>
            <a:ext cx="503704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หินแข็ง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624">
            <a:extLst>
              <a:ext uri="{FF2B5EF4-FFF2-40B4-BE49-F238E27FC236}">
                <a16:creationId xmlns:a16="http://schemas.microsoft.com/office/drawing/2014/main" id="{6D1161D0-856A-46D6-B5A3-1CF6E646C444}"/>
              </a:ext>
            </a:extLst>
          </p:cNvPr>
          <p:cNvSpPr txBox="1"/>
          <p:nvPr/>
        </p:nvSpPr>
        <p:spPr>
          <a:xfrm>
            <a:off x="2037281" y="2896947"/>
            <a:ext cx="503704" cy="167233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หินแข็งมาก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625">
            <a:extLst>
              <a:ext uri="{FF2B5EF4-FFF2-40B4-BE49-F238E27FC236}">
                <a16:creationId xmlns:a16="http://schemas.microsoft.com/office/drawing/2014/main" id="{E9E343EA-6057-43D3-A57C-F8D4101FD67D}"/>
              </a:ext>
            </a:extLst>
          </p:cNvPr>
          <p:cNvSpPr txBox="1"/>
          <p:nvPr/>
        </p:nvSpPr>
        <p:spPr>
          <a:xfrm>
            <a:off x="3838572" y="2735669"/>
            <a:ext cx="8751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5.0 ขึ้นไป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686">
            <a:extLst>
              <a:ext uri="{FF2B5EF4-FFF2-40B4-BE49-F238E27FC236}">
                <a16:creationId xmlns:a16="http://schemas.microsoft.com/office/drawing/2014/main" id="{936749CD-F575-4488-8FAB-CC4B850D09CE}"/>
              </a:ext>
            </a:extLst>
          </p:cNvPr>
          <p:cNvSpPr txBox="1"/>
          <p:nvPr/>
        </p:nvSpPr>
        <p:spPr>
          <a:xfrm>
            <a:off x="2647580" y="2729714"/>
            <a:ext cx="984090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150 ขึ้นไป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687">
            <a:extLst>
              <a:ext uri="{FF2B5EF4-FFF2-40B4-BE49-F238E27FC236}">
                <a16:creationId xmlns:a16="http://schemas.microsoft.com/office/drawing/2014/main" id="{B0D9479D-5ADC-4623-98CE-3DAE8A6046DB}"/>
              </a:ext>
            </a:extLst>
          </p:cNvPr>
          <p:cNvSpPr txBox="1"/>
          <p:nvPr/>
        </p:nvSpPr>
        <p:spPr>
          <a:xfrm>
            <a:off x="4807910" y="1865177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หินพีไลต์ยุค Tertiary หินทรายส่วนหนึ่ง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688">
            <a:extLst>
              <a:ext uri="{FF2B5EF4-FFF2-40B4-BE49-F238E27FC236}">
                <a16:creationId xmlns:a16="http://schemas.microsoft.com/office/drawing/2014/main" id="{45B7B4CF-8029-4085-B959-1F16F0525259}"/>
              </a:ext>
            </a:extLst>
          </p:cNvPr>
          <p:cNvSpPr txBox="1"/>
          <p:nvPr/>
        </p:nvSpPr>
        <p:spPr>
          <a:xfrm>
            <a:off x="4807910" y="2089585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หินตะกอนยุค Tertiary ส่วนใหญ่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689">
            <a:extLst>
              <a:ext uri="{FF2B5EF4-FFF2-40B4-BE49-F238E27FC236}">
                <a16:creationId xmlns:a16="http://schemas.microsoft.com/office/drawing/2014/main" id="{43F2A1BC-2B23-411F-BFC7-869458B33333}"/>
              </a:ext>
            </a:extLst>
          </p:cNvPr>
          <p:cNvSpPr txBox="1"/>
          <p:nvPr/>
        </p:nvSpPr>
        <p:spPr>
          <a:xfrm>
            <a:off x="4791166" y="2321320"/>
            <a:ext cx="2373941" cy="339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หินตะกอนระดับกลางและระดับพาลีโอโซอิก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หินอัคนีและหินแปรส่วนใหญ่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690">
            <a:extLst>
              <a:ext uri="{FF2B5EF4-FFF2-40B4-BE49-F238E27FC236}">
                <a16:creationId xmlns:a16="http://schemas.microsoft.com/office/drawing/2014/main" id="{FCA3B54E-326C-4C0D-B55D-E2F5162A3377}"/>
              </a:ext>
            </a:extLst>
          </p:cNvPr>
          <p:cNvSpPr txBox="1"/>
          <p:nvPr/>
        </p:nvSpPr>
        <p:spPr>
          <a:xfrm>
            <a:off x="4796634" y="2733377"/>
            <a:ext cx="2420580" cy="515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หินเชิร์ต หินเกรย์แวก หินแกบโบรบางส่วน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หินอัคนีบางส่วน เช่น หินไดอะเบส ฯลฯ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หินไนส์ หินควอตซ์ชีสต์ หินฮอร์นเฟลส์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691">
            <a:extLst>
              <a:ext uri="{FF2B5EF4-FFF2-40B4-BE49-F238E27FC236}">
                <a16:creationId xmlns:a16="http://schemas.microsoft.com/office/drawing/2014/main" id="{B3E13131-99ED-499F-A377-4A2EBC28CEFA}"/>
              </a:ext>
            </a:extLst>
          </p:cNvPr>
          <p:cNvSpPr txBox="1"/>
          <p:nvPr/>
        </p:nvSpPr>
        <p:spPr>
          <a:xfrm>
            <a:off x="897875" y="4602336"/>
            <a:ext cx="316230" cy="180000"/>
          </a:xfrm>
          <a:prstGeom prst="rect">
            <a:avLst/>
          </a:prstGeom>
          <a:solidFill>
            <a:srgbClr val="BFD1EC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ดินเหนียว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692">
            <a:extLst>
              <a:ext uri="{FF2B5EF4-FFF2-40B4-BE49-F238E27FC236}">
                <a16:creationId xmlns:a16="http://schemas.microsoft.com/office/drawing/2014/main" id="{33D5D0E4-AA11-48A5-BF8C-EC1978C86F94}"/>
              </a:ext>
            </a:extLst>
          </p:cNvPr>
          <p:cNvSpPr txBox="1"/>
          <p:nvPr/>
        </p:nvSpPr>
        <p:spPr>
          <a:xfrm>
            <a:off x="1385554" y="4598526"/>
            <a:ext cx="541509" cy="180000"/>
          </a:xfrm>
          <a:prstGeom prst="rect">
            <a:avLst/>
          </a:prstGeom>
          <a:solidFill>
            <a:srgbClr val="BFD1EC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ทรายแป้ง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693">
            <a:extLst>
              <a:ext uri="{FF2B5EF4-FFF2-40B4-BE49-F238E27FC236}">
                <a16:creationId xmlns:a16="http://schemas.microsoft.com/office/drawing/2014/main" id="{EB988EAA-45E6-4332-8DF4-EC3ABD635C35}"/>
              </a:ext>
            </a:extLst>
          </p:cNvPr>
          <p:cNvSpPr txBox="1"/>
          <p:nvPr/>
        </p:nvSpPr>
        <p:spPr>
          <a:xfrm>
            <a:off x="2403268" y="4669908"/>
            <a:ext cx="316230" cy="180000"/>
          </a:xfrm>
          <a:prstGeom prst="rect">
            <a:avLst/>
          </a:prstGeom>
          <a:solidFill>
            <a:srgbClr val="BFD1EC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694">
            <a:extLst>
              <a:ext uri="{FF2B5EF4-FFF2-40B4-BE49-F238E27FC236}">
                <a16:creationId xmlns:a16="http://schemas.microsoft.com/office/drawing/2014/main" id="{8F6353D0-5A89-42FC-8D61-41C227FEA74E}"/>
              </a:ext>
            </a:extLst>
          </p:cNvPr>
          <p:cNvSpPr txBox="1"/>
          <p:nvPr/>
        </p:nvSpPr>
        <p:spPr>
          <a:xfrm>
            <a:off x="2127087" y="4438096"/>
            <a:ext cx="316230" cy="1800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ทรายละเอียด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695">
            <a:extLst>
              <a:ext uri="{FF2B5EF4-FFF2-40B4-BE49-F238E27FC236}">
                <a16:creationId xmlns:a16="http://schemas.microsoft.com/office/drawing/2014/main" id="{BCF84316-B99F-4D4A-B3A4-FF3D2D9FCD64}"/>
              </a:ext>
            </a:extLst>
          </p:cNvPr>
          <p:cNvSpPr txBox="1"/>
          <p:nvPr/>
        </p:nvSpPr>
        <p:spPr>
          <a:xfrm>
            <a:off x="2705023" y="4440814"/>
            <a:ext cx="316230" cy="1800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ทรายหยาบ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696">
            <a:extLst>
              <a:ext uri="{FF2B5EF4-FFF2-40B4-BE49-F238E27FC236}">
                <a16:creationId xmlns:a16="http://schemas.microsoft.com/office/drawing/2014/main" id="{B02DE1B0-D437-4D00-B130-6AA00B1FBF43}"/>
              </a:ext>
            </a:extLst>
          </p:cNvPr>
          <p:cNvSpPr txBox="1"/>
          <p:nvPr/>
        </p:nvSpPr>
        <p:spPr>
          <a:xfrm>
            <a:off x="3326162" y="4451429"/>
            <a:ext cx="316230" cy="1800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กรวดละเอียด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6" name="テキスト ボックス 1697">
            <a:extLst>
              <a:ext uri="{FF2B5EF4-FFF2-40B4-BE49-F238E27FC236}">
                <a16:creationId xmlns:a16="http://schemas.microsoft.com/office/drawing/2014/main" id="{A685000E-B533-49FC-B1DE-5B184CF808AA}"/>
              </a:ext>
            </a:extLst>
          </p:cNvPr>
          <p:cNvSpPr txBox="1"/>
          <p:nvPr/>
        </p:nvSpPr>
        <p:spPr>
          <a:xfrm>
            <a:off x="3806822" y="4451429"/>
            <a:ext cx="581028" cy="1800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กรวดปานกลาง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698">
            <a:extLst>
              <a:ext uri="{FF2B5EF4-FFF2-40B4-BE49-F238E27FC236}">
                <a16:creationId xmlns:a16="http://schemas.microsoft.com/office/drawing/2014/main" id="{70134AC6-D119-4F71-B445-792A23AB255F}"/>
              </a:ext>
            </a:extLst>
          </p:cNvPr>
          <p:cNvSpPr txBox="1"/>
          <p:nvPr/>
        </p:nvSpPr>
        <p:spPr>
          <a:xfrm>
            <a:off x="4555374" y="4446126"/>
            <a:ext cx="316230" cy="18000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กรวดหยาบ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8" name="テキスト ボックス 1806">
            <a:extLst>
              <a:ext uri="{FF2B5EF4-FFF2-40B4-BE49-F238E27FC236}">
                <a16:creationId xmlns:a16="http://schemas.microsoft.com/office/drawing/2014/main" id="{9676A658-FBF6-430E-877C-9688B90DC2FC}"/>
              </a:ext>
            </a:extLst>
          </p:cNvPr>
          <p:cNvSpPr txBox="1"/>
          <p:nvPr/>
        </p:nvSpPr>
        <p:spPr>
          <a:xfrm>
            <a:off x="3923662" y="4690353"/>
            <a:ext cx="316230" cy="180000"/>
          </a:xfrm>
          <a:prstGeom prst="rect">
            <a:avLst/>
          </a:prstGeom>
          <a:solidFill>
            <a:srgbClr val="BFD1EC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9" name="テキスト ボックス 1696">
            <a:extLst>
              <a:ext uri="{FF2B5EF4-FFF2-40B4-BE49-F238E27FC236}">
                <a16:creationId xmlns:a16="http://schemas.microsoft.com/office/drawing/2014/main" id="{E247DF92-44F6-4852-B1F4-41C9EC9EE049}"/>
              </a:ext>
            </a:extLst>
          </p:cNvPr>
          <p:cNvSpPr txBox="1"/>
          <p:nvPr/>
        </p:nvSpPr>
        <p:spPr>
          <a:xfrm>
            <a:off x="2712077" y="3828888"/>
            <a:ext cx="472374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ขนาดอนุภาค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0" name="テキスト ボックス 843">
            <a:extLst>
              <a:ext uri="{FF2B5EF4-FFF2-40B4-BE49-F238E27FC236}">
                <a16:creationId xmlns:a16="http://schemas.microsoft.com/office/drawing/2014/main" id="{BD2DE404-4161-4781-9FFE-1D168DFF8843}"/>
              </a:ext>
            </a:extLst>
          </p:cNvPr>
          <p:cNvSpPr txBox="1"/>
          <p:nvPr/>
        </p:nvSpPr>
        <p:spPr>
          <a:xfrm>
            <a:off x="5956215" y="362817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1" name="テキスト ボックス 844">
            <a:extLst>
              <a:ext uri="{FF2B5EF4-FFF2-40B4-BE49-F238E27FC236}">
                <a16:creationId xmlns:a16="http://schemas.microsoft.com/office/drawing/2014/main" id="{4FDEF980-F291-4DAA-99B8-448ED23C4FFE}"/>
              </a:ext>
            </a:extLst>
          </p:cNvPr>
          <p:cNvSpPr txBox="1"/>
          <p:nvPr/>
        </p:nvSpPr>
        <p:spPr>
          <a:xfrm>
            <a:off x="7487835" y="387582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น้ำหนักบรรทุก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2" name="テキスト ボックス 888">
            <a:extLst>
              <a:ext uri="{FF2B5EF4-FFF2-40B4-BE49-F238E27FC236}">
                <a16:creationId xmlns:a16="http://schemas.microsoft.com/office/drawing/2014/main" id="{EACA523D-CE63-45BE-8269-D01638223FFF}"/>
              </a:ext>
            </a:extLst>
          </p:cNvPr>
          <p:cNvSpPr txBox="1"/>
          <p:nvPr/>
        </p:nvSpPr>
        <p:spPr>
          <a:xfrm>
            <a:off x="7045875" y="4451136"/>
            <a:ext cx="28194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บดอัด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3" name="テキスト ボックス 913">
            <a:extLst>
              <a:ext uri="{FF2B5EF4-FFF2-40B4-BE49-F238E27FC236}">
                <a16:creationId xmlns:a16="http://schemas.microsoft.com/office/drawing/2014/main" id="{7389A358-5914-4053-ACEB-56943971041B}"/>
              </a:ext>
            </a:extLst>
          </p:cNvPr>
          <p:cNvSpPr txBox="1"/>
          <p:nvPr/>
        </p:nvSpPr>
        <p:spPr>
          <a:xfrm>
            <a:off x="7415445" y="542268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บดอัดเสร็จ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4" name="テキスト ボックス 925">
            <a:extLst>
              <a:ext uri="{FF2B5EF4-FFF2-40B4-BE49-F238E27FC236}">
                <a16:creationId xmlns:a16="http://schemas.microsoft.com/office/drawing/2014/main" id="{E5EF8335-B38E-4D38-9D22-B5EAD102364D}"/>
              </a:ext>
            </a:extLst>
          </p:cNvPr>
          <p:cNvSpPr txBox="1"/>
          <p:nvPr/>
        </p:nvSpPr>
        <p:spPr>
          <a:xfrm>
            <a:off x="5860965" y="541887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ดินธรรมชาติ</a:t>
            </a:r>
            <a:endParaRPr lang="ja-JP" sz="5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5" name="テキスト ボックス 933">
            <a:extLst>
              <a:ext uri="{FF2B5EF4-FFF2-40B4-BE49-F238E27FC236}">
                <a16:creationId xmlns:a16="http://schemas.microsoft.com/office/drawing/2014/main" id="{86E021D4-ACD2-46C1-AB84-44BC7C106B54}"/>
              </a:ext>
            </a:extLst>
          </p:cNvPr>
          <p:cNvSpPr txBox="1"/>
          <p:nvPr/>
        </p:nvSpPr>
        <p:spPr>
          <a:xfrm>
            <a:off x="5301641" y="4561515"/>
            <a:ext cx="135415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น้ำและอากาศ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46" name="テキスト ボックス 951">
            <a:extLst>
              <a:ext uri="{FF2B5EF4-FFF2-40B4-BE49-F238E27FC236}">
                <a16:creationId xmlns:a16="http://schemas.microsoft.com/office/drawing/2014/main" id="{F4A7E64A-67EF-4C3B-9A24-C9006B791E52}"/>
              </a:ext>
            </a:extLst>
          </p:cNvPr>
          <p:cNvSpPr txBox="1"/>
          <p:nvPr/>
        </p:nvSpPr>
        <p:spPr>
          <a:xfrm>
            <a:off x="6787191" y="4570894"/>
            <a:ext cx="125008" cy="428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น้ำและอากาศ</a:t>
            </a:r>
            <a:endParaRPr lang="ja-JP" sz="5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องค์ประกอบของดิน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212 / คู่มือเสริมหน้า 112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92924" y="6095192"/>
            <a:ext cx="175815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องค์ประกอบของดิน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43" y="1295446"/>
            <a:ext cx="6081713" cy="4799746"/>
          </a:xfrm>
          <a:prstGeom prst="rect">
            <a:avLst/>
          </a:prstGeom>
        </p:spPr>
      </p:pic>
      <p:sp>
        <p:nvSpPr>
          <p:cNvPr id="7" name="テキスト ボックス 1847">
            <a:extLst>
              <a:ext uri="{FF2B5EF4-FFF2-40B4-BE49-F238E27FC236}">
                <a16:creationId xmlns:a16="http://schemas.microsoft.com/office/drawing/2014/main" id="{71D25B10-FCD7-4E9A-93F2-C21B9A0D5E4B}"/>
              </a:ext>
            </a:extLst>
          </p:cNvPr>
          <p:cNvSpPr txBox="1"/>
          <p:nvPr/>
        </p:nvSpPr>
        <p:spPr>
          <a:xfrm>
            <a:off x="5985510" y="1577738"/>
            <a:ext cx="1031631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เม็ดดิน (อนุภาคดิน)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852">
            <a:extLst>
              <a:ext uri="{FF2B5EF4-FFF2-40B4-BE49-F238E27FC236}">
                <a16:creationId xmlns:a16="http://schemas.microsoft.com/office/drawing/2014/main" id="{322A3840-D44A-4099-8B05-30C6DF5939B7}"/>
              </a:ext>
            </a:extLst>
          </p:cNvPr>
          <p:cNvSpPr txBox="1"/>
          <p:nvPr/>
        </p:nvSpPr>
        <p:spPr>
          <a:xfrm>
            <a:off x="5985510" y="2341472"/>
            <a:ext cx="419100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ช่องว่าง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853">
            <a:extLst>
              <a:ext uri="{FF2B5EF4-FFF2-40B4-BE49-F238E27FC236}">
                <a16:creationId xmlns:a16="http://schemas.microsoft.com/office/drawing/2014/main" id="{A235A55B-C144-46AA-BDCE-89DDD00CE4E7}"/>
              </a:ext>
            </a:extLst>
          </p:cNvPr>
          <p:cNvSpPr txBox="1"/>
          <p:nvPr/>
        </p:nvSpPr>
        <p:spPr>
          <a:xfrm>
            <a:off x="6498331" y="2339437"/>
            <a:ext cx="419100" cy="359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ก๊าซ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ของเหลว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854">
            <a:extLst>
              <a:ext uri="{FF2B5EF4-FFF2-40B4-BE49-F238E27FC236}">
                <a16:creationId xmlns:a16="http://schemas.microsoft.com/office/drawing/2014/main" id="{DF52A4B3-01AB-423F-AD60-6C35D45A7C61}"/>
              </a:ext>
            </a:extLst>
          </p:cNvPr>
          <p:cNvSpPr txBox="1"/>
          <p:nvPr/>
        </p:nvSpPr>
        <p:spPr>
          <a:xfrm>
            <a:off x="5180358" y="3963462"/>
            <a:ext cx="419100" cy="171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อากาศ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855">
            <a:extLst>
              <a:ext uri="{FF2B5EF4-FFF2-40B4-BE49-F238E27FC236}">
                <a16:creationId xmlns:a16="http://schemas.microsoft.com/office/drawing/2014/main" id="{A9A854B4-1A9B-4763-A6CC-FFE6BFD1B8D4}"/>
              </a:ext>
            </a:extLst>
          </p:cNvPr>
          <p:cNvSpPr txBox="1"/>
          <p:nvPr/>
        </p:nvSpPr>
        <p:spPr>
          <a:xfrm>
            <a:off x="5097583" y="4313282"/>
            <a:ext cx="402981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9DBACA08-1225-4D47-8DA9-2F3C97ED4430}"/>
              </a:ext>
            </a:extLst>
          </p:cNvPr>
          <p:cNvSpPr txBox="1"/>
          <p:nvPr/>
        </p:nvSpPr>
        <p:spPr>
          <a:xfrm>
            <a:off x="5070718" y="5039788"/>
            <a:ext cx="456712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อนุภาคดิน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841">
            <a:extLst>
              <a:ext uri="{FF2B5EF4-FFF2-40B4-BE49-F238E27FC236}">
                <a16:creationId xmlns:a16="http://schemas.microsoft.com/office/drawing/2014/main" id="{99B42E19-96A8-4A32-8B2C-752F54373208}"/>
              </a:ext>
            </a:extLst>
          </p:cNvPr>
          <p:cNvSpPr txBox="1"/>
          <p:nvPr/>
        </p:nvSpPr>
        <p:spPr>
          <a:xfrm>
            <a:off x="1531142" y="3580680"/>
            <a:ext cx="1674573" cy="26098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	:	มวลรวมของดิน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	:	มวลของอนุภาคดิน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	:	มวลของน้ำ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	:	มวลของอากาศ (= 0)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	:	ปริมาตรรวมของดิน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	:	ปริมาตรของอนุภาคดิน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Vw	:	ปริมาตรของน้ำ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	:	ปริมาตรของอากาศ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th" sz="8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Vv	:	ปริมาตรของช่องว่างในดิน</a:t>
            </a:r>
          </a:p>
        </p:txBody>
      </p:sp>
    </p:spTree>
    <p:extLst>
      <p:ext uri="{BB962C8B-B14F-4D97-AF65-F5344CB8AC3E}">
        <p14:creationId xmlns:p14="http://schemas.microsoft.com/office/powerpoint/2010/main" val="3650314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ความแข็งของฐานดิน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215 / คู่มือเสริมหน้า 113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5946" y="1790561"/>
            <a:ext cx="205210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ค่าดัชนี Cone Index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162942"/>
            <a:ext cx="6562725" cy="29432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90637" y="5065928"/>
            <a:ext cx="445293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หมายเหตุ) ตัวเลขในตารางจะแตกต่างกันไปเล็กน้อยขึ้นอยู่กับคุณสมบัติของดิน ฯลฯ</a:t>
            </a:r>
          </a:p>
        </p:txBody>
      </p:sp>
      <p:sp>
        <p:nvSpPr>
          <p:cNvPr id="8" name="テキスト ボックス 954">
            <a:extLst>
              <a:ext uri="{FF2B5EF4-FFF2-40B4-BE49-F238E27FC236}">
                <a16:creationId xmlns:a16="http://schemas.microsoft.com/office/drawing/2014/main" id="{49306258-CDF6-4BCD-9D03-71B647E24076}"/>
              </a:ext>
            </a:extLst>
          </p:cNvPr>
          <p:cNvSpPr txBox="1"/>
          <p:nvPr/>
        </p:nvSpPr>
        <p:spPr>
          <a:xfrm>
            <a:off x="1465343" y="2246615"/>
            <a:ext cx="2013806" cy="229266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ประเภทเครื่องจักร</a:t>
            </a: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74CCEBC1-3622-4596-89B4-D30F0D642CD8}"/>
              </a:ext>
            </a:extLst>
          </p:cNvPr>
          <p:cNvSpPr txBox="1"/>
          <p:nvPr/>
        </p:nvSpPr>
        <p:spPr>
          <a:xfrm>
            <a:off x="3662916" y="2258877"/>
            <a:ext cx="1895343" cy="229266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ค่าดัชนี Cone Index (N/mm</a:t>
            </a:r>
            <a:r>
              <a:rPr lang="th" sz="1050" kern="100" baseline="30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E002A6BF-7655-4E7B-9824-99010B8B373A}"/>
              </a:ext>
            </a:extLst>
          </p:cNvPr>
          <p:cNvSpPr txBox="1"/>
          <p:nvPr/>
        </p:nvSpPr>
        <p:spPr>
          <a:xfrm>
            <a:off x="5873596" y="2246616"/>
            <a:ext cx="1760581" cy="229266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ความดันที่กดลงบนพื้น (N/mm</a:t>
            </a:r>
            <a:r>
              <a:rPr lang="th" sz="1050" kern="100" baseline="300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3" name="テキスト ボックス 1063">
            <a:extLst>
              <a:ext uri="{FF2B5EF4-FFF2-40B4-BE49-F238E27FC236}">
                <a16:creationId xmlns:a16="http://schemas.microsoft.com/office/drawing/2014/main" id="{D421E2B7-E000-46BC-8252-DC2F3502CD16}"/>
              </a:ext>
            </a:extLst>
          </p:cNvPr>
          <p:cNvSpPr txBox="1"/>
          <p:nvPr/>
        </p:nvSpPr>
        <p:spPr>
          <a:xfrm>
            <a:off x="3863127" y="2647627"/>
            <a:ext cx="1623274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0.3 ขึ้นไป</a:t>
            </a:r>
          </a:p>
        </p:txBody>
      </p:sp>
      <p:sp>
        <p:nvSpPr>
          <p:cNvPr id="14" name="テキスト ボックス 1068">
            <a:extLst>
              <a:ext uri="{FF2B5EF4-FFF2-40B4-BE49-F238E27FC236}">
                <a16:creationId xmlns:a16="http://schemas.microsoft.com/office/drawing/2014/main" id="{691E10CB-2248-42B4-938A-E1A8BEB62AAA}"/>
              </a:ext>
            </a:extLst>
          </p:cNvPr>
          <p:cNvSpPr txBox="1"/>
          <p:nvPr/>
        </p:nvSpPr>
        <p:spPr>
          <a:xfrm>
            <a:off x="4481463" y="3700075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(ลักษณะพื้นที่ชุ่มน้ำ)</a:t>
            </a:r>
          </a:p>
        </p:txBody>
      </p:sp>
      <p:sp>
        <p:nvSpPr>
          <p:cNvPr id="15" name="テキスト ボックス 1078">
            <a:extLst>
              <a:ext uri="{FF2B5EF4-FFF2-40B4-BE49-F238E27FC236}">
                <a16:creationId xmlns:a16="http://schemas.microsoft.com/office/drawing/2014/main" id="{75C0B015-5463-43AB-8739-7A24376E46C9}"/>
              </a:ext>
            </a:extLst>
          </p:cNvPr>
          <p:cNvSpPr txBox="1"/>
          <p:nvPr/>
        </p:nvSpPr>
        <p:spPr>
          <a:xfrm>
            <a:off x="1434348" y="2638431"/>
            <a:ext cx="2013806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รถดันดินขนาดกลางสำหรับพื้นที่ชุ่มน้ำ</a:t>
            </a:r>
          </a:p>
        </p:txBody>
      </p:sp>
      <p:sp>
        <p:nvSpPr>
          <p:cNvPr id="16" name="テキスト ボックス 1140">
            <a:extLst>
              <a:ext uri="{FF2B5EF4-FFF2-40B4-BE49-F238E27FC236}">
                <a16:creationId xmlns:a16="http://schemas.microsoft.com/office/drawing/2014/main" id="{03161C2F-D9E0-46A1-B6A1-AA91F8F39DC0}"/>
              </a:ext>
            </a:extLst>
          </p:cNvPr>
          <p:cNvSpPr txBox="1"/>
          <p:nvPr/>
        </p:nvSpPr>
        <p:spPr>
          <a:xfrm>
            <a:off x="1446292" y="2961582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รถดันดินขนาดกลาง</a:t>
            </a:r>
          </a:p>
        </p:txBody>
      </p:sp>
      <p:sp>
        <p:nvSpPr>
          <p:cNvPr id="17" name="テキスト ボックス 1145">
            <a:extLst>
              <a:ext uri="{FF2B5EF4-FFF2-40B4-BE49-F238E27FC236}">
                <a16:creationId xmlns:a16="http://schemas.microsoft.com/office/drawing/2014/main" id="{204CBC5A-305C-4162-9334-D7EDC33C5087}"/>
              </a:ext>
            </a:extLst>
          </p:cNvPr>
          <p:cNvSpPr txBox="1"/>
          <p:nvPr/>
        </p:nvSpPr>
        <p:spPr>
          <a:xfrm>
            <a:off x="1434348" y="33431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รถดันดินขนาดใหญ่</a:t>
            </a:r>
          </a:p>
        </p:txBody>
      </p:sp>
      <p:sp>
        <p:nvSpPr>
          <p:cNvPr id="19" name="テキスト ボックス 1149">
            <a:extLst>
              <a:ext uri="{FF2B5EF4-FFF2-40B4-BE49-F238E27FC236}">
                <a16:creationId xmlns:a16="http://schemas.microsoft.com/office/drawing/2014/main" id="{3A71EB66-513C-49E1-BBAA-0844C652A5D4}"/>
              </a:ext>
            </a:extLst>
          </p:cNvPr>
          <p:cNvSpPr txBox="1"/>
          <p:nvPr/>
        </p:nvSpPr>
        <p:spPr>
          <a:xfrm>
            <a:off x="1453912" y="3672887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รถขูดย้ายโรยดิน (Scrape dozer)</a:t>
            </a:r>
          </a:p>
        </p:txBody>
      </p:sp>
      <p:sp>
        <p:nvSpPr>
          <p:cNvPr id="20" name="テキスト ボックス 1156">
            <a:extLst>
              <a:ext uri="{FF2B5EF4-FFF2-40B4-BE49-F238E27FC236}">
                <a16:creationId xmlns:a16="http://schemas.microsoft.com/office/drawing/2014/main" id="{2D183840-CA35-460E-8E69-4734A2BE6741}"/>
              </a:ext>
            </a:extLst>
          </p:cNvPr>
          <p:cNvSpPr txBox="1"/>
          <p:nvPr/>
        </p:nvSpPr>
        <p:spPr>
          <a:xfrm>
            <a:off x="1446293" y="4027329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เครื่องขูดแบบลากจูง</a:t>
            </a:r>
          </a:p>
        </p:txBody>
      </p:sp>
      <p:sp>
        <p:nvSpPr>
          <p:cNvPr id="21" name="テキスト ボックス 1166">
            <a:extLst>
              <a:ext uri="{FF2B5EF4-FFF2-40B4-BE49-F238E27FC236}">
                <a16:creationId xmlns:a16="http://schemas.microsoft.com/office/drawing/2014/main" id="{3B13BF3D-43C9-4110-B6CE-D3D0CDAB16FB}"/>
              </a:ext>
            </a:extLst>
          </p:cNvPr>
          <p:cNvSpPr txBox="1"/>
          <p:nvPr/>
        </p:nvSpPr>
        <p:spPr>
          <a:xfrm>
            <a:off x="1436118" y="4411066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เครื่องขูดมอเตอร์</a:t>
            </a:r>
          </a:p>
        </p:txBody>
      </p:sp>
      <p:sp>
        <p:nvSpPr>
          <p:cNvPr id="22" name="テキスト ボックス 1171">
            <a:extLst>
              <a:ext uri="{FF2B5EF4-FFF2-40B4-BE49-F238E27FC236}">
                <a16:creationId xmlns:a16="http://schemas.microsoft.com/office/drawing/2014/main" id="{E0645841-87D5-4129-BEF6-3BB9CF545780}"/>
              </a:ext>
            </a:extLst>
          </p:cNvPr>
          <p:cNvSpPr txBox="1"/>
          <p:nvPr/>
        </p:nvSpPr>
        <p:spPr>
          <a:xfrm>
            <a:off x="1446293" y="47569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รถดัมพ์</a:t>
            </a:r>
          </a:p>
        </p:txBody>
      </p:sp>
      <p:sp>
        <p:nvSpPr>
          <p:cNvPr id="23" name="テキスト ボックス 1177">
            <a:extLst>
              <a:ext uri="{FF2B5EF4-FFF2-40B4-BE49-F238E27FC236}">
                <a16:creationId xmlns:a16="http://schemas.microsoft.com/office/drawing/2014/main" id="{E8319F0E-D698-482E-896F-46063EEB0884}"/>
              </a:ext>
            </a:extLst>
          </p:cNvPr>
          <p:cNvSpPr txBox="1"/>
          <p:nvPr/>
        </p:nvSpPr>
        <p:spPr>
          <a:xfrm>
            <a:off x="6537976" y="3690523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(ปริมาณบรรทุก)</a:t>
            </a:r>
          </a:p>
        </p:txBody>
      </p:sp>
    </p:spTree>
    <p:extLst>
      <p:ext uri="{BB962C8B-B14F-4D97-AF65-F5344CB8AC3E}">
        <p14:creationId xmlns:p14="http://schemas.microsoft.com/office/powerpoint/2010/main" val="166620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การเปลี่ยนแปลงของปริมาณดิน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216 / คู่มือเสริมหน้า 114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810156" y="1697043"/>
            <a:ext cx="205210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อัตราการเปลี่ยนแปลงปริมาณดิน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1985997"/>
            <a:ext cx="4005545" cy="3364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04" y="2719238"/>
            <a:ext cx="3514725" cy="16478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651112" y="4228563"/>
            <a:ext cx="205210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การเปลี่ยนแปลงของปริมาณดิน</a:t>
            </a:r>
          </a:p>
        </p:txBody>
      </p:sp>
      <p:sp>
        <p:nvSpPr>
          <p:cNvPr id="10" name="テキスト ボックス 1194">
            <a:extLst>
              <a:ext uri="{FF2B5EF4-FFF2-40B4-BE49-F238E27FC236}">
                <a16:creationId xmlns:a16="http://schemas.microsoft.com/office/drawing/2014/main" id="{995B42FA-D7B0-4CAB-84FE-ADA41D0D567C}"/>
              </a:ext>
            </a:extLst>
          </p:cNvPr>
          <p:cNvSpPr txBox="1"/>
          <p:nvPr/>
        </p:nvSpPr>
        <p:spPr>
          <a:xfrm>
            <a:off x="1483170" y="2076049"/>
            <a:ext cx="1005771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269">
            <a:extLst>
              <a:ext uri="{FF2B5EF4-FFF2-40B4-BE49-F238E27FC236}">
                <a16:creationId xmlns:a16="http://schemas.microsoft.com/office/drawing/2014/main" id="{DCB55DA6-1DD6-4E0A-83AD-726C4DBC2937}"/>
              </a:ext>
            </a:extLst>
          </p:cNvPr>
          <p:cNvSpPr txBox="1"/>
          <p:nvPr/>
        </p:nvSpPr>
        <p:spPr>
          <a:xfrm>
            <a:off x="886231" y="2600628"/>
            <a:ext cx="692284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หินใหญ่หรือ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ก้อนหิน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293">
            <a:extLst>
              <a:ext uri="{FF2B5EF4-FFF2-40B4-BE49-F238E27FC236}">
                <a16:creationId xmlns:a16="http://schemas.microsoft.com/office/drawing/2014/main" id="{678E0D52-5658-4DCC-A626-FB42E908A15C}"/>
              </a:ext>
            </a:extLst>
          </p:cNvPr>
          <p:cNvSpPr txBox="1"/>
          <p:nvPr/>
        </p:nvSpPr>
        <p:spPr>
          <a:xfrm>
            <a:off x="893060" y="3388727"/>
            <a:ext cx="692284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ดินผสมกรวด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305">
            <a:extLst>
              <a:ext uri="{FF2B5EF4-FFF2-40B4-BE49-F238E27FC236}">
                <a16:creationId xmlns:a16="http://schemas.microsoft.com/office/drawing/2014/main" id="{1B095106-FC1C-4A1C-99F2-147FFE2C145A}"/>
              </a:ext>
            </a:extLst>
          </p:cNvPr>
          <p:cNvSpPr txBox="1"/>
          <p:nvPr/>
        </p:nvSpPr>
        <p:spPr>
          <a:xfrm>
            <a:off x="893060" y="3916983"/>
            <a:ext cx="692284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56">
            <a:extLst>
              <a:ext uri="{FF2B5EF4-FFF2-40B4-BE49-F238E27FC236}">
                <a16:creationId xmlns:a16="http://schemas.microsoft.com/office/drawing/2014/main" id="{021539B6-3696-422E-9287-FE53FA7CD814}"/>
              </a:ext>
            </a:extLst>
          </p:cNvPr>
          <p:cNvSpPr txBox="1"/>
          <p:nvPr/>
        </p:nvSpPr>
        <p:spPr>
          <a:xfrm>
            <a:off x="897661" y="4367278"/>
            <a:ext cx="692284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ดินธรรมดา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857">
            <a:extLst>
              <a:ext uri="{FF2B5EF4-FFF2-40B4-BE49-F238E27FC236}">
                <a16:creationId xmlns:a16="http://schemas.microsoft.com/office/drawing/2014/main" id="{FDCED03E-27B5-453D-BA8C-75F829BA31EE}"/>
              </a:ext>
            </a:extLst>
          </p:cNvPr>
          <p:cNvSpPr txBox="1"/>
          <p:nvPr/>
        </p:nvSpPr>
        <p:spPr>
          <a:xfrm>
            <a:off x="897661" y="4922823"/>
            <a:ext cx="692284" cy="1409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ดินเหนียว ฯลฯ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858">
            <a:extLst>
              <a:ext uri="{FF2B5EF4-FFF2-40B4-BE49-F238E27FC236}">
                <a16:creationId xmlns:a16="http://schemas.microsoft.com/office/drawing/2014/main" id="{4AA7799E-2FEC-43AD-AE8E-252C7574BABA}"/>
              </a:ext>
            </a:extLst>
          </p:cNvPr>
          <p:cNvSpPr txBox="1"/>
          <p:nvPr/>
        </p:nvSpPr>
        <p:spPr>
          <a:xfrm>
            <a:off x="1763617" y="2291663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หินแข็ง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859">
            <a:extLst>
              <a:ext uri="{FF2B5EF4-FFF2-40B4-BE49-F238E27FC236}">
                <a16:creationId xmlns:a16="http://schemas.microsoft.com/office/drawing/2014/main" id="{0AB99E00-4533-46BD-A9FF-5248FA9D32C3}"/>
              </a:ext>
            </a:extLst>
          </p:cNvPr>
          <p:cNvSpPr txBox="1"/>
          <p:nvPr/>
        </p:nvSpPr>
        <p:spPr>
          <a:xfrm>
            <a:off x="1781983" y="2499179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หินแข็งปานกลาง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860">
            <a:extLst>
              <a:ext uri="{FF2B5EF4-FFF2-40B4-BE49-F238E27FC236}">
                <a16:creationId xmlns:a16="http://schemas.microsoft.com/office/drawing/2014/main" id="{95C422AC-0EAB-4D99-9D77-5C8105EF82AC}"/>
              </a:ext>
            </a:extLst>
          </p:cNvPr>
          <p:cNvSpPr txBox="1"/>
          <p:nvPr/>
        </p:nvSpPr>
        <p:spPr>
          <a:xfrm>
            <a:off x="1763617" y="2736987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หินเนื้ออ่อน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861">
            <a:extLst>
              <a:ext uri="{FF2B5EF4-FFF2-40B4-BE49-F238E27FC236}">
                <a16:creationId xmlns:a16="http://schemas.microsoft.com/office/drawing/2014/main" id="{1FC466A3-1933-406F-BCC5-4011D442CB76}"/>
              </a:ext>
            </a:extLst>
          </p:cNvPr>
          <p:cNvSpPr txBox="1"/>
          <p:nvPr/>
        </p:nvSpPr>
        <p:spPr>
          <a:xfrm>
            <a:off x="1695190" y="294611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มวลหิน / หินกรวด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862">
            <a:extLst>
              <a:ext uri="{FF2B5EF4-FFF2-40B4-BE49-F238E27FC236}">
                <a16:creationId xmlns:a16="http://schemas.microsoft.com/office/drawing/2014/main" id="{C0679BD5-AC7C-4960-B230-91BF0F51EAA6}"/>
              </a:ext>
            </a:extLst>
          </p:cNvPr>
          <p:cNvSpPr txBox="1"/>
          <p:nvPr/>
        </p:nvSpPr>
        <p:spPr>
          <a:xfrm>
            <a:off x="1709191" y="317514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กรวด</a:t>
            </a:r>
            <a:endParaRPr lang="ja-JP" sz="7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863">
            <a:extLst>
              <a:ext uri="{FF2B5EF4-FFF2-40B4-BE49-F238E27FC236}">
                <a16:creationId xmlns:a16="http://schemas.microsoft.com/office/drawing/2014/main" id="{C94078BC-4C5B-468F-82A7-5530D3F3CED6}"/>
              </a:ext>
            </a:extLst>
          </p:cNvPr>
          <p:cNvSpPr txBox="1"/>
          <p:nvPr/>
        </p:nvSpPr>
        <p:spPr>
          <a:xfrm>
            <a:off x="1709191" y="3390395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ดินแข็ง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864">
            <a:extLst>
              <a:ext uri="{FF2B5EF4-FFF2-40B4-BE49-F238E27FC236}">
                <a16:creationId xmlns:a16="http://schemas.microsoft.com/office/drawing/2014/main" id="{E1560057-5F24-4BF4-9FF9-68D775125323}"/>
              </a:ext>
            </a:extLst>
          </p:cNvPr>
          <p:cNvSpPr txBox="1"/>
          <p:nvPr/>
        </p:nvSpPr>
        <p:spPr>
          <a:xfrm>
            <a:off x="1709191" y="3604323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ดินแข็งจับตัวแน่น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865">
            <a:extLst>
              <a:ext uri="{FF2B5EF4-FFF2-40B4-BE49-F238E27FC236}">
                <a16:creationId xmlns:a16="http://schemas.microsoft.com/office/drawing/2014/main" id="{48FE0D0A-8CEB-4B61-A804-75228A78B977}"/>
              </a:ext>
            </a:extLst>
          </p:cNvPr>
          <p:cNvSpPr txBox="1"/>
          <p:nvPr/>
        </p:nvSpPr>
        <p:spPr>
          <a:xfrm>
            <a:off x="1724431" y="3808650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866">
            <a:extLst>
              <a:ext uri="{FF2B5EF4-FFF2-40B4-BE49-F238E27FC236}">
                <a16:creationId xmlns:a16="http://schemas.microsoft.com/office/drawing/2014/main" id="{C0D484AA-5095-43E0-BD10-2A7C1073D9B3}"/>
              </a:ext>
            </a:extLst>
          </p:cNvPr>
          <p:cNvSpPr txBox="1"/>
          <p:nvPr/>
        </p:nvSpPr>
        <p:spPr>
          <a:xfrm>
            <a:off x="1742797" y="4043217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ทรายผสมมวลหิน / หินกรวด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867">
            <a:extLst>
              <a:ext uri="{FF2B5EF4-FFF2-40B4-BE49-F238E27FC236}">
                <a16:creationId xmlns:a16="http://schemas.microsoft.com/office/drawing/2014/main" id="{48EA4B04-C2F7-4129-94F3-1F8483AE9A2B}"/>
              </a:ext>
            </a:extLst>
          </p:cNvPr>
          <p:cNvSpPr txBox="1"/>
          <p:nvPr/>
        </p:nvSpPr>
        <p:spPr>
          <a:xfrm>
            <a:off x="1724431" y="4264136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ดินแข็ง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868">
            <a:extLst>
              <a:ext uri="{FF2B5EF4-FFF2-40B4-BE49-F238E27FC236}">
                <a16:creationId xmlns:a16="http://schemas.microsoft.com/office/drawing/2014/main" id="{623809CF-81EE-459A-B403-6A6DF3ED4F77}"/>
              </a:ext>
            </a:extLst>
          </p:cNvPr>
          <p:cNvSpPr txBox="1"/>
          <p:nvPr/>
        </p:nvSpPr>
        <p:spPr>
          <a:xfrm>
            <a:off x="1709191" y="4486007"/>
            <a:ext cx="129313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ดินทรายผสมมวลหิน / หินกรวด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869">
            <a:extLst>
              <a:ext uri="{FF2B5EF4-FFF2-40B4-BE49-F238E27FC236}">
                <a16:creationId xmlns:a16="http://schemas.microsoft.com/office/drawing/2014/main" id="{B7DA7365-1209-45C7-83A0-D311B0004CFC}"/>
              </a:ext>
            </a:extLst>
          </p:cNvPr>
          <p:cNvSpPr txBox="1"/>
          <p:nvPr/>
        </p:nvSpPr>
        <p:spPr>
          <a:xfrm>
            <a:off x="1986056" y="471136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ดินเหนียว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870">
            <a:extLst>
              <a:ext uri="{FF2B5EF4-FFF2-40B4-BE49-F238E27FC236}">
                <a16:creationId xmlns:a16="http://schemas.microsoft.com/office/drawing/2014/main" id="{9C994844-F7DA-4EFC-B331-04C7635834BC}"/>
              </a:ext>
            </a:extLst>
          </p:cNvPr>
          <p:cNvSpPr txBox="1"/>
          <p:nvPr/>
        </p:nvSpPr>
        <p:spPr>
          <a:xfrm>
            <a:off x="1829313" y="4909488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ดินเหนียวผสมกรวด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1" name="テキスト ボックス 1871">
            <a:extLst>
              <a:ext uri="{FF2B5EF4-FFF2-40B4-BE49-F238E27FC236}">
                <a16:creationId xmlns:a16="http://schemas.microsoft.com/office/drawing/2014/main" id="{93BD4794-7FDF-4168-9E16-950B0BF1BA2C}"/>
              </a:ext>
            </a:extLst>
          </p:cNvPr>
          <p:cNvSpPr txBox="1"/>
          <p:nvPr/>
        </p:nvSpPr>
        <p:spPr>
          <a:xfrm>
            <a:off x="1674747" y="5115732"/>
            <a:ext cx="131490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ดินเหนียวผสมมวลหิน / หินกรวด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2" name="テキスト ボックス 1873">
            <a:extLst>
              <a:ext uri="{FF2B5EF4-FFF2-40B4-BE49-F238E27FC236}">
                <a16:creationId xmlns:a16="http://schemas.microsoft.com/office/drawing/2014/main" id="{28A24FFB-561B-4AB2-B457-E879C4050FB4}"/>
              </a:ext>
            </a:extLst>
          </p:cNvPr>
          <p:cNvSpPr txBox="1"/>
          <p:nvPr/>
        </p:nvSpPr>
        <p:spPr>
          <a:xfrm>
            <a:off x="5309409" y="3087084"/>
            <a:ext cx="341703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ชั้นดินธรรมชาติ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3" name="テキスト ボックス 1874">
            <a:extLst>
              <a:ext uri="{FF2B5EF4-FFF2-40B4-BE49-F238E27FC236}">
                <a16:creationId xmlns:a16="http://schemas.microsoft.com/office/drawing/2014/main" id="{1CA15514-1892-4F28-B6B7-C703F1015B5D}"/>
              </a:ext>
            </a:extLst>
          </p:cNvPr>
          <p:cNvSpPr txBox="1"/>
          <p:nvPr/>
        </p:nvSpPr>
        <p:spPr>
          <a:xfrm>
            <a:off x="4884244" y="3431286"/>
            <a:ext cx="1320763" cy="166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(1) ปริมาณดินในชั้นดินธรรมชาติ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4" name="テキスト ボックス 1875">
            <a:extLst>
              <a:ext uri="{FF2B5EF4-FFF2-40B4-BE49-F238E27FC236}">
                <a16:creationId xmlns:a16="http://schemas.microsoft.com/office/drawing/2014/main" id="{3E5889F6-DF9E-43E3-95E0-937925301157}"/>
              </a:ext>
            </a:extLst>
          </p:cNvPr>
          <p:cNvSpPr txBox="1"/>
          <p:nvPr/>
        </p:nvSpPr>
        <p:spPr>
          <a:xfrm>
            <a:off x="6245418" y="3442246"/>
            <a:ext cx="1028872" cy="203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(2) ปริมาณดินที่คลายตัว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5" name="テキスト ボックス 1876">
            <a:extLst>
              <a:ext uri="{FF2B5EF4-FFF2-40B4-BE49-F238E27FC236}">
                <a16:creationId xmlns:a16="http://schemas.microsoft.com/office/drawing/2014/main" id="{7B7982BA-EEB2-450A-99C0-60D46CCD9551}"/>
              </a:ext>
            </a:extLst>
          </p:cNvPr>
          <p:cNvSpPr txBox="1"/>
          <p:nvPr/>
        </p:nvSpPr>
        <p:spPr>
          <a:xfrm>
            <a:off x="7500313" y="3448481"/>
            <a:ext cx="842054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 ปริมาณดินที่บดอัด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0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สาเหตุและสัญญาณส่อเค้าของดินถล่ม สาเหตุของดินถล่ม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218 / คู่มือเสริมหน้า 115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19325" y="1268383"/>
            <a:ext cx="477202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เกณฑ์มาตรฐานสำหรับระดับลาดเอียงและความสูงของบริเวณที่ขุด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921" y="1566677"/>
            <a:ext cx="4179012" cy="4743450"/>
          </a:xfrm>
          <a:prstGeom prst="rect">
            <a:avLst/>
          </a:prstGeom>
        </p:spPr>
      </p:pic>
      <p:sp>
        <p:nvSpPr>
          <p:cNvPr id="7" name="テキスト ボックス 1877">
            <a:extLst>
              <a:ext uri="{FF2B5EF4-FFF2-40B4-BE49-F238E27FC236}">
                <a16:creationId xmlns:a16="http://schemas.microsoft.com/office/drawing/2014/main" id="{6C26CC83-7E7B-411F-AD3B-6F59028015A1}"/>
              </a:ext>
            </a:extLst>
          </p:cNvPr>
          <p:cNvSpPr txBox="1"/>
          <p:nvPr/>
        </p:nvSpPr>
        <p:spPr>
          <a:xfrm>
            <a:off x="2756416" y="1589357"/>
            <a:ext cx="554606" cy="132104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ประเภทของชั้นดินธรรมชาติ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8" name="テキスト ボックス 1878">
            <a:extLst>
              <a:ext uri="{FF2B5EF4-FFF2-40B4-BE49-F238E27FC236}">
                <a16:creationId xmlns:a16="http://schemas.microsoft.com/office/drawing/2014/main" id="{A6A7EE5A-3FA3-4DCC-AF20-5F2E287A0CD9}"/>
              </a:ext>
            </a:extLst>
          </p:cNvPr>
          <p:cNvSpPr txBox="1"/>
          <p:nvPr/>
        </p:nvSpPr>
        <p:spPr>
          <a:xfrm>
            <a:off x="3988494" y="1632773"/>
            <a:ext cx="2021782" cy="10287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ความสูง/ระดับลาดเอียงของบริเวณที่ขุด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0" name="テキスト ボックス 1879">
            <a:extLst>
              <a:ext uri="{FF2B5EF4-FFF2-40B4-BE49-F238E27FC236}">
                <a16:creationId xmlns:a16="http://schemas.microsoft.com/office/drawing/2014/main" id="{87AF80DA-49D0-4766-95A8-C3D9543F7007}"/>
              </a:ext>
            </a:extLst>
          </p:cNvPr>
          <p:cNvSpPr txBox="1"/>
          <p:nvPr/>
        </p:nvSpPr>
        <p:spPr>
          <a:xfrm>
            <a:off x="2742624" y="2150933"/>
            <a:ext cx="563880" cy="38862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ชั้นดินธรรมชาติที่ประกอบด้วยชั้นหินหรือดินเหนียวแข็ง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880">
            <a:extLst>
              <a:ext uri="{FF2B5EF4-FFF2-40B4-BE49-F238E27FC236}">
                <a16:creationId xmlns:a16="http://schemas.microsoft.com/office/drawing/2014/main" id="{4D83F31E-4F8C-45A5-AB4E-1047B68B5FD5}"/>
              </a:ext>
            </a:extLst>
          </p:cNvPr>
          <p:cNvSpPr txBox="1"/>
          <p:nvPr/>
        </p:nvSpPr>
        <p:spPr>
          <a:xfrm>
            <a:off x="2740468" y="3406815"/>
            <a:ext cx="563880" cy="13716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ชั้นดินธรรมชาติอื่น ๆ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2" name="テキスト ボックス 1881">
            <a:extLst>
              <a:ext uri="{FF2B5EF4-FFF2-40B4-BE49-F238E27FC236}">
                <a16:creationId xmlns:a16="http://schemas.microsoft.com/office/drawing/2014/main" id="{E7B4E686-57BE-468F-A110-FECC1D8B7823}"/>
              </a:ext>
            </a:extLst>
          </p:cNvPr>
          <p:cNvSpPr txBox="1"/>
          <p:nvPr/>
        </p:nvSpPr>
        <p:spPr>
          <a:xfrm>
            <a:off x="2738000" y="4464661"/>
            <a:ext cx="563880" cy="22098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ชั้นดินธรรมชาติที่ประกอบด้วยทราย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882">
            <a:extLst>
              <a:ext uri="{FF2B5EF4-FFF2-40B4-BE49-F238E27FC236}">
                <a16:creationId xmlns:a16="http://schemas.microsoft.com/office/drawing/2014/main" id="{E6A9CB41-195F-45C0-B151-EF2AADC1DA44}"/>
              </a:ext>
            </a:extLst>
          </p:cNvPr>
          <p:cNvSpPr txBox="1"/>
          <p:nvPr/>
        </p:nvSpPr>
        <p:spPr>
          <a:xfrm>
            <a:off x="2756416" y="5570408"/>
            <a:ext cx="563880" cy="346710"/>
          </a:xfrm>
          <a:prstGeom prst="rect">
            <a:avLst/>
          </a:prstGeom>
          <a:solidFill>
            <a:srgbClr val="EBF0F9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6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ชั้นดินธรรมชาติที่มีสภาพถล่มได้ง่ายจากการระเบิด (happa) ฯลฯ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883">
            <a:extLst>
              <a:ext uri="{FF2B5EF4-FFF2-40B4-BE49-F238E27FC236}">
                <a16:creationId xmlns:a16="http://schemas.microsoft.com/office/drawing/2014/main" id="{FB433F58-C5D3-4052-BF3A-8728ECCD3C23}"/>
              </a:ext>
            </a:extLst>
          </p:cNvPr>
          <p:cNvSpPr txBox="1"/>
          <p:nvPr/>
        </p:nvSpPr>
        <p:spPr>
          <a:xfrm>
            <a:off x="4411404" y="5849680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45°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5" name="テキスト ボックス 1884">
            <a:extLst>
              <a:ext uri="{FF2B5EF4-FFF2-40B4-BE49-F238E27FC236}">
                <a16:creationId xmlns:a16="http://schemas.microsoft.com/office/drawing/2014/main" id="{08757D13-A3E5-4994-89E9-68A893044E6A}"/>
              </a:ext>
            </a:extLst>
          </p:cNvPr>
          <p:cNvSpPr txBox="1"/>
          <p:nvPr/>
        </p:nvSpPr>
        <p:spPr>
          <a:xfrm>
            <a:off x="4541911" y="4666925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35°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885">
            <a:extLst>
              <a:ext uri="{FF2B5EF4-FFF2-40B4-BE49-F238E27FC236}">
                <a16:creationId xmlns:a16="http://schemas.microsoft.com/office/drawing/2014/main" id="{8C47C9E8-9ADA-4DAE-BEC3-FB427F3A41B0}"/>
              </a:ext>
            </a:extLst>
          </p:cNvPr>
          <p:cNvSpPr txBox="1"/>
          <p:nvPr/>
        </p:nvSpPr>
        <p:spPr>
          <a:xfrm>
            <a:off x="4163888" y="3675469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90°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886">
            <a:extLst>
              <a:ext uri="{FF2B5EF4-FFF2-40B4-BE49-F238E27FC236}">
                <a16:creationId xmlns:a16="http://schemas.microsoft.com/office/drawing/2014/main" id="{907AF5E4-CB7E-43CF-B0C0-FF0BBA827BC5}"/>
              </a:ext>
            </a:extLst>
          </p:cNvPr>
          <p:cNvSpPr txBox="1"/>
          <p:nvPr/>
        </p:nvSpPr>
        <p:spPr>
          <a:xfrm>
            <a:off x="5274369" y="3665699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75°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887">
            <a:extLst>
              <a:ext uri="{FF2B5EF4-FFF2-40B4-BE49-F238E27FC236}">
                <a16:creationId xmlns:a16="http://schemas.microsoft.com/office/drawing/2014/main" id="{FBB1FCB8-55ED-4BCC-83F7-6473849CA960}"/>
              </a:ext>
            </a:extLst>
          </p:cNvPr>
          <p:cNvSpPr txBox="1"/>
          <p:nvPr/>
        </p:nvSpPr>
        <p:spPr>
          <a:xfrm>
            <a:off x="6353551" y="3665699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60°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888">
            <a:extLst>
              <a:ext uri="{FF2B5EF4-FFF2-40B4-BE49-F238E27FC236}">
                <a16:creationId xmlns:a16="http://schemas.microsoft.com/office/drawing/2014/main" id="{221300E5-BE26-4897-8120-2FCD239C771F}"/>
              </a:ext>
            </a:extLst>
          </p:cNvPr>
          <p:cNvSpPr txBox="1"/>
          <p:nvPr/>
        </p:nvSpPr>
        <p:spPr>
          <a:xfrm>
            <a:off x="4497188" y="2436683"/>
            <a:ext cx="354330" cy="1220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90°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889">
            <a:extLst>
              <a:ext uri="{FF2B5EF4-FFF2-40B4-BE49-F238E27FC236}">
                <a16:creationId xmlns:a16="http://schemas.microsoft.com/office/drawing/2014/main" id="{FBC04DA1-2FE7-4466-B061-0C00F5004C66}"/>
              </a:ext>
            </a:extLst>
          </p:cNvPr>
          <p:cNvSpPr txBox="1"/>
          <p:nvPr/>
        </p:nvSpPr>
        <p:spPr>
          <a:xfrm>
            <a:off x="5940831" y="2415728"/>
            <a:ext cx="469206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ไม่เกิน 75°</a:t>
            </a:r>
            <a:endParaRPr lang="ja-JP" sz="600" kern="10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890">
            <a:extLst>
              <a:ext uri="{FF2B5EF4-FFF2-40B4-BE49-F238E27FC236}">
                <a16:creationId xmlns:a16="http://schemas.microsoft.com/office/drawing/2014/main" id="{9CBFEA17-AA8B-43E9-808A-DE51F2271C22}"/>
              </a:ext>
            </a:extLst>
          </p:cNvPr>
          <p:cNvSpPr txBox="1"/>
          <p:nvPr/>
        </p:nvSpPr>
        <p:spPr>
          <a:xfrm>
            <a:off x="5078154" y="2246183"/>
            <a:ext cx="563880" cy="179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5 เมตรขึ้นไป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891">
            <a:extLst>
              <a:ext uri="{FF2B5EF4-FFF2-40B4-BE49-F238E27FC236}">
                <a16:creationId xmlns:a16="http://schemas.microsoft.com/office/drawing/2014/main" id="{7B235423-EC2E-4E5D-8047-F8D1A3AE7795}"/>
              </a:ext>
            </a:extLst>
          </p:cNvPr>
          <p:cNvSpPr txBox="1"/>
          <p:nvPr/>
        </p:nvSpPr>
        <p:spPr>
          <a:xfrm>
            <a:off x="5596027" y="3326130"/>
            <a:ext cx="3543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5 เมตรขึ้นไป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892">
            <a:extLst>
              <a:ext uri="{FF2B5EF4-FFF2-40B4-BE49-F238E27FC236}">
                <a16:creationId xmlns:a16="http://schemas.microsoft.com/office/drawing/2014/main" id="{21CF0F3D-4047-4F23-BAE0-34EFC6189BCD}"/>
              </a:ext>
            </a:extLst>
          </p:cNvPr>
          <p:cNvSpPr txBox="1"/>
          <p:nvPr/>
        </p:nvSpPr>
        <p:spPr>
          <a:xfrm>
            <a:off x="3640652" y="2356673"/>
            <a:ext cx="469206" cy="1371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เมตร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5" name="テキスト ボックス 1893">
            <a:extLst>
              <a:ext uri="{FF2B5EF4-FFF2-40B4-BE49-F238E27FC236}">
                <a16:creationId xmlns:a16="http://schemas.microsoft.com/office/drawing/2014/main" id="{8E4A1E92-8CCC-42CB-8C78-A492978E6A5A}"/>
              </a:ext>
            </a:extLst>
          </p:cNvPr>
          <p:cNvSpPr txBox="1"/>
          <p:nvPr/>
        </p:nvSpPr>
        <p:spPr>
          <a:xfrm>
            <a:off x="3445837" y="3587491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2 เมตร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894">
            <a:extLst>
              <a:ext uri="{FF2B5EF4-FFF2-40B4-BE49-F238E27FC236}">
                <a16:creationId xmlns:a16="http://schemas.microsoft.com/office/drawing/2014/main" id="{4A5A020D-CA9B-4340-A384-1EBA033555A2}"/>
              </a:ext>
            </a:extLst>
          </p:cNvPr>
          <p:cNvSpPr txBox="1"/>
          <p:nvPr/>
        </p:nvSpPr>
        <p:spPr>
          <a:xfrm>
            <a:off x="4278054" y="3287994"/>
            <a:ext cx="621030" cy="1982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ตั้งแต่ 2 เมตรขึ้นไป </a:t>
            </a:r>
            <a:endParaRPr lang="en-US" sz="5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แต่ไม่ถึง 5 เมตร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7" name="テキスト ボックス 1896">
            <a:extLst>
              <a:ext uri="{FF2B5EF4-FFF2-40B4-BE49-F238E27FC236}">
                <a16:creationId xmlns:a16="http://schemas.microsoft.com/office/drawing/2014/main" id="{4E20D08D-956C-4966-A5FE-31E0D7F5D354}"/>
              </a:ext>
            </a:extLst>
          </p:cNvPr>
          <p:cNvSpPr txBox="1"/>
          <p:nvPr/>
        </p:nvSpPr>
        <p:spPr>
          <a:xfrm>
            <a:off x="5312469" y="5692328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2 เมตร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8" name="テキスト ボックス 1897">
            <a:extLst>
              <a:ext uri="{FF2B5EF4-FFF2-40B4-BE49-F238E27FC236}">
                <a16:creationId xmlns:a16="http://schemas.microsoft.com/office/drawing/2014/main" id="{D3038447-8B00-40D6-AE76-DD21BF607F79}"/>
              </a:ext>
            </a:extLst>
          </p:cNvPr>
          <p:cNvSpPr txBox="1"/>
          <p:nvPr/>
        </p:nvSpPr>
        <p:spPr>
          <a:xfrm>
            <a:off x="5348088" y="4472281"/>
            <a:ext cx="31623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น้อยกว่า 5 เมตร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9" name="テキスト ボックス 1898">
            <a:extLst>
              <a:ext uri="{FF2B5EF4-FFF2-40B4-BE49-F238E27FC236}">
                <a16:creationId xmlns:a16="http://schemas.microsoft.com/office/drawing/2014/main" id="{A7D804F1-0DBD-4DA0-89B5-A846E3E31A76}"/>
              </a:ext>
            </a:extLst>
          </p:cNvPr>
          <p:cNvSpPr txBox="1"/>
          <p:nvPr/>
        </p:nvSpPr>
        <p:spPr>
          <a:xfrm>
            <a:off x="5032434" y="4473711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30" name="テキスト ボックス 1899">
            <a:extLst>
              <a:ext uri="{FF2B5EF4-FFF2-40B4-BE49-F238E27FC236}">
                <a16:creationId xmlns:a16="http://schemas.microsoft.com/office/drawing/2014/main" id="{6F73AD0E-9C2E-4E7D-ABEA-B2357E6FD1D9}"/>
              </a:ext>
            </a:extLst>
          </p:cNvPr>
          <p:cNvSpPr txBox="1"/>
          <p:nvPr/>
        </p:nvSpPr>
        <p:spPr>
          <a:xfrm>
            <a:off x="5016618" y="5640893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</a:t>
            </a:r>
            <a:endParaRPr lang="ja-JP" sz="6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9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th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สาเหตุและสัญญาณส่อเค้าของดินถล่ม ความแข็งแรงของดิน, สัญญาณส่อเค้าว่าจะถล่ม</a:t>
            </a:r>
            <a:endParaRPr kumimoji="1"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218 / คู่มือเสริมหน้า 116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115" y="2661734"/>
            <a:ext cx="33029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ตัวอย่างการถล่มของพื้นดินลาดชัน (nori men) ตั้งตรง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49" y="1566678"/>
            <a:ext cx="3767784" cy="477177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981575" y="1289678"/>
            <a:ext cx="278944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ตัวอย่างการถล่มของพื้นดินลาดชัน (nori men)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77624" y="4886340"/>
            <a:ext cx="205210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สัญญาณส่อเค้าของการถล่ม</a:t>
            </a:r>
          </a:p>
        </p:txBody>
      </p:sp>
      <p:sp>
        <p:nvSpPr>
          <p:cNvPr id="12" name="テキスト ボックス 1901">
            <a:extLst>
              <a:ext uri="{FF2B5EF4-FFF2-40B4-BE49-F238E27FC236}">
                <a16:creationId xmlns:a16="http://schemas.microsoft.com/office/drawing/2014/main" id="{05D6BBA8-B2B9-4668-BA05-54C77059D849}"/>
              </a:ext>
            </a:extLst>
          </p:cNvPr>
          <p:cNvSpPr txBox="1"/>
          <p:nvPr/>
        </p:nvSpPr>
        <p:spPr>
          <a:xfrm>
            <a:off x="5162337" y="1639804"/>
            <a:ext cx="829805" cy="76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รูปแบบการถล่มของหิน</a:t>
            </a:r>
          </a:p>
        </p:txBody>
      </p:sp>
      <p:sp>
        <p:nvSpPr>
          <p:cNvPr id="15" name="テキスト ボックス 1902">
            <a:extLst>
              <a:ext uri="{FF2B5EF4-FFF2-40B4-BE49-F238E27FC236}">
                <a16:creationId xmlns:a16="http://schemas.microsoft.com/office/drawing/2014/main" id="{C31A7E30-BC08-4AF5-9EFB-F1AA92770DB8}"/>
              </a:ext>
            </a:extLst>
          </p:cNvPr>
          <p:cNvSpPr txBox="1"/>
          <p:nvPr/>
        </p:nvSpPr>
        <p:spPr>
          <a:xfrm>
            <a:off x="6905889" y="1642411"/>
            <a:ext cx="986526" cy="76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รูปแบบการถล่มของดินและทราย</a:t>
            </a:r>
          </a:p>
        </p:txBody>
      </p:sp>
      <p:sp>
        <p:nvSpPr>
          <p:cNvPr id="16" name="テキスト ボックス 1903">
            <a:extLst>
              <a:ext uri="{FF2B5EF4-FFF2-40B4-BE49-F238E27FC236}">
                <a16:creationId xmlns:a16="http://schemas.microsoft.com/office/drawing/2014/main" id="{EA2A61B3-7DED-46A0-B90F-E9D6B8CDC7B3}"/>
              </a:ext>
            </a:extLst>
          </p:cNvPr>
          <p:cNvSpPr txBox="1"/>
          <p:nvPr/>
        </p:nvSpPr>
        <p:spPr>
          <a:xfrm>
            <a:off x="5093782" y="2507392"/>
            <a:ext cx="453766" cy="71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หินที่มีรอยแตกมาก</a:t>
            </a:r>
          </a:p>
        </p:txBody>
      </p:sp>
      <p:sp>
        <p:nvSpPr>
          <p:cNvPr id="17" name="テキスト ボックス 1904">
            <a:extLst>
              <a:ext uri="{FF2B5EF4-FFF2-40B4-BE49-F238E27FC236}">
                <a16:creationId xmlns:a16="http://schemas.microsoft.com/office/drawing/2014/main" id="{0FC3B041-05D6-4519-9FC7-E6E9AB41D68B}"/>
              </a:ext>
            </a:extLst>
          </p:cNvPr>
          <p:cNvSpPr txBox="1"/>
          <p:nvPr/>
        </p:nvSpPr>
        <p:spPr>
          <a:xfrm>
            <a:off x="5750136" y="2505301"/>
            <a:ext cx="437184" cy="757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หินในชั้นดินสลับแข็งและอ่อน</a:t>
            </a:r>
          </a:p>
        </p:txBody>
      </p:sp>
      <p:sp>
        <p:nvSpPr>
          <p:cNvPr id="18" name="テキスト ボックス 1905">
            <a:extLst>
              <a:ext uri="{FF2B5EF4-FFF2-40B4-BE49-F238E27FC236}">
                <a16:creationId xmlns:a16="http://schemas.microsoft.com/office/drawing/2014/main" id="{6399D021-530B-4163-AFCD-D8AC8C080EE1}"/>
              </a:ext>
            </a:extLst>
          </p:cNvPr>
          <p:cNvSpPr txBox="1"/>
          <p:nvPr/>
        </p:nvSpPr>
        <p:spPr>
          <a:xfrm>
            <a:off x="5009767" y="2711380"/>
            <a:ext cx="1095758" cy="715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หินตกแบบหินลอย (แบบแยกเป็นกาบมน)</a:t>
            </a:r>
          </a:p>
        </p:txBody>
      </p:sp>
      <p:sp>
        <p:nvSpPr>
          <p:cNvPr id="19" name="テキスト ボックス 1906">
            <a:extLst>
              <a:ext uri="{FF2B5EF4-FFF2-40B4-BE49-F238E27FC236}">
                <a16:creationId xmlns:a16="http://schemas.microsoft.com/office/drawing/2014/main" id="{5E69EBDE-0F88-4678-9D4D-7B8BFBD6078A}"/>
              </a:ext>
            </a:extLst>
          </p:cNvPr>
          <p:cNvSpPr txBox="1"/>
          <p:nvPr/>
        </p:nvSpPr>
        <p:spPr>
          <a:xfrm>
            <a:off x="6631341" y="2479113"/>
            <a:ext cx="429471" cy="145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ตะกอนเชิงผา</a:t>
            </a:r>
            <a: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(แบบลานหินเชิงผา)</a:t>
            </a:r>
          </a:p>
        </p:txBody>
      </p:sp>
      <p:sp>
        <p:nvSpPr>
          <p:cNvPr id="20" name="テキスト ボックス 1907">
            <a:extLst>
              <a:ext uri="{FF2B5EF4-FFF2-40B4-BE49-F238E27FC236}">
                <a16:creationId xmlns:a16="http://schemas.microsoft.com/office/drawing/2014/main" id="{6BD6E733-72AD-4D04-92F9-FCC4755DE454}"/>
              </a:ext>
            </a:extLst>
          </p:cNvPr>
          <p:cNvSpPr txBox="1"/>
          <p:nvPr/>
        </p:nvSpPr>
        <p:spPr>
          <a:xfrm>
            <a:off x="7124547" y="2491709"/>
            <a:ext cx="372785" cy="1679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ชั้นหินกรวดที่ราบขั้นบันได</a:t>
            </a:r>
            <a: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(แบบหินกรวดมน)</a:t>
            </a:r>
          </a:p>
        </p:txBody>
      </p:sp>
      <p:sp>
        <p:nvSpPr>
          <p:cNvPr id="21" name="テキスト ボックス 1908">
            <a:extLst>
              <a:ext uri="{FF2B5EF4-FFF2-40B4-BE49-F238E27FC236}">
                <a16:creationId xmlns:a16="http://schemas.microsoft.com/office/drawing/2014/main" id="{AA696CAE-1565-4460-A4DC-35A3EB3200F0}"/>
              </a:ext>
            </a:extLst>
          </p:cNvPr>
          <p:cNvSpPr txBox="1"/>
          <p:nvPr/>
        </p:nvSpPr>
        <p:spPr>
          <a:xfrm>
            <a:off x="7656363" y="2492375"/>
            <a:ext cx="616942" cy="2074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พวกหินแกรนิตผุ</a:t>
            </a:r>
            <a: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(แบบโครงสร้างรูปหอมหัวใหญ่)</a:t>
            </a:r>
          </a:p>
        </p:txBody>
      </p:sp>
      <p:sp>
        <p:nvSpPr>
          <p:cNvPr id="22" name="テキスト ボックス 1909">
            <a:extLst>
              <a:ext uri="{FF2B5EF4-FFF2-40B4-BE49-F238E27FC236}">
                <a16:creationId xmlns:a16="http://schemas.microsoft.com/office/drawing/2014/main" id="{8D1CB6CF-F2C4-4930-91D0-4FCEC8065EDF}"/>
              </a:ext>
            </a:extLst>
          </p:cNvPr>
          <p:cNvSpPr txBox="1"/>
          <p:nvPr/>
        </p:nvSpPr>
        <p:spPr>
          <a:xfrm>
            <a:off x="8064051" y="1790231"/>
            <a:ext cx="183649" cy="1855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</a:t>
            </a:r>
            <a:endParaRPr lang="en-US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หินแกร</a:t>
            </a:r>
            <a:endParaRPr lang="en-US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นิตผุ</a:t>
            </a:r>
          </a:p>
        </p:txBody>
      </p:sp>
      <p:sp>
        <p:nvSpPr>
          <p:cNvPr id="23" name="テキスト ボックス 1910">
            <a:extLst>
              <a:ext uri="{FF2B5EF4-FFF2-40B4-BE49-F238E27FC236}">
                <a16:creationId xmlns:a16="http://schemas.microsoft.com/office/drawing/2014/main" id="{71FE75AE-2BDA-4F24-9934-F30C834F8B52}"/>
              </a:ext>
            </a:extLst>
          </p:cNvPr>
          <p:cNvSpPr txBox="1"/>
          <p:nvPr/>
        </p:nvSpPr>
        <p:spPr>
          <a:xfrm>
            <a:off x="8080901" y="2066925"/>
            <a:ext cx="181364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พวกหินแกร</a:t>
            </a:r>
            <a:endParaRPr lang="en-US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นิตผุ</a:t>
            </a:r>
          </a:p>
        </p:txBody>
      </p:sp>
      <p:sp>
        <p:nvSpPr>
          <p:cNvPr id="24" name="テキスト ボックス 1911">
            <a:extLst>
              <a:ext uri="{FF2B5EF4-FFF2-40B4-BE49-F238E27FC236}">
                <a16:creationId xmlns:a16="http://schemas.microsoft.com/office/drawing/2014/main" id="{2824AA79-9FD5-457B-8D0F-192F6EC04602}"/>
              </a:ext>
            </a:extLst>
          </p:cNvPr>
          <p:cNvSpPr txBox="1"/>
          <p:nvPr/>
        </p:nvSpPr>
        <p:spPr>
          <a:xfrm>
            <a:off x="7003013" y="2716382"/>
            <a:ext cx="829804" cy="993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หินตกแบบหินหลุด (แบบหลุดตกลงมา)</a:t>
            </a:r>
          </a:p>
        </p:txBody>
      </p:sp>
      <p:sp>
        <p:nvSpPr>
          <p:cNvPr id="25" name="テキスト ボックス 1912">
            <a:extLst>
              <a:ext uri="{FF2B5EF4-FFF2-40B4-BE49-F238E27FC236}">
                <a16:creationId xmlns:a16="http://schemas.microsoft.com/office/drawing/2014/main" id="{5274E28A-4178-4422-A54E-F64CAB6222EE}"/>
              </a:ext>
            </a:extLst>
          </p:cNvPr>
          <p:cNvSpPr txBox="1"/>
          <p:nvPr/>
        </p:nvSpPr>
        <p:spPr>
          <a:xfrm rot="16200000">
            <a:off x="3944014" y="2425439"/>
            <a:ext cx="1403891" cy="90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 1 มวลหินตกอยู่ในก้อนเดียวหรือหลายก้อน (แบบหินตก)</a:t>
            </a:r>
          </a:p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4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26" name="テキスト ボックス 1913">
            <a:extLst>
              <a:ext uri="{FF2B5EF4-FFF2-40B4-BE49-F238E27FC236}">
                <a16:creationId xmlns:a16="http://schemas.microsoft.com/office/drawing/2014/main" id="{8C332B35-FB95-4F4D-B955-99BCBCC047E7}"/>
              </a:ext>
            </a:extLst>
          </p:cNvPr>
          <p:cNvSpPr txBox="1"/>
          <p:nvPr/>
        </p:nvSpPr>
        <p:spPr>
          <a:xfrm>
            <a:off x="4750470" y="2846387"/>
            <a:ext cx="1694740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เป็นประเภทที่มวลหินที่แยกจากรอยแตกแยกหล่นไปตามรอยแตก</a:t>
            </a:r>
          </a:p>
        </p:txBody>
      </p:sp>
      <p:sp>
        <p:nvSpPr>
          <p:cNvPr id="27" name="テキスト ボックス 1914">
            <a:extLst>
              <a:ext uri="{FF2B5EF4-FFF2-40B4-BE49-F238E27FC236}">
                <a16:creationId xmlns:a16="http://schemas.microsoft.com/office/drawing/2014/main" id="{4CFF46E2-D961-4B82-A7B1-52503A647250}"/>
              </a:ext>
            </a:extLst>
          </p:cNvPr>
          <p:cNvSpPr txBox="1"/>
          <p:nvPr/>
        </p:nvSpPr>
        <p:spPr>
          <a:xfrm rot="16200000">
            <a:off x="3956050" y="3896118"/>
            <a:ext cx="1370126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 2 การถล่มขนาดเล็ก (แบบแยกเป็นกาบมน / แบบหินก่อแยกหล่น) ซึ่งมีพื้นผิวการถล่มตื้น</a:t>
            </a:r>
          </a:p>
        </p:txBody>
      </p:sp>
      <p:sp>
        <p:nvSpPr>
          <p:cNvPr id="28" name="テキスト ボックス 1915">
            <a:extLst>
              <a:ext uri="{FF2B5EF4-FFF2-40B4-BE49-F238E27FC236}">
                <a16:creationId xmlns:a16="http://schemas.microsoft.com/office/drawing/2014/main" id="{8A2BBA3D-F405-48D2-85D1-0776C52534BA}"/>
              </a:ext>
            </a:extLst>
          </p:cNvPr>
          <p:cNvSpPr txBox="1"/>
          <p:nvPr/>
        </p:nvSpPr>
        <p:spPr>
          <a:xfrm rot="16200000">
            <a:off x="3911095" y="5428639"/>
            <a:ext cx="1427336" cy="75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ประเภท 3 การถล่มที่มีพื้นผิวถล่มลึกหรือเป็นวงกว้าง</a:t>
            </a:r>
          </a:p>
        </p:txBody>
      </p:sp>
      <p:sp>
        <p:nvSpPr>
          <p:cNvPr id="29" name="テキスト ボックス 1916">
            <a:extLst>
              <a:ext uri="{FF2B5EF4-FFF2-40B4-BE49-F238E27FC236}">
                <a16:creationId xmlns:a16="http://schemas.microsoft.com/office/drawing/2014/main" id="{6D386C80-154F-45B3-8B1C-8275119790F4}"/>
              </a:ext>
            </a:extLst>
          </p:cNvPr>
          <p:cNvSpPr txBox="1"/>
          <p:nvPr/>
        </p:nvSpPr>
        <p:spPr>
          <a:xfrm>
            <a:off x="4848231" y="3983022"/>
            <a:ext cx="495288" cy="68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หินที่มีรอยแตกมาก</a:t>
            </a:r>
          </a:p>
        </p:txBody>
      </p:sp>
      <p:sp>
        <p:nvSpPr>
          <p:cNvPr id="30" name="テキスト ボックス 1917">
            <a:extLst>
              <a:ext uri="{FF2B5EF4-FFF2-40B4-BE49-F238E27FC236}">
                <a16:creationId xmlns:a16="http://schemas.microsoft.com/office/drawing/2014/main" id="{A15D7695-4F0E-480C-B120-FEAB47E61CA4}"/>
              </a:ext>
            </a:extLst>
          </p:cNvPr>
          <p:cNvSpPr txBox="1"/>
          <p:nvPr/>
        </p:nvSpPr>
        <p:spPr>
          <a:xfrm>
            <a:off x="5444327" y="3990440"/>
            <a:ext cx="291416" cy="845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ชั้นดินสลับแข็งและอ่อน</a:t>
            </a:r>
          </a:p>
        </p:txBody>
      </p:sp>
      <p:sp>
        <p:nvSpPr>
          <p:cNvPr id="31" name="テキスト ボックス 1918">
            <a:extLst>
              <a:ext uri="{FF2B5EF4-FFF2-40B4-BE49-F238E27FC236}">
                <a16:creationId xmlns:a16="http://schemas.microsoft.com/office/drawing/2014/main" id="{0CBC69BD-104F-4AD5-921B-7CD847948908}"/>
              </a:ext>
            </a:extLst>
          </p:cNvPr>
          <p:cNvSpPr txBox="1"/>
          <p:nvPr/>
        </p:nvSpPr>
        <p:spPr>
          <a:xfrm>
            <a:off x="5635607" y="3598135"/>
            <a:ext cx="333121" cy="1761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หินหรือดินและทรายที่อ่อนนุ่ม</a:t>
            </a:r>
          </a:p>
        </p:txBody>
      </p:sp>
      <p:sp>
        <p:nvSpPr>
          <p:cNvPr id="32" name="テキスト ボックス 1919">
            <a:extLst>
              <a:ext uri="{FF2B5EF4-FFF2-40B4-BE49-F238E27FC236}">
                <a16:creationId xmlns:a16="http://schemas.microsoft.com/office/drawing/2014/main" id="{4D83EF74-B26A-49EB-B420-DBFBF11DF3D5}"/>
              </a:ext>
            </a:extLst>
          </p:cNvPr>
          <p:cNvSpPr txBox="1"/>
          <p:nvPr/>
        </p:nvSpPr>
        <p:spPr>
          <a:xfrm>
            <a:off x="5873068" y="3998663"/>
            <a:ext cx="546135" cy="704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หินที่มีแนวแตกเสาเหลี่ยม</a:t>
            </a:r>
          </a:p>
        </p:txBody>
      </p:sp>
      <p:sp>
        <p:nvSpPr>
          <p:cNvPr id="33" name="テキスト ボックス 1920">
            <a:extLst>
              <a:ext uri="{FF2B5EF4-FFF2-40B4-BE49-F238E27FC236}">
                <a16:creationId xmlns:a16="http://schemas.microsoft.com/office/drawing/2014/main" id="{191C879F-D384-41D2-9D93-B4A866A731DC}"/>
              </a:ext>
            </a:extLst>
          </p:cNvPr>
          <p:cNvSpPr txBox="1"/>
          <p:nvPr/>
        </p:nvSpPr>
        <p:spPr>
          <a:xfrm>
            <a:off x="5216254" y="4139774"/>
            <a:ext cx="715916" cy="656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การแยกเป็นกาบมนหรือการถล่มแบบทลายลงมาของหิน</a:t>
            </a:r>
          </a:p>
        </p:txBody>
      </p:sp>
      <p:sp>
        <p:nvSpPr>
          <p:cNvPr id="34" name="テキスト ボックス 1921">
            <a:extLst>
              <a:ext uri="{FF2B5EF4-FFF2-40B4-BE49-F238E27FC236}">
                <a16:creationId xmlns:a16="http://schemas.microsoft.com/office/drawing/2014/main" id="{E0BD4A75-AF8A-4B30-ABC4-5824B4A189A5}"/>
              </a:ext>
            </a:extLst>
          </p:cNvPr>
          <p:cNvSpPr txBox="1"/>
          <p:nvPr/>
        </p:nvSpPr>
        <p:spPr>
          <a:xfrm>
            <a:off x="4743147" y="4337852"/>
            <a:ext cx="1694741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หมายถึงการถล่มขนาดกลางที่ถล่มตามแนวแตกของหิน เป็นประเภทที่ขุดเปิดรอยแตกที่ซ่อนตัวอยู่ เมื่อมีน้ำฝน ฯลฯ ซึมผ่าน ก็จะเปราะบางลงจนเกิดถล่มไปตามพื้นผิวลื่นไถลเป็นแนวเส้นตรง</a:t>
            </a:r>
          </a:p>
        </p:txBody>
      </p:sp>
      <p:sp>
        <p:nvSpPr>
          <p:cNvPr id="35" name="テキスト ボックス 1922">
            <a:extLst>
              <a:ext uri="{FF2B5EF4-FFF2-40B4-BE49-F238E27FC236}">
                <a16:creationId xmlns:a16="http://schemas.microsoft.com/office/drawing/2014/main" id="{22196B0F-A161-41D5-9CB1-57E69AE78D28}"/>
              </a:ext>
            </a:extLst>
          </p:cNvPr>
          <p:cNvSpPr txBox="1"/>
          <p:nvPr/>
        </p:nvSpPr>
        <p:spPr>
          <a:xfrm>
            <a:off x="5694045" y="4796201"/>
            <a:ext cx="41148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แนวชั้น แนวแตก</a:t>
            </a:r>
          </a:p>
        </p:txBody>
      </p:sp>
      <p:sp>
        <p:nvSpPr>
          <p:cNvPr id="36" name="テキスト ボックス 1923">
            <a:extLst>
              <a:ext uri="{FF2B5EF4-FFF2-40B4-BE49-F238E27FC236}">
                <a16:creationId xmlns:a16="http://schemas.microsoft.com/office/drawing/2014/main" id="{7F4A31ED-A83B-4052-953C-9D8E68DBC129}"/>
              </a:ext>
            </a:extLst>
          </p:cNvPr>
          <p:cNvSpPr txBox="1"/>
          <p:nvPr/>
        </p:nvSpPr>
        <p:spPr>
          <a:xfrm>
            <a:off x="5427885" y="5067904"/>
            <a:ext cx="266160" cy="147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พนัง</a:t>
            </a:r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หรือรอยเลื่อนบดทำลาย </a:t>
            </a:r>
            <a:endParaRPr lang="en-US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ฯลฯ</a:t>
            </a:r>
            <a:endParaRPr lang="ja-JP" sz="400" kern="100" dirty="0">
              <a:effectLst/>
              <a:latin typeface="Tahoma" panose="020B0604030504040204" pitchFamily="34" charset="0"/>
              <a:ea typeface="游ゴシック" panose="020B0400000000000000" pitchFamily="50" charset="-128"/>
              <a:cs typeface="Tahoma" panose="020B0604030504040204" pitchFamily="34" charset="0"/>
            </a:endParaRPr>
          </a:p>
        </p:txBody>
      </p:sp>
      <p:sp>
        <p:nvSpPr>
          <p:cNvPr id="37" name="テキスト ボックス 1924">
            <a:extLst>
              <a:ext uri="{FF2B5EF4-FFF2-40B4-BE49-F238E27FC236}">
                <a16:creationId xmlns:a16="http://schemas.microsoft.com/office/drawing/2014/main" id="{9D473445-0197-4ECC-A733-5F57A51B4434}"/>
              </a:ext>
            </a:extLst>
          </p:cNvPr>
          <p:cNvSpPr txBox="1"/>
          <p:nvPr/>
        </p:nvSpPr>
        <p:spPr>
          <a:xfrm>
            <a:off x="5992142" y="5192791"/>
            <a:ext cx="281023" cy="10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ฐานที่ไหล</a:t>
            </a:r>
          </a:p>
        </p:txBody>
      </p:sp>
      <p:sp>
        <p:nvSpPr>
          <p:cNvPr id="38" name="テキスト ボックス 1925">
            <a:extLst>
              <a:ext uri="{FF2B5EF4-FFF2-40B4-BE49-F238E27FC236}">
                <a16:creationId xmlns:a16="http://schemas.microsoft.com/office/drawing/2014/main" id="{8DC42A80-D438-4137-9D4A-97FCDAAD198F}"/>
              </a:ext>
            </a:extLst>
          </p:cNvPr>
          <p:cNvSpPr txBox="1"/>
          <p:nvPr/>
        </p:nvSpPr>
        <p:spPr>
          <a:xfrm>
            <a:off x="4853940" y="5483134"/>
            <a:ext cx="483870" cy="751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รอยเลื่อน พนัง</a:t>
            </a:r>
          </a:p>
        </p:txBody>
      </p:sp>
      <p:sp>
        <p:nvSpPr>
          <p:cNvPr id="39" name="テキスト ボックス 1926">
            <a:extLst>
              <a:ext uri="{FF2B5EF4-FFF2-40B4-BE49-F238E27FC236}">
                <a16:creationId xmlns:a16="http://schemas.microsoft.com/office/drawing/2014/main" id="{5B8975EA-E150-4F45-A759-5C59D08EF7F7}"/>
              </a:ext>
            </a:extLst>
          </p:cNvPr>
          <p:cNvSpPr txBox="1"/>
          <p:nvPr/>
        </p:nvSpPr>
        <p:spPr>
          <a:xfrm>
            <a:off x="5635607" y="5474261"/>
            <a:ext cx="730091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ฐานไหลตามแนวแตกหรือชั้นดิน</a:t>
            </a:r>
          </a:p>
        </p:txBody>
      </p:sp>
      <p:sp>
        <p:nvSpPr>
          <p:cNvPr id="40" name="テキスト ボックス 1927">
            <a:extLst>
              <a:ext uri="{FF2B5EF4-FFF2-40B4-BE49-F238E27FC236}">
                <a16:creationId xmlns:a16="http://schemas.microsoft.com/office/drawing/2014/main" id="{3F282CF0-606C-4395-9990-D564B2513CA4}"/>
              </a:ext>
            </a:extLst>
          </p:cNvPr>
          <p:cNvSpPr txBox="1"/>
          <p:nvPr/>
        </p:nvSpPr>
        <p:spPr>
          <a:xfrm>
            <a:off x="4980645" y="5626167"/>
            <a:ext cx="988084" cy="1242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การถล่มขนาดใหญ่ (แบบการลื่นไถลของชั้นหิน)</a:t>
            </a:r>
          </a:p>
        </p:txBody>
      </p:sp>
      <p:sp>
        <p:nvSpPr>
          <p:cNvPr id="41" name="テキスト ボックス 1928">
            <a:extLst>
              <a:ext uri="{FF2B5EF4-FFF2-40B4-BE49-F238E27FC236}">
                <a16:creationId xmlns:a16="http://schemas.microsoft.com/office/drawing/2014/main" id="{3409BA47-D870-42C3-8320-C9CB7833E3C8}"/>
              </a:ext>
            </a:extLst>
          </p:cNvPr>
          <p:cNvSpPr txBox="1"/>
          <p:nvPr/>
        </p:nvSpPr>
        <p:spPr>
          <a:xfrm>
            <a:off x="4711982" y="5771911"/>
            <a:ext cx="1725906" cy="4079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เป็นประเภทที่แนวจุดอ่อนที่มีความแข็งแรงต่ำมาก (รอยแตกระนาบรอยเลื่อนเขื่อน ฯลฯ ) ขยายตัวในชั้นหินจนเกิดการลื่นไถลลงมาตามแนวจุดอ่อนนั้น ขนาดของการถล่มจะถูกกำหนดโดยความสัมพันธ์ระหว่างตำแหน่งของพื้นที่ลาดเอียงกับแนวจุดอ่อน มุมเอียง ฯลฯ นอกจากนี้ยังอาจมีการโป่งนูนที่บริเวณขอบอีกด้วย</a:t>
            </a:r>
          </a:p>
        </p:txBody>
      </p:sp>
      <p:sp>
        <p:nvSpPr>
          <p:cNvPr id="42" name="テキスト ボックス 1929">
            <a:extLst>
              <a:ext uri="{FF2B5EF4-FFF2-40B4-BE49-F238E27FC236}">
                <a16:creationId xmlns:a16="http://schemas.microsoft.com/office/drawing/2014/main" id="{65E31F9B-CFAF-4A31-9660-DEA9CBC31C7B}"/>
              </a:ext>
            </a:extLst>
          </p:cNvPr>
          <p:cNvSpPr txBox="1"/>
          <p:nvPr/>
        </p:nvSpPr>
        <p:spPr>
          <a:xfrm>
            <a:off x="6528968" y="2858942"/>
            <a:ext cx="1694917" cy="371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เป็นประเภทในกรณีที่เกิดจากสารที่มีมวลหิน หินกรวด ก้อนหิน และก้อนหินมนใหญ่รวมกัน อีกทั้งยังมีสารระหว่างหิน (เมทริกซ์) ที่มีการรวมตัวกันอยู่ระดับต่ำ สารระหว่างหินนี้จะผุกร่อนและถูกกัดเซาะ ทำให้มีก้อนหินมนใหญ่เกิดขึ้นมาจนเสียสมดุลแล้วหลุดตกลงมา　</a:t>
            </a:r>
          </a:p>
        </p:txBody>
      </p:sp>
      <p:sp>
        <p:nvSpPr>
          <p:cNvPr id="43" name="テキスト ボックス 1930">
            <a:extLst>
              <a:ext uri="{FF2B5EF4-FFF2-40B4-BE49-F238E27FC236}">
                <a16:creationId xmlns:a16="http://schemas.microsoft.com/office/drawing/2014/main" id="{14EE731C-D986-4F70-8B1B-8C2E358040E3}"/>
              </a:ext>
            </a:extLst>
          </p:cNvPr>
          <p:cNvSpPr txBox="1"/>
          <p:nvPr/>
        </p:nvSpPr>
        <p:spPr>
          <a:xfrm>
            <a:off x="7120760" y="3546512"/>
            <a:ext cx="114300" cy="2019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น้ำพุ</a:t>
            </a:r>
          </a:p>
        </p:txBody>
      </p:sp>
      <p:sp>
        <p:nvSpPr>
          <p:cNvPr id="44" name="テキスト ボックス 1931">
            <a:extLst>
              <a:ext uri="{FF2B5EF4-FFF2-40B4-BE49-F238E27FC236}">
                <a16:creationId xmlns:a16="http://schemas.microsoft.com/office/drawing/2014/main" id="{2392F7E5-814E-4AF6-8DE0-FE159CDEDB56}"/>
              </a:ext>
            </a:extLst>
          </p:cNvPr>
          <p:cNvSpPr txBox="1"/>
          <p:nvPr/>
        </p:nvSpPr>
        <p:spPr>
          <a:xfrm>
            <a:off x="7450711" y="3417259"/>
            <a:ext cx="239605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ชั้นที่น้ำซึมผ่านได้</a:t>
            </a:r>
          </a:p>
        </p:txBody>
      </p:sp>
      <p:sp>
        <p:nvSpPr>
          <p:cNvPr id="45" name="テキスト ボックス 1932">
            <a:extLst>
              <a:ext uri="{FF2B5EF4-FFF2-40B4-BE49-F238E27FC236}">
                <a16:creationId xmlns:a16="http://schemas.microsoft.com/office/drawing/2014/main" id="{24BDA268-4CCE-42B9-850C-B4AEB153AEA9}"/>
              </a:ext>
            </a:extLst>
          </p:cNvPr>
          <p:cNvSpPr txBox="1"/>
          <p:nvPr/>
        </p:nvSpPr>
        <p:spPr>
          <a:xfrm>
            <a:off x="7310424" y="3659184"/>
            <a:ext cx="28194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ชั้นที่น้ำซึมผ่านไม่ได้</a:t>
            </a:r>
          </a:p>
        </p:txBody>
      </p:sp>
      <p:sp>
        <p:nvSpPr>
          <p:cNvPr id="46" name="テキスト ボックス 1933">
            <a:extLst>
              <a:ext uri="{FF2B5EF4-FFF2-40B4-BE49-F238E27FC236}">
                <a16:creationId xmlns:a16="http://schemas.microsoft.com/office/drawing/2014/main" id="{E3D6F6A1-DAEE-4EC0-8FF0-37D43EB31B24}"/>
              </a:ext>
            </a:extLst>
          </p:cNvPr>
          <p:cNvSpPr txBox="1"/>
          <p:nvPr/>
        </p:nvSpPr>
        <p:spPr>
          <a:xfrm>
            <a:off x="7869184" y="3661271"/>
            <a:ext cx="393081" cy="16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ดินเชิงเขาหรือดินชั้นบน</a:t>
            </a:r>
          </a:p>
        </p:txBody>
      </p:sp>
      <p:sp>
        <p:nvSpPr>
          <p:cNvPr id="47" name="テキスト ボックス 1934">
            <a:extLst>
              <a:ext uri="{FF2B5EF4-FFF2-40B4-BE49-F238E27FC236}">
                <a16:creationId xmlns:a16="http://schemas.microsoft.com/office/drawing/2014/main" id="{1BDAF3F2-99A7-4083-A4A1-93989876AE52}"/>
              </a:ext>
            </a:extLst>
          </p:cNvPr>
          <p:cNvSpPr txBox="1"/>
          <p:nvPr/>
        </p:nvSpPr>
        <p:spPr>
          <a:xfrm>
            <a:off x="6605737" y="4013286"/>
            <a:ext cx="392430" cy="78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พื้นดินและทรายที่ไม่รวมกัน</a:t>
            </a:r>
          </a:p>
        </p:txBody>
      </p:sp>
      <p:sp>
        <p:nvSpPr>
          <p:cNvPr id="48" name="テキスト ボックス 1935">
            <a:extLst>
              <a:ext uri="{FF2B5EF4-FFF2-40B4-BE49-F238E27FC236}">
                <a16:creationId xmlns:a16="http://schemas.microsoft.com/office/drawing/2014/main" id="{09CAB38B-8A7A-4170-B074-C163D8100073}"/>
              </a:ext>
            </a:extLst>
          </p:cNvPr>
          <p:cNvSpPr txBox="1"/>
          <p:nvPr/>
        </p:nvSpPr>
        <p:spPr>
          <a:xfrm>
            <a:off x="7144973" y="4020309"/>
            <a:ext cx="56388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มีชั้นที่น้ำซึมผ่านไม่ได้</a:t>
            </a:r>
          </a:p>
        </p:txBody>
      </p:sp>
      <p:sp>
        <p:nvSpPr>
          <p:cNvPr id="49" name="テキスト ボックス 1936">
            <a:extLst>
              <a:ext uri="{FF2B5EF4-FFF2-40B4-BE49-F238E27FC236}">
                <a16:creationId xmlns:a16="http://schemas.microsoft.com/office/drawing/2014/main" id="{87C0F446-577F-4932-AC44-FD80EC31BF41}"/>
              </a:ext>
            </a:extLst>
          </p:cNvPr>
          <p:cNvSpPr txBox="1"/>
          <p:nvPr/>
        </p:nvSpPr>
        <p:spPr>
          <a:xfrm>
            <a:off x="7771021" y="4014242"/>
            <a:ext cx="309880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แบบตะกอนไหล</a:t>
            </a:r>
          </a:p>
        </p:txBody>
      </p:sp>
      <p:sp>
        <p:nvSpPr>
          <p:cNvPr id="50" name="テキスト ボックス 1937">
            <a:extLst>
              <a:ext uri="{FF2B5EF4-FFF2-40B4-BE49-F238E27FC236}">
                <a16:creationId xmlns:a16="http://schemas.microsoft.com/office/drawing/2014/main" id="{A25A1AC1-67CB-4893-964A-9CBFA18E01C1}"/>
              </a:ext>
            </a:extLst>
          </p:cNvPr>
          <p:cNvSpPr txBox="1"/>
          <p:nvPr/>
        </p:nvSpPr>
        <p:spPr>
          <a:xfrm>
            <a:off x="7030389" y="4187618"/>
            <a:ext cx="842010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การหล่นผิวหน้าหรือการถล่มแบบทลายลงมาของดินและทราย</a:t>
            </a:r>
          </a:p>
        </p:txBody>
      </p:sp>
      <p:sp>
        <p:nvSpPr>
          <p:cNvPr id="51" name="テキスト ボックス 1938">
            <a:extLst>
              <a:ext uri="{FF2B5EF4-FFF2-40B4-BE49-F238E27FC236}">
                <a16:creationId xmlns:a16="http://schemas.microsoft.com/office/drawing/2014/main" id="{53138588-A063-456B-BD49-9A078FE5D9A2}"/>
              </a:ext>
            </a:extLst>
          </p:cNvPr>
          <p:cNvSpPr txBox="1"/>
          <p:nvPr/>
        </p:nvSpPr>
        <p:spPr>
          <a:xfrm>
            <a:off x="6543194" y="4350002"/>
            <a:ext cx="1680691" cy="3336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th" sz="5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เป็นประเภทที่ความเครียดถูกปลดปล่อยออกมาจากการขุดชั้นดินธรรมชาติซึ่งเป็นดินและทรายหรือหินโคลนที่มีการรวมตัวต่ำ และการผุกร่อนจะดำเนินไป หลังจากได้รับน้ำจากน้ำฝนที่ตกลงมา ฯลฯ ก็จะถล่มลงมา และเป็นประเภทที่พบมากที่สุดในการถล่มของดินและทราย</a:t>
            </a:r>
          </a:p>
        </p:txBody>
      </p:sp>
      <p:sp>
        <p:nvSpPr>
          <p:cNvPr id="52" name="テキスト ボックス 1939">
            <a:extLst>
              <a:ext uri="{FF2B5EF4-FFF2-40B4-BE49-F238E27FC236}">
                <a16:creationId xmlns:a16="http://schemas.microsoft.com/office/drawing/2014/main" id="{324DB721-E469-42EA-9938-68D388CF5071}"/>
              </a:ext>
            </a:extLst>
          </p:cNvPr>
          <p:cNvSpPr txBox="1"/>
          <p:nvPr/>
        </p:nvSpPr>
        <p:spPr>
          <a:xfrm>
            <a:off x="7262882" y="5205837"/>
            <a:ext cx="784860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การลื่นหล่นของดินที่ถล่มลงมา</a:t>
            </a:r>
          </a:p>
        </p:txBody>
      </p:sp>
      <p:sp>
        <p:nvSpPr>
          <p:cNvPr id="53" name="テキスト ボックス 1940">
            <a:extLst>
              <a:ext uri="{FF2B5EF4-FFF2-40B4-BE49-F238E27FC236}">
                <a16:creationId xmlns:a16="http://schemas.microsoft.com/office/drawing/2014/main" id="{EA80A1FF-01BE-46A9-8C8D-C19BEDF75E77}"/>
              </a:ext>
            </a:extLst>
          </p:cNvPr>
          <p:cNvSpPr txBox="1"/>
          <p:nvPr/>
        </p:nvSpPr>
        <p:spPr>
          <a:xfrm>
            <a:off x="6543194" y="5914911"/>
            <a:ext cx="801851" cy="63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การลื่นไถลเป็นแนวโค้งของดินเหนียว</a:t>
            </a:r>
          </a:p>
        </p:txBody>
      </p:sp>
      <p:sp>
        <p:nvSpPr>
          <p:cNvPr id="54" name="テキスト ボックス 1941">
            <a:extLst>
              <a:ext uri="{FF2B5EF4-FFF2-40B4-BE49-F238E27FC236}">
                <a16:creationId xmlns:a16="http://schemas.microsoft.com/office/drawing/2014/main" id="{A62D00C0-E82A-4ADF-86AE-E65F896DAF86}"/>
              </a:ext>
            </a:extLst>
          </p:cNvPr>
          <p:cNvSpPr txBox="1"/>
          <p:nvPr/>
        </p:nvSpPr>
        <p:spPr>
          <a:xfrm>
            <a:off x="7728585" y="5953419"/>
            <a:ext cx="495300" cy="83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การลื่นไถลร่วม</a:t>
            </a:r>
            <a:endParaRPr lang="en-US" sz="4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หลายแบบ</a:t>
            </a:r>
          </a:p>
        </p:txBody>
      </p:sp>
      <p:sp>
        <p:nvSpPr>
          <p:cNvPr id="55" name="テキスト ボックス 1942">
            <a:extLst>
              <a:ext uri="{FF2B5EF4-FFF2-40B4-BE49-F238E27FC236}">
                <a16:creationId xmlns:a16="http://schemas.microsoft.com/office/drawing/2014/main" id="{8B233EA3-6D88-46F5-A24A-3CA9ECB962D5}"/>
              </a:ext>
            </a:extLst>
          </p:cNvPr>
          <p:cNvSpPr txBox="1"/>
          <p:nvPr/>
        </p:nvSpPr>
        <p:spPr>
          <a:xfrm>
            <a:off x="7930515" y="5807128"/>
            <a:ext cx="232410" cy="897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ชั้นดินเหนียว</a:t>
            </a:r>
          </a:p>
        </p:txBody>
      </p:sp>
      <p:sp>
        <p:nvSpPr>
          <p:cNvPr id="56" name="テキスト ボックス 1943">
            <a:extLst>
              <a:ext uri="{FF2B5EF4-FFF2-40B4-BE49-F238E27FC236}">
                <a16:creationId xmlns:a16="http://schemas.microsoft.com/office/drawing/2014/main" id="{9D0756C5-C5D8-4773-B971-6DA121F860C9}"/>
              </a:ext>
            </a:extLst>
          </p:cNvPr>
          <p:cNvSpPr txBox="1"/>
          <p:nvPr/>
        </p:nvSpPr>
        <p:spPr>
          <a:xfrm>
            <a:off x="6924674" y="6151390"/>
            <a:ext cx="1054465" cy="1111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4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การถล่มขนาดใหญ่ (แบบการลื่นไถลของดิน)</a:t>
            </a:r>
          </a:p>
        </p:txBody>
      </p:sp>
    </p:spTree>
    <p:extLst>
      <p:ext uri="{BB962C8B-B14F-4D97-AF65-F5344CB8AC3E}">
        <p14:creationId xmlns:p14="http://schemas.microsoft.com/office/powerpoint/2010/main" val="221599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224 / คู่มือเสริมหน้า 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16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5946" y="5916471"/>
            <a:ext cx="205210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ตัวอย่างวิธีการสร้างเกาะ (Island)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0" y="1314615"/>
            <a:ext cx="6059440" cy="23637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66" y="4006244"/>
            <a:ext cx="6064668" cy="199165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095625" y="3703813"/>
            <a:ext cx="3022606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ตัวอย่างวิธีการขุดเปิด (Open cut) ปรับประดับดิน</a:t>
            </a:r>
          </a:p>
        </p:txBody>
      </p:sp>
      <p:sp>
        <p:nvSpPr>
          <p:cNvPr id="12" name="テキスト ボックス 1944">
            <a:extLst>
              <a:ext uri="{FF2B5EF4-FFF2-40B4-BE49-F238E27FC236}">
                <a16:creationId xmlns:a16="http://schemas.microsoft.com/office/drawing/2014/main" id="{2E75CFB9-7205-4E49-8B63-5920E04E7CA7}"/>
              </a:ext>
            </a:extLst>
          </p:cNvPr>
          <p:cNvSpPr txBox="1"/>
          <p:nvPr/>
        </p:nvSpPr>
        <p:spPr>
          <a:xfrm>
            <a:off x="2568612" y="1456566"/>
            <a:ext cx="116937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ไหล่สโลป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945">
            <a:extLst>
              <a:ext uri="{FF2B5EF4-FFF2-40B4-BE49-F238E27FC236}">
                <a16:creationId xmlns:a16="http://schemas.microsoft.com/office/drawing/2014/main" id="{B648E18E-B841-40B5-B129-E8B3DCB851BE}"/>
              </a:ext>
            </a:extLst>
          </p:cNvPr>
          <p:cNvSpPr txBox="1"/>
          <p:nvPr/>
        </p:nvSpPr>
        <p:spPr>
          <a:xfrm>
            <a:off x="2977963" y="1758997"/>
            <a:ext cx="673783" cy="3606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การบ่ม (yojo) พื้นดินลาดชัน (nori men)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946">
            <a:extLst>
              <a:ext uri="{FF2B5EF4-FFF2-40B4-BE49-F238E27FC236}">
                <a16:creationId xmlns:a16="http://schemas.microsoft.com/office/drawing/2014/main" id="{59435363-5DE5-42AA-9059-B0E98202DBE7}"/>
              </a:ext>
            </a:extLst>
          </p:cNvPr>
          <p:cNvSpPr txBox="1"/>
          <p:nvPr/>
        </p:nvSpPr>
        <p:spPr>
          <a:xfrm>
            <a:off x="1894829" y="2735526"/>
            <a:ext cx="572041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ระดับลาดเอียงของสโลป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947">
            <a:extLst>
              <a:ext uri="{FF2B5EF4-FFF2-40B4-BE49-F238E27FC236}">
                <a16:creationId xmlns:a16="http://schemas.microsoft.com/office/drawing/2014/main" id="{DE03A52D-66F1-44B5-B2A4-90DDCD0BC2EE}"/>
              </a:ext>
            </a:extLst>
          </p:cNvPr>
          <p:cNvSpPr txBox="1"/>
          <p:nvPr/>
        </p:nvSpPr>
        <p:spPr>
          <a:xfrm>
            <a:off x="5706624" y="1782515"/>
            <a:ext cx="411607" cy="2360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ขอบทางลาดชัน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948">
            <a:extLst>
              <a:ext uri="{FF2B5EF4-FFF2-40B4-BE49-F238E27FC236}">
                <a16:creationId xmlns:a16="http://schemas.microsoft.com/office/drawing/2014/main" id="{10F8378D-8B10-4513-B53F-9A2B0B23B730}"/>
              </a:ext>
            </a:extLst>
          </p:cNvPr>
          <p:cNvSpPr txBox="1"/>
          <p:nvPr/>
        </p:nvSpPr>
        <p:spPr>
          <a:xfrm>
            <a:off x="5572933" y="2632494"/>
            <a:ext cx="367518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ฐานสโลป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8" name="テキスト ボックス 1949">
            <a:extLst>
              <a:ext uri="{FF2B5EF4-FFF2-40B4-BE49-F238E27FC236}">
                <a16:creationId xmlns:a16="http://schemas.microsoft.com/office/drawing/2014/main" id="{2DFD40A5-06BB-46E1-B878-6D9F9133EE67}"/>
              </a:ext>
            </a:extLst>
          </p:cNvPr>
          <p:cNvSpPr txBox="1"/>
          <p:nvPr/>
        </p:nvSpPr>
        <p:spPr>
          <a:xfrm>
            <a:off x="6611629" y="1342003"/>
            <a:ext cx="556922" cy="155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ร่องระบายน้ำ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9" name="テキスト ボックス 1950">
            <a:extLst>
              <a:ext uri="{FF2B5EF4-FFF2-40B4-BE49-F238E27FC236}">
                <a16:creationId xmlns:a16="http://schemas.microsoft.com/office/drawing/2014/main" id="{05F6855A-C87D-47FF-B676-FA94BFE2FCE2}"/>
              </a:ext>
            </a:extLst>
          </p:cNvPr>
          <p:cNvSpPr txBox="1"/>
          <p:nvPr/>
        </p:nvSpPr>
        <p:spPr>
          <a:xfrm>
            <a:off x="5150854" y="3459788"/>
            <a:ext cx="541563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ร่องระบายน้ำ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0" name="テキスト ボックス 1951">
            <a:extLst>
              <a:ext uri="{FF2B5EF4-FFF2-40B4-BE49-F238E27FC236}">
                <a16:creationId xmlns:a16="http://schemas.microsoft.com/office/drawing/2014/main" id="{ED1CDF64-723C-45D9-A5C5-7B50D8E03021}"/>
              </a:ext>
            </a:extLst>
          </p:cNvPr>
          <p:cNvSpPr txBox="1"/>
          <p:nvPr/>
        </p:nvSpPr>
        <p:spPr>
          <a:xfrm>
            <a:off x="4251431" y="3539917"/>
            <a:ext cx="68603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พื้นผิวก้นการขุด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1" name="テキスト ボックス 1998">
            <a:extLst>
              <a:ext uri="{FF2B5EF4-FFF2-40B4-BE49-F238E27FC236}">
                <a16:creationId xmlns:a16="http://schemas.microsoft.com/office/drawing/2014/main" id="{F0820F8F-D8BE-4177-8641-754F3FFE4D06}"/>
              </a:ext>
            </a:extLst>
          </p:cNvPr>
          <p:cNvSpPr txBox="1"/>
          <p:nvPr/>
        </p:nvSpPr>
        <p:spPr>
          <a:xfrm>
            <a:off x="3314855" y="2447513"/>
            <a:ext cx="423132" cy="126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กระสอบทราย</a:t>
            </a:r>
            <a:endParaRPr lang="ja-JP" sz="7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2" name="テキスト ボックス 1971">
            <a:extLst>
              <a:ext uri="{FF2B5EF4-FFF2-40B4-BE49-F238E27FC236}">
                <a16:creationId xmlns:a16="http://schemas.microsoft.com/office/drawing/2014/main" id="{D27762A9-BC6B-49DF-B2D4-4AABE69F3678}"/>
              </a:ext>
            </a:extLst>
          </p:cNvPr>
          <p:cNvSpPr txBox="1"/>
          <p:nvPr/>
        </p:nvSpPr>
        <p:spPr>
          <a:xfrm>
            <a:off x="6681401" y="5190834"/>
            <a:ext cx="1053680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ค้ำยันชีทไพล์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3" name="テキスト ボックス 1972">
            <a:extLst>
              <a:ext uri="{FF2B5EF4-FFF2-40B4-BE49-F238E27FC236}">
                <a16:creationId xmlns:a16="http://schemas.microsoft.com/office/drawing/2014/main" id="{589E38F0-8876-4902-9D60-352FEE302669}"/>
              </a:ext>
            </a:extLst>
          </p:cNvPr>
          <p:cNvSpPr txBox="1"/>
          <p:nvPr/>
        </p:nvSpPr>
        <p:spPr>
          <a:xfrm>
            <a:off x="6703607" y="4614815"/>
            <a:ext cx="1053680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ขอบยัน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24" name="テキスト ボックス 1973">
            <a:extLst>
              <a:ext uri="{FF2B5EF4-FFF2-40B4-BE49-F238E27FC236}">
                <a16:creationId xmlns:a16="http://schemas.microsoft.com/office/drawing/2014/main" id="{69ED3BF9-9329-4325-838E-B5E488C36F84}"/>
              </a:ext>
            </a:extLst>
          </p:cNvPr>
          <p:cNvSpPr txBox="1"/>
          <p:nvPr/>
        </p:nvSpPr>
        <p:spPr>
          <a:xfrm>
            <a:off x="1538166" y="4840693"/>
            <a:ext cx="708212" cy="251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105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ผนังยันดิน</a:t>
            </a:r>
            <a:endParaRPr lang="ja-JP" sz="105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66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วิธีการขุด</a:t>
            </a:r>
            <a:endParaRPr kumimoji="1" lang="ja-JP" altLang="en-US" sz="18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05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226 / คู่มือเสริมหน้า 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335478" y="6054971"/>
            <a:ext cx="285697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05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ตัวอย่างวิธีการขุดเปิด (Open cut) เพื่อยันดิน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52" y="1287151"/>
            <a:ext cx="4368095" cy="4799157"/>
          </a:xfrm>
          <a:prstGeom prst="rect">
            <a:avLst/>
          </a:prstGeom>
        </p:spPr>
      </p:pic>
      <p:sp>
        <p:nvSpPr>
          <p:cNvPr id="7" name="テキスト ボックス 1952">
            <a:extLst>
              <a:ext uri="{FF2B5EF4-FFF2-40B4-BE49-F238E27FC236}">
                <a16:creationId xmlns:a16="http://schemas.microsoft.com/office/drawing/2014/main" id="{B43299F5-C26E-46C6-BA42-96BF88A6B786}"/>
              </a:ext>
            </a:extLst>
          </p:cNvPr>
          <p:cNvSpPr txBox="1"/>
          <p:nvPr/>
        </p:nvSpPr>
        <p:spPr>
          <a:xfrm>
            <a:off x="3215683" y="1883145"/>
            <a:ext cx="520084" cy="1710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งานโครงสร้าง</a:t>
            </a:r>
          </a:p>
        </p:txBody>
      </p:sp>
      <p:sp>
        <p:nvSpPr>
          <p:cNvPr id="8" name="テキスト ボックス 1953">
            <a:extLst>
              <a:ext uri="{FF2B5EF4-FFF2-40B4-BE49-F238E27FC236}">
                <a16:creationId xmlns:a16="http://schemas.microsoft.com/office/drawing/2014/main" id="{0134C604-4A2B-48A3-AAF9-CE51BA2A5322}"/>
              </a:ext>
            </a:extLst>
          </p:cNvPr>
          <p:cNvSpPr txBox="1"/>
          <p:nvPr/>
        </p:nvSpPr>
        <p:spPr>
          <a:xfrm>
            <a:off x="4155792" y="2300026"/>
            <a:ext cx="41529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ผนังยันดิน</a:t>
            </a:r>
          </a:p>
        </p:txBody>
      </p:sp>
      <p:sp>
        <p:nvSpPr>
          <p:cNvPr id="10" name="テキスト ボックス 1954">
            <a:extLst>
              <a:ext uri="{FF2B5EF4-FFF2-40B4-BE49-F238E27FC236}">
                <a16:creationId xmlns:a16="http://schemas.microsoft.com/office/drawing/2014/main" id="{3014CA94-76A5-4142-AD9C-938619A5573F}"/>
              </a:ext>
            </a:extLst>
          </p:cNvPr>
          <p:cNvSpPr txBox="1"/>
          <p:nvPr/>
        </p:nvSpPr>
        <p:spPr>
          <a:xfrm>
            <a:off x="6224621" y="178186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สมอ</a:t>
            </a:r>
          </a:p>
        </p:txBody>
      </p:sp>
      <p:sp>
        <p:nvSpPr>
          <p:cNvPr id="13" name="テキスト ボックス 1955">
            <a:extLst>
              <a:ext uri="{FF2B5EF4-FFF2-40B4-BE49-F238E27FC236}">
                <a16:creationId xmlns:a16="http://schemas.microsoft.com/office/drawing/2014/main" id="{D86E5982-024F-43D2-810F-9D878468D217}"/>
              </a:ext>
            </a:extLst>
          </p:cNvPr>
          <p:cNvSpPr txBox="1"/>
          <p:nvPr/>
        </p:nvSpPr>
        <p:spPr>
          <a:xfrm>
            <a:off x="6096916" y="205752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เหล็กรับแรงดึง (Tie Rod)</a:t>
            </a:r>
          </a:p>
        </p:txBody>
      </p:sp>
      <p:sp>
        <p:nvSpPr>
          <p:cNvPr id="14" name="テキスト ボックス 1956">
            <a:extLst>
              <a:ext uri="{FF2B5EF4-FFF2-40B4-BE49-F238E27FC236}">
                <a16:creationId xmlns:a16="http://schemas.microsoft.com/office/drawing/2014/main" id="{BD7069CD-BCA9-4BA0-890A-E150ECDDD277}"/>
              </a:ext>
            </a:extLst>
          </p:cNvPr>
          <p:cNvSpPr txBox="1"/>
          <p:nvPr/>
        </p:nvSpPr>
        <p:spPr>
          <a:xfrm>
            <a:off x="4982562" y="2588980"/>
            <a:ext cx="1372518" cy="157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วิธีการเหล็กรับแรงดึง (Tie Rod)</a:t>
            </a:r>
          </a:p>
        </p:txBody>
      </p:sp>
      <p:sp>
        <p:nvSpPr>
          <p:cNvPr id="15" name="テキスト ボックス 1957">
            <a:extLst>
              <a:ext uri="{FF2B5EF4-FFF2-40B4-BE49-F238E27FC236}">
                <a16:creationId xmlns:a16="http://schemas.microsoft.com/office/drawing/2014/main" id="{8431CABF-383D-4736-8DF1-F4A625195EA6}"/>
              </a:ext>
            </a:extLst>
          </p:cNvPr>
          <p:cNvSpPr txBox="1"/>
          <p:nvPr/>
        </p:nvSpPr>
        <p:spPr>
          <a:xfrm>
            <a:off x="3102345" y="3257299"/>
            <a:ext cx="74676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วิธีการตั้งอิสระ</a:t>
            </a:r>
          </a:p>
        </p:txBody>
      </p:sp>
      <p:sp>
        <p:nvSpPr>
          <p:cNvPr id="16" name="テキスト ボックス 1958">
            <a:extLst>
              <a:ext uri="{FF2B5EF4-FFF2-40B4-BE49-F238E27FC236}">
                <a16:creationId xmlns:a16="http://schemas.microsoft.com/office/drawing/2014/main" id="{3B64B65E-5A95-4D2E-A857-194BEFF330C0}"/>
              </a:ext>
            </a:extLst>
          </p:cNvPr>
          <p:cNvSpPr txBox="1"/>
          <p:nvPr/>
        </p:nvSpPr>
        <p:spPr>
          <a:xfrm>
            <a:off x="2297518" y="2618579"/>
            <a:ext cx="293370" cy="467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ส่วนใส่</a:t>
            </a:r>
            <a:endParaRPr lang="en-US" sz="7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ฐานราก</a:t>
            </a:r>
          </a:p>
        </p:txBody>
      </p:sp>
      <p:sp>
        <p:nvSpPr>
          <p:cNvPr id="17" name="テキスト ボックス 1959">
            <a:extLst>
              <a:ext uri="{FF2B5EF4-FFF2-40B4-BE49-F238E27FC236}">
                <a16:creationId xmlns:a16="http://schemas.microsoft.com/office/drawing/2014/main" id="{D0018FF2-0CB3-42B0-B304-3860A8451124}"/>
              </a:ext>
            </a:extLst>
          </p:cNvPr>
          <p:cNvSpPr txBox="1"/>
          <p:nvPr/>
        </p:nvSpPr>
        <p:spPr>
          <a:xfrm>
            <a:off x="4950393" y="4169418"/>
            <a:ext cx="124205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วิธีการสมอบก (Earth anchor)</a:t>
            </a:r>
          </a:p>
        </p:txBody>
      </p:sp>
      <p:sp>
        <p:nvSpPr>
          <p:cNvPr id="18" name="テキスト ボックス 1960">
            <a:extLst>
              <a:ext uri="{FF2B5EF4-FFF2-40B4-BE49-F238E27FC236}">
                <a16:creationId xmlns:a16="http://schemas.microsoft.com/office/drawing/2014/main" id="{FD4DC8B5-1388-4EC5-BCD1-FD3C64660C3D}"/>
              </a:ext>
            </a:extLst>
          </p:cNvPr>
          <p:cNvSpPr txBox="1"/>
          <p:nvPr/>
        </p:nvSpPr>
        <p:spPr>
          <a:xfrm>
            <a:off x="4353912" y="3867989"/>
            <a:ext cx="40767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ปูนมอตาร์</a:t>
            </a:r>
          </a:p>
        </p:txBody>
      </p:sp>
      <p:sp>
        <p:nvSpPr>
          <p:cNvPr id="19" name="テキスト ボックス 1961">
            <a:extLst>
              <a:ext uri="{FF2B5EF4-FFF2-40B4-BE49-F238E27FC236}">
                <a16:creationId xmlns:a16="http://schemas.microsoft.com/office/drawing/2014/main" id="{871FF0F6-E2ED-41CA-9F3C-6EC31E7BB753}"/>
              </a:ext>
            </a:extLst>
          </p:cNvPr>
          <p:cNvSpPr txBox="1"/>
          <p:nvPr/>
        </p:nvSpPr>
        <p:spPr>
          <a:xfrm>
            <a:off x="6217001" y="2978206"/>
            <a:ext cx="539045" cy="3226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เหล็กเส้นหรือลวดเหล็ก PC</a:t>
            </a:r>
          </a:p>
        </p:txBody>
      </p:sp>
      <p:sp>
        <p:nvSpPr>
          <p:cNvPr id="20" name="テキスト ボックス 1962">
            <a:extLst>
              <a:ext uri="{FF2B5EF4-FFF2-40B4-BE49-F238E27FC236}">
                <a16:creationId xmlns:a16="http://schemas.microsoft.com/office/drawing/2014/main" id="{E1209677-163B-4A3E-B8D4-07C8024E7810}"/>
              </a:ext>
            </a:extLst>
          </p:cNvPr>
          <p:cNvSpPr txBox="1"/>
          <p:nvPr/>
        </p:nvSpPr>
        <p:spPr>
          <a:xfrm>
            <a:off x="4401537" y="5044273"/>
            <a:ext cx="3124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เสากลาง</a:t>
            </a:r>
          </a:p>
        </p:txBody>
      </p:sp>
      <p:sp>
        <p:nvSpPr>
          <p:cNvPr id="22" name="テキスト ボックス 1964">
            <a:extLst>
              <a:ext uri="{FF2B5EF4-FFF2-40B4-BE49-F238E27FC236}">
                <a16:creationId xmlns:a16="http://schemas.microsoft.com/office/drawing/2014/main" id="{0EACDF9B-14F8-4998-9E1D-78CD9F73C54E}"/>
              </a:ext>
            </a:extLst>
          </p:cNvPr>
          <p:cNvSpPr txBox="1"/>
          <p:nvPr/>
        </p:nvSpPr>
        <p:spPr>
          <a:xfrm>
            <a:off x="4597752" y="4727459"/>
            <a:ext cx="522888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ค้ำยันชีทไพล์</a:t>
            </a:r>
          </a:p>
        </p:txBody>
      </p:sp>
      <p:sp>
        <p:nvSpPr>
          <p:cNvPr id="23" name="テキスト ボックス 1965">
            <a:extLst>
              <a:ext uri="{FF2B5EF4-FFF2-40B4-BE49-F238E27FC236}">
                <a16:creationId xmlns:a16="http://schemas.microsoft.com/office/drawing/2014/main" id="{856378E7-9636-4745-881E-4EE87CD6A5E4}"/>
              </a:ext>
            </a:extLst>
          </p:cNvPr>
          <p:cNvSpPr txBox="1"/>
          <p:nvPr/>
        </p:nvSpPr>
        <p:spPr>
          <a:xfrm>
            <a:off x="3999582" y="4702083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ค้ำยันชีทไพล์</a:t>
            </a:r>
          </a:p>
        </p:txBody>
      </p:sp>
      <p:sp>
        <p:nvSpPr>
          <p:cNvPr id="24" name="テキスト ボックス 1966">
            <a:extLst>
              <a:ext uri="{FF2B5EF4-FFF2-40B4-BE49-F238E27FC236}">
                <a16:creationId xmlns:a16="http://schemas.microsoft.com/office/drawing/2014/main" id="{FEE4406F-B7FE-4E1C-8B05-B5F1117A1F09}"/>
              </a:ext>
            </a:extLst>
          </p:cNvPr>
          <p:cNvSpPr txBox="1"/>
          <p:nvPr/>
        </p:nvSpPr>
        <p:spPr>
          <a:xfrm>
            <a:off x="4155791" y="4406876"/>
            <a:ext cx="794601" cy="1346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สิ่งก่อสร้างค้ำยัน</a:t>
            </a:r>
          </a:p>
        </p:txBody>
      </p:sp>
      <p:sp>
        <p:nvSpPr>
          <p:cNvPr id="25" name="テキスト ボックス 1967">
            <a:extLst>
              <a:ext uri="{FF2B5EF4-FFF2-40B4-BE49-F238E27FC236}">
                <a16:creationId xmlns:a16="http://schemas.microsoft.com/office/drawing/2014/main" id="{F1981158-FBBC-4382-A3FB-30937FA85F38}"/>
              </a:ext>
            </a:extLst>
          </p:cNvPr>
          <p:cNvSpPr txBox="1"/>
          <p:nvPr/>
        </p:nvSpPr>
        <p:spPr>
          <a:xfrm>
            <a:off x="3401412" y="4656135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ขอบยัน</a:t>
            </a:r>
          </a:p>
        </p:txBody>
      </p:sp>
      <p:sp>
        <p:nvSpPr>
          <p:cNvPr id="26" name="テキスト ボックス 1968">
            <a:extLst>
              <a:ext uri="{FF2B5EF4-FFF2-40B4-BE49-F238E27FC236}">
                <a16:creationId xmlns:a16="http://schemas.microsoft.com/office/drawing/2014/main" id="{CC0DA425-DAD8-48BD-A7CD-FB0B039B96B3}"/>
              </a:ext>
            </a:extLst>
          </p:cNvPr>
          <p:cNvSpPr txBox="1"/>
          <p:nvPr/>
        </p:nvSpPr>
        <p:spPr>
          <a:xfrm>
            <a:off x="2492287" y="5093889"/>
            <a:ext cx="444891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ฉากค้ำ</a:t>
            </a:r>
          </a:p>
        </p:txBody>
      </p:sp>
      <p:sp>
        <p:nvSpPr>
          <p:cNvPr id="27" name="テキスト ボックス 1969">
            <a:extLst>
              <a:ext uri="{FF2B5EF4-FFF2-40B4-BE49-F238E27FC236}">
                <a16:creationId xmlns:a16="http://schemas.microsoft.com/office/drawing/2014/main" id="{74DB093D-6514-459B-BFFD-90DCF99A811D}"/>
              </a:ext>
            </a:extLst>
          </p:cNvPr>
          <p:cNvSpPr txBox="1"/>
          <p:nvPr/>
        </p:nvSpPr>
        <p:spPr>
          <a:xfrm>
            <a:off x="2714733" y="5726682"/>
            <a:ext cx="3124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เสากลาง</a:t>
            </a:r>
          </a:p>
        </p:txBody>
      </p:sp>
      <p:sp>
        <p:nvSpPr>
          <p:cNvPr id="28" name="テキスト ボックス 1970">
            <a:extLst>
              <a:ext uri="{FF2B5EF4-FFF2-40B4-BE49-F238E27FC236}">
                <a16:creationId xmlns:a16="http://schemas.microsoft.com/office/drawing/2014/main" id="{FA47C8EC-BF06-4D1D-90A9-B13F7F91D8DC}"/>
              </a:ext>
            </a:extLst>
          </p:cNvPr>
          <p:cNvSpPr txBox="1"/>
          <p:nvPr/>
        </p:nvSpPr>
        <p:spPr>
          <a:xfrm>
            <a:off x="5595971" y="5193116"/>
            <a:ext cx="384810" cy="1413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700" kern="10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ผนังยันดิน</a:t>
            </a:r>
          </a:p>
        </p:txBody>
      </p:sp>
    </p:spTree>
    <p:extLst>
      <p:ext uri="{BB962C8B-B14F-4D97-AF65-F5344CB8AC3E}">
        <p14:creationId xmlns:p14="http://schemas.microsoft.com/office/powerpoint/2010/main" val="2824578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th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วิธีการขุด</a:t>
            </a:r>
            <a:endParaRPr kumimoji="1" lang="ja-JP" altLang="en-US" sz="24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th" sz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คู่มือหน้า 227 / คู่มือเสริมหน้า 120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Tahoma" panose="020B060403050404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45946" y="6136460"/>
            <a:ext cx="205210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ตัวอย่างวิธีการม้วนกลับ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1572" y="2918166"/>
            <a:ext cx="268085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th" sz="11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ตัวอย่างวิธีการตัดร่องลึก (Trench cut)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13" y="1346171"/>
            <a:ext cx="5974773" cy="15014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154" y="3152528"/>
            <a:ext cx="3549144" cy="3026570"/>
          </a:xfrm>
          <a:prstGeom prst="rect">
            <a:avLst/>
          </a:prstGeom>
        </p:spPr>
      </p:pic>
      <p:sp>
        <p:nvSpPr>
          <p:cNvPr id="10" name="テキスト ボックス 1974">
            <a:extLst>
              <a:ext uri="{FF2B5EF4-FFF2-40B4-BE49-F238E27FC236}">
                <a16:creationId xmlns:a16="http://schemas.microsoft.com/office/drawing/2014/main" id="{3FB0CF38-E762-4D73-BC58-39447895D478}"/>
              </a:ext>
            </a:extLst>
          </p:cNvPr>
          <p:cNvSpPr txBox="1"/>
          <p:nvPr/>
        </p:nvSpPr>
        <p:spPr>
          <a:xfrm>
            <a:off x="5751801" y="4156325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ผนังยันดิน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3" name="テキスト ボックス 1975">
            <a:extLst>
              <a:ext uri="{FF2B5EF4-FFF2-40B4-BE49-F238E27FC236}">
                <a16:creationId xmlns:a16="http://schemas.microsoft.com/office/drawing/2014/main" id="{00EA5C72-6CF2-4360-BFFB-5DE6786FE8A9}"/>
              </a:ext>
            </a:extLst>
          </p:cNvPr>
          <p:cNvSpPr txBox="1"/>
          <p:nvPr/>
        </p:nvSpPr>
        <p:spPr>
          <a:xfrm>
            <a:off x="5632456" y="3179511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9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พื้นผิวดิน</a:t>
            </a:r>
            <a:endParaRPr lang="ja-JP" sz="9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4" name="テキスト ボックス 1976">
            <a:extLst>
              <a:ext uri="{FF2B5EF4-FFF2-40B4-BE49-F238E27FC236}">
                <a16:creationId xmlns:a16="http://schemas.microsoft.com/office/drawing/2014/main" id="{663B14ED-7251-4FC8-B9B4-05A0545E4ED8}"/>
              </a:ext>
            </a:extLst>
          </p:cNvPr>
          <p:cNvSpPr txBox="1"/>
          <p:nvPr/>
        </p:nvSpPr>
        <p:spPr>
          <a:xfrm>
            <a:off x="4889500" y="3853660"/>
            <a:ext cx="408799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1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6" name="テキスト ボックス 1977">
            <a:extLst>
              <a:ext uri="{FF2B5EF4-FFF2-40B4-BE49-F238E27FC236}">
                <a16:creationId xmlns:a16="http://schemas.microsoft.com/office/drawing/2014/main" id="{06C8906A-E6A5-45E8-B84D-39D4B97E7985}"/>
              </a:ext>
            </a:extLst>
          </p:cNvPr>
          <p:cNvSpPr txBox="1"/>
          <p:nvPr/>
        </p:nvSpPr>
        <p:spPr>
          <a:xfrm>
            <a:off x="4889500" y="4604924"/>
            <a:ext cx="408799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2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  <p:sp>
        <p:nvSpPr>
          <p:cNvPr id="17" name="テキスト ボックス 1978">
            <a:extLst>
              <a:ext uri="{FF2B5EF4-FFF2-40B4-BE49-F238E27FC236}">
                <a16:creationId xmlns:a16="http://schemas.microsoft.com/office/drawing/2014/main" id="{AC9AACCE-69F5-4D54-9417-74F4A0BE96F3}"/>
              </a:ext>
            </a:extLst>
          </p:cNvPr>
          <p:cNvSpPr txBox="1"/>
          <p:nvPr/>
        </p:nvSpPr>
        <p:spPr>
          <a:xfrm>
            <a:off x="4909688" y="5069208"/>
            <a:ext cx="408798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th" sz="8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ระดับที่ 3</a:t>
            </a:r>
            <a:endParaRPr lang="ja-JP" sz="800" kern="100" dirty="0">
              <a:effectLst/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26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th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 11 ตัวอย่างเหตุการณ์ความเสียหาย</a:t>
            </a:r>
            <a:endParaRPr kumimoji="1" lang="ja-JP" altLang="en-US" sz="2400" dirty="0">
              <a:latin typeface="Tahoma" panose="020B0604030504040204" pitchFamily="34" charset="0"/>
              <a:ea typeface="ＭＳ Ｐゴシック" panose="020B0600070205080204" pitchFamily="50" charset="-128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5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15031</Words>
  <Application>Microsoft Office PowerPoint</Application>
  <PresentationFormat>画面に合わせる (4:3)</PresentationFormat>
  <Paragraphs>2427</Paragraphs>
  <Slides>119</Slides>
  <Notes>107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119</vt:i4>
      </vt:variant>
    </vt:vector>
  </HeadingPairs>
  <TitlesOfParts>
    <vt:vector size="130" baseType="lpstr">
      <vt:lpstr>HGP明朝B</vt:lpstr>
      <vt:lpstr>Meiryo UI</vt:lpstr>
      <vt:lpstr>ＭＳ Ｐゴシック</vt:lpstr>
      <vt:lpstr>游ゴシック</vt:lpstr>
      <vt:lpstr>Arial</vt:lpstr>
      <vt:lpstr>Calibri</vt:lpstr>
      <vt:lpstr>Calibri Light</vt:lpstr>
      <vt:lpstr>Cambria Math</vt:lpstr>
      <vt:lpstr>Tahoma</vt:lpstr>
      <vt:lpstr>Office テーマ</vt:lpstr>
      <vt:lpstr>Office Theme</vt:lpstr>
      <vt:lpstr>การขับขี่เครื่องจักรก่อสร้างประเภทยานพาหนะ  (สำหรับการปรับผิวดิน / การขนย้าย / การบรรทุก และการขุด) คู่มือเสริมสำหรับการฝึกอบรมทักษะ เอกสาร PowerPoint สำหรับการฝึกอบรม</vt:lpstr>
      <vt:lpstr>บทที่ 1 ความรู้พื้นฐานเกี่ยวกับเครื่องจักรก่อสร้างประเภทยานพาหนะ</vt:lpstr>
      <vt:lpstr>ประเภทและรูปแบบของเครื่องจักรก่อสร้างประเภทยานพาหนะ (สำหรับการปรับผิวดิน / การขนย้าย / การบรรทุก และการขุด) (คำสั่งบังคับใช้กฎหมายความปลอดภัยและอาชีวอนามัยแรงงาน (roudou anzen eiseihou) ตารางแนบที่ 7)</vt:lpstr>
      <vt:lpstr>เครื่องจักรสำหรับปรับผิวดิน ขนย้าย และบรรทุก</vt:lpstr>
      <vt:lpstr>เครื่องจักรสำหรับปรับผิวดิน ขนย้าย และบรรทุก</vt:lpstr>
      <vt:lpstr>เครื่องจักรสำหรับขุด</vt:lpstr>
      <vt:lpstr>เครื่องจักรสำหรับขุด</vt:lpstr>
      <vt:lpstr>คำศัพท์ที่เกี่ยวกับเครื่องจักรก่อสร้างประเภทยานพาหนะ 1...อุปกรณ์การทำงาน</vt:lpstr>
      <vt:lpstr>คำศัพท์ที่เกี่ยวกับเครื่องจักรก่อสร้างประเภทยานพาหนะ 2...น้ำหนักของตัวเครื่อง คำศัพท์ที่เกี่ยวกับเครื่องจักรก่อสร้างประเภทยานพาหนะ 3...น้ำหนักเครื่อง คำศัพท์ที่เกี่ยวกับเครื่องจักรก่อสร้างประเภทยานพาหนะ 4...น้ำหนักรวมของเครื่อง</vt:lpstr>
      <vt:lpstr>คำศัพท์ที่เกี่ยวกับเครื่องจักรก่อสร้างประเภทยานพาหนะ์ 5...ระดับความเสถียร 6...ความสามารถในการไต่ความชัน</vt:lpstr>
      <vt:lpstr>คำศัพท์ที่เกี่ยวกับเครื่องจักรก่อสร้างประเภทยานพาหนะ 7...ความดันที่กดลงบนพื้นเฉลี่ย</vt:lpstr>
      <vt:lpstr>บทที่ 2 เครื่องยนต์ต้นกำลังและอุปกรณ์ไฮดรอลิกสำหรับเครื่องจักรก่อสร้างประเภทยานพาหนะ</vt:lpstr>
      <vt:lpstr>เครื่องยนต์ต้นกำลัง</vt:lpstr>
      <vt:lpstr>โครงสร้างของเครื่องยนต์ดีเซล</vt:lpstr>
      <vt:lpstr>โครงสร้างของเครื่องยนต์ดีเซล</vt:lpstr>
      <vt:lpstr>โครงสร้างของเครื่องยนต์ดีเซล</vt:lpstr>
      <vt:lpstr>เชื้อเพลิง / น้ำมันเครื่อง</vt:lpstr>
      <vt:lpstr>อุปกรณ์ไฮดรอลิก</vt:lpstr>
      <vt:lpstr>ปั๊มไฮดรอลิก (1) ปั๊มเกียร์ (2) ปั๊มลูกสูบ แบบเพลาเอียง, แบบแผ่น Swashplate</vt:lpstr>
      <vt:lpstr>ถังน้ำมันไฮดรอลิก</vt:lpstr>
      <vt:lpstr>บทที่ 3 โครงสร้างของอุปกรณ์ที่เกี่ยวข้องกับการทำงานของเครื่องจักรก่อสร้างประเภทยานพาหนะ</vt:lpstr>
      <vt:lpstr>รถแทรกเตอร์แบบตีนตะขาบ</vt:lpstr>
      <vt:lpstr>รถแทรกเตอร์แบบตีนตะขาบ</vt:lpstr>
      <vt:lpstr>รถแทรกเตอร์แบบล้อ</vt:lpstr>
      <vt:lpstr>รถแทรกเตอร์แบบล้อ ล้อยาง</vt:lpstr>
      <vt:lpstr>เครื่องจักรก่อสร้างประเภทรถขุดแบบไฮดรอลิก (แบบตีนตะขาบ)</vt:lpstr>
      <vt:lpstr>รถเกลี่ยดิน</vt:lpstr>
      <vt:lpstr>เครื่องขูด</vt:lpstr>
      <vt:lpstr>บทที่ 4 การจัดการอุปกรณ์ที่เกี่ยวข้องกับการทำงานของเครื่องจักรก่อสร้างประเภทยานพาหนะ</vt:lpstr>
      <vt:lpstr>การจัดการการออกวิ่ง</vt:lpstr>
      <vt:lpstr>การจัดการขณะวิ่ง</vt:lpstr>
      <vt:lpstr>การจัดการขณะวิ่ง</vt:lpstr>
      <vt:lpstr>การจัดการเมื่อจอดรถ (จอดเครื่อง)</vt:lpstr>
      <vt:lpstr>บทที่ 5 โครงสร้างและประเภทของอุปกรณ์ที่เกี่ยวข้องกับการทำงานกับเครื่องจักรก่อสร้างประเภทยานพาหนะ</vt:lpstr>
      <vt:lpstr>โครงสร้างและประเภทของอุปกรณ์งานก่อสร้างประเภทรถแทรกเตอร์</vt:lpstr>
      <vt:lpstr>โครงสร้างและประเภทของอุปกรณ์งานก่อสร้างประเภทรถแทรกเตอร์</vt:lpstr>
      <vt:lpstr>อุปกรณ์ความปลอดภัย ฯลฯ</vt:lpstr>
      <vt:lpstr>โครงสร้างและประเภทของอุปกรณ์งานก่อสร้างประเภทรถขุด (shoberu)</vt:lpstr>
      <vt:lpstr>อุปกรณ์ความปลอดภัย ฯลฯ</vt:lpstr>
      <vt:lpstr>รถเกลี่ยดิน</vt:lpstr>
      <vt:lpstr>เครื่องขูด</vt:lpstr>
      <vt:lpstr>บทที่ 6 การจัดการอุปกรณ์ที่เกี่ยวข้องกับการทำงานกับ เครื่องจักรก่อสร้างประเภทยานพาหนะ ฯลฯ</vt:lpstr>
      <vt:lpstr>รถดันดิน 1...หลักพื้นฐานในการควบคุม</vt:lpstr>
      <vt:lpstr>รถดันดิน 1...หลักพื้นฐานในการควบคุม</vt:lpstr>
      <vt:lpstr>รถดันดิน 1...หลักพื้นฐานในการควบคุม</vt:lpstr>
      <vt:lpstr>รถดันดิน 2...การทำงานพื้นฐาน</vt:lpstr>
      <vt:lpstr>งานขุด</vt:lpstr>
      <vt:lpstr>งานดันดิน</vt:lpstr>
      <vt:lpstr>งานคันดิน (morido)</vt:lpstr>
      <vt:lpstr>การเก็บงาน</vt:lpstr>
      <vt:lpstr>การประยุกต์ใช้งาน</vt:lpstr>
      <vt:lpstr>งานทลาย</vt:lpstr>
      <vt:lpstr>รถตัก</vt:lpstr>
      <vt:lpstr>รถตัก</vt:lpstr>
      <vt:lpstr>งานขุด</vt:lpstr>
      <vt:lpstr>งานบรรทุกขนย้าย</vt:lpstr>
      <vt:lpstr>งานบรรทุกขนย้าย</vt:lpstr>
      <vt:lpstr>รถขุดแบบไฮดรอลิก (รถแบคโฮ)</vt:lpstr>
      <vt:lpstr>รถขุดแบบไฮดรอลิก (รถแบคโฮ)</vt:lpstr>
      <vt:lpstr>งานขุด</vt:lpstr>
      <vt:lpstr>งานบรรทุก</vt:lpstr>
      <vt:lpstr>รถขุดแบบไฮดรอลิก (รถขุด Loading)</vt:lpstr>
      <vt:lpstr>รถขุดแบบไฮดรอลิก (รถขุด Loading)</vt:lpstr>
      <vt:lpstr>รถขุดแบบไฮดรอลิก (รถขุด Loading)</vt:lpstr>
      <vt:lpstr>รถขุดแคลมเชล</vt:lpstr>
      <vt:lpstr>รถขุด Dragline</vt:lpstr>
      <vt:lpstr>รถเกลี่ยดิน 1 ... หลักพื้นฐานในการควบคุม</vt:lpstr>
      <vt:lpstr>รถเกลี่ยดิน 2 ... การทำงานพื้นฐาน</vt:lpstr>
      <vt:lpstr>การปรับใช้งาน</vt:lpstr>
      <vt:lpstr>เครื่องขูด (เครื่องขูดมอเตอร์)</vt:lpstr>
      <vt:lpstr>เครื่องขูด (เครื่องขูดแบบลากจูง)</vt:lpstr>
      <vt:lpstr>เครื่องขนย้ายหินแบบตีนตะขาบ</vt:lpstr>
      <vt:lpstr>การขนย้ายเครื่องจักรก่อสร้างประเภทยานพาหนะ</vt:lpstr>
      <vt:lpstr>บทที่ 7 การตรวจสอบและเตรียมความพร้อม เครื่องจักรก่อสร้างประเภทยานพาหนะ</vt:lpstr>
      <vt:lpstr>กฎหมายและคำสั่งที่เกี่ยวข้อง และสิ่งที่ควรระวังทั่วไป</vt:lpstr>
      <vt:lpstr>แนวทางการตรวจสอบประจำวัน (nichijou tenken) ก่อนสตาร์ทเครื่องยนต์</vt:lpstr>
      <vt:lpstr>แนวทางการตรวจสอบประจำวัน (nichijou tenken) หลังจากสตาร์ทเครื่องยนต์</vt:lpstr>
      <vt:lpstr>แนวทางการตรวจสอบกรณีพบความผิดปกติในระหว่างการทำงาน</vt:lpstr>
      <vt:lpstr>บทที่ 8 ข้อควรปฏิบัติในการขับขี่ที่ปลอดภัย  ตลอดจนแนวทางในการให้สัญญาณและบอกทาง</vt:lpstr>
      <vt:lpstr>ข้อควรปฏิบัติเพื่อการขับขี่อย่างปลอดภัย</vt:lpstr>
      <vt:lpstr>รายละเอียดการให้สัญญาณและการบอกทาง</vt:lpstr>
      <vt:lpstr>บทที่ 9 ความรู้เกี่ยวกับกลศาสตร์และไฟฟ้า</vt:lpstr>
      <vt:lpstr>โมเมนต์ของแรง</vt:lpstr>
      <vt:lpstr>มวลและความถ่วงจำเพาะ</vt:lpstr>
      <vt:lpstr>จุดศูนย์ถ่วง, ความเสถียรของวัตถุ (มั่นคง (suwari))</vt:lpstr>
      <vt:lpstr>การเคลื่อนที่ของวัตถุ</vt:lpstr>
      <vt:lpstr>ความรู้เกี่ยวกับไฟฟ้า</vt:lpstr>
      <vt:lpstr>ความรู้เกี่ยวกับไฟฟ้า</vt:lpstr>
      <vt:lpstr>บทที่ 10 ความรู้เกี่ยวกับสภาพธรณีวิทยาและงานวิศวกรรมโยธา ฯลฯ</vt:lpstr>
      <vt:lpstr>คุณสมบัติของหิน, ดิน</vt:lpstr>
      <vt:lpstr>องค์ประกอบของดิน</vt:lpstr>
      <vt:lpstr>ความแข็งของฐานดิน</vt:lpstr>
      <vt:lpstr>การเปลี่ยนแปลงของปริมาณดิน</vt:lpstr>
      <vt:lpstr>สาเหตุและสัญญาณส่อเค้าของดินถล่ม สาเหตุของดินถล่ม</vt:lpstr>
      <vt:lpstr>สาเหตุและสัญญาณส่อเค้าของดินถล่ม ความแข็งแรงของดิน, สัญญาณส่อเค้าว่าจะถล่ม</vt:lpstr>
      <vt:lpstr>วิธีการขุด</vt:lpstr>
      <vt:lpstr>วิธีการขุด</vt:lpstr>
      <vt:lpstr>วิธีการขุด</vt:lpstr>
      <vt:lpstr>บทที่ 11 ตัวอย่างเหตุการณ์ความเสียหาย</vt:lpstr>
      <vt:lpstr>ความเสียหายถึงขั้นได้รับบาดเจ็บและเสียชีวิตในอุตสาหกรรมก่อสร้าง</vt:lpstr>
      <vt:lpstr>ตัวอย่างเหตุการณ์ 1 คนงานก่อสร้างถูกบีบโดยตัวถ่วงน้ำหนักของรถขุดบุ้งกี๋ลาก</vt:lpstr>
      <vt:lpstr>ตัวอย่างเหตุการณ์ 5 เดินอยู่ด้านหน้ารถขุดบุ้งกี๋ลากจนโดนกระแทกด้วยบุ้งกี๋ที่หมุนมา</vt:lpstr>
      <vt:lpstr>ตัวอย่างเหตุการณ์ 9 ขณะที่รถตักกำลังวิ่งโดยแขวนน้ำหนักบรรทุกอยู่ได้กระแทกชนคนงานอย่างแรง</vt:lpstr>
      <vt:lpstr>ระบบกฎหมายเกี่ยวกับความปลอดภัยและอาชีวอนามัยของคนงาน</vt:lpstr>
      <vt:lpstr>กฎหมายความปลอดภัยและอาชีวอนามัยแรงงาน (roudou anzen eiseihou) (คัดลอกมาบางส่วน) (1)</vt:lpstr>
      <vt:lpstr>กฎหมายความปลอดภัยและอาชีวอนามัยแรงงาน (roudou anzen eiseihou) (คัดลอกมาบางส่วน) (2)</vt:lpstr>
      <vt:lpstr>กฎหมายความปลอดภัยและอาชีวอนามัยแรงงาน (roudou anzen eiseihou) (คัดลอกมาบางส่วน) (3)</vt:lpstr>
      <vt:lpstr>คำสั่งบังคับใช้กฎหมายความปลอดภัยและอาชีวอนามัยแรงงาน (roudou anzen eiseihou) (คัดลอกมาบางส่วน)</vt:lpstr>
      <vt:lpstr>ข้อบังคับความปลอดภัยและอาชีวอนามัยแรงงาน (คัดลอกมาบางส่วน) (1)</vt:lpstr>
      <vt:lpstr>ข้อบังคับความปลอดภัยและอาชีวอนามัยแรงงาน (คัดลอกมาบางส่วน) (2)</vt:lpstr>
      <vt:lpstr>ข้อบังคับความปลอดภัยและอาชีวอนามัยแรงงาน (คัดลอกมาบางส่วน) (3)</vt:lpstr>
      <vt:lpstr>ข้อบังคับความปลอดภัยและอาชีวอนามัยแรงงาน (คัดลอกมาบางส่วน) (4)</vt:lpstr>
      <vt:lpstr>ข้อบังคับความปลอดภัยและอาชีวอนามัยแรงงาน (คัดลอกมาบางส่วน) (5)</vt:lpstr>
      <vt:lpstr>ข้อบังคับความปลอดภัยและอาชีวอนามัยแรงงาน (คัดลอกมาบางส่วน) (6)</vt:lpstr>
      <vt:lpstr>ข้อบังคับความปลอดภัยและอาชีวอนามัยแรงงาน (คัดลอกมาบางส่วน) (7)</vt:lpstr>
      <vt:lpstr>ข้อบังคับความปลอดภัยและอาชีวอนามัยแรงงาน (คัดลอกมาบางส่วน) (8)</vt:lpstr>
      <vt:lpstr>ข้อบังคับความปลอดภัยและอาชีวอนามัยแรงงาน (คัดลอกมาบางส่วน) (9)</vt:lpstr>
      <vt:lpstr>ข้อบังคับความปลอดภัยและอาชีวอนามัยแรงงาน (คัดลอกมาบางส่วน) (10)</vt:lpstr>
      <vt:lpstr>มาตรฐานโครงสร้างเครื่องจักรก่อสร้างประเภทยานพาหนะ (คัดลอกมาบางส่วน)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2021-02-24T05:58:56Z</dcterms:created>
  <dcterms:modified xsi:type="dcterms:W3CDTF">2022-06-16T10:28:30Z</dcterms:modified>
</cp:coreProperties>
</file>