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Lst>
  <p:notesMasterIdLst>
    <p:notesMasterId r:id="rId122"/>
  </p:notesMasterIdLst>
  <p:sldIdLst>
    <p:sldId id="336" r:id="rId3"/>
    <p:sldId id="305" r:id="rId4"/>
    <p:sldId id="257" r:id="rId5"/>
    <p:sldId id="366" r:id="rId6"/>
    <p:sldId id="446" r:id="rId7"/>
    <p:sldId id="447" r:id="rId8"/>
    <p:sldId id="448" r:id="rId9"/>
    <p:sldId id="371" r:id="rId10"/>
    <p:sldId id="372" r:id="rId11"/>
    <p:sldId id="375" r:id="rId12"/>
    <p:sldId id="377" r:id="rId13"/>
    <p:sldId id="337" r:id="rId14"/>
    <p:sldId id="378" r:id="rId15"/>
    <p:sldId id="523" r:id="rId16"/>
    <p:sldId id="525" r:id="rId17"/>
    <p:sldId id="524" r:id="rId18"/>
    <p:sldId id="379" r:id="rId19"/>
    <p:sldId id="380" r:id="rId20"/>
    <p:sldId id="381" r:id="rId21"/>
    <p:sldId id="386" r:id="rId22"/>
    <p:sldId id="339" r:id="rId23"/>
    <p:sldId id="526" r:id="rId24"/>
    <p:sldId id="539" r:id="rId25"/>
    <p:sldId id="527" r:id="rId26"/>
    <p:sldId id="388" r:id="rId27"/>
    <p:sldId id="528" r:id="rId28"/>
    <p:sldId id="449" r:id="rId29"/>
    <p:sldId id="450" r:id="rId30"/>
    <p:sldId id="443" r:id="rId31"/>
    <p:sldId id="456" r:id="rId32"/>
    <p:sldId id="457" r:id="rId33"/>
    <p:sldId id="458" r:id="rId34"/>
    <p:sldId id="459" r:id="rId35"/>
    <p:sldId id="340" r:id="rId36"/>
    <p:sldId id="394" r:id="rId37"/>
    <p:sldId id="465" r:id="rId38"/>
    <p:sldId id="466" r:id="rId39"/>
    <p:sldId id="395" r:id="rId40"/>
    <p:sldId id="467" r:id="rId41"/>
    <p:sldId id="471" r:id="rId42"/>
    <p:sldId id="472" r:id="rId43"/>
    <p:sldId id="444" r:id="rId44"/>
    <p:sldId id="477" r:id="rId45"/>
    <p:sldId id="529" r:id="rId46"/>
    <p:sldId id="530" r:id="rId47"/>
    <p:sldId id="538" r:id="rId48"/>
    <p:sldId id="491" r:id="rId49"/>
    <p:sldId id="492" r:id="rId50"/>
    <p:sldId id="493" r:id="rId51"/>
    <p:sldId id="520" r:id="rId52"/>
    <p:sldId id="494" r:id="rId53"/>
    <p:sldId id="495" r:id="rId54"/>
    <p:sldId id="496" r:id="rId55"/>
    <p:sldId id="521" r:id="rId56"/>
    <p:sldId id="497" r:id="rId57"/>
    <p:sldId id="498" r:id="rId58"/>
    <p:sldId id="541" r:id="rId59"/>
    <p:sldId id="500" r:id="rId60"/>
    <p:sldId id="542" r:id="rId61"/>
    <p:sldId id="501" r:id="rId62"/>
    <p:sldId id="502" r:id="rId63"/>
    <p:sldId id="503" r:id="rId64"/>
    <p:sldId id="504" r:id="rId65"/>
    <p:sldId id="543" r:id="rId66"/>
    <p:sldId id="505" r:id="rId67"/>
    <p:sldId id="506" r:id="rId68"/>
    <p:sldId id="507" r:id="rId69"/>
    <p:sldId id="531" r:id="rId70"/>
    <p:sldId id="508" r:id="rId71"/>
    <p:sldId id="509" r:id="rId72"/>
    <p:sldId id="510" r:id="rId73"/>
    <p:sldId id="511" r:id="rId74"/>
    <p:sldId id="490" r:id="rId75"/>
    <p:sldId id="445" r:id="rId76"/>
    <p:sldId id="415" r:id="rId77"/>
    <p:sldId id="416" r:id="rId78"/>
    <p:sldId id="512" r:id="rId79"/>
    <p:sldId id="419" r:id="rId80"/>
    <p:sldId id="342" r:id="rId81"/>
    <p:sldId id="421" r:id="rId82"/>
    <p:sldId id="422" r:id="rId83"/>
    <p:sldId id="343" r:id="rId84"/>
    <p:sldId id="423" r:id="rId85"/>
    <p:sldId id="424" r:id="rId86"/>
    <p:sldId id="513" r:id="rId87"/>
    <p:sldId id="425" r:id="rId88"/>
    <p:sldId id="514" r:id="rId89"/>
    <p:sldId id="532" r:id="rId90"/>
    <p:sldId id="344" r:id="rId91"/>
    <p:sldId id="426" r:id="rId92"/>
    <p:sldId id="533" r:id="rId93"/>
    <p:sldId id="534" r:id="rId94"/>
    <p:sldId id="515" r:id="rId95"/>
    <p:sldId id="516" r:id="rId96"/>
    <p:sldId id="517" r:id="rId97"/>
    <p:sldId id="535" r:id="rId98"/>
    <p:sldId id="536" r:id="rId99"/>
    <p:sldId id="537" r:id="rId100"/>
    <p:sldId id="429" r:id="rId101"/>
    <p:sldId id="430" r:id="rId102"/>
    <p:sldId id="431" r:id="rId103"/>
    <p:sldId id="518" r:id="rId104"/>
    <p:sldId id="519" r:id="rId105"/>
    <p:sldId id="328" r:id="rId106"/>
    <p:sldId id="329" r:id="rId107"/>
    <p:sldId id="330" r:id="rId108"/>
    <p:sldId id="354" r:id="rId109"/>
    <p:sldId id="355" r:id="rId110"/>
    <p:sldId id="331" r:id="rId111"/>
    <p:sldId id="332" r:id="rId112"/>
    <p:sldId id="356" r:id="rId113"/>
    <p:sldId id="357" r:id="rId114"/>
    <p:sldId id="358" r:id="rId115"/>
    <p:sldId id="359" r:id="rId116"/>
    <p:sldId id="360" r:id="rId117"/>
    <p:sldId id="522" r:id="rId118"/>
    <p:sldId id="361" r:id="rId119"/>
    <p:sldId id="364" r:id="rId120"/>
    <p:sldId id="365" r:id="rId121"/>
  </p:sldIdLst>
  <p:sldSz cx="9144000" cy="6858000" type="screen4x3"/>
  <p:notesSz cx="6807200" cy="9939338"/>
  <p:defaultTextStyle>
    <a:defPPr rtl="0">
      <a:defRPr lang="pt-pt"/>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3" autoAdjust="0"/>
    <p:restoredTop sz="94660"/>
  </p:normalViewPr>
  <p:slideViewPr>
    <p:cSldViewPr snapToGrid="0">
      <p:cViewPr varScale="1">
        <p:scale>
          <a:sx n="115" d="100"/>
          <a:sy n="115" d="100"/>
        </p:scale>
        <p:origin x="1602" y="102"/>
      </p:cViewPr>
      <p:guideLst/>
    </p:cSldViewPr>
  </p:slideViewPr>
  <p:notesTextViewPr>
    <p:cViewPr>
      <p:scale>
        <a:sx n="1" d="1"/>
        <a:sy n="1" d="1"/>
      </p:scale>
      <p:origin x="0" y="0"/>
    </p:cViewPr>
  </p:notesTextViewPr>
  <p:sorterViewPr>
    <p:cViewPr varScale="1">
      <p:scale>
        <a:sx n="1" d="1"/>
        <a:sy n="1" d="1"/>
      </p:scale>
      <p:origin x="0" y="-194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pPr rtl="0"/>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pPr rtl="0"/>
            <a:fld id="{3044E0B5-69AE-4DB8-A746-7CF92D00ED4B}" type="datetimeFigureOut">
              <a:rPr kumimoji="1" lang="ja-JP" altLang="en-US" smtClean="0"/>
              <a:t>2022/6/16</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pPr rtl="0"/>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pPr rtl="0"/>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pPr rtl="0"/>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686094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112</a:t>
            </a:fld>
            <a:endParaRPr lang="ja-JP" altLang="en-US">
              <a:solidFill>
                <a:prstClr val="black"/>
              </a:solidFill>
            </a:endParaRPr>
          </a:p>
        </p:txBody>
      </p:sp>
    </p:spTree>
    <p:extLst>
      <p:ext uri="{BB962C8B-B14F-4D97-AF65-F5344CB8AC3E}">
        <p14:creationId xmlns:p14="http://schemas.microsoft.com/office/powerpoint/2010/main" val="3084680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35343495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114</a:t>
            </a:fld>
            <a:endParaRPr lang="ja-JP" altLang="en-US">
              <a:solidFill>
                <a:prstClr val="black"/>
              </a:solidFill>
            </a:endParaRPr>
          </a:p>
        </p:txBody>
      </p:sp>
    </p:spTree>
    <p:extLst>
      <p:ext uri="{BB962C8B-B14F-4D97-AF65-F5344CB8AC3E}">
        <p14:creationId xmlns:p14="http://schemas.microsoft.com/office/powerpoint/2010/main" val="24320239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115</a:t>
            </a:fld>
            <a:endParaRPr lang="ja-JP" altLang="en-US">
              <a:solidFill>
                <a:prstClr val="black"/>
              </a:solidFill>
            </a:endParaRPr>
          </a:p>
        </p:txBody>
      </p:sp>
    </p:spTree>
    <p:extLst>
      <p:ext uri="{BB962C8B-B14F-4D97-AF65-F5344CB8AC3E}">
        <p14:creationId xmlns:p14="http://schemas.microsoft.com/office/powerpoint/2010/main" val="31133422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6011655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1133193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37134529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119</a:t>
            </a:fld>
            <a:endParaRPr lang="ja-JP" altLang="en-US">
              <a:solidFill>
                <a:prstClr val="black"/>
              </a:solidFill>
            </a:endParaRPr>
          </a:p>
        </p:txBody>
      </p:sp>
    </p:spTree>
    <p:extLst>
      <p:ext uri="{BB962C8B-B14F-4D97-AF65-F5344CB8AC3E}">
        <p14:creationId xmlns:p14="http://schemas.microsoft.com/office/powerpoint/2010/main" val="313410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4216519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106438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3128229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1533141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1840228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3466540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523124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570308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343584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0543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3225939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2532849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76717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225166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575200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871249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1468272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4242695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1655928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2510725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1145752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4062331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3876329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632761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3969680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1352583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808020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3116255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1982549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4033382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4237756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7949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1899462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3118634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649029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2346779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3615351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1997778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157935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3639183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239154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368793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1293313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42830232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37533806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30890083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22074582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365217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38656143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11438339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26684380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2425391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726329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3286167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2229387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918836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910825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38184333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516359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2227244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913979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17698163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962714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77</a:t>
            </a:fld>
            <a:endParaRPr lang="ja-JP" altLang="en-US">
              <a:solidFill>
                <a:prstClr val="black"/>
              </a:solidFill>
            </a:endParaRPr>
          </a:p>
        </p:txBody>
      </p:sp>
    </p:spTree>
    <p:extLst>
      <p:ext uri="{BB962C8B-B14F-4D97-AF65-F5344CB8AC3E}">
        <p14:creationId xmlns:p14="http://schemas.microsoft.com/office/powerpoint/2010/main" val="59005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24397664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25407887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6750002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7632508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83</a:t>
            </a:fld>
            <a:endParaRPr lang="ja-JP" altLang="en-US">
              <a:solidFill>
                <a:prstClr val="black"/>
              </a:solidFill>
            </a:endParaRPr>
          </a:p>
        </p:txBody>
      </p:sp>
    </p:spTree>
    <p:extLst>
      <p:ext uri="{BB962C8B-B14F-4D97-AF65-F5344CB8AC3E}">
        <p14:creationId xmlns:p14="http://schemas.microsoft.com/office/powerpoint/2010/main" val="30072176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84</a:t>
            </a:fld>
            <a:endParaRPr lang="ja-JP" altLang="en-US">
              <a:solidFill>
                <a:prstClr val="black"/>
              </a:solidFill>
            </a:endParaRPr>
          </a:p>
        </p:txBody>
      </p:sp>
    </p:spTree>
    <p:extLst>
      <p:ext uri="{BB962C8B-B14F-4D97-AF65-F5344CB8AC3E}">
        <p14:creationId xmlns:p14="http://schemas.microsoft.com/office/powerpoint/2010/main" val="28387594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37698672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42399597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40772426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88</a:t>
            </a:fld>
            <a:endParaRPr lang="ja-JP" altLang="en-US">
              <a:solidFill>
                <a:prstClr val="black"/>
              </a:solidFill>
            </a:endParaRPr>
          </a:p>
        </p:txBody>
      </p:sp>
    </p:spTree>
    <p:extLst>
      <p:ext uri="{BB962C8B-B14F-4D97-AF65-F5344CB8AC3E}">
        <p14:creationId xmlns:p14="http://schemas.microsoft.com/office/powerpoint/2010/main" val="34346238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262698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28528840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24520261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7122714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38816487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24463880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6325490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37380088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97</a:t>
            </a:fld>
            <a:endParaRPr lang="ja-JP" altLang="en-US">
              <a:solidFill>
                <a:prstClr val="black"/>
              </a:solidFill>
            </a:endParaRPr>
          </a:p>
        </p:txBody>
      </p:sp>
    </p:spTree>
    <p:extLst>
      <p:ext uri="{BB962C8B-B14F-4D97-AF65-F5344CB8AC3E}">
        <p14:creationId xmlns:p14="http://schemas.microsoft.com/office/powerpoint/2010/main" val="30846335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12454779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100</a:t>
            </a:fld>
            <a:endParaRPr lang="ja-JP" altLang="en-US">
              <a:solidFill>
                <a:prstClr val="black"/>
              </a:solidFill>
            </a:endParaRPr>
          </a:p>
        </p:txBody>
      </p:sp>
    </p:spTree>
    <p:extLst>
      <p:ext uri="{BB962C8B-B14F-4D97-AF65-F5344CB8AC3E}">
        <p14:creationId xmlns:p14="http://schemas.microsoft.com/office/powerpoint/2010/main" val="8157755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2993137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26684905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4630274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103</a:t>
            </a:fld>
            <a:endParaRPr lang="ja-JP" altLang="en-US">
              <a:solidFill>
                <a:prstClr val="black"/>
              </a:solidFill>
            </a:endParaRPr>
          </a:p>
        </p:txBody>
      </p:sp>
    </p:spTree>
    <p:extLst>
      <p:ext uri="{BB962C8B-B14F-4D97-AF65-F5344CB8AC3E}">
        <p14:creationId xmlns:p14="http://schemas.microsoft.com/office/powerpoint/2010/main" val="33719439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1262479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10306727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19600532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13624527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108</a:t>
            </a:fld>
            <a:endParaRPr lang="ja-JP" altLang="en-US">
              <a:solidFill>
                <a:prstClr val="black"/>
              </a:solidFill>
            </a:endParaRPr>
          </a:p>
        </p:txBody>
      </p:sp>
    </p:spTree>
    <p:extLst>
      <p:ext uri="{BB962C8B-B14F-4D97-AF65-F5344CB8AC3E}">
        <p14:creationId xmlns:p14="http://schemas.microsoft.com/office/powerpoint/2010/main" val="12178652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109</a:t>
            </a:fld>
            <a:endParaRPr lang="ja-JP" altLang="en-US">
              <a:solidFill>
                <a:prstClr val="black"/>
              </a:solidFill>
            </a:endParaRPr>
          </a:p>
        </p:txBody>
      </p:sp>
    </p:spTree>
    <p:extLst>
      <p:ext uri="{BB962C8B-B14F-4D97-AF65-F5344CB8AC3E}">
        <p14:creationId xmlns:p14="http://schemas.microsoft.com/office/powerpoint/2010/main" val="1512959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110</a:t>
            </a:fld>
            <a:endParaRPr lang="ja-JP" altLang="en-US">
              <a:solidFill>
                <a:prstClr val="black"/>
              </a:solidFill>
            </a:endParaRPr>
          </a:p>
        </p:txBody>
      </p:sp>
    </p:spTree>
    <p:extLst>
      <p:ext uri="{BB962C8B-B14F-4D97-AF65-F5344CB8AC3E}">
        <p14:creationId xmlns:p14="http://schemas.microsoft.com/office/powerpoint/2010/main" val="25169644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61565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pt-br"/>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a:t>マスター サブタイトルの書式設定</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4741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マスター タイトルの書式設定</a:t>
            </a:r>
            <a:endParaRPr lang="en-US" dirty="0"/>
          </a:p>
        </p:txBody>
      </p:sp>
      <p:sp>
        <p:nvSpPr>
          <p:cNvPr id="3" name="Vertical Text Placeholder 2"/>
          <p:cNvSpPr>
            <a:spLocks noGrp="1"/>
          </p:cNvSpPr>
          <p:nvPr>
            <p:ph type="body" orient="vert" idx="1"/>
          </p:nvPr>
        </p:nvSpPr>
        <p:spPr/>
        <p:txBody>
          <a:bodyPr vert="eaVert"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2939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pt-br"/>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6412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pt-br"/>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a:t>マスター サブタイトルの書式設定</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マスター タイトルの書式設定</a:t>
            </a:r>
            <a:endParaRPr lang="en-US" dirty="0"/>
          </a:p>
        </p:txBody>
      </p:sp>
      <p:sp>
        <p:nvSpPr>
          <p:cNvPr id="3" name="Content Placeholder 2"/>
          <p:cNvSpPr>
            <a:spLocks noGrp="1"/>
          </p:cNvSpPr>
          <p:nvPr>
            <p:ph idx="1"/>
          </p:nvPr>
        </p:nvSpPr>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pt-br"/>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a:t>マスター テキストの書式設定</a:t>
            </a:r>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Content Placeholder 3"/>
          <p:cNvSpPr>
            <a:spLocks noGrp="1"/>
          </p:cNvSpPr>
          <p:nvPr>
            <p:ph sz="half" idx="2"/>
          </p:nvPr>
        </p:nvSpPr>
        <p:spPr>
          <a:xfrm>
            <a:off x="4629150" y="1825625"/>
            <a:ext cx="3886200" cy="4351338"/>
          </a:xfrm>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pt-br"/>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マスター テキストの書式設定</a:t>
            </a:r>
          </a:p>
        </p:txBody>
      </p:sp>
      <p:sp>
        <p:nvSpPr>
          <p:cNvPr id="4" name="Content Placeholder 3"/>
          <p:cNvSpPr>
            <a:spLocks noGrp="1"/>
          </p:cNvSpPr>
          <p:nvPr>
            <p:ph sz="half" idx="2"/>
          </p:nvPr>
        </p:nvSpPr>
        <p:spPr>
          <a:xfrm>
            <a:off x="629842" y="2505075"/>
            <a:ext cx="3868340" cy="3684588"/>
          </a:xfrm>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マスター テキストの書式設定</a:t>
            </a:r>
          </a:p>
        </p:txBody>
      </p:sp>
      <p:sp>
        <p:nvSpPr>
          <p:cNvPr id="6" name="Content Placeholder 5"/>
          <p:cNvSpPr>
            <a:spLocks noGrp="1"/>
          </p:cNvSpPr>
          <p:nvPr>
            <p:ph sz="quarter" idx="4"/>
          </p:nvPr>
        </p:nvSpPr>
        <p:spPr>
          <a:xfrm>
            <a:off x="4629150" y="2505075"/>
            <a:ext cx="3887391" cy="3684588"/>
          </a:xfrm>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7" name="Date Placeholder 6"/>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8" name="Footer Placeholder 7"/>
          <p:cNvSpPr>
            <a:spLocks noGrp="1"/>
          </p:cNvSpPr>
          <p:nvPr>
            <p:ph type="ftr" sz="quarter" idx="11"/>
          </p:nvPr>
        </p:nvSpPr>
        <p:spPr/>
        <p:txBody>
          <a:bodyPr rtlCol="0"/>
          <a:lstStyle/>
          <a:p>
            <a:pPr rtl="0"/>
            <a:endParaRPr kumimoji="1" lang="ja-JP" altLang="en-US"/>
          </a:p>
        </p:txBody>
      </p:sp>
      <p:sp>
        <p:nvSpPr>
          <p:cNvPr id="9" name="Slide Number Placeholder 8"/>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マスター タイトルの書式設定</a:t>
            </a:r>
            <a:endParaRPr lang="en-US" dirty="0"/>
          </a:p>
        </p:txBody>
      </p:sp>
      <p:sp>
        <p:nvSpPr>
          <p:cNvPr id="3" name="Date Placeholder 2"/>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4" name="Footer Placeholder 3"/>
          <p:cNvSpPr>
            <a:spLocks noGrp="1"/>
          </p:cNvSpPr>
          <p:nvPr>
            <p:ph type="ftr" sz="quarter" idx="11"/>
          </p:nvPr>
        </p:nvSpPr>
        <p:spPr/>
        <p:txBody>
          <a:bodyPr rtlCol="0"/>
          <a:lstStyle/>
          <a:p>
            <a:pPr rtl="0"/>
            <a:endParaRPr kumimoji="1" lang="ja-JP" altLang="en-US"/>
          </a:p>
        </p:txBody>
      </p:sp>
      <p:sp>
        <p:nvSpPr>
          <p:cNvPr id="5" name="Slide Number Placeholder 4"/>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3" name="Footer Placeholder 2"/>
          <p:cNvSpPr>
            <a:spLocks noGrp="1"/>
          </p:cNvSpPr>
          <p:nvPr>
            <p:ph type="ftr" sz="quarter" idx="11"/>
          </p:nvPr>
        </p:nvSpPr>
        <p:spPr/>
        <p:txBody>
          <a:bodyPr rtlCol="0"/>
          <a:lstStyle/>
          <a:p>
            <a:pPr rtl="0"/>
            <a:endParaRPr kumimoji="1" lang="ja-JP" altLang="en-US"/>
          </a:p>
        </p:txBody>
      </p:sp>
      <p:sp>
        <p:nvSpPr>
          <p:cNvPr id="4" name="Slide Number Placeholder 3"/>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pt-br"/>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マスター タイトルの書式設定</a:t>
            </a:r>
            <a:endParaRPr lang="en-US" dirty="0"/>
          </a:p>
        </p:txBody>
      </p:sp>
      <p:sp>
        <p:nvSpPr>
          <p:cNvPr id="3" name="Content Placeholder 2"/>
          <p:cNvSpPr>
            <a:spLocks noGrp="1"/>
          </p:cNvSpPr>
          <p:nvPr>
            <p:ph idx="1"/>
          </p:nvPr>
        </p:nvSpPr>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33231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pt-br"/>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a:t>図を追加</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マスター タイトルの書式設定</a:t>
            </a:r>
            <a:endParaRPr lang="en-US" dirty="0"/>
          </a:p>
        </p:txBody>
      </p:sp>
      <p:sp>
        <p:nvSpPr>
          <p:cNvPr id="3" name="Vertical Text Placeholder 2"/>
          <p:cNvSpPr>
            <a:spLocks noGrp="1"/>
          </p:cNvSpPr>
          <p:nvPr>
            <p:ph type="body" orient="vert" idx="1"/>
          </p:nvPr>
        </p:nvSpPr>
        <p:spPr/>
        <p:txBody>
          <a:bodyPr vert="eaVert"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pt-br"/>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pt-br"/>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a:t>マスター テキストの書式設定</a:t>
            </a:r>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59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Content Placeholder 3"/>
          <p:cNvSpPr>
            <a:spLocks noGrp="1"/>
          </p:cNvSpPr>
          <p:nvPr>
            <p:ph sz="half" idx="2"/>
          </p:nvPr>
        </p:nvSpPr>
        <p:spPr>
          <a:xfrm>
            <a:off x="4629150" y="1825625"/>
            <a:ext cx="3886200" cy="4351338"/>
          </a:xfrm>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766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pt-br"/>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マスター テキストの書式設定</a:t>
            </a:r>
          </a:p>
        </p:txBody>
      </p:sp>
      <p:sp>
        <p:nvSpPr>
          <p:cNvPr id="4" name="Content Placeholder 3"/>
          <p:cNvSpPr>
            <a:spLocks noGrp="1"/>
          </p:cNvSpPr>
          <p:nvPr>
            <p:ph sz="half" idx="2"/>
          </p:nvPr>
        </p:nvSpPr>
        <p:spPr>
          <a:xfrm>
            <a:off x="629842" y="2505075"/>
            <a:ext cx="3868340" cy="3684588"/>
          </a:xfrm>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マスター テキストの書式設定</a:t>
            </a:r>
          </a:p>
        </p:txBody>
      </p:sp>
      <p:sp>
        <p:nvSpPr>
          <p:cNvPr id="6" name="Content Placeholder 5"/>
          <p:cNvSpPr>
            <a:spLocks noGrp="1"/>
          </p:cNvSpPr>
          <p:nvPr>
            <p:ph sz="quarter" idx="4"/>
          </p:nvPr>
        </p:nvSpPr>
        <p:spPr>
          <a:xfrm>
            <a:off x="4629150" y="2505075"/>
            <a:ext cx="3887391" cy="3684588"/>
          </a:xfrm>
        </p:spPr>
        <p:txBody>
          <a:bodyPr rtlCol="0"/>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7" name="Date Placeholder 6"/>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8" name="Footer Placeholder 7"/>
          <p:cNvSpPr>
            <a:spLocks noGrp="1"/>
          </p:cNvSpPr>
          <p:nvPr>
            <p:ph type="ftr" sz="quarter" idx="11"/>
          </p:nvPr>
        </p:nvSpPr>
        <p:spPr/>
        <p:txBody>
          <a:bodyPr rtlCol="0"/>
          <a:lstStyle/>
          <a:p>
            <a:pPr rtl="0"/>
            <a:endParaRPr kumimoji="1" lang="ja-JP" altLang="en-US"/>
          </a:p>
        </p:txBody>
      </p:sp>
      <p:sp>
        <p:nvSpPr>
          <p:cNvPr id="9" name="Slide Number Placeholder 8"/>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4232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pt-br"/>
              <a:t>マスター タイトルの書式設定</a:t>
            </a:r>
            <a:endParaRPr lang="en-US" dirty="0"/>
          </a:p>
        </p:txBody>
      </p:sp>
      <p:sp>
        <p:nvSpPr>
          <p:cNvPr id="3" name="Date Placeholder 2"/>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4" name="Footer Placeholder 3"/>
          <p:cNvSpPr>
            <a:spLocks noGrp="1"/>
          </p:cNvSpPr>
          <p:nvPr>
            <p:ph type="ftr" sz="quarter" idx="11"/>
          </p:nvPr>
        </p:nvSpPr>
        <p:spPr/>
        <p:txBody>
          <a:bodyPr rtlCol="0"/>
          <a:lstStyle/>
          <a:p>
            <a:pPr rtl="0"/>
            <a:endParaRPr kumimoji="1" lang="ja-JP" altLang="en-US"/>
          </a:p>
        </p:txBody>
      </p:sp>
      <p:sp>
        <p:nvSpPr>
          <p:cNvPr id="5" name="Slide Number Placeholder 4"/>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24308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3" name="Footer Placeholder 2"/>
          <p:cNvSpPr>
            <a:spLocks noGrp="1"/>
          </p:cNvSpPr>
          <p:nvPr>
            <p:ph type="ftr" sz="quarter" idx="11"/>
          </p:nvPr>
        </p:nvSpPr>
        <p:spPr/>
        <p:txBody>
          <a:bodyPr rtlCol="0"/>
          <a:lstStyle/>
          <a:p>
            <a:pPr rtl="0"/>
            <a:endParaRPr kumimoji="1" lang="ja-JP" altLang="en-US"/>
          </a:p>
        </p:txBody>
      </p:sp>
      <p:sp>
        <p:nvSpPr>
          <p:cNvPr id="4" name="Slide Number Placeholder 3"/>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2571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pt-br"/>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05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pt-br"/>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a:t>図を追加</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15496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pt-br"/>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0345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pt-br"/>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pt-br"/>
              <a:t>マスター テキストの書式設定</a:t>
            </a:r>
          </a:p>
          <a:p>
            <a:pPr lvl="1" rtl="0"/>
            <a:r>
              <a:rPr lang="pt-br"/>
              <a:t>第 2 レベル</a:t>
            </a:r>
          </a:p>
          <a:p>
            <a:pPr lvl="2" rtl="0"/>
            <a:r>
              <a:rPr lang="pt-br"/>
              <a:t>第 3 レベル</a:t>
            </a:r>
          </a:p>
          <a:p>
            <a:pPr lvl="3" rtl="0"/>
            <a:r>
              <a:rPr lang="pt-br"/>
              <a:t>第 4 レベル</a:t>
            </a:r>
          </a:p>
          <a:p>
            <a:pPr lvl="4" rtl="0"/>
            <a:r>
              <a:rPr lang="pt-br"/>
              <a:t>第 5 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10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90.xml"/><Relationship Id="rId1" Type="http://schemas.openxmlformats.org/officeDocument/2006/relationships/slideLayout" Target="../slideLayouts/slideLayout13.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10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04.xml.rels><?xml version="1.0" encoding="UTF-8" standalone="yes"?>
<Relationships xmlns="http://schemas.openxmlformats.org/package/2006/relationships"><Relationship Id="rId3" Type="http://schemas.openxmlformats.org/officeDocument/2006/relationships/image" Target="../media/image237.emf"/><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95.xml"/><Relationship Id="rId1" Type="http://schemas.openxmlformats.org/officeDocument/2006/relationships/slideLayout" Target="../slideLayouts/slideLayout13.xml"/><Relationship Id="rId4" Type="http://schemas.openxmlformats.org/officeDocument/2006/relationships/image" Target="../media/image240.png"/></Relationships>
</file>

<file path=ppt/slides/_rels/slide10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92.pn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101.png"/><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123.png"/><Relationship Id="rId4" Type="http://schemas.openxmlformats.org/officeDocument/2006/relationships/image" Target="../media/image122.png"/></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126.png"/><Relationship Id="rId4" Type="http://schemas.openxmlformats.org/officeDocument/2006/relationships/image" Target="../media/image125.png"/></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133.png"/><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40.png"/></Relationships>
</file>

<file path=ppt/slides/_rels/slide6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46.png"/></Relationships>
</file>

<file path=ppt/slides/_rels/slide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48.png"/></Relationships>
</file>

<file path=ppt/slides/_rels/slide6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58.png"/><Relationship Id="rId4" Type="http://schemas.openxmlformats.org/officeDocument/2006/relationships/image" Target="../media/image157.png"/></Relationships>
</file>

<file path=ppt/slides/_rels/slide69.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7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72.png"/></Relationships>
</file>

<file path=ppt/slides/_rels/slide7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182.jpeg"/><Relationship Id="rId4" Type="http://schemas.openxmlformats.org/officeDocument/2006/relationships/image" Target="../media/image181.png"/></Relationships>
</file>

<file path=ppt/slides/_rels/slide7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92.png"/></Relationships>
</file>

<file path=ppt/slides/_rels/slide8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95.png"/></Relationships>
</file>

<file path=ppt/slides/_rels/slide8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97.png"/></Relationships>
</file>

<file path=ppt/slides/_rels/slide8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200.png"/><Relationship Id="rId4" Type="http://schemas.openxmlformats.org/officeDocument/2006/relationships/image" Target="../media/image199.png"/></Relationships>
</file>

<file path=ppt/slides/_rels/slide86.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8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79.xml"/><Relationship Id="rId1" Type="http://schemas.openxmlformats.org/officeDocument/2006/relationships/slideLayout" Target="../slideLayouts/slideLayout13.xml"/><Relationship Id="rId5" Type="http://schemas.openxmlformats.org/officeDocument/2006/relationships/image" Target="../media/image210.png"/><Relationship Id="rId4" Type="http://schemas.openxmlformats.org/officeDocument/2006/relationships/image" Target="../media/image209.png"/></Relationships>
</file>

<file path=ppt/slides/_rels/slide9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214.png"/></Relationships>
</file>

<file path=ppt/slides/_rels/slide9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84.xml"/><Relationship Id="rId1" Type="http://schemas.openxmlformats.org/officeDocument/2006/relationships/slideLayout" Target="../slideLayouts/slideLayout13.xml"/><Relationship Id="rId5" Type="http://schemas.openxmlformats.org/officeDocument/2006/relationships/image" Target="../media/image218.png"/><Relationship Id="rId4" Type="http://schemas.openxmlformats.org/officeDocument/2006/relationships/image" Target="../media/image217.png"/></Relationships>
</file>

<file path=ppt/slides/_rels/slide9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220.png"/></Relationships>
</file>

<file path=ppt/slides/_rels/slide9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22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463951"/>
            <a:ext cx="9144000" cy="1046011"/>
          </a:xfrm>
        </p:spPr>
        <p:txBody>
          <a:bodyPr rtlCol="0" anchor="ctr">
            <a:noAutofit/>
          </a:bodyPr>
          <a:lstStyle/>
          <a:p>
            <a:pPr rtl="0"/>
            <a:r>
              <a:rPr lang="pt-br" sz="2400">
                <a:latin typeface="Times New Roman" panose="02020603050405020304" pitchFamily="18" charset="0"/>
                <a:cs typeface="Times New Roman" panose="02020603050405020304" pitchFamily="18" charset="0"/>
              </a:rPr>
              <a:t>Operação de máquinas de construção do tipo de veículos (para nivelamento, transporte, carregamento e escavação) </a:t>
            </a:r>
            <a:r>
              <a:rPr lang="en-US" altLang="ja-JP" sz="2400" dirty="0">
                <a:latin typeface="Times New Roman" panose="02020603050405020304" pitchFamily="18" charset="0"/>
                <a:cs typeface="Times New Roman" panose="02020603050405020304" pitchFamily="18" charset="0"/>
              </a:rPr>
              <a:t/>
            </a:r>
            <a:br>
              <a:rPr lang="en-US" altLang="ja-JP" sz="2400" dirty="0">
                <a:latin typeface="Times New Roman" panose="02020603050405020304" pitchFamily="18" charset="0"/>
                <a:cs typeface="Times New Roman" panose="02020603050405020304" pitchFamily="18" charset="0"/>
              </a:rPr>
            </a:br>
            <a:r>
              <a:rPr lang="pt-br" sz="2400">
                <a:latin typeface="Times New Roman" panose="02020603050405020304" pitchFamily="18" charset="0"/>
                <a:cs typeface="Times New Roman" panose="02020603050405020304" pitchFamily="18" charset="0"/>
              </a:rPr>
              <a:t>Texto suplementar do Curso de Treinamento de Habilidades </a:t>
            </a:r>
            <a:r>
              <a:rPr lang="en-US" altLang="ja-JP" sz="2400" dirty="0">
                <a:latin typeface="Times New Roman" panose="02020603050405020304" pitchFamily="18" charset="0"/>
                <a:cs typeface="Times New Roman" panose="02020603050405020304" pitchFamily="18" charset="0"/>
              </a:rPr>
              <a:t/>
            </a:r>
            <a:br>
              <a:rPr lang="en-US" altLang="ja-JP" sz="2400" dirty="0">
                <a:latin typeface="Times New Roman" panose="02020603050405020304" pitchFamily="18" charset="0"/>
                <a:cs typeface="Times New Roman" panose="02020603050405020304" pitchFamily="18" charset="0"/>
              </a:rPr>
            </a:br>
            <a:r>
              <a:rPr lang="pt-br" sz="2400">
                <a:latin typeface="Times New Roman" panose="02020603050405020304" pitchFamily="18" charset="0"/>
                <a:cs typeface="Times New Roman" panose="02020603050405020304" pitchFamily="18" charset="0"/>
              </a:rPr>
              <a:t>Materiais do Curso de Treinamento em PowerPoint</a:t>
            </a:r>
            <a:endParaRPr kumimoji="1" lang="ja-JP"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793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05952"/>
            <a:ext cx="7886700" cy="867049"/>
          </a:xfrm>
          <a:ln>
            <a:solidFill>
              <a:schemeClr val="tx1"/>
            </a:solidFill>
          </a:ln>
        </p:spPr>
        <p:txBody>
          <a:bodyPr rtlCol="0">
            <a:noAutofit/>
          </a:bodyPr>
          <a:lstStyle/>
          <a:p>
            <a:pPr rtl="0"/>
            <a:r>
              <a:rPr lang="pt-br" sz="2000" dirty="0">
                <a:latin typeface="Times New Roman" panose="02020603050405020304" pitchFamily="18" charset="0"/>
                <a:ea typeface="Meiryo UI" panose="020B0604030504040204" pitchFamily="50" charset="-128"/>
                <a:cs typeface="Times New Roman" panose="02020603050405020304" pitchFamily="18" charset="0"/>
              </a:rPr>
              <a:t>Terminologia relacionada às máquinas de construção do tipo veicular </a:t>
            </a:r>
            <a:br>
              <a:rPr lang="pt-br" sz="2000" dirty="0">
                <a:latin typeface="Times New Roman" panose="02020603050405020304" pitchFamily="18" charset="0"/>
                <a:ea typeface="Meiryo UI" panose="020B0604030504040204" pitchFamily="50" charset="-128"/>
                <a:cs typeface="Times New Roman" panose="02020603050405020304" pitchFamily="18" charset="0"/>
              </a:rPr>
            </a:br>
            <a:r>
              <a:rPr lang="pt-br" sz="2000" dirty="0">
                <a:latin typeface="Times New Roman" panose="02020603050405020304" pitchFamily="18" charset="0"/>
                <a:ea typeface="Meiryo UI" panose="020B0604030504040204" pitchFamily="50" charset="-128"/>
                <a:cs typeface="Times New Roman" panose="02020603050405020304" pitchFamily="18" charset="0"/>
              </a:rPr>
              <a:t>5 · · · Grau de estabilidade 6 · · · Capacidade de escalada</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105400" y="6452605"/>
            <a:ext cx="389076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12 do texto / Página 11 do texto suplementar</a:t>
            </a:r>
          </a:p>
        </p:txBody>
      </p:sp>
      <p:pic>
        <p:nvPicPr>
          <p:cNvPr id="7" name="図 6"/>
          <p:cNvPicPr>
            <a:picLocks noChangeAspect="1"/>
          </p:cNvPicPr>
          <p:nvPr/>
        </p:nvPicPr>
        <p:blipFill>
          <a:blip r:embed="rId3"/>
          <a:stretch>
            <a:fillRect/>
          </a:stretch>
        </p:blipFill>
        <p:spPr>
          <a:xfrm>
            <a:off x="687186" y="2572106"/>
            <a:ext cx="3461303" cy="2516377"/>
          </a:xfrm>
          <a:prstGeom prst="rect">
            <a:avLst/>
          </a:prstGeom>
        </p:spPr>
      </p:pic>
      <p:pic>
        <p:nvPicPr>
          <p:cNvPr id="8" name="図 7"/>
          <p:cNvPicPr>
            <a:picLocks noChangeAspect="1"/>
          </p:cNvPicPr>
          <p:nvPr/>
        </p:nvPicPr>
        <p:blipFill>
          <a:blip r:embed="rId4"/>
          <a:stretch>
            <a:fillRect/>
          </a:stretch>
        </p:blipFill>
        <p:spPr>
          <a:xfrm>
            <a:off x="4098891" y="2865773"/>
            <a:ext cx="4280632" cy="2169370"/>
          </a:xfrm>
          <a:prstGeom prst="rect">
            <a:avLst/>
          </a:prstGeom>
        </p:spPr>
      </p:pic>
      <p:sp>
        <p:nvSpPr>
          <p:cNvPr id="9" name="テキスト ボックス 8"/>
          <p:cNvSpPr txBox="1"/>
          <p:nvPr/>
        </p:nvSpPr>
        <p:spPr>
          <a:xfrm>
            <a:off x="1080819" y="5088483"/>
            <a:ext cx="2674036"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Grau de estabilidade</a:t>
            </a:r>
          </a:p>
        </p:txBody>
      </p:sp>
      <p:sp>
        <p:nvSpPr>
          <p:cNvPr id="10" name="テキスト ボックス 9"/>
          <p:cNvSpPr txBox="1"/>
          <p:nvPr/>
        </p:nvSpPr>
        <p:spPr>
          <a:xfrm>
            <a:off x="4701113" y="5088483"/>
            <a:ext cx="26740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Capacidade de escalada</a:t>
            </a:r>
          </a:p>
        </p:txBody>
      </p:sp>
      <p:sp>
        <p:nvSpPr>
          <p:cNvPr id="11" name="テキスト ボックス 502">
            <a:extLst>
              <a:ext uri="{FF2B5EF4-FFF2-40B4-BE49-F238E27FC236}">
                <a16:creationId xmlns:a16="http://schemas.microsoft.com/office/drawing/2014/main" id="{88AF44A6-64F4-4EB4-9CDB-3441925D778D}"/>
              </a:ext>
            </a:extLst>
          </p:cNvPr>
          <p:cNvSpPr txBox="1"/>
          <p:nvPr/>
        </p:nvSpPr>
        <p:spPr>
          <a:xfrm>
            <a:off x="1993900" y="4564063"/>
            <a:ext cx="1035050" cy="2581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dirty="0">
                <a:effectLst/>
                <a:latin typeface="Times New Roman" panose="02020603050405020304" pitchFamily="18" charset="0"/>
                <a:cs typeface="Times New Roman" panose="02020603050405020304" pitchFamily="18" charset="0"/>
              </a:rPr>
              <a:t>Grau de estabilidade</a:t>
            </a:r>
          </a:p>
        </p:txBody>
      </p:sp>
    </p:spTree>
    <p:extLst>
      <p:ext uri="{BB962C8B-B14F-4D97-AF65-F5344CB8AC3E}">
        <p14:creationId xmlns:p14="http://schemas.microsoft.com/office/powerpoint/2010/main" val="40267019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Lesão fatal na indústria de construção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121 do texto suplementar</a:t>
            </a:r>
          </a:p>
        </p:txBody>
      </p:sp>
      <p:sp>
        <p:nvSpPr>
          <p:cNvPr id="6" name="コンテンツ プレースホルダー 4"/>
          <p:cNvSpPr txBox="1">
            <a:spLocks/>
          </p:cNvSpPr>
          <p:nvPr/>
        </p:nvSpPr>
        <p:spPr>
          <a:xfrm>
            <a:off x="628650" y="941778"/>
            <a:ext cx="8022560" cy="5438240"/>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 Figura 11-1 mostra a tendência do número de vítimas de lesão ou morte nas empresas de construção que tiram licença por quatro dias ou mais.</a:t>
            </a: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ctr"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Figura 11-1 Mudanças no número de vítimas nas empresas de construção com quatro ou mais dias de licença</a:t>
            </a:r>
          </a:p>
          <a:p>
            <a:pPr marL="0" indent="0" algn="ctr"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(Excluindo aqueles diretamente causados pelo Grande Terremoto do Leste do Japão)</a:t>
            </a:r>
          </a:p>
          <a:p>
            <a:pPr marL="0" indent="0" algn="ctr"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Além disso, das fatalidades e lesões causadas por máquinas de construção, etc. ocorridas em 2017, cerca de 56% são para nivelamento, transporte, carregamento e escavação e cerca de 15% são para demolições.</a:t>
            </a:r>
          </a:p>
          <a:p>
            <a:pPr marL="0" indent="0" rtl="0">
              <a:lnSpc>
                <a:spcPct val="100000"/>
              </a:lnSpc>
              <a:spcBef>
                <a:spcPts val="0"/>
              </a:spcBef>
              <a:buNone/>
            </a:pP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1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(Referência) Ministério da Saúde, Trabalho e Bem-Estar, Estado de Ocorrência de Acidentes de Trabalho, Site de Segurança do Trabalho: Análise de Fatores de Causa de Acidentes de Trabalho (Indústria da Construção, 2017)</a:t>
            </a:r>
            <a:endParaRPr lang="en-US" altLang="ja-JP" sz="11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234231" y="1726969"/>
            <a:ext cx="4581525" cy="2743200"/>
          </a:xfrm>
          <a:prstGeom prst="rect">
            <a:avLst/>
          </a:prstGeom>
        </p:spPr>
      </p:pic>
      <p:sp>
        <p:nvSpPr>
          <p:cNvPr id="3" name="テキスト ボックス 2">
            <a:extLst>
              <a:ext uri="{FF2B5EF4-FFF2-40B4-BE49-F238E27FC236}">
                <a16:creationId xmlns:a16="http://schemas.microsoft.com/office/drawing/2014/main" id="{98FC245F-4A95-4508-BB76-EDACF4312113}"/>
              </a:ext>
            </a:extLst>
          </p:cNvPr>
          <p:cNvSpPr txBox="1"/>
          <p:nvPr/>
        </p:nvSpPr>
        <p:spPr>
          <a:xfrm>
            <a:off x="2095467" y="2342026"/>
            <a:ext cx="507831" cy="1318872"/>
          </a:xfrm>
          <a:prstGeom prst="rect">
            <a:avLst/>
          </a:prstGeom>
          <a:solidFill>
            <a:schemeClr val="bg1"/>
          </a:solidFill>
        </p:spPr>
        <p:txBody>
          <a:bodyPr vert="vert270" wrap="square" rtlCol="0">
            <a:spAutoFit/>
          </a:bodyPr>
          <a:lstStyle/>
          <a:p>
            <a:pPr algn="ctr"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Número de ocorrências (pessoas)</a:t>
            </a:r>
            <a:endParaRPr lang="ja-JP" alt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3493420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2757"/>
          </a:xfrm>
          <a:ln>
            <a:solidFill>
              <a:schemeClr val="tx1"/>
            </a:solidFill>
          </a:ln>
        </p:spPr>
        <p:txBody>
          <a:bodyPr rtlCol="0">
            <a:normAutofit/>
          </a:bodyPr>
          <a:lstStyle/>
          <a:p>
            <a:pPr rtl="0"/>
            <a:r>
              <a:rPr lang="pt-br" sz="2000">
                <a:latin typeface="Times New Roman" panose="02020603050405020304" pitchFamily="18" charset="0"/>
                <a:ea typeface="Meiryo UI" panose="020B0604030504040204" pitchFamily="50" charset="-128"/>
                <a:cs typeface="Times New Roman" panose="02020603050405020304" pitchFamily="18" charset="0"/>
              </a:rPr>
              <a:t>Caso 1: O trabalhador de terraplanagem ficou prensado no contrapeso da escavadeira de arrasto </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56842"/>
            <a:ext cx="4227046" cy="261610"/>
          </a:xfrm>
          <a:prstGeom prst="rect">
            <a:avLst/>
          </a:prstGeom>
          <a:noFill/>
          <a:ln>
            <a:solidFill>
              <a:schemeClr val="tx1"/>
            </a:solidFill>
          </a:ln>
        </p:spPr>
        <p:txBody>
          <a:bodyPr wrap="square" rtlCol="0">
            <a:spAutoFit/>
          </a:bodyPr>
          <a:lstStyle/>
          <a:p>
            <a:pPr algn="r" rtl="0"/>
            <a:r>
              <a:rPr lang="pt-br" sz="1100">
                <a:solidFill>
                  <a:prstClr val="black"/>
                </a:solidFill>
                <a:latin typeface="Times New Roman" panose="02020603050405020304" pitchFamily="18" charset="0"/>
                <a:cs typeface="Times New Roman" panose="02020603050405020304" pitchFamily="18" charset="0"/>
              </a:rPr>
              <a:t>Página 230 do texto / Página 122 do texto suplementar</a:t>
            </a: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377149" y="1497783"/>
            <a:ext cx="2473851" cy="1841866"/>
          </a:xfrm>
          <a:prstGeom prst="rect">
            <a:avLst/>
          </a:prstGeom>
        </p:spPr>
      </p:pic>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pt-br" sz="1800">
                <a:latin typeface="Times New Roman" panose="02020603050405020304" pitchFamily="18" charset="0"/>
                <a:ea typeface="Meiryo UI" panose="020B0604030504040204" pitchFamily="50" charset="-128"/>
                <a:cs typeface="Times New Roman" panose="02020603050405020304" pitchFamily="18" charset="0"/>
              </a:rPr>
              <a:t>Caso 2: O motorista ficou preso entre a alavanca e viga de proteção, quando estava nivelando o solo com uma escavadeira de arrasto.</a:t>
            </a: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2" name="図 11"/>
          <p:cNvPicPr>
            <a:picLocks noChangeAspect="1"/>
          </p:cNvPicPr>
          <p:nvPr/>
        </p:nvPicPr>
        <p:blipFill>
          <a:blip r:embed="rId4"/>
          <a:stretch>
            <a:fillRect/>
          </a:stretch>
        </p:blipFill>
        <p:spPr>
          <a:xfrm>
            <a:off x="5491449" y="1497783"/>
            <a:ext cx="2717031" cy="1839558"/>
          </a:xfrm>
          <a:prstGeom prst="rect">
            <a:avLst/>
          </a:prstGeom>
        </p:spPr>
      </p:pic>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pt-br" sz="2000">
                <a:latin typeface="Times New Roman" panose="02020603050405020304" pitchFamily="18" charset="0"/>
                <a:ea typeface="Meiryo UI" panose="020B0604030504040204" pitchFamily="50" charset="-128"/>
                <a:cs typeface="Times New Roman" panose="02020603050405020304" pitchFamily="18" charset="0"/>
              </a:rPr>
              <a:t>Caso 3. Um bloco caiu da caçamba de escavadeira de arrasto sobre um trabalhador.</a:t>
            </a: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pt-br" sz="2000">
                <a:latin typeface="Times New Roman" panose="02020603050405020304" pitchFamily="18" charset="0"/>
                <a:ea typeface="Meiryo UI" panose="020B0604030504040204" pitchFamily="50" charset="-128"/>
                <a:cs typeface="Times New Roman" panose="02020603050405020304" pitchFamily="18" charset="0"/>
              </a:rPr>
              <a:t>Caso 4. A escavadeira de arrasto capotou em um terreno inclinado e o guia ficou por baixo dela.</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9" name="図 18"/>
          <p:cNvPicPr>
            <a:picLocks noChangeAspect="1"/>
          </p:cNvPicPr>
          <p:nvPr/>
        </p:nvPicPr>
        <p:blipFill>
          <a:blip r:embed="rId5"/>
          <a:stretch>
            <a:fillRect/>
          </a:stretch>
        </p:blipFill>
        <p:spPr>
          <a:xfrm>
            <a:off x="1306828" y="4577654"/>
            <a:ext cx="2584632" cy="1756952"/>
          </a:xfrm>
          <a:prstGeom prst="rect">
            <a:avLst/>
          </a:prstGeom>
        </p:spPr>
      </p:pic>
      <p:pic>
        <p:nvPicPr>
          <p:cNvPr id="20" name="図 19"/>
          <p:cNvPicPr>
            <a:picLocks noChangeAspect="1"/>
          </p:cNvPicPr>
          <p:nvPr/>
        </p:nvPicPr>
        <p:blipFill>
          <a:blip r:embed="rId6"/>
          <a:stretch>
            <a:fillRect/>
          </a:stretch>
        </p:blipFill>
        <p:spPr>
          <a:xfrm>
            <a:off x="5586922" y="4582685"/>
            <a:ext cx="2543622" cy="1753513"/>
          </a:xfrm>
          <a:prstGeom prst="rect">
            <a:avLst/>
          </a:prstGeom>
        </p:spPr>
      </p:pic>
    </p:spTree>
    <p:extLst>
      <p:ext uri="{BB962C8B-B14F-4D97-AF65-F5344CB8AC3E}">
        <p14:creationId xmlns:p14="http://schemas.microsoft.com/office/powerpoint/2010/main" val="13569890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6475"/>
          </a:xfrm>
          <a:ln>
            <a:solidFill>
              <a:schemeClr val="tx1"/>
            </a:solidFill>
          </a:ln>
        </p:spPr>
        <p:txBody>
          <a:bodyPr rtlCol="0">
            <a:noAutofit/>
          </a:bodyPr>
          <a:lstStyle/>
          <a:p>
            <a:pPr rtl="0"/>
            <a:r>
              <a:rPr lang="pt-br" sz="2000">
                <a:latin typeface="Times New Roman" panose="02020603050405020304" pitchFamily="18" charset="0"/>
                <a:ea typeface="Meiryo UI" panose="020B0604030504040204" pitchFamily="50" charset="-128"/>
                <a:cs typeface="Times New Roman" panose="02020603050405020304" pitchFamily="18" charset="0"/>
              </a:rPr>
              <a:t>Caso 5. Estava andando na frente da escavadeira e foi atingido por uma caçamba que deu virada.</a:t>
            </a:r>
          </a:p>
        </p:txBody>
      </p:sp>
      <p:sp>
        <p:nvSpPr>
          <p:cNvPr id="7" name="テキスト ボックス 6"/>
          <p:cNvSpPr txBox="1"/>
          <p:nvPr/>
        </p:nvSpPr>
        <p:spPr>
          <a:xfrm>
            <a:off x="4769117" y="6456842"/>
            <a:ext cx="4227046" cy="261610"/>
          </a:xfrm>
          <a:prstGeom prst="rect">
            <a:avLst/>
          </a:prstGeom>
          <a:noFill/>
          <a:ln>
            <a:solidFill>
              <a:schemeClr val="tx1"/>
            </a:solidFill>
          </a:ln>
        </p:spPr>
        <p:txBody>
          <a:bodyPr wrap="square" rtlCol="0">
            <a:spAutoFit/>
          </a:bodyPr>
          <a:lstStyle/>
          <a:p>
            <a:pPr algn="r" rtl="0"/>
            <a:r>
              <a:rPr lang="pt-br" sz="1100">
                <a:solidFill>
                  <a:prstClr val="black"/>
                </a:solidFill>
                <a:latin typeface="Times New Roman" panose="02020603050405020304" pitchFamily="18" charset="0"/>
                <a:cs typeface="Times New Roman" panose="02020603050405020304" pitchFamily="18" charset="0"/>
              </a:rPr>
              <a:t>Página 234 do texto / Página 126 do texto suplementar</a:t>
            </a: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pt-br" sz="1800">
                <a:latin typeface="Times New Roman" panose="02020603050405020304" pitchFamily="18" charset="0"/>
                <a:ea typeface="Meiryo UI" panose="020B0604030504040204" pitchFamily="50" charset="-128"/>
                <a:cs typeface="Times New Roman" panose="02020603050405020304" pitchFamily="18" charset="0"/>
              </a:rPr>
              <a:t>Caso 6. Após inspecionar o buldôzer, perdeu o equilíbrio quando estava fechando a tampa e prendeu o pé. </a:t>
            </a: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pt-br" sz="2000">
                <a:latin typeface="Times New Roman" panose="02020603050405020304" pitchFamily="18" charset="0"/>
                <a:ea typeface="Meiryo UI" panose="020B0604030504040204" pitchFamily="50" charset="-128"/>
                <a:cs typeface="Times New Roman" panose="02020603050405020304" pitchFamily="18" charset="0"/>
              </a:rPr>
              <a:t>Caso 7. O bulldozer caiu num terreno inclinado e o motorista ficou debaixo da máquina</a:t>
            </a: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pt-br" sz="2000">
                <a:latin typeface="Times New Roman" panose="02020603050405020304" pitchFamily="18" charset="0"/>
                <a:ea typeface="Meiryo UI" panose="020B0604030504040204" pitchFamily="50" charset="-128"/>
                <a:cs typeface="Times New Roman" panose="02020603050405020304" pitchFamily="18" charset="0"/>
              </a:rPr>
              <a:t>Caso 8. </a:t>
            </a:r>
            <a:r>
              <a:rPr lang="ja" sz="2000" u="sng">
                <a:latin typeface="Times New Roman" panose="02020603050405020304" pitchFamily="18" charset="0"/>
                <a:ea typeface="Meiryo UI" panose="020B0604030504040204" pitchFamily="50" charset="-128"/>
                <a:cs typeface="Times New Roman" panose="02020603050405020304" pitchFamily="18" charset="0"/>
              </a:rPr>
              <a:t>U</a:t>
            </a:r>
            <a:r>
              <a:rPr lang="ja" sz="2000">
                <a:latin typeface="Times New Roman" panose="02020603050405020304" pitchFamily="18" charset="0"/>
                <a:ea typeface="Meiryo UI" panose="020B0604030504040204" pitchFamily="50" charset="-128"/>
                <a:cs typeface="Times New Roman" panose="02020603050405020304" pitchFamily="18" charset="0"/>
              </a:rPr>
              <a:t>m trabalhador de marcação foi pego pela esteira de um bulldozer que veio de ré</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8" name="図 17"/>
          <p:cNvPicPr>
            <a:picLocks noChangeAspect="1"/>
          </p:cNvPicPr>
          <p:nvPr/>
        </p:nvPicPr>
        <p:blipFill>
          <a:blip r:embed="rId3"/>
          <a:stretch>
            <a:fillRect/>
          </a:stretch>
        </p:blipFill>
        <p:spPr>
          <a:xfrm>
            <a:off x="1215109" y="1497783"/>
            <a:ext cx="2747282" cy="1832583"/>
          </a:xfrm>
          <a:prstGeom prst="rect">
            <a:avLst/>
          </a:prstGeom>
        </p:spPr>
      </p:pic>
      <p:pic>
        <p:nvPicPr>
          <p:cNvPr id="21" name="図 20"/>
          <p:cNvPicPr>
            <a:picLocks noChangeAspect="1"/>
          </p:cNvPicPr>
          <p:nvPr/>
        </p:nvPicPr>
        <p:blipFill>
          <a:blip r:embed="rId4"/>
          <a:stretch>
            <a:fillRect/>
          </a:stretch>
        </p:blipFill>
        <p:spPr>
          <a:xfrm>
            <a:off x="5514903" y="1532098"/>
            <a:ext cx="2667438" cy="1763951"/>
          </a:xfrm>
          <a:prstGeom prst="rect">
            <a:avLst/>
          </a:prstGeom>
        </p:spPr>
      </p:pic>
      <p:pic>
        <p:nvPicPr>
          <p:cNvPr id="22" name="図 21"/>
          <p:cNvPicPr>
            <a:picLocks noChangeAspect="1"/>
          </p:cNvPicPr>
          <p:nvPr/>
        </p:nvPicPr>
        <p:blipFill>
          <a:blip r:embed="rId5"/>
          <a:stretch>
            <a:fillRect/>
          </a:stretch>
        </p:blipFill>
        <p:spPr>
          <a:xfrm>
            <a:off x="1276965" y="4587267"/>
            <a:ext cx="2623397" cy="1748931"/>
          </a:xfrm>
          <a:prstGeom prst="rect">
            <a:avLst/>
          </a:prstGeom>
        </p:spPr>
      </p:pic>
      <p:pic>
        <p:nvPicPr>
          <p:cNvPr id="23" name="図 22"/>
          <p:cNvPicPr>
            <a:picLocks noChangeAspect="1"/>
          </p:cNvPicPr>
          <p:nvPr/>
        </p:nvPicPr>
        <p:blipFill>
          <a:blip r:embed="rId6"/>
          <a:stretch>
            <a:fillRect/>
          </a:stretch>
        </p:blipFill>
        <p:spPr>
          <a:xfrm>
            <a:off x="5522995" y="4574064"/>
            <a:ext cx="2675716" cy="1762133"/>
          </a:xfrm>
          <a:prstGeom prst="rect">
            <a:avLst/>
          </a:prstGeom>
        </p:spPr>
      </p:pic>
    </p:spTree>
    <p:extLst>
      <p:ext uri="{BB962C8B-B14F-4D97-AF65-F5344CB8AC3E}">
        <p14:creationId xmlns:p14="http://schemas.microsoft.com/office/powerpoint/2010/main" val="22114117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6475"/>
          </a:xfrm>
          <a:ln>
            <a:solidFill>
              <a:schemeClr val="tx1"/>
            </a:solidFill>
          </a:ln>
        </p:spPr>
        <p:txBody>
          <a:bodyPr rtlCol="0">
            <a:noAutofit/>
          </a:bodyPr>
          <a:lstStyle/>
          <a:p>
            <a:pPr rtl="0"/>
            <a:r>
              <a:rPr lang="pt-br" sz="2000">
                <a:latin typeface="Times New Roman" panose="02020603050405020304" pitchFamily="18" charset="0"/>
                <a:ea typeface="Meiryo UI" panose="020B0604030504040204" pitchFamily="50" charset="-128"/>
                <a:cs typeface="Times New Roman" panose="02020603050405020304" pitchFamily="18" charset="0"/>
              </a:rPr>
              <a:t>Caso 9. Bateu em um trabalhador quando estava dirigindo um trator escavador com uma carga pendurada.</a:t>
            </a: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238 do texto / Página 130 do texto suplementar</a:t>
            </a: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pt-br" sz="2000">
                <a:latin typeface="Times New Roman" panose="02020603050405020304" pitchFamily="18" charset="0"/>
                <a:ea typeface="Meiryo UI" panose="020B0604030504040204" pitchFamily="50" charset="-128"/>
                <a:cs typeface="Times New Roman" panose="02020603050405020304" pitchFamily="18" charset="0"/>
              </a:rPr>
              <a:t>Caso 10. Um guia foi preso em uma caçamba de trator escavador dentro da mina.</a:t>
            </a: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pt-br" sz="1800">
                <a:latin typeface="Times New Roman" panose="02020603050405020304" pitchFamily="18" charset="0"/>
                <a:ea typeface="Meiryo UI" panose="020B0604030504040204" pitchFamily="50" charset="-128"/>
                <a:cs typeface="Times New Roman" panose="02020603050405020304" pitchFamily="18" charset="0"/>
              </a:rPr>
              <a:t>Caso 11. O trabalhador de terraplenagem foi atropelado por uma motoniveladora que veio de ré.</a:t>
            </a: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pt-br" sz="1800">
                <a:latin typeface="Times New Roman" panose="02020603050405020304" pitchFamily="18" charset="0"/>
                <a:ea typeface="Meiryo UI" panose="020B0604030504040204" pitchFamily="50" charset="-128"/>
                <a:cs typeface="Times New Roman" panose="02020603050405020304" pitchFamily="18" charset="0"/>
              </a:rPr>
              <a:t>Caso 12. O raspador capotou em um terreno inclinado e o motorista foi pisado pela máquina.</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5" name="図 14"/>
          <p:cNvPicPr>
            <a:picLocks noChangeAspect="1"/>
          </p:cNvPicPr>
          <p:nvPr/>
        </p:nvPicPr>
        <p:blipFill>
          <a:blip r:embed="rId3"/>
          <a:stretch>
            <a:fillRect/>
          </a:stretch>
        </p:blipFill>
        <p:spPr>
          <a:xfrm>
            <a:off x="1185217" y="1497783"/>
            <a:ext cx="2806892" cy="1819282"/>
          </a:xfrm>
          <a:prstGeom prst="rect">
            <a:avLst/>
          </a:prstGeom>
        </p:spPr>
      </p:pic>
      <p:pic>
        <p:nvPicPr>
          <p:cNvPr id="19" name="図 18"/>
          <p:cNvPicPr>
            <a:picLocks noChangeAspect="1"/>
          </p:cNvPicPr>
          <p:nvPr/>
        </p:nvPicPr>
        <p:blipFill>
          <a:blip r:embed="rId4"/>
          <a:stretch>
            <a:fillRect/>
          </a:stretch>
        </p:blipFill>
        <p:spPr>
          <a:xfrm>
            <a:off x="5462124" y="1534251"/>
            <a:ext cx="2799344" cy="1741095"/>
          </a:xfrm>
          <a:prstGeom prst="rect">
            <a:avLst/>
          </a:prstGeom>
        </p:spPr>
      </p:pic>
      <p:pic>
        <p:nvPicPr>
          <p:cNvPr id="24" name="図 23"/>
          <p:cNvPicPr>
            <a:picLocks noChangeAspect="1"/>
          </p:cNvPicPr>
          <p:nvPr/>
        </p:nvPicPr>
        <p:blipFill>
          <a:blip r:embed="rId5"/>
          <a:stretch>
            <a:fillRect/>
          </a:stretch>
        </p:blipFill>
        <p:spPr>
          <a:xfrm>
            <a:off x="1305567" y="4587267"/>
            <a:ext cx="2569856" cy="1748930"/>
          </a:xfrm>
          <a:prstGeom prst="rect">
            <a:avLst/>
          </a:prstGeom>
        </p:spPr>
      </p:pic>
      <p:pic>
        <p:nvPicPr>
          <p:cNvPr id="25" name="図 24"/>
          <p:cNvPicPr>
            <a:picLocks noChangeAspect="1"/>
          </p:cNvPicPr>
          <p:nvPr/>
        </p:nvPicPr>
        <p:blipFill>
          <a:blip r:embed="rId6"/>
          <a:stretch>
            <a:fillRect/>
          </a:stretch>
        </p:blipFill>
        <p:spPr>
          <a:xfrm>
            <a:off x="5565047" y="4574063"/>
            <a:ext cx="2593498" cy="1762133"/>
          </a:xfrm>
          <a:prstGeom prst="rect">
            <a:avLst/>
          </a:prstGeom>
        </p:spPr>
      </p:pic>
    </p:spTree>
    <p:extLst>
      <p:ext uri="{BB962C8B-B14F-4D97-AF65-F5344CB8AC3E}">
        <p14:creationId xmlns:p14="http://schemas.microsoft.com/office/powerpoint/2010/main" val="17292689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Sistema de legislação relacionada à segurança e saúde do trabalhador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5219701" y="6456842"/>
            <a:ext cx="37764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134 do texto suplementar</a:t>
            </a:r>
          </a:p>
        </p:txBody>
      </p:sp>
      <p:sp>
        <p:nvSpPr>
          <p:cNvPr id="6" name="コンテンツ プレースホルダー 4"/>
          <p:cNvSpPr txBox="1">
            <a:spLocks/>
          </p:cNvSpPr>
          <p:nvPr/>
        </p:nvSpPr>
        <p:spPr>
          <a:xfrm>
            <a:off x="628650" y="941778"/>
            <a:ext cx="8022560" cy="1520867"/>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Existem várias leis relacionadas à segurança e saúde do trabalhador, incluindo a Lei de Segurança e Saúde no Trabalho. Em particular, a Lei de Segurança e Saúde no Trabalho estipula os itens que devem ser observados com o objetivo de garantir a segurança e a saúde dos trabalhadores e promover a formação de um ambiente de trabalho confortável. Questões específicas associadas à aplicação da lei são indicadas em portarias governamentais, portarias ministeriais, notificações, etc.</a:t>
            </a:r>
          </a:p>
          <a:p>
            <a:pPr marL="0" indent="180975"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Segue abaixo o sistema legal de segurança e saúde do trabalhador.</a:t>
            </a:r>
          </a:p>
        </p:txBody>
      </p:sp>
      <p:sp>
        <p:nvSpPr>
          <p:cNvPr id="31" name="コンテンツ プレースホルダー 4"/>
          <p:cNvSpPr txBox="1">
            <a:spLocks/>
          </p:cNvSpPr>
          <p:nvPr/>
        </p:nvSpPr>
        <p:spPr>
          <a:xfrm>
            <a:off x="560720" y="5961205"/>
            <a:ext cx="8022560" cy="565197"/>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pt-br" sz="11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Fig. 9-1 Sistema legal referente a regulamentos sobre habilidade de condução de máquinas de construção do tipo de veículos(para nivelamento, transporte, carregamento e escavação) </a:t>
            </a:r>
          </a:p>
          <a:p>
            <a:pPr marL="0" indent="180975" algn="ctr" rtl="0">
              <a:lnSpc>
                <a:spcPct val="100000"/>
              </a:lnSpc>
              <a:spcBef>
                <a:spcPts val="0"/>
              </a:spcBef>
              <a:buNone/>
            </a:pPr>
            <a:r>
              <a:rPr lang="pt-br" sz="11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(Referência) Manual de Avaliação de Risco, edição do Ministério da Saúde, Trabalho e Bem-Estar, para a Indústria de Manutenção de Edifícios</a:t>
            </a:r>
          </a:p>
        </p:txBody>
      </p:sp>
      <p:pic>
        <p:nvPicPr>
          <p:cNvPr id="9" name="図 8"/>
          <p:cNvPicPr>
            <a:picLocks noChangeAspect="1"/>
          </p:cNvPicPr>
          <p:nvPr/>
        </p:nvPicPr>
        <p:blipFill>
          <a:blip r:embed="rId3"/>
          <a:stretch>
            <a:fillRect/>
          </a:stretch>
        </p:blipFill>
        <p:spPr>
          <a:xfrm>
            <a:off x="1701782" y="2503487"/>
            <a:ext cx="5771211" cy="3532770"/>
          </a:xfrm>
          <a:prstGeom prst="rect">
            <a:avLst/>
          </a:prstGeom>
        </p:spPr>
      </p:pic>
      <p:sp>
        <p:nvSpPr>
          <p:cNvPr id="2" name="テキスト ボックス 1">
            <a:extLst>
              <a:ext uri="{FF2B5EF4-FFF2-40B4-BE49-F238E27FC236}">
                <a16:creationId xmlns:a16="http://schemas.microsoft.com/office/drawing/2014/main" id="{A80BB8BF-6A02-406F-82DC-674FC0596BC9}"/>
              </a:ext>
            </a:extLst>
          </p:cNvPr>
          <p:cNvSpPr txBox="1"/>
          <p:nvPr/>
        </p:nvSpPr>
        <p:spPr>
          <a:xfrm>
            <a:off x="2647950" y="3009900"/>
            <a:ext cx="590550" cy="215444"/>
          </a:xfrm>
          <a:prstGeom prst="rect">
            <a:avLst/>
          </a:prstGeom>
          <a:solidFill>
            <a:schemeClr val="bg1"/>
          </a:solidFill>
        </p:spPr>
        <p:txBody>
          <a:bodyPr wrap="square" lIns="0" tIns="0" rIns="0" bIns="0" rtlCol="0">
            <a:spAutoFit/>
          </a:bodyPr>
          <a:lstStyle/>
          <a:p>
            <a:pPr algn="ctr"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Lei</a:t>
            </a:r>
          </a:p>
        </p:txBody>
      </p:sp>
      <p:sp>
        <p:nvSpPr>
          <p:cNvPr id="8" name="テキスト ボックス 7">
            <a:extLst>
              <a:ext uri="{FF2B5EF4-FFF2-40B4-BE49-F238E27FC236}">
                <a16:creationId xmlns:a16="http://schemas.microsoft.com/office/drawing/2014/main" id="{969F81B8-F4D5-4B8D-814A-A381DA917FCC}"/>
              </a:ext>
            </a:extLst>
          </p:cNvPr>
          <p:cNvSpPr txBox="1"/>
          <p:nvPr/>
        </p:nvSpPr>
        <p:spPr>
          <a:xfrm>
            <a:off x="2193976" y="3414889"/>
            <a:ext cx="1482124" cy="215444"/>
          </a:xfrm>
          <a:prstGeom prst="rect">
            <a:avLst/>
          </a:prstGeom>
          <a:solidFill>
            <a:schemeClr val="bg1"/>
          </a:solidFill>
        </p:spPr>
        <p:txBody>
          <a:bodyPr wrap="square" lIns="0" tIns="0" rIns="0" bIns="0" rtlCol="0">
            <a:spAutoFit/>
          </a:bodyPr>
          <a:lstStyle/>
          <a:p>
            <a:pPr algn="ctr"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Ordem do Gabinete</a:t>
            </a:r>
            <a:endParaRPr lang="ja-JP" altLang="ja-JP" sz="14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50F686BC-D891-4550-9303-D79E93E2CB7B}"/>
              </a:ext>
            </a:extLst>
          </p:cNvPr>
          <p:cNvSpPr txBox="1"/>
          <p:nvPr/>
        </p:nvSpPr>
        <p:spPr>
          <a:xfrm>
            <a:off x="2475514" y="3750287"/>
            <a:ext cx="832266" cy="338554"/>
          </a:xfrm>
          <a:prstGeom prst="rect">
            <a:avLst/>
          </a:prstGeom>
          <a:solidFill>
            <a:schemeClr val="bg1"/>
          </a:solidFill>
        </p:spPr>
        <p:txBody>
          <a:bodyPr wrap="square" lIns="0" tIns="0" rIns="0" bIns="0" rtlCol="0">
            <a:spAutoFit/>
          </a:bodyPr>
          <a:lstStyle/>
          <a:p>
            <a:pPr algn="ctr"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Portaria ministerial</a:t>
            </a:r>
            <a:endParaRPr lang="ja-JP" altLang="ja-JP" sz="11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8FAA7403-064D-41B7-94C9-4FE96773D01F}"/>
              </a:ext>
            </a:extLst>
          </p:cNvPr>
          <p:cNvSpPr txBox="1"/>
          <p:nvPr/>
        </p:nvSpPr>
        <p:spPr>
          <a:xfrm>
            <a:off x="2352674" y="4845607"/>
            <a:ext cx="1082675" cy="646331"/>
          </a:xfrm>
          <a:prstGeom prst="rect">
            <a:avLst/>
          </a:prstGeom>
          <a:solidFill>
            <a:schemeClr val="bg1"/>
          </a:solidFill>
        </p:spPr>
        <p:txBody>
          <a:bodyPr wrap="square" lIns="0" tIns="0" rIns="0" bIns="0" rtlCol="0">
            <a:spAutoFit/>
          </a:bodyPr>
          <a:lstStyle/>
          <a:p>
            <a:pPr algn="ctr"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Anúncio oficial / notificação</a:t>
            </a:r>
            <a:endParaRPr lang="ja-JP" altLang="ja-JP" sz="14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2" name="テキスト ボックス 271">
            <a:extLst>
              <a:ext uri="{FF2B5EF4-FFF2-40B4-BE49-F238E27FC236}">
                <a16:creationId xmlns:a16="http://schemas.microsoft.com/office/drawing/2014/main" id="{A5BCEA31-91FC-4DD7-859E-FB603A339F8D}"/>
              </a:ext>
            </a:extLst>
          </p:cNvPr>
          <p:cNvSpPr txBox="1"/>
          <p:nvPr/>
        </p:nvSpPr>
        <p:spPr>
          <a:xfrm>
            <a:off x="3774217" y="2711034"/>
            <a:ext cx="3776190" cy="422275"/>
          </a:xfrm>
          <a:prstGeom prst="rect">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pt-br" sz="1050" kern="1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Lei de Segurança e Saúde no Trabalho (Lei de Segurança e Saúde) </a:t>
            </a:r>
            <a:endParaRPr lang="ja-JP" sz="105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3" name="テキスト ボックス 11">
            <a:extLst>
              <a:ext uri="{FF2B5EF4-FFF2-40B4-BE49-F238E27FC236}">
                <a16:creationId xmlns:a16="http://schemas.microsoft.com/office/drawing/2014/main" id="{D50DA79B-6249-4EB1-8AB6-082A1E41A079}"/>
              </a:ext>
            </a:extLst>
          </p:cNvPr>
          <p:cNvSpPr txBox="1"/>
          <p:nvPr/>
        </p:nvSpPr>
        <p:spPr>
          <a:xfrm>
            <a:off x="4168294" y="3216948"/>
            <a:ext cx="4975706" cy="401993"/>
          </a:xfrm>
          <a:prstGeom prst="rect">
            <a:avLst/>
          </a:prstGeom>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pt-br" sz="8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Portaria de aplicação da Lei de segurança e saúde ocupacional (</a:t>
            </a:r>
            <a:r>
              <a:rPr lang="pt-br" sz="800" dirty="0" err="1">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roudou</a:t>
            </a:r>
            <a:r>
              <a:rPr lang="pt-br" sz="8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800" dirty="0" err="1">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anzen</a:t>
            </a:r>
            <a:r>
              <a:rPr lang="pt-br" sz="8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800" dirty="0" err="1">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eiseihou</a:t>
            </a:r>
            <a:r>
              <a:rPr lang="pt-br" sz="8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 (Portaria de segurança e saúde)</a:t>
            </a:r>
            <a:endParaRPr lang="ja-JP" sz="105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4" name="テキスト ボックス 11">
            <a:extLst>
              <a:ext uri="{FF2B5EF4-FFF2-40B4-BE49-F238E27FC236}">
                <a16:creationId xmlns:a16="http://schemas.microsoft.com/office/drawing/2014/main" id="{C0BCF683-44B5-4729-BE7B-FFE32A6D382B}"/>
              </a:ext>
            </a:extLst>
          </p:cNvPr>
          <p:cNvSpPr txBox="1"/>
          <p:nvPr/>
        </p:nvSpPr>
        <p:spPr>
          <a:xfrm>
            <a:off x="4485996" y="3681806"/>
            <a:ext cx="4658003" cy="407035"/>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pt-br" sz="9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Normas de aplicação da Lei de Segurança e Saúde Ocupacional (Normas de Segurança e Saúde)</a:t>
            </a:r>
            <a:endParaRPr lang="ja-JP" sz="1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5" name="テキスト ボックス 11">
            <a:extLst>
              <a:ext uri="{FF2B5EF4-FFF2-40B4-BE49-F238E27FC236}">
                <a16:creationId xmlns:a16="http://schemas.microsoft.com/office/drawing/2014/main" id="{31A7A32B-0619-4EF4-A81B-59DEDA1E111B}"/>
              </a:ext>
            </a:extLst>
          </p:cNvPr>
          <p:cNvSpPr txBox="1"/>
          <p:nvPr/>
        </p:nvSpPr>
        <p:spPr>
          <a:xfrm>
            <a:off x="4888385" y="4151706"/>
            <a:ext cx="3588865" cy="415925"/>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pt-br" sz="1000" dirty="0">
                <a:solidFill>
                  <a:srgbClr val="FFFFFF"/>
                </a:solidFill>
                <a:effectLst/>
                <a:latin typeface="Times New Roman" panose="02020603050405020304" pitchFamily="18" charset="0"/>
                <a:ea typeface="游ゴシック" panose="020B0400000000000000" pitchFamily="50" charset="-128"/>
                <a:cs typeface="Times New Roman" panose="02020603050405020304" pitchFamily="18" charset="0"/>
              </a:rPr>
              <a:t>Padrões estruturais de máquinas de construção do tipo de veículos</a:t>
            </a:r>
            <a:endParaRPr lang="ja-JP" sz="12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6" name="テキスト ボックス 11">
            <a:extLst>
              <a:ext uri="{FF2B5EF4-FFF2-40B4-BE49-F238E27FC236}">
                <a16:creationId xmlns:a16="http://schemas.microsoft.com/office/drawing/2014/main" id="{C0997124-868C-4732-8747-E1457F9FEEB3}"/>
              </a:ext>
            </a:extLst>
          </p:cNvPr>
          <p:cNvSpPr txBox="1"/>
          <p:nvPr/>
        </p:nvSpPr>
        <p:spPr>
          <a:xfrm>
            <a:off x="4917828" y="4696198"/>
            <a:ext cx="3733382" cy="627019"/>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rtl="0"/>
            <a:r>
              <a:rPr lang="pt-br" sz="1000" dirty="0">
                <a:solidFill>
                  <a:srgbClr val="FFFFFF"/>
                </a:solidFill>
                <a:effectLst/>
                <a:latin typeface="Times New Roman" panose="02020603050405020304" pitchFamily="18" charset="0"/>
                <a:ea typeface="游ゴシック" panose="020B0400000000000000" pitchFamily="50" charset="-128"/>
                <a:cs typeface="Times New Roman" panose="02020603050405020304" pitchFamily="18" charset="0"/>
              </a:rPr>
              <a:t>Regulamentos de treinamento de habilidade de condução de máquinas de construção do tipo de veículos (para nivelamento, transporte, carregamento e escavação) </a:t>
            </a:r>
            <a:endParaRPr lang="ja-JP" sz="12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7" name="テキスト ボックス 11">
            <a:extLst>
              <a:ext uri="{FF2B5EF4-FFF2-40B4-BE49-F238E27FC236}">
                <a16:creationId xmlns:a16="http://schemas.microsoft.com/office/drawing/2014/main" id="{FE64E314-F7BF-49E0-ACEA-E67C4808F8B5}"/>
              </a:ext>
            </a:extLst>
          </p:cNvPr>
          <p:cNvSpPr txBox="1"/>
          <p:nvPr/>
        </p:nvSpPr>
        <p:spPr>
          <a:xfrm>
            <a:off x="4888384" y="5379758"/>
            <a:ext cx="3762825" cy="436880"/>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pt-br" sz="1000" dirty="0">
                <a:solidFill>
                  <a:srgbClr val="FFFFFF"/>
                </a:solidFill>
                <a:effectLst/>
                <a:latin typeface="Times New Roman" panose="02020603050405020304" pitchFamily="18" charset="0"/>
                <a:ea typeface="游ゴシック" panose="020B0400000000000000" pitchFamily="50" charset="-128"/>
                <a:cs typeface="Times New Roman" panose="02020603050405020304" pitchFamily="18" charset="0"/>
              </a:rPr>
              <a:t>Regulamentos de educação especial sobre segurança e saúde</a:t>
            </a:r>
            <a:endParaRPr lang="ja-JP" sz="12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87489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pt-br" sz="2000" dirty="0">
                <a:latin typeface="Times New Roman" panose="02020603050405020304" pitchFamily="18" charset="0"/>
                <a:ea typeface="Meiryo UI" panose="020B0604030504040204" pitchFamily="50" charset="-128"/>
                <a:cs typeface="Times New Roman" panose="02020603050405020304" pitchFamily="18" charset="0"/>
              </a:rPr>
              <a:t>Lei de Segurança e Saúde no Trabalho (</a:t>
            </a:r>
            <a:r>
              <a:rPr lang="pt-br" sz="2000" dirty="0" err="1">
                <a:latin typeface="Times New Roman" panose="02020603050405020304" pitchFamily="18" charset="0"/>
                <a:ea typeface="Meiryo UI" panose="020B0604030504040204" pitchFamily="50" charset="-128"/>
                <a:cs typeface="Times New Roman" panose="02020603050405020304" pitchFamily="18" charset="0"/>
              </a:rPr>
              <a:t>roudou</a:t>
            </a:r>
            <a:r>
              <a:rPr lang="pt-br" sz="2000" dirty="0">
                <a:latin typeface="Times New Roman" panose="02020603050405020304" pitchFamily="18" charset="0"/>
                <a:ea typeface="Meiryo UI" panose="020B0604030504040204" pitchFamily="50" charset="-128"/>
                <a:cs typeface="Times New Roman" panose="02020603050405020304" pitchFamily="18" charset="0"/>
              </a:rPr>
              <a:t> </a:t>
            </a:r>
            <a:r>
              <a:rPr lang="pt-br" sz="2000" dirty="0" err="1">
                <a:latin typeface="Times New Roman" panose="02020603050405020304" pitchFamily="18" charset="0"/>
                <a:ea typeface="Meiryo UI" panose="020B0604030504040204" pitchFamily="50" charset="-128"/>
                <a:cs typeface="Times New Roman" panose="02020603050405020304" pitchFamily="18" charset="0"/>
              </a:rPr>
              <a:t>anzen</a:t>
            </a:r>
            <a:r>
              <a:rPr lang="pt-br" sz="2000" dirty="0">
                <a:latin typeface="Times New Roman" panose="02020603050405020304" pitchFamily="18" charset="0"/>
                <a:ea typeface="Meiryo UI" panose="020B0604030504040204" pitchFamily="50" charset="-128"/>
                <a:cs typeface="Times New Roman" panose="02020603050405020304" pitchFamily="18" charset="0"/>
              </a:rPr>
              <a:t> </a:t>
            </a:r>
            <a:r>
              <a:rPr lang="pt-br" sz="2000" dirty="0" err="1">
                <a:latin typeface="Times New Roman" panose="02020603050405020304" pitchFamily="18" charset="0"/>
                <a:ea typeface="Meiryo UI" panose="020B0604030504040204" pitchFamily="50" charset="-128"/>
                <a:cs typeface="Times New Roman" panose="02020603050405020304" pitchFamily="18" charset="0"/>
              </a:rPr>
              <a:t>eiseihou</a:t>
            </a:r>
            <a:r>
              <a:rPr lang="pt-br" sz="2000" dirty="0">
                <a:latin typeface="Times New Roman" panose="02020603050405020304" pitchFamily="18" charset="0"/>
                <a:ea typeface="Meiryo UI" panose="020B0604030504040204" pitchFamily="50" charset="-128"/>
                <a:cs typeface="Times New Roman" panose="02020603050405020304" pitchFamily="18" charset="0"/>
              </a:rPr>
              <a:t>) (Extrato) (1)</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243 do texto / Página 134 do texto suplementar</a:t>
            </a:r>
          </a:p>
        </p:txBody>
      </p:sp>
      <p:sp>
        <p:nvSpPr>
          <p:cNvPr id="6" name="コンテンツ プレースホルダー 4"/>
          <p:cNvSpPr txBox="1">
            <a:spLocks/>
          </p:cNvSpPr>
          <p:nvPr/>
        </p:nvSpPr>
        <p:spPr>
          <a:xfrm>
            <a:off x="628650" y="941778"/>
            <a:ext cx="8022560" cy="52400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Capítulo 1 Regras gerais</a:t>
            </a:r>
            <a:endPar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3 &lt;Obrigações dos prestadores de serviços, etc.&gt;</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Os prestadores de serviços devem não apenas cumprir os padrões mínimos de prevenção de acidentes de trabalho estipulados por esta Lei, mas também garantir a segurança e a saúde dos trabalhadores no local de trabalho, proporcionando um ambiente de trabalho confortável através das melhorias das condições de trabalho. Além disso, os prestadores de serviços devem cooperar com as medidas de prevenção de acidentes de trabalho executadas pelo governo nacional.</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Aquele que projeta, fabrica ou importa máquinas, instrumentos ou outros equipamentos, aquele que fabrica ou importa matérias-primas, ou aquele que constrói ou projeta um edifício, deve se esforçar para contribuir com a prevenção de acidentes de trabalho causados pelo uso desses itens ao projetar, fabricar, importar ou construir esses objetos.</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Aquele que terceiriza o trabalho para outros, como empreiteiros de construção, deve tomar cuidado para não impor condições que possam prejudicar a execução de um trabalho seguro e saudável em relação ao método e prazo de construção.</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4º Os trabalhadores devem cumprir as diligências necessárias à prevenção de acidentes de trabalho e esforçar-se por cooperar com as medidas de prevenção de acidentes de trabalho implementadas pelo prestador de serviços e outras partes relacionadas.</a:t>
            </a:r>
          </a:p>
          <a:p>
            <a:pPr marL="0" indent="0" rtl="0">
              <a:lnSpc>
                <a:spcPct val="100000"/>
              </a:lnSpc>
              <a:spcBef>
                <a:spcPts val="0"/>
              </a:spcBef>
              <a:buNone/>
            </a:pP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4º Os trabalhadores devem cumprir as diligências necessárias à prevenção de acidentes de trabalho e esforçar-se por cooperar com as medidas de prevenção de acidentes de trabalho implementadas pelo prestador de serviços e outras partes relacionadas.</a:t>
            </a:r>
          </a:p>
        </p:txBody>
      </p:sp>
    </p:spTree>
    <p:extLst>
      <p:ext uri="{BB962C8B-B14F-4D97-AF65-F5344CB8AC3E}">
        <p14:creationId xmlns:p14="http://schemas.microsoft.com/office/powerpoint/2010/main" val="22889143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Lei de Segurança e Saúde no Trabalho (Extrato) (2)</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248 do texto / Página 135 do texto suplementar</a:t>
            </a:r>
          </a:p>
        </p:txBody>
      </p:sp>
      <p:sp>
        <p:nvSpPr>
          <p:cNvPr id="6" name="コンテンツ プレースホルダー 4"/>
          <p:cNvSpPr txBox="1">
            <a:spLocks/>
          </p:cNvSpPr>
          <p:nvPr/>
        </p:nvSpPr>
        <p:spPr>
          <a:xfrm>
            <a:off x="628650" y="941778"/>
            <a:ext cx="8022560" cy="28601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Capítulo 5 Regulamentos sobre máquinas, etc. e materiais perigosos</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45 &lt;inspeção periódica voluntária (</a:t>
            </a:r>
            <a:r>
              <a:rPr lang="pt-br"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teiki</a:t>
            </a: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pt-br"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jishu</a:t>
            </a: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pt-br" sz="12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kensa</a:t>
            </a: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 prestador de serviços deve realizar regularmente a inspeção voluntária de caldeiras e outras máquinas, etc. e registrar os resultados, de acordo com as disposições da Portaria do Ministério da Saúde, Trabalho e Bem-Estar em relação aos que estão estipulados por Ordem do Gabinete.</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Quando o prestador de serviços realizar a inspeção voluntária (doravante denominada “inspeção voluntária específica”) estipulada pela Portaria do Ministério da Saúde, Trabalho e Bem-Estar dentre as inspeções voluntárias estipuladas nas máquinas por Ordem do Gabinete, conforme o item anterior, deve fazer uso do seu trabalhador que possui a qualificação determinada pela Portaria do Ministério da Saúde, Trabalho e Bem-Estar, ou por aquele que tenha recebido o registro regulamentado no Artigo 54-3, Parágrafo 1° e realize inspeção voluntária específica da máquina (doravante denominados "inspetor") em questão a pedido de outros.</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O Ministro da Saúde, Trabalho e Bem-Estar publicará as diretrizes de inspeção voluntária necessárias para a implementação adequada e eficaz da inspeção voluntária, de acordo com o disposto no parágrafo 1º.</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4 abreviaturas</a:t>
            </a:r>
          </a:p>
        </p:txBody>
      </p:sp>
      <p:sp>
        <p:nvSpPr>
          <p:cNvPr id="8" name="コンテンツ プレースホルダー 4"/>
          <p:cNvSpPr txBox="1">
            <a:spLocks/>
          </p:cNvSpPr>
          <p:nvPr/>
        </p:nvSpPr>
        <p:spPr>
          <a:xfrm>
            <a:off x="628650" y="394896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Tabela 5-1 Leis e regulamentos relacionados</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1919913" y="4231559"/>
            <a:ext cx="5440033" cy="2140145"/>
          </a:xfrm>
          <a:prstGeom prst="rect">
            <a:avLst/>
          </a:prstGeom>
        </p:spPr>
      </p:pic>
      <p:sp>
        <p:nvSpPr>
          <p:cNvPr id="9" name="テキスト ボックス 1196">
            <a:extLst>
              <a:ext uri="{FF2B5EF4-FFF2-40B4-BE49-F238E27FC236}">
                <a16:creationId xmlns:a16="http://schemas.microsoft.com/office/drawing/2014/main" id="{E1A17B57-BF4A-4E0B-9826-331778DAB84A}"/>
              </a:ext>
            </a:extLst>
          </p:cNvPr>
          <p:cNvSpPr txBox="1"/>
          <p:nvPr/>
        </p:nvSpPr>
        <p:spPr>
          <a:xfrm>
            <a:off x="2052075" y="4313945"/>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Classificação do exame e inspeção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197">
            <a:extLst>
              <a:ext uri="{FF2B5EF4-FFF2-40B4-BE49-F238E27FC236}">
                <a16:creationId xmlns:a16="http://schemas.microsoft.com/office/drawing/2014/main" id="{E692850A-2E66-4A6D-9874-1944F334C8ED}"/>
              </a:ext>
            </a:extLst>
          </p:cNvPr>
          <p:cNvSpPr txBox="1"/>
          <p:nvPr/>
        </p:nvSpPr>
        <p:spPr>
          <a:xfrm>
            <a:off x="3145454" y="4305403"/>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Artigo</a:t>
            </a:r>
            <a:endParaRPr lang="ja-JP" sz="9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198">
            <a:extLst>
              <a:ext uri="{FF2B5EF4-FFF2-40B4-BE49-F238E27FC236}">
                <a16:creationId xmlns:a16="http://schemas.microsoft.com/office/drawing/2014/main" id="{5EF8BCFE-EB47-43E7-B9FB-1305CF7B29D5}"/>
              </a:ext>
            </a:extLst>
          </p:cNvPr>
          <p:cNvSpPr txBox="1"/>
          <p:nvPr/>
        </p:nvSpPr>
        <p:spPr>
          <a:xfrm>
            <a:off x="4165399" y="4274132"/>
            <a:ext cx="1269415" cy="2025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Pessoa que irá implementar / qualificação </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199">
            <a:extLst>
              <a:ext uri="{FF2B5EF4-FFF2-40B4-BE49-F238E27FC236}">
                <a16:creationId xmlns:a16="http://schemas.microsoft.com/office/drawing/2014/main" id="{7BF705D8-41F2-4D8B-AE6E-B99786F7580E}"/>
              </a:ext>
            </a:extLst>
          </p:cNvPr>
          <p:cNvSpPr txBox="1"/>
          <p:nvPr/>
        </p:nvSpPr>
        <p:spPr>
          <a:xfrm>
            <a:off x="5525569" y="4294895"/>
            <a:ext cx="1698517"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Período de armazenamento da tabela de inspeção, etc.</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200">
            <a:extLst>
              <a:ext uri="{FF2B5EF4-FFF2-40B4-BE49-F238E27FC236}">
                <a16:creationId xmlns:a16="http://schemas.microsoft.com/office/drawing/2014/main" id="{53CC140D-E1E6-45FC-A715-AF310F32058F}"/>
              </a:ext>
            </a:extLst>
          </p:cNvPr>
          <p:cNvSpPr txBox="1"/>
          <p:nvPr/>
        </p:nvSpPr>
        <p:spPr>
          <a:xfrm>
            <a:off x="1965714" y="4625451"/>
            <a:ext cx="955285" cy="252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Inspeção antes de iniciar o trabalho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201">
            <a:extLst>
              <a:ext uri="{FF2B5EF4-FFF2-40B4-BE49-F238E27FC236}">
                <a16:creationId xmlns:a16="http://schemas.microsoft.com/office/drawing/2014/main" id="{4C978191-E43D-4021-AAD8-7C7AAFD91825}"/>
              </a:ext>
            </a:extLst>
          </p:cNvPr>
          <p:cNvSpPr txBox="1"/>
          <p:nvPr/>
        </p:nvSpPr>
        <p:spPr>
          <a:xfrm>
            <a:off x="1942587" y="5004891"/>
            <a:ext cx="1012910" cy="4992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inspeção periódica voluntária (</a:t>
            </a:r>
            <a:r>
              <a:rPr lang="pt-br" sz="9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teiki</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9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jishu</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9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kensa</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(Uma vez por mês)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202">
            <a:extLst>
              <a:ext uri="{FF2B5EF4-FFF2-40B4-BE49-F238E27FC236}">
                <a16:creationId xmlns:a16="http://schemas.microsoft.com/office/drawing/2014/main" id="{2EAEA80A-78FE-4CFA-84FB-A309C0B3D832}"/>
              </a:ext>
            </a:extLst>
          </p:cNvPr>
          <p:cNvSpPr txBox="1"/>
          <p:nvPr/>
        </p:nvSpPr>
        <p:spPr>
          <a:xfrm>
            <a:off x="2015924" y="5765350"/>
            <a:ext cx="973188" cy="4283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inspeção voluntária especial</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(Uma vez por ano)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203">
            <a:extLst>
              <a:ext uri="{FF2B5EF4-FFF2-40B4-BE49-F238E27FC236}">
                <a16:creationId xmlns:a16="http://schemas.microsoft.com/office/drawing/2014/main" id="{95515D53-DFB2-483B-8E37-4A1C03C86059}"/>
              </a:ext>
            </a:extLst>
          </p:cNvPr>
          <p:cNvSpPr txBox="1"/>
          <p:nvPr/>
        </p:nvSpPr>
        <p:spPr>
          <a:xfrm>
            <a:off x="3072497" y="4541702"/>
            <a:ext cx="744250" cy="3528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cs typeface="Times New Roman" panose="02020603050405020304" pitchFamily="18" charset="0"/>
              </a:rPr>
              <a:t>Artigo 170 e 171da Lei de Segurança e Saúde no Trabalho.</a:t>
            </a:r>
          </a:p>
        </p:txBody>
      </p:sp>
      <p:sp>
        <p:nvSpPr>
          <p:cNvPr id="17" name="テキスト ボックス 1204">
            <a:extLst>
              <a:ext uri="{FF2B5EF4-FFF2-40B4-BE49-F238E27FC236}">
                <a16:creationId xmlns:a16="http://schemas.microsoft.com/office/drawing/2014/main" id="{F94A9E94-3038-4F37-8D5C-696C3F91ABB1}"/>
              </a:ext>
            </a:extLst>
          </p:cNvPr>
          <p:cNvSpPr txBox="1"/>
          <p:nvPr/>
        </p:nvSpPr>
        <p:spPr>
          <a:xfrm>
            <a:off x="3072496" y="4971379"/>
            <a:ext cx="980391" cy="549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cs typeface="Times New Roman" panose="02020603050405020304" pitchFamily="18" charset="0"/>
              </a:rPr>
              <a:t>Artigo 168, 169, e 171 da Lei de Segurança e Saúde no Trabalho.</a:t>
            </a:r>
          </a:p>
        </p:txBody>
      </p:sp>
      <p:sp>
        <p:nvSpPr>
          <p:cNvPr id="18" name="テキスト ボックス 1205">
            <a:extLst>
              <a:ext uri="{FF2B5EF4-FFF2-40B4-BE49-F238E27FC236}">
                <a16:creationId xmlns:a16="http://schemas.microsoft.com/office/drawing/2014/main" id="{F8120ED4-7D4D-4AE5-9F2E-EA467EA22CF6}"/>
              </a:ext>
            </a:extLst>
          </p:cNvPr>
          <p:cNvSpPr txBox="1"/>
          <p:nvPr/>
        </p:nvSpPr>
        <p:spPr>
          <a:xfrm>
            <a:off x="3078421" y="5589274"/>
            <a:ext cx="1012910" cy="7235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dirty="0">
                <a:effectLst/>
                <a:latin typeface="Times New Roman" panose="02020603050405020304" pitchFamily="18" charset="0"/>
                <a:cs typeface="Times New Roman" panose="02020603050405020304" pitchFamily="18" charset="0"/>
              </a:rPr>
              <a:t>  Artigo 167, 169, 169-2, e 171 da Lei de Segurança e Saúde no Trabalho.</a:t>
            </a:r>
          </a:p>
        </p:txBody>
      </p:sp>
      <p:sp>
        <p:nvSpPr>
          <p:cNvPr id="19" name="テキスト ボックス 1206">
            <a:extLst>
              <a:ext uri="{FF2B5EF4-FFF2-40B4-BE49-F238E27FC236}">
                <a16:creationId xmlns:a16="http://schemas.microsoft.com/office/drawing/2014/main" id="{17FDE571-6FF6-43C3-B8FA-5A45A26CF768}"/>
              </a:ext>
            </a:extLst>
          </p:cNvPr>
          <p:cNvSpPr txBox="1"/>
          <p:nvPr/>
        </p:nvSpPr>
        <p:spPr>
          <a:xfrm>
            <a:off x="4165399" y="4635833"/>
            <a:ext cx="75247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Motorista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207">
            <a:extLst>
              <a:ext uri="{FF2B5EF4-FFF2-40B4-BE49-F238E27FC236}">
                <a16:creationId xmlns:a16="http://schemas.microsoft.com/office/drawing/2014/main" id="{A86F6B29-359D-4245-A668-CB767AF9E1BC}"/>
              </a:ext>
            </a:extLst>
          </p:cNvPr>
          <p:cNvSpPr txBox="1"/>
          <p:nvPr/>
        </p:nvSpPr>
        <p:spPr>
          <a:xfrm>
            <a:off x="4165399" y="5035511"/>
            <a:ext cx="1229700" cy="3741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Pessoa nomeada pelo prestador de serviços (gestor de segurança)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208">
            <a:extLst>
              <a:ext uri="{FF2B5EF4-FFF2-40B4-BE49-F238E27FC236}">
                <a16:creationId xmlns:a16="http://schemas.microsoft.com/office/drawing/2014/main" id="{2E138B2E-5F66-44C1-984B-524188152467}"/>
              </a:ext>
            </a:extLst>
          </p:cNvPr>
          <p:cNvSpPr txBox="1"/>
          <p:nvPr/>
        </p:nvSpPr>
        <p:spPr>
          <a:xfrm>
            <a:off x="4180640" y="5759910"/>
            <a:ext cx="1014094" cy="397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Inspetor interno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Inspetor da empresa de inspeção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209">
            <a:extLst>
              <a:ext uri="{FF2B5EF4-FFF2-40B4-BE49-F238E27FC236}">
                <a16:creationId xmlns:a16="http://schemas.microsoft.com/office/drawing/2014/main" id="{3DC5A7CF-FEF7-4DBE-A0EE-900B42D69D1F}"/>
              </a:ext>
            </a:extLst>
          </p:cNvPr>
          <p:cNvSpPr txBox="1"/>
          <p:nvPr/>
        </p:nvSpPr>
        <p:spPr>
          <a:xfrm>
            <a:off x="5525569" y="4509572"/>
            <a:ext cx="1779407" cy="3822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baseline="30000" dirty="0">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Lista de verificação enquanto a máquina estiver operando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210">
            <a:extLst>
              <a:ext uri="{FF2B5EF4-FFF2-40B4-BE49-F238E27FC236}">
                <a16:creationId xmlns:a16="http://schemas.microsoft.com/office/drawing/2014/main" id="{822DC38E-A3C1-4719-9DF0-4D90A0A7B533}"/>
              </a:ext>
            </a:extLst>
          </p:cNvPr>
          <p:cNvSpPr txBox="1"/>
          <p:nvPr/>
        </p:nvSpPr>
        <p:spPr>
          <a:xfrm>
            <a:off x="5528449" y="5143817"/>
            <a:ext cx="1352550" cy="252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Lista de inspeção pelo período de 3 anos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211">
            <a:extLst>
              <a:ext uri="{FF2B5EF4-FFF2-40B4-BE49-F238E27FC236}">
                <a16:creationId xmlns:a16="http://schemas.microsoft.com/office/drawing/2014/main" id="{CF1BCB84-705A-43A8-BFCD-CFE16A4173FC}"/>
              </a:ext>
            </a:extLst>
          </p:cNvPr>
          <p:cNvSpPr txBox="1"/>
          <p:nvPr/>
        </p:nvSpPr>
        <p:spPr>
          <a:xfrm>
            <a:off x="5506520" y="5678440"/>
            <a:ext cx="1610805" cy="4629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Lista de inspeção pelo período de 3 anos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(Anexar a marca inspecionada)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4593324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pt-br" sz="2000" dirty="0">
                <a:latin typeface="Times New Roman" panose="02020603050405020304" pitchFamily="18" charset="0"/>
                <a:ea typeface="Meiryo UI" panose="020B0604030504040204" pitchFamily="50" charset="-128"/>
                <a:cs typeface="Times New Roman" panose="02020603050405020304" pitchFamily="18" charset="0"/>
              </a:rPr>
              <a:t>Lei de Segurança e Saúde no Trabalho (</a:t>
            </a:r>
            <a:r>
              <a:rPr lang="pt-br" sz="2000" dirty="0" err="1">
                <a:latin typeface="Times New Roman" panose="02020603050405020304" pitchFamily="18" charset="0"/>
                <a:ea typeface="Meiryo UI" panose="020B0604030504040204" pitchFamily="50" charset="-128"/>
                <a:cs typeface="Times New Roman" panose="02020603050405020304" pitchFamily="18" charset="0"/>
              </a:rPr>
              <a:t>roudou</a:t>
            </a:r>
            <a:r>
              <a:rPr lang="pt-br" sz="2000" dirty="0">
                <a:latin typeface="Times New Roman" panose="02020603050405020304" pitchFamily="18" charset="0"/>
                <a:ea typeface="Meiryo UI" panose="020B0604030504040204" pitchFamily="50" charset="-128"/>
                <a:cs typeface="Times New Roman" panose="02020603050405020304" pitchFamily="18" charset="0"/>
              </a:rPr>
              <a:t> </a:t>
            </a:r>
            <a:r>
              <a:rPr lang="pt-br" sz="2000" dirty="0" err="1">
                <a:latin typeface="Times New Roman" panose="02020603050405020304" pitchFamily="18" charset="0"/>
                <a:ea typeface="Meiryo UI" panose="020B0604030504040204" pitchFamily="50" charset="-128"/>
                <a:cs typeface="Times New Roman" panose="02020603050405020304" pitchFamily="18" charset="0"/>
              </a:rPr>
              <a:t>anzen</a:t>
            </a:r>
            <a:r>
              <a:rPr lang="pt-br" sz="2000" dirty="0">
                <a:latin typeface="Times New Roman" panose="02020603050405020304" pitchFamily="18" charset="0"/>
                <a:ea typeface="Meiryo UI" panose="020B0604030504040204" pitchFamily="50" charset="-128"/>
                <a:cs typeface="Times New Roman" panose="02020603050405020304" pitchFamily="18" charset="0"/>
              </a:rPr>
              <a:t> </a:t>
            </a:r>
            <a:r>
              <a:rPr lang="pt-br" sz="2000" dirty="0" err="1">
                <a:latin typeface="Times New Roman" panose="02020603050405020304" pitchFamily="18" charset="0"/>
                <a:ea typeface="Meiryo UI" panose="020B0604030504040204" pitchFamily="50" charset="-128"/>
                <a:cs typeface="Times New Roman" panose="02020603050405020304" pitchFamily="18" charset="0"/>
              </a:rPr>
              <a:t>eiseihou</a:t>
            </a:r>
            <a:r>
              <a:rPr lang="pt-br" sz="2000" dirty="0">
                <a:latin typeface="Times New Roman" panose="02020603050405020304" pitchFamily="18" charset="0"/>
                <a:ea typeface="Meiryo UI" panose="020B0604030504040204" pitchFamily="50" charset="-128"/>
                <a:cs typeface="Times New Roman" panose="02020603050405020304" pitchFamily="18" charset="0"/>
              </a:rPr>
              <a:t>) (Extrato) (3)</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250 do texto / Página 136 do texto suplementar</a:t>
            </a:r>
          </a:p>
        </p:txBody>
      </p:sp>
      <p:sp>
        <p:nvSpPr>
          <p:cNvPr id="6" name="コンテンツ プレースホルダー 4"/>
          <p:cNvSpPr txBox="1">
            <a:spLocks/>
          </p:cNvSpPr>
          <p:nvPr/>
        </p:nvSpPr>
        <p:spPr>
          <a:xfrm>
            <a:off x="628650" y="941778"/>
            <a:ext cx="8022560" cy="2684649"/>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Capítulo 6 Medidas para Admissão de Trabalhadores</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61 &lt;Restrições de trabalho&gt;</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Os prestadores de serviços podem designar para operar guindastes ou para exercer outras operações estipuladas por uma portaria governamental, somente aqueles que têm as qualificações reconhecidas pelo Diretor-Geral da Secretaria de Trabalho da Província, ou aqueles que concluíram o curso de treinamento de habilidade oferecido por uma pessoa registrada pelo Diretor-Geral da Secretaria de Trabalho da Província, ou aqueles que têm qualquer outra qualificação especificada em portarias do Ministério da Saúde, Trabalho e Bem-Estar. </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Nenhuma outra pessoa, a não ser aquelas autorizadas a exercer essas operações, de acordo com as disposições do parágrafo anterior, pode realizar as referidas operações.</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Pode exercer o trabalho em questão, de acordo com as disposições do Parágrafo 1°, aquele que portar a carteira de motorista ou outro documento que ateste as qualificações pertinentes ao trabalho correspondente, quando se dedicar ao mesmo.</a:t>
            </a:r>
          </a:p>
          <a:p>
            <a:pPr marL="0" indent="0" rtl="0">
              <a:lnSpc>
                <a:spcPct val="100000"/>
              </a:lnSpc>
              <a:spcBef>
                <a:spcPts val="0"/>
              </a:spcBef>
              <a:buNone/>
            </a:pPr>
            <a:r>
              <a:rPr lang="pt-br"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4 abreviaturas</a:t>
            </a:r>
          </a:p>
        </p:txBody>
      </p:sp>
      <p:pic>
        <p:nvPicPr>
          <p:cNvPr id="2" name="図 1"/>
          <p:cNvPicPr>
            <a:picLocks noChangeAspect="1"/>
          </p:cNvPicPr>
          <p:nvPr/>
        </p:nvPicPr>
        <p:blipFill>
          <a:blip r:embed="rId3"/>
          <a:stretch>
            <a:fillRect/>
          </a:stretch>
        </p:blipFill>
        <p:spPr>
          <a:xfrm>
            <a:off x="136337" y="4063440"/>
            <a:ext cx="4345610" cy="2181496"/>
          </a:xfrm>
          <a:prstGeom prst="rect">
            <a:avLst/>
          </a:prstGeom>
        </p:spPr>
      </p:pic>
      <p:pic>
        <p:nvPicPr>
          <p:cNvPr id="3" name="図 2"/>
          <p:cNvPicPr>
            <a:picLocks noChangeAspect="1"/>
          </p:cNvPicPr>
          <p:nvPr/>
        </p:nvPicPr>
        <p:blipFill>
          <a:blip r:embed="rId4"/>
          <a:stretch>
            <a:fillRect/>
          </a:stretch>
        </p:blipFill>
        <p:spPr>
          <a:xfrm>
            <a:off x="4639930" y="4063439"/>
            <a:ext cx="4389068" cy="703989"/>
          </a:xfrm>
          <a:prstGeom prst="rect">
            <a:avLst/>
          </a:prstGeom>
        </p:spPr>
      </p:pic>
      <p:sp>
        <p:nvSpPr>
          <p:cNvPr id="8" name="コンテンツ プレースホルダー 4"/>
          <p:cNvSpPr txBox="1">
            <a:spLocks/>
          </p:cNvSpPr>
          <p:nvPr/>
        </p:nvSpPr>
        <p:spPr>
          <a:xfrm>
            <a:off x="408320" y="372094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Qualificações exigidas para motoristas de máquinas Qualificações exigidas para trabalhadores</a:t>
            </a:r>
          </a:p>
        </p:txBody>
      </p:sp>
      <p:sp>
        <p:nvSpPr>
          <p:cNvPr id="9" name="テキスト ボックス 988">
            <a:extLst>
              <a:ext uri="{FF2B5EF4-FFF2-40B4-BE49-F238E27FC236}">
                <a16:creationId xmlns:a16="http://schemas.microsoft.com/office/drawing/2014/main" id="{FCCAEE3B-2521-42C9-B588-8E8F689A7672}"/>
              </a:ext>
            </a:extLst>
          </p:cNvPr>
          <p:cNvSpPr txBox="1"/>
          <p:nvPr/>
        </p:nvSpPr>
        <p:spPr>
          <a:xfrm>
            <a:off x="3536832" y="4080749"/>
            <a:ext cx="56642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Tipos de qualificação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989">
            <a:extLst>
              <a:ext uri="{FF2B5EF4-FFF2-40B4-BE49-F238E27FC236}">
                <a16:creationId xmlns:a16="http://schemas.microsoft.com/office/drawing/2014/main" id="{35A96742-AF05-4811-99A1-7C10C1734ECF}"/>
              </a:ext>
            </a:extLst>
          </p:cNvPr>
          <p:cNvSpPr txBox="1"/>
          <p:nvPr/>
        </p:nvSpPr>
        <p:spPr>
          <a:xfrm>
            <a:off x="3144561" y="4195556"/>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ＭＳ Ｐゴシック" panose="020B0600070205080204" pitchFamily="50" charset="-128"/>
                <a:cs typeface="Times New Roman" panose="02020603050405020304" pitchFamily="18" charset="0"/>
              </a:rPr>
              <a:t>Habilitação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990">
            <a:extLst>
              <a:ext uri="{FF2B5EF4-FFF2-40B4-BE49-F238E27FC236}">
                <a16:creationId xmlns:a16="http://schemas.microsoft.com/office/drawing/2014/main" id="{88C7D732-0B77-44E2-8864-11AC9DE96636}"/>
              </a:ext>
            </a:extLst>
          </p:cNvPr>
          <p:cNvSpPr txBox="1"/>
          <p:nvPr/>
        </p:nvSpPr>
        <p:spPr>
          <a:xfrm>
            <a:off x="3615906" y="4190982"/>
            <a:ext cx="433714" cy="899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3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Treinamento de habilidade</a:t>
            </a:r>
            <a:endParaRPr lang="ja-JP" sz="4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991">
            <a:extLst>
              <a:ext uri="{FF2B5EF4-FFF2-40B4-BE49-F238E27FC236}">
                <a16:creationId xmlns:a16="http://schemas.microsoft.com/office/drawing/2014/main" id="{2A12918D-F049-442B-A972-58DDDDBE63B5}"/>
              </a:ext>
            </a:extLst>
          </p:cNvPr>
          <p:cNvSpPr txBox="1"/>
          <p:nvPr/>
        </p:nvSpPr>
        <p:spPr>
          <a:xfrm>
            <a:off x="4053205" y="4190973"/>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3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Educação especial</a:t>
            </a:r>
            <a:endParaRPr lang="ja-JP" sz="4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998">
            <a:extLst>
              <a:ext uri="{FF2B5EF4-FFF2-40B4-BE49-F238E27FC236}">
                <a16:creationId xmlns:a16="http://schemas.microsoft.com/office/drawing/2014/main" id="{224858C5-A723-44BD-AB7A-D1D1D25313D4}"/>
              </a:ext>
            </a:extLst>
          </p:cNvPr>
          <p:cNvSpPr txBox="1"/>
          <p:nvPr/>
        </p:nvSpPr>
        <p:spPr>
          <a:xfrm>
            <a:off x="2552700" y="6013262"/>
            <a:ext cx="439884" cy="10391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1 tonelada ou mais</a:t>
            </a:r>
            <a:endParaRPr lang="ja-JP" sz="5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4" name="テキスト ボックス 999">
            <a:extLst>
              <a:ext uri="{FF2B5EF4-FFF2-40B4-BE49-F238E27FC236}">
                <a16:creationId xmlns:a16="http://schemas.microsoft.com/office/drawing/2014/main" id="{746890D8-42F2-4D08-9581-98C1F0EC26B7}"/>
              </a:ext>
            </a:extLst>
          </p:cNvPr>
          <p:cNvSpPr txBox="1"/>
          <p:nvPr/>
        </p:nvSpPr>
        <p:spPr>
          <a:xfrm>
            <a:off x="2456477" y="6131740"/>
            <a:ext cx="534933" cy="756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Menos de 1 tonelada</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5" name="テキスト ボックス 1000">
            <a:extLst>
              <a:ext uri="{FF2B5EF4-FFF2-40B4-BE49-F238E27FC236}">
                <a16:creationId xmlns:a16="http://schemas.microsoft.com/office/drawing/2014/main" id="{2EB5AC52-E879-4CBD-A40D-8D22C423819A}"/>
              </a:ext>
            </a:extLst>
          </p:cNvPr>
          <p:cNvSpPr txBox="1"/>
          <p:nvPr/>
        </p:nvSpPr>
        <p:spPr>
          <a:xfrm>
            <a:off x="2421599" y="5785276"/>
            <a:ext cx="604688"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1 tonelada ou mais</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6" name="テキスト ボックス 1001">
            <a:extLst>
              <a:ext uri="{FF2B5EF4-FFF2-40B4-BE49-F238E27FC236}">
                <a16:creationId xmlns:a16="http://schemas.microsoft.com/office/drawing/2014/main" id="{F5E53D1E-A3A9-47B4-BC89-8C5C6FA82ACA}"/>
              </a:ext>
            </a:extLst>
          </p:cNvPr>
          <p:cNvSpPr txBox="1"/>
          <p:nvPr/>
        </p:nvSpPr>
        <p:spPr>
          <a:xfrm>
            <a:off x="2401987" y="5908362"/>
            <a:ext cx="682771" cy="7621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Menos de 1 tonelada</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7" name="テキスト ボックス 1002">
            <a:extLst>
              <a:ext uri="{FF2B5EF4-FFF2-40B4-BE49-F238E27FC236}">
                <a16:creationId xmlns:a16="http://schemas.microsoft.com/office/drawing/2014/main" id="{A3225B0A-F572-472C-A35F-E573AEE17D6C}"/>
              </a:ext>
            </a:extLst>
          </p:cNvPr>
          <p:cNvSpPr txBox="1"/>
          <p:nvPr/>
        </p:nvSpPr>
        <p:spPr>
          <a:xfrm>
            <a:off x="2432020" y="4307839"/>
            <a:ext cx="560564" cy="1276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5 toneladas ou mais</a:t>
            </a:r>
            <a:endParaRPr lang="ja-JP" sz="5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8" name="テキスト ボックス 1003">
            <a:extLst>
              <a:ext uri="{FF2B5EF4-FFF2-40B4-BE49-F238E27FC236}">
                <a16:creationId xmlns:a16="http://schemas.microsoft.com/office/drawing/2014/main" id="{F402C365-3D0A-404D-916C-F7B102120403}"/>
              </a:ext>
            </a:extLst>
          </p:cNvPr>
          <p:cNvSpPr txBox="1"/>
          <p:nvPr/>
        </p:nvSpPr>
        <p:spPr>
          <a:xfrm>
            <a:off x="2432020" y="4435473"/>
            <a:ext cx="560564" cy="1295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Menos de 5 toneladas</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9" name="テキスト ボックス 1004">
            <a:extLst>
              <a:ext uri="{FF2B5EF4-FFF2-40B4-BE49-F238E27FC236}">
                <a16:creationId xmlns:a16="http://schemas.microsoft.com/office/drawing/2014/main" id="{7D8134DF-457F-47BB-A950-6871744A4AAF}"/>
              </a:ext>
            </a:extLst>
          </p:cNvPr>
          <p:cNvSpPr txBox="1"/>
          <p:nvPr/>
        </p:nvSpPr>
        <p:spPr>
          <a:xfrm>
            <a:off x="2552700" y="4538378"/>
            <a:ext cx="439884" cy="839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5 toneladas ou mais</a:t>
            </a:r>
            <a:endParaRPr lang="ja-JP" sz="5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0" name="テキスト ボックス 1005">
            <a:extLst>
              <a:ext uri="{FF2B5EF4-FFF2-40B4-BE49-F238E27FC236}">
                <a16:creationId xmlns:a16="http://schemas.microsoft.com/office/drawing/2014/main" id="{B31AF9FF-1D01-4571-B5D9-5CF08E8077C2}"/>
              </a:ext>
            </a:extLst>
          </p:cNvPr>
          <p:cNvSpPr txBox="1"/>
          <p:nvPr/>
        </p:nvSpPr>
        <p:spPr>
          <a:xfrm>
            <a:off x="2432020" y="4652670"/>
            <a:ext cx="560564" cy="7034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Menos de 5 toneladas</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1" name="テキスト ボックス 1006">
            <a:extLst>
              <a:ext uri="{FF2B5EF4-FFF2-40B4-BE49-F238E27FC236}">
                <a16:creationId xmlns:a16="http://schemas.microsoft.com/office/drawing/2014/main" id="{A9124EC0-BC79-485D-98E3-F4A039E630FA}"/>
              </a:ext>
            </a:extLst>
          </p:cNvPr>
          <p:cNvSpPr txBox="1"/>
          <p:nvPr/>
        </p:nvSpPr>
        <p:spPr>
          <a:xfrm>
            <a:off x="2494162" y="4766719"/>
            <a:ext cx="498422" cy="10314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5 toneladas ou mais</a:t>
            </a:r>
            <a:endParaRPr lang="ja-JP" sz="5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2" name="テキスト ボックス 1007">
            <a:extLst>
              <a:ext uri="{FF2B5EF4-FFF2-40B4-BE49-F238E27FC236}">
                <a16:creationId xmlns:a16="http://schemas.microsoft.com/office/drawing/2014/main" id="{18D1C0DB-2E82-46DF-976D-C74DE57E6609}"/>
              </a:ext>
            </a:extLst>
          </p:cNvPr>
          <p:cNvSpPr txBox="1"/>
          <p:nvPr/>
        </p:nvSpPr>
        <p:spPr>
          <a:xfrm>
            <a:off x="2494162" y="4886426"/>
            <a:ext cx="498422" cy="812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1 tonelada ou mais</a:t>
            </a:r>
            <a:endParaRPr lang="ja-JP" sz="5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3" name="テキスト ボックス 1008">
            <a:extLst>
              <a:ext uri="{FF2B5EF4-FFF2-40B4-BE49-F238E27FC236}">
                <a16:creationId xmlns:a16="http://schemas.microsoft.com/office/drawing/2014/main" id="{CF4C4726-7B5C-4CF2-AF4C-A377ED4F2C84}"/>
              </a:ext>
            </a:extLst>
          </p:cNvPr>
          <p:cNvSpPr txBox="1"/>
          <p:nvPr/>
        </p:nvSpPr>
        <p:spPr>
          <a:xfrm>
            <a:off x="2494162" y="4994112"/>
            <a:ext cx="498422"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Menos de 5 toneladas</a:t>
            </a:r>
            <a:endParaRPr lang="ja-JP" sz="5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4" name="テキスト ボックス 1009">
            <a:extLst>
              <a:ext uri="{FF2B5EF4-FFF2-40B4-BE49-F238E27FC236}">
                <a16:creationId xmlns:a16="http://schemas.microsoft.com/office/drawing/2014/main" id="{DFF5DA4D-6E2E-4C92-A160-9E34729F1914}"/>
              </a:ext>
            </a:extLst>
          </p:cNvPr>
          <p:cNvSpPr txBox="1"/>
          <p:nvPr/>
        </p:nvSpPr>
        <p:spPr>
          <a:xfrm>
            <a:off x="2432020" y="5109362"/>
            <a:ext cx="560564" cy="877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Menos de 1 tonelada</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5" name="テキスト ボックス 1010">
            <a:extLst>
              <a:ext uri="{FF2B5EF4-FFF2-40B4-BE49-F238E27FC236}">
                <a16:creationId xmlns:a16="http://schemas.microsoft.com/office/drawing/2014/main" id="{99E41E87-5885-455F-9D8F-C9A6B4A24F37}"/>
              </a:ext>
            </a:extLst>
          </p:cNvPr>
          <p:cNvSpPr txBox="1"/>
          <p:nvPr/>
        </p:nvSpPr>
        <p:spPr>
          <a:xfrm>
            <a:off x="2432020" y="5575579"/>
            <a:ext cx="536107"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3 toneladas ou mais</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6" name="テキスト ボックス 1011">
            <a:extLst>
              <a:ext uri="{FF2B5EF4-FFF2-40B4-BE49-F238E27FC236}">
                <a16:creationId xmlns:a16="http://schemas.microsoft.com/office/drawing/2014/main" id="{C4A896ED-1BA9-4B44-BEB7-B3E8F43ECD2A}"/>
              </a:ext>
            </a:extLst>
          </p:cNvPr>
          <p:cNvSpPr txBox="1"/>
          <p:nvPr/>
        </p:nvSpPr>
        <p:spPr>
          <a:xfrm>
            <a:off x="2425459" y="5676227"/>
            <a:ext cx="604688" cy="803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Menos de 3 toneladas</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7" name="テキスト ボックス 1012">
            <a:extLst>
              <a:ext uri="{FF2B5EF4-FFF2-40B4-BE49-F238E27FC236}">
                <a16:creationId xmlns:a16="http://schemas.microsoft.com/office/drawing/2014/main" id="{1CEEB0E3-2CC1-498F-8B9D-EE1A55F3A64E}"/>
              </a:ext>
            </a:extLst>
          </p:cNvPr>
          <p:cNvSpPr txBox="1"/>
          <p:nvPr/>
        </p:nvSpPr>
        <p:spPr>
          <a:xfrm>
            <a:off x="2552700" y="5217998"/>
            <a:ext cx="439884" cy="84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3 toneladas ou mais</a:t>
            </a:r>
            <a:endParaRPr lang="ja-JP" sz="5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8" name="テキスト ボックス 1013">
            <a:extLst>
              <a:ext uri="{FF2B5EF4-FFF2-40B4-BE49-F238E27FC236}">
                <a16:creationId xmlns:a16="http://schemas.microsoft.com/office/drawing/2014/main" id="{536C1C32-861D-470A-82ED-EF4051CC2E61}"/>
              </a:ext>
            </a:extLst>
          </p:cNvPr>
          <p:cNvSpPr txBox="1"/>
          <p:nvPr/>
        </p:nvSpPr>
        <p:spPr>
          <a:xfrm>
            <a:off x="2552700" y="5328862"/>
            <a:ext cx="441051" cy="947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Menos de 3 toneladas</a:t>
            </a:r>
            <a:endParaRPr lang="ja-JP" sz="5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9" name="テキスト ボックス 1014">
            <a:extLst>
              <a:ext uri="{FF2B5EF4-FFF2-40B4-BE49-F238E27FC236}">
                <a16:creationId xmlns:a16="http://schemas.microsoft.com/office/drawing/2014/main" id="{CECED472-5D28-414A-93F5-545D8796578C}"/>
              </a:ext>
            </a:extLst>
          </p:cNvPr>
          <p:cNvSpPr txBox="1"/>
          <p:nvPr/>
        </p:nvSpPr>
        <p:spPr>
          <a:xfrm>
            <a:off x="2125227" y="5452363"/>
            <a:ext cx="623570"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Não há limite</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0" name="テキスト ボックス 1016">
            <a:extLst>
              <a:ext uri="{FF2B5EF4-FFF2-40B4-BE49-F238E27FC236}">
                <a16:creationId xmlns:a16="http://schemas.microsoft.com/office/drawing/2014/main" id="{E87434F9-407F-4CC0-9058-50FA5886607B}"/>
              </a:ext>
            </a:extLst>
          </p:cNvPr>
          <p:cNvSpPr txBox="1"/>
          <p:nvPr/>
        </p:nvSpPr>
        <p:spPr>
          <a:xfrm>
            <a:off x="2125227" y="4134949"/>
            <a:ext cx="751171" cy="776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Capacidade da máquina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1" name="テキスト ボックス 1017">
            <a:extLst>
              <a:ext uri="{FF2B5EF4-FFF2-40B4-BE49-F238E27FC236}">
                <a16:creationId xmlns:a16="http://schemas.microsoft.com/office/drawing/2014/main" id="{8E6093C1-6F73-4032-BE14-3C8D72EAE574}"/>
              </a:ext>
            </a:extLst>
          </p:cNvPr>
          <p:cNvSpPr txBox="1"/>
          <p:nvPr/>
        </p:nvSpPr>
        <p:spPr>
          <a:xfrm>
            <a:off x="2071661" y="4307838"/>
            <a:ext cx="342025" cy="2176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Suspensão de carga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2" name="テキスト ボックス 1018">
            <a:extLst>
              <a:ext uri="{FF2B5EF4-FFF2-40B4-BE49-F238E27FC236}">
                <a16:creationId xmlns:a16="http://schemas.microsoft.com/office/drawing/2014/main" id="{3163FE7C-C304-4925-A327-44E8E9B255B8}"/>
              </a:ext>
            </a:extLst>
          </p:cNvPr>
          <p:cNvSpPr txBox="1"/>
          <p:nvPr/>
        </p:nvSpPr>
        <p:spPr>
          <a:xfrm>
            <a:off x="2045871" y="4861160"/>
            <a:ext cx="342025" cy="2235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Suspensão de carga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3" name="テキスト ボックス 1019">
            <a:extLst>
              <a:ext uri="{FF2B5EF4-FFF2-40B4-BE49-F238E27FC236}">
                <a16:creationId xmlns:a16="http://schemas.microsoft.com/office/drawing/2014/main" id="{BC40DC9B-5F95-4A3F-A0DD-8001EC49BCF8}"/>
              </a:ext>
            </a:extLst>
          </p:cNvPr>
          <p:cNvSpPr txBox="1"/>
          <p:nvPr/>
        </p:nvSpPr>
        <p:spPr>
          <a:xfrm>
            <a:off x="2009873" y="5217999"/>
            <a:ext cx="414020" cy="1607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Massa da máquina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4" name="テキスト ボックス 1020">
            <a:extLst>
              <a:ext uri="{FF2B5EF4-FFF2-40B4-BE49-F238E27FC236}">
                <a16:creationId xmlns:a16="http://schemas.microsoft.com/office/drawing/2014/main" id="{57E93FE2-E3A0-478A-B37C-74FE5410E676}"/>
              </a:ext>
            </a:extLst>
          </p:cNvPr>
          <p:cNvSpPr txBox="1"/>
          <p:nvPr/>
        </p:nvSpPr>
        <p:spPr>
          <a:xfrm>
            <a:off x="2010256" y="5593149"/>
            <a:ext cx="41402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Massa da máquina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5" name="テキスト ボックス 1021">
            <a:extLst>
              <a:ext uri="{FF2B5EF4-FFF2-40B4-BE49-F238E27FC236}">
                <a16:creationId xmlns:a16="http://schemas.microsoft.com/office/drawing/2014/main" id="{1416F7D8-33F6-4FA0-B316-E3CB39935208}"/>
              </a:ext>
            </a:extLst>
          </p:cNvPr>
          <p:cNvSpPr txBox="1"/>
          <p:nvPr/>
        </p:nvSpPr>
        <p:spPr>
          <a:xfrm>
            <a:off x="2022992" y="5830276"/>
            <a:ext cx="41402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Carga máxima</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6" name="テキスト ボックス 1022">
            <a:extLst>
              <a:ext uri="{FF2B5EF4-FFF2-40B4-BE49-F238E27FC236}">
                <a16:creationId xmlns:a16="http://schemas.microsoft.com/office/drawing/2014/main" id="{0BD4D4EA-F1A8-4806-8B4E-1E97CEDCAB07}"/>
              </a:ext>
            </a:extLst>
          </p:cNvPr>
          <p:cNvSpPr txBox="1"/>
          <p:nvPr/>
        </p:nvSpPr>
        <p:spPr>
          <a:xfrm>
            <a:off x="2022992" y="6062450"/>
            <a:ext cx="47117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Peso máximo de carga</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7" name="テキスト ボックス 1023">
            <a:extLst>
              <a:ext uri="{FF2B5EF4-FFF2-40B4-BE49-F238E27FC236}">
                <a16:creationId xmlns:a16="http://schemas.microsoft.com/office/drawing/2014/main" id="{D6B03B1A-4785-4BCE-9387-9C9C0712726C}"/>
              </a:ext>
            </a:extLst>
          </p:cNvPr>
          <p:cNvSpPr txBox="1"/>
          <p:nvPr/>
        </p:nvSpPr>
        <p:spPr>
          <a:xfrm>
            <a:off x="611091" y="4111624"/>
            <a:ext cx="732451"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Nome das máquinas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8" name="テキスト ボックス 1024">
            <a:extLst>
              <a:ext uri="{FF2B5EF4-FFF2-40B4-BE49-F238E27FC236}">
                <a16:creationId xmlns:a16="http://schemas.microsoft.com/office/drawing/2014/main" id="{B330091E-10A0-4C39-A452-137E699D206B}"/>
              </a:ext>
            </a:extLst>
          </p:cNvPr>
          <p:cNvSpPr txBox="1"/>
          <p:nvPr/>
        </p:nvSpPr>
        <p:spPr>
          <a:xfrm>
            <a:off x="196097" y="4479289"/>
            <a:ext cx="371475"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grua</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9" name="テキスト ボックス 1025">
            <a:extLst>
              <a:ext uri="{FF2B5EF4-FFF2-40B4-BE49-F238E27FC236}">
                <a16:creationId xmlns:a16="http://schemas.microsoft.com/office/drawing/2014/main" id="{5E4AEB22-3AAF-4EB0-8445-334ADD33C576}"/>
              </a:ext>
            </a:extLst>
          </p:cNvPr>
          <p:cNvSpPr txBox="1"/>
          <p:nvPr/>
        </p:nvSpPr>
        <p:spPr>
          <a:xfrm>
            <a:off x="611091" y="4356649"/>
            <a:ext cx="371475"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alt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Guindaste</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0" name="テキスト ボックス 1026">
            <a:extLst>
              <a:ext uri="{FF2B5EF4-FFF2-40B4-BE49-F238E27FC236}">
                <a16:creationId xmlns:a16="http://schemas.microsoft.com/office/drawing/2014/main" id="{F34758BE-E944-4E0B-8FCE-14724FF34668}"/>
              </a:ext>
            </a:extLst>
          </p:cNvPr>
          <p:cNvSpPr txBox="1"/>
          <p:nvPr/>
        </p:nvSpPr>
        <p:spPr>
          <a:xfrm>
            <a:off x="611091" y="4472814"/>
            <a:ext cx="1277672" cy="2515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Guindaste operado acima do nível do solo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(deslocamento junto com a carga)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1" name="テキスト ボックス 1027">
            <a:extLst>
              <a:ext uri="{FF2B5EF4-FFF2-40B4-BE49-F238E27FC236}">
                <a16:creationId xmlns:a16="http://schemas.microsoft.com/office/drawing/2014/main" id="{54CC9C76-0EDE-41BC-A62C-FB0EA82AD8D1}"/>
              </a:ext>
            </a:extLst>
          </p:cNvPr>
          <p:cNvSpPr txBox="1"/>
          <p:nvPr/>
        </p:nvSpPr>
        <p:spPr>
          <a:xfrm>
            <a:off x="157997" y="4928619"/>
            <a:ext cx="98552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Guindaste móvel</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2" name="テキスト ボックス 1028">
            <a:extLst>
              <a:ext uri="{FF2B5EF4-FFF2-40B4-BE49-F238E27FC236}">
                <a16:creationId xmlns:a16="http://schemas.microsoft.com/office/drawing/2014/main" id="{3CE23B71-CC3D-4BD3-BBB4-DAEC46EE2854}"/>
              </a:ext>
            </a:extLst>
          </p:cNvPr>
          <p:cNvSpPr txBox="1"/>
          <p:nvPr/>
        </p:nvSpPr>
        <p:spPr>
          <a:xfrm>
            <a:off x="157997" y="5402579"/>
            <a:ext cx="428625" cy="257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Máquinas de construção do tipo veicular</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3" name="テキスト ボックス 1029">
            <a:extLst>
              <a:ext uri="{FF2B5EF4-FFF2-40B4-BE49-F238E27FC236}">
                <a16:creationId xmlns:a16="http://schemas.microsoft.com/office/drawing/2014/main" id="{B8B994B5-74F1-434E-8DFA-280F7635B9F0}"/>
              </a:ext>
            </a:extLst>
          </p:cNvPr>
          <p:cNvSpPr txBox="1"/>
          <p:nvPr/>
        </p:nvSpPr>
        <p:spPr>
          <a:xfrm>
            <a:off x="611613" y="5268936"/>
            <a:ext cx="1398260" cy="1392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Para nivelamento, transporte, carregamento e escavação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4" name="テキスト ボックス 1030">
            <a:extLst>
              <a:ext uri="{FF2B5EF4-FFF2-40B4-BE49-F238E27FC236}">
                <a16:creationId xmlns:a16="http://schemas.microsoft.com/office/drawing/2014/main" id="{A7129561-E2F9-48BC-A5F9-D01CD301ABD5}"/>
              </a:ext>
            </a:extLst>
          </p:cNvPr>
          <p:cNvSpPr txBox="1"/>
          <p:nvPr/>
        </p:nvSpPr>
        <p:spPr>
          <a:xfrm>
            <a:off x="615733" y="5456600"/>
            <a:ext cx="1361348" cy="946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Compactação (rolo)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5" name="テキスト ボックス 1031">
            <a:extLst>
              <a:ext uri="{FF2B5EF4-FFF2-40B4-BE49-F238E27FC236}">
                <a16:creationId xmlns:a16="http://schemas.microsoft.com/office/drawing/2014/main" id="{F1ED239B-9E7F-4BF3-8391-5A96ED328B6A}"/>
              </a:ext>
            </a:extLst>
          </p:cNvPr>
          <p:cNvSpPr txBox="1"/>
          <p:nvPr/>
        </p:nvSpPr>
        <p:spPr>
          <a:xfrm>
            <a:off x="615733" y="5620042"/>
            <a:ext cx="1361348" cy="946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Para demolição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6" name="テキスト ボックス 1032">
            <a:extLst>
              <a:ext uri="{FF2B5EF4-FFF2-40B4-BE49-F238E27FC236}">
                <a16:creationId xmlns:a16="http://schemas.microsoft.com/office/drawing/2014/main" id="{C9C17D40-D244-41A7-8936-45D038122E19}"/>
              </a:ext>
            </a:extLst>
          </p:cNvPr>
          <p:cNvSpPr txBox="1"/>
          <p:nvPr/>
        </p:nvSpPr>
        <p:spPr>
          <a:xfrm>
            <a:off x="157996" y="5857196"/>
            <a:ext cx="1819085" cy="726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Carregadeira de escavadeira, carregadeira de empilhadeira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7" name="テキスト ボックス 1033">
            <a:extLst>
              <a:ext uri="{FF2B5EF4-FFF2-40B4-BE49-F238E27FC236}">
                <a16:creationId xmlns:a16="http://schemas.microsoft.com/office/drawing/2014/main" id="{2A8D515D-7DC9-48C8-BB1D-6474169F6D66}"/>
              </a:ext>
            </a:extLst>
          </p:cNvPr>
          <p:cNvSpPr txBox="1"/>
          <p:nvPr/>
        </p:nvSpPr>
        <p:spPr>
          <a:xfrm>
            <a:off x="157997" y="6065201"/>
            <a:ext cx="1404620" cy="946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Transportador no terreno acidentado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8" name="テキスト ボックス 982">
            <a:extLst>
              <a:ext uri="{FF2B5EF4-FFF2-40B4-BE49-F238E27FC236}">
                <a16:creationId xmlns:a16="http://schemas.microsoft.com/office/drawing/2014/main" id="{8AA722B4-D29F-4A04-B078-F915FF5E3354}"/>
              </a:ext>
            </a:extLst>
          </p:cNvPr>
          <p:cNvSpPr txBox="1"/>
          <p:nvPr/>
        </p:nvSpPr>
        <p:spPr>
          <a:xfrm>
            <a:off x="4992436" y="4128642"/>
            <a:ext cx="666318" cy="928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Nome do trabalho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9" name="テキスト ボックス 983">
            <a:extLst>
              <a:ext uri="{FF2B5EF4-FFF2-40B4-BE49-F238E27FC236}">
                <a16:creationId xmlns:a16="http://schemas.microsoft.com/office/drawing/2014/main" id="{755041C6-4AFE-4507-8B44-83D8F55DD81A}"/>
              </a:ext>
            </a:extLst>
          </p:cNvPr>
          <p:cNvSpPr txBox="1"/>
          <p:nvPr/>
        </p:nvSpPr>
        <p:spPr>
          <a:xfrm>
            <a:off x="6205539" y="4137744"/>
            <a:ext cx="890786" cy="837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Conteúdo do trabalho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0" name="テキスト ボックス 984">
            <a:extLst>
              <a:ext uri="{FF2B5EF4-FFF2-40B4-BE49-F238E27FC236}">
                <a16:creationId xmlns:a16="http://schemas.microsoft.com/office/drawing/2014/main" id="{179B2003-ECFD-4B47-9B93-70ECC4A90A3F}"/>
              </a:ext>
            </a:extLst>
          </p:cNvPr>
          <p:cNvSpPr txBox="1"/>
          <p:nvPr/>
        </p:nvSpPr>
        <p:spPr>
          <a:xfrm>
            <a:off x="7920038" y="4086992"/>
            <a:ext cx="702109" cy="837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Tipos de qualificação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1" name="テキスト ボックス 985">
            <a:extLst>
              <a:ext uri="{FF2B5EF4-FFF2-40B4-BE49-F238E27FC236}">
                <a16:creationId xmlns:a16="http://schemas.microsoft.com/office/drawing/2014/main" id="{304C686B-1E74-40A7-8D3F-518B4429D0BC}"/>
              </a:ext>
            </a:extLst>
          </p:cNvPr>
          <p:cNvSpPr txBox="1"/>
          <p:nvPr/>
        </p:nvSpPr>
        <p:spPr>
          <a:xfrm>
            <a:off x="7660706" y="4194826"/>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3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Habilitação</a:t>
            </a:r>
            <a:endParaRPr lang="ja-JP" sz="4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2" name="テキスト ボックス 986">
            <a:extLst>
              <a:ext uri="{FF2B5EF4-FFF2-40B4-BE49-F238E27FC236}">
                <a16:creationId xmlns:a16="http://schemas.microsoft.com/office/drawing/2014/main" id="{29521AFE-07C2-4DB6-A2CA-990F72EE499C}"/>
              </a:ext>
            </a:extLst>
          </p:cNvPr>
          <p:cNvSpPr txBox="1"/>
          <p:nvPr/>
        </p:nvSpPr>
        <p:spPr>
          <a:xfrm>
            <a:off x="8155740" y="4190973"/>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300" kern="100">
                <a:effectLst/>
                <a:latin typeface="Times New Roman" panose="02020603050405020304" pitchFamily="18" charset="0"/>
                <a:ea typeface="ＭＳ Ｐゴシック" panose="020B0600070205080204" pitchFamily="50" charset="-128"/>
                <a:cs typeface="Times New Roman" panose="02020603050405020304" pitchFamily="18" charset="0"/>
              </a:rPr>
              <a:t>Treinamento de habilidade</a:t>
            </a:r>
            <a:endParaRPr lang="ja-JP" sz="4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3" name="テキスト ボックス 987">
            <a:extLst>
              <a:ext uri="{FF2B5EF4-FFF2-40B4-BE49-F238E27FC236}">
                <a16:creationId xmlns:a16="http://schemas.microsoft.com/office/drawing/2014/main" id="{295EBBEE-3C86-43FA-9141-FEB06790741C}"/>
              </a:ext>
            </a:extLst>
          </p:cNvPr>
          <p:cNvSpPr txBox="1"/>
          <p:nvPr/>
        </p:nvSpPr>
        <p:spPr>
          <a:xfrm>
            <a:off x="8617411" y="4191566"/>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300" kern="100">
                <a:effectLst/>
                <a:latin typeface="Times New Roman" panose="02020603050405020304" pitchFamily="18" charset="0"/>
                <a:ea typeface="ＭＳ Ｐゴシック" panose="020B0600070205080204" pitchFamily="50" charset="-128"/>
                <a:cs typeface="Times New Roman" panose="02020603050405020304" pitchFamily="18" charset="0"/>
              </a:rPr>
              <a:t>Educação especial</a:t>
            </a:r>
            <a:endParaRPr lang="ja-JP" sz="4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4" name="テキスト ボックス 992">
            <a:extLst>
              <a:ext uri="{FF2B5EF4-FFF2-40B4-BE49-F238E27FC236}">
                <a16:creationId xmlns:a16="http://schemas.microsoft.com/office/drawing/2014/main" id="{85D5E88F-898A-4EBA-BB61-CEABE0DEC08E}"/>
              </a:ext>
            </a:extLst>
          </p:cNvPr>
          <p:cNvSpPr txBox="1"/>
          <p:nvPr/>
        </p:nvSpPr>
        <p:spPr>
          <a:xfrm>
            <a:off x="4658264" y="4361077"/>
            <a:ext cx="1152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Trabalho de içamento (linga)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5" name="テキスト ボックス 993">
            <a:extLst>
              <a:ext uri="{FF2B5EF4-FFF2-40B4-BE49-F238E27FC236}">
                <a16:creationId xmlns:a16="http://schemas.microsoft.com/office/drawing/2014/main" id="{61F360F0-A4F3-4543-AFC4-995D8C6EEA73}"/>
              </a:ext>
            </a:extLst>
          </p:cNvPr>
          <p:cNvSpPr txBox="1"/>
          <p:nvPr/>
        </p:nvSpPr>
        <p:spPr>
          <a:xfrm>
            <a:off x="4648999" y="4590652"/>
            <a:ext cx="1152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a:effectLst/>
                <a:latin typeface="Times New Roman" panose="02020603050405020304" pitchFamily="18" charset="0"/>
                <a:ea typeface="ＭＳ Ｐゴシック" panose="020B0600070205080204" pitchFamily="50" charset="-128"/>
                <a:cs typeface="Times New Roman" panose="02020603050405020304" pitchFamily="18" charset="0"/>
              </a:rPr>
              <a:t>Trabalho de manuseio de amianto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6" name="テキスト ボックス 994">
            <a:extLst>
              <a:ext uri="{FF2B5EF4-FFF2-40B4-BE49-F238E27FC236}">
                <a16:creationId xmlns:a16="http://schemas.microsoft.com/office/drawing/2014/main" id="{DB4D0DBE-02D4-4032-A5FC-E31584AED19E}"/>
              </a:ext>
            </a:extLst>
          </p:cNvPr>
          <p:cNvSpPr txBox="1"/>
          <p:nvPr/>
        </p:nvSpPr>
        <p:spPr>
          <a:xfrm>
            <a:off x="5870414" y="4359410"/>
            <a:ext cx="111442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Suspensão de carga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7" name="テキスト ボックス 995">
            <a:extLst>
              <a:ext uri="{FF2B5EF4-FFF2-40B4-BE49-F238E27FC236}">
                <a16:creationId xmlns:a16="http://schemas.microsoft.com/office/drawing/2014/main" id="{EE4BCEFD-D61D-475A-B868-58788203DA8D}"/>
              </a:ext>
            </a:extLst>
          </p:cNvPr>
          <p:cNvSpPr txBox="1"/>
          <p:nvPr/>
        </p:nvSpPr>
        <p:spPr>
          <a:xfrm>
            <a:off x="5870414" y="4558532"/>
            <a:ext cx="1676057" cy="1581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Trabalhos de demolição, etc. de edifícios onde o amianto é utilizado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8" name="テキスト ボックス 996">
            <a:extLst>
              <a:ext uri="{FF2B5EF4-FFF2-40B4-BE49-F238E27FC236}">
                <a16:creationId xmlns:a16="http://schemas.microsoft.com/office/drawing/2014/main" id="{44C77B34-8F45-4448-AAEC-2EDC80CE16F7}"/>
              </a:ext>
            </a:extLst>
          </p:cNvPr>
          <p:cNvSpPr txBox="1"/>
          <p:nvPr/>
        </p:nvSpPr>
        <p:spPr>
          <a:xfrm>
            <a:off x="7096702" y="4307839"/>
            <a:ext cx="502703"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1 tonelada ou mais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9" name="テキスト ボックス 997">
            <a:extLst>
              <a:ext uri="{FF2B5EF4-FFF2-40B4-BE49-F238E27FC236}">
                <a16:creationId xmlns:a16="http://schemas.microsoft.com/office/drawing/2014/main" id="{C854173B-B189-4A52-AB6D-ED8A7B96E292}"/>
              </a:ext>
            </a:extLst>
          </p:cNvPr>
          <p:cNvSpPr txBox="1"/>
          <p:nvPr/>
        </p:nvSpPr>
        <p:spPr>
          <a:xfrm>
            <a:off x="6890418" y="4424022"/>
            <a:ext cx="708987" cy="837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Menos de 1 tonelada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0" name="テキスト ボックス 1015">
            <a:extLst>
              <a:ext uri="{FF2B5EF4-FFF2-40B4-BE49-F238E27FC236}">
                <a16:creationId xmlns:a16="http://schemas.microsoft.com/office/drawing/2014/main" id="{8F4B085B-4DBD-47E8-8D30-E8C90D544A90}"/>
              </a:ext>
            </a:extLst>
          </p:cNvPr>
          <p:cNvSpPr txBox="1"/>
          <p:nvPr/>
        </p:nvSpPr>
        <p:spPr>
          <a:xfrm>
            <a:off x="8338938" y="4535169"/>
            <a:ext cx="668725" cy="67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(Chefe de Trabalho)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0426514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pt-br" sz="2000" dirty="0">
                <a:latin typeface="Times New Roman" panose="02020603050405020304" pitchFamily="18" charset="0"/>
                <a:ea typeface="Meiryo UI" panose="020B0604030504040204" pitchFamily="50" charset="-128"/>
                <a:cs typeface="Times New Roman" panose="02020603050405020304" pitchFamily="18" charset="0"/>
              </a:rPr>
              <a:t>Portaria de aplicação da Lei de Segurança e Saúde Ocupacional (extrato)</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251 do texto / Página 136 do texto suplementar</a:t>
            </a:r>
          </a:p>
        </p:txBody>
      </p:sp>
      <p:pic>
        <p:nvPicPr>
          <p:cNvPr id="3" name="図 2"/>
          <p:cNvPicPr>
            <a:picLocks noChangeAspect="1"/>
          </p:cNvPicPr>
          <p:nvPr/>
        </p:nvPicPr>
        <p:blipFill>
          <a:blip r:embed="rId3"/>
          <a:stretch>
            <a:fillRect/>
          </a:stretch>
        </p:blipFill>
        <p:spPr>
          <a:xfrm>
            <a:off x="3719945" y="879432"/>
            <a:ext cx="5069033" cy="5345352"/>
          </a:xfrm>
          <a:prstGeom prst="rect">
            <a:avLst/>
          </a:prstGeom>
        </p:spPr>
      </p:pic>
      <p:sp>
        <p:nvSpPr>
          <p:cNvPr id="6" name="コンテンツ プレースホルダー 4"/>
          <p:cNvSpPr txBox="1">
            <a:spLocks/>
          </p:cNvSpPr>
          <p:nvPr/>
        </p:nvSpPr>
        <p:spPr>
          <a:xfrm>
            <a:off x="628650" y="941778"/>
            <a:ext cx="3174423" cy="3380840"/>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20 &lt;Trabalhos relacionados a restrições de emprego&gt;</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Seguem abaixo os assuntos especificados por Ordem do Gabinete nos termos do Artigo 61, Parágrafo 1° da Lei.</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1~11 Abreviaturas</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12 Trabalho com máquinas de construção com peso de 3 toneladas ou mais listadas nos itens No. 1, No. 2, No. 3 ou No. 6 da tabela anexa 7, que podem usar energia motora e ainda funcionar por conta própria em locais não especificados (exceto condução para deslocamento em estradas).</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13 Abreviações abaixo</a:t>
            </a:r>
          </a:p>
        </p:txBody>
      </p:sp>
      <p:sp>
        <p:nvSpPr>
          <p:cNvPr id="8" name="テキスト ボックス 950">
            <a:extLst>
              <a:ext uri="{FF2B5EF4-FFF2-40B4-BE49-F238E27FC236}">
                <a16:creationId xmlns:a16="http://schemas.microsoft.com/office/drawing/2014/main" id="{2ABC5663-EF95-4B90-8390-9CBCD27BD749}"/>
              </a:ext>
            </a:extLst>
          </p:cNvPr>
          <p:cNvSpPr txBox="1"/>
          <p:nvPr/>
        </p:nvSpPr>
        <p:spPr>
          <a:xfrm>
            <a:off x="3982767" y="1029397"/>
            <a:ext cx="4495817" cy="8829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Âmbito e tempo dos cursos de formação para trabalhadores com restrições de emprego estipulados pelo Ministro da Saúde, Trabalho e Bem-Estar com base nas disposições do Artigo 83, Parágrafo 1°, Item 3 da Portaria Ministerial sobre o registro e designação da Lei referentes à Lei de Segurança e Saúde Ocupacional (</a:t>
            </a:r>
            <a:r>
              <a:rPr lang="pt-br" sz="1100" kern="100" dirty="0" err="1">
                <a:effectLst/>
                <a:latin typeface="Times New Roman" panose="02020603050405020304" pitchFamily="18" charset="0"/>
                <a:ea typeface="ＭＳ Ｐゴシック" panose="020B0600070205080204" pitchFamily="50" charset="-128"/>
                <a:cs typeface="Times New Roman" panose="02020603050405020304" pitchFamily="18" charset="0"/>
              </a:rPr>
              <a:t>roudou</a:t>
            </a:r>
            <a:r>
              <a:rPr lang="pt-br"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pt-br" sz="1100" kern="100" dirty="0" err="1">
                <a:effectLst/>
                <a:latin typeface="Times New Roman" panose="02020603050405020304" pitchFamily="18" charset="0"/>
                <a:ea typeface="ＭＳ Ｐゴシック" panose="020B0600070205080204" pitchFamily="50" charset="-128"/>
                <a:cs typeface="Times New Roman" panose="02020603050405020304" pitchFamily="18" charset="0"/>
              </a:rPr>
              <a:t>anzen</a:t>
            </a:r>
            <a:r>
              <a:rPr lang="pt-br"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pt-br" sz="1100" kern="100" dirty="0" err="1">
                <a:effectLst/>
                <a:latin typeface="Times New Roman" panose="02020603050405020304" pitchFamily="18" charset="0"/>
                <a:ea typeface="ＭＳ Ｐゴシック" panose="020B0600070205080204" pitchFamily="50" charset="-128"/>
                <a:cs typeface="Times New Roman" panose="02020603050405020304" pitchFamily="18" charset="0"/>
              </a:rPr>
              <a:t>eiseihou</a:t>
            </a:r>
            <a:r>
              <a:rPr lang="pt-br"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e ordens com base nela.</a:t>
            </a:r>
          </a:p>
        </p:txBody>
      </p:sp>
      <p:sp>
        <p:nvSpPr>
          <p:cNvPr id="9" name="テキスト ボックス 952">
            <a:extLst>
              <a:ext uri="{FF2B5EF4-FFF2-40B4-BE49-F238E27FC236}">
                <a16:creationId xmlns:a16="http://schemas.microsoft.com/office/drawing/2014/main" id="{1349C998-C1BA-4009-8BE8-199D86876AA8}"/>
              </a:ext>
            </a:extLst>
          </p:cNvPr>
          <p:cNvSpPr txBox="1"/>
          <p:nvPr/>
        </p:nvSpPr>
        <p:spPr>
          <a:xfrm>
            <a:off x="4153886" y="1905922"/>
            <a:ext cx="4407162" cy="2235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Notificação do Ministério da Saúde, Trabalho e Bem-Estar nº 144 (30 de março de 2009) ◆</a:t>
            </a:r>
          </a:p>
          <a:p>
            <a:pPr algn="just" rtl="0"/>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953">
            <a:extLst>
              <a:ext uri="{FF2B5EF4-FFF2-40B4-BE49-F238E27FC236}">
                <a16:creationId xmlns:a16="http://schemas.microsoft.com/office/drawing/2014/main" id="{71009590-773F-4380-85BF-85A7D0873378}"/>
              </a:ext>
            </a:extLst>
          </p:cNvPr>
          <p:cNvSpPr txBox="1"/>
          <p:nvPr/>
        </p:nvSpPr>
        <p:spPr>
          <a:xfrm>
            <a:off x="4027095" y="2144449"/>
            <a:ext cx="4495817" cy="43011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5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Artigos 1 e 2</a:t>
            </a:r>
            <a:r>
              <a:rPr lang="pt-br"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omitidos</a:t>
            </a:r>
          </a:p>
          <a:p>
            <a:pPr marL="90170" algn="just" rtl="0"/>
            <a:r>
              <a:rPr lang="pt-br"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(Curso para operários condutores de máquinas de construção do tipo de veículos)</a:t>
            </a:r>
          </a:p>
        </p:txBody>
      </p:sp>
      <p:sp>
        <p:nvSpPr>
          <p:cNvPr id="11" name="テキスト ボックス 955">
            <a:extLst>
              <a:ext uri="{FF2B5EF4-FFF2-40B4-BE49-F238E27FC236}">
                <a16:creationId xmlns:a16="http://schemas.microsoft.com/office/drawing/2014/main" id="{0B8048F6-D12B-44DB-B946-E3F423219E69}"/>
              </a:ext>
            </a:extLst>
          </p:cNvPr>
          <p:cNvSpPr txBox="1"/>
          <p:nvPr/>
        </p:nvSpPr>
        <p:spPr>
          <a:xfrm>
            <a:off x="4027095" y="2644546"/>
            <a:ext cx="4537860" cy="8576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just" rtl="0"/>
            <a:r>
              <a:rPr lang="pt-br" sz="105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Artigo 3º</a:t>
            </a:r>
            <a:r>
              <a:rPr lang="pt-br"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O curso do Artigo 99, Parágrafo3°, Item 1 da Lei relacionada àquele que pode trabalhar nos serviços descritos no Artigo 20, Parágrafo 12 da Portaria, deve ser realizado por mais horas do que as listadas na coluna inferior da tabela abaixo, em relação à faixa listada na coluna do meio, dependendo dos itens de formação listados na coluna superior da mesma tabela.</a:t>
            </a:r>
          </a:p>
        </p:txBody>
      </p:sp>
      <p:sp>
        <p:nvSpPr>
          <p:cNvPr id="12" name="テキスト ボックス 981">
            <a:extLst>
              <a:ext uri="{FF2B5EF4-FFF2-40B4-BE49-F238E27FC236}">
                <a16:creationId xmlns:a16="http://schemas.microsoft.com/office/drawing/2014/main" id="{61F6A1E1-F7CE-4FD3-82E5-48327200545F}"/>
              </a:ext>
            </a:extLst>
          </p:cNvPr>
          <p:cNvSpPr txBox="1"/>
          <p:nvPr/>
        </p:nvSpPr>
        <p:spPr>
          <a:xfrm>
            <a:off x="4027095" y="5828602"/>
            <a:ext cx="2186216" cy="1854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b="1" kern="100">
                <a:effectLst/>
                <a:latin typeface="Times New Roman" panose="02020603050405020304" pitchFamily="18" charset="0"/>
                <a:ea typeface="ＭＳ Ｐゴシック" panose="020B0600070205080204" pitchFamily="50" charset="-128"/>
                <a:cs typeface="Times New Roman" panose="02020603050405020304" pitchFamily="18" charset="0"/>
              </a:rPr>
              <a:t>Artigo 4</a:t>
            </a:r>
            <a:r>
              <a:rPr lang="pt-br" sz="1200" kern="100">
                <a:effectLst/>
                <a:latin typeface="Times New Roman" panose="02020603050405020304" pitchFamily="18" charset="0"/>
                <a:ea typeface="ＭＳ Ｐゴシック" panose="020B0600070205080204" pitchFamily="50" charset="-128"/>
                <a:cs typeface="Times New Roman" panose="02020603050405020304" pitchFamily="18" charset="0"/>
              </a:rPr>
              <a:t> Omitidos</a:t>
            </a:r>
          </a:p>
          <a:p>
            <a:pPr algn="l" rtl="0">
              <a:lnSpc>
                <a:spcPts val="700"/>
              </a:lnSpc>
            </a:pPr>
            <a:r>
              <a:rPr lang="pt-br" sz="1200" kern="100">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956">
            <a:extLst>
              <a:ext uri="{FF2B5EF4-FFF2-40B4-BE49-F238E27FC236}">
                <a16:creationId xmlns:a16="http://schemas.microsoft.com/office/drawing/2014/main" id="{8A259127-7DD8-4400-B45C-A507C9FAF461}"/>
              </a:ext>
            </a:extLst>
          </p:cNvPr>
          <p:cNvSpPr txBox="1"/>
          <p:nvPr/>
        </p:nvSpPr>
        <p:spPr>
          <a:xfrm>
            <a:off x="4240855" y="3597296"/>
            <a:ext cx="114992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Disciplinas do curso</a:t>
            </a:r>
          </a:p>
        </p:txBody>
      </p:sp>
      <p:sp>
        <p:nvSpPr>
          <p:cNvPr id="14" name="テキスト ボックス 957">
            <a:extLst>
              <a:ext uri="{FF2B5EF4-FFF2-40B4-BE49-F238E27FC236}">
                <a16:creationId xmlns:a16="http://schemas.microsoft.com/office/drawing/2014/main" id="{B258846B-3E2C-44B1-AC05-E8B1A5EF781D}"/>
              </a:ext>
            </a:extLst>
          </p:cNvPr>
          <p:cNvSpPr txBox="1"/>
          <p:nvPr/>
        </p:nvSpPr>
        <p:spPr>
          <a:xfrm>
            <a:off x="5981854" y="3591329"/>
            <a:ext cx="114992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Faixa </a:t>
            </a:r>
            <a:endParaRPr lang="ja-JP" sz="8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5" name="テキスト ボックス 959">
            <a:extLst>
              <a:ext uri="{FF2B5EF4-FFF2-40B4-BE49-F238E27FC236}">
                <a16:creationId xmlns:a16="http://schemas.microsoft.com/office/drawing/2014/main" id="{624548CB-7D47-4FEA-A05C-3EE000096D09}"/>
              </a:ext>
            </a:extLst>
          </p:cNvPr>
          <p:cNvSpPr txBox="1"/>
          <p:nvPr/>
        </p:nvSpPr>
        <p:spPr>
          <a:xfrm>
            <a:off x="7746333" y="3602867"/>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Tempo</a:t>
            </a:r>
          </a:p>
        </p:txBody>
      </p:sp>
      <p:sp>
        <p:nvSpPr>
          <p:cNvPr id="16" name="テキスト ボックス 961">
            <a:extLst>
              <a:ext uri="{FF2B5EF4-FFF2-40B4-BE49-F238E27FC236}">
                <a16:creationId xmlns:a16="http://schemas.microsoft.com/office/drawing/2014/main" id="{12F1276A-173B-4539-BABD-E91ABF805C67}"/>
              </a:ext>
            </a:extLst>
          </p:cNvPr>
          <p:cNvSpPr txBox="1"/>
          <p:nvPr/>
        </p:nvSpPr>
        <p:spPr>
          <a:xfrm>
            <a:off x="4204718" y="3786104"/>
            <a:ext cx="1177834" cy="2607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pt-br" sz="700" kern="100" dirty="0">
                <a:latin typeface="Times New Roman" panose="02020603050405020304" pitchFamily="18" charset="0"/>
                <a:ea typeface="游ゴシック" panose="020B0400000000000000" pitchFamily="50" charset="-128"/>
                <a:cs typeface="Times New Roman" panose="02020603050405020304" pitchFamily="18" charset="0"/>
              </a:rPr>
              <a:t>Estrutura das máquinas comerciais com restrições de trabalho, etc.</a:t>
            </a:r>
          </a:p>
        </p:txBody>
      </p:sp>
      <p:sp>
        <p:nvSpPr>
          <p:cNvPr id="17" name="テキスト ボックス 962">
            <a:extLst>
              <a:ext uri="{FF2B5EF4-FFF2-40B4-BE49-F238E27FC236}">
                <a16:creationId xmlns:a16="http://schemas.microsoft.com/office/drawing/2014/main" id="{50C9FADF-0A8C-4533-BE76-B0503FE8195C}"/>
              </a:ext>
            </a:extLst>
          </p:cNvPr>
          <p:cNvSpPr txBox="1"/>
          <p:nvPr/>
        </p:nvSpPr>
        <p:spPr>
          <a:xfrm>
            <a:off x="5482307" y="3786189"/>
            <a:ext cx="2191483" cy="2603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pt-br" sz="700" kern="100" dirty="0">
                <a:latin typeface="Times New Roman" panose="02020603050405020304" pitchFamily="18" charset="0"/>
                <a:ea typeface="游ゴシック" panose="020B0400000000000000" pitchFamily="50" charset="-128"/>
                <a:cs typeface="Times New Roman" panose="02020603050405020304" pitchFamily="18" charset="0"/>
              </a:rPr>
              <a:t>Estrutura do equipamento relacionado ao trabalho de máquinas de construção do tipo de veículos</a:t>
            </a:r>
          </a:p>
        </p:txBody>
      </p:sp>
      <p:sp>
        <p:nvSpPr>
          <p:cNvPr id="18" name="テキスト ボックス 963">
            <a:extLst>
              <a:ext uri="{FF2B5EF4-FFF2-40B4-BE49-F238E27FC236}">
                <a16:creationId xmlns:a16="http://schemas.microsoft.com/office/drawing/2014/main" id="{4B2CCF9D-31CA-4592-ABB8-5D024C0AF7C8}"/>
              </a:ext>
            </a:extLst>
          </p:cNvPr>
          <p:cNvSpPr txBox="1"/>
          <p:nvPr/>
        </p:nvSpPr>
        <p:spPr>
          <a:xfrm>
            <a:off x="7741538" y="4231072"/>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1 hora</a:t>
            </a:r>
          </a:p>
        </p:txBody>
      </p:sp>
      <p:sp>
        <p:nvSpPr>
          <p:cNvPr id="20" name="テキスト ボックス 965">
            <a:extLst>
              <a:ext uri="{FF2B5EF4-FFF2-40B4-BE49-F238E27FC236}">
                <a16:creationId xmlns:a16="http://schemas.microsoft.com/office/drawing/2014/main" id="{4C97BEE9-765B-4412-B188-C0084B060273}"/>
              </a:ext>
            </a:extLst>
          </p:cNvPr>
          <p:cNvSpPr txBox="1"/>
          <p:nvPr/>
        </p:nvSpPr>
        <p:spPr>
          <a:xfrm>
            <a:off x="7741538" y="4619813"/>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1 hora</a:t>
            </a:r>
          </a:p>
        </p:txBody>
      </p:sp>
      <p:sp>
        <p:nvSpPr>
          <p:cNvPr id="21" name="テキスト ボックス 966">
            <a:extLst>
              <a:ext uri="{FF2B5EF4-FFF2-40B4-BE49-F238E27FC236}">
                <a16:creationId xmlns:a16="http://schemas.microsoft.com/office/drawing/2014/main" id="{C1A00B82-5CEB-457E-AB0A-FB345E20B9BF}"/>
              </a:ext>
            </a:extLst>
          </p:cNvPr>
          <p:cNvSpPr txBox="1"/>
          <p:nvPr/>
        </p:nvSpPr>
        <p:spPr>
          <a:xfrm>
            <a:off x="7758843" y="4937494"/>
            <a:ext cx="566891" cy="1423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1,5 horas</a:t>
            </a:r>
          </a:p>
        </p:txBody>
      </p:sp>
      <p:sp>
        <p:nvSpPr>
          <p:cNvPr id="22" name="テキスト ボックス 967">
            <a:extLst>
              <a:ext uri="{FF2B5EF4-FFF2-40B4-BE49-F238E27FC236}">
                <a16:creationId xmlns:a16="http://schemas.microsoft.com/office/drawing/2014/main" id="{0822EAAB-D027-4B95-94EF-51493114B8DF}"/>
              </a:ext>
            </a:extLst>
          </p:cNvPr>
          <p:cNvSpPr txBox="1"/>
          <p:nvPr/>
        </p:nvSpPr>
        <p:spPr>
          <a:xfrm>
            <a:off x="7741538" y="5238703"/>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1,5 horas</a:t>
            </a:r>
          </a:p>
        </p:txBody>
      </p:sp>
      <p:sp>
        <p:nvSpPr>
          <p:cNvPr id="23" name="テキスト ボックス 968">
            <a:extLst>
              <a:ext uri="{FF2B5EF4-FFF2-40B4-BE49-F238E27FC236}">
                <a16:creationId xmlns:a16="http://schemas.microsoft.com/office/drawing/2014/main" id="{35DB5E2B-D7AF-4554-AA8B-76D2DD2C4928}"/>
              </a:ext>
            </a:extLst>
          </p:cNvPr>
          <p:cNvSpPr txBox="1"/>
          <p:nvPr/>
        </p:nvSpPr>
        <p:spPr>
          <a:xfrm>
            <a:off x="7741539" y="5556383"/>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2 horas</a:t>
            </a:r>
          </a:p>
        </p:txBody>
      </p:sp>
      <p:sp>
        <p:nvSpPr>
          <p:cNvPr id="24" name="テキスト ボックス 971">
            <a:extLst>
              <a:ext uri="{FF2B5EF4-FFF2-40B4-BE49-F238E27FC236}">
                <a16:creationId xmlns:a16="http://schemas.microsoft.com/office/drawing/2014/main" id="{0BDF5806-FB01-4EB5-9F8F-C8441CFAEE86}"/>
              </a:ext>
            </a:extLst>
          </p:cNvPr>
          <p:cNvSpPr txBox="1"/>
          <p:nvPr/>
        </p:nvSpPr>
        <p:spPr>
          <a:xfrm>
            <a:off x="4210694" y="4088600"/>
            <a:ext cx="1177834" cy="4057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pt-br" sz="600" kern="100" dirty="0">
                <a:latin typeface="Times New Roman" panose="02020603050405020304" pitchFamily="18" charset="0"/>
                <a:ea typeface="游ゴシック" panose="020B0400000000000000" pitchFamily="50" charset="-128"/>
                <a:cs typeface="Times New Roman" panose="02020603050405020304" pitchFamily="18" charset="0"/>
              </a:rPr>
              <a:t>Funções dos dispositivos de segurança relacionados a máquinas comerciais com restrições de trabalho etc.</a:t>
            </a:r>
          </a:p>
        </p:txBody>
      </p:sp>
      <p:sp>
        <p:nvSpPr>
          <p:cNvPr id="25" name="テキスト ボックス 972">
            <a:extLst>
              <a:ext uri="{FF2B5EF4-FFF2-40B4-BE49-F238E27FC236}">
                <a16:creationId xmlns:a16="http://schemas.microsoft.com/office/drawing/2014/main" id="{6333E28B-A718-4B08-8BA9-9734102AA0CB}"/>
              </a:ext>
            </a:extLst>
          </p:cNvPr>
          <p:cNvSpPr txBox="1"/>
          <p:nvPr/>
        </p:nvSpPr>
        <p:spPr>
          <a:xfrm>
            <a:off x="5489520" y="4152965"/>
            <a:ext cx="2184270" cy="341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pt-br" sz="800" kern="100" dirty="0">
                <a:latin typeface="Times New Roman" panose="02020603050405020304" pitchFamily="18" charset="0"/>
                <a:ea typeface="游ゴシック" panose="020B0400000000000000" pitchFamily="50" charset="-128"/>
                <a:cs typeface="Times New Roman" panose="02020603050405020304" pitchFamily="18" charset="0"/>
              </a:rPr>
              <a:t>Funções dos dispositivos de segurança e dos freios das máquinas de construção do tipo de veículos</a:t>
            </a:r>
          </a:p>
        </p:txBody>
      </p:sp>
      <p:sp>
        <p:nvSpPr>
          <p:cNvPr id="26" name="テキスト ボックス 973">
            <a:extLst>
              <a:ext uri="{FF2B5EF4-FFF2-40B4-BE49-F238E27FC236}">
                <a16:creationId xmlns:a16="http://schemas.microsoft.com/office/drawing/2014/main" id="{0E667F2A-7D08-4404-84B9-72A28B867A6A}"/>
              </a:ext>
            </a:extLst>
          </p:cNvPr>
          <p:cNvSpPr txBox="1"/>
          <p:nvPr/>
        </p:nvSpPr>
        <p:spPr>
          <a:xfrm>
            <a:off x="5501473" y="4561451"/>
            <a:ext cx="2172318" cy="25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1000"/>
              </a:lnSpc>
            </a:pP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Inspeção e manutenção das máquinas de construção do tipo de veículos</a:t>
            </a:r>
          </a:p>
        </p:txBody>
      </p:sp>
      <p:sp>
        <p:nvSpPr>
          <p:cNvPr id="27" name="テキスト ボックス 974">
            <a:extLst>
              <a:ext uri="{FF2B5EF4-FFF2-40B4-BE49-F238E27FC236}">
                <a16:creationId xmlns:a16="http://schemas.microsoft.com/office/drawing/2014/main" id="{3ADB231C-5DE6-4437-9EDB-C2FF6BFBB927}"/>
              </a:ext>
            </a:extLst>
          </p:cNvPr>
          <p:cNvSpPr txBox="1"/>
          <p:nvPr/>
        </p:nvSpPr>
        <p:spPr>
          <a:xfrm>
            <a:off x="4210694" y="4536101"/>
            <a:ext cx="1177834" cy="277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pt-br" sz="500" kern="100" dirty="0">
                <a:latin typeface="Times New Roman" panose="02020603050405020304" pitchFamily="18" charset="0"/>
                <a:ea typeface="游ゴシック" panose="020B0400000000000000" pitchFamily="50" charset="-128"/>
                <a:cs typeface="Times New Roman" panose="02020603050405020304" pitchFamily="18" charset="0"/>
              </a:rPr>
              <a:t>Gestão de manutenção das máquinas comerciais com restrição de trabalho, etc.</a:t>
            </a:r>
          </a:p>
        </p:txBody>
      </p:sp>
      <p:sp>
        <p:nvSpPr>
          <p:cNvPr id="28" name="テキスト ボックス 975">
            <a:extLst>
              <a:ext uri="{FF2B5EF4-FFF2-40B4-BE49-F238E27FC236}">
                <a16:creationId xmlns:a16="http://schemas.microsoft.com/office/drawing/2014/main" id="{284871E9-0826-472D-B8CD-DD3C6EC070FC}"/>
              </a:ext>
            </a:extLst>
          </p:cNvPr>
          <p:cNvSpPr txBox="1"/>
          <p:nvPr/>
        </p:nvSpPr>
        <p:spPr>
          <a:xfrm>
            <a:off x="4210694" y="4866982"/>
            <a:ext cx="1177834" cy="25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pt-br" sz="500" kern="100" dirty="0">
                <a:latin typeface="Times New Roman" panose="02020603050405020304" pitchFamily="18" charset="0"/>
                <a:ea typeface="游ゴシック" panose="020B0400000000000000" pitchFamily="50" charset="-128"/>
                <a:cs typeface="Times New Roman" panose="02020603050405020304" pitchFamily="18" charset="0"/>
              </a:rPr>
              <a:t>Métodos de trabalho relacionados a máquinas comerciais com restrições de trabalho, etc.</a:t>
            </a:r>
          </a:p>
        </p:txBody>
      </p:sp>
      <p:sp>
        <p:nvSpPr>
          <p:cNvPr id="29" name="テキスト ボックス 976">
            <a:extLst>
              <a:ext uri="{FF2B5EF4-FFF2-40B4-BE49-F238E27FC236}">
                <a16:creationId xmlns:a16="http://schemas.microsoft.com/office/drawing/2014/main" id="{CF0DCA92-F6DE-43BC-B226-D2CA8BA1E82F}"/>
              </a:ext>
            </a:extLst>
          </p:cNvPr>
          <p:cNvSpPr txBox="1"/>
          <p:nvPr/>
        </p:nvSpPr>
        <p:spPr>
          <a:xfrm>
            <a:off x="4212942" y="5172513"/>
            <a:ext cx="1177834" cy="2469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1100"/>
              </a:lnSpc>
            </a:pP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Leis e regulamentos relacionados à </a:t>
            </a:r>
            <a:r>
              <a:rPr lang="pt-br" sz="600" kern="100" dirty="0">
                <a:latin typeface="Times New Roman" panose="02020603050405020304" pitchFamily="18" charset="0"/>
                <a:ea typeface="游ゴシック" panose="020B0400000000000000" pitchFamily="50" charset="-128"/>
                <a:cs typeface="Times New Roman" panose="02020603050405020304" pitchFamily="18" charset="0"/>
              </a:rPr>
              <a:t>saúde</a:t>
            </a: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 e segurança</a:t>
            </a:r>
          </a:p>
        </p:txBody>
      </p:sp>
      <p:sp>
        <p:nvSpPr>
          <p:cNvPr id="30" name="テキスト ボックス 977">
            <a:extLst>
              <a:ext uri="{FF2B5EF4-FFF2-40B4-BE49-F238E27FC236}">
                <a16:creationId xmlns:a16="http://schemas.microsoft.com/office/drawing/2014/main" id="{3684E934-E35A-4107-A48A-4B76FD8EFA75}"/>
              </a:ext>
            </a:extLst>
          </p:cNvPr>
          <p:cNvSpPr txBox="1"/>
          <p:nvPr/>
        </p:nvSpPr>
        <p:spPr>
          <a:xfrm>
            <a:off x="4220067" y="5498022"/>
            <a:ext cx="1170709" cy="25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1100"/>
              </a:lnSpc>
            </a:pP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Casos de acidentes de trabalho e respectivas medidas preventivas</a:t>
            </a:r>
          </a:p>
        </p:txBody>
      </p:sp>
      <p:sp>
        <p:nvSpPr>
          <p:cNvPr id="31" name="テキスト ボックス 978">
            <a:extLst>
              <a:ext uri="{FF2B5EF4-FFF2-40B4-BE49-F238E27FC236}">
                <a16:creationId xmlns:a16="http://schemas.microsoft.com/office/drawing/2014/main" id="{290B5F4C-2C6B-411D-9EB6-6B388C2D792C}"/>
              </a:ext>
            </a:extLst>
          </p:cNvPr>
          <p:cNvSpPr txBox="1"/>
          <p:nvPr/>
        </p:nvSpPr>
        <p:spPr>
          <a:xfrm>
            <a:off x="5489521" y="4849961"/>
            <a:ext cx="2191484" cy="27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pt-br" sz="700" kern="100" dirty="0">
                <a:latin typeface="Times New Roman" panose="02020603050405020304" pitchFamily="18" charset="0"/>
                <a:ea typeface="游ゴシック" panose="020B0400000000000000" pitchFamily="50" charset="-128"/>
                <a:cs typeface="Times New Roman" panose="02020603050405020304" pitchFamily="18" charset="0"/>
              </a:rPr>
              <a:t>Medidas de segurança de acordo com o método de trabalho relacionado a máquinas de construção do tipo de veículos</a:t>
            </a:r>
          </a:p>
        </p:txBody>
      </p:sp>
      <p:sp>
        <p:nvSpPr>
          <p:cNvPr id="32" name="テキスト ボックス 979">
            <a:extLst>
              <a:ext uri="{FF2B5EF4-FFF2-40B4-BE49-F238E27FC236}">
                <a16:creationId xmlns:a16="http://schemas.microsoft.com/office/drawing/2014/main" id="{BEC7A0FF-15C2-4DDF-9391-94008D8478A0}"/>
              </a:ext>
            </a:extLst>
          </p:cNvPr>
          <p:cNvSpPr txBox="1"/>
          <p:nvPr/>
        </p:nvSpPr>
        <p:spPr>
          <a:xfrm>
            <a:off x="5501472" y="5169019"/>
            <a:ext cx="2184270" cy="2379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1100"/>
              </a:lnSpc>
            </a:pP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Disposições relacionadas dentro das leis, portarias e regulamentos de segurança</a:t>
            </a:r>
          </a:p>
        </p:txBody>
      </p:sp>
      <p:sp>
        <p:nvSpPr>
          <p:cNvPr id="33" name="テキスト ボックス 980">
            <a:extLst>
              <a:ext uri="{FF2B5EF4-FFF2-40B4-BE49-F238E27FC236}">
                <a16:creationId xmlns:a16="http://schemas.microsoft.com/office/drawing/2014/main" id="{D6878029-633A-4E17-812B-0EB0ABDFFA5D}"/>
              </a:ext>
            </a:extLst>
          </p:cNvPr>
          <p:cNvSpPr txBox="1"/>
          <p:nvPr/>
        </p:nvSpPr>
        <p:spPr>
          <a:xfrm>
            <a:off x="5501472" y="5568056"/>
            <a:ext cx="2082669" cy="1314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1100"/>
              </a:lnSpc>
            </a:pP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Estudo de caso de acidentes de trabalho</a:t>
            </a:r>
          </a:p>
        </p:txBody>
      </p:sp>
      <p:sp>
        <p:nvSpPr>
          <p:cNvPr id="34" name="テキスト ボックス 963">
            <a:extLst>
              <a:ext uri="{FF2B5EF4-FFF2-40B4-BE49-F238E27FC236}">
                <a16:creationId xmlns:a16="http://schemas.microsoft.com/office/drawing/2014/main" id="{A4B63A02-B655-432F-B43D-03C9B5A02739}"/>
              </a:ext>
            </a:extLst>
          </p:cNvPr>
          <p:cNvSpPr txBox="1"/>
          <p:nvPr/>
        </p:nvSpPr>
        <p:spPr>
          <a:xfrm>
            <a:off x="7773545" y="3857535"/>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1 hora</a:t>
            </a:r>
          </a:p>
        </p:txBody>
      </p:sp>
    </p:spTree>
    <p:extLst>
      <p:ext uri="{BB962C8B-B14F-4D97-AF65-F5344CB8AC3E}">
        <p14:creationId xmlns:p14="http://schemas.microsoft.com/office/powerpoint/2010/main" val="41832592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276226"/>
            <a:ext cx="8022560" cy="571040"/>
          </a:xfrm>
          <a:ln>
            <a:solidFill>
              <a:schemeClr val="tx1"/>
            </a:solidFill>
          </a:ln>
        </p:spPr>
        <p:txBody>
          <a:bodyPr rtlCol="0">
            <a:noAutofit/>
          </a:bodyPr>
          <a:lstStyle/>
          <a:p>
            <a:pPr rtl="0"/>
            <a:r>
              <a:rPr lang="pt-br" sz="2000" dirty="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(Extrato) (1)</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256 do texto / Página 138 do texto suplementar</a:t>
            </a:r>
          </a:p>
        </p:txBody>
      </p:sp>
      <p:sp>
        <p:nvSpPr>
          <p:cNvPr id="6" name="コンテンツ プレースホルダー 4"/>
          <p:cNvSpPr txBox="1">
            <a:spLocks/>
          </p:cNvSpPr>
          <p:nvPr/>
        </p:nvSpPr>
        <p:spPr>
          <a:xfrm>
            <a:off x="628650" y="941778"/>
            <a:ext cx="8022560" cy="4227122"/>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Volume 1 Regras Gerais</a:t>
            </a: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Capítulo 7 Habilitações etc.</a:t>
            </a: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Seção 3 Treinamento de habilidades</a:t>
            </a: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82 &lt;Reemissão do certificado de conclusão de treinamento de habilidades, etc.&gt;</a:t>
            </a: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aquele que tiver recebido o certificado de conclusão de treinamento de habilidades e que esteja atualmente exercendo o trabalho ou que pretenda realizar um trabalho relacionado a esse treinamento de habilidades perder ou danificar o certificado, com exceção do caso prescrito no Parágrafo 3°, deverá apresentar o Formulário de reemissão do certificado de treinamento de habilidades (Formulário nº 18) para a instituição de treinamento registrada que o emitiu, a fim de que o certificado de conclusão do treinamento de habilidades seja reemitido.</a:t>
            </a: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Quando aquele que estiver regulamentado no Parágrafo anterior mudar de nome, salvo no caso previsto no Parágrafo 3°, deverá apresentar o Formulário de substituição do certificado de conclusão do treinamento de habilidades (Formulário n.º 18) para a instituição de treinamento registrada que o emitiu, a fim de receber um certificado de conclusão do treinamento de habilidade com a devida alteração.</a:t>
            </a:r>
          </a:p>
          <a:p>
            <a:pPr marL="0" indent="0" rtl="0">
              <a:lnSpc>
                <a:spcPct val="1000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Abreviações abaixo</a:t>
            </a:r>
          </a:p>
        </p:txBody>
      </p:sp>
    </p:spTree>
    <p:extLst>
      <p:ext uri="{BB962C8B-B14F-4D97-AF65-F5344CB8AC3E}">
        <p14:creationId xmlns:p14="http://schemas.microsoft.com/office/powerpoint/2010/main" val="271772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dirty="0">
                <a:latin typeface="Times New Roman" panose="02020603050405020304" pitchFamily="18" charset="0"/>
                <a:ea typeface="Meiryo UI" panose="020B0604030504040204" pitchFamily="50" charset="-128"/>
                <a:cs typeface="Times New Roman" panose="02020603050405020304" pitchFamily="18" charset="0"/>
              </a:rPr>
              <a:t>Terminologia relacionada às máquinas de construção do tipo veicular 7 · · · Pressão média de contato com o solo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53050" y="6452605"/>
            <a:ext cx="364311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13 do texto / Página 11 do texto suplementar</a:t>
            </a:r>
          </a:p>
        </p:txBody>
      </p:sp>
      <p:sp>
        <p:nvSpPr>
          <p:cNvPr id="7" name="テキスト ボックス 6"/>
          <p:cNvSpPr txBox="1"/>
          <p:nvPr/>
        </p:nvSpPr>
        <p:spPr>
          <a:xfrm>
            <a:off x="1756739" y="1544632"/>
            <a:ext cx="1915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① Tipo de esteira</a:t>
            </a:r>
          </a:p>
        </p:txBody>
      </p:sp>
      <p:sp>
        <p:nvSpPr>
          <p:cNvPr id="8" name="テキスト ボックス 7"/>
          <p:cNvSpPr txBox="1"/>
          <p:nvPr/>
        </p:nvSpPr>
        <p:spPr>
          <a:xfrm>
            <a:off x="5720605" y="1544632"/>
            <a:ext cx="1915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② Tipo de roda</a:t>
            </a:r>
          </a:p>
        </p:txBody>
      </p:sp>
      <p:pic>
        <p:nvPicPr>
          <p:cNvPr id="2" name="図 1"/>
          <p:cNvPicPr>
            <a:picLocks noChangeAspect="1"/>
          </p:cNvPicPr>
          <p:nvPr/>
        </p:nvPicPr>
        <p:blipFill>
          <a:blip r:embed="rId3"/>
          <a:stretch>
            <a:fillRect/>
          </a:stretch>
        </p:blipFill>
        <p:spPr>
          <a:xfrm>
            <a:off x="712311" y="3871983"/>
            <a:ext cx="4004559" cy="1686130"/>
          </a:xfrm>
          <a:prstGeom prst="rect">
            <a:avLst/>
          </a:prstGeom>
        </p:spPr>
      </p:pic>
      <mc:AlternateContent xmlns:mc="http://schemas.openxmlformats.org/markup-compatibility/2006" xmlns:a14="http://schemas.microsoft.com/office/drawing/2010/main">
        <mc:Choice Requires="a14">
          <p:sp>
            <p:nvSpPr>
              <p:cNvPr id="10" name="テキスト ボックス 9"/>
              <p:cNvSpPr txBox="1"/>
              <p:nvPr/>
            </p:nvSpPr>
            <p:spPr>
              <a:xfrm>
                <a:off x="1029289" y="2207690"/>
                <a:ext cx="3912353" cy="307905"/>
              </a:xfrm>
              <a:prstGeom prst="rect">
                <a:avLst/>
              </a:prstGeom>
              <a:noFill/>
            </p:spPr>
            <p:txBody>
              <a:bodyPr wrap="none" lIns="0" tIns="0" rIns="0" bIns="0" rtlCol="0">
                <a:spAutoFit/>
              </a:bodyPr>
              <a:lstStyle/>
              <a:p>
                <a:pPr rtl="0"/>
                <a14:m>
                  <m:oMathPara xmlns:m="http://schemas.openxmlformats.org/officeDocument/2006/math">
                    <m:oMathParaPr>
                      <m:jc m:val="centerGroup"/>
                    </m:oMathParaPr>
                    <m:oMath xmlns:m="http://schemas.openxmlformats.org/officeDocument/2006/math">
                      <m:r>
                        <a:rPr lang="ja-JP" altLang="ja-JP" sz="1050">
                          <a:latin typeface="Cambria Math" panose="02040503050406030204" pitchFamily="18" charset="0"/>
                        </a:rPr>
                        <m:t>𝑃𝑟𝑒𝑠𝑠</m:t>
                      </m:r>
                      <m:r>
                        <a:rPr lang="ja-JP" altLang="ja-JP" sz="1050">
                          <a:latin typeface="Cambria Math" panose="02040503050406030204" pitchFamily="18" charset="0"/>
                        </a:rPr>
                        <m:t>ã</m:t>
                      </m:r>
                      <m:r>
                        <a:rPr lang="ja-JP" altLang="ja-JP" sz="1050">
                          <a:latin typeface="Cambria Math" panose="02040503050406030204" pitchFamily="18" charset="0"/>
                        </a:rPr>
                        <m:t>𝑜</m:t>
                      </m:r>
                      <m:r>
                        <a:rPr lang="ja-JP" altLang="ja-JP" sz="1050">
                          <a:latin typeface="Cambria Math" panose="02040503050406030204" pitchFamily="18" charset="0"/>
                        </a:rPr>
                        <m:t> </m:t>
                      </m:r>
                      <m:r>
                        <a:rPr lang="ja-JP" altLang="ja-JP" sz="1050">
                          <a:latin typeface="Cambria Math" panose="02040503050406030204" pitchFamily="18" charset="0"/>
                        </a:rPr>
                        <m:t>𝑚</m:t>
                      </m:r>
                      <m:r>
                        <a:rPr lang="ja-JP" altLang="ja-JP" sz="1050">
                          <a:latin typeface="Cambria Math" panose="02040503050406030204" pitchFamily="18" charset="0"/>
                        </a:rPr>
                        <m:t>é</m:t>
                      </m:r>
                      <m:r>
                        <a:rPr lang="ja-JP" altLang="ja-JP" sz="1050">
                          <a:latin typeface="Cambria Math" panose="02040503050406030204" pitchFamily="18" charset="0"/>
                        </a:rPr>
                        <m:t>𝑑𝑖𝑎</m:t>
                      </m:r>
                      <m:r>
                        <a:rPr lang="ja-JP" altLang="ja-JP" sz="1050">
                          <a:latin typeface="Cambria Math" panose="02040503050406030204" pitchFamily="18" charset="0"/>
                        </a:rPr>
                        <m:t> </m:t>
                      </m:r>
                      <m:r>
                        <a:rPr lang="ja-JP" altLang="ja-JP" sz="1050">
                          <a:latin typeface="Cambria Math" panose="02040503050406030204" pitchFamily="18" charset="0"/>
                        </a:rPr>
                        <m:t>𝑑𝑒</m:t>
                      </m:r>
                      <m:r>
                        <a:rPr lang="ja-JP" altLang="ja-JP" sz="1050">
                          <a:latin typeface="Cambria Math" panose="02040503050406030204" pitchFamily="18" charset="0"/>
                        </a:rPr>
                        <m:t> </m:t>
                      </m:r>
                      <m:r>
                        <a:rPr lang="ja-JP" altLang="ja-JP" sz="1050">
                          <a:latin typeface="Cambria Math" panose="02040503050406030204" pitchFamily="18" charset="0"/>
                        </a:rPr>
                        <m:t>𝑐𝑜𝑛𝑡𝑎𝑡𝑜</m:t>
                      </m:r>
                      <m:r>
                        <a:rPr lang="ja-JP" altLang="ja-JP" sz="1050">
                          <a:latin typeface="Cambria Math" panose="02040503050406030204" pitchFamily="18" charset="0"/>
                        </a:rPr>
                        <m:t> </m:t>
                      </m:r>
                      <m:r>
                        <a:rPr lang="ja-JP" altLang="ja-JP" sz="1050">
                          <a:latin typeface="Cambria Math" panose="02040503050406030204" pitchFamily="18" charset="0"/>
                        </a:rPr>
                        <m:t>𝑐𝑜𝑚</m:t>
                      </m:r>
                      <m:r>
                        <a:rPr lang="ja-JP" altLang="ja-JP" sz="1050">
                          <a:latin typeface="Cambria Math" panose="02040503050406030204" pitchFamily="18" charset="0"/>
                        </a:rPr>
                        <m:t> </m:t>
                      </m:r>
                      <m:r>
                        <a:rPr lang="ja-JP" altLang="ja-JP" sz="1050">
                          <a:latin typeface="Cambria Math" panose="02040503050406030204" pitchFamily="18" charset="0"/>
                        </a:rPr>
                        <m:t>𝑜</m:t>
                      </m:r>
                      <m:r>
                        <a:rPr sz="1200">
                          <a:latin typeface="Cambria Math" panose="02040503050406030204" pitchFamily="18" charset="0"/>
                        </a:rPr>
                        <m:t> </m:t>
                      </m:r>
                      <m:r>
                        <a:rPr lang="en-US" altLang="ja-JP" sz="1050">
                          <a:latin typeface="Cambria Math" panose="02040503050406030204" pitchFamily="18" charset="0"/>
                        </a:rPr>
                        <m:t>=</m:t>
                      </m:r>
                      <m:f>
                        <m:fPr>
                          <m:ctrlPr>
                            <a:rPr lang="ja-JP" altLang="ja-JP" sz="1050" i="1">
                              <a:latin typeface="Cambria Math" panose="02040503050406030204" pitchFamily="18" charset="0"/>
                            </a:rPr>
                          </m:ctrlPr>
                        </m:fPr>
                        <m:num>
                          <m:r>
                            <a:rPr sz="1200">
                              <a:latin typeface="Cambria Math" panose="02040503050406030204" pitchFamily="18" charset="0"/>
                            </a:rPr>
                            <m:t> </m:t>
                          </m:r>
                          <m:r>
                            <a:rPr lang="ja-JP" altLang="ja-JP" sz="1050">
                              <a:latin typeface="Cambria Math" panose="02040503050406030204" pitchFamily="18" charset="0"/>
                            </a:rPr>
                            <m:t>𝑊</m:t>
                          </m:r>
                          <m:r>
                            <a:rPr sz="1200">
                              <a:latin typeface="Cambria Math" panose="02040503050406030204" pitchFamily="18" charset="0"/>
                            </a:rPr>
                            <m:t> </m:t>
                          </m:r>
                          <m:r>
                            <a:rPr lang="ja-JP" altLang="ja-JP" sz="1050">
                              <a:latin typeface="Cambria Math" panose="02040503050406030204" pitchFamily="18" charset="0"/>
                            </a:rPr>
                            <m:t>𝑥</m:t>
                          </m:r>
                          <m:r>
                            <a:rPr lang="ja-JP" altLang="ja-JP" sz="1050">
                              <a:latin typeface="Cambria Math" panose="02040503050406030204" pitchFamily="18" charset="0"/>
                            </a:rPr>
                            <m:t> 9,8</m:t>
                          </m:r>
                        </m:num>
                        <m:den>
                          <m:r>
                            <a:rPr sz="1200">
                              <a:latin typeface="Cambria Math" panose="02040503050406030204" pitchFamily="18" charset="0"/>
                            </a:rPr>
                            <m:t> </m:t>
                          </m:r>
                          <m:r>
                            <a:rPr lang="ja-JP" altLang="ja-JP" sz="1050">
                              <a:latin typeface="Cambria Math" panose="02040503050406030204" pitchFamily="18" charset="0"/>
                            </a:rPr>
                            <m:t>𝑆</m:t>
                          </m:r>
                        </m:den>
                      </m:f>
                      <m:r>
                        <a:rPr sz="1200">
                          <a:latin typeface="Cambria Math" panose="02040503050406030204" pitchFamily="18" charset="0"/>
                        </a:rPr>
                        <m:t> </m:t>
                      </m:r>
                      <m:r>
                        <a:rPr lang="en-US" altLang="ja-JP" sz="1050">
                          <a:latin typeface="Cambria Math" panose="02040503050406030204" pitchFamily="18" charset="0"/>
                        </a:rPr>
                        <m:t>=</m:t>
                      </m:r>
                      <m:f>
                        <m:fPr>
                          <m:ctrlPr>
                            <a:rPr lang="ja-JP" altLang="ja-JP" sz="1050" i="1">
                              <a:latin typeface="Cambria Math" panose="02040503050406030204" pitchFamily="18" charset="0"/>
                            </a:rPr>
                          </m:ctrlPr>
                        </m:fPr>
                        <m:num>
                          <m:r>
                            <a:rPr sz="1200">
                              <a:latin typeface="Cambria Math" panose="02040503050406030204" pitchFamily="18" charset="0"/>
                            </a:rPr>
                            <m:t> </m:t>
                          </m:r>
                          <m:r>
                            <a:rPr lang="ja-JP" altLang="ja-JP" sz="1050">
                              <a:latin typeface="Cambria Math" panose="02040503050406030204" pitchFamily="18" charset="0"/>
                            </a:rPr>
                            <m:t>𝑊</m:t>
                          </m:r>
                          <m:r>
                            <a:rPr sz="1200">
                              <a:latin typeface="Cambria Math" panose="02040503050406030204" pitchFamily="18" charset="0"/>
                            </a:rPr>
                            <m:t> </m:t>
                          </m:r>
                          <m:r>
                            <a:rPr lang="ja-JP" altLang="ja-JP" sz="1050">
                              <a:latin typeface="Cambria Math" panose="02040503050406030204" pitchFamily="18" charset="0"/>
                            </a:rPr>
                            <m:t>𝑥</m:t>
                          </m:r>
                          <m:r>
                            <a:rPr lang="ja-JP" altLang="ja-JP" sz="1050">
                              <a:latin typeface="Cambria Math" panose="02040503050406030204" pitchFamily="18" charset="0"/>
                            </a:rPr>
                            <m:t> 9,8</m:t>
                          </m:r>
                        </m:num>
                        <m:den>
                          <m:r>
                            <a:rPr sz="1200">
                              <a:latin typeface="Cambria Math" panose="02040503050406030204" pitchFamily="18" charset="0"/>
                            </a:rPr>
                            <m:t> </m:t>
                          </m:r>
                          <m:r>
                            <a:rPr lang="en-US" altLang="ja-JP" sz="1050">
                              <a:latin typeface="Cambria Math" panose="02040503050406030204" pitchFamily="18" charset="0"/>
                            </a:rPr>
                            <m:t>2</m:t>
                          </m:r>
                          <m:r>
                            <a:rPr sz="1200">
                              <a:latin typeface="Cambria Math" panose="02040503050406030204" pitchFamily="18" charset="0"/>
                            </a:rPr>
                            <m:t> </m:t>
                          </m:r>
                          <m:r>
                            <a:rPr lang="ja-JP" altLang="ja-JP" sz="1050">
                              <a:latin typeface="Cambria Math" panose="02040503050406030204" pitchFamily="18" charset="0"/>
                            </a:rPr>
                            <m:t>𝐵</m:t>
                          </m:r>
                          <m:r>
                            <a:rPr sz="1200">
                              <a:latin typeface="Cambria Math" panose="02040503050406030204" pitchFamily="18" charset="0"/>
                            </a:rPr>
                            <m:t> </m:t>
                          </m:r>
                          <m:r>
                            <a:rPr lang="ja-JP" altLang="ja-JP" sz="1050">
                              <a:latin typeface="Cambria Math" panose="02040503050406030204" pitchFamily="18" charset="0"/>
                            </a:rPr>
                            <m:t>𝑥</m:t>
                          </m:r>
                          <m:r>
                            <a:rPr sz="1200">
                              <a:latin typeface="Cambria Math" panose="02040503050406030204" pitchFamily="18" charset="0"/>
                            </a:rPr>
                            <m:t> </m:t>
                          </m:r>
                          <m:r>
                            <a:rPr lang="ja-JP" altLang="ja-JP" sz="1050">
                              <a:latin typeface="Cambria Math" panose="02040503050406030204" pitchFamily="18" charset="0"/>
                            </a:rPr>
                            <m:t>𝐿</m:t>
                          </m:r>
                        </m:den>
                      </m:f>
                      <m:r>
                        <a:rPr sz="1200">
                          <a:latin typeface="Cambria Math" panose="02040503050406030204" pitchFamily="18" charset="0"/>
                        </a:rPr>
                        <m:t> </m:t>
                      </m:r>
                      <m:r>
                        <a:rPr lang="ja-JP" altLang="ja-JP" sz="1050">
                          <a:latin typeface="Cambria Math" panose="02040503050406030204" pitchFamily="18" charset="0"/>
                        </a:rPr>
                        <m:t>(</m:t>
                      </m:r>
                      <m:r>
                        <a:rPr sz="1200">
                          <a:latin typeface="Cambria Math" panose="02040503050406030204" pitchFamily="18" charset="0"/>
                        </a:rPr>
                        <m:t> </m:t>
                      </m:r>
                      <m:r>
                        <a:rPr lang="en-US" altLang="ja-JP" sz="1050">
                          <a:latin typeface="Cambria Math" panose="02040503050406030204" pitchFamily="18" charset="0"/>
                        </a:rPr>
                        <m:t>𝑘𝑃𝑎</m:t>
                      </m:r>
                      <m:r>
                        <a:rPr sz="1200">
                          <a:latin typeface="Cambria Math" panose="02040503050406030204" pitchFamily="18" charset="0"/>
                        </a:rPr>
                        <m:t> </m:t>
                      </m:r>
                      <m:r>
                        <a:rPr lang="ja-JP" altLang="ja-JP" sz="1050">
                          <a:latin typeface="Cambria Math" panose="02040503050406030204" pitchFamily="18" charset="0"/>
                        </a:rPr>
                        <m:t>)</m:t>
                      </m:r>
                    </m:oMath>
                  </m:oMathPara>
                </a14:m>
                <a:endParaRPr lang="ja-JP" altLang="ja-JP" sz="1050" dirty="0">
                  <a:latin typeface="Times New Roman" panose="02020603050405020304" pitchFamily="18" charset="0"/>
                  <a:cs typeface="Times New Roman" panose="02020603050405020304" pitchFamily="18" charset="0"/>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029289" y="2207690"/>
                <a:ext cx="3912353" cy="307905"/>
              </a:xfrm>
              <a:prstGeom prst="rect">
                <a:avLst/>
              </a:prstGeom>
              <a:blipFill>
                <a:blip r:embed="rId4"/>
                <a:stretch>
                  <a:fillRect t="-1961" b="-13725"/>
                </a:stretch>
              </a:blipFill>
            </p:spPr>
            <p:txBody>
              <a:bodyPr/>
              <a:lstStyle/>
              <a:p>
                <a:r>
                  <a:rPr lang="ja-JP" altLang="en-US">
                    <a:noFill/>
                  </a:rPr>
                  <a:t> </a:t>
                </a:r>
              </a:p>
            </p:txBody>
          </p:sp>
        </mc:Fallback>
      </mc:AlternateContent>
      <p:sp>
        <p:nvSpPr>
          <p:cNvPr id="11" name="テキスト ボックス 10"/>
          <p:cNvSpPr txBox="1"/>
          <p:nvPr/>
        </p:nvSpPr>
        <p:spPr>
          <a:xfrm>
            <a:off x="819981" y="2760938"/>
            <a:ext cx="3789218" cy="1015663"/>
          </a:xfrm>
          <a:prstGeom prst="rect">
            <a:avLst/>
          </a:prstGeom>
          <a:noFill/>
          <a:ln>
            <a:noFill/>
          </a:ln>
        </p:spPr>
        <p:txBody>
          <a:bodyPr wrap="square" rtlCol="0">
            <a:spAutoFit/>
          </a:bodyPr>
          <a:lstStyle/>
          <a:p>
            <a:pPr rtl="0"/>
            <a:r>
              <a:rPr lang="pt-br" sz="1200" dirty="0">
                <a:solidFill>
                  <a:prstClr val="black"/>
                </a:solidFill>
                <a:latin typeface="Times New Roman" panose="02020603050405020304" pitchFamily="18" charset="0"/>
                <a:cs typeface="Times New Roman" panose="02020603050405020304" pitchFamily="18" charset="0"/>
              </a:rPr>
              <a:t>W: Massa total da máquina (t)</a:t>
            </a:r>
          </a:p>
          <a:p>
            <a:pPr rtl="0"/>
            <a:r>
              <a:rPr lang="pt-br" sz="1200" dirty="0">
                <a:solidFill>
                  <a:prstClr val="black"/>
                </a:solidFill>
                <a:latin typeface="Times New Roman" panose="02020603050405020304" pitchFamily="18" charset="0"/>
                <a:cs typeface="Times New Roman" panose="02020603050405020304" pitchFamily="18" charset="0"/>
              </a:rPr>
              <a:t>S: Área total de contato com o solo = 2B x L (㎡)</a:t>
            </a:r>
          </a:p>
          <a:p>
            <a:pPr rtl="0"/>
            <a:r>
              <a:rPr lang="pt-br" sz="1200" dirty="0">
                <a:solidFill>
                  <a:prstClr val="black"/>
                </a:solidFill>
                <a:latin typeface="Times New Roman" panose="02020603050405020304" pitchFamily="18" charset="0"/>
                <a:cs typeface="Times New Roman" panose="02020603050405020304" pitchFamily="18" charset="0"/>
              </a:rPr>
              <a:t>L: Distância central (m) entre a roda livre e a roda dentada (roda de partida), no estado de massa total</a:t>
            </a:r>
          </a:p>
          <a:p>
            <a:pPr rtl="0"/>
            <a:r>
              <a:rPr lang="pt-br" sz="1200" dirty="0">
                <a:solidFill>
                  <a:prstClr val="black"/>
                </a:solidFill>
                <a:latin typeface="Times New Roman" panose="02020603050405020304" pitchFamily="18" charset="0"/>
                <a:cs typeface="Times New Roman" panose="02020603050405020304" pitchFamily="18" charset="0"/>
              </a:rPr>
              <a:t>B: largura da esteira (m)</a:t>
            </a:r>
          </a:p>
        </p:txBody>
      </p:sp>
      <mc:AlternateContent xmlns:mc="http://schemas.openxmlformats.org/markup-compatibility/2006" xmlns:a14="http://schemas.microsoft.com/office/drawing/2010/main">
        <mc:Choice Requires="a14">
          <p:sp>
            <p:nvSpPr>
              <p:cNvPr id="13" name="テキスト ボックス 12"/>
              <p:cNvSpPr txBox="1"/>
              <p:nvPr/>
            </p:nvSpPr>
            <p:spPr>
              <a:xfrm>
                <a:off x="5126814" y="2191050"/>
                <a:ext cx="2987897" cy="478080"/>
              </a:xfrm>
              <a:prstGeom prst="rect">
                <a:avLst/>
              </a:prstGeom>
              <a:noFill/>
            </p:spPr>
            <p:txBody>
              <a:bodyPr wrap="square" lIns="0" tIns="0" rIns="0" bIns="0" rtlCol="0">
                <a:spAutoFit/>
              </a:bodyPr>
              <a:lstStyle/>
              <a:p>
                <a:pPr rtl="0"/>
                <a14:m>
                  <m:oMathPara xmlns:m="http://schemas.openxmlformats.org/officeDocument/2006/math">
                    <m:oMathParaPr>
                      <m:jc m:val="centerGroup"/>
                    </m:oMathParaPr>
                    <m:oMath xmlns:m="http://schemas.openxmlformats.org/officeDocument/2006/math">
                      <m:r>
                        <a:rPr lang="ja-JP" altLang="ja-JP" sz="1000">
                          <a:latin typeface="Cambria Math" panose="02040503050406030204" pitchFamily="18" charset="0"/>
                        </a:rPr>
                        <m:t>𝑃𝑟𝑒𝑠𝑠</m:t>
                      </m:r>
                      <m:r>
                        <a:rPr lang="ja-JP" altLang="ja-JP" sz="1000">
                          <a:latin typeface="Cambria Math" panose="02040503050406030204" pitchFamily="18" charset="0"/>
                        </a:rPr>
                        <m:t>ã</m:t>
                      </m:r>
                      <m:r>
                        <a:rPr lang="ja-JP" altLang="ja-JP" sz="1000">
                          <a:latin typeface="Cambria Math" panose="02040503050406030204" pitchFamily="18" charset="0"/>
                        </a:rPr>
                        <m:t>𝑜</m:t>
                      </m:r>
                      <m:r>
                        <a:rPr lang="ja-JP" altLang="ja-JP" sz="1000">
                          <a:latin typeface="Cambria Math" panose="02040503050406030204" pitchFamily="18" charset="0"/>
                        </a:rPr>
                        <m:t> </m:t>
                      </m:r>
                      <m:r>
                        <a:rPr lang="ja-JP" altLang="ja-JP" sz="1000">
                          <a:latin typeface="Cambria Math" panose="02040503050406030204" pitchFamily="18" charset="0"/>
                        </a:rPr>
                        <m:t>𝑚</m:t>
                      </m:r>
                      <m:r>
                        <a:rPr lang="ja-JP" altLang="ja-JP" sz="1000">
                          <a:latin typeface="Cambria Math" panose="02040503050406030204" pitchFamily="18" charset="0"/>
                        </a:rPr>
                        <m:t>é</m:t>
                      </m:r>
                      <m:r>
                        <a:rPr lang="ja-JP" altLang="ja-JP" sz="1000">
                          <a:latin typeface="Cambria Math" panose="02040503050406030204" pitchFamily="18" charset="0"/>
                        </a:rPr>
                        <m:t>𝑑𝑖𝑎</m:t>
                      </m:r>
                      <m:r>
                        <a:rPr lang="ja-JP" altLang="ja-JP" sz="1000">
                          <a:latin typeface="Cambria Math" panose="02040503050406030204" pitchFamily="18" charset="0"/>
                        </a:rPr>
                        <m:t> </m:t>
                      </m:r>
                      <m:r>
                        <a:rPr lang="ja-JP" altLang="ja-JP" sz="1000">
                          <a:latin typeface="Cambria Math" panose="02040503050406030204" pitchFamily="18" charset="0"/>
                        </a:rPr>
                        <m:t>𝑑𝑒</m:t>
                      </m:r>
                      <m:r>
                        <a:rPr lang="ja-JP" altLang="ja-JP" sz="1000">
                          <a:latin typeface="Cambria Math" panose="02040503050406030204" pitchFamily="18" charset="0"/>
                        </a:rPr>
                        <m:t> </m:t>
                      </m:r>
                      <m:r>
                        <a:rPr lang="ja-JP" altLang="ja-JP" sz="1000">
                          <a:latin typeface="Cambria Math" panose="02040503050406030204" pitchFamily="18" charset="0"/>
                        </a:rPr>
                        <m:t>𝑐𝑜𝑛𝑡𝑎𝑡𝑜</m:t>
                      </m:r>
                      <m:r>
                        <a:rPr lang="ja-JP" altLang="ja-JP" sz="1000">
                          <a:latin typeface="Cambria Math" panose="02040503050406030204" pitchFamily="18" charset="0"/>
                        </a:rPr>
                        <m:t> </m:t>
                      </m:r>
                      <m:r>
                        <a:rPr lang="ja-JP" altLang="ja-JP" sz="1000">
                          <a:latin typeface="Cambria Math" panose="02040503050406030204" pitchFamily="18" charset="0"/>
                        </a:rPr>
                        <m:t>𝑐𝑜𝑚</m:t>
                      </m:r>
                      <m:r>
                        <a:rPr lang="ja-JP" altLang="ja-JP" sz="1000">
                          <a:latin typeface="Cambria Math" panose="02040503050406030204" pitchFamily="18" charset="0"/>
                        </a:rPr>
                        <m:t> </m:t>
                      </m:r>
                      <m:r>
                        <a:rPr lang="ja-JP" altLang="ja-JP" sz="1000">
                          <a:latin typeface="Cambria Math" panose="02040503050406030204" pitchFamily="18" charset="0"/>
                        </a:rPr>
                        <m:t>𝑜</m:t>
                      </m:r>
                      <m:r>
                        <a:rPr sz="1100">
                          <a:latin typeface="Cambria Math" panose="02040503050406030204" pitchFamily="18" charset="0"/>
                        </a:rPr>
                        <m:t> </m:t>
                      </m:r>
                      <m:r>
                        <a:rPr lang="en-US" altLang="ja-JP" sz="1000">
                          <a:latin typeface="Cambria Math" panose="02040503050406030204" pitchFamily="18" charset="0"/>
                        </a:rPr>
                        <m:t>=</m:t>
                      </m:r>
                      <m:f>
                        <m:fPr>
                          <m:ctrlPr>
                            <a:rPr lang="ja-JP" altLang="ja-JP" sz="1000" i="1">
                              <a:latin typeface="Cambria Math" panose="02040503050406030204" pitchFamily="18" charset="0"/>
                            </a:rPr>
                          </m:ctrlPr>
                        </m:fPr>
                        <m:num>
                          <m:r>
                            <a:rPr sz="1100">
                              <a:latin typeface="Cambria Math" panose="02040503050406030204" pitchFamily="18" charset="0"/>
                            </a:rPr>
                            <m:t> </m:t>
                          </m:r>
                          <m:r>
                            <a:rPr lang="ja-JP" altLang="en-US" sz="1000" i="1">
                              <a:latin typeface="Cambria Math" panose="02040503050406030204" pitchFamily="18" charset="0"/>
                            </a:rPr>
                            <m:t>𝑐𝑎𝑟𝑔𝑎</m:t>
                          </m:r>
                          <m:r>
                            <a:rPr lang="ja-JP" altLang="en-US" sz="1000" i="1">
                              <a:latin typeface="Cambria Math" panose="02040503050406030204" pitchFamily="18" charset="0"/>
                            </a:rPr>
                            <m:t> </m:t>
                          </m:r>
                          <m:r>
                            <a:rPr lang="ja-JP" altLang="en-US" sz="1000" i="1">
                              <a:latin typeface="Cambria Math" panose="02040503050406030204" pitchFamily="18" charset="0"/>
                            </a:rPr>
                            <m:t>𝑎𝑥𝑖𝑎𝑙</m:t>
                          </m:r>
                          <m:r>
                            <a:rPr sz="1100">
                              <a:latin typeface="Cambria Math" panose="02040503050406030204" pitchFamily="18" charset="0"/>
                            </a:rPr>
                            <m:t> </m:t>
                          </m:r>
                          <m:r>
                            <a:rPr lang="ja-JP" altLang="ja-JP" sz="1000">
                              <a:latin typeface="Cambria Math" panose="02040503050406030204" pitchFamily="18" charset="0"/>
                            </a:rPr>
                            <m:t>𝑥</m:t>
                          </m:r>
                          <m:r>
                            <a:rPr sz="1100">
                              <a:latin typeface="Cambria Math" panose="02040503050406030204" pitchFamily="18" charset="0"/>
                            </a:rPr>
                            <m:t> </m:t>
                          </m:r>
                          <m:r>
                            <a:rPr lang="en-US" altLang="ja-JP" sz="1000">
                              <a:latin typeface="Cambria Math" panose="02040503050406030204" pitchFamily="18" charset="0"/>
                            </a:rPr>
                            <m:t>9,8</m:t>
                          </m:r>
                        </m:num>
                        <m:den>
                          <m:r>
                            <a:rPr sz="1100">
                              <a:latin typeface="Cambria Math" panose="02040503050406030204" pitchFamily="18" charset="0"/>
                            </a:rPr>
                            <m:t> </m:t>
                          </m:r>
                          <m:r>
                            <a:rPr lang="ja-JP" altLang="en-US" sz="1000" i="1">
                              <a:latin typeface="Cambria Math" panose="02040503050406030204" pitchFamily="18" charset="0"/>
                            </a:rPr>
                            <m:t>Á</m:t>
                          </m:r>
                          <m:r>
                            <a:rPr lang="ja-JP" altLang="en-US" sz="1000" i="1">
                              <a:latin typeface="Cambria Math" panose="02040503050406030204" pitchFamily="18" charset="0"/>
                            </a:rPr>
                            <m:t>𝑟𝑒𝑎</m:t>
                          </m:r>
                          <m:r>
                            <a:rPr lang="ja-JP" altLang="en-US" sz="1000" i="1">
                              <a:latin typeface="Cambria Math" panose="02040503050406030204" pitchFamily="18" charset="0"/>
                            </a:rPr>
                            <m:t> </m:t>
                          </m:r>
                          <m:r>
                            <a:rPr lang="ja-JP" altLang="en-US" sz="1000" i="1">
                              <a:latin typeface="Cambria Math" panose="02040503050406030204" pitchFamily="18" charset="0"/>
                            </a:rPr>
                            <m:t>𝑎𝑝𝑎𝑟𝑒𝑛𝑡𝑒</m:t>
                          </m:r>
                          <m:r>
                            <a:rPr lang="ja-JP" altLang="en-US" sz="1000" i="1">
                              <a:latin typeface="Cambria Math" panose="02040503050406030204" pitchFamily="18" charset="0"/>
                            </a:rPr>
                            <m:t> </m:t>
                          </m:r>
                          <m:r>
                            <a:rPr lang="ja-JP" altLang="en-US" sz="1000" i="1">
                              <a:latin typeface="Cambria Math" panose="02040503050406030204" pitchFamily="18" charset="0"/>
                            </a:rPr>
                            <m:t>𝑑𝑒</m:t>
                          </m:r>
                          <m:r>
                            <a:rPr lang="ja-JP" altLang="en-US" sz="1000" i="1">
                              <a:latin typeface="Cambria Math" panose="02040503050406030204" pitchFamily="18" charset="0"/>
                            </a:rPr>
                            <m:t> </m:t>
                          </m:r>
                          <m:r>
                            <a:rPr lang="ja-JP" altLang="en-US" sz="1000" i="1">
                              <a:latin typeface="Cambria Math" panose="02040503050406030204" pitchFamily="18" charset="0"/>
                            </a:rPr>
                            <m:t>𝑐𝑜𝑛𝑡𝑎𝑡𝑜</m:t>
                          </m:r>
                          <m:r>
                            <a:rPr lang="ja-JP" altLang="en-US" sz="1000" i="1">
                              <a:latin typeface="Cambria Math" panose="02040503050406030204" pitchFamily="18" charset="0"/>
                            </a:rPr>
                            <m:t> </m:t>
                          </m:r>
                          <m:r>
                            <a:rPr lang="ja-JP" altLang="en-US" sz="1000" i="1">
                              <a:latin typeface="Cambria Math" panose="02040503050406030204" pitchFamily="18" charset="0"/>
                            </a:rPr>
                            <m:t>𝑐𝑜𝑚</m:t>
                          </m:r>
                          <m:r>
                            <a:rPr lang="ja-JP" altLang="en-US" sz="1000" i="1">
                              <a:latin typeface="Cambria Math" panose="02040503050406030204" pitchFamily="18" charset="0"/>
                            </a:rPr>
                            <m:t> </m:t>
                          </m:r>
                          <m:r>
                            <a:rPr lang="ja-JP" altLang="en-US" sz="1000" i="1">
                              <a:latin typeface="Cambria Math" panose="02040503050406030204" pitchFamily="18" charset="0"/>
                            </a:rPr>
                            <m:t>𝑜</m:t>
                          </m:r>
                          <m:r>
                            <a:rPr lang="ja-JP" altLang="en-US" sz="1000" i="1">
                              <a:latin typeface="Cambria Math" panose="02040503050406030204" pitchFamily="18" charset="0"/>
                            </a:rPr>
                            <m:t> </m:t>
                          </m:r>
                          <m:r>
                            <a:rPr lang="ja-JP" altLang="en-US" sz="1000" i="1">
                              <a:latin typeface="Cambria Math" panose="02040503050406030204" pitchFamily="18" charset="0"/>
                            </a:rPr>
                            <m:t>𝑠𝑜𝑙𝑜</m:t>
                          </m:r>
                        </m:den>
                      </m:f>
                      <m:r>
                        <a:rPr sz="1100">
                          <a:latin typeface="Cambria Math" panose="02040503050406030204" pitchFamily="18" charset="0"/>
                        </a:rPr>
                        <m:t> </m:t>
                      </m:r>
                      <m:r>
                        <a:rPr lang="ja-JP" altLang="ja-JP" sz="1000">
                          <a:latin typeface="Cambria Math" panose="02040503050406030204" pitchFamily="18" charset="0"/>
                        </a:rPr>
                        <m:t>(</m:t>
                      </m:r>
                      <m:r>
                        <a:rPr sz="1100">
                          <a:latin typeface="Cambria Math" panose="02040503050406030204" pitchFamily="18" charset="0"/>
                        </a:rPr>
                        <m:t> </m:t>
                      </m:r>
                      <m:r>
                        <a:rPr lang="en-US" altLang="ja-JP" sz="1000">
                          <a:latin typeface="Cambria Math" panose="02040503050406030204" pitchFamily="18" charset="0"/>
                        </a:rPr>
                        <m:t>𝑘𝑃𝑎</m:t>
                      </m:r>
                      <m:r>
                        <a:rPr sz="1100">
                          <a:latin typeface="Cambria Math" panose="02040503050406030204" pitchFamily="18" charset="0"/>
                        </a:rPr>
                        <m:t> </m:t>
                      </m:r>
                      <m:r>
                        <a:rPr lang="ja-JP" altLang="ja-JP" sz="1000">
                          <a:latin typeface="Cambria Math" panose="02040503050406030204" pitchFamily="18" charset="0"/>
                        </a:rPr>
                        <m:t>)</m:t>
                      </m:r>
                    </m:oMath>
                  </m:oMathPara>
                </a14:m>
                <a:endParaRPr lang="ja-JP" altLang="ja-JP" sz="1000" dirty="0">
                  <a:latin typeface="Times New Roman" panose="02020603050405020304" pitchFamily="18" charset="0"/>
                  <a:cs typeface="Times New Roman" panose="02020603050405020304" pitchFamily="18" charset="0"/>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5126814" y="2191050"/>
                <a:ext cx="2987897" cy="478080"/>
              </a:xfrm>
              <a:prstGeom prst="rect">
                <a:avLst/>
              </a:prstGeom>
              <a:blipFill>
                <a:blip r:embed="rId5"/>
                <a:stretch>
                  <a:fillRect b="-10127"/>
                </a:stretch>
              </a:blipFill>
            </p:spPr>
            <p:txBody>
              <a:bodyPr/>
              <a:lstStyle/>
              <a:p>
                <a:r>
                  <a:rPr lang="ja-JP" altLang="en-US">
                    <a:noFill/>
                  </a:rPr>
                  <a:t> </a:t>
                </a:r>
              </a:p>
            </p:txBody>
          </p:sp>
        </mc:Fallback>
      </mc:AlternateContent>
      <p:pic>
        <p:nvPicPr>
          <p:cNvPr id="14" name="図 13"/>
          <p:cNvPicPr>
            <a:picLocks noChangeAspect="1"/>
          </p:cNvPicPr>
          <p:nvPr/>
        </p:nvPicPr>
        <p:blipFill>
          <a:blip r:embed="rId6"/>
          <a:stretch>
            <a:fillRect/>
          </a:stretch>
        </p:blipFill>
        <p:spPr>
          <a:xfrm>
            <a:off x="5063606" y="3620471"/>
            <a:ext cx="3240844" cy="2334264"/>
          </a:xfrm>
          <a:prstGeom prst="rect">
            <a:avLst/>
          </a:prstGeom>
        </p:spPr>
      </p:pic>
      <p:sp>
        <p:nvSpPr>
          <p:cNvPr id="12" name="テキスト ボックス 503">
            <a:extLst>
              <a:ext uri="{FF2B5EF4-FFF2-40B4-BE49-F238E27FC236}">
                <a16:creationId xmlns:a16="http://schemas.microsoft.com/office/drawing/2014/main" id="{73035A3A-8C23-4887-B12D-AEF68A92CE53}"/>
              </a:ext>
            </a:extLst>
          </p:cNvPr>
          <p:cNvSpPr txBox="1"/>
          <p:nvPr/>
        </p:nvSpPr>
        <p:spPr>
          <a:xfrm>
            <a:off x="2031067" y="3935236"/>
            <a:ext cx="575945" cy="156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cs typeface="Times New Roman" panose="02020603050405020304" pitchFamily="18" charset="0"/>
              </a:rPr>
              <a:t>Esteira</a:t>
            </a:r>
          </a:p>
        </p:txBody>
      </p:sp>
      <p:sp>
        <p:nvSpPr>
          <p:cNvPr id="15" name="テキスト ボックス 504">
            <a:extLst>
              <a:ext uri="{FF2B5EF4-FFF2-40B4-BE49-F238E27FC236}">
                <a16:creationId xmlns:a16="http://schemas.microsoft.com/office/drawing/2014/main" id="{208EB4AD-BE0C-4DB7-AB0E-0F30C8FAF038}"/>
              </a:ext>
            </a:extLst>
          </p:cNvPr>
          <p:cNvSpPr txBox="1"/>
          <p:nvPr/>
        </p:nvSpPr>
        <p:spPr>
          <a:xfrm>
            <a:off x="1503382" y="4780873"/>
            <a:ext cx="527685" cy="1700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cs typeface="Times New Roman" panose="02020603050405020304" pitchFamily="18" charset="0"/>
              </a:rPr>
              <a:t>Roda livre</a:t>
            </a:r>
          </a:p>
        </p:txBody>
      </p:sp>
      <p:sp>
        <p:nvSpPr>
          <p:cNvPr id="16" name="テキスト ボックス 505">
            <a:extLst>
              <a:ext uri="{FF2B5EF4-FFF2-40B4-BE49-F238E27FC236}">
                <a16:creationId xmlns:a16="http://schemas.microsoft.com/office/drawing/2014/main" id="{46A0E020-5014-4D31-8055-C636640156EF}"/>
              </a:ext>
            </a:extLst>
          </p:cNvPr>
          <p:cNvSpPr txBox="1"/>
          <p:nvPr/>
        </p:nvSpPr>
        <p:spPr>
          <a:xfrm>
            <a:off x="2377803" y="4735533"/>
            <a:ext cx="685284" cy="156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cs typeface="Times New Roman" panose="02020603050405020304" pitchFamily="18" charset="0"/>
              </a:rPr>
              <a:t>Roda dentada</a:t>
            </a:r>
          </a:p>
        </p:txBody>
      </p:sp>
      <p:sp>
        <p:nvSpPr>
          <p:cNvPr id="17" name="テキスト ボックス 506">
            <a:extLst>
              <a:ext uri="{FF2B5EF4-FFF2-40B4-BE49-F238E27FC236}">
                <a16:creationId xmlns:a16="http://schemas.microsoft.com/office/drawing/2014/main" id="{A95A4069-64A7-4604-877E-480D9BB3EABE}"/>
              </a:ext>
            </a:extLst>
          </p:cNvPr>
          <p:cNvSpPr txBox="1"/>
          <p:nvPr/>
        </p:nvSpPr>
        <p:spPr>
          <a:xfrm>
            <a:off x="4975055" y="3750548"/>
            <a:ext cx="593791" cy="369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cs typeface="Times New Roman" panose="02020603050405020304" pitchFamily="18" charset="0"/>
              </a:rPr>
              <a:t>Carga axial</a:t>
            </a:r>
          </a:p>
        </p:txBody>
      </p:sp>
      <p:sp>
        <p:nvSpPr>
          <p:cNvPr id="18" name="テキスト ボックス 507">
            <a:extLst>
              <a:ext uri="{FF2B5EF4-FFF2-40B4-BE49-F238E27FC236}">
                <a16:creationId xmlns:a16="http://schemas.microsoft.com/office/drawing/2014/main" id="{C3D77169-A69F-4F77-9B3F-B49521330D57}"/>
              </a:ext>
            </a:extLst>
          </p:cNvPr>
          <p:cNvSpPr txBox="1"/>
          <p:nvPr/>
        </p:nvSpPr>
        <p:spPr>
          <a:xfrm>
            <a:off x="7728545" y="3922783"/>
            <a:ext cx="433070" cy="1949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cs typeface="Times New Roman" panose="02020603050405020304" pitchFamily="18" charset="0"/>
              </a:rPr>
              <a:t>Pneu</a:t>
            </a:r>
          </a:p>
        </p:txBody>
      </p:sp>
      <p:sp>
        <p:nvSpPr>
          <p:cNvPr id="19" name="テキスト ボックス 508">
            <a:extLst>
              <a:ext uri="{FF2B5EF4-FFF2-40B4-BE49-F238E27FC236}">
                <a16:creationId xmlns:a16="http://schemas.microsoft.com/office/drawing/2014/main" id="{7E9D6402-D95C-48F0-97B1-8C38AB05FB23}"/>
              </a:ext>
            </a:extLst>
          </p:cNvPr>
          <p:cNvSpPr txBox="1"/>
          <p:nvPr/>
        </p:nvSpPr>
        <p:spPr>
          <a:xfrm>
            <a:off x="7226097" y="4805183"/>
            <a:ext cx="765378" cy="1457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cs typeface="Times New Roman" panose="02020603050405020304" pitchFamily="18" charset="0"/>
              </a:rPr>
              <a:t>Chão (solo)</a:t>
            </a:r>
          </a:p>
        </p:txBody>
      </p:sp>
      <p:sp>
        <p:nvSpPr>
          <p:cNvPr id="20" name="テキスト ボックス 509">
            <a:extLst>
              <a:ext uri="{FF2B5EF4-FFF2-40B4-BE49-F238E27FC236}">
                <a16:creationId xmlns:a16="http://schemas.microsoft.com/office/drawing/2014/main" id="{F167B072-FCC2-4A2A-8C79-44BEF88601D7}"/>
              </a:ext>
            </a:extLst>
          </p:cNvPr>
          <p:cNvSpPr txBox="1"/>
          <p:nvPr/>
        </p:nvSpPr>
        <p:spPr>
          <a:xfrm>
            <a:off x="7441564" y="5376683"/>
            <a:ext cx="862885" cy="525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cs typeface="Times New Roman" panose="02020603050405020304" pitchFamily="18" charset="0"/>
              </a:rPr>
              <a:t>Área de contato aparente com o solo</a:t>
            </a:r>
          </a:p>
        </p:txBody>
      </p:sp>
    </p:spTree>
    <p:extLst>
      <p:ext uri="{BB962C8B-B14F-4D97-AF65-F5344CB8AC3E}">
        <p14:creationId xmlns:p14="http://schemas.microsoft.com/office/powerpoint/2010/main" val="29711347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pt-br" sz="2400" dirty="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(extrato) (2)</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261 do texto / Página 138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Volume 2 Critérios de Segurança</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Capítulo 2 Maquinaria de construção, etc.</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Seção 1 Máquinas de construção do tipo de veículos</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Subseção 1-2 Estrutura</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152 &lt;Instalação de faróis&gt;</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Os prestadores de serviços devem equipar a máquina de construção do tipo de veículos com faróis. No entanto, isso não se aplica a máquinas de construção do tipo de veículos usadas em locais onde é mantida a iluminação necessária para a realização de trabalho seguro.</a:t>
            </a:r>
          </a:p>
          <a:p>
            <a:pPr marL="0" indent="0" rtl="0">
              <a:lnSpc>
                <a:spcPct val="100000"/>
              </a:lnSpc>
              <a:spcBef>
                <a:spcPts val="0"/>
              </a:spcBef>
              <a:buNone/>
            </a:pP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153 &lt;Protetor de cabeça&gt;</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os trabalhadores tiverem de executar o trabalho em locais onde há risco de perigo para os trabalhadores devido à queda de rochas, etc. ※1 e utilizem a máquina de construção do tipo de veículos (limitado a tratores de esteira, trator escavador, máquinas de carregamento de material escavado, escavadeiras hidráulicas, escavadeiras de arrasto e máquina de demolição), os prestadores de serviços devem equipar a máquina de construção do tipo veicular em questão com um protetor de cabeça sólido※2.</a:t>
            </a:r>
          </a:p>
          <a:p>
            <a:pPr marL="898525" indent="-355600" rtl="0">
              <a:lnSpc>
                <a:spcPct val="100000"/>
              </a:lnSpc>
              <a:spcBef>
                <a:spcPts val="0"/>
              </a:spcBef>
              <a:buNone/>
            </a:pPr>
            <a:r>
              <a:rPr lang="pt-br"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1) "Locais onde há risco de queda de rochas </a:t>
            </a:r>
            <a:r>
              <a:rPr lang="pt-br" sz="11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etc</a:t>
            </a:r>
            <a:r>
              <a:rPr lang="pt-br"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 referem-se a locais onde são realizados trabalhos de escavação com iluminação, trabalhos de escavação para pedreiras, trabalhos de construção como túneis, etc. com uso da máquina em questão, e também aos locais onde pode haver queda de rochas causada pelo trabalho com a máquina.</a:t>
            </a:r>
          </a:p>
          <a:p>
            <a:pPr marL="543600" indent="0" rtl="0">
              <a:lnSpc>
                <a:spcPct val="100000"/>
              </a:lnSpc>
              <a:spcBef>
                <a:spcPts val="0"/>
              </a:spcBef>
              <a:buNone/>
            </a:pPr>
            <a:r>
              <a:rPr lang="pt-br"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Obs. 2) Em relação ao protetor de cabeça, o padrão estrutural é indicado pela Circular nº 559 de 26/09/1975.</a:t>
            </a:r>
            <a:endPar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543600" indent="0" rtl="0">
              <a:lnSpc>
                <a:spcPct val="100000"/>
              </a:lnSpc>
              <a:spcBef>
                <a:spcPts val="0"/>
              </a:spcBef>
              <a:buNone/>
            </a:pPr>
            <a:endPar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Subseção 2 Prevenção de riscos relacionados ao uso de máquinas de construção do tipo de veículos</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154 &lt;Pesquisa e registro&gt;</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realizar trabalhos com máquinas de construção do tipo de veículos, o prestador de serviços deve fazer um levantamento prévio das condições topográficas e geológicas etc. do local relacionado ao trabalho e registrar os resultados desse levantamento, a fim de prevenir riscos aos trabalhadores devido ao desabamento de solo, queda da máquina em questão, etc.</a:t>
            </a:r>
            <a:endParaRPr lang="ja-JP" altLang="en-US" sz="11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7221579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(extrato) (3)</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262 do texto / Página 139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ts val="16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155 &lt;Plano de trabalho&gt;</a:t>
            </a:r>
          </a:p>
          <a:p>
            <a:pPr marL="0" indent="0" rtl="0">
              <a:lnSpc>
                <a:spcPts val="16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realizar trabalhos com máquinas de construção do tipo de veículos, o prestador de serviços deve estabelecer com antecedência um plano de trabalho que se aplica ao que foi aprendido através da investigação de acordo com as disposições do artigo anterior, e realizar o trabalho de acordo com o plano de trabalho.</a:t>
            </a:r>
          </a:p>
          <a:p>
            <a:pPr marL="0" indent="0" rtl="0">
              <a:lnSpc>
                <a:spcPts val="16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O plano de trabalho previsto no parágrafo anterior deve indicar os seguintes itens.</a:t>
            </a:r>
          </a:p>
          <a:p>
            <a:pPr marL="0" indent="0" rtl="0">
              <a:lnSpc>
                <a:spcPts val="16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 Tipos e capacidades das máquinas de construção do tipo de veículos a serem usadas</a:t>
            </a:r>
          </a:p>
          <a:p>
            <a:pPr marL="0" indent="0" rtl="0">
              <a:lnSpc>
                <a:spcPts val="16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 Rota de operação das máquinas de construção do tipo de veículos</a:t>
            </a:r>
          </a:p>
          <a:p>
            <a:pPr marL="0" indent="0" rtl="0">
              <a:lnSpc>
                <a:spcPts val="16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3 Método de trabalho com máquinas de construção do tipo de veículos</a:t>
            </a:r>
          </a:p>
          <a:p>
            <a:pPr marL="0" indent="0" rtl="0">
              <a:lnSpc>
                <a:spcPts val="16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Quando o prestador de serviços tiver estabelecido o plano de trabalho previsto no Parágrafo 1°, deve comunicar aos respectivos trabalhadores os assuntos previstos nos números 2 e 3 do Parágrafo anterior.</a:t>
            </a: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ts val="16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ts val="16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156 &lt;Limite de velocidade&gt;</a:t>
            </a:r>
          </a:p>
          <a:p>
            <a:pPr marL="0" indent="0" rtl="0">
              <a:lnSpc>
                <a:spcPts val="16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trabalhar com máquinas de construção do tipo de veículos (exceto aquelas com uma velocidade máxima de 10 km/h ou menos), o prestador de serviços deve estipular, com antecedência, o limite de velocidade apropriado de acordo com as condições topográficas e geológicas etc.※ e realizar o trabalho de acordo com isso.</a:t>
            </a:r>
          </a:p>
          <a:p>
            <a:pPr marL="0" indent="0" rtl="0">
              <a:lnSpc>
                <a:spcPts val="16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O motorista da máquina de construção do tipo de veículos previsto no Parágrafo anterior não deve conduzir a máquina de construção do tipo de veículos além do limite de velocidade estabelecido no mesmo Parágrafo.</a:t>
            </a: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542925" indent="0" rtl="0">
              <a:lnSpc>
                <a:spcPts val="1600"/>
              </a:lnSpc>
              <a:spcBef>
                <a:spcPts val="0"/>
              </a:spcBef>
              <a:buNone/>
            </a:pPr>
            <a:r>
              <a:rPr lang="pt-br"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O “etc.” da frase “condições topográficas e geológicas etc.” inclui também os casos em que outras máquinas e equipamentos estão instalados.</a:t>
            </a:r>
            <a:endParaRPr lang="ja-JP" altLang="en-US" sz="16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9108766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(Extrato) (4)</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262 do texto / Página 140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ts val="16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157 &lt;Prevenção de quedas, etc.&gt;</a:t>
            </a:r>
          </a:p>
          <a:p>
            <a:pPr marL="0" indent="0" rtl="0">
              <a:lnSpc>
                <a:spcPts val="16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trabalhar utilizando máquinas de construção do tipo de veículos, o prestador de serviços deve tomar as medidas cabíveis para evitar riscos aos trabalhadores devido à queda ou capotamento da máquina de construção do tipo de veículos, evitar o desmoronamento do acostamento da rota de operação da máquina de construção do tipo de veículos em questão, evitar o afundamento desigual do solo, mantendo a largura necessária, etc. ※1</a:t>
            </a:r>
          </a:p>
          <a:p>
            <a:pPr marL="0" indent="0" rtl="0">
              <a:lnSpc>
                <a:spcPts val="16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Ao trabalhar com máquinas de construção do tipo de veículos em acostamento, terreno inclinado, etc., o prestador de serviços deve designar um guia※2 se houver risco de perigo aos trabalhadores devido à queda ou capotamento das máquinas de construção do tipo de veículos, e essa pessoa deverá orientar a máquina em questão.</a:t>
            </a:r>
          </a:p>
          <a:p>
            <a:pPr marL="0" indent="0" rtl="0">
              <a:lnSpc>
                <a:spcPts val="16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O motorista das máquinas de construção do tipo de veículos previstas no Parágrafo anterior deve seguir as orientações do guia, previstas no mesmo Parágrafo.</a:t>
            </a:r>
            <a:endParaRPr lang="en-US" altLang="ja-JP" sz="20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542925" indent="0" rtl="0">
              <a:lnSpc>
                <a:spcPts val="1600"/>
              </a:lnSpc>
              <a:spcBef>
                <a:spcPts val="0"/>
              </a:spcBef>
              <a:buNone/>
            </a:pPr>
            <a:r>
              <a:rPr lang="pt-br"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1) O "etc." da sentença "Manter a largura necessária, etc." inclui a instalação de </a:t>
            </a:r>
            <a:r>
              <a:rPr lang="pt-br" sz="12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guardrail</a:t>
            </a:r>
            <a:r>
              <a:rPr lang="pt-br"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ou defensa metálica e colocação de placas de sinais, etc.</a:t>
            </a:r>
          </a:p>
          <a:p>
            <a:pPr marL="809625" indent="-288000" rtl="0">
              <a:lnSpc>
                <a:spcPts val="1600"/>
              </a:lnSpc>
              <a:spcBef>
                <a:spcPts val="0"/>
              </a:spcBef>
              <a:buNone/>
            </a:pPr>
            <a:r>
              <a:rPr lang="pt-br"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2) Se os </a:t>
            </a:r>
            <a:r>
              <a:rPr lang="pt-br" sz="12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guardrails</a:t>
            </a:r>
            <a:r>
              <a:rPr lang="pt-br"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ou </a:t>
            </a:r>
            <a:r>
              <a:rPr lang="pt-br" sz="1200" dirty="0" err="1">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ou</a:t>
            </a:r>
            <a:r>
              <a:rPr lang="pt-br"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defensas metálicas estiverem instalados e as placas de sinais forem colocadas corretamente para que não haja risco de queda ou capotamento, não é necessário colocar o guia mencionado no Parágrafo 2°.</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ts val="16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ts val="16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157-2</a:t>
            </a:r>
          </a:p>
          <a:p>
            <a:pPr marL="0" indent="0" rtl="0">
              <a:lnSpc>
                <a:spcPts val="16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Em locais de trabalho como acostamento e terreno inclinado e em locais onde haja risco para o motorista devido à queda ou capotamento de máquinas de construção do tipo de veículos, o prestador de serviços deve instalar nessas máquinas estrutura de proteção contra capotamento e deve se empenhar também na não utilização de máquinas de construção do tipo de veículos que não estejam equipadas com cinto de segurança. Além disso, deve se empenhar para que o motorista utilize o cinto de segurança.</a:t>
            </a:r>
          </a:p>
        </p:txBody>
      </p:sp>
    </p:spTree>
    <p:extLst>
      <p:ext uri="{BB962C8B-B14F-4D97-AF65-F5344CB8AC3E}">
        <p14:creationId xmlns:p14="http://schemas.microsoft.com/office/powerpoint/2010/main" val="38107618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276226"/>
            <a:ext cx="8022560" cy="571040"/>
          </a:xfrm>
          <a:ln>
            <a:solidFill>
              <a:schemeClr val="tx1"/>
            </a:solidFill>
          </a:ln>
        </p:spPr>
        <p:txBody>
          <a:bodyPr rtlCol="0">
            <a:noAutofit/>
          </a:bodyPr>
          <a:lstStyle/>
          <a:p>
            <a:pPr rtl="0"/>
            <a:r>
              <a:rPr lang="pt-br" sz="2000" dirty="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(extrato) (5)</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263 do texto / Página 141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ts val="12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158 &lt;Prevenção de batida&gt;</a:t>
            </a:r>
          </a:p>
          <a:p>
            <a:pPr marL="0" indent="0" rtl="0">
              <a:lnSpc>
                <a:spcPts val="12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trabalhar com máquinas de construção do tipo de veículos, o prestador de serviços não deve permitir que os trabalhadores entrem ou permaneçam em locais ※ onde haja risco aos trabalhadores, devido à batida com as máquinas de construção do tipo de veículos que estejam em operação. No entanto, isso não se aplica quando um guia é colocado e a máquina de construção do tipo de veículos é orientada por essa pessoa.</a:t>
            </a:r>
          </a:p>
          <a:p>
            <a:pPr marL="0" indent="0" rtl="0">
              <a:lnSpc>
                <a:spcPts val="12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 </a:t>
            </a:r>
            <a:r>
              <a:rPr lang="pt-br" sz="160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 motorista da máquina de construção do tipo de veículos, prevista no Parágrafo anterior, deve seguir a orientação dada pelo guia descrita no mesmo parágrafo.</a:t>
            </a:r>
            <a:endParaRPr lang="en-US" altLang="ja-JP" sz="1600" spc="-7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809625" indent="-266700" rtl="0">
              <a:lnSpc>
                <a:spcPts val="1200"/>
              </a:lnSpc>
              <a:spcBef>
                <a:spcPts val="0"/>
              </a:spcBef>
              <a:buNone/>
            </a:pPr>
            <a:r>
              <a:rPr lang="pt-br"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“Locais onde pode haver risco” inclui não apenas a faixa de deslocamento da máquina, mas também a faixa de operação do equipamento de trabalho, como braços e lanças.</a:t>
            </a: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ts val="12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ts val="12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159 &lt;Sinais&gt;</a:t>
            </a:r>
          </a:p>
          <a:p>
            <a:pPr marL="0" indent="0" rtl="0">
              <a:lnSpc>
                <a:spcPts val="12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 prestador de serviços deve estipular um determinado método para dar sinais, quando colocar um guia para orientar o condutor da máquina de construção do tipo de veículos, e fazer com que o guia dê sinais conforme o determinado.</a:t>
            </a:r>
          </a:p>
          <a:p>
            <a:pPr marL="0" indent="0" rtl="0">
              <a:lnSpc>
                <a:spcPts val="12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O motorista da máquina de construção do tipo de veículos, prevista no Parágrafo anterior, deve obedecer à sinalização prevista no mesmo parágrafo.</a:t>
            </a:r>
          </a:p>
          <a:p>
            <a:pPr marL="0" indent="0" rtl="0">
              <a:lnSpc>
                <a:spcPts val="12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ts val="12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160 &lt;Medidas a serem tomadas ao se afastar do posto de condução&gt;</a:t>
            </a:r>
          </a:p>
          <a:p>
            <a:pPr marL="0" indent="0" rtl="0">
              <a:lnSpc>
                <a:spcPts val="12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o motorista de uma máquina de construção do tipo de veículos deixar o posto de condução, o prestador de serviços deve fazer com que o condutor em questão tome as seguintes medidas.</a:t>
            </a:r>
          </a:p>
          <a:p>
            <a:pPr marL="0" indent="0" rtl="0">
              <a:lnSpc>
                <a:spcPts val="12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 Abaixar o equipamento de trabalho, como caçambas e baldes com garras ou pinças * 1 no chão.</a:t>
            </a:r>
          </a:p>
          <a:p>
            <a:pPr marL="0" indent="0" rtl="0">
              <a:lnSpc>
                <a:spcPts val="12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 Tomar medidas para evitar que a máquina de construção do tipo de veículos se movimente involuntariamente, desligando a máquina motriz e aplicando o freio de marcha etc. ※2</a:t>
            </a:r>
          </a:p>
          <a:p>
            <a:pPr marL="0" indent="0" rtl="0">
              <a:lnSpc>
                <a:spcPts val="1200"/>
              </a:lnSpc>
              <a:spcBef>
                <a:spcPts val="0"/>
              </a:spcBef>
              <a:buNone/>
            </a:pPr>
            <a:r>
              <a:rPr lang="pt-br"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 O motorista previsto no Parágrafo anterior deve tomar as medidas previstas em cada um dos itens do mesmo Parágrafo quando se afastar do posto de condução das máquinas de construção do tipo de veículos.</a:t>
            </a: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542925" indent="0" rtl="0">
              <a:lnSpc>
                <a:spcPts val="1200"/>
              </a:lnSpc>
              <a:spcBef>
                <a:spcPts val="0"/>
              </a:spcBef>
              <a:buNone/>
            </a:pPr>
            <a:r>
              <a:rPr lang="pt-br"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1 O “etc.” da frase "caçambas, baldes com garras ou pinças etc." inclui as escavadeiras, placas de remoção de terra, etc. </a:t>
            </a:r>
          </a:p>
          <a:p>
            <a:pPr marL="542925" indent="0" rtl="0">
              <a:lnSpc>
                <a:spcPts val="1200"/>
              </a:lnSpc>
              <a:spcBef>
                <a:spcPts val="0"/>
              </a:spcBef>
              <a:buNone/>
            </a:pPr>
            <a:r>
              <a:rPr lang="pt-br"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2) "Etc." em "Aplicar o freio de deslocamento, etc." inclui parar com uma cunha, batente, etc.</a:t>
            </a:r>
            <a:endPar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4956894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pt-br" sz="2400" dirty="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(Extrato) (6)</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264 do texto / Página 142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ts val="14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161 &lt;Transferência de máquinas de construção do tipo de veículos&gt;</a:t>
            </a:r>
          </a:p>
          <a:p>
            <a:pPr marL="0" indent="0" rtl="0">
              <a:lnSpc>
                <a:spcPts val="14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o prestador de serviços realizar o transporte da máquina de construção do tipo de veículos e for carregá-la ou descarregá-la do caminhão de carga, etc. ※1 por autopropulsão ou reboque, usando pranchas de estrada, aterro (</a:t>
            </a:r>
            <a:r>
              <a:rPr lang="pt-br" sz="1400" dirty="0" err="1">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morido</a:t>
            </a: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etc., as máquinas de construção do tipo de veículos devem ficar nos locais estipulados a seguir a fim de evitar risco de capotamento, queda etc. devido a tais fatores.</a:t>
            </a:r>
          </a:p>
          <a:p>
            <a:pPr marL="0" indent="0" rtl="0">
              <a:lnSpc>
                <a:spcPts val="14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 A carga e a descarga devem ser feitas em local plano e sólido.</a:t>
            </a:r>
          </a:p>
          <a:p>
            <a:pPr marL="0" indent="0" rtl="0">
              <a:lnSpc>
                <a:spcPts val="14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Ao usar uma prancha de estrada, utilize uma que tenha comprimento, largura e resistência suficientes※2 e prenda-a com segurança com um gradiente apropriado※3.</a:t>
            </a:r>
          </a:p>
          <a:p>
            <a:pPr marL="0" indent="0" rtl="0">
              <a:lnSpc>
                <a:spcPts val="14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 Ao usar aterros, taludes temporários, etc., certifique-se que tenha largura e resistência suficientes※4 e também um declive apropriado.</a:t>
            </a:r>
          </a:p>
          <a:p>
            <a:pPr marL="543600" indent="0" rtl="0">
              <a:lnSpc>
                <a:spcPts val="1400"/>
              </a:lnSpc>
              <a:spcBef>
                <a:spcPts val="0"/>
              </a:spcBef>
              <a:buNone/>
            </a:pPr>
            <a:r>
              <a:rPr lang="pt-br"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1) "Etc." em "Caminhão de carga, etc." inclui reboques.</a:t>
            </a:r>
          </a:p>
          <a:p>
            <a:pPr marL="543600" indent="0" rtl="0">
              <a:lnSpc>
                <a:spcPts val="1400"/>
              </a:lnSpc>
              <a:spcBef>
                <a:spcPts val="0"/>
              </a:spcBef>
              <a:buNone/>
            </a:pPr>
            <a:r>
              <a:rPr lang="pt-br"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2) “Suficiente” do “comprimento suficiente” deve ser determinado de acordo com o peso e o tamanho da máquina de construção do tipo de veículos para carga e descarga.</a:t>
            </a:r>
          </a:p>
          <a:p>
            <a:pPr marL="543600" indent="0" rtl="0">
              <a:lnSpc>
                <a:spcPts val="1400"/>
              </a:lnSpc>
              <a:spcBef>
                <a:spcPts val="0"/>
              </a:spcBef>
              <a:buNone/>
            </a:pPr>
            <a:r>
              <a:rPr lang="pt-br"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3) “Gradiente apropriado” refere-se a um gradiente dentro de uma faixa segura em consideração ao desempenho da máquina, como capacidade de escalada.</a:t>
            </a:r>
          </a:p>
          <a:p>
            <a:pPr marL="809625" indent="-266700" rtl="0">
              <a:lnSpc>
                <a:spcPts val="1400"/>
              </a:lnSpc>
              <a:spcBef>
                <a:spcPts val="0"/>
              </a:spcBef>
              <a:buNone/>
            </a:pPr>
            <a:r>
              <a:rPr lang="pt-br"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4) A "resistência do talude" é garantida tomando medidas como cravar toros e endurecer o talude suficientemente, compactando-o.</a:t>
            </a:r>
          </a:p>
          <a:p>
            <a:pPr marL="0" indent="0" rtl="0">
              <a:lnSpc>
                <a:spcPts val="1400"/>
              </a:lnSpc>
              <a:spcBef>
                <a:spcPts val="0"/>
              </a:spcBef>
              <a:buNone/>
            </a:pPr>
            <a:endPar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ts val="14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162 &lt;Restrições de passageiros&gt;</a:t>
            </a:r>
          </a:p>
          <a:p>
            <a:pPr marL="0" indent="0" rtl="0">
              <a:lnSpc>
                <a:spcPts val="14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trabalhar com máquinas de construção do tipo de veículos, o prestador de serviços não deve colocar os trabalhadores em outro lugar que não seja no assento de passageiros※.</a:t>
            </a:r>
          </a:p>
          <a:p>
            <a:pPr marL="543600" indent="0" rtl="0">
              <a:lnSpc>
                <a:spcPts val="1400"/>
              </a:lnSpc>
              <a:spcBef>
                <a:spcPts val="0"/>
              </a:spcBef>
              <a:buNone/>
            </a:pPr>
            <a:r>
              <a:rPr lang="pt-br"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"Assento de passageiro" refere-se ao banco do condutor, banco do assistente do condutor e outros bancos para embarque.</a:t>
            </a:r>
          </a:p>
          <a:p>
            <a:pPr marL="0" indent="0" rtl="0">
              <a:lnSpc>
                <a:spcPts val="1400"/>
              </a:lnSpc>
              <a:spcBef>
                <a:spcPts val="0"/>
              </a:spcBef>
              <a:buNone/>
            </a:pP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ts val="14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163 &lt;Restrições de uso&gt;</a:t>
            </a:r>
          </a:p>
          <a:p>
            <a:pPr marL="0" indent="0" rtl="0">
              <a:lnSpc>
                <a:spcPts val="14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trabalhar com máquinas de construção do tipo de veículos, o prestador de serviços deve cumprir com o grau de estabilidade, carga máxima de utilização etc. estipulados para a estrutura da máquina de construção do tipo de veículos※, a fim de evitar o risco aos trabalhadores devido a capotamento e quebra de equipamentos de trabalho, como lanças e braços.</a:t>
            </a:r>
          </a:p>
          <a:p>
            <a:pPr marL="543600" indent="0" rtl="0">
              <a:lnSpc>
                <a:spcPts val="1400"/>
              </a:lnSpc>
              <a:spcBef>
                <a:spcPts val="0"/>
              </a:spcBef>
              <a:buNone/>
            </a:pPr>
            <a:r>
              <a:rPr lang="pt-br"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"Estipulada para essa estrutura" refere-se ao que é indicado pelos padrões estruturais para máquinas de construção do tipo de veículos.</a:t>
            </a:r>
          </a:p>
        </p:txBody>
      </p:sp>
    </p:spTree>
    <p:extLst>
      <p:ext uri="{BB962C8B-B14F-4D97-AF65-F5344CB8AC3E}">
        <p14:creationId xmlns:p14="http://schemas.microsoft.com/office/powerpoint/2010/main" val="36956436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pt-br" sz="140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(extrato) (7)</a:t>
            </a:r>
            <a:endParaRPr kumimoji="1" lang="ja-JP" altLang="en-US" sz="1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30832"/>
          </a:xfrm>
          <a:prstGeom prst="rect">
            <a:avLst/>
          </a:prstGeom>
          <a:noFill/>
          <a:ln>
            <a:solidFill>
              <a:schemeClr val="tx1"/>
            </a:solidFill>
          </a:ln>
        </p:spPr>
        <p:txBody>
          <a:bodyPr wrap="square" rtlCol="0">
            <a:spAutoFit/>
          </a:bodyPr>
          <a:lstStyle/>
          <a:p>
            <a:pPr algn="r" rtl="0"/>
            <a:r>
              <a:rPr lang="pt-br" sz="900">
                <a:solidFill>
                  <a:prstClr val="black"/>
                </a:solidFill>
                <a:latin typeface="Times New Roman" panose="02020603050405020304" pitchFamily="18" charset="0"/>
                <a:cs typeface="Times New Roman" panose="02020603050405020304" pitchFamily="18" charset="0"/>
              </a:rPr>
              <a:t>Página 265 do texto / Página 143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05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164 &lt;Restrições de utilização que não sejam da aplicação principal&gt;</a:t>
            </a:r>
          </a:p>
          <a:p>
            <a:pPr marL="0" indent="0" rtl="0">
              <a:lnSpc>
                <a:spcPct val="100000"/>
              </a:lnSpc>
              <a:spcBef>
                <a:spcPts val="0"/>
              </a:spcBef>
              <a:buNone/>
            </a:pPr>
            <a:r>
              <a:rPr lang="pt-br" sz="105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 prestador de serviços não deve usar a máquina de construção do tipo de veículos para qualquer fim que não seja a aplicação principal da máquina de construção do tipo de veículos, como levantar uma carga com uma escavadeira hidráulica ou levantar/descer um trabalhador com uma concha de marisco.</a:t>
            </a:r>
          </a:p>
          <a:p>
            <a:pPr marL="0" indent="0" rtl="0">
              <a:lnSpc>
                <a:spcPct val="100000"/>
              </a:lnSpc>
              <a:spcBef>
                <a:spcPts val="0"/>
              </a:spcBef>
              <a:buNone/>
            </a:pPr>
            <a:r>
              <a:rPr lang="pt-br" sz="105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O disposto no Parágrafo anterior não se aplica quando se enquadrar em qualquer um dos seguintes casos.</a:t>
            </a:r>
          </a:p>
          <a:p>
            <a:pPr marL="0" indent="0" rtl="0">
              <a:lnSpc>
                <a:spcPct val="100000"/>
              </a:lnSpc>
              <a:spcBef>
                <a:spcPts val="0"/>
              </a:spcBef>
              <a:buNone/>
            </a:pPr>
            <a:r>
              <a:rPr lang="pt-br" sz="105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 No caso de realizar o trabalho de elevação de carga※2 e se enquadrar em qualquer um dos itens a seguir.</a:t>
            </a:r>
          </a:p>
          <a:p>
            <a:pPr marL="0" indent="0" rtl="0">
              <a:lnSpc>
                <a:spcPct val="100000"/>
              </a:lnSpc>
              <a:spcBef>
                <a:spcPts val="0"/>
              </a:spcBef>
              <a:buNone/>
            </a:pPr>
            <a:r>
              <a:rPr lang="pt-br" sz="105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 Quando for inevitável devido à natureza do trabalho ou quando for necessário para realizar um trabalho com segurança ※3.</a:t>
            </a:r>
            <a:endParaRPr lang="ja-JP" altLang="en-US" sz="10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809625" indent="-809625" rtl="0">
              <a:lnSpc>
                <a:spcPct val="100000"/>
              </a:lnSpc>
              <a:spcBef>
                <a:spcPts val="0"/>
              </a:spcBef>
              <a:buNone/>
            </a:pPr>
            <a:r>
              <a:rPr lang="pt-br" sz="105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b. Quando for utilizar um equipamento de trabalho para suspender, como um braço ou caçamba, fixando acessórios de metal, como ganchos e manilha, e outros acessórios de metal, que se enquadram em qualquer um dos itens a seguir※4.</a:t>
            </a:r>
            <a:endParaRPr lang="ja-JP" altLang="en-US" sz="10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05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(1) Deve ter resistência suficiente * 5 de acordo com a carga a ser aplicada.</a:t>
            </a:r>
          </a:p>
          <a:p>
            <a:pPr marL="1076325" indent="-1076325" rtl="0">
              <a:lnSpc>
                <a:spcPct val="100000"/>
              </a:lnSpc>
              <a:spcBef>
                <a:spcPts val="0"/>
              </a:spcBef>
              <a:buNone/>
            </a:pPr>
            <a:r>
              <a:rPr lang="pt-br" sz="105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 Não deve haver risco de queda da carga levantada pelo equipamento devido à utilização do dispositivo de retenção.</a:t>
            </a:r>
          </a:p>
          <a:p>
            <a:pPr marL="0" indent="0" rtl="0">
              <a:lnSpc>
                <a:spcPct val="100000"/>
              </a:lnSpc>
              <a:spcBef>
                <a:spcPts val="0"/>
              </a:spcBef>
              <a:buNone/>
            </a:pPr>
            <a:r>
              <a:rPr lang="pt-br" sz="105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(3) Que não apresente risco de se soltar do equipamento de trabalho※6.</a:t>
            </a:r>
            <a:endParaRPr lang="ja-JP" altLang="en-US" sz="105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542925" indent="-542925" rtl="0">
              <a:lnSpc>
                <a:spcPct val="100000"/>
              </a:lnSpc>
              <a:spcBef>
                <a:spcPts val="0"/>
              </a:spcBef>
              <a:buNone/>
            </a:pPr>
            <a:r>
              <a:rPr sz="1600">
                <a:latin typeface="Times New Roman" panose="02020603050405020304" pitchFamily="18" charset="0"/>
                <a:cs typeface="Times New Roman" panose="02020603050405020304" pitchFamily="18" charset="0"/>
              </a:rPr>
              <a:t>　　2 </a:t>
            </a:r>
            <a:r>
              <a:rPr lang="pt-br" sz="1050" spc="-2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não apresentar risco ao trabalhador no caso de realizar trabalhos que não sejam trabalhos de elevação de carga.</a:t>
            </a:r>
            <a:endParaRPr lang="en-US" altLang="ja-JP" sz="1050" spc="-2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542925" indent="-187325" rtl="0">
              <a:lnSpc>
                <a:spcPct val="100000"/>
              </a:lnSpc>
              <a:spcBef>
                <a:spcPts val="0"/>
              </a:spcBef>
              <a:buNone/>
            </a:pPr>
            <a:r>
              <a:rPr lang="pt-br" sz="90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1) O "etc." da sentença "levantar/descer etc., um trabalhador com uma concha hidráulica", refere-se aos casos em que lanças, braços, etc. são usados ao invés de rampas.</a:t>
            </a:r>
          </a:p>
          <a:p>
            <a:pPr marL="542925" indent="-187325" rtl="0">
              <a:lnSpc>
                <a:spcPct val="100000"/>
              </a:lnSpc>
              <a:spcBef>
                <a:spcPts val="0"/>
              </a:spcBef>
              <a:buNone/>
            </a:pPr>
            <a:r>
              <a:rPr lang="pt-br" sz="90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2) O "trabalho de suspensão de carga" inclui girar a lança com a carga pendurada e efetuar o deslocamento com a carga pendurada.</a:t>
            </a:r>
          </a:p>
          <a:p>
            <a:pPr marL="542925" indent="-187325" rtl="0">
              <a:lnSpc>
                <a:spcPct val="100000"/>
              </a:lnSpc>
              <a:spcBef>
                <a:spcPts val="0"/>
              </a:spcBef>
              <a:buNone/>
            </a:pPr>
            <a:r>
              <a:rPr lang="pt-br" sz="90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a:t>
            </a:r>
            <a:r>
              <a:rPr lang="pt-br" sz="900" spc="-1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3) Em "Quando for inevitável devido à natureza do trabalho ou quando for necessário realizar um trabalho com segurança", considera-se que o local de trabalho se torna mais complicado e o perigo aumenta com o uso de guindastes portáteis devido à área estreita de trabalho no caso de levantamento de cano de concreto com a barra reforçada (hyumu), etc. e estaca-prancha para retenção temporária do solo como parte da operação de escavação, usando máquinas de construção do tipo de veículos.</a:t>
            </a:r>
          </a:p>
          <a:p>
            <a:pPr marL="542925" indent="-187325" rtl="0">
              <a:lnSpc>
                <a:spcPct val="100000"/>
              </a:lnSpc>
              <a:spcBef>
                <a:spcPts val="0"/>
              </a:spcBef>
              <a:buNone/>
            </a:pPr>
            <a:r>
              <a:rPr lang="pt-br" sz="900" spc="-1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4) "Quando utilizar fixando um instrumento de elevação ao equipamento de trabalho" refere-se a casos em que o gancho, manilha, cabo de aço, corrente de suspensão, etc. são fixados ao equipamento de trabalho de modo que não se soltem facilmente, e os mesmos são usados para elevar a carga. Além disso, não estão inclusos o caso em que o cabo de aço é girado diretamente na lança e/ou braço para levantar a carga e o caso em que a elevação da carga é feita colocando o cabo de aço na unha da caçamba.</a:t>
            </a:r>
          </a:p>
          <a:p>
            <a:pPr marL="542925" indent="-187325" rtl="0">
              <a:lnSpc>
                <a:spcPct val="100000"/>
              </a:lnSpc>
              <a:spcBef>
                <a:spcPts val="0"/>
              </a:spcBef>
              <a:buNone/>
            </a:pPr>
            <a:r>
              <a:rPr lang="pt-br" sz="90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5) A resistência do equipamento de elevação deve ter um fator de segurança (ou seja, o valor obtido pela divisão do valor da carga de corte do equipamento de elevação pelo valor da carga do Parágrafo 3° ) Deve ser 5 ou mais.</a:t>
            </a:r>
          </a:p>
          <a:p>
            <a:pPr marL="542925" indent="-187325" rtl="0">
              <a:lnSpc>
                <a:spcPct val="100000"/>
              </a:lnSpc>
              <a:spcBef>
                <a:spcPts val="0"/>
              </a:spcBef>
              <a:buNone/>
            </a:pPr>
            <a:r>
              <a:rPr lang="pt-br" sz="90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6) "Que não apresente risco de se soltar do equipamento de trabalho" referem-se àqueles com ganchos etc., presos por soldagem, que têm penetração e espessura da garganta suficientes, e que toda a circunferência das peças de fixação em questão se encontrem soldadas.</a:t>
            </a:r>
            <a:endParaRPr lang="en-US" altLang="ja-JP" sz="9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7491008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276226"/>
            <a:ext cx="8022560" cy="571040"/>
          </a:xfrm>
          <a:ln>
            <a:solidFill>
              <a:schemeClr val="tx1"/>
            </a:solidFill>
          </a:ln>
        </p:spPr>
        <p:txBody>
          <a:bodyPr rtlCol="0">
            <a:noAutofit/>
          </a:bodyPr>
          <a:lstStyle/>
          <a:p>
            <a:pPr rtl="0"/>
            <a:r>
              <a:rPr lang="pt-br" sz="2000" dirty="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(Extrato) (8)</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265 do texto / Página 144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165 &lt;Reparos, etc.&gt;</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o prestador de serviços for realizar o trabalho de reparo de máquina de construção do tipo de veículos, ou de equipar ou remover acessórios nessas máquinas deverá designar uma pessoa que irá comandar o trabalho em questão e fazer com que essa pessoa tome as seguintes medidas.</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 Determinar o procedimento de trabalho e direcionar o trabalho.</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Supervisionar as condições de uso do suporte regulamentado no Item 1 do Parágrafo 2° do Artigo 166 e dos pilares de segurança, blocos de segurança, etc. regulamentados no Parágrafo 1° do Artigo seguinte.</a:t>
            </a: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166 &lt;Prevenção do perigo devido à descida da lança, etc.&gt;</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um prestador de serviços levantar a lança, o braço, etc. de uma máquina de construção do tipo de veículos e realizar reparos, inspeções, etc. sob ela, os trabalhadores envolvidos no trabalho em questão devem ser obrigados a utilizar as colunas de segurança, os blocos de segurança etc., no intuito de prevenir riscos de queda repentina da lança, braço, etc. sobre trabalhadores.</a:t>
            </a:r>
          </a:p>
          <a:p>
            <a:pPr marL="0" indent="0" rtl="0">
              <a:lnSpc>
                <a:spcPct val="100000"/>
              </a:lnSpc>
              <a:spcBef>
                <a:spcPts val="0"/>
              </a:spcBef>
              <a:buNone/>
            </a:pPr>
            <a:r>
              <a:rPr lang="pt-br" sz="16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t>
            </a:r>
            <a:r>
              <a:rPr lang="pt-br" sz="1600" spc="-4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Os trabalhadores envolvidos nos trabalhos previstos no parágrafo anterior devem utilizar as colunas de segurança, blocos de segurança, etc. * previstos no mesmo parágrafo.</a:t>
            </a:r>
          </a:p>
          <a:p>
            <a:pPr marL="543600" indent="0" rtl="0">
              <a:lnSpc>
                <a:spcPct val="100000"/>
              </a:lnSpc>
              <a:spcBef>
                <a:spcPts val="0"/>
              </a:spcBef>
              <a:buNone/>
            </a:pPr>
            <a:r>
              <a:rPr lang="pt-br" sz="120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"Etc." em "Bloco de segurança, etc." inclui o pedestal, etc.</a:t>
            </a:r>
            <a:endPar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5646708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266700"/>
            <a:ext cx="8022560" cy="580565"/>
          </a:xfrm>
          <a:ln>
            <a:solidFill>
              <a:schemeClr val="tx1"/>
            </a:solidFill>
          </a:ln>
        </p:spPr>
        <p:txBody>
          <a:bodyPr rtlCol="0">
            <a:noAutofit/>
          </a:bodyPr>
          <a:lstStyle/>
          <a:p>
            <a:pPr rtl="0"/>
            <a:r>
              <a:rPr lang="pt-br" sz="2000" dirty="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(extrato) (9)</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pt-br" sz="1100">
                <a:solidFill>
                  <a:prstClr val="black"/>
                </a:solidFill>
                <a:latin typeface="Times New Roman" panose="02020603050405020304" pitchFamily="18" charset="0"/>
                <a:cs typeface="Times New Roman" panose="02020603050405020304" pitchFamily="18" charset="0"/>
              </a:rPr>
              <a:t>Página 268 do texto / Página 144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166-2 &lt;Prevenção de risco devido ao colapso de acessórios&gt;</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Ao instalar ou remover acessórios das máquinas de construção do tipo de veículos, o prestador de serviços deve permitir que os trabalhadores envolvidos no trabalho usem o pedestal para evitar o risco de colapso do acessório, etc. aos trabalhadores.</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 Os trabalhadores que se dedicarem à obra prevista no parágrafo anterior devem utilizar o pedestal previsto no mesmo parágrafo.</a:t>
            </a:r>
          </a:p>
          <a:p>
            <a:pPr marL="0" indent="0" rtl="0">
              <a:lnSpc>
                <a:spcPct val="100000"/>
              </a:lnSpc>
              <a:spcBef>
                <a:spcPts val="0"/>
              </a:spcBef>
              <a:buNone/>
            </a:pP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166-3 &lt;Restrições à fixação de acessórios&gt;</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 prestador de serviços não deve fixar acessórios nas máquinas de construção do tipo de veículos que excedam o peso estruturalmente especificado.</a:t>
            </a:r>
          </a:p>
          <a:p>
            <a:pPr marL="0" indent="0" rtl="0">
              <a:lnSpc>
                <a:spcPct val="100000"/>
              </a:lnSpc>
              <a:spcBef>
                <a:spcPts val="0"/>
              </a:spcBef>
              <a:buNone/>
            </a:pP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166-4 &lt;Indicação do peso do acessório, etc.&gt;</a:t>
            </a:r>
          </a:p>
          <a:p>
            <a:pPr marL="0" indent="0" rtl="0">
              <a:lnSpc>
                <a:spcPct val="100000"/>
              </a:lnSpc>
              <a:spcBef>
                <a:spcPts val="0"/>
              </a:spcBef>
              <a:buNone/>
            </a:pPr>
            <a:r>
              <a:rPr lang="pt-br"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Quando o prestador de serviços substituir o acessório da máquina de construção do tipo de veículos, o peso do acessório deve ser exibido em local de fácil visualização para o motorista (quando uma caçamba, baldes com garras ou pinças, etc., for fixada, a capacidade ou peso máximo da carga da caçamba, baldes com garras ou pinças, etc. deve ser incluída. O mesmo se aplica a seguir neste artigo. ) ou deve ser fornecido um documento que permita que o motorista da máquina de construção do tipo de veículos verifique facilmente o peso do acessório.</a:t>
            </a:r>
          </a:p>
        </p:txBody>
      </p:sp>
    </p:spTree>
    <p:extLst>
      <p:ext uri="{BB962C8B-B14F-4D97-AF65-F5344CB8AC3E}">
        <p14:creationId xmlns:p14="http://schemas.microsoft.com/office/powerpoint/2010/main" val="25627313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pt-br" sz="1800">
                <a:latin typeface="Times New Roman" panose="02020603050405020304" pitchFamily="18" charset="0"/>
                <a:ea typeface="Meiryo UI" panose="020B0604030504040204" pitchFamily="50" charset="-128"/>
                <a:cs typeface="Times New Roman" panose="02020603050405020304" pitchFamily="18" charset="0"/>
              </a:rPr>
              <a:t>Regulamentações de Segurança e Saúde Ocupacional (extrato) (10)</a:t>
            </a:r>
            <a:endParaRPr kumimoji="1" lang="ja-JP" altLang="en-US" sz="18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pt-br" sz="1050">
                <a:solidFill>
                  <a:prstClr val="black"/>
                </a:solidFill>
                <a:latin typeface="Times New Roman" panose="02020603050405020304" pitchFamily="18" charset="0"/>
                <a:cs typeface="Times New Roman" panose="02020603050405020304" pitchFamily="18" charset="0"/>
              </a:rPr>
              <a:t>Página 273 do texto / Página 145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2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Volume 4 Regulamentos Especiais</a:t>
            </a:r>
          </a:p>
          <a:p>
            <a:pPr marL="0" indent="0" rtl="0">
              <a:lnSpc>
                <a:spcPct val="100000"/>
              </a:lnSpc>
              <a:spcBef>
                <a:spcPts val="0"/>
              </a:spcBef>
              <a:buNone/>
            </a:pPr>
            <a:r>
              <a:rPr lang="pt-br" sz="12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Capítulo 2 Regulamentos especiais sobre locadoras de máquinas, etc. </a:t>
            </a:r>
          </a:p>
          <a:p>
            <a:pPr marL="0" indent="0" rtl="0">
              <a:lnSpc>
                <a:spcPct val="100000"/>
              </a:lnSpc>
              <a:spcBef>
                <a:spcPts val="0"/>
              </a:spcBef>
              <a:buNone/>
            </a:pPr>
            <a:r>
              <a:rPr lang="pt-br" sz="12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666 &lt;Medidas a serem tomadas pelas locadoras de máquinas, etc.&gt;</a:t>
            </a:r>
          </a:p>
          <a:p>
            <a:pPr marL="0" indent="0" rtl="0">
              <a:lnSpc>
                <a:spcPct val="100000"/>
              </a:lnSpc>
              <a:spcBef>
                <a:spcPts val="0"/>
              </a:spcBef>
              <a:buNone/>
            </a:pPr>
            <a:r>
              <a:rPr lang="pt-br" sz="12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Aquele que está prescrito no Artigo anterior (doravante referido como "Locadora de Máquinas, etc.") deve tomar as seguintes medidas para a locação das máquinas etc., em questão para outro prestador de serviços.</a:t>
            </a:r>
          </a:p>
          <a:p>
            <a:pPr marL="0" indent="0" rtl="0">
              <a:lnSpc>
                <a:spcPct val="100000"/>
              </a:lnSpc>
              <a:spcBef>
                <a:spcPts val="0"/>
              </a:spcBef>
              <a:buNone/>
            </a:pPr>
            <a:r>
              <a:rPr lang="pt-br" sz="12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 Inspecionar a máquina etc., em questão com antecedência※1 e efetuar o reparo ou outra manutenção necessária quando for constada qualquer anormalidade.</a:t>
            </a:r>
          </a:p>
          <a:p>
            <a:pPr marL="0" indent="0" rtl="0">
              <a:lnSpc>
                <a:spcPct val="100000"/>
              </a:lnSpc>
              <a:spcBef>
                <a:spcPts val="0"/>
              </a:spcBef>
              <a:buNone/>
            </a:pPr>
            <a:r>
              <a:rPr lang="pt-br" sz="12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Entregar um documento declarando os seguintes itens ao prestador de serviços que está alugando a máquina etc., em questão.</a:t>
            </a:r>
          </a:p>
          <a:p>
            <a:pPr marL="0" indent="0" rtl="0">
              <a:lnSpc>
                <a:spcPct val="100000"/>
              </a:lnSpc>
              <a:spcBef>
                <a:spcPts val="0"/>
              </a:spcBef>
              <a:buNone/>
            </a:pPr>
            <a:r>
              <a:rPr lang="pt-br" sz="12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 Capacidade da máquina etc., em questão※2</a:t>
            </a:r>
          </a:p>
          <a:p>
            <a:pPr marL="0" indent="0" rtl="0">
              <a:lnSpc>
                <a:spcPct val="100000"/>
              </a:lnSpc>
              <a:spcBef>
                <a:spcPts val="0"/>
              </a:spcBef>
              <a:buNone/>
            </a:pPr>
            <a:r>
              <a:rPr lang="pt-br" sz="12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 Características da máquina etc. em questão, e outros itens de precaução para sua utilização※3</a:t>
            </a:r>
          </a:p>
          <a:p>
            <a:pPr marL="0" indent="0" rtl="0">
              <a:lnSpc>
                <a:spcPct val="100000"/>
              </a:lnSpc>
              <a:spcBef>
                <a:spcPts val="0"/>
              </a:spcBef>
              <a:buNone/>
            </a:pPr>
            <a:r>
              <a:rPr lang="pt-br" sz="12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t>
            </a:r>
            <a:r>
              <a:rPr lang="pt-br" sz="1200" spc="-3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As disposições do parágrafo anterior para locação de máquinas etc., não se aplicam à seleção do modelo no momento da aquisição da máquina etc., sujeita à locação em questão, bem como o que é feito pelo prestador de serviços após a locação da máquina no lugar do que o proprietário deveria fazer em relação à manutenção etc., da máquina etc., em questão (incluindo negócios de locação de equipamento conduzidos por instituições de empréstimo de equipamento das províncias estipuladas no Parágrafo 6° do Artigo 2, da Lei de Subsídios do Fundo de Introdução de Equipamentos para Empresas de Pequeno Porte (Lei nº 115 de 1958).) ※4.</a:t>
            </a:r>
            <a:endParaRPr lang="ja-JP" altLang="en-US"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809625" indent="-266700" rtl="0">
              <a:lnSpc>
                <a:spcPct val="100000"/>
              </a:lnSpc>
              <a:spcBef>
                <a:spcPts val="0"/>
              </a:spcBef>
              <a:buNone/>
            </a:pPr>
            <a:r>
              <a:rPr lang="pt-br" sz="105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1 “Com antecedência” não significa necessariamente que seja efetuada a inspeção em tudo a cada locação, sendo permitido limitá-la às partes necessárias, dependendo das condições de uso.</a:t>
            </a:r>
          </a:p>
          <a:p>
            <a:pPr marL="809625" indent="-266700" rtl="0">
              <a:lnSpc>
                <a:spcPct val="100000"/>
              </a:lnSpc>
              <a:spcBef>
                <a:spcPts val="0"/>
              </a:spcBef>
              <a:buNone/>
            </a:pPr>
            <a:r>
              <a:rPr lang="pt-br" sz="105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2 “Capacidade da máquina, etc.” refere-se à capacidade que é particularmente necessária para a utilização, como por exemplo o grau de estabilidade e capacidade da caçamba para máquinas de construção do tipo de veículos.</a:t>
            </a:r>
          </a:p>
          <a:p>
            <a:pPr marL="809625" indent="-266700" rtl="0">
              <a:lnSpc>
                <a:spcPct val="100000"/>
              </a:lnSpc>
              <a:spcBef>
                <a:spcPts val="0"/>
              </a:spcBef>
              <a:buNone/>
            </a:pPr>
            <a:r>
              <a:rPr lang="pt-br" sz="105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3 "Outros itens a serem observados no uso" refere-se aos assuntos a serem observados no uso da máquina em questão, como combustível utilizado, método de ajuste etc.</a:t>
            </a:r>
          </a:p>
          <a:p>
            <a:pPr marL="809625" indent="-266700" rtl="0">
              <a:lnSpc>
                <a:spcPct val="100000"/>
              </a:lnSpc>
              <a:spcBef>
                <a:spcPts val="0"/>
              </a:spcBef>
              <a:buNone/>
            </a:pPr>
            <a:r>
              <a:rPr lang="pt-br" sz="105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Nota 4 O efeito do Parágrafo 2° não se aplica àqueles que, na acepção deste Artigo, assumem a forma de arrendamento como meio financeiro.</a:t>
            </a:r>
          </a:p>
        </p:txBody>
      </p:sp>
    </p:spTree>
    <p:extLst>
      <p:ext uri="{BB962C8B-B14F-4D97-AF65-F5344CB8AC3E}">
        <p14:creationId xmlns:p14="http://schemas.microsoft.com/office/powerpoint/2010/main" val="30709160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pt-br" sz="2000">
                <a:latin typeface="Times New Roman" panose="02020603050405020304" pitchFamily="18" charset="0"/>
                <a:ea typeface="Meiryo UI" panose="020B0604030504040204" pitchFamily="50" charset="-128"/>
                <a:cs typeface="Times New Roman" panose="02020603050405020304" pitchFamily="18" charset="0"/>
              </a:rPr>
              <a:t>Padrão de estrutura de máquinas de construção do tipo veicular (extrato)</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pt-br" sz="1100">
                <a:solidFill>
                  <a:prstClr val="black"/>
                </a:solidFill>
                <a:latin typeface="Times New Roman" panose="02020603050405020304" pitchFamily="18" charset="0"/>
                <a:cs typeface="Times New Roman" panose="02020603050405020304" pitchFamily="18" charset="0"/>
              </a:rPr>
              <a:t>Página 276 do texto / Página 146 do texto suplementar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 &lt;Grau de força, etc.&gt;</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2 &lt;Grau de estabilidade&gt;</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3 (Grau de estabilidade da máquina de cravação e extração)</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4 (Grau de estabilidade traseira das máquinas de escavação (excluindo tipo esteira) e máquinas de demolição (excluindo tipo de esteira))</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5 &lt;Freios para deslocamento, etc.&gt;</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6 &lt;Freio para equipamento de trabalho&gt;</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7 &lt;Partes operacionais de dispositivos de deslocamento, etc.&gt;</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8 (Itens necessários para a operação, tais como a função da parte da operação e o método de operação em questão)</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9 &lt;Visibilidade necessária para dirigir&gt;</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10 &lt;Equipamento de elevação&gt;</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11 &lt;Equipamento de prevenção de riscos ao levantar e abaixar os braços, etc.&gt;</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12 &lt;Indicador de direção&gt;</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13 &lt;Dispositivo de alarme&gt;</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13-2 &lt;Dispositivo de parada automática, etc. quando a faixa de trabalho é excedida&gt;</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14 &lt;Válvulas de segurança, etc.&gt;</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15 &lt;Display&gt;</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16 &lt;Máquina de construção do tipo de veículos com estrutura especial&gt;</a:t>
            </a:r>
          </a:p>
          <a:p>
            <a:pPr marL="0" indent="0" rtl="0">
              <a:lnSpc>
                <a:spcPct val="100000"/>
              </a:lnSpc>
              <a:spcBef>
                <a:spcPts val="0"/>
              </a:spcBef>
              <a:buNone/>
            </a:pPr>
            <a:r>
              <a:rPr lang="pt-br" sz="140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Artigo 17 &lt;Exclusão da aplicação&gt;</a:t>
            </a:r>
          </a:p>
        </p:txBody>
      </p:sp>
    </p:spTree>
    <p:extLst>
      <p:ext uri="{BB962C8B-B14F-4D97-AF65-F5344CB8AC3E}">
        <p14:creationId xmlns:p14="http://schemas.microsoft.com/office/powerpoint/2010/main" val="1599083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fontScale="90000"/>
          </a:bodyPr>
          <a:lstStyle/>
          <a:p>
            <a:pPr rtl="0"/>
            <a:r>
              <a:rPr lang="pt-br" sz="3200">
                <a:latin typeface="Times New Roman" panose="02020603050405020304" pitchFamily="18" charset="0"/>
                <a:ea typeface="+mn-ea"/>
                <a:cs typeface="Times New Roman" panose="02020603050405020304" pitchFamily="18" charset="0"/>
              </a:rPr>
              <a:t>Capítulo 2 Motores e sistemas hidráulicos para máquinas de construção do tipo de veículos</a:t>
            </a:r>
            <a:endParaRPr kumimoji="1" lang="ja-JP" altLang="en-US" sz="32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1047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Motor </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18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18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29646" y="6452605"/>
            <a:ext cx="3666516"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16 do texto / Página 12 do texto suplementar</a:t>
            </a:r>
          </a:p>
        </p:txBody>
      </p:sp>
      <p:sp>
        <p:nvSpPr>
          <p:cNvPr id="7" name="テキスト ボックス 6"/>
          <p:cNvSpPr txBox="1"/>
          <p:nvPr/>
        </p:nvSpPr>
        <p:spPr>
          <a:xfrm>
            <a:off x="2965762" y="2032382"/>
            <a:ext cx="4375563"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Comparação entre motor a diesel e motor a gasolina</a:t>
            </a:r>
          </a:p>
        </p:txBody>
      </p:sp>
      <p:pic>
        <p:nvPicPr>
          <p:cNvPr id="2" name="図 1"/>
          <p:cNvPicPr>
            <a:picLocks noChangeAspect="1"/>
          </p:cNvPicPr>
          <p:nvPr/>
        </p:nvPicPr>
        <p:blipFill>
          <a:blip r:embed="rId3"/>
          <a:stretch>
            <a:fillRect/>
          </a:stretch>
        </p:blipFill>
        <p:spPr>
          <a:xfrm>
            <a:off x="690562" y="2309381"/>
            <a:ext cx="7762875" cy="2771775"/>
          </a:xfrm>
          <a:prstGeom prst="rect">
            <a:avLst/>
          </a:prstGeom>
        </p:spPr>
      </p:pic>
      <p:sp>
        <p:nvSpPr>
          <p:cNvPr id="8" name="テキスト ボックス 544">
            <a:extLst>
              <a:ext uri="{FF2B5EF4-FFF2-40B4-BE49-F238E27FC236}">
                <a16:creationId xmlns:a16="http://schemas.microsoft.com/office/drawing/2014/main" id="{C98737A5-3F48-4942-9448-D1D167976D80}"/>
              </a:ext>
            </a:extLst>
          </p:cNvPr>
          <p:cNvSpPr txBox="1"/>
          <p:nvPr/>
        </p:nvSpPr>
        <p:spPr>
          <a:xfrm>
            <a:off x="2354834" y="2400151"/>
            <a:ext cx="90691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Modelo</a:t>
            </a:r>
          </a:p>
        </p:txBody>
      </p:sp>
      <p:sp>
        <p:nvSpPr>
          <p:cNvPr id="9" name="テキスト ボックス 545">
            <a:extLst>
              <a:ext uri="{FF2B5EF4-FFF2-40B4-BE49-F238E27FC236}">
                <a16:creationId xmlns:a16="http://schemas.microsoft.com/office/drawing/2014/main" id="{CE909183-09DE-46E8-AB98-5152CE90B267}"/>
              </a:ext>
            </a:extLst>
          </p:cNvPr>
          <p:cNvSpPr txBox="1"/>
          <p:nvPr/>
        </p:nvSpPr>
        <p:spPr>
          <a:xfrm>
            <a:off x="826452" y="2612040"/>
            <a:ext cx="67849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Item</a:t>
            </a:r>
          </a:p>
        </p:txBody>
      </p:sp>
      <p:sp>
        <p:nvSpPr>
          <p:cNvPr id="10" name="テキスト ボックス 546">
            <a:extLst>
              <a:ext uri="{FF2B5EF4-FFF2-40B4-BE49-F238E27FC236}">
                <a16:creationId xmlns:a16="http://schemas.microsoft.com/office/drawing/2014/main" id="{74F2903F-8C34-4891-B45D-29E27608399D}"/>
              </a:ext>
            </a:extLst>
          </p:cNvPr>
          <p:cNvSpPr txBox="1"/>
          <p:nvPr/>
        </p:nvSpPr>
        <p:spPr>
          <a:xfrm>
            <a:off x="804227" y="2945271"/>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Tipo de combustível</a:t>
            </a:r>
          </a:p>
          <a:p>
            <a:pPr algn="just"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400" kern="10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1" name="テキスト ボックス 547">
            <a:extLst>
              <a:ext uri="{FF2B5EF4-FFF2-40B4-BE49-F238E27FC236}">
                <a16:creationId xmlns:a16="http://schemas.microsoft.com/office/drawing/2014/main" id="{87AB2EAC-3DEF-4DE9-B15F-118FC40B2E79}"/>
              </a:ext>
            </a:extLst>
          </p:cNvPr>
          <p:cNvSpPr txBox="1"/>
          <p:nvPr/>
        </p:nvSpPr>
        <p:spPr>
          <a:xfrm>
            <a:off x="804227" y="3247206"/>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Método de ignição</a:t>
            </a:r>
          </a:p>
          <a:p>
            <a:pPr algn="just"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400" kern="10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2" name="テキスト ボックス 548">
            <a:extLst>
              <a:ext uri="{FF2B5EF4-FFF2-40B4-BE49-F238E27FC236}">
                <a16:creationId xmlns:a16="http://schemas.microsoft.com/office/drawing/2014/main" id="{4C4AC11E-0334-4B4B-9E80-2EDDD99A6EB8}"/>
              </a:ext>
            </a:extLst>
          </p:cNvPr>
          <p:cNvSpPr txBox="1"/>
          <p:nvPr/>
        </p:nvSpPr>
        <p:spPr>
          <a:xfrm>
            <a:off x="804227" y="3549141"/>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Massa do motor por cavalo-vapor</a:t>
            </a:r>
          </a:p>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4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3" name="テキスト ボックス 549">
            <a:extLst>
              <a:ext uri="{FF2B5EF4-FFF2-40B4-BE49-F238E27FC236}">
                <a16:creationId xmlns:a16="http://schemas.microsoft.com/office/drawing/2014/main" id="{C7B6379A-9E96-4D7C-A7DD-27715B63BC65}"/>
              </a:ext>
            </a:extLst>
          </p:cNvPr>
          <p:cNvSpPr txBox="1"/>
          <p:nvPr/>
        </p:nvSpPr>
        <p:spPr>
          <a:xfrm>
            <a:off x="804227" y="3851076"/>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Preço por cavalo-vapor</a:t>
            </a:r>
          </a:p>
          <a:p>
            <a:pPr algn="just"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400" kern="10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4" name="テキスト ボックス 550">
            <a:extLst>
              <a:ext uri="{FF2B5EF4-FFF2-40B4-BE49-F238E27FC236}">
                <a16:creationId xmlns:a16="http://schemas.microsoft.com/office/drawing/2014/main" id="{1B1B1C47-A754-4530-9651-BCC144BA5D78}"/>
              </a:ext>
            </a:extLst>
          </p:cNvPr>
          <p:cNvSpPr txBox="1"/>
          <p:nvPr/>
        </p:nvSpPr>
        <p:spPr>
          <a:xfrm>
            <a:off x="804227" y="4153011"/>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Eficiência térmica</a:t>
            </a:r>
          </a:p>
          <a:p>
            <a:pPr algn="just"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400" kern="10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5" name="テキスト ボックス 551">
            <a:extLst>
              <a:ext uri="{FF2B5EF4-FFF2-40B4-BE49-F238E27FC236}">
                <a16:creationId xmlns:a16="http://schemas.microsoft.com/office/drawing/2014/main" id="{434A27F7-7C27-4389-8A12-3870077465DF}"/>
              </a:ext>
            </a:extLst>
          </p:cNvPr>
          <p:cNvSpPr txBox="1"/>
          <p:nvPr/>
        </p:nvSpPr>
        <p:spPr>
          <a:xfrm>
            <a:off x="804227" y="4454948"/>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Despesas operacionais</a:t>
            </a:r>
          </a:p>
          <a:p>
            <a:pPr algn="just"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4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6" name="テキスト ボックス 552">
            <a:extLst>
              <a:ext uri="{FF2B5EF4-FFF2-40B4-BE49-F238E27FC236}">
                <a16:creationId xmlns:a16="http://schemas.microsoft.com/office/drawing/2014/main" id="{EDBBFFF0-DAA7-4C5F-8510-26DA7023622A}"/>
              </a:ext>
            </a:extLst>
          </p:cNvPr>
          <p:cNvSpPr txBox="1"/>
          <p:nvPr/>
        </p:nvSpPr>
        <p:spPr>
          <a:xfrm>
            <a:off x="820102" y="4768052"/>
            <a:ext cx="245014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Grau de risco de incêndio</a:t>
            </a:r>
          </a:p>
          <a:p>
            <a:pPr algn="just"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4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7" name="テキスト ボックス 553">
            <a:extLst>
              <a:ext uri="{FF2B5EF4-FFF2-40B4-BE49-F238E27FC236}">
                <a16:creationId xmlns:a16="http://schemas.microsoft.com/office/drawing/2014/main" id="{7FDDD3B4-BEE4-48C8-BBA1-D20EE72C6433}"/>
              </a:ext>
            </a:extLst>
          </p:cNvPr>
          <p:cNvSpPr txBox="1"/>
          <p:nvPr/>
        </p:nvSpPr>
        <p:spPr>
          <a:xfrm>
            <a:off x="3342481" y="2490098"/>
            <a:ext cx="2436019"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Motor a diesel</a:t>
            </a:r>
          </a:p>
          <a:p>
            <a:pPr algn="just"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8" name="テキスト ボックス 554">
            <a:extLst>
              <a:ext uri="{FF2B5EF4-FFF2-40B4-BE49-F238E27FC236}">
                <a16:creationId xmlns:a16="http://schemas.microsoft.com/office/drawing/2014/main" id="{176CDC05-B07C-4BB8-9950-3E0EC90E74D0}"/>
              </a:ext>
            </a:extLst>
          </p:cNvPr>
          <p:cNvSpPr txBox="1"/>
          <p:nvPr/>
        </p:nvSpPr>
        <p:spPr>
          <a:xfrm>
            <a:off x="3442502" y="2924482"/>
            <a:ext cx="2241014"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Óleo leve</a:t>
            </a:r>
          </a:p>
        </p:txBody>
      </p:sp>
      <p:sp>
        <p:nvSpPr>
          <p:cNvPr id="19" name="テキスト ボックス 555">
            <a:extLst>
              <a:ext uri="{FF2B5EF4-FFF2-40B4-BE49-F238E27FC236}">
                <a16:creationId xmlns:a16="http://schemas.microsoft.com/office/drawing/2014/main" id="{3C21D803-5D38-4D7F-A501-AE5B37291353}"/>
              </a:ext>
            </a:extLst>
          </p:cNvPr>
          <p:cNvSpPr txBox="1"/>
          <p:nvPr/>
        </p:nvSpPr>
        <p:spPr>
          <a:xfrm>
            <a:off x="3357085" y="3262012"/>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Autoignição por compressão de ar</a:t>
            </a:r>
          </a:p>
          <a:p>
            <a:pPr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2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0" name="テキスト ボックス 556">
            <a:extLst>
              <a:ext uri="{FF2B5EF4-FFF2-40B4-BE49-F238E27FC236}">
                <a16:creationId xmlns:a16="http://schemas.microsoft.com/office/drawing/2014/main" id="{2AF62703-CA09-4173-8EA8-BEAD8AF468CA}"/>
              </a:ext>
            </a:extLst>
          </p:cNvPr>
          <p:cNvSpPr txBox="1"/>
          <p:nvPr/>
        </p:nvSpPr>
        <p:spPr>
          <a:xfrm>
            <a:off x="3357085" y="3535625"/>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Pesado</a:t>
            </a:r>
          </a:p>
        </p:txBody>
      </p:sp>
      <p:sp>
        <p:nvSpPr>
          <p:cNvPr id="21" name="テキスト ボックス 557">
            <a:extLst>
              <a:ext uri="{FF2B5EF4-FFF2-40B4-BE49-F238E27FC236}">
                <a16:creationId xmlns:a16="http://schemas.microsoft.com/office/drawing/2014/main" id="{67C9035C-9ABE-48CD-B310-3E430AB02591}"/>
              </a:ext>
            </a:extLst>
          </p:cNvPr>
          <p:cNvSpPr txBox="1"/>
          <p:nvPr/>
        </p:nvSpPr>
        <p:spPr>
          <a:xfrm>
            <a:off x="3357720" y="3839684"/>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Caro</a:t>
            </a:r>
          </a:p>
        </p:txBody>
      </p:sp>
      <p:sp>
        <p:nvSpPr>
          <p:cNvPr id="22" name="テキスト ボックス 558">
            <a:extLst>
              <a:ext uri="{FF2B5EF4-FFF2-40B4-BE49-F238E27FC236}">
                <a16:creationId xmlns:a16="http://schemas.microsoft.com/office/drawing/2014/main" id="{F5E367DC-E6F4-40C1-A010-CCFD921A7B06}"/>
              </a:ext>
            </a:extLst>
          </p:cNvPr>
          <p:cNvSpPr txBox="1"/>
          <p:nvPr/>
        </p:nvSpPr>
        <p:spPr>
          <a:xfrm>
            <a:off x="3342481" y="4150206"/>
            <a:ext cx="2436019"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Bom (30-40%)</a:t>
            </a:r>
          </a:p>
        </p:txBody>
      </p:sp>
      <p:sp>
        <p:nvSpPr>
          <p:cNvPr id="23" name="テキスト ボックス 559">
            <a:extLst>
              <a:ext uri="{FF2B5EF4-FFF2-40B4-BE49-F238E27FC236}">
                <a16:creationId xmlns:a16="http://schemas.microsoft.com/office/drawing/2014/main" id="{BAC5150C-4A5C-4405-9DE8-240BCFB238B1}"/>
              </a:ext>
            </a:extLst>
          </p:cNvPr>
          <p:cNvSpPr txBox="1"/>
          <p:nvPr/>
        </p:nvSpPr>
        <p:spPr>
          <a:xfrm>
            <a:off x="3357085" y="4450759"/>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Barato</a:t>
            </a:r>
          </a:p>
        </p:txBody>
      </p:sp>
      <p:sp>
        <p:nvSpPr>
          <p:cNvPr id="24" name="テキスト ボックス 560">
            <a:extLst>
              <a:ext uri="{FF2B5EF4-FFF2-40B4-BE49-F238E27FC236}">
                <a16:creationId xmlns:a16="http://schemas.microsoft.com/office/drawing/2014/main" id="{FC4A1FA3-BF38-4930-889A-20ABA5B6C54C}"/>
              </a:ext>
            </a:extLst>
          </p:cNvPr>
          <p:cNvSpPr txBox="1"/>
          <p:nvPr/>
        </p:nvSpPr>
        <p:spPr>
          <a:xfrm>
            <a:off x="3357085" y="4764788"/>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Poucos</a:t>
            </a:r>
          </a:p>
        </p:txBody>
      </p:sp>
      <p:sp>
        <p:nvSpPr>
          <p:cNvPr id="25" name="テキスト ボックス 561">
            <a:extLst>
              <a:ext uri="{FF2B5EF4-FFF2-40B4-BE49-F238E27FC236}">
                <a16:creationId xmlns:a16="http://schemas.microsoft.com/office/drawing/2014/main" id="{600934E4-65AC-46F5-A909-FD44680F1DAA}"/>
              </a:ext>
            </a:extLst>
          </p:cNvPr>
          <p:cNvSpPr txBox="1"/>
          <p:nvPr/>
        </p:nvSpPr>
        <p:spPr>
          <a:xfrm>
            <a:off x="5929152" y="2528066"/>
            <a:ext cx="2373632"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Motor a gasolina</a:t>
            </a:r>
          </a:p>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6" name="テキスト ボックス 562">
            <a:extLst>
              <a:ext uri="{FF2B5EF4-FFF2-40B4-BE49-F238E27FC236}">
                <a16:creationId xmlns:a16="http://schemas.microsoft.com/office/drawing/2014/main" id="{0BA79F99-253F-424A-89A3-ABB2631DBE83}"/>
              </a:ext>
            </a:extLst>
          </p:cNvPr>
          <p:cNvSpPr txBox="1"/>
          <p:nvPr/>
        </p:nvSpPr>
        <p:spPr>
          <a:xfrm>
            <a:off x="5921458" y="2960443"/>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Gasolina</a:t>
            </a:r>
          </a:p>
        </p:txBody>
      </p:sp>
      <p:sp>
        <p:nvSpPr>
          <p:cNvPr id="27" name="テキスト ボックス 563">
            <a:extLst>
              <a:ext uri="{FF2B5EF4-FFF2-40B4-BE49-F238E27FC236}">
                <a16:creationId xmlns:a16="http://schemas.microsoft.com/office/drawing/2014/main" id="{288B54D6-0452-45D5-B635-4FA09186AED3}"/>
              </a:ext>
            </a:extLst>
          </p:cNvPr>
          <p:cNvSpPr txBox="1"/>
          <p:nvPr/>
        </p:nvSpPr>
        <p:spPr>
          <a:xfrm>
            <a:off x="5881285" y="3249510"/>
            <a:ext cx="2340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dirty="0">
                <a:effectLst/>
                <a:latin typeface="Times New Roman" panose="02020603050405020304" pitchFamily="18" charset="0"/>
                <a:ea typeface="游ゴシック" panose="020B0400000000000000" pitchFamily="50" charset="-128"/>
                <a:cs typeface="Times New Roman" panose="02020603050405020304" pitchFamily="18" charset="0"/>
              </a:rPr>
              <a:t>Por faísca elétrica</a:t>
            </a:r>
          </a:p>
        </p:txBody>
      </p:sp>
      <p:sp>
        <p:nvSpPr>
          <p:cNvPr id="28" name="テキスト ボックス 564">
            <a:extLst>
              <a:ext uri="{FF2B5EF4-FFF2-40B4-BE49-F238E27FC236}">
                <a16:creationId xmlns:a16="http://schemas.microsoft.com/office/drawing/2014/main" id="{72713D7B-D14F-4388-8665-EFE642D213D4}"/>
              </a:ext>
            </a:extLst>
          </p:cNvPr>
          <p:cNvSpPr txBox="1"/>
          <p:nvPr/>
        </p:nvSpPr>
        <p:spPr>
          <a:xfrm>
            <a:off x="5921458" y="3539214"/>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Leve</a:t>
            </a:r>
          </a:p>
        </p:txBody>
      </p:sp>
      <p:sp>
        <p:nvSpPr>
          <p:cNvPr id="29" name="テキスト ボックス 565">
            <a:extLst>
              <a:ext uri="{FF2B5EF4-FFF2-40B4-BE49-F238E27FC236}">
                <a16:creationId xmlns:a16="http://schemas.microsoft.com/office/drawing/2014/main" id="{E7ABDE0D-2147-45AB-A6D1-2C2E5DFCFE15}"/>
              </a:ext>
            </a:extLst>
          </p:cNvPr>
          <p:cNvSpPr txBox="1"/>
          <p:nvPr/>
        </p:nvSpPr>
        <p:spPr>
          <a:xfrm>
            <a:off x="5881285" y="3862852"/>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Barato</a:t>
            </a:r>
          </a:p>
        </p:txBody>
      </p:sp>
      <p:sp>
        <p:nvSpPr>
          <p:cNvPr id="30" name="テキスト ボックス 566">
            <a:extLst>
              <a:ext uri="{FF2B5EF4-FFF2-40B4-BE49-F238E27FC236}">
                <a16:creationId xmlns:a16="http://schemas.microsoft.com/office/drawing/2014/main" id="{6992E4CF-2D77-4B0A-B350-651405E21206}"/>
              </a:ext>
            </a:extLst>
          </p:cNvPr>
          <p:cNvSpPr txBox="1"/>
          <p:nvPr/>
        </p:nvSpPr>
        <p:spPr>
          <a:xfrm>
            <a:off x="5957458" y="4174955"/>
            <a:ext cx="2340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Ruim (22-28%)</a:t>
            </a:r>
          </a:p>
        </p:txBody>
      </p:sp>
      <p:sp>
        <p:nvSpPr>
          <p:cNvPr id="31" name="テキスト ボックス 567">
            <a:extLst>
              <a:ext uri="{FF2B5EF4-FFF2-40B4-BE49-F238E27FC236}">
                <a16:creationId xmlns:a16="http://schemas.microsoft.com/office/drawing/2014/main" id="{5E167988-BF5F-43AF-B9F3-C6A5B753BB5B}"/>
              </a:ext>
            </a:extLst>
          </p:cNvPr>
          <p:cNvSpPr txBox="1"/>
          <p:nvPr/>
        </p:nvSpPr>
        <p:spPr>
          <a:xfrm>
            <a:off x="5921458" y="4446155"/>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Caro</a:t>
            </a:r>
          </a:p>
        </p:txBody>
      </p:sp>
      <p:sp>
        <p:nvSpPr>
          <p:cNvPr id="32" name="テキスト ボックス 568">
            <a:extLst>
              <a:ext uri="{FF2B5EF4-FFF2-40B4-BE49-F238E27FC236}">
                <a16:creationId xmlns:a16="http://schemas.microsoft.com/office/drawing/2014/main" id="{4AF04E5D-FE97-46C6-9112-42969B76DC95}"/>
              </a:ext>
            </a:extLst>
          </p:cNvPr>
          <p:cNvSpPr txBox="1"/>
          <p:nvPr/>
        </p:nvSpPr>
        <p:spPr>
          <a:xfrm>
            <a:off x="5892449" y="4758219"/>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600" kern="100">
                <a:effectLst/>
                <a:latin typeface="Times New Roman" panose="02020603050405020304" pitchFamily="18" charset="0"/>
                <a:ea typeface="游ゴシック" panose="020B0400000000000000" pitchFamily="50" charset="-128"/>
                <a:cs typeface="Times New Roman" panose="02020603050405020304" pitchFamily="18" charset="0"/>
              </a:rPr>
              <a:t>Muitos</a:t>
            </a:r>
          </a:p>
        </p:txBody>
      </p:sp>
    </p:spTree>
    <p:extLst>
      <p:ext uri="{BB962C8B-B14F-4D97-AF65-F5344CB8AC3E}">
        <p14:creationId xmlns:p14="http://schemas.microsoft.com/office/powerpoint/2010/main" val="3701540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Estrutura do motor a diesel</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77394" y="6452605"/>
            <a:ext cx="3718768"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18 do texto / Página 12 do texto suplementar</a:t>
            </a:r>
          </a:p>
        </p:txBody>
      </p:sp>
      <p:sp>
        <p:nvSpPr>
          <p:cNvPr id="7" name="テキスト ボックス 6"/>
          <p:cNvSpPr txBox="1"/>
          <p:nvPr/>
        </p:nvSpPr>
        <p:spPr>
          <a:xfrm>
            <a:off x="1075715" y="5541321"/>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dispositivo de admissão / exaustão</a:t>
            </a:r>
          </a:p>
        </p:txBody>
      </p:sp>
      <p:pic>
        <p:nvPicPr>
          <p:cNvPr id="8" name="図 7"/>
          <p:cNvPicPr>
            <a:picLocks noChangeAspect="1"/>
          </p:cNvPicPr>
          <p:nvPr/>
        </p:nvPicPr>
        <p:blipFill>
          <a:blip r:embed="rId3"/>
          <a:stretch>
            <a:fillRect/>
          </a:stretch>
        </p:blipFill>
        <p:spPr>
          <a:xfrm>
            <a:off x="664484" y="1920858"/>
            <a:ext cx="4060072" cy="3525081"/>
          </a:xfrm>
          <a:prstGeom prst="rect">
            <a:avLst/>
          </a:prstGeom>
        </p:spPr>
      </p:pic>
      <p:pic>
        <p:nvPicPr>
          <p:cNvPr id="9" name="図 8"/>
          <p:cNvPicPr>
            <a:picLocks noChangeAspect="1"/>
          </p:cNvPicPr>
          <p:nvPr/>
        </p:nvPicPr>
        <p:blipFill>
          <a:blip r:embed="rId4"/>
          <a:stretch>
            <a:fillRect/>
          </a:stretch>
        </p:blipFill>
        <p:spPr>
          <a:xfrm>
            <a:off x="4723514" y="1920858"/>
            <a:ext cx="3761764" cy="3436070"/>
          </a:xfrm>
          <a:prstGeom prst="rect">
            <a:avLst/>
          </a:prstGeom>
        </p:spPr>
      </p:pic>
      <p:sp>
        <p:nvSpPr>
          <p:cNvPr id="13" name="テキスト ボックス 12"/>
          <p:cNvSpPr txBox="1"/>
          <p:nvPr/>
        </p:nvSpPr>
        <p:spPr>
          <a:xfrm>
            <a:off x="4985591" y="5541320"/>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sistema de lubrificação</a:t>
            </a:r>
          </a:p>
        </p:txBody>
      </p:sp>
      <p:sp>
        <p:nvSpPr>
          <p:cNvPr id="11" name="テキスト ボックス 572">
            <a:extLst>
              <a:ext uri="{FF2B5EF4-FFF2-40B4-BE49-F238E27FC236}">
                <a16:creationId xmlns:a16="http://schemas.microsoft.com/office/drawing/2014/main" id="{D51FBCA1-6F55-411D-88D6-765BEFB9D568}"/>
              </a:ext>
            </a:extLst>
          </p:cNvPr>
          <p:cNvSpPr txBox="1"/>
          <p:nvPr/>
        </p:nvSpPr>
        <p:spPr>
          <a:xfrm>
            <a:off x="2915729" y="1877132"/>
            <a:ext cx="787870" cy="2303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Impulsor do soprador</a:t>
            </a:r>
          </a:p>
        </p:txBody>
      </p:sp>
      <p:sp>
        <p:nvSpPr>
          <p:cNvPr id="12" name="テキスト ボックス 573">
            <a:extLst>
              <a:ext uri="{FF2B5EF4-FFF2-40B4-BE49-F238E27FC236}">
                <a16:creationId xmlns:a16="http://schemas.microsoft.com/office/drawing/2014/main" id="{ACE3DB63-8EF2-4BBE-9AE3-2990C085D901}"/>
              </a:ext>
            </a:extLst>
          </p:cNvPr>
          <p:cNvSpPr txBox="1"/>
          <p:nvPr/>
        </p:nvSpPr>
        <p:spPr>
          <a:xfrm>
            <a:off x="3751426" y="2019713"/>
            <a:ext cx="936000" cy="2303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Pré</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 purificador</a:t>
            </a:r>
          </a:p>
        </p:txBody>
      </p:sp>
      <p:sp>
        <p:nvSpPr>
          <p:cNvPr id="14" name="テキスト ボックス 574">
            <a:extLst>
              <a:ext uri="{FF2B5EF4-FFF2-40B4-BE49-F238E27FC236}">
                <a16:creationId xmlns:a16="http://schemas.microsoft.com/office/drawing/2014/main" id="{2F319B95-4967-4026-B49A-558DBAF228A5}"/>
              </a:ext>
            </a:extLst>
          </p:cNvPr>
          <p:cNvSpPr txBox="1"/>
          <p:nvPr/>
        </p:nvSpPr>
        <p:spPr>
          <a:xfrm>
            <a:off x="3824390" y="2430759"/>
            <a:ext cx="93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Filtro de ar</a:t>
            </a:r>
          </a:p>
        </p:txBody>
      </p:sp>
      <p:sp>
        <p:nvSpPr>
          <p:cNvPr id="15" name="テキスト ボックス 575">
            <a:extLst>
              <a:ext uri="{FF2B5EF4-FFF2-40B4-BE49-F238E27FC236}">
                <a16:creationId xmlns:a16="http://schemas.microsoft.com/office/drawing/2014/main" id="{2153207A-95BA-44F3-9A8B-1BA15BB9F9B8}"/>
              </a:ext>
            </a:extLst>
          </p:cNvPr>
          <p:cNvSpPr txBox="1"/>
          <p:nvPr/>
        </p:nvSpPr>
        <p:spPr>
          <a:xfrm>
            <a:off x="3794317" y="2895238"/>
            <a:ext cx="1074738" cy="175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Indicador de poeira</a:t>
            </a:r>
          </a:p>
        </p:txBody>
      </p:sp>
      <p:sp>
        <p:nvSpPr>
          <p:cNvPr id="16" name="テキスト ボックス 576">
            <a:extLst>
              <a:ext uri="{FF2B5EF4-FFF2-40B4-BE49-F238E27FC236}">
                <a16:creationId xmlns:a16="http://schemas.microsoft.com/office/drawing/2014/main" id="{4FBA5A80-877D-461F-9B43-447BD4062BEB}"/>
              </a:ext>
            </a:extLst>
          </p:cNvPr>
          <p:cNvSpPr txBox="1"/>
          <p:nvPr/>
        </p:nvSpPr>
        <p:spPr>
          <a:xfrm>
            <a:off x="3780636" y="3493192"/>
            <a:ext cx="1028392" cy="1574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Cabeça de cilindro</a:t>
            </a:r>
          </a:p>
        </p:txBody>
      </p:sp>
      <p:sp>
        <p:nvSpPr>
          <p:cNvPr id="17" name="テキスト ボックス 577">
            <a:extLst>
              <a:ext uri="{FF2B5EF4-FFF2-40B4-BE49-F238E27FC236}">
                <a16:creationId xmlns:a16="http://schemas.microsoft.com/office/drawing/2014/main" id="{F12DD00C-7E3E-46B2-B76F-2AE9CB634A1B}"/>
              </a:ext>
            </a:extLst>
          </p:cNvPr>
          <p:cNvSpPr txBox="1"/>
          <p:nvPr/>
        </p:nvSpPr>
        <p:spPr>
          <a:xfrm>
            <a:off x="3796074" y="3734661"/>
            <a:ext cx="927440" cy="2133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Coletor de exaustão (escape)</a:t>
            </a:r>
          </a:p>
        </p:txBody>
      </p:sp>
      <p:sp>
        <p:nvSpPr>
          <p:cNvPr id="18" name="テキスト ボックス 578">
            <a:extLst>
              <a:ext uri="{FF2B5EF4-FFF2-40B4-BE49-F238E27FC236}">
                <a16:creationId xmlns:a16="http://schemas.microsoft.com/office/drawing/2014/main" id="{B0C358A7-2495-4827-BB0C-936E7CCB4CCB}"/>
              </a:ext>
            </a:extLst>
          </p:cNvPr>
          <p:cNvSpPr txBox="1"/>
          <p:nvPr/>
        </p:nvSpPr>
        <p:spPr>
          <a:xfrm>
            <a:off x="3743856" y="4013397"/>
            <a:ext cx="93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Bloco de cilindros</a:t>
            </a:r>
          </a:p>
        </p:txBody>
      </p:sp>
      <p:sp>
        <p:nvSpPr>
          <p:cNvPr id="19" name="テキスト ボックス 579">
            <a:extLst>
              <a:ext uri="{FF2B5EF4-FFF2-40B4-BE49-F238E27FC236}">
                <a16:creationId xmlns:a16="http://schemas.microsoft.com/office/drawing/2014/main" id="{3D07EE6E-003E-45CB-B07B-FEA8E8BF0C76}"/>
              </a:ext>
            </a:extLst>
          </p:cNvPr>
          <p:cNvSpPr txBox="1"/>
          <p:nvPr/>
        </p:nvSpPr>
        <p:spPr>
          <a:xfrm>
            <a:off x="3787514" y="4324134"/>
            <a:ext cx="93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Pistão</a:t>
            </a:r>
          </a:p>
        </p:txBody>
      </p:sp>
      <p:sp>
        <p:nvSpPr>
          <p:cNvPr id="20" name="テキスト ボックス 581">
            <a:extLst>
              <a:ext uri="{FF2B5EF4-FFF2-40B4-BE49-F238E27FC236}">
                <a16:creationId xmlns:a16="http://schemas.microsoft.com/office/drawing/2014/main" id="{B5151713-AB8C-4BEB-AD04-416E5EBDD54B}"/>
              </a:ext>
            </a:extLst>
          </p:cNvPr>
          <p:cNvSpPr txBox="1"/>
          <p:nvPr/>
        </p:nvSpPr>
        <p:spPr>
          <a:xfrm>
            <a:off x="1959200" y="2015644"/>
            <a:ext cx="879582" cy="2105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Superalimentador</a:t>
            </a:r>
            <a:endPar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1" name="テキスト ボックス 582">
            <a:extLst>
              <a:ext uri="{FF2B5EF4-FFF2-40B4-BE49-F238E27FC236}">
                <a16:creationId xmlns:a16="http://schemas.microsoft.com/office/drawing/2014/main" id="{5E59C9FF-382E-4E82-BCAF-C493547B5A44}"/>
              </a:ext>
            </a:extLst>
          </p:cNvPr>
          <p:cNvSpPr txBox="1"/>
          <p:nvPr/>
        </p:nvSpPr>
        <p:spPr>
          <a:xfrm>
            <a:off x="887238" y="1941028"/>
            <a:ext cx="93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Impulsor de turbina</a:t>
            </a:r>
          </a:p>
        </p:txBody>
      </p:sp>
      <p:sp>
        <p:nvSpPr>
          <p:cNvPr id="22" name="テキスト ボックス 583">
            <a:extLst>
              <a:ext uri="{FF2B5EF4-FFF2-40B4-BE49-F238E27FC236}">
                <a16:creationId xmlns:a16="http://schemas.microsoft.com/office/drawing/2014/main" id="{4B1DB71E-408B-405A-9ADC-A9CB2468AA71}"/>
              </a:ext>
            </a:extLst>
          </p:cNvPr>
          <p:cNvSpPr txBox="1"/>
          <p:nvPr/>
        </p:nvSpPr>
        <p:spPr>
          <a:xfrm>
            <a:off x="667562" y="2107464"/>
            <a:ext cx="93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escape</a:t>
            </a:r>
          </a:p>
        </p:txBody>
      </p:sp>
      <p:sp>
        <p:nvSpPr>
          <p:cNvPr id="23" name="テキスト ボックス 584">
            <a:extLst>
              <a:ext uri="{FF2B5EF4-FFF2-40B4-BE49-F238E27FC236}">
                <a16:creationId xmlns:a16="http://schemas.microsoft.com/office/drawing/2014/main" id="{C67C5A92-939E-415E-ADED-E6EBDD1B52A3}"/>
              </a:ext>
            </a:extLst>
          </p:cNvPr>
          <p:cNvSpPr txBox="1"/>
          <p:nvPr/>
        </p:nvSpPr>
        <p:spPr>
          <a:xfrm>
            <a:off x="656966" y="2403924"/>
            <a:ext cx="606684" cy="1455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Silenciador</a:t>
            </a:r>
          </a:p>
        </p:txBody>
      </p:sp>
      <p:sp>
        <p:nvSpPr>
          <p:cNvPr id="24" name="テキスト ボックス 585">
            <a:extLst>
              <a:ext uri="{FF2B5EF4-FFF2-40B4-BE49-F238E27FC236}">
                <a16:creationId xmlns:a16="http://schemas.microsoft.com/office/drawing/2014/main" id="{DC2D9AC8-6410-48D7-85F7-84FBC78AA35B}"/>
              </a:ext>
            </a:extLst>
          </p:cNvPr>
          <p:cNvSpPr txBox="1"/>
          <p:nvPr/>
        </p:nvSpPr>
        <p:spPr>
          <a:xfrm>
            <a:off x="1823238" y="3254782"/>
            <a:ext cx="271924" cy="47988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Escape (exaustão)</a:t>
            </a:r>
          </a:p>
        </p:txBody>
      </p:sp>
      <p:sp>
        <p:nvSpPr>
          <p:cNvPr id="25" name="テキスト ボックス 586">
            <a:extLst>
              <a:ext uri="{FF2B5EF4-FFF2-40B4-BE49-F238E27FC236}">
                <a16:creationId xmlns:a16="http://schemas.microsoft.com/office/drawing/2014/main" id="{8C7614C4-F98E-48E3-BE46-286AB03C848E}"/>
              </a:ext>
            </a:extLst>
          </p:cNvPr>
          <p:cNvSpPr txBox="1"/>
          <p:nvPr/>
        </p:nvSpPr>
        <p:spPr>
          <a:xfrm>
            <a:off x="2566858" y="3198549"/>
            <a:ext cx="271924" cy="58928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Ar pressurizado</a:t>
            </a:r>
          </a:p>
        </p:txBody>
      </p:sp>
      <p:sp>
        <p:nvSpPr>
          <p:cNvPr id="26" name="テキスト ボックス 587">
            <a:extLst>
              <a:ext uri="{FF2B5EF4-FFF2-40B4-BE49-F238E27FC236}">
                <a16:creationId xmlns:a16="http://schemas.microsoft.com/office/drawing/2014/main" id="{1BA5D692-E7BB-418C-BDE7-C3D616DC83CB}"/>
              </a:ext>
            </a:extLst>
          </p:cNvPr>
          <p:cNvSpPr txBox="1"/>
          <p:nvPr/>
        </p:nvSpPr>
        <p:spPr>
          <a:xfrm>
            <a:off x="7573341" y="2480945"/>
            <a:ext cx="926973"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Filtro de óleo</a:t>
            </a:r>
          </a:p>
        </p:txBody>
      </p:sp>
      <p:sp>
        <p:nvSpPr>
          <p:cNvPr id="27" name="テキスト ボックス 588">
            <a:extLst>
              <a:ext uri="{FF2B5EF4-FFF2-40B4-BE49-F238E27FC236}">
                <a16:creationId xmlns:a16="http://schemas.microsoft.com/office/drawing/2014/main" id="{5DF0C657-BFC3-4197-9C8E-78AC044C1BFD}"/>
              </a:ext>
            </a:extLst>
          </p:cNvPr>
          <p:cNvSpPr txBox="1"/>
          <p:nvPr/>
        </p:nvSpPr>
        <p:spPr>
          <a:xfrm>
            <a:off x="7564314" y="4805918"/>
            <a:ext cx="915202" cy="1824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Radiador de óleo</a:t>
            </a:r>
          </a:p>
        </p:txBody>
      </p:sp>
      <p:sp>
        <p:nvSpPr>
          <p:cNvPr id="28" name="テキスト ボックス 589">
            <a:extLst>
              <a:ext uri="{FF2B5EF4-FFF2-40B4-BE49-F238E27FC236}">
                <a16:creationId xmlns:a16="http://schemas.microsoft.com/office/drawing/2014/main" id="{DDF1AC38-2313-41BA-B8FD-2E7056DD2046}"/>
              </a:ext>
            </a:extLst>
          </p:cNvPr>
          <p:cNvSpPr txBox="1"/>
          <p:nvPr/>
        </p:nvSpPr>
        <p:spPr>
          <a:xfrm>
            <a:off x="7171377" y="5031726"/>
            <a:ext cx="1165235" cy="1824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Filtro de óleo</a:t>
            </a:r>
          </a:p>
        </p:txBody>
      </p:sp>
      <p:sp>
        <p:nvSpPr>
          <p:cNvPr id="29" name="テキスト ボックス 590">
            <a:extLst>
              <a:ext uri="{FF2B5EF4-FFF2-40B4-BE49-F238E27FC236}">
                <a16:creationId xmlns:a16="http://schemas.microsoft.com/office/drawing/2014/main" id="{764BD251-7AA3-40C8-A684-0DB215B1823D}"/>
              </a:ext>
            </a:extLst>
          </p:cNvPr>
          <p:cNvSpPr txBox="1"/>
          <p:nvPr/>
        </p:nvSpPr>
        <p:spPr>
          <a:xfrm>
            <a:off x="4674658" y="4528274"/>
            <a:ext cx="833555" cy="1834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Bomba de óleo</a:t>
            </a:r>
          </a:p>
        </p:txBody>
      </p:sp>
    </p:spTree>
    <p:extLst>
      <p:ext uri="{BB962C8B-B14F-4D97-AF65-F5344CB8AC3E}">
        <p14:creationId xmlns:p14="http://schemas.microsoft.com/office/powerpoint/2010/main" val="2464616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Estrutura do motor a diesel</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534025" y="6452605"/>
            <a:ext cx="3462137"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19 do texto / Página 13 do texto suplementar</a:t>
            </a:r>
          </a:p>
        </p:txBody>
      </p:sp>
      <p:sp>
        <p:nvSpPr>
          <p:cNvPr id="7" name="テキスト ボックス 6"/>
          <p:cNvSpPr txBox="1"/>
          <p:nvPr/>
        </p:nvSpPr>
        <p:spPr>
          <a:xfrm>
            <a:off x="1030415" y="5573303"/>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sistema de combustível</a:t>
            </a:r>
          </a:p>
        </p:txBody>
      </p:sp>
      <p:pic>
        <p:nvPicPr>
          <p:cNvPr id="10" name="図 9"/>
          <p:cNvPicPr>
            <a:picLocks noChangeAspect="1"/>
          </p:cNvPicPr>
          <p:nvPr/>
        </p:nvPicPr>
        <p:blipFill>
          <a:blip r:embed="rId3"/>
          <a:stretch>
            <a:fillRect/>
          </a:stretch>
        </p:blipFill>
        <p:spPr>
          <a:xfrm>
            <a:off x="660497" y="1880318"/>
            <a:ext cx="3718416" cy="3524223"/>
          </a:xfrm>
          <a:prstGeom prst="rect">
            <a:avLst/>
          </a:prstGeom>
        </p:spPr>
      </p:pic>
      <p:pic>
        <p:nvPicPr>
          <p:cNvPr id="11" name="図 10"/>
          <p:cNvPicPr>
            <a:picLocks noChangeAspect="1"/>
          </p:cNvPicPr>
          <p:nvPr/>
        </p:nvPicPr>
        <p:blipFill>
          <a:blip r:embed="rId4"/>
          <a:stretch>
            <a:fillRect/>
          </a:stretch>
        </p:blipFill>
        <p:spPr>
          <a:xfrm>
            <a:off x="4435413" y="2050692"/>
            <a:ext cx="4023437" cy="3193387"/>
          </a:xfrm>
          <a:prstGeom prst="rect">
            <a:avLst/>
          </a:prstGeom>
        </p:spPr>
      </p:pic>
      <p:sp>
        <p:nvSpPr>
          <p:cNvPr id="12" name="テキスト ボックス 11"/>
          <p:cNvSpPr txBox="1"/>
          <p:nvPr/>
        </p:nvSpPr>
        <p:spPr>
          <a:xfrm>
            <a:off x="4877552" y="5297916"/>
            <a:ext cx="323761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motor refrigerado a água</a:t>
            </a:r>
          </a:p>
        </p:txBody>
      </p:sp>
      <p:sp>
        <p:nvSpPr>
          <p:cNvPr id="9" name="テキスト ボックス 592">
            <a:extLst>
              <a:ext uri="{FF2B5EF4-FFF2-40B4-BE49-F238E27FC236}">
                <a16:creationId xmlns:a16="http://schemas.microsoft.com/office/drawing/2014/main" id="{8239A450-A338-4B00-9FF5-0AD1D0BB6335}"/>
              </a:ext>
            </a:extLst>
          </p:cNvPr>
          <p:cNvSpPr txBox="1"/>
          <p:nvPr/>
        </p:nvSpPr>
        <p:spPr>
          <a:xfrm>
            <a:off x="1755450" y="2305685"/>
            <a:ext cx="779160" cy="1967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Bocal de injeção de combustível</a:t>
            </a:r>
          </a:p>
        </p:txBody>
      </p:sp>
      <p:sp>
        <p:nvSpPr>
          <p:cNvPr id="13" name="テキスト ボックス 593">
            <a:extLst>
              <a:ext uri="{FF2B5EF4-FFF2-40B4-BE49-F238E27FC236}">
                <a16:creationId xmlns:a16="http://schemas.microsoft.com/office/drawing/2014/main" id="{05288D13-45A5-4CE3-A3D3-7D9AEE32ED06}"/>
              </a:ext>
            </a:extLst>
          </p:cNvPr>
          <p:cNvSpPr txBox="1"/>
          <p:nvPr/>
        </p:nvSpPr>
        <p:spPr>
          <a:xfrm>
            <a:off x="1816100" y="3978348"/>
            <a:ext cx="833120" cy="1967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Bomba de injeção de combustível</a:t>
            </a:r>
          </a:p>
        </p:txBody>
      </p:sp>
      <p:sp>
        <p:nvSpPr>
          <p:cNvPr id="14" name="テキスト ボックス 594">
            <a:extLst>
              <a:ext uri="{FF2B5EF4-FFF2-40B4-BE49-F238E27FC236}">
                <a16:creationId xmlns:a16="http://schemas.microsoft.com/office/drawing/2014/main" id="{060BEFA0-29EE-439B-AF49-BEDA48AA72F7}"/>
              </a:ext>
            </a:extLst>
          </p:cNvPr>
          <p:cNvSpPr txBox="1"/>
          <p:nvPr/>
        </p:nvSpPr>
        <p:spPr>
          <a:xfrm>
            <a:off x="900900" y="5281134"/>
            <a:ext cx="854550"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Bomba de abastecimento de combustível</a:t>
            </a:r>
          </a:p>
        </p:txBody>
      </p:sp>
      <p:sp>
        <p:nvSpPr>
          <p:cNvPr id="15" name="テキスト ボックス 595">
            <a:extLst>
              <a:ext uri="{FF2B5EF4-FFF2-40B4-BE49-F238E27FC236}">
                <a16:creationId xmlns:a16="http://schemas.microsoft.com/office/drawing/2014/main" id="{09C11C22-747B-4B46-82DD-C489FC8E4B56}"/>
              </a:ext>
            </a:extLst>
          </p:cNvPr>
          <p:cNvSpPr txBox="1"/>
          <p:nvPr/>
        </p:nvSpPr>
        <p:spPr>
          <a:xfrm>
            <a:off x="3072033" y="2260282"/>
            <a:ext cx="557530" cy="1727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Tanque de combustível</a:t>
            </a:r>
          </a:p>
        </p:txBody>
      </p:sp>
      <p:sp>
        <p:nvSpPr>
          <p:cNvPr id="16" name="テキスト ボックス 596">
            <a:extLst>
              <a:ext uri="{FF2B5EF4-FFF2-40B4-BE49-F238E27FC236}">
                <a16:creationId xmlns:a16="http://schemas.microsoft.com/office/drawing/2014/main" id="{FF3BA9B6-3568-4DA2-A8E9-3080331A9A70}"/>
              </a:ext>
            </a:extLst>
          </p:cNvPr>
          <p:cNvSpPr txBox="1"/>
          <p:nvPr/>
        </p:nvSpPr>
        <p:spPr>
          <a:xfrm>
            <a:off x="2923443" y="4731666"/>
            <a:ext cx="62103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Filtro de combustível</a:t>
            </a:r>
          </a:p>
        </p:txBody>
      </p:sp>
      <p:sp>
        <p:nvSpPr>
          <p:cNvPr id="17" name="テキスト ボックス 597">
            <a:extLst>
              <a:ext uri="{FF2B5EF4-FFF2-40B4-BE49-F238E27FC236}">
                <a16:creationId xmlns:a16="http://schemas.microsoft.com/office/drawing/2014/main" id="{4DD7AF3B-F3C7-412C-8AA6-6F0282286042}"/>
              </a:ext>
            </a:extLst>
          </p:cNvPr>
          <p:cNvSpPr txBox="1"/>
          <p:nvPr/>
        </p:nvSpPr>
        <p:spPr>
          <a:xfrm>
            <a:off x="2649220" y="5268619"/>
            <a:ext cx="1489290" cy="1967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Governador (controlador de velocidade)</a:t>
            </a:r>
          </a:p>
        </p:txBody>
      </p:sp>
      <p:sp>
        <p:nvSpPr>
          <p:cNvPr id="18" name="テキスト ボックス 598">
            <a:extLst>
              <a:ext uri="{FF2B5EF4-FFF2-40B4-BE49-F238E27FC236}">
                <a16:creationId xmlns:a16="http://schemas.microsoft.com/office/drawing/2014/main" id="{34D72F40-6B8F-4F47-A4B9-5C44ED4C2B73}"/>
              </a:ext>
            </a:extLst>
          </p:cNvPr>
          <p:cNvSpPr txBox="1"/>
          <p:nvPr/>
        </p:nvSpPr>
        <p:spPr>
          <a:xfrm>
            <a:off x="4453548" y="2077679"/>
            <a:ext cx="628003" cy="1286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Radiador</a:t>
            </a:r>
          </a:p>
        </p:txBody>
      </p:sp>
      <p:sp>
        <p:nvSpPr>
          <p:cNvPr id="19" name="テキスト ボックス 599">
            <a:extLst>
              <a:ext uri="{FF2B5EF4-FFF2-40B4-BE49-F238E27FC236}">
                <a16:creationId xmlns:a16="http://schemas.microsoft.com/office/drawing/2014/main" id="{63182DBA-0121-4D74-B03B-0FF9AB67447D}"/>
              </a:ext>
            </a:extLst>
          </p:cNvPr>
          <p:cNvSpPr txBox="1"/>
          <p:nvPr/>
        </p:nvSpPr>
        <p:spPr>
          <a:xfrm>
            <a:off x="5138051" y="2080240"/>
            <a:ext cx="54546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Ventilador</a:t>
            </a:r>
          </a:p>
        </p:txBody>
      </p:sp>
      <p:sp>
        <p:nvSpPr>
          <p:cNvPr id="20" name="テキスト ボックス 600">
            <a:extLst>
              <a:ext uri="{FF2B5EF4-FFF2-40B4-BE49-F238E27FC236}">
                <a16:creationId xmlns:a16="http://schemas.microsoft.com/office/drawing/2014/main" id="{CB44BB42-EBED-45F1-A76A-2CBA4E8C0FE9}"/>
              </a:ext>
            </a:extLst>
          </p:cNvPr>
          <p:cNvSpPr txBox="1"/>
          <p:nvPr/>
        </p:nvSpPr>
        <p:spPr>
          <a:xfrm>
            <a:off x="5373415" y="2228532"/>
            <a:ext cx="824185" cy="1286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Termostato</a:t>
            </a:r>
          </a:p>
        </p:txBody>
      </p:sp>
      <p:sp>
        <p:nvSpPr>
          <p:cNvPr id="21" name="テキスト ボックス 601">
            <a:extLst>
              <a:ext uri="{FF2B5EF4-FFF2-40B4-BE49-F238E27FC236}">
                <a16:creationId xmlns:a16="http://schemas.microsoft.com/office/drawing/2014/main" id="{536381AA-C8CE-41BE-BCCF-F2774F1ADBC9}"/>
              </a:ext>
            </a:extLst>
          </p:cNvPr>
          <p:cNvSpPr txBox="1"/>
          <p:nvPr/>
        </p:nvSpPr>
        <p:spPr>
          <a:xfrm>
            <a:off x="5735627" y="2438865"/>
            <a:ext cx="760730" cy="1311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Bomba de água</a:t>
            </a:r>
          </a:p>
        </p:txBody>
      </p:sp>
      <p:sp>
        <p:nvSpPr>
          <p:cNvPr id="22" name="テキスト ボックス 602">
            <a:extLst>
              <a:ext uri="{FF2B5EF4-FFF2-40B4-BE49-F238E27FC236}">
                <a16:creationId xmlns:a16="http://schemas.microsoft.com/office/drawing/2014/main" id="{3D78A087-1BD9-43F5-86A1-1024B7300975}"/>
              </a:ext>
            </a:extLst>
          </p:cNvPr>
          <p:cNvSpPr txBox="1"/>
          <p:nvPr/>
        </p:nvSpPr>
        <p:spPr>
          <a:xfrm>
            <a:off x="6428887" y="1955310"/>
            <a:ext cx="692784" cy="4018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Medidor da temperatura de água</a:t>
            </a:r>
          </a:p>
        </p:txBody>
      </p:sp>
      <p:sp>
        <p:nvSpPr>
          <p:cNvPr id="23" name="テキスト ボックス 603">
            <a:extLst>
              <a:ext uri="{FF2B5EF4-FFF2-40B4-BE49-F238E27FC236}">
                <a16:creationId xmlns:a16="http://schemas.microsoft.com/office/drawing/2014/main" id="{B19B064A-23C5-465E-96A6-D2DEC0D4C5FB}"/>
              </a:ext>
            </a:extLst>
          </p:cNvPr>
          <p:cNvSpPr txBox="1"/>
          <p:nvPr/>
        </p:nvSpPr>
        <p:spPr>
          <a:xfrm>
            <a:off x="6865494" y="2416782"/>
            <a:ext cx="1148206" cy="1674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Coletor de água</a:t>
            </a:r>
          </a:p>
        </p:txBody>
      </p:sp>
      <p:sp>
        <p:nvSpPr>
          <p:cNvPr id="24" name="テキスト ボックス 604">
            <a:extLst>
              <a:ext uri="{FF2B5EF4-FFF2-40B4-BE49-F238E27FC236}">
                <a16:creationId xmlns:a16="http://schemas.microsoft.com/office/drawing/2014/main" id="{AC201FFE-D3EE-42E3-A910-CA1B2685FF7E}"/>
              </a:ext>
            </a:extLst>
          </p:cNvPr>
          <p:cNvSpPr txBox="1"/>
          <p:nvPr/>
        </p:nvSpPr>
        <p:spPr>
          <a:xfrm>
            <a:off x="7594910" y="3377673"/>
            <a:ext cx="863940" cy="1674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Cabeça de cilindro</a:t>
            </a:r>
          </a:p>
        </p:txBody>
      </p:sp>
      <p:sp>
        <p:nvSpPr>
          <p:cNvPr id="25" name="テキスト ボックス 605">
            <a:extLst>
              <a:ext uri="{FF2B5EF4-FFF2-40B4-BE49-F238E27FC236}">
                <a16:creationId xmlns:a16="http://schemas.microsoft.com/office/drawing/2014/main" id="{74CEA1FB-1286-482E-ACB3-F707E8DA4B1A}"/>
              </a:ext>
            </a:extLst>
          </p:cNvPr>
          <p:cNvSpPr txBox="1"/>
          <p:nvPr/>
        </p:nvSpPr>
        <p:spPr>
          <a:xfrm>
            <a:off x="7679690" y="3816596"/>
            <a:ext cx="779160" cy="1674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Forro do cilindro</a:t>
            </a:r>
          </a:p>
        </p:txBody>
      </p:sp>
      <p:sp>
        <p:nvSpPr>
          <p:cNvPr id="26" name="テキスト ボックス 606">
            <a:extLst>
              <a:ext uri="{FF2B5EF4-FFF2-40B4-BE49-F238E27FC236}">
                <a16:creationId xmlns:a16="http://schemas.microsoft.com/office/drawing/2014/main" id="{6EF0281A-C9A0-49A5-9030-B3178F39BBC6}"/>
              </a:ext>
            </a:extLst>
          </p:cNvPr>
          <p:cNvSpPr txBox="1"/>
          <p:nvPr/>
        </p:nvSpPr>
        <p:spPr>
          <a:xfrm>
            <a:off x="6483985" y="4942144"/>
            <a:ext cx="1352550" cy="1674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Da bomba de óleo (óleo)</a:t>
            </a:r>
          </a:p>
        </p:txBody>
      </p:sp>
      <p:sp>
        <p:nvSpPr>
          <p:cNvPr id="27" name="テキスト ボックス 607">
            <a:extLst>
              <a:ext uri="{FF2B5EF4-FFF2-40B4-BE49-F238E27FC236}">
                <a16:creationId xmlns:a16="http://schemas.microsoft.com/office/drawing/2014/main" id="{8F43F351-444A-45DC-A801-C8EB55C2E828}"/>
              </a:ext>
            </a:extLst>
          </p:cNvPr>
          <p:cNvSpPr txBox="1"/>
          <p:nvPr/>
        </p:nvSpPr>
        <p:spPr>
          <a:xfrm>
            <a:off x="5619114" y="5113482"/>
            <a:ext cx="1091565" cy="1844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Resfriador de óleo do motor</a:t>
            </a:r>
          </a:p>
        </p:txBody>
      </p:sp>
    </p:spTree>
    <p:extLst>
      <p:ext uri="{BB962C8B-B14F-4D97-AF65-F5344CB8AC3E}">
        <p14:creationId xmlns:p14="http://schemas.microsoft.com/office/powerpoint/2010/main" val="723482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Estrutura do motor a diesel</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32041" y="6452605"/>
            <a:ext cx="3664121"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20 do texto / Página 13 do texto suplementar</a:t>
            </a:r>
          </a:p>
        </p:txBody>
      </p:sp>
      <p:sp>
        <p:nvSpPr>
          <p:cNvPr id="7" name="テキスト ボックス 6"/>
          <p:cNvSpPr txBox="1"/>
          <p:nvPr/>
        </p:nvSpPr>
        <p:spPr>
          <a:xfrm>
            <a:off x="3094074" y="6050914"/>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circuito elétrico</a:t>
            </a:r>
          </a:p>
        </p:txBody>
      </p:sp>
      <p:pic>
        <p:nvPicPr>
          <p:cNvPr id="12" name="図 11"/>
          <p:cNvPicPr>
            <a:picLocks noChangeAspect="1"/>
          </p:cNvPicPr>
          <p:nvPr/>
        </p:nvPicPr>
        <p:blipFill>
          <a:blip r:embed="rId3"/>
          <a:stretch>
            <a:fillRect/>
          </a:stretch>
        </p:blipFill>
        <p:spPr>
          <a:xfrm>
            <a:off x="2563389" y="1297693"/>
            <a:ext cx="3902809" cy="4779256"/>
          </a:xfrm>
          <a:prstGeom prst="rect">
            <a:avLst/>
          </a:prstGeom>
        </p:spPr>
      </p:pic>
      <p:sp>
        <p:nvSpPr>
          <p:cNvPr id="8" name="テキスト ボックス 608">
            <a:extLst>
              <a:ext uri="{FF2B5EF4-FFF2-40B4-BE49-F238E27FC236}">
                <a16:creationId xmlns:a16="http://schemas.microsoft.com/office/drawing/2014/main" id="{12DBF104-3377-4E8F-95CA-8DB0A1062E84}"/>
              </a:ext>
            </a:extLst>
          </p:cNvPr>
          <p:cNvSpPr txBox="1"/>
          <p:nvPr/>
        </p:nvSpPr>
        <p:spPr>
          <a:xfrm>
            <a:off x="3614550" y="1555593"/>
            <a:ext cx="272415" cy="961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Luz de trabalho</a:t>
            </a:r>
          </a:p>
        </p:txBody>
      </p:sp>
      <p:sp>
        <p:nvSpPr>
          <p:cNvPr id="9" name="テキスト ボックス 609">
            <a:extLst>
              <a:ext uri="{FF2B5EF4-FFF2-40B4-BE49-F238E27FC236}">
                <a16:creationId xmlns:a16="http://schemas.microsoft.com/office/drawing/2014/main" id="{996C25C9-DE8B-4EDA-9771-93025DD151E4}"/>
              </a:ext>
            </a:extLst>
          </p:cNvPr>
          <p:cNvSpPr txBox="1"/>
          <p:nvPr/>
        </p:nvSpPr>
        <p:spPr>
          <a:xfrm>
            <a:off x="4695825" y="1420656"/>
            <a:ext cx="272415" cy="77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Buzina</a:t>
            </a:r>
          </a:p>
        </p:txBody>
      </p:sp>
      <p:sp>
        <p:nvSpPr>
          <p:cNvPr id="10" name="テキスト ボックス 610">
            <a:extLst>
              <a:ext uri="{FF2B5EF4-FFF2-40B4-BE49-F238E27FC236}">
                <a16:creationId xmlns:a16="http://schemas.microsoft.com/office/drawing/2014/main" id="{1C987812-361D-4917-8659-74ED6C12850C}"/>
              </a:ext>
            </a:extLst>
          </p:cNvPr>
          <p:cNvSpPr txBox="1"/>
          <p:nvPr/>
        </p:nvSpPr>
        <p:spPr>
          <a:xfrm>
            <a:off x="5121275" y="1989934"/>
            <a:ext cx="590550" cy="961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Interruptor da buzina</a:t>
            </a:r>
          </a:p>
        </p:txBody>
      </p:sp>
      <p:sp>
        <p:nvSpPr>
          <p:cNvPr id="11" name="テキスト ボックス 611">
            <a:extLst>
              <a:ext uri="{FF2B5EF4-FFF2-40B4-BE49-F238E27FC236}">
                <a16:creationId xmlns:a16="http://schemas.microsoft.com/office/drawing/2014/main" id="{6499F5DA-FB3A-4C0A-B4FB-A2A18447D784}"/>
              </a:ext>
            </a:extLst>
          </p:cNvPr>
          <p:cNvSpPr txBox="1"/>
          <p:nvPr/>
        </p:nvSpPr>
        <p:spPr>
          <a:xfrm>
            <a:off x="5262564" y="2189084"/>
            <a:ext cx="463550" cy="1011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Relé da buzina</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3" name="テキスト ボックス 612">
            <a:extLst>
              <a:ext uri="{FF2B5EF4-FFF2-40B4-BE49-F238E27FC236}">
                <a16:creationId xmlns:a16="http://schemas.microsoft.com/office/drawing/2014/main" id="{A05FF013-EFBC-44F2-95A6-0DD26B315606}"/>
              </a:ext>
            </a:extLst>
          </p:cNvPr>
          <p:cNvSpPr txBox="1"/>
          <p:nvPr/>
        </p:nvSpPr>
        <p:spPr>
          <a:xfrm>
            <a:off x="5911850" y="1603692"/>
            <a:ext cx="636588" cy="77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Filtro de óleo</a:t>
            </a:r>
          </a:p>
        </p:txBody>
      </p:sp>
      <p:sp>
        <p:nvSpPr>
          <p:cNvPr id="14" name="テキスト ボックス 613">
            <a:extLst>
              <a:ext uri="{FF2B5EF4-FFF2-40B4-BE49-F238E27FC236}">
                <a16:creationId xmlns:a16="http://schemas.microsoft.com/office/drawing/2014/main" id="{4E1DAC82-FBB6-4BD5-A143-4AD073A7E4FB}"/>
              </a:ext>
            </a:extLst>
          </p:cNvPr>
          <p:cNvSpPr txBox="1"/>
          <p:nvPr/>
        </p:nvSpPr>
        <p:spPr>
          <a:xfrm>
            <a:off x="2744786" y="2114233"/>
            <a:ext cx="417513" cy="203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Luz traseira</a:t>
            </a:r>
          </a:p>
        </p:txBody>
      </p:sp>
      <p:sp>
        <p:nvSpPr>
          <p:cNvPr id="15" name="テキスト ボックス 614">
            <a:extLst>
              <a:ext uri="{FF2B5EF4-FFF2-40B4-BE49-F238E27FC236}">
                <a16:creationId xmlns:a16="http://schemas.microsoft.com/office/drawing/2014/main" id="{95F985AB-F640-46FD-8D09-CBFD04444F7C}"/>
              </a:ext>
            </a:extLst>
          </p:cNvPr>
          <p:cNvSpPr txBox="1"/>
          <p:nvPr/>
        </p:nvSpPr>
        <p:spPr>
          <a:xfrm>
            <a:off x="3485779" y="2369028"/>
            <a:ext cx="286121" cy="961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Farol</a:t>
            </a:r>
          </a:p>
        </p:txBody>
      </p:sp>
      <p:sp>
        <p:nvSpPr>
          <p:cNvPr id="16" name="テキスト ボックス 615">
            <a:extLst>
              <a:ext uri="{FF2B5EF4-FFF2-40B4-BE49-F238E27FC236}">
                <a16:creationId xmlns:a16="http://schemas.microsoft.com/office/drawing/2014/main" id="{72C8C762-D2B9-4223-8EF4-A02B669D517E}"/>
              </a:ext>
            </a:extLst>
          </p:cNvPr>
          <p:cNvSpPr txBox="1"/>
          <p:nvPr/>
        </p:nvSpPr>
        <p:spPr>
          <a:xfrm>
            <a:off x="5640811" y="2966721"/>
            <a:ext cx="1140989" cy="11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Lâmpada de advertência</a:t>
            </a:r>
          </a:p>
        </p:txBody>
      </p:sp>
      <p:sp>
        <p:nvSpPr>
          <p:cNvPr id="17" name="テキスト ボックス 616">
            <a:extLst>
              <a:ext uri="{FF2B5EF4-FFF2-40B4-BE49-F238E27FC236}">
                <a16:creationId xmlns:a16="http://schemas.microsoft.com/office/drawing/2014/main" id="{E50A50E0-3D5A-495D-B7B5-0E9296785A74}"/>
              </a:ext>
            </a:extLst>
          </p:cNvPr>
          <p:cNvSpPr txBox="1"/>
          <p:nvPr/>
        </p:nvSpPr>
        <p:spPr>
          <a:xfrm>
            <a:off x="4324349" y="3012200"/>
            <a:ext cx="495301" cy="125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Lâmpada do painel</a:t>
            </a:r>
          </a:p>
        </p:txBody>
      </p:sp>
      <p:sp>
        <p:nvSpPr>
          <p:cNvPr id="18" name="テキスト ボックス 617">
            <a:extLst>
              <a:ext uri="{FF2B5EF4-FFF2-40B4-BE49-F238E27FC236}">
                <a16:creationId xmlns:a16="http://schemas.microsoft.com/office/drawing/2014/main" id="{29CD82E2-D933-435B-8604-E282764B420F}"/>
              </a:ext>
            </a:extLst>
          </p:cNvPr>
          <p:cNvSpPr txBox="1"/>
          <p:nvPr/>
        </p:nvSpPr>
        <p:spPr>
          <a:xfrm>
            <a:off x="4967289" y="3304376"/>
            <a:ext cx="590550" cy="1066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Interruptor de lâmpada</a:t>
            </a:r>
          </a:p>
        </p:txBody>
      </p:sp>
      <p:sp>
        <p:nvSpPr>
          <p:cNvPr id="19" name="テキスト ボックス 618">
            <a:extLst>
              <a:ext uri="{FF2B5EF4-FFF2-40B4-BE49-F238E27FC236}">
                <a16:creationId xmlns:a16="http://schemas.microsoft.com/office/drawing/2014/main" id="{CB471FF5-42DD-4484-829A-DC2581361F46}"/>
              </a:ext>
            </a:extLst>
          </p:cNvPr>
          <p:cNvSpPr txBox="1"/>
          <p:nvPr/>
        </p:nvSpPr>
        <p:spPr>
          <a:xfrm>
            <a:off x="2908882" y="3121051"/>
            <a:ext cx="534987" cy="961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Plugue do aquecedor</a:t>
            </a:r>
          </a:p>
        </p:txBody>
      </p:sp>
      <p:sp>
        <p:nvSpPr>
          <p:cNvPr id="20" name="テキスト ボックス 619">
            <a:extLst>
              <a:ext uri="{FF2B5EF4-FFF2-40B4-BE49-F238E27FC236}">
                <a16:creationId xmlns:a16="http://schemas.microsoft.com/office/drawing/2014/main" id="{9AAC6E99-D994-4BCB-BE69-410B4A1FB039}"/>
              </a:ext>
            </a:extLst>
          </p:cNvPr>
          <p:cNvSpPr txBox="1"/>
          <p:nvPr/>
        </p:nvSpPr>
        <p:spPr>
          <a:xfrm>
            <a:off x="2981960" y="3635349"/>
            <a:ext cx="662940" cy="11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Sinal do aquecedor</a:t>
            </a:r>
          </a:p>
        </p:txBody>
      </p:sp>
      <p:sp>
        <p:nvSpPr>
          <p:cNvPr id="21" name="テキスト ボックス 620">
            <a:extLst>
              <a:ext uri="{FF2B5EF4-FFF2-40B4-BE49-F238E27FC236}">
                <a16:creationId xmlns:a16="http://schemas.microsoft.com/office/drawing/2014/main" id="{A1B46DE2-5111-4914-AE72-642C4BF9B2CD}"/>
              </a:ext>
            </a:extLst>
          </p:cNvPr>
          <p:cNvSpPr txBox="1"/>
          <p:nvPr/>
        </p:nvSpPr>
        <p:spPr>
          <a:xfrm>
            <a:off x="5332041" y="3838106"/>
            <a:ext cx="617539" cy="11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Caixa de fusíveis</a:t>
            </a:r>
          </a:p>
        </p:txBody>
      </p:sp>
      <p:sp>
        <p:nvSpPr>
          <p:cNvPr id="22" name="テキスト ボックス 621">
            <a:extLst>
              <a:ext uri="{FF2B5EF4-FFF2-40B4-BE49-F238E27FC236}">
                <a16:creationId xmlns:a16="http://schemas.microsoft.com/office/drawing/2014/main" id="{2C98B0AE-EA87-4E67-A3A8-AF98058BF893}"/>
              </a:ext>
            </a:extLst>
          </p:cNvPr>
          <p:cNvSpPr txBox="1"/>
          <p:nvPr/>
        </p:nvSpPr>
        <p:spPr>
          <a:xfrm>
            <a:off x="3644900" y="4008919"/>
            <a:ext cx="612775" cy="11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Relé de segurança</a:t>
            </a:r>
          </a:p>
        </p:txBody>
      </p:sp>
      <p:sp>
        <p:nvSpPr>
          <p:cNvPr id="23" name="テキスト ボックス 622">
            <a:extLst>
              <a:ext uri="{FF2B5EF4-FFF2-40B4-BE49-F238E27FC236}">
                <a16:creationId xmlns:a16="http://schemas.microsoft.com/office/drawing/2014/main" id="{EB11832A-2A94-4CCF-BC0D-B15026B1B0A7}"/>
              </a:ext>
            </a:extLst>
          </p:cNvPr>
          <p:cNvSpPr txBox="1"/>
          <p:nvPr/>
        </p:nvSpPr>
        <p:spPr>
          <a:xfrm>
            <a:off x="4480832" y="3884757"/>
            <a:ext cx="466725" cy="1906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Interruptor de arranque</a:t>
            </a:r>
          </a:p>
        </p:txBody>
      </p:sp>
      <p:sp>
        <p:nvSpPr>
          <p:cNvPr id="24" name="テキスト ボックス 623">
            <a:extLst>
              <a:ext uri="{FF2B5EF4-FFF2-40B4-BE49-F238E27FC236}">
                <a16:creationId xmlns:a16="http://schemas.microsoft.com/office/drawing/2014/main" id="{13165EF1-A8D7-4058-8308-A1C39126FB79}"/>
              </a:ext>
            </a:extLst>
          </p:cNvPr>
          <p:cNvSpPr txBox="1"/>
          <p:nvPr/>
        </p:nvSpPr>
        <p:spPr>
          <a:xfrm>
            <a:off x="3748896" y="4791156"/>
            <a:ext cx="394970" cy="11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Motor de arranque</a:t>
            </a:r>
          </a:p>
        </p:txBody>
      </p:sp>
      <p:sp>
        <p:nvSpPr>
          <p:cNvPr id="25" name="テキスト ボックス 624">
            <a:extLst>
              <a:ext uri="{FF2B5EF4-FFF2-40B4-BE49-F238E27FC236}">
                <a16:creationId xmlns:a16="http://schemas.microsoft.com/office/drawing/2014/main" id="{4D8D7EC5-D807-4B8F-98DC-F18D4B0864E6}"/>
              </a:ext>
            </a:extLst>
          </p:cNvPr>
          <p:cNvSpPr txBox="1"/>
          <p:nvPr/>
        </p:nvSpPr>
        <p:spPr>
          <a:xfrm>
            <a:off x="5506111" y="4092885"/>
            <a:ext cx="506414" cy="11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Regulador</a:t>
            </a:r>
          </a:p>
        </p:txBody>
      </p:sp>
      <p:sp>
        <p:nvSpPr>
          <p:cNvPr id="26" name="テキスト ボックス 625">
            <a:extLst>
              <a:ext uri="{FF2B5EF4-FFF2-40B4-BE49-F238E27FC236}">
                <a16:creationId xmlns:a16="http://schemas.microsoft.com/office/drawing/2014/main" id="{510D3E55-87F5-445C-80D5-F038C2B2EF45}"/>
              </a:ext>
            </a:extLst>
          </p:cNvPr>
          <p:cNvSpPr txBox="1"/>
          <p:nvPr/>
        </p:nvSpPr>
        <p:spPr>
          <a:xfrm>
            <a:off x="5157787" y="4380259"/>
            <a:ext cx="420951" cy="18528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Amperímetro</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7" name="テキスト ボックス 626">
            <a:extLst>
              <a:ext uri="{FF2B5EF4-FFF2-40B4-BE49-F238E27FC236}">
                <a16:creationId xmlns:a16="http://schemas.microsoft.com/office/drawing/2014/main" id="{5D6E5BFD-7963-4A15-9212-EA9A0EDD316B}"/>
              </a:ext>
            </a:extLst>
          </p:cNvPr>
          <p:cNvSpPr txBox="1"/>
          <p:nvPr/>
        </p:nvSpPr>
        <p:spPr>
          <a:xfrm>
            <a:off x="5501349" y="4821229"/>
            <a:ext cx="420952" cy="1011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Gerador recarregável</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8" name="テキスト ボックス 627">
            <a:extLst>
              <a:ext uri="{FF2B5EF4-FFF2-40B4-BE49-F238E27FC236}">
                <a16:creationId xmlns:a16="http://schemas.microsoft.com/office/drawing/2014/main" id="{246591FD-EFA6-4EFD-A911-13C446B0B731}"/>
              </a:ext>
            </a:extLst>
          </p:cNvPr>
          <p:cNvSpPr txBox="1"/>
          <p:nvPr/>
        </p:nvSpPr>
        <p:spPr>
          <a:xfrm>
            <a:off x="4284389" y="4980934"/>
            <a:ext cx="547643" cy="1849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Interruptor de relé da bateria</a:t>
            </a:r>
          </a:p>
        </p:txBody>
      </p:sp>
      <p:sp>
        <p:nvSpPr>
          <p:cNvPr id="29" name="テキスト ボックス 628">
            <a:extLst>
              <a:ext uri="{FF2B5EF4-FFF2-40B4-BE49-F238E27FC236}">
                <a16:creationId xmlns:a16="http://schemas.microsoft.com/office/drawing/2014/main" id="{C7C30030-2692-4F43-805E-05FEFC2A5DCC}"/>
              </a:ext>
            </a:extLst>
          </p:cNvPr>
          <p:cNvSpPr txBox="1"/>
          <p:nvPr/>
        </p:nvSpPr>
        <p:spPr>
          <a:xfrm>
            <a:off x="4745990" y="5912632"/>
            <a:ext cx="349250" cy="1011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Bateria</a:t>
            </a:r>
          </a:p>
        </p:txBody>
      </p:sp>
    </p:spTree>
    <p:extLst>
      <p:ext uri="{BB962C8B-B14F-4D97-AF65-F5344CB8AC3E}">
        <p14:creationId xmlns:p14="http://schemas.microsoft.com/office/powerpoint/2010/main" val="395852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Combustível / óleo do motor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73700" y="6452605"/>
            <a:ext cx="352246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22 do texto / Página 13 do texto suplementar</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O óleo do motor tem as seguintes funções.</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① Lubrificação</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② Ação refrescante</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③ Ação de vedação</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④ Ação de limpeza</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⑤ Prevenção de ferrugem</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Existem vários nomes, mas é necessário </a:t>
            </a:r>
            <a:r>
              <a:rPr lang="pt-br" sz="200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usar aquele com o padrão especificado no manual de instruções da máquina de construção.</a:t>
            </a:r>
          </a:p>
        </p:txBody>
      </p:sp>
    </p:spTree>
    <p:extLst>
      <p:ext uri="{BB962C8B-B14F-4D97-AF65-F5344CB8AC3E}">
        <p14:creationId xmlns:p14="http://schemas.microsoft.com/office/powerpoint/2010/main" val="2834000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Sistema hidráulico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534229" y="6452605"/>
            <a:ext cx="346193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24 do texto / Página 14 do texto suplementar</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756050" y="1724891"/>
            <a:ext cx="7631900" cy="3408218"/>
          </a:xfrm>
          <a:prstGeom prst="rect">
            <a:avLst/>
          </a:prstGeom>
        </p:spPr>
      </p:pic>
      <p:sp>
        <p:nvSpPr>
          <p:cNvPr id="7" name="テキスト ボックス 629">
            <a:extLst>
              <a:ext uri="{FF2B5EF4-FFF2-40B4-BE49-F238E27FC236}">
                <a16:creationId xmlns:a16="http://schemas.microsoft.com/office/drawing/2014/main" id="{7257F885-B1EF-41D3-907C-583C82D7A182}"/>
              </a:ext>
            </a:extLst>
          </p:cNvPr>
          <p:cNvSpPr txBox="1"/>
          <p:nvPr/>
        </p:nvSpPr>
        <p:spPr>
          <a:xfrm>
            <a:off x="2452759" y="1724890"/>
            <a:ext cx="976241" cy="4537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Óleo hidráulico de alta pressão</a:t>
            </a:r>
          </a:p>
        </p:txBody>
      </p:sp>
      <p:sp>
        <p:nvSpPr>
          <p:cNvPr id="8" name="テキスト ボックス 630">
            <a:extLst>
              <a:ext uri="{FF2B5EF4-FFF2-40B4-BE49-F238E27FC236}">
                <a16:creationId xmlns:a16="http://schemas.microsoft.com/office/drawing/2014/main" id="{7DBDDD8A-825A-4538-AD5D-DC4F9CFDAAAA}"/>
              </a:ext>
            </a:extLst>
          </p:cNvPr>
          <p:cNvSpPr txBox="1"/>
          <p:nvPr/>
        </p:nvSpPr>
        <p:spPr>
          <a:xfrm>
            <a:off x="950044" y="3282314"/>
            <a:ext cx="631197" cy="2651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Motor</a:t>
            </a:r>
          </a:p>
        </p:txBody>
      </p:sp>
      <p:sp>
        <p:nvSpPr>
          <p:cNvPr id="10" name="テキスト ボックス 631">
            <a:extLst>
              <a:ext uri="{FF2B5EF4-FFF2-40B4-BE49-F238E27FC236}">
                <a16:creationId xmlns:a16="http://schemas.microsoft.com/office/drawing/2014/main" id="{1B45521E-E05D-47DA-BA83-D450866A559C}"/>
              </a:ext>
            </a:extLst>
          </p:cNvPr>
          <p:cNvSpPr txBox="1"/>
          <p:nvPr/>
        </p:nvSpPr>
        <p:spPr>
          <a:xfrm>
            <a:off x="1930907" y="3074561"/>
            <a:ext cx="1327784" cy="7088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Bomba hidráulica</a:t>
            </a:r>
          </a:p>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(Envia o óleo hidráulico em alta pressão)</a:t>
            </a:r>
          </a:p>
        </p:txBody>
      </p:sp>
      <p:sp>
        <p:nvSpPr>
          <p:cNvPr id="11" name="テキスト ボックス 632">
            <a:extLst>
              <a:ext uri="{FF2B5EF4-FFF2-40B4-BE49-F238E27FC236}">
                <a16:creationId xmlns:a16="http://schemas.microsoft.com/office/drawing/2014/main" id="{4A64460A-94E2-4095-B1B8-31FFD522F3BE}"/>
              </a:ext>
            </a:extLst>
          </p:cNvPr>
          <p:cNvSpPr txBox="1"/>
          <p:nvPr/>
        </p:nvSpPr>
        <p:spPr>
          <a:xfrm>
            <a:off x="3787925" y="1885494"/>
            <a:ext cx="1337784" cy="6450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controle hidráulico</a:t>
            </a:r>
          </a:p>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(Controla a pressão do óleo hidráulico e a direção do fluxo)</a:t>
            </a:r>
          </a:p>
        </p:txBody>
      </p:sp>
      <p:sp>
        <p:nvSpPr>
          <p:cNvPr id="12" name="テキスト ボックス 634">
            <a:extLst>
              <a:ext uri="{FF2B5EF4-FFF2-40B4-BE49-F238E27FC236}">
                <a16:creationId xmlns:a16="http://schemas.microsoft.com/office/drawing/2014/main" id="{E9FA4843-D1CC-4891-B35D-FA2E212B4EBB}"/>
              </a:ext>
            </a:extLst>
          </p:cNvPr>
          <p:cNvSpPr txBox="1"/>
          <p:nvPr/>
        </p:nvSpPr>
        <p:spPr>
          <a:xfrm>
            <a:off x="5459866" y="1684651"/>
            <a:ext cx="1113800" cy="4537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Óleo hidráulico de alta pressão</a:t>
            </a:r>
          </a:p>
        </p:txBody>
      </p:sp>
      <p:sp>
        <p:nvSpPr>
          <p:cNvPr id="13" name="テキスト ボックス 635">
            <a:extLst>
              <a:ext uri="{FF2B5EF4-FFF2-40B4-BE49-F238E27FC236}">
                <a16:creationId xmlns:a16="http://schemas.microsoft.com/office/drawing/2014/main" id="{70D7205B-4BCF-45FB-9D41-52AD26219D18}"/>
              </a:ext>
            </a:extLst>
          </p:cNvPr>
          <p:cNvSpPr txBox="1"/>
          <p:nvPr/>
        </p:nvSpPr>
        <p:spPr>
          <a:xfrm>
            <a:off x="4572000" y="2883156"/>
            <a:ext cx="553709" cy="928629"/>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Óleo hidráulico de baixa pressão</a:t>
            </a:r>
          </a:p>
        </p:txBody>
      </p:sp>
      <p:sp>
        <p:nvSpPr>
          <p:cNvPr id="14" name="テキスト ボックス 636">
            <a:extLst>
              <a:ext uri="{FF2B5EF4-FFF2-40B4-BE49-F238E27FC236}">
                <a16:creationId xmlns:a16="http://schemas.microsoft.com/office/drawing/2014/main" id="{43EB7D0D-FF96-430B-8DC9-8795493D9298}"/>
              </a:ext>
            </a:extLst>
          </p:cNvPr>
          <p:cNvSpPr txBox="1"/>
          <p:nvPr/>
        </p:nvSpPr>
        <p:spPr>
          <a:xfrm>
            <a:off x="2732379" y="4695264"/>
            <a:ext cx="848171" cy="2339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Óleo hidráulico de baixa pressão</a:t>
            </a:r>
          </a:p>
        </p:txBody>
      </p:sp>
      <p:sp>
        <p:nvSpPr>
          <p:cNvPr id="15" name="テキスト ボックス 637">
            <a:extLst>
              <a:ext uri="{FF2B5EF4-FFF2-40B4-BE49-F238E27FC236}">
                <a16:creationId xmlns:a16="http://schemas.microsoft.com/office/drawing/2014/main" id="{6B7764A4-8DB2-4513-933C-1BAF3CE750AD}"/>
              </a:ext>
            </a:extLst>
          </p:cNvPr>
          <p:cNvSpPr txBox="1"/>
          <p:nvPr/>
        </p:nvSpPr>
        <p:spPr>
          <a:xfrm>
            <a:off x="5534229" y="4717749"/>
            <a:ext cx="848171" cy="2339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Óleo hidráulico de baixa pressão</a:t>
            </a:r>
          </a:p>
        </p:txBody>
      </p:sp>
      <p:sp>
        <p:nvSpPr>
          <p:cNvPr id="16" name="テキスト ボックス 639">
            <a:extLst>
              <a:ext uri="{FF2B5EF4-FFF2-40B4-BE49-F238E27FC236}">
                <a16:creationId xmlns:a16="http://schemas.microsoft.com/office/drawing/2014/main" id="{3DA10E7D-2E92-49F3-AA6B-C059193C0ACE}"/>
              </a:ext>
            </a:extLst>
          </p:cNvPr>
          <p:cNvSpPr txBox="1"/>
          <p:nvPr/>
        </p:nvSpPr>
        <p:spPr>
          <a:xfrm>
            <a:off x="5683516" y="3076730"/>
            <a:ext cx="1397768" cy="7088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Dispositivo de acionamento hidráulico</a:t>
            </a:r>
          </a:p>
          <a:p>
            <a:pPr algn="just"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(Converte a pressão do óleo em energia mecânica)</a:t>
            </a:r>
          </a:p>
        </p:txBody>
      </p:sp>
      <p:sp>
        <p:nvSpPr>
          <p:cNvPr id="17" name="テキスト ボックス 640">
            <a:extLst>
              <a:ext uri="{FF2B5EF4-FFF2-40B4-BE49-F238E27FC236}">
                <a16:creationId xmlns:a16="http://schemas.microsoft.com/office/drawing/2014/main" id="{FA05F11E-0897-4E8F-B086-04A81A0C9C8D}"/>
              </a:ext>
            </a:extLst>
          </p:cNvPr>
          <p:cNvSpPr txBox="1"/>
          <p:nvPr/>
        </p:nvSpPr>
        <p:spPr>
          <a:xfrm>
            <a:off x="7457554" y="3074560"/>
            <a:ext cx="825210" cy="7088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Trabalho</a:t>
            </a:r>
          </a:p>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(Tamanho / velocidade / direção)</a:t>
            </a:r>
          </a:p>
        </p:txBody>
      </p:sp>
      <p:sp>
        <p:nvSpPr>
          <p:cNvPr id="18" name="テキスト ボックス 641">
            <a:extLst>
              <a:ext uri="{FF2B5EF4-FFF2-40B4-BE49-F238E27FC236}">
                <a16:creationId xmlns:a16="http://schemas.microsoft.com/office/drawing/2014/main" id="{CA36B846-CCE5-4DC8-9A10-50E2D1D070BD}"/>
              </a:ext>
            </a:extLst>
          </p:cNvPr>
          <p:cNvSpPr txBox="1"/>
          <p:nvPr/>
        </p:nvSpPr>
        <p:spPr>
          <a:xfrm>
            <a:off x="3891369" y="4343571"/>
            <a:ext cx="1130895" cy="6450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Acessórios para tanque de óleo hidráulico</a:t>
            </a:r>
          </a:p>
        </p:txBody>
      </p:sp>
    </p:spTree>
    <p:extLst>
      <p:ext uri="{BB962C8B-B14F-4D97-AF65-F5344CB8AC3E}">
        <p14:creationId xmlns:p14="http://schemas.microsoft.com/office/powerpoint/2010/main" val="337493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Bomba hidráulica ① Bomba de engrenagens ② Bomba de pistão Tipo de eixo inclinado, tipo de placa inclinada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82765" y="6452605"/>
            <a:ext cx="3513397"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25 do texto / Página 14 do texto suplementar</a:t>
            </a:r>
          </a:p>
        </p:txBody>
      </p:sp>
      <p:sp>
        <p:nvSpPr>
          <p:cNvPr id="9" name="コンテンツ プレースホルダー 4"/>
          <p:cNvSpPr txBox="1">
            <a:spLocks/>
          </p:cNvSpPr>
          <p:nvPr/>
        </p:nvSpPr>
        <p:spPr>
          <a:xfrm>
            <a:off x="628650" y="1268384"/>
            <a:ext cx="7886700" cy="507145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2325051" y="1344866"/>
            <a:ext cx="4554805" cy="1897835"/>
          </a:xfrm>
          <a:prstGeom prst="rect">
            <a:avLst/>
          </a:prstGeom>
        </p:spPr>
      </p:pic>
      <p:pic>
        <p:nvPicPr>
          <p:cNvPr id="8" name="図 7"/>
          <p:cNvPicPr>
            <a:picLocks noChangeAspect="1"/>
          </p:cNvPicPr>
          <p:nvPr/>
        </p:nvPicPr>
        <p:blipFill>
          <a:blip r:embed="rId4"/>
          <a:stretch>
            <a:fillRect/>
          </a:stretch>
        </p:blipFill>
        <p:spPr>
          <a:xfrm>
            <a:off x="980902" y="3841200"/>
            <a:ext cx="3470564" cy="2241406"/>
          </a:xfrm>
          <a:prstGeom prst="rect">
            <a:avLst/>
          </a:prstGeom>
        </p:spPr>
      </p:pic>
      <p:sp>
        <p:nvSpPr>
          <p:cNvPr id="10" name="テキスト ボックス 9"/>
          <p:cNvSpPr txBox="1"/>
          <p:nvPr/>
        </p:nvSpPr>
        <p:spPr>
          <a:xfrm>
            <a:off x="932720" y="6035177"/>
            <a:ext cx="7861564"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Tipo de eixo inclinado				 Tipo de placa inclinada</a:t>
            </a:r>
          </a:p>
        </p:txBody>
      </p:sp>
      <p:pic>
        <p:nvPicPr>
          <p:cNvPr id="11" name="図 10"/>
          <p:cNvPicPr>
            <a:picLocks noChangeAspect="1"/>
          </p:cNvPicPr>
          <p:nvPr/>
        </p:nvPicPr>
        <p:blipFill>
          <a:blip r:embed="rId5"/>
          <a:stretch>
            <a:fillRect/>
          </a:stretch>
        </p:blipFill>
        <p:spPr>
          <a:xfrm>
            <a:off x="4604715" y="4097941"/>
            <a:ext cx="3829240" cy="1929578"/>
          </a:xfrm>
          <a:prstGeom prst="rect">
            <a:avLst/>
          </a:prstGeom>
        </p:spPr>
      </p:pic>
      <p:sp>
        <p:nvSpPr>
          <p:cNvPr id="12" name="正方形/長方形 11"/>
          <p:cNvSpPr/>
          <p:nvPr/>
        </p:nvSpPr>
        <p:spPr>
          <a:xfrm>
            <a:off x="6276109" y="5802050"/>
            <a:ext cx="561109" cy="280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636270" y="3307604"/>
            <a:ext cx="7861564"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Esboço do princípio de funcionamento da bomba de engrenagens</a:t>
            </a:r>
          </a:p>
        </p:txBody>
      </p:sp>
      <p:sp>
        <p:nvSpPr>
          <p:cNvPr id="14" name="テキスト ボックス 652">
            <a:extLst>
              <a:ext uri="{FF2B5EF4-FFF2-40B4-BE49-F238E27FC236}">
                <a16:creationId xmlns:a16="http://schemas.microsoft.com/office/drawing/2014/main" id="{4045B5C2-BD1C-4216-BC37-18114E3D187B}"/>
              </a:ext>
            </a:extLst>
          </p:cNvPr>
          <p:cNvSpPr txBox="1"/>
          <p:nvPr/>
        </p:nvSpPr>
        <p:spPr>
          <a:xfrm>
            <a:off x="2397641" y="1769173"/>
            <a:ext cx="178059" cy="970037"/>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Boca de sucção de óleo hidráulico</a:t>
            </a:r>
          </a:p>
        </p:txBody>
      </p:sp>
      <p:sp>
        <p:nvSpPr>
          <p:cNvPr id="15" name="テキスト ボックス 653">
            <a:extLst>
              <a:ext uri="{FF2B5EF4-FFF2-40B4-BE49-F238E27FC236}">
                <a16:creationId xmlns:a16="http://schemas.microsoft.com/office/drawing/2014/main" id="{9767FE6A-57A7-4F6B-949C-48756F09260C}"/>
              </a:ext>
            </a:extLst>
          </p:cNvPr>
          <p:cNvSpPr txBox="1"/>
          <p:nvPr/>
        </p:nvSpPr>
        <p:spPr>
          <a:xfrm>
            <a:off x="6568303" y="1724944"/>
            <a:ext cx="551762" cy="970037"/>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Boca de descarga de óleo hidráulico</a:t>
            </a:r>
          </a:p>
        </p:txBody>
      </p:sp>
      <p:sp>
        <p:nvSpPr>
          <p:cNvPr id="16" name="テキスト ボックス 642">
            <a:extLst>
              <a:ext uri="{FF2B5EF4-FFF2-40B4-BE49-F238E27FC236}">
                <a16:creationId xmlns:a16="http://schemas.microsoft.com/office/drawing/2014/main" id="{CB484862-FB86-4FC4-B180-14147D182586}"/>
              </a:ext>
            </a:extLst>
          </p:cNvPr>
          <p:cNvSpPr txBox="1"/>
          <p:nvPr/>
        </p:nvSpPr>
        <p:spPr>
          <a:xfrm>
            <a:off x="1480066" y="3942676"/>
            <a:ext cx="731505" cy="198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Flange de acionamento</a:t>
            </a:r>
          </a:p>
        </p:txBody>
      </p:sp>
      <p:sp>
        <p:nvSpPr>
          <p:cNvPr id="17" name="テキスト ボックス 643">
            <a:extLst>
              <a:ext uri="{FF2B5EF4-FFF2-40B4-BE49-F238E27FC236}">
                <a16:creationId xmlns:a16="http://schemas.microsoft.com/office/drawing/2014/main" id="{9A04384A-5127-43CC-9717-770EF0243B95}"/>
              </a:ext>
            </a:extLst>
          </p:cNvPr>
          <p:cNvSpPr txBox="1"/>
          <p:nvPr/>
        </p:nvSpPr>
        <p:spPr>
          <a:xfrm>
            <a:off x="1333168" y="4208780"/>
            <a:ext cx="197920" cy="15361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Eixo</a:t>
            </a:r>
          </a:p>
        </p:txBody>
      </p:sp>
      <p:sp>
        <p:nvSpPr>
          <p:cNvPr id="18" name="テキスト ボックス 644">
            <a:extLst>
              <a:ext uri="{FF2B5EF4-FFF2-40B4-BE49-F238E27FC236}">
                <a16:creationId xmlns:a16="http://schemas.microsoft.com/office/drawing/2014/main" id="{7C9418D7-F53E-4105-8D20-E837444C9D3A}"/>
              </a:ext>
            </a:extLst>
          </p:cNvPr>
          <p:cNvSpPr txBox="1"/>
          <p:nvPr/>
        </p:nvSpPr>
        <p:spPr>
          <a:xfrm>
            <a:off x="2448316" y="3942676"/>
            <a:ext cx="952808" cy="1643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Bloco de cilindros</a:t>
            </a:r>
          </a:p>
        </p:txBody>
      </p:sp>
      <p:sp>
        <p:nvSpPr>
          <p:cNvPr id="19" name="テキスト ボックス 645">
            <a:extLst>
              <a:ext uri="{FF2B5EF4-FFF2-40B4-BE49-F238E27FC236}">
                <a16:creationId xmlns:a16="http://schemas.microsoft.com/office/drawing/2014/main" id="{D9C479E8-5F7B-4B8A-B49B-7EE8CB386F5D}"/>
              </a:ext>
            </a:extLst>
          </p:cNvPr>
          <p:cNvSpPr txBox="1"/>
          <p:nvPr/>
        </p:nvSpPr>
        <p:spPr>
          <a:xfrm>
            <a:off x="2255408" y="5676148"/>
            <a:ext cx="457200" cy="1643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Pistão</a:t>
            </a:r>
          </a:p>
        </p:txBody>
      </p:sp>
      <p:sp>
        <p:nvSpPr>
          <p:cNvPr id="20" name="テキスト ボックス 646">
            <a:extLst>
              <a:ext uri="{FF2B5EF4-FFF2-40B4-BE49-F238E27FC236}">
                <a16:creationId xmlns:a16="http://schemas.microsoft.com/office/drawing/2014/main" id="{06B8F8E8-32C5-448A-95BE-BE03BE696435}"/>
              </a:ext>
            </a:extLst>
          </p:cNvPr>
          <p:cNvSpPr txBox="1"/>
          <p:nvPr/>
        </p:nvSpPr>
        <p:spPr>
          <a:xfrm>
            <a:off x="3451963" y="4670891"/>
            <a:ext cx="38639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Entrada / saída</a:t>
            </a:r>
          </a:p>
        </p:txBody>
      </p:sp>
      <p:sp>
        <p:nvSpPr>
          <p:cNvPr id="21" name="テキスト ボックス 647">
            <a:extLst>
              <a:ext uri="{FF2B5EF4-FFF2-40B4-BE49-F238E27FC236}">
                <a16:creationId xmlns:a16="http://schemas.microsoft.com/office/drawing/2014/main" id="{98612CBF-9137-4469-9AB1-86AD5CBDDBF5}"/>
              </a:ext>
            </a:extLst>
          </p:cNvPr>
          <p:cNvSpPr txBox="1"/>
          <p:nvPr/>
        </p:nvSpPr>
        <p:spPr>
          <a:xfrm>
            <a:off x="3979809" y="4588259"/>
            <a:ext cx="38639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Entrada / saída</a:t>
            </a:r>
          </a:p>
        </p:txBody>
      </p:sp>
      <p:sp>
        <p:nvSpPr>
          <p:cNvPr id="22" name="テキスト ボックス 648">
            <a:extLst>
              <a:ext uri="{FF2B5EF4-FFF2-40B4-BE49-F238E27FC236}">
                <a16:creationId xmlns:a16="http://schemas.microsoft.com/office/drawing/2014/main" id="{3209E55A-9945-47AA-A366-BE72E81104EF}"/>
              </a:ext>
            </a:extLst>
          </p:cNvPr>
          <p:cNvSpPr txBox="1"/>
          <p:nvPr/>
        </p:nvSpPr>
        <p:spPr>
          <a:xfrm>
            <a:off x="2712608" y="5922989"/>
            <a:ext cx="814686"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Placa de válvula</a:t>
            </a:r>
          </a:p>
        </p:txBody>
      </p:sp>
      <p:sp>
        <p:nvSpPr>
          <p:cNvPr id="24" name="テキスト ボックス 644">
            <a:extLst>
              <a:ext uri="{FF2B5EF4-FFF2-40B4-BE49-F238E27FC236}">
                <a16:creationId xmlns:a16="http://schemas.microsoft.com/office/drawing/2014/main" id="{7AA05499-A251-4E64-9964-9846A990F2F1}"/>
              </a:ext>
            </a:extLst>
          </p:cNvPr>
          <p:cNvSpPr txBox="1"/>
          <p:nvPr/>
        </p:nvSpPr>
        <p:spPr>
          <a:xfrm>
            <a:off x="5909213" y="4174153"/>
            <a:ext cx="1102124" cy="1812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Bloco de cilindros</a:t>
            </a:r>
          </a:p>
        </p:txBody>
      </p:sp>
      <p:sp>
        <p:nvSpPr>
          <p:cNvPr id="25" name="テキスト ボックス 643">
            <a:extLst>
              <a:ext uri="{FF2B5EF4-FFF2-40B4-BE49-F238E27FC236}">
                <a16:creationId xmlns:a16="http://schemas.microsoft.com/office/drawing/2014/main" id="{B722F938-399D-4D4E-956A-464AF129C502}"/>
              </a:ext>
            </a:extLst>
          </p:cNvPr>
          <p:cNvSpPr txBox="1"/>
          <p:nvPr/>
        </p:nvSpPr>
        <p:spPr>
          <a:xfrm>
            <a:off x="4863502" y="4498674"/>
            <a:ext cx="256074" cy="17221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Eixo</a:t>
            </a:r>
          </a:p>
        </p:txBody>
      </p:sp>
      <p:sp>
        <p:nvSpPr>
          <p:cNvPr id="26" name="テキスト ボックス 648">
            <a:extLst>
              <a:ext uri="{FF2B5EF4-FFF2-40B4-BE49-F238E27FC236}">
                <a16:creationId xmlns:a16="http://schemas.microsoft.com/office/drawing/2014/main" id="{73AF12BE-84A1-4377-8823-30FCEF83E927}"/>
              </a:ext>
            </a:extLst>
          </p:cNvPr>
          <p:cNvSpPr txBox="1"/>
          <p:nvPr/>
        </p:nvSpPr>
        <p:spPr>
          <a:xfrm>
            <a:off x="7011337" y="5758324"/>
            <a:ext cx="907152" cy="1942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Placa de válvula</a:t>
            </a:r>
          </a:p>
        </p:txBody>
      </p:sp>
      <p:sp>
        <p:nvSpPr>
          <p:cNvPr id="27" name="テキスト ボックス 645">
            <a:extLst>
              <a:ext uri="{FF2B5EF4-FFF2-40B4-BE49-F238E27FC236}">
                <a16:creationId xmlns:a16="http://schemas.microsoft.com/office/drawing/2014/main" id="{D26F9536-EC4C-4921-B84F-94474EEB239D}"/>
              </a:ext>
            </a:extLst>
          </p:cNvPr>
          <p:cNvSpPr txBox="1"/>
          <p:nvPr/>
        </p:nvSpPr>
        <p:spPr>
          <a:xfrm>
            <a:off x="5834856" y="5669196"/>
            <a:ext cx="561109" cy="2331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Pistão</a:t>
            </a:r>
          </a:p>
        </p:txBody>
      </p:sp>
      <p:sp>
        <p:nvSpPr>
          <p:cNvPr id="28" name="テキスト ボックス 646">
            <a:extLst>
              <a:ext uri="{FF2B5EF4-FFF2-40B4-BE49-F238E27FC236}">
                <a16:creationId xmlns:a16="http://schemas.microsoft.com/office/drawing/2014/main" id="{13E837D5-8D63-40B2-B73F-71287023AA16}"/>
              </a:ext>
            </a:extLst>
          </p:cNvPr>
          <p:cNvSpPr txBox="1"/>
          <p:nvPr/>
        </p:nvSpPr>
        <p:spPr>
          <a:xfrm>
            <a:off x="7073070" y="4526891"/>
            <a:ext cx="433384" cy="2053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Entrada / saída</a:t>
            </a:r>
          </a:p>
        </p:txBody>
      </p:sp>
      <p:sp>
        <p:nvSpPr>
          <p:cNvPr id="29" name="テキスト ボックス 646">
            <a:extLst>
              <a:ext uri="{FF2B5EF4-FFF2-40B4-BE49-F238E27FC236}">
                <a16:creationId xmlns:a16="http://schemas.microsoft.com/office/drawing/2014/main" id="{FB03566E-D0B3-4148-99D8-5D839A36AE57}"/>
              </a:ext>
            </a:extLst>
          </p:cNvPr>
          <p:cNvSpPr txBox="1"/>
          <p:nvPr/>
        </p:nvSpPr>
        <p:spPr>
          <a:xfrm>
            <a:off x="7918489" y="4519456"/>
            <a:ext cx="515465" cy="17221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Entrada / saída</a:t>
            </a:r>
          </a:p>
        </p:txBody>
      </p:sp>
      <p:sp>
        <p:nvSpPr>
          <p:cNvPr id="30" name="テキスト ボックス 645">
            <a:extLst>
              <a:ext uri="{FF2B5EF4-FFF2-40B4-BE49-F238E27FC236}">
                <a16:creationId xmlns:a16="http://schemas.microsoft.com/office/drawing/2014/main" id="{F9E2F601-88F9-487F-9E09-C753C4DD29C1}"/>
              </a:ext>
            </a:extLst>
          </p:cNvPr>
          <p:cNvSpPr txBox="1"/>
          <p:nvPr/>
        </p:nvSpPr>
        <p:spPr>
          <a:xfrm>
            <a:off x="4921656" y="5465106"/>
            <a:ext cx="561109" cy="2331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Placa oscilante</a:t>
            </a:r>
            <a:endParaRPr lang="ja-JP" sz="10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84085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21362"/>
            <a:ext cx="7772400" cy="601663"/>
          </a:xfrm>
        </p:spPr>
        <p:txBody>
          <a:bodyPr rtlCol="0">
            <a:normAutofit fontScale="90000"/>
          </a:bodyPr>
          <a:lstStyle/>
          <a:p>
            <a:pPr rtl="0"/>
            <a:r>
              <a:rPr lang="pt-br" sz="3200">
                <a:latin typeface="Times New Roman" panose="02020603050405020304" pitchFamily="18" charset="0"/>
                <a:ea typeface="+mn-ea"/>
                <a:cs typeface="Times New Roman" panose="02020603050405020304" pitchFamily="18" charset="0"/>
              </a:rPr>
              <a:t>Capítulo 1 Conhecimento básico sobre máquinas de construção do tipo de veículos</a:t>
            </a:r>
          </a:p>
        </p:txBody>
      </p:sp>
    </p:spTree>
    <p:extLst>
      <p:ext uri="{BB962C8B-B14F-4D97-AF65-F5344CB8AC3E}">
        <p14:creationId xmlns:p14="http://schemas.microsoft.com/office/powerpoint/2010/main" val="1218580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Tanque de óleo hidráulico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76875" y="6452605"/>
            <a:ext cx="3519287"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31 do texto / Página 14 do texto suplementar</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8" name="テキスト ボックス 7"/>
          <p:cNvSpPr txBox="1"/>
          <p:nvPr/>
        </p:nvSpPr>
        <p:spPr>
          <a:xfrm>
            <a:off x="772308" y="1630170"/>
            <a:ext cx="45971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Tanque de óleo hidráulico</a:t>
            </a:r>
          </a:p>
        </p:txBody>
      </p:sp>
      <p:sp>
        <p:nvSpPr>
          <p:cNvPr id="10" name="テキスト ボックス 9"/>
          <p:cNvSpPr txBox="1"/>
          <p:nvPr/>
        </p:nvSpPr>
        <p:spPr>
          <a:xfrm>
            <a:off x="5046978" y="1268862"/>
            <a:ext cx="3172214" cy="276520"/>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Respirador de ar de combinação</a:t>
            </a:r>
          </a:p>
        </p:txBody>
      </p:sp>
      <p:pic>
        <p:nvPicPr>
          <p:cNvPr id="3" name="図 2"/>
          <p:cNvPicPr>
            <a:picLocks noChangeAspect="1"/>
          </p:cNvPicPr>
          <p:nvPr/>
        </p:nvPicPr>
        <p:blipFill>
          <a:blip r:embed="rId3"/>
          <a:stretch>
            <a:fillRect/>
          </a:stretch>
        </p:blipFill>
        <p:spPr>
          <a:xfrm>
            <a:off x="1068467" y="2002551"/>
            <a:ext cx="4004819" cy="3887676"/>
          </a:xfrm>
          <a:prstGeom prst="rect">
            <a:avLst/>
          </a:prstGeom>
        </p:spPr>
      </p:pic>
      <p:pic>
        <p:nvPicPr>
          <p:cNvPr id="5" name="図 4"/>
          <p:cNvPicPr>
            <a:picLocks noChangeAspect="1"/>
          </p:cNvPicPr>
          <p:nvPr/>
        </p:nvPicPr>
        <p:blipFill>
          <a:blip r:embed="rId4"/>
          <a:stretch>
            <a:fillRect/>
          </a:stretch>
        </p:blipFill>
        <p:spPr>
          <a:xfrm>
            <a:off x="5809261" y="1468681"/>
            <a:ext cx="1647649" cy="2350323"/>
          </a:xfrm>
          <a:prstGeom prst="rect">
            <a:avLst/>
          </a:prstGeom>
        </p:spPr>
      </p:pic>
      <p:pic>
        <p:nvPicPr>
          <p:cNvPr id="11" name="図 10"/>
          <p:cNvPicPr>
            <a:picLocks noChangeAspect="1"/>
          </p:cNvPicPr>
          <p:nvPr/>
        </p:nvPicPr>
        <p:blipFill>
          <a:blip r:embed="rId5"/>
          <a:stretch>
            <a:fillRect/>
          </a:stretch>
        </p:blipFill>
        <p:spPr>
          <a:xfrm>
            <a:off x="5985104" y="4161917"/>
            <a:ext cx="1471806" cy="2207709"/>
          </a:xfrm>
          <a:prstGeom prst="rect">
            <a:avLst/>
          </a:prstGeom>
        </p:spPr>
      </p:pic>
      <p:sp>
        <p:nvSpPr>
          <p:cNvPr id="12" name="テキスト ボックス 11"/>
          <p:cNvSpPr txBox="1"/>
          <p:nvPr/>
        </p:nvSpPr>
        <p:spPr>
          <a:xfrm>
            <a:off x="4912053" y="3940678"/>
            <a:ext cx="3172214" cy="276520"/>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Filtro para tubulação</a:t>
            </a:r>
          </a:p>
        </p:txBody>
      </p:sp>
      <p:sp>
        <p:nvSpPr>
          <p:cNvPr id="13" name="テキスト ボックス 660">
            <a:extLst>
              <a:ext uri="{FF2B5EF4-FFF2-40B4-BE49-F238E27FC236}">
                <a16:creationId xmlns:a16="http://schemas.microsoft.com/office/drawing/2014/main" id="{9DEA56B1-F1B8-4532-8A2F-7B666A24AB9D}"/>
              </a:ext>
            </a:extLst>
          </p:cNvPr>
          <p:cNvSpPr txBox="1"/>
          <p:nvPr/>
        </p:nvSpPr>
        <p:spPr>
          <a:xfrm>
            <a:off x="7213118" y="4736702"/>
            <a:ext cx="330200" cy="104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Saída</a:t>
            </a:r>
          </a:p>
        </p:txBody>
      </p:sp>
      <p:sp>
        <p:nvSpPr>
          <p:cNvPr id="14" name="テキスト ボックス 661">
            <a:extLst>
              <a:ext uri="{FF2B5EF4-FFF2-40B4-BE49-F238E27FC236}">
                <a16:creationId xmlns:a16="http://schemas.microsoft.com/office/drawing/2014/main" id="{68970315-240B-426A-AA8F-5A2F4F1604A9}"/>
              </a:ext>
            </a:extLst>
          </p:cNvPr>
          <p:cNvSpPr txBox="1"/>
          <p:nvPr/>
        </p:nvSpPr>
        <p:spPr>
          <a:xfrm>
            <a:off x="7021512" y="5030941"/>
            <a:ext cx="450850" cy="104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Magnético</a:t>
            </a:r>
          </a:p>
        </p:txBody>
      </p:sp>
      <p:sp>
        <p:nvSpPr>
          <p:cNvPr id="15" name="テキスト ボックス 662">
            <a:extLst>
              <a:ext uri="{FF2B5EF4-FFF2-40B4-BE49-F238E27FC236}">
                <a16:creationId xmlns:a16="http://schemas.microsoft.com/office/drawing/2014/main" id="{89019963-E9A5-43D6-9F06-31C2917B8BE7}"/>
              </a:ext>
            </a:extLst>
          </p:cNvPr>
          <p:cNvSpPr txBox="1"/>
          <p:nvPr/>
        </p:nvSpPr>
        <p:spPr>
          <a:xfrm>
            <a:off x="7016321" y="5250303"/>
            <a:ext cx="655933" cy="1640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Elemento</a:t>
            </a:r>
          </a:p>
        </p:txBody>
      </p:sp>
      <p:sp>
        <p:nvSpPr>
          <p:cNvPr id="16" name="テキスト ボックス 663">
            <a:extLst>
              <a:ext uri="{FF2B5EF4-FFF2-40B4-BE49-F238E27FC236}">
                <a16:creationId xmlns:a16="http://schemas.microsoft.com/office/drawing/2014/main" id="{0F8A9718-967B-49B7-8FA9-8B07B265B42B}"/>
              </a:ext>
            </a:extLst>
          </p:cNvPr>
          <p:cNvSpPr txBox="1"/>
          <p:nvPr/>
        </p:nvSpPr>
        <p:spPr>
          <a:xfrm>
            <a:off x="6888989" y="1482096"/>
            <a:ext cx="450850" cy="104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tampa</a:t>
            </a:r>
          </a:p>
        </p:txBody>
      </p:sp>
      <p:sp>
        <p:nvSpPr>
          <p:cNvPr id="17" name="テキスト ボックス 664">
            <a:extLst>
              <a:ext uri="{FF2B5EF4-FFF2-40B4-BE49-F238E27FC236}">
                <a16:creationId xmlns:a16="http://schemas.microsoft.com/office/drawing/2014/main" id="{9D7BD54B-5AB6-478F-9211-3777F46A98B2}"/>
              </a:ext>
            </a:extLst>
          </p:cNvPr>
          <p:cNvSpPr txBox="1"/>
          <p:nvPr/>
        </p:nvSpPr>
        <p:spPr>
          <a:xfrm>
            <a:off x="5706979" y="1491971"/>
            <a:ext cx="967417" cy="1758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Elemento de filtro de ar</a:t>
            </a:r>
          </a:p>
        </p:txBody>
      </p:sp>
      <p:sp>
        <p:nvSpPr>
          <p:cNvPr id="18" name="テキスト ボックス 665">
            <a:extLst>
              <a:ext uri="{FF2B5EF4-FFF2-40B4-BE49-F238E27FC236}">
                <a16:creationId xmlns:a16="http://schemas.microsoft.com/office/drawing/2014/main" id="{F3C56C90-E003-4142-8D55-8310B1CF9661}"/>
              </a:ext>
            </a:extLst>
          </p:cNvPr>
          <p:cNvSpPr txBox="1"/>
          <p:nvPr/>
        </p:nvSpPr>
        <p:spPr>
          <a:xfrm>
            <a:off x="6007614" y="2724149"/>
            <a:ext cx="228600" cy="922817"/>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Elemento de filtro de óleo</a:t>
            </a:r>
          </a:p>
        </p:txBody>
      </p:sp>
      <p:sp>
        <p:nvSpPr>
          <p:cNvPr id="19" name="テキスト ボックス 666">
            <a:extLst>
              <a:ext uri="{FF2B5EF4-FFF2-40B4-BE49-F238E27FC236}">
                <a16:creationId xmlns:a16="http://schemas.microsoft.com/office/drawing/2014/main" id="{56F3F87E-B265-47F6-A759-13A08B6649B9}"/>
              </a:ext>
            </a:extLst>
          </p:cNvPr>
          <p:cNvSpPr txBox="1"/>
          <p:nvPr/>
        </p:nvSpPr>
        <p:spPr>
          <a:xfrm>
            <a:off x="1687090" y="2291736"/>
            <a:ext cx="1175171" cy="1806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Medidor de nível de óleo</a:t>
            </a:r>
          </a:p>
        </p:txBody>
      </p:sp>
      <p:sp>
        <p:nvSpPr>
          <p:cNvPr id="20" name="テキスト ボックス 667">
            <a:extLst>
              <a:ext uri="{FF2B5EF4-FFF2-40B4-BE49-F238E27FC236}">
                <a16:creationId xmlns:a16="http://schemas.microsoft.com/office/drawing/2014/main" id="{1A6593CE-A5A2-4E18-831F-FA8667F4CB52}"/>
              </a:ext>
            </a:extLst>
          </p:cNvPr>
          <p:cNvSpPr txBox="1"/>
          <p:nvPr/>
        </p:nvSpPr>
        <p:spPr>
          <a:xfrm>
            <a:off x="3995397" y="2457656"/>
            <a:ext cx="916656" cy="1179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Respirador de ar</a:t>
            </a:r>
          </a:p>
        </p:txBody>
      </p:sp>
      <p:sp>
        <p:nvSpPr>
          <p:cNvPr id="21" name="テキスト ボックス 668">
            <a:extLst>
              <a:ext uri="{FF2B5EF4-FFF2-40B4-BE49-F238E27FC236}">
                <a16:creationId xmlns:a16="http://schemas.microsoft.com/office/drawing/2014/main" id="{F93994EE-D119-42F9-9C66-80DAF1AFBC3F}"/>
              </a:ext>
            </a:extLst>
          </p:cNvPr>
          <p:cNvSpPr txBox="1"/>
          <p:nvPr/>
        </p:nvSpPr>
        <p:spPr>
          <a:xfrm>
            <a:off x="2079087" y="2641860"/>
            <a:ext cx="487745" cy="1806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Filtro</a:t>
            </a:r>
          </a:p>
        </p:txBody>
      </p:sp>
      <p:sp>
        <p:nvSpPr>
          <p:cNvPr id="22" name="テキスト ボックス 669">
            <a:extLst>
              <a:ext uri="{FF2B5EF4-FFF2-40B4-BE49-F238E27FC236}">
                <a16:creationId xmlns:a16="http://schemas.microsoft.com/office/drawing/2014/main" id="{58D0E322-8EF0-4F8E-A35D-B1359205929F}"/>
              </a:ext>
            </a:extLst>
          </p:cNvPr>
          <p:cNvSpPr txBox="1"/>
          <p:nvPr/>
        </p:nvSpPr>
        <p:spPr>
          <a:xfrm rot="20042738">
            <a:off x="1698865" y="3671917"/>
            <a:ext cx="459481" cy="29628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Do circuito</a:t>
            </a:r>
          </a:p>
        </p:txBody>
      </p:sp>
      <p:sp>
        <p:nvSpPr>
          <p:cNvPr id="23" name="テキスト ボックス 670">
            <a:extLst>
              <a:ext uri="{FF2B5EF4-FFF2-40B4-BE49-F238E27FC236}">
                <a16:creationId xmlns:a16="http://schemas.microsoft.com/office/drawing/2014/main" id="{D9BE3FBA-CBEE-4BDA-8282-583BC128CB5B}"/>
              </a:ext>
            </a:extLst>
          </p:cNvPr>
          <p:cNvSpPr txBox="1"/>
          <p:nvPr/>
        </p:nvSpPr>
        <p:spPr>
          <a:xfrm>
            <a:off x="1074868" y="5584117"/>
            <a:ext cx="612222" cy="1704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Da válvula de operação</a:t>
            </a:r>
          </a:p>
        </p:txBody>
      </p:sp>
      <p:sp>
        <p:nvSpPr>
          <p:cNvPr id="24" name="テキスト ボックス 671">
            <a:extLst>
              <a:ext uri="{FF2B5EF4-FFF2-40B4-BE49-F238E27FC236}">
                <a16:creationId xmlns:a16="http://schemas.microsoft.com/office/drawing/2014/main" id="{1CFF4EDD-5163-45CF-B5AF-477D92D92399}"/>
              </a:ext>
            </a:extLst>
          </p:cNvPr>
          <p:cNvSpPr txBox="1"/>
          <p:nvPr/>
        </p:nvSpPr>
        <p:spPr>
          <a:xfrm>
            <a:off x="3398498" y="4131681"/>
            <a:ext cx="596899" cy="1704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Filtro</a:t>
            </a:r>
          </a:p>
        </p:txBody>
      </p:sp>
      <p:sp>
        <p:nvSpPr>
          <p:cNvPr id="25" name="テキスト ボックス 672">
            <a:extLst>
              <a:ext uri="{FF2B5EF4-FFF2-40B4-BE49-F238E27FC236}">
                <a16:creationId xmlns:a16="http://schemas.microsoft.com/office/drawing/2014/main" id="{664F4D06-2E06-4EA7-8C56-2EBC5A0D268C}"/>
              </a:ext>
            </a:extLst>
          </p:cNvPr>
          <p:cNvSpPr txBox="1"/>
          <p:nvPr/>
        </p:nvSpPr>
        <p:spPr>
          <a:xfrm>
            <a:off x="3440111" y="5479342"/>
            <a:ext cx="541781" cy="104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Armadilha</a:t>
            </a:r>
          </a:p>
        </p:txBody>
      </p:sp>
      <p:sp>
        <p:nvSpPr>
          <p:cNvPr id="26" name="テキスト ボックス 673">
            <a:extLst>
              <a:ext uri="{FF2B5EF4-FFF2-40B4-BE49-F238E27FC236}">
                <a16:creationId xmlns:a16="http://schemas.microsoft.com/office/drawing/2014/main" id="{B3D72E09-B922-489F-8E57-A0E1AD5611C5}"/>
              </a:ext>
            </a:extLst>
          </p:cNvPr>
          <p:cNvSpPr txBox="1"/>
          <p:nvPr/>
        </p:nvSpPr>
        <p:spPr>
          <a:xfrm>
            <a:off x="2862261" y="5719763"/>
            <a:ext cx="523875" cy="1704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Para a bomba</a:t>
            </a:r>
          </a:p>
        </p:txBody>
      </p:sp>
    </p:spTree>
    <p:extLst>
      <p:ext uri="{BB962C8B-B14F-4D97-AF65-F5344CB8AC3E}">
        <p14:creationId xmlns:p14="http://schemas.microsoft.com/office/powerpoint/2010/main" val="1811332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63682" y="2908299"/>
            <a:ext cx="8416636" cy="601663"/>
          </a:xfrm>
        </p:spPr>
        <p:txBody>
          <a:bodyPr rtlCol="0">
            <a:normAutofit fontScale="90000"/>
          </a:bodyPr>
          <a:lstStyle/>
          <a:p>
            <a:pPr rtl="0"/>
            <a:r>
              <a:rPr lang="pt-br" sz="3200">
                <a:latin typeface="Times New Roman" panose="02020603050405020304" pitchFamily="18" charset="0"/>
                <a:ea typeface="ＭＳ Ｐゴシック" panose="020B0600070205080204" pitchFamily="50" charset="-128"/>
                <a:cs typeface="Times New Roman" panose="02020603050405020304" pitchFamily="18" charset="0"/>
              </a:rPr>
              <a:t>Capítulo 3 Estrutura do equipamento relacionado ao deslocamento de máquinas de construção do tipo de veículos</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577470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Trator sobre esteiras</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58571" y="6452605"/>
            <a:ext cx="3537591"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35 do texto / Página 15 do texto suplementar</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0" name="テキスト ボックス 9"/>
          <p:cNvSpPr txBox="1"/>
          <p:nvPr/>
        </p:nvSpPr>
        <p:spPr>
          <a:xfrm>
            <a:off x="2985893" y="6019547"/>
            <a:ext cx="3172214" cy="276520"/>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estrutura de trator sobre esteira</a:t>
            </a:r>
          </a:p>
        </p:txBody>
      </p:sp>
      <p:pic>
        <p:nvPicPr>
          <p:cNvPr id="2" name="図 1"/>
          <p:cNvPicPr>
            <a:picLocks noChangeAspect="1"/>
          </p:cNvPicPr>
          <p:nvPr/>
        </p:nvPicPr>
        <p:blipFill>
          <a:blip r:embed="rId3"/>
          <a:stretch>
            <a:fillRect/>
          </a:stretch>
        </p:blipFill>
        <p:spPr>
          <a:xfrm>
            <a:off x="1698307" y="1343115"/>
            <a:ext cx="5747385" cy="4647248"/>
          </a:xfrm>
          <a:prstGeom prst="rect">
            <a:avLst/>
          </a:prstGeom>
        </p:spPr>
      </p:pic>
      <p:sp>
        <p:nvSpPr>
          <p:cNvPr id="8" name="テキスト ボックス 674">
            <a:extLst>
              <a:ext uri="{FF2B5EF4-FFF2-40B4-BE49-F238E27FC236}">
                <a16:creationId xmlns:a16="http://schemas.microsoft.com/office/drawing/2014/main" id="{8921B1BE-E662-4315-82C4-27AD238AD877}"/>
              </a:ext>
            </a:extLst>
          </p:cNvPr>
          <p:cNvSpPr txBox="1"/>
          <p:nvPr/>
        </p:nvSpPr>
        <p:spPr>
          <a:xfrm>
            <a:off x="2285945" y="1622405"/>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Radiador</a:t>
            </a:r>
          </a:p>
        </p:txBody>
      </p:sp>
      <p:sp>
        <p:nvSpPr>
          <p:cNvPr id="11" name="テキスト ボックス 675">
            <a:extLst>
              <a:ext uri="{FF2B5EF4-FFF2-40B4-BE49-F238E27FC236}">
                <a16:creationId xmlns:a16="http://schemas.microsoft.com/office/drawing/2014/main" id="{FFA14DD0-32FC-4A12-A1BC-6A42DEA37F9D}"/>
              </a:ext>
            </a:extLst>
          </p:cNvPr>
          <p:cNvSpPr txBox="1"/>
          <p:nvPr/>
        </p:nvSpPr>
        <p:spPr>
          <a:xfrm>
            <a:off x="4141418" y="1769577"/>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Motor</a:t>
            </a:r>
          </a:p>
        </p:txBody>
      </p:sp>
      <p:sp>
        <p:nvSpPr>
          <p:cNvPr id="12" name="テキスト ボックス 676">
            <a:extLst>
              <a:ext uri="{FF2B5EF4-FFF2-40B4-BE49-F238E27FC236}">
                <a16:creationId xmlns:a16="http://schemas.microsoft.com/office/drawing/2014/main" id="{D4E484EA-99F0-4E89-A1B8-70DEDE5D7FDF}"/>
              </a:ext>
            </a:extLst>
          </p:cNvPr>
          <p:cNvSpPr txBox="1"/>
          <p:nvPr/>
        </p:nvSpPr>
        <p:spPr>
          <a:xfrm>
            <a:off x="5341516" y="1697577"/>
            <a:ext cx="2004164" cy="2427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mudança de velocidade (câmbio)</a:t>
            </a:r>
          </a:p>
        </p:txBody>
      </p:sp>
      <p:sp>
        <p:nvSpPr>
          <p:cNvPr id="13" name="テキスト ボックス 677">
            <a:extLst>
              <a:ext uri="{FF2B5EF4-FFF2-40B4-BE49-F238E27FC236}">
                <a16:creationId xmlns:a16="http://schemas.microsoft.com/office/drawing/2014/main" id="{41191F28-2DBF-4299-A2D1-3187A9DB6B87}"/>
              </a:ext>
            </a:extLst>
          </p:cNvPr>
          <p:cNvSpPr txBox="1"/>
          <p:nvPr/>
        </p:nvSpPr>
        <p:spPr>
          <a:xfrm>
            <a:off x="5341515" y="2076840"/>
            <a:ext cx="1413354" cy="1364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Conversor de torque</a:t>
            </a:r>
          </a:p>
        </p:txBody>
      </p:sp>
      <p:sp>
        <p:nvSpPr>
          <p:cNvPr id="15" name="テキスト ボックス 678">
            <a:extLst>
              <a:ext uri="{FF2B5EF4-FFF2-40B4-BE49-F238E27FC236}">
                <a16:creationId xmlns:a16="http://schemas.microsoft.com/office/drawing/2014/main" id="{5ED9A6D8-40E9-4F71-BEF8-609309A23A3A}"/>
              </a:ext>
            </a:extLst>
          </p:cNvPr>
          <p:cNvSpPr txBox="1"/>
          <p:nvPr/>
        </p:nvSpPr>
        <p:spPr>
          <a:xfrm>
            <a:off x="5613483" y="2319638"/>
            <a:ext cx="1413354" cy="1364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Transmissão Power Shift</a:t>
            </a:r>
            <a:endPar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6" name="テキスト ボックス 679">
            <a:extLst>
              <a:ext uri="{FF2B5EF4-FFF2-40B4-BE49-F238E27FC236}">
                <a16:creationId xmlns:a16="http://schemas.microsoft.com/office/drawing/2014/main" id="{3C67B885-209D-4C7A-BCA6-75D624102FBE}"/>
              </a:ext>
            </a:extLst>
          </p:cNvPr>
          <p:cNvSpPr txBox="1"/>
          <p:nvPr/>
        </p:nvSpPr>
        <p:spPr>
          <a:xfrm>
            <a:off x="6412369" y="2507750"/>
            <a:ext cx="1033323" cy="2692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Tanque de óleo hidráulico</a:t>
            </a:r>
          </a:p>
        </p:txBody>
      </p:sp>
      <p:sp>
        <p:nvSpPr>
          <p:cNvPr id="17" name="テキスト ボックス 681">
            <a:extLst>
              <a:ext uri="{FF2B5EF4-FFF2-40B4-BE49-F238E27FC236}">
                <a16:creationId xmlns:a16="http://schemas.microsoft.com/office/drawing/2014/main" id="{BFC4F168-670D-4A32-9FE1-0C4A257B3F3F}"/>
              </a:ext>
            </a:extLst>
          </p:cNvPr>
          <p:cNvSpPr txBox="1"/>
          <p:nvPr/>
        </p:nvSpPr>
        <p:spPr>
          <a:xfrm>
            <a:off x="6853348" y="3831845"/>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Esteira</a:t>
            </a:r>
          </a:p>
        </p:txBody>
      </p:sp>
      <p:sp>
        <p:nvSpPr>
          <p:cNvPr id="18" name="テキスト ボックス 682">
            <a:extLst>
              <a:ext uri="{FF2B5EF4-FFF2-40B4-BE49-F238E27FC236}">
                <a16:creationId xmlns:a16="http://schemas.microsoft.com/office/drawing/2014/main" id="{2B07DA7E-BD8D-4427-B4ED-106D1C601308}"/>
              </a:ext>
            </a:extLst>
          </p:cNvPr>
          <p:cNvSpPr txBox="1"/>
          <p:nvPr/>
        </p:nvSpPr>
        <p:spPr>
          <a:xfrm>
            <a:off x="5965795" y="5287214"/>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Eixo horizontal</a:t>
            </a:r>
            <a:endParaRPr lang="ja-JP" sz="8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9" name="テキスト ボックス 683">
            <a:extLst>
              <a:ext uri="{FF2B5EF4-FFF2-40B4-BE49-F238E27FC236}">
                <a16:creationId xmlns:a16="http://schemas.microsoft.com/office/drawing/2014/main" id="{58EEC63C-4967-46BE-A750-BC6D04ADF2BB}"/>
              </a:ext>
            </a:extLst>
          </p:cNvPr>
          <p:cNvSpPr txBox="1"/>
          <p:nvPr/>
        </p:nvSpPr>
        <p:spPr>
          <a:xfrm>
            <a:off x="5965795" y="5579885"/>
            <a:ext cx="969038"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Embreagem de direção</a:t>
            </a:r>
          </a:p>
        </p:txBody>
      </p:sp>
      <p:sp>
        <p:nvSpPr>
          <p:cNvPr id="20" name="テキスト ボックス 684">
            <a:extLst>
              <a:ext uri="{FF2B5EF4-FFF2-40B4-BE49-F238E27FC236}">
                <a16:creationId xmlns:a16="http://schemas.microsoft.com/office/drawing/2014/main" id="{0962DB83-7DD2-414F-BB89-304EDFB65296}"/>
              </a:ext>
            </a:extLst>
          </p:cNvPr>
          <p:cNvSpPr txBox="1"/>
          <p:nvPr/>
        </p:nvSpPr>
        <p:spPr>
          <a:xfrm>
            <a:off x="5458571" y="5810477"/>
            <a:ext cx="884266"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Desaceleração final</a:t>
            </a:r>
          </a:p>
        </p:txBody>
      </p:sp>
      <p:sp>
        <p:nvSpPr>
          <p:cNvPr id="21" name="テキスト ボックス 685">
            <a:extLst>
              <a:ext uri="{FF2B5EF4-FFF2-40B4-BE49-F238E27FC236}">
                <a16:creationId xmlns:a16="http://schemas.microsoft.com/office/drawing/2014/main" id="{E890E9A9-8853-4D82-846E-BFB132E3AFEA}"/>
              </a:ext>
            </a:extLst>
          </p:cNvPr>
          <p:cNvSpPr txBox="1"/>
          <p:nvPr/>
        </p:nvSpPr>
        <p:spPr>
          <a:xfrm>
            <a:off x="3093720" y="5810477"/>
            <a:ext cx="1295193" cy="1260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Roda dentada (roda de partida)</a:t>
            </a:r>
          </a:p>
        </p:txBody>
      </p:sp>
      <p:sp>
        <p:nvSpPr>
          <p:cNvPr id="22" name="テキスト ボックス 686">
            <a:extLst>
              <a:ext uri="{FF2B5EF4-FFF2-40B4-BE49-F238E27FC236}">
                <a16:creationId xmlns:a16="http://schemas.microsoft.com/office/drawing/2014/main" id="{3B89C2B4-CAAA-4786-B2B1-97229E81C0A6}"/>
              </a:ext>
            </a:extLst>
          </p:cNvPr>
          <p:cNvSpPr txBox="1"/>
          <p:nvPr/>
        </p:nvSpPr>
        <p:spPr>
          <a:xfrm>
            <a:off x="2991246" y="5545474"/>
            <a:ext cx="969039"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Mola de recuo</a:t>
            </a:r>
          </a:p>
        </p:txBody>
      </p:sp>
      <p:sp>
        <p:nvSpPr>
          <p:cNvPr id="23" name="テキスト ボックス 687">
            <a:extLst>
              <a:ext uri="{FF2B5EF4-FFF2-40B4-BE49-F238E27FC236}">
                <a16:creationId xmlns:a16="http://schemas.microsoft.com/office/drawing/2014/main" id="{881315E1-7DE5-458E-A948-75682CB0785F}"/>
              </a:ext>
            </a:extLst>
          </p:cNvPr>
          <p:cNvSpPr txBox="1"/>
          <p:nvPr/>
        </p:nvSpPr>
        <p:spPr>
          <a:xfrm>
            <a:off x="1889760" y="5186581"/>
            <a:ext cx="1530113" cy="490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Rolo transportador (roda superior)</a:t>
            </a:r>
          </a:p>
        </p:txBody>
      </p:sp>
      <p:sp>
        <p:nvSpPr>
          <p:cNvPr id="24" name="テキスト ボックス 688">
            <a:extLst>
              <a:ext uri="{FF2B5EF4-FFF2-40B4-BE49-F238E27FC236}">
                <a16:creationId xmlns:a16="http://schemas.microsoft.com/office/drawing/2014/main" id="{11DC2285-8B67-4319-B7E5-F8B44E3C7C21}"/>
              </a:ext>
            </a:extLst>
          </p:cNvPr>
          <p:cNvSpPr txBox="1"/>
          <p:nvPr/>
        </p:nvSpPr>
        <p:spPr>
          <a:xfrm>
            <a:off x="1367073" y="4794230"/>
            <a:ext cx="1386759"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Rolo do caminhão (roda inferior)</a:t>
            </a:r>
          </a:p>
        </p:txBody>
      </p:sp>
      <p:sp>
        <p:nvSpPr>
          <p:cNvPr id="25" name="テキスト ボックス 689">
            <a:extLst>
              <a:ext uri="{FF2B5EF4-FFF2-40B4-BE49-F238E27FC236}">
                <a16:creationId xmlns:a16="http://schemas.microsoft.com/office/drawing/2014/main" id="{54E076B7-C764-4757-A15C-3FF57C73CA89}"/>
              </a:ext>
            </a:extLst>
          </p:cNvPr>
          <p:cNvSpPr txBox="1"/>
          <p:nvPr/>
        </p:nvSpPr>
        <p:spPr>
          <a:xfrm>
            <a:off x="1606651" y="4579688"/>
            <a:ext cx="838787"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Chassi do caminhão</a:t>
            </a:r>
          </a:p>
        </p:txBody>
      </p:sp>
      <p:sp>
        <p:nvSpPr>
          <p:cNvPr id="26" name="テキスト ボックス 690">
            <a:extLst>
              <a:ext uri="{FF2B5EF4-FFF2-40B4-BE49-F238E27FC236}">
                <a16:creationId xmlns:a16="http://schemas.microsoft.com/office/drawing/2014/main" id="{84272B9B-8AD7-487D-8444-85CB78F75C10}"/>
              </a:ext>
            </a:extLst>
          </p:cNvPr>
          <p:cNvSpPr txBox="1"/>
          <p:nvPr/>
        </p:nvSpPr>
        <p:spPr>
          <a:xfrm>
            <a:off x="1473201" y="4142714"/>
            <a:ext cx="651950" cy="27244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Roda livre (polia de roda)</a:t>
            </a:r>
            <a:endPar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7" name="テキスト ボックス 681">
            <a:extLst>
              <a:ext uri="{FF2B5EF4-FFF2-40B4-BE49-F238E27FC236}">
                <a16:creationId xmlns:a16="http://schemas.microsoft.com/office/drawing/2014/main" id="{1F86C2CA-7A02-4C01-AE67-FF2065A6456C}"/>
              </a:ext>
            </a:extLst>
          </p:cNvPr>
          <p:cNvSpPr txBox="1"/>
          <p:nvPr/>
        </p:nvSpPr>
        <p:spPr>
          <a:xfrm>
            <a:off x="6601710" y="3357000"/>
            <a:ext cx="969037"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Tanque de combustível</a:t>
            </a:r>
            <a:endParaRPr lang="ja-JP" sz="8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953586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Trator sobre esteiras</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673340" y="6452605"/>
            <a:ext cx="432282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Página 35 do texto / Página 15 do texto suplementar</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706553" y="1422712"/>
            <a:ext cx="3913822" cy="2807018"/>
          </a:xfrm>
          <a:prstGeom prst="rect">
            <a:avLst/>
          </a:prstGeom>
        </p:spPr>
      </p:pic>
      <p:pic>
        <p:nvPicPr>
          <p:cNvPr id="13" name="図 12"/>
          <p:cNvPicPr>
            <a:picLocks noChangeAspect="1"/>
          </p:cNvPicPr>
          <p:nvPr/>
        </p:nvPicPr>
        <p:blipFill>
          <a:blip r:embed="rId4"/>
          <a:stretch>
            <a:fillRect/>
          </a:stretch>
        </p:blipFill>
        <p:spPr>
          <a:xfrm>
            <a:off x="4673340" y="3058514"/>
            <a:ext cx="3789045" cy="2754630"/>
          </a:xfrm>
          <a:prstGeom prst="rect">
            <a:avLst/>
          </a:prstGeom>
        </p:spPr>
      </p:pic>
      <p:sp>
        <p:nvSpPr>
          <p:cNvPr id="14" name="正方形/長方形 13"/>
          <p:cNvSpPr/>
          <p:nvPr/>
        </p:nvSpPr>
        <p:spPr>
          <a:xfrm>
            <a:off x="7744078" y="2031101"/>
            <a:ext cx="771272" cy="1051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959037" y="4384059"/>
            <a:ext cx="3408854"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Exemplo de dispositivo de transmissão de energia do tipo de transmissão direta</a:t>
            </a:r>
          </a:p>
        </p:txBody>
      </p:sp>
      <p:sp>
        <p:nvSpPr>
          <p:cNvPr id="16" name="テキスト ボックス 15"/>
          <p:cNvSpPr txBox="1"/>
          <p:nvPr/>
        </p:nvSpPr>
        <p:spPr>
          <a:xfrm>
            <a:off x="3762375" y="5952885"/>
            <a:ext cx="4509914"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dispositivo de transmissão de energia do tipo </a:t>
            </a:r>
            <a:r>
              <a:rPr lang="pt-br" sz="1200" dirty="0" err="1">
                <a:solidFill>
                  <a:prstClr val="black"/>
                </a:solidFill>
                <a:latin typeface="Times New Roman" panose="02020603050405020304" pitchFamily="18" charset="0"/>
                <a:cs typeface="Times New Roman" panose="02020603050405020304" pitchFamily="18" charset="0"/>
              </a:rPr>
              <a:t>power</a:t>
            </a:r>
            <a:r>
              <a:rPr lang="pt-br" sz="1200" dirty="0">
                <a:solidFill>
                  <a:prstClr val="black"/>
                </a:solidFill>
                <a:latin typeface="Times New Roman" panose="02020603050405020304" pitchFamily="18" charset="0"/>
                <a:cs typeface="Times New Roman" panose="02020603050405020304" pitchFamily="18" charset="0"/>
              </a:rPr>
              <a:t> shift</a:t>
            </a:r>
          </a:p>
        </p:txBody>
      </p:sp>
      <p:sp>
        <p:nvSpPr>
          <p:cNvPr id="11" name="テキスト ボックス 691">
            <a:extLst>
              <a:ext uri="{FF2B5EF4-FFF2-40B4-BE49-F238E27FC236}">
                <a16:creationId xmlns:a16="http://schemas.microsoft.com/office/drawing/2014/main" id="{2187D0B9-B6EA-4985-A5DB-0BE055D1AA21}"/>
              </a:ext>
            </a:extLst>
          </p:cNvPr>
          <p:cNvSpPr txBox="1"/>
          <p:nvPr/>
        </p:nvSpPr>
        <p:spPr>
          <a:xfrm>
            <a:off x="1158240" y="1470674"/>
            <a:ext cx="1845458" cy="405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Embreagem de direção</a:t>
            </a:r>
            <a:r>
              <a:rPr lang="en-US"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
            </a:r>
            <a:br>
              <a:rPr lang="en-US" sz="1200" kern="100" dirty="0">
                <a:effectLst/>
                <a:latin typeface="Times New Roman" panose="02020603050405020304" pitchFamily="18" charset="0"/>
                <a:ea typeface="游ゴシック" panose="020B0400000000000000" pitchFamily="50" charset="-128"/>
                <a:cs typeface="Times New Roman" panose="02020603050405020304" pitchFamily="18" charset="0"/>
              </a:rPr>
            </a:b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 freio</a:t>
            </a:r>
          </a:p>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2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2" name="テキスト ボックス 692">
            <a:extLst>
              <a:ext uri="{FF2B5EF4-FFF2-40B4-BE49-F238E27FC236}">
                <a16:creationId xmlns:a16="http://schemas.microsoft.com/office/drawing/2014/main" id="{60A2E78C-7E3F-42BA-BABB-8730BDAD9668}"/>
              </a:ext>
            </a:extLst>
          </p:cNvPr>
          <p:cNvSpPr txBox="1"/>
          <p:nvPr/>
        </p:nvSpPr>
        <p:spPr>
          <a:xfrm>
            <a:off x="3893255" y="1788315"/>
            <a:ext cx="805023" cy="1766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Motor</a:t>
            </a:r>
          </a:p>
        </p:txBody>
      </p:sp>
      <p:sp>
        <p:nvSpPr>
          <p:cNvPr id="17" name="テキスト ボックス 696">
            <a:extLst>
              <a:ext uri="{FF2B5EF4-FFF2-40B4-BE49-F238E27FC236}">
                <a16:creationId xmlns:a16="http://schemas.microsoft.com/office/drawing/2014/main" id="{9230BF1D-1429-41E5-AB43-54ACD6693911}"/>
              </a:ext>
            </a:extLst>
          </p:cNvPr>
          <p:cNvSpPr txBox="1"/>
          <p:nvPr/>
        </p:nvSpPr>
        <p:spPr>
          <a:xfrm>
            <a:off x="867207" y="2261211"/>
            <a:ext cx="929695" cy="1766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Engrenagem cônica</a:t>
            </a:r>
          </a:p>
        </p:txBody>
      </p:sp>
      <p:sp>
        <p:nvSpPr>
          <p:cNvPr id="18" name="テキスト ボックス 697">
            <a:extLst>
              <a:ext uri="{FF2B5EF4-FFF2-40B4-BE49-F238E27FC236}">
                <a16:creationId xmlns:a16="http://schemas.microsoft.com/office/drawing/2014/main" id="{CF089AE3-22E8-4DF2-AA12-CD49A7E15492}"/>
              </a:ext>
            </a:extLst>
          </p:cNvPr>
          <p:cNvSpPr txBox="1"/>
          <p:nvPr/>
        </p:nvSpPr>
        <p:spPr>
          <a:xfrm>
            <a:off x="707853" y="3045353"/>
            <a:ext cx="929695" cy="3929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Final</a:t>
            </a:r>
          </a:p>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Dirigir</a:t>
            </a:r>
          </a:p>
        </p:txBody>
      </p:sp>
      <p:sp>
        <p:nvSpPr>
          <p:cNvPr id="19" name="テキスト ボックス 699">
            <a:extLst>
              <a:ext uri="{FF2B5EF4-FFF2-40B4-BE49-F238E27FC236}">
                <a16:creationId xmlns:a16="http://schemas.microsoft.com/office/drawing/2014/main" id="{43413F44-AB0C-4F3C-8A5A-E874DD229A69}"/>
              </a:ext>
            </a:extLst>
          </p:cNvPr>
          <p:cNvSpPr txBox="1"/>
          <p:nvPr/>
        </p:nvSpPr>
        <p:spPr>
          <a:xfrm>
            <a:off x="787971" y="3623632"/>
            <a:ext cx="1450886" cy="3929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Transmissão direta</a:t>
            </a:r>
          </a:p>
        </p:txBody>
      </p:sp>
      <p:sp>
        <p:nvSpPr>
          <p:cNvPr id="20" name="テキスト ボックス 701">
            <a:extLst>
              <a:ext uri="{FF2B5EF4-FFF2-40B4-BE49-F238E27FC236}">
                <a16:creationId xmlns:a16="http://schemas.microsoft.com/office/drawing/2014/main" id="{FD60D899-C19C-4826-ADF3-39B0BAC0500C}"/>
              </a:ext>
            </a:extLst>
          </p:cNvPr>
          <p:cNvSpPr txBox="1"/>
          <p:nvPr/>
        </p:nvSpPr>
        <p:spPr>
          <a:xfrm>
            <a:off x="3003698" y="3543317"/>
            <a:ext cx="1364193" cy="4732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Embreagem principal do volante</a:t>
            </a:r>
          </a:p>
        </p:txBody>
      </p:sp>
      <p:sp>
        <p:nvSpPr>
          <p:cNvPr id="21" name="テキスト ボックス 702">
            <a:extLst>
              <a:ext uri="{FF2B5EF4-FFF2-40B4-BE49-F238E27FC236}">
                <a16:creationId xmlns:a16="http://schemas.microsoft.com/office/drawing/2014/main" id="{39E60002-755E-4325-BEC7-17EF3000B608}"/>
              </a:ext>
            </a:extLst>
          </p:cNvPr>
          <p:cNvSpPr txBox="1"/>
          <p:nvPr/>
        </p:nvSpPr>
        <p:spPr>
          <a:xfrm>
            <a:off x="2442369" y="4016607"/>
            <a:ext cx="1925522" cy="3674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Junta universal</a:t>
            </a:r>
          </a:p>
        </p:txBody>
      </p:sp>
      <p:sp>
        <p:nvSpPr>
          <p:cNvPr id="22" name="テキスト ボックス 692">
            <a:extLst>
              <a:ext uri="{FF2B5EF4-FFF2-40B4-BE49-F238E27FC236}">
                <a16:creationId xmlns:a16="http://schemas.microsoft.com/office/drawing/2014/main" id="{4CA778CC-5CDA-4933-B019-8F8EFAD13B18}"/>
              </a:ext>
            </a:extLst>
          </p:cNvPr>
          <p:cNvSpPr txBox="1"/>
          <p:nvPr/>
        </p:nvSpPr>
        <p:spPr>
          <a:xfrm>
            <a:off x="4115582" y="2199511"/>
            <a:ext cx="747853" cy="4732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Bomba de direção</a:t>
            </a:r>
            <a:endParaRPr lang="ja-JP" sz="12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3" name="テキスト ボックス 693">
            <a:extLst>
              <a:ext uri="{FF2B5EF4-FFF2-40B4-BE49-F238E27FC236}">
                <a16:creationId xmlns:a16="http://schemas.microsoft.com/office/drawing/2014/main" id="{C68CD872-0025-4C6E-9C6D-D875F81C0ED8}"/>
              </a:ext>
            </a:extLst>
          </p:cNvPr>
          <p:cNvSpPr txBox="1"/>
          <p:nvPr/>
        </p:nvSpPr>
        <p:spPr>
          <a:xfrm>
            <a:off x="7664875" y="3350821"/>
            <a:ext cx="771272" cy="2222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Motor</a:t>
            </a:r>
          </a:p>
        </p:txBody>
      </p:sp>
      <p:sp>
        <p:nvSpPr>
          <p:cNvPr id="24" name="テキスト ボックス 694">
            <a:extLst>
              <a:ext uri="{FF2B5EF4-FFF2-40B4-BE49-F238E27FC236}">
                <a16:creationId xmlns:a16="http://schemas.microsoft.com/office/drawing/2014/main" id="{E1ECF21C-0EF9-46C8-A78C-4DA632721E7B}"/>
              </a:ext>
            </a:extLst>
          </p:cNvPr>
          <p:cNvSpPr txBox="1"/>
          <p:nvPr/>
        </p:nvSpPr>
        <p:spPr>
          <a:xfrm>
            <a:off x="5191125" y="3070543"/>
            <a:ext cx="1787394" cy="4515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Embreagem de direção</a:t>
            </a:r>
            <a:r>
              <a:rPr lang="en-US"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
            </a:r>
            <a:br>
              <a:rPr lang="en-US" sz="1200" kern="100" dirty="0">
                <a:effectLst/>
                <a:latin typeface="Times New Roman" panose="02020603050405020304" pitchFamily="18" charset="0"/>
                <a:ea typeface="游ゴシック" panose="020B0400000000000000" pitchFamily="50" charset="-128"/>
                <a:cs typeface="Times New Roman" panose="02020603050405020304" pitchFamily="18" charset="0"/>
              </a:rPr>
            </a:b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 freio</a:t>
            </a:r>
          </a:p>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12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5" name="テキスト ボックス 695">
            <a:extLst>
              <a:ext uri="{FF2B5EF4-FFF2-40B4-BE49-F238E27FC236}">
                <a16:creationId xmlns:a16="http://schemas.microsoft.com/office/drawing/2014/main" id="{F4C79F63-282F-4759-A003-9572AB18CB48}"/>
              </a:ext>
            </a:extLst>
          </p:cNvPr>
          <p:cNvSpPr txBox="1"/>
          <p:nvPr/>
        </p:nvSpPr>
        <p:spPr>
          <a:xfrm>
            <a:off x="4796068" y="3870040"/>
            <a:ext cx="989096" cy="2222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Engrenagem cônica</a:t>
            </a:r>
          </a:p>
        </p:txBody>
      </p:sp>
      <p:sp>
        <p:nvSpPr>
          <p:cNvPr id="26" name="テキスト ボックス 698">
            <a:extLst>
              <a:ext uri="{FF2B5EF4-FFF2-40B4-BE49-F238E27FC236}">
                <a16:creationId xmlns:a16="http://schemas.microsoft.com/office/drawing/2014/main" id="{53E7A0E2-78C6-4BEF-A0DD-3650C53F98B5}"/>
              </a:ext>
            </a:extLst>
          </p:cNvPr>
          <p:cNvSpPr txBox="1"/>
          <p:nvPr/>
        </p:nvSpPr>
        <p:spPr>
          <a:xfrm>
            <a:off x="4707595" y="4685467"/>
            <a:ext cx="887447" cy="3555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Final</a:t>
            </a:r>
          </a:p>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Dirigir</a:t>
            </a:r>
          </a:p>
        </p:txBody>
      </p:sp>
      <p:sp>
        <p:nvSpPr>
          <p:cNvPr id="27" name="テキスト ボックス 700">
            <a:extLst>
              <a:ext uri="{FF2B5EF4-FFF2-40B4-BE49-F238E27FC236}">
                <a16:creationId xmlns:a16="http://schemas.microsoft.com/office/drawing/2014/main" id="{6A6656CB-BAFC-4E8D-AE85-75267DD63721}"/>
              </a:ext>
            </a:extLst>
          </p:cNvPr>
          <p:cNvSpPr txBox="1"/>
          <p:nvPr/>
        </p:nvSpPr>
        <p:spPr>
          <a:xfrm>
            <a:off x="4863435" y="5226814"/>
            <a:ext cx="1925328" cy="3555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Transmissão Power Shift</a:t>
            </a:r>
            <a:endPar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8" name="テキスト ボックス 703">
            <a:extLst>
              <a:ext uri="{FF2B5EF4-FFF2-40B4-BE49-F238E27FC236}">
                <a16:creationId xmlns:a16="http://schemas.microsoft.com/office/drawing/2014/main" id="{9716EC60-37C9-4975-9310-0D8444C02D0D}"/>
              </a:ext>
            </a:extLst>
          </p:cNvPr>
          <p:cNvSpPr txBox="1"/>
          <p:nvPr/>
        </p:nvSpPr>
        <p:spPr>
          <a:xfrm>
            <a:off x="6076168" y="5581370"/>
            <a:ext cx="1925327" cy="3555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Junta universal</a:t>
            </a:r>
          </a:p>
        </p:txBody>
      </p:sp>
      <p:sp>
        <p:nvSpPr>
          <p:cNvPr id="29" name="テキスト ボックス 704">
            <a:extLst>
              <a:ext uri="{FF2B5EF4-FFF2-40B4-BE49-F238E27FC236}">
                <a16:creationId xmlns:a16="http://schemas.microsoft.com/office/drawing/2014/main" id="{C6C23BB1-69C2-473C-B7B6-3C36E684EA12}"/>
              </a:ext>
            </a:extLst>
          </p:cNvPr>
          <p:cNvSpPr txBox="1"/>
          <p:nvPr/>
        </p:nvSpPr>
        <p:spPr>
          <a:xfrm>
            <a:off x="6841728" y="5135154"/>
            <a:ext cx="1594419" cy="2280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Conversor transformador</a:t>
            </a:r>
          </a:p>
        </p:txBody>
      </p:sp>
    </p:spTree>
    <p:extLst>
      <p:ext uri="{BB962C8B-B14F-4D97-AF65-F5344CB8AC3E}">
        <p14:creationId xmlns:p14="http://schemas.microsoft.com/office/powerpoint/2010/main" val="1046638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Trator de rodas</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581650" y="6452605"/>
            <a:ext cx="341451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47 do texto / Página 16 do texto suplementar</a:t>
            </a: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1394155" y="5857631"/>
            <a:ext cx="2452368"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transmissão de potência do tipo conversor de torque</a:t>
            </a:r>
          </a:p>
        </p:txBody>
      </p:sp>
      <p:pic>
        <p:nvPicPr>
          <p:cNvPr id="2" name="図 1"/>
          <p:cNvPicPr>
            <a:picLocks noChangeAspect="1"/>
          </p:cNvPicPr>
          <p:nvPr/>
        </p:nvPicPr>
        <p:blipFill>
          <a:blip r:embed="rId3"/>
          <a:stretch>
            <a:fillRect/>
          </a:stretch>
        </p:blipFill>
        <p:spPr>
          <a:xfrm>
            <a:off x="803018" y="1380553"/>
            <a:ext cx="4168030" cy="4184269"/>
          </a:xfrm>
          <a:prstGeom prst="rect">
            <a:avLst/>
          </a:prstGeom>
        </p:spPr>
      </p:pic>
      <p:pic>
        <p:nvPicPr>
          <p:cNvPr id="5" name="図 4"/>
          <p:cNvPicPr>
            <a:picLocks noChangeAspect="1"/>
          </p:cNvPicPr>
          <p:nvPr/>
        </p:nvPicPr>
        <p:blipFill>
          <a:blip r:embed="rId4"/>
          <a:stretch>
            <a:fillRect/>
          </a:stretch>
        </p:blipFill>
        <p:spPr>
          <a:xfrm>
            <a:off x="5229791" y="1380553"/>
            <a:ext cx="3072151" cy="4184269"/>
          </a:xfrm>
          <a:prstGeom prst="rect">
            <a:avLst/>
          </a:prstGeom>
        </p:spPr>
      </p:pic>
      <p:sp>
        <p:nvSpPr>
          <p:cNvPr id="10" name="テキスト ボックス 9"/>
          <p:cNvSpPr txBox="1"/>
          <p:nvPr/>
        </p:nvSpPr>
        <p:spPr>
          <a:xfrm>
            <a:off x="5229791" y="5857630"/>
            <a:ext cx="307215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transmissão de energia HST (Hydro-Static-Transmission)</a:t>
            </a:r>
          </a:p>
        </p:txBody>
      </p:sp>
      <p:sp>
        <p:nvSpPr>
          <p:cNvPr id="11" name="テキスト ボックス 705">
            <a:extLst>
              <a:ext uri="{FF2B5EF4-FFF2-40B4-BE49-F238E27FC236}">
                <a16:creationId xmlns:a16="http://schemas.microsoft.com/office/drawing/2014/main" id="{4A0BAD60-6023-4F0F-AC18-1C991A5E15AE}"/>
              </a:ext>
            </a:extLst>
          </p:cNvPr>
          <p:cNvSpPr txBox="1"/>
          <p:nvPr/>
        </p:nvSpPr>
        <p:spPr>
          <a:xfrm>
            <a:off x="2699128" y="1417002"/>
            <a:ext cx="4203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Motor</a:t>
            </a:r>
            <a:endParaRPr lang="ja-JP" sz="600" kern="10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2" name="テキスト ボックス 706">
            <a:extLst>
              <a:ext uri="{FF2B5EF4-FFF2-40B4-BE49-F238E27FC236}">
                <a16:creationId xmlns:a16="http://schemas.microsoft.com/office/drawing/2014/main" id="{D8F03E14-731E-4E82-AC23-BC52EF34DECB}"/>
              </a:ext>
            </a:extLst>
          </p:cNvPr>
          <p:cNvSpPr txBox="1"/>
          <p:nvPr/>
        </p:nvSpPr>
        <p:spPr>
          <a:xfrm>
            <a:off x="2489256" y="1731327"/>
            <a:ext cx="806679" cy="1141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Conversor de torque</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3" name="テキスト ボックス 707">
            <a:extLst>
              <a:ext uri="{FF2B5EF4-FFF2-40B4-BE49-F238E27FC236}">
                <a16:creationId xmlns:a16="http://schemas.microsoft.com/office/drawing/2014/main" id="{EA905E55-B407-417C-8EA0-1F14602BAB23}"/>
              </a:ext>
            </a:extLst>
          </p:cNvPr>
          <p:cNvSpPr txBox="1"/>
          <p:nvPr/>
        </p:nvSpPr>
        <p:spPr>
          <a:xfrm>
            <a:off x="2194303" y="2034857"/>
            <a:ext cx="14478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Transmissão Power Shift</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4" name="テキスト ボックス 708">
            <a:extLst>
              <a:ext uri="{FF2B5EF4-FFF2-40B4-BE49-F238E27FC236}">
                <a16:creationId xmlns:a16="http://schemas.microsoft.com/office/drawing/2014/main" id="{D02E9168-BDE6-4FD2-9EA6-64C81DFC3BB1}"/>
              </a:ext>
            </a:extLst>
          </p:cNvPr>
          <p:cNvSpPr txBox="1"/>
          <p:nvPr/>
        </p:nvSpPr>
        <p:spPr>
          <a:xfrm>
            <a:off x="2678334" y="2352196"/>
            <a:ext cx="45339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Dispositivo diferencial</a:t>
            </a:r>
            <a:endParaRPr lang="ja-JP" sz="3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5" name="テキスト ボックス 709">
            <a:extLst>
              <a:ext uri="{FF2B5EF4-FFF2-40B4-BE49-F238E27FC236}">
                <a16:creationId xmlns:a16="http://schemas.microsoft.com/office/drawing/2014/main" id="{860D4562-6804-4A36-851E-04EF0846BF54}"/>
              </a:ext>
            </a:extLst>
          </p:cNvPr>
          <p:cNvSpPr txBox="1"/>
          <p:nvPr/>
        </p:nvSpPr>
        <p:spPr>
          <a:xfrm>
            <a:off x="2475608" y="2660332"/>
            <a:ext cx="87376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Transmissão final</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6" name="テキスト ボックス 710">
            <a:extLst>
              <a:ext uri="{FF2B5EF4-FFF2-40B4-BE49-F238E27FC236}">
                <a16:creationId xmlns:a16="http://schemas.microsoft.com/office/drawing/2014/main" id="{8211B5AC-B39F-4CCA-A034-6A3248EE60C4}"/>
              </a:ext>
            </a:extLst>
          </p:cNvPr>
          <p:cNvSpPr txBox="1"/>
          <p:nvPr/>
        </p:nvSpPr>
        <p:spPr>
          <a:xfrm>
            <a:off x="2756278" y="2967037"/>
            <a:ext cx="31051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Pneu</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7" name="テキスト ボックス 711">
            <a:extLst>
              <a:ext uri="{FF2B5EF4-FFF2-40B4-BE49-F238E27FC236}">
                <a16:creationId xmlns:a16="http://schemas.microsoft.com/office/drawing/2014/main" id="{D2EA39F7-6F28-4692-8222-886225573601}"/>
              </a:ext>
            </a:extLst>
          </p:cNvPr>
          <p:cNvSpPr txBox="1"/>
          <p:nvPr/>
        </p:nvSpPr>
        <p:spPr>
          <a:xfrm>
            <a:off x="1476753" y="3459162"/>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Conversor de torque</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8" name="テキスト ボックス 712">
            <a:extLst>
              <a:ext uri="{FF2B5EF4-FFF2-40B4-BE49-F238E27FC236}">
                <a16:creationId xmlns:a16="http://schemas.microsoft.com/office/drawing/2014/main" id="{5350880C-CCCF-4011-8DEA-A253C19AE4A6}"/>
              </a:ext>
            </a:extLst>
          </p:cNvPr>
          <p:cNvSpPr txBox="1"/>
          <p:nvPr/>
        </p:nvSpPr>
        <p:spPr>
          <a:xfrm>
            <a:off x="2801363" y="3534727"/>
            <a:ext cx="95440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Transmissão Power Shift</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9" name="テキスト ボックス 713">
            <a:extLst>
              <a:ext uri="{FF2B5EF4-FFF2-40B4-BE49-F238E27FC236}">
                <a16:creationId xmlns:a16="http://schemas.microsoft.com/office/drawing/2014/main" id="{3FC5A2C5-A54C-48D8-8BEA-EBFC6DDB554C}"/>
              </a:ext>
            </a:extLst>
          </p:cNvPr>
          <p:cNvSpPr txBox="1"/>
          <p:nvPr/>
        </p:nvSpPr>
        <p:spPr>
          <a:xfrm>
            <a:off x="1036698" y="3869372"/>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Motor</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0" name="テキスト ボックス 714">
            <a:extLst>
              <a:ext uri="{FF2B5EF4-FFF2-40B4-BE49-F238E27FC236}">
                <a16:creationId xmlns:a16="http://schemas.microsoft.com/office/drawing/2014/main" id="{5C1EAA63-4D1E-43B6-9A63-FEB569AAB1F4}"/>
              </a:ext>
            </a:extLst>
          </p:cNvPr>
          <p:cNvSpPr txBox="1"/>
          <p:nvPr/>
        </p:nvSpPr>
        <p:spPr>
          <a:xfrm>
            <a:off x="803018" y="5296217"/>
            <a:ext cx="591137" cy="1498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Transmissão final</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1" name="テキスト ボックス 715">
            <a:extLst>
              <a:ext uri="{FF2B5EF4-FFF2-40B4-BE49-F238E27FC236}">
                <a16:creationId xmlns:a16="http://schemas.microsoft.com/office/drawing/2014/main" id="{67245F36-27C6-4F64-A063-1E8DDEBFD6A6}"/>
              </a:ext>
            </a:extLst>
          </p:cNvPr>
          <p:cNvSpPr txBox="1"/>
          <p:nvPr/>
        </p:nvSpPr>
        <p:spPr>
          <a:xfrm>
            <a:off x="3582413" y="5303202"/>
            <a:ext cx="641569"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Transmissão final</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2" name="テキスト ボックス 716">
            <a:extLst>
              <a:ext uri="{FF2B5EF4-FFF2-40B4-BE49-F238E27FC236}">
                <a16:creationId xmlns:a16="http://schemas.microsoft.com/office/drawing/2014/main" id="{5C67540E-E465-4E33-A3E7-93D4DB451A09}"/>
              </a:ext>
            </a:extLst>
          </p:cNvPr>
          <p:cNvSpPr txBox="1"/>
          <p:nvPr/>
        </p:nvSpPr>
        <p:spPr>
          <a:xfrm>
            <a:off x="1607563" y="5390832"/>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Pneu</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3" name="テキスト ボックス 717">
            <a:extLst>
              <a:ext uri="{FF2B5EF4-FFF2-40B4-BE49-F238E27FC236}">
                <a16:creationId xmlns:a16="http://schemas.microsoft.com/office/drawing/2014/main" id="{630D0AD7-3DA0-4148-A7F3-BF1E51AB15EF}"/>
              </a:ext>
            </a:extLst>
          </p:cNvPr>
          <p:cNvSpPr txBox="1"/>
          <p:nvPr/>
        </p:nvSpPr>
        <p:spPr>
          <a:xfrm>
            <a:off x="3146803" y="5383847"/>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Pneu</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4" name="テキスト ボックス 718">
            <a:extLst>
              <a:ext uri="{FF2B5EF4-FFF2-40B4-BE49-F238E27FC236}">
                <a16:creationId xmlns:a16="http://schemas.microsoft.com/office/drawing/2014/main" id="{0FC93974-6B5F-4E9C-8887-EF9E4E7974ED}"/>
              </a:ext>
            </a:extLst>
          </p:cNvPr>
          <p:cNvSpPr txBox="1"/>
          <p:nvPr/>
        </p:nvSpPr>
        <p:spPr>
          <a:xfrm>
            <a:off x="2353688" y="5446077"/>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Dispositivo diferencial</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5" name="テキスト ボックス 719">
            <a:extLst>
              <a:ext uri="{FF2B5EF4-FFF2-40B4-BE49-F238E27FC236}">
                <a16:creationId xmlns:a16="http://schemas.microsoft.com/office/drawing/2014/main" id="{A5908CFF-DE9D-4433-95B2-7DC657E29E51}"/>
              </a:ext>
            </a:extLst>
          </p:cNvPr>
          <p:cNvSpPr txBox="1"/>
          <p:nvPr/>
        </p:nvSpPr>
        <p:spPr>
          <a:xfrm>
            <a:off x="6539280" y="1452847"/>
            <a:ext cx="476885" cy="1146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Motor</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6" name="テキスト ボックス 720">
            <a:extLst>
              <a:ext uri="{FF2B5EF4-FFF2-40B4-BE49-F238E27FC236}">
                <a16:creationId xmlns:a16="http://schemas.microsoft.com/office/drawing/2014/main" id="{5BE38CF2-11F4-4BC1-BB65-B85AF8C43705}"/>
              </a:ext>
            </a:extLst>
          </p:cNvPr>
          <p:cNvSpPr txBox="1"/>
          <p:nvPr/>
        </p:nvSpPr>
        <p:spPr>
          <a:xfrm>
            <a:off x="6519917" y="1827165"/>
            <a:ext cx="53022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Bomba HST</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7" name="テキスト ボックス 721">
            <a:extLst>
              <a:ext uri="{FF2B5EF4-FFF2-40B4-BE49-F238E27FC236}">
                <a16:creationId xmlns:a16="http://schemas.microsoft.com/office/drawing/2014/main" id="{18DA53D3-7991-4BC9-A0EB-7DAE352D51BE}"/>
              </a:ext>
            </a:extLst>
          </p:cNvPr>
          <p:cNvSpPr txBox="1"/>
          <p:nvPr/>
        </p:nvSpPr>
        <p:spPr>
          <a:xfrm>
            <a:off x="6320209" y="2580967"/>
            <a:ext cx="962343" cy="1168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Transmissão</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8" name="テキスト ボックス 722">
            <a:extLst>
              <a:ext uri="{FF2B5EF4-FFF2-40B4-BE49-F238E27FC236}">
                <a16:creationId xmlns:a16="http://schemas.microsoft.com/office/drawing/2014/main" id="{C838E44D-538A-4F5A-909E-66C4E9961AD6}"/>
              </a:ext>
            </a:extLst>
          </p:cNvPr>
          <p:cNvSpPr txBox="1"/>
          <p:nvPr/>
        </p:nvSpPr>
        <p:spPr>
          <a:xfrm>
            <a:off x="6571513" y="2957538"/>
            <a:ext cx="42418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Dispositivo diferencial</a:t>
            </a:r>
            <a:endParaRPr lang="ja-JP" sz="3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9" name="テキスト ボックス 724">
            <a:extLst>
              <a:ext uri="{FF2B5EF4-FFF2-40B4-BE49-F238E27FC236}">
                <a16:creationId xmlns:a16="http://schemas.microsoft.com/office/drawing/2014/main" id="{CFC29C25-4280-46A5-BA5F-F793983BB13B}"/>
              </a:ext>
            </a:extLst>
          </p:cNvPr>
          <p:cNvSpPr txBox="1"/>
          <p:nvPr/>
        </p:nvSpPr>
        <p:spPr>
          <a:xfrm>
            <a:off x="6625961" y="3323903"/>
            <a:ext cx="31051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Pneu</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0" name="テキスト ボックス 725">
            <a:extLst>
              <a:ext uri="{FF2B5EF4-FFF2-40B4-BE49-F238E27FC236}">
                <a16:creationId xmlns:a16="http://schemas.microsoft.com/office/drawing/2014/main" id="{61BD394B-A6CB-4793-A435-BFD2810BF970}"/>
              </a:ext>
            </a:extLst>
          </p:cNvPr>
          <p:cNvSpPr txBox="1"/>
          <p:nvPr/>
        </p:nvSpPr>
        <p:spPr>
          <a:xfrm>
            <a:off x="6485939" y="2202507"/>
            <a:ext cx="57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Motor HST</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1" name="テキスト ボックス 726">
            <a:extLst>
              <a:ext uri="{FF2B5EF4-FFF2-40B4-BE49-F238E27FC236}">
                <a16:creationId xmlns:a16="http://schemas.microsoft.com/office/drawing/2014/main" id="{61D269B3-1EA0-4C50-909E-A55586608AED}"/>
              </a:ext>
            </a:extLst>
          </p:cNvPr>
          <p:cNvSpPr txBox="1"/>
          <p:nvPr/>
        </p:nvSpPr>
        <p:spPr>
          <a:xfrm rot="16200000">
            <a:off x="6740731" y="4692554"/>
            <a:ext cx="967228" cy="1164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Transmissão</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2" name="テキスト ボックス 727">
            <a:extLst>
              <a:ext uri="{FF2B5EF4-FFF2-40B4-BE49-F238E27FC236}">
                <a16:creationId xmlns:a16="http://schemas.microsoft.com/office/drawing/2014/main" id="{C26E61A3-E90C-4492-9FCB-0BE1684BEE96}"/>
              </a:ext>
            </a:extLst>
          </p:cNvPr>
          <p:cNvSpPr txBox="1"/>
          <p:nvPr/>
        </p:nvSpPr>
        <p:spPr>
          <a:xfrm>
            <a:off x="7748434" y="5331459"/>
            <a:ext cx="31051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Pneu</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3" name="テキスト ボックス 728">
            <a:extLst>
              <a:ext uri="{FF2B5EF4-FFF2-40B4-BE49-F238E27FC236}">
                <a16:creationId xmlns:a16="http://schemas.microsoft.com/office/drawing/2014/main" id="{DF3A68BA-674B-48A6-B452-B6CDC3D39E58}"/>
              </a:ext>
            </a:extLst>
          </p:cNvPr>
          <p:cNvSpPr txBox="1"/>
          <p:nvPr/>
        </p:nvSpPr>
        <p:spPr>
          <a:xfrm>
            <a:off x="5745046" y="5331459"/>
            <a:ext cx="31051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Pneu</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4" name="テキスト ボックス 729">
            <a:extLst>
              <a:ext uri="{FF2B5EF4-FFF2-40B4-BE49-F238E27FC236}">
                <a16:creationId xmlns:a16="http://schemas.microsoft.com/office/drawing/2014/main" id="{00CCB0ED-F0C1-4FA8-851F-51EA9B2425DD}"/>
              </a:ext>
            </a:extLst>
          </p:cNvPr>
          <p:cNvSpPr txBox="1"/>
          <p:nvPr/>
        </p:nvSpPr>
        <p:spPr>
          <a:xfrm>
            <a:off x="5375012" y="4477741"/>
            <a:ext cx="46037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Motor</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5" name="テキスト ボックス 731">
            <a:extLst>
              <a:ext uri="{FF2B5EF4-FFF2-40B4-BE49-F238E27FC236}">
                <a16:creationId xmlns:a16="http://schemas.microsoft.com/office/drawing/2014/main" id="{E0CE0EB7-A6A4-4B51-BC67-35672DF092D3}"/>
              </a:ext>
            </a:extLst>
          </p:cNvPr>
          <p:cNvSpPr txBox="1"/>
          <p:nvPr/>
        </p:nvSpPr>
        <p:spPr>
          <a:xfrm>
            <a:off x="5754113" y="3653472"/>
            <a:ext cx="761359" cy="5182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Bomba HST</a:t>
            </a:r>
          </a:p>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(Tipo de capacidade variável)</a:t>
            </a:r>
          </a:p>
        </p:txBody>
      </p:sp>
      <p:sp>
        <p:nvSpPr>
          <p:cNvPr id="36" name="テキスト ボックス 732">
            <a:extLst>
              <a:ext uri="{FF2B5EF4-FFF2-40B4-BE49-F238E27FC236}">
                <a16:creationId xmlns:a16="http://schemas.microsoft.com/office/drawing/2014/main" id="{87900A58-884F-4231-BD53-236F54A36263}"/>
              </a:ext>
            </a:extLst>
          </p:cNvPr>
          <p:cNvSpPr txBox="1"/>
          <p:nvPr/>
        </p:nvSpPr>
        <p:spPr>
          <a:xfrm>
            <a:off x="6521193" y="3653472"/>
            <a:ext cx="761359" cy="5240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Motor HST</a:t>
            </a:r>
          </a:p>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(Tipo de capacidade variável)</a:t>
            </a:r>
          </a:p>
        </p:txBody>
      </p:sp>
    </p:spTree>
    <p:extLst>
      <p:ext uri="{BB962C8B-B14F-4D97-AF65-F5344CB8AC3E}">
        <p14:creationId xmlns:p14="http://schemas.microsoft.com/office/powerpoint/2010/main" val="1863581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Pneu do trator de rodas</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219700" y="6452605"/>
            <a:ext cx="377646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53 do texto / Página 17 do texto suplementar</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3886199" y="1450943"/>
            <a:ext cx="1643651"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Pressão de ar do pneu</a:t>
            </a:r>
          </a:p>
        </p:txBody>
      </p:sp>
      <p:pic>
        <p:nvPicPr>
          <p:cNvPr id="3" name="図 2"/>
          <p:cNvPicPr>
            <a:picLocks noChangeAspect="1"/>
          </p:cNvPicPr>
          <p:nvPr/>
        </p:nvPicPr>
        <p:blipFill>
          <a:blip r:embed="rId3"/>
          <a:stretch>
            <a:fillRect/>
          </a:stretch>
        </p:blipFill>
        <p:spPr>
          <a:xfrm>
            <a:off x="766763" y="2111756"/>
            <a:ext cx="7610474" cy="2274014"/>
          </a:xfrm>
          <a:prstGeom prst="rect">
            <a:avLst/>
          </a:prstGeom>
        </p:spPr>
      </p:pic>
      <p:sp>
        <p:nvSpPr>
          <p:cNvPr id="8" name="テキスト ボックス 7">
            <a:extLst>
              <a:ext uri="{FF2B5EF4-FFF2-40B4-BE49-F238E27FC236}">
                <a16:creationId xmlns:a16="http://schemas.microsoft.com/office/drawing/2014/main" id="{F59D18BF-07FA-48B8-99D4-82F24485EB98}"/>
              </a:ext>
            </a:extLst>
          </p:cNvPr>
          <p:cNvSpPr txBox="1"/>
          <p:nvPr/>
        </p:nvSpPr>
        <p:spPr>
          <a:xfrm>
            <a:off x="1003300" y="2212998"/>
            <a:ext cx="3485705" cy="240741"/>
          </a:xfrm>
          <a:prstGeom prst="rect">
            <a:avLst/>
          </a:prstGeom>
          <a:solidFill>
            <a:schemeClr val="bg1"/>
          </a:solidFill>
        </p:spPr>
        <p:txBody>
          <a:bodyPr wrap="square" lIns="0" tIns="0" rIns="0" bIns="0" rtlCol="0" anchor="ctr" anchorCtr="0">
            <a:noAutofit/>
          </a:bodyPr>
          <a:lstStyle/>
          <a:p>
            <a:pPr algn="ctr" rtl="0"/>
            <a:r>
              <a:rPr lang="pt-br" sz="1600" kern="12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Se a pressão do ar estiver muito baixa</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37E2E5C4-2948-4FCD-88C4-47E803261FDA}"/>
              </a:ext>
            </a:extLst>
          </p:cNvPr>
          <p:cNvSpPr txBox="1"/>
          <p:nvPr/>
        </p:nvSpPr>
        <p:spPr>
          <a:xfrm>
            <a:off x="900752" y="2572220"/>
            <a:ext cx="3588253" cy="1654595"/>
          </a:xfrm>
          <a:prstGeom prst="rect">
            <a:avLst/>
          </a:prstGeom>
          <a:solidFill>
            <a:schemeClr val="bg1"/>
          </a:solidFill>
        </p:spPr>
        <p:txBody>
          <a:bodyPr wrap="square" lIns="0" tIns="0" rIns="0" bIns="0" rtlCol="0" anchor="t" anchorCtr="0">
            <a:noAutofit/>
          </a:bodyPr>
          <a:lstStyle/>
          <a:p>
            <a:pPr algn="just" rtl="0"/>
            <a:r>
              <a:rPr lang="pt-br" sz="1600" kern="12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① Os pneus estão amassados e o calor gerado pela deflexão é notável, causando descascamento.</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a:p>
            <a:pPr algn="just" rtl="0"/>
            <a:r>
              <a:rPr lang="pt-br" sz="1600" kern="12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② Ambas as extremidades do pneu tocam o solo e esta parte desgasta rapidamente.</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a:p>
            <a:pPr algn="just" rtl="0"/>
            <a:r>
              <a:rPr lang="pt-br" sz="1600" kern="12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③ Em piso duro, a resistência aumenta e a força de tração diminui.</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0986D32F-448E-4208-897A-756C041CC305}"/>
              </a:ext>
            </a:extLst>
          </p:cNvPr>
          <p:cNvSpPr txBox="1"/>
          <p:nvPr/>
        </p:nvSpPr>
        <p:spPr>
          <a:xfrm>
            <a:off x="4654995" y="2549201"/>
            <a:ext cx="3588253" cy="1654595"/>
          </a:xfrm>
          <a:prstGeom prst="rect">
            <a:avLst/>
          </a:prstGeom>
          <a:solidFill>
            <a:schemeClr val="bg1"/>
          </a:solidFill>
        </p:spPr>
        <p:txBody>
          <a:bodyPr wrap="square" lIns="0" tIns="0" rIns="0" bIns="0" rtlCol="0" anchor="t" anchorCtr="0">
            <a:noAutofit/>
          </a:bodyPr>
          <a:lstStyle/>
          <a:p>
            <a:pPr algn="just" rtl="0"/>
            <a:r>
              <a:rPr lang="pt-br" sz="1600" kern="12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① Apenas a parte central do pneu toca o solo, e essa parte desgasta rapidamente.</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a:p>
            <a:pPr algn="just" rtl="0"/>
            <a:r>
              <a:rPr lang="pt-br" sz="1600" kern="12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② Em áreas de solo mole, crava profundamente no solo e a força de tração diminui.</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a:p>
            <a:pPr algn="just" rtl="0"/>
            <a:r>
              <a:rPr lang="pt-br" sz="1600" kern="12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③ Mesmo pequenos cantos ou bordas de rochas podem machucar facilmente.</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1DF21828-B3BF-4496-BB63-56EF90743E7A}"/>
              </a:ext>
            </a:extLst>
          </p:cNvPr>
          <p:cNvSpPr txBox="1"/>
          <p:nvPr/>
        </p:nvSpPr>
        <p:spPr>
          <a:xfrm>
            <a:off x="4887592" y="2192626"/>
            <a:ext cx="3072258" cy="240741"/>
          </a:xfrm>
          <a:prstGeom prst="rect">
            <a:avLst/>
          </a:prstGeom>
          <a:solidFill>
            <a:schemeClr val="bg1"/>
          </a:solidFill>
        </p:spPr>
        <p:txBody>
          <a:bodyPr wrap="square" lIns="0" tIns="0" rIns="0" bIns="0" rtlCol="0" anchor="ctr" anchorCtr="0">
            <a:noAutofit/>
          </a:bodyPr>
          <a:lstStyle/>
          <a:p>
            <a:pPr algn="ctr" rtl="0"/>
            <a:r>
              <a:rPr lang="pt-br" sz="1600" kern="1200"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Se a pressão do ar estiver muito alta</a:t>
            </a:r>
            <a:endParaRPr lang="ja-JP" sz="1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025820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Máquina de construção do tipo de escavadeira hidráulica (tipo esteira) </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524500" y="6452605"/>
            <a:ext cx="34716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57 do texto / Página 18 do texto suplementar</a:t>
            </a: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1207293" y="5857630"/>
            <a:ext cx="3283526"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circuito hidráulico de máquina de construção do tipo de escavadeira hidráulica</a:t>
            </a:r>
          </a:p>
        </p:txBody>
      </p:sp>
      <p:sp>
        <p:nvSpPr>
          <p:cNvPr id="10" name="テキスト ボックス 9"/>
          <p:cNvSpPr txBox="1"/>
          <p:nvPr/>
        </p:nvSpPr>
        <p:spPr>
          <a:xfrm>
            <a:off x="5052356" y="5033044"/>
            <a:ext cx="307215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dispositivo de operação de deslocamento do tipo esteira</a:t>
            </a:r>
          </a:p>
        </p:txBody>
      </p:sp>
      <p:pic>
        <p:nvPicPr>
          <p:cNvPr id="3" name="図 2"/>
          <p:cNvPicPr>
            <a:picLocks noChangeAspect="1"/>
          </p:cNvPicPr>
          <p:nvPr/>
        </p:nvPicPr>
        <p:blipFill>
          <a:blip r:embed="rId3"/>
          <a:stretch>
            <a:fillRect/>
          </a:stretch>
        </p:blipFill>
        <p:spPr>
          <a:xfrm>
            <a:off x="659469" y="1507495"/>
            <a:ext cx="4379174" cy="4350135"/>
          </a:xfrm>
          <a:prstGeom prst="rect">
            <a:avLst/>
          </a:prstGeom>
        </p:spPr>
      </p:pic>
      <p:pic>
        <p:nvPicPr>
          <p:cNvPr id="8" name="図 7"/>
          <p:cNvPicPr>
            <a:picLocks noChangeAspect="1"/>
          </p:cNvPicPr>
          <p:nvPr/>
        </p:nvPicPr>
        <p:blipFill>
          <a:blip r:embed="rId4"/>
          <a:stretch>
            <a:fillRect/>
          </a:stretch>
        </p:blipFill>
        <p:spPr>
          <a:xfrm>
            <a:off x="4671903" y="2469204"/>
            <a:ext cx="3833056" cy="2570252"/>
          </a:xfrm>
          <a:prstGeom prst="rect">
            <a:avLst/>
          </a:prstGeom>
        </p:spPr>
      </p:pic>
      <p:sp>
        <p:nvSpPr>
          <p:cNvPr id="11" name="テキスト ボックス 737">
            <a:extLst>
              <a:ext uri="{FF2B5EF4-FFF2-40B4-BE49-F238E27FC236}">
                <a16:creationId xmlns:a16="http://schemas.microsoft.com/office/drawing/2014/main" id="{D07E793A-37CC-421F-A2B1-B4A50554CC7F}"/>
              </a:ext>
            </a:extLst>
          </p:cNvPr>
          <p:cNvSpPr txBox="1"/>
          <p:nvPr/>
        </p:nvSpPr>
        <p:spPr>
          <a:xfrm>
            <a:off x="2904512" y="2617122"/>
            <a:ext cx="1007952"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Válvula de mudança de direção</a:t>
            </a:r>
          </a:p>
        </p:txBody>
      </p:sp>
      <p:sp>
        <p:nvSpPr>
          <p:cNvPr id="12" name="テキスト ボックス 738">
            <a:extLst>
              <a:ext uri="{FF2B5EF4-FFF2-40B4-BE49-F238E27FC236}">
                <a16:creationId xmlns:a16="http://schemas.microsoft.com/office/drawing/2014/main" id="{0F38B6C7-0934-4568-8872-B703BB46E597}"/>
              </a:ext>
            </a:extLst>
          </p:cNvPr>
          <p:cNvSpPr txBox="1"/>
          <p:nvPr/>
        </p:nvSpPr>
        <p:spPr>
          <a:xfrm>
            <a:off x="1081088" y="1963390"/>
            <a:ext cx="227138" cy="71310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deslocamento </a:t>
            </a:r>
            <a:r>
              <a:rPr lang="pt-br" sz="6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Sawaren</a:t>
            </a:r>
            <a:endPar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3" name="テキスト ボックス 739">
            <a:extLst>
              <a:ext uri="{FF2B5EF4-FFF2-40B4-BE49-F238E27FC236}">
                <a16:creationId xmlns:a16="http://schemas.microsoft.com/office/drawing/2014/main" id="{AB103E54-A3A7-4942-BFA3-3509D9DB85D3}"/>
              </a:ext>
            </a:extLst>
          </p:cNvPr>
          <p:cNvSpPr txBox="1"/>
          <p:nvPr/>
        </p:nvSpPr>
        <p:spPr>
          <a:xfrm>
            <a:off x="760479" y="3132389"/>
            <a:ext cx="1070212" cy="1595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Cabo de controle</a:t>
            </a:r>
          </a:p>
        </p:txBody>
      </p:sp>
      <p:sp>
        <p:nvSpPr>
          <p:cNvPr id="14" name="テキスト ボックス 740">
            <a:extLst>
              <a:ext uri="{FF2B5EF4-FFF2-40B4-BE49-F238E27FC236}">
                <a16:creationId xmlns:a16="http://schemas.microsoft.com/office/drawing/2014/main" id="{910794E7-08CC-4F3D-A93A-D267EDB070D5}"/>
              </a:ext>
            </a:extLst>
          </p:cNvPr>
          <p:cNvSpPr txBox="1"/>
          <p:nvPr/>
        </p:nvSpPr>
        <p:spPr>
          <a:xfrm>
            <a:off x="4105910" y="3526888"/>
            <a:ext cx="565993" cy="3627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Junta giratória</a:t>
            </a:r>
          </a:p>
        </p:txBody>
      </p:sp>
      <p:sp>
        <p:nvSpPr>
          <p:cNvPr id="15" name="テキスト ボックス 741">
            <a:extLst>
              <a:ext uri="{FF2B5EF4-FFF2-40B4-BE49-F238E27FC236}">
                <a16:creationId xmlns:a16="http://schemas.microsoft.com/office/drawing/2014/main" id="{CA9DAD6E-8569-4E6D-9950-F14FD21124BE}"/>
              </a:ext>
            </a:extLst>
          </p:cNvPr>
          <p:cNvSpPr txBox="1"/>
          <p:nvPr/>
        </p:nvSpPr>
        <p:spPr>
          <a:xfrm>
            <a:off x="4263955" y="4890643"/>
            <a:ext cx="932180" cy="226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Motor de deslocamento (direito)</a:t>
            </a:r>
          </a:p>
        </p:txBody>
      </p:sp>
      <p:sp>
        <p:nvSpPr>
          <p:cNvPr id="16" name="テキスト ボックス 742">
            <a:extLst>
              <a:ext uri="{FF2B5EF4-FFF2-40B4-BE49-F238E27FC236}">
                <a16:creationId xmlns:a16="http://schemas.microsoft.com/office/drawing/2014/main" id="{2AE69BCE-8DE6-4DA6-ABC1-E724E68EE3A9}"/>
              </a:ext>
            </a:extLst>
          </p:cNvPr>
          <p:cNvSpPr txBox="1"/>
          <p:nvPr/>
        </p:nvSpPr>
        <p:spPr>
          <a:xfrm>
            <a:off x="801403" y="4890642"/>
            <a:ext cx="984231" cy="226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Motor de deslocamento (esquerdo)</a:t>
            </a:r>
          </a:p>
        </p:txBody>
      </p:sp>
      <p:sp>
        <p:nvSpPr>
          <p:cNvPr id="17" name="テキスト ボックス 743">
            <a:extLst>
              <a:ext uri="{FF2B5EF4-FFF2-40B4-BE49-F238E27FC236}">
                <a16:creationId xmlns:a16="http://schemas.microsoft.com/office/drawing/2014/main" id="{4E73ACD5-A01D-4E18-85CB-BE9B1E079989}"/>
              </a:ext>
            </a:extLst>
          </p:cNvPr>
          <p:cNvSpPr txBox="1"/>
          <p:nvPr/>
        </p:nvSpPr>
        <p:spPr>
          <a:xfrm>
            <a:off x="1142706" y="5519774"/>
            <a:ext cx="617855" cy="226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Roda dentada</a:t>
            </a:r>
          </a:p>
        </p:txBody>
      </p:sp>
      <p:sp>
        <p:nvSpPr>
          <p:cNvPr id="18" name="テキスト ボックス 744">
            <a:extLst>
              <a:ext uri="{FF2B5EF4-FFF2-40B4-BE49-F238E27FC236}">
                <a16:creationId xmlns:a16="http://schemas.microsoft.com/office/drawing/2014/main" id="{E948C275-B149-4B0D-B9C9-715B0E01D4D9}"/>
              </a:ext>
            </a:extLst>
          </p:cNvPr>
          <p:cNvSpPr txBox="1"/>
          <p:nvPr/>
        </p:nvSpPr>
        <p:spPr>
          <a:xfrm>
            <a:off x="4210215" y="5413826"/>
            <a:ext cx="617855" cy="226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Roda dentada</a:t>
            </a:r>
          </a:p>
        </p:txBody>
      </p:sp>
      <p:sp>
        <p:nvSpPr>
          <p:cNvPr id="19" name="テキスト ボックス 745">
            <a:extLst>
              <a:ext uri="{FF2B5EF4-FFF2-40B4-BE49-F238E27FC236}">
                <a16:creationId xmlns:a16="http://schemas.microsoft.com/office/drawing/2014/main" id="{EB43BF1A-1E5C-47AF-9965-961B658AB004}"/>
              </a:ext>
            </a:extLst>
          </p:cNvPr>
          <p:cNvSpPr txBox="1"/>
          <p:nvPr/>
        </p:nvSpPr>
        <p:spPr>
          <a:xfrm>
            <a:off x="2566936" y="5640521"/>
            <a:ext cx="859387" cy="226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Sapata da esteira</a:t>
            </a:r>
          </a:p>
        </p:txBody>
      </p:sp>
      <p:sp>
        <p:nvSpPr>
          <p:cNvPr id="20" name="テキスト ボックス 746">
            <a:extLst>
              <a:ext uri="{FF2B5EF4-FFF2-40B4-BE49-F238E27FC236}">
                <a16:creationId xmlns:a16="http://schemas.microsoft.com/office/drawing/2014/main" id="{4B2C0A26-3CF9-437A-B6A6-E707137981D3}"/>
              </a:ext>
            </a:extLst>
          </p:cNvPr>
          <p:cNvSpPr txBox="1"/>
          <p:nvPr/>
        </p:nvSpPr>
        <p:spPr>
          <a:xfrm>
            <a:off x="4975860" y="2511484"/>
            <a:ext cx="384072"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Avançar</a:t>
            </a:r>
          </a:p>
        </p:txBody>
      </p:sp>
      <p:sp>
        <p:nvSpPr>
          <p:cNvPr id="21" name="テキスト ボックス 747">
            <a:extLst>
              <a:ext uri="{FF2B5EF4-FFF2-40B4-BE49-F238E27FC236}">
                <a16:creationId xmlns:a16="http://schemas.microsoft.com/office/drawing/2014/main" id="{8DDB3B06-42B6-4E62-82D0-AD0C21A47445}"/>
              </a:ext>
            </a:extLst>
          </p:cNvPr>
          <p:cNvSpPr txBox="1"/>
          <p:nvPr/>
        </p:nvSpPr>
        <p:spPr>
          <a:xfrm>
            <a:off x="5641639" y="3233491"/>
            <a:ext cx="408766" cy="1046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Para trás</a:t>
            </a:r>
          </a:p>
        </p:txBody>
      </p:sp>
      <p:sp>
        <p:nvSpPr>
          <p:cNvPr id="22" name="テキスト ボックス 748">
            <a:extLst>
              <a:ext uri="{FF2B5EF4-FFF2-40B4-BE49-F238E27FC236}">
                <a16:creationId xmlns:a16="http://schemas.microsoft.com/office/drawing/2014/main" id="{F2B13958-40D3-44F3-8BD8-43BE292BD5C1}"/>
              </a:ext>
            </a:extLst>
          </p:cNvPr>
          <p:cNvSpPr txBox="1"/>
          <p:nvPr/>
        </p:nvSpPr>
        <p:spPr>
          <a:xfrm>
            <a:off x="5767880" y="2456587"/>
            <a:ext cx="282525" cy="2451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Neutro</a:t>
            </a:r>
          </a:p>
        </p:txBody>
      </p:sp>
      <p:sp>
        <p:nvSpPr>
          <p:cNvPr id="23" name="テキスト ボックス 749">
            <a:extLst>
              <a:ext uri="{FF2B5EF4-FFF2-40B4-BE49-F238E27FC236}">
                <a16:creationId xmlns:a16="http://schemas.microsoft.com/office/drawing/2014/main" id="{2AFA526C-A2E3-4727-8C76-441B7FAE00CB}"/>
              </a:ext>
            </a:extLst>
          </p:cNvPr>
          <p:cNvSpPr txBox="1"/>
          <p:nvPr/>
        </p:nvSpPr>
        <p:spPr>
          <a:xfrm>
            <a:off x="4620764" y="3060259"/>
            <a:ext cx="565993"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deslocamento</a:t>
            </a:r>
          </a:p>
        </p:txBody>
      </p:sp>
      <p:sp>
        <p:nvSpPr>
          <p:cNvPr id="24" name="テキスト ボックス 750">
            <a:extLst>
              <a:ext uri="{FF2B5EF4-FFF2-40B4-BE49-F238E27FC236}">
                <a16:creationId xmlns:a16="http://schemas.microsoft.com/office/drawing/2014/main" id="{446A726C-2EE6-48B7-9246-4E4AE2659997}"/>
              </a:ext>
            </a:extLst>
          </p:cNvPr>
          <p:cNvSpPr txBox="1"/>
          <p:nvPr/>
        </p:nvSpPr>
        <p:spPr>
          <a:xfrm>
            <a:off x="5798082" y="3793422"/>
            <a:ext cx="416560"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Pedal</a:t>
            </a:r>
          </a:p>
        </p:txBody>
      </p:sp>
      <p:sp>
        <p:nvSpPr>
          <p:cNvPr id="25" name="テキスト ボックス 751">
            <a:extLst>
              <a:ext uri="{FF2B5EF4-FFF2-40B4-BE49-F238E27FC236}">
                <a16:creationId xmlns:a16="http://schemas.microsoft.com/office/drawing/2014/main" id="{253E5F9A-0584-4F04-8EBA-18319D0F7698}"/>
              </a:ext>
            </a:extLst>
          </p:cNvPr>
          <p:cNvSpPr txBox="1"/>
          <p:nvPr/>
        </p:nvSpPr>
        <p:spPr>
          <a:xfrm>
            <a:off x="7895706" y="4435350"/>
            <a:ext cx="518794" cy="231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Motor de deslocamento</a:t>
            </a:r>
          </a:p>
        </p:txBody>
      </p:sp>
      <p:sp>
        <p:nvSpPr>
          <p:cNvPr id="26" name="テキスト ボックス 752">
            <a:extLst>
              <a:ext uri="{FF2B5EF4-FFF2-40B4-BE49-F238E27FC236}">
                <a16:creationId xmlns:a16="http://schemas.microsoft.com/office/drawing/2014/main" id="{001EE7C8-7181-437C-9C61-6A40CF825791}"/>
              </a:ext>
            </a:extLst>
          </p:cNvPr>
          <p:cNvSpPr txBox="1"/>
          <p:nvPr/>
        </p:nvSpPr>
        <p:spPr>
          <a:xfrm>
            <a:off x="7879855" y="3475612"/>
            <a:ext cx="604676" cy="2314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Roda livre dianteira</a:t>
            </a:r>
          </a:p>
        </p:txBody>
      </p:sp>
      <p:sp>
        <p:nvSpPr>
          <p:cNvPr id="27" name="テキスト ボックス 753">
            <a:extLst>
              <a:ext uri="{FF2B5EF4-FFF2-40B4-BE49-F238E27FC236}">
                <a16:creationId xmlns:a16="http://schemas.microsoft.com/office/drawing/2014/main" id="{AAA6F744-A91D-4605-8181-870149B2D0D2}"/>
              </a:ext>
            </a:extLst>
          </p:cNvPr>
          <p:cNvSpPr txBox="1"/>
          <p:nvPr/>
        </p:nvSpPr>
        <p:spPr>
          <a:xfrm>
            <a:off x="5822535" y="2847907"/>
            <a:ext cx="51879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Interruptor de 2 velocidades</a:t>
            </a:r>
          </a:p>
        </p:txBody>
      </p:sp>
    </p:spTree>
    <p:extLst>
      <p:ext uri="{BB962C8B-B14F-4D97-AF65-F5344CB8AC3E}">
        <p14:creationId xmlns:p14="http://schemas.microsoft.com/office/powerpoint/2010/main" val="3821928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Motoniveladora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534025" y="6452605"/>
            <a:ext cx="3462137"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63 do texto / Página 19 do texto suplementar</a:t>
            </a: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rot="5400000">
            <a:off x="2821228" y="502113"/>
            <a:ext cx="3666925" cy="5451658"/>
          </a:xfrm>
          <a:prstGeom prst="rect">
            <a:avLst/>
          </a:prstGeom>
        </p:spPr>
      </p:pic>
      <p:pic>
        <p:nvPicPr>
          <p:cNvPr id="5" name="図 4"/>
          <p:cNvPicPr>
            <a:picLocks noChangeAspect="1"/>
          </p:cNvPicPr>
          <p:nvPr/>
        </p:nvPicPr>
        <p:blipFill>
          <a:blip r:embed="rId4"/>
          <a:stretch>
            <a:fillRect/>
          </a:stretch>
        </p:blipFill>
        <p:spPr>
          <a:xfrm>
            <a:off x="4983304" y="4592353"/>
            <a:ext cx="3419475" cy="1704975"/>
          </a:xfrm>
          <a:prstGeom prst="rect">
            <a:avLst/>
          </a:prstGeom>
        </p:spPr>
      </p:pic>
      <p:pic>
        <p:nvPicPr>
          <p:cNvPr id="8" name="図 7"/>
          <p:cNvPicPr>
            <a:picLocks noChangeAspect="1"/>
          </p:cNvPicPr>
          <p:nvPr/>
        </p:nvPicPr>
        <p:blipFill>
          <a:blip r:embed="rId5"/>
          <a:stretch>
            <a:fillRect/>
          </a:stretch>
        </p:blipFill>
        <p:spPr>
          <a:xfrm>
            <a:off x="796202" y="5307528"/>
            <a:ext cx="4019550" cy="962025"/>
          </a:xfrm>
          <a:prstGeom prst="rect">
            <a:avLst/>
          </a:prstGeom>
        </p:spPr>
      </p:pic>
      <p:sp>
        <p:nvSpPr>
          <p:cNvPr id="7" name="テキスト ボックス 6"/>
          <p:cNvSpPr txBox="1"/>
          <p:nvPr/>
        </p:nvSpPr>
        <p:spPr>
          <a:xfrm>
            <a:off x="3238392" y="1276762"/>
            <a:ext cx="26740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estrutura da motoniveladora</a:t>
            </a:r>
          </a:p>
        </p:txBody>
      </p:sp>
      <p:sp>
        <p:nvSpPr>
          <p:cNvPr id="10" name="テキスト ボックス 9"/>
          <p:cNvSpPr txBox="1"/>
          <p:nvPr/>
        </p:nvSpPr>
        <p:spPr>
          <a:xfrm>
            <a:off x="1371274" y="5061405"/>
            <a:ext cx="3060628"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movimento do eixo dianteiro</a:t>
            </a:r>
          </a:p>
        </p:txBody>
      </p:sp>
      <p:sp>
        <p:nvSpPr>
          <p:cNvPr id="11" name="テキスト ボックス 10"/>
          <p:cNvSpPr txBox="1"/>
          <p:nvPr/>
        </p:nvSpPr>
        <p:spPr>
          <a:xfrm>
            <a:off x="5356023" y="4612897"/>
            <a:ext cx="26740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oscilação vertical</a:t>
            </a:r>
          </a:p>
        </p:txBody>
      </p:sp>
      <p:sp>
        <p:nvSpPr>
          <p:cNvPr id="12" name="テキスト ボックス 755">
            <a:extLst>
              <a:ext uri="{FF2B5EF4-FFF2-40B4-BE49-F238E27FC236}">
                <a16:creationId xmlns:a16="http://schemas.microsoft.com/office/drawing/2014/main" id="{B51FFD32-EA21-48CE-9A52-19C050EBD0AA}"/>
              </a:ext>
            </a:extLst>
          </p:cNvPr>
          <p:cNvSpPr txBox="1"/>
          <p:nvPr/>
        </p:nvSpPr>
        <p:spPr>
          <a:xfrm>
            <a:off x="3500438" y="1781319"/>
            <a:ext cx="1121034" cy="612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elevação da lâmina (direita)</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3" name="テキスト ボックス 756">
            <a:extLst>
              <a:ext uri="{FF2B5EF4-FFF2-40B4-BE49-F238E27FC236}">
                <a16:creationId xmlns:a16="http://schemas.microsoft.com/office/drawing/2014/main" id="{F5A00C3B-EF0B-41E3-B4EB-B8AE5A229BC7}"/>
              </a:ext>
            </a:extLst>
          </p:cNvPr>
          <p:cNvSpPr txBox="1"/>
          <p:nvPr/>
        </p:nvSpPr>
        <p:spPr>
          <a:xfrm>
            <a:off x="5887041" y="1891648"/>
            <a:ext cx="1274318" cy="816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elevação da lâmina (esquerda)</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4" name="テキスト ボックス 757">
            <a:extLst>
              <a:ext uri="{FF2B5EF4-FFF2-40B4-BE49-F238E27FC236}">
                <a16:creationId xmlns:a16="http://schemas.microsoft.com/office/drawing/2014/main" id="{EE95D123-DB8B-4808-8795-0EDA1A85434D}"/>
              </a:ext>
            </a:extLst>
          </p:cNvPr>
          <p:cNvSpPr txBox="1"/>
          <p:nvPr/>
        </p:nvSpPr>
        <p:spPr>
          <a:xfrm>
            <a:off x="3388465" y="1854370"/>
            <a:ext cx="1196686" cy="1158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deslocamento lateral da lâmina</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5" name="テキスト ボックス 758">
            <a:extLst>
              <a:ext uri="{FF2B5EF4-FFF2-40B4-BE49-F238E27FC236}">
                <a16:creationId xmlns:a16="http://schemas.microsoft.com/office/drawing/2014/main" id="{5478392D-358B-4DAA-ACAA-75DC98AFB39F}"/>
              </a:ext>
            </a:extLst>
          </p:cNvPr>
          <p:cNvSpPr txBox="1"/>
          <p:nvPr/>
        </p:nvSpPr>
        <p:spPr>
          <a:xfrm>
            <a:off x="3624840" y="1960915"/>
            <a:ext cx="848359"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inclinação</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6" name="テキスト ボックス 759">
            <a:extLst>
              <a:ext uri="{FF2B5EF4-FFF2-40B4-BE49-F238E27FC236}">
                <a16:creationId xmlns:a16="http://schemas.microsoft.com/office/drawing/2014/main" id="{3D78F526-5908-48C3-B1A0-5BC6164D01A9}"/>
              </a:ext>
            </a:extLst>
          </p:cNvPr>
          <p:cNvSpPr txBox="1"/>
          <p:nvPr/>
        </p:nvSpPr>
        <p:spPr>
          <a:xfrm>
            <a:off x="3650363" y="2089527"/>
            <a:ext cx="806918" cy="1287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Alavanca articulada</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7" name="テキスト ボックス 760">
            <a:extLst>
              <a:ext uri="{FF2B5EF4-FFF2-40B4-BE49-F238E27FC236}">
                <a16:creationId xmlns:a16="http://schemas.microsoft.com/office/drawing/2014/main" id="{A56161DF-1B90-462F-B01A-1864C35882C9}"/>
              </a:ext>
            </a:extLst>
          </p:cNvPr>
          <p:cNvSpPr txBox="1"/>
          <p:nvPr/>
        </p:nvSpPr>
        <p:spPr>
          <a:xfrm>
            <a:off x="2843446" y="2793872"/>
            <a:ext cx="806917"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elevação da lâmina</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8" name="テキスト ボックス 761">
            <a:extLst>
              <a:ext uri="{FF2B5EF4-FFF2-40B4-BE49-F238E27FC236}">
                <a16:creationId xmlns:a16="http://schemas.microsoft.com/office/drawing/2014/main" id="{845E3668-1ACD-4E3D-9BDD-1192040419FF}"/>
              </a:ext>
            </a:extLst>
          </p:cNvPr>
          <p:cNvSpPr txBox="1"/>
          <p:nvPr/>
        </p:nvSpPr>
        <p:spPr>
          <a:xfrm>
            <a:off x="1619251" y="2861548"/>
            <a:ext cx="1039236"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elevação do escarificador</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9" name="テキスト ボックス 762">
            <a:extLst>
              <a:ext uri="{FF2B5EF4-FFF2-40B4-BE49-F238E27FC236}">
                <a16:creationId xmlns:a16="http://schemas.microsoft.com/office/drawing/2014/main" id="{7FE4ACAE-7100-426F-9DB1-581B47F2219A}"/>
              </a:ext>
            </a:extLst>
          </p:cNvPr>
          <p:cNvSpPr txBox="1"/>
          <p:nvPr/>
        </p:nvSpPr>
        <p:spPr>
          <a:xfrm>
            <a:off x="3019530" y="2978388"/>
            <a:ext cx="480908"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Motor hidráulico</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0" name="テキスト ボックス 763">
            <a:extLst>
              <a:ext uri="{FF2B5EF4-FFF2-40B4-BE49-F238E27FC236}">
                <a16:creationId xmlns:a16="http://schemas.microsoft.com/office/drawing/2014/main" id="{6B8B7D62-C180-4F13-9847-24517A6183BD}"/>
              </a:ext>
            </a:extLst>
          </p:cNvPr>
          <p:cNvSpPr txBox="1"/>
          <p:nvPr/>
        </p:nvSpPr>
        <p:spPr>
          <a:xfrm>
            <a:off x="2319880" y="4795568"/>
            <a:ext cx="31051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Roda</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1" name="テキスト ボックス 764">
            <a:extLst>
              <a:ext uri="{FF2B5EF4-FFF2-40B4-BE49-F238E27FC236}">
                <a16:creationId xmlns:a16="http://schemas.microsoft.com/office/drawing/2014/main" id="{71D9C9FD-0AF0-4CFF-B179-6F07234A29C3}"/>
              </a:ext>
            </a:extLst>
          </p:cNvPr>
          <p:cNvSpPr txBox="1"/>
          <p:nvPr/>
        </p:nvSpPr>
        <p:spPr>
          <a:xfrm>
            <a:off x="3323780" y="4899207"/>
            <a:ext cx="133394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inclinação da roda dianteira</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2" name="テキスト ボックス 765">
            <a:extLst>
              <a:ext uri="{FF2B5EF4-FFF2-40B4-BE49-F238E27FC236}">
                <a16:creationId xmlns:a16="http://schemas.microsoft.com/office/drawing/2014/main" id="{92E3ABA2-F8F2-4503-BD9D-6DFD554C9CC2}"/>
              </a:ext>
            </a:extLst>
          </p:cNvPr>
          <p:cNvSpPr txBox="1"/>
          <p:nvPr/>
        </p:nvSpPr>
        <p:spPr>
          <a:xfrm>
            <a:off x="3440962" y="4739815"/>
            <a:ext cx="1374789" cy="1219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escarificador (escaras são incisões superficiais)</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3" name="テキスト ボックス 766">
            <a:extLst>
              <a:ext uri="{FF2B5EF4-FFF2-40B4-BE49-F238E27FC236}">
                <a16:creationId xmlns:a16="http://schemas.microsoft.com/office/drawing/2014/main" id="{90A919CE-D352-47BB-8F2E-FC1B8149CA7F}"/>
              </a:ext>
            </a:extLst>
          </p:cNvPr>
          <p:cNvSpPr txBox="1"/>
          <p:nvPr/>
        </p:nvSpPr>
        <p:spPr>
          <a:xfrm>
            <a:off x="3993655" y="4671560"/>
            <a:ext cx="965772" cy="7575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Lâmina</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4" name="テキスト ボックス 767">
            <a:extLst>
              <a:ext uri="{FF2B5EF4-FFF2-40B4-BE49-F238E27FC236}">
                <a16:creationId xmlns:a16="http://schemas.microsoft.com/office/drawing/2014/main" id="{6BD5F415-81EB-4714-8CC0-48F97A54C958}"/>
              </a:ext>
            </a:extLst>
          </p:cNvPr>
          <p:cNvSpPr txBox="1"/>
          <p:nvPr/>
        </p:nvSpPr>
        <p:spPr>
          <a:xfrm>
            <a:off x="4159192" y="4585119"/>
            <a:ext cx="110984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deslocamento lateral da lâmina</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5" name="テキスト ボックス 768">
            <a:extLst>
              <a:ext uri="{FF2B5EF4-FFF2-40B4-BE49-F238E27FC236}">
                <a16:creationId xmlns:a16="http://schemas.microsoft.com/office/drawing/2014/main" id="{56F11464-E726-466B-B440-B175B65F482D}"/>
              </a:ext>
            </a:extLst>
          </p:cNvPr>
          <p:cNvSpPr txBox="1"/>
          <p:nvPr/>
        </p:nvSpPr>
        <p:spPr>
          <a:xfrm>
            <a:off x="4431902" y="4395254"/>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Dispositivo giratório do círculo</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6" name="テキスト ボックス 769">
            <a:extLst>
              <a:ext uri="{FF2B5EF4-FFF2-40B4-BE49-F238E27FC236}">
                <a16:creationId xmlns:a16="http://schemas.microsoft.com/office/drawing/2014/main" id="{5C880452-F297-40B8-9DA6-07A01EF5006C}"/>
              </a:ext>
            </a:extLst>
          </p:cNvPr>
          <p:cNvSpPr txBox="1"/>
          <p:nvPr/>
        </p:nvSpPr>
        <p:spPr>
          <a:xfrm>
            <a:off x="4493058" y="4269245"/>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Conexão de inclinação da lâmina</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7" name="テキスト ボックス 770">
            <a:extLst>
              <a:ext uri="{FF2B5EF4-FFF2-40B4-BE49-F238E27FC236}">
                <a16:creationId xmlns:a16="http://schemas.microsoft.com/office/drawing/2014/main" id="{5AC3F447-D7AF-4AB7-BAC6-E50CDAE8F426}"/>
              </a:ext>
            </a:extLst>
          </p:cNvPr>
          <p:cNvSpPr txBox="1"/>
          <p:nvPr/>
        </p:nvSpPr>
        <p:spPr>
          <a:xfrm>
            <a:off x="4959427" y="4041499"/>
            <a:ext cx="670881" cy="967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Círculo</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8" name="テキスト ボックス 771">
            <a:extLst>
              <a:ext uri="{FF2B5EF4-FFF2-40B4-BE49-F238E27FC236}">
                <a16:creationId xmlns:a16="http://schemas.microsoft.com/office/drawing/2014/main" id="{938AD9B9-6BE9-4035-B2BE-793F26090E2F}"/>
              </a:ext>
            </a:extLst>
          </p:cNvPr>
          <p:cNvSpPr txBox="1"/>
          <p:nvPr/>
        </p:nvSpPr>
        <p:spPr>
          <a:xfrm>
            <a:off x="5636202" y="1649143"/>
            <a:ext cx="1223948" cy="82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elevação do escarificador</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9" name="テキスト ボックス 772">
            <a:extLst>
              <a:ext uri="{FF2B5EF4-FFF2-40B4-BE49-F238E27FC236}">
                <a16:creationId xmlns:a16="http://schemas.microsoft.com/office/drawing/2014/main" id="{0DD475CB-D2FE-4789-8DE0-B5AFB6895C25}"/>
              </a:ext>
            </a:extLst>
          </p:cNvPr>
          <p:cNvSpPr txBox="1"/>
          <p:nvPr/>
        </p:nvSpPr>
        <p:spPr>
          <a:xfrm>
            <a:off x="5156822" y="1506411"/>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Farol amarelo giratório</a:t>
            </a:r>
            <a:endParaRPr lang="ja-JP" sz="700" kern="10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0" name="テキスト ボックス 773">
            <a:extLst>
              <a:ext uri="{FF2B5EF4-FFF2-40B4-BE49-F238E27FC236}">
                <a16:creationId xmlns:a16="http://schemas.microsoft.com/office/drawing/2014/main" id="{E5A47B70-A58A-4D18-8141-B186DF43D841}"/>
              </a:ext>
            </a:extLst>
          </p:cNvPr>
          <p:cNvSpPr txBox="1"/>
          <p:nvPr/>
        </p:nvSpPr>
        <p:spPr>
          <a:xfrm>
            <a:off x="5707507" y="1734690"/>
            <a:ext cx="1274318" cy="1138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deslocamento lateral do círculo</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1" name="テキスト ボックス 774">
            <a:extLst>
              <a:ext uri="{FF2B5EF4-FFF2-40B4-BE49-F238E27FC236}">
                <a16:creationId xmlns:a16="http://schemas.microsoft.com/office/drawing/2014/main" id="{0237A277-82C6-49CC-9E72-E76BEC4FE45E}"/>
              </a:ext>
            </a:extLst>
          </p:cNvPr>
          <p:cNvSpPr txBox="1"/>
          <p:nvPr/>
        </p:nvSpPr>
        <p:spPr>
          <a:xfrm>
            <a:off x="5816542" y="1818052"/>
            <a:ext cx="1274318" cy="674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giratória do círculo</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2" name="テキスト ボックス 775">
            <a:extLst>
              <a:ext uri="{FF2B5EF4-FFF2-40B4-BE49-F238E27FC236}">
                <a16:creationId xmlns:a16="http://schemas.microsoft.com/office/drawing/2014/main" id="{DDDB6A68-F740-44DB-8721-3B2DD21B79DF}"/>
              </a:ext>
            </a:extLst>
          </p:cNvPr>
          <p:cNvSpPr txBox="1"/>
          <p:nvPr/>
        </p:nvSpPr>
        <p:spPr>
          <a:xfrm>
            <a:off x="6248024" y="1977866"/>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Pré</a:t>
            </a:r>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 purificador</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3" name="テキスト ボックス 776">
            <a:extLst>
              <a:ext uri="{FF2B5EF4-FFF2-40B4-BE49-F238E27FC236}">
                <a16:creationId xmlns:a16="http://schemas.microsoft.com/office/drawing/2014/main" id="{2F15B914-65A8-4480-AE7F-2DFAF93D2BBC}"/>
              </a:ext>
            </a:extLst>
          </p:cNvPr>
          <p:cNvSpPr txBox="1"/>
          <p:nvPr/>
        </p:nvSpPr>
        <p:spPr>
          <a:xfrm>
            <a:off x="6385838" y="2144899"/>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Radiador</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4" name="テキスト ボックス 778">
            <a:extLst>
              <a:ext uri="{FF2B5EF4-FFF2-40B4-BE49-F238E27FC236}">
                <a16:creationId xmlns:a16="http://schemas.microsoft.com/office/drawing/2014/main" id="{79FDF5A1-F1B4-4A4A-B5DB-8374BE939018}"/>
              </a:ext>
            </a:extLst>
          </p:cNvPr>
          <p:cNvSpPr txBox="1"/>
          <p:nvPr/>
        </p:nvSpPr>
        <p:spPr>
          <a:xfrm>
            <a:off x="6802071" y="2514810"/>
            <a:ext cx="394970"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Motor</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5" name="テキスト ボックス 779">
            <a:extLst>
              <a:ext uri="{FF2B5EF4-FFF2-40B4-BE49-F238E27FC236}">
                <a16:creationId xmlns:a16="http://schemas.microsoft.com/office/drawing/2014/main" id="{90C0C883-4EA5-41F4-B301-4CE4A6D79880}"/>
              </a:ext>
            </a:extLst>
          </p:cNvPr>
          <p:cNvSpPr txBox="1"/>
          <p:nvPr/>
        </p:nvSpPr>
        <p:spPr>
          <a:xfrm>
            <a:off x="6789657" y="2981698"/>
            <a:ext cx="727561"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Transmissão</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6" name="テキスト ボックス 780">
            <a:extLst>
              <a:ext uri="{FF2B5EF4-FFF2-40B4-BE49-F238E27FC236}">
                <a16:creationId xmlns:a16="http://schemas.microsoft.com/office/drawing/2014/main" id="{8DB816D9-770B-4125-AACD-7E3F7FBE6B73}"/>
              </a:ext>
            </a:extLst>
          </p:cNvPr>
          <p:cNvSpPr txBox="1"/>
          <p:nvPr/>
        </p:nvSpPr>
        <p:spPr>
          <a:xfrm>
            <a:off x="6440946" y="3867573"/>
            <a:ext cx="939574"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Bomba de injeção de combustível</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7" name="テキスト ボックス 781">
            <a:extLst>
              <a:ext uri="{FF2B5EF4-FFF2-40B4-BE49-F238E27FC236}">
                <a16:creationId xmlns:a16="http://schemas.microsoft.com/office/drawing/2014/main" id="{B58B8468-55BA-45EB-A059-668D1E83F2FA}"/>
              </a:ext>
            </a:extLst>
          </p:cNvPr>
          <p:cNvSpPr txBox="1"/>
          <p:nvPr/>
        </p:nvSpPr>
        <p:spPr>
          <a:xfrm>
            <a:off x="6278167" y="4021375"/>
            <a:ext cx="523903" cy="1168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Freio de roda</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8" name="テキスト ボックス 782">
            <a:extLst>
              <a:ext uri="{FF2B5EF4-FFF2-40B4-BE49-F238E27FC236}">
                <a16:creationId xmlns:a16="http://schemas.microsoft.com/office/drawing/2014/main" id="{07899E21-E0C1-4774-B3BC-66C3DED67B19}"/>
              </a:ext>
            </a:extLst>
          </p:cNvPr>
          <p:cNvSpPr txBox="1"/>
          <p:nvPr/>
        </p:nvSpPr>
        <p:spPr>
          <a:xfrm>
            <a:off x="5944963" y="4138214"/>
            <a:ext cx="749300"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Parte da transmissão final</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9" name="テキスト ボックス 783">
            <a:extLst>
              <a:ext uri="{FF2B5EF4-FFF2-40B4-BE49-F238E27FC236}">
                <a16:creationId xmlns:a16="http://schemas.microsoft.com/office/drawing/2014/main" id="{366B09E8-29D9-447B-A8D5-DF1DFD985827}"/>
              </a:ext>
            </a:extLst>
          </p:cNvPr>
          <p:cNvSpPr txBox="1"/>
          <p:nvPr/>
        </p:nvSpPr>
        <p:spPr>
          <a:xfrm>
            <a:off x="5918939" y="4255053"/>
            <a:ext cx="883131" cy="1171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Engrenagem diferencial</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40" name="テキスト ボックス 776">
            <a:extLst>
              <a:ext uri="{FF2B5EF4-FFF2-40B4-BE49-F238E27FC236}">
                <a16:creationId xmlns:a16="http://schemas.microsoft.com/office/drawing/2014/main" id="{85F6A071-2618-49E6-8AC0-D820319ADE8B}"/>
              </a:ext>
            </a:extLst>
          </p:cNvPr>
          <p:cNvSpPr txBox="1"/>
          <p:nvPr/>
        </p:nvSpPr>
        <p:spPr>
          <a:xfrm>
            <a:off x="6677870" y="2342812"/>
            <a:ext cx="727560" cy="1145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Entrada de água do radiador</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922643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Raspador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40997" y="6452605"/>
            <a:ext cx="3555165"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66 do texto / Página 20 do texto suplementar</a:t>
            </a: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3238392" y="1276762"/>
            <a:ext cx="2674036"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estrutura de raspador com motor</a:t>
            </a:r>
          </a:p>
        </p:txBody>
      </p:sp>
      <p:pic>
        <p:nvPicPr>
          <p:cNvPr id="3" name="図 2"/>
          <p:cNvPicPr>
            <a:picLocks noChangeAspect="1"/>
          </p:cNvPicPr>
          <p:nvPr/>
        </p:nvPicPr>
        <p:blipFill>
          <a:blip r:embed="rId3"/>
          <a:stretch>
            <a:fillRect/>
          </a:stretch>
        </p:blipFill>
        <p:spPr>
          <a:xfrm rot="5400000">
            <a:off x="2218578" y="127659"/>
            <a:ext cx="4706843" cy="7439585"/>
          </a:xfrm>
          <a:prstGeom prst="rect">
            <a:avLst/>
          </a:prstGeom>
        </p:spPr>
      </p:pic>
      <p:sp>
        <p:nvSpPr>
          <p:cNvPr id="8" name="テキスト ボックス 784">
            <a:extLst>
              <a:ext uri="{FF2B5EF4-FFF2-40B4-BE49-F238E27FC236}">
                <a16:creationId xmlns:a16="http://schemas.microsoft.com/office/drawing/2014/main" id="{0FCCD2EB-55C7-4B71-AAD9-D0366FF54E5A}"/>
              </a:ext>
            </a:extLst>
          </p:cNvPr>
          <p:cNvSpPr txBox="1"/>
          <p:nvPr/>
        </p:nvSpPr>
        <p:spPr>
          <a:xfrm>
            <a:off x="1788458" y="1648583"/>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Motor F</a:t>
            </a:r>
          </a:p>
        </p:txBody>
      </p:sp>
      <p:sp>
        <p:nvSpPr>
          <p:cNvPr id="10" name="テキスト ボックス 785">
            <a:extLst>
              <a:ext uri="{FF2B5EF4-FFF2-40B4-BE49-F238E27FC236}">
                <a16:creationId xmlns:a16="http://schemas.microsoft.com/office/drawing/2014/main" id="{D271DD76-6A3A-4656-9DFB-3AAB94E3D770}"/>
              </a:ext>
            </a:extLst>
          </p:cNvPr>
          <p:cNvSpPr txBox="1"/>
          <p:nvPr/>
        </p:nvSpPr>
        <p:spPr>
          <a:xfrm>
            <a:off x="2707004" y="1613120"/>
            <a:ext cx="953771" cy="1008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Tanque de combustível F</a:t>
            </a:r>
          </a:p>
        </p:txBody>
      </p:sp>
      <p:sp>
        <p:nvSpPr>
          <p:cNvPr id="11" name="テキスト ボックス 786">
            <a:extLst>
              <a:ext uri="{FF2B5EF4-FFF2-40B4-BE49-F238E27FC236}">
                <a16:creationId xmlns:a16="http://schemas.microsoft.com/office/drawing/2014/main" id="{766CFF42-3DA5-42FB-BFA4-EFBE2DC2CF6C}"/>
              </a:ext>
            </a:extLst>
          </p:cNvPr>
          <p:cNvSpPr txBox="1"/>
          <p:nvPr/>
        </p:nvSpPr>
        <p:spPr>
          <a:xfrm>
            <a:off x="3761739" y="1595198"/>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Engate</a:t>
            </a:r>
          </a:p>
        </p:txBody>
      </p:sp>
      <p:sp>
        <p:nvSpPr>
          <p:cNvPr id="12" name="テキスト ボックス 787">
            <a:extLst>
              <a:ext uri="{FF2B5EF4-FFF2-40B4-BE49-F238E27FC236}">
                <a16:creationId xmlns:a16="http://schemas.microsoft.com/office/drawing/2014/main" id="{24993A7E-9674-4DF6-9B7E-2CEC33C0812D}"/>
              </a:ext>
            </a:extLst>
          </p:cNvPr>
          <p:cNvSpPr txBox="1"/>
          <p:nvPr/>
        </p:nvSpPr>
        <p:spPr>
          <a:xfrm>
            <a:off x="4087812" y="1821007"/>
            <a:ext cx="949585" cy="659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Jugo (parelha, canga)</a:t>
            </a:r>
          </a:p>
        </p:txBody>
      </p:sp>
      <p:sp>
        <p:nvSpPr>
          <p:cNvPr id="13" name="テキスト ボックス 788">
            <a:extLst>
              <a:ext uri="{FF2B5EF4-FFF2-40B4-BE49-F238E27FC236}">
                <a16:creationId xmlns:a16="http://schemas.microsoft.com/office/drawing/2014/main" id="{70BF32B0-1804-4B10-86E2-6BA88B5CCAFD}"/>
              </a:ext>
            </a:extLst>
          </p:cNvPr>
          <p:cNvSpPr txBox="1"/>
          <p:nvPr/>
        </p:nvSpPr>
        <p:spPr>
          <a:xfrm>
            <a:off x="4342446" y="2028715"/>
            <a:ext cx="9664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Cilindro de direção</a:t>
            </a:r>
          </a:p>
        </p:txBody>
      </p:sp>
      <p:sp>
        <p:nvSpPr>
          <p:cNvPr id="14" name="テキスト ボックス 789">
            <a:extLst>
              <a:ext uri="{FF2B5EF4-FFF2-40B4-BE49-F238E27FC236}">
                <a16:creationId xmlns:a16="http://schemas.microsoft.com/office/drawing/2014/main" id="{EEC607BD-4F98-4791-B94F-B6DE6BF55529}"/>
              </a:ext>
            </a:extLst>
          </p:cNvPr>
          <p:cNvSpPr txBox="1"/>
          <p:nvPr/>
        </p:nvSpPr>
        <p:spPr>
          <a:xfrm>
            <a:off x="4625657" y="2234233"/>
            <a:ext cx="81534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Cilindro de avental</a:t>
            </a:r>
          </a:p>
        </p:txBody>
      </p:sp>
      <p:sp>
        <p:nvSpPr>
          <p:cNvPr id="15" name="テキスト ボックス 790">
            <a:extLst>
              <a:ext uri="{FF2B5EF4-FFF2-40B4-BE49-F238E27FC236}">
                <a16:creationId xmlns:a16="http://schemas.microsoft.com/office/drawing/2014/main" id="{F07F0987-54A0-4941-B7D2-4B3F933462AD}"/>
              </a:ext>
            </a:extLst>
          </p:cNvPr>
          <p:cNvSpPr txBox="1"/>
          <p:nvPr/>
        </p:nvSpPr>
        <p:spPr>
          <a:xfrm>
            <a:off x="4909501" y="2444487"/>
            <a:ext cx="81534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Cilindro da tigela</a:t>
            </a:r>
          </a:p>
        </p:txBody>
      </p:sp>
      <p:sp>
        <p:nvSpPr>
          <p:cNvPr id="16" name="テキスト ボックス 791">
            <a:extLst>
              <a:ext uri="{FF2B5EF4-FFF2-40B4-BE49-F238E27FC236}">
                <a16:creationId xmlns:a16="http://schemas.microsoft.com/office/drawing/2014/main" id="{99E79411-FAF8-4559-AE37-CA26AE669815}"/>
              </a:ext>
            </a:extLst>
          </p:cNvPr>
          <p:cNvSpPr txBox="1"/>
          <p:nvPr/>
        </p:nvSpPr>
        <p:spPr>
          <a:xfrm>
            <a:off x="5216207" y="2671866"/>
            <a:ext cx="81534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Avental</a:t>
            </a:r>
          </a:p>
        </p:txBody>
      </p:sp>
      <p:sp>
        <p:nvSpPr>
          <p:cNvPr id="17" name="テキスト ボックス 792">
            <a:extLst>
              <a:ext uri="{FF2B5EF4-FFF2-40B4-BE49-F238E27FC236}">
                <a16:creationId xmlns:a16="http://schemas.microsoft.com/office/drawing/2014/main" id="{E7C3285A-9B2A-4090-9702-CF28A411C2D6}"/>
              </a:ext>
            </a:extLst>
          </p:cNvPr>
          <p:cNvSpPr txBox="1"/>
          <p:nvPr/>
        </p:nvSpPr>
        <p:spPr>
          <a:xfrm>
            <a:off x="852207" y="3570334"/>
            <a:ext cx="995518" cy="1936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Tanque de óleo de direção</a:t>
            </a:r>
          </a:p>
        </p:txBody>
      </p:sp>
      <p:sp>
        <p:nvSpPr>
          <p:cNvPr id="18" name="テキスト ボックス 793">
            <a:extLst>
              <a:ext uri="{FF2B5EF4-FFF2-40B4-BE49-F238E27FC236}">
                <a16:creationId xmlns:a16="http://schemas.microsoft.com/office/drawing/2014/main" id="{15C8A0A5-F7CC-4D4B-9ECA-ABDF4B3DF23A}"/>
              </a:ext>
            </a:extLst>
          </p:cNvPr>
          <p:cNvSpPr txBox="1"/>
          <p:nvPr/>
        </p:nvSpPr>
        <p:spPr>
          <a:xfrm>
            <a:off x="1623693" y="3770933"/>
            <a:ext cx="365125"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Moldura</a:t>
            </a:r>
          </a:p>
        </p:txBody>
      </p:sp>
      <p:sp>
        <p:nvSpPr>
          <p:cNvPr id="19" name="テキスト ボックス 794">
            <a:extLst>
              <a:ext uri="{FF2B5EF4-FFF2-40B4-BE49-F238E27FC236}">
                <a16:creationId xmlns:a16="http://schemas.microsoft.com/office/drawing/2014/main" id="{FD04368B-D598-4F47-8045-1F26840A7C98}"/>
              </a:ext>
            </a:extLst>
          </p:cNvPr>
          <p:cNvSpPr txBox="1"/>
          <p:nvPr/>
        </p:nvSpPr>
        <p:spPr>
          <a:xfrm>
            <a:off x="1162050" y="4016137"/>
            <a:ext cx="1142065"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Conexão de acompanhamento</a:t>
            </a:r>
          </a:p>
        </p:txBody>
      </p:sp>
      <p:sp>
        <p:nvSpPr>
          <p:cNvPr id="20" name="テキスト ボックス 795">
            <a:extLst>
              <a:ext uri="{FF2B5EF4-FFF2-40B4-BE49-F238E27FC236}">
                <a16:creationId xmlns:a16="http://schemas.microsoft.com/office/drawing/2014/main" id="{95B70626-F0DC-414F-85A0-7FE528C1B9C5}"/>
              </a:ext>
            </a:extLst>
          </p:cNvPr>
          <p:cNvSpPr txBox="1"/>
          <p:nvPr/>
        </p:nvSpPr>
        <p:spPr>
          <a:xfrm>
            <a:off x="1466213" y="4281996"/>
            <a:ext cx="1045211"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suspensão F</a:t>
            </a:r>
          </a:p>
        </p:txBody>
      </p:sp>
      <p:sp>
        <p:nvSpPr>
          <p:cNvPr id="21" name="テキスト ボックス 796">
            <a:extLst>
              <a:ext uri="{FF2B5EF4-FFF2-40B4-BE49-F238E27FC236}">
                <a16:creationId xmlns:a16="http://schemas.microsoft.com/office/drawing/2014/main" id="{A719FAB9-D85C-4F59-AE89-D2D51B2485F1}"/>
              </a:ext>
            </a:extLst>
          </p:cNvPr>
          <p:cNvSpPr txBox="1"/>
          <p:nvPr/>
        </p:nvSpPr>
        <p:spPr>
          <a:xfrm>
            <a:off x="1810067" y="4506485"/>
            <a:ext cx="953771"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Braço de suspensão F</a:t>
            </a:r>
          </a:p>
        </p:txBody>
      </p:sp>
      <p:sp>
        <p:nvSpPr>
          <p:cNvPr id="22" name="テキスト ボックス 797">
            <a:extLst>
              <a:ext uri="{FF2B5EF4-FFF2-40B4-BE49-F238E27FC236}">
                <a16:creationId xmlns:a16="http://schemas.microsoft.com/office/drawing/2014/main" id="{0334A4A5-5932-4095-A222-A9DE93444570}"/>
              </a:ext>
            </a:extLst>
          </p:cNvPr>
          <p:cNvSpPr txBox="1"/>
          <p:nvPr/>
        </p:nvSpPr>
        <p:spPr>
          <a:xfrm>
            <a:off x="2153601" y="4724181"/>
            <a:ext cx="873760"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Conversor de torque F</a:t>
            </a:r>
          </a:p>
        </p:txBody>
      </p:sp>
      <p:sp>
        <p:nvSpPr>
          <p:cNvPr id="23" name="テキスト ボックス 798">
            <a:extLst>
              <a:ext uri="{FF2B5EF4-FFF2-40B4-BE49-F238E27FC236}">
                <a16:creationId xmlns:a16="http://schemas.microsoft.com/office/drawing/2014/main" id="{8318CC95-A141-4DB7-AAFA-24AF6A5486F0}"/>
              </a:ext>
            </a:extLst>
          </p:cNvPr>
          <p:cNvSpPr txBox="1"/>
          <p:nvPr/>
        </p:nvSpPr>
        <p:spPr>
          <a:xfrm>
            <a:off x="1988818" y="4946060"/>
            <a:ext cx="1256031"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Transmissão de fluxo de torque F</a:t>
            </a:r>
          </a:p>
        </p:txBody>
      </p:sp>
      <p:sp>
        <p:nvSpPr>
          <p:cNvPr id="24" name="テキスト ボックス 799">
            <a:extLst>
              <a:ext uri="{FF2B5EF4-FFF2-40B4-BE49-F238E27FC236}">
                <a16:creationId xmlns:a16="http://schemas.microsoft.com/office/drawing/2014/main" id="{BFDD9655-2C88-4622-95A9-999667A7FBFA}"/>
              </a:ext>
            </a:extLst>
          </p:cNvPr>
          <p:cNvSpPr txBox="1"/>
          <p:nvPr/>
        </p:nvSpPr>
        <p:spPr>
          <a:xfrm>
            <a:off x="2304115" y="5214083"/>
            <a:ext cx="1179069" cy="2139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Suspensão dianteira</a:t>
            </a:r>
          </a:p>
          <a:p>
            <a:pP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Tanque de óleo (esquerdo)</a:t>
            </a:r>
          </a:p>
        </p:txBody>
      </p:sp>
      <p:sp>
        <p:nvSpPr>
          <p:cNvPr id="25" name="テキスト ボックス 800">
            <a:extLst>
              <a:ext uri="{FF2B5EF4-FFF2-40B4-BE49-F238E27FC236}">
                <a16:creationId xmlns:a16="http://schemas.microsoft.com/office/drawing/2014/main" id="{24BCA390-C78D-4FBA-8CAD-418579FD0067}"/>
              </a:ext>
            </a:extLst>
          </p:cNvPr>
          <p:cNvSpPr txBox="1"/>
          <p:nvPr/>
        </p:nvSpPr>
        <p:spPr>
          <a:xfrm>
            <a:off x="5504758" y="2897674"/>
            <a:ext cx="81534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Tigela</a:t>
            </a:r>
          </a:p>
        </p:txBody>
      </p:sp>
      <p:sp>
        <p:nvSpPr>
          <p:cNvPr id="26" name="テキスト ボックス 510">
            <a:extLst>
              <a:ext uri="{FF2B5EF4-FFF2-40B4-BE49-F238E27FC236}">
                <a16:creationId xmlns:a16="http://schemas.microsoft.com/office/drawing/2014/main" id="{46408061-D897-40E7-9229-FE09C25B6C99}"/>
              </a:ext>
            </a:extLst>
          </p:cNvPr>
          <p:cNvSpPr txBox="1"/>
          <p:nvPr/>
        </p:nvSpPr>
        <p:spPr>
          <a:xfrm>
            <a:off x="5779452" y="3102007"/>
            <a:ext cx="81534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Ejetor</a:t>
            </a:r>
          </a:p>
        </p:txBody>
      </p:sp>
      <p:sp>
        <p:nvSpPr>
          <p:cNvPr id="27" name="テキスト ボックス 511">
            <a:extLst>
              <a:ext uri="{FF2B5EF4-FFF2-40B4-BE49-F238E27FC236}">
                <a16:creationId xmlns:a16="http://schemas.microsoft.com/office/drawing/2014/main" id="{9E396DF8-6756-4863-9B0E-3DAE77173E15}"/>
              </a:ext>
            </a:extLst>
          </p:cNvPr>
          <p:cNvSpPr txBox="1"/>
          <p:nvPr/>
        </p:nvSpPr>
        <p:spPr>
          <a:xfrm>
            <a:off x="6062623" y="3316097"/>
            <a:ext cx="1298258"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Tanque de óleo de suspensão R</a:t>
            </a:r>
          </a:p>
        </p:txBody>
      </p:sp>
      <p:sp>
        <p:nvSpPr>
          <p:cNvPr id="28" name="テキスト ボックス 570">
            <a:extLst>
              <a:ext uri="{FF2B5EF4-FFF2-40B4-BE49-F238E27FC236}">
                <a16:creationId xmlns:a16="http://schemas.microsoft.com/office/drawing/2014/main" id="{8DE79FBC-A814-41D9-92D7-FBBB309FF204}"/>
              </a:ext>
            </a:extLst>
          </p:cNvPr>
          <p:cNvSpPr txBox="1"/>
          <p:nvPr/>
        </p:nvSpPr>
        <p:spPr>
          <a:xfrm>
            <a:off x="6379825" y="3530505"/>
            <a:ext cx="1298258" cy="147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Transmissão de fluxo de torque R</a:t>
            </a:r>
          </a:p>
        </p:txBody>
      </p:sp>
      <p:sp>
        <p:nvSpPr>
          <p:cNvPr id="29" name="テキスト ボックス 571">
            <a:extLst>
              <a:ext uri="{FF2B5EF4-FFF2-40B4-BE49-F238E27FC236}">
                <a16:creationId xmlns:a16="http://schemas.microsoft.com/office/drawing/2014/main" id="{353C5B0A-86AB-4A07-A828-A4ACA27637EF}"/>
              </a:ext>
            </a:extLst>
          </p:cNvPr>
          <p:cNvSpPr txBox="1"/>
          <p:nvPr/>
        </p:nvSpPr>
        <p:spPr>
          <a:xfrm>
            <a:off x="6670637" y="3744913"/>
            <a:ext cx="10807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Tanque de óleo hidráulico</a:t>
            </a:r>
          </a:p>
        </p:txBody>
      </p:sp>
      <p:sp>
        <p:nvSpPr>
          <p:cNvPr id="30" name="テキスト ボックス 580">
            <a:extLst>
              <a:ext uri="{FF2B5EF4-FFF2-40B4-BE49-F238E27FC236}">
                <a16:creationId xmlns:a16="http://schemas.microsoft.com/office/drawing/2014/main" id="{C704073D-6C84-4651-AB98-784A49F6E5B5}"/>
              </a:ext>
            </a:extLst>
          </p:cNvPr>
          <p:cNvSpPr txBox="1"/>
          <p:nvPr/>
        </p:nvSpPr>
        <p:spPr>
          <a:xfrm>
            <a:off x="6946247" y="3947271"/>
            <a:ext cx="10807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Conversor de torque R</a:t>
            </a:r>
          </a:p>
        </p:txBody>
      </p:sp>
      <p:sp>
        <p:nvSpPr>
          <p:cNvPr id="31" name="テキスト ボックス 591">
            <a:extLst>
              <a:ext uri="{FF2B5EF4-FFF2-40B4-BE49-F238E27FC236}">
                <a16:creationId xmlns:a16="http://schemas.microsoft.com/office/drawing/2014/main" id="{87BA3C69-6902-4C50-AC36-12DFF3BA7C4F}"/>
              </a:ext>
            </a:extLst>
          </p:cNvPr>
          <p:cNvSpPr txBox="1"/>
          <p:nvPr/>
        </p:nvSpPr>
        <p:spPr>
          <a:xfrm>
            <a:off x="7211022" y="4192491"/>
            <a:ext cx="10807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Eixo de saída R</a:t>
            </a:r>
          </a:p>
        </p:txBody>
      </p:sp>
      <p:sp>
        <p:nvSpPr>
          <p:cNvPr id="32" name="テキスト ボックス 633">
            <a:extLst>
              <a:ext uri="{FF2B5EF4-FFF2-40B4-BE49-F238E27FC236}">
                <a16:creationId xmlns:a16="http://schemas.microsoft.com/office/drawing/2014/main" id="{A112C780-25D1-48E2-A5E2-6705484D8AB7}"/>
              </a:ext>
            </a:extLst>
          </p:cNvPr>
          <p:cNvSpPr txBox="1"/>
          <p:nvPr/>
        </p:nvSpPr>
        <p:spPr>
          <a:xfrm>
            <a:off x="7486632" y="4388977"/>
            <a:ext cx="64262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Motor R</a:t>
            </a:r>
          </a:p>
        </p:txBody>
      </p:sp>
      <p:sp>
        <p:nvSpPr>
          <p:cNvPr id="33" name="テキスト ボックス 638">
            <a:extLst>
              <a:ext uri="{FF2B5EF4-FFF2-40B4-BE49-F238E27FC236}">
                <a16:creationId xmlns:a16="http://schemas.microsoft.com/office/drawing/2014/main" id="{E453AFCE-8E37-404E-B46D-E05823AD57AE}"/>
              </a:ext>
            </a:extLst>
          </p:cNvPr>
          <p:cNvSpPr txBox="1"/>
          <p:nvPr/>
        </p:nvSpPr>
        <p:spPr>
          <a:xfrm>
            <a:off x="7628571" y="5060981"/>
            <a:ext cx="64262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Tanque de combustível R</a:t>
            </a:r>
          </a:p>
        </p:txBody>
      </p:sp>
      <p:sp>
        <p:nvSpPr>
          <p:cNvPr id="34" name="テキスト ボックス 723">
            <a:extLst>
              <a:ext uri="{FF2B5EF4-FFF2-40B4-BE49-F238E27FC236}">
                <a16:creationId xmlns:a16="http://schemas.microsoft.com/office/drawing/2014/main" id="{3454D96D-F6E4-4104-99E1-57A0ECE239E3}"/>
              </a:ext>
            </a:extLst>
          </p:cNvPr>
          <p:cNvSpPr txBox="1"/>
          <p:nvPr/>
        </p:nvSpPr>
        <p:spPr>
          <a:xfrm>
            <a:off x="7439641" y="5936232"/>
            <a:ext cx="64262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Diferencial R</a:t>
            </a:r>
          </a:p>
        </p:txBody>
      </p:sp>
      <p:sp>
        <p:nvSpPr>
          <p:cNvPr id="35" name="テキスト ボックス 730">
            <a:extLst>
              <a:ext uri="{FF2B5EF4-FFF2-40B4-BE49-F238E27FC236}">
                <a16:creationId xmlns:a16="http://schemas.microsoft.com/office/drawing/2014/main" id="{831191A0-3E02-4C6D-96A0-C4B15E21C7D9}"/>
              </a:ext>
            </a:extLst>
          </p:cNvPr>
          <p:cNvSpPr txBox="1"/>
          <p:nvPr/>
        </p:nvSpPr>
        <p:spPr>
          <a:xfrm>
            <a:off x="4164170" y="5270115"/>
            <a:ext cx="873760"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Cilindro ejetor</a:t>
            </a:r>
          </a:p>
        </p:txBody>
      </p:sp>
      <p:sp>
        <p:nvSpPr>
          <p:cNvPr id="36" name="テキスト ボックス 754">
            <a:extLst>
              <a:ext uri="{FF2B5EF4-FFF2-40B4-BE49-F238E27FC236}">
                <a16:creationId xmlns:a16="http://schemas.microsoft.com/office/drawing/2014/main" id="{1EBDD858-EE14-41A9-BA0B-6ACC2E798357}"/>
              </a:ext>
            </a:extLst>
          </p:cNvPr>
          <p:cNvSpPr txBox="1"/>
          <p:nvPr/>
        </p:nvSpPr>
        <p:spPr>
          <a:xfrm>
            <a:off x="4241799" y="5511184"/>
            <a:ext cx="974408"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Braço de suspensão R</a:t>
            </a:r>
          </a:p>
        </p:txBody>
      </p:sp>
      <p:sp>
        <p:nvSpPr>
          <p:cNvPr id="37" name="テキスト ボックス 801">
            <a:extLst>
              <a:ext uri="{FF2B5EF4-FFF2-40B4-BE49-F238E27FC236}">
                <a16:creationId xmlns:a16="http://schemas.microsoft.com/office/drawing/2014/main" id="{59EAAF09-BC14-4378-80EB-EAB62B1653DB}"/>
              </a:ext>
            </a:extLst>
          </p:cNvPr>
          <p:cNvSpPr txBox="1"/>
          <p:nvPr/>
        </p:nvSpPr>
        <p:spPr>
          <a:xfrm>
            <a:off x="6233476" y="5939916"/>
            <a:ext cx="1119506"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Cilindro de suspensão R</a:t>
            </a:r>
          </a:p>
        </p:txBody>
      </p:sp>
      <p:sp>
        <p:nvSpPr>
          <p:cNvPr id="38" name="テキスト ボックス 802">
            <a:extLst>
              <a:ext uri="{FF2B5EF4-FFF2-40B4-BE49-F238E27FC236}">
                <a16:creationId xmlns:a16="http://schemas.microsoft.com/office/drawing/2014/main" id="{D53DA73C-3D3E-491F-BB12-389F074E7CE1}"/>
              </a:ext>
            </a:extLst>
          </p:cNvPr>
          <p:cNvSpPr txBox="1"/>
          <p:nvPr/>
        </p:nvSpPr>
        <p:spPr>
          <a:xfrm>
            <a:off x="4567237" y="5700525"/>
            <a:ext cx="873760"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Desaceleração final R</a:t>
            </a:r>
          </a:p>
        </p:txBody>
      </p:sp>
      <p:sp>
        <p:nvSpPr>
          <p:cNvPr id="39" name="テキスト ボックス 803">
            <a:extLst>
              <a:ext uri="{FF2B5EF4-FFF2-40B4-BE49-F238E27FC236}">
                <a16:creationId xmlns:a16="http://schemas.microsoft.com/office/drawing/2014/main" id="{C457C3E6-0F34-4400-B6A9-090BFB6BF036}"/>
              </a:ext>
            </a:extLst>
          </p:cNvPr>
          <p:cNvSpPr txBox="1"/>
          <p:nvPr/>
        </p:nvSpPr>
        <p:spPr>
          <a:xfrm>
            <a:off x="5037397" y="5906485"/>
            <a:ext cx="873760"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Freio da roda traseira</a:t>
            </a:r>
          </a:p>
        </p:txBody>
      </p:sp>
      <p:sp>
        <p:nvSpPr>
          <p:cNvPr id="40" name="テキスト ボックス 804">
            <a:extLst>
              <a:ext uri="{FF2B5EF4-FFF2-40B4-BE49-F238E27FC236}">
                <a16:creationId xmlns:a16="http://schemas.microsoft.com/office/drawing/2014/main" id="{A75409E5-C4D3-4B82-ABAF-5C79024961AB}"/>
              </a:ext>
            </a:extLst>
          </p:cNvPr>
          <p:cNvSpPr txBox="1"/>
          <p:nvPr/>
        </p:nvSpPr>
        <p:spPr>
          <a:xfrm>
            <a:off x="2590481" y="5791135"/>
            <a:ext cx="873760" cy="2139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F: Frente (dianteira)</a:t>
            </a:r>
          </a:p>
          <a:p>
            <a:pPr algn="l"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R: Traseira</a:t>
            </a:r>
          </a:p>
        </p:txBody>
      </p:sp>
    </p:spTree>
    <p:extLst>
      <p:ext uri="{BB962C8B-B14F-4D97-AF65-F5344CB8AC3E}">
        <p14:creationId xmlns:p14="http://schemas.microsoft.com/office/powerpoint/2010/main" val="3507029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algn="l" rtl="0"/>
            <a:r>
              <a:rPr lang="pt-br" sz="3200">
                <a:latin typeface="Times New Roman" panose="02020603050405020304" pitchFamily="18" charset="0"/>
                <a:ea typeface="ＭＳ Ｐゴシック" panose="020B0600070205080204" pitchFamily="50" charset="-128"/>
                <a:cs typeface="Times New Roman" panose="02020603050405020304" pitchFamily="18" charset="0"/>
              </a:rPr>
              <a:t>Capítulo 4 Manuseio de equipamentos relacionados ao deslocamento de máquinas do tipo de veículos</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806974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Tipo e modelo de máquinas de construção do tipo veicular (para nivelamento, transporte, carregamento e escavação) (Apêndice 7 do Regulamento da Lei de Segurança e Saúde no Trabalho)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849582"/>
            <a:ext cx="7886700" cy="3770140"/>
          </a:xfrm>
          <a:ln>
            <a:solidFill>
              <a:schemeClr val="tx1"/>
            </a:solidFill>
          </a:ln>
        </p:spPr>
        <p:txBody>
          <a:bodyPr rtlCol="0">
            <a:normAutofit/>
          </a:bodyPr>
          <a:lstStyle/>
          <a:p>
            <a:pPr marL="0" indent="0" rtl="0">
              <a:buNone/>
            </a:pPr>
            <a:endParaRPr lang="en-US" altLang="ja-JP" sz="8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8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8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8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8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8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8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8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gn="ctr" rtl="0">
              <a:buNone/>
            </a:pPr>
            <a:r>
              <a:rPr lang="pt-br" sz="800" dirty="0">
                <a:latin typeface="Times New Roman" panose="02020603050405020304" pitchFamily="18" charset="0"/>
                <a:ea typeface="Meiryo UI" panose="020B0604030504040204" pitchFamily="50" charset="-128"/>
                <a:cs typeface="Times New Roman" panose="02020603050405020304" pitchFamily="18" charset="0"/>
              </a:rPr>
              <a:t>Classificação de máquinas de construção do tipo de veículos</a:t>
            </a: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 do texto / Página 5 do texto suplementar</a:t>
            </a:r>
          </a:p>
        </p:txBody>
      </p:sp>
      <p:pic>
        <p:nvPicPr>
          <p:cNvPr id="2" name="図 1"/>
          <p:cNvPicPr>
            <a:picLocks noChangeAspect="1"/>
          </p:cNvPicPr>
          <p:nvPr/>
        </p:nvPicPr>
        <p:blipFill>
          <a:blip r:embed="rId3"/>
          <a:stretch>
            <a:fillRect/>
          </a:stretch>
        </p:blipFill>
        <p:spPr>
          <a:xfrm>
            <a:off x="2191616" y="2033587"/>
            <a:ext cx="4552950" cy="3019425"/>
          </a:xfrm>
          <a:prstGeom prst="rect">
            <a:avLst/>
          </a:prstGeom>
        </p:spPr>
      </p:pic>
      <p:sp>
        <p:nvSpPr>
          <p:cNvPr id="8" name="テキスト ボックス 477">
            <a:extLst>
              <a:ext uri="{FF2B5EF4-FFF2-40B4-BE49-F238E27FC236}">
                <a16:creationId xmlns:a16="http://schemas.microsoft.com/office/drawing/2014/main" id="{4FA540D4-778F-49A5-A2C7-DCC106C0464E}"/>
              </a:ext>
            </a:extLst>
          </p:cNvPr>
          <p:cNvSpPr txBox="1"/>
          <p:nvPr/>
        </p:nvSpPr>
        <p:spPr>
          <a:xfrm>
            <a:off x="2004983" y="2456814"/>
            <a:ext cx="1114368" cy="7213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cs typeface="Times New Roman" panose="02020603050405020304" pitchFamily="18" charset="0"/>
              </a:rPr>
              <a:t>Máquinas de construção do tipo veicular</a:t>
            </a:r>
          </a:p>
          <a:p>
            <a:pPr algn="just" rtl="0"/>
            <a:r>
              <a:rPr lang="pt-br" sz="800" kern="100" dirty="0">
                <a:effectLst/>
                <a:latin typeface="Times New Roman" panose="02020603050405020304" pitchFamily="18" charset="0"/>
                <a:cs typeface="Times New Roman" panose="02020603050405020304" pitchFamily="18" charset="0"/>
              </a:rPr>
              <a:t>(Para nivelamento, transporte, carregamento e escavação)</a:t>
            </a:r>
          </a:p>
        </p:txBody>
      </p:sp>
      <p:sp>
        <p:nvSpPr>
          <p:cNvPr id="9" name="テキスト ボックス 478">
            <a:extLst>
              <a:ext uri="{FF2B5EF4-FFF2-40B4-BE49-F238E27FC236}">
                <a16:creationId xmlns:a16="http://schemas.microsoft.com/office/drawing/2014/main" id="{12244618-5DCA-497B-9174-E0E3FA92C96D}"/>
              </a:ext>
            </a:extLst>
          </p:cNvPr>
          <p:cNvSpPr txBox="1"/>
          <p:nvPr/>
        </p:nvSpPr>
        <p:spPr>
          <a:xfrm>
            <a:off x="3324400" y="2480627"/>
            <a:ext cx="963351" cy="6762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cs typeface="Times New Roman" panose="02020603050405020304" pitchFamily="18" charset="0"/>
              </a:rPr>
              <a:t>Para nivelamento, transporte e carregamento</a:t>
            </a:r>
          </a:p>
        </p:txBody>
      </p:sp>
      <p:sp>
        <p:nvSpPr>
          <p:cNvPr id="10" name="テキスト ボックス 479">
            <a:extLst>
              <a:ext uri="{FF2B5EF4-FFF2-40B4-BE49-F238E27FC236}">
                <a16:creationId xmlns:a16="http://schemas.microsoft.com/office/drawing/2014/main" id="{71F554A8-46F1-4E68-B214-9CA5A7512D35}"/>
              </a:ext>
            </a:extLst>
          </p:cNvPr>
          <p:cNvSpPr txBox="1"/>
          <p:nvPr/>
        </p:nvSpPr>
        <p:spPr>
          <a:xfrm>
            <a:off x="3329330" y="3784443"/>
            <a:ext cx="719404" cy="3567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cs typeface="Times New Roman" panose="02020603050405020304" pitchFamily="18" charset="0"/>
              </a:rPr>
              <a:t>Para escavação</a:t>
            </a:r>
          </a:p>
        </p:txBody>
      </p:sp>
      <p:sp>
        <p:nvSpPr>
          <p:cNvPr id="11" name="テキスト ボックス 480">
            <a:extLst>
              <a:ext uri="{FF2B5EF4-FFF2-40B4-BE49-F238E27FC236}">
                <a16:creationId xmlns:a16="http://schemas.microsoft.com/office/drawing/2014/main" id="{C30846BE-3B48-4267-96F5-09B361096442}"/>
              </a:ext>
            </a:extLst>
          </p:cNvPr>
          <p:cNvSpPr txBox="1"/>
          <p:nvPr/>
        </p:nvSpPr>
        <p:spPr>
          <a:xfrm>
            <a:off x="4515716" y="2077559"/>
            <a:ext cx="1027834" cy="14943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cs typeface="Times New Roman" panose="02020603050405020304" pitchFamily="18" charset="0"/>
              </a:rPr>
              <a:t>buldôzer</a:t>
            </a:r>
          </a:p>
        </p:txBody>
      </p:sp>
      <p:sp>
        <p:nvSpPr>
          <p:cNvPr id="12" name="テキスト ボックス 481">
            <a:extLst>
              <a:ext uri="{FF2B5EF4-FFF2-40B4-BE49-F238E27FC236}">
                <a16:creationId xmlns:a16="http://schemas.microsoft.com/office/drawing/2014/main" id="{4C8AE684-7431-494A-A583-9C82F15D3E3F}"/>
              </a:ext>
            </a:extLst>
          </p:cNvPr>
          <p:cNvSpPr txBox="1"/>
          <p:nvPr/>
        </p:nvSpPr>
        <p:spPr>
          <a:xfrm>
            <a:off x="4525618" y="2283663"/>
            <a:ext cx="1078659" cy="17131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cs typeface="Times New Roman" panose="02020603050405020304" pitchFamily="18" charset="0"/>
              </a:rPr>
              <a:t>Trator escavador</a:t>
            </a:r>
          </a:p>
        </p:txBody>
      </p:sp>
      <p:sp>
        <p:nvSpPr>
          <p:cNvPr id="13" name="テキスト ボックス 482">
            <a:extLst>
              <a:ext uri="{FF2B5EF4-FFF2-40B4-BE49-F238E27FC236}">
                <a16:creationId xmlns:a16="http://schemas.microsoft.com/office/drawing/2014/main" id="{5F9ED620-D5A6-4791-9CA6-E48DA617ECB8}"/>
              </a:ext>
            </a:extLst>
          </p:cNvPr>
          <p:cNvSpPr txBox="1"/>
          <p:nvPr/>
        </p:nvSpPr>
        <p:spPr>
          <a:xfrm>
            <a:off x="4515690" y="2505265"/>
            <a:ext cx="1078660" cy="16231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cs typeface="Times New Roman" panose="02020603050405020304" pitchFamily="18" charset="0"/>
              </a:rPr>
              <a:t>Trator raspador</a:t>
            </a:r>
          </a:p>
        </p:txBody>
      </p:sp>
      <p:sp>
        <p:nvSpPr>
          <p:cNvPr id="14" name="テキスト ボックス 483">
            <a:extLst>
              <a:ext uri="{FF2B5EF4-FFF2-40B4-BE49-F238E27FC236}">
                <a16:creationId xmlns:a16="http://schemas.microsoft.com/office/drawing/2014/main" id="{DE8EEB29-8E9A-49A2-B0B7-F041EEFEEE4E}"/>
              </a:ext>
            </a:extLst>
          </p:cNvPr>
          <p:cNvSpPr txBox="1"/>
          <p:nvPr/>
        </p:nvSpPr>
        <p:spPr>
          <a:xfrm>
            <a:off x="4491903" y="2698423"/>
            <a:ext cx="1075460" cy="1679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cs typeface="Times New Roman" panose="02020603050405020304" pitchFamily="18" charset="0"/>
              </a:rPr>
              <a:t>Raspador</a:t>
            </a:r>
            <a:endParaRPr lang="en-US" altLang="ja-JP" sz="800" kern="100" dirty="0">
              <a:effectLst/>
              <a:latin typeface="Times New Roman" panose="02020603050405020304" pitchFamily="18" charset="0"/>
              <a:cs typeface="Times New Roman" panose="02020603050405020304" pitchFamily="18" charset="0"/>
            </a:endParaRPr>
          </a:p>
        </p:txBody>
      </p:sp>
      <p:sp>
        <p:nvSpPr>
          <p:cNvPr id="15" name="テキスト ボックス 484">
            <a:extLst>
              <a:ext uri="{FF2B5EF4-FFF2-40B4-BE49-F238E27FC236}">
                <a16:creationId xmlns:a16="http://schemas.microsoft.com/office/drawing/2014/main" id="{DB2539E8-B9D5-4548-9AD5-2513B085F5E5}"/>
              </a:ext>
            </a:extLst>
          </p:cNvPr>
          <p:cNvSpPr txBox="1"/>
          <p:nvPr/>
        </p:nvSpPr>
        <p:spPr>
          <a:xfrm>
            <a:off x="4525619" y="4200772"/>
            <a:ext cx="909320"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cs typeface="Times New Roman" panose="02020603050405020304" pitchFamily="18" charset="0"/>
              </a:rPr>
              <a:t>Concha de marisco</a:t>
            </a:r>
          </a:p>
        </p:txBody>
      </p:sp>
      <p:sp>
        <p:nvSpPr>
          <p:cNvPr id="16" name="テキスト ボックス 485">
            <a:extLst>
              <a:ext uri="{FF2B5EF4-FFF2-40B4-BE49-F238E27FC236}">
                <a16:creationId xmlns:a16="http://schemas.microsoft.com/office/drawing/2014/main" id="{6309D656-F541-4EF9-BEA2-A08098D60090}"/>
              </a:ext>
            </a:extLst>
          </p:cNvPr>
          <p:cNvSpPr txBox="1"/>
          <p:nvPr/>
        </p:nvSpPr>
        <p:spPr>
          <a:xfrm>
            <a:off x="4541751" y="2954960"/>
            <a:ext cx="1062526" cy="1583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cs typeface="Times New Roman" panose="02020603050405020304" pitchFamily="18" charset="0"/>
              </a:rPr>
              <a:t>Motoniveladora</a:t>
            </a:r>
          </a:p>
        </p:txBody>
      </p:sp>
      <p:sp>
        <p:nvSpPr>
          <p:cNvPr id="17" name="テキスト ボックス 486">
            <a:extLst>
              <a:ext uri="{FF2B5EF4-FFF2-40B4-BE49-F238E27FC236}">
                <a16:creationId xmlns:a16="http://schemas.microsoft.com/office/drawing/2014/main" id="{14F31660-B01A-4759-87D7-DEC28D35D4E5}"/>
              </a:ext>
            </a:extLst>
          </p:cNvPr>
          <p:cNvSpPr txBox="1"/>
          <p:nvPr/>
        </p:nvSpPr>
        <p:spPr>
          <a:xfrm>
            <a:off x="4513176" y="3178193"/>
            <a:ext cx="1938424" cy="17131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cs typeface="Times New Roman" panose="02020603050405020304" pitchFamily="18" charset="0"/>
              </a:rPr>
              <a:t>máquina de carregamento de material escavado</a:t>
            </a:r>
          </a:p>
        </p:txBody>
      </p:sp>
      <p:sp>
        <p:nvSpPr>
          <p:cNvPr id="18" name="テキスト ボックス 487">
            <a:extLst>
              <a:ext uri="{FF2B5EF4-FFF2-40B4-BE49-F238E27FC236}">
                <a16:creationId xmlns:a16="http://schemas.microsoft.com/office/drawing/2014/main" id="{1C6B0D88-828E-42ED-B077-D11D27A73B7B}"/>
              </a:ext>
            </a:extLst>
          </p:cNvPr>
          <p:cNvSpPr txBox="1"/>
          <p:nvPr/>
        </p:nvSpPr>
        <p:spPr>
          <a:xfrm>
            <a:off x="4516845" y="3797309"/>
            <a:ext cx="909320" cy="3310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cs typeface="Times New Roman" panose="02020603050405020304" pitchFamily="18" charset="0"/>
              </a:rPr>
              <a:t>Escavadeira de arrasto</a:t>
            </a:r>
          </a:p>
          <a:p>
            <a:pPr algn="just" rtl="0"/>
            <a:r>
              <a:rPr lang="pt-br" sz="800" kern="100" dirty="0">
                <a:effectLst/>
                <a:latin typeface="Times New Roman" panose="02020603050405020304" pitchFamily="18" charset="0"/>
                <a:cs typeface="Times New Roman" panose="02020603050405020304" pitchFamily="18" charset="0"/>
              </a:rPr>
              <a:t>(Retroescavadeira)</a:t>
            </a:r>
          </a:p>
        </p:txBody>
      </p:sp>
      <p:sp>
        <p:nvSpPr>
          <p:cNvPr id="19" name="テキスト ボックス 488">
            <a:extLst>
              <a:ext uri="{FF2B5EF4-FFF2-40B4-BE49-F238E27FC236}">
                <a16:creationId xmlns:a16="http://schemas.microsoft.com/office/drawing/2014/main" id="{95C4385B-04D7-47AD-A350-357CF31AC757}"/>
              </a:ext>
            </a:extLst>
          </p:cNvPr>
          <p:cNvSpPr txBox="1"/>
          <p:nvPr/>
        </p:nvSpPr>
        <p:spPr>
          <a:xfrm>
            <a:off x="4541751" y="4399527"/>
            <a:ext cx="909320"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cs typeface="Times New Roman" panose="02020603050405020304" pitchFamily="18" charset="0"/>
              </a:rPr>
              <a:t>Dragar para dentro</a:t>
            </a:r>
          </a:p>
        </p:txBody>
      </p:sp>
      <p:sp>
        <p:nvSpPr>
          <p:cNvPr id="20" name="テキスト ボックス 489">
            <a:extLst>
              <a:ext uri="{FF2B5EF4-FFF2-40B4-BE49-F238E27FC236}">
                <a16:creationId xmlns:a16="http://schemas.microsoft.com/office/drawing/2014/main" id="{42F09125-708D-4B0C-BCB9-16B5ED51EC56}"/>
              </a:ext>
            </a:extLst>
          </p:cNvPr>
          <p:cNvSpPr txBox="1"/>
          <p:nvPr/>
        </p:nvSpPr>
        <p:spPr>
          <a:xfrm>
            <a:off x="4513176" y="4638931"/>
            <a:ext cx="1506624" cy="1362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cs typeface="Times New Roman" panose="02020603050405020304" pitchFamily="18" charset="0"/>
              </a:rPr>
              <a:t>Escavadeira de caçamba</a:t>
            </a:r>
          </a:p>
        </p:txBody>
      </p:sp>
      <p:sp>
        <p:nvSpPr>
          <p:cNvPr id="21" name="テキスト ボックス 490">
            <a:extLst>
              <a:ext uri="{FF2B5EF4-FFF2-40B4-BE49-F238E27FC236}">
                <a16:creationId xmlns:a16="http://schemas.microsoft.com/office/drawing/2014/main" id="{350CEC3F-168B-46DE-9D6A-6667EC3C207E}"/>
              </a:ext>
            </a:extLst>
          </p:cNvPr>
          <p:cNvSpPr txBox="1"/>
          <p:nvPr/>
        </p:nvSpPr>
        <p:spPr>
          <a:xfrm>
            <a:off x="4513176" y="4854257"/>
            <a:ext cx="909320"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cs typeface="Times New Roman" panose="02020603050405020304" pitchFamily="18" charset="0"/>
              </a:rPr>
              <a:t>Valetadeira</a:t>
            </a:r>
          </a:p>
        </p:txBody>
      </p:sp>
      <p:sp>
        <p:nvSpPr>
          <p:cNvPr id="22" name="テキスト ボックス 491">
            <a:extLst>
              <a:ext uri="{FF2B5EF4-FFF2-40B4-BE49-F238E27FC236}">
                <a16:creationId xmlns:a16="http://schemas.microsoft.com/office/drawing/2014/main" id="{EE63A049-AD27-4BFB-B779-8CD77716972D}"/>
              </a:ext>
            </a:extLst>
          </p:cNvPr>
          <p:cNvSpPr txBox="1"/>
          <p:nvPr/>
        </p:nvSpPr>
        <p:spPr>
          <a:xfrm>
            <a:off x="5819518" y="3947117"/>
            <a:ext cx="814070" cy="3905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cs typeface="Times New Roman" panose="02020603050405020304" pitchFamily="18" charset="0"/>
              </a:rPr>
              <a:t>Máquinas de construção do tipo de escavadeira</a:t>
            </a:r>
          </a:p>
        </p:txBody>
      </p:sp>
      <p:sp>
        <p:nvSpPr>
          <p:cNvPr id="23" name="テキスト ボックス 492">
            <a:extLst>
              <a:ext uri="{FF2B5EF4-FFF2-40B4-BE49-F238E27FC236}">
                <a16:creationId xmlns:a16="http://schemas.microsoft.com/office/drawing/2014/main" id="{0F93C219-5985-4019-9C3E-CC7B9DFB910E}"/>
              </a:ext>
            </a:extLst>
          </p:cNvPr>
          <p:cNvSpPr txBox="1"/>
          <p:nvPr/>
        </p:nvSpPr>
        <p:spPr>
          <a:xfrm>
            <a:off x="5819518" y="2285999"/>
            <a:ext cx="814070" cy="3905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cs typeface="Times New Roman" panose="02020603050405020304" pitchFamily="18" charset="0"/>
              </a:rPr>
              <a:t>Máquinas de construção do tipo de trator</a:t>
            </a:r>
          </a:p>
        </p:txBody>
      </p:sp>
      <p:sp>
        <p:nvSpPr>
          <p:cNvPr id="24" name="テキスト ボックス 490">
            <a:extLst>
              <a:ext uri="{FF2B5EF4-FFF2-40B4-BE49-F238E27FC236}">
                <a16:creationId xmlns:a16="http://schemas.microsoft.com/office/drawing/2014/main" id="{AC89A693-8C9C-47A0-9991-CEB05B4C8002}"/>
              </a:ext>
            </a:extLst>
          </p:cNvPr>
          <p:cNvSpPr txBox="1"/>
          <p:nvPr/>
        </p:nvSpPr>
        <p:spPr>
          <a:xfrm>
            <a:off x="4513176" y="3589550"/>
            <a:ext cx="921763" cy="1362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cs typeface="Times New Roman" panose="02020603050405020304" pitchFamily="18" charset="0"/>
              </a:rPr>
              <a:t>Escavadeira hidráulica</a:t>
            </a:r>
            <a:endParaRPr lang="ja-JP" sz="800" kern="1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0718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Manuseio no início da condução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81897" y="6452605"/>
            <a:ext cx="3614265"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69 do texto / Página 21 do texto suplementar</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(1) Antes de ligar o motor</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(2) Ligar o motor</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(3) Depois de ligar o motor</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582773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Manuseio ao conduzir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81897" y="6452605"/>
            <a:ext cx="3614265"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72 do texto / Página 23 do texto suplementar</a:t>
            </a: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(1) Partida</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(2) Durante a condução</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914580" y="2450675"/>
            <a:ext cx="2392177" cy="1506466"/>
          </a:xfrm>
          <a:prstGeom prst="rect">
            <a:avLst/>
          </a:prstGeom>
        </p:spPr>
      </p:pic>
      <p:sp>
        <p:nvSpPr>
          <p:cNvPr id="7" name="テキスト ボックス 6"/>
          <p:cNvSpPr txBox="1"/>
          <p:nvPr/>
        </p:nvSpPr>
        <p:spPr>
          <a:xfrm>
            <a:off x="1773650" y="3914023"/>
            <a:ext cx="2674036"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Precauções quando tiver subido completamente a ladeira. </a:t>
            </a:r>
          </a:p>
        </p:txBody>
      </p:sp>
      <p:pic>
        <p:nvPicPr>
          <p:cNvPr id="3" name="図 2"/>
          <p:cNvPicPr>
            <a:picLocks noChangeAspect="1"/>
          </p:cNvPicPr>
          <p:nvPr/>
        </p:nvPicPr>
        <p:blipFill>
          <a:blip r:embed="rId4"/>
          <a:stretch>
            <a:fillRect/>
          </a:stretch>
        </p:blipFill>
        <p:spPr>
          <a:xfrm>
            <a:off x="4940098" y="2323477"/>
            <a:ext cx="2384606" cy="1862264"/>
          </a:xfrm>
          <a:prstGeom prst="rect">
            <a:avLst/>
          </a:prstGeom>
        </p:spPr>
      </p:pic>
      <p:pic>
        <p:nvPicPr>
          <p:cNvPr id="5" name="図 4"/>
          <p:cNvPicPr>
            <a:picLocks noChangeAspect="1"/>
          </p:cNvPicPr>
          <p:nvPr/>
        </p:nvPicPr>
        <p:blipFill>
          <a:blip r:embed="rId5"/>
          <a:stretch>
            <a:fillRect/>
          </a:stretch>
        </p:blipFill>
        <p:spPr>
          <a:xfrm>
            <a:off x="3327319" y="4296044"/>
            <a:ext cx="2596572" cy="1680580"/>
          </a:xfrm>
          <a:prstGeom prst="rect">
            <a:avLst/>
          </a:prstGeom>
        </p:spPr>
      </p:pic>
      <p:sp>
        <p:nvSpPr>
          <p:cNvPr id="10" name="テキスト ボックス 9"/>
          <p:cNvSpPr txBox="1"/>
          <p:nvPr/>
        </p:nvSpPr>
        <p:spPr>
          <a:xfrm>
            <a:off x="3284517" y="5928225"/>
            <a:ext cx="3125808"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Verificação do sentido de orientação da máquina ao mover para frente ou para trás</a:t>
            </a:r>
          </a:p>
        </p:txBody>
      </p:sp>
      <p:sp>
        <p:nvSpPr>
          <p:cNvPr id="8" name="テキスト ボックス 7"/>
          <p:cNvSpPr txBox="1"/>
          <p:nvPr/>
        </p:nvSpPr>
        <p:spPr>
          <a:xfrm>
            <a:off x="4795383" y="4135368"/>
            <a:ext cx="2674036"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Precauções ao girar in situ em alta velocidade</a:t>
            </a:r>
          </a:p>
        </p:txBody>
      </p:sp>
    </p:spTree>
    <p:extLst>
      <p:ext uri="{BB962C8B-B14F-4D97-AF65-F5344CB8AC3E}">
        <p14:creationId xmlns:p14="http://schemas.microsoft.com/office/powerpoint/2010/main" val="2193918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Manuseio ao conduzir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46066" y="6452605"/>
            <a:ext cx="365009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74 do texto / Página 25 do texto suplementar</a:t>
            </a: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(3) Subida, descida, etc.</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(4) Parar o deslocamento</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1" name="図 10"/>
          <p:cNvPicPr>
            <a:picLocks noChangeAspect="1"/>
          </p:cNvPicPr>
          <p:nvPr/>
        </p:nvPicPr>
        <p:blipFill>
          <a:blip r:embed="rId3"/>
          <a:stretch>
            <a:fillRect/>
          </a:stretch>
        </p:blipFill>
        <p:spPr>
          <a:xfrm>
            <a:off x="658608" y="1910841"/>
            <a:ext cx="2822569" cy="1347027"/>
          </a:xfrm>
          <a:prstGeom prst="rect">
            <a:avLst/>
          </a:prstGeom>
        </p:spPr>
      </p:pic>
      <p:sp>
        <p:nvSpPr>
          <p:cNvPr id="12" name="テキスト ボックス 11"/>
          <p:cNvSpPr txBox="1"/>
          <p:nvPr/>
        </p:nvSpPr>
        <p:spPr>
          <a:xfrm>
            <a:off x="628650" y="3190511"/>
            <a:ext cx="2594610"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Precauções ao passar por cima de obstáculos</a:t>
            </a:r>
          </a:p>
        </p:txBody>
      </p:sp>
      <p:pic>
        <p:nvPicPr>
          <p:cNvPr id="13" name="図 12"/>
          <p:cNvPicPr>
            <a:picLocks noChangeAspect="1"/>
          </p:cNvPicPr>
          <p:nvPr/>
        </p:nvPicPr>
        <p:blipFill>
          <a:blip r:embed="rId4"/>
          <a:stretch>
            <a:fillRect/>
          </a:stretch>
        </p:blipFill>
        <p:spPr>
          <a:xfrm>
            <a:off x="3511135" y="2058887"/>
            <a:ext cx="2470465" cy="1130683"/>
          </a:xfrm>
          <a:prstGeom prst="rect">
            <a:avLst/>
          </a:prstGeom>
        </p:spPr>
      </p:pic>
      <p:pic>
        <p:nvPicPr>
          <p:cNvPr id="14" name="図 13"/>
          <p:cNvPicPr>
            <a:picLocks noChangeAspect="1"/>
          </p:cNvPicPr>
          <p:nvPr/>
        </p:nvPicPr>
        <p:blipFill>
          <a:blip r:embed="rId5"/>
          <a:stretch>
            <a:fillRect/>
          </a:stretch>
        </p:blipFill>
        <p:spPr>
          <a:xfrm>
            <a:off x="6042589" y="2022437"/>
            <a:ext cx="2454977" cy="1161661"/>
          </a:xfrm>
          <a:prstGeom prst="rect">
            <a:avLst/>
          </a:prstGeom>
        </p:spPr>
      </p:pic>
      <p:sp>
        <p:nvSpPr>
          <p:cNvPr id="15" name="テキスト ボックス 14"/>
          <p:cNvSpPr txBox="1"/>
          <p:nvPr/>
        </p:nvSpPr>
        <p:spPr>
          <a:xfrm>
            <a:off x="3409349" y="3184099"/>
            <a:ext cx="2674036"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uso de pranchas de estrada em solos macios</a:t>
            </a:r>
          </a:p>
        </p:txBody>
      </p:sp>
      <p:sp>
        <p:nvSpPr>
          <p:cNvPr id="16" name="テキスト ボックス 15"/>
          <p:cNvSpPr txBox="1"/>
          <p:nvPr/>
        </p:nvSpPr>
        <p:spPr>
          <a:xfrm>
            <a:off x="5933059" y="3189043"/>
            <a:ext cx="26740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lingueta em declive</a:t>
            </a:r>
          </a:p>
        </p:txBody>
      </p:sp>
      <p:pic>
        <p:nvPicPr>
          <p:cNvPr id="17" name="図 16"/>
          <p:cNvPicPr>
            <a:picLocks noChangeAspect="1"/>
          </p:cNvPicPr>
          <p:nvPr/>
        </p:nvPicPr>
        <p:blipFill>
          <a:blip r:embed="rId6"/>
          <a:stretch>
            <a:fillRect/>
          </a:stretch>
        </p:blipFill>
        <p:spPr>
          <a:xfrm>
            <a:off x="2846716" y="4019157"/>
            <a:ext cx="3799302" cy="1836880"/>
          </a:xfrm>
          <a:prstGeom prst="rect">
            <a:avLst/>
          </a:prstGeom>
        </p:spPr>
      </p:pic>
      <p:sp>
        <p:nvSpPr>
          <p:cNvPr id="18" name="テキスト ボックス 17"/>
          <p:cNvSpPr txBox="1"/>
          <p:nvPr/>
        </p:nvSpPr>
        <p:spPr>
          <a:xfrm>
            <a:off x="3409349" y="5785004"/>
            <a:ext cx="26740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parada em declive</a:t>
            </a:r>
          </a:p>
        </p:txBody>
      </p:sp>
      <p:sp>
        <p:nvSpPr>
          <p:cNvPr id="19" name="テキスト ボックス 805">
            <a:extLst>
              <a:ext uri="{FF2B5EF4-FFF2-40B4-BE49-F238E27FC236}">
                <a16:creationId xmlns:a16="http://schemas.microsoft.com/office/drawing/2014/main" id="{AF7F8EC8-1B65-49EF-8533-497957C8275E}"/>
              </a:ext>
            </a:extLst>
          </p:cNvPr>
          <p:cNvSpPr txBox="1"/>
          <p:nvPr/>
        </p:nvSpPr>
        <p:spPr>
          <a:xfrm>
            <a:off x="727512" y="2029538"/>
            <a:ext cx="514548"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Cuidadosamente</a:t>
            </a:r>
          </a:p>
          <a:p>
            <a:pPr algn="just"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Cuidadosamente</a:t>
            </a:r>
          </a:p>
        </p:txBody>
      </p:sp>
      <p:sp>
        <p:nvSpPr>
          <p:cNvPr id="20" name="テキスト ボックス 806">
            <a:extLst>
              <a:ext uri="{FF2B5EF4-FFF2-40B4-BE49-F238E27FC236}">
                <a16:creationId xmlns:a16="http://schemas.microsoft.com/office/drawing/2014/main" id="{22A120FF-FF0F-4BE5-AC2E-979264287D85}"/>
              </a:ext>
            </a:extLst>
          </p:cNvPr>
          <p:cNvSpPr txBox="1"/>
          <p:nvPr/>
        </p:nvSpPr>
        <p:spPr>
          <a:xfrm>
            <a:off x="2502852" y="2597731"/>
            <a:ext cx="499745" cy="2476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Devagar</a:t>
            </a:r>
          </a:p>
          <a:p>
            <a:pPr algn="just" rtl="0"/>
            <a:r>
              <a:rPr lang="pt-br"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Devagar</a:t>
            </a:r>
          </a:p>
        </p:txBody>
      </p:sp>
      <p:sp>
        <p:nvSpPr>
          <p:cNvPr id="21" name="テキスト ボックス 807">
            <a:extLst>
              <a:ext uri="{FF2B5EF4-FFF2-40B4-BE49-F238E27FC236}">
                <a16:creationId xmlns:a16="http://schemas.microsoft.com/office/drawing/2014/main" id="{FC6B0488-ECE5-4F8E-AF42-A482D2159FF2}"/>
              </a:ext>
            </a:extLst>
          </p:cNvPr>
          <p:cNvSpPr txBox="1"/>
          <p:nvPr/>
        </p:nvSpPr>
        <p:spPr>
          <a:xfrm>
            <a:off x="3511135" y="4005080"/>
            <a:ext cx="1714639" cy="2769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mudança de velocidade (câmbio)</a:t>
            </a:r>
          </a:p>
        </p:txBody>
      </p:sp>
      <p:sp>
        <p:nvSpPr>
          <p:cNvPr id="22" name="テキスト ボックス 808">
            <a:extLst>
              <a:ext uri="{FF2B5EF4-FFF2-40B4-BE49-F238E27FC236}">
                <a16:creationId xmlns:a16="http://schemas.microsoft.com/office/drawing/2014/main" id="{FD3C4C97-353D-4145-8AC1-BC21F86839AE}"/>
              </a:ext>
            </a:extLst>
          </p:cNvPr>
          <p:cNvSpPr txBox="1"/>
          <p:nvPr/>
        </p:nvSpPr>
        <p:spPr>
          <a:xfrm>
            <a:off x="4384041" y="4921794"/>
            <a:ext cx="499745" cy="2769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embreagem</a:t>
            </a:r>
          </a:p>
        </p:txBody>
      </p:sp>
      <p:sp>
        <p:nvSpPr>
          <p:cNvPr id="23" name="テキスト ボックス 809">
            <a:extLst>
              <a:ext uri="{FF2B5EF4-FFF2-40B4-BE49-F238E27FC236}">
                <a16:creationId xmlns:a16="http://schemas.microsoft.com/office/drawing/2014/main" id="{5D494598-70D6-4F56-A9B4-8A670DF62ECE}"/>
              </a:ext>
            </a:extLst>
          </p:cNvPr>
          <p:cNvSpPr txBox="1"/>
          <p:nvPr/>
        </p:nvSpPr>
        <p:spPr>
          <a:xfrm>
            <a:off x="5346066" y="4167553"/>
            <a:ext cx="1054734" cy="3663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Marcha lenta</a:t>
            </a:r>
          </a:p>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Cerca de 5 minutos</a:t>
            </a:r>
          </a:p>
        </p:txBody>
      </p:sp>
      <p:sp>
        <p:nvSpPr>
          <p:cNvPr id="24" name="テキスト ボックス 810">
            <a:extLst>
              <a:ext uri="{FF2B5EF4-FFF2-40B4-BE49-F238E27FC236}">
                <a16:creationId xmlns:a16="http://schemas.microsoft.com/office/drawing/2014/main" id="{95D6EF72-D42E-4343-909E-8B866718FFFD}"/>
              </a:ext>
            </a:extLst>
          </p:cNvPr>
          <p:cNvSpPr txBox="1"/>
          <p:nvPr/>
        </p:nvSpPr>
        <p:spPr>
          <a:xfrm>
            <a:off x="5225774" y="5650071"/>
            <a:ext cx="141457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Trava do pedal de freio</a:t>
            </a:r>
          </a:p>
        </p:txBody>
      </p:sp>
    </p:spTree>
    <p:extLst>
      <p:ext uri="{BB962C8B-B14F-4D97-AF65-F5344CB8AC3E}">
        <p14:creationId xmlns:p14="http://schemas.microsoft.com/office/powerpoint/2010/main" val="3851941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Manuseio ao estacionar (estacionamento)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10200" y="6396335"/>
            <a:ext cx="35986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76 do texto / Página 27 do texto suplementar</a:t>
            </a:r>
          </a:p>
        </p:txBody>
      </p:sp>
      <p:sp>
        <p:nvSpPr>
          <p:cNvPr id="9" name="コンテンツ プレースホルダー 4"/>
          <p:cNvSpPr txBox="1">
            <a:spLocks/>
          </p:cNvSpPr>
          <p:nvPr/>
        </p:nvSpPr>
        <p:spPr>
          <a:xfrm>
            <a:off x="628650" y="1268384"/>
            <a:ext cx="7886700" cy="246765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3234982" y="3459042"/>
            <a:ext cx="26740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Precauções ao estacionar</a:t>
            </a:r>
          </a:p>
        </p:txBody>
      </p:sp>
      <p:pic>
        <p:nvPicPr>
          <p:cNvPr id="2" name="図 1"/>
          <p:cNvPicPr>
            <a:picLocks noChangeAspect="1"/>
          </p:cNvPicPr>
          <p:nvPr/>
        </p:nvPicPr>
        <p:blipFill>
          <a:blip r:embed="rId3"/>
          <a:stretch>
            <a:fillRect/>
          </a:stretch>
        </p:blipFill>
        <p:spPr>
          <a:xfrm>
            <a:off x="2689076" y="1307935"/>
            <a:ext cx="3768991" cy="2154674"/>
          </a:xfrm>
          <a:prstGeom prst="rect">
            <a:avLst/>
          </a:prstGeom>
        </p:spPr>
      </p:pic>
      <p:sp>
        <p:nvSpPr>
          <p:cNvPr id="19" name="タイトル 3"/>
          <p:cNvSpPr txBox="1">
            <a:spLocks/>
          </p:cNvSpPr>
          <p:nvPr/>
        </p:nvSpPr>
        <p:spPr>
          <a:xfrm>
            <a:off x="628650" y="3831425"/>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Graxa, óleo, etc.</a:t>
            </a:r>
          </a:p>
        </p:txBody>
      </p:sp>
      <p:sp>
        <p:nvSpPr>
          <p:cNvPr id="20" name="コンテンツ プレースホルダー 4"/>
          <p:cNvSpPr txBox="1">
            <a:spLocks/>
          </p:cNvSpPr>
          <p:nvPr/>
        </p:nvSpPr>
        <p:spPr>
          <a:xfrm>
            <a:off x="628650" y="4487033"/>
            <a:ext cx="7886700" cy="169213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1 ... Graxa</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2 ... Anticongelante</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a:latin typeface="Times New Roman" panose="02020603050405020304" pitchFamily="18" charset="0"/>
                <a:ea typeface="Meiryo UI" panose="020B0604030504040204" pitchFamily="50" charset="-128"/>
                <a:cs typeface="Times New Roman" panose="02020603050405020304" pitchFamily="18" charset="0"/>
              </a:rPr>
              <a:t>3 ... Óleo</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600920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algn="l" rtl="0"/>
            <a:r>
              <a:rPr lang="pt-br" sz="3200">
                <a:latin typeface="Times New Roman" panose="02020603050405020304" pitchFamily="18" charset="0"/>
                <a:ea typeface="ＭＳ Ｐゴシック" panose="020B0600070205080204" pitchFamily="50" charset="-128"/>
                <a:cs typeface="Times New Roman" panose="02020603050405020304" pitchFamily="18" charset="0"/>
              </a:rPr>
              <a:t>Capítulo 5 Estrutura e tipo de equipamentos relacionados aos trabalhos de máquinas de construção do tipo de veículos</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620173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Estrutura e tipo de equipamento de trabalho para máquinas de construção do tipo trator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73700" y="6452605"/>
            <a:ext cx="352246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79 do texto / Página 29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525607" y="3658812"/>
            <a:ext cx="4190158"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operação hidráulica de trator escavador de esteira</a:t>
            </a:r>
          </a:p>
        </p:txBody>
      </p:sp>
      <p:pic>
        <p:nvPicPr>
          <p:cNvPr id="2" name="図 1"/>
          <p:cNvPicPr>
            <a:picLocks noChangeAspect="1"/>
          </p:cNvPicPr>
          <p:nvPr/>
        </p:nvPicPr>
        <p:blipFill>
          <a:blip r:embed="rId3"/>
          <a:stretch>
            <a:fillRect/>
          </a:stretch>
        </p:blipFill>
        <p:spPr>
          <a:xfrm>
            <a:off x="1226139" y="1317265"/>
            <a:ext cx="2789093" cy="2325959"/>
          </a:xfrm>
          <a:prstGeom prst="rect">
            <a:avLst/>
          </a:prstGeom>
        </p:spPr>
      </p:pic>
      <p:pic>
        <p:nvPicPr>
          <p:cNvPr id="3" name="図 2"/>
          <p:cNvPicPr>
            <a:picLocks noChangeAspect="1"/>
          </p:cNvPicPr>
          <p:nvPr/>
        </p:nvPicPr>
        <p:blipFill>
          <a:blip r:embed="rId4"/>
          <a:stretch>
            <a:fillRect/>
          </a:stretch>
        </p:blipFill>
        <p:spPr>
          <a:xfrm>
            <a:off x="4787861" y="1516102"/>
            <a:ext cx="2953366" cy="2156953"/>
          </a:xfrm>
          <a:prstGeom prst="rect">
            <a:avLst/>
          </a:prstGeom>
        </p:spPr>
      </p:pic>
      <p:pic>
        <p:nvPicPr>
          <p:cNvPr id="8" name="図 7"/>
          <p:cNvPicPr>
            <a:picLocks noChangeAspect="1"/>
          </p:cNvPicPr>
          <p:nvPr/>
        </p:nvPicPr>
        <p:blipFill>
          <a:blip r:embed="rId5"/>
          <a:stretch>
            <a:fillRect/>
          </a:stretch>
        </p:blipFill>
        <p:spPr>
          <a:xfrm>
            <a:off x="872191" y="4336600"/>
            <a:ext cx="3296266" cy="1841706"/>
          </a:xfrm>
          <a:prstGeom prst="rect">
            <a:avLst/>
          </a:prstGeom>
        </p:spPr>
      </p:pic>
      <p:pic>
        <p:nvPicPr>
          <p:cNvPr id="15" name="図 14"/>
          <p:cNvPicPr>
            <a:picLocks noChangeAspect="1"/>
          </p:cNvPicPr>
          <p:nvPr/>
        </p:nvPicPr>
        <p:blipFill>
          <a:blip r:embed="rId6"/>
          <a:stretch>
            <a:fillRect/>
          </a:stretch>
        </p:blipFill>
        <p:spPr>
          <a:xfrm>
            <a:off x="4571158" y="4031193"/>
            <a:ext cx="3240960" cy="2101647"/>
          </a:xfrm>
          <a:prstGeom prst="rect">
            <a:avLst/>
          </a:prstGeom>
        </p:spPr>
      </p:pic>
      <p:sp>
        <p:nvSpPr>
          <p:cNvPr id="17" name="テキスト ボックス 16"/>
          <p:cNvSpPr txBox="1"/>
          <p:nvPr/>
        </p:nvSpPr>
        <p:spPr>
          <a:xfrm>
            <a:off x="4096559" y="3623120"/>
            <a:ext cx="4190158"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buldôzer angular</a:t>
            </a:r>
          </a:p>
        </p:txBody>
      </p:sp>
      <p:sp>
        <p:nvSpPr>
          <p:cNvPr id="18" name="テキスト ボックス 17"/>
          <p:cNvSpPr txBox="1"/>
          <p:nvPr/>
        </p:nvSpPr>
        <p:spPr>
          <a:xfrm>
            <a:off x="425245" y="6105045"/>
            <a:ext cx="4190158"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buldôzer reto</a:t>
            </a:r>
          </a:p>
        </p:txBody>
      </p:sp>
      <p:sp>
        <p:nvSpPr>
          <p:cNvPr id="19" name="テキスト ボックス 18"/>
          <p:cNvSpPr txBox="1"/>
          <p:nvPr/>
        </p:nvSpPr>
        <p:spPr>
          <a:xfrm>
            <a:off x="4389745" y="6092401"/>
            <a:ext cx="4190158"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trator com ancinho / rastelo</a:t>
            </a:r>
          </a:p>
        </p:txBody>
      </p:sp>
      <p:sp>
        <p:nvSpPr>
          <p:cNvPr id="13" name="テキスト ボックス 811">
            <a:extLst>
              <a:ext uri="{FF2B5EF4-FFF2-40B4-BE49-F238E27FC236}">
                <a16:creationId xmlns:a16="http://schemas.microsoft.com/office/drawing/2014/main" id="{C8CEA66A-9592-4CD7-BBF6-F9C73610CD8D}"/>
              </a:ext>
            </a:extLst>
          </p:cNvPr>
          <p:cNvSpPr txBox="1"/>
          <p:nvPr/>
        </p:nvSpPr>
        <p:spPr>
          <a:xfrm>
            <a:off x="1485900" y="1597815"/>
            <a:ext cx="849947"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descarga</a:t>
            </a:r>
          </a:p>
        </p:txBody>
      </p:sp>
      <p:sp>
        <p:nvSpPr>
          <p:cNvPr id="14" name="テキスト ボックス 812">
            <a:extLst>
              <a:ext uri="{FF2B5EF4-FFF2-40B4-BE49-F238E27FC236}">
                <a16:creationId xmlns:a16="http://schemas.microsoft.com/office/drawing/2014/main" id="{66996B09-59F4-4045-ADAB-F4A2056EA901}"/>
              </a:ext>
            </a:extLst>
          </p:cNvPr>
          <p:cNvSpPr txBox="1"/>
          <p:nvPr/>
        </p:nvSpPr>
        <p:spPr>
          <a:xfrm>
            <a:off x="1144812" y="2198467"/>
            <a:ext cx="777015" cy="1357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Haste de inclinação</a:t>
            </a:r>
          </a:p>
        </p:txBody>
      </p:sp>
      <p:sp>
        <p:nvSpPr>
          <p:cNvPr id="16" name="テキスト ボックス 813">
            <a:extLst>
              <a:ext uri="{FF2B5EF4-FFF2-40B4-BE49-F238E27FC236}">
                <a16:creationId xmlns:a16="http://schemas.microsoft.com/office/drawing/2014/main" id="{46405EA5-6794-4B81-8ECD-9B72AF2504C7}"/>
              </a:ext>
            </a:extLst>
          </p:cNvPr>
          <p:cNvSpPr txBox="1"/>
          <p:nvPr/>
        </p:nvSpPr>
        <p:spPr>
          <a:xfrm>
            <a:off x="3568699" y="1920184"/>
            <a:ext cx="70485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Estrutura lateral</a:t>
            </a:r>
          </a:p>
        </p:txBody>
      </p:sp>
      <p:sp>
        <p:nvSpPr>
          <p:cNvPr id="20" name="テキスト ボックス 814">
            <a:extLst>
              <a:ext uri="{FF2B5EF4-FFF2-40B4-BE49-F238E27FC236}">
                <a16:creationId xmlns:a16="http://schemas.microsoft.com/office/drawing/2014/main" id="{1D77CA6F-239D-4597-9469-2664F2956151}"/>
              </a:ext>
            </a:extLst>
          </p:cNvPr>
          <p:cNvSpPr txBox="1"/>
          <p:nvPr/>
        </p:nvSpPr>
        <p:spPr>
          <a:xfrm>
            <a:off x="3473429" y="2307054"/>
            <a:ext cx="800119"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elevação</a:t>
            </a:r>
          </a:p>
        </p:txBody>
      </p:sp>
      <p:sp>
        <p:nvSpPr>
          <p:cNvPr id="21" name="テキスト ボックス 815">
            <a:extLst>
              <a:ext uri="{FF2B5EF4-FFF2-40B4-BE49-F238E27FC236}">
                <a16:creationId xmlns:a16="http://schemas.microsoft.com/office/drawing/2014/main" id="{75D6B5BE-EEF2-4CC1-A4E4-9DB16A0753FD}"/>
              </a:ext>
            </a:extLst>
          </p:cNvPr>
          <p:cNvSpPr txBox="1"/>
          <p:nvPr/>
        </p:nvSpPr>
        <p:spPr>
          <a:xfrm>
            <a:off x="2826384" y="3151735"/>
            <a:ext cx="70485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Braço de levantamento</a:t>
            </a:r>
          </a:p>
        </p:txBody>
      </p:sp>
      <p:sp>
        <p:nvSpPr>
          <p:cNvPr id="22" name="テキスト ボックス 816">
            <a:extLst>
              <a:ext uri="{FF2B5EF4-FFF2-40B4-BE49-F238E27FC236}">
                <a16:creationId xmlns:a16="http://schemas.microsoft.com/office/drawing/2014/main" id="{5902A9BB-F3D7-4E2D-A36F-03A9C0CD8593}"/>
              </a:ext>
            </a:extLst>
          </p:cNvPr>
          <p:cNvSpPr txBox="1"/>
          <p:nvPr/>
        </p:nvSpPr>
        <p:spPr>
          <a:xfrm>
            <a:off x="2335847" y="3427611"/>
            <a:ext cx="70485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caçamba</a:t>
            </a:r>
          </a:p>
        </p:txBody>
      </p:sp>
    </p:spTree>
    <p:extLst>
      <p:ext uri="{BB962C8B-B14F-4D97-AF65-F5344CB8AC3E}">
        <p14:creationId xmlns:p14="http://schemas.microsoft.com/office/powerpoint/2010/main" val="977808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628650" y="1686080"/>
            <a:ext cx="2676033" cy="148767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Estrutura e tipo de equipamento de trabalho para máquinas de construção do tipo trator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22900" y="6452605"/>
            <a:ext cx="357326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82 do texto / Página 31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780650" y="3167698"/>
            <a:ext cx="2372031"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buldôzer em U</a:t>
            </a:r>
          </a:p>
        </p:txBody>
      </p:sp>
      <p:pic>
        <p:nvPicPr>
          <p:cNvPr id="7" name="図 6"/>
          <p:cNvPicPr>
            <a:picLocks noChangeAspect="1"/>
          </p:cNvPicPr>
          <p:nvPr/>
        </p:nvPicPr>
        <p:blipFill>
          <a:blip r:embed="rId4"/>
          <a:stretch>
            <a:fillRect/>
          </a:stretch>
        </p:blipFill>
        <p:spPr>
          <a:xfrm>
            <a:off x="3407726" y="1632470"/>
            <a:ext cx="2751981" cy="1541288"/>
          </a:xfrm>
          <a:prstGeom prst="rect">
            <a:avLst/>
          </a:prstGeom>
        </p:spPr>
      </p:pic>
      <p:pic>
        <p:nvPicPr>
          <p:cNvPr id="10" name="図 9"/>
          <p:cNvPicPr>
            <a:picLocks noChangeAspect="1"/>
          </p:cNvPicPr>
          <p:nvPr/>
        </p:nvPicPr>
        <p:blipFill>
          <a:blip r:embed="rId5"/>
          <a:stretch>
            <a:fillRect/>
          </a:stretch>
        </p:blipFill>
        <p:spPr>
          <a:xfrm>
            <a:off x="6093396" y="1793301"/>
            <a:ext cx="2376709" cy="1380457"/>
          </a:xfrm>
          <a:prstGeom prst="rect">
            <a:avLst/>
          </a:prstGeom>
        </p:spPr>
      </p:pic>
      <p:pic>
        <p:nvPicPr>
          <p:cNvPr id="11" name="図 10"/>
          <p:cNvPicPr>
            <a:picLocks noChangeAspect="1"/>
          </p:cNvPicPr>
          <p:nvPr/>
        </p:nvPicPr>
        <p:blipFill>
          <a:blip r:embed="rId6"/>
          <a:stretch>
            <a:fillRect/>
          </a:stretch>
        </p:blipFill>
        <p:spPr>
          <a:xfrm>
            <a:off x="839707" y="4012056"/>
            <a:ext cx="2528604" cy="1469807"/>
          </a:xfrm>
          <a:prstGeom prst="rect">
            <a:avLst/>
          </a:prstGeom>
        </p:spPr>
      </p:pic>
      <p:pic>
        <p:nvPicPr>
          <p:cNvPr id="13" name="図 12"/>
          <p:cNvPicPr>
            <a:picLocks noChangeAspect="1"/>
          </p:cNvPicPr>
          <p:nvPr/>
        </p:nvPicPr>
        <p:blipFill>
          <a:blip r:embed="rId7"/>
          <a:stretch>
            <a:fillRect/>
          </a:stretch>
        </p:blipFill>
        <p:spPr>
          <a:xfrm>
            <a:off x="3426768" y="3828888"/>
            <a:ext cx="2667097" cy="1652975"/>
          </a:xfrm>
          <a:prstGeom prst="rect">
            <a:avLst/>
          </a:prstGeom>
        </p:spPr>
      </p:pic>
      <p:pic>
        <p:nvPicPr>
          <p:cNvPr id="14" name="図 13"/>
          <p:cNvPicPr>
            <a:picLocks noChangeAspect="1"/>
          </p:cNvPicPr>
          <p:nvPr/>
        </p:nvPicPr>
        <p:blipFill>
          <a:blip r:embed="rId8"/>
          <a:stretch>
            <a:fillRect/>
          </a:stretch>
        </p:blipFill>
        <p:spPr>
          <a:xfrm>
            <a:off x="6013951" y="3618916"/>
            <a:ext cx="2318632" cy="1862947"/>
          </a:xfrm>
          <a:prstGeom prst="rect">
            <a:avLst/>
          </a:prstGeom>
        </p:spPr>
      </p:pic>
      <p:sp>
        <p:nvSpPr>
          <p:cNvPr id="22" name="テキスト ボックス 21"/>
          <p:cNvSpPr txBox="1"/>
          <p:nvPr/>
        </p:nvSpPr>
        <p:spPr>
          <a:xfrm>
            <a:off x="3597700" y="3167697"/>
            <a:ext cx="2372031"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bulldozer de aparagem</a:t>
            </a:r>
          </a:p>
        </p:txBody>
      </p:sp>
      <p:sp>
        <p:nvSpPr>
          <p:cNvPr id="23" name="テキスト ボックス 22"/>
          <p:cNvSpPr txBox="1"/>
          <p:nvPr/>
        </p:nvSpPr>
        <p:spPr>
          <a:xfrm>
            <a:off x="6151513" y="3167696"/>
            <a:ext cx="2372031"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rasgador (garra)</a:t>
            </a:r>
          </a:p>
        </p:txBody>
      </p:sp>
      <p:sp>
        <p:nvSpPr>
          <p:cNvPr id="24" name="テキスト ボックス 23"/>
          <p:cNvSpPr txBox="1"/>
          <p:nvPr/>
        </p:nvSpPr>
        <p:spPr>
          <a:xfrm>
            <a:off x="917993" y="5494660"/>
            <a:ext cx="2372031"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buldôzer de pântano</a:t>
            </a:r>
          </a:p>
        </p:txBody>
      </p:sp>
      <p:sp>
        <p:nvSpPr>
          <p:cNvPr id="25" name="テキスト ボックス 24"/>
          <p:cNvSpPr txBox="1"/>
          <p:nvPr/>
        </p:nvSpPr>
        <p:spPr>
          <a:xfrm>
            <a:off x="3418574" y="5494659"/>
            <a:ext cx="2372031"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Buldôzer empurrador </a:t>
            </a:r>
          </a:p>
        </p:txBody>
      </p:sp>
      <p:sp>
        <p:nvSpPr>
          <p:cNvPr id="26" name="テキスト ボックス 25"/>
          <p:cNvSpPr txBox="1"/>
          <p:nvPr/>
        </p:nvSpPr>
        <p:spPr>
          <a:xfrm>
            <a:off x="6098074" y="5517584"/>
            <a:ext cx="2372031"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trator escavador</a:t>
            </a:r>
          </a:p>
        </p:txBody>
      </p:sp>
    </p:spTree>
    <p:extLst>
      <p:ext uri="{BB962C8B-B14F-4D97-AF65-F5344CB8AC3E}">
        <p14:creationId xmlns:p14="http://schemas.microsoft.com/office/powerpoint/2010/main" val="379735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50" y="3415084"/>
            <a:ext cx="3760278" cy="2070752"/>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Dispositivo de segurança, etc.</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562600" y="6452605"/>
            <a:ext cx="343356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85 do texto / Página 33 do texto suplementar</a:t>
            </a:r>
          </a:p>
        </p:txBody>
      </p:sp>
      <p:pic>
        <p:nvPicPr>
          <p:cNvPr id="5" name="図 4"/>
          <p:cNvPicPr>
            <a:picLocks noChangeAspect="1"/>
          </p:cNvPicPr>
          <p:nvPr/>
        </p:nvPicPr>
        <p:blipFill>
          <a:blip r:embed="rId4"/>
          <a:stretch>
            <a:fillRect/>
          </a:stretch>
        </p:blipFill>
        <p:spPr>
          <a:xfrm>
            <a:off x="4414727" y="3155640"/>
            <a:ext cx="3816104" cy="2127703"/>
          </a:xfrm>
          <a:prstGeom prst="rect">
            <a:avLst/>
          </a:prstGeom>
        </p:spPr>
      </p:pic>
      <p:sp>
        <p:nvSpPr>
          <p:cNvPr id="10" name="テキスト ボックス 9"/>
          <p:cNvSpPr txBox="1"/>
          <p:nvPr/>
        </p:nvSpPr>
        <p:spPr>
          <a:xfrm>
            <a:off x="5562600" y="5227139"/>
            <a:ext cx="2880763"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pinos de segurança do braço de elevação, etc.</a:t>
            </a:r>
          </a:p>
        </p:txBody>
      </p:sp>
      <p:sp>
        <p:nvSpPr>
          <p:cNvPr id="9" name="コンテンツ プレースホルダー 4"/>
          <p:cNvSpPr txBox="1">
            <a:spLocks/>
          </p:cNvSpPr>
          <p:nvPr/>
        </p:nvSpPr>
        <p:spPr>
          <a:xfrm>
            <a:off x="615395" y="137216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pt-br" sz="2000" dirty="0">
                <a:latin typeface="Times New Roman" panose="02020603050405020304" pitchFamily="18" charset="0"/>
                <a:ea typeface="Meiryo UI" panose="020B0604030504040204" pitchFamily="50" charset="-128"/>
                <a:cs typeface="Times New Roman" panose="02020603050405020304" pitchFamily="18" charset="0"/>
              </a:rPr>
              <a:t>1 ... Farol dianteiro</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dirty="0">
                <a:latin typeface="Times New Roman" panose="02020603050405020304" pitchFamily="18" charset="0"/>
                <a:ea typeface="Meiryo UI" panose="020B0604030504040204" pitchFamily="50" charset="-128"/>
                <a:cs typeface="Times New Roman" panose="02020603050405020304" pitchFamily="18" charset="0"/>
              </a:rPr>
              <a:t>2 ... Dispositivo de alarme</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pt-br" sz="2000" dirty="0">
                <a:latin typeface="Times New Roman" panose="02020603050405020304" pitchFamily="18" charset="0"/>
                <a:ea typeface="Meiryo UI" panose="020B0604030504040204" pitchFamily="50" charset="-128"/>
                <a:cs typeface="Times New Roman" panose="02020603050405020304" pitchFamily="18" charset="0"/>
              </a:rPr>
              <a:t>3 ... Protetor de cabeça e dispositivo de proteção contra capotamento (ROPS)</a:t>
            </a: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25D1CE59-E218-4CDB-90E6-0B8CA67ADE38}"/>
              </a:ext>
            </a:extLst>
          </p:cNvPr>
          <p:cNvSpPr txBox="1">
            <a:spLocks noChangeArrowheads="1"/>
          </p:cNvSpPr>
          <p:nvPr/>
        </p:nvSpPr>
        <p:spPr bwMode="auto">
          <a:xfrm>
            <a:off x="700637" y="5227139"/>
            <a:ext cx="3727346" cy="461665"/>
          </a:xfrm>
          <a:prstGeom prst="rect">
            <a:avLst/>
          </a:prstGeom>
          <a:solidFill>
            <a:schemeClr val="bg1"/>
          </a:solidFill>
          <a:ln w="9525">
            <a:noFill/>
            <a:miter lim="800000"/>
            <a:headEnd/>
            <a:tailEnd/>
          </a:ln>
        </p:spPr>
        <p:txBody>
          <a:bodyPr rot="0" vert="horz" wrap="square" lIns="91440" tIns="45720" rIns="91440" bIns="45720" rtlCol="0" anchor="t" anchorCtr="0">
            <a:noAutofit/>
          </a:bodyPr>
          <a:lstStyle/>
          <a:p>
            <a:pPr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Exemplo de dispositivo de proteção contra capotamento</a:t>
            </a:r>
          </a:p>
        </p:txBody>
      </p:sp>
    </p:spTree>
    <p:extLst>
      <p:ext uri="{BB962C8B-B14F-4D97-AF65-F5344CB8AC3E}">
        <p14:creationId xmlns:p14="http://schemas.microsoft.com/office/powerpoint/2010/main" val="2151323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Estrutura e tipo de equipamento de trabalho para máquinas de construção do tipo escavadeira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80761" y="6452605"/>
            <a:ext cx="3515401"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86 do texto / Página 35 do texto suplementar</a:t>
            </a:r>
          </a:p>
        </p:txBody>
      </p:sp>
      <p:sp>
        <p:nvSpPr>
          <p:cNvPr id="18" name="テキスト ボックス 17"/>
          <p:cNvSpPr txBox="1"/>
          <p:nvPr/>
        </p:nvSpPr>
        <p:spPr>
          <a:xfrm>
            <a:off x="2953195" y="3490753"/>
            <a:ext cx="323761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equipamento de trabalho para escavadeiras hidráulicas</a:t>
            </a:r>
          </a:p>
        </p:txBody>
      </p:sp>
      <p:pic>
        <p:nvPicPr>
          <p:cNvPr id="19" name="図 18"/>
          <p:cNvPicPr>
            <a:picLocks noChangeAspect="1"/>
          </p:cNvPicPr>
          <p:nvPr/>
        </p:nvPicPr>
        <p:blipFill>
          <a:blip r:embed="rId3"/>
          <a:stretch>
            <a:fillRect/>
          </a:stretch>
        </p:blipFill>
        <p:spPr>
          <a:xfrm>
            <a:off x="2324409" y="3714410"/>
            <a:ext cx="4391768" cy="2487478"/>
          </a:xfrm>
          <a:prstGeom prst="rect">
            <a:avLst/>
          </a:prstGeom>
        </p:spPr>
      </p:pic>
      <p:sp>
        <p:nvSpPr>
          <p:cNvPr id="20" name="テキスト ボックス 19"/>
          <p:cNvSpPr txBox="1"/>
          <p:nvPr/>
        </p:nvSpPr>
        <p:spPr>
          <a:xfrm>
            <a:off x="3075926" y="6061455"/>
            <a:ext cx="4251973"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equipamento de trabalho para concha mecânica</a:t>
            </a:r>
          </a:p>
        </p:txBody>
      </p:sp>
      <p:pic>
        <p:nvPicPr>
          <p:cNvPr id="21" name="図 20"/>
          <p:cNvPicPr>
            <a:picLocks noChangeAspect="1"/>
          </p:cNvPicPr>
          <p:nvPr/>
        </p:nvPicPr>
        <p:blipFill>
          <a:blip r:embed="rId4"/>
          <a:stretch>
            <a:fillRect/>
          </a:stretch>
        </p:blipFill>
        <p:spPr>
          <a:xfrm>
            <a:off x="4520293" y="1399077"/>
            <a:ext cx="4005448" cy="2153466"/>
          </a:xfrm>
          <a:prstGeom prst="rect">
            <a:avLst/>
          </a:prstGeom>
        </p:spPr>
      </p:pic>
      <p:pic>
        <p:nvPicPr>
          <p:cNvPr id="22" name="図 21"/>
          <p:cNvPicPr>
            <a:picLocks noChangeAspect="1"/>
          </p:cNvPicPr>
          <p:nvPr/>
        </p:nvPicPr>
        <p:blipFill>
          <a:blip r:embed="rId5"/>
          <a:stretch>
            <a:fillRect/>
          </a:stretch>
        </p:blipFill>
        <p:spPr>
          <a:xfrm>
            <a:off x="639041" y="1620499"/>
            <a:ext cx="3885009" cy="1650154"/>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3" name="正方形/長方形 22"/>
          <p:cNvSpPr/>
          <p:nvPr/>
        </p:nvSpPr>
        <p:spPr>
          <a:xfrm>
            <a:off x="1159241" y="1528204"/>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1030261" y="1525117"/>
            <a:ext cx="1083951"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Cilindro de braço</a:t>
            </a:r>
          </a:p>
        </p:txBody>
      </p:sp>
      <p:sp>
        <p:nvSpPr>
          <p:cNvPr id="25" name="正方形/長方形 24"/>
          <p:cNvSpPr/>
          <p:nvPr/>
        </p:nvSpPr>
        <p:spPr>
          <a:xfrm>
            <a:off x="1020328" y="179699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7" name="正方形/長方形 26"/>
          <p:cNvSpPr/>
          <p:nvPr/>
        </p:nvSpPr>
        <p:spPr>
          <a:xfrm>
            <a:off x="683891" y="198967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8" name="正方形/長方形 27"/>
          <p:cNvSpPr/>
          <p:nvPr/>
        </p:nvSpPr>
        <p:spPr>
          <a:xfrm>
            <a:off x="2533037" y="1599656"/>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9" name="正方形/長方形 28"/>
          <p:cNvSpPr/>
          <p:nvPr/>
        </p:nvSpPr>
        <p:spPr>
          <a:xfrm>
            <a:off x="3386633" y="179400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0" name="正方形/長方形 29"/>
          <p:cNvSpPr/>
          <p:nvPr/>
        </p:nvSpPr>
        <p:spPr>
          <a:xfrm>
            <a:off x="3494297" y="198585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1" name="正方形/長方形 30"/>
          <p:cNvSpPr/>
          <p:nvPr/>
        </p:nvSpPr>
        <p:spPr>
          <a:xfrm>
            <a:off x="3580497" y="243863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2" name="正方形/長方形 31"/>
          <p:cNvSpPr/>
          <p:nvPr/>
        </p:nvSpPr>
        <p:spPr>
          <a:xfrm>
            <a:off x="3620957" y="269699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3" name="正方形/長方形 32"/>
          <p:cNvSpPr/>
          <p:nvPr/>
        </p:nvSpPr>
        <p:spPr>
          <a:xfrm>
            <a:off x="3697029" y="310413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4" name="正方形/長方形 33"/>
          <p:cNvSpPr/>
          <p:nvPr/>
        </p:nvSpPr>
        <p:spPr>
          <a:xfrm>
            <a:off x="4627165" y="202378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5" name="正方形/長方形 34"/>
          <p:cNvSpPr/>
          <p:nvPr/>
        </p:nvSpPr>
        <p:spPr>
          <a:xfrm>
            <a:off x="4861698" y="172602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6" name="正方形/長方形 35"/>
          <p:cNvSpPr/>
          <p:nvPr/>
        </p:nvSpPr>
        <p:spPr>
          <a:xfrm>
            <a:off x="5040493" y="141566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7" name="正方形/長方形 36"/>
          <p:cNvSpPr/>
          <p:nvPr/>
        </p:nvSpPr>
        <p:spPr>
          <a:xfrm>
            <a:off x="6777921" y="141566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8" name="正方形/長方形 37"/>
          <p:cNvSpPr/>
          <p:nvPr/>
        </p:nvSpPr>
        <p:spPr>
          <a:xfrm>
            <a:off x="7152887" y="172510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9" name="正方形/長方形 38"/>
          <p:cNvSpPr/>
          <p:nvPr/>
        </p:nvSpPr>
        <p:spPr>
          <a:xfrm>
            <a:off x="7204719" y="198967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0" name="正方形/長方形 39"/>
          <p:cNvSpPr/>
          <p:nvPr/>
        </p:nvSpPr>
        <p:spPr>
          <a:xfrm>
            <a:off x="7088150" y="2902048"/>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1" name="正方形/長方形 40"/>
          <p:cNvSpPr/>
          <p:nvPr/>
        </p:nvSpPr>
        <p:spPr>
          <a:xfrm>
            <a:off x="7628236" y="308776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2" name="正方形/長方形 41"/>
          <p:cNvSpPr/>
          <p:nvPr/>
        </p:nvSpPr>
        <p:spPr>
          <a:xfrm>
            <a:off x="6587270" y="3428497"/>
            <a:ext cx="1040965" cy="10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3" name="正方形/長方形 42"/>
          <p:cNvSpPr/>
          <p:nvPr/>
        </p:nvSpPr>
        <p:spPr>
          <a:xfrm>
            <a:off x="2843433" y="4442954"/>
            <a:ext cx="853596" cy="12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4" name="正方形/長方形 43"/>
          <p:cNvSpPr/>
          <p:nvPr/>
        </p:nvSpPr>
        <p:spPr>
          <a:xfrm>
            <a:off x="2565405" y="468537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5" name="正方形/長方形 44"/>
          <p:cNvSpPr/>
          <p:nvPr/>
        </p:nvSpPr>
        <p:spPr>
          <a:xfrm>
            <a:off x="5924325" y="421150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6" name="正方形/長方形 45"/>
          <p:cNvSpPr/>
          <p:nvPr/>
        </p:nvSpPr>
        <p:spPr>
          <a:xfrm>
            <a:off x="4347893" y="5045719"/>
            <a:ext cx="513805" cy="260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7" name="正方形/長方形 46"/>
          <p:cNvSpPr/>
          <p:nvPr/>
        </p:nvSpPr>
        <p:spPr>
          <a:xfrm>
            <a:off x="3580498" y="578277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8" name="正方形/長方形 47"/>
          <p:cNvSpPr/>
          <p:nvPr/>
        </p:nvSpPr>
        <p:spPr>
          <a:xfrm>
            <a:off x="4037925" y="5486989"/>
            <a:ext cx="736765" cy="15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9" name="正方形/長方形 48"/>
          <p:cNvSpPr/>
          <p:nvPr/>
        </p:nvSpPr>
        <p:spPr>
          <a:xfrm>
            <a:off x="6088127" y="466521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0" name="正方形/長方形 49"/>
          <p:cNvSpPr/>
          <p:nvPr/>
        </p:nvSpPr>
        <p:spPr>
          <a:xfrm>
            <a:off x="6040036" y="4845610"/>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1" name="正方形/長方形 50"/>
          <p:cNvSpPr/>
          <p:nvPr/>
        </p:nvSpPr>
        <p:spPr>
          <a:xfrm>
            <a:off x="5678753" y="5235582"/>
            <a:ext cx="321997" cy="89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2" name="正方形/長方形 51"/>
          <p:cNvSpPr/>
          <p:nvPr/>
        </p:nvSpPr>
        <p:spPr>
          <a:xfrm>
            <a:off x="5040493" y="5804402"/>
            <a:ext cx="674801" cy="257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3" name="正方形/長方形 52"/>
          <p:cNvSpPr/>
          <p:nvPr/>
        </p:nvSpPr>
        <p:spPr>
          <a:xfrm>
            <a:off x="5738154" y="5859427"/>
            <a:ext cx="475511" cy="221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5" name="テキスト ボックス 54"/>
          <p:cNvSpPr txBox="1"/>
          <p:nvPr/>
        </p:nvSpPr>
        <p:spPr>
          <a:xfrm>
            <a:off x="1110689" y="1731070"/>
            <a:ext cx="500458"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Lança</a:t>
            </a:r>
          </a:p>
        </p:txBody>
      </p:sp>
      <p:sp>
        <p:nvSpPr>
          <p:cNvPr id="56" name="テキスト ボックス 55"/>
          <p:cNvSpPr txBox="1"/>
          <p:nvPr/>
        </p:nvSpPr>
        <p:spPr>
          <a:xfrm>
            <a:off x="573261" y="1917599"/>
            <a:ext cx="1069524"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Cilindro de lança</a:t>
            </a:r>
          </a:p>
        </p:txBody>
      </p:sp>
      <p:sp>
        <p:nvSpPr>
          <p:cNvPr id="57" name="テキスト ボックス 56"/>
          <p:cNvSpPr txBox="1"/>
          <p:nvPr/>
        </p:nvSpPr>
        <p:spPr>
          <a:xfrm>
            <a:off x="2685802" y="1532607"/>
            <a:ext cx="492443"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Braço</a:t>
            </a:r>
          </a:p>
        </p:txBody>
      </p:sp>
      <p:sp>
        <p:nvSpPr>
          <p:cNvPr id="59" name="テキスト ボックス 58"/>
          <p:cNvSpPr txBox="1"/>
          <p:nvPr/>
        </p:nvSpPr>
        <p:spPr>
          <a:xfrm>
            <a:off x="3246231" y="1716663"/>
            <a:ext cx="1249060"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Cilindro de caçamba</a:t>
            </a:r>
          </a:p>
        </p:txBody>
      </p:sp>
      <p:sp>
        <p:nvSpPr>
          <p:cNvPr id="60" name="テキスト ボックス 59"/>
          <p:cNvSpPr txBox="1"/>
          <p:nvPr/>
        </p:nvSpPr>
        <p:spPr>
          <a:xfrm>
            <a:off x="3437915" y="1915587"/>
            <a:ext cx="428322"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Alça</a:t>
            </a:r>
          </a:p>
        </p:txBody>
      </p:sp>
      <p:sp>
        <p:nvSpPr>
          <p:cNvPr id="61" name="テキスト ボックス 60"/>
          <p:cNvSpPr txBox="1"/>
          <p:nvPr/>
        </p:nvSpPr>
        <p:spPr>
          <a:xfrm>
            <a:off x="3525254" y="2350463"/>
            <a:ext cx="872355"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Haste de alça</a:t>
            </a:r>
          </a:p>
        </p:txBody>
      </p:sp>
      <p:sp>
        <p:nvSpPr>
          <p:cNvPr id="62" name="テキスト ボックス 61"/>
          <p:cNvSpPr txBox="1"/>
          <p:nvPr/>
        </p:nvSpPr>
        <p:spPr>
          <a:xfrm>
            <a:off x="3322651" y="2640216"/>
            <a:ext cx="1297302" cy="338554"/>
          </a:xfrm>
          <a:prstGeom prst="rect">
            <a:avLst/>
          </a:prstGeom>
          <a:noFill/>
        </p:spPr>
        <p:txBody>
          <a:bodyPr wrap="square" rtlCol="0">
            <a:spAutoFit/>
          </a:bodyPr>
          <a:lstStyle/>
          <a:p>
            <a:pPr rtl="0"/>
            <a:r>
              <a:rPr lang="pt-br" sz="800" dirty="0">
                <a:latin typeface="Times New Roman" panose="02020603050405020304" pitchFamily="18" charset="0"/>
                <a:ea typeface="HGP明朝B" panose="02020800000000000000" pitchFamily="18" charset="-128"/>
                <a:cs typeface="Times New Roman" panose="02020603050405020304" pitchFamily="18" charset="0"/>
              </a:rPr>
              <a:t>Caçamba para escavadeira de arrasto</a:t>
            </a:r>
          </a:p>
        </p:txBody>
      </p:sp>
      <p:sp>
        <p:nvSpPr>
          <p:cNvPr id="63" name="テキスト ボックス 62"/>
          <p:cNvSpPr txBox="1"/>
          <p:nvPr/>
        </p:nvSpPr>
        <p:spPr>
          <a:xfrm>
            <a:off x="3580497" y="3021382"/>
            <a:ext cx="1345240"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Escavadeira de arrasto</a:t>
            </a:r>
          </a:p>
        </p:txBody>
      </p:sp>
      <p:sp>
        <p:nvSpPr>
          <p:cNvPr id="64" name="テキスト ボックス 63"/>
          <p:cNvSpPr txBox="1"/>
          <p:nvPr/>
        </p:nvSpPr>
        <p:spPr>
          <a:xfrm>
            <a:off x="7029364" y="1327523"/>
            <a:ext cx="492443"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Braço</a:t>
            </a:r>
          </a:p>
        </p:txBody>
      </p:sp>
      <p:sp>
        <p:nvSpPr>
          <p:cNvPr id="65" name="テキスト ボックス 64"/>
          <p:cNvSpPr txBox="1"/>
          <p:nvPr/>
        </p:nvSpPr>
        <p:spPr>
          <a:xfrm>
            <a:off x="4926837" y="1334868"/>
            <a:ext cx="1083951"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Cilindro de braço</a:t>
            </a:r>
          </a:p>
        </p:txBody>
      </p:sp>
      <p:sp>
        <p:nvSpPr>
          <p:cNvPr id="66" name="テキスト ボックス 65"/>
          <p:cNvSpPr txBox="1"/>
          <p:nvPr/>
        </p:nvSpPr>
        <p:spPr>
          <a:xfrm>
            <a:off x="5078742" y="1654206"/>
            <a:ext cx="500458"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Lança</a:t>
            </a:r>
          </a:p>
        </p:txBody>
      </p:sp>
      <p:sp>
        <p:nvSpPr>
          <p:cNvPr id="67" name="テキスト ボックス 66"/>
          <p:cNvSpPr txBox="1"/>
          <p:nvPr/>
        </p:nvSpPr>
        <p:spPr>
          <a:xfrm>
            <a:off x="4534441" y="1923717"/>
            <a:ext cx="1069524"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Cilindro de lança</a:t>
            </a:r>
          </a:p>
        </p:txBody>
      </p:sp>
      <p:sp>
        <p:nvSpPr>
          <p:cNvPr id="68" name="テキスト ボックス 67"/>
          <p:cNvSpPr txBox="1"/>
          <p:nvPr/>
        </p:nvSpPr>
        <p:spPr>
          <a:xfrm>
            <a:off x="7063357" y="1648227"/>
            <a:ext cx="1249060"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Cilindro de caçamba</a:t>
            </a:r>
          </a:p>
        </p:txBody>
      </p:sp>
      <p:sp>
        <p:nvSpPr>
          <p:cNvPr id="69" name="テキスト ボックス 68"/>
          <p:cNvSpPr txBox="1"/>
          <p:nvPr/>
        </p:nvSpPr>
        <p:spPr>
          <a:xfrm>
            <a:off x="7151610" y="1920963"/>
            <a:ext cx="428322"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Alça</a:t>
            </a:r>
          </a:p>
        </p:txBody>
      </p:sp>
      <p:sp>
        <p:nvSpPr>
          <p:cNvPr id="70" name="テキスト ボックス 69"/>
          <p:cNvSpPr txBox="1"/>
          <p:nvPr/>
        </p:nvSpPr>
        <p:spPr>
          <a:xfrm>
            <a:off x="6978754" y="2793855"/>
            <a:ext cx="872355"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Haste de alça</a:t>
            </a:r>
          </a:p>
        </p:txBody>
      </p:sp>
      <p:sp>
        <p:nvSpPr>
          <p:cNvPr id="71" name="テキスト ボックス 70"/>
          <p:cNvSpPr txBox="1"/>
          <p:nvPr/>
        </p:nvSpPr>
        <p:spPr>
          <a:xfrm>
            <a:off x="6450488" y="3300782"/>
            <a:ext cx="2100255"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Caçamba para escavadeira hidráulica</a:t>
            </a:r>
          </a:p>
        </p:txBody>
      </p:sp>
      <p:sp>
        <p:nvSpPr>
          <p:cNvPr id="72" name="テキスト ボックス 71"/>
          <p:cNvSpPr txBox="1"/>
          <p:nvPr/>
        </p:nvSpPr>
        <p:spPr>
          <a:xfrm>
            <a:off x="7120567" y="3021382"/>
            <a:ext cx="1354858"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Escavadeira hidráulica</a:t>
            </a:r>
          </a:p>
        </p:txBody>
      </p:sp>
      <p:sp>
        <p:nvSpPr>
          <p:cNvPr id="73" name="テキスト ボックス 72"/>
          <p:cNvSpPr txBox="1"/>
          <p:nvPr/>
        </p:nvSpPr>
        <p:spPr>
          <a:xfrm>
            <a:off x="3525254" y="5714220"/>
            <a:ext cx="577402" cy="246221"/>
          </a:xfrm>
          <a:prstGeom prst="rect">
            <a:avLst/>
          </a:prstGeom>
          <a:noFill/>
        </p:spPr>
        <p:txBody>
          <a:bodyPr wrap="none" rtlCol="0">
            <a:spAutoFit/>
          </a:bodyPr>
          <a:lstStyle/>
          <a:p>
            <a:pPr rtl="0"/>
            <a:r>
              <a:rPr lang="pt-br" sz="1000" dirty="0" err="1">
                <a:latin typeface="Times New Roman" panose="02020603050405020304" pitchFamily="18" charset="0"/>
                <a:ea typeface="HGP明朝B" panose="02020800000000000000" pitchFamily="18" charset="-128"/>
                <a:cs typeface="Times New Roman" panose="02020603050405020304" pitchFamily="18" charset="0"/>
              </a:rPr>
              <a:t>Tagline</a:t>
            </a:r>
            <a:endParaRPr lang="pt-br"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74" name="テキスト ボックス 73"/>
          <p:cNvSpPr txBox="1"/>
          <p:nvPr/>
        </p:nvSpPr>
        <p:spPr>
          <a:xfrm>
            <a:off x="2158241" y="4637227"/>
            <a:ext cx="2051602" cy="246221"/>
          </a:xfrm>
          <a:prstGeom prst="rect">
            <a:avLst/>
          </a:prstGeom>
          <a:noFill/>
        </p:spPr>
        <p:txBody>
          <a:bodyPr wrap="squar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Corda para abrir e fechar</a:t>
            </a:r>
          </a:p>
        </p:txBody>
      </p:sp>
      <p:sp>
        <p:nvSpPr>
          <p:cNvPr id="75" name="テキスト ボックス 74"/>
          <p:cNvSpPr txBox="1"/>
          <p:nvPr/>
        </p:nvSpPr>
        <p:spPr>
          <a:xfrm>
            <a:off x="2843433" y="4378125"/>
            <a:ext cx="1207078" cy="246221"/>
          </a:xfrm>
          <a:prstGeom prst="rect">
            <a:avLst/>
          </a:prstGeom>
          <a:noFill/>
        </p:spPr>
        <p:txBody>
          <a:bodyPr wrap="squar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Corda de suporte</a:t>
            </a:r>
          </a:p>
        </p:txBody>
      </p:sp>
      <p:sp>
        <p:nvSpPr>
          <p:cNvPr id="76" name="テキスト ボックス 75"/>
          <p:cNvSpPr txBox="1"/>
          <p:nvPr/>
        </p:nvSpPr>
        <p:spPr>
          <a:xfrm>
            <a:off x="4264718" y="4916674"/>
            <a:ext cx="577402" cy="400110"/>
          </a:xfrm>
          <a:prstGeom prst="rect">
            <a:avLst/>
          </a:prstGeom>
          <a:noFill/>
        </p:spPr>
        <p:txBody>
          <a:bodyPr wrap="none" rtlCol="0">
            <a:spAutoFit/>
          </a:bodyPr>
          <a:lstStyle/>
          <a:p>
            <a:pPr rtl="0"/>
            <a:r>
              <a:rPr lang="pt-br" sz="1000" dirty="0" err="1">
                <a:latin typeface="Times New Roman" panose="02020603050405020304" pitchFamily="18" charset="0"/>
                <a:ea typeface="HGP明朝B" panose="02020800000000000000" pitchFamily="18" charset="-128"/>
                <a:cs typeface="Times New Roman" panose="02020603050405020304" pitchFamily="18" charset="0"/>
              </a:rPr>
              <a:t>Tagline</a:t>
            </a:r>
            <a:r>
              <a:rPr lang="en-US" altLang="ja-JP" sz="1000" dirty="0">
                <a:latin typeface="Times New Roman" panose="02020603050405020304" pitchFamily="18" charset="0"/>
                <a:ea typeface="HGP明朝B" panose="02020800000000000000" pitchFamily="18" charset="-128"/>
                <a:cs typeface="Times New Roman" panose="02020603050405020304" pitchFamily="18" charset="0"/>
              </a:rPr>
              <a:t/>
            </a:r>
            <a:br>
              <a:rPr lang="en-US" altLang="ja-JP" sz="1000" dirty="0">
                <a:latin typeface="Times New Roman" panose="02020603050405020304" pitchFamily="18" charset="0"/>
                <a:ea typeface="HGP明朝B" panose="02020800000000000000" pitchFamily="18" charset="-128"/>
                <a:cs typeface="Times New Roman" panose="02020603050405020304" pitchFamily="18" charset="0"/>
              </a:rPr>
            </a:br>
            <a:r>
              <a:rPr lang="pt-br" sz="1000" dirty="0">
                <a:latin typeface="Times New Roman" panose="02020603050405020304" pitchFamily="18" charset="0"/>
                <a:ea typeface="HGP明朝B" panose="02020800000000000000" pitchFamily="18" charset="-128"/>
                <a:cs typeface="Times New Roman" panose="02020603050405020304" pitchFamily="18" charset="0"/>
              </a:rPr>
              <a:t>corda</a:t>
            </a:r>
          </a:p>
        </p:txBody>
      </p:sp>
      <p:sp>
        <p:nvSpPr>
          <p:cNvPr id="77" name="テキスト ボックス 76"/>
          <p:cNvSpPr txBox="1"/>
          <p:nvPr/>
        </p:nvSpPr>
        <p:spPr>
          <a:xfrm>
            <a:off x="4335403" y="5393625"/>
            <a:ext cx="577402"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Concha</a:t>
            </a:r>
          </a:p>
        </p:txBody>
      </p:sp>
      <p:sp>
        <p:nvSpPr>
          <p:cNvPr id="79" name="テキスト ボックス 78"/>
          <p:cNvSpPr txBox="1"/>
          <p:nvPr/>
        </p:nvSpPr>
        <p:spPr>
          <a:xfrm>
            <a:off x="4841098" y="5889632"/>
            <a:ext cx="529312"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Garras</a:t>
            </a:r>
          </a:p>
        </p:txBody>
      </p:sp>
      <p:sp>
        <p:nvSpPr>
          <p:cNvPr id="80" name="テキスト ボックス 79"/>
          <p:cNvSpPr txBox="1"/>
          <p:nvPr/>
        </p:nvSpPr>
        <p:spPr>
          <a:xfrm>
            <a:off x="5235641" y="5724390"/>
            <a:ext cx="604109" cy="369332"/>
          </a:xfrm>
          <a:prstGeom prst="rect">
            <a:avLst/>
          </a:prstGeom>
          <a:noFill/>
        </p:spPr>
        <p:txBody>
          <a:bodyPr wrap="square" rtlCol="0">
            <a:spAutoFit/>
          </a:bodyPr>
          <a:lstStyle/>
          <a:p>
            <a:pPr rtl="0"/>
            <a:r>
              <a:rPr lang="pt-br" sz="900" dirty="0">
                <a:latin typeface="Times New Roman" panose="02020603050405020304" pitchFamily="18" charset="0"/>
                <a:ea typeface="HGP明朝B" panose="02020800000000000000" pitchFamily="18" charset="-128"/>
                <a:cs typeface="Times New Roman" panose="02020603050405020304" pitchFamily="18" charset="0"/>
              </a:rPr>
              <a:t>Principal</a:t>
            </a:r>
            <a:r>
              <a:rPr lang="en-US" altLang="ja-JP" sz="900" dirty="0">
                <a:latin typeface="Times New Roman" panose="02020603050405020304" pitchFamily="18" charset="0"/>
                <a:ea typeface="HGP明朝B" panose="02020800000000000000" pitchFamily="18" charset="-128"/>
                <a:cs typeface="Times New Roman" panose="02020603050405020304" pitchFamily="18" charset="0"/>
              </a:rPr>
              <a:t/>
            </a:r>
            <a:br>
              <a:rPr lang="en-US" altLang="ja-JP" sz="900" dirty="0">
                <a:latin typeface="Times New Roman" panose="02020603050405020304" pitchFamily="18" charset="0"/>
                <a:ea typeface="HGP明朝B" panose="02020800000000000000" pitchFamily="18" charset="-128"/>
                <a:cs typeface="Times New Roman" panose="02020603050405020304" pitchFamily="18" charset="0"/>
              </a:rPr>
            </a:br>
            <a:r>
              <a:rPr lang="pt-br" sz="900" dirty="0">
                <a:latin typeface="Times New Roman" panose="02020603050405020304" pitchFamily="18" charset="0"/>
                <a:ea typeface="HGP明朝B" panose="02020800000000000000" pitchFamily="18" charset="-128"/>
                <a:cs typeface="Times New Roman" panose="02020603050405020304" pitchFamily="18" charset="0"/>
              </a:rPr>
              <a:t>eixo</a:t>
            </a:r>
          </a:p>
        </p:txBody>
      </p:sp>
      <p:sp>
        <p:nvSpPr>
          <p:cNvPr id="81" name="テキスト ボックス 80"/>
          <p:cNvSpPr txBox="1"/>
          <p:nvPr/>
        </p:nvSpPr>
        <p:spPr>
          <a:xfrm>
            <a:off x="5692396" y="5739649"/>
            <a:ext cx="506870" cy="400110"/>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contra</a:t>
            </a:r>
            <a:r>
              <a:rPr lang="en-US" altLang="ja-JP" sz="1000" dirty="0">
                <a:latin typeface="Times New Roman" panose="02020603050405020304" pitchFamily="18" charset="0"/>
                <a:ea typeface="HGP明朝B" panose="02020800000000000000" pitchFamily="18" charset="-128"/>
                <a:cs typeface="Times New Roman" panose="02020603050405020304" pitchFamily="18" charset="0"/>
              </a:rPr>
              <a:t/>
            </a:r>
            <a:br>
              <a:rPr lang="en-US" altLang="ja-JP" sz="1000" dirty="0">
                <a:latin typeface="Times New Roman" panose="02020603050405020304" pitchFamily="18" charset="0"/>
                <a:ea typeface="HGP明朝B" panose="02020800000000000000" pitchFamily="18" charset="-128"/>
                <a:cs typeface="Times New Roman" panose="02020603050405020304" pitchFamily="18" charset="0"/>
              </a:rPr>
            </a:br>
            <a:r>
              <a:rPr lang="pt-br" sz="1000" dirty="0">
                <a:latin typeface="Times New Roman" panose="02020603050405020304" pitchFamily="18" charset="0"/>
                <a:ea typeface="HGP明朝B" panose="02020800000000000000" pitchFamily="18" charset="-128"/>
                <a:cs typeface="Times New Roman" panose="02020603050405020304" pitchFamily="18" charset="0"/>
              </a:rPr>
              <a:t>peso</a:t>
            </a:r>
          </a:p>
        </p:txBody>
      </p:sp>
      <p:sp>
        <p:nvSpPr>
          <p:cNvPr id="82" name="テキスト ボックス 81"/>
          <p:cNvSpPr txBox="1"/>
          <p:nvPr/>
        </p:nvSpPr>
        <p:spPr>
          <a:xfrm>
            <a:off x="6037279" y="4842346"/>
            <a:ext cx="1475084"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Corda para abrir e fechar</a:t>
            </a:r>
          </a:p>
        </p:txBody>
      </p:sp>
      <p:sp>
        <p:nvSpPr>
          <p:cNvPr id="83" name="テキスト ボックス 82"/>
          <p:cNvSpPr txBox="1"/>
          <p:nvPr/>
        </p:nvSpPr>
        <p:spPr>
          <a:xfrm>
            <a:off x="6007049" y="4620823"/>
            <a:ext cx="492443"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Braço</a:t>
            </a:r>
          </a:p>
        </p:txBody>
      </p:sp>
      <p:sp>
        <p:nvSpPr>
          <p:cNvPr id="84" name="テキスト ボックス 83"/>
          <p:cNvSpPr txBox="1"/>
          <p:nvPr/>
        </p:nvSpPr>
        <p:spPr>
          <a:xfrm>
            <a:off x="5839751" y="4163502"/>
            <a:ext cx="564578"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Cabeça</a:t>
            </a:r>
          </a:p>
        </p:txBody>
      </p:sp>
    </p:spTree>
    <p:extLst>
      <p:ext uri="{BB962C8B-B14F-4D97-AF65-F5344CB8AC3E}">
        <p14:creationId xmlns:p14="http://schemas.microsoft.com/office/powerpoint/2010/main" val="59491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Dispositivo de segurança, etc.</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33060" y="6452605"/>
            <a:ext cx="356310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90 do texto / Página 36 do texto suplementar</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5" name="図 14"/>
          <p:cNvPicPr>
            <a:picLocks noChangeAspect="1"/>
          </p:cNvPicPr>
          <p:nvPr/>
        </p:nvPicPr>
        <p:blipFill>
          <a:blip r:embed="rId3"/>
          <a:stretch>
            <a:fillRect/>
          </a:stretch>
        </p:blipFill>
        <p:spPr>
          <a:xfrm>
            <a:off x="1172250" y="1329877"/>
            <a:ext cx="2610041" cy="2505640"/>
          </a:xfrm>
          <a:prstGeom prst="rect">
            <a:avLst/>
          </a:prstGeom>
        </p:spPr>
      </p:pic>
      <p:pic>
        <p:nvPicPr>
          <p:cNvPr id="16" name="図 15"/>
          <p:cNvPicPr>
            <a:picLocks noChangeAspect="1"/>
          </p:cNvPicPr>
          <p:nvPr/>
        </p:nvPicPr>
        <p:blipFill>
          <a:blip r:embed="rId4"/>
          <a:stretch>
            <a:fillRect/>
          </a:stretch>
        </p:blipFill>
        <p:spPr>
          <a:xfrm>
            <a:off x="4429232" y="1310330"/>
            <a:ext cx="3464455" cy="2314095"/>
          </a:xfrm>
          <a:prstGeom prst="rect">
            <a:avLst/>
          </a:prstGeom>
        </p:spPr>
      </p:pic>
      <p:pic>
        <p:nvPicPr>
          <p:cNvPr id="17" name="図 16"/>
          <p:cNvPicPr>
            <a:picLocks noChangeAspect="1"/>
          </p:cNvPicPr>
          <p:nvPr/>
        </p:nvPicPr>
        <p:blipFill>
          <a:blip r:embed="rId5"/>
          <a:stretch>
            <a:fillRect/>
          </a:stretch>
        </p:blipFill>
        <p:spPr>
          <a:xfrm>
            <a:off x="960730" y="3906208"/>
            <a:ext cx="2846838" cy="2227020"/>
          </a:xfrm>
          <a:prstGeom prst="rect">
            <a:avLst/>
          </a:prstGeom>
        </p:spPr>
      </p:pic>
      <p:pic>
        <p:nvPicPr>
          <p:cNvPr id="18" name="図 17"/>
          <p:cNvPicPr>
            <a:picLocks noChangeAspect="1"/>
          </p:cNvPicPr>
          <p:nvPr/>
        </p:nvPicPr>
        <p:blipFill>
          <a:blip r:embed="rId6"/>
          <a:stretch>
            <a:fillRect/>
          </a:stretch>
        </p:blipFill>
        <p:spPr>
          <a:xfrm>
            <a:off x="4935170" y="3860822"/>
            <a:ext cx="2601230" cy="2272406"/>
          </a:xfrm>
          <a:prstGeom prst="rect">
            <a:avLst/>
          </a:prstGeom>
        </p:spPr>
      </p:pic>
      <p:sp>
        <p:nvSpPr>
          <p:cNvPr id="19" name="テキスト ボックス 18"/>
          <p:cNvSpPr txBox="1"/>
          <p:nvPr/>
        </p:nvSpPr>
        <p:spPr>
          <a:xfrm>
            <a:off x="4542654" y="3632749"/>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freio de estacionamento giratório</a:t>
            </a:r>
          </a:p>
        </p:txBody>
      </p:sp>
      <p:sp>
        <p:nvSpPr>
          <p:cNvPr id="20" name="テキスト ボックス 19"/>
          <p:cNvSpPr txBox="1"/>
          <p:nvPr/>
        </p:nvSpPr>
        <p:spPr>
          <a:xfrm>
            <a:off x="884863" y="6065297"/>
            <a:ext cx="3642158"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dispositivo de prevenção de queda da lança</a:t>
            </a:r>
          </a:p>
        </p:txBody>
      </p:sp>
      <p:sp>
        <p:nvSpPr>
          <p:cNvPr id="21" name="テキスト ボックス 20"/>
          <p:cNvSpPr txBox="1"/>
          <p:nvPr/>
        </p:nvSpPr>
        <p:spPr>
          <a:xfrm>
            <a:off x="4616980" y="6084173"/>
            <a:ext cx="3237610" cy="253916"/>
          </a:xfrm>
          <a:prstGeom prst="rect">
            <a:avLst/>
          </a:prstGeom>
          <a:noFill/>
          <a:ln>
            <a:noFill/>
          </a:ln>
        </p:spPr>
        <p:txBody>
          <a:bodyPr wrap="square" rtlCol="0">
            <a:spAutoFit/>
          </a:bodyPr>
          <a:lstStyle/>
          <a:p>
            <a:pPr algn="ctr" rtl="0"/>
            <a:r>
              <a:rPr lang="pt-br" sz="1050" dirty="0">
                <a:solidFill>
                  <a:prstClr val="black"/>
                </a:solidFill>
                <a:latin typeface="Times New Roman" panose="02020603050405020304" pitchFamily="18" charset="0"/>
                <a:cs typeface="Times New Roman" panose="02020603050405020304" pitchFamily="18" charset="0"/>
              </a:rPr>
              <a:t>Exemplo de dispositivo de parada de ondulação da lança</a:t>
            </a:r>
          </a:p>
        </p:txBody>
      </p:sp>
      <p:sp>
        <p:nvSpPr>
          <p:cNvPr id="22" name="テキスト ボックス 21"/>
          <p:cNvSpPr txBox="1"/>
          <p:nvPr/>
        </p:nvSpPr>
        <p:spPr>
          <a:xfrm>
            <a:off x="884863" y="3722322"/>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alavanca de trava</a:t>
            </a:r>
          </a:p>
        </p:txBody>
      </p:sp>
      <p:sp>
        <p:nvSpPr>
          <p:cNvPr id="25" name="正方形/長方形 24"/>
          <p:cNvSpPr/>
          <p:nvPr/>
        </p:nvSpPr>
        <p:spPr>
          <a:xfrm>
            <a:off x="1172250" y="1356886"/>
            <a:ext cx="976590" cy="15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6" name="正方形/長方形 25"/>
          <p:cNvSpPr/>
          <p:nvPr/>
        </p:nvSpPr>
        <p:spPr>
          <a:xfrm>
            <a:off x="2436227" y="1347923"/>
            <a:ext cx="976590" cy="15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7" name="正方形/長方形 26"/>
          <p:cNvSpPr/>
          <p:nvPr/>
        </p:nvSpPr>
        <p:spPr>
          <a:xfrm>
            <a:off x="2255520" y="2286860"/>
            <a:ext cx="467894" cy="17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8" name="正方形/長方形 27"/>
          <p:cNvSpPr/>
          <p:nvPr/>
        </p:nvSpPr>
        <p:spPr>
          <a:xfrm>
            <a:off x="1877431" y="2839314"/>
            <a:ext cx="434340" cy="18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9" name="正方形/長方形 28"/>
          <p:cNvSpPr/>
          <p:nvPr/>
        </p:nvSpPr>
        <p:spPr>
          <a:xfrm>
            <a:off x="2680582" y="2914332"/>
            <a:ext cx="434340" cy="18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0" name="正方形/長方形 29"/>
          <p:cNvSpPr/>
          <p:nvPr/>
        </p:nvSpPr>
        <p:spPr>
          <a:xfrm>
            <a:off x="4718000" y="1346373"/>
            <a:ext cx="631240" cy="161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1" name="正方形/長方形 30"/>
          <p:cNvSpPr/>
          <p:nvPr/>
        </p:nvSpPr>
        <p:spPr>
          <a:xfrm>
            <a:off x="4371160" y="1684020"/>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2" name="正方形/長方形 31"/>
          <p:cNvSpPr/>
          <p:nvPr/>
        </p:nvSpPr>
        <p:spPr>
          <a:xfrm>
            <a:off x="5276876" y="1714500"/>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3" name="正方形/長方形 32"/>
          <p:cNvSpPr/>
          <p:nvPr/>
        </p:nvSpPr>
        <p:spPr>
          <a:xfrm>
            <a:off x="4500830" y="2339796"/>
            <a:ext cx="932230" cy="28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4" name="正方形/長方形 33"/>
          <p:cNvSpPr/>
          <p:nvPr/>
        </p:nvSpPr>
        <p:spPr>
          <a:xfrm>
            <a:off x="4846521" y="2769552"/>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5" name="正方形/長方形 34"/>
          <p:cNvSpPr/>
          <p:nvPr/>
        </p:nvSpPr>
        <p:spPr>
          <a:xfrm>
            <a:off x="5593080" y="1990164"/>
            <a:ext cx="623226" cy="1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6" name="正方形/長方形 35"/>
          <p:cNvSpPr/>
          <p:nvPr/>
        </p:nvSpPr>
        <p:spPr>
          <a:xfrm>
            <a:off x="7271260" y="2062480"/>
            <a:ext cx="623226" cy="1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7" name="正方形/長方形 36"/>
          <p:cNvSpPr/>
          <p:nvPr/>
        </p:nvSpPr>
        <p:spPr>
          <a:xfrm>
            <a:off x="5809666" y="2737115"/>
            <a:ext cx="216586" cy="812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8" name="正方形/長方形 37"/>
          <p:cNvSpPr/>
          <p:nvPr/>
        </p:nvSpPr>
        <p:spPr>
          <a:xfrm>
            <a:off x="1318452" y="4375882"/>
            <a:ext cx="623226" cy="120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9" name="正方形/長方形 38"/>
          <p:cNvSpPr/>
          <p:nvPr/>
        </p:nvSpPr>
        <p:spPr>
          <a:xfrm>
            <a:off x="1623059" y="4484174"/>
            <a:ext cx="424965"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0" name="正方形/長方形 39"/>
          <p:cNvSpPr/>
          <p:nvPr/>
        </p:nvSpPr>
        <p:spPr>
          <a:xfrm>
            <a:off x="1105969" y="5411976"/>
            <a:ext cx="424965"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1" name="正方形/長方形 40"/>
          <p:cNvSpPr/>
          <p:nvPr/>
        </p:nvSpPr>
        <p:spPr>
          <a:xfrm>
            <a:off x="2727279" y="4837532"/>
            <a:ext cx="579801" cy="107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2" name="正方形/長方形 41"/>
          <p:cNvSpPr/>
          <p:nvPr/>
        </p:nvSpPr>
        <p:spPr>
          <a:xfrm>
            <a:off x="5067196" y="4137821"/>
            <a:ext cx="480164" cy="318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4" name="正方形/長方形 43"/>
          <p:cNvSpPr/>
          <p:nvPr/>
        </p:nvSpPr>
        <p:spPr>
          <a:xfrm>
            <a:off x="6306537" y="4030155"/>
            <a:ext cx="551463"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5" name="正方形/長方形 44"/>
          <p:cNvSpPr/>
          <p:nvPr/>
        </p:nvSpPr>
        <p:spPr>
          <a:xfrm>
            <a:off x="6795838" y="4729866"/>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6" name="正方形/長方形 45"/>
          <p:cNvSpPr/>
          <p:nvPr/>
        </p:nvSpPr>
        <p:spPr>
          <a:xfrm>
            <a:off x="6821680" y="5144127"/>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7" name="正方形/長方形 46"/>
          <p:cNvSpPr/>
          <p:nvPr/>
        </p:nvSpPr>
        <p:spPr>
          <a:xfrm>
            <a:off x="6614517" y="5596197"/>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8" name="正方形/長方形 47"/>
          <p:cNvSpPr/>
          <p:nvPr/>
        </p:nvSpPr>
        <p:spPr>
          <a:xfrm>
            <a:off x="5627429" y="5518207"/>
            <a:ext cx="580739" cy="34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976319" y="1318955"/>
            <a:ext cx="1106023" cy="369332"/>
          </a:xfrm>
          <a:prstGeom prst="rect">
            <a:avLst/>
          </a:prstGeom>
          <a:noFill/>
        </p:spPr>
        <p:txBody>
          <a:bodyPr wrap="square" rtlCol="0">
            <a:spAutoFit/>
          </a:bodyPr>
          <a:lstStyle/>
          <a:p>
            <a:pPr rtl="0"/>
            <a:r>
              <a:rPr lang="pt-br" sz="900" dirty="0">
                <a:latin typeface="Times New Roman" panose="02020603050405020304" pitchFamily="18" charset="0"/>
                <a:ea typeface="HGP明朝B" panose="02020800000000000000" pitchFamily="18" charset="-128"/>
                <a:cs typeface="Times New Roman" panose="02020603050405020304" pitchFamily="18" charset="0"/>
              </a:rPr>
              <a:t>Ao subir e descer (operação de trava)</a:t>
            </a:r>
          </a:p>
        </p:txBody>
      </p:sp>
      <p:sp>
        <p:nvSpPr>
          <p:cNvPr id="49" name="テキスト ボックス 48"/>
          <p:cNvSpPr txBox="1"/>
          <p:nvPr/>
        </p:nvSpPr>
        <p:spPr>
          <a:xfrm>
            <a:off x="2314416" y="1380511"/>
            <a:ext cx="1423788"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Ao trabalhar (destravar)</a:t>
            </a:r>
          </a:p>
        </p:txBody>
      </p:sp>
      <p:sp>
        <p:nvSpPr>
          <p:cNvPr id="50" name="テキスト ボックス 49"/>
          <p:cNvSpPr txBox="1"/>
          <p:nvPr/>
        </p:nvSpPr>
        <p:spPr>
          <a:xfrm>
            <a:off x="2224196" y="2220686"/>
            <a:ext cx="577402" cy="400110"/>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padrão</a:t>
            </a:r>
            <a:r>
              <a:rPr lang="en-US" altLang="ja-JP" sz="1000" dirty="0">
                <a:latin typeface="Times New Roman" panose="02020603050405020304" pitchFamily="18" charset="0"/>
                <a:ea typeface="HGP明朝B" panose="02020800000000000000" pitchFamily="18" charset="-128"/>
                <a:cs typeface="Times New Roman" panose="02020603050405020304" pitchFamily="18" charset="0"/>
              </a:rPr>
              <a:t/>
            </a:r>
            <a:br>
              <a:rPr lang="en-US" altLang="ja-JP" sz="1000" dirty="0">
                <a:latin typeface="Times New Roman" panose="02020603050405020304" pitchFamily="18" charset="0"/>
                <a:ea typeface="HGP明朝B" panose="02020800000000000000" pitchFamily="18" charset="-128"/>
                <a:cs typeface="Times New Roman" panose="02020603050405020304" pitchFamily="18" charset="0"/>
              </a:rPr>
            </a:br>
            <a:r>
              <a:rPr lang="pt-br" sz="1000">
                <a:latin typeface="Times New Roman" panose="02020603050405020304" pitchFamily="18" charset="0"/>
                <a:ea typeface="HGP明朝B" panose="02020800000000000000" pitchFamily="18" charset="-128"/>
                <a:cs typeface="Times New Roman" panose="02020603050405020304" pitchFamily="18" charset="0"/>
              </a:rPr>
              <a:t>posição</a:t>
            </a:r>
          </a:p>
        </p:txBody>
      </p:sp>
      <p:sp>
        <p:nvSpPr>
          <p:cNvPr id="51" name="テキスト ボックス 50"/>
          <p:cNvSpPr txBox="1"/>
          <p:nvPr/>
        </p:nvSpPr>
        <p:spPr>
          <a:xfrm>
            <a:off x="1855110" y="2838132"/>
            <a:ext cx="486030"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Trava</a:t>
            </a:r>
          </a:p>
        </p:txBody>
      </p:sp>
      <p:sp>
        <p:nvSpPr>
          <p:cNvPr id="52" name="テキスト ボックス 51"/>
          <p:cNvSpPr txBox="1"/>
          <p:nvPr/>
        </p:nvSpPr>
        <p:spPr>
          <a:xfrm>
            <a:off x="2635313" y="2944640"/>
            <a:ext cx="463588"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Livre</a:t>
            </a:r>
          </a:p>
        </p:txBody>
      </p:sp>
      <p:sp>
        <p:nvSpPr>
          <p:cNvPr id="53" name="テキスト ボックス 52"/>
          <p:cNvSpPr txBox="1"/>
          <p:nvPr/>
        </p:nvSpPr>
        <p:spPr>
          <a:xfrm>
            <a:off x="4675677" y="1313790"/>
            <a:ext cx="1064715"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Alavanca de giro</a:t>
            </a:r>
          </a:p>
        </p:txBody>
      </p:sp>
      <p:sp>
        <p:nvSpPr>
          <p:cNvPr id="54" name="テキスト ボックス 53"/>
          <p:cNvSpPr txBox="1"/>
          <p:nvPr/>
        </p:nvSpPr>
        <p:spPr>
          <a:xfrm>
            <a:off x="4241801" y="1534918"/>
            <a:ext cx="851868" cy="246221"/>
          </a:xfrm>
          <a:prstGeom prst="rect">
            <a:avLst/>
          </a:prstGeom>
          <a:noFill/>
        </p:spPr>
        <p:txBody>
          <a:bodyPr wrap="squar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Interruptor</a:t>
            </a:r>
          </a:p>
        </p:txBody>
      </p:sp>
      <p:sp>
        <p:nvSpPr>
          <p:cNvPr id="55" name="テキスト ボックス 54"/>
          <p:cNvSpPr txBox="1"/>
          <p:nvPr/>
        </p:nvSpPr>
        <p:spPr>
          <a:xfrm>
            <a:off x="5174529" y="1694938"/>
            <a:ext cx="805029"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Cronômetro</a:t>
            </a:r>
          </a:p>
        </p:txBody>
      </p:sp>
      <p:sp>
        <p:nvSpPr>
          <p:cNvPr id="56" name="テキスト ボックス 55"/>
          <p:cNvSpPr txBox="1"/>
          <p:nvPr/>
        </p:nvSpPr>
        <p:spPr>
          <a:xfrm>
            <a:off x="5552118" y="1928745"/>
            <a:ext cx="1116011"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Válvula solenoide</a:t>
            </a:r>
          </a:p>
        </p:txBody>
      </p:sp>
      <p:sp>
        <p:nvSpPr>
          <p:cNvPr id="57" name="テキスト ボックス 56"/>
          <p:cNvSpPr txBox="1"/>
          <p:nvPr/>
        </p:nvSpPr>
        <p:spPr>
          <a:xfrm>
            <a:off x="7276748" y="2272097"/>
            <a:ext cx="898003"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Motor de giro</a:t>
            </a:r>
          </a:p>
        </p:txBody>
      </p:sp>
      <p:sp>
        <p:nvSpPr>
          <p:cNvPr id="59" name="テキスト ボックス 58"/>
          <p:cNvSpPr txBox="1"/>
          <p:nvPr/>
        </p:nvSpPr>
        <p:spPr>
          <a:xfrm>
            <a:off x="4813047" y="2264556"/>
            <a:ext cx="556563"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Bateria</a:t>
            </a:r>
          </a:p>
        </p:txBody>
      </p:sp>
      <p:sp>
        <p:nvSpPr>
          <p:cNvPr id="60" name="テキスト ボックス 59"/>
          <p:cNvSpPr txBox="1"/>
          <p:nvPr/>
        </p:nvSpPr>
        <p:spPr>
          <a:xfrm>
            <a:off x="4428433" y="2459586"/>
            <a:ext cx="1114838" cy="400110"/>
          </a:xfrm>
          <a:prstGeom prst="rect">
            <a:avLst/>
          </a:prstGeom>
          <a:noFill/>
        </p:spPr>
        <p:txBody>
          <a:bodyPr wrap="squar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Bomba de controle</a:t>
            </a:r>
          </a:p>
        </p:txBody>
      </p:sp>
      <p:sp>
        <p:nvSpPr>
          <p:cNvPr id="61" name="テキスト ボックス 60"/>
          <p:cNvSpPr txBox="1"/>
          <p:nvPr/>
        </p:nvSpPr>
        <p:spPr>
          <a:xfrm>
            <a:off x="4820452" y="2686390"/>
            <a:ext cx="505267"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Motor</a:t>
            </a:r>
          </a:p>
        </p:txBody>
      </p:sp>
      <p:sp>
        <p:nvSpPr>
          <p:cNvPr id="62" name="テキスト ボックス 61"/>
          <p:cNvSpPr txBox="1"/>
          <p:nvPr/>
        </p:nvSpPr>
        <p:spPr>
          <a:xfrm rot="5400000">
            <a:off x="5509040" y="2911389"/>
            <a:ext cx="727445" cy="307777"/>
          </a:xfrm>
          <a:prstGeom prst="rect">
            <a:avLst/>
          </a:prstGeom>
          <a:noFill/>
        </p:spPr>
        <p:txBody>
          <a:bodyPr wrap="square" rtlCol="0">
            <a:spAutoFit/>
          </a:bodyPr>
          <a:lstStyle/>
          <a:p>
            <a:pPr rtl="0"/>
            <a:r>
              <a:rPr lang="pt-br" sz="700" dirty="0">
                <a:latin typeface="Times New Roman" panose="02020603050405020304" pitchFamily="18" charset="0"/>
                <a:ea typeface="HGP明朝B" panose="02020800000000000000" pitchFamily="18" charset="-128"/>
                <a:cs typeface="Times New Roman" panose="02020603050405020304" pitchFamily="18" charset="0"/>
              </a:rPr>
              <a:t>Tanque de óleo hidráulico</a:t>
            </a:r>
          </a:p>
        </p:txBody>
      </p:sp>
      <p:sp>
        <p:nvSpPr>
          <p:cNvPr id="63" name="テキスト ボックス 62"/>
          <p:cNvSpPr txBox="1"/>
          <p:nvPr/>
        </p:nvSpPr>
        <p:spPr>
          <a:xfrm>
            <a:off x="1433595" y="4298448"/>
            <a:ext cx="827471" cy="246221"/>
          </a:xfrm>
          <a:prstGeom prst="rect">
            <a:avLst/>
          </a:prstGeom>
          <a:noFill/>
        </p:spPr>
        <p:txBody>
          <a:bodyPr wrap="none" rtlCol="0">
            <a:spAutoFit/>
          </a:bodyPr>
          <a:lstStyle/>
          <a:p>
            <a:pPr rtl="0"/>
            <a:r>
              <a:rPr lang="pt-br" sz="1000" dirty="0" err="1">
                <a:latin typeface="Times New Roman" panose="02020603050405020304" pitchFamily="18" charset="0"/>
                <a:ea typeface="HGP明朝B" panose="02020800000000000000" pitchFamily="18" charset="-128"/>
                <a:cs typeface="Times New Roman" panose="02020603050405020304" pitchFamily="18" charset="0"/>
              </a:rPr>
              <a:t>Anti-retorno</a:t>
            </a:r>
            <a:endParaRPr lang="pt-br"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4" name="テキスト ボックス 63"/>
          <p:cNvSpPr txBox="1"/>
          <p:nvPr/>
        </p:nvSpPr>
        <p:spPr>
          <a:xfrm>
            <a:off x="1028873" y="5370154"/>
            <a:ext cx="500458"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Lança</a:t>
            </a:r>
          </a:p>
        </p:txBody>
      </p:sp>
      <p:sp>
        <p:nvSpPr>
          <p:cNvPr id="65" name="テキスト ボックス 64"/>
          <p:cNvSpPr txBox="1"/>
          <p:nvPr/>
        </p:nvSpPr>
        <p:spPr>
          <a:xfrm>
            <a:off x="2706474" y="4747179"/>
            <a:ext cx="780983"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Estrutura A</a:t>
            </a:r>
          </a:p>
        </p:txBody>
      </p:sp>
      <p:sp>
        <p:nvSpPr>
          <p:cNvPr id="66" name="テキスト ボックス 65"/>
          <p:cNvSpPr txBox="1"/>
          <p:nvPr/>
        </p:nvSpPr>
        <p:spPr>
          <a:xfrm>
            <a:off x="6249489" y="3956606"/>
            <a:ext cx="1055097"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Lugar que soltou</a:t>
            </a:r>
          </a:p>
        </p:txBody>
      </p:sp>
      <p:sp>
        <p:nvSpPr>
          <p:cNvPr id="67" name="テキスト ボックス 66"/>
          <p:cNvSpPr txBox="1"/>
          <p:nvPr/>
        </p:nvSpPr>
        <p:spPr>
          <a:xfrm>
            <a:off x="4405023" y="4059554"/>
            <a:ext cx="1306768" cy="400110"/>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Enrolamento da lança</a:t>
            </a:r>
            <a:r>
              <a:rPr lang="en-US" altLang="ja-JP" sz="1000" dirty="0">
                <a:latin typeface="Times New Roman" panose="02020603050405020304" pitchFamily="18" charset="0"/>
                <a:ea typeface="HGP明朝B" panose="02020800000000000000" pitchFamily="18" charset="-128"/>
                <a:cs typeface="Times New Roman" panose="02020603050405020304" pitchFamily="18" charset="0"/>
              </a:rPr>
              <a:t/>
            </a:r>
            <a:br>
              <a:rPr lang="en-US" altLang="ja-JP" sz="1000" dirty="0">
                <a:latin typeface="Times New Roman" panose="02020603050405020304" pitchFamily="18" charset="0"/>
                <a:ea typeface="HGP明朝B" panose="02020800000000000000" pitchFamily="18" charset="-128"/>
                <a:cs typeface="Times New Roman" panose="02020603050405020304" pitchFamily="18" charset="0"/>
              </a:rPr>
            </a:br>
            <a:r>
              <a:rPr lang="pt-br" sz="1000" dirty="0">
                <a:latin typeface="Times New Roman" panose="02020603050405020304" pitchFamily="18" charset="0"/>
                <a:ea typeface="HGP明朝B" panose="02020800000000000000" pitchFamily="18" charset="-128"/>
                <a:cs typeface="Times New Roman" panose="02020603050405020304" pitchFamily="18" charset="0"/>
              </a:rPr>
              <a:t>Posição elevada</a:t>
            </a:r>
          </a:p>
        </p:txBody>
      </p:sp>
      <p:sp>
        <p:nvSpPr>
          <p:cNvPr id="68" name="テキスト ボックス 67"/>
          <p:cNvSpPr txBox="1"/>
          <p:nvPr/>
        </p:nvSpPr>
        <p:spPr>
          <a:xfrm>
            <a:off x="5466463" y="5392359"/>
            <a:ext cx="989373" cy="184666"/>
          </a:xfrm>
          <a:prstGeom prst="rect">
            <a:avLst/>
          </a:prstGeom>
          <a:noFill/>
        </p:spPr>
        <p:txBody>
          <a:bodyPr wrap="none" rtlCol="0">
            <a:spAutoFit/>
          </a:bodyPr>
          <a:lstStyle/>
          <a:p>
            <a:pPr rtl="0"/>
            <a:r>
              <a:rPr lang="pt-br" sz="600" dirty="0">
                <a:latin typeface="Times New Roman" panose="02020603050405020304" pitchFamily="18" charset="0"/>
                <a:ea typeface="HGP明朝B" panose="02020800000000000000" pitchFamily="18" charset="-128"/>
                <a:cs typeface="Times New Roman" panose="02020603050405020304" pitchFamily="18" charset="0"/>
              </a:rPr>
              <a:t>Comprimento do parafuso</a:t>
            </a:r>
          </a:p>
        </p:txBody>
      </p:sp>
      <p:sp>
        <p:nvSpPr>
          <p:cNvPr id="69" name="テキスト ボックス 68"/>
          <p:cNvSpPr txBox="1"/>
          <p:nvPr/>
        </p:nvSpPr>
        <p:spPr>
          <a:xfrm>
            <a:off x="5472393" y="5610851"/>
            <a:ext cx="702435" cy="246221"/>
          </a:xfrm>
          <a:prstGeom prst="rect">
            <a:avLst/>
          </a:prstGeom>
          <a:noFill/>
        </p:spPr>
        <p:txBody>
          <a:bodyPr wrap="none" rtlCol="0">
            <a:spAutoFit/>
          </a:bodyPr>
          <a:lstStyle/>
          <a:p>
            <a:pPr algn="ctr" rtl="0"/>
            <a:r>
              <a:rPr lang="pt-br" sz="500" dirty="0">
                <a:latin typeface="Times New Roman" panose="02020603050405020304" pitchFamily="18" charset="0"/>
                <a:ea typeface="HGP明朝B" panose="02020800000000000000" pitchFamily="18" charset="-128"/>
                <a:cs typeface="Times New Roman" panose="02020603050405020304" pitchFamily="18" charset="0"/>
              </a:rPr>
              <a:t>Ângulo de operação</a:t>
            </a:r>
            <a:endParaRPr lang="en-US" altLang="ja-JP" sz="500" dirty="0">
              <a:latin typeface="Times New Roman" panose="02020603050405020304" pitchFamily="18" charset="0"/>
              <a:ea typeface="HGP明朝B" panose="02020800000000000000" pitchFamily="18" charset="-128"/>
              <a:cs typeface="Times New Roman" panose="02020603050405020304" pitchFamily="18" charset="0"/>
            </a:endParaRPr>
          </a:p>
          <a:p>
            <a:pPr algn="ctr" rtl="0"/>
            <a:r>
              <a:rPr lang="pt-br" sz="500" dirty="0">
                <a:latin typeface="Times New Roman" panose="02020603050405020304" pitchFamily="18" charset="0"/>
                <a:ea typeface="HGP明朝B" panose="02020800000000000000" pitchFamily="18" charset="-128"/>
                <a:cs typeface="Times New Roman" panose="02020603050405020304" pitchFamily="18" charset="0"/>
              </a:rPr>
              <a:t>Ajustamento</a:t>
            </a:r>
          </a:p>
        </p:txBody>
      </p:sp>
      <p:sp>
        <p:nvSpPr>
          <p:cNvPr id="5" name="大かっこ 4"/>
          <p:cNvSpPr/>
          <p:nvPr/>
        </p:nvSpPr>
        <p:spPr>
          <a:xfrm>
            <a:off x="5544160" y="5621727"/>
            <a:ext cx="552953" cy="371731"/>
          </a:xfrm>
          <a:prstGeom prst="bracketPair">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70" name="テキスト ボックス 69"/>
          <p:cNvSpPr txBox="1"/>
          <p:nvPr/>
        </p:nvSpPr>
        <p:spPr>
          <a:xfrm>
            <a:off x="6715671" y="4638094"/>
            <a:ext cx="1107996"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Parafuso de fecho</a:t>
            </a:r>
          </a:p>
        </p:txBody>
      </p:sp>
      <p:sp>
        <p:nvSpPr>
          <p:cNvPr id="71" name="テキスト ボックス 70"/>
          <p:cNvSpPr txBox="1"/>
          <p:nvPr/>
        </p:nvSpPr>
        <p:spPr>
          <a:xfrm>
            <a:off x="6753379" y="5065605"/>
            <a:ext cx="500458"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Lança</a:t>
            </a:r>
          </a:p>
        </p:txBody>
      </p:sp>
      <p:sp>
        <p:nvSpPr>
          <p:cNvPr id="72" name="テキスト ボックス 71"/>
          <p:cNvSpPr txBox="1"/>
          <p:nvPr/>
        </p:nvSpPr>
        <p:spPr>
          <a:xfrm>
            <a:off x="6566853" y="5492609"/>
            <a:ext cx="473206"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80 °</a:t>
            </a:r>
            <a:endParaRPr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Tree>
    <p:extLst>
      <p:ext uri="{BB962C8B-B14F-4D97-AF65-F5344CB8AC3E}">
        <p14:creationId xmlns:p14="http://schemas.microsoft.com/office/powerpoint/2010/main" val="3074874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4439407" y="1268384"/>
            <a:ext cx="4048125" cy="1362075"/>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Máquina de nivelamento / transporte / carregamento de terra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 do texto / Página 5 do texto suplementar</a:t>
            </a:r>
          </a:p>
        </p:txBody>
      </p:sp>
      <p:pic>
        <p:nvPicPr>
          <p:cNvPr id="3" name="図 2"/>
          <p:cNvPicPr>
            <a:picLocks noChangeAspect="1"/>
          </p:cNvPicPr>
          <p:nvPr/>
        </p:nvPicPr>
        <p:blipFill>
          <a:blip r:embed="rId4"/>
          <a:stretch>
            <a:fillRect/>
          </a:stretch>
        </p:blipFill>
        <p:spPr>
          <a:xfrm>
            <a:off x="940809" y="1467282"/>
            <a:ext cx="3209925" cy="3590925"/>
          </a:xfrm>
          <a:prstGeom prst="rect">
            <a:avLst/>
          </a:prstGeom>
        </p:spPr>
      </p:pic>
      <p:pic>
        <p:nvPicPr>
          <p:cNvPr id="9" name="図 8"/>
          <p:cNvPicPr>
            <a:picLocks noChangeAspect="1"/>
          </p:cNvPicPr>
          <p:nvPr/>
        </p:nvPicPr>
        <p:blipFill>
          <a:blip r:embed="rId5"/>
          <a:stretch>
            <a:fillRect/>
          </a:stretch>
        </p:blipFill>
        <p:spPr>
          <a:xfrm>
            <a:off x="4858507" y="2740458"/>
            <a:ext cx="3209925" cy="2724150"/>
          </a:xfrm>
          <a:prstGeom prst="rect">
            <a:avLst/>
          </a:prstGeom>
        </p:spPr>
      </p:pic>
      <p:sp>
        <p:nvSpPr>
          <p:cNvPr id="11" name="テキスト ボックス 10"/>
          <p:cNvSpPr txBox="1"/>
          <p:nvPr/>
        </p:nvSpPr>
        <p:spPr>
          <a:xfrm>
            <a:off x="1126761" y="5071180"/>
            <a:ext cx="331264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buldôzer, trator de esteira</a:t>
            </a:r>
          </a:p>
        </p:txBody>
      </p:sp>
      <p:sp>
        <p:nvSpPr>
          <p:cNvPr id="12" name="テキスト ボックス 11"/>
          <p:cNvSpPr txBox="1"/>
          <p:nvPr/>
        </p:nvSpPr>
        <p:spPr>
          <a:xfrm>
            <a:off x="4807146" y="2550004"/>
            <a:ext cx="331264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trator escavador</a:t>
            </a:r>
          </a:p>
        </p:txBody>
      </p:sp>
      <p:sp>
        <p:nvSpPr>
          <p:cNvPr id="13" name="テキスト ボックス 12"/>
          <p:cNvSpPr txBox="1"/>
          <p:nvPr/>
        </p:nvSpPr>
        <p:spPr>
          <a:xfrm>
            <a:off x="4807146" y="5389766"/>
            <a:ext cx="331264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raspador</a:t>
            </a:r>
          </a:p>
        </p:txBody>
      </p:sp>
    </p:spTree>
    <p:extLst>
      <p:ext uri="{BB962C8B-B14F-4D97-AF65-F5344CB8AC3E}">
        <p14:creationId xmlns:p14="http://schemas.microsoft.com/office/powerpoint/2010/main" val="3364108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64084" y="1209935"/>
            <a:ext cx="3589707" cy="2659246"/>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Motoniveladora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86400" y="6452605"/>
            <a:ext cx="350976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92 do texto / Página 38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1242268" y="6053581"/>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dispositivo escarificador</a:t>
            </a:r>
          </a:p>
        </p:txBody>
      </p:sp>
      <p:pic>
        <p:nvPicPr>
          <p:cNvPr id="3" name="図 2"/>
          <p:cNvPicPr>
            <a:picLocks noChangeAspect="1"/>
          </p:cNvPicPr>
          <p:nvPr/>
        </p:nvPicPr>
        <p:blipFill>
          <a:blip r:embed="rId4"/>
          <a:stretch>
            <a:fillRect/>
          </a:stretch>
        </p:blipFill>
        <p:spPr>
          <a:xfrm>
            <a:off x="4715336" y="1287152"/>
            <a:ext cx="3595828" cy="4791961"/>
          </a:xfrm>
          <a:prstGeom prst="rect">
            <a:avLst/>
          </a:prstGeom>
        </p:spPr>
      </p:pic>
      <p:pic>
        <p:nvPicPr>
          <p:cNvPr id="8" name="図 7"/>
          <p:cNvPicPr>
            <a:picLocks noChangeAspect="1"/>
          </p:cNvPicPr>
          <p:nvPr/>
        </p:nvPicPr>
        <p:blipFill>
          <a:blip r:embed="rId5"/>
          <a:stretch>
            <a:fillRect/>
          </a:stretch>
        </p:blipFill>
        <p:spPr>
          <a:xfrm>
            <a:off x="1541860" y="3964563"/>
            <a:ext cx="2638425" cy="2114550"/>
          </a:xfrm>
          <a:prstGeom prst="rect">
            <a:avLst/>
          </a:prstGeom>
        </p:spPr>
      </p:pic>
      <p:sp>
        <p:nvSpPr>
          <p:cNvPr id="13" name="テキスト ボックス 12"/>
          <p:cNvSpPr txBox="1"/>
          <p:nvPr/>
        </p:nvSpPr>
        <p:spPr>
          <a:xfrm>
            <a:off x="1242267" y="3767615"/>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dispositivo de lâmina</a:t>
            </a:r>
          </a:p>
        </p:txBody>
      </p:sp>
      <p:sp>
        <p:nvSpPr>
          <p:cNvPr id="14" name="テキスト ボックス 13"/>
          <p:cNvSpPr txBox="1"/>
          <p:nvPr/>
        </p:nvSpPr>
        <p:spPr>
          <a:xfrm>
            <a:off x="4353792" y="6010791"/>
            <a:ext cx="4026124" cy="253916"/>
          </a:xfrm>
          <a:prstGeom prst="rect">
            <a:avLst/>
          </a:prstGeom>
          <a:noFill/>
          <a:ln>
            <a:noFill/>
          </a:ln>
        </p:spPr>
        <p:txBody>
          <a:bodyPr wrap="square" rtlCol="0">
            <a:spAutoFit/>
          </a:bodyPr>
          <a:lstStyle/>
          <a:p>
            <a:pPr algn="ctr" rtl="0"/>
            <a:r>
              <a:rPr lang="pt-br" sz="1050" dirty="0">
                <a:solidFill>
                  <a:prstClr val="black"/>
                </a:solidFill>
                <a:latin typeface="Times New Roman" panose="02020603050405020304" pitchFamily="18" charset="0"/>
                <a:cs typeface="Times New Roman" panose="02020603050405020304" pitchFamily="18" charset="0"/>
              </a:rPr>
              <a:t>Exemplo de operação do equipamento de trabalho da motoniveladora</a:t>
            </a:r>
          </a:p>
        </p:txBody>
      </p:sp>
      <p:sp>
        <p:nvSpPr>
          <p:cNvPr id="7" name="正方形/長方形 6"/>
          <p:cNvSpPr/>
          <p:nvPr/>
        </p:nvSpPr>
        <p:spPr>
          <a:xfrm>
            <a:off x="819150" y="1644650"/>
            <a:ext cx="273050" cy="113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5" name="正方形/長方形 14"/>
          <p:cNvSpPr/>
          <p:nvPr/>
        </p:nvSpPr>
        <p:spPr>
          <a:xfrm>
            <a:off x="1192362" y="2120485"/>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6" name="正方形/長方形 15"/>
          <p:cNvSpPr/>
          <p:nvPr/>
        </p:nvSpPr>
        <p:spPr>
          <a:xfrm>
            <a:off x="1502570" y="2584483"/>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7" name="正方形/長方形 16"/>
          <p:cNvSpPr/>
          <p:nvPr/>
        </p:nvSpPr>
        <p:spPr>
          <a:xfrm>
            <a:off x="1519958" y="3017232"/>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8" name="正方形/長方形 17"/>
          <p:cNvSpPr/>
          <p:nvPr/>
        </p:nvSpPr>
        <p:spPr>
          <a:xfrm>
            <a:off x="2644453" y="3547984"/>
            <a:ext cx="905197" cy="16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9" name="正方形/長方形 18"/>
          <p:cNvSpPr/>
          <p:nvPr/>
        </p:nvSpPr>
        <p:spPr>
          <a:xfrm>
            <a:off x="2321665" y="1547252"/>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0" name="正方形/長方形 19"/>
          <p:cNvSpPr/>
          <p:nvPr/>
        </p:nvSpPr>
        <p:spPr>
          <a:xfrm>
            <a:off x="3805827" y="1447137"/>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1" name="正方形/長方形 20"/>
          <p:cNvSpPr/>
          <p:nvPr/>
        </p:nvSpPr>
        <p:spPr>
          <a:xfrm>
            <a:off x="3735058" y="1701649"/>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2" name="正方形/長方形 21"/>
          <p:cNvSpPr/>
          <p:nvPr/>
        </p:nvSpPr>
        <p:spPr>
          <a:xfrm>
            <a:off x="3709679" y="2005912"/>
            <a:ext cx="587533" cy="127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 name="テキスト ボックス 4"/>
          <p:cNvSpPr txBox="1"/>
          <p:nvPr/>
        </p:nvSpPr>
        <p:spPr>
          <a:xfrm>
            <a:off x="682557" y="1583215"/>
            <a:ext cx="889987"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Junta esférica</a:t>
            </a:r>
          </a:p>
        </p:txBody>
      </p:sp>
      <p:sp>
        <p:nvSpPr>
          <p:cNvPr id="23" name="テキスト ボックス 22"/>
          <p:cNvSpPr txBox="1"/>
          <p:nvPr/>
        </p:nvSpPr>
        <p:spPr>
          <a:xfrm>
            <a:off x="1018421" y="2091866"/>
            <a:ext cx="973343"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Barra de tração</a:t>
            </a:r>
          </a:p>
        </p:txBody>
      </p:sp>
      <p:sp>
        <p:nvSpPr>
          <p:cNvPr id="24" name="テキスト ボックス 23"/>
          <p:cNvSpPr txBox="1"/>
          <p:nvPr/>
        </p:nvSpPr>
        <p:spPr>
          <a:xfrm>
            <a:off x="1257549" y="2528552"/>
            <a:ext cx="569387"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Círculo</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5" name="テキスト ボックス 24"/>
          <p:cNvSpPr txBox="1"/>
          <p:nvPr/>
        </p:nvSpPr>
        <p:spPr>
          <a:xfrm>
            <a:off x="1464218" y="2936089"/>
            <a:ext cx="598241"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Lâmina</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6" name="テキスト ボックス 25"/>
          <p:cNvSpPr txBox="1"/>
          <p:nvPr/>
        </p:nvSpPr>
        <p:spPr>
          <a:xfrm>
            <a:off x="1833332" y="1364900"/>
            <a:ext cx="1656223" cy="230832"/>
          </a:xfrm>
          <a:prstGeom prst="rect">
            <a:avLst/>
          </a:prstGeom>
          <a:noFill/>
        </p:spPr>
        <p:txBody>
          <a:bodyPr wrap="none" rtlCol="0">
            <a:spAutoFit/>
          </a:bodyPr>
          <a:lstStyle/>
          <a:p>
            <a:pPr rtl="0"/>
            <a:r>
              <a:rPr lang="pt-br" sz="900" dirty="0">
                <a:latin typeface="Times New Roman" panose="02020603050405020304" pitchFamily="18" charset="0"/>
                <a:ea typeface="HGP明朝B" panose="02020800000000000000" pitchFamily="18" charset="-128"/>
                <a:cs typeface="Times New Roman" panose="02020603050405020304" pitchFamily="18" charset="0"/>
              </a:rPr>
              <a:t>Câmara de engrenagem rotativa</a:t>
            </a:r>
            <a:endParaRPr kumimoji="1" lang="ja-JP" altLang="en-US" sz="9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7" name="テキスト ボックス 26"/>
          <p:cNvSpPr txBox="1"/>
          <p:nvPr/>
        </p:nvSpPr>
        <p:spPr>
          <a:xfrm>
            <a:off x="3731523" y="1387716"/>
            <a:ext cx="1548822" cy="200055"/>
          </a:xfrm>
          <a:prstGeom prst="rect">
            <a:avLst/>
          </a:prstGeom>
          <a:noFill/>
        </p:spPr>
        <p:txBody>
          <a:bodyPr wrap="none" rtlCol="0">
            <a:spAutoFit/>
          </a:bodyPr>
          <a:lstStyle/>
          <a:p>
            <a:pPr rtl="0"/>
            <a:r>
              <a:rPr lang="pt-br" sz="700" dirty="0">
                <a:latin typeface="Times New Roman" panose="02020603050405020304" pitchFamily="18" charset="0"/>
                <a:ea typeface="HGP明朝B" panose="02020800000000000000" pitchFamily="18" charset="-128"/>
                <a:cs typeface="Times New Roman" panose="02020603050405020304" pitchFamily="18" charset="0"/>
              </a:rPr>
              <a:t>braço de levantamento e abaixamento</a:t>
            </a:r>
            <a:endParaRPr kumimoji="1" lang="ja-JP" altLang="en-US" sz="7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8" name="テキスト ボックス 27"/>
          <p:cNvSpPr txBox="1"/>
          <p:nvPr/>
        </p:nvSpPr>
        <p:spPr>
          <a:xfrm>
            <a:off x="3709679" y="1668337"/>
            <a:ext cx="1519968"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Conexão de levantamento</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9" name="テキスト ボックス 28"/>
          <p:cNvSpPr txBox="1"/>
          <p:nvPr/>
        </p:nvSpPr>
        <p:spPr>
          <a:xfrm>
            <a:off x="3695872" y="1932570"/>
            <a:ext cx="1645002" cy="184666"/>
          </a:xfrm>
          <a:prstGeom prst="rect">
            <a:avLst/>
          </a:prstGeom>
          <a:noFill/>
        </p:spPr>
        <p:txBody>
          <a:bodyPr wrap="none" rtlCol="0">
            <a:spAutoFit/>
          </a:bodyPr>
          <a:lstStyle/>
          <a:p>
            <a:pPr rtl="0"/>
            <a:r>
              <a:rPr lang="pt-br" sz="600" dirty="0">
                <a:latin typeface="Times New Roman" panose="02020603050405020304" pitchFamily="18" charset="0"/>
                <a:ea typeface="HGP明朝B" panose="02020800000000000000" pitchFamily="18" charset="-128"/>
                <a:cs typeface="Times New Roman" panose="02020603050405020304" pitchFamily="18" charset="0"/>
              </a:rPr>
              <a:t>Câmara de engrenagem de deslocamento lateral</a:t>
            </a:r>
            <a:endParaRPr kumimoji="1" lang="ja-JP" altLang="en-US" sz="6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30" name="テキスト ボックス 29"/>
          <p:cNvSpPr txBox="1"/>
          <p:nvPr/>
        </p:nvSpPr>
        <p:spPr>
          <a:xfrm>
            <a:off x="2593226" y="3432344"/>
            <a:ext cx="1891865"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Conexão de inclinação da lâmina</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31" name="正方形/長方形 30"/>
          <p:cNvSpPr/>
          <p:nvPr/>
        </p:nvSpPr>
        <p:spPr>
          <a:xfrm>
            <a:off x="5391408" y="1378302"/>
            <a:ext cx="605532" cy="1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2" name="テキスト ボックス 31"/>
          <p:cNvSpPr txBox="1"/>
          <p:nvPr/>
        </p:nvSpPr>
        <p:spPr>
          <a:xfrm>
            <a:off x="5179802" y="1388009"/>
            <a:ext cx="1043876" cy="230832"/>
          </a:xfrm>
          <a:prstGeom prst="rect">
            <a:avLst/>
          </a:prstGeom>
          <a:noFill/>
        </p:spPr>
        <p:txBody>
          <a:bodyPr wrap="none" rtlCol="0">
            <a:spAutoFit/>
          </a:bodyPr>
          <a:lstStyle/>
          <a:p>
            <a:pPr rtl="0"/>
            <a:r>
              <a:rPr lang="pt-br" sz="900" dirty="0">
                <a:latin typeface="Times New Roman" panose="02020603050405020304" pitchFamily="18" charset="0"/>
                <a:ea typeface="HGP明朝B" panose="02020800000000000000" pitchFamily="18" charset="-128"/>
                <a:cs typeface="Times New Roman" panose="02020603050405020304" pitchFamily="18" charset="0"/>
              </a:rPr>
              <a:t>Rotação da lâmina</a:t>
            </a:r>
          </a:p>
        </p:txBody>
      </p:sp>
      <p:sp>
        <p:nvSpPr>
          <p:cNvPr id="33" name="正方形/長方形 32"/>
          <p:cNvSpPr/>
          <p:nvPr/>
        </p:nvSpPr>
        <p:spPr>
          <a:xfrm>
            <a:off x="6245754" y="1378302"/>
            <a:ext cx="605532" cy="1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4" name="正方形/長方形 33"/>
          <p:cNvSpPr/>
          <p:nvPr/>
        </p:nvSpPr>
        <p:spPr>
          <a:xfrm>
            <a:off x="7278459" y="1362662"/>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5" name="テキスト ボックス 34"/>
          <p:cNvSpPr txBox="1"/>
          <p:nvPr/>
        </p:nvSpPr>
        <p:spPr>
          <a:xfrm>
            <a:off x="6171654" y="1388009"/>
            <a:ext cx="721672"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Inclinação</a:t>
            </a:r>
          </a:p>
        </p:txBody>
      </p:sp>
      <p:sp>
        <p:nvSpPr>
          <p:cNvPr id="36" name="テキスト ボックス 35"/>
          <p:cNvSpPr txBox="1"/>
          <p:nvPr/>
        </p:nvSpPr>
        <p:spPr>
          <a:xfrm>
            <a:off x="7084453" y="1306096"/>
            <a:ext cx="1400363" cy="338554"/>
          </a:xfrm>
          <a:prstGeom prst="rect">
            <a:avLst/>
          </a:prstGeom>
          <a:noFill/>
        </p:spPr>
        <p:txBody>
          <a:bodyPr wrap="square" rtlCol="0">
            <a:spAutoFit/>
          </a:bodyPr>
          <a:lstStyle/>
          <a:p>
            <a:pPr rtl="0"/>
            <a:r>
              <a:rPr lang="pt-br" sz="800" dirty="0">
                <a:latin typeface="Times New Roman" panose="02020603050405020304" pitchFamily="18" charset="0"/>
                <a:ea typeface="HGP明朝B" panose="02020800000000000000" pitchFamily="18" charset="-128"/>
                <a:cs typeface="Times New Roman" panose="02020603050405020304" pitchFamily="18" charset="0"/>
              </a:rPr>
              <a:t>Lâmina para cima e para baixo (direita)</a:t>
            </a:r>
          </a:p>
        </p:txBody>
      </p:sp>
      <p:sp>
        <p:nvSpPr>
          <p:cNvPr id="37" name="正方形/長方形 36"/>
          <p:cNvSpPr/>
          <p:nvPr/>
        </p:nvSpPr>
        <p:spPr>
          <a:xfrm>
            <a:off x="5267001" y="3827898"/>
            <a:ext cx="776124" cy="216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8" name="正方形/長方形 37"/>
          <p:cNvSpPr/>
          <p:nvPr/>
        </p:nvSpPr>
        <p:spPr>
          <a:xfrm>
            <a:off x="6260177" y="3812258"/>
            <a:ext cx="1094073" cy="23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9" name="テキスト ボックス 38"/>
          <p:cNvSpPr txBox="1"/>
          <p:nvPr/>
        </p:nvSpPr>
        <p:spPr>
          <a:xfrm>
            <a:off x="5151887" y="3759620"/>
            <a:ext cx="1282683" cy="338554"/>
          </a:xfrm>
          <a:prstGeom prst="rect">
            <a:avLst/>
          </a:prstGeom>
          <a:noFill/>
        </p:spPr>
        <p:txBody>
          <a:bodyPr wrap="square" rtlCol="0">
            <a:spAutoFit/>
          </a:bodyPr>
          <a:lstStyle/>
          <a:p>
            <a:pPr rtl="0"/>
            <a:r>
              <a:rPr lang="pt-br" sz="800" dirty="0">
                <a:latin typeface="Times New Roman" panose="02020603050405020304" pitchFamily="18" charset="0"/>
                <a:ea typeface="HGP明朝B" panose="02020800000000000000" pitchFamily="18" charset="-128"/>
                <a:cs typeface="Times New Roman" panose="02020603050405020304" pitchFamily="18" charset="0"/>
              </a:rPr>
              <a:t>Lâmina para cima e para baixo (esquerda)</a:t>
            </a:r>
          </a:p>
        </p:txBody>
      </p:sp>
      <p:sp>
        <p:nvSpPr>
          <p:cNvPr id="40" name="テキスト ボックス 39"/>
          <p:cNvSpPr txBox="1"/>
          <p:nvPr/>
        </p:nvSpPr>
        <p:spPr>
          <a:xfrm>
            <a:off x="6577820" y="3867428"/>
            <a:ext cx="1802096" cy="215444"/>
          </a:xfrm>
          <a:prstGeom prst="rect">
            <a:avLst/>
          </a:prstGeom>
          <a:noFill/>
        </p:spPr>
        <p:txBody>
          <a:bodyPr wrap="none" rtlCol="0">
            <a:spAutoFit/>
          </a:bodyPr>
          <a:lstStyle/>
          <a:p>
            <a:pPr rtl="0"/>
            <a:r>
              <a:rPr lang="pt-br" sz="800" dirty="0">
                <a:latin typeface="Times New Roman" panose="02020603050405020304" pitchFamily="18" charset="0"/>
                <a:ea typeface="HGP明朝B" panose="02020800000000000000" pitchFamily="18" charset="-128"/>
                <a:cs typeface="Times New Roman" panose="02020603050405020304" pitchFamily="18" charset="0"/>
              </a:rPr>
              <a:t>Deslocamento lateral da barra de tração</a:t>
            </a:r>
          </a:p>
        </p:txBody>
      </p:sp>
    </p:spTree>
    <p:extLst>
      <p:ext uri="{BB962C8B-B14F-4D97-AF65-F5344CB8AC3E}">
        <p14:creationId xmlns:p14="http://schemas.microsoft.com/office/powerpoint/2010/main" val="2288783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628650" y="1542616"/>
            <a:ext cx="3877818" cy="2852739"/>
          </a:xfrm>
          <a:prstGeom prst="rect">
            <a:avLst/>
          </a:prstGeom>
        </p:spPr>
      </p:pic>
      <p:sp>
        <p:nvSpPr>
          <p:cNvPr id="4" name="タイトル 3"/>
          <p:cNvSpPr>
            <a:spLocks noGrp="1"/>
          </p:cNvSpPr>
          <p:nvPr>
            <p:ph type="title"/>
          </p:nvPr>
        </p:nvSpPr>
        <p:spPr>
          <a:xfrm>
            <a:off x="628650" y="612776"/>
            <a:ext cx="386715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Raspador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67598" y="6452605"/>
            <a:ext cx="3528564"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94 do texto / Página 39 do texto suplementar</a:t>
            </a:r>
          </a:p>
        </p:txBody>
      </p:sp>
      <p:sp>
        <p:nvSpPr>
          <p:cNvPr id="9" name="コンテンツ プレースホルダー 4"/>
          <p:cNvSpPr txBox="1">
            <a:spLocks/>
          </p:cNvSpPr>
          <p:nvPr/>
        </p:nvSpPr>
        <p:spPr>
          <a:xfrm>
            <a:off x="628650" y="1268383"/>
            <a:ext cx="3867150" cy="416606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943420" y="4565679"/>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equipamento de trabalho do raspador</a:t>
            </a:r>
          </a:p>
        </p:txBody>
      </p:sp>
      <p:sp>
        <p:nvSpPr>
          <p:cNvPr id="19" name="タイトル 3"/>
          <p:cNvSpPr txBox="1">
            <a:spLocks/>
          </p:cNvSpPr>
          <p:nvPr/>
        </p:nvSpPr>
        <p:spPr>
          <a:xfrm>
            <a:off x="4648200" y="614778"/>
            <a:ext cx="3867150" cy="560225"/>
          </a:xfrm>
          <a:prstGeom prst="rect">
            <a:avLst/>
          </a:prstGeom>
          <a:ln>
            <a:solidFill>
              <a:schemeClr val="tx1"/>
            </a:solidFill>
          </a:ln>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máquina de carregamento de material escavado</a:t>
            </a:r>
          </a:p>
        </p:txBody>
      </p:sp>
      <p:sp>
        <p:nvSpPr>
          <p:cNvPr id="20" name="コンテンツ プレースホルダー 4"/>
          <p:cNvSpPr txBox="1">
            <a:spLocks/>
          </p:cNvSpPr>
          <p:nvPr/>
        </p:nvSpPr>
        <p:spPr>
          <a:xfrm>
            <a:off x="4648200" y="1270385"/>
            <a:ext cx="3867150" cy="416606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0" name="図 9"/>
          <p:cNvPicPr>
            <a:picLocks noChangeAspect="1"/>
          </p:cNvPicPr>
          <p:nvPr/>
        </p:nvPicPr>
        <p:blipFill>
          <a:blip r:embed="rId4"/>
          <a:stretch>
            <a:fillRect/>
          </a:stretch>
        </p:blipFill>
        <p:spPr>
          <a:xfrm>
            <a:off x="4684881" y="2072552"/>
            <a:ext cx="3793788" cy="2021466"/>
          </a:xfrm>
          <a:prstGeom prst="rect">
            <a:avLst/>
          </a:prstGeom>
        </p:spPr>
      </p:pic>
      <p:sp>
        <p:nvSpPr>
          <p:cNvPr id="23" name="テキスト ボックス 22"/>
          <p:cNvSpPr txBox="1"/>
          <p:nvPr/>
        </p:nvSpPr>
        <p:spPr>
          <a:xfrm>
            <a:off x="4962970" y="4579454"/>
            <a:ext cx="323761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equipamento de trabalho para carregadeira que rastela</a:t>
            </a:r>
          </a:p>
        </p:txBody>
      </p:sp>
      <p:sp>
        <p:nvSpPr>
          <p:cNvPr id="11" name="正方形/長方形 10"/>
          <p:cNvSpPr/>
          <p:nvPr/>
        </p:nvSpPr>
        <p:spPr>
          <a:xfrm>
            <a:off x="779094" y="1980257"/>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4" name="正方形/長方形 13"/>
          <p:cNvSpPr/>
          <p:nvPr/>
        </p:nvSpPr>
        <p:spPr>
          <a:xfrm>
            <a:off x="2564637" y="1580473"/>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5" name="正方形/長方形 14"/>
          <p:cNvSpPr/>
          <p:nvPr/>
        </p:nvSpPr>
        <p:spPr>
          <a:xfrm>
            <a:off x="3997464" y="3589222"/>
            <a:ext cx="385169" cy="1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6" name="正方形/長方形 15"/>
          <p:cNvSpPr/>
          <p:nvPr/>
        </p:nvSpPr>
        <p:spPr>
          <a:xfrm>
            <a:off x="2369640" y="4235363"/>
            <a:ext cx="535401" cy="1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7" name="正方形/長方形 16"/>
          <p:cNvSpPr/>
          <p:nvPr/>
        </p:nvSpPr>
        <p:spPr>
          <a:xfrm>
            <a:off x="1683398" y="4004775"/>
            <a:ext cx="675993"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8" name="正方形/長方形 17"/>
          <p:cNvSpPr/>
          <p:nvPr/>
        </p:nvSpPr>
        <p:spPr>
          <a:xfrm>
            <a:off x="867895" y="4253695"/>
            <a:ext cx="789071"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1" name="正方形/長方形 20"/>
          <p:cNvSpPr/>
          <p:nvPr/>
        </p:nvSpPr>
        <p:spPr>
          <a:xfrm>
            <a:off x="779094" y="2422553"/>
            <a:ext cx="345699"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560523" y="2304795"/>
            <a:ext cx="950777" cy="400110"/>
          </a:xfrm>
          <a:prstGeom prst="rect">
            <a:avLst/>
          </a:prstGeom>
          <a:noFill/>
        </p:spPr>
        <p:txBody>
          <a:bodyPr wrap="squar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Jugo (parelha, canga)</a:t>
            </a:r>
          </a:p>
        </p:txBody>
      </p:sp>
      <p:sp>
        <p:nvSpPr>
          <p:cNvPr id="22" name="テキスト ボックス 21"/>
          <p:cNvSpPr txBox="1"/>
          <p:nvPr/>
        </p:nvSpPr>
        <p:spPr>
          <a:xfrm>
            <a:off x="712006" y="1953913"/>
            <a:ext cx="1050288"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Braço de avental</a:t>
            </a:r>
          </a:p>
        </p:txBody>
      </p:sp>
      <p:sp>
        <p:nvSpPr>
          <p:cNvPr id="24" name="テキスト ボックス 23"/>
          <p:cNvSpPr txBox="1"/>
          <p:nvPr/>
        </p:nvSpPr>
        <p:spPr>
          <a:xfrm>
            <a:off x="2623385" y="1542616"/>
            <a:ext cx="498855"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Ejetor</a:t>
            </a:r>
          </a:p>
        </p:txBody>
      </p:sp>
      <p:sp>
        <p:nvSpPr>
          <p:cNvPr id="25" name="テキスト ボックス 24"/>
          <p:cNvSpPr txBox="1"/>
          <p:nvPr/>
        </p:nvSpPr>
        <p:spPr>
          <a:xfrm>
            <a:off x="3981440" y="3540850"/>
            <a:ext cx="519694"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Tigela</a:t>
            </a:r>
          </a:p>
        </p:txBody>
      </p:sp>
      <p:sp>
        <p:nvSpPr>
          <p:cNvPr id="26" name="テキスト ボックス 25"/>
          <p:cNvSpPr txBox="1"/>
          <p:nvPr/>
        </p:nvSpPr>
        <p:spPr>
          <a:xfrm>
            <a:off x="2315669" y="4186991"/>
            <a:ext cx="591829"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Avental</a:t>
            </a:r>
          </a:p>
        </p:txBody>
      </p:sp>
      <p:sp>
        <p:nvSpPr>
          <p:cNvPr id="27" name="テキスト ボックス 26"/>
          <p:cNvSpPr txBox="1"/>
          <p:nvPr/>
        </p:nvSpPr>
        <p:spPr>
          <a:xfrm>
            <a:off x="1878223" y="3917778"/>
            <a:ext cx="498855" cy="400110"/>
          </a:xfrm>
          <a:prstGeom prst="rect">
            <a:avLst/>
          </a:prstGeom>
          <a:noFill/>
        </p:spPr>
        <p:txBody>
          <a:bodyPr wrap="none" rtlCol="0">
            <a:spAutoFit/>
          </a:bodyPr>
          <a:lstStyle/>
          <a:p>
            <a:pPr algn="r" rtl="0"/>
            <a:r>
              <a:rPr lang="pt-br" sz="1000" dirty="0">
                <a:latin typeface="Times New Roman" panose="02020603050405020304" pitchFamily="18" charset="0"/>
                <a:ea typeface="HGP明朝B" panose="02020800000000000000" pitchFamily="18" charset="-128"/>
                <a:cs typeface="Times New Roman" panose="02020603050405020304" pitchFamily="18" charset="0"/>
              </a:rPr>
              <a:t>Corte</a:t>
            </a:r>
            <a:r>
              <a:rPr kumimoji="1" lang="en-US" altLang="ja-JP" sz="1000" dirty="0">
                <a:latin typeface="Times New Roman" panose="02020603050405020304" pitchFamily="18" charset="0"/>
                <a:ea typeface="HGP明朝B" panose="02020800000000000000" pitchFamily="18" charset="-128"/>
                <a:cs typeface="Times New Roman" panose="02020603050405020304" pitchFamily="18" charset="0"/>
              </a:rPr>
              <a:t/>
            </a:r>
            <a:br>
              <a:rPr kumimoji="1" lang="en-US" altLang="ja-JP" sz="1000" dirty="0">
                <a:latin typeface="Times New Roman" panose="02020603050405020304" pitchFamily="18" charset="0"/>
                <a:ea typeface="HGP明朝B" panose="02020800000000000000" pitchFamily="18" charset="-128"/>
                <a:cs typeface="Times New Roman" panose="02020603050405020304" pitchFamily="18" charset="0"/>
              </a:rPr>
            </a:br>
            <a:r>
              <a:rPr lang="pt-br" sz="1000" dirty="0">
                <a:latin typeface="Times New Roman" panose="02020603050405020304" pitchFamily="18" charset="0"/>
                <a:ea typeface="HGP明朝B" panose="02020800000000000000" pitchFamily="18" charset="-128"/>
                <a:cs typeface="Times New Roman" panose="02020603050405020304" pitchFamily="18" charset="0"/>
              </a:rPr>
              <a:t>Borda</a:t>
            </a:r>
          </a:p>
        </p:txBody>
      </p:sp>
      <p:sp>
        <p:nvSpPr>
          <p:cNvPr id="29" name="テキスト ボックス 28"/>
          <p:cNvSpPr txBox="1"/>
          <p:nvPr/>
        </p:nvSpPr>
        <p:spPr>
          <a:xfrm>
            <a:off x="834528" y="4184991"/>
            <a:ext cx="1082348"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Cilindro da tigela</a:t>
            </a:r>
          </a:p>
        </p:txBody>
      </p:sp>
      <p:sp>
        <p:nvSpPr>
          <p:cNvPr id="28" name="正方形/長方形 27"/>
          <p:cNvSpPr/>
          <p:nvPr/>
        </p:nvSpPr>
        <p:spPr>
          <a:xfrm>
            <a:off x="7065257" y="2212500"/>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0" name="テキスト ボックス 29"/>
          <p:cNvSpPr txBox="1"/>
          <p:nvPr/>
        </p:nvSpPr>
        <p:spPr>
          <a:xfrm>
            <a:off x="7151705" y="2198781"/>
            <a:ext cx="1346844"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Correia transportadora</a:t>
            </a:r>
          </a:p>
        </p:txBody>
      </p:sp>
      <p:sp>
        <p:nvSpPr>
          <p:cNvPr id="31" name="正方形/長方形 30"/>
          <p:cNvSpPr/>
          <p:nvPr/>
        </p:nvSpPr>
        <p:spPr>
          <a:xfrm>
            <a:off x="5683516" y="2072551"/>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2" name="正方形/長方形 31"/>
          <p:cNvSpPr/>
          <p:nvPr/>
        </p:nvSpPr>
        <p:spPr>
          <a:xfrm>
            <a:off x="5947589" y="2164846"/>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3" name="正方形/長方形 32"/>
          <p:cNvSpPr/>
          <p:nvPr/>
        </p:nvSpPr>
        <p:spPr>
          <a:xfrm>
            <a:off x="4684881" y="2856508"/>
            <a:ext cx="370180"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4" name="正方形/長方形 33"/>
          <p:cNvSpPr/>
          <p:nvPr/>
        </p:nvSpPr>
        <p:spPr>
          <a:xfrm>
            <a:off x="4684881" y="3688146"/>
            <a:ext cx="370180"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5" name="正方形/長方形 34"/>
          <p:cNvSpPr/>
          <p:nvPr/>
        </p:nvSpPr>
        <p:spPr>
          <a:xfrm>
            <a:off x="7229960" y="3872667"/>
            <a:ext cx="519579"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6" name="テキスト ボックス 35"/>
          <p:cNvSpPr txBox="1"/>
          <p:nvPr/>
        </p:nvSpPr>
        <p:spPr>
          <a:xfrm>
            <a:off x="5860213" y="2174447"/>
            <a:ext cx="500458"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Lança</a:t>
            </a:r>
          </a:p>
        </p:txBody>
      </p:sp>
      <p:sp>
        <p:nvSpPr>
          <p:cNvPr id="37" name="テキスト ボックス 36"/>
          <p:cNvSpPr txBox="1"/>
          <p:nvPr/>
        </p:nvSpPr>
        <p:spPr>
          <a:xfrm>
            <a:off x="5467598" y="1998053"/>
            <a:ext cx="609462"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Cilindro</a:t>
            </a:r>
          </a:p>
        </p:txBody>
      </p:sp>
      <p:sp>
        <p:nvSpPr>
          <p:cNvPr id="38" name="テキスト ボックス 37"/>
          <p:cNvSpPr txBox="1"/>
          <p:nvPr/>
        </p:nvSpPr>
        <p:spPr>
          <a:xfrm>
            <a:off x="4633901" y="2825692"/>
            <a:ext cx="492443"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Braço</a:t>
            </a:r>
          </a:p>
        </p:txBody>
      </p:sp>
      <p:sp>
        <p:nvSpPr>
          <p:cNvPr id="39" name="テキスト ボックス 38"/>
          <p:cNvSpPr txBox="1"/>
          <p:nvPr/>
        </p:nvSpPr>
        <p:spPr>
          <a:xfrm>
            <a:off x="4658868" y="3754292"/>
            <a:ext cx="636713"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caçamba</a:t>
            </a:r>
          </a:p>
        </p:txBody>
      </p:sp>
      <p:sp>
        <p:nvSpPr>
          <p:cNvPr id="40" name="テキスト ボックス 39"/>
          <p:cNvSpPr txBox="1"/>
          <p:nvPr/>
        </p:nvSpPr>
        <p:spPr>
          <a:xfrm>
            <a:off x="7065257" y="3825154"/>
            <a:ext cx="1124026"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Estrutura giratória</a:t>
            </a:r>
          </a:p>
        </p:txBody>
      </p:sp>
    </p:spTree>
    <p:extLst>
      <p:ext uri="{BB962C8B-B14F-4D97-AF65-F5344CB8AC3E}">
        <p14:creationId xmlns:p14="http://schemas.microsoft.com/office/powerpoint/2010/main" val="1235304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908299"/>
            <a:ext cx="9144000" cy="601663"/>
          </a:xfrm>
        </p:spPr>
        <p:txBody>
          <a:bodyPr rtlCol="0" anchor="ctr">
            <a:normAutofit fontScale="90000"/>
          </a:bodyPr>
          <a:lstStyle/>
          <a:p>
            <a:pPr marL="1257300" indent="-1257300" rtl="0"/>
            <a:r>
              <a:rPr lang="pt-br" sz="3200">
                <a:latin typeface="Times New Roman" panose="02020603050405020304" pitchFamily="18" charset="0"/>
                <a:ea typeface="ＭＳ Ｐゴシック" panose="020B0600070205080204" pitchFamily="50" charset="-128"/>
                <a:cs typeface="Times New Roman" panose="02020603050405020304" pitchFamily="18" charset="0"/>
              </a:rPr>
              <a:t>Capítulo 6 Manuseio, etc. de equipamentos relacionados ao trabalho de máquinas de construção do tipo de veículos</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82570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Bulldozer 1 · · · Operação básica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76875" y="6452605"/>
            <a:ext cx="3519287"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97 do texto / Página 41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986297" y="5250632"/>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dispositivo operacional de buldôzer</a:t>
            </a:r>
          </a:p>
        </p:txBody>
      </p:sp>
      <p:pic>
        <p:nvPicPr>
          <p:cNvPr id="2" name="図 1"/>
          <p:cNvPicPr>
            <a:picLocks noChangeAspect="1"/>
          </p:cNvPicPr>
          <p:nvPr/>
        </p:nvPicPr>
        <p:blipFill>
          <a:blip r:embed="rId3"/>
          <a:stretch>
            <a:fillRect/>
          </a:stretch>
        </p:blipFill>
        <p:spPr>
          <a:xfrm>
            <a:off x="897978" y="1987051"/>
            <a:ext cx="3414249" cy="3298614"/>
          </a:xfrm>
          <a:prstGeom prst="rect">
            <a:avLst/>
          </a:prstGeom>
        </p:spPr>
      </p:pic>
      <p:pic>
        <p:nvPicPr>
          <p:cNvPr id="7" name="図 6"/>
          <p:cNvPicPr>
            <a:picLocks noChangeAspect="1"/>
          </p:cNvPicPr>
          <p:nvPr/>
        </p:nvPicPr>
        <p:blipFill>
          <a:blip r:embed="rId4"/>
          <a:stretch>
            <a:fillRect/>
          </a:stretch>
        </p:blipFill>
        <p:spPr>
          <a:xfrm>
            <a:off x="4513834" y="2471585"/>
            <a:ext cx="3889624" cy="2615963"/>
          </a:xfrm>
          <a:prstGeom prst="rect">
            <a:avLst/>
          </a:prstGeom>
        </p:spPr>
      </p:pic>
      <p:sp>
        <p:nvSpPr>
          <p:cNvPr id="12" name="テキスト ボックス 11"/>
          <p:cNvSpPr txBox="1"/>
          <p:nvPr/>
        </p:nvSpPr>
        <p:spPr>
          <a:xfrm>
            <a:off x="4669874" y="5147165"/>
            <a:ext cx="323761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Método de operação padrão de </a:t>
            </a:r>
            <a:r>
              <a:rPr lang="pt-br" sz="1200" dirty="0" err="1">
                <a:solidFill>
                  <a:prstClr val="black"/>
                </a:solidFill>
                <a:latin typeface="Times New Roman" panose="02020603050405020304" pitchFamily="18" charset="0"/>
                <a:cs typeface="Times New Roman" panose="02020603050405020304" pitchFamily="18" charset="0"/>
              </a:rPr>
              <a:t>buldôzer</a:t>
            </a:r>
            <a:endParaRPr lang="pt-br" sz="1200" dirty="0">
              <a:solidFill>
                <a:prstClr val="black"/>
              </a:solidFill>
              <a:latin typeface="Times New Roman" panose="02020603050405020304" pitchFamily="18" charset="0"/>
              <a:cs typeface="Times New Roman" panose="02020603050405020304" pitchFamily="18" charset="0"/>
            </a:endParaRPr>
          </a:p>
        </p:txBody>
      </p:sp>
      <p:sp>
        <p:nvSpPr>
          <p:cNvPr id="10" name="テキスト ボックス 902">
            <a:extLst>
              <a:ext uri="{FF2B5EF4-FFF2-40B4-BE49-F238E27FC236}">
                <a16:creationId xmlns:a16="http://schemas.microsoft.com/office/drawing/2014/main" id="{34F0DCA5-FCAB-4547-8A06-1BCFDF3AA1BA}"/>
              </a:ext>
            </a:extLst>
          </p:cNvPr>
          <p:cNvSpPr txBox="1"/>
          <p:nvPr/>
        </p:nvSpPr>
        <p:spPr>
          <a:xfrm>
            <a:off x="7433815" y="3380421"/>
            <a:ext cx="72834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Flutuador (boia)</a:t>
            </a:r>
          </a:p>
        </p:txBody>
      </p:sp>
      <p:sp>
        <p:nvSpPr>
          <p:cNvPr id="11" name="テキスト ボックス 903">
            <a:extLst>
              <a:ext uri="{FF2B5EF4-FFF2-40B4-BE49-F238E27FC236}">
                <a16:creationId xmlns:a16="http://schemas.microsoft.com/office/drawing/2014/main" id="{C4BEF45E-673F-4686-9CDC-94586525EA47}"/>
              </a:ext>
            </a:extLst>
          </p:cNvPr>
          <p:cNvSpPr txBox="1"/>
          <p:nvPr/>
        </p:nvSpPr>
        <p:spPr>
          <a:xfrm rot="16200000">
            <a:off x="6273524" y="2897256"/>
            <a:ext cx="825297" cy="166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Pedal de desaceleração</a:t>
            </a:r>
          </a:p>
        </p:txBody>
      </p:sp>
      <p:sp>
        <p:nvSpPr>
          <p:cNvPr id="13" name="テキスト ボックス 904">
            <a:extLst>
              <a:ext uri="{FF2B5EF4-FFF2-40B4-BE49-F238E27FC236}">
                <a16:creationId xmlns:a16="http://schemas.microsoft.com/office/drawing/2014/main" id="{7C53BFB5-3972-4A71-909D-4A7CC7C33C4E}"/>
              </a:ext>
            </a:extLst>
          </p:cNvPr>
          <p:cNvSpPr txBox="1"/>
          <p:nvPr/>
        </p:nvSpPr>
        <p:spPr>
          <a:xfrm rot="16200000">
            <a:off x="5852016" y="2871957"/>
            <a:ext cx="824027" cy="166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Pedal de freio</a:t>
            </a:r>
          </a:p>
        </p:txBody>
      </p:sp>
      <p:sp>
        <p:nvSpPr>
          <p:cNvPr id="15" name="テキスト ボックス 905">
            <a:extLst>
              <a:ext uri="{FF2B5EF4-FFF2-40B4-BE49-F238E27FC236}">
                <a16:creationId xmlns:a16="http://schemas.microsoft.com/office/drawing/2014/main" id="{D0BA0674-860A-458A-B5F0-9A9A8D8B738B}"/>
              </a:ext>
            </a:extLst>
          </p:cNvPr>
          <p:cNvSpPr txBox="1"/>
          <p:nvPr/>
        </p:nvSpPr>
        <p:spPr>
          <a:xfrm rot="16200000">
            <a:off x="5409008" y="2884039"/>
            <a:ext cx="843076" cy="1926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Pedal da embreagem</a:t>
            </a:r>
          </a:p>
        </p:txBody>
      </p:sp>
      <p:sp>
        <p:nvSpPr>
          <p:cNvPr id="16" name="テキスト ボックス 906">
            <a:extLst>
              <a:ext uri="{FF2B5EF4-FFF2-40B4-BE49-F238E27FC236}">
                <a16:creationId xmlns:a16="http://schemas.microsoft.com/office/drawing/2014/main" id="{FE597913-96C5-4213-9621-74F3348CAC2D}"/>
              </a:ext>
            </a:extLst>
          </p:cNvPr>
          <p:cNvSpPr txBox="1"/>
          <p:nvPr/>
        </p:nvSpPr>
        <p:spPr>
          <a:xfrm>
            <a:off x="7267576" y="3727218"/>
            <a:ext cx="861000"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Diminuir (abaixar)</a:t>
            </a:r>
          </a:p>
        </p:txBody>
      </p:sp>
      <p:sp>
        <p:nvSpPr>
          <p:cNvPr id="17" name="テキスト ボックス 907">
            <a:extLst>
              <a:ext uri="{FF2B5EF4-FFF2-40B4-BE49-F238E27FC236}">
                <a16:creationId xmlns:a16="http://schemas.microsoft.com/office/drawing/2014/main" id="{A9433F9E-1281-4BE6-A686-B1099B361FAC}"/>
              </a:ext>
            </a:extLst>
          </p:cNvPr>
          <p:cNvSpPr txBox="1"/>
          <p:nvPr/>
        </p:nvSpPr>
        <p:spPr>
          <a:xfrm>
            <a:off x="6692645" y="4110039"/>
            <a:ext cx="467061" cy="3284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Inclinação para a esquerda</a:t>
            </a:r>
          </a:p>
        </p:txBody>
      </p:sp>
      <p:sp>
        <p:nvSpPr>
          <p:cNvPr id="18" name="テキスト ボックス 908">
            <a:extLst>
              <a:ext uri="{FF2B5EF4-FFF2-40B4-BE49-F238E27FC236}">
                <a16:creationId xmlns:a16="http://schemas.microsoft.com/office/drawing/2014/main" id="{FE0E9978-3401-4124-B970-6939B821CC74}"/>
              </a:ext>
            </a:extLst>
          </p:cNvPr>
          <p:cNvSpPr txBox="1"/>
          <p:nvPr/>
        </p:nvSpPr>
        <p:spPr>
          <a:xfrm>
            <a:off x="7937141" y="4074015"/>
            <a:ext cx="434026" cy="3502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Inclinação para a direita</a:t>
            </a:r>
          </a:p>
        </p:txBody>
      </p:sp>
      <p:sp>
        <p:nvSpPr>
          <p:cNvPr id="19" name="テキスト ボックス 909">
            <a:extLst>
              <a:ext uri="{FF2B5EF4-FFF2-40B4-BE49-F238E27FC236}">
                <a16:creationId xmlns:a16="http://schemas.microsoft.com/office/drawing/2014/main" id="{5F6D8006-1E02-4F59-9C21-0C11F2743655}"/>
              </a:ext>
            </a:extLst>
          </p:cNvPr>
          <p:cNvSpPr txBox="1"/>
          <p:nvPr/>
        </p:nvSpPr>
        <p:spPr>
          <a:xfrm>
            <a:off x="7400230" y="4652786"/>
            <a:ext cx="72834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Levantar (erguer)</a:t>
            </a:r>
          </a:p>
        </p:txBody>
      </p:sp>
      <p:sp>
        <p:nvSpPr>
          <p:cNvPr id="20" name="テキスト ボックス 910">
            <a:extLst>
              <a:ext uri="{FF2B5EF4-FFF2-40B4-BE49-F238E27FC236}">
                <a16:creationId xmlns:a16="http://schemas.microsoft.com/office/drawing/2014/main" id="{3D2D06D2-4664-4C70-A012-7E28819604A7}"/>
              </a:ext>
            </a:extLst>
          </p:cNvPr>
          <p:cNvSpPr txBox="1"/>
          <p:nvPr/>
        </p:nvSpPr>
        <p:spPr>
          <a:xfrm>
            <a:off x="7000876" y="4888756"/>
            <a:ext cx="1127700" cy="1940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trabalho)</a:t>
            </a:r>
          </a:p>
        </p:txBody>
      </p:sp>
      <p:sp>
        <p:nvSpPr>
          <p:cNvPr id="21" name="テキスト ボックス 911">
            <a:extLst>
              <a:ext uri="{FF2B5EF4-FFF2-40B4-BE49-F238E27FC236}">
                <a16:creationId xmlns:a16="http://schemas.microsoft.com/office/drawing/2014/main" id="{DD4F644F-B944-48B8-B75D-5B6137D82918}"/>
              </a:ext>
            </a:extLst>
          </p:cNvPr>
          <p:cNvSpPr txBox="1"/>
          <p:nvPr/>
        </p:nvSpPr>
        <p:spPr>
          <a:xfrm>
            <a:off x="5987839" y="4511572"/>
            <a:ext cx="533525" cy="200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Banco do motorista</a:t>
            </a:r>
          </a:p>
        </p:txBody>
      </p:sp>
      <p:sp>
        <p:nvSpPr>
          <p:cNvPr id="22" name="テキスト ボックス 912">
            <a:extLst>
              <a:ext uri="{FF2B5EF4-FFF2-40B4-BE49-F238E27FC236}">
                <a16:creationId xmlns:a16="http://schemas.microsoft.com/office/drawing/2014/main" id="{F77C36E5-3618-4787-8D17-A7A9E9DE9614}"/>
              </a:ext>
            </a:extLst>
          </p:cNvPr>
          <p:cNvSpPr txBox="1"/>
          <p:nvPr/>
        </p:nvSpPr>
        <p:spPr>
          <a:xfrm>
            <a:off x="5181666" y="4668611"/>
            <a:ext cx="640747" cy="2991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mudança de velocidade (câmbio)</a:t>
            </a:r>
          </a:p>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Combinação para frente / para trás</a:t>
            </a:r>
          </a:p>
        </p:txBody>
      </p:sp>
      <p:sp>
        <p:nvSpPr>
          <p:cNvPr id="23" name="テキスト ボックス 914">
            <a:extLst>
              <a:ext uri="{FF2B5EF4-FFF2-40B4-BE49-F238E27FC236}">
                <a16:creationId xmlns:a16="http://schemas.microsoft.com/office/drawing/2014/main" id="{C8515343-C2EC-4BE7-AA14-CE03308982E2}"/>
              </a:ext>
            </a:extLst>
          </p:cNvPr>
          <p:cNvSpPr txBox="1"/>
          <p:nvPr/>
        </p:nvSpPr>
        <p:spPr>
          <a:xfrm rot="16200000">
            <a:off x="5409655" y="4161221"/>
            <a:ext cx="658500" cy="1670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Avançar (acelerar)</a:t>
            </a:r>
          </a:p>
          <a:p>
            <a:pPr algn="r"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4" name="テキスト ボックス 915">
            <a:extLst>
              <a:ext uri="{FF2B5EF4-FFF2-40B4-BE49-F238E27FC236}">
                <a16:creationId xmlns:a16="http://schemas.microsoft.com/office/drawing/2014/main" id="{97A8A741-18A9-4B0E-B47F-73AD66B7EF6F}"/>
              </a:ext>
            </a:extLst>
          </p:cNvPr>
          <p:cNvSpPr txBox="1"/>
          <p:nvPr/>
        </p:nvSpPr>
        <p:spPr>
          <a:xfrm rot="16200000">
            <a:off x="4968669" y="4150386"/>
            <a:ext cx="676915" cy="18868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Recuar (acelerar)</a:t>
            </a:r>
          </a:p>
        </p:txBody>
      </p:sp>
      <p:sp>
        <p:nvSpPr>
          <p:cNvPr id="25" name="テキスト ボックス 916">
            <a:extLst>
              <a:ext uri="{FF2B5EF4-FFF2-40B4-BE49-F238E27FC236}">
                <a16:creationId xmlns:a16="http://schemas.microsoft.com/office/drawing/2014/main" id="{EF845585-A76A-4539-8B5E-DAE277C11328}"/>
              </a:ext>
            </a:extLst>
          </p:cNvPr>
          <p:cNvSpPr txBox="1"/>
          <p:nvPr/>
        </p:nvSpPr>
        <p:spPr>
          <a:xfrm rot="16200000">
            <a:off x="4071138" y="4413921"/>
            <a:ext cx="1030533"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Mudança de direção para a esquerda</a:t>
            </a:r>
          </a:p>
        </p:txBody>
      </p:sp>
      <p:sp>
        <p:nvSpPr>
          <p:cNvPr id="26" name="テキスト ボックス 917">
            <a:extLst>
              <a:ext uri="{FF2B5EF4-FFF2-40B4-BE49-F238E27FC236}">
                <a16:creationId xmlns:a16="http://schemas.microsoft.com/office/drawing/2014/main" id="{FC3787D6-7521-43D4-A238-150220ACD90F}"/>
              </a:ext>
            </a:extLst>
          </p:cNvPr>
          <p:cNvSpPr txBox="1"/>
          <p:nvPr/>
        </p:nvSpPr>
        <p:spPr>
          <a:xfrm rot="16200000">
            <a:off x="4371805" y="4691564"/>
            <a:ext cx="828041" cy="2116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mudança de direção)</a:t>
            </a:r>
          </a:p>
        </p:txBody>
      </p:sp>
      <p:sp>
        <p:nvSpPr>
          <p:cNvPr id="27" name="テキスト ボックス 918">
            <a:extLst>
              <a:ext uri="{FF2B5EF4-FFF2-40B4-BE49-F238E27FC236}">
                <a16:creationId xmlns:a16="http://schemas.microsoft.com/office/drawing/2014/main" id="{5EC707D4-6AB4-46DC-AA4A-E1C05F4C5C63}"/>
              </a:ext>
            </a:extLst>
          </p:cNvPr>
          <p:cNvSpPr txBox="1"/>
          <p:nvPr/>
        </p:nvSpPr>
        <p:spPr>
          <a:xfrm rot="16200000">
            <a:off x="4438895" y="4439214"/>
            <a:ext cx="1030534"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Mudança de direção para a direita</a:t>
            </a:r>
          </a:p>
        </p:txBody>
      </p:sp>
    </p:spTree>
    <p:extLst>
      <p:ext uri="{BB962C8B-B14F-4D97-AF65-F5344CB8AC3E}">
        <p14:creationId xmlns:p14="http://schemas.microsoft.com/office/powerpoint/2010/main" val="3103331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Bulldozer 1 · · · Operação básica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00675" y="6452605"/>
            <a:ext cx="3595487"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99 do texto / Página 42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3" name="テキスト ボックス 22"/>
          <p:cNvSpPr txBox="1"/>
          <p:nvPr/>
        </p:nvSpPr>
        <p:spPr>
          <a:xfrm>
            <a:off x="4907819" y="4797086"/>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Postura angular do carro PAT</a:t>
            </a:r>
          </a:p>
        </p:txBody>
      </p:sp>
      <p:pic>
        <p:nvPicPr>
          <p:cNvPr id="7" name="図 6"/>
          <p:cNvPicPr>
            <a:picLocks noChangeAspect="1"/>
          </p:cNvPicPr>
          <p:nvPr/>
        </p:nvPicPr>
        <p:blipFill>
          <a:blip r:embed="rId3"/>
          <a:stretch>
            <a:fillRect/>
          </a:stretch>
        </p:blipFill>
        <p:spPr>
          <a:xfrm>
            <a:off x="695325" y="2112434"/>
            <a:ext cx="4328558" cy="2684652"/>
          </a:xfrm>
          <a:prstGeom prst="rect">
            <a:avLst/>
          </a:prstGeom>
        </p:spPr>
      </p:pic>
      <p:pic>
        <p:nvPicPr>
          <p:cNvPr id="8" name="図 7"/>
          <p:cNvPicPr>
            <a:picLocks noChangeAspect="1"/>
          </p:cNvPicPr>
          <p:nvPr/>
        </p:nvPicPr>
        <p:blipFill>
          <a:blip r:embed="rId4"/>
          <a:stretch>
            <a:fillRect/>
          </a:stretch>
        </p:blipFill>
        <p:spPr>
          <a:xfrm>
            <a:off x="5239365" y="1911381"/>
            <a:ext cx="3275985" cy="2885705"/>
          </a:xfrm>
          <a:prstGeom prst="rect">
            <a:avLst/>
          </a:prstGeom>
        </p:spPr>
      </p:pic>
      <p:sp>
        <p:nvSpPr>
          <p:cNvPr id="16" name="テキスト ボックス 15"/>
          <p:cNvSpPr txBox="1"/>
          <p:nvPr/>
        </p:nvSpPr>
        <p:spPr>
          <a:xfrm>
            <a:off x="1454727" y="4797086"/>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angulação</a:t>
            </a:r>
          </a:p>
        </p:txBody>
      </p:sp>
      <p:sp>
        <p:nvSpPr>
          <p:cNvPr id="10" name="テキスト ボックス 919">
            <a:extLst>
              <a:ext uri="{FF2B5EF4-FFF2-40B4-BE49-F238E27FC236}">
                <a16:creationId xmlns:a16="http://schemas.microsoft.com/office/drawing/2014/main" id="{736106A2-E949-4BD2-9301-EF400857D262}"/>
              </a:ext>
            </a:extLst>
          </p:cNvPr>
          <p:cNvSpPr txBox="1"/>
          <p:nvPr/>
        </p:nvSpPr>
        <p:spPr>
          <a:xfrm>
            <a:off x="695325" y="2112434"/>
            <a:ext cx="1044765" cy="391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Valor do ângulo</a:t>
            </a:r>
          </a:p>
        </p:txBody>
      </p:sp>
      <p:sp>
        <p:nvSpPr>
          <p:cNvPr id="11" name="テキスト ボックス 920">
            <a:extLst>
              <a:ext uri="{FF2B5EF4-FFF2-40B4-BE49-F238E27FC236}">
                <a16:creationId xmlns:a16="http://schemas.microsoft.com/office/drawing/2014/main" id="{A0F0D202-BDCE-4974-9D62-A1B790183A19}"/>
              </a:ext>
            </a:extLst>
          </p:cNvPr>
          <p:cNvSpPr txBox="1"/>
          <p:nvPr/>
        </p:nvSpPr>
        <p:spPr>
          <a:xfrm>
            <a:off x="2460896" y="2240297"/>
            <a:ext cx="1749789" cy="2632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Buldôzer reto</a:t>
            </a:r>
          </a:p>
        </p:txBody>
      </p:sp>
      <p:sp>
        <p:nvSpPr>
          <p:cNvPr id="12" name="テキスト ボックス 921">
            <a:extLst>
              <a:ext uri="{FF2B5EF4-FFF2-40B4-BE49-F238E27FC236}">
                <a16:creationId xmlns:a16="http://schemas.microsoft.com/office/drawing/2014/main" id="{19DBCA67-F482-434E-A17F-412A1B71F72F}"/>
              </a:ext>
            </a:extLst>
          </p:cNvPr>
          <p:cNvSpPr txBox="1"/>
          <p:nvPr/>
        </p:nvSpPr>
        <p:spPr>
          <a:xfrm>
            <a:off x="2671515" y="4478417"/>
            <a:ext cx="1456932" cy="2632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Buldôzer angular</a:t>
            </a:r>
          </a:p>
        </p:txBody>
      </p:sp>
    </p:spTree>
    <p:extLst>
      <p:ext uri="{BB962C8B-B14F-4D97-AF65-F5344CB8AC3E}">
        <p14:creationId xmlns:p14="http://schemas.microsoft.com/office/powerpoint/2010/main" val="3903574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Bulldozer 1 · · · Operação básica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1534619" y="3453960"/>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inclinação</a:t>
            </a:r>
          </a:p>
        </p:txBody>
      </p:sp>
      <p:sp>
        <p:nvSpPr>
          <p:cNvPr id="23" name="テキスト ボックス 22"/>
          <p:cNvSpPr txBox="1"/>
          <p:nvPr/>
        </p:nvSpPr>
        <p:spPr>
          <a:xfrm>
            <a:off x="3162300" y="6066984"/>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Ajuste do ângulo de gume</a:t>
            </a:r>
          </a:p>
        </p:txBody>
      </p:sp>
      <p:pic>
        <p:nvPicPr>
          <p:cNvPr id="10" name="図 9"/>
          <p:cNvPicPr>
            <a:picLocks noChangeAspect="1"/>
          </p:cNvPicPr>
          <p:nvPr/>
        </p:nvPicPr>
        <p:blipFill>
          <a:blip r:embed="rId3"/>
          <a:stretch>
            <a:fillRect/>
          </a:stretch>
        </p:blipFill>
        <p:spPr>
          <a:xfrm>
            <a:off x="872403" y="1300730"/>
            <a:ext cx="4562042" cy="2146377"/>
          </a:xfrm>
          <a:prstGeom prst="rect">
            <a:avLst/>
          </a:prstGeom>
        </p:spPr>
      </p:pic>
      <p:pic>
        <p:nvPicPr>
          <p:cNvPr id="11" name="図 10"/>
          <p:cNvPicPr>
            <a:picLocks noChangeAspect="1"/>
          </p:cNvPicPr>
          <p:nvPr/>
        </p:nvPicPr>
        <p:blipFill>
          <a:blip r:embed="rId4"/>
          <a:stretch>
            <a:fillRect/>
          </a:stretch>
        </p:blipFill>
        <p:spPr>
          <a:xfrm>
            <a:off x="5728263" y="1300730"/>
            <a:ext cx="2787087" cy="2146377"/>
          </a:xfrm>
          <a:prstGeom prst="rect">
            <a:avLst/>
          </a:prstGeom>
        </p:spPr>
      </p:pic>
      <p:pic>
        <p:nvPicPr>
          <p:cNvPr id="12" name="図 11"/>
          <p:cNvPicPr>
            <a:picLocks noChangeAspect="1"/>
          </p:cNvPicPr>
          <p:nvPr/>
        </p:nvPicPr>
        <p:blipFill>
          <a:blip r:embed="rId5"/>
          <a:stretch>
            <a:fillRect/>
          </a:stretch>
        </p:blipFill>
        <p:spPr>
          <a:xfrm>
            <a:off x="3371405" y="4183101"/>
            <a:ext cx="2819400" cy="1943100"/>
          </a:xfrm>
          <a:prstGeom prst="rect">
            <a:avLst/>
          </a:prstGeom>
        </p:spPr>
      </p:pic>
      <p:sp>
        <p:nvSpPr>
          <p:cNvPr id="13" name="テキスト ボックス 12"/>
          <p:cNvSpPr txBox="1"/>
          <p:nvPr/>
        </p:nvSpPr>
        <p:spPr>
          <a:xfrm>
            <a:off x="5503001" y="3397305"/>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Postura de inclinação do carro PAT</a:t>
            </a:r>
          </a:p>
        </p:txBody>
      </p:sp>
      <p:sp>
        <p:nvSpPr>
          <p:cNvPr id="15" name="テキスト ボックス 14"/>
          <p:cNvSpPr txBox="1"/>
          <p:nvPr/>
        </p:nvSpPr>
        <p:spPr>
          <a:xfrm>
            <a:off x="4425950" y="6452605"/>
            <a:ext cx="457021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100 do texto / Página 42 do texto suplementar</a:t>
            </a:r>
          </a:p>
        </p:txBody>
      </p:sp>
      <p:sp>
        <p:nvSpPr>
          <p:cNvPr id="14" name="テキスト ボックス 922">
            <a:extLst>
              <a:ext uri="{FF2B5EF4-FFF2-40B4-BE49-F238E27FC236}">
                <a16:creationId xmlns:a16="http://schemas.microsoft.com/office/drawing/2014/main" id="{60249B0A-FD50-4309-8A28-79FB9C068F4E}"/>
              </a:ext>
            </a:extLst>
          </p:cNvPr>
          <p:cNvSpPr txBox="1"/>
          <p:nvPr/>
        </p:nvSpPr>
        <p:spPr>
          <a:xfrm>
            <a:off x="4973907" y="1857309"/>
            <a:ext cx="685800"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Braçadeira</a:t>
            </a:r>
          </a:p>
        </p:txBody>
      </p:sp>
      <p:sp>
        <p:nvSpPr>
          <p:cNvPr id="16" name="テキスト ボックス 923">
            <a:extLst>
              <a:ext uri="{FF2B5EF4-FFF2-40B4-BE49-F238E27FC236}">
                <a16:creationId xmlns:a16="http://schemas.microsoft.com/office/drawing/2014/main" id="{02FD184E-50C6-4144-8C24-3AD19CA0681A}"/>
              </a:ext>
            </a:extLst>
          </p:cNvPr>
          <p:cNvSpPr txBox="1"/>
          <p:nvPr/>
        </p:nvSpPr>
        <p:spPr>
          <a:xfrm>
            <a:off x="2685605" y="3285925"/>
            <a:ext cx="685800"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Inclinação</a:t>
            </a:r>
          </a:p>
        </p:txBody>
      </p:sp>
      <p:sp>
        <p:nvSpPr>
          <p:cNvPr id="17" name="テキスト ボックス 924">
            <a:extLst>
              <a:ext uri="{FF2B5EF4-FFF2-40B4-BE49-F238E27FC236}">
                <a16:creationId xmlns:a16="http://schemas.microsoft.com/office/drawing/2014/main" id="{82BE0F72-F71C-4EB6-9664-F02C431C67AF}"/>
              </a:ext>
            </a:extLst>
          </p:cNvPr>
          <p:cNvSpPr txBox="1"/>
          <p:nvPr/>
        </p:nvSpPr>
        <p:spPr>
          <a:xfrm>
            <a:off x="723900" y="2444211"/>
            <a:ext cx="425450" cy="4559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Quantidade de inclinação</a:t>
            </a:r>
          </a:p>
        </p:txBody>
      </p:sp>
      <p:sp>
        <p:nvSpPr>
          <p:cNvPr id="18" name="テキスト ボックス 922">
            <a:extLst>
              <a:ext uri="{FF2B5EF4-FFF2-40B4-BE49-F238E27FC236}">
                <a16:creationId xmlns:a16="http://schemas.microsoft.com/office/drawing/2014/main" id="{3232FBA6-D005-4D70-9268-DB8FE473A41F}"/>
              </a:ext>
            </a:extLst>
          </p:cNvPr>
          <p:cNvSpPr txBox="1"/>
          <p:nvPr/>
        </p:nvSpPr>
        <p:spPr>
          <a:xfrm>
            <a:off x="5553937" y="4558352"/>
            <a:ext cx="696738" cy="1931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Braçadeira</a:t>
            </a:r>
          </a:p>
        </p:txBody>
      </p:sp>
    </p:spTree>
    <p:extLst>
      <p:ext uri="{BB962C8B-B14F-4D97-AF65-F5344CB8AC3E}">
        <p14:creationId xmlns:p14="http://schemas.microsoft.com/office/powerpoint/2010/main" val="2820271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Bulldozer 2 ・ ・ ・ Trabalho básico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943728" y="5248037"/>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deslocamento em encosta</a:t>
            </a:r>
          </a:p>
        </p:txBody>
      </p:sp>
      <p:sp>
        <p:nvSpPr>
          <p:cNvPr id="13" name="テキスト ボックス 12"/>
          <p:cNvSpPr txBox="1"/>
          <p:nvPr/>
        </p:nvSpPr>
        <p:spPr>
          <a:xfrm>
            <a:off x="4692300" y="5248037"/>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operação da lâmina</a:t>
            </a:r>
          </a:p>
        </p:txBody>
      </p:sp>
      <p:sp>
        <p:nvSpPr>
          <p:cNvPr id="15" name="テキスト ボックス 14"/>
          <p:cNvSpPr txBox="1"/>
          <p:nvPr/>
        </p:nvSpPr>
        <p:spPr>
          <a:xfrm>
            <a:off x="4425950" y="6452605"/>
            <a:ext cx="457021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101 do texto / Página 43 do texto suplementar</a:t>
            </a:r>
          </a:p>
        </p:txBody>
      </p:sp>
      <p:pic>
        <p:nvPicPr>
          <p:cNvPr id="14" name="図 13"/>
          <p:cNvPicPr>
            <a:picLocks noChangeAspect="1"/>
          </p:cNvPicPr>
          <p:nvPr/>
        </p:nvPicPr>
        <p:blipFill rotWithShape="1">
          <a:blip r:embed="rId3"/>
          <a:srcRect b="14776"/>
          <a:stretch/>
        </p:blipFill>
        <p:spPr>
          <a:xfrm>
            <a:off x="779676" y="2043424"/>
            <a:ext cx="3565715" cy="2951185"/>
          </a:xfrm>
          <a:prstGeom prst="rect">
            <a:avLst/>
          </a:prstGeom>
        </p:spPr>
      </p:pic>
      <p:pic>
        <p:nvPicPr>
          <p:cNvPr id="17" name="図 16"/>
          <p:cNvPicPr>
            <a:picLocks noChangeAspect="1"/>
          </p:cNvPicPr>
          <p:nvPr/>
        </p:nvPicPr>
        <p:blipFill rotWithShape="1">
          <a:blip r:embed="rId4"/>
          <a:srcRect b="22885"/>
          <a:stretch/>
        </p:blipFill>
        <p:spPr>
          <a:xfrm>
            <a:off x="4345391" y="2857280"/>
            <a:ext cx="3931428" cy="1841947"/>
          </a:xfrm>
          <a:prstGeom prst="rect">
            <a:avLst/>
          </a:prstGeom>
        </p:spPr>
      </p:pic>
    </p:spTree>
    <p:extLst>
      <p:ext uri="{BB962C8B-B14F-4D97-AF65-F5344CB8AC3E}">
        <p14:creationId xmlns:p14="http://schemas.microsoft.com/office/powerpoint/2010/main" val="513860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4703317" y="1245671"/>
            <a:ext cx="3638337" cy="508325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Trabalho de escavação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965396" y="4404724"/>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escavação de vala</a:t>
            </a:r>
          </a:p>
        </p:txBody>
      </p:sp>
      <p:sp>
        <p:nvSpPr>
          <p:cNvPr id="23" name="テキスト ボックス 22"/>
          <p:cNvSpPr txBox="1"/>
          <p:nvPr/>
        </p:nvSpPr>
        <p:spPr>
          <a:xfrm>
            <a:off x="4994407" y="6136977"/>
            <a:ext cx="323761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trabalho de corte lateral</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103 do texto / Página 44 do texto suplementar</a:t>
            </a:r>
          </a:p>
        </p:txBody>
      </p:sp>
      <p:pic>
        <p:nvPicPr>
          <p:cNvPr id="7" name="図 6"/>
          <p:cNvPicPr>
            <a:picLocks noChangeAspect="1"/>
          </p:cNvPicPr>
          <p:nvPr/>
        </p:nvPicPr>
        <p:blipFill>
          <a:blip r:embed="rId4"/>
          <a:stretch>
            <a:fillRect/>
          </a:stretch>
        </p:blipFill>
        <p:spPr>
          <a:xfrm>
            <a:off x="701077" y="1295924"/>
            <a:ext cx="3982651" cy="3103271"/>
          </a:xfrm>
          <a:prstGeom prst="rect">
            <a:avLst/>
          </a:prstGeom>
        </p:spPr>
      </p:pic>
      <p:pic>
        <p:nvPicPr>
          <p:cNvPr id="8" name="図 7"/>
          <p:cNvPicPr>
            <a:picLocks noChangeAspect="1"/>
          </p:cNvPicPr>
          <p:nvPr/>
        </p:nvPicPr>
        <p:blipFill>
          <a:blip r:embed="rId5"/>
          <a:stretch>
            <a:fillRect/>
          </a:stretch>
        </p:blipFill>
        <p:spPr>
          <a:xfrm>
            <a:off x="711280" y="4698093"/>
            <a:ext cx="3743299" cy="1512703"/>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981520" y="6111549"/>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drenagem de talude</a:t>
            </a:r>
          </a:p>
        </p:txBody>
      </p:sp>
      <p:sp>
        <p:nvSpPr>
          <p:cNvPr id="12" name="正方形/長方形 11"/>
          <p:cNvSpPr/>
          <p:nvPr/>
        </p:nvSpPr>
        <p:spPr>
          <a:xfrm>
            <a:off x="1812454" y="2672238"/>
            <a:ext cx="1309142" cy="223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1305450" y="2625697"/>
            <a:ext cx="2456058" cy="246221"/>
          </a:xfrm>
          <a:prstGeom prst="rect">
            <a:avLst/>
          </a:prstGeom>
          <a:noFill/>
        </p:spPr>
        <p:txBody>
          <a:bodyPr wrap="squar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Exemplo de terraplenagem com entalhes</a:t>
            </a:r>
          </a:p>
        </p:txBody>
      </p:sp>
      <p:sp>
        <p:nvSpPr>
          <p:cNvPr id="15" name="正方形/長方形 14"/>
          <p:cNvSpPr/>
          <p:nvPr/>
        </p:nvSpPr>
        <p:spPr>
          <a:xfrm>
            <a:off x="4425950" y="1876425"/>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6" name="正方形/長方形 15"/>
          <p:cNvSpPr/>
          <p:nvPr/>
        </p:nvSpPr>
        <p:spPr>
          <a:xfrm>
            <a:off x="4529621" y="4620830"/>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7" name="正方形/長方形 16"/>
          <p:cNvSpPr/>
          <p:nvPr/>
        </p:nvSpPr>
        <p:spPr>
          <a:xfrm>
            <a:off x="4425950" y="6059933"/>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8" name="正方形/長方形 17"/>
          <p:cNvSpPr/>
          <p:nvPr/>
        </p:nvSpPr>
        <p:spPr>
          <a:xfrm>
            <a:off x="2263775" y="4242014"/>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9" name="正方形/長方形 18"/>
          <p:cNvSpPr/>
          <p:nvPr/>
        </p:nvSpPr>
        <p:spPr>
          <a:xfrm>
            <a:off x="731043" y="3890962"/>
            <a:ext cx="699101" cy="10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560856" y="3810174"/>
            <a:ext cx="1048685"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Altura da lâmina</a:t>
            </a:r>
          </a:p>
        </p:txBody>
      </p:sp>
      <p:sp>
        <p:nvSpPr>
          <p:cNvPr id="21" name="テキスト ボックス 20"/>
          <p:cNvSpPr txBox="1"/>
          <p:nvPr/>
        </p:nvSpPr>
        <p:spPr>
          <a:xfrm>
            <a:off x="2499007" y="4184062"/>
            <a:ext cx="673582"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40-50 cm</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4" name="テキスト ボックス 23"/>
          <p:cNvSpPr txBox="1"/>
          <p:nvPr/>
        </p:nvSpPr>
        <p:spPr>
          <a:xfrm>
            <a:off x="4572000" y="1881666"/>
            <a:ext cx="2230098"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Exemplo de trabalho de corte lateral (a)</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5" name="テキスト ボックス 24"/>
          <p:cNvSpPr txBox="1"/>
          <p:nvPr/>
        </p:nvSpPr>
        <p:spPr>
          <a:xfrm>
            <a:off x="4376702" y="4579705"/>
            <a:ext cx="2236510"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Exemplo de trabalho de corte lateral (b)</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6" name="テキスト ボックス 25"/>
          <p:cNvSpPr txBox="1"/>
          <p:nvPr/>
        </p:nvSpPr>
        <p:spPr>
          <a:xfrm>
            <a:off x="3968452" y="5974940"/>
            <a:ext cx="2230098" cy="246221"/>
          </a:xfrm>
          <a:prstGeom prst="rect">
            <a:avLst/>
          </a:prstGeom>
          <a:noFill/>
        </p:spPr>
        <p:txBody>
          <a:bodyPr wrap="non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Exemplo de trabalho de corte lateral (c)</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7" name="正方形/長方形 26"/>
          <p:cNvSpPr/>
          <p:nvPr/>
        </p:nvSpPr>
        <p:spPr>
          <a:xfrm>
            <a:off x="3572917" y="502285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9" name="正方形/長方形 28"/>
          <p:cNvSpPr/>
          <p:nvPr/>
        </p:nvSpPr>
        <p:spPr>
          <a:xfrm>
            <a:off x="2814037" y="546542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0" name="正方形/長方形 29"/>
          <p:cNvSpPr/>
          <p:nvPr/>
        </p:nvSpPr>
        <p:spPr>
          <a:xfrm>
            <a:off x="1942116" y="506038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1" name="正方形/長方形 30"/>
          <p:cNvSpPr/>
          <p:nvPr/>
        </p:nvSpPr>
        <p:spPr>
          <a:xfrm>
            <a:off x="1167048" y="548334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1829193" y="4970142"/>
            <a:ext cx="463588"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Água</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 name="円/楕円 1"/>
          <p:cNvSpPr/>
          <p:nvPr/>
        </p:nvSpPr>
        <p:spPr>
          <a:xfrm>
            <a:off x="1882304" y="5008629"/>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2" name="テキスト ボックス 31"/>
          <p:cNvSpPr txBox="1"/>
          <p:nvPr/>
        </p:nvSpPr>
        <p:spPr>
          <a:xfrm>
            <a:off x="1065394" y="5371207"/>
            <a:ext cx="463588"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Água</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33" name="円/楕円 32"/>
          <p:cNvSpPr/>
          <p:nvPr/>
        </p:nvSpPr>
        <p:spPr>
          <a:xfrm>
            <a:off x="1118505" y="5409694"/>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4" name="テキスト ボックス 33"/>
          <p:cNvSpPr txBox="1"/>
          <p:nvPr/>
        </p:nvSpPr>
        <p:spPr>
          <a:xfrm>
            <a:off x="3459345" y="4922462"/>
            <a:ext cx="463588"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Água</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35" name="円/楕円 34"/>
          <p:cNvSpPr/>
          <p:nvPr/>
        </p:nvSpPr>
        <p:spPr>
          <a:xfrm>
            <a:off x="3512456" y="4960949"/>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6" name="テキスト ボックス 35"/>
          <p:cNvSpPr txBox="1"/>
          <p:nvPr/>
        </p:nvSpPr>
        <p:spPr>
          <a:xfrm>
            <a:off x="2682818" y="5374633"/>
            <a:ext cx="463588"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Água</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37" name="円/楕円 36"/>
          <p:cNvSpPr/>
          <p:nvPr/>
        </p:nvSpPr>
        <p:spPr>
          <a:xfrm>
            <a:off x="2735929" y="5413120"/>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8" name="正方形/長方形 37"/>
          <p:cNvSpPr/>
          <p:nvPr/>
        </p:nvSpPr>
        <p:spPr>
          <a:xfrm>
            <a:off x="1379378" y="368485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0" name="正方形/長方形 39"/>
          <p:cNvSpPr/>
          <p:nvPr/>
        </p:nvSpPr>
        <p:spPr>
          <a:xfrm>
            <a:off x="2744836" y="388871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1" name="正方形/長方形 40"/>
          <p:cNvSpPr/>
          <p:nvPr/>
        </p:nvSpPr>
        <p:spPr>
          <a:xfrm>
            <a:off x="3434515" y="381203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2" name="正方形/長方形 41"/>
          <p:cNvSpPr/>
          <p:nvPr/>
        </p:nvSpPr>
        <p:spPr>
          <a:xfrm>
            <a:off x="4821535" y="1291389"/>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3" name="正方形/長方形 42"/>
          <p:cNvSpPr/>
          <p:nvPr/>
        </p:nvSpPr>
        <p:spPr>
          <a:xfrm>
            <a:off x="5970985" y="1351167"/>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4" name="正方形/長方形 43"/>
          <p:cNvSpPr/>
          <p:nvPr/>
        </p:nvSpPr>
        <p:spPr>
          <a:xfrm>
            <a:off x="7137269" y="138416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5" name="正方形/長方形 44"/>
          <p:cNvSpPr/>
          <p:nvPr/>
        </p:nvSpPr>
        <p:spPr>
          <a:xfrm>
            <a:off x="4903680" y="220052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6" name="正方形/長方形 45"/>
          <p:cNvSpPr/>
          <p:nvPr/>
        </p:nvSpPr>
        <p:spPr>
          <a:xfrm>
            <a:off x="6041336" y="223227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7" name="正方形/長方形 46"/>
          <p:cNvSpPr/>
          <p:nvPr/>
        </p:nvSpPr>
        <p:spPr>
          <a:xfrm>
            <a:off x="7297438" y="228168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8" name="正方形/長方形 47"/>
          <p:cNvSpPr/>
          <p:nvPr/>
        </p:nvSpPr>
        <p:spPr>
          <a:xfrm>
            <a:off x="4841468" y="356409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9" name="正方形/長方形 48"/>
          <p:cNvSpPr/>
          <p:nvPr/>
        </p:nvSpPr>
        <p:spPr>
          <a:xfrm>
            <a:off x="6110623" y="3633445"/>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0" name="正方形/長方形 49"/>
          <p:cNvSpPr/>
          <p:nvPr/>
        </p:nvSpPr>
        <p:spPr>
          <a:xfrm>
            <a:off x="6936123" y="3654346"/>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1" name="正方形/長方形 50"/>
          <p:cNvSpPr/>
          <p:nvPr/>
        </p:nvSpPr>
        <p:spPr>
          <a:xfrm>
            <a:off x="4956164" y="4938615"/>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2" name="正方形/長方形 51"/>
          <p:cNvSpPr/>
          <p:nvPr/>
        </p:nvSpPr>
        <p:spPr>
          <a:xfrm>
            <a:off x="6905843" y="498790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3" name="正方形/長方形 52"/>
          <p:cNvSpPr/>
          <p:nvPr/>
        </p:nvSpPr>
        <p:spPr>
          <a:xfrm>
            <a:off x="4906859" y="5615597"/>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4" name="正方形/長方形 53"/>
          <p:cNvSpPr/>
          <p:nvPr/>
        </p:nvSpPr>
        <p:spPr>
          <a:xfrm>
            <a:off x="6886734" y="569205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9" name="テキスト ボックス 38"/>
          <p:cNvSpPr txBox="1"/>
          <p:nvPr/>
        </p:nvSpPr>
        <p:spPr>
          <a:xfrm>
            <a:off x="4685015" y="1285690"/>
            <a:ext cx="312906"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①</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5" name="テキスト ボックス 54"/>
          <p:cNvSpPr txBox="1"/>
          <p:nvPr/>
        </p:nvSpPr>
        <p:spPr>
          <a:xfrm>
            <a:off x="5884540" y="1285690"/>
            <a:ext cx="312906"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②</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6" name="テキスト ボックス 55"/>
          <p:cNvSpPr txBox="1"/>
          <p:nvPr/>
        </p:nvSpPr>
        <p:spPr>
          <a:xfrm>
            <a:off x="7037986" y="1294184"/>
            <a:ext cx="312906"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③</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7" name="テキスト ボックス 56"/>
          <p:cNvSpPr txBox="1"/>
          <p:nvPr/>
        </p:nvSpPr>
        <p:spPr>
          <a:xfrm>
            <a:off x="4781660" y="2169012"/>
            <a:ext cx="312906"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①</a:t>
            </a:r>
          </a:p>
        </p:txBody>
      </p:sp>
      <p:sp>
        <p:nvSpPr>
          <p:cNvPr id="58" name="テキスト ボックス 57"/>
          <p:cNvSpPr txBox="1"/>
          <p:nvPr/>
        </p:nvSpPr>
        <p:spPr>
          <a:xfrm>
            <a:off x="5883096" y="2158572"/>
            <a:ext cx="312906"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②</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9" name="テキスト ボックス 58"/>
          <p:cNvSpPr txBox="1"/>
          <p:nvPr/>
        </p:nvSpPr>
        <p:spPr>
          <a:xfrm>
            <a:off x="7186736" y="2143541"/>
            <a:ext cx="312906"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③</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0" name="テキスト ボックス 59"/>
          <p:cNvSpPr txBox="1"/>
          <p:nvPr/>
        </p:nvSpPr>
        <p:spPr>
          <a:xfrm>
            <a:off x="4683728" y="3487189"/>
            <a:ext cx="312906"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④</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1" name="テキスト ボックス 60"/>
          <p:cNvSpPr txBox="1"/>
          <p:nvPr/>
        </p:nvSpPr>
        <p:spPr>
          <a:xfrm>
            <a:off x="6021134" y="3601489"/>
            <a:ext cx="312906"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⑤</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2" name="テキスト ボックス 61"/>
          <p:cNvSpPr txBox="1"/>
          <p:nvPr/>
        </p:nvSpPr>
        <p:spPr>
          <a:xfrm>
            <a:off x="6894189" y="3592475"/>
            <a:ext cx="312906"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⑥</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3" name="テキスト ボックス 62"/>
          <p:cNvSpPr txBox="1"/>
          <p:nvPr/>
        </p:nvSpPr>
        <p:spPr>
          <a:xfrm>
            <a:off x="4860809" y="4937269"/>
            <a:ext cx="312906"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①</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4" name="テキスト ボックス 63"/>
          <p:cNvSpPr txBox="1"/>
          <p:nvPr/>
        </p:nvSpPr>
        <p:spPr>
          <a:xfrm>
            <a:off x="6670241" y="4946417"/>
            <a:ext cx="312906"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②</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5" name="テキスト ボックス 64"/>
          <p:cNvSpPr txBox="1"/>
          <p:nvPr/>
        </p:nvSpPr>
        <p:spPr>
          <a:xfrm>
            <a:off x="4793912" y="5558614"/>
            <a:ext cx="312906"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③</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6" name="テキスト ボックス 65"/>
          <p:cNvSpPr txBox="1"/>
          <p:nvPr/>
        </p:nvSpPr>
        <p:spPr>
          <a:xfrm>
            <a:off x="6708395" y="5635615"/>
            <a:ext cx="312906" cy="246221"/>
          </a:xfrm>
          <a:prstGeom prst="rect">
            <a:avLst/>
          </a:prstGeom>
          <a:noFill/>
        </p:spPr>
        <p:txBody>
          <a:bodyPr wrap="non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④</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Tree>
    <p:extLst>
      <p:ext uri="{BB962C8B-B14F-4D97-AF65-F5344CB8AC3E}">
        <p14:creationId xmlns:p14="http://schemas.microsoft.com/office/powerpoint/2010/main" val="1010431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Trabalho de terraplanagem empurrando a terra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965396" y="4203460"/>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escavação de vala</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105 do texto / Página 46 do texto suplementar</a:t>
            </a:r>
          </a:p>
        </p:txBody>
      </p:sp>
      <p:pic>
        <p:nvPicPr>
          <p:cNvPr id="2" name="図 1"/>
          <p:cNvPicPr>
            <a:picLocks noChangeAspect="1"/>
          </p:cNvPicPr>
          <p:nvPr/>
        </p:nvPicPr>
        <p:blipFill>
          <a:blip r:embed="rId3"/>
          <a:stretch>
            <a:fillRect/>
          </a:stretch>
        </p:blipFill>
        <p:spPr>
          <a:xfrm>
            <a:off x="760267" y="1813585"/>
            <a:ext cx="3801341" cy="1470954"/>
          </a:xfrm>
          <a:prstGeom prst="rect">
            <a:avLst/>
          </a:prstGeom>
        </p:spPr>
      </p:pic>
      <p:pic>
        <p:nvPicPr>
          <p:cNvPr id="3" name="図 2"/>
          <p:cNvPicPr>
            <a:picLocks noChangeAspect="1"/>
          </p:cNvPicPr>
          <p:nvPr/>
        </p:nvPicPr>
        <p:blipFill>
          <a:blip r:embed="rId4"/>
          <a:stretch>
            <a:fillRect/>
          </a:stretch>
        </p:blipFill>
        <p:spPr>
          <a:xfrm>
            <a:off x="5216273" y="1373345"/>
            <a:ext cx="2644411" cy="2222958"/>
          </a:xfrm>
          <a:prstGeom prst="rect">
            <a:avLst/>
          </a:prstGeom>
        </p:spPr>
      </p:pic>
      <p:pic>
        <p:nvPicPr>
          <p:cNvPr id="5" name="図 4"/>
          <p:cNvPicPr>
            <a:picLocks noChangeAspect="1"/>
          </p:cNvPicPr>
          <p:nvPr/>
        </p:nvPicPr>
        <p:blipFill>
          <a:blip r:embed="rId5"/>
          <a:stretch>
            <a:fillRect/>
          </a:stretch>
        </p:blipFill>
        <p:spPr>
          <a:xfrm>
            <a:off x="789822" y="3983573"/>
            <a:ext cx="3771786" cy="1991055"/>
          </a:xfrm>
          <a:prstGeom prst="rect">
            <a:avLst/>
          </a:prstGeom>
        </p:spPr>
      </p:pic>
      <p:pic>
        <p:nvPicPr>
          <p:cNvPr id="6" name="図 5"/>
          <p:cNvPicPr>
            <a:picLocks noChangeAspect="1"/>
          </p:cNvPicPr>
          <p:nvPr/>
        </p:nvPicPr>
        <p:blipFill>
          <a:blip r:embed="rId6"/>
          <a:stretch>
            <a:fillRect/>
          </a:stretch>
        </p:blipFill>
        <p:spPr>
          <a:xfrm>
            <a:off x="4695655" y="4291860"/>
            <a:ext cx="3685648" cy="1611438"/>
          </a:xfrm>
          <a:prstGeom prst="rect">
            <a:avLst/>
          </a:prstGeom>
        </p:spPr>
      </p:pic>
      <p:sp>
        <p:nvSpPr>
          <p:cNvPr id="15" name="テキスト ボックス 14"/>
          <p:cNvSpPr txBox="1"/>
          <p:nvPr/>
        </p:nvSpPr>
        <p:spPr>
          <a:xfrm>
            <a:off x="4919674" y="5903298"/>
            <a:ext cx="323761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nivelamento por espalhamento</a:t>
            </a:r>
          </a:p>
        </p:txBody>
      </p:sp>
      <p:sp>
        <p:nvSpPr>
          <p:cNvPr id="16" name="テキスト ボックス 15"/>
          <p:cNvSpPr txBox="1"/>
          <p:nvPr/>
        </p:nvSpPr>
        <p:spPr>
          <a:xfrm>
            <a:off x="1056910" y="3268436"/>
            <a:ext cx="323761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empurrada em duas etapas</a:t>
            </a:r>
          </a:p>
        </p:txBody>
      </p:sp>
      <p:sp>
        <p:nvSpPr>
          <p:cNvPr id="17" name="テキスト ボックス 16"/>
          <p:cNvSpPr txBox="1"/>
          <p:nvPr/>
        </p:nvSpPr>
        <p:spPr>
          <a:xfrm>
            <a:off x="4845476" y="3545435"/>
            <a:ext cx="323761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empurrar fazendo revezamento</a:t>
            </a:r>
          </a:p>
        </p:txBody>
      </p:sp>
      <p:sp>
        <p:nvSpPr>
          <p:cNvPr id="18" name="テキスト ボックス 17"/>
          <p:cNvSpPr txBox="1"/>
          <p:nvPr/>
        </p:nvSpPr>
        <p:spPr>
          <a:xfrm>
            <a:off x="965396" y="5910980"/>
            <a:ext cx="3314346"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trabalho em paralelo de terraplenagem empurrando a terra </a:t>
            </a:r>
          </a:p>
        </p:txBody>
      </p:sp>
      <p:sp>
        <p:nvSpPr>
          <p:cNvPr id="19" name="テキスト ボックス 938">
            <a:extLst>
              <a:ext uri="{FF2B5EF4-FFF2-40B4-BE49-F238E27FC236}">
                <a16:creationId xmlns:a16="http://schemas.microsoft.com/office/drawing/2014/main" id="{10F9F366-5922-4DFD-B81D-854D83A2110F}"/>
              </a:ext>
            </a:extLst>
          </p:cNvPr>
          <p:cNvSpPr txBox="1"/>
          <p:nvPr/>
        </p:nvSpPr>
        <p:spPr>
          <a:xfrm>
            <a:off x="1981200" y="1964069"/>
            <a:ext cx="981850" cy="1688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Empurrar em 2 etapas!</a:t>
            </a:r>
          </a:p>
        </p:txBody>
      </p:sp>
    </p:spTree>
    <p:extLst>
      <p:ext uri="{BB962C8B-B14F-4D97-AF65-F5344CB8AC3E}">
        <p14:creationId xmlns:p14="http://schemas.microsoft.com/office/powerpoint/2010/main" val="3465973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Trabalho de aterro (morido)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953194" y="5861524"/>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aterro (morido)</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107 do texto / Página 47 do texto suplementar</a:t>
            </a:r>
          </a:p>
        </p:txBody>
      </p:sp>
      <p:sp>
        <p:nvSpPr>
          <p:cNvPr id="16" name="テキスト ボックス 15"/>
          <p:cNvSpPr txBox="1"/>
          <p:nvPr/>
        </p:nvSpPr>
        <p:spPr>
          <a:xfrm>
            <a:off x="2807145" y="3736770"/>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compactação em trabalho de aterro</a:t>
            </a:r>
          </a:p>
        </p:txBody>
      </p:sp>
      <p:pic>
        <p:nvPicPr>
          <p:cNvPr id="7" name="図 6"/>
          <p:cNvPicPr>
            <a:picLocks noChangeAspect="1"/>
          </p:cNvPicPr>
          <p:nvPr/>
        </p:nvPicPr>
        <p:blipFill>
          <a:blip r:embed="rId3"/>
          <a:stretch>
            <a:fillRect/>
          </a:stretch>
        </p:blipFill>
        <p:spPr>
          <a:xfrm>
            <a:off x="1787958" y="1458074"/>
            <a:ext cx="5275984" cy="2278696"/>
          </a:xfrm>
          <a:prstGeom prst="rect">
            <a:avLst/>
          </a:prstGeom>
        </p:spPr>
      </p:pic>
      <p:pic>
        <p:nvPicPr>
          <p:cNvPr id="8" name="図 7"/>
          <p:cNvPicPr>
            <a:picLocks noChangeAspect="1"/>
          </p:cNvPicPr>
          <p:nvPr/>
        </p:nvPicPr>
        <p:blipFill>
          <a:blip r:embed="rId4"/>
          <a:stretch>
            <a:fillRect/>
          </a:stretch>
        </p:blipFill>
        <p:spPr>
          <a:xfrm>
            <a:off x="1900237" y="4213699"/>
            <a:ext cx="5343525" cy="1647825"/>
          </a:xfrm>
          <a:prstGeom prst="rect">
            <a:avLst/>
          </a:prstGeom>
        </p:spPr>
      </p:pic>
      <p:sp>
        <p:nvSpPr>
          <p:cNvPr id="10" name="テキスト ボックス 939">
            <a:extLst>
              <a:ext uri="{FF2B5EF4-FFF2-40B4-BE49-F238E27FC236}">
                <a16:creationId xmlns:a16="http://schemas.microsoft.com/office/drawing/2014/main" id="{38CC9823-F7E6-45F9-A95B-0D9C840706F6}"/>
              </a:ext>
            </a:extLst>
          </p:cNvPr>
          <p:cNvSpPr txBox="1"/>
          <p:nvPr/>
        </p:nvSpPr>
        <p:spPr>
          <a:xfrm>
            <a:off x="2694865" y="1531509"/>
            <a:ext cx="1285590" cy="1836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a:effectLst/>
                <a:latin typeface="Times New Roman" panose="02020603050405020304" pitchFamily="18" charset="0"/>
                <a:ea typeface="游ゴシック" panose="020B0400000000000000" pitchFamily="50" charset="-128"/>
                <a:cs typeface="Times New Roman" panose="02020603050405020304" pitchFamily="18" charset="0"/>
              </a:rPr>
              <a:t>(Pode ser compactado)</a:t>
            </a:r>
          </a:p>
        </p:txBody>
      </p:sp>
      <p:sp>
        <p:nvSpPr>
          <p:cNvPr id="12" name="テキスト ボックス 940">
            <a:extLst>
              <a:ext uri="{FF2B5EF4-FFF2-40B4-BE49-F238E27FC236}">
                <a16:creationId xmlns:a16="http://schemas.microsoft.com/office/drawing/2014/main" id="{CA13A8F0-07E4-4A13-9249-0213C5BBB170}"/>
              </a:ext>
            </a:extLst>
          </p:cNvPr>
          <p:cNvSpPr txBox="1"/>
          <p:nvPr/>
        </p:nvSpPr>
        <p:spPr>
          <a:xfrm>
            <a:off x="2626949" y="2557385"/>
            <a:ext cx="1285590" cy="1836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(Pode ser compactado)</a:t>
            </a:r>
          </a:p>
        </p:txBody>
      </p:sp>
      <p:sp>
        <p:nvSpPr>
          <p:cNvPr id="13" name="テキスト ボックス 941">
            <a:extLst>
              <a:ext uri="{FF2B5EF4-FFF2-40B4-BE49-F238E27FC236}">
                <a16:creationId xmlns:a16="http://schemas.microsoft.com/office/drawing/2014/main" id="{0B7A80ED-EE7D-41D6-AEF7-4D46D45237F0}"/>
              </a:ext>
            </a:extLst>
          </p:cNvPr>
          <p:cNvSpPr txBox="1"/>
          <p:nvPr/>
        </p:nvSpPr>
        <p:spPr>
          <a:xfrm>
            <a:off x="5265013" y="1531509"/>
            <a:ext cx="1285590" cy="3673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(Não pode ser compactado)</a:t>
            </a:r>
          </a:p>
        </p:txBody>
      </p:sp>
      <p:sp>
        <p:nvSpPr>
          <p:cNvPr id="15" name="テキスト ボックス 942">
            <a:extLst>
              <a:ext uri="{FF2B5EF4-FFF2-40B4-BE49-F238E27FC236}">
                <a16:creationId xmlns:a16="http://schemas.microsoft.com/office/drawing/2014/main" id="{2B1F5A7A-62AD-4790-B5D8-44BFC9F200BC}"/>
              </a:ext>
            </a:extLst>
          </p:cNvPr>
          <p:cNvSpPr txBox="1"/>
          <p:nvPr/>
        </p:nvSpPr>
        <p:spPr>
          <a:xfrm>
            <a:off x="4930141" y="2741041"/>
            <a:ext cx="1620462" cy="2578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(Não pode ser compactado)</a:t>
            </a:r>
          </a:p>
        </p:txBody>
      </p:sp>
    </p:spTree>
    <p:extLst>
      <p:ext uri="{BB962C8B-B14F-4D97-AF65-F5344CB8AC3E}">
        <p14:creationId xmlns:p14="http://schemas.microsoft.com/office/powerpoint/2010/main" val="2781623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Máquina de nivelamento / transporte / carregamento de terra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5 do texto / Página 6 do texto suplementar</a:t>
            </a:r>
          </a:p>
        </p:txBody>
      </p:sp>
      <p:pic>
        <p:nvPicPr>
          <p:cNvPr id="10" name="図 9"/>
          <p:cNvPicPr>
            <a:picLocks noChangeAspect="1"/>
          </p:cNvPicPr>
          <p:nvPr/>
        </p:nvPicPr>
        <p:blipFill>
          <a:blip r:embed="rId3"/>
          <a:stretch>
            <a:fillRect/>
          </a:stretch>
        </p:blipFill>
        <p:spPr>
          <a:xfrm>
            <a:off x="1376796" y="1392382"/>
            <a:ext cx="2609850" cy="1838325"/>
          </a:xfrm>
          <a:prstGeom prst="rect">
            <a:avLst/>
          </a:prstGeom>
        </p:spPr>
      </p:pic>
      <p:pic>
        <p:nvPicPr>
          <p:cNvPr id="2" name="図 1"/>
          <p:cNvPicPr>
            <a:picLocks noChangeAspect="1"/>
          </p:cNvPicPr>
          <p:nvPr/>
        </p:nvPicPr>
        <p:blipFill>
          <a:blip r:embed="rId4"/>
          <a:stretch>
            <a:fillRect/>
          </a:stretch>
        </p:blipFill>
        <p:spPr>
          <a:xfrm>
            <a:off x="1167246" y="3896591"/>
            <a:ext cx="2819400" cy="1600200"/>
          </a:xfrm>
          <a:prstGeom prst="rect">
            <a:avLst/>
          </a:prstGeom>
        </p:spPr>
      </p:pic>
      <p:pic>
        <p:nvPicPr>
          <p:cNvPr id="8" name="図 7"/>
          <p:cNvPicPr>
            <a:picLocks noChangeAspect="1"/>
          </p:cNvPicPr>
          <p:nvPr/>
        </p:nvPicPr>
        <p:blipFill>
          <a:blip r:embed="rId5"/>
          <a:stretch>
            <a:fillRect/>
          </a:stretch>
        </p:blipFill>
        <p:spPr>
          <a:xfrm>
            <a:off x="5012747" y="1392382"/>
            <a:ext cx="2488926" cy="4104409"/>
          </a:xfrm>
          <a:prstGeom prst="rect">
            <a:avLst/>
          </a:prstGeom>
        </p:spPr>
      </p:pic>
      <p:sp>
        <p:nvSpPr>
          <p:cNvPr id="14" name="テキスト ボックス 13"/>
          <p:cNvSpPr txBox="1"/>
          <p:nvPr/>
        </p:nvSpPr>
        <p:spPr>
          <a:xfrm>
            <a:off x="1025398" y="3243680"/>
            <a:ext cx="331264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trator raspador</a:t>
            </a:r>
          </a:p>
        </p:txBody>
      </p:sp>
      <p:sp>
        <p:nvSpPr>
          <p:cNvPr id="15" name="テキスト ボックス 14"/>
          <p:cNvSpPr txBox="1"/>
          <p:nvPr/>
        </p:nvSpPr>
        <p:spPr>
          <a:xfrm>
            <a:off x="1025398" y="5377323"/>
            <a:ext cx="331264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motoniveladora</a:t>
            </a:r>
          </a:p>
        </p:txBody>
      </p:sp>
      <p:sp>
        <p:nvSpPr>
          <p:cNvPr id="16" name="テキスト ボックス 15"/>
          <p:cNvSpPr txBox="1"/>
          <p:nvPr/>
        </p:nvSpPr>
        <p:spPr>
          <a:xfrm>
            <a:off x="4338044" y="5365181"/>
            <a:ext cx="4056656"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máquina de carregamento de material escavado</a:t>
            </a:r>
          </a:p>
        </p:txBody>
      </p:sp>
    </p:spTree>
    <p:extLst>
      <p:ext uri="{BB962C8B-B14F-4D97-AF65-F5344CB8AC3E}">
        <p14:creationId xmlns:p14="http://schemas.microsoft.com/office/powerpoint/2010/main" val="2399023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Trabalho de acabamento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109 do texto / Página 48 do texto suplementar</a:t>
            </a:r>
          </a:p>
        </p:txBody>
      </p:sp>
      <p:sp>
        <p:nvSpPr>
          <p:cNvPr id="20" name="テキスト ボックス 19"/>
          <p:cNvSpPr txBox="1"/>
          <p:nvPr/>
        </p:nvSpPr>
        <p:spPr>
          <a:xfrm>
            <a:off x="1332674" y="6050841"/>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dispositivo de controle de lâmina</a:t>
            </a:r>
          </a:p>
        </p:txBody>
      </p:sp>
      <p:sp>
        <p:nvSpPr>
          <p:cNvPr id="21" name="テキスト ボックス 20"/>
          <p:cNvSpPr txBox="1"/>
          <p:nvPr/>
        </p:nvSpPr>
        <p:spPr>
          <a:xfrm>
            <a:off x="5717097" y="5894024"/>
            <a:ext cx="2062719"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trabalho de acabamento grosseiro</a:t>
            </a:r>
          </a:p>
        </p:txBody>
      </p:sp>
      <p:sp>
        <p:nvSpPr>
          <p:cNvPr id="22" name="テキスト ボックス 21"/>
          <p:cNvSpPr txBox="1"/>
          <p:nvPr/>
        </p:nvSpPr>
        <p:spPr>
          <a:xfrm>
            <a:off x="1870480" y="4118251"/>
            <a:ext cx="255547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trabalho de acabamento</a:t>
            </a:r>
          </a:p>
        </p:txBody>
      </p:sp>
      <p:pic>
        <p:nvPicPr>
          <p:cNvPr id="3" name="図 2"/>
          <p:cNvPicPr>
            <a:picLocks noChangeAspect="1"/>
          </p:cNvPicPr>
          <p:nvPr/>
        </p:nvPicPr>
        <p:blipFill>
          <a:blip r:embed="rId3"/>
          <a:stretch>
            <a:fillRect/>
          </a:stretch>
        </p:blipFill>
        <p:spPr>
          <a:xfrm>
            <a:off x="4947954" y="1712812"/>
            <a:ext cx="3565993" cy="4181212"/>
          </a:xfrm>
          <a:prstGeom prst="rect">
            <a:avLst/>
          </a:prstGeom>
        </p:spPr>
      </p:pic>
      <p:pic>
        <p:nvPicPr>
          <p:cNvPr id="5" name="図 4"/>
          <p:cNvPicPr>
            <a:picLocks noChangeAspect="1"/>
          </p:cNvPicPr>
          <p:nvPr/>
        </p:nvPicPr>
        <p:blipFill>
          <a:blip r:embed="rId4"/>
          <a:stretch>
            <a:fillRect/>
          </a:stretch>
        </p:blipFill>
        <p:spPr>
          <a:xfrm>
            <a:off x="1870480" y="4533750"/>
            <a:ext cx="2162287" cy="1517089"/>
          </a:xfrm>
          <a:prstGeom prst="rect">
            <a:avLst/>
          </a:prstGeom>
        </p:spPr>
      </p:pic>
      <p:pic>
        <p:nvPicPr>
          <p:cNvPr id="2" name="図 1"/>
          <p:cNvPicPr>
            <a:picLocks noChangeAspect="1"/>
          </p:cNvPicPr>
          <p:nvPr/>
        </p:nvPicPr>
        <p:blipFill>
          <a:blip r:embed="rId5"/>
          <a:stretch>
            <a:fillRect/>
          </a:stretch>
        </p:blipFill>
        <p:spPr>
          <a:xfrm>
            <a:off x="647919" y="1305189"/>
            <a:ext cx="4798170" cy="2694674"/>
          </a:xfrm>
          <a:prstGeom prst="rect">
            <a:avLst/>
          </a:prstGeom>
        </p:spPr>
      </p:pic>
      <p:sp>
        <p:nvSpPr>
          <p:cNvPr id="12" name="テキスト ボックス 943">
            <a:extLst>
              <a:ext uri="{FF2B5EF4-FFF2-40B4-BE49-F238E27FC236}">
                <a16:creationId xmlns:a16="http://schemas.microsoft.com/office/drawing/2014/main" id="{C9217476-C3C9-401A-86AB-9731C9D8CC7E}"/>
              </a:ext>
            </a:extLst>
          </p:cNvPr>
          <p:cNvSpPr txBox="1"/>
          <p:nvPr/>
        </p:nvSpPr>
        <p:spPr>
          <a:xfrm>
            <a:off x="2078566" y="1638171"/>
            <a:ext cx="1185057" cy="409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Abaixe a lâmina em um local onde a lâmina fique em horizontal.</a:t>
            </a:r>
          </a:p>
        </p:txBody>
      </p:sp>
      <p:sp>
        <p:nvSpPr>
          <p:cNvPr id="13" name="テキスト ボックス 944">
            <a:extLst>
              <a:ext uri="{FF2B5EF4-FFF2-40B4-BE49-F238E27FC236}">
                <a16:creationId xmlns:a16="http://schemas.microsoft.com/office/drawing/2014/main" id="{C849CCDD-8EED-481D-B952-AAA031455D43}"/>
              </a:ext>
            </a:extLst>
          </p:cNvPr>
          <p:cNvSpPr txBox="1"/>
          <p:nvPr/>
        </p:nvSpPr>
        <p:spPr>
          <a:xfrm>
            <a:off x="4762500" y="1638171"/>
            <a:ext cx="999272" cy="409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Opere a lâmina para cima e para baixo</a:t>
            </a:r>
          </a:p>
        </p:txBody>
      </p:sp>
      <p:sp>
        <p:nvSpPr>
          <p:cNvPr id="14" name="テキスト ボックス 945">
            <a:extLst>
              <a:ext uri="{FF2B5EF4-FFF2-40B4-BE49-F238E27FC236}">
                <a16:creationId xmlns:a16="http://schemas.microsoft.com/office/drawing/2014/main" id="{FAE95EA2-9EF1-4D4A-A424-A5C66832577D}"/>
              </a:ext>
            </a:extLst>
          </p:cNvPr>
          <p:cNvSpPr txBox="1"/>
          <p:nvPr/>
        </p:nvSpPr>
        <p:spPr>
          <a:xfrm>
            <a:off x="4202940" y="3223979"/>
            <a:ext cx="1058271" cy="6383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O acabamento fino é feito com uma motoniveladora</a:t>
            </a:r>
          </a:p>
        </p:txBody>
      </p:sp>
      <p:sp>
        <p:nvSpPr>
          <p:cNvPr id="15" name="テキスト ボックス 946">
            <a:extLst>
              <a:ext uri="{FF2B5EF4-FFF2-40B4-BE49-F238E27FC236}">
                <a16:creationId xmlns:a16="http://schemas.microsoft.com/office/drawing/2014/main" id="{C7B045DF-09A7-40C8-92A9-2572ED992CD3}"/>
              </a:ext>
            </a:extLst>
          </p:cNvPr>
          <p:cNvSpPr txBox="1"/>
          <p:nvPr/>
        </p:nvSpPr>
        <p:spPr>
          <a:xfrm>
            <a:off x="6944965" y="3598028"/>
            <a:ext cx="1427937" cy="3726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1/4 de largura da lâmina</a:t>
            </a:r>
            <a:endParaRPr lang="ja-JP" sz="1400" kern="10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5084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Trabalho aplicado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502900" y="2970094"/>
            <a:ext cx="2751265"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Exemplos de trabalho de remoção de raízes e de ervas daninhas</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109 do texto / Página 50 do texto suplementar</a:t>
            </a:r>
          </a:p>
        </p:txBody>
      </p:sp>
      <p:sp>
        <p:nvSpPr>
          <p:cNvPr id="16" name="テキスト ボックス 15"/>
          <p:cNvSpPr txBox="1"/>
          <p:nvPr/>
        </p:nvSpPr>
        <p:spPr>
          <a:xfrm>
            <a:off x="2807145" y="3082006"/>
            <a:ext cx="323761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corte de raiz, em bambuzal, etc.</a:t>
            </a:r>
          </a:p>
        </p:txBody>
      </p:sp>
      <p:pic>
        <p:nvPicPr>
          <p:cNvPr id="6" name="図 5"/>
          <p:cNvPicPr>
            <a:picLocks noChangeAspect="1"/>
          </p:cNvPicPr>
          <p:nvPr/>
        </p:nvPicPr>
        <p:blipFill>
          <a:blip r:embed="rId3"/>
          <a:stretch>
            <a:fillRect/>
          </a:stretch>
        </p:blipFill>
        <p:spPr>
          <a:xfrm>
            <a:off x="766391" y="1769511"/>
            <a:ext cx="2330179" cy="1131682"/>
          </a:xfrm>
          <a:prstGeom prst="rect">
            <a:avLst/>
          </a:prstGeom>
        </p:spPr>
      </p:pic>
      <p:pic>
        <p:nvPicPr>
          <p:cNvPr id="10" name="図 9"/>
          <p:cNvPicPr>
            <a:picLocks noChangeAspect="1"/>
          </p:cNvPicPr>
          <p:nvPr/>
        </p:nvPicPr>
        <p:blipFill>
          <a:blip r:embed="rId4"/>
          <a:stretch>
            <a:fillRect/>
          </a:stretch>
        </p:blipFill>
        <p:spPr>
          <a:xfrm>
            <a:off x="3190412" y="1793083"/>
            <a:ext cx="2815196" cy="1108109"/>
          </a:xfrm>
          <a:prstGeom prst="rect">
            <a:avLst/>
          </a:prstGeom>
        </p:spPr>
      </p:pic>
      <p:pic>
        <p:nvPicPr>
          <p:cNvPr id="15" name="図 14"/>
          <p:cNvPicPr>
            <a:picLocks noChangeAspect="1"/>
          </p:cNvPicPr>
          <p:nvPr/>
        </p:nvPicPr>
        <p:blipFill>
          <a:blip r:embed="rId5"/>
          <a:stretch>
            <a:fillRect/>
          </a:stretch>
        </p:blipFill>
        <p:spPr>
          <a:xfrm>
            <a:off x="5948978" y="1724181"/>
            <a:ext cx="2490709" cy="1251741"/>
          </a:xfrm>
          <a:prstGeom prst="rect">
            <a:avLst/>
          </a:prstGeom>
        </p:spPr>
      </p:pic>
      <p:pic>
        <p:nvPicPr>
          <p:cNvPr id="17" name="図 16"/>
          <p:cNvPicPr>
            <a:picLocks noChangeAspect="1"/>
          </p:cNvPicPr>
          <p:nvPr/>
        </p:nvPicPr>
        <p:blipFill>
          <a:blip r:embed="rId6"/>
          <a:stretch>
            <a:fillRect/>
          </a:stretch>
        </p:blipFill>
        <p:spPr>
          <a:xfrm>
            <a:off x="748265" y="4425885"/>
            <a:ext cx="1703681" cy="1341196"/>
          </a:xfrm>
          <a:prstGeom prst="rect">
            <a:avLst/>
          </a:prstGeom>
        </p:spPr>
      </p:pic>
      <p:pic>
        <p:nvPicPr>
          <p:cNvPr id="18" name="図 17"/>
          <p:cNvPicPr>
            <a:picLocks noChangeAspect="1"/>
          </p:cNvPicPr>
          <p:nvPr/>
        </p:nvPicPr>
        <p:blipFill>
          <a:blip r:embed="rId7"/>
          <a:stretch>
            <a:fillRect/>
          </a:stretch>
        </p:blipFill>
        <p:spPr>
          <a:xfrm>
            <a:off x="2751834" y="4425885"/>
            <a:ext cx="2102415" cy="1359320"/>
          </a:xfrm>
          <a:prstGeom prst="rect">
            <a:avLst/>
          </a:prstGeom>
        </p:spPr>
      </p:pic>
      <p:pic>
        <p:nvPicPr>
          <p:cNvPr id="19" name="図 18"/>
          <p:cNvPicPr>
            <a:picLocks noChangeAspect="1"/>
          </p:cNvPicPr>
          <p:nvPr/>
        </p:nvPicPr>
        <p:blipFill>
          <a:blip r:embed="rId8"/>
          <a:stretch>
            <a:fillRect/>
          </a:stretch>
        </p:blipFill>
        <p:spPr>
          <a:xfrm>
            <a:off x="4854249" y="4425885"/>
            <a:ext cx="3661101" cy="1437858"/>
          </a:xfrm>
          <a:prstGeom prst="rect">
            <a:avLst/>
          </a:prstGeom>
        </p:spPr>
      </p:pic>
      <p:sp>
        <p:nvSpPr>
          <p:cNvPr id="20" name="テキスト ボックス 19"/>
          <p:cNvSpPr txBox="1"/>
          <p:nvPr/>
        </p:nvSpPr>
        <p:spPr>
          <a:xfrm>
            <a:off x="5092251" y="5820625"/>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reenchimento</a:t>
            </a:r>
          </a:p>
        </p:txBody>
      </p:sp>
      <p:sp>
        <p:nvSpPr>
          <p:cNvPr id="21" name="テキスト ボックス 20"/>
          <p:cNvSpPr txBox="1"/>
          <p:nvPr/>
        </p:nvSpPr>
        <p:spPr>
          <a:xfrm>
            <a:off x="2664521" y="5726573"/>
            <a:ext cx="2097734" cy="646331"/>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trabalho de remoção de placas de pavimento</a:t>
            </a:r>
          </a:p>
        </p:txBody>
      </p:sp>
      <p:sp>
        <p:nvSpPr>
          <p:cNvPr id="22" name="テキスト ボックス 21"/>
          <p:cNvSpPr txBox="1"/>
          <p:nvPr/>
        </p:nvSpPr>
        <p:spPr>
          <a:xfrm>
            <a:off x="551238" y="5842184"/>
            <a:ext cx="2097734"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remoção de pedregulhos </a:t>
            </a:r>
          </a:p>
        </p:txBody>
      </p:sp>
      <p:sp>
        <p:nvSpPr>
          <p:cNvPr id="23" name="テキスト ボックス 22"/>
          <p:cNvSpPr txBox="1"/>
          <p:nvPr/>
        </p:nvSpPr>
        <p:spPr>
          <a:xfrm>
            <a:off x="6122167" y="3082006"/>
            <a:ext cx="2097734"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Trator com ancinho ou rastelo</a:t>
            </a:r>
          </a:p>
        </p:txBody>
      </p:sp>
      <p:sp>
        <p:nvSpPr>
          <p:cNvPr id="24" name="正方形/長方形 23"/>
          <p:cNvSpPr/>
          <p:nvPr/>
        </p:nvSpPr>
        <p:spPr>
          <a:xfrm>
            <a:off x="2807145" y="2374814"/>
            <a:ext cx="251209" cy="261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1435609" y="1460357"/>
            <a:ext cx="1016337" cy="861774"/>
          </a:xfrm>
          <a:prstGeom prst="rect">
            <a:avLst/>
          </a:prstGeom>
          <a:noFill/>
        </p:spPr>
        <p:txBody>
          <a:bodyPr wrap="squar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Corte as árvores com antecedência com uma motosserra, etc.</a:t>
            </a:r>
          </a:p>
        </p:txBody>
      </p:sp>
      <p:sp>
        <p:nvSpPr>
          <p:cNvPr id="27" name="正方形/長方形 26"/>
          <p:cNvSpPr/>
          <p:nvPr/>
        </p:nvSpPr>
        <p:spPr>
          <a:xfrm>
            <a:off x="3550285" y="2796677"/>
            <a:ext cx="1870350" cy="14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3359389" y="2750353"/>
            <a:ext cx="2379142" cy="400110"/>
          </a:xfrm>
          <a:prstGeom prst="rect">
            <a:avLst/>
          </a:prstGeom>
          <a:noFill/>
        </p:spPr>
        <p:txBody>
          <a:bodyPr wrap="squar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No caso do bambuzal, a profundidade deve ser de 20 a 30 cm.</a:t>
            </a:r>
          </a:p>
        </p:txBody>
      </p:sp>
    </p:spTree>
    <p:extLst>
      <p:ext uri="{BB962C8B-B14F-4D97-AF65-F5344CB8AC3E}">
        <p14:creationId xmlns:p14="http://schemas.microsoft.com/office/powerpoint/2010/main" val="2012028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Trabalho de escarificação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729192" y="2556871"/>
            <a:ext cx="3842808"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Rasgador de haste única e rasgador de haste múltipla</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112 do texto / Página 52 do texto suplementar</a:t>
            </a:r>
          </a:p>
        </p:txBody>
      </p:sp>
      <p:sp>
        <p:nvSpPr>
          <p:cNvPr id="20" name="テキスト ボックス 19"/>
          <p:cNvSpPr txBox="1"/>
          <p:nvPr/>
        </p:nvSpPr>
        <p:spPr>
          <a:xfrm>
            <a:off x="5195306" y="6033652"/>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sapata para solo macio</a:t>
            </a:r>
          </a:p>
        </p:txBody>
      </p:sp>
      <p:sp>
        <p:nvSpPr>
          <p:cNvPr id="21" name="テキスト ボックス 20"/>
          <p:cNvSpPr txBox="1"/>
          <p:nvPr/>
        </p:nvSpPr>
        <p:spPr>
          <a:xfrm>
            <a:off x="3418211" y="5087796"/>
            <a:ext cx="2097734"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passagem por solo macio</a:t>
            </a:r>
          </a:p>
        </p:txBody>
      </p:sp>
      <p:sp>
        <p:nvSpPr>
          <p:cNvPr id="22" name="テキスト ボックス 21"/>
          <p:cNvSpPr txBox="1"/>
          <p:nvPr/>
        </p:nvSpPr>
        <p:spPr>
          <a:xfrm>
            <a:off x="811734" y="5999089"/>
            <a:ext cx="3842808"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Gradiente descendente e rasgamento na forma de cruz</a:t>
            </a:r>
          </a:p>
        </p:txBody>
      </p:sp>
      <p:sp>
        <p:nvSpPr>
          <p:cNvPr id="23" name="テキスト ボックス 22"/>
          <p:cNvSpPr txBox="1"/>
          <p:nvPr/>
        </p:nvSpPr>
        <p:spPr>
          <a:xfrm>
            <a:off x="5273186" y="2914590"/>
            <a:ext cx="2719806"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Trabalho de rasgador em caso de maciço rochoso e direção reversa</a:t>
            </a:r>
          </a:p>
        </p:txBody>
      </p:sp>
      <p:pic>
        <p:nvPicPr>
          <p:cNvPr id="2" name="図 1"/>
          <p:cNvPicPr>
            <a:picLocks noChangeAspect="1"/>
          </p:cNvPicPr>
          <p:nvPr/>
        </p:nvPicPr>
        <p:blipFill>
          <a:blip r:embed="rId3"/>
          <a:stretch>
            <a:fillRect/>
          </a:stretch>
        </p:blipFill>
        <p:spPr>
          <a:xfrm>
            <a:off x="860298" y="1341388"/>
            <a:ext cx="3208838" cy="1288491"/>
          </a:xfrm>
          <a:prstGeom prst="rect">
            <a:avLst/>
          </a:prstGeom>
        </p:spPr>
      </p:pic>
      <p:pic>
        <p:nvPicPr>
          <p:cNvPr id="3" name="図 2"/>
          <p:cNvPicPr>
            <a:picLocks noChangeAspect="1"/>
          </p:cNvPicPr>
          <p:nvPr/>
        </p:nvPicPr>
        <p:blipFill>
          <a:blip r:embed="rId4"/>
          <a:stretch>
            <a:fillRect/>
          </a:stretch>
        </p:blipFill>
        <p:spPr>
          <a:xfrm>
            <a:off x="1486020" y="3050106"/>
            <a:ext cx="1468136" cy="1437163"/>
          </a:xfrm>
          <a:prstGeom prst="rect">
            <a:avLst/>
          </a:prstGeom>
        </p:spPr>
      </p:pic>
      <p:pic>
        <p:nvPicPr>
          <p:cNvPr id="5" name="図 4"/>
          <p:cNvPicPr>
            <a:picLocks noChangeAspect="1"/>
          </p:cNvPicPr>
          <p:nvPr/>
        </p:nvPicPr>
        <p:blipFill>
          <a:blip r:embed="rId5"/>
          <a:stretch>
            <a:fillRect/>
          </a:stretch>
        </p:blipFill>
        <p:spPr>
          <a:xfrm>
            <a:off x="4750829" y="1304969"/>
            <a:ext cx="3764521" cy="1444148"/>
          </a:xfrm>
          <a:prstGeom prst="rect">
            <a:avLst/>
          </a:prstGeom>
        </p:spPr>
      </p:pic>
      <p:pic>
        <p:nvPicPr>
          <p:cNvPr id="12" name="図 11"/>
          <p:cNvPicPr>
            <a:picLocks noChangeAspect="1"/>
          </p:cNvPicPr>
          <p:nvPr/>
        </p:nvPicPr>
        <p:blipFill>
          <a:blip r:embed="rId6"/>
          <a:stretch>
            <a:fillRect/>
          </a:stretch>
        </p:blipFill>
        <p:spPr>
          <a:xfrm>
            <a:off x="5667336" y="4729502"/>
            <a:ext cx="2803194" cy="1332414"/>
          </a:xfrm>
          <a:prstGeom prst="rect">
            <a:avLst/>
          </a:prstGeom>
        </p:spPr>
      </p:pic>
      <p:pic>
        <p:nvPicPr>
          <p:cNvPr id="7" name="図 6"/>
          <p:cNvPicPr>
            <a:picLocks noChangeAspect="1"/>
          </p:cNvPicPr>
          <p:nvPr/>
        </p:nvPicPr>
        <p:blipFill>
          <a:blip r:embed="rId7"/>
          <a:stretch>
            <a:fillRect/>
          </a:stretch>
        </p:blipFill>
        <p:spPr>
          <a:xfrm>
            <a:off x="811734" y="5023372"/>
            <a:ext cx="2564469" cy="965173"/>
          </a:xfrm>
          <a:prstGeom prst="rect">
            <a:avLst/>
          </a:prstGeom>
        </p:spPr>
      </p:pic>
      <p:sp>
        <p:nvSpPr>
          <p:cNvPr id="30" name="テキスト ボックス 29"/>
          <p:cNvSpPr txBox="1"/>
          <p:nvPr/>
        </p:nvSpPr>
        <p:spPr>
          <a:xfrm>
            <a:off x="325868" y="4492590"/>
            <a:ext cx="3842808"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Trabalho de rasgador</a:t>
            </a:r>
          </a:p>
        </p:txBody>
      </p:sp>
      <p:pic>
        <p:nvPicPr>
          <p:cNvPr id="8" name="図 7"/>
          <p:cNvPicPr>
            <a:picLocks noChangeAspect="1"/>
          </p:cNvPicPr>
          <p:nvPr/>
        </p:nvPicPr>
        <p:blipFill>
          <a:blip r:embed="rId8"/>
          <a:stretch>
            <a:fillRect/>
          </a:stretch>
        </p:blipFill>
        <p:spPr>
          <a:xfrm>
            <a:off x="3402250" y="3247191"/>
            <a:ext cx="2413719" cy="1844881"/>
          </a:xfrm>
          <a:prstGeom prst="rect">
            <a:avLst/>
          </a:prstGeom>
        </p:spPr>
      </p:pic>
      <p:sp>
        <p:nvSpPr>
          <p:cNvPr id="17" name="正方形/長方形 16"/>
          <p:cNvSpPr/>
          <p:nvPr/>
        </p:nvSpPr>
        <p:spPr>
          <a:xfrm>
            <a:off x="4732160" y="1295481"/>
            <a:ext cx="3130727" cy="14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4687375" y="1277166"/>
            <a:ext cx="1251043" cy="400110"/>
          </a:xfrm>
          <a:prstGeom prst="rect">
            <a:avLst/>
          </a:prstGeom>
          <a:noFill/>
        </p:spPr>
        <p:txBody>
          <a:bodyPr wrap="squar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(1) Rasgamento do maciço rochoso</a:t>
            </a:r>
          </a:p>
        </p:txBody>
      </p:sp>
      <p:sp>
        <p:nvSpPr>
          <p:cNvPr id="19" name="テキスト ボックス 18"/>
          <p:cNvSpPr txBox="1"/>
          <p:nvPr/>
        </p:nvSpPr>
        <p:spPr>
          <a:xfrm>
            <a:off x="6620111" y="1277166"/>
            <a:ext cx="1812805" cy="400110"/>
          </a:xfrm>
          <a:prstGeom prst="rect">
            <a:avLst/>
          </a:prstGeom>
          <a:noFill/>
        </p:spPr>
        <p:txBody>
          <a:bodyPr wrap="squar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(2) Rasgamento em direção reversa</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CE54FAA3-F3B3-4ACC-9823-1181DFD42CA6}"/>
              </a:ext>
            </a:extLst>
          </p:cNvPr>
          <p:cNvSpPr txBox="1"/>
          <p:nvPr/>
        </p:nvSpPr>
        <p:spPr>
          <a:xfrm>
            <a:off x="6931535" y="1692433"/>
            <a:ext cx="306526" cy="123111"/>
          </a:xfrm>
          <a:prstGeom prst="rect">
            <a:avLst/>
          </a:prstGeom>
          <a:solidFill>
            <a:schemeClr val="bg1"/>
          </a:solidFill>
        </p:spPr>
        <p:txBody>
          <a:bodyPr wrap="square" lIns="0" tIns="0" rIns="0" bIns="0" rtlCol="0">
            <a:spAutoFit/>
          </a:bodyPr>
          <a:lstStyle/>
          <a:p>
            <a:pPr rtl="0"/>
            <a:r>
              <a:rPr lang="pt-BR" sz="800" dirty="0">
                <a:latin typeface="Times New Roman" panose="02020603050405020304" pitchFamily="18" charset="0"/>
                <a:ea typeface="HGP明朝B" panose="02020800000000000000" pitchFamily="18" charset="-128"/>
                <a:cs typeface="Times New Roman" panose="02020603050405020304" pitchFamily="18" charset="0"/>
              </a:rPr>
              <a:t>(R</a:t>
            </a:r>
            <a:r>
              <a:rPr lang="pt-br" sz="800" dirty="0">
                <a:latin typeface="Times New Roman" panose="02020603050405020304" pitchFamily="18" charset="0"/>
                <a:ea typeface="HGP明朝B" panose="02020800000000000000" pitchFamily="18" charset="-128"/>
                <a:cs typeface="Times New Roman" panose="02020603050405020304" pitchFamily="18" charset="0"/>
              </a:rPr>
              <a:t>uim)</a:t>
            </a:r>
          </a:p>
        </p:txBody>
      </p:sp>
      <p:sp>
        <p:nvSpPr>
          <p:cNvPr id="25" name="テキスト ボックス 24">
            <a:extLst>
              <a:ext uri="{FF2B5EF4-FFF2-40B4-BE49-F238E27FC236}">
                <a16:creationId xmlns:a16="http://schemas.microsoft.com/office/drawing/2014/main" id="{1162E3E9-B38B-4A0F-AD2A-25851963A0A9}"/>
              </a:ext>
            </a:extLst>
          </p:cNvPr>
          <p:cNvSpPr txBox="1"/>
          <p:nvPr/>
        </p:nvSpPr>
        <p:spPr>
          <a:xfrm>
            <a:off x="7919754" y="1711102"/>
            <a:ext cx="274796" cy="123111"/>
          </a:xfrm>
          <a:prstGeom prst="rect">
            <a:avLst/>
          </a:prstGeom>
          <a:solidFill>
            <a:schemeClr val="bg1"/>
          </a:solidFill>
        </p:spPr>
        <p:txBody>
          <a:bodyPr wrap="square" lIns="0" tIns="0" rIns="0" bIns="0" rtlCol="0">
            <a:spAutoFit/>
          </a:bodyPr>
          <a:lstStyle/>
          <a:p>
            <a:pPr rtl="0"/>
            <a:r>
              <a:rPr lang="pt-BR" sz="800" dirty="0">
                <a:latin typeface="Times New Roman" panose="02020603050405020304" pitchFamily="18" charset="0"/>
                <a:ea typeface="HGP明朝B" panose="02020800000000000000" pitchFamily="18" charset="-128"/>
                <a:cs typeface="Times New Roman" panose="02020603050405020304" pitchFamily="18" charset="0"/>
              </a:rPr>
              <a:t>(B</a:t>
            </a:r>
            <a:r>
              <a:rPr lang="pt-br" sz="800" dirty="0">
                <a:latin typeface="Times New Roman" panose="02020603050405020304" pitchFamily="18" charset="0"/>
                <a:ea typeface="HGP明朝B" panose="02020800000000000000" pitchFamily="18" charset="-128"/>
                <a:cs typeface="Times New Roman" panose="02020603050405020304" pitchFamily="18" charset="0"/>
              </a:rPr>
              <a:t>om)</a:t>
            </a:r>
          </a:p>
        </p:txBody>
      </p:sp>
    </p:spTree>
    <p:extLst>
      <p:ext uri="{BB962C8B-B14F-4D97-AF65-F5344CB8AC3E}">
        <p14:creationId xmlns:p14="http://schemas.microsoft.com/office/powerpoint/2010/main" val="1636649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Trator escavador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807145" y="5709431"/>
            <a:ext cx="323761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dispositivo operacional de trator escavador</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115 do texto / Página 56 do texto suplementar</a:t>
            </a:r>
          </a:p>
        </p:txBody>
      </p:sp>
      <p:pic>
        <p:nvPicPr>
          <p:cNvPr id="7" name="図 6"/>
          <p:cNvPicPr>
            <a:picLocks noChangeAspect="1"/>
          </p:cNvPicPr>
          <p:nvPr/>
        </p:nvPicPr>
        <p:blipFill>
          <a:blip r:embed="rId3"/>
          <a:stretch>
            <a:fillRect/>
          </a:stretch>
        </p:blipFill>
        <p:spPr>
          <a:xfrm>
            <a:off x="834938" y="1291389"/>
            <a:ext cx="7667712" cy="4395036"/>
          </a:xfrm>
          <a:prstGeom prst="rect">
            <a:avLst/>
          </a:prstGeom>
        </p:spPr>
      </p:pic>
      <p:sp>
        <p:nvSpPr>
          <p:cNvPr id="8" name="テキスト ボックス 1055">
            <a:extLst>
              <a:ext uri="{FF2B5EF4-FFF2-40B4-BE49-F238E27FC236}">
                <a16:creationId xmlns:a16="http://schemas.microsoft.com/office/drawing/2014/main" id="{F07D51F6-6ADC-4486-A48C-4F25A121EE0F}"/>
              </a:ext>
            </a:extLst>
          </p:cNvPr>
          <p:cNvSpPr txBox="1"/>
          <p:nvPr/>
        </p:nvSpPr>
        <p:spPr>
          <a:xfrm>
            <a:off x="916925" y="2965044"/>
            <a:ext cx="942023" cy="4366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Para cima e para baixo</a:t>
            </a:r>
          </a:p>
          <a:p>
            <a:pPr algn="ctr"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Mudança de marcha</a:t>
            </a:r>
          </a:p>
        </p:txBody>
      </p:sp>
      <p:sp>
        <p:nvSpPr>
          <p:cNvPr id="10" name="テキスト ボックス 1056">
            <a:extLst>
              <a:ext uri="{FF2B5EF4-FFF2-40B4-BE49-F238E27FC236}">
                <a16:creationId xmlns:a16="http://schemas.microsoft.com/office/drawing/2014/main" id="{DEB259D9-E130-420C-9142-17F465CADCBD}"/>
              </a:ext>
            </a:extLst>
          </p:cNvPr>
          <p:cNvSpPr txBox="1"/>
          <p:nvPr/>
        </p:nvSpPr>
        <p:spPr>
          <a:xfrm>
            <a:off x="1037404" y="4515055"/>
            <a:ext cx="942023" cy="4366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Pedal de freio</a:t>
            </a:r>
          </a:p>
        </p:txBody>
      </p:sp>
      <p:sp>
        <p:nvSpPr>
          <p:cNvPr id="12" name="テキスト ボックス 1057">
            <a:extLst>
              <a:ext uri="{FF2B5EF4-FFF2-40B4-BE49-F238E27FC236}">
                <a16:creationId xmlns:a16="http://schemas.microsoft.com/office/drawing/2014/main" id="{53E6C174-936E-4604-9E8E-9F2E87101157}"/>
              </a:ext>
            </a:extLst>
          </p:cNvPr>
          <p:cNvSpPr txBox="1"/>
          <p:nvPr/>
        </p:nvSpPr>
        <p:spPr>
          <a:xfrm>
            <a:off x="3009331" y="1877134"/>
            <a:ext cx="2412100" cy="1669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Sistema de monitoramento eletrônico</a:t>
            </a:r>
          </a:p>
        </p:txBody>
      </p:sp>
      <p:sp>
        <p:nvSpPr>
          <p:cNvPr id="13" name="テキスト ボックス 1058">
            <a:extLst>
              <a:ext uri="{FF2B5EF4-FFF2-40B4-BE49-F238E27FC236}">
                <a16:creationId xmlns:a16="http://schemas.microsoft.com/office/drawing/2014/main" id="{E9F1C5F2-D701-444A-B2E1-06D99FAD137C}"/>
              </a:ext>
            </a:extLst>
          </p:cNvPr>
          <p:cNvSpPr txBox="1"/>
          <p:nvPr/>
        </p:nvSpPr>
        <p:spPr>
          <a:xfrm>
            <a:off x="6690584" y="2460140"/>
            <a:ext cx="1531396" cy="1489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Indicador de direção</a:t>
            </a:r>
          </a:p>
        </p:txBody>
      </p:sp>
      <p:sp>
        <p:nvSpPr>
          <p:cNvPr id="15" name="テキスト ボックス 1059">
            <a:extLst>
              <a:ext uri="{FF2B5EF4-FFF2-40B4-BE49-F238E27FC236}">
                <a16:creationId xmlns:a16="http://schemas.microsoft.com/office/drawing/2014/main" id="{D29094B8-34F6-4AB5-980F-2D778FB3D200}"/>
              </a:ext>
            </a:extLst>
          </p:cNvPr>
          <p:cNvSpPr txBox="1"/>
          <p:nvPr/>
        </p:nvSpPr>
        <p:spPr>
          <a:xfrm>
            <a:off x="6630096" y="2727450"/>
            <a:ext cx="1852082" cy="26228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Interruptor do freio de estacionamento</a:t>
            </a:r>
          </a:p>
        </p:txBody>
      </p:sp>
      <p:sp>
        <p:nvSpPr>
          <p:cNvPr id="16" name="テキスト ボックス 1060">
            <a:extLst>
              <a:ext uri="{FF2B5EF4-FFF2-40B4-BE49-F238E27FC236}">
                <a16:creationId xmlns:a16="http://schemas.microsoft.com/office/drawing/2014/main" id="{E4593011-0902-4660-849C-829D2D36A501}"/>
              </a:ext>
            </a:extLst>
          </p:cNvPr>
          <p:cNvSpPr txBox="1"/>
          <p:nvPr/>
        </p:nvSpPr>
        <p:spPr>
          <a:xfrm>
            <a:off x="6690584" y="2989733"/>
            <a:ext cx="1743732" cy="2076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Interruptor de trava de trabalho</a:t>
            </a:r>
          </a:p>
        </p:txBody>
      </p:sp>
      <p:sp>
        <p:nvSpPr>
          <p:cNvPr id="17" name="テキスト ボックス 1061">
            <a:extLst>
              <a:ext uri="{FF2B5EF4-FFF2-40B4-BE49-F238E27FC236}">
                <a16:creationId xmlns:a16="http://schemas.microsoft.com/office/drawing/2014/main" id="{5742E0EA-F368-4806-82EA-58AEE0B4B81B}"/>
              </a:ext>
            </a:extLst>
          </p:cNvPr>
          <p:cNvSpPr txBox="1"/>
          <p:nvPr/>
        </p:nvSpPr>
        <p:spPr>
          <a:xfrm>
            <a:off x="6693033" y="3315747"/>
            <a:ext cx="1741283" cy="4366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controle do equipamento de trabalho</a:t>
            </a:r>
          </a:p>
        </p:txBody>
      </p:sp>
      <p:sp>
        <p:nvSpPr>
          <p:cNvPr id="18" name="テキスト ボックス 1062">
            <a:extLst>
              <a:ext uri="{FF2B5EF4-FFF2-40B4-BE49-F238E27FC236}">
                <a16:creationId xmlns:a16="http://schemas.microsoft.com/office/drawing/2014/main" id="{9495E783-FFCC-4DF4-9DF1-2CE063E0B700}"/>
              </a:ext>
            </a:extLst>
          </p:cNvPr>
          <p:cNvSpPr txBox="1"/>
          <p:nvPr/>
        </p:nvSpPr>
        <p:spPr>
          <a:xfrm>
            <a:off x="6590574" y="4733385"/>
            <a:ext cx="1891604" cy="1669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Pedal acelerador</a:t>
            </a:r>
          </a:p>
        </p:txBody>
      </p:sp>
    </p:spTree>
    <p:extLst>
      <p:ext uri="{BB962C8B-B14F-4D97-AF65-F5344CB8AC3E}">
        <p14:creationId xmlns:p14="http://schemas.microsoft.com/office/powerpoint/2010/main" val="2845370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Trator escavador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856173" y="4763626"/>
            <a:ext cx="323761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operação de braço de levantamento e caçamba</a:t>
            </a:r>
          </a:p>
        </p:txBody>
      </p:sp>
      <p:sp>
        <p:nvSpPr>
          <p:cNvPr id="23" name="テキスト ボックス 22"/>
          <p:cNvSpPr txBox="1"/>
          <p:nvPr/>
        </p:nvSpPr>
        <p:spPr>
          <a:xfrm>
            <a:off x="4872988" y="4763626"/>
            <a:ext cx="323761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altura da caçamba durante a condução</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116 do texto / Página 56 do texto suplementar</a:t>
            </a:r>
          </a:p>
        </p:txBody>
      </p:sp>
      <p:pic>
        <p:nvPicPr>
          <p:cNvPr id="8" name="図 7"/>
          <p:cNvPicPr>
            <a:picLocks noChangeAspect="1"/>
          </p:cNvPicPr>
          <p:nvPr/>
        </p:nvPicPr>
        <p:blipFill>
          <a:blip r:embed="rId3"/>
          <a:stretch>
            <a:fillRect/>
          </a:stretch>
        </p:blipFill>
        <p:spPr>
          <a:xfrm>
            <a:off x="689041" y="2589219"/>
            <a:ext cx="3571874" cy="2082624"/>
          </a:xfrm>
          <a:prstGeom prst="rect">
            <a:avLst/>
          </a:prstGeom>
        </p:spPr>
      </p:pic>
      <p:pic>
        <p:nvPicPr>
          <p:cNvPr id="10" name="図 9"/>
          <p:cNvPicPr>
            <a:picLocks noChangeAspect="1"/>
          </p:cNvPicPr>
          <p:nvPr/>
        </p:nvPicPr>
        <p:blipFill>
          <a:blip r:embed="rId4"/>
          <a:stretch>
            <a:fillRect/>
          </a:stretch>
        </p:blipFill>
        <p:spPr>
          <a:xfrm>
            <a:off x="4209777" y="2802183"/>
            <a:ext cx="4288527" cy="1935335"/>
          </a:xfrm>
          <a:prstGeom prst="rect">
            <a:avLst/>
          </a:prstGeom>
        </p:spPr>
      </p:pic>
    </p:spTree>
    <p:extLst>
      <p:ext uri="{BB962C8B-B14F-4D97-AF65-F5344CB8AC3E}">
        <p14:creationId xmlns:p14="http://schemas.microsoft.com/office/powerpoint/2010/main" val="3724558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Trabalho de escavação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813252" y="3919924"/>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escavação (1)</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118 do texto / Página 57 do texto suplementar</a:t>
            </a:r>
          </a:p>
        </p:txBody>
      </p:sp>
      <p:pic>
        <p:nvPicPr>
          <p:cNvPr id="2" name="図 1"/>
          <p:cNvPicPr>
            <a:picLocks noChangeAspect="1"/>
          </p:cNvPicPr>
          <p:nvPr/>
        </p:nvPicPr>
        <p:blipFill>
          <a:blip r:embed="rId3"/>
          <a:stretch>
            <a:fillRect/>
          </a:stretch>
        </p:blipFill>
        <p:spPr>
          <a:xfrm>
            <a:off x="1203763" y="1937484"/>
            <a:ext cx="2456589" cy="1865934"/>
          </a:xfrm>
          <a:prstGeom prst="rect">
            <a:avLst/>
          </a:prstGeom>
        </p:spPr>
      </p:pic>
      <p:pic>
        <p:nvPicPr>
          <p:cNvPr id="3" name="図 2"/>
          <p:cNvPicPr>
            <a:picLocks noChangeAspect="1"/>
          </p:cNvPicPr>
          <p:nvPr/>
        </p:nvPicPr>
        <p:blipFill>
          <a:blip r:embed="rId4"/>
          <a:stretch>
            <a:fillRect/>
          </a:stretch>
        </p:blipFill>
        <p:spPr>
          <a:xfrm>
            <a:off x="4743450" y="1306380"/>
            <a:ext cx="3165849" cy="3356668"/>
          </a:xfrm>
          <a:prstGeom prst="rect">
            <a:avLst/>
          </a:prstGeom>
        </p:spPr>
      </p:pic>
      <p:pic>
        <p:nvPicPr>
          <p:cNvPr id="5" name="図 4"/>
          <p:cNvPicPr>
            <a:picLocks noChangeAspect="1"/>
          </p:cNvPicPr>
          <p:nvPr/>
        </p:nvPicPr>
        <p:blipFill>
          <a:blip r:embed="rId5"/>
          <a:stretch>
            <a:fillRect/>
          </a:stretch>
        </p:blipFill>
        <p:spPr>
          <a:xfrm>
            <a:off x="670377" y="4772026"/>
            <a:ext cx="3537003" cy="1284182"/>
          </a:xfrm>
          <a:prstGeom prst="rect">
            <a:avLst/>
          </a:prstGeom>
        </p:spPr>
      </p:pic>
      <p:pic>
        <p:nvPicPr>
          <p:cNvPr id="6" name="図 5"/>
          <p:cNvPicPr>
            <a:picLocks noChangeAspect="1"/>
          </p:cNvPicPr>
          <p:nvPr/>
        </p:nvPicPr>
        <p:blipFill>
          <a:blip r:embed="rId6"/>
          <a:stretch>
            <a:fillRect/>
          </a:stretch>
        </p:blipFill>
        <p:spPr>
          <a:xfrm>
            <a:off x="4162300" y="4881608"/>
            <a:ext cx="4368541" cy="1174599"/>
          </a:xfrm>
          <a:prstGeom prst="rect">
            <a:avLst/>
          </a:prstGeom>
        </p:spPr>
      </p:pic>
      <p:sp>
        <p:nvSpPr>
          <p:cNvPr id="15" name="テキスト ボックス 14"/>
          <p:cNvSpPr txBox="1"/>
          <p:nvPr/>
        </p:nvSpPr>
        <p:spPr>
          <a:xfrm>
            <a:off x="4887205" y="4633526"/>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escavação (2)</a:t>
            </a:r>
          </a:p>
        </p:txBody>
      </p:sp>
      <p:sp>
        <p:nvSpPr>
          <p:cNvPr id="16" name="テキスト ボックス 15"/>
          <p:cNvSpPr txBox="1"/>
          <p:nvPr/>
        </p:nvSpPr>
        <p:spPr>
          <a:xfrm>
            <a:off x="1008784" y="6061453"/>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escavação (3)</a:t>
            </a:r>
          </a:p>
        </p:txBody>
      </p:sp>
      <p:sp>
        <p:nvSpPr>
          <p:cNvPr id="17" name="テキスト ボックス 16"/>
          <p:cNvSpPr txBox="1"/>
          <p:nvPr/>
        </p:nvSpPr>
        <p:spPr>
          <a:xfrm>
            <a:off x="4887205" y="6056207"/>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escavação (4)</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正方形/長方形 12"/>
          <p:cNvSpPr/>
          <p:nvPr/>
        </p:nvSpPr>
        <p:spPr>
          <a:xfrm>
            <a:off x="4497778" y="4997627"/>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4426964" y="4961320"/>
            <a:ext cx="1189571" cy="369332"/>
          </a:xfrm>
          <a:prstGeom prst="rect">
            <a:avLst/>
          </a:prstGeom>
          <a:noFill/>
        </p:spPr>
        <p:txBody>
          <a:bodyPr wrap="square" rtlCol="0">
            <a:spAutoFit/>
          </a:bodyPr>
          <a:lstStyle/>
          <a:p>
            <a:pPr rtl="0"/>
            <a:r>
              <a:rPr lang="pt-br" sz="600" dirty="0">
                <a:latin typeface="Times New Roman" panose="02020603050405020304" pitchFamily="18" charset="0"/>
                <a:ea typeface="HGP明朝B" panose="02020800000000000000" pitchFamily="18" charset="-128"/>
                <a:cs typeface="Times New Roman" panose="02020603050405020304" pitchFamily="18" charset="0"/>
              </a:rPr>
              <a:t>A escavação perpendicular à montanha na parte mais baixa (</a:t>
            </a:r>
            <a:r>
              <a:rPr lang="pt-br" sz="600" dirty="0" err="1">
                <a:latin typeface="Times New Roman" panose="02020603050405020304" pitchFamily="18" charset="0"/>
                <a:ea typeface="HGP明朝B" panose="02020800000000000000" pitchFamily="18" charset="-128"/>
                <a:cs typeface="Times New Roman" panose="02020603050405020304" pitchFamily="18" charset="0"/>
              </a:rPr>
              <a:t>sukashi</a:t>
            </a:r>
            <a:r>
              <a:rPr lang="pt-br" sz="600" dirty="0">
                <a:latin typeface="Times New Roman" panose="02020603050405020304" pitchFamily="18" charset="0"/>
                <a:ea typeface="HGP明朝B" panose="02020800000000000000" pitchFamily="18" charset="-128"/>
                <a:cs typeface="Times New Roman" panose="02020603050405020304" pitchFamily="18" charset="0"/>
              </a:rPr>
              <a:t> </a:t>
            </a:r>
            <a:r>
              <a:rPr lang="pt-br" sz="600" dirty="0" err="1">
                <a:latin typeface="Times New Roman" panose="02020603050405020304" pitchFamily="18" charset="0"/>
                <a:ea typeface="HGP明朝B" panose="02020800000000000000" pitchFamily="18" charset="-128"/>
                <a:cs typeface="Times New Roman" panose="02020603050405020304" pitchFamily="18" charset="0"/>
              </a:rPr>
              <a:t>bori</a:t>
            </a:r>
            <a:r>
              <a:rPr lang="pt-br" sz="600" dirty="0">
                <a:latin typeface="Times New Roman" panose="02020603050405020304" pitchFamily="18" charset="0"/>
                <a:ea typeface="HGP明朝B" panose="02020800000000000000" pitchFamily="18" charset="-128"/>
                <a:cs typeface="Times New Roman" panose="02020603050405020304" pitchFamily="18" charset="0"/>
              </a:rPr>
              <a:t>) é perigosa.</a:t>
            </a:r>
          </a:p>
        </p:txBody>
      </p:sp>
    </p:spTree>
    <p:extLst>
      <p:ext uri="{BB962C8B-B14F-4D97-AF65-F5344CB8AC3E}">
        <p14:creationId xmlns:p14="http://schemas.microsoft.com/office/powerpoint/2010/main" val="442484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Trabalho de carregamento e transporte</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119 do texto / Página 58 do texto suplementar</a:t>
            </a:r>
          </a:p>
        </p:txBody>
      </p:sp>
      <p:sp>
        <p:nvSpPr>
          <p:cNvPr id="15" name="テキスト ボックス 14"/>
          <p:cNvSpPr txBox="1"/>
          <p:nvPr/>
        </p:nvSpPr>
        <p:spPr>
          <a:xfrm>
            <a:off x="3000800" y="4569304"/>
            <a:ext cx="323761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forma de carregamento (1)</a:t>
            </a:r>
          </a:p>
        </p:txBody>
      </p:sp>
      <p:sp>
        <p:nvSpPr>
          <p:cNvPr id="16" name="テキスト ボックス 15"/>
          <p:cNvSpPr txBox="1"/>
          <p:nvPr/>
        </p:nvSpPr>
        <p:spPr>
          <a:xfrm>
            <a:off x="3000800" y="6108222"/>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forma de carregamento (2)</a:t>
            </a:r>
          </a:p>
        </p:txBody>
      </p:sp>
      <p:pic>
        <p:nvPicPr>
          <p:cNvPr id="7" name="図 6"/>
          <p:cNvPicPr>
            <a:picLocks noChangeAspect="1"/>
          </p:cNvPicPr>
          <p:nvPr/>
        </p:nvPicPr>
        <p:blipFill>
          <a:blip r:embed="rId3"/>
          <a:stretch>
            <a:fillRect/>
          </a:stretch>
        </p:blipFill>
        <p:spPr>
          <a:xfrm>
            <a:off x="2507436" y="1483877"/>
            <a:ext cx="4224339" cy="1416699"/>
          </a:xfrm>
          <a:prstGeom prst="rect">
            <a:avLst/>
          </a:prstGeom>
        </p:spPr>
      </p:pic>
      <p:pic>
        <p:nvPicPr>
          <p:cNvPr id="8" name="図 7"/>
          <p:cNvPicPr>
            <a:picLocks noChangeAspect="1"/>
          </p:cNvPicPr>
          <p:nvPr/>
        </p:nvPicPr>
        <p:blipFill>
          <a:blip r:embed="rId4"/>
          <a:stretch>
            <a:fillRect/>
          </a:stretch>
        </p:blipFill>
        <p:spPr>
          <a:xfrm>
            <a:off x="2430161" y="3030673"/>
            <a:ext cx="4378888" cy="1545490"/>
          </a:xfrm>
          <a:prstGeom prst="rect">
            <a:avLst/>
          </a:prstGeom>
        </p:spPr>
      </p:pic>
      <p:pic>
        <p:nvPicPr>
          <p:cNvPr id="10" name="図 9"/>
          <p:cNvPicPr>
            <a:picLocks noChangeAspect="1"/>
          </p:cNvPicPr>
          <p:nvPr/>
        </p:nvPicPr>
        <p:blipFill>
          <a:blip r:embed="rId5"/>
          <a:stretch>
            <a:fillRect/>
          </a:stretch>
        </p:blipFill>
        <p:spPr>
          <a:xfrm>
            <a:off x="2172580" y="4788910"/>
            <a:ext cx="4894051" cy="1339424"/>
          </a:xfrm>
          <a:prstGeom prst="rect">
            <a:avLst/>
          </a:prstGeom>
        </p:spPr>
      </p:pic>
      <p:sp>
        <p:nvSpPr>
          <p:cNvPr id="14" name="テキスト ボックス 13"/>
          <p:cNvSpPr txBox="1"/>
          <p:nvPr/>
        </p:nvSpPr>
        <p:spPr>
          <a:xfrm>
            <a:off x="2859005" y="2926630"/>
            <a:ext cx="3357718"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trabalho de carregamento e transporte</a:t>
            </a:r>
          </a:p>
        </p:txBody>
      </p:sp>
      <p:sp>
        <p:nvSpPr>
          <p:cNvPr id="12" name="正方形/長方形 11"/>
          <p:cNvSpPr/>
          <p:nvPr/>
        </p:nvSpPr>
        <p:spPr>
          <a:xfrm>
            <a:off x="2953297" y="2729745"/>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2880692" y="2700521"/>
            <a:ext cx="1545258" cy="246221"/>
          </a:xfrm>
          <a:prstGeom prst="rect">
            <a:avLst/>
          </a:prstGeom>
          <a:noFill/>
        </p:spPr>
        <p:txBody>
          <a:bodyPr wrap="squar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Início de carregamento</a:t>
            </a:r>
          </a:p>
        </p:txBody>
      </p:sp>
      <p:sp>
        <p:nvSpPr>
          <p:cNvPr id="23" name="正方形/長方形 22"/>
          <p:cNvSpPr/>
          <p:nvPr/>
        </p:nvSpPr>
        <p:spPr>
          <a:xfrm>
            <a:off x="5499369" y="2745224"/>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4" name="正方形/長方形 23"/>
          <p:cNvSpPr/>
          <p:nvPr/>
        </p:nvSpPr>
        <p:spPr>
          <a:xfrm>
            <a:off x="6010242" y="1666897"/>
            <a:ext cx="721533" cy="356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5751057" y="2694815"/>
            <a:ext cx="1189571" cy="246221"/>
          </a:xfrm>
          <a:prstGeom prst="rect">
            <a:avLst/>
          </a:prstGeom>
          <a:noFill/>
        </p:spPr>
        <p:txBody>
          <a:bodyPr wrap="squar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fim</a:t>
            </a:r>
          </a:p>
        </p:txBody>
      </p:sp>
      <p:sp>
        <p:nvSpPr>
          <p:cNvPr id="17" name="テキスト ボックス 16"/>
          <p:cNvSpPr txBox="1"/>
          <p:nvPr/>
        </p:nvSpPr>
        <p:spPr>
          <a:xfrm>
            <a:off x="5454466" y="1632862"/>
            <a:ext cx="1567887" cy="400110"/>
          </a:xfrm>
          <a:prstGeom prst="rect">
            <a:avLst/>
          </a:prstGeom>
          <a:noFill/>
        </p:spPr>
        <p:txBody>
          <a:bodyPr wrap="square" rtlCol="0">
            <a:spAutoFit/>
          </a:bodyPr>
          <a:lstStyle/>
          <a:p>
            <a:pPr algn="r" rtl="0"/>
            <a:r>
              <a:rPr lang="pt-br" sz="1000" dirty="0">
                <a:latin typeface="Times New Roman" panose="02020603050405020304" pitchFamily="18" charset="0"/>
                <a:ea typeface="HGP明朝B" panose="02020800000000000000" pitchFamily="18" charset="-128"/>
                <a:cs typeface="Times New Roman" panose="02020603050405020304" pitchFamily="18" charset="0"/>
              </a:rPr>
              <a:t>Altura do pino da dobradiça</a:t>
            </a:r>
          </a:p>
        </p:txBody>
      </p:sp>
      <p:sp>
        <p:nvSpPr>
          <p:cNvPr id="25" name="正方形/長方形 24"/>
          <p:cNvSpPr/>
          <p:nvPr/>
        </p:nvSpPr>
        <p:spPr>
          <a:xfrm>
            <a:off x="2663380" y="5014653"/>
            <a:ext cx="393472" cy="12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6" name="正方形/長方形 25"/>
          <p:cNvSpPr/>
          <p:nvPr/>
        </p:nvSpPr>
        <p:spPr>
          <a:xfrm>
            <a:off x="3819277" y="4974513"/>
            <a:ext cx="393472" cy="12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7" name="正方形/長方形 26"/>
          <p:cNvSpPr/>
          <p:nvPr/>
        </p:nvSpPr>
        <p:spPr>
          <a:xfrm>
            <a:off x="4823358" y="4965531"/>
            <a:ext cx="565937" cy="13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8" name="正方形/長方形 27"/>
          <p:cNvSpPr/>
          <p:nvPr/>
        </p:nvSpPr>
        <p:spPr>
          <a:xfrm>
            <a:off x="6476418" y="4991456"/>
            <a:ext cx="565937" cy="13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2604797" y="4925164"/>
            <a:ext cx="694470" cy="246221"/>
          </a:xfrm>
          <a:prstGeom prst="rect">
            <a:avLst/>
          </a:prstGeom>
          <a:noFill/>
        </p:spPr>
        <p:txBody>
          <a:bodyPr wrap="squar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Estável</a:t>
            </a:r>
          </a:p>
        </p:txBody>
      </p:sp>
      <p:sp>
        <p:nvSpPr>
          <p:cNvPr id="20" name="テキスト ボックス 19"/>
          <p:cNvSpPr txBox="1"/>
          <p:nvPr/>
        </p:nvSpPr>
        <p:spPr>
          <a:xfrm>
            <a:off x="3715846" y="4788910"/>
            <a:ext cx="759554" cy="400110"/>
          </a:xfrm>
          <a:prstGeom prst="rect">
            <a:avLst/>
          </a:prstGeom>
          <a:noFill/>
        </p:spPr>
        <p:txBody>
          <a:bodyPr wrap="squar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Carga unilateral</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1" name="テキスト ボックス 20"/>
          <p:cNvSpPr txBox="1"/>
          <p:nvPr/>
        </p:nvSpPr>
        <p:spPr>
          <a:xfrm>
            <a:off x="4794134" y="4825028"/>
            <a:ext cx="1046377" cy="400110"/>
          </a:xfrm>
          <a:prstGeom prst="rect">
            <a:avLst/>
          </a:prstGeom>
          <a:noFill/>
        </p:spPr>
        <p:txBody>
          <a:bodyPr wrap="square" rtlCol="0">
            <a:spAutoFit/>
          </a:bodyPr>
          <a:lstStyle/>
          <a:p>
            <a:pPr rtl="0"/>
            <a:r>
              <a:rPr lang="pt-br" sz="1000" dirty="0">
                <a:latin typeface="Times New Roman" panose="02020603050405020304" pitchFamily="18" charset="0"/>
                <a:ea typeface="HGP明朝B" panose="02020800000000000000" pitchFamily="18" charset="-128"/>
                <a:cs typeface="Times New Roman" panose="02020603050405020304" pitchFamily="18" charset="0"/>
              </a:rPr>
              <a:t>Carga unilateral instável</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2" name="テキスト ボックス 21"/>
          <p:cNvSpPr txBox="1"/>
          <p:nvPr/>
        </p:nvSpPr>
        <p:spPr>
          <a:xfrm>
            <a:off x="6416220" y="4925164"/>
            <a:ext cx="900990" cy="246221"/>
          </a:xfrm>
          <a:prstGeom prst="rect">
            <a:avLst/>
          </a:prstGeom>
          <a:noFill/>
        </p:spPr>
        <p:txBody>
          <a:bodyPr wrap="square" rtlCol="0">
            <a:spAutoFit/>
          </a:bodyPr>
          <a:lstStyle/>
          <a:p>
            <a:pPr rtl="0"/>
            <a:r>
              <a:rPr lang="pt-br" sz="1000">
                <a:latin typeface="Times New Roman" panose="02020603050405020304" pitchFamily="18" charset="0"/>
                <a:ea typeface="HGP明朝B" panose="02020800000000000000" pitchFamily="18" charset="-128"/>
                <a:cs typeface="Times New Roman" panose="02020603050405020304" pitchFamily="18" charset="0"/>
              </a:rPr>
              <a:t>instável</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Tree>
    <p:extLst>
      <p:ext uri="{BB962C8B-B14F-4D97-AF65-F5344CB8AC3E}">
        <p14:creationId xmlns:p14="http://schemas.microsoft.com/office/powerpoint/2010/main" val="4494745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Trabalho de carregamento e transporte</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029467" y="4445758"/>
            <a:ext cx="3237610" cy="430887"/>
          </a:xfrm>
          <a:prstGeom prst="rect">
            <a:avLst/>
          </a:prstGeom>
          <a:noFill/>
          <a:ln>
            <a:noFill/>
          </a:ln>
        </p:spPr>
        <p:txBody>
          <a:bodyPr wrap="square" rtlCol="0">
            <a:spAutoFit/>
          </a:bodyPr>
          <a:lstStyle/>
          <a:p>
            <a:pPr algn="ctr" rtl="0"/>
            <a:r>
              <a:rPr lang="pt-br" sz="1100" dirty="0">
                <a:solidFill>
                  <a:prstClr val="black"/>
                </a:solidFill>
                <a:latin typeface="Times New Roman" panose="02020603050405020304" pitchFamily="18" charset="0"/>
                <a:cs typeface="Times New Roman" panose="02020603050405020304" pitchFamily="18" charset="0"/>
              </a:rPr>
              <a:t>Exemplo de trabalho de carregamento e transporte, deslocamento em V, etc.</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121 do texto / Página 59 do texto suplementar</a:t>
            </a:r>
          </a:p>
        </p:txBody>
      </p:sp>
      <p:sp>
        <p:nvSpPr>
          <p:cNvPr id="15" name="テキスト ボックス 14"/>
          <p:cNvSpPr txBox="1"/>
          <p:nvPr/>
        </p:nvSpPr>
        <p:spPr>
          <a:xfrm>
            <a:off x="1144635" y="4957102"/>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escavação (2)</a:t>
            </a:r>
          </a:p>
        </p:txBody>
      </p:sp>
      <p:sp>
        <p:nvSpPr>
          <p:cNvPr id="16" name="テキスト ボックス 15"/>
          <p:cNvSpPr txBox="1"/>
          <p:nvPr/>
        </p:nvSpPr>
        <p:spPr>
          <a:xfrm>
            <a:off x="1008784" y="6052781"/>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despejo</a:t>
            </a:r>
          </a:p>
        </p:txBody>
      </p:sp>
      <p:sp>
        <p:nvSpPr>
          <p:cNvPr id="17" name="テキスト ボックス 16"/>
          <p:cNvSpPr txBox="1"/>
          <p:nvPr/>
        </p:nvSpPr>
        <p:spPr>
          <a:xfrm>
            <a:off x="4651511" y="1319714"/>
            <a:ext cx="361895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método de carregamento e transporte</a:t>
            </a:r>
          </a:p>
        </p:txBody>
      </p:sp>
      <p:pic>
        <p:nvPicPr>
          <p:cNvPr id="12" name="図 11"/>
          <p:cNvPicPr>
            <a:picLocks noChangeAspect="1"/>
          </p:cNvPicPr>
          <p:nvPr/>
        </p:nvPicPr>
        <p:blipFill>
          <a:blip r:embed="rId3"/>
          <a:stretch>
            <a:fillRect/>
          </a:stretch>
        </p:blipFill>
        <p:spPr>
          <a:xfrm>
            <a:off x="1008784" y="1350273"/>
            <a:ext cx="3278977" cy="3103961"/>
          </a:xfrm>
          <a:prstGeom prst="rect">
            <a:avLst/>
          </a:prstGeom>
        </p:spPr>
      </p:pic>
      <p:pic>
        <p:nvPicPr>
          <p:cNvPr id="13" name="図 12"/>
          <p:cNvPicPr>
            <a:picLocks noChangeAspect="1"/>
          </p:cNvPicPr>
          <p:nvPr/>
        </p:nvPicPr>
        <p:blipFill>
          <a:blip r:embed="rId4"/>
          <a:stretch>
            <a:fillRect/>
          </a:stretch>
        </p:blipFill>
        <p:spPr>
          <a:xfrm>
            <a:off x="4510811" y="1553596"/>
            <a:ext cx="3984625" cy="4776184"/>
          </a:xfrm>
          <a:prstGeom prst="rect">
            <a:avLst/>
          </a:prstGeom>
        </p:spPr>
      </p:pic>
      <p:pic>
        <p:nvPicPr>
          <p:cNvPr id="18" name="図 17"/>
          <p:cNvPicPr>
            <a:picLocks noChangeAspect="1"/>
          </p:cNvPicPr>
          <p:nvPr/>
        </p:nvPicPr>
        <p:blipFill>
          <a:blip r:embed="rId5"/>
          <a:stretch>
            <a:fillRect/>
          </a:stretch>
        </p:blipFill>
        <p:spPr>
          <a:xfrm>
            <a:off x="668053" y="4900029"/>
            <a:ext cx="3578425" cy="1208766"/>
          </a:xfrm>
          <a:prstGeom prst="rect">
            <a:avLst/>
          </a:prstGeom>
        </p:spPr>
      </p:pic>
      <p:sp>
        <p:nvSpPr>
          <p:cNvPr id="19" name="正方形/長方形 18"/>
          <p:cNvSpPr/>
          <p:nvPr/>
        </p:nvSpPr>
        <p:spPr>
          <a:xfrm>
            <a:off x="1372534" y="140681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5" name="正方形/長方形 24"/>
          <p:cNvSpPr/>
          <p:nvPr/>
        </p:nvSpPr>
        <p:spPr>
          <a:xfrm>
            <a:off x="3081305" y="1412016"/>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6" name="正方形/長方形 25"/>
          <p:cNvSpPr/>
          <p:nvPr/>
        </p:nvSpPr>
        <p:spPr>
          <a:xfrm>
            <a:off x="1282450" y="291608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7" name="正方形/長方形 26"/>
          <p:cNvSpPr/>
          <p:nvPr/>
        </p:nvSpPr>
        <p:spPr>
          <a:xfrm>
            <a:off x="3091507" y="291608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8" name="正方形/長方形 27"/>
          <p:cNvSpPr/>
          <p:nvPr/>
        </p:nvSpPr>
        <p:spPr>
          <a:xfrm>
            <a:off x="1620979" y="4335357"/>
            <a:ext cx="1557196"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1019185" y="1268375"/>
            <a:ext cx="1377708" cy="338554"/>
          </a:xfrm>
          <a:prstGeom prst="rect">
            <a:avLst/>
          </a:prstGeom>
          <a:noFill/>
        </p:spPr>
        <p:txBody>
          <a:bodyPr wrap="square" rtlCol="0">
            <a:spAutoFit/>
          </a:bodyPr>
          <a:lstStyle/>
          <a:p>
            <a:pPr algn="ctr" rtl="0"/>
            <a:r>
              <a:rPr lang="pt-br" sz="800" dirty="0">
                <a:latin typeface="Times New Roman" panose="02020603050405020304" pitchFamily="18" charset="0"/>
                <a:ea typeface="HGP明朝B" panose="02020800000000000000" pitchFamily="18" charset="-128"/>
                <a:cs typeface="Times New Roman" panose="02020603050405020304" pitchFamily="18" charset="0"/>
              </a:rPr>
              <a:t>Tipo V (deslocamento em V)</a:t>
            </a:r>
            <a:r>
              <a:rPr kumimoji="1" lang="en-US" altLang="ja-JP" sz="800" dirty="0">
                <a:latin typeface="Times New Roman" panose="02020603050405020304" pitchFamily="18" charset="0"/>
                <a:ea typeface="HGP明朝B" panose="02020800000000000000" pitchFamily="18" charset="-128"/>
                <a:cs typeface="Times New Roman" panose="02020603050405020304" pitchFamily="18" charset="0"/>
              </a:rPr>
              <a:t/>
            </a:r>
            <a:br>
              <a:rPr kumimoji="1" lang="en-US" altLang="ja-JP" sz="800" dirty="0">
                <a:latin typeface="Times New Roman" panose="02020603050405020304" pitchFamily="18" charset="0"/>
                <a:ea typeface="HGP明朝B" panose="02020800000000000000" pitchFamily="18" charset="-128"/>
                <a:cs typeface="Times New Roman" panose="02020603050405020304" pitchFamily="18" charset="0"/>
              </a:rPr>
            </a:br>
            <a:r>
              <a:rPr lang="pt-br" sz="800" dirty="0">
                <a:latin typeface="Times New Roman" panose="02020603050405020304" pitchFamily="18" charset="0"/>
                <a:ea typeface="HGP明朝B" panose="02020800000000000000" pitchFamily="18" charset="-128"/>
                <a:cs typeface="Times New Roman" panose="02020603050405020304" pitchFamily="18" charset="0"/>
              </a:rPr>
              <a:t>Objeto de trabalho</a:t>
            </a:r>
          </a:p>
        </p:txBody>
      </p:sp>
      <p:sp>
        <p:nvSpPr>
          <p:cNvPr id="21" name="テキスト ボックス 20"/>
          <p:cNvSpPr txBox="1"/>
          <p:nvPr/>
        </p:nvSpPr>
        <p:spPr>
          <a:xfrm>
            <a:off x="2916095" y="1268375"/>
            <a:ext cx="1189571" cy="415498"/>
          </a:xfrm>
          <a:prstGeom prst="rect">
            <a:avLst/>
          </a:prstGeom>
          <a:noFill/>
        </p:spPr>
        <p:txBody>
          <a:bodyPr wrap="square" rtlCol="0">
            <a:spAutoFit/>
          </a:bodyPr>
          <a:lstStyle/>
          <a:p>
            <a:pPr algn="ctr" rtl="0"/>
            <a:r>
              <a:rPr lang="pt-br" sz="700" dirty="0">
                <a:latin typeface="Times New Roman" panose="02020603050405020304" pitchFamily="18" charset="0"/>
                <a:ea typeface="HGP明朝B" panose="02020800000000000000" pitchFamily="18" charset="-128"/>
                <a:cs typeface="Times New Roman" panose="02020603050405020304" pitchFamily="18" charset="0"/>
              </a:rPr>
              <a:t>Forma I (deslocamento cruzado)</a:t>
            </a:r>
            <a:r>
              <a:rPr kumimoji="1" lang="en-US" altLang="ja-JP" sz="700" dirty="0">
                <a:latin typeface="Times New Roman" panose="02020603050405020304" pitchFamily="18" charset="0"/>
                <a:ea typeface="HGP明朝B" panose="02020800000000000000" pitchFamily="18" charset="-128"/>
                <a:cs typeface="Times New Roman" panose="02020603050405020304" pitchFamily="18" charset="0"/>
              </a:rPr>
              <a:t/>
            </a:r>
            <a:br>
              <a:rPr kumimoji="1" lang="en-US" altLang="ja-JP" sz="700" dirty="0">
                <a:latin typeface="Times New Roman" panose="02020603050405020304" pitchFamily="18" charset="0"/>
                <a:ea typeface="HGP明朝B" panose="02020800000000000000" pitchFamily="18" charset="-128"/>
                <a:cs typeface="Times New Roman" panose="02020603050405020304" pitchFamily="18" charset="0"/>
              </a:rPr>
            </a:br>
            <a:r>
              <a:rPr lang="pt-br" sz="700" dirty="0">
                <a:latin typeface="Times New Roman" panose="02020603050405020304" pitchFamily="18" charset="0"/>
                <a:ea typeface="HGP明朝B" panose="02020800000000000000" pitchFamily="18" charset="-128"/>
                <a:cs typeface="Times New Roman" panose="02020603050405020304" pitchFamily="18" charset="0"/>
              </a:rPr>
              <a:t>Objeto de trabalho</a:t>
            </a:r>
          </a:p>
        </p:txBody>
      </p:sp>
      <p:sp>
        <p:nvSpPr>
          <p:cNvPr id="22" name="テキスト ボックス 21"/>
          <p:cNvSpPr txBox="1"/>
          <p:nvPr/>
        </p:nvSpPr>
        <p:spPr>
          <a:xfrm>
            <a:off x="1207322" y="2769490"/>
            <a:ext cx="1189571" cy="461665"/>
          </a:xfrm>
          <a:prstGeom prst="rect">
            <a:avLst/>
          </a:prstGeom>
          <a:noFill/>
        </p:spPr>
        <p:txBody>
          <a:bodyPr wrap="square" rtlCol="0">
            <a:spAutoFit/>
          </a:bodyPr>
          <a:lstStyle/>
          <a:p>
            <a:pPr algn="ctr" rtl="0"/>
            <a:r>
              <a:rPr lang="pt-br" sz="800" dirty="0">
                <a:latin typeface="Times New Roman" panose="02020603050405020304" pitchFamily="18" charset="0"/>
                <a:ea typeface="HGP明朝B" panose="02020800000000000000" pitchFamily="18" charset="-128"/>
                <a:cs typeface="Times New Roman" panose="02020603050405020304" pitchFamily="18" charset="0"/>
              </a:rPr>
              <a:t>Forma L (deslocamento em L)</a:t>
            </a:r>
            <a:r>
              <a:rPr kumimoji="1" lang="en-US" altLang="ja-JP" sz="800" dirty="0">
                <a:latin typeface="Times New Roman" panose="02020603050405020304" pitchFamily="18" charset="0"/>
                <a:ea typeface="HGP明朝B" panose="02020800000000000000" pitchFamily="18" charset="-128"/>
                <a:cs typeface="Times New Roman" panose="02020603050405020304" pitchFamily="18" charset="0"/>
              </a:rPr>
              <a:t/>
            </a:r>
            <a:br>
              <a:rPr kumimoji="1" lang="en-US" altLang="ja-JP" sz="800" dirty="0">
                <a:latin typeface="Times New Roman" panose="02020603050405020304" pitchFamily="18" charset="0"/>
                <a:ea typeface="HGP明朝B" panose="02020800000000000000" pitchFamily="18" charset="-128"/>
                <a:cs typeface="Times New Roman" panose="02020603050405020304" pitchFamily="18" charset="0"/>
              </a:rPr>
            </a:br>
            <a:r>
              <a:rPr lang="pt-br" sz="800" dirty="0">
                <a:latin typeface="Times New Roman" panose="02020603050405020304" pitchFamily="18" charset="0"/>
                <a:ea typeface="HGP明朝B" panose="02020800000000000000" pitchFamily="18" charset="-128"/>
                <a:cs typeface="Times New Roman" panose="02020603050405020304" pitchFamily="18" charset="0"/>
              </a:rPr>
              <a:t>Objeto de trabalho</a:t>
            </a:r>
          </a:p>
        </p:txBody>
      </p:sp>
      <p:sp>
        <p:nvSpPr>
          <p:cNvPr id="23" name="テキスト ボックス 22"/>
          <p:cNvSpPr txBox="1"/>
          <p:nvPr/>
        </p:nvSpPr>
        <p:spPr>
          <a:xfrm>
            <a:off x="2916093" y="2769490"/>
            <a:ext cx="1189571" cy="461665"/>
          </a:xfrm>
          <a:prstGeom prst="rect">
            <a:avLst/>
          </a:prstGeom>
          <a:noFill/>
        </p:spPr>
        <p:txBody>
          <a:bodyPr wrap="square" rtlCol="0">
            <a:spAutoFit/>
          </a:bodyPr>
          <a:lstStyle/>
          <a:p>
            <a:pPr algn="ctr" rtl="0"/>
            <a:r>
              <a:rPr lang="pt-br" sz="800" dirty="0">
                <a:latin typeface="Times New Roman" panose="02020603050405020304" pitchFamily="18" charset="0"/>
                <a:ea typeface="HGP明朝B" panose="02020800000000000000" pitchFamily="18" charset="-128"/>
                <a:cs typeface="Times New Roman" panose="02020603050405020304" pitchFamily="18" charset="0"/>
              </a:rPr>
              <a:t>Forma T (deslocamento em T)</a:t>
            </a:r>
            <a:r>
              <a:rPr kumimoji="1" lang="en-US" altLang="ja-JP" sz="800" dirty="0">
                <a:latin typeface="Times New Roman" panose="02020603050405020304" pitchFamily="18" charset="0"/>
                <a:ea typeface="HGP明朝B" panose="02020800000000000000" pitchFamily="18" charset="-128"/>
                <a:cs typeface="Times New Roman" panose="02020603050405020304" pitchFamily="18" charset="0"/>
              </a:rPr>
              <a:t/>
            </a:r>
            <a:br>
              <a:rPr kumimoji="1" lang="en-US" altLang="ja-JP" sz="800" dirty="0">
                <a:latin typeface="Times New Roman" panose="02020603050405020304" pitchFamily="18" charset="0"/>
                <a:ea typeface="HGP明朝B" panose="02020800000000000000" pitchFamily="18" charset="-128"/>
                <a:cs typeface="Times New Roman" panose="02020603050405020304" pitchFamily="18" charset="0"/>
              </a:rPr>
            </a:br>
            <a:r>
              <a:rPr lang="pt-br" sz="800" dirty="0">
                <a:latin typeface="Times New Roman" panose="02020603050405020304" pitchFamily="18" charset="0"/>
                <a:ea typeface="HGP明朝B" panose="02020800000000000000" pitchFamily="18" charset="-128"/>
                <a:cs typeface="Times New Roman" panose="02020603050405020304" pitchFamily="18" charset="0"/>
              </a:rPr>
              <a:t>Objeto de trabalho</a:t>
            </a:r>
          </a:p>
        </p:txBody>
      </p:sp>
      <p:sp>
        <p:nvSpPr>
          <p:cNvPr id="24" name="テキスト ボックス 23"/>
          <p:cNvSpPr txBox="1"/>
          <p:nvPr/>
        </p:nvSpPr>
        <p:spPr>
          <a:xfrm>
            <a:off x="1151683" y="4210462"/>
            <a:ext cx="3371262" cy="246221"/>
          </a:xfrm>
          <a:prstGeom prst="rect">
            <a:avLst/>
          </a:prstGeom>
          <a:noFill/>
        </p:spPr>
        <p:txBody>
          <a:bodyPr wrap="square" rtlCol="0">
            <a:spAutoFit/>
          </a:bodyPr>
          <a:lstStyle/>
          <a:p>
            <a:pPr algn="ctr" rtl="0"/>
            <a:r>
              <a:rPr lang="pt-br" sz="1000" dirty="0">
                <a:latin typeface="Times New Roman" panose="02020603050405020304" pitchFamily="18" charset="0"/>
                <a:ea typeface="HGP明朝B" panose="02020800000000000000" pitchFamily="18" charset="-128"/>
                <a:cs typeface="Times New Roman" panose="02020603050405020304" pitchFamily="18" charset="0"/>
              </a:rPr>
              <a:t>Nota)             é a linha de movimento do trator escavador</a:t>
            </a:r>
            <a:endParaRPr kumimoji="1"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cxnSp>
        <p:nvCxnSpPr>
          <p:cNvPr id="3" name="直線矢印コネクタ 2"/>
          <p:cNvCxnSpPr/>
          <p:nvPr/>
        </p:nvCxnSpPr>
        <p:spPr>
          <a:xfrm>
            <a:off x="1708039" y="4337802"/>
            <a:ext cx="383941" cy="0"/>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733426" y="5096556"/>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7" name="正方形/長方形 36"/>
          <p:cNvSpPr/>
          <p:nvPr/>
        </p:nvSpPr>
        <p:spPr>
          <a:xfrm>
            <a:off x="1119450" y="4912321"/>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8" name="正方形/長方形 37"/>
          <p:cNvSpPr/>
          <p:nvPr/>
        </p:nvSpPr>
        <p:spPr>
          <a:xfrm>
            <a:off x="1657625" y="5509357"/>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0" name="正方形/長方形 39"/>
          <p:cNvSpPr/>
          <p:nvPr/>
        </p:nvSpPr>
        <p:spPr>
          <a:xfrm>
            <a:off x="2125920" y="5600631"/>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2" name="テキスト ボックス 31"/>
          <p:cNvSpPr txBox="1"/>
          <p:nvPr/>
        </p:nvSpPr>
        <p:spPr>
          <a:xfrm>
            <a:off x="458358" y="5016153"/>
            <a:ext cx="1296713" cy="230832"/>
          </a:xfrm>
          <a:prstGeom prst="rect">
            <a:avLst/>
          </a:prstGeom>
          <a:noFill/>
        </p:spPr>
        <p:txBody>
          <a:bodyPr wrap="square" rtlCol="0">
            <a:spAutoFit/>
          </a:bodyPr>
          <a:lstStyle/>
          <a:p>
            <a:pPr algn="ctr" rtl="0"/>
            <a:r>
              <a:rPr lang="pt-br" sz="900" dirty="0">
                <a:latin typeface="Times New Roman" panose="02020603050405020304" pitchFamily="18" charset="0"/>
                <a:ea typeface="HGP明朝B" panose="02020800000000000000" pitchFamily="18" charset="-128"/>
                <a:cs typeface="Times New Roman" panose="02020603050405020304" pitchFamily="18" charset="0"/>
              </a:rPr>
              <a:t>No jogo máximo</a:t>
            </a:r>
            <a:endParaRPr kumimoji="1" lang="ja-JP" altLang="en-US" sz="9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30" name="テキスト ボックス 29"/>
          <p:cNvSpPr txBox="1"/>
          <p:nvPr/>
        </p:nvSpPr>
        <p:spPr>
          <a:xfrm>
            <a:off x="932386" y="4828802"/>
            <a:ext cx="2312536" cy="230832"/>
          </a:xfrm>
          <a:prstGeom prst="rect">
            <a:avLst/>
          </a:prstGeom>
          <a:noFill/>
        </p:spPr>
        <p:txBody>
          <a:bodyPr wrap="square" rtlCol="0">
            <a:spAutoFit/>
          </a:bodyPr>
          <a:lstStyle/>
          <a:p>
            <a:pPr algn="ctr" rtl="0"/>
            <a:r>
              <a:rPr lang="pt-br" sz="900" dirty="0">
                <a:latin typeface="Times New Roman" panose="02020603050405020304" pitchFamily="18" charset="0"/>
                <a:ea typeface="HGP明朝B" panose="02020800000000000000" pitchFamily="18" charset="-128"/>
                <a:cs typeface="Times New Roman" panose="02020603050405020304" pitchFamily="18" charset="0"/>
              </a:rPr>
              <a:t>Exemplo de operação de descarga em etapas</a:t>
            </a:r>
            <a:endParaRPr kumimoji="1" lang="ja-JP" altLang="en-US" sz="9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33" name="テキスト ボックス 32"/>
          <p:cNvSpPr txBox="1"/>
          <p:nvPr/>
        </p:nvSpPr>
        <p:spPr>
          <a:xfrm>
            <a:off x="1493242" y="5440681"/>
            <a:ext cx="1296713" cy="200055"/>
          </a:xfrm>
          <a:prstGeom prst="rect">
            <a:avLst/>
          </a:prstGeom>
          <a:noFill/>
        </p:spPr>
        <p:txBody>
          <a:bodyPr wrap="square" rtlCol="0">
            <a:spAutoFit/>
          </a:bodyPr>
          <a:lstStyle/>
          <a:p>
            <a:pPr algn="ctr" rtl="0"/>
            <a:r>
              <a:rPr lang="pt-br" sz="700" dirty="0">
                <a:latin typeface="Times New Roman" panose="02020603050405020304" pitchFamily="18" charset="0"/>
                <a:ea typeface="HGP明朝B" panose="02020800000000000000" pitchFamily="18" charset="-128"/>
                <a:cs typeface="Times New Roman" panose="02020603050405020304" pitchFamily="18" charset="0"/>
              </a:rPr>
              <a:t>A 20 cm da posição dos olhos</a:t>
            </a:r>
            <a:endParaRPr kumimoji="1" lang="ja-JP" altLang="en-US" sz="7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34" name="テキスト ボックス 33"/>
          <p:cNvSpPr txBox="1"/>
          <p:nvPr/>
        </p:nvSpPr>
        <p:spPr>
          <a:xfrm>
            <a:off x="2055080" y="5600631"/>
            <a:ext cx="1296713" cy="246221"/>
          </a:xfrm>
          <a:prstGeom prst="rect">
            <a:avLst/>
          </a:prstGeom>
          <a:noFill/>
        </p:spPr>
        <p:txBody>
          <a:bodyPr wrap="square" rtlCol="0">
            <a:spAutoFit/>
          </a:bodyPr>
          <a:lstStyle/>
          <a:p>
            <a:pPr algn="ctr" rtl="0"/>
            <a:r>
              <a:rPr lang="pt-br" sz="1000" dirty="0">
                <a:latin typeface="Times New Roman" panose="02020603050405020304" pitchFamily="18" charset="0"/>
                <a:ea typeface="HGP明朝B" panose="02020800000000000000" pitchFamily="18" charset="-128"/>
                <a:cs typeface="Times New Roman" panose="02020603050405020304" pitchFamily="18" charset="0"/>
              </a:rPr>
              <a:t>Gradiente 0%</a:t>
            </a:r>
          </a:p>
        </p:txBody>
      </p:sp>
      <p:sp>
        <p:nvSpPr>
          <p:cNvPr id="43" name="正方形/長方形 42"/>
          <p:cNvSpPr/>
          <p:nvPr/>
        </p:nvSpPr>
        <p:spPr>
          <a:xfrm>
            <a:off x="3904665" y="5566933"/>
            <a:ext cx="272317"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4" name="正方形/長方形 43"/>
          <p:cNvSpPr/>
          <p:nvPr/>
        </p:nvSpPr>
        <p:spPr>
          <a:xfrm>
            <a:off x="3422634" y="5708408"/>
            <a:ext cx="175780" cy="73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5" name="テキスト ボックス 34"/>
          <p:cNvSpPr txBox="1"/>
          <p:nvPr/>
        </p:nvSpPr>
        <p:spPr>
          <a:xfrm>
            <a:off x="3823513" y="5477520"/>
            <a:ext cx="593157" cy="369332"/>
          </a:xfrm>
          <a:prstGeom prst="rect">
            <a:avLst/>
          </a:prstGeom>
          <a:noFill/>
        </p:spPr>
        <p:txBody>
          <a:bodyPr wrap="square" rtlCol="0">
            <a:spAutoFit/>
          </a:bodyPr>
          <a:lstStyle/>
          <a:p>
            <a:pPr algn="ctr" rtl="0"/>
            <a:r>
              <a:rPr lang="pt-br" sz="900" dirty="0">
                <a:latin typeface="Times New Roman" panose="02020603050405020304" pitchFamily="18" charset="0"/>
                <a:ea typeface="HGP明朝B" panose="02020800000000000000" pitchFamily="18" charset="-128"/>
                <a:cs typeface="Times New Roman" panose="02020603050405020304" pitchFamily="18" charset="0"/>
              </a:rPr>
              <a:t>Ponto de descarga</a:t>
            </a:r>
            <a:endParaRPr lang="en-US" altLang="ja-JP" sz="9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36" name="テキスト ボックス 35"/>
          <p:cNvSpPr txBox="1"/>
          <p:nvPr/>
        </p:nvSpPr>
        <p:spPr>
          <a:xfrm>
            <a:off x="3321804" y="5613858"/>
            <a:ext cx="377439" cy="400110"/>
          </a:xfrm>
          <a:prstGeom prst="rect">
            <a:avLst/>
          </a:prstGeom>
          <a:noFill/>
        </p:spPr>
        <p:txBody>
          <a:bodyPr wrap="square" rtlCol="0">
            <a:spAutoFit/>
          </a:bodyPr>
          <a:lstStyle/>
          <a:p>
            <a:pPr algn="ctr" rtl="0"/>
            <a:r>
              <a:rPr lang="pt-br" sz="1000">
                <a:latin typeface="Times New Roman" panose="02020603050405020304" pitchFamily="18" charset="0"/>
                <a:ea typeface="HGP明朝B" panose="02020800000000000000" pitchFamily="18" charset="-128"/>
                <a:cs typeface="Times New Roman" panose="02020603050405020304" pitchFamily="18" charset="0"/>
              </a:rPr>
              <a:t>10%</a:t>
            </a:r>
          </a:p>
        </p:txBody>
      </p:sp>
      <p:sp>
        <p:nvSpPr>
          <p:cNvPr id="39" name="テキスト ボックス 1079">
            <a:extLst>
              <a:ext uri="{FF2B5EF4-FFF2-40B4-BE49-F238E27FC236}">
                <a16:creationId xmlns:a16="http://schemas.microsoft.com/office/drawing/2014/main" id="{A2B8419B-7242-4D10-A8BE-DD3329E8BE93}"/>
              </a:ext>
            </a:extLst>
          </p:cNvPr>
          <p:cNvSpPr txBox="1"/>
          <p:nvPr/>
        </p:nvSpPr>
        <p:spPr>
          <a:xfrm>
            <a:off x="4609864" y="1636322"/>
            <a:ext cx="1854203" cy="2468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① Giro em uma bancada plana</a:t>
            </a:r>
            <a:endParaRPr lang="ja-JP"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41" name="テキスト ボックス 1080">
            <a:extLst>
              <a:ext uri="{FF2B5EF4-FFF2-40B4-BE49-F238E27FC236}">
                <a16:creationId xmlns:a16="http://schemas.microsoft.com/office/drawing/2014/main" id="{0B8BDB22-CEE4-44A7-A79F-B261BB438B82}"/>
              </a:ext>
            </a:extLst>
          </p:cNvPr>
          <p:cNvSpPr txBox="1"/>
          <p:nvPr/>
        </p:nvSpPr>
        <p:spPr>
          <a:xfrm>
            <a:off x="5154241" y="1835982"/>
            <a:ext cx="612519" cy="2468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Retorno (avançar)</a:t>
            </a:r>
            <a:endParaRPr lang="ja-JP"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42" name="テキスト ボックス 1081">
            <a:extLst>
              <a:ext uri="{FF2B5EF4-FFF2-40B4-BE49-F238E27FC236}">
                <a16:creationId xmlns:a16="http://schemas.microsoft.com/office/drawing/2014/main" id="{3646205F-101D-4C72-BE2F-7DA4D43B0C51}"/>
              </a:ext>
            </a:extLst>
          </p:cNvPr>
          <p:cNvSpPr txBox="1"/>
          <p:nvPr/>
        </p:nvSpPr>
        <p:spPr>
          <a:xfrm>
            <a:off x="5298162" y="3343780"/>
            <a:ext cx="612519" cy="2375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Retorno (avançar)</a:t>
            </a:r>
            <a:endParaRPr lang="ja-JP"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45" name="テキスト ボックス 1082">
            <a:extLst>
              <a:ext uri="{FF2B5EF4-FFF2-40B4-BE49-F238E27FC236}">
                <a16:creationId xmlns:a16="http://schemas.microsoft.com/office/drawing/2014/main" id="{07C9674E-A952-40B7-93AB-86C18C6A4B18}"/>
              </a:ext>
            </a:extLst>
          </p:cNvPr>
          <p:cNvSpPr txBox="1"/>
          <p:nvPr/>
        </p:nvSpPr>
        <p:spPr>
          <a:xfrm>
            <a:off x="5152147" y="2261875"/>
            <a:ext cx="612519" cy="1508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Transporte (avançar)</a:t>
            </a:r>
            <a:endParaRPr lang="ja-JP"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46" name="テキスト ボックス 1083">
            <a:extLst>
              <a:ext uri="{FF2B5EF4-FFF2-40B4-BE49-F238E27FC236}">
                <a16:creationId xmlns:a16="http://schemas.microsoft.com/office/drawing/2014/main" id="{7524E6F4-4628-497D-B9C8-AC2DB0789431}"/>
              </a:ext>
            </a:extLst>
          </p:cNvPr>
          <p:cNvSpPr txBox="1"/>
          <p:nvPr/>
        </p:nvSpPr>
        <p:spPr>
          <a:xfrm>
            <a:off x="5131497" y="5298208"/>
            <a:ext cx="612519" cy="1508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Transporte (avançar)</a:t>
            </a:r>
            <a:endParaRPr lang="ja-JP"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47" name="テキスト ボックス 1084">
            <a:extLst>
              <a:ext uri="{FF2B5EF4-FFF2-40B4-BE49-F238E27FC236}">
                <a16:creationId xmlns:a16="http://schemas.microsoft.com/office/drawing/2014/main" id="{517A79AC-46B9-41C3-B528-8DEC4B542F20}"/>
              </a:ext>
            </a:extLst>
          </p:cNvPr>
          <p:cNvSpPr txBox="1"/>
          <p:nvPr/>
        </p:nvSpPr>
        <p:spPr>
          <a:xfrm>
            <a:off x="5216744" y="3663464"/>
            <a:ext cx="736746" cy="2601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Transporte (de costas)</a:t>
            </a:r>
            <a:endParaRPr lang="ja-JP"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48" name="テキスト ボックス 1085">
            <a:extLst>
              <a:ext uri="{FF2B5EF4-FFF2-40B4-BE49-F238E27FC236}">
                <a16:creationId xmlns:a16="http://schemas.microsoft.com/office/drawing/2014/main" id="{B7B31FC4-038D-4AAE-8FF5-4447EC0CBF34}"/>
              </a:ext>
            </a:extLst>
          </p:cNvPr>
          <p:cNvSpPr txBox="1"/>
          <p:nvPr/>
        </p:nvSpPr>
        <p:spPr>
          <a:xfrm>
            <a:off x="5864470" y="2487647"/>
            <a:ext cx="289041" cy="137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Giro</a:t>
            </a:r>
            <a:endParaRPr lang="ja-JP"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49" name="テキスト ボックス 1086">
            <a:extLst>
              <a:ext uri="{FF2B5EF4-FFF2-40B4-BE49-F238E27FC236}">
                <a16:creationId xmlns:a16="http://schemas.microsoft.com/office/drawing/2014/main" id="{FD4DA719-E2D8-4B67-8998-AA724397AC0D}"/>
              </a:ext>
            </a:extLst>
          </p:cNvPr>
          <p:cNvSpPr txBox="1"/>
          <p:nvPr/>
        </p:nvSpPr>
        <p:spPr>
          <a:xfrm>
            <a:off x="4981320" y="3209619"/>
            <a:ext cx="300355" cy="137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Giro</a:t>
            </a:r>
            <a:endParaRPr lang="ja-JP"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50" name="テキスト ボックス 1087">
            <a:extLst>
              <a:ext uri="{FF2B5EF4-FFF2-40B4-BE49-F238E27FC236}">
                <a16:creationId xmlns:a16="http://schemas.microsoft.com/office/drawing/2014/main" id="{A0B78EA8-6E5C-454D-B35D-97BB672748F1}"/>
              </a:ext>
            </a:extLst>
          </p:cNvPr>
          <p:cNvSpPr txBox="1"/>
          <p:nvPr/>
        </p:nvSpPr>
        <p:spPr>
          <a:xfrm>
            <a:off x="5576850" y="1904526"/>
            <a:ext cx="612519" cy="137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Carregamento</a:t>
            </a:r>
            <a:endParaRPr lang="ja-JP"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51" name="テキスト ボックス 1088">
            <a:extLst>
              <a:ext uri="{FF2B5EF4-FFF2-40B4-BE49-F238E27FC236}">
                <a16:creationId xmlns:a16="http://schemas.microsoft.com/office/drawing/2014/main" id="{0BA3AC51-B603-4378-88A3-A524AB310873}"/>
              </a:ext>
            </a:extLst>
          </p:cNvPr>
          <p:cNvSpPr txBox="1"/>
          <p:nvPr/>
        </p:nvSpPr>
        <p:spPr>
          <a:xfrm>
            <a:off x="5450228" y="5521495"/>
            <a:ext cx="597911" cy="137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Carregamento</a:t>
            </a:r>
            <a:endParaRPr lang="ja-JP" sz="8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52" name="テキスト ボックス 1089">
            <a:extLst>
              <a:ext uri="{FF2B5EF4-FFF2-40B4-BE49-F238E27FC236}">
                <a16:creationId xmlns:a16="http://schemas.microsoft.com/office/drawing/2014/main" id="{B5F07C42-A7DB-4574-9824-15D1B26DB1C7}"/>
              </a:ext>
            </a:extLst>
          </p:cNvPr>
          <p:cNvSpPr txBox="1"/>
          <p:nvPr/>
        </p:nvSpPr>
        <p:spPr>
          <a:xfrm>
            <a:off x="5017606" y="5059634"/>
            <a:ext cx="725086" cy="1564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Retorno (a ré)</a:t>
            </a:r>
            <a:endParaRPr lang="ja-JP"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53" name="テキスト ボックス 1090">
            <a:extLst>
              <a:ext uri="{FF2B5EF4-FFF2-40B4-BE49-F238E27FC236}">
                <a16:creationId xmlns:a16="http://schemas.microsoft.com/office/drawing/2014/main" id="{750FE492-DF41-4F29-A193-F7E3A2AC57C4}"/>
              </a:ext>
            </a:extLst>
          </p:cNvPr>
          <p:cNvSpPr txBox="1"/>
          <p:nvPr/>
        </p:nvSpPr>
        <p:spPr>
          <a:xfrm>
            <a:off x="4858920" y="2353178"/>
            <a:ext cx="289041" cy="28558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Despejar</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54" name="テキスト ボックス 1091">
            <a:extLst>
              <a:ext uri="{FF2B5EF4-FFF2-40B4-BE49-F238E27FC236}">
                <a16:creationId xmlns:a16="http://schemas.microsoft.com/office/drawing/2014/main" id="{C18B5C0A-7BB9-4779-8BEB-4A5E6533FDB6}"/>
              </a:ext>
            </a:extLst>
          </p:cNvPr>
          <p:cNvSpPr txBox="1"/>
          <p:nvPr/>
        </p:nvSpPr>
        <p:spPr>
          <a:xfrm>
            <a:off x="4857682" y="3752460"/>
            <a:ext cx="236334" cy="2898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Despejar</a:t>
            </a:r>
            <a:endParaRPr lang="ja-JP" sz="6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55" name="テキスト ボックス 1092">
            <a:extLst>
              <a:ext uri="{FF2B5EF4-FFF2-40B4-BE49-F238E27FC236}">
                <a16:creationId xmlns:a16="http://schemas.microsoft.com/office/drawing/2014/main" id="{EE8DA1FA-6DA4-452C-8AE4-0B579AEE6261}"/>
              </a:ext>
            </a:extLst>
          </p:cNvPr>
          <p:cNvSpPr txBox="1"/>
          <p:nvPr/>
        </p:nvSpPr>
        <p:spPr>
          <a:xfrm>
            <a:off x="4868623" y="5342897"/>
            <a:ext cx="225393" cy="28241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Despejar</a:t>
            </a:r>
            <a:endParaRPr lang="ja-JP" sz="5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56" name="テキスト ボックス 1093">
            <a:extLst>
              <a:ext uri="{FF2B5EF4-FFF2-40B4-BE49-F238E27FC236}">
                <a16:creationId xmlns:a16="http://schemas.microsoft.com/office/drawing/2014/main" id="{3458386C-B98B-4F7E-A686-3C90D50579FE}"/>
              </a:ext>
            </a:extLst>
          </p:cNvPr>
          <p:cNvSpPr txBox="1"/>
          <p:nvPr/>
        </p:nvSpPr>
        <p:spPr>
          <a:xfrm rot="16200000">
            <a:off x="4221321" y="2175617"/>
            <a:ext cx="809625" cy="1367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(Ponto de descarga)</a:t>
            </a:r>
            <a:endParaRPr lang="ja-JP"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57" name="テキスト ボックス 1094">
            <a:extLst>
              <a:ext uri="{FF2B5EF4-FFF2-40B4-BE49-F238E27FC236}">
                <a16:creationId xmlns:a16="http://schemas.microsoft.com/office/drawing/2014/main" id="{0901CB11-1C99-4AD3-876D-DCA7E2D21113}"/>
              </a:ext>
            </a:extLst>
          </p:cNvPr>
          <p:cNvSpPr txBox="1"/>
          <p:nvPr/>
        </p:nvSpPr>
        <p:spPr>
          <a:xfrm rot="16200000">
            <a:off x="4131431" y="3398845"/>
            <a:ext cx="971824" cy="136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(Ponto de descarga)</a:t>
            </a:r>
            <a:endParaRPr lang="ja-JP"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58" name="テキスト ボックス 1095">
            <a:extLst>
              <a:ext uri="{FF2B5EF4-FFF2-40B4-BE49-F238E27FC236}">
                <a16:creationId xmlns:a16="http://schemas.microsoft.com/office/drawing/2014/main" id="{E9F2A7C4-6AAD-4DD1-94EE-6319C48B3946}"/>
              </a:ext>
            </a:extLst>
          </p:cNvPr>
          <p:cNvSpPr txBox="1"/>
          <p:nvPr/>
        </p:nvSpPr>
        <p:spPr>
          <a:xfrm rot="16200000">
            <a:off x="4112517" y="5208458"/>
            <a:ext cx="1009650" cy="136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(Ponto de descarga)</a:t>
            </a:r>
            <a:endParaRPr lang="ja-JP"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59" name="テキスト ボックス 1096">
            <a:extLst>
              <a:ext uri="{FF2B5EF4-FFF2-40B4-BE49-F238E27FC236}">
                <a16:creationId xmlns:a16="http://schemas.microsoft.com/office/drawing/2014/main" id="{745440DA-42A2-415A-88A3-5E3E356A6062}"/>
              </a:ext>
            </a:extLst>
          </p:cNvPr>
          <p:cNvSpPr txBox="1"/>
          <p:nvPr/>
        </p:nvSpPr>
        <p:spPr>
          <a:xfrm rot="16200000">
            <a:off x="5806174" y="5136750"/>
            <a:ext cx="1094834" cy="136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(Face frontal de escavação)</a:t>
            </a:r>
            <a:endParaRPr lang="ja-JP" sz="8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0" name="テキスト ボックス 1097">
            <a:extLst>
              <a:ext uri="{FF2B5EF4-FFF2-40B4-BE49-F238E27FC236}">
                <a16:creationId xmlns:a16="http://schemas.microsoft.com/office/drawing/2014/main" id="{46CA5163-1C66-48EB-B20C-E34B88F1729D}"/>
              </a:ext>
            </a:extLst>
          </p:cNvPr>
          <p:cNvSpPr txBox="1"/>
          <p:nvPr/>
        </p:nvSpPr>
        <p:spPr>
          <a:xfrm rot="16200000">
            <a:off x="5878487" y="3384061"/>
            <a:ext cx="942258" cy="136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(Face frontal de escavação)</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1" name="テキスト ボックス 1098">
            <a:extLst>
              <a:ext uri="{FF2B5EF4-FFF2-40B4-BE49-F238E27FC236}">
                <a16:creationId xmlns:a16="http://schemas.microsoft.com/office/drawing/2014/main" id="{1E1C77E3-13A0-43F0-8CBC-FB98C12D94E6}"/>
              </a:ext>
            </a:extLst>
          </p:cNvPr>
          <p:cNvSpPr txBox="1"/>
          <p:nvPr/>
        </p:nvSpPr>
        <p:spPr>
          <a:xfrm rot="16200000">
            <a:off x="5906956" y="2158289"/>
            <a:ext cx="1085617" cy="136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(Face frontal de escavação)</a:t>
            </a:r>
            <a:endParaRPr lang="ja-JP" sz="8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2" name="テキスト ボックス 1099">
            <a:extLst>
              <a:ext uri="{FF2B5EF4-FFF2-40B4-BE49-F238E27FC236}">
                <a16:creationId xmlns:a16="http://schemas.microsoft.com/office/drawing/2014/main" id="{16807643-B9E4-4253-BD66-F850DC1DD5DD}"/>
              </a:ext>
            </a:extLst>
          </p:cNvPr>
          <p:cNvSpPr txBox="1"/>
          <p:nvPr/>
        </p:nvSpPr>
        <p:spPr>
          <a:xfrm>
            <a:off x="6172156" y="4018964"/>
            <a:ext cx="337034" cy="30915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Corte transversal</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3" name="テキスト ボックス 1100">
            <a:extLst>
              <a:ext uri="{FF2B5EF4-FFF2-40B4-BE49-F238E27FC236}">
                <a16:creationId xmlns:a16="http://schemas.microsoft.com/office/drawing/2014/main" id="{62F5D215-9FA7-4945-BDCF-1D5A1167CF83}"/>
              </a:ext>
            </a:extLst>
          </p:cNvPr>
          <p:cNvSpPr txBox="1"/>
          <p:nvPr/>
        </p:nvSpPr>
        <p:spPr>
          <a:xfrm>
            <a:off x="6288781" y="5752559"/>
            <a:ext cx="229376" cy="30915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Corte transversal</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4" name="テキスト ボックス 1101">
            <a:extLst>
              <a:ext uri="{FF2B5EF4-FFF2-40B4-BE49-F238E27FC236}">
                <a16:creationId xmlns:a16="http://schemas.microsoft.com/office/drawing/2014/main" id="{90AF9033-821A-46D2-B32D-07B21C253428}"/>
              </a:ext>
            </a:extLst>
          </p:cNvPr>
          <p:cNvSpPr txBox="1"/>
          <p:nvPr/>
        </p:nvSpPr>
        <p:spPr>
          <a:xfrm>
            <a:off x="4641274" y="2859208"/>
            <a:ext cx="1854203" cy="2468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② Giro numa bancada com um declive ascendente</a:t>
            </a:r>
            <a:endParaRPr lang="ja-JP"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5" name="テキスト ボックス 1102">
            <a:extLst>
              <a:ext uri="{FF2B5EF4-FFF2-40B4-BE49-F238E27FC236}">
                <a16:creationId xmlns:a16="http://schemas.microsoft.com/office/drawing/2014/main" id="{CEAB88EB-2277-4099-A2EF-939E614F4ECB}"/>
              </a:ext>
            </a:extLst>
          </p:cNvPr>
          <p:cNvSpPr txBox="1"/>
          <p:nvPr/>
        </p:nvSpPr>
        <p:spPr>
          <a:xfrm>
            <a:off x="4609864" y="4489716"/>
            <a:ext cx="1854204" cy="2468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③ Giro numa bancada com um declive descendente</a:t>
            </a:r>
            <a:endParaRPr lang="ja-JP"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6" name="テキスト ボックス 1103">
            <a:extLst>
              <a:ext uri="{FF2B5EF4-FFF2-40B4-BE49-F238E27FC236}">
                <a16:creationId xmlns:a16="http://schemas.microsoft.com/office/drawing/2014/main" id="{35E2C94E-AECF-4EAC-AE1D-169E5C11F68E}"/>
              </a:ext>
            </a:extLst>
          </p:cNvPr>
          <p:cNvSpPr txBox="1"/>
          <p:nvPr/>
        </p:nvSpPr>
        <p:spPr>
          <a:xfrm>
            <a:off x="6600639" y="1655372"/>
            <a:ext cx="1669822" cy="1152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Mesmo que o solo seja plano, não deve girar em qualquer lugar.</a:t>
            </a:r>
          </a:p>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Em geral, nas bancadas planas, por princípio, na hora de carregamento o giro deve ser feito perto da face frontal de escavação, e para retornar à face de escavação após a descarga, deve fazer o giro perto do ponto de descarga.</a:t>
            </a:r>
          </a:p>
        </p:txBody>
      </p:sp>
      <p:sp>
        <p:nvSpPr>
          <p:cNvPr id="67" name="テキスト ボックス 1104">
            <a:extLst>
              <a:ext uri="{FF2B5EF4-FFF2-40B4-BE49-F238E27FC236}">
                <a16:creationId xmlns:a16="http://schemas.microsoft.com/office/drawing/2014/main" id="{047C329A-CA9D-4D93-B250-828035C86126}"/>
              </a:ext>
            </a:extLst>
          </p:cNvPr>
          <p:cNvSpPr txBox="1"/>
          <p:nvPr/>
        </p:nvSpPr>
        <p:spPr>
          <a:xfrm>
            <a:off x="6586177" y="2916084"/>
            <a:ext cx="1725310" cy="1501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Em bancadas com um gradiente ascendente em direção à face (gradiente descendente em direção à entrada), o transporte é feito normalmente em marcha a ré para evitar derramamento de carga.</a:t>
            </a:r>
          </a:p>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Escolha um local plano o quanto possível para o local de giro e, dependendo das condições da bancada, é comum fazer o giro num local próximo ao ponto de descarga.</a:t>
            </a:r>
          </a:p>
        </p:txBody>
      </p:sp>
      <p:sp>
        <p:nvSpPr>
          <p:cNvPr id="68" name="テキスト ボックス 1105">
            <a:extLst>
              <a:ext uri="{FF2B5EF4-FFF2-40B4-BE49-F238E27FC236}">
                <a16:creationId xmlns:a16="http://schemas.microsoft.com/office/drawing/2014/main" id="{5990D230-0616-4399-B07D-FF310B074AC9}"/>
              </a:ext>
            </a:extLst>
          </p:cNvPr>
          <p:cNvSpPr txBox="1"/>
          <p:nvPr/>
        </p:nvSpPr>
        <p:spPr>
          <a:xfrm>
            <a:off x="6595520" y="4512846"/>
            <a:ext cx="1725310" cy="16745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Em uma bancada com declive descendente em direção à face frontal de escavação (declive ascendente em direção ao ponto de descarga), girar próximo à face frontal de escavação na hora de transporte e, no retorno, girar escolhendo um local plano a cada vez, de acordo com a ocorrência de derramamento de carga.</a:t>
            </a:r>
          </a:p>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Também nos casos em que a distância entre o ponto de descarga e a face frontal de escavação é curta, gire conforme descrito acima.</a:t>
            </a:r>
          </a:p>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8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615883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Escavadeira hidráulica (retroescavadeira)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123 do texto / Página 62 do texto suplementar</a:t>
            </a:r>
          </a:p>
        </p:txBody>
      </p:sp>
      <p:grpSp>
        <p:nvGrpSpPr>
          <p:cNvPr id="7" name="グループ化 6"/>
          <p:cNvGrpSpPr>
            <a:grpSpLocks noChangeAspect="1"/>
          </p:cNvGrpSpPr>
          <p:nvPr/>
        </p:nvGrpSpPr>
        <p:grpSpPr>
          <a:xfrm>
            <a:off x="1634854" y="1363814"/>
            <a:ext cx="5874289" cy="2337889"/>
            <a:chOff x="664874" y="1625141"/>
            <a:chExt cx="4359130" cy="1734876"/>
          </a:xfrm>
        </p:grpSpPr>
        <p:sp>
          <p:nvSpPr>
            <p:cNvPr id="14" name="テキスト ボックス 13"/>
            <p:cNvSpPr txBox="1"/>
            <p:nvPr/>
          </p:nvSpPr>
          <p:spPr>
            <a:xfrm>
              <a:off x="1267198" y="3154465"/>
              <a:ext cx="3237610" cy="205552"/>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dispositivo de operação de escavadeira hidráulica</a:t>
              </a:r>
            </a:p>
          </p:txBody>
        </p:sp>
        <p:pic>
          <p:nvPicPr>
            <p:cNvPr id="2" name="図 1"/>
            <p:cNvPicPr>
              <a:picLocks noChangeAspect="1"/>
            </p:cNvPicPr>
            <p:nvPr/>
          </p:nvPicPr>
          <p:blipFill>
            <a:blip r:embed="rId3"/>
            <a:stretch>
              <a:fillRect/>
            </a:stretch>
          </p:blipFill>
          <p:spPr>
            <a:xfrm>
              <a:off x="664874" y="1625141"/>
              <a:ext cx="4359130" cy="1529323"/>
            </a:xfrm>
            <a:prstGeom prst="rect">
              <a:avLst/>
            </a:prstGeom>
          </p:spPr>
        </p:pic>
      </p:grpSp>
      <p:grpSp>
        <p:nvGrpSpPr>
          <p:cNvPr id="8" name="グループ化 7"/>
          <p:cNvGrpSpPr>
            <a:grpSpLocks noChangeAspect="1"/>
          </p:cNvGrpSpPr>
          <p:nvPr/>
        </p:nvGrpSpPr>
        <p:grpSpPr>
          <a:xfrm>
            <a:off x="2103298" y="3654422"/>
            <a:ext cx="4937403" cy="2711761"/>
            <a:chOff x="751770" y="3843947"/>
            <a:chExt cx="4268467" cy="2344362"/>
          </a:xfrm>
        </p:grpSpPr>
        <p:sp>
          <p:nvSpPr>
            <p:cNvPr id="22" name="テキスト ボックス 21"/>
            <p:cNvSpPr txBox="1"/>
            <p:nvPr/>
          </p:nvSpPr>
          <p:spPr>
            <a:xfrm>
              <a:off x="1267198" y="5948839"/>
              <a:ext cx="3237610" cy="239470"/>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Método de operação conforme padrão JIS</a:t>
              </a:r>
            </a:p>
          </p:txBody>
        </p:sp>
        <p:pic>
          <p:nvPicPr>
            <p:cNvPr id="3" name="図 2"/>
            <p:cNvPicPr>
              <a:picLocks noChangeAspect="1"/>
            </p:cNvPicPr>
            <p:nvPr/>
          </p:nvPicPr>
          <p:blipFill>
            <a:blip r:embed="rId4"/>
            <a:stretch>
              <a:fillRect/>
            </a:stretch>
          </p:blipFill>
          <p:spPr>
            <a:xfrm>
              <a:off x="751770" y="3843947"/>
              <a:ext cx="4268467" cy="2095538"/>
            </a:xfrm>
            <a:prstGeom prst="rect">
              <a:avLst/>
            </a:prstGeom>
          </p:spPr>
        </p:pic>
      </p:grpSp>
      <p:sp>
        <p:nvSpPr>
          <p:cNvPr id="18" name="テキスト ボックス 1112">
            <a:extLst>
              <a:ext uri="{FF2B5EF4-FFF2-40B4-BE49-F238E27FC236}">
                <a16:creationId xmlns:a16="http://schemas.microsoft.com/office/drawing/2014/main" id="{DF335337-1B7B-4A45-A4F1-A5353E009F06}"/>
              </a:ext>
            </a:extLst>
          </p:cNvPr>
          <p:cNvSpPr txBox="1"/>
          <p:nvPr/>
        </p:nvSpPr>
        <p:spPr>
          <a:xfrm>
            <a:off x="3017242" y="1489233"/>
            <a:ext cx="1127031" cy="1080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trabalho</a:t>
            </a:r>
          </a:p>
        </p:txBody>
      </p:sp>
      <p:sp>
        <p:nvSpPr>
          <p:cNvPr id="19" name="テキスト ボックス 1113">
            <a:extLst>
              <a:ext uri="{FF2B5EF4-FFF2-40B4-BE49-F238E27FC236}">
                <a16:creationId xmlns:a16="http://schemas.microsoft.com/office/drawing/2014/main" id="{EB64B02D-709D-4FEB-A14D-6865948EB9F6}"/>
              </a:ext>
            </a:extLst>
          </p:cNvPr>
          <p:cNvSpPr txBox="1"/>
          <p:nvPr/>
        </p:nvSpPr>
        <p:spPr>
          <a:xfrm>
            <a:off x="1736920" y="1770821"/>
            <a:ext cx="892455" cy="1846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Empurrar o braço</a:t>
            </a:r>
          </a:p>
        </p:txBody>
      </p:sp>
      <p:sp>
        <p:nvSpPr>
          <p:cNvPr id="20" name="テキスト ボックス 1114">
            <a:extLst>
              <a:ext uri="{FF2B5EF4-FFF2-40B4-BE49-F238E27FC236}">
                <a16:creationId xmlns:a16="http://schemas.microsoft.com/office/drawing/2014/main" id="{86F43386-8C1A-479D-80D1-6E50EC299E8C}"/>
              </a:ext>
            </a:extLst>
          </p:cNvPr>
          <p:cNvSpPr txBox="1"/>
          <p:nvPr/>
        </p:nvSpPr>
        <p:spPr>
          <a:xfrm>
            <a:off x="1981264" y="2794161"/>
            <a:ext cx="718238" cy="1846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Puxar o braço</a:t>
            </a:r>
          </a:p>
        </p:txBody>
      </p:sp>
      <p:sp>
        <p:nvSpPr>
          <p:cNvPr id="21" name="テキスト ボックス 1115">
            <a:extLst>
              <a:ext uri="{FF2B5EF4-FFF2-40B4-BE49-F238E27FC236}">
                <a16:creationId xmlns:a16="http://schemas.microsoft.com/office/drawing/2014/main" id="{F9CC5CBB-6078-4C7F-AA52-0675DE6EC70D}"/>
              </a:ext>
            </a:extLst>
          </p:cNvPr>
          <p:cNvSpPr txBox="1"/>
          <p:nvPr/>
        </p:nvSpPr>
        <p:spPr>
          <a:xfrm>
            <a:off x="1981264" y="3153198"/>
            <a:ext cx="730512" cy="1846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(Alavanca esquerda)</a:t>
            </a:r>
          </a:p>
        </p:txBody>
      </p:sp>
      <p:sp>
        <p:nvSpPr>
          <p:cNvPr id="23" name="テキスト ボックス 1116">
            <a:extLst>
              <a:ext uri="{FF2B5EF4-FFF2-40B4-BE49-F238E27FC236}">
                <a16:creationId xmlns:a16="http://schemas.microsoft.com/office/drawing/2014/main" id="{54CCFD2F-BBB7-440F-A7AC-8303E058F993}"/>
              </a:ext>
            </a:extLst>
          </p:cNvPr>
          <p:cNvSpPr txBox="1"/>
          <p:nvPr/>
        </p:nvSpPr>
        <p:spPr>
          <a:xfrm>
            <a:off x="6231351" y="3166499"/>
            <a:ext cx="975899" cy="1846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direita)</a:t>
            </a:r>
          </a:p>
        </p:txBody>
      </p:sp>
      <p:sp>
        <p:nvSpPr>
          <p:cNvPr id="24" name="テキスト ボックス 1117">
            <a:extLst>
              <a:ext uri="{FF2B5EF4-FFF2-40B4-BE49-F238E27FC236}">
                <a16:creationId xmlns:a16="http://schemas.microsoft.com/office/drawing/2014/main" id="{F6473440-90B2-4EBE-8A0A-494769EA5BD2}"/>
              </a:ext>
            </a:extLst>
          </p:cNvPr>
          <p:cNvSpPr txBox="1"/>
          <p:nvPr/>
        </p:nvSpPr>
        <p:spPr>
          <a:xfrm rot="16200000">
            <a:off x="1439728" y="2280285"/>
            <a:ext cx="838728" cy="1890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Girar à esquerda</a:t>
            </a:r>
          </a:p>
        </p:txBody>
      </p:sp>
      <p:sp>
        <p:nvSpPr>
          <p:cNvPr id="25" name="テキスト ボックス 1118">
            <a:extLst>
              <a:ext uri="{FF2B5EF4-FFF2-40B4-BE49-F238E27FC236}">
                <a16:creationId xmlns:a16="http://schemas.microsoft.com/office/drawing/2014/main" id="{1E7E9523-5D60-469C-A697-3CDABFD91949}"/>
              </a:ext>
            </a:extLst>
          </p:cNvPr>
          <p:cNvSpPr txBox="1"/>
          <p:nvPr/>
        </p:nvSpPr>
        <p:spPr>
          <a:xfrm rot="16200000">
            <a:off x="2487279" y="2099609"/>
            <a:ext cx="756039" cy="1890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Girar à direita</a:t>
            </a:r>
          </a:p>
        </p:txBody>
      </p:sp>
      <p:sp>
        <p:nvSpPr>
          <p:cNvPr id="26" name="テキスト ボックス 1119">
            <a:extLst>
              <a:ext uri="{FF2B5EF4-FFF2-40B4-BE49-F238E27FC236}">
                <a16:creationId xmlns:a16="http://schemas.microsoft.com/office/drawing/2014/main" id="{5767469A-E718-4593-8582-40C35380E176}"/>
              </a:ext>
            </a:extLst>
          </p:cNvPr>
          <p:cNvSpPr txBox="1"/>
          <p:nvPr/>
        </p:nvSpPr>
        <p:spPr>
          <a:xfrm>
            <a:off x="6279218" y="1666817"/>
            <a:ext cx="530266" cy="290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Lança</a:t>
            </a:r>
          </a:p>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Para baixo</a:t>
            </a:r>
          </a:p>
        </p:txBody>
      </p:sp>
      <p:sp>
        <p:nvSpPr>
          <p:cNvPr id="27" name="テキスト ボックス 1120">
            <a:extLst>
              <a:ext uri="{FF2B5EF4-FFF2-40B4-BE49-F238E27FC236}">
                <a16:creationId xmlns:a16="http://schemas.microsoft.com/office/drawing/2014/main" id="{22E98659-1355-4BBC-A33D-C3EBE1FB72A9}"/>
              </a:ext>
            </a:extLst>
          </p:cNvPr>
          <p:cNvSpPr txBox="1"/>
          <p:nvPr/>
        </p:nvSpPr>
        <p:spPr>
          <a:xfrm>
            <a:off x="6301771" y="2834212"/>
            <a:ext cx="530266" cy="290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Lança</a:t>
            </a:r>
          </a:p>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Para cima</a:t>
            </a:r>
          </a:p>
        </p:txBody>
      </p:sp>
      <p:sp>
        <p:nvSpPr>
          <p:cNvPr id="28" name="テキスト ボックス 1121">
            <a:extLst>
              <a:ext uri="{FF2B5EF4-FFF2-40B4-BE49-F238E27FC236}">
                <a16:creationId xmlns:a16="http://schemas.microsoft.com/office/drawing/2014/main" id="{74B9340C-DA0D-488C-AC0D-02212312C004}"/>
              </a:ext>
            </a:extLst>
          </p:cNvPr>
          <p:cNvSpPr txBox="1"/>
          <p:nvPr/>
        </p:nvSpPr>
        <p:spPr>
          <a:xfrm>
            <a:off x="6973810" y="2194418"/>
            <a:ext cx="530266" cy="290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caçamba</a:t>
            </a:r>
          </a:p>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Descarga</a:t>
            </a:r>
          </a:p>
        </p:txBody>
      </p:sp>
      <p:sp>
        <p:nvSpPr>
          <p:cNvPr id="29" name="テキスト ボックス 1122">
            <a:extLst>
              <a:ext uri="{FF2B5EF4-FFF2-40B4-BE49-F238E27FC236}">
                <a16:creationId xmlns:a16="http://schemas.microsoft.com/office/drawing/2014/main" id="{845184BE-81C9-412E-9C2F-22C4055838DA}"/>
              </a:ext>
            </a:extLst>
          </p:cNvPr>
          <p:cNvSpPr txBox="1"/>
          <p:nvPr/>
        </p:nvSpPr>
        <p:spPr>
          <a:xfrm>
            <a:off x="5801572" y="2075510"/>
            <a:ext cx="530265" cy="243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caçamba</a:t>
            </a:r>
          </a:p>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Escavação</a:t>
            </a:r>
          </a:p>
        </p:txBody>
      </p:sp>
      <p:sp>
        <p:nvSpPr>
          <p:cNvPr id="30" name="テキスト ボックス 1123">
            <a:extLst>
              <a:ext uri="{FF2B5EF4-FFF2-40B4-BE49-F238E27FC236}">
                <a16:creationId xmlns:a16="http://schemas.microsoft.com/office/drawing/2014/main" id="{6BFE89BE-890D-4D4A-A382-4E23710B94F1}"/>
              </a:ext>
            </a:extLst>
          </p:cNvPr>
          <p:cNvSpPr txBox="1"/>
          <p:nvPr/>
        </p:nvSpPr>
        <p:spPr>
          <a:xfrm>
            <a:off x="2239663" y="3861789"/>
            <a:ext cx="1455971" cy="232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trabalho esquerda</a:t>
            </a:r>
          </a:p>
        </p:txBody>
      </p:sp>
      <p:sp>
        <p:nvSpPr>
          <p:cNvPr id="31" name="テキスト ボックス 1124">
            <a:extLst>
              <a:ext uri="{FF2B5EF4-FFF2-40B4-BE49-F238E27FC236}">
                <a16:creationId xmlns:a16="http://schemas.microsoft.com/office/drawing/2014/main" id="{14C5F111-AED2-4975-A958-EF648C27A978}"/>
              </a:ext>
            </a:extLst>
          </p:cNvPr>
          <p:cNvSpPr txBox="1"/>
          <p:nvPr/>
        </p:nvSpPr>
        <p:spPr>
          <a:xfrm>
            <a:off x="3844326" y="3867276"/>
            <a:ext cx="1409767" cy="232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deslocamento (pedal)</a:t>
            </a:r>
          </a:p>
        </p:txBody>
      </p:sp>
      <p:sp>
        <p:nvSpPr>
          <p:cNvPr id="32" name="テキスト ボックス 1125">
            <a:extLst>
              <a:ext uri="{FF2B5EF4-FFF2-40B4-BE49-F238E27FC236}">
                <a16:creationId xmlns:a16="http://schemas.microsoft.com/office/drawing/2014/main" id="{2BDDF05D-B033-4F03-8035-08CA4C243E11}"/>
              </a:ext>
            </a:extLst>
          </p:cNvPr>
          <p:cNvSpPr txBox="1"/>
          <p:nvPr/>
        </p:nvSpPr>
        <p:spPr>
          <a:xfrm>
            <a:off x="5777227" y="3852454"/>
            <a:ext cx="1002934" cy="232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trabalho direita</a:t>
            </a:r>
          </a:p>
        </p:txBody>
      </p:sp>
      <p:sp>
        <p:nvSpPr>
          <p:cNvPr id="33" name="テキスト ボックス 1126">
            <a:extLst>
              <a:ext uri="{FF2B5EF4-FFF2-40B4-BE49-F238E27FC236}">
                <a16:creationId xmlns:a16="http://schemas.microsoft.com/office/drawing/2014/main" id="{6D469D1B-8C9C-48E8-A5EC-2FB2B229B57E}"/>
              </a:ext>
            </a:extLst>
          </p:cNvPr>
          <p:cNvSpPr txBox="1"/>
          <p:nvPr/>
        </p:nvSpPr>
        <p:spPr>
          <a:xfrm>
            <a:off x="2711411" y="5320526"/>
            <a:ext cx="855716" cy="1536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Puxar o braço</a:t>
            </a:r>
          </a:p>
        </p:txBody>
      </p:sp>
      <p:sp>
        <p:nvSpPr>
          <p:cNvPr id="34" name="テキスト ボックス 1127">
            <a:extLst>
              <a:ext uri="{FF2B5EF4-FFF2-40B4-BE49-F238E27FC236}">
                <a16:creationId xmlns:a16="http://schemas.microsoft.com/office/drawing/2014/main" id="{D2D082EA-07F9-44EF-B220-37980BDFA88C}"/>
              </a:ext>
            </a:extLst>
          </p:cNvPr>
          <p:cNvSpPr txBox="1"/>
          <p:nvPr/>
        </p:nvSpPr>
        <p:spPr>
          <a:xfrm>
            <a:off x="2643113" y="4519014"/>
            <a:ext cx="985847" cy="232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Empurrar o braço</a:t>
            </a:r>
          </a:p>
        </p:txBody>
      </p:sp>
      <p:sp>
        <p:nvSpPr>
          <p:cNvPr id="35" name="テキスト ボックス 1128">
            <a:extLst>
              <a:ext uri="{FF2B5EF4-FFF2-40B4-BE49-F238E27FC236}">
                <a16:creationId xmlns:a16="http://schemas.microsoft.com/office/drawing/2014/main" id="{8A6C164C-D24B-42A1-BDFF-CA06449DFED9}"/>
              </a:ext>
            </a:extLst>
          </p:cNvPr>
          <p:cNvSpPr txBox="1"/>
          <p:nvPr/>
        </p:nvSpPr>
        <p:spPr>
          <a:xfrm>
            <a:off x="2171596" y="5151334"/>
            <a:ext cx="471517" cy="3037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Girar à esquerda</a:t>
            </a:r>
          </a:p>
        </p:txBody>
      </p:sp>
      <p:sp>
        <p:nvSpPr>
          <p:cNvPr id="36" name="テキスト ボックス 1129">
            <a:extLst>
              <a:ext uri="{FF2B5EF4-FFF2-40B4-BE49-F238E27FC236}">
                <a16:creationId xmlns:a16="http://schemas.microsoft.com/office/drawing/2014/main" id="{58812BF3-E43D-45C0-9884-E5846405B034}"/>
              </a:ext>
            </a:extLst>
          </p:cNvPr>
          <p:cNvSpPr txBox="1"/>
          <p:nvPr/>
        </p:nvSpPr>
        <p:spPr>
          <a:xfrm>
            <a:off x="3367006" y="5171796"/>
            <a:ext cx="407417" cy="1722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Girar à direita</a:t>
            </a:r>
          </a:p>
        </p:txBody>
      </p:sp>
      <p:sp>
        <p:nvSpPr>
          <p:cNvPr id="37" name="テキスト ボックス 1130">
            <a:extLst>
              <a:ext uri="{FF2B5EF4-FFF2-40B4-BE49-F238E27FC236}">
                <a16:creationId xmlns:a16="http://schemas.microsoft.com/office/drawing/2014/main" id="{DFFB234E-738A-4727-AABE-BF4F3B17437C}"/>
              </a:ext>
            </a:extLst>
          </p:cNvPr>
          <p:cNvSpPr txBox="1"/>
          <p:nvPr/>
        </p:nvSpPr>
        <p:spPr>
          <a:xfrm>
            <a:off x="5323996" y="5148408"/>
            <a:ext cx="527443" cy="3066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caçamba</a:t>
            </a:r>
          </a:p>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Escavação</a:t>
            </a:r>
          </a:p>
        </p:txBody>
      </p:sp>
      <p:sp>
        <p:nvSpPr>
          <p:cNvPr id="38" name="テキスト ボックス 1131">
            <a:extLst>
              <a:ext uri="{FF2B5EF4-FFF2-40B4-BE49-F238E27FC236}">
                <a16:creationId xmlns:a16="http://schemas.microsoft.com/office/drawing/2014/main" id="{BADC7FFD-C1AB-40F4-975B-FD078B3C5EA9}"/>
              </a:ext>
            </a:extLst>
          </p:cNvPr>
          <p:cNvSpPr txBox="1"/>
          <p:nvPr/>
        </p:nvSpPr>
        <p:spPr>
          <a:xfrm>
            <a:off x="6374424" y="5151334"/>
            <a:ext cx="522898" cy="36624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caçamba</a:t>
            </a:r>
          </a:p>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Descarga</a:t>
            </a:r>
          </a:p>
        </p:txBody>
      </p:sp>
      <p:sp>
        <p:nvSpPr>
          <p:cNvPr id="39" name="テキスト ボックス 1132">
            <a:extLst>
              <a:ext uri="{FF2B5EF4-FFF2-40B4-BE49-F238E27FC236}">
                <a16:creationId xmlns:a16="http://schemas.microsoft.com/office/drawing/2014/main" id="{3D2847F2-B398-4BE7-A4BD-06E0D611BF86}"/>
              </a:ext>
            </a:extLst>
          </p:cNvPr>
          <p:cNvSpPr txBox="1"/>
          <p:nvPr/>
        </p:nvSpPr>
        <p:spPr>
          <a:xfrm>
            <a:off x="5688635" y="4617085"/>
            <a:ext cx="855716" cy="1466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Abaixar a lança</a:t>
            </a:r>
          </a:p>
        </p:txBody>
      </p:sp>
      <p:sp>
        <p:nvSpPr>
          <p:cNvPr id="40" name="テキスト ボックス 1133">
            <a:extLst>
              <a:ext uri="{FF2B5EF4-FFF2-40B4-BE49-F238E27FC236}">
                <a16:creationId xmlns:a16="http://schemas.microsoft.com/office/drawing/2014/main" id="{92A1D13C-81CB-46D2-B052-C0939844987F}"/>
              </a:ext>
            </a:extLst>
          </p:cNvPr>
          <p:cNvSpPr txBox="1"/>
          <p:nvPr/>
        </p:nvSpPr>
        <p:spPr>
          <a:xfrm>
            <a:off x="5777227" y="5251784"/>
            <a:ext cx="611444" cy="16721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Elevar a lança</a:t>
            </a:r>
          </a:p>
        </p:txBody>
      </p:sp>
      <p:sp>
        <p:nvSpPr>
          <p:cNvPr id="41" name="テキスト ボックス 1134">
            <a:extLst>
              <a:ext uri="{FF2B5EF4-FFF2-40B4-BE49-F238E27FC236}">
                <a16:creationId xmlns:a16="http://schemas.microsoft.com/office/drawing/2014/main" id="{9BA66D3A-3088-4686-A85E-3A1FFB912749}"/>
              </a:ext>
            </a:extLst>
          </p:cNvPr>
          <p:cNvSpPr txBox="1"/>
          <p:nvPr/>
        </p:nvSpPr>
        <p:spPr>
          <a:xfrm>
            <a:off x="4144272" y="5812050"/>
            <a:ext cx="1179723" cy="1466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Banco do motorista</a:t>
            </a:r>
          </a:p>
        </p:txBody>
      </p:sp>
      <p:sp>
        <p:nvSpPr>
          <p:cNvPr id="42" name="テキスト ボックス 1135">
            <a:extLst>
              <a:ext uri="{FF2B5EF4-FFF2-40B4-BE49-F238E27FC236}">
                <a16:creationId xmlns:a16="http://schemas.microsoft.com/office/drawing/2014/main" id="{F2A2FCB2-8A9D-412B-8FB6-98159C58A548}"/>
              </a:ext>
            </a:extLst>
          </p:cNvPr>
          <p:cNvSpPr txBox="1"/>
          <p:nvPr/>
        </p:nvSpPr>
        <p:spPr>
          <a:xfrm>
            <a:off x="4365543" y="4117483"/>
            <a:ext cx="412909" cy="1672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Avançar</a:t>
            </a:r>
          </a:p>
        </p:txBody>
      </p:sp>
      <p:sp>
        <p:nvSpPr>
          <p:cNvPr id="43" name="テキスト ボックス 1136">
            <a:extLst>
              <a:ext uri="{FF2B5EF4-FFF2-40B4-BE49-F238E27FC236}">
                <a16:creationId xmlns:a16="http://schemas.microsoft.com/office/drawing/2014/main" id="{3E060484-5FEE-403F-80C6-6A109B38F3CF}"/>
              </a:ext>
            </a:extLst>
          </p:cNvPr>
          <p:cNvSpPr txBox="1"/>
          <p:nvPr/>
        </p:nvSpPr>
        <p:spPr>
          <a:xfrm>
            <a:off x="4335020" y="4481265"/>
            <a:ext cx="368724" cy="1672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Para trás</a:t>
            </a:r>
          </a:p>
        </p:txBody>
      </p:sp>
      <p:sp>
        <p:nvSpPr>
          <p:cNvPr id="44" name="テキスト ボックス 1137">
            <a:extLst>
              <a:ext uri="{FF2B5EF4-FFF2-40B4-BE49-F238E27FC236}">
                <a16:creationId xmlns:a16="http://schemas.microsoft.com/office/drawing/2014/main" id="{D39B2A7B-07B3-4B1E-9598-CB01BF818A4E}"/>
              </a:ext>
            </a:extLst>
          </p:cNvPr>
          <p:cNvSpPr txBox="1"/>
          <p:nvPr/>
        </p:nvSpPr>
        <p:spPr>
          <a:xfrm>
            <a:off x="3967392" y="4648443"/>
            <a:ext cx="632016" cy="4595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Dirigir à esquerda</a:t>
            </a:r>
            <a:r>
              <a:rPr lang="en-US" sz="700" kern="100" dirty="0">
                <a:effectLst/>
                <a:latin typeface="Times New Roman" panose="02020603050405020304" pitchFamily="18" charset="0"/>
                <a:ea typeface="游ゴシック" panose="020B0400000000000000" pitchFamily="50" charset="-128"/>
                <a:cs typeface="Times New Roman" panose="02020603050405020304" pitchFamily="18" charset="0"/>
              </a:rPr>
              <a:t/>
            </a:r>
            <a:br>
              <a:rPr lang="en-US" sz="700" kern="100" dirty="0">
                <a:effectLst/>
                <a:latin typeface="Times New Roman" panose="02020603050405020304" pitchFamily="18" charset="0"/>
                <a:ea typeface="游ゴシック" panose="020B0400000000000000" pitchFamily="50" charset="-128"/>
                <a:cs typeface="Times New Roman" panose="02020603050405020304" pitchFamily="18" charset="0"/>
              </a:rPr>
            </a:b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a:t>
            </a:r>
            <a:r>
              <a:rPr lang="en-US" sz="700" kern="100" dirty="0">
                <a:effectLst/>
                <a:latin typeface="Times New Roman" panose="02020603050405020304" pitchFamily="18" charset="0"/>
                <a:ea typeface="游ゴシック" panose="020B0400000000000000" pitchFamily="50" charset="-128"/>
                <a:cs typeface="Times New Roman" panose="02020603050405020304" pitchFamily="18" charset="0"/>
              </a:rPr>
              <a:t/>
            </a:r>
            <a:br>
              <a:rPr lang="en-US" sz="700" kern="100" dirty="0">
                <a:effectLst/>
                <a:latin typeface="Times New Roman" panose="02020603050405020304" pitchFamily="18" charset="0"/>
                <a:ea typeface="游ゴシック" panose="020B0400000000000000" pitchFamily="50" charset="-128"/>
                <a:cs typeface="Times New Roman" panose="02020603050405020304" pitchFamily="18" charset="0"/>
              </a:rPr>
            </a:b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(pedal)</a:t>
            </a:r>
          </a:p>
        </p:txBody>
      </p:sp>
      <p:sp>
        <p:nvSpPr>
          <p:cNvPr id="45" name="テキスト ボックス 1138">
            <a:extLst>
              <a:ext uri="{FF2B5EF4-FFF2-40B4-BE49-F238E27FC236}">
                <a16:creationId xmlns:a16="http://schemas.microsoft.com/office/drawing/2014/main" id="{DED1B770-9934-43DD-9AC9-998841D51F41}"/>
              </a:ext>
            </a:extLst>
          </p:cNvPr>
          <p:cNvSpPr txBox="1"/>
          <p:nvPr/>
        </p:nvSpPr>
        <p:spPr>
          <a:xfrm>
            <a:off x="4512421" y="4629376"/>
            <a:ext cx="705871" cy="4595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Dirigir à direita</a:t>
            </a:r>
            <a:r>
              <a:rPr lang="en-US"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a:r>
            <a:br>
              <a:rPr lang="en-US" sz="800" kern="100" dirty="0">
                <a:effectLst/>
                <a:latin typeface="Times New Roman" panose="02020603050405020304" pitchFamily="18" charset="0"/>
                <a:ea typeface="游ゴシック" panose="020B0400000000000000" pitchFamily="50" charset="-128"/>
                <a:cs typeface="Times New Roman" panose="02020603050405020304" pitchFamily="18" charset="0"/>
              </a:rPr>
            </a:b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a:t>
            </a:r>
            <a:r>
              <a:rPr lang="en-US"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a:r>
            <a:br>
              <a:rPr lang="en-US" sz="800" kern="100" dirty="0">
                <a:effectLst/>
                <a:latin typeface="Times New Roman" panose="02020603050405020304" pitchFamily="18" charset="0"/>
                <a:ea typeface="游ゴシック" panose="020B0400000000000000" pitchFamily="50" charset="-128"/>
                <a:cs typeface="Times New Roman" panose="02020603050405020304" pitchFamily="18" charset="0"/>
              </a:rPr>
            </a:b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(pedal)</a:t>
            </a:r>
          </a:p>
        </p:txBody>
      </p:sp>
      <p:sp>
        <p:nvSpPr>
          <p:cNvPr id="46" name="テキスト ボックス 1139">
            <a:extLst>
              <a:ext uri="{FF2B5EF4-FFF2-40B4-BE49-F238E27FC236}">
                <a16:creationId xmlns:a16="http://schemas.microsoft.com/office/drawing/2014/main" id="{9EC44703-8730-4957-A95F-0AA992005457}"/>
              </a:ext>
            </a:extLst>
          </p:cNvPr>
          <p:cNvSpPr txBox="1"/>
          <p:nvPr/>
        </p:nvSpPr>
        <p:spPr>
          <a:xfrm>
            <a:off x="3844327" y="5246717"/>
            <a:ext cx="1409766" cy="1722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 No caso de um tipo de esteira de 2 alavancas (pedal)</a:t>
            </a:r>
          </a:p>
        </p:txBody>
      </p:sp>
    </p:spTree>
    <p:extLst>
      <p:ext uri="{BB962C8B-B14F-4D97-AF65-F5344CB8AC3E}">
        <p14:creationId xmlns:p14="http://schemas.microsoft.com/office/powerpoint/2010/main" val="3377800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Escavadeira hidráulica (retroescavadeira)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123 do texto / Página 63 do texto suplementar</a:t>
            </a:r>
          </a:p>
        </p:txBody>
      </p:sp>
      <p:grpSp>
        <p:nvGrpSpPr>
          <p:cNvPr id="7" name="グループ化 6"/>
          <p:cNvGrpSpPr>
            <a:grpSpLocks noChangeAspect="1"/>
          </p:cNvGrpSpPr>
          <p:nvPr/>
        </p:nvGrpSpPr>
        <p:grpSpPr>
          <a:xfrm>
            <a:off x="727179" y="1291389"/>
            <a:ext cx="4292396" cy="2858400"/>
            <a:chOff x="4911396" y="1301029"/>
            <a:chExt cx="3787238" cy="2522005"/>
          </a:xfrm>
        </p:grpSpPr>
        <p:sp>
          <p:nvSpPr>
            <p:cNvPr id="23" name="テキスト ボックス 22"/>
            <p:cNvSpPr txBox="1"/>
            <p:nvPr/>
          </p:nvSpPr>
          <p:spPr>
            <a:xfrm>
              <a:off x="4911396" y="3442857"/>
              <a:ext cx="3787238" cy="380177"/>
            </a:xfrm>
            <a:prstGeom prst="rect">
              <a:avLst/>
            </a:prstGeom>
            <a:noFill/>
            <a:ln>
              <a:noFill/>
            </a:ln>
          </p:spPr>
          <p:txBody>
            <a:bodyPr wrap="square" rtlCol="0">
              <a:spAutoFit/>
            </a:bodyPr>
            <a:lstStyle/>
            <a:p>
              <a:pPr algn="ctr" rtl="0"/>
              <a:r>
                <a:rPr lang="pt-br" sz="1050" dirty="0">
                  <a:solidFill>
                    <a:prstClr val="black"/>
                  </a:solidFill>
                  <a:latin typeface="Times New Roman" panose="02020603050405020304" pitchFamily="18" charset="0"/>
                  <a:cs typeface="Times New Roman" panose="02020603050405020304" pitchFamily="18" charset="0"/>
                </a:rPr>
                <a:t>Exemplo de trabalho básico com uma escavadeira hidráulica (retroescavadeira)</a:t>
              </a:r>
            </a:p>
          </p:txBody>
        </p:sp>
        <p:pic>
          <p:nvPicPr>
            <p:cNvPr id="5" name="図 4"/>
            <p:cNvPicPr>
              <a:picLocks noChangeAspect="1"/>
            </p:cNvPicPr>
            <p:nvPr/>
          </p:nvPicPr>
          <p:blipFill>
            <a:blip r:embed="rId3"/>
            <a:stretch>
              <a:fillRect/>
            </a:stretch>
          </p:blipFill>
          <p:spPr>
            <a:xfrm>
              <a:off x="4941880" y="1301029"/>
              <a:ext cx="3538352" cy="2047574"/>
            </a:xfrm>
            <a:prstGeom prst="rect">
              <a:avLst/>
            </a:prstGeom>
          </p:spPr>
        </p:pic>
        <p:sp>
          <p:nvSpPr>
            <p:cNvPr id="59" name="正方形/長方形 58"/>
            <p:cNvSpPr/>
            <p:nvPr/>
          </p:nvSpPr>
          <p:spPr>
            <a:xfrm>
              <a:off x="5343848" y="2289866"/>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60" name="正方形/長方形 59"/>
            <p:cNvSpPr/>
            <p:nvPr/>
          </p:nvSpPr>
          <p:spPr>
            <a:xfrm>
              <a:off x="6924997" y="2308429"/>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61" name="正方形/長方形 60"/>
            <p:cNvSpPr/>
            <p:nvPr/>
          </p:nvSpPr>
          <p:spPr>
            <a:xfrm>
              <a:off x="5297892" y="3215325"/>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62" name="正方形/長方形 61"/>
            <p:cNvSpPr/>
            <p:nvPr/>
          </p:nvSpPr>
          <p:spPr>
            <a:xfrm>
              <a:off x="6986535" y="3229553"/>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3" name="テキスト ボックス 32"/>
            <p:cNvSpPr txBox="1"/>
            <p:nvPr/>
          </p:nvSpPr>
          <p:spPr>
            <a:xfrm>
              <a:off x="5014597" y="3136611"/>
              <a:ext cx="1844933" cy="325867"/>
            </a:xfrm>
            <a:prstGeom prst="rect">
              <a:avLst/>
            </a:prstGeom>
            <a:noFill/>
          </p:spPr>
          <p:txBody>
            <a:bodyPr wrap="square" rtlCol="0">
              <a:spAutoFit/>
            </a:bodyPr>
            <a:lstStyle/>
            <a:p>
              <a:pPr algn="ctr" rtl="0"/>
              <a:r>
                <a:rPr lang="pt-br" sz="900" dirty="0">
                  <a:latin typeface="Times New Roman" panose="02020603050405020304" pitchFamily="18" charset="0"/>
                  <a:ea typeface="HGP明朝B" panose="02020800000000000000" pitchFamily="18" charset="-128"/>
                  <a:cs typeface="Times New Roman" panose="02020603050405020304" pitchFamily="18" charset="0"/>
                </a:rPr>
                <a:t>(C) Acabamento do recorte da ladeira (</a:t>
              </a:r>
              <a:r>
                <a:rPr lang="pt-br" sz="900" dirty="0" err="1">
                  <a:latin typeface="Times New Roman" panose="02020603050405020304" pitchFamily="18" charset="0"/>
                  <a:ea typeface="HGP明朝B" panose="02020800000000000000" pitchFamily="18" charset="-128"/>
                  <a:cs typeface="Times New Roman" panose="02020603050405020304" pitchFamily="18" charset="0"/>
                </a:rPr>
                <a:t>nori</a:t>
              </a:r>
              <a:r>
                <a:rPr lang="pt-br" sz="900" dirty="0">
                  <a:latin typeface="Times New Roman" panose="02020603050405020304" pitchFamily="18" charset="0"/>
                  <a:ea typeface="HGP明朝B" panose="02020800000000000000" pitchFamily="18" charset="-128"/>
                  <a:cs typeface="Times New Roman" panose="02020603050405020304" pitchFamily="18" charset="0"/>
                </a:rPr>
                <a:t> </a:t>
              </a:r>
              <a:r>
                <a:rPr lang="pt-br" sz="900" dirty="0" err="1">
                  <a:latin typeface="Times New Roman" panose="02020603050405020304" pitchFamily="18" charset="0"/>
                  <a:ea typeface="HGP明朝B" panose="02020800000000000000" pitchFamily="18" charset="-128"/>
                  <a:cs typeface="Times New Roman" panose="02020603050405020304" pitchFamily="18" charset="0"/>
                </a:rPr>
                <a:t>men</a:t>
              </a:r>
              <a:r>
                <a:rPr lang="pt-br" sz="900" dirty="0">
                  <a:latin typeface="Times New Roman" panose="02020603050405020304" pitchFamily="18" charset="0"/>
                  <a:ea typeface="HGP明朝B" panose="02020800000000000000" pitchFamily="18" charset="-128"/>
                  <a:cs typeface="Times New Roman" panose="02020603050405020304" pitchFamily="18" charset="0"/>
                </a:rPr>
                <a:t>)</a:t>
              </a:r>
            </a:p>
          </p:txBody>
        </p:sp>
        <p:sp>
          <p:nvSpPr>
            <p:cNvPr id="34" name="テキスト ボックス 33"/>
            <p:cNvSpPr txBox="1"/>
            <p:nvPr/>
          </p:nvSpPr>
          <p:spPr>
            <a:xfrm>
              <a:off x="6711056" y="3136611"/>
              <a:ext cx="1844933" cy="217244"/>
            </a:xfrm>
            <a:prstGeom prst="rect">
              <a:avLst/>
            </a:prstGeom>
            <a:noFill/>
          </p:spPr>
          <p:txBody>
            <a:bodyPr wrap="square" rtlCol="0">
              <a:spAutoFit/>
            </a:bodyPr>
            <a:lstStyle/>
            <a:p>
              <a:pPr algn="ctr" rtl="0"/>
              <a:r>
                <a:rPr lang="pt-br" sz="1000" dirty="0">
                  <a:latin typeface="Times New Roman" panose="02020603050405020304" pitchFamily="18" charset="0"/>
                  <a:ea typeface="HGP明朝B" panose="02020800000000000000" pitchFamily="18" charset="-128"/>
                  <a:cs typeface="Times New Roman" panose="02020603050405020304" pitchFamily="18" charset="0"/>
                </a:rPr>
                <a:t>(d) Escavação de vala</a:t>
              </a:r>
            </a:p>
          </p:txBody>
        </p:sp>
        <p:sp>
          <p:nvSpPr>
            <p:cNvPr id="31" name="テキスト ボックス 30"/>
            <p:cNvSpPr txBox="1"/>
            <p:nvPr/>
          </p:nvSpPr>
          <p:spPr>
            <a:xfrm>
              <a:off x="4987587" y="2224503"/>
              <a:ext cx="1844933" cy="190089"/>
            </a:xfrm>
            <a:prstGeom prst="rect">
              <a:avLst/>
            </a:prstGeom>
            <a:noFill/>
          </p:spPr>
          <p:txBody>
            <a:bodyPr wrap="square" rtlCol="0">
              <a:spAutoFit/>
            </a:bodyPr>
            <a:lstStyle/>
            <a:p>
              <a:pPr algn="ctr" rtl="0"/>
              <a:r>
                <a:rPr lang="pt-br" sz="800" dirty="0">
                  <a:latin typeface="Times New Roman" panose="02020603050405020304" pitchFamily="18" charset="0"/>
                  <a:ea typeface="HGP明朝B" panose="02020800000000000000" pitchFamily="18" charset="-128"/>
                  <a:cs typeface="Times New Roman" panose="02020603050405020304" pitchFamily="18" charset="0"/>
                </a:rPr>
                <a:t>(a) Escavação de vala, fundação de edifícios</a:t>
              </a:r>
            </a:p>
          </p:txBody>
        </p:sp>
        <p:sp>
          <p:nvSpPr>
            <p:cNvPr id="32" name="テキスト ボックス 31"/>
            <p:cNvSpPr txBox="1"/>
            <p:nvPr/>
          </p:nvSpPr>
          <p:spPr>
            <a:xfrm>
              <a:off x="6690737" y="2214177"/>
              <a:ext cx="1844933" cy="203666"/>
            </a:xfrm>
            <a:prstGeom prst="rect">
              <a:avLst/>
            </a:prstGeom>
            <a:noFill/>
          </p:spPr>
          <p:txBody>
            <a:bodyPr wrap="square" rtlCol="0">
              <a:spAutoFit/>
            </a:bodyPr>
            <a:lstStyle/>
            <a:p>
              <a:pPr algn="ctr" rtl="0"/>
              <a:r>
                <a:rPr lang="pt-br" sz="900" dirty="0">
                  <a:latin typeface="Times New Roman" panose="02020603050405020304" pitchFamily="18" charset="0"/>
                  <a:ea typeface="HGP明朝B" panose="02020800000000000000" pitchFamily="18" charset="-128"/>
                  <a:cs typeface="Times New Roman" panose="02020603050405020304" pitchFamily="18" charset="0"/>
                </a:rPr>
                <a:t>(b) Escavação rasa da superfície do solo</a:t>
              </a:r>
            </a:p>
          </p:txBody>
        </p:sp>
      </p:grpSp>
      <p:grpSp>
        <p:nvGrpSpPr>
          <p:cNvPr id="8" name="グループ化 7"/>
          <p:cNvGrpSpPr>
            <a:grpSpLocks noChangeAspect="1"/>
          </p:cNvGrpSpPr>
          <p:nvPr/>
        </p:nvGrpSpPr>
        <p:grpSpPr>
          <a:xfrm>
            <a:off x="3839352" y="3122579"/>
            <a:ext cx="4800441" cy="3164942"/>
            <a:chOff x="4708727" y="3706854"/>
            <a:chExt cx="3931066" cy="2591761"/>
          </a:xfrm>
        </p:grpSpPr>
        <p:pic>
          <p:nvPicPr>
            <p:cNvPr id="6" name="図 5"/>
            <p:cNvPicPr>
              <a:picLocks noChangeAspect="1"/>
            </p:cNvPicPr>
            <p:nvPr/>
          </p:nvPicPr>
          <p:blipFill>
            <a:blip r:embed="rId4"/>
            <a:stretch>
              <a:fillRect/>
            </a:stretch>
          </p:blipFill>
          <p:spPr>
            <a:xfrm>
              <a:off x="5297892" y="3706854"/>
              <a:ext cx="2826328" cy="2422566"/>
            </a:xfrm>
            <a:prstGeom prst="rect">
              <a:avLst/>
            </a:prstGeom>
          </p:spPr>
        </p:pic>
        <p:sp>
          <p:nvSpPr>
            <p:cNvPr id="15" name="テキスト ボックス 14"/>
            <p:cNvSpPr txBox="1"/>
            <p:nvPr/>
          </p:nvSpPr>
          <p:spPr>
            <a:xfrm>
              <a:off x="4852555" y="6071781"/>
              <a:ext cx="3787238" cy="226834"/>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Procedimentos de subida e descida de declive</a:t>
              </a:r>
            </a:p>
          </p:txBody>
        </p:sp>
        <p:sp>
          <p:nvSpPr>
            <p:cNvPr id="63" name="正方形/長方形 62"/>
            <p:cNvSpPr/>
            <p:nvPr/>
          </p:nvSpPr>
          <p:spPr>
            <a:xfrm>
              <a:off x="5236999" y="3913602"/>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5" name="テキスト ボックス 34"/>
            <p:cNvSpPr txBox="1"/>
            <p:nvPr/>
          </p:nvSpPr>
          <p:spPr>
            <a:xfrm>
              <a:off x="4708727" y="3831224"/>
              <a:ext cx="1844933" cy="201630"/>
            </a:xfrm>
            <a:prstGeom prst="rect">
              <a:avLst/>
            </a:prstGeom>
            <a:noFill/>
          </p:spPr>
          <p:txBody>
            <a:bodyPr wrap="square" rtlCol="0">
              <a:spAutoFit/>
            </a:bodyPr>
            <a:lstStyle/>
            <a:p>
              <a:pPr algn="ctr" rtl="0"/>
              <a:r>
                <a:rPr lang="pt-br" sz="1000" dirty="0">
                  <a:latin typeface="Times New Roman" panose="02020603050405020304" pitchFamily="18" charset="0"/>
                  <a:ea typeface="HGP明朝B" panose="02020800000000000000" pitchFamily="18" charset="-128"/>
                  <a:cs typeface="Times New Roman" panose="02020603050405020304" pitchFamily="18" charset="0"/>
                </a:rPr>
                <a:t>(a) Procedimento de escalada</a:t>
              </a:r>
            </a:p>
          </p:txBody>
        </p:sp>
        <p:sp>
          <p:nvSpPr>
            <p:cNvPr id="68" name="正方形/長方形 67"/>
            <p:cNvSpPr/>
            <p:nvPr/>
          </p:nvSpPr>
          <p:spPr>
            <a:xfrm>
              <a:off x="5281015" y="5167936"/>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69" name="テキスト ボックス 68"/>
            <p:cNvSpPr txBox="1"/>
            <p:nvPr/>
          </p:nvSpPr>
          <p:spPr>
            <a:xfrm>
              <a:off x="4752743" y="5085558"/>
              <a:ext cx="1844933" cy="201630"/>
            </a:xfrm>
            <a:prstGeom prst="rect">
              <a:avLst/>
            </a:prstGeom>
            <a:noFill/>
          </p:spPr>
          <p:txBody>
            <a:bodyPr wrap="square" rtlCol="0">
              <a:spAutoFit/>
            </a:bodyPr>
            <a:lstStyle/>
            <a:p>
              <a:pPr algn="ctr" rtl="0"/>
              <a:r>
                <a:rPr lang="pt-br" sz="1000" dirty="0">
                  <a:latin typeface="Times New Roman" panose="02020603050405020304" pitchFamily="18" charset="0"/>
                  <a:ea typeface="HGP明朝B" panose="02020800000000000000" pitchFamily="18" charset="-128"/>
                  <a:cs typeface="Times New Roman" panose="02020603050405020304" pitchFamily="18" charset="0"/>
                </a:rPr>
                <a:t>(b) Procedimento de descida de declive</a:t>
              </a:r>
            </a:p>
          </p:txBody>
        </p:sp>
      </p:grpSp>
      <p:sp>
        <p:nvSpPr>
          <p:cNvPr id="24" name="テキスト ボックス 1147">
            <a:extLst>
              <a:ext uri="{FF2B5EF4-FFF2-40B4-BE49-F238E27FC236}">
                <a16:creationId xmlns:a16="http://schemas.microsoft.com/office/drawing/2014/main" id="{D30323A4-C2FF-4911-AD37-167BD1A612D0}"/>
              </a:ext>
            </a:extLst>
          </p:cNvPr>
          <p:cNvSpPr txBox="1"/>
          <p:nvPr/>
        </p:nvSpPr>
        <p:spPr>
          <a:xfrm>
            <a:off x="7158664" y="3987914"/>
            <a:ext cx="29337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Retornar</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5" name="テキスト ボックス 1150">
            <a:extLst>
              <a:ext uri="{FF2B5EF4-FFF2-40B4-BE49-F238E27FC236}">
                <a16:creationId xmlns:a16="http://schemas.microsoft.com/office/drawing/2014/main" id="{F3FE585E-A669-402A-9700-3CEB38EE2FBE}"/>
              </a:ext>
            </a:extLst>
          </p:cNvPr>
          <p:cNvSpPr txBox="1"/>
          <p:nvPr/>
        </p:nvSpPr>
        <p:spPr>
          <a:xfrm>
            <a:off x="6604309" y="4171513"/>
            <a:ext cx="1194672" cy="1320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Abaixe a caçamba o quanto possível</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6" name="テキスト ボックス 1151">
            <a:extLst>
              <a:ext uri="{FF2B5EF4-FFF2-40B4-BE49-F238E27FC236}">
                <a16:creationId xmlns:a16="http://schemas.microsoft.com/office/drawing/2014/main" id="{B52F1840-D04F-4A90-9FCD-F2A288FBF648}"/>
              </a:ext>
            </a:extLst>
          </p:cNvPr>
          <p:cNvSpPr txBox="1"/>
          <p:nvPr/>
        </p:nvSpPr>
        <p:spPr>
          <a:xfrm>
            <a:off x="5946448" y="4319200"/>
            <a:ext cx="797251"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Retorne nesta posição</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7" name="テキスト ボックス 1152">
            <a:extLst>
              <a:ext uri="{FF2B5EF4-FFF2-40B4-BE49-F238E27FC236}">
                <a16:creationId xmlns:a16="http://schemas.microsoft.com/office/drawing/2014/main" id="{1A6C4BD8-AA67-4256-8FEA-D8AF70542754}"/>
              </a:ext>
            </a:extLst>
          </p:cNvPr>
          <p:cNvSpPr txBox="1"/>
          <p:nvPr/>
        </p:nvSpPr>
        <p:spPr>
          <a:xfrm>
            <a:off x="5174495" y="4473218"/>
            <a:ext cx="1210356"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Levante a caçamba nesta posição</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8" name="テキスト ボックス 1153">
            <a:extLst>
              <a:ext uri="{FF2B5EF4-FFF2-40B4-BE49-F238E27FC236}">
                <a16:creationId xmlns:a16="http://schemas.microsoft.com/office/drawing/2014/main" id="{01317A03-9E18-4CA6-ADFA-F9C4C6282AF8}"/>
              </a:ext>
            </a:extLst>
          </p:cNvPr>
          <p:cNvSpPr txBox="1"/>
          <p:nvPr/>
        </p:nvSpPr>
        <p:spPr>
          <a:xfrm>
            <a:off x="5668444" y="5782073"/>
            <a:ext cx="1210356" cy="1330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Levante a caçamba nesta posição</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9" name="テキスト ボックス 1154">
            <a:extLst>
              <a:ext uri="{FF2B5EF4-FFF2-40B4-BE49-F238E27FC236}">
                <a16:creationId xmlns:a16="http://schemas.microsoft.com/office/drawing/2014/main" id="{1B10AAF0-B588-41ED-8967-9DC473537D64}"/>
              </a:ext>
            </a:extLst>
          </p:cNvPr>
          <p:cNvSpPr txBox="1"/>
          <p:nvPr/>
        </p:nvSpPr>
        <p:spPr>
          <a:xfrm>
            <a:off x="6394922" y="5562125"/>
            <a:ext cx="1404059" cy="1320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Descer mantendo a posição da caçamba</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0" name="テキスト ボックス 1155">
            <a:extLst>
              <a:ext uri="{FF2B5EF4-FFF2-40B4-BE49-F238E27FC236}">
                <a16:creationId xmlns:a16="http://schemas.microsoft.com/office/drawing/2014/main" id="{079FA0AB-E4F9-4A88-89EB-155C48895488}"/>
              </a:ext>
            </a:extLst>
          </p:cNvPr>
          <p:cNvSpPr txBox="1"/>
          <p:nvPr/>
        </p:nvSpPr>
        <p:spPr>
          <a:xfrm>
            <a:off x="4834875" y="5955484"/>
            <a:ext cx="1054735"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Retornar a caçamba</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979069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Máquina de escavação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7 do texto / Página 8 do texto suplementar</a:t>
            </a:r>
          </a:p>
        </p:txBody>
      </p:sp>
      <p:sp>
        <p:nvSpPr>
          <p:cNvPr id="11" name="テキスト ボックス 10"/>
          <p:cNvSpPr txBox="1"/>
          <p:nvPr/>
        </p:nvSpPr>
        <p:spPr>
          <a:xfrm>
            <a:off x="929334" y="3277070"/>
            <a:ext cx="331264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escavadeira hidráulica</a:t>
            </a:r>
          </a:p>
        </p:txBody>
      </p:sp>
      <p:sp>
        <p:nvSpPr>
          <p:cNvPr id="13" name="テキスト ボックス 12"/>
          <p:cNvSpPr txBox="1"/>
          <p:nvPr/>
        </p:nvSpPr>
        <p:spPr>
          <a:xfrm>
            <a:off x="4996187" y="4387546"/>
            <a:ext cx="331264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escavadeira de arrasto</a:t>
            </a:r>
          </a:p>
        </p:txBody>
      </p:sp>
      <p:pic>
        <p:nvPicPr>
          <p:cNvPr id="2" name="図 1"/>
          <p:cNvPicPr>
            <a:picLocks noChangeAspect="1"/>
          </p:cNvPicPr>
          <p:nvPr/>
        </p:nvPicPr>
        <p:blipFill>
          <a:blip r:embed="rId3"/>
          <a:stretch>
            <a:fillRect/>
          </a:stretch>
        </p:blipFill>
        <p:spPr>
          <a:xfrm>
            <a:off x="1120703" y="1290089"/>
            <a:ext cx="2495550" cy="2047875"/>
          </a:xfrm>
          <a:prstGeom prst="rect">
            <a:avLst/>
          </a:prstGeom>
        </p:spPr>
      </p:pic>
      <p:pic>
        <p:nvPicPr>
          <p:cNvPr id="10" name="図 9"/>
          <p:cNvPicPr>
            <a:picLocks noChangeAspect="1"/>
          </p:cNvPicPr>
          <p:nvPr/>
        </p:nvPicPr>
        <p:blipFill>
          <a:blip r:embed="rId4"/>
          <a:stretch>
            <a:fillRect/>
          </a:stretch>
        </p:blipFill>
        <p:spPr>
          <a:xfrm>
            <a:off x="718107" y="3649452"/>
            <a:ext cx="4552950" cy="1809750"/>
          </a:xfrm>
          <a:prstGeom prst="rect">
            <a:avLst/>
          </a:prstGeom>
        </p:spPr>
      </p:pic>
      <p:sp>
        <p:nvSpPr>
          <p:cNvPr id="14" name="テキスト ボックス 13"/>
          <p:cNvSpPr txBox="1"/>
          <p:nvPr/>
        </p:nvSpPr>
        <p:spPr>
          <a:xfrm>
            <a:off x="1120703" y="5364428"/>
            <a:ext cx="331264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concha de marisco</a:t>
            </a:r>
          </a:p>
        </p:txBody>
      </p:sp>
      <p:pic>
        <p:nvPicPr>
          <p:cNvPr id="8" name="図 7"/>
          <p:cNvPicPr>
            <a:picLocks noChangeAspect="1"/>
          </p:cNvPicPr>
          <p:nvPr/>
        </p:nvPicPr>
        <p:blipFill>
          <a:blip r:embed="rId5"/>
          <a:stretch>
            <a:fillRect/>
          </a:stretch>
        </p:blipFill>
        <p:spPr>
          <a:xfrm>
            <a:off x="4821753" y="1286752"/>
            <a:ext cx="3661515" cy="3087821"/>
          </a:xfrm>
          <a:prstGeom prst="rect">
            <a:avLst/>
          </a:prstGeom>
        </p:spPr>
      </p:pic>
    </p:spTree>
    <p:extLst>
      <p:ext uri="{BB962C8B-B14F-4D97-AF65-F5344CB8AC3E}">
        <p14:creationId xmlns:p14="http://schemas.microsoft.com/office/powerpoint/2010/main" val="528377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Trabalho de escavação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1043505" y="6040255"/>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Faixa de escavação mais eficiente com braços</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126 do texto / Página 65 do texto suplementar</a:t>
            </a:r>
          </a:p>
        </p:txBody>
      </p:sp>
      <p:sp>
        <p:nvSpPr>
          <p:cNvPr id="15" name="テキスト ボックス 14"/>
          <p:cNvSpPr txBox="1"/>
          <p:nvPr/>
        </p:nvSpPr>
        <p:spPr>
          <a:xfrm>
            <a:off x="4690590" y="4820384"/>
            <a:ext cx="3787238"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Orientação das esteiras ao escavar no acostamento</a:t>
            </a:r>
          </a:p>
        </p:txBody>
      </p:sp>
      <p:pic>
        <p:nvPicPr>
          <p:cNvPr id="8" name="図 7"/>
          <p:cNvPicPr>
            <a:picLocks noChangeAspect="1"/>
          </p:cNvPicPr>
          <p:nvPr/>
        </p:nvPicPr>
        <p:blipFill>
          <a:blip r:embed="rId3"/>
          <a:stretch>
            <a:fillRect/>
          </a:stretch>
        </p:blipFill>
        <p:spPr>
          <a:xfrm>
            <a:off x="779255" y="4188923"/>
            <a:ext cx="3348538" cy="1883553"/>
          </a:xfrm>
          <a:prstGeom prst="rect">
            <a:avLst/>
          </a:prstGeom>
        </p:spPr>
      </p:pic>
      <p:pic>
        <p:nvPicPr>
          <p:cNvPr id="16" name="図 15"/>
          <p:cNvPicPr>
            <a:picLocks noChangeAspect="1"/>
          </p:cNvPicPr>
          <p:nvPr/>
        </p:nvPicPr>
        <p:blipFill>
          <a:blip r:embed="rId4"/>
          <a:stretch>
            <a:fillRect/>
          </a:stretch>
        </p:blipFill>
        <p:spPr>
          <a:xfrm>
            <a:off x="628650" y="1291390"/>
            <a:ext cx="4440500" cy="2580940"/>
          </a:xfrm>
          <a:prstGeom prst="rect">
            <a:avLst/>
          </a:prstGeom>
        </p:spPr>
      </p:pic>
      <p:sp>
        <p:nvSpPr>
          <p:cNvPr id="23" name="テキスト ボックス 22"/>
          <p:cNvSpPr txBox="1"/>
          <p:nvPr/>
        </p:nvSpPr>
        <p:spPr>
          <a:xfrm>
            <a:off x="679659" y="3829211"/>
            <a:ext cx="3787238"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básico com uma escavadeira hidráulica (retroescavadeira)</a:t>
            </a:r>
          </a:p>
        </p:txBody>
      </p:sp>
      <p:pic>
        <p:nvPicPr>
          <p:cNvPr id="10" name="図 9"/>
          <p:cNvPicPr>
            <a:picLocks noChangeAspect="1"/>
          </p:cNvPicPr>
          <p:nvPr/>
        </p:nvPicPr>
        <p:blipFill>
          <a:blip r:embed="rId5"/>
          <a:stretch>
            <a:fillRect/>
          </a:stretch>
        </p:blipFill>
        <p:spPr>
          <a:xfrm>
            <a:off x="4690590" y="2980865"/>
            <a:ext cx="3730336" cy="1782929"/>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57">
            <a:extLst>
              <a:ext uri="{FF2B5EF4-FFF2-40B4-BE49-F238E27FC236}">
                <a16:creationId xmlns:a16="http://schemas.microsoft.com/office/drawing/2014/main" id="{295F9D4E-D3F8-477E-9DD6-606F370D8313}"/>
              </a:ext>
            </a:extLst>
          </p:cNvPr>
          <p:cNvSpPr txBox="1"/>
          <p:nvPr/>
        </p:nvSpPr>
        <p:spPr>
          <a:xfrm>
            <a:off x="861429" y="1587338"/>
            <a:ext cx="1306592"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braço</a:t>
            </a:r>
          </a:p>
        </p:txBody>
      </p:sp>
      <p:sp>
        <p:nvSpPr>
          <p:cNvPr id="13" name="テキスト ボックス 1158">
            <a:extLst>
              <a:ext uri="{FF2B5EF4-FFF2-40B4-BE49-F238E27FC236}">
                <a16:creationId xmlns:a16="http://schemas.microsoft.com/office/drawing/2014/main" id="{FFB35B0C-738E-4E92-84CE-A1113EEBCB24}"/>
              </a:ext>
            </a:extLst>
          </p:cNvPr>
          <p:cNvSpPr txBox="1"/>
          <p:nvPr/>
        </p:nvSpPr>
        <p:spPr>
          <a:xfrm>
            <a:off x="2798903" y="1499353"/>
            <a:ext cx="609638"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Braço</a:t>
            </a:r>
          </a:p>
        </p:txBody>
      </p:sp>
      <p:sp>
        <p:nvSpPr>
          <p:cNvPr id="14" name="テキスト ボックス 1159">
            <a:extLst>
              <a:ext uri="{FF2B5EF4-FFF2-40B4-BE49-F238E27FC236}">
                <a16:creationId xmlns:a16="http://schemas.microsoft.com/office/drawing/2014/main" id="{3364BFD6-D784-486E-A78B-860BC9E625AE}"/>
              </a:ext>
            </a:extLst>
          </p:cNvPr>
          <p:cNvSpPr txBox="1"/>
          <p:nvPr/>
        </p:nvSpPr>
        <p:spPr>
          <a:xfrm>
            <a:off x="2997597" y="2097383"/>
            <a:ext cx="609637"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caçamba</a:t>
            </a:r>
          </a:p>
        </p:txBody>
      </p:sp>
      <p:sp>
        <p:nvSpPr>
          <p:cNvPr id="17" name="テキスト ボックス 1160">
            <a:extLst>
              <a:ext uri="{FF2B5EF4-FFF2-40B4-BE49-F238E27FC236}">
                <a16:creationId xmlns:a16="http://schemas.microsoft.com/office/drawing/2014/main" id="{2D5EEC7B-4050-442D-AED6-293D942B231E}"/>
              </a:ext>
            </a:extLst>
          </p:cNvPr>
          <p:cNvSpPr txBox="1"/>
          <p:nvPr/>
        </p:nvSpPr>
        <p:spPr>
          <a:xfrm>
            <a:off x="4572000" y="1309602"/>
            <a:ext cx="609638" cy="206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 de caçamba</a:t>
            </a:r>
          </a:p>
        </p:txBody>
      </p:sp>
      <p:sp>
        <p:nvSpPr>
          <p:cNvPr id="18" name="テキスト ボックス 1161">
            <a:extLst>
              <a:ext uri="{FF2B5EF4-FFF2-40B4-BE49-F238E27FC236}">
                <a16:creationId xmlns:a16="http://schemas.microsoft.com/office/drawing/2014/main" id="{693CC9F7-6B73-46D2-B172-824229659E8C}"/>
              </a:ext>
            </a:extLst>
          </p:cNvPr>
          <p:cNvSpPr txBox="1"/>
          <p:nvPr/>
        </p:nvSpPr>
        <p:spPr>
          <a:xfrm>
            <a:off x="3244270" y="2613892"/>
            <a:ext cx="497150" cy="206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Conexão</a:t>
            </a:r>
          </a:p>
        </p:txBody>
      </p:sp>
      <p:sp>
        <p:nvSpPr>
          <p:cNvPr id="19" name="テキスト ボックス 1162">
            <a:extLst>
              <a:ext uri="{FF2B5EF4-FFF2-40B4-BE49-F238E27FC236}">
                <a16:creationId xmlns:a16="http://schemas.microsoft.com/office/drawing/2014/main" id="{66F8FC43-E475-4BF4-BDDB-EEF43B8D0E91}"/>
              </a:ext>
            </a:extLst>
          </p:cNvPr>
          <p:cNvSpPr txBox="1"/>
          <p:nvPr/>
        </p:nvSpPr>
        <p:spPr>
          <a:xfrm>
            <a:off x="3350909" y="3366633"/>
            <a:ext cx="368929" cy="2178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Ângulo de gume</a:t>
            </a:r>
          </a:p>
        </p:txBody>
      </p:sp>
    </p:spTree>
    <p:extLst>
      <p:ext uri="{BB962C8B-B14F-4D97-AF65-F5344CB8AC3E}">
        <p14:creationId xmlns:p14="http://schemas.microsoft.com/office/powerpoint/2010/main" val="914553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Trabalho de carregamento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612546" y="2718505"/>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carregamento (1)</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128 do texto / Página 66 do texto suplementar</a:t>
            </a:r>
          </a:p>
        </p:txBody>
      </p:sp>
      <p:pic>
        <p:nvPicPr>
          <p:cNvPr id="2" name="図 1"/>
          <p:cNvPicPr>
            <a:picLocks noChangeAspect="1"/>
          </p:cNvPicPr>
          <p:nvPr/>
        </p:nvPicPr>
        <p:blipFill>
          <a:blip r:embed="rId3"/>
          <a:stretch>
            <a:fillRect/>
          </a:stretch>
        </p:blipFill>
        <p:spPr>
          <a:xfrm>
            <a:off x="771174" y="1416661"/>
            <a:ext cx="2767968" cy="1263759"/>
          </a:xfrm>
          <a:prstGeom prst="rect">
            <a:avLst/>
          </a:prstGeom>
        </p:spPr>
      </p:pic>
      <p:pic>
        <p:nvPicPr>
          <p:cNvPr id="3" name="図 2"/>
          <p:cNvPicPr>
            <a:picLocks noChangeAspect="1"/>
          </p:cNvPicPr>
          <p:nvPr/>
        </p:nvPicPr>
        <p:blipFill>
          <a:blip r:embed="rId4"/>
          <a:stretch>
            <a:fillRect/>
          </a:stretch>
        </p:blipFill>
        <p:spPr>
          <a:xfrm>
            <a:off x="3850156" y="1468928"/>
            <a:ext cx="1957149" cy="1526576"/>
          </a:xfrm>
          <a:prstGeom prst="rect">
            <a:avLst/>
          </a:prstGeom>
        </p:spPr>
      </p:pic>
      <p:pic>
        <p:nvPicPr>
          <p:cNvPr id="5" name="図 4"/>
          <p:cNvPicPr>
            <a:picLocks noChangeAspect="1"/>
          </p:cNvPicPr>
          <p:nvPr/>
        </p:nvPicPr>
        <p:blipFill>
          <a:blip r:embed="rId5"/>
          <a:stretch>
            <a:fillRect/>
          </a:stretch>
        </p:blipFill>
        <p:spPr>
          <a:xfrm>
            <a:off x="3918946" y="3491527"/>
            <a:ext cx="1498617" cy="1582495"/>
          </a:xfrm>
          <a:prstGeom prst="rect">
            <a:avLst/>
          </a:prstGeom>
        </p:spPr>
      </p:pic>
      <p:pic>
        <p:nvPicPr>
          <p:cNvPr id="6" name="図 5"/>
          <p:cNvPicPr>
            <a:picLocks noChangeAspect="1"/>
          </p:cNvPicPr>
          <p:nvPr/>
        </p:nvPicPr>
        <p:blipFill>
          <a:blip r:embed="rId6"/>
          <a:stretch>
            <a:fillRect/>
          </a:stretch>
        </p:blipFill>
        <p:spPr>
          <a:xfrm>
            <a:off x="918382" y="3300835"/>
            <a:ext cx="2656130" cy="1056860"/>
          </a:xfrm>
          <a:prstGeom prst="rect">
            <a:avLst/>
          </a:prstGeom>
        </p:spPr>
      </p:pic>
      <p:pic>
        <p:nvPicPr>
          <p:cNvPr id="12" name="図 11"/>
          <p:cNvPicPr>
            <a:picLocks noChangeAspect="1"/>
          </p:cNvPicPr>
          <p:nvPr/>
        </p:nvPicPr>
        <p:blipFill>
          <a:blip r:embed="rId7"/>
          <a:stretch>
            <a:fillRect/>
          </a:stretch>
        </p:blipFill>
        <p:spPr>
          <a:xfrm>
            <a:off x="1010647" y="4732840"/>
            <a:ext cx="2471599" cy="905880"/>
          </a:xfrm>
          <a:prstGeom prst="rect">
            <a:avLst/>
          </a:prstGeom>
        </p:spPr>
      </p:pic>
      <p:pic>
        <p:nvPicPr>
          <p:cNvPr id="13" name="図 12"/>
          <p:cNvPicPr>
            <a:picLocks noChangeAspect="1"/>
          </p:cNvPicPr>
          <p:nvPr/>
        </p:nvPicPr>
        <p:blipFill>
          <a:blip r:embed="rId8"/>
          <a:stretch>
            <a:fillRect/>
          </a:stretch>
        </p:blipFill>
        <p:spPr>
          <a:xfrm>
            <a:off x="5854263" y="1371319"/>
            <a:ext cx="2536494" cy="3338390"/>
          </a:xfrm>
          <a:prstGeom prst="rect">
            <a:avLst/>
          </a:prstGeom>
        </p:spPr>
      </p:pic>
      <p:pic>
        <p:nvPicPr>
          <p:cNvPr id="16" name="図 15"/>
          <p:cNvPicPr>
            <a:picLocks noChangeAspect="1"/>
          </p:cNvPicPr>
          <p:nvPr/>
        </p:nvPicPr>
        <p:blipFill>
          <a:blip r:embed="rId9"/>
          <a:stretch>
            <a:fillRect/>
          </a:stretch>
        </p:blipFill>
        <p:spPr>
          <a:xfrm>
            <a:off x="4151309" y="5226084"/>
            <a:ext cx="3938592" cy="976854"/>
          </a:xfrm>
          <a:prstGeom prst="rect">
            <a:avLst/>
          </a:prstGeom>
        </p:spPr>
      </p:pic>
      <p:sp>
        <p:nvSpPr>
          <p:cNvPr id="19" name="テキスト ボックス 18"/>
          <p:cNvSpPr txBox="1"/>
          <p:nvPr/>
        </p:nvSpPr>
        <p:spPr>
          <a:xfrm>
            <a:off x="3209925" y="2983799"/>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carregamento (2)</a:t>
            </a:r>
          </a:p>
        </p:txBody>
      </p:sp>
      <p:sp>
        <p:nvSpPr>
          <p:cNvPr id="20" name="テキスト ボックス 19"/>
          <p:cNvSpPr txBox="1"/>
          <p:nvPr/>
        </p:nvSpPr>
        <p:spPr>
          <a:xfrm>
            <a:off x="3198391" y="5021436"/>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carregamento (3)</a:t>
            </a:r>
          </a:p>
        </p:txBody>
      </p:sp>
      <p:sp>
        <p:nvSpPr>
          <p:cNvPr id="21" name="テキスト ボックス 20"/>
          <p:cNvSpPr txBox="1"/>
          <p:nvPr/>
        </p:nvSpPr>
        <p:spPr>
          <a:xfrm>
            <a:off x="771174" y="4314577"/>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carregamento (4)</a:t>
            </a:r>
          </a:p>
        </p:txBody>
      </p:sp>
      <p:sp>
        <p:nvSpPr>
          <p:cNvPr id="24" name="テキスト ボックス 23"/>
          <p:cNvSpPr txBox="1"/>
          <p:nvPr/>
        </p:nvSpPr>
        <p:spPr>
          <a:xfrm>
            <a:off x="771174" y="5655377"/>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carregamento (5)</a:t>
            </a:r>
          </a:p>
        </p:txBody>
      </p:sp>
      <p:sp>
        <p:nvSpPr>
          <p:cNvPr id="25" name="テキスト ボックス 24"/>
          <p:cNvSpPr txBox="1"/>
          <p:nvPr/>
        </p:nvSpPr>
        <p:spPr>
          <a:xfrm>
            <a:off x="5503705" y="4696600"/>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braço telescópio</a:t>
            </a:r>
          </a:p>
        </p:txBody>
      </p:sp>
      <p:sp>
        <p:nvSpPr>
          <p:cNvPr id="26" name="テキスト ボックス 25"/>
          <p:cNvSpPr txBox="1"/>
          <p:nvPr/>
        </p:nvSpPr>
        <p:spPr>
          <a:xfrm>
            <a:off x="4778224" y="6105361"/>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braço longo</a:t>
            </a:r>
          </a:p>
        </p:txBody>
      </p:sp>
      <p:sp>
        <p:nvSpPr>
          <p:cNvPr id="23" name="テキスト ボックス 1163">
            <a:extLst>
              <a:ext uri="{FF2B5EF4-FFF2-40B4-BE49-F238E27FC236}">
                <a16:creationId xmlns:a16="http://schemas.microsoft.com/office/drawing/2014/main" id="{2C6DACC7-58E3-4562-8E3C-5CB24E3CA045}"/>
              </a:ext>
            </a:extLst>
          </p:cNvPr>
          <p:cNvSpPr txBox="1"/>
          <p:nvPr/>
        </p:nvSpPr>
        <p:spPr>
          <a:xfrm>
            <a:off x="1345466" y="2212100"/>
            <a:ext cx="773430"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Basculante de 10t - 11t</a:t>
            </a:r>
            <a:endParaRPr lang="ja-JP" sz="700" kern="10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7" name="テキスト ボックス 1164">
            <a:extLst>
              <a:ext uri="{FF2B5EF4-FFF2-40B4-BE49-F238E27FC236}">
                <a16:creationId xmlns:a16="http://schemas.microsoft.com/office/drawing/2014/main" id="{CF976BCB-B55E-4D66-A653-EBDE93294FC4}"/>
              </a:ext>
            </a:extLst>
          </p:cNvPr>
          <p:cNvSpPr txBox="1"/>
          <p:nvPr/>
        </p:nvSpPr>
        <p:spPr>
          <a:xfrm rot="20171636">
            <a:off x="4142499" y="3497597"/>
            <a:ext cx="773430"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Reduzir o ângulo de giro</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8" name="テキスト ボックス 1164">
            <a:extLst>
              <a:ext uri="{FF2B5EF4-FFF2-40B4-BE49-F238E27FC236}">
                <a16:creationId xmlns:a16="http://schemas.microsoft.com/office/drawing/2014/main" id="{467E3B07-7340-47F9-A6A5-1A50C6A7D461}"/>
              </a:ext>
            </a:extLst>
          </p:cNvPr>
          <p:cNvSpPr txBox="1"/>
          <p:nvPr/>
        </p:nvSpPr>
        <p:spPr>
          <a:xfrm>
            <a:off x="2438359" y="4941677"/>
            <a:ext cx="773430" cy="7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Manter esta distância</a:t>
            </a:r>
            <a:endParaRPr lang="ja-JP" sz="7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1506622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Escavadeira hidráulica (escavadeira de carregamento)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267198" y="3196373"/>
            <a:ext cx="323761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escavação da parte superior considerando a drenagem</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131 do texto / Página 69 do texto suplementar</a:t>
            </a:r>
          </a:p>
        </p:txBody>
      </p:sp>
      <p:pic>
        <p:nvPicPr>
          <p:cNvPr id="7" name="図 6"/>
          <p:cNvPicPr>
            <a:picLocks noChangeAspect="1"/>
          </p:cNvPicPr>
          <p:nvPr/>
        </p:nvPicPr>
        <p:blipFill>
          <a:blip r:embed="rId3"/>
          <a:stretch>
            <a:fillRect/>
          </a:stretch>
        </p:blipFill>
        <p:spPr>
          <a:xfrm>
            <a:off x="862271" y="1480085"/>
            <a:ext cx="4175562" cy="1298284"/>
          </a:xfrm>
          <a:prstGeom prst="rect">
            <a:avLst/>
          </a:prstGeom>
        </p:spPr>
      </p:pic>
      <p:pic>
        <p:nvPicPr>
          <p:cNvPr id="8" name="図 7"/>
          <p:cNvPicPr>
            <a:picLocks noChangeAspect="1"/>
          </p:cNvPicPr>
          <p:nvPr/>
        </p:nvPicPr>
        <p:blipFill>
          <a:blip r:embed="rId4"/>
          <a:stretch>
            <a:fillRect/>
          </a:stretch>
        </p:blipFill>
        <p:spPr>
          <a:xfrm>
            <a:off x="5186793" y="1314619"/>
            <a:ext cx="3061711" cy="1732353"/>
          </a:xfrm>
          <a:prstGeom prst="rect">
            <a:avLst/>
          </a:prstGeom>
        </p:spPr>
      </p:pic>
      <p:pic>
        <p:nvPicPr>
          <p:cNvPr id="10" name="図 9"/>
          <p:cNvPicPr>
            <a:picLocks noChangeAspect="1"/>
          </p:cNvPicPr>
          <p:nvPr/>
        </p:nvPicPr>
        <p:blipFill>
          <a:blip r:embed="rId5"/>
          <a:stretch>
            <a:fillRect/>
          </a:stretch>
        </p:blipFill>
        <p:spPr>
          <a:xfrm>
            <a:off x="1099983" y="3791328"/>
            <a:ext cx="3220790" cy="1348497"/>
          </a:xfrm>
          <a:prstGeom prst="rect">
            <a:avLst/>
          </a:prstGeom>
        </p:spPr>
      </p:pic>
      <p:pic>
        <p:nvPicPr>
          <p:cNvPr id="12" name="図 11"/>
          <p:cNvPicPr>
            <a:picLocks noChangeAspect="1"/>
          </p:cNvPicPr>
          <p:nvPr/>
        </p:nvPicPr>
        <p:blipFill>
          <a:blip r:embed="rId6"/>
          <a:stretch>
            <a:fillRect/>
          </a:stretch>
        </p:blipFill>
        <p:spPr>
          <a:xfrm>
            <a:off x="4923798" y="3665352"/>
            <a:ext cx="3322369" cy="1605346"/>
          </a:xfrm>
          <a:prstGeom prst="rect">
            <a:avLst/>
          </a:prstGeom>
        </p:spPr>
      </p:pic>
      <p:sp>
        <p:nvSpPr>
          <p:cNvPr id="19" name="テキスト ボックス 18"/>
          <p:cNvSpPr txBox="1"/>
          <p:nvPr/>
        </p:nvSpPr>
        <p:spPr>
          <a:xfrm>
            <a:off x="4923798" y="5718277"/>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escavação translacional</a:t>
            </a:r>
          </a:p>
        </p:txBody>
      </p:sp>
      <p:sp>
        <p:nvSpPr>
          <p:cNvPr id="20" name="テキスト ボックス 19"/>
          <p:cNvSpPr txBox="1"/>
          <p:nvPr/>
        </p:nvSpPr>
        <p:spPr>
          <a:xfrm>
            <a:off x="1083163" y="5546749"/>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escavação direta</a:t>
            </a:r>
          </a:p>
        </p:txBody>
      </p:sp>
      <p:sp>
        <p:nvSpPr>
          <p:cNvPr id="23" name="テキスト ボックス 22"/>
          <p:cNvSpPr txBox="1"/>
          <p:nvPr/>
        </p:nvSpPr>
        <p:spPr>
          <a:xfrm>
            <a:off x="4739277" y="3344517"/>
            <a:ext cx="3787238"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escavação da parte inferior</a:t>
            </a:r>
          </a:p>
        </p:txBody>
      </p:sp>
      <p:sp>
        <p:nvSpPr>
          <p:cNvPr id="13" name="テキスト ボックス 1167">
            <a:extLst>
              <a:ext uri="{FF2B5EF4-FFF2-40B4-BE49-F238E27FC236}">
                <a16:creationId xmlns:a16="http://schemas.microsoft.com/office/drawing/2014/main" id="{6CABD0A5-E819-4513-803A-87AB83A4235A}"/>
              </a:ext>
            </a:extLst>
          </p:cNvPr>
          <p:cNvSpPr txBox="1"/>
          <p:nvPr/>
        </p:nvSpPr>
        <p:spPr>
          <a:xfrm>
            <a:off x="5244538" y="1631790"/>
            <a:ext cx="77343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Superfície de escavação</a:t>
            </a:r>
          </a:p>
        </p:txBody>
      </p:sp>
      <p:sp>
        <p:nvSpPr>
          <p:cNvPr id="15" name="テキスト ボックス 1168">
            <a:extLst>
              <a:ext uri="{FF2B5EF4-FFF2-40B4-BE49-F238E27FC236}">
                <a16:creationId xmlns:a16="http://schemas.microsoft.com/office/drawing/2014/main" id="{A293F286-FBD5-42BA-9DA4-76051838C9CA}"/>
              </a:ext>
            </a:extLst>
          </p:cNvPr>
          <p:cNvSpPr txBox="1"/>
          <p:nvPr/>
        </p:nvSpPr>
        <p:spPr>
          <a:xfrm>
            <a:off x="6717103" y="1353660"/>
            <a:ext cx="77343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Largura da encosta</a:t>
            </a:r>
          </a:p>
        </p:txBody>
      </p:sp>
      <p:sp>
        <p:nvSpPr>
          <p:cNvPr id="16" name="テキスト ボックス 1169">
            <a:extLst>
              <a:ext uri="{FF2B5EF4-FFF2-40B4-BE49-F238E27FC236}">
                <a16:creationId xmlns:a16="http://schemas.microsoft.com/office/drawing/2014/main" id="{1466289E-0B44-4380-A695-EEF5EF36FEF7}"/>
              </a:ext>
            </a:extLst>
          </p:cNvPr>
          <p:cNvSpPr txBox="1"/>
          <p:nvPr/>
        </p:nvSpPr>
        <p:spPr>
          <a:xfrm>
            <a:off x="7008228" y="2942265"/>
            <a:ext cx="43434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Fundo</a:t>
            </a:r>
          </a:p>
        </p:txBody>
      </p:sp>
      <p:sp>
        <p:nvSpPr>
          <p:cNvPr id="17" name="テキスト ボックス 1170">
            <a:extLst>
              <a:ext uri="{FF2B5EF4-FFF2-40B4-BE49-F238E27FC236}">
                <a16:creationId xmlns:a16="http://schemas.microsoft.com/office/drawing/2014/main" id="{2560F5F3-3301-4D49-8387-1CE06DFCE7B0}"/>
              </a:ext>
            </a:extLst>
          </p:cNvPr>
          <p:cNvSpPr txBox="1"/>
          <p:nvPr/>
        </p:nvSpPr>
        <p:spPr>
          <a:xfrm>
            <a:off x="7701105" y="2870794"/>
            <a:ext cx="43434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Encosta</a:t>
            </a:r>
          </a:p>
        </p:txBody>
      </p:sp>
      <p:sp>
        <p:nvSpPr>
          <p:cNvPr id="18" name="テキスト ボックス 842">
            <a:extLst>
              <a:ext uri="{FF2B5EF4-FFF2-40B4-BE49-F238E27FC236}">
                <a16:creationId xmlns:a16="http://schemas.microsoft.com/office/drawing/2014/main" id="{7933B785-C6B8-4DEC-A552-CCD038A83976}"/>
              </a:ext>
            </a:extLst>
          </p:cNvPr>
          <p:cNvSpPr txBox="1"/>
          <p:nvPr/>
        </p:nvSpPr>
        <p:spPr>
          <a:xfrm>
            <a:off x="5682127" y="2305815"/>
            <a:ext cx="56769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Fundo pré-determinado</a:t>
            </a:r>
          </a:p>
        </p:txBody>
      </p:sp>
      <p:sp>
        <p:nvSpPr>
          <p:cNvPr id="21" name="テキスト ボックス 1174">
            <a:extLst>
              <a:ext uri="{FF2B5EF4-FFF2-40B4-BE49-F238E27FC236}">
                <a16:creationId xmlns:a16="http://schemas.microsoft.com/office/drawing/2014/main" id="{B5DD2626-FBC7-448A-BF60-B0673765F79B}"/>
              </a:ext>
            </a:extLst>
          </p:cNvPr>
          <p:cNvSpPr txBox="1"/>
          <p:nvPr/>
        </p:nvSpPr>
        <p:spPr>
          <a:xfrm>
            <a:off x="6702158" y="4656624"/>
            <a:ext cx="1676420" cy="2237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 Faça o ângulo de giro o menor possível</a:t>
            </a:r>
          </a:p>
        </p:txBody>
      </p:sp>
      <p:sp>
        <p:nvSpPr>
          <p:cNvPr id="22" name="テキスト ボックス 1173">
            <a:extLst>
              <a:ext uri="{FF2B5EF4-FFF2-40B4-BE49-F238E27FC236}">
                <a16:creationId xmlns:a16="http://schemas.microsoft.com/office/drawing/2014/main" id="{5086B7E9-BB42-4F0D-BD97-01D4257A5AA7}"/>
              </a:ext>
            </a:extLst>
          </p:cNvPr>
          <p:cNvSpPr txBox="1"/>
          <p:nvPr/>
        </p:nvSpPr>
        <p:spPr>
          <a:xfrm>
            <a:off x="7944238" y="5008840"/>
            <a:ext cx="43434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Sair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173">
            <a:extLst>
              <a:ext uri="{FF2B5EF4-FFF2-40B4-BE49-F238E27FC236}">
                <a16:creationId xmlns:a16="http://schemas.microsoft.com/office/drawing/2014/main" id="{74C3DF81-A2A9-4727-B3CC-36F12BEC82EA}"/>
              </a:ext>
            </a:extLst>
          </p:cNvPr>
          <p:cNvSpPr txBox="1"/>
          <p:nvPr/>
        </p:nvSpPr>
        <p:spPr>
          <a:xfrm>
            <a:off x="5027368" y="5016000"/>
            <a:ext cx="43434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Entrar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955406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Escavadeira hidráulica (escavadeira de carregamento)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133 do texto / Página 71 do texto suplementar</a:t>
            </a:r>
          </a:p>
        </p:txBody>
      </p:sp>
      <p:grpSp>
        <p:nvGrpSpPr>
          <p:cNvPr id="5" name="グループ化 4"/>
          <p:cNvGrpSpPr>
            <a:grpSpLocks noChangeAspect="1"/>
          </p:cNvGrpSpPr>
          <p:nvPr/>
        </p:nvGrpSpPr>
        <p:grpSpPr>
          <a:xfrm>
            <a:off x="606444" y="1342890"/>
            <a:ext cx="4033649" cy="3090786"/>
            <a:chOff x="606445" y="1342890"/>
            <a:chExt cx="3237610" cy="2480821"/>
          </a:xfrm>
        </p:grpSpPr>
        <p:pic>
          <p:nvPicPr>
            <p:cNvPr id="13" name="図 12"/>
            <p:cNvPicPr>
              <a:picLocks noChangeAspect="1"/>
            </p:cNvPicPr>
            <p:nvPr/>
          </p:nvPicPr>
          <p:blipFill>
            <a:blip r:embed="rId3"/>
            <a:stretch>
              <a:fillRect/>
            </a:stretch>
          </p:blipFill>
          <p:spPr>
            <a:xfrm>
              <a:off x="739659" y="1342890"/>
              <a:ext cx="2971183" cy="2352870"/>
            </a:xfrm>
            <a:prstGeom prst="rect">
              <a:avLst/>
            </a:prstGeom>
          </p:spPr>
        </p:pic>
        <p:sp>
          <p:nvSpPr>
            <p:cNvPr id="12" name="テキスト ボックス 11"/>
            <p:cNvSpPr txBox="1"/>
            <p:nvPr/>
          </p:nvSpPr>
          <p:spPr>
            <a:xfrm>
              <a:off x="606445" y="3601378"/>
              <a:ext cx="3237610" cy="222333"/>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método de corte em bancada do tipo colina lateral</a:t>
              </a:r>
            </a:p>
          </p:txBody>
        </p:sp>
      </p:grpSp>
      <p:grpSp>
        <p:nvGrpSpPr>
          <p:cNvPr id="6" name="グループ化 5"/>
          <p:cNvGrpSpPr>
            <a:grpSpLocks noChangeAspect="1"/>
          </p:cNvGrpSpPr>
          <p:nvPr/>
        </p:nvGrpSpPr>
        <p:grpSpPr>
          <a:xfrm>
            <a:off x="4151507" y="3307404"/>
            <a:ext cx="4363843" cy="2896968"/>
            <a:chOff x="4397907" y="1318082"/>
            <a:chExt cx="3787238" cy="2514184"/>
          </a:xfrm>
        </p:grpSpPr>
        <p:pic>
          <p:nvPicPr>
            <p:cNvPr id="14" name="図 13"/>
            <p:cNvPicPr>
              <a:picLocks noChangeAspect="1"/>
            </p:cNvPicPr>
            <p:nvPr/>
          </p:nvPicPr>
          <p:blipFill>
            <a:blip r:embed="rId4"/>
            <a:stretch>
              <a:fillRect/>
            </a:stretch>
          </p:blipFill>
          <p:spPr>
            <a:xfrm>
              <a:off x="4504808" y="1318082"/>
              <a:ext cx="3573437" cy="2446896"/>
            </a:xfrm>
            <a:prstGeom prst="rect">
              <a:avLst/>
            </a:prstGeom>
          </p:spPr>
        </p:pic>
        <p:sp>
          <p:nvSpPr>
            <p:cNvPr id="17" name="テキスト ボックス 16"/>
            <p:cNvSpPr txBox="1"/>
            <p:nvPr/>
          </p:nvSpPr>
          <p:spPr>
            <a:xfrm>
              <a:off x="4397907" y="3591868"/>
              <a:ext cx="3787238" cy="240398"/>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método de corte em bancada do tipo caixa</a:t>
              </a:r>
            </a:p>
          </p:txBody>
        </p:sp>
      </p:grpSp>
    </p:spTree>
    <p:extLst>
      <p:ext uri="{BB962C8B-B14F-4D97-AF65-F5344CB8AC3E}">
        <p14:creationId xmlns:p14="http://schemas.microsoft.com/office/powerpoint/2010/main" val="3378552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Escavadeira hidráulica (escavadeira de carregamento)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133 do texto / Página 72 do texto suplementar</a:t>
            </a:r>
          </a:p>
        </p:txBody>
      </p:sp>
      <p:grpSp>
        <p:nvGrpSpPr>
          <p:cNvPr id="5" name="グループ化 4"/>
          <p:cNvGrpSpPr>
            <a:grpSpLocks noChangeAspect="1"/>
          </p:cNvGrpSpPr>
          <p:nvPr/>
        </p:nvGrpSpPr>
        <p:grpSpPr>
          <a:xfrm>
            <a:off x="414642" y="1291389"/>
            <a:ext cx="3937544" cy="2675551"/>
            <a:chOff x="881153" y="3976651"/>
            <a:chExt cx="3237610" cy="2199948"/>
          </a:xfrm>
        </p:grpSpPr>
        <p:sp>
          <p:nvSpPr>
            <p:cNvPr id="22" name="テキスト ボックス 21"/>
            <p:cNvSpPr txBox="1"/>
            <p:nvPr/>
          </p:nvSpPr>
          <p:spPr>
            <a:xfrm>
              <a:off x="881153" y="5948839"/>
              <a:ext cx="3237610" cy="227760"/>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Ângulo de corte da caçamba</a:t>
              </a:r>
            </a:p>
          </p:txBody>
        </p:sp>
        <p:pic>
          <p:nvPicPr>
            <p:cNvPr id="2" name="図 1"/>
            <p:cNvPicPr>
              <a:picLocks noChangeAspect="1"/>
            </p:cNvPicPr>
            <p:nvPr/>
          </p:nvPicPr>
          <p:blipFill>
            <a:blip r:embed="rId3"/>
            <a:stretch>
              <a:fillRect/>
            </a:stretch>
          </p:blipFill>
          <p:spPr>
            <a:xfrm>
              <a:off x="1155861" y="3976651"/>
              <a:ext cx="2688194" cy="1912994"/>
            </a:xfrm>
            <a:prstGeom prst="rect">
              <a:avLst/>
            </a:prstGeom>
          </p:spPr>
        </p:pic>
      </p:grpSp>
      <p:grpSp>
        <p:nvGrpSpPr>
          <p:cNvPr id="6" name="グループ化 5"/>
          <p:cNvGrpSpPr>
            <a:grpSpLocks noChangeAspect="1"/>
          </p:cNvGrpSpPr>
          <p:nvPr/>
        </p:nvGrpSpPr>
        <p:grpSpPr>
          <a:xfrm>
            <a:off x="2857500" y="3268497"/>
            <a:ext cx="5518570" cy="2980906"/>
            <a:chOff x="4145901" y="3984132"/>
            <a:chExt cx="4230169" cy="2284964"/>
          </a:xfrm>
        </p:grpSpPr>
        <p:pic>
          <p:nvPicPr>
            <p:cNvPr id="3" name="図 2"/>
            <p:cNvPicPr>
              <a:picLocks noChangeAspect="1"/>
            </p:cNvPicPr>
            <p:nvPr/>
          </p:nvPicPr>
          <p:blipFill>
            <a:blip r:embed="rId4"/>
            <a:stretch>
              <a:fillRect/>
            </a:stretch>
          </p:blipFill>
          <p:spPr>
            <a:xfrm>
              <a:off x="4867857" y="3984132"/>
              <a:ext cx="3210388" cy="2127497"/>
            </a:xfrm>
            <a:prstGeom prst="rect">
              <a:avLst/>
            </a:prstGeom>
          </p:spPr>
        </p:pic>
        <p:sp>
          <p:nvSpPr>
            <p:cNvPr id="15" name="テキスト ボックス 14"/>
            <p:cNvSpPr txBox="1"/>
            <p:nvPr/>
          </p:nvSpPr>
          <p:spPr>
            <a:xfrm>
              <a:off x="4145901" y="6056767"/>
              <a:ext cx="4230169" cy="21232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carregamento e despejo de terra com uma escavadeira de carregamento</a:t>
              </a:r>
            </a:p>
          </p:txBody>
        </p:sp>
      </p:grpSp>
      <p:sp>
        <p:nvSpPr>
          <p:cNvPr id="12" name="テキスト ボックス 1175">
            <a:extLst>
              <a:ext uri="{FF2B5EF4-FFF2-40B4-BE49-F238E27FC236}">
                <a16:creationId xmlns:a16="http://schemas.microsoft.com/office/drawing/2014/main" id="{B26B04F9-5B0F-42E3-B562-284A8AE5EC6D}"/>
              </a:ext>
            </a:extLst>
          </p:cNvPr>
          <p:cNvSpPr txBox="1"/>
          <p:nvPr/>
        </p:nvSpPr>
        <p:spPr>
          <a:xfrm>
            <a:off x="1013386" y="3368963"/>
            <a:ext cx="817563" cy="1200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 Ângulo de corte grande</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176">
            <a:extLst>
              <a:ext uri="{FF2B5EF4-FFF2-40B4-BE49-F238E27FC236}">
                <a16:creationId xmlns:a16="http://schemas.microsoft.com/office/drawing/2014/main" id="{E3186870-74A0-49AC-AF05-58FAA8E3099A}"/>
              </a:ext>
            </a:extLst>
          </p:cNvPr>
          <p:cNvSpPr txBox="1"/>
          <p:nvPr/>
        </p:nvSpPr>
        <p:spPr>
          <a:xfrm>
            <a:off x="2689978" y="3368963"/>
            <a:ext cx="909143" cy="1200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(B) Ângulo de corte pequeno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178">
            <a:extLst>
              <a:ext uri="{FF2B5EF4-FFF2-40B4-BE49-F238E27FC236}">
                <a16:creationId xmlns:a16="http://schemas.microsoft.com/office/drawing/2014/main" id="{C7B55919-46D2-468A-A5D9-5781D5FF610F}"/>
              </a:ext>
            </a:extLst>
          </p:cNvPr>
          <p:cNvSpPr txBox="1"/>
          <p:nvPr/>
        </p:nvSpPr>
        <p:spPr>
          <a:xfrm>
            <a:off x="3792063" y="4212647"/>
            <a:ext cx="1267773"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52000" indent="-252000" algn="l"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(A)	Carregamento em caminhão basculante estacionado na mesma superfície do solo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179">
            <a:extLst>
              <a:ext uri="{FF2B5EF4-FFF2-40B4-BE49-F238E27FC236}">
                <a16:creationId xmlns:a16="http://schemas.microsoft.com/office/drawing/2014/main" id="{222473A2-770D-48F0-AB17-E4B73DEA17F6}"/>
              </a:ext>
            </a:extLst>
          </p:cNvPr>
          <p:cNvSpPr txBox="1"/>
          <p:nvPr/>
        </p:nvSpPr>
        <p:spPr>
          <a:xfrm>
            <a:off x="5271817" y="4212647"/>
            <a:ext cx="1267773"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52000" indent="-252000" algn="l"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(B)	Carregamento em caminhão de transporte estacionado numa posição alta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180">
            <a:extLst>
              <a:ext uri="{FF2B5EF4-FFF2-40B4-BE49-F238E27FC236}">
                <a16:creationId xmlns:a16="http://schemas.microsoft.com/office/drawing/2014/main" id="{4FDA42CE-CC90-406B-95D6-23CF6A781E4A}"/>
              </a:ext>
            </a:extLst>
          </p:cNvPr>
          <p:cNvSpPr txBox="1"/>
          <p:nvPr/>
        </p:nvSpPr>
        <p:spPr>
          <a:xfrm>
            <a:off x="6670712" y="4167045"/>
            <a:ext cx="1267773"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52000" indent="-252000" algn="l"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(C)	Sobrepor o solo escavado na montanha de terra e areia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181">
            <a:extLst>
              <a:ext uri="{FF2B5EF4-FFF2-40B4-BE49-F238E27FC236}">
                <a16:creationId xmlns:a16="http://schemas.microsoft.com/office/drawing/2014/main" id="{CBE0AFAB-8C76-4B59-B488-00ECE315F551}"/>
              </a:ext>
            </a:extLst>
          </p:cNvPr>
          <p:cNvSpPr txBox="1"/>
          <p:nvPr/>
        </p:nvSpPr>
        <p:spPr>
          <a:xfrm>
            <a:off x="4149515" y="5717635"/>
            <a:ext cx="1477880"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52000" indent="-252000"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(D)	Carregamento em correia transportadora, tremonhas, etc.</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182">
            <a:extLst>
              <a:ext uri="{FF2B5EF4-FFF2-40B4-BE49-F238E27FC236}">
                <a16:creationId xmlns:a16="http://schemas.microsoft.com/office/drawing/2014/main" id="{8F946762-0D93-49A5-B69E-93A79D93A793}"/>
              </a:ext>
            </a:extLst>
          </p:cNvPr>
          <p:cNvSpPr txBox="1"/>
          <p:nvPr/>
        </p:nvSpPr>
        <p:spPr>
          <a:xfrm>
            <a:off x="6155209" y="5823945"/>
            <a:ext cx="1351063" cy="1437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52000" indent="-252000"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(E)	Despejo de solo lateral ou traseiro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027949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071958" y="1173001"/>
            <a:ext cx="5000084" cy="515160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Concha de marisco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739786" y="6098089"/>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como trabalhar com uma concha</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136 do texto / Página 74 do texto suplementar</a:t>
            </a:r>
          </a:p>
        </p:txBody>
      </p:sp>
      <p:sp>
        <p:nvSpPr>
          <p:cNvPr id="7" name="テキスト ボックス 1184">
            <a:extLst>
              <a:ext uri="{FF2B5EF4-FFF2-40B4-BE49-F238E27FC236}">
                <a16:creationId xmlns:a16="http://schemas.microsoft.com/office/drawing/2014/main" id="{B589C43E-9B68-4F6F-AE61-8EAE39206A32}"/>
              </a:ext>
            </a:extLst>
          </p:cNvPr>
          <p:cNvSpPr txBox="1"/>
          <p:nvPr/>
        </p:nvSpPr>
        <p:spPr>
          <a:xfrm>
            <a:off x="2286001" y="2754705"/>
            <a:ext cx="1801906"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 Corte da raiz em canteiro de obras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185">
            <a:extLst>
              <a:ext uri="{FF2B5EF4-FFF2-40B4-BE49-F238E27FC236}">
                <a16:creationId xmlns:a16="http://schemas.microsoft.com/office/drawing/2014/main" id="{C6AA2FBD-2A92-430D-A4AC-833B374729BC}"/>
              </a:ext>
            </a:extLst>
          </p:cNvPr>
          <p:cNvSpPr txBox="1"/>
          <p:nvPr/>
        </p:nvSpPr>
        <p:spPr>
          <a:xfrm>
            <a:off x="5225900" y="3735159"/>
            <a:ext cx="1180876"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(B) Pilha de estoque</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186">
            <a:extLst>
              <a:ext uri="{FF2B5EF4-FFF2-40B4-BE49-F238E27FC236}">
                <a16:creationId xmlns:a16="http://schemas.microsoft.com/office/drawing/2014/main" id="{533AC4D5-81D8-4B4C-A868-3CD1EA0880C8}"/>
              </a:ext>
            </a:extLst>
          </p:cNvPr>
          <p:cNvSpPr txBox="1"/>
          <p:nvPr/>
        </p:nvSpPr>
        <p:spPr>
          <a:xfrm>
            <a:off x="2516099" y="4990857"/>
            <a:ext cx="1909851"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 Carregando em caminhão basculante</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187">
            <a:extLst>
              <a:ext uri="{FF2B5EF4-FFF2-40B4-BE49-F238E27FC236}">
                <a16:creationId xmlns:a16="http://schemas.microsoft.com/office/drawing/2014/main" id="{FB08F45A-BF2C-4890-9A89-194A58D11B02}"/>
              </a:ext>
            </a:extLst>
          </p:cNvPr>
          <p:cNvSpPr txBox="1"/>
          <p:nvPr/>
        </p:nvSpPr>
        <p:spPr>
          <a:xfrm>
            <a:off x="5049992" y="6098089"/>
            <a:ext cx="1829136"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(D) Carregando em pino num lugar alto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529027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709584" y="2532807"/>
            <a:ext cx="3721101" cy="196517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Dragline (linha de arrasto ou draga)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137 do texto / Página 76 do texto suplementar</a:t>
            </a:r>
          </a:p>
        </p:txBody>
      </p:sp>
      <p:pic>
        <p:nvPicPr>
          <p:cNvPr id="3" name="図 2"/>
          <p:cNvPicPr>
            <a:picLocks noChangeAspect="1"/>
          </p:cNvPicPr>
          <p:nvPr/>
        </p:nvPicPr>
        <p:blipFill>
          <a:blip r:embed="rId4"/>
          <a:stretch>
            <a:fillRect/>
          </a:stretch>
        </p:blipFill>
        <p:spPr>
          <a:xfrm>
            <a:off x="1051965" y="1327062"/>
            <a:ext cx="3862537" cy="4945852"/>
          </a:xfrm>
          <a:prstGeom prst="rect">
            <a:avLst/>
          </a:prstGeom>
        </p:spPr>
      </p:pic>
      <p:sp>
        <p:nvSpPr>
          <p:cNvPr id="10" name="テキスト ボックス 9"/>
          <p:cNvSpPr txBox="1"/>
          <p:nvPr/>
        </p:nvSpPr>
        <p:spPr>
          <a:xfrm>
            <a:off x="5092251" y="4418339"/>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Ângulo limite da lança</a:t>
            </a:r>
          </a:p>
        </p:txBody>
      </p:sp>
      <p:sp>
        <p:nvSpPr>
          <p:cNvPr id="14" name="テキスト ボックス 13"/>
          <p:cNvSpPr txBox="1"/>
          <p:nvPr/>
        </p:nvSpPr>
        <p:spPr>
          <a:xfrm>
            <a:off x="2774346" y="5811249"/>
            <a:ext cx="4731354"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trabalho de escavação e carregamento com linha de arrasto</a:t>
            </a:r>
          </a:p>
        </p:txBody>
      </p:sp>
      <p:sp>
        <p:nvSpPr>
          <p:cNvPr id="12" name="テキスト ボックス 1188">
            <a:extLst>
              <a:ext uri="{FF2B5EF4-FFF2-40B4-BE49-F238E27FC236}">
                <a16:creationId xmlns:a16="http://schemas.microsoft.com/office/drawing/2014/main" id="{9009C45A-4587-4C89-BCAA-97A66DFA5BF5}"/>
              </a:ext>
            </a:extLst>
          </p:cNvPr>
          <p:cNvSpPr txBox="1"/>
          <p:nvPr/>
        </p:nvSpPr>
        <p:spPr>
          <a:xfrm>
            <a:off x="2259759" y="2266041"/>
            <a:ext cx="1493465"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(A) Escavação subterrânea de ladeira (nori men)</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189">
            <a:extLst>
              <a:ext uri="{FF2B5EF4-FFF2-40B4-BE49-F238E27FC236}">
                <a16:creationId xmlns:a16="http://schemas.microsoft.com/office/drawing/2014/main" id="{D6575D92-FFB5-4011-80C4-637B7AD8D115}"/>
              </a:ext>
            </a:extLst>
          </p:cNvPr>
          <p:cNvSpPr txBox="1"/>
          <p:nvPr/>
        </p:nvSpPr>
        <p:spPr>
          <a:xfrm>
            <a:off x="1114218" y="3801258"/>
            <a:ext cx="1721536"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(B) Corte da raiz da fundação do edifício, coleta de agregados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190">
            <a:extLst>
              <a:ext uri="{FF2B5EF4-FFF2-40B4-BE49-F238E27FC236}">
                <a16:creationId xmlns:a16="http://schemas.microsoft.com/office/drawing/2014/main" id="{3C31AE13-4264-4F44-83E3-D08CC542C93C}"/>
              </a:ext>
            </a:extLst>
          </p:cNvPr>
          <p:cNvSpPr txBox="1"/>
          <p:nvPr/>
        </p:nvSpPr>
        <p:spPr>
          <a:xfrm>
            <a:off x="3013502" y="3799988"/>
            <a:ext cx="1611417"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(C) Hidrovias, escavação de valas, dragagem</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191">
            <a:extLst>
              <a:ext uri="{FF2B5EF4-FFF2-40B4-BE49-F238E27FC236}">
                <a16:creationId xmlns:a16="http://schemas.microsoft.com/office/drawing/2014/main" id="{E1AC2475-79C5-49AF-9F4C-45DD66BC0D2B}"/>
              </a:ext>
            </a:extLst>
          </p:cNvPr>
          <p:cNvSpPr txBox="1"/>
          <p:nvPr/>
        </p:nvSpPr>
        <p:spPr>
          <a:xfrm>
            <a:off x="1269234" y="4983535"/>
            <a:ext cx="1333108"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(D) Carregamento na mesma superfície do solo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192">
            <a:extLst>
              <a:ext uri="{FF2B5EF4-FFF2-40B4-BE49-F238E27FC236}">
                <a16:creationId xmlns:a16="http://schemas.microsoft.com/office/drawing/2014/main" id="{57022C06-B2B8-4412-BE44-03A3F6715090}"/>
              </a:ext>
            </a:extLst>
          </p:cNvPr>
          <p:cNvSpPr txBox="1"/>
          <p:nvPr/>
        </p:nvSpPr>
        <p:spPr>
          <a:xfrm>
            <a:off x="3416461" y="5212359"/>
            <a:ext cx="1733389"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(E) Carregamento abaixo da placa de trabalho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193">
            <a:extLst>
              <a:ext uri="{FF2B5EF4-FFF2-40B4-BE49-F238E27FC236}">
                <a16:creationId xmlns:a16="http://schemas.microsoft.com/office/drawing/2014/main" id="{D3938073-477F-4E0C-8D9E-9893E1F90FB2}"/>
              </a:ext>
            </a:extLst>
          </p:cNvPr>
          <p:cNvSpPr txBox="1"/>
          <p:nvPr/>
        </p:nvSpPr>
        <p:spPr>
          <a:xfrm>
            <a:off x="1326422" y="6141728"/>
            <a:ext cx="1333108"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(F) Carregamento na tremonha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195">
            <a:extLst>
              <a:ext uri="{FF2B5EF4-FFF2-40B4-BE49-F238E27FC236}">
                <a16:creationId xmlns:a16="http://schemas.microsoft.com/office/drawing/2014/main" id="{740C775B-DA74-41DE-8F56-400DC24C5A14}"/>
              </a:ext>
            </a:extLst>
          </p:cNvPr>
          <p:cNvSpPr txBox="1"/>
          <p:nvPr/>
        </p:nvSpPr>
        <p:spPr>
          <a:xfrm>
            <a:off x="5676900" y="3630722"/>
            <a:ext cx="670112" cy="5442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Normalmente 30 ° ou mais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323357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Motoniveladora 1 · · · Operação básica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068548" y="5283480"/>
            <a:ext cx="323761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dispositivo operacional de motoniveladora</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140 do texto / Página 77 do texto suplementar</a:t>
            </a:r>
          </a:p>
        </p:txBody>
      </p:sp>
      <p:pic>
        <p:nvPicPr>
          <p:cNvPr id="6" name="図 5"/>
          <p:cNvPicPr>
            <a:picLocks noChangeAspect="1"/>
          </p:cNvPicPr>
          <p:nvPr/>
        </p:nvPicPr>
        <p:blipFill>
          <a:blip r:embed="rId3"/>
          <a:stretch>
            <a:fillRect/>
          </a:stretch>
        </p:blipFill>
        <p:spPr>
          <a:xfrm>
            <a:off x="4755565" y="4563460"/>
            <a:ext cx="1979726" cy="1192335"/>
          </a:xfrm>
          <a:prstGeom prst="rect">
            <a:avLst/>
          </a:prstGeom>
        </p:spPr>
      </p:pic>
      <p:pic>
        <p:nvPicPr>
          <p:cNvPr id="7" name="図 6"/>
          <p:cNvPicPr>
            <a:picLocks noChangeAspect="1"/>
          </p:cNvPicPr>
          <p:nvPr/>
        </p:nvPicPr>
        <p:blipFill>
          <a:blip r:embed="rId4"/>
          <a:stretch>
            <a:fillRect/>
          </a:stretch>
        </p:blipFill>
        <p:spPr>
          <a:xfrm>
            <a:off x="6731746" y="4258654"/>
            <a:ext cx="1779315" cy="1665569"/>
          </a:xfrm>
          <a:prstGeom prst="rect">
            <a:avLst/>
          </a:prstGeom>
        </p:spPr>
      </p:pic>
      <p:sp>
        <p:nvSpPr>
          <p:cNvPr id="12" name="テキスト ボックス 11"/>
          <p:cNvSpPr txBox="1"/>
          <p:nvPr/>
        </p:nvSpPr>
        <p:spPr>
          <a:xfrm>
            <a:off x="4126623" y="5712677"/>
            <a:ext cx="3237610" cy="261610"/>
          </a:xfrm>
          <a:prstGeom prst="rect">
            <a:avLst/>
          </a:prstGeom>
          <a:noFill/>
          <a:ln>
            <a:noFill/>
          </a:ln>
        </p:spPr>
        <p:txBody>
          <a:bodyPr wrap="square" rtlCol="0">
            <a:spAutoFit/>
          </a:bodyPr>
          <a:lstStyle/>
          <a:p>
            <a:pPr algn="ctr" rtl="0"/>
            <a:r>
              <a:rPr lang="pt-br" sz="1100" dirty="0">
                <a:solidFill>
                  <a:prstClr val="black"/>
                </a:solidFill>
                <a:latin typeface="Times New Roman" panose="02020603050405020304" pitchFamily="18" charset="0"/>
                <a:cs typeface="Times New Roman" panose="02020603050405020304" pitchFamily="18" charset="0"/>
              </a:rPr>
              <a:t>Ângulo de gume da lâmina</a:t>
            </a:r>
          </a:p>
        </p:txBody>
      </p:sp>
      <p:sp>
        <p:nvSpPr>
          <p:cNvPr id="10" name="テキスト ボックス 9"/>
          <p:cNvSpPr txBox="1"/>
          <p:nvPr/>
        </p:nvSpPr>
        <p:spPr>
          <a:xfrm>
            <a:off x="5745428" y="5864875"/>
            <a:ext cx="3237610" cy="261610"/>
          </a:xfrm>
          <a:prstGeom prst="rect">
            <a:avLst/>
          </a:prstGeom>
          <a:noFill/>
          <a:ln>
            <a:noFill/>
          </a:ln>
        </p:spPr>
        <p:txBody>
          <a:bodyPr wrap="square" rtlCol="0">
            <a:spAutoFit/>
          </a:bodyPr>
          <a:lstStyle/>
          <a:p>
            <a:pPr algn="ctr" rtl="0"/>
            <a:r>
              <a:rPr lang="pt-br" sz="1100" dirty="0">
                <a:solidFill>
                  <a:prstClr val="black"/>
                </a:solidFill>
                <a:latin typeface="Times New Roman" panose="02020603050405020304" pitchFamily="18" charset="0"/>
                <a:cs typeface="Times New Roman" panose="02020603050405020304" pitchFamily="18" charset="0"/>
              </a:rPr>
              <a:t>Ângulo de corte do escarificador</a:t>
            </a:r>
          </a:p>
        </p:txBody>
      </p:sp>
      <p:pic>
        <p:nvPicPr>
          <p:cNvPr id="3" name="図 2"/>
          <p:cNvPicPr>
            <a:picLocks noChangeAspect="1"/>
          </p:cNvPicPr>
          <p:nvPr/>
        </p:nvPicPr>
        <p:blipFill>
          <a:blip r:embed="rId5"/>
          <a:stretch>
            <a:fillRect/>
          </a:stretch>
        </p:blipFill>
        <p:spPr>
          <a:xfrm>
            <a:off x="4794927" y="2230232"/>
            <a:ext cx="3613942" cy="1504753"/>
          </a:xfrm>
          <a:prstGeom prst="rect">
            <a:avLst/>
          </a:prstGeom>
        </p:spPr>
      </p:pic>
      <p:sp>
        <p:nvSpPr>
          <p:cNvPr id="20" name="テキスト ボックス 19"/>
          <p:cNvSpPr txBox="1"/>
          <p:nvPr/>
        </p:nvSpPr>
        <p:spPr>
          <a:xfrm>
            <a:off x="4983093" y="1866136"/>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Qualidade do solo e ângulo do ângulo</a:t>
            </a:r>
          </a:p>
        </p:txBody>
      </p:sp>
      <p:pic>
        <p:nvPicPr>
          <p:cNvPr id="2" name="図 1"/>
          <p:cNvPicPr>
            <a:picLocks noChangeAspect="1"/>
          </p:cNvPicPr>
          <p:nvPr/>
        </p:nvPicPr>
        <p:blipFill>
          <a:blip r:embed="rId6"/>
          <a:stretch>
            <a:fillRect/>
          </a:stretch>
        </p:blipFill>
        <p:spPr>
          <a:xfrm>
            <a:off x="652494" y="2288357"/>
            <a:ext cx="4090355" cy="2995123"/>
          </a:xfrm>
          <a:prstGeom prst="rect">
            <a:avLst/>
          </a:prstGeom>
        </p:spPr>
      </p:pic>
      <p:sp>
        <p:nvSpPr>
          <p:cNvPr id="13" name="テキスト ボックス 1213">
            <a:extLst>
              <a:ext uri="{FF2B5EF4-FFF2-40B4-BE49-F238E27FC236}">
                <a16:creationId xmlns:a16="http://schemas.microsoft.com/office/drawing/2014/main" id="{B700E06D-3357-408B-B8B0-13E16E6237C1}"/>
              </a:ext>
            </a:extLst>
          </p:cNvPr>
          <p:cNvSpPr txBox="1"/>
          <p:nvPr/>
        </p:nvSpPr>
        <p:spPr>
          <a:xfrm>
            <a:off x="700093" y="2285525"/>
            <a:ext cx="1624007" cy="1600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Escarificador para cima e para baixo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214">
            <a:extLst>
              <a:ext uri="{FF2B5EF4-FFF2-40B4-BE49-F238E27FC236}">
                <a16:creationId xmlns:a16="http://schemas.microsoft.com/office/drawing/2014/main" id="{22CE8863-C952-4962-95AF-453B447368AF}"/>
              </a:ext>
            </a:extLst>
          </p:cNvPr>
          <p:cNvSpPr txBox="1"/>
          <p:nvPr/>
        </p:nvSpPr>
        <p:spPr>
          <a:xfrm>
            <a:off x="3642230" y="2308760"/>
            <a:ext cx="1046216"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Articular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215">
            <a:extLst>
              <a:ext uri="{FF2B5EF4-FFF2-40B4-BE49-F238E27FC236}">
                <a16:creationId xmlns:a16="http://schemas.microsoft.com/office/drawing/2014/main" id="{5D0734C4-4A05-4D5B-B823-2E1DC594D820}"/>
              </a:ext>
            </a:extLst>
          </p:cNvPr>
          <p:cNvSpPr txBox="1"/>
          <p:nvPr/>
        </p:nvSpPr>
        <p:spPr>
          <a:xfrm>
            <a:off x="3937784" y="3043647"/>
            <a:ext cx="634216" cy="1169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Inclinação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216">
            <a:extLst>
              <a:ext uri="{FF2B5EF4-FFF2-40B4-BE49-F238E27FC236}">
                <a16:creationId xmlns:a16="http://schemas.microsoft.com/office/drawing/2014/main" id="{D1BEC3F3-1E5C-4373-8FDC-537C43364861}"/>
              </a:ext>
            </a:extLst>
          </p:cNvPr>
          <p:cNvSpPr txBox="1"/>
          <p:nvPr/>
        </p:nvSpPr>
        <p:spPr>
          <a:xfrm>
            <a:off x="3785383" y="3758086"/>
            <a:ext cx="1046216" cy="16815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Deslocamento lateral da lâmina</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217">
            <a:extLst>
              <a:ext uri="{FF2B5EF4-FFF2-40B4-BE49-F238E27FC236}">
                <a16:creationId xmlns:a16="http://schemas.microsoft.com/office/drawing/2014/main" id="{191CE23E-03B3-4C52-9C8A-201A2B9B462E}"/>
              </a:ext>
            </a:extLst>
          </p:cNvPr>
          <p:cNvSpPr txBox="1"/>
          <p:nvPr/>
        </p:nvSpPr>
        <p:spPr>
          <a:xfrm>
            <a:off x="3712320" y="4515002"/>
            <a:ext cx="968786" cy="1600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Lâmina para cima e para baixo (direita)</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218">
            <a:extLst>
              <a:ext uri="{FF2B5EF4-FFF2-40B4-BE49-F238E27FC236}">
                <a16:creationId xmlns:a16="http://schemas.microsoft.com/office/drawing/2014/main" id="{00C0ABA3-143A-493F-88CB-CEDF1B8BB563}"/>
              </a:ext>
            </a:extLst>
          </p:cNvPr>
          <p:cNvSpPr txBox="1"/>
          <p:nvPr/>
        </p:nvSpPr>
        <p:spPr>
          <a:xfrm>
            <a:off x="712657" y="4557446"/>
            <a:ext cx="968786" cy="1262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Lâmina para cima e para baixo (esquerda)</a:t>
            </a:r>
            <a:endParaRPr lang="ja-JP" sz="4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219">
            <a:extLst>
              <a:ext uri="{FF2B5EF4-FFF2-40B4-BE49-F238E27FC236}">
                <a16:creationId xmlns:a16="http://schemas.microsoft.com/office/drawing/2014/main" id="{7DC33D4E-00A1-4E25-8E9B-EF3523A9B1EB}"/>
              </a:ext>
            </a:extLst>
          </p:cNvPr>
          <p:cNvSpPr txBox="1"/>
          <p:nvPr/>
        </p:nvSpPr>
        <p:spPr>
          <a:xfrm>
            <a:off x="865663" y="3756211"/>
            <a:ext cx="730055" cy="1796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Rotação do círculo</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220">
            <a:extLst>
              <a:ext uri="{FF2B5EF4-FFF2-40B4-BE49-F238E27FC236}">
                <a16:creationId xmlns:a16="http://schemas.microsoft.com/office/drawing/2014/main" id="{0DC4515D-C028-4736-A60E-5CB7BF9A4AD4}"/>
              </a:ext>
            </a:extLst>
          </p:cNvPr>
          <p:cNvSpPr txBox="1"/>
          <p:nvPr/>
        </p:nvSpPr>
        <p:spPr>
          <a:xfrm>
            <a:off x="807499" y="3019972"/>
            <a:ext cx="873943"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Deslocamento lateral do círculo</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221">
            <a:extLst>
              <a:ext uri="{FF2B5EF4-FFF2-40B4-BE49-F238E27FC236}">
                <a16:creationId xmlns:a16="http://schemas.microsoft.com/office/drawing/2014/main" id="{B324AA7C-1BC0-49CF-B097-4C16C233739B}"/>
              </a:ext>
            </a:extLst>
          </p:cNvPr>
          <p:cNvSpPr txBox="1"/>
          <p:nvPr/>
        </p:nvSpPr>
        <p:spPr>
          <a:xfrm>
            <a:off x="1286061" y="2496908"/>
            <a:ext cx="395382"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Puxar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222">
            <a:extLst>
              <a:ext uri="{FF2B5EF4-FFF2-40B4-BE49-F238E27FC236}">
                <a16:creationId xmlns:a16="http://schemas.microsoft.com/office/drawing/2014/main" id="{3626A17B-21E4-4074-A3A4-D3B3EA3665F9}"/>
              </a:ext>
            </a:extLst>
          </p:cNvPr>
          <p:cNvSpPr txBox="1"/>
          <p:nvPr/>
        </p:nvSpPr>
        <p:spPr>
          <a:xfrm>
            <a:off x="805076" y="3970493"/>
            <a:ext cx="311877"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Puxar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223">
            <a:extLst>
              <a:ext uri="{FF2B5EF4-FFF2-40B4-BE49-F238E27FC236}">
                <a16:creationId xmlns:a16="http://schemas.microsoft.com/office/drawing/2014/main" id="{0BFC462A-C351-4335-B055-273133CAD697}"/>
              </a:ext>
            </a:extLst>
          </p:cNvPr>
          <p:cNvSpPr txBox="1"/>
          <p:nvPr/>
        </p:nvSpPr>
        <p:spPr>
          <a:xfrm>
            <a:off x="1286061" y="3220135"/>
            <a:ext cx="120714"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Puxar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テキスト ボックス 1224">
            <a:extLst>
              <a:ext uri="{FF2B5EF4-FFF2-40B4-BE49-F238E27FC236}">
                <a16:creationId xmlns:a16="http://schemas.microsoft.com/office/drawing/2014/main" id="{DE08397A-86E4-4AA8-AF28-63280FFC665D}"/>
              </a:ext>
            </a:extLst>
          </p:cNvPr>
          <p:cNvSpPr txBox="1"/>
          <p:nvPr/>
        </p:nvSpPr>
        <p:spPr>
          <a:xfrm>
            <a:off x="1286061" y="4742154"/>
            <a:ext cx="247464"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Puxar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7" name="テキスト ボックス 1225">
            <a:extLst>
              <a:ext uri="{FF2B5EF4-FFF2-40B4-BE49-F238E27FC236}">
                <a16:creationId xmlns:a16="http://schemas.microsoft.com/office/drawing/2014/main" id="{3E8BFD50-53F5-4F2F-8701-B433B522D833}"/>
              </a:ext>
            </a:extLst>
          </p:cNvPr>
          <p:cNvSpPr txBox="1"/>
          <p:nvPr/>
        </p:nvSpPr>
        <p:spPr>
          <a:xfrm>
            <a:off x="4260022" y="4727301"/>
            <a:ext cx="311977"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Puxar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8" name="テキスト ボックス 1226">
            <a:extLst>
              <a:ext uri="{FF2B5EF4-FFF2-40B4-BE49-F238E27FC236}">
                <a16:creationId xmlns:a16="http://schemas.microsoft.com/office/drawing/2014/main" id="{528D866C-9C88-47E0-9F80-D1FF2E817C41}"/>
              </a:ext>
            </a:extLst>
          </p:cNvPr>
          <p:cNvSpPr txBox="1"/>
          <p:nvPr/>
        </p:nvSpPr>
        <p:spPr>
          <a:xfrm>
            <a:off x="4303997" y="3970492"/>
            <a:ext cx="304045"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Puxar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9" name="テキスト ボックス 1227">
            <a:extLst>
              <a:ext uri="{FF2B5EF4-FFF2-40B4-BE49-F238E27FC236}">
                <a16:creationId xmlns:a16="http://schemas.microsoft.com/office/drawing/2014/main" id="{354EF865-7DE8-48EC-8371-CD0FB36EE0D8}"/>
              </a:ext>
            </a:extLst>
          </p:cNvPr>
          <p:cNvSpPr txBox="1"/>
          <p:nvPr/>
        </p:nvSpPr>
        <p:spPr>
          <a:xfrm>
            <a:off x="4302391" y="3195821"/>
            <a:ext cx="305652"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Puxar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0" name="テキスト ボックス 1228">
            <a:extLst>
              <a:ext uri="{FF2B5EF4-FFF2-40B4-BE49-F238E27FC236}">
                <a16:creationId xmlns:a16="http://schemas.microsoft.com/office/drawing/2014/main" id="{138246DB-28B1-47FD-A4D9-43E44F224E8F}"/>
              </a:ext>
            </a:extLst>
          </p:cNvPr>
          <p:cNvSpPr txBox="1"/>
          <p:nvPr/>
        </p:nvSpPr>
        <p:spPr>
          <a:xfrm>
            <a:off x="4302390" y="2791783"/>
            <a:ext cx="305653"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Puxar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9" name="テキスト ボックス 1226">
            <a:extLst>
              <a:ext uri="{FF2B5EF4-FFF2-40B4-BE49-F238E27FC236}">
                <a16:creationId xmlns:a16="http://schemas.microsoft.com/office/drawing/2014/main" id="{DB9B9F61-C780-41D6-8162-1001F7B3A25F}"/>
              </a:ext>
            </a:extLst>
          </p:cNvPr>
          <p:cNvSpPr txBox="1"/>
          <p:nvPr/>
        </p:nvSpPr>
        <p:spPr>
          <a:xfrm>
            <a:off x="1286061" y="2812184"/>
            <a:ext cx="434520"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Empurrar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0" name="テキスト ボックス 1226">
            <a:extLst>
              <a:ext uri="{FF2B5EF4-FFF2-40B4-BE49-F238E27FC236}">
                <a16:creationId xmlns:a16="http://schemas.microsoft.com/office/drawing/2014/main" id="{AD0546C0-5834-4218-8912-A6F132509831}"/>
              </a:ext>
            </a:extLst>
          </p:cNvPr>
          <p:cNvSpPr txBox="1"/>
          <p:nvPr/>
        </p:nvSpPr>
        <p:spPr>
          <a:xfrm>
            <a:off x="966359" y="3224029"/>
            <a:ext cx="120714"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ＭＳ Ｐゴシック" panose="020B0600070205080204" pitchFamily="50" charset="-128"/>
                <a:cs typeface="Times New Roman" panose="02020603050405020304" pitchFamily="18" charset="0"/>
              </a:rPr>
              <a:t>Empurrar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1" name="テキスト ボックス 1226">
            <a:extLst>
              <a:ext uri="{FF2B5EF4-FFF2-40B4-BE49-F238E27FC236}">
                <a16:creationId xmlns:a16="http://schemas.microsoft.com/office/drawing/2014/main" id="{5D7FB999-C994-4B17-A78C-921238597DBB}"/>
              </a:ext>
            </a:extLst>
          </p:cNvPr>
          <p:cNvSpPr txBox="1"/>
          <p:nvPr/>
        </p:nvSpPr>
        <p:spPr>
          <a:xfrm>
            <a:off x="1272763" y="4039946"/>
            <a:ext cx="447818"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Empurrar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2" name="テキスト ボックス 1226">
            <a:extLst>
              <a:ext uri="{FF2B5EF4-FFF2-40B4-BE49-F238E27FC236}">
                <a16:creationId xmlns:a16="http://schemas.microsoft.com/office/drawing/2014/main" id="{0500B63B-849F-455B-9E0B-043F4D591A6D}"/>
              </a:ext>
            </a:extLst>
          </p:cNvPr>
          <p:cNvSpPr txBox="1"/>
          <p:nvPr/>
        </p:nvSpPr>
        <p:spPr>
          <a:xfrm>
            <a:off x="1296459" y="5035727"/>
            <a:ext cx="447817"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Empurrar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3" name="テキスト ボックス 1226">
            <a:extLst>
              <a:ext uri="{FF2B5EF4-FFF2-40B4-BE49-F238E27FC236}">
                <a16:creationId xmlns:a16="http://schemas.microsoft.com/office/drawing/2014/main" id="{8C5F7B76-500B-44D4-B3DC-65837B34213E}"/>
              </a:ext>
            </a:extLst>
          </p:cNvPr>
          <p:cNvSpPr txBox="1"/>
          <p:nvPr/>
        </p:nvSpPr>
        <p:spPr>
          <a:xfrm>
            <a:off x="3955163" y="2479881"/>
            <a:ext cx="467942"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Empurrar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4" name="テキスト ボックス 1226">
            <a:extLst>
              <a:ext uri="{FF2B5EF4-FFF2-40B4-BE49-F238E27FC236}">
                <a16:creationId xmlns:a16="http://schemas.microsoft.com/office/drawing/2014/main" id="{FF0A51BA-7D01-40D8-A64E-488BE0478C70}"/>
              </a:ext>
            </a:extLst>
          </p:cNvPr>
          <p:cNvSpPr txBox="1"/>
          <p:nvPr/>
        </p:nvSpPr>
        <p:spPr>
          <a:xfrm>
            <a:off x="3736170" y="3203062"/>
            <a:ext cx="390453"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Empurrar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5" name="テキスト ボックス 1226">
            <a:extLst>
              <a:ext uri="{FF2B5EF4-FFF2-40B4-BE49-F238E27FC236}">
                <a16:creationId xmlns:a16="http://schemas.microsoft.com/office/drawing/2014/main" id="{514AFB4A-3DB2-4F7F-A9EE-EE4599A2A13F}"/>
              </a:ext>
            </a:extLst>
          </p:cNvPr>
          <p:cNvSpPr txBox="1"/>
          <p:nvPr/>
        </p:nvSpPr>
        <p:spPr>
          <a:xfrm>
            <a:off x="3642230" y="3970491"/>
            <a:ext cx="439623"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Empurrar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6" name="テキスト ボックス 1226">
            <a:extLst>
              <a:ext uri="{FF2B5EF4-FFF2-40B4-BE49-F238E27FC236}">
                <a16:creationId xmlns:a16="http://schemas.microsoft.com/office/drawing/2014/main" id="{32EBB4ED-9B30-4FCA-982B-C23D82B852E5}"/>
              </a:ext>
            </a:extLst>
          </p:cNvPr>
          <p:cNvSpPr txBox="1"/>
          <p:nvPr/>
        </p:nvSpPr>
        <p:spPr>
          <a:xfrm>
            <a:off x="4287876" y="5024224"/>
            <a:ext cx="393229"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Empurrar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7" name="テキスト ボックス 1237">
            <a:extLst>
              <a:ext uri="{FF2B5EF4-FFF2-40B4-BE49-F238E27FC236}">
                <a16:creationId xmlns:a16="http://schemas.microsoft.com/office/drawing/2014/main" id="{67E4FA05-1EA3-4A31-8C1A-02188B08070C}"/>
              </a:ext>
            </a:extLst>
          </p:cNvPr>
          <p:cNvSpPr txBox="1"/>
          <p:nvPr/>
        </p:nvSpPr>
        <p:spPr>
          <a:xfrm>
            <a:off x="7785551" y="2403492"/>
            <a:ext cx="658356" cy="1842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Ângulo do ângulo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8" name="テキスト ボックス 1238">
            <a:extLst>
              <a:ext uri="{FF2B5EF4-FFF2-40B4-BE49-F238E27FC236}">
                <a16:creationId xmlns:a16="http://schemas.microsoft.com/office/drawing/2014/main" id="{3AB18830-D746-41F2-8630-05511178F91F}"/>
              </a:ext>
            </a:extLst>
          </p:cNvPr>
          <p:cNvSpPr txBox="1"/>
          <p:nvPr/>
        </p:nvSpPr>
        <p:spPr>
          <a:xfrm>
            <a:off x="4909552" y="2303150"/>
            <a:ext cx="835876" cy="2691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Qualidade do solo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9" name="テキスト ボックス 1239">
            <a:extLst>
              <a:ext uri="{FF2B5EF4-FFF2-40B4-BE49-F238E27FC236}">
                <a16:creationId xmlns:a16="http://schemas.microsoft.com/office/drawing/2014/main" id="{D8F1767A-8D49-427F-B8FF-83BF23639DA9}"/>
              </a:ext>
            </a:extLst>
          </p:cNvPr>
          <p:cNvSpPr txBox="1"/>
          <p:nvPr/>
        </p:nvSpPr>
        <p:spPr>
          <a:xfrm>
            <a:off x="4909552" y="2900772"/>
            <a:ext cx="917507"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Solo macio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0" name="テキスト ボックス 1240">
            <a:extLst>
              <a:ext uri="{FF2B5EF4-FFF2-40B4-BE49-F238E27FC236}">
                <a16:creationId xmlns:a16="http://schemas.microsoft.com/office/drawing/2014/main" id="{976FEC5A-E715-4D70-90B4-7BD36E397A0D}"/>
              </a:ext>
            </a:extLst>
          </p:cNvPr>
          <p:cNvSpPr txBox="1"/>
          <p:nvPr/>
        </p:nvSpPr>
        <p:spPr>
          <a:xfrm>
            <a:off x="4919077" y="2684587"/>
            <a:ext cx="907982"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Solo duro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1" name="テキスト ボックス 1241">
            <a:extLst>
              <a:ext uri="{FF2B5EF4-FFF2-40B4-BE49-F238E27FC236}">
                <a16:creationId xmlns:a16="http://schemas.microsoft.com/office/drawing/2014/main" id="{7FA9A592-C003-43B7-82F4-BAA50CBD03AC}"/>
              </a:ext>
            </a:extLst>
          </p:cNvPr>
          <p:cNvSpPr txBox="1"/>
          <p:nvPr/>
        </p:nvSpPr>
        <p:spPr>
          <a:xfrm>
            <a:off x="4909552" y="3131625"/>
            <a:ext cx="852443"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Amontoar a terra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2" name="テキスト ボックス 1242">
            <a:extLst>
              <a:ext uri="{FF2B5EF4-FFF2-40B4-BE49-F238E27FC236}">
                <a16:creationId xmlns:a16="http://schemas.microsoft.com/office/drawing/2014/main" id="{DF526644-76FF-41BA-BA3C-2640135D9767}"/>
              </a:ext>
            </a:extLst>
          </p:cNvPr>
          <p:cNvSpPr txBox="1"/>
          <p:nvPr/>
        </p:nvSpPr>
        <p:spPr>
          <a:xfrm>
            <a:off x="4909552" y="3376355"/>
            <a:ext cx="917507" cy="1238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Acabamento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3" name="テキスト ボックス 1243">
            <a:extLst>
              <a:ext uri="{FF2B5EF4-FFF2-40B4-BE49-F238E27FC236}">
                <a16:creationId xmlns:a16="http://schemas.microsoft.com/office/drawing/2014/main" id="{4D2F7F3E-FC5A-4F61-92DC-5CCEFA6C7856}"/>
              </a:ext>
            </a:extLst>
          </p:cNvPr>
          <p:cNvSpPr txBox="1"/>
          <p:nvPr/>
        </p:nvSpPr>
        <p:spPr>
          <a:xfrm>
            <a:off x="5913769" y="2315945"/>
            <a:ext cx="614044" cy="2476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Ângulo do ângulo (θ)</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4" name="テキスト ボックス 1244">
            <a:extLst>
              <a:ext uri="{FF2B5EF4-FFF2-40B4-BE49-F238E27FC236}">
                <a16:creationId xmlns:a16="http://schemas.microsoft.com/office/drawing/2014/main" id="{5BC9728E-1BA5-4062-849D-70A1BD382227}"/>
              </a:ext>
            </a:extLst>
          </p:cNvPr>
          <p:cNvSpPr txBox="1"/>
          <p:nvPr/>
        </p:nvSpPr>
        <p:spPr>
          <a:xfrm>
            <a:off x="5602549" y="4577308"/>
            <a:ext cx="806521" cy="1648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Lâmina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5" name="テキスト ボックス 1245">
            <a:extLst>
              <a:ext uri="{FF2B5EF4-FFF2-40B4-BE49-F238E27FC236}">
                <a16:creationId xmlns:a16="http://schemas.microsoft.com/office/drawing/2014/main" id="{D5A8C462-2718-46F3-9136-DFC2C1104BB5}"/>
              </a:ext>
            </a:extLst>
          </p:cNvPr>
          <p:cNvSpPr txBox="1"/>
          <p:nvPr/>
        </p:nvSpPr>
        <p:spPr>
          <a:xfrm>
            <a:off x="5931155" y="5118634"/>
            <a:ext cx="806521" cy="1648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Ângulo de gume da lâmina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6" name="テキスト ボックス 1246">
            <a:extLst>
              <a:ext uri="{FF2B5EF4-FFF2-40B4-BE49-F238E27FC236}">
                <a16:creationId xmlns:a16="http://schemas.microsoft.com/office/drawing/2014/main" id="{BDB1373B-7D92-40BD-A7BC-906A5B64233E}"/>
              </a:ext>
            </a:extLst>
          </p:cNvPr>
          <p:cNvSpPr txBox="1"/>
          <p:nvPr/>
        </p:nvSpPr>
        <p:spPr>
          <a:xfrm>
            <a:off x="7594991" y="4103867"/>
            <a:ext cx="813878" cy="5798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Parafuso de montagem de ajustador do ângulo de corte</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7" name="テキスト ボックス 1247">
            <a:extLst>
              <a:ext uri="{FF2B5EF4-FFF2-40B4-BE49-F238E27FC236}">
                <a16:creationId xmlns:a16="http://schemas.microsoft.com/office/drawing/2014/main" id="{E623A26D-61FC-49F4-90FB-146887B46795}"/>
              </a:ext>
            </a:extLst>
          </p:cNvPr>
          <p:cNvSpPr txBox="1"/>
          <p:nvPr/>
        </p:nvSpPr>
        <p:spPr>
          <a:xfrm>
            <a:off x="7668513" y="5262137"/>
            <a:ext cx="813878" cy="1581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Ângulo de corte</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6935198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Motoniveladora 2 · · · Trabalho básico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142 do texto / Página 79 do texto suplementar</a:t>
            </a:r>
          </a:p>
        </p:txBody>
      </p:sp>
      <p:pic>
        <p:nvPicPr>
          <p:cNvPr id="8" name="図 7"/>
          <p:cNvPicPr>
            <a:picLocks noChangeAspect="1"/>
          </p:cNvPicPr>
          <p:nvPr/>
        </p:nvPicPr>
        <p:blipFill>
          <a:blip r:embed="rId3"/>
          <a:stretch>
            <a:fillRect/>
          </a:stretch>
        </p:blipFill>
        <p:spPr>
          <a:xfrm>
            <a:off x="604661" y="1885373"/>
            <a:ext cx="4306700" cy="1394076"/>
          </a:xfrm>
          <a:prstGeom prst="rect">
            <a:avLst/>
          </a:prstGeom>
        </p:spPr>
      </p:pic>
      <p:pic>
        <p:nvPicPr>
          <p:cNvPr id="15" name="図 14"/>
          <p:cNvPicPr>
            <a:picLocks noChangeAspect="1"/>
          </p:cNvPicPr>
          <p:nvPr/>
        </p:nvPicPr>
        <p:blipFill>
          <a:blip r:embed="rId4"/>
          <a:stretch>
            <a:fillRect/>
          </a:stretch>
        </p:blipFill>
        <p:spPr>
          <a:xfrm>
            <a:off x="1685302" y="3896439"/>
            <a:ext cx="5900062" cy="2151998"/>
          </a:xfrm>
          <a:prstGeom prst="rect">
            <a:avLst/>
          </a:prstGeom>
        </p:spPr>
      </p:pic>
      <p:sp>
        <p:nvSpPr>
          <p:cNvPr id="16" name="テキスト ボックス 15"/>
          <p:cNvSpPr txBox="1"/>
          <p:nvPr/>
        </p:nvSpPr>
        <p:spPr>
          <a:xfrm>
            <a:off x="1381165" y="3374831"/>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Operação de inclinação</a:t>
            </a:r>
          </a:p>
        </p:txBody>
      </p:sp>
      <p:sp>
        <p:nvSpPr>
          <p:cNvPr id="17" name="テキスト ボックス 16"/>
          <p:cNvSpPr txBox="1"/>
          <p:nvPr/>
        </p:nvSpPr>
        <p:spPr>
          <a:xfrm>
            <a:off x="3016528" y="6052110"/>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batida da lâmina</a:t>
            </a:r>
          </a:p>
        </p:txBody>
      </p:sp>
      <p:pic>
        <p:nvPicPr>
          <p:cNvPr id="18" name="図 17"/>
          <p:cNvPicPr>
            <a:picLocks noChangeAspect="1"/>
          </p:cNvPicPr>
          <p:nvPr/>
        </p:nvPicPr>
        <p:blipFill>
          <a:blip r:embed="rId5"/>
          <a:stretch>
            <a:fillRect/>
          </a:stretch>
        </p:blipFill>
        <p:spPr>
          <a:xfrm>
            <a:off x="4900987" y="1797627"/>
            <a:ext cx="3656245" cy="1632887"/>
          </a:xfrm>
          <a:prstGeom prst="rect">
            <a:avLst/>
          </a:prstGeom>
        </p:spPr>
      </p:pic>
      <p:sp>
        <p:nvSpPr>
          <p:cNvPr id="19" name="テキスト ボックス 18"/>
          <p:cNvSpPr txBox="1"/>
          <p:nvPr/>
        </p:nvSpPr>
        <p:spPr>
          <a:xfrm>
            <a:off x="5006235" y="3397295"/>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Inclinação do pneu para virar à esquerda</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248">
            <a:extLst>
              <a:ext uri="{FF2B5EF4-FFF2-40B4-BE49-F238E27FC236}">
                <a16:creationId xmlns:a16="http://schemas.microsoft.com/office/drawing/2014/main" id="{64E9D59D-A09D-40A7-ACEF-5A54D750349D}"/>
              </a:ext>
            </a:extLst>
          </p:cNvPr>
          <p:cNvSpPr txBox="1"/>
          <p:nvPr/>
        </p:nvSpPr>
        <p:spPr>
          <a:xfrm>
            <a:off x="981607" y="2116958"/>
            <a:ext cx="1039444" cy="2504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Direção de deslocamento por peso de carga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249">
            <a:extLst>
              <a:ext uri="{FF2B5EF4-FFF2-40B4-BE49-F238E27FC236}">
                <a16:creationId xmlns:a16="http://schemas.microsoft.com/office/drawing/2014/main" id="{8FFCEA2E-B874-4312-9F71-8BF0FB36D0E6}"/>
              </a:ext>
            </a:extLst>
          </p:cNvPr>
          <p:cNvSpPr txBox="1"/>
          <p:nvPr/>
        </p:nvSpPr>
        <p:spPr>
          <a:xfrm>
            <a:off x="981607" y="2393227"/>
            <a:ext cx="1007235" cy="2504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Seguir para frente</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250">
            <a:extLst>
              <a:ext uri="{FF2B5EF4-FFF2-40B4-BE49-F238E27FC236}">
                <a16:creationId xmlns:a16="http://schemas.microsoft.com/office/drawing/2014/main" id="{D0D7ACD2-2E4A-4716-9853-A66679CDA3DB}"/>
              </a:ext>
            </a:extLst>
          </p:cNvPr>
          <p:cNvSpPr txBox="1"/>
          <p:nvPr/>
        </p:nvSpPr>
        <p:spPr>
          <a:xfrm>
            <a:off x="1229894" y="2762022"/>
            <a:ext cx="726739" cy="4160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Direção de deslocamento por inclinação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251">
            <a:extLst>
              <a:ext uri="{FF2B5EF4-FFF2-40B4-BE49-F238E27FC236}">
                <a16:creationId xmlns:a16="http://schemas.microsoft.com/office/drawing/2014/main" id="{88E76E35-DCCA-4100-B79C-1865F77AF2B4}"/>
              </a:ext>
            </a:extLst>
          </p:cNvPr>
          <p:cNvSpPr txBox="1"/>
          <p:nvPr/>
        </p:nvSpPr>
        <p:spPr>
          <a:xfrm>
            <a:off x="3853787" y="3073169"/>
            <a:ext cx="764988" cy="14075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Leira </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255">
            <a:extLst>
              <a:ext uri="{FF2B5EF4-FFF2-40B4-BE49-F238E27FC236}">
                <a16:creationId xmlns:a16="http://schemas.microsoft.com/office/drawing/2014/main" id="{4F956443-1D5A-4BE3-B6E3-6AA50716710A}"/>
              </a:ext>
            </a:extLst>
          </p:cNvPr>
          <p:cNvSpPr txBox="1"/>
          <p:nvPr/>
        </p:nvSpPr>
        <p:spPr>
          <a:xfrm>
            <a:off x="4908398" y="2662254"/>
            <a:ext cx="512261" cy="269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Girar à esquerda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256">
            <a:extLst>
              <a:ext uri="{FF2B5EF4-FFF2-40B4-BE49-F238E27FC236}">
                <a16:creationId xmlns:a16="http://schemas.microsoft.com/office/drawing/2014/main" id="{19FD17D1-6306-4D6B-8121-86BB7EF02FA1}"/>
              </a:ext>
            </a:extLst>
          </p:cNvPr>
          <p:cNvSpPr txBox="1"/>
          <p:nvPr/>
        </p:nvSpPr>
        <p:spPr>
          <a:xfrm>
            <a:off x="5823884" y="3256082"/>
            <a:ext cx="1498936" cy="1995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Direção de inclinação do pneu</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252">
            <a:extLst>
              <a:ext uri="{FF2B5EF4-FFF2-40B4-BE49-F238E27FC236}">
                <a16:creationId xmlns:a16="http://schemas.microsoft.com/office/drawing/2014/main" id="{C245E501-0B55-4EF5-A489-9E5B7C848A27}"/>
              </a:ext>
            </a:extLst>
          </p:cNvPr>
          <p:cNvSpPr txBox="1"/>
          <p:nvPr/>
        </p:nvSpPr>
        <p:spPr>
          <a:xfrm>
            <a:off x="1381165" y="5822517"/>
            <a:ext cx="2133311" cy="2295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 Batida entre as rodas dianteiras e a lâmina</a:t>
            </a:r>
          </a:p>
        </p:txBody>
      </p:sp>
      <p:sp>
        <p:nvSpPr>
          <p:cNvPr id="24" name="テキスト ボックス 1253">
            <a:extLst>
              <a:ext uri="{FF2B5EF4-FFF2-40B4-BE49-F238E27FC236}">
                <a16:creationId xmlns:a16="http://schemas.microsoft.com/office/drawing/2014/main" id="{20053EC7-1700-4B63-888F-96DF24999D25}"/>
              </a:ext>
            </a:extLst>
          </p:cNvPr>
          <p:cNvSpPr txBox="1"/>
          <p:nvPr/>
        </p:nvSpPr>
        <p:spPr>
          <a:xfrm>
            <a:off x="3671888" y="5676962"/>
            <a:ext cx="2025370" cy="3714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68288" indent="-268288"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(B) Contato entre a roda traseira e a lâmina, contato da lâmina com a estrutura</a:t>
            </a:r>
          </a:p>
        </p:txBody>
      </p:sp>
      <p:sp>
        <p:nvSpPr>
          <p:cNvPr id="25" name="テキスト ボックス 1254">
            <a:extLst>
              <a:ext uri="{FF2B5EF4-FFF2-40B4-BE49-F238E27FC236}">
                <a16:creationId xmlns:a16="http://schemas.microsoft.com/office/drawing/2014/main" id="{1C86FD6B-6DFD-4CF6-8CED-17545EBB0282}"/>
              </a:ext>
            </a:extLst>
          </p:cNvPr>
          <p:cNvSpPr txBox="1"/>
          <p:nvPr/>
        </p:nvSpPr>
        <p:spPr>
          <a:xfrm>
            <a:off x="5721247" y="5673368"/>
            <a:ext cx="2025370" cy="3714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(C) Batida entre a lâmina e escarificador</a:t>
            </a:r>
          </a:p>
        </p:txBody>
      </p:sp>
    </p:spTree>
    <p:extLst>
      <p:ext uri="{BB962C8B-B14F-4D97-AF65-F5344CB8AC3E}">
        <p14:creationId xmlns:p14="http://schemas.microsoft.com/office/powerpoint/2010/main" val="10630315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a:stretch>
            <a:fillRect/>
          </a:stretch>
        </p:blipFill>
        <p:spPr>
          <a:xfrm>
            <a:off x="628650" y="4099153"/>
            <a:ext cx="3047365" cy="147328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Trabalho de adaptação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628650" y="2988882"/>
            <a:ext cx="323761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postura de alcance do ombro</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144 do texto / Página 79 do texto suplementar</a:t>
            </a:r>
          </a:p>
        </p:txBody>
      </p:sp>
      <p:sp>
        <p:nvSpPr>
          <p:cNvPr id="16" name="テキスト ボックス 15"/>
          <p:cNvSpPr txBox="1"/>
          <p:nvPr/>
        </p:nvSpPr>
        <p:spPr>
          <a:xfrm>
            <a:off x="628650" y="5583159"/>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Retorno em U com articulação</a:t>
            </a:r>
          </a:p>
        </p:txBody>
      </p:sp>
      <p:sp>
        <p:nvSpPr>
          <p:cNvPr id="17" name="テキスト ボックス 16"/>
          <p:cNvSpPr txBox="1"/>
          <p:nvPr/>
        </p:nvSpPr>
        <p:spPr>
          <a:xfrm>
            <a:off x="3556201" y="2880102"/>
            <a:ext cx="2275413"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postura de corte (</a:t>
            </a:r>
            <a:r>
              <a:rPr lang="pt-br" sz="1200" dirty="0" err="1">
                <a:solidFill>
                  <a:prstClr val="black"/>
                </a:solidFill>
                <a:latin typeface="Times New Roman" panose="02020603050405020304" pitchFamily="18" charset="0"/>
                <a:cs typeface="Times New Roman" panose="02020603050405020304" pitchFamily="18" charset="0"/>
              </a:rPr>
              <a:t>banku</a:t>
            </a:r>
            <a:r>
              <a:rPr lang="pt-br" sz="1200" dirty="0">
                <a:solidFill>
                  <a:prstClr val="black"/>
                </a:solidFill>
                <a:latin typeface="Times New Roman" panose="02020603050405020304" pitchFamily="18" charset="0"/>
                <a:cs typeface="Times New Roman" panose="02020603050405020304" pitchFamily="18" charset="0"/>
              </a:rPr>
              <a:t> </a:t>
            </a:r>
            <a:r>
              <a:rPr lang="pt-br" sz="1200" dirty="0" err="1">
                <a:solidFill>
                  <a:prstClr val="black"/>
                </a:solidFill>
                <a:latin typeface="Times New Roman" panose="02020603050405020304" pitchFamily="18" charset="0"/>
                <a:cs typeface="Times New Roman" panose="02020603050405020304" pitchFamily="18" charset="0"/>
              </a:rPr>
              <a:t>katto</a:t>
            </a:r>
            <a:r>
              <a:rPr lang="pt-br" sz="1200" dirty="0">
                <a:solidFill>
                  <a:prstClr val="black"/>
                </a:solidFill>
                <a:latin typeface="Times New Roman" panose="02020603050405020304" pitchFamily="18" charset="0"/>
                <a:cs typeface="Times New Roman" panose="02020603050405020304" pitchFamily="18" charset="0"/>
              </a:rPr>
              <a:t>)</a:t>
            </a:r>
          </a:p>
        </p:txBody>
      </p:sp>
      <p:sp>
        <p:nvSpPr>
          <p:cNvPr id="10" name="テキスト ボックス 9"/>
          <p:cNvSpPr txBox="1"/>
          <p:nvPr/>
        </p:nvSpPr>
        <p:spPr>
          <a:xfrm>
            <a:off x="5643235" y="2882528"/>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com um limpa-neve</a:t>
            </a:r>
          </a:p>
        </p:txBody>
      </p:sp>
      <p:sp>
        <p:nvSpPr>
          <p:cNvPr id="19" name="テキスト ボックス 18"/>
          <p:cNvSpPr txBox="1"/>
          <p:nvPr/>
        </p:nvSpPr>
        <p:spPr>
          <a:xfrm>
            <a:off x="3468161" y="5719225"/>
            <a:ext cx="323761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Deslocamento sob compensação </a:t>
            </a:r>
          </a:p>
        </p:txBody>
      </p:sp>
      <p:pic>
        <p:nvPicPr>
          <p:cNvPr id="3" name="図 2"/>
          <p:cNvPicPr>
            <a:picLocks noChangeAspect="1"/>
          </p:cNvPicPr>
          <p:nvPr/>
        </p:nvPicPr>
        <p:blipFill>
          <a:blip r:embed="rId4"/>
          <a:stretch>
            <a:fillRect/>
          </a:stretch>
        </p:blipFill>
        <p:spPr>
          <a:xfrm>
            <a:off x="1157988" y="1505515"/>
            <a:ext cx="1899756" cy="1387985"/>
          </a:xfrm>
          <a:prstGeom prst="rect">
            <a:avLst/>
          </a:prstGeom>
        </p:spPr>
      </p:pic>
      <p:pic>
        <p:nvPicPr>
          <p:cNvPr id="5" name="図 4"/>
          <p:cNvPicPr>
            <a:picLocks noChangeAspect="1"/>
          </p:cNvPicPr>
          <p:nvPr/>
        </p:nvPicPr>
        <p:blipFill>
          <a:blip r:embed="rId5"/>
          <a:stretch>
            <a:fillRect/>
          </a:stretch>
        </p:blipFill>
        <p:spPr>
          <a:xfrm>
            <a:off x="3629876" y="1612972"/>
            <a:ext cx="1884248" cy="1209641"/>
          </a:xfrm>
          <a:prstGeom prst="rect">
            <a:avLst/>
          </a:prstGeom>
        </p:spPr>
      </p:pic>
      <p:pic>
        <p:nvPicPr>
          <p:cNvPr id="13" name="図 12"/>
          <p:cNvPicPr>
            <a:picLocks noChangeAspect="1"/>
          </p:cNvPicPr>
          <p:nvPr/>
        </p:nvPicPr>
        <p:blipFill>
          <a:blip r:embed="rId6"/>
          <a:stretch>
            <a:fillRect/>
          </a:stretch>
        </p:blipFill>
        <p:spPr>
          <a:xfrm>
            <a:off x="5892781" y="1490872"/>
            <a:ext cx="2388265" cy="1364723"/>
          </a:xfrm>
          <a:prstGeom prst="rect">
            <a:avLst/>
          </a:prstGeom>
        </p:spPr>
      </p:pic>
      <p:pic>
        <p:nvPicPr>
          <p:cNvPr id="21" name="図 20"/>
          <p:cNvPicPr>
            <a:picLocks noChangeAspect="1"/>
          </p:cNvPicPr>
          <p:nvPr/>
        </p:nvPicPr>
        <p:blipFill>
          <a:blip r:embed="rId7"/>
          <a:stretch>
            <a:fillRect/>
          </a:stretch>
        </p:blipFill>
        <p:spPr>
          <a:xfrm>
            <a:off x="3768768" y="4032738"/>
            <a:ext cx="2636397" cy="1651625"/>
          </a:xfrm>
          <a:prstGeom prst="rect">
            <a:avLst/>
          </a:prstGeom>
        </p:spPr>
      </p:pic>
      <p:pic>
        <p:nvPicPr>
          <p:cNvPr id="22" name="図 21"/>
          <p:cNvPicPr>
            <a:picLocks noChangeAspect="1"/>
          </p:cNvPicPr>
          <p:nvPr/>
        </p:nvPicPr>
        <p:blipFill>
          <a:blip r:embed="rId8"/>
          <a:stretch>
            <a:fillRect/>
          </a:stretch>
        </p:blipFill>
        <p:spPr>
          <a:xfrm>
            <a:off x="6497919" y="4455818"/>
            <a:ext cx="1905000" cy="1057275"/>
          </a:xfrm>
          <a:prstGeom prst="rect">
            <a:avLst/>
          </a:prstGeom>
        </p:spPr>
      </p:pic>
      <p:sp>
        <p:nvSpPr>
          <p:cNvPr id="23" name="テキスト ボックス 22"/>
          <p:cNvSpPr txBox="1"/>
          <p:nvPr/>
        </p:nvSpPr>
        <p:spPr>
          <a:xfrm>
            <a:off x="5831614" y="5545863"/>
            <a:ext cx="323761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Ângulo de corte de escarificação</a:t>
            </a:r>
          </a:p>
        </p:txBody>
      </p:sp>
      <p:sp>
        <p:nvSpPr>
          <p:cNvPr id="18" name="テキスト ボックス 1257">
            <a:extLst>
              <a:ext uri="{FF2B5EF4-FFF2-40B4-BE49-F238E27FC236}">
                <a16:creationId xmlns:a16="http://schemas.microsoft.com/office/drawing/2014/main" id="{775D61FC-9744-416D-B161-7A3FC13A1604}"/>
              </a:ext>
            </a:extLst>
          </p:cNvPr>
          <p:cNvSpPr txBox="1"/>
          <p:nvPr/>
        </p:nvSpPr>
        <p:spPr>
          <a:xfrm>
            <a:off x="5892781" y="2589049"/>
            <a:ext cx="718820" cy="1377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Limpa-neve</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258">
            <a:extLst>
              <a:ext uri="{FF2B5EF4-FFF2-40B4-BE49-F238E27FC236}">
                <a16:creationId xmlns:a16="http://schemas.microsoft.com/office/drawing/2014/main" id="{83490D5D-0276-42AE-B39D-070A7A93FFD6}"/>
              </a:ext>
            </a:extLst>
          </p:cNvPr>
          <p:cNvSpPr txBox="1"/>
          <p:nvPr/>
        </p:nvSpPr>
        <p:spPr>
          <a:xfrm>
            <a:off x="4970624" y="4835792"/>
            <a:ext cx="973421" cy="2155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Montante de compensação </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260">
            <a:extLst>
              <a:ext uri="{FF2B5EF4-FFF2-40B4-BE49-F238E27FC236}">
                <a16:creationId xmlns:a16="http://schemas.microsoft.com/office/drawing/2014/main" id="{FEEE177C-E112-48CD-9F73-0787AC0F43D9}"/>
              </a:ext>
            </a:extLst>
          </p:cNvPr>
          <p:cNvSpPr txBox="1"/>
          <p:nvPr/>
        </p:nvSpPr>
        <p:spPr>
          <a:xfrm>
            <a:off x="7730104" y="4911883"/>
            <a:ext cx="645329" cy="3167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Ângulo de corte</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7" name="テキスト ボックス 26">
            <a:extLst>
              <a:ext uri="{FF2B5EF4-FFF2-40B4-BE49-F238E27FC236}">
                <a16:creationId xmlns:a16="http://schemas.microsoft.com/office/drawing/2014/main" id="{1FF25B0A-DFD2-4F3F-B526-70D12652AC65}"/>
              </a:ext>
            </a:extLst>
          </p:cNvPr>
          <p:cNvSpPr txBox="1"/>
          <p:nvPr/>
        </p:nvSpPr>
        <p:spPr>
          <a:xfrm>
            <a:off x="3367487" y="5424795"/>
            <a:ext cx="2941718" cy="276999"/>
          </a:xfrm>
          <a:prstGeom prst="rect">
            <a:avLst/>
          </a:prstGeom>
          <a:solidFill>
            <a:schemeClr val="bg1"/>
          </a:solid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Postura de compensação usando articulação</a:t>
            </a:r>
            <a:endParaRPr lang="pt-br"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319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Máquina de escavação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9 do texto / Página 9 do texto suplementar</a:t>
            </a:r>
          </a:p>
        </p:txBody>
      </p:sp>
      <p:sp>
        <p:nvSpPr>
          <p:cNvPr id="11" name="テキスト ボックス 10"/>
          <p:cNvSpPr txBox="1"/>
          <p:nvPr/>
        </p:nvSpPr>
        <p:spPr>
          <a:xfrm>
            <a:off x="929334" y="3143604"/>
            <a:ext cx="331264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dragline (linha de arrasto ou de draga)</a:t>
            </a:r>
          </a:p>
        </p:txBody>
      </p:sp>
      <p:pic>
        <p:nvPicPr>
          <p:cNvPr id="3" name="図 2"/>
          <p:cNvPicPr>
            <a:picLocks noChangeAspect="1"/>
          </p:cNvPicPr>
          <p:nvPr/>
        </p:nvPicPr>
        <p:blipFill>
          <a:blip r:embed="rId3"/>
          <a:stretch>
            <a:fillRect/>
          </a:stretch>
        </p:blipFill>
        <p:spPr>
          <a:xfrm>
            <a:off x="1556957" y="1330430"/>
            <a:ext cx="2057400" cy="1800225"/>
          </a:xfrm>
          <a:prstGeom prst="rect">
            <a:avLst/>
          </a:prstGeom>
        </p:spPr>
      </p:pic>
      <p:pic>
        <p:nvPicPr>
          <p:cNvPr id="7" name="図 6"/>
          <p:cNvPicPr>
            <a:picLocks noChangeAspect="1"/>
          </p:cNvPicPr>
          <p:nvPr/>
        </p:nvPicPr>
        <p:blipFill>
          <a:blip r:embed="rId4"/>
          <a:stretch>
            <a:fillRect/>
          </a:stretch>
        </p:blipFill>
        <p:spPr>
          <a:xfrm>
            <a:off x="1023557" y="3467023"/>
            <a:ext cx="3124200" cy="1828800"/>
          </a:xfrm>
          <a:prstGeom prst="rect">
            <a:avLst/>
          </a:prstGeom>
        </p:spPr>
      </p:pic>
      <p:pic>
        <p:nvPicPr>
          <p:cNvPr id="9" name="図 8"/>
          <p:cNvPicPr>
            <a:picLocks noChangeAspect="1"/>
          </p:cNvPicPr>
          <p:nvPr/>
        </p:nvPicPr>
        <p:blipFill>
          <a:blip r:embed="rId5"/>
          <a:stretch>
            <a:fillRect/>
          </a:stretch>
        </p:blipFill>
        <p:spPr>
          <a:xfrm>
            <a:off x="4984930" y="2230542"/>
            <a:ext cx="3009900" cy="2152650"/>
          </a:xfrm>
          <a:prstGeom prst="rect">
            <a:avLst/>
          </a:prstGeom>
        </p:spPr>
      </p:pic>
      <p:sp>
        <p:nvSpPr>
          <p:cNvPr id="15" name="テキスト ボックス 14"/>
          <p:cNvSpPr txBox="1"/>
          <p:nvPr/>
        </p:nvSpPr>
        <p:spPr>
          <a:xfrm>
            <a:off x="929334" y="5295823"/>
            <a:ext cx="331264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escavadeira de caçamba</a:t>
            </a:r>
          </a:p>
        </p:txBody>
      </p:sp>
      <p:sp>
        <p:nvSpPr>
          <p:cNvPr id="16" name="テキスト ボックス 15"/>
          <p:cNvSpPr txBox="1"/>
          <p:nvPr/>
        </p:nvSpPr>
        <p:spPr>
          <a:xfrm>
            <a:off x="4833557" y="4339964"/>
            <a:ext cx="331264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valetadeira</a:t>
            </a:r>
          </a:p>
        </p:txBody>
      </p:sp>
    </p:spTree>
    <p:extLst>
      <p:ext uri="{BB962C8B-B14F-4D97-AF65-F5344CB8AC3E}">
        <p14:creationId xmlns:p14="http://schemas.microsoft.com/office/powerpoint/2010/main" val="3014843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3304985" y="1669133"/>
            <a:ext cx="2359280" cy="1904582"/>
          </a:xfrm>
          <a:prstGeom prst="rect">
            <a:avLst/>
          </a:prstGeom>
        </p:spPr>
      </p:pic>
      <p:sp>
        <p:nvSpPr>
          <p:cNvPr id="24" name="テキスト ボックス 23"/>
          <p:cNvSpPr txBox="1"/>
          <p:nvPr/>
        </p:nvSpPr>
        <p:spPr>
          <a:xfrm>
            <a:off x="2743885" y="3573401"/>
            <a:ext cx="3237610" cy="230832"/>
          </a:xfrm>
          <a:prstGeom prst="rect">
            <a:avLst/>
          </a:prstGeom>
          <a:noFill/>
          <a:ln>
            <a:noFill/>
          </a:ln>
        </p:spPr>
        <p:txBody>
          <a:bodyPr wrap="square" rtlCol="0">
            <a:spAutoFit/>
          </a:bodyPr>
          <a:lstStyle/>
          <a:p>
            <a:pPr algn="ctr" rtl="0"/>
            <a:r>
              <a:rPr lang="pt-br" sz="900" dirty="0">
                <a:solidFill>
                  <a:prstClr val="black"/>
                </a:solidFill>
                <a:latin typeface="Times New Roman" panose="02020603050405020304" pitchFamily="18" charset="0"/>
                <a:cs typeface="Times New Roman" panose="02020603050405020304" pitchFamily="18" charset="0"/>
              </a:rPr>
              <a:t>Tenha cuidado para não descarrilar devido à força centrífuga</a:t>
            </a:r>
          </a:p>
        </p:txBody>
      </p:sp>
      <p:pic>
        <p:nvPicPr>
          <p:cNvPr id="7" name="図 6"/>
          <p:cNvPicPr>
            <a:picLocks noChangeAspect="1"/>
          </p:cNvPicPr>
          <p:nvPr/>
        </p:nvPicPr>
        <p:blipFill>
          <a:blip r:embed="rId4"/>
          <a:stretch>
            <a:fillRect/>
          </a:stretch>
        </p:blipFill>
        <p:spPr>
          <a:xfrm>
            <a:off x="5441100" y="1751653"/>
            <a:ext cx="3217198" cy="1492780"/>
          </a:xfrm>
          <a:prstGeom prst="rect">
            <a:avLst/>
          </a:prstGeom>
        </p:spPr>
      </p:pic>
      <p:sp>
        <p:nvSpPr>
          <p:cNvPr id="25" name="テキスト ボックス 24"/>
          <p:cNvSpPr txBox="1"/>
          <p:nvPr/>
        </p:nvSpPr>
        <p:spPr>
          <a:xfrm>
            <a:off x="5235199" y="3245482"/>
            <a:ext cx="3237610" cy="261610"/>
          </a:xfrm>
          <a:prstGeom prst="rect">
            <a:avLst/>
          </a:prstGeom>
          <a:noFill/>
          <a:ln>
            <a:noFill/>
          </a:ln>
        </p:spPr>
        <p:txBody>
          <a:bodyPr wrap="square" rtlCol="0">
            <a:spAutoFit/>
          </a:bodyPr>
          <a:lstStyle/>
          <a:p>
            <a:pPr algn="ctr" rtl="0"/>
            <a:r>
              <a:rPr lang="pt-br" sz="1100" dirty="0">
                <a:solidFill>
                  <a:prstClr val="black"/>
                </a:solidFill>
                <a:latin typeface="Times New Roman" panose="02020603050405020304" pitchFamily="18" charset="0"/>
                <a:cs typeface="Times New Roman" panose="02020603050405020304" pitchFamily="18" charset="0"/>
              </a:rPr>
              <a:t>Tenha cuidado para não levantar demais a tigela</a:t>
            </a:r>
          </a:p>
        </p:txBody>
      </p:sp>
      <p:pic>
        <p:nvPicPr>
          <p:cNvPr id="2" name="図 1"/>
          <p:cNvPicPr>
            <a:picLocks noChangeAspect="1"/>
          </p:cNvPicPr>
          <p:nvPr/>
        </p:nvPicPr>
        <p:blipFill>
          <a:blip r:embed="rId5"/>
          <a:stretch>
            <a:fillRect/>
          </a:stretch>
        </p:blipFill>
        <p:spPr>
          <a:xfrm>
            <a:off x="628650" y="1459164"/>
            <a:ext cx="2617660" cy="239736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Raspador (raspador com motor) </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617640" y="3993279"/>
            <a:ext cx="2982810" cy="261610"/>
          </a:xfrm>
          <a:prstGeom prst="rect">
            <a:avLst/>
          </a:prstGeom>
          <a:noFill/>
          <a:ln>
            <a:noFill/>
          </a:ln>
        </p:spPr>
        <p:txBody>
          <a:bodyPr wrap="square" rtlCol="0">
            <a:spAutoFit/>
          </a:bodyPr>
          <a:lstStyle/>
          <a:p>
            <a:pPr algn="ctr" rtl="0"/>
            <a:r>
              <a:rPr lang="pt-br" sz="1050" dirty="0">
                <a:solidFill>
                  <a:prstClr val="black"/>
                </a:solidFill>
                <a:latin typeface="Times New Roman" panose="02020603050405020304" pitchFamily="18" charset="0"/>
                <a:cs typeface="Times New Roman" panose="02020603050405020304" pitchFamily="18" charset="0"/>
              </a:rPr>
              <a:t>Exemplo de dispositivo de operação de raspador</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147 do texto / Página 82 do texto suplementar</a:t>
            </a:r>
          </a:p>
        </p:txBody>
      </p:sp>
      <p:pic>
        <p:nvPicPr>
          <p:cNvPr id="8" name="図 7"/>
          <p:cNvPicPr>
            <a:picLocks noChangeAspect="1"/>
          </p:cNvPicPr>
          <p:nvPr/>
        </p:nvPicPr>
        <p:blipFill>
          <a:blip r:embed="rId6"/>
          <a:stretch>
            <a:fillRect/>
          </a:stretch>
        </p:blipFill>
        <p:spPr>
          <a:xfrm>
            <a:off x="652478" y="4257275"/>
            <a:ext cx="4393889" cy="1860678"/>
          </a:xfrm>
          <a:prstGeom prst="rect">
            <a:avLst/>
          </a:prstGeom>
        </p:spPr>
      </p:pic>
      <p:pic>
        <p:nvPicPr>
          <p:cNvPr id="12" name="図 11"/>
          <p:cNvPicPr>
            <a:picLocks noChangeAspect="1"/>
          </p:cNvPicPr>
          <p:nvPr/>
        </p:nvPicPr>
        <p:blipFill>
          <a:blip r:embed="rId7"/>
          <a:stretch>
            <a:fillRect/>
          </a:stretch>
        </p:blipFill>
        <p:spPr>
          <a:xfrm>
            <a:off x="5591913" y="3599000"/>
            <a:ext cx="2251524" cy="1016817"/>
          </a:xfrm>
          <a:prstGeom prst="rect">
            <a:avLst/>
          </a:prstGeom>
        </p:spPr>
      </p:pic>
      <p:pic>
        <p:nvPicPr>
          <p:cNvPr id="15" name="図 14"/>
          <p:cNvPicPr>
            <a:picLocks noChangeAspect="1"/>
          </p:cNvPicPr>
          <p:nvPr/>
        </p:nvPicPr>
        <p:blipFill>
          <a:blip r:embed="rId8"/>
          <a:stretch>
            <a:fillRect/>
          </a:stretch>
        </p:blipFill>
        <p:spPr>
          <a:xfrm>
            <a:off x="5118105" y="4975316"/>
            <a:ext cx="3367096" cy="824237"/>
          </a:xfrm>
          <a:prstGeom prst="rect">
            <a:avLst/>
          </a:prstGeom>
        </p:spPr>
      </p:pic>
      <p:sp>
        <p:nvSpPr>
          <p:cNvPr id="26" name="テキスト ボックス 25"/>
          <p:cNvSpPr txBox="1"/>
          <p:nvPr/>
        </p:nvSpPr>
        <p:spPr>
          <a:xfrm>
            <a:off x="1079868" y="6074835"/>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básico de escavação</a:t>
            </a:r>
          </a:p>
        </p:txBody>
      </p:sp>
      <p:sp>
        <p:nvSpPr>
          <p:cNvPr id="27" name="テキスト ボックス 26"/>
          <p:cNvSpPr txBox="1"/>
          <p:nvPr/>
        </p:nvSpPr>
        <p:spPr>
          <a:xfrm>
            <a:off x="5247591" y="5756435"/>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trabalho de remoção de solo</a:t>
            </a:r>
          </a:p>
        </p:txBody>
      </p:sp>
      <p:sp>
        <p:nvSpPr>
          <p:cNvPr id="28" name="テキスト ボックス 27"/>
          <p:cNvSpPr txBox="1"/>
          <p:nvPr/>
        </p:nvSpPr>
        <p:spPr>
          <a:xfrm>
            <a:off x="5247591" y="4615189"/>
            <a:ext cx="323761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sequência de escavação</a:t>
            </a:r>
          </a:p>
        </p:txBody>
      </p:sp>
      <p:sp>
        <p:nvSpPr>
          <p:cNvPr id="17" name="テキスト ボックス 1261">
            <a:extLst>
              <a:ext uri="{FF2B5EF4-FFF2-40B4-BE49-F238E27FC236}">
                <a16:creationId xmlns:a16="http://schemas.microsoft.com/office/drawing/2014/main" id="{748C6C4F-AA5D-48D3-B3F3-034DC4896442}"/>
              </a:ext>
            </a:extLst>
          </p:cNvPr>
          <p:cNvSpPr txBox="1"/>
          <p:nvPr/>
        </p:nvSpPr>
        <p:spPr>
          <a:xfrm>
            <a:off x="1297780" y="1447611"/>
            <a:ext cx="895350" cy="1377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Pedal de freio</a:t>
            </a:r>
            <a:endParaRPr lang="ja-JP" sz="8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262">
            <a:extLst>
              <a:ext uri="{FF2B5EF4-FFF2-40B4-BE49-F238E27FC236}">
                <a16:creationId xmlns:a16="http://schemas.microsoft.com/office/drawing/2014/main" id="{60C6FCC0-CE4B-4008-9D31-2E7258F63444}"/>
              </a:ext>
            </a:extLst>
          </p:cNvPr>
          <p:cNvSpPr txBox="1"/>
          <p:nvPr/>
        </p:nvSpPr>
        <p:spPr>
          <a:xfrm>
            <a:off x="2440779" y="1409511"/>
            <a:ext cx="1244789" cy="1541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Pedal acelerador</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263">
            <a:extLst>
              <a:ext uri="{FF2B5EF4-FFF2-40B4-BE49-F238E27FC236}">
                <a16:creationId xmlns:a16="http://schemas.microsoft.com/office/drawing/2014/main" id="{761E74ED-29D0-4D6B-AFD4-29EC59B8954F}"/>
              </a:ext>
            </a:extLst>
          </p:cNvPr>
          <p:cNvSpPr txBox="1"/>
          <p:nvPr/>
        </p:nvSpPr>
        <p:spPr>
          <a:xfrm>
            <a:off x="2593180" y="1561911"/>
            <a:ext cx="1915320" cy="2553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mudança de velocidade (câmbio)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264">
            <a:extLst>
              <a:ext uri="{FF2B5EF4-FFF2-40B4-BE49-F238E27FC236}">
                <a16:creationId xmlns:a16="http://schemas.microsoft.com/office/drawing/2014/main" id="{E72BCBDF-84C9-4380-9873-1D59DAE3C504}"/>
              </a:ext>
            </a:extLst>
          </p:cNvPr>
          <p:cNvSpPr txBox="1"/>
          <p:nvPr/>
        </p:nvSpPr>
        <p:spPr>
          <a:xfrm>
            <a:off x="850155" y="3768383"/>
            <a:ext cx="878850" cy="1634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Segurar o pedal</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265">
            <a:extLst>
              <a:ext uri="{FF2B5EF4-FFF2-40B4-BE49-F238E27FC236}">
                <a16:creationId xmlns:a16="http://schemas.microsoft.com/office/drawing/2014/main" id="{2AF1C746-27C3-4205-81CF-1B2A8863F8B4}"/>
              </a:ext>
            </a:extLst>
          </p:cNvPr>
          <p:cNvSpPr txBox="1"/>
          <p:nvPr/>
        </p:nvSpPr>
        <p:spPr>
          <a:xfrm>
            <a:off x="1871953" y="3757653"/>
            <a:ext cx="895349" cy="1741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Pedal de trava diferencial</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266">
            <a:extLst>
              <a:ext uri="{FF2B5EF4-FFF2-40B4-BE49-F238E27FC236}">
                <a16:creationId xmlns:a16="http://schemas.microsoft.com/office/drawing/2014/main" id="{74F93233-3ABA-4EC9-8CE3-A351ED7B9914}"/>
              </a:ext>
            </a:extLst>
          </p:cNvPr>
          <p:cNvSpPr txBox="1"/>
          <p:nvPr/>
        </p:nvSpPr>
        <p:spPr>
          <a:xfrm rot="16200000">
            <a:off x="2637901" y="2312211"/>
            <a:ext cx="1063436" cy="1533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operação do ejetor</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267">
            <a:extLst>
              <a:ext uri="{FF2B5EF4-FFF2-40B4-BE49-F238E27FC236}">
                <a16:creationId xmlns:a16="http://schemas.microsoft.com/office/drawing/2014/main" id="{973808BA-3DF9-44CA-8976-7CB7E02659E4}"/>
              </a:ext>
            </a:extLst>
          </p:cNvPr>
          <p:cNvSpPr txBox="1"/>
          <p:nvPr/>
        </p:nvSpPr>
        <p:spPr>
          <a:xfrm rot="16200000">
            <a:off x="2488042" y="2186480"/>
            <a:ext cx="1063436" cy="1533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operação do avental</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9" name="テキスト ボックス 1268">
            <a:extLst>
              <a:ext uri="{FF2B5EF4-FFF2-40B4-BE49-F238E27FC236}">
                <a16:creationId xmlns:a16="http://schemas.microsoft.com/office/drawing/2014/main" id="{E8280278-9102-40E5-8BBD-757FBA7D1341}"/>
              </a:ext>
            </a:extLst>
          </p:cNvPr>
          <p:cNvSpPr txBox="1"/>
          <p:nvPr/>
        </p:nvSpPr>
        <p:spPr>
          <a:xfrm rot="16200000">
            <a:off x="2452226" y="2072435"/>
            <a:ext cx="879797" cy="1533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Alavanca de operação da tigela</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0" name="テキスト ボックス 1270">
            <a:extLst>
              <a:ext uri="{FF2B5EF4-FFF2-40B4-BE49-F238E27FC236}">
                <a16:creationId xmlns:a16="http://schemas.microsoft.com/office/drawing/2014/main" id="{E4103C34-6661-4984-A19E-DD5A0C54A6AC}"/>
              </a:ext>
            </a:extLst>
          </p:cNvPr>
          <p:cNvSpPr txBox="1"/>
          <p:nvPr/>
        </p:nvSpPr>
        <p:spPr>
          <a:xfrm>
            <a:off x="933578" y="4503999"/>
            <a:ext cx="704500"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Início do carregamento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1" name="テキスト ボックス 1271">
            <a:extLst>
              <a:ext uri="{FF2B5EF4-FFF2-40B4-BE49-F238E27FC236}">
                <a16:creationId xmlns:a16="http://schemas.microsoft.com/office/drawing/2014/main" id="{AF487EB6-01AE-4CCC-B604-2A9BDB7E8C33}"/>
              </a:ext>
            </a:extLst>
          </p:cNvPr>
          <p:cNvSpPr txBox="1"/>
          <p:nvPr/>
        </p:nvSpPr>
        <p:spPr>
          <a:xfrm>
            <a:off x="1773744" y="4373051"/>
            <a:ext cx="890453"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Profundidade média de escavação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2" name="テキスト ボックス 1272">
            <a:extLst>
              <a:ext uri="{FF2B5EF4-FFF2-40B4-BE49-F238E27FC236}">
                <a16:creationId xmlns:a16="http://schemas.microsoft.com/office/drawing/2014/main" id="{2300DFBE-267E-4EEE-A585-82B046467EDD}"/>
              </a:ext>
            </a:extLst>
          </p:cNvPr>
          <p:cNvSpPr txBox="1"/>
          <p:nvPr/>
        </p:nvSpPr>
        <p:spPr>
          <a:xfrm>
            <a:off x="1773744" y="4525911"/>
            <a:ext cx="892583"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Fim do carregamento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3" name="テキスト ボックス 1273">
            <a:extLst>
              <a:ext uri="{FF2B5EF4-FFF2-40B4-BE49-F238E27FC236}">
                <a16:creationId xmlns:a16="http://schemas.microsoft.com/office/drawing/2014/main" id="{DA0C4B82-4F1F-4343-B1E6-0A783F688AAC}"/>
              </a:ext>
            </a:extLst>
          </p:cNvPr>
          <p:cNvSpPr txBox="1"/>
          <p:nvPr/>
        </p:nvSpPr>
        <p:spPr>
          <a:xfrm>
            <a:off x="3006447" y="4490840"/>
            <a:ext cx="679122"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Início do carregamento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4" name="テキスト ボックス 1274">
            <a:extLst>
              <a:ext uri="{FF2B5EF4-FFF2-40B4-BE49-F238E27FC236}">
                <a16:creationId xmlns:a16="http://schemas.microsoft.com/office/drawing/2014/main" id="{B6021E59-AC39-48FB-B7D6-B04913A41125}"/>
              </a:ext>
            </a:extLst>
          </p:cNvPr>
          <p:cNvSpPr txBox="1"/>
          <p:nvPr/>
        </p:nvSpPr>
        <p:spPr>
          <a:xfrm>
            <a:off x="3658782" y="4502416"/>
            <a:ext cx="658696"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Fim do carregamento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5" name="テキスト ボックス 1275">
            <a:extLst>
              <a:ext uri="{FF2B5EF4-FFF2-40B4-BE49-F238E27FC236}">
                <a16:creationId xmlns:a16="http://schemas.microsoft.com/office/drawing/2014/main" id="{FCB141CA-1243-4C37-9BDE-E9A31D756E93}"/>
              </a:ext>
            </a:extLst>
          </p:cNvPr>
          <p:cNvSpPr txBox="1"/>
          <p:nvPr/>
        </p:nvSpPr>
        <p:spPr>
          <a:xfrm>
            <a:off x="3860005" y="4364621"/>
            <a:ext cx="1059995"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Profundidade média de escavação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6" name="テキスト ボックス 1276">
            <a:extLst>
              <a:ext uri="{FF2B5EF4-FFF2-40B4-BE49-F238E27FC236}">
                <a16:creationId xmlns:a16="http://schemas.microsoft.com/office/drawing/2014/main" id="{7CC2B987-C0F4-468A-83C9-8BC4242E50E5}"/>
              </a:ext>
            </a:extLst>
          </p:cNvPr>
          <p:cNvSpPr txBox="1"/>
          <p:nvPr/>
        </p:nvSpPr>
        <p:spPr>
          <a:xfrm>
            <a:off x="1939858" y="5195557"/>
            <a:ext cx="837909" cy="3013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Profundidade média de escavação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7" name="テキスト ボックス 1277">
            <a:extLst>
              <a:ext uri="{FF2B5EF4-FFF2-40B4-BE49-F238E27FC236}">
                <a16:creationId xmlns:a16="http://schemas.microsoft.com/office/drawing/2014/main" id="{9FA41939-5636-4BDA-BBBF-C6B77A8650E1}"/>
              </a:ext>
            </a:extLst>
          </p:cNvPr>
          <p:cNvSpPr txBox="1"/>
          <p:nvPr/>
        </p:nvSpPr>
        <p:spPr>
          <a:xfrm>
            <a:off x="1295640" y="5527649"/>
            <a:ext cx="766241" cy="5338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Largura de abaixamento da tigela</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Largura de levantamento da tigela</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Tempo de operação da tigela</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Operação de avental</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8" name="テキスト ボックス 1278">
            <a:extLst>
              <a:ext uri="{FF2B5EF4-FFF2-40B4-BE49-F238E27FC236}">
                <a16:creationId xmlns:a16="http://schemas.microsoft.com/office/drawing/2014/main" id="{03F40FE7-EA39-4191-96B6-3BB44A542F0D}"/>
              </a:ext>
            </a:extLst>
          </p:cNvPr>
          <p:cNvSpPr txBox="1"/>
          <p:nvPr/>
        </p:nvSpPr>
        <p:spPr>
          <a:xfrm>
            <a:off x="2137834" y="5713798"/>
            <a:ext cx="639933"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Faça adequadamente</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9" name="テキスト ボックス 1279">
            <a:extLst>
              <a:ext uri="{FF2B5EF4-FFF2-40B4-BE49-F238E27FC236}">
                <a16:creationId xmlns:a16="http://schemas.microsoft.com/office/drawing/2014/main" id="{ECC1F51B-7CE2-4380-86D3-D997E6EFFA16}"/>
              </a:ext>
            </a:extLst>
          </p:cNvPr>
          <p:cNvSpPr txBox="1"/>
          <p:nvPr/>
        </p:nvSpPr>
        <p:spPr>
          <a:xfrm>
            <a:off x="4181400" y="5036852"/>
            <a:ext cx="812112" cy="1140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Tigela elevada demais</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0" name="テキスト ボックス 1280">
            <a:extLst>
              <a:ext uri="{FF2B5EF4-FFF2-40B4-BE49-F238E27FC236}">
                <a16:creationId xmlns:a16="http://schemas.microsoft.com/office/drawing/2014/main" id="{AFCF15AC-EDF0-4DD9-9B2F-A76632C5A4A7}"/>
              </a:ext>
            </a:extLst>
          </p:cNvPr>
          <p:cNvSpPr txBox="1"/>
          <p:nvPr/>
        </p:nvSpPr>
        <p:spPr>
          <a:xfrm>
            <a:off x="3696326" y="5177361"/>
            <a:ext cx="1809123" cy="1211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Muita terra e areia depositadas demais na frente do avental</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1" name="テキスト ボックス 1281">
            <a:extLst>
              <a:ext uri="{FF2B5EF4-FFF2-40B4-BE49-F238E27FC236}">
                <a16:creationId xmlns:a16="http://schemas.microsoft.com/office/drawing/2014/main" id="{A4EC24F4-4966-41A5-82E1-9599D6981EF9}"/>
              </a:ext>
            </a:extLst>
          </p:cNvPr>
          <p:cNvSpPr txBox="1"/>
          <p:nvPr/>
        </p:nvSpPr>
        <p:spPr>
          <a:xfrm>
            <a:off x="3755229" y="5329140"/>
            <a:ext cx="1550196" cy="12474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A profundidade de escavação não está constante</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2" name="テキスト ボックス 1282">
            <a:extLst>
              <a:ext uri="{FF2B5EF4-FFF2-40B4-BE49-F238E27FC236}">
                <a16:creationId xmlns:a16="http://schemas.microsoft.com/office/drawing/2014/main" id="{6B19C007-B7CD-4197-B84D-9D60053C0737}"/>
              </a:ext>
            </a:extLst>
          </p:cNvPr>
          <p:cNvSpPr txBox="1"/>
          <p:nvPr/>
        </p:nvSpPr>
        <p:spPr>
          <a:xfrm>
            <a:off x="3442073" y="5485772"/>
            <a:ext cx="1329951" cy="9187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A hora de levantar a tigela é cedo demais</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3" name="テキスト ボックス 1283">
            <a:extLst>
              <a:ext uri="{FF2B5EF4-FFF2-40B4-BE49-F238E27FC236}">
                <a16:creationId xmlns:a16="http://schemas.microsoft.com/office/drawing/2014/main" id="{BACE7077-8FD6-48A9-BA2F-1C85941934E5}"/>
              </a:ext>
            </a:extLst>
          </p:cNvPr>
          <p:cNvSpPr txBox="1"/>
          <p:nvPr/>
        </p:nvSpPr>
        <p:spPr>
          <a:xfrm>
            <a:off x="3246310" y="5634660"/>
            <a:ext cx="1401890" cy="1062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A hora de levantar a tigela é tarde demais</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4" name="テキスト ボックス 1284">
            <a:extLst>
              <a:ext uri="{FF2B5EF4-FFF2-40B4-BE49-F238E27FC236}">
                <a16:creationId xmlns:a16="http://schemas.microsoft.com/office/drawing/2014/main" id="{CF789211-750B-467D-8FA6-78271D09C746}"/>
              </a:ext>
            </a:extLst>
          </p:cNvPr>
          <p:cNvSpPr txBox="1"/>
          <p:nvPr/>
        </p:nvSpPr>
        <p:spPr>
          <a:xfrm>
            <a:off x="3144864" y="5798148"/>
            <a:ext cx="1503336" cy="1323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Largura de abaixamento da tigela em excesso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624010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Raspador (raspador tipo rebocado)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pt-br" sz="1600" dirty="0">
                <a:latin typeface="Times New Roman" panose="02020603050405020304" pitchFamily="18" charset="0"/>
                <a:ea typeface="Meiryo UI" panose="020B0604030504040204" pitchFamily="50" charset="-128"/>
                <a:cs typeface="Times New Roman" panose="02020603050405020304" pitchFamily="18" charset="0"/>
              </a:rPr>
              <a:t>A operação básica, em termos relacionados à condução, é a mesma da de </a:t>
            </a:r>
            <a:r>
              <a:rPr lang="pt-br" sz="1600" dirty="0" err="1">
                <a:latin typeface="Times New Roman" panose="02020603050405020304" pitchFamily="18" charset="0"/>
                <a:ea typeface="Meiryo UI" panose="020B0604030504040204" pitchFamily="50" charset="-128"/>
                <a:cs typeface="Times New Roman" panose="02020603050405020304" pitchFamily="18" charset="0"/>
              </a:rPr>
              <a:t>buldôzer</a:t>
            </a:r>
            <a:r>
              <a:rPr lang="pt-br" sz="1600" dirty="0">
                <a:latin typeface="Times New Roman" panose="02020603050405020304" pitchFamily="18" charset="0"/>
                <a:ea typeface="Meiryo UI" panose="020B0604030504040204" pitchFamily="50" charset="-128"/>
                <a:cs typeface="Times New Roman" panose="02020603050405020304" pitchFamily="18" charset="0"/>
              </a:rPr>
              <a:t> no 6.1.1. </a:t>
            </a:r>
            <a:endParaRPr lang="en-US" altLang="ja-JP" sz="16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619569" y="4521828"/>
            <a:ext cx="323761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dispositivo operacional de </a:t>
            </a:r>
            <a:r>
              <a:rPr lang="pt-br" sz="1200" dirty="0" err="1">
                <a:solidFill>
                  <a:prstClr val="black"/>
                </a:solidFill>
                <a:latin typeface="Times New Roman" panose="02020603050405020304" pitchFamily="18" charset="0"/>
                <a:cs typeface="Times New Roman" panose="02020603050405020304" pitchFamily="18" charset="0"/>
              </a:rPr>
              <a:t>buldôzer</a:t>
            </a:r>
            <a:endParaRPr lang="pt-br" sz="1200" dirty="0">
              <a:solidFill>
                <a:prstClr val="black"/>
              </a:solidFill>
              <a:latin typeface="Times New Roman" panose="02020603050405020304" pitchFamily="18" charset="0"/>
              <a:cs typeface="Times New Roman" panose="02020603050405020304" pitchFamily="18"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150 do texto / Página 85 do texto suplementar</a:t>
            </a:r>
          </a:p>
        </p:txBody>
      </p:sp>
      <p:sp>
        <p:nvSpPr>
          <p:cNvPr id="26" name="テキスト ボックス 25"/>
          <p:cNvSpPr txBox="1"/>
          <p:nvPr/>
        </p:nvSpPr>
        <p:spPr>
          <a:xfrm>
            <a:off x="4475372" y="5186106"/>
            <a:ext cx="323761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Estado de trabalho do raspador tipo rebocado</a:t>
            </a:r>
          </a:p>
        </p:txBody>
      </p:sp>
      <p:pic>
        <p:nvPicPr>
          <p:cNvPr id="3" name="図 2"/>
          <p:cNvPicPr>
            <a:picLocks noChangeAspect="1"/>
          </p:cNvPicPr>
          <p:nvPr/>
        </p:nvPicPr>
        <p:blipFill>
          <a:blip r:embed="rId3"/>
          <a:stretch>
            <a:fillRect/>
          </a:stretch>
        </p:blipFill>
        <p:spPr>
          <a:xfrm>
            <a:off x="809624" y="1823330"/>
            <a:ext cx="2857501" cy="2696515"/>
          </a:xfrm>
          <a:prstGeom prst="rect">
            <a:avLst/>
          </a:prstGeom>
        </p:spPr>
      </p:pic>
      <p:pic>
        <p:nvPicPr>
          <p:cNvPr id="5" name="図 4"/>
          <p:cNvPicPr>
            <a:picLocks noChangeAspect="1"/>
          </p:cNvPicPr>
          <p:nvPr/>
        </p:nvPicPr>
        <p:blipFill>
          <a:blip r:embed="rId4"/>
          <a:stretch>
            <a:fillRect/>
          </a:stretch>
        </p:blipFill>
        <p:spPr>
          <a:xfrm>
            <a:off x="3687079" y="1732597"/>
            <a:ext cx="4814197" cy="3496627"/>
          </a:xfrm>
          <a:prstGeom prst="rect">
            <a:avLst/>
          </a:prstGeom>
        </p:spPr>
      </p:pic>
    </p:spTree>
    <p:extLst>
      <p:ext uri="{BB962C8B-B14F-4D97-AF65-F5344CB8AC3E}">
        <p14:creationId xmlns:p14="http://schemas.microsoft.com/office/powerpoint/2010/main" val="10448761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Máquina de carregamento de material escavado do tipo de esteiras</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pt-br" sz="1600" dirty="0">
                <a:latin typeface="Times New Roman" panose="02020603050405020304" pitchFamily="18" charset="0"/>
                <a:ea typeface="Meiryo UI" panose="020B0604030504040204" pitchFamily="50" charset="-128"/>
                <a:cs typeface="Times New Roman" panose="02020603050405020304" pitchFamily="18" charset="0"/>
              </a:rPr>
              <a:t>(1) A máquina de carregamento de material escavado, do tipo de esteira, pode ser principalmente do tipo de grande trator escavador descrita no 6.1.2. e do tipo de carregadeira que rastela. Aqui se explica o carregador do tipo de carregadeira que rastela. </a:t>
            </a:r>
            <a:endParaRPr lang="en-US" altLang="ja-JP" sz="16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154 do texto / Página 86 do texto suplementar</a:t>
            </a:r>
          </a:p>
        </p:txBody>
      </p:sp>
      <p:sp>
        <p:nvSpPr>
          <p:cNvPr id="26" name="テキスト ボックス 25"/>
          <p:cNvSpPr txBox="1"/>
          <p:nvPr/>
        </p:nvSpPr>
        <p:spPr>
          <a:xfrm>
            <a:off x="2570551" y="5910006"/>
            <a:ext cx="3620254"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dispositivo operacional para o carregador do tipo de carregadeira que rastela</a:t>
            </a:r>
          </a:p>
        </p:txBody>
      </p:sp>
      <p:pic>
        <p:nvPicPr>
          <p:cNvPr id="2" name="図 1"/>
          <p:cNvPicPr>
            <a:picLocks noChangeAspect="1"/>
          </p:cNvPicPr>
          <p:nvPr/>
        </p:nvPicPr>
        <p:blipFill>
          <a:blip r:embed="rId3"/>
          <a:stretch>
            <a:fillRect/>
          </a:stretch>
        </p:blipFill>
        <p:spPr>
          <a:xfrm>
            <a:off x="2400300" y="2083366"/>
            <a:ext cx="4343400" cy="3826640"/>
          </a:xfrm>
          <a:prstGeom prst="rect">
            <a:avLst/>
          </a:prstGeom>
        </p:spPr>
      </p:pic>
      <p:sp>
        <p:nvSpPr>
          <p:cNvPr id="7" name="テキスト ボックス 1285">
            <a:extLst>
              <a:ext uri="{FF2B5EF4-FFF2-40B4-BE49-F238E27FC236}">
                <a16:creationId xmlns:a16="http://schemas.microsoft.com/office/drawing/2014/main" id="{07DCC1D4-8AD2-4CA6-AAC4-EE97B74D884F}"/>
              </a:ext>
            </a:extLst>
          </p:cNvPr>
          <p:cNvSpPr txBox="1"/>
          <p:nvPr/>
        </p:nvSpPr>
        <p:spPr>
          <a:xfrm>
            <a:off x="2715633" y="2132899"/>
            <a:ext cx="1316141" cy="143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Operação de braço e giro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286">
            <a:extLst>
              <a:ext uri="{FF2B5EF4-FFF2-40B4-BE49-F238E27FC236}">
                <a16:creationId xmlns:a16="http://schemas.microsoft.com/office/drawing/2014/main" id="{8F5587C5-0653-4C07-9BB5-2A04E7751150}"/>
              </a:ext>
            </a:extLst>
          </p:cNvPr>
          <p:cNvSpPr txBox="1"/>
          <p:nvPr/>
        </p:nvSpPr>
        <p:spPr>
          <a:xfrm>
            <a:off x="2454815" y="2751325"/>
            <a:ext cx="1171575" cy="4485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Instalação da caçamba e operação de subida / descida da correia transportadora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287">
            <a:extLst>
              <a:ext uri="{FF2B5EF4-FFF2-40B4-BE49-F238E27FC236}">
                <a16:creationId xmlns:a16="http://schemas.microsoft.com/office/drawing/2014/main" id="{9AC3EDC0-B6CE-4FDD-AA22-372A22D7E057}"/>
              </a:ext>
            </a:extLst>
          </p:cNvPr>
          <p:cNvSpPr txBox="1"/>
          <p:nvPr/>
        </p:nvSpPr>
        <p:spPr>
          <a:xfrm>
            <a:off x="5054175" y="2098165"/>
            <a:ext cx="1425218" cy="1501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Operação da esteira (esquerda)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288">
            <a:extLst>
              <a:ext uri="{FF2B5EF4-FFF2-40B4-BE49-F238E27FC236}">
                <a16:creationId xmlns:a16="http://schemas.microsoft.com/office/drawing/2014/main" id="{5493D9AC-BDFD-40A6-9153-6A212A1BF53E}"/>
              </a:ext>
            </a:extLst>
          </p:cNvPr>
          <p:cNvSpPr txBox="1"/>
          <p:nvPr/>
        </p:nvSpPr>
        <p:spPr>
          <a:xfrm>
            <a:off x="5216599" y="2303356"/>
            <a:ext cx="1171575" cy="1501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Operação da esteira (direita)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289">
            <a:extLst>
              <a:ext uri="{FF2B5EF4-FFF2-40B4-BE49-F238E27FC236}">
                <a16:creationId xmlns:a16="http://schemas.microsoft.com/office/drawing/2014/main" id="{A665BF0B-A40A-4FE2-B70D-1297DC7C710F}"/>
              </a:ext>
            </a:extLst>
          </p:cNvPr>
          <p:cNvSpPr txBox="1"/>
          <p:nvPr/>
        </p:nvSpPr>
        <p:spPr>
          <a:xfrm>
            <a:off x="5605017" y="2531720"/>
            <a:ext cx="1367283" cy="1501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Operação de lança e caçamba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290">
            <a:extLst>
              <a:ext uri="{FF2B5EF4-FFF2-40B4-BE49-F238E27FC236}">
                <a16:creationId xmlns:a16="http://schemas.microsoft.com/office/drawing/2014/main" id="{5FC510A8-DF64-4503-844E-993D31936031}"/>
              </a:ext>
            </a:extLst>
          </p:cNvPr>
          <p:cNvSpPr txBox="1"/>
          <p:nvPr/>
        </p:nvSpPr>
        <p:spPr>
          <a:xfrm>
            <a:off x="4104725" y="4828732"/>
            <a:ext cx="777150" cy="2204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Banco do motorista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291">
            <a:extLst>
              <a:ext uri="{FF2B5EF4-FFF2-40B4-BE49-F238E27FC236}">
                <a16:creationId xmlns:a16="http://schemas.microsoft.com/office/drawing/2014/main" id="{D45474B9-449E-4C2C-B799-23E481962A31}"/>
              </a:ext>
            </a:extLst>
          </p:cNvPr>
          <p:cNvSpPr txBox="1"/>
          <p:nvPr/>
        </p:nvSpPr>
        <p:spPr>
          <a:xfrm>
            <a:off x="2570551" y="5049176"/>
            <a:ext cx="940101" cy="3737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Operação da correia transportadora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292">
            <a:extLst>
              <a:ext uri="{FF2B5EF4-FFF2-40B4-BE49-F238E27FC236}">
                <a16:creationId xmlns:a16="http://schemas.microsoft.com/office/drawing/2014/main" id="{B8D417EE-31A8-4D98-82AF-F9BA82B71CB0}"/>
              </a:ext>
            </a:extLst>
          </p:cNvPr>
          <p:cNvSpPr txBox="1"/>
          <p:nvPr/>
        </p:nvSpPr>
        <p:spPr>
          <a:xfrm>
            <a:off x="5539292" y="5699569"/>
            <a:ext cx="1204408" cy="1772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Intertravamento hidráulico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310187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916387" y="1221545"/>
            <a:ext cx="3429996" cy="1499934"/>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Transferência de máquinas de construção do tipo veicular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682548" y="1856833"/>
            <a:ext cx="3670702"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equipamento de escalada com garras</a:t>
            </a:r>
          </a:p>
        </p:txBody>
      </p:sp>
      <p:pic>
        <p:nvPicPr>
          <p:cNvPr id="12" name="図 11"/>
          <p:cNvPicPr>
            <a:picLocks noChangeAspect="1"/>
          </p:cNvPicPr>
          <p:nvPr/>
        </p:nvPicPr>
        <p:blipFill>
          <a:blip r:embed="rId4"/>
          <a:stretch>
            <a:fillRect/>
          </a:stretch>
        </p:blipFill>
        <p:spPr>
          <a:xfrm>
            <a:off x="5334723" y="4788264"/>
            <a:ext cx="2619375" cy="1200150"/>
          </a:xfrm>
          <a:prstGeom prst="rect">
            <a:avLst/>
          </a:prstGeom>
        </p:spPr>
      </p:pic>
      <p:sp>
        <p:nvSpPr>
          <p:cNvPr id="17" name="テキスト ボックス 16"/>
          <p:cNvSpPr txBox="1"/>
          <p:nvPr/>
        </p:nvSpPr>
        <p:spPr>
          <a:xfrm>
            <a:off x="628650" y="2187741"/>
            <a:ext cx="3670702"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da relação entre a massa da máquina de carregamento e o equipamento de escalada</a:t>
            </a:r>
          </a:p>
        </p:txBody>
      </p:sp>
      <p:sp>
        <p:nvSpPr>
          <p:cNvPr id="18" name="テキスト ボックス 17"/>
          <p:cNvSpPr txBox="1"/>
          <p:nvPr/>
        </p:nvSpPr>
        <p:spPr>
          <a:xfrm>
            <a:off x="4590993" y="2744898"/>
            <a:ext cx="3670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uso de equipamento de escalada</a:t>
            </a:r>
          </a:p>
        </p:txBody>
      </p:sp>
      <p:sp>
        <p:nvSpPr>
          <p:cNvPr id="19" name="テキスト ボックス 18"/>
          <p:cNvSpPr txBox="1"/>
          <p:nvPr/>
        </p:nvSpPr>
        <p:spPr>
          <a:xfrm>
            <a:off x="5201019" y="4349347"/>
            <a:ext cx="2450649"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Posição de carregamento</a:t>
            </a:r>
          </a:p>
        </p:txBody>
      </p:sp>
      <p:sp>
        <p:nvSpPr>
          <p:cNvPr id="20" name="テキスト ボックス 19"/>
          <p:cNvSpPr txBox="1"/>
          <p:nvPr/>
        </p:nvSpPr>
        <p:spPr>
          <a:xfrm>
            <a:off x="5481827" y="6061455"/>
            <a:ext cx="2450649"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uso de escabelo</a:t>
            </a:r>
          </a:p>
        </p:txBody>
      </p:sp>
      <p:sp>
        <p:nvSpPr>
          <p:cNvPr id="21" name="テキスト ボックス 20"/>
          <p:cNvSpPr txBox="1"/>
          <p:nvPr/>
        </p:nvSpPr>
        <p:spPr>
          <a:xfrm>
            <a:off x="1368875" y="6061455"/>
            <a:ext cx="2526595"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fixação em um reboque</a:t>
            </a:r>
          </a:p>
        </p:txBody>
      </p:sp>
      <p:sp>
        <p:nvSpPr>
          <p:cNvPr id="22" name="テキスト ボックス 21"/>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157 do texto / Página 88 do texto suplementar</a:t>
            </a:r>
          </a:p>
        </p:txBody>
      </p:sp>
      <p:pic>
        <p:nvPicPr>
          <p:cNvPr id="8" name="図 7"/>
          <p:cNvPicPr>
            <a:picLocks noChangeAspect="1"/>
          </p:cNvPicPr>
          <p:nvPr/>
        </p:nvPicPr>
        <p:blipFill>
          <a:blip r:embed="rId5"/>
          <a:stretch>
            <a:fillRect/>
          </a:stretch>
        </p:blipFill>
        <p:spPr>
          <a:xfrm>
            <a:off x="807431" y="2419451"/>
            <a:ext cx="3565312" cy="1109485"/>
          </a:xfrm>
          <a:prstGeom prst="rect">
            <a:avLst/>
          </a:prstGeom>
        </p:spPr>
      </p:pic>
      <p:pic>
        <p:nvPicPr>
          <p:cNvPr id="10" name="図 9"/>
          <p:cNvPicPr>
            <a:picLocks noChangeAspect="1"/>
          </p:cNvPicPr>
          <p:nvPr/>
        </p:nvPicPr>
        <p:blipFill>
          <a:blip r:embed="rId6"/>
          <a:stretch>
            <a:fillRect/>
          </a:stretch>
        </p:blipFill>
        <p:spPr>
          <a:xfrm>
            <a:off x="695355" y="1288978"/>
            <a:ext cx="3645088" cy="504108"/>
          </a:xfrm>
          <a:prstGeom prst="rect">
            <a:avLst/>
          </a:prstGeom>
        </p:spPr>
      </p:pic>
      <p:pic>
        <p:nvPicPr>
          <p:cNvPr id="11" name="図 10"/>
          <p:cNvPicPr>
            <a:picLocks noChangeAspect="1"/>
          </p:cNvPicPr>
          <p:nvPr/>
        </p:nvPicPr>
        <p:blipFill>
          <a:blip r:embed="rId7"/>
          <a:stretch>
            <a:fillRect/>
          </a:stretch>
        </p:blipFill>
        <p:spPr>
          <a:xfrm>
            <a:off x="4573341" y="3140285"/>
            <a:ext cx="4028493" cy="1185643"/>
          </a:xfrm>
          <a:prstGeom prst="rect">
            <a:avLst/>
          </a:prstGeom>
        </p:spPr>
      </p:pic>
      <p:pic>
        <p:nvPicPr>
          <p:cNvPr id="14" name="図 13"/>
          <p:cNvPicPr>
            <a:picLocks noChangeAspect="1"/>
          </p:cNvPicPr>
          <p:nvPr/>
        </p:nvPicPr>
        <p:blipFill>
          <a:blip r:embed="rId8"/>
          <a:stretch>
            <a:fillRect/>
          </a:stretch>
        </p:blipFill>
        <p:spPr>
          <a:xfrm>
            <a:off x="1298151" y="3528937"/>
            <a:ext cx="2671490" cy="2563650"/>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3" name="テキスト ボックス 1294">
            <a:extLst>
              <a:ext uri="{FF2B5EF4-FFF2-40B4-BE49-F238E27FC236}">
                <a16:creationId xmlns:a16="http://schemas.microsoft.com/office/drawing/2014/main" id="{819F950F-F1FF-4087-BC46-8253DA6CFC93}"/>
              </a:ext>
            </a:extLst>
          </p:cNvPr>
          <p:cNvSpPr txBox="1"/>
          <p:nvPr/>
        </p:nvSpPr>
        <p:spPr>
          <a:xfrm>
            <a:off x="871287" y="2470657"/>
            <a:ext cx="972696" cy="3689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Massa da máquina de carregamento (t)</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295">
            <a:extLst>
              <a:ext uri="{FF2B5EF4-FFF2-40B4-BE49-F238E27FC236}">
                <a16:creationId xmlns:a16="http://schemas.microsoft.com/office/drawing/2014/main" id="{2B610F03-4C7C-42E4-BA03-76904F9A36A8}"/>
              </a:ext>
            </a:extLst>
          </p:cNvPr>
          <p:cNvSpPr txBox="1"/>
          <p:nvPr/>
        </p:nvSpPr>
        <p:spPr>
          <a:xfrm>
            <a:off x="1949517" y="2451340"/>
            <a:ext cx="1192105" cy="1557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Número de equipamentos de escalada usados</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296">
            <a:extLst>
              <a:ext uri="{FF2B5EF4-FFF2-40B4-BE49-F238E27FC236}">
                <a16:creationId xmlns:a16="http://schemas.microsoft.com/office/drawing/2014/main" id="{F603AC81-4D63-49F4-9DFE-1D4C01AC03EC}"/>
              </a:ext>
            </a:extLst>
          </p:cNvPr>
          <p:cNvSpPr txBox="1"/>
          <p:nvPr/>
        </p:nvSpPr>
        <p:spPr>
          <a:xfrm>
            <a:off x="1930467" y="2668190"/>
            <a:ext cx="632318"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Qualidade do material</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テキスト ボックス 1297">
            <a:extLst>
              <a:ext uri="{FF2B5EF4-FFF2-40B4-BE49-F238E27FC236}">
                <a16:creationId xmlns:a16="http://schemas.microsoft.com/office/drawing/2014/main" id="{16CBF98F-6084-4BA2-94D9-67E5B0CF825D}"/>
              </a:ext>
            </a:extLst>
          </p:cNvPr>
          <p:cNvSpPr txBox="1"/>
          <p:nvPr/>
        </p:nvSpPr>
        <p:spPr>
          <a:xfrm>
            <a:off x="1949517" y="2891500"/>
            <a:ext cx="632318"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Liga de alumínio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7" name="テキスト ボックス 1298">
            <a:extLst>
              <a:ext uri="{FF2B5EF4-FFF2-40B4-BE49-F238E27FC236}">
                <a16:creationId xmlns:a16="http://schemas.microsoft.com/office/drawing/2014/main" id="{B77C69C2-25FE-4EAD-BF03-BDF91DAAA2AB}"/>
              </a:ext>
            </a:extLst>
          </p:cNvPr>
          <p:cNvSpPr txBox="1"/>
          <p:nvPr/>
        </p:nvSpPr>
        <p:spPr>
          <a:xfrm>
            <a:off x="1949517" y="3088082"/>
            <a:ext cx="632318"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Liga de alumínio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8" name="テキスト ボックス 1299">
            <a:extLst>
              <a:ext uri="{FF2B5EF4-FFF2-40B4-BE49-F238E27FC236}">
                <a16:creationId xmlns:a16="http://schemas.microsoft.com/office/drawing/2014/main" id="{3ACE91DE-8EFE-458B-A22C-D2509C7A024F}"/>
              </a:ext>
            </a:extLst>
          </p:cNvPr>
          <p:cNvSpPr txBox="1"/>
          <p:nvPr/>
        </p:nvSpPr>
        <p:spPr>
          <a:xfrm>
            <a:off x="1949517" y="3308509"/>
            <a:ext cx="632318"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Liga de alumínio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9" name="テキスト ボックス 1300">
            <a:extLst>
              <a:ext uri="{FF2B5EF4-FFF2-40B4-BE49-F238E27FC236}">
                <a16:creationId xmlns:a16="http://schemas.microsoft.com/office/drawing/2014/main" id="{DA2554DE-1BA5-47BA-8DAE-BE5DE08849AA}"/>
              </a:ext>
            </a:extLst>
          </p:cNvPr>
          <p:cNvSpPr txBox="1"/>
          <p:nvPr/>
        </p:nvSpPr>
        <p:spPr>
          <a:xfrm>
            <a:off x="2637856" y="2668190"/>
            <a:ext cx="514534"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Quantidade</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0" name="テキスト ボックス 1301">
            <a:extLst>
              <a:ext uri="{FF2B5EF4-FFF2-40B4-BE49-F238E27FC236}">
                <a16:creationId xmlns:a16="http://schemas.microsoft.com/office/drawing/2014/main" id="{D0A062A9-46B0-4A8C-B963-065939E02C40}"/>
              </a:ext>
            </a:extLst>
          </p:cNvPr>
          <p:cNvSpPr txBox="1"/>
          <p:nvPr/>
        </p:nvSpPr>
        <p:spPr>
          <a:xfrm>
            <a:off x="3238874" y="2477690"/>
            <a:ext cx="1098464" cy="3483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Dimensões e formas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Comprimento x altura x largura ( mm )</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1" name="テキスト ボックス 1302">
            <a:extLst>
              <a:ext uri="{FF2B5EF4-FFF2-40B4-BE49-F238E27FC236}">
                <a16:creationId xmlns:a16="http://schemas.microsoft.com/office/drawing/2014/main" id="{C9000CA6-CD0F-4358-95E3-D2032BD41B91}"/>
              </a:ext>
            </a:extLst>
          </p:cNvPr>
          <p:cNvSpPr txBox="1"/>
          <p:nvPr/>
        </p:nvSpPr>
        <p:spPr>
          <a:xfrm>
            <a:off x="5184146" y="1320982"/>
            <a:ext cx="1819050"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Plataforma de carregamento, carreta do reboque </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2" name="テキスト ボックス 1303">
            <a:extLst>
              <a:ext uri="{FF2B5EF4-FFF2-40B4-BE49-F238E27FC236}">
                <a16:creationId xmlns:a16="http://schemas.microsoft.com/office/drawing/2014/main" id="{EC6BB558-A369-443D-B6C0-9AC6C312C505}"/>
              </a:ext>
            </a:extLst>
          </p:cNvPr>
          <p:cNvSpPr txBox="1"/>
          <p:nvPr/>
        </p:nvSpPr>
        <p:spPr>
          <a:xfrm>
            <a:off x="6603053" y="1699799"/>
            <a:ext cx="100012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Equipamento de escalada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3" name="テキスト ボックス 1304">
            <a:extLst>
              <a:ext uri="{FF2B5EF4-FFF2-40B4-BE49-F238E27FC236}">
                <a16:creationId xmlns:a16="http://schemas.microsoft.com/office/drawing/2014/main" id="{06522158-28E0-4AA7-80A6-84325776F1D3}"/>
              </a:ext>
            </a:extLst>
          </p:cNvPr>
          <p:cNvSpPr txBox="1"/>
          <p:nvPr/>
        </p:nvSpPr>
        <p:spPr>
          <a:xfrm>
            <a:off x="5967736" y="2415267"/>
            <a:ext cx="36639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ＭＳ Ｐゴシック" panose="020B0600070205080204" pitchFamily="50" charset="-128"/>
                <a:cs typeface="Times New Roman" panose="02020603050405020304" pitchFamily="18" charset="0"/>
              </a:rPr>
              <a:t>15 </a:t>
            </a:r>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a:t>
            </a:r>
            <a:r>
              <a:rPr lang="pt-br" sz="700" kern="10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ou menos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4" name="テキスト ボックス 1306">
            <a:extLst>
              <a:ext uri="{FF2B5EF4-FFF2-40B4-BE49-F238E27FC236}">
                <a16:creationId xmlns:a16="http://schemas.microsoft.com/office/drawing/2014/main" id="{FFABDBBD-1E20-44E3-A4A4-EE2F2DC4C60E}"/>
              </a:ext>
            </a:extLst>
          </p:cNvPr>
          <p:cNvSpPr txBox="1"/>
          <p:nvPr/>
        </p:nvSpPr>
        <p:spPr>
          <a:xfrm>
            <a:off x="5044405" y="3072501"/>
            <a:ext cx="1355731"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Centro da plataforma de carregamento do veículo e linha central da máquina de carregamento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5" name="テキスト ボックス 1307">
            <a:extLst>
              <a:ext uri="{FF2B5EF4-FFF2-40B4-BE49-F238E27FC236}">
                <a16:creationId xmlns:a16="http://schemas.microsoft.com/office/drawing/2014/main" id="{7A9EF1A7-BCF4-46F5-ADCD-D28E9AE9C0E7}"/>
              </a:ext>
            </a:extLst>
          </p:cNvPr>
          <p:cNvSpPr txBox="1"/>
          <p:nvPr/>
        </p:nvSpPr>
        <p:spPr>
          <a:xfrm>
            <a:off x="6376351" y="3036457"/>
            <a:ext cx="391161" cy="2243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Plataforma de carregamento do veículo</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6" name="テキスト ボックス 1308">
            <a:extLst>
              <a:ext uri="{FF2B5EF4-FFF2-40B4-BE49-F238E27FC236}">
                <a16:creationId xmlns:a16="http://schemas.microsoft.com/office/drawing/2014/main" id="{679D58FE-0EAD-47BB-93BC-59CFA3F13A1B}"/>
              </a:ext>
            </a:extLst>
          </p:cNvPr>
          <p:cNvSpPr txBox="1"/>
          <p:nvPr/>
        </p:nvSpPr>
        <p:spPr>
          <a:xfrm>
            <a:off x="6888803" y="3161040"/>
            <a:ext cx="1310821"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Centro do equipamento de escalada e linha central da esteira</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7" name="テキスト ボックス 1309">
            <a:extLst>
              <a:ext uri="{FF2B5EF4-FFF2-40B4-BE49-F238E27FC236}">
                <a16:creationId xmlns:a16="http://schemas.microsoft.com/office/drawing/2014/main" id="{B893F3EF-4C67-461B-AC77-08063201ED90}"/>
              </a:ext>
            </a:extLst>
          </p:cNvPr>
          <p:cNvSpPr txBox="1"/>
          <p:nvPr/>
        </p:nvSpPr>
        <p:spPr>
          <a:xfrm>
            <a:off x="6477000" y="4194762"/>
            <a:ext cx="444463"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Equipamento de escalada</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8" name="テキスト ボックス 1310">
            <a:extLst>
              <a:ext uri="{FF2B5EF4-FFF2-40B4-BE49-F238E27FC236}">
                <a16:creationId xmlns:a16="http://schemas.microsoft.com/office/drawing/2014/main" id="{8E12DFD1-9E0D-4AE4-AFD7-2F3D75536882}"/>
              </a:ext>
            </a:extLst>
          </p:cNvPr>
          <p:cNvSpPr txBox="1"/>
          <p:nvPr/>
        </p:nvSpPr>
        <p:spPr>
          <a:xfrm>
            <a:off x="7003196" y="4187429"/>
            <a:ext cx="42862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Esteira</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9" name="テキスト ボックス 1311">
            <a:extLst>
              <a:ext uri="{FF2B5EF4-FFF2-40B4-BE49-F238E27FC236}">
                <a16:creationId xmlns:a16="http://schemas.microsoft.com/office/drawing/2014/main" id="{381B230D-E2DA-4DA2-BD1E-A5D9A6A2770B}"/>
              </a:ext>
            </a:extLst>
          </p:cNvPr>
          <p:cNvSpPr txBox="1"/>
          <p:nvPr/>
        </p:nvSpPr>
        <p:spPr>
          <a:xfrm>
            <a:off x="5267279" y="4819557"/>
            <a:ext cx="883654" cy="1713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Escabelo</a:t>
            </a:r>
            <a:endParaRPr lang="ja-JP" sz="9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0" name="テキスト ボックス 1312">
            <a:extLst>
              <a:ext uri="{FF2B5EF4-FFF2-40B4-BE49-F238E27FC236}">
                <a16:creationId xmlns:a16="http://schemas.microsoft.com/office/drawing/2014/main" id="{9869B9C6-BE8C-43AE-B1F7-A0F382275448}"/>
              </a:ext>
            </a:extLst>
          </p:cNvPr>
          <p:cNvSpPr txBox="1"/>
          <p:nvPr/>
        </p:nvSpPr>
        <p:spPr>
          <a:xfrm>
            <a:off x="2706644" y="3570976"/>
            <a:ext cx="547370"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Mangueira hidráulica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1" name="テキスト ボックス 1313">
            <a:extLst>
              <a:ext uri="{FF2B5EF4-FFF2-40B4-BE49-F238E27FC236}">
                <a16:creationId xmlns:a16="http://schemas.microsoft.com/office/drawing/2014/main" id="{A8563E07-EFCB-4AB7-A4AB-D5C3986C85F6}"/>
              </a:ext>
            </a:extLst>
          </p:cNvPr>
          <p:cNvSpPr txBox="1"/>
          <p:nvPr/>
        </p:nvSpPr>
        <p:spPr>
          <a:xfrm>
            <a:off x="1674906" y="4688094"/>
            <a:ext cx="457200"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Lingueta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2" name="テキスト ボックス 1314">
            <a:extLst>
              <a:ext uri="{FF2B5EF4-FFF2-40B4-BE49-F238E27FC236}">
                <a16:creationId xmlns:a16="http://schemas.microsoft.com/office/drawing/2014/main" id="{0EC203EF-ED8C-47C5-90FF-857C53AB6FC7}"/>
              </a:ext>
            </a:extLst>
          </p:cNvPr>
          <p:cNvSpPr txBox="1"/>
          <p:nvPr/>
        </p:nvSpPr>
        <p:spPr>
          <a:xfrm>
            <a:off x="2127042" y="4670824"/>
            <a:ext cx="248238"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Cabo metálico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3" name="テキスト ボックス 1315">
            <a:extLst>
              <a:ext uri="{FF2B5EF4-FFF2-40B4-BE49-F238E27FC236}">
                <a16:creationId xmlns:a16="http://schemas.microsoft.com/office/drawing/2014/main" id="{66099627-BE5C-4011-86D5-77807BFCE3E3}"/>
              </a:ext>
            </a:extLst>
          </p:cNvPr>
          <p:cNvSpPr txBox="1"/>
          <p:nvPr/>
        </p:nvSpPr>
        <p:spPr>
          <a:xfrm>
            <a:off x="2448351" y="4679530"/>
            <a:ext cx="319087"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Almofada</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Plástico bolha (material de embalagem)</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4" name="テキスト ボックス 1316">
            <a:extLst>
              <a:ext uri="{FF2B5EF4-FFF2-40B4-BE49-F238E27FC236}">
                <a16:creationId xmlns:a16="http://schemas.microsoft.com/office/drawing/2014/main" id="{2B968603-AF1B-43AF-A0C4-CCBA956594F4}"/>
              </a:ext>
            </a:extLst>
          </p:cNvPr>
          <p:cNvSpPr txBox="1"/>
          <p:nvPr/>
        </p:nvSpPr>
        <p:spPr>
          <a:xfrm>
            <a:off x="2851741" y="4688094"/>
            <a:ext cx="256401"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Cabo metálico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5" name="テキスト ボックス 1317">
            <a:extLst>
              <a:ext uri="{FF2B5EF4-FFF2-40B4-BE49-F238E27FC236}">
                <a16:creationId xmlns:a16="http://schemas.microsoft.com/office/drawing/2014/main" id="{A7E21FA2-90E9-4F66-9AB6-8E71133A85F6}"/>
              </a:ext>
            </a:extLst>
          </p:cNvPr>
          <p:cNvSpPr txBox="1"/>
          <p:nvPr/>
        </p:nvSpPr>
        <p:spPr>
          <a:xfrm>
            <a:off x="2958739" y="4600416"/>
            <a:ext cx="295275"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Lingueta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6" name="テキスト ボックス 1318">
            <a:extLst>
              <a:ext uri="{FF2B5EF4-FFF2-40B4-BE49-F238E27FC236}">
                <a16:creationId xmlns:a16="http://schemas.microsoft.com/office/drawing/2014/main" id="{6FC5D4D0-965E-482F-9B2B-73F3BD53C750}"/>
              </a:ext>
            </a:extLst>
          </p:cNvPr>
          <p:cNvSpPr txBox="1"/>
          <p:nvPr/>
        </p:nvSpPr>
        <p:spPr>
          <a:xfrm>
            <a:off x="3194626" y="4643374"/>
            <a:ext cx="304800"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Bloco de alavanca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7" name="テキスト ボックス 1319">
            <a:extLst>
              <a:ext uri="{FF2B5EF4-FFF2-40B4-BE49-F238E27FC236}">
                <a16:creationId xmlns:a16="http://schemas.microsoft.com/office/drawing/2014/main" id="{3B97CADC-B393-47C6-8402-2E9004C8D097}"/>
              </a:ext>
            </a:extLst>
          </p:cNvPr>
          <p:cNvSpPr txBox="1"/>
          <p:nvPr/>
        </p:nvSpPr>
        <p:spPr>
          <a:xfrm>
            <a:off x="3497188" y="4624654"/>
            <a:ext cx="340285"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Travessas, dormentes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8" name="テキスト ボックス 1320">
            <a:extLst>
              <a:ext uri="{FF2B5EF4-FFF2-40B4-BE49-F238E27FC236}">
                <a16:creationId xmlns:a16="http://schemas.microsoft.com/office/drawing/2014/main" id="{0BFE13E9-92C6-4B5A-8A1A-292F776B971E}"/>
              </a:ext>
            </a:extLst>
          </p:cNvPr>
          <p:cNvSpPr txBox="1"/>
          <p:nvPr/>
        </p:nvSpPr>
        <p:spPr>
          <a:xfrm>
            <a:off x="3173337" y="5909385"/>
            <a:ext cx="355675"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Bloco de alavanca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9" name="テキスト ボックス 1321">
            <a:extLst>
              <a:ext uri="{FF2B5EF4-FFF2-40B4-BE49-F238E27FC236}">
                <a16:creationId xmlns:a16="http://schemas.microsoft.com/office/drawing/2014/main" id="{08444C62-730E-4590-83F4-CC5D5FB86B57}"/>
              </a:ext>
            </a:extLst>
          </p:cNvPr>
          <p:cNvSpPr txBox="1"/>
          <p:nvPr/>
        </p:nvSpPr>
        <p:spPr>
          <a:xfrm>
            <a:off x="2835517" y="5871285"/>
            <a:ext cx="395119"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Almofada</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Plástico bolha (material de embalagem)</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0" name="テキスト ボックス 1322">
            <a:extLst>
              <a:ext uri="{FF2B5EF4-FFF2-40B4-BE49-F238E27FC236}">
                <a16:creationId xmlns:a16="http://schemas.microsoft.com/office/drawing/2014/main" id="{2F77D5BA-8D79-4FCE-8759-007EADA8F756}"/>
              </a:ext>
            </a:extLst>
          </p:cNvPr>
          <p:cNvSpPr txBox="1"/>
          <p:nvPr/>
        </p:nvSpPr>
        <p:spPr>
          <a:xfrm>
            <a:off x="2341037" y="5909385"/>
            <a:ext cx="457200"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Lingueta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1" name="テキスト ボックス 1323">
            <a:extLst>
              <a:ext uri="{FF2B5EF4-FFF2-40B4-BE49-F238E27FC236}">
                <a16:creationId xmlns:a16="http://schemas.microsoft.com/office/drawing/2014/main" id="{DC250ED2-72A2-409C-B5CC-9AF4850C0E58}"/>
              </a:ext>
            </a:extLst>
          </p:cNvPr>
          <p:cNvSpPr txBox="1"/>
          <p:nvPr/>
        </p:nvSpPr>
        <p:spPr>
          <a:xfrm>
            <a:off x="1899463" y="5938574"/>
            <a:ext cx="480695" cy="1133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Cabo metálico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2" name="テキスト ボックス 1324">
            <a:extLst>
              <a:ext uri="{FF2B5EF4-FFF2-40B4-BE49-F238E27FC236}">
                <a16:creationId xmlns:a16="http://schemas.microsoft.com/office/drawing/2014/main" id="{D15E2934-F736-4218-AD8C-B996C155E257}"/>
              </a:ext>
            </a:extLst>
          </p:cNvPr>
          <p:cNvSpPr txBox="1"/>
          <p:nvPr/>
        </p:nvSpPr>
        <p:spPr>
          <a:xfrm>
            <a:off x="3439636" y="5835800"/>
            <a:ext cx="480695" cy="857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Cabo metálico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3" name="テキスト ボックス 1325">
            <a:extLst>
              <a:ext uri="{FF2B5EF4-FFF2-40B4-BE49-F238E27FC236}">
                <a16:creationId xmlns:a16="http://schemas.microsoft.com/office/drawing/2014/main" id="{5D577D24-77A1-4936-A3B3-A5AB0FB1807B}"/>
              </a:ext>
            </a:extLst>
          </p:cNvPr>
          <p:cNvSpPr txBox="1"/>
          <p:nvPr/>
        </p:nvSpPr>
        <p:spPr>
          <a:xfrm>
            <a:off x="1368875" y="5014164"/>
            <a:ext cx="110490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Lâmina (placa de remoção de terra), estrutura em U</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4948702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908299"/>
            <a:ext cx="9144000" cy="601663"/>
          </a:xfrm>
        </p:spPr>
        <p:txBody>
          <a:bodyPr rtlCol="0" anchor="ctr">
            <a:normAutofit fontScale="90000"/>
          </a:bodyPr>
          <a:lstStyle/>
          <a:p>
            <a:pPr marL="1257300" indent="-1257300" rtl="0"/>
            <a:r>
              <a:rPr lang="pt-br" sz="3200">
                <a:latin typeface="Times New Roman" panose="02020603050405020304" pitchFamily="18" charset="0"/>
                <a:ea typeface="ＭＳ Ｐゴシック" panose="020B0600070205080204" pitchFamily="50" charset="-128"/>
                <a:cs typeface="Times New Roman" panose="02020603050405020304" pitchFamily="18" charset="0"/>
              </a:rPr>
              <a:t>Capítulo 7 Inspeção e manutenção de máquinas de construção do tipo de veículos</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2224068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Leis e decretos relacionados e precauções gerais</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Leis e decretos relacionados</a:t>
            </a:r>
          </a:p>
        </p:txBody>
      </p:sp>
      <p:sp>
        <p:nvSpPr>
          <p:cNvPr id="22" name="テキスト ボックス 21"/>
          <p:cNvSpPr txBox="1"/>
          <p:nvPr/>
        </p:nvSpPr>
        <p:spPr>
          <a:xfrm>
            <a:off x="1096428" y="3688110"/>
            <a:ext cx="7180797" cy="261610"/>
          </a:xfrm>
          <a:prstGeom prst="rect">
            <a:avLst/>
          </a:prstGeom>
          <a:noFill/>
          <a:ln>
            <a:noFill/>
          </a:ln>
        </p:spPr>
        <p:txBody>
          <a:bodyPr wrap="square" rtlCol="0">
            <a:spAutoFit/>
          </a:bodyPr>
          <a:lstStyle/>
          <a:p>
            <a:pPr rtl="0"/>
            <a:r>
              <a:rPr lang="pt-br" sz="1100" dirty="0">
                <a:solidFill>
                  <a:prstClr val="black"/>
                </a:solidFill>
                <a:latin typeface="Times New Roman" panose="02020603050405020304" pitchFamily="18" charset="0"/>
                <a:cs typeface="Times New Roman" panose="02020603050405020304" pitchFamily="18" charset="0"/>
              </a:rPr>
              <a:t>* Embora não estipulado por lei, é desejável armazenar os resultados da inspeção enquanto a máquina estiver em operação.</a:t>
            </a:r>
          </a:p>
        </p:txBody>
      </p:sp>
      <p:sp>
        <p:nvSpPr>
          <p:cNvPr id="24" name="テキスト ボックス 23"/>
          <p:cNvSpPr txBox="1"/>
          <p:nvPr/>
        </p:nvSpPr>
        <p:spPr>
          <a:xfrm>
            <a:off x="1707619" y="5980031"/>
            <a:ext cx="261832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Precauções para fazer inspeções, etc.</a:t>
            </a:r>
          </a:p>
        </p:txBody>
      </p:sp>
      <p:sp>
        <p:nvSpPr>
          <p:cNvPr id="10" name="テキスト ボックス 9"/>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163 do texto / Página 92 do texto suplementar</a:t>
            </a:r>
          </a:p>
        </p:txBody>
      </p:sp>
      <p:pic>
        <p:nvPicPr>
          <p:cNvPr id="2" name="図 1"/>
          <p:cNvPicPr>
            <a:picLocks noChangeAspect="1"/>
          </p:cNvPicPr>
          <p:nvPr/>
        </p:nvPicPr>
        <p:blipFill>
          <a:blip r:embed="rId3"/>
          <a:stretch>
            <a:fillRect/>
          </a:stretch>
        </p:blipFill>
        <p:spPr>
          <a:xfrm>
            <a:off x="1812753" y="1562220"/>
            <a:ext cx="5518494" cy="2175490"/>
          </a:xfrm>
          <a:prstGeom prst="rect">
            <a:avLst/>
          </a:prstGeom>
        </p:spPr>
      </p:pic>
      <p:pic>
        <p:nvPicPr>
          <p:cNvPr id="3" name="図 2"/>
          <p:cNvPicPr>
            <a:picLocks noChangeAspect="1"/>
          </p:cNvPicPr>
          <p:nvPr/>
        </p:nvPicPr>
        <p:blipFill>
          <a:blip r:embed="rId4"/>
          <a:stretch>
            <a:fillRect/>
          </a:stretch>
        </p:blipFill>
        <p:spPr>
          <a:xfrm>
            <a:off x="756711" y="4050307"/>
            <a:ext cx="4520139" cy="1986961"/>
          </a:xfrm>
          <a:prstGeom prst="rect">
            <a:avLst/>
          </a:prstGeom>
        </p:spPr>
      </p:pic>
      <p:sp>
        <p:nvSpPr>
          <p:cNvPr id="14" name="テキスト ボックス 13"/>
          <p:cNvSpPr txBox="1"/>
          <p:nvPr/>
        </p:nvSpPr>
        <p:spPr>
          <a:xfrm>
            <a:off x="4886125" y="5874558"/>
            <a:ext cx="3499932" cy="507831"/>
          </a:xfrm>
          <a:prstGeom prst="rect">
            <a:avLst/>
          </a:prstGeom>
          <a:noFill/>
          <a:ln>
            <a:noFill/>
          </a:ln>
        </p:spPr>
        <p:txBody>
          <a:bodyPr wrap="square" rtlCol="0">
            <a:spAutoFit/>
          </a:bodyPr>
          <a:lstStyle/>
          <a:p>
            <a:pPr algn="ctr" rtl="0"/>
            <a:r>
              <a:rPr lang="pt-br" sz="9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Proibida a entrada durante as inspeções, etc.</a:t>
            </a:r>
            <a:endParaRPr lang="en-US" altLang="ja-JP" sz="9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a:p>
            <a:pPr algn="ctr" rtl="0"/>
            <a:r>
              <a:rPr lang="pt-br" sz="9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(Placas de sinais de segurança unificados para prevenção de desastres de construção - Exemplo de indicação em idioma estrangeiro-)</a:t>
            </a:r>
            <a:endParaRPr lang="ja-JP" altLang="en-US" sz="9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8884" y="3964809"/>
            <a:ext cx="1124343" cy="1910050"/>
          </a:xfrm>
          <a:prstGeom prst="rect">
            <a:avLst/>
          </a:prstGeom>
          <a:ln>
            <a:solidFill>
              <a:schemeClr val="tx1"/>
            </a:solidFill>
          </a:ln>
        </p:spPr>
      </p:pic>
      <p:sp>
        <p:nvSpPr>
          <p:cNvPr id="12" name="テキスト ボックス 1196">
            <a:extLst>
              <a:ext uri="{FF2B5EF4-FFF2-40B4-BE49-F238E27FC236}">
                <a16:creationId xmlns:a16="http://schemas.microsoft.com/office/drawing/2014/main" id="{1BEA6968-B037-4A5B-8602-038E80F62AC3}"/>
              </a:ext>
            </a:extLst>
          </p:cNvPr>
          <p:cNvSpPr txBox="1"/>
          <p:nvPr/>
        </p:nvSpPr>
        <p:spPr>
          <a:xfrm>
            <a:off x="1860550" y="1658206"/>
            <a:ext cx="1046771"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Classificação do exame e inspeção</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197">
            <a:extLst>
              <a:ext uri="{FF2B5EF4-FFF2-40B4-BE49-F238E27FC236}">
                <a16:creationId xmlns:a16="http://schemas.microsoft.com/office/drawing/2014/main" id="{8C6A1F8F-FEB1-4494-8BDC-9160D2D44E79}"/>
              </a:ext>
            </a:extLst>
          </p:cNvPr>
          <p:cNvSpPr txBox="1"/>
          <p:nvPr/>
        </p:nvSpPr>
        <p:spPr>
          <a:xfrm>
            <a:off x="3113704" y="1649665"/>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Artigo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198">
            <a:extLst>
              <a:ext uri="{FF2B5EF4-FFF2-40B4-BE49-F238E27FC236}">
                <a16:creationId xmlns:a16="http://schemas.microsoft.com/office/drawing/2014/main" id="{D4260A41-F864-4BBA-94DB-D3C89583701C}"/>
              </a:ext>
            </a:extLst>
          </p:cNvPr>
          <p:cNvSpPr txBox="1"/>
          <p:nvPr/>
        </p:nvSpPr>
        <p:spPr>
          <a:xfrm>
            <a:off x="4148890" y="1651237"/>
            <a:ext cx="1127959" cy="1575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Pessoa que irá implementar / qualificação </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199">
            <a:extLst>
              <a:ext uri="{FF2B5EF4-FFF2-40B4-BE49-F238E27FC236}">
                <a16:creationId xmlns:a16="http://schemas.microsoft.com/office/drawing/2014/main" id="{2EEE54C7-95D0-43F6-847A-B72A38A8DA5C}"/>
              </a:ext>
            </a:extLst>
          </p:cNvPr>
          <p:cNvSpPr txBox="1"/>
          <p:nvPr/>
        </p:nvSpPr>
        <p:spPr>
          <a:xfrm>
            <a:off x="5511936" y="1639157"/>
            <a:ext cx="1761290" cy="1575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Período de armazenamento da tabela de inspeção, etc.</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200">
            <a:extLst>
              <a:ext uri="{FF2B5EF4-FFF2-40B4-BE49-F238E27FC236}">
                <a16:creationId xmlns:a16="http://schemas.microsoft.com/office/drawing/2014/main" id="{1FCDBD7F-AF95-49A4-B12D-7D43A2CF077D}"/>
              </a:ext>
            </a:extLst>
          </p:cNvPr>
          <p:cNvSpPr txBox="1"/>
          <p:nvPr/>
        </p:nvSpPr>
        <p:spPr>
          <a:xfrm>
            <a:off x="1933964" y="1900679"/>
            <a:ext cx="973355" cy="3528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Inspeção antes de iniciar o trabalho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201">
            <a:extLst>
              <a:ext uri="{FF2B5EF4-FFF2-40B4-BE49-F238E27FC236}">
                <a16:creationId xmlns:a16="http://schemas.microsoft.com/office/drawing/2014/main" id="{CFDFACAF-43C8-4827-A624-0BCEE44A9375}"/>
              </a:ext>
            </a:extLst>
          </p:cNvPr>
          <p:cNvSpPr txBox="1"/>
          <p:nvPr/>
        </p:nvSpPr>
        <p:spPr>
          <a:xfrm>
            <a:off x="1860549" y="2376858"/>
            <a:ext cx="1046771" cy="4155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inspeção periódica voluntária (</a:t>
            </a:r>
            <a:r>
              <a:rPr lang="pt-br" sz="8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teiki</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8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jishu</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8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kensa</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(Uma vez por mês)</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202">
            <a:extLst>
              <a:ext uri="{FF2B5EF4-FFF2-40B4-BE49-F238E27FC236}">
                <a16:creationId xmlns:a16="http://schemas.microsoft.com/office/drawing/2014/main" id="{AE7C4FD7-75D6-4045-8ABE-11C373F9DE9C}"/>
              </a:ext>
            </a:extLst>
          </p:cNvPr>
          <p:cNvSpPr txBox="1"/>
          <p:nvPr/>
        </p:nvSpPr>
        <p:spPr>
          <a:xfrm>
            <a:off x="1984174" y="2989158"/>
            <a:ext cx="836251" cy="5805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inspeção voluntária especial</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(Uma vez por ano)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203">
            <a:extLst>
              <a:ext uri="{FF2B5EF4-FFF2-40B4-BE49-F238E27FC236}">
                <a16:creationId xmlns:a16="http://schemas.microsoft.com/office/drawing/2014/main" id="{7916B50C-CE7F-464D-ACE8-3B5A33DB0583}"/>
              </a:ext>
            </a:extLst>
          </p:cNvPr>
          <p:cNvSpPr txBox="1"/>
          <p:nvPr/>
        </p:nvSpPr>
        <p:spPr>
          <a:xfrm>
            <a:off x="2981532" y="1884037"/>
            <a:ext cx="1022995" cy="3528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600" kern="100" dirty="0">
                <a:effectLst/>
                <a:latin typeface="Times New Roman" panose="02020603050405020304" pitchFamily="18" charset="0"/>
                <a:cs typeface="Times New Roman" panose="02020603050405020304" pitchFamily="18" charset="0"/>
              </a:rPr>
              <a:t>Artigo 170 e 171da Lei de Segurança e Saúde no Trabalho.</a:t>
            </a:r>
          </a:p>
        </p:txBody>
      </p:sp>
      <p:sp>
        <p:nvSpPr>
          <p:cNvPr id="23" name="テキスト ボックス 1204">
            <a:extLst>
              <a:ext uri="{FF2B5EF4-FFF2-40B4-BE49-F238E27FC236}">
                <a16:creationId xmlns:a16="http://schemas.microsoft.com/office/drawing/2014/main" id="{CB38817F-0351-4D07-BF42-96FEDF9000C6}"/>
              </a:ext>
            </a:extLst>
          </p:cNvPr>
          <p:cNvSpPr txBox="1"/>
          <p:nvPr/>
        </p:nvSpPr>
        <p:spPr>
          <a:xfrm>
            <a:off x="2981533" y="2347391"/>
            <a:ext cx="1018766" cy="5058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700" kern="100" dirty="0">
                <a:effectLst/>
                <a:latin typeface="Times New Roman" panose="02020603050405020304" pitchFamily="18" charset="0"/>
                <a:cs typeface="Times New Roman" panose="02020603050405020304" pitchFamily="18" charset="0"/>
              </a:rPr>
              <a:t>Artigo 168, 169, e 171 da Lei de Segurança e Saúde no Trabalho.</a:t>
            </a:r>
          </a:p>
        </p:txBody>
      </p:sp>
      <p:sp>
        <p:nvSpPr>
          <p:cNvPr id="25" name="テキスト ボックス 1205">
            <a:extLst>
              <a:ext uri="{FF2B5EF4-FFF2-40B4-BE49-F238E27FC236}">
                <a16:creationId xmlns:a16="http://schemas.microsoft.com/office/drawing/2014/main" id="{2E0092FF-1359-45AB-AEEE-C8BC14C3C0D4}"/>
              </a:ext>
            </a:extLst>
          </p:cNvPr>
          <p:cNvSpPr txBox="1"/>
          <p:nvPr/>
        </p:nvSpPr>
        <p:spPr>
          <a:xfrm>
            <a:off x="2987602" y="2937951"/>
            <a:ext cx="1080435" cy="7235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cs typeface="Times New Roman" panose="02020603050405020304" pitchFamily="18" charset="0"/>
              </a:rPr>
              <a:t>  Artigo 167, 169, 169-2, e 171 da Lei de Segurança e Saúde no Trabalho</a:t>
            </a:r>
            <a:r>
              <a:rPr lang="pt-br" sz="900" kern="100" dirty="0">
                <a:latin typeface="Times New Roman" panose="02020603050405020304" pitchFamily="18" charset="0"/>
                <a:cs typeface="Times New Roman" panose="02020603050405020304" pitchFamily="18" charset="0"/>
              </a:rPr>
              <a:t>.</a:t>
            </a:r>
            <a:endParaRPr lang="pt-br" sz="900" kern="100" dirty="0">
              <a:effectLst/>
              <a:latin typeface="Times New Roman" panose="02020603050405020304" pitchFamily="18" charset="0"/>
              <a:cs typeface="Times New Roman" panose="02020603050405020304" pitchFamily="18" charset="0"/>
            </a:endParaRPr>
          </a:p>
        </p:txBody>
      </p:sp>
      <p:sp>
        <p:nvSpPr>
          <p:cNvPr id="26" name="テキスト ボックス 1206">
            <a:extLst>
              <a:ext uri="{FF2B5EF4-FFF2-40B4-BE49-F238E27FC236}">
                <a16:creationId xmlns:a16="http://schemas.microsoft.com/office/drawing/2014/main" id="{73D9536C-6DE1-4577-B775-3D935564C035}"/>
              </a:ext>
            </a:extLst>
          </p:cNvPr>
          <p:cNvSpPr txBox="1"/>
          <p:nvPr/>
        </p:nvSpPr>
        <p:spPr>
          <a:xfrm>
            <a:off x="4133649" y="1992795"/>
            <a:ext cx="75247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Motorista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7" name="テキスト ボックス 1207">
            <a:extLst>
              <a:ext uri="{FF2B5EF4-FFF2-40B4-BE49-F238E27FC236}">
                <a16:creationId xmlns:a16="http://schemas.microsoft.com/office/drawing/2014/main" id="{B80D4790-7835-4E6A-9827-23ADE5F2FBE9}"/>
              </a:ext>
            </a:extLst>
          </p:cNvPr>
          <p:cNvSpPr txBox="1"/>
          <p:nvPr/>
        </p:nvSpPr>
        <p:spPr>
          <a:xfrm>
            <a:off x="4133649" y="2411523"/>
            <a:ext cx="1229700" cy="3741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Pessoa nomeada pelo prestador de serviços (gestor de segurança)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8" name="テキスト ボックス 1208">
            <a:extLst>
              <a:ext uri="{FF2B5EF4-FFF2-40B4-BE49-F238E27FC236}">
                <a16:creationId xmlns:a16="http://schemas.microsoft.com/office/drawing/2014/main" id="{6BA18965-1516-4011-B41D-DA37B1426A2B}"/>
              </a:ext>
            </a:extLst>
          </p:cNvPr>
          <p:cNvSpPr txBox="1"/>
          <p:nvPr/>
        </p:nvSpPr>
        <p:spPr>
          <a:xfrm>
            <a:off x="4148890" y="3135922"/>
            <a:ext cx="1014094" cy="397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Inspetor interno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Inspetor da empresa de inspeção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9" name="テキスト ボックス 1209">
            <a:extLst>
              <a:ext uri="{FF2B5EF4-FFF2-40B4-BE49-F238E27FC236}">
                <a16:creationId xmlns:a16="http://schemas.microsoft.com/office/drawing/2014/main" id="{40568F28-C60A-451B-B1DF-04BB68D1A9BE}"/>
              </a:ext>
            </a:extLst>
          </p:cNvPr>
          <p:cNvSpPr txBox="1"/>
          <p:nvPr/>
        </p:nvSpPr>
        <p:spPr>
          <a:xfrm>
            <a:off x="5493819" y="1885584"/>
            <a:ext cx="1779407" cy="3822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baseline="30000" dirty="0">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Lista de verificação enquanto a máquina estiver operando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0" name="テキスト ボックス 1210">
            <a:extLst>
              <a:ext uri="{FF2B5EF4-FFF2-40B4-BE49-F238E27FC236}">
                <a16:creationId xmlns:a16="http://schemas.microsoft.com/office/drawing/2014/main" id="{FAD2F658-C57E-4B36-9A93-92BE499B2199}"/>
              </a:ext>
            </a:extLst>
          </p:cNvPr>
          <p:cNvSpPr txBox="1"/>
          <p:nvPr/>
        </p:nvSpPr>
        <p:spPr>
          <a:xfrm>
            <a:off x="5496699" y="2519829"/>
            <a:ext cx="1352550" cy="252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Lista de inspeção pelo período de 3 anos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1" name="テキスト ボックス 1211">
            <a:extLst>
              <a:ext uri="{FF2B5EF4-FFF2-40B4-BE49-F238E27FC236}">
                <a16:creationId xmlns:a16="http://schemas.microsoft.com/office/drawing/2014/main" id="{A8699A06-CDD6-479E-97D5-C06F0DF31FB6}"/>
              </a:ext>
            </a:extLst>
          </p:cNvPr>
          <p:cNvSpPr txBox="1"/>
          <p:nvPr/>
        </p:nvSpPr>
        <p:spPr>
          <a:xfrm>
            <a:off x="5474770" y="3023876"/>
            <a:ext cx="1610805" cy="4935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Lista de inspeção pelo período de 3 anos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(Anexar a marca inspecionada)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8156522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Procedimento de inspeção diária antes de ligar o motor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2601827" y="1258874"/>
            <a:ext cx="4176061"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Método de distinção com base na aparência de óleo hidráulico</a:t>
            </a:r>
          </a:p>
        </p:txBody>
      </p:sp>
      <p:sp>
        <p:nvSpPr>
          <p:cNvPr id="24" name="テキスト ボックス 23"/>
          <p:cNvSpPr txBox="1"/>
          <p:nvPr/>
        </p:nvSpPr>
        <p:spPr>
          <a:xfrm>
            <a:off x="818344" y="4185856"/>
            <a:ext cx="5314456"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postura durante a inspeção e reposição</a:t>
            </a:r>
          </a:p>
        </p:txBody>
      </p:sp>
      <p:pic>
        <p:nvPicPr>
          <p:cNvPr id="3" name="図 2"/>
          <p:cNvPicPr>
            <a:picLocks noChangeAspect="1"/>
          </p:cNvPicPr>
          <p:nvPr/>
        </p:nvPicPr>
        <p:blipFill>
          <a:blip r:embed="rId3"/>
          <a:stretch>
            <a:fillRect/>
          </a:stretch>
        </p:blipFill>
        <p:spPr>
          <a:xfrm>
            <a:off x="937592" y="3071897"/>
            <a:ext cx="4771159" cy="1157077"/>
          </a:xfrm>
          <a:prstGeom prst="rect">
            <a:avLst/>
          </a:prstGeom>
        </p:spPr>
      </p:pic>
      <p:sp>
        <p:nvSpPr>
          <p:cNvPr id="14" name="テキスト ボックス 13"/>
          <p:cNvSpPr txBox="1"/>
          <p:nvPr/>
        </p:nvSpPr>
        <p:spPr>
          <a:xfrm>
            <a:off x="1248827" y="5991041"/>
            <a:ext cx="6951143"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Ao fazer a manutenção do sistema elétrico, remova o terminal (-) da bateria.</a:t>
            </a:r>
          </a:p>
        </p:txBody>
      </p:sp>
      <p:sp>
        <p:nvSpPr>
          <p:cNvPr id="12" name="テキスト ボックス 11"/>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164 do texto / Página 94 do texto suplementar</a:t>
            </a:r>
          </a:p>
        </p:txBody>
      </p:sp>
      <p:pic>
        <p:nvPicPr>
          <p:cNvPr id="8" name="図 7"/>
          <p:cNvPicPr>
            <a:picLocks noChangeAspect="1"/>
          </p:cNvPicPr>
          <p:nvPr/>
        </p:nvPicPr>
        <p:blipFill>
          <a:blip r:embed="rId4"/>
          <a:stretch>
            <a:fillRect/>
          </a:stretch>
        </p:blipFill>
        <p:spPr>
          <a:xfrm>
            <a:off x="2371724" y="1599579"/>
            <a:ext cx="4400552" cy="1525524"/>
          </a:xfrm>
          <a:prstGeom prst="rect">
            <a:avLst/>
          </a:prstGeom>
        </p:spPr>
      </p:pic>
      <p:pic>
        <p:nvPicPr>
          <p:cNvPr id="10" name="図 9"/>
          <p:cNvPicPr>
            <a:picLocks noChangeAspect="1"/>
          </p:cNvPicPr>
          <p:nvPr/>
        </p:nvPicPr>
        <p:blipFill>
          <a:blip r:embed="rId5"/>
          <a:stretch>
            <a:fillRect/>
          </a:stretch>
        </p:blipFill>
        <p:spPr>
          <a:xfrm>
            <a:off x="5827998" y="3103698"/>
            <a:ext cx="2636789" cy="1471858"/>
          </a:xfrm>
          <a:prstGeom prst="rect">
            <a:avLst/>
          </a:prstGeom>
        </p:spPr>
      </p:pic>
      <p:sp>
        <p:nvSpPr>
          <p:cNvPr id="15" name="テキスト ボックス 14"/>
          <p:cNvSpPr txBox="1"/>
          <p:nvPr/>
        </p:nvSpPr>
        <p:spPr>
          <a:xfrm>
            <a:off x="5638429" y="4521881"/>
            <a:ext cx="2821938"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Inspeção de pneus</a:t>
            </a:r>
          </a:p>
        </p:txBody>
      </p:sp>
      <p:pic>
        <p:nvPicPr>
          <p:cNvPr id="11" name="図 10"/>
          <p:cNvPicPr>
            <a:picLocks noChangeAspect="1"/>
          </p:cNvPicPr>
          <p:nvPr/>
        </p:nvPicPr>
        <p:blipFill>
          <a:blip r:embed="rId6"/>
          <a:stretch>
            <a:fillRect/>
          </a:stretch>
        </p:blipFill>
        <p:spPr>
          <a:xfrm>
            <a:off x="3105150" y="4570046"/>
            <a:ext cx="3248768" cy="1416130"/>
          </a:xfrm>
          <a:prstGeom prst="rect">
            <a:avLst/>
          </a:prstGeom>
        </p:spPr>
      </p:pic>
      <p:sp>
        <p:nvSpPr>
          <p:cNvPr id="7" name="正方形/長方形 6"/>
          <p:cNvSpPr/>
          <p:nvPr/>
        </p:nvSpPr>
        <p:spPr>
          <a:xfrm>
            <a:off x="5739956" y="5016846"/>
            <a:ext cx="1122218" cy="750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6" name="テキスト ボックス 1326">
            <a:extLst>
              <a:ext uri="{FF2B5EF4-FFF2-40B4-BE49-F238E27FC236}">
                <a16:creationId xmlns:a16="http://schemas.microsoft.com/office/drawing/2014/main" id="{9E0BFEE4-3849-4EB2-841A-A510FF34756C}"/>
              </a:ext>
            </a:extLst>
          </p:cNvPr>
          <p:cNvSpPr txBox="1"/>
          <p:nvPr/>
        </p:nvSpPr>
        <p:spPr>
          <a:xfrm>
            <a:off x="2512158" y="1696404"/>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Aparência</a:t>
            </a:r>
            <a:endParaRPr lang="ja-JP" sz="105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327">
            <a:extLst>
              <a:ext uri="{FF2B5EF4-FFF2-40B4-BE49-F238E27FC236}">
                <a16:creationId xmlns:a16="http://schemas.microsoft.com/office/drawing/2014/main" id="{C361BD47-D7F5-4008-9C44-4C3210B6C6E9}"/>
              </a:ext>
            </a:extLst>
          </p:cNvPr>
          <p:cNvSpPr txBox="1"/>
          <p:nvPr/>
        </p:nvSpPr>
        <p:spPr>
          <a:xfrm>
            <a:off x="4203171" y="1693709"/>
            <a:ext cx="610448"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cheiro</a:t>
            </a:r>
            <a:endParaRPr lang="ja-JP" sz="105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19" name="テキスト ボックス 1328">
            <a:extLst>
              <a:ext uri="{FF2B5EF4-FFF2-40B4-BE49-F238E27FC236}">
                <a16:creationId xmlns:a16="http://schemas.microsoft.com/office/drawing/2014/main" id="{643167CF-9369-4FB8-912E-C451A9D75DBA}"/>
              </a:ext>
            </a:extLst>
          </p:cNvPr>
          <p:cNvSpPr txBox="1"/>
          <p:nvPr/>
        </p:nvSpPr>
        <p:spPr>
          <a:xfrm>
            <a:off x="4940830" y="1681802"/>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Causa</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329">
            <a:extLst>
              <a:ext uri="{FF2B5EF4-FFF2-40B4-BE49-F238E27FC236}">
                <a16:creationId xmlns:a16="http://schemas.microsoft.com/office/drawing/2014/main" id="{844E9833-70D4-4DB2-8FE6-636845C13731}"/>
              </a:ext>
            </a:extLst>
          </p:cNvPr>
          <p:cNvSpPr txBox="1"/>
          <p:nvPr/>
        </p:nvSpPr>
        <p:spPr>
          <a:xfrm>
            <a:off x="2535652" y="1999449"/>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Ficou alterado para branco leitoso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330">
            <a:extLst>
              <a:ext uri="{FF2B5EF4-FFF2-40B4-BE49-F238E27FC236}">
                <a16:creationId xmlns:a16="http://schemas.microsoft.com/office/drawing/2014/main" id="{94BE2947-1FEA-40CA-BAEB-D0D8704E5365}"/>
              </a:ext>
            </a:extLst>
          </p:cNvPr>
          <p:cNvSpPr txBox="1"/>
          <p:nvPr/>
        </p:nvSpPr>
        <p:spPr>
          <a:xfrm>
            <a:off x="4203171" y="1990984"/>
            <a:ext cx="610448" cy="1706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Bom</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331">
            <a:extLst>
              <a:ext uri="{FF2B5EF4-FFF2-40B4-BE49-F238E27FC236}">
                <a16:creationId xmlns:a16="http://schemas.microsoft.com/office/drawing/2014/main" id="{2FE70166-5E58-4DF2-AC4D-8549EB6A9768}"/>
              </a:ext>
            </a:extLst>
          </p:cNvPr>
          <p:cNvSpPr txBox="1"/>
          <p:nvPr/>
        </p:nvSpPr>
        <p:spPr>
          <a:xfrm>
            <a:off x="4966182" y="1961372"/>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Entrou umidade</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332">
            <a:extLst>
              <a:ext uri="{FF2B5EF4-FFF2-40B4-BE49-F238E27FC236}">
                <a16:creationId xmlns:a16="http://schemas.microsoft.com/office/drawing/2014/main" id="{A0D0414F-7D6F-4050-ACC2-D69847F21239}"/>
              </a:ext>
            </a:extLst>
          </p:cNvPr>
          <p:cNvSpPr txBox="1"/>
          <p:nvPr/>
        </p:nvSpPr>
        <p:spPr>
          <a:xfrm>
            <a:off x="2512158" y="2291876"/>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Ficou alterado para castanho escuro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333">
            <a:extLst>
              <a:ext uri="{FF2B5EF4-FFF2-40B4-BE49-F238E27FC236}">
                <a16:creationId xmlns:a16="http://schemas.microsoft.com/office/drawing/2014/main" id="{7570148C-D009-47C8-AE77-2CA05D69787A}"/>
              </a:ext>
            </a:extLst>
          </p:cNvPr>
          <p:cNvSpPr txBox="1"/>
          <p:nvPr/>
        </p:nvSpPr>
        <p:spPr>
          <a:xfrm>
            <a:off x="4203171" y="2247046"/>
            <a:ext cx="610448" cy="206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Fedor</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テキスト ボックス 1334">
            <a:extLst>
              <a:ext uri="{FF2B5EF4-FFF2-40B4-BE49-F238E27FC236}">
                <a16:creationId xmlns:a16="http://schemas.microsoft.com/office/drawing/2014/main" id="{FC26F51B-79BF-496C-9CC6-8AE68CD0088B}"/>
              </a:ext>
            </a:extLst>
          </p:cNvPr>
          <p:cNvSpPr txBox="1"/>
          <p:nvPr/>
        </p:nvSpPr>
        <p:spPr>
          <a:xfrm>
            <a:off x="4940829" y="2258586"/>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Deteriorado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7" name="テキスト ボックス 1335">
            <a:extLst>
              <a:ext uri="{FF2B5EF4-FFF2-40B4-BE49-F238E27FC236}">
                <a16:creationId xmlns:a16="http://schemas.microsoft.com/office/drawing/2014/main" id="{E015F98A-CF84-4885-A7E6-7FA11E1E8FFB}"/>
              </a:ext>
            </a:extLst>
          </p:cNvPr>
          <p:cNvSpPr txBox="1"/>
          <p:nvPr/>
        </p:nvSpPr>
        <p:spPr>
          <a:xfrm>
            <a:off x="2535652" y="2551461"/>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Existem pequenas manchas pretas</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8" name="テキスト ボックス 1336">
            <a:extLst>
              <a:ext uri="{FF2B5EF4-FFF2-40B4-BE49-F238E27FC236}">
                <a16:creationId xmlns:a16="http://schemas.microsoft.com/office/drawing/2014/main" id="{885E94EB-CFE8-442C-8D38-357610B04FB6}"/>
              </a:ext>
            </a:extLst>
          </p:cNvPr>
          <p:cNvSpPr txBox="1"/>
          <p:nvPr/>
        </p:nvSpPr>
        <p:spPr>
          <a:xfrm>
            <a:off x="4203171" y="2565012"/>
            <a:ext cx="610448" cy="206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Bom</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9" name="テキスト ボックス 1337">
            <a:extLst>
              <a:ext uri="{FF2B5EF4-FFF2-40B4-BE49-F238E27FC236}">
                <a16:creationId xmlns:a16="http://schemas.microsoft.com/office/drawing/2014/main" id="{FD16D5AC-94CF-4471-8C94-80F458EE2F78}"/>
              </a:ext>
            </a:extLst>
          </p:cNvPr>
          <p:cNvSpPr txBox="1"/>
          <p:nvPr/>
        </p:nvSpPr>
        <p:spPr>
          <a:xfrm>
            <a:off x="4940829" y="2536692"/>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Corpo estranho misturado</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0" name="テキスト ボックス 1338">
            <a:extLst>
              <a:ext uri="{FF2B5EF4-FFF2-40B4-BE49-F238E27FC236}">
                <a16:creationId xmlns:a16="http://schemas.microsoft.com/office/drawing/2014/main" id="{6D78310C-623C-403A-B6CD-C620AE3C9D2B}"/>
              </a:ext>
            </a:extLst>
          </p:cNvPr>
          <p:cNvSpPr txBox="1"/>
          <p:nvPr/>
        </p:nvSpPr>
        <p:spPr>
          <a:xfrm>
            <a:off x="2451044" y="2834665"/>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Bolhas</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1" name="テキスト ボックス 1339">
            <a:extLst>
              <a:ext uri="{FF2B5EF4-FFF2-40B4-BE49-F238E27FC236}">
                <a16:creationId xmlns:a16="http://schemas.microsoft.com/office/drawing/2014/main" id="{8EA173E4-EFB7-4664-A71E-AD041AE7D2B2}"/>
              </a:ext>
            </a:extLst>
          </p:cNvPr>
          <p:cNvSpPr txBox="1"/>
          <p:nvPr/>
        </p:nvSpPr>
        <p:spPr>
          <a:xfrm>
            <a:off x="4203171" y="2834665"/>
            <a:ext cx="610448" cy="206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a:effectLst/>
                <a:latin typeface="Times New Roman" panose="02020603050405020304" pitchFamily="18" charset="0"/>
                <a:ea typeface="游ゴシック" panose="020B0400000000000000" pitchFamily="50" charset="-128"/>
                <a:cs typeface="Times New Roman" panose="02020603050405020304" pitchFamily="18" charset="0"/>
              </a:rPr>
              <a:t>-</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2" name="テキスト ボックス 1340">
            <a:extLst>
              <a:ext uri="{FF2B5EF4-FFF2-40B4-BE49-F238E27FC236}">
                <a16:creationId xmlns:a16="http://schemas.microsoft.com/office/drawing/2014/main" id="{604B6FC1-573A-4AAA-9FCD-23B091A542B0}"/>
              </a:ext>
            </a:extLst>
          </p:cNvPr>
          <p:cNvSpPr txBox="1"/>
          <p:nvPr/>
        </p:nvSpPr>
        <p:spPr>
          <a:xfrm>
            <a:off x="4900867" y="2854272"/>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A graxa está misturada</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3" name="テキスト ボックス 1341">
            <a:extLst>
              <a:ext uri="{FF2B5EF4-FFF2-40B4-BE49-F238E27FC236}">
                <a16:creationId xmlns:a16="http://schemas.microsoft.com/office/drawing/2014/main" id="{F9B99347-DA75-4953-ADBD-D0978024F90D}"/>
              </a:ext>
            </a:extLst>
          </p:cNvPr>
          <p:cNvSpPr txBox="1"/>
          <p:nvPr/>
        </p:nvSpPr>
        <p:spPr>
          <a:xfrm>
            <a:off x="3055125" y="3715841"/>
            <a:ext cx="389302" cy="1202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Lança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4" name="テキスト ボックス 1342">
            <a:extLst>
              <a:ext uri="{FF2B5EF4-FFF2-40B4-BE49-F238E27FC236}">
                <a16:creationId xmlns:a16="http://schemas.microsoft.com/office/drawing/2014/main" id="{0385B44C-EB55-49C9-B405-2D91D7DD8EFB}"/>
              </a:ext>
            </a:extLst>
          </p:cNvPr>
          <p:cNvSpPr txBox="1"/>
          <p:nvPr/>
        </p:nvSpPr>
        <p:spPr>
          <a:xfrm>
            <a:off x="2389304" y="3910363"/>
            <a:ext cx="421214" cy="155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Braço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8952808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Procedimento de inspeção diária após ligar o motor</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8479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Cor de exaustão e critérios de julgamento</a:t>
            </a:r>
          </a:p>
        </p:txBody>
      </p:sp>
      <p:sp>
        <p:nvSpPr>
          <p:cNvPr id="10" name="テキスト ボックス 9"/>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170 do texto / Página 94 do texto suplementar</a:t>
            </a:r>
          </a:p>
        </p:txBody>
      </p:sp>
      <p:pic>
        <p:nvPicPr>
          <p:cNvPr id="2" name="図 1"/>
          <p:cNvPicPr>
            <a:picLocks noChangeAspect="1"/>
          </p:cNvPicPr>
          <p:nvPr/>
        </p:nvPicPr>
        <p:blipFill>
          <a:blip r:embed="rId3"/>
          <a:stretch>
            <a:fillRect/>
          </a:stretch>
        </p:blipFill>
        <p:spPr>
          <a:xfrm>
            <a:off x="2509837" y="1635689"/>
            <a:ext cx="4124325" cy="1695450"/>
          </a:xfrm>
          <a:prstGeom prst="rect">
            <a:avLst/>
          </a:prstGeom>
        </p:spPr>
      </p:pic>
      <p:pic>
        <p:nvPicPr>
          <p:cNvPr id="3" name="図 2"/>
          <p:cNvPicPr>
            <a:picLocks noChangeAspect="1"/>
          </p:cNvPicPr>
          <p:nvPr/>
        </p:nvPicPr>
        <p:blipFill>
          <a:blip r:embed="rId4"/>
          <a:stretch>
            <a:fillRect/>
          </a:stretch>
        </p:blipFill>
        <p:spPr>
          <a:xfrm>
            <a:off x="671511" y="3843127"/>
            <a:ext cx="2878817" cy="1478121"/>
          </a:xfrm>
          <a:prstGeom prst="rect">
            <a:avLst/>
          </a:prstGeom>
        </p:spPr>
      </p:pic>
      <p:pic>
        <p:nvPicPr>
          <p:cNvPr id="5" name="図 4"/>
          <p:cNvPicPr>
            <a:picLocks noChangeAspect="1"/>
          </p:cNvPicPr>
          <p:nvPr/>
        </p:nvPicPr>
        <p:blipFill>
          <a:blip r:embed="rId5"/>
          <a:stretch>
            <a:fillRect/>
          </a:stretch>
        </p:blipFill>
        <p:spPr>
          <a:xfrm>
            <a:off x="3602715" y="3843127"/>
            <a:ext cx="2006022" cy="1464044"/>
          </a:xfrm>
          <a:prstGeom prst="rect">
            <a:avLst/>
          </a:prstGeom>
        </p:spPr>
      </p:pic>
      <p:pic>
        <p:nvPicPr>
          <p:cNvPr id="7" name="図 6"/>
          <p:cNvPicPr>
            <a:picLocks noChangeAspect="1"/>
          </p:cNvPicPr>
          <p:nvPr/>
        </p:nvPicPr>
        <p:blipFill>
          <a:blip r:embed="rId6"/>
          <a:stretch>
            <a:fillRect/>
          </a:stretch>
        </p:blipFill>
        <p:spPr>
          <a:xfrm>
            <a:off x="5589989" y="3857205"/>
            <a:ext cx="2780275" cy="1449966"/>
          </a:xfrm>
          <a:prstGeom prst="rect">
            <a:avLst/>
          </a:prstGeom>
        </p:spPr>
      </p:pic>
      <p:sp>
        <p:nvSpPr>
          <p:cNvPr id="14" name="テキスト ボックス 13"/>
          <p:cNvSpPr txBox="1"/>
          <p:nvPr/>
        </p:nvSpPr>
        <p:spPr>
          <a:xfrm>
            <a:off x="151743" y="5428751"/>
            <a:ext cx="3670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Ajuste da embreagem</a:t>
            </a:r>
          </a:p>
        </p:txBody>
      </p:sp>
      <p:sp>
        <p:nvSpPr>
          <p:cNvPr id="18" name="テキスト ボックス 17"/>
          <p:cNvSpPr txBox="1"/>
          <p:nvPr/>
        </p:nvSpPr>
        <p:spPr>
          <a:xfrm>
            <a:off x="2770375" y="5438237"/>
            <a:ext cx="3670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Verificação de operação</a:t>
            </a:r>
          </a:p>
        </p:txBody>
      </p:sp>
      <p:sp>
        <p:nvSpPr>
          <p:cNvPr id="19" name="テキスト ボックス 18"/>
          <p:cNvSpPr txBox="1"/>
          <p:nvPr/>
        </p:nvSpPr>
        <p:spPr>
          <a:xfrm>
            <a:off x="5144775" y="5447723"/>
            <a:ext cx="36707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Precauções ao guardar</a:t>
            </a:r>
          </a:p>
        </p:txBody>
      </p:sp>
      <p:sp>
        <p:nvSpPr>
          <p:cNvPr id="13" name="テキスト ボックス 1344">
            <a:extLst>
              <a:ext uri="{FF2B5EF4-FFF2-40B4-BE49-F238E27FC236}">
                <a16:creationId xmlns:a16="http://schemas.microsoft.com/office/drawing/2014/main" id="{BE09ABA9-67AF-4EB6-B5C1-DE7D051A0569}"/>
              </a:ext>
            </a:extLst>
          </p:cNvPr>
          <p:cNvSpPr txBox="1"/>
          <p:nvPr/>
        </p:nvSpPr>
        <p:spPr>
          <a:xfrm>
            <a:off x="2638655" y="1711343"/>
            <a:ext cx="1041324" cy="2003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100" kern="100" dirty="0">
                <a:effectLst/>
                <a:latin typeface="Times New Roman" panose="02020603050405020304" pitchFamily="18" charset="0"/>
                <a:ea typeface="游ゴシック" panose="020B0400000000000000" pitchFamily="50" charset="-128"/>
                <a:cs typeface="Times New Roman" panose="02020603050405020304" pitchFamily="18" charset="0"/>
              </a:rPr>
              <a:t>Cor de exaustão</a:t>
            </a:r>
            <a:endParaRPr lang="ja-JP" sz="11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345">
            <a:extLst>
              <a:ext uri="{FF2B5EF4-FFF2-40B4-BE49-F238E27FC236}">
                <a16:creationId xmlns:a16="http://schemas.microsoft.com/office/drawing/2014/main" id="{FBC266C6-2D97-4A92-90D0-CC4EB895F92F}"/>
              </a:ext>
            </a:extLst>
          </p:cNvPr>
          <p:cNvSpPr txBox="1"/>
          <p:nvPr/>
        </p:nvSpPr>
        <p:spPr>
          <a:xfrm>
            <a:off x="4008120" y="1717794"/>
            <a:ext cx="2148840" cy="2003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Critérios de julgamento</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346">
            <a:extLst>
              <a:ext uri="{FF2B5EF4-FFF2-40B4-BE49-F238E27FC236}">
                <a16:creationId xmlns:a16="http://schemas.microsoft.com/office/drawing/2014/main" id="{B9654057-7446-4C59-BCF0-4AD00D6560EE}"/>
              </a:ext>
            </a:extLst>
          </p:cNvPr>
          <p:cNvSpPr txBox="1"/>
          <p:nvPr/>
        </p:nvSpPr>
        <p:spPr>
          <a:xfrm>
            <a:off x="2638655" y="2059418"/>
            <a:ext cx="1146255" cy="11454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Preto</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Amarelo claro</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Branco, azul</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Cinzento</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incolor</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347">
            <a:extLst>
              <a:ext uri="{FF2B5EF4-FFF2-40B4-BE49-F238E27FC236}">
                <a16:creationId xmlns:a16="http://schemas.microsoft.com/office/drawing/2014/main" id="{1AE56CCF-0E39-4288-83E8-13B7BFDCF768}"/>
              </a:ext>
            </a:extLst>
          </p:cNvPr>
          <p:cNvSpPr txBox="1"/>
          <p:nvPr/>
        </p:nvSpPr>
        <p:spPr>
          <a:xfrm>
            <a:off x="3920092" y="2018987"/>
            <a:ext cx="2615343" cy="11862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Mistura rica, combustão incompleta</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Mistura ar-combustível é pobre</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Óleo se queima, o momento é ruim</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A mistura é rica e o óleo se queima</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1300" kern="100" dirty="0">
                <a:effectLst/>
                <a:latin typeface="Times New Roman" panose="02020603050405020304" pitchFamily="18" charset="0"/>
                <a:ea typeface="游ゴシック" panose="020B0400000000000000" pitchFamily="50" charset="-128"/>
                <a:cs typeface="Times New Roman" panose="02020603050405020304" pitchFamily="18" charset="0"/>
              </a:rPr>
              <a:t>A mistura ar-combustível é adequada e combustão é completa </a:t>
            </a:r>
            <a:endParaRPr lang="ja-JP" sz="13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348">
            <a:extLst>
              <a:ext uri="{FF2B5EF4-FFF2-40B4-BE49-F238E27FC236}">
                <a16:creationId xmlns:a16="http://schemas.microsoft.com/office/drawing/2014/main" id="{2D634D33-D4B2-4F45-885D-C67EAD5B1356}"/>
              </a:ext>
            </a:extLst>
          </p:cNvPr>
          <p:cNvSpPr txBox="1"/>
          <p:nvPr/>
        </p:nvSpPr>
        <p:spPr>
          <a:xfrm>
            <a:off x="2204658" y="4357510"/>
            <a:ext cx="1398057" cy="7334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A </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Altura de montagem do pedal</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B </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Espaço livre com a placa do piso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C </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Jogo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ABC: Vão entre o piso e pedal</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9346638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Procedimento de inspeção quando uma anormalidade é encontrada durante o trabalho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50000"/>
              </a:lnSpc>
              <a:buNone/>
            </a:pPr>
            <a:r>
              <a:rPr lang="pt-br" sz="2400" dirty="0">
                <a:latin typeface="Times New Roman" panose="02020603050405020304" pitchFamily="18" charset="0"/>
                <a:ea typeface="Meiryo UI" panose="020B0604030504040204" pitchFamily="50" charset="-128"/>
                <a:cs typeface="Times New Roman" panose="02020603050405020304" pitchFamily="18" charset="0"/>
              </a:rPr>
              <a:t>Caso sentir que a máquina de construção não está funcionando corretamente,
Pare imediatamente a </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br>
            <a:r>
              <a:rPr lang="pt-br" sz="2400" dirty="0">
                <a:solidFill>
                  <a:srgbClr val="FF0000"/>
                </a:solidFill>
                <a:latin typeface="Times New Roman" panose="02020603050405020304" pitchFamily="18" charset="0"/>
                <a:ea typeface="Meiryo UI" panose="020B0604030504040204" pitchFamily="50" charset="-128"/>
                <a:cs typeface="Times New Roman" panose="02020603050405020304" pitchFamily="18" charset="0"/>
              </a:rPr>
              <a:t>máquina de construção em uma superfície plana,</a:t>
            </a:r>
            <a:endParaRPr lang="en-US" altLang="ja-JP" sz="24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lnSpc>
                <a:spcPct val="150000"/>
              </a:lnSpc>
              <a:buNone/>
            </a:pPr>
            <a:r>
              <a:rPr lang="pt-br" sz="2400" dirty="0">
                <a:latin typeface="Times New Roman" panose="02020603050405020304" pitchFamily="18" charset="0"/>
                <a:ea typeface="Meiryo UI" panose="020B0604030504040204" pitchFamily="50" charset="-128"/>
                <a:cs typeface="Times New Roman" panose="02020603050405020304" pitchFamily="18" charset="0"/>
              </a:rPr>
              <a:t>Entre em contato com o responsável pela parte defeituosa e</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br>
            <a:r>
              <a:rPr lang="pt-br" sz="2400" dirty="0">
                <a:latin typeface="Times New Roman" panose="02020603050405020304" pitchFamily="18" charset="0"/>
                <a:ea typeface="Meiryo UI" panose="020B0604030504040204" pitchFamily="50" charset="-128"/>
                <a:cs typeface="Times New Roman" panose="02020603050405020304" pitchFamily="18" charset="0"/>
              </a:rPr>
              <a:t>E deve realizar o trabalho depois de fazer a reparação.</a:t>
            </a:r>
            <a:endParaRPr lang="en-US" altLang="ja-JP"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テキスト ボックス 4"/>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172 do texto / Página 98 do texto suplementar</a:t>
            </a:r>
          </a:p>
        </p:txBody>
      </p:sp>
    </p:spTree>
    <p:extLst>
      <p:ext uri="{BB962C8B-B14F-4D97-AF65-F5344CB8AC3E}">
        <p14:creationId xmlns:p14="http://schemas.microsoft.com/office/powerpoint/2010/main" val="14272625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rtl="0"/>
            <a:r>
              <a:rPr lang="pt-br" sz="3200">
                <a:latin typeface="Times New Roman" panose="02020603050405020304" pitchFamily="18" charset="0"/>
                <a:ea typeface="ＭＳ Ｐゴシック" panose="020B0600070205080204" pitchFamily="50" charset="-128"/>
                <a:cs typeface="Times New Roman" panose="02020603050405020304" pitchFamily="18" charset="0"/>
              </a:rPr>
              <a:t>Capítulo 8 Regras para dirigir com segurança e como dar sinais para orientar</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885933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Terminologia relacionada às máquinas de construção do tipo veicular 1 ・ ・ ・ Equipamento de trabalho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48300" y="6452605"/>
            <a:ext cx="3547862" cy="276999"/>
          </a:xfrm>
          <a:prstGeom prst="rect">
            <a:avLst/>
          </a:prstGeom>
          <a:noFill/>
          <a:ln>
            <a:solidFill>
              <a:schemeClr val="tx1"/>
            </a:solidFill>
          </a:ln>
        </p:spPr>
        <p:txBody>
          <a:bodyPr wrap="square" rtlCol="0">
            <a:spAutoFit/>
          </a:bodyPr>
          <a:lstStyle/>
          <a:p>
            <a:pPr algn="r" rtl="0"/>
            <a:r>
              <a:rPr lang="pt-br" sz="1200" dirty="0">
                <a:solidFill>
                  <a:prstClr val="black"/>
                </a:solidFill>
                <a:latin typeface="Times New Roman" panose="02020603050405020304" pitchFamily="18" charset="0"/>
                <a:cs typeface="Times New Roman" panose="02020603050405020304" pitchFamily="18" charset="0"/>
              </a:rPr>
              <a:t>Página 10 do texto / Página 10 do texto suplementar</a:t>
            </a:r>
          </a:p>
        </p:txBody>
      </p:sp>
      <p:pic>
        <p:nvPicPr>
          <p:cNvPr id="3" name="図 2"/>
          <p:cNvPicPr>
            <a:picLocks noChangeAspect="1"/>
          </p:cNvPicPr>
          <p:nvPr/>
        </p:nvPicPr>
        <p:blipFill>
          <a:blip r:embed="rId3"/>
          <a:stretch>
            <a:fillRect/>
          </a:stretch>
        </p:blipFill>
        <p:spPr>
          <a:xfrm>
            <a:off x="1460919" y="1548245"/>
            <a:ext cx="6222162" cy="3761510"/>
          </a:xfrm>
          <a:prstGeom prst="rect">
            <a:avLst/>
          </a:prstGeom>
        </p:spPr>
      </p:pic>
      <p:sp>
        <p:nvSpPr>
          <p:cNvPr id="7" name="テキスト ボックス 493">
            <a:extLst>
              <a:ext uri="{FF2B5EF4-FFF2-40B4-BE49-F238E27FC236}">
                <a16:creationId xmlns:a16="http://schemas.microsoft.com/office/drawing/2014/main" id="{B979A897-6799-4492-B87E-5C0935417982}"/>
              </a:ext>
            </a:extLst>
          </p:cNvPr>
          <p:cNvSpPr txBox="1"/>
          <p:nvPr/>
        </p:nvSpPr>
        <p:spPr>
          <a:xfrm>
            <a:off x="2801620" y="3530601"/>
            <a:ext cx="1452880" cy="6159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2000" kern="100" dirty="0">
                <a:effectLst/>
                <a:latin typeface="Times New Roman" panose="02020603050405020304" pitchFamily="18" charset="0"/>
                <a:cs typeface="Times New Roman" panose="02020603050405020304" pitchFamily="18" charset="0"/>
              </a:rPr>
              <a:t>Equipamento de trabalho</a:t>
            </a:r>
            <a:endParaRPr lang="ja-JP" sz="2800" kern="1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19040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Dicas para dirigir com segurança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175 do texto / Página 99 do texto suplementar</a:t>
            </a:r>
          </a:p>
        </p:txBody>
      </p:sp>
      <p:sp>
        <p:nvSpPr>
          <p:cNvPr id="10" name="テキスト ボックス 9"/>
          <p:cNvSpPr txBox="1"/>
          <p:nvPr/>
        </p:nvSpPr>
        <p:spPr>
          <a:xfrm>
            <a:off x="3136510" y="3383527"/>
            <a:ext cx="2832878"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Motor desligado ao deixar o assento</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2565009" y="1381124"/>
            <a:ext cx="4024313" cy="1966867"/>
          </a:xfrm>
          <a:prstGeom prst="rect">
            <a:avLst/>
          </a:prstGeom>
        </p:spPr>
      </p:pic>
      <p:pic>
        <p:nvPicPr>
          <p:cNvPr id="5" name="図 4"/>
          <p:cNvPicPr>
            <a:picLocks noChangeAspect="1"/>
          </p:cNvPicPr>
          <p:nvPr/>
        </p:nvPicPr>
        <p:blipFill>
          <a:blip r:embed="rId4"/>
          <a:stretch>
            <a:fillRect/>
          </a:stretch>
        </p:blipFill>
        <p:spPr>
          <a:xfrm>
            <a:off x="2571749" y="3802239"/>
            <a:ext cx="3962400" cy="2276475"/>
          </a:xfrm>
          <a:prstGeom prst="rect">
            <a:avLst/>
          </a:prstGeom>
        </p:spPr>
      </p:pic>
      <p:sp>
        <p:nvSpPr>
          <p:cNvPr id="15" name="テキスト ボックス 14"/>
          <p:cNvSpPr txBox="1"/>
          <p:nvPr/>
        </p:nvSpPr>
        <p:spPr>
          <a:xfrm>
            <a:off x="3136510" y="5999054"/>
            <a:ext cx="2832878"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Verifique o estado das inspeções, etc.</a:t>
            </a:r>
          </a:p>
        </p:txBody>
      </p:sp>
    </p:spTree>
    <p:extLst>
      <p:ext uri="{BB962C8B-B14F-4D97-AF65-F5344CB8AC3E}">
        <p14:creationId xmlns:p14="http://schemas.microsoft.com/office/powerpoint/2010/main" val="3158708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354013" rtl="0">
              <a:buNone/>
            </a:pPr>
            <a:r>
              <a:rPr lang="pt-br" sz="2000" dirty="0">
                <a:latin typeface="Times New Roman" panose="02020603050405020304" pitchFamily="18" charset="0"/>
                <a:ea typeface="Meiryo UI" panose="020B0604030504040204" pitchFamily="50" charset="-128"/>
                <a:cs typeface="Times New Roman" panose="02020603050405020304" pitchFamily="18" charset="0"/>
              </a:rPr>
              <a:t>&lt;Sinais usando apito&gt;		&lt;Sinal por vocalização&gt;</a:t>
            </a:r>
          </a:p>
          <a:p>
            <a:pPr marL="893763" indent="-354013" rtl="0">
              <a:buNone/>
            </a:pPr>
            <a:r>
              <a:rPr lang="pt-br" sz="1800" dirty="0">
                <a:latin typeface="Times New Roman" panose="02020603050405020304" pitchFamily="18" charset="0"/>
                <a:ea typeface="Meiryo UI" panose="020B0604030504040204" pitchFamily="50" charset="-128"/>
                <a:cs typeface="Times New Roman" panose="02020603050405020304" pitchFamily="18" charset="0"/>
              </a:rPr>
              <a:t>• Segurança: 2 assobios curtos, repetir	• Segurança: tudo bem, tudo bem</a:t>
            </a:r>
            <a:endParaRPr lang="pt-br" sz="2000" dirty="0">
              <a:latin typeface="Times New Roman" panose="02020603050405020304" pitchFamily="18" charset="0"/>
              <a:ea typeface="Meiryo UI" panose="020B0604030504040204" pitchFamily="50" charset="-128"/>
              <a:cs typeface="Times New Roman" panose="02020603050405020304" pitchFamily="18" charset="0"/>
            </a:endParaRPr>
          </a:p>
          <a:p>
            <a:pPr marL="893763" indent="-354013" rtl="0">
              <a:buNone/>
            </a:pPr>
            <a:r>
              <a:rPr lang="pt-br" sz="1800" dirty="0">
                <a:latin typeface="Times New Roman" panose="02020603050405020304" pitchFamily="18" charset="0"/>
                <a:ea typeface="Meiryo UI" panose="020B0604030504040204" pitchFamily="50" charset="-128"/>
                <a:cs typeface="Times New Roman" panose="02020603050405020304" pitchFamily="18" charset="0"/>
              </a:rPr>
              <a:t>• Stop: flauta longa			• Pare</a:t>
            </a:r>
            <a:endParaRPr lang="pt-br"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Procedimentos de orientação e sinais</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179 do texto / Página 101 do texto suplementar</a:t>
            </a:r>
          </a:p>
        </p:txBody>
      </p:sp>
      <p:sp>
        <p:nvSpPr>
          <p:cNvPr id="17" name="テキスト ボックス 16"/>
          <p:cNvSpPr txBox="1"/>
          <p:nvPr/>
        </p:nvSpPr>
        <p:spPr>
          <a:xfrm>
            <a:off x="1759255" y="3533490"/>
            <a:ext cx="6044318"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O guia deve usar roupas adequadas e colocando-se em posições que possam ser facilmente confirmadas pelo motorista ou operador.</a:t>
            </a:r>
          </a:p>
        </p:txBody>
      </p:sp>
      <p:pic>
        <p:nvPicPr>
          <p:cNvPr id="2" name="図 1"/>
          <p:cNvPicPr>
            <a:picLocks noChangeAspect="1"/>
          </p:cNvPicPr>
          <p:nvPr/>
        </p:nvPicPr>
        <p:blipFill>
          <a:blip r:embed="rId3"/>
          <a:stretch>
            <a:fillRect/>
          </a:stretch>
        </p:blipFill>
        <p:spPr>
          <a:xfrm>
            <a:off x="3948113" y="1385305"/>
            <a:ext cx="1254568" cy="2034034"/>
          </a:xfrm>
          <a:prstGeom prst="rect">
            <a:avLst/>
          </a:prstGeom>
        </p:spPr>
      </p:pic>
    </p:spTree>
    <p:extLst>
      <p:ext uri="{BB962C8B-B14F-4D97-AF65-F5344CB8AC3E}">
        <p14:creationId xmlns:p14="http://schemas.microsoft.com/office/powerpoint/2010/main" val="415257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a:bodyPr>
          <a:lstStyle/>
          <a:p>
            <a:pPr marL="1257300" indent="-1257300" rtl="0"/>
            <a:r>
              <a:rPr lang="pt-br" sz="3200">
                <a:latin typeface="Times New Roman" panose="02020603050405020304" pitchFamily="18" charset="0"/>
                <a:ea typeface="ＭＳ Ｐゴシック" panose="020B0600070205080204" pitchFamily="50" charset="-128"/>
                <a:cs typeface="Times New Roman" panose="02020603050405020304" pitchFamily="18" charset="0"/>
              </a:rPr>
              <a:t>Capítulo 9 Conhecimento sobre força e eletricidade</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1866335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Momento de força</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181 do texto / Página 102 do texto suplementar</a:t>
            </a:r>
          </a:p>
        </p:txBody>
      </p:sp>
      <p:sp>
        <p:nvSpPr>
          <p:cNvPr id="17" name="テキスト ボックス 16"/>
          <p:cNvSpPr txBox="1"/>
          <p:nvPr/>
        </p:nvSpPr>
        <p:spPr>
          <a:xfrm>
            <a:off x="3825234" y="3129138"/>
            <a:ext cx="149353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Momento de força</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0" name="テキスト ボックス 9"/>
          <p:cNvSpPr txBox="1"/>
          <p:nvPr/>
        </p:nvSpPr>
        <p:spPr>
          <a:xfrm>
            <a:off x="4123302" y="6061454"/>
            <a:ext cx="1896498"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Momento de capotamento</a:t>
            </a:r>
          </a:p>
        </p:txBody>
      </p:sp>
      <p:pic>
        <p:nvPicPr>
          <p:cNvPr id="3" name="図 2"/>
          <p:cNvPicPr>
            <a:picLocks noChangeAspect="1"/>
          </p:cNvPicPr>
          <p:nvPr/>
        </p:nvPicPr>
        <p:blipFill>
          <a:blip r:embed="rId3"/>
          <a:stretch>
            <a:fillRect/>
          </a:stretch>
        </p:blipFill>
        <p:spPr>
          <a:xfrm>
            <a:off x="2809874" y="1344083"/>
            <a:ext cx="3524252" cy="1855232"/>
          </a:xfrm>
          <a:prstGeom prst="rect">
            <a:avLst/>
          </a:prstGeom>
        </p:spPr>
      </p:pic>
      <p:pic>
        <p:nvPicPr>
          <p:cNvPr id="7" name="図 6"/>
          <p:cNvPicPr>
            <a:picLocks noChangeAspect="1"/>
          </p:cNvPicPr>
          <p:nvPr/>
        </p:nvPicPr>
        <p:blipFill>
          <a:blip r:embed="rId4"/>
          <a:stretch>
            <a:fillRect/>
          </a:stretch>
        </p:blipFill>
        <p:spPr>
          <a:xfrm>
            <a:off x="2286000" y="3941706"/>
            <a:ext cx="4572000" cy="2143125"/>
          </a:xfrm>
          <a:prstGeom prst="rect">
            <a:avLst/>
          </a:prstGeom>
        </p:spPr>
      </p:pic>
      <p:sp>
        <p:nvSpPr>
          <p:cNvPr id="11" name="テキスト ボックス 1350">
            <a:extLst>
              <a:ext uri="{FF2B5EF4-FFF2-40B4-BE49-F238E27FC236}">
                <a16:creationId xmlns:a16="http://schemas.microsoft.com/office/drawing/2014/main" id="{AB5EB357-4996-47A4-BD9C-DF0A936E4E39}"/>
              </a:ext>
            </a:extLst>
          </p:cNvPr>
          <p:cNvSpPr txBox="1"/>
          <p:nvPr/>
        </p:nvSpPr>
        <p:spPr>
          <a:xfrm>
            <a:off x="2853684" y="5589617"/>
            <a:ext cx="971550" cy="3004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Comprimento até a caçamba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351">
            <a:extLst>
              <a:ext uri="{FF2B5EF4-FFF2-40B4-BE49-F238E27FC236}">
                <a16:creationId xmlns:a16="http://schemas.microsoft.com/office/drawing/2014/main" id="{C60C2F78-B49E-413D-AB20-A72019FF8A46}"/>
              </a:ext>
            </a:extLst>
          </p:cNvPr>
          <p:cNvSpPr txBox="1"/>
          <p:nvPr/>
        </p:nvSpPr>
        <p:spPr>
          <a:xfrm>
            <a:off x="4402770" y="5335893"/>
            <a:ext cx="545087" cy="4719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Fulcro (ponto de apoio) de capotamento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352">
            <a:extLst>
              <a:ext uri="{FF2B5EF4-FFF2-40B4-BE49-F238E27FC236}">
                <a16:creationId xmlns:a16="http://schemas.microsoft.com/office/drawing/2014/main" id="{402AB60F-6CD8-4346-A117-3A62C9586B4D}"/>
              </a:ext>
            </a:extLst>
          </p:cNvPr>
          <p:cNvSpPr txBox="1"/>
          <p:nvPr/>
        </p:nvSpPr>
        <p:spPr>
          <a:xfrm>
            <a:off x="5318766" y="5562035"/>
            <a:ext cx="352757" cy="3106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Massa do carro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4205824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Massa e peso específico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188 do texto / Página 103 do texto suplementar</a:t>
            </a:r>
          </a:p>
        </p:txBody>
      </p:sp>
      <p:sp>
        <p:nvSpPr>
          <p:cNvPr id="17" name="テキスト ボックス 16"/>
          <p:cNvSpPr txBox="1"/>
          <p:nvPr/>
        </p:nvSpPr>
        <p:spPr>
          <a:xfrm>
            <a:off x="1190445" y="3228894"/>
            <a:ext cx="3260074"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Massa volumétrica unitária do objeto</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5119610" y="1287152"/>
            <a:ext cx="3336202"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Fórmula simplificada para calcular volume </a:t>
            </a:r>
          </a:p>
        </p:txBody>
      </p:sp>
      <p:pic>
        <p:nvPicPr>
          <p:cNvPr id="2" name="図 1"/>
          <p:cNvPicPr>
            <a:picLocks noChangeAspect="1"/>
          </p:cNvPicPr>
          <p:nvPr/>
        </p:nvPicPr>
        <p:blipFill>
          <a:blip r:embed="rId3"/>
          <a:stretch>
            <a:fillRect/>
          </a:stretch>
        </p:blipFill>
        <p:spPr>
          <a:xfrm>
            <a:off x="674343" y="3429693"/>
            <a:ext cx="4347164" cy="1737492"/>
          </a:xfrm>
          <a:prstGeom prst="rect">
            <a:avLst/>
          </a:prstGeom>
        </p:spPr>
      </p:pic>
      <p:sp>
        <p:nvSpPr>
          <p:cNvPr id="12" name="テキスト ボックス 11"/>
          <p:cNvSpPr txBox="1"/>
          <p:nvPr/>
        </p:nvSpPr>
        <p:spPr>
          <a:xfrm>
            <a:off x="673406" y="5167185"/>
            <a:ext cx="4210948" cy="461665"/>
          </a:xfrm>
          <a:prstGeom prst="rect">
            <a:avLst/>
          </a:prstGeom>
          <a:noFill/>
          <a:ln>
            <a:noFill/>
          </a:ln>
        </p:spPr>
        <p:txBody>
          <a:bodyPr wrap="square" rtlCol="0">
            <a:spAutoFit/>
          </a:bodyPr>
          <a:lstStyle/>
          <a:p>
            <a:pPr marL="266700" indent="-266700" rtl="0"/>
            <a:r>
              <a:rPr lang="pt-br" sz="1200" dirty="0">
                <a:solidFill>
                  <a:prstClr val="black"/>
                </a:solidFill>
                <a:latin typeface="Times New Roman" panose="02020603050405020304" pitchFamily="18" charset="0"/>
                <a:cs typeface="Times New Roman" panose="02020603050405020304" pitchFamily="18" charset="0"/>
              </a:rPr>
              <a:t>Nota) A massa de madeira é a massa seca. Terra, cascalho, areia, cal e coque são massas unitárias aparentes.</a:t>
            </a:r>
          </a:p>
        </p:txBody>
      </p:sp>
      <p:pic>
        <p:nvPicPr>
          <p:cNvPr id="5" name="図 4"/>
          <p:cNvPicPr>
            <a:picLocks noChangeAspect="1"/>
          </p:cNvPicPr>
          <p:nvPr/>
        </p:nvPicPr>
        <p:blipFill>
          <a:blip r:embed="rId4"/>
          <a:stretch>
            <a:fillRect/>
          </a:stretch>
        </p:blipFill>
        <p:spPr>
          <a:xfrm>
            <a:off x="5263243" y="1545382"/>
            <a:ext cx="3048936" cy="4786202"/>
          </a:xfrm>
          <a:prstGeom prst="rect">
            <a:avLst/>
          </a:prstGeom>
        </p:spPr>
      </p:pic>
      <p:sp>
        <p:nvSpPr>
          <p:cNvPr id="10" name="テキスト ボックス 9"/>
          <p:cNvSpPr txBox="1"/>
          <p:nvPr/>
        </p:nvSpPr>
        <p:spPr>
          <a:xfrm>
            <a:off x="820882" y="2148983"/>
            <a:ext cx="4106496" cy="707886"/>
          </a:xfrm>
          <a:prstGeom prst="rect">
            <a:avLst/>
          </a:prstGeom>
          <a:noFill/>
          <a:ln>
            <a:noFill/>
          </a:ln>
        </p:spPr>
        <p:txBody>
          <a:bodyPr wrap="square" rtlCol="0">
            <a:spAutoFit/>
          </a:bodyPr>
          <a:lstStyle/>
          <a:p>
            <a:pPr algn="ctr" rtl="0"/>
            <a:r>
              <a:rPr lang="pt-br" sz="2000">
                <a:solidFill>
                  <a:prstClr val="black"/>
                </a:solidFill>
                <a:latin typeface="Times New Roman" panose="02020603050405020304" pitchFamily="18" charset="0"/>
                <a:cs typeface="Times New Roman" panose="02020603050405020304" pitchFamily="18" charset="0"/>
              </a:rPr>
              <a:t>Massa do objeto = volume x peso específico</a:t>
            </a:r>
          </a:p>
        </p:txBody>
      </p:sp>
      <p:sp>
        <p:nvSpPr>
          <p:cNvPr id="11" name="テキスト ボックス 1353">
            <a:extLst>
              <a:ext uri="{FF2B5EF4-FFF2-40B4-BE49-F238E27FC236}">
                <a16:creationId xmlns:a16="http://schemas.microsoft.com/office/drawing/2014/main" id="{FF4772A5-BF9B-4502-9D6D-4574E8220977}"/>
              </a:ext>
            </a:extLst>
          </p:cNvPr>
          <p:cNvSpPr txBox="1"/>
          <p:nvPr/>
        </p:nvSpPr>
        <p:spPr>
          <a:xfrm>
            <a:off x="831821" y="3497151"/>
            <a:ext cx="583058"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Tipos de objetos</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354">
            <a:extLst>
              <a:ext uri="{FF2B5EF4-FFF2-40B4-BE49-F238E27FC236}">
                <a16:creationId xmlns:a16="http://schemas.microsoft.com/office/drawing/2014/main" id="{038E5978-2D7A-40C5-8B34-FF3CB7041B6A}"/>
              </a:ext>
            </a:extLst>
          </p:cNvPr>
          <p:cNvSpPr txBox="1"/>
          <p:nvPr/>
        </p:nvSpPr>
        <p:spPr>
          <a:xfrm>
            <a:off x="1589182" y="3508194"/>
            <a:ext cx="1258743"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Massa por 1 m </a:t>
            </a:r>
            <a:r>
              <a:rPr lang="pt-br" sz="900" kern="100" baseline="30000" dirty="0">
                <a:effectLst/>
                <a:latin typeface="Times New Roman" panose="02020603050405020304" pitchFamily="18" charset="0"/>
                <a:ea typeface="ＭＳ Ｐゴシック" panose="020B0600070205080204" pitchFamily="50" charset="-128"/>
                <a:cs typeface="Times New Roman" panose="02020603050405020304" pitchFamily="18" charset="0"/>
              </a:rPr>
              <a:t>3</a:t>
            </a:r>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355">
            <a:extLst>
              <a:ext uri="{FF2B5EF4-FFF2-40B4-BE49-F238E27FC236}">
                <a16:creationId xmlns:a16="http://schemas.microsoft.com/office/drawing/2014/main" id="{042E14FC-D408-4C49-8184-6FC3993B5BD5}"/>
              </a:ext>
            </a:extLst>
          </p:cNvPr>
          <p:cNvSpPr txBox="1"/>
          <p:nvPr/>
        </p:nvSpPr>
        <p:spPr>
          <a:xfrm>
            <a:off x="2983292" y="3511723"/>
            <a:ext cx="583058"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Tipos de objetos</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356">
            <a:extLst>
              <a:ext uri="{FF2B5EF4-FFF2-40B4-BE49-F238E27FC236}">
                <a16:creationId xmlns:a16="http://schemas.microsoft.com/office/drawing/2014/main" id="{90530EA4-5462-45D3-9281-35BD1068F1E6}"/>
              </a:ext>
            </a:extLst>
          </p:cNvPr>
          <p:cNvSpPr txBox="1"/>
          <p:nvPr/>
        </p:nvSpPr>
        <p:spPr>
          <a:xfrm>
            <a:off x="3709983" y="3496293"/>
            <a:ext cx="1258743" cy="1771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Massa por 1 m </a:t>
            </a:r>
            <a:r>
              <a:rPr lang="pt-br" sz="900" kern="100" baseline="30000" dirty="0">
                <a:effectLst/>
                <a:latin typeface="Times New Roman" panose="02020603050405020304" pitchFamily="18" charset="0"/>
                <a:ea typeface="ＭＳ Ｐゴシック" panose="020B0600070205080204" pitchFamily="50" charset="-128"/>
                <a:cs typeface="Times New Roman" panose="02020603050405020304" pitchFamily="18" charset="0"/>
              </a:rPr>
              <a:t>3</a:t>
            </a:r>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357">
            <a:extLst>
              <a:ext uri="{FF2B5EF4-FFF2-40B4-BE49-F238E27FC236}">
                <a16:creationId xmlns:a16="http://schemas.microsoft.com/office/drawing/2014/main" id="{42D3C9EB-87C7-4A85-93F3-11B188FBA531}"/>
              </a:ext>
            </a:extLst>
          </p:cNvPr>
          <p:cNvSpPr txBox="1"/>
          <p:nvPr/>
        </p:nvSpPr>
        <p:spPr>
          <a:xfrm>
            <a:off x="751185" y="3725804"/>
            <a:ext cx="744329" cy="8549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ct val="130000"/>
              </a:lnSpc>
            </a:pP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Chumbo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lnSpc>
                <a:spcPct val="130000"/>
              </a:lnSpc>
            </a:pP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Cobre</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lnSpc>
                <a:spcPct val="130000"/>
              </a:lnSpc>
            </a:pP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Aço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lnSpc>
                <a:spcPct val="130000"/>
              </a:lnSpc>
            </a:pP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Ferro fundido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lnSpc>
                <a:spcPct val="130000"/>
              </a:lnSpc>
            </a:pP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Alumínio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358">
            <a:extLst>
              <a:ext uri="{FF2B5EF4-FFF2-40B4-BE49-F238E27FC236}">
                <a16:creationId xmlns:a16="http://schemas.microsoft.com/office/drawing/2014/main" id="{08D530B2-C6D4-401D-8E25-FB74825F220E}"/>
              </a:ext>
            </a:extLst>
          </p:cNvPr>
          <p:cNvSpPr txBox="1"/>
          <p:nvPr/>
        </p:nvSpPr>
        <p:spPr>
          <a:xfrm>
            <a:off x="791705" y="4626195"/>
            <a:ext cx="744329" cy="4955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ct val="130000"/>
              </a:lnSpc>
            </a:pP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Concreto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lnSpc>
                <a:spcPct val="130000"/>
              </a:lnSpc>
            </a:pP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Terra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lnSpc>
                <a:spcPct val="130000"/>
              </a:lnSpc>
            </a:pP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Cascalho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359">
            <a:extLst>
              <a:ext uri="{FF2B5EF4-FFF2-40B4-BE49-F238E27FC236}">
                <a16:creationId xmlns:a16="http://schemas.microsoft.com/office/drawing/2014/main" id="{74241C55-30D1-4D1B-B1C6-AA79D78315CD}"/>
              </a:ext>
            </a:extLst>
          </p:cNvPr>
          <p:cNvSpPr txBox="1"/>
          <p:nvPr/>
        </p:nvSpPr>
        <p:spPr>
          <a:xfrm>
            <a:off x="2935681" y="3713387"/>
            <a:ext cx="744329" cy="4969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ct val="130000"/>
              </a:lnSpc>
            </a:pP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Areia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lnSpc>
                <a:spcPct val="130000"/>
              </a:lnSpc>
            </a:pP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Cal (pó)</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lnSpc>
                <a:spcPct val="130000"/>
              </a:lnSpc>
            </a:pP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Coque</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360">
            <a:extLst>
              <a:ext uri="{FF2B5EF4-FFF2-40B4-BE49-F238E27FC236}">
                <a16:creationId xmlns:a16="http://schemas.microsoft.com/office/drawing/2014/main" id="{A0BF46C5-646D-47D4-BDA8-A311C2820C6A}"/>
              </a:ext>
            </a:extLst>
          </p:cNvPr>
          <p:cNvSpPr txBox="1"/>
          <p:nvPr/>
        </p:nvSpPr>
        <p:spPr>
          <a:xfrm>
            <a:off x="2909411" y="4253596"/>
            <a:ext cx="744329" cy="8681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ct val="130000"/>
              </a:lnSpc>
            </a:pP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Carvalho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lnSpc>
                <a:spcPct val="130000"/>
              </a:lnSpc>
            </a:pP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Pinho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lnSpc>
                <a:spcPct val="130000"/>
              </a:lnSpc>
            </a:pP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Cedro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lnSpc>
                <a:spcPct val="130000"/>
              </a:lnSpc>
            </a:pP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Cipreste</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lnSpc>
                <a:spcPct val="130000"/>
              </a:lnSpc>
            </a:pPr>
            <a:r>
              <a:rPr lang="pt-br" sz="7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Paulownia</a:t>
            </a: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 tormentosa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361">
            <a:extLst>
              <a:ext uri="{FF2B5EF4-FFF2-40B4-BE49-F238E27FC236}">
                <a16:creationId xmlns:a16="http://schemas.microsoft.com/office/drawing/2014/main" id="{CE45238B-C753-4381-B486-6C0A8908B609}"/>
              </a:ext>
            </a:extLst>
          </p:cNvPr>
          <p:cNvSpPr txBox="1"/>
          <p:nvPr/>
        </p:nvSpPr>
        <p:spPr>
          <a:xfrm>
            <a:off x="5535657" y="1634431"/>
            <a:ext cx="995045"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Forma de objetos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362">
            <a:extLst>
              <a:ext uri="{FF2B5EF4-FFF2-40B4-BE49-F238E27FC236}">
                <a16:creationId xmlns:a16="http://schemas.microsoft.com/office/drawing/2014/main" id="{50BCCF86-91B6-4039-BD4F-838FE2DB9312}"/>
              </a:ext>
            </a:extLst>
          </p:cNvPr>
          <p:cNvSpPr txBox="1"/>
          <p:nvPr/>
        </p:nvSpPr>
        <p:spPr>
          <a:xfrm>
            <a:off x="5337855" y="1818076"/>
            <a:ext cx="561975"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Nome</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363">
            <a:extLst>
              <a:ext uri="{FF2B5EF4-FFF2-40B4-BE49-F238E27FC236}">
                <a16:creationId xmlns:a16="http://schemas.microsoft.com/office/drawing/2014/main" id="{8786C8A2-ECB1-47EA-8292-9B535A1F8DFF}"/>
              </a:ext>
            </a:extLst>
          </p:cNvPr>
          <p:cNvSpPr txBox="1"/>
          <p:nvPr/>
        </p:nvSpPr>
        <p:spPr>
          <a:xfrm>
            <a:off x="5302829" y="214629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Retangular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テキスト ボックス 1364">
            <a:extLst>
              <a:ext uri="{FF2B5EF4-FFF2-40B4-BE49-F238E27FC236}">
                <a16:creationId xmlns:a16="http://schemas.microsoft.com/office/drawing/2014/main" id="{C22B859E-8C70-4BAC-BEEE-74636759544C}"/>
              </a:ext>
            </a:extLst>
          </p:cNvPr>
          <p:cNvSpPr txBox="1"/>
          <p:nvPr/>
        </p:nvSpPr>
        <p:spPr>
          <a:xfrm>
            <a:off x="5298982" y="2600932"/>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Cilindro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7" name="テキスト ボックス 1365">
            <a:extLst>
              <a:ext uri="{FF2B5EF4-FFF2-40B4-BE49-F238E27FC236}">
                <a16:creationId xmlns:a16="http://schemas.microsoft.com/office/drawing/2014/main" id="{1CF88FE7-820B-4E80-8D34-870B32892051}"/>
              </a:ext>
            </a:extLst>
          </p:cNvPr>
          <p:cNvSpPr txBox="1"/>
          <p:nvPr/>
        </p:nvSpPr>
        <p:spPr>
          <a:xfrm>
            <a:off x="5288419" y="310387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Disco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8" name="テキスト ボックス 1366">
            <a:extLst>
              <a:ext uri="{FF2B5EF4-FFF2-40B4-BE49-F238E27FC236}">
                <a16:creationId xmlns:a16="http://schemas.microsoft.com/office/drawing/2014/main" id="{A8FA2A32-B031-451F-B129-98A515B9559C}"/>
              </a:ext>
            </a:extLst>
          </p:cNvPr>
          <p:cNvSpPr txBox="1"/>
          <p:nvPr/>
        </p:nvSpPr>
        <p:spPr>
          <a:xfrm>
            <a:off x="5295136" y="3540139"/>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Esfera</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9" name="テキスト ボックス 1367">
            <a:extLst>
              <a:ext uri="{FF2B5EF4-FFF2-40B4-BE49-F238E27FC236}">
                <a16:creationId xmlns:a16="http://schemas.microsoft.com/office/drawing/2014/main" id="{5ACCCCDA-BDC0-49BA-AA10-879CFE51FD05}"/>
              </a:ext>
            </a:extLst>
          </p:cNvPr>
          <p:cNvSpPr txBox="1"/>
          <p:nvPr/>
        </p:nvSpPr>
        <p:spPr>
          <a:xfrm>
            <a:off x="5295136" y="3918828"/>
            <a:ext cx="612000" cy="3347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Bola perdida, segmento esférico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0" name="テキスト ボックス 1368">
            <a:extLst>
              <a:ext uri="{FF2B5EF4-FFF2-40B4-BE49-F238E27FC236}">
                <a16:creationId xmlns:a16="http://schemas.microsoft.com/office/drawing/2014/main" id="{1F95F2EE-C3CC-4FB3-9B76-F0A39FF1690C}"/>
              </a:ext>
            </a:extLst>
          </p:cNvPr>
          <p:cNvSpPr txBox="1"/>
          <p:nvPr/>
        </p:nvSpPr>
        <p:spPr>
          <a:xfrm>
            <a:off x="5288419" y="451357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Cone</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1" name="テキスト ボックス 1369">
            <a:extLst>
              <a:ext uri="{FF2B5EF4-FFF2-40B4-BE49-F238E27FC236}">
                <a16:creationId xmlns:a16="http://schemas.microsoft.com/office/drawing/2014/main" id="{4297BFC7-FA3B-4B1D-B634-05CE26462486}"/>
              </a:ext>
            </a:extLst>
          </p:cNvPr>
          <p:cNvSpPr txBox="1"/>
          <p:nvPr/>
        </p:nvSpPr>
        <p:spPr>
          <a:xfrm>
            <a:off x="5289054" y="497077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Cone de direção</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2" name="テキスト ボックス 1370">
            <a:extLst>
              <a:ext uri="{FF2B5EF4-FFF2-40B4-BE49-F238E27FC236}">
                <a16:creationId xmlns:a16="http://schemas.microsoft.com/office/drawing/2014/main" id="{79B21D3E-B08C-438A-BDD2-BEB891D890FA}"/>
              </a:ext>
            </a:extLst>
          </p:cNvPr>
          <p:cNvSpPr txBox="1"/>
          <p:nvPr/>
        </p:nvSpPr>
        <p:spPr>
          <a:xfrm>
            <a:off x="5279529" y="5437498"/>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Elipsoide</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3" name="テキスト ボックス 1371">
            <a:extLst>
              <a:ext uri="{FF2B5EF4-FFF2-40B4-BE49-F238E27FC236}">
                <a16:creationId xmlns:a16="http://schemas.microsoft.com/office/drawing/2014/main" id="{6A508707-B733-4250-A3C3-1CBE0E174EC6}"/>
              </a:ext>
            </a:extLst>
          </p:cNvPr>
          <p:cNvSpPr txBox="1"/>
          <p:nvPr/>
        </p:nvSpPr>
        <p:spPr>
          <a:xfrm>
            <a:off x="5302829" y="5951450"/>
            <a:ext cx="604307" cy="178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Pirâmide triangular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4" name="テキスト ボックス 1372">
            <a:extLst>
              <a:ext uri="{FF2B5EF4-FFF2-40B4-BE49-F238E27FC236}">
                <a16:creationId xmlns:a16="http://schemas.microsoft.com/office/drawing/2014/main" id="{5970B683-F5B3-456A-8FB1-6A6BCD9EEF1B}"/>
              </a:ext>
            </a:extLst>
          </p:cNvPr>
          <p:cNvSpPr txBox="1"/>
          <p:nvPr/>
        </p:nvSpPr>
        <p:spPr>
          <a:xfrm>
            <a:off x="5948364" y="5761585"/>
            <a:ext cx="212086"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Altura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6" name="テキスト ボックス 1375">
            <a:extLst>
              <a:ext uri="{FF2B5EF4-FFF2-40B4-BE49-F238E27FC236}">
                <a16:creationId xmlns:a16="http://schemas.microsoft.com/office/drawing/2014/main" id="{74ECCB9C-786E-411A-9DC0-D3C024731BAC}"/>
              </a:ext>
            </a:extLst>
          </p:cNvPr>
          <p:cNvSpPr txBox="1"/>
          <p:nvPr/>
        </p:nvSpPr>
        <p:spPr>
          <a:xfrm>
            <a:off x="6582773" y="1603951"/>
            <a:ext cx="156845" cy="79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endParaRPr lang="en-US" sz="5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7" name="テキスト ボックス 1379">
            <a:extLst>
              <a:ext uri="{FF2B5EF4-FFF2-40B4-BE49-F238E27FC236}">
                <a16:creationId xmlns:a16="http://schemas.microsoft.com/office/drawing/2014/main" id="{DFD33AFC-72A3-4B07-A0B0-657715FABEE5}"/>
              </a:ext>
            </a:extLst>
          </p:cNvPr>
          <p:cNvSpPr txBox="1"/>
          <p:nvPr/>
        </p:nvSpPr>
        <p:spPr>
          <a:xfrm>
            <a:off x="6144305" y="1808101"/>
            <a:ext cx="561975"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Figura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8" name="テキスト ボックス 1380">
            <a:extLst>
              <a:ext uri="{FF2B5EF4-FFF2-40B4-BE49-F238E27FC236}">
                <a16:creationId xmlns:a16="http://schemas.microsoft.com/office/drawing/2014/main" id="{F13F9BEB-BBE6-4041-969A-4CBEA4EC3EC9}"/>
              </a:ext>
            </a:extLst>
          </p:cNvPr>
          <p:cNvSpPr txBox="1"/>
          <p:nvPr/>
        </p:nvSpPr>
        <p:spPr>
          <a:xfrm>
            <a:off x="7098392" y="1678302"/>
            <a:ext cx="996571" cy="2192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Fórmula simplificada para calcular volume </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9" name="テキスト ボックス 1386">
            <a:extLst>
              <a:ext uri="{FF2B5EF4-FFF2-40B4-BE49-F238E27FC236}">
                <a16:creationId xmlns:a16="http://schemas.microsoft.com/office/drawing/2014/main" id="{FA1C2979-A0E5-48C7-AB3A-35B42A862A10}"/>
              </a:ext>
            </a:extLst>
          </p:cNvPr>
          <p:cNvSpPr txBox="1"/>
          <p:nvPr/>
        </p:nvSpPr>
        <p:spPr>
          <a:xfrm>
            <a:off x="6570427" y="2227831"/>
            <a:ext cx="278135" cy="772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Horizontal</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0" name="テキスト ボックス 1389">
            <a:extLst>
              <a:ext uri="{FF2B5EF4-FFF2-40B4-BE49-F238E27FC236}">
                <a16:creationId xmlns:a16="http://schemas.microsoft.com/office/drawing/2014/main" id="{A387D47B-0BC4-4F8B-86AF-18BEBF00F52B}"/>
              </a:ext>
            </a:extLst>
          </p:cNvPr>
          <p:cNvSpPr txBox="1"/>
          <p:nvPr/>
        </p:nvSpPr>
        <p:spPr>
          <a:xfrm>
            <a:off x="6144305" y="2320128"/>
            <a:ext cx="216853" cy="781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Vertical</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1" name="テキスト ボックス 1392">
            <a:extLst>
              <a:ext uri="{FF2B5EF4-FFF2-40B4-BE49-F238E27FC236}">
                <a16:creationId xmlns:a16="http://schemas.microsoft.com/office/drawing/2014/main" id="{119C9D87-7841-4197-9474-C8C1AFA6CCC6}"/>
              </a:ext>
            </a:extLst>
          </p:cNvPr>
          <p:cNvSpPr txBox="1"/>
          <p:nvPr/>
        </p:nvSpPr>
        <p:spPr>
          <a:xfrm>
            <a:off x="6265590" y="2946670"/>
            <a:ext cx="265112" cy="5878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Diâmetro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2" name="テキスト ボックス 1393">
            <a:extLst>
              <a:ext uri="{FF2B5EF4-FFF2-40B4-BE49-F238E27FC236}">
                <a16:creationId xmlns:a16="http://schemas.microsoft.com/office/drawing/2014/main" id="{DC56B5C0-EF0B-45B8-9534-B25A5D304343}"/>
              </a:ext>
            </a:extLst>
          </p:cNvPr>
          <p:cNvSpPr txBox="1"/>
          <p:nvPr/>
        </p:nvSpPr>
        <p:spPr>
          <a:xfrm>
            <a:off x="6519886" y="2462200"/>
            <a:ext cx="270509" cy="896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Diâmetro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3" name="テキスト ボックス 1395">
            <a:extLst>
              <a:ext uri="{FF2B5EF4-FFF2-40B4-BE49-F238E27FC236}">
                <a16:creationId xmlns:a16="http://schemas.microsoft.com/office/drawing/2014/main" id="{3EF87E26-6D2F-47F7-9CE3-0C1BFB1C83C0}"/>
              </a:ext>
            </a:extLst>
          </p:cNvPr>
          <p:cNvSpPr txBox="1"/>
          <p:nvPr/>
        </p:nvSpPr>
        <p:spPr>
          <a:xfrm>
            <a:off x="6534872" y="4393389"/>
            <a:ext cx="204746"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Altura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4" name="テキスト ボックス 1396">
            <a:extLst>
              <a:ext uri="{FF2B5EF4-FFF2-40B4-BE49-F238E27FC236}">
                <a16:creationId xmlns:a16="http://schemas.microsoft.com/office/drawing/2014/main" id="{DC50C26C-6436-4BE8-8D7B-186C07D7A51E}"/>
              </a:ext>
            </a:extLst>
          </p:cNvPr>
          <p:cNvSpPr txBox="1"/>
          <p:nvPr/>
        </p:nvSpPr>
        <p:spPr>
          <a:xfrm>
            <a:off x="6662521" y="3899024"/>
            <a:ext cx="173077" cy="1185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Altura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5" name="テキスト ボックス 1397">
            <a:extLst>
              <a:ext uri="{FF2B5EF4-FFF2-40B4-BE49-F238E27FC236}">
                <a16:creationId xmlns:a16="http://schemas.microsoft.com/office/drawing/2014/main" id="{5B25C4B8-4698-4841-8C68-C40200DE0E09}"/>
              </a:ext>
            </a:extLst>
          </p:cNvPr>
          <p:cNvSpPr txBox="1"/>
          <p:nvPr/>
        </p:nvSpPr>
        <p:spPr>
          <a:xfrm>
            <a:off x="6568336" y="2629650"/>
            <a:ext cx="222059" cy="115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Altura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6" name="テキスト ボックス 1398">
            <a:extLst>
              <a:ext uri="{FF2B5EF4-FFF2-40B4-BE49-F238E27FC236}">
                <a16:creationId xmlns:a16="http://schemas.microsoft.com/office/drawing/2014/main" id="{B8373E6E-1C43-4DE0-AD6E-CAE48963814A}"/>
              </a:ext>
            </a:extLst>
          </p:cNvPr>
          <p:cNvSpPr txBox="1"/>
          <p:nvPr/>
        </p:nvSpPr>
        <p:spPr>
          <a:xfrm>
            <a:off x="6758074" y="3151892"/>
            <a:ext cx="114935" cy="115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a:effectLst/>
                <a:latin typeface="Times New Roman" panose="02020603050405020304" pitchFamily="18" charset="0"/>
                <a:ea typeface="游ゴシック" panose="020B0400000000000000" pitchFamily="50" charset="-128"/>
                <a:cs typeface="Times New Roman" panose="02020603050405020304" pitchFamily="18" charset="0"/>
              </a:rPr>
              <a:t>Espessura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7" name="テキスト ボックス 1399">
            <a:extLst>
              <a:ext uri="{FF2B5EF4-FFF2-40B4-BE49-F238E27FC236}">
                <a16:creationId xmlns:a16="http://schemas.microsoft.com/office/drawing/2014/main" id="{70145781-DE0F-4998-9933-64715ECABF22}"/>
              </a:ext>
            </a:extLst>
          </p:cNvPr>
          <p:cNvSpPr txBox="1"/>
          <p:nvPr/>
        </p:nvSpPr>
        <p:spPr>
          <a:xfrm>
            <a:off x="6568336" y="3529271"/>
            <a:ext cx="255211"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Diâmetro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8" name="テキスト ボックス 1400">
            <a:extLst>
              <a:ext uri="{FF2B5EF4-FFF2-40B4-BE49-F238E27FC236}">
                <a16:creationId xmlns:a16="http://schemas.microsoft.com/office/drawing/2014/main" id="{D39C8529-1CB6-4C57-9B47-0BAD8A731C2C}"/>
              </a:ext>
            </a:extLst>
          </p:cNvPr>
          <p:cNvSpPr txBox="1"/>
          <p:nvPr/>
        </p:nvSpPr>
        <p:spPr>
          <a:xfrm>
            <a:off x="6209769" y="4676345"/>
            <a:ext cx="320933" cy="698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Diâmetro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9" name="テキスト ボックス 1401">
            <a:extLst>
              <a:ext uri="{FF2B5EF4-FFF2-40B4-BE49-F238E27FC236}">
                <a16:creationId xmlns:a16="http://schemas.microsoft.com/office/drawing/2014/main" id="{DEA0AED3-782B-485D-A080-EB6B868A7756}"/>
              </a:ext>
            </a:extLst>
          </p:cNvPr>
          <p:cNvSpPr txBox="1"/>
          <p:nvPr/>
        </p:nvSpPr>
        <p:spPr>
          <a:xfrm>
            <a:off x="6294164" y="4230691"/>
            <a:ext cx="255905" cy="633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Diâmetro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0" name="テキスト ボックス 1402">
            <a:extLst>
              <a:ext uri="{FF2B5EF4-FFF2-40B4-BE49-F238E27FC236}">
                <a16:creationId xmlns:a16="http://schemas.microsoft.com/office/drawing/2014/main" id="{725ED1B3-4514-4630-8F07-EDA72F811337}"/>
              </a:ext>
            </a:extLst>
          </p:cNvPr>
          <p:cNvSpPr txBox="1"/>
          <p:nvPr/>
        </p:nvSpPr>
        <p:spPr>
          <a:xfrm>
            <a:off x="6207315" y="4821782"/>
            <a:ext cx="255905" cy="698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Diâmetro da base superior </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1" name="テキスト ボックス 1403">
            <a:extLst>
              <a:ext uri="{FF2B5EF4-FFF2-40B4-BE49-F238E27FC236}">
                <a16:creationId xmlns:a16="http://schemas.microsoft.com/office/drawing/2014/main" id="{3429882A-996E-404F-9ADB-E048E275B7FB}"/>
              </a:ext>
            </a:extLst>
          </p:cNvPr>
          <p:cNvSpPr txBox="1"/>
          <p:nvPr/>
        </p:nvSpPr>
        <p:spPr>
          <a:xfrm>
            <a:off x="6187309" y="5193448"/>
            <a:ext cx="583818" cy="457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Diâmetro da base inferior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2" name="テキスト ボックス 1404">
            <a:extLst>
              <a:ext uri="{FF2B5EF4-FFF2-40B4-BE49-F238E27FC236}">
                <a16:creationId xmlns:a16="http://schemas.microsoft.com/office/drawing/2014/main" id="{C3682F23-0E48-480F-AC48-0753ECF9B508}"/>
              </a:ext>
            </a:extLst>
          </p:cNvPr>
          <p:cNvSpPr txBox="1"/>
          <p:nvPr/>
        </p:nvSpPr>
        <p:spPr>
          <a:xfrm>
            <a:off x="6691717" y="5421773"/>
            <a:ext cx="156845" cy="908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Grossura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3" name="テキスト ボックス 1405">
            <a:extLst>
              <a:ext uri="{FF2B5EF4-FFF2-40B4-BE49-F238E27FC236}">
                <a16:creationId xmlns:a16="http://schemas.microsoft.com/office/drawing/2014/main" id="{4061A4D3-362E-43D6-B8C3-AC0EC5100BDF}"/>
              </a:ext>
            </a:extLst>
          </p:cNvPr>
          <p:cNvSpPr txBox="1"/>
          <p:nvPr/>
        </p:nvSpPr>
        <p:spPr>
          <a:xfrm>
            <a:off x="6083640" y="5643432"/>
            <a:ext cx="561974" cy="457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Comprimento vertical</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4" name="テキスト ボックス 1406">
            <a:extLst>
              <a:ext uri="{FF2B5EF4-FFF2-40B4-BE49-F238E27FC236}">
                <a16:creationId xmlns:a16="http://schemas.microsoft.com/office/drawing/2014/main" id="{69DF2D61-7C7D-429D-836A-C9D9443FAA42}"/>
              </a:ext>
            </a:extLst>
          </p:cNvPr>
          <p:cNvSpPr txBox="1"/>
          <p:nvPr/>
        </p:nvSpPr>
        <p:spPr>
          <a:xfrm rot="16200000">
            <a:off x="6301930" y="5405739"/>
            <a:ext cx="322580" cy="781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Comprimento horizontal</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5" name="テキスト ボックス 1407">
            <a:extLst>
              <a:ext uri="{FF2B5EF4-FFF2-40B4-BE49-F238E27FC236}">
                <a16:creationId xmlns:a16="http://schemas.microsoft.com/office/drawing/2014/main" id="{B60F3E19-7BDC-437D-A2FB-F0A215B13ADF}"/>
              </a:ext>
            </a:extLst>
          </p:cNvPr>
          <p:cNvSpPr txBox="1"/>
          <p:nvPr/>
        </p:nvSpPr>
        <p:spPr>
          <a:xfrm>
            <a:off x="6017876" y="6148331"/>
            <a:ext cx="212085" cy="968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Fundo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6" name="テキスト ボックス 1408">
            <a:extLst>
              <a:ext uri="{FF2B5EF4-FFF2-40B4-BE49-F238E27FC236}">
                <a16:creationId xmlns:a16="http://schemas.microsoft.com/office/drawing/2014/main" id="{A89974E9-6308-4438-8B73-6CFDFBEBEB14}"/>
              </a:ext>
            </a:extLst>
          </p:cNvPr>
          <p:cNvSpPr txBox="1"/>
          <p:nvPr/>
        </p:nvSpPr>
        <p:spPr>
          <a:xfrm>
            <a:off x="6406220" y="5777423"/>
            <a:ext cx="384175" cy="1740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Lado da base da área da base</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7" name="テキスト ボックス 1409">
            <a:extLst>
              <a:ext uri="{FF2B5EF4-FFF2-40B4-BE49-F238E27FC236}">
                <a16:creationId xmlns:a16="http://schemas.microsoft.com/office/drawing/2014/main" id="{EF7A76FC-238B-48B7-A5F1-99E2601895A0}"/>
              </a:ext>
            </a:extLst>
          </p:cNvPr>
          <p:cNvSpPr txBox="1"/>
          <p:nvPr/>
        </p:nvSpPr>
        <p:spPr>
          <a:xfrm>
            <a:off x="6439372" y="6050834"/>
            <a:ext cx="384175"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Altura da área da base </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8" name="テキスト ボックス 1410">
            <a:extLst>
              <a:ext uri="{FF2B5EF4-FFF2-40B4-BE49-F238E27FC236}">
                <a16:creationId xmlns:a16="http://schemas.microsoft.com/office/drawing/2014/main" id="{7035187F-F4C0-4C09-A6CF-758425BDC48B}"/>
              </a:ext>
            </a:extLst>
          </p:cNvPr>
          <p:cNvSpPr txBox="1"/>
          <p:nvPr/>
        </p:nvSpPr>
        <p:spPr>
          <a:xfrm>
            <a:off x="6927480" y="2149655"/>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Vertical x horizontal x altura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9" name="テキスト ボックス 1411">
            <a:extLst>
              <a:ext uri="{FF2B5EF4-FFF2-40B4-BE49-F238E27FC236}">
                <a16:creationId xmlns:a16="http://schemas.microsoft.com/office/drawing/2014/main" id="{8620301A-E163-4781-BC71-715E6DEF4E25}"/>
              </a:ext>
            </a:extLst>
          </p:cNvPr>
          <p:cNvSpPr txBox="1"/>
          <p:nvPr/>
        </p:nvSpPr>
        <p:spPr>
          <a:xfrm>
            <a:off x="6903069" y="2616440"/>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(Diâmetro) </a:t>
            </a:r>
            <a:r>
              <a:rPr lang="pt-br" sz="700" kern="100" baseline="30000">
                <a:effectLst/>
                <a:latin typeface="Times New Roman" panose="02020603050405020304" pitchFamily="18" charset="0"/>
                <a:ea typeface="游ゴシック" panose="020B0400000000000000" pitchFamily="50" charset="-128"/>
                <a:cs typeface="Times New Roman" panose="02020603050405020304" pitchFamily="18" charset="0"/>
              </a:rPr>
              <a:t>2</a:t>
            </a:r>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 x altura x 0,8</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0" name="テキスト ボックス 1412">
            <a:extLst>
              <a:ext uri="{FF2B5EF4-FFF2-40B4-BE49-F238E27FC236}">
                <a16:creationId xmlns:a16="http://schemas.microsoft.com/office/drawing/2014/main" id="{181FADC0-80B3-4A03-9F18-8399CDA7BEFF}"/>
              </a:ext>
            </a:extLst>
          </p:cNvPr>
          <p:cNvSpPr txBox="1"/>
          <p:nvPr/>
        </p:nvSpPr>
        <p:spPr>
          <a:xfrm>
            <a:off x="6895485" y="3110879"/>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(Diâmetro) </a:t>
            </a:r>
            <a:r>
              <a:rPr lang="pt-br" sz="700" kern="100" baseline="30000">
                <a:effectLst/>
                <a:latin typeface="Times New Roman" panose="02020603050405020304" pitchFamily="18" charset="0"/>
                <a:ea typeface="游ゴシック" panose="020B0400000000000000" pitchFamily="50" charset="-128"/>
                <a:cs typeface="Times New Roman" panose="02020603050405020304" pitchFamily="18" charset="0"/>
              </a:rPr>
              <a:t>2</a:t>
            </a:r>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 x espessura x 0,8</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1" name="テキスト ボックス 1413">
            <a:extLst>
              <a:ext uri="{FF2B5EF4-FFF2-40B4-BE49-F238E27FC236}">
                <a16:creationId xmlns:a16="http://schemas.microsoft.com/office/drawing/2014/main" id="{EF8E8026-76DF-4A47-B7DA-14F22AF08BA2}"/>
              </a:ext>
            </a:extLst>
          </p:cNvPr>
          <p:cNvSpPr txBox="1"/>
          <p:nvPr/>
        </p:nvSpPr>
        <p:spPr>
          <a:xfrm>
            <a:off x="6891915" y="3558216"/>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(Diâmetro) </a:t>
            </a:r>
            <a:r>
              <a:rPr lang="pt-br" sz="700" kern="100" baseline="30000">
                <a:effectLst/>
                <a:latin typeface="Times New Roman" panose="02020603050405020304" pitchFamily="18" charset="0"/>
                <a:ea typeface="游ゴシック" panose="020B0400000000000000" pitchFamily="50" charset="-128"/>
                <a:cs typeface="Times New Roman" panose="02020603050405020304" pitchFamily="18" charset="0"/>
              </a:rPr>
              <a:t>3</a:t>
            </a:r>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 x 0,53</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2" name="テキスト ボックス 1414">
            <a:extLst>
              <a:ext uri="{FF2B5EF4-FFF2-40B4-BE49-F238E27FC236}">
                <a16:creationId xmlns:a16="http://schemas.microsoft.com/office/drawing/2014/main" id="{4DEA6773-AA4B-46FA-8480-90A6DF610D69}"/>
              </a:ext>
            </a:extLst>
          </p:cNvPr>
          <p:cNvSpPr txBox="1"/>
          <p:nvPr/>
        </p:nvSpPr>
        <p:spPr>
          <a:xfrm>
            <a:off x="6900809" y="3956746"/>
            <a:ext cx="1387523" cy="2968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(Altura) </a:t>
            </a:r>
            <a:r>
              <a:rPr lang="pt-br" sz="700" kern="100" baseline="30000">
                <a:effectLst/>
                <a:latin typeface="Times New Roman" panose="02020603050405020304" pitchFamily="18" charset="0"/>
                <a:ea typeface="游ゴシック" panose="020B0400000000000000" pitchFamily="50" charset="-128"/>
                <a:cs typeface="Times New Roman" panose="02020603050405020304" pitchFamily="18" charset="0"/>
              </a:rPr>
              <a:t>2</a:t>
            </a:r>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 ×</a:t>
            </a:r>
            <a:r>
              <a:rPr lang="en-US" sz="700" kern="100" dirty="0">
                <a:effectLst/>
                <a:latin typeface="Times New Roman" panose="02020603050405020304" pitchFamily="18" charset="0"/>
                <a:ea typeface="游ゴシック" panose="020B0400000000000000" pitchFamily="50" charset="-128"/>
                <a:cs typeface="Times New Roman" panose="02020603050405020304" pitchFamily="18" charset="0"/>
              </a:rPr>
              <a:t/>
            </a:r>
            <a:br>
              <a:rPr lang="en-US" sz="700" kern="100" dirty="0">
                <a:effectLst/>
                <a:latin typeface="Times New Roman" panose="02020603050405020304" pitchFamily="18" charset="0"/>
                <a:ea typeface="游ゴシック" panose="020B0400000000000000" pitchFamily="50" charset="-128"/>
                <a:cs typeface="Times New Roman" panose="02020603050405020304" pitchFamily="18" charset="0"/>
              </a:rPr>
            </a:br>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(Diâmetro x 3 - altura x 2) x 0,53</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700" kern="100">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3" name="テキスト ボックス 1415">
            <a:extLst>
              <a:ext uri="{FF2B5EF4-FFF2-40B4-BE49-F238E27FC236}">
                <a16:creationId xmlns:a16="http://schemas.microsoft.com/office/drawing/2014/main" id="{16C302AA-4E86-49CC-929A-F3F764030842}"/>
              </a:ext>
            </a:extLst>
          </p:cNvPr>
          <p:cNvSpPr txBox="1"/>
          <p:nvPr/>
        </p:nvSpPr>
        <p:spPr>
          <a:xfrm>
            <a:off x="6904748" y="4839364"/>
            <a:ext cx="1273810" cy="4133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[(Diâmetro da base inferior) </a:t>
            </a:r>
            <a:r>
              <a:rPr lang="pt-br" sz="600" kern="100" baseline="30000" dirty="0">
                <a:effectLst/>
                <a:latin typeface="Times New Roman" panose="02020603050405020304" pitchFamily="18" charset="0"/>
                <a:ea typeface="游ゴシック" panose="020B0400000000000000" pitchFamily="50" charset="-128"/>
                <a:cs typeface="Times New Roman" panose="02020603050405020304" pitchFamily="18" charset="0"/>
              </a:rPr>
              <a:t>2</a:t>
            </a: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 + Diâmetro da base inferior x Diâmetro da base superior + (Diâmetro da base superior) </a:t>
            </a:r>
            <a:r>
              <a:rPr lang="pt-br" sz="600" kern="100" baseline="30000" dirty="0">
                <a:effectLst/>
                <a:latin typeface="Times New Roman" panose="02020603050405020304" pitchFamily="18" charset="0"/>
                <a:ea typeface="游ゴシック" panose="020B0400000000000000" pitchFamily="50" charset="-128"/>
                <a:cs typeface="Times New Roman" panose="02020603050405020304" pitchFamily="18" charset="0"/>
              </a:rPr>
              <a:t>2</a:t>
            </a: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 ] x Altura x 0,3</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4" name="テキスト ボックス 1416">
            <a:extLst>
              <a:ext uri="{FF2B5EF4-FFF2-40B4-BE49-F238E27FC236}">
                <a16:creationId xmlns:a16="http://schemas.microsoft.com/office/drawing/2014/main" id="{D756FAC9-1073-4AEA-90C2-AC15E73887BA}"/>
              </a:ext>
            </a:extLst>
          </p:cNvPr>
          <p:cNvSpPr txBox="1"/>
          <p:nvPr/>
        </p:nvSpPr>
        <p:spPr>
          <a:xfrm>
            <a:off x="6869475" y="4494686"/>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(Diâmetro) </a:t>
            </a:r>
            <a:r>
              <a:rPr lang="pt-br" sz="700" kern="100" baseline="30000">
                <a:effectLst/>
                <a:latin typeface="Times New Roman" panose="02020603050405020304" pitchFamily="18" charset="0"/>
                <a:ea typeface="游ゴシック" panose="020B0400000000000000" pitchFamily="50" charset="-128"/>
                <a:cs typeface="Times New Roman" panose="02020603050405020304" pitchFamily="18" charset="0"/>
              </a:rPr>
              <a:t>2</a:t>
            </a:r>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 x altura x 0,3</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5" name="テキスト ボックス 1417">
            <a:extLst>
              <a:ext uri="{FF2B5EF4-FFF2-40B4-BE49-F238E27FC236}">
                <a16:creationId xmlns:a16="http://schemas.microsoft.com/office/drawing/2014/main" id="{65DC0318-122B-40EB-8B9C-E3DF007FFD25}"/>
              </a:ext>
            </a:extLst>
          </p:cNvPr>
          <p:cNvSpPr txBox="1"/>
          <p:nvPr/>
        </p:nvSpPr>
        <p:spPr>
          <a:xfrm>
            <a:off x="6901160" y="5456267"/>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Comprimento x largura x grossura x 0,53</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6" name="テキスト ボックス 1418">
            <a:extLst>
              <a:ext uri="{FF2B5EF4-FFF2-40B4-BE49-F238E27FC236}">
                <a16:creationId xmlns:a16="http://schemas.microsoft.com/office/drawing/2014/main" id="{568D2233-F929-4DF2-B706-A81E56F2D789}"/>
              </a:ext>
            </a:extLst>
          </p:cNvPr>
          <p:cNvSpPr txBox="1"/>
          <p:nvPr/>
        </p:nvSpPr>
        <p:spPr>
          <a:xfrm>
            <a:off x="6900810" y="5805084"/>
            <a:ext cx="1327150" cy="4260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Área da base x altura ÷ 3</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(Área da base = lado da base x altura da área da base ÷ 2)</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7" name="テキスト ボックス 1395">
            <a:extLst>
              <a:ext uri="{FF2B5EF4-FFF2-40B4-BE49-F238E27FC236}">
                <a16:creationId xmlns:a16="http://schemas.microsoft.com/office/drawing/2014/main" id="{FBC59D9E-E5FA-4DB3-A767-A71459D72628}"/>
              </a:ext>
            </a:extLst>
          </p:cNvPr>
          <p:cNvSpPr txBox="1"/>
          <p:nvPr/>
        </p:nvSpPr>
        <p:spPr>
          <a:xfrm>
            <a:off x="6505676" y="4923141"/>
            <a:ext cx="233942"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Altura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8" name="テキスト ボックス 1397">
            <a:extLst>
              <a:ext uri="{FF2B5EF4-FFF2-40B4-BE49-F238E27FC236}">
                <a16:creationId xmlns:a16="http://schemas.microsoft.com/office/drawing/2014/main" id="{9856B860-D50D-421F-A627-333A2E5A344E}"/>
              </a:ext>
            </a:extLst>
          </p:cNvPr>
          <p:cNvSpPr txBox="1"/>
          <p:nvPr/>
        </p:nvSpPr>
        <p:spPr>
          <a:xfrm>
            <a:off x="6663585" y="2046971"/>
            <a:ext cx="184977" cy="115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Altura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9062802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948093" y="2721363"/>
            <a:ext cx="3712990" cy="1703289"/>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Centro de gravidade, estabilidade do objeto (assentamento)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189 do texto / Página 104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6" name="テキスト ボックス 15"/>
          <p:cNvSpPr txBox="1"/>
          <p:nvPr/>
        </p:nvSpPr>
        <p:spPr>
          <a:xfrm>
            <a:off x="1074367" y="3181622"/>
            <a:ext cx="3336202"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Como encontrar o centro de gravidade</a:t>
            </a:r>
          </a:p>
        </p:txBody>
      </p:sp>
      <p:pic>
        <p:nvPicPr>
          <p:cNvPr id="8" name="図 7"/>
          <p:cNvPicPr>
            <a:picLocks noChangeAspect="1"/>
          </p:cNvPicPr>
          <p:nvPr/>
        </p:nvPicPr>
        <p:blipFill>
          <a:blip r:embed="rId4"/>
          <a:stretch>
            <a:fillRect/>
          </a:stretch>
        </p:blipFill>
        <p:spPr>
          <a:xfrm>
            <a:off x="854026" y="1489226"/>
            <a:ext cx="3776884" cy="1734284"/>
          </a:xfrm>
          <a:prstGeom prst="rect">
            <a:avLst/>
          </a:prstGeom>
        </p:spPr>
      </p:pic>
      <p:pic>
        <p:nvPicPr>
          <p:cNvPr id="10" name="図 9"/>
          <p:cNvPicPr>
            <a:picLocks noChangeAspect="1"/>
          </p:cNvPicPr>
          <p:nvPr/>
        </p:nvPicPr>
        <p:blipFill>
          <a:blip r:embed="rId5"/>
          <a:stretch>
            <a:fillRect/>
          </a:stretch>
        </p:blipFill>
        <p:spPr>
          <a:xfrm>
            <a:off x="959681" y="3628301"/>
            <a:ext cx="3565574" cy="1555197"/>
          </a:xfrm>
          <a:prstGeom prst="rect">
            <a:avLst/>
          </a:prstGeom>
        </p:spPr>
      </p:pic>
      <p:sp>
        <p:nvSpPr>
          <p:cNvPr id="18" name="テキスト ボックス 17"/>
          <p:cNvSpPr txBox="1"/>
          <p:nvPr/>
        </p:nvSpPr>
        <p:spPr>
          <a:xfrm>
            <a:off x="1083398" y="5182400"/>
            <a:ext cx="3336202"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Centro de gravidade</a:t>
            </a:r>
          </a:p>
        </p:txBody>
      </p:sp>
      <p:sp>
        <p:nvSpPr>
          <p:cNvPr id="15" name="テキスト ボックス 14"/>
          <p:cNvSpPr txBox="1"/>
          <p:nvPr/>
        </p:nvSpPr>
        <p:spPr>
          <a:xfrm>
            <a:off x="5136487" y="4424652"/>
            <a:ext cx="333620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Estabilidade do objeto</a:t>
            </a:r>
          </a:p>
        </p:txBody>
      </p:sp>
      <p:sp>
        <p:nvSpPr>
          <p:cNvPr id="11" name="テキスト ボックス 1419">
            <a:extLst>
              <a:ext uri="{FF2B5EF4-FFF2-40B4-BE49-F238E27FC236}">
                <a16:creationId xmlns:a16="http://schemas.microsoft.com/office/drawing/2014/main" id="{1950A35A-21B9-466F-9956-604EE447F602}"/>
              </a:ext>
            </a:extLst>
          </p:cNvPr>
          <p:cNvSpPr txBox="1"/>
          <p:nvPr/>
        </p:nvSpPr>
        <p:spPr>
          <a:xfrm>
            <a:off x="1116323" y="3554003"/>
            <a:ext cx="885190" cy="2077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Estável logo acima do centro de gravidade</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420">
            <a:extLst>
              <a:ext uri="{FF2B5EF4-FFF2-40B4-BE49-F238E27FC236}">
                <a16:creationId xmlns:a16="http://schemas.microsoft.com/office/drawing/2014/main" id="{6BA33337-7E1A-4664-8729-8857686C7FF8}"/>
              </a:ext>
            </a:extLst>
          </p:cNvPr>
          <p:cNvSpPr txBox="1"/>
          <p:nvPr/>
        </p:nvSpPr>
        <p:spPr>
          <a:xfrm>
            <a:off x="2339003" y="3646795"/>
            <a:ext cx="885190"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Fora do centro de gravidade</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421">
            <a:extLst>
              <a:ext uri="{FF2B5EF4-FFF2-40B4-BE49-F238E27FC236}">
                <a16:creationId xmlns:a16="http://schemas.microsoft.com/office/drawing/2014/main" id="{7988A3E7-41E0-4774-86AC-B7D9FEA4A7B9}"/>
              </a:ext>
            </a:extLst>
          </p:cNvPr>
          <p:cNvSpPr txBox="1"/>
          <p:nvPr/>
        </p:nvSpPr>
        <p:spPr>
          <a:xfrm>
            <a:off x="3600443" y="3673517"/>
            <a:ext cx="885190"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É perigoso por inclinar-se e balançar </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423">
            <a:extLst>
              <a:ext uri="{FF2B5EF4-FFF2-40B4-BE49-F238E27FC236}">
                <a16:creationId xmlns:a16="http://schemas.microsoft.com/office/drawing/2014/main" id="{A95C6B20-2382-4321-9FB2-D28A4708C7F6}"/>
              </a:ext>
            </a:extLst>
          </p:cNvPr>
          <p:cNvSpPr txBox="1"/>
          <p:nvPr/>
        </p:nvSpPr>
        <p:spPr>
          <a:xfrm>
            <a:off x="4940044" y="4244719"/>
            <a:ext cx="53152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[Estável]</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424">
            <a:extLst>
              <a:ext uri="{FF2B5EF4-FFF2-40B4-BE49-F238E27FC236}">
                <a16:creationId xmlns:a16="http://schemas.microsoft.com/office/drawing/2014/main" id="{83A08310-ABA5-4BE6-8236-A7704BB7963D}"/>
              </a:ext>
            </a:extLst>
          </p:cNvPr>
          <p:cNvSpPr txBox="1"/>
          <p:nvPr/>
        </p:nvSpPr>
        <p:spPr>
          <a:xfrm>
            <a:off x="5465189" y="4229128"/>
            <a:ext cx="53152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[Neutro]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425">
            <a:extLst>
              <a:ext uri="{FF2B5EF4-FFF2-40B4-BE49-F238E27FC236}">
                <a16:creationId xmlns:a16="http://schemas.microsoft.com/office/drawing/2014/main" id="{AAE05446-C8D6-4F4A-9EDF-1E18AF7A13CB}"/>
              </a:ext>
            </a:extLst>
          </p:cNvPr>
          <p:cNvSpPr txBox="1"/>
          <p:nvPr/>
        </p:nvSpPr>
        <p:spPr>
          <a:xfrm>
            <a:off x="6682375" y="4229128"/>
            <a:ext cx="53152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[Estável]</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426">
            <a:extLst>
              <a:ext uri="{FF2B5EF4-FFF2-40B4-BE49-F238E27FC236}">
                <a16:creationId xmlns:a16="http://schemas.microsoft.com/office/drawing/2014/main" id="{4AB54035-7447-47B0-806C-D4ABDA2BF49B}"/>
              </a:ext>
            </a:extLst>
          </p:cNvPr>
          <p:cNvSpPr txBox="1"/>
          <p:nvPr/>
        </p:nvSpPr>
        <p:spPr>
          <a:xfrm>
            <a:off x="7758370" y="4246647"/>
            <a:ext cx="53152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[Estável]</a:t>
            </a:r>
            <a:endParaRPr lang="ja-JP" sz="9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427">
            <a:extLst>
              <a:ext uri="{FF2B5EF4-FFF2-40B4-BE49-F238E27FC236}">
                <a16:creationId xmlns:a16="http://schemas.microsoft.com/office/drawing/2014/main" id="{7EE240B5-80FF-416B-945E-6AEBDA6D3F37}"/>
              </a:ext>
            </a:extLst>
          </p:cNvPr>
          <p:cNvSpPr txBox="1"/>
          <p:nvPr/>
        </p:nvSpPr>
        <p:spPr>
          <a:xfrm>
            <a:off x="5934491" y="4240109"/>
            <a:ext cx="602829"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[instável]</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1697263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Movimento de um objeto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194 do texto / Página 105 do texto suplementar</a:t>
            </a:r>
          </a:p>
        </p:txBody>
      </p:sp>
      <p:sp>
        <p:nvSpPr>
          <p:cNvPr id="9" name="コンテンツ プレースホルダー 4"/>
          <p:cNvSpPr txBox="1">
            <a:spLocks/>
          </p:cNvSpPr>
          <p:nvPr/>
        </p:nvSpPr>
        <p:spPr>
          <a:xfrm>
            <a:off x="628650" y="1268384"/>
            <a:ext cx="7886700" cy="505621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682039" y="1925140"/>
            <a:ext cx="3084112" cy="1751883"/>
          </a:xfrm>
          <a:prstGeom prst="rect">
            <a:avLst/>
          </a:prstGeom>
        </p:spPr>
      </p:pic>
      <p:sp>
        <p:nvSpPr>
          <p:cNvPr id="12" name="テキスト ボックス 11"/>
          <p:cNvSpPr txBox="1"/>
          <p:nvPr/>
        </p:nvSpPr>
        <p:spPr>
          <a:xfrm>
            <a:off x="5677876" y="6047601"/>
            <a:ext cx="1758150"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Fricção estática</a:t>
            </a:r>
          </a:p>
        </p:txBody>
      </p:sp>
      <p:pic>
        <p:nvPicPr>
          <p:cNvPr id="5" name="図 4"/>
          <p:cNvPicPr>
            <a:picLocks noChangeAspect="1"/>
          </p:cNvPicPr>
          <p:nvPr/>
        </p:nvPicPr>
        <p:blipFill>
          <a:blip r:embed="rId4"/>
          <a:stretch>
            <a:fillRect/>
          </a:stretch>
        </p:blipFill>
        <p:spPr>
          <a:xfrm>
            <a:off x="5092192" y="4304583"/>
            <a:ext cx="2929518" cy="1671099"/>
          </a:xfrm>
          <a:prstGeom prst="rect">
            <a:avLst/>
          </a:prstGeom>
        </p:spPr>
      </p:pic>
      <p:pic>
        <p:nvPicPr>
          <p:cNvPr id="3" name="図 2"/>
          <p:cNvPicPr>
            <a:picLocks noChangeAspect="1"/>
          </p:cNvPicPr>
          <p:nvPr/>
        </p:nvPicPr>
        <p:blipFill>
          <a:blip r:embed="rId5"/>
          <a:stretch>
            <a:fillRect/>
          </a:stretch>
        </p:blipFill>
        <p:spPr>
          <a:xfrm>
            <a:off x="4925960" y="1972036"/>
            <a:ext cx="3495675" cy="2295525"/>
          </a:xfrm>
          <a:prstGeom prst="rect">
            <a:avLst/>
          </a:prstGeom>
        </p:spPr>
      </p:pic>
      <p:pic>
        <p:nvPicPr>
          <p:cNvPr id="7" name="図 6"/>
          <p:cNvPicPr>
            <a:picLocks noChangeAspect="1"/>
          </p:cNvPicPr>
          <p:nvPr/>
        </p:nvPicPr>
        <p:blipFill>
          <a:blip r:embed="rId6"/>
          <a:stretch>
            <a:fillRect/>
          </a:stretch>
        </p:blipFill>
        <p:spPr>
          <a:xfrm>
            <a:off x="1443090" y="3850872"/>
            <a:ext cx="2514600" cy="2171700"/>
          </a:xfrm>
          <a:prstGeom prst="rect">
            <a:avLst/>
          </a:prstGeom>
        </p:spPr>
      </p:pic>
      <p:sp>
        <p:nvSpPr>
          <p:cNvPr id="22" name="テキスト ボックス 21"/>
          <p:cNvSpPr txBox="1"/>
          <p:nvPr/>
        </p:nvSpPr>
        <p:spPr>
          <a:xfrm>
            <a:off x="5801639" y="4267561"/>
            <a:ext cx="175815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Força centrífuga / força centrípeta (b)</a:t>
            </a:r>
          </a:p>
        </p:txBody>
      </p:sp>
      <p:sp>
        <p:nvSpPr>
          <p:cNvPr id="23" name="テキスト ボックス 22"/>
          <p:cNvSpPr txBox="1"/>
          <p:nvPr/>
        </p:nvSpPr>
        <p:spPr>
          <a:xfrm>
            <a:off x="1028700" y="6012621"/>
            <a:ext cx="2618009"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Capotamento devido à força centrífuga</a:t>
            </a:r>
          </a:p>
        </p:txBody>
      </p:sp>
      <p:pic>
        <p:nvPicPr>
          <p:cNvPr id="8" name="図 7"/>
          <p:cNvPicPr>
            <a:picLocks noChangeAspect="1"/>
          </p:cNvPicPr>
          <p:nvPr/>
        </p:nvPicPr>
        <p:blipFill rotWithShape="1">
          <a:blip r:embed="rId7"/>
          <a:srcRect l="11356" b="13274"/>
          <a:stretch/>
        </p:blipFill>
        <p:spPr>
          <a:xfrm>
            <a:off x="3634152" y="1324386"/>
            <a:ext cx="3042564" cy="1184352"/>
          </a:xfrm>
          <a:prstGeom prst="rect">
            <a:avLst/>
          </a:prstGeom>
        </p:spPr>
      </p:pic>
      <p:sp>
        <p:nvSpPr>
          <p:cNvPr id="14" name="テキスト ボックス 13"/>
          <p:cNvSpPr txBox="1"/>
          <p:nvPr/>
        </p:nvSpPr>
        <p:spPr>
          <a:xfrm>
            <a:off x="3646708" y="2637765"/>
            <a:ext cx="2582153"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Velocidade e aceleração</a:t>
            </a:r>
          </a:p>
        </p:txBody>
      </p:sp>
      <p:sp>
        <p:nvSpPr>
          <p:cNvPr id="17" name="テキスト ボックス 16"/>
          <p:cNvSpPr txBox="1"/>
          <p:nvPr/>
        </p:nvSpPr>
        <p:spPr>
          <a:xfrm>
            <a:off x="1519626" y="3646027"/>
            <a:ext cx="2514599"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Força centrífuga / força centrípeta (a)</a:t>
            </a:r>
          </a:p>
        </p:txBody>
      </p:sp>
      <p:sp>
        <p:nvSpPr>
          <p:cNvPr id="15" name="テキスト ボックス 1428">
            <a:extLst>
              <a:ext uri="{FF2B5EF4-FFF2-40B4-BE49-F238E27FC236}">
                <a16:creationId xmlns:a16="http://schemas.microsoft.com/office/drawing/2014/main" id="{6449BD18-2F0B-45AA-B5F6-40A88B29D6C8}"/>
              </a:ext>
            </a:extLst>
          </p:cNvPr>
          <p:cNvSpPr txBox="1"/>
          <p:nvPr/>
        </p:nvSpPr>
        <p:spPr>
          <a:xfrm>
            <a:off x="5274651" y="1897963"/>
            <a:ext cx="628650" cy="2800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Movimento de velocidade constante</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429">
            <a:extLst>
              <a:ext uri="{FF2B5EF4-FFF2-40B4-BE49-F238E27FC236}">
                <a16:creationId xmlns:a16="http://schemas.microsoft.com/office/drawing/2014/main" id="{D9F1DB59-9234-44DF-9245-2806213DB23D}"/>
              </a:ext>
            </a:extLst>
          </p:cNvPr>
          <p:cNvSpPr txBox="1"/>
          <p:nvPr/>
        </p:nvSpPr>
        <p:spPr>
          <a:xfrm>
            <a:off x="4257675" y="1526819"/>
            <a:ext cx="628650" cy="1111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Movimento de velocidade inconstante</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430">
            <a:extLst>
              <a:ext uri="{FF2B5EF4-FFF2-40B4-BE49-F238E27FC236}">
                <a16:creationId xmlns:a16="http://schemas.microsoft.com/office/drawing/2014/main" id="{D942116E-6DA8-4F07-AE58-50A17568E59D}"/>
              </a:ext>
            </a:extLst>
          </p:cNvPr>
          <p:cNvSpPr txBox="1"/>
          <p:nvPr/>
        </p:nvSpPr>
        <p:spPr>
          <a:xfrm rot="21075501">
            <a:off x="1534322" y="2283415"/>
            <a:ext cx="739020" cy="91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Força centrípeta</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431">
            <a:extLst>
              <a:ext uri="{FF2B5EF4-FFF2-40B4-BE49-F238E27FC236}">
                <a16:creationId xmlns:a16="http://schemas.microsoft.com/office/drawing/2014/main" id="{E2FDA1FF-4BE8-4C64-8893-F504B7F33E5F}"/>
              </a:ext>
            </a:extLst>
          </p:cNvPr>
          <p:cNvSpPr txBox="1"/>
          <p:nvPr/>
        </p:nvSpPr>
        <p:spPr>
          <a:xfrm>
            <a:off x="1672960" y="2634136"/>
            <a:ext cx="347345" cy="1111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Força centrífuga</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432">
            <a:extLst>
              <a:ext uri="{FF2B5EF4-FFF2-40B4-BE49-F238E27FC236}">
                <a16:creationId xmlns:a16="http://schemas.microsoft.com/office/drawing/2014/main" id="{92B0129B-CFF7-4881-B52B-E72914507928}"/>
              </a:ext>
            </a:extLst>
          </p:cNvPr>
          <p:cNvSpPr txBox="1"/>
          <p:nvPr/>
        </p:nvSpPr>
        <p:spPr>
          <a:xfrm>
            <a:off x="2319390" y="2323214"/>
            <a:ext cx="154953" cy="422047"/>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Centro (mão)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433">
            <a:extLst>
              <a:ext uri="{FF2B5EF4-FFF2-40B4-BE49-F238E27FC236}">
                <a16:creationId xmlns:a16="http://schemas.microsoft.com/office/drawing/2014/main" id="{2A079905-7DE2-414B-B19C-08A5E7790A60}"/>
              </a:ext>
            </a:extLst>
          </p:cNvPr>
          <p:cNvSpPr txBox="1"/>
          <p:nvPr/>
        </p:nvSpPr>
        <p:spPr>
          <a:xfrm>
            <a:off x="734930" y="2418667"/>
            <a:ext cx="234565" cy="23114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pt-br" sz="600" kern="100">
                <a:effectLst/>
                <a:latin typeface="Times New Roman" panose="02020603050405020304" pitchFamily="18" charset="0"/>
                <a:ea typeface="游ゴシック" panose="020B0400000000000000" pitchFamily="50" charset="-128"/>
                <a:cs typeface="Times New Roman" panose="02020603050405020304" pitchFamily="18" charset="0"/>
              </a:rPr>
              <a:t>Objeto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7303893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Conhecimento sobre eletricidade</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202 do texto / Página 109 do texto suplementar</a:t>
            </a:r>
          </a:p>
        </p:txBody>
      </p:sp>
      <p:sp>
        <p:nvSpPr>
          <p:cNvPr id="29" name="コンテンツ プレースホルダー 4"/>
          <p:cNvSpPr txBox="1">
            <a:spLocks/>
          </p:cNvSpPr>
          <p:nvPr/>
        </p:nvSpPr>
        <p:spPr>
          <a:xfrm>
            <a:off x="628650" y="1268383"/>
            <a:ext cx="7886700" cy="49133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31" name="テキスト ボックス 30"/>
          <p:cNvSpPr txBox="1"/>
          <p:nvPr/>
        </p:nvSpPr>
        <p:spPr>
          <a:xfrm>
            <a:off x="1724025" y="1363955"/>
            <a:ext cx="5715000" cy="246221"/>
          </a:xfrm>
          <a:prstGeom prst="rect">
            <a:avLst/>
          </a:prstGeom>
          <a:noFill/>
          <a:ln>
            <a:noFill/>
          </a:ln>
        </p:spPr>
        <p:txBody>
          <a:bodyPr wrap="square" rtlCol="0">
            <a:spAutoFit/>
          </a:bodyPr>
          <a:lstStyle/>
          <a:p>
            <a:pPr algn="ctr" rtl="0"/>
            <a:r>
              <a:rPr lang="pt-br" sz="1000" dirty="0">
                <a:solidFill>
                  <a:prstClr val="black"/>
                </a:solidFill>
                <a:latin typeface="Times New Roman" panose="02020603050405020304" pitchFamily="18" charset="0"/>
                <a:cs typeface="Times New Roman" panose="02020603050405020304" pitchFamily="18" charset="0"/>
              </a:rPr>
              <a:t>Unidade de reação quando uma corrente elétrica flui através da unidade do corpo humano </a:t>
            </a:r>
            <a:r>
              <a:rPr lang="pt-br" sz="1000" dirty="0" err="1">
                <a:solidFill>
                  <a:prstClr val="black"/>
                </a:solidFill>
                <a:latin typeface="Times New Roman" panose="02020603050405020304" pitchFamily="18" charset="0"/>
                <a:cs typeface="Times New Roman" panose="02020603050405020304" pitchFamily="18" charset="0"/>
              </a:rPr>
              <a:t>mA</a:t>
            </a:r>
            <a:r>
              <a:rPr lang="pt-br" sz="1000" dirty="0">
                <a:solidFill>
                  <a:prstClr val="black"/>
                </a:solidFill>
                <a:latin typeface="Times New Roman" panose="02020603050405020304" pitchFamily="18" charset="0"/>
                <a:cs typeface="Times New Roman" panose="02020603050405020304" pitchFamily="18" charset="0"/>
              </a:rPr>
              <a:t> (</a:t>
            </a:r>
            <a:r>
              <a:rPr lang="pt-br" sz="1000" dirty="0" err="1">
                <a:solidFill>
                  <a:prstClr val="black"/>
                </a:solidFill>
                <a:latin typeface="Times New Roman" panose="02020603050405020304" pitchFamily="18" charset="0"/>
                <a:cs typeface="Times New Roman" panose="02020603050405020304" pitchFamily="18" charset="0"/>
              </a:rPr>
              <a:t>miliampère</a:t>
            </a:r>
            <a:r>
              <a:rPr lang="pt-br" sz="1000" dirty="0">
                <a:solidFill>
                  <a:prstClr val="black"/>
                </a:solidFill>
                <a:latin typeface="Times New Roman" panose="02020603050405020304" pitchFamily="18" charset="0"/>
                <a:cs typeface="Times New Roman" panose="02020603050405020304" pitchFamily="18" charset="0"/>
              </a:rPr>
              <a:t>)</a:t>
            </a:r>
            <a:endParaRPr lang="ja-JP" altLang="en-US" sz="1000" dirty="0">
              <a:solidFill>
                <a:prstClr val="black"/>
              </a:solidFill>
              <a:latin typeface="Times New Roman" panose="02020603050405020304" pitchFamily="18" charset="0"/>
              <a:cs typeface="Times New Roman" panose="02020603050405020304" pitchFamily="18" charset="0"/>
            </a:endParaRPr>
          </a:p>
        </p:txBody>
      </p:sp>
      <p:sp>
        <p:nvSpPr>
          <p:cNvPr id="32" name="テキスト ボックス 31"/>
          <p:cNvSpPr txBox="1"/>
          <p:nvPr/>
        </p:nvSpPr>
        <p:spPr>
          <a:xfrm>
            <a:off x="2586569" y="4329952"/>
            <a:ext cx="3989422"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Nota) 1 mA é 1 / 1000A (ampere).</a:t>
            </a:r>
          </a:p>
        </p:txBody>
      </p:sp>
      <p:pic>
        <p:nvPicPr>
          <p:cNvPr id="7" name="図 6"/>
          <p:cNvPicPr>
            <a:picLocks noChangeAspect="1"/>
          </p:cNvPicPr>
          <p:nvPr/>
        </p:nvPicPr>
        <p:blipFill>
          <a:blip r:embed="rId3"/>
          <a:stretch>
            <a:fillRect/>
          </a:stretch>
        </p:blipFill>
        <p:spPr>
          <a:xfrm>
            <a:off x="2004768" y="1640954"/>
            <a:ext cx="5153025" cy="2724150"/>
          </a:xfrm>
          <a:prstGeom prst="rect">
            <a:avLst/>
          </a:prstGeom>
        </p:spPr>
      </p:pic>
      <p:sp>
        <p:nvSpPr>
          <p:cNvPr id="9" name="テキスト ボックス 1435">
            <a:extLst>
              <a:ext uri="{FF2B5EF4-FFF2-40B4-BE49-F238E27FC236}">
                <a16:creationId xmlns:a16="http://schemas.microsoft.com/office/drawing/2014/main" id="{3A59C15A-E0CF-4EB0-A8E8-AB68D167FB99}"/>
              </a:ext>
            </a:extLst>
          </p:cNvPr>
          <p:cNvSpPr txBox="1"/>
          <p:nvPr/>
        </p:nvSpPr>
        <p:spPr>
          <a:xfrm>
            <a:off x="2261643" y="1808157"/>
            <a:ext cx="1884803" cy="437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Impacto de choque elétrico</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436">
            <a:extLst>
              <a:ext uri="{FF2B5EF4-FFF2-40B4-BE49-F238E27FC236}">
                <a16:creationId xmlns:a16="http://schemas.microsoft.com/office/drawing/2014/main" id="{571C8FF1-8663-4891-A71F-03C90C8F1275}"/>
              </a:ext>
            </a:extLst>
          </p:cNvPr>
          <p:cNvSpPr txBox="1"/>
          <p:nvPr/>
        </p:nvSpPr>
        <p:spPr>
          <a:xfrm>
            <a:off x="4673738" y="1705558"/>
            <a:ext cx="956735"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Corrente alternada (AC)</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437">
            <a:extLst>
              <a:ext uri="{FF2B5EF4-FFF2-40B4-BE49-F238E27FC236}">
                <a16:creationId xmlns:a16="http://schemas.microsoft.com/office/drawing/2014/main" id="{DF7B24AC-2D75-4C98-9F3A-5A4C2CAD3276}"/>
              </a:ext>
            </a:extLst>
          </p:cNvPr>
          <p:cNvSpPr txBox="1"/>
          <p:nvPr/>
        </p:nvSpPr>
        <p:spPr>
          <a:xfrm>
            <a:off x="5876925" y="1705558"/>
            <a:ext cx="1216025"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Corrente contínua (DC)</a:t>
            </a:r>
            <a:endParaRPr lang="ja-JP" sz="105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438">
            <a:extLst>
              <a:ext uri="{FF2B5EF4-FFF2-40B4-BE49-F238E27FC236}">
                <a16:creationId xmlns:a16="http://schemas.microsoft.com/office/drawing/2014/main" id="{5F48ECCB-16E4-490B-BDA9-4EEBB86DBAC8}"/>
              </a:ext>
            </a:extLst>
          </p:cNvPr>
          <p:cNvSpPr txBox="1"/>
          <p:nvPr/>
        </p:nvSpPr>
        <p:spPr>
          <a:xfrm>
            <a:off x="2144530" y="2398364"/>
            <a:ext cx="2294772" cy="21344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pt-br"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1.	</a:t>
            </a: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Um pouco de formigamento</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439">
            <a:extLst>
              <a:ext uri="{FF2B5EF4-FFF2-40B4-BE49-F238E27FC236}">
                <a16:creationId xmlns:a16="http://schemas.microsoft.com/office/drawing/2014/main" id="{153512E1-E32A-4FA6-8DB5-BF1125D2D0A9}"/>
              </a:ext>
            </a:extLst>
          </p:cNvPr>
          <p:cNvSpPr txBox="1"/>
          <p:nvPr/>
        </p:nvSpPr>
        <p:spPr>
          <a:xfrm>
            <a:off x="2124823" y="2730922"/>
            <a:ext cx="2364627" cy="426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pt-br"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2.	</a:t>
            </a:r>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 Choque doloroso</a:t>
            </a:r>
            <a:r>
              <a:rPr lang="en-US"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
            </a:r>
            <a:br>
              <a:rPr lang="en-US" sz="1000" kern="100" dirty="0">
                <a:effectLst/>
                <a:latin typeface="Times New Roman" panose="02020603050405020304" pitchFamily="18" charset="0"/>
                <a:ea typeface="游ゴシック" panose="020B0400000000000000" pitchFamily="50" charset="-128"/>
                <a:cs typeface="Times New Roman" panose="02020603050405020304" pitchFamily="18" charset="0"/>
              </a:rPr>
            </a:br>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(No entanto, o músculo se move livremente)</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144000" indent="-144000" algn="l" rtl="0"/>
            <a:r>
              <a:rPr lang="pt-br"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440">
            <a:extLst>
              <a:ext uri="{FF2B5EF4-FFF2-40B4-BE49-F238E27FC236}">
                <a16:creationId xmlns:a16="http://schemas.microsoft.com/office/drawing/2014/main" id="{BDC1F769-7CD6-4A27-A32A-4B5408C8F4B2}"/>
              </a:ext>
            </a:extLst>
          </p:cNvPr>
          <p:cNvSpPr txBox="1"/>
          <p:nvPr/>
        </p:nvSpPr>
        <p:spPr>
          <a:xfrm>
            <a:off x="2144530" y="3276931"/>
            <a:ext cx="2344920" cy="426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pt-br"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3.	</a:t>
            </a: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 Choque doloroso</a:t>
            </a:r>
            <a:r>
              <a:rPr lang="en-US"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
            </a:r>
            <a:br>
              <a:rPr lang="en-US" sz="1200" kern="100" dirty="0">
                <a:effectLst/>
                <a:latin typeface="Times New Roman" panose="02020603050405020304" pitchFamily="18" charset="0"/>
                <a:ea typeface="游ゴシック" panose="020B0400000000000000" pitchFamily="50" charset="-128"/>
                <a:cs typeface="Times New Roman" panose="02020603050405020304" pitchFamily="18" charset="0"/>
              </a:rPr>
            </a:b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(Rigidez muscular, dispneia)</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144000" indent="-144000" algn="l" rtl="0"/>
            <a:r>
              <a:rPr lang="pt-br"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441">
            <a:extLst>
              <a:ext uri="{FF2B5EF4-FFF2-40B4-BE49-F238E27FC236}">
                <a16:creationId xmlns:a16="http://schemas.microsoft.com/office/drawing/2014/main" id="{17219521-34AC-456F-9C63-EB778601C310}"/>
              </a:ext>
            </a:extLst>
          </p:cNvPr>
          <p:cNvSpPr txBox="1"/>
          <p:nvPr/>
        </p:nvSpPr>
        <p:spPr>
          <a:xfrm>
            <a:off x="2124823" y="3861999"/>
            <a:ext cx="2294777" cy="426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pt-br"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4.	</a:t>
            </a:r>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Pode causar morte instantaneamente</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442">
            <a:extLst>
              <a:ext uri="{FF2B5EF4-FFF2-40B4-BE49-F238E27FC236}">
                <a16:creationId xmlns:a16="http://schemas.microsoft.com/office/drawing/2014/main" id="{F86B0283-055F-4269-B6AF-BB07108B0B00}"/>
              </a:ext>
            </a:extLst>
          </p:cNvPr>
          <p:cNvSpPr txBox="1"/>
          <p:nvPr/>
        </p:nvSpPr>
        <p:spPr>
          <a:xfrm>
            <a:off x="4571999" y="2079369"/>
            <a:ext cx="599043"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Homem</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443">
            <a:extLst>
              <a:ext uri="{FF2B5EF4-FFF2-40B4-BE49-F238E27FC236}">
                <a16:creationId xmlns:a16="http://schemas.microsoft.com/office/drawing/2014/main" id="{25E2C648-9BD8-459A-B645-464A1967FFCB}"/>
              </a:ext>
            </a:extLst>
          </p:cNvPr>
          <p:cNvSpPr txBox="1"/>
          <p:nvPr/>
        </p:nvSpPr>
        <p:spPr>
          <a:xfrm>
            <a:off x="5918200" y="2079369"/>
            <a:ext cx="507999"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Homem</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444">
            <a:extLst>
              <a:ext uri="{FF2B5EF4-FFF2-40B4-BE49-F238E27FC236}">
                <a16:creationId xmlns:a16="http://schemas.microsoft.com/office/drawing/2014/main" id="{86482FE6-1BDB-4BFF-A6C2-6E39234A576F}"/>
              </a:ext>
            </a:extLst>
          </p:cNvPr>
          <p:cNvSpPr txBox="1"/>
          <p:nvPr/>
        </p:nvSpPr>
        <p:spPr>
          <a:xfrm>
            <a:off x="6547160" y="2063092"/>
            <a:ext cx="507999"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Mulher</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445">
            <a:extLst>
              <a:ext uri="{FF2B5EF4-FFF2-40B4-BE49-F238E27FC236}">
                <a16:creationId xmlns:a16="http://schemas.microsoft.com/office/drawing/2014/main" id="{1E3282C9-BCDE-41BE-AF43-51344AD86EF7}"/>
              </a:ext>
            </a:extLst>
          </p:cNvPr>
          <p:cNvSpPr txBox="1"/>
          <p:nvPr/>
        </p:nvSpPr>
        <p:spPr>
          <a:xfrm>
            <a:off x="5232400" y="2080073"/>
            <a:ext cx="508000"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Mulher</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446">
            <a:extLst>
              <a:ext uri="{FF2B5EF4-FFF2-40B4-BE49-F238E27FC236}">
                <a16:creationId xmlns:a16="http://schemas.microsoft.com/office/drawing/2014/main" id="{51D36B4A-38FD-440C-B8C8-926E856ACAC2}"/>
              </a:ext>
            </a:extLst>
          </p:cNvPr>
          <p:cNvSpPr txBox="1"/>
          <p:nvPr/>
        </p:nvSpPr>
        <p:spPr>
          <a:xfrm>
            <a:off x="3039212" y="4380502"/>
            <a:ext cx="3281843" cy="2298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Nota) 1 mA é 1 / 1000A (ampere).</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2441842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Conhecimento sobre eletricidade</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203 do texto / Página 109 do texto suplementar</a:t>
            </a:r>
          </a:p>
        </p:txBody>
      </p:sp>
      <p:sp>
        <p:nvSpPr>
          <p:cNvPr id="29" name="コンテンツ プレースホルダー 4"/>
          <p:cNvSpPr txBox="1">
            <a:spLocks/>
          </p:cNvSpPr>
          <p:nvPr/>
        </p:nvSpPr>
        <p:spPr>
          <a:xfrm>
            <a:off x="628650" y="1268383"/>
            <a:ext cx="7886700" cy="49133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31" name="テキスト ボックス 30"/>
          <p:cNvSpPr txBox="1"/>
          <p:nvPr/>
        </p:nvSpPr>
        <p:spPr>
          <a:xfrm>
            <a:off x="2346484" y="1283191"/>
            <a:ext cx="474011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Distância de separação das linhas de transmissão e distribuição</a:t>
            </a:r>
          </a:p>
        </p:txBody>
      </p:sp>
      <p:pic>
        <p:nvPicPr>
          <p:cNvPr id="2" name="図 1"/>
          <p:cNvPicPr>
            <a:picLocks noChangeAspect="1"/>
          </p:cNvPicPr>
          <p:nvPr/>
        </p:nvPicPr>
        <p:blipFill>
          <a:blip r:embed="rId3"/>
          <a:stretch>
            <a:fillRect/>
          </a:stretch>
        </p:blipFill>
        <p:spPr>
          <a:xfrm>
            <a:off x="1900238" y="1517073"/>
            <a:ext cx="5286604" cy="4664651"/>
          </a:xfrm>
          <a:prstGeom prst="rect">
            <a:avLst/>
          </a:prstGeom>
        </p:spPr>
      </p:pic>
      <p:sp>
        <p:nvSpPr>
          <p:cNvPr id="42" name="テキスト ボックス 1447">
            <a:extLst>
              <a:ext uri="{FF2B5EF4-FFF2-40B4-BE49-F238E27FC236}">
                <a16:creationId xmlns:a16="http://schemas.microsoft.com/office/drawing/2014/main" id="{2AE2639C-2A1C-470D-975A-748C4FBD82BA}"/>
              </a:ext>
            </a:extLst>
          </p:cNvPr>
          <p:cNvSpPr txBox="1"/>
          <p:nvPr/>
        </p:nvSpPr>
        <p:spPr>
          <a:xfrm>
            <a:off x="3235819" y="1696056"/>
            <a:ext cx="245781" cy="4993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Circuito elétrico</a:t>
            </a:r>
          </a:p>
        </p:txBody>
      </p:sp>
      <p:sp>
        <p:nvSpPr>
          <p:cNvPr id="43" name="テキスト ボックス 1448">
            <a:extLst>
              <a:ext uri="{FF2B5EF4-FFF2-40B4-BE49-F238E27FC236}">
                <a16:creationId xmlns:a16="http://schemas.microsoft.com/office/drawing/2014/main" id="{84FAB5DE-EDD4-4EDC-BE21-F7667AEEEFD7}"/>
              </a:ext>
            </a:extLst>
          </p:cNvPr>
          <p:cNvSpPr txBox="1"/>
          <p:nvPr/>
        </p:nvSpPr>
        <p:spPr>
          <a:xfrm>
            <a:off x="3260574" y="2298077"/>
            <a:ext cx="169556" cy="453481"/>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Linha de distribuição elétrica</a:t>
            </a:r>
          </a:p>
        </p:txBody>
      </p:sp>
      <p:sp>
        <p:nvSpPr>
          <p:cNvPr id="44" name="テキスト ボックス 1449">
            <a:extLst>
              <a:ext uri="{FF2B5EF4-FFF2-40B4-BE49-F238E27FC236}">
                <a16:creationId xmlns:a16="http://schemas.microsoft.com/office/drawing/2014/main" id="{9D8B150C-1EE7-44A4-BC0F-CB02B418C28E}"/>
              </a:ext>
            </a:extLst>
          </p:cNvPr>
          <p:cNvSpPr txBox="1"/>
          <p:nvPr/>
        </p:nvSpPr>
        <p:spPr>
          <a:xfrm>
            <a:off x="3260574" y="3010478"/>
            <a:ext cx="221026" cy="1055929"/>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Linha de energia elétrica</a:t>
            </a:r>
          </a:p>
        </p:txBody>
      </p:sp>
      <p:sp>
        <p:nvSpPr>
          <p:cNvPr id="45" name="テキスト ボックス 1450">
            <a:extLst>
              <a:ext uri="{FF2B5EF4-FFF2-40B4-BE49-F238E27FC236}">
                <a16:creationId xmlns:a16="http://schemas.microsoft.com/office/drawing/2014/main" id="{D1C683BE-AB5D-4584-BAEF-420AC76E8819}"/>
              </a:ext>
            </a:extLst>
          </p:cNvPr>
          <p:cNvSpPr txBox="1"/>
          <p:nvPr/>
        </p:nvSpPr>
        <p:spPr>
          <a:xfrm>
            <a:off x="3537815" y="1685826"/>
            <a:ext cx="815167" cy="5401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Tensão de transmissão elétrica (V)</a:t>
            </a:r>
          </a:p>
        </p:txBody>
      </p:sp>
      <p:sp>
        <p:nvSpPr>
          <p:cNvPr id="46" name="テキスト ボックス 1451">
            <a:extLst>
              <a:ext uri="{FF2B5EF4-FFF2-40B4-BE49-F238E27FC236}">
                <a16:creationId xmlns:a16="http://schemas.microsoft.com/office/drawing/2014/main" id="{1EBAE830-6473-4708-8B35-7CD5DD09DDBF}"/>
              </a:ext>
            </a:extLst>
          </p:cNvPr>
          <p:cNvSpPr txBox="1"/>
          <p:nvPr/>
        </p:nvSpPr>
        <p:spPr>
          <a:xfrm>
            <a:off x="4450265" y="1672165"/>
            <a:ext cx="1387009"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Distância mínima de isolamento (m)</a:t>
            </a:r>
          </a:p>
        </p:txBody>
      </p:sp>
      <p:sp>
        <p:nvSpPr>
          <p:cNvPr id="47" name="テキスト ボックス 1452">
            <a:extLst>
              <a:ext uri="{FF2B5EF4-FFF2-40B4-BE49-F238E27FC236}">
                <a16:creationId xmlns:a16="http://schemas.microsoft.com/office/drawing/2014/main" id="{018EBABD-EB65-44F8-9067-10397B6AB8EA}"/>
              </a:ext>
            </a:extLst>
          </p:cNvPr>
          <p:cNvSpPr txBox="1"/>
          <p:nvPr/>
        </p:nvSpPr>
        <p:spPr>
          <a:xfrm>
            <a:off x="4403271" y="1923484"/>
            <a:ext cx="743062" cy="3447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Notificação do Diretor do Labor Standards Bureau </a:t>
            </a:r>
            <a:r>
              <a:rPr lang="pt-br" sz="500" kern="100" baseline="30000" dirty="0">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(Postos de Fiscalização das Normas Trabalhistas)</a:t>
            </a:r>
            <a:endParaRPr lang="ja-JP" sz="5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48" name="テキスト ボックス 1453">
            <a:extLst>
              <a:ext uri="{FF2B5EF4-FFF2-40B4-BE49-F238E27FC236}">
                <a16:creationId xmlns:a16="http://schemas.microsoft.com/office/drawing/2014/main" id="{F2554230-DA13-465B-91C1-F980C2CD0790}"/>
              </a:ext>
            </a:extLst>
          </p:cNvPr>
          <p:cNvSpPr txBox="1"/>
          <p:nvPr/>
        </p:nvSpPr>
        <p:spPr>
          <a:xfrm>
            <a:off x="5186420" y="1906936"/>
            <a:ext cx="702224" cy="3447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Valor alvo da empresa de energia</a:t>
            </a:r>
          </a:p>
        </p:txBody>
      </p:sp>
      <p:sp>
        <p:nvSpPr>
          <p:cNvPr id="49" name="テキスト ボックス 1454">
            <a:extLst>
              <a:ext uri="{FF2B5EF4-FFF2-40B4-BE49-F238E27FC236}">
                <a16:creationId xmlns:a16="http://schemas.microsoft.com/office/drawing/2014/main" id="{08AE7344-4291-4D3C-AA6F-4C28B74C295D}"/>
              </a:ext>
            </a:extLst>
          </p:cNvPr>
          <p:cNvSpPr txBox="1"/>
          <p:nvPr/>
        </p:nvSpPr>
        <p:spPr>
          <a:xfrm>
            <a:off x="3496748" y="2298463"/>
            <a:ext cx="856234"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100/200 ou menos</a:t>
            </a:r>
          </a:p>
        </p:txBody>
      </p:sp>
      <p:sp>
        <p:nvSpPr>
          <p:cNvPr id="50" name="テキスト ボックス 1455">
            <a:extLst>
              <a:ext uri="{FF2B5EF4-FFF2-40B4-BE49-F238E27FC236}">
                <a16:creationId xmlns:a16="http://schemas.microsoft.com/office/drawing/2014/main" id="{91831791-EADF-4814-9539-E38262683586}"/>
              </a:ext>
            </a:extLst>
          </p:cNvPr>
          <p:cNvSpPr txBox="1"/>
          <p:nvPr/>
        </p:nvSpPr>
        <p:spPr>
          <a:xfrm>
            <a:off x="4419600" y="2308195"/>
            <a:ext cx="737345"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1,0 ou superior</a:t>
            </a:r>
          </a:p>
        </p:txBody>
      </p:sp>
      <p:sp>
        <p:nvSpPr>
          <p:cNvPr id="51" name="テキスト ボックス 1456">
            <a:extLst>
              <a:ext uri="{FF2B5EF4-FFF2-40B4-BE49-F238E27FC236}">
                <a16:creationId xmlns:a16="http://schemas.microsoft.com/office/drawing/2014/main" id="{FAC35041-B2A6-4460-989C-7D161E547927}"/>
              </a:ext>
            </a:extLst>
          </p:cNvPr>
          <p:cNvSpPr txBox="1"/>
          <p:nvPr/>
        </p:nvSpPr>
        <p:spPr>
          <a:xfrm>
            <a:off x="5167659" y="2320378"/>
            <a:ext cx="737345"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2,0 ou superior</a:t>
            </a:r>
          </a:p>
        </p:txBody>
      </p:sp>
      <p:sp>
        <p:nvSpPr>
          <p:cNvPr id="52" name="テキスト ボックス 1377">
            <a:extLst>
              <a:ext uri="{FF2B5EF4-FFF2-40B4-BE49-F238E27FC236}">
                <a16:creationId xmlns:a16="http://schemas.microsoft.com/office/drawing/2014/main" id="{8A61F4DF-3DFB-4998-916D-7549E1118E08}"/>
              </a:ext>
            </a:extLst>
          </p:cNvPr>
          <p:cNvSpPr txBox="1"/>
          <p:nvPr/>
        </p:nvSpPr>
        <p:spPr>
          <a:xfrm>
            <a:off x="3235819" y="4139283"/>
            <a:ext cx="3000823"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(Nota) * 17 de dezembro de 1975, nº 759</a:t>
            </a:r>
          </a:p>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9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53" name="テキスト ボックス 1378">
            <a:extLst>
              <a:ext uri="{FF2B5EF4-FFF2-40B4-BE49-F238E27FC236}">
                <a16:creationId xmlns:a16="http://schemas.microsoft.com/office/drawing/2014/main" id="{1CDA35DF-4ADD-48C2-9299-B14A18DFACDC}"/>
              </a:ext>
            </a:extLst>
          </p:cNvPr>
          <p:cNvSpPr txBox="1"/>
          <p:nvPr/>
        </p:nvSpPr>
        <p:spPr>
          <a:xfrm>
            <a:off x="1855302" y="4381780"/>
            <a:ext cx="1405272" cy="142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(Linha de distribuição elétrica)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4" name="テキスト ボックス 1381">
            <a:extLst>
              <a:ext uri="{FF2B5EF4-FFF2-40B4-BE49-F238E27FC236}">
                <a16:creationId xmlns:a16="http://schemas.microsoft.com/office/drawing/2014/main" id="{5F0A119D-50F1-440C-AB55-54944454DDF1}"/>
              </a:ext>
            </a:extLst>
          </p:cNvPr>
          <p:cNvSpPr txBox="1"/>
          <p:nvPr/>
        </p:nvSpPr>
        <p:spPr>
          <a:xfrm>
            <a:off x="3922473" y="4405254"/>
            <a:ext cx="122386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(linha de energia elétrica)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5" name="テキスト ボックス 1382">
            <a:extLst>
              <a:ext uri="{FF2B5EF4-FFF2-40B4-BE49-F238E27FC236}">
                <a16:creationId xmlns:a16="http://schemas.microsoft.com/office/drawing/2014/main" id="{70623369-97D0-45F7-A9DB-446F891E9837}"/>
              </a:ext>
            </a:extLst>
          </p:cNvPr>
          <p:cNvSpPr txBox="1"/>
          <p:nvPr/>
        </p:nvSpPr>
        <p:spPr>
          <a:xfrm>
            <a:off x="6332596" y="4392073"/>
            <a:ext cx="1035221" cy="1161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Linha de energia elétrica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6" name="テキスト ボックス 1383">
            <a:extLst>
              <a:ext uri="{FF2B5EF4-FFF2-40B4-BE49-F238E27FC236}">
                <a16:creationId xmlns:a16="http://schemas.microsoft.com/office/drawing/2014/main" id="{9879C315-262F-495C-A4EB-D88376A89D57}"/>
              </a:ext>
            </a:extLst>
          </p:cNvPr>
          <p:cNvSpPr txBox="1"/>
          <p:nvPr/>
        </p:nvSpPr>
        <p:spPr>
          <a:xfrm>
            <a:off x="5605464" y="4408515"/>
            <a:ext cx="615374" cy="1155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Fio terra aéreo</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7" name="テキスト ボックス 1384">
            <a:extLst>
              <a:ext uri="{FF2B5EF4-FFF2-40B4-BE49-F238E27FC236}">
                <a16:creationId xmlns:a16="http://schemas.microsoft.com/office/drawing/2014/main" id="{DB842B7D-3EAB-4D6A-BC28-508CD8AE4166}"/>
              </a:ext>
            </a:extLst>
          </p:cNvPr>
          <p:cNvSpPr txBox="1"/>
          <p:nvPr/>
        </p:nvSpPr>
        <p:spPr>
          <a:xfrm>
            <a:off x="2609414" y="4540704"/>
            <a:ext cx="488315" cy="1411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Linha de distribuição de alta tensão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8" name="テキスト ボックス 1385">
            <a:extLst>
              <a:ext uri="{FF2B5EF4-FFF2-40B4-BE49-F238E27FC236}">
                <a16:creationId xmlns:a16="http://schemas.microsoft.com/office/drawing/2014/main" id="{CCFF5553-9E5A-4B33-A093-FB1F59FC6452}"/>
              </a:ext>
            </a:extLst>
          </p:cNvPr>
          <p:cNvSpPr txBox="1"/>
          <p:nvPr/>
        </p:nvSpPr>
        <p:spPr>
          <a:xfrm rot="5400000">
            <a:off x="2940563" y="4667620"/>
            <a:ext cx="455209" cy="151657"/>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Segurança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59" name="テキスト ボックス 1387">
            <a:extLst>
              <a:ext uri="{FF2B5EF4-FFF2-40B4-BE49-F238E27FC236}">
                <a16:creationId xmlns:a16="http://schemas.microsoft.com/office/drawing/2014/main" id="{50AA76EE-3EF0-4364-8B47-12B345D1246C}"/>
              </a:ext>
            </a:extLst>
          </p:cNvPr>
          <p:cNvSpPr txBox="1"/>
          <p:nvPr/>
        </p:nvSpPr>
        <p:spPr>
          <a:xfrm rot="5400000">
            <a:off x="4860711" y="4837441"/>
            <a:ext cx="396723" cy="156346"/>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Segurança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0" name="テキスト ボックス 1388">
            <a:extLst>
              <a:ext uri="{FF2B5EF4-FFF2-40B4-BE49-F238E27FC236}">
                <a16:creationId xmlns:a16="http://schemas.microsoft.com/office/drawing/2014/main" id="{26AD6187-1A54-4660-B134-A4D639F46F14}"/>
              </a:ext>
            </a:extLst>
          </p:cNvPr>
          <p:cNvSpPr txBox="1"/>
          <p:nvPr/>
        </p:nvSpPr>
        <p:spPr>
          <a:xfrm rot="16200000">
            <a:off x="1887922" y="5029262"/>
            <a:ext cx="485908" cy="151656"/>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Segurança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1" name="テキスト ボックス 1390">
            <a:extLst>
              <a:ext uri="{FF2B5EF4-FFF2-40B4-BE49-F238E27FC236}">
                <a16:creationId xmlns:a16="http://schemas.microsoft.com/office/drawing/2014/main" id="{C97C9CDD-A0D3-4312-9739-A4881A4FAA47}"/>
              </a:ext>
            </a:extLst>
          </p:cNvPr>
          <p:cNvSpPr txBox="1"/>
          <p:nvPr/>
        </p:nvSpPr>
        <p:spPr>
          <a:xfrm rot="16200000">
            <a:off x="3813047" y="4903222"/>
            <a:ext cx="519433" cy="112649"/>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Segurança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2" name="テキスト ボックス 1391">
            <a:extLst>
              <a:ext uri="{FF2B5EF4-FFF2-40B4-BE49-F238E27FC236}">
                <a16:creationId xmlns:a16="http://schemas.microsoft.com/office/drawing/2014/main" id="{44BFAABF-3A2B-415D-BE5D-23F3592B5725}"/>
              </a:ext>
            </a:extLst>
          </p:cNvPr>
          <p:cNvSpPr txBox="1"/>
          <p:nvPr/>
        </p:nvSpPr>
        <p:spPr>
          <a:xfrm>
            <a:off x="4005329" y="5380488"/>
            <a:ext cx="549311" cy="122555"/>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Segurança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3" name="テキスト ボックス 1422">
            <a:extLst>
              <a:ext uri="{FF2B5EF4-FFF2-40B4-BE49-F238E27FC236}">
                <a16:creationId xmlns:a16="http://schemas.microsoft.com/office/drawing/2014/main" id="{C9FCCC8E-062B-4C91-B2F4-376E82E5AE41}"/>
              </a:ext>
            </a:extLst>
          </p:cNvPr>
          <p:cNvSpPr txBox="1"/>
          <p:nvPr/>
        </p:nvSpPr>
        <p:spPr>
          <a:xfrm>
            <a:off x="2604024" y="5566061"/>
            <a:ext cx="488315" cy="92479"/>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Segurança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4" name="テキスト ボックス 1482">
            <a:extLst>
              <a:ext uri="{FF2B5EF4-FFF2-40B4-BE49-F238E27FC236}">
                <a16:creationId xmlns:a16="http://schemas.microsoft.com/office/drawing/2014/main" id="{66B77AE3-9D8D-4156-9F5C-E79C84E19AEF}"/>
              </a:ext>
            </a:extLst>
          </p:cNvPr>
          <p:cNvSpPr txBox="1"/>
          <p:nvPr/>
        </p:nvSpPr>
        <p:spPr>
          <a:xfrm>
            <a:off x="2886492" y="5025746"/>
            <a:ext cx="316230" cy="1656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Alta pressão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Redução de alta tensão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5" name="テキスト ボックス 1483">
            <a:extLst>
              <a:ext uri="{FF2B5EF4-FFF2-40B4-BE49-F238E27FC236}">
                <a16:creationId xmlns:a16="http://schemas.microsoft.com/office/drawing/2014/main" id="{DFDEF7B0-F36A-4976-A3E6-EA4CE59F42B5}"/>
              </a:ext>
            </a:extLst>
          </p:cNvPr>
          <p:cNvSpPr txBox="1"/>
          <p:nvPr/>
        </p:nvSpPr>
        <p:spPr>
          <a:xfrm>
            <a:off x="1719263" y="5536610"/>
            <a:ext cx="749006" cy="12193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Transformador de polo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6" name="テキスト ボックス 1484">
            <a:extLst>
              <a:ext uri="{FF2B5EF4-FFF2-40B4-BE49-F238E27FC236}">
                <a16:creationId xmlns:a16="http://schemas.microsoft.com/office/drawing/2014/main" id="{4F0DD3AF-5789-431C-AD91-94C6E450678E}"/>
              </a:ext>
            </a:extLst>
          </p:cNvPr>
          <p:cNvSpPr txBox="1"/>
          <p:nvPr/>
        </p:nvSpPr>
        <p:spPr>
          <a:xfrm>
            <a:off x="1957158" y="5710319"/>
            <a:ext cx="539739" cy="1180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Lado da casa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7" name="テキスト ボックス 1485">
            <a:extLst>
              <a:ext uri="{FF2B5EF4-FFF2-40B4-BE49-F238E27FC236}">
                <a16:creationId xmlns:a16="http://schemas.microsoft.com/office/drawing/2014/main" id="{2CDFD879-35B6-45D4-9A73-C181555A00D5}"/>
              </a:ext>
            </a:extLst>
          </p:cNvPr>
          <p:cNvSpPr txBox="1"/>
          <p:nvPr/>
        </p:nvSpPr>
        <p:spPr>
          <a:xfrm>
            <a:off x="2647078" y="5704701"/>
            <a:ext cx="783051" cy="1505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Lado da autoestrada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8" name="テキスト ボックス 1486">
            <a:extLst>
              <a:ext uri="{FF2B5EF4-FFF2-40B4-BE49-F238E27FC236}">
                <a16:creationId xmlns:a16="http://schemas.microsoft.com/office/drawing/2014/main" id="{FB35BC09-2293-4239-A173-D148F697D85B}"/>
              </a:ext>
            </a:extLst>
          </p:cNvPr>
          <p:cNvSpPr txBox="1"/>
          <p:nvPr/>
        </p:nvSpPr>
        <p:spPr>
          <a:xfrm>
            <a:off x="2912527" y="5309014"/>
            <a:ext cx="290195" cy="850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Linha de baixa tensão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69" name="テキスト ボックス 1487">
            <a:extLst>
              <a:ext uri="{FF2B5EF4-FFF2-40B4-BE49-F238E27FC236}">
                <a16:creationId xmlns:a16="http://schemas.microsoft.com/office/drawing/2014/main" id="{7DD650D2-DB3B-42A5-A456-BCE2F426B58F}"/>
              </a:ext>
            </a:extLst>
          </p:cNvPr>
          <p:cNvSpPr txBox="1"/>
          <p:nvPr/>
        </p:nvSpPr>
        <p:spPr>
          <a:xfrm>
            <a:off x="3249942" y="4981842"/>
            <a:ext cx="492718" cy="3271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Tenha cuidado porque até o transformador, a linha é de alta tensão </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0" name="テキスト ボックス 1489">
            <a:extLst>
              <a:ext uri="{FF2B5EF4-FFF2-40B4-BE49-F238E27FC236}">
                <a16:creationId xmlns:a16="http://schemas.microsoft.com/office/drawing/2014/main" id="{1E4F73D2-8764-4A0F-B297-8250A65E82AC}"/>
              </a:ext>
            </a:extLst>
          </p:cNvPr>
          <p:cNvSpPr txBox="1"/>
          <p:nvPr/>
        </p:nvSpPr>
        <p:spPr>
          <a:xfrm>
            <a:off x="4085396" y="5716746"/>
            <a:ext cx="962854" cy="3473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A maioria das linhas de transmissão são torres de aço, mas esteja ciente de que podem ser postes.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1" name="テキスト ボックス 1491">
            <a:extLst>
              <a:ext uri="{FF2B5EF4-FFF2-40B4-BE49-F238E27FC236}">
                <a16:creationId xmlns:a16="http://schemas.microsoft.com/office/drawing/2014/main" id="{9EB16387-C73E-4459-A65B-58E4DB5DB3B2}"/>
              </a:ext>
            </a:extLst>
          </p:cNvPr>
          <p:cNvSpPr txBox="1"/>
          <p:nvPr/>
        </p:nvSpPr>
        <p:spPr>
          <a:xfrm>
            <a:off x="6012762" y="5183387"/>
            <a:ext cx="492718" cy="115570"/>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Segurança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2" name="テキスト ボックス 1492">
            <a:extLst>
              <a:ext uri="{FF2B5EF4-FFF2-40B4-BE49-F238E27FC236}">
                <a16:creationId xmlns:a16="http://schemas.microsoft.com/office/drawing/2014/main" id="{74AB2B9E-EDB3-4643-A747-B7D38BB8D9A9}"/>
              </a:ext>
            </a:extLst>
          </p:cNvPr>
          <p:cNvSpPr txBox="1"/>
          <p:nvPr/>
        </p:nvSpPr>
        <p:spPr>
          <a:xfrm>
            <a:off x="5720360" y="5434351"/>
            <a:ext cx="369288" cy="1552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(Nota)</a:t>
            </a:r>
            <a:endParaRPr lang="ja-JP" sz="10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3" name="テキスト ボックス 1493">
            <a:extLst>
              <a:ext uri="{FF2B5EF4-FFF2-40B4-BE49-F238E27FC236}">
                <a16:creationId xmlns:a16="http://schemas.microsoft.com/office/drawing/2014/main" id="{ACDF43C4-DE16-42BA-BCFA-E96A016C9435}"/>
              </a:ext>
            </a:extLst>
          </p:cNvPr>
          <p:cNvSpPr txBox="1"/>
          <p:nvPr/>
        </p:nvSpPr>
        <p:spPr>
          <a:xfrm>
            <a:off x="6238132" y="5721158"/>
            <a:ext cx="721467" cy="2370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Distância de separação </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4" name="テキスト ボックス 1614">
            <a:extLst>
              <a:ext uri="{FF2B5EF4-FFF2-40B4-BE49-F238E27FC236}">
                <a16:creationId xmlns:a16="http://schemas.microsoft.com/office/drawing/2014/main" id="{2CB824AD-605E-403E-82B2-89FEB0BB7A68}"/>
              </a:ext>
            </a:extLst>
          </p:cNvPr>
          <p:cNvSpPr txBox="1"/>
          <p:nvPr/>
        </p:nvSpPr>
        <p:spPr>
          <a:xfrm>
            <a:off x="4379200" y="4556800"/>
            <a:ext cx="325793" cy="82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Pressão extra alta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4554151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rtl="0"/>
            <a:r>
              <a:rPr lang="pt-br" sz="3200">
                <a:latin typeface="Times New Roman" panose="02020603050405020304" pitchFamily="18" charset="0"/>
                <a:ea typeface="ＭＳ Ｐゴシック" panose="020B0600070205080204" pitchFamily="50" charset="-128"/>
                <a:cs typeface="Times New Roman" panose="02020603050405020304" pitchFamily="18" charset="0"/>
              </a:rPr>
              <a:t>Capítulo 10 Conhecimento sobre geologia e obras de engenharia civil</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323790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185536"/>
          </a:xfrm>
          <a:ln>
            <a:solidFill>
              <a:schemeClr val="tx1"/>
            </a:solidFill>
          </a:ln>
        </p:spPr>
        <p:txBody>
          <a:bodyPr rtlCol="0">
            <a:noAutofit/>
          </a:bodyPr>
          <a:lstStyle/>
          <a:p>
            <a:pPr rtl="0"/>
            <a:r>
              <a:rPr lang="pt-br" sz="1400" dirty="0">
                <a:latin typeface="Times New Roman" panose="02020603050405020304" pitchFamily="18" charset="0"/>
                <a:ea typeface="Meiryo UI" panose="020B0604030504040204" pitchFamily="50" charset="-128"/>
                <a:cs typeface="Times New Roman" panose="02020603050405020304" pitchFamily="18" charset="0"/>
              </a:rPr>
              <a:t>Terminologia relacionada às máquinas de construção do tipo veicular</a:t>
            </a:r>
            <a:br>
              <a:rPr lang="pt-br" sz="1400" dirty="0">
                <a:latin typeface="Times New Roman" panose="02020603050405020304" pitchFamily="18" charset="0"/>
                <a:ea typeface="Meiryo UI" panose="020B0604030504040204" pitchFamily="50" charset="-128"/>
                <a:cs typeface="Times New Roman" panose="02020603050405020304" pitchFamily="18" charset="0"/>
              </a:rPr>
            </a:br>
            <a:r>
              <a:rPr lang="pt-BR" sz="1400" dirty="0">
                <a:latin typeface="Times New Roman" panose="02020603050405020304" pitchFamily="18" charset="0"/>
                <a:ea typeface="Meiryo UI" panose="020B0604030504040204" pitchFamily="50" charset="-128"/>
                <a:cs typeface="Times New Roman" panose="02020603050405020304" pitchFamily="18" charset="0"/>
              </a:rPr>
              <a:t/>
            </a:r>
            <a:br>
              <a:rPr lang="pt-BR" sz="1400" dirty="0">
                <a:latin typeface="Times New Roman" panose="02020603050405020304" pitchFamily="18" charset="0"/>
                <a:ea typeface="Meiryo UI" panose="020B0604030504040204" pitchFamily="50" charset="-128"/>
                <a:cs typeface="Times New Roman" panose="02020603050405020304" pitchFamily="18" charset="0"/>
              </a:rPr>
            </a:br>
            <a:r>
              <a:rPr lang="pt-br" sz="1400" dirty="0">
                <a:latin typeface="Times New Roman" panose="02020603050405020304" pitchFamily="18" charset="0"/>
                <a:ea typeface="Meiryo UI" panose="020B0604030504040204" pitchFamily="50" charset="-128"/>
                <a:cs typeface="Times New Roman" panose="02020603050405020304" pitchFamily="18" charset="0"/>
              </a:rPr>
              <a:t>2 ... Peso da carroceria / corpo da máquina</a:t>
            </a:r>
            <a:r>
              <a:rPr lang="en-US" sz="1400" dirty="0">
                <a:latin typeface="Times New Roman" panose="02020603050405020304" pitchFamily="18" charset="0"/>
                <a:ea typeface="Meiryo UI" panose="020B0604030504040204" pitchFamily="50" charset="-128"/>
                <a:cs typeface="Times New Roman" panose="02020603050405020304" pitchFamily="18" charset="0"/>
              </a:rPr>
              <a:t/>
            </a:r>
            <a:br>
              <a:rPr lang="en-US" sz="1400" dirty="0">
                <a:latin typeface="Times New Roman" panose="02020603050405020304" pitchFamily="18" charset="0"/>
                <a:ea typeface="Meiryo UI" panose="020B0604030504040204" pitchFamily="50" charset="-128"/>
                <a:cs typeface="Times New Roman" panose="02020603050405020304" pitchFamily="18" charset="0"/>
              </a:rPr>
            </a:br>
            <a:r>
              <a:rPr lang="pt-br" sz="1400" dirty="0">
                <a:latin typeface="Times New Roman" panose="02020603050405020304" pitchFamily="18" charset="0"/>
                <a:ea typeface="Meiryo UI" panose="020B0604030504040204" pitchFamily="50" charset="-128"/>
                <a:cs typeface="Times New Roman" panose="02020603050405020304" pitchFamily="18" charset="0"/>
              </a:rPr>
              <a:t>3 ... Peso da máquina</a:t>
            </a:r>
            <a: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1400" dirty="0">
                <a:latin typeface="Times New Roman" panose="02020603050405020304" pitchFamily="18" charset="0"/>
                <a:ea typeface="Meiryo UI" panose="020B0604030504040204" pitchFamily="50" charset="-128"/>
                <a:cs typeface="Times New Roman" panose="02020603050405020304" pitchFamily="18" charset="0"/>
              </a:rPr>
            </a:br>
            <a:r>
              <a:rPr lang="pt-br" sz="1400" dirty="0">
                <a:latin typeface="Times New Roman" panose="02020603050405020304" pitchFamily="18" charset="0"/>
                <a:ea typeface="Meiryo UI" panose="020B0604030504040204" pitchFamily="50" charset="-128"/>
                <a:cs typeface="Times New Roman" panose="02020603050405020304" pitchFamily="18" charset="0"/>
              </a:rPr>
              <a:t>4 ... Peso total da máquina</a:t>
            </a:r>
            <a:endParaRPr kumimoji="1" lang="ja-JP" altLang="en-US" sz="1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849581"/>
            <a:ext cx="7886700" cy="4478331"/>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316232" y="6452605"/>
            <a:ext cx="3679930"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11 do texto / Página 10 do texto suplementar</a:t>
            </a:r>
          </a:p>
        </p:txBody>
      </p:sp>
      <p:pic>
        <p:nvPicPr>
          <p:cNvPr id="7" name="図 6"/>
          <p:cNvPicPr>
            <a:picLocks noChangeAspect="1"/>
          </p:cNvPicPr>
          <p:nvPr/>
        </p:nvPicPr>
        <p:blipFill>
          <a:blip r:embed="rId3"/>
          <a:stretch>
            <a:fillRect/>
          </a:stretch>
        </p:blipFill>
        <p:spPr>
          <a:xfrm>
            <a:off x="2947988" y="1881129"/>
            <a:ext cx="3446098" cy="1763818"/>
          </a:xfrm>
          <a:prstGeom prst="rect">
            <a:avLst/>
          </a:prstGeom>
        </p:spPr>
      </p:pic>
      <p:pic>
        <p:nvPicPr>
          <p:cNvPr id="11" name="図 10"/>
          <p:cNvPicPr>
            <a:picLocks noChangeAspect="1"/>
          </p:cNvPicPr>
          <p:nvPr/>
        </p:nvPicPr>
        <p:blipFill>
          <a:blip r:embed="rId4"/>
          <a:stretch>
            <a:fillRect/>
          </a:stretch>
        </p:blipFill>
        <p:spPr>
          <a:xfrm>
            <a:off x="4497946" y="3922157"/>
            <a:ext cx="3978504" cy="2002693"/>
          </a:xfrm>
          <a:prstGeom prst="rect">
            <a:avLst/>
          </a:prstGeom>
        </p:spPr>
      </p:pic>
      <p:pic>
        <p:nvPicPr>
          <p:cNvPr id="10" name="図 9"/>
          <p:cNvPicPr>
            <a:picLocks noChangeAspect="1"/>
          </p:cNvPicPr>
          <p:nvPr/>
        </p:nvPicPr>
        <p:blipFill>
          <a:blip r:embed="rId5"/>
          <a:stretch>
            <a:fillRect/>
          </a:stretch>
        </p:blipFill>
        <p:spPr>
          <a:xfrm>
            <a:off x="705811" y="3963206"/>
            <a:ext cx="3792135" cy="2002693"/>
          </a:xfrm>
          <a:prstGeom prst="rect">
            <a:avLst/>
          </a:prstGeom>
        </p:spPr>
      </p:pic>
      <p:sp>
        <p:nvSpPr>
          <p:cNvPr id="12" name="正方形/長方形 11"/>
          <p:cNvSpPr/>
          <p:nvPr/>
        </p:nvSpPr>
        <p:spPr>
          <a:xfrm>
            <a:off x="5555574" y="5196146"/>
            <a:ext cx="162410" cy="14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4" name="正方形/長方形 13"/>
          <p:cNvSpPr/>
          <p:nvPr/>
        </p:nvSpPr>
        <p:spPr>
          <a:xfrm>
            <a:off x="5782076" y="5185328"/>
            <a:ext cx="154380" cy="302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6" name="正方形/長方形 15"/>
          <p:cNvSpPr/>
          <p:nvPr/>
        </p:nvSpPr>
        <p:spPr>
          <a:xfrm>
            <a:off x="6000547" y="5182505"/>
            <a:ext cx="150861" cy="305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5468382" y="5139297"/>
            <a:ext cx="353943" cy="489573"/>
          </a:xfrm>
          <a:prstGeom prst="rect">
            <a:avLst/>
          </a:prstGeom>
          <a:noFill/>
        </p:spPr>
        <p:txBody>
          <a:bodyPr vert="eaVert" wrap="square" rtlCol="0">
            <a:spAutoFit/>
          </a:bodyPr>
          <a:lstStyle/>
          <a:p>
            <a:pPr rtl="0"/>
            <a:r>
              <a:rPr lang="pt-br" sz="1100" dirty="0">
                <a:latin typeface="Times New Roman" panose="02020603050405020304" pitchFamily="18" charset="0"/>
                <a:cs typeface="Times New Roman" panose="02020603050405020304" pitchFamily="18" charset="0"/>
              </a:rPr>
              <a:t>Água</a:t>
            </a:r>
            <a:endParaRPr kumimoji="1" lang="ja-JP" altLang="en-US" sz="1100"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5685094" y="5127415"/>
            <a:ext cx="353943" cy="420949"/>
          </a:xfrm>
          <a:prstGeom prst="rect">
            <a:avLst/>
          </a:prstGeom>
          <a:noFill/>
        </p:spPr>
        <p:txBody>
          <a:bodyPr vert="eaVert" wrap="none" rtlCol="0">
            <a:spAutoFit/>
          </a:bodyPr>
          <a:lstStyle/>
          <a:p>
            <a:pPr rtl="0"/>
            <a:r>
              <a:rPr lang="pt-br" sz="1100" dirty="0">
                <a:latin typeface="Times New Roman" panose="02020603050405020304" pitchFamily="18" charset="0"/>
                <a:cs typeface="Times New Roman" panose="02020603050405020304" pitchFamily="18" charset="0"/>
              </a:rPr>
              <a:t>Óleos</a:t>
            </a:r>
            <a:endParaRPr lang="en-US" altLang="ja-JP" sz="11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5901806" y="5139297"/>
            <a:ext cx="353943" cy="810478"/>
          </a:xfrm>
          <a:prstGeom prst="rect">
            <a:avLst/>
          </a:prstGeom>
          <a:noFill/>
        </p:spPr>
        <p:txBody>
          <a:bodyPr vert="eaVert" wrap="none" rtlCol="0">
            <a:spAutoFit/>
          </a:bodyPr>
          <a:lstStyle/>
          <a:p>
            <a:pPr rtl="0"/>
            <a:r>
              <a:rPr lang="pt-br" sz="1100" dirty="0">
                <a:latin typeface="Times New Roman" panose="02020603050405020304" pitchFamily="18" charset="0"/>
                <a:cs typeface="Times New Roman" panose="02020603050405020304" pitchFamily="18" charset="0"/>
              </a:rPr>
              <a:t>Combustível</a:t>
            </a:r>
          </a:p>
        </p:txBody>
      </p:sp>
      <p:sp>
        <p:nvSpPr>
          <p:cNvPr id="18" name="テキスト ボックス 17"/>
          <p:cNvSpPr txBox="1"/>
          <p:nvPr/>
        </p:nvSpPr>
        <p:spPr>
          <a:xfrm>
            <a:off x="3723640" y="3564652"/>
            <a:ext cx="26740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Peso da carroceria da máquina</a:t>
            </a:r>
          </a:p>
        </p:txBody>
      </p:sp>
      <p:sp>
        <p:nvSpPr>
          <p:cNvPr id="19" name="テキスト ボックス 18"/>
          <p:cNvSpPr txBox="1"/>
          <p:nvPr/>
        </p:nvSpPr>
        <p:spPr>
          <a:xfrm>
            <a:off x="1264860" y="6074401"/>
            <a:ext cx="26740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Peso da máquina</a:t>
            </a:r>
          </a:p>
        </p:txBody>
      </p:sp>
      <p:sp>
        <p:nvSpPr>
          <p:cNvPr id="20" name="テキスト ボックス 19"/>
          <p:cNvSpPr txBox="1"/>
          <p:nvPr/>
        </p:nvSpPr>
        <p:spPr>
          <a:xfrm>
            <a:off x="5316232" y="6074401"/>
            <a:ext cx="267403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Peso total da máquina</a:t>
            </a:r>
          </a:p>
        </p:txBody>
      </p:sp>
      <p:sp>
        <p:nvSpPr>
          <p:cNvPr id="21" name="テキスト ボックス 494">
            <a:extLst>
              <a:ext uri="{FF2B5EF4-FFF2-40B4-BE49-F238E27FC236}">
                <a16:creationId xmlns:a16="http://schemas.microsoft.com/office/drawing/2014/main" id="{B150F5C4-14EB-4F61-8B72-35BFE7AF6752}"/>
              </a:ext>
            </a:extLst>
          </p:cNvPr>
          <p:cNvSpPr txBox="1"/>
          <p:nvPr/>
        </p:nvSpPr>
        <p:spPr>
          <a:xfrm>
            <a:off x="4876800" y="1908864"/>
            <a:ext cx="1943100"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cs typeface="Times New Roman" panose="02020603050405020304" pitchFamily="18" charset="0"/>
              </a:rPr>
              <a:t>Peso da carroceria da máquina</a:t>
            </a:r>
            <a:endParaRPr lang="ja-JP" sz="1600" kern="100" dirty="0">
              <a:effectLst/>
              <a:latin typeface="Times New Roman" panose="02020603050405020304" pitchFamily="18" charset="0"/>
              <a:cs typeface="Times New Roman" panose="02020603050405020304" pitchFamily="18" charset="0"/>
            </a:endParaRPr>
          </a:p>
        </p:txBody>
      </p:sp>
      <p:sp>
        <p:nvSpPr>
          <p:cNvPr id="22" name="テキスト ボックス 495">
            <a:extLst>
              <a:ext uri="{FF2B5EF4-FFF2-40B4-BE49-F238E27FC236}">
                <a16:creationId xmlns:a16="http://schemas.microsoft.com/office/drawing/2014/main" id="{5ABC9E8A-4CA6-41E4-9211-62800D81D5B1}"/>
              </a:ext>
            </a:extLst>
          </p:cNvPr>
          <p:cNvSpPr txBox="1"/>
          <p:nvPr/>
        </p:nvSpPr>
        <p:spPr>
          <a:xfrm>
            <a:off x="2878813" y="4159910"/>
            <a:ext cx="1439941" cy="4010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cs typeface="Times New Roman" panose="02020603050405020304" pitchFamily="18" charset="0"/>
              </a:rPr>
              <a:t>Peso da carroceria da máquina</a:t>
            </a:r>
            <a:endParaRPr lang="ja-JP" sz="1600" kern="100" dirty="0">
              <a:effectLst/>
              <a:latin typeface="Times New Roman" panose="02020603050405020304" pitchFamily="18" charset="0"/>
              <a:cs typeface="Times New Roman" panose="02020603050405020304" pitchFamily="18" charset="0"/>
            </a:endParaRPr>
          </a:p>
        </p:txBody>
      </p:sp>
      <p:sp>
        <p:nvSpPr>
          <p:cNvPr id="23" name="テキスト ボックス 496">
            <a:extLst>
              <a:ext uri="{FF2B5EF4-FFF2-40B4-BE49-F238E27FC236}">
                <a16:creationId xmlns:a16="http://schemas.microsoft.com/office/drawing/2014/main" id="{F4F9D3EC-B6C2-41F6-A646-0202DF7DB0DC}"/>
              </a:ext>
            </a:extLst>
          </p:cNvPr>
          <p:cNvSpPr txBox="1"/>
          <p:nvPr/>
        </p:nvSpPr>
        <p:spPr>
          <a:xfrm>
            <a:off x="4263268" y="4424835"/>
            <a:ext cx="1319393" cy="21085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cs typeface="Times New Roman" panose="02020603050405020304" pitchFamily="18" charset="0"/>
              </a:rPr>
              <a:t>Peso máximo de carga</a:t>
            </a:r>
          </a:p>
        </p:txBody>
      </p:sp>
      <p:sp>
        <p:nvSpPr>
          <p:cNvPr id="24" name="テキスト ボックス 497">
            <a:extLst>
              <a:ext uri="{FF2B5EF4-FFF2-40B4-BE49-F238E27FC236}">
                <a16:creationId xmlns:a16="http://schemas.microsoft.com/office/drawing/2014/main" id="{67CC5038-C1D1-4BEC-B556-EDD34E77EFA5}"/>
              </a:ext>
            </a:extLst>
          </p:cNvPr>
          <p:cNvSpPr txBox="1"/>
          <p:nvPr/>
        </p:nvSpPr>
        <p:spPr>
          <a:xfrm>
            <a:off x="7411961" y="4159911"/>
            <a:ext cx="977900" cy="4387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cs typeface="Times New Roman" panose="02020603050405020304" pitchFamily="18" charset="0"/>
              </a:rPr>
              <a:t>Peso total da máquina</a:t>
            </a:r>
            <a:endParaRPr lang="ja-JP" sz="1600" kern="100" dirty="0">
              <a:effectLst/>
              <a:latin typeface="Times New Roman" panose="02020603050405020304" pitchFamily="18" charset="0"/>
              <a:cs typeface="Times New Roman" panose="02020603050405020304" pitchFamily="18" charset="0"/>
            </a:endParaRPr>
          </a:p>
        </p:txBody>
      </p:sp>
      <p:sp>
        <p:nvSpPr>
          <p:cNvPr id="25" name="テキスト ボックス 498">
            <a:extLst>
              <a:ext uri="{FF2B5EF4-FFF2-40B4-BE49-F238E27FC236}">
                <a16:creationId xmlns:a16="http://schemas.microsoft.com/office/drawing/2014/main" id="{FC4DDE5B-315C-4AF1-98C4-7537F8D05E82}"/>
              </a:ext>
            </a:extLst>
          </p:cNvPr>
          <p:cNvSpPr txBox="1"/>
          <p:nvPr/>
        </p:nvSpPr>
        <p:spPr>
          <a:xfrm>
            <a:off x="4943476" y="5195116"/>
            <a:ext cx="621132" cy="4476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cs typeface="Times New Roman" panose="02020603050405020304" pitchFamily="18" charset="0"/>
              </a:rPr>
              <a:t>Equipe técnica</a:t>
            </a:r>
          </a:p>
        </p:txBody>
      </p:sp>
      <p:sp>
        <p:nvSpPr>
          <p:cNvPr id="26" name="テキスト ボックス 499">
            <a:extLst>
              <a:ext uri="{FF2B5EF4-FFF2-40B4-BE49-F238E27FC236}">
                <a16:creationId xmlns:a16="http://schemas.microsoft.com/office/drawing/2014/main" id="{BD08119F-DAF5-4812-83E1-B1B312928BD5}"/>
              </a:ext>
            </a:extLst>
          </p:cNvPr>
          <p:cNvSpPr txBox="1"/>
          <p:nvPr/>
        </p:nvSpPr>
        <p:spPr>
          <a:xfrm>
            <a:off x="1047750" y="5195115"/>
            <a:ext cx="404905" cy="2309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cs typeface="Times New Roman" panose="02020603050405020304" pitchFamily="18" charset="0"/>
              </a:rPr>
              <a:t>Água</a:t>
            </a:r>
          </a:p>
        </p:txBody>
      </p:sp>
      <p:sp>
        <p:nvSpPr>
          <p:cNvPr id="27" name="テキスト ボックス 500">
            <a:extLst>
              <a:ext uri="{FF2B5EF4-FFF2-40B4-BE49-F238E27FC236}">
                <a16:creationId xmlns:a16="http://schemas.microsoft.com/office/drawing/2014/main" id="{2398C5A6-2E40-4270-AC54-302E4C50E95D}"/>
              </a:ext>
            </a:extLst>
          </p:cNvPr>
          <p:cNvSpPr txBox="1"/>
          <p:nvPr/>
        </p:nvSpPr>
        <p:spPr>
          <a:xfrm>
            <a:off x="1400641" y="5195116"/>
            <a:ext cx="435070" cy="230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cs typeface="Times New Roman" panose="02020603050405020304" pitchFamily="18" charset="0"/>
              </a:rPr>
              <a:t>Óleos</a:t>
            </a:r>
          </a:p>
        </p:txBody>
      </p:sp>
      <p:sp>
        <p:nvSpPr>
          <p:cNvPr id="28" name="テキスト ボックス 501">
            <a:extLst>
              <a:ext uri="{FF2B5EF4-FFF2-40B4-BE49-F238E27FC236}">
                <a16:creationId xmlns:a16="http://schemas.microsoft.com/office/drawing/2014/main" id="{35318A09-3B40-4C16-99AA-ABF37B79CB00}"/>
              </a:ext>
            </a:extLst>
          </p:cNvPr>
          <p:cNvSpPr txBox="1"/>
          <p:nvPr/>
        </p:nvSpPr>
        <p:spPr>
          <a:xfrm>
            <a:off x="1778096" y="5195115"/>
            <a:ext cx="818286" cy="2309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100" kern="100" dirty="0">
                <a:effectLst/>
                <a:latin typeface="Times New Roman" panose="02020603050405020304" pitchFamily="18" charset="0"/>
                <a:cs typeface="Times New Roman" panose="02020603050405020304" pitchFamily="18" charset="0"/>
              </a:rPr>
              <a:t>Combustível</a:t>
            </a:r>
          </a:p>
        </p:txBody>
      </p:sp>
    </p:spTree>
    <p:extLst>
      <p:ext uri="{BB962C8B-B14F-4D97-AF65-F5344CB8AC3E}">
        <p14:creationId xmlns:p14="http://schemas.microsoft.com/office/powerpoint/2010/main" val="2680132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dirty="0">
                <a:latin typeface="Times New Roman" panose="02020603050405020304" pitchFamily="18" charset="0"/>
                <a:ea typeface="Meiryo UI" panose="020B0604030504040204" pitchFamily="50" charset="-128"/>
                <a:cs typeface="Times New Roman" panose="02020603050405020304" pitchFamily="18" charset="0"/>
              </a:rPr>
              <a:t>Natureza da rocha, solo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207 do texto / Página 111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8" name="テキスト ボックス 17"/>
          <p:cNvSpPr txBox="1"/>
          <p:nvPr/>
        </p:nvSpPr>
        <p:spPr>
          <a:xfrm>
            <a:off x="1962149" y="1280338"/>
            <a:ext cx="5453295"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Classificação da dureza da rocha, etc.</a:t>
            </a:r>
          </a:p>
        </p:txBody>
      </p:sp>
      <p:sp>
        <p:nvSpPr>
          <p:cNvPr id="19" name="テキスト ボックス 18"/>
          <p:cNvSpPr txBox="1"/>
          <p:nvPr/>
        </p:nvSpPr>
        <p:spPr>
          <a:xfrm>
            <a:off x="2080422" y="5030983"/>
            <a:ext cx="1758150" cy="646331"/>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Classificação por tamanho de partícula e respectivos nomes</a:t>
            </a:r>
          </a:p>
        </p:txBody>
      </p:sp>
      <p:pic>
        <p:nvPicPr>
          <p:cNvPr id="3" name="図 2"/>
          <p:cNvPicPr>
            <a:picLocks noChangeAspect="1"/>
          </p:cNvPicPr>
          <p:nvPr/>
        </p:nvPicPr>
        <p:blipFill>
          <a:blip r:embed="rId3"/>
          <a:stretch>
            <a:fillRect/>
          </a:stretch>
        </p:blipFill>
        <p:spPr>
          <a:xfrm>
            <a:off x="1962149" y="1550448"/>
            <a:ext cx="5391152" cy="1769082"/>
          </a:xfrm>
          <a:prstGeom prst="rect">
            <a:avLst/>
          </a:prstGeom>
        </p:spPr>
      </p:pic>
      <p:pic>
        <p:nvPicPr>
          <p:cNvPr id="7" name="図 6"/>
          <p:cNvPicPr>
            <a:picLocks noChangeAspect="1"/>
          </p:cNvPicPr>
          <p:nvPr/>
        </p:nvPicPr>
        <p:blipFill>
          <a:blip r:embed="rId4"/>
          <a:stretch>
            <a:fillRect/>
          </a:stretch>
        </p:blipFill>
        <p:spPr>
          <a:xfrm>
            <a:off x="716359" y="3803418"/>
            <a:ext cx="4486277" cy="1132183"/>
          </a:xfrm>
          <a:prstGeom prst="rect">
            <a:avLst/>
          </a:prstGeom>
        </p:spPr>
      </p:pic>
      <p:pic>
        <p:nvPicPr>
          <p:cNvPr id="11" name="図 10"/>
          <p:cNvPicPr>
            <a:picLocks noChangeAspect="1"/>
          </p:cNvPicPr>
          <p:nvPr/>
        </p:nvPicPr>
        <p:blipFill>
          <a:blip r:embed="rId5"/>
          <a:stretch>
            <a:fillRect/>
          </a:stretch>
        </p:blipFill>
        <p:spPr>
          <a:xfrm>
            <a:off x="5261019" y="3601595"/>
            <a:ext cx="3054308" cy="1988452"/>
          </a:xfrm>
          <a:prstGeom prst="rect">
            <a:avLst/>
          </a:prstGeom>
        </p:spPr>
      </p:pic>
      <p:sp>
        <p:nvSpPr>
          <p:cNvPr id="16" name="テキスト ボックス 15"/>
          <p:cNvSpPr txBox="1"/>
          <p:nvPr/>
        </p:nvSpPr>
        <p:spPr>
          <a:xfrm>
            <a:off x="5978137" y="5565698"/>
            <a:ext cx="1758150" cy="461665"/>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Composição de compactação do solo</a:t>
            </a:r>
          </a:p>
        </p:txBody>
      </p:sp>
      <p:sp>
        <p:nvSpPr>
          <p:cNvPr id="12" name="テキスト ボックス 1615">
            <a:extLst>
              <a:ext uri="{FF2B5EF4-FFF2-40B4-BE49-F238E27FC236}">
                <a16:creationId xmlns:a16="http://schemas.microsoft.com/office/drawing/2014/main" id="{F5357401-2ED8-4F58-BC3F-F1091BD5D04F}"/>
              </a:ext>
            </a:extLst>
          </p:cNvPr>
          <p:cNvSpPr txBox="1"/>
          <p:nvPr/>
        </p:nvSpPr>
        <p:spPr>
          <a:xfrm>
            <a:off x="2038460" y="1617631"/>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Classificação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616">
            <a:extLst>
              <a:ext uri="{FF2B5EF4-FFF2-40B4-BE49-F238E27FC236}">
                <a16:creationId xmlns:a16="http://schemas.microsoft.com/office/drawing/2014/main" id="{9B41BED3-8F6F-4D01-8CFD-D0379322A9E5}"/>
              </a:ext>
            </a:extLst>
          </p:cNvPr>
          <p:cNvSpPr txBox="1"/>
          <p:nvPr/>
        </p:nvSpPr>
        <p:spPr>
          <a:xfrm>
            <a:off x="2618475" y="1622947"/>
            <a:ext cx="1013195" cy="1867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Resistência à compressão (N / mm </a:t>
            </a:r>
            <a:r>
              <a:rPr lang="pt-br" sz="700" kern="100" baseline="30000" dirty="0">
                <a:effectLst/>
                <a:latin typeface="Times New Roman" panose="02020603050405020304" pitchFamily="18" charset="0"/>
                <a:ea typeface="游ゴシック" panose="020B0400000000000000" pitchFamily="50" charset="-128"/>
                <a:cs typeface="Times New Roman" panose="02020603050405020304" pitchFamily="18" charset="0"/>
              </a:rPr>
              <a:t>2</a:t>
            </a:r>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p>
        </p:txBody>
      </p:sp>
      <p:sp>
        <p:nvSpPr>
          <p:cNvPr id="14" name="テキスト ボックス 1617">
            <a:extLst>
              <a:ext uri="{FF2B5EF4-FFF2-40B4-BE49-F238E27FC236}">
                <a16:creationId xmlns:a16="http://schemas.microsoft.com/office/drawing/2014/main" id="{29445FD0-CC8B-491F-8F2F-6959B3DF169D}"/>
              </a:ext>
            </a:extLst>
          </p:cNvPr>
          <p:cNvSpPr txBox="1"/>
          <p:nvPr/>
        </p:nvSpPr>
        <p:spPr>
          <a:xfrm>
            <a:off x="3700513" y="1615241"/>
            <a:ext cx="1013195"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Velocidade da onda elástica (km / s)</a:t>
            </a:r>
          </a:p>
        </p:txBody>
      </p:sp>
      <p:sp>
        <p:nvSpPr>
          <p:cNvPr id="15" name="テキスト ボックス 1618">
            <a:extLst>
              <a:ext uri="{FF2B5EF4-FFF2-40B4-BE49-F238E27FC236}">
                <a16:creationId xmlns:a16="http://schemas.microsoft.com/office/drawing/2014/main" id="{3576B341-A2FD-4569-9EDE-B466D71FD865}"/>
              </a:ext>
            </a:extLst>
          </p:cNvPr>
          <p:cNvSpPr txBox="1"/>
          <p:nvPr/>
        </p:nvSpPr>
        <p:spPr>
          <a:xfrm>
            <a:off x="5010150" y="1613696"/>
            <a:ext cx="1575767"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Exemplo de espécies de rocha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619">
            <a:extLst>
              <a:ext uri="{FF2B5EF4-FFF2-40B4-BE49-F238E27FC236}">
                <a16:creationId xmlns:a16="http://schemas.microsoft.com/office/drawing/2014/main" id="{3BC7F0B5-D0E1-4481-9BDD-45EC583CB64B}"/>
              </a:ext>
            </a:extLst>
          </p:cNvPr>
          <p:cNvSpPr txBox="1"/>
          <p:nvPr/>
        </p:nvSpPr>
        <p:spPr>
          <a:xfrm>
            <a:off x="2038460" y="1853385"/>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Rocha macia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620">
            <a:extLst>
              <a:ext uri="{FF2B5EF4-FFF2-40B4-BE49-F238E27FC236}">
                <a16:creationId xmlns:a16="http://schemas.microsoft.com/office/drawing/2014/main" id="{FB83CB2A-32A3-4F30-8DB2-363485E8E064}"/>
              </a:ext>
            </a:extLst>
          </p:cNvPr>
          <p:cNvSpPr txBox="1"/>
          <p:nvPr/>
        </p:nvSpPr>
        <p:spPr>
          <a:xfrm>
            <a:off x="3779874" y="1870842"/>
            <a:ext cx="920036"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1,5 </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ou menos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622">
            <a:extLst>
              <a:ext uri="{FF2B5EF4-FFF2-40B4-BE49-F238E27FC236}">
                <a16:creationId xmlns:a16="http://schemas.microsoft.com/office/drawing/2014/main" id="{115B022E-77D5-4078-A323-3B0B2CA692B0}"/>
              </a:ext>
            </a:extLst>
          </p:cNvPr>
          <p:cNvSpPr txBox="1"/>
          <p:nvPr/>
        </p:nvSpPr>
        <p:spPr>
          <a:xfrm>
            <a:off x="2038460" y="2084870"/>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Rocha meio dura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623">
            <a:extLst>
              <a:ext uri="{FF2B5EF4-FFF2-40B4-BE49-F238E27FC236}">
                <a16:creationId xmlns:a16="http://schemas.microsoft.com/office/drawing/2014/main" id="{654CC38F-084B-4AF8-9310-746592D9E66F}"/>
              </a:ext>
            </a:extLst>
          </p:cNvPr>
          <p:cNvSpPr txBox="1"/>
          <p:nvPr/>
        </p:nvSpPr>
        <p:spPr>
          <a:xfrm>
            <a:off x="2038460" y="2413059"/>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Rocha dura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624">
            <a:extLst>
              <a:ext uri="{FF2B5EF4-FFF2-40B4-BE49-F238E27FC236}">
                <a16:creationId xmlns:a16="http://schemas.microsoft.com/office/drawing/2014/main" id="{6D1161D0-856A-46D6-B5A3-1CF6E646C444}"/>
              </a:ext>
            </a:extLst>
          </p:cNvPr>
          <p:cNvSpPr txBox="1"/>
          <p:nvPr/>
        </p:nvSpPr>
        <p:spPr>
          <a:xfrm>
            <a:off x="2037281" y="2896947"/>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Carboneto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625">
            <a:extLst>
              <a:ext uri="{FF2B5EF4-FFF2-40B4-BE49-F238E27FC236}">
                <a16:creationId xmlns:a16="http://schemas.microsoft.com/office/drawing/2014/main" id="{E9E343EA-6057-43D3-A57C-F8D4101FD67D}"/>
              </a:ext>
            </a:extLst>
          </p:cNvPr>
          <p:cNvSpPr txBox="1"/>
          <p:nvPr/>
        </p:nvSpPr>
        <p:spPr>
          <a:xfrm>
            <a:off x="3838572" y="2735669"/>
            <a:ext cx="875136"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5.0 </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ou mais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686">
            <a:extLst>
              <a:ext uri="{FF2B5EF4-FFF2-40B4-BE49-F238E27FC236}">
                <a16:creationId xmlns:a16="http://schemas.microsoft.com/office/drawing/2014/main" id="{936749CD-F575-4488-8FAB-CC4B850D09CE}"/>
              </a:ext>
            </a:extLst>
          </p:cNvPr>
          <p:cNvSpPr txBox="1"/>
          <p:nvPr/>
        </p:nvSpPr>
        <p:spPr>
          <a:xfrm>
            <a:off x="2647580" y="2729714"/>
            <a:ext cx="984090"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pt-br" sz="900" kern="100">
                <a:effectLst/>
                <a:latin typeface="Times New Roman" panose="02020603050405020304" pitchFamily="18" charset="0"/>
                <a:ea typeface="ＭＳ Ｐゴシック" panose="020B0600070205080204" pitchFamily="50" charset="-128"/>
                <a:cs typeface="Times New Roman" panose="02020603050405020304" pitchFamily="18" charset="0"/>
              </a:rPr>
              <a:t>150 </a:t>
            </a:r>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ou mais</a:t>
            </a:r>
            <a:r>
              <a:rPr lang="pt-br" sz="900" kern="100">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テキスト ボックス 1687">
            <a:extLst>
              <a:ext uri="{FF2B5EF4-FFF2-40B4-BE49-F238E27FC236}">
                <a16:creationId xmlns:a16="http://schemas.microsoft.com/office/drawing/2014/main" id="{B0D9479D-5ADC-4623-98CE-3DAE8A6046DB}"/>
              </a:ext>
            </a:extLst>
          </p:cNvPr>
          <p:cNvSpPr txBox="1"/>
          <p:nvPr/>
        </p:nvSpPr>
        <p:spPr>
          <a:xfrm>
            <a:off x="4807910" y="1877877"/>
            <a:ext cx="2373941"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Rochas argilosas terciárias, parte de arenito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7" name="テキスト ボックス 1688">
            <a:extLst>
              <a:ext uri="{FF2B5EF4-FFF2-40B4-BE49-F238E27FC236}">
                <a16:creationId xmlns:a16="http://schemas.microsoft.com/office/drawing/2014/main" id="{45B7B4CF-8029-4085-B959-1F16F0525259}"/>
              </a:ext>
            </a:extLst>
          </p:cNvPr>
          <p:cNvSpPr txBox="1"/>
          <p:nvPr/>
        </p:nvSpPr>
        <p:spPr>
          <a:xfrm>
            <a:off x="4807910" y="2089585"/>
            <a:ext cx="2373941"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 maioria das rochas sedimentares terciárias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8" name="テキスト ボックス 1689">
            <a:extLst>
              <a:ext uri="{FF2B5EF4-FFF2-40B4-BE49-F238E27FC236}">
                <a16:creationId xmlns:a16="http://schemas.microsoft.com/office/drawing/2014/main" id="{43F2A1BC-2B23-411F-BFC7-869458B33333}"/>
              </a:ext>
            </a:extLst>
          </p:cNvPr>
          <p:cNvSpPr txBox="1"/>
          <p:nvPr/>
        </p:nvSpPr>
        <p:spPr>
          <a:xfrm>
            <a:off x="4791166" y="2321320"/>
            <a:ext cx="2373941" cy="3391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Rochas sedimentares da idade média e paleozoica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 maioria das rochas ígneas e metamórficas</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9" name="テキスト ボックス 1690">
            <a:extLst>
              <a:ext uri="{FF2B5EF4-FFF2-40B4-BE49-F238E27FC236}">
                <a16:creationId xmlns:a16="http://schemas.microsoft.com/office/drawing/2014/main" id="{FCA3B54E-326C-4C0D-B55D-E2F5162A3377}"/>
              </a:ext>
            </a:extLst>
          </p:cNvPr>
          <p:cNvSpPr txBox="1"/>
          <p:nvPr/>
        </p:nvSpPr>
        <p:spPr>
          <a:xfrm>
            <a:off x="4796634" y="2733377"/>
            <a:ext cx="2420580" cy="5156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Cherte</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 grauvaque, parte de gabro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Parte de rochas ígneas, como </a:t>
            </a:r>
            <a:r>
              <a:rPr lang="pt-br" sz="9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dolerita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Gnaisse, quartzo xisto, </a:t>
            </a:r>
            <a:r>
              <a:rPr lang="pt-br" sz="9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cornubianito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0" name="テキスト ボックス 1691">
            <a:extLst>
              <a:ext uri="{FF2B5EF4-FFF2-40B4-BE49-F238E27FC236}">
                <a16:creationId xmlns:a16="http://schemas.microsoft.com/office/drawing/2014/main" id="{B3E13131-99ED-499F-A377-4A2EBC28CEFA}"/>
              </a:ext>
            </a:extLst>
          </p:cNvPr>
          <p:cNvSpPr txBox="1"/>
          <p:nvPr/>
        </p:nvSpPr>
        <p:spPr>
          <a:xfrm>
            <a:off x="897875" y="4602336"/>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Argila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1" name="テキスト ボックス 1692">
            <a:extLst>
              <a:ext uri="{FF2B5EF4-FFF2-40B4-BE49-F238E27FC236}">
                <a16:creationId xmlns:a16="http://schemas.microsoft.com/office/drawing/2014/main" id="{33D5D0E4-AA11-48A5-BF8C-EC1978C86F94}"/>
              </a:ext>
            </a:extLst>
          </p:cNvPr>
          <p:cNvSpPr txBox="1"/>
          <p:nvPr/>
        </p:nvSpPr>
        <p:spPr>
          <a:xfrm>
            <a:off x="1385554" y="4598526"/>
            <a:ext cx="541509"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Lodo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2" name="テキスト ボックス 1693">
            <a:extLst>
              <a:ext uri="{FF2B5EF4-FFF2-40B4-BE49-F238E27FC236}">
                <a16:creationId xmlns:a16="http://schemas.microsoft.com/office/drawing/2014/main" id="{EB988EAA-45E6-4332-8DF4-EC3ABD635C35}"/>
              </a:ext>
            </a:extLst>
          </p:cNvPr>
          <p:cNvSpPr txBox="1"/>
          <p:nvPr/>
        </p:nvSpPr>
        <p:spPr>
          <a:xfrm>
            <a:off x="2403268" y="4669908"/>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Areia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3" name="テキスト ボックス 1694">
            <a:extLst>
              <a:ext uri="{FF2B5EF4-FFF2-40B4-BE49-F238E27FC236}">
                <a16:creationId xmlns:a16="http://schemas.microsoft.com/office/drawing/2014/main" id="{8F6353D0-5A89-42FC-8D61-41C227FEA74E}"/>
              </a:ext>
            </a:extLst>
          </p:cNvPr>
          <p:cNvSpPr txBox="1"/>
          <p:nvPr/>
        </p:nvSpPr>
        <p:spPr>
          <a:xfrm>
            <a:off x="2127087" y="4438096"/>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Areia fina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4" name="テキスト ボックス 1695">
            <a:extLst>
              <a:ext uri="{FF2B5EF4-FFF2-40B4-BE49-F238E27FC236}">
                <a16:creationId xmlns:a16="http://schemas.microsoft.com/office/drawing/2014/main" id="{BCF84316-B99F-4D4A-B3A4-FF3D2D9FCD64}"/>
              </a:ext>
            </a:extLst>
          </p:cNvPr>
          <p:cNvSpPr txBox="1"/>
          <p:nvPr/>
        </p:nvSpPr>
        <p:spPr>
          <a:xfrm>
            <a:off x="2705023" y="4440814"/>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Areia grossa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5" name="テキスト ボックス 1696">
            <a:extLst>
              <a:ext uri="{FF2B5EF4-FFF2-40B4-BE49-F238E27FC236}">
                <a16:creationId xmlns:a16="http://schemas.microsoft.com/office/drawing/2014/main" id="{B02DE1B0-D437-4D00-B130-6AA00B1FBF43}"/>
              </a:ext>
            </a:extLst>
          </p:cNvPr>
          <p:cNvSpPr txBox="1"/>
          <p:nvPr/>
        </p:nvSpPr>
        <p:spPr>
          <a:xfrm>
            <a:off x="3326162" y="4451429"/>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Cascalho pequeno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6" name="テキスト ボックス 1697">
            <a:extLst>
              <a:ext uri="{FF2B5EF4-FFF2-40B4-BE49-F238E27FC236}">
                <a16:creationId xmlns:a16="http://schemas.microsoft.com/office/drawing/2014/main" id="{A685000E-B533-49FC-B1DE-5B184CF808AA}"/>
              </a:ext>
            </a:extLst>
          </p:cNvPr>
          <p:cNvSpPr txBox="1"/>
          <p:nvPr/>
        </p:nvSpPr>
        <p:spPr>
          <a:xfrm>
            <a:off x="3923662" y="4451429"/>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Cascalho médio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7" name="テキスト ボックス 1698">
            <a:extLst>
              <a:ext uri="{FF2B5EF4-FFF2-40B4-BE49-F238E27FC236}">
                <a16:creationId xmlns:a16="http://schemas.microsoft.com/office/drawing/2014/main" id="{70134AC6-D119-4F71-B445-792A23AB255F}"/>
              </a:ext>
            </a:extLst>
          </p:cNvPr>
          <p:cNvSpPr txBox="1"/>
          <p:nvPr/>
        </p:nvSpPr>
        <p:spPr>
          <a:xfrm>
            <a:off x="4555374" y="4465176"/>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Cascalho bruto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8" name="テキスト ボックス 1806">
            <a:extLst>
              <a:ext uri="{FF2B5EF4-FFF2-40B4-BE49-F238E27FC236}">
                <a16:creationId xmlns:a16="http://schemas.microsoft.com/office/drawing/2014/main" id="{9676A658-FBF6-430E-877C-9688B90DC2FC}"/>
              </a:ext>
            </a:extLst>
          </p:cNvPr>
          <p:cNvSpPr txBox="1"/>
          <p:nvPr/>
        </p:nvSpPr>
        <p:spPr>
          <a:xfrm>
            <a:off x="3642392" y="4690352"/>
            <a:ext cx="597500" cy="180001"/>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Cascalho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9" name="テキスト ボックス 1696">
            <a:extLst>
              <a:ext uri="{FF2B5EF4-FFF2-40B4-BE49-F238E27FC236}">
                <a16:creationId xmlns:a16="http://schemas.microsoft.com/office/drawing/2014/main" id="{E247DF92-44F6-4852-B1F4-41C9EC9EE049}"/>
              </a:ext>
            </a:extLst>
          </p:cNvPr>
          <p:cNvSpPr txBox="1"/>
          <p:nvPr/>
        </p:nvSpPr>
        <p:spPr>
          <a:xfrm>
            <a:off x="2443318" y="3828888"/>
            <a:ext cx="1000922"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Tamanho da partícula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0" name="テキスト ボックス 843">
            <a:extLst>
              <a:ext uri="{FF2B5EF4-FFF2-40B4-BE49-F238E27FC236}">
                <a16:creationId xmlns:a16="http://schemas.microsoft.com/office/drawing/2014/main" id="{BD2DE404-4161-4781-9FFE-1D168DFF8843}"/>
              </a:ext>
            </a:extLst>
          </p:cNvPr>
          <p:cNvSpPr txBox="1"/>
          <p:nvPr/>
        </p:nvSpPr>
        <p:spPr>
          <a:xfrm>
            <a:off x="5956215" y="3628176"/>
            <a:ext cx="80010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Carga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1" name="テキスト ボックス 844">
            <a:extLst>
              <a:ext uri="{FF2B5EF4-FFF2-40B4-BE49-F238E27FC236}">
                <a16:creationId xmlns:a16="http://schemas.microsoft.com/office/drawing/2014/main" id="{4FDEF980-F291-4DAA-99B8-448ED23C4FFE}"/>
              </a:ext>
            </a:extLst>
          </p:cNvPr>
          <p:cNvSpPr txBox="1"/>
          <p:nvPr/>
        </p:nvSpPr>
        <p:spPr>
          <a:xfrm>
            <a:off x="7487835" y="3875826"/>
            <a:ext cx="80010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Carga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2" name="テキスト ボックス 888">
            <a:extLst>
              <a:ext uri="{FF2B5EF4-FFF2-40B4-BE49-F238E27FC236}">
                <a16:creationId xmlns:a16="http://schemas.microsoft.com/office/drawing/2014/main" id="{EACA523D-CE63-45BE-8269-D01638223FFF}"/>
              </a:ext>
            </a:extLst>
          </p:cNvPr>
          <p:cNvSpPr txBox="1"/>
          <p:nvPr/>
        </p:nvSpPr>
        <p:spPr>
          <a:xfrm>
            <a:off x="7045875" y="4451136"/>
            <a:ext cx="28194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Compactação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3" name="テキスト ボックス 913">
            <a:extLst>
              <a:ext uri="{FF2B5EF4-FFF2-40B4-BE49-F238E27FC236}">
                <a16:creationId xmlns:a16="http://schemas.microsoft.com/office/drawing/2014/main" id="{7389A358-5914-4053-ACEB-56943971041B}"/>
              </a:ext>
            </a:extLst>
          </p:cNvPr>
          <p:cNvSpPr txBox="1"/>
          <p:nvPr/>
        </p:nvSpPr>
        <p:spPr>
          <a:xfrm>
            <a:off x="7415445" y="5422686"/>
            <a:ext cx="46101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Compactação concluída</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4" name="テキスト ボックス 925">
            <a:extLst>
              <a:ext uri="{FF2B5EF4-FFF2-40B4-BE49-F238E27FC236}">
                <a16:creationId xmlns:a16="http://schemas.microsoft.com/office/drawing/2014/main" id="{E5EF8335-B38E-4D38-9D22-B5EAD102364D}"/>
              </a:ext>
            </a:extLst>
          </p:cNvPr>
          <p:cNvSpPr txBox="1"/>
          <p:nvPr/>
        </p:nvSpPr>
        <p:spPr>
          <a:xfrm>
            <a:off x="5860965" y="5418876"/>
            <a:ext cx="46101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Solo natural</a:t>
            </a:r>
            <a:endParaRPr lang="ja-JP" sz="7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5" name="テキスト ボックス 933">
            <a:extLst>
              <a:ext uri="{FF2B5EF4-FFF2-40B4-BE49-F238E27FC236}">
                <a16:creationId xmlns:a16="http://schemas.microsoft.com/office/drawing/2014/main" id="{86E021D4-ACD2-46C1-AB84-44BC7C106B54}"/>
              </a:ext>
            </a:extLst>
          </p:cNvPr>
          <p:cNvSpPr txBox="1"/>
          <p:nvPr/>
        </p:nvSpPr>
        <p:spPr>
          <a:xfrm>
            <a:off x="5301641" y="4561515"/>
            <a:ext cx="135415" cy="428604"/>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Água e ar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6" name="テキスト ボックス 951">
            <a:extLst>
              <a:ext uri="{FF2B5EF4-FFF2-40B4-BE49-F238E27FC236}">
                <a16:creationId xmlns:a16="http://schemas.microsoft.com/office/drawing/2014/main" id="{F4A7E64A-67EF-4C3B-9A24-C9006B791E52}"/>
              </a:ext>
            </a:extLst>
          </p:cNvPr>
          <p:cNvSpPr txBox="1"/>
          <p:nvPr/>
        </p:nvSpPr>
        <p:spPr>
          <a:xfrm>
            <a:off x="6787191" y="4570894"/>
            <a:ext cx="125008" cy="428604"/>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Água e ar</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5526049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Composição do solo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212 do texto / Página 112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6" name="テキスト ボックス 15"/>
          <p:cNvSpPr txBox="1"/>
          <p:nvPr/>
        </p:nvSpPr>
        <p:spPr>
          <a:xfrm>
            <a:off x="3692924" y="6095192"/>
            <a:ext cx="175815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Composição do solo</a:t>
            </a:r>
          </a:p>
        </p:txBody>
      </p:sp>
      <p:pic>
        <p:nvPicPr>
          <p:cNvPr id="2" name="図 1"/>
          <p:cNvPicPr>
            <a:picLocks noChangeAspect="1"/>
          </p:cNvPicPr>
          <p:nvPr/>
        </p:nvPicPr>
        <p:blipFill>
          <a:blip r:embed="rId3"/>
          <a:stretch>
            <a:fillRect/>
          </a:stretch>
        </p:blipFill>
        <p:spPr>
          <a:xfrm>
            <a:off x="1531143" y="1295446"/>
            <a:ext cx="6081713" cy="4799746"/>
          </a:xfrm>
          <a:prstGeom prst="rect">
            <a:avLst/>
          </a:prstGeom>
        </p:spPr>
      </p:pic>
      <p:sp>
        <p:nvSpPr>
          <p:cNvPr id="7" name="テキスト ボックス 1847">
            <a:extLst>
              <a:ext uri="{FF2B5EF4-FFF2-40B4-BE49-F238E27FC236}">
                <a16:creationId xmlns:a16="http://schemas.microsoft.com/office/drawing/2014/main" id="{71D25B10-FCD7-4E9A-93F2-C21B9A0D5E4B}"/>
              </a:ext>
            </a:extLst>
          </p:cNvPr>
          <p:cNvSpPr txBox="1"/>
          <p:nvPr/>
        </p:nvSpPr>
        <p:spPr>
          <a:xfrm>
            <a:off x="5985510" y="1577738"/>
            <a:ext cx="1031631" cy="1934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Individual (partículas de solo)</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852">
            <a:extLst>
              <a:ext uri="{FF2B5EF4-FFF2-40B4-BE49-F238E27FC236}">
                <a16:creationId xmlns:a16="http://schemas.microsoft.com/office/drawing/2014/main" id="{322A3840-D44A-4099-8B05-30C6DF5939B7}"/>
              </a:ext>
            </a:extLst>
          </p:cNvPr>
          <p:cNvSpPr txBox="1"/>
          <p:nvPr/>
        </p:nvSpPr>
        <p:spPr>
          <a:xfrm>
            <a:off x="5985510" y="2341472"/>
            <a:ext cx="419100" cy="1934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Lacuna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853">
            <a:extLst>
              <a:ext uri="{FF2B5EF4-FFF2-40B4-BE49-F238E27FC236}">
                <a16:creationId xmlns:a16="http://schemas.microsoft.com/office/drawing/2014/main" id="{A235A55B-C144-46AA-BDCE-89DDD00CE4E7}"/>
              </a:ext>
            </a:extLst>
          </p:cNvPr>
          <p:cNvSpPr txBox="1"/>
          <p:nvPr/>
        </p:nvSpPr>
        <p:spPr>
          <a:xfrm>
            <a:off x="6498331" y="2339437"/>
            <a:ext cx="808772" cy="3599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Gás</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Líquido</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854">
            <a:extLst>
              <a:ext uri="{FF2B5EF4-FFF2-40B4-BE49-F238E27FC236}">
                <a16:creationId xmlns:a16="http://schemas.microsoft.com/office/drawing/2014/main" id="{DF52A4B3-01AB-423F-AD60-6C35D45A7C61}"/>
              </a:ext>
            </a:extLst>
          </p:cNvPr>
          <p:cNvSpPr txBox="1"/>
          <p:nvPr/>
        </p:nvSpPr>
        <p:spPr>
          <a:xfrm>
            <a:off x="5180358" y="3963462"/>
            <a:ext cx="419100" cy="1719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Ar</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855">
            <a:extLst>
              <a:ext uri="{FF2B5EF4-FFF2-40B4-BE49-F238E27FC236}">
                <a16:creationId xmlns:a16="http://schemas.microsoft.com/office/drawing/2014/main" id="{A9A854B4-1A9B-4763-A6CC-FFE6BFD1B8D4}"/>
              </a:ext>
            </a:extLst>
          </p:cNvPr>
          <p:cNvSpPr txBox="1"/>
          <p:nvPr/>
        </p:nvSpPr>
        <p:spPr>
          <a:xfrm>
            <a:off x="5097583" y="4313282"/>
            <a:ext cx="402981" cy="1988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a:effectLst/>
                <a:latin typeface="Times New Roman" panose="02020603050405020304" pitchFamily="18" charset="0"/>
                <a:ea typeface="游ゴシック" panose="020B0400000000000000" pitchFamily="50" charset="-128"/>
                <a:cs typeface="Times New Roman" panose="02020603050405020304" pitchFamily="18" charset="0"/>
              </a:rPr>
              <a:t>Água</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824">
            <a:extLst>
              <a:ext uri="{FF2B5EF4-FFF2-40B4-BE49-F238E27FC236}">
                <a16:creationId xmlns:a16="http://schemas.microsoft.com/office/drawing/2014/main" id="{9DBACA08-1225-4D47-8DA9-2F3C97ED4430}"/>
              </a:ext>
            </a:extLst>
          </p:cNvPr>
          <p:cNvSpPr txBox="1"/>
          <p:nvPr/>
        </p:nvSpPr>
        <p:spPr>
          <a:xfrm>
            <a:off x="5070718" y="5039788"/>
            <a:ext cx="528740" cy="3475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Partículas do solo</a:t>
            </a:r>
            <a:endParaRPr lang="ja-JP" sz="10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841">
            <a:extLst>
              <a:ext uri="{FF2B5EF4-FFF2-40B4-BE49-F238E27FC236}">
                <a16:creationId xmlns:a16="http://schemas.microsoft.com/office/drawing/2014/main" id="{99B42E19-96A8-4A32-8B2C-752F54373208}"/>
              </a:ext>
            </a:extLst>
          </p:cNvPr>
          <p:cNvSpPr txBox="1"/>
          <p:nvPr/>
        </p:nvSpPr>
        <p:spPr>
          <a:xfrm>
            <a:off x="1022191" y="2599464"/>
            <a:ext cx="2343309" cy="35911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180000"/>
              </a:lnSpc>
              <a:tabLst>
                <a:tab pos="265113" algn="l"/>
                <a:tab pos="446088" algn="l"/>
              </a:tabLst>
            </a:pPr>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W	:	Massa total do solo</a:t>
            </a:r>
          </a:p>
          <a:p>
            <a:pPr algn="l" rtl="0">
              <a:lnSpc>
                <a:spcPct val="180000"/>
              </a:lnSpc>
              <a:tabLst>
                <a:tab pos="265113" algn="l"/>
                <a:tab pos="446088" algn="l"/>
              </a:tabLst>
            </a:pPr>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Ws	:	Massa das partículas de solo</a:t>
            </a:r>
          </a:p>
          <a:p>
            <a:pPr algn="l" rtl="0">
              <a:lnSpc>
                <a:spcPct val="180000"/>
              </a:lnSpc>
              <a:tabLst>
                <a:tab pos="265113" algn="l"/>
                <a:tab pos="446088" algn="l"/>
              </a:tabLst>
            </a:pPr>
            <a:r>
              <a:rPr lang="pt-br" sz="10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Ww</a:t>
            </a:r>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	:	Massa de água</a:t>
            </a:r>
          </a:p>
          <a:p>
            <a:pPr algn="l" rtl="0">
              <a:lnSpc>
                <a:spcPct val="180000"/>
              </a:lnSpc>
              <a:tabLst>
                <a:tab pos="265113" algn="l"/>
                <a:tab pos="446088" algn="l"/>
              </a:tabLst>
            </a:pPr>
            <a:r>
              <a:rPr lang="pt-br" sz="10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Wa</a:t>
            </a:r>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	:	Massa de ar (= 0)</a:t>
            </a:r>
          </a:p>
          <a:p>
            <a:pPr algn="l" rtl="0">
              <a:lnSpc>
                <a:spcPct val="180000"/>
              </a:lnSpc>
              <a:tabLst>
                <a:tab pos="265113" algn="l"/>
                <a:tab pos="446088" algn="l"/>
              </a:tabLst>
            </a:pPr>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V	:	Volume da totalidade do solo</a:t>
            </a:r>
          </a:p>
          <a:p>
            <a:pPr algn="l" rtl="0">
              <a:lnSpc>
                <a:spcPct val="180000"/>
              </a:lnSpc>
              <a:tabLst>
                <a:tab pos="265113" algn="l"/>
                <a:tab pos="446088" algn="l"/>
              </a:tabLst>
            </a:pPr>
            <a:r>
              <a:rPr lang="pt-br" sz="10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Vs</a:t>
            </a:r>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	:	Volume de partículas do solo</a:t>
            </a:r>
          </a:p>
          <a:p>
            <a:pPr algn="l" rtl="0">
              <a:lnSpc>
                <a:spcPct val="180000"/>
              </a:lnSpc>
              <a:tabLst>
                <a:tab pos="265113" algn="l"/>
                <a:tab pos="446088" algn="l"/>
              </a:tabLst>
            </a:pPr>
            <a:r>
              <a:rPr lang="pt-br" sz="10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Vw</a:t>
            </a:r>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	:	Volume de água</a:t>
            </a:r>
          </a:p>
          <a:p>
            <a:pPr algn="l" rtl="0">
              <a:lnSpc>
                <a:spcPct val="180000"/>
              </a:lnSpc>
              <a:tabLst>
                <a:tab pos="265113" algn="l"/>
                <a:tab pos="446088" algn="l"/>
              </a:tabLst>
            </a:pPr>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Va	:	Volume de ar</a:t>
            </a:r>
          </a:p>
          <a:p>
            <a:pPr algn="l" rtl="0">
              <a:lnSpc>
                <a:spcPct val="180000"/>
              </a:lnSpc>
              <a:tabLst>
                <a:tab pos="265113" algn="l"/>
                <a:tab pos="446088" algn="l"/>
              </a:tabLst>
            </a:pPr>
            <a:r>
              <a:rPr lang="pt-br" sz="10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Vv</a:t>
            </a:r>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	:	Volume da lacuna do solo</a:t>
            </a:r>
          </a:p>
        </p:txBody>
      </p:sp>
    </p:spTree>
    <p:extLst>
      <p:ext uri="{BB962C8B-B14F-4D97-AF65-F5344CB8AC3E}">
        <p14:creationId xmlns:p14="http://schemas.microsoft.com/office/powerpoint/2010/main" val="36503141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Dureza do solo</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215 do texto / Página 113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8" name="テキスト ボックス 17"/>
          <p:cNvSpPr txBox="1"/>
          <p:nvPr/>
        </p:nvSpPr>
        <p:spPr>
          <a:xfrm>
            <a:off x="3545946" y="1790561"/>
            <a:ext cx="2052107"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Índice de cone</a:t>
            </a:r>
          </a:p>
        </p:txBody>
      </p:sp>
      <p:pic>
        <p:nvPicPr>
          <p:cNvPr id="3" name="図 2"/>
          <p:cNvPicPr>
            <a:picLocks noChangeAspect="1"/>
          </p:cNvPicPr>
          <p:nvPr/>
        </p:nvPicPr>
        <p:blipFill>
          <a:blip r:embed="rId3"/>
          <a:stretch>
            <a:fillRect/>
          </a:stretch>
        </p:blipFill>
        <p:spPr>
          <a:xfrm>
            <a:off x="1290637" y="2162942"/>
            <a:ext cx="6562725" cy="2943225"/>
          </a:xfrm>
          <a:prstGeom prst="rect">
            <a:avLst/>
          </a:prstGeom>
        </p:spPr>
      </p:pic>
      <p:sp>
        <p:nvSpPr>
          <p:cNvPr id="10" name="テキスト ボックス 9"/>
          <p:cNvSpPr txBox="1"/>
          <p:nvPr/>
        </p:nvSpPr>
        <p:spPr>
          <a:xfrm>
            <a:off x="1290637" y="5065928"/>
            <a:ext cx="6110288"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Nota) Os valores na tabela podem diferir ligeiramente dependendo da qualidade do solo, etc.</a:t>
            </a:r>
          </a:p>
        </p:txBody>
      </p:sp>
      <p:sp>
        <p:nvSpPr>
          <p:cNvPr id="8" name="テキスト ボックス 954">
            <a:extLst>
              <a:ext uri="{FF2B5EF4-FFF2-40B4-BE49-F238E27FC236}">
                <a16:creationId xmlns:a16="http://schemas.microsoft.com/office/drawing/2014/main" id="{49306258-CDF6-4BCD-9D03-71B647E24076}"/>
              </a:ext>
            </a:extLst>
          </p:cNvPr>
          <p:cNvSpPr txBox="1"/>
          <p:nvPr/>
        </p:nvSpPr>
        <p:spPr>
          <a:xfrm>
            <a:off x="1465343" y="2246615"/>
            <a:ext cx="2013806"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Tipo de máquina</a:t>
            </a:r>
          </a:p>
        </p:txBody>
      </p:sp>
      <p:sp>
        <p:nvSpPr>
          <p:cNvPr id="11" name="テキスト ボックス 960">
            <a:extLst>
              <a:ext uri="{FF2B5EF4-FFF2-40B4-BE49-F238E27FC236}">
                <a16:creationId xmlns:a16="http://schemas.microsoft.com/office/drawing/2014/main" id="{74CCEBC1-3622-4596-89B4-D30F0D642CD8}"/>
              </a:ext>
            </a:extLst>
          </p:cNvPr>
          <p:cNvSpPr txBox="1"/>
          <p:nvPr/>
        </p:nvSpPr>
        <p:spPr>
          <a:xfrm>
            <a:off x="3662916" y="2258877"/>
            <a:ext cx="1895343"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Índice de cone (N / mm </a:t>
            </a:r>
            <a:r>
              <a:rPr lang="pt-br" sz="1400" kern="100" baseline="30000" dirty="0">
                <a:effectLst/>
                <a:latin typeface="Times New Roman" panose="02020603050405020304" pitchFamily="18" charset="0"/>
                <a:ea typeface="游ゴシック" panose="020B0400000000000000" pitchFamily="50" charset="-128"/>
                <a:cs typeface="Times New Roman" panose="02020603050405020304" pitchFamily="18" charset="0"/>
              </a:rPr>
              <a:t>2</a:t>
            </a:r>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p>
        </p:txBody>
      </p:sp>
      <p:sp>
        <p:nvSpPr>
          <p:cNvPr id="12" name="テキスト ボックス 969">
            <a:extLst>
              <a:ext uri="{FF2B5EF4-FFF2-40B4-BE49-F238E27FC236}">
                <a16:creationId xmlns:a16="http://schemas.microsoft.com/office/drawing/2014/main" id="{E002A6BF-7655-4E7B-9824-99010B8B373A}"/>
              </a:ext>
            </a:extLst>
          </p:cNvPr>
          <p:cNvSpPr txBox="1"/>
          <p:nvPr/>
        </p:nvSpPr>
        <p:spPr>
          <a:xfrm>
            <a:off x="5873596" y="2246616"/>
            <a:ext cx="1760581" cy="2769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Pressão de contato com o solo (N / mm </a:t>
            </a:r>
            <a:r>
              <a:rPr lang="pt-br" sz="1050" kern="100" baseline="30000" dirty="0">
                <a:effectLst/>
                <a:latin typeface="Times New Roman" panose="02020603050405020304" pitchFamily="18" charset="0"/>
                <a:ea typeface="游ゴシック" panose="020B0400000000000000" pitchFamily="50" charset="-128"/>
                <a:cs typeface="Times New Roman" panose="02020603050405020304" pitchFamily="18" charset="0"/>
              </a:rPr>
              <a:t>2</a:t>
            </a:r>
            <a:r>
              <a:rPr lang="pt-br" sz="105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p>
        </p:txBody>
      </p:sp>
      <p:sp>
        <p:nvSpPr>
          <p:cNvPr id="13" name="テキスト ボックス 1063">
            <a:extLst>
              <a:ext uri="{FF2B5EF4-FFF2-40B4-BE49-F238E27FC236}">
                <a16:creationId xmlns:a16="http://schemas.microsoft.com/office/drawing/2014/main" id="{D421E2B7-E000-46BC-8252-DC2F3502CD16}"/>
              </a:ext>
            </a:extLst>
          </p:cNvPr>
          <p:cNvSpPr txBox="1"/>
          <p:nvPr/>
        </p:nvSpPr>
        <p:spPr>
          <a:xfrm>
            <a:off x="3863127" y="2647627"/>
            <a:ext cx="1623274"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0,3 ou mais</a:t>
            </a:r>
          </a:p>
        </p:txBody>
      </p:sp>
      <p:sp>
        <p:nvSpPr>
          <p:cNvPr id="14" name="テキスト ボックス 1068">
            <a:extLst>
              <a:ext uri="{FF2B5EF4-FFF2-40B4-BE49-F238E27FC236}">
                <a16:creationId xmlns:a16="http://schemas.microsoft.com/office/drawing/2014/main" id="{691E10CB-2248-42B4-938A-E1A8BEB62AAA}"/>
              </a:ext>
            </a:extLst>
          </p:cNvPr>
          <p:cNvSpPr txBox="1"/>
          <p:nvPr/>
        </p:nvSpPr>
        <p:spPr>
          <a:xfrm>
            <a:off x="4481463" y="3700075"/>
            <a:ext cx="1163541"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Buldôzer</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 para pântanos</a:t>
            </a:r>
          </a:p>
        </p:txBody>
      </p:sp>
      <p:sp>
        <p:nvSpPr>
          <p:cNvPr id="15" name="テキスト ボックス 1078">
            <a:extLst>
              <a:ext uri="{FF2B5EF4-FFF2-40B4-BE49-F238E27FC236}">
                <a16:creationId xmlns:a16="http://schemas.microsoft.com/office/drawing/2014/main" id="{75C0B015-5463-43AB-8739-7A24376E46C9}"/>
              </a:ext>
            </a:extLst>
          </p:cNvPr>
          <p:cNvSpPr txBox="1"/>
          <p:nvPr/>
        </p:nvSpPr>
        <p:spPr>
          <a:xfrm>
            <a:off x="1434348" y="2638431"/>
            <a:ext cx="1998053"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Buldôzer</a:t>
            </a:r>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 para pântanos de tamanho médio</a:t>
            </a:r>
          </a:p>
        </p:txBody>
      </p:sp>
      <p:sp>
        <p:nvSpPr>
          <p:cNvPr id="16" name="テキスト ボックス 1140">
            <a:extLst>
              <a:ext uri="{FF2B5EF4-FFF2-40B4-BE49-F238E27FC236}">
                <a16:creationId xmlns:a16="http://schemas.microsoft.com/office/drawing/2014/main" id="{03161C2F-D9E0-46A1-B6A1-AA91F8F39DC0}"/>
              </a:ext>
            </a:extLst>
          </p:cNvPr>
          <p:cNvSpPr txBox="1"/>
          <p:nvPr/>
        </p:nvSpPr>
        <p:spPr>
          <a:xfrm>
            <a:off x="1446292" y="2961582"/>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Bulldozer médio</a:t>
            </a:r>
          </a:p>
        </p:txBody>
      </p:sp>
      <p:sp>
        <p:nvSpPr>
          <p:cNvPr id="17" name="テキスト ボックス 1145">
            <a:extLst>
              <a:ext uri="{FF2B5EF4-FFF2-40B4-BE49-F238E27FC236}">
                <a16:creationId xmlns:a16="http://schemas.microsoft.com/office/drawing/2014/main" id="{204CBC5A-305C-4162-9334-D7EDC33C5087}"/>
              </a:ext>
            </a:extLst>
          </p:cNvPr>
          <p:cNvSpPr txBox="1"/>
          <p:nvPr/>
        </p:nvSpPr>
        <p:spPr>
          <a:xfrm>
            <a:off x="1434348" y="3343185"/>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Bulldozer grande</a:t>
            </a:r>
          </a:p>
        </p:txBody>
      </p:sp>
      <p:sp>
        <p:nvSpPr>
          <p:cNvPr id="19" name="テキスト ボックス 1149">
            <a:extLst>
              <a:ext uri="{FF2B5EF4-FFF2-40B4-BE49-F238E27FC236}">
                <a16:creationId xmlns:a16="http://schemas.microsoft.com/office/drawing/2014/main" id="{3A71EB66-513C-49E1-BBAA-0844C652A5D4}"/>
              </a:ext>
            </a:extLst>
          </p:cNvPr>
          <p:cNvSpPr txBox="1"/>
          <p:nvPr/>
        </p:nvSpPr>
        <p:spPr>
          <a:xfrm>
            <a:off x="1453912" y="3672887"/>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Trator raspador</a:t>
            </a:r>
          </a:p>
        </p:txBody>
      </p:sp>
      <p:sp>
        <p:nvSpPr>
          <p:cNvPr id="20" name="テキスト ボックス 1156">
            <a:extLst>
              <a:ext uri="{FF2B5EF4-FFF2-40B4-BE49-F238E27FC236}">
                <a16:creationId xmlns:a16="http://schemas.microsoft.com/office/drawing/2014/main" id="{2D183840-CA35-460E-8E69-4734A2BE6741}"/>
              </a:ext>
            </a:extLst>
          </p:cNvPr>
          <p:cNvSpPr txBox="1"/>
          <p:nvPr/>
        </p:nvSpPr>
        <p:spPr>
          <a:xfrm>
            <a:off x="1446293" y="4027329"/>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Raspador rebocado</a:t>
            </a:r>
          </a:p>
        </p:txBody>
      </p:sp>
      <p:sp>
        <p:nvSpPr>
          <p:cNvPr id="21" name="テキスト ボックス 1166">
            <a:extLst>
              <a:ext uri="{FF2B5EF4-FFF2-40B4-BE49-F238E27FC236}">
                <a16:creationId xmlns:a16="http://schemas.microsoft.com/office/drawing/2014/main" id="{3B13BF3D-43C9-4110-B6CE-D3D0CDAB16FB}"/>
              </a:ext>
            </a:extLst>
          </p:cNvPr>
          <p:cNvSpPr txBox="1"/>
          <p:nvPr/>
        </p:nvSpPr>
        <p:spPr>
          <a:xfrm>
            <a:off x="1436118" y="4411066"/>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400" kern="100">
                <a:effectLst/>
                <a:latin typeface="Times New Roman" panose="02020603050405020304" pitchFamily="18" charset="0"/>
                <a:ea typeface="游ゴシック" panose="020B0400000000000000" pitchFamily="50" charset="-128"/>
                <a:cs typeface="Times New Roman" panose="02020603050405020304" pitchFamily="18" charset="0"/>
              </a:rPr>
              <a:t>Raspador com motor</a:t>
            </a:r>
          </a:p>
        </p:txBody>
      </p:sp>
      <p:sp>
        <p:nvSpPr>
          <p:cNvPr id="22" name="テキスト ボックス 1171">
            <a:extLst>
              <a:ext uri="{FF2B5EF4-FFF2-40B4-BE49-F238E27FC236}">
                <a16:creationId xmlns:a16="http://schemas.microsoft.com/office/drawing/2014/main" id="{E0645841-87D5-4129-BEF6-3BB9CF545780}"/>
              </a:ext>
            </a:extLst>
          </p:cNvPr>
          <p:cNvSpPr txBox="1"/>
          <p:nvPr/>
        </p:nvSpPr>
        <p:spPr>
          <a:xfrm>
            <a:off x="1446293" y="4756985"/>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400" kern="100" dirty="0">
                <a:effectLst/>
                <a:latin typeface="Times New Roman" panose="02020603050405020304" pitchFamily="18" charset="0"/>
                <a:ea typeface="游ゴシック" panose="020B0400000000000000" pitchFamily="50" charset="-128"/>
                <a:cs typeface="Times New Roman" panose="02020603050405020304" pitchFamily="18" charset="0"/>
              </a:rPr>
              <a:t>Caminhão basculante</a:t>
            </a:r>
          </a:p>
        </p:txBody>
      </p:sp>
      <p:sp>
        <p:nvSpPr>
          <p:cNvPr id="23" name="テキスト ボックス 1177">
            <a:extLst>
              <a:ext uri="{FF2B5EF4-FFF2-40B4-BE49-F238E27FC236}">
                <a16:creationId xmlns:a16="http://schemas.microsoft.com/office/drawing/2014/main" id="{E8319F0E-D698-482E-896F-46063EEB0884}"/>
              </a:ext>
            </a:extLst>
          </p:cNvPr>
          <p:cNvSpPr txBox="1"/>
          <p:nvPr/>
        </p:nvSpPr>
        <p:spPr>
          <a:xfrm>
            <a:off x="6537976" y="3690523"/>
            <a:ext cx="1163541"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1000" kern="100" dirty="0">
                <a:effectLst/>
                <a:latin typeface="Times New Roman" panose="02020603050405020304" pitchFamily="18" charset="0"/>
                <a:ea typeface="游ゴシック" panose="020B0400000000000000" pitchFamily="50" charset="-128"/>
                <a:cs typeface="Times New Roman" panose="02020603050405020304" pitchFamily="18" charset="0"/>
              </a:rPr>
              <a:t>(Capacidade de carga)</a:t>
            </a:r>
          </a:p>
        </p:txBody>
      </p:sp>
    </p:spTree>
    <p:extLst>
      <p:ext uri="{BB962C8B-B14F-4D97-AF65-F5344CB8AC3E}">
        <p14:creationId xmlns:p14="http://schemas.microsoft.com/office/powerpoint/2010/main" val="1666206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Mudança no volume do solo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216 do texto / Página 114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8" name="テキスト ボックス 17"/>
          <p:cNvSpPr txBox="1"/>
          <p:nvPr/>
        </p:nvSpPr>
        <p:spPr>
          <a:xfrm>
            <a:off x="1052514" y="1697043"/>
            <a:ext cx="280975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Taxa de mudança no volume do solo</a:t>
            </a:r>
          </a:p>
        </p:txBody>
      </p:sp>
      <p:pic>
        <p:nvPicPr>
          <p:cNvPr id="2" name="図 1"/>
          <p:cNvPicPr>
            <a:picLocks noChangeAspect="1"/>
          </p:cNvPicPr>
          <p:nvPr/>
        </p:nvPicPr>
        <p:blipFill>
          <a:blip r:embed="rId3"/>
          <a:stretch>
            <a:fillRect/>
          </a:stretch>
        </p:blipFill>
        <p:spPr>
          <a:xfrm>
            <a:off x="833438" y="1985997"/>
            <a:ext cx="4005545" cy="3364658"/>
          </a:xfrm>
          <a:prstGeom prst="rect">
            <a:avLst/>
          </a:prstGeom>
        </p:spPr>
      </p:pic>
      <p:pic>
        <p:nvPicPr>
          <p:cNvPr id="5" name="図 4"/>
          <p:cNvPicPr>
            <a:picLocks noChangeAspect="1"/>
          </p:cNvPicPr>
          <p:nvPr/>
        </p:nvPicPr>
        <p:blipFill>
          <a:blip r:embed="rId4"/>
          <a:stretch>
            <a:fillRect/>
          </a:stretch>
        </p:blipFill>
        <p:spPr>
          <a:xfrm>
            <a:off x="4919804" y="2719238"/>
            <a:ext cx="3514725" cy="1647825"/>
          </a:xfrm>
          <a:prstGeom prst="rect">
            <a:avLst/>
          </a:prstGeom>
        </p:spPr>
      </p:pic>
      <p:sp>
        <p:nvSpPr>
          <p:cNvPr id="13" name="テキスト ボックス 12"/>
          <p:cNvSpPr txBox="1"/>
          <p:nvPr/>
        </p:nvSpPr>
        <p:spPr>
          <a:xfrm>
            <a:off x="5651112" y="4228563"/>
            <a:ext cx="2052107"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Mudança no volume do solo</a:t>
            </a:r>
          </a:p>
        </p:txBody>
      </p:sp>
      <p:sp>
        <p:nvSpPr>
          <p:cNvPr id="10" name="テキスト ボックス 1194">
            <a:extLst>
              <a:ext uri="{FF2B5EF4-FFF2-40B4-BE49-F238E27FC236}">
                <a16:creationId xmlns:a16="http://schemas.microsoft.com/office/drawing/2014/main" id="{995B42FA-D7B0-4CAB-84FE-ADA41D0D567C}"/>
              </a:ext>
            </a:extLst>
          </p:cNvPr>
          <p:cNvSpPr txBox="1"/>
          <p:nvPr/>
        </p:nvSpPr>
        <p:spPr>
          <a:xfrm>
            <a:off x="1483170" y="2076049"/>
            <a:ext cx="1005771"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Nome</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269">
            <a:extLst>
              <a:ext uri="{FF2B5EF4-FFF2-40B4-BE49-F238E27FC236}">
                <a16:creationId xmlns:a16="http://schemas.microsoft.com/office/drawing/2014/main" id="{DCB55DA6-1DD6-4E0A-83AD-726C4DBC2937}"/>
              </a:ext>
            </a:extLst>
          </p:cNvPr>
          <p:cNvSpPr txBox="1"/>
          <p:nvPr/>
        </p:nvSpPr>
        <p:spPr>
          <a:xfrm>
            <a:off x="886231" y="2432633"/>
            <a:ext cx="692284" cy="3089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Rocha ou pedra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293">
            <a:extLst>
              <a:ext uri="{FF2B5EF4-FFF2-40B4-BE49-F238E27FC236}">
                <a16:creationId xmlns:a16="http://schemas.microsoft.com/office/drawing/2014/main" id="{678E0D52-5658-4DCC-A626-FB42E908A15C}"/>
              </a:ext>
            </a:extLst>
          </p:cNvPr>
          <p:cNvSpPr txBox="1"/>
          <p:nvPr/>
        </p:nvSpPr>
        <p:spPr>
          <a:xfrm>
            <a:off x="893060" y="3149427"/>
            <a:ext cx="692284" cy="5958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Terra misturada com cascalho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305">
            <a:extLst>
              <a:ext uri="{FF2B5EF4-FFF2-40B4-BE49-F238E27FC236}">
                <a16:creationId xmlns:a16="http://schemas.microsoft.com/office/drawing/2014/main" id="{1B095106-FC1C-4A1C-99F2-147FFE2C145A}"/>
              </a:ext>
            </a:extLst>
          </p:cNvPr>
          <p:cNvSpPr txBox="1"/>
          <p:nvPr/>
        </p:nvSpPr>
        <p:spPr>
          <a:xfrm>
            <a:off x="893060" y="3916983"/>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Areia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856">
            <a:extLst>
              <a:ext uri="{FF2B5EF4-FFF2-40B4-BE49-F238E27FC236}">
                <a16:creationId xmlns:a16="http://schemas.microsoft.com/office/drawing/2014/main" id="{021539B6-3696-422E-9287-FE53FA7CD814}"/>
              </a:ext>
            </a:extLst>
          </p:cNvPr>
          <p:cNvSpPr txBox="1"/>
          <p:nvPr/>
        </p:nvSpPr>
        <p:spPr>
          <a:xfrm>
            <a:off x="897661" y="4367278"/>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Solo comum</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857">
            <a:extLst>
              <a:ext uri="{FF2B5EF4-FFF2-40B4-BE49-F238E27FC236}">
                <a16:creationId xmlns:a16="http://schemas.microsoft.com/office/drawing/2014/main" id="{FDCED03E-27B5-453D-BA8C-75F829BA31EE}"/>
              </a:ext>
            </a:extLst>
          </p:cNvPr>
          <p:cNvSpPr txBox="1"/>
          <p:nvPr/>
        </p:nvSpPr>
        <p:spPr>
          <a:xfrm>
            <a:off x="897661" y="4775567"/>
            <a:ext cx="692284" cy="2882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Solo coeso, etc.</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858">
            <a:extLst>
              <a:ext uri="{FF2B5EF4-FFF2-40B4-BE49-F238E27FC236}">
                <a16:creationId xmlns:a16="http://schemas.microsoft.com/office/drawing/2014/main" id="{4AA7799E-2FEC-43AD-AE8E-252C7574BABA}"/>
              </a:ext>
            </a:extLst>
          </p:cNvPr>
          <p:cNvSpPr txBox="1"/>
          <p:nvPr/>
        </p:nvSpPr>
        <p:spPr>
          <a:xfrm>
            <a:off x="1763617" y="2291663"/>
            <a:ext cx="1136390"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Rocha dura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859">
            <a:extLst>
              <a:ext uri="{FF2B5EF4-FFF2-40B4-BE49-F238E27FC236}">
                <a16:creationId xmlns:a16="http://schemas.microsoft.com/office/drawing/2014/main" id="{0AB99E00-4533-46BD-A9FF-5248FA9D32C3}"/>
              </a:ext>
            </a:extLst>
          </p:cNvPr>
          <p:cNvSpPr txBox="1"/>
          <p:nvPr/>
        </p:nvSpPr>
        <p:spPr>
          <a:xfrm>
            <a:off x="1781983" y="2499179"/>
            <a:ext cx="1136390"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Rocha meio dura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860">
            <a:extLst>
              <a:ext uri="{FF2B5EF4-FFF2-40B4-BE49-F238E27FC236}">
                <a16:creationId xmlns:a16="http://schemas.microsoft.com/office/drawing/2014/main" id="{95C422AC-0EAB-4D99-9D77-5C8105EF82AC}"/>
              </a:ext>
            </a:extLst>
          </p:cNvPr>
          <p:cNvSpPr txBox="1"/>
          <p:nvPr/>
        </p:nvSpPr>
        <p:spPr>
          <a:xfrm>
            <a:off x="1763617" y="2736987"/>
            <a:ext cx="1136390"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Rocha macia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861">
            <a:extLst>
              <a:ext uri="{FF2B5EF4-FFF2-40B4-BE49-F238E27FC236}">
                <a16:creationId xmlns:a16="http://schemas.microsoft.com/office/drawing/2014/main" id="{1FC466A3-1933-406F-BCC5-4011D442CB76}"/>
              </a:ext>
            </a:extLst>
          </p:cNvPr>
          <p:cNvSpPr txBox="1"/>
          <p:nvPr/>
        </p:nvSpPr>
        <p:spPr>
          <a:xfrm>
            <a:off x="1695190" y="2946114"/>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Massa rochosa / pedregulho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862">
            <a:extLst>
              <a:ext uri="{FF2B5EF4-FFF2-40B4-BE49-F238E27FC236}">
                <a16:creationId xmlns:a16="http://schemas.microsoft.com/office/drawing/2014/main" id="{C0679BD5-AC7C-4960-B230-91BF0F51EAA6}"/>
              </a:ext>
            </a:extLst>
          </p:cNvPr>
          <p:cNvSpPr txBox="1"/>
          <p:nvPr/>
        </p:nvSpPr>
        <p:spPr>
          <a:xfrm>
            <a:off x="1709191" y="3175144"/>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Cascalho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863">
            <a:extLst>
              <a:ext uri="{FF2B5EF4-FFF2-40B4-BE49-F238E27FC236}">
                <a16:creationId xmlns:a16="http://schemas.microsoft.com/office/drawing/2014/main" id="{C94078BC-4C5B-468F-82A7-5530D3F3CED6}"/>
              </a:ext>
            </a:extLst>
          </p:cNvPr>
          <p:cNvSpPr txBox="1"/>
          <p:nvPr/>
        </p:nvSpPr>
        <p:spPr>
          <a:xfrm>
            <a:off x="1709191" y="3390395"/>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Solo duro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864">
            <a:extLst>
              <a:ext uri="{FF2B5EF4-FFF2-40B4-BE49-F238E27FC236}">
                <a16:creationId xmlns:a16="http://schemas.microsoft.com/office/drawing/2014/main" id="{E1560057-5F24-4BF4-9FF9-68D775125323}"/>
              </a:ext>
            </a:extLst>
          </p:cNvPr>
          <p:cNvSpPr txBox="1"/>
          <p:nvPr/>
        </p:nvSpPr>
        <p:spPr>
          <a:xfrm>
            <a:off x="1709191" y="3604323"/>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Solo duro consolidado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865">
            <a:extLst>
              <a:ext uri="{FF2B5EF4-FFF2-40B4-BE49-F238E27FC236}">
                <a16:creationId xmlns:a16="http://schemas.microsoft.com/office/drawing/2014/main" id="{48FE0D0A-8CEB-4B61-A804-75228A78B977}"/>
              </a:ext>
            </a:extLst>
          </p:cNvPr>
          <p:cNvSpPr txBox="1"/>
          <p:nvPr/>
        </p:nvSpPr>
        <p:spPr>
          <a:xfrm>
            <a:off x="1724431" y="3808650"/>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Areia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テキスト ボックス 1866">
            <a:extLst>
              <a:ext uri="{FF2B5EF4-FFF2-40B4-BE49-F238E27FC236}">
                <a16:creationId xmlns:a16="http://schemas.microsoft.com/office/drawing/2014/main" id="{C0D484AA-5095-43E0-BD10-2A7C1073D9B3}"/>
              </a:ext>
            </a:extLst>
          </p:cNvPr>
          <p:cNvSpPr txBox="1"/>
          <p:nvPr/>
        </p:nvSpPr>
        <p:spPr>
          <a:xfrm>
            <a:off x="1742797" y="4043217"/>
            <a:ext cx="129313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Massa rochosa, areia misturada com pedregulho</a:t>
            </a:r>
            <a:endParaRPr lang="ja-JP" sz="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7" name="テキスト ボックス 1867">
            <a:extLst>
              <a:ext uri="{FF2B5EF4-FFF2-40B4-BE49-F238E27FC236}">
                <a16:creationId xmlns:a16="http://schemas.microsoft.com/office/drawing/2014/main" id="{48EA4B04-C2F7-4129-94F3-1F8483AE9A2B}"/>
              </a:ext>
            </a:extLst>
          </p:cNvPr>
          <p:cNvSpPr txBox="1"/>
          <p:nvPr/>
        </p:nvSpPr>
        <p:spPr>
          <a:xfrm>
            <a:off x="1724431" y="4264136"/>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Solo duro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8" name="テキスト ボックス 1868">
            <a:extLst>
              <a:ext uri="{FF2B5EF4-FFF2-40B4-BE49-F238E27FC236}">
                <a16:creationId xmlns:a16="http://schemas.microsoft.com/office/drawing/2014/main" id="{623809CF-81EE-459A-B403-6A6DF3ED4F77}"/>
              </a:ext>
            </a:extLst>
          </p:cNvPr>
          <p:cNvSpPr txBox="1"/>
          <p:nvPr/>
        </p:nvSpPr>
        <p:spPr>
          <a:xfrm>
            <a:off x="1687421" y="4486007"/>
            <a:ext cx="131490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Massa rochosa, solo arenoso misturado com pedregulho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9" name="テキスト ボックス 1869">
            <a:extLst>
              <a:ext uri="{FF2B5EF4-FFF2-40B4-BE49-F238E27FC236}">
                <a16:creationId xmlns:a16="http://schemas.microsoft.com/office/drawing/2014/main" id="{B7DA7365-1209-45C7-83A0-D311B0004CFC}"/>
              </a:ext>
            </a:extLst>
          </p:cNvPr>
          <p:cNvSpPr txBox="1"/>
          <p:nvPr/>
        </p:nvSpPr>
        <p:spPr>
          <a:xfrm>
            <a:off x="1986056" y="4711368"/>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Solo coeso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0" name="テキスト ボックス 1870">
            <a:extLst>
              <a:ext uri="{FF2B5EF4-FFF2-40B4-BE49-F238E27FC236}">
                <a16:creationId xmlns:a16="http://schemas.microsoft.com/office/drawing/2014/main" id="{9C994844-F7DA-4EFC-B331-04C7635834BC}"/>
              </a:ext>
            </a:extLst>
          </p:cNvPr>
          <p:cNvSpPr txBox="1"/>
          <p:nvPr/>
        </p:nvSpPr>
        <p:spPr>
          <a:xfrm>
            <a:off x="1674747" y="4909488"/>
            <a:ext cx="13611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Solo coeso com mistura de cascalho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1" name="テキスト ボックス 1871">
            <a:extLst>
              <a:ext uri="{FF2B5EF4-FFF2-40B4-BE49-F238E27FC236}">
                <a16:creationId xmlns:a16="http://schemas.microsoft.com/office/drawing/2014/main" id="{93BD4794-7FDF-4168-9E16-950B0BF1BA2C}"/>
              </a:ext>
            </a:extLst>
          </p:cNvPr>
          <p:cNvSpPr txBox="1"/>
          <p:nvPr/>
        </p:nvSpPr>
        <p:spPr>
          <a:xfrm>
            <a:off x="1674747" y="5115732"/>
            <a:ext cx="1314904" cy="1801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Massa rochosa, solo coeso com mistura de pedregulho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2" name="テキスト ボックス 1873">
            <a:extLst>
              <a:ext uri="{FF2B5EF4-FFF2-40B4-BE49-F238E27FC236}">
                <a16:creationId xmlns:a16="http://schemas.microsoft.com/office/drawing/2014/main" id="{28A24FFB-561B-4AB2-B457-E879C4050FB4}"/>
              </a:ext>
            </a:extLst>
          </p:cNvPr>
          <p:cNvSpPr txBox="1"/>
          <p:nvPr/>
        </p:nvSpPr>
        <p:spPr>
          <a:xfrm>
            <a:off x="5309409" y="3087084"/>
            <a:ext cx="341703" cy="1551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900" kern="100">
                <a:effectLst/>
                <a:latin typeface="Times New Roman" panose="02020603050405020304" pitchFamily="18" charset="0"/>
                <a:ea typeface="游ゴシック" panose="020B0400000000000000" pitchFamily="50" charset="-128"/>
                <a:cs typeface="Times New Roman" panose="02020603050405020304" pitchFamily="18" charset="0"/>
              </a:rPr>
              <a:t>Solo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3" name="テキスト ボックス 1874">
            <a:extLst>
              <a:ext uri="{FF2B5EF4-FFF2-40B4-BE49-F238E27FC236}">
                <a16:creationId xmlns:a16="http://schemas.microsoft.com/office/drawing/2014/main" id="{1CA15514-1892-4F28-B6B7-C703F1015B5D}"/>
              </a:ext>
            </a:extLst>
          </p:cNvPr>
          <p:cNvSpPr txBox="1"/>
          <p:nvPr/>
        </p:nvSpPr>
        <p:spPr>
          <a:xfrm>
            <a:off x="5272458" y="3443454"/>
            <a:ext cx="841591"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① Volume de terra do solo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4" name="テキスト ボックス 1875">
            <a:extLst>
              <a:ext uri="{FF2B5EF4-FFF2-40B4-BE49-F238E27FC236}">
                <a16:creationId xmlns:a16="http://schemas.microsoft.com/office/drawing/2014/main" id="{3E5889F6-DF9E-43E3-95E0-937925301157}"/>
              </a:ext>
            </a:extLst>
          </p:cNvPr>
          <p:cNvSpPr txBox="1"/>
          <p:nvPr/>
        </p:nvSpPr>
        <p:spPr>
          <a:xfrm>
            <a:off x="6432698" y="3432721"/>
            <a:ext cx="841591" cy="1665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② Quantidade de terra desmanchada </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5" name="テキスト ボックス 1876">
            <a:extLst>
              <a:ext uri="{FF2B5EF4-FFF2-40B4-BE49-F238E27FC236}">
                <a16:creationId xmlns:a16="http://schemas.microsoft.com/office/drawing/2014/main" id="{7B7982BA-EEB2-450A-99C0-60D46CCD9551}"/>
              </a:ext>
            </a:extLst>
          </p:cNvPr>
          <p:cNvSpPr txBox="1"/>
          <p:nvPr/>
        </p:nvSpPr>
        <p:spPr>
          <a:xfrm>
            <a:off x="7500313" y="3448481"/>
            <a:ext cx="842054" cy="1551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③ Quantidade de terra compactada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388430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Causas e sinais de desmoronamento de terra e areia Causas de desmoronamento de terra e areia </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218 do texto / Página 115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8" name="テキスト ボックス 17"/>
          <p:cNvSpPr txBox="1"/>
          <p:nvPr/>
        </p:nvSpPr>
        <p:spPr>
          <a:xfrm>
            <a:off x="2738000" y="1268383"/>
            <a:ext cx="383425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Padrões de gradiente da superfície de escavação e de altura</a:t>
            </a:r>
          </a:p>
        </p:txBody>
      </p:sp>
      <p:pic>
        <p:nvPicPr>
          <p:cNvPr id="3" name="図 2"/>
          <p:cNvPicPr>
            <a:picLocks noChangeAspect="1"/>
          </p:cNvPicPr>
          <p:nvPr/>
        </p:nvPicPr>
        <p:blipFill>
          <a:blip r:embed="rId3"/>
          <a:stretch>
            <a:fillRect/>
          </a:stretch>
        </p:blipFill>
        <p:spPr>
          <a:xfrm>
            <a:off x="2665921" y="1570193"/>
            <a:ext cx="4179012" cy="4743450"/>
          </a:xfrm>
          <a:prstGeom prst="rect">
            <a:avLst/>
          </a:prstGeom>
        </p:spPr>
      </p:pic>
      <p:sp>
        <p:nvSpPr>
          <p:cNvPr id="7" name="テキスト ボックス 1877">
            <a:extLst>
              <a:ext uri="{FF2B5EF4-FFF2-40B4-BE49-F238E27FC236}">
                <a16:creationId xmlns:a16="http://schemas.microsoft.com/office/drawing/2014/main" id="{6C26CC83-7E7B-411F-AD3B-6F59028015A1}"/>
              </a:ext>
            </a:extLst>
          </p:cNvPr>
          <p:cNvSpPr txBox="1"/>
          <p:nvPr/>
        </p:nvSpPr>
        <p:spPr>
          <a:xfrm>
            <a:off x="2738000" y="1619837"/>
            <a:ext cx="573022" cy="1321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Tipos de terreno</a:t>
            </a:r>
            <a:endParaRPr lang="ja-JP"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 name="テキスト ボックス 1878">
            <a:extLst>
              <a:ext uri="{FF2B5EF4-FFF2-40B4-BE49-F238E27FC236}">
                <a16:creationId xmlns:a16="http://schemas.microsoft.com/office/drawing/2014/main" id="{A6A7EE5A-3FA3-4DCC-AF20-5F2E287A0CD9}"/>
              </a:ext>
            </a:extLst>
          </p:cNvPr>
          <p:cNvSpPr txBox="1"/>
          <p:nvPr/>
        </p:nvSpPr>
        <p:spPr>
          <a:xfrm>
            <a:off x="3988494" y="1632773"/>
            <a:ext cx="2021782"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Altura / gradiente da superfície de escavação</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1879">
            <a:extLst>
              <a:ext uri="{FF2B5EF4-FFF2-40B4-BE49-F238E27FC236}">
                <a16:creationId xmlns:a16="http://schemas.microsoft.com/office/drawing/2014/main" id="{87AF80DA-49D0-4766-95A8-C3D9543F7007}"/>
              </a:ext>
            </a:extLst>
          </p:cNvPr>
          <p:cNvSpPr txBox="1"/>
          <p:nvPr/>
        </p:nvSpPr>
        <p:spPr>
          <a:xfrm>
            <a:off x="2742624" y="1947863"/>
            <a:ext cx="563880" cy="591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Solo formado de camada rochosa ou de argila dura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1" name="テキスト ボックス 1880">
            <a:extLst>
              <a:ext uri="{FF2B5EF4-FFF2-40B4-BE49-F238E27FC236}">
                <a16:creationId xmlns:a16="http://schemas.microsoft.com/office/drawing/2014/main" id="{4D83F31E-4F8C-45A5-AB4E-1047B68B5FD5}"/>
              </a:ext>
            </a:extLst>
          </p:cNvPr>
          <p:cNvSpPr txBox="1"/>
          <p:nvPr/>
        </p:nvSpPr>
        <p:spPr>
          <a:xfrm>
            <a:off x="2740468" y="3406815"/>
            <a:ext cx="563880"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Outros terrenos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 name="テキスト ボックス 1881">
            <a:extLst>
              <a:ext uri="{FF2B5EF4-FFF2-40B4-BE49-F238E27FC236}">
                <a16:creationId xmlns:a16="http://schemas.microsoft.com/office/drawing/2014/main" id="{E7B4E686-57BE-468F-A110-FECC1D8B7823}"/>
              </a:ext>
            </a:extLst>
          </p:cNvPr>
          <p:cNvSpPr txBox="1"/>
          <p:nvPr/>
        </p:nvSpPr>
        <p:spPr>
          <a:xfrm>
            <a:off x="2738000" y="4464661"/>
            <a:ext cx="563880" cy="2209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Solo formado de areia</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882">
            <a:extLst>
              <a:ext uri="{FF2B5EF4-FFF2-40B4-BE49-F238E27FC236}">
                <a16:creationId xmlns:a16="http://schemas.microsoft.com/office/drawing/2014/main" id="{E6A9CB41-195F-45C0-B151-EF2AADC1DA44}"/>
              </a:ext>
            </a:extLst>
          </p:cNvPr>
          <p:cNvSpPr txBox="1"/>
          <p:nvPr/>
        </p:nvSpPr>
        <p:spPr>
          <a:xfrm>
            <a:off x="2756416" y="5395913"/>
            <a:ext cx="563880" cy="591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Terreno que tem facilidade de desmoronar-se devido a explosões, etc.</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883">
            <a:extLst>
              <a:ext uri="{FF2B5EF4-FFF2-40B4-BE49-F238E27FC236}">
                <a16:creationId xmlns:a16="http://schemas.microsoft.com/office/drawing/2014/main" id="{FB433F58-C5D3-4052-BF3A-8728ECCD3C23}"/>
              </a:ext>
            </a:extLst>
          </p:cNvPr>
          <p:cNvSpPr txBox="1"/>
          <p:nvPr/>
        </p:nvSpPr>
        <p:spPr>
          <a:xfrm>
            <a:off x="4327583" y="5640893"/>
            <a:ext cx="482541" cy="3467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45 </a:t>
            </a: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 ou menos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 name="テキスト ボックス 1884">
            <a:extLst>
              <a:ext uri="{FF2B5EF4-FFF2-40B4-BE49-F238E27FC236}">
                <a16:creationId xmlns:a16="http://schemas.microsoft.com/office/drawing/2014/main" id="{08757D13-A3E5-4994-89E9-68A893044E6A}"/>
              </a:ext>
            </a:extLst>
          </p:cNvPr>
          <p:cNvSpPr txBox="1"/>
          <p:nvPr/>
        </p:nvSpPr>
        <p:spPr>
          <a:xfrm>
            <a:off x="4463474" y="4509323"/>
            <a:ext cx="416560" cy="2871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35 </a:t>
            </a: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 ou menos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885">
            <a:extLst>
              <a:ext uri="{FF2B5EF4-FFF2-40B4-BE49-F238E27FC236}">
                <a16:creationId xmlns:a16="http://schemas.microsoft.com/office/drawing/2014/main" id="{8C47C9E8-9ADA-4DAE-BEC3-FB427F3A41B0}"/>
              </a:ext>
            </a:extLst>
          </p:cNvPr>
          <p:cNvSpPr txBox="1"/>
          <p:nvPr/>
        </p:nvSpPr>
        <p:spPr>
          <a:xfrm>
            <a:off x="4060884" y="3587303"/>
            <a:ext cx="433964" cy="2070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90 </a:t>
            </a: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 ou menos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886">
            <a:extLst>
              <a:ext uri="{FF2B5EF4-FFF2-40B4-BE49-F238E27FC236}">
                <a16:creationId xmlns:a16="http://schemas.microsoft.com/office/drawing/2014/main" id="{907AF5E4-CB7E-43CF-B0C0-FF0BBA827BC5}"/>
              </a:ext>
            </a:extLst>
          </p:cNvPr>
          <p:cNvSpPr txBox="1"/>
          <p:nvPr/>
        </p:nvSpPr>
        <p:spPr>
          <a:xfrm>
            <a:off x="5150543" y="3575873"/>
            <a:ext cx="478155" cy="1722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75 </a:t>
            </a: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 ou menos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887">
            <a:extLst>
              <a:ext uri="{FF2B5EF4-FFF2-40B4-BE49-F238E27FC236}">
                <a16:creationId xmlns:a16="http://schemas.microsoft.com/office/drawing/2014/main" id="{FBB1FCB8-55ED-4BCC-83F7-6473849CA960}"/>
              </a:ext>
            </a:extLst>
          </p:cNvPr>
          <p:cNvSpPr txBox="1"/>
          <p:nvPr/>
        </p:nvSpPr>
        <p:spPr>
          <a:xfrm>
            <a:off x="6175433" y="3579683"/>
            <a:ext cx="514349" cy="2147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60 </a:t>
            </a: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 ou menos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888">
            <a:extLst>
              <a:ext uri="{FF2B5EF4-FFF2-40B4-BE49-F238E27FC236}">
                <a16:creationId xmlns:a16="http://schemas.microsoft.com/office/drawing/2014/main" id="{221300E5-BE26-4897-8120-2FCD239C771F}"/>
              </a:ext>
            </a:extLst>
          </p:cNvPr>
          <p:cNvSpPr txBox="1"/>
          <p:nvPr/>
        </p:nvSpPr>
        <p:spPr>
          <a:xfrm>
            <a:off x="4463474" y="2451344"/>
            <a:ext cx="51435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90 </a:t>
            </a: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 ou menos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889">
            <a:extLst>
              <a:ext uri="{FF2B5EF4-FFF2-40B4-BE49-F238E27FC236}">
                <a16:creationId xmlns:a16="http://schemas.microsoft.com/office/drawing/2014/main" id="{FBC04DA1-2FE7-4466-B061-0C00F5004C66}"/>
              </a:ext>
            </a:extLst>
          </p:cNvPr>
          <p:cNvSpPr txBox="1"/>
          <p:nvPr/>
        </p:nvSpPr>
        <p:spPr>
          <a:xfrm>
            <a:off x="5932097" y="2417054"/>
            <a:ext cx="514349"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75 </a:t>
            </a: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 ou menos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890">
            <a:extLst>
              <a:ext uri="{FF2B5EF4-FFF2-40B4-BE49-F238E27FC236}">
                <a16:creationId xmlns:a16="http://schemas.microsoft.com/office/drawing/2014/main" id="{9CBFEA17-AA8B-43E9-808A-DE51F2271C22}"/>
              </a:ext>
            </a:extLst>
          </p:cNvPr>
          <p:cNvSpPr txBox="1"/>
          <p:nvPr/>
        </p:nvSpPr>
        <p:spPr>
          <a:xfrm>
            <a:off x="5274369" y="2248226"/>
            <a:ext cx="3543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5m </a:t>
            </a: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ou mais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891">
            <a:extLst>
              <a:ext uri="{FF2B5EF4-FFF2-40B4-BE49-F238E27FC236}">
                <a16:creationId xmlns:a16="http://schemas.microsoft.com/office/drawing/2014/main" id="{7B235423-EC2E-4E5D-8047-F8D1A3AE7795}"/>
              </a:ext>
            </a:extLst>
          </p:cNvPr>
          <p:cNvSpPr txBox="1"/>
          <p:nvPr/>
        </p:nvSpPr>
        <p:spPr>
          <a:xfrm>
            <a:off x="5451533" y="3263452"/>
            <a:ext cx="514349" cy="1982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5m </a:t>
            </a: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ou mais</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892">
            <a:extLst>
              <a:ext uri="{FF2B5EF4-FFF2-40B4-BE49-F238E27FC236}">
                <a16:creationId xmlns:a16="http://schemas.microsoft.com/office/drawing/2014/main" id="{21CF0F3D-4047-4F23-BAE0-34EFC6189BCD}"/>
              </a:ext>
            </a:extLst>
          </p:cNvPr>
          <p:cNvSpPr txBox="1"/>
          <p:nvPr/>
        </p:nvSpPr>
        <p:spPr>
          <a:xfrm>
            <a:off x="3695124" y="2364293"/>
            <a:ext cx="433964"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Menos de</a:t>
            </a:r>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5m</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5" name="テキスト ボックス 1893">
            <a:extLst>
              <a:ext uri="{FF2B5EF4-FFF2-40B4-BE49-F238E27FC236}">
                <a16:creationId xmlns:a16="http://schemas.microsoft.com/office/drawing/2014/main" id="{8E4A1E92-8CCC-42CB-8C78-A492978E6A5A}"/>
              </a:ext>
            </a:extLst>
          </p:cNvPr>
          <p:cNvSpPr txBox="1"/>
          <p:nvPr/>
        </p:nvSpPr>
        <p:spPr>
          <a:xfrm>
            <a:off x="3378894" y="3533962"/>
            <a:ext cx="316230" cy="2141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Menos de</a:t>
            </a:r>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2m</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テキスト ボックス 1894">
            <a:extLst>
              <a:ext uri="{FF2B5EF4-FFF2-40B4-BE49-F238E27FC236}">
                <a16:creationId xmlns:a16="http://schemas.microsoft.com/office/drawing/2014/main" id="{4A5A020D-CA9B-4340-A384-1EBA033555A2}"/>
              </a:ext>
            </a:extLst>
          </p:cNvPr>
          <p:cNvSpPr txBox="1"/>
          <p:nvPr/>
        </p:nvSpPr>
        <p:spPr>
          <a:xfrm>
            <a:off x="4278054" y="3274882"/>
            <a:ext cx="621030" cy="2212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2m </a:t>
            </a:r>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até menos de 5m</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7" name="テキスト ボックス 1896">
            <a:extLst>
              <a:ext uri="{FF2B5EF4-FFF2-40B4-BE49-F238E27FC236}">
                <a16:creationId xmlns:a16="http://schemas.microsoft.com/office/drawing/2014/main" id="{4E20D08D-956C-4966-A5FE-31E0D7F5D354}"/>
              </a:ext>
            </a:extLst>
          </p:cNvPr>
          <p:cNvSpPr txBox="1"/>
          <p:nvPr/>
        </p:nvSpPr>
        <p:spPr>
          <a:xfrm>
            <a:off x="5312468" y="5614093"/>
            <a:ext cx="316230" cy="309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Menos de</a:t>
            </a:r>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2m</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8" name="テキスト ボックス 1897">
            <a:extLst>
              <a:ext uri="{FF2B5EF4-FFF2-40B4-BE49-F238E27FC236}">
                <a16:creationId xmlns:a16="http://schemas.microsoft.com/office/drawing/2014/main" id="{D3038447-8B00-40D6-AE76-DD21BF607F79}"/>
              </a:ext>
            </a:extLst>
          </p:cNvPr>
          <p:cNvSpPr txBox="1"/>
          <p:nvPr/>
        </p:nvSpPr>
        <p:spPr>
          <a:xfrm>
            <a:off x="5169666" y="4437450"/>
            <a:ext cx="478155" cy="2601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Menos de</a:t>
            </a:r>
            <a:r>
              <a:rPr lang="pt-br" sz="6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5m</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9" name="テキスト ボックス 1898">
            <a:extLst>
              <a:ext uri="{FF2B5EF4-FFF2-40B4-BE49-F238E27FC236}">
                <a16:creationId xmlns:a16="http://schemas.microsoft.com/office/drawing/2014/main" id="{A7D804F1-0DBD-4DA0-89B5-A846E3E31A76}"/>
              </a:ext>
            </a:extLst>
          </p:cNvPr>
          <p:cNvSpPr txBox="1"/>
          <p:nvPr/>
        </p:nvSpPr>
        <p:spPr>
          <a:xfrm>
            <a:off x="4966083" y="4464661"/>
            <a:ext cx="199701"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Ou</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30" name="テキスト ボックス 1899">
            <a:extLst>
              <a:ext uri="{FF2B5EF4-FFF2-40B4-BE49-F238E27FC236}">
                <a16:creationId xmlns:a16="http://schemas.microsoft.com/office/drawing/2014/main" id="{6F73AD0E-9C2E-4E7D-ABEA-B2357E6FD1D9}"/>
              </a:ext>
            </a:extLst>
          </p:cNvPr>
          <p:cNvSpPr txBox="1"/>
          <p:nvPr/>
        </p:nvSpPr>
        <p:spPr>
          <a:xfrm>
            <a:off x="4998018" y="5621906"/>
            <a:ext cx="26670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600" kern="100" dirty="0">
                <a:effectLst/>
                <a:latin typeface="Times New Roman" panose="02020603050405020304" pitchFamily="18" charset="0"/>
                <a:ea typeface="游ゴシック" panose="020B0400000000000000" pitchFamily="50" charset="-128"/>
                <a:cs typeface="Times New Roman" panose="02020603050405020304" pitchFamily="18" charset="0"/>
              </a:rPr>
              <a:t>Ou</a:t>
            </a:r>
            <a:endParaRPr lang="ja-JP" sz="7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6037897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Causas e sinais de desmoronamento de terra e areia Força do solo, sinais de desmoronamento </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218 do texto / Página 116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834767" y="2661734"/>
            <a:ext cx="3363370" cy="246221"/>
          </a:xfrm>
          <a:prstGeom prst="rect">
            <a:avLst/>
          </a:prstGeom>
          <a:noFill/>
          <a:ln>
            <a:noFill/>
          </a:ln>
        </p:spPr>
        <p:txBody>
          <a:bodyPr wrap="square" rtlCol="0">
            <a:spAutoFit/>
          </a:bodyPr>
          <a:lstStyle/>
          <a:p>
            <a:pPr algn="ctr" rtl="0"/>
            <a:r>
              <a:rPr lang="pt-br" sz="1000" dirty="0">
                <a:solidFill>
                  <a:prstClr val="black"/>
                </a:solidFill>
                <a:latin typeface="Times New Roman" panose="02020603050405020304" pitchFamily="18" charset="0"/>
                <a:cs typeface="Times New Roman" panose="02020603050405020304" pitchFamily="18" charset="0"/>
              </a:rPr>
              <a:t>Exemplo de desmoronamento de ladeira (</a:t>
            </a:r>
            <a:r>
              <a:rPr lang="pt-br" sz="1000" dirty="0" err="1">
                <a:solidFill>
                  <a:prstClr val="black"/>
                </a:solidFill>
                <a:latin typeface="Times New Roman" panose="02020603050405020304" pitchFamily="18" charset="0"/>
                <a:cs typeface="Times New Roman" panose="02020603050405020304" pitchFamily="18" charset="0"/>
              </a:rPr>
              <a:t>nori</a:t>
            </a:r>
            <a:r>
              <a:rPr lang="pt-br" sz="1000" dirty="0">
                <a:solidFill>
                  <a:prstClr val="black"/>
                </a:solidFill>
                <a:latin typeface="Times New Roman" panose="02020603050405020304" pitchFamily="18" charset="0"/>
                <a:cs typeface="Times New Roman" panose="02020603050405020304" pitchFamily="18" charset="0"/>
              </a:rPr>
              <a:t> </a:t>
            </a:r>
            <a:r>
              <a:rPr lang="pt-br" sz="1000" dirty="0" err="1">
                <a:solidFill>
                  <a:prstClr val="black"/>
                </a:solidFill>
                <a:latin typeface="Times New Roman" panose="02020603050405020304" pitchFamily="18" charset="0"/>
                <a:cs typeface="Times New Roman" panose="02020603050405020304" pitchFamily="18" charset="0"/>
              </a:rPr>
              <a:t>men</a:t>
            </a:r>
            <a:r>
              <a:rPr lang="pt-br" sz="1000" dirty="0">
                <a:solidFill>
                  <a:prstClr val="black"/>
                </a:solidFill>
                <a:latin typeface="Times New Roman" panose="02020603050405020304" pitchFamily="18" charset="0"/>
                <a:cs typeface="Times New Roman" panose="02020603050405020304" pitchFamily="18" charset="0"/>
              </a:rPr>
              <a:t>) vertical </a:t>
            </a:r>
          </a:p>
        </p:txBody>
      </p:sp>
      <p:pic>
        <p:nvPicPr>
          <p:cNvPr id="7" name="図 6"/>
          <p:cNvPicPr>
            <a:picLocks noChangeAspect="1"/>
          </p:cNvPicPr>
          <p:nvPr/>
        </p:nvPicPr>
        <p:blipFill>
          <a:blip r:embed="rId3"/>
          <a:stretch>
            <a:fillRect/>
          </a:stretch>
        </p:blipFill>
        <p:spPr>
          <a:xfrm>
            <a:off x="762955" y="1566677"/>
            <a:ext cx="3509609" cy="1043727"/>
          </a:xfrm>
          <a:prstGeom prst="rect">
            <a:avLst/>
          </a:prstGeom>
        </p:spPr>
      </p:pic>
      <p:pic>
        <p:nvPicPr>
          <p:cNvPr id="2" name="図 1"/>
          <p:cNvPicPr>
            <a:picLocks noChangeAspect="1"/>
          </p:cNvPicPr>
          <p:nvPr/>
        </p:nvPicPr>
        <p:blipFill>
          <a:blip r:embed="rId4"/>
          <a:stretch>
            <a:fillRect/>
          </a:stretch>
        </p:blipFill>
        <p:spPr>
          <a:xfrm>
            <a:off x="4541449" y="1566678"/>
            <a:ext cx="3767784" cy="4771775"/>
          </a:xfrm>
          <a:prstGeom prst="rect">
            <a:avLst/>
          </a:prstGeom>
        </p:spPr>
      </p:pic>
      <p:sp>
        <p:nvSpPr>
          <p:cNvPr id="11" name="テキスト ボックス 10"/>
          <p:cNvSpPr txBox="1"/>
          <p:nvPr/>
        </p:nvSpPr>
        <p:spPr>
          <a:xfrm>
            <a:off x="4572000" y="1289678"/>
            <a:ext cx="3737233"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desmoronamento de ladeira (</a:t>
            </a:r>
            <a:r>
              <a:rPr lang="pt-br" sz="1200" dirty="0" err="1">
                <a:solidFill>
                  <a:prstClr val="black"/>
                </a:solidFill>
                <a:latin typeface="Times New Roman" panose="02020603050405020304" pitchFamily="18" charset="0"/>
                <a:cs typeface="Times New Roman" panose="02020603050405020304" pitchFamily="18" charset="0"/>
              </a:rPr>
              <a:t>nori</a:t>
            </a:r>
            <a:r>
              <a:rPr lang="pt-br" sz="1200" dirty="0">
                <a:solidFill>
                  <a:prstClr val="black"/>
                </a:solidFill>
                <a:latin typeface="Times New Roman" panose="02020603050405020304" pitchFamily="18" charset="0"/>
                <a:cs typeface="Times New Roman" panose="02020603050405020304" pitchFamily="18" charset="0"/>
              </a:rPr>
              <a:t> </a:t>
            </a:r>
            <a:r>
              <a:rPr lang="pt-br" sz="1200" dirty="0" err="1">
                <a:solidFill>
                  <a:prstClr val="black"/>
                </a:solidFill>
                <a:latin typeface="Times New Roman" panose="02020603050405020304" pitchFamily="18" charset="0"/>
                <a:cs typeface="Times New Roman" panose="02020603050405020304" pitchFamily="18" charset="0"/>
              </a:rPr>
              <a:t>men</a:t>
            </a:r>
            <a:r>
              <a:rPr lang="pt-br" sz="1200" dirty="0">
                <a:solidFill>
                  <a:prstClr val="black"/>
                </a:solidFill>
                <a:latin typeface="Times New Roman" panose="02020603050405020304" pitchFamily="18" charset="0"/>
                <a:cs typeface="Times New Roman" panose="02020603050405020304" pitchFamily="18" charset="0"/>
              </a:rPr>
              <a:t>)</a:t>
            </a:r>
          </a:p>
        </p:txBody>
      </p:sp>
      <p:pic>
        <p:nvPicPr>
          <p:cNvPr id="8" name="図 7"/>
          <p:cNvPicPr>
            <a:picLocks noChangeAspect="1"/>
          </p:cNvPicPr>
          <p:nvPr/>
        </p:nvPicPr>
        <p:blipFill>
          <a:blip r:embed="rId5"/>
          <a:stretch>
            <a:fillRect/>
          </a:stretch>
        </p:blipFill>
        <p:spPr>
          <a:xfrm>
            <a:off x="1524140" y="2938733"/>
            <a:ext cx="2171700" cy="1990725"/>
          </a:xfrm>
          <a:prstGeom prst="rect">
            <a:avLst/>
          </a:prstGeom>
        </p:spPr>
      </p:pic>
      <p:sp>
        <p:nvSpPr>
          <p:cNvPr id="14" name="テキスト ボックス 13"/>
          <p:cNvSpPr txBox="1"/>
          <p:nvPr/>
        </p:nvSpPr>
        <p:spPr>
          <a:xfrm>
            <a:off x="1577624" y="4886340"/>
            <a:ext cx="2052107"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Sinais de desmoronamento</a:t>
            </a:r>
          </a:p>
        </p:txBody>
      </p:sp>
      <p:sp>
        <p:nvSpPr>
          <p:cNvPr id="12" name="テキスト ボックス 1901">
            <a:extLst>
              <a:ext uri="{FF2B5EF4-FFF2-40B4-BE49-F238E27FC236}">
                <a16:creationId xmlns:a16="http://schemas.microsoft.com/office/drawing/2014/main" id="{05D6BBA8-B2B9-4668-BA05-54C77059D849}"/>
              </a:ext>
            </a:extLst>
          </p:cNvPr>
          <p:cNvSpPr txBox="1"/>
          <p:nvPr/>
        </p:nvSpPr>
        <p:spPr>
          <a:xfrm>
            <a:off x="5162337" y="1639804"/>
            <a:ext cx="1110828" cy="63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Padrão de desmoronamento de rocha</a:t>
            </a:r>
          </a:p>
        </p:txBody>
      </p:sp>
      <p:sp>
        <p:nvSpPr>
          <p:cNvPr id="15" name="テキスト ボックス 1902">
            <a:extLst>
              <a:ext uri="{FF2B5EF4-FFF2-40B4-BE49-F238E27FC236}">
                <a16:creationId xmlns:a16="http://schemas.microsoft.com/office/drawing/2014/main" id="{C31A7E30-BC08-4AF5-9EFB-F1AA92770DB8}"/>
              </a:ext>
            </a:extLst>
          </p:cNvPr>
          <p:cNvSpPr txBox="1"/>
          <p:nvPr/>
        </p:nvSpPr>
        <p:spPr>
          <a:xfrm>
            <a:off x="6644005" y="1642411"/>
            <a:ext cx="1436896" cy="943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Padrão de desmoronamento de terra e areia</a:t>
            </a:r>
          </a:p>
        </p:txBody>
      </p:sp>
      <p:sp>
        <p:nvSpPr>
          <p:cNvPr id="16" name="テキスト ボックス 1903">
            <a:extLst>
              <a:ext uri="{FF2B5EF4-FFF2-40B4-BE49-F238E27FC236}">
                <a16:creationId xmlns:a16="http://schemas.microsoft.com/office/drawing/2014/main" id="{EA2A61B3-7DED-46A0-B90F-E9D6B8CDC7B3}"/>
              </a:ext>
            </a:extLst>
          </p:cNvPr>
          <p:cNvSpPr txBox="1"/>
          <p:nvPr/>
        </p:nvSpPr>
        <p:spPr>
          <a:xfrm>
            <a:off x="5093782" y="2507392"/>
            <a:ext cx="453766" cy="7154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Rocha com muitas fissuras</a:t>
            </a:r>
          </a:p>
        </p:txBody>
      </p:sp>
      <p:sp>
        <p:nvSpPr>
          <p:cNvPr id="17" name="テキスト ボックス 1904">
            <a:extLst>
              <a:ext uri="{FF2B5EF4-FFF2-40B4-BE49-F238E27FC236}">
                <a16:creationId xmlns:a16="http://schemas.microsoft.com/office/drawing/2014/main" id="{0FC3B041-05D6-4519-9FC7-E6E9AB41D68B}"/>
              </a:ext>
            </a:extLst>
          </p:cNvPr>
          <p:cNvSpPr txBox="1"/>
          <p:nvPr/>
        </p:nvSpPr>
        <p:spPr>
          <a:xfrm>
            <a:off x="5812904" y="2395964"/>
            <a:ext cx="552794" cy="2343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Camadas alternadas de rochas duras e macias</a:t>
            </a:r>
          </a:p>
        </p:txBody>
      </p:sp>
      <p:sp>
        <p:nvSpPr>
          <p:cNvPr id="18" name="テキスト ボックス 1905">
            <a:extLst>
              <a:ext uri="{FF2B5EF4-FFF2-40B4-BE49-F238E27FC236}">
                <a16:creationId xmlns:a16="http://schemas.microsoft.com/office/drawing/2014/main" id="{6399D021-530B-4163-AFCD-D8AC8C080EE1}"/>
              </a:ext>
            </a:extLst>
          </p:cNvPr>
          <p:cNvSpPr txBox="1"/>
          <p:nvPr/>
        </p:nvSpPr>
        <p:spPr>
          <a:xfrm>
            <a:off x="5320665" y="2653406"/>
            <a:ext cx="935355" cy="114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Queda de rocha tipo rocha fragmentada (tipo descascamento)</a:t>
            </a:r>
          </a:p>
        </p:txBody>
      </p:sp>
      <p:sp>
        <p:nvSpPr>
          <p:cNvPr id="19" name="テキスト ボックス 1906">
            <a:extLst>
              <a:ext uri="{FF2B5EF4-FFF2-40B4-BE49-F238E27FC236}">
                <a16:creationId xmlns:a16="http://schemas.microsoft.com/office/drawing/2014/main" id="{5E69EBDE-0F88-4678-9D4D-7B8BFBD6078A}"/>
              </a:ext>
            </a:extLst>
          </p:cNvPr>
          <p:cNvSpPr txBox="1"/>
          <p:nvPr/>
        </p:nvSpPr>
        <p:spPr>
          <a:xfrm>
            <a:off x="6526597" y="2383577"/>
            <a:ext cx="501050" cy="3875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Depósito de </a:t>
            </a:r>
            <a:r>
              <a:rPr lang="pt-br" sz="5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tálus</a:t>
            </a:r>
            <a:r>
              <a:rPr lang="en-US" sz="500" kern="100" dirty="0">
                <a:effectLst/>
                <a:latin typeface="Times New Roman" panose="02020603050405020304" pitchFamily="18" charset="0"/>
                <a:ea typeface="游ゴシック" panose="020B0400000000000000" pitchFamily="50" charset="-128"/>
                <a:cs typeface="Times New Roman" panose="02020603050405020304" pitchFamily="18" charset="0"/>
              </a:rPr>
              <a:t/>
            </a:r>
            <a:br>
              <a:rPr lang="en-US" sz="500" kern="100" dirty="0">
                <a:effectLst/>
                <a:latin typeface="Times New Roman" panose="02020603050405020304" pitchFamily="18" charset="0"/>
                <a:ea typeface="游ゴシック" panose="020B0400000000000000" pitchFamily="50" charset="-128"/>
                <a:cs typeface="Times New Roman" panose="02020603050405020304" pitchFamily="18" charset="0"/>
              </a:rPr>
            </a:br>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(Tipo de penhasco fusiforme)</a:t>
            </a:r>
          </a:p>
        </p:txBody>
      </p:sp>
      <p:sp>
        <p:nvSpPr>
          <p:cNvPr id="20" name="テキスト ボックス 1907">
            <a:extLst>
              <a:ext uri="{FF2B5EF4-FFF2-40B4-BE49-F238E27FC236}">
                <a16:creationId xmlns:a16="http://schemas.microsoft.com/office/drawing/2014/main" id="{6BD6E733-72AD-4D04-92F9-FCC4755DE454}"/>
              </a:ext>
            </a:extLst>
          </p:cNvPr>
          <p:cNvSpPr txBox="1"/>
          <p:nvPr/>
        </p:nvSpPr>
        <p:spPr>
          <a:xfrm>
            <a:off x="7120761" y="2327175"/>
            <a:ext cx="452014" cy="3530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Camada de </a:t>
            </a:r>
            <a:r>
              <a:rPr lang="pt-br" sz="4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ca</a:t>
            </a:r>
            <a:r>
              <a:rPr lang="pt-br" altLang="ja-JP" sz="400" kern="100" dirty="0" err="1">
                <a:latin typeface="Times New Roman" panose="02020603050405020304" pitchFamily="18" charset="0"/>
                <a:cs typeface="Times New Roman" panose="02020603050405020304" pitchFamily="18" charset="0"/>
              </a:rPr>
              <a:t>socalcos</a:t>
            </a:r>
            <a:r>
              <a:rPr lang="en-US" altLang="ja-JP" sz="400" kern="100" dirty="0">
                <a:latin typeface="Times New Roman" panose="02020603050405020304" pitchFamily="18" charset="0"/>
                <a:cs typeface="Times New Roman" panose="02020603050405020304" pitchFamily="18" charset="0"/>
              </a:rPr>
              <a:t/>
            </a:r>
            <a:br>
              <a:rPr lang="en-US" altLang="ja-JP" sz="400" kern="100" dirty="0">
                <a:latin typeface="Times New Roman" panose="02020603050405020304" pitchFamily="18" charset="0"/>
                <a:cs typeface="Times New Roman" panose="02020603050405020304" pitchFamily="18" charset="0"/>
              </a:rPr>
            </a:br>
            <a:r>
              <a:rPr lang="pt-br" altLang="ja-JP" sz="400" kern="100" dirty="0">
                <a:latin typeface="Times New Roman" panose="02020603050405020304" pitchFamily="18" charset="0"/>
                <a:cs typeface="Times New Roman" panose="02020603050405020304" pitchFamily="18" charset="0"/>
              </a:rPr>
              <a:t>(Tipo </a:t>
            </a:r>
            <a:r>
              <a:rPr lang="pt-br" sz="4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scalho</a:t>
            </a:r>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 em de conglomerado)</a:t>
            </a:r>
          </a:p>
        </p:txBody>
      </p:sp>
      <p:sp>
        <p:nvSpPr>
          <p:cNvPr id="21" name="テキスト ボックス 1908">
            <a:extLst>
              <a:ext uri="{FF2B5EF4-FFF2-40B4-BE49-F238E27FC236}">
                <a16:creationId xmlns:a16="http://schemas.microsoft.com/office/drawing/2014/main" id="{AA696CAE-1565-4460-A4DC-35A3EB3200F0}"/>
              </a:ext>
            </a:extLst>
          </p:cNvPr>
          <p:cNvSpPr txBox="1"/>
          <p:nvPr/>
        </p:nvSpPr>
        <p:spPr>
          <a:xfrm>
            <a:off x="7667764" y="2366729"/>
            <a:ext cx="616942" cy="3134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Tipos de granitos erodidos</a:t>
            </a:r>
            <a:r>
              <a:rPr lang="en-US" sz="400" kern="100" dirty="0">
                <a:effectLst/>
                <a:latin typeface="Times New Roman" panose="02020603050405020304" pitchFamily="18" charset="0"/>
                <a:ea typeface="游ゴシック" panose="020B0400000000000000" pitchFamily="50" charset="-128"/>
                <a:cs typeface="Times New Roman" panose="02020603050405020304" pitchFamily="18" charset="0"/>
              </a:rPr>
              <a:t/>
            </a:r>
            <a:br>
              <a:rPr lang="en-US" sz="400" kern="100" dirty="0">
                <a:effectLst/>
                <a:latin typeface="Times New Roman" panose="02020603050405020304" pitchFamily="18" charset="0"/>
                <a:ea typeface="游ゴシック" panose="020B0400000000000000" pitchFamily="50" charset="-128"/>
                <a:cs typeface="Times New Roman" panose="02020603050405020304" pitchFamily="18" charset="0"/>
              </a:rPr>
            </a:br>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(Tipo de estrutura em forma de cebola)</a:t>
            </a:r>
          </a:p>
        </p:txBody>
      </p:sp>
      <p:sp>
        <p:nvSpPr>
          <p:cNvPr id="22" name="テキスト ボックス 1909">
            <a:extLst>
              <a:ext uri="{FF2B5EF4-FFF2-40B4-BE49-F238E27FC236}">
                <a16:creationId xmlns:a16="http://schemas.microsoft.com/office/drawing/2014/main" id="{8D1CB6CF-F2C4-4930-91D0-4FCEC8065EDF}"/>
              </a:ext>
            </a:extLst>
          </p:cNvPr>
          <p:cNvSpPr txBox="1"/>
          <p:nvPr/>
        </p:nvSpPr>
        <p:spPr>
          <a:xfrm>
            <a:off x="8065724" y="1813401"/>
            <a:ext cx="201930" cy="2248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Solo de granito decomposto</a:t>
            </a:r>
          </a:p>
        </p:txBody>
      </p:sp>
      <p:sp>
        <p:nvSpPr>
          <p:cNvPr id="23" name="テキスト ボックス 1910">
            <a:extLst>
              <a:ext uri="{FF2B5EF4-FFF2-40B4-BE49-F238E27FC236}">
                <a16:creationId xmlns:a16="http://schemas.microsoft.com/office/drawing/2014/main" id="{71FE75AE-2BDA-4F24-9934-F30C834F8B52}"/>
              </a:ext>
            </a:extLst>
          </p:cNvPr>
          <p:cNvSpPr txBox="1"/>
          <p:nvPr/>
        </p:nvSpPr>
        <p:spPr>
          <a:xfrm>
            <a:off x="8080901" y="2066925"/>
            <a:ext cx="201930"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Tipos de granitos erodidos</a:t>
            </a:r>
          </a:p>
        </p:txBody>
      </p:sp>
      <p:sp>
        <p:nvSpPr>
          <p:cNvPr id="24" name="テキスト ボックス 1911">
            <a:extLst>
              <a:ext uri="{FF2B5EF4-FFF2-40B4-BE49-F238E27FC236}">
                <a16:creationId xmlns:a16="http://schemas.microsoft.com/office/drawing/2014/main" id="{2824AA79-9FD5-457B-8D0F-192F6EC04602}"/>
              </a:ext>
            </a:extLst>
          </p:cNvPr>
          <p:cNvSpPr txBox="1"/>
          <p:nvPr/>
        </p:nvSpPr>
        <p:spPr>
          <a:xfrm>
            <a:off x="6860511" y="2680190"/>
            <a:ext cx="1100007" cy="993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Queda de rocha tipo pedregulho (tipo de queda por escapamento)</a:t>
            </a:r>
          </a:p>
        </p:txBody>
      </p:sp>
      <p:sp>
        <p:nvSpPr>
          <p:cNvPr id="25" name="テキスト ボックス 1912">
            <a:extLst>
              <a:ext uri="{FF2B5EF4-FFF2-40B4-BE49-F238E27FC236}">
                <a16:creationId xmlns:a16="http://schemas.microsoft.com/office/drawing/2014/main" id="{5274E28A-4178-4422-A54E-F64CAB6222EE}"/>
              </a:ext>
            </a:extLst>
          </p:cNvPr>
          <p:cNvSpPr txBox="1"/>
          <p:nvPr/>
        </p:nvSpPr>
        <p:spPr>
          <a:xfrm rot="16200000">
            <a:off x="3921472" y="2425409"/>
            <a:ext cx="1448976" cy="11435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380" kern="100" dirty="0">
                <a:effectLst/>
                <a:latin typeface="Times New Roman" panose="02020603050405020304" pitchFamily="18" charset="0"/>
                <a:ea typeface="游ゴシック" panose="020B0400000000000000" pitchFamily="50" charset="-128"/>
                <a:cs typeface="Times New Roman" panose="02020603050405020304" pitchFamily="18" charset="0"/>
              </a:rPr>
              <a:t>Uma ou algumas massas rochosas caem (tipo de queda rochosa) Tipo I</a:t>
            </a:r>
          </a:p>
          <a:p>
            <a:pPr algn="ctr" rtl="0"/>
            <a:r>
              <a:rPr lang="pt-br" sz="38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endParaRPr lang="ja-JP" sz="38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26" name="テキスト ボックス 1913">
            <a:extLst>
              <a:ext uri="{FF2B5EF4-FFF2-40B4-BE49-F238E27FC236}">
                <a16:creationId xmlns:a16="http://schemas.microsoft.com/office/drawing/2014/main" id="{8C332B35-FB95-4F4D-B955-99BCBCC047E7}"/>
              </a:ext>
            </a:extLst>
          </p:cNvPr>
          <p:cNvSpPr txBox="1"/>
          <p:nvPr/>
        </p:nvSpPr>
        <p:spPr>
          <a:xfrm>
            <a:off x="4750470" y="2846387"/>
            <a:ext cx="1725906" cy="342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　É um tipo em que a massa rochosa separada pela fenda é removida e cai ao longo da fenda.</a:t>
            </a:r>
          </a:p>
        </p:txBody>
      </p:sp>
      <p:sp>
        <p:nvSpPr>
          <p:cNvPr id="27" name="テキスト ボックス 1914">
            <a:extLst>
              <a:ext uri="{FF2B5EF4-FFF2-40B4-BE49-F238E27FC236}">
                <a16:creationId xmlns:a16="http://schemas.microsoft.com/office/drawing/2014/main" id="{4CFF46E2-D961-4B82-A7B1-52503A647250}"/>
              </a:ext>
            </a:extLst>
          </p:cNvPr>
          <p:cNvSpPr txBox="1"/>
          <p:nvPr/>
        </p:nvSpPr>
        <p:spPr>
          <a:xfrm rot="16200000">
            <a:off x="3955466" y="3915754"/>
            <a:ext cx="1370126" cy="750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300" kern="100" dirty="0">
                <a:effectLst/>
                <a:latin typeface="Times New Roman" panose="02020603050405020304" pitchFamily="18" charset="0"/>
                <a:ea typeface="游ゴシック" panose="020B0400000000000000" pitchFamily="50" charset="-128"/>
                <a:cs typeface="Times New Roman" panose="02020603050405020304" pitchFamily="18" charset="0"/>
              </a:rPr>
              <a:t>Desmoronamento tipo II, com superfície de colapso rasa em pequena escala (tipo descamação / queda por descamação) </a:t>
            </a:r>
          </a:p>
        </p:txBody>
      </p:sp>
      <p:sp>
        <p:nvSpPr>
          <p:cNvPr id="28" name="テキスト ボックス 1915">
            <a:extLst>
              <a:ext uri="{FF2B5EF4-FFF2-40B4-BE49-F238E27FC236}">
                <a16:creationId xmlns:a16="http://schemas.microsoft.com/office/drawing/2014/main" id="{8A2BBA3D-F405-48D2-85D1-0776C52534BA}"/>
              </a:ext>
            </a:extLst>
          </p:cNvPr>
          <p:cNvSpPr txBox="1"/>
          <p:nvPr/>
        </p:nvSpPr>
        <p:spPr>
          <a:xfrm rot="16200000">
            <a:off x="3910289" y="5422186"/>
            <a:ext cx="1427336" cy="1041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Desmoronamento tipo III, com superfície de colapso profunda ou em ampla extensão</a:t>
            </a:r>
          </a:p>
        </p:txBody>
      </p:sp>
      <p:sp>
        <p:nvSpPr>
          <p:cNvPr id="29" name="テキスト ボックス 1916">
            <a:extLst>
              <a:ext uri="{FF2B5EF4-FFF2-40B4-BE49-F238E27FC236}">
                <a16:creationId xmlns:a16="http://schemas.microsoft.com/office/drawing/2014/main" id="{6D386C80-154F-45B3-8B1C-8275119790F4}"/>
              </a:ext>
            </a:extLst>
          </p:cNvPr>
          <p:cNvSpPr txBox="1"/>
          <p:nvPr/>
        </p:nvSpPr>
        <p:spPr>
          <a:xfrm>
            <a:off x="4848231" y="3926152"/>
            <a:ext cx="495288" cy="12571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Rocha com muitas fissuras</a:t>
            </a:r>
          </a:p>
        </p:txBody>
      </p:sp>
      <p:sp>
        <p:nvSpPr>
          <p:cNvPr id="30" name="テキスト ボックス 1917">
            <a:extLst>
              <a:ext uri="{FF2B5EF4-FFF2-40B4-BE49-F238E27FC236}">
                <a16:creationId xmlns:a16="http://schemas.microsoft.com/office/drawing/2014/main" id="{A15D7695-4F0E-480C-B120-FEAB47E61CA4}"/>
              </a:ext>
            </a:extLst>
          </p:cNvPr>
          <p:cNvSpPr txBox="1"/>
          <p:nvPr/>
        </p:nvSpPr>
        <p:spPr>
          <a:xfrm>
            <a:off x="5444327" y="3888472"/>
            <a:ext cx="291416" cy="1864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300" kern="100" dirty="0">
                <a:effectLst/>
                <a:latin typeface="Times New Roman" panose="02020603050405020304" pitchFamily="18" charset="0"/>
                <a:ea typeface="游ゴシック" panose="020B0400000000000000" pitchFamily="50" charset="-128"/>
                <a:cs typeface="Times New Roman" panose="02020603050405020304" pitchFamily="18" charset="0"/>
              </a:rPr>
              <a:t>Camadas alternadas duras e macias</a:t>
            </a:r>
          </a:p>
        </p:txBody>
      </p:sp>
      <p:sp>
        <p:nvSpPr>
          <p:cNvPr id="31" name="テキスト ボックス 1918">
            <a:extLst>
              <a:ext uri="{FF2B5EF4-FFF2-40B4-BE49-F238E27FC236}">
                <a16:creationId xmlns:a16="http://schemas.microsoft.com/office/drawing/2014/main" id="{0CBC69BD-104F-4AD5-921B-7CD847948908}"/>
              </a:ext>
            </a:extLst>
          </p:cNvPr>
          <p:cNvSpPr txBox="1"/>
          <p:nvPr/>
        </p:nvSpPr>
        <p:spPr>
          <a:xfrm>
            <a:off x="5635607" y="3598135"/>
            <a:ext cx="333121" cy="2276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Rocha macia ou terra e areia</a:t>
            </a:r>
            <a:endPar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2" name="テキスト ボックス 1919">
            <a:extLst>
              <a:ext uri="{FF2B5EF4-FFF2-40B4-BE49-F238E27FC236}">
                <a16:creationId xmlns:a16="http://schemas.microsoft.com/office/drawing/2014/main" id="{4D83EF74-B26A-49EB-B420-DBFBF11DF3D5}"/>
              </a:ext>
            </a:extLst>
          </p:cNvPr>
          <p:cNvSpPr txBox="1"/>
          <p:nvPr/>
        </p:nvSpPr>
        <p:spPr>
          <a:xfrm>
            <a:off x="5879206" y="3886345"/>
            <a:ext cx="546135" cy="1739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Rochas com juntas colunares</a:t>
            </a:r>
          </a:p>
        </p:txBody>
      </p:sp>
      <p:sp>
        <p:nvSpPr>
          <p:cNvPr id="33" name="テキスト ボックス 1920">
            <a:extLst>
              <a:ext uri="{FF2B5EF4-FFF2-40B4-BE49-F238E27FC236}">
                <a16:creationId xmlns:a16="http://schemas.microsoft.com/office/drawing/2014/main" id="{191C879F-D384-41D2-9D93-B4A866A731DC}"/>
              </a:ext>
            </a:extLst>
          </p:cNvPr>
          <p:cNvSpPr txBox="1"/>
          <p:nvPr/>
        </p:nvSpPr>
        <p:spPr>
          <a:xfrm>
            <a:off x="5021355" y="4139774"/>
            <a:ext cx="1026831" cy="1341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Descamação de rocha / desmoronamento do tipo desabamento </a:t>
            </a:r>
          </a:p>
        </p:txBody>
      </p:sp>
      <p:sp>
        <p:nvSpPr>
          <p:cNvPr id="34" name="テキスト ボックス 1921">
            <a:extLst>
              <a:ext uri="{FF2B5EF4-FFF2-40B4-BE49-F238E27FC236}">
                <a16:creationId xmlns:a16="http://schemas.microsoft.com/office/drawing/2014/main" id="{E0BD4A75-AF8A-4B30-ABC4-5824B4A189A5}"/>
              </a:ext>
            </a:extLst>
          </p:cNvPr>
          <p:cNvSpPr txBox="1"/>
          <p:nvPr/>
        </p:nvSpPr>
        <p:spPr>
          <a:xfrm>
            <a:off x="4743147" y="4337852"/>
            <a:ext cx="1694741" cy="342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　Diz-se de desmoronamento em escala média, que desaba ao longo das juntas da rocha. Uma rachadura latente se abre e a água da chuva, etc., penetra nela, tornando-a frágil e muitas vezes desmoronando ao longo de uma face em linha reta de deslizamento.</a:t>
            </a:r>
          </a:p>
        </p:txBody>
      </p:sp>
      <p:sp>
        <p:nvSpPr>
          <p:cNvPr id="35" name="テキスト ボックス 1922">
            <a:extLst>
              <a:ext uri="{FF2B5EF4-FFF2-40B4-BE49-F238E27FC236}">
                <a16:creationId xmlns:a16="http://schemas.microsoft.com/office/drawing/2014/main" id="{22196B0F-A161-41D5-9CB1-57E69AE78D28}"/>
              </a:ext>
            </a:extLst>
          </p:cNvPr>
          <p:cNvSpPr txBox="1"/>
          <p:nvPr/>
        </p:nvSpPr>
        <p:spPr>
          <a:xfrm>
            <a:off x="5521641" y="4796201"/>
            <a:ext cx="583884"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Estratificação, juntas</a:t>
            </a:r>
          </a:p>
        </p:txBody>
      </p:sp>
      <p:sp>
        <p:nvSpPr>
          <p:cNvPr id="36" name="テキスト ボックス 1923">
            <a:extLst>
              <a:ext uri="{FF2B5EF4-FFF2-40B4-BE49-F238E27FC236}">
                <a16:creationId xmlns:a16="http://schemas.microsoft.com/office/drawing/2014/main" id="{7F4A31ED-A83B-4052-953C-9D8E68DBC129}"/>
              </a:ext>
            </a:extLst>
          </p:cNvPr>
          <p:cNvSpPr txBox="1"/>
          <p:nvPr/>
        </p:nvSpPr>
        <p:spPr>
          <a:xfrm>
            <a:off x="5427885" y="5020372"/>
            <a:ext cx="266160" cy="2709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400" kern="100" dirty="0">
                <a:latin typeface="Times New Roman" panose="02020603050405020304" pitchFamily="18" charset="0"/>
                <a:ea typeface="游ゴシック" panose="020B0400000000000000" pitchFamily="50" charset="-128"/>
                <a:cs typeface="Times New Roman" panose="02020603050405020304" pitchFamily="18" charset="0"/>
              </a:rPr>
              <a:t>Dique </a:t>
            </a:r>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ou britamento de falhas, etc.</a:t>
            </a:r>
            <a:endParaRPr lang="ja-JP" sz="4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7" name="テキスト ボックス 1924">
            <a:extLst>
              <a:ext uri="{FF2B5EF4-FFF2-40B4-BE49-F238E27FC236}">
                <a16:creationId xmlns:a16="http://schemas.microsoft.com/office/drawing/2014/main" id="{9D473445-0197-4ECC-A733-5F57A51B4434}"/>
              </a:ext>
            </a:extLst>
          </p:cNvPr>
          <p:cNvSpPr txBox="1"/>
          <p:nvPr/>
        </p:nvSpPr>
        <p:spPr>
          <a:xfrm>
            <a:off x="5992142" y="5192791"/>
            <a:ext cx="281023" cy="106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Declive</a:t>
            </a:r>
          </a:p>
        </p:txBody>
      </p:sp>
      <p:sp>
        <p:nvSpPr>
          <p:cNvPr id="38" name="テキスト ボックス 1925">
            <a:extLst>
              <a:ext uri="{FF2B5EF4-FFF2-40B4-BE49-F238E27FC236}">
                <a16:creationId xmlns:a16="http://schemas.microsoft.com/office/drawing/2014/main" id="{8DC42A80-D438-4137-9D4A-97FCDAAD198F}"/>
              </a:ext>
            </a:extLst>
          </p:cNvPr>
          <p:cNvSpPr txBox="1"/>
          <p:nvPr/>
        </p:nvSpPr>
        <p:spPr>
          <a:xfrm>
            <a:off x="4853940" y="5483134"/>
            <a:ext cx="483870" cy="751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Falhas, diques</a:t>
            </a:r>
          </a:p>
        </p:txBody>
      </p:sp>
      <p:sp>
        <p:nvSpPr>
          <p:cNvPr id="39" name="テキスト ボックス 1926">
            <a:extLst>
              <a:ext uri="{FF2B5EF4-FFF2-40B4-BE49-F238E27FC236}">
                <a16:creationId xmlns:a16="http://schemas.microsoft.com/office/drawing/2014/main" id="{5B8975EA-E150-4F45-A759-5C59D08EF7F7}"/>
              </a:ext>
            </a:extLst>
          </p:cNvPr>
          <p:cNvSpPr txBox="1"/>
          <p:nvPr/>
        </p:nvSpPr>
        <p:spPr>
          <a:xfrm>
            <a:off x="5650056" y="5413786"/>
            <a:ext cx="796260" cy="1545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Estratos, declive das juntas</a:t>
            </a:r>
          </a:p>
        </p:txBody>
      </p:sp>
      <p:sp>
        <p:nvSpPr>
          <p:cNvPr id="40" name="テキスト ボックス 1927">
            <a:extLst>
              <a:ext uri="{FF2B5EF4-FFF2-40B4-BE49-F238E27FC236}">
                <a16:creationId xmlns:a16="http://schemas.microsoft.com/office/drawing/2014/main" id="{3F282CF0-606C-4395-9990-D564B2513CA4}"/>
              </a:ext>
            </a:extLst>
          </p:cNvPr>
          <p:cNvSpPr txBox="1"/>
          <p:nvPr/>
        </p:nvSpPr>
        <p:spPr>
          <a:xfrm>
            <a:off x="5019344" y="5578766"/>
            <a:ext cx="1149386"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Desmoronamento em grande escala (tipo de deslizamento de camada rochosa)</a:t>
            </a:r>
          </a:p>
        </p:txBody>
      </p:sp>
      <p:sp>
        <p:nvSpPr>
          <p:cNvPr id="41" name="テキスト ボックス 1928">
            <a:extLst>
              <a:ext uri="{FF2B5EF4-FFF2-40B4-BE49-F238E27FC236}">
                <a16:creationId xmlns:a16="http://schemas.microsoft.com/office/drawing/2014/main" id="{3409BA47-D870-42C3-8320-C9CB7833E3C8}"/>
              </a:ext>
            </a:extLst>
          </p:cNvPr>
          <p:cNvSpPr txBox="1"/>
          <p:nvPr/>
        </p:nvSpPr>
        <p:spPr>
          <a:xfrm>
            <a:off x="4711982" y="5771911"/>
            <a:ext cx="1725906" cy="4079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　É um tipo em que linhas fracas de resistência extremamente baixa (rachaduras, planos de falha, diques, etc.) se desenvolvem na camada rochosa e deslizam ao longo dessas linhas fracas. A escala de desmoronamento é determinada pela relação entre a encosta e posição da linha fraca, ângulo de inclinação, etc. Também pode formar elevação nas extremidades.</a:t>
            </a:r>
          </a:p>
        </p:txBody>
      </p:sp>
      <p:sp>
        <p:nvSpPr>
          <p:cNvPr id="42" name="テキスト ボックス 1929">
            <a:extLst>
              <a:ext uri="{FF2B5EF4-FFF2-40B4-BE49-F238E27FC236}">
                <a16:creationId xmlns:a16="http://schemas.microsoft.com/office/drawing/2014/main" id="{65E31F9B-CFAF-4A31-9660-DEA9CBC31C7B}"/>
              </a:ext>
            </a:extLst>
          </p:cNvPr>
          <p:cNvSpPr txBox="1"/>
          <p:nvPr/>
        </p:nvSpPr>
        <p:spPr>
          <a:xfrm>
            <a:off x="6528968" y="2850316"/>
            <a:ext cx="1694917" cy="371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　É um tipo em que o solo contém maciços rochosos, pedras arredondadas e pedregulhos e além disso, se o enchimento de consolidação dos cascalhos (matriz) for feito de material com menos grau de consolidação, esse enchimento será </a:t>
            </a:r>
            <a:r>
              <a:rPr lang="pt-br" sz="4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intemperizado</a:t>
            </a:r>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 e erodido, fazendo com que os pedregulhos, etc., emerjam e caiam perdendo o equilíbrio.　</a:t>
            </a:r>
          </a:p>
        </p:txBody>
      </p:sp>
      <p:sp>
        <p:nvSpPr>
          <p:cNvPr id="43" name="テキスト ボックス 1930">
            <a:extLst>
              <a:ext uri="{FF2B5EF4-FFF2-40B4-BE49-F238E27FC236}">
                <a16:creationId xmlns:a16="http://schemas.microsoft.com/office/drawing/2014/main" id="{14EE731C-D986-4F70-8B1B-8C2E358040E3}"/>
              </a:ext>
            </a:extLst>
          </p:cNvPr>
          <p:cNvSpPr txBox="1"/>
          <p:nvPr/>
        </p:nvSpPr>
        <p:spPr>
          <a:xfrm>
            <a:off x="7027647" y="3546512"/>
            <a:ext cx="207413" cy="20193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Água de nascente</a:t>
            </a:r>
          </a:p>
        </p:txBody>
      </p:sp>
      <p:sp>
        <p:nvSpPr>
          <p:cNvPr id="44" name="テキスト ボックス 1931">
            <a:extLst>
              <a:ext uri="{FF2B5EF4-FFF2-40B4-BE49-F238E27FC236}">
                <a16:creationId xmlns:a16="http://schemas.microsoft.com/office/drawing/2014/main" id="{2392F7E5-814E-4AF6-8DE0-FE159CDEDB56}"/>
              </a:ext>
            </a:extLst>
          </p:cNvPr>
          <p:cNvSpPr txBox="1"/>
          <p:nvPr/>
        </p:nvSpPr>
        <p:spPr>
          <a:xfrm>
            <a:off x="7450711" y="3417259"/>
            <a:ext cx="309880" cy="91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Camada permeável</a:t>
            </a:r>
          </a:p>
        </p:txBody>
      </p:sp>
      <p:sp>
        <p:nvSpPr>
          <p:cNvPr id="45" name="テキスト ボックス 1932">
            <a:extLst>
              <a:ext uri="{FF2B5EF4-FFF2-40B4-BE49-F238E27FC236}">
                <a16:creationId xmlns:a16="http://schemas.microsoft.com/office/drawing/2014/main" id="{24BDA268-4CCE-42B9-850C-B4AEB153AEA9}"/>
              </a:ext>
            </a:extLst>
          </p:cNvPr>
          <p:cNvSpPr txBox="1"/>
          <p:nvPr/>
        </p:nvSpPr>
        <p:spPr>
          <a:xfrm>
            <a:off x="7310424" y="3659184"/>
            <a:ext cx="281940" cy="91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Camada impermeável</a:t>
            </a:r>
          </a:p>
        </p:txBody>
      </p:sp>
      <p:sp>
        <p:nvSpPr>
          <p:cNvPr id="46" name="テキスト ボックス 1933">
            <a:extLst>
              <a:ext uri="{FF2B5EF4-FFF2-40B4-BE49-F238E27FC236}">
                <a16:creationId xmlns:a16="http://schemas.microsoft.com/office/drawing/2014/main" id="{E3D6F6A1-DAEE-4EC0-8FF0-37D43EB31B24}"/>
              </a:ext>
            </a:extLst>
          </p:cNvPr>
          <p:cNvSpPr txBox="1"/>
          <p:nvPr/>
        </p:nvSpPr>
        <p:spPr>
          <a:xfrm>
            <a:off x="7869184" y="3661271"/>
            <a:ext cx="393081" cy="1624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Solo desmoronado ou terra superficial</a:t>
            </a:r>
            <a:endPar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47" name="テキスト ボックス 1934">
            <a:extLst>
              <a:ext uri="{FF2B5EF4-FFF2-40B4-BE49-F238E27FC236}">
                <a16:creationId xmlns:a16="http://schemas.microsoft.com/office/drawing/2014/main" id="{1BDAF3F2-99A7-4083-A4A1-93989876AE52}"/>
              </a:ext>
            </a:extLst>
          </p:cNvPr>
          <p:cNvSpPr txBox="1"/>
          <p:nvPr/>
        </p:nvSpPr>
        <p:spPr>
          <a:xfrm>
            <a:off x="6605737" y="3926152"/>
            <a:ext cx="392430" cy="1656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Terra e areia não consolidadas / sedimento não consolidado</a:t>
            </a:r>
          </a:p>
        </p:txBody>
      </p:sp>
      <p:sp>
        <p:nvSpPr>
          <p:cNvPr id="48" name="テキスト ボックス 1935">
            <a:extLst>
              <a:ext uri="{FF2B5EF4-FFF2-40B4-BE49-F238E27FC236}">
                <a16:creationId xmlns:a16="http://schemas.microsoft.com/office/drawing/2014/main" id="{09CAB38B-8A7A-4170-B074-C163D8100073}"/>
              </a:ext>
            </a:extLst>
          </p:cNvPr>
          <p:cNvSpPr txBox="1"/>
          <p:nvPr/>
        </p:nvSpPr>
        <p:spPr>
          <a:xfrm>
            <a:off x="7144973" y="4020309"/>
            <a:ext cx="563880" cy="91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Presença de camada impermeável</a:t>
            </a:r>
          </a:p>
        </p:txBody>
      </p:sp>
      <p:sp>
        <p:nvSpPr>
          <p:cNvPr id="49" name="テキスト ボックス 1936">
            <a:extLst>
              <a:ext uri="{FF2B5EF4-FFF2-40B4-BE49-F238E27FC236}">
                <a16:creationId xmlns:a16="http://schemas.microsoft.com/office/drawing/2014/main" id="{87C0F446-577F-4932-AC44-FD80EC31BF41}"/>
              </a:ext>
            </a:extLst>
          </p:cNvPr>
          <p:cNvSpPr txBox="1"/>
          <p:nvPr/>
        </p:nvSpPr>
        <p:spPr>
          <a:xfrm>
            <a:off x="7771021" y="4014242"/>
            <a:ext cx="309880" cy="775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300" kern="100" dirty="0">
                <a:effectLst/>
                <a:latin typeface="Times New Roman" panose="02020603050405020304" pitchFamily="18" charset="0"/>
                <a:ea typeface="游ゴシック" panose="020B0400000000000000" pitchFamily="50" charset="-128"/>
                <a:cs typeface="Times New Roman" panose="02020603050405020304" pitchFamily="18" charset="0"/>
              </a:rPr>
              <a:t>Fluxo de detritos como avalanche de terra e pedras</a:t>
            </a:r>
          </a:p>
        </p:txBody>
      </p:sp>
      <p:sp>
        <p:nvSpPr>
          <p:cNvPr id="50" name="テキスト ボックス 1937">
            <a:extLst>
              <a:ext uri="{FF2B5EF4-FFF2-40B4-BE49-F238E27FC236}">
                <a16:creationId xmlns:a16="http://schemas.microsoft.com/office/drawing/2014/main" id="{A25A1AC1-67CB-4893-964A-9CBFA18E01C1}"/>
              </a:ext>
            </a:extLst>
          </p:cNvPr>
          <p:cNvSpPr txBox="1"/>
          <p:nvPr/>
        </p:nvSpPr>
        <p:spPr>
          <a:xfrm>
            <a:off x="6893795" y="4187618"/>
            <a:ext cx="978604" cy="775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400" kern="100" dirty="0">
                <a:effectLst/>
                <a:latin typeface="Times New Roman" panose="02020603050405020304" pitchFamily="18" charset="0"/>
                <a:ea typeface="游ゴシック" panose="020B0400000000000000" pitchFamily="50" charset="-128"/>
                <a:cs typeface="Times New Roman" panose="02020603050405020304" pitchFamily="18" charset="0"/>
              </a:rPr>
              <a:t>Remoção de pele de terra e areia, desmoronamento do tipo desabamento de solo</a:t>
            </a:r>
          </a:p>
        </p:txBody>
      </p:sp>
      <p:sp>
        <p:nvSpPr>
          <p:cNvPr id="51" name="テキスト ボックス 1938">
            <a:extLst>
              <a:ext uri="{FF2B5EF4-FFF2-40B4-BE49-F238E27FC236}">
                <a16:creationId xmlns:a16="http://schemas.microsoft.com/office/drawing/2014/main" id="{53138588-A063-456B-BD49-9A078FE5D9A2}"/>
              </a:ext>
            </a:extLst>
          </p:cNvPr>
          <p:cNvSpPr txBox="1"/>
          <p:nvPr/>
        </p:nvSpPr>
        <p:spPr>
          <a:xfrm>
            <a:off x="6543194" y="4350002"/>
            <a:ext cx="1680691" cy="3336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　É o tipo em que o estresse da terra e areia e do solo compactado é liberado pela escavação, e o intemperismo progride com a água devido às chuvas subsequentes, etc. É o tipo mais comum de desmoronamento de terra e areia.</a:t>
            </a:r>
          </a:p>
        </p:txBody>
      </p:sp>
      <p:sp>
        <p:nvSpPr>
          <p:cNvPr id="52" name="テキスト ボックス 1939">
            <a:extLst>
              <a:ext uri="{FF2B5EF4-FFF2-40B4-BE49-F238E27FC236}">
                <a16:creationId xmlns:a16="http://schemas.microsoft.com/office/drawing/2014/main" id="{324DB721-E469-42EA-9938-68D388CF5071}"/>
              </a:ext>
            </a:extLst>
          </p:cNvPr>
          <p:cNvSpPr txBox="1"/>
          <p:nvPr/>
        </p:nvSpPr>
        <p:spPr>
          <a:xfrm>
            <a:off x="7280868" y="5162009"/>
            <a:ext cx="583813"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Deslizamento para baixo do solo desmoronado</a:t>
            </a:r>
          </a:p>
        </p:txBody>
      </p:sp>
      <p:sp>
        <p:nvSpPr>
          <p:cNvPr id="53" name="テキスト ボックス 1940">
            <a:extLst>
              <a:ext uri="{FF2B5EF4-FFF2-40B4-BE49-F238E27FC236}">
                <a16:creationId xmlns:a16="http://schemas.microsoft.com/office/drawing/2014/main" id="{EA80A1FF-01BE-46A9-8C8D-C19BEDF75E77}"/>
              </a:ext>
            </a:extLst>
          </p:cNvPr>
          <p:cNvSpPr txBox="1"/>
          <p:nvPr/>
        </p:nvSpPr>
        <p:spPr>
          <a:xfrm>
            <a:off x="6644005" y="5914911"/>
            <a:ext cx="701040" cy="557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a:effectLst/>
                <a:latin typeface="Times New Roman" panose="02020603050405020304" pitchFamily="18" charset="0"/>
                <a:ea typeface="游ゴシック" panose="020B0400000000000000" pitchFamily="50" charset="-128"/>
                <a:cs typeface="Times New Roman" panose="02020603050405020304" pitchFamily="18" charset="0"/>
              </a:rPr>
              <a:t>Deslizamento circular de solo coeso</a:t>
            </a:r>
          </a:p>
        </p:txBody>
      </p:sp>
      <p:sp>
        <p:nvSpPr>
          <p:cNvPr id="54" name="テキスト ボックス 1941">
            <a:extLst>
              <a:ext uri="{FF2B5EF4-FFF2-40B4-BE49-F238E27FC236}">
                <a16:creationId xmlns:a16="http://schemas.microsoft.com/office/drawing/2014/main" id="{A62D00C0-E82A-4ADF-86AE-E65F896DAF86}"/>
              </a:ext>
            </a:extLst>
          </p:cNvPr>
          <p:cNvSpPr txBox="1"/>
          <p:nvPr/>
        </p:nvSpPr>
        <p:spPr>
          <a:xfrm>
            <a:off x="7728585" y="5953419"/>
            <a:ext cx="495300" cy="83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Deslizamento composto</a:t>
            </a:r>
          </a:p>
        </p:txBody>
      </p:sp>
      <p:sp>
        <p:nvSpPr>
          <p:cNvPr id="55" name="テキスト ボックス 1942">
            <a:extLst>
              <a:ext uri="{FF2B5EF4-FFF2-40B4-BE49-F238E27FC236}">
                <a16:creationId xmlns:a16="http://schemas.microsoft.com/office/drawing/2014/main" id="{8B233EA3-6D88-46F5-A24A-3CA9ECB962D5}"/>
              </a:ext>
            </a:extLst>
          </p:cNvPr>
          <p:cNvSpPr txBox="1"/>
          <p:nvPr/>
        </p:nvSpPr>
        <p:spPr>
          <a:xfrm>
            <a:off x="7930515" y="5807128"/>
            <a:ext cx="232410" cy="897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Camada de argila</a:t>
            </a:r>
          </a:p>
        </p:txBody>
      </p:sp>
      <p:sp>
        <p:nvSpPr>
          <p:cNvPr id="56" name="テキスト ボックス 1943">
            <a:extLst>
              <a:ext uri="{FF2B5EF4-FFF2-40B4-BE49-F238E27FC236}">
                <a16:creationId xmlns:a16="http://schemas.microsoft.com/office/drawing/2014/main" id="{9D0756C5-C5D8-4773-B971-6DA121F860C9}"/>
              </a:ext>
            </a:extLst>
          </p:cNvPr>
          <p:cNvSpPr txBox="1"/>
          <p:nvPr/>
        </p:nvSpPr>
        <p:spPr>
          <a:xfrm>
            <a:off x="6787913" y="6105165"/>
            <a:ext cx="983107"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pt-br" sz="500" kern="100" dirty="0">
                <a:effectLst/>
                <a:latin typeface="Times New Roman" panose="02020603050405020304" pitchFamily="18" charset="0"/>
                <a:ea typeface="游ゴシック" panose="020B0400000000000000" pitchFamily="50" charset="-128"/>
                <a:cs typeface="Times New Roman" panose="02020603050405020304" pitchFamily="18" charset="0"/>
              </a:rPr>
              <a:t>Desmoronamento em grande escala (tipo de deslizamento de terra)</a:t>
            </a:r>
          </a:p>
        </p:txBody>
      </p:sp>
    </p:spTree>
    <p:extLst>
      <p:ext uri="{BB962C8B-B14F-4D97-AF65-F5344CB8AC3E}">
        <p14:creationId xmlns:p14="http://schemas.microsoft.com/office/powerpoint/2010/main" val="22159931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de escavação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224 do texto / Página 119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3545946" y="5916471"/>
            <a:ext cx="2052107" cy="461665"/>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método de construção de ilha</a:t>
            </a:r>
          </a:p>
        </p:txBody>
      </p:sp>
      <p:pic>
        <p:nvPicPr>
          <p:cNvPr id="3" name="図 2"/>
          <p:cNvPicPr>
            <a:picLocks noChangeAspect="1"/>
          </p:cNvPicPr>
          <p:nvPr/>
        </p:nvPicPr>
        <p:blipFill>
          <a:blip r:embed="rId3"/>
          <a:stretch>
            <a:fillRect/>
          </a:stretch>
        </p:blipFill>
        <p:spPr>
          <a:xfrm>
            <a:off x="1542280" y="1314615"/>
            <a:ext cx="6059440" cy="2363767"/>
          </a:xfrm>
          <a:prstGeom prst="rect">
            <a:avLst/>
          </a:prstGeom>
        </p:spPr>
      </p:pic>
      <p:pic>
        <p:nvPicPr>
          <p:cNvPr id="10" name="図 9"/>
          <p:cNvPicPr>
            <a:picLocks noChangeAspect="1"/>
          </p:cNvPicPr>
          <p:nvPr/>
        </p:nvPicPr>
        <p:blipFill>
          <a:blip r:embed="rId4"/>
          <a:stretch>
            <a:fillRect/>
          </a:stretch>
        </p:blipFill>
        <p:spPr>
          <a:xfrm>
            <a:off x="1541166" y="4006244"/>
            <a:ext cx="6064668" cy="1991651"/>
          </a:xfrm>
          <a:prstGeom prst="rect">
            <a:avLst/>
          </a:prstGeom>
        </p:spPr>
      </p:pic>
      <p:sp>
        <p:nvSpPr>
          <p:cNvPr id="15" name="テキスト ボックス 14"/>
          <p:cNvSpPr txBox="1"/>
          <p:nvPr/>
        </p:nvSpPr>
        <p:spPr>
          <a:xfrm>
            <a:off x="3001501" y="3757792"/>
            <a:ext cx="3306440"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 Exemplo de método de corte aberto de ladeira</a:t>
            </a:r>
          </a:p>
        </p:txBody>
      </p:sp>
      <p:sp>
        <p:nvSpPr>
          <p:cNvPr id="12" name="テキスト ボックス 1944">
            <a:extLst>
              <a:ext uri="{FF2B5EF4-FFF2-40B4-BE49-F238E27FC236}">
                <a16:creationId xmlns:a16="http://schemas.microsoft.com/office/drawing/2014/main" id="{2E75CFB9-7205-4E49-8B63-5920E04E7CA7}"/>
              </a:ext>
            </a:extLst>
          </p:cNvPr>
          <p:cNvSpPr txBox="1"/>
          <p:nvPr/>
        </p:nvSpPr>
        <p:spPr>
          <a:xfrm>
            <a:off x="2568612" y="1456566"/>
            <a:ext cx="1169375" cy="116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Topo da ladeira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just" rtl="0"/>
            <a:r>
              <a:rPr lang="pt-br" sz="800" kern="100">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945">
            <a:extLst>
              <a:ext uri="{FF2B5EF4-FFF2-40B4-BE49-F238E27FC236}">
                <a16:creationId xmlns:a16="http://schemas.microsoft.com/office/drawing/2014/main" id="{B648E18E-B841-40B5-B129-E8B3DCB851BE}"/>
              </a:ext>
            </a:extLst>
          </p:cNvPr>
          <p:cNvSpPr txBox="1"/>
          <p:nvPr/>
        </p:nvSpPr>
        <p:spPr>
          <a:xfrm>
            <a:off x="2950669" y="1813293"/>
            <a:ext cx="673783" cy="3584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Proteção de ladeira (</a:t>
            </a:r>
            <a:r>
              <a:rPr lang="pt-br" sz="8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nori</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 </a:t>
            </a:r>
            <a:r>
              <a:rPr lang="pt-br" sz="800" kern="100" dirty="0" err="1">
                <a:effectLst/>
                <a:latin typeface="Times New Roman" panose="02020603050405020304" pitchFamily="18" charset="0"/>
                <a:ea typeface="游ゴシック" panose="020B0400000000000000" pitchFamily="50" charset="-128"/>
                <a:cs typeface="Times New Roman" panose="02020603050405020304" pitchFamily="18" charset="0"/>
              </a:rPr>
              <a:t>men</a:t>
            </a:r>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just" rtl="0"/>
            <a:r>
              <a:rPr lang="pt-br"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946">
            <a:extLst>
              <a:ext uri="{FF2B5EF4-FFF2-40B4-BE49-F238E27FC236}">
                <a16:creationId xmlns:a16="http://schemas.microsoft.com/office/drawing/2014/main" id="{59435363-5DE5-42AA-9059-B0E98202DBE7}"/>
              </a:ext>
            </a:extLst>
          </p:cNvPr>
          <p:cNvSpPr txBox="1"/>
          <p:nvPr/>
        </p:nvSpPr>
        <p:spPr>
          <a:xfrm>
            <a:off x="1894829" y="2735526"/>
            <a:ext cx="572041" cy="116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Gradiente da encosta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just" rtl="0"/>
            <a:r>
              <a:rPr lang="pt-br" sz="800" kern="100">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947">
            <a:extLst>
              <a:ext uri="{FF2B5EF4-FFF2-40B4-BE49-F238E27FC236}">
                <a16:creationId xmlns:a16="http://schemas.microsoft.com/office/drawing/2014/main" id="{DE03A52D-66F1-44B5-B2A4-90DDCD0BC2EE}"/>
              </a:ext>
            </a:extLst>
          </p:cNvPr>
          <p:cNvSpPr txBox="1"/>
          <p:nvPr/>
        </p:nvSpPr>
        <p:spPr>
          <a:xfrm>
            <a:off x="5706624" y="1857351"/>
            <a:ext cx="411607" cy="1162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a:effectLst/>
                <a:latin typeface="Times New Roman" panose="02020603050405020304" pitchFamily="18" charset="0"/>
                <a:ea typeface="游ゴシック" panose="020B0400000000000000" pitchFamily="50" charset="-128"/>
                <a:cs typeface="Times New Roman" panose="02020603050405020304" pitchFamily="18" charset="0"/>
              </a:rPr>
              <a:t>Berma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948">
            <a:extLst>
              <a:ext uri="{FF2B5EF4-FFF2-40B4-BE49-F238E27FC236}">
                <a16:creationId xmlns:a16="http://schemas.microsoft.com/office/drawing/2014/main" id="{10F8378D-8B10-4513-B53F-9A2B0B23B730}"/>
              </a:ext>
            </a:extLst>
          </p:cNvPr>
          <p:cNvSpPr txBox="1"/>
          <p:nvPr/>
        </p:nvSpPr>
        <p:spPr>
          <a:xfrm>
            <a:off x="5572933" y="2275986"/>
            <a:ext cx="367518" cy="47271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Parte inferior da encosta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8" name="テキスト ボックス 1949">
            <a:extLst>
              <a:ext uri="{FF2B5EF4-FFF2-40B4-BE49-F238E27FC236}">
                <a16:creationId xmlns:a16="http://schemas.microsoft.com/office/drawing/2014/main" id="{2DFD40A5-06BB-46E1-B878-6D9F9133EE67}"/>
              </a:ext>
            </a:extLst>
          </p:cNvPr>
          <p:cNvSpPr txBox="1"/>
          <p:nvPr/>
        </p:nvSpPr>
        <p:spPr>
          <a:xfrm>
            <a:off x="6706520" y="1342003"/>
            <a:ext cx="424529" cy="1145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Vala de drenagem</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9" name="テキスト ボックス 1950">
            <a:extLst>
              <a:ext uri="{FF2B5EF4-FFF2-40B4-BE49-F238E27FC236}">
                <a16:creationId xmlns:a16="http://schemas.microsoft.com/office/drawing/2014/main" id="{05F6855A-C87D-47FF-B676-FA94BFE2FCE2}"/>
              </a:ext>
            </a:extLst>
          </p:cNvPr>
          <p:cNvSpPr txBox="1"/>
          <p:nvPr/>
        </p:nvSpPr>
        <p:spPr>
          <a:xfrm>
            <a:off x="5165060" y="3472430"/>
            <a:ext cx="613439" cy="1670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Vala de drenagem</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0" name="テキスト ボックス 1951">
            <a:extLst>
              <a:ext uri="{FF2B5EF4-FFF2-40B4-BE49-F238E27FC236}">
                <a16:creationId xmlns:a16="http://schemas.microsoft.com/office/drawing/2014/main" id="{ED1CDF64-723C-45D9-A5C5-7B50D8E03021}"/>
              </a:ext>
            </a:extLst>
          </p:cNvPr>
          <p:cNvSpPr txBox="1"/>
          <p:nvPr/>
        </p:nvSpPr>
        <p:spPr>
          <a:xfrm>
            <a:off x="4419600" y="3539917"/>
            <a:ext cx="517866" cy="1670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Fundo de escavação</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1" name="テキスト ボックス 1998">
            <a:extLst>
              <a:ext uri="{FF2B5EF4-FFF2-40B4-BE49-F238E27FC236}">
                <a16:creationId xmlns:a16="http://schemas.microsoft.com/office/drawing/2014/main" id="{F0820F8F-D8BE-4177-8641-754F3FFE4D06}"/>
              </a:ext>
            </a:extLst>
          </p:cNvPr>
          <p:cNvSpPr txBox="1"/>
          <p:nvPr/>
        </p:nvSpPr>
        <p:spPr>
          <a:xfrm>
            <a:off x="3314855" y="2355850"/>
            <a:ext cx="423132" cy="2181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800" kern="100" dirty="0">
                <a:effectLst/>
                <a:latin typeface="Times New Roman" panose="02020603050405020304" pitchFamily="18" charset="0"/>
                <a:ea typeface="游ゴシック" panose="020B0400000000000000" pitchFamily="50" charset="-128"/>
                <a:cs typeface="Times New Roman" panose="02020603050405020304" pitchFamily="18" charset="0"/>
              </a:rPr>
              <a:t>Sacos de areia</a:t>
            </a:r>
            <a:endParaRPr lang="ja-JP" sz="8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2" name="テキスト ボックス 1971">
            <a:extLst>
              <a:ext uri="{FF2B5EF4-FFF2-40B4-BE49-F238E27FC236}">
                <a16:creationId xmlns:a16="http://schemas.microsoft.com/office/drawing/2014/main" id="{D27762A9-BC6B-49DF-B2D4-4AABE69F3678}"/>
              </a:ext>
            </a:extLst>
          </p:cNvPr>
          <p:cNvSpPr txBox="1"/>
          <p:nvPr/>
        </p:nvSpPr>
        <p:spPr>
          <a:xfrm>
            <a:off x="6681400" y="5190834"/>
            <a:ext cx="1414849" cy="9212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Suporte (amortecedor), peças horizontais para impedir o desmoronamento</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3" name="テキスト ボックス 1972">
            <a:extLst>
              <a:ext uri="{FF2B5EF4-FFF2-40B4-BE49-F238E27FC236}">
                <a16:creationId xmlns:a16="http://schemas.microsoft.com/office/drawing/2014/main" id="{589E38F0-8876-4902-9D60-352FEE302669}"/>
              </a:ext>
            </a:extLst>
          </p:cNvPr>
          <p:cNvSpPr txBox="1"/>
          <p:nvPr/>
        </p:nvSpPr>
        <p:spPr>
          <a:xfrm>
            <a:off x="6703607" y="4614815"/>
            <a:ext cx="1053680" cy="2511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a:effectLst/>
                <a:latin typeface="Times New Roman" panose="02020603050405020304" pitchFamily="18" charset="0"/>
                <a:ea typeface="游ゴシック" panose="020B0400000000000000" pitchFamily="50" charset="-128"/>
                <a:cs typeface="Times New Roman" panose="02020603050405020304" pitchFamily="18" charset="0"/>
              </a:rPr>
              <a:t>Vergão</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4" name="テキスト ボックス 1973">
            <a:extLst>
              <a:ext uri="{FF2B5EF4-FFF2-40B4-BE49-F238E27FC236}">
                <a16:creationId xmlns:a16="http://schemas.microsoft.com/office/drawing/2014/main" id="{69ED3BF9-9329-4325-838E-B5E488C36F84}"/>
              </a:ext>
            </a:extLst>
          </p:cNvPr>
          <p:cNvSpPr txBox="1"/>
          <p:nvPr/>
        </p:nvSpPr>
        <p:spPr>
          <a:xfrm>
            <a:off x="1411919" y="4840693"/>
            <a:ext cx="834459" cy="2511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1200" kern="100" dirty="0">
                <a:effectLst/>
                <a:latin typeface="Times New Roman" panose="02020603050405020304" pitchFamily="18" charset="0"/>
                <a:ea typeface="游ゴシック" panose="020B0400000000000000" pitchFamily="50" charset="-128"/>
                <a:cs typeface="Times New Roman" panose="02020603050405020304" pitchFamily="18" charset="0"/>
              </a:rPr>
              <a:t>Parede de contenção de terra</a:t>
            </a:r>
            <a:endParaRPr lang="ja-JP" sz="12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031466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de escavação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226 do texto / Página 119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3335478" y="6054971"/>
            <a:ext cx="3878121"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método de corte aberto de retenção de terra</a:t>
            </a:r>
          </a:p>
        </p:txBody>
      </p:sp>
      <p:pic>
        <p:nvPicPr>
          <p:cNvPr id="12" name="図 11"/>
          <p:cNvPicPr>
            <a:picLocks noChangeAspect="1"/>
          </p:cNvPicPr>
          <p:nvPr/>
        </p:nvPicPr>
        <p:blipFill>
          <a:blip r:embed="rId3"/>
          <a:stretch>
            <a:fillRect/>
          </a:stretch>
        </p:blipFill>
        <p:spPr>
          <a:xfrm>
            <a:off x="2387952" y="1287151"/>
            <a:ext cx="4368095" cy="4799157"/>
          </a:xfrm>
          <a:prstGeom prst="rect">
            <a:avLst/>
          </a:prstGeom>
        </p:spPr>
      </p:pic>
      <p:sp>
        <p:nvSpPr>
          <p:cNvPr id="7" name="テキスト ボックス 1952">
            <a:extLst>
              <a:ext uri="{FF2B5EF4-FFF2-40B4-BE49-F238E27FC236}">
                <a16:creationId xmlns:a16="http://schemas.microsoft.com/office/drawing/2014/main" id="{B43299F5-C26E-46C6-BA42-96BF88A6B786}"/>
              </a:ext>
            </a:extLst>
          </p:cNvPr>
          <p:cNvSpPr txBox="1"/>
          <p:nvPr/>
        </p:nvSpPr>
        <p:spPr>
          <a:xfrm>
            <a:off x="3335480" y="1883145"/>
            <a:ext cx="359342" cy="1012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Estrutura</a:t>
            </a:r>
          </a:p>
        </p:txBody>
      </p:sp>
      <p:sp>
        <p:nvSpPr>
          <p:cNvPr id="8" name="テキスト ボックス 1953">
            <a:extLst>
              <a:ext uri="{FF2B5EF4-FFF2-40B4-BE49-F238E27FC236}">
                <a16:creationId xmlns:a16="http://schemas.microsoft.com/office/drawing/2014/main" id="{0134C604-4A2B-48A3-AAF9-CE51BA2A5322}"/>
              </a:ext>
            </a:extLst>
          </p:cNvPr>
          <p:cNvSpPr txBox="1"/>
          <p:nvPr/>
        </p:nvSpPr>
        <p:spPr>
          <a:xfrm>
            <a:off x="4155792" y="2300026"/>
            <a:ext cx="41529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Parede de contenção de terra</a:t>
            </a:r>
          </a:p>
        </p:txBody>
      </p:sp>
      <p:sp>
        <p:nvSpPr>
          <p:cNvPr id="10" name="テキスト ボックス 1954">
            <a:extLst>
              <a:ext uri="{FF2B5EF4-FFF2-40B4-BE49-F238E27FC236}">
                <a16:creationId xmlns:a16="http://schemas.microsoft.com/office/drawing/2014/main" id="{3014CA94-76A5-4142-AD9C-938619A5573F}"/>
              </a:ext>
            </a:extLst>
          </p:cNvPr>
          <p:cNvSpPr txBox="1"/>
          <p:nvPr/>
        </p:nvSpPr>
        <p:spPr>
          <a:xfrm>
            <a:off x="6224621" y="1781866"/>
            <a:ext cx="539045" cy="1012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Âncora</a:t>
            </a:r>
          </a:p>
        </p:txBody>
      </p:sp>
      <p:sp>
        <p:nvSpPr>
          <p:cNvPr id="13" name="テキスト ボックス 1955">
            <a:extLst>
              <a:ext uri="{FF2B5EF4-FFF2-40B4-BE49-F238E27FC236}">
                <a16:creationId xmlns:a16="http://schemas.microsoft.com/office/drawing/2014/main" id="{D86E5982-024F-43D2-810F-9D878468D217}"/>
              </a:ext>
            </a:extLst>
          </p:cNvPr>
          <p:cNvSpPr txBox="1"/>
          <p:nvPr/>
        </p:nvSpPr>
        <p:spPr>
          <a:xfrm>
            <a:off x="6096916" y="2057526"/>
            <a:ext cx="539045" cy="1012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Tirante</a:t>
            </a:r>
          </a:p>
        </p:txBody>
      </p:sp>
      <p:sp>
        <p:nvSpPr>
          <p:cNvPr id="14" name="テキスト ボックス 1956">
            <a:extLst>
              <a:ext uri="{FF2B5EF4-FFF2-40B4-BE49-F238E27FC236}">
                <a16:creationId xmlns:a16="http://schemas.microsoft.com/office/drawing/2014/main" id="{BD7069CD-BCA9-4BA0-890A-E150ECDDD277}"/>
              </a:ext>
            </a:extLst>
          </p:cNvPr>
          <p:cNvSpPr txBox="1"/>
          <p:nvPr/>
        </p:nvSpPr>
        <p:spPr>
          <a:xfrm>
            <a:off x="4982562" y="2588981"/>
            <a:ext cx="1395378" cy="996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(B) Método de construção de tirante</a:t>
            </a:r>
          </a:p>
        </p:txBody>
      </p:sp>
      <p:sp>
        <p:nvSpPr>
          <p:cNvPr id="15" name="テキスト ボックス 1957">
            <a:extLst>
              <a:ext uri="{FF2B5EF4-FFF2-40B4-BE49-F238E27FC236}">
                <a16:creationId xmlns:a16="http://schemas.microsoft.com/office/drawing/2014/main" id="{8431CABF-383D-4736-8DF1-F4A625195EA6}"/>
              </a:ext>
            </a:extLst>
          </p:cNvPr>
          <p:cNvSpPr txBox="1"/>
          <p:nvPr/>
        </p:nvSpPr>
        <p:spPr>
          <a:xfrm>
            <a:off x="3102345" y="3257299"/>
            <a:ext cx="74676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(A) Método de construção independente</a:t>
            </a:r>
          </a:p>
        </p:txBody>
      </p:sp>
      <p:sp>
        <p:nvSpPr>
          <p:cNvPr id="16" name="テキスト ボックス 1958">
            <a:extLst>
              <a:ext uri="{FF2B5EF4-FFF2-40B4-BE49-F238E27FC236}">
                <a16:creationId xmlns:a16="http://schemas.microsoft.com/office/drawing/2014/main" id="{3B64B65E-5A95-4D2E-A857-194BEFF330C0}"/>
              </a:ext>
            </a:extLst>
          </p:cNvPr>
          <p:cNvSpPr txBox="1"/>
          <p:nvPr/>
        </p:nvSpPr>
        <p:spPr>
          <a:xfrm>
            <a:off x="2288892" y="2588981"/>
            <a:ext cx="293370" cy="50543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Parte de enraizamento</a:t>
            </a:r>
          </a:p>
        </p:txBody>
      </p:sp>
      <p:sp>
        <p:nvSpPr>
          <p:cNvPr id="17" name="テキスト ボックス 1959">
            <a:extLst>
              <a:ext uri="{FF2B5EF4-FFF2-40B4-BE49-F238E27FC236}">
                <a16:creationId xmlns:a16="http://schemas.microsoft.com/office/drawing/2014/main" id="{D0018FF2-0CB3-42B0-B304-3860A8451124}"/>
              </a:ext>
            </a:extLst>
          </p:cNvPr>
          <p:cNvSpPr txBox="1"/>
          <p:nvPr/>
        </p:nvSpPr>
        <p:spPr>
          <a:xfrm>
            <a:off x="4950393" y="4169418"/>
            <a:ext cx="1242059"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(C) Método de ancoragem à terra</a:t>
            </a:r>
          </a:p>
        </p:txBody>
      </p:sp>
      <p:sp>
        <p:nvSpPr>
          <p:cNvPr id="18" name="テキスト ボックス 1960">
            <a:extLst>
              <a:ext uri="{FF2B5EF4-FFF2-40B4-BE49-F238E27FC236}">
                <a16:creationId xmlns:a16="http://schemas.microsoft.com/office/drawing/2014/main" id="{FD4DC8B5-1388-4EC5-BCD1-FD3C64660C3D}"/>
              </a:ext>
            </a:extLst>
          </p:cNvPr>
          <p:cNvSpPr txBox="1"/>
          <p:nvPr/>
        </p:nvSpPr>
        <p:spPr>
          <a:xfrm>
            <a:off x="4353912" y="3867989"/>
            <a:ext cx="40767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Argamassa</a:t>
            </a:r>
          </a:p>
        </p:txBody>
      </p:sp>
      <p:sp>
        <p:nvSpPr>
          <p:cNvPr id="19" name="テキスト ボックス 1961">
            <a:extLst>
              <a:ext uri="{FF2B5EF4-FFF2-40B4-BE49-F238E27FC236}">
                <a16:creationId xmlns:a16="http://schemas.microsoft.com/office/drawing/2014/main" id="{871FF0F6-E2ED-41CA-9F3C-6EC31E7BB753}"/>
              </a:ext>
            </a:extLst>
          </p:cNvPr>
          <p:cNvSpPr txBox="1"/>
          <p:nvPr/>
        </p:nvSpPr>
        <p:spPr>
          <a:xfrm>
            <a:off x="6217001" y="2978206"/>
            <a:ext cx="638106" cy="3226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Haste de aço ou fio de aço PC</a:t>
            </a:r>
          </a:p>
        </p:txBody>
      </p:sp>
      <p:sp>
        <p:nvSpPr>
          <p:cNvPr id="20" name="テキスト ボックス 1962">
            <a:extLst>
              <a:ext uri="{FF2B5EF4-FFF2-40B4-BE49-F238E27FC236}">
                <a16:creationId xmlns:a16="http://schemas.microsoft.com/office/drawing/2014/main" id="{E1209677-163B-4A3E-B8D4-07C8024E7810}"/>
              </a:ext>
            </a:extLst>
          </p:cNvPr>
          <p:cNvSpPr txBox="1"/>
          <p:nvPr/>
        </p:nvSpPr>
        <p:spPr>
          <a:xfrm>
            <a:off x="4401537" y="5059513"/>
            <a:ext cx="31242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Estacas intermediárias</a:t>
            </a:r>
          </a:p>
        </p:txBody>
      </p:sp>
      <p:sp>
        <p:nvSpPr>
          <p:cNvPr id="22" name="テキスト ボックス 1964">
            <a:extLst>
              <a:ext uri="{FF2B5EF4-FFF2-40B4-BE49-F238E27FC236}">
                <a16:creationId xmlns:a16="http://schemas.microsoft.com/office/drawing/2014/main" id="{0EACDF9B-14F8-4998-9E1D-78CD9F73C54E}"/>
              </a:ext>
            </a:extLst>
          </p:cNvPr>
          <p:cNvSpPr txBox="1"/>
          <p:nvPr/>
        </p:nvSpPr>
        <p:spPr>
          <a:xfrm>
            <a:off x="4597752" y="4742699"/>
            <a:ext cx="464820" cy="1507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300" kern="100" dirty="0">
                <a:effectLst/>
                <a:latin typeface="Times New Roman" panose="02020603050405020304" pitchFamily="18" charset="0"/>
                <a:ea typeface="游ゴシック" panose="020B0400000000000000" pitchFamily="50" charset="-128"/>
                <a:cs typeface="Times New Roman" panose="02020603050405020304" pitchFamily="18" charset="0"/>
              </a:rPr>
              <a:t>Suporte (amortecedor), peças horizontais para impedir o desmoronamento </a:t>
            </a:r>
          </a:p>
        </p:txBody>
      </p:sp>
      <p:sp>
        <p:nvSpPr>
          <p:cNvPr id="23" name="テキスト ボックス 1965">
            <a:extLst>
              <a:ext uri="{FF2B5EF4-FFF2-40B4-BE49-F238E27FC236}">
                <a16:creationId xmlns:a16="http://schemas.microsoft.com/office/drawing/2014/main" id="{856378E7-9636-4745-881E-4EE87CD6A5E4}"/>
              </a:ext>
            </a:extLst>
          </p:cNvPr>
          <p:cNvSpPr txBox="1"/>
          <p:nvPr/>
        </p:nvSpPr>
        <p:spPr>
          <a:xfrm>
            <a:off x="3999582" y="4717323"/>
            <a:ext cx="46482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300" kern="100" dirty="0">
                <a:effectLst/>
                <a:latin typeface="Times New Roman" panose="02020603050405020304" pitchFamily="18" charset="0"/>
                <a:ea typeface="游ゴシック" panose="020B0400000000000000" pitchFamily="50" charset="-128"/>
                <a:cs typeface="Times New Roman" panose="02020603050405020304" pitchFamily="18" charset="0"/>
              </a:rPr>
              <a:t>Suporte (amortecedor), peças horizontais para impedir o desmoronamento</a:t>
            </a:r>
          </a:p>
        </p:txBody>
      </p:sp>
      <p:sp>
        <p:nvSpPr>
          <p:cNvPr id="24" name="テキスト ボックス 1966">
            <a:extLst>
              <a:ext uri="{FF2B5EF4-FFF2-40B4-BE49-F238E27FC236}">
                <a16:creationId xmlns:a16="http://schemas.microsoft.com/office/drawing/2014/main" id="{FEE4406F-B7FE-4E1C-8B05-B5F1117A1F09}"/>
              </a:ext>
            </a:extLst>
          </p:cNvPr>
          <p:cNvSpPr txBox="1"/>
          <p:nvPr/>
        </p:nvSpPr>
        <p:spPr>
          <a:xfrm>
            <a:off x="4155792" y="4459834"/>
            <a:ext cx="1178208" cy="842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Suporte de retenção de terra</a:t>
            </a:r>
          </a:p>
        </p:txBody>
      </p:sp>
      <p:sp>
        <p:nvSpPr>
          <p:cNvPr id="25" name="テキスト ボックス 1967">
            <a:extLst>
              <a:ext uri="{FF2B5EF4-FFF2-40B4-BE49-F238E27FC236}">
                <a16:creationId xmlns:a16="http://schemas.microsoft.com/office/drawing/2014/main" id="{F1981158-FBBC-4382-A3FB-30937FA85F38}"/>
              </a:ext>
            </a:extLst>
          </p:cNvPr>
          <p:cNvSpPr txBox="1"/>
          <p:nvPr/>
        </p:nvSpPr>
        <p:spPr>
          <a:xfrm>
            <a:off x="3401412" y="4656135"/>
            <a:ext cx="46482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Vergão</a:t>
            </a:r>
          </a:p>
        </p:txBody>
      </p:sp>
      <p:sp>
        <p:nvSpPr>
          <p:cNvPr id="26" name="テキスト ボックス 1968">
            <a:extLst>
              <a:ext uri="{FF2B5EF4-FFF2-40B4-BE49-F238E27FC236}">
                <a16:creationId xmlns:a16="http://schemas.microsoft.com/office/drawing/2014/main" id="{CC0DA425-DAD8-48BD-A7CD-FB0B039B96B3}"/>
              </a:ext>
            </a:extLst>
          </p:cNvPr>
          <p:cNvSpPr txBox="1"/>
          <p:nvPr/>
        </p:nvSpPr>
        <p:spPr>
          <a:xfrm>
            <a:off x="2492287" y="5093889"/>
            <a:ext cx="444891"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Suporte</a:t>
            </a:r>
          </a:p>
        </p:txBody>
      </p:sp>
      <p:sp>
        <p:nvSpPr>
          <p:cNvPr id="27" name="テキスト ボックス 1969">
            <a:extLst>
              <a:ext uri="{FF2B5EF4-FFF2-40B4-BE49-F238E27FC236}">
                <a16:creationId xmlns:a16="http://schemas.microsoft.com/office/drawing/2014/main" id="{74DB093D-6514-459B-BFFD-90DCF99A811D}"/>
              </a:ext>
            </a:extLst>
          </p:cNvPr>
          <p:cNvSpPr txBox="1"/>
          <p:nvPr/>
        </p:nvSpPr>
        <p:spPr>
          <a:xfrm>
            <a:off x="2714733" y="5726682"/>
            <a:ext cx="31242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a:effectLst/>
                <a:latin typeface="Times New Roman" panose="02020603050405020304" pitchFamily="18" charset="0"/>
                <a:ea typeface="游ゴシック" panose="020B0400000000000000" pitchFamily="50" charset="-128"/>
                <a:cs typeface="Times New Roman" panose="02020603050405020304" pitchFamily="18" charset="0"/>
              </a:rPr>
              <a:t>Estacas intermediárias</a:t>
            </a:r>
          </a:p>
        </p:txBody>
      </p:sp>
      <p:sp>
        <p:nvSpPr>
          <p:cNvPr id="28" name="テキスト ボックス 1970">
            <a:extLst>
              <a:ext uri="{FF2B5EF4-FFF2-40B4-BE49-F238E27FC236}">
                <a16:creationId xmlns:a16="http://schemas.microsoft.com/office/drawing/2014/main" id="{FA47C8EC-BF06-4D1D-90A9-B13F7F91D8DC}"/>
              </a:ext>
            </a:extLst>
          </p:cNvPr>
          <p:cNvSpPr txBox="1"/>
          <p:nvPr/>
        </p:nvSpPr>
        <p:spPr>
          <a:xfrm>
            <a:off x="5595971" y="5193116"/>
            <a:ext cx="384810" cy="1413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700" kern="100" dirty="0">
                <a:effectLst/>
                <a:latin typeface="Times New Roman" panose="02020603050405020304" pitchFamily="18" charset="0"/>
                <a:ea typeface="游ゴシック" panose="020B0400000000000000" pitchFamily="50" charset="-128"/>
                <a:cs typeface="Times New Roman" panose="02020603050405020304" pitchFamily="18" charset="0"/>
              </a:rPr>
              <a:t>Parede de contenção de terra</a:t>
            </a:r>
          </a:p>
        </p:txBody>
      </p:sp>
    </p:spTree>
    <p:extLst>
      <p:ext uri="{BB962C8B-B14F-4D97-AF65-F5344CB8AC3E}">
        <p14:creationId xmlns:p14="http://schemas.microsoft.com/office/powerpoint/2010/main" val="28245787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pt-br" sz="2400">
                <a:latin typeface="Times New Roman" panose="02020603050405020304" pitchFamily="18" charset="0"/>
                <a:ea typeface="Meiryo UI" panose="020B0604030504040204" pitchFamily="50" charset="-128"/>
                <a:cs typeface="Times New Roman" panose="02020603050405020304" pitchFamily="18" charset="0"/>
              </a:rPr>
              <a:t>Método de escavação</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pt-br" sz="1200">
                <a:solidFill>
                  <a:prstClr val="black"/>
                </a:solidFill>
                <a:latin typeface="Times New Roman" panose="02020603050405020304" pitchFamily="18" charset="0"/>
                <a:cs typeface="Times New Roman" panose="02020603050405020304" pitchFamily="18" charset="0"/>
              </a:rPr>
              <a:t>Página 227 do texto / Página 120 do texto suplementar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3545946" y="6136460"/>
            <a:ext cx="3136794" cy="276999"/>
          </a:xfrm>
          <a:prstGeom prst="rect">
            <a:avLst/>
          </a:prstGeom>
          <a:noFill/>
          <a:ln>
            <a:noFill/>
          </a:ln>
        </p:spPr>
        <p:txBody>
          <a:bodyPr wrap="square" rtlCol="0">
            <a:spAutoFit/>
          </a:bodyPr>
          <a:lstStyle/>
          <a:p>
            <a:pPr algn="ctr" rtl="0"/>
            <a:r>
              <a:rPr lang="pt-br" sz="1200" dirty="0">
                <a:solidFill>
                  <a:prstClr val="black"/>
                </a:solidFill>
                <a:latin typeface="Times New Roman" panose="02020603050405020304" pitchFamily="18" charset="0"/>
                <a:cs typeface="Times New Roman" panose="02020603050405020304" pitchFamily="18" charset="0"/>
              </a:rPr>
              <a:t>Exemplo de método de enrolamento reverso</a:t>
            </a:r>
          </a:p>
        </p:txBody>
      </p:sp>
      <p:sp>
        <p:nvSpPr>
          <p:cNvPr id="15" name="テキスト ボックス 14"/>
          <p:cNvSpPr txBox="1"/>
          <p:nvPr/>
        </p:nvSpPr>
        <p:spPr>
          <a:xfrm>
            <a:off x="3231572" y="2918166"/>
            <a:ext cx="2680856" cy="276999"/>
          </a:xfrm>
          <a:prstGeom prst="rect">
            <a:avLst/>
          </a:prstGeom>
          <a:noFill/>
          <a:ln>
            <a:noFill/>
          </a:ln>
        </p:spPr>
        <p:txBody>
          <a:bodyPr wrap="square" rtlCol="0">
            <a:spAutoFit/>
          </a:bodyPr>
          <a:lstStyle/>
          <a:p>
            <a:pPr algn="ctr" rtl="0"/>
            <a:r>
              <a:rPr lang="pt-br" sz="1200">
                <a:solidFill>
                  <a:prstClr val="black"/>
                </a:solidFill>
                <a:latin typeface="Times New Roman" panose="02020603050405020304" pitchFamily="18" charset="0"/>
                <a:cs typeface="Times New Roman" panose="02020603050405020304" pitchFamily="18" charset="0"/>
              </a:rPr>
              <a:t>Exemplo de método de corte de vala</a:t>
            </a:r>
          </a:p>
        </p:txBody>
      </p:sp>
      <p:pic>
        <p:nvPicPr>
          <p:cNvPr id="2" name="図 1"/>
          <p:cNvPicPr>
            <a:picLocks noChangeAspect="1"/>
          </p:cNvPicPr>
          <p:nvPr/>
        </p:nvPicPr>
        <p:blipFill>
          <a:blip r:embed="rId3"/>
          <a:stretch>
            <a:fillRect/>
          </a:stretch>
        </p:blipFill>
        <p:spPr>
          <a:xfrm>
            <a:off x="1432213" y="1346171"/>
            <a:ext cx="5974773" cy="1501473"/>
          </a:xfrm>
          <a:prstGeom prst="rect">
            <a:avLst/>
          </a:prstGeom>
        </p:spPr>
      </p:pic>
      <p:pic>
        <p:nvPicPr>
          <p:cNvPr id="12" name="図 11"/>
          <p:cNvPicPr>
            <a:picLocks noChangeAspect="1"/>
          </p:cNvPicPr>
          <p:nvPr/>
        </p:nvPicPr>
        <p:blipFill>
          <a:blip r:embed="rId4"/>
          <a:stretch>
            <a:fillRect/>
          </a:stretch>
        </p:blipFill>
        <p:spPr>
          <a:xfrm>
            <a:off x="2795154" y="3152528"/>
            <a:ext cx="3549144" cy="3026570"/>
          </a:xfrm>
          <a:prstGeom prst="rect">
            <a:avLst/>
          </a:prstGeom>
        </p:spPr>
      </p:pic>
      <p:sp>
        <p:nvSpPr>
          <p:cNvPr id="10" name="テキスト ボックス 1974">
            <a:extLst>
              <a:ext uri="{FF2B5EF4-FFF2-40B4-BE49-F238E27FC236}">
                <a16:creationId xmlns:a16="http://schemas.microsoft.com/office/drawing/2014/main" id="{3FB0CF38-E762-4D73-BC58-39447895D478}"/>
              </a:ext>
            </a:extLst>
          </p:cNvPr>
          <p:cNvSpPr txBox="1"/>
          <p:nvPr/>
        </p:nvSpPr>
        <p:spPr>
          <a:xfrm>
            <a:off x="5751801" y="4156325"/>
            <a:ext cx="930939" cy="1723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Parede de contenção de terra</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3" name="テキスト ボックス 1975">
            <a:extLst>
              <a:ext uri="{FF2B5EF4-FFF2-40B4-BE49-F238E27FC236}">
                <a16:creationId xmlns:a16="http://schemas.microsoft.com/office/drawing/2014/main" id="{00EA5C72-6CF2-4360-BFFB-5DE6786FE8A9}"/>
              </a:ext>
            </a:extLst>
          </p:cNvPr>
          <p:cNvSpPr txBox="1"/>
          <p:nvPr/>
        </p:nvSpPr>
        <p:spPr>
          <a:xfrm>
            <a:off x="5632456" y="3179511"/>
            <a:ext cx="1050284" cy="1723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Superfície do chão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テキスト ボックス 1976">
            <a:extLst>
              <a:ext uri="{FF2B5EF4-FFF2-40B4-BE49-F238E27FC236}">
                <a16:creationId xmlns:a16="http://schemas.microsoft.com/office/drawing/2014/main" id="{663B14ED-7251-4FC8-B9B4-05A0545E4ED8}"/>
              </a:ext>
            </a:extLst>
          </p:cNvPr>
          <p:cNvSpPr txBox="1"/>
          <p:nvPr/>
        </p:nvSpPr>
        <p:spPr>
          <a:xfrm>
            <a:off x="4831080" y="3856957"/>
            <a:ext cx="467219" cy="1723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Primário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6" name="テキスト ボックス 1977">
            <a:extLst>
              <a:ext uri="{FF2B5EF4-FFF2-40B4-BE49-F238E27FC236}">
                <a16:creationId xmlns:a16="http://schemas.microsoft.com/office/drawing/2014/main" id="{06C8906A-E6A5-45E8-B84D-39D4B97E7985}"/>
              </a:ext>
            </a:extLst>
          </p:cNvPr>
          <p:cNvSpPr txBox="1"/>
          <p:nvPr/>
        </p:nvSpPr>
        <p:spPr>
          <a:xfrm>
            <a:off x="4953155" y="4450080"/>
            <a:ext cx="345144" cy="3271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Secundário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7" name="テキスト ボックス 1978">
            <a:extLst>
              <a:ext uri="{FF2B5EF4-FFF2-40B4-BE49-F238E27FC236}">
                <a16:creationId xmlns:a16="http://schemas.microsoft.com/office/drawing/2014/main" id="{AC9AACCE-69F5-4D54-9417-74F4A0BE96F3}"/>
              </a:ext>
            </a:extLst>
          </p:cNvPr>
          <p:cNvSpPr txBox="1"/>
          <p:nvPr/>
        </p:nvSpPr>
        <p:spPr>
          <a:xfrm>
            <a:off x="4909687" y="5069208"/>
            <a:ext cx="467219" cy="1288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pt-br" sz="900" kern="100" dirty="0">
                <a:effectLst/>
                <a:latin typeface="Times New Roman" panose="02020603050405020304" pitchFamily="18" charset="0"/>
                <a:ea typeface="游ゴシック" panose="020B0400000000000000" pitchFamily="50" charset="-128"/>
                <a:cs typeface="Times New Roman" panose="02020603050405020304" pitchFamily="18" charset="0"/>
              </a:rPr>
              <a:t>Terciário</a:t>
            </a:r>
            <a:endParaRPr lang="ja-JP" sz="9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1870267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a:bodyPr>
          <a:lstStyle/>
          <a:p>
            <a:pPr rtl="0"/>
            <a:r>
              <a:rPr lang="pt-br" sz="3200">
                <a:latin typeface="Times New Roman" panose="02020603050405020304" pitchFamily="18" charset="0"/>
                <a:ea typeface="ＭＳ Ｐゴシック" panose="020B0600070205080204" pitchFamily="50" charset="-128"/>
                <a:cs typeface="Times New Roman" panose="02020603050405020304" pitchFamily="18" charset="0"/>
              </a:rPr>
              <a:t>Capítulo 11 Casos de desastre</a:t>
            </a:r>
            <a:endParaRPr kumimoji="1" lang="ja-JP" altLang="en-US" sz="32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68935523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14708</Words>
  <Application>Microsoft Office PowerPoint</Application>
  <PresentationFormat>画面に合わせる (4:3)</PresentationFormat>
  <Paragraphs>2375</Paragraphs>
  <Slides>119</Slides>
  <Notes>107</Notes>
  <HiddenSlides>0</HiddenSlides>
  <MMClips>0</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119</vt:i4>
      </vt:variant>
    </vt:vector>
  </HeadingPairs>
  <TitlesOfParts>
    <vt:vector size="130" baseType="lpstr">
      <vt:lpstr>HGP明朝B</vt:lpstr>
      <vt:lpstr>Meiryo UI</vt:lpstr>
      <vt:lpstr>ＭＳ Ｐゴシック</vt:lpstr>
      <vt:lpstr>游ゴシック</vt:lpstr>
      <vt:lpstr>Arial</vt:lpstr>
      <vt:lpstr>Calibri</vt:lpstr>
      <vt:lpstr>Calibri Light</vt:lpstr>
      <vt:lpstr>Cambria Math</vt:lpstr>
      <vt:lpstr>Times New Roman</vt:lpstr>
      <vt:lpstr>Office テーマ</vt:lpstr>
      <vt:lpstr>Office Theme</vt:lpstr>
      <vt:lpstr>Operação de máquinas de construção do tipo de veículos (para nivelamento, transporte, carregamento e escavação)  Texto suplementar do Curso de Treinamento de Habilidades  Materiais do Curso de Treinamento em PowerPoint</vt:lpstr>
      <vt:lpstr>Capítulo 1 Conhecimento básico sobre máquinas de construção do tipo de veículos</vt:lpstr>
      <vt:lpstr>Tipo e modelo de máquinas de construção do tipo veicular (para nivelamento, transporte, carregamento e escavação) (Apêndice 7 do Regulamento da Lei de Segurança e Saúde no Trabalho)</vt:lpstr>
      <vt:lpstr>Máquina de nivelamento / transporte / carregamento de terra</vt:lpstr>
      <vt:lpstr>Máquina de nivelamento / transporte / carregamento de terra</vt:lpstr>
      <vt:lpstr>Máquina de escavação</vt:lpstr>
      <vt:lpstr>Máquina de escavação</vt:lpstr>
      <vt:lpstr>Terminologia relacionada às máquinas de construção do tipo veicular 1 ・ ・ ・ Equipamento de trabalho</vt:lpstr>
      <vt:lpstr>Terminologia relacionada às máquinas de construção do tipo veicular  2 ... Peso da carroceria / corpo da máquina 3 ... Peso da máquina 4 ... Peso total da máquina</vt:lpstr>
      <vt:lpstr>Terminologia relacionada às máquinas de construção do tipo veicular  5 · · · Grau de estabilidade 6 · · · Capacidade de escalada</vt:lpstr>
      <vt:lpstr>Terminologia relacionada às máquinas de construção do tipo veicular 7 · · · Pressão média de contato com o solo</vt:lpstr>
      <vt:lpstr>Capítulo 2 Motores e sistemas hidráulicos para máquinas de construção do tipo de veículos</vt:lpstr>
      <vt:lpstr>Motor </vt:lpstr>
      <vt:lpstr>Estrutura do motor a diesel</vt:lpstr>
      <vt:lpstr>Estrutura do motor a diesel</vt:lpstr>
      <vt:lpstr>Estrutura do motor a diesel</vt:lpstr>
      <vt:lpstr>Combustível / óleo do motor</vt:lpstr>
      <vt:lpstr>Sistema hidráulico</vt:lpstr>
      <vt:lpstr>Bomba hidráulica ① Bomba de engrenagens ② Bomba de pistão Tipo de eixo inclinado, tipo de placa inclinada</vt:lpstr>
      <vt:lpstr>Tanque de óleo hidráulico</vt:lpstr>
      <vt:lpstr>Capítulo 3 Estrutura do equipamento relacionado ao deslocamento de máquinas de construção do tipo de veículos</vt:lpstr>
      <vt:lpstr>Trator sobre esteiras</vt:lpstr>
      <vt:lpstr>Trator sobre esteiras</vt:lpstr>
      <vt:lpstr>Trator de rodas</vt:lpstr>
      <vt:lpstr>Pneu do trator de rodas</vt:lpstr>
      <vt:lpstr>Máquina de construção do tipo de escavadeira hidráulica (tipo esteira) </vt:lpstr>
      <vt:lpstr>Motoniveladora</vt:lpstr>
      <vt:lpstr>Raspador</vt:lpstr>
      <vt:lpstr>Capítulo 4 Manuseio de equipamentos relacionados ao deslocamento de máquinas do tipo de veículos</vt:lpstr>
      <vt:lpstr>Manuseio no início da condução</vt:lpstr>
      <vt:lpstr>Manuseio ao conduzir</vt:lpstr>
      <vt:lpstr>Manuseio ao conduzir</vt:lpstr>
      <vt:lpstr>Manuseio ao estacionar (estacionamento)</vt:lpstr>
      <vt:lpstr>Capítulo 5 Estrutura e tipo de equipamentos relacionados aos trabalhos de máquinas de construção do tipo de veículos</vt:lpstr>
      <vt:lpstr>Estrutura e tipo de equipamento de trabalho para máquinas de construção do tipo trator</vt:lpstr>
      <vt:lpstr>Estrutura e tipo de equipamento de trabalho para máquinas de construção do tipo trator</vt:lpstr>
      <vt:lpstr>Dispositivo de segurança, etc.</vt:lpstr>
      <vt:lpstr>Estrutura e tipo de equipamento de trabalho para máquinas de construção do tipo escavadeira</vt:lpstr>
      <vt:lpstr>Dispositivo de segurança, etc.</vt:lpstr>
      <vt:lpstr>Motoniveladora</vt:lpstr>
      <vt:lpstr>Raspador</vt:lpstr>
      <vt:lpstr>Capítulo 6 Manuseio, etc. de equipamentos relacionados ao trabalho de máquinas de construção do tipo de veículos</vt:lpstr>
      <vt:lpstr>Bulldozer 1 · · · Operação básica</vt:lpstr>
      <vt:lpstr>Bulldozer 1 · · · Operação básica</vt:lpstr>
      <vt:lpstr>Bulldozer 1 · · · Operação básica</vt:lpstr>
      <vt:lpstr>Bulldozer 2 ・ ・ ・ Trabalho básico</vt:lpstr>
      <vt:lpstr>Trabalho de escavação</vt:lpstr>
      <vt:lpstr>Trabalho de terraplanagem empurrando a terra</vt:lpstr>
      <vt:lpstr>Trabalho de aterro (morido)</vt:lpstr>
      <vt:lpstr>Trabalho de acabamento</vt:lpstr>
      <vt:lpstr>Trabalho aplicado</vt:lpstr>
      <vt:lpstr>Trabalho de escarificação</vt:lpstr>
      <vt:lpstr>Trator escavador</vt:lpstr>
      <vt:lpstr>Trator escavador</vt:lpstr>
      <vt:lpstr>Trabalho de escavação</vt:lpstr>
      <vt:lpstr>Trabalho de carregamento e transporte</vt:lpstr>
      <vt:lpstr>Trabalho de carregamento e transporte</vt:lpstr>
      <vt:lpstr>Escavadeira hidráulica (retroescavadeira)</vt:lpstr>
      <vt:lpstr>Escavadeira hidráulica (retroescavadeira)</vt:lpstr>
      <vt:lpstr>Trabalho de escavação</vt:lpstr>
      <vt:lpstr>Trabalho de carregamento</vt:lpstr>
      <vt:lpstr>Escavadeira hidráulica (escavadeira de carregamento)</vt:lpstr>
      <vt:lpstr>Escavadeira hidráulica (escavadeira de carregamento)</vt:lpstr>
      <vt:lpstr>Escavadeira hidráulica (escavadeira de carregamento)</vt:lpstr>
      <vt:lpstr>Concha de marisco</vt:lpstr>
      <vt:lpstr>Dragline (linha de arrasto ou draga)</vt:lpstr>
      <vt:lpstr>Motoniveladora 1 · · · Operação básica</vt:lpstr>
      <vt:lpstr>Motoniveladora 2 · · · Trabalho básico</vt:lpstr>
      <vt:lpstr>Trabalho de adaptação</vt:lpstr>
      <vt:lpstr>Raspador (raspador com motor) </vt:lpstr>
      <vt:lpstr>Raspador (raspador tipo rebocado)</vt:lpstr>
      <vt:lpstr>Máquina de carregamento de material escavado do tipo de esteiras</vt:lpstr>
      <vt:lpstr>Transferência de máquinas de construção do tipo veicular</vt:lpstr>
      <vt:lpstr>Capítulo 7 Inspeção e manutenção de máquinas de construção do tipo de veículos</vt:lpstr>
      <vt:lpstr>Leis e decretos relacionados e precauções gerais</vt:lpstr>
      <vt:lpstr>Procedimento de inspeção diária antes de ligar o motor</vt:lpstr>
      <vt:lpstr>Procedimento de inspeção diária após ligar o motor</vt:lpstr>
      <vt:lpstr>Procedimento de inspeção quando uma anormalidade é encontrada durante o trabalho</vt:lpstr>
      <vt:lpstr>Capítulo 8 Regras para dirigir com segurança e como dar sinais para orientar</vt:lpstr>
      <vt:lpstr>Dicas para dirigir com segurança</vt:lpstr>
      <vt:lpstr>Procedimentos de orientação e sinais</vt:lpstr>
      <vt:lpstr>Capítulo 9 Conhecimento sobre força e eletricidade</vt:lpstr>
      <vt:lpstr>Momento de força</vt:lpstr>
      <vt:lpstr>Massa e peso específico</vt:lpstr>
      <vt:lpstr>Centro de gravidade, estabilidade do objeto (assentamento)</vt:lpstr>
      <vt:lpstr>Movimento de um objeto</vt:lpstr>
      <vt:lpstr>Conhecimento sobre eletricidade</vt:lpstr>
      <vt:lpstr>Conhecimento sobre eletricidade</vt:lpstr>
      <vt:lpstr>Capítulo 10 Conhecimento sobre geologia e obras de engenharia civil</vt:lpstr>
      <vt:lpstr>Natureza da rocha, solo</vt:lpstr>
      <vt:lpstr>Composição do solo</vt:lpstr>
      <vt:lpstr>Dureza do solo</vt:lpstr>
      <vt:lpstr>Mudança no volume do solo</vt:lpstr>
      <vt:lpstr>Causas e sinais de desmoronamento de terra e areia Causas de desmoronamento de terra e areia </vt:lpstr>
      <vt:lpstr>Causas e sinais de desmoronamento de terra e areia Força do solo, sinais de desmoronamento </vt:lpstr>
      <vt:lpstr>Método de escavação</vt:lpstr>
      <vt:lpstr>Método de escavação</vt:lpstr>
      <vt:lpstr>Método de escavação</vt:lpstr>
      <vt:lpstr>Capítulo 11 Casos de desastre</vt:lpstr>
      <vt:lpstr>Lesão fatal na indústria de construção</vt:lpstr>
      <vt:lpstr>Caso 1: O trabalhador de terraplanagem ficou prensado no contrapeso da escavadeira de arrasto </vt:lpstr>
      <vt:lpstr>Caso 5. Estava andando na frente da escavadeira e foi atingido por uma caçamba que deu virada.</vt:lpstr>
      <vt:lpstr>Caso 9. Bateu em um trabalhador quando estava dirigindo um trator escavador com uma carga pendurada.</vt:lpstr>
      <vt:lpstr>Sistema de legislação relacionada à segurança e saúde do trabalhador</vt:lpstr>
      <vt:lpstr>Lei de Segurança e Saúde no Trabalho (roudou anzen eiseihou) (Extrato) (1)</vt:lpstr>
      <vt:lpstr>Lei de Segurança e Saúde no Trabalho (Extrato) (2)</vt:lpstr>
      <vt:lpstr>Lei de Segurança e Saúde no Trabalho (roudou anzen eiseihou) (Extrato) (3)</vt:lpstr>
      <vt:lpstr>Portaria de aplicação da Lei de Segurança e Saúde Ocupacional (extrato)</vt:lpstr>
      <vt:lpstr>Regulamentações de Segurança e Saúde Ocupacional (Extrato) (1)</vt:lpstr>
      <vt:lpstr>Regulamentações de Segurança e Saúde Ocupacional (extrato) (2)</vt:lpstr>
      <vt:lpstr>Regulamentações de Segurança e Saúde Ocupacional (extrato) (3)</vt:lpstr>
      <vt:lpstr>Regulamentações de Segurança e Saúde Ocupacional (Extrato) (4)</vt:lpstr>
      <vt:lpstr>Regulamentações de Segurança e Saúde Ocupacional (extrato) (5)</vt:lpstr>
      <vt:lpstr>Regulamentações de Segurança e Saúde Ocupacional (Extrato) (6)</vt:lpstr>
      <vt:lpstr>Regulamentações de Segurança e Saúde Ocupacional (extrato) (7)</vt:lpstr>
      <vt:lpstr>Regulamentações de Segurança e Saúde Ocupacional (Extrato) (8)</vt:lpstr>
      <vt:lpstr>Regulamentações de Segurança e Saúde Ocupacional (extrato) (9)</vt:lpstr>
      <vt:lpstr>Regulamentações de Segurança e Saúde Ocupacional (extrato) (10)</vt:lpstr>
      <vt:lpstr>Padrão de estrutura de máquinas de construção do tipo veicular (extrato)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2021-02-24T05:58:56Z</dcterms:created>
  <dcterms:modified xsi:type="dcterms:W3CDTF">2022-06-16T10:29:58Z</dcterms:modified>
</cp:coreProperties>
</file>