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60" r:id="rId1"/>
    <p:sldMasterId id="2147483672" r:id="rId2"/>
    <p:sldMasterId id="2147483684" r:id="rId3"/>
  </p:sldMasterIdLst>
  <p:notesMasterIdLst>
    <p:notesMasterId r:id="rId123"/>
  </p:notesMasterIdLst>
  <p:sldIdLst>
    <p:sldId id="336" r:id="rId4"/>
    <p:sldId id="305" r:id="rId5"/>
    <p:sldId id="257" r:id="rId6"/>
    <p:sldId id="366" r:id="rId7"/>
    <p:sldId id="446" r:id="rId8"/>
    <p:sldId id="447" r:id="rId9"/>
    <p:sldId id="448" r:id="rId10"/>
    <p:sldId id="371" r:id="rId11"/>
    <p:sldId id="372" r:id="rId12"/>
    <p:sldId id="375" r:id="rId13"/>
    <p:sldId id="377" r:id="rId14"/>
    <p:sldId id="337" r:id="rId15"/>
    <p:sldId id="378" r:id="rId16"/>
    <p:sldId id="523" r:id="rId17"/>
    <p:sldId id="525" r:id="rId18"/>
    <p:sldId id="524" r:id="rId19"/>
    <p:sldId id="379" r:id="rId20"/>
    <p:sldId id="380" r:id="rId21"/>
    <p:sldId id="381" r:id="rId22"/>
    <p:sldId id="386" r:id="rId23"/>
    <p:sldId id="339" r:id="rId24"/>
    <p:sldId id="526" r:id="rId25"/>
    <p:sldId id="539" r:id="rId26"/>
    <p:sldId id="527" r:id="rId27"/>
    <p:sldId id="388" r:id="rId28"/>
    <p:sldId id="528" r:id="rId29"/>
    <p:sldId id="449" r:id="rId30"/>
    <p:sldId id="450" r:id="rId31"/>
    <p:sldId id="443" r:id="rId32"/>
    <p:sldId id="456" r:id="rId33"/>
    <p:sldId id="457" r:id="rId34"/>
    <p:sldId id="458" r:id="rId35"/>
    <p:sldId id="459" r:id="rId36"/>
    <p:sldId id="340" r:id="rId37"/>
    <p:sldId id="394" r:id="rId38"/>
    <p:sldId id="465" r:id="rId39"/>
    <p:sldId id="466" r:id="rId40"/>
    <p:sldId id="395" r:id="rId41"/>
    <p:sldId id="467" r:id="rId42"/>
    <p:sldId id="471" r:id="rId43"/>
    <p:sldId id="472" r:id="rId44"/>
    <p:sldId id="444" r:id="rId45"/>
    <p:sldId id="477" r:id="rId46"/>
    <p:sldId id="529" r:id="rId47"/>
    <p:sldId id="530" r:id="rId48"/>
    <p:sldId id="538" r:id="rId49"/>
    <p:sldId id="491" r:id="rId50"/>
    <p:sldId id="492" r:id="rId51"/>
    <p:sldId id="493" r:id="rId52"/>
    <p:sldId id="520" r:id="rId53"/>
    <p:sldId id="494" r:id="rId54"/>
    <p:sldId id="495" r:id="rId55"/>
    <p:sldId id="496" r:id="rId56"/>
    <p:sldId id="521" r:id="rId57"/>
    <p:sldId id="497" r:id="rId58"/>
    <p:sldId id="498" r:id="rId59"/>
    <p:sldId id="541" r:id="rId60"/>
    <p:sldId id="500" r:id="rId61"/>
    <p:sldId id="542" r:id="rId62"/>
    <p:sldId id="501" r:id="rId63"/>
    <p:sldId id="545" r:id="rId64"/>
    <p:sldId id="546" r:id="rId65"/>
    <p:sldId id="547" r:id="rId66"/>
    <p:sldId id="548" r:id="rId67"/>
    <p:sldId id="549" r:id="rId68"/>
    <p:sldId id="550" r:id="rId69"/>
    <p:sldId id="551" r:id="rId70"/>
    <p:sldId id="552" r:id="rId71"/>
    <p:sldId id="553" r:id="rId72"/>
    <p:sldId id="554" r:id="rId73"/>
    <p:sldId id="555" r:id="rId74"/>
    <p:sldId id="556" r:id="rId75"/>
    <p:sldId id="557" r:id="rId76"/>
    <p:sldId id="558" r:id="rId77"/>
    <p:sldId id="559" r:id="rId78"/>
    <p:sldId id="560" r:id="rId79"/>
    <p:sldId id="561" r:id="rId80"/>
    <p:sldId id="562" r:id="rId81"/>
    <p:sldId id="563" r:id="rId82"/>
    <p:sldId id="564" r:id="rId83"/>
    <p:sldId id="565" r:id="rId84"/>
    <p:sldId id="566" r:id="rId85"/>
    <p:sldId id="567" r:id="rId86"/>
    <p:sldId id="568" r:id="rId87"/>
    <p:sldId id="569" r:id="rId88"/>
    <p:sldId id="570" r:id="rId89"/>
    <p:sldId id="571" r:id="rId90"/>
    <p:sldId id="572" r:id="rId91"/>
    <p:sldId id="573" r:id="rId92"/>
    <p:sldId id="574" r:id="rId93"/>
    <p:sldId id="575" r:id="rId94"/>
    <p:sldId id="576" r:id="rId95"/>
    <p:sldId id="577" r:id="rId96"/>
    <p:sldId id="578" r:id="rId97"/>
    <p:sldId id="579" r:id="rId98"/>
    <p:sldId id="580" r:id="rId99"/>
    <p:sldId id="581" r:id="rId100"/>
    <p:sldId id="582" r:id="rId101"/>
    <p:sldId id="583" r:id="rId102"/>
    <p:sldId id="584" r:id="rId103"/>
    <p:sldId id="585" r:id="rId104"/>
    <p:sldId id="586" r:id="rId105"/>
    <p:sldId id="587" r:id="rId106"/>
    <p:sldId id="588" r:id="rId107"/>
    <p:sldId id="589" r:id="rId108"/>
    <p:sldId id="590" r:id="rId109"/>
    <p:sldId id="591" r:id="rId110"/>
    <p:sldId id="592" r:id="rId111"/>
    <p:sldId id="593" r:id="rId112"/>
    <p:sldId id="594" r:id="rId113"/>
    <p:sldId id="595" r:id="rId114"/>
    <p:sldId id="596" r:id="rId115"/>
    <p:sldId id="597" r:id="rId116"/>
    <p:sldId id="598" r:id="rId117"/>
    <p:sldId id="599" r:id="rId118"/>
    <p:sldId id="600" r:id="rId119"/>
    <p:sldId id="601" r:id="rId120"/>
    <p:sldId id="602" r:id="rId121"/>
    <p:sldId id="603" r:id="rId122"/>
  </p:sldIdLst>
  <p:sldSz cx="9144000" cy="6858000" type="screen4x3"/>
  <p:notesSz cx="6807200" cy="9939338"/>
  <p:defaultTextStyle>
    <a:defPPr rtl="0">
      <a:defRPr lang="my-MM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649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1956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1948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117" Type="http://schemas.openxmlformats.org/officeDocument/2006/relationships/slide" Target="slides/slide114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84" Type="http://schemas.openxmlformats.org/officeDocument/2006/relationships/slide" Target="slides/slide81.xml"/><Relationship Id="rId89" Type="http://schemas.openxmlformats.org/officeDocument/2006/relationships/slide" Target="slides/slide86.xml"/><Relationship Id="rId112" Type="http://schemas.openxmlformats.org/officeDocument/2006/relationships/slide" Target="slides/slide109.xml"/><Relationship Id="rId16" Type="http://schemas.openxmlformats.org/officeDocument/2006/relationships/slide" Target="slides/slide13.xml"/><Relationship Id="rId107" Type="http://schemas.openxmlformats.org/officeDocument/2006/relationships/slide" Target="slides/slide104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102" Type="http://schemas.openxmlformats.org/officeDocument/2006/relationships/slide" Target="slides/slide99.xml"/><Relationship Id="rId123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90" Type="http://schemas.openxmlformats.org/officeDocument/2006/relationships/slide" Target="slides/slide87.xml"/><Relationship Id="rId95" Type="http://schemas.openxmlformats.org/officeDocument/2006/relationships/slide" Target="slides/slide92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113" Type="http://schemas.openxmlformats.org/officeDocument/2006/relationships/slide" Target="slides/slide110.xml"/><Relationship Id="rId118" Type="http://schemas.openxmlformats.org/officeDocument/2006/relationships/slide" Target="slides/slide115.xml"/><Relationship Id="rId80" Type="http://schemas.openxmlformats.org/officeDocument/2006/relationships/slide" Target="slides/slide77.xml"/><Relationship Id="rId85" Type="http://schemas.openxmlformats.org/officeDocument/2006/relationships/slide" Target="slides/slide82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59" Type="http://schemas.openxmlformats.org/officeDocument/2006/relationships/slide" Target="slides/slide56.xml"/><Relationship Id="rId103" Type="http://schemas.openxmlformats.org/officeDocument/2006/relationships/slide" Target="slides/slide100.xml"/><Relationship Id="rId108" Type="http://schemas.openxmlformats.org/officeDocument/2006/relationships/slide" Target="slides/slide105.xml"/><Relationship Id="rId124" Type="http://schemas.openxmlformats.org/officeDocument/2006/relationships/presProps" Target="presProps.xml"/><Relationship Id="rId54" Type="http://schemas.openxmlformats.org/officeDocument/2006/relationships/slide" Target="slides/slide51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91" Type="http://schemas.openxmlformats.org/officeDocument/2006/relationships/slide" Target="slides/slide88.xml"/><Relationship Id="rId96" Type="http://schemas.openxmlformats.org/officeDocument/2006/relationships/slide" Target="slides/slide9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49" Type="http://schemas.openxmlformats.org/officeDocument/2006/relationships/slide" Target="slides/slide46.xml"/><Relationship Id="rId114" Type="http://schemas.openxmlformats.org/officeDocument/2006/relationships/slide" Target="slides/slide111.xml"/><Relationship Id="rId119" Type="http://schemas.openxmlformats.org/officeDocument/2006/relationships/slide" Target="slides/slide116.xml"/><Relationship Id="rId44" Type="http://schemas.openxmlformats.org/officeDocument/2006/relationships/slide" Target="slides/slide41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81" Type="http://schemas.openxmlformats.org/officeDocument/2006/relationships/slide" Target="slides/slide78.xml"/><Relationship Id="rId86" Type="http://schemas.openxmlformats.org/officeDocument/2006/relationships/slide" Target="slides/slide83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109" Type="http://schemas.openxmlformats.org/officeDocument/2006/relationships/slide" Target="slides/slide10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97" Type="http://schemas.openxmlformats.org/officeDocument/2006/relationships/slide" Target="slides/slide94.xml"/><Relationship Id="rId104" Type="http://schemas.openxmlformats.org/officeDocument/2006/relationships/slide" Target="slides/slide101.xml"/><Relationship Id="rId120" Type="http://schemas.openxmlformats.org/officeDocument/2006/relationships/slide" Target="slides/slide117.xml"/><Relationship Id="rId125" Type="http://schemas.openxmlformats.org/officeDocument/2006/relationships/viewProps" Target="viewProps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slide" Target="slides/slide8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Relationship Id="rId87" Type="http://schemas.openxmlformats.org/officeDocument/2006/relationships/slide" Target="slides/slide84.xml"/><Relationship Id="rId110" Type="http://schemas.openxmlformats.org/officeDocument/2006/relationships/slide" Target="slides/slide107.xml"/><Relationship Id="rId115" Type="http://schemas.openxmlformats.org/officeDocument/2006/relationships/slide" Target="slides/slide112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56" Type="http://schemas.openxmlformats.org/officeDocument/2006/relationships/slide" Target="slides/slide53.xml"/><Relationship Id="rId77" Type="http://schemas.openxmlformats.org/officeDocument/2006/relationships/slide" Target="slides/slide74.xml"/><Relationship Id="rId100" Type="http://schemas.openxmlformats.org/officeDocument/2006/relationships/slide" Target="slides/slide97.xml"/><Relationship Id="rId105" Type="http://schemas.openxmlformats.org/officeDocument/2006/relationships/slide" Target="slides/slide102.xml"/><Relationship Id="rId126" Type="http://schemas.openxmlformats.org/officeDocument/2006/relationships/theme" Target="theme/theme1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93" Type="http://schemas.openxmlformats.org/officeDocument/2006/relationships/slide" Target="slides/slide90.xml"/><Relationship Id="rId98" Type="http://schemas.openxmlformats.org/officeDocument/2006/relationships/slide" Target="slides/slide95.xml"/><Relationship Id="rId121" Type="http://schemas.openxmlformats.org/officeDocument/2006/relationships/slide" Target="slides/slide118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22.xml"/><Relationship Id="rId46" Type="http://schemas.openxmlformats.org/officeDocument/2006/relationships/slide" Target="slides/slide43.xml"/><Relationship Id="rId67" Type="http://schemas.openxmlformats.org/officeDocument/2006/relationships/slide" Target="slides/slide64.xml"/><Relationship Id="rId116" Type="http://schemas.openxmlformats.org/officeDocument/2006/relationships/slide" Target="slides/slide113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62" Type="http://schemas.openxmlformats.org/officeDocument/2006/relationships/slide" Target="slides/slide59.xml"/><Relationship Id="rId83" Type="http://schemas.openxmlformats.org/officeDocument/2006/relationships/slide" Target="slides/slide80.xml"/><Relationship Id="rId88" Type="http://schemas.openxmlformats.org/officeDocument/2006/relationships/slide" Target="slides/slide85.xml"/><Relationship Id="rId111" Type="http://schemas.openxmlformats.org/officeDocument/2006/relationships/slide" Target="slides/slide108.xml"/><Relationship Id="rId15" Type="http://schemas.openxmlformats.org/officeDocument/2006/relationships/slide" Target="slides/slide12.xml"/><Relationship Id="rId36" Type="http://schemas.openxmlformats.org/officeDocument/2006/relationships/slide" Target="slides/slide33.xml"/><Relationship Id="rId57" Type="http://schemas.openxmlformats.org/officeDocument/2006/relationships/slide" Target="slides/slide54.xml"/><Relationship Id="rId106" Type="http://schemas.openxmlformats.org/officeDocument/2006/relationships/slide" Target="slides/slide103.xml"/><Relationship Id="rId127" Type="http://schemas.openxmlformats.org/officeDocument/2006/relationships/tableStyles" Target="tableStyles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52" Type="http://schemas.openxmlformats.org/officeDocument/2006/relationships/slide" Target="slides/slide49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94" Type="http://schemas.openxmlformats.org/officeDocument/2006/relationships/slide" Target="slides/slide91.xml"/><Relationship Id="rId99" Type="http://schemas.openxmlformats.org/officeDocument/2006/relationships/slide" Target="slides/slide96.xml"/><Relationship Id="rId101" Type="http://schemas.openxmlformats.org/officeDocument/2006/relationships/slide" Target="slides/slide98.xml"/><Relationship Id="rId122" Type="http://schemas.openxmlformats.org/officeDocument/2006/relationships/slide" Target="slides/slide119.xml"/><Relationship Id="rId4" Type="http://schemas.openxmlformats.org/officeDocument/2006/relationships/slide" Target="slides/slide1.xml"/><Relationship Id="rId9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787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5838" y="0"/>
            <a:ext cx="2949787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3044E0B5-69AE-4DB8-A746-7CF92D00ED4B}" type="datetimeFigureOut">
              <a:rPr kumimoji="1" lang="ja-JP" altLang="en-US" smtClean="0"/>
              <a:t>2022/6/16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68400" y="1243013"/>
            <a:ext cx="4470400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0720" y="4783307"/>
            <a:ext cx="5445760" cy="3913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my-MM"/>
              <a:t>マスター テキストの書式設定</a:t>
            </a:r>
          </a:p>
          <a:p>
            <a:pPr lvl="1" rtl="0"/>
            <a:r>
              <a:rPr lang="my-MM"/>
              <a:t>第 2 レベル</a:t>
            </a:r>
          </a:p>
          <a:p>
            <a:pPr lvl="2" rtl="0"/>
            <a:r>
              <a:rPr lang="my-MM"/>
              <a:t>第 3 レベル</a:t>
            </a:r>
          </a:p>
          <a:p>
            <a:pPr lvl="3" rtl="0"/>
            <a:r>
              <a:rPr lang="my-MM"/>
              <a:t>第 4 レベル</a:t>
            </a:r>
          </a:p>
          <a:p>
            <a:pPr lvl="4" rtl="0"/>
            <a:r>
              <a:rPr lang="my-MM"/>
              <a:t>第 5 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40647"/>
            <a:ext cx="2949787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5838" y="9440647"/>
            <a:ext cx="2949787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7F9C98F1-10AB-4D73-9663-6F72AC64867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742152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3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9189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13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609489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fld id="{7F9C98F1-10AB-4D73-9663-6F72AC648673}" type="slidenum">
              <a:rPr lang="ja-JP" altLang="en-US" smtClean="0">
                <a:solidFill>
                  <a:prstClr val="black"/>
                </a:solidFill>
              </a:rPr>
              <a:pPr/>
              <a:t>112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468066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fld id="{7F9C98F1-10AB-4D73-9663-6F72AC648673}" type="slidenum">
              <a:rPr lang="ja-JP" altLang="en-US" smtClean="0">
                <a:solidFill>
                  <a:prstClr val="black"/>
                </a:solidFill>
              </a:rPr>
              <a:pPr/>
              <a:t>113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349518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fld id="{7F9C98F1-10AB-4D73-9663-6F72AC648673}" type="slidenum">
              <a:rPr lang="ja-JP" altLang="en-US" smtClean="0">
                <a:solidFill>
                  <a:prstClr val="black"/>
                </a:solidFill>
              </a:rPr>
              <a:pPr/>
              <a:t>114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2023922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fld id="{7F9C98F1-10AB-4D73-9663-6F72AC648673}" type="slidenum">
              <a:rPr lang="ja-JP" altLang="en-US" smtClean="0">
                <a:solidFill>
                  <a:prstClr val="black"/>
                </a:solidFill>
              </a:rPr>
              <a:pPr/>
              <a:t>115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3342291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fld id="{7F9C98F1-10AB-4D73-9663-6F72AC648673}" type="slidenum">
              <a:rPr lang="ja-JP" altLang="en-US" smtClean="0">
                <a:solidFill>
                  <a:prstClr val="black"/>
                </a:solidFill>
              </a:rPr>
              <a:pPr/>
              <a:t>116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1165576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fld id="{7F9C98F1-10AB-4D73-9663-6F72AC648673}" type="slidenum">
              <a:rPr lang="ja-JP" altLang="en-US" smtClean="0">
                <a:solidFill>
                  <a:prstClr val="black"/>
                </a:solidFill>
              </a:rPr>
              <a:pPr/>
              <a:t>117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3193987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fld id="{7F9C98F1-10AB-4D73-9663-6F72AC648673}" type="slidenum">
              <a:rPr lang="ja-JP" altLang="en-US" smtClean="0">
                <a:solidFill>
                  <a:prstClr val="black"/>
                </a:solidFill>
              </a:rPr>
              <a:pPr/>
              <a:t>118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3452938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fld id="{7F9C98F1-10AB-4D73-9663-6F72AC648673}" type="slidenum">
              <a:rPr lang="ja-JP" altLang="en-US" smtClean="0">
                <a:solidFill>
                  <a:prstClr val="black"/>
                </a:solidFill>
              </a:rPr>
              <a:pPr/>
              <a:t>119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41059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14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65198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15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3898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16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82292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17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31415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18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022856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19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654008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20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312492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22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030830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23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58413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4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543254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24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593920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25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284944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26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71788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27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16613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28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520061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30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124906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31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827206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32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269565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33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59288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35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07254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5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575268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36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233153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37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632933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38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76115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39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968050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40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258362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41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802015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43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625576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44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254996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45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338201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46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77569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6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4926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47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946297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48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863448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49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902908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50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677917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51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535155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52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777866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53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79357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54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18377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55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15449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56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79367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7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331361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57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302321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58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3380617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59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9008369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60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7458282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61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5217200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62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5614386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63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3833984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64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8438020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65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5391082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66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63299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8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6167228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67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9387253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68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8836872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69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0825684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70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8433318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71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6359089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72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7244886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73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397989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75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9816312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76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2714218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77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00556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9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9766410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78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0788762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80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5000274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81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3250845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83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7217639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84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8759453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85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9867298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86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9959764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87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7242602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88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4623856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90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69889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10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2884076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91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2026142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92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2271471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93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1648701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94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6388096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95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549084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96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8008898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97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4633591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98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5477988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fld id="{7F9C98F1-10AB-4D73-9663-6F72AC648673}" type="slidenum">
              <a:rPr lang="ja-JP" altLang="en-US" smtClean="0">
                <a:solidFill>
                  <a:prstClr val="black"/>
                </a:solidFill>
              </a:rPr>
              <a:pPr/>
              <a:t>100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5775585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fld id="{7F9C98F1-10AB-4D73-9663-6F72AC648673}" type="slidenum">
              <a:rPr lang="ja-JP" altLang="en-US" smtClean="0">
                <a:solidFill>
                  <a:prstClr val="black"/>
                </a:solidFill>
              </a:rPr>
              <a:pPr/>
              <a:t>101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31373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11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8490534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fld id="{7F9C98F1-10AB-4D73-9663-6F72AC648673}" type="slidenum">
              <a:rPr lang="ja-JP" altLang="en-US" smtClean="0">
                <a:solidFill>
                  <a:prstClr val="black"/>
                </a:solidFill>
              </a:rPr>
              <a:pPr/>
              <a:t>102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3027459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fld id="{7F9C98F1-10AB-4D73-9663-6F72AC648673}" type="slidenum">
              <a:rPr lang="ja-JP" altLang="en-US" smtClean="0">
                <a:solidFill>
                  <a:prstClr val="black"/>
                </a:solidFill>
              </a:rPr>
              <a:pPr/>
              <a:t>103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1943917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fld id="{7F9C98F1-10AB-4D73-9663-6F72AC648673}" type="slidenum">
              <a:rPr lang="ja-JP" altLang="en-US" smtClean="0">
                <a:solidFill>
                  <a:prstClr val="black"/>
                </a:solidFill>
              </a:rPr>
              <a:pPr/>
              <a:t>104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6247954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fld id="{7F9C98F1-10AB-4D73-9663-6F72AC648673}" type="slidenum">
              <a:rPr lang="ja-JP" altLang="en-US" smtClean="0">
                <a:solidFill>
                  <a:prstClr val="black"/>
                </a:solidFill>
              </a:rPr>
              <a:pPr/>
              <a:t>105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0672775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fld id="{7F9C98F1-10AB-4D73-9663-6F72AC648673}" type="slidenum">
              <a:rPr lang="ja-JP" altLang="en-US" smtClean="0">
                <a:solidFill>
                  <a:prstClr val="black"/>
                </a:solidFill>
              </a:rPr>
              <a:pPr/>
              <a:t>106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0053225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fld id="{7F9C98F1-10AB-4D73-9663-6F72AC648673}" type="slidenum">
              <a:rPr lang="ja-JP" altLang="en-US" smtClean="0">
                <a:solidFill>
                  <a:prstClr val="black"/>
                </a:solidFill>
              </a:rPr>
              <a:pPr/>
              <a:t>107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2452732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fld id="{7F9C98F1-10AB-4D73-9663-6F72AC648673}" type="slidenum">
              <a:rPr lang="ja-JP" altLang="en-US" smtClean="0">
                <a:solidFill>
                  <a:prstClr val="black"/>
                </a:solidFill>
              </a:rPr>
              <a:pPr/>
              <a:t>108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7865256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fld id="{7F9C98F1-10AB-4D73-9663-6F72AC648673}" type="slidenum">
              <a:rPr lang="ja-JP" altLang="en-US" smtClean="0">
                <a:solidFill>
                  <a:prstClr val="black"/>
                </a:solidFill>
              </a:rPr>
              <a:pPr/>
              <a:t>109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295960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fld id="{7F9C98F1-10AB-4D73-9663-6F72AC648673}" type="slidenum">
              <a:rPr lang="ja-JP" altLang="en-US" smtClean="0">
                <a:solidFill>
                  <a:prstClr val="black"/>
                </a:solidFill>
              </a:rPr>
              <a:pPr/>
              <a:t>110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6964472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fld id="{7F9C98F1-10AB-4D73-9663-6F72AC648673}" type="slidenum">
              <a:rPr lang="ja-JP" altLang="en-US" smtClean="0">
                <a:solidFill>
                  <a:prstClr val="black"/>
                </a:solidFill>
              </a:rPr>
              <a:pPr/>
              <a:t>111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56506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rtlCol="0" anchor="b"/>
          <a:lstStyle>
            <a:lvl1pPr algn="ctr">
              <a:defRPr sz="6000"/>
            </a:lvl1pPr>
          </a:lstStyle>
          <a:p>
            <a:pPr rtl="0"/>
            <a:r>
              <a:rPr lang="my-MM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 rtlCol="0"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my-MM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3046255-6F20-4663-B2C1-30341E36903B}" type="datetimeFigureOut">
              <a:rPr kumimoji="1" lang="ja-JP" altLang="en-US" smtClean="0"/>
              <a:t>2022/6/16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0712B29-8DFD-45C1-BE8F-2E7F44751CD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474150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my-MM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my-MM"/>
              <a:t>マスター テキストの書式設定</a:t>
            </a:r>
          </a:p>
          <a:p>
            <a:pPr lvl="1" rtl="0"/>
            <a:r>
              <a:rPr lang="my-MM"/>
              <a:t>第 2 レベル</a:t>
            </a:r>
          </a:p>
          <a:p>
            <a:pPr lvl="2" rtl="0"/>
            <a:r>
              <a:rPr lang="my-MM"/>
              <a:t>第 3 レベル</a:t>
            </a:r>
          </a:p>
          <a:p>
            <a:pPr lvl="3" rtl="0"/>
            <a:r>
              <a:rPr lang="my-MM"/>
              <a:t>第 4 レベル</a:t>
            </a:r>
          </a:p>
          <a:p>
            <a:pPr lvl="4" rtl="0"/>
            <a:r>
              <a:rPr lang="my-MM"/>
              <a:t>第 5 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3046255-6F20-4663-B2C1-30341E36903B}" type="datetimeFigureOut">
              <a:rPr kumimoji="1" lang="ja-JP" altLang="en-US" smtClean="0"/>
              <a:t>2022/6/16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0712B29-8DFD-45C1-BE8F-2E7F44751CD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939743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 rtlCol="0"/>
          <a:lstStyle/>
          <a:p>
            <a:pPr rtl="0"/>
            <a:r>
              <a:rPr lang="my-MM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 rtlCol="0"/>
          <a:lstStyle/>
          <a:p>
            <a:pPr lvl="0" rtl="0"/>
            <a:r>
              <a:rPr lang="my-MM"/>
              <a:t>マスター テキストの書式設定</a:t>
            </a:r>
          </a:p>
          <a:p>
            <a:pPr lvl="1" rtl="0"/>
            <a:r>
              <a:rPr lang="my-MM"/>
              <a:t>第 2 レベル</a:t>
            </a:r>
          </a:p>
          <a:p>
            <a:pPr lvl="2" rtl="0"/>
            <a:r>
              <a:rPr lang="my-MM"/>
              <a:t>第 3 レベル</a:t>
            </a:r>
          </a:p>
          <a:p>
            <a:pPr lvl="3" rtl="0"/>
            <a:r>
              <a:rPr lang="my-MM"/>
              <a:t>第 4 レベル</a:t>
            </a:r>
          </a:p>
          <a:p>
            <a:pPr lvl="4" rtl="0"/>
            <a:r>
              <a:rPr lang="my-MM"/>
              <a:t>第 5 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3046255-6F20-4663-B2C1-30341E36903B}" type="datetimeFigureOut">
              <a:rPr kumimoji="1" lang="ja-JP" altLang="en-US" smtClean="0"/>
              <a:t>2022/6/16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0712B29-8DFD-45C1-BE8F-2E7F44751CD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641240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rtlCol="0" anchor="b"/>
          <a:lstStyle>
            <a:lvl1pPr algn="ctr">
              <a:defRPr sz="6000"/>
            </a:lvl1pPr>
          </a:lstStyle>
          <a:p>
            <a:pPr rtl="0"/>
            <a:r>
              <a:rPr lang="my-MM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 rtlCol="0"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my-MM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3046255-6F20-4663-B2C1-30341E36903B}" type="datetimeFigureOut">
              <a:rPr kumimoji="1" lang="ja-JP" altLang="en-US" smtClean="0"/>
              <a:t>2022/6/16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0712B29-8DFD-45C1-BE8F-2E7F44751CD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62167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my-MM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my-MM"/>
              <a:t>マスター テキストの書式設定</a:t>
            </a:r>
          </a:p>
          <a:p>
            <a:pPr lvl="1" rtl="0"/>
            <a:r>
              <a:rPr lang="my-MM"/>
              <a:t>第 2 レベル</a:t>
            </a:r>
          </a:p>
          <a:p>
            <a:pPr lvl="2" rtl="0"/>
            <a:r>
              <a:rPr lang="my-MM"/>
              <a:t>第 3 レベル</a:t>
            </a:r>
          </a:p>
          <a:p>
            <a:pPr lvl="3" rtl="0"/>
            <a:r>
              <a:rPr lang="my-MM"/>
              <a:t>第 4 レベル</a:t>
            </a:r>
          </a:p>
          <a:p>
            <a:pPr lvl="4" rtl="0"/>
            <a:r>
              <a:rPr lang="my-MM"/>
              <a:t>第 5 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3046255-6F20-4663-B2C1-30341E36903B}" type="datetimeFigureOut">
              <a:rPr kumimoji="1" lang="ja-JP" altLang="en-US" smtClean="0"/>
              <a:t>2022/6/16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0712B29-8DFD-45C1-BE8F-2E7F44751CD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693601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rtlCol="0" anchor="b"/>
          <a:lstStyle>
            <a:lvl1pPr>
              <a:defRPr sz="6000"/>
            </a:lvl1pPr>
          </a:lstStyle>
          <a:p>
            <a:pPr rtl="0"/>
            <a:r>
              <a:rPr lang="my-MM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 rtlCol="0"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my-MM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3046255-6F20-4663-B2C1-30341E36903B}" type="datetimeFigureOut">
              <a:rPr kumimoji="1" lang="ja-JP" altLang="en-US" smtClean="0"/>
              <a:t>2022/6/16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0712B29-8DFD-45C1-BE8F-2E7F44751CD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144630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my-MM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 rtlCol="0"/>
          <a:lstStyle/>
          <a:p>
            <a:pPr lvl="0" rtl="0"/>
            <a:r>
              <a:rPr lang="my-MM"/>
              <a:t>マスター テキストの書式設定</a:t>
            </a:r>
          </a:p>
          <a:p>
            <a:pPr lvl="1" rtl="0"/>
            <a:r>
              <a:rPr lang="my-MM"/>
              <a:t>第 2 レベル</a:t>
            </a:r>
          </a:p>
          <a:p>
            <a:pPr lvl="2" rtl="0"/>
            <a:r>
              <a:rPr lang="my-MM"/>
              <a:t>第 3 レベル</a:t>
            </a:r>
          </a:p>
          <a:p>
            <a:pPr lvl="3" rtl="0"/>
            <a:r>
              <a:rPr lang="my-MM"/>
              <a:t>第 4 レベル</a:t>
            </a:r>
          </a:p>
          <a:p>
            <a:pPr lvl="4" rtl="0"/>
            <a:r>
              <a:rPr lang="my-MM"/>
              <a:t>第 5 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 rtlCol="0"/>
          <a:lstStyle/>
          <a:p>
            <a:pPr lvl="0" rtl="0"/>
            <a:r>
              <a:rPr lang="my-MM"/>
              <a:t>マスター テキストの書式設定</a:t>
            </a:r>
          </a:p>
          <a:p>
            <a:pPr lvl="1" rtl="0"/>
            <a:r>
              <a:rPr lang="my-MM"/>
              <a:t>第 2 レベル</a:t>
            </a:r>
          </a:p>
          <a:p>
            <a:pPr lvl="2" rtl="0"/>
            <a:r>
              <a:rPr lang="my-MM"/>
              <a:t>第 3 レベル</a:t>
            </a:r>
          </a:p>
          <a:p>
            <a:pPr lvl="3" rtl="0"/>
            <a:r>
              <a:rPr lang="my-MM"/>
              <a:t>第 4 レベル</a:t>
            </a:r>
          </a:p>
          <a:p>
            <a:pPr lvl="4" rtl="0"/>
            <a:r>
              <a:rPr lang="my-MM"/>
              <a:t>第 5 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3046255-6F20-4663-B2C1-30341E36903B}" type="datetimeFigureOut">
              <a:rPr kumimoji="1" lang="ja-JP" altLang="en-US" smtClean="0"/>
              <a:t>2022/6/16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0712B29-8DFD-45C1-BE8F-2E7F44751CD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05619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 rtlCol="0"/>
          <a:lstStyle/>
          <a:p>
            <a:pPr rtl="0"/>
            <a:r>
              <a:rPr lang="my-MM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my-MM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 rtlCol="0"/>
          <a:lstStyle/>
          <a:p>
            <a:pPr lvl="0" rtl="0"/>
            <a:r>
              <a:rPr lang="my-MM"/>
              <a:t>マスター テキストの書式設定</a:t>
            </a:r>
          </a:p>
          <a:p>
            <a:pPr lvl="1" rtl="0"/>
            <a:r>
              <a:rPr lang="my-MM"/>
              <a:t>第 2 レベル</a:t>
            </a:r>
          </a:p>
          <a:p>
            <a:pPr lvl="2" rtl="0"/>
            <a:r>
              <a:rPr lang="my-MM"/>
              <a:t>第 3 レベル</a:t>
            </a:r>
          </a:p>
          <a:p>
            <a:pPr lvl="3" rtl="0"/>
            <a:r>
              <a:rPr lang="my-MM"/>
              <a:t>第 4 レベル</a:t>
            </a:r>
          </a:p>
          <a:p>
            <a:pPr lvl="4" rtl="0"/>
            <a:r>
              <a:rPr lang="my-MM"/>
              <a:t>第 5 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my-MM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 rtlCol="0"/>
          <a:lstStyle/>
          <a:p>
            <a:pPr lvl="0" rtl="0"/>
            <a:r>
              <a:rPr lang="my-MM"/>
              <a:t>マスター テキストの書式設定</a:t>
            </a:r>
          </a:p>
          <a:p>
            <a:pPr lvl="1" rtl="0"/>
            <a:r>
              <a:rPr lang="my-MM"/>
              <a:t>第 2 レベル</a:t>
            </a:r>
          </a:p>
          <a:p>
            <a:pPr lvl="2" rtl="0"/>
            <a:r>
              <a:rPr lang="my-MM"/>
              <a:t>第 3 レベル</a:t>
            </a:r>
          </a:p>
          <a:p>
            <a:pPr lvl="3" rtl="0"/>
            <a:r>
              <a:rPr lang="my-MM"/>
              <a:t>第 4 レベル</a:t>
            </a:r>
          </a:p>
          <a:p>
            <a:pPr lvl="4" rtl="0"/>
            <a:r>
              <a:rPr lang="my-MM"/>
              <a:t>第 5 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3046255-6F20-4663-B2C1-30341E36903B}" type="datetimeFigureOut">
              <a:rPr kumimoji="1" lang="ja-JP" altLang="en-US" smtClean="0"/>
              <a:t>2022/6/16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0712B29-8DFD-45C1-BE8F-2E7F44751CD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439239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my-MM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3046255-6F20-4663-B2C1-30341E36903B}" type="datetimeFigureOut">
              <a:rPr kumimoji="1" lang="ja-JP" altLang="en-US" smtClean="0"/>
              <a:t>2022/6/16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0712B29-8DFD-45C1-BE8F-2E7F44751CD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644324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3046255-6F20-4663-B2C1-30341E36903B}" type="datetimeFigureOut">
              <a:rPr kumimoji="1" lang="ja-JP" altLang="en-US" smtClean="0"/>
              <a:t>2022/6/16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0712B29-8DFD-45C1-BE8F-2E7F44751CD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458156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my-MM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 rtlCol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my-MM"/>
              <a:t>マスター テキストの書式設定</a:t>
            </a:r>
          </a:p>
          <a:p>
            <a:pPr lvl="1" rtl="0"/>
            <a:r>
              <a:rPr lang="my-MM"/>
              <a:t>第 2 レベル</a:t>
            </a:r>
          </a:p>
          <a:p>
            <a:pPr lvl="2" rtl="0"/>
            <a:r>
              <a:rPr lang="my-MM"/>
              <a:t>第 3 レベル</a:t>
            </a:r>
          </a:p>
          <a:p>
            <a:pPr lvl="3" rtl="0"/>
            <a:r>
              <a:rPr lang="my-MM"/>
              <a:t>第 4 レベル</a:t>
            </a:r>
          </a:p>
          <a:p>
            <a:pPr lvl="4" rtl="0"/>
            <a:r>
              <a:rPr lang="my-MM"/>
              <a:t>第 5 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my-MM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3046255-6F20-4663-B2C1-30341E36903B}" type="datetimeFigureOut">
              <a:rPr kumimoji="1" lang="ja-JP" altLang="en-US" smtClean="0"/>
              <a:t>2022/6/16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0712B29-8DFD-45C1-BE8F-2E7F44751CD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544455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my-MM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my-MM"/>
              <a:t>マスター テキストの書式設定</a:t>
            </a:r>
          </a:p>
          <a:p>
            <a:pPr lvl="1" rtl="0"/>
            <a:r>
              <a:rPr lang="my-MM"/>
              <a:t>第 2 レベル</a:t>
            </a:r>
          </a:p>
          <a:p>
            <a:pPr lvl="2" rtl="0"/>
            <a:r>
              <a:rPr lang="my-MM"/>
              <a:t>第 3 レベル</a:t>
            </a:r>
          </a:p>
          <a:p>
            <a:pPr lvl="3" rtl="0"/>
            <a:r>
              <a:rPr lang="my-MM"/>
              <a:t>第 4 レベル</a:t>
            </a:r>
          </a:p>
          <a:p>
            <a:pPr lvl="4" rtl="0"/>
            <a:r>
              <a:rPr lang="my-MM"/>
              <a:t>第 5 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3046255-6F20-4663-B2C1-30341E36903B}" type="datetimeFigureOut">
              <a:rPr kumimoji="1" lang="ja-JP" altLang="en-US" smtClean="0"/>
              <a:t>2022/6/16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0712B29-8DFD-45C1-BE8F-2E7F44751CD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332316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my-MM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my-MM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my-MM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3046255-6F20-4663-B2C1-30341E36903B}" type="datetimeFigureOut">
              <a:rPr kumimoji="1" lang="ja-JP" altLang="en-US" smtClean="0"/>
              <a:t>2022/6/16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0712B29-8DFD-45C1-BE8F-2E7F44751CD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970337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my-MM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my-MM"/>
              <a:t>マスター テキストの書式設定</a:t>
            </a:r>
          </a:p>
          <a:p>
            <a:pPr lvl="1" rtl="0"/>
            <a:r>
              <a:rPr lang="my-MM"/>
              <a:t>第 2 レベル</a:t>
            </a:r>
          </a:p>
          <a:p>
            <a:pPr lvl="2" rtl="0"/>
            <a:r>
              <a:rPr lang="my-MM"/>
              <a:t>第 3 レベル</a:t>
            </a:r>
          </a:p>
          <a:p>
            <a:pPr lvl="3" rtl="0"/>
            <a:r>
              <a:rPr lang="my-MM"/>
              <a:t>第 4 レベル</a:t>
            </a:r>
          </a:p>
          <a:p>
            <a:pPr lvl="4" rtl="0"/>
            <a:r>
              <a:rPr lang="my-MM"/>
              <a:t>第 5 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3046255-6F20-4663-B2C1-30341E36903B}" type="datetimeFigureOut">
              <a:rPr kumimoji="1" lang="ja-JP" altLang="en-US" smtClean="0"/>
              <a:t>2022/6/16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0712B29-8DFD-45C1-BE8F-2E7F44751CD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378945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 rtlCol="0"/>
          <a:lstStyle/>
          <a:p>
            <a:pPr rtl="0"/>
            <a:r>
              <a:rPr lang="my-MM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 rtlCol="0"/>
          <a:lstStyle/>
          <a:p>
            <a:pPr lvl="0" rtl="0"/>
            <a:r>
              <a:rPr lang="my-MM"/>
              <a:t>マスター テキストの書式設定</a:t>
            </a:r>
          </a:p>
          <a:p>
            <a:pPr lvl="1" rtl="0"/>
            <a:r>
              <a:rPr lang="my-MM"/>
              <a:t>第 2 レベル</a:t>
            </a:r>
          </a:p>
          <a:p>
            <a:pPr lvl="2" rtl="0"/>
            <a:r>
              <a:rPr lang="my-MM"/>
              <a:t>第 3 レベル</a:t>
            </a:r>
          </a:p>
          <a:p>
            <a:pPr lvl="3" rtl="0"/>
            <a:r>
              <a:rPr lang="my-MM"/>
              <a:t>第 4 レベル</a:t>
            </a:r>
          </a:p>
          <a:p>
            <a:pPr lvl="4" rtl="0"/>
            <a:r>
              <a:rPr lang="my-MM"/>
              <a:t>第 5 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3046255-6F20-4663-B2C1-30341E36903B}" type="datetimeFigureOut">
              <a:rPr kumimoji="1" lang="ja-JP" altLang="en-US" smtClean="0"/>
              <a:t>2022/6/16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0712B29-8DFD-45C1-BE8F-2E7F44751CD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557495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rtlCol="0" anchor="b"/>
          <a:lstStyle>
            <a:lvl1pPr algn="ctr">
              <a:defRPr sz="6000"/>
            </a:lvl1pPr>
          </a:lstStyle>
          <a:p>
            <a:pPr rtl="0"/>
            <a:r>
              <a:rPr lang="my-MM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 rtlCol="0"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my-MM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3046255-6F20-4663-B2C1-30341E36903B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2022/6/16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10712B29-8DFD-45C1-BE8F-2E7F44751CD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93915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my-MM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my-MM"/>
              <a:t>マスター テキストの書式設定</a:t>
            </a:r>
          </a:p>
          <a:p>
            <a:pPr lvl="1" rtl="0"/>
            <a:r>
              <a:rPr lang="my-MM"/>
              <a:t>第 2 レベル</a:t>
            </a:r>
          </a:p>
          <a:p>
            <a:pPr lvl="2" rtl="0"/>
            <a:r>
              <a:rPr lang="my-MM"/>
              <a:t>第 3 レベル</a:t>
            </a:r>
          </a:p>
          <a:p>
            <a:pPr lvl="3" rtl="0"/>
            <a:r>
              <a:rPr lang="my-MM"/>
              <a:t>第 4 レベル</a:t>
            </a:r>
          </a:p>
          <a:p>
            <a:pPr lvl="4" rtl="0"/>
            <a:r>
              <a:rPr lang="my-MM"/>
              <a:t>第 5 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3046255-6F20-4663-B2C1-30341E36903B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2022/6/16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10712B29-8DFD-45C1-BE8F-2E7F44751CD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486684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rtlCol="0" anchor="b"/>
          <a:lstStyle>
            <a:lvl1pPr>
              <a:defRPr sz="6000"/>
            </a:lvl1pPr>
          </a:lstStyle>
          <a:p>
            <a:pPr rtl="0"/>
            <a:r>
              <a:rPr lang="my-MM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 rtlCol="0"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my-MM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3046255-6F20-4663-B2C1-30341E36903B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2022/6/16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10712B29-8DFD-45C1-BE8F-2E7F44751CD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734509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my-MM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 rtlCol="0"/>
          <a:lstStyle/>
          <a:p>
            <a:pPr lvl="0" rtl="0"/>
            <a:r>
              <a:rPr lang="my-MM"/>
              <a:t>マスター テキストの書式設定</a:t>
            </a:r>
          </a:p>
          <a:p>
            <a:pPr lvl="1" rtl="0"/>
            <a:r>
              <a:rPr lang="my-MM"/>
              <a:t>第 2 レベル</a:t>
            </a:r>
          </a:p>
          <a:p>
            <a:pPr lvl="2" rtl="0"/>
            <a:r>
              <a:rPr lang="my-MM"/>
              <a:t>第 3 レベル</a:t>
            </a:r>
          </a:p>
          <a:p>
            <a:pPr lvl="3" rtl="0"/>
            <a:r>
              <a:rPr lang="my-MM"/>
              <a:t>第 4 レベル</a:t>
            </a:r>
          </a:p>
          <a:p>
            <a:pPr lvl="4" rtl="0"/>
            <a:r>
              <a:rPr lang="my-MM"/>
              <a:t>第 5 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 rtlCol="0"/>
          <a:lstStyle/>
          <a:p>
            <a:pPr lvl="0" rtl="0"/>
            <a:r>
              <a:rPr lang="my-MM"/>
              <a:t>マスター テキストの書式設定</a:t>
            </a:r>
          </a:p>
          <a:p>
            <a:pPr lvl="1" rtl="0"/>
            <a:r>
              <a:rPr lang="my-MM"/>
              <a:t>第 2 レベル</a:t>
            </a:r>
          </a:p>
          <a:p>
            <a:pPr lvl="2" rtl="0"/>
            <a:r>
              <a:rPr lang="my-MM"/>
              <a:t>第 3 レベル</a:t>
            </a:r>
          </a:p>
          <a:p>
            <a:pPr lvl="3" rtl="0"/>
            <a:r>
              <a:rPr lang="my-MM"/>
              <a:t>第 4 レベル</a:t>
            </a:r>
          </a:p>
          <a:p>
            <a:pPr lvl="4" rtl="0"/>
            <a:r>
              <a:rPr lang="my-MM"/>
              <a:t>第 5 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3046255-6F20-4663-B2C1-30341E36903B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2022/6/16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10712B29-8DFD-45C1-BE8F-2E7F44751CD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324632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 rtlCol="0"/>
          <a:lstStyle/>
          <a:p>
            <a:pPr rtl="0"/>
            <a:r>
              <a:rPr lang="my-MM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my-MM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 rtlCol="0"/>
          <a:lstStyle/>
          <a:p>
            <a:pPr lvl="0" rtl="0"/>
            <a:r>
              <a:rPr lang="my-MM"/>
              <a:t>マスター テキストの書式設定</a:t>
            </a:r>
          </a:p>
          <a:p>
            <a:pPr lvl="1" rtl="0"/>
            <a:r>
              <a:rPr lang="my-MM"/>
              <a:t>第 2 レベル</a:t>
            </a:r>
          </a:p>
          <a:p>
            <a:pPr lvl="2" rtl="0"/>
            <a:r>
              <a:rPr lang="my-MM"/>
              <a:t>第 3 レベル</a:t>
            </a:r>
          </a:p>
          <a:p>
            <a:pPr lvl="3" rtl="0"/>
            <a:r>
              <a:rPr lang="my-MM"/>
              <a:t>第 4 レベル</a:t>
            </a:r>
          </a:p>
          <a:p>
            <a:pPr lvl="4" rtl="0"/>
            <a:r>
              <a:rPr lang="my-MM"/>
              <a:t>第 5 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my-MM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 rtlCol="0"/>
          <a:lstStyle/>
          <a:p>
            <a:pPr lvl="0" rtl="0"/>
            <a:r>
              <a:rPr lang="my-MM"/>
              <a:t>マスター テキストの書式設定</a:t>
            </a:r>
          </a:p>
          <a:p>
            <a:pPr lvl="1" rtl="0"/>
            <a:r>
              <a:rPr lang="my-MM"/>
              <a:t>第 2 レベル</a:t>
            </a:r>
          </a:p>
          <a:p>
            <a:pPr lvl="2" rtl="0"/>
            <a:r>
              <a:rPr lang="my-MM"/>
              <a:t>第 3 レベル</a:t>
            </a:r>
          </a:p>
          <a:p>
            <a:pPr lvl="3" rtl="0"/>
            <a:r>
              <a:rPr lang="my-MM"/>
              <a:t>第 4 レベル</a:t>
            </a:r>
          </a:p>
          <a:p>
            <a:pPr lvl="4" rtl="0"/>
            <a:r>
              <a:rPr lang="my-MM"/>
              <a:t>第 5 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3046255-6F20-4663-B2C1-30341E36903B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2022/6/16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10712B29-8DFD-45C1-BE8F-2E7F44751CD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40496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my-MM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3046255-6F20-4663-B2C1-30341E36903B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2022/6/16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10712B29-8DFD-45C1-BE8F-2E7F44751CD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675090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3046255-6F20-4663-B2C1-30341E36903B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2022/6/16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10712B29-8DFD-45C1-BE8F-2E7F44751CD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6382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rtlCol="0" anchor="b"/>
          <a:lstStyle>
            <a:lvl1pPr>
              <a:defRPr sz="6000"/>
            </a:lvl1pPr>
          </a:lstStyle>
          <a:p>
            <a:pPr rtl="0"/>
            <a:r>
              <a:rPr lang="my-MM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 rtlCol="0"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my-MM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3046255-6F20-4663-B2C1-30341E36903B}" type="datetimeFigureOut">
              <a:rPr kumimoji="1" lang="ja-JP" altLang="en-US" smtClean="0"/>
              <a:t>2022/6/16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0712B29-8DFD-45C1-BE8F-2E7F44751CD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4593899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my-MM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 rtlCol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my-MM"/>
              <a:t>マスター テキストの書式設定</a:t>
            </a:r>
          </a:p>
          <a:p>
            <a:pPr lvl="1" rtl="0"/>
            <a:r>
              <a:rPr lang="my-MM"/>
              <a:t>第 2 レベル</a:t>
            </a:r>
          </a:p>
          <a:p>
            <a:pPr lvl="2" rtl="0"/>
            <a:r>
              <a:rPr lang="my-MM"/>
              <a:t>第 3 レベル</a:t>
            </a:r>
          </a:p>
          <a:p>
            <a:pPr lvl="3" rtl="0"/>
            <a:r>
              <a:rPr lang="my-MM"/>
              <a:t>第 4 レベル</a:t>
            </a:r>
          </a:p>
          <a:p>
            <a:pPr lvl="4" rtl="0"/>
            <a:r>
              <a:rPr lang="my-MM"/>
              <a:t>第 5 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my-MM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3046255-6F20-4663-B2C1-30341E36903B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2022/6/16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10712B29-8DFD-45C1-BE8F-2E7F44751CD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318894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my-MM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my-MM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my-MM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3046255-6F20-4663-B2C1-30341E36903B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2022/6/16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10712B29-8DFD-45C1-BE8F-2E7F44751CD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398872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my-MM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my-MM"/>
              <a:t>マスター テキストの書式設定</a:t>
            </a:r>
          </a:p>
          <a:p>
            <a:pPr lvl="1" rtl="0"/>
            <a:r>
              <a:rPr lang="my-MM"/>
              <a:t>第 2 レベル</a:t>
            </a:r>
          </a:p>
          <a:p>
            <a:pPr lvl="2" rtl="0"/>
            <a:r>
              <a:rPr lang="my-MM"/>
              <a:t>第 3 レベル</a:t>
            </a:r>
          </a:p>
          <a:p>
            <a:pPr lvl="3" rtl="0"/>
            <a:r>
              <a:rPr lang="my-MM"/>
              <a:t>第 4 レベル</a:t>
            </a:r>
          </a:p>
          <a:p>
            <a:pPr lvl="4" rtl="0"/>
            <a:r>
              <a:rPr lang="my-MM"/>
              <a:t>第 5 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3046255-6F20-4663-B2C1-30341E36903B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2022/6/16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10712B29-8DFD-45C1-BE8F-2E7F44751CD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024666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 rtlCol="0"/>
          <a:lstStyle/>
          <a:p>
            <a:pPr rtl="0"/>
            <a:r>
              <a:rPr lang="my-MM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 rtlCol="0"/>
          <a:lstStyle/>
          <a:p>
            <a:pPr lvl="0" rtl="0"/>
            <a:r>
              <a:rPr lang="my-MM"/>
              <a:t>マスター テキストの書式設定</a:t>
            </a:r>
          </a:p>
          <a:p>
            <a:pPr lvl="1" rtl="0"/>
            <a:r>
              <a:rPr lang="my-MM"/>
              <a:t>第 2 レベル</a:t>
            </a:r>
          </a:p>
          <a:p>
            <a:pPr lvl="2" rtl="0"/>
            <a:r>
              <a:rPr lang="my-MM"/>
              <a:t>第 3 レベル</a:t>
            </a:r>
          </a:p>
          <a:p>
            <a:pPr lvl="3" rtl="0"/>
            <a:r>
              <a:rPr lang="my-MM"/>
              <a:t>第 4 レベル</a:t>
            </a:r>
          </a:p>
          <a:p>
            <a:pPr lvl="4" rtl="0"/>
            <a:r>
              <a:rPr lang="my-MM"/>
              <a:t>第 5 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3046255-6F20-4663-B2C1-30341E36903B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2022/6/16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10712B29-8DFD-45C1-BE8F-2E7F44751CD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97422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my-MM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 rtlCol="0"/>
          <a:lstStyle/>
          <a:p>
            <a:pPr lvl="0" rtl="0"/>
            <a:r>
              <a:rPr lang="my-MM"/>
              <a:t>マスター テキストの書式設定</a:t>
            </a:r>
          </a:p>
          <a:p>
            <a:pPr lvl="1" rtl="0"/>
            <a:r>
              <a:rPr lang="my-MM"/>
              <a:t>第 2 レベル</a:t>
            </a:r>
          </a:p>
          <a:p>
            <a:pPr lvl="2" rtl="0"/>
            <a:r>
              <a:rPr lang="my-MM"/>
              <a:t>第 3 レベル</a:t>
            </a:r>
          </a:p>
          <a:p>
            <a:pPr lvl="3" rtl="0"/>
            <a:r>
              <a:rPr lang="my-MM"/>
              <a:t>第 4 レベル</a:t>
            </a:r>
          </a:p>
          <a:p>
            <a:pPr lvl="4" rtl="0"/>
            <a:r>
              <a:rPr lang="my-MM"/>
              <a:t>第 5 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 rtlCol="0"/>
          <a:lstStyle/>
          <a:p>
            <a:pPr lvl="0" rtl="0"/>
            <a:r>
              <a:rPr lang="my-MM"/>
              <a:t>マスター テキストの書式設定</a:t>
            </a:r>
          </a:p>
          <a:p>
            <a:pPr lvl="1" rtl="0"/>
            <a:r>
              <a:rPr lang="my-MM"/>
              <a:t>第 2 レベル</a:t>
            </a:r>
          </a:p>
          <a:p>
            <a:pPr lvl="2" rtl="0"/>
            <a:r>
              <a:rPr lang="my-MM"/>
              <a:t>第 3 レベル</a:t>
            </a:r>
          </a:p>
          <a:p>
            <a:pPr lvl="3" rtl="0"/>
            <a:r>
              <a:rPr lang="my-MM"/>
              <a:t>第 4 レベル</a:t>
            </a:r>
          </a:p>
          <a:p>
            <a:pPr lvl="4" rtl="0"/>
            <a:r>
              <a:rPr lang="my-MM"/>
              <a:t>第 5 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3046255-6F20-4663-B2C1-30341E36903B}" type="datetimeFigureOut">
              <a:rPr kumimoji="1" lang="ja-JP" altLang="en-US" smtClean="0"/>
              <a:t>2022/6/16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0712B29-8DFD-45C1-BE8F-2E7F44751CD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766887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 rtlCol="0"/>
          <a:lstStyle/>
          <a:p>
            <a:pPr rtl="0"/>
            <a:r>
              <a:rPr lang="my-MM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my-MM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 rtlCol="0"/>
          <a:lstStyle/>
          <a:p>
            <a:pPr lvl="0" rtl="0"/>
            <a:r>
              <a:rPr lang="my-MM"/>
              <a:t>マスター テキストの書式設定</a:t>
            </a:r>
          </a:p>
          <a:p>
            <a:pPr lvl="1" rtl="0"/>
            <a:r>
              <a:rPr lang="my-MM"/>
              <a:t>第 2 レベル</a:t>
            </a:r>
          </a:p>
          <a:p>
            <a:pPr lvl="2" rtl="0"/>
            <a:r>
              <a:rPr lang="my-MM"/>
              <a:t>第 3 レベル</a:t>
            </a:r>
          </a:p>
          <a:p>
            <a:pPr lvl="3" rtl="0"/>
            <a:r>
              <a:rPr lang="my-MM"/>
              <a:t>第 4 レベル</a:t>
            </a:r>
          </a:p>
          <a:p>
            <a:pPr lvl="4" rtl="0"/>
            <a:r>
              <a:rPr lang="my-MM"/>
              <a:t>第 5 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my-MM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 rtlCol="0"/>
          <a:lstStyle/>
          <a:p>
            <a:pPr lvl="0" rtl="0"/>
            <a:r>
              <a:rPr lang="my-MM"/>
              <a:t>マスター テキストの書式設定</a:t>
            </a:r>
          </a:p>
          <a:p>
            <a:pPr lvl="1" rtl="0"/>
            <a:r>
              <a:rPr lang="my-MM"/>
              <a:t>第 2 レベル</a:t>
            </a:r>
          </a:p>
          <a:p>
            <a:pPr lvl="2" rtl="0"/>
            <a:r>
              <a:rPr lang="my-MM"/>
              <a:t>第 3 レベル</a:t>
            </a:r>
          </a:p>
          <a:p>
            <a:pPr lvl="3" rtl="0"/>
            <a:r>
              <a:rPr lang="my-MM"/>
              <a:t>第 4 レベル</a:t>
            </a:r>
          </a:p>
          <a:p>
            <a:pPr lvl="4" rtl="0"/>
            <a:r>
              <a:rPr lang="my-MM"/>
              <a:t>第 5 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3046255-6F20-4663-B2C1-30341E36903B}" type="datetimeFigureOut">
              <a:rPr kumimoji="1" lang="ja-JP" altLang="en-US" smtClean="0"/>
              <a:t>2022/6/16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0712B29-8DFD-45C1-BE8F-2E7F44751CD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232926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my-MM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3046255-6F20-4663-B2C1-30341E36903B}" type="datetimeFigureOut">
              <a:rPr kumimoji="1" lang="ja-JP" altLang="en-US" smtClean="0"/>
              <a:t>2022/6/16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0712B29-8DFD-45C1-BE8F-2E7F44751CD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430888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3046255-6F20-4663-B2C1-30341E36903B}" type="datetimeFigureOut">
              <a:rPr kumimoji="1" lang="ja-JP" altLang="en-US" smtClean="0"/>
              <a:t>2022/6/16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0712B29-8DFD-45C1-BE8F-2E7F44751CD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257102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my-MM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 rtlCol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my-MM"/>
              <a:t>マスター テキストの書式設定</a:t>
            </a:r>
          </a:p>
          <a:p>
            <a:pPr lvl="1" rtl="0"/>
            <a:r>
              <a:rPr lang="my-MM"/>
              <a:t>第 2 レベル</a:t>
            </a:r>
          </a:p>
          <a:p>
            <a:pPr lvl="2" rtl="0"/>
            <a:r>
              <a:rPr lang="my-MM"/>
              <a:t>第 3 レベル</a:t>
            </a:r>
          </a:p>
          <a:p>
            <a:pPr lvl="3" rtl="0"/>
            <a:r>
              <a:rPr lang="my-MM"/>
              <a:t>第 4 レベル</a:t>
            </a:r>
          </a:p>
          <a:p>
            <a:pPr lvl="4" rtl="0"/>
            <a:r>
              <a:rPr lang="my-MM"/>
              <a:t>第 5 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my-MM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3046255-6F20-4663-B2C1-30341E36903B}" type="datetimeFigureOut">
              <a:rPr kumimoji="1" lang="ja-JP" altLang="en-US" smtClean="0"/>
              <a:t>2022/6/16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0712B29-8DFD-45C1-BE8F-2E7F44751CD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905439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my-MM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my-MM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my-MM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3046255-6F20-4663-B2C1-30341E36903B}" type="datetimeFigureOut">
              <a:rPr kumimoji="1" lang="ja-JP" altLang="en-US" smtClean="0"/>
              <a:t>2022/6/16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0712B29-8DFD-45C1-BE8F-2E7F44751CD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549632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my-MM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my-MM"/>
              <a:t>マスター テキストの書式設定</a:t>
            </a:r>
          </a:p>
          <a:p>
            <a:pPr lvl="1" rtl="0"/>
            <a:r>
              <a:rPr lang="my-MM"/>
              <a:t>第 2 レベル</a:t>
            </a:r>
          </a:p>
          <a:p>
            <a:pPr lvl="2" rtl="0"/>
            <a:r>
              <a:rPr lang="my-MM"/>
              <a:t>第 3 レベル</a:t>
            </a:r>
          </a:p>
          <a:p>
            <a:pPr lvl="3" rtl="0"/>
            <a:r>
              <a:rPr lang="my-MM"/>
              <a:t>第 4 レベル</a:t>
            </a:r>
          </a:p>
          <a:p>
            <a:pPr lvl="4" rtl="0"/>
            <a:r>
              <a:rPr lang="my-MM"/>
              <a:t>第 5 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53046255-6F20-4663-B2C1-30341E36903B}" type="datetimeFigureOut">
              <a:rPr kumimoji="1" lang="ja-JP" altLang="en-US" smtClean="0"/>
              <a:t>2022/6/16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10712B29-8DFD-45C1-BE8F-2E7F44751CD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03452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my-MM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my-MM"/>
              <a:t>マスター テキストの書式設定</a:t>
            </a:r>
          </a:p>
          <a:p>
            <a:pPr lvl="1" rtl="0"/>
            <a:r>
              <a:rPr lang="my-MM"/>
              <a:t>第 2 レベル</a:t>
            </a:r>
          </a:p>
          <a:p>
            <a:pPr lvl="2" rtl="0"/>
            <a:r>
              <a:rPr lang="my-MM"/>
              <a:t>第 3 レベル</a:t>
            </a:r>
          </a:p>
          <a:p>
            <a:pPr lvl="3" rtl="0"/>
            <a:r>
              <a:rPr lang="my-MM"/>
              <a:t>第 4 レベル</a:t>
            </a:r>
          </a:p>
          <a:p>
            <a:pPr lvl="4" rtl="0"/>
            <a:r>
              <a:rPr lang="my-MM"/>
              <a:t>第 5 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53046255-6F20-4663-B2C1-30341E36903B}" type="datetimeFigureOut">
              <a:rPr kumimoji="1" lang="ja-JP" altLang="en-US" smtClean="0"/>
              <a:t>2022/6/16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10712B29-8DFD-45C1-BE8F-2E7F44751CD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52269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my-MM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my-MM"/>
              <a:t>マスター テキストの書式設定</a:t>
            </a:r>
          </a:p>
          <a:p>
            <a:pPr lvl="1" rtl="0"/>
            <a:r>
              <a:rPr lang="my-MM"/>
              <a:t>第 2 レベル</a:t>
            </a:r>
          </a:p>
          <a:p>
            <a:pPr lvl="2" rtl="0"/>
            <a:r>
              <a:rPr lang="my-MM"/>
              <a:t>第 3 レベル</a:t>
            </a:r>
          </a:p>
          <a:p>
            <a:pPr lvl="3" rtl="0"/>
            <a:r>
              <a:rPr lang="my-MM"/>
              <a:t>第 4 レベル</a:t>
            </a:r>
          </a:p>
          <a:p>
            <a:pPr lvl="4" rtl="0"/>
            <a:r>
              <a:rPr lang="my-MM"/>
              <a:t>第 5 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46255-6F20-4663-B2C1-30341E36903B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2022/6/16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712B29-8DFD-45C1-BE8F-2E7F44751CD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32001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4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24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5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28.png"/><Relationship Id="rId5" Type="http://schemas.openxmlformats.org/officeDocument/2006/relationships/image" Target="../media/image227.png"/><Relationship Id="rId4" Type="http://schemas.openxmlformats.org/officeDocument/2006/relationships/image" Target="../media/image226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9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32.png"/><Relationship Id="rId5" Type="http://schemas.openxmlformats.org/officeDocument/2006/relationships/image" Target="../media/image231.png"/><Relationship Id="rId4" Type="http://schemas.openxmlformats.org/officeDocument/2006/relationships/image" Target="../media/image230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3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36.png"/><Relationship Id="rId5" Type="http://schemas.openxmlformats.org/officeDocument/2006/relationships/image" Target="../media/image235.png"/><Relationship Id="rId4" Type="http://schemas.openxmlformats.org/officeDocument/2006/relationships/image" Target="../media/image234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7.emf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24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24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8.pn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24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9.pn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40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1.pn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24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24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24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24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24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24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24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24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24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24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0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image" Target="../media/image102.png"/><Relationship Id="rId7" Type="http://schemas.openxmlformats.org/officeDocument/2006/relationships/image" Target="../media/image106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3" Type="http://schemas.openxmlformats.org/officeDocument/2006/relationships/image" Target="../media/image108.png"/><Relationship Id="rId7" Type="http://schemas.openxmlformats.org/officeDocument/2006/relationships/image" Target="../media/image112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1.png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6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0.png"/><Relationship Id="rId5" Type="http://schemas.openxmlformats.org/officeDocument/2006/relationships/image" Target="../media/image119.png"/><Relationship Id="rId4" Type="http://schemas.openxmlformats.org/officeDocument/2006/relationships/image" Target="../media/image118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23.png"/><Relationship Id="rId4" Type="http://schemas.openxmlformats.org/officeDocument/2006/relationships/image" Target="../media/image122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26.png"/><Relationship Id="rId4" Type="http://schemas.openxmlformats.org/officeDocument/2006/relationships/image" Target="../media/image125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8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33.png"/><Relationship Id="rId4" Type="http://schemas.openxmlformats.org/officeDocument/2006/relationships/image" Target="../media/image132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png"/><Relationship Id="rId3" Type="http://schemas.openxmlformats.org/officeDocument/2006/relationships/image" Target="../media/image134.png"/><Relationship Id="rId7" Type="http://schemas.openxmlformats.org/officeDocument/2006/relationships/image" Target="../media/image138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37.png"/><Relationship Id="rId5" Type="http://schemas.openxmlformats.org/officeDocument/2006/relationships/image" Target="../media/image136.png"/><Relationship Id="rId4" Type="http://schemas.openxmlformats.org/officeDocument/2006/relationships/image" Target="../media/image135.png"/><Relationship Id="rId9" Type="http://schemas.openxmlformats.org/officeDocument/2006/relationships/image" Target="../media/image140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44.png"/><Relationship Id="rId5" Type="http://schemas.openxmlformats.org/officeDocument/2006/relationships/image" Target="../media/image143.png"/><Relationship Id="rId4" Type="http://schemas.openxmlformats.org/officeDocument/2006/relationships/image" Target="../media/image142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46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48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4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51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55.png"/><Relationship Id="rId5" Type="http://schemas.openxmlformats.org/officeDocument/2006/relationships/image" Target="../media/image154.png"/><Relationship Id="rId4" Type="http://schemas.openxmlformats.org/officeDocument/2006/relationships/image" Target="../media/image153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58.png"/><Relationship Id="rId4" Type="http://schemas.openxmlformats.org/officeDocument/2006/relationships/image" Target="../media/image157.pn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4.png"/><Relationship Id="rId3" Type="http://schemas.openxmlformats.org/officeDocument/2006/relationships/image" Target="../media/image159.png"/><Relationship Id="rId7" Type="http://schemas.openxmlformats.org/officeDocument/2006/relationships/image" Target="../media/image163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62.png"/><Relationship Id="rId5" Type="http://schemas.openxmlformats.org/officeDocument/2006/relationships/image" Target="../media/image161.png"/><Relationship Id="rId4" Type="http://schemas.openxmlformats.org/officeDocument/2006/relationships/image" Target="../media/image16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0.png"/><Relationship Id="rId3" Type="http://schemas.openxmlformats.org/officeDocument/2006/relationships/image" Target="../media/image165.png"/><Relationship Id="rId7" Type="http://schemas.openxmlformats.org/officeDocument/2006/relationships/image" Target="../media/image169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68.png"/><Relationship Id="rId5" Type="http://schemas.openxmlformats.org/officeDocument/2006/relationships/image" Target="../media/image167.png"/><Relationship Id="rId4" Type="http://schemas.openxmlformats.org/officeDocument/2006/relationships/image" Target="../media/image166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72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4.xml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9.png"/><Relationship Id="rId3" Type="http://schemas.openxmlformats.org/officeDocument/2006/relationships/image" Target="../media/image174.png"/><Relationship Id="rId7" Type="http://schemas.openxmlformats.org/officeDocument/2006/relationships/image" Target="../media/image178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77.png"/><Relationship Id="rId5" Type="http://schemas.openxmlformats.org/officeDocument/2006/relationships/image" Target="../media/image176.png"/><Relationship Id="rId4" Type="http://schemas.openxmlformats.org/officeDocument/2006/relationships/image" Target="../media/image175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82.jpeg"/><Relationship Id="rId4" Type="http://schemas.openxmlformats.org/officeDocument/2006/relationships/image" Target="../media/image181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86.png"/><Relationship Id="rId5" Type="http://schemas.openxmlformats.org/officeDocument/2006/relationships/image" Target="../media/image185.png"/><Relationship Id="rId4" Type="http://schemas.openxmlformats.org/officeDocument/2006/relationships/image" Target="../media/image184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90.png"/><Relationship Id="rId5" Type="http://schemas.openxmlformats.org/officeDocument/2006/relationships/image" Target="../media/image189.png"/><Relationship Id="rId4" Type="http://schemas.openxmlformats.org/officeDocument/2006/relationships/image" Target="../media/image188.pn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4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92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4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95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97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00.png"/><Relationship Id="rId4" Type="http://schemas.openxmlformats.org/officeDocument/2006/relationships/image" Target="../media/image199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png"/><Relationship Id="rId7" Type="http://schemas.openxmlformats.org/officeDocument/2006/relationships/image" Target="../media/image205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04.png"/><Relationship Id="rId5" Type="http://schemas.openxmlformats.org/officeDocument/2006/relationships/image" Target="../media/image203.png"/><Relationship Id="rId4" Type="http://schemas.openxmlformats.org/officeDocument/2006/relationships/image" Target="../media/image202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4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4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10.png"/><Relationship Id="rId4" Type="http://schemas.openxmlformats.org/officeDocument/2006/relationships/image" Target="../media/image209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4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4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14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4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18.png"/><Relationship Id="rId4" Type="http://schemas.openxmlformats.org/officeDocument/2006/relationships/image" Target="../media/image217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9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20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1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24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2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23.png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0" y="2463951"/>
            <a:ext cx="9144000" cy="1046011"/>
          </a:xfrm>
        </p:spPr>
        <p:txBody>
          <a:bodyPr rtlCol="0" anchor="ctr">
            <a:normAutofit fontScale="90000"/>
          </a:bodyPr>
          <a:lstStyle/>
          <a:p>
            <a:pPr rtl="0">
              <a:lnSpc>
                <a:spcPct val="150000"/>
              </a:lnSpc>
            </a:pPr>
            <a:r>
              <a:rPr lang="my-MM" sz="3200" dirty="0">
                <a:latin typeface="Pyidaungsu" panose="020B0502040204020203" pitchFamily="34" charset="0"/>
                <a:cs typeface="Pyidaungsu" panose="020B0502040204020203" pitchFamily="34" charset="0"/>
              </a:rPr>
              <a:t>ယာဉ်အမျိုးအစားဆောက်လုပ်ရေးစက်ယန္တရား </a:t>
            </a:r>
            <a:r>
              <a:rPr lang="en-US" sz="3200" dirty="0">
                <a:latin typeface="Pyidaungsu" panose="020B0502040204020203" pitchFamily="34" charset="0"/>
                <a:cs typeface="Pyidaungsu" panose="020B0502040204020203" pitchFamily="34" charset="0"/>
              </a:rPr>
              <a:t/>
            </a:r>
            <a:br>
              <a:rPr lang="en-US" sz="3200" dirty="0">
                <a:latin typeface="Pyidaungsu" panose="020B0502040204020203" pitchFamily="34" charset="0"/>
                <a:cs typeface="Pyidaungsu" panose="020B0502040204020203" pitchFamily="34" charset="0"/>
              </a:rPr>
            </a:br>
            <a:r>
              <a:rPr lang="my-MM" sz="3200" dirty="0">
                <a:latin typeface="Pyidaungsu" panose="020B0502040204020203" pitchFamily="34" charset="0"/>
                <a:cs typeface="Pyidaungsu" panose="020B0502040204020203" pitchFamily="34" charset="0"/>
              </a:rPr>
              <a:t>(မြေညှိရန်၊ ကြီးမားသောဝန်များသယ်ယူပို့ဆောင်ရန်၊ ဝန်ကိုမကာတင်ရန်နှင့် တူးဖော်ရန်) မောင်းနှင်ခြင်း</a:t>
            </a:r>
            <a:r>
              <a:rPr lang="en-US" altLang="ja-JP" sz="3200" dirty="0">
                <a:latin typeface="Pyidaungsu" panose="020B0502040204020203" pitchFamily="34" charset="0"/>
                <a:cs typeface="Pyidaungsu" panose="020B0502040204020203" pitchFamily="34" charset="0"/>
              </a:rPr>
              <a:t/>
            </a:r>
            <a:br>
              <a:rPr lang="en-US" altLang="ja-JP" sz="3200" dirty="0">
                <a:latin typeface="Pyidaungsu" panose="020B0502040204020203" pitchFamily="34" charset="0"/>
                <a:cs typeface="Pyidaungsu" panose="020B0502040204020203" pitchFamily="34" charset="0"/>
              </a:rPr>
            </a:br>
            <a:r>
              <a:rPr lang="my-MM" sz="3200" dirty="0">
                <a:latin typeface="Pyidaungsu" panose="020B0502040204020203" pitchFamily="34" charset="0"/>
                <a:cs typeface="Pyidaungsu" panose="020B0502040204020203" pitchFamily="34" charset="0"/>
              </a:rPr>
              <a:t>နည်းပညာကျွမ်းကျင်မှုသင်တန်းအထောက်အကူပြုစာအုပ်</a:t>
            </a:r>
            <a:r>
              <a:rPr lang="en-US" altLang="ja-JP" sz="3200" dirty="0">
                <a:latin typeface="Pyidaungsu" panose="020B0502040204020203" pitchFamily="34" charset="0"/>
                <a:cs typeface="Pyidaungsu" panose="020B0502040204020203" pitchFamily="34" charset="0"/>
              </a:rPr>
              <a:t/>
            </a:r>
            <a:br>
              <a:rPr lang="en-US" altLang="ja-JP" sz="3200" dirty="0">
                <a:latin typeface="Pyidaungsu" panose="020B0502040204020203" pitchFamily="34" charset="0"/>
                <a:cs typeface="Pyidaungsu" panose="020B0502040204020203" pitchFamily="34" charset="0"/>
              </a:rPr>
            </a:br>
            <a:r>
              <a:rPr lang="my-MM" sz="3200" dirty="0">
                <a:latin typeface="Pyidaungsu" panose="020B0502040204020203" pitchFamily="34" charset="0"/>
                <a:cs typeface="Pyidaungsu" panose="020B0502040204020203" pitchFamily="34" charset="0"/>
              </a:rPr>
              <a:t>လေ့ကျင့်ရေးအတွက် ပါဝါပွိုင့်စာတမ်း</a:t>
            </a:r>
            <a:endParaRPr kumimoji="1" lang="ja-JP" altLang="en-US" sz="3200" dirty="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87934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406400"/>
            <a:ext cx="7886700" cy="766602"/>
          </a:xfrm>
          <a:ln>
            <a:solidFill>
              <a:schemeClr val="tx1"/>
            </a:solidFill>
          </a:ln>
        </p:spPr>
        <p:txBody>
          <a:bodyPr rtlCol="0">
            <a:noAutofit/>
          </a:bodyPr>
          <a:lstStyle/>
          <a:p>
            <a:pPr rtl="0">
              <a:lnSpc>
                <a:spcPct val="150000"/>
              </a:lnSpc>
            </a:pPr>
            <a:r>
              <a:rPr lang="my-MM" sz="1600" dirty="0"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ယာဉ်အမျိုးအစားဆောက်လုပ်ရေးစက်ယန္တရားများနှင့်သက်ဆိုင်သည့်ဝေါဟာရများ 5・・・တည်ငြိမ်မှုပမာဏ 6・・・တောင်တက်နိုင်စွမ်း</a:t>
            </a:r>
            <a:endParaRPr kumimoji="1" lang="ja-JP" altLang="en-US" sz="16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idx="1"/>
          </p:nvPr>
        </p:nvSpPr>
        <p:spPr>
          <a:xfrm>
            <a:off x="628650" y="1268383"/>
            <a:ext cx="7886700" cy="5059530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marL="0" indent="0" rtl="0">
              <a:buNone/>
            </a:pPr>
            <a:endParaRPr lang="en-US" altLang="ja-JP" sz="12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0" indent="0" rtl="0">
              <a:buNone/>
            </a:pPr>
            <a:endParaRPr lang="en-US" altLang="ja-JP" sz="12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308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my-MM" sz="900" dirty="0">
                <a:solidFill>
                  <a:prstClr val="blac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ဖတ်စာအုပ်စာမျက်နှာ 12 / အထောက်အကူပြုစာအုပ် စာမျက်နှာ 11</a:t>
            </a: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186" y="2572106"/>
            <a:ext cx="3461303" cy="2516377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8891" y="2865773"/>
            <a:ext cx="4280632" cy="2169370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1080819" y="5088483"/>
            <a:ext cx="2674036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my-MM" sz="1200">
                <a:solidFill>
                  <a:prstClr val="blac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တည်ငြိမ်မှုပမာဏ</a:t>
            </a: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4701113" y="5088483"/>
            <a:ext cx="2674036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my-MM" sz="1200">
                <a:solidFill>
                  <a:prstClr val="blac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တောင်တက်နိုင်စွမ်း</a:t>
            </a:r>
          </a:p>
        </p:txBody>
      </p:sp>
      <p:sp>
        <p:nvSpPr>
          <p:cNvPr id="11" name="テキスト ボックス 502">
            <a:extLst>
              <a:ext uri="{FF2B5EF4-FFF2-40B4-BE49-F238E27FC236}">
                <a16:creationId xmlns:a16="http://schemas.microsoft.com/office/drawing/2014/main" id="{88AF44A6-64F4-4EB4-9CDB-3441925D778D}"/>
              </a:ext>
            </a:extLst>
          </p:cNvPr>
          <p:cNvSpPr txBox="1"/>
          <p:nvPr/>
        </p:nvSpPr>
        <p:spPr>
          <a:xfrm>
            <a:off x="1806473" y="4543376"/>
            <a:ext cx="1222728" cy="33161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1200" kern="100" dirty="0">
                <a:effectLst/>
                <a:latin typeface="Pyidaungsu" panose="020B0502040204020203" pitchFamily="34" charset="0"/>
                <a:cs typeface="Pyidaungsu" panose="020B0502040204020203" pitchFamily="34" charset="0"/>
              </a:rPr>
              <a:t>တည်ငြိမ်မှုပမာဏ</a:t>
            </a:r>
          </a:p>
        </p:txBody>
      </p:sp>
    </p:spTree>
    <p:extLst>
      <p:ext uri="{BB962C8B-B14F-4D97-AF65-F5344CB8AC3E}">
        <p14:creationId xmlns:p14="http://schemas.microsoft.com/office/powerpoint/2010/main" val="4026701951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365126"/>
            <a:ext cx="8022560" cy="482139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my-MM" sz="1600" dirty="0"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ဆောက်လုပ်ရေးလုပ်ငန်းတွင်သေဆုံးမှုဘေးအန္တရာယ်</a:t>
            </a:r>
            <a:endParaRPr kumimoji="1" lang="ja-JP" altLang="en-US" sz="1600" dirty="0"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769117" y="6456842"/>
            <a:ext cx="42270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my-MM" sz="1200">
                <a:solidFill>
                  <a:prstClr val="black"/>
                </a:solidFill>
              </a:rPr>
              <a:t>သင်တန်းအထောက်အကူပြုစာအုပ် စာမျက်နှာ 121</a:t>
            </a:r>
          </a:p>
        </p:txBody>
      </p:sp>
      <p:sp>
        <p:nvSpPr>
          <p:cNvPr id="6" name="コンテンツ プレースホルダー 4"/>
          <p:cNvSpPr txBox="1">
            <a:spLocks/>
          </p:cNvSpPr>
          <p:nvPr/>
        </p:nvSpPr>
        <p:spPr>
          <a:xfrm>
            <a:off x="628650" y="941778"/>
            <a:ext cx="8022560" cy="543824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my-MM" sz="1200" dirty="0">
                <a:solidFill>
                  <a:prstClr val="black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ဆောက်လုပ်ရေးလုပ်ငန်းတွင် အလုပ်နားလိုက်ရသောရက် 4 ရက်နှင့်အထက်ရှိသော သေဆုံးမှုဘေးအန္တရာယ်အကူးအပြောင်းများမှာ 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my-MM" sz="1200" dirty="0">
                <a:solidFill>
                  <a:prstClr val="black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ပုံ1-11 ပါအတိုင်းဖြစ်သည်။</a:t>
            </a:r>
            <a:endParaRPr lang="en-US" altLang="ja-JP" sz="1200" dirty="0">
              <a:solidFill>
                <a:prstClr val="black"/>
              </a:solidFill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altLang="ja-JP" sz="1800" dirty="0">
              <a:solidFill>
                <a:prstClr val="black"/>
              </a:solidFill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altLang="ja-JP" sz="1800" dirty="0">
              <a:solidFill>
                <a:prstClr val="black"/>
              </a:solidFill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altLang="ja-JP" sz="1800" dirty="0">
              <a:solidFill>
                <a:prstClr val="black"/>
              </a:solidFill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altLang="ja-JP" sz="1800" dirty="0">
              <a:solidFill>
                <a:prstClr val="black"/>
              </a:solidFill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altLang="ja-JP" sz="1800" dirty="0">
              <a:solidFill>
                <a:prstClr val="black"/>
              </a:solidFill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altLang="ja-JP" sz="1800" dirty="0">
              <a:solidFill>
                <a:prstClr val="black"/>
              </a:solidFill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altLang="ja-JP" sz="1800" dirty="0">
              <a:solidFill>
                <a:prstClr val="black"/>
              </a:solidFill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my-MM" sz="1200" dirty="0">
                <a:solidFill>
                  <a:prstClr val="black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ပုံ1-11 ဆောက်လုပ်ရေးလုပ်ငန်းတွင် အလုပ်နားလိုက်ရသောရက် 4 ရက်နှင့်အထက်ရှိသော သေဆုံးမှုဘေးအန္တရာယ်အကူးအပြောင်းများ</a:t>
            </a: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my-MM" sz="1200" dirty="0">
                <a:solidFill>
                  <a:prstClr val="black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(ဂျပန်နိုင်ငံအရှေ့ပိုင်းငလျင်ကြီးကြောင့်တိုက်ရိုက်ဖြစ်ရစောအကြောင်းအရင်းများကိုဖယ်ထုတ်ပြီး)</a:t>
            </a:r>
            <a:endParaRPr lang="en-US" altLang="ja-JP" sz="1800" dirty="0">
              <a:solidFill>
                <a:prstClr val="black"/>
              </a:solidFill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my-MM" sz="1200" dirty="0">
                <a:solidFill>
                  <a:prstClr val="black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ထို့အပြင် 2017 ခုနှစ် (ဟေးဆေး 29 နှစ်) အတွင်းဖြစ်ပွားခဲ့သည့် ဆောက်လုပ်ရေးစက်ယန္တရားကြောင့်သေဆုံးမှုဘေးအန္တရာယ်များ၏ 56% ခန့်သည် မြေညှိခြင်း၊ ကြီးမားသောဝန်များသယ်ယူပို့ဆောင်ရေး၊ ဝန်ကိုမကာတင်ခြင်းအတွက်နှင့် တူးဖော်ရန်အတွက်၊ 15% ခန့်သည်ဖြိုဖျက်ခြင်းအတွက်ဖြစ်နေသည်။</a:t>
            </a:r>
            <a:endParaRPr lang="ja-JP" altLang="en-US" sz="1800" dirty="0">
              <a:solidFill>
                <a:prstClr val="black"/>
              </a:solidFill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my-MM" sz="700" dirty="0">
                <a:solidFill>
                  <a:prstClr val="black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(ကိုးကား) ကျန်းမာရေး၊ အလုပ်သမားနှင့်လူမှုဖူလုံရေး၀န်ကြီးဌာန၏လုပ်ငန်းခွင်မတော်တဆဖြစ်မှုုအခြေအနေ၊ လုပ်ငန်းခွင်ဘေးကင်းရေးဆိုက်：လုပ်ငန်းခွင်မတော်တဆဖြစ်မှုအကြောင်းရင်းများအားသုံးသပ်ခွဲခြား (2017 ခုနှစ် ဆောက်လုပ်ရေးလုပ်ငန်း</a:t>
            </a:r>
            <a:endParaRPr lang="en-US" altLang="ja-JP" sz="700" dirty="0">
              <a:solidFill>
                <a:prstClr val="black"/>
              </a:solidFill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altLang="ja-JP" sz="1800" dirty="0">
              <a:solidFill>
                <a:prstClr val="black"/>
              </a:solidFill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altLang="ja-JP" sz="1800" dirty="0">
              <a:solidFill>
                <a:prstClr val="black"/>
              </a:solidFill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altLang="ja-JP" sz="1800" dirty="0">
              <a:solidFill>
                <a:prstClr val="black"/>
              </a:solidFill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altLang="ja-JP" sz="1800" dirty="0">
              <a:solidFill>
                <a:prstClr val="black"/>
              </a:solidFill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altLang="ja-JP" sz="1800" dirty="0">
              <a:solidFill>
                <a:prstClr val="black"/>
              </a:solidFill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altLang="ja-JP" sz="1800" dirty="0">
              <a:solidFill>
                <a:prstClr val="black"/>
              </a:solidFill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altLang="ja-JP" sz="1800" dirty="0">
              <a:solidFill>
                <a:prstClr val="black"/>
              </a:solidFill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altLang="ja-JP" sz="1800" dirty="0">
              <a:solidFill>
                <a:prstClr val="black"/>
              </a:solidFill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altLang="ja-JP" sz="1800" dirty="0">
              <a:solidFill>
                <a:prstClr val="black"/>
              </a:solidFill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ja-JP" altLang="en-US" sz="1800" dirty="0">
              <a:solidFill>
                <a:prstClr val="black"/>
              </a:solidFill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1237" y="1361209"/>
            <a:ext cx="4581525" cy="274320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98FC245F-4A95-4508-BB76-EDACF4312113}"/>
              </a:ext>
            </a:extLst>
          </p:cNvPr>
          <p:cNvSpPr txBox="1"/>
          <p:nvPr/>
        </p:nvSpPr>
        <p:spPr>
          <a:xfrm>
            <a:off x="2286482" y="2030681"/>
            <a:ext cx="507831" cy="1443562"/>
          </a:xfrm>
          <a:prstGeom prst="rect">
            <a:avLst/>
          </a:prstGeom>
          <a:solidFill>
            <a:schemeClr val="bg1"/>
          </a:solidFill>
        </p:spPr>
        <p:txBody>
          <a:bodyPr vert="vert270" wrap="square" rtlCol="0">
            <a:spAutoFit/>
          </a:bodyPr>
          <a:lstStyle/>
          <a:p>
            <a:pPr algn="ctr"/>
            <a:r>
              <a:rPr lang="my-MM" sz="105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ဖြစ်ပွားမှုအရေအတွက် (လူ)</a:t>
            </a:r>
            <a:endParaRPr lang="ja-JP" altLang="ja-JP" sz="105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2669778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1" y="365125"/>
            <a:ext cx="3920198" cy="1002757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>
              <a:lnSpc>
                <a:spcPct val="150000"/>
              </a:lnSpc>
            </a:pPr>
            <a:r>
              <a:rPr lang="my-MM" sz="1200" dirty="0"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သာဓက 1. လုပ်သားသည် ဘက်ဟိုး၏ Counter weight တွင် ညပ်သွားသည်</a:t>
            </a:r>
            <a:endParaRPr kumimoji="1" lang="ja-JP" altLang="en-US" sz="1200" dirty="0"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769117" y="6456842"/>
            <a:ext cx="4227046" cy="2308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my-MM" sz="900" dirty="0">
                <a:solidFill>
                  <a:prstClr val="black"/>
                </a:solidFill>
                <a:latin typeface="Pyidaungsu" pitchFamily="34" charset="0"/>
                <a:cs typeface="Pyidaungsu" pitchFamily="34" charset="0"/>
              </a:rPr>
              <a:t>ဖတ်စာအုပ်စာမျက်နှာ 230 / အထောက်အကူပြုစာအုပ် စာမျက်နှာ 122</a:t>
            </a:r>
          </a:p>
        </p:txBody>
      </p:sp>
      <p:sp>
        <p:nvSpPr>
          <p:cNvPr id="6" name="コンテンツ プレースホルダー 4"/>
          <p:cNvSpPr txBox="1">
            <a:spLocks/>
          </p:cNvSpPr>
          <p:nvPr/>
        </p:nvSpPr>
        <p:spPr>
          <a:xfrm>
            <a:off x="628651" y="1426100"/>
            <a:ext cx="3920198" cy="19563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altLang="ja-JP" sz="18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altLang="ja-JP" sz="18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altLang="ja-JP" sz="18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altLang="ja-JP" sz="18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altLang="ja-JP" sz="18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altLang="ja-JP" sz="18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altLang="ja-JP" sz="18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altLang="ja-JP" sz="18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altLang="ja-JP" sz="18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ja-JP" altLang="en-US" sz="18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7149" y="1497783"/>
            <a:ext cx="2473851" cy="1841866"/>
          </a:xfrm>
          <a:prstGeom prst="rect">
            <a:avLst/>
          </a:prstGeom>
        </p:spPr>
      </p:pic>
      <p:sp>
        <p:nvSpPr>
          <p:cNvPr id="8" name="タイトル 3"/>
          <p:cNvSpPr txBox="1">
            <a:spLocks/>
          </p:cNvSpPr>
          <p:nvPr/>
        </p:nvSpPr>
        <p:spPr>
          <a:xfrm>
            <a:off x="4888523" y="365126"/>
            <a:ext cx="3920198" cy="1006474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my-MM" sz="1200">
                <a:solidFill>
                  <a:prstClr val="black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သာဓက 2. ဘက်ဟိုးဖြင့်မြေကိုဖြန့်နေစဉ်၊ ယာဉ်မောင်းသူသည် မြေဖိအားခံသံမဏိတိုင်နှင့် လီဗာကြားတွင်ညပ်သွားခဲ့သည်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4888523" y="1426100"/>
            <a:ext cx="3920198" cy="19563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altLang="ja-JP" sz="18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altLang="ja-JP" sz="18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altLang="ja-JP" sz="18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altLang="ja-JP" sz="18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altLang="ja-JP" sz="18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altLang="ja-JP" sz="18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altLang="ja-JP" sz="18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altLang="ja-JP" sz="18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altLang="ja-JP" sz="18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ja-JP" altLang="en-US" sz="18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12" name="図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1449" y="1497783"/>
            <a:ext cx="2717031" cy="1839558"/>
          </a:xfrm>
          <a:prstGeom prst="rect">
            <a:avLst/>
          </a:prstGeom>
        </p:spPr>
      </p:pic>
      <p:sp>
        <p:nvSpPr>
          <p:cNvPr id="13" name="タイトル 3"/>
          <p:cNvSpPr txBox="1">
            <a:spLocks/>
          </p:cNvSpPr>
          <p:nvPr/>
        </p:nvSpPr>
        <p:spPr>
          <a:xfrm>
            <a:off x="628651" y="3440687"/>
            <a:ext cx="3920198" cy="1000677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my-MM" sz="1200" dirty="0">
                <a:solidFill>
                  <a:prstClr val="black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သာဓက 3. ဘက်ဟိုး၏ လက်သည်း (bucket) မှ အစိုင်အခဲသည် လုပ်သားပေါ်သို့ကျသွားခဲ့သည်</a:t>
            </a:r>
          </a:p>
        </p:txBody>
      </p:sp>
      <p:sp>
        <p:nvSpPr>
          <p:cNvPr id="14" name="コンテンツ プレースホルダー 4"/>
          <p:cNvSpPr txBox="1">
            <a:spLocks/>
          </p:cNvSpPr>
          <p:nvPr/>
        </p:nvSpPr>
        <p:spPr>
          <a:xfrm>
            <a:off x="628651" y="4507263"/>
            <a:ext cx="3920198" cy="189324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altLang="ja-JP" sz="18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altLang="ja-JP" sz="18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altLang="ja-JP" sz="18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altLang="ja-JP" sz="18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altLang="ja-JP" sz="18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altLang="ja-JP" sz="18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altLang="ja-JP" sz="18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altLang="ja-JP" sz="18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altLang="ja-JP" sz="18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ja-JP" altLang="en-US" sz="18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6" name="タイトル 3"/>
          <p:cNvSpPr txBox="1">
            <a:spLocks/>
          </p:cNvSpPr>
          <p:nvPr/>
        </p:nvSpPr>
        <p:spPr>
          <a:xfrm>
            <a:off x="4888523" y="3440688"/>
            <a:ext cx="3920198" cy="1006474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my-MM" sz="1200">
                <a:solidFill>
                  <a:prstClr val="black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သာဓက 4. ဘက်ဟိုးသည် တောင်စောင်းတွင်လဲကျပြီး၊ လမ်းညွှန်သူကိုဖိမိသွားခဲ့သည်</a:t>
            </a:r>
          </a:p>
        </p:txBody>
      </p:sp>
      <p:sp>
        <p:nvSpPr>
          <p:cNvPr id="17" name="コンテンツ プレースホルダー 4"/>
          <p:cNvSpPr txBox="1">
            <a:spLocks/>
          </p:cNvSpPr>
          <p:nvPr/>
        </p:nvSpPr>
        <p:spPr>
          <a:xfrm>
            <a:off x="4888523" y="4507263"/>
            <a:ext cx="3920198" cy="189324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altLang="ja-JP" sz="18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altLang="ja-JP" sz="18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altLang="ja-JP" sz="18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altLang="ja-JP" sz="18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altLang="ja-JP" sz="18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altLang="ja-JP" sz="18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altLang="ja-JP" sz="18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altLang="ja-JP" sz="18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altLang="ja-JP" sz="18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ja-JP" altLang="en-US" sz="18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19" name="図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6828" y="4577654"/>
            <a:ext cx="2584632" cy="1756952"/>
          </a:xfrm>
          <a:prstGeom prst="rect">
            <a:avLst/>
          </a:prstGeom>
        </p:spPr>
      </p:pic>
      <p:pic>
        <p:nvPicPr>
          <p:cNvPr id="20" name="図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86922" y="4582685"/>
            <a:ext cx="2543622" cy="1753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314711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1" y="365125"/>
            <a:ext cx="3920198" cy="1006475"/>
          </a:xfrm>
          <a:ln>
            <a:solidFill>
              <a:schemeClr val="tx1"/>
            </a:solidFill>
          </a:ln>
        </p:spPr>
        <p:txBody>
          <a:bodyPr rtlCol="0">
            <a:noAutofit/>
          </a:bodyPr>
          <a:lstStyle/>
          <a:p>
            <a:pPr rtl="0">
              <a:lnSpc>
                <a:spcPct val="150000"/>
              </a:lnSpc>
            </a:pPr>
            <a:r>
              <a:rPr lang="my-MM" sz="1200" dirty="0"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သာဓက 5. တိုင်ပင်ပြီးနောက် ဘက်ဟိုး၏အ‌ရှေ့ကိုလမ်းထွက် လျှောက်နေသောပြီးလှည့်လာသည့် လက်သည်း (bucket) ဖြင့်ရိုက်မိခဲ့သည်</a:t>
            </a: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769117" y="6456842"/>
            <a:ext cx="4227046" cy="2308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my-MM" sz="900" dirty="0">
                <a:solidFill>
                  <a:prstClr val="black"/>
                </a:solidFill>
                <a:latin typeface="Pyidaungsu" pitchFamily="34" charset="0"/>
                <a:cs typeface="Pyidaungsu" pitchFamily="34" charset="0"/>
              </a:rPr>
              <a:t>ဖတ်စာအုပ်စာမျက်နှာ 234 / အထောက်အကူပြုစာအုပ် စာမျက်နှာ 126</a:t>
            </a:r>
          </a:p>
        </p:txBody>
      </p:sp>
      <p:sp>
        <p:nvSpPr>
          <p:cNvPr id="6" name="コンテンツ プレースホルダー 4"/>
          <p:cNvSpPr txBox="1">
            <a:spLocks/>
          </p:cNvSpPr>
          <p:nvPr/>
        </p:nvSpPr>
        <p:spPr>
          <a:xfrm>
            <a:off x="628651" y="1426100"/>
            <a:ext cx="3920198" cy="19563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altLang="ja-JP" sz="18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altLang="ja-JP" sz="18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altLang="ja-JP" sz="18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altLang="ja-JP" sz="18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altLang="ja-JP" sz="18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altLang="ja-JP" sz="18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altLang="ja-JP" sz="18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altLang="ja-JP" sz="18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altLang="ja-JP" sz="18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ja-JP" altLang="en-US" sz="18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8" name="タイトル 3"/>
          <p:cNvSpPr txBox="1">
            <a:spLocks/>
          </p:cNvSpPr>
          <p:nvPr/>
        </p:nvSpPr>
        <p:spPr>
          <a:xfrm>
            <a:off x="4888523" y="365126"/>
            <a:ext cx="3920198" cy="1006474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my-MM" sz="1200">
                <a:solidFill>
                  <a:prstClr val="black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သာဓက 6. ဘူဒိုဇာကိုစစ်ဆေးပြီးနောက်၊ အဖုံးတပ်ဆင်နေစဉ် ကိုယ်နေဟန်ထားဟန်ချက်ပြိုလဲပြီးခြေထောက်ညပ်သွားခဲ့သည်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4888523" y="1426100"/>
            <a:ext cx="3920198" cy="19563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altLang="ja-JP" sz="18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altLang="ja-JP" sz="18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altLang="ja-JP" sz="18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altLang="ja-JP" sz="18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altLang="ja-JP" sz="18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altLang="ja-JP" sz="18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altLang="ja-JP" sz="18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altLang="ja-JP" sz="18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altLang="ja-JP" sz="18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ja-JP" altLang="en-US" sz="18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3" name="タイトル 3"/>
          <p:cNvSpPr txBox="1">
            <a:spLocks/>
          </p:cNvSpPr>
          <p:nvPr/>
        </p:nvSpPr>
        <p:spPr>
          <a:xfrm>
            <a:off x="628651" y="3440687"/>
            <a:ext cx="3920198" cy="1000677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my-MM" sz="1200" dirty="0">
                <a:solidFill>
                  <a:prstClr val="black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သာဓက 7. ဘူဒိုဇာသည်တောင်စောင်းပေါ်တွင်လဲကျပြီး၊ယာဉ်မောင်းသူကိုဖိမိသွားခဲ့သည်</a:t>
            </a:r>
          </a:p>
        </p:txBody>
      </p:sp>
      <p:sp>
        <p:nvSpPr>
          <p:cNvPr id="14" name="コンテンツ プレースホルダー 4"/>
          <p:cNvSpPr txBox="1">
            <a:spLocks/>
          </p:cNvSpPr>
          <p:nvPr/>
        </p:nvSpPr>
        <p:spPr>
          <a:xfrm>
            <a:off x="628651" y="4507263"/>
            <a:ext cx="3920198" cy="189324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altLang="ja-JP" sz="18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altLang="ja-JP" sz="18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altLang="ja-JP" sz="18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altLang="ja-JP" sz="18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altLang="ja-JP" sz="18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altLang="ja-JP" sz="18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altLang="ja-JP" sz="18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altLang="ja-JP" sz="18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altLang="ja-JP" sz="18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ja-JP" altLang="en-US" sz="18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6" name="タイトル 3"/>
          <p:cNvSpPr txBox="1">
            <a:spLocks/>
          </p:cNvSpPr>
          <p:nvPr/>
        </p:nvSpPr>
        <p:spPr>
          <a:xfrm>
            <a:off x="4888523" y="3440688"/>
            <a:ext cx="3920198" cy="1006474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my-MM" sz="1200">
                <a:solidFill>
                  <a:prstClr val="black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သာဓက 8. marking အလုပ်လုပ်သားသည်ယာဉ်ကိုနောက်ထိုးနေစဉ် ဘူဒိုဇာ၏ crawlerနှင့်နင်းကျိတ်မိခဲ့သည်။</a:t>
            </a:r>
          </a:p>
        </p:txBody>
      </p:sp>
      <p:sp>
        <p:nvSpPr>
          <p:cNvPr id="17" name="コンテンツ プレースホルダー 4"/>
          <p:cNvSpPr txBox="1">
            <a:spLocks/>
          </p:cNvSpPr>
          <p:nvPr/>
        </p:nvSpPr>
        <p:spPr>
          <a:xfrm>
            <a:off x="4888523" y="4507263"/>
            <a:ext cx="3920198" cy="189324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altLang="ja-JP" sz="18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altLang="ja-JP" sz="18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altLang="ja-JP" sz="18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altLang="ja-JP" sz="18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altLang="ja-JP" sz="18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altLang="ja-JP" sz="18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altLang="ja-JP" sz="18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altLang="ja-JP" sz="18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altLang="ja-JP" sz="18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ja-JP" altLang="en-US" sz="18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18" name="図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5109" y="1497783"/>
            <a:ext cx="2747282" cy="1832583"/>
          </a:xfrm>
          <a:prstGeom prst="rect">
            <a:avLst/>
          </a:prstGeom>
        </p:spPr>
      </p:pic>
      <p:pic>
        <p:nvPicPr>
          <p:cNvPr id="21" name="図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4903" y="1532098"/>
            <a:ext cx="2667438" cy="1763951"/>
          </a:xfrm>
          <a:prstGeom prst="rect">
            <a:avLst/>
          </a:prstGeom>
        </p:spPr>
      </p:pic>
      <p:pic>
        <p:nvPicPr>
          <p:cNvPr id="22" name="図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6965" y="4587267"/>
            <a:ext cx="2623397" cy="1748931"/>
          </a:xfrm>
          <a:prstGeom prst="rect">
            <a:avLst/>
          </a:prstGeom>
        </p:spPr>
      </p:pic>
      <p:pic>
        <p:nvPicPr>
          <p:cNvPr id="23" name="図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22995" y="4574064"/>
            <a:ext cx="2675716" cy="1762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409720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1" y="365125"/>
            <a:ext cx="3920198" cy="1006475"/>
          </a:xfrm>
          <a:ln>
            <a:solidFill>
              <a:schemeClr val="tx1"/>
            </a:solidFill>
          </a:ln>
        </p:spPr>
        <p:txBody>
          <a:bodyPr rtlCol="0">
            <a:noAutofit/>
          </a:bodyPr>
          <a:lstStyle/>
          <a:p>
            <a:pPr rtl="0">
              <a:lnSpc>
                <a:spcPct val="150000"/>
              </a:lnSpc>
            </a:pPr>
            <a:r>
              <a:rPr lang="my-MM" sz="1200" dirty="0"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သာဓက 9. မြေကော်ကားဖြင့်ဝန်ကိုချိတ်ဆွဲမောင်းနှင်နေစဉ်၊လုပ်သားပေါ်သို့ပြုတ်ကျခြင်း</a:t>
            </a: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769117" y="6456842"/>
            <a:ext cx="4227046" cy="2308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my-MM" sz="900" dirty="0">
                <a:solidFill>
                  <a:prstClr val="black"/>
                </a:solidFill>
                <a:latin typeface="Pyidaungsu" pitchFamily="34" charset="0"/>
                <a:cs typeface="Pyidaungsu" pitchFamily="34" charset="0"/>
              </a:rPr>
              <a:t>ဖတ်စာအုပ်စာမျက်နှာ 238 / အထောက်အကူပြုစာအုပ် စာမျက်နှာ 130</a:t>
            </a:r>
          </a:p>
        </p:txBody>
      </p:sp>
      <p:sp>
        <p:nvSpPr>
          <p:cNvPr id="6" name="コンテンツ プレースホルダー 4"/>
          <p:cNvSpPr txBox="1">
            <a:spLocks/>
          </p:cNvSpPr>
          <p:nvPr/>
        </p:nvSpPr>
        <p:spPr>
          <a:xfrm>
            <a:off x="628651" y="1426100"/>
            <a:ext cx="3920198" cy="19563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altLang="ja-JP" sz="18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altLang="ja-JP" sz="18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altLang="ja-JP" sz="18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altLang="ja-JP" sz="18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altLang="ja-JP" sz="18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altLang="ja-JP" sz="18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altLang="ja-JP" sz="18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altLang="ja-JP" sz="18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altLang="ja-JP" sz="18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ja-JP" altLang="en-US" sz="18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8" name="タイトル 3"/>
          <p:cNvSpPr txBox="1">
            <a:spLocks/>
          </p:cNvSpPr>
          <p:nvPr/>
        </p:nvSpPr>
        <p:spPr>
          <a:xfrm>
            <a:off x="4888523" y="365126"/>
            <a:ext cx="3920198" cy="1006474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my-MM" sz="1200">
                <a:solidFill>
                  <a:prstClr val="black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သာဓက 10. မိုင်းတွင်းထဲ၌ မြေကော်ကား၏ လက်သည်း (bucket) တွင်လမ်းညွှန်သူညပ်မိခဲ့သည်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4888523" y="1426100"/>
            <a:ext cx="3920198" cy="19563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altLang="ja-JP" sz="18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altLang="ja-JP" sz="18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altLang="ja-JP" sz="18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altLang="ja-JP" sz="18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altLang="ja-JP" sz="18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altLang="ja-JP" sz="18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altLang="ja-JP" sz="18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altLang="ja-JP" sz="18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altLang="ja-JP" sz="18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ja-JP" altLang="en-US" sz="18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3" name="タイトル 3"/>
          <p:cNvSpPr txBox="1">
            <a:spLocks/>
          </p:cNvSpPr>
          <p:nvPr/>
        </p:nvSpPr>
        <p:spPr>
          <a:xfrm>
            <a:off x="628651" y="3440687"/>
            <a:ext cx="3920198" cy="1000677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my-MM" sz="1200" dirty="0">
                <a:solidFill>
                  <a:prstClr val="black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သာဓက 11. မြေလုပ်သားသည် နောက်ထိုးလာသော motor grader နှင့် တိုက်မိခဲ့သည်</a:t>
            </a:r>
          </a:p>
        </p:txBody>
      </p:sp>
      <p:sp>
        <p:nvSpPr>
          <p:cNvPr id="14" name="コンテンツ プレースホルダー 4"/>
          <p:cNvSpPr txBox="1">
            <a:spLocks/>
          </p:cNvSpPr>
          <p:nvPr/>
        </p:nvSpPr>
        <p:spPr>
          <a:xfrm>
            <a:off x="628651" y="4507263"/>
            <a:ext cx="3920198" cy="189324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altLang="ja-JP" sz="18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altLang="ja-JP" sz="18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altLang="ja-JP" sz="18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altLang="ja-JP" sz="18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altLang="ja-JP" sz="18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altLang="ja-JP" sz="18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altLang="ja-JP" sz="18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altLang="ja-JP" sz="18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altLang="ja-JP" sz="18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ja-JP" altLang="en-US" sz="18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6" name="タイトル 3"/>
          <p:cNvSpPr txBox="1">
            <a:spLocks/>
          </p:cNvSpPr>
          <p:nvPr/>
        </p:nvSpPr>
        <p:spPr>
          <a:xfrm>
            <a:off x="4888523" y="3440688"/>
            <a:ext cx="3920198" cy="1006474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my-MM" sz="1200">
                <a:solidFill>
                  <a:prstClr val="black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ဖြစ်ပွားသည့်အခြေအနေ：မြေလုပ်သားသည် နောက်ထိုးလာသော motor grader နှင့် တိုက်မိခဲ့သည်</a:t>
            </a:r>
          </a:p>
        </p:txBody>
      </p:sp>
      <p:sp>
        <p:nvSpPr>
          <p:cNvPr id="17" name="コンテンツ プレースホルダー 4"/>
          <p:cNvSpPr txBox="1">
            <a:spLocks/>
          </p:cNvSpPr>
          <p:nvPr/>
        </p:nvSpPr>
        <p:spPr>
          <a:xfrm>
            <a:off x="4888523" y="4507263"/>
            <a:ext cx="3920198" cy="189324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altLang="ja-JP" sz="18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altLang="ja-JP" sz="18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altLang="ja-JP" sz="18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altLang="ja-JP" sz="18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altLang="ja-JP" sz="18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altLang="ja-JP" sz="18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altLang="ja-JP" sz="18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altLang="ja-JP" sz="18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altLang="ja-JP" sz="18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ja-JP" altLang="en-US" sz="18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15" name="図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5217" y="1497783"/>
            <a:ext cx="2806892" cy="1819282"/>
          </a:xfrm>
          <a:prstGeom prst="rect">
            <a:avLst/>
          </a:prstGeom>
        </p:spPr>
      </p:pic>
      <p:pic>
        <p:nvPicPr>
          <p:cNvPr id="19" name="図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2124" y="1534251"/>
            <a:ext cx="2799344" cy="1741095"/>
          </a:xfrm>
          <a:prstGeom prst="rect">
            <a:avLst/>
          </a:prstGeom>
        </p:spPr>
      </p:pic>
      <p:pic>
        <p:nvPicPr>
          <p:cNvPr id="24" name="図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5567" y="4587267"/>
            <a:ext cx="2569856" cy="1748930"/>
          </a:xfrm>
          <a:prstGeom prst="rect">
            <a:avLst/>
          </a:prstGeom>
        </p:spPr>
      </p:pic>
      <p:pic>
        <p:nvPicPr>
          <p:cNvPr id="25" name="図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65047" y="4574063"/>
            <a:ext cx="2593498" cy="1762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463622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300782"/>
            <a:ext cx="8022560" cy="482139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my-MM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အလုပ်သမားများအတွက် ဘေးအန္တရာယ်ကင်းရှင်းရေးနှင့်ကျန်းမာသန့်ရှင်းရေးနှင့်စပ်လျဉ်း‌သောဥပဒေစနစ်</a:t>
            </a:r>
            <a:endParaRPr kumimoji="1" lang="ja-JP" altLang="en-US" sz="12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5219701" y="6449148"/>
            <a:ext cx="3776462" cy="2308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r"/>
            <a:r>
              <a:rPr lang="my-MM" sz="900" dirty="0">
                <a:solidFill>
                  <a:prstClr val="black"/>
                </a:solidFill>
                <a:latin typeface="Pyidaungsu" pitchFamily="34" charset="0"/>
                <a:cs typeface="Pyidaungsu" pitchFamily="34" charset="0"/>
              </a:rPr>
              <a:t>သင်တန်းအထောက်အကူပြုစာအုပ် စာမျက်နှာ 134</a:t>
            </a:r>
          </a:p>
        </p:txBody>
      </p:sp>
      <p:sp>
        <p:nvSpPr>
          <p:cNvPr id="6" name="コンテンツ プレースホルダー 4"/>
          <p:cNvSpPr txBox="1">
            <a:spLocks/>
          </p:cNvSpPr>
          <p:nvPr/>
        </p:nvSpPr>
        <p:spPr>
          <a:xfrm>
            <a:off x="628650" y="850234"/>
            <a:ext cx="8022560" cy="169583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180975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my-MM" sz="1000" dirty="0">
                <a:solidFill>
                  <a:prstClr val="black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အလုပ်သမားများအတွက် ဘေးအန္တရာယ်ကင်းရှင်းရေးနှင့်ကျန်းမာသန့်ရှင်းရေးနှင့်စပ်လျဉ်း‌သောဥပဒေတွင်၊ လုပ်ငန်းခွင်ဘေး</a:t>
            </a:r>
            <a:r>
              <a:rPr lang="en-US" sz="1000" dirty="0">
                <a:solidFill>
                  <a:prstClr val="black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 </a:t>
            </a:r>
            <a:r>
              <a:rPr lang="my-MM" sz="1000" dirty="0">
                <a:solidFill>
                  <a:prstClr val="black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အန္တရာယ်ကင်းရှင်းရေးနှင့်</a:t>
            </a:r>
            <a:r>
              <a:rPr lang="en-US" sz="1000" dirty="0">
                <a:solidFill>
                  <a:prstClr val="black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 </a:t>
            </a:r>
            <a:r>
              <a:rPr lang="my-MM" sz="1000" dirty="0">
                <a:solidFill>
                  <a:prstClr val="black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ကျန်းမာသန့်ရှင်းရေးဥပဒေ (roudou anzen eiseihou) အပါအဝင်ဥပဒေများစွာရှိသည်။ အထူးသဖြင့်လုပ်ငန်းခွင်ဘေးအန္တရာယ်ကင်းရှင်းရေးနှင့်</a:t>
            </a:r>
            <a:r>
              <a:rPr lang="en-US" sz="1000" dirty="0">
                <a:solidFill>
                  <a:prstClr val="black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 </a:t>
            </a:r>
            <a:r>
              <a:rPr lang="my-MM" sz="1000" dirty="0">
                <a:solidFill>
                  <a:prstClr val="black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ကျန်းမာသန့်ရှင်းရေးဥပဒေ (roudou anzen eiseihou) တွင်၊ အလုပ်သမားများအတွက် ဘေးအန္တရာယ်ကင်းရှင်းရေးနှင့်ကျန်းမာရေးကို လုံခြုံမှုရှိစေခြင်းနှင့်တူ၊ သက်သောင့်သက်သာရှိသော လုပ်ငန်းခွင်ပတ်ဝန်းကျင်</a:t>
            </a:r>
            <a:r>
              <a:rPr lang="en-US" sz="1000" dirty="0">
                <a:solidFill>
                  <a:prstClr val="black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 </a:t>
            </a:r>
            <a:r>
              <a:rPr lang="my-MM" sz="1000" dirty="0">
                <a:solidFill>
                  <a:prstClr val="black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တည်ဆောက်ပေး</a:t>
            </a:r>
            <a:r>
              <a:rPr lang="en-US" sz="1000" dirty="0">
                <a:solidFill>
                  <a:prstClr val="black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 </a:t>
            </a:r>
            <a:r>
              <a:rPr lang="my-MM" sz="1000" dirty="0">
                <a:solidFill>
                  <a:prstClr val="black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ခြင်းကို</a:t>
            </a:r>
            <a:r>
              <a:rPr lang="en-US" sz="1000" dirty="0">
                <a:solidFill>
                  <a:prstClr val="black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 </a:t>
            </a:r>
            <a:r>
              <a:rPr lang="my-MM" sz="1000" dirty="0">
                <a:solidFill>
                  <a:prstClr val="black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မြှင့်တင်လုပ်ဆောင်ရန်ရည်ရွယ်ပြီး၊ မလိုက်နာ၍မရသောအချက်များကို သတ်မှတ်ထားသည်။ ဥပဒေပြဌာန်းခြင်းနှင့်သက်ဆိုင်သော</a:t>
            </a:r>
            <a:r>
              <a:rPr lang="en-US" sz="1000" dirty="0">
                <a:solidFill>
                  <a:prstClr val="black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 </a:t>
            </a:r>
            <a:r>
              <a:rPr lang="my-MM" sz="1000" dirty="0">
                <a:solidFill>
                  <a:prstClr val="black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သီးသန့်အချက်များနှင့်စပ်လျဉ်း၍၊ အစိုးရအဖွဲ့အမိန့်များ၊ ၀န်ကြီးဌာနအမိန့်များ၊ အမိန့်ကြော်ငြာစာ</a:t>
            </a:r>
            <a:r>
              <a:rPr lang="en-US" sz="1000" dirty="0">
                <a:solidFill>
                  <a:prstClr val="black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 </a:t>
            </a:r>
            <a:r>
              <a:rPr lang="my-MM" sz="1000" dirty="0">
                <a:solidFill>
                  <a:prstClr val="black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များတွင်ဖော်ပြထားသည်။</a:t>
            </a:r>
          </a:p>
          <a:p>
            <a:pPr marL="0" indent="180975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my-MM" sz="1000" dirty="0">
                <a:solidFill>
                  <a:prstClr val="black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အလုပ်သမားများအတွက် ဘေးအန္တရာယ်ကင်းရှင်းရေးနှင့်ကျန်းမာသန့်ရှင်းရေးနှင့်စပ်လျဉ်း‌သောဥပဒေစနစ်မှာအောက်ပါအတိုင်းဖြစ်သည်။</a:t>
            </a:r>
          </a:p>
        </p:txBody>
      </p:sp>
      <p:sp>
        <p:nvSpPr>
          <p:cNvPr id="31" name="コンテンツ プレースホルダー 4"/>
          <p:cNvSpPr txBox="1">
            <a:spLocks/>
          </p:cNvSpPr>
          <p:nvPr/>
        </p:nvSpPr>
        <p:spPr>
          <a:xfrm>
            <a:off x="628650" y="5835688"/>
            <a:ext cx="8022560" cy="565197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180975" algn="ctr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my-MM" sz="900" dirty="0">
                <a:solidFill>
                  <a:prstClr val="black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ပုံ9-1 ယာဉ်အမျိုးအစားဆောက်လုပ်ရေးစက်ယန္တရား (မြေညှိရန်၊ ကြီးမားသောဝန်များသယ်ယူပို့ဆောင်ရန်၊ ဝန်ကိုမကာတင်ရန်နှင့် တူးဖော်ရန်) မောင်းနှင်မှုနည်းပညာကျွမ်းကျင်မှုနှင့်ဆက်စပ်သောဥပဒေစနစ်</a:t>
            </a:r>
          </a:p>
          <a:p>
            <a:pPr marL="0" indent="180975" algn="ctr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my-MM" sz="900" dirty="0">
                <a:solidFill>
                  <a:prstClr val="black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(ကိုးကား) ကျန်းမာရေး၊ အလုပ်သမားနှင့်လူမှုဖူလုံရေး၀န်ကြီးဌာန အဆောက်အအုံထိန်းသိမ်းရေးလုပ်ငန်းအတွက်အန္တရာယ်အကဲဖြတ်မှုလက်စွဲ</a:t>
            </a:r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9402" y="2503487"/>
            <a:ext cx="5771211" cy="353277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80BB8BF-6A02-406F-82DC-674FC0596BC9}"/>
              </a:ext>
            </a:extLst>
          </p:cNvPr>
          <p:cNvSpPr txBox="1"/>
          <p:nvPr/>
        </p:nvSpPr>
        <p:spPr>
          <a:xfrm>
            <a:off x="2770807" y="3083371"/>
            <a:ext cx="329685" cy="161583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my-MM" sz="105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ဥပဒေ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969F81B8-F4D5-4B8D-814A-A381DA917FCC}"/>
              </a:ext>
            </a:extLst>
          </p:cNvPr>
          <p:cNvSpPr txBox="1"/>
          <p:nvPr/>
        </p:nvSpPr>
        <p:spPr>
          <a:xfrm>
            <a:off x="2647950" y="3428578"/>
            <a:ext cx="590550" cy="220821"/>
          </a:xfrm>
          <a:prstGeom prst="rect">
            <a:avLst/>
          </a:prstGeom>
          <a:solidFill>
            <a:schemeClr val="bg1"/>
          </a:solidFill>
        </p:spPr>
        <p:txBody>
          <a:bodyPr wrap="square" lIns="0" tIns="36000" rIns="0" bIns="36000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my-MM" sz="7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အစိုးရအဖွဲ့</a:t>
            </a:r>
            <a:r>
              <a:rPr lang="en-US" sz="7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 </a:t>
            </a:r>
            <a:r>
              <a:rPr lang="my-MM" sz="7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အမိန့်</a:t>
            </a:r>
            <a:endParaRPr lang="ja-JP" altLang="ja-JP" sz="700" kern="100" dirty="0">
              <a:solidFill>
                <a:prstClr val="black"/>
              </a:solidFill>
              <a:latin typeface="Pyidaungsu" pitchFamily="34" charset="0"/>
              <a:cs typeface="Pyidaungsu" pitchFamily="34" charset="0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50F686BC-D891-4550-9303-D79E93E2CB7B}"/>
              </a:ext>
            </a:extLst>
          </p:cNvPr>
          <p:cNvSpPr txBox="1"/>
          <p:nvPr/>
        </p:nvSpPr>
        <p:spPr>
          <a:xfrm>
            <a:off x="2647950" y="3745519"/>
            <a:ext cx="590550" cy="346052"/>
          </a:xfrm>
          <a:prstGeom prst="rect">
            <a:avLst/>
          </a:prstGeom>
          <a:solidFill>
            <a:schemeClr val="bg1"/>
          </a:solidFill>
        </p:spPr>
        <p:txBody>
          <a:bodyPr wrap="square" lIns="0" tIns="36000" rIns="0" bIns="0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my-MM" sz="7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၀န်ကြီးဌာန</a:t>
            </a:r>
            <a:r>
              <a:rPr lang="en-US" sz="7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 </a:t>
            </a:r>
            <a:r>
              <a:rPr lang="my-MM" sz="7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အမိန့်များ</a:t>
            </a:r>
            <a:endParaRPr lang="ja-JP" altLang="ja-JP" sz="700" kern="100" dirty="0">
              <a:solidFill>
                <a:prstClr val="black"/>
              </a:solidFill>
              <a:latin typeface="Pyidaungsu" pitchFamily="34" charset="0"/>
              <a:cs typeface="Pyidaungsu" pitchFamily="34" charset="0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8FAA7403-064D-41B7-94C9-4FE96773D01F}"/>
              </a:ext>
            </a:extLst>
          </p:cNvPr>
          <p:cNvSpPr txBox="1"/>
          <p:nvPr/>
        </p:nvSpPr>
        <p:spPr>
          <a:xfrm>
            <a:off x="2270760" y="4732371"/>
            <a:ext cx="1435418" cy="80979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my-MM" sz="12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အများပြည်သူဆိုင်ရာ</a:t>
            </a:r>
            <a:r>
              <a:rPr lang="en-US" sz="12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 </a:t>
            </a:r>
            <a:r>
              <a:rPr lang="my-MM" sz="12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အသိပေးချက် / ကြေညာချက်</a:t>
            </a:r>
            <a:endParaRPr lang="ja-JP" altLang="ja-JP" sz="1200" kern="100" dirty="0">
              <a:solidFill>
                <a:prstClr val="black"/>
              </a:solidFill>
              <a:latin typeface="Pyidaungsu" pitchFamily="34" charset="0"/>
              <a:cs typeface="Pyidaungsu" pitchFamily="34" charset="0"/>
            </a:endParaRPr>
          </a:p>
        </p:txBody>
      </p:sp>
      <p:sp>
        <p:nvSpPr>
          <p:cNvPr id="12" name="テキスト ボックス 271">
            <a:extLst>
              <a:ext uri="{FF2B5EF4-FFF2-40B4-BE49-F238E27FC236}">
                <a16:creationId xmlns:a16="http://schemas.microsoft.com/office/drawing/2014/main" id="{A5BCEA31-91FC-4DD7-859E-FB603A339F8D}"/>
              </a:ext>
            </a:extLst>
          </p:cNvPr>
          <p:cNvSpPr txBox="1"/>
          <p:nvPr/>
        </p:nvSpPr>
        <p:spPr>
          <a:xfrm>
            <a:off x="3805710" y="2608930"/>
            <a:ext cx="1896590" cy="55975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ct val="150000"/>
              </a:lnSpc>
            </a:pPr>
            <a:r>
              <a:rPr lang="my-MM" sz="700" kern="100" dirty="0">
                <a:solidFill>
                  <a:srgbClr val="000000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လုပ်ငန်းခွင်ဘေးအန္တရာယ်ကင်းရှင်းရေးနှင့်</a:t>
            </a:r>
            <a:endParaRPr lang="en-US" sz="700" kern="100" dirty="0">
              <a:solidFill>
                <a:srgbClr val="000000"/>
              </a:solidFill>
              <a:latin typeface="Pyidaungsu" pitchFamily="34" charset="0"/>
              <a:ea typeface="游ゴシック" panose="020B0400000000000000" pitchFamily="50" charset="-128"/>
              <a:cs typeface="Pyidaungsu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my-MM" sz="700" kern="100" dirty="0">
                <a:solidFill>
                  <a:srgbClr val="000000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ကျန်းမာသန့်ရှင်းရေးဥပဒေ (roudou anzen </a:t>
            </a:r>
            <a:endParaRPr lang="en-US" sz="700" kern="100" dirty="0">
              <a:solidFill>
                <a:srgbClr val="000000"/>
              </a:solidFill>
              <a:latin typeface="Pyidaungsu" pitchFamily="34" charset="0"/>
              <a:ea typeface="游ゴシック" panose="020B0400000000000000" pitchFamily="50" charset="-128"/>
              <a:cs typeface="Pyidaungsu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my-MM" sz="700" kern="100" dirty="0">
                <a:solidFill>
                  <a:srgbClr val="000000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eiseihou) (လုံခြုံသန့်ရှင်းရေးဥပဒေ)</a:t>
            </a:r>
            <a:endParaRPr lang="ja-JP" altLang="en-US" sz="700" kern="100" dirty="0">
              <a:solidFill>
                <a:prstClr val="white"/>
              </a:solidFill>
              <a:latin typeface="Pyidaungsu" pitchFamily="34" charset="0"/>
              <a:cs typeface="Pyidaungsu" pitchFamily="34" charset="0"/>
            </a:endParaRPr>
          </a:p>
        </p:txBody>
      </p:sp>
      <p:sp>
        <p:nvSpPr>
          <p:cNvPr id="13" name="テキスト ボックス 11">
            <a:extLst>
              <a:ext uri="{FF2B5EF4-FFF2-40B4-BE49-F238E27FC236}">
                <a16:creationId xmlns:a16="http://schemas.microsoft.com/office/drawing/2014/main" id="{D50DA79B-6249-4EB1-8AB6-082A1E41A079}"/>
              </a:ext>
            </a:extLst>
          </p:cNvPr>
          <p:cNvSpPr txBox="1"/>
          <p:nvPr/>
        </p:nvSpPr>
        <p:spPr>
          <a:xfrm>
            <a:off x="4168294" y="3216948"/>
            <a:ext cx="2218501" cy="43245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ct val="150000"/>
              </a:lnSpc>
            </a:pPr>
            <a:r>
              <a:rPr lang="my-MM" sz="600" dirty="0">
                <a:solidFill>
                  <a:srgbClr val="000000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လုပ်ငန်းခွင်ဘေးအန္တရာယ်ကင်းရှင်းရေးနှင့်</a:t>
            </a:r>
            <a:endParaRPr lang="en-US" sz="600" dirty="0">
              <a:solidFill>
                <a:srgbClr val="000000"/>
              </a:solidFill>
              <a:latin typeface="Pyidaungsu" pitchFamily="34" charset="0"/>
              <a:ea typeface="游ゴシック" panose="020B0400000000000000" pitchFamily="50" charset="-128"/>
              <a:cs typeface="Pyidaungsu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my-MM" sz="600" dirty="0">
                <a:solidFill>
                  <a:srgbClr val="000000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ကျန်းမာသန့်ရှင်းရေးဥပဒေ (roudou anzen eiseihou) </a:t>
            </a:r>
            <a:r>
              <a:rPr lang="en-US" sz="600" dirty="0">
                <a:solidFill>
                  <a:srgbClr val="000000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 </a:t>
            </a:r>
          </a:p>
          <a:p>
            <a:pPr algn="just">
              <a:lnSpc>
                <a:spcPct val="150000"/>
              </a:lnSpc>
            </a:pPr>
            <a:r>
              <a:rPr lang="my-MM" sz="600" dirty="0">
                <a:solidFill>
                  <a:srgbClr val="000000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တင်းကျပ်သောအမိန့်များ (လုံခြုံသန့်ရှင်းရေးအမိန့်များ)</a:t>
            </a:r>
            <a:endParaRPr lang="ja-JP" altLang="en-US" sz="600" dirty="0">
              <a:solidFill>
                <a:prstClr val="white"/>
              </a:solidFill>
              <a:latin typeface="Pyidaungsu" pitchFamily="34" charset="0"/>
              <a:cs typeface="Pyidaungsu" pitchFamily="34" charset="0"/>
            </a:endParaRPr>
          </a:p>
        </p:txBody>
      </p:sp>
      <p:sp>
        <p:nvSpPr>
          <p:cNvPr id="14" name="テキスト ボックス 11">
            <a:extLst>
              <a:ext uri="{FF2B5EF4-FFF2-40B4-BE49-F238E27FC236}">
                <a16:creationId xmlns:a16="http://schemas.microsoft.com/office/drawing/2014/main" id="{C0BCF683-44B5-4729-BE7B-FFE32A6D382B}"/>
              </a:ext>
            </a:extLst>
          </p:cNvPr>
          <p:cNvSpPr txBox="1"/>
          <p:nvPr/>
        </p:nvSpPr>
        <p:spPr>
          <a:xfrm>
            <a:off x="4485997" y="3681806"/>
            <a:ext cx="2352630" cy="43245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ct val="150000"/>
              </a:lnSpc>
            </a:pPr>
            <a:r>
              <a:rPr lang="my-MM" sz="600" dirty="0">
                <a:solidFill>
                  <a:srgbClr val="000000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လုပ်ငန်းခွင်ဘေးအန္တရာယ်ကင်းရှင်းရေးနှင့်ကျန်းမာ</a:t>
            </a:r>
            <a:endParaRPr lang="en-US" sz="600" dirty="0">
              <a:solidFill>
                <a:srgbClr val="000000"/>
              </a:solidFill>
              <a:latin typeface="Pyidaungsu" pitchFamily="34" charset="0"/>
              <a:ea typeface="游ゴシック" panose="020B0400000000000000" pitchFamily="50" charset="-128"/>
              <a:cs typeface="Pyidaungsu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my-MM" sz="600" dirty="0">
                <a:solidFill>
                  <a:srgbClr val="000000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သန့်ရှင်းရေးဥပဒေ (roudou anzen eiseihou) </a:t>
            </a:r>
            <a:endParaRPr lang="en-US" sz="600" dirty="0">
              <a:solidFill>
                <a:srgbClr val="000000"/>
              </a:solidFill>
              <a:latin typeface="Pyidaungsu" pitchFamily="34" charset="0"/>
              <a:ea typeface="游ゴシック" panose="020B0400000000000000" pitchFamily="50" charset="-128"/>
              <a:cs typeface="Pyidaungsu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my-MM" sz="600" dirty="0">
                <a:solidFill>
                  <a:srgbClr val="000000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တင်းကျပ်သောစည်းမျဉ်းများ (လုံခြုံသန့်ရှင်းရေးစည်းမျဉ်းများ)</a:t>
            </a:r>
            <a:endParaRPr lang="ja-JP" altLang="en-US" sz="600" dirty="0">
              <a:solidFill>
                <a:prstClr val="white"/>
              </a:solidFill>
              <a:latin typeface="Pyidaungsu" pitchFamily="34" charset="0"/>
              <a:cs typeface="Pyidaungsu" pitchFamily="34" charset="0"/>
            </a:endParaRPr>
          </a:p>
        </p:txBody>
      </p:sp>
      <p:sp>
        <p:nvSpPr>
          <p:cNvPr id="15" name="テキスト ボックス 11">
            <a:extLst>
              <a:ext uri="{FF2B5EF4-FFF2-40B4-BE49-F238E27FC236}">
                <a16:creationId xmlns:a16="http://schemas.microsoft.com/office/drawing/2014/main" id="{31A7A32B-0619-4EF4-A81B-59DEDA1E111B}"/>
              </a:ext>
            </a:extLst>
          </p:cNvPr>
          <p:cNvSpPr txBox="1"/>
          <p:nvPr/>
        </p:nvSpPr>
        <p:spPr>
          <a:xfrm>
            <a:off x="4917828" y="4153005"/>
            <a:ext cx="2562785" cy="415925"/>
          </a:xfrm>
          <a:prstGeom prst="rect">
            <a:avLst/>
          </a:prstGeom>
          <a:solidFill>
            <a:schemeClr val="accent1">
              <a:lumMod val="75000"/>
            </a:schemeClr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my-MM" sz="800" dirty="0">
                <a:solidFill>
                  <a:srgbClr val="FFFFFF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ယာဉ်အမျိုးအစားဆောက်လုပ်ရေးစက်ယန္တရားဖွဲ့စည်းပုံစံနှုန်း</a:t>
            </a:r>
            <a:endParaRPr lang="ja-JP" altLang="en-US" sz="800" dirty="0">
              <a:solidFill>
                <a:prstClr val="white"/>
              </a:solidFill>
              <a:latin typeface="Pyidaungsu" pitchFamily="34" charset="0"/>
              <a:cs typeface="Pyidaungsu" pitchFamily="34" charset="0"/>
            </a:endParaRPr>
          </a:p>
        </p:txBody>
      </p:sp>
      <p:sp>
        <p:nvSpPr>
          <p:cNvPr id="16" name="テキスト ボックス 11">
            <a:extLst>
              <a:ext uri="{FF2B5EF4-FFF2-40B4-BE49-F238E27FC236}">
                <a16:creationId xmlns:a16="http://schemas.microsoft.com/office/drawing/2014/main" id="{C0997124-868C-4732-8747-E1457F9FEEB3}"/>
              </a:ext>
            </a:extLst>
          </p:cNvPr>
          <p:cNvSpPr txBox="1"/>
          <p:nvPr/>
        </p:nvSpPr>
        <p:spPr>
          <a:xfrm>
            <a:off x="4917828" y="4678019"/>
            <a:ext cx="2633592" cy="655582"/>
          </a:xfrm>
          <a:prstGeom prst="rect">
            <a:avLst/>
          </a:prstGeom>
          <a:solidFill>
            <a:schemeClr val="accent1">
              <a:lumMod val="75000"/>
            </a:schemeClr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ct val="150000"/>
              </a:lnSpc>
            </a:pPr>
            <a:r>
              <a:rPr lang="my-MM" sz="700" dirty="0">
                <a:solidFill>
                  <a:srgbClr val="FFFFFF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ယာဉ်အမျိုးအစားဆောက်လုပ်ရေးစက်ယန္တရား (မြေညှိရန်၊ ကြီးမားသောဝန်များသယ်ယူပို့ဆောင်ရန်၊ ဝန်ကိုမကာတင်ရန်နှင့် တူးဖော်ရန်) မောင်းနှင်မှုနည်းပညာ</a:t>
            </a:r>
            <a:r>
              <a:rPr lang="en-US" sz="700" dirty="0">
                <a:solidFill>
                  <a:srgbClr val="FFFFFF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 </a:t>
            </a:r>
            <a:r>
              <a:rPr lang="my-MM" sz="700" dirty="0">
                <a:solidFill>
                  <a:srgbClr val="FFFFFF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ကျွမ်းကျင်မှုသင်တန်းစည်းမျဉ်းများ</a:t>
            </a:r>
            <a:endParaRPr lang="ja-JP" altLang="en-US" sz="700" dirty="0">
              <a:solidFill>
                <a:prstClr val="white"/>
              </a:solidFill>
              <a:latin typeface="Pyidaungsu" pitchFamily="34" charset="0"/>
              <a:cs typeface="Pyidaungsu" pitchFamily="34" charset="0"/>
            </a:endParaRPr>
          </a:p>
        </p:txBody>
      </p:sp>
      <p:sp>
        <p:nvSpPr>
          <p:cNvPr id="17" name="テキスト ボックス 11">
            <a:extLst>
              <a:ext uri="{FF2B5EF4-FFF2-40B4-BE49-F238E27FC236}">
                <a16:creationId xmlns:a16="http://schemas.microsoft.com/office/drawing/2014/main" id="{FE64E314-F7BF-49E0-ACEA-E67C4808F8B5}"/>
              </a:ext>
            </a:extLst>
          </p:cNvPr>
          <p:cNvSpPr txBox="1"/>
          <p:nvPr/>
        </p:nvSpPr>
        <p:spPr>
          <a:xfrm>
            <a:off x="4888384" y="5379758"/>
            <a:ext cx="3417416" cy="436880"/>
          </a:xfrm>
          <a:prstGeom prst="rect">
            <a:avLst/>
          </a:prstGeom>
          <a:solidFill>
            <a:schemeClr val="accent1">
              <a:lumMod val="75000"/>
            </a:schemeClr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my-MM" sz="800" dirty="0">
                <a:solidFill>
                  <a:srgbClr val="FFFFFF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ဘေးအန္တရာယ်ကင်းရှင်းရေးနှင့်ကျန်းမာသန့်ရှင်းရေးအထူးပညာရေးစည်းမျဉ်းများ</a:t>
            </a:r>
            <a:endParaRPr lang="ja-JP" altLang="en-US" sz="800" dirty="0">
              <a:solidFill>
                <a:prstClr val="white"/>
              </a:solidFill>
              <a:latin typeface="Pyidaungsu" pitchFamily="34" charset="0"/>
              <a:cs typeface="Pyidaungsu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0224902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170326"/>
            <a:ext cx="8022560" cy="828900"/>
          </a:xfrm>
          <a:ln>
            <a:solidFill>
              <a:schemeClr val="tx1"/>
            </a:solidFill>
          </a:ln>
        </p:spPr>
        <p:txBody>
          <a:bodyPr rtlCol="0">
            <a:noAutofit/>
          </a:bodyPr>
          <a:lstStyle/>
          <a:p>
            <a:pPr rtl="0">
              <a:lnSpc>
                <a:spcPct val="150000"/>
              </a:lnSpc>
            </a:pPr>
            <a:r>
              <a:rPr lang="my-MM" sz="1600" dirty="0"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လုပ်ငန်းခွင်ဘေးအန္တရာယ်ကင်းရှင်းရေးနှင့်ကျန်းမာသန့်ရှင်းရေးဥပဒေ (roudou anzen eiseihou) (ရွေးနှုတ်ဖော်ပြချက်) (1)</a:t>
            </a:r>
            <a:endParaRPr kumimoji="1" lang="ja-JP" altLang="en-US" sz="1600" dirty="0"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419600" y="6456842"/>
            <a:ext cx="4576563" cy="2308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my-MM" sz="900" dirty="0">
                <a:solidFill>
                  <a:prstClr val="black"/>
                </a:solidFill>
                <a:latin typeface="Pyidaungsu" pitchFamily="34" charset="0"/>
                <a:cs typeface="Pyidaungsu" pitchFamily="34" charset="0"/>
              </a:rPr>
              <a:t>ဖတ်စာအုပ်စာမျက်နှာ 243 / အထောက်အကူပြုစာအုပ် စာမျက်နှာ 134</a:t>
            </a:r>
          </a:p>
        </p:txBody>
      </p:sp>
      <p:sp>
        <p:nvSpPr>
          <p:cNvPr id="6" name="コンテンツ プレースホルダー 4"/>
          <p:cNvSpPr txBox="1">
            <a:spLocks/>
          </p:cNvSpPr>
          <p:nvPr/>
        </p:nvSpPr>
        <p:spPr>
          <a:xfrm>
            <a:off x="664276" y="1108032"/>
            <a:ext cx="8022560" cy="5240004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my-MM" sz="1100" dirty="0">
                <a:solidFill>
                  <a:prstClr val="black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အခန်း 1 အထွေထွေစည်းမျဉ်းများ</a:t>
            </a:r>
            <a:endParaRPr lang="en-US" altLang="ja-JP" sz="1100" dirty="0">
              <a:solidFill>
                <a:prstClr val="black"/>
              </a:solidFill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ja-JP" altLang="en-US" sz="1100" dirty="0">
              <a:solidFill>
                <a:prstClr val="black"/>
              </a:solidFill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my-MM" sz="1100" dirty="0">
                <a:solidFill>
                  <a:prstClr val="black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အပိုဒ် 3 ＜အလုပ်ရှင်စသည်တို့၏တာဝန်&gt;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my-MM" sz="1100" dirty="0">
                <a:solidFill>
                  <a:prstClr val="black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အလုပ်ရှင်အနေဖြင့် ဤဥပဒေတွင်ပြဌာန်းထားသောလုပ်ငန်းခွင်မတော်တဆမှုများကာကွယ်ရန်အတွက် အနိမ့်ဆုံးစံနှုန်းများကို လွယ်လွယ်ကူကုလိုက်နာရုံသာမက၊ သက်တောင့်သက်သာရှိသော လုပ်ငန်းခွင်ပတ်ဝန်းကျင်ကို လက်တွေ့အကောင်အထည်ဖော်ခြင်းနှင့်၊ လုပ်ငန်းခွင်အခြေအနေများ တိုးတက်အောင်လုပ်ဆောင်ခြင်းဖြင့် အလုပ်ခွင်အတွင်းရှိ အလုပ်သမားအား ဘေးကင်းစေရေးနှင့် ကျန်းမာရေးကို သေသေချာချာ လုပ်ဆောင်ပေးရမည်။ ထို့အပြင်အလုပ်ရှင်သည် နိုင်ငံတော်မှဆောင်ရွက်မည့် လုပ်ငန်းခွင်မတော်တဆမှု</a:t>
            </a:r>
            <a:r>
              <a:rPr lang="en-US" sz="1100" dirty="0">
                <a:solidFill>
                  <a:prstClr val="black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 </a:t>
            </a:r>
            <a:r>
              <a:rPr lang="my-MM" sz="1100" dirty="0">
                <a:solidFill>
                  <a:prstClr val="black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များကိုကာကွယ်ခြင်းနှင့်စပ်လျဉ်းသော စီမံချက်များတွင် ပူးပေါင်းဆောင်ရွက်ရမည်။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my-MM" sz="1100" dirty="0">
                <a:solidFill>
                  <a:prstClr val="black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2　စက်ယန္တရားများ၊ ကိရိယာများနှင့်အခြားပစ္စည်းကိရိယာများကိုဒီဇိုင်းဆွဲခြင်း၊ ထုတ်လုပ်ခြင်း၊ သို့မဟုတ်တင်သွင်းသူ၊ ကုန်ကြမ်းများကိုထုတ်လုပ်ခြင်း၊ သို့မဟုတ်တင်သွင်းသူ၊ တစ်ဖန် အဆောက်အအုံဆောက်လုပ်ခြင်း၊ သို့မဟုတ်ဒီဇိုင်းဆွဲသူသည်၊ ဤပစ္စည်းများ၏ဒီဇိုင်း၊ ထုတ်လုပ်ခြင်း၊ တင်သွင်းခြင်းနှင့် ဆောက်လုပ်သည့်အခါ၊ ဤပစ္စည်းများကိုအသုံးပြုခြင်းကြောင့်</a:t>
            </a:r>
            <a:r>
              <a:rPr lang="en-US" sz="1100" dirty="0">
                <a:solidFill>
                  <a:prstClr val="black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 </a:t>
            </a:r>
            <a:r>
              <a:rPr lang="my-MM" sz="1100" dirty="0">
                <a:solidFill>
                  <a:prstClr val="black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ဖြစ်ပွားသောလုပ်ငန်းခွင်မတော်တဆမှုများကိုကာကွယ်ရန်အားထုတ်လုပ်ဆောင်ရမည်။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my-MM" sz="1100" dirty="0">
                <a:solidFill>
                  <a:prstClr val="black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3　ဆောက်လုပ်ရေးလုပ်ငန်းဆောင်ရွက်စေသူကဲ့သို့သောအလုပ်ကိုအခြားသူများအားလုပ်ငန်းအပ်နှံသူသည်၊ ဆောက်လုပ်ရေးနည်းလမ်း</a:t>
            </a:r>
            <a:r>
              <a:rPr lang="en-US" sz="1100" dirty="0">
                <a:solidFill>
                  <a:prstClr val="black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 </a:t>
            </a:r>
            <a:r>
              <a:rPr lang="my-MM" sz="1100" dirty="0">
                <a:solidFill>
                  <a:prstClr val="black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များ၊ ကာလများနှင့်စပ်လျဉ်း၍၊ ဘေးအန္တရာယ်ကင်းရှင်းပြီးသန့်ရှင်းသောလုပ်ငန်းများအား</a:t>
            </a:r>
            <a:r>
              <a:rPr lang="en-US" sz="1100" dirty="0">
                <a:solidFill>
                  <a:prstClr val="black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 </a:t>
            </a:r>
            <a:r>
              <a:rPr lang="my-MM" sz="1100" dirty="0">
                <a:solidFill>
                  <a:prstClr val="black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လုပ်ဆောင်စေမှုများကို</a:t>
            </a:r>
            <a:r>
              <a:rPr lang="en-US" sz="1100" dirty="0">
                <a:solidFill>
                  <a:prstClr val="black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 </a:t>
            </a:r>
            <a:r>
              <a:rPr lang="my-MM" sz="1100" dirty="0">
                <a:solidFill>
                  <a:prstClr val="black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မသတ်မှတ်မိစေရန်</a:t>
            </a:r>
            <a:r>
              <a:rPr lang="en-US" sz="1100" dirty="0">
                <a:solidFill>
                  <a:prstClr val="black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 </a:t>
            </a:r>
            <a:r>
              <a:rPr lang="my-MM" sz="1100" dirty="0">
                <a:solidFill>
                  <a:prstClr val="black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ထည့်သွင်းစဉ်းစားရမည်။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my-MM" sz="1100" dirty="0">
                <a:solidFill>
                  <a:prstClr val="black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အပိုဒ် 4　အလုပ်သမားများအနေဖြင့် လုပ်ငန်းခွင်မတော်တဆမှုများကိုကာကွယ်ရန်လိုအပ်သောကိစ္စရပ်များကိုလိုက်နာရမည်ဖြစ်ပြီး၊ အလုပ်ရှင်နှင့် အခြားဆက်စပ်သူများမှ ဆောင်ရွက်သောလုပ်ငန်းခွင်မတော်တဆမှုများကာကွယ်တားဆီးရန် ဆောင်ရွက်ချက်များတွင်</a:t>
            </a:r>
            <a:r>
              <a:rPr lang="en-US" sz="1100" dirty="0">
                <a:solidFill>
                  <a:prstClr val="black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 </a:t>
            </a:r>
            <a:r>
              <a:rPr lang="my-MM" sz="1100" dirty="0">
                <a:solidFill>
                  <a:prstClr val="black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ပူးပေါင်းရန်ကြိုးပမ်းရမည်။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ja-JP" altLang="en-US" sz="1100" dirty="0">
              <a:solidFill>
                <a:prstClr val="black"/>
              </a:solidFill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my-MM" sz="1100" dirty="0">
                <a:solidFill>
                  <a:prstClr val="black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အပိုဒ် 4　အလုပ်သမားများအနေဖြင့် လုပ်ငန်းခွင်မတော်တဆမှုများကိုကာကွယ်ရန်လိုအပ်သောကိစ္စရပ်များကိုလိုက်နာရမည်ဖြစ်ပြီး၊ အလုပ်ရှင်နှင့် အခြားဆက်စပ်သူများမှ ဆောင်ရွက်သောလုပ်ငန်းခွင်မတော်တဆမှုများကာကွယ်တားဆီးရန် ဆောင်ရွက်ချက်များတွင်</a:t>
            </a:r>
            <a:r>
              <a:rPr lang="en-US" sz="1100" dirty="0">
                <a:solidFill>
                  <a:prstClr val="black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 </a:t>
            </a:r>
            <a:r>
              <a:rPr lang="my-MM" sz="1100" dirty="0">
                <a:solidFill>
                  <a:prstClr val="black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ပူးပေါင်းရန်ကြိုးပမ်းရမည်။</a:t>
            </a:r>
          </a:p>
        </p:txBody>
      </p:sp>
    </p:spTree>
    <p:extLst>
      <p:ext uri="{BB962C8B-B14F-4D97-AF65-F5344CB8AC3E}">
        <p14:creationId xmlns:p14="http://schemas.microsoft.com/office/powerpoint/2010/main" val="3364036566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106649"/>
            <a:ext cx="8022560" cy="676939"/>
          </a:xfrm>
          <a:ln>
            <a:solidFill>
              <a:schemeClr val="tx1"/>
            </a:solidFill>
          </a:ln>
        </p:spPr>
        <p:txBody>
          <a:bodyPr rtlCol="0">
            <a:normAutofit fontScale="90000"/>
          </a:bodyPr>
          <a:lstStyle/>
          <a:p>
            <a:pPr rtl="0">
              <a:lnSpc>
                <a:spcPct val="150000"/>
              </a:lnSpc>
            </a:pPr>
            <a:r>
              <a:rPr lang="my-MM" sz="1400" dirty="0"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လုပ်ငန်းခွင်ဘေးအန္တရာယ်ကင်းရှင်းရေးနှင့်ကျန်းမာသန့်ရှင်းရေးဥပဒေ (roudou anzen eiseihou) (ရွေးနှုတ်ဖော်ပြချက်) (2)</a:t>
            </a:r>
            <a:endParaRPr kumimoji="1" lang="ja-JP" altLang="en-US" sz="1400" dirty="0"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769117" y="6456842"/>
            <a:ext cx="4227046" cy="2308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my-MM" sz="900" dirty="0">
                <a:solidFill>
                  <a:prstClr val="black"/>
                </a:solidFill>
                <a:latin typeface="Pyidaungsu" pitchFamily="34" charset="0"/>
                <a:cs typeface="Pyidaungsu" pitchFamily="34" charset="0"/>
              </a:rPr>
              <a:t>ဖတ်စာအုပ်စာမျက်နှာ 248 / အထောက်အကူပြုစာအုပ် စာမျက်နှာ 135</a:t>
            </a:r>
          </a:p>
        </p:txBody>
      </p:sp>
      <p:sp>
        <p:nvSpPr>
          <p:cNvPr id="6" name="コンテンツ プレースホルダー 4"/>
          <p:cNvSpPr txBox="1">
            <a:spLocks/>
          </p:cNvSpPr>
          <p:nvPr/>
        </p:nvSpPr>
        <p:spPr>
          <a:xfrm>
            <a:off x="628650" y="829868"/>
            <a:ext cx="8022560" cy="3133786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my-MM" sz="900" dirty="0">
                <a:solidFill>
                  <a:prstClr val="black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အပိုဒ် 5　စက်ကိရိယာနှင့်အန္တရာယ်ရှိသောပစ္စည်းများနှင့်ဆက်စပ်သောစည်းမျဉ်းများ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my-MM" sz="900" dirty="0">
                <a:solidFill>
                  <a:prstClr val="black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အပိုဒ် 45　&lt;ပုံမှန်ကိုယ်တိုင်စစ်ဆေးခြင်း (teiki jishu kensa)&gt;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my-MM" sz="900" dirty="0">
                <a:solidFill>
                  <a:prstClr val="black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လုပ်ငန်းရှင်သည် ဘွိုင်လာများနှင့်အခြားစက်ယန္တရားစသည်တို့၌၊ အစိုးရအဖွဲ့အမိန့်ဖြင့်သတ်မှတ်ထားသောပစ္စည်းများနှင့်စပ်လျဉ်း၍၊ ကျန်းမာရေး၊ အလုပ်သမားနှင့်လူမှုဖူလုံရေး၀န်ကြီးဌာနမှသတ်မှတ်ထားသောနေရာများကို၊ ပုံမှန်ကိုယ်တိုင်စစ်ဆေးခြင်းကိုမလုပ်ဆောင်၍၊ နှင့်လုပ်ဆောင်သည့်</a:t>
            </a:r>
            <a:r>
              <a:rPr lang="en-US" sz="900" dirty="0">
                <a:solidFill>
                  <a:prstClr val="black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 </a:t>
            </a:r>
            <a:r>
              <a:rPr lang="my-MM" sz="900" dirty="0">
                <a:solidFill>
                  <a:prstClr val="black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ရလဒ်များကိုမှတ်တမ်းတင်ထားရမည်။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my-MM" sz="900" dirty="0">
                <a:solidFill>
                  <a:prstClr val="black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2　လုပ်ငန်းရှင်သည်ရှေ့အပိုဒ်ပါ စက်ယန္တရားစသည်တို့၌အစိုးရအဖွဲ့အမိန့်ဖြင့်သတ်မှတ်ထားသောပစ္စည်းများနှင့်စပ်လျဉ်း၍ အထက်ပါပြဌာန်းချက်များ၏ ကိုယ်တိုင်စစ်ဆေးခြင်းများထဲမှ အလုပ်သမားနှင့်လူမှုဖူလုံရေး၀န်ကြီးမှပြဌာန်းထားသည့် ကိုယ်တိုင်စစ်ဆေးခြင်း (အောက်တွင် “အထူးသတ်မှတ်ထားသောကိုယ်တိုင်စစ်ဆေးခြင်း”ဟုသုံးမည်။) ကိုလုပ်ဆောင်ချိန်တွင်၊ ၎င်းကိုအသုံးပြုမည့်အလုပ်သမားများတွင် ကျန်းမာရေး၊ အလုပ်သမားနှင့်လူမှုဖူလုံရေး၀န်ကြီးဌာန၏အမိန့်အရပေးအပ်သော လုပ်ပိုင်ခွင့်အရည်အချင်းကိုပိုင်ဆိုင်ထားသူသို့မဟုတ် အပိုဒ် 54၏ အပိုဒ် 3 အချက် 1တွင် သတ်မှတ်ထားသည့်မှတ်ပုံတင်ကိုရယူပြီး၊ အခြားသူများတောင်းဆိုမှုအရသက်ဆိုင်ရာစက်ကိရိယာစသည်တို့နှင့်</a:t>
            </a:r>
            <a:r>
              <a:rPr lang="en-US" sz="900" dirty="0">
                <a:solidFill>
                  <a:prstClr val="black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 </a:t>
            </a:r>
            <a:r>
              <a:rPr lang="my-MM" sz="900" dirty="0">
                <a:solidFill>
                  <a:prstClr val="black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စပ်လျဉ်း၍အထူးသတ်မှတ်ထားသောကိုယ်တိုင်စစ်ဆေးခြင်းကိုဆောင်ရွက်သူ (အောက်တွင် “စစ်ဆေးရေးလုပ်ငန်းလုပ်ဆောင်သူ”ဟုသုံးမည်။) ကိုအကောင်အထည်ဖော်ဆောင်ရွက်ပါ။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my-MM" sz="900" dirty="0">
                <a:solidFill>
                  <a:prstClr val="black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3　အလုပ်သမားနှင့်လူမှုဖူလုံရေး၀န်ကြီးဌာန၏ ဝန်ကြီးသည်၊ အပိုဒ် 1 ရှိစည်းမျဉ်းများဖြင့် ကိုယ်တိုင်စစ်ဆေးခြင်းအတွက်သင့်တော်ပြီး</a:t>
            </a:r>
            <a:r>
              <a:rPr lang="en-US" sz="900" dirty="0">
                <a:solidFill>
                  <a:prstClr val="black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 </a:t>
            </a:r>
            <a:r>
              <a:rPr lang="my-MM" sz="900" dirty="0">
                <a:solidFill>
                  <a:prstClr val="black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အကျိုးရှိသောအကောင်အထည်ဖော်မှုကိုလုပ်ဆောင်ရန်အတွက်လိုအပ်သောကိုယ်တိုင်စစ်ဆေးခြင်းလမ်းညွှန်ချက်များကိုထုတ်ပြန်ရမည်။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my-MM" sz="900" dirty="0">
                <a:solidFill>
                  <a:prstClr val="black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4　အကျဉ်းချုပ်</a:t>
            </a:r>
          </a:p>
        </p:txBody>
      </p:sp>
      <p:sp>
        <p:nvSpPr>
          <p:cNvPr id="8" name="コンテンツ プレースホルダー 4"/>
          <p:cNvSpPr txBox="1">
            <a:spLocks/>
          </p:cNvSpPr>
          <p:nvPr/>
        </p:nvSpPr>
        <p:spPr>
          <a:xfrm>
            <a:off x="628650" y="3948960"/>
            <a:ext cx="8022560" cy="282599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180975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my-MM" sz="900" dirty="0">
                <a:solidFill>
                  <a:prstClr val="black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ဇယား 5-1 ဆက်စပ်ဥပဒေများ</a:t>
            </a:r>
            <a:endParaRPr lang="ja-JP" altLang="en-US" sz="900" dirty="0">
              <a:solidFill>
                <a:prstClr val="black"/>
              </a:solidFill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9913" y="4231559"/>
            <a:ext cx="5440033" cy="2140145"/>
          </a:xfrm>
          <a:prstGeom prst="rect">
            <a:avLst/>
          </a:prstGeom>
        </p:spPr>
      </p:pic>
      <p:sp>
        <p:nvSpPr>
          <p:cNvPr id="9" name="テキスト ボックス 1196">
            <a:extLst>
              <a:ext uri="{FF2B5EF4-FFF2-40B4-BE49-F238E27FC236}">
                <a16:creationId xmlns:a16="http://schemas.microsoft.com/office/drawing/2014/main" id="{E1A17B57-BF4A-4E0B-9826-331778DAB84A}"/>
              </a:ext>
            </a:extLst>
          </p:cNvPr>
          <p:cNvSpPr txBox="1"/>
          <p:nvPr/>
        </p:nvSpPr>
        <p:spPr>
          <a:xfrm>
            <a:off x="1993266" y="4313850"/>
            <a:ext cx="1013113" cy="13899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50000"/>
              </a:lnSpc>
            </a:pPr>
            <a:r>
              <a:rPr lang="my-MM" sz="7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စစ်ဆေးမှုအမျိုးအစား</a:t>
            </a:r>
            <a:r>
              <a:rPr lang="en-US" sz="7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 </a:t>
            </a:r>
            <a:r>
              <a:rPr lang="my-MM" sz="7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ခွဲခြင်း</a:t>
            </a:r>
            <a:endParaRPr lang="ja-JP" altLang="en-US" sz="7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10" name="テキスト ボックス 1197">
            <a:extLst>
              <a:ext uri="{FF2B5EF4-FFF2-40B4-BE49-F238E27FC236}">
                <a16:creationId xmlns:a16="http://schemas.microsoft.com/office/drawing/2014/main" id="{E692850A-2E66-4A6D-9874-1944F334C8ED}"/>
              </a:ext>
            </a:extLst>
          </p:cNvPr>
          <p:cNvSpPr txBox="1"/>
          <p:nvPr/>
        </p:nvSpPr>
        <p:spPr>
          <a:xfrm>
            <a:off x="3145454" y="4305403"/>
            <a:ext cx="800100" cy="13899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my-MM" sz="700" kern="10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ဥပဒေ</a:t>
            </a:r>
            <a:endParaRPr lang="ja-JP" altLang="en-US" sz="700" kern="10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11" name="テキスト ボックス 1198">
            <a:extLst>
              <a:ext uri="{FF2B5EF4-FFF2-40B4-BE49-F238E27FC236}">
                <a16:creationId xmlns:a16="http://schemas.microsoft.com/office/drawing/2014/main" id="{5EF8BCFE-EB47-43E7-B9FB-1305CF7B29D5}"/>
              </a:ext>
            </a:extLst>
          </p:cNvPr>
          <p:cNvSpPr txBox="1"/>
          <p:nvPr/>
        </p:nvSpPr>
        <p:spPr>
          <a:xfrm>
            <a:off x="4261828" y="4299355"/>
            <a:ext cx="1046771" cy="15057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50000"/>
              </a:lnSpc>
            </a:pPr>
            <a:r>
              <a:rPr lang="my-MM" sz="6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အကောင်အထည်ဖော်မည့်သူ၊ လုပ်ပိုင်ခွင့်အရည်အချင်း</a:t>
            </a:r>
            <a:endParaRPr lang="ja-JP" altLang="en-US" sz="6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12" name="テキスト ボックス 1199">
            <a:extLst>
              <a:ext uri="{FF2B5EF4-FFF2-40B4-BE49-F238E27FC236}">
                <a16:creationId xmlns:a16="http://schemas.microsoft.com/office/drawing/2014/main" id="{7BF705D8-41F2-4D8B-AE6E-B99786F7580E}"/>
              </a:ext>
            </a:extLst>
          </p:cNvPr>
          <p:cNvSpPr txBox="1"/>
          <p:nvPr/>
        </p:nvSpPr>
        <p:spPr>
          <a:xfrm>
            <a:off x="5804528" y="4294895"/>
            <a:ext cx="1185705" cy="15057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50000"/>
              </a:lnSpc>
            </a:pPr>
            <a:r>
              <a:rPr lang="my-MM" sz="7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စစ်ဆေးရေးဇယား၏ သိမ်းဆည်းကာလ</a:t>
            </a:r>
            <a:endParaRPr lang="ja-JP" altLang="en-US" sz="7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13" name="テキスト ボックス 1200">
            <a:extLst>
              <a:ext uri="{FF2B5EF4-FFF2-40B4-BE49-F238E27FC236}">
                <a16:creationId xmlns:a16="http://schemas.microsoft.com/office/drawing/2014/main" id="{53CC140D-E1E6-45FC-A715-AF310F32058F}"/>
              </a:ext>
            </a:extLst>
          </p:cNvPr>
          <p:cNvSpPr txBox="1"/>
          <p:nvPr/>
        </p:nvSpPr>
        <p:spPr>
          <a:xfrm>
            <a:off x="1965714" y="4625451"/>
            <a:ext cx="955285" cy="25209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my-MM" sz="7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အလုပ်မစမီစစ်ဆေးခြင်း</a:t>
            </a:r>
            <a:endParaRPr lang="ja-JP" altLang="en-US" sz="7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14" name="テキスト ボックス 1201">
            <a:extLst>
              <a:ext uri="{FF2B5EF4-FFF2-40B4-BE49-F238E27FC236}">
                <a16:creationId xmlns:a16="http://schemas.microsoft.com/office/drawing/2014/main" id="{4C978191-E43D-4021-AAD8-7C7AAFD91825}"/>
              </a:ext>
            </a:extLst>
          </p:cNvPr>
          <p:cNvSpPr txBox="1"/>
          <p:nvPr/>
        </p:nvSpPr>
        <p:spPr>
          <a:xfrm>
            <a:off x="2066045" y="5046192"/>
            <a:ext cx="800100" cy="41558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50000"/>
              </a:lnSpc>
            </a:pPr>
            <a:r>
              <a:rPr lang="my-MM" sz="7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ပုံမှန်ကိုယ်တိုင်စစ်ဆေး</a:t>
            </a:r>
            <a:r>
              <a:rPr lang="en-US" sz="7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 </a:t>
            </a:r>
            <a:r>
              <a:rPr lang="my-MM" sz="7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ခြင်း (teiki jishu kensa)</a:t>
            </a:r>
            <a:endParaRPr lang="ja-JP" altLang="en-US" sz="7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my-MM" sz="7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(တစ်လ 1ကြိမ်)</a:t>
            </a:r>
            <a:endParaRPr lang="ja-JP" altLang="en-US" sz="7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15" name="テキスト ボックス 1202">
            <a:extLst>
              <a:ext uri="{FF2B5EF4-FFF2-40B4-BE49-F238E27FC236}">
                <a16:creationId xmlns:a16="http://schemas.microsoft.com/office/drawing/2014/main" id="{2EAEA80A-78FE-4CFA-84FB-A309C0B3D832}"/>
              </a:ext>
            </a:extLst>
          </p:cNvPr>
          <p:cNvSpPr txBox="1"/>
          <p:nvPr/>
        </p:nvSpPr>
        <p:spPr>
          <a:xfrm>
            <a:off x="2015924" y="5765350"/>
            <a:ext cx="836251" cy="42835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50000"/>
              </a:lnSpc>
            </a:pPr>
            <a:r>
              <a:rPr lang="my-MM" sz="7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အထူးကိုယ်တိုင်စစ်ဆေး</a:t>
            </a:r>
            <a:r>
              <a:rPr lang="en-US" sz="7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 </a:t>
            </a:r>
            <a:r>
              <a:rPr lang="my-MM" sz="7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ခြင်း</a:t>
            </a:r>
            <a:endParaRPr lang="ja-JP" altLang="en-US" sz="7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my-MM" sz="7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(တစ်နှစ် 1ကြိမ်)</a:t>
            </a:r>
            <a:r>
              <a:rPr lang="en-US" sz="7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 </a:t>
            </a:r>
            <a:endParaRPr lang="ja-JP" altLang="en-US" sz="7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16" name="テキスト ボックス 1203">
            <a:extLst>
              <a:ext uri="{FF2B5EF4-FFF2-40B4-BE49-F238E27FC236}">
                <a16:creationId xmlns:a16="http://schemas.microsoft.com/office/drawing/2014/main" id="{95515D53-DFB2-483B-8E37-4A1C03C86059}"/>
              </a:ext>
            </a:extLst>
          </p:cNvPr>
          <p:cNvSpPr txBox="1"/>
          <p:nvPr/>
        </p:nvSpPr>
        <p:spPr>
          <a:xfrm>
            <a:off x="3072496" y="4528703"/>
            <a:ext cx="938569" cy="35288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>
              <a:lnSpc>
                <a:spcPct val="150000"/>
              </a:lnSpc>
            </a:pPr>
            <a:r>
              <a:rPr lang="my-MM" sz="700" kern="100" dirty="0">
                <a:solidFill>
                  <a:prstClr val="black"/>
                </a:solidFill>
                <a:latin typeface="Pyidaungsu" pitchFamily="34" charset="0"/>
                <a:cs typeface="Pyidaungsu" pitchFamily="34" charset="0"/>
              </a:rPr>
              <a:t>ဘေးကင်းလုံခြုံမှုစည်းမျဉ်း အပိုဒ် 170</a:t>
            </a:r>
          </a:p>
          <a:p>
            <a:pPr algn="r">
              <a:lnSpc>
                <a:spcPct val="150000"/>
              </a:lnSpc>
            </a:pPr>
            <a:r>
              <a:rPr lang="my-MM" sz="700" kern="100" dirty="0">
                <a:solidFill>
                  <a:prstClr val="black"/>
                </a:solidFill>
                <a:latin typeface="Pyidaungsu" pitchFamily="34" charset="0"/>
                <a:cs typeface="Pyidaungsu" pitchFamily="34" charset="0"/>
              </a:rPr>
              <a:t>အပိုဒ် 171</a:t>
            </a:r>
          </a:p>
        </p:txBody>
      </p:sp>
      <p:sp>
        <p:nvSpPr>
          <p:cNvPr id="17" name="テキスト ボックス 1204">
            <a:extLst>
              <a:ext uri="{FF2B5EF4-FFF2-40B4-BE49-F238E27FC236}">
                <a16:creationId xmlns:a16="http://schemas.microsoft.com/office/drawing/2014/main" id="{F94A9E94-3038-4F37-8D5C-696C3F91ABB1}"/>
              </a:ext>
            </a:extLst>
          </p:cNvPr>
          <p:cNvSpPr txBox="1"/>
          <p:nvPr/>
        </p:nvSpPr>
        <p:spPr>
          <a:xfrm>
            <a:off x="3072496" y="4971379"/>
            <a:ext cx="938569" cy="54978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>
              <a:lnSpc>
                <a:spcPct val="150000"/>
              </a:lnSpc>
            </a:pPr>
            <a:r>
              <a:rPr lang="my-MM" sz="700" kern="100" dirty="0">
                <a:solidFill>
                  <a:prstClr val="black"/>
                </a:solidFill>
                <a:latin typeface="Pyidaungsu" pitchFamily="34" charset="0"/>
                <a:cs typeface="Pyidaungsu" pitchFamily="34" charset="0"/>
              </a:rPr>
              <a:t>ဘေးကင်းလုံခြုံမှုစည်းမျဉ်း အပိုဒ် 168</a:t>
            </a:r>
          </a:p>
          <a:p>
            <a:pPr algn="r">
              <a:lnSpc>
                <a:spcPct val="150000"/>
              </a:lnSpc>
            </a:pPr>
            <a:r>
              <a:rPr lang="my-MM" sz="700" kern="100" dirty="0">
                <a:solidFill>
                  <a:prstClr val="black"/>
                </a:solidFill>
                <a:latin typeface="Pyidaungsu" pitchFamily="34" charset="0"/>
                <a:cs typeface="Pyidaungsu" pitchFamily="34" charset="0"/>
              </a:rPr>
              <a:t>အပိုဒ် 169</a:t>
            </a:r>
          </a:p>
          <a:p>
            <a:pPr algn="r">
              <a:lnSpc>
                <a:spcPct val="150000"/>
              </a:lnSpc>
            </a:pPr>
            <a:r>
              <a:rPr lang="my-MM" sz="700" kern="100" dirty="0">
                <a:solidFill>
                  <a:prstClr val="black"/>
                </a:solidFill>
                <a:latin typeface="Pyidaungsu" pitchFamily="34" charset="0"/>
                <a:cs typeface="Pyidaungsu" pitchFamily="34" charset="0"/>
              </a:rPr>
              <a:t>အပိုဒ် 171</a:t>
            </a:r>
          </a:p>
        </p:txBody>
      </p:sp>
      <p:sp>
        <p:nvSpPr>
          <p:cNvPr id="18" name="テキスト ボックス 1205">
            <a:extLst>
              <a:ext uri="{FF2B5EF4-FFF2-40B4-BE49-F238E27FC236}">
                <a16:creationId xmlns:a16="http://schemas.microsoft.com/office/drawing/2014/main" id="{F8120ED4-7D4D-4AE5-9F2E-EA467EA22CF6}"/>
              </a:ext>
            </a:extLst>
          </p:cNvPr>
          <p:cNvSpPr txBox="1"/>
          <p:nvPr/>
        </p:nvSpPr>
        <p:spPr>
          <a:xfrm>
            <a:off x="3065188" y="5589274"/>
            <a:ext cx="945877" cy="72352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>
              <a:lnSpc>
                <a:spcPct val="150000"/>
              </a:lnSpc>
            </a:pPr>
            <a:r>
              <a:rPr lang="my-MM" sz="700" kern="100" dirty="0">
                <a:solidFill>
                  <a:prstClr val="black"/>
                </a:solidFill>
                <a:latin typeface="Pyidaungsu" pitchFamily="34" charset="0"/>
                <a:cs typeface="Pyidaungsu" pitchFamily="34" charset="0"/>
              </a:rPr>
              <a:t> ဘေးကင်းလုံခြုံမှုစည်းမျဉ်း အပိုဒ် 167</a:t>
            </a:r>
          </a:p>
          <a:p>
            <a:pPr algn="r">
              <a:lnSpc>
                <a:spcPct val="150000"/>
              </a:lnSpc>
            </a:pPr>
            <a:r>
              <a:rPr lang="my-MM" sz="700" kern="100" dirty="0">
                <a:solidFill>
                  <a:prstClr val="black"/>
                </a:solidFill>
                <a:latin typeface="Pyidaungsu" pitchFamily="34" charset="0"/>
                <a:cs typeface="Pyidaungsu" pitchFamily="34" charset="0"/>
              </a:rPr>
              <a:t>     　     အပိုဒ် 169</a:t>
            </a:r>
          </a:p>
          <a:p>
            <a:pPr algn="r">
              <a:lnSpc>
                <a:spcPct val="150000"/>
              </a:lnSpc>
            </a:pPr>
            <a:r>
              <a:rPr lang="my-MM" sz="700" kern="100" dirty="0">
                <a:solidFill>
                  <a:prstClr val="black"/>
                </a:solidFill>
                <a:latin typeface="Pyidaungsu" pitchFamily="34" charset="0"/>
                <a:cs typeface="Pyidaungsu" pitchFamily="34" charset="0"/>
              </a:rPr>
              <a:t>            အပိုဒ် 169 ၏2</a:t>
            </a:r>
            <a:endParaRPr lang="ja-JP" altLang="en-US" sz="700" kern="100" dirty="0">
              <a:solidFill>
                <a:prstClr val="black"/>
              </a:solidFill>
              <a:latin typeface="Pyidaungsu" pitchFamily="34" charset="0"/>
              <a:cs typeface="Pyidaungsu" pitchFamily="34" charset="0"/>
            </a:endParaRPr>
          </a:p>
          <a:p>
            <a:pPr algn="r">
              <a:lnSpc>
                <a:spcPct val="150000"/>
              </a:lnSpc>
            </a:pPr>
            <a:r>
              <a:rPr lang="my-MM" sz="700" kern="100" dirty="0">
                <a:solidFill>
                  <a:prstClr val="black"/>
                </a:solidFill>
                <a:latin typeface="Pyidaungsu" pitchFamily="34" charset="0"/>
                <a:cs typeface="Pyidaungsu" pitchFamily="34" charset="0"/>
              </a:rPr>
              <a:t>            အပိုဒ် 171</a:t>
            </a:r>
          </a:p>
        </p:txBody>
      </p:sp>
      <p:sp>
        <p:nvSpPr>
          <p:cNvPr id="19" name="テキスト ボックス 1206">
            <a:extLst>
              <a:ext uri="{FF2B5EF4-FFF2-40B4-BE49-F238E27FC236}">
                <a16:creationId xmlns:a16="http://schemas.microsoft.com/office/drawing/2014/main" id="{17FDE571-6FF6-43C3-B8FA-5A45A26CF768}"/>
              </a:ext>
            </a:extLst>
          </p:cNvPr>
          <p:cNvSpPr txBox="1"/>
          <p:nvPr/>
        </p:nvSpPr>
        <p:spPr>
          <a:xfrm>
            <a:off x="4165399" y="4635833"/>
            <a:ext cx="752475" cy="15057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my-MM" sz="700" kern="10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ယာဉ်မောင်းသူ</a:t>
            </a:r>
            <a:endParaRPr lang="ja-JP" altLang="en-US" sz="7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20" name="テキスト ボックス 1207">
            <a:extLst>
              <a:ext uri="{FF2B5EF4-FFF2-40B4-BE49-F238E27FC236}">
                <a16:creationId xmlns:a16="http://schemas.microsoft.com/office/drawing/2014/main" id="{A86F6B29-359D-4245-A668-CB767AF9E1BC}"/>
              </a:ext>
            </a:extLst>
          </p:cNvPr>
          <p:cNvSpPr txBox="1"/>
          <p:nvPr/>
        </p:nvSpPr>
        <p:spPr>
          <a:xfrm>
            <a:off x="4165399" y="5035511"/>
            <a:ext cx="1229700" cy="37410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my-MM" sz="7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လုပ်ငန်းအော်ပရေတာမှ (လုံခြုံရေးမန်နေဂျာ) မှညွှန်ကြားထားသူ</a:t>
            </a:r>
            <a:endParaRPr lang="ja-JP" altLang="en-US" sz="7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21" name="テキスト ボックス 1208">
            <a:extLst>
              <a:ext uri="{FF2B5EF4-FFF2-40B4-BE49-F238E27FC236}">
                <a16:creationId xmlns:a16="http://schemas.microsoft.com/office/drawing/2014/main" id="{2E138B2E-5F66-44C1-984B-524188152467}"/>
              </a:ext>
            </a:extLst>
          </p:cNvPr>
          <p:cNvSpPr txBox="1"/>
          <p:nvPr/>
        </p:nvSpPr>
        <p:spPr>
          <a:xfrm>
            <a:off x="4180640" y="5759910"/>
            <a:ext cx="1014094" cy="39749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my-MM" sz="700" kern="10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လုပ်ငန်းတွင်းစစ်ဆေးရေးမှူး</a:t>
            </a:r>
            <a:endParaRPr lang="ja-JP" altLang="en-US" sz="7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  <a:p>
            <a:pPr>
              <a:lnSpc>
                <a:spcPct val="150000"/>
              </a:lnSpc>
            </a:pPr>
            <a:r>
              <a:rPr lang="my-MM" sz="700" kern="10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စစ်ဆေးရေးကုမ္ပဏီမှ စစ်ဆေးရေးမှူး</a:t>
            </a:r>
            <a:endParaRPr lang="ja-JP" altLang="en-US" sz="7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22" name="テキスト ボックス 1209">
            <a:extLst>
              <a:ext uri="{FF2B5EF4-FFF2-40B4-BE49-F238E27FC236}">
                <a16:creationId xmlns:a16="http://schemas.microsoft.com/office/drawing/2014/main" id="{3DC5A7CF-FEF7-4DBE-A0EE-900B42D69D1F}"/>
              </a:ext>
            </a:extLst>
          </p:cNvPr>
          <p:cNvSpPr txBox="1"/>
          <p:nvPr/>
        </p:nvSpPr>
        <p:spPr>
          <a:xfrm>
            <a:off x="5525569" y="4509572"/>
            <a:ext cx="1779407" cy="38222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my-MM" sz="700" kern="100" baseline="300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※</a:t>
            </a:r>
            <a:r>
              <a:rPr lang="my-MM" sz="7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စစ်ဆေးစာရင်းကို စက်လည်ပတ်နေစဉ်ကာလအတွင်းသိမ်းဆည်းပါ</a:t>
            </a:r>
            <a:endParaRPr lang="ja-JP" altLang="en-US" sz="7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23" name="テキスト ボックス 1210">
            <a:extLst>
              <a:ext uri="{FF2B5EF4-FFF2-40B4-BE49-F238E27FC236}">
                <a16:creationId xmlns:a16="http://schemas.microsoft.com/office/drawing/2014/main" id="{822DC38E-A3C1-4719-9DF0-4D90A0A7B533}"/>
              </a:ext>
            </a:extLst>
          </p:cNvPr>
          <p:cNvSpPr txBox="1"/>
          <p:nvPr/>
        </p:nvSpPr>
        <p:spPr>
          <a:xfrm>
            <a:off x="5528449" y="5143817"/>
            <a:ext cx="1352550" cy="25202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my-MM" sz="700" kern="10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3 နှစ်ကာလ စစ်ဆေးရေးဇယား</a:t>
            </a:r>
            <a:endParaRPr lang="ja-JP" altLang="en-US" sz="7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24" name="テキスト ボックス 1211">
            <a:extLst>
              <a:ext uri="{FF2B5EF4-FFF2-40B4-BE49-F238E27FC236}">
                <a16:creationId xmlns:a16="http://schemas.microsoft.com/office/drawing/2014/main" id="{CF1BCB84-705A-43A8-BFCD-CFE16A4173FC}"/>
              </a:ext>
            </a:extLst>
          </p:cNvPr>
          <p:cNvSpPr txBox="1"/>
          <p:nvPr/>
        </p:nvSpPr>
        <p:spPr>
          <a:xfrm>
            <a:off x="5506520" y="5757526"/>
            <a:ext cx="1610805" cy="38387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my-MM" sz="7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3 နှစ်ကာလ စစ်ဆေးရေးဇယား</a:t>
            </a:r>
            <a:endParaRPr lang="ja-JP" altLang="en-US" sz="7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  <a:p>
            <a:pPr>
              <a:lnSpc>
                <a:spcPct val="150000"/>
              </a:lnSpc>
            </a:pPr>
            <a:r>
              <a:rPr lang="my-MM" sz="7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( ကြည့်ရှုစစ်ဆေးပြီးသည့်အမှတ်အသား</a:t>
            </a:r>
            <a:r>
              <a:rPr lang="en-US" sz="7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 </a:t>
            </a:r>
            <a:r>
              <a:rPr lang="my-MM" sz="7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တွဲထားသည်)</a:t>
            </a:r>
            <a:endParaRPr lang="ja-JP" altLang="en-US" sz="7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4555749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93395"/>
            <a:ext cx="8022560" cy="731562"/>
          </a:xfrm>
          <a:ln>
            <a:solidFill>
              <a:schemeClr val="tx1"/>
            </a:solidFill>
          </a:ln>
        </p:spPr>
        <p:txBody>
          <a:bodyPr rtlCol="0">
            <a:noAutofit/>
          </a:bodyPr>
          <a:lstStyle/>
          <a:p>
            <a:pPr rtl="0">
              <a:lnSpc>
                <a:spcPct val="150000"/>
              </a:lnSpc>
            </a:pPr>
            <a:r>
              <a:rPr lang="my-MM" sz="1600" dirty="0"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လုပ်ငန်းခွင်ဘေးအန္တရာယ်ကင်းရှင်းရေးနှင့်ကျန်းမာသန့်ရှင်းရေးဥပဒေ (roudou anzen eiseihou) (ရွေးနှုတ်ဖော်ပြချက်) (3)</a:t>
            </a:r>
            <a:endParaRPr kumimoji="1" lang="ja-JP" altLang="en-US" sz="1600" dirty="0"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419600" y="6479924"/>
            <a:ext cx="4576563" cy="2308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r"/>
            <a:r>
              <a:rPr lang="my-MM" sz="900" dirty="0">
                <a:solidFill>
                  <a:prstClr val="black"/>
                </a:solidFill>
                <a:latin typeface="Pyidaungsu" pitchFamily="34" charset="0"/>
                <a:cs typeface="Pyidaungsu" pitchFamily="34" charset="0"/>
              </a:rPr>
              <a:t>ဖတ်စာအုပ်စာမျက်နှာ 250 / အထောက်အကူပြုစာအုပ် စာမျက်နှာ 136</a:t>
            </a:r>
          </a:p>
        </p:txBody>
      </p:sp>
      <p:sp>
        <p:nvSpPr>
          <p:cNvPr id="6" name="コンテンツ プレースホルダー 4"/>
          <p:cNvSpPr txBox="1">
            <a:spLocks/>
          </p:cNvSpPr>
          <p:nvPr/>
        </p:nvSpPr>
        <p:spPr>
          <a:xfrm>
            <a:off x="628650" y="941778"/>
            <a:ext cx="8022560" cy="268464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my-MM" sz="1050" dirty="0">
                <a:solidFill>
                  <a:prstClr val="black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အခန်း6 အလုပ်သမားအားလုပ်ငန်းအပ်ထားမှုအတွက်ဆောင်ရွက်ချက်များ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my-MM" sz="1050" dirty="0">
                <a:solidFill>
                  <a:prstClr val="black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အပိုဒ် 61 &lt;အလုပ်လုပ်စဉ်ကန့်သတ်ချက်များ&gt;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my-MM" sz="1050" dirty="0">
                <a:solidFill>
                  <a:prstClr val="black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အလုပ်ရှင်သည် ကရိန်းမောင်းခြင်းနှင့် အခြားလုပ်ငန်းများ၌၊ အစိုးရအဖွဲ့အမိန့်အရသတ်မှတ်ထားသောအရာများနှင့်စပ်လျဉ်း၍ စီရင်စုလုပ်သားဆိုင်ရာဌာ၏ ဌာနမှူးမှထုတ်ပေးသော သက်ဆိုင်ရာလုပ်ငန်းနှင့်သက်ဆိုင်သည့်လိုင်စင်ကိုရရှိထားသူ၊ သို့မဟုတ်  စီရင်စုလုပ်သားဆိုင်ရာဌာ၏ ဌာနမှူးမှ မှတ်ပုံတင်ပေးထားသောသူမှ ဖွင့်ထားသည့် သက်ဆိုင်ရာလုပ်ငန်းနှင့်သက်ဆိုင်သော နည်းပညာကျွမ်းကျင်မှုသင်တန်းကိုပြီးဆုံးထားသူနှင့် အခြားသော ကျန်းမာရေး၊ အလုပ်သမားနှင့်လူမှုဖူလုံရေး၀န်ကြီးဌာန၏</a:t>
            </a:r>
            <a:r>
              <a:rPr lang="en-US" sz="1050" dirty="0">
                <a:solidFill>
                  <a:prstClr val="black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 </a:t>
            </a:r>
            <a:r>
              <a:rPr lang="my-MM" sz="1050" dirty="0">
                <a:solidFill>
                  <a:prstClr val="black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အမိန့်အရပေးအပ်သော လုပ်ပိုင်ခွင့်အရည်အချင်း်းကိုပိုင်ဆိုင်ထားသူမဟုတ်ပါက၊ သက်ဆိုင်ရာလုပ်ငန်းတွင်ပါဝင်ဆောင်ရွက်၍မရပါ။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my-MM" sz="1050" dirty="0">
                <a:solidFill>
                  <a:prstClr val="black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2　ရှေ့အပိုဒ်ပါပြဌာန်းချက်များနှင့်အညီသက်ဆိုင်ရာစီးပွားရေးလုပ်ငန်းများတွင်ပါဝင်နိုင်သူမှလွဲ၍ မည်သူမျှသက်ဆိုင်ရာလုပ်ငန်းကို</a:t>
            </a:r>
            <a:r>
              <a:rPr lang="en-US" sz="1050" dirty="0">
                <a:solidFill>
                  <a:prstClr val="black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 </a:t>
            </a:r>
            <a:r>
              <a:rPr lang="my-MM" sz="1050" dirty="0">
                <a:solidFill>
                  <a:prstClr val="black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မဆောင်ရွက်စေရ။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my-MM" sz="1050" dirty="0">
                <a:solidFill>
                  <a:prstClr val="black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3    အပိုဒ် 1 ပါပြဌာန်းချက်များနှင့်အညီသက်ဆိုင်ရာစီးပွားရေးလုပ်ငန်းများတွင်ပါဝင်နိုင်သူသည် သက်ဆိုင်ရာလုပ်ငန်း၌ပါ၀င်သည့်အခါ၊ ၎င်းနှင့်သက်ဆိုင်သော လိုင်စင်နှင့် အခြားသောလုပ်ပိုင်ခွင့်အရည်အချင်းကိုသက်သေခံသည့် စာရွက်စာတမ်းများကို</a:t>
            </a:r>
            <a:r>
              <a:rPr lang="en-US" sz="1050" dirty="0">
                <a:solidFill>
                  <a:prstClr val="black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 </a:t>
            </a:r>
            <a:r>
              <a:rPr lang="my-MM" sz="1050" dirty="0">
                <a:solidFill>
                  <a:prstClr val="black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ကိုင်ဆောင်</a:t>
            </a:r>
            <a:r>
              <a:rPr lang="en-US" sz="1050" dirty="0">
                <a:solidFill>
                  <a:prstClr val="black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 </a:t>
            </a:r>
            <a:r>
              <a:rPr lang="my-MM" sz="1050" dirty="0">
                <a:solidFill>
                  <a:prstClr val="black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ထားရမည်။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my-MM" sz="1050" dirty="0">
                <a:solidFill>
                  <a:prstClr val="black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4　အကျဉ်းချုပ်</a:t>
            </a: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337" y="4063440"/>
            <a:ext cx="4345610" cy="2181496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9930" y="4063439"/>
            <a:ext cx="4389068" cy="703989"/>
          </a:xfrm>
          <a:prstGeom prst="rect">
            <a:avLst/>
          </a:prstGeom>
        </p:spPr>
      </p:pic>
      <p:sp>
        <p:nvSpPr>
          <p:cNvPr id="8" name="コンテンツ プレースホルダー 4"/>
          <p:cNvSpPr txBox="1">
            <a:spLocks/>
          </p:cNvSpPr>
          <p:nvPr/>
        </p:nvSpPr>
        <p:spPr>
          <a:xfrm>
            <a:off x="157997" y="3720940"/>
            <a:ext cx="8272883" cy="282599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180975" algn="ctr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my-MM" sz="1100" dirty="0">
                <a:solidFill>
                  <a:prstClr val="black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စက်၏ယာဉ်မောင်းသူများအတွက်လိုအပ်သလုပ်ပိုင်ခွင့်အရည်အချင်းများ           </a:t>
            </a:r>
            <a:r>
              <a:rPr lang="en-US" sz="1100" dirty="0">
                <a:solidFill>
                  <a:prstClr val="black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       </a:t>
            </a:r>
            <a:r>
              <a:rPr lang="my-MM" sz="1100" dirty="0">
                <a:solidFill>
                  <a:prstClr val="black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      လုပ်သားများအတွက်လိုအပ်သောလုပ်ပိုင်ခွင့်အရည်အချင်း</a:t>
            </a:r>
          </a:p>
        </p:txBody>
      </p:sp>
      <p:sp>
        <p:nvSpPr>
          <p:cNvPr id="9" name="テキスト ボックス 988">
            <a:extLst>
              <a:ext uri="{FF2B5EF4-FFF2-40B4-BE49-F238E27FC236}">
                <a16:creationId xmlns:a16="http://schemas.microsoft.com/office/drawing/2014/main" id="{FCCAEE3B-2521-42C9-B588-8E8F689A7672}"/>
              </a:ext>
            </a:extLst>
          </p:cNvPr>
          <p:cNvSpPr txBox="1"/>
          <p:nvPr/>
        </p:nvSpPr>
        <p:spPr>
          <a:xfrm>
            <a:off x="3432810" y="4080749"/>
            <a:ext cx="803592" cy="9278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my-MM" sz="400" kern="100" dirty="0">
                <a:solidFill>
                  <a:prstClr val="black"/>
                </a:solidFill>
                <a:latin typeface="Pyidaungsu" pitchFamily="34" charset="0"/>
                <a:ea typeface="ＭＳ Ｐゴシック" panose="020B0600070205080204" pitchFamily="50" charset="-128"/>
                <a:cs typeface="Pyidaungsu" pitchFamily="34" charset="0"/>
              </a:rPr>
              <a:t>လုပ်ပိုင်ခွင့်အရည်အချင်းအမျိုးအစား</a:t>
            </a:r>
            <a:endParaRPr lang="ja-JP" altLang="en-US" sz="4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10" name="テキスト ボックス 989">
            <a:extLst>
              <a:ext uri="{FF2B5EF4-FFF2-40B4-BE49-F238E27FC236}">
                <a16:creationId xmlns:a16="http://schemas.microsoft.com/office/drawing/2014/main" id="{35A96742-AF05-4811-99A1-7C10C1734ECF}"/>
              </a:ext>
            </a:extLst>
          </p:cNvPr>
          <p:cNvSpPr txBox="1"/>
          <p:nvPr/>
        </p:nvSpPr>
        <p:spPr>
          <a:xfrm>
            <a:off x="3144561" y="4195556"/>
            <a:ext cx="366395" cy="900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my-MM" sz="400" kern="100">
                <a:solidFill>
                  <a:prstClr val="black"/>
                </a:solidFill>
                <a:latin typeface="Pyidaungsu" pitchFamily="34" charset="0"/>
                <a:ea typeface="ＭＳ Ｐゴシック" panose="020B0600070205080204" pitchFamily="50" charset="-128"/>
                <a:cs typeface="Pyidaungsu" pitchFamily="34" charset="0"/>
              </a:rPr>
              <a:t>လိုင်စင်</a:t>
            </a:r>
            <a:endParaRPr lang="ja-JP" altLang="en-US" sz="4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11" name="テキスト ボックス 990">
            <a:extLst>
              <a:ext uri="{FF2B5EF4-FFF2-40B4-BE49-F238E27FC236}">
                <a16:creationId xmlns:a16="http://schemas.microsoft.com/office/drawing/2014/main" id="{88C7D732-0B77-44E2-8864-11AC9DE96636}"/>
              </a:ext>
            </a:extLst>
          </p:cNvPr>
          <p:cNvSpPr txBox="1"/>
          <p:nvPr/>
        </p:nvSpPr>
        <p:spPr>
          <a:xfrm>
            <a:off x="3621926" y="4194826"/>
            <a:ext cx="366395" cy="900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my-MM" sz="400" kern="100" dirty="0">
                <a:solidFill>
                  <a:prstClr val="black"/>
                </a:solidFill>
                <a:latin typeface="Pyidaungsu" pitchFamily="34" charset="0"/>
                <a:ea typeface="ＭＳ Ｐゴシック" panose="020B0600070205080204" pitchFamily="50" charset="-128"/>
                <a:cs typeface="Pyidaungsu" pitchFamily="34" charset="0"/>
              </a:rPr>
              <a:t>နည်းပညာကျွမ်းကျင်မှုသင်တန်း</a:t>
            </a:r>
            <a:endParaRPr lang="ja-JP" altLang="en-US" sz="4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12" name="テキスト ボックス 991">
            <a:extLst>
              <a:ext uri="{FF2B5EF4-FFF2-40B4-BE49-F238E27FC236}">
                <a16:creationId xmlns:a16="http://schemas.microsoft.com/office/drawing/2014/main" id="{2A12918D-F049-442B-A972-58DDDDBE63B5}"/>
              </a:ext>
            </a:extLst>
          </p:cNvPr>
          <p:cNvSpPr txBox="1"/>
          <p:nvPr/>
        </p:nvSpPr>
        <p:spPr>
          <a:xfrm>
            <a:off x="4053205" y="4190973"/>
            <a:ext cx="396875" cy="9001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my-MM" sz="400" kern="100" dirty="0">
                <a:solidFill>
                  <a:prstClr val="black"/>
                </a:solidFill>
                <a:latin typeface="Pyidaungsu" pitchFamily="34" charset="0"/>
                <a:ea typeface="ＭＳ Ｐゴシック" panose="020B0600070205080204" pitchFamily="50" charset="-128"/>
                <a:cs typeface="Pyidaungsu" pitchFamily="34" charset="0"/>
              </a:rPr>
              <a:t>အထူးသင်ကြားရေး</a:t>
            </a:r>
            <a:endParaRPr lang="ja-JP" altLang="en-US" sz="4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13" name="テキスト ボックス 998">
            <a:extLst>
              <a:ext uri="{FF2B5EF4-FFF2-40B4-BE49-F238E27FC236}">
                <a16:creationId xmlns:a16="http://schemas.microsoft.com/office/drawing/2014/main" id="{224858C5-A723-44BD-AB7A-D1D1D25313D4}"/>
              </a:ext>
            </a:extLst>
          </p:cNvPr>
          <p:cNvSpPr txBox="1"/>
          <p:nvPr/>
        </p:nvSpPr>
        <p:spPr>
          <a:xfrm>
            <a:off x="2596584" y="6013263"/>
            <a:ext cx="396000" cy="900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my-MM" sz="400" kern="10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1 တန်နှင့်အထက်</a:t>
            </a:r>
            <a:endParaRPr lang="ja-JP" altLang="en-US" sz="400" kern="100" dirty="0">
              <a:solidFill>
                <a:prstClr val="black"/>
              </a:solidFill>
              <a:latin typeface="Pyidaungsu" pitchFamily="34" charset="0"/>
              <a:cs typeface="Pyidaungsu" pitchFamily="34" charset="0"/>
            </a:endParaRPr>
          </a:p>
        </p:txBody>
      </p:sp>
      <p:sp>
        <p:nvSpPr>
          <p:cNvPr id="14" name="テキスト ボックス 999">
            <a:extLst>
              <a:ext uri="{FF2B5EF4-FFF2-40B4-BE49-F238E27FC236}">
                <a16:creationId xmlns:a16="http://schemas.microsoft.com/office/drawing/2014/main" id="{746890D8-42F2-4D08-9581-98C1F0EC26B7}"/>
              </a:ext>
            </a:extLst>
          </p:cNvPr>
          <p:cNvSpPr txBox="1"/>
          <p:nvPr/>
        </p:nvSpPr>
        <p:spPr>
          <a:xfrm>
            <a:off x="2595410" y="6131740"/>
            <a:ext cx="396000" cy="900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my-MM" sz="400" kern="10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1 တန်မပြည့်</a:t>
            </a:r>
            <a:endParaRPr lang="ja-JP" altLang="en-US" sz="400" kern="100" dirty="0">
              <a:solidFill>
                <a:prstClr val="black"/>
              </a:solidFill>
              <a:latin typeface="Pyidaungsu" pitchFamily="34" charset="0"/>
              <a:cs typeface="Pyidaungsu" pitchFamily="34" charset="0"/>
            </a:endParaRPr>
          </a:p>
        </p:txBody>
      </p:sp>
      <p:sp>
        <p:nvSpPr>
          <p:cNvPr id="15" name="テキスト ボックス 1000">
            <a:extLst>
              <a:ext uri="{FF2B5EF4-FFF2-40B4-BE49-F238E27FC236}">
                <a16:creationId xmlns:a16="http://schemas.microsoft.com/office/drawing/2014/main" id="{2EB5AC52-E879-4CBD-A40D-8D22C423819A}"/>
              </a:ext>
            </a:extLst>
          </p:cNvPr>
          <p:cNvSpPr txBox="1"/>
          <p:nvPr/>
        </p:nvSpPr>
        <p:spPr>
          <a:xfrm>
            <a:off x="2596584" y="5789617"/>
            <a:ext cx="396000" cy="900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my-MM" sz="400" kern="10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1 တန်နှင့်အထက်</a:t>
            </a:r>
            <a:endParaRPr lang="ja-JP" altLang="en-US" sz="400" kern="100" dirty="0">
              <a:solidFill>
                <a:prstClr val="black"/>
              </a:solidFill>
              <a:latin typeface="Pyidaungsu" pitchFamily="34" charset="0"/>
              <a:cs typeface="Pyidaungsu" pitchFamily="34" charset="0"/>
            </a:endParaRPr>
          </a:p>
        </p:txBody>
      </p:sp>
      <p:sp>
        <p:nvSpPr>
          <p:cNvPr id="16" name="テキスト ボックス 1001">
            <a:extLst>
              <a:ext uri="{FF2B5EF4-FFF2-40B4-BE49-F238E27FC236}">
                <a16:creationId xmlns:a16="http://schemas.microsoft.com/office/drawing/2014/main" id="{F5E53D1E-A3A9-47B4-BC89-8C5C6FA82ACA}"/>
              </a:ext>
            </a:extLst>
          </p:cNvPr>
          <p:cNvSpPr txBox="1"/>
          <p:nvPr/>
        </p:nvSpPr>
        <p:spPr>
          <a:xfrm>
            <a:off x="2596584" y="5908362"/>
            <a:ext cx="396000" cy="900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my-MM" sz="400" kern="10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1 တန်မပြည့်</a:t>
            </a:r>
            <a:endParaRPr lang="ja-JP" altLang="en-US" sz="400" kern="100" dirty="0">
              <a:solidFill>
                <a:prstClr val="black"/>
              </a:solidFill>
              <a:latin typeface="Pyidaungsu" pitchFamily="34" charset="0"/>
              <a:cs typeface="Pyidaungsu" pitchFamily="34" charset="0"/>
            </a:endParaRPr>
          </a:p>
        </p:txBody>
      </p:sp>
      <p:sp>
        <p:nvSpPr>
          <p:cNvPr id="17" name="テキスト ボックス 1002">
            <a:extLst>
              <a:ext uri="{FF2B5EF4-FFF2-40B4-BE49-F238E27FC236}">
                <a16:creationId xmlns:a16="http://schemas.microsoft.com/office/drawing/2014/main" id="{A3225B0A-F572-472C-A35F-E573AEE17D6C}"/>
              </a:ext>
            </a:extLst>
          </p:cNvPr>
          <p:cNvSpPr txBox="1"/>
          <p:nvPr/>
        </p:nvSpPr>
        <p:spPr>
          <a:xfrm>
            <a:off x="2596584" y="4307839"/>
            <a:ext cx="396000" cy="900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my-MM" sz="400" kern="10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5 တန်နှင့်အထက်</a:t>
            </a:r>
            <a:endParaRPr lang="ja-JP" altLang="en-US" sz="400" kern="100">
              <a:solidFill>
                <a:prstClr val="black"/>
              </a:solidFill>
              <a:latin typeface="Pyidaungsu" pitchFamily="34" charset="0"/>
              <a:cs typeface="Pyidaungsu" pitchFamily="34" charset="0"/>
            </a:endParaRPr>
          </a:p>
        </p:txBody>
      </p:sp>
      <p:sp>
        <p:nvSpPr>
          <p:cNvPr id="18" name="テキスト ボックス 1003">
            <a:extLst>
              <a:ext uri="{FF2B5EF4-FFF2-40B4-BE49-F238E27FC236}">
                <a16:creationId xmlns:a16="http://schemas.microsoft.com/office/drawing/2014/main" id="{F402C365-3D0A-404D-916C-F7B102120403}"/>
              </a:ext>
            </a:extLst>
          </p:cNvPr>
          <p:cNvSpPr txBox="1"/>
          <p:nvPr/>
        </p:nvSpPr>
        <p:spPr>
          <a:xfrm>
            <a:off x="2596584" y="4435474"/>
            <a:ext cx="396000" cy="900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my-MM" sz="400" kern="10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5 တန်မပြည့်</a:t>
            </a:r>
            <a:endParaRPr lang="ja-JP" altLang="en-US" sz="400" kern="100" dirty="0">
              <a:solidFill>
                <a:prstClr val="black"/>
              </a:solidFill>
              <a:latin typeface="Pyidaungsu" pitchFamily="34" charset="0"/>
              <a:cs typeface="Pyidaungsu" pitchFamily="34" charset="0"/>
            </a:endParaRPr>
          </a:p>
        </p:txBody>
      </p:sp>
      <p:sp>
        <p:nvSpPr>
          <p:cNvPr id="19" name="テキスト ボックス 1004">
            <a:extLst>
              <a:ext uri="{FF2B5EF4-FFF2-40B4-BE49-F238E27FC236}">
                <a16:creationId xmlns:a16="http://schemas.microsoft.com/office/drawing/2014/main" id="{7D8134DF-457F-47BB-A950-6871744A4AAF}"/>
              </a:ext>
            </a:extLst>
          </p:cNvPr>
          <p:cNvSpPr txBox="1"/>
          <p:nvPr/>
        </p:nvSpPr>
        <p:spPr>
          <a:xfrm>
            <a:off x="2596584" y="4538378"/>
            <a:ext cx="396000" cy="900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my-MM" sz="4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5 တန်နှင့်အထက်</a:t>
            </a:r>
            <a:endParaRPr lang="ja-JP" altLang="en-US" sz="400" kern="100" dirty="0">
              <a:solidFill>
                <a:prstClr val="black"/>
              </a:solidFill>
              <a:latin typeface="Pyidaungsu" pitchFamily="34" charset="0"/>
              <a:cs typeface="Pyidaungsu" pitchFamily="34" charset="0"/>
            </a:endParaRPr>
          </a:p>
        </p:txBody>
      </p:sp>
      <p:sp>
        <p:nvSpPr>
          <p:cNvPr id="20" name="テキスト ボックス 1005">
            <a:extLst>
              <a:ext uri="{FF2B5EF4-FFF2-40B4-BE49-F238E27FC236}">
                <a16:creationId xmlns:a16="http://schemas.microsoft.com/office/drawing/2014/main" id="{B31AF9FF-1D01-4571-B5D9-5CF08E8077C2}"/>
              </a:ext>
            </a:extLst>
          </p:cNvPr>
          <p:cNvSpPr txBox="1"/>
          <p:nvPr/>
        </p:nvSpPr>
        <p:spPr>
          <a:xfrm>
            <a:off x="2596584" y="4652670"/>
            <a:ext cx="396000" cy="900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my-MM" sz="400" kern="10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5 တန်မပြည့်</a:t>
            </a:r>
            <a:endParaRPr lang="ja-JP" altLang="en-US" sz="400" kern="100" dirty="0">
              <a:solidFill>
                <a:prstClr val="black"/>
              </a:solidFill>
              <a:latin typeface="Pyidaungsu" pitchFamily="34" charset="0"/>
              <a:cs typeface="Pyidaungsu" pitchFamily="34" charset="0"/>
            </a:endParaRPr>
          </a:p>
        </p:txBody>
      </p:sp>
      <p:sp>
        <p:nvSpPr>
          <p:cNvPr id="21" name="テキスト ボックス 1006">
            <a:extLst>
              <a:ext uri="{FF2B5EF4-FFF2-40B4-BE49-F238E27FC236}">
                <a16:creationId xmlns:a16="http://schemas.microsoft.com/office/drawing/2014/main" id="{A9124EC0-BC79-485D-98E3-F4A039E630FA}"/>
              </a:ext>
            </a:extLst>
          </p:cNvPr>
          <p:cNvSpPr txBox="1"/>
          <p:nvPr/>
        </p:nvSpPr>
        <p:spPr>
          <a:xfrm>
            <a:off x="2596584" y="4766720"/>
            <a:ext cx="396000" cy="900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my-MM" sz="400" kern="10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5 တန်နှင့်အထက်</a:t>
            </a:r>
            <a:endParaRPr lang="ja-JP" altLang="en-US" sz="400" kern="100" dirty="0">
              <a:solidFill>
                <a:prstClr val="black"/>
              </a:solidFill>
              <a:latin typeface="Pyidaungsu" pitchFamily="34" charset="0"/>
              <a:cs typeface="Pyidaungsu" pitchFamily="34" charset="0"/>
            </a:endParaRPr>
          </a:p>
        </p:txBody>
      </p:sp>
      <p:sp>
        <p:nvSpPr>
          <p:cNvPr id="22" name="テキスト ボックス 1007">
            <a:extLst>
              <a:ext uri="{FF2B5EF4-FFF2-40B4-BE49-F238E27FC236}">
                <a16:creationId xmlns:a16="http://schemas.microsoft.com/office/drawing/2014/main" id="{18D1C0DB-2E82-46DF-976D-C74DE57E6609}"/>
              </a:ext>
            </a:extLst>
          </p:cNvPr>
          <p:cNvSpPr txBox="1"/>
          <p:nvPr/>
        </p:nvSpPr>
        <p:spPr>
          <a:xfrm>
            <a:off x="2596584" y="4886426"/>
            <a:ext cx="396000" cy="900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my-MM" sz="400" kern="10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1 တန်နှင့်အထက်</a:t>
            </a:r>
            <a:endParaRPr lang="ja-JP" altLang="en-US" sz="400" kern="100" dirty="0">
              <a:solidFill>
                <a:prstClr val="black"/>
              </a:solidFill>
              <a:latin typeface="Pyidaungsu" pitchFamily="34" charset="0"/>
              <a:cs typeface="Pyidaungsu" pitchFamily="34" charset="0"/>
            </a:endParaRPr>
          </a:p>
        </p:txBody>
      </p:sp>
      <p:sp>
        <p:nvSpPr>
          <p:cNvPr id="23" name="テキスト ボックス 1008">
            <a:extLst>
              <a:ext uri="{FF2B5EF4-FFF2-40B4-BE49-F238E27FC236}">
                <a16:creationId xmlns:a16="http://schemas.microsoft.com/office/drawing/2014/main" id="{CF4C4726-7B5C-4CF2-AF4C-A377ED4F2C84}"/>
              </a:ext>
            </a:extLst>
          </p:cNvPr>
          <p:cNvSpPr txBox="1"/>
          <p:nvPr/>
        </p:nvSpPr>
        <p:spPr>
          <a:xfrm>
            <a:off x="2596584" y="4994112"/>
            <a:ext cx="396000" cy="900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my-MM" sz="400" kern="10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5 တန်မပြည့်</a:t>
            </a:r>
            <a:endParaRPr lang="ja-JP" altLang="en-US" sz="400" kern="100" dirty="0">
              <a:solidFill>
                <a:prstClr val="black"/>
              </a:solidFill>
              <a:latin typeface="Pyidaungsu" pitchFamily="34" charset="0"/>
              <a:cs typeface="Pyidaungsu" pitchFamily="34" charset="0"/>
            </a:endParaRPr>
          </a:p>
        </p:txBody>
      </p:sp>
      <p:sp>
        <p:nvSpPr>
          <p:cNvPr id="24" name="テキスト ボックス 1009">
            <a:extLst>
              <a:ext uri="{FF2B5EF4-FFF2-40B4-BE49-F238E27FC236}">
                <a16:creationId xmlns:a16="http://schemas.microsoft.com/office/drawing/2014/main" id="{DFF5DA4D-6E2E-4C92-A160-9E34729F1914}"/>
              </a:ext>
            </a:extLst>
          </p:cNvPr>
          <p:cNvSpPr txBox="1"/>
          <p:nvPr/>
        </p:nvSpPr>
        <p:spPr>
          <a:xfrm>
            <a:off x="2596584" y="5109362"/>
            <a:ext cx="396000" cy="900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my-MM" sz="400" kern="10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1 တန်မပြည့်</a:t>
            </a:r>
            <a:endParaRPr lang="ja-JP" altLang="en-US" sz="400" kern="100" dirty="0">
              <a:solidFill>
                <a:prstClr val="black"/>
              </a:solidFill>
              <a:latin typeface="Pyidaungsu" pitchFamily="34" charset="0"/>
              <a:cs typeface="Pyidaungsu" pitchFamily="34" charset="0"/>
            </a:endParaRPr>
          </a:p>
        </p:txBody>
      </p:sp>
      <p:sp>
        <p:nvSpPr>
          <p:cNvPr id="25" name="テキスト ボックス 1010">
            <a:extLst>
              <a:ext uri="{FF2B5EF4-FFF2-40B4-BE49-F238E27FC236}">
                <a16:creationId xmlns:a16="http://schemas.microsoft.com/office/drawing/2014/main" id="{99E41E87-5885-455F-9D8F-C9A6B4A24F37}"/>
              </a:ext>
            </a:extLst>
          </p:cNvPr>
          <p:cNvSpPr txBox="1"/>
          <p:nvPr/>
        </p:nvSpPr>
        <p:spPr>
          <a:xfrm>
            <a:off x="2596584" y="5565720"/>
            <a:ext cx="396000" cy="900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my-MM" sz="4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3 တန်နှင့်အထက်</a:t>
            </a:r>
            <a:endParaRPr lang="ja-JP" altLang="en-US" sz="400" kern="100" dirty="0">
              <a:solidFill>
                <a:prstClr val="black"/>
              </a:solidFill>
              <a:latin typeface="Pyidaungsu" pitchFamily="34" charset="0"/>
              <a:cs typeface="Pyidaungsu" pitchFamily="34" charset="0"/>
            </a:endParaRPr>
          </a:p>
        </p:txBody>
      </p:sp>
      <p:sp>
        <p:nvSpPr>
          <p:cNvPr id="26" name="テキスト ボックス 1011">
            <a:extLst>
              <a:ext uri="{FF2B5EF4-FFF2-40B4-BE49-F238E27FC236}">
                <a16:creationId xmlns:a16="http://schemas.microsoft.com/office/drawing/2014/main" id="{C4A896ED-1BA9-4B44-BEB7-B3E8F43ECD2A}"/>
              </a:ext>
            </a:extLst>
          </p:cNvPr>
          <p:cNvSpPr txBox="1"/>
          <p:nvPr/>
        </p:nvSpPr>
        <p:spPr>
          <a:xfrm>
            <a:off x="2596584" y="5676227"/>
            <a:ext cx="396000" cy="900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my-MM" sz="400" kern="10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3 တန်မပြည့်</a:t>
            </a:r>
            <a:endParaRPr lang="ja-JP" altLang="en-US" sz="400" kern="100" dirty="0">
              <a:solidFill>
                <a:prstClr val="black"/>
              </a:solidFill>
              <a:latin typeface="Pyidaungsu" pitchFamily="34" charset="0"/>
              <a:cs typeface="Pyidaungsu" pitchFamily="34" charset="0"/>
            </a:endParaRPr>
          </a:p>
        </p:txBody>
      </p:sp>
      <p:sp>
        <p:nvSpPr>
          <p:cNvPr id="27" name="テキスト ボックス 1012">
            <a:extLst>
              <a:ext uri="{FF2B5EF4-FFF2-40B4-BE49-F238E27FC236}">
                <a16:creationId xmlns:a16="http://schemas.microsoft.com/office/drawing/2014/main" id="{1CEEB0E3-2CC1-498F-8B9D-EE1A55F3A64E}"/>
              </a:ext>
            </a:extLst>
          </p:cNvPr>
          <p:cNvSpPr txBox="1"/>
          <p:nvPr/>
        </p:nvSpPr>
        <p:spPr>
          <a:xfrm>
            <a:off x="2596584" y="5217998"/>
            <a:ext cx="396000" cy="900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my-MM" sz="400" kern="10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3 တန်နှင့်အထက်</a:t>
            </a:r>
            <a:endParaRPr lang="ja-JP" altLang="en-US" sz="400" kern="100" dirty="0">
              <a:solidFill>
                <a:prstClr val="black"/>
              </a:solidFill>
              <a:latin typeface="Pyidaungsu" pitchFamily="34" charset="0"/>
              <a:cs typeface="Pyidaungsu" pitchFamily="34" charset="0"/>
            </a:endParaRPr>
          </a:p>
        </p:txBody>
      </p:sp>
      <p:sp>
        <p:nvSpPr>
          <p:cNvPr id="28" name="テキスト ボックス 1013">
            <a:extLst>
              <a:ext uri="{FF2B5EF4-FFF2-40B4-BE49-F238E27FC236}">
                <a16:creationId xmlns:a16="http://schemas.microsoft.com/office/drawing/2014/main" id="{536C1C32-861D-470A-82ED-EF4051CC2E61}"/>
              </a:ext>
            </a:extLst>
          </p:cNvPr>
          <p:cNvSpPr txBox="1"/>
          <p:nvPr/>
        </p:nvSpPr>
        <p:spPr>
          <a:xfrm>
            <a:off x="2597751" y="5328862"/>
            <a:ext cx="396000" cy="900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my-MM" sz="400" kern="10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3 တန်မပြည့်</a:t>
            </a:r>
            <a:endParaRPr lang="ja-JP" altLang="en-US" sz="400" kern="100" dirty="0">
              <a:solidFill>
                <a:prstClr val="black"/>
              </a:solidFill>
              <a:latin typeface="Pyidaungsu" pitchFamily="34" charset="0"/>
              <a:cs typeface="Pyidaungsu" pitchFamily="34" charset="0"/>
            </a:endParaRPr>
          </a:p>
        </p:txBody>
      </p:sp>
      <p:sp>
        <p:nvSpPr>
          <p:cNvPr id="29" name="テキスト ボックス 1014">
            <a:extLst>
              <a:ext uri="{FF2B5EF4-FFF2-40B4-BE49-F238E27FC236}">
                <a16:creationId xmlns:a16="http://schemas.microsoft.com/office/drawing/2014/main" id="{CECED472-5D28-414A-93F5-545D8796578C}"/>
              </a:ext>
            </a:extLst>
          </p:cNvPr>
          <p:cNvSpPr txBox="1"/>
          <p:nvPr/>
        </p:nvSpPr>
        <p:spPr>
          <a:xfrm>
            <a:off x="2125227" y="5452363"/>
            <a:ext cx="623570" cy="9969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my-MM" sz="400" kern="100" dirty="0">
                <a:solidFill>
                  <a:prstClr val="black"/>
                </a:solidFill>
                <a:latin typeface="Pyidaungsu" pitchFamily="34" charset="0"/>
                <a:ea typeface="ＭＳ Ｐゴシック" panose="020B0600070205080204" pitchFamily="50" charset="-128"/>
                <a:cs typeface="Pyidaungsu" pitchFamily="34" charset="0"/>
              </a:rPr>
              <a:t>ကန့်သတ်ချက်မရှိပါ</a:t>
            </a:r>
            <a:endParaRPr lang="ja-JP" altLang="en-US" sz="4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30" name="テキスト ボックス 1016">
            <a:extLst>
              <a:ext uri="{FF2B5EF4-FFF2-40B4-BE49-F238E27FC236}">
                <a16:creationId xmlns:a16="http://schemas.microsoft.com/office/drawing/2014/main" id="{E87434F9-407F-4CC0-9058-50FA5886607B}"/>
              </a:ext>
            </a:extLst>
          </p:cNvPr>
          <p:cNvSpPr txBox="1"/>
          <p:nvPr/>
        </p:nvSpPr>
        <p:spPr>
          <a:xfrm>
            <a:off x="2314423" y="4134949"/>
            <a:ext cx="561975" cy="900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my-MM" sz="400" kern="100">
                <a:solidFill>
                  <a:prstClr val="black"/>
                </a:solidFill>
                <a:latin typeface="Pyidaungsu" pitchFamily="34" charset="0"/>
                <a:ea typeface="ＭＳ Ｐゴシック" panose="020B0600070205080204" pitchFamily="50" charset="-128"/>
                <a:cs typeface="Pyidaungsu" pitchFamily="34" charset="0"/>
              </a:rPr>
              <a:t>စက်၏စွမ်းဆောင်နိုင်မှု</a:t>
            </a:r>
            <a:endParaRPr lang="ja-JP" altLang="en-US" sz="4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31" name="テキスト ボックス 1017">
            <a:extLst>
              <a:ext uri="{FF2B5EF4-FFF2-40B4-BE49-F238E27FC236}">
                <a16:creationId xmlns:a16="http://schemas.microsoft.com/office/drawing/2014/main" id="{8E6093C1-6F73-4032-BE14-3C8D72EAE574}"/>
              </a:ext>
            </a:extLst>
          </p:cNvPr>
          <p:cNvSpPr txBox="1"/>
          <p:nvPr/>
        </p:nvSpPr>
        <p:spPr>
          <a:xfrm>
            <a:off x="2071661" y="4307838"/>
            <a:ext cx="342025" cy="21763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50000"/>
              </a:lnSpc>
            </a:pPr>
            <a:r>
              <a:rPr lang="my-MM" sz="400" kern="100">
                <a:solidFill>
                  <a:prstClr val="black"/>
                </a:solidFill>
                <a:latin typeface="Pyidaungsu" pitchFamily="34" charset="0"/>
                <a:ea typeface="ＭＳ Ｐゴシック" panose="020B0600070205080204" pitchFamily="50" charset="-128"/>
                <a:cs typeface="Pyidaungsu" pitchFamily="34" charset="0"/>
              </a:rPr>
              <a:t>မတင်သည့်ဝန်အလေးချိန်</a:t>
            </a:r>
            <a:endParaRPr lang="ja-JP" altLang="en-US" sz="4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32" name="テキスト ボックス 1018">
            <a:extLst>
              <a:ext uri="{FF2B5EF4-FFF2-40B4-BE49-F238E27FC236}">
                <a16:creationId xmlns:a16="http://schemas.microsoft.com/office/drawing/2014/main" id="{3163FE7C-C304-4925-A327-44E8E9B255B8}"/>
              </a:ext>
            </a:extLst>
          </p:cNvPr>
          <p:cNvSpPr txBox="1"/>
          <p:nvPr/>
        </p:nvSpPr>
        <p:spPr>
          <a:xfrm>
            <a:off x="2045871" y="4861160"/>
            <a:ext cx="342025" cy="22352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50000"/>
              </a:lnSpc>
            </a:pPr>
            <a:r>
              <a:rPr lang="my-MM" sz="400" kern="100">
                <a:solidFill>
                  <a:prstClr val="black"/>
                </a:solidFill>
                <a:latin typeface="Pyidaungsu" pitchFamily="34" charset="0"/>
                <a:ea typeface="ＭＳ Ｐゴシック" panose="020B0600070205080204" pitchFamily="50" charset="-128"/>
                <a:cs typeface="Pyidaungsu" pitchFamily="34" charset="0"/>
              </a:rPr>
              <a:t>မတင်သည့်ဝန်အလေးချိန်</a:t>
            </a:r>
            <a:endParaRPr lang="ja-JP" altLang="en-US" sz="4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33" name="テキスト ボックス 1019">
            <a:extLst>
              <a:ext uri="{FF2B5EF4-FFF2-40B4-BE49-F238E27FC236}">
                <a16:creationId xmlns:a16="http://schemas.microsoft.com/office/drawing/2014/main" id="{BC40DC9B-5F95-4A3F-A0DD-8001EC49BCF8}"/>
              </a:ext>
            </a:extLst>
          </p:cNvPr>
          <p:cNvSpPr txBox="1"/>
          <p:nvPr/>
        </p:nvSpPr>
        <p:spPr>
          <a:xfrm>
            <a:off x="2009873" y="5254941"/>
            <a:ext cx="414020" cy="12382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my-MM" sz="400" kern="100">
                <a:solidFill>
                  <a:prstClr val="black"/>
                </a:solidFill>
                <a:latin typeface="Pyidaungsu" pitchFamily="34" charset="0"/>
                <a:ea typeface="ＭＳ Ｐゴシック" panose="020B0600070205080204" pitchFamily="50" charset="-128"/>
                <a:cs typeface="Pyidaungsu" pitchFamily="34" charset="0"/>
              </a:rPr>
              <a:t>စက်ဒြပ်ထု</a:t>
            </a:r>
            <a:endParaRPr lang="ja-JP" altLang="en-US" sz="4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34" name="テキスト ボックス 1020">
            <a:extLst>
              <a:ext uri="{FF2B5EF4-FFF2-40B4-BE49-F238E27FC236}">
                <a16:creationId xmlns:a16="http://schemas.microsoft.com/office/drawing/2014/main" id="{57E93FE2-E3A0-478A-B37C-74FE5410E676}"/>
              </a:ext>
            </a:extLst>
          </p:cNvPr>
          <p:cNvSpPr txBox="1"/>
          <p:nvPr/>
        </p:nvSpPr>
        <p:spPr>
          <a:xfrm>
            <a:off x="2010256" y="5593149"/>
            <a:ext cx="414020" cy="12382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my-MM" sz="400" kern="100" dirty="0">
                <a:solidFill>
                  <a:prstClr val="black"/>
                </a:solidFill>
                <a:latin typeface="Pyidaungsu" pitchFamily="34" charset="0"/>
                <a:ea typeface="ＭＳ Ｐゴシック" panose="020B0600070205080204" pitchFamily="50" charset="-128"/>
                <a:cs typeface="Pyidaungsu" pitchFamily="34" charset="0"/>
              </a:rPr>
              <a:t>စက်ဒြပ်ထု</a:t>
            </a:r>
            <a:endParaRPr lang="ja-JP" altLang="en-US" sz="4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35" name="テキスト ボックス 1021">
            <a:extLst>
              <a:ext uri="{FF2B5EF4-FFF2-40B4-BE49-F238E27FC236}">
                <a16:creationId xmlns:a16="http://schemas.microsoft.com/office/drawing/2014/main" id="{1416F7D8-33F6-4FA0-B316-E3CB39935208}"/>
              </a:ext>
            </a:extLst>
          </p:cNvPr>
          <p:cNvSpPr txBox="1"/>
          <p:nvPr/>
        </p:nvSpPr>
        <p:spPr>
          <a:xfrm>
            <a:off x="2022992" y="5830276"/>
            <a:ext cx="414020" cy="12382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50000"/>
              </a:lnSpc>
            </a:pPr>
            <a:r>
              <a:rPr lang="my-MM" sz="400" kern="100" dirty="0">
                <a:solidFill>
                  <a:prstClr val="black"/>
                </a:solidFill>
                <a:latin typeface="Pyidaungsu" pitchFamily="34" charset="0"/>
                <a:ea typeface="ＭＳ Ｐゴシック" panose="020B0600070205080204" pitchFamily="50" charset="-128"/>
                <a:cs typeface="Pyidaungsu" pitchFamily="34" charset="0"/>
              </a:rPr>
              <a:t>အများဆုံးဝန်အလေးချိန်</a:t>
            </a:r>
            <a:endParaRPr lang="ja-JP" altLang="en-US" sz="4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36" name="テキスト ボックス 1022">
            <a:extLst>
              <a:ext uri="{FF2B5EF4-FFF2-40B4-BE49-F238E27FC236}">
                <a16:creationId xmlns:a16="http://schemas.microsoft.com/office/drawing/2014/main" id="{0BD4D4EA-F1A8-4806-8B4E-1E97CEDCAB07}"/>
              </a:ext>
            </a:extLst>
          </p:cNvPr>
          <p:cNvSpPr txBox="1"/>
          <p:nvPr/>
        </p:nvSpPr>
        <p:spPr>
          <a:xfrm>
            <a:off x="2022992" y="6062450"/>
            <a:ext cx="471170" cy="12382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50000"/>
              </a:lnSpc>
            </a:pPr>
            <a:r>
              <a:rPr lang="my-MM" sz="400" kern="100">
                <a:solidFill>
                  <a:prstClr val="black"/>
                </a:solidFill>
                <a:latin typeface="Pyidaungsu" pitchFamily="34" charset="0"/>
                <a:ea typeface="ＭＳ Ｐゴシック" panose="020B0600070205080204" pitchFamily="50" charset="-128"/>
                <a:cs typeface="Pyidaungsu" pitchFamily="34" charset="0"/>
              </a:rPr>
              <a:t>အများဆုံးတင်ဆောင်နိုင်သည့်အလေးချိန်</a:t>
            </a:r>
            <a:endParaRPr lang="ja-JP" altLang="en-US" sz="4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37" name="テキスト ボックス 1023">
            <a:extLst>
              <a:ext uri="{FF2B5EF4-FFF2-40B4-BE49-F238E27FC236}">
                <a16:creationId xmlns:a16="http://schemas.microsoft.com/office/drawing/2014/main" id="{D6B03B1A-4785-4BCE-9387-9C9C0712726C}"/>
              </a:ext>
            </a:extLst>
          </p:cNvPr>
          <p:cNvSpPr txBox="1"/>
          <p:nvPr/>
        </p:nvSpPr>
        <p:spPr>
          <a:xfrm>
            <a:off x="872372" y="4111624"/>
            <a:ext cx="471170" cy="12382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my-MM" sz="400" kern="100" dirty="0">
                <a:solidFill>
                  <a:prstClr val="black"/>
                </a:solidFill>
                <a:latin typeface="Pyidaungsu" pitchFamily="34" charset="0"/>
                <a:ea typeface="ＭＳ Ｐゴシック" panose="020B0600070205080204" pitchFamily="50" charset="-128"/>
                <a:cs typeface="Pyidaungsu" pitchFamily="34" charset="0"/>
              </a:rPr>
              <a:t>စက်အမည်</a:t>
            </a:r>
            <a:endParaRPr lang="ja-JP" altLang="en-US" sz="4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38" name="テキスト ボックス 1024">
            <a:extLst>
              <a:ext uri="{FF2B5EF4-FFF2-40B4-BE49-F238E27FC236}">
                <a16:creationId xmlns:a16="http://schemas.microsoft.com/office/drawing/2014/main" id="{B330091E-10A0-4C39-A452-137E699D206B}"/>
              </a:ext>
            </a:extLst>
          </p:cNvPr>
          <p:cNvSpPr txBox="1"/>
          <p:nvPr/>
        </p:nvSpPr>
        <p:spPr>
          <a:xfrm>
            <a:off x="196097" y="4479289"/>
            <a:ext cx="371475" cy="12382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my-MM" sz="400" kern="100">
                <a:solidFill>
                  <a:prstClr val="black"/>
                </a:solidFill>
                <a:latin typeface="Pyidaungsu" pitchFamily="34" charset="0"/>
                <a:ea typeface="ＭＳ Ｐゴシック" panose="020B0600070205080204" pitchFamily="50" charset="-128"/>
                <a:cs typeface="Pyidaungsu" pitchFamily="34" charset="0"/>
              </a:rPr>
              <a:t>ကရိန်း</a:t>
            </a:r>
            <a:endParaRPr lang="ja-JP" altLang="en-US" sz="400" kern="10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39" name="テキスト ボックス 1025">
            <a:extLst>
              <a:ext uri="{FF2B5EF4-FFF2-40B4-BE49-F238E27FC236}">
                <a16:creationId xmlns:a16="http://schemas.microsoft.com/office/drawing/2014/main" id="{5E4AEB22-3AAF-4EB0-8445-334ADD33C576}"/>
              </a:ext>
            </a:extLst>
          </p:cNvPr>
          <p:cNvSpPr txBox="1"/>
          <p:nvPr/>
        </p:nvSpPr>
        <p:spPr>
          <a:xfrm>
            <a:off x="611091" y="4356649"/>
            <a:ext cx="371475" cy="12382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my-MM" sz="400" kern="100">
                <a:solidFill>
                  <a:prstClr val="black"/>
                </a:solidFill>
                <a:latin typeface="Pyidaungsu" pitchFamily="34" charset="0"/>
                <a:ea typeface="ＭＳ Ｐゴシック" panose="020B0600070205080204" pitchFamily="50" charset="-128"/>
                <a:cs typeface="Pyidaungsu" pitchFamily="34" charset="0"/>
              </a:rPr>
              <a:t>ကရိန်း</a:t>
            </a:r>
            <a:endParaRPr lang="ja-JP" altLang="en-US" sz="4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40" name="テキスト ボックス 1026">
            <a:extLst>
              <a:ext uri="{FF2B5EF4-FFF2-40B4-BE49-F238E27FC236}">
                <a16:creationId xmlns:a16="http://schemas.microsoft.com/office/drawing/2014/main" id="{F34758BE-E944-4E0B-8FCE-14724FF34668}"/>
              </a:ext>
            </a:extLst>
          </p:cNvPr>
          <p:cNvSpPr txBox="1"/>
          <p:nvPr/>
        </p:nvSpPr>
        <p:spPr>
          <a:xfrm>
            <a:off x="611239" y="4528368"/>
            <a:ext cx="985520" cy="21844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my-MM" sz="400" kern="100" dirty="0">
                <a:solidFill>
                  <a:prstClr val="black"/>
                </a:solidFill>
                <a:latin typeface="Pyidaungsu" pitchFamily="34" charset="0"/>
                <a:ea typeface="ＭＳ Ｐゴシック" panose="020B0600070205080204" pitchFamily="50" charset="-128"/>
                <a:cs typeface="Pyidaungsu" pitchFamily="34" charset="0"/>
              </a:rPr>
              <a:t>Floor-operated အမျိုးအစားကရိန်း</a:t>
            </a:r>
            <a:endParaRPr lang="ja-JP" altLang="en-US" sz="4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  <a:p>
            <a:pPr>
              <a:lnSpc>
                <a:spcPct val="150000"/>
              </a:lnSpc>
            </a:pPr>
            <a:r>
              <a:rPr lang="my-MM" sz="400" kern="100" dirty="0">
                <a:solidFill>
                  <a:prstClr val="black"/>
                </a:solidFill>
                <a:latin typeface="Pyidaungsu" pitchFamily="34" charset="0"/>
                <a:ea typeface="ＭＳ Ｐゴシック" panose="020B0600070205080204" pitchFamily="50" charset="-128"/>
                <a:cs typeface="Pyidaungsu" pitchFamily="34" charset="0"/>
              </a:rPr>
              <a:t>(ဝန်နှင့်အတူရွှေ့လျားသည်)</a:t>
            </a:r>
            <a:endParaRPr lang="ja-JP" altLang="en-US" sz="4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41" name="テキスト ボックス 1027">
            <a:extLst>
              <a:ext uri="{FF2B5EF4-FFF2-40B4-BE49-F238E27FC236}">
                <a16:creationId xmlns:a16="http://schemas.microsoft.com/office/drawing/2014/main" id="{54CC9C76-0EDE-41BC-A62C-FB0EA82AD8D1}"/>
              </a:ext>
            </a:extLst>
          </p:cNvPr>
          <p:cNvSpPr txBox="1"/>
          <p:nvPr/>
        </p:nvSpPr>
        <p:spPr>
          <a:xfrm>
            <a:off x="161054" y="4920860"/>
            <a:ext cx="985520" cy="20002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my-MM" sz="400" kern="100">
                <a:solidFill>
                  <a:prstClr val="black"/>
                </a:solidFill>
                <a:latin typeface="Pyidaungsu" pitchFamily="34" charset="0"/>
                <a:ea typeface="ＭＳ Ｐゴシック" panose="020B0600070205080204" pitchFamily="50" charset="-128"/>
                <a:cs typeface="Pyidaungsu" pitchFamily="34" charset="0"/>
              </a:rPr>
              <a:t>ရွေ့လျားနိုင်သောအမျိုးအစားကရိန်း</a:t>
            </a:r>
            <a:endParaRPr lang="ja-JP" altLang="en-US" sz="4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  <a:p>
            <a:r>
              <a:rPr lang="my-MM" sz="400" kern="100">
                <a:solidFill>
                  <a:prstClr val="black"/>
                </a:solidFill>
                <a:latin typeface="Pyidaungsu" pitchFamily="34" charset="0"/>
                <a:ea typeface="ＭＳ Ｐゴシック" panose="020B0600070205080204" pitchFamily="50" charset="-128"/>
                <a:cs typeface="Pyidaungsu" pitchFamily="34" charset="0"/>
              </a:rPr>
              <a:t> </a:t>
            </a:r>
            <a:endParaRPr lang="ja-JP" altLang="en-US" sz="4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42" name="テキスト ボックス 1028">
            <a:extLst>
              <a:ext uri="{FF2B5EF4-FFF2-40B4-BE49-F238E27FC236}">
                <a16:creationId xmlns:a16="http://schemas.microsoft.com/office/drawing/2014/main" id="{3CE23B71-CC3D-4BD3-BBB4-DAEC46EE2854}"/>
              </a:ext>
            </a:extLst>
          </p:cNvPr>
          <p:cNvSpPr txBox="1"/>
          <p:nvPr/>
        </p:nvSpPr>
        <p:spPr>
          <a:xfrm>
            <a:off x="157997" y="5402579"/>
            <a:ext cx="428625" cy="25717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50000"/>
              </a:lnSpc>
            </a:pPr>
            <a:r>
              <a:rPr lang="my-MM" sz="400" kern="100" dirty="0">
                <a:solidFill>
                  <a:prstClr val="black"/>
                </a:solidFill>
                <a:latin typeface="Pyidaungsu" pitchFamily="34" charset="0"/>
                <a:ea typeface="ＭＳ Ｐゴシック" panose="020B0600070205080204" pitchFamily="50" charset="-128"/>
                <a:cs typeface="Pyidaungsu" pitchFamily="34" charset="0"/>
              </a:rPr>
              <a:t>ယာဉ်အမျိုးအစား</a:t>
            </a:r>
            <a:r>
              <a:rPr lang="en-US" sz="400" kern="100" dirty="0">
                <a:solidFill>
                  <a:prstClr val="black"/>
                </a:solidFill>
                <a:latin typeface="Pyidaungsu" pitchFamily="34" charset="0"/>
                <a:ea typeface="ＭＳ Ｐゴシック" panose="020B0600070205080204" pitchFamily="50" charset="-128"/>
                <a:cs typeface="Pyidaungsu" pitchFamily="34" charset="0"/>
              </a:rPr>
              <a:t> </a:t>
            </a:r>
            <a:r>
              <a:rPr lang="my-MM" sz="400" kern="100" dirty="0">
                <a:solidFill>
                  <a:prstClr val="black"/>
                </a:solidFill>
                <a:latin typeface="Pyidaungsu" pitchFamily="34" charset="0"/>
                <a:ea typeface="ＭＳ Ｐゴシック" panose="020B0600070205080204" pitchFamily="50" charset="-128"/>
                <a:cs typeface="Pyidaungsu" pitchFamily="34" charset="0"/>
              </a:rPr>
              <a:t>ဆောက်လုပ်ရေးစက်ယန္တရား</a:t>
            </a:r>
            <a:endParaRPr lang="ja-JP" altLang="en-US" sz="4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43" name="テキスト ボックス 1029">
            <a:extLst>
              <a:ext uri="{FF2B5EF4-FFF2-40B4-BE49-F238E27FC236}">
                <a16:creationId xmlns:a16="http://schemas.microsoft.com/office/drawing/2014/main" id="{B8B994B5-74F1-434E-8DFA-280F7635B9F0}"/>
              </a:ext>
            </a:extLst>
          </p:cNvPr>
          <p:cNvSpPr txBox="1"/>
          <p:nvPr/>
        </p:nvSpPr>
        <p:spPr>
          <a:xfrm>
            <a:off x="611091" y="5250848"/>
            <a:ext cx="1361348" cy="1143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my-MM" sz="400" kern="100" dirty="0">
                <a:solidFill>
                  <a:prstClr val="black"/>
                </a:solidFill>
                <a:latin typeface="Pyidaungsu" pitchFamily="34" charset="0"/>
                <a:ea typeface="ＭＳ Ｐゴシック" panose="020B0600070205080204" pitchFamily="50" charset="-128"/>
                <a:cs typeface="Pyidaungsu" pitchFamily="34" charset="0"/>
              </a:rPr>
              <a:t>မြေညှိရန်၊ ကြီးမားသောဝန်များသယ်ယူပို့ဆောင်ရန်၊ ဝန်ကိုမကာတင်ရန်နှင့် တူးဖော်ရန်</a:t>
            </a:r>
            <a:endParaRPr lang="ja-JP" altLang="en-US" sz="4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44" name="テキスト ボックス 1030">
            <a:extLst>
              <a:ext uri="{FF2B5EF4-FFF2-40B4-BE49-F238E27FC236}">
                <a16:creationId xmlns:a16="http://schemas.microsoft.com/office/drawing/2014/main" id="{A7129561-E2F9-48BC-A5F9-D01CD301ABD5}"/>
              </a:ext>
            </a:extLst>
          </p:cNvPr>
          <p:cNvSpPr txBox="1"/>
          <p:nvPr/>
        </p:nvSpPr>
        <p:spPr>
          <a:xfrm>
            <a:off x="615733" y="5456600"/>
            <a:ext cx="1361348" cy="9461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my-MM" sz="400" kern="100">
                <a:solidFill>
                  <a:prstClr val="black"/>
                </a:solidFill>
                <a:latin typeface="Pyidaungsu" pitchFamily="34" charset="0"/>
                <a:ea typeface="ＭＳ Ｐゴシック" panose="020B0600070205080204" pitchFamily="50" charset="-128"/>
                <a:cs typeface="Pyidaungsu" pitchFamily="34" charset="0"/>
              </a:rPr>
              <a:t>သိပ်သည်းအောင်ပြုလုပ်ခြင်း (roller)</a:t>
            </a:r>
            <a:endParaRPr lang="ja-JP" altLang="en-US" sz="4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45" name="テキスト ボックス 1031">
            <a:extLst>
              <a:ext uri="{FF2B5EF4-FFF2-40B4-BE49-F238E27FC236}">
                <a16:creationId xmlns:a16="http://schemas.microsoft.com/office/drawing/2014/main" id="{F1ED239B-9E7F-4BF3-8391-5A96ED328B6A}"/>
              </a:ext>
            </a:extLst>
          </p:cNvPr>
          <p:cNvSpPr txBox="1"/>
          <p:nvPr/>
        </p:nvSpPr>
        <p:spPr>
          <a:xfrm>
            <a:off x="615733" y="5620042"/>
            <a:ext cx="1361348" cy="9461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my-MM" sz="400" kern="100">
                <a:solidFill>
                  <a:prstClr val="black"/>
                </a:solidFill>
                <a:latin typeface="Pyidaungsu" pitchFamily="34" charset="0"/>
                <a:ea typeface="ＭＳ Ｐゴシック" panose="020B0600070205080204" pitchFamily="50" charset="-128"/>
                <a:cs typeface="Pyidaungsu" pitchFamily="34" charset="0"/>
              </a:rPr>
              <a:t>ဖြိုဖျက်ရန်</a:t>
            </a:r>
            <a:endParaRPr lang="ja-JP" altLang="en-US" sz="4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46" name="テキスト ボックス 1032">
            <a:extLst>
              <a:ext uri="{FF2B5EF4-FFF2-40B4-BE49-F238E27FC236}">
                <a16:creationId xmlns:a16="http://schemas.microsoft.com/office/drawing/2014/main" id="{C9C17D40-D244-41A7-8936-45D038122E19}"/>
              </a:ext>
            </a:extLst>
          </p:cNvPr>
          <p:cNvSpPr txBox="1"/>
          <p:nvPr/>
        </p:nvSpPr>
        <p:spPr>
          <a:xfrm>
            <a:off x="157997" y="5857196"/>
            <a:ext cx="1404620" cy="9461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my-MM" sz="400" kern="100">
                <a:solidFill>
                  <a:prstClr val="black"/>
                </a:solidFill>
                <a:latin typeface="Pyidaungsu" pitchFamily="34" charset="0"/>
                <a:ea typeface="ＭＳ Ｐゴシック" panose="020B0600070205080204" pitchFamily="50" charset="-128"/>
                <a:cs typeface="Pyidaungsu" pitchFamily="34" charset="0"/>
              </a:rPr>
              <a:t>မြေကော်ဝန်ချီစက်၊ ဝန်ချီကား</a:t>
            </a:r>
            <a:endParaRPr lang="ja-JP" altLang="en-US" sz="4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47" name="テキスト ボックス 1033">
            <a:extLst>
              <a:ext uri="{FF2B5EF4-FFF2-40B4-BE49-F238E27FC236}">
                <a16:creationId xmlns:a16="http://schemas.microsoft.com/office/drawing/2014/main" id="{2A8D515D-7DC9-48C8-BB1D-6474169F6D66}"/>
              </a:ext>
            </a:extLst>
          </p:cNvPr>
          <p:cNvSpPr txBox="1"/>
          <p:nvPr/>
        </p:nvSpPr>
        <p:spPr>
          <a:xfrm>
            <a:off x="157997" y="6065201"/>
            <a:ext cx="1404620" cy="9461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my-MM" sz="400" kern="100">
                <a:solidFill>
                  <a:prstClr val="black"/>
                </a:solidFill>
                <a:latin typeface="Pyidaungsu" pitchFamily="34" charset="0"/>
                <a:ea typeface="ＭＳ Ｐゴシック" panose="020B0600070205080204" pitchFamily="50" charset="-128"/>
                <a:cs typeface="Pyidaungsu" pitchFamily="34" charset="0"/>
              </a:rPr>
              <a:t>မြေရိုင်းသယ်ယူပို့ဆောင်ရေးယာဉ်</a:t>
            </a:r>
            <a:endParaRPr lang="ja-JP" altLang="en-US" sz="4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48" name="テキスト ボックス 982">
            <a:extLst>
              <a:ext uri="{FF2B5EF4-FFF2-40B4-BE49-F238E27FC236}">
                <a16:creationId xmlns:a16="http://schemas.microsoft.com/office/drawing/2014/main" id="{8AA722B4-D29F-4A04-B078-F915FF5E3354}"/>
              </a:ext>
            </a:extLst>
          </p:cNvPr>
          <p:cNvSpPr txBox="1"/>
          <p:nvPr/>
        </p:nvSpPr>
        <p:spPr>
          <a:xfrm>
            <a:off x="4992436" y="4140073"/>
            <a:ext cx="466725" cy="900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my-MM" sz="400" kern="100">
                <a:solidFill>
                  <a:prstClr val="black"/>
                </a:solidFill>
                <a:latin typeface="Pyidaungsu" pitchFamily="34" charset="0"/>
                <a:ea typeface="ＭＳ Ｐゴシック" panose="020B0600070205080204" pitchFamily="50" charset="-128"/>
                <a:cs typeface="Pyidaungsu" pitchFamily="34" charset="0"/>
              </a:rPr>
              <a:t>လုပ်ငန်းအမည်</a:t>
            </a:r>
            <a:endParaRPr lang="ja-JP" altLang="en-US" sz="4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49" name="テキスト ボックス 983">
            <a:extLst>
              <a:ext uri="{FF2B5EF4-FFF2-40B4-BE49-F238E27FC236}">
                <a16:creationId xmlns:a16="http://schemas.microsoft.com/office/drawing/2014/main" id="{755041C6-4AFE-4507-8B44-83D8F55DD81A}"/>
              </a:ext>
            </a:extLst>
          </p:cNvPr>
          <p:cNvSpPr txBox="1"/>
          <p:nvPr/>
        </p:nvSpPr>
        <p:spPr>
          <a:xfrm>
            <a:off x="6494343" y="4137744"/>
            <a:ext cx="490496" cy="9882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my-MM" sz="400" kern="100" dirty="0">
                <a:solidFill>
                  <a:prstClr val="black"/>
                </a:solidFill>
                <a:latin typeface="Pyidaungsu" pitchFamily="34" charset="0"/>
                <a:ea typeface="ＭＳ Ｐゴシック" panose="020B0600070205080204" pitchFamily="50" charset="-128"/>
                <a:cs typeface="Pyidaungsu" pitchFamily="34" charset="0"/>
              </a:rPr>
              <a:t>လုပ်ငန်းအကြောင်းအရာ</a:t>
            </a:r>
            <a:endParaRPr lang="ja-JP" altLang="en-US" sz="4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50" name="テキスト ボックス 984">
            <a:extLst>
              <a:ext uri="{FF2B5EF4-FFF2-40B4-BE49-F238E27FC236}">
                <a16:creationId xmlns:a16="http://schemas.microsoft.com/office/drawing/2014/main" id="{179B2003-ECFD-4B47-9B93-70ECC4A90A3F}"/>
              </a:ext>
            </a:extLst>
          </p:cNvPr>
          <p:cNvSpPr txBox="1"/>
          <p:nvPr/>
        </p:nvSpPr>
        <p:spPr>
          <a:xfrm>
            <a:off x="7936230" y="4081220"/>
            <a:ext cx="765809" cy="9231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my-MM" sz="400" kern="100" dirty="0">
                <a:solidFill>
                  <a:prstClr val="black"/>
                </a:solidFill>
                <a:latin typeface="Pyidaungsu" pitchFamily="34" charset="0"/>
                <a:ea typeface="ＭＳ Ｐゴシック" panose="020B0600070205080204" pitchFamily="50" charset="-128"/>
                <a:cs typeface="Pyidaungsu" pitchFamily="34" charset="0"/>
              </a:rPr>
              <a:t>လုပ်ပိုင်ခွင့်အရည်အချင်း</a:t>
            </a:r>
            <a:r>
              <a:rPr lang="en-US" sz="400" kern="100" dirty="0">
                <a:solidFill>
                  <a:prstClr val="black"/>
                </a:solidFill>
                <a:latin typeface="Pyidaungsu" pitchFamily="34" charset="0"/>
                <a:ea typeface="ＭＳ Ｐゴシック" panose="020B0600070205080204" pitchFamily="50" charset="-128"/>
                <a:cs typeface="Pyidaungsu" pitchFamily="34" charset="0"/>
              </a:rPr>
              <a:t> </a:t>
            </a:r>
            <a:r>
              <a:rPr lang="my-MM" sz="400" kern="100" dirty="0">
                <a:solidFill>
                  <a:prstClr val="black"/>
                </a:solidFill>
                <a:latin typeface="Pyidaungsu" pitchFamily="34" charset="0"/>
                <a:ea typeface="ＭＳ Ｐゴシック" panose="020B0600070205080204" pitchFamily="50" charset="-128"/>
                <a:cs typeface="Pyidaungsu" pitchFamily="34" charset="0"/>
              </a:rPr>
              <a:t>အမျိုးအစား</a:t>
            </a:r>
            <a:endParaRPr lang="ja-JP" altLang="en-US" sz="4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51" name="テキスト ボックス 985">
            <a:extLst>
              <a:ext uri="{FF2B5EF4-FFF2-40B4-BE49-F238E27FC236}">
                <a16:creationId xmlns:a16="http://schemas.microsoft.com/office/drawing/2014/main" id="{304C686B-1E74-40A7-8D3F-518B4429D0BC}"/>
              </a:ext>
            </a:extLst>
          </p:cNvPr>
          <p:cNvSpPr txBox="1"/>
          <p:nvPr/>
        </p:nvSpPr>
        <p:spPr>
          <a:xfrm>
            <a:off x="7660706" y="4194826"/>
            <a:ext cx="366395" cy="900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my-MM" sz="400" kern="100" dirty="0">
                <a:solidFill>
                  <a:prstClr val="black"/>
                </a:solidFill>
                <a:latin typeface="Pyidaungsu" pitchFamily="34" charset="0"/>
                <a:ea typeface="ＭＳ Ｐゴシック" panose="020B0600070205080204" pitchFamily="50" charset="-128"/>
                <a:cs typeface="Pyidaungsu" pitchFamily="34" charset="0"/>
              </a:rPr>
              <a:t>လိုင်စင်</a:t>
            </a:r>
            <a:endParaRPr lang="ja-JP" altLang="en-US" sz="4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52" name="テキスト ボックス 986">
            <a:extLst>
              <a:ext uri="{FF2B5EF4-FFF2-40B4-BE49-F238E27FC236}">
                <a16:creationId xmlns:a16="http://schemas.microsoft.com/office/drawing/2014/main" id="{29521AFE-07C2-4DB6-A2CA-990F72EE499C}"/>
              </a:ext>
            </a:extLst>
          </p:cNvPr>
          <p:cNvSpPr txBox="1"/>
          <p:nvPr/>
        </p:nvSpPr>
        <p:spPr>
          <a:xfrm>
            <a:off x="8155740" y="4194148"/>
            <a:ext cx="366395" cy="900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my-MM" sz="300" kern="100" dirty="0">
                <a:solidFill>
                  <a:prstClr val="black"/>
                </a:solidFill>
                <a:latin typeface="Pyidaungsu" pitchFamily="34" charset="0"/>
                <a:ea typeface="ＭＳ Ｐゴシック" panose="020B0600070205080204" pitchFamily="50" charset="-128"/>
                <a:cs typeface="Pyidaungsu" pitchFamily="34" charset="0"/>
              </a:rPr>
              <a:t>နည်းပညာကျွမ်းကျင်မှုသင်တန်း</a:t>
            </a:r>
            <a:endParaRPr lang="ja-JP" altLang="en-US" sz="3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53" name="テキスト ボックス 987">
            <a:extLst>
              <a:ext uri="{FF2B5EF4-FFF2-40B4-BE49-F238E27FC236}">
                <a16:creationId xmlns:a16="http://schemas.microsoft.com/office/drawing/2014/main" id="{295EBBEE-3C86-43FA-9141-FEB06790741C}"/>
              </a:ext>
            </a:extLst>
          </p:cNvPr>
          <p:cNvSpPr txBox="1"/>
          <p:nvPr/>
        </p:nvSpPr>
        <p:spPr>
          <a:xfrm>
            <a:off x="8580121" y="4191566"/>
            <a:ext cx="403686" cy="8940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my-MM" sz="400" kern="100" dirty="0">
                <a:solidFill>
                  <a:prstClr val="black"/>
                </a:solidFill>
                <a:latin typeface="Pyidaungsu" pitchFamily="34" charset="0"/>
                <a:ea typeface="ＭＳ Ｐゴシック" panose="020B0600070205080204" pitchFamily="50" charset="-128"/>
                <a:cs typeface="Pyidaungsu" pitchFamily="34" charset="0"/>
              </a:rPr>
              <a:t>အထူးသင်ကြားရေး</a:t>
            </a:r>
            <a:endParaRPr lang="ja-JP" altLang="en-US" sz="4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54" name="テキスト ボックス 992">
            <a:extLst>
              <a:ext uri="{FF2B5EF4-FFF2-40B4-BE49-F238E27FC236}">
                <a16:creationId xmlns:a16="http://schemas.microsoft.com/office/drawing/2014/main" id="{85D5E88F-898A-4EBA-BB61-CEABE0DEC08E}"/>
              </a:ext>
            </a:extLst>
          </p:cNvPr>
          <p:cNvSpPr txBox="1"/>
          <p:nvPr/>
        </p:nvSpPr>
        <p:spPr>
          <a:xfrm>
            <a:off x="4658264" y="4361077"/>
            <a:ext cx="1152000" cy="900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my-MM" sz="400" kern="100">
                <a:solidFill>
                  <a:prstClr val="black"/>
                </a:solidFill>
                <a:latin typeface="Pyidaungsu" pitchFamily="34" charset="0"/>
                <a:ea typeface="ＭＳ Ｐゴシック" panose="020B0600070205080204" pitchFamily="50" charset="-128"/>
                <a:cs typeface="Pyidaungsu" pitchFamily="34" charset="0"/>
              </a:rPr>
              <a:t>ဝန်နှင့်ဝန်ချီစက်ချိတ်ခြင်း(tamagake)လုပ်ငန်း</a:t>
            </a:r>
            <a:endParaRPr lang="ja-JP" altLang="en-US" sz="4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55" name="テキスト ボックス 993">
            <a:extLst>
              <a:ext uri="{FF2B5EF4-FFF2-40B4-BE49-F238E27FC236}">
                <a16:creationId xmlns:a16="http://schemas.microsoft.com/office/drawing/2014/main" id="{61F360F0-A4F3-4543-AFC4-995D8C6EEA73}"/>
              </a:ext>
            </a:extLst>
          </p:cNvPr>
          <p:cNvSpPr txBox="1"/>
          <p:nvPr/>
        </p:nvSpPr>
        <p:spPr>
          <a:xfrm>
            <a:off x="4649798" y="4592588"/>
            <a:ext cx="1152000" cy="900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my-MM" sz="400" kern="100">
                <a:solidFill>
                  <a:prstClr val="black"/>
                </a:solidFill>
                <a:latin typeface="Pyidaungsu" pitchFamily="34" charset="0"/>
                <a:ea typeface="ＭＳ Ｐゴシック" panose="020B0600070205080204" pitchFamily="50" charset="-128"/>
                <a:cs typeface="Pyidaungsu" pitchFamily="34" charset="0"/>
              </a:rPr>
              <a:t>ကျောက်ဂွမ်းကိုင်တွယ်ရသည့်လုပ်ငန်း</a:t>
            </a:r>
            <a:endParaRPr lang="ja-JP" altLang="en-US" sz="4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56" name="テキスト ボックス 994">
            <a:extLst>
              <a:ext uri="{FF2B5EF4-FFF2-40B4-BE49-F238E27FC236}">
                <a16:creationId xmlns:a16="http://schemas.microsoft.com/office/drawing/2014/main" id="{DB4D0DBE-02D4-4032-A5FC-E31584AED19E}"/>
              </a:ext>
            </a:extLst>
          </p:cNvPr>
          <p:cNvSpPr txBox="1"/>
          <p:nvPr/>
        </p:nvSpPr>
        <p:spPr>
          <a:xfrm>
            <a:off x="5870414" y="4359410"/>
            <a:ext cx="1114425" cy="900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my-MM" sz="400" kern="100" dirty="0">
                <a:solidFill>
                  <a:prstClr val="black"/>
                </a:solidFill>
                <a:latin typeface="Pyidaungsu" pitchFamily="34" charset="0"/>
                <a:ea typeface="ＭＳ Ｐゴシック" panose="020B0600070205080204" pitchFamily="50" charset="-128"/>
                <a:cs typeface="Pyidaungsu" pitchFamily="34" charset="0"/>
              </a:rPr>
              <a:t>မတင်သည့်ဝန်အလေးချိန်</a:t>
            </a:r>
            <a:endParaRPr lang="ja-JP" altLang="en-US" sz="4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57" name="テキスト ボックス 995">
            <a:extLst>
              <a:ext uri="{FF2B5EF4-FFF2-40B4-BE49-F238E27FC236}">
                <a16:creationId xmlns:a16="http://schemas.microsoft.com/office/drawing/2014/main" id="{EE4BCEFD-D61D-475A-B868-58788203DA8D}"/>
              </a:ext>
            </a:extLst>
          </p:cNvPr>
          <p:cNvSpPr txBox="1"/>
          <p:nvPr/>
        </p:nvSpPr>
        <p:spPr>
          <a:xfrm>
            <a:off x="5867743" y="4587239"/>
            <a:ext cx="1582538" cy="12946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my-MM" sz="400" kern="100" dirty="0">
                <a:solidFill>
                  <a:prstClr val="black"/>
                </a:solidFill>
                <a:latin typeface="Pyidaungsu" pitchFamily="34" charset="0"/>
                <a:ea typeface="ＭＳ Ｐゴシック" panose="020B0600070205080204" pitchFamily="50" charset="-128"/>
                <a:cs typeface="Pyidaungsu" pitchFamily="34" charset="0"/>
              </a:rPr>
              <a:t>ကျောက်ဂွမ်းအသုံးပြုသောအဆောက်အအုံများဖြိုဖျက်ခြင်းစသည့်လုပ်ငန်း</a:t>
            </a:r>
            <a:endParaRPr lang="ja-JP" altLang="en-US" sz="4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58" name="テキスト ボックス 996">
            <a:extLst>
              <a:ext uri="{FF2B5EF4-FFF2-40B4-BE49-F238E27FC236}">
                <a16:creationId xmlns:a16="http://schemas.microsoft.com/office/drawing/2014/main" id="{44C77B34-8F45-4448-AAEC-2EDC80CE16F7}"/>
              </a:ext>
            </a:extLst>
          </p:cNvPr>
          <p:cNvSpPr txBox="1"/>
          <p:nvPr/>
        </p:nvSpPr>
        <p:spPr>
          <a:xfrm>
            <a:off x="7096702" y="4307839"/>
            <a:ext cx="502703" cy="900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my-MM" sz="400" kern="100" dirty="0">
                <a:solidFill>
                  <a:prstClr val="black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1 တန်နှင့်အထက်</a:t>
            </a:r>
            <a:endParaRPr lang="ja-JP" altLang="en-US" sz="400" kern="100" dirty="0">
              <a:solidFill>
                <a:prstClr val="black"/>
              </a:solidFill>
              <a:latin typeface="Arial" panose="020B0604020202020204" pitchFamily="34" charset="0"/>
              <a:ea typeface="ＭＳ Ｐゴシック" panose="020B060007020508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59" name="テキスト ボックス 997">
            <a:extLst>
              <a:ext uri="{FF2B5EF4-FFF2-40B4-BE49-F238E27FC236}">
                <a16:creationId xmlns:a16="http://schemas.microsoft.com/office/drawing/2014/main" id="{C854173B-B189-4A52-AB6D-ED8A7B96E292}"/>
              </a:ext>
            </a:extLst>
          </p:cNvPr>
          <p:cNvSpPr txBox="1"/>
          <p:nvPr/>
        </p:nvSpPr>
        <p:spPr>
          <a:xfrm>
            <a:off x="7096325" y="4419541"/>
            <a:ext cx="504000" cy="900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my-MM" sz="400" kern="100" dirty="0">
                <a:solidFill>
                  <a:prstClr val="black"/>
                </a:solidFill>
                <a:latin typeface="Pyidaungsu" pitchFamily="34" charset="0"/>
                <a:ea typeface="ＭＳ Ｐゴシック" panose="020B0600070205080204" pitchFamily="50" charset="-128"/>
                <a:cs typeface="Pyidaungsu" pitchFamily="34" charset="0"/>
              </a:rPr>
              <a:t>1 တန်မပြည့်</a:t>
            </a:r>
            <a:endParaRPr lang="ja-JP" altLang="en-US" sz="4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60" name="テキスト ボックス 1015">
            <a:extLst>
              <a:ext uri="{FF2B5EF4-FFF2-40B4-BE49-F238E27FC236}">
                <a16:creationId xmlns:a16="http://schemas.microsoft.com/office/drawing/2014/main" id="{8F4B085B-4DBD-47E8-8D30-E8C90D544A90}"/>
              </a:ext>
            </a:extLst>
          </p:cNvPr>
          <p:cNvSpPr txBox="1"/>
          <p:nvPr/>
        </p:nvSpPr>
        <p:spPr>
          <a:xfrm>
            <a:off x="8338938" y="4535169"/>
            <a:ext cx="561975" cy="9525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my-MM" sz="400" kern="100" dirty="0">
                <a:solidFill>
                  <a:prstClr val="black"/>
                </a:solidFill>
                <a:latin typeface="Pyidaungsu" pitchFamily="34" charset="0"/>
                <a:ea typeface="ＭＳ Ｐゴシック" panose="020B0600070205080204" pitchFamily="50" charset="-128"/>
                <a:cs typeface="Pyidaungsu" pitchFamily="34" charset="0"/>
              </a:rPr>
              <a:t>(လုပ်ငန်းခွင်အကြီးအကဲ)</a:t>
            </a:r>
            <a:endParaRPr lang="ja-JP" altLang="en-US" sz="4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4553284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82141"/>
            <a:ext cx="8022560" cy="774279"/>
          </a:xfrm>
          <a:ln>
            <a:solidFill>
              <a:schemeClr val="tx1"/>
            </a:solidFill>
          </a:ln>
        </p:spPr>
        <p:txBody>
          <a:bodyPr rtlCol="0">
            <a:noAutofit/>
          </a:bodyPr>
          <a:lstStyle/>
          <a:p>
            <a:pPr rtl="0">
              <a:lnSpc>
                <a:spcPct val="150000"/>
              </a:lnSpc>
            </a:pPr>
            <a:r>
              <a:rPr lang="my-MM" sz="1600" dirty="0"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လုပ်ငန်းခွင်ဘေးအန္တရာယ်ကင်းရှင်းရေးနှင့်ကျန်းမာသန့်ရှင်းရေးဥပဒေ (roudou anzen eiseihou) တင်းကျပ်သောအမိန့်များ (ရွေးနှုတ်ဖော်ပြချက်)</a:t>
            </a:r>
            <a:endParaRPr kumimoji="1" lang="ja-JP" altLang="en-US" sz="1600" dirty="0"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419600" y="6456842"/>
            <a:ext cx="4576563" cy="2308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my-MM" sz="900" dirty="0">
                <a:solidFill>
                  <a:prstClr val="black"/>
                </a:solidFill>
                <a:latin typeface="Pyidaungsu" pitchFamily="34" charset="0"/>
                <a:cs typeface="Pyidaungsu" pitchFamily="34" charset="0"/>
              </a:rPr>
              <a:t>ဖတ်စာအုပ်စာမျက်နှာ 251 / အထောက်အကူပြုစာအုပ် စာမျက်နှာ 136</a:t>
            </a: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9945" y="879432"/>
            <a:ext cx="5069033" cy="5345352"/>
          </a:xfrm>
          <a:prstGeom prst="rect">
            <a:avLst/>
          </a:prstGeom>
        </p:spPr>
      </p:pic>
      <p:sp>
        <p:nvSpPr>
          <p:cNvPr id="6" name="コンテンツ プレースホルダー 4"/>
          <p:cNvSpPr txBox="1">
            <a:spLocks/>
          </p:cNvSpPr>
          <p:nvPr/>
        </p:nvSpPr>
        <p:spPr>
          <a:xfrm>
            <a:off x="628649" y="969665"/>
            <a:ext cx="3174423" cy="4997097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my-MM" sz="1200" dirty="0">
                <a:solidFill>
                  <a:prstClr val="black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အပိုဒ် 20 &lt;အလုပ်လုပ်စဉ်ကန့်သတ်ချက်များနှင့်ဆက်စပ်သောလုပ်ငန်းများ&gt;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my-MM" sz="1200" dirty="0">
                <a:solidFill>
                  <a:prstClr val="black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ဥပဒေပုဒ်မ 61 အပိုဒ် 1 အရအစိုးရအဖွဲ့အမိန့်ဖြင့်သတ်မှတ်သောလုပ်ငန်းများသည်အောက်ပါအတိုင်းဖြစ်သည်။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my-MM" sz="1200" dirty="0">
                <a:solidFill>
                  <a:prstClr val="black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1～11 အကျဉ်းချုပ်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my-MM" sz="1200" dirty="0">
                <a:solidFill>
                  <a:prstClr val="black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12　စက်ကိုယ်ထည်အလေးချိန်သည် 3 တန်နှင့်အထက်အလေးချိန်ရှိသော ပူးတွဲပါဇယား အပိုဒ် 7 အမှတ်စဉ် 1 ၊ အမှတ်စဉ် 2၊ အမှတ်စဉ် 3 နှင့် အမှတ်စဉ် 6 တွင်ဖော်ပြထားသော ဆောက်လုပ်ရေးစက်ယန္တရားများ၌၊ စွမ်းအင်ကိုသုံးပြီး၊ မသတ်မှတ်ထားသော</a:t>
            </a:r>
            <a:r>
              <a:rPr lang="en-US" sz="1200" dirty="0">
                <a:solidFill>
                  <a:prstClr val="black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 </a:t>
            </a:r>
            <a:r>
              <a:rPr lang="my-MM" sz="1200" dirty="0">
                <a:solidFill>
                  <a:prstClr val="black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နေရာများတွင်ကိုယ့်ဆန္ဒဖြင့်မောင်းနိုင်သောအရာများကိုမောင်းနှင်ခြင်း (လမ်းပေါ်တွင်ပြေးဆွဲရန်မောင်းနှင်ခြင်းကို</a:t>
            </a:r>
            <a:r>
              <a:rPr lang="en-US" sz="1200" dirty="0">
                <a:solidFill>
                  <a:prstClr val="black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 </a:t>
            </a:r>
            <a:r>
              <a:rPr lang="my-MM" sz="1200" dirty="0">
                <a:solidFill>
                  <a:prstClr val="black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ဖယ်ထုတ်ပြီး။) လုပ်ငန်း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my-MM" sz="1200" dirty="0">
                <a:solidFill>
                  <a:prstClr val="black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13　အောက်ပါအကျဉ်းချုပ်</a:t>
            </a:r>
          </a:p>
        </p:txBody>
      </p:sp>
      <p:sp>
        <p:nvSpPr>
          <p:cNvPr id="8" name="テキスト ボックス 950">
            <a:extLst>
              <a:ext uri="{FF2B5EF4-FFF2-40B4-BE49-F238E27FC236}">
                <a16:creationId xmlns:a16="http://schemas.microsoft.com/office/drawing/2014/main" id="{2ABC5663-EF95-4B90-8390-9CBCD27BD749}"/>
              </a:ext>
            </a:extLst>
          </p:cNvPr>
          <p:cNvSpPr txBox="1"/>
          <p:nvPr/>
        </p:nvSpPr>
        <p:spPr>
          <a:xfrm>
            <a:off x="4027095" y="978206"/>
            <a:ext cx="4451489" cy="77205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my-MM" sz="700" kern="100" dirty="0">
                <a:solidFill>
                  <a:prstClr val="black"/>
                </a:solidFill>
                <a:latin typeface="Pyidaungsu" pitchFamily="34" charset="0"/>
                <a:ea typeface="ＭＳ Ｐゴシック" panose="020B0600070205080204" pitchFamily="50" charset="-128"/>
                <a:cs typeface="Pyidaungsu" pitchFamily="34" charset="0"/>
              </a:rPr>
              <a:t>လုပ်ငန်းခွင်ဘေးအန္တရာယ်ကင်းရှင်းရေးနှင့်ကျန်းမာသန့်ရှင်းရေးဥပဒေ (roudou anzen eiseihou) နှင့် ၎င်းကိုအခြေခံသောအမိန့်နှင့်ဆက်စပ်သောမှတ်ပုံတင်နှင့် သတ်မှတ်ချက်နှင့်သက်ဆိုင်သော အစိုးရအဖွဲ့အမိန့်များ အပိုဒ် 83 အမှတ်စဉ် 1 နံပါတ် 3 ၏စည်းမျဉ်းများကိုအခြေခံပြီး ကျန်းမာရေး၊ အလုပ်သမားနှင့်လူမှုဖူလုံရေး</a:t>
            </a:r>
            <a:r>
              <a:rPr lang="en-US" sz="700" kern="100" dirty="0">
                <a:solidFill>
                  <a:prstClr val="black"/>
                </a:solidFill>
                <a:latin typeface="Pyidaungsu" pitchFamily="34" charset="0"/>
                <a:ea typeface="ＭＳ Ｐゴシック" panose="020B0600070205080204" pitchFamily="50" charset="-128"/>
                <a:cs typeface="Pyidaungsu" pitchFamily="34" charset="0"/>
              </a:rPr>
              <a:t> </a:t>
            </a:r>
            <a:r>
              <a:rPr lang="my-MM" sz="700" kern="100" dirty="0">
                <a:solidFill>
                  <a:prstClr val="black"/>
                </a:solidFill>
                <a:latin typeface="Pyidaungsu" pitchFamily="34" charset="0"/>
                <a:ea typeface="ＭＳ Ｐゴシック" panose="020B0600070205080204" pitchFamily="50" charset="-128"/>
                <a:cs typeface="Pyidaungsu" pitchFamily="34" charset="0"/>
              </a:rPr>
              <a:t>၀န်ကြီးဌာန၏ ဝန်ကြီးမှပြဌာန်းထားသောလုပ်ငန်းခွင်ကန့်သတ်ချက်များ</a:t>
            </a:r>
            <a:r>
              <a:rPr lang="en-US" sz="700" kern="100" dirty="0">
                <a:solidFill>
                  <a:prstClr val="black"/>
                </a:solidFill>
                <a:latin typeface="Pyidaungsu" pitchFamily="34" charset="0"/>
                <a:ea typeface="ＭＳ Ｐゴシック" panose="020B0600070205080204" pitchFamily="50" charset="-128"/>
                <a:cs typeface="Pyidaungsu" pitchFamily="34" charset="0"/>
              </a:rPr>
              <a:t> </a:t>
            </a:r>
            <a:r>
              <a:rPr lang="my-MM" sz="700" kern="100" dirty="0">
                <a:solidFill>
                  <a:prstClr val="black"/>
                </a:solidFill>
                <a:latin typeface="Pyidaungsu" pitchFamily="34" charset="0"/>
                <a:ea typeface="ＭＳ Ｐゴシック" panose="020B0600070205080204" pitchFamily="50" charset="-128"/>
                <a:cs typeface="Pyidaungsu" pitchFamily="34" charset="0"/>
              </a:rPr>
              <a:t>လုပ်ငန်းလုပ်သားသင်တန်း၏</a:t>
            </a:r>
            <a:r>
              <a:rPr lang="en-US" sz="700" kern="100" dirty="0">
                <a:solidFill>
                  <a:prstClr val="black"/>
                </a:solidFill>
                <a:latin typeface="Pyidaungsu" pitchFamily="34" charset="0"/>
                <a:ea typeface="ＭＳ Ｐゴシック" panose="020B0600070205080204" pitchFamily="50" charset="-128"/>
                <a:cs typeface="Pyidaungsu" pitchFamily="34" charset="0"/>
              </a:rPr>
              <a:t> </a:t>
            </a:r>
            <a:r>
              <a:rPr lang="my-MM" sz="700" kern="100" dirty="0">
                <a:solidFill>
                  <a:prstClr val="black"/>
                </a:solidFill>
                <a:latin typeface="Pyidaungsu" pitchFamily="34" charset="0"/>
                <a:ea typeface="ＭＳ Ｐゴシック" panose="020B0600070205080204" pitchFamily="50" charset="-128"/>
                <a:cs typeface="Pyidaungsu" pitchFamily="34" charset="0"/>
              </a:rPr>
              <a:t>သင်တန်းဘာသာရပ်အပိုင်းနှင့်အချိန်</a:t>
            </a:r>
          </a:p>
        </p:txBody>
      </p:sp>
      <p:sp>
        <p:nvSpPr>
          <p:cNvPr id="9" name="テキスト ボックス 952">
            <a:extLst>
              <a:ext uri="{FF2B5EF4-FFF2-40B4-BE49-F238E27FC236}">
                <a16:creationId xmlns:a16="http://schemas.microsoft.com/office/drawing/2014/main" id="{1349C998-C1BA-4009-8BE8-199D86876AA8}"/>
              </a:ext>
            </a:extLst>
          </p:cNvPr>
          <p:cNvSpPr txBox="1"/>
          <p:nvPr/>
        </p:nvSpPr>
        <p:spPr>
          <a:xfrm>
            <a:off x="4115750" y="1784643"/>
            <a:ext cx="4407162" cy="22352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/>
            <a:r>
              <a:rPr lang="my-MM" sz="800" kern="100" dirty="0">
                <a:solidFill>
                  <a:prstClr val="black"/>
                </a:solidFill>
                <a:latin typeface="Pyidaungsu" pitchFamily="34" charset="0"/>
                <a:ea typeface="ＭＳ Ｐゴシック" panose="020B0600070205080204" pitchFamily="50" charset="-128"/>
                <a:cs typeface="Pyidaungsu" pitchFamily="34" charset="0"/>
              </a:rPr>
              <a:t>◆ကျန်းမာရေး၊ အလုပ်သမားနှင့်လူမှုဖူလုံရေ၀န်ကြီးဌာန အမှတ်စဉ် 144 (30ရက် 3လ 2009ခုနှစ်) ◆</a:t>
            </a:r>
          </a:p>
          <a:p>
            <a:r>
              <a:rPr lang="my-MM" sz="800" kern="100" dirty="0">
                <a:solidFill>
                  <a:prstClr val="black"/>
                </a:solidFill>
                <a:latin typeface="Pyidaungsu" pitchFamily="34" charset="0"/>
                <a:ea typeface="ＭＳ Ｐゴシック" panose="020B0600070205080204" pitchFamily="50" charset="-128"/>
                <a:cs typeface="Pyidaungsu" pitchFamily="34" charset="0"/>
              </a:rPr>
              <a:t> </a:t>
            </a:r>
            <a:endParaRPr lang="ja-JP" altLang="en-US" sz="8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10" name="テキスト ボックス 953">
            <a:extLst>
              <a:ext uri="{FF2B5EF4-FFF2-40B4-BE49-F238E27FC236}">
                <a16:creationId xmlns:a16="http://schemas.microsoft.com/office/drawing/2014/main" id="{71009590-773F-4380-85BF-85A7D0873378}"/>
              </a:ext>
            </a:extLst>
          </p:cNvPr>
          <p:cNvSpPr txBox="1"/>
          <p:nvPr/>
        </p:nvSpPr>
        <p:spPr>
          <a:xfrm>
            <a:off x="4004930" y="2003047"/>
            <a:ext cx="4495817" cy="36043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my-MM" sz="800" b="1" kern="100" dirty="0">
                <a:solidFill>
                  <a:prstClr val="black"/>
                </a:solidFill>
                <a:latin typeface="Pyidaungsu" pitchFamily="34" charset="0"/>
                <a:ea typeface="ＭＳ Ｐゴシック" panose="020B0600070205080204" pitchFamily="50" charset="-128"/>
                <a:cs typeface="Pyidaungsu" pitchFamily="34" charset="0"/>
              </a:rPr>
              <a:t>အပိုဒ် 1 နှင့် အပိုဒ် 2 </a:t>
            </a:r>
            <a:r>
              <a:rPr lang="my-MM" sz="800" kern="100" dirty="0">
                <a:solidFill>
                  <a:prstClr val="black"/>
                </a:solidFill>
                <a:latin typeface="Pyidaungsu" pitchFamily="34" charset="0"/>
                <a:ea typeface="ＭＳ Ｐゴシック" panose="020B0600070205080204" pitchFamily="50" charset="-128"/>
                <a:cs typeface="Pyidaungsu" pitchFamily="34" charset="0"/>
              </a:rPr>
              <a:t>ချန်လှပ်ထားသည်</a:t>
            </a:r>
          </a:p>
          <a:p>
            <a:pPr marL="90170">
              <a:lnSpc>
                <a:spcPct val="150000"/>
              </a:lnSpc>
            </a:pPr>
            <a:r>
              <a:rPr lang="my-MM" sz="800" kern="100" dirty="0">
                <a:solidFill>
                  <a:prstClr val="black"/>
                </a:solidFill>
                <a:latin typeface="Pyidaungsu" pitchFamily="34" charset="0"/>
                <a:ea typeface="ＭＳ Ｐゴシック" panose="020B0600070205080204" pitchFamily="50" charset="-128"/>
                <a:cs typeface="Pyidaungsu" pitchFamily="34" charset="0"/>
              </a:rPr>
              <a:t>ယာဉ်အမျိုးအစားဆောက်လုပ်ရေးစက်ယန္တရားမောင်းနှင်မှုလုပ်ငန်းလုပ်သားများအတွက်သင်တန်း)</a:t>
            </a:r>
          </a:p>
        </p:txBody>
      </p:sp>
      <p:sp>
        <p:nvSpPr>
          <p:cNvPr id="11" name="テキスト ボックス 955">
            <a:extLst>
              <a:ext uri="{FF2B5EF4-FFF2-40B4-BE49-F238E27FC236}">
                <a16:creationId xmlns:a16="http://schemas.microsoft.com/office/drawing/2014/main" id="{0B8048F6-D12B-44DB-B946-E3F423219E69}"/>
              </a:ext>
            </a:extLst>
          </p:cNvPr>
          <p:cNvSpPr txBox="1"/>
          <p:nvPr/>
        </p:nvSpPr>
        <p:spPr>
          <a:xfrm>
            <a:off x="4027095" y="2395830"/>
            <a:ext cx="4537860" cy="107288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180340" indent="-180340">
              <a:lnSpc>
                <a:spcPct val="150000"/>
              </a:lnSpc>
            </a:pPr>
            <a:r>
              <a:rPr lang="my-MM" sz="800" b="1" kern="100" dirty="0">
                <a:solidFill>
                  <a:prstClr val="black"/>
                </a:solidFill>
                <a:latin typeface="Pyidaungsu" pitchFamily="34" charset="0"/>
                <a:ea typeface="ＭＳ Ｐゴシック" panose="020B0600070205080204" pitchFamily="50" charset="-128"/>
                <a:cs typeface="Pyidaungsu" pitchFamily="34" charset="0"/>
              </a:rPr>
              <a:t>အပိုဒ် ၃ </a:t>
            </a:r>
            <a:r>
              <a:rPr lang="my-MM" sz="800" kern="100" dirty="0">
                <a:solidFill>
                  <a:prstClr val="black"/>
                </a:solidFill>
                <a:latin typeface="Pyidaungsu" pitchFamily="34" charset="0"/>
                <a:ea typeface="ＭＳ Ｐゴシック" panose="020B0600070205080204" pitchFamily="50" charset="-128"/>
                <a:cs typeface="Pyidaungsu" pitchFamily="34" charset="0"/>
              </a:rPr>
              <a:t>အမိန့်အပိုဒ် 20 အမှတ်စဉ်12 ၏လုပ်ငန်းများ၌လုပ်ကိုင်နိုင်သူများအတွက် ဥပဒေပုဒ်မ 99 ၏3  အပိုဒ် 1 ၏သင်တန်းကို၊ အောက်ပါဇယား၏အပေါ်ကော်လံတွင်ပါဝင်သောသင်တန်းများပေါ်မူတည်၍၊ ဤဇယား၏အတွင်းကော်လံအသီးသီးတွင် ပါဝင်သောအပိုင်းနှင့်စပ်လျဉ်း၍ ဤဇယား၏အောက်ကော်လံတွင်ပါဝင်သောအချိန်ထက်ပို၍လုပ်ဆောင်နိုင်သောအရာများဖြစ်သည်။</a:t>
            </a:r>
          </a:p>
        </p:txBody>
      </p:sp>
      <p:sp>
        <p:nvSpPr>
          <p:cNvPr id="12" name="テキスト ボックス 981">
            <a:extLst>
              <a:ext uri="{FF2B5EF4-FFF2-40B4-BE49-F238E27FC236}">
                <a16:creationId xmlns:a16="http://schemas.microsoft.com/office/drawing/2014/main" id="{61F6A1E1-F7CE-4FD3-82E5-48327200545F}"/>
              </a:ext>
            </a:extLst>
          </p:cNvPr>
          <p:cNvSpPr txBox="1"/>
          <p:nvPr/>
        </p:nvSpPr>
        <p:spPr>
          <a:xfrm>
            <a:off x="4027095" y="5828602"/>
            <a:ext cx="2186216" cy="18542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my-MM" sz="800" b="1" kern="100" dirty="0">
                <a:solidFill>
                  <a:prstClr val="black"/>
                </a:solidFill>
                <a:latin typeface="Pyidaungsu" pitchFamily="34" charset="0"/>
                <a:ea typeface="ＭＳ Ｐゴシック" panose="020B0600070205080204" pitchFamily="50" charset="-128"/>
                <a:cs typeface="Pyidaungsu" pitchFamily="34" charset="0"/>
              </a:rPr>
              <a:t>အပိုဒ် 4</a:t>
            </a:r>
            <a:r>
              <a:rPr lang="my-MM" sz="800" kern="100" dirty="0">
                <a:solidFill>
                  <a:prstClr val="black"/>
                </a:solidFill>
                <a:latin typeface="Pyidaungsu" pitchFamily="34" charset="0"/>
                <a:ea typeface="ＭＳ Ｐゴシック" panose="020B0600070205080204" pitchFamily="50" charset="-128"/>
                <a:cs typeface="Pyidaungsu" pitchFamily="34" charset="0"/>
              </a:rPr>
              <a:t>　ချန်လှပ်ထားသည်</a:t>
            </a:r>
          </a:p>
          <a:p>
            <a:pPr>
              <a:lnSpc>
                <a:spcPts val="700"/>
              </a:lnSpc>
            </a:pPr>
            <a:r>
              <a:rPr lang="my-MM" sz="800" kern="100" dirty="0">
                <a:solidFill>
                  <a:prstClr val="black"/>
                </a:solidFill>
                <a:latin typeface="Pyidaungsu" pitchFamily="34" charset="0"/>
                <a:ea typeface="ＭＳ Ｐゴシック" panose="020B0600070205080204" pitchFamily="50" charset="-128"/>
                <a:cs typeface="Pyidaungsu" pitchFamily="34" charset="0"/>
              </a:rPr>
              <a:t> </a:t>
            </a:r>
            <a:endParaRPr lang="ja-JP" altLang="en-US" sz="8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13" name="テキスト ボックス 956">
            <a:extLst>
              <a:ext uri="{FF2B5EF4-FFF2-40B4-BE49-F238E27FC236}">
                <a16:creationId xmlns:a16="http://schemas.microsoft.com/office/drawing/2014/main" id="{8A259127-7DD8-4400-B45C-A507C9FAF461}"/>
              </a:ext>
            </a:extLst>
          </p:cNvPr>
          <p:cNvSpPr txBox="1"/>
          <p:nvPr/>
        </p:nvSpPr>
        <p:spPr>
          <a:xfrm>
            <a:off x="4240855" y="3597296"/>
            <a:ext cx="1149921" cy="13527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1100"/>
              </a:lnSpc>
            </a:pPr>
            <a:r>
              <a:rPr lang="my-MM" sz="4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သင်တန်းဘာသာရပ်</a:t>
            </a:r>
          </a:p>
        </p:txBody>
      </p:sp>
      <p:sp>
        <p:nvSpPr>
          <p:cNvPr id="14" name="テキスト ボックス 957">
            <a:extLst>
              <a:ext uri="{FF2B5EF4-FFF2-40B4-BE49-F238E27FC236}">
                <a16:creationId xmlns:a16="http://schemas.microsoft.com/office/drawing/2014/main" id="{B258846B-3E2C-44B1-AC05-E8B1A5EF781D}"/>
              </a:ext>
            </a:extLst>
          </p:cNvPr>
          <p:cNvSpPr txBox="1"/>
          <p:nvPr/>
        </p:nvSpPr>
        <p:spPr>
          <a:xfrm>
            <a:off x="5981854" y="3591329"/>
            <a:ext cx="1149921" cy="13527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1100"/>
              </a:lnSpc>
            </a:pPr>
            <a:r>
              <a:rPr lang="my-MM" sz="400" kern="10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အဝန်းအဝိုင်း </a:t>
            </a:r>
            <a:endParaRPr lang="ja-JP" altLang="en-US" sz="400" kern="100" dirty="0">
              <a:solidFill>
                <a:prstClr val="black"/>
              </a:solidFill>
              <a:latin typeface="Pyidaungsu" pitchFamily="34" charset="0"/>
              <a:cs typeface="Pyidaungsu" pitchFamily="34" charset="0"/>
            </a:endParaRPr>
          </a:p>
        </p:txBody>
      </p:sp>
      <p:sp>
        <p:nvSpPr>
          <p:cNvPr id="15" name="テキスト ボックス 959">
            <a:extLst>
              <a:ext uri="{FF2B5EF4-FFF2-40B4-BE49-F238E27FC236}">
                <a16:creationId xmlns:a16="http://schemas.microsoft.com/office/drawing/2014/main" id="{624548CB-7D47-4FEA-A05C-3EE000096D09}"/>
              </a:ext>
            </a:extLst>
          </p:cNvPr>
          <p:cNvSpPr txBox="1"/>
          <p:nvPr/>
        </p:nvSpPr>
        <p:spPr>
          <a:xfrm>
            <a:off x="7746333" y="3602867"/>
            <a:ext cx="566891" cy="13527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1100"/>
              </a:lnSpc>
            </a:pPr>
            <a:r>
              <a:rPr lang="my-MM" sz="4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အချိန်</a:t>
            </a:r>
          </a:p>
        </p:txBody>
      </p:sp>
      <p:sp>
        <p:nvSpPr>
          <p:cNvPr id="16" name="テキスト ボックス 961">
            <a:extLst>
              <a:ext uri="{FF2B5EF4-FFF2-40B4-BE49-F238E27FC236}">
                <a16:creationId xmlns:a16="http://schemas.microsoft.com/office/drawing/2014/main" id="{12F1276A-173B-4539-BABD-E91ABF805C67}"/>
              </a:ext>
            </a:extLst>
          </p:cNvPr>
          <p:cNvSpPr txBox="1"/>
          <p:nvPr/>
        </p:nvSpPr>
        <p:spPr>
          <a:xfrm>
            <a:off x="4204718" y="3782192"/>
            <a:ext cx="1177834" cy="26641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1100"/>
              </a:lnSpc>
            </a:pPr>
            <a:r>
              <a:rPr lang="my-MM" sz="4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လုပ်ငန်းခွင်ကန့်သတ်ချက်များလုပ်ငန်းသုံးစက်ပစ္စည်းများစသည်တို့၏ဖွဲ့စည်းပုံ</a:t>
            </a:r>
          </a:p>
        </p:txBody>
      </p:sp>
      <p:sp>
        <p:nvSpPr>
          <p:cNvPr id="17" name="テキスト ボックス 962">
            <a:extLst>
              <a:ext uri="{FF2B5EF4-FFF2-40B4-BE49-F238E27FC236}">
                <a16:creationId xmlns:a16="http://schemas.microsoft.com/office/drawing/2014/main" id="{50C9FADF-0A8C-4533-BE76-B0503FE8195C}"/>
              </a:ext>
            </a:extLst>
          </p:cNvPr>
          <p:cNvSpPr txBox="1"/>
          <p:nvPr/>
        </p:nvSpPr>
        <p:spPr>
          <a:xfrm>
            <a:off x="5482307" y="3781805"/>
            <a:ext cx="2191483" cy="26641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1100"/>
              </a:lnSpc>
            </a:pPr>
            <a:r>
              <a:rPr lang="my-MM" sz="4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ယာဉ်အမျိုးအစားဆောက်လုပ်ရေးစက်ယန္တရား မောင်းနှင်မှုနှင့် လုပ်ငန်းနှင့်သက်ဆိုင်သောပစ္စည်းကိရိယာများ၏ဖွဲ့စည်းပုံ</a:t>
            </a:r>
          </a:p>
        </p:txBody>
      </p:sp>
      <p:sp>
        <p:nvSpPr>
          <p:cNvPr id="18" name="テキスト ボックス 963">
            <a:extLst>
              <a:ext uri="{FF2B5EF4-FFF2-40B4-BE49-F238E27FC236}">
                <a16:creationId xmlns:a16="http://schemas.microsoft.com/office/drawing/2014/main" id="{4B2CCF9D-31CA-4592-ABB8-5D024C0AF7C8}"/>
              </a:ext>
            </a:extLst>
          </p:cNvPr>
          <p:cNvSpPr txBox="1"/>
          <p:nvPr/>
        </p:nvSpPr>
        <p:spPr>
          <a:xfrm>
            <a:off x="7741538" y="4231072"/>
            <a:ext cx="566891" cy="13527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1100"/>
              </a:lnSpc>
            </a:pPr>
            <a:r>
              <a:rPr lang="my-MM" sz="400" kern="10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1 နာရီ</a:t>
            </a:r>
          </a:p>
        </p:txBody>
      </p:sp>
      <p:sp>
        <p:nvSpPr>
          <p:cNvPr id="20" name="テキスト ボックス 965">
            <a:extLst>
              <a:ext uri="{FF2B5EF4-FFF2-40B4-BE49-F238E27FC236}">
                <a16:creationId xmlns:a16="http://schemas.microsoft.com/office/drawing/2014/main" id="{4C97BEE9-765B-4412-B188-C0084B060273}"/>
              </a:ext>
            </a:extLst>
          </p:cNvPr>
          <p:cNvSpPr txBox="1"/>
          <p:nvPr/>
        </p:nvSpPr>
        <p:spPr>
          <a:xfrm>
            <a:off x="7741538" y="4619813"/>
            <a:ext cx="566891" cy="13527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1100"/>
              </a:lnSpc>
            </a:pPr>
            <a:r>
              <a:rPr lang="my-MM" sz="400" kern="10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1 နာရီ</a:t>
            </a:r>
          </a:p>
        </p:txBody>
      </p:sp>
      <p:sp>
        <p:nvSpPr>
          <p:cNvPr id="21" name="テキスト ボックス 966">
            <a:extLst>
              <a:ext uri="{FF2B5EF4-FFF2-40B4-BE49-F238E27FC236}">
                <a16:creationId xmlns:a16="http://schemas.microsoft.com/office/drawing/2014/main" id="{C1A00B82-5CEB-457E-AB0A-FB345E20B9BF}"/>
              </a:ext>
            </a:extLst>
          </p:cNvPr>
          <p:cNvSpPr txBox="1"/>
          <p:nvPr/>
        </p:nvSpPr>
        <p:spPr>
          <a:xfrm>
            <a:off x="7741538" y="4911345"/>
            <a:ext cx="566891" cy="13527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1100"/>
              </a:lnSpc>
            </a:pPr>
            <a:r>
              <a:rPr lang="my-MM" sz="4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1.5 နာရီ</a:t>
            </a:r>
          </a:p>
        </p:txBody>
      </p:sp>
      <p:sp>
        <p:nvSpPr>
          <p:cNvPr id="22" name="テキスト ボックス 967">
            <a:extLst>
              <a:ext uri="{FF2B5EF4-FFF2-40B4-BE49-F238E27FC236}">
                <a16:creationId xmlns:a16="http://schemas.microsoft.com/office/drawing/2014/main" id="{0822EAAB-D027-4B95-94EF-51493114B8DF}"/>
              </a:ext>
            </a:extLst>
          </p:cNvPr>
          <p:cNvSpPr txBox="1"/>
          <p:nvPr/>
        </p:nvSpPr>
        <p:spPr>
          <a:xfrm>
            <a:off x="7741538" y="5238703"/>
            <a:ext cx="566891" cy="13527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1100"/>
              </a:lnSpc>
            </a:pPr>
            <a:r>
              <a:rPr lang="my-MM" sz="400" kern="10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1.5 နာရီ</a:t>
            </a:r>
          </a:p>
        </p:txBody>
      </p:sp>
      <p:sp>
        <p:nvSpPr>
          <p:cNvPr id="23" name="テキスト ボックス 968">
            <a:extLst>
              <a:ext uri="{FF2B5EF4-FFF2-40B4-BE49-F238E27FC236}">
                <a16:creationId xmlns:a16="http://schemas.microsoft.com/office/drawing/2014/main" id="{35DB5E2B-D7AF-4554-AA8B-76D2DD2C4928}"/>
              </a:ext>
            </a:extLst>
          </p:cNvPr>
          <p:cNvSpPr txBox="1"/>
          <p:nvPr/>
        </p:nvSpPr>
        <p:spPr>
          <a:xfrm>
            <a:off x="7741539" y="5556383"/>
            <a:ext cx="566891" cy="13527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1100"/>
              </a:lnSpc>
            </a:pPr>
            <a:r>
              <a:rPr lang="my-MM" sz="400" kern="10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2 နာရီ</a:t>
            </a:r>
          </a:p>
        </p:txBody>
      </p:sp>
      <p:sp>
        <p:nvSpPr>
          <p:cNvPr id="24" name="テキスト ボックス 971">
            <a:extLst>
              <a:ext uri="{FF2B5EF4-FFF2-40B4-BE49-F238E27FC236}">
                <a16:creationId xmlns:a16="http://schemas.microsoft.com/office/drawing/2014/main" id="{0BDF5806-FB01-4EB5-9F8F-C8441CFAEE86}"/>
              </a:ext>
            </a:extLst>
          </p:cNvPr>
          <p:cNvSpPr txBox="1"/>
          <p:nvPr/>
        </p:nvSpPr>
        <p:spPr>
          <a:xfrm>
            <a:off x="4210694" y="4108294"/>
            <a:ext cx="1177834" cy="38609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1100"/>
              </a:lnSpc>
            </a:pPr>
            <a:r>
              <a:rPr lang="my-MM" sz="4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လုပ်ငန်းခွင်ကန့်သတ်ချက်များလုပ်ငန်းသုံးစက်ပစ္စည်းများစသည်တို့အတွက်လိုအပ်သောဘေးကင်းလုံခြုံရေးကိရိယာများစသည်တို့၏လုပ်ဆောင်ချက်များ</a:t>
            </a:r>
          </a:p>
        </p:txBody>
      </p:sp>
      <p:sp>
        <p:nvSpPr>
          <p:cNvPr id="25" name="テキスト ボックス 972">
            <a:extLst>
              <a:ext uri="{FF2B5EF4-FFF2-40B4-BE49-F238E27FC236}">
                <a16:creationId xmlns:a16="http://schemas.microsoft.com/office/drawing/2014/main" id="{6333E28B-A718-4B08-8BA9-9734102AA0CB}"/>
              </a:ext>
            </a:extLst>
          </p:cNvPr>
          <p:cNvSpPr txBox="1"/>
          <p:nvPr/>
        </p:nvSpPr>
        <p:spPr>
          <a:xfrm>
            <a:off x="5489520" y="4152965"/>
            <a:ext cx="2184270" cy="34142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1100"/>
              </a:lnSpc>
            </a:pPr>
            <a:r>
              <a:rPr lang="my-MM" sz="4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ယာဉ်အမျိုးအစားဆောက်လုပ်ရေးစက်ယန္တရား၏ ဘေးကင်းလုံခြုံရေးကိရိယာများနှင့်ဘရိတ်များ၏လုပ်ဆောင်ချက်များ</a:t>
            </a:r>
          </a:p>
        </p:txBody>
      </p:sp>
      <p:sp>
        <p:nvSpPr>
          <p:cNvPr id="26" name="テキスト ボックス 973">
            <a:extLst>
              <a:ext uri="{FF2B5EF4-FFF2-40B4-BE49-F238E27FC236}">
                <a16:creationId xmlns:a16="http://schemas.microsoft.com/office/drawing/2014/main" id="{0E667F2A-7D08-4404-84B9-72A28B867A6A}"/>
              </a:ext>
            </a:extLst>
          </p:cNvPr>
          <p:cNvSpPr txBox="1"/>
          <p:nvPr/>
        </p:nvSpPr>
        <p:spPr>
          <a:xfrm>
            <a:off x="5501473" y="4617010"/>
            <a:ext cx="2172318" cy="15119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1000"/>
              </a:lnSpc>
            </a:pPr>
            <a:r>
              <a:rPr lang="my-MM" sz="4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ယာဉ်အမျိုးအစားဆောက်လုပ်ရေးစက်ယန္တရားများ၏စစ်ဆေးခြင်းနှင့်ထိန်းသိမ်းခြင်း</a:t>
            </a:r>
          </a:p>
        </p:txBody>
      </p:sp>
      <p:sp>
        <p:nvSpPr>
          <p:cNvPr id="27" name="テキスト ボックス 974">
            <a:extLst>
              <a:ext uri="{FF2B5EF4-FFF2-40B4-BE49-F238E27FC236}">
                <a16:creationId xmlns:a16="http://schemas.microsoft.com/office/drawing/2014/main" id="{3ADB231C-5DE6-4437-9EDB-C2FF6BFBB927}"/>
              </a:ext>
            </a:extLst>
          </p:cNvPr>
          <p:cNvSpPr txBox="1"/>
          <p:nvPr/>
        </p:nvSpPr>
        <p:spPr>
          <a:xfrm>
            <a:off x="4210694" y="4547735"/>
            <a:ext cx="1177834" cy="2520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1100"/>
              </a:lnSpc>
            </a:pPr>
            <a:r>
              <a:rPr lang="my-MM" sz="4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လုပ်ငန်းခွင်ကန့်သတ်ချက်များလုပ်ငန်းသုံးစက်ပစ္စည်းများစသည်တို့ကိုထိန်းသိမ်းစီမံခန့်ခွဲမှု</a:t>
            </a:r>
          </a:p>
        </p:txBody>
      </p:sp>
      <p:sp>
        <p:nvSpPr>
          <p:cNvPr id="28" name="テキスト ボックス 975">
            <a:extLst>
              <a:ext uri="{FF2B5EF4-FFF2-40B4-BE49-F238E27FC236}">
                <a16:creationId xmlns:a16="http://schemas.microsoft.com/office/drawing/2014/main" id="{284871E9-0826-472D-B8CD-DD3C6EC070FC}"/>
              </a:ext>
            </a:extLst>
          </p:cNvPr>
          <p:cNvSpPr txBox="1"/>
          <p:nvPr/>
        </p:nvSpPr>
        <p:spPr>
          <a:xfrm>
            <a:off x="4210694" y="4866982"/>
            <a:ext cx="1177834" cy="2520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1100"/>
              </a:lnSpc>
            </a:pPr>
            <a:r>
              <a:rPr lang="my-MM" sz="4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လုပ်ငန်းခွင်ကန့်သတ်ချက်များလုပ်ငန်းသုံးစက်ပစ္စည်းများစသည်တို့နှင့်ဆက်စပ်သောလုပ်ငန်းနည်းလမ်း</a:t>
            </a:r>
          </a:p>
        </p:txBody>
      </p:sp>
      <p:sp>
        <p:nvSpPr>
          <p:cNvPr id="29" name="テキスト ボックス 976">
            <a:extLst>
              <a:ext uri="{FF2B5EF4-FFF2-40B4-BE49-F238E27FC236}">
                <a16:creationId xmlns:a16="http://schemas.microsoft.com/office/drawing/2014/main" id="{CF0DCA92-F6DE-43BC-B226-D2CA8BA1E82F}"/>
              </a:ext>
            </a:extLst>
          </p:cNvPr>
          <p:cNvSpPr txBox="1"/>
          <p:nvPr/>
        </p:nvSpPr>
        <p:spPr>
          <a:xfrm>
            <a:off x="4212942" y="5197559"/>
            <a:ext cx="1177834" cy="18525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1100"/>
              </a:lnSpc>
            </a:pPr>
            <a:r>
              <a:rPr lang="my-MM" sz="4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ဘေးအန္တရာယ်ကင်းရှင်းရေးနှင့်ကျန်းမာသန့်ရှင်းရေးဆက်စပ်ဥပဒေများ</a:t>
            </a:r>
          </a:p>
        </p:txBody>
      </p:sp>
      <p:sp>
        <p:nvSpPr>
          <p:cNvPr id="30" name="テキスト ボックス 977">
            <a:extLst>
              <a:ext uri="{FF2B5EF4-FFF2-40B4-BE49-F238E27FC236}">
                <a16:creationId xmlns:a16="http://schemas.microsoft.com/office/drawing/2014/main" id="{3684E934-E35A-4107-A48A-4B76FD8EFA75}"/>
              </a:ext>
            </a:extLst>
          </p:cNvPr>
          <p:cNvSpPr txBox="1"/>
          <p:nvPr/>
        </p:nvSpPr>
        <p:spPr>
          <a:xfrm>
            <a:off x="4220067" y="5498022"/>
            <a:ext cx="1170709" cy="2520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1100"/>
              </a:lnSpc>
            </a:pPr>
            <a:r>
              <a:rPr lang="my-MM" sz="4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လုပ်ငန်းခွင်မတော်တဆမှုသာဓကများနှင့် ၎င်းတို့၏ကြိုတင်ကာကွယ်ရေးစီမံချက်များ</a:t>
            </a:r>
          </a:p>
        </p:txBody>
      </p:sp>
      <p:sp>
        <p:nvSpPr>
          <p:cNvPr id="31" name="テキスト ボックス 978">
            <a:extLst>
              <a:ext uri="{FF2B5EF4-FFF2-40B4-BE49-F238E27FC236}">
                <a16:creationId xmlns:a16="http://schemas.microsoft.com/office/drawing/2014/main" id="{290B5F4C-2C6B-411D-9EB6-6B388C2D792C}"/>
              </a:ext>
            </a:extLst>
          </p:cNvPr>
          <p:cNvSpPr txBox="1"/>
          <p:nvPr/>
        </p:nvSpPr>
        <p:spPr>
          <a:xfrm>
            <a:off x="5489521" y="4849961"/>
            <a:ext cx="2191484" cy="2700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1100"/>
              </a:lnSpc>
            </a:pPr>
            <a:r>
              <a:rPr lang="my-MM" sz="400" kern="10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ယာဉ်အမျိုးအစားဆောက်လုပ်ရေးစက်ယန္တရားနှင့်ဆက်စပ်သောလုပ်ငန်းနည်းလမ်းနှင့်သက်ဆိုင်သည့်ဘေးကင်းရေးစီမံချက်</a:t>
            </a:r>
          </a:p>
        </p:txBody>
      </p:sp>
      <p:sp>
        <p:nvSpPr>
          <p:cNvPr id="32" name="テキスト ボックス 979">
            <a:extLst>
              <a:ext uri="{FF2B5EF4-FFF2-40B4-BE49-F238E27FC236}">
                <a16:creationId xmlns:a16="http://schemas.microsoft.com/office/drawing/2014/main" id="{BEC7A0FF-15C2-4DDF-9391-94008D8478A0}"/>
              </a:ext>
            </a:extLst>
          </p:cNvPr>
          <p:cNvSpPr txBox="1"/>
          <p:nvPr/>
        </p:nvSpPr>
        <p:spPr>
          <a:xfrm>
            <a:off x="5501472" y="5242077"/>
            <a:ext cx="2184270" cy="15119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1100"/>
              </a:lnSpc>
            </a:pPr>
            <a:r>
              <a:rPr lang="my-MM" sz="4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ဥပဒေ၊ အမိန့်နှင့်လုံခြုံသန့်ရှင်းရေးစည်းမျဉ်းများအတွင်းမှဆက်စပ်ပြဌာန်းချက်များ</a:t>
            </a:r>
          </a:p>
        </p:txBody>
      </p:sp>
      <p:sp>
        <p:nvSpPr>
          <p:cNvPr id="33" name="テキスト ボックス 980">
            <a:extLst>
              <a:ext uri="{FF2B5EF4-FFF2-40B4-BE49-F238E27FC236}">
                <a16:creationId xmlns:a16="http://schemas.microsoft.com/office/drawing/2014/main" id="{D6878029-633A-4E17-812B-0EB0ABDFFA5D}"/>
              </a:ext>
            </a:extLst>
          </p:cNvPr>
          <p:cNvSpPr txBox="1"/>
          <p:nvPr/>
        </p:nvSpPr>
        <p:spPr>
          <a:xfrm>
            <a:off x="5501472" y="5555294"/>
            <a:ext cx="2082669" cy="14424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1100"/>
              </a:lnSpc>
            </a:pPr>
            <a:r>
              <a:rPr lang="my-MM" sz="4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လုပ်ငန်းခွင်မတော်တဆမှုသာဓကသုတေသနများ</a:t>
            </a:r>
          </a:p>
        </p:txBody>
      </p:sp>
      <p:sp>
        <p:nvSpPr>
          <p:cNvPr id="34" name="テキスト ボックス 963">
            <a:extLst>
              <a:ext uri="{FF2B5EF4-FFF2-40B4-BE49-F238E27FC236}">
                <a16:creationId xmlns:a16="http://schemas.microsoft.com/office/drawing/2014/main" id="{A4B63A02-B655-432F-B43D-03C9B5A02739}"/>
              </a:ext>
            </a:extLst>
          </p:cNvPr>
          <p:cNvSpPr txBox="1"/>
          <p:nvPr/>
        </p:nvSpPr>
        <p:spPr>
          <a:xfrm>
            <a:off x="7773545" y="3857535"/>
            <a:ext cx="566891" cy="13527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1100"/>
              </a:lnSpc>
            </a:pPr>
            <a:r>
              <a:rPr lang="my-MM" sz="400" kern="10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1 နာရီ</a:t>
            </a:r>
          </a:p>
        </p:txBody>
      </p:sp>
    </p:spTree>
    <p:extLst>
      <p:ext uri="{BB962C8B-B14F-4D97-AF65-F5344CB8AC3E}">
        <p14:creationId xmlns:p14="http://schemas.microsoft.com/office/powerpoint/2010/main" val="2420010140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170326"/>
            <a:ext cx="8022560" cy="794874"/>
          </a:xfrm>
          <a:ln>
            <a:solidFill>
              <a:schemeClr val="tx1"/>
            </a:solidFill>
          </a:ln>
        </p:spPr>
        <p:txBody>
          <a:bodyPr rtlCol="0">
            <a:noAutofit/>
          </a:bodyPr>
          <a:lstStyle/>
          <a:p>
            <a:pPr rtl="0">
              <a:lnSpc>
                <a:spcPct val="150000"/>
              </a:lnSpc>
            </a:pPr>
            <a:r>
              <a:rPr lang="my-MM" sz="1600" dirty="0"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လုပ်ငန်းခွင်ဘေးအန္တရာယ်ကင်းရှင်းရေးနှင့်ကျန်းမာသန့်ရှင်းရေးနည်းဥပဒေ (roudou anzen eiseihou) (ရွေးနှုတ်ဖော်ပြချက်) (1)</a:t>
            </a:r>
            <a:endParaRPr kumimoji="1" lang="ja-JP" altLang="en-US" sz="1600" dirty="0"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769117" y="6456842"/>
            <a:ext cx="4227046" cy="2308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my-MM" sz="900" dirty="0">
                <a:solidFill>
                  <a:prstClr val="black"/>
                </a:solidFill>
                <a:latin typeface="Pyidaungsu" pitchFamily="34" charset="0"/>
                <a:cs typeface="Pyidaungsu" pitchFamily="34" charset="0"/>
              </a:rPr>
              <a:t>ဖတ်စာအုပ်စာမျက်နှာ 256 / အထောက်အကူပြုစာအုပ် စာမျက်နှာ 138</a:t>
            </a:r>
          </a:p>
        </p:txBody>
      </p:sp>
      <p:sp>
        <p:nvSpPr>
          <p:cNvPr id="6" name="コンテンツ プレースホルダー 4"/>
          <p:cNvSpPr txBox="1">
            <a:spLocks/>
          </p:cNvSpPr>
          <p:nvPr/>
        </p:nvSpPr>
        <p:spPr>
          <a:xfrm>
            <a:off x="628650" y="1119324"/>
            <a:ext cx="8022560" cy="4379776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my-MM" sz="1200" dirty="0">
                <a:solidFill>
                  <a:prstClr val="black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အတွဲ 1 အထွေထွေစည်းမျဉ်းများ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my-MM" sz="1200" dirty="0">
                <a:solidFill>
                  <a:prstClr val="black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အခန်း 7 လိုင်စင်စသည်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my-MM" sz="1200" dirty="0">
                <a:solidFill>
                  <a:prstClr val="black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ကဏ္ဍ 3 နည်းပညာကျွမ်းကျင်မှုသင်တန်း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my-MM" sz="1200" dirty="0">
                <a:solidFill>
                  <a:prstClr val="black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အပိုဒ် 82 &lt;နည်းပညာကျွမ်းကျင်မှုသင်တန်းပြီးစီးကြောင်းလက်မှတ်ပြန်လည်ထုတ်ပေးခြင်းစသည် &gt;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my-MM" sz="1200" dirty="0">
                <a:solidFill>
                  <a:prstClr val="black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နည်းပညာကျွမ်းကျင်မှုသင်တန်းပြီးစီးကြောင်းလက်မှတ်ကိုင်ဆောင်ထားသူများထဲမှ၊ သက်ဆိုင်ရာနည်းပညာကျွမ်းကျင်မှု</a:t>
            </a:r>
            <a:r>
              <a:rPr lang="en-US" sz="1200" dirty="0">
                <a:solidFill>
                  <a:prstClr val="black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 </a:t>
            </a:r>
            <a:r>
              <a:rPr lang="my-MM" sz="1200" dirty="0">
                <a:solidFill>
                  <a:prstClr val="black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သင်တန်းနှင့်စပ်လျဉ်းသောလုပ်ငန်းတွင်လက်တွေ့ဝင်ရောက်လုပ်ကိုင်နေသူ သို့မဟုတ် လုပ်ကိုင်လိုသူများမှာ၊ ၎င်းကိုပျောက်ဆုံး သို့မဟုတ် ပျက်စီးသွားခဲ့ပါက အပိုဒ် 3 တွင်ဖော်ပြထားသည့်အခြေအနေမှလွဲ၍ နည်းပညာကျွမ်းကျင်မှုသင်တန်းပြီးစီးကြောင်း</a:t>
            </a:r>
            <a:r>
              <a:rPr lang="en-US" sz="1200" dirty="0">
                <a:solidFill>
                  <a:prstClr val="black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 </a:t>
            </a:r>
            <a:r>
              <a:rPr lang="my-MM" sz="1200" dirty="0">
                <a:solidFill>
                  <a:prstClr val="black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လက်မှတ်ပြန်လည်ထုတ်ပေးရန်တောင်းဆိုလွှာ (ဖောင်ပုံစံ 18) ကို နည်းပညာကျွမ်းကျင်မှုသင်တန်းပြီးစီးကြောင်းလက်မှတ် ပေးအပ်ခဲ့သော မှတ်ပုံတင်သင်တန်းကျောင်းအဖွဲ့အစည်းထံတင်ကာ၊ နည်းပညာကျွမ်းကျင်မှုသင်တန်းပြီးစီးကြောင်း</a:t>
            </a:r>
            <a:r>
              <a:rPr lang="en-US" sz="1200" dirty="0">
                <a:solidFill>
                  <a:prstClr val="black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 </a:t>
            </a:r>
            <a:r>
              <a:rPr lang="my-MM" sz="1200" dirty="0">
                <a:solidFill>
                  <a:prstClr val="black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လက်မှတ်ပြန်လည်</a:t>
            </a:r>
            <a:r>
              <a:rPr lang="en-US" sz="1200" dirty="0">
                <a:solidFill>
                  <a:prstClr val="black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 </a:t>
            </a:r>
            <a:r>
              <a:rPr lang="my-MM" sz="1200" dirty="0">
                <a:solidFill>
                  <a:prstClr val="black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ထုတ်ပေးရန်</a:t>
            </a:r>
            <a:r>
              <a:rPr lang="en-US" sz="1200" dirty="0">
                <a:solidFill>
                  <a:prstClr val="black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 </a:t>
            </a:r>
            <a:r>
              <a:rPr lang="my-MM" sz="1200" dirty="0">
                <a:solidFill>
                  <a:prstClr val="black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တင်ပြရမည်။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my-MM" sz="1200" dirty="0">
                <a:solidFill>
                  <a:prstClr val="black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ရှေ့အပိုဒ်မှာဖော်ပြထားသောသူသည် နာမည်ကိုပြောင်းလိုက်သည့်အခါ အပိုဒ် 3 တွင်ဖော်ပြထားသည့်အခြေအနေမှလွဲ၍၊ နည်းပညာကျွမ်းကျင်မှုသင်တန်းပြီးစီးကြောင်းလက်မှတ်အစားထိုးရန်လျှေက်လွှာ (ဖောင်ပုံစံ 18) ကို နည်းပညာကျွမ်းကျင်မှုသင်တန်း</a:t>
            </a:r>
            <a:r>
              <a:rPr lang="en-US" sz="1200" dirty="0">
                <a:solidFill>
                  <a:prstClr val="black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 </a:t>
            </a:r>
            <a:r>
              <a:rPr lang="my-MM" sz="1200" dirty="0">
                <a:solidFill>
                  <a:prstClr val="black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ပြီးစီးကြောင်းလက်မှတ် ပေးအပ်ခဲ့သော မှတ်ပုံတင်သင်တန်းကျောင်းအဖွဲ့အစည်းထံတင်ကာ၊ နည်းပညာကျွမ်းကျင်မှုသင်တန်း</a:t>
            </a:r>
            <a:r>
              <a:rPr lang="en-US" sz="1200" dirty="0">
                <a:solidFill>
                  <a:prstClr val="black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 </a:t>
            </a:r>
            <a:r>
              <a:rPr lang="my-MM" sz="1200" dirty="0">
                <a:solidFill>
                  <a:prstClr val="black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ပြီးစီးကြောင်း</a:t>
            </a:r>
            <a:r>
              <a:rPr lang="en-US" sz="1200" dirty="0">
                <a:solidFill>
                  <a:prstClr val="black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 </a:t>
            </a:r>
            <a:r>
              <a:rPr lang="my-MM" sz="1200" dirty="0">
                <a:solidFill>
                  <a:prstClr val="black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လက်မှတ်ကို အစားထိုးပေးရန်တင်ပြရမည်။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my-MM" sz="1200" dirty="0">
                <a:solidFill>
                  <a:prstClr val="black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13　အောက်ပါအကျဉ်းချုပ်</a:t>
            </a:r>
          </a:p>
        </p:txBody>
      </p:sp>
    </p:spTree>
    <p:extLst>
      <p:ext uri="{BB962C8B-B14F-4D97-AF65-F5344CB8AC3E}">
        <p14:creationId xmlns:p14="http://schemas.microsoft.com/office/powerpoint/2010/main" val="25004149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380144"/>
            <a:ext cx="7886700" cy="792857"/>
          </a:xfrm>
          <a:ln>
            <a:solidFill>
              <a:schemeClr val="tx1"/>
            </a:solidFill>
          </a:ln>
        </p:spPr>
        <p:txBody>
          <a:bodyPr rtlCol="0">
            <a:normAutofit fontScale="90000"/>
          </a:bodyPr>
          <a:lstStyle/>
          <a:p>
            <a:pPr rtl="0">
              <a:lnSpc>
                <a:spcPct val="150000"/>
              </a:lnSpc>
            </a:pPr>
            <a:r>
              <a:rPr lang="my-MM" sz="1600" dirty="0"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ယာဉ်အမျိုးအစားဆောက်လုပ်ရေးစက်ယန္တရားများနှင့်သက်ဆိုင်သည့်ဝေါဟာရများ </a:t>
            </a:r>
            <a:r>
              <a:rPr lang="en-US" sz="1600" dirty="0"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/>
            </a:r>
            <a:br>
              <a:rPr lang="en-US" sz="1600" dirty="0"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</a:br>
            <a:r>
              <a:rPr lang="my-MM" sz="1600" dirty="0"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7 ・ ・ ・ ပျမ်းမျှမြေပြင်ဖိအား</a:t>
            </a:r>
            <a:endParaRPr kumimoji="1" lang="ja-JP" altLang="en-US" sz="16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idx="1"/>
          </p:nvPr>
        </p:nvSpPr>
        <p:spPr>
          <a:xfrm>
            <a:off x="628650" y="1268383"/>
            <a:ext cx="7886700" cy="5059530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marL="0" indent="0" rtl="0">
              <a:buNone/>
            </a:pPr>
            <a:endParaRPr lang="en-US" altLang="ja-JP" sz="9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0" indent="0" rtl="0">
              <a:buNone/>
            </a:pPr>
            <a:endParaRPr lang="en-US" altLang="ja-JP" sz="9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308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my-MM" sz="900">
                <a:solidFill>
                  <a:prstClr val="black"/>
                </a:solidFill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ဖတ်စာအုပ်စာမျက်နှာ 13 / အထောက်အကူပြုစာအုပ် စာမျက်နှာ 11</a:t>
            </a: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756739" y="1544632"/>
            <a:ext cx="1915702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my-MM" sz="900">
                <a:solidFill>
                  <a:prstClr val="blac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① Crawler ပုံစံအမျိုးအစား</a:t>
            </a: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5720605" y="1544632"/>
            <a:ext cx="1915702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my-MM" sz="900">
                <a:solidFill>
                  <a:prstClr val="blac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②ဘီးပုံစံအမျိုးအစား (Wheel type)</a:t>
            </a: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311" y="3871983"/>
            <a:ext cx="4004559" cy="168613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テキスト ボックス 9"/>
              <p:cNvSpPr txBox="1"/>
              <p:nvPr/>
            </p:nvSpPr>
            <p:spPr>
              <a:xfrm>
                <a:off x="2091880" y="2201054"/>
                <a:ext cx="1580561" cy="26815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90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ja-JP" altLang="ja-JP" sz="9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ja-JP" altLang="ja-JP" sz="900">
                              <a:latin typeface="Cambria Math" panose="02040503050406030204" pitchFamily="18" charset="0"/>
                            </a:rPr>
                            <m:t>Ｗ×</m:t>
                          </m:r>
                          <m:r>
                            <a:rPr lang="ja-JP" altLang="ja-JP" sz="900">
                              <a:latin typeface="Cambria Math" panose="02040503050406030204" pitchFamily="18" charset="0"/>
                            </a:rPr>
                            <m:t>9</m:t>
                          </m:r>
                          <m:r>
                            <a:rPr lang="ja-JP" altLang="ja-JP" sz="90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ja-JP" altLang="ja-JP" sz="900">
                              <a:latin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ja-JP" altLang="ja-JP" sz="900">
                              <a:latin typeface="Cambria Math" panose="02040503050406030204" pitchFamily="18" charset="0"/>
                            </a:rPr>
                            <m:t>Ｓ</m:t>
                          </m:r>
                        </m:den>
                      </m:f>
                      <m:r>
                        <a:rPr lang="en-US" altLang="ja-JP" sz="90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ja-JP" altLang="ja-JP" sz="9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ja-JP" altLang="ja-JP" sz="900">
                              <a:latin typeface="Cambria Math" panose="02040503050406030204" pitchFamily="18" charset="0"/>
                            </a:rPr>
                            <m:t>Ｗ×</m:t>
                          </m:r>
                          <m:r>
                            <a:rPr lang="ja-JP" altLang="ja-JP" sz="900">
                              <a:latin typeface="Cambria Math" panose="02040503050406030204" pitchFamily="18" charset="0"/>
                            </a:rPr>
                            <m:t>9</m:t>
                          </m:r>
                          <m:r>
                            <a:rPr lang="ja-JP" altLang="ja-JP" sz="90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ja-JP" altLang="ja-JP" sz="900">
                              <a:latin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en-US" altLang="ja-JP" sz="90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ja-JP" altLang="ja-JP" sz="900">
                              <a:latin typeface="Cambria Math" panose="02040503050406030204" pitchFamily="18" charset="0"/>
                            </a:rPr>
                            <m:t>Ｂ×Ｌ</m:t>
                          </m:r>
                        </m:den>
                      </m:f>
                      <m:r>
                        <a:rPr lang="ja-JP" altLang="ja-JP" sz="900">
                          <a:latin typeface="Cambria Math" panose="02040503050406030204" pitchFamily="18" charset="0"/>
                        </a:rPr>
                        <m:t>（</m:t>
                      </m:r>
                      <m:r>
                        <a:rPr lang="en-US" altLang="ja-JP" sz="900">
                          <a:latin typeface="Cambria Math" panose="02040503050406030204" pitchFamily="18" charset="0"/>
                        </a:rPr>
                        <m:t>𝑘𝑃𝑎</m:t>
                      </m:r>
                      <m:r>
                        <a:rPr lang="ja-JP" altLang="ja-JP" sz="900">
                          <a:latin typeface="Cambria Math" panose="02040503050406030204" pitchFamily="18" charset="0"/>
                        </a:rPr>
                        <m:t>）</m:t>
                      </m:r>
                    </m:oMath>
                  </m:oMathPara>
                </a14:m>
                <a:endParaRPr lang="ja-JP" altLang="ja-JP" sz="900" dirty="0">
                  <a:latin typeface="Pyidaungsu" panose="020B0502040204020203" pitchFamily="34" charset="0"/>
                  <a:cs typeface="Pyidaungsu" panose="020B0502040204020203" pitchFamily="34" charset="0"/>
                </a:endParaRPr>
              </a:p>
            </p:txBody>
          </p:sp>
        </mc:Choice>
        <mc:Fallback xmlns="">
          <p:sp>
            <p:nvSpPr>
              <p:cNvPr id="10" name="テキスト ボックス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91880" y="2201054"/>
                <a:ext cx="1580561" cy="268150"/>
              </a:xfrm>
              <a:prstGeom prst="rect">
                <a:avLst/>
              </a:prstGeom>
              <a:blipFill>
                <a:blip r:embed="rId4"/>
                <a:stretch>
                  <a:fillRect t="-2273" r="-2703" b="-181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テキスト ボックス 10"/>
          <p:cNvSpPr txBox="1"/>
          <p:nvPr/>
        </p:nvSpPr>
        <p:spPr>
          <a:xfrm>
            <a:off x="819981" y="2636759"/>
            <a:ext cx="3789218" cy="13215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rtl="0">
              <a:lnSpc>
                <a:spcPct val="150000"/>
              </a:lnSpc>
            </a:pPr>
            <a:r>
              <a:rPr lang="my-MM" sz="900" dirty="0">
                <a:solidFill>
                  <a:prstClr val="blac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W: စက်၏စုစုပေါင်းအလေးချိန်（t）</a:t>
            </a:r>
          </a:p>
          <a:p>
            <a:pPr rtl="0">
              <a:lnSpc>
                <a:spcPct val="150000"/>
              </a:lnSpc>
            </a:pPr>
            <a:r>
              <a:rPr lang="my-MM" sz="900" dirty="0">
                <a:solidFill>
                  <a:prstClr val="blac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S: စုစုပေါင်းမြေပြင်နှင့်ထိတွေ့မှုဧရိယာ ＝Ｂ×Ｌ（m2）</a:t>
            </a:r>
          </a:p>
          <a:p>
            <a:pPr rtl="0">
              <a:lnSpc>
                <a:spcPct val="150000"/>
              </a:lnSpc>
            </a:pPr>
            <a:r>
              <a:rPr lang="my-MM" sz="900" dirty="0">
                <a:solidFill>
                  <a:prstClr val="blac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L: စုစုပေါင်းအလေးချိန်အနေအထားတွင် အိုင်ဒလာ (လည်ပတ်စေသောသောဘီး) နှင့် စပရော့ကတ် (Sprocket) (ခွေးသွားစိတ်ပါသောချိန်းဖြင့်လည်သောဘီး) တို့၏ အကြားဗဟိုအကွာအဝေး (m)</a:t>
            </a:r>
          </a:p>
          <a:p>
            <a:pPr rtl="0">
              <a:lnSpc>
                <a:spcPct val="150000"/>
              </a:lnSpc>
            </a:pPr>
            <a:r>
              <a:rPr lang="my-MM" sz="900" dirty="0">
                <a:solidFill>
                  <a:prstClr val="blac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B: Crawler ၏အကျယ် (m)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テキスト ボックス 12"/>
              <p:cNvSpPr txBox="1"/>
              <p:nvPr/>
            </p:nvSpPr>
            <p:spPr>
              <a:xfrm>
                <a:off x="5773392" y="2190745"/>
                <a:ext cx="2611291" cy="33111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90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ja-JP" altLang="ja-JP" sz="9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ja-JP" altLang="ja-JP" sz="900">
                              <a:latin typeface="Cambria Math" panose="02040503050406030204" pitchFamily="18" charset="0"/>
                            </a:rPr>
                            <m:t>×</m:t>
                          </m:r>
                          <m:r>
                            <a:rPr lang="en-US" altLang="ja-JP" sz="900">
                              <a:latin typeface="Cambria Math" panose="02040503050406030204" pitchFamily="18" charset="0"/>
                            </a:rPr>
                            <m:t>9</m:t>
                          </m:r>
                          <m:r>
                            <a:rPr lang="en-US" altLang="ja-JP" sz="90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altLang="ja-JP" sz="900">
                              <a:latin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ja-JP" altLang="en-US" sz="900" i="1" smtClean="0">
                              <a:latin typeface="Cambria Math" panose="02040503050406030204" pitchFamily="18" charset="0"/>
                            </a:rPr>
                            <m:t>မြင်ရသောမြေပြင်နှင့်ထိစပ်နေသည့်ဧရိယာ</m:t>
                          </m:r>
                        </m:den>
                      </m:f>
                      <m:r>
                        <a:rPr lang="ja-JP" altLang="ja-JP" sz="900">
                          <a:latin typeface="Cambria Math" panose="02040503050406030204" pitchFamily="18" charset="0"/>
                        </a:rPr>
                        <m:t>（</m:t>
                      </m:r>
                      <m:r>
                        <a:rPr lang="en-US" altLang="ja-JP" sz="900">
                          <a:latin typeface="Cambria Math" panose="02040503050406030204" pitchFamily="18" charset="0"/>
                        </a:rPr>
                        <m:t>𝑘𝑃𝑎</m:t>
                      </m:r>
                      <m:r>
                        <a:rPr lang="ja-JP" altLang="ja-JP" sz="900">
                          <a:latin typeface="Cambria Math" panose="02040503050406030204" pitchFamily="18" charset="0"/>
                        </a:rPr>
                        <m:t>）</m:t>
                      </m:r>
                    </m:oMath>
                  </m:oMathPara>
                </a14:m>
                <a:endParaRPr lang="ja-JP" altLang="ja-JP" sz="900" dirty="0">
                  <a:latin typeface="Pyidaungsu" panose="020B0502040204020203" pitchFamily="34" charset="0"/>
                  <a:cs typeface="Pyidaungsu" panose="020B0502040204020203" pitchFamily="34" charset="0"/>
                </a:endParaRPr>
              </a:p>
            </p:txBody>
          </p:sp>
        </mc:Choice>
        <mc:Fallback xmlns="">
          <p:sp>
            <p:nvSpPr>
              <p:cNvPr id="13" name="テキスト ボックス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73392" y="2190745"/>
                <a:ext cx="2611291" cy="331116"/>
              </a:xfrm>
              <a:prstGeom prst="rect">
                <a:avLst/>
              </a:prstGeom>
              <a:blipFill>
                <a:blip r:embed="rId5"/>
                <a:stretch>
                  <a:fillRect r="-1636" b="-218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図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63606" y="3620471"/>
            <a:ext cx="3240844" cy="2334264"/>
          </a:xfrm>
          <a:prstGeom prst="rect">
            <a:avLst/>
          </a:prstGeom>
        </p:spPr>
      </p:pic>
      <p:sp>
        <p:nvSpPr>
          <p:cNvPr id="12" name="テキスト ボックス 503">
            <a:extLst>
              <a:ext uri="{FF2B5EF4-FFF2-40B4-BE49-F238E27FC236}">
                <a16:creationId xmlns:a16="http://schemas.microsoft.com/office/drawing/2014/main" id="{73035A3A-8C23-4887-B12D-AEF68A92CE53}"/>
              </a:ext>
            </a:extLst>
          </p:cNvPr>
          <p:cNvSpPr txBox="1"/>
          <p:nvPr/>
        </p:nvSpPr>
        <p:spPr>
          <a:xfrm>
            <a:off x="2031067" y="3935236"/>
            <a:ext cx="575945" cy="15684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900" kern="100">
                <a:effectLst/>
                <a:latin typeface="Pyidaungsu" panose="020B0502040204020203" pitchFamily="34" charset="0"/>
                <a:cs typeface="Pyidaungsu" panose="020B0502040204020203" pitchFamily="34" charset="0"/>
              </a:rPr>
              <a:t>crawler</a:t>
            </a:r>
          </a:p>
        </p:txBody>
      </p:sp>
      <p:sp>
        <p:nvSpPr>
          <p:cNvPr id="15" name="テキスト ボックス 504">
            <a:extLst>
              <a:ext uri="{FF2B5EF4-FFF2-40B4-BE49-F238E27FC236}">
                <a16:creationId xmlns:a16="http://schemas.microsoft.com/office/drawing/2014/main" id="{208EB4AD-BE0C-4DB7-AB0E-0F30C8FAF038}"/>
              </a:ext>
            </a:extLst>
          </p:cNvPr>
          <p:cNvSpPr txBox="1"/>
          <p:nvPr/>
        </p:nvSpPr>
        <p:spPr>
          <a:xfrm>
            <a:off x="1503382" y="4780873"/>
            <a:ext cx="527685" cy="17004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900" kern="100" dirty="0">
                <a:effectLst/>
                <a:latin typeface="Pyidaungsu" panose="020B0502040204020203" pitchFamily="34" charset="0"/>
                <a:cs typeface="Pyidaungsu" panose="020B0502040204020203" pitchFamily="34" charset="0"/>
              </a:rPr>
              <a:t>အိုင်ဒလာ</a:t>
            </a:r>
          </a:p>
        </p:txBody>
      </p:sp>
      <p:sp>
        <p:nvSpPr>
          <p:cNvPr id="16" name="テキスト ボックス 505">
            <a:extLst>
              <a:ext uri="{FF2B5EF4-FFF2-40B4-BE49-F238E27FC236}">
                <a16:creationId xmlns:a16="http://schemas.microsoft.com/office/drawing/2014/main" id="{46A0E020-5014-4D31-8055-C636640156EF}"/>
              </a:ext>
            </a:extLst>
          </p:cNvPr>
          <p:cNvSpPr txBox="1"/>
          <p:nvPr/>
        </p:nvSpPr>
        <p:spPr>
          <a:xfrm>
            <a:off x="2377803" y="4676098"/>
            <a:ext cx="696994" cy="25050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900" kern="100" dirty="0">
                <a:effectLst/>
                <a:latin typeface="Pyidaungsu" panose="020B0502040204020203" pitchFamily="34" charset="0"/>
                <a:cs typeface="Pyidaungsu" panose="020B0502040204020203" pitchFamily="34" charset="0"/>
              </a:rPr>
              <a:t>စပရော့ကတ် (Sprocket)</a:t>
            </a:r>
          </a:p>
        </p:txBody>
      </p:sp>
      <p:sp>
        <p:nvSpPr>
          <p:cNvPr id="17" name="テキスト ボックス 506">
            <a:extLst>
              <a:ext uri="{FF2B5EF4-FFF2-40B4-BE49-F238E27FC236}">
                <a16:creationId xmlns:a16="http://schemas.microsoft.com/office/drawing/2014/main" id="{A95A4069-64A7-4604-877E-480D9BB3EABE}"/>
              </a:ext>
            </a:extLst>
          </p:cNvPr>
          <p:cNvSpPr txBox="1"/>
          <p:nvPr/>
        </p:nvSpPr>
        <p:spPr>
          <a:xfrm>
            <a:off x="5126814" y="3880626"/>
            <a:ext cx="433070" cy="33013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900" kern="100" dirty="0">
                <a:effectLst/>
                <a:latin typeface="Pyidaungsu" panose="020B0502040204020203" pitchFamily="34" charset="0"/>
                <a:cs typeface="Pyidaungsu" panose="020B0502040204020203" pitchFamily="34" charset="0"/>
              </a:rPr>
              <a:t>ဝင်ရိုးအလေး</a:t>
            </a:r>
            <a:r>
              <a:rPr lang="en-US" sz="900" kern="100" dirty="0">
                <a:effectLst/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my-MM" sz="900" kern="100" dirty="0">
                <a:effectLst/>
                <a:latin typeface="Pyidaungsu" panose="020B0502040204020203" pitchFamily="34" charset="0"/>
                <a:cs typeface="Pyidaungsu" panose="020B0502040204020203" pitchFamily="34" charset="0"/>
              </a:rPr>
              <a:t>ချိန််</a:t>
            </a:r>
          </a:p>
        </p:txBody>
      </p:sp>
      <p:sp>
        <p:nvSpPr>
          <p:cNvPr id="18" name="テキスト ボックス 507">
            <a:extLst>
              <a:ext uri="{FF2B5EF4-FFF2-40B4-BE49-F238E27FC236}">
                <a16:creationId xmlns:a16="http://schemas.microsoft.com/office/drawing/2014/main" id="{C3D77169-A69F-4F77-9B3F-B49521330D57}"/>
              </a:ext>
            </a:extLst>
          </p:cNvPr>
          <p:cNvSpPr txBox="1"/>
          <p:nvPr/>
        </p:nvSpPr>
        <p:spPr>
          <a:xfrm>
            <a:off x="7728545" y="3922783"/>
            <a:ext cx="433070" cy="10922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900" kern="100">
                <a:effectLst/>
                <a:latin typeface="Pyidaungsu" panose="020B0502040204020203" pitchFamily="34" charset="0"/>
                <a:cs typeface="Pyidaungsu" panose="020B0502040204020203" pitchFamily="34" charset="0"/>
              </a:rPr>
              <a:t>တာယာ</a:t>
            </a:r>
          </a:p>
        </p:txBody>
      </p:sp>
      <p:sp>
        <p:nvSpPr>
          <p:cNvPr id="19" name="テキスト ボックス 508">
            <a:extLst>
              <a:ext uri="{FF2B5EF4-FFF2-40B4-BE49-F238E27FC236}">
                <a16:creationId xmlns:a16="http://schemas.microsoft.com/office/drawing/2014/main" id="{7E9D6402-D95C-48F0-97B1-8C38AB05FB23}"/>
              </a:ext>
            </a:extLst>
          </p:cNvPr>
          <p:cNvSpPr txBox="1"/>
          <p:nvPr/>
        </p:nvSpPr>
        <p:spPr>
          <a:xfrm>
            <a:off x="7226097" y="4805183"/>
            <a:ext cx="429463" cy="12142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900" kern="100">
                <a:effectLst/>
                <a:latin typeface="Pyidaungsu" panose="020B0502040204020203" pitchFamily="34" charset="0"/>
                <a:cs typeface="Pyidaungsu" panose="020B0502040204020203" pitchFamily="34" charset="0"/>
              </a:rPr>
              <a:t>မြေပြင်</a:t>
            </a:r>
          </a:p>
        </p:txBody>
      </p:sp>
      <p:sp>
        <p:nvSpPr>
          <p:cNvPr id="20" name="テキスト ボックス 509">
            <a:extLst>
              <a:ext uri="{FF2B5EF4-FFF2-40B4-BE49-F238E27FC236}">
                <a16:creationId xmlns:a16="http://schemas.microsoft.com/office/drawing/2014/main" id="{F167B072-FCC2-4A2A-8C79-44BEF88601D7}"/>
              </a:ext>
            </a:extLst>
          </p:cNvPr>
          <p:cNvSpPr txBox="1"/>
          <p:nvPr/>
        </p:nvSpPr>
        <p:spPr>
          <a:xfrm>
            <a:off x="7441564" y="5376683"/>
            <a:ext cx="862885" cy="19494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>
              <a:lnSpc>
                <a:spcPct val="150000"/>
              </a:lnSpc>
            </a:pPr>
            <a:r>
              <a:rPr lang="my-MM" sz="900" kern="100" dirty="0">
                <a:effectLst/>
                <a:latin typeface="Pyidaungsu" panose="020B0502040204020203" pitchFamily="34" charset="0"/>
                <a:cs typeface="Pyidaungsu" panose="020B0502040204020203" pitchFamily="34" charset="0"/>
              </a:rPr>
              <a:t>မြေပြင်နှင့်ထိစပ်နေဟန်မြင်ရသောမြေမျက်နှာပြင်ဧရိယာ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02030" y="2233424"/>
            <a:ext cx="115824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y-MM" sz="900" dirty="0">
                <a:latin typeface="Pyidaungsu" panose="020B0502040204020203" pitchFamily="34" charset="0"/>
                <a:cs typeface="Pyidaungsu" panose="020B0502040204020203" pitchFamily="34" charset="0"/>
              </a:rPr>
              <a:t>ပျမ်းမျှမြေပြင်ဖိအား</a:t>
            </a:r>
            <a:endParaRPr lang="en-US" sz="900" dirty="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835006" y="2241928"/>
            <a:ext cx="115824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y-MM" sz="900" dirty="0">
                <a:latin typeface="Pyidaungsu" panose="020B0502040204020203" pitchFamily="34" charset="0"/>
                <a:cs typeface="Pyidaungsu" panose="020B0502040204020203" pitchFamily="34" charset="0"/>
              </a:rPr>
              <a:t>ပျမ်းမျှမြေပြင်ဖိအား</a:t>
            </a:r>
            <a:endParaRPr lang="en-US" sz="900" dirty="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852726" y="2117236"/>
            <a:ext cx="102779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y-MM" sz="900" dirty="0">
                <a:latin typeface="Pyidaungsu" panose="020B0502040204020203" pitchFamily="34" charset="0"/>
                <a:cs typeface="Pyidaungsu" panose="020B0502040204020203" pitchFamily="34" charset="0"/>
              </a:rPr>
              <a:t>ဝင်ရိုးအလေးချိန်</a:t>
            </a:r>
            <a:endParaRPr lang="en-US" sz="900" dirty="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868514" y="2361960"/>
            <a:ext cx="2076566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my-MM" sz="900" dirty="0">
                <a:latin typeface="Pyidaungsu" panose="020B0502040204020203" pitchFamily="34" charset="0"/>
                <a:cs typeface="Pyidaungsu" panose="020B0502040204020203" pitchFamily="34" charset="0"/>
              </a:rPr>
              <a:t>မြင်ရသောမြေပြင်နှင့်ထိစပ်နေသည့်ဧရိယာ</a:t>
            </a:r>
            <a:endParaRPr lang="en-US" sz="900" dirty="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1134737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162534"/>
            <a:ext cx="8022560" cy="676939"/>
          </a:xfrm>
          <a:ln>
            <a:solidFill>
              <a:schemeClr val="tx1"/>
            </a:solidFill>
          </a:ln>
        </p:spPr>
        <p:txBody>
          <a:bodyPr rtlCol="0">
            <a:noAutofit/>
          </a:bodyPr>
          <a:lstStyle/>
          <a:p>
            <a:pPr rtl="0">
              <a:lnSpc>
                <a:spcPct val="150000"/>
              </a:lnSpc>
            </a:pPr>
            <a:r>
              <a:rPr lang="my-MM" sz="1600" dirty="0"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လုပ်ငန်းခွင်ဘေးအန္တရာယ်ကင်းရှင်းရေးနှင့်ကျန်းမာသန့်ရှင်းရေးနည်းဥပဒေ (roudou anzen eiseihou) (ရွေးနှုတ်ဖော်ပြချက်) (2)</a:t>
            </a:r>
            <a:endParaRPr kumimoji="1" lang="ja-JP" altLang="en-US" sz="1600" dirty="0"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425950" y="6456842"/>
            <a:ext cx="4570213" cy="2308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my-MM" sz="900" dirty="0">
                <a:solidFill>
                  <a:prstClr val="black"/>
                </a:solidFill>
                <a:latin typeface="Pyidaungsu" pitchFamily="34" charset="0"/>
                <a:cs typeface="Pyidaungsu" pitchFamily="34" charset="0"/>
              </a:rPr>
              <a:t>ဖတ်စာအုပ်စာမျက်နှာ 261 / အထောက်အကူပြုစာအုပ် စာမျက်နှာ 138</a:t>
            </a:r>
          </a:p>
        </p:txBody>
      </p:sp>
      <p:sp>
        <p:nvSpPr>
          <p:cNvPr id="6" name="コンテンツ プレースホルダー 4"/>
          <p:cNvSpPr txBox="1">
            <a:spLocks/>
          </p:cNvSpPr>
          <p:nvPr/>
        </p:nvSpPr>
        <p:spPr>
          <a:xfrm>
            <a:off x="628650" y="941778"/>
            <a:ext cx="8022560" cy="541521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my-MM" sz="1000" dirty="0">
                <a:solidFill>
                  <a:prstClr val="black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အတွဲ 2 ဘေးကင်းမှုစံနှုန်းများ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my-MM" sz="1000" dirty="0">
                <a:solidFill>
                  <a:prstClr val="black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အခန်း 2 ဆောက်လုပ်ရေးစက်ယန္တရားစသည်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my-MM" sz="1000" dirty="0">
                <a:solidFill>
                  <a:prstClr val="black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ကဏ္ဍ 1 ယာဉ်အမျိုးအစားဆောက်လုပ်ရေးစက်ယန္တရား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my-MM" sz="1000" dirty="0">
                <a:solidFill>
                  <a:prstClr val="black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အပိုဒ်ခွဲ 1 ၏2 ဖွဲ့စည်းပုံ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my-MM" sz="1000" dirty="0">
                <a:solidFill>
                  <a:prstClr val="black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အပိုဒ် 152 &lt;ရှေ့မီးတပ်ဆင်ခြင်း&gt;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my-MM" sz="1000" dirty="0">
                <a:solidFill>
                  <a:prstClr val="black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လုပ်ငန်းရှင်သည်ယာဉ်အမျိုးအစားဆောက်လုပ်ရေးစက်ယန္တရားများတွင်ရှေ့မီးတပ်ဆင်ရမည်။ သို့ရာတွင် လုပ်ငန်းကိုဘေးကင်းစွာ</a:t>
            </a:r>
            <a:r>
              <a:rPr lang="en-US" sz="1000" dirty="0">
                <a:solidFill>
                  <a:prstClr val="black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 </a:t>
            </a:r>
            <a:r>
              <a:rPr lang="my-MM" sz="1000" dirty="0">
                <a:solidFill>
                  <a:prstClr val="black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လုပ်ဆောင်နိုင်ရန်အတွက်လိုအပ်သောမီးအလင်းကိုထိန်းသိမ်းထားသည့်နေရာများအတွက်အသုံးပြုသောယာဉ်အမျိုးအစားဆောက်လုပ်ရေးစက်ယန္တရားများတွင်တပ်ဆင်ရန်မလိုအပ်ပါ။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ja-JP" altLang="en-US" sz="1000" dirty="0">
              <a:solidFill>
                <a:prstClr val="black"/>
              </a:solidFill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my-MM" sz="1000" dirty="0">
                <a:solidFill>
                  <a:prstClr val="black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အပိုဒ် 153 &lt;ခေါင်းကာ&gt;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my-MM" sz="1000" dirty="0">
                <a:solidFill>
                  <a:prstClr val="black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လုပ်ငန်းရှင်သည်ကျောက်များပြုတ်ကျခြင်းစသည်တို့ကြောင့်အလုပ်သမားများအတွက်အန္တရာယ်ရှိနိုင်သည့်နေရာတွင် ※ 1 ယာဉ်အမျိုးအစားဆောက်လုပ်ရေးစက်ယန္တရား (ဘူဒိုဇာ၊ မြေကော်ကား၊ ဥမင်အတွင်းသုံးကျောက်သယ်စက်၊ စွမ်းအားမြင့်မြေကော်စက်၊ ဘက်ဟိုးနှင့် ဖြိုဖျက်ရန်သုံးသောစက်ယန္တရားများကိုကန့်သတ်သည်။) များကိုအသုံးပြုရာတွင်၊ သက်ဆိုင်ရာယာဉ်အမျိုးအစားဆောက်လုပ်ရေးစက်ယန္တရားတွင် မာကျောသောခေါင်းကာ ※2 ကိုတပ်ကိုတပ်ရမည်။</a:t>
            </a:r>
          </a:p>
          <a:p>
            <a:pPr marL="898525" indent="-35560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my-MM" sz="800" dirty="0">
                <a:solidFill>
                  <a:srgbClr val="0070C0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မှတ်ချက် ၁)“ ကျောက်များပြုတ်ကျခြင်းစသည်……အန္တရာယ်ရှိနိုင်သည့်နေရာ” ဆိုသည်မှာ၊ Open-cut တူးဖော်ခြင်းလုပ်ငန်း၊ ကျောက်ကျင်းအတွက်တူးဖော်ခြင်းလုပ်ငန်း၊ ဥမင်လိုဏ်ခေါင်းစသည်တို့ကိုတည်ဆောက်ရေးလုပ်ငန်းစသည်တို့ကို သက်ဆိုင်ရာစက်ယန္တရားများကို အသုံးပြု၍ ပြုလုပ်သောနေရာများဖြစ်ကာ၊ စက်ယန္တရားများဖြင့်ပြုလုပ်ရသည့်လုပ်ငန်းမှာအကြောင်းအရင်းဖြစ်သော ကျောက်များပြုတ်ကျခြင်းကိုဖြစ်ပေါ်စေနိုင်သောနေရာကိုဆိုလိုခြင်းဖြစ်သည်။</a:t>
            </a:r>
          </a:p>
          <a:p>
            <a:pPr marL="543600" indent="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my-MM" sz="800" dirty="0">
                <a:solidFill>
                  <a:srgbClr val="0070C0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မှတ်ချက်2) ခေါင်းကာနှင့်စပ်လျဉ်း၍၊ 26.9.1975 ကိုအခြေခံသော အပိုဒ် 559 ပါနှိုးဆော်စာအရ ဖွဲ့စည်းပုံဆိုင်ရာစံနှုန်းကိုဖော်ပြထားပါသည်။</a:t>
            </a:r>
            <a:endParaRPr lang="en-US" altLang="ja-JP" sz="800" dirty="0">
              <a:solidFill>
                <a:srgbClr val="0070C0"/>
              </a:solidFill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  <a:p>
            <a:pPr marL="543600" indent="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altLang="ja-JP" sz="1000" dirty="0">
              <a:solidFill>
                <a:srgbClr val="0070C0"/>
              </a:solidFill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my-MM" sz="1000" dirty="0">
                <a:solidFill>
                  <a:prstClr val="black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အပိုဒ်ခွဲ ၂ ယာဉ်အမျိုးအစားဆောက်လုပ်ရေးစက်ယန္တရားအသုံးပြုခြင်းနှင့်ဆက်စပ်သောအန္တရာယ်များကိုတားဆီးခြင်း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my-MM" sz="1000" dirty="0">
                <a:solidFill>
                  <a:prstClr val="black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အပိုဒ် 154 &lt;စစ်တမ်းနှင့်မှတ်တမ်း&gt;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my-MM" sz="1000" dirty="0">
                <a:solidFill>
                  <a:prstClr val="black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လုပ်ငန်းရှင်သည်၊ ယာဉ်အမျိုးအစားဆောက်လုပ်ရေးစက်ယန္တရားကိုအသုံးပြု၍ လုပ်ငန်းကိုလုပ်ဆောင်ရာတွင်၊ သက်ဆိုင်ရာ</a:t>
            </a:r>
            <a:r>
              <a:rPr lang="en-US" sz="1000" dirty="0">
                <a:solidFill>
                  <a:prstClr val="black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 </a:t>
            </a:r>
            <a:r>
              <a:rPr lang="my-MM" sz="1000" dirty="0">
                <a:solidFill>
                  <a:prstClr val="black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ယာဉ်အမျိုးအစားဆောက်လုပ်ရေးစက်ယန္တရာပြိုလဲခြင်း၊ မြေပြိုကျခြင်းစသည်တို့ကြောင့်အလုပ်သမားများအတွက်အန္တရာယ်ကိုကာကွယ်ရန်၊ ကြိုတင်ပြီးသက်ဆိုင်ရာလုပ်ငန်းနှင့်</a:t>
            </a:r>
            <a:r>
              <a:rPr lang="en-US" sz="1000" dirty="0">
                <a:solidFill>
                  <a:prstClr val="black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 </a:t>
            </a:r>
            <a:r>
              <a:rPr lang="my-MM" sz="1000" dirty="0">
                <a:solidFill>
                  <a:prstClr val="black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သက်ဆိုင်သောနေရာများနှင့်စပ်လျဉ်းသည့်မြေအနေအထားကိုစူးစမ်းလေ့လာပြီး၊ ရလဒ်များကိုမှတ်တမ်းတင်ထားရမည်။</a:t>
            </a:r>
            <a:endParaRPr lang="ja-JP" altLang="en-US" sz="1000" dirty="0">
              <a:solidFill>
                <a:prstClr val="black"/>
              </a:solidFill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675821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157519"/>
            <a:ext cx="8022560" cy="676939"/>
          </a:xfrm>
          <a:ln>
            <a:solidFill>
              <a:schemeClr val="tx1"/>
            </a:solidFill>
          </a:ln>
        </p:spPr>
        <p:txBody>
          <a:bodyPr rtlCol="0">
            <a:noAutofit/>
          </a:bodyPr>
          <a:lstStyle/>
          <a:p>
            <a:pPr rtl="0">
              <a:lnSpc>
                <a:spcPct val="150000"/>
              </a:lnSpc>
            </a:pPr>
            <a:r>
              <a:rPr lang="my-MM" sz="1600" dirty="0"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လုပ်ငန်းခွင်ဘေးအန္တရာယ်ကင်းရှင်းရေးနှင့်ကျန်းမာသန့်ရှင်းရေးနည်းဥပဒေ (roudou anzen eiseihou) (ရွေးနှုတ်ဖော်ပြချက်) (3)</a:t>
            </a:r>
            <a:endParaRPr kumimoji="1" lang="ja-JP" altLang="en-US" sz="1600" dirty="0"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425950" y="6456842"/>
            <a:ext cx="4570213" cy="2308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my-MM" sz="900" dirty="0">
                <a:solidFill>
                  <a:prstClr val="black"/>
                </a:solidFill>
                <a:latin typeface="Pyidaungsu" pitchFamily="34" charset="0"/>
                <a:cs typeface="Pyidaungsu" pitchFamily="34" charset="0"/>
              </a:rPr>
              <a:t>ဖတ်စာအုပ်စာမျက်နှာ 262 / အထောက်အကူပြုစာအုပ် စာမျက်နှာ 139</a:t>
            </a:r>
          </a:p>
        </p:txBody>
      </p:sp>
      <p:sp>
        <p:nvSpPr>
          <p:cNvPr id="6" name="コンテンツ プレースホルダー 4"/>
          <p:cNvSpPr txBox="1">
            <a:spLocks/>
          </p:cNvSpPr>
          <p:nvPr/>
        </p:nvSpPr>
        <p:spPr>
          <a:xfrm>
            <a:off x="628650" y="941778"/>
            <a:ext cx="8022560" cy="541521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my-MM" sz="1100" dirty="0">
                <a:solidFill>
                  <a:prstClr val="black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အပိုဒ် 155 &lt;လုပ်ငန်းစီမံချက်&gt;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my-MM" sz="1100" dirty="0">
                <a:solidFill>
                  <a:prstClr val="black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လုပ်ငန်းရှင်သည်၊ ယာဉ်အမျိုးအစားဆောက်လုပ်ရေးစက်ယန္တရားများ အသုံးပြု၍ လုပ်ငန်းကိုလုပ်ဆောင်သောအခါ၊ ကြိုတင်ပြီး အထက်ပါပြဌာန်းချက်အရ စူးစမ်းလေ့လာပြီးသိရှိခဲ့ရာနေရာနှင့်သက်ဆိုင်သည့်လုပ်ငန်းစီမံချက်ကိုသတ်မှတ်ပြီး၊ သက်ဆိုင်ရာလုပ်ငန်းစီမံချက်နှင့်အညီလုပ်ငန်းကိုလုပ်ဆောင်ရမည်။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my-MM" sz="1100" dirty="0">
                <a:solidFill>
                  <a:prstClr val="black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2　ရှေ့စာပိုဒ်တွင်ဖော်ပြထားသောလုပ်ငန်းစီမံချက်တွင်၊ အောက်ပါအချက်များကိုဖော်ပြထားရမည်။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my-MM" sz="1100" dirty="0">
                <a:solidFill>
                  <a:prstClr val="black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　　1　အသုံးပြုမည့်ယာဉ်အမျိုးအစားဆောက်လုပ်ရေးစက်ယန္တရားအမျိုးအစားများနှင့်စွမ်းရည်များ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my-MM" sz="1100" dirty="0">
                <a:solidFill>
                  <a:prstClr val="black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　　2　ယာဉ်အမျိုးအစားဆောက်လုပ်ရေးစက်ယန္တရား၏မောင်းနှင်လမ်းကြောင်း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my-MM" sz="1100" dirty="0">
                <a:solidFill>
                  <a:prstClr val="black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　　3　ယာဉ်အမျိုးအစားဆောက်လုပ်ရေးစက်ယန္တရားများဖြင့်လုပ်ငန်းလုပ်ဆောင်နည်းလမ်း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my-MM" sz="1100" dirty="0">
                <a:solidFill>
                  <a:prstClr val="black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3　အလုပ်ရှင်သည်အပိုဒ် 1 တွင်ဖော်ပြထားသောလုပ်ငန်းစီမံချက်ကိုသတ်မှတ်ပြီးပါက၊ ရှေ့စာပိုဒ် အပိုဒ် 2 နှင့် အပိုဒ် 3 ၏အချက်များနှင့်စပ်လျဉ်း၍ သက်ဆိုင်သောအလုပ်သမားများကိုအကြောင်းကြားကိုကြားရမည်။</a:t>
            </a:r>
            <a:endParaRPr lang="en-US" altLang="ja-JP" sz="1100" dirty="0">
              <a:solidFill>
                <a:prstClr val="black"/>
              </a:solidFill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altLang="ja-JP" sz="1100" dirty="0">
              <a:solidFill>
                <a:prstClr val="black"/>
              </a:solidFill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my-MM" sz="1100" dirty="0">
                <a:solidFill>
                  <a:prstClr val="black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အပိုဒ် 156 &lt;ကန့်သတ်အမြန်နှုန်း&gt;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my-MM" sz="1100" dirty="0">
                <a:solidFill>
                  <a:prstClr val="black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လုပ်ငန်းရှင်သည် ယာဉ်အမျိုးအစားဆောက်လုပ်ရေးစက်ယန္တရားများကို (အမြင့်ဆုံးအမြန်နှုန်း တစ်နာရီ  10 ကီလိုမီတာ နှင့်အောက်ရှိသောအရာကိုဖယ်ထားသည်။) အသုံးပြုပြီးလုပ်ငန်းလုပ်ဆောင်သောအခါ၊ ကြိုတင်ပြီး သက်ဆိုင်ရာလုပ်ငန်းနှင့်</a:t>
            </a:r>
            <a:r>
              <a:rPr lang="en-US" sz="1100" dirty="0">
                <a:solidFill>
                  <a:prstClr val="black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 </a:t>
            </a:r>
            <a:r>
              <a:rPr lang="my-MM" sz="1100" dirty="0">
                <a:solidFill>
                  <a:prstClr val="black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သက်ဆိုင်သောနေရာများ၏ မြေအနေအထား၊ မြေကြီး၏အရည်အသွေးအခြေအနေစသည် ※ တို့နှင့်အညီ</a:t>
            </a:r>
            <a:r>
              <a:rPr lang="en-US" sz="1100" dirty="0">
                <a:solidFill>
                  <a:prstClr val="black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 </a:t>
            </a:r>
            <a:r>
              <a:rPr lang="my-MM" sz="1100" dirty="0">
                <a:solidFill>
                  <a:prstClr val="black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ယာဉ်အမျိုးအစား</a:t>
            </a:r>
            <a:r>
              <a:rPr lang="en-US" sz="1100" dirty="0">
                <a:solidFill>
                  <a:prstClr val="black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 </a:t>
            </a:r>
            <a:r>
              <a:rPr lang="my-MM" sz="1100" dirty="0">
                <a:solidFill>
                  <a:prstClr val="black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ဆောက်လုပ်ရေးစက်ယန္တရားများ၏သင့်တော်သောအမြန်နှုန်းကိုသတ်မှတ်ပြီး၊ ၎င်းနှင့်အညီလုပ်ငန်းကိုလုပ်ဆောင်ရမည်။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my-MM" sz="1100" dirty="0">
                <a:solidFill>
                  <a:prstClr val="black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2　ရှေ့အပိုဒ်တွင်ဖော်ပြထားသောယာဉ်အမျိုးအစားဆောက်လုပ်ရေးစက်ယန္တရား၏ယာဉ်မောင်းသူသည်၊ အထက်ပါစာပိုဒ်တွင်ဖော်ပြထားသောကန့်သတ်အမြန်နှုန်းထက်ကျော်လွန်၍ ယာဉ်အမျိုးအစားဆောက်လုပ်ရေး</a:t>
            </a:r>
            <a:r>
              <a:rPr lang="en-US" sz="1100" dirty="0">
                <a:solidFill>
                  <a:prstClr val="black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 </a:t>
            </a:r>
            <a:r>
              <a:rPr lang="my-MM" sz="1100" dirty="0">
                <a:solidFill>
                  <a:prstClr val="black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စက်ယန္တရားကို</a:t>
            </a:r>
            <a:r>
              <a:rPr lang="en-US" sz="1100" dirty="0">
                <a:solidFill>
                  <a:prstClr val="black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 </a:t>
            </a:r>
            <a:r>
              <a:rPr lang="my-MM" sz="1100" dirty="0">
                <a:solidFill>
                  <a:prstClr val="black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မမောင်းနှင်ရပါ။</a:t>
            </a:r>
            <a:endParaRPr lang="en-US" altLang="ja-JP" sz="1100" dirty="0">
              <a:solidFill>
                <a:prstClr val="black"/>
              </a:solidFill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  <a:p>
            <a:pPr marL="542925" indent="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my-MM" sz="1000" dirty="0">
                <a:solidFill>
                  <a:srgbClr val="0070C0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မှတ်ချက်)“  မြေအနေအထား၊ မြေကြီး၏အရည်အသွေးအခြေအနေစသည်” ရှိ“ စသည်တို့” သည်အခြားစက်ပစ္စည်းကိရိယာများစသည်တို့ကိုတပ်ဆင်ထားသောအခါများလည်းပါဝင်သည်။</a:t>
            </a:r>
            <a:endParaRPr lang="ja-JP" altLang="en-US" sz="1000" dirty="0">
              <a:solidFill>
                <a:srgbClr val="0070C0"/>
              </a:solidFill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9646554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170326"/>
            <a:ext cx="8022560" cy="676939"/>
          </a:xfrm>
          <a:ln>
            <a:solidFill>
              <a:schemeClr val="tx1"/>
            </a:solidFill>
          </a:ln>
        </p:spPr>
        <p:txBody>
          <a:bodyPr rtlCol="0">
            <a:noAutofit/>
          </a:bodyPr>
          <a:lstStyle/>
          <a:p>
            <a:pPr rtl="0">
              <a:lnSpc>
                <a:spcPct val="150000"/>
              </a:lnSpc>
            </a:pPr>
            <a:r>
              <a:rPr lang="my-MM" sz="1600" dirty="0"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လုပ်ငန်းခွင်ဘေးအန္တရာယ်ကင်းရှင်းရေးနှင့်ကျန်းမာသန့်ရှင်းရေးနည်းဥပဒေ (roudou anzen eiseihou) (ရွေးနှုတ်ဖော်ပြချက်) (4)</a:t>
            </a:r>
            <a:endParaRPr kumimoji="1" lang="ja-JP" altLang="en-US" sz="1600" dirty="0"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425950" y="6456842"/>
            <a:ext cx="4570213" cy="2308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my-MM" sz="900" dirty="0">
                <a:solidFill>
                  <a:prstClr val="black"/>
                </a:solidFill>
                <a:latin typeface="Pyidaungsu" pitchFamily="34" charset="0"/>
                <a:cs typeface="Pyidaungsu" pitchFamily="34" charset="0"/>
              </a:rPr>
              <a:t>ဖတ်စာအုပ်စာမျက်နှာ 262 / အထောက်အကူပြုစာအုပ် စာမျက်နှာ 140</a:t>
            </a:r>
          </a:p>
        </p:txBody>
      </p:sp>
      <p:sp>
        <p:nvSpPr>
          <p:cNvPr id="6" name="コンテンツ プレースホルダー 4"/>
          <p:cNvSpPr txBox="1">
            <a:spLocks/>
          </p:cNvSpPr>
          <p:nvPr/>
        </p:nvSpPr>
        <p:spPr>
          <a:xfrm>
            <a:off x="628650" y="941778"/>
            <a:ext cx="8022560" cy="541521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my-MM" sz="1050" dirty="0">
                <a:solidFill>
                  <a:prstClr val="black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အပိုဒ် 157 &lt; ပြုတ်ကျခြင်းစသည်တို့ကိုကာကွယ်တားဆီးခြင်းစသည်&gt;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my-MM" sz="1050" dirty="0">
                <a:solidFill>
                  <a:prstClr val="black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လုပ်ငန်းရှင်သည်  ယာဉ်အမျိုးအစားဆောက်လုပ်ရေးစက်ယန္တရားများကိုအသုံးပြုပြီးလုပ်ငန်းလုပ်ဆောင်သောအခါ၊ ယာဉ်အမျိုးအစားဆောက်လုပ်ရေးစက်ယန္တရား လဲကျခြင်း သို့မဟုတ် ပြုတ်ကျခြင်းတို့ကြောင့် အလုပ်သမားများ၏အန္တရာယ်ကို</a:t>
            </a:r>
            <a:r>
              <a:rPr lang="en-US" sz="1050" dirty="0">
                <a:solidFill>
                  <a:prstClr val="black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 </a:t>
            </a:r>
            <a:r>
              <a:rPr lang="my-MM" sz="1050" dirty="0">
                <a:solidFill>
                  <a:prstClr val="black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ကာကွယ်ရန်အတွက်၊ သက်ဆိုင်ရာယာဉ်အမျိုးအစားဆောက်လုပ်ရေးစက်ယန္တရား၏ မောင်းနှင်လမ်းကြောင်းနှင့်သက်ဆိုင်သော</a:t>
            </a:r>
            <a:r>
              <a:rPr lang="en-US" sz="1050" dirty="0">
                <a:solidFill>
                  <a:prstClr val="black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 </a:t>
            </a:r>
            <a:r>
              <a:rPr lang="my-MM" sz="1050" dirty="0">
                <a:solidFill>
                  <a:prstClr val="black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လမ်းပုခုံးပြိုကျမှုကိုကာကွယ်ခြင်း၊ မြေကြီး၏မြေကျွံခြင်းကိုကာကွယ်ခြင်း၊ လိုအပ်သောအကျယ်ကိုထိန်းသိမ်းခြင်းစသည်* 1 လိုအပ်သောလုပ်ဆောင်မှုများကိုမပြုလုပ်၍မရပါ။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my-MM" sz="1050" dirty="0">
                <a:solidFill>
                  <a:prstClr val="black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2　လုပ်ငန်းရှင်သည် လမ်းပခုံးများ၊ တောင်စောင်းများစသည်တို့တွင်ယာဉ်အမျိုးအစားဆောက်လုပ်ရေးစက်ယန္တရားကိုအသုံးပြုပြီး</a:t>
            </a:r>
            <a:r>
              <a:rPr lang="en-US" sz="1050" dirty="0">
                <a:solidFill>
                  <a:prstClr val="black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 </a:t>
            </a:r>
            <a:r>
              <a:rPr lang="my-MM" sz="1050" dirty="0">
                <a:solidFill>
                  <a:prstClr val="black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အလုပ်လုပ်သည့်အခါ၊ သက်ဆိုင်ရာ</a:t>
            </a:r>
            <a:r>
              <a:rPr lang="en-US" sz="1050" dirty="0">
                <a:solidFill>
                  <a:prstClr val="black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 </a:t>
            </a:r>
            <a:r>
              <a:rPr lang="my-MM" sz="1050" dirty="0">
                <a:solidFill>
                  <a:prstClr val="black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ယာဉ်အမျိုးအစားဆောက်လုပ်ရေးစက်ယန္တရားလဲကျခြင်းသို့မဟုတ်ပြုတ်ကျခြင်းတို့ကြောင့် အလုပ်သမားများအတွက်အန္တရာယ်ရှိနိုင်လျှင်၊ လမ်းညွှန်သူကို စီစဉ်ထားရှိပြီး ※2 ၊ ထိုသူကို သက်ဆိုင်ရာ</a:t>
            </a:r>
            <a:r>
              <a:rPr lang="en-US" sz="1050" dirty="0">
                <a:solidFill>
                  <a:prstClr val="black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 </a:t>
            </a:r>
            <a:r>
              <a:rPr lang="my-MM" sz="1050" dirty="0">
                <a:solidFill>
                  <a:prstClr val="black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ယာဉ်အမျိုးအစား</a:t>
            </a:r>
            <a:r>
              <a:rPr lang="en-US" sz="1050" dirty="0">
                <a:solidFill>
                  <a:prstClr val="black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 </a:t>
            </a:r>
            <a:r>
              <a:rPr lang="my-MM" sz="1050" dirty="0">
                <a:solidFill>
                  <a:prstClr val="black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ဆောက်လုပ်ရေးစက်ယန္တရားကိုလမ်းညွှန်စေရမည်။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my-MM" sz="1050" dirty="0">
                <a:solidFill>
                  <a:prstClr val="black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3　ရှေ့အပိုဒ်တွင်ဖော်ပြထားသောယာဉ်အမျိုးအစားဆောက်လုပ်ရေးစက်ယန္တရား၏ယာဉ်မောင်းသူသည်၊ အဆိုပါအပိုဒ်တွင်</a:t>
            </a:r>
            <a:r>
              <a:rPr lang="en-US" sz="1050" dirty="0">
                <a:solidFill>
                  <a:prstClr val="black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 </a:t>
            </a:r>
            <a:r>
              <a:rPr lang="my-MM" sz="1050" dirty="0">
                <a:solidFill>
                  <a:prstClr val="black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ပါသောလမ်းညွှန်သူ၏လမ်းညွှန်မှုကိုလိုက်နာရမည်။</a:t>
            </a:r>
            <a:endParaRPr lang="en-US" altLang="ja-JP" sz="1050" dirty="0">
              <a:solidFill>
                <a:prstClr val="black"/>
              </a:solidFill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  <a:p>
            <a:pPr marL="542925" indent="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my-MM" sz="900" dirty="0">
                <a:solidFill>
                  <a:srgbClr val="0070C0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မှတ်ချက် 1“လိုအပ်သောအကျယ်ကိုထိန်းသိမ်းခြင်းစသည်” ရှိ“ စသည်” တွင်၊ အကာခြံစည်းရိုးတပ်ဆင်ထားခြင်း၊ ဆိုင်းဘုတ်တပ်ခြင်း </a:t>
            </a:r>
            <a:r>
              <a:rPr lang="en-US" sz="900" dirty="0">
                <a:solidFill>
                  <a:srgbClr val="0070C0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   </a:t>
            </a:r>
          </a:p>
          <a:p>
            <a:pPr marL="542925" indent="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900" dirty="0">
                <a:solidFill>
                  <a:srgbClr val="0070C0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                  </a:t>
            </a:r>
            <a:r>
              <a:rPr lang="my-MM" sz="900" dirty="0">
                <a:solidFill>
                  <a:srgbClr val="0070C0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စသည်တို့ပါဝင်သည်။</a:t>
            </a:r>
          </a:p>
          <a:p>
            <a:pPr marL="809625" indent="-28800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my-MM" sz="900" dirty="0">
                <a:solidFill>
                  <a:srgbClr val="0070C0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မှတ်ချက် 2 လဲကျခြင်း၊ ပြုတ်ကျခြင်းစသည်တို့၏အန္တရာယ်မရှိနိုင်စေရန်အကာခြံစည်းရိုးတပ်ဆင်ခြင်း၊ </a:t>
            </a:r>
            <a:r>
              <a:rPr lang="en-US" sz="900" dirty="0">
                <a:solidFill>
                  <a:srgbClr val="0070C0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   </a:t>
            </a:r>
          </a:p>
          <a:p>
            <a:pPr marL="809625" indent="-28800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900" dirty="0">
                <a:solidFill>
                  <a:srgbClr val="0070C0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                 </a:t>
            </a:r>
            <a:r>
              <a:rPr lang="my-MM" sz="900" dirty="0">
                <a:solidFill>
                  <a:srgbClr val="0070C0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ဆိုင်းဘုတ်တပ်ခြင်းစသည့်တို့ကိုသင့်တော်သလိုလုပ်ဆောင်ထားပါက၊ အပိုဒ် 2 ရှိလမ်းညွှန်သူကိုစီစဉ်ထားရှိရန်မလိုအပ်ပါ။</a:t>
            </a:r>
            <a:endParaRPr lang="ja-JP" altLang="en-US" sz="900" dirty="0">
              <a:solidFill>
                <a:prstClr val="black"/>
              </a:solidFill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altLang="ja-JP" sz="1050" dirty="0">
              <a:solidFill>
                <a:prstClr val="black"/>
              </a:solidFill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my-MM" sz="1050" dirty="0">
                <a:solidFill>
                  <a:prstClr val="black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အပိုဒ် 157 ၏ 2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my-MM" sz="1050" dirty="0">
                <a:solidFill>
                  <a:prstClr val="black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လုပ်ငန်းရှင်သည် လမ်းပုခုံး၊ တောင်စောင်းစသည်တို့တွင်၊ ယာဉ်အမျိုးအစားဆောက်လုပ်ရေးစက်ယန္တရားလဲကျခြင်းသို့မဟုတ်ပြုတ်ကျခြင်းတို့ကြောင့် ယာဉ်မောင်းသူ</a:t>
            </a:r>
            <a:r>
              <a:rPr lang="en-US" sz="1050" dirty="0">
                <a:solidFill>
                  <a:prstClr val="black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 </a:t>
            </a:r>
            <a:r>
              <a:rPr lang="my-MM" sz="1050" dirty="0">
                <a:solidFill>
                  <a:prstClr val="black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အတွက်အန္တရာယ်ရှိနိုင်သော</a:t>
            </a:r>
            <a:r>
              <a:rPr lang="en-US" sz="1050" dirty="0">
                <a:solidFill>
                  <a:prstClr val="black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 </a:t>
            </a:r>
            <a:r>
              <a:rPr lang="my-MM" sz="1050" dirty="0">
                <a:solidFill>
                  <a:prstClr val="black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နေရာဖြစ်ပါက၊ ပြုတ်ကျချိန်တွင်ကာကွယ်ရန်ဖွဲ့စည်းပုံကိုထားပြီး၊ ထိုင်ခုံခါးပတ်တပ်ဆင်ထားသည်မှလွဲ၍အခြားယာဉ်အမျိုးအစား</a:t>
            </a:r>
            <a:r>
              <a:rPr lang="en-US" sz="1050" dirty="0">
                <a:solidFill>
                  <a:prstClr val="black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 </a:t>
            </a:r>
            <a:r>
              <a:rPr lang="my-MM" sz="1050" dirty="0">
                <a:solidFill>
                  <a:prstClr val="black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ဆောက်လုပ်ရေးစက်ယန္တရားများကိုအသုံးမပြုရန်လုပ်ဆောင်ရမည်ဖြစ်ကာ၊ ယာဉ်မောင်းသူကိုထိုင်ခုံခါးပတ်ပတ်ရန်လုပ်ဆောင်ရမည်။</a:t>
            </a:r>
          </a:p>
        </p:txBody>
      </p:sp>
    </p:spTree>
    <p:extLst>
      <p:ext uri="{BB962C8B-B14F-4D97-AF65-F5344CB8AC3E}">
        <p14:creationId xmlns:p14="http://schemas.microsoft.com/office/powerpoint/2010/main" val="1702950202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157519"/>
            <a:ext cx="8022560" cy="676939"/>
          </a:xfrm>
          <a:ln>
            <a:solidFill>
              <a:schemeClr val="tx1"/>
            </a:solidFill>
          </a:ln>
        </p:spPr>
        <p:txBody>
          <a:bodyPr rtlCol="0">
            <a:noAutofit/>
          </a:bodyPr>
          <a:lstStyle/>
          <a:p>
            <a:pPr rtl="0">
              <a:lnSpc>
                <a:spcPct val="150000"/>
              </a:lnSpc>
            </a:pPr>
            <a:r>
              <a:rPr lang="my-MM" sz="1400" dirty="0"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လုပ်ငန်းခွင်ဘေးအန္တရာယ်ကင်းရှင်းရေးနှင့်ကျန်းမာသန့်ရှင်းရေးနည်းဥပဒေ (roudou anzen eiseihou) (ရွေးနှုတ်ဖော်ပြချက်) (5)</a:t>
            </a:r>
            <a:endParaRPr kumimoji="1" lang="ja-JP" altLang="en-US" sz="1400" dirty="0"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425950" y="6456842"/>
            <a:ext cx="4570213" cy="2308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my-MM" sz="900" dirty="0">
                <a:solidFill>
                  <a:prstClr val="black"/>
                </a:solidFill>
                <a:latin typeface="Pyidaungsu" pitchFamily="34" charset="0"/>
                <a:cs typeface="Pyidaungsu" pitchFamily="34" charset="0"/>
              </a:rPr>
              <a:t>ဖတ်စာအုပ်စာမျက်နှာ 263 / အထောက်အကူပြုစာအုပ် စာမျက်နှာ 141</a:t>
            </a:r>
          </a:p>
        </p:txBody>
      </p:sp>
      <p:sp>
        <p:nvSpPr>
          <p:cNvPr id="6" name="コンテンツ プレースホルダー 4"/>
          <p:cNvSpPr txBox="1">
            <a:spLocks/>
          </p:cNvSpPr>
          <p:nvPr/>
        </p:nvSpPr>
        <p:spPr>
          <a:xfrm>
            <a:off x="628650" y="863600"/>
            <a:ext cx="8022560" cy="5493396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my-MM" sz="900" dirty="0">
                <a:solidFill>
                  <a:prstClr val="black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အပိုဒ် 158 &lt;တိုက်မိခြင်းကိုကာကွယ်ခြင်း&gt;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my-MM" sz="900" dirty="0">
                <a:solidFill>
                  <a:prstClr val="black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လုပ်ငန်းရှင်သည် ယာဉ်အမျိုးအစားဆောက်လုပ်ရေးစက်ယန္တရားကိုအသုံးပြုပြီးအလုပ်လုပ်သည့်အခါ၊ မောင်းနှင်နေစဉ်ယာဉ်အမျိုးအစားဆောက်လုပ်ရေးစက်ယန္တရားဖြင့်တိုက်မိခြင်းကြောင့်အလုပ်သမားများအတွက်အန္တရာယ်ရှိနိုင်သောနေရာ ※ သို့၊ အလုပ်သမားများကို၀င်ခွင့်မပြုရ။ သို့သော်လမ်းညွှန်သူကို စီစဉ်ထားရှိပြီး၊ ထိုသူကို သက်ဆိုင်ရာယာဉ်အမျိုးအစားဆောက်လုပ်ရေးစက်ယန္တရားကို</a:t>
            </a:r>
            <a:r>
              <a:rPr lang="en-US" sz="900" dirty="0">
                <a:solidFill>
                  <a:prstClr val="black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 </a:t>
            </a:r>
            <a:r>
              <a:rPr lang="my-MM" sz="900" dirty="0">
                <a:solidFill>
                  <a:prstClr val="black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လမ်းညွှန်စေပါက၊ မလိုအပ်ပါ။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my-MM" sz="900" dirty="0">
                <a:solidFill>
                  <a:prstClr val="black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2　</a:t>
            </a:r>
            <a:r>
              <a:rPr lang="my-MM" sz="900" spc="-70" dirty="0">
                <a:solidFill>
                  <a:prstClr val="black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ရှေ့အပိုဒ်တွင်ဖော်ပြထားသောယာဉ်အမျိုးအစားဆောက်လုပ်ရေးစက်ယန္တရား၏ယာဉ်မောင်းသူသည်၊ အဆိုပါအပိုဒ်တွင်ရေးထားသောလမ်းညွှန်သူ၏</a:t>
            </a:r>
            <a:r>
              <a:rPr lang="en-US" sz="900" spc="-70" dirty="0">
                <a:solidFill>
                  <a:prstClr val="black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 </a:t>
            </a:r>
            <a:r>
              <a:rPr lang="my-MM" sz="900" spc="-70" dirty="0">
                <a:solidFill>
                  <a:prstClr val="black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လမ်းညွှန်မှုကိုမလိုက်နာ၍မရပါ။</a:t>
            </a:r>
            <a:endParaRPr lang="en-US" altLang="ja-JP" sz="900" spc="-70" dirty="0">
              <a:solidFill>
                <a:prstClr val="black"/>
              </a:solidFill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  <a:p>
            <a:pPr marL="809625" indent="-26670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my-MM" sz="800" dirty="0">
                <a:solidFill>
                  <a:srgbClr val="0070C0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မှတ်ချက်)</a:t>
            </a:r>
            <a:r>
              <a:rPr lang="en-US" sz="800" dirty="0">
                <a:solidFill>
                  <a:srgbClr val="0070C0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 </a:t>
            </a:r>
            <a:r>
              <a:rPr lang="my-MM" sz="800" dirty="0">
                <a:solidFill>
                  <a:srgbClr val="0070C0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“ အန္တရာယ်ရှိနိုင်သောနေရာ” တွင်စက်ယန္တရားများ၏ပြေးဆွဲမှုအကွာအဝေးသာမကလက်တံ (arm)၊ </a:t>
            </a:r>
            <a:r>
              <a:rPr lang="en-US" sz="800" dirty="0">
                <a:solidFill>
                  <a:srgbClr val="0070C0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 </a:t>
            </a:r>
          </a:p>
          <a:p>
            <a:pPr marL="809625" indent="-26670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800" dirty="0">
                <a:solidFill>
                  <a:srgbClr val="0070C0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                </a:t>
            </a:r>
            <a:r>
              <a:rPr lang="my-MM" sz="800" dirty="0">
                <a:solidFill>
                  <a:srgbClr val="0070C0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လက်တံ(Boom)စသည့်လုပ်ငန်းသုံးကိရိယာများ၏ လည်ပတ်သည့်အကွာအဝေးအတွင်းရှိနေရာလည်းပါဝင်သည်။</a:t>
            </a:r>
            <a:endParaRPr lang="en-US" altLang="ja-JP" sz="800" dirty="0">
              <a:solidFill>
                <a:prstClr val="black"/>
              </a:solidFill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altLang="ja-JP" sz="1000" dirty="0">
              <a:solidFill>
                <a:prstClr val="black"/>
              </a:solidFill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my-MM" sz="900" dirty="0">
                <a:solidFill>
                  <a:prstClr val="black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အပိုဒ် 159 ＜အချက်ပြခြင်း＞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my-MM" sz="900" dirty="0">
                <a:solidFill>
                  <a:prstClr val="black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လုပ်ငန်းရှင်သည် ယာဉ်အမျိုးအစားဆောက်လုပ်ရေးစက်ယန္တရားကိုမောင်းနှင်ခြင်းနှင့်စပ်လျဉ်း၍လမ်းညွှန်သူကိုထားရှိသောအခါ၊ တိကျသော</a:t>
            </a:r>
            <a:r>
              <a:rPr lang="en-US" sz="900" dirty="0">
                <a:solidFill>
                  <a:prstClr val="black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 </a:t>
            </a:r>
            <a:r>
              <a:rPr lang="my-MM" sz="900" dirty="0">
                <a:solidFill>
                  <a:prstClr val="black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အချက်ပြမှုများကိုသတ်မှတ်ပြီး၊ လမ်းညွှန်သူကိုသက်ဆိုင်ရာအချက်ပြမှုများအားလုပ်ဆောင်စေရမည်။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my-MM" sz="900" dirty="0">
                <a:solidFill>
                  <a:prstClr val="black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2　ရှေ့အပိုဒ်တွင်ဖော်ပြထားသောယာဉ်အမျိုးအစားဆောက်လုပ်ရေးစက်ယန္တရား၏ယာဉ်မောင်းသူသည်၊ အဆိုပါအပိုဒ်တွင်ပါသော</a:t>
            </a:r>
            <a:r>
              <a:rPr lang="en-US" sz="900" dirty="0">
                <a:solidFill>
                  <a:prstClr val="black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 </a:t>
            </a:r>
            <a:r>
              <a:rPr lang="my-MM" sz="900" dirty="0">
                <a:solidFill>
                  <a:prstClr val="black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အချက်ပြမှုများကို</a:t>
            </a:r>
            <a:r>
              <a:rPr lang="en-US" sz="900" dirty="0">
                <a:solidFill>
                  <a:prstClr val="black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 </a:t>
            </a:r>
            <a:r>
              <a:rPr lang="my-MM" sz="900" dirty="0">
                <a:solidFill>
                  <a:prstClr val="black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လိုက်နာရမည်။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ja-JP" altLang="en-US" sz="900" dirty="0">
              <a:solidFill>
                <a:prstClr val="black"/>
              </a:solidFill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my-MM" sz="900" dirty="0">
                <a:solidFill>
                  <a:prstClr val="black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အပိုဒ် 160 &lt;မောင်းနှင်သည့်နေရာမှထွက်ခွာသောအခါလုပ်ဆောင်ရမည်များ&gt;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my-MM" sz="900" dirty="0">
                <a:solidFill>
                  <a:prstClr val="black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လုပ်ငန်းရှင်သည် ယာဉ်အမျိုးအစားဆောက်လုပ်ရေးစက်ယန္တရား၏ယာဉ်မောင်းသူသည်မောင်းနှင်သည့်နေရာမှထွက်ခွာသောအခါ၊ သက်ဆိုင်သောယာဉ်မောင်းသူကိုအောက်ပါလုပ်ဆောင်မှုများပြုလုပ်စေရမည်။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my-MM" sz="900" dirty="0">
                <a:solidFill>
                  <a:prstClr val="black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　1　လက်သည်း (bucket) ၊ ripper စသည့် ※1၏ လုပ်ငန်းသုံးကိရိယာများကိုမြေပေါ်သို့ချရမည်။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my-MM" sz="900" dirty="0">
                <a:solidFill>
                  <a:prstClr val="black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　2　အင်ဂျင်ကိုရပ်ပြီး၊ မောင်းနှင်ရန်သုံးသော ဘရိတ်ကိုအုပ်ထားခြင်းစသည် ※2 ၏ယာဉ်အမျိုးအစားဆောက်လုပ်ရေးစက်ယန္တရား</a:t>
            </a:r>
            <a:r>
              <a:rPr lang="en-US" sz="900" dirty="0">
                <a:solidFill>
                  <a:prstClr val="black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 </a:t>
            </a:r>
            <a:r>
              <a:rPr lang="my-MM" sz="900" dirty="0">
                <a:solidFill>
                  <a:prstClr val="black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လွတ်ထွက်သွားခြင်းကို</a:t>
            </a:r>
            <a:r>
              <a:rPr lang="en-US" sz="900" dirty="0">
                <a:solidFill>
                  <a:prstClr val="black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 </a:t>
            </a:r>
            <a:r>
              <a:rPr lang="my-MM" sz="900" dirty="0">
                <a:solidFill>
                  <a:prstClr val="black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ကာကွယ်ရန်လုပ်ဆောင်မှုများကိုပြုလုပ်ရမည်။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my-MM" sz="900" dirty="0">
                <a:solidFill>
                  <a:prstClr val="black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2　ရှေ့အပိုဒ်တွင်ဖော်ပြထားသောယာဉ်အမျိုးအစားဆောက်လုပ်ရေးစက်ယန္တရား၏ယာဉ်မောင်းသူသည်မောင်းနှင်သည့်နေရာမှထွက်ခွာသောအခါ၊ ယာဉ်မောင်းသည်ယာဉ်အခြေပြုဆောက်လုပ်ရေးသုံးစက်ယန္တရားများ၏အဆိုပါအပိုဒ်ရှိအမှတ်အသီးသီးတွင်ပါဝင်သော်လုပ်ဆောင်မှုများကိုပြုလုပ်ရ</a:t>
            </a:r>
            <a:r>
              <a:rPr lang="en-US" sz="900" dirty="0">
                <a:solidFill>
                  <a:prstClr val="black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 </a:t>
            </a:r>
            <a:r>
              <a:rPr lang="my-MM" sz="900" dirty="0">
                <a:solidFill>
                  <a:prstClr val="black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မည်။</a:t>
            </a:r>
            <a:endParaRPr lang="en-US" altLang="ja-JP" sz="900" dirty="0">
              <a:solidFill>
                <a:prstClr val="black"/>
              </a:solidFill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  <a:p>
            <a:pPr marL="542925" indent="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my-MM" sz="800" dirty="0">
                <a:solidFill>
                  <a:srgbClr val="0070C0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မှတ်ချက် 1 “လက်သည်း (bucket) ၊ ripper စသည်”၏ “စသည်”တွင်၊ မြေကော်ကိရိယ, (shoberu)၊ မြေတွန်းထုတ်သည့်ဘုတ်ပြား </a:t>
            </a:r>
            <a:endParaRPr lang="en-US" sz="800" dirty="0">
              <a:solidFill>
                <a:srgbClr val="0070C0"/>
              </a:solidFill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  <a:p>
            <a:pPr marL="542925" indent="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800" dirty="0">
                <a:solidFill>
                  <a:srgbClr val="0070C0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               </a:t>
            </a:r>
            <a:r>
              <a:rPr lang="my-MM" sz="800" dirty="0">
                <a:solidFill>
                  <a:srgbClr val="0070C0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စသည်တို့ပါဝင်သည်။</a:t>
            </a:r>
          </a:p>
          <a:p>
            <a:pPr marL="542925" indent="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my-MM" sz="800" dirty="0">
                <a:solidFill>
                  <a:srgbClr val="0070C0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မှတ်ချက် 2 “ မောင်းနှင်ရန်သုံးသော ဘရိတ်ကိုအုပ်ထားခြင်းစသည်” ၏ “စသည်”တွင်၊ သပ်၊ stopper </a:t>
            </a:r>
            <a:endParaRPr lang="en-US" sz="800" dirty="0">
              <a:solidFill>
                <a:srgbClr val="0070C0"/>
              </a:solidFill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  <a:p>
            <a:pPr marL="542925" indent="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800" dirty="0">
                <a:solidFill>
                  <a:srgbClr val="0070C0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               </a:t>
            </a:r>
            <a:r>
              <a:rPr lang="my-MM" sz="800" dirty="0">
                <a:solidFill>
                  <a:srgbClr val="0070C0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စသည်တို့ဖြင့်ရပ်တန့်စေခြင်းလည်းပါဝင်သည်။</a:t>
            </a:r>
            <a:endParaRPr lang="en-US" altLang="ja-JP" sz="800" dirty="0">
              <a:solidFill>
                <a:prstClr val="black"/>
              </a:solidFill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3512519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144819"/>
            <a:ext cx="8022560" cy="676939"/>
          </a:xfrm>
          <a:ln>
            <a:solidFill>
              <a:schemeClr val="tx1"/>
            </a:solidFill>
          </a:ln>
        </p:spPr>
        <p:txBody>
          <a:bodyPr rtlCol="0">
            <a:noAutofit/>
          </a:bodyPr>
          <a:lstStyle/>
          <a:p>
            <a:pPr rtl="0">
              <a:lnSpc>
                <a:spcPct val="150000"/>
              </a:lnSpc>
            </a:pPr>
            <a:r>
              <a:rPr lang="my-MM" sz="1600" dirty="0"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လုပ်ငန်းခွင်ဘေးအန္တရာယ်ကင်းရှင်းရေးနှင့်ကျန်းမာသန့်ရှင်းရေးနည်းဥပဒေ (roudou anzen eiseihou) (ရွေးနှုတ်ဖော်ပြချက်) (6)</a:t>
            </a:r>
            <a:endParaRPr kumimoji="1" lang="ja-JP" altLang="en-US" sz="1600" dirty="0"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425950" y="6456842"/>
            <a:ext cx="4570213" cy="2308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my-MM" sz="900" dirty="0">
                <a:solidFill>
                  <a:prstClr val="black"/>
                </a:solidFill>
                <a:latin typeface="Pyidaungsu" pitchFamily="34" charset="0"/>
                <a:cs typeface="Pyidaungsu" pitchFamily="34" charset="0"/>
              </a:rPr>
              <a:t>ဖတ်စာအုပ်စာမျက်နှာ 264 / အထောက်အကူပြုစာအုပ် စာမျက်နှာ 142</a:t>
            </a:r>
          </a:p>
        </p:txBody>
      </p:sp>
      <p:sp>
        <p:nvSpPr>
          <p:cNvPr id="6" name="コンテンツ プレースホルダー 4"/>
          <p:cNvSpPr txBox="1">
            <a:spLocks/>
          </p:cNvSpPr>
          <p:nvPr/>
        </p:nvSpPr>
        <p:spPr>
          <a:xfrm>
            <a:off x="628650" y="941778"/>
            <a:ext cx="8022560" cy="541521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my-MM" sz="900" dirty="0">
                <a:solidFill>
                  <a:prstClr val="black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အပိုဒ် 161 &lt;ယာဉ်အမျိုးအစားဆောက်လုပ်ရေးစက်ယန္တရား အမျိုးအစားများပြောင်းရွှေ့ခြင်း&gt;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my-MM" sz="900" dirty="0">
                <a:solidFill>
                  <a:prstClr val="black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လုပ်ငန်းရှင်သည် ယာဉ်အမျိုးအစားဆောက်လုပ်ရေးစက်ယန္တရားများကိုပြောင်းရွှေ့ရန်ကိုယ့်ဆန္ဒဖြင့်မောင်းခြင်း သို့မဟုတ် ချိတ်ဆွဲမောင်းနှင်သော</a:t>
            </a:r>
            <a:r>
              <a:rPr lang="en-US" sz="900" dirty="0">
                <a:solidFill>
                  <a:prstClr val="black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 </a:t>
            </a:r>
            <a:r>
              <a:rPr lang="my-MM" sz="900" dirty="0">
                <a:solidFill>
                  <a:prstClr val="black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ကုန်တင်ယာဉ်စသည် ※1 ဖြင့်ဆွဲယူပို့ဆောင်မှုပြုလုပ်သောအခါ၊ သက်ဆိုင်ရာယာဉ်အမျိုးအစားဆောက်လုပ်ရေးစက်ယန္တရားလဲကျခြင်းသို့မဟုတ်</a:t>
            </a:r>
            <a:r>
              <a:rPr lang="en-US" sz="900" dirty="0">
                <a:solidFill>
                  <a:prstClr val="black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 </a:t>
            </a:r>
            <a:r>
              <a:rPr lang="my-MM" sz="900" dirty="0">
                <a:solidFill>
                  <a:prstClr val="black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ပြုတ်ကျခြင်းစသည်တို့ကြောင့် အန္တရာယ်ကိုကာကွယ်ရန်၊ အောက်ပါတို့ကိုလိုက်နာရမည်။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my-MM" sz="900" dirty="0">
                <a:solidFill>
                  <a:prstClr val="black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1　ဆွဲယူပို့ဆောင်ခြင်းကို ညီညာပြန့်ပြူးပြီးမာကျောသောနေရာတွင်လုပ်ဆောင်ရမည်။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my-MM" sz="900" dirty="0">
                <a:solidFill>
                  <a:prstClr val="black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2　ခြေနင်းပြားကိုအသုံးပြုသည့်အခါ၊ လုံလောက်သော※2အရှည်၊ အကျယ်နှင့်ခိုင်ခံ့မှုရှိသည့်ခြေနင်းပြားကိုအသုံးပြုပြီး၊ သင့်လျော်သော အစောင်းတွင်</a:t>
            </a:r>
            <a:r>
              <a:rPr lang="en-US" sz="900" dirty="0">
                <a:solidFill>
                  <a:prstClr val="black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 </a:t>
            </a:r>
            <a:r>
              <a:rPr lang="my-MM" sz="900" dirty="0">
                <a:solidFill>
                  <a:prstClr val="black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※3သေသေချာချာတပ်ဆင်ပါ။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my-MM" sz="900" dirty="0">
                <a:solidFill>
                  <a:prstClr val="black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3　တာတမံ (morido)၊ ယာယီစင်စသည်တို့ကိုအသုံးပြုသောအခါ၊ လုံလောက်သောအကျယ်နှင့်ခိုင်ခံ့မှု ※4နှင့်သင့်လျော်သော</a:t>
            </a:r>
            <a:r>
              <a:rPr lang="en-US" sz="900" dirty="0">
                <a:solidFill>
                  <a:prstClr val="black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 </a:t>
            </a:r>
            <a:r>
              <a:rPr lang="my-MM" sz="900" dirty="0">
                <a:solidFill>
                  <a:prstClr val="black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အစောင်းတွင်</a:t>
            </a:r>
            <a:r>
              <a:rPr lang="en-US" sz="900" dirty="0">
                <a:solidFill>
                  <a:prstClr val="black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 </a:t>
            </a:r>
            <a:r>
              <a:rPr lang="my-MM" sz="900" dirty="0">
                <a:solidFill>
                  <a:prstClr val="black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သေချာပြုလုပ်ပါ။</a:t>
            </a:r>
          </a:p>
          <a:p>
            <a:pPr marL="543600" indent="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my-MM" sz="800" dirty="0">
                <a:solidFill>
                  <a:srgbClr val="0070C0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မှတ်ချက်1 "ကုန်တင်ယာဉ်စသည်" ၏ "စသည်" တွင်ထရေလာကားလည်းပါ၀င်သည်။</a:t>
            </a:r>
          </a:p>
          <a:p>
            <a:pPr marL="543600" indent="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my-MM" sz="800" dirty="0">
                <a:solidFill>
                  <a:srgbClr val="0070C0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မှတ်ချက်2“လုံလောက်သောအရှည်” ၏“လုံလောက်သော”ဆိုသည်မှာ၊ </a:t>
            </a:r>
            <a:r>
              <a:rPr lang="en-US" sz="800" dirty="0">
                <a:solidFill>
                  <a:srgbClr val="0070C0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  </a:t>
            </a:r>
            <a:r>
              <a:rPr lang="my-MM" sz="800" dirty="0">
                <a:solidFill>
                  <a:srgbClr val="0070C0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ဆွဲယူပို့ဆောင်ခြင်းကိုလုပ်ဆောင်သည့်ယာဉ်အမျိုးအစားဆောက်လုပ်ရေး</a:t>
            </a:r>
            <a:r>
              <a:rPr lang="en-US" sz="800" dirty="0">
                <a:solidFill>
                  <a:srgbClr val="0070C0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 </a:t>
            </a:r>
          </a:p>
          <a:p>
            <a:pPr marL="543600" indent="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800" dirty="0">
                <a:solidFill>
                  <a:srgbClr val="0070C0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                 </a:t>
            </a:r>
            <a:r>
              <a:rPr lang="my-MM" sz="800" dirty="0">
                <a:solidFill>
                  <a:srgbClr val="0070C0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စက်ယန္တရား၏အလေးချိန်နှင့်အရွယ်အစားနှင့်အညီဆုံးဖြတ်သင့်သည့်အရာဖြစ်သည်။</a:t>
            </a:r>
          </a:p>
          <a:p>
            <a:pPr marL="543600" indent="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my-MM" sz="800" dirty="0">
                <a:solidFill>
                  <a:srgbClr val="0070C0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မှတ်ချက်3“သင့်လျော်သော အစောင်း” ဆိုသည်မှာသက်ဆိုင်သောစက်ယန္တရား၏တက်နိုင်သည့်အားစသည်၏စွမ်းဆောင်ရည်ကိုစဉ်းစားပြီး၊ </a:t>
            </a:r>
            <a:endParaRPr lang="en-US" sz="800" dirty="0">
              <a:solidFill>
                <a:srgbClr val="0070C0"/>
              </a:solidFill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  <a:p>
            <a:pPr marL="543600" indent="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800" dirty="0">
                <a:solidFill>
                  <a:srgbClr val="0070C0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                 </a:t>
            </a:r>
            <a:r>
              <a:rPr lang="my-MM" sz="800" dirty="0">
                <a:solidFill>
                  <a:srgbClr val="0070C0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ဘေးကင်းသည့်အကွာအဝေးအတွင်းရှိအစောင်းဖြစ်သည်။</a:t>
            </a:r>
          </a:p>
          <a:p>
            <a:pPr marL="809625" indent="-26670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my-MM" sz="800" dirty="0">
                <a:solidFill>
                  <a:srgbClr val="0070C0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မှတ်ချက်4 “တာတမံ (morido)၏ခိုင်ခံ့မှု” နှင့်စပ်လျဉ်း၍၊ တာတမံ (morido) တွင်သစ်တိုင်များရိုက်ထည့်ပြီး၊ လုံလောက်စွာမာကျောစေရန်</a:t>
            </a:r>
            <a:r>
              <a:rPr lang="en-US" sz="800" dirty="0">
                <a:solidFill>
                  <a:srgbClr val="0070C0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 </a:t>
            </a:r>
          </a:p>
          <a:p>
            <a:pPr marL="809625" indent="-26670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800" dirty="0">
                <a:solidFill>
                  <a:srgbClr val="0070C0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                </a:t>
            </a:r>
            <a:r>
              <a:rPr lang="my-MM" sz="800" dirty="0">
                <a:solidFill>
                  <a:srgbClr val="0070C0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ဆောင်ရွက်ခြင်းဖြင့်ခိုင်ခန့်စေခြင်းဖြစ်သည်။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altLang="ja-JP" sz="900" dirty="0">
              <a:solidFill>
                <a:prstClr val="black"/>
              </a:solidFill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my-MM" sz="900" dirty="0">
                <a:solidFill>
                  <a:prstClr val="black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အပိုဒ် 162 &lt;လိုက်ပါစီးနင်းမှုကန့်သတ်ချက်များ&gt;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my-MM" sz="900" dirty="0">
                <a:solidFill>
                  <a:prstClr val="black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လုပ်ငန်းရှင်သည် ယာဉ်အမျိုးအစားဆောက်လုပ်ရေးစက်ယန္တရားကိုအသုံးပြုပြီးအလုပ်လုပ်သည့်အခါ၊ ထိုင်ခုံ※မှလွဲ၍ အခြားနေရာတွင််အလုပ်သမားများအားစီးနင်းစေခြင်းမပြုရ။</a:t>
            </a:r>
          </a:p>
          <a:p>
            <a:pPr marL="543600" indent="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my-MM" sz="800" dirty="0">
                <a:solidFill>
                  <a:srgbClr val="0070C0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မှတ်ချက်) "ထိုင်ခုံ" ဆိုသည်မှာယာဉ်မောင်းသူထိုင်ခုံ၊ ခရီးသည်ထိုင်ခုံနှင့်အခြားပစ္စည်းတင်ရန်ထိုင်ခုံများကိုဆိုလိုသည်။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ja-JP" altLang="en-US" sz="900" dirty="0">
              <a:solidFill>
                <a:prstClr val="black"/>
              </a:solidFill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my-MM" sz="900" dirty="0">
                <a:solidFill>
                  <a:prstClr val="black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အပိုဒ် 163 &lt;အသုံးပြုမှုအပေါ်ကန့်သတ်ချက်များ&gt;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my-MM" sz="900" dirty="0">
                <a:solidFill>
                  <a:prstClr val="black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လုပ်ငန်းရှင်သည် ယာဉ်အမျိုးအစားဆောက်လုပ်ရေးစက်ယန္တရားကိုအသုံးပြုပြီးအလုပ်လုပ်သည့်အခါ၊ လဲကျခြင်းနှင့် လက်တံ(Boom)၊ လက်တံ (arm)စသည့် လုပ်ငန်းသုံးကိရိယာများပျက်စီးခြင်းကြောင့်အလုပ်သမားများ၏အန္တရာယ်ကိုကာကွယ်ရန်၊ သက်ဆိုင်ရာယာဉ်အမျိုးအစား</a:t>
            </a:r>
            <a:r>
              <a:rPr lang="en-US" sz="900" dirty="0">
                <a:solidFill>
                  <a:prstClr val="black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 </a:t>
            </a:r>
            <a:r>
              <a:rPr lang="my-MM" sz="900" dirty="0">
                <a:solidFill>
                  <a:prstClr val="black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ဆောက်လုပ်ရေးစက်ယန္တရားနှင့်စပ်လျဉ်း၍၎င်း၏ဖွဲ့စည်းပုံဖြင့်သတ်မှတ်ထားသည့်* တည်ငြိမ်မှုပမာဏ၊ အများဆုံးအသုံးပြုနိုင်သည့် ဝန်စသည်တို့ကိုလိုက်နာရမည်။</a:t>
            </a:r>
          </a:p>
          <a:p>
            <a:pPr marL="543600" indent="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my-MM" sz="800" dirty="0">
                <a:solidFill>
                  <a:srgbClr val="0070C0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မှတ်ချက်) "၎င်း၏ဖွဲ့စည်းပုံဖြင့်သတ်မှတ်ထားသည့်" ဆိုသည်မှာ၊ ယာဉ်အမျိုးအစားဆောက်လုပ်ရေးစက်ယန္တရား၏</a:t>
            </a:r>
            <a:r>
              <a:rPr lang="en-US" sz="800" dirty="0">
                <a:solidFill>
                  <a:srgbClr val="0070C0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 </a:t>
            </a:r>
            <a:r>
              <a:rPr lang="my-MM" sz="800" dirty="0">
                <a:solidFill>
                  <a:srgbClr val="0070C0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ဖွဲ့စည်းပုံစံနှုန်းကို</a:t>
            </a:r>
            <a:r>
              <a:rPr lang="en-US" sz="800" dirty="0">
                <a:solidFill>
                  <a:srgbClr val="0070C0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 </a:t>
            </a:r>
          </a:p>
          <a:p>
            <a:pPr marL="543600" indent="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800" dirty="0">
                <a:solidFill>
                  <a:srgbClr val="0070C0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                </a:t>
            </a:r>
            <a:r>
              <a:rPr lang="my-MM" sz="800" dirty="0">
                <a:solidFill>
                  <a:srgbClr val="0070C0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ဖော်ပြခြင်းဖြစ်သည်။</a:t>
            </a:r>
          </a:p>
        </p:txBody>
      </p:sp>
    </p:spTree>
    <p:extLst>
      <p:ext uri="{BB962C8B-B14F-4D97-AF65-F5344CB8AC3E}">
        <p14:creationId xmlns:p14="http://schemas.microsoft.com/office/powerpoint/2010/main" val="1779637844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154743"/>
            <a:ext cx="8022560" cy="346261"/>
          </a:xfrm>
          <a:ln>
            <a:solidFill>
              <a:schemeClr val="tx1"/>
            </a:solidFill>
          </a:ln>
        </p:spPr>
        <p:txBody>
          <a:bodyPr rtlCol="0">
            <a:noAutofit/>
          </a:bodyPr>
          <a:lstStyle/>
          <a:p>
            <a:pPr rtl="0"/>
            <a:r>
              <a:rPr lang="my-MM" sz="1200" dirty="0"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လုပ်ငန်းခွင်ဘေးအန္တရာယ်ကင်းရှင်းရေးနှင့်ကျန်းမာသန့်ရှင်းရေးနည်းဥပဒေ (roudou anzen eiseihou) (ရွေးနှုတ်ဖော်ပြချက်) (7)</a:t>
            </a:r>
            <a:endParaRPr kumimoji="1" lang="ja-JP" altLang="en-US" sz="1200" dirty="0"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425950" y="6456842"/>
            <a:ext cx="4570213" cy="2308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my-MM" sz="900" dirty="0">
                <a:solidFill>
                  <a:prstClr val="black"/>
                </a:solidFill>
                <a:latin typeface="Pyidaungsu" pitchFamily="34" charset="0"/>
                <a:cs typeface="Pyidaungsu" pitchFamily="34" charset="0"/>
              </a:rPr>
              <a:t>ဖတ်စာအုပ်စာမျက်နှာ 265 / အထောက်အကူပြုစာအုပ် စာမျက်နှာ 143</a:t>
            </a:r>
          </a:p>
        </p:txBody>
      </p:sp>
      <p:sp>
        <p:nvSpPr>
          <p:cNvPr id="6" name="コンテンツ プレースホルダー 4"/>
          <p:cNvSpPr txBox="1">
            <a:spLocks/>
          </p:cNvSpPr>
          <p:nvPr/>
        </p:nvSpPr>
        <p:spPr>
          <a:xfrm>
            <a:off x="628650" y="733778"/>
            <a:ext cx="8022560" cy="562321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my-MM" sz="900" dirty="0">
                <a:solidFill>
                  <a:prstClr val="black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အပိုဒ် 164 &lt;အဓိကရည်ရွယ်ချက်မဟုတ်ဘဲအသုံးပြုခြင်း၏ကန့်သတ်ချက်များ&gt;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my-MM" sz="900" dirty="0">
                <a:solidFill>
                  <a:prstClr val="black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လုပ်ငန်းရှင်သည် ယာဉ်အမျိုးအစားဆောက်လုပ်ရေးစက်ယန္တရားကို၊ စွမ်းအားမြင့်မြေကော်စက်ဖြင့် ဝန်ကိုဆွဲတင်ပြီး၊ clamshell ဖြင့်အလုပ်သမားကို</a:t>
            </a:r>
            <a:r>
              <a:rPr lang="en-US" sz="900" dirty="0">
                <a:solidFill>
                  <a:prstClr val="black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 </a:t>
            </a:r>
            <a:r>
              <a:rPr lang="my-MM" sz="900" dirty="0">
                <a:solidFill>
                  <a:prstClr val="black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အတင်အချပြုခြင်းစသည့်※1 သက်ဆိုင်သောယာဉ်အမျိုးအစားဆောက်လုပ်ရေးစက်ယန္တရား၏အဓိကရည်ရွယ်ချက်မဟုတ်ဘဲအသုံးပြုခြင်းများမပြုလုပ်ရပါ။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my-MM" sz="900" dirty="0">
                <a:solidFill>
                  <a:prstClr val="black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2　ရှေ့အပိုဒ်ပါပြဌာန်းချက်သည်၊ အောက်ပါတို့မှတစ်ခုခုနှင့်သက်ဆိုင်ပါကလိုက်နာမလိုအပ်ပါ။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my-MM" sz="900" dirty="0">
                <a:solidFill>
                  <a:prstClr val="black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　　1　ဝန်ကိုဆွဲတင်သည့်လုပ်ငန်း * 2 ကိုလုပ်ဆောင်ချိန်တွင်၊ အောက်ပါတို့မှတစ်ခုခုနှင့်သက်ဆိုင်ပါက။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my-MM" sz="900" dirty="0">
                <a:solidFill>
                  <a:prstClr val="black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　　　　a. လုပ်ငန်း၏သဘောသဘာဝအရမတတ်သာ၍လုပ်ရသောအချိန် သို့မဟုတ်လုံခြုံစိတ်ချရသောအလုပ်ကိုလုပ်ရန်လိုအပ်သည့်အခါ※3 ။</a:t>
            </a:r>
            <a:endParaRPr lang="ja-JP" altLang="en-US" sz="900" dirty="0">
              <a:solidFill>
                <a:prstClr val="black"/>
              </a:solidFill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  <a:p>
            <a:pPr marL="809625" indent="-809625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my-MM" sz="900" dirty="0">
                <a:solidFill>
                  <a:prstClr val="black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　　　　b. လက်တံ (arm)၊ လက်သည်း (bucket) စသည့်လုပ်ငန်းသုံးကိရိယာများကို အောက်ပါတို့မှတစ်ခုခုနှင့်သက်ဆိုင်သော ချိတ်၊ Shackle(shakkuru) စသည့်သတ္တုပစ္စည်းနှင့်အခြားသောချိတ်ဆွဲရန်သုံးသည့်ကိရိယာများကိုတပ်ဆင်ပြီးအသုံးပြုသည့်အခါ※4။</a:t>
            </a:r>
            <a:endParaRPr lang="ja-JP" altLang="en-US" sz="900" dirty="0">
              <a:solidFill>
                <a:prstClr val="black"/>
              </a:solidFill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my-MM" sz="900" dirty="0">
                <a:solidFill>
                  <a:prstClr val="black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　　　　　(1)　တင်ဆောင်ရမည့်ဝန်အလေးချိန်ပေါ် မူတည်၍ လုံလောက်သောခိုင်ခံ့မှု * 5 ရှိသည့်ပစ္စည်းဖြစ်ရမည်။</a:t>
            </a:r>
          </a:p>
          <a:p>
            <a:pPr marL="1076325" indent="-1076325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my-MM" sz="900" dirty="0">
                <a:solidFill>
                  <a:prstClr val="black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　　　　　(2)တွဲဆက်ရန်အသုံးပြုသည့်ကိရိယာအသုံးပြုမှုကြောင့်သက်ဆိုင်ရာကိရိယာမှဆွဲတင်ထားသောဝန်သည်ကျသွားနိုင်သည့်အန္တရာယ်မရှိသည့်အရာဖြစ်ပါက။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my-MM" sz="900" dirty="0">
                <a:solidFill>
                  <a:prstClr val="black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　　　　　(3)　လုပ်ငန်းသုံးကိရိယာများမှပြုတ်ထွက်မလာနိုင်သည့်အရာဖြစ်ပါက※6။</a:t>
            </a:r>
            <a:endParaRPr lang="ja-JP" altLang="en-US" sz="900" dirty="0">
              <a:solidFill>
                <a:prstClr val="black"/>
              </a:solidFill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  <a:p>
            <a:pPr marL="542925" indent="-542925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my-MM" sz="900" dirty="0">
                <a:solidFill>
                  <a:prstClr val="black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　　2　</a:t>
            </a:r>
            <a:r>
              <a:rPr lang="my-MM" sz="900" spc="-20" dirty="0">
                <a:solidFill>
                  <a:prstClr val="black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ဝန်ကိုဆွဲတင်သည့်လုပ်ငန်းမှလွဲ၍ အခြားအလုပ်များကိုလုပ်ဆောင်သောအခါ၊ အလုပ်သမားများအတွက်အန္တရာယ်မရှိနိုင်သည့်အချိန်။</a:t>
            </a:r>
            <a:endParaRPr lang="en-US" altLang="ja-JP" sz="900" spc="-20" dirty="0">
              <a:solidFill>
                <a:prstClr val="black"/>
              </a:solidFill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  <a:p>
            <a:pPr marL="542925" indent="-187325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my-MM" sz="800" dirty="0">
                <a:solidFill>
                  <a:srgbClr val="0070C0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မှတ်ချက် 1 "clamshell ဖြင့်အလုပ်သမားကိုအတင်အချပြုခြင်းစသည်" ၏ "စသည်" တွင်၊ လက်တံ(Boom)၊ လက်တံ (arm)စသည်တို့ကို ရွေ့လျား၍ရသောလှေကားအစားအသုံးပြုခြင်းစသည်တို့ဖြစ်သည်။</a:t>
            </a:r>
          </a:p>
          <a:p>
            <a:pPr marL="542925" indent="-187325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my-MM" sz="800" dirty="0">
                <a:solidFill>
                  <a:srgbClr val="0070C0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မှတ်ချက်2“ဝန်ကိုဆွဲတင်သည့်လုပ်ငန်း” တွင်ဝန်ကိုဆွဲပြီး လက်တံ(Boom) ကိုလှည့်ခြင်း၊ ဝန်ကိုဆွဲပြီးမောင်းနှင်ခြင်းတို့ပါဝင်သည်။</a:t>
            </a:r>
          </a:p>
          <a:p>
            <a:pPr marL="542925" indent="-187325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my-MM" sz="800" dirty="0">
                <a:solidFill>
                  <a:srgbClr val="0070C0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မှတ်ချက်</a:t>
            </a:r>
            <a:r>
              <a:rPr lang="my-MM" sz="800" spc="-10" dirty="0">
                <a:solidFill>
                  <a:srgbClr val="0070C0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3 “လုပ်ငန်း၏သဘောသဘာဝအရမတတ်သာ၍လုပ်ရသောအချိန် သို့မဟုတ်လုံခြုံစိတ်ချရသောအလုပ်ကိုလုပ်ရန်လိုအပ်သည့်အခါ” တွင်၊ ယာဉ်အမျိုးအစားဆောက်လုပ်ရေးစက်ယန္တရားကိုအသုံးပြု၍ တူးဖော်ခြင်းလုပ်ငန်း၏တစ်စိတ်တစ်ပိုင်းအနေဖြင့်၊ မြေနှင့်သဲများပြိုကျမှုကြောင့်</a:t>
            </a:r>
            <a:r>
              <a:rPr lang="en-US" sz="800" spc="-10" dirty="0">
                <a:solidFill>
                  <a:srgbClr val="0070C0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 </a:t>
            </a:r>
            <a:r>
              <a:rPr lang="my-MM" sz="800" spc="-10" dirty="0">
                <a:solidFill>
                  <a:srgbClr val="0070C0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ဖြစ်သောအန္တရာယ်ကိုလျှော့ချရန်၊ မြေထိန်းရန်သစ်သားပြား၊ အခိုးအငွေ့ (hyumu)ပိုက်စသည်တို့ကိုဆွဲတင်သည့်လုပ်ငန်းကိုလုပ်ဆောင်ပါက၊ လုပ်ငန်းနေရာကျဉ်းသောကြောင့်၊ ရွေ့လျားနိုင်သောအမျိုးအစားကရိန်းကိုသယ်ယူလာပြီးလုပ်ငန်းကိုလုပ်ဆောင်ပါကလုပ်ငန်းနေရာသည်ပိုရှုပ်လာကာ၊ အန္တရာယ်ကိုတိုးပွားစေနိုင်သည်ဟုစဉ်းစားရသည့်အခြေအနေများရှိခြင်း။</a:t>
            </a:r>
          </a:p>
          <a:p>
            <a:pPr marL="542925" indent="-187325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my-MM" sz="800" spc="-10" dirty="0">
                <a:solidFill>
                  <a:srgbClr val="0070C0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မှတ်စု4 “လုပ်ငန်းသုံးကိရိယာများကိုချိတ်ဆွဲရန်သုံးသည့်ကိရိယာများကိုတပ်ဆင်ပြီးအသုံးပြုသည့်အခါ”ဆိုသည်မှာ၊ လုပ်ငန်းသုံးကိရိယာများတွင် ချိတ်၊ Shackle(shakkuru) ၊ ဝါယာကြိုး၊ ဆွဲသည့်ချိန်းစသည်တို့ကိုလွယ်လွယ်ကူကူပြုတ်မထွက်နိုင်အောင်တပ်ဆင်ပြီး၊ ၎င်းကိုအသုံးပြုကာဝန်ကို</a:t>
            </a:r>
            <a:r>
              <a:rPr lang="en-US" sz="800" spc="-10" dirty="0">
                <a:solidFill>
                  <a:srgbClr val="0070C0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 </a:t>
            </a:r>
            <a:r>
              <a:rPr lang="my-MM" sz="800" spc="-10" dirty="0">
                <a:solidFill>
                  <a:srgbClr val="0070C0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ဆွဲတင်သည့်လုပ်ငန်းလုပ်ဆောင်သည့်အခါကိုဆိုလိုခြင်းဖြစ်ပြီး၊ လက်သည်း (bucket) ၏လက်သည်းတွင် ဝါယာကြိုးကိုတပ်ပြီးဝန်ကိုဆွဲတင်သည့်အခါ၊ လက်တံ(Boom)၊ လက်တံ (arm)တွင် ဝါယာကိုတိုက်ရိုက်ပတ်ပြီးဝန်ကိုဆွဲတင်သည့်အခါများမပါဝင်ပါ။</a:t>
            </a:r>
          </a:p>
          <a:p>
            <a:pPr marL="542925" indent="-187325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my-MM" sz="800" dirty="0">
                <a:solidFill>
                  <a:srgbClr val="0070C0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မှတ်ချက်5)  ချိတ်ဆွဲရန်သုံးသည့်ကိရိယာများ၏ခိုင်ခံ့မှုသည်၊ ဘေးကင်းသည့်အချက် (ချိတ်ဆွဲရန်သုံးသည့်ကိရိယာများ၏</a:t>
            </a:r>
            <a:r>
              <a:rPr lang="en-US" sz="800" dirty="0">
                <a:solidFill>
                  <a:srgbClr val="0070C0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 </a:t>
            </a:r>
            <a:r>
              <a:rPr lang="my-MM" sz="800" dirty="0">
                <a:solidFill>
                  <a:srgbClr val="0070C0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ဖြတ်တောက်</a:t>
            </a:r>
            <a:r>
              <a:rPr lang="en-US" sz="800" dirty="0">
                <a:solidFill>
                  <a:srgbClr val="0070C0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 </a:t>
            </a:r>
            <a:r>
              <a:rPr lang="my-MM" sz="800" dirty="0">
                <a:solidFill>
                  <a:srgbClr val="0070C0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ဝန်အလေးချိန်တန်ဖိုးကို အပိုဒ် 3 အမှတ်စဉ် 4 ရှိ ဝန်အလေးချိန်တန်ဖိုးဖြင့် စားထားသောတန်ဖိုးဖြစ်သည်။) သည် 5 နှင့်အထက်ရှိရမည်။ ) သည် 5 နှင့်အထက်ရှိရမည်။</a:t>
            </a:r>
          </a:p>
          <a:p>
            <a:pPr marL="542925" indent="-187325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my-MM" sz="800" dirty="0">
                <a:solidFill>
                  <a:srgbClr val="0070C0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မှတ်ချက်6 "လုပ်ငန်းသုံးကိရိယာများမှပြုတ်ထွက်မလာနိုင်သည့်အရာ" ဆိုသည်မှာ၊ ချိတ်စသည်တို့ကို ဂဟေဆက်ပြီးချိတ်ထားခြင်းဖြစ်ကာ၊ လုံလောက်သောထိုးဖောက်ဝင်ရောက်မှု၊ လည်ချောင်းအထူစသည်တို့ရရှိနိုင်သောဂဟေဖြစ်ပြီး၊ သက်ဆိုင်သောတပ်ဆင်အစိတ်အပိုင်းတစ်ခုလုံးကို</a:t>
            </a:r>
            <a:r>
              <a:rPr lang="en-US" sz="800" dirty="0">
                <a:solidFill>
                  <a:srgbClr val="0070C0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 </a:t>
            </a:r>
            <a:r>
              <a:rPr lang="my-MM" sz="800" dirty="0">
                <a:solidFill>
                  <a:srgbClr val="0070C0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ဂဟေဆော်ထားသည့်အရာဖြစ်ရမည်။</a:t>
            </a:r>
            <a:endParaRPr lang="en-US" altLang="ja-JP" sz="800" dirty="0">
              <a:solidFill>
                <a:srgbClr val="0070C0"/>
              </a:solidFill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2782439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79022"/>
            <a:ext cx="8022560" cy="768243"/>
          </a:xfrm>
          <a:ln>
            <a:solidFill>
              <a:schemeClr val="tx1"/>
            </a:solidFill>
          </a:ln>
        </p:spPr>
        <p:txBody>
          <a:bodyPr rtlCol="0">
            <a:noAutofit/>
          </a:bodyPr>
          <a:lstStyle/>
          <a:p>
            <a:pPr rtl="0">
              <a:lnSpc>
                <a:spcPct val="150000"/>
              </a:lnSpc>
            </a:pPr>
            <a:r>
              <a:rPr lang="my-MM" sz="1600" dirty="0"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လုပ်ငန်းခွင်ဘေးအန္တရာယ်ကင်းရှင်းရေးနှင့်ကျန်းမာသန့်ရှင်းရေးနည်းဥပဒေ (roudou anzen eiseihou) (ရွေးနှုတ်ဖော်ပြချက်) (8)</a:t>
            </a:r>
            <a:endParaRPr kumimoji="1" lang="ja-JP" altLang="en-US" sz="1600" dirty="0"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425950" y="6456842"/>
            <a:ext cx="4570213" cy="2308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my-MM" sz="900" dirty="0">
                <a:solidFill>
                  <a:prstClr val="black"/>
                </a:solidFill>
                <a:latin typeface="Pyidaungsu" pitchFamily="34" charset="0"/>
                <a:cs typeface="Pyidaungsu" pitchFamily="34" charset="0"/>
              </a:rPr>
              <a:t>ဖတ်စာအုပ်စာမျက်နှာ 265 / အထောက်အကူပြုစာအုပ် စာမျက်နှာ 144</a:t>
            </a:r>
          </a:p>
        </p:txBody>
      </p:sp>
      <p:sp>
        <p:nvSpPr>
          <p:cNvPr id="6" name="コンテンツ プレースホルダー 4"/>
          <p:cNvSpPr txBox="1">
            <a:spLocks/>
          </p:cNvSpPr>
          <p:nvPr/>
        </p:nvSpPr>
        <p:spPr>
          <a:xfrm>
            <a:off x="628650" y="941778"/>
            <a:ext cx="8022560" cy="541521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my-MM" sz="1200" dirty="0">
                <a:solidFill>
                  <a:prstClr val="black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အပိုဒ်  165 ＜ပြုပြင်ခြင်း＞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my-MM" sz="1200" dirty="0">
                <a:solidFill>
                  <a:prstClr val="black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လုပ်ငန်းရှင်သည် ယာဉ်အမျိုးအစားဆောက်လုပ်ရေးစက်ယန္တရားပြုပြင်ခြင်းသို့မဟုတ်၊ ပူးတွဲစက်ကိရိယာများတပ်ဆင်ခြင်း သို့မဟုတ် ဖယ်ရှားခြင်းလုပ်ငန်းများကိုလုပ်ဆောင်သည့်အခါ၊ သက်ဆိုင်ရာလုပ်ငန်းကိုညွှန်ကြားမည့်သူကိုသတ်မှတ်ပြီး၊ ထိုသူကို အောက်ပါလုပ်ဆောင်မှုများပြုလုပ်စေရမည်။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my-MM" sz="1200" dirty="0">
                <a:solidFill>
                  <a:prstClr val="black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1　လုပ်ငန်းလုပ်ထုံးလုပ်နည်းကိုဆုံးဖြတ်ပြီး၊ လုပ်ငန်းကိုညွှန်ကြားခြင်း။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my-MM" sz="1200" dirty="0">
                <a:solidFill>
                  <a:prstClr val="black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2　အောက်ပါအပိုဒ် 1 တွင်ဖော်ပြထားသော လုံခြုံရေးထောက်ထိုင်၊ လုံခြုံရေးဂျိုက်စသည်တို့နှင့် အပိုဒ် 166 ၏ 2 အမှတ်စဉ် 1 တွင်ဖော်ပြထားသော ထောက်သည့်စင်ကိုအသုံးပြုမှုအခြေအနေကိုစောင့်ကြည့်ခြင်း။</a:t>
            </a:r>
            <a:endParaRPr lang="en-US" altLang="ja-JP" sz="1200" dirty="0">
              <a:solidFill>
                <a:prstClr val="black"/>
              </a:solidFill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altLang="ja-JP" sz="1200" dirty="0">
              <a:solidFill>
                <a:prstClr val="black"/>
              </a:solidFill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my-MM" sz="1200" dirty="0">
                <a:solidFill>
                  <a:prstClr val="black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အပိုဒ် 166 &lt;လက်တံ(Boom) စသည်တို့၏ကျလာခြင်းကြောင့်ဖြစ်သောဘေးအန္တရာယ်ကာကွယ်ခြင်း&gt;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my-MM" sz="1200" dirty="0">
                <a:solidFill>
                  <a:prstClr val="black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လုပ်ငန်းရှင်သည် ယာဉ်အမျိုးအစားဆောက်လုပ်ရေးစက်ယန္တရား၏ လက်တံ(Boom)၊ လက်တံ (arm)စသည်တို့ကိုမတင်ပြီး၊ ၎င်း၏အောက်တွင်ပြုပြင်ခြင်း၊ စစ်ဆေးခြင်းစသည့်လုပ်ငန်းများပြုလုပ်သောအခါ၊ လက်တံ(Boom)၊ လက်တံ (arm) စသည်တို့သည် သတိမထားမိဘဲ ကျလာခြင်းကြောင့်အလုပ်သမား၏အန္တရာယ်ကိုကာကွယ်ရန်၊ သက်ဆိုင်ရာလုပ်ငန်းတွင်လုပ်ကိုင်နေသော</a:t>
            </a:r>
            <a:r>
              <a:rPr lang="en-US" sz="1200" dirty="0">
                <a:solidFill>
                  <a:prstClr val="black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 </a:t>
            </a:r>
            <a:r>
              <a:rPr lang="my-MM" sz="1200" dirty="0">
                <a:solidFill>
                  <a:prstClr val="black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အလုပ်သမားကို လုံခြုံရေးထောက်ထိုင်၊ လုံခြုံရေးဂျိုက်စသည်တို့ကိုအသုံးပြုစေရမည်။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my-MM" sz="1200" dirty="0">
                <a:solidFill>
                  <a:prstClr val="black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2　</a:t>
            </a:r>
            <a:r>
              <a:rPr lang="my-MM" sz="1200" spc="-40" dirty="0">
                <a:solidFill>
                  <a:prstClr val="black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ရှေ့အပိုဒ်တွင်ဖော်ပြထားသောလုပ်ငန်းတွင်လုပ်ကိုင်နေသောအလုပ်သမားသည်၊ ထိုအပိုဒ်ရှိ လုံခြုံရေးထောက်ထိုင်၊ လုံခြုံရေးဂျိုက် စသည် ※ တို့ကိုအသုံးပြုရမည်။</a:t>
            </a:r>
          </a:p>
          <a:p>
            <a:pPr marL="543600" indent="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my-MM" sz="1050" dirty="0">
                <a:solidFill>
                  <a:srgbClr val="0070C0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မှတ်ချက်) “လုံခြုံရေးဂျိုက် စသည်”၏ “စသည်”တွင် ထောက်သည့်စင်စသည်တို့လည်းပါဝင်သည်။</a:t>
            </a:r>
            <a:endParaRPr lang="en-US" altLang="ja-JP" sz="1050" dirty="0">
              <a:solidFill>
                <a:srgbClr val="0070C0"/>
              </a:solidFill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ja-JP" altLang="en-US" sz="1200" dirty="0">
              <a:solidFill>
                <a:prstClr val="black"/>
              </a:solidFill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0247535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90312"/>
            <a:ext cx="8022560" cy="756954"/>
          </a:xfrm>
          <a:ln>
            <a:solidFill>
              <a:schemeClr val="tx1"/>
            </a:solidFill>
          </a:ln>
        </p:spPr>
        <p:txBody>
          <a:bodyPr rtlCol="0">
            <a:noAutofit/>
          </a:bodyPr>
          <a:lstStyle/>
          <a:p>
            <a:pPr rtl="0">
              <a:lnSpc>
                <a:spcPct val="150000"/>
              </a:lnSpc>
            </a:pPr>
            <a:r>
              <a:rPr lang="my-MM" sz="1600" dirty="0"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လုပ်ငန်းခွင်ဘေးအန္တရာယ်ကင်းရှင်းရေးနှင့်ကျန်းမာသန့်ရှင်းရေးနည်းဥပဒေ (roudou anzen eiseihou) (ရွေးနှုတ်ဖော်ပြချက်) (9)</a:t>
            </a:r>
            <a:endParaRPr kumimoji="1" lang="ja-JP" altLang="en-US" sz="1600" dirty="0"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425950" y="6456842"/>
            <a:ext cx="4570213" cy="2308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my-MM" sz="900" dirty="0">
                <a:solidFill>
                  <a:prstClr val="black"/>
                </a:solidFill>
                <a:latin typeface="Pyidaungsu" pitchFamily="34" charset="0"/>
                <a:cs typeface="Pyidaungsu" pitchFamily="34" charset="0"/>
              </a:rPr>
              <a:t>ဖတ်စာအုပ်စာမျက်နှာ 268 / အထောက်အကူပြုစာအုပ် စာမျက်နှာ 144</a:t>
            </a:r>
          </a:p>
        </p:txBody>
      </p:sp>
      <p:sp>
        <p:nvSpPr>
          <p:cNvPr id="6" name="コンテンツ プレースホルダー 4"/>
          <p:cNvSpPr txBox="1">
            <a:spLocks/>
          </p:cNvSpPr>
          <p:nvPr/>
        </p:nvSpPr>
        <p:spPr>
          <a:xfrm>
            <a:off x="628650" y="941778"/>
            <a:ext cx="8022560" cy="541521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my-MM" sz="1200" dirty="0">
                <a:solidFill>
                  <a:prstClr val="black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အပိုဒ် 166 ၏ 2 &lt;ပူးတွဲစက်ကိရိယာများပြိုကျခြင်းကြောင့်ဖြစ်သောဘေးအန္တရာယ်ကာကွယ်ခြင်း&gt;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my-MM" sz="1200" dirty="0">
                <a:solidFill>
                  <a:prstClr val="black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လုပ်ငန်းရှင်သည် ယာဉ်အမျိုးအစားဆောက်လုပ်ရေးစက်ယန္တရား၏ ပူးတွဲစက်ကိရိယာများကိုတပ်ဆင်ခြင်း သို့မဟုတ် ဖယ်ရှားခြင်းပြုလုပ်သည့်လုပ်ငန်းလုပ်ဆောင်သောအခါ၊ ပူးတွဲစက်ကိရိယာများပြိုကျခြင်းကြောင့်</a:t>
            </a:r>
            <a:r>
              <a:rPr lang="en-US" sz="1200" dirty="0">
                <a:solidFill>
                  <a:prstClr val="black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 </a:t>
            </a:r>
            <a:r>
              <a:rPr lang="my-MM" sz="1200" dirty="0">
                <a:solidFill>
                  <a:prstClr val="black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အလုပ်သမားများ၏အန္တရာယ်ကို</a:t>
            </a:r>
            <a:r>
              <a:rPr lang="en-US" sz="1200" dirty="0">
                <a:solidFill>
                  <a:prstClr val="black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 </a:t>
            </a:r>
            <a:r>
              <a:rPr lang="my-MM" sz="1200" dirty="0">
                <a:solidFill>
                  <a:prstClr val="black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ကာကွယ်ရန်၊ သက်ဆိုင်ရာလုပ်ငန်းကိုလုပ်ဆောင်သောအလုပ်သမားအားထောက်သည့်စင်ကိုအသုံးပြုရမည်။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my-MM" sz="1200" dirty="0">
                <a:solidFill>
                  <a:prstClr val="black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2　ရှေ့အပိုဒ်တွင်ဖော်ပြထားသောလုပ်ငန်းတွင်လုပ်ကိုင်နေသောအလုပ်သမားသည်၊ ထိုအပိုဒ်ရှိ ထောက်သည့်စင်ကိုအသုံးပြုရမည်။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ja-JP" altLang="en-US" sz="1200" dirty="0">
              <a:solidFill>
                <a:prstClr val="black"/>
              </a:solidFill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my-MM" sz="1200" dirty="0">
                <a:solidFill>
                  <a:prstClr val="black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အပိုဒ် 166 ၏3 &lt;ပူးတွဲစက်ကိရိယာများတပ်ဆင်မှုကန့်သတ်ချက်များ&gt;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my-MM" sz="1200" dirty="0">
                <a:solidFill>
                  <a:prstClr val="black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လုပ်ငန်းရှင်သည် ယာဉ်အမျိုးအစားဆောက်လုပ်ရေးစက်ယန္တရားများတွင် ၎င်းတို့၏ဖွဲ့စည်းပုံအရသတ်မှတ်ထားသောအလေးချိန်</a:t>
            </a:r>
            <a:r>
              <a:rPr lang="en-US" sz="1200" dirty="0">
                <a:solidFill>
                  <a:prstClr val="black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 </a:t>
            </a:r>
            <a:r>
              <a:rPr lang="my-MM" sz="1200" dirty="0">
                <a:solidFill>
                  <a:prstClr val="black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ထက်ကျော်လွန်သောပူးတွဲစက်ကိရိယာများကိုမတပ်ဆင်ရပါ။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ja-JP" altLang="en-US" sz="1200" dirty="0">
              <a:solidFill>
                <a:prstClr val="black"/>
              </a:solidFill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my-MM" sz="1200" dirty="0">
                <a:solidFill>
                  <a:prstClr val="black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အပိုဒ် 166 ၏4 &lt;ပူးတွဲစက်ကိရိယာများ၏အလေးချိန်ဖော်ပြချက်စသည်&gt;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my-MM" sz="1200" dirty="0">
                <a:solidFill>
                  <a:prstClr val="black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လုပ်ငန်းရှင်သည် ယာဉ်အမျိုးအစားဆောက်လုပ်ရေးစက်ယန္တရားများ၏ ပူးတွဲစက်ကိရိယာများကို ဖယ်ရှားအစားထိုးသောအခါ၊ ယာဉ်မောင်းသူမှမြင်လွယ်သောနေရာတွင် ပူးတွဲစက်ကိရိယာများ၏အလေးချိန် (လက်သည်း (bucket) ၊ ripper စသည်တို့ကို</a:t>
            </a:r>
            <a:r>
              <a:rPr lang="en-US" sz="1200" dirty="0">
                <a:solidFill>
                  <a:prstClr val="black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 </a:t>
            </a:r>
            <a:r>
              <a:rPr lang="my-MM" sz="1200" dirty="0">
                <a:solidFill>
                  <a:prstClr val="black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တပ်ဆင်သည့်အခါ၊ သက်ဆိုင်ရာ လက်သည်း (bucket) ၊ ripper စသည်တို့တွင်ဆံ့သောပမာဏ သို့မဟုတ် အများဆုံးတင်ဆောင်နိုင်သည့်</a:t>
            </a:r>
            <a:r>
              <a:rPr lang="en-US" sz="1200" dirty="0">
                <a:solidFill>
                  <a:prstClr val="black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 </a:t>
            </a:r>
            <a:r>
              <a:rPr lang="my-MM" sz="1200" dirty="0">
                <a:solidFill>
                  <a:prstClr val="black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အလေးချိန်လည်းပါဝင်သည်။ အောက်ပါအပိုဒ်တွင်လည်းအတူတူပင်ဖြစ်သည်) ကိုဖော်ပြပြီး၊ သို့မဟုတ်သက်ဆိုင်ရာယာဉ်အမျိုးအစား</a:t>
            </a:r>
            <a:r>
              <a:rPr lang="en-US" sz="1200" dirty="0">
                <a:solidFill>
                  <a:prstClr val="black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 </a:t>
            </a:r>
            <a:r>
              <a:rPr lang="my-MM" sz="1200" dirty="0">
                <a:solidFill>
                  <a:prstClr val="black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ဆောက်လုပ်ရေးစက်ယန္တရားတွင် ယာဉ်မောင်းသူသည်၊ ပူးတွဲစက်ကိရိယာများ၏အလေးချိန်ကိုအလွယ်တကူအတည်ပြုနိုင်သော</a:t>
            </a:r>
            <a:r>
              <a:rPr lang="en-US" sz="1200" dirty="0">
                <a:solidFill>
                  <a:prstClr val="black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 </a:t>
            </a:r>
            <a:r>
              <a:rPr lang="my-MM" sz="1200" dirty="0">
                <a:solidFill>
                  <a:prstClr val="black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စာရွက်စာတမ်းတစ်ခုပြင်ဆင်ထားရမည်။</a:t>
            </a:r>
          </a:p>
        </p:txBody>
      </p:sp>
    </p:spTree>
    <p:extLst>
      <p:ext uri="{BB962C8B-B14F-4D97-AF65-F5344CB8AC3E}">
        <p14:creationId xmlns:p14="http://schemas.microsoft.com/office/powerpoint/2010/main" val="2562291662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136459"/>
            <a:ext cx="8022560" cy="771452"/>
          </a:xfrm>
          <a:ln>
            <a:solidFill>
              <a:schemeClr val="tx1"/>
            </a:solidFill>
          </a:ln>
        </p:spPr>
        <p:txBody>
          <a:bodyPr rtlCol="0">
            <a:noAutofit/>
          </a:bodyPr>
          <a:lstStyle/>
          <a:p>
            <a:pPr rtl="0">
              <a:lnSpc>
                <a:spcPct val="150000"/>
              </a:lnSpc>
            </a:pPr>
            <a:r>
              <a:rPr lang="my-MM" sz="1600" dirty="0"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လုပ်ငန်းခွင်ဘေးအန္တရာယ်ကင်းရှင်းရေးနှင့်ကျန်းမာသန့်ရှင်းရေးနည်းဥပဒေ (roudou anzen eiseihou) (ရွေးနှုတ်ဖော်ပြချက်) (10)</a:t>
            </a:r>
            <a:endParaRPr kumimoji="1" lang="ja-JP" altLang="en-US" sz="1600" dirty="0"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425950" y="6456842"/>
            <a:ext cx="4570213" cy="2308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my-MM" sz="900" dirty="0">
                <a:solidFill>
                  <a:prstClr val="black"/>
                </a:solidFill>
                <a:latin typeface="Pyidaungsu" pitchFamily="34" charset="0"/>
                <a:cs typeface="Pyidaungsu" pitchFamily="34" charset="0"/>
              </a:rPr>
              <a:t>ဖတ်စာအုပ်စာမျက်နှာ 273 / အထောက်အကူပြုစာအုပ် စာမျက်နှာ 145</a:t>
            </a:r>
          </a:p>
        </p:txBody>
      </p:sp>
      <p:sp>
        <p:nvSpPr>
          <p:cNvPr id="6" name="コンテンツ プレースホルダー 4"/>
          <p:cNvSpPr txBox="1">
            <a:spLocks/>
          </p:cNvSpPr>
          <p:nvPr/>
        </p:nvSpPr>
        <p:spPr>
          <a:xfrm>
            <a:off x="628650" y="941778"/>
            <a:ext cx="8022560" cy="541521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my-MM" sz="1000" dirty="0">
                <a:solidFill>
                  <a:prstClr val="black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အတွဲ 4 အထူးစည်းမျဉ်းများ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my-MM" sz="1000" dirty="0">
                <a:solidFill>
                  <a:prstClr val="black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အခန်း2 စက်ယန္တရားစသည်တို့ကိုငှားရမ်းသူစသည်တို့နှင့်သက်ဆိုင်သောအထူးစည်းမျဉ်းများ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my-MM" sz="1000" dirty="0">
                <a:solidFill>
                  <a:prstClr val="black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အပိုဒ် 666 &lt;စက်ယန္တရားစသည်တို့ကိုငှားရမ်းသူအနေဖြင့်ဆောင်ရွက်သင့်သည့်နည်းလမ်းများ&gt;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my-MM" sz="1000" dirty="0">
                <a:solidFill>
                  <a:prstClr val="black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ရှေ့အပိုင်ဒ်တွင်ဖော်ပြထားသောသူ (အောက်တွင် “စက်ယန္တရားငှားသူ”ဟုသုံးမည်။) သည်၊ သက်ဆိုင်ရာစက်ယန္တရားကို အခြားသောလုပ်ငန်းရှင်ထံငှားပေးသည့်အခါ၊ စက်ပိုင်းဆိုင်ရာချေးငှားသူစသည်တို့ဖြစ်သည်။ ) သည်စက်ပစ္စည်းငှားရမ်းသည့်အခါ</a:t>
            </a:r>
            <a:r>
              <a:rPr lang="en-US" sz="1000" dirty="0">
                <a:solidFill>
                  <a:prstClr val="black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 </a:t>
            </a:r>
            <a:r>
              <a:rPr lang="my-MM" sz="1000" dirty="0">
                <a:solidFill>
                  <a:prstClr val="black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အောက်ပါလုပ်ဆောင်မှုများကိုပြုလုပ်ရမည်။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my-MM" sz="1000" dirty="0">
                <a:solidFill>
                  <a:prstClr val="black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1　သက်ဆိုင်ရာစက်ယန္တရားစသည်တို့ကိုကြိုတင်၍※1စစ်ဆေးပြီး၊ ပုံမှန်မဟုတ်သောတွေ့ရှိမှုတစ်ခုခုရှိပါက၊ ပြန်လည်ပြုပြင်ခြင်း</a:t>
            </a:r>
            <a:r>
              <a:rPr lang="en-US" sz="1000" dirty="0">
                <a:solidFill>
                  <a:prstClr val="black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 </a:t>
            </a:r>
            <a:r>
              <a:rPr lang="my-MM" sz="1000" dirty="0">
                <a:solidFill>
                  <a:prstClr val="black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သို့မဟုတ်အခြားလိုအပ်သောပြုပြင်ထိန်းသိမ်းမှုများကိုပြုလုပ်ပါ။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my-MM" sz="1000" dirty="0">
                <a:solidFill>
                  <a:prstClr val="black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2　သက်ဆိုင်ရာစက်ယန္တရားစသည်တို့ကိုငှားပေးသောလုပ်ငန်းရှင်ဆီသို့၊ အောက်ပါအချက်များပါသည့်စာရွက်စာတမ်းတစ်ခုပေးပို့ပါ။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my-MM" sz="1000" dirty="0">
                <a:solidFill>
                  <a:prstClr val="black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a. သက်ဆိုင်ရာစက်ယန္တရားစသည်တို့၏စွမ်းဆောင်နိုင်မှု※2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my-MM" sz="1000" dirty="0">
                <a:solidFill>
                  <a:prstClr val="black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b. သက်ဆိုင်ရာစက်ယန္တရားစသည်တို့၏ဝိသေသလက္ခဏာများနှင့်အခြားအသုံးပြုရန်အတွက်သတိပြုသင့်သည့်အချက်များ※3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my-MM" sz="1000" dirty="0">
                <a:solidFill>
                  <a:prstClr val="black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2　</a:t>
            </a:r>
            <a:r>
              <a:rPr lang="my-MM" sz="1000" spc="-30" dirty="0">
                <a:solidFill>
                  <a:prstClr val="black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ရှေ့အပိုဒ်ပါပြဌာန်းချက်သည်၊ စက်ယန္တရားစသည်တို့ကိုငှားရမ်းပြီး၊ သက်ဆိုင်ရာငှားရမ်းမည့်စက်ယန္တရားစသည်တို့ကိုဝယ်သည့်အခါစက်အမျိုးအစားရွေးချယ်ခြင်း၊ ငှားရမ်းပြီးနောက်ထိန်းသိမ်းခြင်းစသည့် သက်ဆိုင်ရာစက်ယန္တရား၏ပိုင်ရှင်မှဆောင်ရွက်သင့်သောလုပ်ငန်းများကို သက်ဆိုင်ရာစက်ယန္တရားကိုငှားသော</a:t>
            </a:r>
            <a:r>
              <a:rPr lang="en-US" sz="1000" spc="-30" dirty="0">
                <a:solidFill>
                  <a:prstClr val="black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 </a:t>
            </a:r>
            <a:r>
              <a:rPr lang="my-MM" sz="1000" spc="-30" dirty="0">
                <a:solidFill>
                  <a:prstClr val="black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လုပ်ငန်းရှင်မှ</a:t>
            </a:r>
            <a:r>
              <a:rPr lang="en-US" sz="1000" spc="-30" dirty="0">
                <a:solidFill>
                  <a:prstClr val="black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 </a:t>
            </a:r>
            <a:r>
              <a:rPr lang="my-MM" sz="1000" spc="-30" dirty="0">
                <a:solidFill>
                  <a:prstClr val="black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ဆောင်ရွက်ရမည့်အရာများ (အသေးစားစီးပွားရေးလုပ်ငန်းများအတွက်ပစ္စည်းကိရိယာမိတ်ဆက်ရန်ပုံငွေထောက်ပံ့မှုနည်းလမ်း (1956 ခုနှစ် ဥပဒေ ပုဒ်မ 115) အပိုဒ် 2 အမှတ်စဉ် 6 တွင်သတ်မှတ်ထားသောစီရင်စုဆိုင်ရာပစ္စည်းကိရိယာများကို</a:t>
            </a:r>
            <a:r>
              <a:rPr lang="en-US" sz="1000" spc="-30" dirty="0">
                <a:solidFill>
                  <a:prstClr val="black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 </a:t>
            </a:r>
            <a:r>
              <a:rPr lang="my-MM" sz="1000" spc="-30" dirty="0">
                <a:solidFill>
                  <a:prstClr val="black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ငှားရမ်းသည့်</a:t>
            </a:r>
            <a:r>
              <a:rPr lang="en-US" sz="1000" spc="-30" dirty="0">
                <a:solidFill>
                  <a:prstClr val="black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 </a:t>
            </a:r>
            <a:r>
              <a:rPr lang="my-MM" sz="1000" spc="-30" dirty="0">
                <a:solidFill>
                  <a:prstClr val="black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အဖွဲ့အစည်းများက</a:t>
            </a:r>
            <a:r>
              <a:rPr lang="en-US" sz="1000" spc="-30" dirty="0">
                <a:solidFill>
                  <a:prstClr val="black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 </a:t>
            </a:r>
            <a:r>
              <a:rPr lang="my-MM" sz="1000" spc="-30" dirty="0">
                <a:solidFill>
                  <a:prstClr val="black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ဆောင်ရွက်သောပစ္စည်းကိရိယာများငှားရမ်းခြင်းလုပ်ငန်းအပါအ၀င်) ။ ) နှင့်စပ်လျဉ်း၍၊ မလိုအပ်ပါ※4။</a:t>
            </a:r>
            <a:endParaRPr lang="ja-JP" altLang="en-US" sz="1000" dirty="0">
              <a:solidFill>
                <a:prstClr val="black"/>
              </a:solidFill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  <a:p>
            <a:pPr marL="809625" indent="-26670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my-MM" sz="800" dirty="0">
                <a:solidFill>
                  <a:srgbClr val="0070C0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မှတ်ချက် 1“ ကြိုတင်၍” ဆိုသည်မှာ၊ ငှားရမ်းသည့်အချိန်တိုင်းအားလုံးကိုမပျက်မကွက်စစ်ဆေးခြင်းဆောင်ရွက်ရန်ရည်ရွယ်ခြင်းမဟုတ်ဘဲ၊ အသုံးပြုမှုအခြေအနေပေါ် မူတည်၍ လိုအပ်သောအပိုင်းများကိုသာကန့်သတ်ထားခြင်းဖြစ်သည်။</a:t>
            </a:r>
          </a:p>
          <a:p>
            <a:pPr marL="809625" indent="-26670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my-MM" sz="800" dirty="0">
                <a:solidFill>
                  <a:srgbClr val="0070C0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မှတ်ချက် 2 “စက်ယန္တရားစသည်တို့၏စွမ်းဆောင်နိုင်မှု” ဆိုသည်မှာ၊  ယာဉ်အမျိုးအစားဆောက်လုပ်ရေးစက်ယန္တရားနှင့်စပ်လျဉ်းပြီး၊ အသုံးပြုရန်အထူးလိုအပ်သောစွမ်းဆောင်နိုင်မှုများ၊ ဥပမာ တည်ငြိမ်မှုပမာဏ၊ လက်သည်း (bucket) ပမာဏစသည့် အထူးလိုအပ်သောအချက်များဖြစ်သည်။</a:t>
            </a:r>
          </a:p>
          <a:p>
            <a:pPr marL="809625" indent="-26670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my-MM" sz="800" dirty="0">
                <a:solidFill>
                  <a:srgbClr val="0070C0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မှတ်ချက် 3 “အခြားအသုံးပြုရန်အတွက်သတိပြုသင့်သည့်အချက်များ” မှာ၊ အသုံးပြုလောင်စာဆီ၊ ချိန်ညှိနည်းလမ်းစသည်အသုံးပြုရန် အတွက်သတိပြုသင့်သည့်အချက်များကိုဆိုလိုခြင်းဖြစ်သည်။</a:t>
            </a:r>
          </a:p>
          <a:p>
            <a:pPr marL="809625" indent="-26670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my-MM" sz="800" dirty="0">
                <a:solidFill>
                  <a:srgbClr val="0070C0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မှတ်ချက်4  အပိုဒ် ၂ ၏ရည်ရွယ်ချက်သည်၊ ငွေရေးကြေးရေးနည်းလမ်းအနေဖြင့် အငှားချထားသည့်ပုံစံကိုယူထားသောအရာများနှင့်စပ်လျဉ်း၍၊ ဤအပိုဒ်၏ ရည်ရွယ်ချက်နှင့် မသက်ဆိုင်ဟုသတ်မှတ်သည်။</a:t>
            </a:r>
          </a:p>
        </p:txBody>
      </p:sp>
    </p:spTree>
    <p:extLst>
      <p:ext uri="{BB962C8B-B14F-4D97-AF65-F5344CB8AC3E}">
        <p14:creationId xmlns:p14="http://schemas.microsoft.com/office/powerpoint/2010/main" val="1244308443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365126"/>
            <a:ext cx="8022560" cy="482139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my-MM" sz="1600" dirty="0"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ယာဉ်အမျိုးအစားဆောက်လုပ်ရေးစက်ယန္တရားဖွဲ့စည်းပုံစံနှုန်း (ရွေးနှုတ်ဖော်ပြချက်)</a:t>
            </a:r>
            <a:endParaRPr kumimoji="1" lang="ja-JP" altLang="en-US" sz="1600" dirty="0"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425950" y="6456842"/>
            <a:ext cx="4570213" cy="2308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my-MM" sz="900" dirty="0">
                <a:solidFill>
                  <a:prstClr val="black"/>
                </a:solidFill>
                <a:latin typeface="Pyidaungsu" pitchFamily="34" charset="0"/>
                <a:cs typeface="Pyidaungsu" pitchFamily="34" charset="0"/>
              </a:rPr>
              <a:t>ဖတ်စာအုပ်စာမျက်နှာ 276 / အထောက်အကူပြုစာအုပ် စာမျက်နှာ 146</a:t>
            </a:r>
          </a:p>
        </p:txBody>
      </p:sp>
      <p:sp>
        <p:nvSpPr>
          <p:cNvPr id="6" name="コンテンツ プレースホルダー 4"/>
          <p:cNvSpPr txBox="1">
            <a:spLocks/>
          </p:cNvSpPr>
          <p:nvPr/>
        </p:nvSpPr>
        <p:spPr>
          <a:xfrm>
            <a:off x="628650" y="941778"/>
            <a:ext cx="8022560" cy="541521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my-MM" sz="1100" dirty="0">
                <a:solidFill>
                  <a:prstClr val="black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အပိုဒ် 1 &lt;ခိုင်ခံ့မှုစသည်&gt;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my-MM" sz="1100" dirty="0">
                <a:solidFill>
                  <a:prstClr val="black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အပိုဒ် 2 &lt;တည်ငြိမ်မှုပမာဏ&gt;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my-MM" sz="1100" dirty="0">
                <a:solidFill>
                  <a:prstClr val="black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အပိုဒ် 3 (တိုင်စိုက်စက်နှင့် ပုံသွင်းစက်တို့၏တည်ငြိမ်မှုပမာဏ)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my-MM" sz="1100" dirty="0">
                <a:solidFill>
                  <a:prstClr val="black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အပိုဒ် 4 (တူးဖော်သည့်စက်(crawler အမျိုးအစားမပါ) နှင့်ဖျက်သိမ်းသည့်စက် (crawler type အမျိုးအစားမပါ) တို့၏အနောက်ဘက်တည်ငြိမ်မှုပမာဏ)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my-MM" sz="1100" dirty="0">
                <a:solidFill>
                  <a:prstClr val="black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အပိုဒ် 5 &lt;Driving Brake စသည်&gt;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my-MM" sz="1100" dirty="0">
                <a:solidFill>
                  <a:prstClr val="black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အပိုဒ် 6 &lt;လုပ်ငန်းသုံးကိရိယာများအတွက်ဘရိတ်&gt;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my-MM" sz="1100" dirty="0">
                <a:solidFill>
                  <a:prstClr val="black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အပိုဒ် 7 &lt;ပြေးဆွဲမှုကိရိယာစသည်တို့၏လည်ပတ်သည့်အစိတ်အပိုင်းများ&gt;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my-MM" sz="1100" dirty="0">
                <a:solidFill>
                  <a:prstClr val="black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အပိုဒ် 8 (သက်ဆိုင်ရာလုပ်ဆောင်သည့်အပိုင်း၏စွမ်းဆောင်နိုင်မှု၊ လုပ်ဆောင်မှုနည်းလမ်းစသည် အဆိုပါလည်ပတ်မှုနှင့်ဆက်စပ်ပြီးလိုအပ်သောအချက်များ)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my-MM" sz="1100" dirty="0">
                <a:solidFill>
                  <a:prstClr val="black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အပိုဒ် 9 &lt;မောင်းနှင်ရန်လိုအပ်သောမြင်နိုင်စွမ်းစသည်&gt;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my-MM" sz="1100" dirty="0">
                <a:solidFill>
                  <a:prstClr val="black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အပိုဒ် 10 &lt;ဝန်ချီစက်&gt;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my-MM" sz="1100" dirty="0">
                <a:solidFill>
                  <a:prstClr val="black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အပိုဒ် 11 &lt;လက်တံ (arm)စသည်ပြုတ်ကျခြင်းကြောင့်ဖြစ်သောအန္တရာယ်တားဆီးကာကွယ်ရေးကိရိယာများ&gt;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my-MM" sz="1100" dirty="0">
                <a:solidFill>
                  <a:prstClr val="black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အပိုဒ် 12 &lt;လမ်းညွှန်ကိရိယာ&gt;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my-MM" sz="1100" dirty="0">
                <a:solidFill>
                  <a:prstClr val="black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အပိုဒ် 13 &lt;သတိပေးကိရိယာ&gt;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my-MM" sz="1100" dirty="0">
                <a:solidFill>
                  <a:prstClr val="black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အပိုဒ် 13 ၏2 &lt;လုပ်ငန်းအဝန်းအဝိုင်းကိုကျောက်သွားပါကကအလိုအလျောက်ရပ်တန့်သည့်ကိရိယာစသည်&gt;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my-MM" sz="1100" dirty="0">
                <a:solidFill>
                  <a:prstClr val="black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အပိုဒ် 14 &lt;လုံခြုံရေးအဆို့ရှင်စသည်&gt;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my-MM" sz="1100" dirty="0">
                <a:solidFill>
                  <a:prstClr val="black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အပိုဒ် 15 &lt;ပြသမှု&gt;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my-MM" sz="1100" dirty="0">
                <a:solidFill>
                  <a:prstClr val="black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အပိုဒ် 16 &lt;အထူးဖွဲ့စည်းထားသည့်ယာဉ်အမျိုးအစားဆောက်လုပ်ရေးစက်ယန္တရား&gt;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my-MM" sz="1100" dirty="0">
                <a:solidFill>
                  <a:prstClr val="black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အပိုဒ် 17 &lt;သက်ဆိုင်သည့်အချက်များမှလွဲ၍&gt;</a:t>
            </a:r>
          </a:p>
        </p:txBody>
      </p:sp>
    </p:spTree>
    <p:extLst>
      <p:ext uri="{BB962C8B-B14F-4D97-AF65-F5344CB8AC3E}">
        <p14:creationId xmlns:p14="http://schemas.microsoft.com/office/powerpoint/2010/main" val="10027284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908299"/>
            <a:ext cx="7772400" cy="601663"/>
          </a:xfrm>
        </p:spPr>
        <p:txBody>
          <a:bodyPr rtlCol="0">
            <a:normAutofit fontScale="90000"/>
          </a:bodyPr>
          <a:lstStyle/>
          <a:p>
            <a:pPr rtl="0">
              <a:lnSpc>
                <a:spcPct val="150000"/>
              </a:lnSpc>
            </a:pPr>
            <a:r>
              <a:rPr lang="my-MM" sz="3200" dirty="0"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အခန်း ၂ ယာဉ်အမျိုးအစားဆောက်လုပ်ရေးစက်ယန္တရား၏ မော်တာနှင့် ဟိုက်ဒရောလစ်စနစ်</a:t>
            </a:r>
            <a:endParaRPr kumimoji="1" lang="ja-JP" altLang="en-US" sz="3200" dirty="0"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0473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my-MM" sz="1600"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မော်တာ</a:t>
            </a:r>
            <a:endParaRPr kumimoji="1" lang="ja-JP" altLang="en-US" sz="16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idx="1"/>
          </p:nvPr>
        </p:nvSpPr>
        <p:spPr>
          <a:xfrm>
            <a:off x="628650" y="1268383"/>
            <a:ext cx="7886700" cy="5059530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marL="0" indent="0" rtl="0">
              <a:buNone/>
            </a:pPr>
            <a:endParaRPr lang="en-US" altLang="ja-JP" sz="12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0" indent="0" rtl="0">
              <a:buNone/>
            </a:pPr>
            <a:endParaRPr lang="en-US" altLang="ja-JP" sz="12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308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my-MM" sz="900" dirty="0">
                <a:solidFill>
                  <a:prstClr val="black"/>
                </a:solidFill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ဖတ်စာအုပ်စာမျက်နှာ 16 / အထောက်အကူပြုစာအုပ် စာမျက်နှာ 12</a:t>
            </a: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2965763" y="2032382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my-MM" sz="1200">
                <a:solidFill>
                  <a:prstClr val="blac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ဒီဇယ်အင်ဂျင်နှင့်ဓာတ်ဆီအင်ဂျင်တို့၏ကွာခြားချက်</a:t>
            </a: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562" y="2309381"/>
            <a:ext cx="7762875" cy="2771775"/>
          </a:xfrm>
          <a:prstGeom prst="rect">
            <a:avLst/>
          </a:prstGeom>
        </p:spPr>
      </p:pic>
      <p:sp>
        <p:nvSpPr>
          <p:cNvPr id="8" name="テキスト ボックス 544">
            <a:extLst>
              <a:ext uri="{FF2B5EF4-FFF2-40B4-BE49-F238E27FC236}">
                <a16:creationId xmlns:a16="http://schemas.microsoft.com/office/drawing/2014/main" id="{C98737A5-3F48-4942-9448-D1D167976D80}"/>
              </a:ext>
            </a:extLst>
          </p:cNvPr>
          <p:cNvSpPr txBox="1"/>
          <p:nvPr/>
        </p:nvSpPr>
        <p:spPr>
          <a:xfrm>
            <a:off x="2354834" y="2400151"/>
            <a:ext cx="906918" cy="2376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 rtl="0"/>
            <a:r>
              <a:rPr lang="my-MM" sz="12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အမျိုးအစား</a:t>
            </a:r>
          </a:p>
        </p:txBody>
      </p:sp>
      <p:sp>
        <p:nvSpPr>
          <p:cNvPr id="9" name="テキスト ボックス 545">
            <a:extLst>
              <a:ext uri="{FF2B5EF4-FFF2-40B4-BE49-F238E27FC236}">
                <a16:creationId xmlns:a16="http://schemas.microsoft.com/office/drawing/2014/main" id="{CE909183-09DE-46E8-AB98-5152CE90B267}"/>
              </a:ext>
            </a:extLst>
          </p:cNvPr>
          <p:cNvSpPr txBox="1"/>
          <p:nvPr/>
        </p:nvSpPr>
        <p:spPr>
          <a:xfrm>
            <a:off x="826452" y="2612040"/>
            <a:ext cx="678498" cy="2376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1200" kern="10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အချက်များ</a:t>
            </a:r>
          </a:p>
        </p:txBody>
      </p:sp>
      <p:sp>
        <p:nvSpPr>
          <p:cNvPr id="10" name="テキスト ボックス 546">
            <a:extLst>
              <a:ext uri="{FF2B5EF4-FFF2-40B4-BE49-F238E27FC236}">
                <a16:creationId xmlns:a16="http://schemas.microsoft.com/office/drawing/2014/main" id="{74F2903F-8C34-4891-B45D-29E27608399D}"/>
              </a:ext>
            </a:extLst>
          </p:cNvPr>
          <p:cNvSpPr txBox="1"/>
          <p:nvPr/>
        </p:nvSpPr>
        <p:spPr>
          <a:xfrm>
            <a:off x="804227" y="2945271"/>
            <a:ext cx="2448000" cy="2376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12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လောင်စာဆီအမျိုးအစား </a:t>
            </a:r>
            <a:endParaRPr lang="ja-JP" sz="1200" kern="100">
              <a:effectLst/>
              <a:latin typeface="Pyidaungsu" panose="020B0502040204020203" pitchFamily="34" charset="0"/>
              <a:ea typeface="游ゴシック" panose="020B0400000000000000" pitchFamily="50" charset="-128"/>
              <a:cs typeface="Pyidaungsu" panose="020B0502040204020203" pitchFamily="34" charset="0"/>
            </a:endParaRPr>
          </a:p>
        </p:txBody>
      </p:sp>
      <p:sp>
        <p:nvSpPr>
          <p:cNvPr id="11" name="テキスト ボックス 547">
            <a:extLst>
              <a:ext uri="{FF2B5EF4-FFF2-40B4-BE49-F238E27FC236}">
                <a16:creationId xmlns:a16="http://schemas.microsoft.com/office/drawing/2014/main" id="{87AB2EAC-3DEF-4DE9-B15F-118FC40B2E79}"/>
              </a:ext>
            </a:extLst>
          </p:cNvPr>
          <p:cNvSpPr txBox="1"/>
          <p:nvPr/>
        </p:nvSpPr>
        <p:spPr>
          <a:xfrm>
            <a:off x="804227" y="3247206"/>
            <a:ext cx="2448000" cy="2376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12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မီးညှိနည်း </a:t>
            </a:r>
            <a:endParaRPr lang="ja-JP" sz="1200" kern="100">
              <a:effectLst/>
              <a:latin typeface="Pyidaungsu" panose="020B0502040204020203" pitchFamily="34" charset="0"/>
              <a:ea typeface="游ゴシック" panose="020B0400000000000000" pitchFamily="50" charset="-128"/>
              <a:cs typeface="Pyidaungsu" panose="020B0502040204020203" pitchFamily="34" charset="0"/>
            </a:endParaRPr>
          </a:p>
        </p:txBody>
      </p:sp>
      <p:sp>
        <p:nvSpPr>
          <p:cNvPr id="12" name="テキスト ボックス 548">
            <a:extLst>
              <a:ext uri="{FF2B5EF4-FFF2-40B4-BE49-F238E27FC236}">
                <a16:creationId xmlns:a16="http://schemas.microsoft.com/office/drawing/2014/main" id="{4C4AC11E-0334-4B4B-9E80-2EDDD99A6EB8}"/>
              </a:ext>
            </a:extLst>
          </p:cNvPr>
          <p:cNvSpPr txBox="1"/>
          <p:nvPr/>
        </p:nvSpPr>
        <p:spPr>
          <a:xfrm>
            <a:off x="810048" y="3524336"/>
            <a:ext cx="2376000" cy="26240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11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မြင်းကောင်ရေအားတစ်ခု၏အင်ဂျင်ဒြပ်ထု</a:t>
            </a:r>
          </a:p>
        </p:txBody>
      </p:sp>
      <p:sp>
        <p:nvSpPr>
          <p:cNvPr id="13" name="テキスト ボックス 549">
            <a:extLst>
              <a:ext uri="{FF2B5EF4-FFF2-40B4-BE49-F238E27FC236}">
                <a16:creationId xmlns:a16="http://schemas.microsoft.com/office/drawing/2014/main" id="{C7B6379A-9E96-4D7C-A7DD-27715B63BC65}"/>
              </a:ext>
            </a:extLst>
          </p:cNvPr>
          <p:cNvSpPr txBox="1"/>
          <p:nvPr/>
        </p:nvSpPr>
        <p:spPr>
          <a:xfrm>
            <a:off x="804227" y="3851076"/>
            <a:ext cx="2448000" cy="2376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12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မြင်းကောင်ရေအားတစ်ခု၏စျေးနှုန်း</a:t>
            </a:r>
          </a:p>
        </p:txBody>
      </p:sp>
      <p:sp>
        <p:nvSpPr>
          <p:cNvPr id="14" name="テキスト ボックス 550">
            <a:extLst>
              <a:ext uri="{FF2B5EF4-FFF2-40B4-BE49-F238E27FC236}">
                <a16:creationId xmlns:a16="http://schemas.microsoft.com/office/drawing/2014/main" id="{1B1B1C47-A754-4530-9651-BCC144BA5D78}"/>
              </a:ext>
            </a:extLst>
          </p:cNvPr>
          <p:cNvSpPr txBox="1"/>
          <p:nvPr/>
        </p:nvSpPr>
        <p:spPr>
          <a:xfrm>
            <a:off x="832568" y="4161479"/>
            <a:ext cx="2353480" cy="25076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18000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12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အပူထိရောက်မှ</a:t>
            </a:r>
          </a:p>
          <a:p>
            <a:pPr algn="just" rtl="0"/>
            <a:r>
              <a:rPr lang="my-MM" sz="12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 </a:t>
            </a:r>
            <a:endParaRPr lang="ja-JP" sz="1200" kern="100">
              <a:effectLst/>
              <a:latin typeface="Pyidaungsu" panose="020B0502040204020203" pitchFamily="34" charset="0"/>
              <a:ea typeface="游ゴシック" panose="020B0400000000000000" pitchFamily="50" charset="-128"/>
              <a:cs typeface="Pyidaungsu" panose="020B0502040204020203" pitchFamily="34" charset="0"/>
            </a:endParaRPr>
          </a:p>
        </p:txBody>
      </p:sp>
      <p:sp>
        <p:nvSpPr>
          <p:cNvPr id="15" name="テキスト ボックス 551">
            <a:extLst>
              <a:ext uri="{FF2B5EF4-FFF2-40B4-BE49-F238E27FC236}">
                <a16:creationId xmlns:a16="http://schemas.microsoft.com/office/drawing/2014/main" id="{434A27F7-7C27-4389-8A12-3870077465DF}"/>
              </a:ext>
            </a:extLst>
          </p:cNvPr>
          <p:cNvSpPr txBox="1"/>
          <p:nvPr/>
        </p:nvSpPr>
        <p:spPr>
          <a:xfrm>
            <a:off x="804227" y="4466237"/>
            <a:ext cx="2448000" cy="2376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12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လည်ပတ်ရန်ကုန်ကျစရိတ်</a:t>
            </a:r>
          </a:p>
        </p:txBody>
      </p:sp>
      <p:sp>
        <p:nvSpPr>
          <p:cNvPr id="16" name="テキスト ボックス 552">
            <a:extLst>
              <a:ext uri="{FF2B5EF4-FFF2-40B4-BE49-F238E27FC236}">
                <a16:creationId xmlns:a16="http://schemas.microsoft.com/office/drawing/2014/main" id="{EDBBFFF0-DAA7-4C5F-8510-26DA7023622A}"/>
              </a:ext>
            </a:extLst>
          </p:cNvPr>
          <p:cNvSpPr txBox="1"/>
          <p:nvPr/>
        </p:nvSpPr>
        <p:spPr>
          <a:xfrm>
            <a:off x="820102" y="4779341"/>
            <a:ext cx="2450148" cy="2376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12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မီးကြောင့်အန္တရာယ်ရှိနိုင်မှု </a:t>
            </a:r>
            <a:endParaRPr lang="ja-JP" sz="1200" kern="100" dirty="0">
              <a:effectLst/>
              <a:latin typeface="Pyidaungsu" panose="020B0502040204020203" pitchFamily="34" charset="0"/>
              <a:ea typeface="游ゴシック" panose="020B0400000000000000" pitchFamily="50" charset="-128"/>
              <a:cs typeface="Pyidaungsu" panose="020B0502040204020203" pitchFamily="34" charset="0"/>
            </a:endParaRPr>
          </a:p>
        </p:txBody>
      </p:sp>
      <p:sp>
        <p:nvSpPr>
          <p:cNvPr id="17" name="テキスト ボックス 553">
            <a:extLst>
              <a:ext uri="{FF2B5EF4-FFF2-40B4-BE49-F238E27FC236}">
                <a16:creationId xmlns:a16="http://schemas.microsoft.com/office/drawing/2014/main" id="{7FDDD3B4-BEE4-48C8-BBA1-D20EE72C6433}"/>
              </a:ext>
            </a:extLst>
          </p:cNvPr>
          <p:cNvSpPr txBox="1"/>
          <p:nvPr/>
        </p:nvSpPr>
        <p:spPr>
          <a:xfrm>
            <a:off x="3342481" y="2490098"/>
            <a:ext cx="2436019" cy="2376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my-MM" sz="12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ဒီဇယ်အင်ဂျင် </a:t>
            </a:r>
            <a:endParaRPr lang="ja-JP" sz="1200" kern="100" dirty="0">
              <a:effectLst/>
              <a:latin typeface="Pyidaungsu" panose="020B0502040204020203" pitchFamily="34" charset="0"/>
              <a:ea typeface="游ゴシック" panose="020B0400000000000000" pitchFamily="50" charset="-128"/>
              <a:cs typeface="Pyidaungsu" panose="020B0502040204020203" pitchFamily="34" charset="0"/>
            </a:endParaRPr>
          </a:p>
        </p:txBody>
      </p:sp>
      <p:sp>
        <p:nvSpPr>
          <p:cNvPr id="18" name="テキスト ボックス 554">
            <a:extLst>
              <a:ext uri="{FF2B5EF4-FFF2-40B4-BE49-F238E27FC236}">
                <a16:creationId xmlns:a16="http://schemas.microsoft.com/office/drawing/2014/main" id="{176CDC05-B07C-4BB8-9950-3E0EC90E74D0}"/>
              </a:ext>
            </a:extLst>
          </p:cNvPr>
          <p:cNvSpPr txBox="1"/>
          <p:nvPr/>
        </p:nvSpPr>
        <p:spPr>
          <a:xfrm>
            <a:off x="3442502" y="2958349"/>
            <a:ext cx="2241014" cy="2376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my-MM" sz="12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ဒီဇယ်ဆီ</a:t>
            </a:r>
          </a:p>
        </p:txBody>
      </p:sp>
      <p:sp>
        <p:nvSpPr>
          <p:cNvPr id="19" name="テキスト ボックス 555">
            <a:extLst>
              <a:ext uri="{FF2B5EF4-FFF2-40B4-BE49-F238E27FC236}">
                <a16:creationId xmlns:a16="http://schemas.microsoft.com/office/drawing/2014/main" id="{3C21D803-5D38-4D7F-A501-AE5B37291353}"/>
              </a:ext>
            </a:extLst>
          </p:cNvPr>
          <p:cNvSpPr txBox="1"/>
          <p:nvPr/>
        </p:nvSpPr>
        <p:spPr>
          <a:xfrm>
            <a:off x="3357085" y="3232205"/>
            <a:ext cx="2448000" cy="2376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my-MM" sz="10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လေထုဖိအားဖြင့် ကိုယ်တိုင်အလိုအလျောက်မီးညှိခြင်း</a:t>
            </a:r>
          </a:p>
          <a:p>
            <a:pPr algn="ctr" rtl="0"/>
            <a:r>
              <a:rPr lang="my-MM" sz="10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 </a:t>
            </a:r>
            <a:endParaRPr lang="ja-JP" sz="1000" kern="100" dirty="0">
              <a:effectLst/>
              <a:latin typeface="Pyidaungsu" panose="020B0502040204020203" pitchFamily="34" charset="0"/>
              <a:ea typeface="游ゴシック" panose="020B0400000000000000" pitchFamily="50" charset="-128"/>
              <a:cs typeface="Pyidaungsu" panose="020B0502040204020203" pitchFamily="34" charset="0"/>
            </a:endParaRPr>
          </a:p>
        </p:txBody>
      </p:sp>
      <p:sp>
        <p:nvSpPr>
          <p:cNvPr id="20" name="テキスト ボックス 556">
            <a:extLst>
              <a:ext uri="{FF2B5EF4-FFF2-40B4-BE49-F238E27FC236}">
                <a16:creationId xmlns:a16="http://schemas.microsoft.com/office/drawing/2014/main" id="{2AF62703-CA09-4173-8EA8-BEAD8AF468CA}"/>
              </a:ext>
            </a:extLst>
          </p:cNvPr>
          <p:cNvSpPr txBox="1"/>
          <p:nvPr/>
        </p:nvSpPr>
        <p:spPr>
          <a:xfrm>
            <a:off x="3357085" y="3535625"/>
            <a:ext cx="2448000" cy="2376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my-MM" sz="1200" kern="10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လေးသည်</a:t>
            </a:r>
          </a:p>
        </p:txBody>
      </p:sp>
      <p:sp>
        <p:nvSpPr>
          <p:cNvPr id="21" name="テキスト ボックス 557">
            <a:extLst>
              <a:ext uri="{FF2B5EF4-FFF2-40B4-BE49-F238E27FC236}">
                <a16:creationId xmlns:a16="http://schemas.microsoft.com/office/drawing/2014/main" id="{67C9035C-9ABE-48CD-B310-3E430AB02591}"/>
              </a:ext>
            </a:extLst>
          </p:cNvPr>
          <p:cNvSpPr txBox="1"/>
          <p:nvPr/>
        </p:nvSpPr>
        <p:spPr>
          <a:xfrm>
            <a:off x="3357720" y="3839684"/>
            <a:ext cx="2448000" cy="2376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my-MM" sz="12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ဈေးကြီးသည်</a:t>
            </a:r>
          </a:p>
        </p:txBody>
      </p:sp>
      <p:sp>
        <p:nvSpPr>
          <p:cNvPr id="22" name="テキスト ボックス 558">
            <a:extLst>
              <a:ext uri="{FF2B5EF4-FFF2-40B4-BE49-F238E27FC236}">
                <a16:creationId xmlns:a16="http://schemas.microsoft.com/office/drawing/2014/main" id="{F5E367DC-E6F4-40C1-A010-CCFD921A7B06}"/>
              </a:ext>
            </a:extLst>
          </p:cNvPr>
          <p:cNvSpPr txBox="1"/>
          <p:nvPr/>
        </p:nvSpPr>
        <p:spPr>
          <a:xfrm>
            <a:off x="3342481" y="4150206"/>
            <a:ext cx="2436019" cy="2376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my-MM" sz="1200" kern="10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ကောင်းသော (30-40%)</a:t>
            </a:r>
          </a:p>
        </p:txBody>
      </p:sp>
      <p:sp>
        <p:nvSpPr>
          <p:cNvPr id="23" name="テキスト ボックス 559">
            <a:extLst>
              <a:ext uri="{FF2B5EF4-FFF2-40B4-BE49-F238E27FC236}">
                <a16:creationId xmlns:a16="http://schemas.microsoft.com/office/drawing/2014/main" id="{BAC5150C-4A5C-4405-9DE8-240BCFB238B1}"/>
              </a:ext>
            </a:extLst>
          </p:cNvPr>
          <p:cNvSpPr txBox="1"/>
          <p:nvPr/>
        </p:nvSpPr>
        <p:spPr>
          <a:xfrm>
            <a:off x="3357085" y="4461033"/>
            <a:ext cx="2448000" cy="2376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my-MM" sz="12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စျေးပေါသည်</a:t>
            </a:r>
          </a:p>
        </p:txBody>
      </p:sp>
      <p:sp>
        <p:nvSpPr>
          <p:cNvPr id="24" name="テキスト ボックス 560">
            <a:extLst>
              <a:ext uri="{FF2B5EF4-FFF2-40B4-BE49-F238E27FC236}">
                <a16:creationId xmlns:a16="http://schemas.microsoft.com/office/drawing/2014/main" id="{FC4A1FA3-BF38-4930-889A-20ABA5B6C54C}"/>
              </a:ext>
            </a:extLst>
          </p:cNvPr>
          <p:cNvSpPr txBox="1"/>
          <p:nvPr/>
        </p:nvSpPr>
        <p:spPr>
          <a:xfrm>
            <a:off x="3357085" y="4764788"/>
            <a:ext cx="2448000" cy="2376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my-MM" sz="1200" kern="10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နည်းသည်</a:t>
            </a:r>
          </a:p>
        </p:txBody>
      </p:sp>
      <p:sp>
        <p:nvSpPr>
          <p:cNvPr id="25" name="テキスト ボックス 561">
            <a:extLst>
              <a:ext uri="{FF2B5EF4-FFF2-40B4-BE49-F238E27FC236}">
                <a16:creationId xmlns:a16="http://schemas.microsoft.com/office/drawing/2014/main" id="{600934E4-65AC-46F5-A909-FD44680F1DAA}"/>
              </a:ext>
            </a:extLst>
          </p:cNvPr>
          <p:cNvSpPr txBox="1"/>
          <p:nvPr/>
        </p:nvSpPr>
        <p:spPr>
          <a:xfrm>
            <a:off x="5929152" y="2528066"/>
            <a:ext cx="2373632" cy="2376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my-MM" sz="1200" kern="10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ဓာတ်ဆီအင်ဂျင်</a:t>
            </a:r>
          </a:p>
          <a:p>
            <a:pPr algn="ctr" rtl="0"/>
            <a:r>
              <a:rPr lang="my-MM" sz="1200" kern="10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 </a:t>
            </a:r>
            <a:endParaRPr lang="ja-JP" sz="1200" kern="100" dirty="0">
              <a:effectLst/>
              <a:latin typeface="Pyidaungsu" panose="020B0502040204020203" pitchFamily="34" charset="0"/>
              <a:ea typeface="游ゴシック" panose="020B0400000000000000" pitchFamily="50" charset="-128"/>
              <a:cs typeface="Pyidaungsu" panose="020B0502040204020203" pitchFamily="34" charset="0"/>
            </a:endParaRPr>
          </a:p>
        </p:txBody>
      </p:sp>
      <p:sp>
        <p:nvSpPr>
          <p:cNvPr id="26" name="テキスト ボックス 562">
            <a:extLst>
              <a:ext uri="{FF2B5EF4-FFF2-40B4-BE49-F238E27FC236}">
                <a16:creationId xmlns:a16="http://schemas.microsoft.com/office/drawing/2014/main" id="{0BA79F99-253F-424A-89A3-ABB2631DBE83}"/>
              </a:ext>
            </a:extLst>
          </p:cNvPr>
          <p:cNvSpPr txBox="1"/>
          <p:nvPr/>
        </p:nvSpPr>
        <p:spPr>
          <a:xfrm>
            <a:off x="5921458" y="2971732"/>
            <a:ext cx="2376000" cy="2376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my-MM" sz="12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ဓာတ်ဆီ</a:t>
            </a:r>
          </a:p>
        </p:txBody>
      </p:sp>
      <p:sp>
        <p:nvSpPr>
          <p:cNvPr id="27" name="テキスト ボックス 563">
            <a:extLst>
              <a:ext uri="{FF2B5EF4-FFF2-40B4-BE49-F238E27FC236}">
                <a16:creationId xmlns:a16="http://schemas.microsoft.com/office/drawing/2014/main" id="{288B54D6-0452-45D5-B635-4FA09186AED3}"/>
              </a:ext>
            </a:extLst>
          </p:cNvPr>
          <p:cNvSpPr txBox="1"/>
          <p:nvPr/>
        </p:nvSpPr>
        <p:spPr>
          <a:xfrm>
            <a:off x="5881285" y="3249510"/>
            <a:ext cx="2340000" cy="2376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my-MM" sz="12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လျှပ်စစ်မီးပွားဖြင့်</a:t>
            </a:r>
          </a:p>
        </p:txBody>
      </p:sp>
      <p:sp>
        <p:nvSpPr>
          <p:cNvPr id="28" name="テキスト ボックス 564">
            <a:extLst>
              <a:ext uri="{FF2B5EF4-FFF2-40B4-BE49-F238E27FC236}">
                <a16:creationId xmlns:a16="http://schemas.microsoft.com/office/drawing/2014/main" id="{72713D7B-D14F-4388-8665-EFE642D213D4}"/>
              </a:ext>
            </a:extLst>
          </p:cNvPr>
          <p:cNvSpPr txBox="1"/>
          <p:nvPr/>
        </p:nvSpPr>
        <p:spPr>
          <a:xfrm>
            <a:off x="5921458" y="3549488"/>
            <a:ext cx="2376000" cy="2376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my-MM" sz="12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ပေါ့သည်</a:t>
            </a:r>
          </a:p>
        </p:txBody>
      </p:sp>
      <p:sp>
        <p:nvSpPr>
          <p:cNvPr id="29" name="テキスト ボックス 565">
            <a:extLst>
              <a:ext uri="{FF2B5EF4-FFF2-40B4-BE49-F238E27FC236}">
                <a16:creationId xmlns:a16="http://schemas.microsoft.com/office/drawing/2014/main" id="{E7ABDE0D-2147-45AB-A6D1-2C2E5DFCFE15}"/>
              </a:ext>
            </a:extLst>
          </p:cNvPr>
          <p:cNvSpPr txBox="1"/>
          <p:nvPr/>
        </p:nvSpPr>
        <p:spPr>
          <a:xfrm>
            <a:off x="5881285" y="3862852"/>
            <a:ext cx="2376000" cy="2376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my-MM" sz="12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စျေးပေါသည်</a:t>
            </a:r>
          </a:p>
        </p:txBody>
      </p:sp>
      <p:sp>
        <p:nvSpPr>
          <p:cNvPr id="30" name="テキスト ボックス 566">
            <a:extLst>
              <a:ext uri="{FF2B5EF4-FFF2-40B4-BE49-F238E27FC236}">
                <a16:creationId xmlns:a16="http://schemas.microsoft.com/office/drawing/2014/main" id="{6992E4CF-2D77-4B0A-B350-651405E21206}"/>
              </a:ext>
            </a:extLst>
          </p:cNvPr>
          <p:cNvSpPr txBox="1"/>
          <p:nvPr/>
        </p:nvSpPr>
        <p:spPr>
          <a:xfrm>
            <a:off x="5957458" y="4174955"/>
            <a:ext cx="2340000" cy="2376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my-MM" sz="1200" kern="10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မကောင်းသော (22-28%)</a:t>
            </a:r>
          </a:p>
        </p:txBody>
      </p:sp>
      <p:sp>
        <p:nvSpPr>
          <p:cNvPr id="31" name="テキスト ボックス 567">
            <a:extLst>
              <a:ext uri="{FF2B5EF4-FFF2-40B4-BE49-F238E27FC236}">
                <a16:creationId xmlns:a16="http://schemas.microsoft.com/office/drawing/2014/main" id="{5E167988-BF5F-43AF-B9F3-C6A5B753BB5B}"/>
              </a:ext>
            </a:extLst>
          </p:cNvPr>
          <p:cNvSpPr txBox="1"/>
          <p:nvPr/>
        </p:nvSpPr>
        <p:spPr>
          <a:xfrm>
            <a:off x="5921458" y="4446155"/>
            <a:ext cx="2376000" cy="2376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my-MM" sz="12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ဈေးကြီးသည်</a:t>
            </a:r>
          </a:p>
        </p:txBody>
      </p:sp>
      <p:sp>
        <p:nvSpPr>
          <p:cNvPr id="32" name="テキスト ボックス 568">
            <a:extLst>
              <a:ext uri="{FF2B5EF4-FFF2-40B4-BE49-F238E27FC236}">
                <a16:creationId xmlns:a16="http://schemas.microsoft.com/office/drawing/2014/main" id="{4AF04E5D-FE97-46C6-9112-42969B76DC95}"/>
              </a:ext>
            </a:extLst>
          </p:cNvPr>
          <p:cNvSpPr txBox="1"/>
          <p:nvPr/>
        </p:nvSpPr>
        <p:spPr>
          <a:xfrm>
            <a:off x="5892449" y="4758219"/>
            <a:ext cx="2376000" cy="2376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my-MM" sz="12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များသည်</a:t>
            </a:r>
          </a:p>
        </p:txBody>
      </p:sp>
    </p:spTree>
    <p:extLst>
      <p:ext uri="{BB962C8B-B14F-4D97-AF65-F5344CB8AC3E}">
        <p14:creationId xmlns:p14="http://schemas.microsoft.com/office/powerpoint/2010/main" val="37015403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my-MM" sz="1600"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ဒီဇယ်အင်ဂျင်၏ဖွဲ့စည်းပုံ</a:t>
            </a:r>
            <a:endParaRPr kumimoji="1" lang="ja-JP" altLang="en-US" sz="16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idx="1"/>
          </p:nvPr>
        </p:nvSpPr>
        <p:spPr>
          <a:xfrm>
            <a:off x="628650" y="1268383"/>
            <a:ext cx="7886700" cy="5059530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marL="0" indent="0" rtl="0">
              <a:buNone/>
            </a:pPr>
            <a:endParaRPr lang="en-US" altLang="ja-JP" sz="9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0" indent="0" rtl="0">
              <a:buNone/>
            </a:pPr>
            <a:endParaRPr lang="en-US" altLang="ja-JP" sz="9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308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my-MM" sz="900" dirty="0">
                <a:solidFill>
                  <a:prstClr val="black"/>
                </a:solidFill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ဖတ်စာအုပ်စာမျက်နှာ 18 / အထောက်အကူပြုစာအုပ် စာမျက်နှာ 12</a:t>
            </a: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075715" y="5541321"/>
            <a:ext cx="3237610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my-MM" sz="1000" b="1" dirty="0">
                <a:solidFill>
                  <a:prstClr val="blac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လေကိုစုပ်ယူသွင်းခြင်း / အိပ်ဇောကိရိယာ၏ဥပမာ</a:t>
            </a: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484" y="1920858"/>
            <a:ext cx="4060072" cy="3525081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3514" y="1920858"/>
            <a:ext cx="3761764" cy="3436070"/>
          </a:xfrm>
          <a:prstGeom prst="rect">
            <a:avLst/>
          </a:prstGeom>
        </p:spPr>
      </p:pic>
      <p:sp>
        <p:nvSpPr>
          <p:cNvPr id="13" name="テキスト ボックス 12"/>
          <p:cNvSpPr txBox="1"/>
          <p:nvPr/>
        </p:nvSpPr>
        <p:spPr>
          <a:xfrm>
            <a:off x="4985591" y="5541320"/>
            <a:ext cx="3237610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my-MM" sz="1000" b="1" dirty="0">
                <a:solidFill>
                  <a:prstClr val="blac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ချောဆီကိရိယာစနစ်၏ဥပမာ</a:t>
            </a:r>
          </a:p>
        </p:txBody>
      </p:sp>
      <p:sp>
        <p:nvSpPr>
          <p:cNvPr id="11" name="テキスト ボックス 572">
            <a:extLst>
              <a:ext uri="{FF2B5EF4-FFF2-40B4-BE49-F238E27FC236}">
                <a16:creationId xmlns:a16="http://schemas.microsoft.com/office/drawing/2014/main" id="{D51FBCA1-6F55-411D-88D6-765BEFB9D568}"/>
              </a:ext>
            </a:extLst>
          </p:cNvPr>
          <p:cNvSpPr txBox="1"/>
          <p:nvPr/>
        </p:nvSpPr>
        <p:spPr>
          <a:xfrm>
            <a:off x="2858288" y="1928857"/>
            <a:ext cx="824712" cy="17860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900" kern="10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Blower impeller</a:t>
            </a:r>
          </a:p>
        </p:txBody>
      </p:sp>
      <p:sp>
        <p:nvSpPr>
          <p:cNvPr id="12" name="テキスト ボックス 573">
            <a:extLst>
              <a:ext uri="{FF2B5EF4-FFF2-40B4-BE49-F238E27FC236}">
                <a16:creationId xmlns:a16="http://schemas.microsoft.com/office/drawing/2014/main" id="{ACE3DB63-8EF2-4BBE-9AE3-2990C085D901}"/>
              </a:ext>
            </a:extLst>
          </p:cNvPr>
          <p:cNvSpPr txBox="1"/>
          <p:nvPr/>
        </p:nvSpPr>
        <p:spPr>
          <a:xfrm>
            <a:off x="3751426" y="2019713"/>
            <a:ext cx="936000" cy="23033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900" kern="10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Pre-cleaner</a:t>
            </a:r>
          </a:p>
        </p:txBody>
      </p:sp>
      <p:sp>
        <p:nvSpPr>
          <p:cNvPr id="14" name="テキスト ボックス 574">
            <a:extLst>
              <a:ext uri="{FF2B5EF4-FFF2-40B4-BE49-F238E27FC236}">
                <a16:creationId xmlns:a16="http://schemas.microsoft.com/office/drawing/2014/main" id="{2F319B95-4967-4026-B49A-558DBAF228A5}"/>
              </a:ext>
            </a:extLst>
          </p:cNvPr>
          <p:cNvSpPr txBox="1"/>
          <p:nvPr/>
        </p:nvSpPr>
        <p:spPr>
          <a:xfrm>
            <a:off x="3824390" y="2430759"/>
            <a:ext cx="936000" cy="11874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900" kern="10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လေသန့်စက်</a:t>
            </a:r>
          </a:p>
        </p:txBody>
      </p:sp>
      <p:sp>
        <p:nvSpPr>
          <p:cNvPr id="15" name="テキスト ボックス 575">
            <a:extLst>
              <a:ext uri="{FF2B5EF4-FFF2-40B4-BE49-F238E27FC236}">
                <a16:creationId xmlns:a16="http://schemas.microsoft.com/office/drawing/2014/main" id="{2153207A-95BA-44F3-9A8B-1BA15BB9F9B8}"/>
              </a:ext>
            </a:extLst>
          </p:cNvPr>
          <p:cNvSpPr txBox="1"/>
          <p:nvPr/>
        </p:nvSpPr>
        <p:spPr>
          <a:xfrm>
            <a:off x="3794317" y="2895238"/>
            <a:ext cx="1074738" cy="17520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900" kern="10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Dust indicator</a:t>
            </a:r>
          </a:p>
        </p:txBody>
      </p:sp>
      <p:sp>
        <p:nvSpPr>
          <p:cNvPr id="16" name="テキスト ボックス 576">
            <a:extLst>
              <a:ext uri="{FF2B5EF4-FFF2-40B4-BE49-F238E27FC236}">
                <a16:creationId xmlns:a16="http://schemas.microsoft.com/office/drawing/2014/main" id="{4FBA5A80-877D-461F-9B43-447BD4062BEB}"/>
              </a:ext>
            </a:extLst>
          </p:cNvPr>
          <p:cNvSpPr txBox="1"/>
          <p:nvPr/>
        </p:nvSpPr>
        <p:spPr>
          <a:xfrm>
            <a:off x="3780636" y="3493192"/>
            <a:ext cx="1028392" cy="15748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900" kern="10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ဆလင်ဒါခေါင်း</a:t>
            </a:r>
          </a:p>
        </p:txBody>
      </p:sp>
      <p:sp>
        <p:nvSpPr>
          <p:cNvPr id="17" name="テキスト ボックス 577">
            <a:extLst>
              <a:ext uri="{FF2B5EF4-FFF2-40B4-BE49-F238E27FC236}">
                <a16:creationId xmlns:a16="http://schemas.microsoft.com/office/drawing/2014/main" id="{F12DD00C-7E3E-46B2-B76F-2AE9CB634A1B}"/>
              </a:ext>
            </a:extLst>
          </p:cNvPr>
          <p:cNvSpPr txBox="1"/>
          <p:nvPr/>
        </p:nvSpPr>
        <p:spPr>
          <a:xfrm>
            <a:off x="3796074" y="3734662"/>
            <a:ext cx="936000" cy="11874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900" kern="10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အိပ်ဇော manifold</a:t>
            </a:r>
          </a:p>
        </p:txBody>
      </p:sp>
      <p:sp>
        <p:nvSpPr>
          <p:cNvPr id="18" name="テキスト ボックス 578">
            <a:extLst>
              <a:ext uri="{FF2B5EF4-FFF2-40B4-BE49-F238E27FC236}">
                <a16:creationId xmlns:a16="http://schemas.microsoft.com/office/drawing/2014/main" id="{B0C358A7-2495-4827-BB0C-936E7CCB4CCB}"/>
              </a:ext>
            </a:extLst>
          </p:cNvPr>
          <p:cNvSpPr txBox="1"/>
          <p:nvPr/>
        </p:nvSpPr>
        <p:spPr>
          <a:xfrm>
            <a:off x="3743856" y="4013397"/>
            <a:ext cx="936000" cy="11874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9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ဆလင်ဒါဘလော့</a:t>
            </a:r>
          </a:p>
        </p:txBody>
      </p:sp>
      <p:sp>
        <p:nvSpPr>
          <p:cNvPr id="19" name="テキスト ボックス 579">
            <a:extLst>
              <a:ext uri="{FF2B5EF4-FFF2-40B4-BE49-F238E27FC236}">
                <a16:creationId xmlns:a16="http://schemas.microsoft.com/office/drawing/2014/main" id="{3D07EE6E-003E-45CB-B07B-FEA8E8BF0C76}"/>
              </a:ext>
            </a:extLst>
          </p:cNvPr>
          <p:cNvSpPr txBox="1"/>
          <p:nvPr/>
        </p:nvSpPr>
        <p:spPr>
          <a:xfrm>
            <a:off x="3787514" y="4324134"/>
            <a:ext cx="936000" cy="11874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900" kern="10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ပစ္စတင်</a:t>
            </a:r>
          </a:p>
        </p:txBody>
      </p:sp>
      <p:sp>
        <p:nvSpPr>
          <p:cNvPr id="20" name="テキスト ボックス 581">
            <a:extLst>
              <a:ext uri="{FF2B5EF4-FFF2-40B4-BE49-F238E27FC236}">
                <a16:creationId xmlns:a16="http://schemas.microsoft.com/office/drawing/2014/main" id="{B5151713-AB8C-4BEB-AD04-416E5EBDD54B}"/>
              </a:ext>
            </a:extLst>
          </p:cNvPr>
          <p:cNvSpPr txBox="1"/>
          <p:nvPr/>
        </p:nvSpPr>
        <p:spPr>
          <a:xfrm>
            <a:off x="1909566" y="2070320"/>
            <a:ext cx="936000" cy="11874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9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Forced induction</a:t>
            </a:r>
          </a:p>
        </p:txBody>
      </p:sp>
      <p:sp>
        <p:nvSpPr>
          <p:cNvPr id="21" name="テキスト ボックス 582">
            <a:extLst>
              <a:ext uri="{FF2B5EF4-FFF2-40B4-BE49-F238E27FC236}">
                <a16:creationId xmlns:a16="http://schemas.microsoft.com/office/drawing/2014/main" id="{5E59C9FF-382E-4E82-BCAF-C493547B5A44}"/>
              </a:ext>
            </a:extLst>
          </p:cNvPr>
          <p:cNvSpPr txBox="1"/>
          <p:nvPr/>
        </p:nvSpPr>
        <p:spPr>
          <a:xfrm>
            <a:off x="887238" y="1941028"/>
            <a:ext cx="936000" cy="11874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900" kern="10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တာဘိုင် impeller</a:t>
            </a:r>
          </a:p>
        </p:txBody>
      </p:sp>
      <p:sp>
        <p:nvSpPr>
          <p:cNvPr id="22" name="テキスト ボックス 583">
            <a:extLst>
              <a:ext uri="{FF2B5EF4-FFF2-40B4-BE49-F238E27FC236}">
                <a16:creationId xmlns:a16="http://schemas.microsoft.com/office/drawing/2014/main" id="{4B1DB71E-408B-405A-9ADC-A9CB2468AA71}"/>
              </a:ext>
            </a:extLst>
          </p:cNvPr>
          <p:cNvSpPr txBox="1"/>
          <p:nvPr/>
        </p:nvSpPr>
        <p:spPr>
          <a:xfrm>
            <a:off x="667562" y="2107463"/>
            <a:ext cx="773486" cy="14258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9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အိပ်ဇောအဆို့ရှင်</a:t>
            </a:r>
          </a:p>
        </p:txBody>
      </p:sp>
      <p:sp>
        <p:nvSpPr>
          <p:cNvPr id="23" name="テキスト ボックス 584">
            <a:extLst>
              <a:ext uri="{FF2B5EF4-FFF2-40B4-BE49-F238E27FC236}">
                <a16:creationId xmlns:a16="http://schemas.microsoft.com/office/drawing/2014/main" id="{C67C5A92-939E-415E-ADED-E6EBDD1B52A3}"/>
              </a:ext>
            </a:extLst>
          </p:cNvPr>
          <p:cNvSpPr txBox="1"/>
          <p:nvPr/>
        </p:nvSpPr>
        <p:spPr>
          <a:xfrm>
            <a:off x="656966" y="2403924"/>
            <a:ext cx="606684" cy="14558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900" kern="10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muffler</a:t>
            </a:r>
          </a:p>
        </p:txBody>
      </p:sp>
      <p:sp>
        <p:nvSpPr>
          <p:cNvPr id="24" name="テキスト ボックス 585">
            <a:extLst>
              <a:ext uri="{FF2B5EF4-FFF2-40B4-BE49-F238E27FC236}">
                <a16:creationId xmlns:a16="http://schemas.microsoft.com/office/drawing/2014/main" id="{DC2D9AC8-6410-48D7-85F7-84FBC78AA35B}"/>
              </a:ext>
            </a:extLst>
          </p:cNvPr>
          <p:cNvSpPr txBox="1"/>
          <p:nvPr/>
        </p:nvSpPr>
        <p:spPr>
          <a:xfrm>
            <a:off x="1823238" y="3254782"/>
            <a:ext cx="271924" cy="39589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eaVert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900" kern="10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အိပ်ဇော</a:t>
            </a:r>
          </a:p>
        </p:txBody>
      </p:sp>
      <p:sp>
        <p:nvSpPr>
          <p:cNvPr id="25" name="テキスト ボックス 586">
            <a:extLst>
              <a:ext uri="{FF2B5EF4-FFF2-40B4-BE49-F238E27FC236}">
                <a16:creationId xmlns:a16="http://schemas.microsoft.com/office/drawing/2014/main" id="{8C7614C4-F98E-48E3-BE46-286AB03C848E}"/>
              </a:ext>
            </a:extLst>
          </p:cNvPr>
          <p:cNvSpPr txBox="1"/>
          <p:nvPr/>
        </p:nvSpPr>
        <p:spPr>
          <a:xfrm>
            <a:off x="2578121" y="3168358"/>
            <a:ext cx="271923" cy="589285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txBody>
          <a:bodyPr rot="0" spcFirstLastPara="0" vert="eaVert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9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ဖိအားပေးလေကြောင်း</a:t>
            </a:r>
          </a:p>
        </p:txBody>
      </p:sp>
      <p:sp>
        <p:nvSpPr>
          <p:cNvPr id="26" name="テキスト ボックス 587">
            <a:extLst>
              <a:ext uri="{FF2B5EF4-FFF2-40B4-BE49-F238E27FC236}">
                <a16:creationId xmlns:a16="http://schemas.microsoft.com/office/drawing/2014/main" id="{1BA5D692-E7BB-418C-BDE7-C3D616DC83CB}"/>
              </a:ext>
            </a:extLst>
          </p:cNvPr>
          <p:cNvSpPr txBox="1"/>
          <p:nvPr/>
        </p:nvSpPr>
        <p:spPr>
          <a:xfrm>
            <a:off x="7573341" y="2480945"/>
            <a:ext cx="926973" cy="11874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900" kern="10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ဆီ filter</a:t>
            </a:r>
          </a:p>
        </p:txBody>
      </p:sp>
      <p:sp>
        <p:nvSpPr>
          <p:cNvPr id="27" name="テキスト ボックス 588">
            <a:extLst>
              <a:ext uri="{FF2B5EF4-FFF2-40B4-BE49-F238E27FC236}">
                <a16:creationId xmlns:a16="http://schemas.microsoft.com/office/drawing/2014/main" id="{5DF0C657-BFC3-4197-9C8E-78AC044C1BFD}"/>
              </a:ext>
            </a:extLst>
          </p:cNvPr>
          <p:cNvSpPr txBox="1"/>
          <p:nvPr/>
        </p:nvSpPr>
        <p:spPr>
          <a:xfrm>
            <a:off x="7564314" y="4805918"/>
            <a:ext cx="915202" cy="18248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900" kern="10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ဆီ cooler</a:t>
            </a:r>
          </a:p>
        </p:txBody>
      </p:sp>
      <p:sp>
        <p:nvSpPr>
          <p:cNvPr id="28" name="テキスト ボックス 589">
            <a:extLst>
              <a:ext uri="{FF2B5EF4-FFF2-40B4-BE49-F238E27FC236}">
                <a16:creationId xmlns:a16="http://schemas.microsoft.com/office/drawing/2014/main" id="{DDF1AC38-2313-41BA-B8FD-2E7056DD2046}"/>
              </a:ext>
            </a:extLst>
          </p:cNvPr>
          <p:cNvSpPr txBox="1"/>
          <p:nvPr/>
        </p:nvSpPr>
        <p:spPr>
          <a:xfrm>
            <a:off x="7171377" y="5031726"/>
            <a:ext cx="1165235" cy="18248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900" kern="10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ဆီစစ်</a:t>
            </a:r>
          </a:p>
        </p:txBody>
      </p:sp>
      <p:sp>
        <p:nvSpPr>
          <p:cNvPr id="29" name="テキスト ボックス 590">
            <a:extLst>
              <a:ext uri="{FF2B5EF4-FFF2-40B4-BE49-F238E27FC236}">
                <a16:creationId xmlns:a16="http://schemas.microsoft.com/office/drawing/2014/main" id="{764BD251-7AA3-40C8-A684-0DB215B1823D}"/>
              </a:ext>
            </a:extLst>
          </p:cNvPr>
          <p:cNvSpPr txBox="1"/>
          <p:nvPr/>
        </p:nvSpPr>
        <p:spPr>
          <a:xfrm>
            <a:off x="4723514" y="4535558"/>
            <a:ext cx="746955" cy="15748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 rtl="0"/>
            <a:r>
              <a:rPr lang="my-MM" sz="9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ဆီပန့်</a:t>
            </a:r>
          </a:p>
        </p:txBody>
      </p:sp>
    </p:spTree>
    <p:extLst>
      <p:ext uri="{BB962C8B-B14F-4D97-AF65-F5344CB8AC3E}">
        <p14:creationId xmlns:p14="http://schemas.microsoft.com/office/powerpoint/2010/main" val="24646166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my-MM" sz="1600"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ဒီဇယ်အင်ဂျင်၏ဖွဲ့စည်းပုံ</a:t>
            </a:r>
            <a:endParaRPr kumimoji="1" lang="ja-JP" altLang="en-US" sz="16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idx="1"/>
          </p:nvPr>
        </p:nvSpPr>
        <p:spPr>
          <a:xfrm>
            <a:off x="628650" y="1268383"/>
            <a:ext cx="7886700" cy="5059530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marL="0" indent="0" rtl="0">
              <a:buNone/>
            </a:pPr>
            <a:endParaRPr lang="en-US" altLang="ja-JP" sz="8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0" indent="0" rtl="0">
              <a:buNone/>
            </a:pPr>
            <a:endParaRPr lang="en-US" altLang="ja-JP" sz="8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308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my-MM" sz="900">
                <a:solidFill>
                  <a:prstClr val="black"/>
                </a:solidFill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ဖတ်စာအုပ်စာမျက်နှာ 19 / အထောက်အကူပြုစာအုပ် စာမျက်နှာ 13</a:t>
            </a: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900900" y="5513961"/>
            <a:ext cx="3237610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my-MM" sz="1000" b="1" dirty="0">
                <a:solidFill>
                  <a:prstClr val="blac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လောင်စာဆီကိရိယာစနစ်၏ဥပမာ</a:t>
            </a:r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497" y="1880318"/>
            <a:ext cx="3718416" cy="3524223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5413" y="2050692"/>
            <a:ext cx="4023437" cy="3193387"/>
          </a:xfrm>
          <a:prstGeom prst="rect">
            <a:avLst/>
          </a:prstGeom>
        </p:spPr>
      </p:pic>
      <p:sp>
        <p:nvSpPr>
          <p:cNvPr id="12" name="テキスト ボックス 11"/>
          <p:cNvSpPr txBox="1"/>
          <p:nvPr/>
        </p:nvSpPr>
        <p:spPr>
          <a:xfrm>
            <a:off x="4877552" y="5297916"/>
            <a:ext cx="3237610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my-MM" sz="1000" b="1">
                <a:solidFill>
                  <a:prstClr val="blac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Water-cooledပုံစံ အင်ဂျင်၏ဥပမာ</a:t>
            </a:r>
          </a:p>
        </p:txBody>
      </p:sp>
      <p:sp>
        <p:nvSpPr>
          <p:cNvPr id="9" name="テキスト ボックス 592">
            <a:extLst>
              <a:ext uri="{FF2B5EF4-FFF2-40B4-BE49-F238E27FC236}">
                <a16:creationId xmlns:a16="http://schemas.microsoft.com/office/drawing/2014/main" id="{8239A450-A338-4B00-9FF5-0AD1D0BB6335}"/>
              </a:ext>
            </a:extLst>
          </p:cNvPr>
          <p:cNvSpPr txBox="1"/>
          <p:nvPr/>
        </p:nvSpPr>
        <p:spPr>
          <a:xfrm>
            <a:off x="1755450" y="2305685"/>
            <a:ext cx="779160" cy="19679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800" kern="10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လောင်စာဆီထည့်သော nozzle</a:t>
            </a:r>
          </a:p>
        </p:txBody>
      </p:sp>
      <p:sp>
        <p:nvSpPr>
          <p:cNvPr id="13" name="テキスト ボックス 593">
            <a:extLst>
              <a:ext uri="{FF2B5EF4-FFF2-40B4-BE49-F238E27FC236}">
                <a16:creationId xmlns:a16="http://schemas.microsoft.com/office/drawing/2014/main" id="{05288D13-45A5-4CE3-A3D3-7D9AEE32ED06}"/>
              </a:ext>
            </a:extLst>
          </p:cNvPr>
          <p:cNvSpPr txBox="1"/>
          <p:nvPr/>
        </p:nvSpPr>
        <p:spPr>
          <a:xfrm>
            <a:off x="1816100" y="3978348"/>
            <a:ext cx="833120" cy="19679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800" kern="10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လောင်စာဆီထည့်သောပန့်</a:t>
            </a:r>
          </a:p>
        </p:txBody>
      </p:sp>
      <p:sp>
        <p:nvSpPr>
          <p:cNvPr id="14" name="テキスト ボックス 594">
            <a:extLst>
              <a:ext uri="{FF2B5EF4-FFF2-40B4-BE49-F238E27FC236}">
                <a16:creationId xmlns:a16="http://schemas.microsoft.com/office/drawing/2014/main" id="{060BEFA0-29EE-439B-AF49-BEDA48AA72F7}"/>
              </a:ext>
            </a:extLst>
          </p:cNvPr>
          <p:cNvSpPr txBox="1"/>
          <p:nvPr/>
        </p:nvSpPr>
        <p:spPr>
          <a:xfrm>
            <a:off x="900900" y="5281134"/>
            <a:ext cx="833120" cy="11874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 rtl="0"/>
            <a:r>
              <a:rPr lang="my-MM" sz="8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လောင်စာဆီ</a:t>
            </a:r>
            <a:r>
              <a:rPr lang="en-US" sz="8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 </a:t>
            </a:r>
            <a:r>
              <a:rPr lang="my-MM" sz="8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ထောက်ပံ့ရေးပန့်</a:t>
            </a:r>
          </a:p>
        </p:txBody>
      </p:sp>
      <p:sp>
        <p:nvSpPr>
          <p:cNvPr id="15" name="テキスト ボックス 595">
            <a:extLst>
              <a:ext uri="{FF2B5EF4-FFF2-40B4-BE49-F238E27FC236}">
                <a16:creationId xmlns:a16="http://schemas.microsoft.com/office/drawing/2014/main" id="{09C11C22-747B-4B46-82DD-C489FC8E4B56}"/>
              </a:ext>
            </a:extLst>
          </p:cNvPr>
          <p:cNvSpPr txBox="1"/>
          <p:nvPr/>
        </p:nvSpPr>
        <p:spPr>
          <a:xfrm>
            <a:off x="3072033" y="2260282"/>
            <a:ext cx="557530" cy="17272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800" kern="10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လောင်စာဆီတိုင်ကီ</a:t>
            </a:r>
          </a:p>
        </p:txBody>
      </p:sp>
      <p:sp>
        <p:nvSpPr>
          <p:cNvPr id="16" name="テキスト ボックス 596">
            <a:extLst>
              <a:ext uri="{FF2B5EF4-FFF2-40B4-BE49-F238E27FC236}">
                <a16:creationId xmlns:a16="http://schemas.microsoft.com/office/drawing/2014/main" id="{FF3BA9B6-3568-4DA2-A8E9-3080331A9A70}"/>
              </a:ext>
            </a:extLst>
          </p:cNvPr>
          <p:cNvSpPr txBox="1"/>
          <p:nvPr/>
        </p:nvSpPr>
        <p:spPr>
          <a:xfrm>
            <a:off x="2923443" y="4731666"/>
            <a:ext cx="621030" cy="11874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800" kern="10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လောင်စာဆီ filter</a:t>
            </a:r>
          </a:p>
        </p:txBody>
      </p:sp>
      <p:sp>
        <p:nvSpPr>
          <p:cNvPr id="17" name="テキスト ボックス 597">
            <a:extLst>
              <a:ext uri="{FF2B5EF4-FFF2-40B4-BE49-F238E27FC236}">
                <a16:creationId xmlns:a16="http://schemas.microsoft.com/office/drawing/2014/main" id="{4DD7AF3B-F3C7-412C-8AA6-6F0282286042}"/>
              </a:ext>
            </a:extLst>
          </p:cNvPr>
          <p:cNvSpPr txBox="1"/>
          <p:nvPr/>
        </p:nvSpPr>
        <p:spPr>
          <a:xfrm>
            <a:off x="2649220" y="5268619"/>
            <a:ext cx="363855" cy="11874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800" kern="10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ဂါဘာနာ</a:t>
            </a:r>
          </a:p>
        </p:txBody>
      </p:sp>
      <p:sp>
        <p:nvSpPr>
          <p:cNvPr id="18" name="テキスト ボックス 598">
            <a:extLst>
              <a:ext uri="{FF2B5EF4-FFF2-40B4-BE49-F238E27FC236}">
                <a16:creationId xmlns:a16="http://schemas.microsoft.com/office/drawing/2014/main" id="{34D72F40-6B8F-4F47-A4B9-5C44ED4C2B73}"/>
              </a:ext>
            </a:extLst>
          </p:cNvPr>
          <p:cNvSpPr txBox="1"/>
          <p:nvPr/>
        </p:nvSpPr>
        <p:spPr>
          <a:xfrm>
            <a:off x="4453548" y="2077679"/>
            <a:ext cx="628003" cy="12862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800" kern="10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ရေတိုင်ကီ</a:t>
            </a:r>
          </a:p>
        </p:txBody>
      </p:sp>
      <p:sp>
        <p:nvSpPr>
          <p:cNvPr id="19" name="テキスト ボックス 599">
            <a:extLst>
              <a:ext uri="{FF2B5EF4-FFF2-40B4-BE49-F238E27FC236}">
                <a16:creationId xmlns:a16="http://schemas.microsoft.com/office/drawing/2014/main" id="{63182DBA-0121-4D74-B03B-0FF9AB67447D}"/>
              </a:ext>
            </a:extLst>
          </p:cNvPr>
          <p:cNvSpPr txBox="1"/>
          <p:nvPr/>
        </p:nvSpPr>
        <p:spPr>
          <a:xfrm>
            <a:off x="5138051" y="2080240"/>
            <a:ext cx="545465" cy="11874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800" kern="10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ပန်ကာ</a:t>
            </a:r>
          </a:p>
        </p:txBody>
      </p:sp>
      <p:sp>
        <p:nvSpPr>
          <p:cNvPr id="20" name="テキスト ボックス 600">
            <a:extLst>
              <a:ext uri="{FF2B5EF4-FFF2-40B4-BE49-F238E27FC236}">
                <a16:creationId xmlns:a16="http://schemas.microsoft.com/office/drawing/2014/main" id="{CB44BB42-EBED-45F1-A76A-2CBA4E8C0FE9}"/>
              </a:ext>
            </a:extLst>
          </p:cNvPr>
          <p:cNvSpPr txBox="1"/>
          <p:nvPr/>
        </p:nvSpPr>
        <p:spPr>
          <a:xfrm>
            <a:off x="5373415" y="2228532"/>
            <a:ext cx="824185" cy="12862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800" kern="10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သာမိုစတက်</a:t>
            </a:r>
          </a:p>
        </p:txBody>
      </p:sp>
      <p:sp>
        <p:nvSpPr>
          <p:cNvPr id="21" name="テキスト ボックス 601">
            <a:extLst>
              <a:ext uri="{FF2B5EF4-FFF2-40B4-BE49-F238E27FC236}">
                <a16:creationId xmlns:a16="http://schemas.microsoft.com/office/drawing/2014/main" id="{536381AA-C8CE-41BE-BCCF-F2774F1ADBC9}"/>
              </a:ext>
            </a:extLst>
          </p:cNvPr>
          <p:cNvSpPr txBox="1"/>
          <p:nvPr/>
        </p:nvSpPr>
        <p:spPr>
          <a:xfrm>
            <a:off x="5735627" y="2438865"/>
            <a:ext cx="760730" cy="13114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800" kern="10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ရေပန့်</a:t>
            </a:r>
          </a:p>
        </p:txBody>
      </p:sp>
      <p:sp>
        <p:nvSpPr>
          <p:cNvPr id="22" name="テキスト ボックス 602">
            <a:extLst>
              <a:ext uri="{FF2B5EF4-FFF2-40B4-BE49-F238E27FC236}">
                <a16:creationId xmlns:a16="http://schemas.microsoft.com/office/drawing/2014/main" id="{3D78A087-1BD9-43F5-86A1-1024B7300975}"/>
              </a:ext>
            </a:extLst>
          </p:cNvPr>
          <p:cNvSpPr txBox="1"/>
          <p:nvPr/>
        </p:nvSpPr>
        <p:spPr>
          <a:xfrm>
            <a:off x="6536690" y="2206307"/>
            <a:ext cx="692784" cy="15663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800" kern="10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အအေးအပူချိန်ပြကိရိယာ</a:t>
            </a:r>
          </a:p>
        </p:txBody>
      </p:sp>
      <p:sp>
        <p:nvSpPr>
          <p:cNvPr id="23" name="テキスト ボックス 603">
            <a:extLst>
              <a:ext uri="{FF2B5EF4-FFF2-40B4-BE49-F238E27FC236}">
                <a16:creationId xmlns:a16="http://schemas.microsoft.com/office/drawing/2014/main" id="{B19B064A-23C5-465E-96A6-D2DEC0D4C5FB}"/>
              </a:ext>
            </a:extLst>
          </p:cNvPr>
          <p:cNvSpPr txBox="1"/>
          <p:nvPr/>
        </p:nvSpPr>
        <p:spPr>
          <a:xfrm>
            <a:off x="6865494" y="2416782"/>
            <a:ext cx="1148206" cy="16746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800" kern="10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Water manifold</a:t>
            </a:r>
          </a:p>
        </p:txBody>
      </p:sp>
      <p:sp>
        <p:nvSpPr>
          <p:cNvPr id="24" name="テキスト ボックス 604">
            <a:extLst>
              <a:ext uri="{FF2B5EF4-FFF2-40B4-BE49-F238E27FC236}">
                <a16:creationId xmlns:a16="http://schemas.microsoft.com/office/drawing/2014/main" id="{AC201FFE-D3EE-42E3-A910-CA1B2685FF7E}"/>
              </a:ext>
            </a:extLst>
          </p:cNvPr>
          <p:cNvSpPr txBox="1"/>
          <p:nvPr/>
        </p:nvSpPr>
        <p:spPr>
          <a:xfrm>
            <a:off x="7594910" y="3377673"/>
            <a:ext cx="863940" cy="16746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800" kern="10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ဆလင်ဒါခေါင်း</a:t>
            </a:r>
          </a:p>
        </p:txBody>
      </p:sp>
      <p:sp>
        <p:nvSpPr>
          <p:cNvPr id="25" name="テキスト ボックス 605">
            <a:extLst>
              <a:ext uri="{FF2B5EF4-FFF2-40B4-BE49-F238E27FC236}">
                <a16:creationId xmlns:a16="http://schemas.microsoft.com/office/drawing/2014/main" id="{74CEA1FB-1286-482E-ACB3-F707E8DA4B1A}"/>
              </a:ext>
            </a:extLst>
          </p:cNvPr>
          <p:cNvSpPr txBox="1"/>
          <p:nvPr/>
        </p:nvSpPr>
        <p:spPr>
          <a:xfrm>
            <a:off x="7679690" y="3816596"/>
            <a:ext cx="779160" cy="16746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800" kern="10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Cylinder liner</a:t>
            </a:r>
          </a:p>
        </p:txBody>
      </p:sp>
      <p:sp>
        <p:nvSpPr>
          <p:cNvPr id="26" name="テキスト ボックス 606">
            <a:extLst>
              <a:ext uri="{FF2B5EF4-FFF2-40B4-BE49-F238E27FC236}">
                <a16:creationId xmlns:a16="http://schemas.microsoft.com/office/drawing/2014/main" id="{6EF0281A-C9A0-49A5-9030-B3178F39BBC6}"/>
              </a:ext>
            </a:extLst>
          </p:cNvPr>
          <p:cNvSpPr txBox="1"/>
          <p:nvPr/>
        </p:nvSpPr>
        <p:spPr>
          <a:xfrm>
            <a:off x="6483985" y="4942144"/>
            <a:ext cx="1352550" cy="16746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800" kern="10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ဆီပန့်မှ (ဆီ)</a:t>
            </a:r>
          </a:p>
        </p:txBody>
      </p:sp>
      <p:sp>
        <p:nvSpPr>
          <p:cNvPr id="27" name="テキスト ボックス 607">
            <a:extLst>
              <a:ext uri="{FF2B5EF4-FFF2-40B4-BE49-F238E27FC236}">
                <a16:creationId xmlns:a16="http://schemas.microsoft.com/office/drawing/2014/main" id="{8F43F351-444A-45DC-A801-C8EB55C2E828}"/>
              </a:ext>
            </a:extLst>
          </p:cNvPr>
          <p:cNvSpPr txBox="1"/>
          <p:nvPr/>
        </p:nvSpPr>
        <p:spPr>
          <a:xfrm>
            <a:off x="5619114" y="5113483"/>
            <a:ext cx="1091565" cy="12862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800" kern="10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အင်ဂျင်ဝိုင် cooler</a:t>
            </a:r>
          </a:p>
        </p:txBody>
      </p:sp>
    </p:spTree>
    <p:extLst>
      <p:ext uri="{BB962C8B-B14F-4D97-AF65-F5344CB8AC3E}">
        <p14:creationId xmlns:p14="http://schemas.microsoft.com/office/powerpoint/2010/main" val="7234826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my-MM" sz="1600" dirty="0"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ဒီဇယ်အင်ဂျင်၏ဖွဲ့စည်းပုံ</a:t>
            </a:r>
            <a:endParaRPr kumimoji="1" lang="ja-JP" altLang="en-US" sz="16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idx="1"/>
          </p:nvPr>
        </p:nvSpPr>
        <p:spPr>
          <a:xfrm>
            <a:off x="628650" y="1268383"/>
            <a:ext cx="7886700" cy="5059530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marL="0" indent="0" rtl="0">
              <a:buNone/>
            </a:pPr>
            <a:endParaRPr lang="en-US" altLang="ja-JP" sz="8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0" indent="0" rtl="0">
              <a:buNone/>
            </a:pPr>
            <a:endParaRPr lang="en-US" altLang="ja-JP" sz="8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308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my-MM" sz="900">
                <a:solidFill>
                  <a:prstClr val="black"/>
                </a:solidFill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ဖတ်စာအုပ်စာမျက်နှာ 20 / အထောက်အကူပြုစာအုပ် စာမျက်နှာ 13</a:t>
            </a: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094074" y="6050914"/>
            <a:ext cx="3237610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my-MM" sz="1000" b="1" dirty="0">
                <a:solidFill>
                  <a:prstClr val="blac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လျှပ်စစ်ဆားကစ်လမ်းကြောင်း၏ဥပမာ</a:t>
            </a:r>
          </a:p>
        </p:txBody>
      </p:sp>
      <p:pic>
        <p:nvPicPr>
          <p:cNvPr id="12" name="図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3389" y="1297693"/>
            <a:ext cx="3902809" cy="4779256"/>
          </a:xfrm>
          <a:prstGeom prst="rect">
            <a:avLst/>
          </a:prstGeom>
        </p:spPr>
      </p:pic>
      <p:sp>
        <p:nvSpPr>
          <p:cNvPr id="8" name="テキスト ボックス 608">
            <a:extLst>
              <a:ext uri="{FF2B5EF4-FFF2-40B4-BE49-F238E27FC236}">
                <a16:creationId xmlns:a16="http://schemas.microsoft.com/office/drawing/2014/main" id="{12DBF104-3377-4E8F-95CA-8DB0A1062E84}"/>
              </a:ext>
            </a:extLst>
          </p:cNvPr>
          <p:cNvSpPr txBox="1"/>
          <p:nvPr/>
        </p:nvSpPr>
        <p:spPr>
          <a:xfrm>
            <a:off x="3613177" y="1309866"/>
            <a:ext cx="272415" cy="56247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8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အလုပ်လုပ်နေစဉ်ထွန်း</a:t>
            </a:r>
            <a:r>
              <a:rPr lang="en-US" sz="8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 </a:t>
            </a:r>
            <a:r>
              <a:rPr lang="my-MM" sz="8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ရန်မီး</a:t>
            </a:r>
          </a:p>
        </p:txBody>
      </p:sp>
      <p:sp>
        <p:nvSpPr>
          <p:cNvPr id="9" name="テキスト ボックス 609">
            <a:extLst>
              <a:ext uri="{FF2B5EF4-FFF2-40B4-BE49-F238E27FC236}">
                <a16:creationId xmlns:a16="http://schemas.microsoft.com/office/drawing/2014/main" id="{996C25C9-DE8B-4EDA-9771-93025DD151E4}"/>
              </a:ext>
            </a:extLst>
          </p:cNvPr>
          <p:cNvSpPr txBox="1"/>
          <p:nvPr/>
        </p:nvSpPr>
        <p:spPr>
          <a:xfrm>
            <a:off x="4695825" y="1420656"/>
            <a:ext cx="272415" cy="7747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800" kern="10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ဟွန်း</a:t>
            </a:r>
          </a:p>
        </p:txBody>
      </p:sp>
      <p:sp>
        <p:nvSpPr>
          <p:cNvPr id="10" name="テキスト ボックス 610">
            <a:extLst>
              <a:ext uri="{FF2B5EF4-FFF2-40B4-BE49-F238E27FC236}">
                <a16:creationId xmlns:a16="http://schemas.microsoft.com/office/drawing/2014/main" id="{1C987812-361D-4917-8659-74ED6C12850C}"/>
              </a:ext>
            </a:extLst>
          </p:cNvPr>
          <p:cNvSpPr txBox="1"/>
          <p:nvPr/>
        </p:nvSpPr>
        <p:spPr>
          <a:xfrm>
            <a:off x="5121275" y="1989934"/>
            <a:ext cx="590550" cy="9619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800" kern="10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ဟွန်းခလုတ်</a:t>
            </a:r>
          </a:p>
        </p:txBody>
      </p:sp>
      <p:sp>
        <p:nvSpPr>
          <p:cNvPr id="11" name="テキスト ボックス 611">
            <a:extLst>
              <a:ext uri="{FF2B5EF4-FFF2-40B4-BE49-F238E27FC236}">
                <a16:creationId xmlns:a16="http://schemas.microsoft.com/office/drawing/2014/main" id="{6499F5DA-FB3A-4C0A-B4FB-A2A18447D784}"/>
              </a:ext>
            </a:extLst>
          </p:cNvPr>
          <p:cNvSpPr txBox="1"/>
          <p:nvPr/>
        </p:nvSpPr>
        <p:spPr>
          <a:xfrm>
            <a:off x="5262564" y="2189084"/>
            <a:ext cx="463550" cy="10111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800" kern="10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ဟွန်း relay</a:t>
            </a:r>
            <a:endParaRPr lang="ja-JP" sz="800" kern="100" dirty="0">
              <a:effectLst/>
              <a:latin typeface="Pyidaungsu" panose="020B0502040204020203" pitchFamily="34" charset="0"/>
              <a:ea typeface="游ゴシック" panose="020B0400000000000000" pitchFamily="50" charset="-128"/>
              <a:cs typeface="Pyidaungsu" panose="020B0502040204020203" pitchFamily="34" charset="0"/>
            </a:endParaRPr>
          </a:p>
        </p:txBody>
      </p:sp>
      <p:sp>
        <p:nvSpPr>
          <p:cNvPr id="13" name="テキスト ボックス 612">
            <a:extLst>
              <a:ext uri="{FF2B5EF4-FFF2-40B4-BE49-F238E27FC236}">
                <a16:creationId xmlns:a16="http://schemas.microsoft.com/office/drawing/2014/main" id="{A05FF013-EFBC-44F2-95A6-0DD26B315606}"/>
              </a:ext>
            </a:extLst>
          </p:cNvPr>
          <p:cNvSpPr txBox="1"/>
          <p:nvPr/>
        </p:nvSpPr>
        <p:spPr>
          <a:xfrm>
            <a:off x="5911850" y="1603692"/>
            <a:ext cx="636588" cy="7747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800" kern="10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ဆီ filter</a:t>
            </a:r>
          </a:p>
        </p:txBody>
      </p:sp>
      <p:sp>
        <p:nvSpPr>
          <p:cNvPr id="14" name="テキスト ボックス 613">
            <a:extLst>
              <a:ext uri="{FF2B5EF4-FFF2-40B4-BE49-F238E27FC236}">
                <a16:creationId xmlns:a16="http://schemas.microsoft.com/office/drawing/2014/main" id="{4E1DAC82-FBB6-4BD5-A143-4AD073A7E4FB}"/>
              </a:ext>
            </a:extLst>
          </p:cNvPr>
          <p:cNvSpPr txBox="1"/>
          <p:nvPr/>
        </p:nvSpPr>
        <p:spPr>
          <a:xfrm>
            <a:off x="2563389" y="2114233"/>
            <a:ext cx="398886" cy="9619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8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နောက်မီး</a:t>
            </a:r>
          </a:p>
        </p:txBody>
      </p:sp>
      <p:sp>
        <p:nvSpPr>
          <p:cNvPr id="15" name="テキスト ボックス 614">
            <a:extLst>
              <a:ext uri="{FF2B5EF4-FFF2-40B4-BE49-F238E27FC236}">
                <a16:creationId xmlns:a16="http://schemas.microsoft.com/office/drawing/2014/main" id="{95F985AB-F640-46FD-8D09-CBFD04444F7C}"/>
              </a:ext>
            </a:extLst>
          </p:cNvPr>
          <p:cNvSpPr txBox="1"/>
          <p:nvPr/>
        </p:nvSpPr>
        <p:spPr>
          <a:xfrm>
            <a:off x="3485779" y="2369028"/>
            <a:ext cx="286121" cy="9619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800" kern="10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ရှေ့မီး</a:t>
            </a:r>
          </a:p>
        </p:txBody>
      </p:sp>
      <p:sp>
        <p:nvSpPr>
          <p:cNvPr id="16" name="テキスト ボックス 615">
            <a:extLst>
              <a:ext uri="{FF2B5EF4-FFF2-40B4-BE49-F238E27FC236}">
                <a16:creationId xmlns:a16="http://schemas.microsoft.com/office/drawing/2014/main" id="{72C8C762-D2B9-4223-8EF4-A02B669D517E}"/>
              </a:ext>
            </a:extLst>
          </p:cNvPr>
          <p:cNvSpPr txBox="1"/>
          <p:nvPr/>
        </p:nvSpPr>
        <p:spPr>
          <a:xfrm>
            <a:off x="5640811" y="2966721"/>
            <a:ext cx="696913" cy="10111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800" kern="10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သတိပေးမီးသီး</a:t>
            </a:r>
          </a:p>
        </p:txBody>
      </p:sp>
      <p:sp>
        <p:nvSpPr>
          <p:cNvPr id="17" name="テキスト ボックス 616">
            <a:extLst>
              <a:ext uri="{FF2B5EF4-FFF2-40B4-BE49-F238E27FC236}">
                <a16:creationId xmlns:a16="http://schemas.microsoft.com/office/drawing/2014/main" id="{E50A50E0-3D5A-495D-B7B5-0E9296785A74}"/>
              </a:ext>
            </a:extLst>
          </p:cNvPr>
          <p:cNvSpPr txBox="1"/>
          <p:nvPr/>
        </p:nvSpPr>
        <p:spPr>
          <a:xfrm>
            <a:off x="4324349" y="3012200"/>
            <a:ext cx="495301" cy="12580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800" kern="10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Panel မီးသီး</a:t>
            </a:r>
          </a:p>
        </p:txBody>
      </p:sp>
      <p:sp>
        <p:nvSpPr>
          <p:cNvPr id="18" name="テキスト ボックス 617">
            <a:extLst>
              <a:ext uri="{FF2B5EF4-FFF2-40B4-BE49-F238E27FC236}">
                <a16:creationId xmlns:a16="http://schemas.microsoft.com/office/drawing/2014/main" id="{29CD82E2-D933-435B-8604-E282764B420F}"/>
              </a:ext>
            </a:extLst>
          </p:cNvPr>
          <p:cNvSpPr txBox="1"/>
          <p:nvPr/>
        </p:nvSpPr>
        <p:spPr>
          <a:xfrm>
            <a:off x="4967289" y="3304376"/>
            <a:ext cx="590550" cy="10667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800" kern="10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မီးသီးခလုတ်</a:t>
            </a:r>
          </a:p>
        </p:txBody>
      </p:sp>
      <p:sp>
        <p:nvSpPr>
          <p:cNvPr id="19" name="テキスト ボックス 618">
            <a:extLst>
              <a:ext uri="{FF2B5EF4-FFF2-40B4-BE49-F238E27FC236}">
                <a16:creationId xmlns:a16="http://schemas.microsoft.com/office/drawing/2014/main" id="{CB471FF5-42DD-4484-829A-DC2581361F46}"/>
              </a:ext>
            </a:extLst>
          </p:cNvPr>
          <p:cNvSpPr txBox="1"/>
          <p:nvPr/>
        </p:nvSpPr>
        <p:spPr>
          <a:xfrm>
            <a:off x="2908882" y="3121051"/>
            <a:ext cx="534987" cy="9619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800" kern="10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Heater Plug</a:t>
            </a:r>
          </a:p>
        </p:txBody>
      </p:sp>
      <p:sp>
        <p:nvSpPr>
          <p:cNvPr id="20" name="テキスト ボックス 619">
            <a:extLst>
              <a:ext uri="{FF2B5EF4-FFF2-40B4-BE49-F238E27FC236}">
                <a16:creationId xmlns:a16="http://schemas.microsoft.com/office/drawing/2014/main" id="{9AAC6E99-D994-4BCB-BE69-410B4A1FB039}"/>
              </a:ext>
            </a:extLst>
          </p:cNvPr>
          <p:cNvSpPr txBox="1"/>
          <p:nvPr/>
        </p:nvSpPr>
        <p:spPr>
          <a:xfrm>
            <a:off x="2981960" y="3635349"/>
            <a:ext cx="662940" cy="11509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800" kern="10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Heater signal</a:t>
            </a:r>
          </a:p>
        </p:txBody>
      </p:sp>
      <p:sp>
        <p:nvSpPr>
          <p:cNvPr id="21" name="テキスト ボックス 620">
            <a:extLst>
              <a:ext uri="{FF2B5EF4-FFF2-40B4-BE49-F238E27FC236}">
                <a16:creationId xmlns:a16="http://schemas.microsoft.com/office/drawing/2014/main" id="{A1B46DE2-5111-4914-AE72-642C4BF9B2CD}"/>
              </a:ext>
            </a:extLst>
          </p:cNvPr>
          <p:cNvSpPr txBox="1"/>
          <p:nvPr/>
        </p:nvSpPr>
        <p:spPr>
          <a:xfrm>
            <a:off x="5332041" y="3838106"/>
            <a:ext cx="617539" cy="11509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800" kern="10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Fuse box</a:t>
            </a:r>
          </a:p>
        </p:txBody>
      </p:sp>
      <p:sp>
        <p:nvSpPr>
          <p:cNvPr id="22" name="テキスト ボックス 621">
            <a:extLst>
              <a:ext uri="{FF2B5EF4-FFF2-40B4-BE49-F238E27FC236}">
                <a16:creationId xmlns:a16="http://schemas.microsoft.com/office/drawing/2014/main" id="{2C98B0AE-EA87-4E67-A3A8-AF98058BF893}"/>
              </a:ext>
            </a:extLst>
          </p:cNvPr>
          <p:cNvSpPr txBox="1"/>
          <p:nvPr/>
        </p:nvSpPr>
        <p:spPr>
          <a:xfrm>
            <a:off x="3644900" y="4008919"/>
            <a:ext cx="612775" cy="11509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800" kern="10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Safety relay</a:t>
            </a:r>
          </a:p>
        </p:txBody>
      </p:sp>
      <p:sp>
        <p:nvSpPr>
          <p:cNvPr id="23" name="テキスト ボックス 622">
            <a:extLst>
              <a:ext uri="{FF2B5EF4-FFF2-40B4-BE49-F238E27FC236}">
                <a16:creationId xmlns:a16="http://schemas.microsoft.com/office/drawing/2014/main" id="{EB11832A-2A94-4CCF-BC0D-B15026B1B0A7}"/>
              </a:ext>
            </a:extLst>
          </p:cNvPr>
          <p:cNvSpPr txBox="1"/>
          <p:nvPr/>
        </p:nvSpPr>
        <p:spPr>
          <a:xfrm>
            <a:off x="4425744" y="3932584"/>
            <a:ext cx="547643" cy="11509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8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စက်နှိုးခလုတ်</a:t>
            </a:r>
          </a:p>
        </p:txBody>
      </p:sp>
      <p:sp>
        <p:nvSpPr>
          <p:cNvPr id="24" name="テキスト ボックス 623">
            <a:extLst>
              <a:ext uri="{FF2B5EF4-FFF2-40B4-BE49-F238E27FC236}">
                <a16:creationId xmlns:a16="http://schemas.microsoft.com/office/drawing/2014/main" id="{13165EF1-A8D7-4058-8308-A1C39126FB79}"/>
              </a:ext>
            </a:extLst>
          </p:cNvPr>
          <p:cNvSpPr txBox="1"/>
          <p:nvPr/>
        </p:nvSpPr>
        <p:spPr>
          <a:xfrm>
            <a:off x="3748896" y="4791156"/>
            <a:ext cx="394970" cy="11509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800" kern="10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Starter Moter</a:t>
            </a:r>
          </a:p>
        </p:txBody>
      </p:sp>
      <p:sp>
        <p:nvSpPr>
          <p:cNvPr id="25" name="テキスト ボックス 624">
            <a:extLst>
              <a:ext uri="{FF2B5EF4-FFF2-40B4-BE49-F238E27FC236}">
                <a16:creationId xmlns:a16="http://schemas.microsoft.com/office/drawing/2014/main" id="{4D8D7EC5-D807-4B8F-98DC-F18D4B0864E6}"/>
              </a:ext>
            </a:extLst>
          </p:cNvPr>
          <p:cNvSpPr txBox="1"/>
          <p:nvPr/>
        </p:nvSpPr>
        <p:spPr>
          <a:xfrm>
            <a:off x="5511277" y="4092885"/>
            <a:ext cx="506414" cy="11509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8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Regulator</a:t>
            </a:r>
          </a:p>
        </p:txBody>
      </p:sp>
      <p:sp>
        <p:nvSpPr>
          <p:cNvPr id="26" name="テキスト ボックス 625">
            <a:extLst>
              <a:ext uri="{FF2B5EF4-FFF2-40B4-BE49-F238E27FC236}">
                <a16:creationId xmlns:a16="http://schemas.microsoft.com/office/drawing/2014/main" id="{510D3E55-87F5-445C-80D5-F038C2B2EF45}"/>
              </a:ext>
            </a:extLst>
          </p:cNvPr>
          <p:cNvSpPr txBox="1"/>
          <p:nvPr/>
        </p:nvSpPr>
        <p:spPr>
          <a:xfrm>
            <a:off x="5200488" y="4122731"/>
            <a:ext cx="311193" cy="506565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7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လျှပ်စစ်ဓာတ်အား</a:t>
            </a:r>
            <a:r>
              <a:rPr lang="en-US" sz="7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 </a:t>
            </a:r>
            <a:r>
              <a:rPr lang="my-MM" sz="7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တိုင်း</a:t>
            </a:r>
            <a:r>
              <a:rPr lang="en-US" sz="7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 </a:t>
            </a:r>
            <a:r>
              <a:rPr lang="my-MM" sz="7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ကိရိယာ</a:t>
            </a:r>
            <a:endParaRPr lang="ja-JP" sz="700" kern="100" dirty="0">
              <a:effectLst/>
              <a:latin typeface="Pyidaungsu" panose="020B0502040204020203" pitchFamily="34" charset="0"/>
              <a:ea typeface="游ゴシック" panose="020B0400000000000000" pitchFamily="50" charset="-128"/>
              <a:cs typeface="Pyidaungsu" panose="020B0502040204020203" pitchFamily="34" charset="0"/>
            </a:endParaRPr>
          </a:p>
        </p:txBody>
      </p:sp>
      <p:sp>
        <p:nvSpPr>
          <p:cNvPr id="27" name="テキスト ボックス 626">
            <a:extLst>
              <a:ext uri="{FF2B5EF4-FFF2-40B4-BE49-F238E27FC236}">
                <a16:creationId xmlns:a16="http://schemas.microsoft.com/office/drawing/2014/main" id="{5D6E5BFD-7963-4A15-9212-EA9A0EDD316B}"/>
              </a:ext>
            </a:extLst>
          </p:cNvPr>
          <p:cNvSpPr txBox="1"/>
          <p:nvPr/>
        </p:nvSpPr>
        <p:spPr>
          <a:xfrm>
            <a:off x="5501349" y="4821229"/>
            <a:ext cx="420952" cy="10111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800" kern="10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အားသွင်းမီးစက်</a:t>
            </a:r>
            <a:endParaRPr lang="ja-JP" sz="800" kern="100" dirty="0">
              <a:effectLst/>
              <a:latin typeface="Pyidaungsu" panose="020B0502040204020203" pitchFamily="34" charset="0"/>
              <a:ea typeface="游ゴシック" panose="020B0400000000000000" pitchFamily="50" charset="-128"/>
              <a:cs typeface="Pyidaungsu" panose="020B0502040204020203" pitchFamily="34" charset="0"/>
            </a:endParaRPr>
          </a:p>
        </p:txBody>
      </p:sp>
      <p:sp>
        <p:nvSpPr>
          <p:cNvPr id="28" name="テキスト ボックス 627">
            <a:extLst>
              <a:ext uri="{FF2B5EF4-FFF2-40B4-BE49-F238E27FC236}">
                <a16:creationId xmlns:a16="http://schemas.microsoft.com/office/drawing/2014/main" id="{246591FD-EFA6-4EFD-A911-13C446B0B731}"/>
              </a:ext>
            </a:extLst>
          </p:cNvPr>
          <p:cNvSpPr txBox="1"/>
          <p:nvPr/>
        </p:nvSpPr>
        <p:spPr>
          <a:xfrm>
            <a:off x="4284389" y="4980934"/>
            <a:ext cx="547643" cy="18494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800" kern="10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Battery relay switch</a:t>
            </a:r>
          </a:p>
        </p:txBody>
      </p:sp>
      <p:sp>
        <p:nvSpPr>
          <p:cNvPr id="29" name="テキスト ボックス 628">
            <a:extLst>
              <a:ext uri="{FF2B5EF4-FFF2-40B4-BE49-F238E27FC236}">
                <a16:creationId xmlns:a16="http://schemas.microsoft.com/office/drawing/2014/main" id="{C7C30030-2692-4F43-805E-05FEFC2A5DCC}"/>
              </a:ext>
            </a:extLst>
          </p:cNvPr>
          <p:cNvSpPr txBox="1"/>
          <p:nvPr/>
        </p:nvSpPr>
        <p:spPr>
          <a:xfrm>
            <a:off x="4745990" y="5912632"/>
            <a:ext cx="647420" cy="11509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8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ဘက်ထရီ</a:t>
            </a:r>
          </a:p>
        </p:txBody>
      </p:sp>
    </p:spTree>
    <p:extLst>
      <p:ext uri="{BB962C8B-B14F-4D97-AF65-F5344CB8AC3E}">
        <p14:creationId xmlns:p14="http://schemas.microsoft.com/office/powerpoint/2010/main" val="3958527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my-MM" sz="1600" dirty="0"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လောင်စာဆီ / အင်ဂျင်ဝိုင်</a:t>
            </a:r>
            <a:endParaRPr kumimoji="1" lang="ja-JP" altLang="en-US" sz="16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308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my-MM" sz="900" dirty="0">
                <a:solidFill>
                  <a:prstClr val="black"/>
                </a:solidFill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ဖတ်စာအုပ်စာမျက်နှာ 22 / အထောက်အကူပြုစာအုပ် စာမျက်နှာ 13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329344"/>
            <a:ext cx="7886700" cy="435133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lnSpc>
                <a:spcPct val="150000"/>
              </a:lnSpc>
              <a:buNone/>
            </a:pPr>
            <a:r>
              <a:rPr lang="my-MM" sz="1400" dirty="0"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အင်ဂျင်ဝိုင်တွင်အောက်ပါလုပ်ဆောင်ချက်များရှိသည်။</a:t>
            </a:r>
            <a:endParaRPr lang="en-US" altLang="zh-TW" sz="14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0" indent="0" rtl="0">
              <a:lnSpc>
                <a:spcPct val="150000"/>
              </a:lnSpc>
              <a:buNone/>
            </a:pPr>
            <a:r>
              <a:rPr lang="my-MM" sz="1400" dirty="0"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①　ချောမွေ့စေသော</a:t>
            </a:r>
            <a:endParaRPr lang="en-US" altLang="zh-TW" sz="14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0" indent="0" rtl="0">
              <a:lnSpc>
                <a:spcPct val="150000"/>
              </a:lnSpc>
              <a:buNone/>
            </a:pPr>
            <a:r>
              <a:rPr lang="my-MM" sz="1400" dirty="0"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②　အေးစေသော</a:t>
            </a:r>
            <a:endParaRPr lang="en-US" altLang="zh-TW" sz="14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0" indent="0" rtl="0">
              <a:lnSpc>
                <a:spcPct val="150000"/>
              </a:lnSpc>
              <a:buNone/>
            </a:pPr>
            <a:r>
              <a:rPr lang="my-MM" sz="1400" dirty="0"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③　အလုံပိတ်စေသော</a:t>
            </a:r>
            <a:endParaRPr lang="en-US" altLang="zh-TW" sz="14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0" indent="0" rtl="0">
              <a:lnSpc>
                <a:spcPct val="150000"/>
              </a:lnSpc>
              <a:buNone/>
            </a:pPr>
            <a:r>
              <a:rPr lang="my-MM" sz="1400" dirty="0"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④　သန့်ရှင်းစေသော</a:t>
            </a:r>
            <a:endParaRPr lang="en-US" altLang="zh-TW" sz="14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0" indent="0" rtl="0">
              <a:lnSpc>
                <a:spcPct val="150000"/>
              </a:lnSpc>
              <a:buNone/>
            </a:pPr>
            <a:r>
              <a:rPr lang="my-MM" sz="1400" dirty="0"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⑤　သံချေးတက်ခြင်းမှကာကွယ်သော</a:t>
            </a:r>
            <a:endParaRPr lang="en-US" altLang="zh-TW" sz="14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0" indent="0" rtl="0">
              <a:lnSpc>
                <a:spcPct val="150000"/>
              </a:lnSpc>
              <a:buNone/>
            </a:pPr>
            <a:endParaRPr lang="en-US" altLang="ja-JP" sz="14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0" indent="0" rtl="0">
              <a:lnSpc>
                <a:spcPct val="150000"/>
              </a:lnSpc>
              <a:buNone/>
            </a:pPr>
            <a:r>
              <a:rPr lang="my-MM" sz="1400" dirty="0"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အင်ဂျင်ဝိုင်အမည်အမျိုးမျိုးရှိသော်လည်း၊ ဆောက်လုပ်ရေးစက်ယန္တရားအသုံးပြပုံရှင်းလင်းချက်စာအုပ်တွင် </a:t>
            </a:r>
            <a:r>
              <a:rPr lang="my-MM" sz="1400" dirty="0">
                <a:solidFill>
                  <a:srgbClr val="FF0000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ဖော်ပြထားသောစံနှုန်းရှိသည့်ပစ္စည်းကိုအသုံးပြုရန်</a:t>
            </a:r>
            <a:r>
              <a:rPr lang="my-MM" sz="1400" dirty="0"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လိုအပ်သည်။</a:t>
            </a:r>
          </a:p>
        </p:txBody>
      </p:sp>
    </p:spTree>
    <p:extLst>
      <p:ext uri="{BB962C8B-B14F-4D97-AF65-F5344CB8AC3E}">
        <p14:creationId xmlns:p14="http://schemas.microsoft.com/office/powerpoint/2010/main" val="28340006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my-MM" sz="1600" dirty="0"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ဟိုက်ဒရောလစ်စနစ်</a:t>
            </a:r>
            <a:endParaRPr kumimoji="1" lang="ja-JP" altLang="en-US" sz="16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308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my-MM" sz="900" dirty="0">
                <a:solidFill>
                  <a:prstClr val="black"/>
                </a:solidFill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ဖတ်စာအုပ်စာမျက်နှာ 24 / အထောက်အကူပြုစာအုပ် စာမျက်နှာ 14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4"/>
            <a:ext cx="7886700" cy="435133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buNone/>
            </a:pPr>
            <a:endParaRPr lang="ja-JP" altLang="en-US" sz="10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050" y="1724891"/>
            <a:ext cx="7631900" cy="3408218"/>
          </a:xfrm>
          <a:prstGeom prst="rect">
            <a:avLst/>
          </a:prstGeom>
        </p:spPr>
      </p:pic>
      <p:sp>
        <p:nvSpPr>
          <p:cNvPr id="7" name="テキスト ボックス 629">
            <a:extLst>
              <a:ext uri="{FF2B5EF4-FFF2-40B4-BE49-F238E27FC236}">
                <a16:creationId xmlns:a16="http://schemas.microsoft.com/office/drawing/2014/main" id="{7257F885-B1EF-41D3-907C-583C82D7A182}"/>
              </a:ext>
            </a:extLst>
          </p:cNvPr>
          <p:cNvSpPr txBox="1"/>
          <p:nvPr/>
        </p:nvSpPr>
        <p:spPr>
          <a:xfrm>
            <a:off x="2242867" y="1744268"/>
            <a:ext cx="1210901" cy="36877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>
              <a:lnSpc>
                <a:spcPct val="150000"/>
              </a:lnSpc>
            </a:pPr>
            <a:r>
              <a:rPr lang="my-MM" sz="10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ဖိအားအမြင့် ဟိုက်ဒရောလစ်ဆီ</a:t>
            </a:r>
          </a:p>
        </p:txBody>
      </p:sp>
      <p:sp>
        <p:nvSpPr>
          <p:cNvPr id="8" name="テキスト ボックス 630">
            <a:extLst>
              <a:ext uri="{FF2B5EF4-FFF2-40B4-BE49-F238E27FC236}">
                <a16:creationId xmlns:a16="http://schemas.microsoft.com/office/drawing/2014/main" id="{7DBDDD8A-825A-4538-AD5D-DC4F9CFDAAAA}"/>
              </a:ext>
            </a:extLst>
          </p:cNvPr>
          <p:cNvSpPr txBox="1"/>
          <p:nvPr/>
        </p:nvSpPr>
        <p:spPr>
          <a:xfrm>
            <a:off x="950044" y="3282314"/>
            <a:ext cx="631197" cy="26512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1000" kern="10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အင်ဂျင်</a:t>
            </a:r>
          </a:p>
        </p:txBody>
      </p:sp>
      <p:sp>
        <p:nvSpPr>
          <p:cNvPr id="10" name="テキスト ボックス 631">
            <a:extLst>
              <a:ext uri="{FF2B5EF4-FFF2-40B4-BE49-F238E27FC236}">
                <a16:creationId xmlns:a16="http://schemas.microsoft.com/office/drawing/2014/main" id="{1B45521E-E05D-47DA-BA83-D450866A559C}"/>
              </a:ext>
            </a:extLst>
          </p:cNvPr>
          <p:cNvSpPr txBox="1"/>
          <p:nvPr/>
        </p:nvSpPr>
        <p:spPr>
          <a:xfrm>
            <a:off x="1930907" y="3074561"/>
            <a:ext cx="1327784" cy="70887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>
              <a:lnSpc>
                <a:spcPct val="150000"/>
              </a:lnSpc>
            </a:pPr>
            <a:r>
              <a:rPr lang="my-MM" sz="8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ဟိုက်ဒရောလစ်ပန့်</a:t>
            </a:r>
          </a:p>
          <a:p>
            <a:pPr algn="just" rtl="0">
              <a:lnSpc>
                <a:spcPct val="150000"/>
              </a:lnSpc>
            </a:pPr>
            <a:r>
              <a:rPr lang="my-MM" sz="8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(ဟိုက်ဒရောလစ်ဆီကို ဖိအားအမြင့်ဖြင့်ပို</a:t>
            </a:r>
            <a:r>
              <a:rPr lang="my-MM" sz="800" kern="100" dirty="0"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့လွှ</a:t>
            </a:r>
            <a:r>
              <a:rPr lang="my-MM" sz="8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တ် သည်)</a:t>
            </a:r>
          </a:p>
        </p:txBody>
      </p:sp>
      <p:sp>
        <p:nvSpPr>
          <p:cNvPr id="11" name="テキスト ボックス 632">
            <a:extLst>
              <a:ext uri="{FF2B5EF4-FFF2-40B4-BE49-F238E27FC236}">
                <a16:creationId xmlns:a16="http://schemas.microsoft.com/office/drawing/2014/main" id="{4A64460A-94E2-4095-B1B8-31FFD522F3BE}"/>
              </a:ext>
            </a:extLst>
          </p:cNvPr>
          <p:cNvSpPr txBox="1"/>
          <p:nvPr/>
        </p:nvSpPr>
        <p:spPr>
          <a:xfrm>
            <a:off x="3787925" y="1913563"/>
            <a:ext cx="1337784" cy="70887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>
              <a:lnSpc>
                <a:spcPct val="150000"/>
              </a:lnSpc>
            </a:pPr>
            <a:r>
              <a:rPr lang="my-MM" sz="7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ဟိုက်ဒရောလစ်ထိန်းချုပ်မှုအဆို့ရှင်</a:t>
            </a:r>
          </a:p>
          <a:p>
            <a:pPr algn="l" rtl="0">
              <a:lnSpc>
                <a:spcPct val="150000"/>
              </a:lnSpc>
            </a:pPr>
            <a:r>
              <a:rPr lang="my-MM" sz="7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(ဟိုက်ဒရောလစ်ဖိအား၊ စီးဆင်းသည့်ဦးတည်ရာကိုထိန်းချုပ်သည်)</a:t>
            </a:r>
          </a:p>
        </p:txBody>
      </p:sp>
      <p:sp>
        <p:nvSpPr>
          <p:cNvPr id="12" name="テキスト ボックス 634">
            <a:extLst>
              <a:ext uri="{FF2B5EF4-FFF2-40B4-BE49-F238E27FC236}">
                <a16:creationId xmlns:a16="http://schemas.microsoft.com/office/drawing/2014/main" id="{E9FA4843-D1CC-4891-B35D-FA2E212B4EBB}"/>
              </a:ext>
            </a:extLst>
          </p:cNvPr>
          <p:cNvSpPr txBox="1"/>
          <p:nvPr/>
        </p:nvSpPr>
        <p:spPr>
          <a:xfrm>
            <a:off x="5459866" y="1695977"/>
            <a:ext cx="1113800" cy="41949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>
              <a:lnSpc>
                <a:spcPct val="150000"/>
              </a:lnSpc>
            </a:pPr>
            <a:r>
              <a:rPr lang="my-MM" sz="10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ဖိအားအမြင့် ဟိုက်ဒရောလစ်ဆီ</a:t>
            </a:r>
          </a:p>
        </p:txBody>
      </p:sp>
      <p:sp>
        <p:nvSpPr>
          <p:cNvPr id="13" name="テキスト ボックス 635">
            <a:extLst>
              <a:ext uri="{FF2B5EF4-FFF2-40B4-BE49-F238E27FC236}">
                <a16:creationId xmlns:a16="http://schemas.microsoft.com/office/drawing/2014/main" id="{70D7205B-4BCF-45FB-9D41-52AD26219D18}"/>
              </a:ext>
            </a:extLst>
          </p:cNvPr>
          <p:cNvSpPr txBox="1"/>
          <p:nvPr/>
        </p:nvSpPr>
        <p:spPr>
          <a:xfrm>
            <a:off x="4583054" y="2894397"/>
            <a:ext cx="314872" cy="92862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eaVert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10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ဖိအားအနိမ့် ဟိုက်ဒရောလစ်ဆီ</a:t>
            </a:r>
          </a:p>
        </p:txBody>
      </p:sp>
      <p:sp>
        <p:nvSpPr>
          <p:cNvPr id="14" name="テキスト ボックス 636">
            <a:extLst>
              <a:ext uri="{FF2B5EF4-FFF2-40B4-BE49-F238E27FC236}">
                <a16:creationId xmlns:a16="http://schemas.microsoft.com/office/drawing/2014/main" id="{43EB7D0D-FF96-430B-8DC9-8795493D9298}"/>
              </a:ext>
            </a:extLst>
          </p:cNvPr>
          <p:cNvSpPr txBox="1"/>
          <p:nvPr/>
        </p:nvSpPr>
        <p:spPr>
          <a:xfrm>
            <a:off x="2553077" y="4695264"/>
            <a:ext cx="1027473" cy="29338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>
              <a:lnSpc>
                <a:spcPct val="150000"/>
              </a:lnSpc>
            </a:pPr>
            <a:r>
              <a:rPr lang="my-MM" sz="10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ဖိအားအနိမ့် ဟိုက်ဒရောလစ်ဆီ</a:t>
            </a:r>
          </a:p>
        </p:txBody>
      </p:sp>
      <p:sp>
        <p:nvSpPr>
          <p:cNvPr id="15" name="テキスト ボックス 637">
            <a:extLst>
              <a:ext uri="{FF2B5EF4-FFF2-40B4-BE49-F238E27FC236}">
                <a16:creationId xmlns:a16="http://schemas.microsoft.com/office/drawing/2014/main" id="{6B7764A4-8DB2-4513-933C-1BAF3CE750AD}"/>
              </a:ext>
            </a:extLst>
          </p:cNvPr>
          <p:cNvSpPr txBox="1"/>
          <p:nvPr/>
        </p:nvSpPr>
        <p:spPr>
          <a:xfrm>
            <a:off x="5534229" y="4717749"/>
            <a:ext cx="957106" cy="23392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>
              <a:lnSpc>
                <a:spcPct val="150000"/>
              </a:lnSpc>
            </a:pPr>
            <a:r>
              <a:rPr lang="my-MM" sz="10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ဖိအားအနိမ့် ဟိုက်ဒရောလစ်ဆီ</a:t>
            </a:r>
          </a:p>
        </p:txBody>
      </p:sp>
      <p:sp>
        <p:nvSpPr>
          <p:cNvPr id="16" name="テキスト ボックス 639">
            <a:extLst>
              <a:ext uri="{FF2B5EF4-FFF2-40B4-BE49-F238E27FC236}">
                <a16:creationId xmlns:a16="http://schemas.microsoft.com/office/drawing/2014/main" id="{3DA10E7D-2E92-49F3-AA6B-C059193C0ACE}"/>
              </a:ext>
            </a:extLst>
          </p:cNvPr>
          <p:cNvSpPr txBox="1"/>
          <p:nvPr/>
        </p:nvSpPr>
        <p:spPr>
          <a:xfrm>
            <a:off x="5683516" y="3025930"/>
            <a:ext cx="1397768" cy="70887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>
              <a:lnSpc>
                <a:spcPct val="150000"/>
              </a:lnSpc>
            </a:pPr>
            <a:r>
              <a:rPr lang="my-MM" sz="9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ဟိုက်ဒရောလစ်စွမ်းအင်</a:t>
            </a:r>
            <a:r>
              <a:rPr lang="en-US" sz="9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 </a:t>
            </a:r>
            <a:r>
              <a:rPr lang="my-MM" sz="9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ပို့လွှတ်ကိရိယာ</a:t>
            </a:r>
          </a:p>
          <a:p>
            <a:pPr algn="just" rtl="0">
              <a:lnSpc>
                <a:spcPct val="150000"/>
              </a:lnSpc>
            </a:pPr>
            <a:r>
              <a:rPr lang="my-MM" sz="9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(ဆီဖိအားကိုစက်မှုစွမ်းအင်အဖြစ်ပြောင်းသည်)</a:t>
            </a:r>
          </a:p>
        </p:txBody>
      </p:sp>
      <p:sp>
        <p:nvSpPr>
          <p:cNvPr id="17" name="テキスト ボックス 640">
            <a:extLst>
              <a:ext uri="{FF2B5EF4-FFF2-40B4-BE49-F238E27FC236}">
                <a16:creationId xmlns:a16="http://schemas.microsoft.com/office/drawing/2014/main" id="{FA05F11E-0897-4E8F-B086-04A81A0C9C8D}"/>
              </a:ext>
            </a:extLst>
          </p:cNvPr>
          <p:cNvSpPr txBox="1"/>
          <p:nvPr/>
        </p:nvSpPr>
        <p:spPr>
          <a:xfrm>
            <a:off x="7457554" y="3023760"/>
            <a:ext cx="825210" cy="70887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>
              <a:lnSpc>
                <a:spcPct val="150000"/>
              </a:lnSpc>
            </a:pPr>
            <a:r>
              <a:rPr lang="my-MM" sz="9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အလုပ်များ</a:t>
            </a:r>
          </a:p>
          <a:p>
            <a:pPr algn="just" rtl="0">
              <a:lnSpc>
                <a:spcPct val="150000"/>
              </a:lnSpc>
            </a:pPr>
            <a:r>
              <a:rPr lang="my-MM" sz="9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(အရွယ်အစား၊ အမြန်နှုန်း / ဦးတည်ရာ)</a:t>
            </a:r>
          </a:p>
        </p:txBody>
      </p:sp>
      <p:sp>
        <p:nvSpPr>
          <p:cNvPr id="18" name="テキスト ボックス 641">
            <a:extLst>
              <a:ext uri="{FF2B5EF4-FFF2-40B4-BE49-F238E27FC236}">
                <a16:creationId xmlns:a16="http://schemas.microsoft.com/office/drawing/2014/main" id="{CA36B846-CCE5-4DC8-9A10-50E2D1D070BD}"/>
              </a:ext>
            </a:extLst>
          </p:cNvPr>
          <p:cNvSpPr txBox="1"/>
          <p:nvPr/>
        </p:nvSpPr>
        <p:spPr>
          <a:xfrm>
            <a:off x="3891369" y="4267371"/>
            <a:ext cx="1130895" cy="64507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>
              <a:lnSpc>
                <a:spcPct val="150000"/>
              </a:lnSpc>
            </a:pPr>
            <a:r>
              <a:rPr lang="my-MM" sz="10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ဟိုက်ဒရောလစ်ဆီ</a:t>
            </a:r>
            <a:r>
              <a:rPr lang="en-US" sz="10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 </a:t>
            </a:r>
            <a:r>
              <a:rPr lang="my-MM" sz="10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သိုလှောင်ကန် အရန်စက်ပစ္စည်း</a:t>
            </a:r>
          </a:p>
        </p:txBody>
      </p:sp>
    </p:spTree>
    <p:extLst>
      <p:ext uri="{BB962C8B-B14F-4D97-AF65-F5344CB8AC3E}">
        <p14:creationId xmlns:p14="http://schemas.microsoft.com/office/powerpoint/2010/main" val="33749383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my-MM" sz="1600" dirty="0"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ဟိုက်ဒရောလစ်ပန့် ①ဂီယာပန့် ②ပစ္စတင်ပန့် Shaft အမျိုးအစား၊ Swashplate အမျိုးအစား</a:t>
            </a:r>
            <a:endParaRPr kumimoji="1" lang="ja-JP" altLang="en-US" sz="16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308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my-MM" sz="900" dirty="0">
                <a:solidFill>
                  <a:prstClr val="black"/>
                </a:solidFill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ဖတ်စာအုပ်စာမျက်နှာ 25 / အထောက်အကူပြုစာအုပ် စာမျက်နှာ 14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4"/>
            <a:ext cx="7886700" cy="5071456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buNone/>
            </a:pPr>
            <a:endParaRPr lang="ja-JP" altLang="en-US" sz="8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5051" y="1344866"/>
            <a:ext cx="4554805" cy="1897835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902" y="3841200"/>
            <a:ext cx="3470564" cy="2241406"/>
          </a:xfrm>
          <a:prstGeom prst="rect">
            <a:avLst/>
          </a:prstGeom>
        </p:spPr>
      </p:pic>
      <p:sp>
        <p:nvSpPr>
          <p:cNvPr id="10" name="テキスト ボックス 9"/>
          <p:cNvSpPr txBox="1"/>
          <p:nvPr/>
        </p:nvSpPr>
        <p:spPr>
          <a:xfrm>
            <a:off x="552244" y="6064933"/>
            <a:ext cx="7861564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my-MM" sz="800" dirty="0">
                <a:solidFill>
                  <a:prstClr val="blac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Shaft အမျိုးအစား         </a:t>
            </a:r>
            <a:r>
              <a:rPr lang="ja-JP" altLang="en-US" sz="800" dirty="0">
                <a:solidFill>
                  <a:prstClr val="blac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　　　　　　　　　　　　　　　　　　　　　　　　　　　　　　　　　　　　　　　　　　　　</a:t>
            </a:r>
            <a:r>
              <a:rPr lang="my-MM" sz="800" dirty="0">
                <a:solidFill>
                  <a:prstClr val="blac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    </a:t>
            </a:r>
            <a:r>
              <a:rPr lang="ja-JP" altLang="en-US" sz="800" dirty="0">
                <a:solidFill>
                  <a:prstClr val="blac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　</a:t>
            </a:r>
            <a:r>
              <a:rPr lang="my-MM" sz="800" dirty="0">
                <a:solidFill>
                  <a:prstClr val="blac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 Swashplate အမျိုးအစား</a:t>
            </a:r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4715" y="4097941"/>
            <a:ext cx="3829240" cy="1929578"/>
          </a:xfrm>
          <a:prstGeom prst="rect">
            <a:avLst/>
          </a:prstGeom>
        </p:spPr>
      </p:pic>
      <p:sp>
        <p:nvSpPr>
          <p:cNvPr id="12" name="正方形/長方形 11"/>
          <p:cNvSpPr/>
          <p:nvPr/>
        </p:nvSpPr>
        <p:spPr>
          <a:xfrm>
            <a:off x="6276109" y="5802050"/>
            <a:ext cx="561109" cy="2805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 sz="80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636270" y="3307604"/>
            <a:ext cx="7861564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my-MM" sz="800">
                <a:solidFill>
                  <a:prstClr val="blac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ဂီယာပန့်၏လည်ပတ်မှုနိယာမအကျဉ်းချုပ်</a:t>
            </a:r>
          </a:p>
        </p:txBody>
      </p:sp>
      <p:sp>
        <p:nvSpPr>
          <p:cNvPr id="14" name="テキスト ボックス 652">
            <a:extLst>
              <a:ext uri="{FF2B5EF4-FFF2-40B4-BE49-F238E27FC236}">
                <a16:creationId xmlns:a16="http://schemas.microsoft.com/office/drawing/2014/main" id="{4045B5C2-BD1C-4216-BC37-18114E3D187B}"/>
              </a:ext>
            </a:extLst>
          </p:cNvPr>
          <p:cNvSpPr txBox="1"/>
          <p:nvPr/>
        </p:nvSpPr>
        <p:spPr>
          <a:xfrm>
            <a:off x="2325051" y="1369453"/>
            <a:ext cx="250649" cy="16200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eaVert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8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ဟိုက်ဒရောလစ်ဆီစုပ်ယူသည့်အပေါက်</a:t>
            </a:r>
          </a:p>
        </p:txBody>
      </p:sp>
      <p:sp>
        <p:nvSpPr>
          <p:cNvPr id="15" name="テキスト ボックス 653">
            <a:extLst>
              <a:ext uri="{FF2B5EF4-FFF2-40B4-BE49-F238E27FC236}">
                <a16:creationId xmlns:a16="http://schemas.microsoft.com/office/drawing/2014/main" id="{9767FE6A-57A7-4F6B-949C-48756F09260C}"/>
              </a:ext>
            </a:extLst>
          </p:cNvPr>
          <p:cNvSpPr txBox="1"/>
          <p:nvPr/>
        </p:nvSpPr>
        <p:spPr>
          <a:xfrm>
            <a:off x="6643211" y="1769303"/>
            <a:ext cx="194007" cy="130749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eaVert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8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ဟိုက်ဒရောလစ်ဆီထုတ်ပေါက်</a:t>
            </a:r>
          </a:p>
        </p:txBody>
      </p:sp>
      <p:sp>
        <p:nvSpPr>
          <p:cNvPr id="16" name="テキスト ボックス 642">
            <a:extLst>
              <a:ext uri="{FF2B5EF4-FFF2-40B4-BE49-F238E27FC236}">
                <a16:creationId xmlns:a16="http://schemas.microsoft.com/office/drawing/2014/main" id="{CB484862-FB86-4FC4-B180-14147D182586}"/>
              </a:ext>
            </a:extLst>
          </p:cNvPr>
          <p:cNvSpPr txBox="1"/>
          <p:nvPr/>
        </p:nvSpPr>
        <p:spPr>
          <a:xfrm>
            <a:off x="1451581" y="3747866"/>
            <a:ext cx="751105" cy="38169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>
              <a:lnSpc>
                <a:spcPct val="150000"/>
              </a:lnSpc>
            </a:pPr>
            <a:r>
              <a:rPr lang="my-MM" sz="8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စွမ်းအင်ပို့လွှ</a:t>
            </a:r>
            <a:r>
              <a:rPr lang="en-US" sz="8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 </a:t>
            </a:r>
            <a:r>
              <a:rPr lang="my-MM" sz="8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တ်အနားကွတ်</a:t>
            </a:r>
          </a:p>
        </p:txBody>
      </p:sp>
      <p:sp>
        <p:nvSpPr>
          <p:cNvPr id="17" name="テキスト ボックス 643">
            <a:extLst>
              <a:ext uri="{FF2B5EF4-FFF2-40B4-BE49-F238E27FC236}">
                <a16:creationId xmlns:a16="http://schemas.microsoft.com/office/drawing/2014/main" id="{9A04384A-5127-43CC-9717-770EF0243B95}"/>
              </a:ext>
            </a:extLst>
          </p:cNvPr>
          <p:cNvSpPr txBox="1"/>
          <p:nvPr/>
        </p:nvSpPr>
        <p:spPr>
          <a:xfrm>
            <a:off x="1333168" y="4208780"/>
            <a:ext cx="197920" cy="15361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800" kern="10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ဝင်ရိုး</a:t>
            </a:r>
          </a:p>
        </p:txBody>
      </p:sp>
      <p:sp>
        <p:nvSpPr>
          <p:cNvPr id="18" name="テキスト ボックス 644">
            <a:extLst>
              <a:ext uri="{FF2B5EF4-FFF2-40B4-BE49-F238E27FC236}">
                <a16:creationId xmlns:a16="http://schemas.microsoft.com/office/drawing/2014/main" id="{7C9418D7-F53E-4105-8D20-E837444C9D3A}"/>
              </a:ext>
            </a:extLst>
          </p:cNvPr>
          <p:cNvSpPr txBox="1"/>
          <p:nvPr/>
        </p:nvSpPr>
        <p:spPr>
          <a:xfrm>
            <a:off x="2448316" y="3942676"/>
            <a:ext cx="952808" cy="16435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800" kern="10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ဆလင်ဒါဘလော့</a:t>
            </a:r>
          </a:p>
        </p:txBody>
      </p:sp>
      <p:sp>
        <p:nvSpPr>
          <p:cNvPr id="19" name="テキスト ボックス 645">
            <a:extLst>
              <a:ext uri="{FF2B5EF4-FFF2-40B4-BE49-F238E27FC236}">
                <a16:creationId xmlns:a16="http://schemas.microsoft.com/office/drawing/2014/main" id="{D9C479E8-5F7B-4B8A-B49B-7EE8CB386F5D}"/>
              </a:ext>
            </a:extLst>
          </p:cNvPr>
          <p:cNvSpPr txBox="1"/>
          <p:nvPr/>
        </p:nvSpPr>
        <p:spPr>
          <a:xfrm>
            <a:off x="2255408" y="5676148"/>
            <a:ext cx="457200" cy="16435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800" kern="10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ပစ္စတင်</a:t>
            </a:r>
          </a:p>
        </p:txBody>
      </p:sp>
      <p:sp>
        <p:nvSpPr>
          <p:cNvPr id="20" name="テキスト ボックス 646">
            <a:extLst>
              <a:ext uri="{FF2B5EF4-FFF2-40B4-BE49-F238E27FC236}">
                <a16:creationId xmlns:a16="http://schemas.microsoft.com/office/drawing/2014/main" id="{06B8F8E8-32C5-448A-95BE-BE03BE696435}"/>
              </a:ext>
            </a:extLst>
          </p:cNvPr>
          <p:cNvSpPr txBox="1"/>
          <p:nvPr/>
        </p:nvSpPr>
        <p:spPr>
          <a:xfrm>
            <a:off x="3338070" y="4588259"/>
            <a:ext cx="529811" cy="21043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>
              <a:lnSpc>
                <a:spcPct val="150000"/>
              </a:lnSpc>
            </a:pPr>
            <a:r>
              <a:rPr lang="my-MM" sz="8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ဝင်ပေါက် / ထွက်ပေါက်</a:t>
            </a:r>
          </a:p>
        </p:txBody>
      </p:sp>
      <p:sp>
        <p:nvSpPr>
          <p:cNvPr id="21" name="テキスト ボックス 647">
            <a:extLst>
              <a:ext uri="{FF2B5EF4-FFF2-40B4-BE49-F238E27FC236}">
                <a16:creationId xmlns:a16="http://schemas.microsoft.com/office/drawing/2014/main" id="{98612CBF-9137-4469-9AB1-86AD5CBDDBF5}"/>
              </a:ext>
            </a:extLst>
          </p:cNvPr>
          <p:cNvSpPr txBox="1"/>
          <p:nvPr/>
        </p:nvSpPr>
        <p:spPr>
          <a:xfrm>
            <a:off x="3979808" y="4588259"/>
            <a:ext cx="529811" cy="16507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>
              <a:lnSpc>
                <a:spcPct val="150000"/>
              </a:lnSpc>
            </a:pPr>
            <a:r>
              <a:rPr lang="my-MM" sz="8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ဝင်ပေါက် / ထွက်ပေါက်</a:t>
            </a:r>
          </a:p>
        </p:txBody>
      </p:sp>
      <p:sp>
        <p:nvSpPr>
          <p:cNvPr id="22" name="テキスト ボックス 648">
            <a:extLst>
              <a:ext uri="{FF2B5EF4-FFF2-40B4-BE49-F238E27FC236}">
                <a16:creationId xmlns:a16="http://schemas.microsoft.com/office/drawing/2014/main" id="{3209E55A-9945-47AA-A366-BE72E81104EF}"/>
              </a:ext>
            </a:extLst>
          </p:cNvPr>
          <p:cNvSpPr txBox="1"/>
          <p:nvPr/>
        </p:nvSpPr>
        <p:spPr>
          <a:xfrm>
            <a:off x="2867892" y="5922989"/>
            <a:ext cx="659402" cy="17727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>
              <a:lnSpc>
                <a:spcPct val="150000"/>
              </a:lnSpc>
            </a:pPr>
            <a:r>
              <a:rPr lang="my-MM" sz="8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အဆို့ရှင် plate</a:t>
            </a:r>
          </a:p>
        </p:txBody>
      </p:sp>
      <p:sp>
        <p:nvSpPr>
          <p:cNvPr id="24" name="テキスト ボックス 644">
            <a:extLst>
              <a:ext uri="{FF2B5EF4-FFF2-40B4-BE49-F238E27FC236}">
                <a16:creationId xmlns:a16="http://schemas.microsoft.com/office/drawing/2014/main" id="{7AA05499-A251-4E64-9964-9846A990F2F1}"/>
              </a:ext>
            </a:extLst>
          </p:cNvPr>
          <p:cNvSpPr txBox="1"/>
          <p:nvPr/>
        </p:nvSpPr>
        <p:spPr>
          <a:xfrm>
            <a:off x="5909213" y="4174153"/>
            <a:ext cx="1102124" cy="18121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800" kern="10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ဆလင်ဒါဘလော့</a:t>
            </a:r>
          </a:p>
        </p:txBody>
      </p:sp>
      <p:sp>
        <p:nvSpPr>
          <p:cNvPr id="25" name="テキスト ボックス 643">
            <a:extLst>
              <a:ext uri="{FF2B5EF4-FFF2-40B4-BE49-F238E27FC236}">
                <a16:creationId xmlns:a16="http://schemas.microsoft.com/office/drawing/2014/main" id="{B722F938-399D-4D4E-956A-464AF129C502}"/>
              </a:ext>
            </a:extLst>
          </p:cNvPr>
          <p:cNvSpPr txBox="1"/>
          <p:nvPr/>
        </p:nvSpPr>
        <p:spPr>
          <a:xfrm>
            <a:off x="4921656" y="4498674"/>
            <a:ext cx="197920" cy="15361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800" kern="10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ဝင်ရိုး</a:t>
            </a:r>
          </a:p>
        </p:txBody>
      </p:sp>
      <p:sp>
        <p:nvSpPr>
          <p:cNvPr id="26" name="テキスト ボックス 648">
            <a:extLst>
              <a:ext uri="{FF2B5EF4-FFF2-40B4-BE49-F238E27FC236}">
                <a16:creationId xmlns:a16="http://schemas.microsoft.com/office/drawing/2014/main" id="{73AF12BE-84A1-4377-8823-30FCEF83E927}"/>
              </a:ext>
            </a:extLst>
          </p:cNvPr>
          <p:cNvSpPr txBox="1"/>
          <p:nvPr/>
        </p:nvSpPr>
        <p:spPr>
          <a:xfrm>
            <a:off x="7011336" y="5758324"/>
            <a:ext cx="703913" cy="10476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>
              <a:lnSpc>
                <a:spcPct val="150000"/>
              </a:lnSpc>
            </a:pPr>
            <a:r>
              <a:rPr lang="my-MM" sz="8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အဆို့ရှင် plate</a:t>
            </a:r>
          </a:p>
        </p:txBody>
      </p:sp>
      <p:sp>
        <p:nvSpPr>
          <p:cNvPr id="27" name="テキスト ボックス 645">
            <a:extLst>
              <a:ext uri="{FF2B5EF4-FFF2-40B4-BE49-F238E27FC236}">
                <a16:creationId xmlns:a16="http://schemas.microsoft.com/office/drawing/2014/main" id="{D26F9536-EC4C-4921-B84F-94474EEB239D}"/>
              </a:ext>
            </a:extLst>
          </p:cNvPr>
          <p:cNvSpPr txBox="1"/>
          <p:nvPr/>
        </p:nvSpPr>
        <p:spPr>
          <a:xfrm>
            <a:off x="5834856" y="5669196"/>
            <a:ext cx="561109" cy="23312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800" kern="10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ပစ္စတင်</a:t>
            </a:r>
          </a:p>
        </p:txBody>
      </p:sp>
      <p:sp>
        <p:nvSpPr>
          <p:cNvPr id="28" name="テキスト ボックス 646">
            <a:extLst>
              <a:ext uri="{FF2B5EF4-FFF2-40B4-BE49-F238E27FC236}">
                <a16:creationId xmlns:a16="http://schemas.microsoft.com/office/drawing/2014/main" id="{13E837D5-8D63-40B2-B73F-71287023AA16}"/>
              </a:ext>
            </a:extLst>
          </p:cNvPr>
          <p:cNvSpPr txBox="1"/>
          <p:nvPr/>
        </p:nvSpPr>
        <p:spPr>
          <a:xfrm>
            <a:off x="7002821" y="4454689"/>
            <a:ext cx="495117" cy="24158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>
              <a:lnSpc>
                <a:spcPct val="150000"/>
              </a:lnSpc>
            </a:pPr>
            <a:r>
              <a:rPr lang="my-MM" sz="8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ဝင်ပေါက် / ထွက်ပေါက်</a:t>
            </a:r>
          </a:p>
        </p:txBody>
      </p:sp>
      <p:sp>
        <p:nvSpPr>
          <p:cNvPr id="29" name="テキスト ボックス 646">
            <a:extLst>
              <a:ext uri="{FF2B5EF4-FFF2-40B4-BE49-F238E27FC236}">
                <a16:creationId xmlns:a16="http://schemas.microsoft.com/office/drawing/2014/main" id="{FB03566E-D0B3-4148-99D8-5D839A36AE57}"/>
              </a:ext>
            </a:extLst>
          </p:cNvPr>
          <p:cNvSpPr txBox="1"/>
          <p:nvPr/>
        </p:nvSpPr>
        <p:spPr>
          <a:xfrm>
            <a:off x="7908470" y="4392273"/>
            <a:ext cx="579344" cy="26001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>
              <a:lnSpc>
                <a:spcPct val="150000"/>
              </a:lnSpc>
            </a:pPr>
            <a:r>
              <a:rPr lang="my-MM" sz="8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ဝင်ပေါက် / ထွက်ပေါက်</a:t>
            </a:r>
          </a:p>
        </p:txBody>
      </p:sp>
      <p:sp>
        <p:nvSpPr>
          <p:cNvPr id="30" name="テキスト ボックス 645">
            <a:extLst>
              <a:ext uri="{FF2B5EF4-FFF2-40B4-BE49-F238E27FC236}">
                <a16:creationId xmlns:a16="http://schemas.microsoft.com/office/drawing/2014/main" id="{F9E2F601-88F9-487F-9E09-C753C4DD29C1}"/>
              </a:ext>
            </a:extLst>
          </p:cNvPr>
          <p:cNvSpPr txBox="1"/>
          <p:nvPr/>
        </p:nvSpPr>
        <p:spPr>
          <a:xfrm>
            <a:off x="4771120" y="5465106"/>
            <a:ext cx="561109" cy="23312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8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Swashplate</a:t>
            </a:r>
            <a:endParaRPr lang="ja-JP" sz="800" kern="100" dirty="0">
              <a:effectLst/>
              <a:latin typeface="Pyidaungsu" panose="020B0502040204020203" pitchFamily="34" charset="0"/>
              <a:ea typeface="游ゴシック" panose="020B0400000000000000" pitchFamily="50" charset="-128"/>
              <a:cs typeface="Pyidaungsu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08513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908299"/>
            <a:ext cx="7772400" cy="601663"/>
          </a:xfrm>
        </p:spPr>
        <p:txBody>
          <a:bodyPr rtlCol="0">
            <a:normAutofit fontScale="90000"/>
          </a:bodyPr>
          <a:lstStyle/>
          <a:p>
            <a:pPr rtl="0">
              <a:lnSpc>
                <a:spcPct val="150000"/>
              </a:lnSpc>
            </a:pPr>
            <a:r>
              <a:rPr lang="my-MM" sz="3200" dirty="0"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အခန်း 1 ယာဉ်အမျိုးအစားဆောက်လုပ်ရေးစက်ယန္တရားနှင့်</a:t>
            </a:r>
            <a:r>
              <a:rPr lang="en-US" sz="3200" dirty="0"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 </a:t>
            </a:r>
            <a:r>
              <a:rPr lang="my-MM" sz="3200" dirty="0"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စပ်လျဉ်းသောအခြေခံဗဟုသုတများ</a:t>
            </a:r>
          </a:p>
        </p:txBody>
      </p:sp>
    </p:spTree>
    <p:extLst>
      <p:ext uri="{BB962C8B-B14F-4D97-AF65-F5344CB8AC3E}">
        <p14:creationId xmlns:p14="http://schemas.microsoft.com/office/powerpoint/2010/main" val="12185806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my-MM" sz="1600" dirty="0"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ဟိုက်ဒရောလစ်ဆီသိုလှောင်ကန်</a:t>
            </a:r>
            <a:endParaRPr kumimoji="1" lang="ja-JP" altLang="en-US" sz="16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308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my-MM" sz="900" dirty="0">
                <a:solidFill>
                  <a:prstClr val="black"/>
                </a:solidFill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ဖတ်စာအုပ်စာမျက်နှာ 31 / အထောက်အကူပြုစာအုပ် စာမျက်နှာ 14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101243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buNone/>
            </a:pPr>
            <a:endParaRPr lang="ja-JP" altLang="en-US" sz="20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772308" y="1630170"/>
            <a:ext cx="4597136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my-MM" sz="1200">
                <a:solidFill>
                  <a:prstClr val="blac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ဟိုက်ဒရောလစ်ဆီသိုလှောင်ကန်</a:t>
            </a: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5046978" y="1268862"/>
            <a:ext cx="3172214" cy="2765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my-MM" sz="1200" dirty="0">
                <a:solidFill>
                  <a:prstClr val="blac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ပေါင်းစပ် Air Breather</a:t>
            </a: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8467" y="2002551"/>
            <a:ext cx="4004819" cy="3887676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9261" y="1468681"/>
            <a:ext cx="1647649" cy="2350323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85104" y="4161917"/>
            <a:ext cx="1471806" cy="2207709"/>
          </a:xfrm>
          <a:prstGeom prst="rect">
            <a:avLst/>
          </a:prstGeom>
        </p:spPr>
      </p:pic>
      <p:sp>
        <p:nvSpPr>
          <p:cNvPr id="12" name="テキスト ボックス 11"/>
          <p:cNvSpPr txBox="1"/>
          <p:nvPr/>
        </p:nvSpPr>
        <p:spPr>
          <a:xfrm>
            <a:off x="4912053" y="3940678"/>
            <a:ext cx="3172214" cy="2765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my-MM" sz="1200">
                <a:solidFill>
                  <a:prstClr val="blac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ပိုက်လိုင်းသုံးfilter</a:t>
            </a:r>
          </a:p>
        </p:txBody>
      </p:sp>
      <p:sp>
        <p:nvSpPr>
          <p:cNvPr id="13" name="テキスト ボックス 660">
            <a:extLst>
              <a:ext uri="{FF2B5EF4-FFF2-40B4-BE49-F238E27FC236}">
                <a16:creationId xmlns:a16="http://schemas.microsoft.com/office/drawing/2014/main" id="{9DEA56B1-F1B8-4532-8A2F-7B666A24AB9D}"/>
              </a:ext>
            </a:extLst>
          </p:cNvPr>
          <p:cNvSpPr txBox="1"/>
          <p:nvPr/>
        </p:nvSpPr>
        <p:spPr>
          <a:xfrm>
            <a:off x="7213118" y="4736702"/>
            <a:ext cx="330200" cy="10477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700" kern="10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Outlet</a:t>
            </a:r>
          </a:p>
        </p:txBody>
      </p:sp>
      <p:sp>
        <p:nvSpPr>
          <p:cNvPr id="14" name="テキスト ボックス 661">
            <a:extLst>
              <a:ext uri="{FF2B5EF4-FFF2-40B4-BE49-F238E27FC236}">
                <a16:creationId xmlns:a16="http://schemas.microsoft.com/office/drawing/2014/main" id="{68970315-240B-426A-AA8F-5A2F4F1604A9}"/>
              </a:ext>
            </a:extLst>
          </p:cNvPr>
          <p:cNvSpPr txBox="1"/>
          <p:nvPr/>
        </p:nvSpPr>
        <p:spPr>
          <a:xfrm>
            <a:off x="7021512" y="5030941"/>
            <a:ext cx="450850" cy="10477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700" kern="10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သံလိုက်</a:t>
            </a:r>
          </a:p>
        </p:txBody>
      </p:sp>
      <p:sp>
        <p:nvSpPr>
          <p:cNvPr id="15" name="テキスト ボックス 662">
            <a:extLst>
              <a:ext uri="{FF2B5EF4-FFF2-40B4-BE49-F238E27FC236}">
                <a16:creationId xmlns:a16="http://schemas.microsoft.com/office/drawing/2014/main" id="{89019963-E9A5-43D6-9F06-31C2917B8BE7}"/>
              </a:ext>
            </a:extLst>
          </p:cNvPr>
          <p:cNvSpPr txBox="1"/>
          <p:nvPr/>
        </p:nvSpPr>
        <p:spPr>
          <a:xfrm>
            <a:off x="7016321" y="5250303"/>
            <a:ext cx="655933" cy="16404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700" kern="10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ဒြပ်စင်</a:t>
            </a:r>
          </a:p>
        </p:txBody>
      </p:sp>
      <p:sp>
        <p:nvSpPr>
          <p:cNvPr id="16" name="テキスト ボックス 663">
            <a:extLst>
              <a:ext uri="{FF2B5EF4-FFF2-40B4-BE49-F238E27FC236}">
                <a16:creationId xmlns:a16="http://schemas.microsoft.com/office/drawing/2014/main" id="{0F8A9718-967B-49B7-8FA9-8B07B265B42B}"/>
              </a:ext>
            </a:extLst>
          </p:cNvPr>
          <p:cNvSpPr txBox="1"/>
          <p:nvPr/>
        </p:nvSpPr>
        <p:spPr>
          <a:xfrm>
            <a:off x="6888989" y="1482096"/>
            <a:ext cx="450850" cy="10477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800" kern="10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အဖုံး</a:t>
            </a:r>
          </a:p>
        </p:txBody>
      </p:sp>
      <p:sp>
        <p:nvSpPr>
          <p:cNvPr id="17" name="テキスト ボックス 664">
            <a:extLst>
              <a:ext uri="{FF2B5EF4-FFF2-40B4-BE49-F238E27FC236}">
                <a16:creationId xmlns:a16="http://schemas.microsoft.com/office/drawing/2014/main" id="{9D7BD54B-5AB6-478F-9211-3777F46A98B2}"/>
              </a:ext>
            </a:extLst>
          </p:cNvPr>
          <p:cNvSpPr txBox="1"/>
          <p:nvPr/>
        </p:nvSpPr>
        <p:spPr>
          <a:xfrm>
            <a:off x="5706979" y="1491971"/>
            <a:ext cx="967417" cy="17580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8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လေစစ်ဒြပ်စင်</a:t>
            </a:r>
          </a:p>
        </p:txBody>
      </p:sp>
      <p:sp>
        <p:nvSpPr>
          <p:cNvPr id="18" name="テキスト ボックス 665">
            <a:extLst>
              <a:ext uri="{FF2B5EF4-FFF2-40B4-BE49-F238E27FC236}">
                <a16:creationId xmlns:a16="http://schemas.microsoft.com/office/drawing/2014/main" id="{F3C56C90-E003-4142-8D55-8310B1CF9661}"/>
              </a:ext>
            </a:extLst>
          </p:cNvPr>
          <p:cNvSpPr txBox="1"/>
          <p:nvPr/>
        </p:nvSpPr>
        <p:spPr>
          <a:xfrm>
            <a:off x="6007614" y="2724149"/>
            <a:ext cx="228600" cy="92281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eaVert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8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ဆီစစ်ဒြပ်စင်</a:t>
            </a:r>
          </a:p>
        </p:txBody>
      </p:sp>
      <p:sp>
        <p:nvSpPr>
          <p:cNvPr id="19" name="テキスト ボックス 666">
            <a:extLst>
              <a:ext uri="{FF2B5EF4-FFF2-40B4-BE49-F238E27FC236}">
                <a16:creationId xmlns:a16="http://schemas.microsoft.com/office/drawing/2014/main" id="{56F3F87E-B265-47F6-A759-13A08B6649B9}"/>
              </a:ext>
            </a:extLst>
          </p:cNvPr>
          <p:cNvSpPr txBox="1"/>
          <p:nvPr/>
        </p:nvSpPr>
        <p:spPr>
          <a:xfrm>
            <a:off x="1593410" y="2291736"/>
            <a:ext cx="1268851" cy="18069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9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ဆီလယ်ဗယ်တိုင်းတာတိုင်</a:t>
            </a:r>
          </a:p>
        </p:txBody>
      </p:sp>
      <p:sp>
        <p:nvSpPr>
          <p:cNvPr id="20" name="テキスト ボックス 667">
            <a:extLst>
              <a:ext uri="{FF2B5EF4-FFF2-40B4-BE49-F238E27FC236}">
                <a16:creationId xmlns:a16="http://schemas.microsoft.com/office/drawing/2014/main" id="{1A6593CE-A5A2-4E18-831F-FA8667F4CB52}"/>
              </a:ext>
            </a:extLst>
          </p:cNvPr>
          <p:cNvSpPr txBox="1"/>
          <p:nvPr/>
        </p:nvSpPr>
        <p:spPr>
          <a:xfrm>
            <a:off x="3995397" y="2457656"/>
            <a:ext cx="916656" cy="11798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900" kern="10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Air Breather</a:t>
            </a:r>
          </a:p>
        </p:txBody>
      </p:sp>
      <p:sp>
        <p:nvSpPr>
          <p:cNvPr id="21" name="テキスト ボックス 668">
            <a:extLst>
              <a:ext uri="{FF2B5EF4-FFF2-40B4-BE49-F238E27FC236}">
                <a16:creationId xmlns:a16="http://schemas.microsoft.com/office/drawing/2014/main" id="{F93994EE-D119-42F9-9C66-80DAF1AFBC3F}"/>
              </a:ext>
            </a:extLst>
          </p:cNvPr>
          <p:cNvSpPr txBox="1"/>
          <p:nvPr/>
        </p:nvSpPr>
        <p:spPr>
          <a:xfrm>
            <a:off x="2079087" y="2641860"/>
            <a:ext cx="487745" cy="18069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900" kern="10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filter</a:t>
            </a:r>
          </a:p>
        </p:txBody>
      </p:sp>
      <p:sp>
        <p:nvSpPr>
          <p:cNvPr id="22" name="テキスト ボックス 669">
            <a:extLst>
              <a:ext uri="{FF2B5EF4-FFF2-40B4-BE49-F238E27FC236}">
                <a16:creationId xmlns:a16="http://schemas.microsoft.com/office/drawing/2014/main" id="{58D0E322-8EF0-4F8E-A35D-B1359205929F}"/>
              </a:ext>
            </a:extLst>
          </p:cNvPr>
          <p:cNvSpPr txBox="1"/>
          <p:nvPr/>
        </p:nvSpPr>
        <p:spPr>
          <a:xfrm rot="20042738">
            <a:off x="1715065" y="3728037"/>
            <a:ext cx="459481" cy="17046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900" kern="10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ဆားကစ်မှ</a:t>
            </a:r>
          </a:p>
        </p:txBody>
      </p:sp>
      <p:sp>
        <p:nvSpPr>
          <p:cNvPr id="23" name="テキスト ボックス 670">
            <a:extLst>
              <a:ext uri="{FF2B5EF4-FFF2-40B4-BE49-F238E27FC236}">
                <a16:creationId xmlns:a16="http://schemas.microsoft.com/office/drawing/2014/main" id="{D9BE3FBA-CBEE-4BDA-8282-583BC128CB5B}"/>
              </a:ext>
            </a:extLst>
          </p:cNvPr>
          <p:cNvSpPr txBox="1"/>
          <p:nvPr/>
        </p:nvSpPr>
        <p:spPr>
          <a:xfrm>
            <a:off x="1074868" y="5584117"/>
            <a:ext cx="612222" cy="17046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>
              <a:lnSpc>
                <a:spcPct val="150000"/>
              </a:lnSpc>
            </a:pPr>
            <a:r>
              <a:rPr lang="my-MM" sz="9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လည်ပတ်မှု</a:t>
            </a:r>
            <a:r>
              <a:rPr lang="en-US" sz="9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 </a:t>
            </a:r>
            <a:r>
              <a:rPr lang="my-MM" sz="9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အဆို့ရှင်မှ</a:t>
            </a:r>
          </a:p>
        </p:txBody>
      </p:sp>
      <p:sp>
        <p:nvSpPr>
          <p:cNvPr id="24" name="テキスト ボックス 671">
            <a:extLst>
              <a:ext uri="{FF2B5EF4-FFF2-40B4-BE49-F238E27FC236}">
                <a16:creationId xmlns:a16="http://schemas.microsoft.com/office/drawing/2014/main" id="{1CFF4EDD-5163-45CF-B5AF-477D92D92399}"/>
              </a:ext>
            </a:extLst>
          </p:cNvPr>
          <p:cNvSpPr txBox="1"/>
          <p:nvPr/>
        </p:nvSpPr>
        <p:spPr>
          <a:xfrm>
            <a:off x="3398498" y="4131681"/>
            <a:ext cx="596899" cy="17046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900" kern="10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ဆီစစ်</a:t>
            </a:r>
          </a:p>
        </p:txBody>
      </p:sp>
      <p:sp>
        <p:nvSpPr>
          <p:cNvPr id="25" name="テキスト ボックス 672">
            <a:extLst>
              <a:ext uri="{FF2B5EF4-FFF2-40B4-BE49-F238E27FC236}">
                <a16:creationId xmlns:a16="http://schemas.microsoft.com/office/drawing/2014/main" id="{664F4D06-2E06-4EA7-8C56-2EBC5A0D268C}"/>
              </a:ext>
            </a:extLst>
          </p:cNvPr>
          <p:cNvSpPr txBox="1"/>
          <p:nvPr/>
        </p:nvSpPr>
        <p:spPr>
          <a:xfrm>
            <a:off x="3440111" y="5479342"/>
            <a:ext cx="541781" cy="10477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900" kern="10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Trap</a:t>
            </a:r>
          </a:p>
        </p:txBody>
      </p:sp>
      <p:sp>
        <p:nvSpPr>
          <p:cNvPr id="26" name="テキスト ボックス 673">
            <a:extLst>
              <a:ext uri="{FF2B5EF4-FFF2-40B4-BE49-F238E27FC236}">
                <a16:creationId xmlns:a16="http://schemas.microsoft.com/office/drawing/2014/main" id="{B3D72E09-B922-489F-8E57-A0E1AD5611C5}"/>
              </a:ext>
            </a:extLst>
          </p:cNvPr>
          <p:cNvSpPr txBox="1"/>
          <p:nvPr/>
        </p:nvSpPr>
        <p:spPr>
          <a:xfrm>
            <a:off x="2862261" y="5746922"/>
            <a:ext cx="523875" cy="17046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9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ပန့်သို့</a:t>
            </a:r>
          </a:p>
        </p:txBody>
      </p:sp>
    </p:spTree>
    <p:extLst>
      <p:ext uri="{BB962C8B-B14F-4D97-AF65-F5344CB8AC3E}">
        <p14:creationId xmlns:p14="http://schemas.microsoft.com/office/powerpoint/2010/main" val="18113326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363682" y="2908299"/>
            <a:ext cx="8416636" cy="601663"/>
          </a:xfrm>
        </p:spPr>
        <p:txBody>
          <a:bodyPr rtlCol="0">
            <a:normAutofit fontScale="90000"/>
          </a:bodyPr>
          <a:lstStyle/>
          <a:p>
            <a:pPr rtl="0">
              <a:lnSpc>
                <a:spcPct val="150000"/>
              </a:lnSpc>
            </a:pPr>
            <a:r>
              <a:rPr lang="my-MM" sz="3200" dirty="0">
                <a:latin typeface="Pyidaungsu" panose="020B0502040204020203" pitchFamily="34" charset="0"/>
                <a:ea typeface="ＭＳ Ｐゴシック" panose="020B0600070205080204" pitchFamily="50" charset="-128"/>
                <a:cs typeface="Pyidaungsu" panose="020B0502040204020203" pitchFamily="34" charset="0"/>
              </a:rPr>
              <a:t>အခန်း 3 ယာဉ်အမျိုးအစားဆောက်လုပ်ရေးစက်ယန္တရား မောင်းနှင်မှုနှင့် လုပ်ငန်းနှင့်သက်ဆိုင်သော</a:t>
            </a:r>
            <a:r>
              <a:rPr lang="en-US" sz="3200" dirty="0">
                <a:latin typeface="Pyidaungsu" panose="020B0502040204020203" pitchFamily="34" charset="0"/>
                <a:ea typeface="ＭＳ Ｐゴシック" panose="020B0600070205080204" pitchFamily="50" charset="-128"/>
                <a:cs typeface="Pyidaungsu" panose="020B0502040204020203" pitchFamily="34" charset="0"/>
              </a:rPr>
              <a:t> </a:t>
            </a:r>
            <a:r>
              <a:rPr lang="my-MM" sz="3200" dirty="0">
                <a:latin typeface="Pyidaungsu" panose="020B0502040204020203" pitchFamily="34" charset="0"/>
                <a:ea typeface="ＭＳ Ｐゴシック" panose="020B0600070205080204" pitchFamily="50" charset="-128"/>
                <a:cs typeface="Pyidaungsu" panose="020B0502040204020203" pitchFamily="34" charset="0"/>
              </a:rPr>
              <a:t>ပစ္စည်းကိရိယာများ၏ဖွဲ့စည်းပုံ</a:t>
            </a:r>
            <a:endParaRPr kumimoji="1" lang="ja-JP" altLang="en-US" sz="3200" dirty="0">
              <a:latin typeface="Pyidaungsu" panose="020B0502040204020203" pitchFamily="34" charset="0"/>
              <a:ea typeface="ＭＳ Ｐゴシック" panose="020B0600070205080204" pitchFamily="50" charset="-128"/>
              <a:cs typeface="Pyidaungsu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74703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my-MM" sz="1600" dirty="0"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Crawler အမျိုးအစား ထွန်စက်</a:t>
            </a:r>
            <a:endParaRPr kumimoji="1" lang="ja-JP" altLang="en-US" sz="16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308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my-MM" sz="900" dirty="0">
                <a:solidFill>
                  <a:prstClr val="black"/>
                </a:solidFill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ဖတ်စာအုပ်စာမျက်နှာ 35 / အထောက်အကူပြုစာအုပ် စာမျက်နှာ 15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101243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buNone/>
            </a:pPr>
            <a:endParaRPr lang="ja-JP" altLang="en-US" sz="20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2985893" y="6019547"/>
            <a:ext cx="3172214" cy="2765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my-MM" sz="1200">
                <a:solidFill>
                  <a:prstClr val="blac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crawler အမျိုးအစား ထွန်စက်ဖွဲ့စည်းပုံ၏ ဥပမာ</a:t>
            </a: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8307" y="1343115"/>
            <a:ext cx="5747385" cy="4647248"/>
          </a:xfrm>
          <a:prstGeom prst="rect">
            <a:avLst/>
          </a:prstGeom>
        </p:spPr>
      </p:pic>
      <p:sp>
        <p:nvSpPr>
          <p:cNvPr id="8" name="テキスト ボックス 674">
            <a:extLst>
              <a:ext uri="{FF2B5EF4-FFF2-40B4-BE49-F238E27FC236}">
                <a16:creationId xmlns:a16="http://schemas.microsoft.com/office/drawing/2014/main" id="{8921B1BE-E662-4315-82C4-27AD238AD877}"/>
              </a:ext>
            </a:extLst>
          </p:cNvPr>
          <p:cNvSpPr txBox="1"/>
          <p:nvPr/>
        </p:nvSpPr>
        <p:spPr>
          <a:xfrm>
            <a:off x="2285945" y="1622405"/>
            <a:ext cx="684000" cy="1440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800" kern="10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ရေတိုင်ကီ</a:t>
            </a:r>
          </a:p>
        </p:txBody>
      </p:sp>
      <p:sp>
        <p:nvSpPr>
          <p:cNvPr id="11" name="テキスト ボックス 675">
            <a:extLst>
              <a:ext uri="{FF2B5EF4-FFF2-40B4-BE49-F238E27FC236}">
                <a16:creationId xmlns:a16="http://schemas.microsoft.com/office/drawing/2014/main" id="{FFA14DD0-32FC-4A12-A1BC-6A42DEA37F9D}"/>
              </a:ext>
            </a:extLst>
          </p:cNvPr>
          <p:cNvSpPr txBox="1"/>
          <p:nvPr/>
        </p:nvSpPr>
        <p:spPr>
          <a:xfrm>
            <a:off x="4141418" y="1769577"/>
            <a:ext cx="684000" cy="1440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800" kern="10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အင်ဂျင်</a:t>
            </a:r>
          </a:p>
        </p:txBody>
      </p:sp>
      <p:sp>
        <p:nvSpPr>
          <p:cNvPr id="12" name="テキスト ボックス 676">
            <a:extLst>
              <a:ext uri="{FF2B5EF4-FFF2-40B4-BE49-F238E27FC236}">
                <a16:creationId xmlns:a16="http://schemas.microsoft.com/office/drawing/2014/main" id="{D4E484EA-99F0-4E89-A1B8-70DEDE5D7FDF}"/>
              </a:ext>
            </a:extLst>
          </p:cNvPr>
          <p:cNvSpPr txBox="1"/>
          <p:nvPr/>
        </p:nvSpPr>
        <p:spPr>
          <a:xfrm>
            <a:off x="5341515" y="1697577"/>
            <a:ext cx="832541" cy="1440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8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အရှိန်ပြောင်းလီဗာ</a:t>
            </a:r>
          </a:p>
        </p:txBody>
      </p:sp>
      <p:sp>
        <p:nvSpPr>
          <p:cNvPr id="13" name="テキスト ボックス 677">
            <a:extLst>
              <a:ext uri="{FF2B5EF4-FFF2-40B4-BE49-F238E27FC236}">
                <a16:creationId xmlns:a16="http://schemas.microsoft.com/office/drawing/2014/main" id="{41191F28-2DBF-4299-A2D1-3187A9DB6B87}"/>
              </a:ext>
            </a:extLst>
          </p:cNvPr>
          <p:cNvSpPr txBox="1"/>
          <p:nvPr/>
        </p:nvSpPr>
        <p:spPr>
          <a:xfrm>
            <a:off x="5341515" y="2076840"/>
            <a:ext cx="816591" cy="1440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800" kern="10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torque converter</a:t>
            </a:r>
          </a:p>
        </p:txBody>
      </p:sp>
      <p:sp>
        <p:nvSpPr>
          <p:cNvPr id="15" name="テキスト ボックス 678">
            <a:extLst>
              <a:ext uri="{FF2B5EF4-FFF2-40B4-BE49-F238E27FC236}">
                <a16:creationId xmlns:a16="http://schemas.microsoft.com/office/drawing/2014/main" id="{5ED9A6D8-40E9-4F71-BEF8-609309A23A3A}"/>
              </a:ext>
            </a:extLst>
          </p:cNvPr>
          <p:cNvSpPr txBox="1"/>
          <p:nvPr/>
        </p:nvSpPr>
        <p:spPr>
          <a:xfrm>
            <a:off x="5613483" y="2319638"/>
            <a:ext cx="2525582" cy="18125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8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ပါဝါပြောင်းသည့်မစ်ရှင် (Power shift mission)</a:t>
            </a:r>
          </a:p>
        </p:txBody>
      </p:sp>
      <p:sp>
        <p:nvSpPr>
          <p:cNvPr id="16" name="テキスト ボックス 679">
            <a:extLst>
              <a:ext uri="{FF2B5EF4-FFF2-40B4-BE49-F238E27FC236}">
                <a16:creationId xmlns:a16="http://schemas.microsoft.com/office/drawing/2014/main" id="{3C67B885-209D-4C7A-BCA6-75D624102FBE}"/>
              </a:ext>
            </a:extLst>
          </p:cNvPr>
          <p:cNvSpPr txBox="1"/>
          <p:nvPr/>
        </p:nvSpPr>
        <p:spPr>
          <a:xfrm>
            <a:off x="6342836" y="2587480"/>
            <a:ext cx="1434089" cy="18125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8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ဟိုက်ဒရောလစ်ဆီသိုလှောင်ကန်</a:t>
            </a:r>
          </a:p>
        </p:txBody>
      </p:sp>
      <p:sp>
        <p:nvSpPr>
          <p:cNvPr id="17" name="テキスト ボックス 681">
            <a:extLst>
              <a:ext uri="{FF2B5EF4-FFF2-40B4-BE49-F238E27FC236}">
                <a16:creationId xmlns:a16="http://schemas.microsoft.com/office/drawing/2014/main" id="{BFC4F168-670D-4A32-9FE1-0C4A257B3F3F}"/>
              </a:ext>
            </a:extLst>
          </p:cNvPr>
          <p:cNvSpPr txBox="1"/>
          <p:nvPr/>
        </p:nvSpPr>
        <p:spPr>
          <a:xfrm>
            <a:off x="6853348" y="3831845"/>
            <a:ext cx="684000" cy="1440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800" kern="10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crawler</a:t>
            </a:r>
          </a:p>
        </p:txBody>
      </p:sp>
      <p:sp>
        <p:nvSpPr>
          <p:cNvPr id="18" name="テキスト ボックス 682">
            <a:extLst>
              <a:ext uri="{FF2B5EF4-FFF2-40B4-BE49-F238E27FC236}">
                <a16:creationId xmlns:a16="http://schemas.microsoft.com/office/drawing/2014/main" id="{2B07DA7E-BD8D-4427-B4ED-106D1C601308}"/>
              </a:ext>
            </a:extLst>
          </p:cNvPr>
          <p:cNvSpPr txBox="1"/>
          <p:nvPr/>
        </p:nvSpPr>
        <p:spPr>
          <a:xfrm>
            <a:off x="5965795" y="5287214"/>
            <a:ext cx="1132122" cy="1440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8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အလျားလိုက်ဝင်ရိုး</a:t>
            </a:r>
            <a:endParaRPr lang="ja-JP" sz="800" kern="100" dirty="0">
              <a:effectLst/>
              <a:latin typeface="Pyidaungsu" panose="020B0502040204020203" pitchFamily="34" charset="0"/>
              <a:ea typeface="游ゴシック" panose="020B0400000000000000" pitchFamily="50" charset="-128"/>
              <a:cs typeface="Pyidaungsu" panose="020B0502040204020203" pitchFamily="34" charset="0"/>
            </a:endParaRPr>
          </a:p>
        </p:txBody>
      </p:sp>
      <p:sp>
        <p:nvSpPr>
          <p:cNvPr id="19" name="テキスト ボックス 683">
            <a:extLst>
              <a:ext uri="{FF2B5EF4-FFF2-40B4-BE49-F238E27FC236}">
                <a16:creationId xmlns:a16="http://schemas.microsoft.com/office/drawing/2014/main" id="{58EEC63C-4967-46BE-A750-BC6D04ADF2BB}"/>
              </a:ext>
            </a:extLst>
          </p:cNvPr>
          <p:cNvSpPr txBox="1"/>
          <p:nvPr/>
        </p:nvSpPr>
        <p:spPr>
          <a:xfrm>
            <a:off x="5965795" y="5579885"/>
            <a:ext cx="1132122" cy="1440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8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စတီယာရင် ကလပ်</a:t>
            </a:r>
          </a:p>
        </p:txBody>
      </p:sp>
      <p:sp>
        <p:nvSpPr>
          <p:cNvPr id="20" name="テキスト ボックス 684">
            <a:extLst>
              <a:ext uri="{FF2B5EF4-FFF2-40B4-BE49-F238E27FC236}">
                <a16:creationId xmlns:a16="http://schemas.microsoft.com/office/drawing/2014/main" id="{0962DB83-7DD2-414F-BB89-304EDFB65296}"/>
              </a:ext>
            </a:extLst>
          </p:cNvPr>
          <p:cNvSpPr txBox="1"/>
          <p:nvPr/>
        </p:nvSpPr>
        <p:spPr>
          <a:xfrm>
            <a:off x="5458571" y="5810477"/>
            <a:ext cx="684000" cy="1440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800" kern="10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final reduction</a:t>
            </a:r>
          </a:p>
        </p:txBody>
      </p:sp>
      <p:sp>
        <p:nvSpPr>
          <p:cNvPr id="21" name="テキスト ボックス 685">
            <a:extLst>
              <a:ext uri="{FF2B5EF4-FFF2-40B4-BE49-F238E27FC236}">
                <a16:creationId xmlns:a16="http://schemas.microsoft.com/office/drawing/2014/main" id="{E890E9A9-8853-4D82-846E-BFB132E3AFEA}"/>
              </a:ext>
            </a:extLst>
          </p:cNvPr>
          <p:cNvSpPr txBox="1"/>
          <p:nvPr/>
        </p:nvSpPr>
        <p:spPr>
          <a:xfrm>
            <a:off x="1539089" y="5810477"/>
            <a:ext cx="2849824" cy="12609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8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စပရော့ကတ် (Sprocket) (ခွေးသွားစိတ်ပါသောချိန်းဖြင့်လည်သောဘီး)</a:t>
            </a:r>
          </a:p>
        </p:txBody>
      </p:sp>
      <p:sp>
        <p:nvSpPr>
          <p:cNvPr id="22" name="テキスト ボックス 686">
            <a:extLst>
              <a:ext uri="{FF2B5EF4-FFF2-40B4-BE49-F238E27FC236}">
                <a16:creationId xmlns:a16="http://schemas.microsoft.com/office/drawing/2014/main" id="{3B89C2B4-CAAA-4786-B2B1-97229E81C0A6}"/>
              </a:ext>
            </a:extLst>
          </p:cNvPr>
          <p:cNvSpPr txBox="1"/>
          <p:nvPr/>
        </p:nvSpPr>
        <p:spPr>
          <a:xfrm>
            <a:off x="2991246" y="5545474"/>
            <a:ext cx="969039" cy="1440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8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Recoil spring</a:t>
            </a:r>
          </a:p>
        </p:txBody>
      </p:sp>
      <p:sp>
        <p:nvSpPr>
          <p:cNvPr id="23" name="テキスト ボックス 687">
            <a:extLst>
              <a:ext uri="{FF2B5EF4-FFF2-40B4-BE49-F238E27FC236}">
                <a16:creationId xmlns:a16="http://schemas.microsoft.com/office/drawing/2014/main" id="{881315E1-7DE5-458E-A948-75682CB0785F}"/>
              </a:ext>
            </a:extLst>
          </p:cNvPr>
          <p:cNvSpPr txBox="1"/>
          <p:nvPr/>
        </p:nvSpPr>
        <p:spPr>
          <a:xfrm>
            <a:off x="1004934" y="5186581"/>
            <a:ext cx="2414939" cy="1440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 rtl="0"/>
            <a:r>
              <a:rPr lang="my-MM" sz="8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Carrier roller (အပေါ်ဘက်လည်ပတ်စေသော shaft)</a:t>
            </a:r>
          </a:p>
        </p:txBody>
      </p:sp>
      <p:sp>
        <p:nvSpPr>
          <p:cNvPr id="24" name="テキスト ボックス 688">
            <a:extLst>
              <a:ext uri="{FF2B5EF4-FFF2-40B4-BE49-F238E27FC236}">
                <a16:creationId xmlns:a16="http://schemas.microsoft.com/office/drawing/2014/main" id="{11DC2285-8B67-4319-B7E5-F8B44E3C7C21}"/>
              </a:ext>
            </a:extLst>
          </p:cNvPr>
          <p:cNvSpPr txBox="1"/>
          <p:nvPr/>
        </p:nvSpPr>
        <p:spPr>
          <a:xfrm>
            <a:off x="823863" y="4813374"/>
            <a:ext cx="1875646" cy="25652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 rtl="0"/>
            <a:r>
              <a:rPr lang="my-MM" sz="8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ထရပ် crawler</a:t>
            </a:r>
            <a:endParaRPr lang="en-US" sz="800" kern="100" dirty="0">
              <a:effectLst/>
              <a:latin typeface="Pyidaungsu" panose="020B0502040204020203" pitchFamily="34" charset="0"/>
              <a:ea typeface="游ゴシック" panose="020B0400000000000000" pitchFamily="50" charset="-128"/>
              <a:cs typeface="Pyidaungsu" panose="020B0502040204020203" pitchFamily="34" charset="0"/>
            </a:endParaRPr>
          </a:p>
          <a:p>
            <a:pPr algn="r" rtl="0"/>
            <a:r>
              <a:rPr lang="my-MM" sz="8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 (အောက်ဘက်လည်ပတ်စေသော shaft)</a:t>
            </a:r>
          </a:p>
        </p:txBody>
      </p:sp>
      <p:sp>
        <p:nvSpPr>
          <p:cNvPr id="25" name="テキスト ボックス 689">
            <a:extLst>
              <a:ext uri="{FF2B5EF4-FFF2-40B4-BE49-F238E27FC236}">
                <a16:creationId xmlns:a16="http://schemas.microsoft.com/office/drawing/2014/main" id="{54E076B7-C764-4757-A15C-3FF57C73CA89}"/>
              </a:ext>
            </a:extLst>
          </p:cNvPr>
          <p:cNvSpPr txBox="1"/>
          <p:nvPr/>
        </p:nvSpPr>
        <p:spPr>
          <a:xfrm>
            <a:off x="1423355" y="4589729"/>
            <a:ext cx="1012027" cy="11695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8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ထရပ်ဖရိန်</a:t>
            </a:r>
          </a:p>
        </p:txBody>
      </p:sp>
      <p:sp>
        <p:nvSpPr>
          <p:cNvPr id="26" name="テキスト ボックス 690">
            <a:extLst>
              <a:ext uri="{FF2B5EF4-FFF2-40B4-BE49-F238E27FC236}">
                <a16:creationId xmlns:a16="http://schemas.microsoft.com/office/drawing/2014/main" id="{84272B9B-8AD7-487D-8444-85CB78F75C10}"/>
              </a:ext>
            </a:extLst>
          </p:cNvPr>
          <p:cNvSpPr txBox="1"/>
          <p:nvPr/>
        </p:nvSpPr>
        <p:spPr>
          <a:xfrm>
            <a:off x="787651" y="4142714"/>
            <a:ext cx="1337499" cy="27244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 rtl="0"/>
            <a:r>
              <a:rPr lang="my-MM" sz="8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အိုင်ဒလာ (လည်ပတ်စေသောသောဘီး)</a:t>
            </a:r>
          </a:p>
        </p:txBody>
      </p:sp>
      <p:sp>
        <p:nvSpPr>
          <p:cNvPr id="27" name="テキスト ボックス 681">
            <a:extLst>
              <a:ext uri="{FF2B5EF4-FFF2-40B4-BE49-F238E27FC236}">
                <a16:creationId xmlns:a16="http://schemas.microsoft.com/office/drawing/2014/main" id="{1F86C2CA-7A02-4C01-AE67-FF2065A6456C}"/>
              </a:ext>
            </a:extLst>
          </p:cNvPr>
          <p:cNvSpPr txBox="1"/>
          <p:nvPr/>
        </p:nvSpPr>
        <p:spPr>
          <a:xfrm>
            <a:off x="6601710" y="3357000"/>
            <a:ext cx="935637" cy="18125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8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လောင်စာဆီတိုင်ကီ</a:t>
            </a:r>
            <a:endParaRPr lang="ja-JP" sz="800" kern="100" dirty="0">
              <a:effectLst/>
              <a:latin typeface="Pyidaungsu" panose="020B0502040204020203" pitchFamily="34" charset="0"/>
              <a:ea typeface="游ゴシック" panose="020B0400000000000000" pitchFamily="50" charset="-128"/>
              <a:cs typeface="Pyidaungsu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35867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my-MM" sz="1600"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Crawler အမျိုးအစား ထွန်စက်</a:t>
            </a:r>
            <a:endParaRPr kumimoji="1" lang="ja-JP" altLang="en-US" sz="16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308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my-MM" sz="900" dirty="0">
                <a:solidFill>
                  <a:prstClr val="black"/>
                </a:solidFill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ဖတ်စာအုပ်စာမျက်နှာ 35 / အထောက်အကူပြုစာအုပ် စာမျက်နှာ 15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101243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buNone/>
            </a:pPr>
            <a:endParaRPr lang="ja-JP" altLang="en-US" sz="20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553" y="1422712"/>
            <a:ext cx="3913822" cy="2807018"/>
          </a:xfrm>
          <a:prstGeom prst="rect">
            <a:avLst/>
          </a:prstGeom>
        </p:spPr>
      </p:pic>
      <p:pic>
        <p:nvPicPr>
          <p:cNvPr id="13" name="図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3340" y="3058514"/>
            <a:ext cx="3789045" cy="2754630"/>
          </a:xfrm>
          <a:prstGeom prst="rect">
            <a:avLst/>
          </a:prstGeom>
        </p:spPr>
      </p:pic>
      <p:sp>
        <p:nvSpPr>
          <p:cNvPr id="14" name="正方形/長方形 13"/>
          <p:cNvSpPr/>
          <p:nvPr/>
        </p:nvSpPr>
        <p:spPr>
          <a:xfrm>
            <a:off x="7744078" y="2031101"/>
            <a:ext cx="771272" cy="10519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959037" y="4384059"/>
            <a:ext cx="3408854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my-MM" sz="1200">
                <a:solidFill>
                  <a:prstClr val="black"/>
                </a:solidFill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Direct-drive အမျိုးအစား ပါဝါထုတ်လွှင့်စက်၏ဥပမာ</a:t>
            </a: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4863435" y="5952885"/>
            <a:ext cx="3408854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my-MM" sz="1200">
                <a:solidFill>
                  <a:prstClr val="blac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power shift အမျိုးအစား ပါဝါထုတ်လွှင့်စက်၏ဥပမာ</a:t>
            </a:r>
          </a:p>
        </p:txBody>
      </p:sp>
      <p:sp>
        <p:nvSpPr>
          <p:cNvPr id="11" name="テキスト ボックス 691">
            <a:extLst>
              <a:ext uri="{FF2B5EF4-FFF2-40B4-BE49-F238E27FC236}">
                <a16:creationId xmlns:a16="http://schemas.microsoft.com/office/drawing/2014/main" id="{2187D0B9-B6EA-4985-A5DB-0BE055D1AA21}"/>
              </a:ext>
            </a:extLst>
          </p:cNvPr>
          <p:cNvSpPr txBox="1"/>
          <p:nvPr/>
        </p:nvSpPr>
        <p:spPr>
          <a:xfrm>
            <a:off x="1262224" y="1426311"/>
            <a:ext cx="1728053" cy="40603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rtl="0">
              <a:lnSpc>
                <a:spcPct val="150000"/>
              </a:lnSpc>
            </a:pPr>
            <a:r>
              <a:rPr lang="my-MM" sz="12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စတီယာရင်ကလပ်</a:t>
            </a:r>
            <a:r>
              <a:rPr lang="en-US" sz="12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/>
            </a:r>
            <a:br>
              <a:rPr lang="en-US" sz="12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</a:br>
            <a:r>
              <a:rPr lang="my-MM" sz="12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နှင့်ဘရိတ်</a:t>
            </a:r>
          </a:p>
          <a:p>
            <a:pPr algn="just" rtl="0">
              <a:lnSpc>
                <a:spcPct val="150000"/>
              </a:lnSpc>
            </a:pPr>
            <a:r>
              <a:rPr lang="my-MM" sz="12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 </a:t>
            </a:r>
            <a:endParaRPr lang="ja-JP" sz="1200" kern="100" dirty="0">
              <a:effectLst/>
              <a:latin typeface="Pyidaungsu" panose="020B0502040204020203" pitchFamily="34" charset="0"/>
              <a:ea typeface="游ゴシック" panose="020B0400000000000000" pitchFamily="50" charset="-128"/>
              <a:cs typeface="Pyidaungsu" panose="020B0502040204020203" pitchFamily="34" charset="0"/>
            </a:endParaRPr>
          </a:p>
        </p:txBody>
      </p:sp>
      <p:sp>
        <p:nvSpPr>
          <p:cNvPr id="12" name="テキスト ボックス 692">
            <a:extLst>
              <a:ext uri="{FF2B5EF4-FFF2-40B4-BE49-F238E27FC236}">
                <a16:creationId xmlns:a16="http://schemas.microsoft.com/office/drawing/2014/main" id="{60A2E78C-7E3F-42BA-BABB-8730BDAD9668}"/>
              </a:ext>
            </a:extLst>
          </p:cNvPr>
          <p:cNvSpPr txBox="1"/>
          <p:nvPr/>
        </p:nvSpPr>
        <p:spPr>
          <a:xfrm>
            <a:off x="3893255" y="1788315"/>
            <a:ext cx="805023" cy="17666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12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အင်ဂျင်</a:t>
            </a:r>
          </a:p>
        </p:txBody>
      </p:sp>
      <p:sp>
        <p:nvSpPr>
          <p:cNvPr id="17" name="テキスト ボックス 696">
            <a:extLst>
              <a:ext uri="{FF2B5EF4-FFF2-40B4-BE49-F238E27FC236}">
                <a16:creationId xmlns:a16="http://schemas.microsoft.com/office/drawing/2014/main" id="{9230BF1D-1429-41E5-AB43-54ACD6693911}"/>
              </a:ext>
            </a:extLst>
          </p:cNvPr>
          <p:cNvSpPr txBox="1"/>
          <p:nvPr/>
        </p:nvSpPr>
        <p:spPr>
          <a:xfrm>
            <a:off x="867207" y="2261211"/>
            <a:ext cx="929695" cy="17666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1200" kern="10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Bevel ဂီယာ</a:t>
            </a:r>
          </a:p>
        </p:txBody>
      </p:sp>
      <p:sp>
        <p:nvSpPr>
          <p:cNvPr id="18" name="テキスト ボックス 697">
            <a:extLst>
              <a:ext uri="{FF2B5EF4-FFF2-40B4-BE49-F238E27FC236}">
                <a16:creationId xmlns:a16="http://schemas.microsoft.com/office/drawing/2014/main" id="{CF089AE3-22E8-4DF2-AA12-CD49A7E15492}"/>
              </a:ext>
            </a:extLst>
          </p:cNvPr>
          <p:cNvSpPr txBox="1"/>
          <p:nvPr/>
        </p:nvSpPr>
        <p:spPr>
          <a:xfrm>
            <a:off x="707853" y="3056642"/>
            <a:ext cx="929695" cy="39297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12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Final</a:t>
            </a:r>
          </a:p>
          <a:p>
            <a:pPr algn="just" rtl="0"/>
            <a:r>
              <a:rPr lang="my-MM" sz="12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drive</a:t>
            </a:r>
          </a:p>
        </p:txBody>
      </p:sp>
      <p:sp>
        <p:nvSpPr>
          <p:cNvPr id="19" name="テキスト ボックス 699">
            <a:extLst>
              <a:ext uri="{FF2B5EF4-FFF2-40B4-BE49-F238E27FC236}">
                <a16:creationId xmlns:a16="http://schemas.microsoft.com/office/drawing/2014/main" id="{43413F44-AB0C-4F3C-8A5A-E874DD229A69}"/>
              </a:ext>
            </a:extLst>
          </p:cNvPr>
          <p:cNvSpPr txBox="1"/>
          <p:nvPr/>
        </p:nvSpPr>
        <p:spPr>
          <a:xfrm>
            <a:off x="787971" y="3623632"/>
            <a:ext cx="1450886" cy="39297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12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တိုက်ရိုက် ပို့လွှတ်ခြင်း</a:t>
            </a:r>
          </a:p>
        </p:txBody>
      </p:sp>
      <p:sp>
        <p:nvSpPr>
          <p:cNvPr id="20" name="テキスト ボックス 701">
            <a:extLst>
              <a:ext uri="{FF2B5EF4-FFF2-40B4-BE49-F238E27FC236}">
                <a16:creationId xmlns:a16="http://schemas.microsoft.com/office/drawing/2014/main" id="{FD60D899-C19C-4826-ADF3-39B0BAC0500C}"/>
              </a:ext>
            </a:extLst>
          </p:cNvPr>
          <p:cNvSpPr txBox="1"/>
          <p:nvPr/>
        </p:nvSpPr>
        <p:spPr>
          <a:xfrm>
            <a:off x="3003698" y="3543317"/>
            <a:ext cx="1364193" cy="47329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1200" kern="10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Flywheel အဓိကကလပ်</a:t>
            </a:r>
          </a:p>
        </p:txBody>
      </p:sp>
      <p:sp>
        <p:nvSpPr>
          <p:cNvPr id="21" name="テキスト ボックス 702">
            <a:extLst>
              <a:ext uri="{FF2B5EF4-FFF2-40B4-BE49-F238E27FC236}">
                <a16:creationId xmlns:a16="http://schemas.microsoft.com/office/drawing/2014/main" id="{39E60002-755E-4325-BEC7-17EF3000B608}"/>
              </a:ext>
            </a:extLst>
          </p:cNvPr>
          <p:cNvSpPr txBox="1"/>
          <p:nvPr/>
        </p:nvSpPr>
        <p:spPr>
          <a:xfrm>
            <a:off x="2442369" y="4016607"/>
            <a:ext cx="1925522" cy="36745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1200" kern="10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Universal joint</a:t>
            </a:r>
          </a:p>
        </p:txBody>
      </p:sp>
      <p:sp>
        <p:nvSpPr>
          <p:cNvPr id="22" name="テキスト ボックス 692">
            <a:extLst>
              <a:ext uri="{FF2B5EF4-FFF2-40B4-BE49-F238E27FC236}">
                <a16:creationId xmlns:a16="http://schemas.microsoft.com/office/drawing/2014/main" id="{4CA778CC-5CDA-4933-B019-8F8EFAD13B18}"/>
              </a:ext>
            </a:extLst>
          </p:cNvPr>
          <p:cNvSpPr txBox="1"/>
          <p:nvPr/>
        </p:nvSpPr>
        <p:spPr>
          <a:xfrm>
            <a:off x="4115582" y="2261211"/>
            <a:ext cx="747853" cy="47329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12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စတီယာပန့်</a:t>
            </a:r>
            <a:endParaRPr lang="ja-JP" sz="1200" kern="100" dirty="0">
              <a:effectLst/>
              <a:latin typeface="Pyidaungsu" panose="020B0502040204020203" pitchFamily="34" charset="0"/>
              <a:ea typeface="游ゴシック" panose="020B0400000000000000" pitchFamily="50" charset="-128"/>
              <a:cs typeface="Pyidaungsu" panose="020B0502040204020203" pitchFamily="34" charset="0"/>
            </a:endParaRPr>
          </a:p>
        </p:txBody>
      </p:sp>
      <p:sp>
        <p:nvSpPr>
          <p:cNvPr id="23" name="テキスト ボックス 693">
            <a:extLst>
              <a:ext uri="{FF2B5EF4-FFF2-40B4-BE49-F238E27FC236}">
                <a16:creationId xmlns:a16="http://schemas.microsoft.com/office/drawing/2014/main" id="{C68CD872-0025-4C6E-9C6D-D875F81C0ED8}"/>
              </a:ext>
            </a:extLst>
          </p:cNvPr>
          <p:cNvSpPr txBox="1"/>
          <p:nvPr/>
        </p:nvSpPr>
        <p:spPr>
          <a:xfrm>
            <a:off x="7664875" y="3350821"/>
            <a:ext cx="771272" cy="22224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1200" kern="10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အင်ဂျင်</a:t>
            </a:r>
          </a:p>
        </p:txBody>
      </p:sp>
      <p:sp>
        <p:nvSpPr>
          <p:cNvPr id="24" name="テキスト ボックス 694">
            <a:extLst>
              <a:ext uri="{FF2B5EF4-FFF2-40B4-BE49-F238E27FC236}">
                <a16:creationId xmlns:a16="http://schemas.microsoft.com/office/drawing/2014/main" id="{E1ECF21C-0EF9-46C8-A78C-4DA632721E7B}"/>
              </a:ext>
            </a:extLst>
          </p:cNvPr>
          <p:cNvSpPr txBox="1"/>
          <p:nvPr/>
        </p:nvSpPr>
        <p:spPr>
          <a:xfrm>
            <a:off x="5245057" y="3070543"/>
            <a:ext cx="1733462" cy="45154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12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စတီယာရင်ကလပ်</a:t>
            </a:r>
            <a:r>
              <a:rPr lang="en-US" sz="12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/>
            </a:r>
            <a:br>
              <a:rPr lang="en-US" sz="12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</a:br>
            <a:r>
              <a:rPr lang="en-US" sz="12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          </a:t>
            </a:r>
            <a:r>
              <a:rPr lang="my-MM" sz="12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နှင့်ဘရိတ်</a:t>
            </a:r>
          </a:p>
          <a:p>
            <a:pPr algn="just" rtl="0"/>
            <a:r>
              <a:rPr lang="my-MM" sz="12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 </a:t>
            </a:r>
            <a:endParaRPr lang="ja-JP" sz="1200" kern="100" dirty="0">
              <a:effectLst/>
              <a:latin typeface="Pyidaungsu" panose="020B0502040204020203" pitchFamily="34" charset="0"/>
              <a:ea typeface="游ゴシック" panose="020B0400000000000000" pitchFamily="50" charset="-128"/>
              <a:cs typeface="Pyidaungsu" panose="020B0502040204020203" pitchFamily="34" charset="0"/>
            </a:endParaRPr>
          </a:p>
        </p:txBody>
      </p:sp>
      <p:sp>
        <p:nvSpPr>
          <p:cNvPr id="25" name="テキスト ボックス 695">
            <a:extLst>
              <a:ext uri="{FF2B5EF4-FFF2-40B4-BE49-F238E27FC236}">
                <a16:creationId xmlns:a16="http://schemas.microsoft.com/office/drawing/2014/main" id="{F4C79F63-282F-4759-A003-9572AB18CB48}"/>
              </a:ext>
            </a:extLst>
          </p:cNvPr>
          <p:cNvSpPr txBox="1"/>
          <p:nvPr/>
        </p:nvSpPr>
        <p:spPr>
          <a:xfrm>
            <a:off x="4796068" y="3870040"/>
            <a:ext cx="989096" cy="22224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1200" kern="10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Bevel ဂီယာ</a:t>
            </a:r>
          </a:p>
        </p:txBody>
      </p:sp>
      <p:sp>
        <p:nvSpPr>
          <p:cNvPr id="26" name="テキスト ボックス 698">
            <a:extLst>
              <a:ext uri="{FF2B5EF4-FFF2-40B4-BE49-F238E27FC236}">
                <a16:creationId xmlns:a16="http://schemas.microsoft.com/office/drawing/2014/main" id="{53E7A0E2-78C6-4BEF-A0DD-3650C53F98B5}"/>
              </a:ext>
            </a:extLst>
          </p:cNvPr>
          <p:cNvSpPr txBox="1"/>
          <p:nvPr/>
        </p:nvSpPr>
        <p:spPr>
          <a:xfrm>
            <a:off x="4709567" y="4685467"/>
            <a:ext cx="849741" cy="35559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18000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12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Final</a:t>
            </a:r>
          </a:p>
          <a:p>
            <a:pPr algn="just" rtl="0"/>
            <a:r>
              <a:rPr lang="my-MM" sz="12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drive</a:t>
            </a:r>
          </a:p>
        </p:txBody>
      </p:sp>
      <p:sp>
        <p:nvSpPr>
          <p:cNvPr id="27" name="テキスト ボックス 700">
            <a:extLst>
              <a:ext uri="{FF2B5EF4-FFF2-40B4-BE49-F238E27FC236}">
                <a16:creationId xmlns:a16="http://schemas.microsoft.com/office/drawing/2014/main" id="{6A6656CB-BAFC-4E8D-AE85-75267DD63721}"/>
              </a:ext>
            </a:extLst>
          </p:cNvPr>
          <p:cNvSpPr txBox="1"/>
          <p:nvPr/>
        </p:nvSpPr>
        <p:spPr>
          <a:xfrm>
            <a:off x="4863435" y="5226814"/>
            <a:ext cx="1925328" cy="35559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12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ပါဝါပြောင်းလဲပို့လွှတ်ခြင်း</a:t>
            </a:r>
            <a:endParaRPr lang="en-US" sz="1200" kern="100" dirty="0">
              <a:effectLst/>
              <a:latin typeface="Pyidaungsu" panose="020B0502040204020203" pitchFamily="34" charset="0"/>
              <a:ea typeface="游ゴシック" panose="020B0400000000000000" pitchFamily="50" charset="-128"/>
              <a:cs typeface="Pyidaungsu" panose="020B0502040204020203" pitchFamily="34" charset="0"/>
            </a:endParaRPr>
          </a:p>
          <a:p>
            <a:pPr algn="just" rtl="0"/>
            <a:r>
              <a:rPr lang="my-MM" sz="12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（Power shift transmission)</a:t>
            </a:r>
          </a:p>
        </p:txBody>
      </p:sp>
      <p:sp>
        <p:nvSpPr>
          <p:cNvPr id="28" name="テキスト ボックス 703">
            <a:extLst>
              <a:ext uri="{FF2B5EF4-FFF2-40B4-BE49-F238E27FC236}">
                <a16:creationId xmlns:a16="http://schemas.microsoft.com/office/drawing/2014/main" id="{9716EC60-37C9-4975-9310-0D8444C02D0D}"/>
              </a:ext>
            </a:extLst>
          </p:cNvPr>
          <p:cNvSpPr txBox="1"/>
          <p:nvPr/>
        </p:nvSpPr>
        <p:spPr>
          <a:xfrm>
            <a:off x="6076168" y="5581370"/>
            <a:ext cx="1925327" cy="35559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1200" kern="10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Universal joint</a:t>
            </a:r>
          </a:p>
        </p:txBody>
      </p:sp>
      <p:sp>
        <p:nvSpPr>
          <p:cNvPr id="29" name="テキスト ボックス 704">
            <a:extLst>
              <a:ext uri="{FF2B5EF4-FFF2-40B4-BE49-F238E27FC236}">
                <a16:creationId xmlns:a16="http://schemas.microsoft.com/office/drawing/2014/main" id="{C6C23BB1-69C2-473C-B7B6-3C36E684EA12}"/>
              </a:ext>
            </a:extLst>
          </p:cNvPr>
          <p:cNvSpPr txBox="1"/>
          <p:nvPr/>
        </p:nvSpPr>
        <p:spPr>
          <a:xfrm>
            <a:off x="6841728" y="5135154"/>
            <a:ext cx="1594419" cy="22804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1200" kern="10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Torque converter</a:t>
            </a:r>
          </a:p>
        </p:txBody>
      </p:sp>
    </p:spTree>
    <p:extLst>
      <p:ext uri="{BB962C8B-B14F-4D97-AF65-F5344CB8AC3E}">
        <p14:creationId xmlns:p14="http://schemas.microsoft.com/office/powerpoint/2010/main" val="10466389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my-MM" sz="1600"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ဘီးပုံစံအမျိုးအစား (Wheel-type) ထွန်စက်</a:t>
            </a:r>
            <a:endParaRPr kumimoji="1" lang="ja-JP" altLang="en-US" sz="16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308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my-MM" sz="900" dirty="0">
                <a:solidFill>
                  <a:prstClr val="blac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ဖတ်စာအုပ်စာမျက်နှာ 47 / အထောက်အကူပြုစာအုပ် စာမျက်နှာ 16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8046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buNone/>
            </a:pPr>
            <a:endParaRPr lang="ja-JP" altLang="en-US" sz="20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929182" y="5786755"/>
            <a:ext cx="1915702" cy="53476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>
              <a:lnSpc>
                <a:spcPct val="150000"/>
              </a:lnSpc>
            </a:pPr>
            <a:r>
              <a:rPr lang="my-MM" sz="1000" dirty="0">
                <a:solidFill>
                  <a:prstClr val="blac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torque converter အမျိုးအစား စွမ်းအင်ပို့လွှတ်ခြင်း၏ဥပမာ</a:t>
            </a: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018" y="1380553"/>
            <a:ext cx="4168030" cy="4184269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9791" y="1380553"/>
            <a:ext cx="3072151" cy="4184269"/>
          </a:xfrm>
          <a:prstGeom prst="rect">
            <a:avLst/>
          </a:prstGeom>
        </p:spPr>
      </p:pic>
      <p:sp>
        <p:nvSpPr>
          <p:cNvPr id="10" name="テキスト ボックス 9"/>
          <p:cNvSpPr txBox="1"/>
          <p:nvPr/>
        </p:nvSpPr>
        <p:spPr>
          <a:xfrm>
            <a:off x="5229791" y="5765034"/>
            <a:ext cx="3072150" cy="53476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>
              <a:lnSpc>
                <a:spcPct val="150000"/>
              </a:lnSpc>
            </a:pPr>
            <a:r>
              <a:rPr lang="my-MM" sz="1000" dirty="0">
                <a:solidFill>
                  <a:prstClr val="blac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HST (Hydro-Static-Transmission) အမျိုးအစား စွမ်းအင်ပို့လွှတ်ခြင်း၏ဥပမာ</a:t>
            </a:r>
          </a:p>
        </p:txBody>
      </p:sp>
      <p:sp>
        <p:nvSpPr>
          <p:cNvPr id="11" name="テキスト ボックス 705">
            <a:extLst>
              <a:ext uri="{FF2B5EF4-FFF2-40B4-BE49-F238E27FC236}">
                <a16:creationId xmlns:a16="http://schemas.microsoft.com/office/drawing/2014/main" id="{4A0BAD60-6023-4F0F-AC18-1C991A5E15AE}"/>
              </a:ext>
            </a:extLst>
          </p:cNvPr>
          <p:cNvSpPr txBox="1"/>
          <p:nvPr/>
        </p:nvSpPr>
        <p:spPr>
          <a:xfrm>
            <a:off x="2699128" y="1417002"/>
            <a:ext cx="420370" cy="11874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my-MM" sz="700" kern="10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အင်ဂျင်</a:t>
            </a:r>
            <a:endParaRPr lang="ja-JP" sz="600" kern="100">
              <a:effectLst/>
              <a:latin typeface="Pyidaungsu" panose="020B0502040204020203" pitchFamily="34" charset="0"/>
              <a:ea typeface="游ゴシック" panose="020B0400000000000000" pitchFamily="50" charset="-128"/>
              <a:cs typeface="Pyidaungsu" panose="020B0502040204020203" pitchFamily="34" charset="0"/>
            </a:endParaRPr>
          </a:p>
        </p:txBody>
      </p:sp>
      <p:sp>
        <p:nvSpPr>
          <p:cNvPr id="12" name="テキスト ボックス 706">
            <a:extLst>
              <a:ext uri="{FF2B5EF4-FFF2-40B4-BE49-F238E27FC236}">
                <a16:creationId xmlns:a16="http://schemas.microsoft.com/office/drawing/2014/main" id="{D8F03E14-731E-4E82-AC23-BC52EF34DECB}"/>
              </a:ext>
            </a:extLst>
          </p:cNvPr>
          <p:cNvSpPr txBox="1"/>
          <p:nvPr/>
        </p:nvSpPr>
        <p:spPr>
          <a:xfrm>
            <a:off x="2514308" y="1731327"/>
            <a:ext cx="806679" cy="11413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my-MM" sz="7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torque converter</a:t>
            </a:r>
            <a:endParaRPr lang="ja-JP" sz="600" kern="100" dirty="0">
              <a:effectLst/>
              <a:latin typeface="Pyidaungsu" panose="020B0502040204020203" pitchFamily="34" charset="0"/>
              <a:ea typeface="游ゴシック" panose="020B0400000000000000" pitchFamily="50" charset="-128"/>
              <a:cs typeface="Pyidaungsu" panose="020B0502040204020203" pitchFamily="34" charset="0"/>
            </a:endParaRPr>
          </a:p>
        </p:txBody>
      </p:sp>
      <p:sp>
        <p:nvSpPr>
          <p:cNvPr id="13" name="テキスト ボックス 707">
            <a:extLst>
              <a:ext uri="{FF2B5EF4-FFF2-40B4-BE49-F238E27FC236}">
                <a16:creationId xmlns:a16="http://schemas.microsoft.com/office/drawing/2014/main" id="{EA905E55-B407-417C-8EA0-1F14602BAB23}"/>
              </a:ext>
            </a:extLst>
          </p:cNvPr>
          <p:cNvSpPr txBox="1"/>
          <p:nvPr/>
        </p:nvSpPr>
        <p:spPr>
          <a:xfrm>
            <a:off x="2187953" y="2053908"/>
            <a:ext cx="1447800" cy="10289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my-MM" sz="5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ပါဝါပြောင်းလဲပို့လွှတ်ခြင်း（Power shift transmission)</a:t>
            </a:r>
            <a:endParaRPr lang="ja-JP" sz="500" kern="100" dirty="0">
              <a:effectLst/>
              <a:latin typeface="Pyidaungsu" panose="020B0502040204020203" pitchFamily="34" charset="0"/>
              <a:ea typeface="游ゴシック" panose="020B0400000000000000" pitchFamily="50" charset="-128"/>
              <a:cs typeface="Pyidaungsu" panose="020B0502040204020203" pitchFamily="34" charset="0"/>
            </a:endParaRPr>
          </a:p>
        </p:txBody>
      </p:sp>
      <p:sp>
        <p:nvSpPr>
          <p:cNvPr id="14" name="テキスト ボックス 708">
            <a:extLst>
              <a:ext uri="{FF2B5EF4-FFF2-40B4-BE49-F238E27FC236}">
                <a16:creationId xmlns:a16="http://schemas.microsoft.com/office/drawing/2014/main" id="{D02E9168-BDE6-4FD2-9EA6-64C81DFC3BB1}"/>
              </a:ext>
            </a:extLst>
          </p:cNvPr>
          <p:cNvSpPr txBox="1"/>
          <p:nvPr/>
        </p:nvSpPr>
        <p:spPr>
          <a:xfrm>
            <a:off x="2678334" y="2352370"/>
            <a:ext cx="453390" cy="11874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my-MM" sz="5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Differential ကိရိယာ</a:t>
            </a:r>
            <a:endParaRPr lang="ja-JP" sz="500" kern="100" dirty="0">
              <a:effectLst/>
              <a:latin typeface="Pyidaungsu" panose="020B0502040204020203" pitchFamily="34" charset="0"/>
              <a:ea typeface="游ゴシック" panose="020B0400000000000000" pitchFamily="50" charset="-128"/>
              <a:cs typeface="Pyidaungsu" panose="020B0502040204020203" pitchFamily="34" charset="0"/>
            </a:endParaRPr>
          </a:p>
        </p:txBody>
      </p:sp>
      <p:sp>
        <p:nvSpPr>
          <p:cNvPr id="15" name="テキスト ボックス 709">
            <a:extLst>
              <a:ext uri="{FF2B5EF4-FFF2-40B4-BE49-F238E27FC236}">
                <a16:creationId xmlns:a16="http://schemas.microsoft.com/office/drawing/2014/main" id="{860D4562-6804-4A36-851E-04EF0846BF54}"/>
              </a:ext>
            </a:extLst>
          </p:cNvPr>
          <p:cNvSpPr txBox="1"/>
          <p:nvPr/>
        </p:nvSpPr>
        <p:spPr>
          <a:xfrm>
            <a:off x="2475608" y="2660332"/>
            <a:ext cx="873760" cy="11874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my-MM" sz="700" kern="10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Final drive</a:t>
            </a:r>
            <a:endParaRPr lang="ja-JP" sz="600" kern="100">
              <a:effectLst/>
              <a:latin typeface="Pyidaungsu" panose="020B0502040204020203" pitchFamily="34" charset="0"/>
              <a:ea typeface="游ゴシック" panose="020B0400000000000000" pitchFamily="50" charset="-128"/>
              <a:cs typeface="Pyidaungsu" panose="020B0502040204020203" pitchFamily="34" charset="0"/>
            </a:endParaRPr>
          </a:p>
        </p:txBody>
      </p:sp>
      <p:sp>
        <p:nvSpPr>
          <p:cNvPr id="16" name="テキスト ボックス 710">
            <a:extLst>
              <a:ext uri="{FF2B5EF4-FFF2-40B4-BE49-F238E27FC236}">
                <a16:creationId xmlns:a16="http://schemas.microsoft.com/office/drawing/2014/main" id="{8211B5AC-B39F-4CCA-A034-6A3248EE60C4}"/>
              </a:ext>
            </a:extLst>
          </p:cNvPr>
          <p:cNvSpPr txBox="1"/>
          <p:nvPr/>
        </p:nvSpPr>
        <p:spPr>
          <a:xfrm>
            <a:off x="2756278" y="2967037"/>
            <a:ext cx="310515" cy="11874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my-MM" sz="700" kern="10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တာယာ</a:t>
            </a:r>
            <a:endParaRPr lang="ja-JP" sz="600" kern="100">
              <a:effectLst/>
              <a:latin typeface="Pyidaungsu" panose="020B0502040204020203" pitchFamily="34" charset="0"/>
              <a:ea typeface="游ゴシック" panose="020B0400000000000000" pitchFamily="50" charset="-128"/>
              <a:cs typeface="Pyidaungsu" panose="020B0502040204020203" pitchFamily="34" charset="0"/>
            </a:endParaRPr>
          </a:p>
        </p:txBody>
      </p:sp>
      <p:sp>
        <p:nvSpPr>
          <p:cNvPr id="17" name="テキスト ボックス 711">
            <a:extLst>
              <a:ext uri="{FF2B5EF4-FFF2-40B4-BE49-F238E27FC236}">
                <a16:creationId xmlns:a16="http://schemas.microsoft.com/office/drawing/2014/main" id="{D2EA39F7-6F28-4692-8222-886225573601}"/>
              </a:ext>
            </a:extLst>
          </p:cNvPr>
          <p:cNvSpPr txBox="1"/>
          <p:nvPr/>
        </p:nvSpPr>
        <p:spPr>
          <a:xfrm>
            <a:off x="1476753" y="3459162"/>
            <a:ext cx="537845" cy="11874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500" kern="10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torque converter</a:t>
            </a:r>
            <a:endParaRPr lang="ja-JP" sz="700" kern="100" dirty="0">
              <a:effectLst/>
              <a:latin typeface="Pyidaungsu" panose="020B0502040204020203" pitchFamily="34" charset="0"/>
              <a:ea typeface="游ゴシック" panose="020B0400000000000000" pitchFamily="50" charset="-128"/>
              <a:cs typeface="Pyidaungsu" panose="020B0502040204020203" pitchFamily="34" charset="0"/>
            </a:endParaRPr>
          </a:p>
        </p:txBody>
      </p:sp>
      <p:sp>
        <p:nvSpPr>
          <p:cNvPr id="18" name="テキスト ボックス 712">
            <a:extLst>
              <a:ext uri="{FF2B5EF4-FFF2-40B4-BE49-F238E27FC236}">
                <a16:creationId xmlns:a16="http://schemas.microsoft.com/office/drawing/2014/main" id="{5350880C-CCCF-4011-8DEA-A253C19AE4A6}"/>
              </a:ext>
            </a:extLst>
          </p:cNvPr>
          <p:cNvSpPr txBox="1"/>
          <p:nvPr/>
        </p:nvSpPr>
        <p:spPr>
          <a:xfrm>
            <a:off x="2801363" y="3534727"/>
            <a:ext cx="1476558" cy="11874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5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ပါဝါပြောင်းလဲပို့လွှတ်ခြင်း（Power shift transmission)</a:t>
            </a:r>
            <a:endParaRPr lang="ja-JP" sz="700" kern="100" dirty="0">
              <a:effectLst/>
              <a:latin typeface="Pyidaungsu" panose="020B0502040204020203" pitchFamily="34" charset="0"/>
              <a:ea typeface="游ゴシック" panose="020B0400000000000000" pitchFamily="50" charset="-128"/>
              <a:cs typeface="Pyidaungsu" panose="020B0502040204020203" pitchFamily="34" charset="0"/>
            </a:endParaRPr>
          </a:p>
        </p:txBody>
      </p:sp>
      <p:sp>
        <p:nvSpPr>
          <p:cNvPr id="19" name="テキスト ボックス 713">
            <a:extLst>
              <a:ext uri="{FF2B5EF4-FFF2-40B4-BE49-F238E27FC236}">
                <a16:creationId xmlns:a16="http://schemas.microsoft.com/office/drawing/2014/main" id="{3FC5A2C5-A54C-48D8-8BEA-EBFC6DDB554C}"/>
              </a:ext>
            </a:extLst>
          </p:cNvPr>
          <p:cNvSpPr txBox="1"/>
          <p:nvPr/>
        </p:nvSpPr>
        <p:spPr>
          <a:xfrm>
            <a:off x="1036698" y="3869372"/>
            <a:ext cx="537845" cy="11874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500" kern="10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အင်ဂျင်</a:t>
            </a:r>
            <a:endParaRPr lang="ja-JP" sz="700" kern="100">
              <a:effectLst/>
              <a:latin typeface="Pyidaungsu" panose="020B0502040204020203" pitchFamily="34" charset="0"/>
              <a:ea typeface="游ゴシック" panose="020B0400000000000000" pitchFamily="50" charset="-128"/>
              <a:cs typeface="Pyidaungsu" panose="020B0502040204020203" pitchFamily="34" charset="0"/>
            </a:endParaRPr>
          </a:p>
        </p:txBody>
      </p:sp>
      <p:sp>
        <p:nvSpPr>
          <p:cNvPr id="20" name="テキスト ボックス 714">
            <a:extLst>
              <a:ext uri="{FF2B5EF4-FFF2-40B4-BE49-F238E27FC236}">
                <a16:creationId xmlns:a16="http://schemas.microsoft.com/office/drawing/2014/main" id="{5C1EAA63-4D1E-43B6-9A63-FEB569AAB1F4}"/>
              </a:ext>
            </a:extLst>
          </p:cNvPr>
          <p:cNvSpPr txBox="1"/>
          <p:nvPr/>
        </p:nvSpPr>
        <p:spPr>
          <a:xfrm>
            <a:off x="803018" y="5296217"/>
            <a:ext cx="591137" cy="14986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500" kern="10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Final drive</a:t>
            </a:r>
            <a:endParaRPr lang="ja-JP" sz="700" kern="100" dirty="0">
              <a:effectLst/>
              <a:latin typeface="Pyidaungsu" panose="020B0502040204020203" pitchFamily="34" charset="0"/>
              <a:ea typeface="游ゴシック" panose="020B0400000000000000" pitchFamily="50" charset="-128"/>
              <a:cs typeface="Pyidaungsu" panose="020B0502040204020203" pitchFamily="34" charset="0"/>
            </a:endParaRPr>
          </a:p>
        </p:txBody>
      </p:sp>
      <p:sp>
        <p:nvSpPr>
          <p:cNvPr id="21" name="テキスト ボックス 715">
            <a:extLst>
              <a:ext uri="{FF2B5EF4-FFF2-40B4-BE49-F238E27FC236}">
                <a16:creationId xmlns:a16="http://schemas.microsoft.com/office/drawing/2014/main" id="{67245F36-27C6-4F64-A063-1E8DDEBFD6A6}"/>
              </a:ext>
            </a:extLst>
          </p:cNvPr>
          <p:cNvSpPr txBox="1"/>
          <p:nvPr/>
        </p:nvSpPr>
        <p:spPr>
          <a:xfrm>
            <a:off x="3582413" y="5303202"/>
            <a:ext cx="641569" cy="14287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500" kern="10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Final drive</a:t>
            </a:r>
            <a:endParaRPr lang="ja-JP" sz="700" kern="100" dirty="0">
              <a:effectLst/>
              <a:latin typeface="Pyidaungsu" panose="020B0502040204020203" pitchFamily="34" charset="0"/>
              <a:ea typeface="游ゴシック" panose="020B0400000000000000" pitchFamily="50" charset="-128"/>
              <a:cs typeface="Pyidaungsu" panose="020B0502040204020203" pitchFamily="34" charset="0"/>
            </a:endParaRPr>
          </a:p>
        </p:txBody>
      </p:sp>
      <p:sp>
        <p:nvSpPr>
          <p:cNvPr id="22" name="テキスト ボックス 716">
            <a:extLst>
              <a:ext uri="{FF2B5EF4-FFF2-40B4-BE49-F238E27FC236}">
                <a16:creationId xmlns:a16="http://schemas.microsoft.com/office/drawing/2014/main" id="{5C67540E-E465-4E33-A3E7-93D4DB451A09}"/>
              </a:ext>
            </a:extLst>
          </p:cNvPr>
          <p:cNvSpPr txBox="1"/>
          <p:nvPr/>
        </p:nvSpPr>
        <p:spPr>
          <a:xfrm>
            <a:off x="1607563" y="5390832"/>
            <a:ext cx="537845" cy="11874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500" kern="10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တာယာ</a:t>
            </a:r>
            <a:endParaRPr lang="ja-JP" sz="700" kern="100">
              <a:effectLst/>
              <a:latin typeface="Pyidaungsu" panose="020B0502040204020203" pitchFamily="34" charset="0"/>
              <a:ea typeface="游ゴシック" panose="020B0400000000000000" pitchFamily="50" charset="-128"/>
              <a:cs typeface="Pyidaungsu" panose="020B0502040204020203" pitchFamily="34" charset="0"/>
            </a:endParaRPr>
          </a:p>
        </p:txBody>
      </p:sp>
      <p:sp>
        <p:nvSpPr>
          <p:cNvPr id="23" name="テキスト ボックス 717">
            <a:extLst>
              <a:ext uri="{FF2B5EF4-FFF2-40B4-BE49-F238E27FC236}">
                <a16:creationId xmlns:a16="http://schemas.microsoft.com/office/drawing/2014/main" id="{630D0AD7-3DA0-4148-A7F3-BF1E51AB15EF}"/>
              </a:ext>
            </a:extLst>
          </p:cNvPr>
          <p:cNvSpPr txBox="1"/>
          <p:nvPr/>
        </p:nvSpPr>
        <p:spPr>
          <a:xfrm>
            <a:off x="3146803" y="5383847"/>
            <a:ext cx="537845" cy="11874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500" kern="10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တာယာ</a:t>
            </a:r>
            <a:endParaRPr lang="ja-JP" sz="700" kern="100">
              <a:effectLst/>
              <a:latin typeface="Pyidaungsu" panose="020B0502040204020203" pitchFamily="34" charset="0"/>
              <a:ea typeface="游ゴシック" panose="020B0400000000000000" pitchFamily="50" charset="-128"/>
              <a:cs typeface="Pyidaungsu" panose="020B0502040204020203" pitchFamily="34" charset="0"/>
            </a:endParaRPr>
          </a:p>
        </p:txBody>
      </p:sp>
      <p:sp>
        <p:nvSpPr>
          <p:cNvPr id="24" name="テキスト ボックス 718">
            <a:extLst>
              <a:ext uri="{FF2B5EF4-FFF2-40B4-BE49-F238E27FC236}">
                <a16:creationId xmlns:a16="http://schemas.microsoft.com/office/drawing/2014/main" id="{0FC93974-6B5F-4E9C-8887-EF9E4E7974ED}"/>
              </a:ext>
            </a:extLst>
          </p:cNvPr>
          <p:cNvSpPr txBox="1"/>
          <p:nvPr/>
        </p:nvSpPr>
        <p:spPr>
          <a:xfrm>
            <a:off x="2353688" y="5446077"/>
            <a:ext cx="537845" cy="11874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500" kern="10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Differential ကိရိယာ</a:t>
            </a:r>
            <a:endParaRPr lang="ja-JP" sz="700" kern="100">
              <a:effectLst/>
              <a:latin typeface="Pyidaungsu" panose="020B0502040204020203" pitchFamily="34" charset="0"/>
              <a:ea typeface="游ゴシック" panose="020B0400000000000000" pitchFamily="50" charset="-128"/>
              <a:cs typeface="Pyidaungsu" panose="020B0502040204020203" pitchFamily="34" charset="0"/>
            </a:endParaRPr>
          </a:p>
        </p:txBody>
      </p:sp>
      <p:sp>
        <p:nvSpPr>
          <p:cNvPr id="25" name="テキスト ボックス 719">
            <a:extLst>
              <a:ext uri="{FF2B5EF4-FFF2-40B4-BE49-F238E27FC236}">
                <a16:creationId xmlns:a16="http://schemas.microsoft.com/office/drawing/2014/main" id="{A5908CFF-DE9D-4433-95B2-7DC657E29E51}"/>
              </a:ext>
            </a:extLst>
          </p:cNvPr>
          <p:cNvSpPr txBox="1"/>
          <p:nvPr/>
        </p:nvSpPr>
        <p:spPr>
          <a:xfrm>
            <a:off x="6539280" y="1452847"/>
            <a:ext cx="476885" cy="11460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my-MM" sz="700" kern="10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အင်ဂျင်</a:t>
            </a:r>
            <a:endParaRPr lang="ja-JP" sz="600" kern="100" dirty="0">
              <a:effectLst/>
              <a:latin typeface="Pyidaungsu" panose="020B0502040204020203" pitchFamily="34" charset="0"/>
              <a:ea typeface="游ゴシック" panose="020B0400000000000000" pitchFamily="50" charset="-128"/>
              <a:cs typeface="Pyidaungsu" panose="020B0502040204020203" pitchFamily="34" charset="0"/>
            </a:endParaRPr>
          </a:p>
        </p:txBody>
      </p:sp>
      <p:sp>
        <p:nvSpPr>
          <p:cNvPr id="26" name="テキスト ボックス 720">
            <a:extLst>
              <a:ext uri="{FF2B5EF4-FFF2-40B4-BE49-F238E27FC236}">
                <a16:creationId xmlns:a16="http://schemas.microsoft.com/office/drawing/2014/main" id="{5BE38CF2-11F4-4BC1-BB65-B85AF8C43705}"/>
              </a:ext>
            </a:extLst>
          </p:cNvPr>
          <p:cNvSpPr txBox="1"/>
          <p:nvPr/>
        </p:nvSpPr>
        <p:spPr>
          <a:xfrm>
            <a:off x="6485939" y="1827165"/>
            <a:ext cx="564203" cy="12687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my-MM" sz="7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HST ပန့်</a:t>
            </a:r>
            <a:endParaRPr lang="ja-JP" sz="600" kern="100" dirty="0">
              <a:effectLst/>
              <a:latin typeface="Pyidaungsu" panose="020B0502040204020203" pitchFamily="34" charset="0"/>
              <a:ea typeface="游ゴシック" panose="020B0400000000000000" pitchFamily="50" charset="-128"/>
              <a:cs typeface="Pyidaungsu" panose="020B0502040204020203" pitchFamily="34" charset="0"/>
            </a:endParaRPr>
          </a:p>
        </p:txBody>
      </p:sp>
      <p:sp>
        <p:nvSpPr>
          <p:cNvPr id="27" name="テキスト ボックス 721">
            <a:extLst>
              <a:ext uri="{FF2B5EF4-FFF2-40B4-BE49-F238E27FC236}">
                <a16:creationId xmlns:a16="http://schemas.microsoft.com/office/drawing/2014/main" id="{18DA53D3-7991-4BC9-A0EB-7DAE352D51BE}"/>
              </a:ext>
            </a:extLst>
          </p:cNvPr>
          <p:cNvSpPr txBox="1"/>
          <p:nvPr/>
        </p:nvSpPr>
        <p:spPr>
          <a:xfrm>
            <a:off x="6320209" y="2587317"/>
            <a:ext cx="962343" cy="11685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my-MM" sz="7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ပို့လွှတ်ခြင်း</a:t>
            </a:r>
            <a:endParaRPr lang="ja-JP" sz="600" kern="100" dirty="0">
              <a:effectLst/>
              <a:latin typeface="Pyidaungsu" panose="020B0502040204020203" pitchFamily="34" charset="0"/>
              <a:ea typeface="游ゴシック" panose="020B0400000000000000" pitchFamily="50" charset="-128"/>
              <a:cs typeface="Pyidaungsu" panose="020B0502040204020203" pitchFamily="34" charset="0"/>
            </a:endParaRPr>
          </a:p>
        </p:txBody>
      </p:sp>
      <p:sp>
        <p:nvSpPr>
          <p:cNvPr id="28" name="テキスト ボックス 722">
            <a:extLst>
              <a:ext uri="{FF2B5EF4-FFF2-40B4-BE49-F238E27FC236}">
                <a16:creationId xmlns:a16="http://schemas.microsoft.com/office/drawing/2014/main" id="{C838E44D-538A-4F5A-909E-66C4E9961AD6}"/>
              </a:ext>
            </a:extLst>
          </p:cNvPr>
          <p:cNvSpPr txBox="1"/>
          <p:nvPr/>
        </p:nvSpPr>
        <p:spPr>
          <a:xfrm>
            <a:off x="6571513" y="2951188"/>
            <a:ext cx="424180" cy="11874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my-MM" sz="5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Differential ကိရိယာ</a:t>
            </a:r>
            <a:endParaRPr lang="ja-JP" sz="500" kern="100" dirty="0">
              <a:effectLst/>
              <a:latin typeface="Pyidaungsu" panose="020B0502040204020203" pitchFamily="34" charset="0"/>
              <a:ea typeface="游ゴシック" panose="020B0400000000000000" pitchFamily="50" charset="-128"/>
              <a:cs typeface="Pyidaungsu" panose="020B0502040204020203" pitchFamily="34" charset="0"/>
            </a:endParaRPr>
          </a:p>
        </p:txBody>
      </p:sp>
      <p:sp>
        <p:nvSpPr>
          <p:cNvPr id="29" name="テキスト ボックス 724">
            <a:extLst>
              <a:ext uri="{FF2B5EF4-FFF2-40B4-BE49-F238E27FC236}">
                <a16:creationId xmlns:a16="http://schemas.microsoft.com/office/drawing/2014/main" id="{CFC29C25-4280-46A5-BA5F-F793983BB13B}"/>
              </a:ext>
            </a:extLst>
          </p:cNvPr>
          <p:cNvSpPr txBox="1"/>
          <p:nvPr/>
        </p:nvSpPr>
        <p:spPr>
          <a:xfrm>
            <a:off x="6625961" y="3323903"/>
            <a:ext cx="310515" cy="11874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my-MM" sz="700" kern="10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တာယာ</a:t>
            </a:r>
            <a:endParaRPr lang="ja-JP" sz="600" kern="100" dirty="0">
              <a:effectLst/>
              <a:latin typeface="Pyidaungsu" panose="020B0502040204020203" pitchFamily="34" charset="0"/>
              <a:ea typeface="游ゴシック" panose="020B0400000000000000" pitchFamily="50" charset="-128"/>
              <a:cs typeface="Pyidaungsu" panose="020B0502040204020203" pitchFamily="34" charset="0"/>
            </a:endParaRPr>
          </a:p>
        </p:txBody>
      </p:sp>
      <p:sp>
        <p:nvSpPr>
          <p:cNvPr id="30" name="テキスト ボックス 725">
            <a:extLst>
              <a:ext uri="{FF2B5EF4-FFF2-40B4-BE49-F238E27FC236}">
                <a16:creationId xmlns:a16="http://schemas.microsoft.com/office/drawing/2014/main" id="{61BD394B-A6CB-4793-A435-BFD2810BF970}"/>
              </a:ext>
            </a:extLst>
          </p:cNvPr>
          <p:cNvSpPr txBox="1"/>
          <p:nvPr/>
        </p:nvSpPr>
        <p:spPr>
          <a:xfrm>
            <a:off x="6485939" y="2202507"/>
            <a:ext cx="576000" cy="11874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my-MM" sz="700" kern="10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HST မော်တာ</a:t>
            </a:r>
            <a:endParaRPr lang="ja-JP" sz="600" kern="100" dirty="0">
              <a:effectLst/>
              <a:latin typeface="Pyidaungsu" panose="020B0502040204020203" pitchFamily="34" charset="0"/>
              <a:ea typeface="游ゴシック" panose="020B0400000000000000" pitchFamily="50" charset="-128"/>
              <a:cs typeface="Pyidaungsu" panose="020B0502040204020203" pitchFamily="34" charset="0"/>
            </a:endParaRPr>
          </a:p>
        </p:txBody>
      </p:sp>
      <p:sp>
        <p:nvSpPr>
          <p:cNvPr id="31" name="テキスト ボックス 726">
            <a:extLst>
              <a:ext uri="{FF2B5EF4-FFF2-40B4-BE49-F238E27FC236}">
                <a16:creationId xmlns:a16="http://schemas.microsoft.com/office/drawing/2014/main" id="{61D269B3-1EA0-4C50-909E-A55586608AED}"/>
              </a:ext>
            </a:extLst>
          </p:cNvPr>
          <p:cNvSpPr txBox="1"/>
          <p:nvPr/>
        </p:nvSpPr>
        <p:spPr>
          <a:xfrm rot="16200000">
            <a:off x="6740731" y="4692554"/>
            <a:ext cx="967228" cy="11641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my-MM" sz="8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ပို့လွှတ်ခြင်း</a:t>
            </a:r>
            <a:endParaRPr lang="ja-JP" sz="700" kern="100" dirty="0">
              <a:effectLst/>
              <a:latin typeface="Pyidaungsu" panose="020B0502040204020203" pitchFamily="34" charset="0"/>
              <a:ea typeface="游ゴシック" panose="020B0400000000000000" pitchFamily="50" charset="-128"/>
              <a:cs typeface="Pyidaungsu" panose="020B0502040204020203" pitchFamily="34" charset="0"/>
            </a:endParaRPr>
          </a:p>
        </p:txBody>
      </p:sp>
      <p:sp>
        <p:nvSpPr>
          <p:cNvPr id="32" name="テキスト ボックス 727">
            <a:extLst>
              <a:ext uri="{FF2B5EF4-FFF2-40B4-BE49-F238E27FC236}">
                <a16:creationId xmlns:a16="http://schemas.microsoft.com/office/drawing/2014/main" id="{C26E61A3-E90C-4492-9FCB-0BE1684BEE96}"/>
              </a:ext>
            </a:extLst>
          </p:cNvPr>
          <p:cNvSpPr txBox="1"/>
          <p:nvPr/>
        </p:nvSpPr>
        <p:spPr>
          <a:xfrm>
            <a:off x="7684718" y="5331459"/>
            <a:ext cx="374231" cy="14598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my-MM" sz="8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တာယာ</a:t>
            </a:r>
            <a:endParaRPr lang="ja-JP" sz="700" kern="100" dirty="0">
              <a:effectLst/>
              <a:latin typeface="Pyidaungsu" panose="020B0502040204020203" pitchFamily="34" charset="0"/>
              <a:ea typeface="游ゴシック" panose="020B0400000000000000" pitchFamily="50" charset="-128"/>
              <a:cs typeface="Pyidaungsu" panose="020B0502040204020203" pitchFamily="34" charset="0"/>
            </a:endParaRPr>
          </a:p>
        </p:txBody>
      </p:sp>
      <p:sp>
        <p:nvSpPr>
          <p:cNvPr id="33" name="テキスト ボックス 728">
            <a:extLst>
              <a:ext uri="{FF2B5EF4-FFF2-40B4-BE49-F238E27FC236}">
                <a16:creationId xmlns:a16="http://schemas.microsoft.com/office/drawing/2014/main" id="{DF3A68BA-674B-48A6-B452-B6CDC3D39E58}"/>
              </a:ext>
            </a:extLst>
          </p:cNvPr>
          <p:cNvSpPr txBox="1"/>
          <p:nvPr/>
        </p:nvSpPr>
        <p:spPr>
          <a:xfrm>
            <a:off x="5681330" y="5331460"/>
            <a:ext cx="374231" cy="11461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my-MM" sz="8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တာယာ</a:t>
            </a:r>
            <a:endParaRPr lang="ja-JP" sz="700" kern="100" dirty="0">
              <a:effectLst/>
              <a:latin typeface="Pyidaungsu" panose="020B0502040204020203" pitchFamily="34" charset="0"/>
              <a:ea typeface="游ゴシック" panose="020B0400000000000000" pitchFamily="50" charset="-128"/>
              <a:cs typeface="Pyidaungsu" panose="020B0502040204020203" pitchFamily="34" charset="0"/>
            </a:endParaRPr>
          </a:p>
        </p:txBody>
      </p:sp>
      <p:sp>
        <p:nvSpPr>
          <p:cNvPr id="34" name="テキスト ボックス 729">
            <a:extLst>
              <a:ext uri="{FF2B5EF4-FFF2-40B4-BE49-F238E27FC236}">
                <a16:creationId xmlns:a16="http://schemas.microsoft.com/office/drawing/2014/main" id="{00CCB0ED-F0C1-4FA8-851F-51EA9B2425DD}"/>
              </a:ext>
            </a:extLst>
          </p:cNvPr>
          <p:cNvSpPr txBox="1"/>
          <p:nvPr/>
        </p:nvSpPr>
        <p:spPr>
          <a:xfrm>
            <a:off x="5375012" y="4477741"/>
            <a:ext cx="460375" cy="11874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my-MM" sz="800" kern="10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အင်ဂျင်</a:t>
            </a:r>
            <a:endParaRPr lang="ja-JP" sz="700" kern="100" dirty="0">
              <a:effectLst/>
              <a:latin typeface="Pyidaungsu" panose="020B0502040204020203" pitchFamily="34" charset="0"/>
              <a:ea typeface="游ゴシック" panose="020B0400000000000000" pitchFamily="50" charset="-128"/>
              <a:cs typeface="Pyidaungsu" panose="020B0502040204020203" pitchFamily="34" charset="0"/>
            </a:endParaRPr>
          </a:p>
        </p:txBody>
      </p:sp>
      <p:sp>
        <p:nvSpPr>
          <p:cNvPr id="35" name="テキスト ボックス 731">
            <a:extLst>
              <a:ext uri="{FF2B5EF4-FFF2-40B4-BE49-F238E27FC236}">
                <a16:creationId xmlns:a16="http://schemas.microsoft.com/office/drawing/2014/main" id="{E0CE0EB7-A6A4-4B51-BC67-35672DF092D3}"/>
              </a:ext>
            </a:extLst>
          </p:cNvPr>
          <p:cNvSpPr txBox="1"/>
          <p:nvPr/>
        </p:nvSpPr>
        <p:spPr>
          <a:xfrm>
            <a:off x="5636843" y="3379355"/>
            <a:ext cx="873085" cy="81560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>
              <a:lnSpc>
                <a:spcPct val="150000"/>
              </a:lnSpc>
            </a:pPr>
            <a:r>
              <a:rPr lang="my-MM" sz="7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HST ပန့်</a:t>
            </a:r>
          </a:p>
          <a:p>
            <a:pPr algn="ctr" rtl="0">
              <a:lnSpc>
                <a:spcPct val="150000"/>
              </a:lnSpc>
            </a:pPr>
            <a:r>
              <a:rPr lang="my-MM" sz="7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အင်ဂျင်အရွယ်အစားအမျိုးမျိုးအတွက်သုံး</a:t>
            </a:r>
            <a:r>
              <a:rPr lang="en-US" sz="7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 </a:t>
            </a:r>
            <a:r>
              <a:rPr lang="my-MM" sz="7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နိုင်သောအမျိုးအစား (variable capacity type)</a:t>
            </a:r>
          </a:p>
        </p:txBody>
      </p:sp>
      <p:sp>
        <p:nvSpPr>
          <p:cNvPr id="36" name="テキスト ボックス 732">
            <a:extLst>
              <a:ext uri="{FF2B5EF4-FFF2-40B4-BE49-F238E27FC236}">
                <a16:creationId xmlns:a16="http://schemas.microsoft.com/office/drawing/2014/main" id="{87900A58-884F-4231-BD53-236F54A36263}"/>
              </a:ext>
            </a:extLst>
          </p:cNvPr>
          <p:cNvSpPr txBox="1"/>
          <p:nvPr/>
        </p:nvSpPr>
        <p:spPr>
          <a:xfrm>
            <a:off x="6625396" y="3486346"/>
            <a:ext cx="1166054" cy="66748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>
              <a:lnSpc>
                <a:spcPct val="150000"/>
              </a:lnSpc>
            </a:pPr>
            <a:r>
              <a:rPr lang="my-MM" sz="7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HST မော်တာ</a:t>
            </a:r>
          </a:p>
          <a:p>
            <a:pPr algn="ctr" rtl="0">
              <a:lnSpc>
                <a:spcPct val="150000"/>
              </a:lnSpc>
            </a:pPr>
            <a:r>
              <a:rPr lang="my-MM" sz="7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အင်ဂျင်အရွယ်အစားအမျိုးမျိုးအတွက်သုံး</a:t>
            </a:r>
            <a:r>
              <a:rPr lang="en-US" sz="7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 </a:t>
            </a:r>
            <a:r>
              <a:rPr lang="my-MM" sz="7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နိုင်သောအမျိုးအစား (variable capacity type)</a:t>
            </a:r>
          </a:p>
        </p:txBody>
      </p:sp>
    </p:spTree>
    <p:extLst>
      <p:ext uri="{BB962C8B-B14F-4D97-AF65-F5344CB8AC3E}">
        <p14:creationId xmlns:p14="http://schemas.microsoft.com/office/powerpoint/2010/main" val="18635811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my-MM" sz="1600" dirty="0"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ဘီးပုံစံအမျိုးအစား (Wheel-type) ထွန်စက် တာယာ</a:t>
            </a:r>
            <a:endParaRPr kumimoji="1" lang="ja-JP" altLang="en-US" sz="16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308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my-MM" sz="900" dirty="0">
                <a:solidFill>
                  <a:prstClr val="blac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ဖတ်စာအုပ်စာမျက်နှာ 53 / အထောက်အကူပြုစာအုပ် စာမျက်နှာ 17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4"/>
            <a:ext cx="7886700" cy="435133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buNone/>
            </a:pPr>
            <a:endParaRPr lang="ja-JP" altLang="en-US" sz="20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614149" y="1450943"/>
            <a:ext cx="1915702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my-MM" sz="1200" dirty="0">
                <a:solidFill>
                  <a:prstClr val="blac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တာယာ၏ လေဖိအား</a:t>
            </a: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763" y="2111756"/>
            <a:ext cx="7610474" cy="2274014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F59D18BF-07FA-48B8-99D4-82F24485EB98}"/>
              </a:ext>
            </a:extLst>
          </p:cNvPr>
          <p:cNvSpPr txBox="1"/>
          <p:nvPr/>
        </p:nvSpPr>
        <p:spPr>
          <a:xfrm>
            <a:off x="1544972" y="2212999"/>
            <a:ext cx="2094879" cy="263838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ctr" anchorCtr="0">
            <a:noAutofit/>
          </a:bodyPr>
          <a:lstStyle/>
          <a:p>
            <a:pPr algn="ctr" rtl="0"/>
            <a:r>
              <a:rPr lang="my-MM" sz="1200" kern="1200">
                <a:solidFill>
                  <a:srgbClr val="000000"/>
                </a:solidFill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လေဖိအားအရမ်းနိမ့်လျှင်</a:t>
            </a:r>
            <a:endParaRPr lang="ja-JP" sz="1200" kern="100" dirty="0">
              <a:effectLst/>
              <a:latin typeface="Pyidaungsu" panose="020B0502040204020203" pitchFamily="34" charset="0"/>
              <a:ea typeface="游ゴシック" panose="020B0400000000000000" pitchFamily="50" charset="-128"/>
              <a:cs typeface="Pyidaungsu" panose="020B0502040204020203" pitchFamily="34" charset="0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37E2E5C4-2948-4FCD-88C4-47E803261FDA}"/>
              </a:ext>
            </a:extLst>
          </p:cNvPr>
          <p:cNvSpPr txBox="1"/>
          <p:nvPr/>
        </p:nvSpPr>
        <p:spPr>
          <a:xfrm>
            <a:off x="900752" y="2572220"/>
            <a:ext cx="3588253" cy="1654595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t" anchorCtr="0">
            <a:noAutofit/>
          </a:bodyPr>
          <a:lstStyle/>
          <a:p>
            <a:pPr algn="just" rtl="0">
              <a:lnSpc>
                <a:spcPct val="150000"/>
              </a:lnSpc>
            </a:pPr>
            <a:r>
              <a:rPr lang="my-MM" sz="1200" kern="1200" dirty="0">
                <a:solidFill>
                  <a:srgbClr val="000000"/>
                </a:solidFill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①　တာယာကိုဖိကြိတ်ရာမှထွက်လာသောအပူသည် အလွန်ပြင်းပြီးစုတ်ပြဲခြင်းကိုဖြစ်ပေါ်စေသည်။</a:t>
            </a:r>
            <a:endParaRPr lang="ja-JP" sz="1200" kern="100" dirty="0">
              <a:effectLst/>
              <a:latin typeface="Pyidaungsu" panose="020B0502040204020203" pitchFamily="34" charset="0"/>
              <a:ea typeface="游ゴシック" panose="020B0400000000000000" pitchFamily="50" charset="-128"/>
              <a:cs typeface="Pyidaungsu" panose="020B0502040204020203" pitchFamily="34" charset="0"/>
            </a:endParaRPr>
          </a:p>
          <a:p>
            <a:pPr algn="just" rtl="0">
              <a:lnSpc>
                <a:spcPct val="150000"/>
              </a:lnSpc>
            </a:pPr>
            <a:r>
              <a:rPr lang="my-MM" sz="1200" kern="1200" dirty="0">
                <a:solidFill>
                  <a:srgbClr val="000000"/>
                </a:solidFill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②　တာယာအစွန်းနှစ်ဖက်လုံးသည်မြေကိုထိပြီး၊ ထိုအပိုင်းများသည်လျင်မြန်စွာ ပျက်စီးသည်။</a:t>
            </a:r>
            <a:endParaRPr lang="ja-JP" sz="1200" kern="100" dirty="0">
              <a:effectLst/>
              <a:latin typeface="Pyidaungsu" panose="020B0502040204020203" pitchFamily="34" charset="0"/>
              <a:ea typeface="游ゴシック" panose="020B0400000000000000" pitchFamily="50" charset="-128"/>
              <a:cs typeface="Pyidaungsu" panose="020B0502040204020203" pitchFamily="34" charset="0"/>
            </a:endParaRPr>
          </a:p>
          <a:p>
            <a:pPr algn="just" rtl="0">
              <a:lnSpc>
                <a:spcPct val="150000"/>
              </a:lnSpc>
            </a:pPr>
            <a:r>
              <a:rPr lang="my-MM" sz="1200" kern="1200" dirty="0">
                <a:solidFill>
                  <a:srgbClr val="000000"/>
                </a:solidFill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③　မာကျောသောလမ်းမျက်နှာပြင်တွင်ခံနိုင်ရည်တိုးလာပြီး ဘီးဆွဲအားလျော့နည်းသွားသည်။</a:t>
            </a:r>
            <a:endParaRPr lang="ja-JP" sz="1200" kern="100" dirty="0">
              <a:effectLst/>
              <a:latin typeface="Pyidaungsu" panose="020B0502040204020203" pitchFamily="34" charset="0"/>
              <a:ea typeface="游ゴシック" panose="020B0400000000000000" pitchFamily="50" charset="-128"/>
              <a:cs typeface="Pyidaungsu" panose="020B0502040204020203" pitchFamily="34" charset="0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0986D32F-448E-4208-897A-756C041CC305}"/>
              </a:ext>
            </a:extLst>
          </p:cNvPr>
          <p:cNvSpPr txBox="1"/>
          <p:nvPr/>
        </p:nvSpPr>
        <p:spPr>
          <a:xfrm>
            <a:off x="4654995" y="2549201"/>
            <a:ext cx="3588253" cy="1654595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t" anchorCtr="0">
            <a:noAutofit/>
          </a:bodyPr>
          <a:lstStyle/>
          <a:p>
            <a:pPr algn="just" rtl="0">
              <a:lnSpc>
                <a:spcPct val="150000"/>
              </a:lnSpc>
            </a:pPr>
            <a:r>
              <a:rPr lang="my-MM" sz="1200" kern="1200" dirty="0">
                <a:solidFill>
                  <a:srgbClr val="000000"/>
                </a:solidFill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①　တာယာ၏အလယ်ပိုင်းသာမြေပြင်ကိုထိပြီး၊ ထိုအပိုင်းသည်လျင်မြန်စွာ ပျက်စီးသည်။</a:t>
            </a:r>
            <a:endParaRPr lang="ja-JP" sz="1200" kern="100" dirty="0">
              <a:effectLst/>
              <a:latin typeface="Pyidaungsu" panose="020B0502040204020203" pitchFamily="34" charset="0"/>
              <a:ea typeface="游ゴシック" panose="020B0400000000000000" pitchFamily="50" charset="-128"/>
              <a:cs typeface="Pyidaungsu" panose="020B0502040204020203" pitchFamily="34" charset="0"/>
            </a:endParaRPr>
          </a:p>
          <a:p>
            <a:pPr algn="just" rtl="0">
              <a:lnSpc>
                <a:spcPct val="150000"/>
              </a:lnSpc>
            </a:pPr>
            <a:r>
              <a:rPr lang="my-MM" sz="1200" kern="1200" dirty="0">
                <a:solidFill>
                  <a:srgbClr val="000000"/>
                </a:solidFill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②　မြေအပျော့များတွင်မြေကြီးထဲသို့တော်တော်နစ်ဝင်ပြီး ဘီးဆွဲအားလျော့နည်းသွားသည်။</a:t>
            </a:r>
            <a:endParaRPr lang="ja-JP" sz="1200" kern="100" dirty="0">
              <a:effectLst/>
              <a:latin typeface="Pyidaungsu" panose="020B0502040204020203" pitchFamily="34" charset="0"/>
              <a:ea typeface="游ゴシック" panose="020B0400000000000000" pitchFamily="50" charset="-128"/>
              <a:cs typeface="Pyidaungsu" panose="020B0502040204020203" pitchFamily="34" charset="0"/>
            </a:endParaRPr>
          </a:p>
          <a:p>
            <a:pPr algn="just" rtl="0">
              <a:lnSpc>
                <a:spcPct val="150000"/>
              </a:lnSpc>
            </a:pPr>
            <a:r>
              <a:rPr lang="my-MM" sz="1200" kern="1200" dirty="0">
                <a:solidFill>
                  <a:srgbClr val="000000"/>
                </a:solidFill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③　ကျောက်အစွန်းထောင့်လေးတစ်ခုကပင် တာယာကိုအလွယ်တကူပျက်စီးစေနိုင်သည်။</a:t>
            </a:r>
            <a:endParaRPr lang="ja-JP" sz="1200" kern="100" dirty="0">
              <a:effectLst/>
              <a:latin typeface="Pyidaungsu" panose="020B0502040204020203" pitchFamily="34" charset="0"/>
              <a:ea typeface="游ゴシック" panose="020B0400000000000000" pitchFamily="50" charset="-128"/>
              <a:cs typeface="Pyidaungsu" panose="020B0502040204020203" pitchFamily="34" charset="0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1DF21828-B3BF-4496-BB63-56EF90743E7A}"/>
              </a:ext>
            </a:extLst>
          </p:cNvPr>
          <p:cNvSpPr txBox="1"/>
          <p:nvPr/>
        </p:nvSpPr>
        <p:spPr>
          <a:xfrm>
            <a:off x="5240956" y="2220215"/>
            <a:ext cx="2273328" cy="252088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ctr" anchorCtr="0">
            <a:noAutofit/>
          </a:bodyPr>
          <a:lstStyle/>
          <a:p>
            <a:pPr algn="ctr" rtl="0"/>
            <a:r>
              <a:rPr lang="my-MM" sz="1200" kern="1200">
                <a:solidFill>
                  <a:srgbClr val="000000"/>
                </a:solidFill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လေဖိအားအရမ်းမြင့်လျှင်</a:t>
            </a:r>
            <a:endParaRPr lang="ja-JP" sz="1200" kern="100" dirty="0">
              <a:effectLst/>
              <a:latin typeface="Pyidaungsu" panose="020B0502040204020203" pitchFamily="34" charset="0"/>
              <a:ea typeface="游ゴシック" panose="020B0400000000000000" pitchFamily="50" charset="-128"/>
              <a:cs typeface="Pyidaungsu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58204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my-MM" sz="1600"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ဟိုက်ဒရောလစ် အမျိုးအစား တူးဖော်စက်ဆောက်လုပ်ရေးစက်ယန္တရား (crawler အမျိုးအစား)</a:t>
            </a:r>
            <a:endParaRPr kumimoji="1" lang="ja-JP" altLang="en-US" sz="16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308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my-MM" sz="900">
                <a:solidFill>
                  <a:prstClr val="blac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ဖတ်စာအုပ်စာမျက်နှာ 57 / အထောက်အကူပြုစာအုပ် စာမျက်နှာ 18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8046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buNone/>
            </a:pPr>
            <a:endParaRPr lang="ja-JP" altLang="en-US" sz="20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760479" y="5829361"/>
            <a:ext cx="3973836" cy="53476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>
              <a:lnSpc>
                <a:spcPct val="150000"/>
              </a:lnSpc>
            </a:pPr>
            <a:r>
              <a:rPr lang="my-MM" sz="1000" dirty="0">
                <a:solidFill>
                  <a:prstClr val="blac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ဟိုက်ဒရောလစ် မြေကော်သည့် (shoberu) အမျိုးအစားဆောက်လုပ်ရေးစက်ယန္တရား ၏ ဟိုက်ဒရောလစ်ဆားကစ်ဥပမာ</a:t>
            </a: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5478761" y="5023771"/>
            <a:ext cx="3072150" cy="62324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>
              <a:lnSpc>
                <a:spcPct val="150000"/>
              </a:lnSpc>
            </a:pPr>
            <a:r>
              <a:rPr lang="my-MM" sz="1200" dirty="0">
                <a:solidFill>
                  <a:prstClr val="blac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crawler အမျိုးအစား ပြေးဆွဲခြင်းလုပ်ဆောင်သောကိရိယာ၏ဥပမာ</a:t>
            </a: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469" y="1507495"/>
            <a:ext cx="4379174" cy="4350135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1903" y="2469204"/>
            <a:ext cx="3833056" cy="2570252"/>
          </a:xfrm>
          <a:prstGeom prst="rect">
            <a:avLst/>
          </a:prstGeom>
        </p:spPr>
      </p:pic>
      <p:sp>
        <p:nvSpPr>
          <p:cNvPr id="11" name="テキスト ボックス 737">
            <a:extLst>
              <a:ext uri="{FF2B5EF4-FFF2-40B4-BE49-F238E27FC236}">
                <a16:creationId xmlns:a16="http://schemas.microsoft.com/office/drawing/2014/main" id="{D07E793A-37CC-421F-A2B1-B4A50554CC7F}"/>
              </a:ext>
            </a:extLst>
          </p:cNvPr>
          <p:cNvSpPr txBox="1"/>
          <p:nvPr/>
        </p:nvSpPr>
        <p:spPr>
          <a:xfrm>
            <a:off x="2904512" y="2617122"/>
            <a:ext cx="537845" cy="11874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8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ဦးတည်ချက်ရွေးသော</a:t>
            </a:r>
            <a:r>
              <a:rPr lang="en-US" sz="8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 </a:t>
            </a:r>
            <a:r>
              <a:rPr lang="my-MM" sz="8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အဆို့ရှင် (Direction Selection Valv)</a:t>
            </a:r>
          </a:p>
        </p:txBody>
      </p:sp>
      <p:sp>
        <p:nvSpPr>
          <p:cNvPr id="12" name="テキスト ボックス 738">
            <a:extLst>
              <a:ext uri="{FF2B5EF4-FFF2-40B4-BE49-F238E27FC236}">
                <a16:creationId xmlns:a16="http://schemas.microsoft.com/office/drawing/2014/main" id="{0F38B6C7-0934-4568-8872-B703BB46E597}"/>
              </a:ext>
            </a:extLst>
          </p:cNvPr>
          <p:cNvSpPr txBox="1"/>
          <p:nvPr/>
        </p:nvSpPr>
        <p:spPr>
          <a:xfrm>
            <a:off x="1059084" y="1963390"/>
            <a:ext cx="249142" cy="114298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eaVert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7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မောင်းနှင်မှုလုပ်ဆောင်သောလီဗာ (Traveling operation lever)</a:t>
            </a:r>
          </a:p>
        </p:txBody>
      </p:sp>
      <p:sp>
        <p:nvSpPr>
          <p:cNvPr id="13" name="テキスト ボックス 739">
            <a:extLst>
              <a:ext uri="{FF2B5EF4-FFF2-40B4-BE49-F238E27FC236}">
                <a16:creationId xmlns:a16="http://schemas.microsoft.com/office/drawing/2014/main" id="{AB103E54-A3A7-4942-BFA3-3509D9DB85D3}"/>
              </a:ext>
            </a:extLst>
          </p:cNvPr>
          <p:cNvSpPr txBox="1"/>
          <p:nvPr/>
        </p:nvSpPr>
        <p:spPr>
          <a:xfrm>
            <a:off x="659469" y="3140803"/>
            <a:ext cx="1326425" cy="42988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8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အထိန်းကြိုး (Controller Cable)</a:t>
            </a:r>
          </a:p>
        </p:txBody>
      </p:sp>
      <p:sp>
        <p:nvSpPr>
          <p:cNvPr id="14" name="テキスト ボックス 740">
            <a:extLst>
              <a:ext uri="{FF2B5EF4-FFF2-40B4-BE49-F238E27FC236}">
                <a16:creationId xmlns:a16="http://schemas.microsoft.com/office/drawing/2014/main" id="{910794E7-08CC-4F3D-A93A-D267EDB070D5}"/>
              </a:ext>
            </a:extLst>
          </p:cNvPr>
          <p:cNvSpPr txBox="1"/>
          <p:nvPr/>
        </p:nvSpPr>
        <p:spPr>
          <a:xfrm>
            <a:off x="4168322" y="3540026"/>
            <a:ext cx="565993" cy="22669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rtl="0"/>
            <a:r>
              <a:rPr lang="my-MM" sz="7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ဆုံလည်အဆစ်</a:t>
            </a:r>
          </a:p>
        </p:txBody>
      </p:sp>
      <p:sp>
        <p:nvSpPr>
          <p:cNvPr id="15" name="テキスト ボックス 741">
            <a:extLst>
              <a:ext uri="{FF2B5EF4-FFF2-40B4-BE49-F238E27FC236}">
                <a16:creationId xmlns:a16="http://schemas.microsoft.com/office/drawing/2014/main" id="{CA9DAD6E-8569-4E6D-9950-F14FD21124BE}"/>
              </a:ext>
            </a:extLst>
          </p:cNvPr>
          <p:cNvSpPr txBox="1"/>
          <p:nvPr/>
        </p:nvSpPr>
        <p:spPr>
          <a:xfrm>
            <a:off x="4263955" y="4890643"/>
            <a:ext cx="932180" cy="22669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800" kern="10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Travel မော်တာ (ညာ)</a:t>
            </a:r>
          </a:p>
        </p:txBody>
      </p:sp>
      <p:sp>
        <p:nvSpPr>
          <p:cNvPr id="16" name="テキスト ボックス 742">
            <a:extLst>
              <a:ext uri="{FF2B5EF4-FFF2-40B4-BE49-F238E27FC236}">
                <a16:creationId xmlns:a16="http://schemas.microsoft.com/office/drawing/2014/main" id="{2AE69BCE-8DE6-4DA6-ABC1-E724E68EE3A9}"/>
              </a:ext>
            </a:extLst>
          </p:cNvPr>
          <p:cNvSpPr txBox="1"/>
          <p:nvPr/>
        </p:nvSpPr>
        <p:spPr>
          <a:xfrm>
            <a:off x="830609" y="4916805"/>
            <a:ext cx="929952" cy="22669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800" kern="10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Travel မော်တာ (ဘယ်)</a:t>
            </a:r>
          </a:p>
        </p:txBody>
      </p:sp>
      <p:sp>
        <p:nvSpPr>
          <p:cNvPr id="17" name="テキスト ボックス 743">
            <a:extLst>
              <a:ext uri="{FF2B5EF4-FFF2-40B4-BE49-F238E27FC236}">
                <a16:creationId xmlns:a16="http://schemas.microsoft.com/office/drawing/2014/main" id="{4E73ACD5-A01D-4E18-85CB-BE9B1E079989}"/>
              </a:ext>
            </a:extLst>
          </p:cNvPr>
          <p:cNvSpPr txBox="1"/>
          <p:nvPr/>
        </p:nvSpPr>
        <p:spPr>
          <a:xfrm>
            <a:off x="1142706" y="5519774"/>
            <a:ext cx="617855" cy="22669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800" kern="10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စပရော့ကတ် (Sprocket)</a:t>
            </a:r>
          </a:p>
        </p:txBody>
      </p:sp>
      <p:sp>
        <p:nvSpPr>
          <p:cNvPr id="18" name="テキスト ボックス 744">
            <a:extLst>
              <a:ext uri="{FF2B5EF4-FFF2-40B4-BE49-F238E27FC236}">
                <a16:creationId xmlns:a16="http://schemas.microsoft.com/office/drawing/2014/main" id="{E948C275-B149-4B0D-B9C9-715B0E01D4D9}"/>
              </a:ext>
            </a:extLst>
          </p:cNvPr>
          <p:cNvSpPr txBox="1"/>
          <p:nvPr/>
        </p:nvSpPr>
        <p:spPr>
          <a:xfrm>
            <a:off x="4210215" y="5413826"/>
            <a:ext cx="617855" cy="22669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800" kern="10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စပရော့ကတ် (Sprocket)</a:t>
            </a:r>
          </a:p>
        </p:txBody>
      </p:sp>
      <p:sp>
        <p:nvSpPr>
          <p:cNvPr id="19" name="テキスト ボックス 745">
            <a:extLst>
              <a:ext uri="{FF2B5EF4-FFF2-40B4-BE49-F238E27FC236}">
                <a16:creationId xmlns:a16="http://schemas.microsoft.com/office/drawing/2014/main" id="{EB43BF1A-1E5C-47AF-9965-961B658AB004}"/>
              </a:ext>
            </a:extLst>
          </p:cNvPr>
          <p:cNvSpPr txBox="1"/>
          <p:nvPr/>
        </p:nvSpPr>
        <p:spPr>
          <a:xfrm>
            <a:off x="2566936" y="5640521"/>
            <a:ext cx="617855" cy="22669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rtl="0"/>
            <a:r>
              <a:rPr lang="my-MM" sz="800" kern="10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Crawler shoe</a:t>
            </a:r>
          </a:p>
        </p:txBody>
      </p:sp>
      <p:sp>
        <p:nvSpPr>
          <p:cNvPr id="20" name="テキスト ボックス 746">
            <a:extLst>
              <a:ext uri="{FF2B5EF4-FFF2-40B4-BE49-F238E27FC236}">
                <a16:creationId xmlns:a16="http://schemas.microsoft.com/office/drawing/2014/main" id="{4B2C0A26-3CF9-437A-B6A6-E707137981D3}"/>
              </a:ext>
            </a:extLst>
          </p:cNvPr>
          <p:cNvSpPr txBox="1"/>
          <p:nvPr/>
        </p:nvSpPr>
        <p:spPr>
          <a:xfrm>
            <a:off x="5089422" y="2511484"/>
            <a:ext cx="270510" cy="11684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700" kern="10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ရှေ့ထိုး</a:t>
            </a:r>
          </a:p>
        </p:txBody>
      </p:sp>
      <p:sp>
        <p:nvSpPr>
          <p:cNvPr id="21" name="テキスト ボックス 747">
            <a:extLst>
              <a:ext uri="{FF2B5EF4-FFF2-40B4-BE49-F238E27FC236}">
                <a16:creationId xmlns:a16="http://schemas.microsoft.com/office/drawing/2014/main" id="{8DDB3B06-42B6-4E62-82D0-AD0C21A47445}"/>
              </a:ext>
            </a:extLst>
          </p:cNvPr>
          <p:cNvSpPr txBox="1"/>
          <p:nvPr/>
        </p:nvSpPr>
        <p:spPr>
          <a:xfrm>
            <a:off x="5641639" y="3219946"/>
            <a:ext cx="416560" cy="20905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7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နောက်ထိုး</a:t>
            </a:r>
          </a:p>
        </p:txBody>
      </p:sp>
      <p:sp>
        <p:nvSpPr>
          <p:cNvPr id="22" name="テキスト ボックス 748">
            <a:extLst>
              <a:ext uri="{FF2B5EF4-FFF2-40B4-BE49-F238E27FC236}">
                <a16:creationId xmlns:a16="http://schemas.microsoft.com/office/drawing/2014/main" id="{F2B13958-40D3-44F3-8BD8-43BE292BD5C1}"/>
              </a:ext>
            </a:extLst>
          </p:cNvPr>
          <p:cNvSpPr txBox="1"/>
          <p:nvPr/>
        </p:nvSpPr>
        <p:spPr>
          <a:xfrm>
            <a:off x="5839896" y="2537939"/>
            <a:ext cx="445654" cy="17591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7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Neutral (N)</a:t>
            </a:r>
          </a:p>
        </p:txBody>
      </p:sp>
      <p:sp>
        <p:nvSpPr>
          <p:cNvPr id="23" name="テキスト ボックス 749">
            <a:extLst>
              <a:ext uri="{FF2B5EF4-FFF2-40B4-BE49-F238E27FC236}">
                <a16:creationId xmlns:a16="http://schemas.microsoft.com/office/drawing/2014/main" id="{2AFA526C-A2E3-4727-8C76-441B7FAE00CB}"/>
              </a:ext>
            </a:extLst>
          </p:cNvPr>
          <p:cNvSpPr txBox="1"/>
          <p:nvPr/>
        </p:nvSpPr>
        <p:spPr>
          <a:xfrm>
            <a:off x="4667698" y="3106378"/>
            <a:ext cx="565993" cy="13716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700" kern="10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Travel လီဗာ</a:t>
            </a:r>
          </a:p>
        </p:txBody>
      </p:sp>
      <p:sp>
        <p:nvSpPr>
          <p:cNvPr id="24" name="テキスト ボックス 750">
            <a:extLst>
              <a:ext uri="{FF2B5EF4-FFF2-40B4-BE49-F238E27FC236}">
                <a16:creationId xmlns:a16="http://schemas.microsoft.com/office/drawing/2014/main" id="{446A726C-2EE6-48B7-9246-4E4AE2659997}"/>
              </a:ext>
            </a:extLst>
          </p:cNvPr>
          <p:cNvSpPr txBox="1"/>
          <p:nvPr/>
        </p:nvSpPr>
        <p:spPr>
          <a:xfrm>
            <a:off x="5798082" y="3793422"/>
            <a:ext cx="416560" cy="11684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700" kern="10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ခြေနင်းပြား</a:t>
            </a:r>
          </a:p>
        </p:txBody>
      </p:sp>
      <p:sp>
        <p:nvSpPr>
          <p:cNvPr id="25" name="テキスト ボックス 751">
            <a:extLst>
              <a:ext uri="{FF2B5EF4-FFF2-40B4-BE49-F238E27FC236}">
                <a16:creationId xmlns:a16="http://schemas.microsoft.com/office/drawing/2014/main" id="{253E5F9A-0584-4F04-8EBA-18319D0F7698}"/>
              </a:ext>
            </a:extLst>
          </p:cNvPr>
          <p:cNvSpPr txBox="1"/>
          <p:nvPr/>
        </p:nvSpPr>
        <p:spPr>
          <a:xfrm>
            <a:off x="7895706" y="4435350"/>
            <a:ext cx="518794" cy="23144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700" kern="10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Travel မော်တာ</a:t>
            </a:r>
          </a:p>
        </p:txBody>
      </p:sp>
      <p:sp>
        <p:nvSpPr>
          <p:cNvPr id="26" name="テキスト ボックス 752">
            <a:extLst>
              <a:ext uri="{FF2B5EF4-FFF2-40B4-BE49-F238E27FC236}">
                <a16:creationId xmlns:a16="http://schemas.microsoft.com/office/drawing/2014/main" id="{001EE7C8-7181-437C-9C61-6A40CF825791}"/>
              </a:ext>
            </a:extLst>
          </p:cNvPr>
          <p:cNvSpPr txBox="1"/>
          <p:nvPr/>
        </p:nvSpPr>
        <p:spPr>
          <a:xfrm>
            <a:off x="7879855" y="3475612"/>
            <a:ext cx="604676" cy="23143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700" kern="10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ရှေ့အိုင်ဒလာ</a:t>
            </a:r>
          </a:p>
        </p:txBody>
      </p:sp>
      <p:sp>
        <p:nvSpPr>
          <p:cNvPr id="27" name="テキスト ボックス 753">
            <a:extLst>
              <a:ext uri="{FF2B5EF4-FFF2-40B4-BE49-F238E27FC236}">
                <a16:creationId xmlns:a16="http://schemas.microsoft.com/office/drawing/2014/main" id="{AAA6F744-A91D-4605-8181-870149B2D0D2}"/>
              </a:ext>
            </a:extLst>
          </p:cNvPr>
          <p:cNvSpPr txBox="1"/>
          <p:nvPr/>
        </p:nvSpPr>
        <p:spPr>
          <a:xfrm>
            <a:off x="5839896" y="2853694"/>
            <a:ext cx="759024" cy="10881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7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2- မြန်နှုန်းခလုတ်</a:t>
            </a:r>
          </a:p>
        </p:txBody>
      </p:sp>
    </p:spTree>
    <p:extLst>
      <p:ext uri="{BB962C8B-B14F-4D97-AF65-F5344CB8AC3E}">
        <p14:creationId xmlns:p14="http://schemas.microsoft.com/office/powerpoint/2010/main" val="38219288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my-MM" sz="1600"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motor grader</a:t>
            </a:r>
            <a:endParaRPr kumimoji="1" lang="ja-JP" altLang="en-US" sz="16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308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my-MM" sz="900">
                <a:solidFill>
                  <a:prstClr val="blac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ဖတ်စာအုပ်စာမျက်နှာ 63 / အထောက်အကူပြုစာအုပ် စာမျက်နှာ 19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8046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buNone/>
            </a:pPr>
            <a:endParaRPr lang="ja-JP" altLang="en-US" sz="20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822907" y="502113"/>
            <a:ext cx="3666925" cy="5451658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3304" y="4592353"/>
            <a:ext cx="3419475" cy="1704975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6202" y="5307528"/>
            <a:ext cx="4019550" cy="962025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3238392" y="1276762"/>
            <a:ext cx="2674036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my-MM" sz="1200">
                <a:solidFill>
                  <a:prstClr val="blac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motor grader ဖွဲ့စည်းပုံ၏ဥပမာ</a:t>
            </a: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1371274" y="5061405"/>
            <a:ext cx="2674036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my-MM" sz="1200">
                <a:solidFill>
                  <a:prstClr val="blac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ရှေ့၀င်ရိုး၏အလုပ်လုပ်ပုံဥပမာ</a:t>
            </a: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5356023" y="4612897"/>
            <a:ext cx="2674036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my-MM" sz="1200">
                <a:solidFill>
                  <a:prstClr val="blac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အပေါ်အောက်လွှဲခြင်း၏ ဥပမာ</a:t>
            </a:r>
          </a:p>
        </p:txBody>
      </p:sp>
      <p:sp>
        <p:nvSpPr>
          <p:cNvPr id="12" name="テキスト ボックス 755">
            <a:extLst>
              <a:ext uri="{FF2B5EF4-FFF2-40B4-BE49-F238E27FC236}">
                <a16:creationId xmlns:a16="http://schemas.microsoft.com/office/drawing/2014/main" id="{B51FFD32-EA21-48CE-9A52-19C050EBD0AA}"/>
              </a:ext>
            </a:extLst>
          </p:cNvPr>
          <p:cNvSpPr txBox="1"/>
          <p:nvPr/>
        </p:nvSpPr>
        <p:spPr>
          <a:xfrm>
            <a:off x="3188820" y="1770303"/>
            <a:ext cx="1383080" cy="6127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 rtl="0"/>
            <a:r>
              <a:rPr lang="my-MM" sz="5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ဓါးသွား အတင်အချ (ညာ) လီဗာ</a:t>
            </a:r>
            <a:endParaRPr lang="ja-JP" sz="700" kern="100" dirty="0">
              <a:effectLst/>
              <a:latin typeface="Pyidaungsu" panose="020B0502040204020203" pitchFamily="34" charset="0"/>
              <a:ea typeface="游ゴシック" panose="020B0400000000000000" pitchFamily="50" charset="-128"/>
              <a:cs typeface="Pyidaungsu" panose="020B0502040204020203" pitchFamily="34" charset="0"/>
            </a:endParaRPr>
          </a:p>
        </p:txBody>
      </p:sp>
      <p:sp>
        <p:nvSpPr>
          <p:cNvPr id="13" name="テキスト ボックス 756">
            <a:extLst>
              <a:ext uri="{FF2B5EF4-FFF2-40B4-BE49-F238E27FC236}">
                <a16:creationId xmlns:a16="http://schemas.microsoft.com/office/drawing/2014/main" id="{F5A00C3B-EF0B-41E3-B4EB-B8AE5A229BC7}"/>
              </a:ext>
            </a:extLst>
          </p:cNvPr>
          <p:cNvSpPr txBox="1"/>
          <p:nvPr/>
        </p:nvSpPr>
        <p:spPr>
          <a:xfrm>
            <a:off x="5887041" y="1891648"/>
            <a:ext cx="848360" cy="7956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500" kern="10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ဓါးသွား အတင်အချ (ဘယ်) လီဗာ</a:t>
            </a:r>
            <a:endParaRPr lang="ja-JP" sz="700" kern="100" dirty="0">
              <a:effectLst/>
              <a:latin typeface="Pyidaungsu" panose="020B0502040204020203" pitchFamily="34" charset="0"/>
              <a:ea typeface="游ゴシック" panose="020B0400000000000000" pitchFamily="50" charset="-128"/>
              <a:cs typeface="Pyidaungsu" panose="020B0502040204020203" pitchFamily="34" charset="0"/>
            </a:endParaRPr>
          </a:p>
        </p:txBody>
      </p:sp>
      <p:sp>
        <p:nvSpPr>
          <p:cNvPr id="14" name="テキスト ボックス 757">
            <a:extLst>
              <a:ext uri="{FF2B5EF4-FFF2-40B4-BE49-F238E27FC236}">
                <a16:creationId xmlns:a16="http://schemas.microsoft.com/office/drawing/2014/main" id="{EE95D123-DB8B-4808-8795-0EDA1A85434D}"/>
              </a:ext>
            </a:extLst>
          </p:cNvPr>
          <p:cNvSpPr txBox="1"/>
          <p:nvPr/>
        </p:nvSpPr>
        <p:spPr>
          <a:xfrm>
            <a:off x="3256960" y="1854370"/>
            <a:ext cx="1328191" cy="9477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 rtl="0"/>
            <a:r>
              <a:rPr lang="my-MM" sz="5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ဓါးသွားကို နှစ်ဖက်နှစ်ချက်ရွေ့လျားစေသည့်လီဗာ</a:t>
            </a:r>
            <a:endParaRPr lang="ja-JP" sz="700" kern="100" dirty="0">
              <a:effectLst/>
              <a:latin typeface="Pyidaungsu" panose="020B0502040204020203" pitchFamily="34" charset="0"/>
              <a:ea typeface="游ゴシック" panose="020B0400000000000000" pitchFamily="50" charset="-128"/>
              <a:cs typeface="Pyidaungsu" panose="020B0502040204020203" pitchFamily="34" charset="0"/>
            </a:endParaRPr>
          </a:p>
        </p:txBody>
      </p:sp>
      <p:sp>
        <p:nvSpPr>
          <p:cNvPr id="15" name="テキスト ボックス 758">
            <a:extLst>
              <a:ext uri="{FF2B5EF4-FFF2-40B4-BE49-F238E27FC236}">
                <a16:creationId xmlns:a16="http://schemas.microsoft.com/office/drawing/2014/main" id="{5478392D-358B-4DAA-ACAA-75DC98AFB39F}"/>
              </a:ext>
            </a:extLst>
          </p:cNvPr>
          <p:cNvSpPr txBox="1"/>
          <p:nvPr/>
        </p:nvSpPr>
        <p:spPr>
          <a:xfrm>
            <a:off x="3921384" y="1960915"/>
            <a:ext cx="551815" cy="11684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 rtl="0"/>
            <a:r>
              <a:rPr lang="my-MM" sz="5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တိမ်းစောင်းလီဗာ</a:t>
            </a:r>
            <a:endParaRPr lang="ja-JP" sz="700" kern="100" dirty="0">
              <a:effectLst/>
              <a:latin typeface="Pyidaungsu" panose="020B0502040204020203" pitchFamily="34" charset="0"/>
              <a:ea typeface="游ゴシック" panose="020B0400000000000000" pitchFamily="50" charset="-128"/>
              <a:cs typeface="Pyidaungsu" panose="020B0502040204020203" pitchFamily="34" charset="0"/>
            </a:endParaRPr>
          </a:p>
        </p:txBody>
      </p:sp>
      <p:sp>
        <p:nvSpPr>
          <p:cNvPr id="16" name="テキスト ボックス 759">
            <a:extLst>
              <a:ext uri="{FF2B5EF4-FFF2-40B4-BE49-F238E27FC236}">
                <a16:creationId xmlns:a16="http://schemas.microsoft.com/office/drawing/2014/main" id="{3D78F526-5908-48C3-B1A0-5BC6164D01A9}"/>
              </a:ext>
            </a:extLst>
          </p:cNvPr>
          <p:cNvSpPr txBox="1"/>
          <p:nvPr/>
        </p:nvSpPr>
        <p:spPr>
          <a:xfrm>
            <a:off x="3650363" y="2089527"/>
            <a:ext cx="806918" cy="12879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500" kern="10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articulate လီဗာ</a:t>
            </a:r>
            <a:endParaRPr lang="ja-JP" sz="700" kern="100" dirty="0">
              <a:effectLst/>
              <a:latin typeface="Pyidaungsu" panose="020B0502040204020203" pitchFamily="34" charset="0"/>
              <a:ea typeface="游ゴシック" panose="020B0400000000000000" pitchFamily="50" charset="-128"/>
              <a:cs typeface="Pyidaungsu" panose="020B0502040204020203" pitchFamily="34" charset="0"/>
            </a:endParaRPr>
          </a:p>
        </p:txBody>
      </p:sp>
      <p:sp>
        <p:nvSpPr>
          <p:cNvPr id="17" name="テキスト ボックス 760">
            <a:extLst>
              <a:ext uri="{FF2B5EF4-FFF2-40B4-BE49-F238E27FC236}">
                <a16:creationId xmlns:a16="http://schemas.microsoft.com/office/drawing/2014/main" id="{A56161DF-1B90-462F-B01A-1864C35882C9}"/>
              </a:ext>
            </a:extLst>
          </p:cNvPr>
          <p:cNvSpPr txBox="1"/>
          <p:nvPr/>
        </p:nvSpPr>
        <p:spPr>
          <a:xfrm>
            <a:off x="2886005" y="2679656"/>
            <a:ext cx="741910" cy="18995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>
              <a:lnSpc>
                <a:spcPct val="150000"/>
              </a:lnSpc>
            </a:pPr>
            <a:r>
              <a:rPr lang="my-MM" sz="5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ဓါးသွားကို နှစ်ဖက်နှစ်ချက်</a:t>
            </a:r>
            <a:r>
              <a:rPr lang="en-US" sz="5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 </a:t>
            </a:r>
            <a:r>
              <a:rPr lang="my-MM" sz="5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ရွေ့လျားစေသည့် ဆလင်ဒါ</a:t>
            </a:r>
            <a:endParaRPr lang="ja-JP" sz="700" kern="100" dirty="0">
              <a:effectLst/>
              <a:latin typeface="Pyidaungsu" panose="020B0502040204020203" pitchFamily="34" charset="0"/>
              <a:ea typeface="游ゴシック" panose="020B0400000000000000" pitchFamily="50" charset="-128"/>
              <a:cs typeface="Pyidaungsu" panose="020B0502040204020203" pitchFamily="34" charset="0"/>
            </a:endParaRPr>
          </a:p>
        </p:txBody>
      </p:sp>
      <p:sp>
        <p:nvSpPr>
          <p:cNvPr id="18" name="テキスト ボックス 761">
            <a:extLst>
              <a:ext uri="{FF2B5EF4-FFF2-40B4-BE49-F238E27FC236}">
                <a16:creationId xmlns:a16="http://schemas.microsoft.com/office/drawing/2014/main" id="{845E3668-1ACD-4E3D-9BDD-1192040419FF}"/>
              </a:ext>
            </a:extLst>
          </p:cNvPr>
          <p:cNvSpPr txBox="1"/>
          <p:nvPr/>
        </p:nvSpPr>
        <p:spPr>
          <a:xfrm>
            <a:off x="1795521" y="2861548"/>
            <a:ext cx="862965" cy="11684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500" kern="10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Scarifier အတင်အချ ဆလင်ဒါ</a:t>
            </a:r>
            <a:endParaRPr lang="ja-JP" sz="700" kern="100" dirty="0">
              <a:effectLst/>
              <a:latin typeface="Pyidaungsu" panose="020B0502040204020203" pitchFamily="34" charset="0"/>
              <a:ea typeface="游ゴシック" panose="020B0400000000000000" pitchFamily="50" charset="-128"/>
              <a:cs typeface="Pyidaungsu" panose="020B0502040204020203" pitchFamily="34" charset="0"/>
            </a:endParaRPr>
          </a:p>
        </p:txBody>
      </p:sp>
      <p:sp>
        <p:nvSpPr>
          <p:cNvPr id="19" name="テキスト ボックス 762">
            <a:extLst>
              <a:ext uri="{FF2B5EF4-FFF2-40B4-BE49-F238E27FC236}">
                <a16:creationId xmlns:a16="http://schemas.microsoft.com/office/drawing/2014/main" id="{7FE4ACAE-7100-426F-9DB1-581B47F2219A}"/>
              </a:ext>
            </a:extLst>
          </p:cNvPr>
          <p:cNvSpPr txBox="1"/>
          <p:nvPr/>
        </p:nvSpPr>
        <p:spPr>
          <a:xfrm>
            <a:off x="2952521" y="2944112"/>
            <a:ext cx="424928" cy="15111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 rtl="0"/>
            <a:r>
              <a:rPr lang="my-MM" sz="5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ဟိုက်ဒရောလစ်မော်တာ</a:t>
            </a:r>
            <a:endParaRPr lang="ja-JP" sz="700" kern="100" dirty="0">
              <a:effectLst/>
              <a:latin typeface="Pyidaungsu" panose="020B0502040204020203" pitchFamily="34" charset="0"/>
              <a:ea typeface="游ゴシック" panose="020B0400000000000000" pitchFamily="50" charset="-128"/>
              <a:cs typeface="Pyidaungsu" panose="020B0502040204020203" pitchFamily="34" charset="0"/>
            </a:endParaRPr>
          </a:p>
        </p:txBody>
      </p:sp>
      <p:sp>
        <p:nvSpPr>
          <p:cNvPr id="20" name="テキスト ボックス 763">
            <a:extLst>
              <a:ext uri="{FF2B5EF4-FFF2-40B4-BE49-F238E27FC236}">
                <a16:creationId xmlns:a16="http://schemas.microsoft.com/office/drawing/2014/main" id="{6B8B7D62-C180-4F13-9847-24517A6183BD}"/>
              </a:ext>
            </a:extLst>
          </p:cNvPr>
          <p:cNvSpPr txBox="1"/>
          <p:nvPr/>
        </p:nvSpPr>
        <p:spPr>
          <a:xfrm>
            <a:off x="2319880" y="4795568"/>
            <a:ext cx="310515" cy="11684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5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ဘီး</a:t>
            </a:r>
            <a:endParaRPr lang="ja-JP" sz="700" kern="100" dirty="0">
              <a:effectLst/>
              <a:latin typeface="Pyidaungsu" panose="020B0502040204020203" pitchFamily="34" charset="0"/>
              <a:ea typeface="游ゴシック" panose="020B0400000000000000" pitchFamily="50" charset="-128"/>
              <a:cs typeface="Pyidaungsu" panose="020B0502040204020203" pitchFamily="34" charset="0"/>
            </a:endParaRPr>
          </a:p>
        </p:txBody>
      </p:sp>
      <p:sp>
        <p:nvSpPr>
          <p:cNvPr id="21" name="テキスト ボックス 764">
            <a:extLst>
              <a:ext uri="{FF2B5EF4-FFF2-40B4-BE49-F238E27FC236}">
                <a16:creationId xmlns:a16="http://schemas.microsoft.com/office/drawing/2014/main" id="{71D9C9FD-0AF0-4CFF-B179-6F07234A29C3}"/>
              </a:ext>
            </a:extLst>
          </p:cNvPr>
          <p:cNvSpPr txBox="1"/>
          <p:nvPr/>
        </p:nvSpPr>
        <p:spPr>
          <a:xfrm>
            <a:off x="3323780" y="4899207"/>
            <a:ext cx="806918" cy="12879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5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ရှေ့ဘီးတိမ်းစောင်းဆလင်ဒါ</a:t>
            </a:r>
            <a:endParaRPr lang="ja-JP" sz="700" kern="100" dirty="0">
              <a:effectLst/>
              <a:latin typeface="Pyidaungsu" panose="020B0502040204020203" pitchFamily="34" charset="0"/>
              <a:ea typeface="游ゴシック" panose="020B0400000000000000" pitchFamily="50" charset="-128"/>
              <a:cs typeface="Pyidaungsu" panose="020B0502040204020203" pitchFamily="34" charset="0"/>
            </a:endParaRPr>
          </a:p>
        </p:txBody>
      </p:sp>
      <p:sp>
        <p:nvSpPr>
          <p:cNvPr id="22" name="テキスト ボックス 765">
            <a:extLst>
              <a:ext uri="{FF2B5EF4-FFF2-40B4-BE49-F238E27FC236}">
                <a16:creationId xmlns:a16="http://schemas.microsoft.com/office/drawing/2014/main" id="{92E3ABA2-F8F2-4503-BD9D-6DFD554C9CC2}"/>
              </a:ext>
            </a:extLst>
          </p:cNvPr>
          <p:cNvSpPr txBox="1"/>
          <p:nvPr/>
        </p:nvSpPr>
        <p:spPr>
          <a:xfrm>
            <a:off x="3440963" y="4739815"/>
            <a:ext cx="486498" cy="9899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500" kern="10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Scarifier</a:t>
            </a:r>
            <a:endParaRPr lang="ja-JP" sz="700" kern="100" dirty="0">
              <a:effectLst/>
              <a:latin typeface="Pyidaungsu" panose="020B0502040204020203" pitchFamily="34" charset="0"/>
              <a:ea typeface="游ゴシック" panose="020B0400000000000000" pitchFamily="50" charset="-128"/>
              <a:cs typeface="Pyidaungsu" panose="020B0502040204020203" pitchFamily="34" charset="0"/>
            </a:endParaRPr>
          </a:p>
        </p:txBody>
      </p:sp>
      <p:sp>
        <p:nvSpPr>
          <p:cNvPr id="23" name="テキスト ボックス 766">
            <a:extLst>
              <a:ext uri="{FF2B5EF4-FFF2-40B4-BE49-F238E27FC236}">
                <a16:creationId xmlns:a16="http://schemas.microsoft.com/office/drawing/2014/main" id="{90A919CE-D352-47BB-8F2E-FC1B8149CA7F}"/>
              </a:ext>
            </a:extLst>
          </p:cNvPr>
          <p:cNvSpPr txBox="1"/>
          <p:nvPr/>
        </p:nvSpPr>
        <p:spPr>
          <a:xfrm>
            <a:off x="3993655" y="4671559"/>
            <a:ext cx="310516" cy="9479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500" kern="10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ဓါးသွား</a:t>
            </a:r>
            <a:endParaRPr lang="ja-JP" sz="700" kern="100" dirty="0">
              <a:effectLst/>
              <a:latin typeface="Pyidaungsu" panose="020B0502040204020203" pitchFamily="34" charset="0"/>
              <a:ea typeface="游ゴシック" panose="020B0400000000000000" pitchFamily="50" charset="-128"/>
              <a:cs typeface="Pyidaungsu" panose="020B0502040204020203" pitchFamily="34" charset="0"/>
            </a:endParaRPr>
          </a:p>
        </p:txBody>
      </p:sp>
      <p:sp>
        <p:nvSpPr>
          <p:cNvPr id="24" name="テキスト ボックス 767">
            <a:extLst>
              <a:ext uri="{FF2B5EF4-FFF2-40B4-BE49-F238E27FC236}">
                <a16:creationId xmlns:a16="http://schemas.microsoft.com/office/drawing/2014/main" id="{6BD5F415-81EB-4714-8CC0-48F97A54C958}"/>
              </a:ext>
            </a:extLst>
          </p:cNvPr>
          <p:cNvSpPr txBox="1"/>
          <p:nvPr/>
        </p:nvSpPr>
        <p:spPr>
          <a:xfrm>
            <a:off x="4159192" y="4585118"/>
            <a:ext cx="1446869" cy="13862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5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ဓါးသွားကို နှစ်ဖက်နှစ်ချက်ရွေ့လျားစေသည့် ဆလင်ဒါ</a:t>
            </a:r>
            <a:endParaRPr lang="ja-JP" sz="700" kern="100" dirty="0">
              <a:effectLst/>
              <a:latin typeface="Pyidaungsu" panose="020B0502040204020203" pitchFamily="34" charset="0"/>
              <a:ea typeface="游ゴシック" panose="020B0400000000000000" pitchFamily="50" charset="-128"/>
              <a:cs typeface="Pyidaungsu" panose="020B0502040204020203" pitchFamily="34" charset="0"/>
            </a:endParaRPr>
          </a:p>
        </p:txBody>
      </p:sp>
      <p:sp>
        <p:nvSpPr>
          <p:cNvPr id="25" name="テキスト ボックス 768">
            <a:extLst>
              <a:ext uri="{FF2B5EF4-FFF2-40B4-BE49-F238E27FC236}">
                <a16:creationId xmlns:a16="http://schemas.microsoft.com/office/drawing/2014/main" id="{56F11464-E726-466B-B440-B175B65F482D}"/>
              </a:ext>
            </a:extLst>
          </p:cNvPr>
          <p:cNvSpPr txBox="1"/>
          <p:nvPr/>
        </p:nvSpPr>
        <p:spPr>
          <a:xfrm>
            <a:off x="4431902" y="4395254"/>
            <a:ext cx="862965" cy="11684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500" kern="10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Circle လှည့်စက်</a:t>
            </a:r>
            <a:endParaRPr lang="ja-JP" sz="700" kern="100" dirty="0">
              <a:effectLst/>
              <a:latin typeface="Pyidaungsu" panose="020B0502040204020203" pitchFamily="34" charset="0"/>
              <a:ea typeface="游ゴシック" panose="020B0400000000000000" pitchFamily="50" charset="-128"/>
              <a:cs typeface="Pyidaungsu" panose="020B0502040204020203" pitchFamily="34" charset="0"/>
            </a:endParaRPr>
          </a:p>
        </p:txBody>
      </p:sp>
      <p:sp>
        <p:nvSpPr>
          <p:cNvPr id="26" name="テキスト ボックス 769">
            <a:extLst>
              <a:ext uri="{FF2B5EF4-FFF2-40B4-BE49-F238E27FC236}">
                <a16:creationId xmlns:a16="http://schemas.microsoft.com/office/drawing/2014/main" id="{5C880452-F297-40B8-9DA6-07A01EF5006C}"/>
              </a:ext>
            </a:extLst>
          </p:cNvPr>
          <p:cNvSpPr txBox="1"/>
          <p:nvPr/>
        </p:nvSpPr>
        <p:spPr>
          <a:xfrm>
            <a:off x="4493058" y="4269244"/>
            <a:ext cx="1214449" cy="12600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5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လှုပ်ရမ်းတိမ်းစောင်းနိုင်သော ဓါးသွားလင့်</a:t>
            </a:r>
            <a:endParaRPr lang="ja-JP" sz="700" kern="100" dirty="0">
              <a:effectLst/>
              <a:latin typeface="Pyidaungsu" panose="020B0502040204020203" pitchFamily="34" charset="0"/>
              <a:ea typeface="游ゴシック" panose="020B0400000000000000" pitchFamily="50" charset="-128"/>
              <a:cs typeface="Pyidaungsu" panose="020B0502040204020203" pitchFamily="34" charset="0"/>
            </a:endParaRPr>
          </a:p>
        </p:txBody>
      </p:sp>
      <p:sp>
        <p:nvSpPr>
          <p:cNvPr id="27" name="テキスト ボックス 770">
            <a:extLst>
              <a:ext uri="{FF2B5EF4-FFF2-40B4-BE49-F238E27FC236}">
                <a16:creationId xmlns:a16="http://schemas.microsoft.com/office/drawing/2014/main" id="{5AC3F447-D7AF-4AB7-BAC6-E50CDAE8F426}"/>
              </a:ext>
            </a:extLst>
          </p:cNvPr>
          <p:cNvSpPr txBox="1"/>
          <p:nvPr/>
        </p:nvSpPr>
        <p:spPr>
          <a:xfrm>
            <a:off x="4959427" y="4041499"/>
            <a:ext cx="670881" cy="9671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500" kern="10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Circle</a:t>
            </a:r>
            <a:endParaRPr lang="ja-JP" sz="700" kern="100" dirty="0">
              <a:effectLst/>
              <a:latin typeface="Pyidaungsu" panose="020B0502040204020203" pitchFamily="34" charset="0"/>
              <a:ea typeface="游ゴシック" panose="020B0400000000000000" pitchFamily="50" charset="-128"/>
              <a:cs typeface="Pyidaungsu" panose="020B0502040204020203" pitchFamily="34" charset="0"/>
            </a:endParaRPr>
          </a:p>
        </p:txBody>
      </p:sp>
      <p:sp>
        <p:nvSpPr>
          <p:cNvPr id="28" name="テキスト ボックス 771">
            <a:extLst>
              <a:ext uri="{FF2B5EF4-FFF2-40B4-BE49-F238E27FC236}">
                <a16:creationId xmlns:a16="http://schemas.microsoft.com/office/drawing/2014/main" id="{938AD9B9-6BE9-4035-B2BE-793F26090E2F}"/>
              </a:ext>
            </a:extLst>
          </p:cNvPr>
          <p:cNvSpPr txBox="1"/>
          <p:nvPr/>
        </p:nvSpPr>
        <p:spPr>
          <a:xfrm>
            <a:off x="5636202" y="1649143"/>
            <a:ext cx="862965" cy="6514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500" kern="10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Scarifier အတင်အချ လီဗာ</a:t>
            </a:r>
            <a:endParaRPr lang="ja-JP" sz="700" kern="100" dirty="0">
              <a:effectLst/>
              <a:latin typeface="Pyidaungsu" panose="020B0502040204020203" pitchFamily="34" charset="0"/>
              <a:ea typeface="游ゴシック" panose="020B0400000000000000" pitchFamily="50" charset="-128"/>
              <a:cs typeface="Pyidaungsu" panose="020B0502040204020203" pitchFamily="34" charset="0"/>
            </a:endParaRPr>
          </a:p>
        </p:txBody>
      </p:sp>
      <p:sp>
        <p:nvSpPr>
          <p:cNvPr id="29" name="テキスト ボックス 772">
            <a:extLst>
              <a:ext uri="{FF2B5EF4-FFF2-40B4-BE49-F238E27FC236}">
                <a16:creationId xmlns:a16="http://schemas.microsoft.com/office/drawing/2014/main" id="{0DD475CB-D2FE-4789-8DE0-B5AFB6895C25}"/>
              </a:ext>
            </a:extLst>
          </p:cNvPr>
          <p:cNvSpPr txBox="1"/>
          <p:nvPr/>
        </p:nvSpPr>
        <p:spPr>
          <a:xfrm>
            <a:off x="5156822" y="1506411"/>
            <a:ext cx="862965" cy="11684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500" kern="10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အဝါရောင် အချက်ပြမီး</a:t>
            </a:r>
            <a:endParaRPr lang="ja-JP" sz="700" kern="100">
              <a:effectLst/>
              <a:latin typeface="Pyidaungsu" panose="020B0502040204020203" pitchFamily="34" charset="0"/>
              <a:ea typeface="游ゴシック" panose="020B0400000000000000" pitchFamily="50" charset="-128"/>
              <a:cs typeface="Pyidaungsu" panose="020B0502040204020203" pitchFamily="34" charset="0"/>
            </a:endParaRPr>
          </a:p>
        </p:txBody>
      </p:sp>
      <p:sp>
        <p:nvSpPr>
          <p:cNvPr id="30" name="テキスト ボックス 773">
            <a:extLst>
              <a:ext uri="{FF2B5EF4-FFF2-40B4-BE49-F238E27FC236}">
                <a16:creationId xmlns:a16="http://schemas.microsoft.com/office/drawing/2014/main" id="{E5A47B70-A58A-4D18-8141-B186DF43D841}"/>
              </a:ext>
            </a:extLst>
          </p:cNvPr>
          <p:cNvSpPr txBox="1"/>
          <p:nvPr/>
        </p:nvSpPr>
        <p:spPr>
          <a:xfrm>
            <a:off x="5707507" y="1734689"/>
            <a:ext cx="1155809" cy="9482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5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Circle နှစ်ဖက်နှစ်ချက်ရွေ့လျားသည့်လီဗာ</a:t>
            </a:r>
            <a:endParaRPr lang="ja-JP" sz="700" kern="100" dirty="0">
              <a:effectLst/>
              <a:latin typeface="Pyidaungsu" panose="020B0502040204020203" pitchFamily="34" charset="0"/>
              <a:ea typeface="游ゴシック" panose="020B0400000000000000" pitchFamily="50" charset="-128"/>
              <a:cs typeface="Pyidaungsu" panose="020B0502040204020203" pitchFamily="34" charset="0"/>
            </a:endParaRPr>
          </a:p>
        </p:txBody>
      </p:sp>
      <p:sp>
        <p:nvSpPr>
          <p:cNvPr id="31" name="テキスト ボックス 774">
            <a:extLst>
              <a:ext uri="{FF2B5EF4-FFF2-40B4-BE49-F238E27FC236}">
                <a16:creationId xmlns:a16="http://schemas.microsoft.com/office/drawing/2014/main" id="{0237A277-82C6-49CC-9E72-E76BEC4FE45E}"/>
              </a:ext>
            </a:extLst>
          </p:cNvPr>
          <p:cNvSpPr txBox="1"/>
          <p:nvPr/>
        </p:nvSpPr>
        <p:spPr>
          <a:xfrm>
            <a:off x="5816542" y="1818053"/>
            <a:ext cx="862965" cy="6287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5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Circle လီဗာ</a:t>
            </a:r>
            <a:endParaRPr lang="ja-JP" sz="700" kern="100" dirty="0">
              <a:effectLst/>
              <a:latin typeface="Pyidaungsu" panose="020B0502040204020203" pitchFamily="34" charset="0"/>
              <a:ea typeface="游ゴシック" panose="020B0400000000000000" pitchFamily="50" charset="-128"/>
              <a:cs typeface="Pyidaungsu" panose="020B0502040204020203" pitchFamily="34" charset="0"/>
            </a:endParaRPr>
          </a:p>
        </p:txBody>
      </p:sp>
      <p:sp>
        <p:nvSpPr>
          <p:cNvPr id="32" name="テキスト ボックス 775">
            <a:extLst>
              <a:ext uri="{FF2B5EF4-FFF2-40B4-BE49-F238E27FC236}">
                <a16:creationId xmlns:a16="http://schemas.microsoft.com/office/drawing/2014/main" id="{DDDB6A68-F740-44DB-8721-3B2DD21B79DF}"/>
              </a:ext>
            </a:extLst>
          </p:cNvPr>
          <p:cNvSpPr txBox="1"/>
          <p:nvPr/>
        </p:nvSpPr>
        <p:spPr>
          <a:xfrm>
            <a:off x="6248024" y="1977866"/>
            <a:ext cx="862965" cy="11684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500" kern="10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Pre-cleaner</a:t>
            </a:r>
            <a:endParaRPr lang="ja-JP" sz="700" kern="100" dirty="0">
              <a:effectLst/>
              <a:latin typeface="Pyidaungsu" panose="020B0502040204020203" pitchFamily="34" charset="0"/>
              <a:ea typeface="游ゴシック" panose="020B0400000000000000" pitchFamily="50" charset="-128"/>
              <a:cs typeface="Pyidaungsu" panose="020B0502040204020203" pitchFamily="34" charset="0"/>
            </a:endParaRPr>
          </a:p>
        </p:txBody>
      </p:sp>
      <p:sp>
        <p:nvSpPr>
          <p:cNvPr id="33" name="テキスト ボックス 776">
            <a:extLst>
              <a:ext uri="{FF2B5EF4-FFF2-40B4-BE49-F238E27FC236}">
                <a16:creationId xmlns:a16="http://schemas.microsoft.com/office/drawing/2014/main" id="{2F15B914-65A8-4480-AE7F-2DFAF93D2BBC}"/>
              </a:ext>
            </a:extLst>
          </p:cNvPr>
          <p:cNvSpPr txBox="1"/>
          <p:nvPr/>
        </p:nvSpPr>
        <p:spPr>
          <a:xfrm>
            <a:off x="6385838" y="2144899"/>
            <a:ext cx="862965" cy="11684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500" kern="10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ရေတိုင်ကီ</a:t>
            </a:r>
            <a:endParaRPr lang="ja-JP" sz="700" kern="100" dirty="0">
              <a:effectLst/>
              <a:latin typeface="Pyidaungsu" panose="020B0502040204020203" pitchFamily="34" charset="0"/>
              <a:ea typeface="游ゴシック" panose="020B0400000000000000" pitchFamily="50" charset="-128"/>
              <a:cs typeface="Pyidaungsu" panose="020B0502040204020203" pitchFamily="34" charset="0"/>
            </a:endParaRPr>
          </a:p>
        </p:txBody>
      </p:sp>
      <p:sp>
        <p:nvSpPr>
          <p:cNvPr id="34" name="テキスト ボックス 778">
            <a:extLst>
              <a:ext uri="{FF2B5EF4-FFF2-40B4-BE49-F238E27FC236}">
                <a16:creationId xmlns:a16="http://schemas.microsoft.com/office/drawing/2014/main" id="{79FDF5A1-F1B4-4A4A-B5DB-8374BE939018}"/>
              </a:ext>
            </a:extLst>
          </p:cNvPr>
          <p:cNvSpPr txBox="1"/>
          <p:nvPr/>
        </p:nvSpPr>
        <p:spPr>
          <a:xfrm>
            <a:off x="6802071" y="2514810"/>
            <a:ext cx="394970" cy="11684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500" kern="10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အင်ဂျင်</a:t>
            </a:r>
            <a:endParaRPr lang="ja-JP" sz="700" kern="100" dirty="0">
              <a:effectLst/>
              <a:latin typeface="Pyidaungsu" panose="020B0502040204020203" pitchFamily="34" charset="0"/>
              <a:ea typeface="游ゴシック" panose="020B0400000000000000" pitchFamily="50" charset="-128"/>
              <a:cs typeface="Pyidaungsu" panose="020B0502040204020203" pitchFamily="34" charset="0"/>
            </a:endParaRPr>
          </a:p>
        </p:txBody>
      </p:sp>
      <p:sp>
        <p:nvSpPr>
          <p:cNvPr id="35" name="テキスト ボックス 779">
            <a:extLst>
              <a:ext uri="{FF2B5EF4-FFF2-40B4-BE49-F238E27FC236}">
                <a16:creationId xmlns:a16="http://schemas.microsoft.com/office/drawing/2014/main" id="{90C0C883-4EA5-41F4-B301-4CE4A6D79880}"/>
              </a:ext>
            </a:extLst>
          </p:cNvPr>
          <p:cNvSpPr txBox="1"/>
          <p:nvPr/>
        </p:nvSpPr>
        <p:spPr>
          <a:xfrm>
            <a:off x="6789657" y="2981698"/>
            <a:ext cx="727561" cy="11684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500" kern="10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ပို့လွှတ်ခြင်း</a:t>
            </a:r>
            <a:endParaRPr lang="ja-JP" sz="700" kern="100" dirty="0">
              <a:effectLst/>
              <a:latin typeface="Pyidaungsu" panose="020B0502040204020203" pitchFamily="34" charset="0"/>
              <a:ea typeface="游ゴシック" panose="020B0400000000000000" pitchFamily="50" charset="-128"/>
              <a:cs typeface="Pyidaungsu" panose="020B0502040204020203" pitchFamily="34" charset="0"/>
            </a:endParaRPr>
          </a:p>
        </p:txBody>
      </p:sp>
      <p:sp>
        <p:nvSpPr>
          <p:cNvPr id="36" name="テキスト ボックス 780">
            <a:extLst>
              <a:ext uri="{FF2B5EF4-FFF2-40B4-BE49-F238E27FC236}">
                <a16:creationId xmlns:a16="http://schemas.microsoft.com/office/drawing/2014/main" id="{8DB816D9-770B-4125-AACD-7E3F7FBE6B73}"/>
              </a:ext>
            </a:extLst>
          </p:cNvPr>
          <p:cNvSpPr txBox="1"/>
          <p:nvPr/>
        </p:nvSpPr>
        <p:spPr>
          <a:xfrm>
            <a:off x="6440945" y="3867573"/>
            <a:ext cx="807857" cy="11683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5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လောင်စာဆီထည့်သောပန့်</a:t>
            </a:r>
            <a:endParaRPr lang="ja-JP" sz="700" kern="100" dirty="0">
              <a:effectLst/>
              <a:latin typeface="Pyidaungsu" panose="020B0502040204020203" pitchFamily="34" charset="0"/>
              <a:ea typeface="游ゴシック" panose="020B0400000000000000" pitchFamily="50" charset="-128"/>
              <a:cs typeface="Pyidaungsu" panose="020B0502040204020203" pitchFamily="34" charset="0"/>
            </a:endParaRPr>
          </a:p>
        </p:txBody>
      </p:sp>
      <p:sp>
        <p:nvSpPr>
          <p:cNvPr id="37" name="テキスト ボックス 781">
            <a:extLst>
              <a:ext uri="{FF2B5EF4-FFF2-40B4-BE49-F238E27FC236}">
                <a16:creationId xmlns:a16="http://schemas.microsoft.com/office/drawing/2014/main" id="{B58B8468-55BA-45EB-A059-668D1E83F2FA}"/>
              </a:ext>
            </a:extLst>
          </p:cNvPr>
          <p:cNvSpPr txBox="1"/>
          <p:nvPr/>
        </p:nvSpPr>
        <p:spPr>
          <a:xfrm>
            <a:off x="6278168" y="4021375"/>
            <a:ext cx="585148" cy="11683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500" kern="10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ဘီးဘရိတ်</a:t>
            </a:r>
            <a:endParaRPr lang="ja-JP" sz="700" kern="100" dirty="0">
              <a:effectLst/>
              <a:latin typeface="Pyidaungsu" panose="020B0502040204020203" pitchFamily="34" charset="0"/>
              <a:ea typeface="游ゴシック" panose="020B0400000000000000" pitchFamily="50" charset="-128"/>
              <a:cs typeface="Pyidaungsu" panose="020B0502040204020203" pitchFamily="34" charset="0"/>
            </a:endParaRPr>
          </a:p>
        </p:txBody>
      </p:sp>
      <p:sp>
        <p:nvSpPr>
          <p:cNvPr id="38" name="テキスト ボックス 782">
            <a:extLst>
              <a:ext uri="{FF2B5EF4-FFF2-40B4-BE49-F238E27FC236}">
                <a16:creationId xmlns:a16="http://schemas.microsoft.com/office/drawing/2014/main" id="{07899E21-E0C1-4774-B3BC-66C3DED67B19}"/>
              </a:ext>
            </a:extLst>
          </p:cNvPr>
          <p:cNvSpPr txBox="1"/>
          <p:nvPr/>
        </p:nvSpPr>
        <p:spPr>
          <a:xfrm>
            <a:off x="5944963" y="4138214"/>
            <a:ext cx="749300" cy="11684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500" kern="10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final drive အပိုင်း</a:t>
            </a:r>
            <a:endParaRPr lang="ja-JP" sz="700" kern="100" dirty="0">
              <a:effectLst/>
              <a:latin typeface="Pyidaungsu" panose="020B0502040204020203" pitchFamily="34" charset="0"/>
              <a:ea typeface="游ゴシック" panose="020B0400000000000000" pitchFamily="50" charset="-128"/>
              <a:cs typeface="Pyidaungsu" panose="020B0502040204020203" pitchFamily="34" charset="0"/>
            </a:endParaRPr>
          </a:p>
        </p:txBody>
      </p:sp>
      <p:sp>
        <p:nvSpPr>
          <p:cNvPr id="39" name="テキスト ボックス 783">
            <a:extLst>
              <a:ext uri="{FF2B5EF4-FFF2-40B4-BE49-F238E27FC236}">
                <a16:creationId xmlns:a16="http://schemas.microsoft.com/office/drawing/2014/main" id="{366B09E8-29D9-447B-A8D5-DF1DFD985827}"/>
              </a:ext>
            </a:extLst>
          </p:cNvPr>
          <p:cNvSpPr txBox="1"/>
          <p:nvPr/>
        </p:nvSpPr>
        <p:spPr>
          <a:xfrm>
            <a:off x="5918940" y="4255053"/>
            <a:ext cx="855980" cy="11718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500" kern="10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Differential ဂီယာ</a:t>
            </a:r>
            <a:endParaRPr lang="ja-JP" sz="700" kern="100" dirty="0">
              <a:effectLst/>
              <a:latin typeface="Pyidaungsu" panose="020B0502040204020203" pitchFamily="34" charset="0"/>
              <a:ea typeface="游ゴシック" panose="020B0400000000000000" pitchFamily="50" charset="-128"/>
              <a:cs typeface="Pyidaungsu" panose="020B0502040204020203" pitchFamily="34" charset="0"/>
            </a:endParaRPr>
          </a:p>
        </p:txBody>
      </p:sp>
      <p:sp>
        <p:nvSpPr>
          <p:cNvPr id="40" name="テキスト ボックス 776">
            <a:extLst>
              <a:ext uri="{FF2B5EF4-FFF2-40B4-BE49-F238E27FC236}">
                <a16:creationId xmlns:a16="http://schemas.microsoft.com/office/drawing/2014/main" id="{85F6A071-2618-49E6-8AC0-D820319ADE8B}"/>
              </a:ext>
            </a:extLst>
          </p:cNvPr>
          <p:cNvSpPr txBox="1"/>
          <p:nvPr/>
        </p:nvSpPr>
        <p:spPr>
          <a:xfrm>
            <a:off x="6677869" y="2342812"/>
            <a:ext cx="704329" cy="11684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5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ရေတိုင်ကီရေသွင်းပေါက်</a:t>
            </a:r>
            <a:endParaRPr lang="ja-JP" sz="700" kern="100" dirty="0">
              <a:effectLst/>
              <a:latin typeface="Pyidaungsu" panose="020B0502040204020203" pitchFamily="34" charset="0"/>
              <a:ea typeface="游ゴシック" panose="020B0400000000000000" pitchFamily="50" charset="-128"/>
              <a:cs typeface="Pyidaungsu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264361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my-MM" sz="2400"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scraper</a:t>
            </a:r>
            <a:endParaRPr kumimoji="1" lang="ja-JP" altLang="en-US" sz="24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308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my-MM" sz="900">
                <a:solidFill>
                  <a:prstClr val="blac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ဖတ်စာအုပ်စာမျက်နှာ 66 / အထောက်အကူပြုစာအုပ် စာမျက်နှာ 20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8046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buNone/>
            </a:pPr>
            <a:endParaRPr lang="ja-JP" altLang="en-US" sz="20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238392" y="1276762"/>
            <a:ext cx="2674036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my-MM" sz="1200">
                <a:solidFill>
                  <a:prstClr val="blac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မော်တာ scraper ဖွဲ့စည်းပုံ၏ဥပမာ</a:t>
            </a: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218578" y="127659"/>
            <a:ext cx="4706843" cy="7439585"/>
          </a:xfrm>
          <a:prstGeom prst="rect">
            <a:avLst/>
          </a:prstGeom>
        </p:spPr>
      </p:pic>
      <p:sp>
        <p:nvSpPr>
          <p:cNvPr id="8" name="テキスト ボックス 784">
            <a:extLst>
              <a:ext uri="{FF2B5EF4-FFF2-40B4-BE49-F238E27FC236}">
                <a16:creationId xmlns:a16="http://schemas.microsoft.com/office/drawing/2014/main" id="{0FCCD2EB-55C7-4B71-AAD9-D0366FF54E5A}"/>
              </a:ext>
            </a:extLst>
          </p:cNvPr>
          <p:cNvSpPr txBox="1"/>
          <p:nvPr/>
        </p:nvSpPr>
        <p:spPr>
          <a:xfrm>
            <a:off x="1788458" y="1648583"/>
            <a:ext cx="537845" cy="11874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7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F အင်ဂျင်</a:t>
            </a:r>
          </a:p>
        </p:txBody>
      </p:sp>
      <p:sp>
        <p:nvSpPr>
          <p:cNvPr id="10" name="テキスト ボックス 785">
            <a:extLst>
              <a:ext uri="{FF2B5EF4-FFF2-40B4-BE49-F238E27FC236}">
                <a16:creationId xmlns:a16="http://schemas.microsoft.com/office/drawing/2014/main" id="{D271DD76-6A3A-4656-9DFB-3AAB94E3D770}"/>
              </a:ext>
            </a:extLst>
          </p:cNvPr>
          <p:cNvSpPr txBox="1"/>
          <p:nvPr/>
        </p:nvSpPr>
        <p:spPr>
          <a:xfrm>
            <a:off x="2707004" y="1613120"/>
            <a:ext cx="831177" cy="11874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7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F လောင်စာဆီတိုင်ကီ</a:t>
            </a:r>
          </a:p>
        </p:txBody>
      </p:sp>
      <p:sp>
        <p:nvSpPr>
          <p:cNvPr id="11" name="テキスト ボックス 786">
            <a:extLst>
              <a:ext uri="{FF2B5EF4-FFF2-40B4-BE49-F238E27FC236}">
                <a16:creationId xmlns:a16="http://schemas.microsoft.com/office/drawing/2014/main" id="{766CFF42-3DA5-42FB-BFA4-EFBE2DC2CF6C}"/>
              </a:ext>
            </a:extLst>
          </p:cNvPr>
          <p:cNvSpPr txBox="1"/>
          <p:nvPr/>
        </p:nvSpPr>
        <p:spPr>
          <a:xfrm>
            <a:off x="3761739" y="1595198"/>
            <a:ext cx="537845" cy="11874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700" kern="10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hitch</a:t>
            </a:r>
          </a:p>
        </p:txBody>
      </p:sp>
      <p:sp>
        <p:nvSpPr>
          <p:cNvPr id="12" name="テキスト ボックス 787">
            <a:extLst>
              <a:ext uri="{FF2B5EF4-FFF2-40B4-BE49-F238E27FC236}">
                <a16:creationId xmlns:a16="http://schemas.microsoft.com/office/drawing/2014/main" id="{24993A7E-9674-4DF6-9B7E-2CEC33C0812D}"/>
              </a:ext>
            </a:extLst>
          </p:cNvPr>
          <p:cNvSpPr txBox="1"/>
          <p:nvPr/>
        </p:nvSpPr>
        <p:spPr>
          <a:xfrm>
            <a:off x="4087812" y="1821006"/>
            <a:ext cx="537845" cy="11874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700" kern="10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yoke</a:t>
            </a:r>
          </a:p>
        </p:txBody>
      </p:sp>
      <p:sp>
        <p:nvSpPr>
          <p:cNvPr id="13" name="テキスト ボックス 788">
            <a:extLst>
              <a:ext uri="{FF2B5EF4-FFF2-40B4-BE49-F238E27FC236}">
                <a16:creationId xmlns:a16="http://schemas.microsoft.com/office/drawing/2014/main" id="{70BF32B0-1804-4B10-86E2-6BA88B5CCAFD}"/>
              </a:ext>
            </a:extLst>
          </p:cNvPr>
          <p:cNvSpPr txBox="1"/>
          <p:nvPr/>
        </p:nvSpPr>
        <p:spPr>
          <a:xfrm>
            <a:off x="4342446" y="2028715"/>
            <a:ext cx="966470" cy="11874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700" kern="10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စတီယာရင်ဆလင်ဒါ</a:t>
            </a:r>
          </a:p>
        </p:txBody>
      </p:sp>
      <p:sp>
        <p:nvSpPr>
          <p:cNvPr id="14" name="テキスト ボックス 789">
            <a:extLst>
              <a:ext uri="{FF2B5EF4-FFF2-40B4-BE49-F238E27FC236}">
                <a16:creationId xmlns:a16="http://schemas.microsoft.com/office/drawing/2014/main" id="{EEC607BD-4F98-4791-B94F-B6DE6BF55529}"/>
              </a:ext>
            </a:extLst>
          </p:cNvPr>
          <p:cNvSpPr txBox="1"/>
          <p:nvPr/>
        </p:nvSpPr>
        <p:spPr>
          <a:xfrm>
            <a:off x="4625657" y="2234233"/>
            <a:ext cx="815340" cy="11874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700" kern="10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Apron cylinder</a:t>
            </a:r>
          </a:p>
        </p:txBody>
      </p:sp>
      <p:sp>
        <p:nvSpPr>
          <p:cNvPr id="15" name="テキスト ボックス 790">
            <a:extLst>
              <a:ext uri="{FF2B5EF4-FFF2-40B4-BE49-F238E27FC236}">
                <a16:creationId xmlns:a16="http://schemas.microsoft.com/office/drawing/2014/main" id="{F07F0987-54A0-4941-B7D2-4B3F933462AD}"/>
              </a:ext>
            </a:extLst>
          </p:cNvPr>
          <p:cNvSpPr txBox="1"/>
          <p:nvPr/>
        </p:nvSpPr>
        <p:spPr>
          <a:xfrm>
            <a:off x="4909501" y="2444487"/>
            <a:ext cx="815340" cy="11874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700" kern="10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Bowl cylinder</a:t>
            </a:r>
          </a:p>
        </p:txBody>
      </p:sp>
      <p:sp>
        <p:nvSpPr>
          <p:cNvPr id="16" name="テキスト ボックス 791">
            <a:extLst>
              <a:ext uri="{FF2B5EF4-FFF2-40B4-BE49-F238E27FC236}">
                <a16:creationId xmlns:a16="http://schemas.microsoft.com/office/drawing/2014/main" id="{99E79411-FAF8-4559-AE37-CA26AE669815}"/>
              </a:ext>
            </a:extLst>
          </p:cNvPr>
          <p:cNvSpPr txBox="1"/>
          <p:nvPr/>
        </p:nvSpPr>
        <p:spPr>
          <a:xfrm>
            <a:off x="5216207" y="2671866"/>
            <a:ext cx="815340" cy="11874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700" kern="10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Apron</a:t>
            </a:r>
          </a:p>
        </p:txBody>
      </p:sp>
      <p:sp>
        <p:nvSpPr>
          <p:cNvPr id="17" name="テキスト ボックス 792">
            <a:extLst>
              <a:ext uri="{FF2B5EF4-FFF2-40B4-BE49-F238E27FC236}">
                <a16:creationId xmlns:a16="http://schemas.microsoft.com/office/drawing/2014/main" id="{E7C3285A-9B2A-4090-9702-CF28A411C2D6}"/>
              </a:ext>
            </a:extLst>
          </p:cNvPr>
          <p:cNvSpPr txBox="1"/>
          <p:nvPr/>
        </p:nvSpPr>
        <p:spPr>
          <a:xfrm>
            <a:off x="777240" y="3570334"/>
            <a:ext cx="1070485" cy="19367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 rtl="0"/>
            <a:r>
              <a:rPr lang="my-MM" sz="7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စတီယာရင်ဆီသိုလှောင်ကန်</a:t>
            </a:r>
          </a:p>
        </p:txBody>
      </p:sp>
      <p:sp>
        <p:nvSpPr>
          <p:cNvPr id="18" name="テキスト ボックス 793">
            <a:extLst>
              <a:ext uri="{FF2B5EF4-FFF2-40B4-BE49-F238E27FC236}">
                <a16:creationId xmlns:a16="http://schemas.microsoft.com/office/drawing/2014/main" id="{15C8A0A5-F7CC-4D4B-9ECA-ABDF4B3DF23A}"/>
              </a:ext>
            </a:extLst>
          </p:cNvPr>
          <p:cNvSpPr txBox="1"/>
          <p:nvPr/>
        </p:nvSpPr>
        <p:spPr>
          <a:xfrm>
            <a:off x="1466213" y="3770933"/>
            <a:ext cx="522605" cy="18054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 rtl="0"/>
            <a:r>
              <a:rPr lang="my-MM" sz="7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မီးတောက်</a:t>
            </a:r>
          </a:p>
        </p:txBody>
      </p:sp>
      <p:sp>
        <p:nvSpPr>
          <p:cNvPr id="19" name="テキスト ボックス 794">
            <a:extLst>
              <a:ext uri="{FF2B5EF4-FFF2-40B4-BE49-F238E27FC236}">
                <a16:creationId xmlns:a16="http://schemas.microsoft.com/office/drawing/2014/main" id="{FD04368B-D598-4F47-8045-1F26840A7C98}"/>
              </a:ext>
            </a:extLst>
          </p:cNvPr>
          <p:cNvSpPr txBox="1"/>
          <p:nvPr/>
        </p:nvSpPr>
        <p:spPr>
          <a:xfrm>
            <a:off x="1454128" y="4016137"/>
            <a:ext cx="849987" cy="15303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 rtl="0"/>
            <a:r>
              <a:rPr lang="my-MM" sz="700" kern="10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Follow up link</a:t>
            </a:r>
          </a:p>
        </p:txBody>
      </p:sp>
      <p:sp>
        <p:nvSpPr>
          <p:cNvPr id="20" name="テキスト ボックス 795">
            <a:extLst>
              <a:ext uri="{FF2B5EF4-FFF2-40B4-BE49-F238E27FC236}">
                <a16:creationId xmlns:a16="http://schemas.microsoft.com/office/drawing/2014/main" id="{95B70626-F0DC-414F-85A0-7FE528C1B9C5}"/>
              </a:ext>
            </a:extLst>
          </p:cNvPr>
          <p:cNvSpPr txBox="1"/>
          <p:nvPr/>
        </p:nvSpPr>
        <p:spPr>
          <a:xfrm>
            <a:off x="1466213" y="4281996"/>
            <a:ext cx="1045211" cy="15303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 rtl="0"/>
            <a:r>
              <a:rPr lang="my-MM" sz="7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F ဆိုင်းထိန်းဆလင်ဒါ</a:t>
            </a:r>
          </a:p>
        </p:txBody>
      </p:sp>
      <p:sp>
        <p:nvSpPr>
          <p:cNvPr id="21" name="テキスト ボックス 796">
            <a:extLst>
              <a:ext uri="{FF2B5EF4-FFF2-40B4-BE49-F238E27FC236}">
                <a16:creationId xmlns:a16="http://schemas.microsoft.com/office/drawing/2014/main" id="{A719FAB9-D85C-4F59-AE89-D2D51B2485F1}"/>
              </a:ext>
            </a:extLst>
          </p:cNvPr>
          <p:cNvSpPr txBox="1"/>
          <p:nvPr/>
        </p:nvSpPr>
        <p:spPr>
          <a:xfrm>
            <a:off x="1623693" y="4506485"/>
            <a:ext cx="1140145" cy="15303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 rtl="0"/>
            <a:r>
              <a:rPr lang="my-MM" sz="7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F Suspension လက်တံ (arm)</a:t>
            </a:r>
          </a:p>
        </p:txBody>
      </p:sp>
      <p:sp>
        <p:nvSpPr>
          <p:cNvPr id="22" name="テキスト ボックス 797">
            <a:extLst>
              <a:ext uri="{FF2B5EF4-FFF2-40B4-BE49-F238E27FC236}">
                <a16:creationId xmlns:a16="http://schemas.microsoft.com/office/drawing/2014/main" id="{0334A4A5-5932-4095-A222-A9DE93444570}"/>
              </a:ext>
            </a:extLst>
          </p:cNvPr>
          <p:cNvSpPr txBox="1"/>
          <p:nvPr/>
        </p:nvSpPr>
        <p:spPr>
          <a:xfrm>
            <a:off x="2153601" y="4724181"/>
            <a:ext cx="873760" cy="15303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 rtl="0"/>
            <a:r>
              <a:rPr lang="my-MM" sz="7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F torque converter</a:t>
            </a:r>
          </a:p>
        </p:txBody>
      </p:sp>
      <p:sp>
        <p:nvSpPr>
          <p:cNvPr id="23" name="テキスト ボックス 798">
            <a:extLst>
              <a:ext uri="{FF2B5EF4-FFF2-40B4-BE49-F238E27FC236}">
                <a16:creationId xmlns:a16="http://schemas.microsoft.com/office/drawing/2014/main" id="{8318CC95-A141-4DB7-AAFA-24AF6A5486F0}"/>
              </a:ext>
            </a:extLst>
          </p:cNvPr>
          <p:cNvSpPr txBox="1"/>
          <p:nvPr/>
        </p:nvSpPr>
        <p:spPr>
          <a:xfrm>
            <a:off x="2371089" y="4898435"/>
            <a:ext cx="873760" cy="15303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 rtl="0">
              <a:lnSpc>
                <a:spcPct val="150000"/>
              </a:lnSpc>
            </a:pPr>
            <a:r>
              <a:rPr lang="my-MM" sz="7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F Torque flow အရှိန်ပြောင်းစက်</a:t>
            </a:r>
          </a:p>
        </p:txBody>
      </p:sp>
      <p:sp>
        <p:nvSpPr>
          <p:cNvPr id="24" name="テキスト ボックス 799">
            <a:extLst>
              <a:ext uri="{FF2B5EF4-FFF2-40B4-BE49-F238E27FC236}">
                <a16:creationId xmlns:a16="http://schemas.microsoft.com/office/drawing/2014/main" id="{BFDD9655-2C88-4622-95A9-999667A7FBFA}"/>
              </a:ext>
            </a:extLst>
          </p:cNvPr>
          <p:cNvSpPr txBox="1"/>
          <p:nvPr/>
        </p:nvSpPr>
        <p:spPr>
          <a:xfrm>
            <a:off x="2590481" y="5194477"/>
            <a:ext cx="873760" cy="21399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25200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rtl="0">
              <a:lnSpc>
                <a:spcPct val="150000"/>
              </a:lnSpc>
            </a:pPr>
            <a:r>
              <a:rPr lang="my-MM" sz="7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F ဆိုင်းထိန်း</a:t>
            </a:r>
          </a:p>
          <a:p>
            <a:pPr rtl="0">
              <a:lnSpc>
                <a:spcPct val="150000"/>
              </a:lnSpc>
            </a:pPr>
            <a:r>
              <a:rPr lang="my-MM" sz="7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ဆီတိုင်ကီ (ဘယ်)</a:t>
            </a:r>
          </a:p>
        </p:txBody>
      </p:sp>
      <p:sp>
        <p:nvSpPr>
          <p:cNvPr id="25" name="テキスト ボックス 800">
            <a:extLst>
              <a:ext uri="{FF2B5EF4-FFF2-40B4-BE49-F238E27FC236}">
                <a16:creationId xmlns:a16="http://schemas.microsoft.com/office/drawing/2014/main" id="{24BCA390-C78D-4FBA-8CAD-418579FD0067}"/>
              </a:ext>
            </a:extLst>
          </p:cNvPr>
          <p:cNvSpPr txBox="1"/>
          <p:nvPr/>
        </p:nvSpPr>
        <p:spPr>
          <a:xfrm>
            <a:off x="5504758" y="2897674"/>
            <a:ext cx="815340" cy="11874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700" kern="10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Bowl</a:t>
            </a:r>
          </a:p>
        </p:txBody>
      </p:sp>
      <p:sp>
        <p:nvSpPr>
          <p:cNvPr id="26" name="テキスト ボックス 510">
            <a:extLst>
              <a:ext uri="{FF2B5EF4-FFF2-40B4-BE49-F238E27FC236}">
                <a16:creationId xmlns:a16="http://schemas.microsoft.com/office/drawing/2014/main" id="{46408061-D897-40E7-9229-FE09C25B6C99}"/>
              </a:ext>
            </a:extLst>
          </p:cNvPr>
          <p:cNvSpPr txBox="1"/>
          <p:nvPr/>
        </p:nvSpPr>
        <p:spPr>
          <a:xfrm>
            <a:off x="5779452" y="3102007"/>
            <a:ext cx="815340" cy="11874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700" kern="10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Ejector</a:t>
            </a:r>
          </a:p>
        </p:txBody>
      </p:sp>
      <p:sp>
        <p:nvSpPr>
          <p:cNvPr id="27" name="テキスト ボックス 511">
            <a:extLst>
              <a:ext uri="{FF2B5EF4-FFF2-40B4-BE49-F238E27FC236}">
                <a16:creationId xmlns:a16="http://schemas.microsoft.com/office/drawing/2014/main" id="{9E396DF8-6756-4863-9B0E-3DAE77173E15}"/>
              </a:ext>
            </a:extLst>
          </p:cNvPr>
          <p:cNvSpPr txBox="1"/>
          <p:nvPr/>
        </p:nvSpPr>
        <p:spPr>
          <a:xfrm>
            <a:off x="6062623" y="3316097"/>
            <a:ext cx="1298258" cy="11874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700" kern="10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R ဆိုင်းထိန်းစနစ်ဆီ Tank</a:t>
            </a:r>
          </a:p>
        </p:txBody>
      </p:sp>
      <p:sp>
        <p:nvSpPr>
          <p:cNvPr id="28" name="テキスト ボックス 570">
            <a:extLst>
              <a:ext uri="{FF2B5EF4-FFF2-40B4-BE49-F238E27FC236}">
                <a16:creationId xmlns:a16="http://schemas.microsoft.com/office/drawing/2014/main" id="{8DE79FBC-A814-41D9-92D7-FBBB309FF204}"/>
              </a:ext>
            </a:extLst>
          </p:cNvPr>
          <p:cNvSpPr txBox="1"/>
          <p:nvPr/>
        </p:nvSpPr>
        <p:spPr>
          <a:xfrm>
            <a:off x="6379825" y="3530505"/>
            <a:ext cx="1766436" cy="11874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7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R Torque flow အရှိန်ပြောင်းစက်</a:t>
            </a:r>
          </a:p>
        </p:txBody>
      </p:sp>
      <p:sp>
        <p:nvSpPr>
          <p:cNvPr id="29" name="テキスト ボックス 571">
            <a:extLst>
              <a:ext uri="{FF2B5EF4-FFF2-40B4-BE49-F238E27FC236}">
                <a16:creationId xmlns:a16="http://schemas.microsoft.com/office/drawing/2014/main" id="{353C5B0A-86AB-4A07-A828-A4ACA27637EF}"/>
              </a:ext>
            </a:extLst>
          </p:cNvPr>
          <p:cNvSpPr txBox="1"/>
          <p:nvPr/>
        </p:nvSpPr>
        <p:spPr>
          <a:xfrm>
            <a:off x="6670636" y="3744913"/>
            <a:ext cx="1292263" cy="12654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7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ဟိုက်ဒရောလစ်ဆီသိုလှောင်ကန်</a:t>
            </a:r>
          </a:p>
        </p:txBody>
      </p:sp>
      <p:sp>
        <p:nvSpPr>
          <p:cNvPr id="30" name="テキスト ボックス 580">
            <a:extLst>
              <a:ext uri="{FF2B5EF4-FFF2-40B4-BE49-F238E27FC236}">
                <a16:creationId xmlns:a16="http://schemas.microsoft.com/office/drawing/2014/main" id="{C704073D-6C84-4651-AB98-784A49F6E5B5}"/>
              </a:ext>
            </a:extLst>
          </p:cNvPr>
          <p:cNvSpPr txBox="1"/>
          <p:nvPr/>
        </p:nvSpPr>
        <p:spPr>
          <a:xfrm>
            <a:off x="6946247" y="3947271"/>
            <a:ext cx="1080770" cy="11874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700" kern="10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R torque converter</a:t>
            </a:r>
          </a:p>
        </p:txBody>
      </p:sp>
      <p:sp>
        <p:nvSpPr>
          <p:cNvPr id="31" name="テキスト ボックス 591">
            <a:extLst>
              <a:ext uri="{FF2B5EF4-FFF2-40B4-BE49-F238E27FC236}">
                <a16:creationId xmlns:a16="http://schemas.microsoft.com/office/drawing/2014/main" id="{87BA3C69-6902-4C50-AC36-12DFF3BA7C4F}"/>
              </a:ext>
            </a:extLst>
          </p:cNvPr>
          <p:cNvSpPr txBox="1"/>
          <p:nvPr/>
        </p:nvSpPr>
        <p:spPr>
          <a:xfrm>
            <a:off x="7211022" y="4192491"/>
            <a:ext cx="1080770" cy="11874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700" kern="10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R output shaft</a:t>
            </a:r>
          </a:p>
        </p:txBody>
      </p:sp>
      <p:sp>
        <p:nvSpPr>
          <p:cNvPr id="32" name="テキスト ボックス 633">
            <a:extLst>
              <a:ext uri="{FF2B5EF4-FFF2-40B4-BE49-F238E27FC236}">
                <a16:creationId xmlns:a16="http://schemas.microsoft.com/office/drawing/2014/main" id="{A112C780-25D1-48E2-A5E2-6705484D8AB7}"/>
              </a:ext>
            </a:extLst>
          </p:cNvPr>
          <p:cNvSpPr txBox="1"/>
          <p:nvPr/>
        </p:nvSpPr>
        <p:spPr>
          <a:xfrm>
            <a:off x="7486632" y="4388977"/>
            <a:ext cx="642620" cy="11874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700" kern="10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R အင်ဂျင်</a:t>
            </a:r>
          </a:p>
        </p:txBody>
      </p:sp>
      <p:sp>
        <p:nvSpPr>
          <p:cNvPr id="33" name="テキスト ボックス 638">
            <a:extLst>
              <a:ext uri="{FF2B5EF4-FFF2-40B4-BE49-F238E27FC236}">
                <a16:creationId xmlns:a16="http://schemas.microsoft.com/office/drawing/2014/main" id="{E453AFCE-8E37-404E-B46D-E05823AD57AE}"/>
              </a:ext>
            </a:extLst>
          </p:cNvPr>
          <p:cNvSpPr txBox="1"/>
          <p:nvPr/>
        </p:nvSpPr>
        <p:spPr>
          <a:xfrm>
            <a:off x="7628570" y="5060981"/>
            <a:ext cx="814389" cy="15303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7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R လောင်စာဆီတိုင်ကီ</a:t>
            </a:r>
          </a:p>
        </p:txBody>
      </p:sp>
      <p:sp>
        <p:nvSpPr>
          <p:cNvPr id="34" name="テキスト ボックス 723">
            <a:extLst>
              <a:ext uri="{FF2B5EF4-FFF2-40B4-BE49-F238E27FC236}">
                <a16:creationId xmlns:a16="http://schemas.microsoft.com/office/drawing/2014/main" id="{3454D96D-F6E4-4104-99E1-57A0ECE239E3}"/>
              </a:ext>
            </a:extLst>
          </p:cNvPr>
          <p:cNvSpPr txBox="1"/>
          <p:nvPr/>
        </p:nvSpPr>
        <p:spPr>
          <a:xfrm>
            <a:off x="7439641" y="5936232"/>
            <a:ext cx="642620" cy="11874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700" kern="10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R Differential</a:t>
            </a:r>
          </a:p>
        </p:txBody>
      </p:sp>
      <p:sp>
        <p:nvSpPr>
          <p:cNvPr id="35" name="テキスト ボックス 730">
            <a:extLst>
              <a:ext uri="{FF2B5EF4-FFF2-40B4-BE49-F238E27FC236}">
                <a16:creationId xmlns:a16="http://schemas.microsoft.com/office/drawing/2014/main" id="{831191A0-3E02-4C6D-96A0-C4B15E21C7D9}"/>
              </a:ext>
            </a:extLst>
          </p:cNvPr>
          <p:cNvSpPr txBox="1"/>
          <p:nvPr/>
        </p:nvSpPr>
        <p:spPr>
          <a:xfrm>
            <a:off x="4164170" y="5270115"/>
            <a:ext cx="873760" cy="15303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 rtl="0"/>
            <a:r>
              <a:rPr lang="my-MM" sz="700" kern="10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Ejector ဆလင်ဒါ</a:t>
            </a:r>
          </a:p>
        </p:txBody>
      </p:sp>
      <p:sp>
        <p:nvSpPr>
          <p:cNvPr id="36" name="テキスト ボックス 754">
            <a:extLst>
              <a:ext uri="{FF2B5EF4-FFF2-40B4-BE49-F238E27FC236}">
                <a16:creationId xmlns:a16="http://schemas.microsoft.com/office/drawing/2014/main" id="{1EBDD858-EE14-41A9-BA0B-6ACC2E798357}"/>
              </a:ext>
            </a:extLst>
          </p:cNvPr>
          <p:cNvSpPr txBox="1"/>
          <p:nvPr/>
        </p:nvSpPr>
        <p:spPr>
          <a:xfrm>
            <a:off x="4241799" y="5511184"/>
            <a:ext cx="974408" cy="15303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 rtl="0"/>
            <a:r>
              <a:rPr lang="my-MM" sz="7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R Suspension လက်</a:t>
            </a:r>
          </a:p>
        </p:txBody>
      </p:sp>
      <p:sp>
        <p:nvSpPr>
          <p:cNvPr id="37" name="テキスト ボックス 801">
            <a:extLst>
              <a:ext uri="{FF2B5EF4-FFF2-40B4-BE49-F238E27FC236}">
                <a16:creationId xmlns:a16="http://schemas.microsoft.com/office/drawing/2014/main" id="{59EAAF09-BC14-4378-80EB-EAB62B1653DB}"/>
              </a:ext>
            </a:extLst>
          </p:cNvPr>
          <p:cNvSpPr txBox="1"/>
          <p:nvPr/>
        </p:nvSpPr>
        <p:spPr>
          <a:xfrm>
            <a:off x="6233476" y="5939916"/>
            <a:ext cx="1119506" cy="11874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700" kern="10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R ဆိုင်းထိန်းဆလင်ဒါ</a:t>
            </a:r>
          </a:p>
        </p:txBody>
      </p:sp>
      <p:sp>
        <p:nvSpPr>
          <p:cNvPr id="38" name="テキスト ボックス 802">
            <a:extLst>
              <a:ext uri="{FF2B5EF4-FFF2-40B4-BE49-F238E27FC236}">
                <a16:creationId xmlns:a16="http://schemas.microsoft.com/office/drawing/2014/main" id="{D53DA73C-3D3E-491F-BB12-389F074E7CE1}"/>
              </a:ext>
            </a:extLst>
          </p:cNvPr>
          <p:cNvSpPr txBox="1"/>
          <p:nvPr/>
        </p:nvSpPr>
        <p:spPr>
          <a:xfrm>
            <a:off x="4567237" y="5700525"/>
            <a:ext cx="873760" cy="15303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 rtl="0"/>
            <a:r>
              <a:rPr lang="my-MM" sz="700" kern="10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R final reduction</a:t>
            </a:r>
          </a:p>
        </p:txBody>
      </p:sp>
      <p:sp>
        <p:nvSpPr>
          <p:cNvPr id="39" name="テキスト ボックス 803">
            <a:extLst>
              <a:ext uri="{FF2B5EF4-FFF2-40B4-BE49-F238E27FC236}">
                <a16:creationId xmlns:a16="http://schemas.microsoft.com/office/drawing/2014/main" id="{C457C3E6-0F34-4400-B6A9-090BFB6BF036}"/>
              </a:ext>
            </a:extLst>
          </p:cNvPr>
          <p:cNvSpPr txBox="1"/>
          <p:nvPr/>
        </p:nvSpPr>
        <p:spPr>
          <a:xfrm>
            <a:off x="5037397" y="5906485"/>
            <a:ext cx="873760" cy="15303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 rtl="0"/>
            <a:r>
              <a:rPr lang="my-MM" sz="700" kern="10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R ဘီးဘရိတ်</a:t>
            </a:r>
          </a:p>
        </p:txBody>
      </p:sp>
      <p:sp>
        <p:nvSpPr>
          <p:cNvPr id="40" name="テキスト ボックス 804">
            <a:extLst>
              <a:ext uri="{FF2B5EF4-FFF2-40B4-BE49-F238E27FC236}">
                <a16:creationId xmlns:a16="http://schemas.microsoft.com/office/drawing/2014/main" id="{A75409E5-C4D3-4B82-ABAF-5C79024961AB}"/>
              </a:ext>
            </a:extLst>
          </p:cNvPr>
          <p:cNvSpPr txBox="1"/>
          <p:nvPr/>
        </p:nvSpPr>
        <p:spPr>
          <a:xfrm>
            <a:off x="2590481" y="5791135"/>
            <a:ext cx="873760" cy="21399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my-MM" sz="700" kern="10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F: ရှေ့</a:t>
            </a:r>
          </a:p>
          <a:p>
            <a:pPr algn="l" rtl="0"/>
            <a:r>
              <a:rPr lang="my-MM" sz="700" kern="10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R: နောက်</a:t>
            </a:r>
          </a:p>
        </p:txBody>
      </p:sp>
    </p:spTree>
    <p:extLst>
      <p:ext uri="{BB962C8B-B14F-4D97-AF65-F5344CB8AC3E}">
        <p14:creationId xmlns:p14="http://schemas.microsoft.com/office/powerpoint/2010/main" val="35070296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62044" y="1990846"/>
            <a:ext cx="8484245" cy="1565415"/>
          </a:xfrm>
        </p:spPr>
        <p:txBody>
          <a:bodyPr rtlCol="0" anchor="ctr">
            <a:normAutofit fontScale="90000"/>
          </a:bodyPr>
          <a:lstStyle/>
          <a:p>
            <a:pPr marL="1257300" indent="-1257300" algn="l" rtl="0">
              <a:lnSpc>
                <a:spcPct val="150000"/>
              </a:lnSpc>
            </a:pPr>
            <a:r>
              <a:rPr lang="my-MM" sz="2900" dirty="0">
                <a:latin typeface="Pyidaungsu" panose="020B0502040204020203" pitchFamily="34" charset="0"/>
                <a:ea typeface="ＭＳ Ｐゴシック" panose="020B0600070205080204" pitchFamily="50" charset="-128"/>
                <a:cs typeface="Pyidaungsu" panose="020B0502040204020203" pitchFamily="34" charset="0"/>
              </a:rPr>
              <a:t>အခန်း 4 ယာဉ်အမျိုးအစားဆောက်လုပ်ရေး </a:t>
            </a:r>
            <a:r>
              <a:rPr lang="en-US" sz="2900" dirty="0">
                <a:latin typeface="Pyidaungsu" panose="020B0502040204020203" pitchFamily="34" charset="0"/>
                <a:ea typeface="ＭＳ Ｐゴシック" panose="020B0600070205080204" pitchFamily="50" charset="-128"/>
                <a:cs typeface="Pyidaungsu" panose="020B0502040204020203" pitchFamily="34" charset="0"/>
              </a:rPr>
              <a:t> </a:t>
            </a:r>
            <a:r>
              <a:rPr lang="my-MM" sz="2900" dirty="0">
                <a:latin typeface="Pyidaungsu" panose="020B0502040204020203" pitchFamily="34" charset="0"/>
                <a:ea typeface="ＭＳ Ｐゴシック" panose="020B0600070205080204" pitchFamily="50" charset="-128"/>
                <a:cs typeface="Pyidaungsu" panose="020B0502040204020203" pitchFamily="34" charset="0"/>
              </a:rPr>
              <a:t>စက်ယန္တရားမောင်းနှင်မှုနှင့်သက်ဆိုင်သည့်ပစ္စည်း ကိရိယာများကို ကိုင်တွယ်ခြင်း</a:t>
            </a:r>
            <a:endParaRPr kumimoji="1" lang="ja-JP" altLang="en-US" sz="2900" dirty="0">
              <a:latin typeface="Pyidaungsu" panose="020B0502040204020203" pitchFamily="34" charset="0"/>
              <a:ea typeface="ＭＳ Ｐゴシック" panose="020B0600070205080204" pitchFamily="50" charset="-128"/>
              <a:cs typeface="Pyidaungsu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69746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1042834"/>
          </a:xfrm>
          <a:ln>
            <a:solidFill>
              <a:schemeClr val="tx1"/>
            </a:solidFill>
          </a:ln>
        </p:spPr>
        <p:txBody>
          <a:bodyPr rtlCol="0">
            <a:normAutofit fontScale="90000"/>
          </a:bodyPr>
          <a:lstStyle/>
          <a:p>
            <a:pPr rtl="0">
              <a:lnSpc>
                <a:spcPct val="150000"/>
              </a:lnSpc>
            </a:pPr>
            <a:r>
              <a:rPr lang="my-MM" sz="1600" dirty="0"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ယာဉ်အမျိုးအစားဆောက်လုပ်ရေးစက်ယန္တရား (မြေညှိရန်၊</a:t>
            </a:r>
            <a:r>
              <a:rPr lang="en-US" sz="1600" dirty="0"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 </a:t>
            </a:r>
            <a:r>
              <a:rPr lang="my-MM" sz="1600" dirty="0"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ကြီးမားသောဝန်များသယ်ယူပို့ဆောင်</a:t>
            </a:r>
            <a:r>
              <a:rPr lang="en-US" sz="1600" dirty="0"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 </a:t>
            </a:r>
            <a:r>
              <a:rPr lang="my-MM" sz="1600" dirty="0"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ရန်၊ ဝန်ကိုမကာတင်ရန်နှင့် တူးဖော်ရန်) များ၏အမျိုးအစား၊ ပုံစံ (လုပ်ငန်းခွင်ဘေးအန္တရာယ်</a:t>
            </a:r>
            <a:r>
              <a:rPr lang="en-US" sz="1600" dirty="0"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 </a:t>
            </a:r>
            <a:r>
              <a:rPr lang="my-MM" sz="1600" dirty="0"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ကင်းရှင်းရေးနှင့်ကျန်းမာသန့်ရှင်းရေးဥပဒေ (roudou anzen eiseihou) အမျိုးအစားပြ ဇယား 7)</a:t>
            </a:r>
            <a:endParaRPr kumimoji="1" lang="ja-JP" altLang="en-US" sz="16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idx="1"/>
          </p:nvPr>
        </p:nvSpPr>
        <p:spPr>
          <a:xfrm>
            <a:off x="628650" y="1849582"/>
            <a:ext cx="7886700" cy="3770140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marL="0" indent="0" rtl="0">
              <a:buNone/>
            </a:pPr>
            <a:endParaRPr lang="en-US" altLang="ja-JP" sz="8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0" indent="0" rtl="0">
              <a:buNone/>
            </a:pPr>
            <a:endParaRPr lang="en-US" altLang="ja-JP" sz="8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0" indent="0" rtl="0">
              <a:buNone/>
            </a:pPr>
            <a:endParaRPr lang="en-US" altLang="ja-JP" sz="8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0" indent="0" rtl="0">
              <a:buNone/>
            </a:pPr>
            <a:endParaRPr lang="en-US" altLang="ja-JP" sz="8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0" indent="0" rtl="0">
              <a:buNone/>
            </a:pPr>
            <a:endParaRPr lang="en-US" altLang="ja-JP" sz="8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0" indent="0" rtl="0">
              <a:buNone/>
            </a:pPr>
            <a:endParaRPr lang="en-US" altLang="ja-JP" sz="8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0" indent="0" rtl="0">
              <a:buNone/>
            </a:pPr>
            <a:endParaRPr lang="en-US" altLang="ja-JP" sz="8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0" indent="0" rtl="0">
              <a:buNone/>
            </a:pPr>
            <a:endParaRPr lang="en-US" altLang="ja-JP" sz="8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0" indent="0" algn="ctr" rtl="0">
              <a:buNone/>
            </a:pPr>
            <a:r>
              <a:rPr lang="my-MM" sz="800" dirty="0"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ယာဉ်အမျိုးအစားဆောက်လုပ်ရေးစက်ယန္တရား အမျိုးအစားခွဲခြားခြင်း</a:t>
            </a: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5922668"/>
            <a:ext cx="3312646" cy="2308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my-MM" sz="900">
                <a:solidFill>
                  <a:prstClr val="blac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ဖတ်စာအုပ်စာမျက်နှာ 2 / အထောက်အကူပြုစာအုပ် စာမျက်နှာ 5</a:t>
            </a: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1616" y="2033587"/>
            <a:ext cx="4552950" cy="3019425"/>
          </a:xfrm>
          <a:prstGeom prst="rect">
            <a:avLst/>
          </a:prstGeom>
        </p:spPr>
      </p:pic>
      <p:sp>
        <p:nvSpPr>
          <p:cNvPr id="8" name="テキスト ボックス 477">
            <a:extLst>
              <a:ext uri="{FF2B5EF4-FFF2-40B4-BE49-F238E27FC236}">
                <a16:creationId xmlns:a16="http://schemas.microsoft.com/office/drawing/2014/main" id="{4FA540D4-778F-49A5-A2C7-DCC106C0464E}"/>
              </a:ext>
            </a:extLst>
          </p:cNvPr>
          <p:cNvSpPr txBox="1"/>
          <p:nvPr/>
        </p:nvSpPr>
        <p:spPr>
          <a:xfrm>
            <a:off x="2004983" y="2456814"/>
            <a:ext cx="1114368" cy="67627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>
              <a:lnSpc>
                <a:spcPct val="150000"/>
              </a:lnSpc>
            </a:pPr>
            <a:r>
              <a:rPr lang="my-MM" sz="800" kern="100" dirty="0">
                <a:effectLst/>
                <a:latin typeface="Pyidaungsu" panose="020B0502040204020203" pitchFamily="34" charset="0"/>
                <a:cs typeface="Pyidaungsu" panose="020B0502040204020203" pitchFamily="34" charset="0"/>
              </a:rPr>
              <a:t>ယာဉ်အမျိုးအစားဆောက်</a:t>
            </a:r>
            <a:r>
              <a:rPr lang="en-US" sz="800" kern="100" dirty="0">
                <a:effectLst/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my-MM" sz="800" kern="100" dirty="0">
                <a:effectLst/>
                <a:latin typeface="Pyidaungsu" panose="020B0502040204020203" pitchFamily="34" charset="0"/>
                <a:cs typeface="Pyidaungsu" panose="020B0502040204020203" pitchFamily="34" charset="0"/>
              </a:rPr>
              <a:t>လုပ်ရေးစက်ယန္တရား</a:t>
            </a:r>
          </a:p>
          <a:p>
            <a:pPr algn="just" rtl="0">
              <a:lnSpc>
                <a:spcPct val="150000"/>
              </a:lnSpc>
            </a:pPr>
            <a:r>
              <a:rPr lang="my-MM" sz="800" kern="100" dirty="0">
                <a:effectLst/>
                <a:latin typeface="Pyidaungsu" panose="020B0502040204020203" pitchFamily="34" charset="0"/>
                <a:cs typeface="Pyidaungsu" panose="020B0502040204020203" pitchFamily="34" charset="0"/>
              </a:rPr>
              <a:t>(မြေညှိရန်၊</a:t>
            </a:r>
            <a:r>
              <a:rPr lang="en-US" sz="800" kern="100" dirty="0">
                <a:effectLst/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my-MM" sz="800" kern="100" dirty="0">
                <a:effectLst/>
                <a:latin typeface="Pyidaungsu" panose="020B0502040204020203" pitchFamily="34" charset="0"/>
                <a:cs typeface="Pyidaungsu" panose="020B0502040204020203" pitchFamily="34" charset="0"/>
              </a:rPr>
              <a:t>ကြီးမားသော</a:t>
            </a:r>
            <a:r>
              <a:rPr lang="en-US" sz="800" kern="100" dirty="0">
                <a:effectLst/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my-MM" sz="800" kern="100" dirty="0">
                <a:effectLst/>
                <a:latin typeface="Pyidaungsu" panose="020B0502040204020203" pitchFamily="34" charset="0"/>
                <a:cs typeface="Pyidaungsu" panose="020B0502040204020203" pitchFamily="34" charset="0"/>
              </a:rPr>
              <a:t>ဝန်များသယ်ယူပို့ဆောင်ရန်၊ ဝန်ကိုမကာတင်ရန်နှင့် တူးဖော်ရန်)</a:t>
            </a:r>
          </a:p>
        </p:txBody>
      </p:sp>
      <p:sp>
        <p:nvSpPr>
          <p:cNvPr id="9" name="テキスト ボックス 478">
            <a:extLst>
              <a:ext uri="{FF2B5EF4-FFF2-40B4-BE49-F238E27FC236}">
                <a16:creationId xmlns:a16="http://schemas.microsoft.com/office/drawing/2014/main" id="{12244618-5DCA-497B-9174-E0E3FA92C96D}"/>
              </a:ext>
            </a:extLst>
          </p:cNvPr>
          <p:cNvSpPr txBox="1"/>
          <p:nvPr/>
        </p:nvSpPr>
        <p:spPr>
          <a:xfrm>
            <a:off x="3324400" y="2480628"/>
            <a:ext cx="1000437" cy="65246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>
              <a:lnSpc>
                <a:spcPct val="150000"/>
              </a:lnSpc>
            </a:pPr>
            <a:r>
              <a:rPr lang="my-MM" sz="800" kern="100" dirty="0">
                <a:effectLst/>
                <a:latin typeface="Pyidaungsu" panose="020B0502040204020203" pitchFamily="34" charset="0"/>
                <a:cs typeface="Pyidaungsu" panose="020B0502040204020203" pitchFamily="34" charset="0"/>
              </a:rPr>
              <a:t>မြေညှိရန်၊ ကြီးမားသော</a:t>
            </a:r>
            <a:r>
              <a:rPr lang="en-US" sz="800" kern="100" dirty="0">
                <a:effectLst/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my-MM" sz="800" kern="100" dirty="0">
                <a:effectLst/>
                <a:latin typeface="Pyidaungsu" panose="020B0502040204020203" pitchFamily="34" charset="0"/>
                <a:cs typeface="Pyidaungsu" panose="020B0502040204020203" pitchFamily="34" charset="0"/>
              </a:rPr>
              <a:t>ဝန်များသယ်ယူပို့ဆောင်</a:t>
            </a:r>
            <a:r>
              <a:rPr lang="en-US" sz="800" kern="100" dirty="0">
                <a:effectLst/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my-MM" sz="800" kern="100" dirty="0">
                <a:effectLst/>
                <a:latin typeface="Pyidaungsu" panose="020B0502040204020203" pitchFamily="34" charset="0"/>
                <a:cs typeface="Pyidaungsu" panose="020B0502040204020203" pitchFamily="34" charset="0"/>
              </a:rPr>
              <a:t>ရန်၊ ဝန်ကိုမကာတင်ရန််</a:t>
            </a:r>
          </a:p>
        </p:txBody>
      </p:sp>
      <p:sp>
        <p:nvSpPr>
          <p:cNvPr id="10" name="テキスト ボックス 479">
            <a:extLst>
              <a:ext uri="{FF2B5EF4-FFF2-40B4-BE49-F238E27FC236}">
                <a16:creationId xmlns:a16="http://schemas.microsoft.com/office/drawing/2014/main" id="{71F554A8-46F1-4E68-B214-9CA5A7512D35}"/>
              </a:ext>
            </a:extLst>
          </p:cNvPr>
          <p:cNvSpPr txBox="1"/>
          <p:nvPr/>
        </p:nvSpPr>
        <p:spPr>
          <a:xfrm>
            <a:off x="3291147" y="3810249"/>
            <a:ext cx="771525" cy="67627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800" kern="100">
                <a:effectLst/>
                <a:latin typeface="Pyidaungsu" panose="020B0502040204020203" pitchFamily="34" charset="0"/>
                <a:cs typeface="Pyidaungsu" panose="020B0502040204020203" pitchFamily="34" charset="0"/>
              </a:rPr>
              <a:t>တူးဖော်ရန်</a:t>
            </a:r>
          </a:p>
        </p:txBody>
      </p:sp>
      <p:sp>
        <p:nvSpPr>
          <p:cNvPr id="11" name="テキスト ボックス 480">
            <a:extLst>
              <a:ext uri="{FF2B5EF4-FFF2-40B4-BE49-F238E27FC236}">
                <a16:creationId xmlns:a16="http://schemas.microsoft.com/office/drawing/2014/main" id="{C30846BE-3B48-4267-96F5-09B361096442}"/>
              </a:ext>
            </a:extLst>
          </p:cNvPr>
          <p:cNvSpPr txBox="1"/>
          <p:nvPr/>
        </p:nvSpPr>
        <p:spPr>
          <a:xfrm>
            <a:off x="4515716" y="2077559"/>
            <a:ext cx="1027834" cy="14943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800" kern="100">
                <a:effectLst/>
                <a:latin typeface="Pyidaungsu" panose="020B0502040204020203" pitchFamily="34" charset="0"/>
                <a:cs typeface="Pyidaungsu" panose="020B0502040204020203" pitchFamily="34" charset="0"/>
              </a:rPr>
              <a:t>ဘူဒိုဇာ</a:t>
            </a:r>
          </a:p>
        </p:txBody>
      </p:sp>
      <p:sp>
        <p:nvSpPr>
          <p:cNvPr id="12" name="テキスト ボックス 481">
            <a:extLst>
              <a:ext uri="{FF2B5EF4-FFF2-40B4-BE49-F238E27FC236}">
                <a16:creationId xmlns:a16="http://schemas.microsoft.com/office/drawing/2014/main" id="{4C8AE684-7431-494A-A583-9C82F15D3E3F}"/>
              </a:ext>
            </a:extLst>
          </p:cNvPr>
          <p:cNvSpPr txBox="1"/>
          <p:nvPr/>
        </p:nvSpPr>
        <p:spPr>
          <a:xfrm>
            <a:off x="4525618" y="2283663"/>
            <a:ext cx="1078659" cy="17131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800" kern="100" dirty="0">
                <a:effectLst/>
                <a:latin typeface="Pyidaungsu" panose="020B0502040204020203" pitchFamily="34" charset="0"/>
                <a:cs typeface="Pyidaungsu" panose="020B0502040204020203" pitchFamily="34" charset="0"/>
              </a:rPr>
              <a:t>မြေကော်ကား</a:t>
            </a:r>
          </a:p>
        </p:txBody>
      </p:sp>
      <p:sp>
        <p:nvSpPr>
          <p:cNvPr id="13" name="テキスト ボックス 482">
            <a:extLst>
              <a:ext uri="{FF2B5EF4-FFF2-40B4-BE49-F238E27FC236}">
                <a16:creationId xmlns:a16="http://schemas.microsoft.com/office/drawing/2014/main" id="{5F9ED620-D5A6-4791-9CA6-E48DA617ECB8}"/>
              </a:ext>
            </a:extLst>
          </p:cNvPr>
          <p:cNvSpPr txBox="1"/>
          <p:nvPr/>
        </p:nvSpPr>
        <p:spPr>
          <a:xfrm>
            <a:off x="4515690" y="2454981"/>
            <a:ext cx="1078660" cy="21260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800" kern="100" dirty="0">
                <a:effectLst/>
                <a:latin typeface="Pyidaungsu" panose="020B0502040204020203" pitchFamily="34" charset="0"/>
                <a:cs typeface="Pyidaungsu" panose="020B0502040204020203" pitchFamily="34" charset="0"/>
              </a:rPr>
              <a:t>scraper ဘူဒိုဇာမြေကော်စက်</a:t>
            </a:r>
          </a:p>
        </p:txBody>
      </p:sp>
      <p:sp>
        <p:nvSpPr>
          <p:cNvPr id="14" name="テキスト ボックス 483">
            <a:extLst>
              <a:ext uri="{FF2B5EF4-FFF2-40B4-BE49-F238E27FC236}">
                <a16:creationId xmlns:a16="http://schemas.microsoft.com/office/drawing/2014/main" id="{DE8EEB29-8E9A-49A2-B0B7-F041EEFEEE4E}"/>
              </a:ext>
            </a:extLst>
          </p:cNvPr>
          <p:cNvSpPr txBox="1"/>
          <p:nvPr/>
        </p:nvSpPr>
        <p:spPr>
          <a:xfrm>
            <a:off x="4500255" y="2733783"/>
            <a:ext cx="1215425" cy="24829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800" kern="100" dirty="0">
                <a:effectLst/>
                <a:latin typeface="Pyidaungsu" panose="020B0502040204020203" pitchFamily="34" charset="0"/>
                <a:cs typeface="Pyidaungsu" panose="020B0502040204020203" pitchFamily="34" charset="0"/>
              </a:rPr>
              <a:t>scraper မြေသယ်စက်</a:t>
            </a:r>
            <a:endParaRPr lang="en-US" altLang="ja-JP" sz="800" kern="100" dirty="0">
              <a:effectLst/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15" name="テキスト ボックス 484">
            <a:extLst>
              <a:ext uri="{FF2B5EF4-FFF2-40B4-BE49-F238E27FC236}">
                <a16:creationId xmlns:a16="http://schemas.microsoft.com/office/drawing/2014/main" id="{DB2539E8-B9D5-4548-9AD5-2513B085F5E5}"/>
              </a:ext>
            </a:extLst>
          </p:cNvPr>
          <p:cNvSpPr txBox="1"/>
          <p:nvPr/>
        </p:nvSpPr>
        <p:spPr>
          <a:xfrm>
            <a:off x="4525619" y="4200772"/>
            <a:ext cx="1077504" cy="14287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800" kern="100" dirty="0">
                <a:effectLst/>
                <a:latin typeface="Pyidaungsu" panose="020B0502040204020203" pitchFamily="34" charset="0"/>
                <a:cs typeface="Pyidaungsu" panose="020B0502040204020203" pitchFamily="34" charset="0"/>
              </a:rPr>
              <a:t>ကလမ်ရှဲလ်</a:t>
            </a:r>
            <a:r>
              <a:rPr lang="en-US" sz="800" kern="100" dirty="0">
                <a:effectLst/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my-MM" sz="800" kern="100" dirty="0">
                <a:effectLst/>
                <a:latin typeface="Pyidaungsu" panose="020B0502040204020203" pitchFamily="34" charset="0"/>
                <a:cs typeface="Pyidaungsu" panose="020B0502040204020203" pitchFamily="34" charset="0"/>
              </a:rPr>
              <a:t> (clamshell)</a:t>
            </a:r>
          </a:p>
        </p:txBody>
      </p:sp>
      <p:sp>
        <p:nvSpPr>
          <p:cNvPr id="16" name="テキスト ボックス 485">
            <a:extLst>
              <a:ext uri="{FF2B5EF4-FFF2-40B4-BE49-F238E27FC236}">
                <a16:creationId xmlns:a16="http://schemas.microsoft.com/office/drawing/2014/main" id="{6309D656-F541-4EF9-BEA2-A08098D60090}"/>
              </a:ext>
            </a:extLst>
          </p:cNvPr>
          <p:cNvSpPr txBox="1"/>
          <p:nvPr/>
        </p:nvSpPr>
        <p:spPr>
          <a:xfrm>
            <a:off x="4512919" y="2950201"/>
            <a:ext cx="1091358" cy="15554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800" kern="100" dirty="0">
                <a:effectLst/>
                <a:latin typeface="Pyidaungsu" panose="020B0502040204020203" pitchFamily="34" charset="0"/>
                <a:cs typeface="Pyidaungsu" panose="020B0502040204020203" pitchFamily="34" charset="0"/>
              </a:rPr>
              <a:t>motor grader</a:t>
            </a:r>
          </a:p>
        </p:txBody>
      </p:sp>
      <p:sp>
        <p:nvSpPr>
          <p:cNvPr id="17" name="テキスト ボックス 486">
            <a:extLst>
              <a:ext uri="{FF2B5EF4-FFF2-40B4-BE49-F238E27FC236}">
                <a16:creationId xmlns:a16="http://schemas.microsoft.com/office/drawing/2014/main" id="{14F31660-B01A-4759-87D7-DEC28D35D4E5}"/>
              </a:ext>
            </a:extLst>
          </p:cNvPr>
          <p:cNvSpPr txBox="1"/>
          <p:nvPr/>
        </p:nvSpPr>
        <p:spPr>
          <a:xfrm>
            <a:off x="4513175" y="3178193"/>
            <a:ext cx="1516485" cy="14287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800" kern="100" dirty="0">
                <a:effectLst/>
                <a:latin typeface="Pyidaungsu" panose="020B0502040204020203" pitchFamily="34" charset="0"/>
                <a:cs typeface="Pyidaungsu" panose="020B0502040204020203" pitchFamily="34" charset="0"/>
              </a:rPr>
              <a:t>ဥမင်အတွင်းသုံးကျောက်သယ်စက်</a:t>
            </a:r>
          </a:p>
        </p:txBody>
      </p:sp>
      <p:sp>
        <p:nvSpPr>
          <p:cNvPr id="18" name="テキスト ボックス 487">
            <a:extLst>
              <a:ext uri="{FF2B5EF4-FFF2-40B4-BE49-F238E27FC236}">
                <a16:creationId xmlns:a16="http://schemas.microsoft.com/office/drawing/2014/main" id="{1C6B0D88-828E-42ED-B077-D11D27A73B7B}"/>
              </a:ext>
            </a:extLst>
          </p:cNvPr>
          <p:cNvSpPr txBox="1"/>
          <p:nvPr/>
        </p:nvSpPr>
        <p:spPr>
          <a:xfrm>
            <a:off x="4516844" y="3797309"/>
            <a:ext cx="1077505" cy="33101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rtl="0"/>
            <a:r>
              <a:rPr lang="my-MM" sz="800" kern="100" dirty="0">
                <a:effectLst/>
                <a:latin typeface="Pyidaungsu" panose="020B0502040204020203" pitchFamily="34" charset="0"/>
                <a:cs typeface="Pyidaungsu" panose="020B0502040204020203" pitchFamily="34" charset="0"/>
              </a:rPr>
              <a:t>ဘက်ဟိုး (Drag excavator)</a:t>
            </a:r>
            <a:r>
              <a:rPr lang="en-US" sz="800" kern="100" dirty="0">
                <a:effectLst/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my-MM" sz="800" kern="100" dirty="0">
                <a:effectLst/>
                <a:latin typeface="Pyidaungsu" panose="020B0502040204020203" pitchFamily="34" charset="0"/>
                <a:cs typeface="Pyidaungsu" panose="020B0502040204020203" pitchFamily="34" charset="0"/>
              </a:rPr>
              <a:t>(backhoe)</a:t>
            </a:r>
          </a:p>
        </p:txBody>
      </p:sp>
      <p:sp>
        <p:nvSpPr>
          <p:cNvPr id="19" name="テキスト ボックス 488">
            <a:extLst>
              <a:ext uri="{FF2B5EF4-FFF2-40B4-BE49-F238E27FC236}">
                <a16:creationId xmlns:a16="http://schemas.microsoft.com/office/drawing/2014/main" id="{95C4385B-04D7-47AD-A350-357CF31AC757}"/>
              </a:ext>
            </a:extLst>
          </p:cNvPr>
          <p:cNvSpPr txBox="1"/>
          <p:nvPr/>
        </p:nvSpPr>
        <p:spPr>
          <a:xfrm>
            <a:off x="4541751" y="4399527"/>
            <a:ext cx="909320" cy="14287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800" kern="100" dirty="0">
                <a:effectLst/>
                <a:latin typeface="Pyidaungsu" panose="020B0502040204020203" pitchFamily="34" charset="0"/>
                <a:cs typeface="Pyidaungsu" panose="020B0502040204020203" pitchFamily="34" charset="0"/>
              </a:rPr>
              <a:t>ဒရက်လိုင်း (dragline)</a:t>
            </a:r>
          </a:p>
        </p:txBody>
      </p:sp>
      <p:sp>
        <p:nvSpPr>
          <p:cNvPr id="20" name="テキスト ボックス 489">
            <a:extLst>
              <a:ext uri="{FF2B5EF4-FFF2-40B4-BE49-F238E27FC236}">
                <a16:creationId xmlns:a16="http://schemas.microsoft.com/office/drawing/2014/main" id="{42F09125-708D-4B0C-BCB9-16B5ED51EC56}"/>
              </a:ext>
            </a:extLst>
          </p:cNvPr>
          <p:cNvSpPr txBox="1"/>
          <p:nvPr/>
        </p:nvSpPr>
        <p:spPr>
          <a:xfrm>
            <a:off x="4513176" y="4638931"/>
            <a:ext cx="1629440" cy="14287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800" kern="100" dirty="0">
                <a:effectLst/>
                <a:latin typeface="Pyidaungsu" panose="020B0502040204020203" pitchFamily="34" charset="0"/>
                <a:cs typeface="Pyidaungsu" panose="020B0502040204020203" pitchFamily="34" charset="0"/>
              </a:rPr>
              <a:t>လက်သည်းဖြင့်တူးဖော်စက်ရေပုံးတူးစက်</a:t>
            </a:r>
          </a:p>
        </p:txBody>
      </p:sp>
      <p:sp>
        <p:nvSpPr>
          <p:cNvPr id="21" name="テキスト ボックス 490">
            <a:extLst>
              <a:ext uri="{FF2B5EF4-FFF2-40B4-BE49-F238E27FC236}">
                <a16:creationId xmlns:a16="http://schemas.microsoft.com/office/drawing/2014/main" id="{350CEC3F-168B-46DE-9D6A-6667EC3C207E}"/>
              </a:ext>
            </a:extLst>
          </p:cNvPr>
          <p:cNvSpPr txBox="1"/>
          <p:nvPr/>
        </p:nvSpPr>
        <p:spPr>
          <a:xfrm>
            <a:off x="4513175" y="4854257"/>
            <a:ext cx="1570273" cy="14287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800" kern="100" dirty="0">
                <a:effectLst/>
                <a:latin typeface="Pyidaungsu" panose="020B0502040204020203" pitchFamily="34" charset="0"/>
                <a:cs typeface="Pyidaungsu" panose="020B0502040204020203" pitchFamily="34" charset="0"/>
              </a:rPr>
              <a:t>ထရန်ချာ (Trencher)</a:t>
            </a:r>
          </a:p>
        </p:txBody>
      </p:sp>
      <p:sp>
        <p:nvSpPr>
          <p:cNvPr id="22" name="テキスト ボックス 491">
            <a:extLst>
              <a:ext uri="{FF2B5EF4-FFF2-40B4-BE49-F238E27FC236}">
                <a16:creationId xmlns:a16="http://schemas.microsoft.com/office/drawing/2014/main" id="{EE63A049-AD27-4BFB-B779-8CD77716972D}"/>
              </a:ext>
            </a:extLst>
          </p:cNvPr>
          <p:cNvSpPr txBox="1"/>
          <p:nvPr/>
        </p:nvSpPr>
        <p:spPr>
          <a:xfrm>
            <a:off x="5820414" y="3740868"/>
            <a:ext cx="814070" cy="54667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>
              <a:lnSpc>
                <a:spcPct val="150000"/>
              </a:lnSpc>
            </a:pPr>
            <a:r>
              <a:rPr lang="my-MM" sz="800" kern="100" dirty="0">
                <a:effectLst/>
                <a:latin typeface="Pyidaungsu" panose="020B0502040204020203" pitchFamily="34" charset="0"/>
                <a:cs typeface="Pyidaungsu" panose="020B0502040204020203" pitchFamily="34" charset="0"/>
              </a:rPr>
              <a:t>မြေကော်သည့် (shoberu) ဆောက်လုပ်ရေးစက်ယန္တရား</a:t>
            </a:r>
          </a:p>
        </p:txBody>
      </p:sp>
      <p:sp>
        <p:nvSpPr>
          <p:cNvPr id="23" name="テキスト ボックス 492">
            <a:extLst>
              <a:ext uri="{FF2B5EF4-FFF2-40B4-BE49-F238E27FC236}">
                <a16:creationId xmlns:a16="http://schemas.microsoft.com/office/drawing/2014/main" id="{0F93C219-5985-4019-9C3E-CC7B9DFB910E}"/>
              </a:ext>
            </a:extLst>
          </p:cNvPr>
          <p:cNvSpPr txBox="1"/>
          <p:nvPr/>
        </p:nvSpPr>
        <p:spPr>
          <a:xfrm>
            <a:off x="5819518" y="2285999"/>
            <a:ext cx="814070" cy="39052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>
              <a:lnSpc>
                <a:spcPct val="150000"/>
              </a:lnSpc>
            </a:pPr>
            <a:r>
              <a:rPr lang="my-MM" sz="800" kern="100" dirty="0">
                <a:effectLst/>
                <a:latin typeface="Pyidaungsu" panose="020B0502040204020203" pitchFamily="34" charset="0"/>
                <a:cs typeface="Pyidaungsu" panose="020B0502040204020203" pitchFamily="34" charset="0"/>
              </a:rPr>
              <a:t>ထွန်စက်အမျိုးအစားဆောက်လုပ်ရေးစက်ယန္တရား</a:t>
            </a:r>
          </a:p>
        </p:txBody>
      </p:sp>
      <p:sp>
        <p:nvSpPr>
          <p:cNvPr id="24" name="テキスト ボックス 490">
            <a:extLst>
              <a:ext uri="{FF2B5EF4-FFF2-40B4-BE49-F238E27FC236}">
                <a16:creationId xmlns:a16="http://schemas.microsoft.com/office/drawing/2014/main" id="{AC89A693-8C9C-47A0-9991-CEB05B4C8002}"/>
              </a:ext>
            </a:extLst>
          </p:cNvPr>
          <p:cNvSpPr txBox="1"/>
          <p:nvPr/>
        </p:nvSpPr>
        <p:spPr>
          <a:xfrm>
            <a:off x="4513176" y="3586026"/>
            <a:ext cx="1081174" cy="14287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800" kern="100" dirty="0">
                <a:effectLst/>
                <a:latin typeface="Pyidaungsu" panose="020B0502040204020203" pitchFamily="34" charset="0"/>
                <a:cs typeface="Pyidaungsu" panose="020B0502040204020203" pitchFamily="34" charset="0"/>
              </a:rPr>
              <a:t>စွမ်းအားမြင့်မြေကော်စက်</a:t>
            </a:r>
            <a:endParaRPr lang="ja-JP" sz="800" kern="100" dirty="0">
              <a:effectLst/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07180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my-MM" sz="1600" dirty="0"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စတင်မောင်းနှင်ရန်ကိုင်တွယ်ခြင်း</a:t>
            </a:r>
            <a:endParaRPr kumimoji="1" lang="ja-JP" altLang="en-US" sz="16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308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my-MM" sz="900" dirty="0">
                <a:solidFill>
                  <a:prstClr val="blac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ဖတ်စာအုပ်စာမျက်နှာ 69 / အထောက်အကူပြုစာအုပ် စာမျက်နှာ 21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4"/>
            <a:ext cx="7886700" cy="435133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buNone/>
            </a:pPr>
            <a:r>
              <a:rPr lang="my-MM" sz="1400" dirty="0"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(1) အင်ဂျင်မစတင်မီ</a:t>
            </a:r>
            <a:endParaRPr lang="en-US" altLang="ja-JP" sz="14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0" indent="0" rtl="0">
              <a:buNone/>
            </a:pPr>
            <a:endParaRPr lang="en-US" altLang="zh-TW" sz="14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0" indent="0" rtl="0">
              <a:buNone/>
            </a:pPr>
            <a:endParaRPr lang="en-US" altLang="zh-TW" sz="14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0" indent="0" rtl="0">
              <a:buNone/>
            </a:pPr>
            <a:r>
              <a:rPr lang="my-MM" sz="1400" dirty="0"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(2) အင်ဂျင်စတင်ခြင်း</a:t>
            </a:r>
            <a:endParaRPr lang="en-US" altLang="ja-JP" sz="14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0" indent="0" rtl="0">
              <a:buNone/>
            </a:pPr>
            <a:endParaRPr lang="en-US" altLang="zh-TW" sz="14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0" indent="0" rtl="0">
              <a:buNone/>
            </a:pPr>
            <a:endParaRPr lang="en-US" altLang="zh-TW" sz="14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0" indent="0" rtl="0">
              <a:buNone/>
            </a:pPr>
            <a:r>
              <a:rPr lang="my-MM" sz="1400" dirty="0"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(3) အင်ဂျင်နှိုးပြီးနောက််</a:t>
            </a:r>
            <a:endParaRPr lang="en-US" altLang="zh-TW" sz="14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0" indent="0" rtl="0">
              <a:buNone/>
            </a:pPr>
            <a:endParaRPr lang="en-US" altLang="zh-TW" sz="14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0" indent="0" rtl="0">
              <a:buNone/>
            </a:pPr>
            <a:endParaRPr lang="en-US" altLang="zh-TW" sz="14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0" indent="0" rtl="0">
              <a:buNone/>
            </a:pPr>
            <a:endParaRPr lang="en-US" altLang="zh-TW" sz="14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0" indent="0" rtl="0">
              <a:buNone/>
            </a:pPr>
            <a:endParaRPr lang="en-US" altLang="zh-TW" sz="14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277338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my-MM" sz="1600" dirty="0"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မောင်းနှင်နေစဉ်ကိုင်တွယ်ခြင်း</a:t>
            </a:r>
            <a:endParaRPr kumimoji="1" lang="ja-JP" altLang="en-US" sz="16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308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my-MM" sz="900" dirty="0">
                <a:solidFill>
                  <a:prstClr val="blac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ဖတ်စာအုပ်စာမျက်နှာ 72 / အထောက်အကူပြုစာအုပ် စာမျက်နှာ 23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4928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buNone/>
            </a:pPr>
            <a:r>
              <a:rPr lang="my-MM" sz="1200" dirty="0"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(1) အစ</a:t>
            </a:r>
            <a:endParaRPr lang="en-US" altLang="ja-JP" sz="12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0" indent="0" rtl="0">
              <a:buNone/>
            </a:pPr>
            <a:endParaRPr lang="en-US" altLang="zh-TW" sz="12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0" indent="0" rtl="0">
              <a:buNone/>
            </a:pPr>
            <a:r>
              <a:rPr lang="my-MM" sz="1200" dirty="0"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(2) မောင်းနှင်နေစဉ်</a:t>
            </a:r>
            <a:endParaRPr lang="en-US" altLang="zh-TW" sz="12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0" indent="0" rtl="0">
              <a:buNone/>
            </a:pPr>
            <a:endParaRPr lang="en-US" altLang="zh-TW" sz="12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0" indent="0" rtl="0">
              <a:buNone/>
            </a:pPr>
            <a:endParaRPr lang="en-US" altLang="ja-JP" sz="12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0" indent="0" rtl="0">
              <a:buNone/>
            </a:pPr>
            <a:endParaRPr lang="en-US" altLang="ja-JP" sz="12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0" indent="0" rtl="0">
              <a:buNone/>
            </a:pPr>
            <a:endParaRPr lang="en-US" altLang="zh-TW" sz="12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0" indent="0" rtl="0">
              <a:buNone/>
            </a:pPr>
            <a:endParaRPr lang="en-US" altLang="zh-TW" sz="12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0" indent="0" rtl="0">
              <a:buNone/>
            </a:pPr>
            <a:endParaRPr lang="en-US" altLang="zh-TW" sz="12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0" indent="0" rtl="0">
              <a:buNone/>
            </a:pPr>
            <a:endParaRPr lang="en-US" altLang="zh-TW" sz="12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4580" y="2450675"/>
            <a:ext cx="2392177" cy="1506466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1819296" y="3874117"/>
            <a:ext cx="2674036" cy="62324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>
              <a:lnSpc>
                <a:spcPct val="150000"/>
              </a:lnSpc>
            </a:pPr>
            <a:r>
              <a:rPr lang="my-MM" sz="1200" dirty="0">
                <a:solidFill>
                  <a:prstClr val="blac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တောင်စောင်းပေါ်တက်သည့်အခါမှတ်ထားရမည့်အချက်များ</a:t>
            </a: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0098" y="2323477"/>
            <a:ext cx="2384606" cy="1862264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27319" y="4296044"/>
            <a:ext cx="2596572" cy="1680580"/>
          </a:xfrm>
          <a:prstGeom prst="rect">
            <a:avLst/>
          </a:prstGeom>
        </p:spPr>
      </p:pic>
      <p:sp>
        <p:nvSpPr>
          <p:cNvPr id="10" name="テキスト ボックス 9"/>
          <p:cNvSpPr txBox="1"/>
          <p:nvPr/>
        </p:nvSpPr>
        <p:spPr>
          <a:xfrm>
            <a:off x="3004163" y="5882478"/>
            <a:ext cx="4320541" cy="34624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>
              <a:lnSpc>
                <a:spcPct val="150000"/>
              </a:lnSpc>
            </a:pPr>
            <a:r>
              <a:rPr lang="my-MM" sz="1200" dirty="0">
                <a:solidFill>
                  <a:prstClr val="blac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ရှေ့နောက်ရွှေ့သည့်အခါစက်၏တိမ်းညွတ်မှုစသည်တို့ကိုစစ်ဆေးခြင်း</a:t>
            </a: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4841029" y="4095462"/>
            <a:ext cx="2674036" cy="62324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>
              <a:lnSpc>
                <a:spcPct val="150000"/>
              </a:lnSpc>
            </a:pPr>
            <a:r>
              <a:rPr lang="my-MM" sz="1200" dirty="0">
                <a:solidFill>
                  <a:prstClr val="blac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အမြန်နှုန်းမြင့်သောနေရာများတွင်လှည့်သောအခါမှတ်ထားရမည့်အချက်များ</a:t>
            </a:r>
          </a:p>
        </p:txBody>
      </p:sp>
    </p:spTree>
    <p:extLst>
      <p:ext uri="{BB962C8B-B14F-4D97-AF65-F5344CB8AC3E}">
        <p14:creationId xmlns:p14="http://schemas.microsoft.com/office/powerpoint/2010/main" val="219391807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my-MM" sz="1600"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မောင်းနှင်နေစဉ်ကိုင်တွယ်ခြင်း</a:t>
            </a:r>
            <a:endParaRPr kumimoji="1" lang="ja-JP" altLang="en-US" sz="16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308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my-MM" sz="900" dirty="0">
                <a:solidFill>
                  <a:prstClr val="blac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ဖတ်စာအုပ်စာမျက်နှာ 74 / အထောက်အကူပြုစာအုပ် စာမျက်နှာ 25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4928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lnSpc>
                <a:spcPct val="150000"/>
              </a:lnSpc>
              <a:buNone/>
            </a:pPr>
            <a:r>
              <a:rPr lang="my-MM" sz="1400" dirty="0"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(3) တောင်တက်ခြင်း၊ ဆင်းခြင်းနှင့်အခြားသော</a:t>
            </a:r>
          </a:p>
          <a:p>
            <a:pPr marL="0" indent="0" rtl="0">
              <a:lnSpc>
                <a:spcPct val="150000"/>
              </a:lnSpc>
              <a:buNone/>
            </a:pPr>
            <a:endParaRPr lang="en-US" altLang="zh-TW" sz="10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0" indent="0" rtl="0">
              <a:lnSpc>
                <a:spcPct val="150000"/>
              </a:lnSpc>
              <a:buNone/>
            </a:pPr>
            <a:endParaRPr lang="en-US" altLang="zh-TW" sz="14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0" indent="0" rtl="0">
              <a:lnSpc>
                <a:spcPct val="150000"/>
              </a:lnSpc>
              <a:buNone/>
            </a:pPr>
            <a:endParaRPr lang="en-US" altLang="zh-TW" sz="14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0" indent="0" rtl="0">
              <a:lnSpc>
                <a:spcPct val="150000"/>
              </a:lnSpc>
              <a:buNone/>
            </a:pPr>
            <a:endParaRPr lang="en-US" altLang="zh-TW" sz="14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0" indent="0" rtl="0">
              <a:lnSpc>
                <a:spcPct val="150000"/>
              </a:lnSpc>
              <a:buNone/>
            </a:pPr>
            <a:endParaRPr lang="my-MM" sz="14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0" indent="0" rtl="0">
              <a:lnSpc>
                <a:spcPct val="150000"/>
              </a:lnSpc>
              <a:buNone/>
            </a:pPr>
            <a:r>
              <a:rPr lang="my-MM" sz="1400" dirty="0"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(4) မောင်းနှင်ခြင်းကိုရပ်ပါ</a:t>
            </a:r>
            <a:endParaRPr lang="en-US" altLang="zh-TW" sz="14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0" indent="0" rtl="0">
              <a:lnSpc>
                <a:spcPct val="150000"/>
              </a:lnSpc>
              <a:buNone/>
            </a:pPr>
            <a:endParaRPr lang="en-US" altLang="zh-TW" sz="14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0" indent="0" rtl="0">
              <a:lnSpc>
                <a:spcPct val="150000"/>
              </a:lnSpc>
              <a:buNone/>
            </a:pPr>
            <a:endParaRPr lang="en-US" altLang="zh-TW" sz="14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0" indent="0" rtl="0">
              <a:lnSpc>
                <a:spcPct val="150000"/>
              </a:lnSpc>
              <a:buNone/>
            </a:pPr>
            <a:endParaRPr lang="en-US" altLang="zh-TW" sz="14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0" indent="0" rtl="0">
              <a:lnSpc>
                <a:spcPct val="150000"/>
              </a:lnSpc>
              <a:buNone/>
            </a:pPr>
            <a:endParaRPr lang="en-US" altLang="zh-TW" sz="14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0" indent="0" rtl="0">
              <a:lnSpc>
                <a:spcPct val="150000"/>
              </a:lnSpc>
              <a:buNone/>
            </a:pPr>
            <a:endParaRPr lang="en-US" altLang="zh-TW" sz="14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608" y="1910841"/>
            <a:ext cx="2822569" cy="1347027"/>
          </a:xfrm>
          <a:prstGeom prst="rect">
            <a:avLst/>
          </a:prstGeom>
        </p:spPr>
      </p:pic>
      <p:sp>
        <p:nvSpPr>
          <p:cNvPr id="12" name="テキスト ボックス 11"/>
          <p:cNvSpPr txBox="1"/>
          <p:nvPr/>
        </p:nvSpPr>
        <p:spPr>
          <a:xfrm>
            <a:off x="628650" y="3251565"/>
            <a:ext cx="2959736" cy="62324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>
              <a:lnSpc>
                <a:spcPct val="150000"/>
              </a:lnSpc>
            </a:pPr>
            <a:r>
              <a:rPr lang="my-MM" sz="1200" dirty="0">
                <a:solidFill>
                  <a:prstClr val="blac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အတားအဆီးများကိုကျော်လွှားရာတွင် သတိရရမည့်အချက်များ</a:t>
            </a:r>
          </a:p>
        </p:txBody>
      </p:sp>
      <p:pic>
        <p:nvPicPr>
          <p:cNvPr id="13" name="図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11135" y="2058887"/>
            <a:ext cx="2470465" cy="1130683"/>
          </a:xfrm>
          <a:prstGeom prst="rect">
            <a:avLst/>
          </a:prstGeom>
        </p:spPr>
      </p:pic>
      <p:pic>
        <p:nvPicPr>
          <p:cNvPr id="14" name="図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42589" y="2022437"/>
            <a:ext cx="2454977" cy="1161661"/>
          </a:xfrm>
          <a:prstGeom prst="rect">
            <a:avLst/>
          </a:prstGeom>
        </p:spPr>
      </p:pic>
      <p:sp>
        <p:nvSpPr>
          <p:cNvPr id="15" name="テキスト ボックス 14"/>
          <p:cNvSpPr txBox="1"/>
          <p:nvPr/>
        </p:nvSpPr>
        <p:spPr>
          <a:xfrm>
            <a:off x="3409349" y="3184099"/>
            <a:ext cx="2674036" cy="62324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>
              <a:lnSpc>
                <a:spcPct val="150000"/>
              </a:lnSpc>
            </a:pPr>
            <a:r>
              <a:rPr lang="my-MM" sz="1200" dirty="0">
                <a:solidFill>
                  <a:prstClr val="blac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မြေအပျော့တွင်လမ်းခင်းခြေနင်းပြား စသည်တို့ကိုအသုံးပြုခြင်းဥပမာ</a:t>
            </a: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5933059" y="3189043"/>
            <a:ext cx="2674036" cy="62324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>
              <a:lnSpc>
                <a:spcPct val="150000"/>
              </a:lnSpc>
            </a:pPr>
            <a:r>
              <a:rPr lang="my-MM" sz="1200" dirty="0">
                <a:solidFill>
                  <a:prstClr val="blac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ဆင်ခြေလျှောပေါ်တွင်ရပ်တန့်ခြင်း၏ ဥပမာ</a:t>
            </a:r>
          </a:p>
        </p:txBody>
      </p:sp>
      <p:pic>
        <p:nvPicPr>
          <p:cNvPr id="17" name="図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46716" y="4019157"/>
            <a:ext cx="3799302" cy="1836880"/>
          </a:xfrm>
          <a:prstGeom prst="rect">
            <a:avLst/>
          </a:prstGeom>
        </p:spPr>
      </p:pic>
      <p:sp>
        <p:nvSpPr>
          <p:cNvPr id="18" name="テキスト ボックス 17"/>
          <p:cNvSpPr txBox="1"/>
          <p:nvPr/>
        </p:nvSpPr>
        <p:spPr>
          <a:xfrm>
            <a:off x="3409349" y="5847495"/>
            <a:ext cx="2674036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my-MM" sz="1200" dirty="0">
                <a:solidFill>
                  <a:prstClr val="blac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ဆင်ခြေလျှောပေါ်တွင်ရပ်တန့်ခြင်းဥပမာ</a:t>
            </a:r>
          </a:p>
        </p:txBody>
      </p:sp>
      <p:sp>
        <p:nvSpPr>
          <p:cNvPr id="19" name="テキスト ボックス 805">
            <a:extLst>
              <a:ext uri="{FF2B5EF4-FFF2-40B4-BE49-F238E27FC236}">
                <a16:creationId xmlns:a16="http://schemas.microsoft.com/office/drawing/2014/main" id="{AF7F8EC8-1B65-49EF-8533-497957C8275E}"/>
              </a:ext>
            </a:extLst>
          </p:cNvPr>
          <p:cNvSpPr txBox="1"/>
          <p:nvPr/>
        </p:nvSpPr>
        <p:spPr>
          <a:xfrm>
            <a:off x="727512" y="2029538"/>
            <a:ext cx="499745" cy="27699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700" kern="100">
                <a:effectLst/>
                <a:latin typeface="Pyidaungsu" panose="020B0502040204020203" pitchFamily="34" charset="0"/>
                <a:ea typeface="ＭＳ Ｐゴシック" panose="020B0600070205080204" pitchFamily="50" charset="-128"/>
                <a:cs typeface="Pyidaungsu" panose="020B0502040204020203" pitchFamily="34" charset="0"/>
              </a:rPr>
              <a:t>ဂရုတစိုက်</a:t>
            </a:r>
          </a:p>
          <a:p>
            <a:pPr algn="just" rtl="0"/>
            <a:r>
              <a:rPr lang="my-MM" sz="700" kern="100">
                <a:effectLst/>
                <a:latin typeface="Pyidaungsu" panose="020B0502040204020203" pitchFamily="34" charset="0"/>
                <a:ea typeface="ＭＳ Ｐゴシック" panose="020B0600070205080204" pitchFamily="50" charset="-128"/>
                <a:cs typeface="Pyidaungsu" panose="020B0502040204020203" pitchFamily="34" charset="0"/>
              </a:rPr>
              <a:t>ဂရုတစိုက်</a:t>
            </a:r>
          </a:p>
        </p:txBody>
      </p:sp>
      <p:sp>
        <p:nvSpPr>
          <p:cNvPr id="20" name="テキスト ボックス 806">
            <a:extLst>
              <a:ext uri="{FF2B5EF4-FFF2-40B4-BE49-F238E27FC236}">
                <a16:creationId xmlns:a16="http://schemas.microsoft.com/office/drawing/2014/main" id="{22A120FF-FF0F-4BE5-AC2E-979264287D85}"/>
              </a:ext>
            </a:extLst>
          </p:cNvPr>
          <p:cNvSpPr txBox="1"/>
          <p:nvPr/>
        </p:nvSpPr>
        <p:spPr>
          <a:xfrm>
            <a:off x="2502852" y="2597731"/>
            <a:ext cx="499745" cy="24765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700" kern="100">
                <a:effectLst/>
                <a:latin typeface="Pyidaungsu" panose="020B0502040204020203" pitchFamily="34" charset="0"/>
                <a:ea typeface="ＭＳ Ｐゴシック" panose="020B0600070205080204" pitchFamily="50" charset="-128"/>
                <a:cs typeface="Pyidaungsu" panose="020B0502040204020203" pitchFamily="34" charset="0"/>
              </a:rPr>
              <a:t>slowly</a:t>
            </a:r>
          </a:p>
          <a:p>
            <a:pPr algn="just" rtl="0"/>
            <a:r>
              <a:rPr lang="my-MM" sz="700" kern="100">
                <a:effectLst/>
                <a:latin typeface="Pyidaungsu" panose="020B0502040204020203" pitchFamily="34" charset="0"/>
                <a:ea typeface="ＭＳ Ｐゴシック" panose="020B0600070205080204" pitchFamily="50" charset="-128"/>
                <a:cs typeface="Pyidaungsu" panose="020B0502040204020203" pitchFamily="34" charset="0"/>
              </a:rPr>
              <a:t>slowly</a:t>
            </a:r>
          </a:p>
        </p:txBody>
      </p:sp>
      <p:sp>
        <p:nvSpPr>
          <p:cNvPr id="21" name="テキスト ボックス 807">
            <a:extLst>
              <a:ext uri="{FF2B5EF4-FFF2-40B4-BE49-F238E27FC236}">
                <a16:creationId xmlns:a16="http://schemas.microsoft.com/office/drawing/2014/main" id="{FC6B0488-ECE5-4F8E-AF42-A482D2159FF2}"/>
              </a:ext>
            </a:extLst>
          </p:cNvPr>
          <p:cNvSpPr txBox="1"/>
          <p:nvPr/>
        </p:nvSpPr>
        <p:spPr>
          <a:xfrm>
            <a:off x="3511135" y="4158252"/>
            <a:ext cx="941993" cy="15653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9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အရှိန်ပြောင်းလီဗာ</a:t>
            </a:r>
          </a:p>
        </p:txBody>
      </p:sp>
      <p:sp>
        <p:nvSpPr>
          <p:cNvPr id="22" name="テキスト ボックス 808">
            <a:extLst>
              <a:ext uri="{FF2B5EF4-FFF2-40B4-BE49-F238E27FC236}">
                <a16:creationId xmlns:a16="http://schemas.microsoft.com/office/drawing/2014/main" id="{FD3C4C97-353D-4145-8AC1-BC21F86839AE}"/>
              </a:ext>
            </a:extLst>
          </p:cNvPr>
          <p:cNvSpPr txBox="1"/>
          <p:nvPr/>
        </p:nvSpPr>
        <p:spPr>
          <a:xfrm>
            <a:off x="4384041" y="4921794"/>
            <a:ext cx="499745" cy="22646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900" kern="10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ကလပ်လီဗာ</a:t>
            </a:r>
          </a:p>
        </p:txBody>
      </p:sp>
      <p:sp>
        <p:nvSpPr>
          <p:cNvPr id="23" name="テキスト ボックス 809">
            <a:extLst>
              <a:ext uri="{FF2B5EF4-FFF2-40B4-BE49-F238E27FC236}">
                <a16:creationId xmlns:a16="http://schemas.microsoft.com/office/drawing/2014/main" id="{5D494598-70D6-4F56-A9B4-8A670DF62ECE}"/>
              </a:ext>
            </a:extLst>
          </p:cNvPr>
          <p:cNvSpPr txBox="1"/>
          <p:nvPr/>
        </p:nvSpPr>
        <p:spPr>
          <a:xfrm>
            <a:off x="5346066" y="4167553"/>
            <a:ext cx="840422" cy="36634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my-MM" sz="900" kern="10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idling</a:t>
            </a:r>
          </a:p>
          <a:p>
            <a:pPr algn="ctr" rtl="0"/>
            <a:r>
              <a:rPr lang="my-MM" sz="900" kern="10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5 မိနစ်ခန့်</a:t>
            </a:r>
          </a:p>
        </p:txBody>
      </p:sp>
      <p:sp>
        <p:nvSpPr>
          <p:cNvPr id="24" name="テキスト ボックス 810">
            <a:extLst>
              <a:ext uri="{FF2B5EF4-FFF2-40B4-BE49-F238E27FC236}">
                <a16:creationId xmlns:a16="http://schemas.microsoft.com/office/drawing/2014/main" id="{95D6EF72-D42E-4343-909E-8B866718FFFD}"/>
              </a:ext>
            </a:extLst>
          </p:cNvPr>
          <p:cNvSpPr txBox="1"/>
          <p:nvPr/>
        </p:nvSpPr>
        <p:spPr>
          <a:xfrm>
            <a:off x="5225774" y="5650071"/>
            <a:ext cx="1414570" cy="12382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900" kern="10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ဘရိတ်ခြေနင်းပြား လော့</a:t>
            </a:r>
          </a:p>
        </p:txBody>
      </p:sp>
    </p:spTree>
    <p:extLst>
      <p:ext uri="{BB962C8B-B14F-4D97-AF65-F5344CB8AC3E}">
        <p14:creationId xmlns:p14="http://schemas.microsoft.com/office/powerpoint/2010/main" val="385194125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my-MM" sz="1600" dirty="0"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ယာဉ်ရပ်နားချိန် (စက်ရပ်ချိန်) တွင်ကိုင်တွယ်ပုံ</a:t>
            </a:r>
            <a:endParaRPr kumimoji="1" lang="ja-JP" altLang="en-US" sz="16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308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my-MM" sz="900" dirty="0">
                <a:solidFill>
                  <a:prstClr val="blac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ဖတ်စာအုပ်စာမျက်နှာ 76 / အထောက်အကူပြုစာအုပ် စာမျက်နှာ 27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4"/>
            <a:ext cx="7886700" cy="246765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buNone/>
            </a:pPr>
            <a:endParaRPr lang="en-US" altLang="zh-TW" sz="12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0" indent="0" rtl="0">
              <a:buNone/>
            </a:pPr>
            <a:endParaRPr lang="en-US" altLang="zh-TW" sz="12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0" indent="0" rtl="0">
              <a:buNone/>
            </a:pPr>
            <a:endParaRPr lang="en-US" altLang="zh-TW" sz="12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0" indent="0" rtl="0">
              <a:buNone/>
            </a:pPr>
            <a:endParaRPr lang="en-US" altLang="zh-TW" sz="12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0" indent="0" rtl="0">
              <a:buNone/>
            </a:pPr>
            <a:endParaRPr lang="en-US" altLang="zh-TW" sz="12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0" indent="0" rtl="0">
              <a:buNone/>
            </a:pPr>
            <a:endParaRPr lang="en-US" altLang="zh-TW" sz="12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2689076" y="3459042"/>
            <a:ext cx="3675148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my-MM" sz="1050" dirty="0">
                <a:solidFill>
                  <a:prstClr val="blac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ယာဉ်ရပ်နားချိန်တွင် သတိပြုရမည့်အချက်များ</a:t>
            </a: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9076" y="1307935"/>
            <a:ext cx="3768991" cy="2154674"/>
          </a:xfrm>
          <a:prstGeom prst="rect">
            <a:avLst/>
          </a:prstGeom>
        </p:spPr>
      </p:pic>
      <p:sp>
        <p:nvSpPr>
          <p:cNvPr id="19" name="タイトル 3"/>
          <p:cNvSpPr txBox="1">
            <a:spLocks/>
          </p:cNvSpPr>
          <p:nvPr/>
        </p:nvSpPr>
        <p:spPr>
          <a:xfrm>
            <a:off x="628650" y="3831425"/>
            <a:ext cx="7886700" cy="56022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my-MM" sz="2000" dirty="0"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အမဲဆီ၊ ဆီစသည်</a:t>
            </a:r>
          </a:p>
        </p:txBody>
      </p:sp>
      <p:sp>
        <p:nvSpPr>
          <p:cNvPr id="20" name="コンテンツ プレースホルダー 4"/>
          <p:cNvSpPr txBox="1">
            <a:spLocks/>
          </p:cNvSpPr>
          <p:nvPr/>
        </p:nvSpPr>
        <p:spPr>
          <a:xfrm>
            <a:off x="628650" y="4487033"/>
            <a:ext cx="7886700" cy="175819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lnSpc>
                <a:spcPct val="150000"/>
              </a:lnSpc>
              <a:buNone/>
            </a:pPr>
            <a:r>
              <a:rPr lang="my-MM" sz="1200" dirty="0"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１・・・အမဲဆီ</a:t>
            </a:r>
            <a:endParaRPr lang="en-US" altLang="ja-JP" sz="12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0" indent="0" rtl="0">
              <a:lnSpc>
                <a:spcPct val="150000"/>
              </a:lnSpc>
              <a:buNone/>
            </a:pPr>
            <a:r>
              <a:rPr lang="my-MM" sz="1200" dirty="0"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２・・・Antifreeze</a:t>
            </a:r>
            <a:endParaRPr lang="en-US" altLang="ja-JP" sz="12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0" indent="0" rtl="0">
              <a:lnSpc>
                <a:spcPct val="150000"/>
              </a:lnSpc>
              <a:buNone/>
            </a:pPr>
            <a:r>
              <a:rPr lang="my-MM" sz="1200" dirty="0"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３・・・ဆီ</a:t>
            </a:r>
            <a:endParaRPr lang="en-US" altLang="zh-TW" sz="12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092010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14300" y="2908299"/>
            <a:ext cx="8915400" cy="601663"/>
          </a:xfrm>
        </p:spPr>
        <p:txBody>
          <a:bodyPr rtlCol="0" anchor="ctr">
            <a:normAutofit fontScale="90000"/>
          </a:bodyPr>
          <a:lstStyle/>
          <a:p>
            <a:pPr marL="1257300" indent="-1257300" algn="l" rtl="0">
              <a:lnSpc>
                <a:spcPct val="150000"/>
              </a:lnSpc>
            </a:pPr>
            <a:r>
              <a:rPr lang="my-MM" sz="3200" dirty="0">
                <a:latin typeface="Pyidaungsu" panose="020B0502040204020203" pitchFamily="34" charset="0"/>
                <a:ea typeface="ＭＳ Ｐゴシック" panose="020B0600070205080204" pitchFamily="50" charset="-128"/>
                <a:cs typeface="Pyidaungsu" panose="020B0502040204020203" pitchFamily="34" charset="0"/>
              </a:rPr>
              <a:t>အခန်း 5 ယာဉ်အမျိုးအစားဆောက်လုပ်ရေးစက်ယန္တရား လုပ်ငန်းနှင့်ဆက်စပ်သောပစ္စည်းကိရိယာဖွဲ့စည်းပုံနှင့်အမျိုးအစား</a:t>
            </a:r>
            <a:endParaRPr kumimoji="1" lang="ja-JP" altLang="en-US" sz="3200" dirty="0">
              <a:latin typeface="Pyidaungsu" panose="020B0502040204020203" pitchFamily="34" charset="0"/>
              <a:ea typeface="ＭＳ Ｐゴシック" panose="020B0600070205080204" pitchFamily="50" charset="-128"/>
              <a:cs typeface="Pyidaungsu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017338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354844"/>
            <a:ext cx="7886700" cy="818157"/>
          </a:xfrm>
          <a:ln>
            <a:solidFill>
              <a:schemeClr val="tx1"/>
            </a:solidFill>
          </a:ln>
        </p:spPr>
        <p:txBody>
          <a:bodyPr rtlCol="0">
            <a:normAutofit fontScale="90000"/>
          </a:bodyPr>
          <a:lstStyle/>
          <a:p>
            <a:pPr rtl="0">
              <a:lnSpc>
                <a:spcPct val="150000"/>
              </a:lnSpc>
            </a:pPr>
            <a:r>
              <a:rPr lang="my-MM" sz="1600" dirty="0"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ထွန်စက်အမျိုးအစားဆောက်လုပ်ရေးစက်ယန္တရားများအတွက် လုပ်ငန်းသုံးကိရိယာများ၏</a:t>
            </a:r>
            <a:r>
              <a:rPr lang="en-US" sz="1600" dirty="0"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 </a:t>
            </a:r>
            <a:r>
              <a:rPr lang="my-MM" sz="1600" dirty="0"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ဖွဲ့စည်းပုံနှင့်အမျိုးအစား</a:t>
            </a:r>
            <a:endParaRPr kumimoji="1" lang="ja-JP" altLang="en-US" sz="16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308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my-MM" sz="900">
                <a:solidFill>
                  <a:prstClr val="blac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ဖတ်စာအုပ်စာမျက်နှာ 79 / အထောက်အကူပြုစာအုပ် စာမျက်နှာ 29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en-US" altLang="ja-JP" sz="7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7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7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7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7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7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7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525607" y="3658812"/>
            <a:ext cx="4190158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my-MM" sz="900" dirty="0">
                <a:solidFill>
                  <a:prstClr val="blac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crawler အမျိုးအစား မြေကော်ကားတွင် ဆီဖိအားကိုလိုက်၍လည်ပတ်သောဥပမာ</a:t>
            </a: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6139" y="1317265"/>
            <a:ext cx="2789093" cy="2325959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7861" y="1516102"/>
            <a:ext cx="2953366" cy="2156953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2191" y="4336600"/>
            <a:ext cx="3296266" cy="1841706"/>
          </a:xfrm>
          <a:prstGeom prst="rect">
            <a:avLst/>
          </a:prstGeom>
        </p:spPr>
      </p:pic>
      <p:pic>
        <p:nvPicPr>
          <p:cNvPr id="15" name="図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1158" y="4031193"/>
            <a:ext cx="3240960" cy="2101647"/>
          </a:xfrm>
          <a:prstGeom prst="rect">
            <a:avLst/>
          </a:prstGeom>
        </p:spPr>
      </p:pic>
      <p:sp>
        <p:nvSpPr>
          <p:cNvPr id="17" name="テキスト ボックス 16"/>
          <p:cNvSpPr txBox="1"/>
          <p:nvPr/>
        </p:nvSpPr>
        <p:spPr>
          <a:xfrm>
            <a:off x="4096559" y="3623120"/>
            <a:ext cx="4190158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my-MM" sz="900">
                <a:solidFill>
                  <a:prstClr val="blac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Angle dozer ၏ဥပမာ</a:t>
            </a: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425245" y="6105045"/>
            <a:ext cx="4190158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my-MM" sz="900">
                <a:solidFill>
                  <a:prstClr val="blac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Straight dozer ၏ဥပမာ</a:t>
            </a: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4389745" y="6092401"/>
            <a:ext cx="4190158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my-MM" sz="900">
                <a:solidFill>
                  <a:prstClr val="blac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ထွန်ခြစ်ကား၏ဥပမာ</a:t>
            </a:r>
          </a:p>
        </p:txBody>
      </p:sp>
      <p:sp>
        <p:nvSpPr>
          <p:cNvPr id="13" name="テキスト ボックス 811">
            <a:extLst>
              <a:ext uri="{FF2B5EF4-FFF2-40B4-BE49-F238E27FC236}">
                <a16:creationId xmlns:a16="http://schemas.microsoft.com/office/drawing/2014/main" id="{C8CEA66A-9592-4CD7-BBF6-F9C73610CD8D}"/>
              </a:ext>
            </a:extLst>
          </p:cNvPr>
          <p:cNvSpPr txBox="1"/>
          <p:nvPr/>
        </p:nvSpPr>
        <p:spPr>
          <a:xfrm>
            <a:off x="1630997" y="1597815"/>
            <a:ext cx="704850" cy="12827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700" kern="10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dump cylinder</a:t>
            </a:r>
          </a:p>
        </p:txBody>
      </p:sp>
      <p:sp>
        <p:nvSpPr>
          <p:cNvPr id="14" name="テキスト ボックス 812">
            <a:extLst>
              <a:ext uri="{FF2B5EF4-FFF2-40B4-BE49-F238E27FC236}">
                <a16:creationId xmlns:a16="http://schemas.microsoft.com/office/drawing/2014/main" id="{66996B09-59F4-4045-ADAB-F4A2056EA901}"/>
              </a:ext>
            </a:extLst>
          </p:cNvPr>
          <p:cNvSpPr txBox="1"/>
          <p:nvPr/>
        </p:nvSpPr>
        <p:spPr>
          <a:xfrm>
            <a:off x="967822" y="2198468"/>
            <a:ext cx="954005" cy="10858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7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လှုပ်ရမ်းတိမ်းစောင်းသည့် rod (Tilt rod)</a:t>
            </a:r>
          </a:p>
        </p:txBody>
      </p:sp>
      <p:sp>
        <p:nvSpPr>
          <p:cNvPr id="16" name="テキスト ボックス 813">
            <a:extLst>
              <a:ext uri="{FF2B5EF4-FFF2-40B4-BE49-F238E27FC236}">
                <a16:creationId xmlns:a16="http://schemas.microsoft.com/office/drawing/2014/main" id="{46405EA5-6794-4B81-8ECD-9B72AF2504C7}"/>
              </a:ext>
            </a:extLst>
          </p:cNvPr>
          <p:cNvSpPr txBox="1"/>
          <p:nvPr/>
        </p:nvSpPr>
        <p:spPr>
          <a:xfrm>
            <a:off x="3568699" y="1920184"/>
            <a:ext cx="704850" cy="1905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700" kern="10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side frame</a:t>
            </a:r>
          </a:p>
        </p:txBody>
      </p:sp>
      <p:sp>
        <p:nvSpPr>
          <p:cNvPr id="20" name="テキスト ボックス 814">
            <a:extLst>
              <a:ext uri="{FF2B5EF4-FFF2-40B4-BE49-F238E27FC236}">
                <a16:creationId xmlns:a16="http://schemas.microsoft.com/office/drawing/2014/main" id="{1D77CA6F-239D-4597-9469-2664F2956151}"/>
              </a:ext>
            </a:extLst>
          </p:cNvPr>
          <p:cNvSpPr txBox="1"/>
          <p:nvPr/>
        </p:nvSpPr>
        <p:spPr>
          <a:xfrm>
            <a:off x="3473430" y="2307054"/>
            <a:ext cx="704850" cy="1905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700" kern="10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မသည့်ဆလင်ဒါ</a:t>
            </a:r>
          </a:p>
        </p:txBody>
      </p:sp>
      <p:sp>
        <p:nvSpPr>
          <p:cNvPr id="21" name="テキスト ボックス 815">
            <a:extLst>
              <a:ext uri="{FF2B5EF4-FFF2-40B4-BE49-F238E27FC236}">
                <a16:creationId xmlns:a16="http://schemas.microsoft.com/office/drawing/2014/main" id="{75D6B5BE-EEF2-4CC1-A4E4-9DB16A0753FD}"/>
              </a:ext>
            </a:extLst>
          </p:cNvPr>
          <p:cNvSpPr txBox="1"/>
          <p:nvPr/>
        </p:nvSpPr>
        <p:spPr>
          <a:xfrm>
            <a:off x="2826383" y="3151735"/>
            <a:ext cx="1037895" cy="1905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7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မသည့်အမ်း (arm) လက်တံ</a:t>
            </a:r>
          </a:p>
        </p:txBody>
      </p:sp>
      <p:sp>
        <p:nvSpPr>
          <p:cNvPr id="22" name="テキスト ボックス 816">
            <a:extLst>
              <a:ext uri="{FF2B5EF4-FFF2-40B4-BE49-F238E27FC236}">
                <a16:creationId xmlns:a16="http://schemas.microsoft.com/office/drawing/2014/main" id="{5902A9BB-F3D7-4E2D-A36F-03A9C0CD8593}"/>
              </a:ext>
            </a:extLst>
          </p:cNvPr>
          <p:cNvSpPr txBox="1"/>
          <p:nvPr/>
        </p:nvSpPr>
        <p:spPr>
          <a:xfrm>
            <a:off x="2335847" y="3427611"/>
            <a:ext cx="704850" cy="1905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700" kern="10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လက်သည်း</a:t>
            </a:r>
          </a:p>
        </p:txBody>
      </p:sp>
    </p:spTree>
    <p:extLst>
      <p:ext uri="{BB962C8B-B14F-4D97-AF65-F5344CB8AC3E}">
        <p14:creationId xmlns:p14="http://schemas.microsoft.com/office/powerpoint/2010/main" val="97780841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50" y="1686080"/>
            <a:ext cx="2676033" cy="1487678"/>
          </a:xfrm>
          <a:prstGeom prst="rect">
            <a:avLst/>
          </a:prstGeom>
        </p:spPr>
      </p:pic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430086"/>
            <a:ext cx="7886700" cy="742916"/>
          </a:xfrm>
          <a:ln>
            <a:solidFill>
              <a:schemeClr val="tx1"/>
            </a:solidFill>
          </a:ln>
        </p:spPr>
        <p:txBody>
          <a:bodyPr rtlCol="0">
            <a:normAutofit fontScale="90000"/>
          </a:bodyPr>
          <a:lstStyle/>
          <a:p>
            <a:pPr rtl="0">
              <a:lnSpc>
                <a:spcPct val="150000"/>
              </a:lnSpc>
            </a:pPr>
            <a:r>
              <a:rPr lang="my-MM" sz="1600" dirty="0"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ထွန်စက်အမျိုးအစားဆောက်လုပ်ရေးစက်ယန္တရားများအတွက် လုပ်ငန်းသုံးကိရိယာများ၏</a:t>
            </a:r>
            <a:r>
              <a:rPr lang="en-US" sz="1600" dirty="0"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 </a:t>
            </a:r>
            <a:r>
              <a:rPr lang="my-MM" sz="1600" dirty="0"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ဖွဲ့စည်းပုံနှင့်အမျိုးအစား</a:t>
            </a:r>
            <a:endParaRPr kumimoji="1" lang="ja-JP" altLang="en-US" sz="16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308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my-MM" sz="900">
                <a:solidFill>
                  <a:prstClr val="blac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ဖတ်စာအုပ်စာမျက်နှာ 82 / အထောက်အကူပြုစာအုပ် စာမျက်နှာ 31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en-US" altLang="ja-JP" sz="20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780650" y="3167698"/>
            <a:ext cx="2372031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my-MM" sz="1200">
                <a:solidFill>
                  <a:prstClr val="blac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ယူဒိုဇာ ၏ ဥပမာ</a:t>
            </a: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7726" y="1632470"/>
            <a:ext cx="2751981" cy="1541288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3396" y="1793301"/>
            <a:ext cx="2376709" cy="1380457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9707" y="4012056"/>
            <a:ext cx="2528604" cy="1469807"/>
          </a:xfrm>
          <a:prstGeom prst="rect">
            <a:avLst/>
          </a:prstGeom>
        </p:spPr>
      </p:pic>
      <p:pic>
        <p:nvPicPr>
          <p:cNvPr id="13" name="図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26768" y="3828888"/>
            <a:ext cx="2667097" cy="1652975"/>
          </a:xfrm>
          <a:prstGeom prst="rect">
            <a:avLst/>
          </a:prstGeom>
        </p:spPr>
      </p:pic>
      <p:pic>
        <p:nvPicPr>
          <p:cNvPr id="14" name="図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13951" y="3618916"/>
            <a:ext cx="2318632" cy="1862947"/>
          </a:xfrm>
          <a:prstGeom prst="rect">
            <a:avLst/>
          </a:prstGeom>
        </p:spPr>
      </p:pic>
      <p:sp>
        <p:nvSpPr>
          <p:cNvPr id="22" name="テキスト ボックス 21"/>
          <p:cNvSpPr txBox="1"/>
          <p:nvPr/>
        </p:nvSpPr>
        <p:spPr>
          <a:xfrm>
            <a:off x="3597700" y="3167697"/>
            <a:ext cx="2372031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my-MM" sz="1200">
                <a:solidFill>
                  <a:prstClr val="blac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rimming ဒိုဇာ၏ဥပမာ</a:t>
            </a: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6151513" y="3167696"/>
            <a:ext cx="2372031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my-MM" sz="1200">
                <a:solidFill>
                  <a:prstClr val="blac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Ripper ဥပမာ</a:t>
            </a: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917993" y="5494660"/>
            <a:ext cx="2372031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my-MM" sz="1200">
                <a:solidFill>
                  <a:prstClr val="blac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မေသားအစိုတူး ဘူဒိုဇာ၏ဥပမာ</a:t>
            </a: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3418574" y="5494659"/>
            <a:ext cx="2372031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my-MM" sz="1200">
                <a:solidFill>
                  <a:prstClr val="blac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Pusher dozer ဥပမာ</a:t>
            </a: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6098074" y="5517584"/>
            <a:ext cx="2372031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my-MM" sz="1200">
                <a:solidFill>
                  <a:prstClr val="blac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မြေကော်ကား၏ဥပမာ</a:t>
            </a:r>
          </a:p>
        </p:txBody>
      </p:sp>
    </p:spTree>
    <p:extLst>
      <p:ext uri="{BB962C8B-B14F-4D97-AF65-F5344CB8AC3E}">
        <p14:creationId xmlns:p14="http://schemas.microsoft.com/office/powerpoint/2010/main" val="37973553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図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550" y="3415084"/>
            <a:ext cx="3760278" cy="2070752"/>
          </a:xfrm>
          <a:prstGeom prst="rect">
            <a:avLst/>
          </a:prstGeom>
        </p:spPr>
      </p:pic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my-MM" sz="1600" dirty="0"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ဘေးကင်းလုံခြုံရေးပစ္စည်းကိရိယာများ</a:t>
            </a:r>
            <a:endParaRPr kumimoji="1" lang="ja-JP" altLang="en-US" sz="16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308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my-MM" sz="900" dirty="0">
                <a:solidFill>
                  <a:prstClr val="blac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ဖတ်စာအုပ်စာမျက်နှာ 85 / အထောက်အကူပြုစာအုပ် စာမျက်နှာ 33</a:t>
            </a: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4727" y="3155640"/>
            <a:ext cx="3816104" cy="2127703"/>
          </a:xfrm>
          <a:prstGeom prst="rect">
            <a:avLst/>
          </a:prstGeom>
        </p:spPr>
      </p:pic>
      <p:sp>
        <p:nvSpPr>
          <p:cNvPr id="10" name="テキスト ボックス 9"/>
          <p:cNvSpPr txBox="1"/>
          <p:nvPr/>
        </p:nvSpPr>
        <p:spPr>
          <a:xfrm>
            <a:off x="5135730" y="5283342"/>
            <a:ext cx="3312646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my-MM" sz="1200">
                <a:solidFill>
                  <a:prstClr val="blac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မသည့်အမ်း (arm) လက်တံ၏ လုံခြုံရေး pin ဥပမာ</a:t>
            </a: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1335673" y="5283343"/>
            <a:ext cx="3096027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my-MM" sz="1200" dirty="0">
                <a:solidFill>
                  <a:prstClr val="blac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ပြုတ်ကျချိန်တွင်ကာကွယ်ရေးကိရိယာ၏ဥပမာ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4"/>
            <a:ext cx="7886700" cy="435133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lnSpc>
                <a:spcPct val="150000"/>
              </a:lnSpc>
              <a:buNone/>
            </a:pPr>
            <a:r>
              <a:rPr lang="my-MM" sz="1400" dirty="0"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１・・・ရှေ့မီး</a:t>
            </a:r>
            <a:endParaRPr lang="en-US" altLang="zh-TW" sz="14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0" indent="0" rtl="0">
              <a:lnSpc>
                <a:spcPct val="150000"/>
              </a:lnSpc>
              <a:buNone/>
            </a:pPr>
            <a:r>
              <a:rPr lang="my-MM" sz="1400" dirty="0"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２・・・သတိပေးကိရိယာ</a:t>
            </a:r>
            <a:endParaRPr lang="en-US" altLang="zh-TW" sz="14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0" indent="0" rtl="0">
              <a:lnSpc>
                <a:spcPct val="150000"/>
              </a:lnSpc>
              <a:buNone/>
            </a:pPr>
            <a:r>
              <a:rPr lang="my-MM" sz="1400" dirty="0"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３・・・ခေါင်းကာနှင့် ပြုတ်ကျချိန်တွင်ကာကွယ်ရေးကိရိယာ (ROPS)</a:t>
            </a:r>
            <a:endParaRPr lang="en-US" altLang="zh-TW" sz="14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0" indent="0" rtl="0">
              <a:buNone/>
            </a:pPr>
            <a:endParaRPr lang="en-US" altLang="zh-TW" sz="14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0" indent="0" rtl="0">
              <a:buNone/>
            </a:pPr>
            <a:endParaRPr lang="en-US" altLang="zh-TW" sz="14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0" indent="0" rtl="0">
              <a:buNone/>
            </a:pPr>
            <a:endParaRPr lang="en-US" altLang="zh-TW" sz="14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0" indent="0" rtl="0">
              <a:buNone/>
            </a:pPr>
            <a:endParaRPr lang="en-US" altLang="zh-TW" sz="14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0" indent="0" rtl="0">
              <a:buNone/>
            </a:pPr>
            <a:endParaRPr lang="en-US" altLang="zh-TW" sz="14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0" indent="0" rtl="0">
              <a:buNone/>
            </a:pPr>
            <a:endParaRPr lang="en-US" altLang="zh-TW" sz="14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</p:txBody>
      </p:sp>
      <p:sp>
        <p:nvSpPr>
          <p:cNvPr id="12" name="テキスト ボックス 2">
            <a:extLst>
              <a:ext uri="{FF2B5EF4-FFF2-40B4-BE49-F238E27FC236}">
                <a16:creationId xmlns:a16="http://schemas.microsoft.com/office/drawing/2014/main" id="{25D1CE59-E218-4CDB-90E6-0B8CA67ADE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4654" y="5197352"/>
            <a:ext cx="3727346" cy="3739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rtlCol="0" anchor="t" anchorCtr="0">
            <a:noAutofit/>
          </a:bodyPr>
          <a:lstStyle/>
          <a:p>
            <a:pPr algn="ctr" rtl="0"/>
            <a:r>
              <a:rPr lang="my-MM" sz="12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ပြုတ်ကျချိန်တွင်ကာကွယ်ရေးကိရိယာ၏ဥပမာ</a:t>
            </a:r>
          </a:p>
        </p:txBody>
      </p:sp>
    </p:spTree>
    <p:extLst>
      <p:ext uri="{BB962C8B-B14F-4D97-AF65-F5344CB8AC3E}">
        <p14:creationId xmlns:p14="http://schemas.microsoft.com/office/powerpoint/2010/main" val="215132341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495962"/>
            <a:ext cx="7886700" cy="677039"/>
          </a:xfrm>
          <a:ln>
            <a:solidFill>
              <a:schemeClr val="tx1"/>
            </a:solidFill>
          </a:ln>
        </p:spPr>
        <p:txBody>
          <a:bodyPr rtlCol="0">
            <a:normAutofit fontScale="90000"/>
          </a:bodyPr>
          <a:lstStyle/>
          <a:p>
            <a:pPr rtl="0">
              <a:lnSpc>
                <a:spcPct val="150000"/>
              </a:lnSpc>
            </a:pPr>
            <a:r>
              <a:rPr lang="my-MM" sz="1600" dirty="0"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မြေကော်သည့် (shoberu) ဆောက်လုပ်ရေးစက်ယန္တရား၏ လုပ်ငန်းသုံးကိရိယာများဖွဲ့စည်းပုံနှင့်</a:t>
            </a:r>
            <a:r>
              <a:rPr lang="en-US" sz="1600" dirty="0"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 </a:t>
            </a:r>
            <a:r>
              <a:rPr lang="my-MM" sz="1600" dirty="0"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အမျိုးအစားများ</a:t>
            </a:r>
            <a:endParaRPr kumimoji="1" lang="ja-JP" altLang="en-US" sz="16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308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my-MM" sz="900" dirty="0">
                <a:solidFill>
                  <a:prstClr val="blac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ဖတ်စာအုပ်စာမျက်နှာ 86 / အထောက်အကူပြုစာအုပ် စာမျက်နှာ 35</a:t>
            </a: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2433999" y="3476902"/>
            <a:ext cx="3996443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my-MM" sz="1000" dirty="0">
                <a:solidFill>
                  <a:prstClr val="blac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ဟိုက်ဒရောလစ် အမျိုးအစား တူးဖော်စက်၏ လုပ်ငန်းသုံးကိရိယာများဥပမာ</a:t>
            </a:r>
          </a:p>
        </p:txBody>
      </p:sp>
      <p:pic>
        <p:nvPicPr>
          <p:cNvPr id="19" name="図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4409" y="3714410"/>
            <a:ext cx="4391768" cy="2487478"/>
          </a:xfrm>
          <a:prstGeom prst="rect">
            <a:avLst/>
          </a:prstGeom>
        </p:spPr>
      </p:pic>
      <p:sp>
        <p:nvSpPr>
          <p:cNvPr id="20" name="テキスト ボックス 19"/>
          <p:cNvSpPr txBox="1"/>
          <p:nvPr/>
        </p:nvSpPr>
        <p:spPr>
          <a:xfrm>
            <a:off x="2556731" y="6047604"/>
            <a:ext cx="3996443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my-MM" sz="1000">
                <a:solidFill>
                  <a:prstClr val="blac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စက်အမျိုးအစား clamshell ၏လုပ်ငန်းသုံးကိရိယာများ၏ ဥပမာ</a:t>
            </a:r>
          </a:p>
        </p:txBody>
      </p:sp>
      <p:pic>
        <p:nvPicPr>
          <p:cNvPr id="21" name="図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0293" y="1399077"/>
            <a:ext cx="4005448" cy="2153466"/>
          </a:xfrm>
          <a:prstGeom prst="rect">
            <a:avLst/>
          </a:prstGeom>
        </p:spPr>
      </p:pic>
      <p:pic>
        <p:nvPicPr>
          <p:cNvPr id="22" name="図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9041" y="1620499"/>
            <a:ext cx="3885009" cy="1650154"/>
          </a:xfrm>
          <a:prstGeom prst="rect">
            <a:avLst/>
          </a:prstGeom>
        </p:spPr>
      </p:pic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en-US" altLang="ja-JP" sz="8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8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8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8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8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8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8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</p:txBody>
      </p:sp>
      <p:sp>
        <p:nvSpPr>
          <p:cNvPr id="23" name="正方形/長方形 22"/>
          <p:cNvSpPr/>
          <p:nvPr/>
        </p:nvSpPr>
        <p:spPr>
          <a:xfrm>
            <a:off x="1159241" y="1528204"/>
            <a:ext cx="853596" cy="1845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 sz="80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1030261" y="1525117"/>
            <a:ext cx="116410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my-MM" sz="800">
                <a:latin typeface="Pyidaungsu" panose="020B0502040204020203" pitchFamily="34" charset="0"/>
                <a:ea typeface="HGP明朝B" panose="02020800000000000000" pitchFamily="18" charset="-128"/>
                <a:cs typeface="Pyidaungsu" panose="020B0502040204020203" pitchFamily="34" charset="0"/>
              </a:rPr>
              <a:t>လက်တံ (arm) ဆလင်ဒါ</a:t>
            </a:r>
          </a:p>
        </p:txBody>
      </p:sp>
      <p:sp>
        <p:nvSpPr>
          <p:cNvPr id="25" name="正方形/長方形 24"/>
          <p:cNvSpPr/>
          <p:nvPr/>
        </p:nvSpPr>
        <p:spPr>
          <a:xfrm>
            <a:off x="1020328" y="1796997"/>
            <a:ext cx="853596" cy="110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 sz="80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27" name="正方形/長方形 26"/>
          <p:cNvSpPr/>
          <p:nvPr/>
        </p:nvSpPr>
        <p:spPr>
          <a:xfrm>
            <a:off x="683891" y="1989679"/>
            <a:ext cx="853596" cy="110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 sz="80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28" name="正方形/長方形 27"/>
          <p:cNvSpPr/>
          <p:nvPr/>
        </p:nvSpPr>
        <p:spPr>
          <a:xfrm>
            <a:off x="2533037" y="1599656"/>
            <a:ext cx="853596" cy="110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 sz="80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29" name="正方形/長方形 28"/>
          <p:cNvSpPr/>
          <p:nvPr/>
        </p:nvSpPr>
        <p:spPr>
          <a:xfrm>
            <a:off x="3386633" y="1794002"/>
            <a:ext cx="853596" cy="110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 sz="80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30" name="正方形/長方形 29"/>
          <p:cNvSpPr/>
          <p:nvPr/>
        </p:nvSpPr>
        <p:spPr>
          <a:xfrm>
            <a:off x="3494297" y="1985859"/>
            <a:ext cx="853596" cy="110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 sz="80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31" name="正方形/長方形 30"/>
          <p:cNvSpPr/>
          <p:nvPr/>
        </p:nvSpPr>
        <p:spPr>
          <a:xfrm>
            <a:off x="3580497" y="2438633"/>
            <a:ext cx="853596" cy="110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 sz="80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32" name="正方形/長方形 31"/>
          <p:cNvSpPr/>
          <p:nvPr/>
        </p:nvSpPr>
        <p:spPr>
          <a:xfrm>
            <a:off x="3620957" y="2696992"/>
            <a:ext cx="853596" cy="110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 sz="80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33" name="正方形/長方形 32"/>
          <p:cNvSpPr/>
          <p:nvPr/>
        </p:nvSpPr>
        <p:spPr>
          <a:xfrm>
            <a:off x="3697029" y="3104133"/>
            <a:ext cx="853596" cy="110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 sz="80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34" name="正方形/長方形 33"/>
          <p:cNvSpPr/>
          <p:nvPr/>
        </p:nvSpPr>
        <p:spPr>
          <a:xfrm>
            <a:off x="4627165" y="2023782"/>
            <a:ext cx="853596" cy="110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 sz="80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35" name="正方形/長方形 34"/>
          <p:cNvSpPr/>
          <p:nvPr/>
        </p:nvSpPr>
        <p:spPr>
          <a:xfrm>
            <a:off x="4861698" y="1726025"/>
            <a:ext cx="853596" cy="110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 sz="80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36" name="正方形/長方形 35"/>
          <p:cNvSpPr/>
          <p:nvPr/>
        </p:nvSpPr>
        <p:spPr>
          <a:xfrm>
            <a:off x="5040493" y="1415665"/>
            <a:ext cx="853596" cy="110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 sz="80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37" name="正方形/長方形 36"/>
          <p:cNvSpPr/>
          <p:nvPr/>
        </p:nvSpPr>
        <p:spPr>
          <a:xfrm>
            <a:off x="6777921" y="1415665"/>
            <a:ext cx="853596" cy="110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 sz="80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38" name="正方形/長方形 37"/>
          <p:cNvSpPr/>
          <p:nvPr/>
        </p:nvSpPr>
        <p:spPr>
          <a:xfrm>
            <a:off x="7152887" y="1725107"/>
            <a:ext cx="853596" cy="110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 sz="80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39" name="正方形/長方形 38"/>
          <p:cNvSpPr/>
          <p:nvPr/>
        </p:nvSpPr>
        <p:spPr>
          <a:xfrm>
            <a:off x="7204719" y="1989679"/>
            <a:ext cx="853596" cy="110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 sz="80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40" name="正方形/長方形 39"/>
          <p:cNvSpPr/>
          <p:nvPr/>
        </p:nvSpPr>
        <p:spPr>
          <a:xfrm>
            <a:off x="7088150" y="2902048"/>
            <a:ext cx="853596" cy="110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 sz="80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41" name="正方形/長方形 40"/>
          <p:cNvSpPr/>
          <p:nvPr/>
        </p:nvSpPr>
        <p:spPr>
          <a:xfrm>
            <a:off x="7628236" y="3087767"/>
            <a:ext cx="853596" cy="110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 sz="80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42" name="正方形/長方形 41"/>
          <p:cNvSpPr/>
          <p:nvPr/>
        </p:nvSpPr>
        <p:spPr>
          <a:xfrm>
            <a:off x="6587270" y="3428497"/>
            <a:ext cx="1040965" cy="1034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 sz="80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43" name="正方形/長方形 42"/>
          <p:cNvSpPr/>
          <p:nvPr/>
        </p:nvSpPr>
        <p:spPr>
          <a:xfrm>
            <a:off x="2843433" y="4442954"/>
            <a:ext cx="853596" cy="1288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 sz="80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44" name="正方形/長方形 43"/>
          <p:cNvSpPr/>
          <p:nvPr/>
        </p:nvSpPr>
        <p:spPr>
          <a:xfrm>
            <a:off x="2565405" y="4685377"/>
            <a:ext cx="853596" cy="110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 sz="80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45" name="正方形/長方形 44"/>
          <p:cNvSpPr/>
          <p:nvPr/>
        </p:nvSpPr>
        <p:spPr>
          <a:xfrm>
            <a:off x="5924325" y="4211509"/>
            <a:ext cx="853596" cy="110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 sz="80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46" name="正方形/長方形 45"/>
          <p:cNvSpPr/>
          <p:nvPr/>
        </p:nvSpPr>
        <p:spPr>
          <a:xfrm>
            <a:off x="4347893" y="5045719"/>
            <a:ext cx="513805" cy="2601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 sz="80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47" name="正方形/長方形 46"/>
          <p:cNvSpPr/>
          <p:nvPr/>
        </p:nvSpPr>
        <p:spPr>
          <a:xfrm>
            <a:off x="3580498" y="5782773"/>
            <a:ext cx="853596" cy="110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 sz="80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48" name="正方形/長方形 47"/>
          <p:cNvSpPr/>
          <p:nvPr/>
        </p:nvSpPr>
        <p:spPr>
          <a:xfrm>
            <a:off x="4037925" y="5486989"/>
            <a:ext cx="736765" cy="1572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 sz="80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49" name="正方形/長方形 48"/>
          <p:cNvSpPr/>
          <p:nvPr/>
        </p:nvSpPr>
        <p:spPr>
          <a:xfrm>
            <a:off x="6088127" y="4665212"/>
            <a:ext cx="853596" cy="110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 sz="80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50" name="正方形/長方形 49"/>
          <p:cNvSpPr/>
          <p:nvPr/>
        </p:nvSpPr>
        <p:spPr>
          <a:xfrm>
            <a:off x="6040036" y="4845610"/>
            <a:ext cx="853596" cy="110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 sz="80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51" name="正方形/長方形 50"/>
          <p:cNvSpPr/>
          <p:nvPr/>
        </p:nvSpPr>
        <p:spPr>
          <a:xfrm>
            <a:off x="5678753" y="5235582"/>
            <a:ext cx="321997" cy="893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 sz="80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52" name="正方形/長方形 51"/>
          <p:cNvSpPr/>
          <p:nvPr/>
        </p:nvSpPr>
        <p:spPr>
          <a:xfrm>
            <a:off x="5040493" y="5804402"/>
            <a:ext cx="674801" cy="2570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 sz="80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53" name="正方形/長方形 52"/>
          <p:cNvSpPr/>
          <p:nvPr/>
        </p:nvSpPr>
        <p:spPr>
          <a:xfrm>
            <a:off x="5738154" y="5859427"/>
            <a:ext cx="475511" cy="2210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 sz="80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55" name="テキスト ボックス 54"/>
          <p:cNvSpPr txBox="1"/>
          <p:nvPr/>
        </p:nvSpPr>
        <p:spPr>
          <a:xfrm>
            <a:off x="1110689" y="1731070"/>
            <a:ext cx="84029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my-MM" sz="800">
                <a:latin typeface="Pyidaungsu" panose="020B0502040204020203" pitchFamily="34" charset="0"/>
                <a:ea typeface="HGP明朝B" panose="02020800000000000000" pitchFamily="18" charset="-128"/>
                <a:cs typeface="Pyidaungsu" panose="020B0502040204020203" pitchFamily="34" charset="0"/>
              </a:rPr>
              <a:t>လက်တံ(Boom)</a:t>
            </a:r>
          </a:p>
        </p:txBody>
      </p:sp>
      <p:sp>
        <p:nvSpPr>
          <p:cNvPr id="56" name="テキスト ボックス 55"/>
          <p:cNvSpPr txBox="1"/>
          <p:nvPr/>
        </p:nvSpPr>
        <p:spPr>
          <a:xfrm>
            <a:off x="573261" y="1917599"/>
            <a:ext cx="122020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my-MM" sz="800">
                <a:latin typeface="Pyidaungsu" panose="020B0502040204020203" pitchFamily="34" charset="0"/>
                <a:ea typeface="HGP明朝B" panose="02020800000000000000" pitchFamily="18" charset="-128"/>
                <a:cs typeface="Pyidaungsu" panose="020B0502040204020203" pitchFamily="34" charset="0"/>
              </a:rPr>
              <a:t>လက်တံ(Boom) ဆလင်ဒါ</a:t>
            </a:r>
          </a:p>
        </p:txBody>
      </p:sp>
      <p:sp>
        <p:nvSpPr>
          <p:cNvPr id="57" name="テキスト ボックス 56"/>
          <p:cNvSpPr txBox="1"/>
          <p:nvPr/>
        </p:nvSpPr>
        <p:spPr>
          <a:xfrm>
            <a:off x="2685802" y="1532607"/>
            <a:ext cx="78418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my-MM" sz="800">
                <a:latin typeface="Pyidaungsu" panose="020B0502040204020203" pitchFamily="34" charset="0"/>
                <a:ea typeface="HGP明朝B" panose="02020800000000000000" pitchFamily="18" charset="-128"/>
                <a:cs typeface="Pyidaungsu" panose="020B0502040204020203" pitchFamily="34" charset="0"/>
              </a:rPr>
              <a:t>လက်တံ (arm)</a:t>
            </a:r>
          </a:p>
        </p:txBody>
      </p:sp>
      <p:sp>
        <p:nvSpPr>
          <p:cNvPr id="59" name="テキスト ボックス 58"/>
          <p:cNvSpPr txBox="1"/>
          <p:nvPr/>
        </p:nvSpPr>
        <p:spPr>
          <a:xfrm>
            <a:off x="3246231" y="1716663"/>
            <a:ext cx="98937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my-MM" sz="800">
                <a:latin typeface="Pyidaungsu" panose="020B0502040204020203" pitchFamily="34" charset="0"/>
                <a:ea typeface="HGP明朝B" panose="02020800000000000000" pitchFamily="18" charset="-128"/>
                <a:cs typeface="Pyidaungsu" panose="020B0502040204020203" pitchFamily="34" charset="0"/>
              </a:rPr>
              <a:t>လက်သည်းဆလင်ဒါ</a:t>
            </a:r>
          </a:p>
        </p:txBody>
      </p:sp>
      <p:sp>
        <p:nvSpPr>
          <p:cNvPr id="60" name="テキスト ボックス 59"/>
          <p:cNvSpPr txBox="1"/>
          <p:nvPr/>
        </p:nvSpPr>
        <p:spPr>
          <a:xfrm>
            <a:off x="3437915" y="1915587"/>
            <a:ext cx="42030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my-MM" sz="800">
                <a:latin typeface="Pyidaungsu" panose="020B0502040204020203" pitchFamily="34" charset="0"/>
                <a:ea typeface="HGP明朝B" panose="02020800000000000000" pitchFamily="18" charset="-128"/>
                <a:cs typeface="Pyidaungsu" panose="020B0502040204020203" pitchFamily="34" charset="0"/>
              </a:rPr>
              <a:t>Strap</a:t>
            </a:r>
          </a:p>
        </p:txBody>
      </p:sp>
      <p:sp>
        <p:nvSpPr>
          <p:cNvPr id="61" name="テキスト ボックス 60"/>
          <p:cNvSpPr txBox="1"/>
          <p:nvPr/>
        </p:nvSpPr>
        <p:spPr>
          <a:xfrm>
            <a:off x="3525254" y="2350463"/>
            <a:ext cx="59824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my-MM" sz="800">
                <a:latin typeface="Pyidaungsu" panose="020B0502040204020203" pitchFamily="34" charset="0"/>
                <a:ea typeface="HGP明朝B" panose="02020800000000000000" pitchFamily="18" charset="-128"/>
                <a:cs typeface="Pyidaungsu" panose="020B0502040204020203" pitchFamily="34" charset="0"/>
              </a:rPr>
              <a:t>Strap rod</a:t>
            </a:r>
          </a:p>
        </p:txBody>
      </p:sp>
      <p:sp>
        <p:nvSpPr>
          <p:cNvPr id="62" name="テキスト ボックス 61"/>
          <p:cNvSpPr txBox="1"/>
          <p:nvPr/>
        </p:nvSpPr>
        <p:spPr>
          <a:xfrm>
            <a:off x="3322650" y="2640216"/>
            <a:ext cx="150233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my-MM" sz="800">
                <a:latin typeface="Pyidaungsu" panose="020B0502040204020203" pitchFamily="34" charset="0"/>
                <a:ea typeface="HGP明朝B" panose="02020800000000000000" pitchFamily="18" charset="-128"/>
                <a:cs typeface="Pyidaungsu" panose="020B0502040204020203" pitchFamily="34" charset="0"/>
              </a:rPr>
              <a:t>ဘက်ဟိုးတွင်သုံးသည့်လက်သည်း</a:t>
            </a:r>
          </a:p>
        </p:txBody>
      </p:sp>
      <p:sp>
        <p:nvSpPr>
          <p:cNvPr id="63" name="テキスト ボックス 62"/>
          <p:cNvSpPr txBox="1"/>
          <p:nvPr/>
        </p:nvSpPr>
        <p:spPr>
          <a:xfrm>
            <a:off x="3580497" y="3021382"/>
            <a:ext cx="129394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my-MM" sz="800">
                <a:latin typeface="Pyidaungsu" panose="020B0502040204020203" pitchFamily="34" charset="0"/>
                <a:ea typeface="HGP明朝B" panose="02020800000000000000" pitchFamily="18" charset="-128"/>
                <a:cs typeface="Pyidaungsu" panose="020B0502040204020203" pitchFamily="34" charset="0"/>
              </a:rPr>
              <a:t>ဘက်ဟိုး (Drag excavator)</a:t>
            </a:r>
          </a:p>
        </p:txBody>
      </p:sp>
      <p:sp>
        <p:nvSpPr>
          <p:cNvPr id="64" name="テキスト ボックス 63"/>
          <p:cNvSpPr txBox="1"/>
          <p:nvPr/>
        </p:nvSpPr>
        <p:spPr>
          <a:xfrm>
            <a:off x="7029364" y="1327523"/>
            <a:ext cx="78418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my-MM" sz="800">
                <a:latin typeface="Pyidaungsu" panose="020B0502040204020203" pitchFamily="34" charset="0"/>
                <a:ea typeface="HGP明朝B" panose="02020800000000000000" pitchFamily="18" charset="-128"/>
                <a:cs typeface="Pyidaungsu" panose="020B0502040204020203" pitchFamily="34" charset="0"/>
              </a:rPr>
              <a:t>လက်တံ (arm)</a:t>
            </a:r>
          </a:p>
        </p:txBody>
      </p:sp>
      <p:sp>
        <p:nvSpPr>
          <p:cNvPr id="65" name="テキスト ボックス 64"/>
          <p:cNvSpPr txBox="1"/>
          <p:nvPr/>
        </p:nvSpPr>
        <p:spPr>
          <a:xfrm>
            <a:off x="4926837" y="1334868"/>
            <a:ext cx="116410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my-MM" sz="800">
                <a:latin typeface="Pyidaungsu" panose="020B0502040204020203" pitchFamily="34" charset="0"/>
                <a:ea typeface="HGP明朝B" panose="02020800000000000000" pitchFamily="18" charset="-128"/>
                <a:cs typeface="Pyidaungsu" panose="020B0502040204020203" pitchFamily="34" charset="0"/>
              </a:rPr>
              <a:t>လက်တံ (arm) ဆလင်ဒါ</a:t>
            </a:r>
          </a:p>
        </p:txBody>
      </p:sp>
      <p:sp>
        <p:nvSpPr>
          <p:cNvPr id="66" name="テキスト ボックス 65"/>
          <p:cNvSpPr txBox="1"/>
          <p:nvPr/>
        </p:nvSpPr>
        <p:spPr>
          <a:xfrm>
            <a:off x="5078742" y="1654206"/>
            <a:ext cx="84029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my-MM" sz="800">
                <a:latin typeface="Pyidaungsu" panose="020B0502040204020203" pitchFamily="34" charset="0"/>
                <a:ea typeface="HGP明朝B" panose="02020800000000000000" pitchFamily="18" charset="-128"/>
                <a:cs typeface="Pyidaungsu" panose="020B0502040204020203" pitchFamily="34" charset="0"/>
              </a:rPr>
              <a:t>လက်တံ(Boom)</a:t>
            </a:r>
          </a:p>
        </p:txBody>
      </p:sp>
      <p:sp>
        <p:nvSpPr>
          <p:cNvPr id="67" name="テキスト ボックス 66"/>
          <p:cNvSpPr txBox="1"/>
          <p:nvPr/>
        </p:nvSpPr>
        <p:spPr>
          <a:xfrm>
            <a:off x="4534441" y="1923717"/>
            <a:ext cx="122020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my-MM" sz="800">
                <a:latin typeface="Pyidaungsu" panose="020B0502040204020203" pitchFamily="34" charset="0"/>
                <a:ea typeface="HGP明朝B" panose="02020800000000000000" pitchFamily="18" charset="-128"/>
                <a:cs typeface="Pyidaungsu" panose="020B0502040204020203" pitchFamily="34" charset="0"/>
              </a:rPr>
              <a:t>လက်တံ(Boom) ဆလင်ဒါ</a:t>
            </a:r>
          </a:p>
        </p:txBody>
      </p:sp>
      <p:sp>
        <p:nvSpPr>
          <p:cNvPr id="68" name="テキスト ボックス 67"/>
          <p:cNvSpPr txBox="1"/>
          <p:nvPr/>
        </p:nvSpPr>
        <p:spPr>
          <a:xfrm>
            <a:off x="7063357" y="1648227"/>
            <a:ext cx="98937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my-MM" sz="800">
                <a:latin typeface="Pyidaungsu" panose="020B0502040204020203" pitchFamily="34" charset="0"/>
                <a:ea typeface="HGP明朝B" panose="02020800000000000000" pitchFamily="18" charset="-128"/>
                <a:cs typeface="Pyidaungsu" panose="020B0502040204020203" pitchFamily="34" charset="0"/>
              </a:rPr>
              <a:t>လက်သည်းဆလင်ဒါ</a:t>
            </a:r>
          </a:p>
        </p:txBody>
      </p:sp>
      <p:sp>
        <p:nvSpPr>
          <p:cNvPr id="69" name="テキスト ボックス 68"/>
          <p:cNvSpPr txBox="1"/>
          <p:nvPr/>
        </p:nvSpPr>
        <p:spPr>
          <a:xfrm>
            <a:off x="7151610" y="1920963"/>
            <a:ext cx="42030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my-MM" sz="800">
                <a:latin typeface="Pyidaungsu" panose="020B0502040204020203" pitchFamily="34" charset="0"/>
                <a:ea typeface="HGP明朝B" panose="02020800000000000000" pitchFamily="18" charset="-128"/>
                <a:cs typeface="Pyidaungsu" panose="020B0502040204020203" pitchFamily="34" charset="0"/>
              </a:rPr>
              <a:t>Strap</a:t>
            </a:r>
          </a:p>
        </p:txBody>
      </p:sp>
      <p:sp>
        <p:nvSpPr>
          <p:cNvPr id="70" name="テキスト ボックス 69"/>
          <p:cNvSpPr txBox="1"/>
          <p:nvPr/>
        </p:nvSpPr>
        <p:spPr>
          <a:xfrm>
            <a:off x="6978754" y="2793855"/>
            <a:ext cx="59824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my-MM" sz="800">
                <a:latin typeface="Pyidaungsu" panose="020B0502040204020203" pitchFamily="34" charset="0"/>
                <a:ea typeface="HGP明朝B" panose="02020800000000000000" pitchFamily="18" charset="-128"/>
                <a:cs typeface="Pyidaungsu" panose="020B0502040204020203" pitchFamily="34" charset="0"/>
              </a:rPr>
              <a:t>Strap rod</a:t>
            </a:r>
          </a:p>
        </p:txBody>
      </p:sp>
      <p:sp>
        <p:nvSpPr>
          <p:cNvPr id="71" name="テキスト ボックス 70"/>
          <p:cNvSpPr txBox="1"/>
          <p:nvPr/>
        </p:nvSpPr>
        <p:spPr>
          <a:xfrm>
            <a:off x="6457610" y="3318712"/>
            <a:ext cx="218521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my-MM" sz="800" dirty="0">
                <a:latin typeface="Pyidaungsu" panose="020B0502040204020203" pitchFamily="34" charset="0"/>
                <a:ea typeface="HGP明朝B" panose="02020800000000000000" pitchFamily="18" charset="-128"/>
                <a:cs typeface="Pyidaungsu" panose="020B0502040204020203" pitchFamily="34" charset="0"/>
              </a:rPr>
              <a:t>စွမ်းအားမြင့်မြေကော်စက်တွင်သုံးသည့်လက်သည်း</a:t>
            </a:r>
          </a:p>
        </p:txBody>
      </p:sp>
      <p:sp>
        <p:nvSpPr>
          <p:cNvPr id="72" name="テキスト ボックス 71"/>
          <p:cNvSpPr txBox="1"/>
          <p:nvPr/>
        </p:nvSpPr>
        <p:spPr>
          <a:xfrm>
            <a:off x="7388001" y="2974727"/>
            <a:ext cx="118974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my-MM" sz="800" dirty="0">
                <a:latin typeface="Pyidaungsu" panose="020B0502040204020203" pitchFamily="34" charset="0"/>
                <a:ea typeface="HGP明朝B" panose="02020800000000000000" pitchFamily="18" charset="-128"/>
                <a:cs typeface="Pyidaungsu" panose="020B0502040204020203" pitchFamily="34" charset="0"/>
              </a:rPr>
              <a:t>စွမ်းအားမြင့်မြေကော်စက်</a:t>
            </a:r>
          </a:p>
        </p:txBody>
      </p:sp>
      <p:sp>
        <p:nvSpPr>
          <p:cNvPr id="73" name="テキスト ボックス 72"/>
          <p:cNvSpPr txBox="1"/>
          <p:nvPr/>
        </p:nvSpPr>
        <p:spPr>
          <a:xfrm>
            <a:off x="3525254" y="5714220"/>
            <a:ext cx="50206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my-MM" sz="800">
                <a:latin typeface="Pyidaungsu" panose="020B0502040204020203" pitchFamily="34" charset="0"/>
                <a:ea typeface="HGP明朝B" panose="02020800000000000000" pitchFamily="18" charset="-128"/>
                <a:cs typeface="Pyidaungsu" panose="020B0502040204020203" pitchFamily="34" charset="0"/>
              </a:rPr>
              <a:t>Tagline</a:t>
            </a:r>
          </a:p>
        </p:txBody>
      </p:sp>
      <p:sp>
        <p:nvSpPr>
          <p:cNvPr id="74" name="テキスト ボックス 73"/>
          <p:cNvSpPr txBox="1"/>
          <p:nvPr/>
        </p:nvSpPr>
        <p:spPr>
          <a:xfrm>
            <a:off x="2734759" y="4637227"/>
            <a:ext cx="93326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my-MM" sz="800">
                <a:latin typeface="Pyidaungsu" panose="020B0502040204020203" pitchFamily="34" charset="0"/>
                <a:ea typeface="HGP明朝B" panose="02020800000000000000" pitchFamily="18" charset="-128"/>
                <a:cs typeface="Pyidaungsu" panose="020B0502040204020203" pitchFamily="34" charset="0"/>
              </a:rPr>
              <a:t>အတိုးအလျှော့ကြိုး</a:t>
            </a:r>
          </a:p>
        </p:txBody>
      </p:sp>
      <p:sp>
        <p:nvSpPr>
          <p:cNvPr id="75" name="テキスト ボックス 74"/>
          <p:cNvSpPr txBox="1"/>
          <p:nvPr/>
        </p:nvSpPr>
        <p:spPr>
          <a:xfrm>
            <a:off x="2987399" y="4378125"/>
            <a:ext cx="57259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my-MM" sz="800">
                <a:latin typeface="Pyidaungsu" panose="020B0502040204020203" pitchFamily="34" charset="0"/>
                <a:ea typeface="HGP明朝B" panose="02020800000000000000" pitchFamily="18" charset="-128"/>
                <a:cs typeface="Pyidaungsu" panose="020B0502040204020203" pitchFamily="34" charset="0"/>
              </a:rPr>
              <a:t>အကူကြိုး</a:t>
            </a:r>
          </a:p>
        </p:txBody>
      </p:sp>
      <p:sp>
        <p:nvSpPr>
          <p:cNvPr id="76" name="テキスト ボックス 75"/>
          <p:cNvSpPr txBox="1"/>
          <p:nvPr/>
        </p:nvSpPr>
        <p:spPr>
          <a:xfrm>
            <a:off x="4264718" y="4916674"/>
            <a:ext cx="78836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my-MM" sz="800" dirty="0">
                <a:latin typeface="Pyidaungsu" panose="020B0502040204020203" pitchFamily="34" charset="0"/>
                <a:ea typeface="HGP明朝B" panose="02020800000000000000" pitchFamily="18" charset="-128"/>
                <a:cs typeface="Pyidaungsu" panose="020B0502040204020203" pitchFamily="34" charset="0"/>
              </a:rPr>
              <a:t>Tagline</a:t>
            </a:r>
            <a:r>
              <a:rPr lang="en-US" sz="800" dirty="0">
                <a:latin typeface="Pyidaungsu" panose="020B0502040204020203" pitchFamily="34" charset="0"/>
                <a:ea typeface="HGP明朝B" panose="02020800000000000000" pitchFamily="18" charset="-128"/>
                <a:cs typeface="Pyidaungsu" panose="020B0502040204020203" pitchFamily="34" charset="0"/>
              </a:rPr>
              <a:t> </a:t>
            </a:r>
            <a:r>
              <a:rPr lang="my-MM" sz="800" dirty="0">
                <a:latin typeface="Pyidaungsu" panose="020B0502040204020203" pitchFamily="34" charset="0"/>
                <a:ea typeface="HGP明朝B" panose="02020800000000000000" pitchFamily="18" charset="-128"/>
                <a:cs typeface="Pyidaungsu" panose="020B0502040204020203" pitchFamily="34" charset="0"/>
              </a:rPr>
              <a:t>ကြိုး</a:t>
            </a:r>
          </a:p>
        </p:txBody>
      </p:sp>
      <p:sp>
        <p:nvSpPr>
          <p:cNvPr id="77" name="テキスト ボックス 76"/>
          <p:cNvSpPr txBox="1"/>
          <p:nvPr/>
        </p:nvSpPr>
        <p:spPr>
          <a:xfrm>
            <a:off x="4335403" y="5393625"/>
            <a:ext cx="38664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my-MM" sz="800">
                <a:latin typeface="Pyidaungsu" panose="020B0502040204020203" pitchFamily="34" charset="0"/>
                <a:ea typeface="HGP明朝B" panose="02020800000000000000" pitchFamily="18" charset="-128"/>
                <a:cs typeface="Pyidaungsu" panose="020B0502040204020203" pitchFamily="34" charset="0"/>
              </a:rPr>
              <a:t>shell</a:t>
            </a:r>
          </a:p>
        </p:txBody>
      </p:sp>
      <p:sp>
        <p:nvSpPr>
          <p:cNvPr id="79" name="テキスト ボックス 78"/>
          <p:cNvSpPr txBox="1"/>
          <p:nvPr/>
        </p:nvSpPr>
        <p:spPr>
          <a:xfrm>
            <a:off x="4841098" y="5889632"/>
            <a:ext cx="63831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my-MM" sz="800">
                <a:latin typeface="Pyidaungsu" panose="020B0502040204020203" pitchFamily="34" charset="0"/>
                <a:ea typeface="HGP明朝B" panose="02020800000000000000" pitchFamily="18" charset="-128"/>
                <a:cs typeface="Pyidaungsu" panose="020B0502040204020203" pitchFamily="34" charset="0"/>
              </a:rPr>
              <a:t>လက်သည်း</a:t>
            </a:r>
          </a:p>
        </p:txBody>
      </p:sp>
      <p:sp>
        <p:nvSpPr>
          <p:cNvPr id="80" name="テキスト ボックス 79"/>
          <p:cNvSpPr txBox="1"/>
          <p:nvPr/>
        </p:nvSpPr>
        <p:spPr>
          <a:xfrm>
            <a:off x="5053085" y="5724390"/>
            <a:ext cx="98419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my-MM" sz="800" dirty="0">
                <a:latin typeface="Pyidaungsu" panose="020B0502040204020203" pitchFamily="34" charset="0"/>
                <a:ea typeface="HGP明朝B" panose="02020800000000000000" pitchFamily="18" charset="-128"/>
                <a:cs typeface="Pyidaungsu" panose="020B0502040204020203" pitchFamily="34" charset="0"/>
              </a:rPr>
              <a:t>main</a:t>
            </a:r>
            <a:r>
              <a:rPr lang="en-US" sz="800" dirty="0">
                <a:latin typeface="Pyidaungsu" panose="020B0502040204020203" pitchFamily="34" charset="0"/>
                <a:ea typeface="HGP明朝B" panose="02020800000000000000" pitchFamily="18" charset="-128"/>
                <a:cs typeface="Pyidaungsu" panose="020B0502040204020203" pitchFamily="34" charset="0"/>
              </a:rPr>
              <a:t> </a:t>
            </a:r>
            <a:r>
              <a:rPr lang="my-MM" sz="800" dirty="0">
                <a:latin typeface="Pyidaungsu" panose="020B0502040204020203" pitchFamily="34" charset="0"/>
                <a:ea typeface="HGP明朝B" panose="02020800000000000000" pitchFamily="18" charset="-128"/>
                <a:cs typeface="Pyidaungsu" panose="020B0502040204020203" pitchFamily="34" charset="0"/>
              </a:rPr>
              <a:t>shaft</a:t>
            </a:r>
          </a:p>
        </p:txBody>
      </p:sp>
      <p:sp>
        <p:nvSpPr>
          <p:cNvPr id="81" name="テキスト ボックス 80"/>
          <p:cNvSpPr txBox="1"/>
          <p:nvPr/>
        </p:nvSpPr>
        <p:spPr>
          <a:xfrm>
            <a:off x="5552268" y="5732790"/>
            <a:ext cx="5341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my-MM" sz="800">
                <a:latin typeface="Pyidaungsu" panose="020B0502040204020203" pitchFamily="34" charset="0"/>
                <a:ea typeface="HGP明朝B" panose="02020800000000000000" pitchFamily="18" charset="-128"/>
                <a:cs typeface="Pyidaungsu" panose="020B0502040204020203" pitchFamily="34" charset="0"/>
              </a:rPr>
              <a:t>Counter</a:t>
            </a:r>
            <a:r>
              <a:rPr lang="en-US" altLang="ja-JP" sz="800" dirty="0">
                <a:latin typeface="Pyidaungsu" panose="020B0502040204020203" pitchFamily="34" charset="0"/>
                <a:ea typeface="HGP明朝B" panose="02020800000000000000" pitchFamily="18" charset="-128"/>
                <a:cs typeface="Pyidaungsu" panose="020B0502040204020203" pitchFamily="34" charset="0"/>
              </a:rPr>
              <a:t/>
            </a:r>
            <a:br>
              <a:rPr lang="en-US" altLang="ja-JP" sz="800" dirty="0">
                <a:latin typeface="Pyidaungsu" panose="020B0502040204020203" pitchFamily="34" charset="0"/>
                <a:ea typeface="HGP明朝B" panose="02020800000000000000" pitchFamily="18" charset="-128"/>
                <a:cs typeface="Pyidaungsu" panose="020B0502040204020203" pitchFamily="34" charset="0"/>
              </a:rPr>
            </a:br>
            <a:r>
              <a:rPr lang="my-MM" sz="800">
                <a:latin typeface="Pyidaungsu" panose="020B0502040204020203" pitchFamily="34" charset="0"/>
                <a:ea typeface="HGP明朝B" panose="02020800000000000000" pitchFamily="18" charset="-128"/>
                <a:cs typeface="Pyidaungsu" panose="020B0502040204020203" pitchFamily="34" charset="0"/>
              </a:rPr>
              <a:t>weight</a:t>
            </a:r>
          </a:p>
        </p:txBody>
      </p:sp>
      <p:sp>
        <p:nvSpPr>
          <p:cNvPr id="82" name="テキスト ボックス 81"/>
          <p:cNvSpPr txBox="1"/>
          <p:nvPr/>
        </p:nvSpPr>
        <p:spPr>
          <a:xfrm>
            <a:off x="6037279" y="4842346"/>
            <a:ext cx="111433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my-MM" sz="800" dirty="0">
                <a:latin typeface="Pyidaungsu" panose="020B0502040204020203" pitchFamily="34" charset="0"/>
                <a:ea typeface="HGP明朝B" panose="02020800000000000000" pitchFamily="18" charset="-128"/>
                <a:cs typeface="Pyidaungsu" panose="020B0502040204020203" pitchFamily="34" charset="0"/>
              </a:rPr>
              <a:t>အတိုးအလျှော့ကြိုး</a:t>
            </a:r>
          </a:p>
        </p:txBody>
      </p:sp>
      <p:sp>
        <p:nvSpPr>
          <p:cNvPr id="83" name="テキスト ボックス 82"/>
          <p:cNvSpPr txBox="1"/>
          <p:nvPr/>
        </p:nvSpPr>
        <p:spPr>
          <a:xfrm>
            <a:off x="6007049" y="4620823"/>
            <a:ext cx="78418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my-MM" sz="800">
                <a:latin typeface="Pyidaungsu" panose="020B0502040204020203" pitchFamily="34" charset="0"/>
                <a:ea typeface="HGP明朝B" panose="02020800000000000000" pitchFamily="18" charset="-128"/>
                <a:cs typeface="Pyidaungsu" panose="020B0502040204020203" pitchFamily="34" charset="0"/>
              </a:rPr>
              <a:t>လက်တံ (arm)</a:t>
            </a:r>
          </a:p>
        </p:txBody>
      </p:sp>
      <p:sp>
        <p:nvSpPr>
          <p:cNvPr id="84" name="テキスト ボックス 83"/>
          <p:cNvSpPr txBox="1"/>
          <p:nvPr/>
        </p:nvSpPr>
        <p:spPr>
          <a:xfrm>
            <a:off x="5839751" y="4163502"/>
            <a:ext cx="41389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my-MM" sz="800">
                <a:latin typeface="Pyidaungsu" panose="020B0502040204020203" pitchFamily="34" charset="0"/>
                <a:ea typeface="HGP明朝B" panose="02020800000000000000" pitchFamily="18" charset="-128"/>
                <a:cs typeface="Pyidaungsu" panose="020B0502040204020203" pitchFamily="34" charset="0"/>
              </a:rPr>
              <a:t>ခေါင်း</a:t>
            </a:r>
          </a:p>
        </p:txBody>
      </p:sp>
    </p:spTree>
    <p:extLst>
      <p:ext uri="{BB962C8B-B14F-4D97-AF65-F5344CB8AC3E}">
        <p14:creationId xmlns:p14="http://schemas.microsoft.com/office/powerpoint/2010/main" val="5949177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my-MM" sz="1600"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ဘေးကင်းလုံခြုံရေးပစ္စည်းကိရိယာများ</a:t>
            </a:r>
            <a:endParaRPr kumimoji="1" lang="ja-JP" altLang="en-US" sz="16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308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my-MM" sz="900" dirty="0">
                <a:solidFill>
                  <a:prstClr val="blac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ဖတ်စာအုပ်စာမျက်နှာ 90 / အထောက်အကူပြုစာအုပ် စာမျက်နှာ 36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101243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buNone/>
            </a:pPr>
            <a:endParaRPr lang="en-US" altLang="zh-TW" sz="10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</p:txBody>
      </p:sp>
      <p:pic>
        <p:nvPicPr>
          <p:cNvPr id="15" name="図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2250" y="1329877"/>
            <a:ext cx="2610041" cy="2505640"/>
          </a:xfrm>
          <a:prstGeom prst="rect">
            <a:avLst/>
          </a:prstGeom>
        </p:spPr>
      </p:pic>
      <p:pic>
        <p:nvPicPr>
          <p:cNvPr id="16" name="図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9232" y="1310330"/>
            <a:ext cx="3464455" cy="2314095"/>
          </a:xfrm>
          <a:prstGeom prst="rect">
            <a:avLst/>
          </a:prstGeom>
        </p:spPr>
      </p:pic>
      <p:pic>
        <p:nvPicPr>
          <p:cNvPr id="17" name="図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0730" y="3906208"/>
            <a:ext cx="2846838" cy="2227020"/>
          </a:xfrm>
          <a:prstGeom prst="rect">
            <a:avLst/>
          </a:prstGeom>
        </p:spPr>
      </p:pic>
      <p:pic>
        <p:nvPicPr>
          <p:cNvPr id="18" name="図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35170" y="3860822"/>
            <a:ext cx="2601230" cy="2272406"/>
          </a:xfrm>
          <a:prstGeom prst="rect">
            <a:avLst/>
          </a:prstGeom>
        </p:spPr>
      </p:pic>
      <p:sp>
        <p:nvSpPr>
          <p:cNvPr id="19" name="テキスト ボックス 18"/>
          <p:cNvSpPr txBox="1"/>
          <p:nvPr/>
        </p:nvSpPr>
        <p:spPr>
          <a:xfrm>
            <a:off x="4542654" y="3632749"/>
            <a:ext cx="3237610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my-MM" sz="1100">
                <a:solidFill>
                  <a:prstClr val="blac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ဆုံလည်ရပ်နားဘရိတ်၏ဥပမာ</a:t>
            </a: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602460" y="6064670"/>
            <a:ext cx="3898370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my-MM" sz="1100">
                <a:solidFill>
                  <a:prstClr val="blac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လက်တံ(Boom) ပြုတ်ကျမှုကာကွယ်ရေးကိရိယာ၏ဥပမာ</a:t>
            </a: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4139649" y="6083609"/>
            <a:ext cx="4346326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my-MM" sz="1100" dirty="0">
                <a:solidFill>
                  <a:prstClr val="blac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လက်တံ(Boom) အထက်အောက်လှုပ်ရှားမှုကာကွယ်ရေးကိရိယာ၏ဥပမာ</a:t>
            </a: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884863" y="3722322"/>
            <a:ext cx="3237610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my-MM" sz="1100" dirty="0">
                <a:solidFill>
                  <a:prstClr val="blac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လော့ခ်လီဗာ</a:t>
            </a:r>
          </a:p>
        </p:txBody>
      </p:sp>
      <p:sp>
        <p:nvSpPr>
          <p:cNvPr id="25" name="正方形/長方形 24"/>
          <p:cNvSpPr/>
          <p:nvPr/>
        </p:nvSpPr>
        <p:spPr>
          <a:xfrm>
            <a:off x="1172250" y="1356886"/>
            <a:ext cx="976590" cy="1594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 sz="100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26" name="正方形/長方形 25"/>
          <p:cNvSpPr/>
          <p:nvPr/>
        </p:nvSpPr>
        <p:spPr>
          <a:xfrm>
            <a:off x="2436227" y="1347923"/>
            <a:ext cx="976590" cy="1594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 sz="100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27" name="正方形/長方形 26"/>
          <p:cNvSpPr/>
          <p:nvPr/>
        </p:nvSpPr>
        <p:spPr>
          <a:xfrm>
            <a:off x="2255520" y="2286860"/>
            <a:ext cx="467894" cy="1729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 sz="100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28" name="正方形/長方形 27"/>
          <p:cNvSpPr/>
          <p:nvPr/>
        </p:nvSpPr>
        <p:spPr>
          <a:xfrm>
            <a:off x="1877431" y="2839314"/>
            <a:ext cx="434340" cy="1805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 sz="100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29" name="正方形/長方形 28"/>
          <p:cNvSpPr/>
          <p:nvPr/>
        </p:nvSpPr>
        <p:spPr>
          <a:xfrm>
            <a:off x="2680582" y="2914332"/>
            <a:ext cx="434340" cy="1805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 sz="100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30" name="正方形/長方形 29"/>
          <p:cNvSpPr/>
          <p:nvPr/>
        </p:nvSpPr>
        <p:spPr>
          <a:xfrm>
            <a:off x="4718000" y="1346373"/>
            <a:ext cx="631240" cy="1610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 sz="100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31" name="正方形/長方形 30"/>
          <p:cNvSpPr/>
          <p:nvPr/>
        </p:nvSpPr>
        <p:spPr>
          <a:xfrm>
            <a:off x="4371160" y="1684020"/>
            <a:ext cx="532790" cy="1371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 sz="100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32" name="正方形/長方形 31"/>
          <p:cNvSpPr/>
          <p:nvPr/>
        </p:nvSpPr>
        <p:spPr>
          <a:xfrm>
            <a:off x="5276876" y="1714500"/>
            <a:ext cx="532790" cy="1371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 sz="100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33" name="正方形/長方形 32"/>
          <p:cNvSpPr/>
          <p:nvPr/>
        </p:nvSpPr>
        <p:spPr>
          <a:xfrm>
            <a:off x="4500830" y="2339796"/>
            <a:ext cx="932230" cy="2814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 sz="100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34" name="正方形/長方形 33"/>
          <p:cNvSpPr/>
          <p:nvPr/>
        </p:nvSpPr>
        <p:spPr>
          <a:xfrm>
            <a:off x="4846521" y="2769552"/>
            <a:ext cx="532790" cy="1371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 sz="100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35" name="正方形/長方形 34"/>
          <p:cNvSpPr/>
          <p:nvPr/>
        </p:nvSpPr>
        <p:spPr>
          <a:xfrm>
            <a:off x="5593080" y="1990164"/>
            <a:ext cx="623226" cy="1586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 sz="100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36" name="正方形/長方形 35"/>
          <p:cNvSpPr/>
          <p:nvPr/>
        </p:nvSpPr>
        <p:spPr>
          <a:xfrm>
            <a:off x="7271260" y="2062480"/>
            <a:ext cx="623226" cy="1586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 sz="100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37" name="正方形/長方形 36"/>
          <p:cNvSpPr/>
          <p:nvPr/>
        </p:nvSpPr>
        <p:spPr>
          <a:xfrm>
            <a:off x="5809666" y="2737115"/>
            <a:ext cx="216586" cy="8126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 sz="100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38" name="正方形/長方形 37"/>
          <p:cNvSpPr/>
          <p:nvPr/>
        </p:nvSpPr>
        <p:spPr>
          <a:xfrm>
            <a:off x="1318452" y="4375882"/>
            <a:ext cx="623226" cy="1205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 sz="100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39" name="正方形/長方形 38"/>
          <p:cNvSpPr/>
          <p:nvPr/>
        </p:nvSpPr>
        <p:spPr>
          <a:xfrm>
            <a:off x="1623059" y="4484174"/>
            <a:ext cx="424965" cy="1076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 sz="100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40" name="正方形/長方形 39"/>
          <p:cNvSpPr/>
          <p:nvPr/>
        </p:nvSpPr>
        <p:spPr>
          <a:xfrm>
            <a:off x="1105969" y="5411976"/>
            <a:ext cx="424965" cy="1076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 sz="100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41" name="正方形/長方形 40"/>
          <p:cNvSpPr/>
          <p:nvPr/>
        </p:nvSpPr>
        <p:spPr>
          <a:xfrm>
            <a:off x="2727279" y="4837532"/>
            <a:ext cx="579801" cy="1078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 sz="100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42" name="正方形/長方形 41"/>
          <p:cNvSpPr/>
          <p:nvPr/>
        </p:nvSpPr>
        <p:spPr>
          <a:xfrm>
            <a:off x="5067196" y="4137821"/>
            <a:ext cx="480164" cy="3189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 sz="100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44" name="正方形/長方形 43"/>
          <p:cNvSpPr/>
          <p:nvPr/>
        </p:nvSpPr>
        <p:spPr>
          <a:xfrm>
            <a:off x="6306537" y="4030155"/>
            <a:ext cx="551463" cy="1076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 sz="100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45" name="正方形/長方形 44"/>
          <p:cNvSpPr/>
          <p:nvPr/>
        </p:nvSpPr>
        <p:spPr>
          <a:xfrm>
            <a:off x="6795838" y="4729866"/>
            <a:ext cx="740562" cy="1076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 sz="100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46" name="正方形/長方形 45"/>
          <p:cNvSpPr/>
          <p:nvPr/>
        </p:nvSpPr>
        <p:spPr>
          <a:xfrm>
            <a:off x="6821680" y="5144127"/>
            <a:ext cx="740562" cy="1076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 sz="100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47" name="正方形/長方形 46"/>
          <p:cNvSpPr/>
          <p:nvPr/>
        </p:nvSpPr>
        <p:spPr>
          <a:xfrm>
            <a:off x="6614517" y="5596197"/>
            <a:ext cx="740562" cy="1076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 sz="100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48" name="正方形/長方形 47"/>
          <p:cNvSpPr/>
          <p:nvPr/>
        </p:nvSpPr>
        <p:spPr>
          <a:xfrm>
            <a:off x="5627429" y="5518207"/>
            <a:ext cx="580739" cy="3496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 sz="100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901671" y="1220861"/>
            <a:ext cx="1510042" cy="534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>
              <a:lnSpc>
                <a:spcPct val="150000"/>
              </a:lnSpc>
            </a:pPr>
            <a:r>
              <a:rPr lang="my-MM" sz="1000" dirty="0">
                <a:latin typeface="Pyidaungsu" panose="020B0502040204020203" pitchFamily="34" charset="0"/>
                <a:ea typeface="HGP明朝B" panose="02020800000000000000" pitchFamily="18" charset="-128"/>
                <a:cs typeface="Pyidaungsu" panose="020B0502040204020203" pitchFamily="34" charset="0"/>
              </a:rPr>
              <a:t>အဆင်းအတက်ပြုလုပ်ချိန်</a:t>
            </a:r>
            <a:endParaRPr lang="en-US" sz="1000" dirty="0">
              <a:latin typeface="Pyidaungsu" panose="020B0502040204020203" pitchFamily="34" charset="0"/>
              <a:ea typeface="HGP明朝B" panose="02020800000000000000" pitchFamily="18" charset="-128"/>
              <a:cs typeface="Pyidaungsu" panose="020B0502040204020203" pitchFamily="34" charset="0"/>
            </a:endParaRPr>
          </a:p>
          <a:p>
            <a:pPr rtl="0">
              <a:lnSpc>
                <a:spcPct val="150000"/>
              </a:lnSpc>
            </a:pPr>
            <a:r>
              <a:rPr lang="my-MM" sz="1000" dirty="0">
                <a:latin typeface="Pyidaungsu" panose="020B0502040204020203" pitchFamily="34" charset="0"/>
                <a:ea typeface="HGP明朝B" panose="02020800000000000000" pitchFamily="18" charset="-128"/>
                <a:cs typeface="Pyidaungsu" panose="020B0502040204020203" pitchFamily="34" charset="0"/>
              </a:rPr>
              <a:t> (လော့ချခြင်း)</a:t>
            </a:r>
          </a:p>
        </p:txBody>
      </p:sp>
      <p:sp>
        <p:nvSpPr>
          <p:cNvPr id="49" name="テキスト ボックス 48"/>
          <p:cNvSpPr txBox="1"/>
          <p:nvPr/>
        </p:nvSpPr>
        <p:spPr>
          <a:xfrm>
            <a:off x="2522753" y="1220394"/>
            <a:ext cx="1093569" cy="5347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>
              <a:lnSpc>
                <a:spcPct val="150000"/>
              </a:lnSpc>
            </a:pPr>
            <a:r>
              <a:rPr lang="my-MM" sz="1000" dirty="0">
                <a:latin typeface="Pyidaungsu" panose="020B0502040204020203" pitchFamily="34" charset="0"/>
                <a:ea typeface="HGP明朝B" panose="02020800000000000000" pitchFamily="18" charset="-128"/>
                <a:cs typeface="Pyidaungsu" panose="020B0502040204020203" pitchFamily="34" charset="0"/>
              </a:rPr>
              <a:t>အလုပ်လုပ်နေချိန် </a:t>
            </a:r>
            <a:endParaRPr lang="en-US" sz="1000" dirty="0">
              <a:latin typeface="Pyidaungsu" panose="020B0502040204020203" pitchFamily="34" charset="0"/>
              <a:ea typeface="HGP明朝B" panose="02020800000000000000" pitchFamily="18" charset="-128"/>
              <a:cs typeface="Pyidaungsu" panose="020B0502040204020203" pitchFamily="34" charset="0"/>
            </a:endParaRPr>
          </a:p>
          <a:p>
            <a:pPr rtl="0">
              <a:lnSpc>
                <a:spcPct val="150000"/>
              </a:lnSpc>
            </a:pPr>
            <a:r>
              <a:rPr lang="my-MM" sz="1000" dirty="0">
                <a:latin typeface="Pyidaungsu" panose="020B0502040204020203" pitchFamily="34" charset="0"/>
                <a:ea typeface="HGP明朝B" panose="02020800000000000000" pitchFamily="18" charset="-128"/>
                <a:cs typeface="Pyidaungsu" panose="020B0502040204020203" pitchFamily="34" charset="0"/>
              </a:rPr>
              <a:t>(လော့ပြန်ဖွင့်ခြင်း)</a:t>
            </a:r>
          </a:p>
        </p:txBody>
      </p:sp>
      <p:sp>
        <p:nvSpPr>
          <p:cNvPr id="50" name="テキスト ボックス 49"/>
          <p:cNvSpPr txBox="1"/>
          <p:nvPr/>
        </p:nvSpPr>
        <p:spPr>
          <a:xfrm>
            <a:off x="2224196" y="2220686"/>
            <a:ext cx="7152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my-MM" sz="1000">
                <a:latin typeface="Pyidaungsu" panose="020B0502040204020203" pitchFamily="34" charset="0"/>
                <a:ea typeface="HGP明朝B" panose="02020800000000000000" pitchFamily="18" charset="-128"/>
                <a:cs typeface="Pyidaungsu" panose="020B0502040204020203" pitchFamily="34" charset="0"/>
              </a:rPr>
              <a:t>【စံနှုန်း】</a:t>
            </a:r>
            <a:r>
              <a:rPr lang="en-US" altLang="ja-JP" sz="1000" dirty="0">
                <a:latin typeface="Pyidaungsu" panose="020B0502040204020203" pitchFamily="34" charset="0"/>
                <a:ea typeface="HGP明朝B" panose="02020800000000000000" pitchFamily="18" charset="-128"/>
                <a:cs typeface="Pyidaungsu" panose="020B0502040204020203" pitchFamily="34" charset="0"/>
              </a:rPr>
              <a:t/>
            </a:r>
            <a:br>
              <a:rPr lang="en-US" altLang="ja-JP" sz="1000" dirty="0">
                <a:latin typeface="Pyidaungsu" panose="020B0502040204020203" pitchFamily="34" charset="0"/>
                <a:ea typeface="HGP明朝B" panose="02020800000000000000" pitchFamily="18" charset="-128"/>
                <a:cs typeface="Pyidaungsu" panose="020B0502040204020203" pitchFamily="34" charset="0"/>
              </a:rPr>
            </a:br>
            <a:r>
              <a:rPr lang="my-MM" sz="1000">
                <a:latin typeface="Pyidaungsu" panose="020B0502040204020203" pitchFamily="34" charset="0"/>
                <a:ea typeface="HGP明朝B" panose="02020800000000000000" pitchFamily="18" charset="-128"/>
                <a:cs typeface="Pyidaungsu" panose="020B0502040204020203" pitchFamily="34" charset="0"/>
              </a:rPr>
              <a:t>နေရာ</a:t>
            </a:r>
          </a:p>
        </p:txBody>
      </p:sp>
      <p:sp>
        <p:nvSpPr>
          <p:cNvPr id="51" name="テキスト ボックス 50"/>
          <p:cNvSpPr txBox="1"/>
          <p:nvPr/>
        </p:nvSpPr>
        <p:spPr>
          <a:xfrm>
            <a:off x="1855110" y="2838132"/>
            <a:ext cx="47320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my-MM" sz="1000">
                <a:latin typeface="Pyidaungsu" panose="020B0502040204020203" pitchFamily="34" charset="0"/>
                <a:ea typeface="HGP明朝B" panose="02020800000000000000" pitchFamily="18" charset="-128"/>
                <a:cs typeface="Pyidaungsu" panose="020B0502040204020203" pitchFamily="34" charset="0"/>
              </a:rPr>
              <a:t>လော့</a:t>
            </a:r>
          </a:p>
        </p:txBody>
      </p:sp>
      <p:sp>
        <p:nvSpPr>
          <p:cNvPr id="52" name="テキスト ボックス 51"/>
          <p:cNvSpPr txBox="1"/>
          <p:nvPr/>
        </p:nvSpPr>
        <p:spPr>
          <a:xfrm>
            <a:off x="2635313" y="2944640"/>
            <a:ext cx="42030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my-MM" sz="1000">
                <a:latin typeface="Pyidaungsu" panose="020B0502040204020203" pitchFamily="34" charset="0"/>
                <a:ea typeface="HGP明朝B" panose="02020800000000000000" pitchFamily="18" charset="-128"/>
                <a:cs typeface="Pyidaungsu" panose="020B0502040204020203" pitchFamily="34" charset="0"/>
              </a:rPr>
              <a:t>Free</a:t>
            </a:r>
          </a:p>
        </p:txBody>
      </p:sp>
      <p:sp>
        <p:nvSpPr>
          <p:cNvPr id="53" name="テキスト ボックス 52"/>
          <p:cNvSpPr txBox="1"/>
          <p:nvPr/>
        </p:nvSpPr>
        <p:spPr>
          <a:xfrm>
            <a:off x="4675677" y="1313790"/>
            <a:ext cx="80663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my-MM" sz="1000">
                <a:latin typeface="Pyidaungsu" panose="020B0502040204020203" pitchFamily="34" charset="0"/>
                <a:ea typeface="HGP明朝B" panose="02020800000000000000" pitchFamily="18" charset="-128"/>
                <a:cs typeface="Pyidaungsu" panose="020B0502040204020203" pitchFamily="34" charset="0"/>
              </a:rPr>
              <a:t>စုံလည်လီဗာ</a:t>
            </a:r>
          </a:p>
        </p:txBody>
      </p:sp>
      <p:sp>
        <p:nvSpPr>
          <p:cNvPr id="54" name="テキスト ボックス 53"/>
          <p:cNvSpPr txBox="1"/>
          <p:nvPr/>
        </p:nvSpPr>
        <p:spPr>
          <a:xfrm>
            <a:off x="4351157" y="1534918"/>
            <a:ext cx="53251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my-MM" sz="1000">
                <a:latin typeface="Pyidaungsu" panose="020B0502040204020203" pitchFamily="34" charset="0"/>
                <a:ea typeface="HGP明朝B" panose="02020800000000000000" pitchFamily="18" charset="-128"/>
                <a:cs typeface="Pyidaungsu" panose="020B0502040204020203" pitchFamily="34" charset="0"/>
              </a:rPr>
              <a:t>ခလုတ်</a:t>
            </a:r>
          </a:p>
        </p:txBody>
      </p:sp>
      <p:sp>
        <p:nvSpPr>
          <p:cNvPr id="55" name="テキスト ボックス 54"/>
          <p:cNvSpPr txBox="1"/>
          <p:nvPr/>
        </p:nvSpPr>
        <p:spPr>
          <a:xfrm>
            <a:off x="5174529" y="1694938"/>
            <a:ext cx="4748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my-MM" sz="1000">
                <a:latin typeface="Pyidaungsu" panose="020B0502040204020203" pitchFamily="34" charset="0"/>
                <a:ea typeface="HGP明朝B" panose="02020800000000000000" pitchFamily="18" charset="-128"/>
                <a:cs typeface="Pyidaungsu" panose="020B0502040204020203" pitchFamily="34" charset="0"/>
              </a:rPr>
              <a:t>timer</a:t>
            </a:r>
          </a:p>
        </p:txBody>
      </p:sp>
      <p:sp>
        <p:nvSpPr>
          <p:cNvPr id="56" name="テキスト ボックス 55"/>
          <p:cNvSpPr txBox="1"/>
          <p:nvPr/>
        </p:nvSpPr>
        <p:spPr>
          <a:xfrm>
            <a:off x="5552118" y="1928745"/>
            <a:ext cx="109036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my-MM" sz="1000">
                <a:latin typeface="Pyidaungsu" panose="020B0502040204020203" pitchFamily="34" charset="0"/>
                <a:ea typeface="HGP明朝B" panose="02020800000000000000" pitchFamily="18" charset="-128"/>
                <a:cs typeface="Pyidaungsu" panose="020B0502040204020203" pitchFamily="34" charset="0"/>
              </a:rPr>
              <a:t>solenoid အဆို့ရှင်</a:t>
            </a:r>
          </a:p>
        </p:txBody>
      </p:sp>
      <p:sp>
        <p:nvSpPr>
          <p:cNvPr id="57" name="テキスト ボックス 56"/>
          <p:cNvSpPr txBox="1"/>
          <p:nvPr/>
        </p:nvSpPr>
        <p:spPr>
          <a:xfrm>
            <a:off x="7276748" y="2272097"/>
            <a:ext cx="112723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my-MM" sz="1000">
                <a:latin typeface="Pyidaungsu" panose="020B0502040204020203" pitchFamily="34" charset="0"/>
                <a:ea typeface="HGP明朝B" panose="02020800000000000000" pitchFamily="18" charset="-128"/>
                <a:cs typeface="Pyidaungsu" panose="020B0502040204020203" pitchFamily="34" charset="0"/>
              </a:rPr>
              <a:t>လှည့်သည့်မော်တာ</a:t>
            </a:r>
          </a:p>
        </p:txBody>
      </p:sp>
      <p:sp>
        <p:nvSpPr>
          <p:cNvPr id="59" name="テキスト ボックス 58"/>
          <p:cNvSpPr txBox="1"/>
          <p:nvPr/>
        </p:nvSpPr>
        <p:spPr>
          <a:xfrm>
            <a:off x="4813047" y="2264556"/>
            <a:ext cx="66236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my-MM" sz="1000">
                <a:latin typeface="Pyidaungsu" panose="020B0502040204020203" pitchFamily="34" charset="0"/>
                <a:ea typeface="HGP明朝B" panose="02020800000000000000" pitchFamily="18" charset="-128"/>
                <a:cs typeface="Pyidaungsu" panose="020B0502040204020203" pitchFamily="34" charset="0"/>
              </a:rPr>
              <a:t>ဘက်ထရီ</a:t>
            </a:r>
          </a:p>
        </p:txBody>
      </p:sp>
      <p:sp>
        <p:nvSpPr>
          <p:cNvPr id="60" name="テキスト ボックス 59"/>
          <p:cNvSpPr txBox="1"/>
          <p:nvPr/>
        </p:nvSpPr>
        <p:spPr>
          <a:xfrm>
            <a:off x="3918940" y="2459586"/>
            <a:ext cx="207157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my-MM" sz="1000" dirty="0">
                <a:latin typeface="Pyidaungsu" panose="020B0502040204020203" pitchFamily="34" charset="0"/>
                <a:ea typeface="HGP明朝B" panose="02020800000000000000" pitchFamily="18" charset="-128"/>
                <a:cs typeface="Pyidaungsu" panose="020B0502040204020203" pitchFamily="34" charset="0"/>
              </a:rPr>
              <a:t>အထိန်းပန့် (Control pump)</a:t>
            </a:r>
          </a:p>
        </p:txBody>
      </p:sp>
      <p:sp>
        <p:nvSpPr>
          <p:cNvPr id="61" name="テキスト ボックス 60"/>
          <p:cNvSpPr txBox="1"/>
          <p:nvPr/>
        </p:nvSpPr>
        <p:spPr>
          <a:xfrm>
            <a:off x="4820452" y="2686390"/>
            <a:ext cx="55816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my-MM" sz="1000">
                <a:latin typeface="Pyidaungsu" panose="020B0502040204020203" pitchFamily="34" charset="0"/>
                <a:ea typeface="HGP明朝B" panose="02020800000000000000" pitchFamily="18" charset="-128"/>
                <a:cs typeface="Pyidaungsu" panose="020B0502040204020203" pitchFamily="34" charset="0"/>
              </a:rPr>
              <a:t>အင်ဂျင်</a:t>
            </a:r>
          </a:p>
        </p:txBody>
      </p:sp>
      <p:sp>
        <p:nvSpPr>
          <p:cNvPr id="62" name="テキスト ボックス 61"/>
          <p:cNvSpPr txBox="1"/>
          <p:nvPr/>
        </p:nvSpPr>
        <p:spPr>
          <a:xfrm>
            <a:off x="5649340" y="2663266"/>
            <a:ext cx="4630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my-MM" sz="800">
                <a:latin typeface="Pyidaungsu" panose="020B0502040204020203" pitchFamily="34" charset="0"/>
                <a:ea typeface="HGP明朝B" panose="02020800000000000000" pitchFamily="18" charset="-128"/>
                <a:cs typeface="Pyidaungsu" panose="020B0502040204020203" pitchFamily="34" charset="0"/>
              </a:rPr>
              <a:t>ဟိုက်ဒရောလစ်ဆီသိုလှောင်ကန်</a:t>
            </a:r>
          </a:p>
        </p:txBody>
      </p:sp>
      <p:sp>
        <p:nvSpPr>
          <p:cNvPr id="63" name="テキスト ボックス 62"/>
          <p:cNvSpPr txBox="1"/>
          <p:nvPr/>
        </p:nvSpPr>
        <p:spPr>
          <a:xfrm>
            <a:off x="1433595" y="4298448"/>
            <a:ext cx="4475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my-MM" sz="1000">
                <a:latin typeface="Pyidaungsu" panose="020B0502040204020203" pitchFamily="34" charset="0"/>
                <a:ea typeface="HGP明朝B" panose="02020800000000000000" pitchFamily="18" charset="-128"/>
                <a:cs typeface="Pyidaungsu" panose="020B0502040204020203" pitchFamily="34" charset="0"/>
              </a:rPr>
              <a:t>Back</a:t>
            </a:r>
            <a:r>
              <a:rPr lang="en-US" altLang="ja-JP" sz="1000" dirty="0">
                <a:latin typeface="Pyidaungsu" panose="020B0502040204020203" pitchFamily="34" charset="0"/>
                <a:ea typeface="HGP明朝B" panose="02020800000000000000" pitchFamily="18" charset="-128"/>
                <a:cs typeface="Pyidaungsu" panose="020B0502040204020203" pitchFamily="34" charset="0"/>
              </a:rPr>
              <a:t/>
            </a:r>
            <a:br>
              <a:rPr lang="en-US" altLang="ja-JP" sz="1000" dirty="0">
                <a:latin typeface="Pyidaungsu" panose="020B0502040204020203" pitchFamily="34" charset="0"/>
                <a:ea typeface="HGP明朝B" panose="02020800000000000000" pitchFamily="18" charset="-128"/>
                <a:cs typeface="Pyidaungsu" panose="020B0502040204020203" pitchFamily="34" charset="0"/>
              </a:rPr>
            </a:br>
            <a:r>
              <a:rPr lang="my-MM" sz="1000">
                <a:latin typeface="Pyidaungsu" panose="020B0502040204020203" pitchFamily="34" charset="0"/>
                <a:ea typeface="HGP明朝B" panose="02020800000000000000" pitchFamily="18" charset="-128"/>
                <a:cs typeface="Pyidaungsu" panose="020B0502040204020203" pitchFamily="34" charset="0"/>
              </a:rPr>
              <a:t>stop</a:t>
            </a:r>
          </a:p>
        </p:txBody>
      </p:sp>
      <p:sp>
        <p:nvSpPr>
          <p:cNvPr id="64" name="テキスト ボックス 63"/>
          <p:cNvSpPr txBox="1"/>
          <p:nvPr/>
        </p:nvSpPr>
        <p:spPr>
          <a:xfrm>
            <a:off x="1028873" y="5370154"/>
            <a:ext cx="100219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my-MM" sz="1000">
                <a:latin typeface="Pyidaungsu" panose="020B0502040204020203" pitchFamily="34" charset="0"/>
                <a:ea typeface="HGP明朝B" panose="02020800000000000000" pitchFamily="18" charset="-128"/>
                <a:cs typeface="Pyidaungsu" panose="020B0502040204020203" pitchFamily="34" charset="0"/>
              </a:rPr>
              <a:t>လက်တံ(Boom)</a:t>
            </a:r>
          </a:p>
        </p:txBody>
      </p:sp>
      <p:sp>
        <p:nvSpPr>
          <p:cNvPr id="65" name="テキスト ボックス 64"/>
          <p:cNvSpPr txBox="1"/>
          <p:nvPr/>
        </p:nvSpPr>
        <p:spPr>
          <a:xfrm>
            <a:off x="2706474" y="4747179"/>
            <a:ext cx="60785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my-MM" sz="1000">
                <a:latin typeface="Pyidaungsu" panose="020B0502040204020203" pitchFamily="34" charset="0"/>
                <a:ea typeface="HGP明朝B" panose="02020800000000000000" pitchFamily="18" charset="-128"/>
                <a:cs typeface="Pyidaungsu" panose="020B0502040204020203" pitchFamily="34" charset="0"/>
              </a:rPr>
              <a:t>A frame</a:t>
            </a:r>
          </a:p>
        </p:txBody>
      </p:sp>
      <p:sp>
        <p:nvSpPr>
          <p:cNvPr id="66" name="テキスト ボックス 65"/>
          <p:cNvSpPr txBox="1"/>
          <p:nvPr/>
        </p:nvSpPr>
        <p:spPr>
          <a:xfrm>
            <a:off x="6249489" y="3956606"/>
            <a:ext cx="66877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my-MM" sz="1000">
                <a:latin typeface="Pyidaungsu" panose="020B0502040204020203" pitchFamily="34" charset="0"/>
                <a:ea typeface="HGP明朝B" panose="02020800000000000000" pitchFamily="18" charset="-128"/>
                <a:cs typeface="Pyidaungsu" panose="020B0502040204020203" pitchFamily="34" charset="0"/>
              </a:rPr>
              <a:t>Off place</a:t>
            </a:r>
          </a:p>
        </p:txBody>
      </p:sp>
      <p:sp>
        <p:nvSpPr>
          <p:cNvPr id="67" name="テキスト ボックス 66"/>
          <p:cNvSpPr txBox="1"/>
          <p:nvPr/>
        </p:nvSpPr>
        <p:spPr>
          <a:xfrm>
            <a:off x="4737980" y="3980461"/>
            <a:ext cx="1031051" cy="5347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>
              <a:lnSpc>
                <a:spcPct val="150000"/>
              </a:lnSpc>
            </a:pPr>
            <a:r>
              <a:rPr lang="my-MM" sz="1000" dirty="0">
                <a:latin typeface="Pyidaungsu" panose="020B0502040204020203" pitchFamily="34" charset="0"/>
                <a:ea typeface="HGP明朝B" panose="02020800000000000000" pitchFamily="18" charset="-128"/>
                <a:cs typeface="Pyidaungsu" panose="020B0502040204020203" pitchFamily="34" charset="0"/>
              </a:rPr>
              <a:t>လက်တံ(Boom)</a:t>
            </a:r>
            <a:r>
              <a:rPr lang="en-US" altLang="ja-JP" sz="1000" dirty="0">
                <a:latin typeface="Pyidaungsu" panose="020B0502040204020203" pitchFamily="34" charset="0"/>
                <a:ea typeface="HGP明朝B" panose="02020800000000000000" pitchFamily="18" charset="-128"/>
                <a:cs typeface="Pyidaungsu" panose="020B0502040204020203" pitchFamily="34" charset="0"/>
              </a:rPr>
              <a:t/>
            </a:r>
            <a:br>
              <a:rPr lang="en-US" altLang="ja-JP" sz="1000" dirty="0">
                <a:latin typeface="Pyidaungsu" panose="020B0502040204020203" pitchFamily="34" charset="0"/>
                <a:ea typeface="HGP明朝B" panose="02020800000000000000" pitchFamily="18" charset="-128"/>
                <a:cs typeface="Pyidaungsu" panose="020B0502040204020203" pitchFamily="34" charset="0"/>
              </a:rPr>
            </a:br>
            <a:r>
              <a:rPr lang="my-MM" sz="1000" dirty="0">
                <a:latin typeface="Pyidaungsu" panose="020B0502040204020203" pitchFamily="34" charset="0"/>
                <a:ea typeface="HGP明朝B" panose="02020800000000000000" pitchFamily="18" charset="-128"/>
                <a:cs typeface="Pyidaungsu" panose="020B0502040204020203" pitchFamily="34" charset="0"/>
              </a:rPr>
              <a:t>မတင်သည့်နေရာ</a:t>
            </a:r>
          </a:p>
        </p:txBody>
      </p:sp>
      <p:sp>
        <p:nvSpPr>
          <p:cNvPr id="68" name="テキスト ボックス 67"/>
          <p:cNvSpPr txBox="1"/>
          <p:nvPr/>
        </p:nvSpPr>
        <p:spPr>
          <a:xfrm>
            <a:off x="5466463" y="5392359"/>
            <a:ext cx="77136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my-MM" sz="1000">
                <a:latin typeface="Pyidaungsu" panose="020B0502040204020203" pitchFamily="34" charset="0"/>
                <a:ea typeface="HGP明朝B" panose="02020800000000000000" pitchFamily="18" charset="-128"/>
                <a:cs typeface="Pyidaungsu" panose="020B0502040204020203" pitchFamily="34" charset="0"/>
              </a:rPr>
              <a:t>Bolt အရှည်</a:t>
            </a:r>
          </a:p>
        </p:txBody>
      </p:sp>
      <p:sp>
        <p:nvSpPr>
          <p:cNvPr id="69" name="テキスト ボックス 68"/>
          <p:cNvSpPr txBox="1"/>
          <p:nvPr/>
        </p:nvSpPr>
        <p:spPr>
          <a:xfrm>
            <a:off x="5538413" y="5572619"/>
            <a:ext cx="524503" cy="4962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rtl="0">
              <a:lnSpc>
                <a:spcPct val="150000"/>
              </a:lnSpc>
            </a:pPr>
            <a:r>
              <a:rPr lang="my-MM" sz="600" dirty="0">
                <a:latin typeface="Pyidaungsu" panose="020B0502040204020203" pitchFamily="34" charset="0"/>
                <a:ea typeface="HGP明朝B" panose="02020800000000000000" pitchFamily="18" charset="-128"/>
                <a:cs typeface="Pyidaungsu" panose="020B0502040204020203" pitchFamily="34" charset="0"/>
              </a:rPr>
              <a:t>လည်ပတ်မှု</a:t>
            </a:r>
          </a:p>
          <a:p>
            <a:pPr algn="ctr" rtl="0">
              <a:lnSpc>
                <a:spcPct val="150000"/>
              </a:lnSpc>
            </a:pPr>
            <a:r>
              <a:rPr lang="my-MM" sz="600" dirty="0">
                <a:latin typeface="Pyidaungsu" panose="020B0502040204020203" pitchFamily="34" charset="0"/>
                <a:ea typeface="HGP明朝B" panose="02020800000000000000" pitchFamily="18" charset="-128"/>
                <a:cs typeface="Pyidaungsu" panose="020B0502040204020203" pitchFamily="34" charset="0"/>
              </a:rPr>
              <a:t>တိကျနှုန်း</a:t>
            </a:r>
            <a:endParaRPr lang="en-US" altLang="ja-JP" sz="600" dirty="0">
              <a:latin typeface="Pyidaungsu" panose="020B0502040204020203" pitchFamily="34" charset="0"/>
              <a:ea typeface="HGP明朝B" panose="02020800000000000000" pitchFamily="18" charset="-128"/>
              <a:cs typeface="Pyidaungsu" panose="020B0502040204020203" pitchFamily="34" charset="0"/>
            </a:endParaRPr>
          </a:p>
          <a:p>
            <a:pPr algn="ctr" rtl="0">
              <a:lnSpc>
                <a:spcPct val="150000"/>
              </a:lnSpc>
            </a:pPr>
            <a:r>
              <a:rPr lang="my-MM" sz="600" dirty="0">
                <a:latin typeface="Pyidaungsu" panose="020B0502040204020203" pitchFamily="34" charset="0"/>
                <a:ea typeface="HGP明朝B" panose="02020800000000000000" pitchFamily="18" charset="-128"/>
                <a:cs typeface="Pyidaungsu" panose="020B0502040204020203" pitchFamily="34" charset="0"/>
              </a:rPr>
              <a:t>ချိန်ညှိရန်</a:t>
            </a:r>
          </a:p>
        </p:txBody>
      </p:sp>
      <p:sp>
        <p:nvSpPr>
          <p:cNvPr id="5" name="大かっこ 4"/>
          <p:cNvSpPr/>
          <p:nvPr/>
        </p:nvSpPr>
        <p:spPr>
          <a:xfrm>
            <a:off x="5544160" y="5621727"/>
            <a:ext cx="552953" cy="371731"/>
          </a:xfrm>
          <a:prstGeom prst="bracketPair">
            <a:avLst/>
          </a:prstGeom>
          <a:noFill/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rtl="0"/>
            <a:endParaRPr kumimoji="1" lang="ja-JP" altLang="en-US" sz="100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70" name="テキスト ボックス 69"/>
          <p:cNvSpPr txBox="1"/>
          <p:nvPr/>
        </p:nvSpPr>
        <p:spPr>
          <a:xfrm>
            <a:off x="6715671" y="4638094"/>
            <a:ext cx="68640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my-MM" sz="1000">
                <a:latin typeface="Pyidaungsu" panose="020B0502040204020203" pitchFamily="34" charset="0"/>
                <a:ea typeface="HGP明朝B" panose="02020800000000000000" pitchFamily="18" charset="-128"/>
                <a:cs typeface="Pyidaungsu" panose="020B0502040204020203" pitchFamily="34" charset="0"/>
              </a:rPr>
              <a:t>Stop bolt</a:t>
            </a:r>
          </a:p>
        </p:txBody>
      </p:sp>
      <p:sp>
        <p:nvSpPr>
          <p:cNvPr id="71" name="テキスト ボックス 70"/>
          <p:cNvSpPr txBox="1"/>
          <p:nvPr/>
        </p:nvSpPr>
        <p:spPr>
          <a:xfrm>
            <a:off x="6753379" y="5065605"/>
            <a:ext cx="100219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my-MM" sz="1000">
                <a:latin typeface="Pyidaungsu" panose="020B0502040204020203" pitchFamily="34" charset="0"/>
                <a:ea typeface="HGP明朝B" panose="02020800000000000000" pitchFamily="18" charset="-128"/>
                <a:cs typeface="Pyidaungsu" panose="020B0502040204020203" pitchFamily="34" charset="0"/>
              </a:rPr>
              <a:t>လက်တံ(Boom)</a:t>
            </a:r>
          </a:p>
        </p:txBody>
      </p:sp>
      <p:sp>
        <p:nvSpPr>
          <p:cNvPr id="72" name="テキスト ボックス 71"/>
          <p:cNvSpPr txBox="1"/>
          <p:nvPr/>
        </p:nvSpPr>
        <p:spPr>
          <a:xfrm>
            <a:off x="6566853" y="5492609"/>
            <a:ext cx="44114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my-MM" sz="1000">
                <a:latin typeface="Pyidaungsu" panose="020B0502040204020203" pitchFamily="34" charset="0"/>
                <a:ea typeface="HGP明朝B" panose="02020800000000000000" pitchFamily="18" charset="-128"/>
                <a:cs typeface="Pyidaungsu" panose="020B0502040204020203" pitchFamily="34" charset="0"/>
              </a:rPr>
              <a:t>80°</a:t>
            </a:r>
            <a:endParaRPr lang="ja-JP" altLang="en-US" sz="1000" dirty="0">
              <a:latin typeface="Pyidaungsu" panose="020B0502040204020203" pitchFamily="34" charset="0"/>
              <a:ea typeface="HGP明朝B" panose="02020800000000000000" pitchFamily="18" charset="-128"/>
              <a:cs typeface="Pyidaungsu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48744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9407" y="1268384"/>
            <a:ext cx="4048125" cy="1362075"/>
          </a:xfrm>
          <a:prstGeom prst="rect">
            <a:avLst/>
          </a:prstGeom>
        </p:spPr>
      </p:pic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308226"/>
            <a:ext cx="7886700" cy="864776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my-MM" sz="1600" dirty="0"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မြေညှိရန်၊ ကြီးမားသောဝန်များသယ်ယူပို့ဆောင်ရန်၊ ဝန်ကိုမကာတင်ရန်သုံးသောစက်ယန္တရား</a:t>
            </a:r>
            <a:endParaRPr kumimoji="1" lang="ja-JP" altLang="en-US" sz="16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idx="1"/>
          </p:nvPr>
        </p:nvSpPr>
        <p:spPr>
          <a:xfrm>
            <a:off x="628650" y="1268384"/>
            <a:ext cx="7886700" cy="4351338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marL="0" indent="0" rtl="0">
              <a:buNone/>
            </a:pPr>
            <a:endParaRPr lang="en-US" altLang="ja-JP" sz="20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0" indent="0" rtl="0">
              <a:buNone/>
            </a:pPr>
            <a:endParaRPr lang="en-US" altLang="ja-JP" sz="20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5922668"/>
            <a:ext cx="3312646" cy="2308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my-MM" sz="900" dirty="0">
                <a:solidFill>
                  <a:prstClr val="blac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ဖတ်စာအုပ်စာမျက်နှာ 2 / အထောက်အကူပြုစာအုပ် စာမျက်နှာ 5</a:t>
            </a: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0809" y="1467282"/>
            <a:ext cx="3209925" cy="3590925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58506" y="2647580"/>
            <a:ext cx="3209925" cy="2724150"/>
          </a:xfrm>
          <a:prstGeom prst="rect">
            <a:avLst/>
          </a:prstGeom>
        </p:spPr>
      </p:pic>
      <p:sp>
        <p:nvSpPr>
          <p:cNvPr id="11" name="テキスト ボックス 10"/>
          <p:cNvSpPr txBox="1"/>
          <p:nvPr/>
        </p:nvSpPr>
        <p:spPr>
          <a:xfrm>
            <a:off x="1126761" y="5071180"/>
            <a:ext cx="3312646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my-MM" sz="1200" dirty="0">
                <a:solidFill>
                  <a:prstClr val="blac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ဘူဒိုဇာ၏ဥပမာ</a:t>
            </a: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4807146" y="2550004"/>
            <a:ext cx="3312646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my-MM" sz="1200" dirty="0">
                <a:solidFill>
                  <a:prstClr val="blac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မြေကော်ကား၏ဥပမာ</a:t>
            </a: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4807146" y="5389766"/>
            <a:ext cx="3312646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my-MM" sz="1200">
                <a:solidFill>
                  <a:prstClr val="blac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scraper ၏ဥပမာ</a:t>
            </a:r>
          </a:p>
        </p:txBody>
      </p:sp>
    </p:spTree>
    <p:extLst>
      <p:ext uri="{BB962C8B-B14F-4D97-AF65-F5344CB8AC3E}">
        <p14:creationId xmlns:p14="http://schemas.microsoft.com/office/powerpoint/2010/main" val="336410819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084" y="1209935"/>
            <a:ext cx="3589707" cy="2659246"/>
          </a:xfrm>
          <a:prstGeom prst="rect">
            <a:avLst/>
          </a:prstGeom>
        </p:spPr>
      </p:pic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my-MM" sz="1600" dirty="0"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motor grader</a:t>
            </a:r>
            <a:endParaRPr kumimoji="1" lang="ja-JP" altLang="en-US" sz="16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308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my-MM" sz="900" dirty="0">
                <a:solidFill>
                  <a:prstClr val="blac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ဖတ်စာအုပ်စာမျက်နှာ 92 / အထောက်အကူပြုစာအုပ် စာမျက်နှာ 38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en-US" altLang="ja-JP" sz="20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1242268" y="6053581"/>
            <a:ext cx="323761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my-MM" sz="1400" dirty="0">
                <a:solidFill>
                  <a:prstClr val="blac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Scarifier ကိရိယာ၏၌ပမာ</a:t>
            </a: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5336" y="1287152"/>
            <a:ext cx="3595828" cy="4791961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1860" y="3964563"/>
            <a:ext cx="2638425" cy="2114550"/>
          </a:xfrm>
          <a:prstGeom prst="rect">
            <a:avLst/>
          </a:prstGeom>
        </p:spPr>
      </p:pic>
      <p:sp>
        <p:nvSpPr>
          <p:cNvPr id="13" name="テキスト ボックス 12"/>
          <p:cNvSpPr txBox="1"/>
          <p:nvPr/>
        </p:nvSpPr>
        <p:spPr>
          <a:xfrm>
            <a:off x="1242267" y="3767615"/>
            <a:ext cx="323761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my-MM" sz="1400">
                <a:solidFill>
                  <a:prstClr val="blac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ဓါးသွားကိရိယာ၏ဥပမာ</a:t>
            </a: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4479878" y="6036191"/>
            <a:ext cx="3981804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my-MM" sz="1400" dirty="0">
                <a:solidFill>
                  <a:prstClr val="blac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motor grader ၏ လုပ်ငန်းသုံးကိရိယာများ၏ဥပမာ</a:t>
            </a:r>
          </a:p>
        </p:txBody>
      </p:sp>
      <p:sp>
        <p:nvSpPr>
          <p:cNvPr id="7" name="正方形/長方形 6"/>
          <p:cNvSpPr/>
          <p:nvPr/>
        </p:nvSpPr>
        <p:spPr>
          <a:xfrm>
            <a:off x="819150" y="1644650"/>
            <a:ext cx="273050" cy="1139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15" name="正方形/長方形 14"/>
          <p:cNvSpPr/>
          <p:nvPr/>
        </p:nvSpPr>
        <p:spPr>
          <a:xfrm>
            <a:off x="1192362" y="2120485"/>
            <a:ext cx="433237" cy="1147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16" name="正方形/長方形 15"/>
          <p:cNvSpPr/>
          <p:nvPr/>
        </p:nvSpPr>
        <p:spPr>
          <a:xfrm>
            <a:off x="1502570" y="2584483"/>
            <a:ext cx="433237" cy="1147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17" name="正方形/長方形 16"/>
          <p:cNvSpPr/>
          <p:nvPr/>
        </p:nvSpPr>
        <p:spPr>
          <a:xfrm>
            <a:off x="1519958" y="3017232"/>
            <a:ext cx="433237" cy="1147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18" name="正方形/長方形 17"/>
          <p:cNvSpPr/>
          <p:nvPr/>
        </p:nvSpPr>
        <p:spPr>
          <a:xfrm>
            <a:off x="2644453" y="3547984"/>
            <a:ext cx="905197" cy="1651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19" name="正方形/長方形 18"/>
          <p:cNvSpPr/>
          <p:nvPr/>
        </p:nvSpPr>
        <p:spPr>
          <a:xfrm>
            <a:off x="2321665" y="1547252"/>
            <a:ext cx="491385" cy="1418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20" name="正方形/長方形 19"/>
          <p:cNvSpPr/>
          <p:nvPr/>
        </p:nvSpPr>
        <p:spPr>
          <a:xfrm>
            <a:off x="3805827" y="1447137"/>
            <a:ext cx="491385" cy="1418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21" name="正方形/長方形 20"/>
          <p:cNvSpPr/>
          <p:nvPr/>
        </p:nvSpPr>
        <p:spPr>
          <a:xfrm>
            <a:off x="3735058" y="1701649"/>
            <a:ext cx="491385" cy="1418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22" name="正方形/長方形 21"/>
          <p:cNvSpPr/>
          <p:nvPr/>
        </p:nvSpPr>
        <p:spPr>
          <a:xfrm>
            <a:off x="3709679" y="2005912"/>
            <a:ext cx="587533" cy="1272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682557" y="1583215"/>
            <a:ext cx="90441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my-MM" sz="1000" dirty="0">
                <a:latin typeface="Pyidaungsu" panose="020B0502040204020203" pitchFamily="34" charset="0"/>
                <a:ea typeface="HGP明朝B" panose="02020800000000000000" pitchFamily="18" charset="-128"/>
                <a:cs typeface="Pyidaungsu" panose="020B0502040204020203" pitchFamily="34" charset="0"/>
              </a:rPr>
              <a:t>စက်လုံးအဆစ်</a:t>
            </a: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1018421" y="2091866"/>
            <a:ext cx="72167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my-MM" sz="1000">
                <a:latin typeface="Pyidaungsu" panose="020B0502040204020203" pitchFamily="34" charset="0"/>
                <a:ea typeface="HGP明朝B" panose="02020800000000000000" pitchFamily="18" charset="-128"/>
                <a:cs typeface="Pyidaungsu" panose="020B0502040204020203" pitchFamily="34" charset="0"/>
              </a:rPr>
              <a:t>draw-bar</a:t>
            </a: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1257549" y="2528552"/>
            <a:ext cx="48923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my-MM" sz="1000">
                <a:latin typeface="Pyidaungsu" panose="020B0502040204020203" pitchFamily="34" charset="0"/>
                <a:ea typeface="HGP明朝B" panose="02020800000000000000" pitchFamily="18" charset="-128"/>
                <a:cs typeface="Pyidaungsu" panose="020B0502040204020203" pitchFamily="34" charset="0"/>
              </a:rPr>
              <a:t>Circle</a:t>
            </a:r>
            <a:endParaRPr kumimoji="1" lang="ja-JP" altLang="en-US" sz="1000" dirty="0">
              <a:latin typeface="Pyidaungsu" panose="020B0502040204020203" pitchFamily="34" charset="0"/>
              <a:ea typeface="HGP明朝B" panose="02020800000000000000" pitchFamily="18" charset="-128"/>
              <a:cs typeface="Pyidaungsu" panose="020B0502040204020203" pitchFamily="34" charset="0"/>
            </a:endParaRP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1464218" y="2936089"/>
            <a:ext cx="55335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my-MM" sz="1000">
                <a:latin typeface="Pyidaungsu" panose="020B0502040204020203" pitchFamily="34" charset="0"/>
                <a:ea typeface="HGP明朝B" panose="02020800000000000000" pitchFamily="18" charset="-128"/>
                <a:cs typeface="Pyidaungsu" panose="020B0502040204020203" pitchFamily="34" charset="0"/>
              </a:rPr>
              <a:t>ဓါးသွား</a:t>
            </a:r>
            <a:endParaRPr kumimoji="1" lang="ja-JP" altLang="en-US" sz="1000" dirty="0">
              <a:latin typeface="Pyidaungsu" panose="020B0502040204020203" pitchFamily="34" charset="0"/>
              <a:ea typeface="HGP明朝B" panose="02020800000000000000" pitchFamily="18" charset="-128"/>
              <a:cs typeface="Pyidaungsu" panose="020B0502040204020203" pitchFamily="34" charset="0"/>
            </a:endParaRP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2036372" y="1435301"/>
            <a:ext cx="125707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my-MM" sz="1000">
                <a:latin typeface="Pyidaungsu" panose="020B0502040204020203" pitchFamily="34" charset="0"/>
                <a:ea typeface="HGP明朝B" panose="02020800000000000000" pitchFamily="18" charset="-128"/>
                <a:cs typeface="Pyidaungsu" panose="020B0502040204020203" pitchFamily="34" charset="0"/>
              </a:rPr>
              <a:t>လှည့်စက်ဂီယာအခန်း</a:t>
            </a:r>
            <a:endParaRPr kumimoji="1" lang="ja-JP" altLang="en-US" sz="1000" dirty="0">
              <a:latin typeface="Pyidaungsu" panose="020B0502040204020203" pitchFamily="34" charset="0"/>
              <a:ea typeface="HGP明朝B" panose="02020800000000000000" pitchFamily="18" charset="-128"/>
              <a:cs typeface="Pyidaungsu" panose="020B0502040204020203" pitchFamily="34" charset="0"/>
            </a:endParaRP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3731523" y="1387716"/>
            <a:ext cx="14366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my-MM" sz="1000">
                <a:latin typeface="Pyidaungsu" panose="020B0502040204020203" pitchFamily="34" charset="0"/>
                <a:ea typeface="HGP明朝B" panose="02020800000000000000" pitchFamily="18" charset="-128"/>
                <a:cs typeface="Pyidaungsu" panose="020B0502040204020203" pitchFamily="34" charset="0"/>
              </a:rPr>
              <a:t>ဝန်ချီစက် (arm) လက်တံ</a:t>
            </a:r>
            <a:endParaRPr kumimoji="1" lang="ja-JP" altLang="en-US" sz="1000" dirty="0">
              <a:latin typeface="Pyidaungsu" panose="020B0502040204020203" pitchFamily="34" charset="0"/>
              <a:ea typeface="HGP明朝B" panose="02020800000000000000" pitchFamily="18" charset="-128"/>
              <a:cs typeface="Pyidaungsu" panose="020B0502040204020203" pitchFamily="34" charset="0"/>
            </a:endParaRP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3709679" y="1668337"/>
            <a:ext cx="64953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my-MM" sz="1000">
                <a:latin typeface="Pyidaungsu" panose="020B0502040204020203" pitchFamily="34" charset="0"/>
                <a:ea typeface="HGP明朝B" panose="02020800000000000000" pitchFamily="18" charset="-128"/>
                <a:cs typeface="Pyidaungsu" panose="020B0502040204020203" pitchFamily="34" charset="0"/>
              </a:rPr>
              <a:t>ဝန်ချီလင့်</a:t>
            </a:r>
            <a:endParaRPr kumimoji="1" lang="ja-JP" altLang="en-US" sz="1000" dirty="0">
              <a:latin typeface="Pyidaungsu" panose="020B0502040204020203" pitchFamily="34" charset="0"/>
              <a:ea typeface="HGP明朝B" panose="02020800000000000000" pitchFamily="18" charset="-128"/>
              <a:cs typeface="Pyidaungsu" panose="020B0502040204020203" pitchFamily="34" charset="0"/>
            </a:endParaRP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3684034" y="1820446"/>
            <a:ext cx="1462260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>
              <a:lnSpc>
                <a:spcPct val="150000"/>
              </a:lnSpc>
            </a:pPr>
            <a:r>
              <a:rPr lang="my-MM" sz="800" dirty="0">
                <a:latin typeface="Pyidaungsu" panose="020B0502040204020203" pitchFamily="34" charset="0"/>
                <a:ea typeface="HGP明朝B" panose="02020800000000000000" pitchFamily="18" charset="-128"/>
                <a:cs typeface="Pyidaungsu" panose="020B0502040204020203" pitchFamily="34" charset="0"/>
              </a:rPr>
              <a:t>နှစ်ဖက်နှစ်ချက်ရွေ့လျားစေသည့်</a:t>
            </a:r>
            <a:endParaRPr lang="en-US" sz="800" dirty="0">
              <a:latin typeface="Pyidaungsu" panose="020B0502040204020203" pitchFamily="34" charset="0"/>
              <a:ea typeface="HGP明朝B" panose="02020800000000000000" pitchFamily="18" charset="-128"/>
              <a:cs typeface="Pyidaungsu" panose="020B0502040204020203" pitchFamily="34" charset="0"/>
            </a:endParaRPr>
          </a:p>
          <a:p>
            <a:pPr rtl="0">
              <a:lnSpc>
                <a:spcPct val="150000"/>
              </a:lnSpc>
            </a:pPr>
            <a:r>
              <a:rPr lang="my-MM" sz="800" dirty="0">
                <a:latin typeface="Pyidaungsu" panose="020B0502040204020203" pitchFamily="34" charset="0"/>
                <a:ea typeface="HGP明朝B" panose="02020800000000000000" pitchFamily="18" charset="-128"/>
                <a:cs typeface="Pyidaungsu" panose="020B0502040204020203" pitchFamily="34" charset="0"/>
              </a:rPr>
              <a:t>ဂီယာအခန်းငယ်</a:t>
            </a:r>
            <a:endParaRPr kumimoji="1" lang="ja-JP" altLang="en-US" sz="800" dirty="0">
              <a:latin typeface="Pyidaungsu" panose="020B0502040204020203" pitchFamily="34" charset="0"/>
              <a:ea typeface="HGP明朝B" panose="02020800000000000000" pitchFamily="18" charset="-128"/>
              <a:cs typeface="Pyidaungsu" panose="020B0502040204020203" pitchFamily="34" charset="0"/>
            </a:endParaRP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2593226" y="3432344"/>
            <a:ext cx="221086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my-MM" sz="1000">
                <a:latin typeface="Pyidaungsu" panose="020B0502040204020203" pitchFamily="34" charset="0"/>
                <a:ea typeface="HGP明朝B" panose="02020800000000000000" pitchFamily="18" charset="-128"/>
                <a:cs typeface="Pyidaungsu" panose="020B0502040204020203" pitchFamily="34" charset="0"/>
              </a:rPr>
              <a:t>လှုပ်ရမ်းတိမ်းစောင်းနိုင်သော ဓါးသွားလင့်</a:t>
            </a:r>
            <a:endParaRPr kumimoji="1" lang="ja-JP" altLang="en-US" sz="1000" dirty="0">
              <a:latin typeface="Pyidaungsu" panose="020B0502040204020203" pitchFamily="34" charset="0"/>
              <a:ea typeface="HGP明朝B" panose="02020800000000000000" pitchFamily="18" charset="-128"/>
              <a:cs typeface="Pyidaungsu" panose="020B0502040204020203" pitchFamily="34" charset="0"/>
            </a:endParaRPr>
          </a:p>
        </p:txBody>
      </p:sp>
      <p:sp>
        <p:nvSpPr>
          <p:cNvPr id="31" name="正方形/長方形 30"/>
          <p:cNvSpPr/>
          <p:nvPr/>
        </p:nvSpPr>
        <p:spPr>
          <a:xfrm>
            <a:off x="5391408" y="1378302"/>
            <a:ext cx="605532" cy="168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5179802" y="1388009"/>
            <a:ext cx="103746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my-MM" sz="1000">
                <a:latin typeface="Pyidaungsu" panose="020B0502040204020203" pitchFamily="34" charset="0"/>
                <a:ea typeface="HGP明朝B" panose="02020800000000000000" pitchFamily="18" charset="-128"/>
                <a:cs typeface="Pyidaungsu" panose="020B0502040204020203" pitchFamily="34" charset="0"/>
              </a:rPr>
              <a:t>ဓါးသွားလှည့်ခြင်း</a:t>
            </a:r>
          </a:p>
        </p:txBody>
      </p:sp>
      <p:sp>
        <p:nvSpPr>
          <p:cNvPr id="33" name="正方形/長方形 32"/>
          <p:cNvSpPr/>
          <p:nvPr/>
        </p:nvSpPr>
        <p:spPr>
          <a:xfrm>
            <a:off x="6245754" y="1378302"/>
            <a:ext cx="605532" cy="168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34" name="正方形/長方形 33"/>
          <p:cNvSpPr/>
          <p:nvPr/>
        </p:nvSpPr>
        <p:spPr>
          <a:xfrm>
            <a:off x="7278459" y="1362662"/>
            <a:ext cx="853596" cy="1845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6171654" y="1388009"/>
            <a:ext cx="6126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my-MM" sz="1000">
                <a:latin typeface="Pyidaungsu" panose="020B0502040204020203" pitchFamily="34" charset="0"/>
                <a:ea typeface="HGP明朝B" panose="02020800000000000000" pitchFamily="18" charset="-128"/>
                <a:cs typeface="Pyidaungsu" panose="020B0502040204020203" pitchFamily="34" charset="0"/>
              </a:rPr>
              <a:t>ယိုင်ခြင်း</a:t>
            </a:r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7128015" y="1388009"/>
            <a:ext cx="146546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my-MM" sz="1000">
                <a:latin typeface="Pyidaungsu" panose="020B0502040204020203" pitchFamily="34" charset="0"/>
                <a:ea typeface="HGP明朝B" panose="02020800000000000000" pitchFamily="18" charset="-128"/>
                <a:cs typeface="Pyidaungsu" panose="020B0502040204020203" pitchFamily="34" charset="0"/>
              </a:rPr>
              <a:t>ဓါးသွား အတင်အချ (ညာ)</a:t>
            </a:r>
          </a:p>
        </p:txBody>
      </p:sp>
      <p:sp>
        <p:nvSpPr>
          <p:cNvPr id="37" name="正方形/長方形 36"/>
          <p:cNvSpPr/>
          <p:nvPr/>
        </p:nvSpPr>
        <p:spPr>
          <a:xfrm>
            <a:off x="5267001" y="3827898"/>
            <a:ext cx="776124" cy="2167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38" name="正方形/長方形 37"/>
          <p:cNvSpPr/>
          <p:nvPr/>
        </p:nvSpPr>
        <p:spPr>
          <a:xfrm>
            <a:off x="6260177" y="3812258"/>
            <a:ext cx="1094073" cy="2367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39" name="テキスト ボックス 38"/>
          <p:cNvSpPr txBox="1"/>
          <p:nvPr/>
        </p:nvSpPr>
        <p:spPr>
          <a:xfrm>
            <a:off x="5116932" y="3792979"/>
            <a:ext cx="11416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my-MM" sz="1000" dirty="0">
                <a:latin typeface="Pyidaungsu" panose="020B0502040204020203" pitchFamily="34" charset="0"/>
                <a:ea typeface="HGP明朝B" panose="02020800000000000000" pitchFamily="18" charset="-128"/>
                <a:cs typeface="Pyidaungsu" panose="020B0502040204020203" pitchFamily="34" charset="0"/>
              </a:rPr>
              <a:t>ဓါးသွား အတင်အချ</a:t>
            </a:r>
            <a:endParaRPr lang="en-US" sz="1000" dirty="0">
              <a:latin typeface="Pyidaungsu" panose="020B0502040204020203" pitchFamily="34" charset="0"/>
              <a:ea typeface="HGP明朝B" panose="02020800000000000000" pitchFamily="18" charset="-128"/>
              <a:cs typeface="Pyidaungsu" panose="020B0502040204020203" pitchFamily="34" charset="0"/>
            </a:endParaRPr>
          </a:p>
          <a:p>
            <a:pPr rtl="0"/>
            <a:r>
              <a:rPr lang="my-MM" sz="1000" dirty="0">
                <a:latin typeface="Pyidaungsu" panose="020B0502040204020203" pitchFamily="34" charset="0"/>
                <a:ea typeface="HGP明朝B" panose="02020800000000000000" pitchFamily="18" charset="-128"/>
                <a:cs typeface="Pyidaungsu" panose="020B0502040204020203" pitchFamily="34" charset="0"/>
              </a:rPr>
              <a:t> (ဘယ်) </a:t>
            </a:r>
          </a:p>
        </p:txBody>
      </p:sp>
      <p:sp>
        <p:nvSpPr>
          <p:cNvPr id="40" name="テキスト ボックス 39"/>
          <p:cNvSpPr txBox="1"/>
          <p:nvPr/>
        </p:nvSpPr>
        <p:spPr>
          <a:xfrm>
            <a:off x="6327764" y="3869181"/>
            <a:ext cx="213391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my-MM" sz="1000">
                <a:latin typeface="Pyidaungsu" panose="020B0502040204020203" pitchFamily="34" charset="0"/>
                <a:ea typeface="HGP明朝B" panose="02020800000000000000" pitchFamily="18" charset="-128"/>
                <a:cs typeface="Pyidaungsu" panose="020B0502040204020203" pitchFamily="34" charset="0"/>
              </a:rPr>
              <a:t>draw-bar နှစ်ဖက်နှစ်ချက်ရွေ့လျားခြင်း</a:t>
            </a:r>
          </a:p>
        </p:txBody>
      </p:sp>
    </p:spTree>
    <p:extLst>
      <p:ext uri="{BB962C8B-B14F-4D97-AF65-F5344CB8AC3E}">
        <p14:creationId xmlns:p14="http://schemas.microsoft.com/office/powerpoint/2010/main" val="228878310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50" y="1542616"/>
            <a:ext cx="3877818" cy="2852739"/>
          </a:xfrm>
          <a:prstGeom prst="rect">
            <a:avLst/>
          </a:prstGeom>
        </p:spPr>
      </p:pic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386715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my-MM" sz="1600" dirty="0"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scraper</a:t>
            </a:r>
            <a:endParaRPr kumimoji="1" lang="ja-JP" altLang="en-US" sz="16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308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my-MM" sz="900" dirty="0">
                <a:solidFill>
                  <a:prstClr val="blac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ဖတ်စာအုပ်စာမျက်နှာ 94 / အထောက်အကူပြုစာအုပ် စာမျက်နှာ 39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3867150" cy="416606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en-US" altLang="ja-JP" sz="10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10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10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10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10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10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10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943420" y="4565679"/>
            <a:ext cx="3237610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my-MM" sz="1100" dirty="0">
                <a:solidFill>
                  <a:prstClr val="blac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scraper ၏ လုပ်ငန်းသုံးကိရိယာဥပမာ</a:t>
            </a:r>
          </a:p>
        </p:txBody>
      </p:sp>
      <p:sp>
        <p:nvSpPr>
          <p:cNvPr id="19" name="タイトル 3"/>
          <p:cNvSpPr txBox="1">
            <a:spLocks/>
          </p:cNvSpPr>
          <p:nvPr/>
        </p:nvSpPr>
        <p:spPr>
          <a:xfrm>
            <a:off x="4648200" y="614778"/>
            <a:ext cx="3867150" cy="56022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my-MM" sz="1600" dirty="0"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ဥမင်အတွင်းသုံးကျောက်သယ်စက်</a:t>
            </a:r>
          </a:p>
        </p:txBody>
      </p:sp>
      <p:sp>
        <p:nvSpPr>
          <p:cNvPr id="20" name="コンテンツ プレースホルダー 4"/>
          <p:cNvSpPr txBox="1">
            <a:spLocks/>
          </p:cNvSpPr>
          <p:nvPr/>
        </p:nvSpPr>
        <p:spPr>
          <a:xfrm>
            <a:off x="4648200" y="1270385"/>
            <a:ext cx="3867150" cy="416606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en-US" altLang="ja-JP" sz="10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10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10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10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10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10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10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4881" y="2072552"/>
            <a:ext cx="3793788" cy="2021466"/>
          </a:xfrm>
          <a:prstGeom prst="rect">
            <a:avLst/>
          </a:prstGeom>
        </p:spPr>
      </p:pic>
      <p:sp>
        <p:nvSpPr>
          <p:cNvPr id="23" name="テキスト ボックス 22"/>
          <p:cNvSpPr txBox="1"/>
          <p:nvPr/>
        </p:nvSpPr>
        <p:spPr>
          <a:xfrm>
            <a:off x="4962970" y="4579454"/>
            <a:ext cx="3237610" cy="57900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>
              <a:lnSpc>
                <a:spcPct val="150000"/>
              </a:lnSpc>
            </a:pPr>
            <a:r>
              <a:rPr lang="my-MM" sz="1100" dirty="0">
                <a:solidFill>
                  <a:prstClr val="blac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ခြစ်ယူဆွဲသွင်းသည့်အမျိုးအစား ဝန်ချီစက်၏လုပ်ငန်းသုံးကိရိယာဥပမာ</a:t>
            </a:r>
          </a:p>
        </p:txBody>
      </p:sp>
      <p:sp>
        <p:nvSpPr>
          <p:cNvPr id="11" name="正方形/長方形 10"/>
          <p:cNvSpPr/>
          <p:nvPr/>
        </p:nvSpPr>
        <p:spPr>
          <a:xfrm>
            <a:off x="779094" y="1980257"/>
            <a:ext cx="853596" cy="1845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 sz="100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14" name="正方形/長方形 13"/>
          <p:cNvSpPr/>
          <p:nvPr/>
        </p:nvSpPr>
        <p:spPr>
          <a:xfrm>
            <a:off x="2564637" y="1580473"/>
            <a:ext cx="853596" cy="1845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 sz="100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15" name="正方形/長方形 14"/>
          <p:cNvSpPr/>
          <p:nvPr/>
        </p:nvSpPr>
        <p:spPr>
          <a:xfrm>
            <a:off x="3997464" y="3589222"/>
            <a:ext cx="385169" cy="1978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 sz="100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16" name="正方形/長方形 15"/>
          <p:cNvSpPr/>
          <p:nvPr/>
        </p:nvSpPr>
        <p:spPr>
          <a:xfrm>
            <a:off x="2369640" y="4235363"/>
            <a:ext cx="535401" cy="1978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 sz="100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17" name="正方形/長方形 16"/>
          <p:cNvSpPr/>
          <p:nvPr/>
        </p:nvSpPr>
        <p:spPr>
          <a:xfrm>
            <a:off x="1683398" y="4004775"/>
            <a:ext cx="675993" cy="2402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 sz="100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18" name="正方形/長方形 17"/>
          <p:cNvSpPr/>
          <p:nvPr/>
        </p:nvSpPr>
        <p:spPr>
          <a:xfrm>
            <a:off x="867895" y="4253695"/>
            <a:ext cx="789071" cy="2402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 sz="100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21" name="正方形/長方形 20"/>
          <p:cNvSpPr/>
          <p:nvPr/>
        </p:nvSpPr>
        <p:spPr>
          <a:xfrm>
            <a:off x="779094" y="2422553"/>
            <a:ext cx="345699" cy="2402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 sz="100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685188" y="2475530"/>
            <a:ext cx="44114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my-MM" sz="1000">
                <a:latin typeface="Pyidaungsu" panose="020B0502040204020203" pitchFamily="34" charset="0"/>
                <a:ea typeface="HGP明朝B" panose="02020800000000000000" pitchFamily="18" charset="-128"/>
                <a:cs typeface="Pyidaungsu" panose="020B0502040204020203" pitchFamily="34" charset="0"/>
              </a:rPr>
              <a:t>yoke</a:t>
            </a: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712006" y="1953913"/>
            <a:ext cx="9605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my-MM" sz="1000" dirty="0">
                <a:latin typeface="Pyidaungsu" panose="020B0502040204020203" pitchFamily="34" charset="0"/>
                <a:ea typeface="HGP明朝B" panose="02020800000000000000" pitchFamily="18" charset="-128"/>
                <a:cs typeface="Pyidaungsu" panose="020B0502040204020203" pitchFamily="34" charset="0"/>
              </a:rPr>
              <a:t>Appron (arm) </a:t>
            </a:r>
          </a:p>
          <a:p>
            <a:pPr rtl="0"/>
            <a:r>
              <a:rPr lang="my-MM" sz="1000" dirty="0">
                <a:latin typeface="Pyidaungsu" panose="020B0502040204020203" pitchFamily="34" charset="0"/>
                <a:ea typeface="HGP明朝B" panose="02020800000000000000" pitchFamily="18" charset="-128"/>
                <a:cs typeface="Pyidaungsu" panose="020B0502040204020203" pitchFamily="34" charset="0"/>
              </a:rPr>
              <a:t>လက်တံ</a:t>
            </a: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2623385" y="1542616"/>
            <a:ext cx="56297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my-MM" sz="1000">
                <a:latin typeface="Pyidaungsu" panose="020B0502040204020203" pitchFamily="34" charset="0"/>
                <a:ea typeface="HGP明朝B" panose="02020800000000000000" pitchFamily="18" charset="-128"/>
                <a:cs typeface="Pyidaungsu" panose="020B0502040204020203" pitchFamily="34" charset="0"/>
              </a:rPr>
              <a:t>Ejector</a:t>
            </a: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3981440" y="3540850"/>
            <a:ext cx="4523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my-MM" sz="1000">
                <a:latin typeface="Pyidaungsu" panose="020B0502040204020203" pitchFamily="34" charset="0"/>
                <a:ea typeface="HGP明朝B" panose="02020800000000000000" pitchFamily="18" charset="-128"/>
                <a:cs typeface="Pyidaungsu" panose="020B0502040204020203" pitchFamily="34" charset="0"/>
              </a:rPr>
              <a:t>Bowl</a:t>
            </a: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2315669" y="4186991"/>
            <a:ext cx="51007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my-MM" sz="1000">
                <a:latin typeface="Pyidaungsu" panose="020B0502040204020203" pitchFamily="34" charset="0"/>
                <a:ea typeface="HGP明朝B" panose="02020800000000000000" pitchFamily="18" charset="-128"/>
                <a:cs typeface="Pyidaungsu" panose="020B0502040204020203" pitchFamily="34" charset="0"/>
              </a:rPr>
              <a:t>Apron</a:t>
            </a: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1794867" y="3917778"/>
            <a:ext cx="5822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0"/>
            <a:r>
              <a:rPr lang="my-MM" sz="1000">
                <a:latin typeface="Pyidaungsu" panose="020B0502040204020203" pitchFamily="34" charset="0"/>
                <a:ea typeface="HGP明朝B" panose="02020800000000000000" pitchFamily="18" charset="-128"/>
                <a:cs typeface="Pyidaungsu" panose="020B0502040204020203" pitchFamily="34" charset="0"/>
              </a:rPr>
              <a:t>Cutting</a:t>
            </a:r>
            <a:r>
              <a:rPr kumimoji="1" lang="en-US" altLang="ja-JP" sz="1000" dirty="0">
                <a:latin typeface="Pyidaungsu" panose="020B0502040204020203" pitchFamily="34" charset="0"/>
                <a:ea typeface="HGP明朝B" panose="02020800000000000000" pitchFamily="18" charset="-128"/>
                <a:cs typeface="Pyidaungsu" panose="020B0502040204020203" pitchFamily="34" charset="0"/>
              </a:rPr>
              <a:t/>
            </a:r>
            <a:br>
              <a:rPr kumimoji="1" lang="en-US" altLang="ja-JP" sz="1000" dirty="0">
                <a:latin typeface="Pyidaungsu" panose="020B0502040204020203" pitchFamily="34" charset="0"/>
                <a:ea typeface="HGP明朝B" panose="02020800000000000000" pitchFamily="18" charset="-128"/>
                <a:cs typeface="Pyidaungsu" panose="020B0502040204020203" pitchFamily="34" charset="0"/>
              </a:rPr>
            </a:br>
            <a:r>
              <a:rPr lang="my-MM" sz="1000">
                <a:latin typeface="Pyidaungsu" panose="020B0502040204020203" pitchFamily="34" charset="0"/>
                <a:ea typeface="HGP明朝B" panose="02020800000000000000" pitchFamily="18" charset="-128"/>
                <a:cs typeface="Pyidaungsu" panose="020B0502040204020203" pitchFamily="34" charset="0"/>
              </a:rPr>
              <a:t>edge</a:t>
            </a: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834528" y="4184991"/>
            <a:ext cx="94448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my-MM" sz="1000">
                <a:latin typeface="Pyidaungsu" panose="020B0502040204020203" pitchFamily="34" charset="0"/>
                <a:ea typeface="HGP明朝B" panose="02020800000000000000" pitchFamily="18" charset="-128"/>
                <a:cs typeface="Pyidaungsu" panose="020B0502040204020203" pitchFamily="34" charset="0"/>
              </a:rPr>
              <a:t>Bowl cylinder</a:t>
            </a:r>
          </a:p>
        </p:txBody>
      </p:sp>
      <p:sp>
        <p:nvSpPr>
          <p:cNvPr id="28" name="正方形/長方形 27"/>
          <p:cNvSpPr/>
          <p:nvPr/>
        </p:nvSpPr>
        <p:spPr>
          <a:xfrm>
            <a:off x="7065257" y="2212500"/>
            <a:ext cx="853596" cy="1845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 sz="100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7075505" y="2173381"/>
            <a:ext cx="157286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my-MM" sz="1000" dirty="0">
                <a:latin typeface="Pyidaungsu" panose="020B0502040204020203" pitchFamily="34" charset="0"/>
                <a:ea typeface="HGP明朝B" panose="02020800000000000000" pitchFamily="18" charset="-128"/>
                <a:cs typeface="Pyidaungsu" panose="020B0502040204020203" pitchFamily="34" charset="0"/>
              </a:rPr>
              <a:t>သယ်ပို့ကိရိယာ (Conveyor)</a:t>
            </a:r>
          </a:p>
        </p:txBody>
      </p:sp>
      <p:sp>
        <p:nvSpPr>
          <p:cNvPr id="31" name="正方形/長方形 30"/>
          <p:cNvSpPr/>
          <p:nvPr/>
        </p:nvSpPr>
        <p:spPr>
          <a:xfrm>
            <a:off x="5683516" y="2072551"/>
            <a:ext cx="853596" cy="1845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 sz="100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32" name="正方形/長方形 31"/>
          <p:cNvSpPr/>
          <p:nvPr/>
        </p:nvSpPr>
        <p:spPr>
          <a:xfrm>
            <a:off x="5947589" y="2164846"/>
            <a:ext cx="853596" cy="1845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 sz="100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33" name="正方形/長方形 32"/>
          <p:cNvSpPr/>
          <p:nvPr/>
        </p:nvSpPr>
        <p:spPr>
          <a:xfrm>
            <a:off x="4684881" y="2856508"/>
            <a:ext cx="370180" cy="1845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 sz="100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34" name="正方形/長方形 33"/>
          <p:cNvSpPr/>
          <p:nvPr/>
        </p:nvSpPr>
        <p:spPr>
          <a:xfrm>
            <a:off x="4684881" y="3688146"/>
            <a:ext cx="370180" cy="1845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 sz="100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35" name="正方形/長方形 34"/>
          <p:cNvSpPr/>
          <p:nvPr/>
        </p:nvSpPr>
        <p:spPr>
          <a:xfrm>
            <a:off x="7229960" y="3872667"/>
            <a:ext cx="519579" cy="1845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 sz="100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5860213" y="2174447"/>
            <a:ext cx="100219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my-MM" sz="1000">
                <a:latin typeface="Pyidaungsu" panose="020B0502040204020203" pitchFamily="34" charset="0"/>
                <a:ea typeface="HGP明朝B" panose="02020800000000000000" pitchFamily="18" charset="-128"/>
                <a:cs typeface="Pyidaungsu" panose="020B0502040204020203" pitchFamily="34" charset="0"/>
              </a:rPr>
              <a:t>လက်တံ(Boom)</a:t>
            </a:r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5467598" y="1998053"/>
            <a:ext cx="62709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my-MM" sz="1000">
                <a:latin typeface="Pyidaungsu" panose="020B0502040204020203" pitchFamily="34" charset="0"/>
                <a:ea typeface="HGP明朝B" panose="02020800000000000000" pitchFamily="18" charset="-128"/>
                <a:cs typeface="Pyidaungsu" panose="020B0502040204020203" pitchFamily="34" charset="0"/>
              </a:rPr>
              <a:t>ဆလင်ဒါ</a:t>
            </a:r>
          </a:p>
        </p:txBody>
      </p:sp>
      <p:sp>
        <p:nvSpPr>
          <p:cNvPr id="38" name="テキスト ボックス 37"/>
          <p:cNvSpPr txBox="1"/>
          <p:nvPr/>
        </p:nvSpPr>
        <p:spPr>
          <a:xfrm>
            <a:off x="4633901" y="2825692"/>
            <a:ext cx="93487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my-MM" sz="1000">
                <a:latin typeface="Pyidaungsu" panose="020B0502040204020203" pitchFamily="34" charset="0"/>
                <a:ea typeface="HGP明朝B" panose="02020800000000000000" pitchFamily="18" charset="-128"/>
                <a:cs typeface="Pyidaungsu" panose="020B0502040204020203" pitchFamily="34" charset="0"/>
              </a:rPr>
              <a:t>လက်တံ (arm)</a:t>
            </a:r>
          </a:p>
        </p:txBody>
      </p:sp>
      <p:sp>
        <p:nvSpPr>
          <p:cNvPr id="39" name="テキスト ボックス 38"/>
          <p:cNvSpPr txBox="1"/>
          <p:nvPr/>
        </p:nvSpPr>
        <p:spPr>
          <a:xfrm>
            <a:off x="4595368" y="3817792"/>
            <a:ext cx="75373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my-MM" sz="1000" dirty="0">
                <a:latin typeface="Pyidaungsu" panose="020B0502040204020203" pitchFamily="34" charset="0"/>
                <a:ea typeface="HGP明朝B" panose="02020800000000000000" pitchFamily="18" charset="-128"/>
                <a:cs typeface="Pyidaungsu" panose="020B0502040204020203" pitchFamily="34" charset="0"/>
              </a:rPr>
              <a:t>လက်သည်း</a:t>
            </a:r>
          </a:p>
        </p:txBody>
      </p:sp>
      <p:sp>
        <p:nvSpPr>
          <p:cNvPr id="40" name="テキスト ボックス 39"/>
          <p:cNvSpPr txBox="1"/>
          <p:nvPr/>
        </p:nvSpPr>
        <p:spPr>
          <a:xfrm>
            <a:off x="7065257" y="3825154"/>
            <a:ext cx="81945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my-MM" sz="1000">
                <a:latin typeface="Pyidaungsu" panose="020B0502040204020203" pitchFamily="34" charset="0"/>
                <a:ea typeface="HGP明朝B" panose="02020800000000000000" pitchFamily="18" charset="-128"/>
                <a:cs typeface="Pyidaungsu" panose="020B0502040204020203" pitchFamily="34" charset="0"/>
              </a:rPr>
              <a:t>ဆုံလည်ဖရိမ်</a:t>
            </a:r>
          </a:p>
        </p:txBody>
      </p:sp>
    </p:spTree>
    <p:extLst>
      <p:ext uri="{BB962C8B-B14F-4D97-AF65-F5344CB8AC3E}">
        <p14:creationId xmlns:p14="http://schemas.microsoft.com/office/powerpoint/2010/main" val="123530425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19743" y="2908299"/>
            <a:ext cx="9144000" cy="601663"/>
          </a:xfrm>
        </p:spPr>
        <p:txBody>
          <a:bodyPr rtlCol="0" anchor="ctr">
            <a:normAutofit fontScale="90000"/>
          </a:bodyPr>
          <a:lstStyle/>
          <a:p>
            <a:pPr marL="1257300" indent="-1257300" algn="l" rtl="0">
              <a:lnSpc>
                <a:spcPct val="150000"/>
              </a:lnSpc>
            </a:pPr>
            <a:r>
              <a:rPr lang="my-MM" sz="3200" dirty="0">
                <a:latin typeface="Pyidaungsu" panose="020B0502040204020203" pitchFamily="34" charset="0"/>
                <a:ea typeface="ＭＳ Ｐゴシック" panose="020B0600070205080204" pitchFamily="50" charset="-128"/>
                <a:cs typeface="Pyidaungsu" panose="020B0502040204020203" pitchFamily="34" charset="0"/>
              </a:rPr>
              <a:t>အခန်း 6 ယာဉ်အမျိုးအစားဆောက်လုပ်ရေးစက်ယန္တရား လည်ပတ်မှုနှင့်သက်ဆိုင်သည့်ပစ္စည်းကိရိယာများကို ကိုင်တွယ်ခြင်းစသည်</a:t>
            </a:r>
            <a:endParaRPr kumimoji="1" lang="ja-JP" altLang="en-US" sz="3200" dirty="0">
              <a:latin typeface="Pyidaungsu" panose="020B0502040204020203" pitchFamily="34" charset="0"/>
              <a:ea typeface="ＭＳ Ｐゴシック" panose="020B0600070205080204" pitchFamily="50" charset="-128"/>
              <a:cs typeface="Pyidaungsu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57073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my-MM" sz="1600"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ဘူဒိုဇာ １・・・အခြေခံလုပ်ဆောင်မှု</a:t>
            </a:r>
            <a:endParaRPr kumimoji="1" lang="ja-JP" altLang="en-US" sz="16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308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my-MM" sz="900" dirty="0">
                <a:solidFill>
                  <a:prstClr val="blac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ဖတ်စာအုပ်စာမျက်နှာ 97 / အထောက်အကူပြုစာအုပ် စာမျက်နှာ 41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en-US" altLang="ja-JP" sz="20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986297" y="5312618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my-MM" sz="1200" dirty="0">
                <a:solidFill>
                  <a:prstClr val="blac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ဘူဒိုဇာ လုပ်ဆောင်မှုကိရိယာ၏ဥပမာ</a:t>
            </a: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978" y="1987051"/>
            <a:ext cx="3414249" cy="3298614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3834" y="2471585"/>
            <a:ext cx="3889624" cy="2615963"/>
          </a:xfrm>
          <a:prstGeom prst="rect">
            <a:avLst/>
          </a:prstGeom>
        </p:spPr>
      </p:pic>
      <p:sp>
        <p:nvSpPr>
          <p:cNvPr id="12" name="テキスト ボックス 11"/>
          <p:cNvSpPr txBox="1"/>
          <p:nvPr/>
        </p:nvSpPr>
        <p:spPr>
          <a:xfrm>
            <a:off x="4714163" y="5327291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my-MM" sz="1200" dirty="0">
                <a:solidFill>
                  <a:prstClr val="blac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ဘူဒိုဇာများ၏စံချိန်မီလုပ်ဆောင်မှုနည်းလမ်းများ</a:t>
            </a:r>
          </a:p>
        </p:txBody>
      </p:sp>
      <p:sp>
        <p:nvSpPr>
          <p:cNvPr id="10" name="テキスト ボックス 902">
            <a:extLst>
              <a:ext uri="{FF2B5EF4-FFF2-40B4-BE49-F238E27FC236}">
                <a16:creationId xmlns:a16="http://schemas.microsoft.com/office/drawing/2014/main" id="{34F0DCA5-FCAB-4547-8A06-1BCFDF3AA1BA}"/>
              </a:ext>
            </a:extLst>
          </p:cNvPr>
          <p:cNvSpPr txBox="1"/>
          <p:nvPr/>
        </p:nvSpPr>
        <p:spPr>
          <a:xfrm>
            <a:off x="7433815" y="3380421"/>
            <a:ext cx="728345" cy="1524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800" kern="10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ပေါလောပေါ်ခြင်း</a:t>
            </a:r>
          </a:p>
        </p:txBody>
      </p:sp>
      <p:sp>
        <p:nvSpPr>
          <p:cNvPr id="11" name="テキスト ボックス 903">
            <a:extLst>
              <a:ext uri="{FF2B5EF4-FFF2-40B4-BE49-F238E27FC236}">
                <a16:creationId xmlns:a16="http://schemas.microsoft.com/office/drawing/2014/main" id="{C4BEF45E-673F-4686-9CDC-94586525EA47}"/>
              </a:ext>
            </a:extLst>
          </p:cNvPr>
          <p:cNvSpPr txBox="1"/>
          <p:nvPr/>
        </p:nvSpPr>
        <p:spPr>
          <a:xfrm rot="16200000">
            <a:off x="5917944" y="2506533"/>
            <a:ext cx="1549402" cy="16623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 rtl="0"/>
            <a:r>
              <a:rPr lang="my-MM" sz="8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အရှိန်ရှော့ (decelerator) ခြေနင်းပြား</a:t>
            </a:r>
          </a:p>
        </p:txBody>
      </p:sp>
      <p:sp>
        <p:nvSpPr>
          <p:cNvPr id="13" name="テキスト ボックス 904">
            <a:extLst>
              <a:ext uri="{FF2B5EF4-FFF2-40B4-BE49-F238E27FC236}">
                <a16:creationId xmlns:a16="http://schemas.microsoft.com/office/drawing/2014/main" id="{7C53BFB5-3972-4A71-909D-4A7CC7C33C4E}"/>
              </a:ext>
            </a:extLst>
          </p:cNvPr>
          <p:cNvSpPr txBox="1"/>
          <p:nvPr/>
        </p:nvSpPr>
        <p:spPr>
          <a:xfrm rot="16200000">
            <a:off x="5852016" y="2871957"/>
            <a:ext cx="824027" cy="16623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 rtl="0"/>
            <a:r>
              <a:rPr lang="my-MM" sz="800" kern="10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ဘရိတ်ခြေနင်းပြား</a:t>
            </a:r>
          </a:p>
        </p:txBody>
      </p:sp>
      <p:sp>
        <p:nvSpPr>
          <p:cNvPr id="15" name="テキスト ボックス 905">
            <a:extLst>
              <a:ext uri="{FF2B5EF4-FFF2-40B4-BE49-F238E27FC236}">
                <a16:creationId xmlns:a16="http://schemas.microsoft.com/office/drawing/2014/main" id="{D0BA0674-860A-458A-B5F0-9A9A8D8B738B}"/>
              </a:ext>
            </a:extLst>
          </p:cNvPr>
          <p:cNvSpPr txBox="1"/>
          <p:nvPr/>
        </p:nvSpPr>
        <p:spPr>
          <a:xfrm rot="16200000">
            <a:off x="5409008" y="2884039"/>
            <a:ext cx="843076" cy="19266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 rtl="0"/>
            <a:r>
              <a:rPr lang="my-MM" sz="800" kern="10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ကလပ်ခြေနင်းပြား</a:t>
            </a:r>
          </a:p>
        </p:txBody>
      </p:sp>
      <p:sp>
        <p:nvSpPr>
          <p:cNvPr id="16" name="テキスト ボックス 906">
            <a:extLst>
              <a:ext uri="{FF2B5EF4-FFF2-40B4-BE49-F238E27FC236}">
                <a16:creationId xmlns:a16="http://schemas.microsoft.com/office/drawing/2014/main" id="{FE597913-96C5-4213-9621-74F3348CAC2D}"/>
              </a:ext>
            </a:extLst>
          </p:cNvPr>
          <p:cNvSpPr txBox="1"/>
          <p:nvPr/>
        </p:nvSpPr>
        <p:spPr>
          <a:xfrm>
            <a:off x="7115517" y="3747503"/>
            <a:ext cx="895925" cy="1524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8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အောက်ချခြင်း (sage)</a:t>
            </a:r>
          </a:p>
        </p:txBody>
      </p:sp>
      <p:sp>
        <p:nvSpPr>
          <p:cNvPr id="17" name="テキスト ボックス 907">
            <a:extLst>
              <a:ext uri="{FF2B5EF4-FFF2-40B4-BE49-F238E27FC236}">
                <a16:creationId xmlns:a16="http://schemas.microsoft.com/office/drawing/2014/main" id="{A9433F9E-1281-4BE6-A686-B1099B361FAC}"/>
              </a:ext>
            </a:extLst>
          </p:cNvPr>
          <p:cNvSpPr txBox="1"/>
          <p:nvPr/>
        </p:nvSpPr>
        <p:spPr>
          <a:xfrm>
            <a:off x="6692645" y="4196127"/>
            <a:ext cx="467061" cy="24235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800" kern="10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ဘယ်ဘက်စောင်းခြင်း</a:t>
            </a:r>
          </a:p>
        </p:txBody>
      </p:sp>
      <p:sp>
        <p:nvSpPr>
          <p:cNvPr id="18" name="テキスト ボックス 908">
            <a:extLst>
              <a:ext uri="{FF2B5EF4-FFF2-40B4-BE49-F238E27FC236}">
                <a16:creationId xmlns:a16="http://schemas.microsoft.com/office/drawing/2014/main" id="{FE0E9978-3401-4124-B970-6939B821CC74}"/>
              </a:ext>
            </a:extLst>
          </p:cNvPr>
          <p:cNvSpPr txBox="1"/>
          <p:nvPr/>
        </p:nvSpPr>
        <p:spPr>
          <a:xfrm>
            <a:off x="7937141" y="4196127"/>
            <a:ext cx="434026" cy="22811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800" kern="10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ညာဘက်စောင်းခြင်း</a:t>
            </a:r>
          </a:p>
        </p:txBody>
      </p:sp>
      <p:sp>
        <p:nvSpPr>
          <p:cNvPr id="19" name="テキスト ボックス 909">
            <a:extLst>
              <a:ext uri="{FF2B5EF4-FFF2-40B4-BE49-F238E27FC236}">
                <a16:creationId xmlns:a16="http://schemas.microsoft.com/office/drawing/2014/main" id="{5F6D8006-1E02-4F59-9C21-0C11F2743655}"/>
              </a:ext>
            </a:extLst>
          </p:cNvPr>
          <p:cNvSpPr txBox="1"/>
          <p:nvPr/>
        </p:nvSpPr>
        <p:spPr>
          <a:xfrm>
            <a:off x="7179442" y="4652786"/>
            <a:ext cx="949133" cy="15239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8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မြှင့်တင်ခြင်း (age)</a:t>
            </a:r>
          </a:p>
        </p:txBody>
      </p:sp>
      <p:sp>
        <p:nvSpPr>
          <p:cNvPr id="20" name="テキスト ボックス 910">
            <a:extLst>
              <a:ext uri="{FF2B5EF4-FFF2-40B4-BE49-F238E27FC236}">
                <a16:creationId xmlns:a16="http://schemas.microsoft.com/office/drawing/2014/main" id="{3D2D06D2-4664-4C70-A012-7E28819604A7}"/>
              </a:ext>
            </a:extLst>
          </p:cNvPr>
          <p:cNvSpPr txBox="1"/>
          <p:nvPr/>
        </p:nvSpPr>
        <p:spPr>
          <a:xfrm>
            <a:off x="7179442" y="4888756"/>
            <a:ext cx="949133" cy="19406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900" kern="10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(အလုပ်လီဗာ)</a:t>
            </a:r>
          </a:p>
        </p:txBody>
      </p:sp>
      <p:sp>
        <p:nvSpPr>
          <p:cNvPr id="21" name="テキスト ボックス 911">
            <a:extLst>
              <a:ext uri="{FF2B5EF4-FFF2-40B4-BE49-F238E27FC236}">
                <a16:creationId xmlns:a16="http://schemas.microsoft.com/office/drawing/2014/main" id="{DD4F644F-B944-48B8-B75D-5B6137D82918}"/>
              </a:ext>
            </a:extLst>
          </p:cNvPr>
          <p:cNvSpPr txBox="1"/>
          <p:nvPr/>
        </p:nvSpPr>
        <p:spPr>
          <a:xfrm>
            <a:off x="5951830" y="4544889"/>
            <a:ext cx="575884" cy="23489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my-MM" sz="9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ယာဉ်မောင်းထိုင်ခုံ</a:t>
            </a:r>
          </a:p>
        </p:txBody>
      </p:sp>
      <p:sp>
        <p:nvSpPr>
          <p:cNvPr id="22" name="テキスト ボックス 912">
            <a:extLst>
              <a:ext uri="{FF2B5EF4-FFF2-40B4-BE49-F238E27FC236}">
                <a16:creationId xmlns:a16="http://schemas.microsoft.com/office/drawing/2014/main" id="{F77C36E5-3618-4787-8D17-A7A9E9DE9614}"/>
              </a:ext>
            </a:extLst>
          </p:cNvPr>
          <p:cNvSpPr txBox="1"/>
          <p:nvPr/>
        </p:nvSpPr>
        <p:spPr>
          <a:xfrm>
            <a:off x="5182846" y="4643600"/>
            <a:ext cx="640747" cy="54414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>
              <a:lnSpc>
                <a:spcPct val="150000"/>
              </a:lnSpc>
            </a:pPr>
            <a:r>
              <a:rPr lang="my-MM" sz="6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အရှိန်ပြောင်း</a:t>
            </a:r>
            <a:r>
              <a:rPr lang="en-US" sz="6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 </a:t>
            </a:r>
            <a:r>
              <a:rPr lang="my-MM" sz="6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လီဗာ</a:t>
            </a:r>
          </a:p>
          <a:p>
            <a:pPr algn="ctr" rtl="0">
              <a:lnSpc>
                <a:spcPct val="150000"/>
              </a:lnSpc>
            </a:pPr>
            <a:r>
              <a:rPr lang="my-MM" sz="6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ရှေ့နောက်</a:t>
            </a:r>
            <a:r>
              <a:rPr lang="en-US" sz="6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 </a:t>
            </a:r>
            <a:r>
              <a:rPr lang="my-MM" sz="6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ပေါင်းစပ်ထားသော</a:t>
            </a:r>
          </a:p>
        </p:txBody>
      </p:sp>
      <p:sp>
        <p:nvSpPr>
          <p:cNvPr id="23" name="テキスト ボックス 914">
            <a:extLst>
              <a:ext uri="{FF2B5EF4-FFF2-40B4-BE49-F238E27FC236}">
                <a16:creationId xmlns:a16="http://schemas.microsoft.com/office/drawing/2014/main" id="{C8515343-C2EC-4BE7-AA14-CE03308982E2}"/>
              </a:ext>
            </a:extLst>
          </p:cNvPr>
          <p:cNvSpPr txBox="1"/>
          <p:nvPr/>
        </p:nvSpPr>
        <p:spPr>
          <a:xfrm rot="16200000">
            <a:off x="5295208" y="4250268"/>
            <a:ext cx="843076" cy="17349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 rtl="0">
              <a:lnSpc>
                <a:spcPct val="150000"/>
              </a:lnSpc>
            </a:pPr>
            <a:r>
              <a:rPr lang="my-MM" sz="7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ရှေ့သို့ (အရှိန်မြှင့်တင်ခြင်း)</a:t>
            </a:r>
          </a:p>
          <a:p>
            <a:pPr algn="r" rtl="0">
              <a:lnSpc>
                <a:spcPct val="150000"/>
              </a:lnSpc>
            </a:pPr>
            <a:r>
              <a:rPr lang="my-MM" sz="7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 </a:t>
            </a:r>
            <a:endParaRPr lang="ja-JP" sz="700" kern="100" dirty="0">
              <a:effectLst/>
              <a:latin typeface="Pyidaungsu" panose="020B0502040204020203" pitchFamily="34" charset="0"/>
              <a:ea typeface="游ゴシック" panose="020B0400000000000000" pitchFamily="50" charset="-128"/>
              <a:cs typeface="Pyidaungsu" panose="020B0502040204020203" pitchFamily="34" charset="0"/>
            </a:endParaRPr>
          </a:p>
        </p:txBody>
      </p:sp>
      <p:sp>
        <p:nvSpPr>
          <p:cNvPr id="24" name="テキスト ボックス 915">
            <a:extLst>
              <a:ext uri="{FF2B5EF4-FFF2-40B4-BE49-F238E27FC236}">
                <a16:creationId xmlns:a16="http://schemas.microsoft.com/office/drawing/2014/main" id="{97A8A741-18A9-4B0E-B47F-73AD66B7EF6F}"/>
              </a:ext>
            </a:extLst>
          </p:cNvPr>
          <p:cNvSpPr txBox="1"/>
          <p:nvPr/>
        </p:nvSpPr>
        <p:spPr>
          <a:xfrm rot="16200000">
            <a:off x="4836634" y="4110969"/>
            <a:ext cx="746516" cy="33711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 rtl="0">
              <a:lnSpc>
                <a:spcPct val="150000"/>
              </a:lnSpc>
            </a:pPr>
            <a:r>
              <a:rPr lang="my-MM" sz="7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နောက်သို့ (အရှိန်မြှင့်တင်ခြင်း)</a:t>
            </a:r>
          </a:p>
        </p:txBody>
      </p:sp>
      <p:sp>
        <p:nvSpPr>
          <p:cNvPr id="25" name="テキスト ボックス 916">
            <a:extLst>
              <a:ext uri="{FF2B5EF4-FFF2-40B4-BE49-F238E27FC236}">
                <a16:creationId xmlns:a16="http://schemas.microsoft.com/office/drawing/2014/main" id="{EF845585-A76A-4539-8B5E-DAE277C11328}"/>
              </a:ext>
            </a:extLst>
          </p:cNvPr>
          <p:cNvSpPr txBox="1"/>
          <p:nvPr/>
        </p:nvSpPr>
        <p:spPr>
          <a:xfrm rot="16200000">
            <a:off x="4192603" y="4334371"/>
            <a:ext cx="828042" cy="18558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 rtl="0"/>
            <a:r>
              <a:rPr lang="my-MM" sz="8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လက်ဝဲစတီယာရင်</a:t>
            </a:r>
          </a:p>
        </p:txBody>
      </p:sp>
      <p:sp>
        <p:nvSpPr>
          <p:cNvPr id="26" name="テキスト ボックス 917">
            <a:extLst>
              <a:ext uri="{FF2B5EF4-FFF2-40B4-BE49-F238E27FC236}">
                <a16:creationId xmlns:a16="http://schemas.microsoft.com/office/drawing/2014/main" id="{FC3787D6-7521-43D4-A238-150220ACD90F}"/>
              </a:ext>
            </a:extLst>
          </p:cNvPr>
          <p:cNvSpPr txBox="1"/>
          <p:nvPr/>
        </p:nvSpPr>
        <p:spPr>
          <a:xfrm rot="16200000">
            <a:off x="4367894" y="4478193"/>
            <a:ext cx="897955" cy="21168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 rtl="0"/>
            <a:r>
              <a:rPr lang="my-MM" sz="8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(စတီယာရင်လီဗာ)</a:t>
            </a:r>
          </a:p>
        </p:txBody>
      </p:sp>
      <p:sp>
        <p:nvSpPr>
          <p:cNvPr id="27" name="テキスト ボックス 918">
            <a:extLst>
              <a:ext uri="{FF2B5EF4-FFF2-40B4-BE49-F238E27FC236}">
                <a16:creationId xmlns:a16="http://schemas.microsoft.com/office/drawing/2014/main" id="{5EC707D4-6AB4-46DC-AA4A-E1C05F4C5C63}"/>
              </a:ext>
            </a:extLst>
          </p:cNvPr>
          <p:cNvSpPr txBox="1"/>
          <p:nvPr/>
        </p:nvSpPr>
        <p:spPr>
          <a:xfrm rot="16200000">
            <a:off x="4556604" y="4321503"/>
            <a:ext cx="805039" cy="16232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 rtl="0"/>
            <a:r>
              <a:rPr lang="my-MM" sz="8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လက်ျာစတီယာရင်</a:t>
            </a:r>
          </a:p>
        </p:txBody>
      </p:sp>
    </p:spTree>
    <p:extLst>
      <p:ext uri="{BB962C8B-B14F-4D97-AF65-F5344CB8AC3E}">
        <p14:creationId xmlns:p14="http://schemas.microsoft.com/office/powerpoint/2010/main" val="310333134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my-MM" sz="1600"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ဘူဒိုဇာ １・・・အခြေခံလုပ်ဆောင်မှု</a:t>
            </a:r>
            <a:endParaRPr kumimoji="1" lang="ja-JP" altLang="en-US" sz="16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308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my-MM" sz="900">
                <a:solidFill>
                  <a:prstClr val="blac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ဖတ်စာအုပ်စာမျက်နှာ 99 / အထောက်အကူပြုစာအုပ် စာမျက်နှာ 42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en-US" altLang="ja-JP" sz="12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12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12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12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12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12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12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4907819" y="4797086"/>
            <a:ext cx="323761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my-MM" sz="1400">
                <a:solidFill>
                  <a:prstClr val="blac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PAT ကား၏ထောင့်အနေအထား</a:t>
            </a: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325" y="2112434"/>
            <a:ext cx="4328558" cy="2684652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9365" y="1911381"/>
            <a:ext cx="3275985" cy="2885705"/>
          </a:xfrm>
          <a:prstGeom prst="rect">
            <a:avLst/>
          </a:prstGeom>
        </p:spPr>
      </p:pic>
      <p:sp>
        <p:nvSpPr>
          <p:cNvPr id="16" name="テキスト ボックス 15"/>
          <p:cNvSpPr txBox="1"/>
          <p:nvPr/>
        </p:nvSpPr>
        <p:spPr>
          <a:xfrm>
            <a:off x="1454727" y="4797086"/>
            <a:ext cx="323761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my-MM" sz="1400" dirty="0">
                <a:solidFill>
                  <a:prstClr val="blac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Angling ၏ ဥပမာ</a:t>
            </a:r>
          </a:p>
        </p:txBody>
      </p:sp>
      <p:sp>
        <p:nvSpPr>
          <p:cNvPr id="10" name="テキスト ボックス 919">
            <a:extLst>
              <a:ext uri="{FF2B5EF4-FFF2-40B4-BE49-F238E27FC236}">
                <a16:creationId xmlns:a16="http://schemas.microsoft.com/office/drawing/2014/main" id="{736106A2-E949-4BD2-9301-EF400857D262}"/>
              </a:ext>
            </a:extLst>
          </p:cNvPr>
          <p:cNvSpPr txBox="1"/>
          <p:nvPr/>
        </p:nvSpPr>
        <p:spPr>
          <a:xfrm>
            <a:off x="695325" y="2240297"/>
            <a:ext cx="1044765" cy="26320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1200" kern="10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ထောင့်ပမာဏ</a:t>
            </a:r>
          </a:p>
        </p:txBody>
      </p:sp>
      <p:sp>
        <p:nvSpPr>
          <p:cNvPr id="11" name="テキスト ボックス 920">
            <a:extLst>
              <a:ext uri="{FF2B5EF4-FFF2-40B4-BE49-F238E27FC236}">
                <a16:creationId xmlns:a16="http://schemas.microsoft.com/office/drawing/2014/main" id="{A0F0D202-BDCE-4974-9D62-A1B790183A19}"/>
              </a:ext>
            </a:extLst>
          </p:cNvPr>
          <p:cNvSpPr txBox="1"/>
          <p:nvPr/>
        </p:nvSpPr>
        <p:spPr>
          <a:xfrm>
            <a:off x="2460896" y="2240297"/>
            <a:ext cx="1749789" cy="26320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1200" kern="10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 Straight dozer</a:t>
            </a:r>
          </a:p>
        </p:txBody>
      </p:sp>
      <p:sp>
        <p:nvSpPr>
          <p:cNvPr id="12" name="テキスト ボックス 921">
            <a:extLst>
              <a:ext uri="{FF2B5EF4-FFF2-40B4-BE49-F238E27FC236}">
                <a16:creationId xmlns:a16="http://schemas.microsoft.com/office/drawing/2014/main" id="{19DBCA67-F482-434E-A17F-412A1B71F72F}"/>
              </a:ext>
            </a:extLst>
          </p:cNvPr>
          <p:cNvSpPr txBox="1"/>
          <p:nvPr/>
        </p:nvSpPr>
        <p:spPr>
          <a:xfrm>
            <a:off x="2671515" y="4478417"/>
            <a:ext cx="1456932" cy="26320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1200" kern="10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Angle dozer</a:t>
            </a:r>
          </a:p>
        </p:txBody>
      </p:sp>
    </p:spTree>
    <p:extLst>
      <p:ext uri="{BB962C8B-B14F-4D97-AF65-F5344CB8AC3E}">
        <p14:creationId xmlns:p14="http://schemas.microsoft.com/office/powerpoint/2010/main" val="390357451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my-MM" sz="2400"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ဘူဒိုဇာ １・・・အခြေခံလုပ်ဆောင်မှု</a:t>
            </a:r>
            <a:endParaRPr kumimoji="1" lang="ja-JP" altLang="en-US" sz="24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en-US" altLang="ja-JP" sz="20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1534619" y="3453960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my-MM" sz="1200">
                <a:solidFill>
                  <a:prstClr val="blac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တိမ်းစောင်းခြင်း၏ ဥပမာ</a:t>
            </a: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3162300" y="6102844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my-MM" sz="1200" dirty="0">
                <a:solidFill>
                  <a:prstClr val="blac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Cutting edge ထောင့်ညှိခြင်း</a:t>
            </a:r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2403" y="1300730"/>
            <a:ext cx="4562042" cy="2146377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8263" y="1300730"/>
            <a:ext cx="2787087" cy="2146377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71405" y="4183101"/>
            <a:ext cx="2819400" cy="1943100"/>
          </a:xfrm>
          <a:prstGeom prst="rect">
            <a:avLst/>
          </a:prstGeom>
        </p:spPr>
      </p:pic>
      <p:sp>
        <p:nvSpPr>
          <p:cNvPr id="13" name="テキスト ボックス 12"/>
          <p:cNvSpPr txBox="1"/>
          <p:nvPr/>
        </p:nvSpPr>
        <p:spPr>
          <a:xfrm>
            <a:off x="5503001" y="3397305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my-MM" sz="1200">
                <a:solidFill>
                  <a:prstClr val="blac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PAT ကား၏စောင်းနေသည့်အနေအထား</a:t>
            </a: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5434444" y="6452605"/>
            <a:ext cx="3561717" cy="2308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my-MM" sz="900">
                <a:solidFill>
                  <a:prstClr val="blac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ဖတ်စာအုပ်စာမျက်နှာ 100 / အထောက်အကူပြုစာအုပ် စာမျက်နှာ 42</a:t>
            </a:r>
          </a:p>
        </p:txBody>
      </p:sp>
      <p:sp>
        <p:nvSpPr>
          <p:cNvPr id="14" name="テキスト ボックス 922">
            <a:extLst>
              <a:ext uri="{FF2B5EF4-FFF2-40B4-BE49-F238E27FC236}">
                <a16:creationId xmlns:a16="http://schemas.microsoft.com/office/drawing/2014/main" id="{60249B0A-FD50-4309-8A28-79FB9C068F4E}"/>
              </a:ext>
            </a:extLst>
          </p:cNvPr>
          <p:cNvSpPr txBox="1"/>
          <p:nvPr/>
        </p:nvSpPr>
        <p:spPr>
          <a:xfrm>
            <a:off x="4973907" y="1857309"/>
            <a:ext cx="685800" cy="14732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800" kern="10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Brace</a:t>
            </a:r>
          </a:p>
        </p:txBody>
      </p:sp>
      <p:sp>
        <p:nvSpPr>
          <p:cNvPr id="16" name="テキスト ボックス 923">
            <a:extLst>
              <a:ext uri="{FF2B5EF4-FFF2-40B4-BE49-F238E27FC236}">
                <a16:creationId xmlns:a16="http://schemas.microsoft.com/office/drawing/2014/main" id="{02FD184E-50C6-4144-8C24-3AD19CA0681A}"/>
              </a:ext>
            </a:extLst>
          </p:cNvPr>
          <p:cNvSpPr txBox="1"/>
          <p:nvPr/>
        </p:nvSpPr>
        <p:spPr>
          <a:xfrm>
            <a:off x="2685605" y="3285925"/>
            <a:ext cx="685800" cy="14732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800" kern="10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တိမ်းစောင်းခြင်း</a:t>
            </a:r>
          </a:p>
        </p:txBody>
      </p:sp>
      <p:sp>
        <p:nvSpPr>
          <p:cNvPr id="17" name="テキスト ボックス 924">
            <a:extLst>
              <a:ext uri="{FF2B5EF4-FFF2-40B4-BE49-F238E27FC236}">
                <a16:creationId xmlns:a16="http://schemas.microsoft.com/office/drawing/2014/main" id="{82BE0F72-F71C-4EB6-9664-F02C431C67AF}"/>
              </a:ext>
            </a:extLst>
          </p:cNvPr>
          <p:cNvSpPr txBox="1"/>
          <p:nvPr/>
        </p:nvSpPr>
        <p:spPr>
          <a:xfrm>
            <a:off x="803847" y="2462141"/>
            <a:ext cx="320576" cy="45593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8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တိမ်းစောင်းပမာဏ</a:t>
            </a:r>
          </a:p>
        </p:txBody>
      </p:sp>
      <p:sp>
        <p:nvSpPr>
          <p:cNvPr id="18" name="テキスト ボックス 922">
            <a:extLst>
              <a:ext uri="{FF2B5EF4-FFF2-40B4-BE49-F238E27FC236}">
                <a16:creationId xmlns:a16="http://schemas.microsoft.com/office/drawing/2014/main" id="{3232FBA6-D005-4D70-9268-DB8FE473A41F}"/>
              </a:ext>
            </a:extLst>
          </p:cNvPr>
          <p:cNvSpPr txBox="1"/>
          <p:nvPr/>
        </p:nvSpPr>
        <p:spPr>
          <a:xfrm>
            <a:off x="5553937" y="4558352"/>
            <a:ext cx="696738" cy="19314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1000" kern="10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Brace</a:t>
            </a:r>
          </a:p>
        </p:txBody>
      </p:sp>
    </p:spTree>
    <p:extLst>
      <p:ext uri="{BB962C8B-B14F-4D97-AF65-F5344CB8AC3E}">
        <p14:creationId xmlns:p14="http://schemas.microsoft.com/office/powerpoint/2010/main" val="282027152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my-MM" sz="1600"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ဘူဒိုဇာ ２・・・အခြေခံအလုပ်လည်ပတ်မှု</a:t>
            </a:r>
            <a:endParaRPr kumimoji="1" lang="ja-JP" altLang="en-US" sz="16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en-US" altLang="ja-JP" sz="20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943728" y="5248037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my-MM" sz="1200">
                <a:solidFill>
                  <a:prstClr val="blac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ဆင်ခြေလျှောတွင်မောင်းနှင်နေသည့်ဥပမာ</a:t>
            </a: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4692300" y="5248037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my-MM" sz="1200">
                <a:solidFill>
                  <a:prstClr val="blac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ဓါးသွားလုပ်ဆောင်မှုဥပမာ</a:t>
            </a: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5360894" y="6452605"/>
            <a:ext cx="3635268" cy="2308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my-MM" sz="900">
                <a:solidFill>
                  <a:prstClr val="blac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ဖတ်စာအုပ် စာမျက်နှာ 101 / အထောက်အကူပြုစာအုပ် စာမျက်နှာ 43</a:t>
            </a:r>
          </a:p>
        </p:txBody>
      </p:sp>
      <p:pic>
        <p:nvPicPr>
          <p:cNvPr id="14" name="図 13"/>
          <p:cNvPicPr>
            <a:picLocks noChangeAspect="1"/>
          </p:cNvPicPr>
          <p:nvPr/>
        </p:nvPicPr>
        <p:blipFill rotWithShape="1">
          <a:blip r:embed="rId3"/>
          <a:srcRect b="14776"/>
          <a:stretch/>
        </p:blipFill>
        <p:spPr>
          <a:xfrm>
            <a:off x="779676" y="2043424"/>
            <a:ext cx="3565715" cy="2951185"/>
          </a:xfrm>
          <a:prstGeom prst="rect">
            <a:avLst/>
          </a:prstGeom>
        </p:spPr>
      </p:pic>
      <p:pic>
        <p:nvPicPr>
          <p:cNvPr id="17" name="図 16"/>
          <p:cNvPicPr>
            <a:picLocks noChangeAspect="1"/>
          </p:cNvPicPr>
          <p:nvPr/>
        </p:nvPicPr>
        <p:blipFill rotWithShape="1">
          <a:blip r:embed="rId4"/>
          <a:srcRect b="22885"/>
          <a:stretch/>
        </p:blipFill>
        <p:spPr>
          <a:xfrm>
            <a:off x="4345391" y="2857280"/>
            <a:ext cx="3931428" cy="184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86049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3317" y="1245671"/>
            <a:ext cx="3638337" cy="5083258"/>
          </a:xfrm>
          <a:prstGeom prst="rect">
            <a:avLst/>
          </a:prstGeom>
        </p:spPr>
      </p:pic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my-MM" sz="1600"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တူးဖော်ရေးလုပ်ငန်း</a:t>
            </a:r>
            <a:endParaRPr kumimoji="1" lang="ja-JP" altLang="en-US" sz="16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965396" y="4404724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my-MM" sz="1200">
                <a:solidFill>
                  <a:prstClr val="blac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မြောင်းတူးဖော်ရေးအလုပ်၏ဥပမာ</a:t>
            </a: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4903680" y="6120649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my-MM" sz="1200" dirty="0">
                <a:solidFill>
                  <a:prstClr val="blac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side cut လုပ်ငန်း၏ဥပမာ</a:t>
            </a: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5477435" y="6456842"/>
            <a:ext cx="3518728" cy="2308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my-MM" sz="900" dirty="0">
                <a:solidFill>
                  <a:prstClr val="blac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ဖတ်စာအုပ်စာမျက်နှာ 103 / အထောက်အကူပြုစာအုပ် စာမျက်နှာ 44</a:t>
            </a: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077" y="1295924"/>
            <a:ext cx="3982651" cy="3103271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1280" y="4698093"/>
            <a:ext cx="3743299" cy="1512703"/>
          </a:xfrm>
          <a:prstGeom prst="rect">
            <a:avLst/>
          </a:prstGeom>
        </p:spPr>
      </p:pic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en-US" altLang="ja-JP" sz="20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501724" y="6102584"/>
            <a:ext cx="3888366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my-MM" sz="1200" dirty="0">
                <a:solidFill>
                  <a:prstClr val="blac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ဆင်ခြေလျှောမှစွန့်ပစ်ရေစီးဆင်းမှု (nori men haisui) ဥပမာ</a:t>
            </a:r>
          </a:p>
        </p:txBody>
      </p:sp>
      <p:sp>
        <p:nvSpPr>
          <p:cNvPr id="12" name="正方形/長方形 11"/>
          <p:cNvSpPr/>
          <p:nvPr/>
        </p:nvSpPr>
        <p:spPr>
          <a:xfrm>
            <a:off x="1812454" y="2672238"/>
            <a:ext cx="1309142" cy="2233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1592758" y="2637085"/>
            <a:ext cx="123142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my-MM" sz="1000">
                <a:latin typeface="Pyidaungsu" panose="020B0502040204020203" pitchFamily="34" charset="0"/>
                <a:ea typeface="HGP明朝B" panose="02020800000000000000" pitchFamily="18" charset="-128"/>
                <a:cs typeface="Pyidaungsu" panose="020B0502040204020203" pitchFamily="34" charset="0"/>
              </a:rPr>
              <a:t>slot dozing ၏ဥပမာ</a:t>
            </a:r>
          </a:p>
        </p:txBody>
      </p:sp>
      <p:sp>
        <p:nvSpPr>
          <p:cNvPr id="15" name="正方形/長方形 14"/>
          <p:cNvSpPr/>
          <p:nvPr/>
        </p:nvSpPr>
        <p:spPr>
          <a:xfrm>
            <a:off x="4425950" y="1876425"/>
            <a:ext cx="1309142" cy="154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16" name="正方形/長方形 15"/>
          <p:cNvSpPr/>
          <p:nvPr/>
        </p:nvSpPr>
        <p:spPr>
          <a:xfrm>
            <a:off x="4529621" y="4620830"/>
            <a:ext cx="1309142" cy="154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17" name="正方形/長方形 16"/>
          <p:cNvSpPr/>
          <p:nvPr/>
        </p:nvSpPr>
        <p:spPr>
          <a:xfrm>
            <a:off x="4425950" y="6059933"/>
            <a:ext cx="1309142" cy="154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18" name="正方形/長方形 17"/>
          <p:cNvSpPr/>
          <p:nvPr/>
        </p:nvSpPr>
        <p:spPr>
          <a:xfrm>
            <a:off x="2263775" y="4242014"/>
            <a:ext cx="1309142" cy="154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19" name="正方形/長方形 18"/>
          <p:cNvSpPr/>
          <p:nvPr/>
        </p:nvSpPr>
        <p:spPr>
          <a:xfrm>
            <a:off x="731043" y="3890962"/>
            <a:ext cx="699101" cy="1023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560856" y="3810174"/>
            <a:ext cx="97654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my-MM" sz="1000">
                <a:latin typeface="Pyidaungsu" panose="020B0502040204020203" pitchFamily="34" charset="0"/>
                <a:ea typeface="HGP明朝B" panose="02020800000000000000" pitchFamily="18" charset="-128"/>
                <a:cs typeface="Pyidaungsu" panose="020B0502040204020203" pitchFamily="34" charset="0"/>
              </a:rPr>
              <a:t>ဓါးသွား၏အမြင့်</a:t>
            </a: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2499007" y="4184062"/>
            <a:ext cx="74571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my-MM" sz="1000">
                <a:latin typeface="Pyidaungsu" panose="020B0502040204020203" pitchFamily="34" charset="0"/>
                <a:ea typeface="HGP明朝B" panose="02020800000000000000" pitchFamily="18" charset="-128"/>
                <a:cs typeface="Pyidaungsu" panose="020B0502040204020203" pitchFamily="34" charset="0"/>
              </a:rPr>
              <a:t>40～50cm</a:t>
            </a:r>
            <a:endParaRPr kumimoji="1" lang="ja-JP" altLang="en-US" sz="1000" dirty="0">
              <a:latin typeface="Pyidaungsu" panose="020B0502040204020203" pitchFamily="34" charset="0"/>
              <a:ea typeface="HGP明朝B" panose="02020800000000000000" pitchFamily="18" charset="-128"/>
              <a:cs typeface="Pyidaungsu" panose="020B0502040204020203" pitchFamily="34" charset="0"/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4572000" y="1881666"/>
            <a:ext cx="16722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my-MM" sz="1000">
                <a:latin typeface="Pyidaungsu" panose="020B0502040204020203" pitchFamily="34" charset="0"/>
                <a:ea typeface="HGP明朝B" panose="02020800000000000000" pitchFamily="18" charset="-128"/>
                <a:cs typeface="Pyidaungsu" panose="020B0502040204020203" pitchFamily="34" charset="0"/>
              </a:rPr>
              <a:t>side cut လုပ်ငန်းဥပမာ（a）</a:t>
            </a:r>
            <a:endParaRPr kumimoji="1" lang="ja-JP" altLang="en-US" sz="1000" dirty="0">
              <a:latin typeface="Pyidaungsu" panose="020B0502040204020203" pitchFamily="34" charset="0"/>
              <a:ea typeface="HGP明朝B" panose="02020800000000000000" pitchFamily="18" charset="-128"/>
              <a:cs typeface="Pyidaungsu" panose="020B0502040204020203" pitchFamily="34" charset="0"/>
            </a:endParaRP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4376702" y="4579705"/>
            <a:ext cx="167706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my-MM" sz="1000">
                <a:latin typeface="Pyidaungsu" panose="020B0502040204020203" pitchFamily="34" charset="0"/>
                <a:ea typeface="HGP明朝B" panose="02020800000000000000" pitchFamily="18" charset="-128"/>
                <a:cs typeface="Pyidaungsu" panose="020B0502040204020203" pitchFamily="34" charset="0"/>
              </a:rPr>
              <a:t>side cut လုပ်ငန်းဥပမာ（b）</a:t>
            </a:r>
            <a:endParaRPr kumimoji="1" lang="ja-JP" altLang="en-US" sz="1000" dirty="0">
              <a:latin typeface="Pyidaungsu" panose="020B0502040204020203" pitchFamily="34" charset="0"/>
              <a:ea typeface="HGP明朝B" panose="02020800000000000000" pitchFamily="18" charset="-128"/>
              <a:cs typeface="Pyidaungsu" panose="020B0502040204020203" pitchFamily="34" charset="0"/>
            </a:endParaRP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4180975" y="6034688"/>
            <a:ext cx="166423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my-MM" sz="1000">
                <a:latin typeface="Pyidaungsu" panose="020B0502040204020203" pitchFamily="34" charset="0"/>
                <a:ea typeface="HGP明朝B" panose="02020800000000000000" pitchFamily="18" charset="-128"/>
                <a:cs typeface="Pyidaungsu" panose="020B0502040204020203" pitchFamily="34" charset="0"/>
              </a:rPr>
              <a:t>side cut လုပ်ငန်းဥပမာ（c）</a:t>
            </a:r>
            <a:endParaRPr kumimoji="1" lang="ja-JP" altLang="en-US" sz="1000" dirty="0">
              <a:latin typeface="Pyidaungsu" panose="020B0502040204020203" pitchFamily="34" charset="0"/>
              <a:ea typeface="HGP明朝B" panose="02020800000000000000" pitchFamily="18" charset="-128"/>
              <a:cs typeface="Pyidaungsu" panose="020B0502040204020203" pitchFamily="34" charset="0"/>
            </a:endParaRPr>
          </a:p>
        </p:txBody>
      </p:sp>
      <p:sp>
        <p:nvSpPr>
          <p:cNvPr id="27" name="正方形/長方形 26"/>
          <p:cNvSpPr/>
          <p:nvPr/>
        </p:nvSpPr>
        <p:spPr>
          <a:xfrm>
            <a:off x="3572917" y="5022850"/>
            <a:ext cx="138402" cy="1322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29" name="正方形/長方形 28"/>
          <p:cNvSpPr/>
          <p:nvPr/>
        </p:nvSpPr>
        <p:spPr>
          <a:xfrm>
            <a:off x="2814037" y="5465423"/>
            <a:ext cx="138402" cy="1322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30" name="正方形/長方形 29"/>
          <p:cNvSpPr/>
          <p:nvPr/>
        </p:nvSpPr>
        <p:spPr>
          <a:xfrm>
            <a:off x="1942116" y="5060381"/>
            <a:ext cx="138402" cy="1322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31" name="正方形/長方形 30"/>
          <p:cNvSpPr/>
          <p:nvPr/>
        </p:nvSpPr>
        <p:spPr>
          <a:xfrm>
            <a:off x="1167048" y="5483340"/>
            <a:ext cx="138402" cy="1322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1829193" y="4970142"/>
            <a:ext cx="33534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my-MM" sz="1000">
                <a:latin typeface="Pyidaungsu" panose="020B0502040204020203" pitchFamily="34" charset="0"/>
                <a:ea typeface="HGP明朝B" panose="02020800000000000000" pitchFamily="18" charset="-128"/>
                <a:cs typeface="Pyidaungsu" panose="020B0502040204020203" pitchFamily="34" charset="0"/>
              </a:rPr>
              <a:t>ရေ</a:t>
            </a:r>
            <a:endParaRPr kumimoji="1" lang="ja-JP" altLang="en-US" sz="1000" dirty="0">
              <a:latin typeface="Pyidaungsu" panose="020B0502040204020203" pitchFamily="34" charset="0"/>
              <a:ea typeface="HGP明朝B" panose="02020800000000000000" pitchFamily="18" charset="-128"/>
              <a:cs typeface="Pyidaungsu" panose="020B0502040204020203" pitchFamily="34" charset="0"/>
            </a:endParaRPr>
          </a:p>
        </p:txBody>
      </p:sp>
      <p:sp>
        <p:nvSpPr>
          <p:cNvPr id="2" name="円/楕円 1"/>
          <p:cNvSpPr/>
          <p:nvPr/>
        </p:nvSpPr>
        <p:spPr>
          <a:xfrm>
            <a:off x="1882304" y="5008629"/>
            <a:ext cx="198863" cy="198863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1065394" y="5371207"/>
            <a:ext cx="33534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my-MM" sz="1000">
                <a:latin typeface="Pyidaungsu" panose="020B0502040204020203" pitchFamily="34" charset="0"/>
                <a:ea typeface="HGP明朝B" panose="02020800000000000000" pitchFamily="18" charset="-128"/>
                <a:cs typeface="Pyidaungsu" panose="020B0502040204020203" pitchFamily="34" charset="0"/>
              </a:rPr>
              <a:t>ရေ</a:t>
            </a:r>
            <a:endParaRPr kumimoji="1" lang="ja-JP" altLang="en-US" sz="1000" dirty="0">
              <a:latin typeface="Pyidaungsu" panose="020B0502040204020203" pitchFamily="34" charset="0"/>
              <a:ea typeface="HGP明朝B" panose="02020800000000000000" pitchFamily="18" charset="-128"/>
              <a:cs typeface="Pyidaungsu" panose="020B0502040204020203" pitchFamily="34" charset="0"/>
            </a:endParaRPr>
          </a:p>
        </p:txBody>
      </p:sp>
      <p:sp>
        <p:nvSpPr>
          <p:cNvPr id="33" name="円/楕円 32"/>
          <p:cNvSpPr/>
          <p:nvPr/>
        </p:nvSpPr>
        <p:spPr>
          <a:xfrm>
            <a:off x="1118505" y="5409694"/>
            <a:ext cx="198863" cy="198863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3459345" y="4922462"/>
            <a:ext cx="33534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my-MM" sz="1000">
                <a:latin typeface="Pyidaungsu" panose="020B0502040204020203" pitchFamily="34" charset="0"/>
                <a:ea typeface="HGP明朝B" panose="02020800000000000000" pitchFamily="18" charset="-128"/>
                <a:cs typeface="Pyidaungsu" panose="020B0502040204020203" pitchFamily="34" charset="0"/>
              </a:rPr>
              <a:t>ရေ</a:t>
            </a:r>
            <a:endParaRPr kumimoji="1" lang="ja-JP" altLang="en-US" sz="1000" dirty="0">
              <a:latin typeface="Pyidaungsu" panose="020B0502040204020203" pitchFamily="34" charset="0"/>
              <a:ea typeface="HGP明朝B" panose="02020800000000000000" pitchFamily="18" charset="-128"/>
              <a:cs typeface="Pyidaungsu" panose="020B0502040204020203" pitchFamily="34" charset="0"/>
            </a:endParaRPr>
          </a:p>
        </p:txBody>
      </p:sp>
      <p:sp>
        <p:nvSpPr>
          <p:cNvPr id="35" name="円/楕円 34"/>
          <p:cNvSpPr/>
          <p:nvPr/>
        </p:nvSpPr>
        <p:spPr>
          <a:xfrm>
            <a:off x="3512456" y="4960949"/>
            <a:ext cx="198863" cy="198863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2682818" y="5374633"/>
            <a:ext cx="33534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my-MM" sz="1000">
                <a:latin typeface="Pyidaungsu" panose="020B0502040204020203" pitchFamily="34" charset="0"/>
                <a:ea typeface="HGP明朝B" panose="02020800000000000000" pitchFamily="18" charset="-128"/>
                <a:cs typeface="Pyidaungsu" panose="020B0502040204020203" pitchFamily="34" charset="0"/>
              </a:rPr>
              <a:t>ရေ</a:t>
            </a:r>
            <a:endParaRPr kumimoji="1" lang="ja-JP" altLang="en-US" sz="1000" dirty="0">
              <a:latin typeface="Pyidaungsu" panose="020B0502040204020203" pitchFamily="34" charset="0"/>
              <a:ea typeface="HGP明朝B" panose="02020800000000000000" pitchFamily="18" charset="-128"/>
              <a:cs typeface="Pyidaungsu" panose="020B0502040204020203" pitchFamily="34" charset="0"/>
            </a:endParaRPr>
          </a:p>
        </p:txBody>
      </p:sp>
      <p:sp>
        <p:nvSpPr>
          <p:cNvPr id="37" name="円/楕円 36"/>
          <p:cNvSpPr/>
          <p:nvPr/>
        </p:nvSpPr>
        <p:spPr>
          <a:xfrm>
            <a:off x="2735929" y="5413120"/>
            <a:ext cx="198863" cy="198863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38" name="正方形/長方形 37"/>
          <p:cNvSpPr/>
          <p:nvPr/>
        </p:nvSpPr>
        <p:spPr>
          <a:xfrm>
            <a:off x="1379378" y="3684851"/>
            <a:ext cx="138402" cy="1322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40" name="正方形/長方形 39"/>
          <p:cNvSpPr/>
          <p:nvPr/>
        </p:nvSpPr>
        <p:spPr>
          <a:xfrm>
            <a:off x="2744836" y="3888710"/>
            <a:ext cx="138402" cy="1322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41" name="正方形/長方形 40"/>
          <p:cNvSpPr/>
          <p:nvPr/>
        </p:nvSpPr>
        <p:spPr>
          <a:xfrm>
            <a:off x="3434515" y="3812030"/>
            <a:ext cx="138402" cy="1322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42" name="正方形/長方形 41"/>
          <p:cNvSpPr/>
          <p:nvPr/>
        </p:nvSpPr>
        <p:spPr>
          <a:xfrm>
            <a:off x="4821535" y="1291389"/>
            <a:ext cx="138402" cy="1322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43" name="正方形/長方形 42"/>
          <p:cNvSpPr/>
          <p:nvPr/>
        </p:nvSpPr>
        <p:spPr>
          <a:xfrm>
            <a:off x="5970985" y="1351167"/>
            <a:ext cx="138402" cy="1322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44" name="正方形/長方形 43"/>
          <p:cNvSpPr/>
          <p:nvPr/>
        </p:nvSpPr>
        <p:spPr>
          <a:xfrm>
            <a:off x="7137269" y="1384163"/>
            <a:ext cx="138402" cy="1322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45" name="正方形/長方形 44"/>
          <p:cNvSpPr/>
          <p:nvPr/>
        </p:nvSpPr>
        <p:spPr>
          <a:xfrm>
            <a:off x="4903680" y="2200524"/>
            <a:ext cx="138402" cy="1322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46" name="正方形/長方形 45"/>
          <p:cNvSpPr/>
          <p:nvPr/>
        </p:nvSpPr>
        <p:spPr>
          <a:xfrm>
            <a:off x="6041336" y="2232274"/>
            <a:ext cx="138402" cy="1322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47" name="正方形/長方形 46"/>
          <p:cNvSpPr/>
          <p:nvPr/>
        </p:nvSpPr>
        <p:spPr>
          <a:xfrm>
            <a:off x="7297438" y="2281683"/>
            <a:ext cx="138402" cy="1322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48" name="正方形/長方形 47"/>
          <p:cNvSpPr/>
          <p:nvPr/>
        </p:nvSpPr>
        <p:spPr>
          <a:xfrm>
            <a:off x="4841468" y="3564094"/>
            <a:ext cx="138402" cy="1322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49" name="正方形/長方形 48"/>
          <p:cNvSpPr/>
          <p:nvPr/>
        </p:nvSpPr>
        <p:spPr>
          <a:xfrm>
            <a:off x="6110623" y="3633445"/>
            <a:ext cx="138402" cy="1322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50" name="正方形/長方形 49"/>
          <p:cNvSpPr/>
          <p:nvPr/>
        </p:nvSpPr>
        <p:spPr>
          <a:xfrm>
            <a:off x="6936123" y="3654346"/>
            <a:ext cx="138402" cy="1322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51" name="正方形/長方形 50"/>
          <p:cNvSpPr/>
          <p:nvPr/>
        </p:nvSpPr>
        <p:spPr>
          <a:xfrm>
            <a:off x="4956164" y="4938615"/>
            <a:ext cx="138402" cy="1322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52" name="正方形/長方形 51"/>
          <p:cNvSpPr/>
          <p:nvPr/>
        </p:nvSpPr>
        <p:spPr>
          <a:xfrm>
            <a:off x="6905843" y="4987901"/>
            <a:ext cx="138402" cy="1322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53" name="正方形/長方形 52"/>
          <p:cNvSpPr/>
          <p:nvPr/>
        </p:nvSpPr>
        <p:spPr>
          <a:xfrm>
            <a:off x="4906859" y="5615597"/>
            <a:ext cx="138402" cy="1322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54" name="正方形/長方形 53"/>
          <p:cNvSpPr/>
          <p:nvPr/>
        </p:nvSpPr>
        <p:spPr>
          <a:xfrm>
            <a:off x="6886734" y="5692051"/>
            <a:ext cx="138402" cy="1322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39" name="テキスト ボックス 38"/>
          <p:cNvSpPr txBox="1"/>
          <p:nvPr/>
        </p:nvSpPr>
        <p:spPr>
          <a:xfrm>
            <a:off x="4685015" y="1285690"/>
            <a:ext cx="31290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my-MM" sz="1000">
                <a:latin typeface="Pyidaungsu" panose="020B0502040204020203" pitchFamily="34" charset="0"/>
                <a:ea typeface="HGP明朝B" panose="02020800000000000000" pitchFamily="18" charset="-128"/>
                <a:cs typeface="Pyidaungsu" panose="020B0502040204020203" pitchFamily="34" charset="0"/>
              </a:rPr>
              <a:t>①</a:t>
            </a:r>
            <a:endParaRPr kumimoji="1" lang="ja-JP" altLang="en-US" sz="1000" dirty="0">
              <a:latin typeface="Pyidaungsu" panose="020B0502040204020203" pitchFamily="34" charset="0"/>
              <a:ea typeface="HGP明朝B" panose="02020800000000000000" pitchFamily="18" charset="-128"/>
              <a:cs typeface="Pyidaungsu" panose="020B0502040204020203" pitchFamily="34" charset="0"/>
            </a:endParaRPr>
          </a:p>
        </p:txBody>
      </p:sp>
      <p:sp>
        <p:nvSpPr>
          <p:cNvPr id="55" name="テキスト ボックス 54"/>
          <p:cNvSpPr txBox="1"/>
          <p:nvPr/>
        </p:nvSpPr>
        <p:spPr>
          <a:xfrm>
            <a:off x="5884540" y="1285690"/>
            <a:ext cx="31290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my-MM" sz="1000">
                <a:latin typeface="Pyidaungsu" panose="020B0502040204020203" pitchFamily="34" charset="0"/>
                <a:ea typeface="HGP明朝B" panose="02020800000000000000" pitchFamily="18" charset="-128"/>
                <a:cs typeface="Pyidaungsu" panose="020B0502040204020203" pitchFamily="34" charset="0"/>
              </a:rPr>
              <a:t>②</a:t>
            </a:r>
            <a:endParaRPr kumimoji="1" lang="ja-JP" altLang="en-US" sz="1000" dirty="0">
              <a:latin typeface="Pyidaungsu" panose="020B0502040204020203" pitchFamily="34" charset="0"/>
              <a:ea typeface="HGP明朝B" panose="02020800000000000000" pitchFamily="18" charset="-128"/>
              <a:cs typeface="Pyidaungsu" panose="020B0502040204020203" pitchFamily="34" charset="0"/>
            </a:endParaRPr>
          </a:p>
        </p:txBody>
      </p:sp>
      <p:sp>
        <p:nvSpPr>
          <p:cNvPr id="56" name="テキスト ボックス 55"/>
          <p:cNvSpPr txBox="1"/>
          <p:nvPr/>
        </p:nvSpPr>
        <p:spPr>
          <a:xfrm>
            <a:off x="7037986" y="1294184"/>
            <a:ext cx="31290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my-MM" sz="1000">
                <a:latin typeface="Pyidaungsu" panose="020B0502040204020203" pitchFamily="34" charset="0"/>
                <a:ea typeface="HGP明朝B" panose="02020800000000000000" pitchFamily="18" charset="-128"/>
                <a:cs typeface="Pyidaungsu" panose="020B0502040204020203" pitchFamily="34" charset="0"/>
              </a:rPr>
              <a:t>③</a:t>
            </a:r>
            <a:endParaRPr kumimoji="1" lang="ja-JP" altLang="en-US" sz="1000" dirty="0">
              <a:latin typeface="Pyidaungsu" panose="020B0502040204020203" pitchFamily="34" charset="0"/>
              <a:ea typeface="HGP明朝B" panose="02020800000000000000" pitchFamily="18" charset="-128"/>
              <a:cs typeface="Pyidaungsu" panose="020B0502040204020203" pitchFamily="34" charset="0"/>
            </a:endParaRPr>
          </a:p>
        </p:txBody>
      </p:sp>
      <p:sp>
        <p:nvSpPr>
          <p:cNvPr id="57" name="テキスト ボックス 56"/>
          <p:cNvSpPr txBox="1"/>
          <p:nvPr/>
        </p:nvSpPr>
        <p:spPr>
          <a:xfrm>
            <a:off x="4781660" y="2169012"/>
            <a:ext cx="31290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my-MM" sz="1000">
                <a:latin typeface="Pyidaungsu" panose="020B0502040204020203" pitchFamily="34" charset="0"/>
                <a:ea typeface="HGP明朝B" panose="02020800000000000000" pitchFamily="18" charset="-128"/>
                <a:cs typeface="Pyidaungsu" panose="020B0502040204020203" pitchFamily="34" charset="0"/>
              </a:rPr>
              <a:t>①</a:t>
            </a:r>
          </a:p>
        </p:txBody>
      </p:sp>
      <p:sp>
        <p:nvSpPr>
          <p:cNvPr id="58" name="テキスト ボックス 57"/>
          <p:cNvSpPr txBox="1"/>
          <p:nvPr/>
        </p:nvSpPr>
        <p:spPr>
          <a:xfrm>
            <a:off x="5883096" y="2158572"/>
            <a:ext cx="31290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my-MM" sz="1000">
                <a:latin typeface="Pyidaungsu" panose="020B0502040204020203" pitchFamily="34" charset="0"/>
                <a:ea typeface="HGP明朝B" panose="02020800000000000000" pitchFamily="18" charset="-128"/>
                <a:cs typeface="Pyidaungsu" panose="020B0502040204020203" pitchFamily="34" charset="0"/>
              </a:rPr>
              <a:t>②</a:t>
            </a:r>
            <a:endParaRPr kumimoji="1" lang="ja-JP" altLang="en-US" sz="1000" dirty="0">
              <a:latin typeface="Pyidaungsu" panose="020B0502040204020203" pitchFamily="34" charset="0"/>
              <a:ea typeface="HGP明朝B" panose="02020800000000000000" pitchFamily="18" charset="-128"/>
              <a:cs typeface="Pyidaungsu" panose="020B0502040204020203" pitchFamily="34" charset="0"/>
            </a:endParaRPr>
          </a:p>
        </p:txBody>
      </p:sp>
      <p:sp>
        <p:nvSpPr>
          <p:cNvPr id="59" name="テキスト ボックス 58"/>
          <p:cNvSpPr txBox="1"/>
          <p:nvPr/>
        </p:nvSpPr>
        <p:spPr>
          <a:xfrm>
            <a:off x="7186736" y="2143541"/>
            <a:ext cx="31290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my-MM" sz="1000">
                <a:latin typeface="Pyidaungsu" panose="020B0502040204020203" pitchFamily="34" charset="0"/>
                <a:ea typeface="HGP明朝B" panose="02020800000000000000" pitchFamily="18" charset="-128"/>
                <a:cs typeface="Pyidaungsu" panose="020B0502040204020203" pitchFamily="34" charset="0"/>
              </a:rPr>
              <a:t>③</a:t>
            </a:r>
            <a:endParaRPr kumimoji="1" lang="ja-JP" altLang="en-US" sz="1000" dirty="0">
              <a:latin typeface="Pyidaungsu" panose="020B0502040204020203" pitchFamily="34" charset="0"/>
              <a:ea typeface="HGP明朝B" panose="02020800000000000000" pitchFamily="18" charset="-128"/>
              <a:cs typeface="Pyidaungsu" panose="020B0502040204020203" pitchFamily="34" charset="0"/>
            </a:endParaRPr>
          </a:p>
        </p:txBody>
      </p:sp>
      <p:sp>
        <p:nvSpPr>
          <p:cNvPr id="60" name="テキスト ボックス 59"/>
          <p:cNvSpPr txBox="1"/>
          <p:nvPr/>
        </p:nvSpPr>
        <p:spPr>
          <a:xfrm>
            <a:off x="4683728" y="3487189"/>
            <a:ext cx="31290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my-MM" sz="1000">
                <a:latin typeface="Pyidaungsu" panose="020B0502040204020203" pitchFamily="34" charset="0"/>
                <a:ea typeface="HGP明朝B" panose="02020800000000000000" pitchFamily="18" charset="-128"/>
                <a:cs typeface="Pyidaungsu" panose="020B0502040204020203" pitchFamily="34" charset="0"/>
              </a:rPr>
              <a:t>④</a:t>
            </a:r>
            <a:endParaRPr kumimoji="1" lang="ja-JP" altLang="en-US" sz="1000" dirty="0">
              <a:latin typeface="Pyidaungsu" panose="020B0502040204020203" pitchFamily="34" charset="0"/>
              <a:ea typeface="HGP明朝B" panose="02020800000000000000" pitchFamily="18" charset="-128"/>
              <a:cs typeface="Pyidaungsu" panose="020B0502040204020203" pitchFamily="34" charset="0"/>
            </a:endParaRPr>
          </a:p>
        </p:txBody>
      </p:sp>
      <p:sp>
        <p:nvSpPr>
          <p:cNvPr id="61" name="テキスト ボックス 60"/>
          <p:cNvSpPr txBox="1"/>
          <p:nvPr/>
        </p:nvSpPr>
        <p:spPr>
          <a:xfrm>
            <a:off x="6021134" y="3601489"/>
            <a:ext cx="31290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my-MM" sz="1000">
                <a:latin typeface="Pyidaungsu" panose="020B0502040204020203" pitchFamily="34" charset="0"/>
                <a:ea typeface="HGP明朝B" panose="02020800000000000000" pitchFamily="18" charset="-128"/>
                <a:cs typeface="Pyidaungsu" panose="020B0502040204020203" pitchFamily="34" charset="0"/>
              </a:rPr>
              <a:t>⑤</a:t>
            </a:r>
            <a:endParaRPr kumimoji="1" lang="ja-JP" altLang="en-US" sz="1000" dirty="0">
              <a:latin typeface="Pyidaungsu" panose="020B0502040204020203" pitchFamily="34" charset="0"/>
              <a:ea typeface="HGP明朝B" panose="02020800000000000000" pitchFamily="18" charset="-128"/>
              <a:cs typeface="Pyidaungsu" panose="020B0502040204020203" pitchFamily="34" charset="0"/>
            </a:endParaRPr>
          </a:p>
        </p:txBody>
      </p:sp>
      <p:sp>
        <p:nvSpPr>
          <p:cNvPr id="62" name="テキスト ボックス 61"/>
          <p:cNvSpPr txBox="1"/>
          <p:nvPr/>
        </p:nvSpPr>
        <p:spPr>
          <a:xfrm>
            <a:off x="6894189" y="3592475"/>
            <a:ext cx="31290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my-MM" sz="1000">
                <a:latin typeface="Pyidaungsu" panose="020B0502040204020203" pitchFamily="34" charset="0"/>
                <a:ea typeface="HGP明朝B" panose="02020800000000000000" pitchFamily="18" charset="-128"/>
                <a:cs typeface="Pyidaungsu" panose="020B0502040204020203" pitchFamily="34" charset="0"/>
              </a:rPr>
              <a:t>⑥</a:t>
            </a:r>
            <a:endParaRPr kumimoji="1" lang="ja-JP" altLang="en-US" sz="1000" dirty="0">
              <a:latin typeface="Pyidaungsu" panose="020B0502040204020203" pitchFamily="34" charset="0"/>
              <a:ea typeface="HGP明朝B" panose="02020800000000000000" pitchFamily="18" charset="-128"/>
              <a:cs typeface="Pyidaungsu" panose="020B0502040204020203" pitchFamily="34" charset="0"/>
            </a:endParaRPr>
          </a:p>
        </p:txBody>
      </p:sp>
      <p:sp>
        <p:nvSpPr>
          <p:cNvPr id="63" name="テキスト ボックス 62"/>
          <p:cNvSpPr txBox="1"/>
          <p:nvPr/>
        </p:nvSpPr>
        <p:spPr>
          <a:xfrm>
            <a:off x="4860809" y="4937269"/>
            <a:ext cx="31290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my-MM" sz="1000">
                <a:latin typeface="Pyidaungsu" panose="020B0502040204020203" pitchFamily="34" charset="0"/>
                <a:ea typeface="HGP明朝B" panose="02020800000000000000" pitchFamily="18" charset="-128"/>
                <a:cs typeface="Pyidaungsu" panose="020B0502040204020203" pitchFamily="34" charset="0"/>
              </a:rPr>
              <a:t>①</a:t>
            </a:r>
            <a:endParaRPr kumimoji="1" lang="ja-JP" altLang="en-US" sz="1000" dirty="0">
              <a:latin typeface="Pyidaungsu" panose="020B0502040204020203" pitchFamily="34" charset="0"/>
              <a:ea typeface="HGP明朝B" panose="02020800000000000000" pitchFamily="18" charset="-128"/>
              <a:cs typeface="Pyidaungsu" panose="020B0502040204020203" pitchFamily="34" charset="0"/>
            </a:endParaRPr>
          </a:p>
        </p:txBody>
      </p:sp>
      <p:sp>
        <p:nvSpPr>
          <p:cNvPr id="64" name="テキスト ボックス 63"/>
          <p:cNvSpPr txBox="1"/>
          <p:nvPr/>
        </p:nvSpPr>
        <p:spPr>
          <a:xfrm>
            <a:off x="6670241" y="4946417"/>
            <a:ext cx="31290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my-MM" sz="1000">
                <a:latin typeface="Pyidaungsu" panose="020B0502040204020203" pitchFamily="34" charset="0"/>
                <a:ea typeface="HGP明朝B" panose="02020800000000000000" pitchFamily="18" charset="-128"/>
                <a:cs typeface="Pyidaungsu" panose="020B0502040204020203" pitchFamily="34" charset="0"/>
              </a:rPr>
              <a:t>②</a:t>
            </a:r>
            <a:endParaRPr kumimoji="1" lang="ja-JP" altLang="en-US" sz="1000" dirty="0">
              <a:latin typeface="Pyidaungsu" panose="020B0502040204020203" pitchFamily="34" charset="0"/>
              <a:ea typeface="HGP明朝B" panose="02020800000000000000" pitchFamily="18" charset="-128"/>
              <a:cs typeface="Pyidaungsu" panose="020B0502040204020203" pitchFamily="34" charset="0"/>
            </a:endParaRPr>
          </a:p>
        </p:txBody>
      </p:sp>
      <p:sp>
        <p:nvSpPr>
          <p:cNvPr id="65" name="テキスト ボックス 64"/>
          <p:cNvSpPr txBox="1"/>
          <p:nvPr/>
        </p:nvSpPr>
        <p:spPr>
          <a:xfrm>
            <a:off x="4793912" y="5558614"/>
            <a:ext cx="31290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my-MM" sz="1000">
                <a:latin typeface="Pyidaungsu" panose="020B0502040204020203" pitchFamily="34" charset="0"/>
                <a:ea typeface="HGP明朝B" panose="02020800000000000000" pitchFamily="18" charset="-128"/>
                <a:cs typeface="Pyidaungsu" panose="020B0502040204020203" pitchFamily="34" charset="0"/>
              </a:rPr>
              <a:t>③</a:t>
            </a:r>
            <a:endParaRPr kumimoji="1" lang="ja-JP" altLang="en-US" sz="1000" dirty="0">
              <a:latin typeface="Pyidaungsu" panose="020B0502040204020203" pitchFamily="34" charset="0"/>
              <a:ea typeface="HGP明朝B" panose="02020800000000000000" pitchFamily="18" charset="-128"/>
              <a:cs typeface="Pyidaungsu" panose="020B0502040204020203" pitchFamily="34" charset="0"/>
            </a:endParaRPr>
          </a:p>
        </p:txBody>
      </p:sp>
      <p:sp>
        <p:nvSpPr>
          <p:cNvPr id="66" name="テキスト ボックス 65"/>
          <p:cNvSpPr txBox="1"/>
          <p:nvPr/>
        </p:nvSpPr>
        <p:spPr>
          <a:xfrm>
            <a:off x="6708395" y="5635615"/>
            <a:ext cx="31290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my-MM" sz="1000">
                <a:latin typeface="Pyidaungsu" panose="020B0502040204020203" pitchFamily="34" charset="0"/>
                <a:ea typeface="HGP明朝B" panose="02020800000000000000" pitchFamily="18" charset="-128"/>
                <a:cs typeface="Pyidaungsu" panose="020B0502040204020203" pitchFamily="34" charset="0"/>
              </a:rPr>
              <a:t>④</a:t>
            </a:r>
            <a:endParaRPr kumimoji="1" lang="ja-JP" altLang="en-US" sz="1000" dirty="0">
              <a:latin typeface="Pyidaungsu" panose="020B0502040204020203" pitchFamily="34" charset="0"/>
              <a:ea typeface="HGP明朝B" panose="02020800000000000000" pitchFamily="18" charset="-128"/>
              <a:cs typeface="Pyidaungsu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043127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my-MM" sz="1600" dirty="0"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မြေဆီလွှာကိုတွန်း(oshido)သည့်လုပ်ငန်း</a:t>
            </a:r>
            <a:endParaRPr kumimoji="1" lang="ja-JP" altLang="en-US" sz="16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en-US" altLang="ja-JP" sz="20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965396" y="4203460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my-MM" sz="1200">
                <a:solidFill>
                  <a:prstClr val="blac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မြောင်းတူးဖော်ရေးအလုပ်၏ဥပမာ</a:t>
            </a: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5325035" y="6456842"/>
            <a:ext cx="3671128" cy="2308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my-MM" sz="900">
                <a:solidFill>
                  <a:prstClr val="blac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ဖတ်စာအုပ်စာမျက်နှာ105 / အထောက်အကူပြုစာအုပ် စာမျက်နှာ 46</a:t>
            </a: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267" y="1813585"/>
            <a:ext cx="3801341" cy="1470954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6273" y="1373345"/>
            <a:ext cx="2644411" cy="2222958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9822" y="3983573"/>
            <a:ext cx="3771786" cy="1991055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95655" y="4291860"/>
            <a:ext cx="3685648" cy="1611438"/>
          </a:xfrm>
          <a:prstGeom prst="rect">
            <a:avLst/>
          </a:prstGeom>
        </p:spPr>
      </p:pic>
      <p:sp>
        <p:nvSpPr>
          <p:cNvPr id="15" name="テキスト ボックス 14"/>
          <p:cNvSpPr txBox="1"/>
          <p:nvPr/>
        </p:nvSpPr>
        <p:spPr>
          <a:xfrm>
            <a:off x="4919674" y="5903298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my-MM" sz="1200">
                <a:solidFill>
                  <a:prstClr val="blac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မြေညှိလုပ်ငန်း၏ဥပမာ</a:t>
            </a: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1056910" y="3268436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my-MM" sz="1200">
                <a:solidFill>
                  <a:prstClr val="blac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 ၂ဆင့်ဖိခြင်း၏ဥပမာ</a:t>
            </a: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4845476" y="3545435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my-MM" sz="1200">
                <a:solidFill>
                  <a:prstClr val="blac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relay pushing လုပ်ငန်းဥပမာ</a:t>
            </a: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1042132" y="5910980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my-MM" sz="1200">
                <a:solidFill>
                  <a:prstClr val="blac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မျဉ်းပြိုင်မြေဆီလွှာကိုတွန်းသည့်လုပ်ငန်းဥပမာ</a:t>
            </a:r>
          </a:p>
        </p:txBody>
      </p:sp>
      <p:sp>
        <p:nvSpPr>
          <p:cNvPr id="19" name="テキスト ボックス 938">
            <a:extLst>
              <a:ext uri="{FF2B5EF4-FFF2-40B4-BE49-F238E27FC236}">
                <a16:creationId xmlns:a16="http://schemas.microsoft.com/office/drawing/2014/main" id="{10F9F366-5922-4DFD-B81D-854D83A2110F}"/>
              </a:ext>
            </a:extLst>
          </p:cNvPr>
          <p:cNvSpPr txBox="1"/>
          <p:nvPr/>
        </p:nvSpPr>
        <p:spPr>
          <a:xfrm>
            <a:off x="2388380" y="1964069"/>
            <a:ext cx="574670" cy="16882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800" kern="10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၂ဆင့်ဖိခြင်း!</a:t>
            </a:r>
          </a:p>
        </p:txBody>
      </p:sp>
    </p:spTree>
    <p:extLst>
      <p:ext uri="{BB962C8B-B14F-4D97-AF65-F5344CB8AC3E}">
        <p14:creationId xmlns:p14="http://schemas.microsoft.com/office/powerpoint/2010/main" val="346597383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my-MM" sz="1600"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တာတမံ (morido) လုပ်ငန်း</a:t>
            </a:r>
            <a:endParaRPr kumimoji="1" lang="ja-JP" altLang="en-US" sz="16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en-US" altLang="ja-JP" sz="10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10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10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10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10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10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10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2953194" y="5861524"/>
            <a:ext cx="4185326" cy="2539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my-MM" sz="1050">
                <a:solidFill>
                  <a:prstClr val="blac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တာတမံ (morido) လုပ်ငန်းဥပမာ</a:t>
            </a: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5567082" y="6456842"/>
            <a:ext cx="3429081" cy="2308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my-MM" sz="900">
                <a:solidFill>
                  <a:prstClr val="blac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ဖတ်စာအုပ်စာမျက်နှာ 107 / အထောက်အကူပြုစာအုပ် စာမျက်နှာ 47</a:t>
            </a: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2807145" y="3736770"/>
            <a:ext cx="4185326" cy="2539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my-MM" sz="1050" dirty="0">
                <a:solidFill>
                  <a:prstClr val="blac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တာတမံ (morido) လုပ်ငန်း၌ သိပ်သည်းအောင်ပြုလုပ်သည့်ဥပမာ</a:t>
            </a: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7958" y="1458074"/>
            <a:ext cx="5275984" cy="2278696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0237" y="4213699"/>
            <a:ext cx="5343525" cy="1647825"/>
          </a:xfrm>
          <a:prstGeom prst="rect">
            <a:avLst/>
          </a:prstGeom>
        </p:spPr>
      </p:pic>
      <p:sp>
        <p:nvSpPr>
          <p:cNvPr id="10" name="テキスト ボックス 939">
            <a:extLst>
              <a:ext uri="{FF2B5EF4-FFF2-40B4-BE49-F238E27FC236}">
                <a16:creationId xmlns:a16="http://schemas.microsoft.com/office/drawing/2014/main" id="{38CC9823-F7E6-45F9-A95B-0D9C840706F6}"/>
              </a:ext>
            </a:extLst>
          </p:cNvPr>
          <p:cNvSpPr txBox="1"/>
          <p:nvPr/>
        </p:nvSpPr>
        <p:spPr>
          <a:xfrm>
            <a:off x="2187388" y="1531509"/>
            <a:ext cx="1793067" cy="18365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10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(သိပ်သည်းအောင်ပြုလုပ်နိုင်သည်)</a:t>
            </a:r>
          </a:p>
        </p:txBody>
      </p:sp>
      <p:sp>
        <p:nvSpPr>
          <p:cNvPr id="12" name="テキスト ボックス 940">
            <a:extLst>
              <a:ext uri="{FF2B5EF4-FFF2-40B4-BE49-F238E27FC236}">
                <a16:creationId xmlns:a16="http://schemas.microsoft.com/office/drawing/2014/main" id="{CA13A8F0-07E4-4A13-9249-0213C5BBB170}"/>
              </a:ext>
            </a:extLst>
          </p:cNvPr>
          <p:cNvSpPr txBox="1"/>
          <p:nvPr/>
        </p:nvSpPr>
        <p:spPr>
          <a:xfrm>
            <a:off x="2187388" y="2557385"/>
            <a:ext cx="1725151" cy="18365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10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(သိပ်သည်းအောင်ပြုလုပ်နိုင်သည်)</a:t>
            </a:r>
          </a:p>
        </p:txBody>
      </p:sp>
      <p:sp>
        <p:nvSpPr>
          <p:cNvPr id="13" name="テキスト ボックス 941">
            <a:extLst>
              <a:ext uri="{FF2B5EF4-FFF2-40B4-BE49-F238E27FC236}">
                <a16:creationId xmlns:a16="http://schemas.microsoft.com/office/drawing/2014/main" id="{0B7A80ED-EE7D-41D6-AEF7-4D46D45237F0}"/>
              </a:ext>
            </a:extLst>
          </p:cNvPr>
          <p:cNvSpPr txBox="1"/>
          <p:nvPr/>
        </p:nvSpPr>
        <p:spPr>
          <a:xfrm>
            <a:off x="5298141" y="1558707"/>
            <a:ext cx="1174377" cy="34011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>
              <a:lnSpc>
                <a:spcPct val="150000"/>
              </a:lnSpc>
            </a:pPr>
            <a:r>
              <a:rPr lang="my-MM" sz="10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(သိပ်သည်းအောင်</a:t>
            </a:r>
            <a:endParaRPr lang="en-US" sz="1000" kern="100" dirty="0">
              <a:effectLst/>
              <a:latin typeface="Pyidaungsu" panose="020B0502040204020203" pitchFamily="34" charset="0"/>
              <a:ea typeface="游ゴシック" panose="020B0400000000000000" pitchFamily="50" charset="-128"/>
              <a:cs typeface="Pyidaungsu" panose="020B0502040204020203" pitchFamily="34" charset="0"/>
            </a:endParaRPr>
          </a:p>
          <a:p>
            <a:pPr algn="just" rtl="0">
              <a:lnSpc>
                <a:spcPct val="150000"/>
              </a:lnSpc>
            </a:pPr>
            <a:r>
              <a:rPr lang="en-US" sz="10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 </a:t>
            </a:r>
            <a:r>
              <a:rPr lang="my-MM" sz="10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ပြုလုပ်၍မရပါ)</a:t>
            </a:r>
          </a:p>
        </p:txBody>
      </p:sp>
      <p:sp>
        <p:nvSpPr>
          <p:cNvPr id="15" name="テキスト ボックス 942">
            <a:extLst>
              <a:ext uri="{FF2B5EF4-FFF2-40B4-BE49-F238E27FC236}">
                <a16:creationId xmlns:a16="http://schemas.microsoft.com/office/drawing/2014/main" id="{2B1F5A7A-62AD-4790-B5D8-44BFC9F200BC}"/>
              </a:ext>
            </a:extLst>
          </p:cNvPr>
          <p:cNvSpPr txBox="1"/>
          <p:nvPr/>
        </p:nvSpPr>
        <p:spPr>
          <a:xfrm>
            <a:off x="4671658" y="2815232"/>
            <a:ext cx="1800860" cy="19571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10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(သိပ်သည်းအောင်ပြုလုပ်၍မရပါ)</a:t>
            </a:r>
          </a:p>
        </p:txBody>
      </p:sp>
    </p:spTree>
    <p:extLst>
      <p:ext uri="{BB962C8B-B14F-4D97-AF65-F5344CB8AC3E}">
        <p14:creationId xmlns:p14="http://schemas.microsoft.com/office/powerpoint/2010/main" val="27816234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my-MM" sz="1600"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မြေညှိရန်၊ ကြီးမားသောဝန်များသယ်ယူပို့ဆောင်ရန်၊ ဝန်ကိုမကာတင်ရန်သုံးသောစက်ယန္တရား</a:t>
            </a:r>
            <a:endParaRPr kumimoji="1" lang="ja-JP" altLang="en-US" sz="16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idx="1"/>
          </p:nvPr>
        </p:nvSpPr>
        <p:spPr>
          <a:xfrm>
            <a:off x="628650" y="1268384"/>
            <a:ext cx="7886700" cy="4351338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marL="0" indent="0" rtl="0">
              <a:buNone/>
            </a:pPr>
            <a:endParaRPr lang="en-US" altLang="ja-JP" sz="12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0" indent="0" rtl="0">
              <a:buNone/>
            </a:pPr>
            <a:endParaRPr lang="en-US" altLang="ja-JP" sz="12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5922668"/>
            <a:ext cx="3312646" cy="2308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my-MM" sz="900">
                <a:solidFill>
                  <a:prstClr val="blac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ဖတ်စာအုပ်စာမျက်နှာ 5 / အထောက်အကူပြုစာအုပ် စာမျက်နှာ 6</a:t>
            </a:r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6796" y="1392382"/>
            <a:ext cx="2609850" cy="1838325"/>
          </a:xfrm>
          <a:prstGeom prst="rect">
            <a:avLst/>
          </a:prstGeom>
        </p:spPr>
      </p:pic>
      <p:pic>
        <p:nvPicPr>
          <p:cNvPr id="2" name="図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7246" y="3896591"/>
            <a:ext cx="2819400" cy="1600200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12747" y="1392382"/>
            <a:ext cx="2488926" cy="4104409"/>
          </a:xfrm>
          <a:prstGeom prst="rect">
            <a:avLst/>
          </a:prstGeom>
        </p:spPr>
      </p:pic>
      <p:sp>
        <p:nvSpPr>
          <p:cNvPr id="14" name="テキスト ボックス 13"/>
          <p:cNvSpPr txBox="1"/>
          <p:nvPr/>
        </p:nvSpPr>
        <p:spPr>
          <a:xfrm>
            <a:off x="1025398" y="3243680"/>
            <a:ext cx="3312646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my-MM" sz="1200">
                <a:solidFill>
                  <a:prstClr val="blac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scraper ဘူဒိုဇာမြေကော်စက် ၏ဥပမာ</a:t>
            </a: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1025398" y="5377323"/>
            <a:ext cx="3312646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my-MM" sz="1200">
                <a:solidFill>
                  <a:prstClr val="blac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motor grader ၏ဥပမာ</a:t>
            </a: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4600887" y="5365181"/>
            <a:ext cx="3312646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my-MM" sz="1200">
                <a:solidFill>
                  <a:prstClr val="blac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ဥမင်အတွင်းသုံးကျောက်သယ်စက် ၏ဥပမာ</a:t>
            </a:r>
          </a:p>
        </p:txBody>
      </p:sp>
    </p:spTree>
    <p:extLst>
      <p:ext uri="{BB962C8B-B14F-4D97-AF65-F5344CB8AC3E}">
        <p14:creationId xmlns:p14="http://schemas.microsoft.com/office/powerpoint/2010/main" val="239902345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my-MM" sz="1600" dirty="0"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အပြီးသတ်ခြင်းလုပ်ငန်း</a:t>
            </a:r>
            <a:endParaRPr kumimoji="1" lang="ja-JP" altLang="en-US" sz="16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en-US" altLang="ja-JP" sz="20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5446089" y="6456842"/>
            <a:ext cx="3550074" cy="2308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my-MM" sz="900" dirty="0">
                <a:solidFill>
                  <a:prstClr val="blac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ဖတ်စာအုပ်စာမျက်နှာ 109 / အထောက်အကူပြုစာအုပ် စာမျက်နှာ 48</a:t>
            </a: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1332674" y="6050841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my-MM" sz="1200">
                <a:solidFill>
                  <a:prstClr val="blac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ဓားသွားထိန်းချုပ်မှုကိရိယာ၏ဥပမာ</a:t>
            </a: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5012507" y="5894024"/>
            <a:ext cx="27673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my-MM" sz="1200" dirty="0">
                <a:solidFill>
                  <a:prstClr val="blac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အကြမ်းအပြီးသတ်ခြင်းလုပ်ငန်း၏ဥပမာ</a:t>
            </a: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1870480" y="4118251"/>
            <a:ext cx="2097734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my-MM" sz="1200" dirty="0">
                <a:solidFill>
                  <a:prstClr val="blac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အပြီးသတ်ခြင်းလုပ်ငန်း၏ဥပမာ</a:t>
            </a: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7954" y="1712812"/>
            <a:ext cx="3565993" cy="4181212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0480" y="4533750"/>
            <a:ext cx="2162287" cy="1517089"/>
          </a:xfrm>
          <a:prstGeom prst="rect">
            <a:avLst/>
          </a:prstGeom>
        </p:spPr>
      </p:pic>
      <p:pic>
        <p:nvPicPr>
          <p:cNvPr id="2" name="図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7919" y="1305189"/>
            <a:ext cx="4798170" cy="2694674"/>
          </a:xfrm>
          <a:prstGeom prst="rect">
            <a:avLst/>
          </a:prstGeom>
        </p:spPr>
      </p:pic>
      <p:sp>
        <p:nvSpPr>
          <p:cNvPr id="12" name="テキスト ボックス 943">
            <a:extLst>
              <a:ext uri="{FF2B5EF4-FFF2-40B4-BE49-F238E27FC236}">
                <a16:creationId xmlns:a16="http://schemas.microsoft.com/office/drawing/2014/main" id="{C9217476-C3C9-401A-86AB-9731C9D8CC7E}"/>
              </a:ext>
            </a:extLst>
          </p:cNvPr>
          <p:cNvSpPr txBox="1"/>
          <p:nvPr/>
        </p:nvSpPr>
        <p:spPr>
          <a:xfrm>
            <a:off x="2078566" y="1523871"/>
            <a:ext cx="1453528" cy="47269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>
              <a:lnSpc>
                <a:spcPct val="150000"/>
              </a:lnSpc>
            </a:pPr>
            <a:r>
              <a:rPr lang="my-MM" sz="9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ရေပြင်ညီဖြစ်နေသောနေရာတွင် ဓါးသွားကိုချပါ</a:t>
            </a:r>
          </a:p>
        </p:txBody>
      </p:sp>
      <p:sp>
        <p:nvSpPr>
          <p:cNvPr id="13" name="テキスト ボックス 944">
            <a:extLst>
              <a:ext uri="{FF2B5EF4-FFF2-40B4-BE49-F238E27FC236}">
                <a16:creationId xmlns:a16="http://schemas.microsoft.com/office/drawing/2014/main" id="{C849CCDD-8EED-481D-B952-AAA031455D43}"/>
              </a:ext>
            </a:extLst>
          </p:cNvPr>
          <p:cNvSpPr txBox="1"/>
          <p:nvPr/>
        </p:nvSpPr>
        <p:spPr>
          <a:xfrm>
            <a:off x="4762499" y="1684144"/>
            <a:ext cx="1058271" cy="29972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>
              <a:lnSpc>
                <a:spcPct val="150000"/>
              </a:lnSpc>
            </a:pPr>
            <a:r>
              <a:rPr lang="my-MM" sz="9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ဓါးသွားအတင်အချ</a:t>
            </a:r>
            <a:endParaRPr lang="en-US" sz="900" kern="100" dirty="0">
              <a:effectLst/>
              <a:latin typeface="Pyidaungsu" panose="020B0502040204020203" pitchFamily="34" charset="0"/>
              <a:ea typeface="游ゴシック" panose="020B0400000000000000" pitchFamily="50" charset="-128"/>
              <a:cs typeface="Pyidaungsu" panose="020B0502040204020203" pitchFamily="34" charset="0"/>
            </a:endParaRPr>
          </a:p>
          <a:p>
            <a:pPr algn="just" rtl="0">
              <a:lnSpc>
                <a:spcPct val="150000"/>
              </a:lnSpc>
            </a:pPr>
            <a:r>
              <a:rPr lang="my-MM" sz="9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လုပ်ဆောင်မှု</a:t>
            </a:r>
          </a:p>
        </p:txBody>
      </p:sp>
      <p:sp>
        <p:nvSpPr>
          <p:cNvPr id="14" name="テキスト ボックス 945">
            <a:extLst>
              <a:ext uri="{FF2B5EF4-FFF2-40B4-BE49-F238E27FC236}">
                <a16:creationId xmlns:a16="http://schemas.microsoft.com/office/drawing/2014/main" id="{FAE95EA2-9EF1-4D4A-A424-A5C66832577D}"/>
              </a:ext>
            </a:extLst>
          </p:cNvPr>
          <p:cNvSpPr txBox="1"/>
          <p:nvPr/>
        </p:nvSpPr>
        <p:spPr>
          <a:xfrm>
            <a:off x="4202940" y="3215640"/>
            <a:ext cx="1058271" cy="58317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>
              <a:lnSpc>
                <a:spcPct val="150000"/>
              </a:lnSpc>
            </a:pPr>
            <a:r>
              <a:rPr lang="my-MM" sz="9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အသေးစိတ်အပြီးသတ်ခြင်းကို motor grader ဖြင့်ပြုလုပ်သည်</a:t>
            </a:r>
          </a:p>
        </p:txBody>
      </p:sp>
      <p:sp>
        <p:nvSpPr>
          <p:cNvPr id="15" name="テキスト ボックス 946">
            <a:extLst>
              <a:ext uri="{FF2B5EF4-FFF2-40B4-BE49-F238E27FC236}">
                <a16:creationId xmlns:a16="http://schemas.microsoft.com/office/drawing/2014/main" id="{C7B045DF-09A7-40C8-92A9-2572ED992CD3}"/>
              </a:ext>
            </a:extLst>
          </p:cNvPr>
          <p:cNvSpPr txBox="1"/>
          <p:nvPr/>
        </p:nvSpPr>
        <p:spPr>
          <a:xfrm>
            <a:off x="6944965" y="3598028"/>
            <a:ext cx="1427937" cy="37266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9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ဓါးသွားအကျယ် 1/4</a:t>
            </a:r>
            <a:endParaRPr lang="ja-JP" sz="900" kern="100">
              <a:effectLst/>
              <a:latin typeface="Pyidaungsu" panose="020B0502040204020203" pitchFamily="34" charset="0"/>
              <a:ea typeface="游ゴシック" panose="020B0400000000000000" pitchFamily="50" charset="-128"/>
              <a:cs typeface="Pyidaungsu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8484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my-MM" sz="1600"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အသုံးချလုပ်ငန်း</a:t>
            </a:r>
            <a:endParaRPr kumimoji="1" lang="ja-JP" altLang="en-US" sz="16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en-US" altLang="ja-JP" sz="10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10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10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10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10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10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10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312675" y="3082258"/>
            <a:ext cx="3237610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my-MM" sz="1000">
                <a:solidFill>
                  <a:prstClr val="blac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အမြစ်ဖယ်ရှားခြင်းနှင့်ပေါင်းပင်အလုပ်ဥပမာ</a:t>
            </a: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5420635" y="6456842"/>
            <a:ext cx="3575528" cy="2308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my-MM" sz="900" dirty="0">
                <a:solidFill>
                  <a:prstClr val="blac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ဖတ်စာအုပ်စာမျက်နှာ 109 / အထောက်အကူပြုစာအုပ် စာမျက်နှာ 50</a:t>
            </a: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2884798" y="3222729"/>
            <a:ext cx="3237610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my-MM" sz="1000">
                <a:solidFill>
                  <a:prstClr val="blac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ဝါးနှင့်ချုံပုတ်အမြစ်ဖြတ်ခြင်းဥပမာ</a:t>
            </a: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391" y="1769511"/>
            <a:ext cx="2330179" cy="1131682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0412" y="1793083"/>
            <a:ext cx="2815196" cy="1108109"/>
          </a:xfrm>
          <a:prstGeom prst="rect">
            <a:avLst/>
          </a:prstGeom>
        </p:spPr>
      </p:pic>
      <p:pic>
        <p:nvPicPr>
          <p:cNvPr id="15" name="図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8978" y="1724181"/>
            <a:ext cx="2490709" cy="1251741"/>
          </a:xfrm>
          <a:prstGeom prst="rect">
            <a:avLst/>
          </a:prstGeom>
        </p:spPr>
      </p:pic>
      <p:pic>
        <p:nvPicPr>
          <p:cNvPr id="17" name="図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8265" y="4425885"/>
            <a:ext cx="1703681" cy="1341196"/>
          </a:xfrm>
          <a:prstGeom prst="rect">
            <a:avLst/>
          </a:prstGeom>
        </p:spPr>
      </p:pic>
      <p:pic>
        <p:nvPicPr>
          <p:cNvPr id="18" name="図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51834" y="4425885"/>
            <a:ext cx="2102415" cy="1359320"/>
          </a:xfrm>
          <a:prstGeom prst="rect">
            <a:avLst/>
          </a:prstGeom>
        </p:spPr>
      </p:pic>
      <p:pic>
        <p:nvPicPr>
          <p:cNvPr id="19" name="図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54249" y="4425885"/>
            <a:ext cx="3661101" cy="1437858"/>
          </a:xfrm>
          <a:prstGeom prst="rect">
            <a:avLst/>
          </a:prstGeom>
        </p:spPr>
      </p:pic>
      <p:sp>
        <p:nvSpPr>
          <p:cNvPr id="20" name="テキスト ボックス 19"/>
          <p:cNvSpPr txBox="1"/>
          <p:nvPr/>
        </p:nvSpPr>
        <p:spPr>
          <a:xfrm>
            <a:off x="5092251" y="5820625"/>
            <a:ext cx="3237610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my-MM" sz="1000" dirty="0">
                <a:solidFill>
                  <a:prstClr val="blac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မြေပြန်ဖို့ခြင်းလုပ်ငန်း(umemodoshi sagyo)၏ဥပမာ</a:t>
            </a: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2807145" y="5799376"/>
            <a:ext cx="2204126" cy="53476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>
              <a:lnSpc>
                <a:spcPct val="150000"/>
              </a:lnSpc>
            </a:pPr>
            <a:r>
              <a:rPr lang="my-MM" sz="1000" dirty="0">
                <a:solidFill>
                  <a:prstClr val="blac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ကွန်ကရစ်ခင်းထားသည်ကိုဖယ်ရှာသည့်လုပ်ငန်းဥပမာ</a:t>
            </a: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551238" y="5816784"/>
            <a:ext cx="2097734" cy="53476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>
              <a:lnSpc>
                <a:spcPct val="150000"/>
              </a:lnSpc>
            </a:pPr>
            <a:r>
              <a:rPr lang="my-MM" sz="1000" dirty="0">
                <a:solidFill>
                  <a:prstClr val="blac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ကျောက်တုံးများကိုဖယ်ရှားသည့်</a:t>
            </a:r>
            <a:r>
              <a:rPr lang="en-US" sz="1000" dirty="0">
                <a:solidFill>
                  <a:prstClr val="blac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my-MM" sz="1000" dirty="0">
                <a:solidFill>
                  <a:prstClr val="blac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လုပ်ငန်းဥပမာ</a:t>
            </a: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6122167" y="3082006"/>
            <a:ext cx="2097734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my-MM" sz="1000">
                <a:solidFill>
                  <a:prstClr val="blac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ထွန်ခြစ်ကား</a:t>
            </a:r>
          </a:p>
        </p:txBody>
      </p:sp>
      <p:sp>
        <p:nvSpPr>
          <p:cNvPr id="24" name="正方形/長方形 23"/>
          <p:cNvSpPr/>
          <p:nvPr/>
        </p:nvSpPr>
        <p:spPr>
          <a:xfrm>
            <a:off x="2807145" y="2374814"/>
            <a:ext cx="251209" cy="2612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 sz="100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1600105" y="1442609"/>
            <a:ext cx="947852" cy="7655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>
              <a:lnSpc>
                <a:spcPct val="150000"/>
              </a:lnSpc>
            </a:pPr>
            <a:r>
              <a:rPr lang="my-MM" sz="1000" dirty="0">
                <a:latin typeface="Pyidaungsu" panose="020B0502040204020203" pitchFamily="34" charset="0"/>
                <a:ea typeface="HGP明朝B" panose="02020800000000000000" pitchFamily="18" charset="-128"/>
                <a:cs typeface="Pyidaungsu" panose="020B0502040204020203" pitchFamily="34" charset="0"/>
              </a:rPr>
              <a:t>ကြိုတင်ပြီး ချိန်း‌စောဖြင့်</a:t>
            </a:r>
            <a:r>
              <a:rPr lang="en-US" sz="1000" dirty="0">
                <a:latin typeface="Pyidaungsu" panose="020B0502040204020203" pitchFamily="34" charset="0"/>
                <a:ea typeface="HGP明朝B" panose="02020800000000000000" pitchFamily="18" charset="-128"/>
                <a:cs typeface="Pyidaungsu" panose="020B0502040204020203" pitchFamily="34" charset="0"/>
              </a:rPr>
              <a:t> </a:t>
            </a:r>
            <a:r>
              <a:rPr lang="my-MM" sz="1000" dirty="0">
                <a:latin typeface="Pyidaungsu" panose="020B0502040204020203" pitchFamily="34" charset="0"/>
                <a:ea typeface="HGP明朝B" panose="02020800000000000000" pitchFamily="18" charset="-128"/>
                <a:cs typeface="Pyidaungsu" panose="020B0502040204020203" pitchFamily="34" charset="0"/>
              </a:rPr>
              <a:t>ခုတ်လှဲခြင်း</a:t>
            </a:r>
          </a:p>
        </p:txBody>
      </p:sp>
      <p:sp>
        <p:nvSpPr>
          <p:cNvPr id="27" name="正方形/長方形 26"/>
          <p:cNvSpPr/>
          <p:nvPr/>
        </p:nvSpPr>
        <p:spPr>
          <a:xfrm>
            <a:off x="3550285" y="2796677"/>
            <a:ext cx="1870350" cy="1440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 sz="100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3177263" y="2818129"/>
            <a:ext cx="3237609" cy="3039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>
              <a:lnSpc>
                <a:spcPct val="150000"/>
              </a:lnSpc>
            </a:pPr>
            <a:r>
              <a:rPr lang="my-MM" sz="1000" dirty="0">
                <a:latin typeface="Pyidaungsu" panose="020B0502040204020203" pitchFamily="34" charset="0"/>
                <a:ea typeface="HGP明朝B" panose="02020800000000000000" pitchFamily="18" charset="-128"/>
                <a:cs typeface="Pyidaungsu" panose="020B0502040204020203" pitchFamily="34" charset="0"/>
              </a:rPr>
              <a:t>ဝါးနှင့်ချုံပုတ်တို့အတွက် အနက်မှာ 20 မှ 30cm ထားရမည်။</a:t>
            </a:r>
          </a:p>
        </p:txBody>
      </p:sp>
    </p:spTree>
    <p:extLst>
      <p:ext uri="{BB962C8B-B14F-4D97-AF65-F5344CB8AC3E}">
        <p14:creationId xmlns:p14="http://schemas.microsoft.com/office/powerpoint/2010/main" val="201202832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my-MM" sz="1600"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မြေနှင့်ကျောက်များဆွဲနှုတ်ခြင်း လုပ်ငန်း</a:t>
            </a:r>
            <a:endParaRPr kumimoji="1" lang="ja-JP" altLang="en-US" sz="16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729192" y="2556871"/>
            <a:ext cx="3842808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ctr" rtl="0"/>
            <a:r>
              <a:rPr lang="my-MM" sz="1200" dirty="0">
                <a:solidFill>
                  <a:prstClr val="blac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single-shank ripper နှင့် multi-shank ripper</a:t>
            </a: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5273186" y="6456842"/>
            <a:ext cx="3722977" cy="2308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my-MM" sz="900">
                <a:solidFill>
                  <a:prstClr val="blac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ဖတ်စာအုပ်စာမျက်နှာ 112 / အထောက်အကူပြုစာအုပ် စာမျက်နှာ 52</a:t>
            </a: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5161248" y="6081689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my-MM" sz="1200" dirty="0">
                <a:solidFill>
                  <a:prstClr val="blac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မြေအပျော့အတွက်shoe ဥပမာ</a:t>
            </a: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3418211" y="5087796"/>
            <a:ext cx="2336056" cy="524553"/>
          </a:xfrm>
          <a:prstGeom prst="rect">
            <a:avLst/>
          </a:prstGeom>
          <a:noFill/>
          <a:ln>
            <a:noFill/>
          </a:ln>
        </p:spPr>
        <p:txBody>
          <a:bodyPr wrap="square" lIns="72000" tIns="108000" rtlCol="0">
            <a:spAutoFit/>
          </a:bodyPr>
          <a:lstStyle/>
          <a:p>
            <a:pPr algn="ctr" rtl="0"/>
            <a:r>
              <a:rPr lang="my-MM" sz="1200" dirty="0">
                <a:solidFill>
                  <a:prstClr val="blac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မြေအပျော့ပေါ်တွင်ဖြတ်သန်းခြင်း၏ဥပမာ</a:t>
            </a: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538322" y="5999089"/>
            <a:ext cx="3842808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my-MM" sz="1200" dirty="0">
                <a:solidFill>
                  <a:prstClr val="blac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အောက်ဖက်ဆင်ခြေလျှောနှင့် ၁၀ ဂဏန်း (十) ပုံဆွဲနှုတ်ခြင်း</a:t>
            </a: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5273186" y="2914590"/>
            <a:ext cx="3001238" cy="62324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>
              <a:lnSpc>
                <a:spcPct val="150000"/>
              </a:lnSpc>
            </a:pPr>
            <a:r>
              <a:rPr lang="my-MM" sz="1200" dirty="0">
                <a:solidFill>
                  <a:prstClr val="blac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ကျောက်အစုလိုက်အပြုံလိုက်၊ နောက်ပြန် (sakame) ဆွဲနှုတ်ခြင်းလုပ်ငန်း</a:t>
            </a: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0298" y="1341388"/>
            <a:ext cx="3208838" cy="1288491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6020" y="3050106"/>
            <a:ext cx="1468136" cy="1437163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0829" y="1304969"/>
            <a:ext cx="3764521" cy="1444148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67336" y="4729502"/>
            <a:ext cx="2803194" cy="1332414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1734" y="5023372"/>
            <a:ext cx="2564469" cy="965173"/>
          </a:xfrm>
          <a:prstGeom prst="rect">
            <a:avLst/>
          </a:prstGeom>
        </p:spPr>
      </p:pic>
      <p:sp>
        <p:nvSpPr>
          <p:cNvPr id="30" name="テキスト ボックス 29"/>
          <p:cNvSpPr txBox="1"/>
          <p:nvPr/>
        </p:nvSpPr>
        <p:spPr>
          <a:xfrm>
            <a:off x="325868" y="4492590"/>
            <a:ext cx="3842808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my-MM" sz="1200">
                <a:solidFill>
                  <a:prstClr val="blac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မြေနှင့်ကျောက်များဆွဲနှုတ်သည့် လုပ်ငန်း</a:t>
            </a: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02250" y="3247191"/>
            <a:ext cx="2413719" cy="1844881"/>
          </a:xfrm>
          <a:prstGeom prst="rect">
            <a:avLst/>
          </a:prstGeom>
        </p:spPr>
      </p:pic>
      <p:sp>
        <p:nvSpPr>
          <p:cNvPr id="17" name="正方形/長方形 16"/>
          <p:cNvSpPr/>
          <p:nvPr/>
        </p:nvSpPr>
        <p:spPr>
          <a:xfrm>
            <a:off x="4732160" y="1295481"/>
            <a:ext cx="3130727" cy="1440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4024974" y="1316204"/>
            <a:ext cx="227254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y-MM" sz="900" dirty="0">
                <a:latin typeface="Pyidaungsu" panose="020B0502040204020203" pitchFamily="34" charset="0"/>
                <a:ea typeface="HGP明朝B" panose="02020800000000000000" pitchFamily="18" charset="-128"/>
                <a:cs typeface="Pyidaungsu" panose="020B0502040204020203" pitchFamily="34" charset="0"/>
              </a:rPr>
              <a:t>(1) ကျောက်အစုလိုက်</a:t>
            </a:r>
            <a:r>
              <a:rPr lang="en-US" sz="900" dirty="0">
                <a:latin typeface="Pyidaungsu" panose="020B0502040204020203" pitchFamily="34" charset="0"/>
                <a:ea typeface="HGP明朝B" panose="02020800000000000000" pitchFamily="18" charset="-128"/>
                <a:cs typeface="Pyidaungsu" panose="020B0502040204020203" pitchFamily="34" charset="0"/>
              </a:rPr>
              <a:t> </a:t>
            </a:r>
            <a:r>
              <a:rPr lang="my-MM" sz="900" dirty="0">
                <a:latin typeface="Pyidaungsu" panose="020B0502040204020203" pitchFamily="34" charset="0"/>
                <a:ea typeface="HGP明朝B" panose="02020800000000000000" pitchFamily="18" charset="-128"/>
                <a:cs typeface="Pyidaungsu" panose="020B0502040204020203" pitchFamily="34" charset="0"/>
              </a:rPr>
              <a:t>အပြုံလိုက်ဆွဲနှုတ်ြ</a:t>
            </a:r>
            <a:r>
              <a:rPr lang="my-MM" altLang="ja-JP" sz="900" dirty="0">
                <a:latin typeface="Pyidaungsu" panose="020B0502040204020203" pitchFamily="34" charset="0"/>
                <a:ea typeface="HGP明朝B" panose="02020800000000000000" pitchFamily="18" charset="-128"/>
                <a:cs typeface="Pyidaungsu" panose="020B0502040204020203" pitchFamily="34" charset="0"/>
              </a:rPr>
              <a:t>ခ</a:t>
            </a:r>
            <a:r>
              <a:rPr lang="my-MM" sz="900" dirty="0">
                <a:latin typeface="Pyidaungsu" panose="020B0502040204020203" pitchFamily="34" charset="0"/>
                <a:ea typeface="HGP明朝B" panose="02020800000000000000" pitchFamily="18" charset="-128"/>
                <a:cs typeface="Pyidaungsu" panose="020B0502040204020203" pitchFamily="34" charset="0"/>
              </a:rPr>
              <a:t>င်း</a:t>
            </a: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6373907" y="1277166"/>
            <a:ext cx="227255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my-MM" sz="1000" dirty="0">
                <a:latin typeface="Pyidaungsu" panose="020B0502040204020203" pitchFamily="34" charset="0"/>
                <a:ea typeface="HGP明朝B" panose="02020800000000000000" pitchFamily="18" charset="-128"/>
                <a:cs typeface="Pyidaungsu" panose="020B0502040204020203" pitchFamily="34" charset="0"/>
              </a:rPr>
              <a:t>(2) နောက်ပြန် (sakame) ဆွဲနှုတ်ခြင်း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en-US" altLang="ja-JP" sz="20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C59AFD84-EE55-412C-9109-BA29E709A9FB}"/>
              </a:ext>
            </a:extLst>
          </p:cNvPr>
          <p:cNvSpPr txBox="1"/>
          <p:nvPr/>
        </p:nvSpPr>
        <p:spPr>
          <a:xfrm>
            <a:off x="7801577" y="1733577"/>
            <a:ext cx="544486" cy="92333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spAutoFit/>
          </a:bodyPr>
          <a:lstStyle/>
          <a:p>
            <a:r>
              <a:rPr lang="my-MM" sz="600" dirty="0">
                <a:latin typeface="Pyidaungsu" panose="020B0502040204020203" pitchFamily="34" charset="0"/>
                <a:ea typeface="HGP明朝B" panose="02020800000000000000" pitchFamily="18" charset="-128"/>
                <a:cs typeface="Pyidaungsu" panose="020B0502040204020203" pitchFamily="34" charset="0"/>
              </a:rPr>
              <a:t>(ကောင်း)</a:t>
            </a: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E5D152FB-2AD5-4B0C-83E8-D088602BAEBB}"/>
              </a:ext>
            </a:extLst>
          </p:cNvPr>
          <p:cNvSpPr txBox="1"/>
          <p:nvPr/>
        </p:nvSpPr>
        <p:spPr>
          <a:xfrm>
            <a:off x="6833457" y="1733577"/>
            <a:ext cx="544486" cy="92333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spAutoFit/>
          </a:bodyPr>
          <a:lstStyle/>
          <a:p>
            <a:r>
              <a:rPr lang="my-MM" sz="600" dirty="0">
                <a:latin typeface="Pyidaungsu" panose="020B0502040204020203" pitchFamily="34" charset="0"/>
                <a:ea typeface="HGP明朝B" panose="02020800000000000000" pitchFamily="18" charset="-128"/>
                <a:cs typeface="Pyidaungsu" panose="020B0502040204020203" pitchFamily="34" charset="0"/>
              </a:rPr>
              <a:t>(မကောင်း)</a:t>
            </a:r>
          </a:p>
        </p:txBody>
      </p:sp>
    </p:spTree>
    <p:extLst>
      <p:ext uri="{BB962C8B-B14F-4D97-AF65-F5344CB8AC3E}">
        <p14:creationId xmlns:p14="http://schemas.microsoft.com/office/powerpoint/2010/main" val="163664973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my-MM" sz="1600" dirty="0"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မြေကော်ကား</a:t>
            </a:r>
            <a:endParaRPr kumimoji="1" lang="ja-JP" altLang="en-US" sz="16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en-US" altLang="ja-JP" sz="20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2807145" y="5709431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my-MM" sz="1200">
                <a:solidFill>
                  <a:prstClr val="blac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မြေကော်ကားလုပ်ဆောင်စေမည့်ကိရိယာ၏ဥပမာ</a:t>
            </a: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5253318" y="6456842"/>
            <a:ext cx="3742845" cy="2308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my-MM" sz="900" dirty="0">
                <a:solidFill>
                  <a:prstClr val="blac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ဖတ်စာအုပ်စာမျက်နှာ 115 / အထောက်အကူပြုစာအုပ် စာမျက်နှာ 56</a:t>
            </a: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938" y="1291389"/>
            <a:ext cx="7667712" cy="4395036"/>
          </a:xfrm>
          <a:prstGeom prst="rect">
            <a:avLst/>
          </a:prstGeom>
        </p:spPr>
      </p:pic>
      <p:sp>
        <p:nvSpPr>
          <p:cNvPr id="8" name="テキスト ボックス 1055">
            <a:extLst>
              <a:ext uri="{FF2B5EF4-FFF2-40B4-BE49-F238E27FC236}">
                <a16:creationId xmlns:a16="http://schemas.microsoft.com/office/drawing/2014/main" id="{F07D51F6-6ADC-4486-A48C-4F25A121EE0F}"/>
              </a:ext>
            </a:extLst>
          </p:cNvPr>
          <p:cNvSpPr txBox="1"/>
          <p:nvPr/>
        </p:nvSpPr>
        <p:spPr>
          <a:xfrm>
            <a:off x="916925" y="2965044"/>
            <a:ext cx="942023" cy="43666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my-MM" sz="1000" kern="10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up and down</a:t>
            </a:r>
          </a:p>
          <a:p>
            <a:pPr algn="ctr" rtl="0"/>
            <a:r>
              <a:rPr lang="my-MM" sz="1000" kern="10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Shift ခလုတ်</a:t>
            </a:r>
          </a:p>
        </p:txBody>
      </p:sp>
      <p:sp>
        <p:nvSpPr>
          <p:cNvPr id="10" name="テキスト ボックス 1056">
            <a:extLst>
              <a:ext uri="{FF2B5EF4-FFF2-40B4-BE49-F238E27FC236}">
                <a16:creationId xmlns:a16="http://schemas.microsoft.com/office/drawing/2014/main" id="{DEB259D9-E130-420C-9142-17F465CADCBD}"/>
              </a:ext>
            </a:extLst>
          </p:cNvPr>
          <p:cNvSpPr txBox="1"/>
          <p:nvPr/>
        </p:nvSpPr>
        <p:spPr>
          <a:xfrm>
            <a:off x="1037404" y="4515055"/>
            <a:ext cx="942023" cy="43666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my-MM" sz="1000" kern="10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ဘရိတ်ခြေနင်းပြား</a:t>
            </a:r>
          </a:p>
        </p:txBody>
      </p:sp>
      <p:sp>
        <p:nvSpPr>
          <p:cNvPr id="12" name="テキスト ボックス 1057">
            <a:extLst>
              <a:ext uri="{FF2B5EF4-FFF2-40B4-BE49-F238E27FC236}">
                <a16:creationId xmlns:a16="http://schemas.microsoft.com/office/drawing/2014/main" id="{53E6C174-936E-4604-9E8E-9F2E87101157}"/>
              </a:ext>
            </a:extLst>
          </p:cNvPr>
          <p:cNvSpPr txBox="1"/>
          <p:nvPr/>
        </p:nvSpPr>
        <p:spPr>
          <a:xfrm>
            <a:off x="2971231" y="1877134"/>
            <a:ext cx="2412100" cy="16690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my-MM" sz="10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အီလက်ထရောနစ်စောင့်ကြည့်လေ့လာရေးစနစ်</a:t>
            </a:r>
          </a:p>
        </p:txBody>
      </p:sp>
      <p:sp>
        <p:nvSpPr>
          <p:cNvPr id="13" name="テキスト ボックス 1058">
            <a:extLst>
              <a:ext uri="{FF2B5EF4-FFF2-40B4-BE49-F238E27FC236}">
                <a16:creationId xmlns:a16="http://schemas.microsoft.com/office/drawing/2014/main" id="{E9F1C5F2-D701-444A-B2E1-06D99FAD137C}"/>
              </a:ext>
            </a:extLst>
          </p:cNvPr>
          <p:cNvSpPr txBox="1"/>
          <p:nvPr/>
        </p:nvSpPr>
        <p:spPr>
          <a:xfrm>
            <a:off x="6690584" y="2460139"/>
            <a:ext cx="1431440" cy="16690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my-MM" sz="10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လားရာညွှန်ပြကိရိယာ</a:t>
            </a:r>
          </a:p>
        </p:txBody>
      </p:sp>
      <p:sp>
        <p:nvSpPr>
          <p:cNvPr id="15" name="テキスト ボックス 1059">
            <a:extLst>
              <a:ext uri="{FF2B5EF4-FFF2-40B4-BE49-F238E27FC236}">
                <a16:creationId xmlns:a16="http://schemas.microsoft.com/office/drawing/2014/main" id="{D29094B8-34F6-4AB5-980F-2D778FB3D200}"/>
              </a:ext>
            </a:extLst>
          </p:cNvPr>
          <p:cNvSpPr txBox="1"/>
          <p:nvPr/>
        </p:nvSpPr>
        <p:spPr>
          <a:xfrm>
            <a:off x="6630096" y="2727450"/>
            <a:ext cx="1852082" cy="16690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my-MM" sz="10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ယာဉ်ရပ်နားဘရိတ်ခလုတ်</a:t>
            </a:r>
          </a:p>
        </p:txBody>
      </p:sp>
      <p:sp>
        <p:nvSpPr>
          <p:cNvPr id="16" name="テキスト ボックス 1060">
            <a:extLst>
              <a:ext uri="{FF2B5EF4-FFF2-40B4-BE49-F238E27FC236}">
                <a16:creationId xmlns:a16="http://schemas.microsoft.com/office/drawing/2014/main" id="{E4593011-0902-4660-849C-829D2D36A501}"/>
              </a:ext>
            </a:extLst>
          </p:cNvPr>
          <p:cNvSpPr txBox="1"/>
          <p:nvPr/>
        </p:nvSpPr>
        <p:spPr>
          <a:xfrm>
            <a:off x="6691808" y="2928584"/>
            <a:ext cx="1743732" cy="28499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>
              <a:lnSpc>
                <a:spcPct val="150000"/>
              </a:lnSpc>
            </a:pPr>
            <a:r>
              <a:rPr lang="my-MM" sz="10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လုပ်ငန်းသုံးပစ္စည်းကိရိယာများကို လော့ချသည့်ခလုတ်</a:t>
            </a:r>
          </a:p>
        </p:txBody>
      </p:sp>
      <p:sp>
        <p:nvSpPr>
          <p:cNvPr id="17" name="テキスト ボックス 1061">
            <a:extLst>
              <a:ext uri="{FF2B5EF4-FFF2-40B4-BE49-F238E27FC236}">
                <a16:creationId xmlns:a16="http://schemas.microsoft.com/office/drawing/2014/main" id="{5742E0EA-F368-4806-82EA-58AEE0B4B81B}"/>
              </a:ext>
            </a:extLst>
          </p:cNvPr>
          <p:cNvSpPr txBox="1"/>
          <p:nvPr/>
        </p:nvSpPr>
        <p:spPr>
          <a:xfrm>
            <a:off x="6693033" y="3331965"/>
            <a:ext cx="1741283" cy="16690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>
              <a:lnSpc>
                <a:spcPct val="150000"/>
              </a:lnSpc>
            </a:pPr>
            <a:r>
              <a:rPr lang="my-MM" sz="10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လုပ်ငန်းသုံးပစ္စည်းကိရိယာများကိုထိန်းချုပ်လီဗာ</a:t>
            </a:r>
          </a:p>
        </p:txBody>
      </p:sp>
      <p:sp>
        <p:nvSpPr>
          <p:cNvPr id="18" name="テキスト ボックス 1062">
            <a:extLst>
              <a:ext uri="{FF2B5EF4-FFF2-40B4-BE49-F238E27FC236}">
                <a16:creationId xmlns:a16="http://schemas.microsoft.com/office/drawing/2014/main" id="{9495E783-FFCC-4DF4-9DF1-2CE063E0B700}"/>
              </a:ext>
            </a:extLst>
          </p:cNvPr>
          <p:cNvSpPr txBox="1"/>
          <p:nvPr/>
        </p:nvSpPr>
        <p:spPr>
          <a:xfrm>
            <a:off x="6590574" y="4733385"/>
            <a:ext cx="1891604" cy="16690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my-MM" sz="1000" kern="10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accelerator ခြေနင်း</a:t>
            </a:r>
          </a:p>
        </p:txBody>
      </p:sp>
    </p:spTree>
    <p:extLst>
      <p:ext uri="{BB962C8B-B14F-4D97-AF65-F5344CB8AC3E}">
        <p14:creationId xmlns:p14="http://schemas.microsoft.com/office/powerpoint/2010/main" val="284537049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my-MM" sz="1600"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မြေကော်ကား</a:t>
            </a:r>
            <a:endParaRPr kumimoji="1" lang="ja-JP" altLang="en-US" sz="16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en-US" altLang="ja-JP" sz="20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856173" y="4763626"/>
            <a:ext cx="3237610" cy="62324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>
              <a:lnSpc>
                <a:spcPct val="150000"/>
              </a:lnSpc>
            </a:pPr>
            <a:r>
              <a:rPr lang="my-MM" sz="1200" dirty="0">
                <a:solidFill>
                  <a:prstClr val="blac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မသည့်လက်တံ (arm) နှင့် လက်သည်း (bucket) လုပ်ဆောင်မှုဥပမာ</a:t>
            </a: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4872988" y="4763626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my-MM" sz="1200">
                <a:solidFill>
                  <a:prstClr val="blac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မောင်းနှင်နေစဉ် လက်သည်းအမြင့်၏ဥပမာ</a:t>
            </a: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5316071" y="6456842"/>
            <a:ext cx="3680092" cy="2308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my-MM" sz="900" dirty="0">
                <a:solidFill>
                  <a:prstClr val="blac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ဖတ်စာအုပ်စာမျက်နှာ 116 / အထောက်အကူပြုစာအုပ် စာမျက်နှာ 56</a:t>
            </a: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041" y="2589219"/>
            <a:ext cx="3571874" cy="2082624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9777" y="2802183"/>
            <a:ext cx="4288527" cy="1935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55864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my-MM" sz="1600"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တူးဖော်ရေးလုပ်ငန်း</a:t>
            </a:r>
            <a:endParaRPr kumimoji="1" lang="ja-JP" altLang="en-US" sz="16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813252" y="3919924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my-MM" sz="1200">
                <a:solidFill>
                  <a:prstClr val="blac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တူးဖော်ခြင်းလုပ်ငန်းဥပမာ (1)</a:t>
            </a: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5271247" y="6456842"/>
            <a:ext cx="3724916" cy="2308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my-MM" sz="900">
                <a:solidFill>
                  <a:prstClr val="blac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ဖတ်စာအုပ်စာမျက်နှာ 118 / အထောက်အကူပြုစာအုပ် စာမျက်နှာ 57</a:t>
            </a: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3763" y="1937484"/>
            <a:ext cx="2456589" cy="1865934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3450" y="1306380"/>
            <a:ext cx="3165849" cy="3356668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0377" y="4772026"/>
            <a:ext cx="3537003" cy="1284182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62300" y="4881608"/>
            <a:ext cx="4368541" cy="1174599"/>
          </a:xfrm>
          <a:prstGeom prst="rect">
            <a:avLst/>
          </a:prstGeom>
        </p:spPr>
      </p:pic>
      <p:sp>
        <p:nvSpPr>
          <p:cNvPr id="15" name="テキスト ボックス 14"/>
          <p:cNvSpPr txBox="1"/>
          <p:nvPr/>
        </p:nvSpPr>
        <p:spPr>
          <a:xfrm>
            <a:off x="4887205" y="4633526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my-MM" sz="1200">
                <a:solidFill>
                  <a:prstClr val="blac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တူးဖော်ခြင်းလုပ်ငန်းဥပမာ (2)</a:t>
            </a: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1008784" y="6061453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my-MM" sz="1200">
                <a:solidFill>
                  <a:prstClr val="blac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တူးဖော်ခြင်းလုပ်ငန်းဥပမာ (3)</a:t>
            </a: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4887205" y="6056207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my-MM" sz="1200">
                <a:solidFill>
                  <a:prstClr val="blac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တူးဖော်ခြင်းလုပ်ငန်းဥပမာ (4)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en-US" altLang="ja-JP" sz="20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</p:txBody>
      </p:sp>
      <p:sp>
        <p:nvSpPr>
          <p:cNvPr id="13" name="正方形/長方形 12"/>
          <p:cNvSpPr/>
          <p:nvPr/>
        </p:nvSpPr>
        <p:spPr>
          <a:xfrm>
            <a:off x="4497778" y="4997627"/>
            <a:ext cx="859149" cy="1736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4400551" y="4527728"/>
            <a:ext cx="1404420" cy="7655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>
              <a:lnSpc>
                <a:spcPct val="150000"/>
              </a:lnSpc>
            </a:pPr>
            <a:r>
              <a:rPr lang="my-MM" sz="1000" dirty="0">
                <a:latin typeface="Pyidaungsu" panose="020B0502040204020203" pitchFamily="34" charset="0"/>
                <a:ea typeface="HGP明朝B" panose="02020800000000000000" pitchFamily="18" charset="-128"/>
                <a:cs typeface="Pyidaungsu" panose="020B0502040204020203" pitchFamily="34" charset="0"/>
              </a:rPr>
              <a:t>တောင်အောက်ခြေမှစတူးခြင်း (sukashi bori) သည်အန္တရာယ်ရှိသည်</a:t>
            </a:r>
          </a:p>
        </p:txBody>
      </p:sp>
    </p:spTree>
    <p:extLst>
      <p:ext uri="{BB962C8B-B14F-4D97-AF65-F5344CB8AC3E}">
        <p14:creationId xmlns:p14="http://schemas.microsoft.com/office/powerpoint/2010/main" val="44248477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my-MM" sz="1600"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ကြီးမားသောဝန်များသယ်ယူပို့ဆောင်ခြင်းလုပ်ငန်း</a:t>
            </a:r>
            <a:endParaRPr kumimoji="1" lang="ja-JP" altLang="en-US" sz="16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en-US" altLang="ja-JP" sz="20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5389295" y="6456842"/>
            <a:ext cx="3606868" cy="2308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my-MM" sz="900" dirty="0">
                <a:solidFill>
                  <a:prstClr val="blac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ဖတ်စာအုပ်စာမျက်နှာ 119 / အထောက်အကူပြုစာအုပ် စာမျက်နှာ 58</a:t>
            </a: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3000800" y="4518724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my-MM" sz="1200" dirty="0">
                <a:solidFill>
                  <a:prstClr val="blac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ဝန်တင်ဆောင်သည့်အနေအထားဥပမာ (1)</a:t>
            </a: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3000800" y="6108222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my-MM" sz="1200">
                <a:solidFill>
                  <a:prstClr val="blac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ဝန်တင်ဆောင်သည့်အနေအထားဥပမာ (2)</a:t>
            </a: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7436" y="1483877"/>
            <a:ext cx="4224339" cy="1416699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0161" y="3030673"/>
            <a:ext cx="4378888" cy="1545490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72580" y="4788910"/>
            <a:ext cx="4894051" cy="1339424"/>
          </a:xfrm>
          <a:prstGeom prst="rect">
            <a:avLst/>
          </a:prstGeom>
        </p:spPr>
      </p:pic>
      <p:sp>
        <p:nvSpPr>
          <p:cNvPr id="14" name="テキスト ボックス 13"/>
          <p:cNvSpPr txBox="1"/>
          <p:nvPr/>
        </p:nvSpPr>
        <p:spPr>
          <a:xfrm>
            <a:off x="2750221" y="2919824"/>
            <a:ext cx="43164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my-MM" sz="1200" dirty="0">
                <a:solidFill>
                  <a:prstClr val="blac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ကြီးမားသောဝန်များတင်ကာသယ်ယူပို့ဆောင်ခြင်းလုပ်ငန်း၏ဥပမာ</a:t>
            </a:r>
          </a:p>
        </p:txBody>
      </p:sp>
      <p:sp>
        <p:nvSpPr>
          <p:cNvPr id="12" name="正方形/長方形 11"/>
          <p:cNvSpPr/>
          <p:nvPr/>
        </p:nvSpPr>
        <p:spPr>
          <a:xfrm>
            <a:off x="2953297" y="2729745"/>
            <a:ext cx="859149" cy="1736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2604798" y="2694815"/>
            <a:ext cx="154386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my-MM" sz="1000" dirty="0">
                <a:latin typeface="Pyidaungsu" panose="020B0502040204020203" pitchFamily="34" charset="0"/>
                <a:ea typeface="HGP明朝B" panose="02020800000000000000" pitchFamily="18" charset="-128"/>
                <a:cs typeface="Pyidaungsu" panose="020B0502040204020203" pitchFamily="34" charset="0"/>
              </a:rPr>
              <a:t>ဝန်ကိုစတင်မကာတင်ခြင်း</a:t>
            </a:r>
          </a:p>
        </p:txBody>
      </p:sp>
      <p:sp>
        <p:nvSpPr>
          <p:cNvPr id="23" name="正方形/長方形 22"/>
          <p:cNvSpPr/>
          <p:nvPr/>
        </p:nvSpPr>
        <p:spPr>
          <a:xfrm>
            <a:off x="5499369" y="2745224"/>
            <a:ext cx="859149" cy="1736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24" name="正方形/長方形 23"/>
          <p:cNvSpPr/>
          <p:nvPr/>
        </p:nvSpPr>
        <p:spPr>
          <a:xfrm>
            <a:off x="6010242" y="1666897"/>
            <a:ext cx="721533" cy="3561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5751057" y="2694815"/>
            <a:ext cx="118957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my-MM" sz="1000">
                <a:latin typeface="Pyidaungsu" panose="020B0502040204020203" pitchFamily="34" charset="0"/>
                <a:ea typeface="HGP明朝B" panose="02020800000000000000" pitchFamily="18" charset="-128"/>
                <a:cs typeface="Pyidaungsu" panose="020B0502040204020203" pitchFamily="34" charset="0"/>
              </a:rPr>
              <a:t>ပြီးဆုံးခြင်း</a:t>
            </a: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5454466" y="1632862"/>
            <a:ext cx="156788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0"/>
            <a:r>
              <a:rPr lang="my-MM" sz="1000">
                <a:latin typeface="Pyidaungsu" panose="020B0502040204020203" pitchFamily="34" charset="0"/>
                <a:ea typeface="HGP明朝B" panose="02020800000000000000" pitchFamily="18" charset="-128"/>
                <a:cs typeface="Pyidaungsu" panose="020B0502040204020203" pitchFamily="34" charset="0"/>
              </a:rPr>
              <a:t>Hinge pin အမြင့်</a:t>
            </a:r>
          </a:p>
        </p:txBody>
      </p:sp>
      <p:sp>
        <p:nvSpPr>
          <p:cNvPr id="25" name="正方形/長方形 24"/>
          <p:cNvSpPr/>
          <p:nvPr/>
        </p:nvSpPr>
        <p:spPr>
          <a:xfrm>
            <a:off x="2663380" y="5014653"/>
            <a:ext cx="393472" cy="1236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26" name="正方形/長方形 25"/>
          <p:cNvSpPr/>
          <p:nvPr/>
        </p:nvSpPr>
        <p:spPr>
          <a:xfrm>
            <a:off x="3819277" y="4974513"/>
            <a:ext cx="393472" cy="1236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27" name="正方形/長方形 26"/>
          <p:cNvSpPr/>
          <p:nvPr/>
        </p:nvSpPr>
        <p:spPr>
          <a:xfrm>
            <a:off x="4823358" y="4965531"/>
            <a:ext cx="565937" cy="1326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28" name="正方形/長方形 27"/>
          <p:cNvSpPr/>
          <p:nvPr/>
        </p:nvSpPr>
        <p:spPr>
          <a:xfrm>
            <a:off x="6476418" y="4991456"/>
            <a:ext cx="565937" cy="1326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2604796" y="4925164"/>
            <a:ext cx="8596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my-MM" sz="1000" dirty="0">
                <a:latin typeface="Pyidaungsu" panose="020B0502040204020203" pitchFamily="34" charset="0"/>
                <a:ea typeface="HGP明朝B" panose="02020800000000000000" pitchFamily="18" charset="-128"/>
                <a:cs typeface="Pyidaungsu" panose="020B0502040204020203" pitchFamily="34" charset="0"/>
              </a:rPr>
              <a:t>တည်ငြိမ်သော</a:t>
            </a: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3671753" y="4781421"/>
            <a:ext cx="986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my-MM" sz="900" dirty="0">
                <a:latin typeface="Pyidaungsu" panose="020B0502040204020203" pitchFamily="34" charset="0"/>
                <a:ea typeface="HGP明朝B" panose="02020800000000000000" pitchFamily="18" charset="-128"/>
                <a:cs typeface="Pyidaungsu" panose="020B0502040204020203" pitchFamily="34" charset="0"/>
              </a:rPr>
              <a:t>တဖက်တည်းတင်ထားသည့်ဝန်</a:t>
            </a:r>
            <a:endParaRPr kumimoji="1" lang="ja-JP" altLang="en-US" sz="900" dirty="0">
              <a:latin typeface="Pyidaungsu" panose="020B0502040204020203" pitchFamily="34" charset="0"/>
              <a:ea typeface="HGP明朝B" panose="02020800000000000000" pitchFamily="18" charset="-128"/>
              <a:cs typeface="Pyidaungsu" panose="020B0502040204020203" pitchFamily="34" charset="0"/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4732850" y="4751375"/>
            <a:ext cx="131289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>
              <a:lnSpc>
                <a:spcPct val="150000"/>
              </a:lnSpc>
            </a:pPr>
            <a:r>
              <a:rPr lang="my-MM" sz="800" dirty="0">
                <a:latin typeface="Pyidaungsu" panose="020B0502040204020203" pitchFamily="34" charset="0"/>
                <a:ea typeface="HGP明朝B" panose="02020800000000000000" pitchFamily="18" charset="-128"/>
                <a:cs typeface="Pyidaungsu" panose="020B0502040204020203" pitchFamily="34" charset="0"/>
              </a:rPr>
              <a:t>မတည်ငြိမ်သောတဖက်တည်း</a:t>
            </a:r>
            <a:r>
              <a:rPr lang="en-US" sz="800" dirty="0">
                <a:latin typeface="Pyidaungsu" panose="020B0502040204020203" pitchFamily="34" charset="0"/>
                <a:ea typeface="HGP明朝B" panose="02020800000000000000" pitchFamily="18" charset="-128"/>
                <a:cs typeface="Pyidaungsu" panose="020B0502040204020203" pitchFamily="34" charset="0"/>
              </a:rPr>
              <a:t> </a:t>
            </a:r>
            <a:r>
              <a:rPr lang="my-MM" sz="800" dirty="0">
                <a:latin typeface="Pyidaungsu" panose="020B0502040204020203" pitchFamily="34" charset="0"/>
                <a:ea typeface="HGP明朝B" panose="02020800000000000000" pitchFamily="18" charset="-128"/>
                <a:cs typeface="Pyidaungsu" panose="020B0502040204020203" pitchFamily="34" charset="0"/>
              </a:rPr>
              <a:t>တင်ထားသည့်ဝန်</a:t>
            </a:r>
            <a:endParaRPr kumimoji="1" lang="ja-JP" altLang="en-US" sz="800" dirty="0">
              <a:latin typeface="Pyidaungsu" panose="020B0502040204020203" pitchFamily="34" charset="0"/>
              <a:ea typeface="HGP明朝B" panose="02020800000000000000" pitchFamily="18" charset="-128"/>
              <a:cs typeface="Pyidaungsu" panose="020B0502040204020203" pitchFamily="34" charset="0"/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6435104" y="4925164"/>
            <a:ext cx="11169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my-MM" sz="1000" dirty="0">
                <a:latin typeface="Pyidaungsu" panose="020B0502040204020203" pitchFamily="34" charset="0"/>
                <a:ea typeface="HGP明朝B" panose="02020800000000000000" pitchFamily="18" charset="-128"/>
                <a:cs typeface="Pyidaungsu" panose="020B0502040204020203" pitchFamily="34" charset="0"/>
              </a:rPr>
              <a:t>မတည်ငြိမ်သော</a:t>
            </a:r>
            <a:endParaRPr kumimoji="1" lang="ja-JP" altLang="en-US" sz="1000" dirty="0">
              <a:latin typeface="Pyidaungsu" panose="020B0502040204020203" pitchFamily="34" charset="0"/>
              <a:ea typeface="HGP明朝B" panose="02020800000000000000" pitchFamily="18" charset="-128"/>
              <a:cs typeface="Pyidaungsu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947455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my-MM" sz="1600"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ကြီးမားသောဝန်များသယ်ယူပို့ဆောင်ခြင်းလုပ်ငန်း</a:t>
            </a:r>
            <a:endParaRPr kumimoji="1" lang="ja-JP" altLang="en-US" sz="16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en-US" altLang="ja-JP" sz="8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8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8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8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8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8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8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1019186" y="4475513"/>
            <a:ext cx="3237610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my-MM" sz="900" dirty="0">
                <a:solidFill>
                  <a:prstClr val="blac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ဝန်တင်ဆောင်သည့်လုပ်ငန်းဥပမာ V shift စသည်</a:t>
            </a: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5322713" y="6456842"/>
            <a:ext cx="3673450" cy="2308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my-MM" sz="900" dirty="0">
                <a:solidFill>
                  <a:prstClr val="blac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ဖတ်စာအုပ်စာမျက်နှာ 121 / အထောက်အကူပြုစာအုပ် စာမျက်နှာ 59</a:t>
            </a: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1144635" y="4957102"/>
            <a:ext cx="3237610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my-MM" sz="800">
                <a:solidFill>
                  <a:prstClr val="blac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တူးဖော်ခြင်းလုပ်ငန်းဥပမာ (2)</a:t>
            </a: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1008784" y="6090486"/>
            <a:ext cx="3237610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my-MM" sz="900" dirty="0">
                <a:solidFill>
                  <a:prstClr val="blac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မြေတင်လုပ်ငန်း၏ဥပမာ</a:t>
            </a: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4887205" y="1319714"/>
            <a:ext cx="3237610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my-MM" sz="800">
                <a:solidFill>
                  <a:prstClr val="blac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နှိမ့်ပြီးသယ်ဆောင်သည့် (Low and carry) နည်းလမ်း</a:t>
            </a:r>
          </a:p>
        </p:txBody>
      </p:sp>
      <p:pic>
        <p:nvPicPr>
          <p:cNvPr id="12" name="図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8784" y="1350273"/>
            <a:ext cx="3278977" cy="3103961"/>
          </a:xfrm>
          <a:prstGeom prst="rect">
            <a:avLst/>
          </a:prstGeom>
        </p:spPr>
      </p:pic>
      <p:pic>
        <p:nvPicPr>
          <p:cNvPr id="13" name="図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3697" y="1553596"/>
            <a:ext cx="3984625" cy="4776184"/>
          </a:xfrm>
          <a:prstGeom prst="rect">
            <a:avLst/>
          </a:prstGeom>
        </p:spPr>
      </p:pic>
      <p:pic>
        <p:nvPicPr>
          <p:cNvPr id="18" name="図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8053" y="4900029"/>
            <a:ext cx="3578425" cy="1208766"/>
          </a:xfrm>
          <a:prstGeom prst="rect">
            <a:avLst/>
          </a:prstGeom>
        </p:spPr>
      </p:pic>
      <p:sp>
        <p:nvSpPr>
          <p:cNvPr id="19" name="正方形/長方形 18"/>
          <p:cNvSpPr/>
          <p:nvPr/>
        </p:nvSpPr>
        <p:spPr>
          <a:xfrm>
            <a:off x="1372534" y="1406814"/>
            <a:ext cx="859149" cy="2119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 sz="80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25" name="正方形/長方形 24"/>
          <p:cNvSpPr/>
          <p:nvPr/>
        </p:nvSpPr>
        <p:spPr>
          <a:xfrm>
            <a:off x="3081305" y="1412016"/>
            <a:ext cx="859149" cy="2119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 sz="80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26" name="正方形/長方形 25"/>
          <p:cNvSpPr/>
          <p:nvPr/>
        </p:nvSpPr>
        <p:spPr>
          <a:xfrm>
            <a:off x="1282450" y="2916084"/>
            <a:ext cx="859149" cy="2119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 sz="80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27" name="正方形/長方形 26"/>
          <p:cNvSpPr/>
          <p:nvPr/>
        </p:nvSpPr>
        <p:spPr>
          <a:xfrm>
            <a:off x="3091507" y="2916084"/>
            <a:ext cx="859149" cy="2119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 sz="80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28" name="正方形/長方形 27"/>
          <p:cNvSpPr/>
          <p:nvPr/>
        </p:nvSpPr>
        <p:spPr>
          <a:xfrm>
            <a:off x="1620979" y="4335357"/>
            <a:ext cx="1557196" cy="1159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 sz="80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1177587" y="1268375"/>
            <a:ext cx="11895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my-MM" sz="800">
                <a:latin typeface="Pyidaungsu" panose="020B0502040204020203" pitchFamily="34" charset="0"/>
                <a:ea typeface="HGP明朝B" panose="02020800000000000000" pitchFamily="18" charset="-128"/>
                <a:cs typeface="Pyidaungsu" panose="020B0502040204020203" pitchFamily="34" charset="0"/>
              </a:rPr>
              <a:t>V-type (V-shift)</a:t>
            </a:r>
            <a:r>
              <a:rPr kumimoji="1" lang="en-US" altLang="ja-JP" sz="800" dirty="0">
                <a:latin typeface="Pyidaungsu" panose="020B0502040204020203" pitchFamily="34" charset="0"/>
                <a:ea typeface="HGP明朝B" panose="02020800000000000000" pitchFamily="18" charset="-128"/>
                <a:cs typeface="Pyidaungsu" panose="020B0502040204020203" pitchFamily="34" charset="0"/>
              </a:rPr>
              <a:t/>
            </a:r>
            <a:br>
              <a:rPr kumimoji="1" lang="en-US" altLang="ja-JP" sz="800" dirty="0">
                <a:latin typeface="Pyidaungsu" panose="020B0502040204020203" pitchFamily="34" charset="0"/>
                <a:ea typeface="HGP明朝B" panose="02020800000000000000" pitchFamily="18" charset="-128"/>
                <a:cs typeface="Pyidaungsu" panose="020B0502040204020203" pitchFamily="34" charset="0"/>
              </a:rPr>
            </a:br>
            <a:r>
              <a:rPr lang="my-MM" sz="800">
                <a:latin typeface="Pyidaungsu" panose="020B0502040204020203" pitchFamily="34" charset="0"/>
                <a:ea typeface="HGP明朝B" panose="02020800000000000000" pitchFamily="18" charset="-128"/>
                <a:cs typeface="Pyidaungsu" panose="020B0502040204020203" pitchFamily="34" charset="0"/>
              </a:rPr>
              <a:t>လုပ်ကိုင်ရမည့်အရာဝတ္တု</a:t>
            </a: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2916095" y="1302646"/>
            <a:ext cx="13407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my-MM" sz="800" dirty="0">
                <a:latin typeface="Pyidaungsu" panose="020B0502040204020203" pitchFamily="34" charset="0"/>
                <a:ea typeface="HGP明朝B" panose="02020800000000000000" pitchFamily="18" charset="-128"/>
                <a:cs typeface="Pyidaungsu" panose="020B0502040204020203" pitchFamily="34" charset="0"/>
              </a:rPr>
              <a:t>I အမျိုးအစား (Cross-shift)</a:t>
            </a:r>
            <a:r>
              <a:rPr kumimoji="1" lang="en-US" altLang="ja-JP" sz="800" dirty="0">
                <a:latin typeface="Pyidaungsu" panose="020B0502040204020203" pitchFamily="34" charset="0"/>
                <a:ea typeface="HGP明朝B" panose="02020800000000000000" pitchFamily="18" charset="-128"/>
                <a:cs typeface="Pyidaungsu" panose="020B0502040204020203" pitchFamily="34" charset="0"/>
              </a:rPr>
              <a:t/>
            </a:r>
            <a:br>
              <a:rPr kumimoji="1" lang="en-US" altLang="ja-JP" sz="800" dirty="0">
                <a:latin typeface="Pyidaungsu" panose="020B0502040204020203" pitchFamily="34" charset="0"/>
                <a:ea typeface="HGP明朝B" panose="02020800000000000000" pitchFamily="18" charset="-128"/>
                <a:cs typeface="Pyidaungsu" panose="020B0502040204020203" pitchFamily="34" charset="0"/>
              </a:rPr>
            </a:br>
            <a:r>
              <a:rPr lang="my-MM" sz="800" dirty="0">
                <a:latin typeface="Pyidaungsu" panose="020B0502040204020203" pitchFamily="34" charset="0"/>
                <a:ea typeface="HGP明朝B" panose="02020800000000000000" pitchFamily="18" charset="-128"/>
                <a:cs typeface="Pyidaungsu" panose="020B0502040204020203" pitchFamily="34" charset="0"/>
              </a:rPr>
              <a:t>လုပ်ကိုင်ရမည့်အရာဝတ္တု</a:t>
            </a: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1207322" y="2769490"/>
            <a:ext cx="11895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my-MM" sz="800">
                <a:latin typeface="Pyidaungsu" panose="020B0502040204020203" pitchFamily="34" charset="0"/>
                <a:ea typeface="HGP明朝B" panose="02020800000000000000" pitchFamily="18" charset="-128"/>
                <a:cs typeface="Pyidaungsu" panose="020B0502040204020203" pitchFamily="34" charset="0"/>
              </a:rPr>
              <a:t>L-type (L-shift)</a:t>
            </a:r>
            <a:r>
              <a:rPr kumimoji="1" lang="en-US" altLang="ja-JP" sz="800" dirty="0">
                <a:latin typeface="Pyidaungsu" panose="020B0502040204020203" pitchFamily="34" charset="0"/>
                <a:ea typeface="HGP明朝B" panose="02020800000000000000" pitchFamily="18" charset="-128"/>
                <a:cs typeface="Pyidaungsu" panose="020B0502040204020203" pitchFamily="34" charset="0"/>
              </a:rPr>
              <a:t/>
            </a:r>
            <a:br>
              <a:rPr kumimoji="1" lang="en-US" altLang="ja-JP" sz="800" dirty="0">
                <a:latin typeface="Pyidaungsu" panose="020B0502040204020203" pitchFamily="34" charset="0"/>
                <a:ea typeface="HGP明朝B" panose="02020800000000000000" pitchFamily="18" charset="-128"/>
                <a:cs typeface="Pyidaungsu" panose="020B0502040204020203" pitchFamily="34" charset="0"/>
              </a:rPr>
            </a:br>
            <a:r>
              <a:rPr lang="my-MM" sz="800">
                <a:latin typeface="Pyidaungsu" panose="020B0502040204020203" pitchFamily="34" charset="0"/>
                <a:ea typeface="HGP明朝B" panose="02020800000000000000" pitchFamily="18" charset="-128"/>
                <a:cs typeface="Pyidaungsu" panose="020B0502040204020203" pitchFamily="34" charset="0"/>
              </a:rPr>
              <a:t>လုပ်ကိုင်ရမည့်အရာဝတ္တု</a:t>
            </a: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2916093" y="2769490"/>
            <a:ext cx="11895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my-MM" sz="800">
                <a:latin typeface="Pyidaungsu" panose="020B0502040204020203" pitchFamily="34" charset="0"/>
                <a:ea typeface="HGP明朝B" panose="02020800000000000000" pitchFamily="18" charset="-128"/>
                <a:cs typeface="Pyidaungsu" panose="020B0502040204020203" pitchFamily="34" charset="0"/>
              </a:rPr>
              <a:t>T-type (T-shift)</a:t>
            </a:r>
            <a:r>
              <a:rPr kumimoji="1" lang="en-US" altLang="ja-JP" sz="800" dirty="0">
                <a:latin typeface="Pyidaungsu" panose="020B0502040204020203" pitchFamily="34" charset="0"/>
                <a:ea typeface="HGP明朝B" panose="02020800000000000000" pitchFamily="18" charset="-128"/>
                <a:cs typeface="Pyidaungsu" panose="020B0502040204020203" pitchFamily="34" charset="0"/>
              </a:rPr>
              <a:t/>
            </a:r>
            <a:br>
              <a:rPr kumimoji="1" lang="en-US" altLang="ja-JP" sz="800" dirty="0">
                <a:latin typeface="Pyidaungsu" panose="020B0502040204020203" pitchFamily="34" charset="0"/>
                <a:ea typeface="HGP明朝B" panose="02020800000000000000" pitchFamily="18" charset="-128"/>
                <a:cs typeface="Pyidaungsu" panose="020B0502040204020203" pitchFamily="34" charset="0"/>
              </a:rPr>
            </a:br>
            <a:r>
              <a:rPr lang="my-MM" sz="800">
                <a:latin typeface="Pyidaungsu" panose="020B0502040204020203" pitchFamily="34" charset="0"/>
                <a:ea typeface="HGP明朝B" panose="02020800000000000000" pitchFamily="18" charset="-128"/>
                <a:cs typeface="Pyidaungsu" panose="020B0502040204020203" pitchFamily="34" charset="0"/>
              </a:rPr>
              <a:t>လုပ်ကိုင်ရမည့်အရာဝတ္တု</a:t>
            </a: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873832" y="4264585"/>
            <a:ext cx="255205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my-MM" sz="800" dirty="0">
                <a:latin typeface="Pyidaungsu" panose="020B0502040204020203" pitchFamily="34" charset="0"/>
                <a:ea typeface="HGP明朝B" panose="02020800000000000000" pitchFamily="18" charset="-128"/>
                <a:cs typeface="Pyidaungsu" panose="020B0502040204020203" pitchFamily="34" charset="0"/>
              </a:rPr>
              <a:t>မှတ်ချက်)</a:t>
            </a:r>
            <a:r>
              <a:rPr lang="en-US" sz="800" dirty="0">
                <a:latin typeface="Pyidaungsu" panose="020B0502040204020203" pitchFamily="34" charset="0"/>
                <a:ea typeface="HGP明朝B" panose="02020800000000000000" pitchFamily="18" charset="-128"/>
                <a:cs typeface="Pyidaungsu" panose="020B0502040204020203" pitchFamily="34" charset="0"/>
              </a:rPr>
              <a:t>                    </a:t>
            </a:r>
            <a:r>
              <a:rPr lang="my-MM" sz="800" dirty="0">
                <a:latin typeface="Pyidaungsu" panose="020B0502040204020203" pitchFamily="34" charset="0"/>
                <a:ea typeface="HGP明朝B" panose="02020800000000000000" pitchFamily="18" charset="-128"/>
                <a:cs typeface="Pyidaungsu" panose="020B0502040204020203" pitchFamily="34" charset="0"/>
              </a:rPr>
              <a:t>မြေကော်ကားလှုပ်ရှားပုံ</a:t>
            </a:r>
            <a:endParaRPr kumimoji="1" lang="ja-JP" altLang="en-US" sz="800" dirty="0">
              <a:latin typeface="Pyidaungsu" panose="020B0502040204020203" pitchFamily="34" charset="0"/>
              <a:ea typeface="HGP明朝B" panose="02020800000000000000" pitchFamily="18" charset="-128"/>
              <a:cs typeface="Pyidaungsu" panose="020B0502040204020203" pitchFamily="34" charset="0"/>
            </a:endParaRPr>
          </a:p>
        </p:txBody>
      </p:sp>
      <p:cxnSp>
        <p:nvCxnSpPr>
          <p:cNvPr id="3" name="直線矢印コネクタ 2"/>
          <p:cNvCxnSpPr/>
          <p:nvPr/>
        </p:nvCxnSpPr>
        <p:spPr>
          <a:xfrm>
            <a:off x="1706858" y="4357386"/>
            <a:ext cx="383941" cy="0"/>
          </a:xfrm>
          <a:prstGeom prst="straightConnector1">
            <a:avLst/>
          </a:prstGeom>
          <a:ln w="12700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正方形/長方形 28"/>
          <p:cNvSpPr/>
          <p:nvPr/>
        </p:nvSpPr>
        <p:spPr>
          <a:xfrm>
            <a:off x="733426" y="5096556"/>
            <a:ext cx="739268" cy="1159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 sz="80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37" name="正方形/長方形 36"/>
          <p:cNvSpPr/>
          <p:nvPr/>
        </p:nvSpPr>
        <p:spPr>
          <a:xfrm>
            <a:off x="1119450" y="4912321"/>
            <a:ext cx="739268" cy="1159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 sz="80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38" name="正方形/長方形 37"/>
          <p:cNvSpPr/>
          <p:nvPr/>
        </p:nvSpPr>
        <p:spPr>
          <a:xfrm>
            <a:off x="1657625" y="5509357"/>
            <a:ext cx="739268" cy="1159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 sz="80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40" name="正方形/長方形 39"/>
          <p:cNvSpPr/>
          <p:nvPr/>
        </p:nvSpPr>
        <p:spPr>
          <a:xfrm>
            <a:off x="2125920" y="5600631"/>
            <a:ext cx="739268" cy="1159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 sz="80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496278" y="4947426"/>
            <a:ext cx="12967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my-MM" sz="800">
                <a:latin typeface="Pyidaungsu" panose="020B0502040204020203" pitchFamily="34" charset="0"/>
                <a:ea typeface="HGP明朝B" panose="02020800000000000000" pitchFamily="18" charset="-128"/>
                <a:cs typeface="Pyidaungsu" panose="020B0502040204020203" pitchFamily="34" charset="0"/>
              </a:rPr>
              <a:t>အမြင့်ဆုံးရှင်းလင်းနေသည့်အချိန်</a:t>
            </a:r>
            <a:endParaRPr kumimoji="1" lang="ja-JP" altLang="en-US" sz="800" dirty="0">
              <a:latin typeface="Pyidaungsu" panose="020B0502040204020203" pitchFamily="34" charset="0"/>
              <a:ea typeface="HGP明朝B" panose="02020800000000000000" pitchFamily="18" charset="-128"/>
              <a:cs typeface="Pyidaungsu" panose="020B0502040204020203" pitchFamily="34" charset="0"/>
            </a:endParaRP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1009268" y="4752460"/>
            <a:ext cx="155123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my-MM" sz="800" dirty="0">
                <a:latin typeface="Pyidaungsu" panose="020B0502040204020203" pitchFamily="34" charset="0"/>
                <a:ea typeface="HGP明朝B" panose="02020800000000000000" pitchFamily="18" charset="-128"/>
                <a:cs typeface="Pyidaungsu" panose="020B0502040204020203" pitchFamily="34" charset="0"/>
              </a:rPr>
              <a:t>မြေတင်လုပ်ငန်း၏ခွဲခြားပြဥပမာ</a:t>
            </a:r>
            <a:endParaRPr kumimoji="1" lang="ja-JP" altLang="en-US" sz="800" dirty="0">
              <a:latin typeface="Pyidaungsu" panose="020B0502040204020203" pitchFamily="34" charset="0"/>
              <a:ea typeface="HGP明朝B" panose="02020800000000000000" pitchFamily="18" charset="-128"/>
              <a:cs typeface="Pyidaungsu" panose="020B0502040204020203" pitchFamily="34" charset="0"/>
            </a:endParaRPr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1493242" y="5440681"/>
            <a:ext cx="129671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my-MM" sz="800" dirty="0">
                <a:latin typeface="Pyidaungsu" panose="020B0502040204020203" pitchFamily="34" charset="0"/>
                <a:ea typeface="HGP明朝B" panose="02020800000000000000" pitchFamily="18" charset="-128"/>
                <a:cs typeface="Pyidaungsu" panose="020B0502040204020203" pitchFamily="34" charset="0"/>
              </a:rPr>
              <a:t>မျက်စိအနေအထားမှ 20cm</a:t>
            </a:r>
            <a:endParaRPr kumimoji="1" lang="ja-JP" altLang="en-US" sz="800" dirty="0">
              <a:latin typeface="Pyidaungsu" panose="020B0502040204020203" pitchFamily="34" charset="0"/>
              <a:ea typeface="HGP明朝B" panose="02020800000000000000" pitchFamily="18" charset="-128"/>
              <a:cs typeface="Pyidaungsu" panose="020B0502040204020203" pitchFamily="34" charset="0"/>
            </a:endParaRPr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2055080" y="5600631"/>
            <a:ext cx="129671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my-MM" sz="800" dirty="0">
                <a:latin typeface="Pyidaungsu" panose="020B0502040204020203" pitchFamily="34" charset="0"/>
                <a:ea typeface="HGP明朝B" panose="02020800000000000000" pitchFamily="18" charset="-128"/>
                <a:cs typeface="Pyidaungsu" panose="020B0502040204020203" pitchFamily="34" charset="0"/>
              </a:rPr>
              <a:t>ဆင်ခြေလျှော 0%</a:t>
            </a:r>
          </a:p>
        </p:txBody>
      </p:sp>
      <p:sp>
        <p:nvSpPr>
          <p:cNvPr id="43" name="正方形/長方形 42"/>
          <p:cNvSpPr/>
          <p:nvPr/>
        </p:nvSpPr>
        <p:spPr>
          <a:xfrm>
            <a:off x="3904665" y="5566933"/>
            <a:ext cx="272317" cy="1159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 sz="80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44" name="正方形/長方形 43"/>
          <p:cNvSpPr/>
          <p:nvPr/>
        </p:nvSpPr>
        <p:spPr>
          <a:xfrm>
            <a:off x="3422634" y="5708408"/>
            <a:ext cx="175780" cy="732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 sz="80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3823513" y="5477520"/>
            <a:ext cx="690184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>
              <a:lnSpc>
                <a:spcPct val="150000"/>
              </a:lnSpc>
            </a:pPr>
            <a:r>
              <a:rPr lang="my-MM" sz="800" dirty="0">
                <a:latin typeface="Pyidaungsu" panose="020B0502040204020203" pitchFamily="34" charset="0"/>
                <a:ea typeface="HGP明朝B" panose="02020800000000000000" pitchFamily="18" charset="-128"/>
                <a:cs typeface="Pyidaungsu" panose="020B0502040204020203" pitchFamily="34" charset="0"/>
              </a:rPr>
              <a:t>မြေတင်</a:t>
            </a:r>
            <a:endParaRPr lang="en-US" sz="800" dirty="0">
              <a:latin typeface="Pyidaungsu" panose="020B0502040204020203" pitchFamily="34" charset="0"/>
              <a:ea typeface="HGP明朝B" panose="02020800000000000000" pitchFamily="18" charset="-128"/>
              <a:cs typeface="Pyidaungsu" panose="020B0502040204020203" pitchFamily="34" charset="0"/>
            </a:endParaRPr>
          </a:p>
          <a:p>
            <a:pPr algn="ctr" rtl="0">
              <a:lnSpc>
                <a:spcPct val="150000"/>
              </a:lnSpc>
            </a:pPr>
            <a:r>
              <a:rPr lang="my-MM" sz="800" dirty="0">
                <a:latin typeface="Pyidaungsu" panose="020B0502040204020203" pitchFamily="34" charset="0"/>
                <a:ea typeface="HGP明朝B" panose="02020800000000000000" pitchFamily="18" charset="-128"/>
                <a:cs typeface="Pyidaungsu" panose="020B0502040204020203" pitchFamily="34" charset="0"/>
              </a:rPr>
              <a:t>သည့်</a:t>
            </a:r>
            <a:endParaRPr lang="en-US" sz="800" dirty="0">
              <a:latin typeface="Pyidaungsu" panose="020B0502040204020203" pitchFamily="34" charset="0"/>
              <a:ea typeface="HGP明朝B" panose="02020800000000000000" pitchFamily="18" charset="-128"/>
              <a:cs typeface="Pyidaungsu" panose="020B0502040204020203" pitchFamily="34" charset="0"/>
            </a:endParaRPr>
          </a:p>
          <a:p>
            <a:pPr algn="ctr" rtl="0">
              <a:lnSpc>
                <a:spcPct val="150000"/>
              </a:lnSpc>
            </a:pPr>
            <a:r>
              <a:rPr lang="my-MM" sz="800" dirty="0">
                <a:latin typeface="Pyidaungsu" panose="020B0502040204020203" pitchFamily="34" charset="0"/>
                <a:ea typeface="HGP明朝B" panose="02020800000000000000" pitchFamily="18" charset="-128"/>
                <a:cs typeface="Pyidaungsu" panose="020B0502040204020203" pitchFamily="34" charset="0"/>
              </a:rPr>
              <a:t>အပေါက်</a:t>
            </a:r>
            <a:endParaRPr lang="en-US" sz="800" dirty="0">
              <a:latin typeface="Pyidaungsu" panose="020B0502040204020203" pitchFamily="34" charset="0"/>
              <a:ea typeface="HGP明朝B" panose="02020800000000000000" pitchFamily="18" charset="-128"/>
              <a:cs typeface="Pyidaungsu" panose="020B0502040204020203" pitchFamily="34" charset="0"/>
            </a:endParaRPr>
          </a:p>
          <a:p>
            <a:pPr algn="ctr" rtl="0">
              <a:lnSpc>
                <a:spcPct val="150000"/>
              </a:lnSpc>
            </a:pPr>
            <a:r>
              <a:rPr lang="my-MM" sz="800" dirty="0">
                <a:latin typeface="Pyidaungsu" panose="020B0502040204020203" pitchFamily="34" charset="0"/>
                <a:ea typeface="HGP明朝B" panose="02020800000000000000" pitchFamily="18" charset="-128"/>
                <a:cs typeface="Pyidaungsu" panose="020B0502040204020203" pitchFamily="34" charset="0"/>
              </a:rPr>
              <a:t>နေရာ</a:t>
            </a:r>
            <a:endParaRPr lang="en-US" altLang="ja-JP" sz="800" dirty="0">
              <a:latin typeface="Pyidaungsu" panose="020B0502040204020203" pitchFamily="34" charset="0"/>
              <a:ea typeface="HGP明朝B" panose="02020800000000000000" pitchFamily="18" charset="-128"/>
              <a:cs typeface="Pyidaungsu" panose="020B0502040204020203" pitchFamily="34" charset="0"/>
            </a:endParaRPr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3321804" y="5613858"/>
            <a:ext cx="37743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my-MM" sz="800">
                <a:latin typeface="Pyidaungsu" panose="020B0502040204020203" pitchFamily="34" charset="0"/>
                <a:ea typeface="HGP明朝B" panose="02020800000000000000" pitchFamily="18" charset="-128"/>
                <a:cs typeface="Pyidaungsu" panose="020B0502040204020203" pitchFamily="34" charset="0"/>
              </a:rPr>
              <a:t>10%</a:t>
            </a:r>
          </a:p>
        </p:txBody>
      </p:sp>
      <p:sp>
        <p:nvSpPr>
          <p:cNvPr id="39" name="テキスト ボックス 1079">
            <a:extLst>
              <a:ext uri="{FF2B5EF4-FFF2-40B4-BE49-F238E27FC236}">
                <a16:creationId xmlns:a16="http://schemas.microsoft.com/office/drawing/2014/main" id="{A2B8419B-7242-4D10-A8BE-DD3329E8BE93}"/>
              </a:ext>
            </a:extLst>
          </p:cNvPr>
          <p:cNvSpPr txBox="1"/>
          <p:nvPr/>
        </p:nvSpPr>
        <p:spPr>
          <a:xfrm>
            <a:off x="4609864" y="1636322"/>
            <a:ext cx="1854203" cy="24680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my-MM" sz="800" kern="10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①　ညီညာသော Bench တွင်လှည့်ခြင်း</a:t>
            </a:r>
            <a:endParaRPr lang="ja-JP" sz="800" kern="100" dirty="0">
              <a:effectLst/>
              <a:latin typeface="Pyidaungsu" panose="020B0502040204020203" pitchFamily="34" charset="0"/>
              <a:ea typeface="游ゴシック" panose="020B0400000000000000" pitchFamily="50" charset="-128"/>
              <a:cs typeface="Pyidaungsu" panose="020B0502040204020203" pitchFamily="34" charset="0"/>
            </a:endParaRPr>
          </a:p>
        </p:txBody>
      </p:sp>
      <p:sp>
        <p:nvSpPr>
          <p:cNvPr id="41" name="テキスト ボックス 1080">
            <a:extLst>
              <a:ext uri="{FF2B5EF4-FFF2-40B4-BE49-F238E27FC236}">
                <a16:creationId xmlns:a16="http://schemas.microsoft.com/office/drawing/2014/main" id="{0B8BDB22-CEE4-44A7-A79F-B261BB438B82}"/>
              </a:ext>
            </a:extLst>
          </p:cNvPr>
          <p:cNvSpPr txBox="1"/>
          <p:nvPr/>
        </p:nvSpPr>
        <p:spPr>
          <a:xfrm>
            <a:off x="5199866" y="1827732"/>
            <a:ext cx="612519" cy="24680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my-MM" sz="8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ပြန်လာခြင်း (ရှေ့သို့)</a:t>
            </a:r>
            <a:endParaRPr lang="ja-JP" sz="800" kern="100" dirty="0">
              <a:effectLst/>
              <a:latin typeface="Pyidaungsu" panose="020B0502040204020203" pitchFamily="34" charset="0"/>
              <a:ea typeface="游ゴシック" panose="020B0400000000000000" pitchFamily="50" charset="-128"/>
              <a:cs typeface="Pyidaungsu" panose="020B0502040204020203" pitchFamily="34" charset="0"/>
            </a:endParaRPr>
          </a:p>
        </p:txBody>
      </p:sp>
      <p:sp>
        <p:nvSpPr>
          <p:cNvPr id="42" name="テキスト ボックス 1081">
            <a:extLst>
              <a:ext uri="{FF2B5EF4-FFF2-40B4-BE49-F238E27FC236}">
                <a16:creationId xmlns:a16="http://schemas.microsoft.com/office/drawing/2014/main" id="{3646205F-101D-4C72-BE2F-7DA4D43B0C51}"/>
              </a:ext>
            </a:extLst>
          </p:cNvPr>
          <p:cNvSpPr txBox="1"/>
          <p:nvPr/>
        </p:nvSpPr>
        <p:spPr>
          <a:xfrm>
            <a:off x="5322713" y="3353399"/>
            <a:ext cx="612519" cy="22031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my-MM" sz="8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ပြန်လာခြင်း (ရှေ့သို့)</a:t>
            </a:r>
            <a:endParaRPr lang="ja-JP" sz="800" kern="100" dirty="0">
              <a:effectLst/>
              <a:latin typeface="Pyidaungsu" panose="020B0502040204020203" pitchFamily="34" charset="0"/>
              <a:ea typeface="游ゴシック" panose="020B0400000000000000" pitchFamily="50" charset="-128"/>
              <a:cs typeface="Pyidaungsu" panose="020B0502040204020203" pitchFamily="34" charset="0"/>
            </a:endParaRPr>
          </a:p>
        </p:txBody>
      </p:sp>
      <p:sp>
        <p:nvSpPr>
          <p:cNvPr id="45" name="テキスト ボックス 1082">
            <a:extLst>
              <a:ext uri="{FF2B5EF4-FFF2-40B4-BE49-F238E27FC236}">
                <a16:creationId xmlns:a16="http://schemas.microsoft.com/office/drawing/2014/main" id="{07C9674E-A952-40B7-93AB-86C18C6A4B18}"/>
              </a:ext>
            </a:extLst>
          </p:cNvPr>
          <p:cNvSpPr txBox="1"/>
          <p:nvPr/>
        </p:nvSpPr>
        <p:spPr>
          <a:xfrm>
            <a:off x="5216744" y="2269099"/>
            <a:ext cx="612519" cy="15082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my-MM" sz="8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သယ်ယူ</a:t>
            </a:r>
            <a:r>
              <a:rPr lang="en-US" sz="8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 </a:t>
            </a:r>
            <a:r>
              <a:rPr lang="my-MM" sz="8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ပို့ဆောင်ရေး (ရှေ့သို့)</a:t>
            </a:r>
            <a:endParaRPr lang="ja-JP" sz="800" kern="100">
              <a:effectLst/>
              <a:latin typeface="Pyidaungsu" panose="020B0502040204020203" pitchFamily="34" charset="0"/>
              <a:ea typeface="游ゴシック" panose="020B0400000000000000" pitchFamily="50" charset="-128"/>
              <a:cs typeface="Pyidaungsu" panose="020B0502040204020203" pitchFamily="34" charset="0"/>
            </a:endParaRPr>
          </a:p>
        </p:txBody>
      </p:sp>
      <p:sp>
        <p:nvSpPr>
          <p:cNvPr id="46" name="テキスト ボックス 1083">
            <a:extLst>
              <a:ext uri="{FF2B5EF4-FFF2-40B4-BE49-F238E27FC236}">
                <a16:creationId xmlns:a16="http://schemas.microsoft.com/office/drawing/2014/main" id="{7524E6F4-4628-497D-B9C8-AC2DB0789431}"/>
              </a:ext>
            </a:extLst>
          </p:cNvPr>
          <p:cNvSpPr txBox="1"/>
          <p:nvPr/>
        </p:nvSpPr>
        <p:spPr>
          <a:xfrm>
            <a:off x="5131497" y="5298208"/>
            <a:ext cx="612519" cy="15082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my-MM" sz="8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သယ်ယူပို့ဆောင်ရေး (ရှေ့သို့)</a:t>
            </a:r>
            <a:endParaRPr lang="ja-JP" sz="800" kern="100" dirty="0">
              <a:effectLst/>
              <a:latin typeface="Pyidaungsu" panose="020B0502040204020203" pitchFamily="34" charset="0"/>
              <a:ea typeface="游ゴシック" panose="020B0400000000000000" pitchFamily="50" charset="-128"/>
              <a:cs typeface="Pyidaungsu" panose="020B0502040204020203" pitchFamily="34" charset="0"/>
            </a:endParaRPr>
          </a:p>
        </p:txBody>
      </p:sp>
      <p:sp>
        <p:nvSpPr>
          <p:cNvPr id="47" name="テキスト ボックス 1084">
            <a:extLst>
              <a:ext uri="{FF2B5EF4-FFF2-40B4-BE49-F238E27FC236}">
                <a16:creationId xmlns:a16="http://schemas.microsoft.com/office/drawing/2014/main" id="{517A79AC-46B9-41C3-B528-8DEC4B542F20}"/>
              </a:ext>
            </a:extLst>
          </p:cNvPr>
          <p:cNvSpPr txBox="1"/>
          <p:nvPr/>
        </p:nvSpPr>
        <p:spPr>
          <a:xfrm>
            <a:off x="5216744" y="3663464"/>
            <a:ext cx="736746" cy="15082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my-MM" sz="8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သယ်ယူပို့ဆောင်ရေး (back)</a:t>
            </a:r>
            <a:endParaRPr lang="ja-JP" sz="800" kern="100" dirty="0">
              <a:effectLst/>
              <a:latin typeface="Pyidaungsu" panose="020B0502040204020203" pitchFamily="34" charset="0"/>
              <a:ea typeface="游ゴシック" panose="020B0400000000000000" pitchFamily="50" charset="-128"/>
              <a:cs typeface="Pyidaungsu" panose="020B0502040204020203" pitchFamily="34" charset="0"/>
            </a:endParaRPr>
          </a:p>
        </p:txBody>
      </p:sp>
      <p:sp>
        <p:nvSpPr>
          <p:cNvPr id="48" name="テキスト ボックス 1085">
            <a:extLst>
              <a:ext uri="{FF2B5EF4-FFF2-40B4-BE49-F238E27FC236}">
                <a16:creationId xmlns:a16="http://schemas.microsoft.com/office/drawing/2014/main" id="{B7B31FC4-038D-4AAE-8FF5-4447EC0CBF34}"/>
              </a:ext>
            </a:extLst>
          </p:cNvPr>
          <p:cNvSpPr txBox="1"/>
          <p:nvPr/>
        </p:nvSpPr>
        <p:spPr>
          <a:xfrm>
            <a:off x="5864470" y="2449547"/>
            <a:ext cx="289041" cy="13711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my-MM" sz="8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လှည့်ခြင်း</a:t>
            </a:r>
            <a:endParaRPr lang="ja-JP" sz="800" kern="100" dirty="0">
              <a:effectLst/>
              <a:latin typeface="Pyidaungsu" panose="020B0502040204020203" pitchFamily="34" charset="0"/>
              <a:ea typeface="游ゴシック" panose="020B0400000000000000" pitchFamily="50" charset="-128"/>
              <a:cs typeface="Pyidaungsu" panose="020B0502040204020203" pitchFamily="34" charset="0"/>
            </a:endParaRPr>
          </a:p>
        </p:txBody>
      </p:sp>
      <p:sp>
        <p:nvSpPr>
          <p:cNvPr id="49" name="テキスト ボックス 1086">
            <a:extLst>
              <a:ext uri="{FF2B5EF4-FFF2-40B4-BE49-F238E27FC236}">
                <a16:creationId xmlns:a16="http://schemas.microsoft.com/office/drawing/2014/main" id="{FD4DA719-E2D8-4B67-8998-AA724397AC0D}"/>
              </a:ext>
            </a:extLst>
          </p:cNvPr>
          <p:cNvSpPr txBox="1"/>
          <p:nvPr/>
        </p:nvSpPr>
        <p:spPr>
          <a:xfrm>
            <a:off x="4981320" y="3209619"/>
            <a:ext cx="300355" cy="13711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my-MM" sz="800" kern="10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လှည့်ခြင်း</a:t>
            </a:r>
            <a:endParaRPr lang="ja-JP" sz="800" kern="100" dirty="0">
              <a:effectLst/>
              <a:latin typeface="Pyidaungsu" panose="020B0502040204020203" pitchFamily="34" charset="0"/>
              <a:ea typeface="游ゴシック" panose="020B0400000000000000" pitchFamily="50" charset="-128"/>
              <a:cs typeface="Pyidaungsu" panose="020B0502040204020203" pitchFamily="34" charset="0"/>
            </a:endParaRPr>
          </a:p>
        </p:txBody>
      </p:sp>
      <p:sp>
        <p:nvSpPr>
          <p:cNvPr id="50" name="テキスト ボックス 1087">
            <a:extLst>
              <a:ext uri="{FF2B5EF4-FFF2-40B4-BE49-F238E27FC236}">
                <a16:creationId xmlns:a16="http://schemas.microsoft.com/office/drawing/2014/main" id="{A0B78EA8-6E5C-454D-B35D-97BB672748F1}"/>
              </a:ext>
            </a:extLst>
          </p:cNvPr>
          <p:cNvSpPr txBox="1"/>
          <p:nvPr/>
        </p:nvSpPr>
        <p:spPr>
          <a:xfrm>
            <a:off x="5742692" y="1843566"/>
            <a:ext cx="446677" cy="21573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my-MM" sz="8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ဝန်ကိုမကာတင်ခြင်း</a:t>
            </a:r>
            <a:endParaRPr lang="ja-JP" sz="800" kern="100" dirty="0">
              <a:effectLst/>
              <a:latin typeface="Pyidaungsu" panose="020B0502040204020203" pitchFamily="34" charset="0"/>
              <a:ea typeface="游ゴシック" panose="020B0400000000000000" pitchFamily="50" charset="-128"/>
              <a:cs typeface="Pyidaungsu" panose="020B0502040204020203" pitchFamily="34" charset="0"/>
            </a:endParaRPr>
          </a:p>
        </p:txBody>
      </p:sp>
      <p:sp>
        <p:nvSpPr>
          <p:cNvPr id="51" name="テキスト ボックス 1088">
            <a:extLst>
              <a:ext uri="{FF2B5EF4-FFF2-40B4-BE49-F238E27FC236}">
                <a16:creationId xmlns:a16="http://schemas.microsoft.com/office/drawing/2014/main" id="{0BA3AC51-B603-4378-88A3-A524AB310873}"/>
              </a:ext>
            </a:extLst>
          </p:cNvPr>
          <p:cNvSpPr txBox="1"/>
          <p:nvPr/>
        </p:nvSpPr>
        <p:spPr>
          <a:xfrm>
            <a:off x="5603929" y="5559156"/>
            <a:ext cx="446636" cy="18691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my-MM" sz="8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ဝန်ကိုမကာတင်ခြင်း</a:t>
            </a:r>
            <a:endParaRPr lang="ja-JP" sz="800" kern="100" dirty="0">
              <a:effectLst/>
              <a:latin typeface="Pyidaungsu" panose="020B0502040204020203" pitchFamily="34" charset="0"/>
              <a:ea typeface="游ゴシック" panose="020B0400000000000000" pitchFamily="50" charset="-128"/>
              <a:cs typeface="Pyidaungsu" panose="020B0502040204020203" pitchFamily="34" charset="0"/>
            </a:endParaRPr>
          </a:p>
        </p:txBody>
      </p:sp>
      <p:sp>
        <p:nvSpPr>
          <p:cNvPr id="52" name="テキスト ボックス 1089">
            <a:extLst>
              <a:ext uri="{FF2B5EF4-FFF2-40B4-BE49-F238E27FC236}">
                <a16:creationId xmlns:a16="http://schemas.microsoft.com/office/drawing/2014/main" id="{B5F07C42-A7DB-4574-9824-15D1B26DB1C7}"/>
              </a:ext>
            </a:extLst>
          </p:cNvPr>
          <p:cNvSpPr txBox="1"/>
          <p:nvPr/>
        </p:nvSpPr>
        <p:spPr>
          <a:xfrm>
            <a:off x="4984344" y="5001847"/>
            <a:ext cx="725086" cy="19436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my-MM" sz="8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ပြန်လာခြင်း (back)</a:t>
            </a:r>
            <a:endParaRPr lang="ja-JP" sz="800" kern="100" dirty="0">
              <a:effectLst/>
              <a:latin typeface="Pyidaungsu" panose="020B0502040204020203" pitchFamily="34" charset="0"/>
              <a:ea typeface="游ゴシック" panose="020B0400000000000000" pitchFamily="50" charset="-128"/>
              <a:cs typeface="Pyidaungsu" panose="020B0502040204020203" pitchFamily="34" charset="0"/>
            </a:endParaRPr>
          </a:p>
        </p:txBody>
      </p:sp>
      <p:sp>
        <p:nvSpPr>
          <p:cNvPr id="53" name="テキスト ボックス 1090">
            <a:extLst>
              <a:ext uri="{FF2B5EF4-FFF2-40B4-BE49-F238E27FC236}">
                <a16:creationId xmlns:a16="http://schemas.microsoft.com/office/drawing/2014/main" id="{750FE492-DF41-4F29-A193-F7E3A2AC57C4}"/>
              </a:ext>
            </a:extLst>
          </p:cNvPr>
          <p:cNvSpPr txBox="1"/>
          <p:nvPr/>
        </p:nvSpPr>
        <p:spPr>
          <a:xfrm>
            <a:off x="4858920" y="2353178"/>
            <a:ext cx="289041" cy="13711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my-MM" sz="8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မြေတင်ခြင်း</a:t>
            </a:r>
            <a:endParaRPr lang="ja-JP" sz="800" kern="100" dirty="0">
              <a:effectLst/>
              <a:latin typeface="Pyidaungsu" panose="020B0502040204020203" pitchFamily="34" charset="0"/>
              <a:ea typeface="游ゴシック" panose="020B0400000000000000" pitchFamily="50" charset="-128"/>
              <a:cs typeface="Pyidaungsu" panose="020B0502040204020203" pitchFamily="34" charset="0"/>
            </a:endParaRPr>
          </a:p>
        </p:txBody>
      </p:sp>
      <p:sp>
        <p:nvSpPr>
          <p:cNvPr id="54" name="テキスト ボックス 1091">
            <a:extLst>
              <a:ext uri="{FF2B5EF4-FFF2-40B4-BE49-F238E27FC236}">
                <a16:creationId xmlns:a16="http://schemas.microsoft.com/office/drawing/2014/main" id="{C18B5C0A-7BB9-4779-8BEB-4A5E6533FDB6}"/>
              </a:ext>
            </a:extLst>
          </p:cNvPr>
          <p:cNvSpPr txBox="1"/>
          <p:nvPr/>
        </p:nvSpPr>
        <p:spPr>
          <a:xfrm>
            <a:off x="4857682" y="3752460"/>
            <a:ext cx="213828" cy="11123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my-MM" sz="800" kern="10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မြေတင်ခြင်း</a:t>
            </a:r>
            <a:endParaRPr lang="ja-JP" sz="800" kern="100" dirty="0">
              <a:effectLst/>
              <a:latin typeface="Pyidaungsu" panose="020B0502040204020203" pitchFamily="34" charset="0"/>
              <a:ea typeface="游ゴシック" panose="020B0400000000000000" pitchFamily="50" charset="-128"/>
              <a:cs typeface="Pyidaungsu" panose="020B0502040204020203" pitchFamily="34" charset="0"/>
            </a:endParaRPr>
          </a:p>
        </p:txBody>
      </p:sp>
      <p:sp>
        <p:nvSpPr>
          <p:cNvPr id="55" name="テキスト ボックス 1092">
            <a:extLst>
              <a:ext uri="{FF2B5EF4-FFF2-40B4-BE49-F238E27FC236}">
                <a16:creationId xmlns:a16="http://schemas.microsoft.com/office/drawing/2014/main" id="{EE8DA1FA-6DA4-452C-8AE4-0B579AEE6261}"/>
              </a:ext>
            </a:extLst>
          </p:cNvPr>
          <p:cNvSpPr txBox="1"/>
          <p:nvPr/>
        </p:nvSpPr>
        <p:spPr>
          <a:xfrm>
            <a:off x="4868623" y="5342898"/>
            <a:ext cx="225393" cy="12340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my-MM" sz="800" kern="10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မြေတင်ခြင်း</a:t>
            </a:r>
            <a:endParaRPr lang="ja-JP" sz="800" kern="100" dirty="0">
              <a:effectLst/>
              <a:latin typeface="Pyidaungsu" panose="020B0502040204020203" pitchFamily="34" charset="0"/>
              <a:ea typeface="游ゴシック" panose="020B0400000000000000" pitchFamily="50" charset="-128"/>
              <a:cs typeface="Pyidaungsu" panose="020B0502040204020203" pitchFamily="34" charset="0"/>
            </a:endParaRPr>
          </a:p>
        </p:txBody>
      </p:sp>
      <p:sp>
        <p:nvSpPr>
          <p:cNvPr id="56" name="テキスト ボックス 1093">
            <a:extLst>
              <a:ext uri="{FF2B5EF4-FFF2-40B4-BE49-F238E27FC236}">
                <a16:creationId xmlns:a16="http://schemas.microsoft.com/office/drawing/2014/main" id="{3458386C-B98B-4F7E-A686-3C90D50579FE}"/>
              </a:ext>
            </a:extLst>
          </p:cNvPr>
          <p:cNvSpPr txBox="1"/>
          <p:nvPr/>
        </p:nvSpPr>
        <p:spPr>
          <a:xfrm rot="16200000">
            <a:off x="4121770" y="2204265"/>
            <a:ext cx="1051973" cy="13678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my-MM" sz="7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(မြေတင်သည့်အပေါက်နေရာ)</a:t>
            </a:r>
            <a:endParaRPr lang="ja-JP" sz="700" kern="100" dirty="0">
              <a:effectLst/>
              <a:latin typeface="Pyidaungsu" panose="020B0502040204020203" pitchFamily="34" charset="0"/>
              <a:ea typeface="游ゴシック" panose="020B0400000000000000" pitchFamily="50" charset="-128"/>
              <a:cs typeface="Pyidaungsu" panose="020B0502040204020203" pitchFamily="34" charset="0"/>
            </a:endParaRPr>
          </a:p>
        </p:txBody>
      </p:sp>
      <p:sp>
        <p:nvSpPr>
          <p:cNvPr id="57" name="テキスト ボックス 1094">
            <a:extLst>
              <a:ext uri="{FF2B5EF4-FFF2-40B4-BE49-F238E27FC236}">
                <a16:creationId xmlns:a16="http://schemas.microsoft.com/office/drawing/2014/main" id="{0901CB11-1C99-4AD3-876D-DCA7E2D21113}"/>
              </a:ext>
            </a:extLst>
          </p:cNvPr>
          <p:cNvSpPr txBox="1"/>
          <p:nvPr/>
        </p:nvSpPr>
        <p:spPr>
          <a:xfrm rot="16200000">
            <a:off x="4114447" y="3542418"/>
            <a:ext cx="1051971" cy="16719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my-MM" sz="7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(မြေတင်သည့်အပေါက်နေရာ)</a:t>
            </a:r>
            <a:endParaRPr lang="ja-JP" sz="700" kern="100" dirty="0">
              <a:effectLst/>
              <a:latin typeface="Pyidaungsu" panose="020B0502040204020203" pitchFamily="34" charset="0"/>
              <a:ea typeface="游ゴシック" panose="020B0400000000000000" pitchFamily="50" charset="-128"/>
              <a:cs typeface="Pyidaungsu" panose="020B0502040204020203" pitchFamily="34" charset="0"/>
            </a:endParaRPr>
          </a:p>
        </p:txBody>
      </p:sp>
      <p:sp>
        <p:nvSpPr>
          <p:cNvPr id="58" name="テキスト ボックス 1095">
            <a:extLst>
              <a:ext uri="{FF2B5EF4-FFF2-40B4-BE49-F238E27FC236}">
                <a16:creationId xmlns:a16="http://schemas.microsoft.com/office/drawing/2014/main" id="{E9F2A7C4-6AAD-4DD1-94EE-6319C48B3946}"/>
              </a:ext>
            </a:extLst>
          </p:cNvPr>
          <p:cNvSpPr txBox="1"/>
          <p:nvPr/>
        </p:nvSpPr>
        <p:spPr>
          <a:xfrm rot="16200000">
            <a:off x="4115459" y="5193130"/>
            <a:ext cx="1080412" cy="1672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my-MM" sz="7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(မြေတင်သည့်အပေါက်နေရာ)</a:t>
            </a:r>
            <a:endParaRPr lang="ja-JP" sz="700" kern="100" dirty="0">
              <a:effectLst/>
              <a:latin typeface="Pyidaungsu" panose="020B0502040204020203" pitchFamily="34" charset="0"/>
              <a:ea typeface="游ゴシック" panose="020B0400000000000000" pitchFamily="50" charset="-128"/>
              <a:cs typeface="Pyidaungsu" panose="020B0502040204020203" pitchFamily="34" charset="0"/>
            </a:endParaRPr>
          </a:p>
        </p:txBody>
      </p:sp>
      <p:sp>
        <p:nvSpPr>
          <p:cNvPr id="59" name="テキスト ボックス 1096">
            <a:extLst>
              <a:ext uri="{FF2B5EF4-FFF2-40B4-BE49-F238E27FC236}">
                <a16:creationId xmlns:a16="http://schemas.microsoft.com/office/drawing/2014/main" id="{745440DA-42A2-415A-88A3-5E3E356A6062}"/>
              </a:ext>
            </a:extLst>
          </p:cNvPr>
          <p:cNvSpPr txBox="1"/>
          <p:nvPr/>
        </p:nvSpPr>
        <p:spPr>
          <a:xfrm rot="16200000">
            <a:off x="6023144" y="5162083"/>
            <a:ext cx="638257" cy="11414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my-MM" sz="8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(လုပ်ငန်းနေရာ)</a:t>
            </a:r>
            <a:endParaRPr lang="ja-JP" sz="800" kern="100" dirty="0">
              <a:effectLst/>
              <a:latin typeface="Pyidaungsu" panose="020B0502040204020203" pitchFamily="34" charset="0"/>
              <a:ea typeface="游ゴシック" panose="020B0400000000000000" pitchFamily="50" charset="-128"/>
              <a:cs typeface="Pyidaungsu" panose="020B0502040204020203" pitchFamily="34" charset="0"/>
            </a:endParaRPr>
          </a:p>
        </p:txBody>
      </p:sp>
      <p:sp>
        <p:nvSpPr>
          <p:cNvPr id="60" name="テキスト ボックス 1097">
            <a:extLst>
              <a:ext uri="{FF2B5EF4-FFF2-40B4-BE49-F238E27FC236}">
                <a16:creationId xmlns:a16="http://schemas.microsoft.com/office/drawing/2014/main" id="{46CA5163-1C66-48EB-B20C-E34B88F1729D}"/>
              </a:ext>
            </a:extLst>
          </p:cNvPr>
          <p:cNvSpPr txBox="1"/>
          <p:nvPr/>
        </p:nvSpPr>
        <p:spPr>
          <a:xfrm rot="16200000">
            <a:off x="5996236" y="3391004"/>
            <a:ext cx="688096" cy="11812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my-MM" sz="8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(လုပ်ငန်းနေရာ)</a:t>
            </a:r>
            <a:endParaRPr lang="ja-JP" sz="800" kern="100" dirty="0">
              <a:effectLst/>
              <a:latin typeface="Pyidaungsu" panose="020B0502040204020203" pitchFamily="34" charset="0"/>
              <a:ea typeface="游ゴシック" panose="020B0400000000000000" pitchFamily="50" charset="-128"/>
              <a:cs typeface="Pyidaungsu" panose="020B0502040204020203" pitchFamily="34" charset="0"/>
            </a:endParaRPr>
          </a:p>
        </p:txBody>
      </p:sp>
      <p:sp>
        <p:nvSpPr>
          <p:cNvPr id="61" name="テキスト ボックス 1098">
            <a:extLst>
              <a:ext uri="{FF2B5EF4-FFF2-40B4-BE49-F238E27FC236}">
                <a16:creationId xmlns:a16="http://schemas.microsoft.com/office/drawing/2014/main" id="{1E1C77E3-13A0-43F0-8CBC-FB98C12D94E6}"/>
              </a:ext>
            </a:extLst>
          </p:cNvPr>
          <p:cNvSpPr txBox="1"/>
          <p:nvPr/>
        </p:nvSpPr>
        <p:spPr>
          <a:xfrm rot="16200000">
            <a:off x="6110225" y="2237003"/>
            <a:ext cx="679079" cy="13678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my-MM" sz="8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(လုပ်ငန်းနေရာ)</a:t>
            </a:r>
            <a:endParaRPr lang="ja-JP" sz="800" kern="100" dirty="0">
              <a:effectLst/>
              <a:latin typeface="Pyidaungsu" panose="020B0502040204020203" pitchFamily="34" charset="0"/>
              <a:ea typeface="游ゴシック" panose="020B0400000000000000" pitchFamily="50" charset="-128"/>
              <a:cs typeface="Pyidaungsu" panose="020B0502040204020203" pitchFamily="34" charset="0"/>
            </a:endParaRPr>
          </a:p>
        </p:txBody>
      </p:sp>
      <p:sp>
        <p:nvSpPr>
          <p:cNvPr id="62" name="テキスト ボックス 1099">
            <a:extLst>
              <a:ext uri="{FF2B5EF4-FFF2-40B4-BE49-F238E27FC236}">
                <a16:creationId xmlns:a16="http://schemas.microsoft.com/office/drawing/2014/main" id="{16807643-B9E4-4253-BD66-F850DC1DD5DD}"/>
              </a:ext>
            </a:extLst>
          </p:cNvPr>
          <p:cNvSpPr txBox="1"/>
          <p:nvPr/>
        </p:nvSpPr>
        <p:spPr>
          <a:xfrm>
            <a:off x="6281223" y="3953147"/>
            <a:ext cx="245180" cy="46431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my-MM" sz="7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ထောင်လိုက်ဖြတ်</a:t>
            </a:r>
            <a:r>
              <a:rPr lang="en-US" sz="7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 </a:t>
            </a:r>
            <a:r>
              <a:rPr lang="my-MM" sz="7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ပိုင်းပုံ</a:t>
            </a:r>
            <a:endParaRPr lang="ja-JP" sz="700" kern="100" dirty="0">
              <a:effectLst/>
              <a:latin typeface="Pyidaungsu" panose="020B0502040204020203" pitchFamily="34" charset="0"/>
              <a:ea typeface="游ゴシック" panose="020B0400000000000000" pitchFamily="50" charset="-128"/>
              <a:cs typeface="Pyidaungsu" panose="020B0502040204020203" pitchFamily="34" charset="0"/>
            </a:endParaRPr>
          </a:p>
        </p:txBody>
      </p:sp>
      <p:sp>
        <p:nvSpPr>
          <p:cNvPr id="63" name="テキスト ボックス 1100">
            <a:extLst>
              <a:ext uri="{FF2B5EF4-FFF2-40B4-BE49-F238E27FC236}">
                <a16:creationId xmlns:a16="http://schemas.microsoft.com/office/drawing/2014/main" id="{62F5D215-9FA7-4945-BDCF-1D5A1167CF83}"/>
              </a:ext>
            </a:extLst>
          </p:cNvPr>
          <p:cNvSpPr txBox="1"/>
          <p:nvPr/>
        </p:nvSpPr>
        <p:spPr>
          <a:xfrm>
            <a:off x="6266478" y="5752558"/>
            <a:ext cx="245179" cy="44110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my-MM" sz="7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ထောင်လိုက်ဖြတ်</a:t>
            </a:r>
            <a:r>
              <a:rPr lang="en-US" sz="7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 </a:t>
            </a:r>
            <a:r>
              <a:rPr lang="my-MM" sz="7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ပိုင်းပုံ</a:t>
            </a:r>
            <a:endParaRPr lang="ja-JP" sz="700" kern="100" dirty="0">
              <a:effectLst/>
              <a:latin typeface="Pyidaungsu" panose="020B0502040204020203" pitchFamily="34" charset="0"/>
              <a:ea typeface="游ゴシック" panose="020B0400000000000000" pitchFamily="50" charset="-128"/>
              <a:cs typeface="Pyidaungsu" panose="020B0502040204020203" pitchFamily="34" charset="0"/>
            </a:endParaRPr>
          </a:p>
        </p:txBody>
      </p:sp>
      <p:sp>
        <p:nvSpPr>
          <p:cNvPr id="64" name="テキスト ボックス 1101">
            <a:extLst>
              <a:ext uri="{FF2B5EF4-FFF2-40B4-BE49-F238E27FC236}">
                <a16:creationId xmlns:a16="http://schemas.microsoft.com/office/drawing/2014/main" id="{90AF9033-821A-46D2-B32D-07B21C253428}"/>
              </a:ext>
            </a:extLst>
          </p:cNvPr>
          <p:cNvSpPr txBox="1"/>
          <p:nvPr/>
        </p:nvSpPr>
        <p:spPr>
          <a:xfrm>
            <a:off x="4641274" y="2859208"/>
            <a:ext cx="1854203" cy="24680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my-MM" sz="8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②　အပေါ်ဖက်ဆင်ခြေလျှောရှိ Bench တွင်လှည့်ခြင်း</a:t>
            </a:r>
            <a:endParaRPr lang="ja-JP" sz="800" kern="100" dirty="0">
              <a:effectLst/>
              <a:latin typeface="Pyidaungsu" panose="020B0502040204020203" pitchFamily="34" charset="0"/>
              <a:ea typeface="游ゴシック" panose="020B0400000000000000" pitchFamily="50" charset="-128"/>
              <a:cs typeface="Pyidaungsu" panose="020B0502040204020203" pitchFamily="34" charset="0"/>
            </a:endParaRPr>
          </a:p>
        </p:txBody>
      </p:sp>
      <p:sp>
        <p:nvSpPr>
          <p:cNvPr id="65" name="テキスト ボックス 1102">
            <a:extLst>
              <a:ext uri="{FF2B5EF4-FFF2-40B4-BE49-F238E27FC236}">
                <a16:creationId xmlns:a16="http://schemas.microsoft.com/office/drawing/2014/main" id="{CEAB88EB-2277-4099-A2EF-939E614F4ECB}"/>
              </a:ext>
            </a:extLst>
          </p:cNvPr>
          <p:cNvSpPr txBox="1"/>
          <p:nvPr/>
        </p:nvSpPr>
        <p:spPr>
          <a:xfrm>
            <a:off x="4609864" y="4489716"/>
            <a:ext cx="1854204" cy="24680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my-MM" sz="8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③　下အောက်ဖက်ဆင်ခြေလျှောရှိ Bench တွင်လှည့်ခြင်း</a:t>
            </a:r>
            <a:endParaRPr lang="ja-JP" sz="800" kern="100" dirty="0">
              <a:effectLst/>
              <a:latin typeface="Pyidaungsu" panose="020B0502040204020203" pitchFamily="34" charset="0"/>
              <a:ea typeface="游ゴシック" panose="020B0400000000000000" pitchFamily="50" charset="-128"/>
              <a:cs typeface="Pyidaungsu" panose="020B0502040204020203" pitchFamily="34" charset="0"/>
            </a:endParaRPr>
          </a:p>
        </p:txBody>
      </p:sp>
      <p:sp>
        <p:nvSpPr>
          <p:cNvPr id="66" name="テキスト ボックス 1103">
            <a:extLst>
              <a:ext uri="{FF2B5EF4-FFF2-40B4-BE49-F238E27FC236}">
                <a16:creationId xmlns:a16="http://schemas.microsoft.com/office/drawing/2014/main" id="{35E2C94E-AECF-4EAC-AE1D-169E5C11F68E}"/>
              </a:ext>
            </a:extLst>
          </p:cNvPr>
          <p:cNvSpPr txBox="1"/>
          <p:nvPr/>
        </p:nvSpPr>
        <p:spPr>
          <a:xfrm>
            <a:off x="6600639" y="1655372"/>
            <a:ext cx="1669822" cy="115270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>
              <a:lnSpc>
                <a:spcPct val="150000"/>
              </a:lnSpc>
            </a:pPr>
            <a:r>
              <a:rPr lang="my-MM" sz="6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　မြေပြင်သည်ညီညာနေလျှင်ပင်၊ မည်သည့်နေရာတွင်မဆိုလှည့်၍မရပေ။</a:t>
            </a:r>
          </a:p>
          <a:p>
            <a:pPr algn="l" rtl="0">
              <a:lnSpc>
                <a:spcPct val="150000"/>
              </a:lnSpc>
            </a:pPr>
            <a:r>
              <a:rPr lang="my-MM" sz="6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　ယေဘုယျအားဖြင့် ညီညာသော Bench တွင် လှည့်သည့်နေရာ၌ ဝန်များစုပုံထား</a:t>
            </a:r>
            <a:r>
              <a:rPr lang="en-US" sz="6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 </a:t>
            </a:r>
            <a:r>
              <a:rPr lang="my-MM" sz="6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သောအခါ လုပ်ငန်းနေရာ</a:t>
            </a:r>
            <a:r>
              <a:rPr lang="en-US" sz="6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 </a:t>
            </a:r>
            <a:r>
              <a:rPr lang="my-MM" sz="6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အနီးတွင်၊ သို့မဟုတ် မြေတင်ပြီးနောက် လုပ်ငန်း</a:t>
            </a:r>
            <a:r>
              <a:rPr lang="en-US" sz="6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 </a:t>
            </a:r>
            <a:r>
              <a:rPr lang="my-MM" sz="6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နေရာသို့ ဦးတည်သောအခါ မြေတင်သည့်</a:t>
            </a:r>
            <a:r>
              <a:rPr lang="en-US" sz="6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 </a:t>
            </a:r>
            <a:r>
              <a:rPr lang="my-MM" sz="6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အပေါက်နေရာအနီးတွင် လှည့်ခြင်းသည်</a:t>
            </a:r>
            <a:r>
              <a:rPr lang="en-US" sz="6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 </a:t>
            </a:r>
            <a:r>
              <a:rPr lang="my-MM" sz="6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စည်းမျဉ်းဖြစ်သည်။</a:t>
            </a:r>
          </a:p>
        </p:txBody>
      </p:sp>
      <p:sp>
        <p:nvSpPr>
          <p:cNvPr id="67" name="テキスト ボックス 1104">
            <a:extLst>
              <a:ext uri="{FF2B5EF4-FFF2-40B4-BE49-F238E27FC236}">
                <a16:creationId xmlns:a16="http://schemas.microsoft.com/office/drawing/2014/main" id="{047C329A-CA9D-4D93-B250-828035C86126}"/>
              </a:ext>
            </a:extLst>
          </p:cNvPr>
          <p:cNvSpPr txBox="1"/>
          <p:nvPr/>
        </p:nvSpPr>
        <p:spPr>
          <a:xfrm>
            <a:off x="6586177" y="2916084"/>
            <a:ext cx="1725310" cy="150138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>
              <a:lnSpc>
                <a:spcPct val="150000"/>
              </a:lnSpc>
            </a:pPr>
            <a:r>
              <a:rPr lang="my-MM" sz="6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　လုပ်ငန်းနေရာသို့ဦးတည်ကာ အပေါ်ဖက်ဆင်ခြေလျှော (မြေတင်သည့်</a:t>
            </a:r>
            <a:r>
              <a:rPr lang="en-US" sz="6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 </a:t>
            </a:r>
            <a:r>
              <a:rPr lang="my-MM" sz="6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အပေါက်နေရာသို့ဦးတည်သော အောက်ဖက်</a:t>
            </a:r>
            <a:r>
              <a:rPr lang="en-US" sz="6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 </a:t>
            </a:r>
            <a:r>
              <a:rPr lang="my-MM" sz="6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ဆင်ခြေလျှော) ၏ Bench တွင် ပစ္စည်း</a:t>
            </a:r>
            <a:r>
              <a:rPr lang="en-US" sz="6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 </a:t>
            </a:r>
            <a:r>
              <a:rPr lang="my-MM" sz="6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ဖိတ်ကျခြင်းကိုကာကွယ်ရန်အဓိက back ဖြင့် သယ်ယူပို့ဆောင်သည်။</a:t>
            </a:r>
          </a:p>
          <a:p>
            <a:pPr algn="l" rtl="0">
              <a:lnSpc>
                <a:spcPct val="150000"/>
              </a:lnSpc>
            </a:pPr>
            <a:r>
              <a:rPr lang="my-MM" sz="6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　လှည့်ရာနေရာကို တတ်နိုင်သမျှ ညီညာသည့်နေရာကိုရွေးချယ်ပြီး Bench ၏အခြေအနေပေါ် မူတည်၍ မြေတင်သည့်</a:t>
            </a:r>
            <a:r>
              <a:rPr lang="en-US" sz="6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 </a:t>
            </a:r>
            <a:r>
              <a:rPr lang="my-MM" sz="6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အပေါက်နေရာအနီးတွင် လှည့်ရသည်များ</a:t>
            </a:r>
            <a:r>
              <a:rPr lang="en-US" sz="6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 </a:t>
            </a:r>
            <a:r>
              <a:rPr lang="my-MM" sz="6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လည်းရှိသည်။</a:t>
            </a:r>
          </a:p>
        </p:txBody>
      </p:sp>
      <p:sp>
        <p:nvSpPr>
          <p:cNvPr id="68" name="テキスト ボックス 1105">
            <a:extLst>
              <a:ext uri="{FF2B5EF4-FFF2-40B4-BE49-F238E27FC236}">
                <a16:creationId xmlns:a16="http://schemas.microsoft.com/office/drawing/2014/main" id="{5990D230-0616-4399-B07D-FF310B074AC9}"/>
              </a:ext>
            </a:extLst>
          </p:cNvPr>
          <p:cNvSpPr txBox="1"/>
          <p:nvPr/>
        </p:nvSpPr>
        <p:spPr>
          <a:xfrm>
            <a:off x="6595520" y="4512846"/>
            <a:ext cx="1725310" cy="168081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>
              <a:lnSpc>
                <a:spcPct val="150000"/>
              </a:lnSpc>
            </a:pPr>
            <a:r>
              <a:rPr lang="my-MM" sz="6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　လုပ်ငန်းနေရာသို့ဦးတည်ကာ အောက်ဖက်ဆင်ခြေလျှော (မြေတင်သည့်</a:t>
            </a:r>
            <a:r>
              <a:rPr lang="en-US" sz="6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 </a:t>
            </a:r>
            <a:r>
              <a:rPr lang="my-MM" sz="6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အပေါက်နေရာသို့ဦးတည်သော အပေါ်ဖက်</a:t>
            </a:r>
            <a:r>
              <a:rPr lang="en-US" sz="6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 </a:t>
            </a:r>
            <a:r>
              <a:rPr lang="my-MM" sz="6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ဆင်ခြေလျှော) ၏ Bench တွင် သယ်ယူ</a:t>
            </a:r>
            <a:r>
              <a:rPr lang="en-US" sz="6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 </a:t>
            </a:r>
            <a:r>
              <a:rPr lang="my-MM" sz="6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ပို့ဆောင်ချိန်၌ လုပ်ငန်းနေရာ၏</a:t>
            </a:r>
            <a:r>
              <a:rPr lang="en-US" sz="6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 </a:t>
            </a:r>
            <a:r>
              <a:rPr lang="my-MM" sz="6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အနီးတွင်လှည့်ပြီး၊ ပြန်လာသည့်အခါ ပစ္စည်းဖိတ်ကျခြင်းရှိမရှိကိုမူတည်၍ ညီညာသောနေရာတစ်ခုကို ရွေးချယ်၍ လှည့်ရမည်။ </a:t>
            </a:r>
          </a:p>
          <a:p>
            <a:pPr algn="l" rtl="0">
              <a:lnSpc>
                <a:spcPct val="150000"/>
              </a:lnSpc>
            </a:pPr>
            <a:r>
              <a:rPr lang="my-MM" sz="6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　မြေတင်သည့်အပေါက်နေရာနှင့် လုပ်ငန်းနေရာကြားအကွာအဝေးတိုနေလျှင်ပင်အထက်တွင်ဖော်ပြထားသည့်အတိုင်း</a:t>
            </a:r>
            <a:r>
              <a:rPr lang="en-US" sz="6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 </a:t>
            </a:r>
            <a:r>
              <a:rPr lang="my-MM" sz="6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လှည့်ပါ။</a:t>
            </a:r>
          </a:p>
          <a:p>
            <a:pPr algn="l" rtl="0">
              <a:lnSpc>
                <a:spcPct val="150000"/>
              </a:lnSpc>
            </a:pPr>
            <a:r>
              <a:rPr lang="my-MM" sz="6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 </a:t>
            </a:r>
            <a:endParaRPr lang="ja-JP" sz="600" kern="100" dirty="0">
              <a:effectLst/>
              <a:latin typeface="Pyidaungsu" panose="020B0502040204020203" pitchFamily="34" charset="0"/>
              <a:ea typeface="游ゴシック" panose="020B0400000000000000" pitchFamily="50" charset="-128"/>
              <a:cs typeface="Pyidaungsu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588305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my-MM" sz="1600"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ဟိုက်ဒရောလစ် အမျိုးအစား တူးဖော်ဆောက်လုပ်ရေးစက် (backhoe)</a:t>
            </a:r>
            <a:endParaRPr kumimoji="1" lang="ja-JP" altLang="en-US" sz="16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en-US" altLang="ja-JP" sz="20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5218292" y="6456842"/>
            <a:ext cx="3777871" cy="2308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my-MM" sz="900" dirty="0">
                <a:solidFill>
                  <a:prstClr val="blac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ဖတ်စာအုပ်စာမျက်နှာ 123 / အထောက်အကူပြုစာအုပ် စာမျက်နှာ 62</a:t>
            </a:r>
          </a:p>
        </p:txBody>
      </p:sp>
      <p:grpSp>
        <p:nvGrpSpPr>
          <p:cNvPr id="7" name="グループ化 6"/>
          <p:cNvGrpSpPr>
            <a:grpSpLocks noChangeAspect="1"/>
          </p:cNvGrpSpPr>
          <p:nvPr/>
        </p:nvGrpSpPr>
        <p:grpSpPr>
          <a:xfrm>
            <a:off x="1634854" y="1363814"/>
            <a:ext cx="5874289" cy="2317046"/>
            <a:chOff x="664874" y="1625141"/>
            <a:chExt cx="4359130" cy="1719409"/>
          </a:xfrm>
        </p:grpSpPr>
        <p:sp>
          <p:nvSpPr>
            <p:cNvPr id="14" name="テキスト ボックス 13"/>
            <p:cNvSpPr txBox="1"/>
            <p:nvPr/>
          </p:nvSpPr>
          <p:spPr>
            <a:xfrm>
              <a:off x="876077" y="3138998"/>
              <a:ext cx="3848301" cy="20555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 rtl="0"/>
              <a:r>
                <a:rPr lang="my-MM" sz="1200" dirty="0">
                  <a:solidFill>
                    <a:prstClr val="black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ဟိုက်ဒရောလစ် အမျိုးအစား တူးဖော်စက်၏ လုပ်ဆောင်စေမည့်ကိရိယာများ၏ဥပမာ</a:t>
              </a:r>
            </a:p>
          </p:txBody>
        </p:sp>
        <p:pic>
          <p:nvPicPr>
            <p:cNvPr id="2" name="図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64874" y="1625141"/>
              <a:ext cx="4359130" cy="1529323"/>
            </a:xfrm>
            <a:prstGeom prst="rect">
              <a:avLst/>
            </a:prstGeom>
          </p:spPr>
        </p:pic>
      </p:grpSp>
      <p:grpSp>
        <p:nvGrpSpPr>
          <p:cNvPr id="8" name="グループ化 7"/>
          <p:cNvGrpSpPr>
            <a:grpSpLocks noChangeAspect="1"/>
          </p:cNvGrpSpPr>
          <p:nvPr/>
        </p:nvGrpSpPr>
        <p:grpSpPr>
          <a:xfrm>
            <a:off x="2103298" y="3654422"/>
            <a:ext cx="4937403" cy="2711761"/>
            <a:chOff x="751770" y="3843947"/>
            <a:chExt cx="4268467" cy="2344362"/>
          </a:xfrm>
        </p:grpSpPr>
        <p:sp>
          <p:nvSpPr>
            <p:cNvPr id="22" name="テキスト ボックス 21"/>
            <p:cNvSpPr txBox="1"/>
            <p:nvPr/>
          </p:nvSpPr>
          <p:spPr>
            <a:xfrm>
              <a:off x="1267198" y="5948839"/>
              <a:ext cx="3237610" cy="23947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 rtl="0"/>
              <a:r>
                <a:rPr lang="my-MM" sz="1200">
                  <a:solidFill>
                    <a:prstClr val="black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JIS စံလုပ်ဆောင်မှုနည်းလမ်း</a:t>
              </a:r>
            </a:p>
          </p:txBody>
        </p:sp>
        <p:pic>
          <p:nvPicPr>
            <p:cNvPr id="3" name="図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51770" y="3843947"/>
              <a:ext cx="4268467" cy="2095538"/>
            </a:xfrm>
            <a:prstGeom prst="rect">
              <a:avLst/>
            </a:prstGeom>
          </p:spPr>
        </p:pic>
      </p:grpSp>
      <p:sp>
        <p:nvSpPr>
          <p:cNvPr id="18" name="テキスト ボックス 1112">
            <a:extLst>
              <a:ext uri="{FF2B5EF4-FFF2-40B4-BE49-F238E27FC236}">
                <a16:creationId xmlns:a16="http://schemas.microsoft.com/office/drawing/2014/main" id="{DF335337-1B7B-4A45-A4F1-A5353E009F06}"/>
              </a:ext>
            </a:extLst>
          </p:cNvPr>
          <p:cNvSpPr txBox="1"/>
          <p:nvPr/>
        </p:nvSpPr>
        <p:spPr>
          <a:xfrm>
            <a:off x="3017242" y="1489233"/>
            <a:ext cx="587195" cy="14233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900" kern="10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အလုပ်လီဗာ</a:t>
            </a:r>
          </a:p>
        </p:txBody>
      </p:sp>
      <p:sp>
        <p:nvSpPr>
          <p:cNvPr id="19" name="テキスト ボックス 1113">
            <a:extLst>
              <a:ext uri="{FF2B5EF4-FFF2-40B4-BE49-F238E27FC236}">
                <a16:creationId xmlns:a16="http://schemas.microsoft.com/office/drawing/2014/main" id="{EB64B02D-709D-4FEB-A14D-6865948EB9F6}"/>
              </a:ext>
            </a:extLst>
          </p:cNvPr>
          <p:cNvSpPr txBox="1"/>
          <p:nvPr/>
        </p:nvSpPr>
        <p:spPr>
          <a:xfrm>
            <a:off x="1765735" y="1707680"/>
            <a:ext cx="1142677" cy="21972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9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လက်တံ (arm) တွန်းခြင်း</a:t>
            </a:r>
          </a:p>
        </p:txBody>
      </p:sp>
      <p:sp>
        <p:nvSpPr>
          <p:cNvPr id="20" name="テキスト ボックス 1114">
            <a:extLst>
              <a:ext uri="{FF2B5EF4-FFF2-40B4-BE49-F238E27FC236}">
                <a16:creationId xmlns:a16="http://schemas.microsoft.com/office/drawing/2014/main" id="{86F43386-8C1A-479D-80D1-6E50EC299E8C}"/>
              </a:ext>
            </a:extLst>
          </p:cNvPr>
          <p:cNvSpPr txBox="1"/>
          <p:nvPr/>
        </p:nvSpPr>
        <p:spPr>
          <a:xfrm>
            <a:off x="1981264" y="2794161"/>
            <a:ext cx="718238" cy="18461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900" kern="10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လက်တံ (arm) ဆွဲခြင်း</a:t>
            </a:r>
          </a:p>
        </p:txBody>
      </p:sp>
      <p:sp>
        <p:nvSpPr>
          <p:cNvPr id="21" name="テキスト ボックス 1115">
            <a:extLst>
              <a:ext uri="{FF2B5EF4-FFF2-40B4-BE49-F238E27FC236}">
                <a16:creationId xmlns:a16="http://schemas.microsoft.com/office/drawing/2014/main" id="{F9CC5CBB-6078-4C7F-AA52-0675DE6EC70D}"/>
              </a:ext>
            </a:extLst>
          </p:cNvPr>
          <p:cNvSpPr txBox="1"/>
          <p:nvPr/>
        </p:nvSpPr>
        <p:spPr>
          <a:xfrm>
            <a:off x="1981264" y="3153198"/>
            <a:ext cx="730512" cy="18461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900" kern="10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(ဘယ်လီဗာ)</a:t>
            </a:r>
          </a:p>
        </p:txBody>
      </p:sp>
      <p:sp>
        <p:nvSpPr>
          <p:cNvPr id="23" name="テキスト ボックス 1116">
            <a:extLst>
              <a:ext uri="{FF2B5EF4-FFF2-40B4-BE49-F238E27FC236}">
                <a16:creationId xmlns:a16="http://schemas.microsoft.com/office/drawing/2014/main" id="{54CCFD2F-BBB7-440F-A7AC-8303E058F993}"/>
              </a:ext>
            </a:extLst>
          </p:cNvPr>
          <p:cNvSpPr txBox="1"/>
          <p:nvPr/>
        </p:nvSpPr>
        <p:spPr>
          <a:xfrm>
            <a:off x="6231351" y="3166499"/>
            <a:ext cx="742459" cy="18461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900" kern="10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(ညာလီဗာ)</a:t>
            </a:r>
          </a:p>
        </p:txBody>
      </p:sp>
      <p:sp>
        <p:nvSpPr>
          <p:cNvPr id="24" name="テキスト ボックス 1117">
            <a:extLst>
              <a:ext uri="{FF2B5EF4-FFF2-40B4-BE49-F238E27FC236}">
                <a16:creationId xmlns:a16="http://schemas.microsoft.com/office/drawing/2014/main" id="{F6473440-90B2-4EBE-8A0A-494769EA5BD2}"/>
              </a:ext>
            </a:extLst>
          </p:cNvPr>
          <p:cNvSpPr txBox="1"/>
          <p:nvPr/>
        </p:nvSpPr>
        <p:spPr>
          <a:xfrm rot="16200000">
            <a:off x="1465338" y="2183973"/>
            <a:ext cx="627678" cy="31119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9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လက်ဝဲဘက်ကွေ့ခြင်း</a:t>
            </a:r>
          </a:p>
        </p:txBody>
      </p:sp>
      <p:sp>
        <p:nvSpPr>
          <p:cNvPr id="25" name="テキスト ボックス 1118">
            <a:extLst>
              <a:ext uri="{FF2B5EF4-FFF2-40B4-BE49-F238E27FC236}">
                <a16:creationId xmlns:a16="http://schemas.microsoft.com/office/drawing/2014/main" id="{1E7E9523-5D60-469C-A697-3CDABFD91949}"/>
              </a:ext>
            </a:extLst>
          </p:cNvPr>
          <p:cNvSpPr txBox="1"/>
          <p:nvPr/>
        </p:nvSpPr>
        <p:spPr>
          <a:xfrm rot="16200000">
            <a:off x="2469421" y="2302930"/>
            <a:ext cx="688959" cy="18902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9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လက်ယာဘက်ကွေ့ခြင်း</a:t>
            </a:r>
          </a:p>
        </p:txBody>
      </p:sp>
      <p:sp>
        <p:nvSpPr>
          <p:cNvPr id="26" name="テキスト ボックス 1119">
            <a:extLst>
              <a:ext uri="{FF2B5EF4-FFF2-40B4-BE49-F238E27FC236}">
                <a16:creationId xmlns:a16="http://schemas.microsoft.com/office/drawing/2014/main" id="{5767469A-E718-4593-8582-40C35380E176}"/>
              </a:ext>
            </a:extLst>
          </p:cNvPr>
          <p:cNvSpPr txBox="1"/>
          <p:nvPr/>
        </p:nvSpPr>
        <p:spPr>
          <a:xfrm>
            <a:off x="6184287" y="1645463"/>
            <a:ext cx="789523" cy="29030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my-MM" sz="9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လက်တံ(Boom)</a:t>
            </a:r>
          </a:p>
          <a:p>
            <a:pPr algn="ctr" rtl="0"/>
            <a:r>
              <a:rPr lang="my-MM" sz="9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အောက်မှာ</a:t>
            </a:r>
          </a:p>
        </p:txBody>
      </p:sp>
      <p:sp>
        <p:nvSpPr>
          <p:cNvPr id="27" name="テキスト ボックス 1120">
            <a:extLst>
              <a:ext uri="{FF2B5EF4-FFF2-40B4-BE49-F238E27FC236}">
                <a16:creationId xmlns:a16="http://schemas.microsoft.com/office/drawing/2014/main" id="{22E98659-1355-4BBC-A33D-C3EBE1FB72A9}"/>
              </a:ext>
            </a:extLst>
          </p:cNvPr>
          <p:cNvSpPr txBox="1"/>
          <p:nvPr/>
        </p:nvSpPr>
        <p:spPr>
          <a:xfrm>
            <a:off x="6172097" y="2816153"/>
            <a:ext cx="860965" cy="30804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my-MM" sz="9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လက်တံ(Boom)</a:t>
            </a:r>
          </a:p>
          <a:p>
            <a:pPr algn="ctr" rtl="0"/>
            <a:r>
              <a:rPr lang="my-MM" sz="9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အထက်</a:t>
            </a:r>
          </a:p>
        </p:txBody>
      </p:sp>
      <p:sp>
        <p:nvSpPr>
          <p:cNvPr id="28" name="テキスト ボックス 1121">
            <a:extLst>
              <a:ext uri="{FF2B5EF4-FFF2-40B4-BE49-F238E27FC236}">
                <a16:creationId xmlns:a16="http://schemas.microsoft.com/office/drawing/2014/main" id="{74B9340C-DA0D-488C-AC0D-02212312C004}"/>
              </a:ext>
            </a:extLst>
          </p:cNvPr>
          <p:cNvSpPr txBox="1"/>
          <p:nvPr/>
        </p:nvSpPr>
        <p:spPr>
          <a:xfrm>
            <a:off x="6973810" y="2194418"/>
            <a:ext cx="697378" cy="29030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my-MM" sz="9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လက်သည်း</a:t>
            </a:r>
          </a:p>
          <a:p>
            <a:pPr algn="ctr" rtl="0"/>
            <a:r>
              <a:rPr lang="my-MM" sz="9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မြေတူးသည် (dampu)</a:t>
            </a:r>
          </a:p>
        </p:txBody>
      </p:sp>
      <p:sp>
        <p:nvSpPr>
          <p:cNvPr id="29" name="テキスト ボックス 1122">
            <a:extLst>
              <a:ext uri="{FF2B5EF4-FFF2-40B4-BE49-F238E27FC236}">
                <a16:creationId xmlns:a16="http://schemas.microsoft.com/office/drawing/2014/main" id="{845184BE-81C9-412E-9C2F-22C4055838DA}"/>
              </a:ext>
            </a:extLst>
          </p:cNvPr>
          <p:cNvSpPr txBox="1"/>
          <p:nvPr/>
        </p:nvSpPr>
        <p:spPr>
          <a:xfrm>
            <a:off x="5784215" y="1915499"/>
            <a:ext cx="572852" cy="40352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>
              <a:lnSpc>
                <a:spcPct val="150000"/>
              </a:lnSpc>
            </a:pPr>
            <a:r>
              <a:rPr lang="my-MM" sz="9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လက်သည်း</a:t>
            </a:r>
          </a:p>
          <a:p>
            <a:pPr algn="ctr" rtl="0">
              <a:lnSpc>
                <a:spcPct val="150000"/>
              </a:lnSpc>
            </a:pPr>
            <a:r>
              <a:rPr lang="my-MM" sz="9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တူးဖော်ခြင်း</a:t>
            </a:r>
          </a:p>
        </p:txBody>
      </p:sp>
      <p:sp>
        <p:nvSpPr>
          <p:cNvPr id="30" name="テキスト ボックス 1123">
            <a:extLst>
              <a:ext uri="{FF2B5EF4-FFF2-40B4-BE49-F238E27FC236}">
                <a16:creationId xmlns:a16="http://schemas.microsoft.com/office/drawing/2014/main" id="{6BFE89BE-890D-4D4A-A382-4E23710B94F1}"/>
              </a:ext>
            </a:extLst>
          </p:cNvPr>
          <p:cNvSpPr txBox="1"/>
          <p:nvPr/>
        </p:nvSpPr>
        <p:spPr>
          <a:xfrm>
            <a:off x="2657132" y="3861789"/>
            <a:ext cx="1038502" cy="23290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900" kern="10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ဘယ်ဘက်အလုပ်လီဗာ</a:t>
            </a:r>
          </a:p>
        </p:txBody>
      </p:sp>
      <p:sp>
        <p:nvSpPr>
          <p:cNvPr id="31" name="テキスト ボックス 1124">
            <a:extLst>
              <a:ext uri="{FF2B5EF4-FFF2-40B4-BE49-F238E27FC236}">
                <a16:creationId xmlns:a16="http://schemas.microsoft.com/office/drawing/2014/main" id="{14C5F111-AED2-4975-A958-EF648C27A978}"/>
              </a:ext>
            </a:extLst>
          </p:cNvPr>
          <p:cNvSpPr txBox="1"/>
          <p:nvPr/>
        </p:nvSpPr>
        <p:spPr>
          <a:xfrm>
            <a:off x="3864678" y="3867276"/>
            <a:ext cx="1409766" cy="23290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my-MM" sz="9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Travel လီဗာ (ခြေနင်းပြား)</a:t>
            </a:r>
          </a:p>
        </p:txBody>
      </p:sp>
      <p:sp>
        <p:nvSpPr>
          <p:cNvPr id="32" name="テキスト ボックス 1125">
            <a:extLst>
              <a:ext uri="{FF2B5EF4-FFF2-40B4-BE49-F238E27FC236}">
                <a16:creationId xmlns:a16="http://schemas.microsoft.com/office/drawing/2014/main" id="{2BDDF05D-B033-4F03-8035-08CA4C243E11}"/>
              </a:ext>
            </a:extLst>
          </p:cNvPr>
          <p:cNvSpPr txBox="1"/>
          <p:nvPr/>
        </p:nvSpPr>
        <p:spPr>
          <a:xfrm>
            <a:off x="5741659" y="3852454"/>
            <a:ext cx="1038502" cy="23290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900" kern="10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ညာဘက်အလုပ်လီဗာ</a:t>
            </a:r>
          </a:p>
        </p:txBody>
      </p:sp>
      <p:sp>
        <p:nvSpPr>
          <p:cNvPr id="33" name="テキスト ボックス 1126">
            <a:extLst>
              <a:ext uri="{FF2B5EF4-FFF2-40B4-BE49-F238E27FC236}">
                <a16:creationId xmlns:a16="http://schemas.microsoft.com/office/drawing/2014/main" id="{6D469D1B-8C9C-48E8-A5EC-2FB2B229B57E}"/>
              </a:ext>
            </a:extLst>
          </p:cNvPr>
          <p:cNvSpPr txBox="1"/>
          <p:nvPr/>
        </p:nvSpPr>
        <p:spPr>
          <a:xfrm>
            <a:off x="2736634" y="5272645"/>
            <a:ext cx="630372" cy="16681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9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လက်တံ (arm) ဆွဲခြင်း</a:t>
            </a:r>
          </a:p>
        </p:txBody>
      </p:sp>
      <p:sp>
        <p:nvSpPr>
          <p:cNvPr id="34" name="テキスト ボックス 1127">
            <a:extLst>
              <a:ext uri="{FF2B5EF4-FFF2-40B4-BE49-F238E27FC236}">
                <a16:creationId xmlns:a16="http://schemas.microsoft.com/office/drawing/2014/main" id="{D2D082EA-07F9-44EF-B220-37980BDFA88C}"/>
              </a:ext>
            </a:extLst>
          </p:cNvPr>
          <p:cNvSpPr txBox="1"/>
          <p:nvPr/>
        </p:nvSpPr>
        <p:spPr>
          <a:xfrm>
            <a:off x="2476476" y="4612772"/>
            <a:ext cx="1171510" cy="18751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9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လက်တံ (arm) တွန်းခြင်း</a:t>
            </a:r>
          </a:p>
        </p:txBody>
      </p:sp>
      <p:sp>
        <p:nvSpPr>
          <p:cNvPr id="35" name="テキスト ボックス 1128">
            <a:extLst>
              <a:ext uri="{FF2B5EF4-FFF2-40B4-BE49-F238E27FC236}">
                <a16:creationId xmlns:a16="http://schemas.microsoft.com/office/drawing/2014/main" id="{8A6C164C-D24B-42A1-BDFF-CA06449DFED9}"/>
              </a:ext>
            </a:extLst>
          </p:cNvPr>
          <p:cNvSpPr txBox="1"/>
          <p:nvPr/>
        </p:nvSpPr>
        <p:spPr>
          <a:xfrm>
            <a:off x="2171596" y="5151334"/>
            <a:ext cx="469911" cy="43828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9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လက်ဝဲ</a:t>
            </a:r>
            <a:r>
              <a:rPr lang="en-US" sz="9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 </a:t>
            </a:r>
            <a:r>
              <a:rPr lang="my-MM" sz="9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ဘက်ကွေ့ခြင်း</a:t>
            </a:r>
          </a:p>
        </p:txBody>
      </p:sp>
      <p:sp>
        <p:nvSpPr>
          <p:cNvPr id="36" name="テキスト ボックス 1129">
            <a:extLst>
              <a:ext uri="{FF2B5EF4-FFF2-40B4-BE49-F238E27FC236}">
                <a16:creationId xmlns:a16="http://schemas.microsoft.com/office/drawing/2014/main" id="{58812BF3-E43D-45C0-9884-E5846405B034}"/>
              </a:ext>
            </a:extLst>
          </p:cNvPr>
          <p:cNvSpPr txBox="1"/>
          <p:nvPr/>
        </p:nvSpPr>
        <p:spPr>
          <a:xfrm>
            <a:off x="3399464" y="5195278"/>
            <a:ext cx="420541" cy="43828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9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လက်ယာဘက်</a:t>
            </a:r>
            <a:r>
              <a:rPr lang="en-US" sz="9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 </a:t>
            </a:r>
            <a:r>
              <a:rPr lang="my-MM" sz="9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ကွေ့ခြင်း</a:t>
            </a:r>
          </a:p>
        </p:txBody>
      </p:sp>
      <p:sp>
        <p:nvSpPr>
          <p:cNvPr id="37" name="テキスト ボックス 1130">
            <a:extLst>
              <a:ext uri="{FF2B5EF4-FFF2-40B4-BE49-F238E27FC236}">
                <a16:creationId xmlns:a16="http://schemas.microsoft.com/office/drawing/2014/main" id="{DFFB234E-738A-4727-AABE-BF4F3B17437C}"/>
              </a:ext>
            </a:extLst>
          </p:cNvPr>
          <p:cNvSpPr txBox="1"/>
          <p:nvPr/>
        </p:nvSpPr>
        <p:spPr>
          <a:xfrm>
            <a:off x="5436887" y="5148408"/>
            <a:ext cx="469912" cy="5725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>
              <a:lnSpc>
                <a:spcPct val="150000"/>
              </a:lnSpc>
            </a:pPr>
            <a:r>
              <a:rPr lang="my-MM" sz="6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လက်သည်း</a:t>
            </a:r>
          </a:p>
          <a:p>
            <a:pPr algn="ctr" rtl="0">
              <a:lnSpc>
                <a:spcPct val="150000"/>
              </a:lnSpc>
            </a:pPr>
            <a:r>
              <a:rPr lang="my-MM" sz="6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တူးဖော်ခြင်း</a:t>
            </a:r>
          </a:p>
        </p:txBody>
      </p:sp>
      <p:sp>
        <p:nvSpPr>
          <p:cNvPr id="38" name="テキスト ボックス 1131">
            <a:extLst>
              <a:ext uri="{FF2B5EF4-FFF2-40B4-BE49-F238E27FC236}">
                <a16:creationId xmlns:a16="http://schemas.microsoft.com/office/drawing/2014/main" id="{BADC7FFD-C1AB-40F4-975B-FD078B3C5EA9}"/>
              </a:ext>
            </a:extLst>
          </p:cNvPr>
          <p:cNvSpPr txBox="1"/>
          <p:nvPr/>
        </p:nvSpPr>
        <p:spPr>
          <a:xfrm>
            <a:off x="6426685" y="5170194"/>
            <a:ext cx="469912" cy="36624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>
              <a:lnSpc>
                <a:spcPct val="150000"/>
              </a:lnSpc>
            </a:pPr>
            <a:r>
              <a:rPr lang="my-MM" sz="6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လက်သည်း</a:t>
            </a:r>
          </a:p>
          <a:p>
            <a:pPr algn="ctr" rtl="0">
              <a:lnSpc>
                <a:spcPct val="150000"/>
              </a:lnSpc>
            </a:pPr>
            <a:r>
              <a:rPr lang="my-MM" sz="6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မြေတူးသည် (dampu)</a:t>
            </a:r>
          </a:p>
        </p:txBody>
      </p:sp>
      <p:sp>
        <p:nvSpPr>
          <p:cNvPr id="39" name="テキスト ボックス 1132">
            <a:extLst>
              <a:ext uri="{FF2B5EF4-FFF2-40B4-BE49-F238E27FC236}">
                <a16:creationId xmlns:a16="http://schemas.microsoft.com/office/drawing/2014/main" id="{3D2847F2-B398-4BE7-A4BD-06E0D611BF86}"/>
              </a:ext>
            </a:extLst>
          </p:cNvPr>
          <p:cNvSpPr txBox="1"/>
          <p:nvPr/>
        </p:nvSpPr>
        <p:spPr>
          <a:xfrm>
            <a:off x="5516579" y="4617084"/>
            <a:ext cx="1108124" cy="25214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my-MM" sz="9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လက်တံ(Boom) အောက်ချခြင်း (sage)</a:t>
            </a:r>
          </a:p>
        </p:txBody>
      </p:sp>
      <p:sp>
        <p:nvSpPr>
          <p:cNvPr id="40" name="テキスト ボックス 1133">
            <a:extLst>
              <a:ext uri="{FF2B5EF4-FFF2-40B4-BE49-F238E27FC236}">
                <a16:creationId xmlns:a16="http://schemas.microsoft.com/office/drawing/2014/main" id="{92A1D13C-81CB-46D2-B052-C0939844987F}"/>
              </a:ext>
            </a:extLst>
          </p:cNvPr>
          <p:cNvSpPr txBox="1"/>
          <p:nvPr/>
        </p:nvSpPr>
        <p:spPr>
          <a:xfrm>
            <a:off x="5862206" y="5225679"/>
            <a:ext cx="582290" cy="13937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my-MM" sz="6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လက်တံ</a:t>
            </a:r>
            <a:endParaRPr lang="en-US" sz="600" kern="100" dirty="0">
              <a:effectLst/>
              <a:latin typeface="Pyidaungsu" panose="020B0502040204020203" pitchFamily="34" charset="0"/>
              <a:ea typeface="游ゴシック" panose="020B0400000000000000" pitchFamily="50" charset="-128"/>
              <a:cs typeface="Pyidaungsu" panose="020B0502040204020203" pitchFamily="34" charset="0"/>
            </a:endParaRPr>
          </a:p>
          <a:p>
            <a:pPr algn="ctr" rtl="0"/>
            <a:r>
              <a:rPr lang="my-MM" sz="6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(Boom) တင်ခြင်း</a:t>
            </a:r>
          </a:p>
        </p:txBody>
      </p:sp>
      <p:sp>
        <p:nvSpPr>
          <p:cNvPr id="41" name="テキスト ボックス 1134">
            <a:extLst>
              <a:ext uri="{FF2B5EF4-FFF2-40B4-BE49-F238E27FC236}">
                <a16:creationId xmlns:a16="http://schemas.microsoft.com/office/drawing/2014/main" id="{9BA66D3A-3088-4686-A85E-3A1FFB912749}"/>
              </a:ext>
            </a:extLst>
          </p:cNvPr>
          <p:cNvSpPr txBox="1"/>
          <p:nvPr/>
        </p:nvSpPr>
        <p:spPr>
          <a:xfrm>
            <a:off x="4144273" y="5812050"/>
            <a:ext cx="855716" cy="14667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my-MM" sz="900" kern="10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ယာဉ်မောင်းထိုင်ခုံ</a:t>
            </a:r>
          </a:p>
        </p:txBody>
      </p:sp>
      <p:sp>
        <p:nvSpPr>
          <p:cNvPr id="42" name="テキスト ボックス 1135">
            <a:extLst>
              <a:ext uri="{FF2B5EF4-FFF2-40B4-BE49-F238E27FC236}">
                <a16:creationId xmlns:a16="http://schemas.microsoft.com/office/drawing/2014/main" id="{F2A2FCB2-8A9D-412B-8FB6-98159C58A548}"/>
              </a:ext>
            </a:extLst>
          </p:cNvPr>
          <p:cNvSpPr txBox="1"/>
          <p:nvPr/>
        </p:nvSpPr>
        <p:spPr>
          <a:xfrm>
            <a:off x="4365543" y="4117483"/>
            <a:ext cx="412909" cy="16725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my-MM" sz="9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ရှေ့ထိုး</a:t>
            </a:r>
          </a:p>
        </p:txBody>
      </p:sp>
      <p:sp>
        <p:nvSpPr>
          <p:cNvPr id="43" name="テキスト ボックス 1136">
            <a:extLst>
              <a:ext uri="{FF2B5EF4-FFF2-40B4-BE49-F238E27FC236}">
                <a16:creationId xmlns:a16="http://schemas.microsoft.com/office/drawing/2014/main" id="{3E060484-5FEE-403F-80C6-6A109B38F3CF}"/>
              </a:ext>
            </a:extLst>
          </p:cNvPr>
          <p:cNvSpPr txBox="1"/>
          <p:nvPr/>
        </p:nvSpPr>
        <p:spPr>
          <a:xfrm>
            <a:off x="4387635" y="4403127"/>
            <a:ext cx="368724" cy="24531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my-MM" sz="9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နောက်ထိုး</a:t>
            </a:r>
          </a:p>
        </p:txBody>
      </p:sp>
      <p:sp>
        <p:nvSpPr>
          <p:cNvPr id="44" name="テキスト ボックス 1137">
            <a:extLst>
              <a:ext uri="{FF2B5EF4-FFF2-40B4-BE49-F238E27FC236}">
                <a16:creationId xmlns:a16="http://schemas.microsoft.com/office/drawing/2014/main" id="{D39B2A7B-07B3-4B1E-9598-CB01BF818A4E}"/>
              </a:ext>
            </a:extLst>
          </p:cNvPr>
          <p:cNvSpPr txBox="1"/>
          <p:nvPr/>
        </p:nvSpPr>
        <p:spPr>
          <a:xfrm>
            <a:off x="3864678" y="4611635"/>
            <a:ext cx="707322" cy="53305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>
              <a:lnSpc>
                <a:spcPct val="150000"/>
              </a:lnSpc>
            </a:pPr>
            <a:r>
              <a:rPr lang="my-MM" sz="7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ဘယ်ဘက်သို့မောင်းနှင်ရန်</a:t>
            </a:r>
            <a:r>
              <a:rPr lang="en-US" sz="7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/>
            </a:r>
            <a:br>
              <a:rPr lang="en-US" sz="7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</a:br>
            <a:r>
              <a:rPr lang="my-MM" sz="7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လီဗာ</a:t>
            </a:r>
            <a:r>
              <a:rPr lang="en-US" sz="7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/>
            </a:r>
            <a:br>
              <a:rPr lang="en-US" sz="7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</a:br>
            <a:r>
              <a:rPr lang="my-MM" sz="7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(ခြေနင်းပြား)</a:t>
            </a:r>
          </a:p>
        </p:txBody>
      </p:sp>
      <p:sp>
        <p:nvSpPr>
          <p:cNvPr id="45" name="テキスト ボックス 1138">
            <a:extLst>
              <a:ext uri="{FF2B5EF4-FFF2-40B4-BE49-F238E27FC236}">
                <a16:creationId xmlns:a16="http://schemas.microsoft.com/office/drawing/2014/main" id="{DED1B770-9934-43DD-9AC9-998841D51F41}"/>
              </a:ext>
            </a:extLst>
          </p:cNvPr>
          <p:cNvSpPr txBox="1"/>
          <p:nvPr/>
        </p:nvSpPr>
        <p:spPr>
          <a:xfrm>
            <a:off x="4592565" y="4654833"/>
            <a:ext cx="674853" cy="45958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>
              <a:lnSpc>
                <a:spcPct val="150000"/>
              </a:lnSpc>
            </a:pPr>
            <a:r>
              <a:rPr lang="my-MM" sz="6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ညာဘက်သို့မောင်းနှင်ရန်</a:t>
            </a:r>
            <a:r>
              <a:rPr lang="en-US" sz="6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/>
            </a:r>
            <a:br>
              <a:rPr lang="en-US" sz="6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</a:br>
            <a:r>
              <a:rPr lang="my-MM" sz="6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လီဗာ</a:t>
            </a:r>
            <a:r>
              <a:rPr lang="en-US" sz="6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/>
            </a:r>
            <a:br>
              <a:rPr lang="en-US" sz="6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</a:br>
            <a:r>
              <a:rPr lang="my-MM" sz="6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(ခြေနင်းပြား)</a:t>
            </a:r>
          </a:p>
        </p:txBody>
      </p:sp>
      <p:sp>
        <p:nvSpPr>
          <p:cNvPr id="46" name="テキスト ボックス 1139">
            <a:extLst>
              <a:ext uri="{FF2B5EF4-FFF2-40B4-BE49-F238E27FC236}">
                <a16:creationId xmlns:a16="http://schemas.microsoft.com/office/drawing/2014/main" id="{9EC44703-8730-4957-A95F-0AA992005457}"/>
              </a:ext>
            </a:extLst>
          </p:cNvPr>
          <p:cNvSpPr txBox="1"/>
          <p:nvPr/>
        </p:nvSpPr>
        <p:spPr>
          <a:xfrm>
            <a:off x="3895778" y="5209226"/>
            <a:ext cx="1322514" cy="16518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>
              <a:lnSpc>
                <a:spcPct val="150000"/>
              </a:lnSpc>
            </a:pPr>
            <a:r>
              <a:rPr lang="my-MM" sz="6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※　လီဗာ 2 ခု (ခြေနင်းပြား) crawler အမျိုးအစားဖြစ်လျှင်</a:t>
            </a:r>
          </a:p>
        </p:txBody>
      </p:sp>
    </p:spTree>
    <p:extLst>
      <p:ext uri="{BB962C8B-B14F-4D97-AF65-F5344CB8AC3E}">
        <p14:creationId xmlns:p14="http://schemas.microsoft.com/office/powerpoint/2010/main" val="337780045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my-MM" sz="1600"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ဟိုက်ဒရောလစ် အမျိုးအစား တူးဖော်ဆောက်လုပ်ရေးစက် (backhoe)</a:t>
            </a:r>
            <a:endParaRPr kumimoji="1" lang="ja-JP" altLang="en-US" sz="16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en-US" altLang="ja-JP" sz="20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5242560" y="6456842"/>
            <a:ext cx="3753603" cy="2308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my-MM" sz="900" dirty="0">
                <a:solidFill>
                  <a:prstClr val="blac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ဖတ်စာအုပ်စာမျက်နှာ 123 / အထောက်အကူပြုစာအုပ် စာမျက်နှာ 63</a:t>
            </a:r>
          </a:p>
        </p:txBody>
      </p:sp>
      <p:grpSp>
        <p:nvGrpSpPr>
          <p:cNvPr id="7" name="グループ化 6"/>
          <p:cNvGrpSpPr>
            <a:grpSpLocks noChangeAspect="1"/>
          </p:cNvGrpSpPr>
          <p:nvPr/>
        </p:nvGrpSpPr>
        <p:grpSpPr>
          <a:xfrm>
            <a:off x="620688" y="1291389"/>
            <a:ext cx="4553806" cy="3110137"/>
            <a:chOff x="4817437" y="1301029"/>
            <a:chExt cx="4017884" cy="2744116"/>
          </a:xfrm>
        </p:grpSpPr>
        <p:sp>
          <p:nvSpPr>
            <p:cNvPr id="23" name="テキスト ボックス 22"/>
            <p:cNvSpPr txBox="1"/>
            <p:nvPr/>
          </p:nvSpPr>
          <p:spPr>
            <a:xfrm>
              <a:off x="4817437" y="3495245"/>
              <a:ext cx="3787238" cy="5499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 rtl="0">
                <a:lnSpc>
                  <a:spcPct val="150000"/>
                </a:lnSpc>
              </a:pPr>
              <a:r>
                <a:rPr lang="my-MM" sz="1200" dirty="0">
                  <a:solidFill>
                    <a:prstClr val="black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ဟိုက်ဒရောလစ် အမျိုးအစား တူးဖော်စက် (backhoe) နှင့်လုပ်သောအခြေခံအလုပ်၏ဥပမာ</a:t>
              </a:r>
            </a:p>
          </p:txBody>
        </p:sp>
        <p:pic>
          <p:nvPicPr>
            <p:cNvPr id="5" name="図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41880" y="1301029"/>
              <a:ext cx="3538352" cy="2047574"/>
            </a:xfrm>
            <a:prstGeom prst="rect">
              <a:avLst/>
            </a:prstGeom>
          </p:spPr>
        </p:pic>
        <p:sp>
          <p:nvSpPr>
            <p:cNvPr id="59" name="正方形/長方形 58"/>
            <p:cNvSpPr/>
            <p:nvPr/>
          </p:nvSpPr>
          <p:spPr>
            <a:xfrm>
              <a:off x="5343848" y="2289866"/>
              <a:ext cx="1164901" cy="11629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kumimoji="1" lang="ja-JP" altLang="en-US">
                <a:latin typeface="Pyidaungsu" panose="020B0502040204020203" pitchFamily="34" charset="0"/>
                <a:cs typeface="Pyidaungsu" panose="020B0502040204020203" pitchFamily="34" charset="0"/>
              </a:endParaRPr>
            </a:p>
          </p:txBody>
        </p:sp>
        <p:sp>
          <p:nvSpPr>
            <p:cNvPr id="60" name="正方形/長方形 59"/>
            <p:cNvSpPr/>
            <p:nvPr/>
          </p:nvSpPr>
          <p:spPr>
            <a:xfrm>
              <a:off x="6924997" y="2308429"/>
              <a:ext cx="1164901" cy="11629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kumimoji="1" lang="ja-JP" altLang="en-US">
                <a:latin typeface="Pyidaungsu" panose="020B0502040204020203" pitchFamily="34" charset="0"/>
                <a:cs typeface="Pyidaungsu" panose="020B0502040204020203" pitchFamily="34" charset="0"/>
              </a:endParaRPr>
            </a:p>
          </p:txBody>
        </p:sp>
        <p:sp>
          <p:nvSpPr>
            <p:cNvPr id="61" name="正方形/長方形 60"/>
            <p:cNvSpPr/>
            <p:nvPr/>
          </p:nvSpPr>
          <p:spPr>
            <a:xfrm>
              <a:off x="5297892" y="3215325"/>
              <a:ext cx="1164901" cy="11629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kumimoji="1" lang="ja-JP" altLang="en-US">
                <a:latin typeface="Pyidaungsu" panose="020B0502040204020203" pitchFamily="34" charset="0"/>
                <a:cs typeface="Pyidaungsu" panose="020B0502040204020203" pitchFamily="34" charset="0"/>
              </a:endParaRPr>
            </a:p>
          </p:txBody>
        </p:sp>
        <p:sp>
          <p:nvSpPr>
            <p:cNvPr id="62" name="正方形/長方形 61"/>
            <p:cNvSpPr/>
            <p:nvPr/>
          </p:nvSpPr>
          <p:spPr>
            <a:xfrm>
              <a:off x="6986535" y="3229553"/>
              <a:ext cx="1164901" cy="11629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kumimoji="1" lang="ja-JP" altLang="en-US">
                <a:latin typeface="Pyidaungsu" panose="020B0502040204020203" pitchFamily="34" charset="0"/>
                <a:cs typeface="Pyidaungsu" panose="020B0502040204020203" pitchFamily="34" charset="0"/>
              </a:endParaRPr>
            </a:p>
          </p:txBody>
        </p:sp>
        <p:sp>
          <p:nvSpPr>
            <p:cNvPr id="33" name="テキスト ボックス 32"/>
            <p:cNvSpPr txBox="1"/>
            <p:nvPr/>
          </p:nvSpPr>
          <p:spPr>
            <a:xfrm>
              <a:off x="5017470" y="3051788"/>
              <a:ext cx="1844933" cy="4718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0">
                <a:lnSpc>
                  <a:spcPct val="150000"/>
                </a:lnSpc>
              </a:pPr>
              <a:r>
                <a:rPr lang="my-MM" sz="1000" dirty="0">
                  <a:latin typeface="Pyidaungsu" panose="020B0502040204020203" pitchFamily="34" charset="0"/>
                  <a:ea typeface="HGP明朝B" panose="02020800000000000000" pitchFamily="18" charset="-128"/>
                  <a:cs typeface="Pyidaungsu" panose="020B0502040204020203" pitchFamily="34" charset="0"/>
                </a:rPr>
                <a:t>（c）ဆင်ခြေလျှောမျက်နှာပြင် (nori men) ဖြတ်ယူအပြီးသတ်ခြင်း</a:t>
              </a:r>
            </a:p>
          </p:txBody>
        </p:sp>
        <p:sp>
          <p:nvSpPr>
            <p:cNvPr id="34" name="テキスト ボックス 33"/>
            <p:cNvSpPr txBox="1"/>
            <p:nvPr/>
          </p:nvSpPr>
          <p:spPr>
            <a:xfrm>
              <a:off x="6711056" y="3136611"/>
              <a:ext cx="1844933" cy="2172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0"/>
              <a:r>
                <a:rPr lang="my-MM" sz="1000">
                  <a:latin typeface="Pyidaungsu" panose="020B0502040204020203" pitchFamily="34" charset="0"/>
                  <a:ea typeface="HGP明朝B" panose="02020800000000000000" pitchFamily="18" charset="-128"/>
                  <a:cs typeface="Pyidaungsu" panose="020B0502040204020203" pitchFamily="34" charset="0"/>
                </a:rPr>
                <a:t>（d）မြောင်းတူးဖော်ခြင်း</a:t>
              </a:r>
            </a:p>
          </p:txBody>
        </p:sp>
        <p:sp>
          <p:nvSpPr>
            <p:cNvPr id="31" name="テキスト ボックス 30"/>
            <p:cNvSpPr txBox="1"/>
            <p:nvPr/>
          </p:nvSpPr>
          <p:spPr>
            <a:xfrm>
              <a:off x="4957876" y="2208925"/>
              <a:ext cx="1844933" cy="3530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0"/>
              <a:r>
                <a:rPr lang="my-MM" sz="1000" dirty="0">
                  <a:latin typeface="Pyidaungsu" panose="020B0502040204020203" pitchFamily="34" charset="0"/>
                  <a:ea typeface="HGP明朝B" panose="02020800000000000000" pitchFamily="18" charset="-128"/>
                  <a:cs typeface="Pyidaungsu" panose="020B0502040204020203" pitchFamily="34" charset="0"/>
                </a:rPr>
                <a:t>（a）မြောင်း၊အဆောက်အအုံများ</a:t>
              </a:r>
              <a:r>
                <a:rPr lang="en-US" sz="1000" dirty="0">
                  <a:latin typeface="Pyidaungsu" panose="020B0502040204020203" pitchFamily="34" charset="0"/>
                  <a:ea typeface="HGP明朝B" panose="02020800000000000000" pitchFamily="18" charset="-128"/>
                  <a:cs typeface="Pyidaungsu" panose="020B0502040204020203" pitchFamily="34" charset="0"/>
                </a:rPr>
                <a:t> </a:t>
              </a:r>
              <a:r>
                <a:rPr lang="my-MM" sz="1000" dirty="0">
                  <a:latin typeface="Pyidaungsu" panose="020B0502040204020203" pitchFamily="34" charset="0"/>
                  <a:ea typeface="HGP明朝B" panose="02020800000000000000" pitchFamily="18" charset="-128"/>
                  <a:cs typeface="Pyidaungsu" panose="020B0502040204020203" pitchFamily="34" charset="0"/>
                </a:rPr>
                <a:t>အုတ်မြစ်</a:t>
              </a:r>
              <a:r>
                <a:rPr lang="en-US" sz="1000" dirty="0">
                  <a:latin typeface="Pyidaungsu" panose="020B0502040204020203" pitchFamily="34" charset="0"/>
                  <a:ea typeface="HGP明朝B" panose="02020800000000000000" pitchFamily="18" charset="-128"/>
                  <a:cs typeface="Pyidaungsu" panose="020B0502040204020203" pitchFamily="34" charset="0"/>
                </a:rPr>
                <a:t> </a:t>
              </a:r>
              <a:r>
                <a:rPr lang="my-MM" sz="1000" dirty="0">
                  <a:latin typeface="Pyidaungsu" panose="020B0502040204020203" pitchFamily="34" charset="0"/>
                  <a:ea typeface="HGP明朝B" panose="02020800000000000000" pitchFamily="18" charset="-128"/>
                  <a:cs typeface="Pyidaungsu" panose="020B0502040204020203" pitchFamily="34" charset="0"/>
                </a:rPr>
                <a:t>တူးဖော်ခြင်း</a:t>
              </a:r>
            </a:p>
          </p:txBody>
        </p:sp>
        <p:sp>
          <p:nvSpPr>
            <p:cNvPr id="32" name="テキスト ボックス 31"/>
            <p:cNvSpPr txBox="1"/>
            <p:nvPr/>
          </p:nvSpPr>
          <p:spPr>
            <a:xfrm>
              <a:off x="6690737" y="2214177"/>
              <a:ext cx="2144584" cy="2172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0"/>
              <a:r>
                <a:rPr lang="my-MM" sz="1000" dirty="0">
                  <a:latin typeface="Pyidaungsu" panose="020B0502040204020203" pitchFamily="34" charset="0"/>
                  <a:ea typeface="HGP明朝B" panose="02020800000000000000" pitchFamily="18" charset="-128"/>
                  <a:cs typeface="Pyidaungsu" panose="020B0502040204020203" pitchFamily="34" charset="0"/>
                </a:rPr>
                <a:t>（b）တိမ်သောမြေမျက်နှာပြင်တူးဖော်ခြင်း</a:t>
              </a:r>
            </a:p>
          </p:txBody>
        </p:sp>
      </p:grpSp>
      <p:grpSp>
        <p:nvGrpSpPr>
          <p:cNvPr id="8" name="グループ化 7"/>
          <p:cNvGrpSpPr>
            <a:grpSpLocks noChangeAspect="1"/>
          </p:cNvGrpSpPr>
          <p:nvPr/>
        </p:nvGrpSpPr>
        <p:grpSpPr>
          <a:xfrm>
            <a:off x="3230998" y="3122579"/>
            <a:ext cx="5379347" cy="3250218"/>
            <a:chOff x="4210547" y="3706854"/>
            <a:chExt cx="4405129" cy="2661593"/>
          </a:xfrm>
        </p:grpSpPr>
        <p:pic>
          <p:nvPicPr>
            <p:cNvPr id="6" name="図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97892" y="3706854"/>
              <a:ext cx="2826328" cy="2422566"/>
            </a:xfrm>
            <a:prstGeom prst="rect">
              <a:avLst/>
            </a:prstGeom>
          </p:spPr>
        </p:pic>
        <p:sp>
          <p:nvSpPr>
            <p:cNvPr id="15" name="テキスト ボックス 14"/>
            <p:cNvSpPr txBox="1"/>
            <p:nvPr/>
          </p:nvSpPr>
          <p:spPr>
            <a:xfrm>
              <a:off x="4828438" y="6084905"/>
              <a:ext cx="3787238" cy="28354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 rtl="0">
                <a:lnSpc>
                  <a:spcPct val="150000"/>
                </a:lnSpc>
              </a:pPr>
              <a:r>
                <a:rPr lang="my-MM" sz="1200" dirty="0">
                  <a:solidFill>
                    <a:prstClr val="black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（b）ကုန်းမြင့်၊ တောင်စောင်းမှဆင်းရာတွင်လုပ်ထုံးလုပ်နည်းများ</a:t>
              </a:r>
            </a:p>
          </p:txBody>
        </p:sp>
        <p:sp>
          <p:nvSpPr>
            <p:cNvPr id="63" name="正方形/長方形 62"/>
            <p:cNvSpPr/>
            <p:nvPr/>
          </p:nvSpPr>
          <p:spPr>
            <a:xfrm>
              <a:off x="5236999" y="3913602"/>
              <a:ext cx="739268" cy="1159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>
                <a:lnSpc>
                  <a:spcPct val="150000"/>
                </a:lnSpc>
              </a:pPr>
              <a:endParaRPr kumimoji="1" lang="ja-JP" altLang="en-US">
                <a:latin typeface="Pyidaungsu" panose="020B0502040204020203" pitchFamily="34" charset="0"/>
                <a:cs typeface="Pyidaungsu" panose="020B0502040204020203" pitchFamily="34" charset="0"/>
              </a:endParaRPr>
            </a:p>
          </p:txBody>
        </p:sp>
        <p:sp>
          <p:nvSpPr>
            <p:cNvPr id="35" name="テキスト ボックス 34"/>
            <p:cNvSpPr txBox="1"/>
            <p:nvPr/>
          </p:nvSpPr>
          <p:spPr>
            <a:xfrm>
              <a:off x="4973533" y="3757264"/>
              <a:ext cx="1844933" cy="4379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0">
                <a:lnSpc>
                  <a:spcPct val="150000"/>
                </a:lnSpc>
              </a:pPr>
              <a:r>
                <a:rPr lang="my-MM" sz="1000" dirty="0">
                  <a:latin typeface="Pyidaungsu" panose="020B0502040204020203" pitchFamily="34" charset="0"/>
                  <a:ea typeface="HGP明朝B" panose="02020800000000000000" pitchFamily="18" charset="-128"/>
                  <a:cs typeface="Pyidaungsu" panose="020B0502040204020203" pitchFamily="34" charset="0"/>
                </a:rPr>
                <a:t>（a）ကုန်းမြင့်ကိုတက်ရာတွင်</a:t>
              </a:r>
              <a:r>
                <a:rPr lang="en-US" sz="1000" dirty="0">
                  <a:latin typeface="Pyidaungsu" panose="020B0502040204020203" pitchFamily="34" charset="0"/>
                  <a:ea typeface="HGP明朝B" panose="02020800000000000000" pitchFamily="18" charset="-128"/>
                  <a:cs typeface="Pyidaungsu" panose="020B0502040204020203" pitchFamily="34" charset="0"/>
                </a:rPr>
                <a:t> </a:t>
              </a:r>
              <a:r>
                <a:rPr lang="my-MM" sz="1000" dirty="0">
                  <a:latin typeface="Pyidaungsu" panose="020B0502040204020203" pitchFamily="34" charset="0"/>
                  <a:ea typeface="HGP明朝B" panose="02020800000000000000" pitchFamily="18" charset="-128"/>
                  <a:cs typeface="Pyidaungsu" panose="020B0502040204020203" pitchFamily="34" charset="0"/>
                </a:rPr>
                <a:t>လုပ်ထုံးလုပ်နည်းများ</a:t>
              </a:r>
            </a:p>
          </p:txBody>
        </p:sp>
        <p:sp>
          <p:nvSpPr>
            <p:cNvPr id="68" name="正方形/長方形 67"/>
            <p:cNvSpPr/>
            <p:nvPr/>
          </p:nvSpPr>
          <p:spPr>
            <a:xfrm>
              <a:off x="5281015" y="5167936"/>
              <a:ext cx="739268" cy="1159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>
                <a:lnSpc>
                  <a:spcPct val="150000"/>
                </a:lnSpc>
              </a:pPr>
              <a:endParaRPr kumimoji="1" lang="ja-JP" altLang="en-US">
                <a:latin typeface="Pyidaungsu" panose="020B0502040204020203" pitchFamily="34" charset="0"/>
                <a:cs typeface="Pyidaungsu" panose="020B0502040204020203" pitchFamily="34" charset="0"/>
              </a:endParaRPr>
            </a:p>
          </p:txBody>
        </p:sp>
        <p:sp>
          <p:nvSpPr>
            <p:cNvPr id="69" name="テキスト ボックス 68"/>
            <p:cNvSpPr txBox="1"/>
            <p:nvPr/>
          </p:nvSpPr>
          <p:spPr>
            <a:xfrm>
              <a:off x="4210547" y="5159430"/>
              <a:ext cx="2511510" cy="248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0">
                <a:lnSpc>
                  <a:spcPct val="150000"/>
                </a:lnSpc>
              </a:pPr>
              <a:r>
                <a:rPr lang="my-MM" sz="1000" dirty="0">
                  <a:latin typeface="Pyidaungsu" panose="020B0502040204020203" pitchFamily="34" charset="0"/>
                  <a:ea typeface="HGP明朝B" panose="02020800000000000000" pitchFamily="18" charset="-128"/>
                  <a:cs typeface="Pyidaungsu" panose="020B0502040204020203" pitchFamily="34" charset="0"/>
                </a:rPr>
                <a:t>（b）တောင်စောင်းမှဆင်းရာတွင်လုပ်ထုံးလုပ်နည်းများ</a:t>
              </a:r>
            </a:p>
          </p:txBody>
        </p:sp>
      </p:grpSp>
      <p:sp>
        <p:nvSpPr>
          <p:cNvPr id="24" name="テキスト ボックス 1147">
            <a:extLst>
              <a:ext uri="{FF2B5EF4-FFF2-40B4-BE49-F238E27FC236}">
                <a16:creationId xmlns:a16="http://schemas.microsoft.com/office/drawing/2014/main" id="{D30323A4-C2FF-4911-AD37-167BD1A612D0}"/>
              </a:ext>
            </a:extLst>
          </p:cNvPr>
          <p:cNvSpPr txBox="1"/>
          <p:nvPr/>
        </p:nvSpPr>
        <p:spPr>
          <a:xfrm>
            <a:off x="7158664" y="3987914"/>
            <a:ext cx="293370" cy="10287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my-MM" sz="600" kern="10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ပြန်ပို့ပါ</a:t>
            </a:r>
            <a:endParaRPr lang="ja-JP" sz="700" kern="100">
              <a:effectLst/>
              <a:latin typeface="Pyidaungsu" panose="020B0502040204020203" pitchFamily="34" charset="0"/>
              <a:ea typeface="游ゴシック" panose="020B0400000000000000" pitchFamily="50" charset="-128"/>
              <a:cs typeface="Pyidaungsu" panose="020B0502040204020203" pitchFamily="34" charset="0"/>
            </a:endParaRPr>
          </a:p>
        </p:txBody>
      </p:sp>
      <p:sp>
        <p:nvSpPr>
          <p:cNvPr id="25" name="テキスト ボックス 1150">
            <a:extLst>
              <a:ext uri="{FF2B5EF4-FFF2-40B4-BE49-F238E27FC236}">
                <a16:creationId xmlns:a16="http://schemas.microsoft.com/office/drawing/2014/main" id="{F3FE585E-A669-402A-9700-3CEB38EE2FBE}"/>
              </a:ext>
            </a:extLst>
          </p:cNvPr>
          <p:cNvSpPr txBox="1"/>
          <p:nvPr/>
        </p:nvSpPr>
        <p:spPr>
          <a:xfrm>
            <a:off x="6604309" y="4171513"/>
            <a:ext cx="1194672" cy="13208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my-MM" sz="6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လက်သည်းကိုတတ်နိုင်သမျှအောက်ချပါ (sage)</a:t>
            </a:r>
            <a:endParaRPr lang="ja-JP" sz="700" kern="100" dirty="0">
              <a:effectLst/>
              <a:latin typeface="Pyidaungsu" panose="020B0502040204020203" pitchFamily="34" charset="0"/>
              <a:ea typeface="游ゴシック" panose="020B0400000000000000" pitchFamily="50" charset="-128"/>
              <a:cs typeface="Pyidaungsu" panose="020B0502040204020203" pitchFamily="34" charset="0"/>
            </a:endParaRPr>
          </a:p>
        </p:txBody>
      </p:sp>
      <p:sp>
        <p:nvSpPr>
          <p:cNvPr id="26" name="テキスト ボックス 1151">
            <a:extLst>
              <a:ext uri="{FF2B5EF4-FFF2-40B4-BE49-F238E27FC236}">
                <a16:creationId xmlns:a16="http://schemas.microsoft.com/office/drawing/2014/main" id="{B52F1840-D04F-4A90-9FCD-F2A288FBF648}"/>
              </a:ext>
            </a:extLst>
          </p:cNvPr>
          <p:cNvSpPr txBox="1"/>
          <p:nvPr/>
        </p:nvSpPr>
        <p:spPr>
          <a:xfrm>
            <a:off x="5946448" y="4319200"/>
            <a:ext cx="932352" cy="13207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>
              <a:lnSpc>
                <a:spcPct val="150000"/>
              </a:lnSpc>
            </a:pPr>
            <a:r>
              <a:rPr lang="my-MM" sz="6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ဤအနေအထားဖြင့်</a:t>
            </a:r>
            <a:r>
              <a:rPr lang="en-US" sz="6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 </a:t>
            </a:r>
            <a:r>
              <a:rPr lang="my-MM" sz="6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ပြန်ဆုတ်ပါ</a:t>
            </a:r>
            <a:endParaRPr lang="ja-JP" sz="700" kern="100" dirty="0">
              <a:effectLst/>
              <a:latin typeface="Pyidaungsu" panose="020B0502040204020203" pitchFamily="34" charset="0"/>
              <a:ea typeface="游ゴシック" panose="020B0400000000000000" pitchFamily="50" charset="-128"/>
              <a:cs typeface="Pyidaungsu" panose="020B0502040204020203" pitchFamily="34" charset="0"/>
            </a:endParaRPr>
          </a:p>
        </p:txBody>
      </p:sp>
      <p:sp>
        <p:nvSpPr>
          <p:cNvPr id="27" name="テキスト ボックス 1152">
            <a:extLst>
              <a:ext uri="{FF2B5EF4-FFF2-40B4-BE49-F238E27FC236}">
                <a16:creationId xmlns:a16="http://schemas.microsoft.com/office/drawing/2014/main" id="{1A6C4BD8-AA67-4256-8FEA-D8AF70542754}"/>
              </a:ext>
            </a:extLst>
          </p:cNvPr>
          <p:cNvSpPr txBox="1"/>
          <p:nvPr/>
        </p:nvSpPr>
        <p:spPr>
          <a:xfrm>
            <a:off x="5174495" y="4473218"/>
            <a:ext cx="1210356" cy="11938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>
              <a:lnSpc>
                <a:spcPct val="150000"/>
              </a:lnSpc>
            </a:pPr>
            <a:r>
              <a:rPr lang="my-MM" sz="600" kern="10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ဤအနေအထားတွင် လက်သည်းကိုမြှင့်တင်ပါ (age)</a:t>
            </a:r>
            <a:endParaRPr lang="ja-JP" sz="700" kern="100" dirty="0">
              <a:effectLst/>
              <a:latin typeface="Pyidaungsu" panose="020B0502040204020203" pitchFamily="34" charset="0"/>
              <a:ea typeface="游ゴシック" panose="020B0400000000000000" pitchFamily="50" charset="-128"/>
              <a:cs typeface="Pyidaungsu" panose="020B0502040204020203" pitchFamily="34" charset="0"/>
            </a:endParaRPr>
          </a:p>
        </p:txBody>
      </p:sp>
      <p:sp>
        <p:nvSpPr>
          <p:cNvPr id="28" name="テキスト ボックス 1153">
            <a:extLst>
              <a:ext uri="{FF2B5EF4-FFF2-40B4-BE49-F238E27FC236}">
                <a16:creationId xmlns:a16="http://schemas.microsoft.com/office/drawing/2014/main" id="{01317A03-9E18-4CA6-ADFA-F9C4C6282AF8}"/>
              </a:ext>
            </a:extLst>
          </p:cNvPr>
          <p:cNvSpPr txBox="1"/>
          <p:nvPr/>
        </p:nvSpPr>
        <p:spPr>
          <a:xfrm>
            <a:off x="5668444" y="5782073"/>
            <a:ext cx="1210356" cy="13306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>
              <a:lnSpc>
                <a:spcPct val="150000"/>
              </a:lnSpc>
            </a:pPr>
            <a:r>
              <a:rPr lang="my-MM" sz="6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ဤအနေအထားတွင် လက်သည်းကိုမြှင့်တင်ပါ (age)</a:t>
            </a:r>
            <a:endParaRPr lang="ja-JP" sz="700" kern="100" dirty="0">
              <a:effectLst/>
              <a:latin typeface="Pyidaungsu" panose="020B0502040204020203" pitchFamily="34" charset="0"/>
              <a:ea typeface="游ゴシック" panose="020B0400000000000000" pitchFamily="50" charset="-128"/>
              <a:cs typeface="Pyidaungsu" panose="020B0502040204020203" pitchFamily="34" charset="0"/>
            </a:endParaRPr>
          </a:p>
        </p:txBody>
      </p:sp>
      <p:sp>
        <p:nvSpPr>
          <p:cNvPr id="29" name="テキスト ボックス 1154">
            <a:extLst>
              <a:ext uri="{FF2B5EF4-FFF2-40B4-BE49-F238E27FC236}">
                <a16:creationId xmlns:a16="http://schemas.microsoft.com/office/drawing/2014/main" id="{1B10AAF0-B588-41ED-8967-9DC473537D64}"/>
              </a:ext>
            </a:extLst>
          </p:cNvPr>
          <p:cNvSpPr txBox="1"/>
          <p:nvPr/>
        </p:nvSpPr>
        <p:spPr>
          <a:xfrm>
            <a:off x="6394922" y="5562125"/>
            <a:ext cx="1404059" cy="13207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my-MM" sz="600" kern="10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လက်သည်းကိုဤအနေအထားအတိုင်း ချပါ</a:t>
            </a:r>
            <a:endParaRPr lang="ja-JP" sz="700" kern="100" dirty="0">
              <a:effectLst/>
              <a:latin typeface="Pyidaungsu" panose="020B0502040204020203" pitchFamily="34" charset="0"/>
              <a:ea typeface="游ゴシック" panose="020B0400000000000000" pitchFamily="50" charset="-128"/>
              <a:cs typeface="Pyidaungsu" panose="020B0502040204020203" pitchFamily="34" charset="0"/>
            </a:endParaRPr>
          </a:p>
        </p:txBody>
      </p:sp>
      <p:sp>
        <p:nvSpPr>
          <p:cNvPr id="30" name="テキスト ボックス 1155">
            <a:extLst>
              <a:ext uri="{FF2B5EF4-FFF2-40B4-BE49-F238E27FC236}">
                <a16:creationId xmlns:a16="http://schemas.microsoft.com/office/drawing/2014/main" id="{079FA0AB-E4F9-4A88-89EB-155C48895488}"/>
              </a:ext>
            </a:extLst>
          </p:cNvPr>
          <p:cNvSpPr txBox="1"/>
          <p:nvPr/>
        </p:nvSpPr>
        <p:spPr>
          <a:xfrm>
            <a:off x="4834875" y="5955484"/>
            <a:ext cx="1054735" cy="11938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my-MM" sz="600" kern="10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လက်သည်း ကိုပြန်ယူပါ</a:t>
            </a:r>
            <a:endParaRPr lang="ja-JP" sz="700" kern="100" dirty="0">
              <a:effectLst/>
              <a:latin typeface="Pyidaungsu" panose="020B0502040204020203" pitchFamily="34" charset="0"/>
              <a:ea typeface="游ゴシック" panose="020B0400000000000000" pitchFamily="50" charset="-128"/>
              <a:cs typeface="Pyidaungsu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90698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my-MM" sz="1600"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တူးဖော်ရန်အတွက်စက်</a:t>
            </a:r>
            <a:endParaRPr kumimoji="1" lang="ja-JP" altLang="en-US" sz="16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idx="1"/>
          </p:nvPr>
        </p:nvSpPr>
        <p:spPr>
          <a:xfrm>
            <a:off x="628650" y="1268384"/>
            <a:ext cx="7886700" cy="4351338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marL="0" indent="0" rtl="0">
              <a:buNone/>
            </a:pPr>
            <a:endParaRPr lang="en-US" altLang="ja-JP" sz="12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0" indent="0" rtl="0">
              <a:buNone/>
            </a:pPr>
            <a:endParaRPr lang="en-US" altLang="ja-JP" sz="12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5922668"/>
            <a:ext cx="3312646" cy="2308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my-MM" sz="900" dirty="0">
                <a:solidFill>
                  <a:prstClr val="blac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ဖတ်စာအုပ်စာမျက်နှာ 7 / အထောက်အကူပြုစာအုပ် စာမျက်နှာ 8</a:t>
            </a: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906357" y="3337964"/>
            <a:ext cx="3312646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my-MM" sz="1200" dirty="0">
                <a:solidFill>
                  <a:prstClr val="blac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စွမ်းအားမြင့်မြေကော်စက်၏ဥပမာ</a:t>
            </a: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4996187" y="4387546"/>
            <a:ext cx="3312646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my-MM" sz="1200">
                <a:solidFill>
                  <a:prstClr val="blac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ဘက်ဟိုး၏ဥပမာ</a:t>
            </a: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0703" y="1290089"/>
            <a:ext cx="2495550" cy="2047875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107" y="3649452"/>
            <a:ext cx="4552950" cy="1809750"/>
          </a:xfrm>
          <a:prstGeom prst="rect">
            <a:avLst/>
          </a:prstGeom>
        </p:spPr>
      </p:pic>
      <p:sp>
        <p:nvSpPr>
          <p:cNvPr id="14" name="テキスト ボックス 13"/>
          <p:cNvSpPr txBox="1"/>
          <p:nvPr/>
        </p:nvSpPr>
        <p:spPr>
          <a:xfrm>
            <a:off x="1120703" y="5364428"/>
            <a:ext cx="3312646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my-MM" sz="1200">
                <a:solidFill>
                  <a:prstClr val="blac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ကလမ်ရှဲလ် (clamshell) ၏ဥပမာ</a:t>
            </a: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21753" y="1286752"/>
            <a:ext cx="3661515" cy="3087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37756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my-MM" sz="1600" dirty="0"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တူးဖော်ရေးလုပ်ငန်း</a:t>
            </a:r>
            <a:endParaRPr kumimoji="1" lang="ja-JP" altLang="en-US" sz="16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628650" y="6054598"/>
            <a:ext cx="4164221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my-MM" sz="1200" dirty="0">
                <a:solidFill>
                  <a:prstClr val="blac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လက်တံ (arm) ဖြင့် အထိရောက်ဆုံးတူးဖော်သည့်အကွာအဝေး</a:t>
            </a: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5277394" y="6456842"/>
            <a:ext cx="3718769" cy="2308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my-MM" sz="900">
                <a:solidFill>
                  <a:prstClr val="blac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ဖတ်စာအုပ်စာမျက်နှာ 123 / အထောက်အကူပြုစာအုပ် စာမျက်နှာ 65</a:t>
            </a: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4690590" y="4820384"/>
            <a:ext cx="3787238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my-MM" sz="1200">
                <a:solidFill>
                  <a:prstClr val="blac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လမ်းပုခုံးပေါ်တွင်တူးဖော်သည့်အခါ crawler ၏ဦးတည်ရာ</a:t>
            </a: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255" y="4188923"/>
            <a:ext cx="3348538" cy="1883553"/>
          </a:xfrm>
          <a:prstGeom prst="rect">
            <a:avLst/>
          </a:prstGeom>
        </p:spPr>
      </p:pic>
      <p:pic>
        <p:nvPicPr>
          <p:cNvPr id="16" name="図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650" y="1291390"/>
            <a:ext cx="4440500" cy="2580940"/>
          </a:xfrm>
          <a:prstGeom prst="rect">
            <a:avLst/>
          </a:prstGeom>
        </p:spPr>
      </p:pic>
      <p:sp>
        <p:nvSpPr>
          <p:cNvPr id="23" name="テキスト ボックス 22"/>
          <p:cNvSpPr txBox="1"/>
          <p:nvPr/>
        </p:nvSpPr>
        <p:spPr>
          <a:xfrm>
            <a:off x="666173" y="3759845"/>
            <a:ext cx="3787238" cy="62324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>
              <a:lnSpc>
                <a:spcPct val="150000"/>
              </a:lnSpc>
            </a:pPr>
            <a:r>
              <a:rPr lang="my-MM" sz="1200" dirty="0">
                <a:solidFill>
                  <a:prstClr val="blac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ဟိုက်ဒရောလစ် အမျိုးအစား တူးဖော်စက် (backhoe) နှင့်လုပ်သောအခြေခံအလုပ်၏ဥပမာ</a:t>
            </a:r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0590" y="2980865"/>
            <a:ext cx="3730336" cy="1782929"/>
          </a:xfrm>
          <a:prstGeom prst="rect">
            <a:avLst/>
          </a:prstGeom>
        </p:spPr>
      </p:pic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en-US" altLang="ja-JP" sz="20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</p:txBody>
      </p:sp>
      <p:sp>
        <p:nvSpPr>
          <p:cNvPr id="12" name="テキスト ボックス 1157">
            <a:extLst>
              <a:ext uri="{FF2B5EF4-FFF2-40B4-BE49-F238E27FC236}">
                <a16:creationId xmlns:a16="http://schemas.microsoft.com/office/drawing/2014/main" id="{295F9D4E-D3F8-477E-9DD6-606F370D8313}"/>
              </a:ext>
            </a:extLst>
          </p:cNvPr>
          <p:cNvSpPr txBox="1"/>
          <p:nvPr/>
        </p:nvSpPr>
        <p:spPr>
          <a:xfrm>
            <a:off x="861429" y="1587338"/>
            <a:ext cx="1306592" cy="11938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my-MM" sz="800" kern="10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လက်တံ (arm) ဆလင်ဒါ</a:t>
            </a:r>
          </a:p>
        </p:txBody>
      </p:sp>
      <p:sp>
        <p:nvSpPr>
          <p:cNvPr id="13" name="テキスト ボックス 1158">
            <a:extLst>
              <a:ext uri="{FF2B5EF4-FFF2-40B4-BE49-F238E27FC236}">
                <a16:creationId xmlns:a16="http://schemas.microsoft.com/office/drawing/2014/main" id="{FFB35B0C-738E-4E92-84CE-A1113EEBCB24}"/>
              </a:ext>
            </a:extLst>
          </p:cNvPr>
          <p:cNvSpPr txBox="1"/>
          <p:nvPr/>
        </p:nvSpPr>
        <p:spPr>
          <a:xfrm>
            <a:off x="2798903" y="1499353"/>
            <a:ext cx="609638" cy="11938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my-MM" sz="800" kern="10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လက်တံ (arm)</a:t>
            </a:r>
          </a:p>
        </p:txBody>
      </p:sp>
      <p:sp>
        <p:nvSpPr>
          <p:cNvPr id="14" name="テキスト ボックス 1159">
            <a:extLst>
              <a:ext uri="{FF2B5EF4-FFF2-40B4-BE49-F238E27FC236}">
                <a16:creationId xmlns:a16="http://schemas.microsoft.com/office/drawing/2014/main" id="{3364BFD6-D784-486E-A78B-860BC9E625AE}"/>
              </a:ext>
            </a:extLst>
          </p:cNvPr>
          <p:cNvSpPr txBox="1"/>
          <p:nvPr/>
        </p:nvSpPr>
        <p:spPr>
          <a:xfrm>
            <a:off x="2997597" y="2097383"/>
            <a:ext cx="609637" cy="27699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>
              <a:lnSpc>
                <a:spcPct val="150000"/>
              </a:lnSpc>
            </a:pPr>
            <a:r>
              <a:rPr lang="my-MM" sz="8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လက်သည်း</a:t>
            </a:r>
            <a:r>
              <a:rPr lang="en-US" sz="8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 </a:t>
            </a:r>
            <a:r>
              <a:rPr lang="my-MM" sz="8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ဆလင်ဒါ</a:t>
            </a:r>
          </a:p>
        </p:txBody>
      </p:sp>
      <p:sp>
        <p:nvSpPr>
          <p:cNvPr id="17" name="テキスト ボックス 1160">
            <a:extLst>
              <a:ext uri="{FF2B5EF4-FFF2-40B4-BE49-F238E27FC236}">
                <a16:creationId xmlns:a16="http://schemas.microsoft.com/office/drawing/2014/main" id="{2D5EEC7B-4050-442D-AED6-293D942B231E}"/>
              </a:ext>
            </a:extLst>
          </p:cNvPr>
          <p:cNvSpPr txBox="1"/>
          <p:nvPr/>
        </p:nvSpPr>
        <p:spPr>
          <a:xfrm>
            <a:off x="4572000" y="1309602"/>
            <a:ext cx="497150" cy="20637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my-MM" sz="800" kern="10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လက်သည်းဆလင်ဒါ</a:t>
            </a:r>
          </a:p>
        </p:txBody>
      </p:sp>
      <p:sp>
        <p:nvSpPr>
          <p:cNvPr id="18" name="テキスト ボックス 1161">
            <a:extLst>
              <a:ext uri="{FF2B5EF4-FFF2-40B4-BE49-F238E27FC236}">
                <a16:creationId xmlns:a16="http://schemas.microsoft.com/office/drawing/2014/main" id="{693CC9F7-6B73-46D2-B172-824229659E8C}"/>
              </a:ext>
            </a:extLst>
          </p:cNvPr>
          <p:cNvSpPr txBox="1"/>
          <p:nvPr/>
        </p:nvSpPr>
        <p:spPr>
          <a:xfrm>
            <a:off x="3244270" y="2613892"/>
            <a:ext cx="497150" cy="20637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my-MM" sz="800" kern="10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လင့်</a:t>
            </a:r>
          </a:p>
        </p:txBody>
      </p:sp>
      <p:sp>
        <p:nvSpPr>
          <p:cNvPr id="19" name="テキスト ボックス 1162">
            <a:extLst>
              <a:ext uri="{FF2B5EF4-FFF2-40B4-BE49-F238E27FC236}">
                <a16:creationId xmlns:a16="http://schemas.microsoft.com/office/drawing/2014/main" id="{66F8FC43-E475-4BF4-BDDB-EEF43B8D0E91}"/>
              </a:ext>
            </a:extLst>
          </p:cNvPr>
          <p:cNvSpPr txBox="1"/>
          <p:nvPr/>
        </p:nvSpPr>
        <p:spPr>
          <a:xfrm>
            <a:off x="3348135" y="3355269"/>
            <a:ext cx="606645" cy="20345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my-MM" sz="800" kern="100" dirty="0">
                <a:effectLst/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Cutting edge ထောင့်</a:t>
            </a:r>
          </a:p>
        </p:txBody>
      </p:sp>
    </p:spTree>
    <p:extLst>
      <p:ext uri="{BB962C8B-B14F-4D97-AF65-F5344CB8AC3E}">
        <p14:creationId xmlns:p14="http://schemas.microsoft.com/office/powerpoint/2010/main" val="91455373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my-MM" sz="1600" dirty="0"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ဝန်တင်ဆောင်သည့်လုပ်ငန်း</a:t>
            </a:r>
            <a:endParaRPr kumimoji="1" lang="ja-JP" altLang="en-US" sz="1600" dirty="0"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>
              <a:buFont typeface="Arial" panose="020B0604020202020204" pitchFamily="34" charset="0"/>
              <a:buNone/>
            </a:pPr>
            <a:endParaRPr lang="en-US" altLang="ja-JP" sz="20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Font typeface="Arial" panose="020B0604020202020204" pitchFamily="34" charset="0"/>
              <a:buNone/>
            </a:pPr>
            <a:endParaRPr lang="en-US" altLang="ja-JP" sz="20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Font typeface="Arial" panose="020B0604020202020204" pitchFamily="34" charset="0"/>
              <a:buNone/>
            </a:pPr>
            <a:endParaRPr lang="en-US" altLang="ja-JP" sz="20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Font typeface="Arial" panose="020B0604020202020204" pitchFamily="34" charset="0"/>
              <a:buNone/>
            </a:pPr>
            <a:endParaRPr lang="en-US" altLang="ja-JP" sz="20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Font typeface="Arial" panose="020B0604020202020204" pitchFamily="34" charset="0"/>
              <a:buNone/>
            </a:pPr>
            <a:endParaRPr lang="en-US" altLang="ja-JP" sz="20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Font typeface="Arial" panose="020B0604020202020204" pitchFamily="34" charset="0"/>
              <a:buNone/>
            </a:pPr>
            <a:endParaRPr lang="en-US" altLang="ja-JP" sz="20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Font typeface="Arial" panose="020B0604020202020204" pitchFamily="34" charset="0"/>
              <a:buNone/>
            </a:pPr>
            <a:endParaRPr lang="en-US" altLang="ja-JP" sz="20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612546" y="2718505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my-MM" sz="1200" dirty="0">
                <a:solidFill>
                  <a:prstClr val="black"/>
                </a:solidFill>
                <a:latin typeface="Pyidaungsu" pitchFamily="34" charset="0"/>
                <a:cs typeface="Pyidaungsu" pitchFamily="34" charset="0"/>
              </a:rPr>
              <a:t>ဝန်တင်ဆောင်သည့်လုပ်ငန်းဥပမာ (1)</a:t>
            </a: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4425950" y="6456842"/>
            <a:ext cx="4570213" cy="2308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my-MM" sz="900" dirty="0">
                <a:solidFill>
                  <a:prstClr val="black"/>
                </a:solidFill>
                <a:latin typeface="Pyidaungsu" pitchFamily="34" charset="0"/>
                <a:cs typeface="Pyidaungsu" pitchFamily="34" charset="0"/>
              </a:rPr>
              <a:t>ဖတ်စာအုပ်စာမျက်နှာ 123 / အထောက်အကူပြုစာအုပ် စာမျက်နှာ 66</a:t>
            </a: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174" y="1416661"/>
            <a:ext cx="2767968" cy="1263759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0156" y="1468928"/>
            <a:ext cx="1957149" cy="1526576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18946" y="3491527"/>
            <a:ext cx="1498617" cy="1582495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8382" y="3300835"/>
            <a:ext cx="2656130" cy="1056860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0647" y="4732840"/>
            <a:ext cx="2471599" cy="905880"/>
          </a:xfrm>
          <a:prstGeom prst="rect">
            <a:avLst/>
          </a:prstGeom>
        </p:spPr>
      </p:pic>
      <p:pic>
        <p:nvPicPr>
          <p:cNvPr id="13" name="図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54263" y="1371319"/>
            <a:ext cx="2536494" cy="3338390"/>
          </a:xfrm>
          <a:prstGeom prst="rect">
            <a:avLst/>
          </a:prstGeom>
        </p:spPr>
      </p:pic>
      <p:pic>
        <p:nvPicPr>
          <p:cNvPr id="16" name="図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51309" y="5226084"/>
            <a:ext cx="3938592" cy="976854"/>
          </a:xfrm>
          <a:prstGeom prst="rect">
            <a:avLst/>
          </a:prstGeom>
        </p:spPr>
      </p:pic>
      <p:sp>
        <p:nvSpPr>
          <p:cNvPr id="19" name="テキスト ボックス 18"/>
          <p:cNvSpPr txBox="1"/>
          <p:nvPr/>
        </p:nvSpPr>
        <p:spPr>
          <a:xfrm>
            <a:off x="3209925" y="2983799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my-MM" sz="1200" dirty="0">
                <a:solidFill>
                  <a:prstClr val="black"/>
                </a:solidFill>
                <a:latin typeface="Pyidaungsu" pitchFamily="34" charset="0"/>
                <a:cs typeface="Pyidaungsu" pitchFamily="34" charset="0"/>
              </a:rPr>
              <a:t>ဝန်တင်ဆောင်သည့်လုပ်ငန်းဥပမာ (2)</a:t>
            </a: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3198391" y="5021436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my-MM" sz="1200" dirty="0">
                <a:solidFill>
                  <a:prstClr val="black"/>
                </a:solidFill>
                <a:latin typeface="Pyidaungsu" pitchFamily="34" charset="0"/>
                <a:cs typeface="Pyidaungsu" pitchFamily="34" charset="0"/>
              </a:rPr>
              <a:t>ဝန်တင်ဆောင်သည့်လုပ်ငန်းဥပမာ (3)</a:t>
            </a: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771174" y="4314577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my-MM" sz="1200" dirty="0">
                <a:solidFill>
                  <a:prstClr val="black"/>
                </a:solidFill>
                <a:latin typeface="Pyidaungsu" pitchFamily="34" charset="0"/>
                <a:cs typeface="Pyidaungsu" pitchFamily="34" charset="0"/>
              </a:rPr>
              <a:t>ဝန်တင်ဆောင်သည့်လုပ်ငန်းဥပမာ (4)</a:t>
            </a: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771174" y="5655377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my-MM" sz="1200" dirty="0">
                <a:solidFill>
                  <a:prstClr val="black"/>
                </a:solidFill>
                <a:latin typeface="Pyidaungsu" pitchFamily="34" charset="0"/>
                <a:cs typeface="Pyidaungsu" pitchFamily="34" charset="0"/>
              </a:rPr>
              <a:t>ဝန်တင်ဆောင်သည့်လုပ်ငန်းဥပမာ (5)</a:t>
            </a: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5503705" y="4696600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my-MM" sz="1200" dirty="0">
                <a:solidFill>
                  <a:prstClr val="black"/>
                </a:solidFill>
                <a:latin typeface="Pyidaungsu" pitchFamily="34" charset="0"/>
                <a:cs typeface="Pyidaungsu" pitchFamily="34" charset="0"/>
              </a:rPr>
              <a:t>telescopic arm၏ဥပမာ</a:t>
            </a: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4778224" y="6115089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my-MM" sz="1200" dirty="0">
                <a:solidFill>
                  <a:prstClr val="black"/>
                </a:solidFill>
                <a:latin typeface="Pyidaungsu" pitchFamily="34" charset="0"/>
                <a:cs typeface="Pyidaungsu" pitchFamily="34" charset="0"/>
              </a:rPr>
              <a:t>လက်တံ (arm) အရှည်၏ဥပမာ</a:t>
            </a:r>
          </a:p>
        </p:txBody>
      </p:sp>
      <p:sp>
        <p:nvSpPr>
          <p:cNvPr id="23" name="テキスト ボックス 1163">
            <a:extLst>
              <a:ext uri="{FF2B5EF4-FFF2-40B4-BE49-F238E27FC236}">
                <a16:creationId xmlns:a16="http://schemas.microsoft.com/office/drawing/2014/main" id="{2C6DACC7-58E3-4562-8E3C-5CB24E3CA045}"/>
              </a:ext>
            </a:extLst>
          </p:cNvPr>
          <p:cNvSpPr txBox="1"/>
          <p:nvPr/>
        </p:nvSpPr>
        <p:spPr>
          <a:xfrm>
            <a:off x="1345466" y="2212100"/>
            <a:ext cx="773430" cy="11938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my-MM" sz="600" kern="100">
                <a:solidFill>
                  <a:prstClr val="black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Times New Roman" panose="02020603050405020304" pitchFamily="18" charset="0"/>
              </a:rPr>
              <a:t>10ｔမှ11ｔရှိသောမြေများ</a:t>
            </a:r>
            <a:endParaRPr lang="ja-JP" altLang="en-US" sz="700" kern="100">
              <a:solidFill>
                <a:prstClr val="black"/>
              </a:solidFill>
              <a:latin typeface="游ゴシック" panose="020B0400000000000000" pitchFamily="50" charset="-128"/>
              <a:cs typeface="Times New Roman" panose="02020603050405020304" pitchFamily="18" charset="0"/>
            </a:endParaRPr>
          </a:p>
        </p:txBody>
      </p:sp>
      <p:sp>
        <p:nvSpPr>
          <p:cNvPr id="27" name="テキスト ボックス 1164">
            <a:extLst>
              <a:ext uri="{FF2B5EF4-FFF2-40B4-BE49-F238E27FC236}">
                <a16:creationId xmlns:a16="http://schemas.microsoft.com/office/drawing/2014/main" id="{CF976BCB-B55E-4D66-A653-EBDE93294FC4}"/>
              </a:ext>
            </a:extLst>
          </p:cNvPr>
          <p:cNvSpPr txBox="1"/>
          <p:nvPr/>
        </p:nvSpPr>
        <p:spPr>
          <a:xfrm rot="20578057">
            <a:off x="4185609" y="3485287"/>
            <a:ext cx="772783" cy="11571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my-MM" sz="6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လှည့်သည့်ထောင့်ကို</a:t>
            </a:r>
            <a:endParaRPr lang="ja-JP" altLang="en-US" sz="700" kern="100" dirty="0">
              <a:solidFill>
                <a:prstClr val="black"/>
              </a:solidFill>
              <a:latin typeface="Pyidaungsu" pitchFamily="34" charset="0"/>
              <a:cs typeface="Pyidaungsu" pitchFamily="34" charset="0"/>
            </a:endParaRPr>
          </a:p>
        </p:txBody>
      </p:sp>
      <p:sp>
        <p:nvSpPr>
          <p:cNvPr id="28" name="テキスト ボックス 1164">
            <a:extLst>
              <a:ext uri="{FF2B5EF4-FFF2-40B4-BE49-F238E27FC236}">
                <a16:creationId xmlns:a16="http://schemas.microsoft.com/office/drawing/2014/main" id="{467E3B07-7340-47F9-A6A5-1A50C6A7D461}"/>
              </a:ext>
            </a:extLst>
          </p:cNvPr>
          <p:cNvSpPr txBox="1"/>
          <p:nvPr/>
        </p:nvSpPr>
        <p:spPr>
          <a:xfrm>
            <a:off x="2438359" y="4941677"/>
            <a:ext cx="773430" cy="720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my-MM" sz="6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ဤကြားအကွာအဝေးကိုထိန်းထားရန်</a:t>
            </a:r>
            <a:endParaRPr lang="ja-JP" altLang="en-US" sz="700" kern="100" dirty="0">
              <a:solidFill>
                <a:prstClr val="black"/>
              </a:solidFill>
              <a:latin typeface="Pyidaungsu" pitchFamily="34" charset="0"/>
              <a:cs typeface="Pyidaungsu" pitchFamily="34" charset="0"/>
            </a:endParaRPr>
          </a:p>
        </p:txBody>
      </p:sp>
      <p:sp>
        <p:nvSpPr>
          <p:cNvPr id="29" name="テキスト ボックス 1164">
            <a:extLst>
              <a:ext uri="{FF2B5EF4-FFF2-40B4-BE49-F238E27FC236}">
                <a16:creationId xmlns:a16="http://schemas.microsoft.com/office/drawing/2014/main" id="{CF976BCB-B55E-4D66-A653-EBDE93294FC4}"/>
              </a:ext>
            </a:extLst>
          </p:cNvPr>
          <p:cNvSpPr txBox="1"/>
          <p:nvPr/>
        </p:nvSpPr>
        <p:spPr>
          <a:xfrm rot="20578057">
            <a:off x="4389584" y="3665015"/>
            <a:ext cx="484716" cy="12025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my-MM" sz="6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သေး(ငယ်)</a:t>
            </a:r>
            <a:r>
              <a:rPr lang="en-US" sz="6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 </a:t>
            </a:r>
            <a:r>
              <a:rPr lang="my-MM" sz="6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အောင်</a:t>
            </a:r>
            <a:r>
              <a:rPr lang="en-US" sz="6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 </a:t>
            </a:r>
            <a:r>
              <a:rPr lang="my-MM" sz="6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လုပ်ပါ။</a:t>
            </a:r>
            <a:endParaRPr lang="ja-JP" altLang="en-US" sz="700" kern="100" dirty="0">
              <a:solidFill>
                <a:prstClr val="black"/>
              </a:solidFill>
              <a:latin typeface="Pyidaungsu" pitchFamily="34" charset="0"/>
              <a:cs typeface="Pyidaungsu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509383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my-MM" sz="1600" dirty="0"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ဟိုက်ဒရောလစ် အမျိုးအစား တူးဖော်စက် (Loading မြေကော်ကား)</a:t>
            </a:r>
            <a:endParaRPr kumimoji="1" lang="ja-JP" altLang="en-US" sz="1600" dirty="0"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>
              <a:buFont typeface="Arial" panose="020B0604020202020204" pitchFamily="34" charset="0"/>
              <a:buNone/>
            </a:pPr>
            <a:endParaRPr lang="en-US" altLang="ja-JP" sz="20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Font typeface="Arial" panose="020B0604020202020204" pitchFamily="34" charset="0"/>
              <a:buNone/>
            </a:pPr>
            <a:endParaRPr lang="en-US" altLang="ja-JP" sz="20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Font typeface="Arial" panose="020B0604020202020204" pitchFamily="34" charset="0"/>
              <a:buNone/>
            </a:pPr>
            <a:endParaRPr lang="en-US" altLang="ja-JP" sz="20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Font typeface="Arial" panose="020B0604020202020204" pitchFamily="34" charset="0"/>
              <a:buNone/>
            </a:pPr>
            <a:endParaRPr lang="en-US" altLang="ja-JP" sz="20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Font typeface="Arial" panose="020B0604020202020204" pitchFamily="34" charset="0"/>
              <a:buNone/>
            </a:pPr>
            <a:endParaRPr lang="en-US" altLang="ja-JP" sz="20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Font typeface="Arial" panose="020B0604020202020204" pitchFamily="34" charset="0"/>
              <a:buNone/>
            </a:pPr>
            <a:endParaRPr lang="en-US" altLang="ja-JP" sz="20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Font typeface="Arial" panose="020B0604020202020204" pitchFamily="34" charset="0"/>
              <a:buNone/>
            </a:pPr>
            <a:endParaRPr lang="en-US" altLang="ja-JP" sz="20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1232484" y="3108886"/>
            <a:ext cx="3237610" cy="62324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my-MM" sz="1200" dirty="0">
                <a:solidFill>
                  <a:prstClr val="black"/>
                </a:solidFill>
                <a:latin typeface="Pyidaungsu" pitchFamily="34" charset="0"/>
                <a:cs typeface="Pyidaungsu" pitchFamily="34" charset="0"/>
              </a:rPr>
              <a:t>ရေနုတ်မြောင်းကိုထည့်သွင်းစဉ်းစားထားသည့် အထက်ပိုင်းတူးဖော်ခြင်းလုပ်ငန်းဥပမာ</a:t>
            </a: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4425950" y="6456842"/>
            <a:ext cx="4570213" cy="2308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my-MM" sz="900" dirty="0">
                <a:solidFill>
                  <a:prstClr val="black"/>
                </a:solidFill>
                <a:latin typeface="Pyidaungsu" pitchFamily="34" charset="0"/>
                <a:cs typeface="Pyidaungsu" pitchFamily="34" charset="0"/>
              </a:rPr>
              <a:t>ဖတ်စာအုပ်စာမျက်နှာ 131 / အထောက်အကူပြုစာအုပ် စာမျက်နှာ 69</a:t>
            </a: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2271" y="1480085"/>
            <a:ext cx="4175562" cy="1298284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6793" y="1314619"/>
            <a:ext cx="3061711" cy="1732353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9983" y="3791328"/>
            <a:ext cx="3220790" cy="1348497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23798" y="3665352"/>
            <a:ext cx="3322369" cy="1605346"/>
          </a:xfrm>
          <a:prstGeom prst="rect">
            <a:avLst/>
          </a:prstGeom>
        </p:spPr>
      </p:pic>
      <p:sp>
        <p:nvSpPr>
          <p:cNvPr id="19" name="テキスト ボックス 18"/>
          <p:cNvSpPr txBox="1"/>
          <p:nvPr/>
        </p:nvSpPr>
        <p:spPr>
          <a:xfrm>
            <a:off x="4923798" y="5718277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my-MM" sz="1200" dirty="0">
                <a:solidFill>
                  <a:prstClr val="black"/>
                </a:solidFill>
                <a:latin typeface="Pyidaungsu" pitchFamily="34" charset="0"/>
                <a:cs typeface="Pyidaungsu" pitchFamily="34" charset="0"/>
              </a:rPr>
              <a:t>ဘေးတိုက်တူးဖော်ခြင်းလုပ်ငန်း၏ဥပမာ</a:t>
            </a: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1083163" y="5566205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my-MM" sz="1200" dirty="0">
                <a:solidFill>
                  <a:prstClr val="black"/>
                </a:solidFill>
                <a:latin typeface="Pyidaungsu" pitchFamily="34" charset="0"/>
                <a:cs typeface="Pyidaungsu" pitchFamily="34" charset="0"/>
              </a:rPr>
              <a:t>တူးဖော်ခြင်းလုပ်ငန်းဥပမာ</a:t>
            </a: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4739277" y="3344517"/>
            <a:ext cx="3787238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my-MM" sz="1200">
                <a:solidFill>
                  <a:prstClr val="black"/>
                </a:solidFill>
                <a:latin typeface="Pyidaungsu" pitchFamily="34" charset="0"/>
                <a:cs typeface="Pyidaungsu" pitchFamily="34" charset="0"/>
              </a:rPr>
              <a:t>အောက်ပိုင်းတူးဖော်ခြင်းလုပ်ငန်း၏ဥပမာ</a:t>
            </a:r>
          </a:p>
        </p:txBody>
      </p:sp>
      <p:sp>
        <p:nvSpPr>
          <p:cNvPr id="13" name="テキスト ボックス 1167">
            <a:extLst>
              <a:ext uri="{FF2B5EF4-FFF2-40B4-BE49-F238E27FC236}">
                <a16:creationId xmlns:a16="http://schemas.microsoft.com/office/drawing/2014/main" id="{6CABD0A5-E819-4513-803A-87AB83A4235A}"/>
              </a:ext>
            </a:extLst>
          </p:cNvPr>
          <p:cNvSpPr txBox="1"/>
          <p:nvPr/>
        </p:nvSpPr>
        <p:spPr>
          <a:xfrm>
            <a:off x="5192542" y="1532861"/>
            <a:ext cx="773430" cy="27093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50000"/>
              </a:lnSpc>
            </a:pPr>
            <a:r>
              <a:rPr lang="my-MM" sz="7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တူးဖော်ခြင်း</a:t>
            </a:r>
            <a:r>
              <a:rPr lang="en-US" sz="7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 </a:t>
            </a:r>
            <a:r>
              <a:rPr lang="my-MM" sz="7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မျက်နှာပြင်</a:t>
            </a:r>
          </a:p>
        </p:txBody>
      </p:sp>
      <p:sp>
        <p:nvSpPr>
          <p:cNvPr id="15" name="テキスト ボックス 1168">
            <a:extLst>
              <a:ext uri="{FF2B5EF4-FFF2-40B4-BE49-F238E27FC236}">
                <a16:creationId xmlns:a16="http://schemas.microsoft.com/office/drawing/2014/main" id="{A293F286-FBD5-42BA-9DA4-76051838C9CA}"/>
              </a:ext>
            </a:extLst>
          </p:cNvPr>
          <p:cNvSpPr txBox="1"/>
          <p:nvPr/>
        </p:nvSpPr>
        <p:spPr>
          <a:xfrm>
            <a:off x="6653972" y="1331522"/>
            <a:ext cx="1047132" cy="19789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50000"/>
              </a:lnSpc>
            </a:pPr>
            <a:r>
              <a:rPr lang="my-MM" sz="7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ဆင်ခြေလျှော</a:t>
            </a:r>
            <a:r>
              <a:rPr lang="en-US" sz="7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 </a:t>
            </a:r>
            <a:r>
              <a:rPr lang="my-MM" sz="7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အကျယ်</a:t>
            </a:r>
          </a:p>
        </p:txBody>
      </p:sp>
      <p:sp>
        <p:nvSpPr>
          <p:cNvPr id="16" name="テキスト ボックス 1169">
            <a:extLst>
              <a:ext uri="{FF2B5EF4-FFF2-40B4-BE49-F238E27FC236}">
                <a16:creationId xmlns:a16="http://schemas.microsoft.com/office/drawing/2014/main" id="{1466289E-0B44-4380-A695-EEF5EF36FEF7}"/>
              </a:ext>
            </a:extLst>
          </p:cNvPr>
          <p:cNvSpPr txBox="1"/>
          <p:nvPr/>
        </p:nvSpPr>
        <p:spPr>
          <a:xfrm>
            <a:off x="7008227" y="2942265"/>
            <a:ext cx="482305" cy="12382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my-MM" sz="7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အောက်ခြေ</a:t>
            </a:r>
          </a:p>
        </p:txBody>
      </p:sp>
      <p:sp>
        <p:nvSpPr>
          <p:cNvPr id="17" name="テキスト ボックス 1170">
            <a:extLst>
              <a:ext uri="{FF2B5EF4-FFF2-40B4-BE49-F238E27FC236}">
                <a16:creationId xmlns:a16="http://schemas.microsoft.com/office/drawing/2014/main" id="{2560F5F3-3301-4D49-8387-1CE06DFCE7B0}"/>
              </a:ext>
            </a:extLst>
          </p:cNvPr>
          <p:cNvSpPr txBox="1"/>
          <p:nvPr/>
        </p:nvSpPr>
        <p:spPr>
          <a:xfrm>
            <a:off x="7701104" y="2870794"/>
            <a:ext cx="547400" cy="12382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my-MM" sz="7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လျှောစောက်</a:t>
            </a:r>
          </a:p>
        </p:txBody>
      </p:sp>
      <p:sp>
        <p:nvSpPr>
          <p:cNvPr id="18" name="テキスト ボックス 842">
            <a:extLst>
              <a:ext uri="{FF2B5EF4-FFF2-40B4-BE49-F238E27FC236}">
                <a16:creationId xmlns:a16="http://schemas.microsoft.com/office/drawing/2014/main" id="{7933B785-C6B8-4DEC-A552-CCD038A83976}"/>
              </a:ext>
            </a:extLst>
          </p:cNvPr>
          <p:cNvSpPr txBox="1"/>
          <p:nvPr/>
        </p:nvSpPr>
        <p:spPr>
          <a:xfrm>
            <a:off x="5670098" y="2224052"/>
            <a:ext cx="591747" cy="29178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50000"/>
              </a:lnSpc>
            </a:pPr>
            <a:r>
              <a:rPr lang="my-MM" sz="6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သတ်မှတ်ထားသောအောက်ခြေ</a:t>
            </a:r>
          </a:p>
        </p:txBody>
      </p:sp>
      <p:sp>
        <p:nvSpPr>
          <p:cNvPr id="21" name="テキスト ボックス 1174">
            <a:extLst>
              <a:ext uri="{FF2B5EF4-FFF2-40B4-BE49-F238E27FC236}">
                <a16:creationId xmlns:a16="http://schemas.microsoft.com/office/drawing/2014/main" id="{B5DD2626-FBC7-448A-BF60-B0673765F79B}"/>
              </a:ext>
            </a:extLst>
          </p:cNvPr>
          <p:cNvSpPr txBox="1"/>
          <p:nvPr/>
        </p:nvSpPr>
        <p:spPr>
          <a:xfrm>
            <a:off x="6740896" y="4628336"/>
            <a:ext cx="1676420" cy="22372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my-MM" sz="7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●လှည့်သည့်ထောင့်ကိုတတ်နိုင်သမျှ</a:t>
            </a:r>
            <a:r>
              <a:rPr lang="en-US" sz="7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 </a:t>
            </a:r>
            <a:r>
              <a:rPr lang="my-MM" sz="7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သေးငယ်အောင်လုပ်ပါ</a:t>
            </a:r>
          </a:p>
        </p:txBody>
      </p:sp>
      <p:sp>
        <p:nvSpPr>
          <p:cNvPr id="22" name="テキスト ボックス 1173">
            <a:extLst>
              <a:ext uri="{FF2B5EF4-FFF2-40B4-BE49-F238E27FC236}">
                <a16:creationId xmlns:a16="http://schemas.microsoft.com/office/drawing/2014/main" id="{5086B7E9-BB42-4F0D-BD97-01D4257A5AA7}"/>
              </a:ext>
            </a:extLst>
          </p:cNvPr>
          <p:cNvSpPr txBox="1"/>
          <p:nvPr/>
        </p:nvSpPr>
        <p:spPr>
          <a:xfrm>
            <a:off x="7944238" y="5008840"/>
            <a:ext cx="434340" cy="12382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my-MM" sz="700" kern="10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သွားခြင်း</a:t>
            </a:r>
            <a:endParaRPr lang="ja-JP" altLang="en-US" sz="700" kern="10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A87462B5-6D42-4A57-A544-D57169988FC5}"/>
              </a:ext>
            </a:extLst>
          </p:cNvPr>
          <p:cNvSpPr txBox="1"/>
          <p:nvPr/>
        </p:nvSpPr>
        <p:spPr>
          <a:xfrm>
            <a:off x="4972256" y="4955336"/>
            <a:ext cx="650612" cy="2308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my-MM" sz="900" dirty="0">
                <a:solidFill>
                  <a:prstClr val="black"/>
                </a:solidFill>
                <a:latin typeface="Pyidaungsu" pitchFamily="34" charset="0"/>
                <a:cs typeface="Pyidaungsu" pitchFamily="34" charset="0"/>
              </a:rPr>
              <a:t>ဝင်ခြင်း</a:t>
            </a:r>
          </a:p>
        </p:txBody>
      </p:sp>
    </p:spTree>
    <p:extLst>
      <p:ext uri="{BB962C8B-B14F-4D97-AF65-F5344CB8AC3E}">
        <p14:creationId xmlns:p14="http://schemas.microsoft.com/office/powerpoint/2010/main" val="107631573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my-MM" sz="1600" dirty="0"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ဟိုက်ဒရောလစ် အမျိုးအစား တူးဖော်စက် (Loading မြေကော်ကား)</a:t>
            </a:r>
            <a:endParaRPr kumimoji="1" lang="ja-JP" altLang="en-US" sz="1600" dirty="0"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>
              <a:buFont typeface="Arial" panose="020B0604020202020204" pitchFamily="34" charset="0"/>
              <a:buNone/>
            </a:pPr>
            <a:endParaRPr lang="en-US" altLang="ja-JP" sz="20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Font typeface="Arial" panose="020B0604020202020204" pitchFamily="34" charset="0"/>
              <a:buNone/>
            </a:pPr>
            <a:endParaRPr lang="en-US" altLang="ja-JP" sz="20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Font typeface="Arial" panose="020B0604020202020204" pitchFamily="34" charset="0"/>
              <a:buNone/>
            </a:pPr>
            <a:endParaRPr lang="en-US" altLang="ja-JP" sz="20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Font typeface="Arial" panose="020B0604020202020204" pitchFamily="34" charset="0"/>
              <a:buNone/>
            </a:pPr>
            <a:endParaRPr lang="en-US" altLang="ja-JP" sz="20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Font typeface="Arial" panose="020B0604020202020204" pitchFamily="34" charset="0"/>
              <a:buNone/>
            </a:pPr>
            <a:endParaRPr lang="en-US" altLang="ja-JP" sz="20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Font typeface="Arial" panose="020B0604020202020204" pitchFamily="34" charset="0"/>
              <a:buNone/>
            </a:pPr>
            <a:endParaRPr lang="en-US" altLang="ja-JP" sz="20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Font typeface="Arial" panose="020B0604020202020204" pitchFamily="34" charset="0"/>
              <a:buNone/>
            </a:pPr>
            <a:endParaRPr lang="en-US" altLang="ja-JP" sz="20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4425950" y="6456842"/>
            <a:ext cx="4570213" cy="2308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my-MM" sz="900" dirty="0">
                <a:solidFill>
                  <a:prstClr val="black"/>
                </a:solidFill>
                <a:latin typeface="Pyidaungsu" pitchFamily="34" charset="0"/>
                <a:cs typeface="Pyidaungsu" pitchFamily="34" charset="0"/>
              </a:rPr>
              <a:t>ဖတ်စာအုပ်စာမျက်နှာ 133 / အထောက်အကူပြုစာအုပ် စာမျက်နှာ 71</a:t>
            </a:r>
          </a:p>
        </p:txBody>
      </p:sp>
      <p:grpSp>
        <p:nvGrpSpPr>
          <p:cNvPr id="5" name="グループ化 4"/>
          <p:cNvGrpSpPr>
            <a:grpSpLocks noChangeAspect="1"/>
          </p:cNvGrpSpPr>
          <p:nvPr/>
        </p:nvGrpSpPr>
        <p:grpSpPr>
          <a:xfrm>
            <a:off x="606444" y="1342890"/>
            <a:ext cx="4033649" cy="3129698"/>
            <a:chOff x="606445" y="1342890"/>
            <a:chExt cx="3237610" cy="2512053"/>
          </a:xfrm>
        </p:grpSpPr>
        <p:pic>
          <p:nvPicPr>
            <p:cNvPr id="13" name="図 1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39659" y="1342890"/>
              <a:ext cx="2971183" cy="2352870"/>
            </a:xfrm>
            <a:prstGeom prst="rect">
              <a:avLst/>
            </a:prstGeom>
          </p:spPr>
        </p:pic>
        <p:sp>
          <p:nvSpPr>
            <p:cNvPr id="12" name="テキスト ボックス 11"/>
            <p:cNvSpPr txBox="1"/>
            <p:nvPr/>
          </p:nvSpPr>
          <p:spPr>
            <a:xfrm>
              <a:off x="606445" y="3632610"/>
              <a:ext cx="3237610" cy="2223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my-MM" sz="1200" dirty="0">
                  <a:solidFill>
                    <a:prstClr val="black"/>
                  </a:solidFill>
                  <a:latin typeface="Pyidaungsu" pitchFamily="34" charset="0"/>
                  <a:cs typeface="Pyidaungsu" pitchFamily="34" charset="0"/>
                </a:rPr>
                <a:t>တောင်စောင်းပုံစံ Bench cut နည်းလမ်း၏ဥပမာ</a:t>
              </a:r>
            </a:p>
          </p:txBody>
        </p:sp>
      </p:grpSp>
      <p:grpSp>
        <p:nvGrpSpPr>
          <p:cNvPr id="6" name="グループ化 5"/>
          <p:cNvGrpSpPr>
            <a:grpSpLocks noChangeAspect="1"/>
          </p:cNvGrpSpPr>
          <p:nvPr/>
        </p:nvGrpSpPr>
        <p:grpSpPr>
          <a:xfrm>
            <a:off x="4151507" y="3307404"/>
            <a:ext cx="4363843" cy="2916422"/>
            <a:chOff x="4397907" y="1318082"/>
            <a:chExt cx="3787238" cy="2531068"/>
          </a:xfrm>
        </p:grpSpPr>
        <p:pic>
          <p:nvPicPr>
            <p:cNvPr id="14" name="図 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04808" y="1318082"/>
              <a:ext cx="3573437" cy="2446896"/>
            </a:xfrm>
            <a:prstGeom prst="rect">
              <a:avLst/>
            </a:prstGeom>
          </p:spPr>
        </p:pic>
        <p:sp>
          <p:nvSpPr>
            <p:cNvPr id="17" name="テキスト ボックス 16"/>
            <p:cNvSpPr txBox="1"/>
            <p:nvPr/>
          </p:nvSpPr>
          <p:spPr>
            <a:xfrm>
              <a:off x="4397907" y="3608752"/>
              <a:ext cx="3787238" cy="24039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my-MM" sz="1200" dirty="0">
                  <a:solidFill>
                    <a:prstClr val="black"/>
                  </a:solidFill>
                  <a:latin typeface="Pyidaungsu" pitchFamily="34" charset="0"/>
                  <a:cs typeface="Pyidaungsu" pitchFamily="34" charset="0"/>
                </a:rPr>
                <a:t>Box ပုံစံ Bench cut နည်းလမ်း၏ဥပမာ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9812961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my-MM" sz="1600" dirty="0"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ဟိုက်ဒရောလစ် အမျိုးအစား တူးဖော်စက် (Loading မြေကော်ကား)</a:t>
            </a:r>
            <a:endParaRPr kumimoji="1" lang="ja-JP" altLang="en-US" sz="1600" dirty="0"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>
              <a:buFont typeface="Arial" panose="020B0604020202020204" pitchFamily="34" charset="0"/>
              <a:buNone/>
            </a:pPr>
            <a:endParaRPr lang="en-US" altLang="ja-JP" sz="20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Font typeface="Arial" panose="020B0604020202020204" pitchFamily="34" charset="0"/>
              <a:buNone/>
            </a:pPr>
            <a:endParaRPr lang="en-US" altLang="ja-JP" sz="20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Font typeface="Arial" panose="020B0604020202020204" pitchFamily="34" charset="0"/>
              <a:buNone/>
            </a:pPr>
            <a:endParaRPr lang="en-US" altLang="ja-JP" sz="20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Font typeface="Arial" panose="020B0604020202020204" pitchFamily="34" charset="0"/>
              <a:buNone/>
            </a:pPr>
            <a:endParaRPr lang="en-US" altLang="ja-JP" sz="20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Font typeface="Arial" panose="020B0604020202020204" pitchFamily="34" charset="0"/>
              <a:buNone/>
            </a:pPr>
            <a:endParaRPr lang="en-US" altLang="ja-JP" sz="20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Font typeface="Arial" panose="020B0604020202020204" pitchFamily="34" charset="0"/>
              <a:buNone/>
            </a:pPr>
            <a:endParaRPr lang="en-US" altLang="ja-JP" sz="20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Font typeface="Arial" panose="020B0604020202020204" pitchFamily="34" charset="0"/>
              <a:buNone/>
            </a:pPr>
            <a:endParaRPr lang="en-US" altLang="ja-JP" sz="20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4425950" y="6456842"/>
            <a:ext cx="4570213" cy="2308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my-MM" sz="900" dirty="0">
                <a:solidFill>
                  <a:prstClr val="black"/>
                </a:solidFill>
                <a:latin typeface="Pyidaungsu" pitchFamily="34" charset="0"/>
                <a:cs typeface="Pyidaungsu" pitchFamily="34" charset="0"/>
              </a:rPr>
              <a:t>ဖတ်စာအုပ်စာမျက်နှာ 133 / အထောက်အကူပြုစာအုပ် စာမျက်နှာ 72</a:t>
            </a:r>
          </a:p>
        </p:txBody>
      </p:sp>
      <p:grpSp>
        <p:nvGrpSpPr>
          <p:cNvPr id="5" name="グループ化 4"/>
          <p:cNvGrpSpPr>
            <a:grpSpLocks noChangeAspect="1"/>
          </p:cNvGrpSpPr>
          <p:nvPr/>
        </p:nvGrpSpPr>
        <p:grpSpPr>
          <a:xfrm>
            <a:off x="414642" y="1291394"/>
            <a:ext cx="3937544" cy="2626911"/>
            <a:chOff x="881153" y="3976651"/>
            <a:chExt cx="3237610" cy="2159953"/>
          </a:xfrm>
        </p:grpSpPr>
        <p:sp>
          <p:nvSpPr>
            <p:cNvPr id="22" name="テキスト ボックス 21"/>
            <p:cNvSpPr txBox="1"/>
            <p:nvPr/>
          </p:nvSpPr>
          <p:spPr>
            <a:xfrm>
              <a:off x="881153" y="5908844"/>
              <a:ext cx="3237610" cy="22776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my-MM" sz="1200" dirty="0">
                  <a:solidFill>
                    <a:prstClr val="black"/>
                  </a:solidFill>
                  <a:latin typeface="Pyidaungsu" pitchFamily="34" charset="0"/>
                  <a:cs typeface="Pyidaungsu" pitchFamily="34" charset="0"/>
                </a:rPr>
                <a:t>လက်သည်း၏ ဖြတ်တောက်ထောင့် </a:t>
              </a:r>
            </a:p>
          </p:txBody>
        </p:sp>
        <p:pic>
          <p:nvPicPr>
            <p:cNvPr id="2" name="図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55861" y="3976651"/>
              <a:ext cx="2688194" cy="1912994"/>
            </a:xfrm>
            <a:prstGeom prst="rect">
              <a:avLst/>
            </a:prstGeom>
          </p:spPr>
        </p:pic>
      </p:grpSp>
      <p:grpSp>
        <p:nvGrpSpPr>
          <p:cNvPr id="6" name="グループ化 5"/>
          <p:cNvGrpSpPr>
            <a:grpSpLocks noChangeAspect="1"/>
          </p:cNvGrpSpPr>
          <p:nvPr/>
        </p:nvGrpSpPr>
        <p:grpSpPr>
          <a:xfrm>
            <a:off x="3435337" y="3268495"/>
            <a:ext cx="4940734" cy="3049001"/>
            <a:chOff x="4588832" y="3984132"/>
            <a:chExt cx="3787238" cy="2337163"/>
          </a:xfrm>
        </p:grpSpPr>
        <p:pic>
          <p:nvPicPr>
            <p:cNvPr id="3" name="図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867857" y="3984132"/>
              <a:ext cx="3210388" cy="2127497"/>
            </a:xfrm>
            <a:prstGeom prst="rect">
              <a:avLst/>
            </a:prstGeom>
          </p:spPr>
        </p:pic>
        <p:sp>
          <p:nvSpPr>
            <p:cNvPr id="15" name="テキスト ボックス 14"/>
            <p:cNvSpPr txBox="1"/>
            <p:nvPr/>
          </p:nvSpPr>
          <p:spPr>
            <a:xfrm>
              <a:off x="4588832" y="6108966"/>
              <a:ext cx="3787238" cy="21232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my-MM" sz="1200" dirty="0">
                  <a:solidFill>
                    <a:prstClr val="black"/>
                  </a:solidFill>
                  <a:latin typeface="Pyidaungsu" pitchFamily="34" charset="0"/>
                  <a:cs typeface="Pyidaungsu" pitchFamily="34" charset="0"/>
                </a:rPr>
                <a:t>Loading မြေကော်ကားဖြင့် ဝန်တင်ခြင်းနှင့် မြေသွန်ခြင်း၏ဥပမာ</a:t>
              </a:r>
            </a:p>
          </p:txBody>
        </p:sp>
      </p:grpSp>
      <p:sp>
        <p:nvSpPr>
          <p:cNvPr id="12" name="テキスト ボックス 1175">
            <a:extLst>
              <a:ext uri="{FF2B5EF4-FFF2-40B4-BE49-F238E27FC236}">
                <a16:creationId xmlns:a16="http://schemas.microsoft.com/office/drawing/2014/main" id="{B26B04F9-5B0F-42E3-B562-284A8AE5EC6D}"/>
              </a:ext>
            </a:extLst>
          </p:cNvPr>
          <p:cNvSpPr txBox="1"/>
          <p:nvPr/>
        </p:nvSpPr>
        <p:spPr>
          <a:xfrm>
            <a:off x="1013386" y="3368963"/>
            <a:ext cx="817563" cy="12007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50000"/>
              </a:lnSpc>
            </a:pPr>
            <a:r>
              <a:rPr lang="my-MM" sz="7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（a）အကြီးစား</a:t>
            </a:r>
            <a:endParaRPr lang="en-US" sz="700" kern="100" dirty="0">
              <a:solidFill>
                <a:prstClr val="black"/>
              </a:solidFill>
              <a:latin typeface="Pyidaungsu" pitchFamily="34" charset="0"/>
              <a:ea typeface="游ゴシック" panose="020B0400000000000000" pitchFamily="50" charset="-128"/>
              <a:cs typeface="Pyidaungsu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my-MM" sz="7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ဖြတ်တောက်ထောင့်</a:t>
            </a:r>
            <a:endParaRPr lang="ja-JP" altLang="en-US" sz="7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13" name="テキスト ボックス 1176">
            <a:extLst>
              <a:ext uri="{FF2B5EF4-FFF2-40B4-BE49-F238E27FC236}">
                <a16:creationId xmlns:a16="http://schemas.microsoft.com/office/drawing/2014/main" id="{E3186870-74A0-49AC-AF05-58FAA8E3099A}"/>
              </a:ext>
            </a:extLst>
          </p:cNvPr>
          <p:cNvSpPr txBox="1"/>
          <p:nvPr/>
        </p:nvSpPr>
        <p:spPr>
          <a:xfrm>
            <a:off x="2689978" y="3368963"/>
            <a:ext cx="909143" cy="12007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50000"/>
              </a:lnSpc>
            </a:pPr>
            <a:r>
              <a:rPr lang="my-MM" sz="7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（b）အသေးစား</a:t>
            </a:r>
            <a:endParaRPr lang="en-US" sz="700" kern="100" dirty="0">
              <a:solidFill>
                <a:prstClr val="black"/>
              </a:solidFill>
              <a:latin typeface="Pyidaungsu" pitchFamily="34" charset="0"/>
              <a:ea typeface="游ゴシック" panose="020B0400000000000000" pitchFamily="50" charset="-128"/>
              <a:cs typeface="Pyidaungsu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my-MM" sz="7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ဖြတ်တောက်ထောင့်</a:t>
            </a:r>
            <a:endParaRPr lang="ja-JP" altLang="en-US" sz="7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14" name="テキスト ボックス 1178">
            <a:extLst>
              <a:ext uri="{FF2B5EF4-FFF2-40B4-BE49-F238E27FC236}">
                <a16:creationId xmlns:a16="http://schemas.microsoft.com/office/drawing/2014/main" id="{C7B55919-46D2-468A-A5D9-5781D5FF610F}"/>
              </a:ext>
            </a:extLst>
          </p:cNvPr>
          <p:cNvSpPr txBox="1"/>
          <p:nvPr/>
        </p:nvSpPr>
        <p:spPr>
          <a:xfrm>
            <a:off x="3792063" y="4212647"/>
            <a:ext cx="1267773" cy="30607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52000" indent="-252000">
              <a:lnSpc>
                <a:spcPct val="150000"/>
              </a:lnSpc>
            </a:pPr>
            <a:r>
              <a:rPr lang="my-MM" sz="6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（a）တူညီသောမြေပြင်</a:t>
            </a:r>
            <a:r>
              <a:rPr lang="en-US" sz="6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 </a:t>
            </a:r>
            <a:r>
              <a:rPr lang="my-MM" sz="6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မျက်နှာပြင်ပေါ်တွင် မြေသယ်ကားပေါ်သို့</a:t>
            </a:r>
            <a:r>
              <a:rPr lang="en-US" sz="6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 </a:t>
            </a:r>
            <a:r>
              <a:rPr lang="my-MM" sz="6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ဝန်တင်ခြင်း</a:t>
            </a:r>
            <a:endParaRPr lang="ja-JP" altLang="en-US" sz="6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16" name="テキスト ボックス 1179">
            <a:extLst>
              <a:ext uri="{FF2B5EF4-FFF2-40B4-BE49-F238E27FC236}">
                <a16:creationId xmlns:a16="http://schemas.microsoft.com/office/drawing/2014/main" id="{222473A2-770D-48F0-AB17-E4B73DEA17F6}"/>
              </a:ext>
            </a:extLst>
          </p:cNvPr>
          <p:cNvSpPr txBox="1"/>
          <p:nvPr/>
        </p:nvSpPr>
        <p:spPr>
          <a:xfrm>
            <a:off x="5271817" y="4212647"/>
            <a:ext cx="1267773" cy="30607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52000" indent="-252000">
              <a:lnSpc>
                <a:spcPct val="150000"/>
              </a:lnSpc>
            </a:pPr>
            <a:r>
              <a:rPr lang="my-MM" sz="6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（b）မြင့်သည့်နေရာတွင်</a:t>
            </a:r>
            <a:r>
              <a:rPr lang="en-US" sz="6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 </a:t>
            </a:r>
            <a:r>
              <a:rPr lang="my-MM" sz="6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ရှိနေသော သယ်ယူပို့ဆောင်ရေးကားပေါ်သို့ ဝန်တင်ခြင်း</a:t>
            </a:r>
            <a:endParaRPr lang="ja-JP" altLang="en-US" sz="6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17" name="テキスト ボックス 1180">
            <a:extLst>
              <a:ext uri="{FF2B5EF4-FFF2-40B4-BE49-F238E27FC236}">
                <a16:creationId xmlns:a16="http://schemas.microsoft.com/office/drawing/2014/main" id="{4FDA42CE-CC90-406B-95D6-23CF6A781E4A}"/>
              </a:ext>
            </a:extLst>
          </p:cNvPr>
          <p:cNvSpPr txBox="1"/>
          <p:nvPr/>
        </p:nvSpPr>
        <p:spPr>
          <a:xfrm>
            <a:off x="6670712" y="4167045"/>
            <a:ext cx="1517049" cy="30607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52000" indent="-252000">
              <a:lnSpc>
                <a:spcPct val="150000"/>
              </a:lnSpc>
            </a:pPr>
            <a:r>
              <a:rPr lang="my-MM" sz="6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（c）	မြေပုံပေါ်သို့ မြေသဲကျောက်များ</a:t>
            </a:r>
            <a:r>
              <a:rPr lang="en-US" sz="6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 </a:t>
            </a:r>
            <a:r>
              <a:rPr lang="my-MM" sz="6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သွန်ခြင်း</a:t>
            </a:r>
            <a:endParaRPr lang="ja-JP" altLang="en-US" sz="6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18" name="テキスト ボックス 1181">
            <a:extLst>
              <a:ext uri="{FF2B5EF4-FFF2-40B4-BE49-F238E27FC236}">
                <a16:creationId xmlns:a16="http://schemas.microsoft.com/office/drawing/2014/main" id="{CBE0AFAB-8C76-4B59-B488-00ECE315F551}"/>
              </a:ext>
            </a:extLst>
          </p:cNvPr>
          <p:cNvSpPr txBox="1"/>
          <p:nvPr/>
        </p:nvSpPr>
        <p:spPr>
          <a:xfrm>
            <a:off x="4149515" y="5717635"/>
            <a:ext cx="1267773" cy="30607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52000" indent="-252000">
              <a:lnSpc>
                <a:spcPct val="150000"/>
              </a:lnSpc>
            </a:pPr>
            <a:r>
              <a:rPr lang="my-MM" sz="6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（d）	Belt conveyor ၊ hoppers များပေါ်သို့ဝန်တင်ခြင်း</a:t>
            </a:r>
            <a:endParaRPr lang="ja-JP" altLang="en-US" sz="6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19" name="テキスト ボックス 1182">
            <a:extLst>
              <a:ext uri="{FF2B5EF4-FFF2-40B4-BE49-F238E27FC236}">
                <a16:creationId xmlns:a16="http://schemas.microsoft.com/office/drawing/2014/main" id="{8F946762-0D93-49A5-B69E-93A79D93A793}"/>
              </a:ext>
            </a:extLst>
          </p:cNvPr>
          <p:cNvSpPr txBox="1"/>
          <p:nvPr/>
        </p:nvSpPr>
        <p:spPr>
          <a:xfrm>
            <a:off x="6034622" y="5732170"/>
            <a:ext cx="1351063" cy="27699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52000" indent="-252000">
              <a:lnSpc>
                <a:spcPct val="150000"/>
              </a:lnSpc>
            </a:pPr>
            <a:r>
              <a:rPr lang="my-MM" sz="6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（e）	နောက်ဘက်နှင့် ဘေးဘက်သို့ မြေသွန်ခြင်း</a:t>
            </a:r>
            <a:endParaRPr lang="ja-JP" altLang="en-US" sz="6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165986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1958" y="1173001"/>
            <a:ext cx="5000084" cy="5151601"/>
          </a:xfrm>
          <a:prstGeom prst="rect">
            <a:avLst/>
          </a:prstGeom>
        </p:spPr>
      </p:pic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my-MM" sz="1600" dirty="0"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ကလမ်ရှဲလ် (clamshell)</a:t>
            </a:r>
            <a:endParaRPr kumimoji="1" lang="ja-JP" altLang="en-US" sz="1600" dirty="0"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>
              <a:buFont typeface="Arial" panose="020B0604020202020204" pitchFamily="34" charset="0"/>
              <a:buNone/>
            </a:pPr>
            <a:endParaRPr lang="en-US" altLang="ja-JP" sz="20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Font typeface="Arial" panose="020B0604020202020204" pitchFamily="34" charset="0"/>
              <a:buNone/>
            </a:pPr>
            <a:endParaRPr lang="en-US" altLang="ja-JP" sz="20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Font typeface="Arial" panose="020B0604020202020204" pitchFamily="34" charset="0"/>
              <a:buNone/>
            </a:pPr>
            <a:endParaRPr lang="en-US" altLang="ja-JP" sz="20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Font typeface="Arial" panose="020B0604020202020204" pitchFamily="34" charset="0"/>
              <a:buNone/>
            </a:pPr>
            <a:endParaRPr lang="en-US" altLang="ja-JP" sz="20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Font typeface="Arial" panose="020B0604020202020204" pitchFamily="34" charset="0"/>
              <a:buNone/>
            </a:pPr>
            <a:endParaRPr lang="en-US" altLang="ja-JP" sz="20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Font typeface="Arial" panose="020B0604020202020204" pitchFamily="34" charset="0"/>
              <a:buNone/>
            </a:pPr>
            <a:endParaRPr lang="en-US" altLang="ja-JP" sz="20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Font typeface="Arial" panose="020B0604020202020204" pitchFamily="34" charset="0"/>
              <a:buNone/>
            </a:pPr>
            <a:endParaRPr lang="en-US" altLang="ja-JP" sz="20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1739786" y="6049449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my-MM" sz="1200" dirty="0">
                <a:solidFill>
                  <a:prstClr val="black"/>
                </a:solidFill>
                <a:latin typeface="Pyidaungsu" pitchFamily="34" charset="0"/>
                <a:cs typeface="Pyidaungsu" pitchFamily="34" charset="0"/>
              </a:rPr>
              <a:t>clamshell ဖြင့်ပြုလုပ်သောလုပ်ငန်း၏ ဥပမာ</a:t>
            </a: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4425950" y="6456842"/>
            <a:ext cx="4570213" cy="2308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my-MM" sz="900" dirty="0">
                <a:solidFill>
                  <a:prstClr val="black"/>
                </a:solidFill>
                <a:latin typeface="Pyidaungsu" pitchFamily="34" charset="0"/>
                <a:cs typeface="Pyidaungsu" pitchFamily="34" charset="0"/>
              </a:rPr>
              <a:t>ဖတ်စာအုပ်စာမျက်နှာ 136 / အထောက်အကူပြုစာအုပ် စာမျက်နှာ 74</a:t>
            </a:r>
          </a:p>
        </p:txBody>
      </p:sp>
      <p:sp>
        <p:nvSpPr>
          <p:cNvPr id="7" name="テキスト ボックス 1184">
            <a:extLst>
              <a:ext uri="{FF2B5EF4-FFF2-40B4-BE49-F238E27FC236}">
                <a16:creationId xmlns:a16="http://schemas.microsoft.com/office/drawing/2014/main" id="{B589C43E-9B68-4F6F-AE61-8EAE39206A32}"/>
              </a:ext>
            </a:extLst>
          </p:cNvPr>
          <p:cNvSpPr txBox="1"/>
          <p:nvPr/>
        </p:nvSpPr>
        <p:spPr>
          <a:xfrm>
            <a:off x="2719593" y="2754705"/>
            <a:ext cx="1368313" cy="30607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180340" indent="-180340">
              <a:lnSpc>
                <a:spcPct val="150000"/>
              </a:lnSpc>
            </a:pPr>
            <a:r>
              <a:rPr lang="my-MM" sz="7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（a）ဆောက်လုပ်ရေးလုပ်ငန်းခွင်</a:t>
            </a:r>
            <a:endParaRPr lang="en-US" sz="700" kern="100" dirty="0">
              <a:solidFill>
                <a:prstClr val="black"/>
              </a:solidFill>
              <a:latin typeface="Pyidaungsu" pitchFamily="34" charset="0"/>
              <a:ea typeface="游ゴシック" panose="020B0400000000000000" pitchFamily="50" charset="-128"/>
              <a:cs typeface="Pyidaungsu" pitchFamily="34" charset="0"/>
            </a:endParaRPr>
          </a:p>
          <a:p>
            <a:pPr marL="180340" indent="-180340">
              <a:lnSpc>
                <a:spcPct val="150000"/>
              </a:lnSpc>
            </a:pPr>
            <a:r>
              <a:rPr lang="en-US" sz="7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        </a:t>
            </a:r>
            <a:r>
              <a:rPr lang="my-MM" sz="7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တွင်အမြစ်ဖြတ်ခြင်း</a:t>
            </a:r>
            <a:endParaRPr lang="ja-JP" altLang="en-US" sz="7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8" name="テキスト ボックス 1185">
            <a:extLst>
              <a:ext uri="{FF2B5EF4-FFF2-40B4-BE49-F238E27FC236}">
                <a16:creationId xmlns:a16="http://schemas.microsoft.com/office/drawing/2014/main" id="{C6AA2FBD-2A92-430D-A4AC-833B374729BC}"/>
              </a:ext>
            </a:extLst>
          </p:cNvPr>
          <p:cNvSpPr txBox="1"/>
          <p:nvPr/>
        </p:nvSpPr>
        <p:spPr>
          <a:xfrm>
            <a:off x="5225900" y="3647607"/>
            <a:ext cx="1180876" cy="30607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180340" indent="-180340"/>
            <a:r>
              <a:rPr lang="my-MM" sz="7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（b）Stockpile</a:t>
            </a:r>
            <a:endParaRPr lang="ja-JP" altLang="en-US" sz="7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10" name="テキスト ボックス 1186">
            <a:extLst>
              <a:ext uri="{FF2B5EF4-FFF2-40B4-BE49-F238E27FC236}">
                <a16:creationId xmlns:a16="http://schemas.microsoft.com/office/drawing/2014/main" id="{533AC4D5-81D8-4B4C-A868-3CD1EA0880C8}"/>
              </a:ext>
            </a:extLst>
          </p:cNvPr>
          <p:cNvSpPr txBox="1"/>
          <p:nvPr/>
        </p:nvSpPr>
        <p:spPr>
          <a:xfrm>
            <a:off x="2516099" y="4990857"/>
            <a:ext cx="1344295" cy="30607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180340" indent="-180340">
              <a:lnSpc>
                <a:spcPct val="150000"/>
              </a:lnSpc>
            </a:pPr>
            <a:r>
              <a:rPr lang="my-MM" sz="7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（c）မြေသယ်ကား dampu) ပေါ်သို့ဝန်တင်ခြင်း</a:t>
            </a:r>
            <a:endParaRPr lang="ja-JP" altLang="en-US" sz="7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12" name="テキスト ボックス 1187">
            <a:extLst>
              <a:ext uri="{FF2B5EF4-FFF2-40B4-BE49-F238E27FC236}">
                <a16:creationId xmlns:a16="http://schemas.microsoft.com/office/drawing/2014/main" id="{FB08F45A-BF2C-4890-9A89-194A58D11B02}"/>
              </a:ext>
            </a:extLst>
          </p:cNvPr>
          <p:cNvSpPr txBox="1"/>
          <p:nvPr/>
        </p:nvSpPr>
        <p:spPr>
          <a:xfrm>
            <a:off x="5049992" y="6078633"/>
            <a:ext cx="1829136" cy="18986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180340" indent="-180340"/>
            <a:r>
              <a:rPr lang="my-MM" sz="7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（d）မြင့်မားသောနေရာရှိ bottle ထဲသို့</a:t>
            </a:r>
            <a:r>
              <a:rPr lang="en-US" sz="7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 </a:t>
            </a:r>
            <a:r>
              <a:rPr lang="my-MM" sz="7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ဝန်တင်ခြင်း</a:t>
            </a:r>
            <a:endParaRPr lang="ja-JP" altLang="en-US" sz="7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977782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9584" y="2532807"/>
            <a:ext cx="3721101" cy="1965178"/>
          </a:xfrm>
          <a:prstGeom prst="rect">
            <a:avLst/>
          </a:prstGeom>
        </p:spPr>
      </p:pic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my-MM" sz="1600" dirty="0"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dragline</a:t>
            </a:r>
            <a:endParaRPr kumimoji="1" lang="ja-JP" altLang="en-US" sz="1600" dirty="0"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>
              <a:buFont typeface="Arial" panose="020B0604020202020204" pitchFamily="34" charset="0"/>
              <a:buNone/>
            </a:pPr>
            <a:endParaRPr lang="en-US" altLang="ja-JP" sz="20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Font typeface="Arial" panose="020B0604020202020204" pitchFamily="34" charset="0"/>
              <a:buNone/>
            </a:pPr>
            <a:endParaRPr lang="en-US" altLang="ja-JP" sz="20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Font typeface="Arial" panose="020B0604020202020204" pitchFamily="34" charset="0"/>
              <a:buNone/>
            </a:pPr>
            <a:endParaRPr lang="en-US" altLang="ja-JP" sz="20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Font typeface="Arial" panose="020B0604020202020204" pitchFamily="34" charset="0"/>
              <a:buNone/>
            </a:pPr>
            <a:endParaRPr lang="en-US" altLang="ja-JP" sz="20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Font typeface="Arial" panose="020B0604020202020204" pitchFamily="34" charset="0"/>
              <a:buNone/>
            </a:pPr>
            <a:endParaRPr lang="en-US" altLang="ja-JP" sz="20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Font typeface="Arial" panose="020B0604020202020204" pitchFamily="34" charset="0"/>
              <a:buNone/>
            </a:pPr>
            <a:endParaRPr lang="en-US" altLang="ja-JP" sz="20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Font typeface="Arial" panose="020B0604020202020204" pitchFamily="34" charset="0"/>
              <a:buNone/>
            </a:pPr>
            <a:endParaRPr lang="en-US" altLang="ja-JP" sz="20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4425950" y="6456842"/>
            <a:ext cx="4570213" cy="2308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my-MM" sz="900" dirty="0">
                <a:solidFill>
                  <a:prstClr val="black"/>
                </a:solidFill>
                <a:latin typeface="Pyidaungsu" pitchFamily="34" charset="0"/>
                <a:cs typeface="Pyidaungsu" pitchFamily="34" charset="0"/>
              </a:rPr>
              <a:t>ဖတ်စာအုပ်စာမျက်နှာ 137 / အထောက်အကူပြုစာအုပ် စာမျက်နှာ 76</a:t>
            </a: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1965" y="1327062"/>
            <a:ext cx="3862537" cy="4945852"/>
          </a:xfrm>
          <a:prstGeom prst="rect">
            <a:avLst/>
          </a:prstGeom>
        </p:spPr>
      </p:pic>
      <p:sp>
        <p:nvSpPr>
          <p:cNvPr id="10" name="テキスト ボックス 9"/>
          <p:cNvSpPr txBox="1"/>
          <p:nvPr/>
        </p:nvSpPr>
        <p:spPr>
          <a:xfrm>
            <a:off x="5092251" y="4418339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my-MM" sz="1200" dirty="0">
                <a:solidFill>
                  <a:prstClr val="black"/>
                </a:solidFill>
                <a:latin typeface="Pyidaungsu" pitchFamily="34" charset="0"/>
                <a:cs typeface="Pyidaungsu" pitchFamily="34" charset="0"/>
              </a:rPr>
              <a:t>လက်တံ(Boom) ၏ကန့်သတ်ထောင့် </a:t>
            </a: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2726722" y="6120134"/>
            <a:ext cx="3237610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my-MM" sz="1000" dirty="0">
                <a:solidFill>
                  <a:prstClr val="black"/>
                </a:solidFill>
                <a:latin typeface="Pyidaungsu" pitchFamily="34" charset="0"/>
                <a:cs typeface="Pyidaungsu" pitchFamily="34" charset="0"/>
              </a:rPr>
              <a:t>dragline ဖြင့်တူးဖော်ခြင်းနှင့်ဝန်တင်ခြင်းလုပ်ငန်း၏ဥပမာ</a:t>
            </a:r>
          </a:p>
        </p:txBody>
      </p:sp>
      <p:sp>
        <p:nvSpPr>
          <p:cNvPr id="12" name="テキスト ボックス 1188">
            <a:extLst>
              <a:ext uri="{FF2B5EF4-FFF2-40B4-BE49-F238E27FC236}">
                <a16:creationId xmlns:a16="http://schemas.microsoft.com/office/drawing/2014/main" id="{9009C45A-4587-4C89-BCAA-97A66DFA5BF5}"/>
              </a:ext>
            </a:extLst>
          </p:cNvPr>
          <p:cNvSpPr txBox="1"/>
          <p:nvPr/>
        </p:nvSpPr>
        <p:spPr>
          <a:xfrm>
            <a:off x="2259759" y="2254752"/>
            <a:ext cx="1493465" cy="18986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180340" indent="-180340">
              <a:lnSpc>
                <a:spcPct val="150000"/>
              </a:lnSpc>
            </a:pPr>
            <a:r>
              <a:rPr lang="my-MM" sz="7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（a）မြေမျက်နှာပြင်အောက်ရှိ ဆင်ခြေလျှောမျက်နှာပြင် (nori men) ကို တူးဖော်ခြင်း</a:t>
            </a:r>
            <a:endParaRPr lang="ja-JP" altLang="en-US" sz="7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13" name="テキスト ボックス 1189">
            <a:extLst>
              <a:ext uri="{FF2B5EF4-FFF2-40B4-BE49-F238E27FC236}">
                <a16:creationId xmlns:a16="http://schemas.microsoft.com/office/drawing/2014/main" id="{D6575D92-FFB5-4011-80C4-637B7AD8D115}"/>
              </a:ext>
            </a:extLst>
          </p:cNvPr>
          <p:cNvSpPr txBox="1"/>
          <p:nvPr/>
        </p:nvSpPr>
        <p:spPr>
          <a:xfrm>
            <a:off x="1114218" y="3801258"/>
            <a:ext cx="1721536" cy="18986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180340" indent="-180340">
              <a:lnSpc>
                <a:spcPct val="150000"/>
              </a:lnSpc>
            </a:pPr>
            <a:r>
              <a:rPr lang="my-MM" sz="7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（b）အဆောက်အအုံအခြေခံအုတ်မြစ်၏</a:t>
            </a:r>
            <a:r>
              <a:rPr lang="en-US" sz="7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 </a:t>
            </a:r>
            <a:r>
              <a:rPr lang="my-MM" sz="7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အမြစ်ဖြတ်တောက်ခြင်း၊ ကျောက်မြေအစိုင်အခဲများစုပေါင်းခြင်း</a:t>
            </a:r>
            <a:endParaRPr lang="ja-JP" altLang="en-US" sz="7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15" name="テキスト ボックス 1190">
            <a:extLst>
              <a:ext uri="{FF2B5EF4-FFF2-40B4-BE49-F238E27FC236}">
                <a16:creationId xmlns:a16="http://schemas.microsoft.com/office/drawing/2014/main" id="{3C31AE13-4264-4F44-83E3-D08CC542C93C}"/>
              </a:ext>
            </a:extLst>
          </p:cNvPr>
          <p:cNvSpPr txBox="1"/>
          <p:nvPr/>
        </p:nvSpPr>
        <p:spPr>
          <a:xfrm>
            <a:off x="3013502" y="3777410"/>
            <a:ext cx="1611417" cy="18986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180340" indent="-180340">
              <a:lnSpc>
                <a:spcPct val="150000"/>
              </a:lnSpc>
            </a:pPr>
            <a:r>
              <a:rPr lang="my-MM" sz="7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（c）ရေလမ်းကြောင်း၊ မြောင်းတူးခြင်း၊ ရေအောက်တွင်တူးဖော်ခြင်း</a:t>
            </a:r>
            <a:endParaRPr lang="ja-JP" altLang="en-US" sz="7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16" name="テキスト ボックス 1191">
            <a:extLst>
              <a:ext uri="{FF2B5EF4-FFF2-40B4-BE49-F238E27FC236}">
                <a16:creationId xmlns:a16="http://schemas.microsoft.com/office/drawing/2014/main" id="{E1AC2475-79C5-49AF-9F4C-45DD66BC0D2B}"/>
              </a:ext>
            </a:extLst>
          </p:cNvPr>
          <p:cNvSpPr txBox="1"/>
          <p:nvPr/>
        </p:nvSpPr>
        <p:spPr>
          <a:xfrm>
            <a:off x="1269234" y="4983535"/>
            <a:ext cx="1333108" cy="18986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180340" indent="-180340">
              <a:lnSpc>
                <a:spcPct val="150000"/>
              </a:lnSpc>
            </a:pPr>
            <a:r>
              <a:rPr lang="my-MM" sz="7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（d）တူညီသောမြေပြင်</a:t>
            </a:r>
            <a:r>
              <a:rPr lang="en-US" sz="7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 </a:t>
            </a:r>
            <a:r>
              <a:rPr lang="my-MM" sz="7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မျက်နှာပြင်ပေါ်တွင် ဝန်တင်ခြင်း</a:t>
            </a:r>
            <a:endParaRPr lang="ja-JP" altLang="en-US" sz="7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17" name="テキスト ボックス 1192">
            <a:extLst>
              <a:ext uri="{FF2B5EF4-FFF2-40B4-BE49-F238E27FC236}">
                <a16:creationId xmlns:a16="http://schemas.microsoft.com/office/drawing/2014/main" id="{57022C06-B2B8-4412-BE44-03A3F6715090}"/>
              </a:ext>
            </a:extLst>
          </p:cNvPr>
          <p:cNvSpPr txBox="1"/>
          <p:nvPr/>
        </p:nvSpPr>
        <p:spPr>
          <a:xfrm>
            <a:off x="3416461" y="5212359"/>
            <a:ext cx="1347041" cy="18986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180340" indent="-180340">
              <a:lnSpc>
                <a:spcPct val="150000"/>
              </a:lnSpc>
            </a:pPr>
            <a:r>
              <a:rPr lang="my-MM" sz="7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（e）အလုပ်နေရာထက်နိမ့်သော အောက်ဖက်သို့ ဝန်တင်ခြင်း</a:t>
            </a:r>
            <a:endParaRPr lang="ja-JP" altLang="en-US" sz="7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18" name="テキスト ボックス 1193">
            <a:extLst>
              <a:ext uri="{FF2B5EF4-FFF2-40B4-BE49-F238E27FC236}">
                <a16:creationId xmlns:a16="http://schemas.microsoft.com/office/drawing/2014/main" id="{D3938073-477F-4E0C-8D9E-9893E1F90FB2}"/>
              </a:ext>
            </a:extLst>
          </p:cNvPr>
          <p:cNvSpPr txBox="1"/>
          <p:nvPr/>
        </p:nvSpPr>
        <p:spPr>
          <a:xfrm>
            <a:off x="1326422" y="6141728"/>
            <a:ext cx="1333108" cy="18986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180340" indent="-180340"/>
            <a:r>
              <a:rPr lang="my-MM" sz="7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（ｆ）Hopper ပေါ်သို့ဝန်တင်ခြင်း</a:t>
            </a:r>
            <a:endParaRPr lang="ja-JP" altLang="en-US" sz="7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19" name="テキスト ボックス 1195">
            <a:extLst>
              <a:ext uri="{FF2B5EF4-FFF2-40B4-BE49-F238E27FC236}">
                <a16:creationId xmlns:a16="http://schemas.microsoft.com/office/drawing/2014/main" id="{740C775B-DA74-41DE-8F56-400DC24C5A14}"/>
              </a:ext>
            </a:extLst>
          </p:cNvPr>
          <p:cNvSpPr txBox="1"/>
          <p:nvPr/>
        </p:nvSpPr>
        <p:spPr>
          <a:xfrm>
            <a:off x="5652092" y="3596856"/>
            <a:ext cx="737419" cy="28095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180340" indent="-180340">
              <a:lnSpc>
                <a:spcPct val="150000"/>
              </a:lnSpc>
            </a:pPr>
            <a:r>
              <a:rPr lang="my-MM" sz="7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အများအားဖြင့် 30 ° နှင့်အထက်</a:t>
            </a:r>
            <a:endParaRPr lang="ja-JP" altLang="en-US" sz="7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322932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my-MM" sz="1600" dirty="0"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motor grader １・・・အခြေခံလုပ်ဆောင်မှု</a:t>
            </a:r>
            <a:endParaRPr kumimoji="1" lang="ja-JP" altLang="en-US" sz="1600" dirty="0"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>
              <a:buFont typeface="Arial" panose="020B0604020202020204" pitchFamily="34" charset="0"/>
              <a:buNone/>
            </a:pPr>
            <a:endParaRPr lang="en-US" altLang="ja-JP" sz="20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Font typeface="Arial" panose="020B0604020202020204" pitchFamily="34" charset="0"/>
              <a:buNone/>
            </a:pPr>
            <a:endParaRPr lang="en-US" altLang="ja-JP" sz="20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Font typeface="Arial" panose="020B0604020202020204" pitchFamily="34" charset="0"/>
              <a:buNone/>
            </a:pPr>
            <a:endParaRPr lang="en-US" altLang="ja-JP" sz="20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Font typeface="Arial" panose="020B0604020202020204" pitchFamily="34" charset="0"/>
              <a:buNone/>
            </a:pPr>
            <a:endParaRPr lang="en-US" altLang="ja-JP" sz="20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Font typeface="Arial" panose="020B0604020202020204" pitchFamily="34" charset="0"/>
              <a:buNone/>
            </a:pPr>
            <a:endParaRPr lang="en-US" altLang="ja-JP" sz="20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Font typeface="Arial" panose="020B0604020202020204" pitchFamily="34" charset="0"/>
              <a:buNone/>
            </a:pPr>
            <a:endParaRPr lang="en-US" altLang="ja-JP" sz="20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Font typeface="Arial" panose="020B0604020202020204" pitchFamily="34" charset="0"/>
              <a:buNone/>
            </a:pPr>
            <a:endParaRPr lang="en-US" altLang="ja-JP" sz="20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1068548" y="5283480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my-MM" sz="1200" dirty="0">
                <a:solidFill>
                  <a:prstClr val="black"/>
                </a:solidFill>
                <a:latin typeface="Pyidaungsu" pitchFamily="34" charset="0"/>
                <a:cs typeface="Pyidaungsu" pitchFamily="34" charset="0"/>
              </a:rPr>
              <a:t>motor grader ၏ လုပ်ဆောင်စေမည့်ကိရိယာဥပမာ</a:t>
            </a: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4425950" y="6456842"/>
            <a:ext cx="4570213" cy="2308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my-MM" sz="900" dirty="0">
                <a:solidFill>
                  <a:prstClr val="black"/>
                </a:solidFill>
                <a:latin typeface="Pyidaungsu" pitchFamily="34" charset="0"/>
                <a:cs typeface="Pyidaungsu" pitchFamily="34" charset="0"/>
              </a:rPr>
              <a:t>ဖတ်စာအုပ်စာမျက်နှာ 140 / အထောက်အကူပြုစာအုပ် စာမျက်နှာ 77</a:t>
            </a: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5565" y="4563460"/>
            <a:ext cx="1979726" cy="1192335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1746" y="4258654"/>
            <a:ext cx="1779315" cy="1665569"/>
          </a:xfrm>
          <a:prstGeom prst="rect">
            <a:avLst/>
          </a:prstGeom>
        </p:spPr>
      </p:pic>
      <p:sp>
        <p:nvSpPr>
          <p:cNvPr id="12" name="テキスト ボックス 11"/>
          <p:cNvSpPr txBox="1"/>
          <p:nvPr/>
        </p:nvSpPr>
        <p:spPr>
          <a:xfrm>
            <a:off x="4126623" y="5712677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my-MM" sz="1200">
                <a:solidFill>
                  <a:prstClr val="black"/>
                </a:solidFill>
                <a:latin typeface="Pyidaungsu" pitchFamily="34" charset="0"/>
                <a:cs typeface="Pyidaungsu" pitchFamily="34" charset="0"/>
              </a:rPr>
              <a:t>ဓါးသွားအစွန်းထောင့်</a:t>
            </a: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5745428" y="5864875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my-MM" sz="1200" dirty="0">
                <a:solidFill>
                  <a:prstClr val="black"/>
                </a:solidFill>
                <a:latin typeface="Pyidaungsu" pitchFamily="34" charset="0"/>
                <a:cs typeface="Pyidaungsu" pitchFamily="34" charset="0"/>
              </a:rPr>
              <a:t>Scarifier ဖြတ်တောက်ထောင့်</a:t>
            </a: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4927" y="2230232"/>
            <a:ext cx="3613942" cy="1504753"/>
          </a:xfrm>
          <a:prstGeom prst="rect">
            <a:avLst/>
          </a:prstGeom>
        </p:spPr>
      </p:pic>
      <p:sp>
        <p:nvSpPr>
          <p:cNvPr id="20" name="テキスト ボックス 19"/>
          <p:cNvSpPr txBox="1"/>
          <p:nvPr/>
        </p:nvSpPr>
        <p:spPr>
          <a:xfrm>
            <a:off x="4983093" y="1866136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my-MM" sz="1200">
                <a:solidFill>
                  <a:prstClr val="black"/>
                </a:solidFill>
                <a:latin typeface="Pyidaungsu" pitchFamily="34" charset="0"/>
                <a:cs typeface="Pyidaungsu" pitchFamily="34" charset="0"/>
              </a:rPr>
              <a:t>မြေဆီလွှာအရည်အသွေးနှင့် angle ထောင့်ဒီဂရီ</a:t>
            </a: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2494" y="2288357"/>
            <a:ext cx="4090355" cy="2995123"/>
          </a:xfrm>
          <a:prstGeom prst="rect">
            <a:avLst/>
          </a:prstGeom>
        </p:spPr>
      </p:pic>
      <p:sp>
        <p:nvSpPr>
          <p:cNvPr id="13" name="テキスト ボックス 1213">
            <a:extLst>
              <a:ext uri="{FF2B5EF4-FFF2-40B4-BE49-F238E27FC236}">
                <a16:creationId xmlns:a16="http://schemas.microsoft.com/office/drawing/2014/main" id="{B700E06D-3357-408B-B8B0-13E16E6237C1}"/>
              </a:ext>
            </a:extLst>
          </p:cNvPr>
          <p:cNvSpPr txBox="1"/>
          <p:nvPr/>
        </p:nvSpPr>
        <p:spPr>
          <a:xfrm>
            <a:off x="700093" y="2285525"/>
            <a:ext cx="1086871" cy="16005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my-MM" sz="10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Scarifier အတင်အချ</a:t>
            </a:r>
            <a:endParaRPr lang="ja-JP" altLang="en-US" sz="10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15" name="テキスト ボックス 1214">
            <a:extLst>
              <a:ext uri="{FF2B5EF4-FFF2-40B4-BE49-F238E27FC236}">
                <a16:creationId xmlns:a16="http://schemas.microsoft.com/office/drawing/2014/main" id="{22CE8863-C952-4962-95AF-453B447368AF}"/>
              </a:ext>
            </a:extLst>
          </p:cNvPr>
          <p:cNvSpPr txBox="1"/>
          <p:nvPr/>
        </p:nvSpPr>
        <p:spPr>
          <a:xfrm>
            <a:off x="3642230" y="2308760"/>
            <a:ext cx="1046216" cy="13337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my-MM" sz="10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articulate</a:t>
            </a:r>
            <a:endParaRPr lang="ja-JP" altLang="en-US" sz="10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16" name="テキスト ボックス 1215">
            <a:extLst>
              <a:ext uri="{FF2B5EF4-FFF2-40B4-BE49-F238E27FC236}">
                <a16:creationId xmlns:a16="http://schemas.microsoft.com/office/drawing/2014/main" id="{5D0734C4-4A05-4D5B-B823-2E1DC594D820}"/>
              </a:ext>
            </a:extLst>
          </p:cNvPr>
          <p:cNvSpPr txBox="1"/>
          <p:nvPr/>
        </p:nvSpPr>
        <p:spPr>
          <a:xfrm>
            <a:off x="3926282" y="3026394"/>
            <a:ext cx="634216" cy="11698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my-MM" sz="5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ယိုင်ခြင်း</a:t>
            </a:r>
            <a:endParaRPr lang="ja-JP" altLang="en-US" sz="5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17" name="テキスト ボックス 1216">
            <a:extLst>
              <a:ext uri="{FF2B5EF4-FFF2-40B4-BE49-F238E27FC236}">
                <a16:creationId xmlns:a16="http://schemas.microsoft.com/office/drawing/2014/main" id="{D1BEC3F3-1E5C-4373-8FDC-537C43364861}"/>
              </a:ext>
            </a:extLst>
          </p:cNvPr>
          <p:cNvSpPr txBox="1"/>
          <p:nvPr/>
        </p:nvSpPr>
        <p:spPr>
          <a:xfrm>
            <a:off x="3785383" y="3713635"/>
            <a:ext cx="822661" cy="20948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50000"/>
              </a:lnSpc>
            </a:pPr>
            <a:r>
              <a:rPr lang="my-MM" sz="5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ဓါးသွားကို နှစ်ဖက်နှစ်ချက်</a:t>
            </a:r>
            <a:r>
              <a:rPr lang="en-US" sz="5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 </a:t>
            </a:r>
            <a:r>
              <a:rPr lang="my-MM" sz="5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ရွေ့လျားစေသည့်လီဗာ</a:t>
            </a:r>
            <a:endParaRPr lang="ja-JP" altLang="en-US" sz="5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18" name="テキスト ボックス 1217">
            <a:extLst>
              <a:ext uri="{FF2B5EF4-FFF2-40B4-BE49-F238E27FC236}">
                <a16:creationId xmlns:a16="http://schemas.microsoft.com/office/drawing/2014/main" id="{191CE23E-03B3-4C52-9C8A-201A2B9B462E}"/>
              </a:ext>
            </a:extLst>
          </p:cNvPr>
          <p:cNvSpPr txBox="1"/>
          <p:nvPr/>
        </p:nvSpPr>
        <p:spPr>
          <a:xfrm>
            <a:off x="3712320" y="4515002"/>
            <a:ext cx="968786" cy="16005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my-MM" sz="5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ဓါးသွား အတင်အချ (ညာ)</a:t>
            </a:r>
            <a:endParaRPr lang="ja-JP" altLang="en-US" sz="5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19" name="テキスト ボックス 1218">
            <a:extLst>
              <a:ext uri="{FF2B5EF4-FFF2-40B4-BE49-F238E27FC236}">
                <a16:creationId xmlns:a16="http://schemas.microsoft.com/office/drawing/2014/main" id="{00C0ABA3-143A-493F-88CB-CEDF1B8BB563}"/>
              </a:ext>
            </a:extLst>
          </p:cNvPr>
          <p:cNvSpPr txBox="1"/>
          <p:nvPr/>
        </p:nvSpPr>
        <p:spPr>
          <a:xfrm>
            <a:off x="712657" y="4534442"/>
            <a:ext cx="968786" cy="12623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my-MM" sz="5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ဓါးသွား အတင်အချ (ဘယ်) </a:t>
            </a:r>
            <a:endParaRPr lang="ja-JP" altLang="en-US" sz="5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21" name="テキスト ボックス 1219">
            <a:extLst>
              <a:ext uri="{FF2B5EF4-FFF2-40B4-BE49-F238E27FC236}">
                <a16:creationId xmlns:a16="http://schemas.microsoft.com/office/drawing/2014/main" id="{7DC33D4E-00A1-4E25-8E9B-EF3523A9B1EB}"/>
              </a:ext>
            </a:extLst>
          </p:cNvPr>
          <p:cNvSpPr txBox="1"/>
          <p:nvPr/>
        </p:nvSpPr>
        <p:spPr>
          <a:xfrm>
            <a:off x="871414" y="3756211"/>
            <a:ext cx="730055" cy="17961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my-MM" sz="5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Circle လှည့်ခြင်း</a:t>
            </a:r>
            <a:endParaRPr lang="ja-JP" altLang="en-US" sz="5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22" name="テキスト ボックス 1220">
            <a:extLst>
              <a:ext uri="{FF2B5EF4-FFF2-40B4-BE49-F238E27FC236}">
                <a16:creationId xmlns:a16="http://schemas.microsoft.com/office/drawing/2014/main" id="{0DC4515D-C028-4736-A60E-5CB7BF9A4AD4}"/>
              </a:ext>
            </a:extLst>
          </p:cNvPr>
          <p:cNvSpPr txBox="1"/>
          <p:nvPr/>
        </p:nvSpPr>
        <p:spPr>
          <a:xfrm>
            <a:off x="807499" y="3037225"/>
            <a:ext cx="873943" cy="11165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my-MM" sz="5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Circle နှစ်ဖက်နှစ်ချက်ရွေ့လျားခြင်း</a:t>
            </a:r>
            <a:endParaRPr lang="ja-JP" altLang="en-US" sz="5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23" name="テキスト ボックス 1221">
            <a:extLst>
              <a:ext uri="{FF2B5EF4-FFF2-40B4-BE49-F238E27FC236}">
                <a16:creationId xmlns:a16="http://schemas.microsoft.com/office/drawing/2014/main" id="{B324AA7C-1BC0-49CF-B097-4C16C233739B}"/>
              </a:ext>
            </a:extLst>
          </p:cNvPr>
          <p:cNvSpPr txBox="1"/>
          <p:nvPr/>
        </p:nvSpPr>
        <p:spPr>
          <a:xfrm>
            <a:off x="1251555" y="2496908"/>
            <a:ext cx="186180" cy="13337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my-MM" sz="4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ဆွဲသည်</a:t>
            </a:r>
            <a:endParaRPr lang="ja-JP" altLang="en-US" sz="4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39" name="テキスト ボックス 1226">
            <a:extLst>
              <a:ext uri="{FF2B5EF4-FFF2-40B4-BE49-F238E27FC236}">
                <a16:creationId xmlns:a16="http://schemas.microsoft.com/office/drawing/2014/main" id="{DB9B9F61-C780-41D6-8162-1001F7B3A25F}"/>
              </a:ext>
            </a:extLst>
          </p:cNvPr>
          <p:cNvSpPr txBox="1"/>
          <p:nvPr/>
        </p:nvSpPr>
        <p:spPr>
          <a:xfrm>
            <a:off x="1272764" y="2822903"/>
            <a:ext cx="120714" cy="13337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my-MM" sz="400" kern="100" dirty="0">
                <a:solidFill>
                  <a:prstClr val="black"/>
                </a:solidFill>
                <a:latin typeface="Pyidaungsu" pitchFamily="34" charset="0"/>
                <a:ea typeface="ＭＳ Ｐゴシック" panose="020B0600070205080204" pitchFamily="50" charset="-128"/>
                <a:cs typeface="Pyidaungsu" pitchFamily="34" charset="0"/>
              </a:rPr>
              <a:t>တွန်းသည်</a:t>
            </a:r>
            <a:endParaRPr lang="ja-JP" altLang="en-US" sz="4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47" name="テキスト ボックス 1237">
            <a:extLst>
              <a:ext uri="{FF2B5EF4-FFF2-40B4-BE49-F238E27FC236}">
                <a16:creationId xmlns:a16="http://schemas.microsoft.com/office/drawing/2014/main" id="{67E4FA05-1EA3-4A31-8C1A-02188B08070C}"/>
              </a:ext>
            </a:extLst>
          </p:cNvPr>
          <p:cNvSpPr txBox="1"/>
          <p:nvPr/>
        </p:nvSpPr>
        <p:spPr>
          <a:xfrm>
            <a:off x="7785551" y="2403492"/>
            <a:ext cx="623318" cy="15310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my-MM" sz="7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angle ထောင့်ဒီဂရီ</a:t>
            </a:r>
            <a:endParaRPr lang="ja-JP" altLang="en-US" sz="7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48" name="テキスト ボックス 1238">
            <a:extLst>
              <a:ext uri="{FF2B5EF4-FFF2-40B4-BE49-F238E27FC236}">
                <a16:creationId xmlns:a16="http://schemas.microsoft.com/office/drawing/2014/main" id="{3AB18830-D746-41F2-8630-05511178F91F}"/>
              </a:ext>
            </a:extLst>
          </p:cNvPr>
          <p:cNvSpPr txBox="1"/>
          <p:nvPr/>
        </p:nvSpPr>
        <p:spPr>
          <a:xfrm>
            <a:off x="5049314" y="2386665"/>
            <a:ext cx="614045" cy="14287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my-MM" sz="7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မြေဆီလွှာအရည်အသွေး</a:t>
            </a:r>
            <a:endParaRPr lang="ja-JP" altLang="en-US" sz="7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49" name="テキスト ボックス 1239">
            <a:extLst>
              <a:ext uri="{FF2B5EF4-FFF2-40B4-BE49-F238E27FC236}">
                <a16:creationId xmlns:a16="http://schemas.microsoft.com/office/drawing/2014/main" id="{D8F1767A-8D49-427F-B8FF-83BF23639DA9}"/>
              </a:ext>
            </a:extLst>
          </p:cNvPr>
          <p:cNvSpPr txBox="1"/>
          <p:nvPr/>
        </p:nvSpPr>
        <p:spPr>
          <a:xfrm>
            <a:off x="4909552" y="2900772"/>
            <a:ext cx="917507" cy="14287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my-MM" sz="700" kern="10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ပျော့သောမြေ</a:t>
            </a:r>
            <a:endParaRPr lang="ja-JP" altLang="en-US" sz="7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50" name="テキスト ボックス 1240">
            <a:extLst>
              <a:ext uri="{FF2B5EF4-FFF2-40B4-BE49-F238E27FC236}">
                <a16:creationId xmlns:a16="http://schemas.microsoft.com/office/drawing/2014/main" id="{976FEC5A-E715-4D70-90B4-7BD36E397A0D}"/>
              </a:ext>
            </a:extLst>
          </p:cNvPr>
          <p:cNvSpPr txBox="1"/>
          <p:nvPr/>
        </p:nvSpPr>
        <p:spPr>
          <a:xfrm>
            <a:off x="4919077" y="2684587"/>
            <a:ext cx="907982" cy="14287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my-MM" sz="7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မာသောမြေ</a:t>
            </a:r>
            <a:endParaRPr lang="ja-JP" altLang="en-US" sz="7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51" name="テキスト ボックス 1241">
            <a:extLst>
              <a:ext uri="{FF2B5EF4-FFF2-40B4-BE49-F238E27FC236}">
                <a16:creationId xmlns:a16="http://schemas.microsoft.com/office/drawing/2014/main" id="{7FA9A592-C003-43B7-82F4-BAA50CBD03AC}"/>
              </a:ext>
            </a:extLst>
          </p:cNvPr>
          <p:cNvSpPr txBox="1"/>
          <p:nvPr/>
        </p:nvSpPr>
        <p:spPr>
          <a:xfrm>
            <a:off x="4909552" y="3131625"/>
            <a:ext cx="852443" cy="14287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my-MM" sz="700" kern="10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မြေစုခြင်း</a:t>
            </a:r>
            <a:endParaRPr lang="ja-JP" altLang="en-US" sz="7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52" name="テキスト ボックス 1242">
            <a:extLst>
              <a:ext uri="{FF2B5EF4-FFF2-40B4-BE49-F238E27FC236}">
                <a16:creationId xmlns:a16="http://schemas.microsoft.com/office/drawing/2014/main" id="{DF526644-76FF-41BA-BA3C-2640135D9767}"/>
              </a:ext>
            </a:extLst>
          </p:cNvPr>
          <p:cNvSpPr txBox="1"/>
          <p:nvPr/>
        </p:nvSpPr>
        <p:spPr>
          <a:xfrm>
            <a:off x="4909552" y="3376355"/>
            <a:ext cx="917507" cy="12386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my-MM" sz="700" kern="10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အပြီးသတ်ခြင်း</a:t>
            </a:r>
            <a:endParaRPr lang="ja-JP" altLang="en-US" sz="7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53" name="テキスト ボックス 1243">
            <a:extLst>
              <a:ext uri="{FF2B5EF4-FFF2-40B4-BE49-F238E27FC236}">
                <a16:creationId xmlns:a16="http://schemas.microsoft.com/office/drawing/2014/main" id="{4D2F7F3E-FC5A-4F61-92DC-5CCEFA6C7856}"/>
              </a:ext>
            </a:extLst>
          </p:cNvPr>
          <p:cNvSpPr txBox="1"/>
          <p:nvPr/>
        </p:nvSpPr>
        <p:spPr>
          <a:xfrm>
            <a:off x="5913769" y="2315945"/>
            <a:ext cx="614044" cy="24765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my-MM" sz="700" kern="10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angle ထောင့်ဒီဂရီ (θ)</a:t>
            </a:r>
            <a:endParaRPr lang="ja-JP" altLang="en-US" sz="7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54" name="テキスト ボックス 1244">
            <a:extLst>
              <a:ext uri="{FF2B5EF4-FFF2-40B4-BE49-F238E27FC236}">
                <a16:creationId xmlns:a16="http://schemas.microsoft.com/office/drawing/2014/main" id="{5BC9728E-1BA5-4062-849D-70A1BD382227}"/>
              </a:ext>
            </a:extLst>
          </p:cNvPr>
          <p:cNvSpPr txBox="1"/>
          <p:nvPr/>
        </p:nvSpPr>
        <p:spPr>
          <a:xfrm>
            <a:off x="5602549" y="4577308"/>
            <a:ext cx="806521" cy="16484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my-MM" sz="7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ဓါးသွား</a:t>
            </a:r>
            <a:endParaRPr lang="ja-JP" altLang="en-US" sz="7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55" name="テキスト ボックス 1245">
            <a:extLst>
              <a:ext uri="{FF2B5EF4-FFF2-40B4-BE49-F238E27FC236}">
                <a16:creationId xmlns:a16="http://schemas.microsoft.com/office/drawing/2014/main" id="{D5A8C462-2718-46F3-9136-DFC2C1104BB5}"/>
              </a:ext>
            </a:extLst>
          </p:cNvPr>
          <p:cNvSpPr txBox="1"/>
          <p:nvPr/>
        </p:nvSpPr>
        <p:spPr>
          <a:xfrm>
            <a:off x="5931155" y="5118634"/>
            <a:ext cx="806521" cy="16484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my-MM" sz="700" kern="10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ဓါးသွားအစွန်းထောင့်</a:t>
            </a:r>
            <a:endParaRPr lang="ja-JP" altLang="en-US" sz="7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56" name="テキスト ボックス 1246">
            <a:extLst>
              <a:ext uri="{FF2B5EF4-FFF2-40B4-BE49-F238E27FC236}">
                <a16:creationId xmlns:a16="http://schemas.microsoft.com/office/drawing/2014/main" id="{BDB1373B-7D92-40BD-A7BC-906A5B64233E}"/>
              </a:ext>
            </a:extLst>
          </p:cNvPr>
          <p:cNvSpPr txBox="1"/>
          <p:nvPr/>
        </p:nvSpPr>
        <p:spPr>
          <a:xfrm>
            <a:off x="7584089" y="4329080"/>
            <a:ext cx="813878" cy="33065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ct val="150000"/>
              </a:lnSpc>
            </a:pPr>
            <a:r>
              <a:rPr lang="my-MM" sz="7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ဖြတ်တောက်ထောင့် ချိန်ညှိမှု အကူမူလီ</a:t>
            </a:r>
            <a:endParaRPr lang="ja-JP" altLang="en-US" sz="7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57" name="テキスト ボックス 1247">
            <a:extLst>
              <a:ext uri="{FF2B5EF4-FFF2-40B4-BE49-F238E27FC236}">
                <a16:creationId xmlns:a16="http://schemas.microsoft.com/office/drawing/2014/main" id="{E623A26D-61FC-49F4-90FB-146887B46795}"/>
              </a:ext>
            </a:extLst>
          </p:cNvPr>
          <p:cNvSpPr txBox="1"/>
          <p:nvPr/>
        </p:nvSpPr>
        <p:spPr>
          <a:xfrm>
            <a:off x="7668513" y="5262137"/>
            <a:ext cx="813878" cy="15813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my-MM" sz="7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ဖြတ်တောက်ထောင့်</a:t>
            </a:r>
            <a:endParaRPr lang="ja-JP" altLang="en-US" sz="7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58" name="テキスト ボックス 1221">
            <a:extLst>
              <a:ext uri="{FF2B5EF4-FFF2-40B4-BE49-F238E27FC236}">
                <a16:creationId xmlns:a16="http://schemas.microsoft.com/office/drawing/2014/main" id="{B324AA7C-1BC0-49CF-B097-4C16C233739B}"/>
              </a:ext>
            </a:extLst>
          </p:cNvPr>
          <p:cNvSpPr txBox="1"/>
          <p:nvPr/>
        </p:nvSpPr>
        <p:spPr>
          <a:xfrm>
            <a:off x="1230690" y="3242545"/>
            <a:ext cx="186180" cy="13337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my-MM" sz="4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ဆွဲသည်</a:t>
            </a:r>
            <a:endParaRPr lang="ja-JP" altLang="en-US" sz="4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59" name="テキスト ボックス 1221">
            <a:extLst>
              <a:ext uri="{FF2B5EF4-FFF2-40B4-BE49-F238E27FC236}">
                <a16:creationId xmlns:a16="http://schemas.microsoft.com/office/drawing/2014/main" id="{B324AA7C-1BC0-49CF-B097-4C16C233739B}"/>
              </a:ext>
            </a:extLst>
          </p:cNvPr>
          <p:cNvSpPr txBox="1"/>
          <p:nvPr/>
        </p:nvSpPr>
        <p:spPr>
          <a:xfrm>
            <a:off x="959481" y="3970490"/>
            <a:ext cx="186180" cy="13337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my-MM" sz="4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ဆွဲသည်</a:t>
            </a:r>
            <a:endParaRPr lang="ja-JP" altLang="en-US" sz="4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60" name="テキスト ボックス 1221">
            <a:extLst>
              <a:ext uri="{FF2B5EF4-FFF2-40B4-BE49-F238E27FC236}">
                <a16:creationId xmlns:a16="http://schemas.microsoft.com/office/drawing/2014/main" id="{B324AA7C-1BC0-49CF-B097-4C16C233739B}"/>
              </a:ext>
            </a:extLst>
          </p:cNvPr>
          <p:cNvSpPr txBox="1"/>
          <p:nvPr/>
        </p:nvSpPr>
        <p:spPr>
          <a:xfrm>
            <a:off x="1245782" y="4723652"/>
            <a:ext cx="186180" cy="13337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my-MM" sz="4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ဆွဲသည်</a:t>
            </a:r>
            <a:endParaRPr lang="ja-JP" altLang="en-US" sz="4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61" name="テキスト ボックス 1226">
            <a:extLst>
              <a:ext uri="{FF2B5EF4-FFF2-40B4-BE49-F238E27FC236}">
                <a16:creationId xmlns:a16="http://schemas.microsoft.com/office/drawing/2014/main" id="{DB9B9F61-C780-41D6-8162-1001F7B3A25F}"/>
              </a:ext>
            </a:extLst>
          </p:cNvPr>
          <p:cNvSpPr txBox="1"/>
          <p:nvPr/>
        </p:nvSpPr>
        <p:spPr>
          <a:xfrm>
            <a:off x="959481" y="3217409"/>
            <a:ext cx="120714" cy="13337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my-MM" sz="400" kern="100" dirty="0">
                <a:solidFill>
                  <a:prstClr val="black"/>
                </a:solidFill>
                <a:latin typeface="Pyidaungsu" pitchFamily="34" charset="0"/>
                <a:ea typeface="ＭＳ Ｐゴシック" panose="020B0600070205080204" pitchFamily="50" charset="-128"/>
                <a:cs typeface="Pyidaungsu" pitchFamily="34" charset="0"/>
              </a:rPr>
              <a:t>တွန်းသည်</a:t>
            </a:r>
            <a:endParaRPr lang="ja-JP" altLang="en-US" sz="4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62" name="テキスト ボックス 1226">
            <a:extLst>
              <a:ext uri="{FF2B5EF4-FFF2-40B4-BE49-F238E27FC236}">
                <a16:creationId xmlns:a16="http://schemas.microsoft.com/office/drawing/2014/main" id="{DB9B9F61-C780-41D6-8162-1001F7B3A25F}"/>
              </a:ext>
            </a:extLst>
          </p:cNvPr>
          <p:cNvSpPr txBox="1"/>
          <p:nvPr/>
        </p:nvSpPr>
        <p:spPr>
          <a:xfrm>
            <a:off x="1275234" y="4043223"/>
            <a:ext cx="120714" cy="13337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my-MM" sz="400" kern="100" dirty="0">
                <a:solidFill>
                  <a:prstClr val="black"/>
                </a:solidFill>
                <a:latin typeface="Pyidaungsu" pitchFamily="34" charset="0"/>
                <a:ea typeface="ＭＳ Ｐゴシック" panose="020B0600070205080204" pitchFamily="50" charset="-128"/>
                <a:cs typeface="Pyidaungsu" pitchFamily="34" charset="0"/>
              </a:rPr>
              <a:t>တွန်းသည်</a:t>
            </a:r>
            <a:endParaRPr lang="ja-JP" altLang="en-US" sz="4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63" name="テキスト ボックス 1226">
            <a:extLst>
              <a:ext uri="{FF2B5EF4-FFF2-40B4-BE49-F238E27FC236}">
                <a16:creationId xmlns:a16="http://schemas.microsoft.com/office/drawing/2014/main" id="{DB9B9F61-C780-41D6-8162-1001F7B3A25F}"/>
              </a:ext>
            </a:extLst>
          </p:cNvPr>
          <p:cNvSpPr txBox="1"/>
          <p:nvPr/>
        </p:nvSpPr>
        <p:spPr>
          <a:xfrm>
            <a:off x="1292948" y="5029871"/>
            <a:ext cx="120714" cy="13337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my-MM" sz="400" kern="100" dirty="0">
                <a:solidFill>
                  <a:prstClr val="black"/>
                </a:solidFill>
                <a:latin typeface="Pyidaungsu" pitchFamily="34" charset="0"/>
                <a:ea typeface="ＭＳ Ｐゴシック" panose="020B0600070205080204" pitchFamily="50" charset="-128"/>
                <a:cs typeface="Pyidaungsu" pitchFamily="34" charset="0"/>
              </a:rPr>
              <a:t>တွန်းသည်</a:t>
            </a:r>
            <a:endParaRPr lang="ja-JP" altLang="en-US" sz="4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64" name="テキスト ボックス 1221">
            <a:extLst>
              <a:ext uri="{FF2B5EF4-FFF2-40B4-BE49-F238E27FC236}">
                <a16:creationId xmlns:a16="http://schemas.microsoft.com/office/drawing/2014/main" id="{B324AA7C-1BC0-49CF-B097-4C16C233739B}"/>
              </a:ext>
            </a:extLst>
          </p:cNvPr>
          <p:cNvSpPr txBox="1"/>
          <p:nvPr/>
        </p:nvSpPr>
        <p:spPr>
          <a:xfrm>
            <a:off x="4249393" y="2818062"/>
            <a:ext cx="186180" cy="13337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my-MM" sz="4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ဆွဲသည်</a:t>
            </a:r>
            <a:endParaRPr lang="ja-JP" altLang="en-US" sz="4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65" name="テキスト ボックス 1221">
            <a:extLst>
              <a:ext uri="{FF2B5EF4-FFF2-40B4-BE49-F238E27FC236}">
                <a16:creationId xmlns:a16="http://schemas.microsoft.com/office/drawing/2014/main" id="{B324AA7C-1BC0-49CF-B097-4C16C233739B}"/>
              </a:ext>
            </a:extLst>
          </p:cNvPr>
          <p:cNvSpPr txBox="1"/>
          <p:nvPr/>
        </p:nvSpPr>
        <p:spPr>
          <a:xfrm>
            <a:off x="4229293" y="3224263"/>
            <a:ext cx="206280" cy="9647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my-MM" sz="4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ဆွဲသည်</a:t>
            </a:r>
            <a:endParaRPr lang="ja-JP" altLang="en-US" sz="4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66" name="テキスト ボックス 1221">
            <a:extLst>
              <a:ext uri="{FF2B5EF4-FFF2-40B4-BE49-F238E27FC236}">
                <a16:creationId xmlns:a16="http://schemas.microsoft.com/office/drawing/2014/main" id="{B324AA7C-1BC0-49CF-B097-4C16C233739B}"/>
              </a:ext>
            </a:extLst>
          </p:cNvPr>
          <p:cNvSpPr txBox="1"/>
          <p:nvPr/>
        </p:nvSpPr>
        <p:spPr>
          <a:xfrm>
            <a:off x="4248472" y="3981991"/>
            <a:ext cx="186180" cy="11612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my-MM" sz="4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ဆွဲသည်</a:t>
            </a:r>
            <a:endParaRPr lang="ja-JP" altLang="en-US" sz="4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67" name="テキスト ボックス 1221">
            <a:extLst>
              <a:ext uri="{FF2B5EF4-FFF2-40B4-BE49-F238E27FC236}">
                <a16:creationId xmlns:a16="http://schemas.microsoft.com/office/drawing/2014/main" id="{B324AA7C-1BC0-49CF-B097-4C16C233739B}"/>
              </a:ext>
            </a:extLst>
          </p:cNvPr>
          <p:cNvSpPr txBox="1"/>
          <p:nvPr/>
        </p:nvSpPr>
        <p:spPr>
          <a:xfrm>
            <a:off x="4241823" y="4729402"/>
            <a:ext cx="186180" cy="11612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my-MM" sz="4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ဆွဲသည်</a:t>
            </a:r>
            <a:endParaRPr lang="ja-JP" altLang="en-US" sz="4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68" name="テキスト ボックス 1226">
            <a:extLst>
              <a:ext uri="{FF2B5EF4-FFF2-40B4-BE49-F238E27FC236}">
                <a16:creationId xmlns:a16="http://schemas.microsoft.com/office/drawing/2014/main" id="{DB9B9F61-C780-41D6-8162-1001F7B3A25F}"/>
              </a:ext>
            </a:extLst>
          </p:cNvPr>
          <p:cNvSpPr txBox="1"/>
          <p:nvPr/>
        </p:nvSpPr>
        <p:spPr>
          <a:xfrm>
            <a:off x="3937784" y="2484531"/>
            <a:ext cx="120714" cy="13337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my-MM" sz="400" kern="100" dirty="0">
                <a:solidFill>
                  <a:prstClr val="black"/>
                </a:solidFill>
                <a:latin typeface="Pyidaungsu" pitchFamily="34" charset="0"/>
                <a:ea typeface="ＭＳ Ｐゴシック" panose="020B0600070205080204" pitchFamily="50" charset="-128"/>
                <a:cs typeface="Pyidaungsu" pitchFamily="34" charset="0"/>
              </a:rPr>
              <a:t>တွန်းသည်</a:t>
            </a:r>
            <a:endParaRPr lang="ja-JP" altLang="en-US" sz="4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69" name="テキスト ボックス 1226">
            <a:extLst>
              <a:ext uri="{FF2B5EF4-FFF2-40B4-BE49-F238E27FC236}">
                <a16:creationId xmlns:a16="http://schemas.microsoft.com/office/drawing/2014/main" id="{DB9B9F61-C780-41D6-8162-1001F7B3A25F}"/>
              </a:ext>
            </a:extLst>
          </p:cNvPr>
          <p:cNvSpPr txBox="1"/>
          <p:nvPr/>
        </p:nvSpPr>
        <p:spPr>
          <a:xfrm>
            <a:off x="3951063" y="3207010"/>
            <a:ext cx="120714" cy="13337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my-MM" sz="400" kern="100" dirty="0">
                <a:solidFill>
                  <a:prstClr val="black"/>
                </a:solidFill>
                <a:latin typeface="Pyidaungsu" pitchFamily="34" charset="0"/>
                <a:ea typeface="ＭＳ Ｐゴシック" panose="020B0600070205080204" pitchFamily="50" charset="-128"/>
                <a:cs typeface="Pyidaungsu" pitchFamily="34" charset="0"/>
              </a:rPr>
              <a:t>တွန်းသည်</a:t>
            </a:r>
            <a:endParaRPr lang="ja-JP" altLang="en-US" sz="4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70" name="テキスト ボックス 1226">
            <a:extLst>
              <a:ext uri="{FF2B5EF4-FFF2-40B4-BE49-F238E27FC236}">
                <a16:creationId xmlns:a16="http://schemas.microsoft.com/office/drawing/2014/main" id="{DB9B9F61-C780-41D6-8162-1001F7B3A25F}"/>
              </a:ext>
            </a:extLst>
          </p:cNvPr>
          <p:cNvSpPr txBox="1"/>
          <p:nvPr/>
        </p:nvSpPr>
        <p:spPr>
          <a:xfrm>
            <a:off x="3949286" y="3970782"/>
            <a:ext cx="120714" cy="13337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my-MM" sz="400" kern="100" dirty="0">
                <a:solidFill>
                  <a:prstClr val="black"/>
                </a:solidFill>
                <a:latin typeface="Pyidaungsu" pitchFamily="34" charset="0"/>
                <a:ea typeface="ＭＳ Ｐゴシック" panose="020B0600070205080204" pitchFamily="50" charset="-128"/>
                <a:cs typeface="Pyidaungsu" pitchFamily="34" charset="0"/>
              </a:rPr>
              <a:t>တွန်းသည်</a:t>
            </a:r>
            <a:endParaRPr lang="ja-JP" altLang="en-US" sz="4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71" name="テキスト ボックス 1226">
            <a:extLst>
              <a:ext uri="{FF2B5EF4-FFF2-40B4-BE49-F238E27FC236}">
                <a16:creationId xmlns:a16="http://schemas.microsoft.com/office/drawing/2014/main" id="{DB9B9F61-C780-41D6-8162-1001F7B3A25F}"/>
              </a:ext>
            </a:extLst>
          </p:cNvPr>
          <p:cNvSpPr txBox="1"/>
          <p:nvPr/>
        </p:nvSpPr>
        <p:spPr>
          <a:xfrm>
            <a:off x="4272076" y="5051946"/>
            <a:ext cx="120714" cy="13337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my-MM" sz="400" kern="100" dirty="0">
                <a:solidFill>
                  <a:prstClr val="black"/>
                </a:solidFill>
                <a:latin typeface="Pyidaungsu" pitchFamily="34" charset="0"/>
                <a:ea typeface="ＭＳ Ｐゴシック" panose="020B0600070205080204" pitchFamily="50" charset="-128"/>
                <a:cs typeface="Pyidaungsu" pitchFamily="34" charset="0"/>
              </a:rPr>
              <a:t>တွန်းသည်</a:t>
            </a:r>
            <a:endParaRPr lang="ja-JP" altLang="en-US" sz="4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207493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my-MM" sz="1600" dirty="0"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motor grader ２・・・အခြေခံလုပ်စ</a:t>
            </a:r>
            <a:r>
              <a:rPr lang="en-US" sz="1600" dirty="0"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ဉ်</a:t>
            </a:r>
            <a:endParaRPr kumimoji="1" lang="ja-JP" altLang="en-US" sz="1600" dirty="0"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4425950" y="6456842"/>
            <a:ext cx="4570213" cy="2308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my-MM" sz="900" dirty="0">
                <a:solidFill>
                  <a:prstClr val="black"/>
                </a:solidFill>
                <a:latin typeface="Pyidaungsu" pitchFamily="34" charset="0"/>
                <a:cs typeface="Pyidaungsu" pitchFamily="34" charset="0"/>
              </a:rPr>
              <a:t>ဖတ်စာအုပ်စာမျက်နှာ 142 / အထောက်အကူပြုစာအုပ် စာမျက်နှာ 79</a:t>
            </a: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661" y="1885373"/>
            <a:ext cx="4306700" cy="1394076"/>
          </a:xfrm>
          <a:prstGeom prst="rect">
            <a:avLst/>
          </a:prstGeom>
        </p:spPr>
      </p:pic>
      <p:pic>
        <p:nvPicPr>
          <p:cNvPr id="15" name="図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5302" y="3896439"/>
            <a:ext cx="5900062" cy="2151998"/>
          </a:xfrm>
          <a:prstGeom prst="rect">
            <a:avLst/>
          </a:prstGeom>
        </p:spPr>
      </p:pic>
      <p:sp>
        <p:nvSpPr>
          <p:cNvPr id="16" name="テキスト ボックス 15"/>
          <p:cNvSpPr txBox="1"/>
          <p:nvPr/>
        </p:nvSpPr>
        <p:spPr>
          <a:xfrm>
            <a:off x="1381165" y="3374831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my-MM" sz="1200" dirty="0">
                <a:solidFill>
                  <a:prstClr val="black"/>
                </a:solidFill>
                <a:latin typeface="Pyidaungsu" pitchFamily="34" charset="0"/>
                <a:cs typeface="Pyidaungsu" pitchFamily="34" charset="0"/>
              </a:rPr>
              <a:t>ယိုင်ခြင်းလုပ်ဆောင်ပုံ</a:t>
            </a: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3016528" y="6052110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my-MM" sz="1200">
                <a:solidFill>
                  <a:prstClr val="black"/>
                </a:solidFill>
                <a:latin typeface="Pyidaungsu" pitchFamily="34" charset="0"/>
                <a:cs typeface="Pyidaungsu" pitchFamily="34" charset="0"/>
              </a:rPr>
              <a:t>ဓါးသွားနှင့်ဆက်သွယ်ခြင်း၏ဥပမာ</a:t>
            </a:r>
          </a:p>
        </p:txBody>
      </p:sp>
      <p:pic>
        <p:nvPicPr>
          <p:cNvPr id="18" name="図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00987" y="1797627"/>
            <a:ext cx="3656245" cy="1632887"/>
          </a:xfrm>
          <a:prstGeom prst="rect">
            <a:avLst/>
          </a:prstGeom>
        </p:spPr>
      </p:pic>
      <p:sp>
        <p:nvSpPr>
          <p:cNvPr id="19" name="テキスト ボックス 18"/>
          <p:cNvSpPr txBox="1"/>
          <p:nvPr/>
        </p:nvSpPr>
        <p:spPr>
          <a:xfrm>
            <a:off x="5006235" y="3397295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my-MM" sz="1200" dirty="0">
                <a:solidFill>
                  <a:prstClr val="black"/>
                </a:solidFill>
                <a:latin typeface="Pyidaungsu" pitchFamily="34" charset="0"/>
                <a:cs typeface="Pyidaungsu" pitchFamily="34" charset="0"/>
              </a:rPr>
              <a:t>လက်ဝဲဘက်ကွေ့ရန် တာယာစောင်းခြင်း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>
              <a:buFont typeface="Arial" panose="020B0604020202020204" pitchFamily="34" charset="0"/>
              <a:buNone/>
            </a:pPr>
            <a:endParaRPr lang="en-US" altLang="ja-JP" sz="20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Font typeface="Arial" panose="020B0604020202020204" pitchFamily="34" charset="0"/>
              <a:buNone/>
            </a:pPr>
            <a:endParaRPr lang="en-US" altLang="ja-JP" sz="20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Font typeface="Arial" panose="020B0604020202020204" pitchFamily="34" charset="0"/>
              <a:buNone/>
            </a:pPr>
            <a:endParaRPr lang="en-US" altLang="ja-JP" sz="20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Font typeface="Arial" panose="020B0604020202020204" pitchFamily="34" charset="0"/>
              <a:buNone/>
            </a:pPr>
            <a:endParaRPr lang="en-US" altLang="ja-JP" sz="20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Font typeface="Arial" panose="020B0604020202020204" pitchFamily="34" charset="0"/>
              <a:buNone/>
            </a:pPr>
            <a:endParaRPr lang="en-US" altLang="ja-JP" sz="20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Font typeface="Arial" panose="020B0604020202020204" pitchFamily="34" charset="0"/>
              <a:buNone/>
            </a:pPr>
            <a:endParaRPr lang="en-US" altLang="ja-JP" sz="20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Font typeface="Arial" panose="020B0604020202020204" pitchFamily="34" charset="0"/>
              <a:buNone/>
            </a:pPr>
            <a:endParaRPr lang="en-US" altLang="ja-JP" sz="20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2" name="テキスト ボックス 1248">
            <a:extLst>
              <a:ext uri="{FF2B5EF4-FFF2-40B4-BE49-F238E27FC236}">
                <a16:creationId xmlns:a16="http://schemas.microsoft.com/office/drawing/2014/main" id="{64E9D59D-A09D-40A7-ACEF-5A54D750349D}"/>
              </a:ext>
            </a:extLst>
          </p:cNvPr>
          <p:cNvSpPr txBox="1"/>
          <p:nvPr/>
        </p:nvSpPr>
        <p:spPr>
          <a:xfrm>
            <a:off x="949398" y="2169343"/>
            <a:ext cx="1039444" cy="16785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my-MM" sz="7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ဝန်ကြောင့် သွားသည့်ဘက်</a:t>
            </a:r>
            <a:endParaRPr lang="ja-JP" altLang="en-US" sz="7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13" name="テキスト ボックス 1249">
            <a:extLst>
              <a:ext uri="{FF2B5EF4-FFF2-40B4-BE49-F238E27FC236}">
                <a16:creationId xmlns:a16="http://schemas.microsoft.com/office/drawing/2014/main" id="{8FFCEA2E-B874-4312-9F71-8BF0FB36D0E6}"/>
              </a:ext>
            </a:extLst>
          </p:cNvPr>
          <p:cNvSpPr txBox="1"/>
          <p:nvPr/>
        </p:nvSpPr>
        <p:spPr>
          <a:xfrm>
            <a:off x="981607" y="2393227"/>
            <a:ext cx="1007235" cy="16784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my-MM" sz="700" kern="10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ရှေ့တည့်တည့်သွားခြင်း</a:t>
            </a:r>
            <a:endParaRPr lang="ja-JP" altLang="en-US" sz="7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14" name="テキスト ボックス 1250">
            <a:extLst>
              <a:ext uri="{FF2B5EF4-FFF2-40B4-BE49-F238E27FC236}">
                <a16:creationId xmlns:a16="http://schemas.microsoft.com/office/drawing/2014/main" id="{D0D7ACD2-2E4A-4716-9853-A66679CDA3DB}"/>
              </a:ext>
            </a:extLst>
          </p:cNvPr>
          <p:cNvSpPr txBox="1"/>
          <p:nvPr/>
        </p:nvSpPr>
        <p:spPr>
          <a:xfrm>
            <a:off x="1229894" y="2762022"/>
            <a:ext cx="726739" cy="32279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my-MM" sz="7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ယိုင်ခြင်းဖြင့် သွားသည့်ဘက်</a:t>
            </a:r>
            <a:endParaRPr lang="ja-JP" altLang="en-US" sz="7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  <a:p>
            <a:pPr algn="just"/>
            <a:r>
              <a:rPr lang="my-MM" sz="7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 </a:t>
            </a:r>
            <a:endParaRPr lang="ja-JP" altLang="en-US" sz="7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20" name="テキスト ボックス 1251">
            <a:extLst>
              <a:ext uri="{FF2B5EF4-FFF2-40B4-BE49-F238E27FC236}">
                <a16:creationId xmlns:a16="http://schemas.microsoft.com/office/drawing/2014/main" id="{88E76E35-DCCA-4100-B79C-1865F77AF2B4}"/>
              </a:ext>
            </a:extLst>
          </p:cNvPr>
          <p:cNvSpPr txBox="1"/>
          <p:nvPr/>
        </p:nvSpPr>
        <p:spPr>
          <a:xfrm>
            <a:off x="3853787" y="3073169"/>
            <a:ext cx="764988" cy="14075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my-MM" sz="800" kern="100">
                <a:solidFill>
                  <a:prstClr val="black"/>
                </a:solidFill>
                <a:latin typeface="Arial" panose="020B0604020202020204" pitchFamily="34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Windrow</a:t>
            </a:r>
            <a:endParaRPr lang="ja-JP" altLang="en-US" sz="800" kern="100" dirty="0">
              <a:solidFill>
                <a:prstClr val="black"/>
              </a:solidFill>
              <a:latin typeface="Arial" panose="020B0604020202020204" pitchFamily="34" charset="0"/>
              <a:ea typeface="ＭＳ Ｐゴシック" panose="020B060007020508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21" name="テキスト ボックス 1255">
            <a:extLst>
              <a:ext uri="{FF2B5EF4-FFF2-40B4-BE49-F238E27FC236}">
                <a16:creationId xmlns:a16="http://schemas.microsoft.com/office/drawing/2014/main" id="{4F956443-1D5A-4BE3-B6E3-6AA50716710A}"/>
              </a:ext>
            </a:extLst>
          </p:cNvPr>
          <p:cNvSpPr txBox="1"/>
          <p:nvPr/>
        </p:nvSpPr>
        <p:spPr>
          <a:xfrm>
            <a:off x="4908398" y="2662255"/>
            <a:ext cx="512261" cy="19953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180340" indent="-180340"/>
            <a:r>
              <a:rPr lang="my-MM" sz="700" kern="10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လက်ဝဲဘက်ကွေ့ခြင်း</a:t>
            </a:r>
            <a:endParaRPr lang="ja-JP" altLang="en-US" sz="700" kern="10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22" name="テキスト ボックス 1256">
            <a:extLst>
              <a:ext uri="{FF2B5EF4-FFF2-40B4-BE49-F238E27FC236}">
                <a16:creationId xmlns:a16="http://schemas.microsoft.com/office/drawing/2014/main" id="{19FD17D1-6306-4D6B-8121-86BB7EF02FA1}"/>
              </a:ext>
            </a:extLst>
          </p:cNvPr>
          <p:cNvSpPr txBox="1"/>
          <p:nvPr/>
        </p:nvSpPr>
        <p:spPr>
          <a:xfrm>
            <a:off x="5823884" y="3256082"/>
            <a:ext cx="1228351" cy="19953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my-MM" sz="700" kern="10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တာယာယိုင်သည့်ဘက်</a:t>
            </a:r>
            <a:endParaRPr lang="ja-JP" altLang="en-US" sz="700" kern="10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23" name="テキスト ボックス 1252">
            <a:extLst>
              <a:ext uri="{FF2B5EF4-FFF2-40B4-BE49-F238E27FC236}">
                <a16:creationId xmlns:a16="http://schemas.microsoft.com/office/drawing/2014/main" id="{C245E501-0B55-4EF5-A489-9E5B7C848A27}"/>
              </a:ext>
            </a:extLst>
          </p:cNvPr>
          <p:cNvSpPr txBox="1"/>
          <p:nvPr/>
        </p:nvSpPr>
        <p:spPr>
          <a:xfrm>
            <a:off x="1643420" y="5822517"/>
            <a:ext cx="1871056" cy="22959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180340" indent="-180340"/>
            <a:r>
              <a:rPr lang="my-MM" sz="7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（a）ရှေ့ဘီးနှင့်ဓါးသွားအကြားဆက်သွယ်ခြင်း</a:t>
            </a:r>
          </a:p>
        </p:txBody>
      </p:sp>
      <p:sp>
        <p:nvSpPr>
          <p:cNvPr id="24" name="テキスト ボックス 1253">
            <a:extLst>
              <a:ext uri="{FF2B5EF4-FFF2-40B4-BE49-F238E27FC236}">
                <a16:creationId xmlns:a16="http://schemas.microsoft.com/office/drawing/2014/main" id="{20053EC7-1700-4B63-888F-96DF24999D25}"/>
              </a:ext>
            </a:extLst>
          </p:cNvPr>
          <p:cNvSpPr txBox="1"/>
          <p:nvPr/>
        </p:nvSpPr>
        <p:spPr>
          <a:xfrm>
            <a:off x="3670541" y="5621441"/>
            <a:ext cx="2025370" cy="37147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68288" indent="-268288">
              <a:lnSpc>
                <a:spcPct val="150000"/>
              </a:lnSpc>
            </a:pPr>
            <a:r>
              <a:rPr lang="my-MM" sz="7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（b）နောက်ဘီးနှင့် ဓါးသွား၊ ဓါးသွား နှင့် frame ဆက်သွယ်ခြင်း</a:t>
            </a:r>
            <a:r>
              <a:rPr lang="en-US" sz="7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 </a:t>
            </a:r>
            <a:r>
              <a:rPr lang="my-MM" sz="7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frame ဆက်သွယ်ခြင်း</a:t>
            </a:r>
          </a:p>
        </p:txBody>
      </p:sp>
      <p:sp>
        <p:nvSpPr>
          <p:cNvPr id="25" name="テキスト ボックス 1254">
            <a:extLst>
              <a:ext uri="{FF2B5EF4-FFF2-40B4-BE49-F238E27FC236}">
                <a16:creationId xmlns:a16="http://schemas.microsoft.com/office/drawing/2014/main" id="{1C86FD6B-6DFD-4CF6-8CED-17545EBB0282}"/>
              </a:ext>
            </a:extLst>
          </p:cNvPr>
          <p:cNvSpPr txBox="1"/>
          <p:nvPr/>
        </p:nvSpPr>
        <p:spPr>
          <a:xfrm>
            <a:off x="5721247" y="5673368"/>
            <a:ext cx="2025370" cy="37147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180340" indent="-180340"/>
            <a:r>
              <a:rPr lang="my-MM" sz="7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（c）ဓါးသွားနှင့် scarifire အကြားဆက်သွယ်ခြင်း</a:t>
            </a:r>
          </a:p>
        </p:txBody>
      </p:sp>
    </p:spTree>
    <p:extLst>
      <p:ext uri="{BB962C8B-B14F-4D97-AF65-F5344CB8AC3E}">
        <p14:creationId xmlns:p14="http://schemas.microsoft.com/office/powerpoint/2010/main" val="406104204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図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50" y="4099153"/>
            <a:ext cx="3047365" cy="1473281"/>
          </a:xfrm>
          <a:prstGeom prst="rect">
            <a:avLst/>
          </a:prstGeom>
        </p:spPr>
      </p:pic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my-MM" sz="1600" dirty="0"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လိုက်လျောညီထွေဖြစ်သောလုပ်ငန်း</a:t>
            </a:r>
            <a:endParaRPr kumimoji="1" lang="ja-JP" altLang="en-US" sz="1600" dirty="0"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>
              <a:buFont typeface="Arial" panose="020B0604020202020204" pitchFamily="34" charset="0"/>
              <a:buNone/>
            </a:pPr>
            <a:endParaRPr lang="en-US" altLang="ja-JP" sz="20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Font typeface="Arial" panose="020B0604020202020204" pitchFamily="34" charset="0"/>
              <a:buNone/>
            </a:pPr>
            <a:endParaRPr lang="en-US" altLang="ja-JP" sz="20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Font typeface="Arial" panose="020B0604020202020204" pitchFamily="34" charset="0"/>
              <a:buNone/>
            </a:pPr>
            <a:endParaRPr lang="en-US" altLang="ja-JP" sz="20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Font typeface="Arial" panose="020B0604020202020204" pitchFamily="34" charset="0"/>
              <a:buNone/>
            </a:pPr>
            <a:endParaRPr lang="en-US" altLang="ja-JP" sz="20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Font typeface="Arial" panose="020B0604020202020204" pitchFamily="34" charset="0"/>
              <a:buNone/>
            </a:pPr>
            <a:endParaRPr lang="en-US" altLang="ja-JP" sz="20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Font typeface="Arial" panose="020B0604020202020204" pitchFamily="34" charset="0"/>
              <a:buNone/>
            </a:pPr>
            <a:endParaRPr lang="en-US" altLang="ja-JP" sz="20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Font typeface="Arial" panose="020B0604020202020204" pitchFamily="34" charset="0"/>
              <a:buNone/>
            </a:pPr>
            <a:endParaRPr lang="en-US" altLang="ja-JP" sz="20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782331" y="3126334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my-MM" sz="1200" dirty="0">
                <a:solidFill>
                  <a:prstClr val="black"/>
                </a:solidFill>
                <a:latin typeface="Pyidaungsu" pitchFamily="34" charset="0"/>
                <a:cs typeface="Pyidaungsu" pitchFamily="34" charset="0"/>
              </a:rPr>
              <a:t>Shoulder reach အနေအထားဥပမာ</a:t>
            </a: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4425950" y="6456842"/>
            <a:ext cx="4570213" cy="2308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my-MM" sz="900" dirty="0">
                <a:solidFill>
                  <a:prstClr val="black"/>
                </a:solidFill>
                <a:latin typeface="Pyidaungsu" pitchFamily="34" charset="0"/>
                <a:cs typeface="Pyidaungsu" pitchFamily="34" charset="0"/>
              </a:rPr>
              <a:t>ဖတ်စာအုပ်စာမျက်နှာ 144 / အထောက်အကူပြုစာအုပ် စာမျက်နှာ 79</a:t>
            </a: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628650" y="5583159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my-MM" sz="1200" dirty="0">
                <a:solidFill>
                  <a:prstClr val="black"/>
                </a:solidFill>
                <a:latin typeface="Pyidaungsu" pitchFamily="34" charset="0"/>
                <a:cs typeface="Pyidaungsu" pitchFamily="34" charset="0"/>
              </a:rPr>
              <a:t>articulate ဖြင့် U ပုံစံလှည့်ခြင်း</a:t>
            </a: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3367822" y="3012177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my-MM" sz="1200">
                <a:solidFill>
                  <a:prstClr val="black"/>
                </a:solidFill>
                <a:latin typeface="Pyidaungsu" pitchFamily="34" charset="0"/>
                <a:cs typeface="Pyidaungsu" pitchFamily="34" charset="0"/>
              </a:rPr>
              <a:t>bunk cut အနေအထားဥပမာ</a:t>
            </a: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5643235" y="2882528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my-MM" sz="1200">
                <a:solidFill>
                  <a:prstClr val="black"/>
                </a:solidFill>
                <a:latin typeface="Pyidaungsu" pitchFamily="34" charset="0"/>
                <a:cs typeface="Pyidaungsu" pitchFamily="34" charset="0"/>
              </a:rPr>
              <a:t>Snowplow ဖြင့်အလုပ်လုပ်ပုံဥပမာ</a:t>
            </a: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3580580" y="5822862"/>
            <a:ext cx="2636397" cy="276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en-US" sz="1200" dirty="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7988" y="1505515"/>
            <a:ext cx="1899756" cy="1387985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29876" y="1612972"/>
            <a:ext cx="1884248" cy="1209641"/>
          </a:xfrm>
          <a:prstGeom prst="rect">
            <a:avLst/>
          </a:prstGeom>
        </p:spPr>
      </p:pic>
      <p:pic>
        <p:nvPicPr>
          <p:cNvPr id="13" name="図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92781" y="1490872"/>
            <a:ext cx="2388265" cy="1364723"/>
          </a:xfrm>
          <a:prstGeom prst="rect">
            <a:avLst/>
          </a:prstGeom>
        </p:spPr>
      </p:pic>
      <p:pic>
        <p:nvPicPr>
          <p:cNvPr id="21" name="図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68768" y="4032739"/>
            <a:ext cx="2636397" cy="1627282"/>
          </a:xfrm>
          <a:prstGeom prst="rect">
            <a:avLst/>
          </a:prstGeom>
        </p:spPr>
      </p:pic>
      <p:pic>
        <p:nvPicPr>
          <p:cNvPr id="22" name="図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97919" y="4455818"/>
            <a:ext cx="1905000" cy="1057275"/>
          </a:xfrm>
          <a:prstGeom prst="rect">
            <a:avLst/>
          </a:prstGeom>
        </p:spPr>
      </p:pic>
      <p:sp>
        <p:nvSpPr>
          <p:cNvPr id="23" name="テキスト ボックス 22"/>
          <p:cNvSpPr txBox="1"/>
          <p:nvPr/>
        </p:nvSpPr>
        <p:spPr>
          <a:xfrm>
            <a:off x="5831614" y="5545863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my-MM" sz="1200" dirty="0">
                <a:solidFill>
                  <a:prstClr val="black"/>
                </a:solidFill>
                <a:latin typeface="Pyidaungsu" pitchFamily="34" charset="0"/>
                <a:cs typeface="Pyidaungsu" pitchFamily="34" charset="0"/>
              </a:rPr>
              <a:t>Scari ဖြတ်တောက်ထောင့်</a:t>
            </a:r>
          </a:p>
        </p:txBody>
      </p:sp>
      <p:sp>
        <p:nvSpPr>
          <p:cNvPr id="18" name="テキスト ボックス 1257">
            <a:extLst>
              <a:ext uri="{FF2B5EF4-FFF2-40B4-BE49-F238E27FC236}">
                <a16:creationId xmlns:a16="http://schemas.microsoft.com/office/drawing/2014/main" id="{775D61FC-9744-416D-B161-7A3FC13A1604}"/>
              </a:ext>
            </a:extLst>
          </p:cNvPr>
          <p:cNvSpPr txBox="1"/>
          <p:nvPr/>
        </p:nvSpPr>
        <p:spPr>
          <a:xfrm>
            <a:off x="5892781" y="2589049"/>
            <a:ext cx="718820" cy="13779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my-MM" sz="7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Snowplow</a:t>
            </a:r>
            <a:endParaRPr lang="ja-JP" altLang="en-US" sz="7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24" name="テキスト ボックス 1258">
            <a:extLst>
              <a:ext uri="{FF2B5EF4-FFF2-40B4-BE49-F238E27FC236}">
                <a16:creationId xmlns:a16="http://schemas.microsoft.com/office/drawing/2014/main" id="{83490D5D-0276-42AE-B39D-070A7A93FFD6}"/>
              </a:ext>
            </a:extLst>
          </p:cNvPr>
          <p:cNvSpPr txBox="1"/>
          <p:nvPr/>
        </p:nvSpPr>
        <p:spPr>
          <a:xfrm>
            <a:off x="4970624" y="4835793"/>
            <a:ext cx="911471" cy="20607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my-MM" sz="700" kern="10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offset ပမာဏ</a:t>
            </a:r>
            <a:endParaRPr lang="ja-JP" altLang="en-US" sz="7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25" name="テキスト ボックス 1260">
            <a:extLst>
              <a:ext uri="{FF2B5EF4-FFF2-40B4-BE49-F238E27FC236}">
                <a16:creationId xmlns:a16="http://schemas.microsoft.com/office/drawing/2014/main" id="{FEEE177C-E112-48CD-9F73-0787AC0F43D9}"/>
              </a:ext>
            </a:extLst>
          </p:cNvPr>
          <p:cNvSpPr txBox="1"/>
          <p:nvPr/>
        </p:nvSpPr>
        <p:spPr>
          <a:xfrm>
            <a:off x="7730104" y="5022517"/>
            <a:ext cx="785246" cy="20607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my-MM" sz="7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ဖြတ်တောက်ထောင့်</a:t>
            </a:r>
            <a:endParaRPr lang="ja-JP" altLang="en-US" sz="7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822336" y="5352859"/>
            <a:ext cx="2472955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my-MM" sz="1200" dirty="0">
                <a:latin typeface="Pyidaungsu" panose="020B0502040204020203" pitchFamily="34" charset="0"/>
                <a:cs typeface="Pyidaungsu" panose="020B0502040204020203" pitchFamily="34" charset="0"/>
              </a:rPr>
              <a:t>articulate ကိုသုံးထားသော offset ပုံစံအနေအထား</a:t>
            </a:r>
            <a:endParaRPr lang="en-US" sz="1200" dirty="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72125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my-MM" sz="1600" dirty="0"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တူးဖော်ရန်အတွက်စက်</a:t>
            </a:r>
            <a:endParaRPr kumimoji="1" lang="ja-JP" altLang="en-US" sz="16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idx="1"/>
          </p:nvPr>
        </p:nvSpPr>
        <p:spPr>
          <a:xfrm>
            <a:off x="628650" y="1268384"/>
            <a:ext cx="7886700" cy="4351338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marL="0" indent="0" rtl="0">
              <a:buNone/>
            </a:pPr>
            <a:endParaRPr lang="en-US" altLang="ja-JP" sz="12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0" indent="0" rtl="0">
              <a:buNone/>
            </a:pPr>
            <a:endParaRPr lang="en-US" altLang="ja-JP" sz="12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5922668"/>
            <a:ext cx="3312646" cy="2308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my-MM" sz="900" dirty="0">
                <a:solidFill>
                  <a:prstClr val="blac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ဖတ်စာအုပ်စာမျက်နှာ 9 / အထောက်အကူပြုစာအုပ် စာမျက်နှာ 9</a:t>
            </a: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929334" y="3143604"/>
            <a:ext cx="3312646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my-MM" sz="1200">
                <a:solidFill>
                  <a:prstClr val="blac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dragline ၏ဥပမာ</a:t>
            </a: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6957" y="1330430"/>
            <a:ext cx="2057400" cy="1800225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3557" y="3467023"/>
            <a:ext cx="3124200" cy="1828800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84930" y="2230542"/>
            <a:ext cx="3009900" cy="2152650"/>
          </a:xfrm>
          <a:prstGeom prst="rect">
            <a:avLst/>
          </a:prstGeom>
        </p:spPr>
      </p:pic>
      <p:sp>
        <p:nvSpPr>
          <p:cNvPr id="15" name="テキスト ボックス 14"/>
          <p:cNvSpPr txBox="1"/>
          <p:nvPr/>
        </p:nvSpPr>
        <p:spPr>
          <a:xfrm>
            <a:off x="929334" y="5295823"/>
            <a:ext cx="3312646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my-MM" sz="1200">
                <a:solidFill>
                  <a:prstClr val="blac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လက်သည်းဖြင့်တူးဖော်စက်၏ဥပမာ</a:t>
            </a: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4833557" y="4339964"/>
            <a:ext cx="3312646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my-MM" sz="1200">
                <a:solidFill>
                  <a:prstClr val="blac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ထရန်ချာ (Trencher)</a:t>
            </a:r>
          </a:p>
        </p:txBody>
      </p:sp>
    </p:spTree>
    <p:extLst>
      <p:ext uri="{BB962C8B-B14F-4D97-AF65-F5344CB8AC3E}">
        <p14:creationId xmlns:p14="http://schemas.microsoft.com/office/powerpoint/2010/main" val="301484324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4985" y="1669133"/>
            <a:ext cx="2359280" cy="1904582"/>
          </a:xfrm>
          <a:prstGeom prst="rect">
            <a:avLst/>
          </a:prstGeom>
        </p:spPr>
      </p:pic>
      <p:sp>
        <p:nvSpPr>
          <p:cNvPr id="24" name="テキスト ボックス 23"/>
          <p:cNvSpPr txBox="1"/>
          <p:nvPr/>
        </p:nvSpPr>
        <p:spPr>
          <a:xfrm>
            <a:off x="2805529" y="3573401"/>
            <a:ext cx="3237610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my-MM" sz="1000" dirty="0">
                <a:solidFill>
                  <a:prstClr val="black"/>
                </a:solidFill>
                <a:latin typeface="Pyidaungsu" pitchFamily="34" charset="0"/>
                <a:cs typeface="Pyidaungsu" pitchFamily="34" charset="0"/>
              </a:rPr>
              <a:t>ဗဟိုခွာအားကြောင့် ဘီးချော်ခြင်းကိုသတိထားပါ</a:t>
            </a: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41100" y="1751653"/>
            <a:ext cx="3217198" cy="1492780"/>
          </a:xfrm>
          <a:prstGeom prst="rect">
            <a:avLst/>
          </a:prstGeom>
        </p:spPr>
      </p:pic>
      <p:sp>
        <p:nvSpPr>
          <p:cNvPr id="25" name="テキスト ボックス 24"/>
          <p:cNvSpPr txBox="1"/>
          <p:nvPr/>
        </p:nvSpPr>
        <p:spPr>
          <a:xfrm>
            <a:off x="5235199" y="3245482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my-MM" sz="1200" dirty="0">
                <a:solidFill>
                  <a:prstClr val="black"/>
                </a:solidFill>
                <a:latin typeface="Pyidaungsu" pitchFamily="34" charset="0"/>
                <a:cs typeface="Pyidaungsu" pitchFamily="34" charset="0"/>
              </a:rPr>
              <a:t>Bowl အလွန်အကျွံမမြှောက်မိရန်သတိပြုပါ</a:t>
            </a: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650" y="1459164"/>
            <a:ext cx="2617660" cy="2397361"/>
          </a:xfrm>
          <a:prstGeom prst="rect">
            <a:avLst/>
          </a:prstGeom>
        </p:spPr>
      </p:pic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my-MM" sz="1600" dirty="0"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scraper (မော်တာ scraper)</a:t>
            </a:r>
            <a:endParaRPr kumimoji="1" lang="ja-JP" altLang="en-US" sz="1600" dirty="0"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>
              <a:buFont typeface="Arial" panose="020B0604020202020204" pitchFamily="34" charset="0"/>
              <a:buNone/>
            </a:pPr>
            <a:endParaRPr lang="en-US" altLang="ja-JP" sz="20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Font typeface="Arial" panose="020B0604020202020204" pitchFamily="34" charset="0"/>
              <a:buNone/>
            </a:pPr>
            <a:endParaRPr lang="en-US" altLang="ja-JP" sz="20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Font typeface="Arial" panose="020B0604020202020204" pitchFamily="34" charset="0"/>
              <a:buNone/>
            </a:pPr>
            <a:endParaRPr lang="en-US" altLang="ja-JP" sz="20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Font typeface="Arial" panose="020B0604020202020204" pitchFamily="34" charset="0"/>
              <a:buNone/>
            </a:pPr>
            <a:endParaRPr lang="en-US" altLang="ja-JP" sz="20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Font typeface="Arial" panose="020B0604020202020204" pitchFamily="34" charset="0"/>
              <a:buNone/>
            </a:pPr>
            <a:endParaRPr lang="en-US" altLang="ja-JP" sz="20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Font typeface="Arial" panose="020B0604020202020204" pitchFamily="34" charset="0"/>
              <a:buNone/>
            </a:pPr>
            <a:endParaRPr lang="en-US" altLang="ja-JP" sz="20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Font typeface="Arial" panose="020B0604020202020204" pitchFamily="34" charset="0"/>
              <a:buNone/>
            </a:pPr>
            <a:endParaRPr lang="en-US" altLang="ja-JP" sz="20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369328" y="3988571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my-MM" sz="1200" dirty="0">
                <a:solidFill>
                  <a:prstClr val="black"/>
                </a:solidFill>
                <a:latin typeface="Pyidaungsu" pitchFamily="34" charset="0"/>
                <a:cs typeface="Pyidaungsu" pitchFamily="34" charset="0"/>
              </a:rPr>
              <a:t>scraper ၏ လုပ်ဆောင်စေမည့်ကိရိယာဥပမာ</a:t>
            </a: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4425950" y="6456842"/>
            <a:ext cx="4570213" cy="2308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my-MM" sz="900" dirty="0">
                <a:solidFill>
                  <a:prstClr val="black"/>
                </a:solidFill>
                <a:latin typeface="Pyidaungsu" pitchFamily="34" charset="0"/>
                <a:cs typeface="Pyidaungsu" pitchFamily="34" charset="0"/>
              </a:rPr>
              <a:t>ဖတ်စာအုပ်စာမျက်နှာ 147 / အထောက်အကူပြုစာအုပ် စာမျက်နှာ 82</a:t>
            </a: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2478" y="4257275"/>
            <a:ext cx="4393889" cy="1860678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91913" y="3599000"/>
            <a:ext cx="2251524" cy="1016817"/>
          </a:xfrm>
          <a:prstGeom prst="rect">
            <a:avLst/>
          </a:prstGeom>
        </p:spPr>
      </p:pic>
      <p:pic>
        <p:nvPicPr>
          <p:cNvPr id="15" name="図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18105" y="4975316"/>
            <a:ext cx="3367096" cy="824237"/>
          </a:xfrm>
          <a:prstGeom prst="rect">
            <a:avLst/>
          </a:prstGeom>
        </p:spPr>
      </p:pic>
      <p:sp>
        <p:nvSpPr>
          <p:cNvPr id="26" name="テキスト ボックス 25"/>
          <p:cNvSpPr txBox="1"/>
          <p:nvPr/>
        </p:nvSpPr>
        <p:spPr>
          <a:xfrm>
            <a:off x="1377814" y="6074835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my-MM" sz="1200" dirty="0">
                <a:solidFill>
                  <a:prstClr val="black"/>
                </a:solidFill>
                <a:latin typeface="Pyidaungsu" pitchFamily="34" charset="0"/>
                <a:cs typeface="Pyidaungsu" pitchFamily="34" charset="0"/>
              </a:rPr>
              <a:t>အခြေခံတူးဖော်ခြင်းလုပ်ငန်းဥပမာ</a:t>
            </a: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5247591" y="5756435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my-MM" sz="1200" dirty="0">
                <a:solidFill>
                  <a:prstClr val="black"/>
                </a:solidFill>
                <a:latin typeface="Pyidaungsu" pitchFamily="34" charset="0"/>
                <a:cs typeface="Pyidaungsu" pitchFamily="34" charset="0"/>
              </a:rPr>
              <a:t>မြေဖယ်ရှားခြင်းလုပ်ငန်း၏ဥပမာ</a:t>
            </a: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5247591" y="4615189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my-MM" sz="1200" dirty="0">
                <a:solidFill>
                  <a:prstClr val="black"/>
                </a:solidFill>
                <a:latin typeface="Pyidaungsu" pitchFamily="34" charset="0"/>
                <a:cs typeface="Pyidaungsu" pitchFamily="34" charset="0"/>
              </a:rPr>
              <a:t>အစဉ်အတိုင်းတူးဖော်သည့်ဥပမာ</a:t>
            </a:r>
          </a:p>
        </p:txBody>
      </p:sp>
      <p:sp>
        <p:nvSpPr>
          <p:cNvPr id="17" name="テキスト ボックス 1261">
            <a:extLst>
              <a:ext uri="{FF2B5EF4-FFF2-40B4-BE49-F238E27FC236}">
                <a16:creationId xmlns:a16="http://schemas.microsoft.com/office/drawing/2014/main" id="{748C6C4F-AA5D-48D3-B3F3-034DC4896442}"/>
              </a:ext>
            </a:extLst>
          </p:cNvPr>
          <p:cNvSpPr txBox="1"/>
          <p:nvPr/>
        </p:nvSpPr>
        <p:spPr>
          <a:xfrm>
            <a:off x="1297780" y="1447611"/>
            <a:ext cx="895350" cy="13779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my-MM" sz="7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ဘရိတ်ခြေနင်းပြား</a:t>
            </a:r>
            <a:endParaRPr lang="ja-JP" altLang="en-US" sz="7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18" name="テキスト ボックス 1262">
            <a:extLst>
              <a:ext uri="{FF2B5EF4-FFF2-40B4-BE49-F238E27FC236}">
                <a16:creationId xmlns:a16="http://schemas.microsoft.com/office/drawing/2014/main" id="{60C6FCC0-CE4B-4008-9D31-2E7258F63444}"/>
              </a:ext>
            </a:extLst>
          </p:cNvPr>
          <p:cNvSpPr txBox="1"/>
          <p:nvPr/>
        </p:nvSpPr>
        <p:spPr>
          <a:xfrm>
            <a:off x="2292728" y="1428788"/>
            <a:ext cx="895350" cy="13779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my-MM" sz="700" kern="100" dirty="0">
                <a:solidFill>
                  <a:prstClr val="black"/>
                </a:solidFill>
                <a:latin typeface="Arial" panose="020B0604020202020204" pitchFamily="34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accelerator ခြေနင်း</a:t>
            </a:r>
            <a:endParaRPr lang="ja-JP" altLang="en-US" sz="700" kern="100" dirty="0">
              <a:solidFill>
                <a:prstClr val="black"/>
              </a:solidFill>
              <a:latin typeface="Arial" panose="020B0604020202020204" pitchFamily="34" charset="0"/>
              <a:ea typeface="ＭＳ Ｐゴシック" panose="020B060007020508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19" name="テキスト ボックス 1263">
            <a:extLst>
              <a:ext uri="{FF2B5EF4-FFF2-40B4-BE49-F238E27FC236}">
                <a16:creationId xmlns:a16="http://schemas.microsoft.com/office/drawing/2014/main" id="{761E74ED-29D0-4D6B-AFD4-29EC59B8954F}"/>
              </a:ext>
            </a:extLst>
          </p:cNvPr>
          <p:cNvSpPr txBox="1"/>
          <p:nvPr/>
        </p:nvSpPr>
        <p:spPr>
          <a:xfrm>
            <a:off x="2572085" y="1619178"/>
            <a:ext cx="895350" cy="13779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my-MM" sz="7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အရှိန်ပြောင်းလီဗာ</a:t>
            </a:r>
            <a:endParaRPr lang="ja-JP" altLang="en-US" sz="7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20" name="テキスト ボックス 1264">
            <a:extLst>
              <a:ext uri="{FF2B5EF4-FFF2-40B4-BE49-F238E27FC236}">
                <a16:creationId xmlns:a16="http://schemas.microsoft.com/office/drawing/2014/main" id="{E72BCBDF-84C9-4380-9873-1D59DAE3C504}"/>
              </a:ext>
            </a:extLst>
          </p:cNvPr>
          <p:cNvSpPr txBox="1"/>
          <p:nvPr/>
        </p:nvSpPr>
        <p:spPr>
          <a:xfrm>
            <a:off x="850155" y="3768383"/>
            <a:ext cx="878850" cy="16344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my-MM" sz="800" kern="10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Hold pedal</a:t>
            </a:r>
            <a:endParaRPr lang="ja-JP" altLang="en-US" sz="8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21" name="テキスト ボックス 1265">
            <a:extLst>
              <a:ext uri="{FF2B5EF4-FFF2-40B4-BE49-F238E27FC236}">
                <a16:creationId xmlns:a16="http://schemas.microsoft.com/office/drawing/2014/main" id="{2AF1C746-27C3-4205-81CF-1B2A8863F8B4}"/>
              </a:ext>
            </a:extLst>
          </p:cNvPr>
          <p:cNvSpPr txBox="1"/>
          <p:nvPr/>
        </p:nvSpPr>
        <p:spPr>
          <a:xfrm>
            <a:off x="1769031" y="3781176"/>
            <a:ext cx="1096865" cy="19401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my-MM" sz="8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Differential lock လီဗာ</a:t>
            </a:r>
            <a:endParaRPr lang="ja-JP" altLang="en-US" sz="8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22" name="テキスト ボックス 1266">
            <a:extLst>
              <a:ext uri="{FF2B5EF4-FFF2-40B4-BE49-F238E27FC236}">
                <a16:creationId xmlns:a16="http://schemas.microsoft.com/office/drawing/2014/main" id="{74F93233-3ABA-4EC9-8CE3-A351ED7B9914}"/>
              </a:ext>
            </a:extLst>
          </p:cNvPr>
          <p:cNvSpPr txBox="1"/>
          <p:nvPr/>
        </p:nvSpPr>
        <p:spPr>
          <a:xfrm rot="16200000">
            <a:off x="2679000" y="2456407"/>
            <a:ext cx="1089224" cy="15748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my-MM" sz="700" kern="100">
                <a:solidFill>
                  <a:prstClr val="black"/>
                </a:solidFill>
                <a:latin typeface="Arial" panose="020B0604020202020204" pitchFamily="34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Ejector လုပ်ဆောင်မှုလီဗာ</a:t>
            </a:r>
            <a:endParaRPr lang="ja-JP" altLang="en-US" sz="700" kern="100" dirty="0">
              <a:solidFill>
                <a:prstClr val="black"/>
              </a:solidFill>
              <a:latin typeface="Arial" panose="020B0604020202020204" pitchFamily="34" charset="0"/>
              <a:ea typeface="ＭＳ Ｐゴシック" panose="020B060007020508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23" name="テキスト ボックス 1267">
            <a:extLst>
              <a:ext uri="{FF2B5EF4-FFF2-40B4-BE49-F238E27FC236}">
                <a16:creationId xmlns:a16="http://schemas.microsoft.com/office/drawing/2014/main" id="{973808BA-3DF9-44CA-8976-7CB7E02659E4}"/>
              </a:ext>
            </a:extLst>
          </p:cNvPr>
          <p:cNvSpPr txBox="1"/>
          <p:nvPr/>
        </p:nvSpPr>
        <p:spPr>
          <a:xfrm rot="16200000">
            <a:off x="2511577" y="2155873"/>
            <a:ext cx="1079205" cy="16471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my-MM" sz="700" kern="100" dirty="0">
                <a:solidFill>
                  <a:prstClr val="black"/>
                </a:solidFill>
                <a:latin typeface="Arial" panose="020B0604020202020204" pitchFamily="34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Apron လုပ်ဆောင်မှုလီဗာ</a:t>
            </a:r>
            <a:endParaRPr lang="ja-JP" altLang="en-US" sz="700" kern="100" dirty="0">
              <a:solidFill>
                <a:prstClr val="black"/>
              </a:solidFill>
              <a:latin typeface="Arial" panose="020B0604020202020204" pitchFamily="34" charset="0"/>
              <a:ea typeface="ＭＳ Ｐゴシック" panose="020B060007020508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29" name="テキスト ボックス 1268">
            <a:extLst>
              <a:ext uri="{FF2B5EF4-FFF2-40B4-BE49-F238E27FC236}">
                <a16:creationId xmlns:a16="http://schemas.microsoft.com/office/drawing/2014/main" id="{E8280278-9102-40E5-8BBD-757FBA7D1341}"/>
              </a:ext>
            </a:extLst>
          </p:cNvPr>
          <p:cNvSpPr txBox="1"/>
          <p:nvPr/>
        </p:nvSpPr>
        <p:spPr>
          <a:xfrm rot="16200000">
            <a:off x="2452226" y="2072435"/>
            <a:ext cx="879797" cy="15338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my-MM" sz="7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Bowl လုပ်ဆောင်မှုလီဗာ</a:t>
            </a:r>
            <a:endParaRPr lang="ja-JP" altLang="en-US" sz="7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30" name="テキスト ボックス 1270">
            <a:extLst>
              <a:ext uri="{FF2B5EF4-FFF2-40B4-BE49-F238E27FC236}">
                <a16:creationId xmlns:a16="http://schemas.microsoft.com/office/drawing/2014/main" id="{E4103C34-6661-4984-A19E-DD5A0C54A6AC}"/>
              </a:ext>
            </a:extLst>
          </p:cNvPr>
          <p:cNvSpPr txBox="1"/>
          <p:nvPr/>
        </p:nvSpPr>
        <p:spPr>
          <a:xfrm>
            <a:off x="933578" y="4503999"/>
            <a:ext cx="745182" cy="1576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my-MM" sz="7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ဝန်မတင်မှု စတင်ခြင်း</a:t>
            </a:r>
            <a:endParaRPr lang="ja-JP" altLang="en-US" sz="7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31" name="テキスト ボックス 1271">
            <a:extLst>
              <a:ext uri="{FF2B5EF4-FFF2-40B4-BE49-F238E27FC236}">
                <a16:creationId xmlns:a16="http://schemas.microsoft.com/office/drawing/2014/main" id="{AF487EB6-01AE-4CCC-B604-2A9BDB7E8C33}"/>
              </a:ext>
            </a:extLst>
          </p:cNvPr>
          <p:cNvSpPr txBox="1"/>
          <p:nvPr/>
        </p:nvSpPr>
        <p:spPr>
          <a:xfrm>
            <a:off x="1773744" y="4353648"/>
            <a:ext cx="1075678" cy="1576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my-MM" sz="7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ပျမ်းမျှတူးဖော်သည့်အနက်</a:t>
            </a:r>
            <a:endParaRPr lang="ja-JP" altLang="en-US" sz="7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32" name="テキスト ボックス 1272">
            <a:extLst>
              <a:ext uri="{FF2B5EF4-FFF2-40B4-BE49-F238E27FC236}">
                <a16:creationId xmlns:a16="http://schemas.microsoft.com/office/drawing/2014/main" id="{2300DFBE-267E-4EEE-A585-82B046467EDD}"/>
              </a:ext>
            </a:extLst>
          </p:cNvPr>
          <p:cNvSpPr txBox="1"/>
          <p:nvPr/>
        </p:nvSpPr>
        <p:spPr>
          <a:xfrm>
            <a:off x="1769031" y="4525911"/>
            <a:ext cx="892583" cy="1576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my-MM" sz="7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ဝန်မတင်မှု ပြီးဆုံးခြင်း</a:t>
            </a:r>
            <a:endParaRPr lang="ja-JP" altLang="en-US" sz="7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33" name="テキスト ボックス 1273">
            <a:extLst>
              <a:ext uri="{FF2B5EF4-FFF2-40B4-BE49-F238E27FC236}">
                <a16:creationId xmlns:a16="http://schemas.microsoft.com/office/drawing/2014/main" id="{DA0C4B82-4F1F-4343-B1E6-0A783F688AAC}"/>
              </a:ext>
            </a:extLst>
          </p:cNvPr>
          <p:cNvSpPr txBox="1"/>
          <p:nvPr/>
        </p:nvSpPr>
        <p:spPr>
          <a:xfrm>
            <a:off x="3006447" y="4433689"/>
            <a:ext cx="679122" cy="16922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my-MM" sz="7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ဝန်မတင်မှု စတင်ခြင်း</a:t>
            </a:r>
            <a:endParaRPr lang="ja-JP" altLang="en-US" sz="7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34" name="テキスト ボックス 1274">
            <a:extLst>
              <a:ext uri="{FF2B5EF4-FFF2-40B4-BE49-F238E27FC236}">
                <a16:creationId xmlns:a16="http://schemas.microsoft.com/office/drawing/2014/main" id="{B6021E59-AC39-48FB-B7D6-B04913A41125}"/>
              </a:ext>
            </a:extLst>
          </p:cNvPr>
          <p:cNvSpPr txBox="1"/>
          <p:nvPr/>
        </p:nvSpPr>
        <p:spPr>
          <a:xfrm>
            <a:off x="3658781" y="4511842"/>
            <a:ext cx="825843" cy="1576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my-MM" sz="7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ဝန်မ</a:t>
            </a:r>
            <a:r>
              <a:rPr lang="en-US" sz="700" kern="100" dirty="0" err="1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တင</a:t>
            </a:r>
            <a:r>
              <a:rPr lang="en-US" sz="7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်</a:t>
            </a:r>
            <a:r>
              <a:rPr lang="my-MM" sz="7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မှု ပြီးဆုံးခြင်း</a:t>
            </a:r>
            <a:endParaRPr lang="ja-JP" altLang="en-US" sz="7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35" name="テキスト ボックス 1275">
            <a:extLst>
              <a:ext uri="{FF2B5EF4-FFF2-40B4-BE49-F238E27FC236}">
                <a16:creationId xmlns:a16="http://schemas.microsoft.com/office/drawing/2014/main" id="{FCB141CA-1243-4C37-9BDE-E9A31D756E93}"/>
              </a:ext>
            </a:extLst>
          </p:cNvPr>
          <p:cNvSpPr txBox="1"/>
          <p:nvPr/>
        </p:nvSpPr>
        <p:spPr>
          <a:xfrm>
            <a:off x="3860005" y="4326917"/>
            <a:ext cx="952379" cy="16129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my-MM" sz="7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ပျမ်းမျှတူးဖော်သည့်အနက်</a:t>
            </a:r>
            <a:endParaRPr lang="ja-JP" altLang="en-US" sz="7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36" name="テキスト ボックス 1276">
            <a:extLst>
              <a:ext uri="{FF2B5EF4-FFF2-40B4-BE49-F238E27FC236}">
                <a16:creationId xmlns:a16="http://schemas.microsoft.com/office/drawing/2014/main" id="{7CC2B987-C0F4-468A-83C9-8BC4242E50E5}"/>
              </a:ext>
            </a:extLst>
          </p:cNvPr>
          <p:cNvSpPr txBox="1"/>
          <p:nvPr/>
        </p:nvSpPr>
        <p:spPr>
          <a:xfrm>
            <a:off x="1931508" y="5330986"/>
            <a:ext cx="965020" cy="15478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my-MM" sz="7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ပျမ်းမျှတူးဖော်သည့်အနက်</a:t>
            </a:r>
            <a:endParaRPr lang="ja-JP" altLang="en-US" sz="7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37" name="テキスト ボックス 1277">
            <a:extLst>
              <a:ext uri="{FF2B5EF4-FFF2-40B4-BE49-F238E27FC236}">
                <a16:creationId xmlns:a16="http://schemas.microsoft.com/office/drawing/2014/main" id="{9FA41939-5636-4BDA-BBBF-C6B77A8650E1}"/>
              </a:ext>
            </a:extLst>
          </p:cNvPr>
          <p:cNvSpPr txBox="1"/>
          <p:nvPr/>
        </p:nvSpPr>
        <p:spPr>
          <a:xfrm>
            <a:off x="1295640" y="5527649"/>
            <a:ext cx="766241" cy="53380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my-MM" sz="7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Bowl အောက်ချသည့် အကျယ်</a:t>
            </a:r>
            <a:endParaRPr lang="ja-JP" altLang="en-US" sz="7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  <a:p>
            <a:r>
              <a:rPr lang="my-MM" sz="7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Bowl မတင်သည့် အကျယ်</a:t>
            </a:r>
            <a:endParaRPr lang="ja-JP" altLang="en-US" sz="7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  <a:p>
            <a:r>
              <a:rPr lang="my-MM" sz="7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Bowl လုပ်ဆောင်ချိန်</a:t>
            </a:r>
            <a:endParaRPr lang="ja-JP" altLang="en-US" sz="7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  <a:p>
            <a:r>
              <a:rPr lang="my-MM" sz="7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Apron လုပ်ဆောင်မှုလီဗာ</a:t>
            </a:r>
            <a:endParaRPr lang="ja-JP" altLang="en-US" sz="7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38" name="テキスト ボックス 1278">
            <a:extLst>
              <a:ext uri="{FF2B5EF4-FFF2-40B4-BE49-F238E27FC236}">
                <a16:creationId xmlns:a16="http://schemas.microsoft.com/office/drawing/2014/main" id="{03F40FE7-EA39-4191-96B6-3BB44A542F0D}"/>
              </a:ext>
            </a:extLst>
          </p:cNvPr>
          <p:cNvSpPr txBox="1"/>
          <p:nvPr/>
        </p:nvSpPr>
        <p:spPr>
          <a:xfrm>
            <a:off x="2137834" y="5713798"/>
            <a:ext cx="639933" cy="1576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my-MM" sz="7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သင့်တော်သလို</a:t>
            </a:r>
            <a:r>
              <a:rPr lang="en-US" sz="7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 </a:t>
            </a:r>
            <a:r>
              <a:rPr lang="my-MM" sz="7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ဆောင်ရွက်ပါ</a:t>
            </a:r>
            <a:endParaRPr lang="ja-JP" altLang="en-US" sz="7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39" name="テキスト ボックス 1279">
            <a:extLst>
              <a:ext uri="{FF2B5EF4-FFF2-40B4-BE49-F238E27FC236}">
                <a16:creationId xmlns:a16="http://schemas.microsoft.com/office/drawing/2014/main" id="{ECC1F51B-7CE2-4380-86D3-D997E6EFFA16}"/>
              </a:ext>
            </a:extLst>
          </p:cNvPr>
          <p:cNvSpPr txBox="1"/>
          <p:nvPr/>
        </p:nvSpPr>
        <p:spPr>
          <a:xfrm>
            <a:off x="4234255" y="5040954"/>
            <a:ext cx="812112" cy="11402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my-MM" sz="5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Bowl မြင့်လွန်းသည်</a:t>
            </a:r>
            <a:endParaRPr lang="ja-JP" altLang="en-US" sz="5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40" name="テキスト ボックス 1280">
            <a:extLst>
              <a:ext uri="{FF2B5EF4-FFF2-40B4-BE49-F238E27FC236}">
                <a16:creationId xmlns:a16="http://schemas.microsoft.com/office/drawing/2014/main" id="{AFCF15AC-EDF0-4DD9-9B2F-A76632C5A4A7}"/>
              </a:ext>
            </a:extLst>
          </p:cNvPr>
          <p:cNvSpPr txBox="1"/>
          <p:nvPr/>
        </p:nvSpPr>
        <p:spPr>
          <a:xfrm>
            <a:off x="3733428" y="5183603"/>
            <a:ext cx="1332726" cy="12113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my-MM" sz="5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Apron ရှေ့တွင် မြေနှင့်သဲများလွန်းသည်</a:t>
            </a:r>
            <a:endParaRPr lang="ja-JP" altLang="en-US" sz="5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41" name="テキスト ボックス 1281">
            <a:extLst>
              <a:ext uri="{FF2B5EF4-FFF2-40B4-BE49-F238E27FC236}">
                <a16:creationId xmlns:a16="http://schemas.microsoft.com/office/drawing/2014/main" id="{A4EC24F4-4966-41A5-82E1-9599D6981EF9}"/>
              </a:ext>
            </a:extLst>
          </p:cNvPr>
          <p:cNvSpPr txBox="1"/>
          <p:nvPr/>
        </p:nvSpPr>
        <p:spPr>
          <a:xfrm>
            <a:off x="3755229" y="5329140"/>
            <a:ext cx="1291137" cy="12474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my-MM" sz="5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တူးဖော်သည့်အနက်ကို အတိအကျမသတ်မှတ်ထားပါ</a:t>
            </a:r>
            <a:endParaRPr lang="ja-JP" altLang="en-US" sz="5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42" name="テキスト ボックス 1282">
            <a:extLst>
              <a:ext uri="{FF2B5EF4-FFF2-40B4-BE49-F238E27FC236}">
                <a16:creationId xmlns:a16="http://schemas.microsoft.com/office/drawing/2014/main" id="{6B19C007-B7CD-4197-B84D-9D60053C0737}"/>
              </a:ext>
            </a:extLst>
          </p:cNvPr>
          <p:cNvSpPr txBox="1"/>
          <p:nvPr/>
        </p:nvSpPr>
        <p:spPr>
          <a:xfrm>
            <a:off x="3442074" y="5485772"/>
            <a:ext cx="1247502" cy="10894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my-MM" sz="5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Bowl အောက်ချသည့် အချိန်နောက်ကျလွန်းသည်</a:t>
            </a:r>
            <a:endParaRPr lang="ja-JP" altLang="en-US" sz="5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43" name="テキスト ボックス 1283">
            <a:extLst>
              <a:ext uri="{FF2B5EF4-FFF2-40B4-BE49-F238E27FC236}">
                <a16:creationId xmlns:a16="http://schemas.microsoft.com/office/drawing/2014/main" id="{BACE7077-8FD6-48A9-BA2F-1C85941934E5}"/>
              </a:ext>
            </a:extLst>
          </p:cNvPr>
          <p:cNvSpPr txBox="1"/>
          <p:nvPr/>
        </p:nvSpPr>
        <p:spPr>
          <a:xfrm>
            <a:off x="3246310" y="5634660"/>
            <a:ext cx="1129926" cy="10894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my-MM" sz="5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Bowl မတင်သည့် အချိန်နောက်ကျလွန်းသည်</a:t>
            </a:r>
            <a:endParaRPr lang="ja-JP" altLang="en-US" sz="5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44" name="テキスト ボックス 1284">
            <a:extLst>
              <a:ext uri="{FF2B5EF4-FFF2-40B4-BE49-F238E27FC236}">
                <a16:creationId xmlns:a16="http://schemas.microsoft.com/office/drawing/2014/main" id="{CF789211-750B-467D-8FA6-78271D09C746}"/>
              </a:ext>
            </a:extLst>
          </p:cNvPr>
          <p:cNvSpPr txBox="1"/>
          <p:nvPr/>
        </p:nvSpPr>
        <p:spPr>
          <a:xfrm>
            <a:off x="3144863" y="5788723"/>
            <a:ext cx="1339761" cy="10894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my-MM" sz="5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Bowl အောက်ချသည့် အကျယ်မှာ ကျယ်လွန်းသည်</a:t>
            </a:r>
            <a:endParaRPr lang="ja-JP" altLang="en-US" sz="5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956746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my-MM" sz="1600" dirty="0"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scraper (အခြားစက်ဖြင့်ချိတ်ဆွဲမောင်းနှင်ရသောအမျိုးအစား)</a:t>
            </a:r>
            <a:endParaRPr kumimoji="1" lang="ja-JP" altLang="en-US" sz="1600" dirty="0"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my-MM" sz="1200" dirty="0">
                <a:solidFill>
                  <a:prstClr val="black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အခြေခံလုပ်ဆောင်မှုသည် မောင်းနှင်မှုဆိုင်ရာနှင့်စပ်လျဉ်း၍ 6.1.1. ရှိဘူဒိုဇာနှင့်အတူတူပင်ဖြစ်သည်။</a:t>
            </a:r>
            <a:endParaRPr lang="en-US" altLang="ja-JP" sz="1200" dirty="0">
              <a:solidFill>
                <a:prstClr val="black"/>
              </a:solidFill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619569" y="4521828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my-MM" sz="1200" dirty="0">
                <a:solidFill>
                  <a:prstClr val="black"/>
                </a:solidFill>
                <a:latin typeface="Pyidaungsu" pitchFamily="34" charset="0"/>
                <a:cs typeface="Pyidaungsu" pitchFamily="34" charset="0"/>
              </a:rPr>
              <a:t>ဘူဒိုဇာ လုပ်ဆောင်မှုကိရိယာ၏ဥပမာ</a:t>
            </a: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4425950" y="6456842"/>
            <a:ext cx="4570213" cy="2308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my-MM" sz="900" dirty="0">
                <a:solidFill>
                  <a:prstClr val="black"/>
                </a:solidFill>
                <a:latin typeface="Pyidaungsu" pitchFamily="34" charset="0"/>
                <a:cs typeface="Pyidaungsu" pitchFamily="34" charset="0"/>
              </a:rPr>
              <a:t>ဖတ်စာအုပ်စာမျက်နှာ 150 / အထောက်အကူပြုစာအုပ် စာမျက်နှာ 85</a:t>
            </a: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4475372" y="5234746"/>
            <a:ext cx="3237610" cy="62324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my-MM" sz="1200" dirty="0">
                <a:solidFill>
                  <a:prstClr val="black"/>
                </a:solidFill>
                <a:latin typeface="Pyidaungsu" pitchFamily="34" charset="0"/>
                <a:cs typeface="Pyidaungsu" pitchFamily="34" charset="0"/>
              </a:rPr>
              <a:t>အခြားစက်ဖြင့်ချိတ်ဆွဲမောင်းနှင်ရသောအမျိုးအစား scraper ဖြင့်ပြုလုပ်သည့်လုပ်ငန်းအခြေအနေ</a:t>
            </a: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624" y="1823330"/>
            <a:ext cx="2857501" cy="2696515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7079" y="1732597"/>
            <a:ext cx="4814197" cy="3496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79432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my-MM" sz="1600" dirty="0"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Crawler အမျိုးအစား ဥမင်အတွင်းသုံးကျောက်သယ်စက်</a:t>
            </a:r>
            <a:endParaRPr kumimoji="1" lang="ja-JP" altLang="en-US" sz="1600" dirty="0"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my-MM" sz="1100" dirty="0">
                <a:solidFill>
                  <a:prstClr val="black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Crawler အမျိုးအစား ဥမင်အတွင်းသုံးကျောက်သယ်စက်တွင် အဓိကအားဖြင့် 6.1.1. ရှိ ကြီးမားသောဥမင်လိုဏ်ခေါင်းသုံးအမျိုးအစား ကြီးမားသော မြေကော်ကားနှင့် ခြစ်ယူဆွဲသွင်းသည့်အမျိုးအစား ဝန်ချီစက်တို့ရှိသည်။ ဤတွင်ခြစ်ယူဆွဲသွင်းသည့်အမျိုးအစား ဝန်ချီစက်နှင့်စပ်လျဉ်း၍ရှင်းပြပါမည်။</a:t>
            </a:r>
            <a:endParaRPr lang="en-US" altLang="ja-JP" sz="1100" dirty="0">
              <a:solidFill>
                <a:prstClr val="black"/>
              </a:solidFill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4425950" y="6456842"/>
            <a:ext cx="4570213" cy="2308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my-MM" sz="900" dirty="0">
                <a:solidFill>
                  <a:prstClr val="black"/>
                </a:solidFill>
                <a:latin typeface="Pyidaungsu" pitchFamily="34" charset="0"/>
                <a:cs typeface="Pyidaungsu" pitchFamily="34" charset="0"/>
              </a:rPr>
              <a:t>ဖတ်စာအုပ်စာမျက်နှာ 154 / အထောက်အကူပြုစာအုပ် စာမျက်နှာ 86</a:t>
            </a: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2197863" y="5857247"/>
            <a:ext cx="4682045" cy="387977"/>
          </a:xfrm>
          <a:prstGeom prst="rect">
            <a:avLst/>
          </a:prstGeom>
          <a:noFill/>
          <a:ln>
            <a:noFill/>
          </a:ln>
        </p:spPr>
        <p:txBody>
          <a:bodyPr wrap="square" tIns="10800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my-MM" sz="1100" dirty="0">
                <a:solidFill>
                  <a:prstClr val="black"/>
                </a:solidFill>
                <a:latin typeface="Pyidaungsu" pitchFamily="34" charset="0"/>
                <a:cs typeface="Pyidaungsu" pitchFamily="34" charset="0"/>
              </a:rPr>
              <a:t>ခြစ်ယူဆွဲသွင်းသည့်အမျိုးအစား loader လုပ်ဆောင်စေမည့်ကိရိယာများ၏ဥပမာ</a:t>
            </a: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0300" y="2090986"/>
            <a:ext cx="4343400" cy="3826640"/>
          </a:xfrm>
          <a:prstGeom prst="rect">
            <a:avLst/>
          </a:prstGeom>
        </p:spPr>
      </p:pic>
      <p:sp>
        <p:nvSpPr>
          <p:cNvPr id="7" name="テキスト ボックス 1285">
            <a:extLst>
              <a:ext uri="{FF2B5EF4-FFF2-40B4-BE49-F238E27FC236}">
                <a16:creationId xmlns:a16="http://schemas.microsoft.com/office/drawing/2014/main" id="{07DCC1D4-8AD2-4CA6-AAC4-EE97B74D884F}"/>
              </a:ext>
            </a:extLst>
          </p:cNvPr>
          <p:cNvSpPr txBox="1"/>
          <p:nvPr/>
        </p:nvSpPr>
        <p:spPr>
          <a:xfrm>
            <a:off x="2700393" y="2026097"/>
            <a:ext cx="1316141" cy="25495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my-MM" sz="7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လက်တံ (arm) လှည့်ပတ်လုပ်ဆောင်မှု</a:t>
            </a:r>
            <a:endParaRPr lang="ja-JP" altLang="en-US" sz="7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8" name="テキスト ボックス 1286">
            <a:extLst>
              <a:ext uri="{FF2B5EF4-FFF2-40B4-BE49-F238E27FC236}">
                <a16:creationId xmlns:a16="http://schemas.microsoft.com/office/drawing/2014/main" id="{8F5587C5-0653-4C07-9BB5-2A04E7751150}"/>
              </a:ext>
            </a:extLst>
          </p:cNvPr>
          <p:cNvSpPr txBox="1"/>
          <p:nvPr/>
        </p:nvSpPr>
        <p:spPr>
          <a:xfrm>
            <a:off x="2179320" y="2724684"/>
            <a:ext cx="1374903" cy="47986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my-MM" sz="7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လက်သည်း (bucket) အပိုင်းချိန်ညှိခြင်းနှင့် သယ်ပို့ကိရိယာ (Conveyor)အတင်အချ လုပ်ဆောင်မှု</a:t>
            </a:r>
            <a:endParaRPr lang="ja-JP" altLang="en-US" sz="7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10" name="テキスト ボックス 1287">
            <a:extLst>
              <a:ext uri="{FF2B5EF4-FFF2-40B4-BE49-F238E27FC236}">
                <a16:creationId xmlns:a16="http://schemas.microsoft.com/office/drawing/2014/main" id="{9AC3EDC0-B6CE-4FDD-AA22-372A22D7E057}"/>
              </a:ext>
            </a:extLst>
          </p:cNvPr>
          <p:cNvSpPr txBox="1"/>
          <p:nvPr/>
        </p:nvSpPr>
        <p:spPr>
          <a:xfrm>
            <a:off x="5054175" y="2098165"/>
            <a:ext cx="1171575" cy="15013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my-MM" sz="700" kern="10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Crawler (ဘယ်) လုပ်ဆောင်မှု</a:t>
            </a:r>
            <a:endParaRPr lang="ja-JP" altLang="en-US" sz="7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12" name="テキスト ボックス 1288">
            <a:extLst>
              <a:ext uri="{FF2B5EF4-FFF2-40B4-BE49-F238E27FC236}">
                <a16:creationId xmlns:a16="http://schemas.microsoft.com/office/drawing/2014/main" id="{5493D9AC-BDFD-40A6-9153-6A212A1BF53E}"/>
              </a:ext>
            </a:extLst>
          </p:cNvPr>
          <p:cNvSpPr txBox="1"/>
          <p:nvPr/>
        </p:nvSpPr>
        <p:spPr>
          <a:xfrm>
            <a:off x="5216599" y="2303356"/>
            <a:ext cx="1171575" cy="15013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my-MM" sz="700" kern="10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Crawler (ညာ) လုပ်ဆောင်မှု</a:t>
            </a:r>
            <a:endParaRPr lang="ja-JP" altLang="en-US" sz="7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13" name="テキスト ボックス 1289">
            <a:extLst>
              <a:ext uri="{FF2B5EF4-FFF2-40B4-BE49-F238E27FC236}">
                <a16:creationId xmlns:a16="http://schemas.microsoft.com/office/drawing/2014/main" id="{A665BF0B-A40A-4FE2-B70D-1297DC7C710F}"/>
              </a:ext>
            </a:extLst>
          </p:cNvPr>
          <p:cNvSpPr txBox="1"/>
          <p:nvPr/>
        </p:nvSpPr>
        <p:spPr>
          <a:xfrm>
            <a:off x="5704168" y="2538661"/>
            <a:ext cx="1931072" cy="13667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my-MM" sz="7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လက်တံ(Boom)နှင့် လက်သည်း (bucket) လုပ်ဆောင်မှု</a:t>
            </a:r>
            <a:endParaRPr lang="ja-JP" altLang="en-US" sz="7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14" name="テキスト ボックス 1290">
            <a:extLst>
              <a:ext uri="{FF2B5EF4-FFF2-40B4-BE49-F238E27FC236}">
                <a16:creationId xmlns:a16="http://schemas.microsoft.com/office/drawing/2014/main" id="{5FC510A8-DF64-4503-844E-993D31936031}"/>
              </a:ext>
            </a:extLst>
          </p:cNvPr>
          <p:cNvSpPr txBox="1"/>
          <p:nvPr/>
        </p:nvSpPr>
        <p:spPr>
          <a:xfrm>
            <a:off x="4104725" y="4828732"/>
            <a:ext cx="777150" cy="15778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my-MM" sz="7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ယာဉ်မောင်းထိုင်ခုံ</a:t>
            </a:r>
            <a:endParaRPr lang="ja-JP" altLang="en-US" sz="7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15" name="テキスト ボックス 1291">
            <a:extLst>
              <a:ext uri="{FF2B5EF4-FFF2-40B4-BE49-F238E27FC236}">
                <a16:creationId xmlns:a16="http://schemas.microsoft.com/office/drawing/2014/main" id="{D45474B9-449E-4C2C-B799-23E481962A31}"/>
              </a:ext>
            </a:extLst>
          </p:cNvPr>
          <p:cNvSpPr txBox="1"/>
          <p:nvPr/>
        </p:nvSpPr>
        <p:spPr>
          <a:xfrm>
            <a:off x="2547635" y="4981932"/>
            <a:ext cx="940101" cy="46174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my-MM" sz="7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သယ်ပို့ကိရိယာ (Conveyor)မောင်းနှင်လုပ်ဆောင်မှု</a:t>
            </a:r>
            <a:endParaRPr lang="ja-JP" altLang="en-US" sz="7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16" name="テキスト ボックス 1292">
            <a:extLst>
              <a:ext uri="{FF2B5EF4-FFF2-40B4-BE49-F238E27FC236}">
                <a16:creationId xmlns:a16="http://schemas.microsoft.com/office/drawing/2014/main" id="{B8D417EE-31A8-4D98-82AF-F9BA82B71CB0}"/>
              </a:ext>
            </a:extLst>
          </p:cNvPr>
          <p:cNvSpPr txBox="1"/>
          <p:nvPr/>
        </p:nvSpPr>
        <p:spPr>
          <a:xfrm>
            <a:off x="5539292" y="5699570"/>
            <a:ext cx="940101" cy="15778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my-MM" sz="700" kern="10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ဟိုက်ဒရောလစ် interlock</a:t>
            </a:r>
            <a:endParaRPr lang="ja-JP" altLang="en-US" sz="7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985244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6387" y="1221545"/>
            <a:ext cx="3429996" cy="1499934"/>
          </a:xfrm>
          <a:prstGeom prst="rect">
            <a:avLst/>
          </a:prstGeom>
        </p:spPr>
      </p:pic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my-MM" sz="1600" dirty="0"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ယာဉ်အမျိုးအစားဆောက်လုပ်ရေးစက်ယန္တရား အမျိုးအစားများပြောင်းရွှေ့ခြင်း</a:t>
            </a:r>
            <a:endParaRPr kumimoji="1" lang="ja-JP" altLang="en-US" sz="1600" dirty="0"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556912" y="1798537"/>
            <a:ext cx="3670702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my-MM" sz="1200" dirty="0">
                <a:solidFill>
                  <a:prstClr val="black"/>
                </a:solidFill>
                <a:latin typeface="Pyidaungsu" pitchFamily="34" charset="0"/>
                <a:cs typeface="Pyidaungsu" pitchFamily="34" charset="0"/>
              </a:rPr>
              <a:t>လက်သည်းပါသောတင်သည့်ကိရိယာ၏ဥပမာ</a:t>
            </a:r>
          </a:p>
        </p:txBody>
      </p:sp>
      <p:pic>
        <p:nvPicPr>
          <p:cNvPr id="12" name="図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723" y="4788264"/>
            <a:ext cx="2619375" cy="1200150"/>
          </a:xfrm>
          <a:prstGeom prst="rect">
            <a:avLst/>
          </a:prstGeom>
        </p:spPr>
      </p:pic>
      <p:sp>
        <p:nvSpPr>
          <p:cNvPr id="17" name="テキスト ボックス 16"/>
          <p:cNvSpPr txBox="1"/>
          <p:nvPr/>
        </p:nvSpPr>
        <p:spPr>
          <a:xfrm>
            <a:off x="618412" y="2084242"/>
            <a:ext cx="3943350" cy="28277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my-MM" sz="900" dirty="0">
                <a:solidFill>
                  <a:prstClr val="black"/>
                </a:solidFill>
                <a:latin typeface="Pyidaungsu" pitchFamily="34" charset="0"/>
                <a:cs typeface="Pyidaungsu" pitchFamily="34" charset="0"/>
              </a:rPr>
              <a:t>တင်သည့်စက်ယန္တရား၏ဒြပ်ထုနှင့်တက်ရန်သုံးသောကိရိယာအကြားဆက်နွယ်မှုဥပမာ</a:t>
            </a: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4590993" y="2744898"/>
            <a:ext cx="3670702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my-MM" sz="1200" dirty="0">
                <a:solidFill>
                  <a:prstClr val="black"/>
                </a:solidFill>
                <a:latin typeface="Pyidaungsu" pitchFamily="34" charset="0"/>
                <a:cs typeface="Pyidaungsu" pitchFamily="34" charset="0"/>
              </a:rPr>
              <a:t>တက်ရန်သုံးသောကိရိယာအသုံးပြုခြင်းဥပမာ</a:t>
            </a: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5201019" y="4375548"/>
            <a:ext cx="2450649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my-MM" sz="1200" dirty="0">
                <a:solidFill>
                  <a:prstClr val="black"/>
                </a:solidFill>
                <a:latin typeface="Pyidaungsu" pitchFamily="34" charset="0"/>
                <a:cs typeface="Pyidaungsu" pitchFamily="34" charset="0"/>
              </a:rPr>
              <a:t>တင်ရမည့်နေရာ</a:t>
            </a: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5481827" y="6061455"/>
            <a:ext cx="2450649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my-MM" sz="1200" dirty="0">
                <a:solidFill>
                  <a:prstClr val="black"/>
                </a:solidFill>
                <a:latin typeface="Pyidaungsu" pitchFamily="34" charset="0"/>
                <a:cs typeface="Pyidaungsu" pitchFamily="34" charset="0"/>
              </a:rPr>
              <a:t>ခြေနင်းတုံးအသုံးပြုမှုဥပမာ</a:t>
            </a: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1312479" y="6087884"/>
            <a:ext cx="2755653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my-MM" sz="800" dirty="0">
                <a:solidFill>
                  <a:prstClr val="black"/>
                </a:solidFill>
                <a:latin typeface="Pyidaungsu" pitchFamily="34" charset="0"/>
                <a:cs typeface="Pyidaungsu" pitchFamily="34" charset="0"/>
              </a:rPr>
              <a:t>ထရေလာကားသို့ခိုင်ခံ့အောင်တွဲသည့်ဥပမာ</a:t>
            </a: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4425950" y="6456842"/>
            <a:ext cx="4570213" cy="2308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my-MM" sz="900" dirty="0">
                <a:solidFill>
                  <a:prstClr val="black"/>
                </a:solidFill>
                <a:latin typeface="Pyidaungsu" pitchFamily="34" charset="0"/>
                <a:cs typeface="Pyidaungsu" pitchFamily="34" charset="0"/>
              </a:rPr>
              <a:t>ဖတ်စာအုပ်စာမျက်နှာ 157 / အထောက်အကူပြုစာအုပ် စာမျက်နှာ 88</a:t>
            </a: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431" y="2419451"/>
            <a:ext cx="3565312" cy="1109485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5355" y="1288978"/>
            <a:ext cx="3645088" cy="504108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3341" y="3140285"/>
            <a:ext cx="4028493" cy="1185643"/>
          </a:xfrm>
          <a:prstGeom prst="rect">
            <a:avLst/>
          </a:prstGeom>
        </p:spPr>
      </p:pic>
      <p:pic>
        <p:nvPicPr>
          <p:cNvPr id="14" name="図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98151" y="3528937"/>
            <a:ext cx="2671490" cy="2563650"/>
          </a:xfrm>
          <a:prstGeom prst="rect">
            <a:avLst/>
          </a:prstGeom>
        </p:spPr>
      </p:pic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>
              <a:buFont typeface="Arial" panose="020B0604020202020204" pitchFamily="34" charset="0"/>
              <a:buNone/>
            </a:pPr>
            <a:endParaRPr lang="en-US" altLang="ja-JP" sz="2000" dirty="0">
              <a:solidFill>
                <a:prstClr val="black"/>
              </a:solidFill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  <a:p>
            <a:pPr marL="893763" indent="-893763">
              <a:buFont typeface="Arial" panose="020B0604020202020204" pitchFamily="34" charset="0"/>
              <a:buNone/>
            </a:pPr>
            <a:endParaRPr lang="en-US" altLang="ja-JP" sz="2000" dirty="0">
              <a:solidFill>
                <a:prstClr val="black"/>
              </a:solidFill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  <a:p>
            <a:pPr marL="893763" indent="-893763">
              <a:buFont typeface="Arial" panose="020B0604020202020204" pitchFamily="34" charset="0"/>
              <a:buNone/>
            </a:pPr>
            <a:endParaRPr lang="en-US" altLang="ja-JP" sz="2000" dirty="0">
              <a:solidFill>
                <a:prstClr val="black"/>
              </a:solidFill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  <a:p>
            <a:pPr marL="893763" indent="-893763">
              <a:buFont typeface="Arial" panose="020B0604020202020204" pitchFamily="34" charset="0"/>
              <a:buNone/>
            </a:pPr>
            <a:endParaRPr lang="en-US" altLang="ja-JP" sz="2000" dirty="0">
              <a:solidFill>
                <a:prstClr val="black"/>
              </a:solidFill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  <a:p>
            <a:pPr marL="893763" indent="-893763">
              <a:buFont typeface="Arial" panose="020B0604020202020204" pitchFamily="34" charset="0"/>
              <a:buNone/>
            </a:pPr>
            <a:endParaRPr lang="en-US" altLang="ja-JP" sz="2000" dirty="0">
              <a:solidFill>
                <a:prstClr val="black"/>
              </a:solidFill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  <a:p>
            <a:pPr marL="893763" indent="-893763">
              <a:buFont typeface="Arial" panose="020B0604020202020204" pitchFamily="34" charset="0"/>
              <a:buNone/>
            </a:pPr>
            <a:endParaRPr lang="en-US" altLang="ja-JP" sz="2000" dirty="0">
              <a:solidFill>
                <a:prstClr val="black"/>
              </a:solidFill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  <a:p>
            <a:pPr marL="893763" indent="-893763">
              <a:buFont typeface="Arial" panose="020B0604020202020204" pitchFamily="34" charset="0"/>
              <a:buNone/>
            </a:pPr>
            <a:endParaRPr lang="en-US" altLang="ja-JP" sz="2000" dirty="0">
              <a:solidFill>
                <a:prstClr val="black"/>
              </a:solidFill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</p:txBody>
      </p:sp>
      <p:sp>
        <p:nvSpPr>
          <p:cNvPr id="23" name="テキスト ボックス 1294">
            <a:extLst>
              <a:ext uri="{FF2B5EF4-FFF2-40B4-BE49-F238E27FC236}">
                <a16:creationId xmlns:a16="http://schemas.microsoft.com/office/drawing/2014/main" id="{819F950F-F1FF-4087-BC46-8253DA6CFC93}"/>
              </a:ext>
            </a:extLst>
          </p:cNvPr>
          <p:cNvSpPr txBox="1"/>
          <p:nvPr/>
        </p:nvSpPr>
        <p:spPr>
          <a:xfrm>
            <a:off x="871287" y="2563415"/>
            <a:ext cx="972696" cy="17273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my-MM" sz="5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တင်သည့်စက်ယန္တရား၏ဒြပ်ထု (t)</a:t>
            </a:r>
            <a:endParaRPr lang="ja-JP" altLang="en-US" sz="5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24" name="テキスト ボックス 1295">
            <a:extLst>
              <a:ext uri="{FF2B5EF4-FFF2-40B4-BE49-F238E27FC236}">
                <a16:creationId xmlns:a16="http://schemas.microsoft.com/office/drawing/2014/main" id="{2B610F03-4C7C-42E4-BA03-76904F9A36A8}"/>
              </a:ext>
            </a:extLst>
          </p:cNvPr>
          <p:cNvSpPr txBox="1"/>
          <p:nvPr/>
        </p:nvSpPr>
        <p:spPr>
          <a:xfrm>
            <a:off x="1949517" y="2470657"/>
            <a:ext cx="1192105" cy="13644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my-MM" sz="5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တက်ရန်သုံးသောကိရိယာအသုံးချအရေအတွက်</a:t>
            </a:r>
            <a:endParaRPr lang="ja-JP" altLang="en-US" sz="5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25" name="テキスト ボックス 1296">
            <a:extLst>
              <a:ext uri="{FF2B5EF4-FFF2-40B4-BE49-F238E27FC236}">
                <a16:creationId xmlns:a16="http://schemas.microsoft.com/office/drawing/2014/main" id="{F603AC81-4D63-49F4-9DFE-1D4C01AC03EC}"/>
              </a:ext>
            </a:extLst>
          </p:cNvPr>
          <p:cNvSpPr txBox="1"/>
          <p:nvPr/>
        </p:nvSpPr>
        <p:spPr>
          <a:xfrm>
            <a:off x="1930467" y="2687646"/>
            <a:ext cx="632318" cy="13457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my-MM" sz="5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ပစ္စည်း</a:t>
            </a:r>
            <a:endParaRPr lang="ja-JP" altLang="en-US" sz="5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26" name="テキスト ボックス 1297">
            <a:extLst>
              <a:ext uri="{FF2B5EF4-FFF2-40B4-BE49-F238E27FC236}">
                <a16:creationId xmlns:a16="http://schemas.microsoft.com/office/drawing/2014/main" id="{16CBF98F-6084-4BA2-94D9-67E5B0CF825D}"/>
              </a:ext>
            </a:extLst>
          </p:cNvPr>
          <p:cNvSpPr txBox="1"/>
          <p:nvPr/>
        </p:nvSpPr>
        <p:spPr>
          <a:xfrm>
            <a:off x="1949517" y="2891500"/>
            <a:ext cx="632318" cy="17273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my-MM" sz="5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အလူမီနီယမ်အလွိုင်း</a:t>
            </a:r>
            <a:endParaRPr lang="ja-JP" altLang="en-US" sz="5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27" name="テキスト ボックス 1298">
            <a:extLst>
              <a:ext uri="{FF2B5EF4-FFF2-40B4-BE49-F238E27FC236}">
                <a16:creationId xmlns:a16="http://schemas.microsoft.com/office/drawing/2014/main" id="{B77C69C2-25FE-4EAD-BF03-BDF91DAAA2AB}"/>
              </a:ext>
            </a:extLst>
          </p:cNvPr>
          <p:cNvSpPr txBox="1"/>
          <p:nvPr/>
        </p:nvSpPr>
        <p:spPr>
          <a:xfrm>
            <a:off x="1949517" y="3088082"/>
            <a:ext cx="632318" cy="17273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my-MM" sz="5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အလူမီနီယမ်အလွိုင်း</a:t>
            </a:r>
            <a:endParaRPr lang="ja-JP" altLang="en-US" sz="5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28" name="テキスト ボックス 1299">
            <a:extLst>
              <a:ext uri="{FF2B5EF4-FFF2-40B4-BE49-F238E27FC236}">
                <a16:creationId xmlns:a16="http://schemas.microsoft.com/office/drawing/2014/main" id="{3ACE91DE-8EFE-458B-A22C-D2509C7A024F}"/>
              </a:ext>
            </a:extLst>
          </p:cNvPr>
          <p:cNvSpPr txBox="1"/>
          <p:nvPr/>
        </p:nvSpPr>
        <p:spPr>
          <a:xfrm>
            <a:off x="1949517" y="3325135"/>
            <a:ext cx="632318" cy="17273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my-MM" sz="5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အလူမီနီယမ်အလွိုင်း</a:t>
            </a:r>
            <a:endParaRPr lang="ja-JP" altLang="en-US" sz="5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29" name="テキスト ボックス 1300">
            <a:extLst>
              <a:ext uri="{FF2B5EF4-FFF2-40B4-BE49-F238E27FC236}">
                <a16:creationId xmlns:a16="http://schemas.microsoft.com/office/drawing/2014/main" id="{DA2554DE-1BA5-47BA-8DAE-BE5DE08849AA}"/>
              </a:ext>
            </a:extLst>
          </p:cNvPr>
          <p:cNvSpPr txBox="1"/>
          <p:nvPr/>
        </p:nvSpPr>
        <p:spPr>
          <a:xfrm>
            <a:off x="2721410" y="2687646"/>
            <a:ext cx="417319" cy="13457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my-MM" sz="5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ခု</a:t>
            </a:r>
            <a:endParaRPr lang="ja-JP" altLang="en-US" sz="5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30" name="テキスト ボックス 1301">
            <a:extLst>
              <a:ext uri="{FF2B5EF4-FFF2-40B4-BE49-F238E27FC236}">
                <a16:creationId xmlns:a16="http://schemas.microsoft.com/office/drawing/2014/main" id="{D0A062A9-46B0-4A8C-B963-065939E02C40}"/>
              </a:ext>
            </a:extLst>
          </p:cNvPr>
          <p:cNvSpPr txBox="1"/>
          <p:nvPr/>
        </p:nvSpPr>
        <p:spPr>
          <a:xfrm>
            <a:off x="3238874" y="2477691"/>
            <a:ext cx="1098464" cy="31812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50000"/>
              </a:lnSpc>
            </a:pPr>
            <a:r>
              <a:rPr lang="my-MM" sz="5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ပုံစံအရွယ်အစား</a:t>
            </a:r>
            <a:endParaRPr lang="ja-JP" altLang="en-US" sz="5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my-MM" sz="5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အလျား x အမြင့် x အကျယ် ( mm )</a:t>
            </a:r>
            <a:endParaRPr lang="ja-JP" altLang="en-US" sz="5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31" name="テキスト ボックス 1302">
            <a:extLst>
              <a:ext uri="{FF2B5EF4-FFF2-40B4-BE49-F238E27FC236}">
                <a16:creationId xmlns:a16="http://schemas.microsoft.com/office/drawing/2014/main" id="{C9000CA6-CD0F-4358-95E3-D2032BD41B91}"/>
              </a:ext>
            </a:extLst>
          </p:cNvPr>
          <p:cNvSpPr txBox="1"/>
          <p:nvPr/>
        </p:nvSpPr>
        <p:spPr>
          <a:xfrm>
            <a:off x="5184146" y="1320982"/>
            <a:ext cx="1000125" cy="14287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my-MM" sz="700" kern="10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ထရေလာကား၏ပစ္စည်းတင်ရန်နေရာ</a:t>
            </a:r>
            <a:endParaRPr lang="ja-JP" altLang="en-US" sz="700" kern="10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32" name="テキスト ボックス 1303">
            <a:extLst>
              <a:ext uri="{FF2B5EF4-FFF2-40B4-BE49-F238E27FC236}">
                <a16:creationId xmlns:a16="http://schemas.microsoft.com/office/drawing/2014/main" id="{EC6BB558-A369-443D-B6C0-9AC6C312C505}"/>
              </a:ext>
            </a:extLst>
          </p:cNvPr>
          <p:cNvSpPr txBox="1"/>
          <p:nvPr/>
        </p:nvSpPr>
        <p:spPr>
          <a:xfrm>
            <a:off x="6603053" y="1699799"/>
            <a:ext cx="1000125" cy="14287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my-MM" sz="700" kern="10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တက်ရန်သုံးသောကိရိယာ</a:t>
            </a:r>
            <a:endParaRPr lang="ja-JP" altLang="en-US" sz="7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33" name="テキスト ボックス 1304">
            <a:extLst>
              <a:ext uri="{FF2B5EF4-FFF2-40B4-BE49-F238E27FC236}">
                <a16:creationId xmlns:a16="http://schemas.microsoft.com/office/drawing/2014/main" id="{06522158-28E0-4AA7-80A6-84325776F1D3}"/>
              </a:ext>
            </a:extLst>
          </p:cNvPr>
          <p:cNvSpPr txBox="1"/>
          <p:nvPr/>
        </p:nvSpPr>
        <p:spPr>
          <a:xfrm>
            <a:off x="5618512" y="2406928"/>
            <a:ext cx="710572" cy="16771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my-MM" sz="700" kern="100" dirty="0">
                <a:solidFill>
                  <a:prstClr val="black"/>
                </a:solidFill>
                <a:latin typeface="Pyidaungsu" pitchFamily="34" charset="0"/>
                <a:ea typeface="ＭＳ Ｐゴシック" panose="020B0600070205080204" pitchFamily="50" charset="-128"/>
                <a:cs typeface="Pyidaungsu" pitchFamily="34" charset="0"/>
              </a:rPr>
              <a:t>15 </a:t>
            </a:r>
            <a:r>
              <a:rPr lang="my-MM" sz="7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° နှင့်အောက်</a:t>
            </a:r>
            <a:endParaRPr lang="ja-JP" altLang="en-US" sz="7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34" name="テキスト ボックス 1306">
            <a:extLst>
              <a:ext uri="{FF2B5EF4-FFF2-40B4-BE49-F238E27FC236}">
                <a16:creationId xmlns:a16="http://schemas.microsoft.com/office/drawing/2014/main" id="{FFABDBBD-1E20-44E3-A4A4-EE2F2DC4C60E}"/>
              </a:ext>
            </a:extLst>
          </p:cNvPr>
          <p:cNvSpPr txBox="1"/>
          <p:nvPr/>
        </p:nvSpPr>
        <p:spPr>
          <a:xfrm>
            <a:off x="4936196" y="3061853"/>
            <a:ext cx="1355731" cy="13641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50000"/>
              </a:lnSpc>
            </a:pPr>
            <a:r>
              <a:rPr lang="my-MM" sz="6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မော်တော်ယာဉ်ပစ္စည်းတင်ရန်နေရာ၏ဗဟိုနှင့်တင်မည့်စက်၏ဗဟိုမျဉ်း</a:t>
            </a:r>
            <a:endParaRPr lang="ja-JP" altLang="en-US" sz="6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35" name="テキスト ボックス 1307">
            <a:extLst>
              <a:ext uri="{FF2B5EF4-FFF2-40B4-BE49-F238E27FC236}">
                <a16:creationId xmlns:a16="http://schemas.microsoft.com/office/drawing/2014/main" id="{7A9EF1A7-BCF4-46F5-ADCD-D28E9AE9C0E7}"/>
              </a:ext>
            </a:extLst>
          </p:cNvPr>
          <p:cNvSpPr txBox="1"/>
          <p:nvPr/>
        </p:nvSpPr>
        <p:spPr>
          <a:xfrm>
            <a:off x="6392225" y="3004481"/>
            <a:ext cx="451919" cy="27699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50000"/>
              </a:lnSpc>
            </a:pPr>
            <a:r>
              <a:rPr lang="my-MM" sz="6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မော်တော်ယာဉ်ပစ္စည်းတင်ရန်နေရာ</a:t>
            </a:r>
            <a:endParaRPr lang="ja-JP" altLang="en-US" sz="6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36" name="テキスト ボックス 1308">
            <a:extLst>
              <a:ext uri="{FF2B5EF4-FFF2-40B4-BE49-F238E27FC236}">
                <a16:creationId xmlns:a16="http://schemas.microsoft.com/office/drawing/2014/main" id="{679D58FE-0EAD-47BB-93BC-59CFA3F13A1B}"/>
              </a:ext>
            </a:extLst>
          </p:cNvPr>
          <p:cNvSpPr txBox="1"/>
          <p:nvPr/>
        </p:nvSpPr>
        <p:spPr>
          <a:xfrm>
            <a:off x="6904043" y="3115320"/>
            <a:ext cx="1310821" cy="14287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50000"/>
              </a:lnSpc>
            </a:pPr>
            <a:r>
              <a:rPr lang="my-MM" sz="6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တက်ရန်သုံးသောကိရိယာ၏ဗဟိုမျဉ်းနှင့် crawler ၏ဗဟိုမျဉ်း</a:t>
            </a:r>
            <a:endParaRPr lang="ja-JP" altLang="en-US" sz="6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37" name="テキスト ボックス 1309">
            <a:extLst>
              <a:ext uri="{FF2B5EF4-FFF2-40B4-BE49-F238E27FC236}">
                <a16:creationId xmlns:a16="http://schemas.microsoft.com/office/drawing/2014/main" id="{B893F3EF-4C67-461B-AC77-08063201ED90}"/>
              </a:ext>
            </a:extLst>
          </p:cNvPr>
          <p:cNvSpPr txBox="1"/>
          <p:nvPr/>
        </p:nvSpPr>
        <p:spPr>
          <a:xfrm>
            <a:off x="6500458" y="4126182"/>
            <a:ext cx="428625" cy="14287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50000"/>
              </a:lnSpc>
            </a:pPr>
            <a:r>
              <a:rPr lang="my-MM" sz="6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တက်ရန်သုံးသောကိရိယာ</a:t>
            </a:r>
            <a:endParaRPr lang="ja-JP" altLang="en-US" sz="6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38" name="テキスト ボックス 1310">
            <a:extLst>
              <a:ext uri="{FF2B5EF4-FFF2-40B4-BE49-F238E27FC236}">
                <a16:creationId xmlns:a16="http://schemas.microsoft.com/office/drawing/2014/main" id="{8E12DFD1-9E0D-4AE4-AFD7-2F3D75536882}"/>
              </a:ext>
            </a:extLst>
          </p:cNvPr>
          <p:cNvSpPr txBox="1"/>
          <p:nvPr/>
        </p:nvSpPr>
        <p:spPr>
          <a:xfrm>
            <a:off x="7003196" y="4187429"/>
            <a:ext cx="428625" cy="14287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my-MM" sz="600" kern="10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crawler</a:t>
            </a:r>
            <a:endParaRPr lang="ja-JP" altLang="en-US" sz="6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39" name="テキスト ボックス 1311">
            <a:extLst>
              <a:ext uri="{FF2B5EF4-FFF2-40B4-BE49-F238E27FC236}">
                <a16:creationId xmlns:a16="http://schemas.microsoft.com/office/drawing/2014/main" id="{381B230D-E2DA-4DA2-BD1E-A5D9A6A2770B}"/>
              </a:ext>
            </a:extLst>
          </p:cNvPr>
          <p:cNvSpPr txBox="1"/>
          <p:nvPr/>
        </p:nvSpPr>
        <p:spPr>
          <a:xfrm>
            <a:off x="5267279" y="4819557"/>
            <a:ext cx="883654" cy="17137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my-MM" sz="900" kern="10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ခြေနင်းတုံး</a:t>
            </a:r>
            <a:endParaRPr lang="ja-JP" altLang="en-US" sz="900" kern="10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40" name="テキスト ボックス 1312">
            <a:extLst>
              <a:ext uri="{FF2B5EF4-FFF2-40B4-BE49-F238E27FC236}">
                <a16:creationId xmlns:a16="http://schemas.microsoft.com/office/drawing/2014/main" id="{9869B9C6-BE8C-43AE-B1F7-A0F382275448}"/>
              </a:ext>
            </a:extLst>
          </p:cNvPr>
          <p:cNvSpPr txBox="1"/>
          <p:nvPr/>
        </p:nvSpPr>
        <p:spPr>
          <a:xfrm>
            <a:off x="2706644" y="3570976"/>
            <a:ext cx="547370" cy="10922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my-MM" sz="500" kern="10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ဟိုက်ဒရောလစ်ပိုက် (housu)</a:t>
            </a:r>
            <a:endParaRPr lang="ja-JP" altLang="en-US" sz="7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41" name="テキスト ボックス 1313">
            <a:extLst>
              <a:ext uri="{FF2B5EF4-FFF2-40B4-BE49-F238E27FC236}">
                <a16:creationId xmlns:a16="http://schemas.microsoft.com/office/drawing/2014/main" id="{A8563E07-EFCB-4AB7-A4AB-D5C3986C85F6}"/>
              </a:ext>
            </a:extLst>
          </p:cNvPr>
          <p:cNvSpPr txBox="1"/>
          <p:nvPr/>
        </p:nvSpPr>
        <p:spPr>
          <a:xfrm>
            <a:off x="1653617" y="4688094"/>
            <a:ext cx="457200" cy="10922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my-MM" sz="5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ဂျမ်းတုံး</a:t>
            </a:r>
            <a:endParaRPr lang="ja-JP" altLang="en-US" sz="7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42" name="テキスト ボックス 1314">
            <a:extLst>
              <a:ext uri="{FF2B5EF4-FFF2-40B4-BE49-F238E27FC236}">
                <a16:creationId xmlns:a16="http://schemas.microsoft.com/office/drawing/2014/main" id="{0EC203EF-ED8C-47C5-90FF-857C53AB6FC7}"/>
              </a:ext>
            </a:extLst>
          </p:cNvPr>
          <p:cNvSpPr txBox="1"/>
          <p:nvPr/>
        </p:nvSpPr>
        <p:spPr>
          <a:xfrm>
            <a:off x="2105752" y="4670824"/>
            <a:ext cx="321309" cy="19494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my-MM" sz="5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ဝါယာကြိုး</a:t>
            </a:r>
            <a:endParaRPr lang="ja-JP" altLang="en-US" sz="7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43" name="テキスト ボックス 1315">
            <a:extLst>
              <a:ext uri="{FF2B5EF4-FFF2-40B4-BE49-F238E27FC236}">
                <a16:creationId xmlns:a16="http://schemas.microsoft.com/office/drawing/2014/main" id="{66099627-BE5C-4011-86D5-77807BFCE3E3}"/>
              </a:ext>
            </a:extLst>
          </p:cNvPr>
          <p:cNvSpPr txBox="1"/>
          <p:nvPr/>
        </p:nvSpPr>
        <p:spPr>
          <a:xfrm>
            <a:off x="2427062" y="4679530"/>
            <a:ext cx="319087" cy="19494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my-MM" sz="5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ဝန်နှင့်လက်တံကြားခံသုံးရသောအရာ (ate mono)</a:t>
            </a:r>
            <a:endParaRPr lang="ja-JP" altLang="en-US" sz="7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  <a:p>
            <a:pPr algn="ctr"/>
            <a:r>
              <a:rPr lang="my-MM" sz="5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(Yawara)</a:t>
            </a:r>
            <a:endParaRPr lang="ja-JP" altLang="en-US" sz="7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44" name="テキスト ボックス 1316">
            <a:extLst>
              <a:ext uri="{FF2B5EF4-FFF2-40B4-BE49-F238E27FC236}">
                <a16:creationId xmlns:a16="http://schemas.microsoft.com/office/drawing/2014/main" id="{2B968603-AF1B-43AF-A0C4-CCBA956594F4}"/>
              </a:ext>
            </a:extLst>
          </p:cNvPr>
          <p:cNvSpPr txBox="1"/>
          <p:nvPr/>
        </p:nvSpPr>
        <p:spPr>
          <a:xfrm>
            <a:off x="2776948" y="4688094"/>
            <a:ext cx="343385" cy="19494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my-MM" sz="5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ဝါယာကြိုး</a:t>
            </a:r>
            <a:endParaRPr lang="ja-JP" altLang="en-US" sz="7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45" name="テキスト ボックス 1317">
            <a:extLst>
              <a:ext uri="{FF2B5EF4-FFF2-40B4-BE49-F238E27FC236}">
                <a16:creationId xmlns:a16="http://schemas.microsoft.com/office/drawing/2014/main" id="{A7E21FA2-90E9-4F66-9AB6-8E71133A85F6}"/>
              </a:ext>
            </a:extLst>
          </p:cNvPr>
          <p:cNvSpPr txBox="1"/>
          <p:nvPr/>
        </p:nvSpPr>
        <p:spPr>
          <a:xfrm>
            <a:off x="2902501" y="4599408"/>
            <a:ext cx="295275" cy="9969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my-MM" sz="5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ဂျမ်းတုံး</a:t>
            </a:r>
            <a:endParaRPr lang="ja-JP" altLang="en-US" sz="7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46" name="テキスト ボックス 1318">
            <a:extLst>
              <a:ext uri="{FF2B5EF4-FFF2-40B4-BE49-F238E27FC236}">
                <a16:creationId xmlns:a16="http://schemas.microsoft.com/office/drawing/2014/main" id="{6FC5D4D0-965E-482F-9B2B-73F3BD53C750}"/>
              </a:ext>
            </a:extLst>
          </p:cNvPr>
          <p:cNvSpPr txBox="1"/>
          <p:nvPr/>
        </p:nvSpPr>
        <p:spPr>
          <a:xfrm>
            <a:off x="3173337" y="4621206"/>
            <a:ext cx="304800" cy="23304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my-MM" sz="5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လီဗာလော့</a:t>
            </a:r>
            <a:endParaRPr lang="ja-JP" altLang="en-US" sz="7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47" name="テキスト ボックス 1319">
            <a:extLst>
              <a:ext uri="{FF2B5EF4-FFF2-40B4-BE49-F238E27FC236}">
                <a16:creationId xmlns:a16="http://schemas.microsoft.com/office/drawing/2014/main" id="{3B97CADC-B393-47C6-8402-2E9004C8D097}"/>
              </a:ext>
            </a:extLst>
          </p:cNvPr>
          <p:cNvSpPr txBox="1"/>
          <p:nvPr/>
        </p:nvSpPr>
        <p:spPr>
          <a:xfrm>
            <a:off x="3497188" y="4624654"/>
            <a:ext cx="377872" cy="8572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my-MM" sz="5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သစ်သားပြား</a:t>
            </a:r>
            <a:endParaRPr lang="ja-JP" altLang="en-US" sz="7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48" name="テキスト ボックス 1320">
            <a:extLst>
              <a:ext uri="{FF2B5EF4-FFF2-40B4-BE49-F238E27FC236}">
                <a16:creationId xmlns:a16="http://schemas.microsoft.com/office/drawing/2014/main" id="{0BFE13E9-92C6-4B5A-8A1A-292F776B971E}"/>
              </a:ext>
            </a:extLst>
          </p:cNvPr>
          <p:cNvSpPr txBox="1"/>
          <p:nvPr/>
        </p:nvSpPr>
        <p:spPr>
          <a:xfrm>
            <a:off x="3238848" y="5896600"/>
            <a:ext cx="355675" cy="16786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my-MM" sz="500" kern="100" dirty="0">
                <a:solidFill>
                  <a:prstClr val="black"/>
                </a:solidFill>
                <a:latin typeface="Arial" panose="020B0604020202020204" pitchFamily="34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လီဗာလော့</a:t>
            </a:r>
            <a:endParaRPr lang="ja-JP" altLang="en-US" sz="700" kern="100" dirty="0">
              <a:solidFill>
                <a:prstClr val="black"/>
              </a:solidFill>
              <a:latin typeface="Arial" panose="020B0604020202020204" pitchFamily="34" charset="0"/>
              <a:ea typeface="ＭＳ Ｐゴシック" panose="020B060007020508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49" name="テキスト ボックス 1321">
            <a:extLst>
              <a:ext uri="{FF2B5EF4-FFF2-40B4-BE49-F238E27FC236}">
                <a16:creationId xmlns:a16="http://schemas.microsoft.com/office/drawing/2014/main" id="{08444C62-730E-4590-83F4-CC5D5FB86B57}"/>
              </a:ext>
            </a:extLst>
          </p:cNvPr>
          <p:cNvSpPr txBox="1"/>
          <p:nvPr/>
        </p:nvSpPr>
        <p:spPr>
          <a:xfrm>
            <a:off x="2597618" y="5836234"/>
            <a:ext cx="674722" cy="26825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50000"/>
              </a:lnSpc>
            </a:pPr>
            <a:r>
              <a:rPr lang="my-MM" sz="4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ဝန်နှင့်လက်တံ</a:t>
            </a:r>
            <a:r>
              <a:rPr lang="en-US" sz="4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 </a:t>
            </a:r>
            <a:r>
              <a:rPr lang="my-MM" sz="4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ကြားခံသုံးရ</a:t>
            </a:r>
            <a:r>
              <a:rPr lang="en-US" sz="4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 </a:t>
            </a:r>
            <a:r>
              <a:rPr lang="my-MM" sz="4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သောအရာ (ate mono)</a:t>
            </a:r>
            <a:endParaRPr lang="ja-JP" altLang="en-US" sz="6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my-MM" sz="4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(Yawara)</a:t>
            </a:r>
            <a:endParaRPr lang="ja-JP" altLang="en-US" sz="6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50" name="テキスト ボックス 1322">
            <a:extLst>
              <a:ext uri="{FF2B5EF4-FFF2-40B4-BE49-F238E27FC236}">
                <a16:creationId xmlns:a16="http://schemas.microsoft.com/office/drawing/2014/main" id="{2F77D5BA-8D79-4FCE-8759-007EADA8F756}"/>
              </a:ext>
            </a:extLst>
          </p:cNvPr>
          <p:cNvSpPr txBox="1"/>
          <p:nvPr/>
        </p:nvSpPr>
        <p:spPr>
          <a:xfrm>
            <a:off x="2377534" y="5909385"/>
            <a:ext cx="319087" cy="10922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my-MM" sz="5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ဂျမ်းတုံး</a:t>
            </a:r>
            <a:endParaRPr lang="ja-JP" altLang="en-US" sz="7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51" name="テキスト ボックス 1323">
            <a:extLst>
              <a:ext uri="{FF2B5EF4-FFF2-40B4-BE49-F238E27FC236}">
                <a16:creationId xmlns:a16="http://schemas.microsoft.com/office/drawing/2014/main" id="{DC250ED2-72A2-409C-B5CC-9AF4850C0E58}"/>
              </a:ext>
            </a:extLst>
          </p:cNvPr>
          <p:cNvSpPr txBox="1"/>
          <p:nvPr/>
        </p:nvSpPr>
        <p:spPr>
          <a:xfrm>
            <a:off x="1899463" y="5938574"/>
            <a:ext cx="480695" cy="11335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my-MM" sz="5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ဝါယာကြိုး</a:t>
            </a:r>
            <a:endParaRPr lang="ja-JP" altLang="en-US" sz="7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52" name="テキスト ボックス 1324">
            <a:extLst>
              <a:ext uri="{FF2B5EF4-FFF2-40B4-BE49-F238E27FC236}">
                <a16:creationId xmlns:a16="http://schemas.microsoft.com/office/drawing/2014/main" id="{D15E2934-F736-4218-AD8C-B996C155E257}"/>
              </a:ext>
            </a:extLst>
          </p:cNvPr>
          <p:cNvSpPr txBox="1"/>
          <p:nvPr/>
        </p:nvSpPr>
        <p:spPr>
          <a:xfrm>
            <a:off x="3415677" y="5835761"/>
            <a:ext cx="480695" cy="8572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my-MM" sz="5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ဝါယာကြိုး</a:t>
            </a:r>
            <a:endParaRPr lang="ja-JP" altLang="en-US" sz="7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53" name="テキスト ボックス 1325">
            <a:extLst>
              <a:ext uri="{FF2B5EF4-FFF2-40B4-BE49-F238E27FC236}">
                <a16:creationId xmlns:a16="http://schemas.microsoft.com/office/drawing/2014/main" id="{5D577D24-77A1-4936-A3B3-A5AB0FB1807B}"/>
              </a:ext>
            </a:extLst>
          </p:cNvPr>
          <p:cNvSpPr txBox="1"/>
          <p:nvPr/>
        </p:nvSpPr>
        <p:spPr>
          <a:xfrm>
            <a:off x="1158921" y="5014164"/>
            <a:ext cx="1221237" cy="10243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my-MM" sz="5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ဓါးသွား (မြေတွန်းထုတ်သည့်ဘုတ်ပြား) U frame</a:t>
            </a:r>
            <a:endParaRPr lang="ja-JP" altLang="en-US" sz="7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07014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-369651" y="2927754"/>
            <a:ext cx="9144000" cy="601663"/>
          </a:xfrm>
        </p:spPr>
        <p:txBody>
          <a:bodyPr rtlCol="0" anchor="ctr">
            <a:normAutofit fontScale="90000"/>
          </a:bodyPr>
          <a:lstStyle/>
          <a:p>
            <a:pPr marL="1257300" indent="-1257300" rtl="0">
              <a:lnSpc>
                <a:spcPct val="150000"/>
              </a:lnSpc>
            </a:pPr>
            <a:r>
              <a:rPr lang="my-MM" sz="3200" dirty="0">
                <a:latin typeface="Pyidaungsu" pitchFamily="34" charset="0"/>
                <a:ea typeface="ＭＳ Ｐゴシック" panose="020B0600070205080204" pitchFamily="50" charset="-128"/>
                <a:cs typeface="Pyidaungsu" pitchFamily="34" charset="0"/>
              </a:rPr>
              <a:t>အခန်း 7 </a:t>
            </a:r>
            <a:r>
              <a:rPr lang="en-US" sz="3200" dirty="0">
                <a:latin typeface="Pyidaungsu" pitchFamily="34" charset="0"/>
                <a:ea typeface="ＭＳ Ｐゴシック" panose="020B0600070205080204" pitchFamily="50" charset="-128"/>
                <a:cs typeface="Pyidaungsu" pitchFamily="34" charset="0"/>
              </a:rPr>
              <a:t/>
            </a:r>
            <a:br>
              <a:rPr lang="en-US" sz="3200" dirty="0">
                <a:latin typeface="Pyidaungsu" pitchFamily="34" charset="0"/>
                <a:ea typeface="ＭＳ Ｐゴシック" panose="020B0600070205080204" pitchFamily="50" charset="-128"/>
                <a:cs typeface="Pyidaungsu" pitchFamily="34" charset="0"/>
              </a:rPr>
            </a:br>
            <a:r>
              <a:rPr lang="my-MM" sz="3200" dirty="0">
                <a:latin typeface="Pyidaungsu" pitchFamily="34" charset="0"/>
                <a:ea typeface="ＭＳ Ｐゴシック" panose="020B0600070205080204" pitchFamily="50" charset="-128"/>
                <a:cs typeface="Pyidaungsu" pitchFamily="34" charset="0"/>
              </a:rPr>
              <a:t>ယာဉ်အမျိုးအစားဆောက်လုပ်ရေးစက်ယန္တရားများ၏</a:t>
            </a:r>
            <a:r>
              <a:rPr lang="en-US" sz="3200" dirty="0">
                <a:latin typeface="Pyidaungsu" pitchFamily="34" charset="0"/>
                <a:ea typeface="ＭＳ Ｐゴシック" panose="020B0600070205080204" pitchFamily="50" charset="-128"/>
                <a:cs typeface="Pyidaungsu" pitchFamily="34" charset="0"/>
              </a:rPr>
              <a:t/>
            </a:r>
            <a:br>
              <a:rPr lang="en-US" sz="3200" dirty="0">
                <a:latin typeface="Pyidaungsu" pitchFamily="34" charset="0"/>
                <a:ea typeface="ＭＳ Ｐゴシック" panose="020B0600070205080204" pitchFamily="50" charset="-128"/>
                <a:cs typeface="Pyidaungsu" pitchFamily="34" charset="0"/>
              </a:rPr>
            </a:br>
            <a:r>
              <a:rPr lang="my-MM" sz="3200" dirty="0">
                <a:latin typeface="Pyidaungsu" pitchFamily="34" charset="0"/>
                <a:ea typeface="ＭＳ Ｐゴシック" panose="020B0600070205080204" pitchFamily="50" charset="-128"/>
                <a:cs typeface="Pyidaungsu" pitchFamily="34" charset="0"/>
              </a:rPr>
              <a:t>စစ်ဆေးခြင်းနှင့်ထိန်းသိမ်းခြင်း</a:t>
            </a:r>
            <a:endParaRPr kumimoji="1" lang="ja-JP" altLang="en-US" sz="3200" dirty="0"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035051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my-MM" sz="1600" dirty="0"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ဆက်စပ်ဥပဒေများ၊ ယေဘုယျ ကြိုတင်သတိပေးချက်များ</a:t>
            </a:r>
            <a:endParaRPr kumimoji="1" lang="ja-JP" altLang="en-US" sz="1600" dirty="0"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>
              <a:buFont typeface="Arial" panose="020B0604020202020204" pitchFamily="34" charset="0"/>
              <a:buNone/>
            </a:pPr>
            <a:endParaRPr lang="en-US" altLang="ja-JP" sz="20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Font typeface="Arial" panose="020B0604020202020204" pitchFamily="34" charset="0"/>
              <a:buNone/>
            </a:pPr>
            <a:endParaRPr lang="en-US" altLang="ja-JP" sz="20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Font typeface="Arial" panose="020B0604020202020204" pitchFamily="34" charset="0"/>
              <a:buNone/>
            </a:pPr>
            <a:endParaRPr lang="en-US" altLang="ja-JP" sz="20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Font typeface="Arial" panose="020B0604020202020204" pitchFamily="34" charset="0"/>
              <a:buNone/>
            </a:pPr>
            <a:endParaRPr lang="en-US" altLang="ja-JP" sz="20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Font typeface="Arial" panose="020B0604020202020204" pitchFamily="34" charset="0"/>
              <a:buNone/>
            </a:pPr>
            <a:endParaRPr lang="en-US" altLang="ja-JP" sz="20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Font typeface="Arial" panose="020B0604020202020204" pitchFamily="34" charset="0"/>
              <a:buNone/>
            </a:pPr>
            <a:endParaRPr lang="en-US" altLang="ja-JP" sz="20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Font typeface="Arial" panose="020B0604020202020204" pitchFamily="34" charset="0"/>
              <a:buNone/>
            </a:pPr>
            <a:endParaRPr lang="en-US" altLang="ja-JP" sz="20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2736649" y="1326593"/>
            <a:ext cx="3670702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my-MM" sz="1200" dirty="0">
                <a:solidFill>
                  <a:prstClr val="black"/>
                </a:solidFill>
                <a:latin typeface="Pyidaungsu" pitchFamily="34" charset="0"/>
                <a:cs typeface="Pyidaungsu" pitchFamily="34" charset="0"/>
              </a:rPr>
              <a:t>ဆက်စပ်ဥပဒေများ</a:t>
            </a: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1096428" y="3739480"/>
            <a:ext cx="7030430" cy="2539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my-MM" sz="1050" dirty="0">
                <a:solidFill>
                  <a:prstClr val="black"/>
                </a:solidFill>
                <a:latin typeface="Pyidaungsu" pitchFamily="34" charset="0"/>
                <a:cs typeface="Pyidaungsu" pitchFamily="34" charset="0"/>
              </a:rPr>
              <a:t>* ဥပဒေအရပြဌာန်းထားခြင်းမရှိသော်လည်း၊ စစ်ဆေးမှုရလဒ်များကို စက်လည်ပတ်နေစဉ်ကာလ</a:t>
            </a:r>
            <a:r>
              <a:rPr lang="en-US" sz="1050" dirty="0">
                <a:solidFill>
                  <a:prstClr val="black"/>
                </a:solidFill>
                <a:latin typeface="Pyidaungsu" pitchFamily="34" charset="0"/>
                <a:cs typeface="Pyidaungsu" pitchFamily="34" charset="0"/>
              </a:rPr>
              <a:t> </a:t>
            </a:r>
            <a:r>
              <a:rPr lang="my-MM" sz="1050" dirty="0">
                <a:solidFill>
                  <a:prstClr val="black"/>
                </a:solidFill>
                <a:latin typeface="Pyidaungsu" pitchFamily="34" charset="0"/>
                <a:cs typeface="Pyidaungsu" pitchFamily="34" charset="0"/>
              </a:rPr>
              <a:t>အတွင်းသိမ်းဆည်းထားစေလိုသည်။</a:t>
            </a: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1707618" y="5995419"/>
            <a:ext cx="3045845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my-MM" sz="1000" dirty="0">
                <a:solidFill>
                  <a:prstClr val="black"/>
                </a:solidFill>
                <a:latin typeface="Pyidaungsu" pitchFamily="34" charset="0"/>
                <a:cs typeface="Pyidaungsu" pitchFamily="34" charset="0"/>
              </a:rPr>
              <a:t>စစ်ဆေးခြင်းအတွက်သတိပြုရမည့်အချက်များ</a:t>
            </a: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4425950" y="6456842"/>
            <a:ext cx="4570213" cy="2308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my-MM" sz="900" dirty="0">
                <a:solidFill>
                  <a:prstClr val="black"/>
                </a:solidFill>
                <a:latin typeface="Pyidaungsu" pitchFamily="34" charset="0"/>
                <a:cs typeface="Pyidaungsu" pitchFamily="34" charset="0"/>
              </a:rPr>
              <a:t>ဖတ်စာအုပ်စာမျက်နှာ 163 / အထောက်အကူပြုစာအုပ် စာမျက်နှာ 92</a:t>
            </a: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2753" y="1562220"/>
            <a:ext cx="5518494" cy="2175490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6711" y="4050307"/>
            <a:ext cx="4520139" cy="1986961"/>
          </a:xfrm>
          <a:prstGeom prst="rect">
            <a:avLst/>
          </a:prstGeom>
        </p:spPr>
      </p:pic>
      <p:sp>
        <p:nvSpPr>
          <p:cNvPr id="14" name="テキスト ボックス 13"/>
          <p:cNvSpPr txBox="1"/>
          <p:nvPr/>
        </p:nvSpPr>
        <p:spPr>
          <a:xfrm>
            <a:off x="4748498" y="5812294"/>
            <a:ext cx="3766851" cy="563616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my-MM" sz="7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စစ်ဆေးချိန်တွင် မဝင်ရ</a:t>
            </a:r>
            <a:endParaRPr lang="en-US" altLang="ja-JP" sz="700" dirty="0">
              <a:solidFill>
                <a:prstClr val="black"/>
              </a:solidFill>
              <a:latin typeface="Pyidaungsu" pitchFamily="34" charset="0"/>
              <a:cs typeface="Pyidaungsu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my-MM" sz="7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(ဆောက်လုပ်ရေးလုပ်ငန်းဘေးအန္တရာယ်ကြိုတင်ကာကွယ်မှုဆိုင်ရာ ထပ်တူကျသောလုံခြုံရေးဆိုင်းဘုတ်များ ～ နိုင်ငံခြားဘာသာစကားဖြင့်ဖော်ပြမှုဥပမာ ～)</a:t>
            </a:r>
            <a:endParaRPr lang="ja-JP" altLang="en-US" sz="700" dirty="0">
              <a:solidFill>
                <a:prstClr val="black"/>
              </a:solidFill>
              <a:latin typeface="Pyidaungsu" pitchFamily="34" charset="0"/>
              <a:cs typeface="Pyidaungsu" pitchFamily="34" charset="0"/>
            </a:endParaRP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8884" y="3964809"/>
            <a:ext cx="1124343" cy="191005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テキスト ボックス 1196">
            <a:extLst>
              <a:ext uri="{FF2B5EF4-FFF2-40B4-BE49-F238E27FC236}">
                <a16:creationId xmlns:a16="http://schemas.microsoft.com/office/drawing/2014/main" id="{1BEA6968-B037-4A5B-8602-038E80F62AC3}"/>
              </a:ext>
            </a:extLst>
          </p:cNvPr>
          <p:cNvSpPr txBox="1"/>
          <p:nvPr/>
        </p:nvSpPr>
        <p:spPr>
          <a:xfrm>
            <a:off x="1929601" y="1649665"/>
            <a:ext cx="1007672" cy="18101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my-MM" sz="7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စစ်ဆေးမှုအမျိုးအစား</a:t>
            </a:r>
            <a:r>
              <a:rPr lang="en-US" sz="7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 </a:t>
            </a:r>
            <a:r>
              <a:rPr lang="my-MM" sz="7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ခွဲခြင်း</a:t>
            </a:r>
            <a:endParaRPr lang="ja-JP" altLang="en-US" sz="7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13" name="テキスト ボックス 1197">
            <a:extLst>
              <a:ext uri="{FF2B5EF4-FFF2-40B4-BE49-F238E27FC236}">
                <a16:creationId xmlns:a16="http://schemas.microsoft.com/office/drawing/2014/main" id="{8C6A1F8F-FEB1-4494-8BDC-9160D2D44E79}"/>
              </a:ext>
            </a:extLst>
          </p:cNvPr>
          <p:cNvSpPr txBox="1"/>
          <p:nvPr/>
        </p:nvSpPr>
        <p:spPr>
          <a:xfrm>
            <a:off x="3113704" y="1649665"/>
            <a:ext cx="800100" cy="13899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my-MM" sz="7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ဥပဒေ</a:t>
            </a:r>
            <a:endParaRPr lang="ja-JP" altLang="en-US" sz="7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15" name="テキスト ボックス 1198">
            <a:extLst>
              <a:ext uri="{FF2B5EF4-FFF2-40B4-BE49-F238E27FC236}">
                <a16:creationId xmlns:a16="http://schemas.microsoft.com/office/drawing/2014/main" id="{D4260A41-F864-4BBA-94DB-D3C89583701C}"/>
              </a:ext>
            </a:extLst>
          </p:cNvPr>
          <p:cNvSpPr txBox="1"/>
          <p:nvPr/>
        </p:nvSpPr>
        <p:spPr>
          <a:xfrm>
            <a:off x="4230078" y="1643617"/>
            <a:ext cx="1046771" cy="15057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50000"/>
              </a:lnSpc>
            </a:pPr>
            <a:r>
              <a:rPr lang="my-MM" sz="5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အကောင်အထည်ဖော်မည့်သူ၊ လုပ်ပိုင်ခွင့်အရည်အချင်း</a:t>
            </a:r>
            <a:endParaRPr lang="ja-JP" altLang="en-US" sz="5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16" name="テキスト ボックス 1199">
            <a:extLst>
              <a:ext uri="{FF2B5EF4-FFF2-40B4-BE49-F238E27FC236}">
                <a16:creationId xmlns:a16="http://schemas.microsoft.com/office/drawing/2014/main" id="{2EEE54C7-95D0-43F6-847A-B72A38A8DA5C}"/>
              </a:ext>
            </a:extLst>
          </p:cNvPr>
          <p:cNvSpPr txBox="1"/>
          <p:nvPr/>
        </p:nvSpPr>
        <p:spPr>
          <a:xfrm>
            <a:off x="5493820" y="1668341"/>
            <a:ext cx="1562300" cy="16033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my-MM" sz="7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စစ်ဆေးရေးဇယား၏ သိမ်းဆည်းကာလ</a:t>
            </a:r>
            <a:endParaRPr lang="ja-JP" altLang="en-US" sz="7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18" name="テキスト ボックス 1200">
            <a:extLst>
              <a:ext uri="{FF2B5EF4-FFF2-40B4-BE49-F238E27FC236}">
                <a16:creationId xmlns:a16="http://schemas.microsoft.com/office/drawing/2014/main" id="{1FCDBD7F-AF95-49A4-B12D-7D43A2CF077D}"/>
              </a:ext>
            </a:extLst>
          </p:cNvPr>
          <p:cNvSpPr txBox="1"/>
          <p:nvPr/>
        </p:nvSpPr>
        <p:spPr>
          <a:xfrm>
            <a:off x="1951218" y="1961206"/>
            <a:ext cx="886460" cy="25209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my-MM" sz="7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အလုပ်မစမီစစ်ဆေးခြင်း</a:t>
            </a:r>
            <a:endParaRPr lang="ja-JP" altLang="en-US" sz="7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19" name="テキスト ボックス 1201">
            <a:extLst>
              <a:ext uri="{FF2B5EF4-FFF2-40B4-BE49-F238E27FC236}">
                <a16:creationId xmlns:a16="http://schemas.microsoft.com/office/drawing/2014/main" id="{CFDFACAF-43C8-4827-A624-0BCEE44A9375}"/>
              </a:ext>
            </a:extLst>
          </p:cNvPr>
          <p:cNvSpPr txBox="1"/>
          <p:nvPr/>
        </p:nvSpPr>
        <p:spPr>
          <a:xfrm>
            <a:off x="2034295" y="2422204"/>
            <a:ext cx="800100" cy="41558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50000"/>
              </a:lnSpc>
            </a:pPr>
            <a:r>
              <a:rPr lang="my-MM" sz="7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ပုံမှန်ကိုယ်တိုင်စစ်ဆေး</a:t>
            </a:r>
            <a:r>
              <a:rPr lang="en-US" sz="7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 </a:t>
            </a:r>
            <a:r>
              <a:rPr lang="my-MM" sz="7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ခြင်း (teiki jishu kensa)</a:t>
            </a:r>
            <a:endParaRPr lang="ja-JP" altLang="en-US" sz="7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my-MM" sz="7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(တစ်လ 1ကြိမ်)</a:t>
            </a:r>
            <a:endParaRPr lang="ja-JP" altLang="en-US" sz="7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20" name="テキスト ボックス 1202">
            <a:extLst>
              <a:ext uri="{FF2B5EF4-FFF2-40B4-BE49-F238E27FC236}">
                <a16:creationId xmlns:a16="http://schemas.microsoft.com/office/drawing/2014/main" id="{AE7C4FD7-75D6-4045-8ABE-11C373F9DE9C}"/>
              </a:ext>
            </a:extLst>
          </p:cNvPr>
          <p:cNvSpPr txBox="1"/>
          <p:nvPr/>
        </p:nvSpPr>
        <p:spPr>
          <a:xfrm>
            <a:off x="1984174" y="3141362"/>
            <a:ext cx="836251" cy="42835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50000"/>
              </a:lnSpc>
            </a:pPr>
            <a:r>
              <a:rPr lang="my-MM" sz="7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အထူးကိုယ်တိုင်စစ်ဆေး</a:t>
            </a:r>
            <a:r>
              <a:rPr lang="en-US" sz="7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 </a:t>
            </a:r>
            <a:r>
              <a:rPr lang="my-MM" sz="7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ခြင်း</a:t>
            </a:r>
            <a:endParaRPr lang="ja-JP" altLang="en-US" sz="7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my-MM" sz="7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(တစ်နှစ် 1ကြိမ်)</a:t>
            </a:r>
            <a:endParaRPr lang="ja-JP" altLang="en-US" sz="7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21" name="テキスト ボックス 1203">
            <a:extLst>
              <a:ext uri="{FF2B5EF4-FFF2-40B4-BE49-F238E27FC236}">
                <a16:creationId xmlns:a16="http://schemas.microsoft.com/office/drawing/2014/main" id="{7916B50C-CE7F-464D-ACE8-3B5A33DB0583}"/>
              </a:ext>
            </a:extLst>
          </p:cNvPr>
          <p:cNvSpPr txBox="1"/>
          <p:nvPr/>
        </p:nvSpPr>
        <p:spPr>
          <a:xfrm>
            <a:off x="2981532" y="1884037"/>
            <a:ext cx="932271" cy="35288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>
              <a:lnSpc>
                <a:spcPct val="150000"/>
              </a:lnSpc>
            </a:pPr>
            <a:r>
              <a:rPr lang="my-MM" sz="700" kern="100" dirty="0">
                <a:solidFill>
                  <a:prstClr val="black"/>
                </a:solidFill>
                <a:latin typeface="Pyidaungsu" pitchFamily="34" charset="0"/>
                <a:cs typeface="Pyidaungsu" pitchFamily="34" charset="0"/>
              </a:rPr>
              <a:t>ဘေးကင်းလုံခြုံမှုစည်းမျဉ်း အပိုဒ် 170</a:t>
            </a:r>
          </a:p>
          <a:p>
            <a:pPr algn="r">
              <a:lnSpc>
                <a:spcPct val="150000"/>
              </a:lnSpc>
            </a:pPr>
            <a:r>
              <a:rPr lang="my-MM" sz="700" kern="100" dirty="0">
                <a:solidFill>
                  <a:prstClr val="black"/>
                </a:solidFill>
                <a:latin typeface="Pyidaungsu" pitchFamily="34" charset="0"/>
                <a:cs typeface="Pyidaungsu" pitchFamily="34" charset="0"/>
              </a:rPr>
              <a:t>အပိုဒ် 171</a:t>
            </a:r>
          </a:p>
        </p:txBody>
      </p:sp>
      <p:sp>
        <p:nvSpPr>
          <p:cNvPr id="23" name="テキスト ボックス 1204">
            <a:extLst>
              <a:ext uri="{FF2B5EF4-FFF2-40B4-BE49-F238E27FC236}">
                <a16:creationId xmlns:a16="http://schemas.microsoft.com/office/drawing/2014/main" id="{CB38817F-0351-4D07-BF42-96FEDF9000C6}"/>
              </a:ext>
            </a:extLst>
          </p:cNvPr>
          <p:cNvSpPr txBox="1"/>
          <p:nvPr/>
        </p:nvSpPr>
        <p:spPr>
          <a:xfrm>
            <a:off x="2981533" y="2347391"/>
            <a:ext cx="932270" cy="54978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>
              <a:lnSpc>
                <a:spcPct val="150000"/>
              </a:lnSpc>
            </a:pPr>
            <a:r>
              <a:rPr lang="my-MM" sz="700" kern="100" dirty="0">
                <a:solidFill>
                  <a:prstClr val="black"/>
                </a:solidFill>
                <a:latin typeface="Pyidaungsu" pitchFamily="34" charset="0"/>
                <a:cs typeface="Pyidaungsu" pitchFamily="34" charset="0"/>
              </a:rPr>
              <a:t>ဘေးကင်းလုံခြုံမှုစည်းမျဉ်း အပိုဒ် 168</a:t>
            </a:r>
          </a:p>
          <a:p>
            <a:pPr algn="r">
              <a:lnSpc>
                <a:spcPct val="150000"/>
              </a:lnSpc>
            </a:pPr>
            <a:r>
              <a:rPr lang="my-MM" sz="700" kern="100" dirty="0">
                <a:solidFill>
                  <a:prstClr val="black"/>
                </a:solidFill>
                <a:latin typeface="Pyidaungsu" pitchFamily="34" charset="0"/>
                <a:cs typeface="Pyidaungsu" pitchFamily="34" charset="0"/>
              </a:rPr>
              <a:t>အပိုဒ် 169</a:t>
            </a:r>
          </a:p>
          <a:p>
            <a:pPr algn="r">
              <a:lnSpc>
                <a:spcPct val="150000"/>
              </a:lnSpc>
            </a:pPr>
            <a:r>
              <a:rPr lang="my-MM" sz="700" kern="100" dirty="0">
                <a:solidFill>
                  <a:prstClr val="black"/>
                </a:solidFill>
                <a:latin typeface="Pyidaungsu" pitchFamily="34" charset="0"/>
                <a:cs typeface="Pyidaungsu" pitchFamily="34" charset="0"/>
              </a:rPr>
              <a:t>အပိုဒ် 171</a:t>
            </a:r>
          </a:p>
        </p:txBody>
      </p:sp>
      <p:sp>
        <p:nvSpPr>
          <p:cNvPr id="25" name="テキスト ボックス 1205">
            <a:extLst>
              <a:ext uri="{FF2B5EF4-FFF2-40B4-BE49-F238E27FC236}">
                <a16:creationId xmlns:a16="http://schemas.microsoft.com/office/drawing/2014/main" id="{2E0092FF-1359-45AB-AEEE-C8BC14C3C0D4}"/>
              </a:ext>
            </a:extLst>
          </p:cNvPr>
          <p:cNvSpPr txBox="1"/>
          <p:nvPr/>
        </p:nvSpPr>
        <p:spPr>
          <a:xfrm>
            <a:off x="2976523" y="2954383"/>
            <a:ext cx="971104" cy="72352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>
              <a:lnSpc>
                <a:spcPct val="150000"/>
              </a:lnSpc>
            </a:pPr>
            <a:r>
              <a:rPr lang="my-MM" sz="700" kern="100" dirty="0">
                <a:solidFill>
                  <a:prstClr val="black"/>
                </a:solidFill>
                <a:latin typeface="Pyidaungsu" pitchFamily="34" charset="0"/>
                <a:cs typeface="Pyidaungsu" pitchFamily="34" charset="0"/>
              </a:rPr>
              <a:t>  </a:t>
            </a:r>
            <a:r>
              <a:rPr lang="en-US" sz="700" kern="100" dirty="0" err="1">
                <a:solidFill>
                  <a:prstClr val="black"/>
                </a:solidFill>
                <a:latin typeface="Pyidaungsu" pitchFamily="34" charset="0"/>
                <a:cs typeface="Pyidaungsu" pitchFamily="34" charset="0"/>
              </a:rPr>
              <a:t>ဘေး</a:t>
            </a:r>
            <a:r>
              <a:rPr lang="my-MM" sz="700" kern="100" dirty="0">
                <a:solidFill>
                  <a:prstClr val="black"/>
                </a:solidFill>
                <a:latin typeface="Pyidaungsu" pitchFamily="34" charset="0"/>
                <a:cs typeface="Pyidaungsu" pitchFamily="34" charset="0"/>
              </a:rPr>
              <a:t>ကင်းလုံခြုံမှုစည်းမျဉ်း အပိုဒ် 167</a:t>
            </a:r>
          </a:p>
          <a:p>
            <a:pPr algn="r">
              <a:lnSpc>
                <a:spcPct val="150000"/>
              </a:lnSpc>
            </a:pPr>
            <a:r>
              <a:rPr lang="my-MM" sz="700" kern="100" dirty="0">
                <a:solidFill>
                  <a:prstClr val="black"/>
                </a:solidFill>
                <a:latin typeface="Pyidaungsu" pitchFamily="34" charset="0"/>
                <a:cs typeface="Pyidaungsu" pitchFamily="34" charset="0"/>
              </a:rPr>
              <a:t>     　     အပိုဒ် 169</a:t>
            </a:r>
          </a:p>
          <a:p>
            <a:pPr algn="r">
              <a:lnSpc>
                <a:spcPct val="150000"/>
              </a:lnSpc>
            </a:pPr>
            <a:r>
              <a:rPr lang="my-MM" sz="700" kern="100" dirty="0">
                <a:solidFill>
                  <a:prstClr val="black"/>
                </a:solidFill>
                <a:latin typeface="Pyidaungsu" pitchFamily="34" charset="0"/>
                <a:cs typeface="Pyidaungsu" pitchFamily="34" charset="0"/>
              </a:rPr>
              <a:t>            အပိုဒ် 169 ၏2</a:t>
            </a:r>
            <a:endParaRPr lang="ja-JP" altLang="en-US" sz="700" kern="100" dirty="0">
              <a:solidFill>
                <a:prstClr val="black"/>
              </a:solidFill>
              <a:latin typeface="Pyidaungsu" pitchFamily="34" charset="0"/>
              <a:cs typeface="Pyidaungsu" pitchFamily="34" charset="0"/>
            </a:endParaRPr>
          </a:p>
          <a:p>
            <a:pPr algn="r">
              <a:lnSpc>
                <a:spcPct val="150000"/>
              </a:lnSpc>
            </a:pPr>
            <a:r>
              <a:rPr lang="my-MM" sz="700" kern="100" dirty="0">
                <a:solidFill>
                  <a:prstClr val="black"/>
                </a:solidFill>
                <a:latin typeface="Pyidaungsu" pitchFamily="34" charset="0"/>
                <a:cs typeface="Pyidaungsu" pitchFamily="34" charset="0"/>
              </a:rPr>
              <a:t>            အပိုဒ် 171</a:t>
            </a:r>
          </a:p>
        </p:txBody>
      </p:sp>
      <p:sp>
        <p:nvSpPr>
          <p:cNvPr id="26" name="テキスト ボックス 1206">
            <a:extLst>
              <a:ext uri="{FF2B5EF4-FFF2-40B4-BE49-F238E27FC236}">
                <a16:creationId xmlns:a16="http://schemas.microsoft.com/office/drawing/2014/main" id="{73D9536C-6DE1-4577-B775-3D935564C035}"/>
              </a:ext>
            </a:extLst>
          </p:cNvPr>
          <p:cNvSpPr txBox="1"/>
          <p:nvPr/>
        </p:nvSpPr>
        <p:spPr>
          <a:xfrm>
            <a:off x="4133649" y="1992795"/>
            <a:ext cx="752475" cy="15057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my-MM" sz="7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ယာဉ်မောင်းသူ</a:t>
            </a:r>
            <a:endParaRPr lang="ja-JP" altLang="en-US" sz="7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27" name="テキスト ボックス 1207">
            <a:extLst>
              <a:ext uri="{FF2B5EF4-FFF2-40B4-BE49-F238E27FC236}">
                <a16:creationId xmlns:a16="http://schemas.microsoft.com/office/drawing/2014/main" id="{B80D4790-7835-4E6A-9827-23ADE5F2FBE9}"/>
              </a:ext>
            </a:extLst>
          </p:cNvPr>
          <p:cNvSpPr txBox="1"/>
          <p:nvPr/>
        </p:nvSpPr>
        <p:spPr>
          <a:xfrm>
            <a:off x="4133649" y="2411523"/>
            <a:ext cx="1229700" cy="37410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my-MM" sz="7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လုပ်ငန်းအော်ပရေတာမှ (လုံခြုံရေးမန်နေဂျာ) မှညွှန်ကြားထားသူ</a:t>
            </a:r>
            <a:endParaRPr lang="ja-JP" altLang="en-US" sz="7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28" name="テキスト ボックス 1208">
            <a:extLst>
              <a:ext uri="{FF2B5EF4-FFF2-40B4-BE49-F238E27FC236}">
                <a16:creationId xmlns:a16="http://schemas.microsoft.com/office/drawing/2014/main" id="{6BA18965-1516-4011-B41D-DA37B1426A2B}"/>
              </a:ext>
            </a:extLst>
          </p:cNvPr>
          <p:cNvSpPr txBox="1"/>
          <p:nvPr/>
        </p:nvSpPr>
        <p:spPr>
          <a:xfrm>
            <a:off x="4148890" y="3135922"/>
            <a:ext cx="1014094" cy="39749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my-MM" sz="700" kern="10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လုပ်ငန်းတွင်းစစ်ဆေးရေးမှူး</a:t>
            </a:r>
            <a:endParaRPr lang="ja-JP" altLang="en-US" sz="7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  <a:p>
            <a:pPr>
              <a:lnSpc>
                <a:spcPct val="150000"/>
              </a:lnSpc>
            </a:pPr>
            <a:r>
              <a:rPr lang="my-MM" sz="700" kern="10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စစ်ဆေးရေးကုမ္ပဏီမှ စစ်ဆေးရေးမှူး</a:t>
            </a:r>
            <a:endParaRPr lang="ja-JP" altLang="en-US" sz="7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29" name="テキスト ボックス 1209">
            <a:extLst>
              <a:ext uri="{FF2B5EF4-FFF2-40B4-BE49-F238E27FC236}">
                <a16:creationId xmlns:a16="http://schemas.microsoft.com/office/drawing/2014/main" id="{40568F28-C60A-451B-B1DF-04BB68D1A9BE}"/>
              </a:ext>
            </a:extLst>
          </p:cNvPr>
          <p:cNvSpPr txBox="1"/>
          <p:nvPr/>
        </p:nvSpPr>
        <p:spPr>
          <a:xfrm>
            <a:off x="5493819" y="1885584"/>
            <a:ext cx="1779407" cy="38222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my-MM" sz="700" kern="100" baseline="300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※</a:t>
            </a:r>
            <a:r>
              <a:rPr lang="my-MM" sz="7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စစ်ဆေးစာရင်းကို စက်လည်ပတ်နေစဉ်ကာလအတွင်းသိမ်းဆည်းပါ</a:t>
            </a:r>
            <a:endParaRPr lang="ja-JP" altLang="en-US" sz="7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30" name="テキスト ボックス 1210">
            <a:extLst>
              <a:ext uri="{FF2B5EF4-FFF2-40B4-BE49-F238E27FC236}">
                <a16:creationId xmlns:a16="http://schemas.microsoft.com/office/drawing/2014/main" id="{FAD2F658-C57E-4B36-9A93-92BE499B2199}"/>
              </a:ext>
            </a:extLst>
          </p:cNvPr>
          <p:cNvSpPr txBox="1"/>
          <p:nvPr/>
        </p:nvSpPr>
        <p:spPr>
          <a:xfrm>
            <a:off x="5496699" y="2519829"/>
            <a:ext cx="1352550" cy="25202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my-MM" sz="7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3 နှစ်ကာလ စစ်ဆေးရေးဇယား</a:t>
            </a:r>
            <a:endParaRPr lang="ja-JP" altLang="en-US" sz="7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31" name="テキスト ボックス 1211">
            <a:extLst>
              <a:ext uri="{FF2B5EF4-FFF2-40B4-BE49-F238E27FC236}">
                <a16:creationId xmlns:a16="http://schemas.microsoft.com/office/drawing/2014/main" id="{A8699A06-CDD6-479E-97D5-C06F0DF31FB6}"/>
              </a:ext>
            </a:extLst>
          </p:cNvPr>
          <p:cNvSpPr txBox="1"/>
          <p:nvPr/>
        </p:nvSpPr>
        <p:spPr>
          <a:xfrm>
            <a:off x="5474769" y="3100883"/>
            <a:ext cx="1798457" cy="38387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my-MM" sz="6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3 နှစ်ကာလ စစ်ဆေးရေးဇယား</a:t>
            </a:r>
            <a:endParaRPr lang="ja-JP" altLang="en-US" sz="6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  <a:p>
            <a:pPr>
              <a:lnSpc>
                <a:spcPct val="150000"/>
              </a:lnSpc>
            </a:pPr>
            <a:r>
              <a:rPr lang="my-MM" sz="6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(ကြည့်ရှုစစ်ဆေးပြီးသည့်အမှတ်အသားတွဲထားသည်)</a:t>
            </a:r>
            <a:endParaRPr lang="ja-JP" altLang="en-US" sz="6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387352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my-MM" sz="1600" dirty="0"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နေ့စဉ်စစ်ဆေးမှုများ (nichijou tenken) လုပ်ထုံးလုပ်နည်း အင်ဂျင်မစတင်မီ</a:t>
            </a:r>
            <a:endParaRPr kumimoji="1" lang="ja-JP" altLang="en-US" sz="1600" dirty="0"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>
              <a:buFont typeface="Arial" panose="020B0604020202020204" pitchFamily="34" charset="0"/>
              <a:buNone/>
            </a:pPr>
            <a:endParaRPr lang="en-US" altLang="ja-JP" sz="20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Font typeface="Arial" panose="020B0604020202020204" pitchFamily="34" charset="0"/>
              <a:buNone/>
            </a:pPr>
            <a:endParaRPr lang="en-US" altLang="ja-JP" sz="20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Font typeface="Arial" panose="020B0604020202020204" pitchFamily="34" charset="0"/>
              <a:buNone/>
            </a:pPr>
            <a:endParaRPr lang="en-US" altLang="ja-JP" sz="20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Font typeface="Arial" panose="020B0604020202020204" pitchFamily="34" charset="0"/>
              <a:buNone/>
            </a:pPr>
            <a:endParaRPr lang="en-US" altLang="ja-JP" sz="20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Font typeface="Arial" panose="020B0604020202020204" pitchFamily="34" charset="0"/>
              <a:buNone/>
            </a:pPr>
            <a:endParaRPr lang="en-US" altLang="ja-JP" sz="20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Font typeface="Arial" panose="020B0604020202020204" pitchFamily="34" charset="0"/>
              <a:buNone/>
            </a:pPr>
            <a:endParaRPr lang="en-US" altLang="ja-JP" sz="20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Font typeface="Arial" panose="020B0604020202020204" pitchFamily="34" charset="0"/>
              <a:buNone/>
            </a:pPr>
            <a:endParaRPr lang="en-US" altLang="ja-JP" sz="20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2736649" y="1365505"/>
            <a:ext cx="3670702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my-MM" sz="800" dirty="0">
                <a:solidFill>
                  <a:prstClr val="black"/>
                </a:solidFill>
                <a:latin typeface="Pyidaungsu" pitchFamily="34" charset="0"/>
                <a:cs typeface="Pyidaungsu" pitchFamily="34" charset="0"/>
              </a:rPr>
              <a:t>ဟိုက်ဒရောလစ်ဆီအပြင်ပန်းအသွင်အပြင်ပေါ်မူတည်၍ ခွဲခြားသတိပြုရန်နည်းလမ်း</a:t>
            </a: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787199" y="4301832"/>
            <a:ext cx="5314456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my-MM" sz="1200" dirty="0">
                <a:solidFill>
                  <a:prstClr val="black"/>
                </a:solidFill>
                <a:latin typeface="Pyidaungsu" pitchFamily="34" charset="0"/>
                <a:cs typeface="Pyidaungsu" pitchFamily="34" charset="0"/>
              </a:rPr>
              <a:t>စစ်ဆေးခြင်းနှင့်ဖြည့်တင်းစဉ်အတွင်းအနေအထားဥပမာ</a:t>
            </a: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7592" y="3071897"/>
            <a:ext cx="4771159" cy="1157077"/>
          </a:xfrm>
          <a:prstGeom prst="rect">
            <a:avLst/>
          </a:prstGeom>
        </p:spPr>
      </p:pic>
      <p:sp>
        <p:nvSpPr>
          <p:cNvPr id="14" name="テキスト ボックス 13"/>
          <p:cNvSpPr txBox="1"/>
          <p:nvPr/>
        </p:nvSpPr>
        <p:spPr>
          <a:xfrm>
            <a:off x="1248827" y="5991041"/>
            <a:ext cx="6951143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my-MM" sz="1200" dirty="0">
                <a:solidFill>
                  <a:prstClr val="black"/>
                </a:solidFill>
                <a:latin typeface="Pyidaungsu" pitchFamily="34" charset="0"/>
                <a:cs typeface="Pyidaungsu" pitchFamily="34" charset="0"/>
              </a:rPr>
              <a:t>လျှပ်စစ်စနစ်ကိုပြုပြင်သည့်အခါဘက်ထရီ၏ (-) terminal ကိုဖယ်ရှားပါ။</a:t>
            </a: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4425950" y="6456842"/>
            <a:ext cx="4570213" cy="2308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my-MM" sz="900" dirty="0">
                <a:solidFill>
                  <a:prstClr val="black"/>
                </a:solidFill>
                <a:latin typeface="Pyidaungsu" pitchFamily="34" charset="0"/>
                <a:cs typeface="Pyidaungsu" pitchFamily="34" charset="0"/>
              </a:rPr>
              <a:t>ဖတ်စာအုပ်စာမျက်နှာ 164 / အထောက်အကူပြုစာအုပ် စာမျက်နှာ 94</a:t>
            </a: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1724" y="1599579"/>
            <a:ext cx="4400552" cy="1525524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27998" y="3103698"/>
            <a:ext cx="2636789" cy="1471858"/>
          </a:xfrm>
          <a:prstGeom prst="rect">
            <a:avLst/>
          </a:prstGeom>
        </p:spPr>
      </p:pic>
      <p:sp>
        <p:nvSpPr>
          <p:cNvPr id="15" name="テキスト ボックス 14"/>
          <p:cNvSpPr txBox="1"/>
          <p:nvPr/>
        </p:nvSpPr>
        <p:spPr>
          <a:xfrm>
            <a:off x="5638429" y="4542429"/>
            <a:ext cx="2821938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my-MM" sz="1200" dirty="0">
                <a:solidFill>
                  <a:prstClr val="black"/>
                </a:solidFill>
                <a:latin typeface="Pyidaungsu" pitchFamily="34" charset="0"/>
                <a:cs typeface="Pyidaungsu" pitchFamily="34" charset="0"/>
              </a:rPr>
              <a:t>တာယာစစ်ဆေးခြင်း</a:t>
            </a:r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05150" y="4570046"/>
            <a:ext cx="3248768" cy="1416130"/>
          </a:xfrm>
          <a:prstGeom prst="rect">
            <a:avLst/>
          </a:prstGeom>
        </p:spPr>
      </p:pic>
      <p:sp>
        <p:nvSpPr>
          <p:cNvPr id="7" name="正方形/長方形 6"/>
          <p:cNvSpPr/>
          <p:nvPr/>
        </p:nvSpPr>
        <p:spPr>
          <a:xfrm>
            <a:off x="5739956" y="5016846"/>
            <a:ext cx="1122218" cy="7508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16" name="テキスト ボックス 1326">
            <a:extLst>
              <a:ext uri="{FF2B5EF4-FFF2-40B4-BE49-F238E27FC236}">
                <a16:creationId xmlns:a16="http://schemas.microsoft.com/office/drawing/2014/main" id="{9E0BFEE4-3849-4EB2-841A-A510FF34756C}"/>
              </a:ext>
            </a:extLst>
          </p:cNvPr>
          <p:cNvSpPr txBox="1"/>
          <p:nvPr/>
        </p:nvSpPr>
        <p:spPr>
          <a:xfrm>
            <a:off x="2538236" y="1696404"/>
            <a:ext cx="1573855" cy="17069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my-MM" sz="7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အသွင်အပြင်</a:t>
            </a:r>
            <a:endParaRPr lang="ja-JP" altLang="en-US" sz="7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18" name="テキスト ボックス 1327">
            <a:extLst>
              <a:ext uri="{FF2B5EF4-FFF2-40B4-BE49-F238E27FC236}">
                <a16:creationId xmlns:a16="http://schemas.microsoft.com/office/drawing/2014/main" id="{C361BD47-D7F5-4008-9C44-4C3210B6C6E9}"/>
              </a:ext>
            </a:extLst>
          </p:cNvPr>
          <p:cNvSpPr txBox="1"/>
          <p:nvPr/>
        </p:nvSpPr>
        <p:spPr>
          <a:xfrm>
            <a:off x="4229249" y="1693709"/>
            <a:ext cx="610448" cy="17069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my-MM" sz="700" kern="10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အနံ့</a:t>
            </a:r>
            <a:endParaRPr lang="ja-JP" altLang="en-US" sz="700" kern="100" dirty="0">
              <a:solidFill>
                <a:prstClr val="black"/>
              </a:solidFill>
              <a:latin typeface="Pyidaungsu" pitchFamily="34" charset="0"/>
              <a:cs typeface="Pyidaungsu" pitchFamily="34" charset="0"/>
            </a:endParaRPr>
          </a:p>
        </p:txBody>
      </p:sp>
      <p:sp>
        <p:nvSpPr>
          <p:cNvPr id="19" name="テキスト ボックス 1328">
            <a:extLst>
              <a:ext uri="{FF2B5EF4-FFF2-40B4-BE49-F238E27FC236}">
                <a16:creationId xmlns:a16="http://schemas.microsoft.com/office/drawing/2014/main" id="{643167CF-9369-4FB8-912E-C451A9D75DBA}"/>
              </a:ext>
            </a:extLst>
          </p:cNvPr>
          <p:cNvSpPr txBox="1"/>
          <p:nvPr/>
        </p:nvSpPr>
        <p:spPr>
          <a:xfrm>
            <a:off x="4966908" y="1681802"/>
            <a:ext cx="1723631" cy="19286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my-MM" sz="700" kern="10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အကြောင်းအရင်း</a:t>
            </a:r>
            <a:endParaRPr lang="ja-JP" altLang="en-US" sz="7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20" name="テキスト ボックス 1329">
            <a:extLst>
              <a:ext uri="{FF2B5EF4-FFF2-40B4-BE49-F238E27FC236}">
                <a16:creationId xmlns:a16="http://schemas.microsoft.com/office/drawing/2014/main" id="{844E9833-70D4-4DB2-8FE6-636845C13731}"/>
              </a:ext>
            </a:extLst>
          </p:cNvPr>
          <p:cNvSpPr txBox="1"/>
          <p:nvPr/>
        </p:nvSpPr>
        <p:spPr>
          <a:xfrm>
            <a:off x="2561730" y="1999449"/>
            <a:ext cx="1573855" cy="17069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my-MM" sz="700" kern="10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နို့နှစ်ရောင်သို့ပြောင်းနေသည်</a:t>
            </a:r>
            <a:endParaRPr lang="ja-JP" altLang="en-US" sz="7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21" name="テキスト ボックス 1330">
            <a:extLst>
              <a:ext uri="{FF2B5EF4-FFF2-40B4-BE49-F238E27FC236}">
                <a16:creationId xmlns:a16="http://schemas.microsoft.com/office/drawing/2014/main" id="{94BE2947-1FEA-40CA-BAEB-D0D8704E5365}"/>
              </a:ext>
            </a:extLst>
          </p:cNvPr>
          <p:cNvSpPr txBox="1"/>
          <p:nvPr/>
        </p:nvSpPr>
        <p:spPr>
          <a:xfrm>
            <a:off x="4229249" y="1990984"/>
            <a:ext cx="610448" cy="17069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my-MM" sz="700" kern="10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ကောင်းသည်</a:t>
            </a:r>
            <a:endParaRPr lang="ja-JP" altLang="en-US" sz="7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22" name="テキスト ボックス 1331">
            <a:extLst>
              <a:ext uri="{FF2B5EF4-FFF2-40B4-BE49-F238E27FC236}">
                <a16:creationId xmlns:a16="http://schemas.microsoft.com/office/drawing/2014/main" id="{2FE70166-5E58-4DF2-AC4D-8549EB6A9768}"/>
              </a:ext>
            </a:extLst>
          </p:cNvPr>
          <p:cNvSpPr txBox="1"/>
          <p:nvPr/>
        </p:nvSpPr>
        <p:spPr>
          <a:xfrm>
            <a:off x="4992260" y="1961372"/>
            <a:ext cx="1723631" cy="19286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my-MM" sz="700" kern="10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အစိုဓာတ်ရောနှောနေသည်</a:t>
            </a:r>
            <a:endParaRPr lang="ja-JP" altLang="en-US" sz="7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23" name="テキスト ボックス 1332">
            <a:extLst>
              <a:ext uri="{FF2B5EF4-FFF2-40B4-BE49-F238E27FC236}">
                <a16:creationId xmlns:a16="http://schemas.microsoft.com/office/drawing/2014/main" id="{A0D0414F-7D6F-4050-ACC2-D69847F21239}"/>
              </a:ext>
            </a:extLst>
          </p:cNvPr>
          <p:cNvSpPr txBox="1"/>
          <p:nvPr/>
        </p:nvSpPr>
        <p:spPr>
          <a:xfrm>
            <a:off x="2538236" y="2291876"/>
            <a:ext cx="1573855" cy="17069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my-MM" sz="7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အညိုရင့်ရောင်သို့ပြောင်းနေသည်</a:t>
            </a:r>
            <a:endParaRPr lang="ja-JP" altLang="en-US" sz="7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25" name="テキスト ボックス 1333">
            <a:extLst>
              <a:ext uri="{FF2B5EF4-FFF2-40B4-BE49-F238E27FC236}">
                <a16:creationId xmlns:a16="http://schemas.microsoft.com/office/drawing/2014/main" id="{7570148C-D009-47C8-AE77-2CA05D69787A}"/>
              </a:ext>
            </a:extLst>
          </p:cNvPr>
          <p:cNvSpPr txBox="1"/>
          <p:nvPr/>
        </p:nvSpPr>
        <p:spPr>
          <a:xfrm>
            <a:off x="4203171" y="2247046"/>
            <a:ext cx="610448" cy="20642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my-MM" sz="700" kern="10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အနံ့ဆိုးသည်</a:t>
            </a:r>
            <a:endParaRPr lang="ja-JP" altLang="en-US" sz="7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26" name="テキスト ボックス 1334">
            <a:extLst>
              <a:ext uri="{FF2B5EF4-FFF2-40B4-BE49-F238E27FC236}">
                <a16:creationId xmlns:a16="http://schemas.microsoft.com/office/drawing/2014/main" id="{FC26F51B-79BF-496C-9CC6-8AE68CD0088B}"/>
              </a:ext>
            </a:extLst>
          </p:cNvPr>
          <p:cNvSpPr txBox="1"/>
          <p:nvPr/>
        </p:nvSpPr>
        <p:spPr>
          <a:xfrm>
            <a:off x="4940829" y="2258586"/>
            <a:ext cx="1723631" cy="19286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my-MM" sz="700" kern="10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အခြေအနေယိုယွင်းလာနေသည်</a:t>
            </a:r>
            <a:endParaRPr lang="ja-JP" altLang="en-US" sz="7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27" name="テキスト ボックス 1335">
            <a:extLst>
              <a:ext uri="{FF2B5EF4-FFF2-40B4-BE49-F238E27FC236}">
                <a16:creationId xmlns:a16="http://schemas.microsoft.com/office/drawing/2014/main" id="{E015F98A-CF84-4885-A7E6-7FA11E1E8FFB}"/>
              </a:ext>
            </a:extLst>
          </p:cNvPr>
          <p:cNvSpPr txBox="1"/>
          <p:nvPr/>
        </p:nvSpPr>
        <p:spPr>
          <a:xfrm>
            <a:off x="2535652" y="2551461"/>
            <a:ext cx="1573855" cy="17069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my-MM" sz="7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သေးငယ်သည့်အနက်ရောင်အစက်အပြောက်</a:t>
            </a:r>
            <a:r>
              <a:rPr lang="en-US" sz="7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 </a:t>
            </a:r>
            <a:r>
              <a:rPr lang="my-MM" sz="7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ရှိနေသည်</a:t>
            </a:r>
            <a:endParaRPr lang="ja-JP" altLang="en-US" sz="7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28" name="テキスト ボックス 1336">
            <a:extLst>
              <a:ext uri="{FF2B5EF4-FFF2-40B4-BE49-F238E27FC236}">
                <a16:creationId xmlns:a16="http://schemas.microsoft.com/office/drawing/2014/main" id="{885E94EB-CFE8-442C-8D38-357610B04FB6}"/>
              </a:ext>
            </a:extLst>
          </p:cNvPr>
          <p:cNvSpPr txBox="1"/>
          <p:nvPr/>
        </p:nvSpPr>
        <p:spPr>
          <a:xfrm>
            <a:off x="4203171" y="2565012"/>
            <a:ext cx="610448" cy="20642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my-MM" sz="700" kern="10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ကောင်းသည်</a:t>
            </a:r>
            <a:endParaRPr lang="ja-JP" altLang="en-US" sz="7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29" name="テキスト ボックス 1337">
            <a:extLst>
              <a:ext uri="{FF2B5EF4-FFF2-40B4-BE49-F238E27FC236}">
                <a16:creationId xmlns:a16="http://schemas.microsoft.com/office/drawing/2014/main" id="{FD16D5AC-94CF-4471-8C94-80F458EE2F78}"/>
              </a:ext>
            </a:extLst>
          </p:cNvPr>
          <p:cNvSpPr txBox="1"/>
          <p:nvPr/>
        </p:nvSpPr>
        <p:spPr>
          <a:xfrm>
            <a:off x="4940829" y="2536692"/>
            <a:ext cx="1723631" cy="19286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my-MM" sz="700" kern="10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ပြင်ပမှအရာများပါဝင်ရောစပ်နေသည်</a:t>
            </a:r>
            <a:endParaRPr lang="ja-JP" altLang="en-US" sz="7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30" name="テキスト ボックス 1338">
            <a:extLst>
              <a:ext uri="{FF2B5EF4-FFF2-40B4-BE49-F238E27FC236}">
                <a16:creationId xmlns:a16="http://schemas.microsoft.com/office/drawing/2014/main" id="{6D78310C-623C-403A-B6CD-C620AE3C9D2B}"/>
              </a:ext>
            </a:extLst>
          </p:cNvPr>
          <p:cNvSpPr txBox="1"/>
          <p:nvPr/>
        </p:nvSpPr>
        <p:spPr>
          <a:xfrm>
            <a:off x="2451044" y="2834665"/>
            <a:ext cx="1573855" cy="17069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my-MM" sz="700" kern="10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ပူဖောင်းထနေသည်</a:t>
            </a:r>
            <a:endParaRPr lang="ja-JP" altLang="en-US" sz="7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31" name="テキスト ボックス 1339">
            <a:extLst>
              <a:ext uri="{FF2B5EF4-FFF2-40B4-BE49-F238E27FC236}">
                <a16:creationId xmlns:a16="http://schemas.microsoft.com/office/drawing/2014/main" id="{8EA173E4-EFB7-4664-A71E-AD041AE7D2B2}"/>
              </a:ext>
            </a:extLst>
          </p:cNvPr>
          <p:cNvSpPr txBox="1"/>
          <p:nvPr/>
        </p:nvSpPr>
        <p:spPr>
          <a:xfrm>
            <a:off x="4203171" y="2834665"/>
            <a:ext cx="610448" cy="20642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my-MM" sz="700" kern="10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-</a:t>
            </a:r>
            <a:endParaRPr lang="ja-JP" altLang="en-US" sz="7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32" name="テキスト ボックス 1340">
            <a:extLst>
              <a:ext uri="{FF2B5EF4-FFF2-40B4-BE49-F238E27FC236}">
                <a16:creationId xmlns:a16="http://schemas.microsoft.com/office/drawing/2014/main" id="{604B6FC1-573A-4AAA-9FCD-23B091A542B0}"/>
              </a:ext>
            </a:extLst>
          </p:cNvPr>
          <p:cNvSpPr txBox="1"/>
          <p:nvPr/>
        </p:nvSpPr>
        <p:spPr>
          <a:xfrm>
            <a:off x="4900867" y="2854272"/>
            <a:ext cx="1723631" cy="19286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my-MM" sz="700" kern="10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အမဲဆီရောနှောနေသည်</a:t>
            </a:r>
            <a:endParaRPr lang="ja-JP" altLang="en-US" sz="7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33" name="テキスト ボックス 1341">
            <a:extLst>
              <a:ext uri="{FF2B5EF4-FFF2-40B4-BE49-F238E27FC236}">
                <a16:creationId xmlns:a16="http://schemas.microsoft.com/office/drawing/2014/main" id="{F9B99347-DA75-4953-ADBD-D0978024F90D}"/>
              </a:ext>
            </a:extLst>
          </p:cNvPr>
          <p:cNvSpPr txBox="1"/>
          <p:nvPr/>
        </p:nvSpPr>
        <p:spPr>
          <a:xfrm>
            <a:off x="3066414" y="3715841"/>
            <a:ext cx="389302" cy="12027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my-MM" sz="8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လက်တံ(Boom)</a:t>
            </a:r>
            <a:endParaRPr lang="ja-JP" altLang="en-US" sz="8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34" name="テキスト ボックス 1342">
            <a:extLst>
              <a:ext uri="{FF2B5EF4-FFF2-40B4-BE49-F238E27FC236}">
                <a16:creationId xmlns:a16="http://schemas.microsoft.com/office/drawing/2014/main" id="{0385B44C-EB55-49C9-B405-2D91D7DD8EFB}"/>
              </a:ext>
            </a:extLst>
          </p:cNvPr>
          <p:cNvSpPr txBox="1"/>
          <p:nvPr/>
        </p:nvSpPr>
        <p:spPr>
          <a:xfrm>
            <a:off x="2389304" y="3910363"/>
            <a:ext cx="421214" cy="15574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my-MM" sz="800" kern="10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လက်တံ (arm)</a:t>
            </a:r>
            <a:endParaRPr lang="ja-JP" altLang="en-US" sz="8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859326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my-MM" sz="1600" dirty="0"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နေ့စဉ်စစ်ဆေးမှုများ (nichijou tenken) လုပ်ထုံးလုပ်နည်း အင်ဂျင်စက်နှိုးပြီးနောက်</a:t>
            </a:r>
            <a:endParaRPr kumimoji="1" lang="ja-JP" altLang="en-US" sz="1600" dirty="0"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8479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>
              <a:buFont typeface="Arial" panose="020B0604020202020204" pitchFamily="34" charset="0"/>
              <a:buNone/>
            </a:pPr>
            <a:endParaRPr lang="en-US" altLang="ja-JP" sz="20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Font typeface="Arial" panose="020B0604020202020204" pitchFamily="34" charset="0"/>
              <a:buNone/>
            </a:pPr>
            <a:endParaRPr lang="en-US" altLang="ja-JP" sz="20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Font typeface="Arial" panose="020B0604020202020204" pitchFamily="34" charset="0"/>
              <a:buNone/>
            </a:pPr>
            <a:endParaRPr lang="en-US" altLang="ja-JP" sz="20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Font typeface="Arial" panose="020B0604020202020204" pitchFamily="34" charset="0"/>
              <a:buNone/>
            </a:pPr>
            <a:endParaRPr lang="en-US" altLang="ja-JP" sz="20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Font typeface="Arial" panose="020B0604020202020204" pitchFamily="34" charset="0"/>
              <a:buNone/>
            </a:pPr>
            <a:endParaRPr lang="en-US" altLang="ja-JP" sz="20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Font typeface="Arial" panose="020B0604020202020204" pitchFamily="34" charset="0"/>
              <a:buNone/>
            </a:pPr>
            <a:endParaRPr lang="en-US" altLang="ja-JP" sz="20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Font typeface="Arial" panose="020B0604020202020204" pitchFamily="34" charset="0"/>
              <a:buNone/>
            </a:pPr>
            <a:endParaRPr lang="en-US" altLang="ja-JP" sz="20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2736649" y="1365505"/>
            <a:ext cx="3670702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my-MM" sz="1200" dirty="0">
                <a:solidFill>
                  <a:prstClr val="black"/>
                </a:solidFill>
                <a:latin typeface="Pyidaungsu" pitchFamily="34" charset="0"/>
                <a:cs typeface="Pyidaungsu" pitchFamily="34" charset="0"/>
              </a:rPr>
              <a:t>အိပ်ဇောငွေ့အရောင်နှင့် ဆုံးဖြတ်သည့်စံနှုန်း</a:t>
            </a: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4425950" y="6456842"/>
            <a:ext cx="4570213" cy="2308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my-MM" sz="900" dirty="0">
                <a:solidFill>
                  <a:prstClr val="black"/>
                </a:solidFill>
                <a:latin typeface="Pyidaungsu" pitchFamily="34" charset="0"/>
                <a:cs typeface="Pyidaungsu" pitchFamily="34" charset="0"/>
              </a:rPr>
              <a:t>ဖတ်စာအုပ်စာမျက်နှာ 170 / အထောက်အကူပြုစာအုပ် စာမျက်နှာ 94</a:t>
            </a: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9837" y="1635689"/>
            <a:ext cx="4124325" cy="1695450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511" y="3843127"/>
            <a:ext cx="2878817" cy="1478121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02715" y="3843127"/>
            <a:ext cx="2006022" cy="1464044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89989" y="3857205"/>
            <a:ext cx="2780275" cy="1449966"/>
          </a:xfrm>
          <a:prstGeom prst="rect">
            <a:avLst/>
          </a:prstGeom>
        </p:spPr>
      </p:pic>
      <p:sp>
        <p:nvSpPr>
          <p:cNvPr id="14" name="テキスト ボックス 13"/>
          <p:cNvSpPr txBox="1"/>
          <p:nvPr/>
        </p:nvSpPr>
        <p:spPr>
          <a:xfrm>
            <a:off x="151743" y="5428751"/>
            <a:ext cx="3670702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my-MM" sz="1200">
                <a:solidFill>
                  <a:prstClr val="black"/>
                </a:solidFill>
                <a:latin typeface="Pyidaungsu" pitchFamily="34" charset="0"/>
                <a:cs typeface="Pyidaungsu" pitchFamily="34" charset="0"/>
              </a:rPr>
              <a:t>ကလပ်ချိန်ညှိခြင်း</a:t>
            </a: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2770375" y="5438237"/>
            <a:ext cx="3670702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my-MM" sz="1200" dirty="0">
                <a:solidFill>
                  <a:prstClr val="black"/>
                </a:solidFill>
                <a:latin typeface="Pyidaungsu" pitchFamily="34" charset="0"/>
                <a:cs typeface="Pyidaungsu" pitchFamily="34" charset="0"/>
              </a:rPr>
              <a:t>လည်ပတ်မှုစစ်ဆေးခြင်း</a:t>
            </a: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5144775" y="5447723"/>
            <a:ext cx="3670702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my-MM" sz="1200" dirty="0">
                <a:solidFill>
                  <a:prstClr val="blac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သိမ်းသည့်အချိန်တွင် သတိပြုရမည့်အချက်များ</a:t>
            </a:r>
          </a:p>
        </p:txBody>
      </p:sp>
      <p:sp>
        <p:nvSpPr>
          <p:cNvPr id="13" name="テキスト ボックス 1344">
            <a:extLst>
              <a:ext uri="{FF2B5EF4-FFF2-40B4-BE49-F238E27FC236}">
                <a16:creationId xmlns:a16="http://schemas.microsoft.com/office/drawing/2014/main" id="{BE09ABA9-67AF-4EB6-B5C1-DE7D051A0569}"/>
              </a:ext>
            </a:extLst>
          </p:cNvPr>
          <p:cNvSpPr txBox="1"/>
          <p:nvPr/>
        </p:nvSpPr>
        <p:spPr>
          <a:xfrm>
            <a:off x="2638655" y="1711343"/>
            <a:ext cx="1041324" cy="20033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my-MM" sz="8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အိပ်ဇောငွေ့အရောင်</a:t>
            </a:r>
            <a:endParaRPr lang="ja-JP" altLang="en-US" sz="8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15" name="テキスト ボックス 1345">
            <a:extLst>
              <a:ext uri="{FF2B5EF4-FFF2-40B4-BE49-F238E27FC236}">
                <a16:creationId xmlns:a16="http://schemas.microsoft.com/office/drawing/2014/main" id="{FBC266C6-2D97-4A92-90D0-CC4EB895F92F}"/>
              </a:ext>
            </a:extLst>
          </p:cNvPr>
          <p:cNvSpPr txBox="1"/>
          <p:nvPr/>
        </p:nvSpPr>
        <p:spPr>
          <a:xfrm>
            <a:off x="4571999" y="1717794"/>
            <a:ext cx="1279342" cy="20033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my-MM" sz="800" kern="10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ဆုံးဖြတ်သည့်စံနှုန်း</a:t>
            </a:r>
            <a:endParaRPr lang="ja-JP" altLang="en-US" sz="8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16" name="テキスト ボックス 1346">
            <a:extLst>
              <a:ext uri="{FF2B5EF4-FFF2-40B4-BE49-F238E27FC236}">
                <a16:creationId xmlns:a16="http://schemas.microsoft.com/office/drawing/2014/main" id="{B9654057-7446-4C59-BCF0-4AD00D6560EE}"/>
              </a:ext>
            </a:extLst>
          </p:cNvPr>
          <p:cNvSpPr txBox="1"/>
          <p:nvPr/>
        </p:nvSpPr>
        <p:spPr>
          <a:xfrm>
            <a:off x="2638655" y="2059418"/>
            <a:ext cx="1146255" cy="114545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50000"/>
              </a:lnSpc>
            </a:pPr>
            <a:r>
              <a:rPr lang="my-MM" sz="8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အနက်ရောင်</a:t>
            </a:r>
            <a:endParaRPr lang="ja-JP" altLang="en-US" sz="8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my-MM" sz="8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အဝါရောင်ဖျော့ဖျော့</a:t>
            </a:r>
            <a:endParaRPr lang="ja-JP" altLang="en-US" sz="8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my-MM" sz="8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အဖြူရောင်၊ အပြာရောင်</a:t>
            </a:r>
            <a:endParaRPr lang="ja-JP" altLang="en-US" sz="8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my-MM" sz="8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မီးခိုးရောင်</a:t>
            </a:r>
            <a:endParaRPr lang="ja-JP" altLang="en-US" sz="8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my-MM" sz="8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အရောင်မဲ့</a:t>
            </a:r>
            <a:endParaRPr lang="ja-JP" altLang="en-US" sz="8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20" name="テキスト ボックス 1347">
            <a:extLst>
              <a:ext uri="{FF2B5EF4-FFF2-40B4-BE49-F238E27FC236}">
                <a16:creationId xmlns:a16="http://schemas.microsoft.com/office/drawing/2014/main" id="{1AE56CCF-0E39-4288-83E8-13B7BFDCF768}"/>
              </a:ext>
            </a:extLst>
          </p:cNvPr>
          <p:cNvSpPr txBox="1"/>
          <p:nvPr/>
        </p:nvSpPr>
        <p:spPr>
          <a:xfrm>
            <a:off x="3920092" y="2018987"/>
            <a:ext cx="2615343" cy="118620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my-MM" sz="7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လေနှင့်လောင်စာအရောအနှောပါဝင်မှုများခြင်း၊ ပြည့်စုံမှုမရှိသောလောင်ကျွမ်းခြင်း</a:t>
            </a:r>
            <a:endParaRPr lang="ja-JP" altLang="en-US" sz="7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  <a:p>
            <a:pPr>
              <a:lnSpc>
                <a:spcPct val="150000"/>
              </a:lnSpc>
            </a:pPr>
            <a:r>
              <a:rPr lang="my-MM" sz="7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လေနှင့်လောင်စာအရောအနှော ပါးလွှာခြင်း</a:t>
            </a:r>
            <a:endParaRPr lang="ja-JP" altLang="en-US" sz="7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  <a:p>
            <a:pPr>
              <a:lnSpc>
                <a:spcPct val="150000"/>
              </a:lnSpc>
            </a:pPr>
            <a:r>
              <a:rPr lang="my-MM" sz="7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ဆီလောင်ကျွမ်းခြင်း၊ တိုင်မင်မကိုက်ခြင်း (faulty timing)</a:t>
            </a:r>
            <a:endParaRPr lang="ja-JP" altLang="en-US" sz="7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  <a:p>
            <a:pPr>
              <a:lnSpc>
                <a:spcPct val="150000"/>
              </a:lnSpc>
            </a:pPr>
            <a:r>
              <a:rPr lang="my-MM" sz="7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လေနှင့်လောင်စာအရောအနှောပါဝင်မှုများခြင်းနှင့် ဆီလောင်ကျွမ်းခြင်း</a:t>
            </a:r>
            <a:endParaRPr lang="ja-JP" altLang="en-US" sz="7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  <a:p>
            <a:pPr>
              <a:lnSpc>
                <a:spcPct val="150000"/>
              </a:lnSpc>
            </a:pPr>
            <a:r>
              <a:rPr lang="my-MM" sz="7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လေနှင့်လောင်စာအရောအနှောပါဝင်မှုသင့်တော်လုံလောက်ပြီး၊ ပြည့်စုံမှုရှိသောလောင်ကျွမ်းခြင်း</a:t>
            </a:r>
            <a:endParaRPr lang="ja-JP" altLang="en-US" sz="7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21" name="テキスト ボックス 1348">
            <a:extLst>
              <a:ext uri="{FF2B5EF4-FFF2-40B4-BE49-F238E27FC236}">
                <a16:creationId xmlns:a16="http://schemas.microsoft.com/office/drawing/2014/main" id="{2D634D33-D4B2-4F45-885D-C67EAD5B1356}"/>
              </a:ext>
            </a:extLst>
          </p:cNvPr>
          <p:cNvSpPr txBox="1"/>
          <p:nvPr/>
        </p:nvSpPr>
        <p:spPr>
          <a:xfrm>
            <a:off x="2204658" y="4357510"/>
            <a:ext cx="1475321" cy="73342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my-MM" sz="800" kern="100" dirty="0">
                <a:solidFill>
                  <a:prstClr val="black"/>
                </a:solidFill>
                <a:latin typeface="Pyidaungsu" pitchFamily="34" charset="0"/>
                <a:ea typeface="ＭＳ Ｐゴシック" panose="020B0600070205080204" pitchFamily="50" charset="-128"/>
                <a:cs typeface="Pyidaungsu" pitchFamily="34" charset="0"/>
              </a:rPr>
              <a:t>A </a:t>
            </a:r>
            <a:r>
              <a:rPr lang="my-MM" sz="8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ခြေနင်းပြားတပ်ဆင်မှုအမြင့်</a:t>
            </a:r>
            <a:endParaRPr lang="ja-JP" altLang="en-US" sz="8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  <a:p>
            <a:pPr>
              <a:lnSpc>
                <a:spcPct val="150000"/>
              </a:lnSpc>
            </a:pPr>
            <a:r>
              <a:rPr lang="my-MM" sz="800" kern="100" dirty="0">
                <a:solidFill>
                  <a:prstClr val="black"/>
                </a:solidFill>
                <a:latin typeface="Pyidaungsu" pitchFamily="34" charset="0"/>
                <a:ea typeface="ＭＳ Ｐゴシック" panose="020B0600070205080204" pitchFamily="50" charset="-128"/>
                <a:cs typeface="Pyidaungsu" pitchFamily="34" charset="0"/>
              </a:rPr>
              <a:t>B </a:t>
            </a:r>
            <a:r>
              <a:rPr lang="my-MM" sz="8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: ကြမ်းပြင်ဘုတ်ပြားနှင့်ကြား</a:t>
            </a:r>
            <a:r>
              <a:rPr lang="en-US" sz="8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 </a:t>
            </a:r>
            <a:r>
              <a:rPr lang="my-MM" sz="8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လစ်လပ်နေသောနေရာ</a:t>
            </a:r>
            <a:endParaRPr lang="ja-JP" altLang="en-US" sz="8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  <a:p>
            <a:pPr>
              <a:lnSpc>
                <a:spcPct val="150000"/>
              </a:lnSpc>
            </a:pPr>
            <a:r>
              <a:rPr lang="my-MM" sz="800" kern="100" dirty="0">
                <a:solidFill>
                  <a:prstClr val="black"/>
                </a:solidFill>
                <a:latin typeface="Pyidaungsu" pitchFamily="34" charset="0"/>
                <a:ea typeface="ＭＳ Ｐゴシック" panose="020B0600070205080204" pitchFamily="50" charset="-128"/>
                <a:cs typeface="Pyidaungsu" pitchFamily="34" charset="0"/>
              </a:rPr>
              <a:t>C</a:t>
            </a:r>
            <a:r>
              <a:rPr lang="my-MM" sz="8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：ကစားခြင်း</a:t>
            </a:r>
            <a:endParaRPr lang="ja-JP" altLang="en-US" sz="8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  <a:p>
            <a:pPr>
              <a:lnSpc>
                <a:spcPct val="150000"/>
              </a:lnSpc>
            </a:pPr>
            <a:r>
              <a:rPr lang="my-MM" sz="8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　A-B-C：နင်းပါ</a:t>
            </a:r>
            <a:endParaRPr lang="ja-JP" altLang="en-US" sz="8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765590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my-MM" sz="1600" dirty="0"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အလုပ်လုပ်နေစဉ်အတွင်းပုံမှန်မဟုတ်ခြင်းကိုတွေ့ရှိပါကစစ်ဆေးရမည့်လုပ်ထုံးလုပ်နည်း </a:t>
            </a:r>
            <a:endParaRPr kumimoji="1" lang="ja-JP" altLang="en-US" sz="1600" dirty="0"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my-MM" sz="1400" dirty="0">
                <a:solidFill>
                  <a:prstClr val="black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အလုပ်လုပ်နေစဉ်အတွင်းဆောက်လုပ်ရေးစက်ယန္တရား၏အခြေအနေတစ်မျိုးဖြစ်နေသည်ဟုထင်ရပါက၊ </a:t>
            </a:r>
            <a:r>
              <a:rPr lang="en-US" altLang="ja-JP" sz="1400" dirty="0">
                <a:solidFill>
                  <a:prstClr val="black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/>
            </a:r>
            <a:br>
              <a:rPr lang="en-US" altLang="ja-JP" sz="1400" dirty="0">
                <a:solidFill>
                  <a:prstClr val="black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</a:br>
            <a:r>
              <a:rPr lang="my-MM" sz="1400" dirty="0">
                <a:solidFill>
                  <a:srgbClr val="FF0000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ဆောက်လုပ်ရေးစက်ယန္တရားကို မြေပြန့်နေရာတွင်ချက်ချင်းရပ်ပြီး</a:t>
            </a:r>
            <a:r>
              <a:rPr lang="my-MM" sz="1400" dirty="0">
                <a:solidFill>
                  <a:prstClr val="black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၊</a:t>
            </a:r>
            <a:endParaRPr lang="en-US" altLang="ja-JP" sz="1400" dirty="0">
              <a:solidFill>
                <a:prstClr val="black"/>
              </a:solidFill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my-MM" sz="1400" dirty="0">
                <a:solidFill>
                  <a:prstClr val="black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ချွတ်ယွင်းနေသောနေရာကိုတာဝန်ရှိသူထံဆက်သွယ်၍၊</a:t>
            </a:r>
            <a:r>
              <a:rPr lang="en-US" altLang="ja-JP" sz="1400" dirty="0">
                <a:solidFill>
                  <a:prstClr val="black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/>
            </a:r>
            <a:br>
              <a:rPr lang="en-US" altLang="ja-JP" sz="1400" dirty="0">
                <a:solidFill>
                  <a:prstClr val="black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</a:br>
            <a:r>
              <a:rPr lang="my-MM" sz="1400" dirty="0">
                <a:solidFill>
                  <a:prstClr val="black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ပြန်လည်ပြုပြင်ပြီးမှလုပ်ငန်းလုပ်ဆောင်ရန်လိုအပ်သည်။</a:t>
            </a:r>
            <a:endParaRPr lang="en-US" altLang="ja-JP" sz="1400" dirty="0">
              <a:solidFill>
                <a:prstClr val="black"/>
              </a:solidFill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4425950" y="6456842"/>
            <a:ext cx="4570213" cy="2308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my-MM" sz="900" dirty="0">
                <a:solidFill>
                  <a:prstClr val="black"/>
                </a:solidFill>
                <a:latin typeface="Pyidaungsu" pitchFamily="34" charset="0"/>
                <a:cs typeface="Pyidaungsu" pitchFamily="34" charset="0"/>
              </a:rPr>
              <a:t>ဖတ်စာအုပ်စာမျက်နှာ 172 / အထောက်အကူပြုစာအုပ် စာမျက်နှာ 98</a:t>
            </a:r>
          </a:p>
        </p:txBody>
      </p:sp>
    </p:spTree>
    <p:extLst>
      <p:ext uri="{BB962C8B-B14F-4D97-AF65-F5344CB8AC3E}">
        <p14:creationId xmlns:p14="http://schemas.microsoft.com/office/powerpoint/2010/main" val="44709559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-430222" y="2908299"/>
            <a:ext cx="8915400" cy="601663"/>
          </a:xfrm>
        </p:spPr>
        <p:txBody>
          <a:bodyPr rtlCol="0" anchor="ctr">
            <a:normAutofit fontScale="90000"/>
          </a:bodyPr>
          <a:lstStyle/>
          <a:p>
            <a:pPr marL="1257300" indent="-1257300" rtl="0">
              <a:lnSpc>
                <a:spcPct val="150000"/>
              </a:lnSpc>
            </a:pPr>
            <a:r>
              <a:rPr lang="my-MM" sz="3200" dirty="0">
                <a:latin typeface="Pyidaungsu" pitchFamily="34" charset="0"/>
                <a:ea typeface="ＭＳ Ｐゴシック" panose="020B0600070205080204" pitchFamily="50" charset="-128"/>
                <a:cs typeface="Pyidaungsu" pitchFamily="34" charset="0"/>
              </a:rPr>
              <a:t>အခန်း 8 အန္တရာယ်ကင်းစွာမောင်းနှင်ရန်မှတ်ယူထားသင့်သည်များနှင့် အချက်ပြခြင်း၊ လမ်းညွှန်ချက်များ</a:t>
            </a:r>
            <a:endParaRPr kumimoji="1" lang="ja-JP" altLang="en-US" sz="3200" dirty="0"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98857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 fontScale="90000"/>
          </a:bodyPr>
          <a:lstStyle/>
          <a:p>
            <a:pPr rtl="0">
              <a:lnSpc>
                <a:spcPct val="100000"/>
              </a:lnSpc>
            </a:pPr>
            <a:r>
              <a:rPr lang="my-MM" sz="1600"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ယာဉ်အမျိုးအစားဆောက်လုပ်ရေးစက်ယန္တရားများနှင့်သက်ဆိုင်သည့်ဝေါဟာရများ 1・・・လုပ်ငန်းသုံးကိရိယာများ</a:t>
            </a:r>
            <a:endParaRPr kumimoji="1" lang="ja-JP" altLang="en-US" sz="16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idx="1"/>
          </p:nvPr>
        </p:nvSpPr>
        <p:spPr>
          <a:xfrm>
            <a:off x="628650" y="1268383"/>
            <a:ext cx="7886700" cy="5059530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marL="0" indent="0" rtl="0">
              <a:buNone/>
            </a:pPr>
            <a:endParaRPr lang="en-US" altLang="ja-JP" sz="12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0" indent="0" rtl="0">
              <a:buNone/>
            </a:pPr>
            <a:endParaRPr lang="en-US" altLang="ja-JP" sz="12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308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my-MM" sz="900">
                <a:solidFill>
                  <a:prstClr val="blac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ဖတ်စာအုပ်စာမျက်နှာ10 / အထောက်အကူပြုစာအုပ် စာမျက်နှာ 10</a:t>
            </a: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0919" y="1548245"/>
            <a:ext cx="6222162" cy="3761510"/>
          </a:xfrm>
          <a:prstGeom prst="rect">
            <a:avLst/>
          </a:prstGeom>
        </p:spPr>
      </p:pic>
      <p:sp>
        <p:nvSpPr>
          <p:cNvPr id="7" name="テキスト ボックス 493">
            <a:extLst>
              <a:ext uri="{FF2B5EF4-FFF2-40B4-BE49-F238E27FC236}">
                <a16:creationId xmlns:a16="http://schemas.microsoft.com/office/drawing/2014/main" id="{B979A897-6799-4492-B87E-5C0935417982}"/>
              </a:ext>
            </a:extLst>
          </p:cNvPr>
          <p:cNvSpPr txBox="1"/>
          <p:nvPr/>
        </p:nvSpPr>
        <p:spPr>
          <a:xfrm>
            <a:off x="2822169" y="3757052"/>
            <a:ext cx="1452880" cy="48799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1200" kern="100" dirty="0">
                <a:effectLst/>
                <a:latin typeface="Pyidaungsu" panose="020B0502040204020203" pitchFamily="34" charset="0"/>
                <a:cs typeface="Pyidaungsu" panose="020B0502040204020203" pitchFamily="34" charset="0"/>
              </a:rPr>
              <a:t>လုပ်ငန်းသုံးကိရိယာများ</a:t>
            </a:r>
            <a:endParaRPr lang="ja-JP" sz="1200" kern="100" dirty="0">
              <a:effectLst/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190406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my-MM" sz="1600" dirty="0"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အန္တရာယ်ကင်းစွာမောင်းနှင်ရန်မှတ်ယူထားသင့်သည်များ</a:t>
            </a:r>
            <a:endParaRPr kumimoji="1" lang="ja-JP" altLang="en-US" sz="1600" dirty="0"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419600" y="6452605"/>
            <a:ext cx="4576562" cy="2308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my-MM" sz="900" dirty="0">
                <a:solidFill>
                  <a:prstClr val="black"/>
                </a:solidFill>
                <a:latin typeface="Pyidaungsu" pitchFamily="34" charset="0"/>
                <a:cs typeface="Pyidaungsu" pitchFamily="34" charset="0"/>
              </a:rPr>
              <a:t>ဖတ်စာအုပ်စာမျက်နှာ 175 / အထောက်အကူပြုစာအုပ် စာမျက်နှာ 99</a:t>
            </a: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3136510" y="3383527"/>
            <a:ext cx="2832878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my-MM" sz="1200" dirty="0">
                <a:solidFill>
                  <a:prstClr val="black"/>
                </a:solidFill>
                <a:latin typeface="Pyidaungsu" pitchFamily="34" charset="0"/>
                <a:cs typeface="Pyidaungsu" pitchFamily="34" charset="0"/>
              </a:rPr>
              <a:t>ထိုင်ခုံမှထွက်ခွာသည့်အခါအင်ဂျင်ကိုရပ်ပါ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>
              <a:buFont typeface="Arial" panose="020B0604020202020204" pitchFamily="34" charset="0"/>
              <a:buNone/>
            </a:pPr>
            <a:endParaRPr lang="en-US" altLang="ja-JP" sz="20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Font typeface="Arial" panose="020B0604020202020204" pitchFamily="34" charset="0"/>
              <a:buNone/>
            </a:pPr>
            <a:endParaRPr lang="en-US" altLang="ja-JP" sz="20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Font typeface="Arial" panose="020B0604020202020204" pitchFamily="34" charset="0"/>
              <a:buNone/>
            </a:pPr>
            <a:endParaRPr lang="en-US" altLang="ja-JP" sz="20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Font typeface="Arial" panose="020B0604020202020204" pitchFamily="34" charset="0"/>
              <a:buNone/>
            </a:pPr>
            <a:endParaRPr lang="en-US" altLang="ja-JP" sz="20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Font typeface="Arial" panose="020B0604020202020204" pitchFamily="34" charset="0"/>
              <a:buNone/>
            </a:pPr>
            <a:endParaRPr lang="en-US" altLang="ja-JP" sz="20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Font typeface="Arial" panose="020B0604020202020204" pitchFamily="34" charset="0"/>
              <a:buNone/>
            </a:pPr>
            <a:endParaRPr lang="en-US" altLang="ja-JP" sz="20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Font typeface="Arial" panose="020B0604020202020204" pitchFamily="34" charset="0"/>
              <a:buNone/>
            </a:pPr>
            <a:endParaRPr lang="en-US" altLang="ja-JP" sz="20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5009" y="1381124"/>
            <a:ext cx="4024313" cy="1966867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1749" y="3802239"/>
            <a:ext cx="3962400" cy="2276475"/>
          </a:xfrm>
          <a:prstGeom prst="rect">
            <a:avLst/>
          </a:prstGeom>
        </p:spPr>
      </p:pic>
      <p:sp>
        <p:nvSpPr>
          <p:cNvPr id="15" name="テキスト ボックス 14"/>
          <p:cNvSpPr txBox="1"/>
          <p:nvPr/>
        </p:nvSpPr>
        <p:spPr>
          <a:xfrm>
            <a:off x="2563447" y="5945587"/>
            <a:ext cx="3405941" cy="324498"/>
          </a:xfrm>
          <a:prstGeom prst="rect">
            <a:avLst/>
          </a:prstGeom>
          <a:noFill/>
          <a:ln>
            <a:noFill/>
          </a:ln>
        </p:spPr>
        <p:txBody>
          <a:bodyPr wrap="square" tIns="108000" rtlCol="0" anchor="ctr">
            <a:spAutoFit/>
          </a:bodyPr>
          <a:lstStyle/>
          <a:p>
            <a:pPr algn="ctr"/>
            <a:r>
              <a:rPr lang="my-MM" sz="1100" dirty="0">
                <a:solidFill>
                  <a:prstClr val="black"/>
                </a:solidFill>
                <a:latin typeface="Pyidaungsu" pitchFamily="34" charset="0"/>
                <a:cs typeface="Pyidaungsu" pitchFamily="34" charset="0"/>
              </a:rPr>
              <a:t>စစ်ဆေးခြင်းစသည့်အခြေအနေများကိုအတည်ပြုခြင်း</a:t>
            </a:r>
          </a:p>
        </p:txBody>
      </p:sp>
    </p:spTree>
    <p:extLst>
      <p:ext uri="{BB962C8B-B14F-4D97-AF65-F5344CB8AC3E}">
        <p14:creationId xmlns:p14="http://schemas.microsoft.com/office/powerpoint/2010/main" val="334964929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>
              <a:buFont typeface="Arial" panose="020B0604020202020204" pitchFamily="34" charset="0"/>
              <a:buNone/>
            </a:pPr>
            <a:endParaRPr lang="en-US" altLang="ja-JP" sz="2000" dirty="0">
              <a:solidFill>
                <a:prstClr val="black"/>
              </a:solidFill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  <a:p>
            <a:pPr marL="893763" indent="-893763">
              <a:buFont typeface="Arial" panose="020B0604020202020204" pitchFamily="34" charset="0"/>
              <a:buNone/>
            </a:pPr>
            <a:endParaRPr lang="en-US" altLang="ja-JP" sz="2000" dirty="0">
              <a:solidFill>
                <a:prstClr val="black"/>
              </a:solidFill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  <a:p>
            <a:pPr marL="893763" indent="-893763">
              <a:buFont typeface="Arial" panose="020B0604020202020204" pitchFamily="34" charset="0"/>
              <a:buNone/>
            </a:pPr>
            <a:endParaRPr lang="en-US" altLang="ja-JP" sz="2000" dirty="0">
              <a:solidFill>
                <a:prstClr val="black"/>
              </a:solidFill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  <a:p>
            <a:pPr marL="893763" indent="-893763">
              <a:buFont typeface="Arial" panose="020B0604020202020204" pitchFamily="34" charset="0"/>
              <a:buNone/>
            </a:pPr>
            <a:endParaRPr lang="en-US" altLang="ja-JP" sz="2000" dirty="0">
              <a:solidFill>
                <a:prstClr val="black"/>
              </a:solidFill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  <a:p>
            <a:pPr marL="893763" indent="-893763">
              <a:buFont typeface="Arial" panose="020B0604020202020204" pitchFamily="34" charset="0"/>
              <a:buNone/>
            </a:pPr>
            <a:endParaRPr lang="en-US" altLang="ja-JP" sz="2000" dirty="0">
              <a:solidFill>
                <a:prstClr val="black"/>
              </a:solidFill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  <a:p>
            <a:pPr marL="893763" indent="-893763">
              <a:buFont typeface="Arial" panose="020B0604020202020204" pitchFamily="34" charset="0"/>
              <a:buNone/>
            </a:pPr>
            <a:endParaRPr lang="en-US" altLang="ja-JP" sz="2000" dirty="0">
              <a:solidFill>
                <a:prstClr val="black"/>
              </a:solidFill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  <a:p>
            <a:pPr marL="893763" indent="-893763">
              <a:buFont typeface="Arial" panose="020B0604020202020204" pitchFamily="34" charset="0"/>
              <a:buNone/>
            </a:pPr>
            <a:endParaRPr lang="en-US" altLang="ja-JP" sz="2000" dirty="0">
              <a:solidFill>
                <a:prstClr val="black"/>
              </a:solidFill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  <a:p>
            <a:pPr marL="893763" indent="-893763">
              <a:buFont typeface="Arial" panose="020B0604020202020204" pitchFamily="34" charset="0"/>
              <a:buNone/>
            </a:pPr>
            <a:endParaRPr lang="en-US" altLang="ja-JP" sz="2000" dirty="0">
              <a:solidFill>
                <a:prstClr val="black"/>
              </a:solidFill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  <a:p>
            <a:pPr marL="893763" indent="-893763">
              <a:buFont typeface="Arial" panose="020B0604020202020204" pitchFamily="34" charset="0"/>
              <a:buNone/>
            </a:pPr>
            <a:endParaRPr lang="en-US" altLang="ja-JP" sz="2000" dirty="0">
              <a:solidFill>
                <a:prstClr val="black"/>
              </a:solidFill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  <a:p>
            <a:pPr marL="893763" indent="-354013">
              <a:buFont typeface="Arial" panose="020B0604020202020204" pitchFamily="34" charset="0"/>
              <a:buNone/>
            </a:pPr>
            <a:endParaRPr lang="en-US" sz="1200" dirty="0">
              <a:solidFill>
                <a:prstClr val="black"/>
              </a:solidFill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  <a:p>
            <a:pPr marL="893763" indent="-354013">
              <a:buFont typeface="Arial" panose="020B0604020202020204" pitchFamily="34" charset="0"/>
              <a:buNone/>
            </a:pPr>
            <a:r>
              <a:rPr lang="my-MM" sz="1200" dirty="0">
                <a:solidFill>
                  <a:prstClr val="black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&lt;ဝီစီမှုတ်ပြီးအချက်ပြခြင်း&gt;		&lt;အသံဖြင့်အချက်ပြခြင်း&gt;</a:t>
            </a:r>
          </a:p>
          <a:p>
            <a:pPr marL="893763" indent="-354013">
              <a:buFont typeface="Arial" panose="020B0604020202020204" pitchFamily="34" charset="0"/>
              <a:buNone/>
            </a:pPr>
            <a:r>
              <a:rPr lang="my-MM" sz="1200" dirty="0">
                <a:solidFill>
                  <a:prstClr val="black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• ဘေးကင်းသည်：ဝီစီသံတို 2သံ၊ ဆက်တိုက်	• ဘေးကင်းသည်：allright (orai) ၊ allright (orai)</a:t>
            </a:r>
          </a:p>
          <a:p>
            <a:pPr marL="893763" indent="-354013">
              <a:buFont typeface="Arial" panose="020B0604020202020204" pitchFamily="34" charset="0"/>
              <a:buNone/>
            </a:pPr>
            <a:r>
              <a:rPr lang="my-MM" sz="1200" dirty="0">
                <a:solidFill>
                  <a:prstClr val="black"/>
                </a:solidFill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•ရပ်: ဝီစီသံရှည်			•ရပ်: stop (stoppu)</a:t>
            </a:r>
          </a:p>
        </p:txBody>
      </p:sp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my-MM" sz="1600" dirty="0"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အချက်ပြခြင်း၊ လမ်းညွှန်ချက်များ လုပ်ထုံးလုပ်နည်း</a:t>
            </a:r>
            <a:endParaRPr kumimoji="1" lang="ja-JP" altLang="en-US" sz="1600" dirty="0"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419600" y="6452605"/>
            <a:ext cx="4576562" cy="2308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my-MM" sz="900" dirty="0">
                <a:solidFill>
                  <a:prstClr val="black"/>
                </a:solidFill>
                <a:latin typeface="Pyidaungsu" pitchFamily="34" charset="0"/>
                <a:cs typeface="Pyidaungsu" pitchFamily="34" charset="0"/>
              </a:rPr>
              <a:t>ဖတ်စာအုပ်စာမျက်နှာ 179 / အထောက်အကူပြုစာအုပ် စာမျက်နှာ 101</a:t>
            </a: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1759255" y="3533490"/>
            <a:ext cx="6044318" cy="90024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my-MM" sz="1200" dirty="0">
                <a:solidFill>
                  <a:prstClr val="black"/>
                </a:solidFill>
                <a:latin typeface="Pyidaungsu" pitchFamily="34" charset="0"/>
                <a:cs typeface="Pyidaungsu" pitchFamily="34" charset="0"/>
              </a:rPr>
              <a:t>လမ်းညွှန်သူသည် ယာဉ်မောင်းသူနှင့် အလုပ်သမားတို့မှမြင်လွယ်ပြီးအတည်ပြုနိုင်သောအဝတ်အစားဝတ်ကာ၊ ထိုနေရာတွင်လုပ်ဆောင်ရမည်။</a:t>
            </a: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8113" y="1385305"/>
            <a:ext cx="1254568" cy="2034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336006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93752" y="2908299"/>
            <a:ext cx="8915400" cy="601663"/>
          </a:xfrm>
        </p:spPr>
        <p:txBody>
          <a:bodyPr rtlCol="0" anchor="ctr">
            <a:normAutofit/>
          </a:bodyPr>
          <a:lstStyle/>
          <a:p>
            <a:pPr marL="1257300" indent="-1257300" rtl="0"/>
            <a:r>
              <a:rPr lang="my-MM" sz="2900" dirty="0">
                <a:latin typeface="Pyidaungsu" pitchFamily="34" charset="0"/>
                <a:ea typeface="ＭＳ Ｐゴシック" panose="020B0600070205080204" pitchFamily="50" charset="-128"/>
                <a:cs typeface="Pyidaungsu" pitchFamily="34" charset="0"/>
              </a:rPr>
              <a:t>အခန်း 9 မက္ကင်းနစ်ပညာနှင့်လျှပ်စစ်အသိပညာ</a:t>
            </a:r>
            <a:endParaRPr kumimoji="1" lang="ja-JP" altLang="en-US" sz="2900" dirty="0"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485029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my-MM" sz="1600" dirty="0"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အား၏ moment</a:t>
            </a:r>
            <a:endParaRPr kumimoji="1" lang="ja-JP" altLang="en-US" sz="1600" dirty="0"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419600" y="6452605"/>
            <a:ext cx="4576562" cy="2308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my-MM" sz="900" dirty="0">
                <a:solidFill>
                  <a:prstClr val="black"/>
                </a:solidFill>
                <a:latin typeface="Pyidaungsu" pitchFamily="34" charset="0"/>
                <a:cs typeface="Pyidaungsu" pitchFamily="34" charset="0"/>
              </a:rPr>
              <a:t>ဖတ်စာအုပ်စာမျက်နှာ 181 / အထောက်အကူပြုစာအုပ် စာမျက်နှာ 102</a:t>
            </a: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3825234" y="3201056"/>
            <a:ext cx="1493532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my-MM" sz="1200" dirty="0">
                <a:solidFill>
                  <a:prstClr val="black"/>
                </a:solidFill>
                <a:latin typeface="Pyidaungsu" pitchFamily="34" charset="0"/>
                <a:cs typeface="Pyidaungsu" pitchFamily="34" charset="0"/>
              </a:rPr>
              <a:t>အား၏ moment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>
              <a:buFont typeface="Arial" panose="020B0604020202020204" pitchFamily="34" charset="0"/>
              <a:buNone/>
            </a:pPr>
            <a:endParaRPr lang="ja-JP" altLang="en-US" sz="20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4123302" y="6061454"/>
            <a:ext cx="1493532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my-MM" sz="1200" dirty="0">
                <a:solidFill>
                  <a:prstClr val="black"/>
                </a:solidFill>
                <a:latin typeface="Pyidaungsu" pitchFamily="34" charset="0"/>
                <a:cs typeface="Pyidaungsu" pitchFamily="34" charset="0"/>
              </a:rPr>
              <a:t>လဲကျ moment</a:t>
            </a: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9874" y="1344083"/>
            <a:ext cx="3524252" cy="1855232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0" y="3941706"/>
            <a:ext cx="4572000" cy="2143125"/>
          </a:xfrm>
          <a:prstGeom prst="rect">
            <a:avLst/>
          </a:prstGeom>
        </p:spPr>
      </p:pic>
      <p:sp>
        <p:nvSpPr>
          <p:cNvPr id="11" name="テキスト ボックス 1350">
            <a:extLst>
              <a:ext uri="{FF2B5EF4-FFF2-40B4-BE49-F238E27FC236}">
                <a16:creationId xmlns:a16="http://schemas.microsoft.com/office/drawing/2014/main" id="{AB5EB357-4996-47A4-BD9C-DF0A936E4E39}"/>
              </a:ext>
            </a:extLst>
          </p:cNvPr>
          <p:cNvSpPr txBox="1"/>
          <p:nvPr/>
        </p:nvSpPr>
        <p:spPr>
          <a:xfrm>
            <a:off x="2853684" y="5515522"/>
            <a:ext cx="971550" cy="35711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50000"/>
              </a:lnSpc>
            </a:pPr>
            <a:r>
              <a:rPr lang="my-MM" sz="7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လက်သည်း (bucket) အထိအရှည်</a:t>
            </a:r>
            <a:endParaRPr lang="ja-JP" altLang="en-US" sz="7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12" name="テキスト ボックス 1351">
            <a:extLst>
              <a:ext uri="{FF2B5EF4-FFF2-40B4-BE49-F238E27FC236}">
                <a16:creationId xmlns:a16="http://schemas.microsoft.com/office/drawing/2014/main" id="{C60C2F78-B49E-413D-AB20-A72019FF8A46}"/>
              </a:ext>
            </a:extLst>
          </p:cNvPr>
          <p:cNvSpPr txBox="1"/>
          <p:nvPr/>
        </p:nvSpPr>
        <p:spPr>
          <a:xfrm>
            <a:off x="4284324" y="5335893"/>
            <a:ext cx="663533" cy="14137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/>
            <a:r>
              <a:rPr lang="my-MM" sz="7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လဲကျမှုလည်ချက်</a:t>
            </a:r>
            <a:endParaRPr lang="ja-JP" altLang="en-US" sz="7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13" name="テキスト ボックス 1352">
            <a:extLst>
              <a:ext uri="{FF2B5EF4-FFF2-40B4-BE49-F238E27FC236}">
                <a16:creationId xmlns:a16="http://schemas.microsoft.com/office/drawing/2014/main" id="{402AB60F-6CD8-4346-A117-3A62C9586B4D}"/>
              </a:ext>
            </a:extLst>
          </p:cNvPr>
          <p:cNvSpPr txBox="1"/>
          <p:nvPr/>
        </p:nvSpPr>
        <p:spPr>
          <a:xfrm>
            <a:off x="5260367" y="5562035"/>
            <a:ext cx="431516" cy="15174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my-MM" sz="7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ကားဒြပ်ထု</a:t>
            </a:r>
            <a:endParaRPr lang="ja-JP" altLang="en-US" sz="7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3268758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my-MM" sz="1600" dirty="0"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ဒြပ်ထုနှင့်တိကျသောဆွဲငင်အား</a:t>
            </a:r>
            <a:endParaRPr kumimoji="1" lang="ja-JP" altLang="en-US" sz="1600" dirty="0"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419600" y="6452605"/>
            <a:ext cx="4576562" cy="2308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my-MM" sz="900" dirty="0">
                <a:solidFill>
                  <a:prstClr val="black"/>
                </a:solidFill>
                <a:latin typeface="Pyidaungsu" pitchFamily="34" charset="0"/>
                <a:cs typeface="Pyidaungsu" pitchFamily="34" charset="0"/>
              </a:rPr>
              <a:t>ဖတ်စာအုပ်စာမျက်နှာ 188 / အထောက်အကူပြုစာအုပ် စာမျက်နှာ 103</a:t>
            </a: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1589182" y="3151892"/>
            <a:ext cx="2338326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my-MM" sz="1200" dirty="0">
                <a:solidFill>
                  <a:prstClr val="black"/>
                </a:solidFill>
                <a:latin typeface="Pyidaungsu" pitchFamily="34" charset="0"/>
                <a:cs typeface="Pyidaungsu" pitchFamily="34" charset="0"/>
              </a:rPr>
              <a:t>အရာဝတ္ထု၏ယူနစ်ထုထည် ဒြပ်ထု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>
              <a:buFont typeface="Arial" panose="020B0604020202020204" pitchFamily="34" charset="0"/>
              <a:buNone/>
            </a:pPr>
            <a:endParaRPr lang="ja-JP" altLang="en-US" sz="20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5119610" y="1287152"/>
            <a:ext cx="3336202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my-MM" sz="1200" dirty="0">
                <a:solidFill>
                  <a:prstClr val="black"/>
                </a:solidFill>
                <a:latin typeface="Pyidaungsu" pitchFamily="34" charset="0"/>
                <a:cs typeface="Pyidaungsu" pitchFamily="34" charset="0"/>
              </a:rPr>
              <a:t>ထုထည်ကိုအနီးစပ်ဆုံးခန့်မှန်းမှုပုံသေနည်း</a:t>
            </a: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343" y="3429693"/>
            <a:ext cx="4347164" cy="1737492"/>
          </a:xfrm>
          <a:prstGeom prst="rect">
            <a:avLst/>
          </a:prstGeom>
        </p:spPr>
      </p:pic>
      <p:sp>
        <p:nvSpPr>
          <p:cNvPr id="12" name="テキスト ボックス 11"/>
          <p:cNvSpPr txBox="1"/>
          <p:nvPr/>
        </p:nvSpPr>
        <p:spPr>
          <a:xfrm>
            <a:off x="673406" y="5167185"/>
            <a:ext cx="4446204" cy="90024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66700" indent="-266700">
              <a:lnSpc>
                <a:spcPct val="150000"/>
              </a:lnSpc>
            </a:pPr>
            <a:r>
              <a:rPr lang="my-MM" sz="1200" dirty="0">
                <a:solidFill>
                  <a:prstClr val="black"/>
                </a:solidFill>
                <a:latin typeface="Pyidaungsu" pitchFamily="34" charset="0"/>
                <a:cs typeface="Pyidaungsu" pitchFamily="34" charset="0"/>
              </a:rPr>
              <a:t>မှတ်ချက်) သစ်သား၏ဒြပ်ထုသည် အရည်ထည့်မတွက်ထားသော</a:t>
            </a:r>
            <a:r>
              <a:rPr lang="en-US" sz="1200" dirty="0">
                <a:solidFill>
                  <a:prstClr val="black"/>
                </a:solidFill>
                <a:latin typeface="Pyidaungsu" pitchFamily="34" charset="0"/>
                <a:cs typeface="Pyidaungsu" pitchFamily="34" charset="0"/>
              </a:rPr>
              <a:t> </a:t>
            </a:r>
          </a:p>
          <a:p>
            <a:pPr marL="266700" indent="-266700">
              <a:lnSpc>
                <a:spcPct val="150000"/>
              </a:lnSpc>
            </a:pPr>
            <a:r>
              <a:rPr lang="en-US" sz="1200" dirty="0">
                <a:solidFill>
                  <a:prstClr val="black"/>
                </a:solidFill>
                <a:latin typeface="Pyidaungsu" pitchFamily="34" charset="0"/>
                <a:cs typeface="Pyidaungsu" pitchFamily="34" charset="0"/>
              </a:rPr>
              <a:t>               </a:t>
            </a:r>
            <a:r>
              <a:rPr lang="my-MM" sz="1200" dirty="0">
                <a:solidFill>
                  <a:prstClr val="black"/>
                </a:solidFill>
                <a:latin typeface="Pyidaungsu" pitchFamily="34" charset="0"/>
                <a:cs typeface="Pyidaungsu" pitchFamily="34" charset="0"/>
              </a:rPr>
              <a:t>ဒြပ်ထုဖြစ်သည်။ မြေ၊ ကျောက်စရစ်၊ သဲ၊ ထုံးကျောက်နှင့် cork </a:t>
            </a:r>
            <a:r>
              <a:rPr lang="en-US" sz="1200" dirty="0">
                <a:solidFill>
                  <a:prstClr val="black"/>
                </a:solidFill>
                <a:latin typeface="Pyidaungsu" pitchFamily="34" charset="0"/>
                <a:cs typeface="Pyidaungsu" pitchFamily="34" charset="0"/>
              </a:rPr>
              <a:t>   </a:t>
            </a:r>
          </a:p>
          <a:p>
            <a:pPr marL="266700" indent="-266700">
              <a:lnSpc>
                <a:spcPct val="150000"/>
              </a:lnSpc>
            </a:pPr>
            <a:r>
              <a:rPr lang="en-US" sz="1200" dirty="0">
                <a:solidFill>
                  <a:prstClr val="black"/>
                </a:solidFill>
                <a:latin typeface="Pyidaungsu" pitchFamily="34" charset="0"/>
                <a:cs typeface="Pyidaungsu" pitchFamily="34" charset="0"/>
              </a:rPr>
              <a:t>               </a:t>
            </a:r>
            <a:r>
              <a:rPr lang="my-MM" sz="1200" dirty="0">
                <a:solidFill>
                  <a:prstClr val="black"/>
                </a:solidFill>
                <a:latin typeface="Pyidaungsu" pitchFamily="34" charset="0"/>
                <a:cs typeface="Pyidaungsu" pitchFamily="34" charset="0"/>
              </a:rPr>
              <a:t>တို့မှာ ခန့်မှန်းယူနစ်ဒြပ်ထုဖြစ်သည်။</a:t>
            </a: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3243" y="1545382"/>
            <a:ext cx="3048936" cy="4786202"/>
          </a:xfrm>
          <a:prstGeom prst="rect">
            <a:avLst/>
          </a:prstGeom>
        </p:spPr>
      </p:pic>
      <p:sp>
        <p:nvSpPr>
          <p:cNvPr id="10" name="テキスト ボックス 9"/>
          <p:cNvSpPr txBox="1"/>
          <p:nvPr/>
        </p:nvSpPr>
        <p:spPr>
          <a:xfrm>
            <a:off x="820882" y="2148983"/>
            <a:ext cx="4106496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my-MM" sz="1200" dirty="0">
                <a:solidFill>
                  <a:prstClr val="black"/>
                </a:solidFill>
                <a:latin typeface="Pyidaungsu" pitchFamily="34" charset="0"/>
                <a:cs typeface="Pyidaungsu" pitchFamily="34" charset="0"/>
              </a:rPr>
              <a:t>အရာဝတ္ထု၏ဒြပ်ထု = ထုထည် x တိကျသောဆွဲငင်အား</a:t>
            </a:r>
          </a:p>
        </p:txBody>
      </p:sp>
      <p:sp>
        <p:nvSpPr>
          <p:cNvPr id="11" name="テキスト ボックス 1353">
            <a:extLst>
              <a:ext uri="{FF2B5EF4-FFF2-40B4-BE49-F238E27FC236}">
                <a16:creationId xmlns:a16="http://schemas.microsoft.com/office/drawing/2014/main" id="{FF4772A5-BF9B-4502-9D6D-4574E8220977}"/>
              </a:ext>
            </a:extLst>
          </p:cNvPr>
          <p:cNvSpPr txBox="1"/>
          <p:nvPr/>
        </p:nvSpPr>
        <p:spPr>
          <a:xfrm>
            <a:off x="751186" y="3497151"/>
            <a:ext cx="744328" cy="14792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my-MM" sz="7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အရာဝတ္တုအမျိုး</a:t>
            </a:r>
            <a:r>
              <a:rPr lang="en-US" sz="7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 </a:t>
            </a:r>
            <a:r>
              <a:rPr lang="my-MM" sz="7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အစား</a:t>
            </a:r>
            <a:endParaRPr lang="ja-JP" altLang="en-US" sz="7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13" name="テキスト ボックス 1354">
            <a:extLst>
              <a:ext uri="{FF2B5EF4-FFF2-40B4-BE49-F238E27FC236}">
                <a16:creationId xmlns:a16="http://schemas.microsoft.com/office/drawing/2014/main" id="{038E5978-2D7A-40C5-8B34-FF3CB7041B6A}"/>
              </a:ext>
            </a:extLst>
          </p:cNvPr>
          <p:cNvSpPr txBox="1"/>
          <p:nvPr/>
        </p:nvSpPr>
        <p:spPr>
          <a:xfrm>
            <a:off x="1589182" y="3508194"/>
            <a:ext cx="1258743" cy="13335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my-MM" sz="700" kern="100">
                <a:solidFill>
                  <a:prstClr val="black"/>
                </a:solidFill>
                <a:latin typeface="Pyidaungsu" pitchFamily="34" charset="0"/>
                <a:ea typeface="ＭＳ Ｐゴシック" panose="020B0600070205080204" pitchFamily="50" charset="-128"/>
                <a:cs typeface="Pyidaungsu" pitchFamily="34" charset="0"/>
              </a:rPr>
              <a:t>1m</a:t>
            </a:r>
            <a:r>
              <a:rPr lang="my-MM" sz="700" kern="100" baseline="30000">
                <a:solidFill>
                  <a:prstClr val="black"/>
                </a:solidFill>
                <a:latin typeface="Pyidaungsu" pitchFamily="34" charset="0"/>
                <a:ea typeface="ＭＳ Ｐゴシック" panose="020B0600070205080204" pitchFamily="50" charset="-128"/>
                <a:cs typeface="Pyidaungsu" pitchFamily="34" charset="0"/>
              </a:rPr>
              <a:t>3</a:t>
            </a:r>
            <a:r>
              <a:rPr lang="my-MM" sz="700" kern="10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 လျှင်ရှိသောဒြပ်ထု (t) </a:t>
            </a:r>
            <a:endParaRPr lang="ja-JP" altLang="en-US" sz="7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15" name="テキスト ボックス 1355">
            <a:extLst>
              <a:ext uri="{FF2B5EF4-FFF2-40B4-BE49-F238E27FC236}">
                <a16:creationId xmlns:a16="http://schemas.microsoft.com/office/drawing/2014/main" id="{042E14FC-D408-4C49-8184-6FC3993B5BD5}"/>
              </a:ext>
            </a:extLst>
          </p:cNvPr>
          <p:cNvSpPr txBox="1"/>
          <p:nvPr/>
        </p:nvSpPr>
        <p:spPr>
          <a:xfrm>
            <a:off x="2983292" y="3511723"/>
            <a:ext cx="583058" cy="13335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my-MM" sz="700" kern="10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အရာဝတ္တုအမျိုးအစား</a:t>
            </a:r>
            <a:endParaRPr lang="ja-JP" altLang="en-US" sz="7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16" name="テキスト ボックス 1356">
            <a:extLst>
              <a:ext uri="{FF2B5EF4-FFF2-40B4-BE49-F238E27FC236}">
                <a16:creationId xmlns:a16="http://schemas.microsoft.com/office/drawing/2014/main" id="{90530EA4-5462-45D3-9281-35BD1068F1E6}"/>
              </a:ext>
            </a:extLst>
          </p:cNvPr>
          <p:cNvSpPr txBox="1"/>
          <p:nvPr/>
        </p:nvSpPr>
        <p:spPr>
          <a:xfrm>
            <a:off x="3709983" y="3496293"/>
            <a:ext cx="1258743" cy="17719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my-MM" sz="700" kern="100" dirty="0">
                <a:solidFill>
                  <a:prstClr val="black"/>
                </a:solidFill>
                <a:latin typeface="Pyidaungsu" pitchFamily="34" charset="0"/>
                <a:ea typeface="ＭＳ Ｐゴシック" panose="020B0600070205080204" pitchFamily="50" charset="-128"/>
                <a:cs typeface="Pyidaungsu" pitchFamily="34" charset="0"/>
              </a:rPr>
              <a:t>1m</a:t>
            </a:r>
            <a:r>
              <a:rPr lang="my-MM" sz="700" kern="100" baseline="30000" dirty="0">
                <a:solidFill>
                  <a:prstClr val="black"/>
                </a:solidFill>
                <a:latin typeface="Pyidaungsu" pitchFamily="34" charset="0"/>
                <a:ea typeface="ＭＳ Ｐゴシック" panose="020B0600070205080204" pitchFamily="50" charset="-128"/>
                <a:cs typeface="Pyidaungsu" pitchFamily="34" charset="0"/>
              </a:rPr>
              <a:t>3</a:t>
            </a:r>
            <a:r>
              <a:rPr lang="my-MM" sz="7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 လျှင်ရှိသောဒြပ်ထု (t) </a:t>
            </a:r>
            <a:endParaRPr lang="ja-JP" altLang="en-US" sz="7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18" name="テキスト ボックス 1357">
            <a:extLst>
              <a:ext uri="{FF2B5EF4-FFF2-40B4-BE49-F238E27FC236}">
                <a16:creationId xmlns:a16="http://schemas.microsoft.com/office/drawing/2014/main" id="{42D3C9EB-87C7-4A85-93F3-11B188FBA531}"/>
              </a:ext>
            </a:extLst>
          </p:cNvPr>
          <p:cNvSpPr txBox="1"/>
          <p:nvPr/>
        </p:nvSpPr>
        <p:spPr>
          <a:xfrm>
            <a:off x="751186" y="3712531"/>
            <a:ext cx="744329" cy="86379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200000"/>
              </a:lnSpc>
            </a:pPr>
            <a:r>
              <a:rPr lang="my-MM" sz="6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ခဲ</a:t>
            </a:r>
            <a:endParaRPr lang="ja-JP" altLang="en-US" sz="6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  <a:p>
            <a:pPr algn="ctr">
              <a:lnSpc>
                <a:spcPct val="200000"/>
              </a:lnSpc>
            </a:pPr>
            <a:r>
              <a:rPr lang="my-MM" sz="6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ကြေးနီ</a:t>
            </a:r>
            <a:endParaRPr lang="ja-JP" altLang="en-US" sz="6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  <a:p>
            <a:pPr algn="ctr">
              <a:lnSpc>
                <a:spcPct val="200000"/>
              </a:lnSpc>
            </a:pPr>
            <a:r>
              <a:rPr lang="my-MM" sz="6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သံမဏိ</a:t>
            </a:r>
            <a:endParaRPr lang="ja-JP" altLang="en-US" sz="6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  <a:p>
            <a:pPr algn="ctr">
              <a:lnSpc>
                <a:spcPct val="200000"/>
              </a:lnSpc>
            </a:pPr>
            <a:r>
              <a:rPr lang="my-MM" sz="6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သံကြွပ်</a:t>
            </a:r>
            <a:endParaRPr lang="ja-JP" altLang="en-US" sz="6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  <a:p>
            <a:pPr algn="ctr">
              <a:lnSpc>
                <a:spcPct val="200000"/>
              </a:lnSpc>
            </a:pPr>
            <a:r>
              <a:rPr lang="my-MM" sz="6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အလူမီနီယံ</a:t>
            </a:r>
            <a:endParaRPr lang="ja-JP" altLang="en-US" sz="7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19" name="テキスト ボックス 1358">
            <a:extLst>
              <a:ext uri="{FF2B5EF4-FFF2-40B4-BE49-F238E27FC236}">
                <a16:creationId xmlns:a16="http://schemas.microsoft.com/office/drawing/2014/main" id="{08D530B2-C6D4-401D-8E25-FB74825F220E}"/>
              </a:ext>
            </a:extLst>
          </p:cNvPr>
          <p:cNvSpPr txBox="1"/>
          <p:nvPr/>
        </p:nvSpPr>
        <p:spPr>
          <a:xfrm>
            <a:off x="791705" y="4626195"/>
            <a:ext cx="744329" cy="49556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50000"/>
              </a:lnSpc>
            </a:pPr>
            <a:r>
              <a:rPr lang="my-MM" sz="7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ကွန်ကရစ်</a:t>
            </a:r>
            <a:endParaRPr lang="ja-JP" altLang="en-US" sz="7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my-MM" sz="7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မြေ</a:t>
            </a:r>
            <a:endParaRPr lang="ja-JP" altLang="en-US" sz="7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my-MM" sz="7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ကျောက်စရစ်</a:t>
            </a:r>
            <a:endParaRPr lang="ja-JP" altLang="en-US" sz="7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20" name="テキスト ボックス 1359">
            <a:extLst>
              <a:ext uri="{FF2B5EF4-FFF2-40B4-BE49-F238E27FC236}">
                <a16:creationId xmlns:a16="http://schemas.microsoft.com/office/drawing/2014/main" id="{74241C55-30D1-4D1B-B1C6-AA79D78315CD}"/>
              </a:ext>
            </a:extLst>
          </p:cNvPr>
          <p:cNvSpPr txBox="1"/>
          <p:nvPr/>
        </p:nvSpPr>
        <p:spPr>
          <a:xfrm>
            <a:off x="2935681" y="3713387"/>
            <a:ext cx="744329" cy="49699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50000"/>
              </a:lnSpc>
            </a:pPr>
            <a:r>
              <a:rPr lang="my-MM" sz="7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သဲ</a:t>
            </a:r>
            <a:endParaRPr lang="ja-JP" altLang="en-US" sz="7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my-MM" sz="7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ထုံးကျောက် (အမှုန့်)</a:t>
            </a:r>
            <a:endParaRPr lang="ja-JP" altLang="en-US" sz="7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my-MM" sz="7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cork</a:t>
            </a:r>
            <a:endParaRPr lang="ja-JP" altLang="en-US" sz="7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21" name="テキスト ボックス 1360">
            <a:extLst>
              <a:ext uri="{FF2B5EF4-FFF2-40B4-BE49-F238E27FC236}">
                <a16:creationId xmlns:a16="http://schemas.microsoft.com/office/drawing/2014/main" id="{A0BF46C5-646D-47D4-BDA8-A311C2820C6A}"/>
              </a:ext>
            </a:extLst>
          </p:cNvPr>
          <p:cNvSpPr txBox="1"/>
          <p:nvPr/>
        </p:nvSpPr>
        <p:spPr>
          <a:xfrm>
            <a:off x="2896651" y="4241547"/>
            <a:ext cx="783359" cy="88021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50000"/>
              </a:lnSpc>
            </a:pPr>
            <a:r>
              <a:rPr lang="my-MM" sz="6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ဝက်သစ်ချပင်</a:t>
            </a:r>
            <a:endParaRPr lang="ja-JP" altLang="en-US" sz="6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my-MM" sz="6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ထင်းရှူးပင်</a:t>
            </a:r>
            <a:endParaRPr lang="ja-JP" altLang="en-US" sz="6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my-MM" sz="6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သစ်ကတိုး</a:t>
            </a:r>
            <a:endParaRPr lang="ja-JP" altLang="en-US" sz="6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my-MM" sz="6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၁၂ရာသီအမြဲစိမ်းနေ</a:t>
            </a:r>
          </a:p>
          <a:p>
            <a:pPr algn="ctr">
              <a:lnSpc>
                <a:spcPct val="150000"/>
              </a:lnSpc>
            </a:pPr>
            <a:r>
              <a:rPr lang="my-MM" sz="6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သောအသားမာထင်းရှူး</a:t>
            </a:r>
            <a:endParaRPr lang="ja-JP" altLang="en-US" sz="6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my-MM" sz="6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Paulownia</a:t>
            </a:r>
            <a:endParaRPr lang="ja-JP" altLang="en-US" sz="6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23" name="テキスト ボックス 1361">
            <a:extLst>
              <a:ext uri="{FF2B5EF4-FFF2-40B4-BE49-F238E27FC236}">
                <a16:creationId xmlns:a16="http://schemas.microsoft.com/office/drawing/2014/main" id="{CE45238B-C753-4381-B486-6C0A8908B609}"/>
              </a:ext>
            </a:extLst>
          </p:cNvPr>
          <p:cNvSpPr txBox="1"/>
          <p:nvPr/>
        </p:nvSpPr>
        <p:spPr>
          <a:xfrm>
            <a:off x="5535657" y="1634431"/>
            <a:ext cx="995045" cy="13335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my-MM" sz="6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အရာဝတ္တု၏ပုံစံ</a:t>
            </a:r>
            <a:endParaRPr lang="ja-JP" altLang="en-US" sz="6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24" name="テキスト ボックス 1362">
            <a:extLst>
              <a:ext uri="{FF2B5EF4-FFF2-40B4-BE49-F238E27FC236}">
                <a16:creationId xmlns:a16="http://schemas.microsoft.com/office/drawing/2014/main" id="{50BCCF86-91B6-4039-BD4F-838FE2DB9312}"/>
              </a:ext>
            </a:extLst>
          </p:cNvPr>
          <p:cNvSpPr txBox="1"/>
          <p:nvPr/>
        </p:nvSpPr>
        <p:spPr>
          <a:xfrm>
            <a:off x="5337855" y="1818076"/>
            <a:ext cx="561975" cy="13335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my-MM" sz="6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နာမည်</a:t>
            </a:r>
            <a:endParaRPr lang="ja-JP" altLang="en-US" sz="6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25" name="テキスト ボックス 1363">
            <a:extLst>
              <a:ext uri="{FF2B5EF4-FFF2-40B4-BE49-F238E27FC236}">
                <a16:creationId xmlns:a16="http://schemas.microsoft.com/office/drawing/2014/main" id="{8786C8A2-ECB1-47EA-8292-9B535A1F8DFF}"/>
              </a:ext>
            </a:extLst>
          </p:cNvPr>
          <p:cNvSpPr txBox="1"/>
          <p:nvPr/>
        </p:nvSpPr>
        <p:spPr>
          <a:xfrm>
            <a:off x="5302829" y="2146293"/>
            <a:ext cx="612000" cy="13335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my-MM" sz="600" kern="10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ထောင့်မှန်စတုဂံ</a:t>
            </a:r>
            <a:endParaRPr lang="ja-JP" altLang="en-US" sz="6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26" name="テキスト ボックス 1364">
            <a:extLst>
              <a:ext uri="{FF2B5EF4-FFF2-40B4-BE49-F238E27FC236}">
                <a16:creationId xmlns:a16="http://schemas.microsoft.com/office/drawing/2014/main" id="{C22B859E-8C70-4BAC-BEEE-74636759544C}"/>
              </a:ext>
            </a:extLst>
          </p:cNvPr>
          <p:cNvSpPr txBox="1"/>
          <p:nvPr/>
        </p:nvSpPr>
        <p:spPr>
          <a:xfrm>
            <a:off x="5298982" y="2600932"/>
            <a:ext cx="612000" cy="13335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my-MM" sz="600" kern="10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ဆလင်ဒါ</a:t>
            </a:r>
            <a:endParaRPr lang="ja-JP" altLang="en-US" sz="6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27" name="テキスト ボックス 1365">
            <a:extLst>
              <a:ext uri="{FF2B5EF4-FFF2-40B4-BE49-F238E27FC236}">
                <a16:creationId xmlns:a16="http://schemas.microsoft.com/office/drawing/2014/main" id="{1CF88FE7-820B-4E80-8D34-870B32892051}"/>
              </a:ext>
            </a:extLst>
          </p:cNvPr>
          <p:cNvSpPr txBox="1"/>
          <p:nvPr/>
        </p:nvSpPr>
        <p:spPr>
          <a:xfrm>
            <a:off x="5288419" y="3103873"/>
            <a:ext cx="612000" cy="13335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my-MM" sz="600" kern="10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အဝိုင်းပြား</a:t>
            </a:r>
            <a:endParaRPr lang="ja-JP" altLang="en-US" sz="600" kern="10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28" name="テキスト ボックス 1366">
            <a:extLst>
              <a:ext uri="{FF2B5EF4-FFF2-40B4-BE49-F238E27FC236}">
                <a16:creationId xmlns:a16="http://schemas.microsoft.com/office/drawing/2014/main" id="{A8FA2A32-B031-451F-B129-98A515B9559C}"/>
              </a:ext>
            </a:extLst>
          </p:cNvPr>
          <p:cNvSpPr txBox="1"/>
          <p:nvPr/>
        </p:nvSpPr>
        <p:spPr>
          <a:xfrm>
            <a:off x="5295136" y="3540139"/>
            <a:ext cx="612000" cy="13335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my-MM" sz="600" kern="10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အလုံး</a:t>
            </a:r>
            <a:endParaRPr lang="ja-JP" altLang="en-US" sz="600" kern="10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29" name="テキスト ボックス 1367">
            <a:extLst>
              <a:ext uri="{FF2B5EF4-FFF2-40B4-BE49-F238E27FC236}">
                <a16:creationId xmlns:a16="http://schemas.microsoft.com/office/drawing/2014/main" id="{5ACCCCDA-BDC0-49BA-AA10-879CFE51FD05}"/>
              </a:ext>
            </a:extLst>
          </p:cNvPr>
          <p:cNvSpPr txBox="1"/>
          <p:nvPr/>
        </p:nvSpPr>
        <p:spPr>
          <a:xfrm>
            <a:off x="5293499" y="4027163"/>
            <a:ext cx="612000" cy="13335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my-MM" sz="600" kern="10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dished head</a:t>
            </a:r>
            <a:endParaRPr lang="ja-JP" altLang="en-US" sz="600" kern="10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30" name="テキスト ボックス 1368">
            <a:extLst>
              <a:ext uri="{FF2B5EF4-FFF2-40B4-BE49-F238E27FC236}">
                <a16:creationId xmlns:a16="http://schemas.microsoft.com/office/drawing/2014/main" id="{1F95F2EE-C3CC-4FB3-9B76-F0A39FF1690C}"/>
              </a:ext>
            </a:extLst>
          </p:cNvPr>
          <p:cNvSpPr txBox="1"/>
          <p:nvPr/>
        </p:nvSpPr>
        <p:spPr>
          <a:xfrm>
            <a:off x="5288419" y="4513573"/>
            <a:ext cx="612000" cy="13335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my-MM" sz="6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အဝိုင်းထုချွန်</a:t>
            </a:r>
            <a:endParaRPr lang="ja-JP" altLang="en-US" sz="6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31" name="テキスト ボックス 1369">
            <a:extLst>
              <a:ext uri="{FF2B5EF4-FFF2-40B4-BE49-F238E27FC236}">
                <a16:creationId xmlns:a16="http://schemas.microsoft.com/office/drawing/2014/main" id="{4297BFC7-FA3B-4B1D-B634-05CE26462486}"/>
              </a:ext>
            </a:extLst>
          </p:cNvPr>
          <p:cNvSpPr txBox="1"/>
          <p:nvPr/>
        </p:nvSpPr>
        <p:spPr>
          <a:xfrm>
            <a:off x="5289054" y="4970773"/>
            <a:ext cx="612000" cy="13335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my-MM" sz="600" kern="10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ကန်တော့ချွန်</a:t>
            </a:r>
            <a:endParaRPr lang="ja-JP" altLang="en-US" sz="600" kern="10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32" name="テキスト ボックス 1370">
            <a:extLst>
              <a:ext uri="{FF2B5EF4-FFF2-40B4-BE49-F238E27FC236}">
                <a16:creationId xmlns:a16="http://schemas.microsoft.com/office/drawing/2014/main" id="{79B21D3E-B08C-438A-BDD2-BEB891D890FA}"/>
              </a:ext>
            </a:extLst>
          </p:cNvPr>
          <p:cNvSpPr txBox="1"/>
          <p:nvPr/>
        </p:nvSpPr>
        <p:spPr>
          <a:xfrm>
            <a:off x="5279529" y="5437498"/>
            <a:ext cx="612000" cy="13335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my-MM" sz="6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ဘဲဥပုံစံ</a:t>
            </a:r>
            <a:endParaRPr lang="ja-JP" altLang="en-US" sz="6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33" name="テキスト ボックス 1371">
            <a:extLst>
              <a:ext uri="{FF2B5EF4-FFF2-40B4-BE49-F238E27FC236}">
                <a16:creationId xmlns:a16="http://schemas.microsoft.com/office/drawing/2014/main" id="{6A508707-B733-4250-A3C3-1CBE0E174EC6}"/>
              </a:ext>
            </a:extLst>
          </p:cNvPr>
          <p:cNvSpPr txBox="1"/>
          <p:nvPr/>
        </p:nvSpPr>
        <p:spPr>
          <a:xfrm>
            <a:off x="5302829" y="5937161"/>
            <a:ext cx="604307" cy="17857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my-MM" sz="6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တြိဂံပိရမစ်</a:t>
            </a:r>
            <a:endParaRPr lang="ja-JP" altLang="en-US" sz="6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34" name="テキスト ボックス 1372">
            <a:extLst>
              <a:ext uri="{FF2B5EF4-FFF2-40B4-BE49-F238E27FC236}">
                <a16:creationId xmlns:a16="http://schemas.microsoft.com/office/drawing/2014/main" id="{5970B683-F5B3-456A-8FB1-6A6BCD9EEF1B}"/>
              </a:ext>
            </a:extLst>
          </p:cNvPr>
          <p:cNvSpPr txBox="1"/>
          <p:nvPr/>
        </p:nvSpPr>
        <p:spPr>
          <a:xfrm>
            <a:off x="6003604" y="5761585"/>
            <a:ext cx="200709" cy="9080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my-MM" sz="500" kern="100" dirty="0">
                <a:solidFill>
                  <a:prstClr val="black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Times New Roman" panose="02020603050405020304" pitchFamily="18" charset="0"/>
              </a:rPr>
              <a:t>အမြင့်</a:t>
            </a:r>
            <a:endParaRPr lang="ja-JP" altLang="en-US" sz="700" kern="100" dirty="0">
              <a:solidFill>
                <a:prstClr val="black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36" name="テキスト ボックス 1375">
            <a:extLst>
              <a:ext uri="{FF2B5EF4-FFF2-40B4-BE49-F238E27FC236}">
                <a16:creationId xmlns:a16="http://schemas.microsoft.com/office/drawing/2014/main" id="{74ECCB9C-786E-411A-9DC0-D3C024731BAC}"/>
              </a:ext>
            </a:extLst>
          </p:cNvPr>
          <p:cNvSpPr txBox="1"/>
          <p:nvPr/>
        </p:nvSpPr>
        <p:spPr>
          <a:xfrm>
            <a:off x="6582773" y="1603951"/>
            <a:ext cx="156845" cy="7937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500" kern="100">
              <a:solidFill>
                <a:prstClr val="black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37" name="テキスト ボックス 1379">
            <a:extLst>
              <a:ext uri="{FF2B5EF4-FFF2-40B4-BE49-F238E27FC236}">
                <a16:creationId xmlns:a16="http://schemas.microsoft.com/office/drawing/2014/main" id="{DFD33AFC-72A3-4B07-A0B0-657715FABEE5}"/>
              </a:ext>
            </a:extLst>
          </p:cNvPr>
          <p:cNvSpPr txBox="1"/>
          <p:nvPr/>
        </p:nvSpPr>
        <p:spPr>
          <a:xfrm>
            <a:off x="6144305" y="1808101"/>
            <a:ext cx="561975" cy="13335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my-MM" sz="600" kern="10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ပုံစံ</a:t>
            </a:r>
            <a:endParaRPr lang="ja-JP" altLang="en-US" sz="6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38" name="テキスト ボックス 1380">
            <a:extLst>
              <a:ext uri="{FF2B5EF4-FFF2-40B4-BE49-F238E27FC236}">
                <a16:creationId xmlns:a16="http://schemas.microsoft.com/office/drawing/2014/main" id="{F13F9BEB-BBE6-4041-969A-4CBEA4EC3EC9}"/>
              </a:ext>
            </a:extLst>
          </p:cNvPr>
          <p:cNvSpPr txBox="1"/>
          <p:nvPr/>
        </p:nvSpPr>
        <p:spPr>
          <a:xfrm>
            <a:off x="6951232" y="1707917"/>
            <a:ext cx="1273810" cy="20064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my-MM" sz="6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ထုထည်အနီးစပ်ဆုံးခန့်မှန်းမှုပုံသေနည်း</a:t>
            </a:r>
            <a:endParaRPr lang="ja-JP" altLang="en-US" sz="6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39" name="テキスト ボックス 1386">
            <a:extLst>
              <a:ext uri="{FF2B5EF4-FFF2-40B4-BE49-F238E27FC236}">
                <a16:creationId xmlns:a16="http://schemas.microsoft.com/office/drawing/2014/main" id="{FA1C2979-A0E5-48C7-AB3A-35B42A862A10}"/>
              </a:ext>
            </a:extLst>
          </p:cNvPr>
          <p:cNvSpPr txBox="1"/>
          <p:nvPr/>
        </p:nvSpPr>
        <p:spPr>
          <a:xfrm>
            <a:off x="6570427" y="2227831"/>
            <a:ext cx="217284" cy="9229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my-MM" sz="5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အလျားလိုက်</a:t>
            </a:r>
            <a:endParaRPr lang="ja-JP" altLang="en-US" sz="7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40" name="テキスト ボックス 1389">
            <a:extLst>
              <a:ext uri="{FF2B5EF4-FFF2-40B4-BE49-F238E27FC236}">
                <a16:creationId xmlns:a16="http://schemas.microsoft.com/office/drawing/2014/main" id="{A387D47B-0BC4-4F8B-86AF-18BEBF00F52B}"/>
              </a:ext>
            </a:extLst>
          </p:cNvPr>
          <p:cNvSpPr txBox="1"/>
          <p:nvPr/>
        </p:nvSpPr>
        <p:spPr>
          <a:xfrm>
            <a:off x="6204313" y="2320128"/>
            <a:ext cx="156845" cy="7937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my-MM" sz="5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ဒေါင်လိုက်</a:t>
            </a:r>
            <a:endParaRPr lang="ja-JP" altLang="en-US" sz="7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41" name="テキスト ボックス 1392">
            <a:extLst>
              <a:ext uri="{FF2B5EF4-FFF2-40B4-BE49-F238E27FC236}">
                <a16:creationId xmlns:a16="http://schemas.microsoft.com/office/drawing/2014/main" id="{119C9D87-7841-4197-9474-C8C1AFA6CCC6}"/>
              </a:ext>
            </a:extLst>
          </p:cNvPr>
          <p:cNvSpPr txBox="1"/>
          <p:nvPr/>
        </p:nvSpPr>
        <p:spPr>
          <a:xfrm>
            <a:off x="6265590" y="2946670"/>
            <a:ext cx="205423" cy="7937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my-MM" sz="500" kern="10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အချင်း</a:t>
            </a:r>
            <a:endParaRPr lang="ja-JP" altLang="en-US" sz="7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42" name="テキスト ボックス 1393">
            <a:extLst>
              <a:ext uri="{FF2B5EF4-FFF2-40B4-BE49-F238E27FC236}">
                <a16:creationId xmlns:a16="http://schemas.microsoft.com/office/drawing/2014/main" id="{DC56B5C0-EF0B-45B8-9534-B25A5D304343}"/>
              </a:ext>
            </a:extLst>
          </p:cNvPr>
          <p:cNvSpPr txBox="1"/>
          <p:nvPr/>
        </p:nvSpPr>
        <p:spPr>
          <a:xfrm>
            <a:off x="6519886" y="2462200"/>
            <a:ext cx="222121" cy="7937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my-MM" sz="5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အချင်း</a:t>
            </a:r>
            <a:endParaRPr lang="ja-JP" altLang="en-US" sz="7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43" name="テキスト ボックス 1395">
            <a:extLst>
              <a:ext uri="{FF2B5EF4-FFF2-40B4-BE49-F238E27FC236}">
                <a16:creationId xmlns:a16="http://schemas.microsoft.com/office/drawing/2014/main" id="{3EF87E26-6D2F-47F7-9CE3-0C1BFB1C83C0}"/>
              </a:ext>
            </a:extLst>
          </p:cNvPr>
          <p:cNvSpPr txBox="1"/>
          <p:nvPr/>
        </p:nvSpPr>
        <p:spPr>
          <a:xfrm>
            <a:off x="6534872" y="4393389"/>
            <a:ext cx="156845" cy="18669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my-MM" sz="500" kern="10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အမြင့်</a:t>
            </a:r>
            <a:endParaRPr lang="ja-JP" altLang="en-US" sz="7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44" name="テキスト ボックス 1396">
            <a:extLst>
              <a:ext uri="{FF2B5EF4-FFF2-40B4-BE49-F238E27FC236}">
                <a16:creationId xmlns:a16="http://schemas.microsoft.com/office/drawing/2014/main" id="{DC50C26C-6436-4BE8-8D7B-186C07D7A51E}"/>
              </a:ext>
            </a:extLst>
          </p:cNvPr>
          <p:cNvSpPr txBox="1"/>
          <p:nvPr/>
        </p:nvSpPr>
        <p:spPr>
          <a:xfrm>
            <a:off x="6678753" y="3899024"/>
            <a:ext cx="156845" cy="9080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my-MM" sz="5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အမြင့်</a:t>
            </a:r>
            <a:endParaRPr lang="ja-JP" altLang="en-US" sz="7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45" name="テキスト ボックス 1397">
            <a:extLst>
              <a:ext uri="{FF2B5EF4-FFF2-40B4-BE49-F238E27FC236}">
                <a16:creationId xmlns:a16="http://schemas.microsoft.com/office/drawing/2014/main" id="{5B25C4B8-4698-4841-8C68-C40200DE0E09}"/>
              </a:ext>
            </a:extLst>
          </p:cNvPr>
          <p:cNvSpPr txBox="1"/>
          <p:nvPr/>
        </p:nvSpPr>
        <p:spPr>
          <a:xfrm>
            <a:off x="6568336" y="2629650"/>
            <a:ext cx="156845" cy="11557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my-MM" sz="5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အမြင့်</a:t>
            </a:r>
            <a:endParaRPr lang="ja-JP" altLang="en-US" sz="7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46" name="テキスト ボックス 1398">
            <a:extLst>
              <a:ext uri="{FF2B5EF4-FFF2-40B4-BE49-F238E27FC236}">
                <a16:creationId xmlns:a16="http://schemas.microsoft.com/office/drawing/2014/main" id="{B8373E6E-1C43-4DE0-AD6E-CAE48963814A}"/>
              </a:ext>
            </a:extLst>
          </p:cNvPr>
          <p:cNvSpPr txBox="1"/>
          <p:nvPr/>
        </p:nvSpPr>
        <p:spPr>
          <a:xfrm>
            <a:off x="6758074" y="3151892"/>
            <a:ext cx="114935" cy="11557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my-MM" sz="400" kern="100" dirty="0">
                <a:solidFill>
                  <a:prstClr val="black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Times New Roman" panose="02020603050405020304" pitchFamily="18" charset="0"/>
              </a:rPr>
              <a:t>အထူ</a:t>
            </a:r>
            <a:endParaRPr lang="ja-JP" altLang="en-US" sz="700" kern="100" dirty="0">
              <a:solidFill>
                <a:prstClr val="black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47" name="テキスト ボックス 1399">
            <a:extLst>
              <a:ext uri="{FF2B5EF4-FFF2-40B4-BE49-F238E27FC236}">
                <a16:creationId xmlns:a16="http://schemas.microsoft.com/office/drawing/2014/main" id="{70145781-DE0F-4998-9933-64715ECABF22}"/>
              </a:ext>
            </a:extLst>
          </p:cNvPr>
          <p:cNvSpPr txBox="1"/>
          <p:nvPr/>
        </p:nvSpPr>
        <p:spPr>
          <a:xfrm>
            <a:off x="6568336" y="3529271"/>
            <a:ext cx="171282" cy="18669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my-MM" sz="5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အချင်း</a:t>
            </a:r>
            <a:endParaRPr lang="ja-JP" altLang="en-US" sz="7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48" name="テキスト ボックス 1400">
            <a:extLst>
              <a:ext uri="{FF2B5EF4-FFF2-40B4-BE49-F238E27FC236}">
                <a16:creationId xmlns:a16="http://schemas.microsoft.com/office/drawing/2014/main" id="{D39C8529-1CB6-4C57-9B47-0BAD8A731C2C}"/>
              </a:ext>
            </a:extLst>
          </p:cNvPr>
          <p:cNvSpPr txBox="1"/>
          <p:nvPr/>
        </p:nvSpPr>
        <p:spPr>
          <a:xfrm>
            <a:off x="6209769" y="4676345"/>
            <a:ext cx="261244" cy="7937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my-MM" sz="5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အချင်း</a:t>
            </a:r>
            <a:endParaRPr lang="ja-JP" altLang="en-US" sz="7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49" name="テキスト ボックス 1401">
            <a:extLst>
              <a:ext uri="{FF2B5EF4-FFF2-40B4-BE49-F238E27FC236}">
                <a16:creationId xmlns:a16="http://schemas.microsoft.com/office/drawing/2014/main" id="{DEA0AED3-782B-485D-A080-EB6B868A7756}"/>
              </a:ext>
            </a:extLst>
          </p:cNvPr>
          <p:cNvSpPr txBox="1"/>
          <p:nvPr/>
        </p:nvSpPr>
        <p:spPr>
          <a:xfrm>
            <a:off x="6294164" y="4230691"/>
            <a:ext cx="236537" cy="7662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my-MM" sz="500" kern="100" dirty="0">
                <a:solidFill>
                  <a:prstClr val="black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Times New Roman" panose="02020603050405020304" pitchFamily="18" charset="0"/>
              </a:rPr>
              <a:t>အချင်း</a:t>
            </a:r>
            <a:endParaRPr lang="ja-JP" altLang="en-US" sz="700" kern="100" dirty="0">
              <a:solidFill>
                <a:prstClr val="black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50" name="テキスト ボックス 1402">
            <a:extLst>
              <a:ext uri="{FF2B5EF4-FFF2-40B4-BE49-F238E27FC236}">
                <a16:creationId xmlns:a16="http://schemas.microsoft.com/office/drawing/2014/main" id="{725ED1B3-4514-4630-8F07-EDA72F811337}"/>
              </a:ext>
            </a:extLst>
          </p:cNvPr>
          <p:cNvSpPr txBox="1"/>
          <p:nvPr/>
        </p:nvSpPr>
        <p:spPr>
          <a:xfrm>
            <a:off x="6207315" y="4821782"/>
            <a:ext cx="562824" cy="6985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my-MM" sz="4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အထက်အောက်ခြေအချင်း</a:t>
            </a:r>
            <a:endParaRPr lang="ja-JP" altLang="en-US" sz="7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51" name="テキスト ボックス 1403">
            <a:extLst>
              <a:ext uri="{FF2B5EF4-FFF2-40B4-BE49-F238E27FC236}">
                <a16:creationId xmlns:a16="http://schemas.microsoft.com/office/drawing/2014/main" id="{3429882A-996E-404F-9ADB-E048E275B7FB}"/>
              </a:ext>
            </a:extLst>
          </p:cNvPr>
          <p:cNvSpPr txBox="1"/>
          <p:nvPr/>
        </p:nvSpPr>
        <p:spPr>
          <a:xfrm>
            <a:off x="6073116" y="5208528"/>
            <a:ext cx="561975" cy="6165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my-MM" sz="4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အောက်ခံအောက်ခြေအချင်း</a:t>
            </a:r>
            <a:endParaRPr lang="ja-JP" altLang="en-US" sz="7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52" name="テキスト ボックス 1404">
            <a:extLst>
              <a:ext uri="{FF2B5EF4-FFF2-40B4-BE49-F238E27FC236}">
                <a16:creationId xmlns:a16="http://schemas.microsoft.com/office/drawing/2014/main" id="{C3682F23-0E48-480F-AC48-0753ECF9B508}"/>
              </a:ext>
            </a:extLst>
          </p:cNvPr>
          <p:cNvSpPr txBox="1"/>
          <p:nvPr/>
        </p:nvSpPr>
        <p:spPr>
          <a:xfrm>
            <a:off x="6691717" y="5421773"/>
            <a:ext cx="156845" cy="9080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my-MM" sz="5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အထူ</a:t>
            </a:r>
            <a:endParaRPr lang="ja-JP" altLang="en-US" sz="7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53" name="テキスト ボックス 1405">
            <a:extLst>
              <a:ext uri="{FF2B5EF4-FFF2-40B4-BE49-F238E27FC236}">
                <a16:creationId xmlns:a16="http://schemas.microsoft.com/office/drawing/2014/main" id="{4061A4D3-362E-43D6-B8C3-AC0EC5100BDF}"/>
              </a:ext>
            </a:extLst>
          </p:cNvPr>
          <p:cNvSpPr txBox="1"/>
          <p:nvPr/>
        </p:nvSpPr>
        <p:spPr>
          <a:xfrm>
            <a:off x="6083639" y="5643432"/>
            <a:ext cx="451233" cy="7810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my-MM" sz="5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ဒေါင်လိုက်အရှည်</a:t>
            </a:r>
            <a:endParaRPr lang="ja-JP" altLang="en-US" sz="7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54" name="テキスト ボックス 1406">
            <a:extLst>
              <a:ext uri="{FF2B5EF4-FFF2-40B4-BE49-F238E27FC236}">
                <a16:creationId xmlns:a16="http://schemas.microsoft.com/office/drawing/2014/main" id="{69DF2D61-7C7D-429D-836A-C9D9443FAA42}"/>
              </a:ext>
            </a:extLst>
          </p:cNvPr>
          <p:cNvSpPr txBox="1"/>
          <p:nvPr/>
        </p:nvSpPr>
        <p:spPr>
          <a:xfrm rot="16200000">
            <a:off x="6301930" y="5405739"/>
            <a:ext cx="322580" cy="7810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my-MM" sz="500" kern="10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အလျားလိုက်အရှည်</a:t>
            </a:r>
            <a:endParaRPr lang="ja-JP" altLang="en-US" sz="7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55" name="テキスト ボックス 1407">
            <a:extLst>
              <a:ext uri="{FF2B5EF4-FFF2-40B4-BE49-F238E27FC236}">
                <a16:creationId xmlns:a16="http://schemas.microsoft.com/office/drawing/2014/main" id="{B60F3E19-7BDC-437D-A2FB-F0A215B13ADF}"/>
              </a:ext>
            </a:extLst>
          </p:cNvPr>
          <p:cNvSpPr txBox="1"/>
          <p:nvPr/>
        </p:nvSpPr>
        <p:spPr>
          <a:xfrm>
            <a:off x="5960950" y="6144838"/>
            <a:ext cx="357554" cy="9906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my-MM" sz="5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အောက်ခြေ</a:t>
            </a:r>
            <a:endParaRPr lang="ja-JP" altLang="en-US" sz="7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56" name="テキスト ボックス 1408">
            <a:extLst>
              <a:ext uri="{FF2B5EF4-FFF2-40B4-BE49-F238E27FC236}">
                <a16:creationId xmlns:a16="http://schemas.microsoft.com/office/drawing/2014/main" id="{A89974E9-6308-4438-8B73-6CFDFBEBEB14}"/>
              </a:ext>
            </a:extLst>
          </p:cNvPr>
          <p:cNvSpPr txBox="1"/>
          <p:nvPr/>
        </p:nvSpPr>
        <p:spPr>
          <a:xfrm>
            <a:off x="6412432" y="5776698"/>
            <a:ext cx="436130" cy="17857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50000"/>
              </a:lnSpc>
            </a:pPr>
            <a:r>
              <a:rPr lang="my-MM" sz="5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အောက်ခြေ၏</a:t>
            </a:r>
            <a:r>
              <a:rPr lang="en-US" sz="5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 </a:t>
            </a:r>
            <a:r>
              <a:rPr lang="my-MM" sz="5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အောက်ခံ</a:t>
            </a:r>
            <a:endParaRPr lang="ja-JP" altLang="en-US" sz="7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57" name="テキスト ボックス 1409">
            <a:extLst>
              <a:ext uri="{FF2B5EF4-FFF2-40B4-BE49-F238E27FC236}">
                <a16:creationId xmlns:a16="http://schemas.microsoft.com/office/drawing/2014/main" id="{EF7A76FC-238B-48B7-A5F1-99E2601895A0}"/>
              </a:ext>
            </a:extLst>
          </p:cNvPr>
          <p:cNvSpPr txBox="1"/>
          <p:nvPr/>
        </p:nvSpPr>
        <p:spPr>
          <a:xfrm>
            <a:off x="6439372" y="6050834"/>
            <a:ext cx="384175" cy="9906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my-MM" sz="5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အောက်ခြေ</a:t>
            </a:r>
            <a:r>
              <a:rPr lang="en-US" sz="5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 </a:t>
            </a:r>
            <a:r>
              <a:rPr lang="my-MM" sz="5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အမြင့်</a:t>
            </a:r>
            <a:endParaRPr lang="ja-JP" altLang="en-US" sz="7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58" name="テキスト ボックス 1410">
            <a:extLst>
              <a:ext uri="{FF2B5EF4-FFF2-40B4-BE49-F238E27FC236}">
                <a16:creationId xmlns:a16="http://schemas.microsoft.com/office/drawing/2014/main" id="{7035187F-F4C0-4C09-A6CF-758425BDC48B}"/>
              </a:ext>
            </a:extLst>
          </p:cNvPr>
          <p:cNvSpPr txBox="1"/>
          <p:nvPr/>
        </p:nvSpPr>
        <p:spPr>
          <a:xfrm>
            <a:off x="6927480" y="2149655"/>
            <a:ext cx="1273810" cy="13335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my-MM" sz="6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ဒေါင်လိုက် x အလျားလိုက် x အမြင့်</a:t>
            </a:r>
            <a:endParaRPr lang="ja-JP" altLang="en-US" sz="6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59" name="テキスト ボックス 1411">
            <a:extLst>
              <a:ext uri="{FF2B5EF4-FFF2-40B4-BE49-F238E27FC236}">
                <a16:creationId xmlns:a16="http://schemas.microsoft.com/office/drawing/2014/main" id="{8620301A-E163-4781-BC71-715E6DEF4E25}"/>
              </a:ext>
            </a:extLst>
          </p:cNvPr>
          <p:cNvSpPr txBox="1"/>
          <p:nvPr/>
        </p:nvSpPr>
        <p:spPr>
          <a:xfrm>
            <a:off x="6903069" y="2616440"/>
            <a:ext cx="1273810" cy="13335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my-MM" sz="600" kern="10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(အချင်း) </a:t>
            </a:r>
            <a:r>
              <a:rPr lang="my-MM" sz="600" kern="100" baseline="3000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2</a:t>
            </a:r>
            <a:r>
              <a:rPr lang="my-MM" sz="600" kern="10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 x အမြင့် x 0.8</a:t>
            </a:r>
            <a:endParaRPr lang="ja-JP" altLang="en-US" sz="6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60" name="テキスト ボックス 1412">
            <a:extLst>
              <a:ext uri="{FF2B5EF4-FFF2-40B4-BE49-F238E27FC236}">
                <a16:creationId xmlns:a16="http://schemas.microsoft.com/office/drawing/2014/main" id="{181FADC0-80B3-4A03-9F18-8399CDA7BEFF}"/>
              </a:ext>
            </a:extLst>
          </p:cNvPr>
          <p:cNvSpPr txBox="1"/>
          <p:nvPr/>
        </p:nvSpPr>
        <p:spPr>
          <a:xfrm>
            <a:off x="6895485" y="3110879"/>
            <a:ext cx="1273810" cy="13335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my-MM" sz="600" kern="10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(အချင်း) </a:t>
            </a:r>
            <a:r>
              <a:rPr lang="my-MM" sz="600" kern="100" baseline="3000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2</a:t>
            </a:r>
            <a:r>
              <a:rPr lang="my-MM" sz="600" kern="10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 x အထူ x 0.8</a:t>
            </a:r>
            <a:endParaRPr lang="ja-JP" altLang="en-US" sz="6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61" name="テキスト ボックス 1413">
            <a:extLst>
              <a:ext uri="{FF2B5EF4-FFF2-40B4-BE49-F238E27FC236}">
                <a16:creationId xmlns:a16="http://schemas.microsoft.com/office/drawing/2014/main" id="{EF8E8026-76DF-4A47-B7DA-14F22AF08BA2}"/>
              </a:ext>
            </a:extLst>
          </p:cNvPr>
          <p:cNvSpPr txBox="1"/>
          <p:nvPr/>
        </p:nvSpPr>
        <p:spPr>
          <a:xfrm>
            <a:off x="6891915" y="3558216"/>
            <a:ext cx="1273810" cy="13335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my-MM" sz="600" kern="10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(အချင်း) </a:t>
            </a:r>
            <a:r>
              <a:rPr lang="my-MM" sz="600" kern="100" baseline="3000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3</a:t>
            </a:r>
            <a:r>
              <a:rPr lang="my-MM" sz="600" kern="10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 x 0.53</a:t>
            </a:r>
            <a:endParaRPr lang="ja-JP" altLang="en-US" sz="6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62" name="テキスト ボックス 1414">
            <a:extLst>
              <a:ext uri="{FF2B5EF4-FFF2-40B4-BE49-F238E27FC236}">
                <a16:creationId xmlns:a16="http://schemas.microsoft.com/office/drawing/2014/main" id="{4DEA6773-AA4B-46FA-8480-90A6DF610D69}"/>
              </a:ext>
            </a:extLst>
          </p:cNvPr>
          <p:cNvSpPr txBox="1"/>
          <p:nvPr/>
        </p:nvSpPr>
        <p:spPr>
          <a:xfrm>
            <a:off x="6900809" y="3956746"/>
            <a:ext cx="1387523" cy="29685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my-MM" sz="6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(အမြင့်) </a:t>
            </a:r>
            <a:r>
              <a:rPr lang="my-MM" sz="600" kern="100" baseline="300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2</a:t>
            </a:r>
            <a:r>
              <a:rPr lang="my-MM" sz="6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 ×</a:t>
            </a:r>
            <a:r>
              <a:rPr lang="en-US" sz="6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/>
            </a:r>
            <a:br>
              <a:rPr lang="en-US" sz="6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</a:br>
            <a:r>
              <a:rPr lang="my-MM" sz="6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(အချင်း×3-အမြင့် x 2) x 0.53</a:t>
            </a:r>
            <a:endParaRPr lang="ja-JP" altLang="en-US" sz="6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  <a:p>
            <a:r>
              <a:rPr lang="my-MM" sz="600" kern="100" dirty="0">
                <a:solidFill>
                  <a:prstClr val="black"/>
                </a:solidFill>
                <a:latin typeface="Pyidaungsu" pitchFamily="34" charset="0"/>
                <a:ea typeface="ＭＳ Ｐゴシック" panose="020B0600070205080204" pitchFamily="50" charset="-128"/>
                <a:cs typeface="Pyidaungsu" pitchFamily="34" charset="0"/>
              </a:rPr>
              <a:t> </a:t>
            </a:r>
            <a:endParaRPr lang="ja-JP" altLang="en-US" sz="6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63" name="テキスト ボックス 1415">
            <a:extLst>
              <a:ext uri="{FF2B5EF4-FFF2-40B4-BE49-F238E27FC236}">
                <a16:creationId xmlns:a16="http://schemas.microsoft.com/office/drawing/2014/main" id="{16C302AA-4E86-49CC-929A-F3F764030842}"/>
              </a:ext>
            </a:extLst>
          </p:cNvPr>
          <p:cNvSpPr txBox="1"/>
          <p:nvPr/>
        </p:nvSpPr>
        <p:spPr>
          <a:xfrm>
            <a:off x="6904748" y="4829838"/>
            <a:ext cx="1383584" cy="41338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my-MM" sz="5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[(အောက်ခံအောက်ခြေအချင်း)</a:t>
            </a:r>
            <a:r>
              <a:rPr lang="my-MM" sz="500" kern="100" baseline="300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 2</a:t>
            </a:r>
            <a:r>
              <a:rPr lang="my-MM" sz="5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 + အောက်ခံအောက်ခြေအချင်း x အထက်အောက်ခြေအချင်း + ( အထက်အောက်ခြေအချင်း</a:t>
            </a:r>
            <a:r>
              <a:rPr lang="my-MM" sz="500" kern="100" baseline="300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) 2</a:t>
            </a:r>
            <a:r>
              <a:rPr lang="my-MM" sz="5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 ] x အမြင့် x 0.3</a:t>
            </a:r>
            <a:endParaRPr lang="ja-JP" altLang="en-US" sz="5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64" name="テキスト ボックス 1416">
            <a:extLst>
              <a:ext uri="{FF2B5EF4-FFF2-40B4-BE49-F238E27FC236}">
                <a16:creationId xmlns:a16="http://schemas.microsoft.com/office/drawing/2014/main" id="{D756FAC9-1073-4AEA-90C2-AC15E73887BA}"/>
              </a:ext>
            </a:extLst>
          </p:cNvPr>
          <p:cNvSpPr txBox="1"/>
          <p:nvPr/>
        </p:nvSpPr>
        <p:spPr>
          <a:xfrm>
            <a:off x="6869475" y="4494686"/>
            <a:ext cx="1273810" cy="13335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my-MM" sz="6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(အချင်း) </a:t>
            </a:r>
            <a:r>
              <a:rPr lang="my-MM" sz="600" kern="100" baseline="300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2</a:t>
            </a:r>
            <a:r>
              <a:rPr lang="my-MM" sz="6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 x အမြင့် x 0.3</a:t>
            </a:r>
            <a:endParaRPr lang="ja-JP" altLang="en-US" sz="6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65" name="テキスト ボックス 1417">
            <a:extLst>
              <a:ext uri="{FF2B5EF4-FFF2-40B4-BE49-F238E27FC236}">
                <a16:creationId xmlns:a16="http://schemas.microsoft.com/office/drawing/2014/main" id="{65DC0318-122B-40EB-8B9C-E3DF007FFD25}"/>
              </a:ext>
            </a:extLst>
          </p:cNvPr>
          <p:cNvSpPr txBox="1"/>
          <p:nvPr/>
        </p:nvSpPr>
        <p:spPr>
          <a:xfrm>
            <a:off x="6901160" y="5456267"/>
            <a:ext cx="1273810" cy="13335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my-MM" sz="600" kern="10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အရှည် x အကျယ် x အထူ x 0.53</a:t>
            </a:r>
            <a:endParaRPr lang="ja-JP" altLang="en-US" sz="6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66" name="テキスト ボックス 1418">
            <a:extLst>
              <a:ext uri="{FF2B5EF4-FFF2-40B4-BE49-F238E27FC236}">
                <a16:creationId xmlns:a16="http://schemas.microsoft.com/office/drawing/2014/main" id="{568D2233-F929-4DF2-B706-A81E56F2D789}"/>
              </a:ext>
            </a:extLst>
          </p:cNvPr>
          <p:cNvSpPr txBox="1"/>
          <p:nvPr/>
        </p:nvSpPr>
        <p:spPr>
          <a:xfrm>
            <a:off x="6900810" y="5805084"/>
            <a:ext cx="1327150" cy="42608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my-MM" sz="6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အနိမ့်ဧရိယာ x အမြင့်÷ 3</a:t>
            </a:r>
            <a:endParaRPr lang="ja-JP" altLang="en-US" sz="6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  <a:p>
            <a:pPr>
              <a:lnSpc>
                <a:spcPct val="150000"/>
              </a:lnSpc>
            </a:pPr>
            <a:r>
              <a:rPr lang="my-MM" sz="6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(အနိမ့်ဧရိယာ = အောက်ခြေ x အောက်ခြေအမြင့်÷ 2)</a:t>
            </a:r>
            <a:endParaRPr lang="ja-JP" altLang="en-US" sz="6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67" name="テキスト ボックス 1395">
            <a:extLst>
              <a:ext uri="{FF2B5EF4-FFF2-40B4-BE49-F238E27FC236}">
                <a16:creationId xmlns:a16="http://schemas.microsoft.com/office/drawing/2014/main" id="{FBC59D9E-E5FA-4DB3-A767-A71459D72628}"/>
              </a:ext>
            </a:extLst>
          </p:cNvPr>
          <p:cNvSpPr txBox="1"/>
          <p:nvPr/>
        </p:nvSpPr>
        <p:spPr>
          <a:xfrm>
            <a:off x="6505676" y="4923141"/>
            <a:ext cx="156845" cy="18669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my-MM" sz="500" kern="10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အမြင့်</a:t>
            </a:r>
            <a:endParaRPr lang="ja-JP" altLang="en-US" sz="7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68" name="テキスト ボックス 1397">
            <a:extLst>
              <a:ext uri="{FF2B5EF4-FFF2-40B4-BE49-F238E27FC236}">
                <a16:creationId xmlns:a16="http://schemas.microsoft.com/office/drawing/2014/main" id="{9856B860-D50D-421F-A627-333A2E5A344E}"/>
              </a:ext>
            </a:extLst>
          </p:cNvPr>
          <p:cNvSpPr txBox="1"/>
          <p:nvPr/>
        </p:nvSpPr>
        <p:spPr>
          <a:xfrm>
            <a:off x="6663585" y="2046971"/>
            <a:ext cx="156845" cy="11557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my-MM" sz="500" kern="10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အမြင့်</a:t>
            </a:r>
            <a:endParaRPr lang="ja-JP" altLang="en-US" sz="7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69" name="テキスト ボックス 1404">
            <a:extLst>
              <a:ext uri="{FF2B5EF4-FFF2-40B4-BE49-F238E27FC236}">
                <a16:creationId xmlns:a16="http://schemas.microsoft.com/office/drawing/2014/main" id="{F14B06D3-EB10-4B8E-B15C-FD027E41EA99}"/>
              </a:ext>
            </a:extLst>
          </p:cNvPr>
          <p:cNvSpPr txBox="1"/>
          <p:nvPr/>
        </p:nvSpPr>
        <p:spPr>
          <a:xfrm>
            <a:off x="6062450" y="5548843"/>
            <a:ext cx="231713" cy="5454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ja-JP" altLang="en-US" sz="7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1938784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8093" y="2721363"/>
            <a:ext cx="3712990" cy="1703289"/>
          </a:xfrm>
          <a:prstGeom prst="rect">
            <a:avLst/>
          </a:prstGeom>
        </p:spPr>
      </p:pic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my-MM" sz="1600" dirty="0"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အရာဝတ္ထုတည်ငြိမ်မှု (တည်ငြိမ်သော (suwari)) </a:t>
            </a:r>
            <a:endParaRPr kumimoji="1" lang="ja-JP" altLang="en-US" sz="1600" dirty="0"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419600" y="6452605"/>
            <a:ext cx="4576562" cy="2308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my-MM" sz="900" dirty="0">
                <a:solidFill>
                  <a:prstClr val="black"/>
                </a:solidFill>
                <a:latin typeface="Pyidaungsu" pitchFamily="34" charset="0"/>
                <a:cs typeface="Pyidaungsu" pitchFamily="34" charset="0"/>
              </a:rPr>
              <a:t>ဖတ်စာအုပ်စာမျက်နှာ 189 / အထောက်အကူပြုစာအုပ် စာမျက်နှာ 104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>
              <a:buFont typeface="Arial" panose="020B0604020202020204" pitchFamily="34" charset="0"/>
              <a:buNone/>
            </a:pPr>
            <a:endParaRPr lang="ja-JP" altLang="en-US" sz="20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1074367" y="3242372"/>
            <a:ext cx="3336202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my-MM" sz="1200" dirty="0">
                <a:solidFill>
                  <a:prstClr val="black"/>
                </a:solidFill>
                <a:latin typeface="Pyidaungsu" pitchFamily="34" charset="0"/>
                <a:cs typeface="Pyidaungsu" pitchFamily="34" charset="0"/>
              </a:rPr>
              <a:t>ဆွဲငင်အားဗဟိုချက်ရှာဖွေနည်း</a:t>
            </a: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4026" y="1489226"/>
            <a:ext cx="3776884" cy="1734284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9681" y="3628301"/>
            <a:ext cx="3565574" cy="1555197"/>
          </a:xfrm>
          <a:prstGeom prst="rect">
            <a:avLst/>
          </a:prstGeom>
        </p:spPr>
      </p:pic>
      <p:sp>
        <p:nvSpPr>
          <p:cNvPr id="18" name="テキスト ボックス 17"/>
          <p:cNvSpPr txBox="1"/>
          <p:nvPr/>
        </p:nvSpPr>
        <p:spPr>
          <a:xfrm>
            <a:off x="1083398" y="5182400"/>
            <a:ext cx="3336202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my-MM" sz="1200" dirty="0">
                <a:solidFill>
                  <a:prstClr val="black"/>
                </a:solidFill>
                <a:latin typeface="Pyidaungsu" pitchFamily="34" charset="0"/>
                <a:cs typeface="Pyidaungsu" pitchFamily="34" charset="0"/>
              </a:rPr>
              <a:t>ဆွဲငင်အားဗဟိုချက်</a:t>
            </a: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5136487" y="4424652"/>
            <a:ext cx="3336202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my-MM" sz="1200" dirty="0">
                <a:solidFill>
                  <a:prstClr val="black"/>
                </a:solidFill>
                <a:latin typeface="Pyidaungsu" pitchFamily="34" charset="0"/>
                <a:cs typeface="Pyidaungsu" pitchFamily="34" charset="0"/>
              </a:rPr>
              <a:t>အရာဝတ္ထုတည်ငြိမ်မှု</a:t>
            </a:r>
          </a:p>
        </p:txBody>
      </p:sp>
      <p:sp>
        <p:nvSpPr>
          <p:cNvPr id="11" name="テキスト ボックス 1419">
            <a:extLst>
              <a:ext uri="{FF2B5EF4-FFF2-40B4-BE49-F238E27FC236}">
                <a16:creationId xmlns:a16="http://schemas.microsoft.com/office/drawing/2014/main" id="{1950A35A-21B9-466F-9956-604EE447F602}"/>
              </a:ext>
            </a:extLst>
          </p:cNvPr>
          <p:cNvSpPr txBox="1"/>
          <p:nvPr/>
        </p:nvSpPr>
        <p:spPr>
          <a:xfrm>
            <a:off x="1005305" y="3556483"/>
            <a:ext cx="1053432" cy="19351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50000"/>
              </a:lnSpc>
            </a:pPr>
            <a:r>
              <a:rPr lang="my-MM" sz="6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ဆွဲငင်အားဗဟိုချက၏အပေါ်</a:t>
            </a:r>
            <a:r>
              <a:rPr lang="en-US" sz="6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 </a:t>
            </a:r>
            <a:r>
              <a:rPr lang="my-MM" sz="6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တည့်တည့်တွင်ရှိပြီးတည်ငြိမ်သည်</a:t>
            </a:r>
            <a:endParaRPr lang="ja-JP" altLang="en-US" sz="6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12" name="テキスト ボックス 1420">
            <a:extLst>
              <a:ext uri="{FF2B5EF4-FFF2-40B4-BE49-F238E27FC236}">
                <a16:creationId xmlns:a16="http://schemas.microsoft.com/office/drawing/2014/main" id="{6BA33337-7E1A-4664-8729-8857686C7FF8}"/>
              </a:ext>
            </a:extLst>
          </p:cNvPr>
          <p:cNvSpPr txBox="1"/>
          <p:nvPr/>
        </p:nvSpPr>
        <p:spPr>
          <a:xfrm>
            <a:off x="2339002" y="3646794"/>
            <a:ext cx="1067272" cy="12578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my-MM" sz="6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ဆွဲငင်အားဗဟိုချက်နှင့်လွဲနေသော</a:t>
            </a:r>
            <a:endParaRPr lang="ja-JP" altLang="en-US" sz="6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13" name="テキスト ボックス 1421">
            <a:extLst>
              <a:ext uri="{FF2B5EF4-FFF2-40B4-BE49-F238E27FC236}">
                <a16:creationId xmlns:a16="http://schemas.microsoft.com/office/drawing/2014/main" id="{7988A3E7-41E0-4774-86AC-B7D9FEA4A7B9}"/>
              </a:ext>
            </a:extLst>
          </p:cNvPr>
          <p:cNvSpPr txBox="1"/>
          <p:nvPr/>
        </p:nvSpPr>
        <p:spPr>
          <a:xfrm>
            <a:off x="3518568" y="3673516"/>
            <a:ext cx="1304758" cy="12990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my-MM" sz="6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လှုပ်ရမ်းတိမ်းစောင်းနေပြီးအန္တရာယ်ရှိသည်</a:t>
            </a:r>
            <a:endParaRPr lang="ja-JP" altLang="en-US" sz="6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14" name="テキスト ボックス 1423">
            <a:extLst>
              <a:ext uri="{FF2B5EF4-FFF2-40B4-BE49-F238E27FC236}">
                <a16:creationId xmlns:a16="http://schemas.microsoft.com/office/drawing/2014/main" id="{A95C6B20-2382-4321-9FB2-D28A4708C7F6}"/>
              </a:ext>
            </a:extLst>
          </p:cNvPr>
          <p:cNvSpPr txBox="1"/>
          <p:nvPr/>
        </p:nvSpPr>
        <p:spPr>
          <a:xfrm>
            <a:off x="4940044" y="4244719"/>
            <a:ext cx="578440" cy="16118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my-MM" sz="6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[တည်ငြိမ်နေသော]</a:t>
            </a:r>
            <a:endParaRPr lang="ja-JP" altLang="en-US" sz="6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17" name="テキスト ボックス 1424">
            <a:extLst>
              <a:ext uri="{FF2B5EF4-FFF2-40B4-BE49-F238E27FC236}">
                <a16:creationId xmlns:a16="http://schemas.microsoft.com/office/drawing/2014/main" id="{83A08310-ABA5-4BE6-8236-A7704BB7963D}"/>
              </a:ext>
            </a:extLst>
          </p:cNvPr>
          <p:cNvSpPr txBox="1"/>
          <p:nvPr/>
        </p:nvSpPr>
        <p:spPr>
          <a:xfrm>
            <a:off x="5518483" y="4229127"/>
            <a:ext cx="416007" cy="14400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my-MM" sz="6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[Neutral]</a:t>
            </a:r>
            <a:endParaRPr lang="ja-JP" altLang="en-US" sz="6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19" name="テキスト ボックス 1425">
            <a:extLst>
              <a:ext uri="{FF2B5EF4-FFF2-40B4-BE49-F238E27FC236}">
                <a16:creationId xmlns:a16="http://schemas.microsoft.com/office/drawing/2014/main" id="{AAE05446-C8D6-4F4A-9EDF-1E18AF7A13CB}"/>
              </a:ext>
            </a:extLst>
          </p:cNvPr>
          <p:cNvSpPr txBox="1"/>
          <p:nvPr/>
        </p:nvSpPr>
        <p:spPr>
          <a:xfrm>
            <a:off x="6682374" y="4229128"/>
            <a:ext cx="600741" cy="1440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my-MM" sz="6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[တည်ငြိမ်နေသော]</a:t>
            </a:r>
            <a:endParaRPr lang="ja-JP" altLang="en-US" sz="6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20" name="テキスト ボックス 1426">
            <a:extLst>
              <a:ext uri="{FF2B5EF4-FFF2-40B4-BE49-F238E27FC236}">
                <a16:creationId xmlns:a16="http://schemas.microsoft.com/office/drawing/2014/main" id="{4AB54035-7447-47B0-806C-D4ABDA2BF49B}"/>
              </a:ext>
            </a:extLst>
          </p:cNvPr>
          <p:cNvSpPr txBox="1"/>
          <p:nvPr/>
        </p:nvSpPr>
        <p:spPr>
          <a:xfrm>
            <a:off x="7758370" y="4246647"/>
            <a:ext cx="610262" cy="15925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my-MM" sz="6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[တည်ငြိမ်နေသော]</a:t>
            </a:r>
            <a:endParaRPr lang="ja-JP" altLang="en-US" sz="6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21" name="テキスト ボックス 1427">
            <a:extLst>
              <a:ext uri="{FF2B5EF4-FFF2-40B4-BE49-F238E27FC236}">
                <a16:creationId xmlns:a16="http://schemas.microsoft.com/office/drawing/2014/main" id="{7EE240B5-80FF-416B-945E-6AEBDA6D3F37}"/>
              </a:ext>
            </a:extLst>
          </p:cNvPr>
          <p:cNvSpPr txBox="1"/>
          <p:nvPr/>
        </p:nvSpPr>
        <p:spPr>
          <a:xfrm>
            <a:off x="5934491" y="4240109"/>
            <a:ext cx="602829" cy="1440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my-MM" sz="6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[မတည်ငြိမ်သော]</a:t>
            </a:r>
            <a:endParaRPr lang="ja-JP" altLang="en-US" sz="6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8229747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my-MM" sz="1600" dirty="0"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အရာဝတ္ထုတစ်ခု၏ရွေ့လျားမှု</a:t>
            </a:r>
            <a:endParaRPr kumimoji="1" lang="ja-JP" altLang="en-US" sz="1600" dirty="0"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419600" y="6452605"/>
            <a:ext cx="4576562" cy="2308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my-MM" sz="900" dirty="0">
                <a:solidFill>
                  <a:prstClr val="black"/>
                </a:solidFill>
                <a:latin typeface="Pyidaungsu" pitchFamily="34" charset="0"/>
                <a:cs typeface="Pyidaungsu" pitchFamily="34" charset="0"/>
              </a:rPr>
              <a:t>ဖတ်စာအုပ်စာမျက်နှာ 194 / အထောက်အကူပြုစာအုပ် စာမျက်နှာ 105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4"/>
            <a:ext cx="7886700" cy="5056216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>
              <a:buFont typeface="Arial" panose="020B0604020202020204" pitchFamily="34" charset="0"/>
              <a:buNone/>
            </a:pPr>
            <a:endParaRPr lang="ja-JP" altLang="en-US" sz="20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039" y="1925140"/>
            <a:ext cx="3084112" cy="1751883"/>
          </a:xfrm>
          <a:prstGeom prst="rect">
            <a:avLst/>
          </a:prstGeom>
        </p:spPr>
      </p:pic>
      <p:sp>
        <p:nvSpPr>
          <p:cNvPr id="12" name="テキスト ボックス 11"/>
          <p:cNvSpPr txBox="1"/>
          <p:nvPr/>
        </p:nvSpPr>
        <p:spPr>
          <a:xfrm>
            <a:off x="5677876" y="6047601"/>
            <a:ext cx="1978968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my-MM" sz="1200" dirty="0">
                <a:solidFill>
                  <a:prstClr val="black"/>
                </a:solidFill>
                <a:latin typeface="Pyidaungsu" pitchFamily="34" charset="0"/>
                <a:cs typeface="Pyidaungsu" pitchFamily="34" charset="0"/>
              </a:rPr>
              <a:t>တည်ငြိမ်သောပွတ်တိုက်အား</a:t>
            </a: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2192" y="4304583"/>
            <a:ext cx="2929518" cy="1671099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25960" y="1972036"/>
            <a:ext cx="3495675" cy="2295525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43090" y="3850872"/>
            <a:ext cx="2514600" cy="2171700"/>
          </a:xfrm>
          <a:prstGeom prst="rect">
            <a:avLst/>
          </a:prstGeom>
        </p:spPr>
      </p:pic>
      <p:sp>
        <p:nvSpPr>
          <p:cNvPr id="22" name="テキスト ボックス 21"/>
          <p:cNvSpPr txBox="1"/>
          <p:nvPr/>
        </p:nvSpPr>
        <p:spPr>
          <a:xfrm>
            <a:off x="4833257" y="4267561"/>
            <a:ext cx="2726532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my-MM" sz="1200" dirty="0">
                <a:solidFill>
                  <a:prstClr val="black"/>
                </a:solidFill>
                <a:latin typeface="Pyidaungsu" pitchFamily="34" charset="0"/>
                <a:cs typeface="Pyidaungsu" pitchFamily="34" charset="0"/>
              </a:rPr>
              <a:t>ဗဟိုမှခွာအား၊ ဗဟိုသို့ချဉ်းကပ်အား(b)</a:t>
            </a: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1366576" y="6012621"/>
            <a:ext cx="2280133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my-MM" sz="1200" dirty="0">
                <a:solidFill>
                  <a:prstClr val="black"/>
                </a:solidFill>
                <a:latin typeface="Pyidaungsu" pitchFamily="34" charset="0"/>
                <a:cs typeface="Pyidaungsu" pitchFamily="34" charset="0"/>
              </a:rPr>
              <a:t>ဗဟိုမှခွာအားကြောင့်လဲကျခြင်း</a:t>
            </a: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 rotWithShape="1">
          <a:blip r:embed="rId7"/>
          <a:srcRect l="11356" b="13274"/>
          <a:stretch/>
        </p:blipFill>
        <p:spPr>
          <a:xfrm>
            <a:off x="3634152" y="1324386"/>
            <a:ext cx="3042564" cy="1184352"/>
          </a:xfrm>
          <a:prstGeom prst="rect">
            <a:avLst/>
          </a:prstGeom>
        </p:spPr>
      </p:pic>
      <p:sp>
        <p:nvSpPr>
          <p:cNvPr id="14" name="テキスト ボックス 13"/>
          <p:cNvSpPr txBox="1"/>
          <p:nvPr/>
        </p:nvSpPr>
        <p:spPr>
          <a:xfrm>
            <a:off x="3646708" y="2637765"/>
            <a:ext cx="2582153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my-MM" sz="1200" dirty="0">
                <a:solidFill>
                  <a:prstClr val="black"/>
                </a:solidFill>
                <a:latin typeface="Pyidaungsu" pitchFamily="34" charset="0"/>
                <a:cs typeface="Pyidaungsu" pitchFamily="34" charset="0"/>
              </a:rPr>
              <a:t>အမြန်နှုန်းနှင့်အရှိန်</a:t>
            </a: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1519627" y="3646027"/>
            <a:ext cx="258010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my-MM" sz="1200" dirty="0">
                <a:solidFill>
                  <a:prstClr val="black"/>
                </a:solidFill>
                <a:latin typeface="Pyidaungsu" pitchFamily="34" charset="0"/>
                <a:cs typeface="Pyidaungsu" pitchFamily="34" charset="0"/>
              </a:rPr>
              <a:t>ဗဟိုမှခွာအား၊ ဗဟိုသို့ချဉ်းကပ်အား(a)</a:t>
            </a:r>
          </a:p>
        </p:txBody>
      </p:sp>
      <p:sp>
        <p:nvSpPr>
          <p:cNvPr id="15" name="テキスト ボックス 1428">
            <a:extLst>
              <a:ext uri="{FF2B5EF4-FFF2-40B4-BE49-F238E27FC236}">
                <a16:creationId xmlns:a16="http://schemas.microsoft.com/office/drawing/2014/main" id="{6449BD18-2F0B-45AA-B5F6-40A88B29D6C8}"/>
              </a:ext>
            </a:extLst>
          </p:cNvPr>
          <p:cNvSpPr txBox="1"/>
          <p:nvPr/>
        </p:nvSpPr>
        <p:spPr>
          <a:xfrm>
            <a:off x="5363551" y="2014737"/>
            <a:ext cx="765944" cy="11112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my-MM" sz="6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တူညီသောအမြန်နှုန်းဖြင့်ရွေ့လျားမှု</a:t>
            </a:r>
            <a:endParaRPr lang="ja-JP" altLang="en-US" sz="7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16" name="テキスト ボックス 1429">
            <a:extLst>
              <a:ext uri="{FF2B5EF4-FFF2-40B4-BE49-F238E27FC236}">
                <a16:creationId xmlns:a16="http://schemas.microsoft.com/office/drawing/2014/main" id="{D9F1DB59-9234-44DF-9245-2806213DB23D}"/>
              </a:ext>
            </a:extLst>
          </p:cNvPr>
          <p:cNvSpPr txBox="1"/>
          <p:nvPr/>
        </p:nvSpPr>
        <p:spPr>
          <a:xfrm>
            <a:off x="4257674" y="1526819"/>
            <a:ext cx="834517" cy="11112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my-MM" sz="6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မတူညီသောအမြန်နှုန်းဖြင့်ရွေ့လျားမှု</a:t>
            </a:r>
            <a:endParaRPr lang="ja-JP" altLang="en-US" sz="7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18" name="テキスト ボックス 1430">
            <a:extLst>
              <a:ext uri="{FF2B5EF4-FFF2-40B4-BE49-F238E27FC236}">
                <a16:creationId xmlns:a16="http://schemas.microsoft.com/office/drawing/2014/main" id="{D942116E-6DA8-4F07-AE58-50A17568E59D}"/>
              </a:ext>
            </a:extLst>
          </p:cNvPr>
          <p:cNvSpPr txBox="1"/>
          <p:nvPr/>
        </p:nvSpPr>
        <p:spPr>
          <a:xfrm rot="20880382">
            <a:off x="1397227" y="2256857"/>
            <a:ext cx="744183" cy="14877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my-MM" sz="6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 ဗဟိုသို့ချဉ်းကပ်အား</a:t>
            </a:r>
            <a:endParaRPr lang="ja-JP" altLang="en-US" sz="6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19" name="テキスト ボックス 1431">
            <a:extLst>
              <a:ext uri="{FF2B5EF4-FFF2-40B4-BE49-F238E27FC236}">
                <a16:creationId xmlns:a16="http://schemas.microsoft.com/office/drawing/2014/main" id="{E2FDA1FF-4BE8-4C64-8893-F504B7F33E5F}"/>
              </a:ext>
            </a:extLst>
          </p:cNvPr>
          <p:cNvSpPr txBox="1"/>
          <p:nvPr/>
        </p:nvSpPr>
        <p:spPr>
          <a:xfrm rot="20777534">
            <a:off x="1590978" y="2643990"/>
            <a:ext cx="430096" cy="10766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my-MM" sz="6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ဗဟိုမှခွာအား</a:t>
            </a:r>
            <a:endParaRPr lang="ja-JP" altLang="en-US" sz="6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20" name="テキスト ボックス 1432">
            <a:extLst>
              <a:ext uri="{FF2B5EF4-FFF2-40B4-BE49-F238E27FC236}">
                <a16:creationId xmlns:a16="http://schemas.microsoft.com/office/drawing/2014/main" id="{92B0129B-CFF7-4881-B52B-E72914507928}"/>
              </a:ext>
            </a:extLst>
          </p:cNvPr>
          <p:cNvSpPr txBox="1"/>
          <p:nvPr/>
        </p:nvSpPr>
        <p:spPr>
          <a:xfrm>
            <a:off x="2366827" y="2070299"/>
            <a:ext cx="154953" cy="67496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eaVert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my-MM" sz="6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အလယ်ဗဟိုစင်တာ (လက်)</a:t>
            </a:r>
            <a:endParaRPr lang="ja-JP" altLang="en-US" sz="6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21" name="テキスト ボックス 1433">
            <a:extLst>
              <a:ext uri="{FF2B5EF4-FFF2-40B4-BE49-F238E27FC236}">
                <a16:creationId xmlns:a16="http://schemas.microsoft.com/office/drawing/2014/main" id="{2A079905-7DE2-414B-B19C-08A5E7790A60}"/>
              </a:ext>
            </a:extLst>
          </p:cNvPr>
          <p:cNvSpPr txBox="1"/>
          <p:nvPr/>
        </p:nvSpPr>
        <p:spPr>
          <a:xfrm>
            <a:off x="734930" y="2312860"/>
            <a:ext cx="234565" cy="33694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eaVert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my-MM" sz="6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အရာဝတ္ထု</a:t>
            </a:r>
            <a:endParaRPr lang="ja-JP" altLang="en-US" sz="6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9333950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my-MM" sz="1600" dirty="0"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လျှပ်စစ်ဆိုင်ရာဗဟုသုတ</a:t>
            </a: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419600" y="6452605"/>
            <a:ext cx="4576562" cy="2308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my-MM" sz="900" dirty="0">
                <a:solidFill>
                  <a:prstClr val="black"/>
                </a:solidFill>
                <a:latin typeface="Pyidaungsu" pitchFamily="34" charset="0"/>
                <a:cs typeface="Pyidaungsu" pitchFamily="34" charset="0"/>
              </a:rPr>
              <a:t>ဖတ်စာအုပ်စာမျက်နှာ 202 / အထောက်အကူပြုစာအုပ် စာမျက်နှာ 109</a:t>
            </a:r>
          </a:p>
        </p:txBody>
      </p:sp>
      <p:sp>
        <p:nvSpPr>
          <p:cNvPr id="2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491334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>
              <a:buFont typeface="Arial" panose="020B0604020202020204" pitchFamily="34" charset="0"/>
              <a:buNone/>
            </a:pPr>
            <a:endParaRPr lang="ja-JP" altLang="en-US" sz="20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1518395" y="1314748"/>
            <a:ext cx="5432136" cy="34624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my-MM" sz="1200" dirty="0">
                <a:solidFill>
                  <a:prstClr val="black"/>
                </a:solidFill>
                <a:latin typeface="Pyidaungsu" pitchFamily="34" charset="0"/>
                <a:cs typeface="Pyidaungsu" pitchFamily="34" charset="0"/>
              </a:rPr>
              <a:t>လျှပ်စစ်စီးကြောင်းခန္ဓာကိုယ်တွင်စီးဆင်းသောအခါတုံ့ပြန်မှု ယူနစ် mA (milliampere)</a:t>
            </a:r>
            <a:endParaRPr lang="ja-JP" altLang="en-US" sz="1200" dirty="0">
              <a:solidFill>
                <a:prstClr val="black"/>
              </a:solidFill>
              <a:latin typeface="Pyidaungsu" pitchFamily="34" charset="0"/>
              <a:cs typeface="Pyidaungsu" pitchFamily="34" charset="0"/>
            </a:endParaRPr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2586569" y="4421280"/>
            <a:ext cx="3989422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my-MM" sz="1200" dirty="0">
                <a:solidFill>
                  <a:prstClr val="black"/>
                </a:solidFill>
              </a:rPr>
              <a:t>မှတ်ချက်) 1mA သည် 1/1000Ａ (ampere) ဖြစ်သည်။</a:t>
            </a: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4768" y="1640954"/>
            <a:ext cx="5153025" cy="2724150"/>
          </a:xfrm>
          <a:prstGeom prst="rect">
            <a:avLst/>
          </a:prstGeom>
        </p:spPr>
      </p:pic>
      <p:sp>
        <p:nvSpPr>
          <p:cNvPr id="9" name="テキスト ボックス 1435">
            <a:extLst>
              <a:ext uri="{FF2B5EF4-FFF2-40B4-BE49-F238E27FC236}">
                <a16:creationId xmlns:a16="http://schemas.microsoft.com/office/drawing/2014/main" id="{3A59C15A-E0CF-4EB0-A8E8-AB68D167FB99}"/>
              </a:ext>
            </a:extLst>
          </p:cNvPr>
          <p:cNvSpPr txBox="1"/>
          <p:nvPr/>
        </p:nvSpPr>
        <p:spPr>
          <a:xfrm>
            <a:off x="2455392" y="1907625"/>
            <a:ext cx="1607037" cy="18819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my-MM" sz="10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ဓာတ်လိုက်ခြင်း၏သက်ရောက်မှု</a:t>
            </a:r>
            <a:endParaRPr lang="ja-JP" altLang="en-US" sz="10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10" name="テキスト ボックス 1436">
            <a:extLst>
              <a:ext uri="{FF2B5EF4-FFF2-40B4-BE49-F238E27FC236}">
                <a16:creationId xmlns:a16="http://schemas.microsoft.com/office/drawing/2014/main" id="{571C8FF1-8663-4891-A71F-03C90C8F1275}"/>
              </a:ext>
            </a:extLst>
          </p:cNvPr>
          <p:cNvSpPr txBox="1"/>
          <p:nvPr/>
        </p:nvSpPr>
        <p:spPr>
          <a:xfrm>
            <a:off x="4664220" y="1746897"/>
            <a:ext cx="956735" cy="19703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my-MM" sz="8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ပြောင်းလဲနေသောစီးကြောင်း (AC)</a:t>
            </a:r>
            <a:endParaRPr lang="ja-JP" altLang="en-US" sz="8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11" name="テキスト ボックス 1437">
            <a:extLst>
              <a:ext uri="{FF2B5EF4-FFF2-40B4-BE49-F238E27FC236}">
                <a16:creationId xmlns:a16="http://schemas.microsoft.com/office/drawing/2014/main" id="{DF7B24AC-2D75-4C98-9F3A-5A4C2CAD3276}"/>
              </a:ext>
            </a:extLst>
          </p:cNvPr>
          <p:cNvSpPr txBox="1"/>
          <p:nvPr/>
        </p:nvSpPr>
        <p:spPr>
          <a:xfrm>
            <a:off x="6009639" y="1746897"/>
            <a:ext cx="956735" cy="19703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my-MM" sz="8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တိုက်ရိုက်စီး</a:t>
            </a:r>
            <a:r>
              <a:rPr lang="en-US" sz="8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 </a:t>
            </a:r>
            <a:r>
              <a:rPr lang="my-MM" sz="8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ကြောင်း (DC)</a:t>
            </a:r>
            <a:endParaRPr lang="ja-JP" altLang="en-US" sz="8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12" name="テキスト ボックス 1438">
            <a:extLst>
              <a:ext uri="{FF2B5EF4-FFF2-40B4-BE49-F238E27FC236}">
                <a16:creationId xmlns:a16="http://schemas.microsoft.com/office/drawing/2014/main" id="{5F48ECCB-16E4-490B-BDA9-4EEBB86DBAC8}"/>
              </a:ext>
            </a:extLst>
          </p:cNvPr>
          <p:cNvSpPr txBox="1"/>
          <p:nvPr/>
        </p:nvSpPr>
        <p:spPr>
          <a:xfrm>
            <a:off x="2144530" y="2398364"/>
            <a:ext cx="2294772" cy="21344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144000" indent="-144000"/>
            <a:r>
              <a:rPr lang="my-MM" sz="1000" kern="100">
                <a:solidFill>
                  <a:prstClr val="black"/>
                </a:solidFill>
                <a:latin typeface="Pyidaungsu" pitchFamily="34" charset="0"/>
                <a:ea typeface="ＭＳ Ｐゴシック" panose="020B0600070205080204" pitchFamily="50" charset="-128"/>
                <a:cs typeface="Pyidaungsu" pitchFamily="34" charset="0"/>
              </a:rPr>
              <a:t>1.	</a:t>
            </a:r>
            <a:r>
              <a:rPr lang="my-MM" sz="1000" kern="10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တစစ်စစ်ခံစားရသည်</a:t>
            </a:r>
            <a:endParaRPr lang="ja-JP" altLang="en-US" sz="10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13" name="テキスト ボックス 1439">
            <a:extLst>
              <a:ext uri="{FF2B5EF4-FFF2-40B4-BE49-F238E27FC236}">
                <a16:creationId xmlns:a16="http://schemas.microsoft.com/office/drawing/2014/main" id="{153512E1-E32A-4FA6-8DB5-BF1125D2D0A9}"/>
              </a:ext>
            </a:extLst>
          </p:cNvPr>
          <p:cNvSpPr txBox="1"/>
          <p:nvPr/>
        </p:nvSpPr>
        <p:spPr>
          <a:xfrm>
            <a:off x="2124823" y="2730922"/>
            <a:ext cx="2294777" cy="4269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144000" indent="-144000">
              <a:lnSpc>
                <a:spcPct val="150000"/>
              </a:lnSpc>
            </a:pPr>
            <a:r>
              <a:rPr lang="my-MM" sz="1000" kern="100" dirty="0">
                <a:solidFill>
                  <a:prstClr val="black"/>
                </a:solidFill>
                <a:latin typeface="Pyidaungsu" pitchFamily="34" charset="0"/>
                <a:ea typeface="ＭＳ Ｐゴシック" panose="020B0600070205080204" pitchFamily="50" charset="-128"/>
                <a:cs typeface="Pyidaungsu" pitchFamily="34" charset="0"/>
              </a:rPr>
              <a:t>2.	</a:t>
            </a:r>
            <a:r>
              <a:rPr lang="my-MM" sz="10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 နာကျင်မှုနှင့် ရှော့ဖြစ်ခြင်း</a:t>
            </a:r>
            <a:r>
              <a:rPr lang="en-US" sz="10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/>
            </a:r>
            <a:br>
              <a:rPr lang="en-US" sz="10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</a:br>
            <a:r>
              <a:rPr lang="my-MM" sz="10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(သို့သော်ကြွက်သားများကိုလှုပ်ရှားနိုင်သည်)</a:t>
            </a:r>
            <a:endParaRPr lang="ja-JP" altLang="en-US" sz="10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  <a:p>
            <a:pPr marL="144000" indent="-144000">
              <a:lnSpc>
                <a:spcPct val="150000"/>
              </a:lnSpc>
            </a:pPr>
            <a:r>
              <a:rPr lang="my-MM" sz="1000" kern="100" dirty="0">
                <a:solidFill>
                  <a:prstClr val="black"/>
                </a:solidFill>
                <a:latin typeface="Pyidaungsu" pitchFamily="34" charset="0"/>
                <a:ea typeface="ＭＳ Ｐゴシック" panose="020B0600070205080204" pitchFamily="50" charset="-128"/>
                <a:cs typeface="Pyidaungsu" pitchFamily="34" charset="0"/>
              </a:rPr>
              <a:t> </a:t>
            </a:r>
            <a:endParaRPr lang="ja-JP" altLang="en-US" sz="10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14" name="テキスト ボックス 1440">
            <a:extLst>
              <a:ext uri="{FF2B5EF4-FFF2-40B4-BE49-F238E27FC236}">
                <a16:creationId xmlns:a16="http://schemas.microsoft.com/office/drawing/2014/main" id="{BDC1F769-7CD6-4A27-A32A-4B5408C8F4B2}"/>
              </a:ext>
            </a:extLst>
          </p:cNvPr>
          <p:cNvSpPr txBox="1"/>
          <p:nvPr/>
        </p:nvSpPr>
        <p:spPr>
          <a:xfrm>
            <a:off x="2163005" y="3267945"/>
            <a:ext cx="2191809" cy="4269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144000" indent="-144000">
              <a:lnSpc>
                <a:spcPct val="150000"/>
              </a:lnSpc>
            </a:pPr>
            <a:r>
              <a:rPr lang="my-MM" sz="800" kern="100" dirty="0">
                <a:solidFill>
                  <a:prstClr val="black"/>
                </a:solidFill>
                <a:latin typeface="Pyidaungsu" pitchFamily="34" charset="0"/>
                <a:ea typeface="ＭＳ Ｐゴシック" panose="020B0600070205080204" pitchFamily="50" charset="-128"/>
                <a:cs typeface="Pyidaungsu" pitchFamily="34" charset="0"/>
              </a:rPr>
              <a:t>3.	</a:t>
            </a:r>
            <a:r>
              <a:rPr lang="my-MM" sz="8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 နာကျင်မှုနှင့် ရှော့ဖြစ်ခြင်း</a:t>
            </a:r>
            <a:r>
              <a:rPr lang="en-US" sz="8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/>
            </a:r>
            <a:br>
              <a:rPr lang="en-US" sz="8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</a:br>
            <a:r>
              <a:rPr lang="my-MM" sz="8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( ကြွက်သားတောင့်တင်းခြင်း၊ အသက်ရှူကျပ်ခြင်း)</a:t>
            </a:r>
            <a:endParaRPr lang="ja-JP" altLang="en-US" sz="8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  <a:p>
            <a:pPr marL="144000" indent="-144000">
              <a:lnSpc>
                <a:spcPct val="150000"/>
              </a:lnSpc>
            </a:pPr>
            <a:r>
              <a:rPr lang="my-MM" sz="1000" kern="100" dirty="0">
                <a:solidFill>
                  <a:prstClr val="black"/>
                </a:solidFill>
                <a:latin typeface="Pyidaungsu" pitchFamily="34" charset="0"/>
                <a:ea typeface="ＭＳ Ｐゴシック" panose="020B0600070205080204" pitchFamily="50" charset="-128"/>
                <a:cs typeface="Pyidaungsu" pitchFamily="34" charset="0"/>
              </a:rPr>
              <a:t> </a:t>
            </a:r>
            <a:endParaRPr lang="ja-JP" altLang="en-US" sz="10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15" name="テキスト ボックス 1441">
            <a:extLst>
              <a:ext uri="{FF2B5EF4-FFF2-40B4-BE49-F238E27FC236}">
                <a16:creationId xmlns:a16="http://schemas.microsoft.com/office/drawing/2014/main" id="{17219521-34AC-456F-9C63-EB778601C310}"/>
              </a:ext>
            </a:extLst>
          </p:cNvPr>
          <p:cNvSpPr txBox="1"/>
          <p:nvPr/>
        </p:nvSpPr>
        <p:spPr>
          <a:xfrm>
            <a:off x="2124823" y="3861999"/>
            <a:ext cx="2294777" cy="4269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144000" indent="-144000"/>
            <a:r>
              <a:rPr lang="my-MM" sz="1000" kern="100" dirty="0">
                <a:solidFill>
                  <a:prstClr val="black"/>
                </a:solidFill>
                <a:latin typeface="Pyidaungsu" pitchFamily="34" charset="0"/>
                <a:ea typeface="ＭＳ Ｐゴシック" panose="020B0600070205080204" pitchFamily="50" charset="-128"/>
                <a:cs typeface="Pyidaungsu" pitchFamily="34" charset="0"/>
              </a:rPr>
              <a:t>4.	</a:t>
            </a:r>
            <a:r>
              <a:rPr lang="my-MM" sz="10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ချက်ချင်းသေစေနိုင်သည်</a:t>
            </a:r>
            <a:endParaRPr lang="ja-JP" altLang="en-US" sz="10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16" name="テキスト ボックス 1442">
            <a:extLst>
              <a:ext uri="{FF2B5EF4-FFF2-40B4-BE49-F238E27FC236}">
                <a16:creationId xmlns:a16="http://schemas.microsoft.com/office/drawing/2014/main" id="{F86B0283-055F-4269-B6AF-BB07108B0B00}"/>
              </a:ext>
            </a:extLst>
          </p:cNvPr>
          <p:cNvSpPr txBox="1"/>
          <p:nvPr/>
        </p:nvSpPr>
        <p:spPr>
          <a:xfrm>
            <a:off x="4750488" y="2079369"/>
            <a:ext cx="242650" cy="19703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90170" indent="-90170" algn="ctr"/>
            <a:r>
              <a:rPr lang="my-MM" sz="1000" kern="10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အဖို</a:t>
            </a:r>
            <a:endParaRPr lang="ja-JP" altLang="en-US" sz="10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17" name="テキスト ボックス 1443">
            <a:extLst>
              <a:ext uri="{FF2B5EF4-FFF2-40B4-BE49-F238E27FC236}">
                <a16:creationId xmlns:a16="http://schemas.microsoft.com/office/drawing/2014/main" id="{25E2C648-9BD8-459A-B645-464A1967FFCB}"/>
              </a:ext>
            </a:extLst>
          </p:cNvPr>
          <p:cNvSpPr txBox="1"/>
          <p:nvPr/>
        </p:nvSpPr>
        <p:spPr>
          <a:xfrm>
            <a:off x="6009639" y="2079369"/>
            <a:ext cx="242650" cy="19703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90170" indent="-90170" algn="ctr"/>
            <a:r>
              <a:rPr lang="my-MM" sz="1000" kern="10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အဖို</a:t>
            </a:r>
            <a:endParaRPr lang="ja-JP" altLang="en-US" sz="10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18" name="テキスト ボックス 1444">
            <a:extLst>
              <a:ext uri="{FF2B5EF4-FFF2-40B4-BE49-F238E27FC236}">
                <a16:creationId xmlns:a16="http://schemas.microsoft.com/office/drawing/2014/main" id="{86482FE6-1BDB-4BFF-A6C2-6E39234A576F}"/>
              </a:ext>
            </a:extLst>
          </p:cNvPr>
          <p:cNvSpPr txBox="1"/>
          <p:nvPr/>
        </p:nvSpPr>
        <p:spPr>
          <a:xfrm>
            <a:off x="6707881" y="2063092"/>
            <a:ext cx="242650" cy="19703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90170" indent="-90170" algn="ctr"/>
            <a:r>
              <a:rPr lang="my-MM" sz="1000" kern="10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အမ</a:t>
            </a:r>
            <a:endParaRPr lang="ja-JP" altLang="en-US" sz="10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19" name="テキスト ボックス 1445">
            <a:extLst>
              <a:ext uri="{FF2B5EF4-FFF2-40B4-BE49-F238E27FC236}">
                <a16:creationId xmlns:a16="http://schemas.microsoft.com/office/drawing/2014/main" id="{1E3282C9-BCDE-41BE-AF43-51344AD86EF7}"/>
              </a:ext>
            </a:extLst>
          </p:cNvPr>
          <p:cNvSpPr txBox="1"/>
          <p:nvPr/>
        </p:nvSpPr>
        <p:spPr>
          <a:xfrm>
            <a:off x="5378305" y="2080073"/>
            <a:ext cx="242650" cy="19703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90170" indent="-90170" algn="ctr"/>
            <a:r>
              <a:rPr lang="my-MM" sz="1000" kern="10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အမ</a:t>
            </a:r>
            <a:endParaRPr lang="ja-JP" altLang="en-US" sz="10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2983950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my-MM" sz="1600" dirty="0"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လျှပ်စစ်ဆိုင်ရာဗဟုသုတ</a:t>
            </a: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419600" y="6452605"/>
            <a:ext cx="4576562" cy="2308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my-MM" sz="900" dirty="0">
                <a:solidFill>
                  <a:prstClr val="black"/>
                </a:solidFill>
                <a:latin typeface="Pyidaungsu" pitchFamily="34" charset="0"/>
                <a:cs typeface="Pyidaungsu" pitchFamily="34" charset="0"/>
              </a:rPr>
              <a:t>ဖတ်စာအုပ်စာမျက်နှာ 203 / အထောက်အကူပြုစာအုပ် စာမျက်နှာ 109</a:t>
            </a:r>
          </a:p>
        </p:txBody>
      </p:sp>
      <p:sp>
        <p:nvSpPr>
          <p:cNvPr id="2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491334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>
              <a:buFont typeface="Arial" panose="020B0604020202020204" pitchFamily="34" charset="0"/>
              <a:buNone/>
            </a:pPr>
            <a:endParaRPr lang="ja-JP" altLang="en-US" sz="20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2346484" y="1283191"/>
            <a:ext cx="4394112" cy="2539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my-MM" sz="1050" dirty="0">
                <a:solidFill>
                  <a:prstClr val="black"/>
                </a:solidFill>
                <a:latin typeface="Pyidaungsu" pitchFamily="34" charset="0"/>
                <a:cs typeface="Pyidaungsu" pitchFamily="34" charset="0"/>
              </a:rPr>
              <a:t>ပို့လွှတ်လျှပ်စစ်ဖြန့်ဖြူးလိုင်းများမှ အကွာအဝေးခွဲခြားခြင်း</a:t>
            </a: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0238" y="1517073"/>
            <a:ext cx="5286604" cy="4664651"/>
          </a:xfrm>
          <a:prstGeom prst="rect">
            <a:avLst/>
          </a:prstGeom>
        </p:spPr>
      </p:pic>
      <p:sp>
        <p:nvSpPr>
          <p:cNvPr id="42" name="テキスト ボックス 1447">
            <a:extLst>
              <a:ext uri="{FF2B5EF4-FFF2-40B4-BE49-F238E27FC236}">
                <a16:creationId xmlns:a16="http://schemas.microsoft.com/office/drawing/2014/main" id="{2AE2639C-2A1C-470D-975A-748C4FBD82BA}"/>
              </a:ext>
            </a:extLst>
          </p:cNvPr>
          <p:cNvSpPr txBox="1"/>
          <p:nvPr/>
        </p:nvSpPr>
        <p:spPr>
          <a:xfrm>
            <a:off x="3235819" y="1696056"/>
            <a:ext cx="245781" cy="49932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my-MM" sz="7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လျှပ်</a:t>
            </a:r>
            <a:r>
              <a:rPr lang="en-US" sz="7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 </a:t>
            </a:r>
            <a:r>
              <a:rPr lang="my-MM" sz="7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စစ်</a:t>
            </a:r>
            <a:r>
              <a:rPr lang="en-US" sz="7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 </a:t>
            </a:r>
            <a:r>
              <a:rPr lang="my-MM" sz="7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ပတ်</a:t>
            </a:r>
            <a:r>
              <a:rPr lang="en-US" sz="7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 </a:t>
            </a:r>
            <a:r>
              <a:rPr lang="my-MM" sz="7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လမ်း</a:t>
            </a:r>
          </a:p>
        </p:txBody>
      </p:sp>
      <p:sp>
        <p:nvSpPr>
          <p:cNvPr id="43" name="テキスト ボックス 1448">
            <a:extLst>
              <a:ext uri="{FF2B5EF4-FFF2-40B4-BE49-F238E27FC236}">
                <a16:creationId xmlns:a16="http://schemas.microsoft.com/office/drawing/2014/main" id="{84FAB5DE-EDD4-4EDC-BE21-F7667AEEEFD7}"/>
              </a:ext>
            </a:extLst>
          </p:cNvPr>
          <p:cNvSpPr txBox="1"/>
          <p:nvPr/>
        </p:nvSpPr>
        <p:spPr>
          <a:xfrm>
            <a:off x="3283434" y="2298077"/>
            <a:ext cx="169555" cy="45348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eaVert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50000"/>
              </a:lnSpc>
            </a:pPr>
            <a:r>
              <a:rPr lang="my-MM" sz="5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လျှပ်စစ်ဖြန့်ဖြူး</a:t>
            </a:r>
            <a:r>
              <a:rPr lang="en-US" sz="5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 </a:t>
            </a:r>
            <a:r>
              <a:rPr lang="my-MM" sz="5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လိုင်း</a:t>
            </a:r>
          </a:p>
        </p:txBody>
      </p:sp>
      <p:sp>
        <p:nvSpPr>
          <p:cNvPr id="44" name="テキスト ボックス 1449">
            <a:extLst>
              <a:ext uri="{FF2B5EF4-FFF2-40B4-BE49-F238E27FC236}">
                <a16:creationId xmlns:a16="http://schemas.microsoft.com/office/drawing/2014/main" id="{9D8B150C-1EE7-44A4-BC0F-CB02B418C28E}"/>
              </a:ext>
            </a:extLst>
          </p:cNvPr>
          <p:cNvSpPr txBox="1"/>
          <p:nvPr/>
        </p:nvSpPr>
        <p:spPr>
          <a:xfrm>
            <a:off x="3260574" y="3010478"/>
            <a:ext cx="169555" cy="79597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eaVert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my-MM" sz="7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ပို့လွှတ်ဓာတ်အားလိုင်း</a:t>
            </a:r>
          </a:p>
        </p:txBody>
      </p:sp>
      <p:sp>
        <p:nvSpPr>
          <p:cNvPr id="45" name="テキスト ボックス 1450">
            <a:extLst>
              <a:ext uri="{FF2B5EF4-FFF2-40B4-BE49-F238E27FC236}">
                <a16:creationId xmlns:a16="http://schemas.microsoft.com/office/drawing/2014/main" id="{D1C683BE-AB5D-4584-BAEF-420AC76E8819}"/>
              </a:ext>
            </a:extLst>
          </p:cNvPr>
          <p:cNvSpPr txBox="1"/>
          <p:nvPr/>
        </p:nvSpPr>
        <p:spPr>
          <a:xfrm>
            <a:off x="3537815" y="1862543"/>
            <a:ext cx="815167" cy="31825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my-MM" sz="7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ပို့လွှတ်ဓာတ်အားလိုင်းလျှပ်စစ်ဗို့(V)</a:t>
            </a:r>
          </a:p>
        </p:txBody>
      </p:sp>
      <p:sp>
        <p:nvSpPr>
          <p:cNvPr id="46" name="テキスト ボックス 1451">
            <a:extLst>
              <a:ext uri="{FF2B5EF4-FFF2-40B4-BE49-F238E27FC236}">
                <a16:creationId xmlns:a16="http://schemas.microsoft.com/office/drawing/2014/main" id="{1EBAE830-6473-4708-8B35-7CD5DD09DDBF}"/>
              </a:ext>
            </a:extLst>
          </p:cNvPr>
          <p:cNvSpPr txBox="1"/>
          <p:nvPr/>
        </p:nvSpPr>
        <p:spPr>
          <a:xfrm>
            <a:off x="4403271" y="1672165"/>
            <a:ext cx="1434003" cy="19670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my-MM" sz="7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အနည်းဆုံးအကွာအဝေးခွဲခြားခြင်း（m）</a:t>
            </a:r>
          </a:p>
        </p:txBody>
      </p:sp>
      <p:sp>
        <p:nvSpPr>
          <p:cNvPr id="47" name="テキスト ボックス 1452">
            <a:extLst>
              <a:ext uri="{FF2B5EF4-FFF2-40B4-BE49-F238E27FC236}">
                <a16:creationId xmlns:a16="http://schemas.microsoft.com/office/drawing/2014/main" id="{018EBABD-EB65-44F8-9067-10397B6AB8EA}"/>
              </a:ext>
            </a:extLst>
          </p:cNvPr>
          <p:cNvSpPr txBox="1"/>
          <p:nvPr/>
        </p:nvSpPr>
        <p:spPr>
          <a:xfrm>
            <a:off x="4403271" y="1916504"/>
            <a:ext cx="743062" cy="34477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my-MM" sz="6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အလုပ်သမားစံနှုန်း</a:t>
            </a:r>
            <a:r>
              <a:rPr lang="en-US" sz="6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 </a:t>
            </a:r>
            <a:r>
              <a:rPr lang="my-MM" sz="6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ဌာန ဌာနမှူး</a:t>
            </a:r>
            <a:r>
              <a:rPr lang="en-US" sz="6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 </a:t>
            </a:r>
            <a:r>
              <a:rPr lang="my-MM" sz="6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အသိပေးချက် </a:t>
            </a:r>
            <a:r>
              <a:rPr lang="my-MM" sz="600" kern="100" baseline="300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*</a:t>
            </a:r>
            <a:endParaRPr lang="ja-JP" altLang="en-US" sz="600" kern="100" dirty="0">
              <a:solidFill>
                <a:prstClr val="black"/>
              </a:solidFill>
              <a:latin typeface="Pyidaungsu" pitchFamily="34" charset="0"/>
              <a:cs typeface="Pyidaungsu" pitchFamily="34" charset="0"/>
            </a:endParaRPr>
          </a:p>
        </p:txBody>
      </p:sp>
      <p:sp>
        <p:nvSpPr>
          <p:cNvPr id="48" name="テキスト ボックス 1453">
            <a:extLst>
              <a:ext uri="{FF2B5EF4-FFF2-40B4-BE49-F238E27FC236}">
                <a16:creationId xmlns:a16="http://schemas.microsoft.com/office/drawing/2014/main" id="{F2554230-DA13-465B-91C1-F980C2CD0790}"/>
              </a:ext>
            </a:extLst>
          </p:cNvPr>
          <p:cNvSpPr txBox="1"/>
          <p:nvPr/>
        </p:nvSpPr>
        <p:spPr>
          <a:xfrm>
            <a:off x="5186420" y="1906936"/>
            <a:ext cx="702224" cy="34477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my-MM" sz="7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လျှပ်စစ်ကုမ္ပဏီ၏စံတန်ဖိုး</a:t>
            </a:r>
          </a:p>
        </p:txBody>
      </p:sp>
      <p:sp>
        <p:nvSpPr>
          <p:cNvPr id="49" name="テキスト ボックス 1454">
            <a:extLst>
              <a:ext uri="{FF2B5EF4-FFF2-40B4-BE49-F238E27FC236}">
                <a16:creationId xmlns:a16="http://schemas.microsoft.com/office/drawing/2014/main" id="{08AE7344-4291-4D3C-AA6F-4C28B74C295D}"/>
              </a:ext>
            </a:extLst>
          </p:cNvPr>
          <p:cNvSpPr txBox="1"/>
          <p:nvPr/>
        </p:nvSpPr>
        <p:spPr>
          <a:xfrm>
            <a:off x="3496748" y="2298463"/>
            <a:ext cx="856234" cy="19670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my-MM" sz="7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100/200 နှင့်အထက်</a:t>
            </a:r>
          </a:p>
        </p:txBody>
      </p:sp>
      <p:sp>
        <p:nvSpPr>
          <p:cNvPr id="50" name="テキスト ボックス 1455">
            <a:extLst>
              <a:ext uri="{FF2B5EF4-FFF2-40B4-BE49-F238E27FC236}">
                <a16:creationId xmlns:a16="http://schemas.microsoft.com/office/drawing/2014/main" id="{91831791-EADF-4814-9539-E38262683586}"/>
              </a:ext>
            </a:extLst>
          </p:cNvPr>
          <p:cNvSpPr txBox="1"/>
          <p:nvPr/>
        </p:nvSpPr>
        <p:spPr>
          <a:xfrm>
            <a:off x="4419600" y="2308195"/>
            <a:ext cx="737345" cy="19670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my-MM" sz="700" kern="10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1.0 နှင့်အထက်</a:t>
            </a:r>
          </a:p>
        </p:txBody>
      </p:sp>
      <p:sp>
        <p:nvSpPr>
          <p:cNvPr id="51" name="テキスト ボックス 1456">
            <a:extLst>
              <a:ext uri="{FF2B5EF4-FFF2-40B4-BE49-F238E27FC236}">
                <a16:creationId xmlns:a16="http://schemas.microsoft.com/office/drawing/2014/main" id="{FAC35041-B2A6-4460-989C-7D161E547927}"/>
              </a:ext>
            </a:extLst>
          </p:cNvPr>
          <p:cNvSpPr txBox="1"/>
          <p:nvPr/>
        </p:nvSpPr>
        <p:spPr>
          <a:xfrm>
            <a:off x="5167659" y="2320378"/>
            <a:ext cx="737345" cy="19670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my-MM" sz="7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2.0 နှင့်အထက်</a:t>
            </a:r>
          </a:p>
        </p:txBody>
      </p:sp>
      <p:sp>
        <p:nvSpPr>
          <p:cNvPr id="52" name="テキスト ボックス 1377">
            <a:extLst>
              <a:ext uri="{FF2B5EF4-FFF2-40B4-BE49-F238E27FC236}">
                <a16:creationId xmlns:a16="http://schemas.microsoft.com/office/drawing/2014/main" id="{8A61F4DF-3DFB-4998-916D-7549E1118E08}"/>
              </a:ext>
            </a:extLst>
          </p:cNvPr>
          <p:cNvSpPr txBox="1"/>
          <p:nvPr/>
        </p:nvSpPr>
        <p:spPr>
          <a:xfrm>
            <a:off x="3235819" y="4139283"/>
            <a:ext cx="3000823" cy="19670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my-MM" sz="7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(မှတ်ချက်) * 1975 ခုနှစ် ဒီဇင်ဘာလ 17 ရက် အခြေခံသတ်ပေးချက် အမှတ်စဉ် 759</a:t>
            </a:r>
          </a:p>
          <a:p>
            <a:r>
              <a:rPr lang="my-MM" sz="7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 </a:t>
            </a:r>
            <a:endParaRPr lang="ja-JP" altLang="en-US" sz="700" kern="100" dirty="0">
              <a:solidFill>
                <a:prstClr val="black"/>
              </a:solidFill>
              <a:latin typeface="Pyidaungsu" pitchFamily="34" charset="0"/>
              <a:cs typeface="Pyidaungsu" pitchFamily="34" charset="0"/>
            </a:endParaRPr>
          </a:p>
        </p:txBody>
      </p:sp>
      <p:sp>
        <p:nvSpPr>
          <p:cNvPr id="53" name="テキスト ボックス 1378">
            <a:extLst>
              <a:ext uri="{FF2B5EF4-FFF2-40B4-BE49-F238E27FC236}">
                <a16:creationId xmlns:a16="http://schemas.microsoft.com/office/drawing/2014/main" id="{1CDA35DF-4ADD-48C2-9299-B14A18DFACDC}"/>
              </a:ext>
            </a:extLst>
          </p:cNvPr>
          <p:cNvSpPr txBox="1"/>
          <p:nvPr/>
        </p:nvSpPr>
        <p:spPr>
          <a:xfrm>
            <a:off x="2206701" y="4381780"/>
            <a:ext cx="891027" cy="14230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my-MM" sz="8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(လျှပ်စစ်ဖြန့်ဖြူးလိုင်း)</a:t>
            </a:r>
            <a:endParaRPr lang="ja-JP" altLang="en-US" sz="10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54" name="テキスト ボックス 1381">
            <a:extLst>
              <a:ext uri="{FF2B5EF4-FFF2-40B4-BE49-F238E27FC236}">
                <a16:creationId xmlns:a16="http://schemas.microsoft.com/office/drawing/2014/main" id="{5F0A119D-50F1-440C-AB55-54944454DDF1}"/>
              </a:ext>
            </a:extLst>
          </p:cNvPr>
          <p:cNvSpPr txBox="1"/>
          <p:nvPr/>
        </p:nvSpPr>
        <p:spPr>
          <a:xfrm>
            <a:off x="4085396" y="4392073"/>
            <a:ext cx="1057163" cy="15154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my-MM" sz="8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(ပို့လွှတ်ဓာတ်အားလိုင်း)</a:t>
            </a:r>
            <a:endParaRPr lang="ja-JP" altLang="en-US" sz="10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55" name="テキスト ボックス 1382">
            <a:extLst>
              <a:ext uri="{FF2B5EF4-FFF2-40B4-BE49-F238E27FC236}">
                <a16:creationId xmlns:a16="http://schemas.microsoft.com/office/drawing/2014/main" id="{70623369-97D0-45F7-A9DB-446F891E9837}"/>
              </a:ext>
            </a:extLst>
          </p:cNvPr>
          <p:cNvSpPr txBox="1"/>
          <p:nvPr/>
        </p:nvSpPr>
        <p:spPr>
          <a:xfrm>
            <a:off x="6277142" y="4373895"/>
            <a:ext cx="747654" cy="15019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my-MM" sz="6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ပို့လွှတ်ဓာတ်အားလိုင်း</a:t>
            </a:r>
            <a:endParaRPr lang="ja-JP" altLang="en-US" sz="8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56" name="テキスト ボックス 1383">
            <a:extLst>
              <a:ext uri="{FF2B5EF4-FFF2-40B4-BE49-F238E27FC236}">
                <a16:creationId xmlns:a16="http://schemas.microsoft.com/office/drawing/2014/main" id="{9879C315-262F-495C-A4EB-D88376A89D57}"/>
              </a:ext>
            </a:extLst>
          </p:cNvPr>
          <p:cNvSpPr txBox="1"/>
          <p:nvPr/>
        </p:nvSpPr>
        <p:spPr>
          <a:xfrm>
            <a:off x="5530427" y="4418393"/>
            <a:ext cx="689987" cy="9271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my-MM" sz="6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မြေပြင်အထက်ရှိလိုင်း</a:t>
            </a:r>
            <a:endParaRPr lang="ja-JP" altLang="en-US" sz="8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57" name="テキスト ボックス 1384">
            <a:extLst>
              <a:ext uri="{FF2B5EF4-FFF2-40B4-BE49-F238E27FC236}">
                <a16:creationId xmlns:a16="http://schemas.microsoft.com/office/drawing/2014/main" id="{DB842B7D-3EAB-4D6A-BC28-508CD8AE4166}"/>
              </a:ext>
            </a:extLst>
          </p:cNvPr>
          <p:cNvSpPr txBox="1"/>
          <p:nvPr/>
        </p:nvSpPr>
        <p:spPr>
          <a:xfrm>
            <a:off x="2346485" y="4540705"/>
            <a:ext cx="751246" cy="8255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my-MM" sz="5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ဗို့အားမြင့်လျှပ်စစ်ဖြန့်ဖြူးလိုင်း</a:t>
            </a:r>
            <a:endParaRPr lang="ja-JP" altLang="en-US" sz="5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58" name="テキスト ボックス 1385">
            <a:extLst>
              <a:ext uri="{FF2B5EF4-FFF2-40B4-BE49-F238E27FC236}">
                <a16:creationId xmlns:a16="http://schemas.microsoft.com/office/drawing/2014/main" id="{CCFF5553-9E5A-4B33-A093-FB1F59FC6452}"/>
              </a:ext>
            </a:extLst>
          </p:cNvPr>
          <p:cNvSpPr txBox="1"/>
          <p:nvPr/>
        </p:nvSpPr>
        <p:spPr>
          <a:xfrm rot="5400000">
            <a:off x="2947793" y="4533363"/>
            <a:ext cx="447494" cy="12855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my-MM" sz="5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ဘေးကင်းသည်</a:t>
            </a:r>
            <a:endParaRPr lang="ja-JP" altLang="en-US" sz="5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59" name="テキスト ボックス 1387">
            <a:extLst>
              <a:ext uri="{FF2B5EF4-FFF2-40B4-BE49-F238E27FC236}">
                <a16:creationId xmlns:a16="http://schemas.microsoft.com/office/drawing/2014/main" id="{50AA76EE-3EF0-4364-8B47-12B345D1246C}"/>
              </a:ext>
            </a:extLst>
          </p:cNvPr>
          <p:cNvSpPr txBox="1"/>
          <p:nvPr/>
        </p:nvSpPr>
        <p:spPr>
          <a:xfrm rot="5400000">
            <a:off x="4800779" y="4902199"/>
            <a:ext cx="445609" cy="18774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my-MM" sz="5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ဘေးကင်းသည်</a:t>
            </a:r>
            <a:endParaRPr lang="ja-JP" altLang="en-US" sz="5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60" name="テキスト ボックス 1388">
            <a:extLst>
              <a:ext uri="{FF2B5EF4-FFF2-40B4-BE49-F238E27FC236}">
                <a16:creationId xmlns:a16="http://schemas.microsoft.com/office/drawing/2014/main" id="{26AD6187-1A54-4660-B134-A4D639F46F14}"/>
              </a:ext>
            </a:extLst>
          </p:cNvPr>
          <p:cNvSpPr txBox="1"/>
          <p:nvPr/>
        </p:nvSpPr>
        <p:spPr>
          <a:xfrm rot="16200000">
            <a:off x="1901875" y="5102762"/>
            <a:ext cx="422487" cy="13703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my-MM" sz="5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ဘေးကင်းသည်</a:t>
            </a:r>
            <a:endParaRPr lang="ja-JP" altLang="en-US" sz="5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61" name="テキスト ボックス 1390">
            <a:extLst>
              <a:ext uri="{FF2B5EF4-FFF2-40B4-BE49-F238E27FC236}">
                <a16:creationId xmlns:a16="http://schemas.microsoft.com/office/drawing/2014/main" id="{C97C9CDD-A0D3-4312-9739-A4881A4FAA47}"/>
              </a:ext>
            </a:extLst>
          </p:cNvPr>
          <p:cNvSpPr txBox="1"/>
          <p:nvPr/>
        </p:nvSpPr>
        <p:spPr>
          <a:xfrm rot="16200000">
            <a:off x="3836994" y="4940109"/>
            <a:ext cx="447495" cy="12855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my-MM" sz="5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ဘေးကင်းသည်</a:t>
            </a:r>
            <a:endParaRPr lang="ja-JP" altLang="en-US" sz="5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62" name="テキスト ボックス 1391">
            <a:extLst>
              <a:ext uri="{FF2B5EF4-FFF2-40B4-BE49-F238E27FC236}">
                <a16:creationId xmlns:a16="http://schemas.microsoft.com/office/drawing/2014/main" id="{44BFAABF-3A2B-415D-BE5D-23F3592B5725}"/>
              </a:ext>
            </a:extLst>
          </p:cNvPr>
          <p:cNvSpPr txBox="1"/>
          <p:nvPr/>
        </p:nvSpPr>
        <p:spPr>
          <a:xfrm>
            <a:off x="3996462" y="5387200"/>
            <a:ext cx="435840" cy="14941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my-MM" sz="5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ဘေးကင်းသည်</a:t>
            </a:r>
            <a:endParaRPr lang="ja-JP" altLang="en-US" sz="5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63" name="テキスト ボックス 1422">
            <a:extLst>
              <a:ext uri="{FF2B5EF4-FFF2-40B4-BE49-F238E27FC236}">
                <a16:creationId xmlns:a16="http://schemas.microsoft.com/office/drawing/2014/main" id="{C9FCCC8E-062B-4C91-B2F4-376E82E5AE41}"/>
              </a:ext>
            </a:extLst>
          </p:cNvPr>
          <p:cNvSpPr txBox="1"/>
          <p:nvPr/>
        </p:nvSpPr>
        <p:spPr>
          <a:xfrm>
            <a:off x="2634197" y="5542157"/>
            <a:ext cx="432986" cy="10773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my-MM" sz="5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ဘေးကင်းသည်</a:t>
            </a:r>
            <a:endParaRPr lang="ja-JP" altLang="en-US" sz="5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64" name="テキスト ボックス 1482">
            <a:extLst>
              <a:ext uri="{FF2B5EF4-FFF2-40B4-BE49-F238E27FC236}">
                <a16:creationId xmlns:a16="http://schemas.microsoft.com/office/drawing/2014/main" id="{66B77AE3-9D8D-4156-9F5C-E79C84E19AEF}"/>
              </a:ext>
            </a:extLst>
          </p:cNvPr>
          <p:cNvSpPr txBox="1"/>
          <p:nvPr/>
        </p:nvSpPr>
        <p:spPr>
          <a:xfrm>
            <a:off x="2886492" y="4877220"/>
            <a:ext cx="316230" cy="33262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my-MM" sz="5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ဗို့အားမြင့်</a:t>
            </a:r>
            <a:endParaRPr lang="ja-JP" altLang="en-US" sz="5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  <a:p>
            <a:pPr algn="ctr"/>
            <a:r>
              <a:rPr lang="my-MM" sz="5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reduction လိုင်း</a:t>
            </a:r>
            <a:endParaRPr lang="ja-JP" altLang="en-US" sz="5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65" name="テキスト ボックス 1483">
            <a:extLst>
              <a:ext uri="{FF2B5EF4-FFF2-40B4-BE49-F238E27FC236}">
                <a16:creationId xmlns:a16="http://schemas.microsoft.com/office/drawing/2014/main" id="{DFDEF7B0-F36A-4976-A3E6-EA4CE59F42B5}"/>
              </a:ext>
            </a:extLst>
          </p:cNvPr>
          <p:cNvSpPr txBox="1"/>
          <p:nvPr/>
        </p:nvSpPr>
        <p:spPr>
          <a:xfrm>
            <a:off x="1973837" y="5536610"/>
            <a:ext cx="494432" cy="9248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my-MM" sz="5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ဓာတ်တိုင်ပေါ်ရှိ</a:t>
            </a:r>
            <a:r>
              <a:rPr lang="en-US" sz="5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 </a:t>
            </a:r>
            <a:r>
              <a:rPr lang="my-MM" sz="5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ထရန်စဖော်မာ</a:t>
            </a:r>
            <a:endParaRPr lang="ja-JP" altLang="en-US" sz="5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66" name="テキスト ボックス 1484">
            <a:extLst>
              <a:ext uri="{FF2B5EF4-FFF2-40B4-BE49-F238E27FC236}">
                <a16:creationId xmlns:a16="http://schemas.microsoft.com/office/drawing/2014/main" id="{4F0DD3AF-5789-431C-AD91-94C6E450678E}"/>
              </a:ext>
            </a:extLst>
          </p:cNvPr>
          <p:cNvSpPr txBox="1"/>
          <p:nvPr/>
        </p:nvSpPr>
        <p:spPr>
          <a:xfrm>
            <a:off x="1755843" y="5710320"/>
            <a:ext cx="741055" cy="11898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my-MM" sz="7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လူနေအိမ်ဘက်ခြမ်း</a:t>
            </a:r>
            <a:endParaRPr lang="ja-JP" altLang="en-US" sz="10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67" name="テキスト ボックス 1485">
            <a:extLst>
              <a:ext uri="{FF2B5EF4-FFF2-40B4-BE49-F238E27FC236}">
                <a16:creationId xmlns:a16="http://schemas.microsoft.com/office/drawing/2014/main" id="{2CDFD879-35B6-45D4-9A73-C181555A00D5}"/>
              </a:ext>
            </a:extLst>
          </p:cNvPr>
          <p:cNvSpPr txBox="1"/>
          <p:nvPr/>
        </p:nvSpPr>
        <p:spPr>
          <a:xfrm>
            <a:off x="2643722" y="5714017"/>
            <a:ext cx="410545" cy="9329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my-MM" sz="5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ယာဉ်ကြောလမ်းဘက်ခြမ်း</a:t>
            </a:r>
            <a:endParaRPr lang="ja-JP" altLang="en-US" sz="5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68" name="テキスト ボックス 1486">
            <a:extLst>
              <a:ext uri="{FF2B5EF4-FFF2-40B4-BE49-F238E27FC236}">
                <a16:creationId xmlns:a16="http://schemas.microsoft.com/office/drawing/2014/main" id="{FB35BC09-2293-4239-A173-D148F697D85B}"/>
              </a:ext>
            </a:extLst>
          </p:cNvPr>
          <p:cNvSpPr txBox="1"/>
          <p:nvPr/>
        </p:nvSpPr>
        <p:spPr>
          <a:xfrm>
            <a:off x="2939790" y="5319749"/>
            <a:ext cx="435840" cy="16927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my-MM" sz="5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ဗို့အားနိမ့်လိုင်း</a:t>
            </a:r>
            <a:endParaRPr lang="ja-JP" altLang="en-US" sz="5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69" name="テキスト ボックス 1487">
            <a:extLst>
              <a:ext uri="{FF2B5EF4-FFF2-40B4-BE49-F238E27FC236}">
                <a16:creationId xmlns:a16="http://schemas.microsoft.com/office/drawing/2014/main" id="{7DD650D2-DB3B-42A5-A456-BCE2F426B58F}"/>
              </a:ext>
            </a:extLst>
          </p:cNvPr>
          <p:cNvSpPr txBox="1"/>
          <p:nvPr/>
        </p:nvSpPr>
        <p:spPr>
          <a:xfrm>
            <a:off x="3188464" y="4817240"/>
            <a:ext cx="721386" cy="44560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my-MM" sz="5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ထရန်စဖော်မာအထိ၊ ဗို့အားမြင့်လိုင်းများရှိသောကြောင့်သတိ</a:t>
            </a:r>
            <a:r>
              <a:rPr lang="en-US" sz="5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 </a:t>
            </a:r>
            <a:r>
              <a:rPr lang="my-MM" sz="5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ပြုရန်လိုအပ်သည်</a:t>
            </a:r>
            <a:endParaRPr lang="ja-JP" altLang="en-US" sz="5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70" name="テキスト ボックス 1489">
            <a:extLst>
              <a:ext uri="{FF2B5EF4-FFF2-40B4-BE49-F238E27FC236}">
                <a16:creationId xmlns:a16="http://schemas.microsoft.com/office/drawing/2014/main" id="{1E4F73D2-8764-4A0F-B297-8250A65E82AC}"/>
              </a:ext>
            </a:extLst>
          </p:cNvPr>
          <p:cNvSpPr txBox="1"/>
          <p:nvPr/>
        </p:nvSpPr>
        <p:spPr>
          <a:xfrm>
            <a:off x="3996463" y="5602286"/>
            <a:ext cx="1160482" cy="53657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my-MM" sz="5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လျှပ်စစ်ပို့လွှတ်လိုင်း၏ အပိုင်းအများစုသည်စတီးတာဝါတိုင်</a:t>
            </a:r>
            <a:r>
              <a:rPr lang="en-US" sz="5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 </a:t>
            </a:r>
            <a:r>
              <a:rPr lang="my-MM" sz="5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များဖြစ်သော်လည်း၊ ဓာတ်တိုင်ဖြစ်နေသည်များလည်း</a:t>
            </a:r>
            <a:r>
              <a:rPr lang="en-US" sz="5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 </a:t>
            </a:r>
            <a:r>
              <a:rPr lang="my-MM" sz="5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ရှိသောကြောင့်သတိပြုရန်လိုအပ်သည်</a:t>
            </a:r>
            <a:endParaRPr lang="ja-JP" altLang="en-US" sz="5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71" name="テキスト ボックス 1491">
            <a:extLst>
              <a:ext uri="{FF2B5EF4-FFF2-40B4-BE49-F238E27FC236}">
                <a16:creationId xmlns:a16="http://schemas.microsoft.com/office/drawing/2014/main" id="{9EB16387-C73E-4459-A65B-58E4DB5DB3B2}"/>
              </a:ext>
            </a:extLst>
          </p:cNvPr>
          <p:cNvSpPr txBox="1"/>
          <p:nvPr/>
        </p:nvSpPr>
        <p:spPr>
          <a:xfrm>
            <a:off x="5888644" y="5183386"/>
            <a:ext cx="395424" cy="9271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my-MM" sz="5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ဘေးကင်းသည်</a:t>
            </a:r>
            <a:endParaRPr lang="ja-JP" altLang="en-US" sz="5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72" name="テキスト ボックス 1492">
            <a:extLst>
              <a:ext uri="{FF2B5EF4-FFF2-40B4-BE49-F238E27FC236}">
                <a16:creationId xmlns:a16="http://schemas.microsoft.com/office/drawing/2014/main" id="{74AB2B9E-EDB3-4643-A747-B7D38BB8D9A9}"/>
              </a:ext>
            </a:extLst>
          </p:cNvPr>
          <p:cNvSpPr txBox="1"/>
          <p:nvPr/>
        </p:nvSpPr>
        <p:spPr>
          <a:xfrm>
            <a:off x="5720359" y="5434352"/>
            <a:ext cx="500055" cy="11751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my-MM" sz="9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(မှတ်ချက်)</a:t>
            </a:r>
            <a:endParaRPr lang="ja-JP" altLang="en-US" sz="10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73" name="テキスト ボックス 1493">
            <a:extLst>
              <a:ext uri="{FF2B5EF4-FFF2-40B4-BE49-F238E27FC236}">
                <a16:creationId xmlns:a16="http://schemas.microsoft.com/office/drawing/2014/main" id="{ACDF43C4-DE16-42BA-BCFA-E96A016C9435}"/>
              </a:ext>
            </a:extLst>
          </p:cNvPr>
          <p:cNvSpPr txBox="1"/>
          <p:nvPr/>
        </p:nvSpPr>
        <p:spPr>
          <a:xfrm>
            <a:off x="6215849" y="5667873"/>
            <a:ext cx="1005629" cy="15019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50000"/>
              </a:lnSpc>
            </a:pPr>
            <a:r>
              <a:rPr lang="my-MM" sz="8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အကွာအဝေးခွဲခြားခြင်း</a:t>
            </a:r>
            <a:endParaRPr lang="ja-JP" altLang="en-US" sz="10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74" name="テキスト ボックス 1614">
            <a:extLst>
              <a:ext uri="{FF2B5EF4-FFF2-40B4-BE49-F238E27FC236}">
                <a16:creationId xmlns:a16="http://schemas.microsoft.com/office/drawing/2014/main" id="{2CB824AD-605E-403E-82B2-89FEB0BB7A68}"/>
              </a:ext>
            </a:extLst>
          </p:cNvPr>
          <p:cNvSpPr txBox="1"/>
          <p:nvPr/>
        </p:nvSpPr>
        <p:spPr>
          <a:xfrm>
            <a:off x="4209991" y="4535996"/>
            <a:ext cx="638118" cy="10300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50000"/>
              </a:lnSpc>
            </a:pPr>
            <a:r>
              <a:rPr lang="my-MM" sz="5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အလွန်မြင့်မားသောဗို့အား</a:t>
            </a:r>
            <a:endParaRPr lang="ja-JP" altLang="en-US" sz="5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40" name="テキスト ボックス 1391">
            <a:extLst>
              <a:ext uri="{FF2B5EF4-FFF2-40B4-BE49-F238E27FC236}">
                <a16:creationId xmlns:a16="http://schemas.microsoft.com/office/drawing/2014/main" id="{622BDEDC-CB20-4B00-95BF-1FB2729CBE19}"/>
              </a:ext>
            </a:extLst>
          </p:cNvPr>
          <p:cNvSpPr txBox="1"/>
          <p:nvPr/>
        </p:nvSpPr>
        <p:spPr>
          <a:xfrm>
            <a:off x="4775901" y="5359647"/>
            <a:ext cx="156438" cy="14941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ja-JP" altLang="en-US" sz="5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2674763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-380568" y="2908299"/>
            <a:ext cx="8915400" cy="601663"/>
          </a:xfrm>
        </p:spPr>
        <p:txBody>
          <a:bodyPr rtlCol="0" anchor="ctr">
            <a:normAutofit fontScale="90000"/>
          </a:bodyPr>
          <a:lstStyle/>
          <a:p>
            <a:pPr marL="1257300" indent="-1257300" rtl="0">
              <a:lnSpc>
                <a:spcPct val="150000"/>
              </a:lnSpc>
            </a:pPr>
            <a:r>
              <a:rPr lang="my-MM" sz="3200" dirty="0">
                <a:latin typeface="Pyidaungsu" pitchFamily="34" charset="0"/>
                <a:ea typeface="ＭＳ Ｐゴシック" panose="020B0600070205080204" pitchFamily="50" charset="-128"/>
                <a:cs typeface="Pyidaungsu" pitchFamily="34" charset="0"/>
              </a:rPr>
              <a:t>အခန်း 10 ဘူမိဗေဒနှင့်မြို့ပြအင်ဂျင်နီယာလုပ်ငန်းနှင့်သက်ဆိုင်သောဗဟုသုတများ</a:t>
            </a:r>
            <a:endParaRPr kumimoji="1" lang="ja-JP" altLang="en-US" sz="3200" dirty="0"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07581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530075"/>
            <a:ext cx="7886700" cy="1268237"/>
          </a:xfrm>
          <a:ln>
            <a:solidFill>
              <a:schemeClr val="tx1"/>
            </a:solidFill>
          </a:ln>
        </p:spPr>
        <p:txBody>
          <a:bodyPr rtlCol="0">
            <a:noAutofit/>
          </a:bodyPr>
          <a:lstStyle/>
          <a:p>
            <a:pPr rtl="0">
              <a:lnSpc>
                <a:spcPct val="150000"/>
              </a:lnSpc>
            </a:pPr>
            <a:r>
              <a:rPr lang="my-MM" sz="1350" dirty="0"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ယာဉ်အမျိုးအစားဆောက်လုပ်ရေးစက်ယန္တရားများနှင့်သက်ဆိုင်သည့်ဝေါဟာရများ 2・・・စက်ကိုယ်ထည်အလေးချိန်</a:t>
            </a:r>
            <a:r>
              <a:rPr lang="en-US" altLang="ja-JP" sz="1350" dirty="0"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/>
            </a:r>
            <a:br>
              <a:rPr lang="en-US" altLang="ja-JP" sz="1350" dirty="0"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</a:br>
            <a:r>
              <a:rPr lang="my-MM" sz="1350" dirty="0">
                <a:solidFill>
                  <a:schemeClr val="bg1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ယာဉ်အမျိုးအစားဆောက်လုပ်ရေးစက်ယန္တရားများနှင့်သက်ဆိုင်သည့်ဝေါဟာရများ </a:t>
            </a:r>
            <a:r>
              <a:rPr lang="my-MM" sz="1350" dirty="0"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3・・・စက်အလေးချိန်</a:t>
            </a:r>
            <a:r>
              <a:rPr lang="en-US" altLang="ja-JP" sz="1350" dirty="0"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/>
            </a:r>
            <a:br>
              <a:rPr lang="en-US" altLang="ja-JP" sz="1350" dirty="0"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</a:br>
            <a:r>
              <a:rPr lang="my-MM" sz="1350" dirty="0">
                <a:solidFill>
                  <a:schemeClr val="bg1"/>
                </a:solidFill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ယာဉ်အမျိုးအစားဆောက်လုပ်ရေးစက်ယန္တရားများနှင့်သက်ဆိုင်သည့်ဝေါဟာရများ </a:t>
            </a:r>
            <a:r>
              <a:rPr lang="my-MM" sz="1350" dirty="0"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4・・・စက်၏စုစုပေါင်း</a:t>
            </a:r>
            <a:r>
              <a:rPr lang="en-US" sz="1350" dirty="0"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  </a:t>
            </a:r>
            <a:br>
              <a:rPr lang="en-US" sz="1350" dirty="0"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</a:br>
            <a:r>
              <a:rPr lang="en-US" sz="1350" dirty="0"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                                                                                                                           	</a:t>
            </a:r>
            <a:r>
              <a:rPr lang="ja-JP" altLang="en-US" sz="1350" dirty="0"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        </a:t>
            </a:r>
            <a:r>
              <a:rPr lang="my-MM" sz="1350" dirty="0"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အလေးချိန်</a:t>
            </a:r>
            <a:endParaRPr kumimoji="1" lang="ja-JP" altLang="en-US" sz="135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idx="1"/>
          </p:nvPr>
        </p:nvSpPr>
        <p:spPr>
          <a:xfrm>
            <a:off x="628650" y="1849581"/>
            <a:ext cx="7886700" cy="4478331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marL="0" indent="0" rtl="0">
              <a:buNone/>
            </a:pPr>
            <a:endParaRPr lang="en-US" altLang="ja-JP" sz="11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  <a:p>
            <a:pPr marL="0" indent="0" rtl="0">
              <a:buNone/>
            </a:pPr>
            <a:endParaRPr lang="en-US" altLang="ja-JP" sz="11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308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my-MM" sz="900" dirty="0">
                <a:solidFill>
                  <a:prstClr val="blac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ဖတ်စာအုပ်စာမျက်နှာ11 / အထောက်အကူပြုစာအုပ် စာမျက်နှာ 10</a:t>
            </a: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7988" y="1881129"/>
            <a:ext cx="3446098" cy="1763818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7946" y="3922157"/>
            <a:ext cx="3978504" cy="2002693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5811" y="3963206"/>
            <a:ext cx="3792135" cy="2002693"/>
          </a:xfrm>
          <a:prstGeom prst="rect">
            <a:avLst/>
          </a:prstGeom>
        </p:spPr>
      </p:pic>
      <p:sp>
        <p:nvSpPr>
          <p:cNvPr id="12" name="正方形/長方形 11"/>
          <p:cNvSpPr/>
          <p:nvPr/>
        </p:nvSpPr>
        <p:spPr>
          <a:xfrm>
            <a:off x="5555574" y="5196146"/>
            <a:ext cx="162410" cy="14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 sz="110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14" name="正方形/長方形 13"/>
          <p:cNvSpPr/>
          <p:nvPr/>
        </p:nvSpPr>
        <p:spPr>
          <a:xfrm>
            <a:off x="5782076" y="5185328"/>
            <a:ext cx="154380" cy="3028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 sz="110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16" name="正方形/長方形 15"/>
          <p:cNvSpPr/>
          <p:nvPr/>
        </p:nvSpPr>
        <p:spPr>
          <a:xfrm>
            <a:off x="6000547" y="5182505"/>
            <a:ext cx="150861" cy="3056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 sz="110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5468382" y="5139297"/>
            <a:ext cx="353943" cy="255839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 rtl="0"/>
            <a:r>
              <a:rPr lang="my-MM" sz="1100">
                <a:latin typeface="Pyidaungsu" panose="020B0502040204020203" pitchFamily="34" charset="0"/>
                <a:cs typeface="Pyidaungsu" panose="020B0502040204020203" pitchFamily="34" charset="0"/>
              </a:rPr>
              <a:t>ရေ</a:t>
            </a:r>
            <a:endParaRPr kumimoji="1" lang="ja-JP" altLang="en-US" sz="1100" dirty="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5685094" y="5127415"/>
            <a:ext cx="353943" cy="887422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 rtl="0"/>
            <a:r>
              <a:rPr lang="my-MM" sz="1100" dirty="0">
                <a:latin typeface="Pyidaungsu" panose="020B0502040204020203" pitchFamily="34" charset="0"/>
                <a:cs typeface="Pyidaungsu" panose="020B0502040204020203" pitchFamily="34" charset="0"/>
              </a:rPr>
              <a:t>ဆီအမျိုးအစား</a:t>
            </a:r>
            <a:endParaRPr lang="en-US" altLang="ja-JP" sz="1100" dirty="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5901806" y="5139297"/>
            <a:ext cx="353943" cy="770404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 rtl="0"/>
            <a:r>
              <a:rPr lang="my-MM" sz="1100">
                <a:latin typeface="Pyidaungsu" panose="020B0502040204020203" pitchFamily="34" charset="0"/>
                <a:cs typeface="Pyidaungsu" panose="020B0502040204020203" pitchFamily="34" charset="0"/>
              </a:rPr>
              <a:t>လောင်စာဆီ</a:t>
            </a: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3723640" y="3564652"/>
            <a:ext cx="2674036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my-MM" sz="1100" dirty="0">
                <a:solidFill>
                  <a:prstClr val="blac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စက်ကိုယ်ထည်အလေးချိန်</a:t>
            </a: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1264860" y="6074401"/>
            <a:ext cx="2674036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my-MM" sz="1100">
                <a:solidFill>
                  <a:prstClr val="blac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စက်အလေးချိန်</a:t>
            </a: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5316232" y="6074401"/>
            <a:ext cx="2674036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my-MM" sz="1100" dirty="0">
                <a:solidFill>
                  <a:prstClr val="blac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စက်၏စုစုပေါင်းအလေးချိန်</a:t>
            </a:r>
          </a:p>
        </p:txBody>
      </p:sp>
      <p:sp>
        <p:nvSpPr>
          <p:cNvPr id="21" name="テキスト ボックス 494">
            <a:extLst>
              <a:ext uri="{FF2B5EF4-FFF2-40B4-BE49-F238E27FC236}">
                <a16:creationId xmlns:a16="http://schemas.microsoft.com/office/drawing/2014/main" id="{B150F5C4-14EB-4F61-8B72-35BFE7AF6752}"/>
              </a:ext>
            </a:extLst>
          </p:cNvPr>
          <p:cNvSpPr txBox="1"/>
          <p:nvPr/>
        </p:nvSpPr>
        <p:spPr>
          <a:xfrm>
            <a:off x="5295274" y="1908864"/>
            <a:ext cx="1760281" cy="38492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>
              <a:lnSpc>
                <a:spcPct val="150000"/>
              </a:lnSpc>
            </a:pPr>
            <a:r>
              <a:rPr lang="my-MM" sz="1100" kern="100" dirty="0">
                <a:effectLst/>
                <a:latin typeface="Pyidaungsu" panose="020B0502040204020203" pitchFamily="34" charset="0"/>
                <a:cs typeface="Pyidaungsu" panose="020B0502040204020203" pitchFamily="34" charset="0"/>
              </a:rPr>
              <a:t>စက်ကိုယ်ထည်အလေးချိန်</a:t>
            </a:r>
            <a:endParaRPr lang="ja-JP" sz="1100" kern="100" dirty="0">
              <a:effectLst/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22" name="テキスト ボックス 495">
            <a:extLst>
              <a:ext uri="{FF2B5EF4-FFF2-40B4-BE49-F238E27FC236}">
                <a16:creationId xmlns:a16="http://schemas.microsoft.com/office/drawing/2014/main" id="{5ABC9E8A-4CA6-41E4-9211-62800D81D5B1}"/>
              </a:ext>
            </a:extLst>
          </p:cNvPr>
          <p:cNvSpPr txBox="1"/>
          <p:nvPr/>
        </p:nvSpPr>
        <p:spPr>
          <a:xfrm>
            <a:off x="3245193" y="4198619"/>
            <a:ext cx="824501" cy="30003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1100" kern="100" dirty="0">
                <a:effectLst/>
                <a:latin typeface="Pyidaungsu" panose="020B0502040204020203" pitchFamily="34" charset="0"/>
                <a:cs typeface="Pyidaungsu" panose="020B0502040204020203" pitchFamily="34" charset="0"/>
              </a:rPr>
              <a:t>စက်ကိုယ်ထည်အလေးချိန်</a:t>
            </a:r>
            <a:endParaRPr lang="ja-JP" sz="1100" kern="100" dirty="0">
              <a:effectLst/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23" name="テキスト ボックス 496">
            <a:extLst>
              <a:ext uri="{FF2B5EF4-FFF2-40B4-BE49-F238E27FC236}">
                <a16:creationId xmlns:a16="http://schemas.microsoft.com/office/drawing/2014/main" id="{F4F9D3EC-B6C2-41F6-A646-0202DF7DB0DC}"/>
              </a:ext>
            </a:extLst>
          </p:cNvPr>
          <p:cNvSpPr txBox="1"/>
          <p:nvPr/>
        </p:nvSpPr>
        <p:spPr>
          <a:xfrm>
            <a:off x="4084253" y="4435614"/>
            <a:ext cx="1489318" cy="19022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>
              <a:lnSpc>
                <a:spcPct val="150000"/>
              </a:lnSpc>
            </a:pPr>
            <a:r>
              <a:rPr lang="my-MM" sz="700" kern="100" dirty="0">
                <a:effectLst/>
                <a:latin typeface="Pyidaungsu" panose="020B0502040204020203" pitchFamily="34" charset="0"/>
                <a:cs typeface="Pyidaungsu" panose="020B0502040204020203" pitchFamily="34" charset="0"/>
              </a:rPr>
              <a:t>အများဆုံးတင်ဆောင်နိုင်သည့်အလေးချိန်</a:t>
            </a:r>
          </a:p>
        </p:txBody>
      </p:sp>
      <p:sp>
        <p:nvSpPr>
          <p:cNvPr id="24" name="テキスト ボックス 497">
            <a:extLst>
              <a:ext uri="{FF2B5EF4-FFF2-40B4-BE49-F238E27FC236}">
                <a16:creationId xmlns:a16="http://schemas.microsoft.com/office/drawing/2014/main" id="{67CC5038-C1D1-4BEC-B556-EDD34E77EFA5}"/>
              </a:ext>
            </a:extLst>
          </p:cNvPr>
          <p:cNvSpPr txBox="1"/>
          <p:nvPr/>
        </p:nvSpPr>
        <p:spPr>
          <a:xfrm>
            <a:off x="7448136" y="4231566"/>
            <a:ext cx="977900" cy="39427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>
              <a:lnSpc>
                <a:spcPct val="150000"/>
              </a:lnSpc>
            </a:pPr>
            <a:r>
              <a:rPr lang="my-MM" sz="1100" kern="100" dirty="0">
                <a:effectLst/>
                <a:latin typeface="Pyidaungsu" panose="020B0502040204020203" pitchFamily="34" charset="0"/>
                <a:cs typeface="Pyidaungsu" panose="020B0502040204020203" pitchFamily="34" charset="0"/>
              </a:rPr>
              <a:t>စက်၏စုစုပေါင်းအလေးချိန်</a:t>
            </a:r>
            <a:endParaRPr lang="ja-JP" sz="1100" kern="100" dirty="0">
              <a:effectLst/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25" name="テキスト ボックス 498">
            <a:extLst>
              <a:ext uri="{FF2B5EF4-FFF2-40B4-BE49-F238E27FC236}">
                <a16:creationId xmlns:a16="http://schemas.microsoft.com/office/drawing/2014/main" id="{FC4DDE5B-315C-4AF1-98C4-7537F8D05E82}"/>
              </a:ext>
            </a:extLst>
          </p:cNvPr>
          <p:cNvSpPr txBox="1"/>
          <p:nvPr/>
        </p:nvSpPr>
        <p:spPr>
          <a:xfrm>
            <a:off x="5159878" y="5195116"/>
            <a:ext cx="404730" cy="44767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1100" kern="100" dirty="0">
                <a:effectLst/>
                <a:latin typeface="Pyidaungsu" panose="020B0502040204020203" pitchFamily="34" charset="0"/>
                <a:cs typeface="Pyidaungsu" panose="020B0502040204020203" pitchFamily="34" charset="0"/>
              </a:rPr>
              <a:t>လိုက်ပါ</a:t>
            </a:r>
            <a:r>
              <a:rPr lang="en-US" sz="1100" kern="100" dirty="0">
                <a:effectLst/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my-MM" sz="1100" kern="100" dirty="0">
                <a:effectLst/>
                <a:latin typeface="Pyidaungsu" panose="020B0502040204020203" pitchFamily="34" charset="0"/>
                <a:cs typeface="Pyidaungsu" panose="020B0502040204020203" pitchFamily="34" charset="0"/>
              </a:rPr>
              <a:t>စီးနင်းမည့်</a:t>
            </a:r>
            <a:r>
              <a:rPr lang="en-US" sz="1100" kern="100" dirty="0">
                <a:effectLst/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my-MM" sz="1100" kern="100" dirty="0">
                <a:effectLst/>
                <a:latin typeface="Pyidaungsu" panose="020B0502040204020203" pitchFamily="34" charset="0"/>
                <a:cs typeface="Pyidaungsu" panose="020B0502040204020203" pitchFamily="34" charset="0"/>
              </a:rPr>
              <a:t>လုပ်သား</a:t>
            </a:r>
          </a:p>
        </p:txBody>
      </p:sp>
      <p:sp>
        <p:nvSpPr>
          <p:cNvPr id="26" name="テキスト ボックス 499">
            <a:extLst>
              <a:ext uri="{FF2B5EF4-FFF2-40B4-BE49-F238E27FC236}">
                <a16:creationId xmlns:a16="http://schemas.microsoft.com/office/drawing/2014/main" id="{BD08119F-DAF5-4812-83E1-B1B312928BD5}"/>
              </a:ext>
            </a:extLst>
          </p:cNvPr>
          <p:cNvSpPr txBox="1"/>
          <p:nvPr/>
        </p:nvSpPr>
        <p:spPr>
          <a:xfrm>
            <a:off x="1248185" y="5195115"/>
            <a:ext cx="204470" cy="44767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1100" kern="100">
                <a:effectLst/>
                <a:latin typeface="Pyidaungsu" panose="020B0502040204020203" pitchFamily="34" charset="0"/>
                <a:cs typeface="Pyidaungsu" panose="020B0502040204020203" pitchFamily="34" charset="0"/>
              </a:rPr>
              <a:t>ရေ</a:t>
            </a:r>
          </a:p>
        </p:txBody>
      </p:sp>
      <p:sp>
        <p:nvSpPr>
          <p:cNvPr id="27" name="テキスト ボックス 500">
            <a:extLst>
              <a:ext uri="{FF2B5EF4-FFF2-40B4-BE49-F238E27FC236}">
                <a16:creationId xmlns:a16="http://schemas.microsoft.com/office/drawing/2014/main" id="{2398C5A6-2E40-4270-AC54-302E4C50E95D}"/>
              </a:ext>
            </a:extLst>
          </p:cNvPr>
          <p:cNvSpPr txBox="1"/>
          <p:nvPr/>
        </p:nvSpPr>
        <p:spPr>
          <a:xfrm>
            <a:off x="1490264" y="5195115"/>
            <a:ext cx="118745" cy="44767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1100" kern="100" dirty="0">
                <a:effectLst/>
                <a:latin typeface="Pyidaungsu" panose="020B0502040204020203" pitchFamily="34" charset="0"/>
                <a:cs typeface="Pyidaungsu" panose="020B0502040204020203" pitchFamily="34" charset="0"/>
              </a:rPr>
              <a:t>ဆီအမျိုးအစား</a:t>
            </a:r>
          </a:p>
        </p:txBody>
      </p:sp>
      <p:sp>
        <p:nvSpPr>
          <p:cNvPr id="28" name="テキスト ボックス 501">
            <a:extLst>
              <a:ext uri="{FF2B5EF4-FFF2-40B4-BE49-F238E27FC236}">
                <a16:creationId xmlns:a16="http://schemas.microsoft.com/office/drawing/2014/main" id="{35318A09-3B40-4C16-99AA-ABF37B79CB00}"/>
              </a:ext>
            </a:extLst>
          </p:cNvPr>
          <p:cNvSpPr txBox="1"/>
          <p:nvPr/>
        </p:nvSpPr>
        <p:spPr>
          <a:xfrm>
            <a:off x="1778095" y="5195115"/>
            <a:ext cx="492845" cy="44767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my-MM" sz="1100" kern="100" dirty="0">
                <a:effectLst/>
                <a:latin typeface="Pyidaungsu" panose="020B0502040204020203" pitchFamily="34" charset="0"/>
                <a:cs typeface="Pyidaungsu" panose="020B0502040204020203" pitchFamily="34" charset="0"/>
              </a:rPr>
              <a:t>လောင်စာဆီ</a:t>
            </a:r>
          </a:p>
        </p:txBody>
      </p:sp>
    </p:spTree>
    <p:extLst>
      <p:ext uri="{BB962C8B-B14F-4D97-AF65-F5344CB8AC3E}">
        <p14:creationId xmlns:p14="http://schemas.microsoft.com/office/powerpoint/2010/main" val="268013260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my-MM" sz="1600" dirty="0"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ကျောက်သဘာဝ၊ မြေ</a:t>
            </a:r>
            <a:endParaRPr kumimoji="1" lang="ja-JP" altLang="en-US" sz="1600" dirty="0"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419600" y="6452605"/>
            <a:ext cx="4576562" cy="2308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my-MM" sz="900" dirty="0">
                <a:solidFill>
                  <a:prstClr val="black"/>
                </a:solidFill>
                <a:latin typeface="Pyidaungsu" pitchFamily="34" charset="0"/>
                <a:cs typeface="Pyidaungsu" pitchFamily="34" charset="0"/>
              </a:rPr>
              <a:t>ဖတ်စာအုပ်စာမျက်နှာ 207 / အထောက်အကူပြုစာအုပ် စာမျက်နှာ 111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>
              <a:buFont typeface="Arial" panose="020B0604020202020204" pitchFamily="34" charset="0"/>
              <a:buNone/>
            </a:pPr>
            <a:endParaRPr lang="ja-JP" altLang="en-US" sz="20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3631670" y="1280338"/>
            <a:ext cx="2052107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my-MM" sz="1200" dirty="0">
                <a:solidFill>
                  <a:prstClr val="black"/>
                </a:solidFill>
                <a:latin typeface="Pyidaungsu" pitchFamily="34" charset="0"/>
                <a:cs typeface="Pyidaungsu" pitchFamily="34" charset="0"/>
              </a:rPr>
              <a:t>ကျောက်၏မာကျောမှုခွဲခြားခြင်း</a:t>
            </a: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1905921" y="5030983"/>
            <a:ext cx="2710745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my-MM" sz="1200" dirty="0">
                <a:solidFill>
                  <a:prstClr val="black"/>
                </a:solidFill>
                <a:latin typeface="Pyidaungsu" pitchFamily="34" charset="0"/>
                <a:cs typeface="Pyidaungsu" pitchFamily="34" charset="0"/>
              </a:rPr>
              <a:t>အမှုန်အရွယ်အစားခွဲခြားနှင့်၎င်း၏အမည်</a:t>
            </a: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2149" y="1550448"/>
            <a:ext cx="5391152" cy="1769082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359" y="3803418"/>
            <a:ext cx="4486277" cy="1132183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61019" y="3601595"/>
            <a:ext cx="3054308" cy="1988452"/>
          </a:xfrm>
          <a:prstGeom prst="rect">
            <a:avLst/>
          </a:prstGeom>
        </p:spPr>
      </p:pic>
      <p:sp>
        <p:nvSpPr>
          <p:cNvPr id="16" name="テキスト ボックス 15"/>
          <p:cNvSpPr txBox="1"/>
          <p:nvPr/>
        </p:nvSpPr>
        <p:spPr>
          <a:xfrm>
            <a:off x="5612043" y="5565698"/>
            <a:ext cx="2380232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my-MM" sz="1200" dirty="0">
                <a:solidFill>
                  <a:prstClr val="black"/>
                </a:solidFill>
                <a:latin typeface="Pyidaungsu" pitchFamily="34" charset="0"/>
                <a:cs typeface="Pyidaungsu" pitchFamily="34" charset="0"/>
              </a:rPr>
              <a:t>မြေကိုသိပ်သည်းအောင်ပြုလုပ်ခြင်း</a:t>
            </a:r>
          </a:p>
        </p:txBody>
      </p:sp>
      <p:sp>
        <p:nvSpPr>
          <p:cNvPr id="12" name="テキスト ボックス 1615">
            <a:extLst>
              <a:ext uri="{FF2B5EF4-FFF2-40B4-BE49-F238E27FC236}">
                <a16:creationId xmlns:a16="http://schemas.microsoft.com/office/drawing/2014/main" id="{F5357401-2ED8-4F58-BC3F-F1091BD5D04F}"/>
              </a:ext>
            </a:extLst>
          </p:cNvPr>
          <p:cNvSpPr txBox="1"/>
          <p:nvPr/>
        </p:nvSpPr>
        <p:spPr>
          <a:xfrm>
            <a:off x="2038460" y="1617631"/>
            <a:ext cx="503704" cy="16723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my-MM" sz="7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ခွဲခြားခြင်း</a:t>
            </a:r>
            <a:endParaRPr lang="ja-JP" altLang="en-US" sz="7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13" name="テキスト ボックス 1616">
            <a:extLst>
              <a:ext uri="{FF2B5EF4-FFF2-40B4-BE49-F238E27FC236}">
                <a16:creationId xmlns:a16="http://schemas.microsoft.com/office/drawing/2014/main" id="{9B41BED3-8F6F-4D01-8CFD-D0379322A9E5}"/>
              </a:ext>
            </a:extLst>
          </p:cNvPr>
          <p:cNvSpPr txBox="1"/>
          <p:nvPr/>
        </p:nvSpPr>
        <p:spPr>
          <a:xfrm>
            <a:off x="2618475" y="1622947"/>
            <a:ext cx="1013195" cy="16723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my-MM" sz="7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ကျစ်လစ်သိပ်သည်းမှုနှုန်း </a:t>
            </a:r>
            <a:endParaRPr lang="en-US" sz="700" kern="100" dirty="0">
              <a:solidFill>
                <a:prstClr val="black"/>
              </a:solidFill>
              <a:latin typeface="Pyidaungsu" pitchFamily="34" charset="0"/>
              <a:ea typeface="游ゴシック" panose="020B0400000000000000" pitchFamily="50" charset="-128"/>
              <a:cs typeface="Pyidaungsu" pitchFamily="34" charset="0"/>
            </a:endParaRPr>
          </a:p>
          <a:p>
            <a:pPr algn="ctr"/>
            <a:r>
              <a:rPr lang="my-MM" sz="7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(N / mm </a:t>
            </a:r>
            <a:r>
              <a:rPr lang="my-MM" sz="700" kern="100" baseline="300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2</a:t>
            </a:r>
            <a:r>
              <a:rPr lang="my-MM" sz="7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 )</a:t>
            </a:r>
          </a:p>
        </p:txBody>
      </p:sp>
      <p:sp>
        <p:nvSpPr>
          <p:cNvPr id="14" name="テキスト ボックス 1617">
            <a:extLst>
              <a:ext uri="{FF2B5EF4-FFF2-40B4-BE49-F238E27FC236}">
                <a16:creationId xmlns:a16="http://schemas.microsoft.com/office/drawing/2014/main" id="{29445FD0-CC8B-491F-8F2F-6959B3DF169D}"/>
              </a:ext>
            </a:extLst>
          </p:cNvPr>
          <p:cNvSpPr txBox="1"/>
          <p:nvPr/>
        </p:nvSpPr>
        <p:spPr>
          <a:xfrm>
            <a:off x="3728361" y="1615241"/>
            <a:ext cx="959591" cy="16723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my-MM" sz="7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ရုန်းကန်လှိုင်းအလျင်</a:t>
            </a:r>
            <a:r>
              <a:rPr lang="en-US" sz="7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 </a:t>
            </a:r>
          </a:p>
          <a:p>
            <a:pPr algn="ctr"/>
            <a:r>
              <a:rPr lang="my-MM" sz="7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 (km / s)</a:t>
            </a:r>
          </a:p>
        </p:txBody>
      </p:sp>
      <p:sp>
        <p:nvSpPr>
          <p:cNvPr id="15" name="テキスト ボックス 1618">
            <a:extLst>
              <a:ext uri="{FF2B5EF4-FFF2-40B4-BE49-F238E27FC236}">
                <a16:creationId xmlns:a16="http://schemas.microsoft.com/office/drawing/2014/main" id="{3576B341-A2FD-4569-9EDE-B466D71FD865}"/>
              </a:ext>
            </a:extLst>
          </p:cNvPr>
          <p:cNvSpPr txBox="1"/>
          <p:nvPr/>
        </p:nvSpPr>
        <p:spPr>
          <a:xfrm>
            <a:off x="5531868" y="1613696"/>
            <a:ext cx="1054049" cy="16723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my-MM" sz="700" kern="10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ကျောက်အမျိုးအစားဥပမာ</a:t>
            </a:r>
            <a:endParaRPr lang="ja-JP" altLang="en-US" sz="7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17" name="テキスト ボックス 1619">
            <a:extLst>
              <a:ext uri="{FF2B5EF4-FFF2-40B4-BE49-F238E27FC236}">
                <a16:creationId xmlns:a16="http://schemas.microsoft.com/office/drawing/2014/main" id="{3BC7F0B5-D0E1-4481-9BDD-45EC583CB64B}"/>
              </a:ext>
            </a:extLst>
          </p:cNvPr>
          <p:cNvSpPr txBox="1"/>
          <p:nvPr/>
        </p:nvSpPr>
        <p:spPr>
          <a:xfrm>
            <a:off x="2038460" y="1853385"/>
            <a:ext cx="503704" cy="16723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my-MM" sz="5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ပျော့သော</a:t>
            </a:r>
            <a:r>
              <a:rPr lang="en-US" sz="5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 </a:t>
            </a:r>
            <a:r>
              <a:rPr lang="my-MM" sz="5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ကျောက်</a:t>
            </a:r>
            <a:endParaRPr lang="ja-JP" altLang="en-US" sz="5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20" name="テキスト ボックス 1620">
            <a:extLst>
              <a:ext uri="{FF2B5EF4-FFF2-40B4-BE49-F238E27FC236}">
                <a16:creationId xmlns:a16="http://schemas.microsoft.com/office/drawing/2014/main" id="{FB83CB2A-32A3-4F30-8DB2-363485E8E064}"/>
              </a:ext>
            </a:extLst>
          </p:cNvPr>
          <p:cNvSpPr txBox="1"/>
          <p:nvPr/>
        </p:nvSpPr>
        <p:spPr>
          <a:xfrm>
            <a:off x="3779874" y="1870842"/>
            <a:ext cx="920036" cy="16723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/>
            <a:r>
              <a:rPr lang="my-MM" sz="800" kern="100" dirty="0">
                <a:solidFill>
                  <a:prstClr val="black"/>
                </a:solidFill>
                <a:latin typeface="Pyidaungsu" pitchFamily="34" charset="0"/>
                <a:ea typeface="ＭＳ Ｐゴシック" panose="020B0600070205080204" pitchFamily="50" charset="-128"/>
                <a:cs typeface="Pyidaungsu" pitchFamily="34" charset="0"/>
              </a:rPr>
              <a:t>1.5 </a:t>
            </a:r>
            <a:r>
              <a:rPr lang="my-MM" sz="8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နှင့်အောက်</a:t>
            </a:r>
            <a:endParaRPr lang="ja-JP" altLang="en-US" sz="8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21" name="テキスト ボックス 1622">
            <a:extLst>
              <a:ext uri="{FF2B5EF4-FFF2-40B4-BE49-F238E27FC236}">
                <a16:creationId xmlns:a16="http://schemas.microsoft.com/office/drawing/2014/main" id="{115B022E-77D5-4078-A323-3B0B2CA692B0}"/>
              </a:ext>
            </a:extLst>
          </p:cNvPr>
          <p:cNvSpPr txBox="1"/>
          <p:nvPr/>
        </p:nvSpPr>
        <p:spPr>
          <a:xfrm>
            <a:off x="2038460" y="2084870"/>
            <a:ext cx="503704" cy="16723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my-MM" sz="5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အလယ်အလတ်မာကျောသောကျောက်</a:t>
            </a:r>
            <a:endParaRPr lang="ja-JP" altLang="en-US" sz="5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22" name="テキスト ボックス 1623">
            <a:extLst>
              <a:ext uri="{FF2B5EF4-FFF2-40B4-BE49-F238E27FC236}">
                <a16:creationId xmlns:a16="http://schemas.microsoft.com/office/drawing/2014/main" id="{654CC38F-084B-4AF8-9310-746592D9E66F}"/>
              </a:ext>
            </a:extLst>
          </p:cNvPr>
          <p:cNvSpPr txBox="1"/>
          <p:nvPr/>
        </p:nvSpPr>
        <p:spPr>
          <a:xfrm>
            <a:off x="2038460" y="2413059"/>
            <a:ext cx="503704" cy="16723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my-MM" sz="5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မာကျောသောကျောက်</a:t>
            </a:r>
            <a:endParaRPr lang="ja-JP" altLang="en-US" sz="5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23" name="テキスト ボックス 1624">
            <a:extLst>
              <a:ext uri="{FF2B5EF4-FFF2-40B4-BE49-F238E27FC236}">
                <a16:creationId xmlns:a16="http://schemas.microsoft.com/office/drawing/2014/main" id="{6D1161D0-856A-46D6-B5A3-1CF6E646C444}"/>
              </a:ext>
            </a:extLst>
          </p:cNvPr>
          <p:cNvSpPr txBox="1"/>
          <p:nvPr/>
        </p:nvSpPr>
        <p:spPr>
          <a:xfrm>
            <a:off x="2037281" y="2896947"/>
            <a:ext cx="503704" cy="16723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my-MM" sz="5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အလွန်မာကျော</a:t>
            </a:r>
            <a:r>
              <a:rPr lang="en-US" sz="5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 </a:t>
            </a:r>
            <a:r>
              <a:rPr lang="my-MM" sz="5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သောကျောက်</a:t>
            </a:r>
            <a:endParaRPr lang="ja-JP" altLang="en-US" sz="5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24" name="テキスト ボックス 1625">
            <a:extLst>
              <a:ext uri="{FF2B5EF4-FFF2-40B4-BE49-F238E27FC236}">
                <a16:creationId xmlns:a16="http://schemas.microsoft.com/office/drawing/2014/main" id="{E9E343EA-6057-43D3-A57C-F8D4101FD67D}"/>
              </a:ext>
            </a:extLst>
          </p:cNvPr>
          <p:cNvSpPr txBox="1"/>
          <p:nvPr/>
        </p:nvSpPr>
        <p:spPr>
          <a:xfrm>
            <a:off x="3838572" y="2735669"/>
            <a:ext cx="875136" cy="16723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/>
            <a:r>
              <a:rPr lang="my-MM" sz="800" kern="100">
                <a:solidFill>
                  <a:prstClr val="black"/>
                </a:solidFill>
                <a:latin typeface="Pyidaungsu" pitchFamily="34" charset="0"/>
                <a:ea typeface="ＭＳ Ｐゴシック" panose="020B0600070205080204" pitchFamily="50" charset="-128"/>
                <a:cs typeface="Pyidaungsu" pitchFamily="34" charset="0"/>
              </a:rPr>
              <a:t>5.0 </a:t>
            </a:r>
            <a:r>
              <a:rPr lang="my-MM" sz="800" kern="10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နှင့်အထက်</a:t>
            </a:r>
            <a:endParaRPr lang="ja-JP" altLang="en-US" sz="8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25" name="テキスト ボックス 1686">
            <a:extLst>
              <a:ext uri="{FF2B5EF4-FFF2-40B4-BE49-F238E27FC236}">
                <a16:creationId xmlns:a16="http://schemas.microsoft.com/office/drawing/2014/main" id="{936749CD-F575-4488-8FAB-CC4B850D09CE}"/>
              </a:ext>
            </a:extLst>
          </p:cNvPr>
          <p:cNvSpPr txBox="1"/>
          <p:nvPr/>
        </p:nvSpPr>
        <p:spPr>
          <a:xfrm>
            <a:off x="2647580" y="2729714"/>
            <a:ext cx="984090" cy="16723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/>
            <a:r>
              <a:rPr lang="my-MM" sz="800" kern="100" dirty="0">
                <a:solidFill>
                  <a:prstClr val="black"/>
                </a:solidFill>
                <a:latin typeface="Pyidaungsu" pitchFamily="34" charset="0"/>
                <a:ea typeface="ＭＳ Ｐゴシック" panose="020B0600070205080204" pitchFamily="50" charset="-128"/>
                <a:cs typeface="Pyidaungsu" pitchFamily="34" charset="0"/>
              </a:rPr>
              <a:t>150 </a:t>
            </a:r>
            <a:r>
              <a:rPr lang="my-MM" sz="8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နှင့်အထက်</a:t>
            </a:r>
            <a:endParaRPr lang="ja-JP" altLang="en-US" sz="8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26" name="テキスト ボックス 1687">
            <a:extLst>
              <a:ext uri="{FF2B5EF4-FFF2-40B4-BE49-F238E27FC236}">
                <a16:creationId xmlns:a16="http://schemas.microsoft.com/office/drawing/2014/main" id="{B0D9479D-5ADC-4623-98CE-3DAE8A6046DB}"/>
              </a:ext>
            </a:extLst>
          </p:cNvPr>
          <p:cNvSpPr txBox="1"/>
          <p:nvPr/>
        </p:nvSpPr>
        <p:spPr>
          <a:xfrm>
            <a:off x="4807910" y="1877877"/>
            <a:ext cx="2373941" cy="16723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my-MM" sz="700" kern="10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တတိယအဆင့် pelitic ကျောက်၊ သဲကျောက်၏အစိတ်အပိုင်းတစ်ခု</a:t>
            </a:r>
            <a:endParaRPr lang="ja-JP" altLang="en-US" sz="7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27" name="テキスト ボックス 1688">
            <a:extLst>
              <a:ext uri="{FF2B5EF4-FFF2-40B4-BE49-F238E27FC236}">
                <a16:creationId xmlns:a16="http://schemas.microsoft.com/office/drawing/2014/main" id="{45B7B4CF-8029-4085-B959-1F16F0525259}"/>
              </a:ext>
            </a:extLst>
          </p:cNvPr>
          <p:cNvSpPr txBox="1"/>
          <p:nvPr/>
        </p:nvSpPr>
        <p:spPr>
          <a:xfrm>
            <a:off x="4807910" y="2089585"/>
            <a:ext cx="2373941" cy="16723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my-MM" sz="700" kern="10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တတိယအဆင့်အနည်ကျကျောက်များအများစု</a:t>
            </a:r>
            <a:endParaRPr lang="ja-JP" altLang="en-US" sz="7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28" name="テキスト ボックス 1689">
            <a:extLst>
              <a:ext uri="{FF2B5EF4-FFF2-40B4-BE49-F238E27FC236}">
                <a16:creationId xmlns:a16="http://schemas.microsoft.com/office/drawing/2014/main" id="{43F2A1BC-2B23-411F-BFC7-869458B33333}"/>
              </a:ext>
            </a:extLst>
          </p:cNvPr>
          <p:cNvSpPr txBox="1"/>
          <p:nvPr/>
        </p:nvSpPr>
        <p:spPr>
          <a:xfrm>
            <a:off x="4791166" y="2321320"/>
            <a:ext cx="2373941" cy="33911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my-MM" sz="7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သက်လယ်ကပ်၊ သက်ဦးကပ်ခေတ်ရှိအနည်ကျကျောက်</a:t>
            </a:r>
            <a:endParaRPr lang="ja-JP" altLang="en-US" sz="7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  <a:p>
            <a:pPr>
              <a:lnSpc>
                <a:spcPct val="150000"/>
              </a:lnSpc>
            </a:pPr>
            <a:r>
              <a:rPr lang="my-MM" sz="7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မီးသင့်ကျောက်များနှင့်အသွင်ပြောင်းကျောက်များအများစု</a:t>
            </a:r>
            <a:endParaRPr lang="ja-JP" altLang="en-US" sz="7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29" name="テキスト ボックス 1690">
            <a:extLst>
              <a:ext uri="{FF2B5EF4-FFF2-40B4-BE49-F238E27FC236}">
                <a16:creationId xmlns:a16="http://schemas.microsoft.com/office/drawing/2014/main" id="{FCA3B54E-326C-4C0D-B55D-E2F5162A3377}"/>
              </a:ext>
            </a:extLst>
          </p:cNvPr>
          <p:cNvSpPr txBox="1"/>
          <p:nvPr/>
        </p:nvSpPr>
        <p:spPr>
          <a:xfrm>
            <a:off x="4796634" y="2733377"/>
            <a:ext cx="2420580" cy="51563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my-MM" sz="700" kern="10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chert ကျောက်၊ သဲကျောက်အမာ၊ gabbro ၏အစိတ်အပိုင်းတစ်ခု</a:t>
            </a:r>
            <a:endParaRPr lang="ja-JP" altLang="en-US" sz="7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  <a:p>
            <a:pPr>
              <a:lnSpc>
                <a:spcPct val="150000"/>
              </a:lnSpc>
            </a:pPr>
            <a:r>
              <a:rPr lang="my-MM" sz="700" kern="10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diabase ကဲ့သို့သော မီးခတ်‌ကျောက်များ၏တစ်စိတ်တစ်ပိုင်း</a:t>
            </a:r>
            <a:endParaRPr lang="ja-JP" altLang="en-US" sz="7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  <a:p>
            <a:pPr>
              <a:lnSpc>
                <a:spcPct val="150000"/>
              </a:lnSpc>
            </a:pPr>
            <a:r>
              <a:rPr lang="my-MM" sz="700" kern="10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Gneiss၊ quartz schist၊ hornfels</a:t>
            </a:r>
            <a:endParaRPr lang="ja-JP" altLang="en-US" sz="7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30" name="テキスト ボックス 1691">
            <a:extLst>
              <a:ext uri="{FF2B5EF4-FFF2-40B4-BE49-F238E27FC236}">
                <a16:creationId xmlns:a16="http://schemas.microsoft.com/office/drawing/2014/main" id="{B3E13131-99ED-499F-A377-4A2EBC28CEFA}"/>
              </a:ext>
            </a:extLst>
          </p:cNvPr>
          <p:cNvSpPr txBox="1"/>
          <p:nvPr/>
        </p:nvSpPr>
        <p:spPr>
          <a:xfrm>
            <a:off x="906843" y="4602336"/>
            <a:ext cx="316230" cy="1800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my-MM" sz="500" kern="10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ရွှံ့စေး</a:t>
            </a:r>
            <a:endParaRPr lang="ja-JP" altLang="en-US" sz="500" kern="10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31" name="テキスト ボックス 1692">
            <a:extLst>
              <a:ext uri="{FF2B5EF4-FFF2-40B4-BE49-F238E27FC236}">
                <a16:creationId xmlns:a16="http://schemas.microsoft.com/office/drawing/2014/main" id="{33D5D0E4-AA11-48A5-BF8C-EC1978C86F94}"/>
              </a:ext>
            </a:extLst>
          </p:cNvPr>
          <p:cNvSpPr txBox="1"/>
          <p:nvPr/>
        </p:nvSpPr>
        <p:spPr>
          <a:xfrm>
            <a:off x="1385554" y="4598526"/>
            <a:ext cx="541509" cy="1800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my-MM" sz="500" kern="10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နုန်း</a:t>
            </a:r>
            <a:endParaRPr lang="ja-JP" altLang="en-US" sz="5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32" name="テキスト ボックス 1693">
            <a:extLst>
              <a:ext uri="{FF2B5EF4-FFF2-40B4-BE49-F238E27FC236}">
                <a16:creationId xmlns:a16="http://schemas.microsoft.com/office/drawing/2014/main" id="{EB988EAA-45E6-4332-8DF4-EC3ABD635C35}"/>
              </a:ext>
            </a:extLst>
          </p:cNvPr>
          <p:cNvSpPr txBox="1"/>
          <p:nvPr/>
        </p:nvSpPr>
        <p:spPr>
          <a:xfrm>
            <a:off x="2403268" y="4669908"/>
            <a:ext cx="316230" cy="1800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my-MM" sz="500" kern="10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သဲ</a:t>
            </a:r>
            <a:endParaRPr lang="ja-JP" altLang="en-US" sz="500" kern="10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33" name="テキスト ボックス 1694">
            <a:extLst>
              <a:ext uri="{FF2B5EF4-FFF2-40B4-BE49-F238E27FC236}">
                <a16:creationId xmlns:a16="http://schemas.microsoft.com/office/drawing/2014/main" id="{8F6353D0-5A89-42FC-8D61-41C227FEA74E}"/>
              </a:ext>
            </a:extLst>
          </p:cNvPr>
          <p:cNvSpPr txBox="1"/>
          <p:nvPr/>
        </p:nvSpPr>
        <p:spPr>
          <a:xfrm>
            <a:off x="2127087" y="4438096"/>
            <a:ext cx="316230" cy="1800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my-MM" sz="5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သဲအနု</a:t>
            </a:r>
            <a:endParaRPr lang="ja-JP" altLang="en-US" sz="5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34" name="テキスト ボックス 1695">
            <a:extLst>
              <a:ext uri="{FF2B5EF4-FFF2-40B4-BE49-F238E27FC236}">
                <a16:creationId xmlns:a16="http://schemas.microsoft.com/office/drawing/2014/main" id="{BCF84316-B99F-4D4A-B3A4-FF3D2D9FCD64}"/>
              </a:ext>
            </a:extLst>
          </p:cNvPr>
          <p:cNvSpPr txBox="1"/>
          <p:nvPr/>
        </p:nvSpPr>
        <p:spPr>
          <a:xfrm>
            <a:off x="2705023" y="4440814"/>
            <a:ext cx="316230" cy="1800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my-MM" sz="500" kern="10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သဲကြမ်း</a:t>
            </a:r>
            <a:endParaRPr lang="ja-JP" altLang="en-US" sz="5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35" name="テキスト ボックス 1696">
            <a:extLst>
              <a:ext uri="{FF2B5EF4-FFF2-40B4-BE49-F238E27FC236}">
                <a16:creationId xmlns:a16="http://schemas.microsoft.com/office/drawing/2014/main" id="{B02DE1B0-D437-4D00-B130-6AA00B1FBF43}"/>
              </a:ext>
            </a:extLst>
          </p:cNvPr>
          <p:cNvSpPr txBox="1"/>
          <p:nvPr/>
        </p:nvSpPr>
        <p:spPr>
          <a:xfrm>
            <a:off x="3252751" y="4451429"/>
            <a:ext cx="475610" cy="1800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my-MM" sz="5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သေးငယ်</a:t>
            </a:r>
            <a:r>
              <a:rPr lang="en-US" sz="5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 </a:t>
            </a:r>
            <a:r>
              <a:rPr lang="my-MM" sz="5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သောကျောက်စရစ်</a:t>
            </a:r>
            <a:endParaRPr lang="ja-JP" altLang="en-US" sz="5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36" name="テキスト ボックス 1697">
            <a:extLst>
              <a:ext uri="{FF2B5EF4-FFF2-40B4-BE49-F238E27FC236}">
                <a16:creationId xmlns:a16="http://schemas.microsoft.com/office/drawing/2014/main" id="{A685000E-B533-49FC-B1DE-5B184CF808AA}"/>
              </a:ext>
            </a:extLst>
          </p:cNvPr>
          <p:cNvSpPr txBox="1"/>
          <p:nvPr/>
        </p:nvSpPr>
        <p:spPr>
          <a:xfrm>
            <a:off x="3923661" y="4451429"/>
            <a:ext cx="417993" cy="1800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my-MM" sz="5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အလယ်အလတ်ကျောက်စရစ်</a:t>
            </a:r>
            <a:endParaRPr lang="ja-JP" altLang="en-US" sz="5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37" name="テキスト ボックス 1698">
            <a:extLst>
              <a:ext uri="{FF2B5EF4-FFF2-40B4-BE49-F238E27FC236}">
                <a16:creationId xmlns:a16="http://schemas.microsoft.com/office/drawing/2014/main" id="{70134AC6-D119-4F71-B445-792A23AB255F}"/>
              </a:ext>
            </a:extLst>
          </p:cNvPr>
          <p:cNvSpPr txBox="1"/>
          <p:nvPr/>
        </p:nvSpPr>
        <p:spPr>
          <a:xfrm>
            <a:off x="4419600" y="4451216"/>
            <a:ext cx="515368" cy="1800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my-MM" sz="5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ကျောက်စရစ်</a:t>
            </a:r>
            <a:endParaRPr lang="en-US" sz="500" kern="100" dirty="0">
              <a:solidFill>
                <a:prstClr val="black"/>
              </a:solidFill>
              <a:latin typeface="Pyidaungsu" pitchFamily="34" charset="0"/>
              <a:ea typeface="游ゴシック" panose="020B0400000000000000" pitchFamily="50" charset="-128"/>
              <a:cs typeface="Pyidaungsu" pitchFamily="34" charset="0"/>
            </a:endParaRPr>
          </a:p>
          <a:p>
            <a:pPr algn="ctr"/>
            <a:r>
              <a:rPr lang="my-MM" sz="5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အကြမ်း</a:t>
            </a:r>
            <a:endParaRPr lang="ja-JP" altLang="en-US" sz="5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38" name="テキスト ボックス 1806">
            <a:extLst>
              <a:ext uri="{FF2B5EF4-FFF2-40B4-BE49-F238E27FC236}">
                <a16:creationId xmlns:a16="http://schemas.microsoft.com/office/drawing/2014/main" id="{9676A658-FBF6-430E-877C-9688B90DC2FC}"/>
              </a:ext>
            </a:extLst>
          </p:cNvPr>
          <p:cNvSpPr txBox="1"/>
          <p:nvPr/>
        </p:nvSpPr>
        <p:spPr>
          <a:xfrm>
            <a:off x="3923662" y="4690353"/>
            <a:ext cx="352478" cy="1800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my-MM" sz="5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ကျောက်စရစ်</a:t>
            </a:r>
            <a:endParaRPr lang="ja-JP" altLang="en-US" sz="5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39" name="テキスト ボックス 1696">
            <a:extLst>
              <a:ext uri="{FF2B5EF4-FFF2-40B4-BE49-F238E27FC236}">
                <a16:creationId xmlns:a16="http://schemas.microsoft.com/office/drawing/2014/main" id="{E247DF92-44F6-4852-B1F4-41C9EC9EE049}"/>
              </a:ext>
            </a:extLst>
          </p:cNvPr>
          <p:cNvSpPr txBox="1"/>
          <p:nvPr/>
        </p:nvSpPr>
        <p:spPr>
          <a:xfrm>
            <a:off x="2721044" y="3828888"/>
            <a:ext cx="614085" cy="18669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my-MM" sz="5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အမှုန်အရွယ်အစား</a:t>
            </a:r>
            <a:endParaRPr lang="ja-JP" altLang="en-US" sz="5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40" name="テキスト ボックス 843">
            <a:extLst>
              <a:ext uri="{FF2B5EF4-FFF2-40B4-BE49-F238E27FC236}">
                <a16:creationId xmlns:a16="http://schemas.microsoft.com/office/drawing/2014/main" id="{BD2DE404-4161-4781-9FFE-1D168DFF8843}"/>
              </a:ext>
            </a:extLst>
          </p:cNvPr>
          <p:cNvSpPr txBox="1"/>
          <p:nvPr/>
        </p:nvSpPr>
        <p:spPr>
          <a:xfrm>
            <a:off x="5956215" y="3628176"/>
            <a:ext cx="800100" cy="1143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my-MM" sz="500" kern="10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ဝန်အလေးချိန်</a:t>
            </a:r>
            <a:endParaRPr lang="ja-JP" altLang="en-US" sz="500" kern="10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41" name="テキスト ボックス 844">
            <a:extLst>
              <a:ext uri="{FF2B5EF4-FFF2-40B4-BE49-F238E27FC236}">
                <a16:creationId xmlns:a16="http://schemas.microsoft.com/office/drawing/2014/main" id="{4FDEF980-F291-4DAA-99B8-448ED23C4FFE}"/>
              </a:ext>
            </a:extLst>
          </p:cNvPr>
          <p:cNvSpPr txBox="1"/>
          <p:nvPr/>
        </p:nvSpPr>
        <p:spPr>
          <a:xfrm>
            <a:off x="7487835" y="3875826"/>
            <a:ext cx="800100" cy="1143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my-MM" sz="500" kern="10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ဝန်အလေးချိန်</a:t>
            </a:r>
            <a:endParaRPr lang="ja-JP" altLang="en-US" sz="500" kern="10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42" name="テキスト ボックス 888">
            <a:extLst>
              <a:ext uri="{FF2B5EF4-FFF2-40B4-BE49-F238E27FC236}">
                <a16:creationId xmlns:a16="http://schemas.microsoft.com/office/drawing/2014/main" id="{EACA523D-CE63-45BE-8269-D01638223FFF}"/>
              </a:ext>
            </a:extLst>
          </p:cNvPr>
          <p:cNvSpPr txBox="1"/>
          <p:nvPr/>
        </p:nvSpPr>
        <p:spPr>
          <a:xfrm>
            <a:off x="7045875" y="4451136"/>
            <a:ext cx="281940" cy="1143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my-MM" sz="5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သိပ်သည်းအောင်ပြုလုပ်ခြင်း</a:t>
            </a:r>
            <a:endParaRPr lang="ja-JP" altLang="en-US" sz="5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43" name="テキスト ボックス 913">
            <a:extLst>
              <a:ext uri="{FF2B5EF4-FFF2-40B4-BE49-F238E27FC236}">
                <a16:creationId xmlns:a16="http://schemas.microsoft.com/office/drawing/2014/main" id="{7389A358-5914-4053-ACEB-56943971041B}"/>
              </a:ext>
            </a:extLst>
          </p:cNvPr>
          <p:cNvSpPr txBox="1"/>
          <p:nvPr/>
        </p:nvSpPr>
        <p:spPr>
          <a:xfrm>
            <a:off x="7217214" y="5422686"/>
            <a:ext cx="1070721" cy="14301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my-MM" sz="5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သိပ်သည်းအောင်ပြုလုပ်မှုပြီးဆုံးခြင်း</a:t>
            </a:r>
            <a:endParaRPr lang="ja-JP" altLang="en-US" sz="5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44" name="テキスト ボックス 925">
            <a:extLst>
              <a:ext uri="{FF2B5EF4-FFF2-40B4-BE49-F238E27FC236}">
                <a16:creationId xmlns:a16="http://schemas.microsoft.com/office/drawing/2014/main" id="{E5EF8335-B38E-4D38-9D22-B5EAD102364D}"/>
              </a:ext>
            </a:extLst>
          </p:cNvPr>
          <p:cNvSpPr txBox="1"/>
          <p:nvPr/>
        </p:nvSpPr>
        <p:spPr>
          <a:xfrm>
            <a:off x="5860965" y="5418876"/>
            <a:ext cx="461010" cy="1143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my-MM" sz="500" kern="10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သဘာဝမြေ</a:t>
            </a:r>
            <a:endParaRPr lang="ja-JP" altLang="en-US" sz="500" kern="10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45" name="テキスト ボックス 933">
            <a:extLst>
              <a:ext uri="{FF2B5EF4-FFF2-40B4-BE49-F238E27FC236}">
                <a16:creationId xmlns:a16="http://schemas.microsoft.com/office/drawing/2014/main" id="{86E021D4-ACD2-46C1-AB84-44BC7C106B54}"/>
              </a:ext>
            </a:extLst>
          </p:cNvPr>
          <p:cNvSpPr txBox="1"/>
          <p:nvPr/>
        </p:nvSpPr>
        <p:spPr>
          <a:xfrm>
            <a:off x="5301641" y="4561515"/>
            <a:ext cx="135415" cy="42860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eaVert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my-MM" sz="500" kern="10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ရေနှင့်လေ</a:t>
            </a:r>
            <a:endParaRPr lang="ja-JP" altLang="en-US" sz="5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46" name="テキスト ボックス 951">
            <a:extLst>
              <a:ext uri="{FF2B5EF4-FFF2-40B4-BE49-F238E27FC236}">
                <a16:creationId xmlns:a16="http://schemas.microsoft.com/office/drawing/2014/main" id="{F4A7E64A-67EF-4C3B-9A24-C9006B791E52}"/>
              </a:ext>
            </a:extLst>
          </p:cNvPr>
          <p:cNvSpPr txBox="1"/>
          <p:nvPr/>
        </p:nvSpPr>
        <p:spPr>
          <a:xfrm>
            <a:off x="6787191" y="4570894"/>
            <a:ext cx="125008" cy="42860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eaVert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my-MM" sz="500" kern="10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ရေနှင့်လေ</a:t>
            </a:r>
            <a:endParaRPr lang="ja-JP" altLang="en-US" sz="5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7528170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my-MM" sz="1600" dirty="0"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မြေဖွဲ့စည်းမှု</a:t>
            </a:r>
            <a:endParaRPr kumimoji="1" lang="ja-JP" altLang="en-US" sz="1600" dirty="0"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419600" y="6452605"/>
            <a:ext cx="4576562" cy="2308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my-MM" sz="900" dirty="0">
                <a:solidFill>
                  <a:prstClr val="black"/>
                </a:solidFill>
                <a:latin typeface="Pyidaungsu" pitchFamily="34" charset="0"/>
                <a:cs typeface="Pyidaungsu" pitchFamily="34" charset="0"/>
              </a:rPr>
              <a:t>ဖတ်စာအုပ်စာမျက်နှာ 212 / အထောက်အကူပြုစာအုပ် စာမျက်နှာ 112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>
              <a:buFont typeface="Arial" panose="020B0604020202020204" pitchFamily="34" charset="0"/>
              <a:buNone/>
            </a:pPr>
            <a:endParaRPr lang="ja-JP" altLang="en-US" sz="20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3692924" y="6095192"/>
            <a:ext cx="1758150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my-MM" sz="800" dirty="0">
                <a:solidFill>
                  <a:prstClr val="black"/>
                </a:solidFill>
                <a:latin typeface="Pyidaungsu" pitchFamily="34" charset="0"/>
                <a:cs typeface="Pyidaungsu" pitchFamily="34" charset="0"/>
              </a:rPr>
              <a:t>မြေဖွဲ့စည်းမှု</a:t>
            </a: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1143" y="1295446"/>
            <a:ext cx="6081713" cy="4799746"/>
          </a:xfrm>
          <a:prstGeom prst="rect">
            <a:avLst/>
          </a:prstGeom>
        </p:spPr>
      </p:pic>
      <p:sp>
        <p:nvSpPr>
          <p:cNvPr id="7" name="テキスト ボックス 1847">
            <a:extLst>
              <a:ext uri="{FF2B5EF4-FFF2-40B4-BE49-F238E27FC236}">
                <a16:creationId xmlns:a16="http://schemas.microsoft.com/office/drawing/2014/main" id="{71D25B10-FCD7-4E9A-93F2-C21B9A0D5E4B}"/>
              </a:ext>
            </a:extLst>
          </p:cNvPr>
          <p:cNvSpPr txBox="1"/>
          <p:nvPr/>
        </p:nvSpPr>
        <p:spPr>
          <a:xfrm>
            <a:off x="5985510" y="1577738"/>
            <a:ext cx="1031631" cy="19343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my-MM" sz="8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အစိုင်အခဲ (မြေအမှုန်များ)</a:t>
            </a:r>
            <a:endParaRPr lang="ja-JP" altLang="en-US" sz="8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8" name="テキスト ボックス 1852">
            <a:extLst>
              <a:ext uri="{FF2B5EF4-FFF2-40B4-BE49-F238E27FC236}">
                <a16:creationId xmlns:a16="http://schemas.microsoft.com/office/drawing/2014/main" id="{322A3840-D44A-4099-8B05-30C6DF5939B7}"/>
              </a:ext>
            </a:extLst>
          </p:cNvPr>
          <p:cNvSpPr txBox="1"/>
          <p:nvPr/>
        </p:nvSpPr>
        <p:spPr>
          <a:xfrm>
            <a:off x="5902384" y="2329597"/>
            <a:ext cx="512821" cy="19343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my-MM" sz="8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ကွာဟချက်</a:t>
            </a:r>
            <a:endParaRPr lang="ja-JP" altLang="en-US" sz="8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10" name="テキスト ボックス 1853">
            <a:extLst>
              <a:ext uri="{FF2B5EF4-FFF2-40B4-BE49-F238E27FC236}">
                <a16:creationId xmlns:a16="http://schemas.microsoft.com/office/drawing/2014/main" id="{A235A55B-C144-46AA-BDCE-89DDD00CE4E7}"/>
              </a:ext>
            </a:extLst>
          </p:cNvPr>
          <p:cNvSpPr txBox="1"/>
          <p:nvPr/>
        </p:nvSpPr>
        <p:spPr>
          <a:xfrm>
            <a:off x="6535127" y="2362015"/>
            <a:ext cx="610739" cy="35999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my-MM" sz="8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ဓာတ်ငွေ့</a:t>
            </a:r>
            <a:endParaRPr lang="ja-JP" altLang="en-US" sz="8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  <a:p>
            <a:r>
              <a:rPr lang="my-MM" sz="8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အရည်</a:t>
            </a:r>
            <a:endParaRPr lang="ja-JP" altLang="en-US" sz="8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11" name="テキスト ボックス 1854">
            <a:extLst>
              <a:ext uri="{FF2B5EF4-FFF2-40B4-BE49-F238E27FC236}">
                <a16:creationId xmlns:a16="http://schemas.microsoft.com/office/drawing/2014/main" id="{DF52A4B3-01AB-423F-AD60-6C35D45A7C61}"/>
              </a:ext>
            </a:extLst>
          </p:cNvPr>
          <p:cNvSpPr txBox="1"/>
          <p:nvPr/>
        </p:nvSpPr>
        <p:spPr>
          <a:xfrm>
            <a:off x="5180358" y="3963462"/>
            <a:ext cx="419100" cy="17193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my-MM" sz="800" kern="100">
                <a:solidFill>
                  <a:prstClr val="black"/>
                </a:solidFill>
                <a:latin typeface="Arial" panose="020B0604020202020204" pitchFamily="34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လေ</a:t>
            </a:r>
            <a:endParaRPr lang="ja-JP" altLang="en-US" sz="800" kern="100" dirty="0">
              <a:solidFill>
                <a:prstClr val="black"/>
              </a:solidFill>
              <a:latin typeface="Arial" panose="020B0604020202020204" pitchFamily="34" charset="0"/>
              <a:ea typeface="ＭＳ Ｐゴシック" panose="020B060007020508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12" name="テキスト ボックス 1855">
            <a:extLst>
              <a:ext uri="{FF2B5EF4-FFF2-40B4-BE49-F238E27FC236}">
                <a16:creationId xmlns:a16="http://schemas.microsoft.com/office/drawing/2014/main" id="{A9A854B4-1A9B-4763-A6CC-FFE6BFD1B8D4}"/>
              </a:ext>
            </a:extLst>
          </p:cNvPr>
          <p:cNvSpPr txBox="1"/>
          <p:nvPr/>
        </p:nvSpPr>
        <p:spPr>
          <a:xfrm>
            <a:off x="5097583" y="4313282"/>
            <a:ext cx="402981" cy="19880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my-MM" sz="800" kern="100" dirty="0">
                <a:solidFill>
                  <a:prstClr val="black"/>
                </a:solidFill>
                <a:latin typeface="Arial" panose="020B0604020202020204" pitchFamily="34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ရေ</a:t>
            </a:r>
            <a:endParaRPr lang="ja-JP" altLang="en-US" sz="800" kern="100" dirty="0">
              <a:solidFill>
                <a:prstClr val="black"/>
              </a:solidFill>
              <a:latin typeface="Arial" panose="020B0604020202020204" pitchFamily="34" charset="0"/>
              <a:ea typeface="ＭＳ Ｐゴシック" panose="020B060007020508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13" name="テキスト ボックス 824">
            <a:extLst>
              <a:ext uri="{FF2B5EF4-FFF2-40B4-BE49-F238E27FC236}">
                <a16:creationId xmlns:a16="http://schemas.microsoft.com/office/drawing/2014/main" id="{9DBACA08-1225-4D47-8DA9-2F3C97ED4430}"/>
              </a:ext>
            </a:extLst>
          </p:cNvPr>
          <p:cNvSpPr txBox="1"/>
          <p:nvPr/>
        </p:nvSpPr>
        <p:spPr>
          <a:xfrm>
            <a:off x="5070718" y="5039788"/>
            <a:ext cx="456712" cy="19880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my-MM" sz="800" kern="100" dirty="0">
                <a:solidFill>
                  <a:prstClr val="black"/>
                </a:solidFill>
                <a:latin typeface="Arial" panose="020B0604020202020204" pitchFamily="34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မြေအမှုန်</a:t>
            </a:r>
            <a:endParaRPr lang="ja-JP" altLang="en-US" sz="800" kern="100" dirty="0">
              <a:solidFill>
                <a:prstClr val="black"/>
              </a:solidFill>
              <a:latin typeface="Arial" panose="020B0604020202020204" pitchFamily="34" charset="0"/>
              <a:ea typeface="ＭＳ Ｐゴシック" panose="020B060007020508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14" name="テキスト ボックス 841">
            <a:extLst>
              <a:ext uri="{FF2B5EF4-FFF2-40B4-BE49-F238E27FC236}">
                <a16:creationId xmlns:a16="http://schemas.microsoft.com/office/drawing/2014/main" id="{99B42E19-96A8-4A32-8B2C-752F54373208}"/>
              </a:ext>
            </a:extLst>
          </p:cNvPr>
          <p:cNvSpPr txBox="1"/>
          <p:nvPr/>
        </p:nvSpPr>
        <p:spPr>
          <a:xfrm>
            <a:off x="1531142" y="3580680"/>
            <a:ext cx="1674573" cy="260989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80000"/>
              </a:lnSpc>
              <a:tabLst>
                <a:tab pos="265113" algn="l"/>
                <a:tab pos="446088" algn="l"/>
              </a:tabLst>
            </a:pPr>
            <a:r>
              <a:rPr lang="my-MM" sz="8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W	:	မြေ၏စုစုပေါင်းဒြပ်ထု</a:t>
            </a:r>
          </a:p>
          <a:p>
            <a:pPr>
              <a:lnSpc>
                <a:spcPct val="180000"/>
              </a:lnSpc>
              <a:tabLst>
                <a:tab pos="265113" algn="l"/>
                <a:tab pos="446088" algn="l"/>
              </a:tabLst>
            </a:pPr>
            <a:r>
              <a:rPr lang="my-MM" sz="8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Ws	:	မြေအမှုန်များ၏ဒြပ်ထု</a:t>
            </a:r>
          </a:p>
          <a:p>
            <a:pPr>
              <a:lnSpc>
                <a:spcPct val="180000"/>
              </a:lnSpc>
              <a:tabLst>
                <a:tab pos="265113" algn="l"/>
                <a:tab pos="446088" algn="l"/>
              </a:tabLst>
            </a:pPr>
            <a:r>
              <a:rPr lang="my-MM" sz="8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Ww	:	ရေ၏ဒြပ်ထု</a:t>
            </a:r>
          </a:p>
          <a:p>
            <a:pPr>
              <a:lnSpc>
                <a:spcPct val="180000"/>
              </a:lnSpc>
              <a:tabLst>
                <a:tab pos="265113" algn="l"/>
                <a:tab pos="446088" algn="l"/>
              </a:tabLst>
            </a:pPr>
            <a:r>
              <a:rPr lang="my-MM" sz="8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Wa	:	လေထု၏အလေးချိန် (= 0)</a:t>
            </a:r>
          </a:p>
          <a:p>
            <a:pPr>
              <a:lnSpc>
                <a:spcPct val="180000"/>
              </a:lnSpc>
              <a:tabLst>
                <a:tab pos="265113" algn="l"/>
                <a:tab pos="446088" algn="l"/>
              </a:tabLst>
            </a:pPr>
            <a:r>
              <a:rPr lang="my-MM" sz="8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V	:	မြေ၏စုစုပေါင်းပမာဏ</a:t>
            </a:r>
          </a:p>
          <a:p>
            <a:pPr>
              <a:lnSpc>
                <a:spcPct val="180000"/>
              </a:lnSpc>
              <a:tabLst>
                <a:tab pos="265113" algn="l"/>
                <a:tab pos="446088" algn="l"/>
              </a:tabLst>
            </a:pPr>
            <a:r>
              <a:rPr lang="my-MM" sz="8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Vs	:	မြေအမှုန်များ၏ပမာဏ</a:t>
            </a:r>
          </a:p>
          <a:p>
            <a:pPr>
              <a:lnSpc>
                <a:spcPct val="180000"/>
              </a:lnSpc>
              <a:tabLst>
                <a:tab pos="265113" algn="l"/>
                <a:tab pos="446088" algn="l"/>
              </a:tabLst>
            </a:pPr>
            <a:r>
              <a:rPr lang="my-MM" sz="8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Vw	:	ရေ၏ပမာဏ</a:t>
            </a:r>
          </a:p>
          <a:p>
            <a:pPr>
              <a:lnSpc>
                <a:spcPct val="180000"/>
              </a:lnSpc>
              <a:tabLst>
                <a:tab pos="265113" algn="l"/>
                <a:tab pos="446088" algn="l"/>
              </a:tabLst>
            </a:pPr>
            <a:r>
              <a:rPr lang="my-MM" sz="8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Va	:	လေထုပမာဏ</a:t>
            </a:r>
          </a:p>
          <a:p>
            <a:pPr>
              <a:lnSpc>
                <a:spcPct val="180000"/>
              </a:lnSpc>
              <a:tabLst>
                <a:tab pos="265113" algn="l"/>
                <a:tab pos="446088" algn="l"/>
              </a:tabLst>
            </a:pPr>
            <a:r>
              <a:rPr lang="my-MM" sz="8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Vv	:	မြေကွာဟမှုပမာဏ</a:t>
            </a:r>
          </a:p>
        </p:txBody>
      </p:sp>
    </p:spTree>
    <p:extLst>
      <p:ext uri="{BB962C8B-B14F-4D97-AF65-F5344CB8AC3E}">
        <p14:creationId xmlns:p14="http://schemas.microsoft.com/office/powerpoint/2010/main" val="3422780122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my-MM" sz="1600" dirty="0"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မြေကြီးမာကျောမှု</a:t>
            </a: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419600" y="6452605"/>
            <a:ext cx="4576562" cy="2308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my-MM" sz="900" dirty="0">
                <a:solidFill>
                  <a:prstClr val="black"/>
                </a:solidFill>
                <a:latin typeface="Pyidaungsu" pitchFamily="34" charset="0"/>
                <a:cs typeface="Pyidaungsu" pitchFamily="34" charset="0"/>
              </a:rPr>
              <a:t>ဖတ်စာအုပ်စာမျက်နှာ 215 / အထောက်အကူပြုစာအုပ် စာမျက်နှာ 113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>
              <a:buFont typeface="Arial" panose="020B0604020202020204" pitchFamily="34" charset="0"/>
              <a:buNone/>
            </a:pPr>
            <a:endParaRPr lang="ja-JP" altLang="en-US" sz="20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3545946" y="1790561"/>
            <a:ext cx="2052107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my-MM" sz="1200" dirty="0">
                <a:solidFill>
                  <a:prstClr val="black"/>
                </a:solidFill>
                <a:latin typeface="Pyidaungsu" pitchFamily="34" charset="0"/>
                <a:cs typeface="Pyidaungsu" pitchFamily="34" charset="0"/>
              </a:rPr>
              <a:t>Cone အညွှန်းကိန်း</a:t>
            </a: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0637" y="2162942"/>
            <a:ext cx="6562725" cy="2943225"/>
          </a:xfrm>
          <a:prstGeom prst="rect">
            <a:avLst/>
          </a:prstGeom>
        </p:spPr>
      </p:pic>
      <p:sp>
        <p:nvSpPr>
          <p:cNvPr id="10" name="テキスト ボックス 9"/>
          <p:cNvSpPr txBox="1"/>
          <p:nvPr/>
        </p:nvSpPr>
        <p:spPr>
          <a:xfrm>
            <a:off x="1290637" y="5091187"/>
            <a:ext cx="3637623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r>
              <a:rPr lang="en-US" sz="900" dirty="0">
                <a:solidFill>
                  <a:prstClr val="black"/>
                </a:solidFill>
                <a:latin typeface="Pyidaungsu" pitchFamily="34" charset="0"/>
                <a:cs typeface="Pyidaungsu" pitchFamily="34" charset="0"/>
              </a:rPr>
              <a:t>(</a:t>
            </a:r>
            <a:r>
              <a:rPr lang="my-MM" sz="900" dirty="0">
                <a:solidFill>
                  <a:prstClr val="black"/>
                </a:solidFill>
                <a:latin typeface="Pyidaungsu" pitchFamily="34" charset="0"/>
                <a:cs typeface="Pyidaungsu" pitchFamily="34" charset="0"/>
              </a:rPr>
              <a:t>မှတ်ချက်) မြေဆီလွှာအရည်အသွေးပေါ် မူတည်၍ အနည်းငယ်ကွဲပြားသည်</a:t>
            </a:r>
          </a:p>
        </p:txBody>
      </p:sp>
      <p:sp>
        <p:nvSpPr>
          <p:cNvPr id="8" name="テキスト ボックス 954">
            <a:extLst>
              <a:ext uri="{FF2B5EF4-FFF2-40B4-BE49-F238E27FC236}">
                <a16:creationId xmlns:a16="http://schemas.microsoft.com/office/drawing/2014/main" id="{49306258-CDF6-4BCD-9D03-71B647E24076}"/>
              </a:ext>
            </a:extLst>
          </p:cNvPr>
          <p:cNvSpPr txBox="1"/>
          <p:nvPr/>
        </p:nvSpPr>
        <p:spPr>
          <a:xfrm>
            <a:off x="1465343" y="2246615"/>
            <a:ext cx="2013806" cy="22926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my-MM" sz="9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စက်အမျိုးအစား</a:t>
            </a:r>
          </a:p>
        </p:txBody>
      </p:sp>
      <p:sp>
        <p:nvSpPr>
          <p:cNvPr id="11" name="テキスト ボックス 960">
            <a:extLst>
              <a:ext uri="{FF2B5EF4-FFF2-40B4-BE49-F238E27FC236}">
                <a16:creationId xmlns:a16="http://schemas.microsoft.com/office/drawing/2014/main" id="{74CCEBC1-3622-4596-89B4-D30F0D642CD8}"/>
              </a:ext>
            </a:extLst>
          </p:cNvPr>
          <p:cNvSpPr txBox="1"/>
          <p:nvPr/>
        </p:nvSpPr>
        <p:spPr>
          <a:xfrm>
            <a:off x="3662916" y="2258877"/>
            <a:ext cx="1895343" cy="22926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my-MM" sz="900" kern="10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Cone အညွှန်းကိန်း (N / mm </a:t>
            </a:r>
            <a:r>
              <a:rPr lang="my-MM" sz="900" kern="100" baseline="3000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2</a:t>
            </a:r>
            <a:r>
              <a:rPr lang="my-MM" sz="900" kern="10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 )</a:t>
            </a:r>
          </a:p>
        </p:txBody>
      </p:sp>
      <p:sp>
        <p:nvSpPr>
          <p:cNvPr id="12" name="テキスト ボックス 969">
            <a:extLst>
              <a:ext uri="{FF2B5EF4-FFF2-40B4-BE49-F238E27FC236}">
                <a16:creationId xmlns:a16="http://schemas.microsoft.com/office/drawing/2014/main" id="{E002A6BF-7655-4E7B-9824-99010B8B373A}"/>
              </a:ext>
            </a:extLst>
          </p:cNvPr>
          <p:cNvSpPr txBox="1"/>
          <p:nvPr/>
        </p:nvSpPr>
        <p:spPr>
          <a:xfrm>
            <a:off x="5873596" y="2246616"/>
            <a:ext cx="1760581" cy="22926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my-MM" sz="900" kern="10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မြေပြင်ဖိအား (N / mm </a:t>
            </a:r>
            <a:r>
              <a:rPr lang="my-MM" sz="900" kern="100" baseline="3000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2</a:t>
            </a:r>
            <a:r>
              <a:rPr lang="my-MM" sz="900" kern="10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 )</a:t>
            </a:r>
          </a:p>
        </p:txBody>
      </p:sp>
      <p:sp>
        <p:nvSpPr>
          <p:cNvPr id="13" name="テキスト ボックス 1063">
            <a:extLst>
              <a:ext uri="{FF2B5EF4-FFF2-40B4-BE49-F238E27FC236}">
                <a16:creationId xmlns:a16="http://schemas.microsoft.com/office/drawing/2014/main" id="{D421E2B7-E000-46BC-8252-DC2F3502CD16}"/>
              </a:ext>
            </a:extLst>
          </p:cNvPr>
          <p:cNvSpPr txBox="1"/>
          <p:nvPr/>
        </p:nvSpPr>
        <p:spPr>
          <a:xfrm>
            <a:off x="3863127" y="2647627"/>
            <a:ext cx="1623274" cy="22926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my-MM" sz="900" kern="10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0.3 နှင့်အထက်</a:t>
            </a:r>
          </a:p>
        </p:txBody>
      </p:sp>
      <p:sp>
        <p:nvSpPr>
          <p:cNvPr id="14" name="テキスト ボックス 1068">
            <a:extLst>
              <a:ext uri="{FF2B5EF4-FFF2-40B4-BE49-F238E27FC236}">
                <a16:creationId xmlns:a16="http://schemas.microsoft.com/office/drawing/2014/main" id="{691E10CB-2248-42B4-938A-E1A8BEB62AAA}"/>
              </a:ext>
            </a:extLst>
          </p:cNvPr>
          <p:cNvSpPr txBox="1"/>
          <p:nvPr/>
        </p:nvSpPr>
        <p:spPr>
          <a:xfrm>
            <a:off x="4481463" y="3700075"/>
            <a:ext cx="1163541" cy="22926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my-MM" sz="9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(စိမ့်မြေအမျိုးအစား)</a:t>
            </a:r>
          </a:p>
        </p:txBody>
      </p:sp>
      <p:sp>
        <p:nvSpPr>
          <p:cNvPr id="15" name="テキスト ボックス 1078">
            <a:extLst>
              <a:ext uri="{FF2B5EF4-FFF2-40B4-BE49-F238E27FC236}">
                <a16:creationId xmlns:a16="http://schemas.microsoft.com/office/drawing/2014/main" id="{75C0B015-5463-43AB-8739-7A24376E46C9}"/>
              </a:ext>
            </a:extLst>
          </p:cNvPr>
          <p:cNvSpPr txBox="1"/>
          <p:nvPr/>
        </p:nvSpPr>
        <p:spPr>
          <a:xfrm>
            <a:off x="1434348" y="2638431"/>
            <a:ext cx="1998053" cy="22926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my-MM" sz="9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အလတ်စားမြေသားအစိုတူး ဘူဒိုဇာ</a:t>
            </a:r>
          </a:p>
        </p:txBody>
      </p:sp>
      <p:sp>
        <p:nvSpPr>
          <p:cNvPr id="16" name="テキスト ボックス 1140">
            <a:extLst>
              <a:ext uri="{FF2B5EF4-FFF2-40B4-BE49-F238E27FC236}">
                <a16:creationId xmlns:a16="http://schemas.microsoft.com/office/drawing/2014/main" id="{03161C2F-D9E0-46A1-B6A1-AA91F8F39DC0}"/>
              </a:ext>
            </a:extLst>
          </p:cNvPr>
          <p:cNvSpPr txBox="1"/>
          <p:nvPr/>
        </p:nvSpPr>
        <p:spPr>
          <a:xfrm>
            <a:off x="1446292" y="2961582"/>
            <a:ext cx="2025237" cy="22926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my-MM" sz="900" kern="10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အလတ်စားဘူဒိုဇာ</a:t>
            </a:r>
          </a:p>
        </p:txBody>
      </p:sp>
      <p:sp>
        <p:nvSpPr>
          <p:cNvPr id="17" name="テキスト ボックス 1145">
            <a:extLst>
              <a:ext uri="{FF2B5EF4-FFF2-40B4-BE49-F238E27FC236}">
                <a16:creationId xmlns:a16="http://schemas.microsoft.com/office/drawing/2014/main" id="{204CBC5A-305C-4162-9334-D7EDC33C5087}"/>
              </a:ext>
            </a:extLst>
          </p:cNvPr>
          <p:cNvSpPr txBox="1"/>
          <p:nvPr/>
        </p:nvSpPr>
        <p:spPr>
          <a:xfrm>
            <a:off x="1434348" y="3343185"/>
            <a:ext cx="2025237" cy="22926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my-MM" sz="900" kern="10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အကြီးစားဘူဒိုဇာ</a:t>
            </a:r>
          </a:p>
        </p:txBody>
      </p:sp>
      <p:sp>
        <p:nvSpPr>
          <p:cNvPr id="19" name="テキスト ボックス 1149">
            <a:extLst>
              <a:ext uri="{FF2B5EF4-FFF2-40B4-BE49-F238E27FC236}">
                <a16:creationId xmlns:a16="http://schemas.microsoft.com/office/drawing/2014/main" id="{3A71EB66-513C-49E1-BBAA-0844C652A5D4}"/>
              </a:ext>
            </a:extLst>
          </p:cNvPr>
          <p:cNvSpPr txBox="1"/>
          <p:nvPr/>
        </p:nvSpPr>
        <p:spPr>
          <a:xfrm>
            <a:off x="1453912" y="3672887"/>
            <a:ext cx="2025237" cy="22926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my-MM" sz="900" kern="10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scraper ဘူဒိုဇာမြေကော်စက်</a:t>
            </a:r>
          </a:p>
        </p:txBody>
      </p:sp>
      <p:sp>
        <p:nvSpPr>
          <p:cNvPr id="20" name="テキスト ボックス 1156">
            <a:extLst>
              <a:ext uri="{FF2B5EF4-FFF2-40B4-BE49-F238E27FC236}">
                <a16:creationId xmlns:a16="http://schemas.microsoft.com/office/drawing/2014/main" id="{2D183840-CA35-460E-8E69-4734A2BE6741}"/>
              </a:ext>
            </a:extLst>
          </p:cNvPr>
          <p:cNvSpPr txBox="1"/>
          <p:nvPr/>
        </p:nvSpPr>
        <p:spPr>
          <a:xfrm>
            <a:off x="1446292" y="4052594"/>
            <a:ext cx="2025237" cy="22926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my-MM" sz="9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အခြားစက်ဖြင့်ချိတ်ဆွဲမောင်းနှင်ရသောအမျိုးအစား scraper</a:t>
            </a:r>
          </a:p>
        </p:txBody>
      </p:sp>
      <p:sp>
        <p:nvSpPr>
          <p:cNvPr id="21" name="テキスト ボックス 1166">
            <a:extLst>
              <a:ext uri="{FF2B5EF4-FFF2-40B4-BE49-F238E27FC236}">
                <a16:creationId xmlns:a16="http://schemas.microsoft.com/office/drawing/2014/main" id="{3B13BF3D-43C9-4110-B6CE-D3D0CDAB16FB}"/>
              </a:ext>
            </a:extLst>
          </p:cNvPr>
          <p:cNvSpPr txBox="1"/>
          <p:nvPr/>
        </p:nvSpPr>
        <p:spPr>
          <a:xfrm>
            <a:off x="1436118" y="4411066"/>
            <a:ext cx="2025237" cy="22926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my-MM" sz="900" kern="10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မော်တာ scraper</a:t>
            </a:r>
          </a:p>
        </p:txBody>
      </p:sp>
      <p:sp>
        <p:nvSpPr>
          <p:cNvPr id="22" name="テキスト ボックス 1171">
            <a:extLst>
              <a:ext uri="{FF2B5EF4-FFF2-40B4-BE49-F238E27FC236}">
                <a16:creationId xmlns:a16="http://schemas.microsoft.com/office/drawing/2014/main" id="{E0645841-87D5-4129-BEF6-3BB9CF545780}"/>
              </a:ext>
            </a:extLst>
          </p:cNvPr>
          <p:cNvSpPr txBox="1"/>
          <p:nvPr/>
        </p:nvSpPr>
        <p:spPr>
          <a:xfrm>
            <a:off x="1446293" y="4756985"/>
            <a:ext cx="2025237" cy="22926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my-MM" sz="900" kern="10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မြေသယ်ကား</a:t>
            </a:r>
          </a:p>
        </p:txBody>
      </p:sp>
      <p:sp>
        <p:nvSpPr>
          <p:cNvPr id="23" name="テキスト ボックス 1177">
            <a:extLst>
              <a:ext uri="{FF2B5EF4-FFF2-40B4-BE49-F238E27FC236}">
                <a16:creationId xmlns:a16="http://schemas.microsoft.com/office/drawing/2014/main" id="{E8319F0E-D698-482E-896F-46063EEB0884}"/>
              </a:ext>
            </a:extLst>
          </p:cNvPr>
          <p:cNvSpPr txBox="1"/>
          <p:nvPr/>
        </p:nvSpPr>
        <p:spPr>
          <a:xfrm>
            <a:off x="6537976" y="3690523"/>
            <a:ext cx="1163541" cy="22926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my-MM" sz="900" kern="10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(ဝန်တင်နိုင်စွမ်း)</a:t>
            </a:r>
          </a:p>
        </p:txBody>
      </p:sp>
    </p:spTree>
    <p:extLst>
      <p:ext uri="{BB962C8B-B14F-4D97-AF65-F5344CB8AC3E}">
        <p14:creationId xmlns:p14="http://schemas.microsoft.com/office/powerpoint/2010/main" val="2135740118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my-MM" sz="1600" dirty="0"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မြေအလေးချိန်ကိုပြောင်းလဲမှု</a:t>
            </a:r>
            <a:endParaRPr kumimoji="1" lang="ja-JP" altLang="en-US" sz="1600" dirty="0"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419600" y="6452605"/>
            <a:ext cx="4576562" cy="2308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my-MM" sz="900" dirty="0">
                <a:solidFill>
                  <a:prstClr val="black"/>
                </a:solidFill>
                <a:latin typeface="Pyidaungsu" pitchFamily="34" charset="0"/>
                <a:cs typeface="Pyidaungsu" pitchFamily="34" charset="0"/>
              </a:rPr>
              <a:t>ဖတ်စာအုပ်စာမျက်နှာ 216 / အထောက်အကူပြုစာအုပ် စာမျက်နှာ 114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>
              <a:buFont typeface="Arial" panose="020B0604020202020204" pitchFamily="34" charset="0"/>
              <a:buNone/>
            </a:pPr>
            <a:endParaRPr lang="ja-JP" altLang="en-US" sz="20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1810156" y="1697043"/>
            <a:ext cx="2168078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my-MM" sz="1200" dirty="0">
                <a:solidFill>
                  <a:prstClr val="black"/>
                </a:solidFill>
                <a:latin typeface="Pyidaungsu" pitchFamily="34" charset="0"/>
                <a:cs typeface="Pyidaungsu" pitchFamily="34" charset="0"/>
              </a:rPr>
              <a:t>မြေအလေးချိန််၏ပြောင်းလဲမှုနှုန်း</a:t>
            </a: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438" y="1985997"/>
            <a:ext cx="4005545" cy="3364658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9804" y="2719238"/>
            <a:ext cx="3514725" cy="1647825"/>
          </a:xfrm>
          <a:prstGeom prst="rect">
            <a:avLst/>
          </a:prstGeom>
        </p:spPr>
      </p:pic>
      <p:sp>
        <p:nvSpPr>
          <p:cNvPr id="13" name="テキスト ボックス 12"/>
          <p:cNvSpPr txBox="1"/>
          <p:nvPr/>
        </p:nvSpPr>
        <p:spPr>
          <a:xfrm>
            <a:off x="5651112" y="4228563"/>
            <a:ext cx="2052107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my-MM" sz="1200" dirty="0">
                <a:solidFill>
                  <a:prstClr val="black"/>
                </a:solidFill>
                <a:latin typeface="Pyidaungsu" pitchFamily="34" charset="0"/>
                <a:cs typeface="Pyidaungsu" pitchFamily="34" charset="0"/>
              </a:rPr>
              <a:t>မြေအလေးချိန်ကိုပြောင်းလဲမှု</a:t>
            </a:r>
          </a:p>
        </p:txBody>
      </p:sp>
      <p:sp>
        <p:nvSpPr>
          <p:cNvPr id="10" name="テキスト ボックス 1194">
            <a:extLst>
              <a:ext uri="{FF2B5EF4-FFF2-40B4-BE49-F238E27FC236}">
                <a16:creationId xmlns:a16="http://schemas.microsoft.com/office/drawing/2014/main" id="{995B42FA-D7B0-4CAB-84FE-ADA41D0D567C}"/>
              </a:ext>
            </a:extLst>
          </p:cNvPr>
          <p:cNvSpPr txBox="1"/>
          <p:nvPr/>
        </p:nvSpPr>
        <p:spPr>
          <a:xfrm>
            <a:off x="1483170" y="2076049"/>
            <a:ext cx="1005771" cy="14097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my-MM" sz="6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နာမည်</a:t>
            </a:r>
            <a:endParaRPr lang="ja-JP" altLang="en-US" sz="6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11" name="テキスト ボックス 1269">
            <a:extLst>
              <a:ext uri="{FF2B5EF4-FFF2-40B4-BE49-F238E27FC236}">
                <a16:creationId xmlns:a16="http://schemas.microsoft.com/office/drawing/2014/main" id="{DCB55DA6-1DD6-4E0A-83AD-726C4DBC2937}"/>
              </a:ext>
            </a:extLst>
          </p:cNvPr>
          <p:cNvSpPr txBox="1"/>
          <p:nvPr/>
        </p:nvSpPr>
        <p:spPr>
          <a:xfrm>
            <a:off x="886231" y="2600628"/>
            <a:ext cx="692284" cy="14097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my-MM" sz="6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ကျောက်သို့မဟုတ်</a:t>
            </a:r>
            <a:r>
              <a:rPr lang="en-US" sz="6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 </a:t>
            </a:r>
            <a:r>
              <a:rPr lang="my-MM" sz="6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ကျောက်တုံး</a:t>
            </a:r>
            <a:endParaRPr lang="ja-JP" altLang="en-US" sz="6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12" name="テキスト ボックス 1293">
            <a:extLst>
              <a:ext uri="{FF2B5EF4-FFF2-40B4-BE49-F238E27FC236}">
                <a16:creationId xmlns:a16="http://schemas.microsoft.com/office/drawing/2014/main" id="{678E0D52-5658-4DCC-A626-FB42E908A15C}"/>
              </a:ext>
            </a:extLst>
          </p:cNvPr>
          <p:cNvSpPr txBox="1"/>
          <p:nvPr/>
        </p:nvSpPr>
        <p:spPr>
          <a:xfrm>
            <a:off x="893060" y="3388727"/>
            <a:ext cx="692284" cy="14097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my-MM" sz="6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ကျောက်စရစ်ရောနှော</a:t>
            </a:r>
            <a:r>
              <a:rPr lang="en-US" sz="6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 </a:t>
            </a:r>
            <a:r>
              <a:rPr lang="my-MM" sz="6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နေသောမြေ</a:t>
            </a:r>
            <a:endParaRPr lang="ja-JP" altLang="en-US" sz="6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14" name="テキスト ボックス 1305">
            <a:extLst>
              <a:ext uri="{FF2B5EF4-FFF2-40B4-BE49-F238E27FC236}">
                <a16:creationId xmlns:a16="http://schemas.microsoft.com/office/drawing/2014/main" id="{1B095106-FC1C-4A1C-99F2-147FFE2C145A}"/>
              </a:ext>
            </a:extLst>
          </p:cNvPr>
          <p:cNvSpPr txBox="1"/>
          <p:nvPr/>
        </p:nvSpPr>
        <p:spPr>
          <a:xfrm>
            <a:off x="893060" y="3916983"/>
            <a:ext cx="692284" cy="14097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my-MM" sz="600" kern="10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သဲ</a:t>
            </a:r>
            <a:endParaRPr lang="ja-JP" altLang="en-US" sz="6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15" name="テキスト ボックス 1856">
            <a:extLst>
              <a:ext uri="{FF2B5EF4-FFF2-40B4-BE49-F238E27FC236}">
                <a16:creationId xmlns:a16="http://schemas.microsoft.com/office/drawing/2014/main" id="{021539B6-3696-422E-9287-FE53FA7CD814}"/>
              </a:ext>
            </a:extLst>
          </p:cNvPr>
          <p:cNvSpPr txBox="1"/>
          <p:nvPr/>
        </p:nvSpPr>
        <p:spPr>
          <a:xfrm>
            <a:off x="897661" y="4367278"/>
            <a:ext cx="692284" cy="14097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my-MM" sz="600" kern="10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သာမန်မြေ</a:t>
            </a:r>
            <a:endParaRPr lang="ja-JP" altLang="en-US" sz="6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16" name="テキスト ボックス 1857">
            <a:extLst>
              <a:ext uri="{FF2B5EF4-FFF2-40B4-BE49-F238E27FC236}">
                <a16:creationId xmlns:a16="http://schemas.microsoft.com/office/drawing/2014/main" id="{FDCED03E-27B5-453D-BA8C-75F829BA31EE}"/>
              </a:ext>
            </a:extLst>
          </p:cNvPr>
          <p:cNvSpPr txBox="1"/>
          <p:nvPr/>
        </p:nvSpPr>
        <p:spPr>
          <a:xfrm>
            <a:off x="897661" y="4922823"/>
            <a:ext cx="692284" cy="14097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my-MM" sz="6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ထူထဲစေးကပ်သောမြေစသည်</a:t>
            </a:r>
            <a:endParaRPr lang="ja-JP" altLang="en-US" sz="6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17" name="テキスト ボックス 1858">
            <a:extLst>
              <a:ext uri="{FF2B5EF4-FFF2-40B4-BE49-F238E27FC236}">
                <a16:creationId xmlns:a16="http://schemas.microsoft.com/office/drawing/2014/main" id="{4AA7799E-2FEC-43AD-AE8E-252C7574BABA}"/>
              </a:ext>
            </a:extLst>
          </p:cNvPr>
          <p:cNvSpPr txBox="1"/>
          <p:nvPr/>
        </p:nvSpPr>
        <p:spPr>
          <a:xfrm>
            <a:off x="1763617" y="2291663"/>
            <a:ext cx="1136390" cy="14097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my-MM" sz="600" kern="10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မာကျောသောကျောက်</a:t>
            </a:r>
            <a:endParaRPr lang="ja-JP" altLang="en-US" sz="6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19" name="テキスト ボックス 1859">
            <a:extLst>
              <a:ext uri="{FF2B5EF4-FFF2-40B4-BE49-F238E27FC236}">
                <a16:creationId xmlns:a16="http://schemas.microsoft.com/office/drawing/2014/main" id="{0AB99E00-4533-46BD-A9FF-5248FA9D32C3}"/>
              </a:ext>
            </a:extLst>
          </p:cNvPr>
          <p:cNvSpPr txBox="1"/>
          <p:nvPr/>
        </p:nvSpPr>
        <p:spPr>
          <a:xfrm>
            <a:off x="1674747" y="2499179"/>
            <a:ext cx="1327578" cy="14097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my-MM" sz="6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အလယ်အလတ်မာကျောသောကျောက်</a:t>
            </a:r>
            <a:endParaRPr lang="ja-JP" altLang="en-US" sz="6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20" name="テキスト ボックス 1860">
            <a:extLst>
              <a:ext uri="{FF2B5EF4-FFF2-40B4-BE49-F238E27FC236}">
                <a16:creationId xmlns:a16="http://schemas.microsoft.com/office/drawing/2014/main" id="{95C422AC-0EAB-4D99-9D77-5C8105EF82AC}"/>
              </a:ext>
            </a:extLst>
          </p:cNvPr>
          <p:cNvSpPr txBox="1"/>
          <p:nvPr/>
        </p:nvSpPr>
        <p:spPr>
          <a:xfrm>
            <a:off x="1763617" y="2736987"/>
            <a:ext cx="1136390" cy="14097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my-MM" sz="600" kern="10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ပျော့သောကျောက်</a:t>
            </a:r>
            <a:endParaRPr lang="ja-JP" altLang="en-US" sz="6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21" name="テキスト ボックス 1861">
            <a:extLst>
              <a:ext uri="{FF2B5EF4-FFF2-40B4-BE49-F238E27FC236}">
                <a16:creationId xmlns:a16="http://schemas.microsoft.com/office/drawing/2014/main" id="{1FC466A3-1933-406F-BCC5-4011D442CB76}"/>
              </a:ext>
            </a:extLst>
          </p:cNvPr>
          <p:cNvSpPr txBox="1"/>
          <p:nvPr/>
        </p:nvSpPr>
        <p:spPr>
          <a:xfrm>
            <a:off x="1641989" y="2946114"/>
            <a:ext cx="1416980" cy="14097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my-MM" sz="6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ကျောက်အစုအပုံ / တန်ဖိုးရှိကျောက်သား</a:t>
            </a:r>
            <a:endParaRPr lang="ja-JP" altLang="en-US" sz="6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22" name="テキスト ボックス 1862">
            <a:extLst>
              <a:ext uri="{FF2B5EF4-FFF2-40B4-BE49-F238E27FC236}">
                <a16:creationId xmlns:a16="http://schemas.microsoft.com/office/drawing/2014/main" id="{C0679BD5-AC7C-4960-B230-91BF0F51EAA6}"/>
              </a:ext>
            </a:extLst>
          </p:cNvPr>
          <p:cNvSpPr txBox="1"/>
          <p:nvPr/>
        </p:nvSpPr>
        <p:spPr>
          <a:xfrm>
            <a:off x="1709191" y="3175144"/>
            <a:ext cx="1214762" cy="14097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my-MM" sz="600" kern="10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ကျောက်စရစ်</a:t>
            </a:r>
            <a:endParaRPr lang="ja-JP" altLang="en-US" sz="600" kern="10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23" name="テキスト ボックス 1863">
            <a:extLst>
              <a:ext uri="{FF2B5EF4-FFF2-40B4-BE49-F238E27FC236}">
                <a16:creationId xmlns:a16="http://schemas.microsoft.com/office/drawing/2014/main" id="{C94078BC-4C5B-468F-82A7-5530D3F3CED6}"/>
              </a:ext>
            </a:extLst>
          </p:cNvPr>
          <p:cNvSpPr txBox="1"/>
          <p:nvPr/>
        </p:nvSpPr>
        <p:spPr>
          <a:xfrm>
            <a:off x="1709191" y="3390395"/>
            <a:ext cx="1214762" cy="14097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my-MM" sz="6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မာကျောသောမြေဆီလွှာ</a:t>
            </a:r>
            <a:endParaRPr lang="ja-JP" altLang="en-US" sz="6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24" name="テキスト ボックス 1864">
            <a:extLst>
              <a:ext uri="{FF2B5EF4-FFF2-40B4-BE49-F238E27FC236}">
                <a16:creationId xmlns:a16="http://schemas.microsoft.com/office/drawing/2014/main" id="{E1560057-5F24-4BF4-9FF9-68D775125323}"/>
              </a:ext>
            </a:extLst>
          </p:cNvPr>
          <p:cNvSpPr txBox="1"/>
          <p:nvPr/>
        </p:nvSpPr>
        <p:spPr>
          <a:xfrm>
            <a:off x="1709191" y="3611943"/>
            <a:ext cx="1214762" cy="14097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my-MM" sz="6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တောင့်တင်းခိုင်မာသော မာကျောသောမြေဆီလွှာ</a:t>
            </a:r>
            <a:endParaRPr lang="ja-JP" altLang="en-US" sz="6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25" name="テキスト ボックス 1865">
            <a:extLst>
              <a:ext uri="{FF2B5EF4-FFF2-40B4-BE49-F238E27FC236}">
                <a16:creationId xmlns:a16="http://schemas.microsoft.com/office/drawing/2014/main" id="{48FE0D0A-8CEB-4B61-A804-75228A78B977}"/>
              </a:ext>
            </a:extLst>
          </p:cNvPr>
          <p:cNvSpPr txBox="1"/>
          <p:nvPr/>
        </p:nvSpPr>
        <p:spPr>
          <a:xfrm>
            <a:off x="1724431" y="3808650"/>
            <a:ext cx="1214762" cy="14097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my-MM" sz="600" kern="10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သဲ</a:t>
            </a:r>
            <a:endParaRPr lang="ja-JP" altLang="en-US" sz="6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26" name="テキスト ボックス 1866">
            <a:extLst>
              <a:ext uri="{FF2B5EF4-FFF2-40B4-BE49-F238E27FC236}">
                <a16:creationId xmlns:a16="http://schemas.microsoft.com/office/drawing/2014/main" id="{C0D484AA-5095-43E0-BD10-2A7C1073D9B3}"/>
              </a:ext>
            </a:extLst>
          </p:cNvPr>
          <p:cNvSpPr txBox="1"/>
          <p:nvPr/>
        </p:nvSpPr>
        <p:spPr>
          <a:xfrm>
            <a:off x="1742797" y="4043217"/>
            <a:ext cx="1214762" cy="14097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my-MM" sz="6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ကျောက်အစုအပုံ / တန်ဖိုးရှိ</a:t>
            </a:r>
            <a:r>
              <a:rPr lang="en-US" sz="6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 </a:t>
            </a:r>
            <a:r>
              <a:rPr lang="my-MM" sz="6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ကျောက်သားရောနှောနေ‌သောသဲ</a:t>
            </a:r>
            <a:endParaRPr lang="ja-JP" altLang="en-US" sz="6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27" name="テキスト ボックス 1867">
            <a:extLst>
              <a:ext uri="{FF2B5EF4-FFF2-40B4-BE49-F238E27FC236}">
                <a16:creationId xmlns:a16="http://schemas.microsoft.com/office/drawing/2014/main" id="{48EA4B04-C2F7-4129-94F3-1F8483AE9A2B}"/>
              </a:ext>
            </a:extLst>
          </p:cNvPr>
          <p:cNvSpPr txBox="1"/>
          <p:nvPr/>
        </p:nvSpPr>
        <p:spPr>
          <a:xfrm>
            <a:off x="1724431" y="4264136"/>
            <a:ext cx="1214762" cy="14097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my-MM" sz="6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မာကျောသောမြေဆီလွှာ</a:t>
            </a:r>
            <a:endParaRPr lang="ja-JP" altLang="en-US" sz="6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28" name="テキスト ボックス 1868">
            <a:extLst>
              <a:ext uri="{FF2B5EF4-FFF2-40B4-BE49-F238E27FC236}">
                <a16:creationId xmlns:a16="http://schemas.microsoft.com/office/drawing/2014/main" id="{623809CF-81EE-459A-B403-6A6DF3ED4F77}"/>
              </a:ext>
            </a:extLst>
          </p:cNvPr>
          <p:cNvSpPr txBox="1"/>
          <p:nvPr/>
        </p:nvSpPr>
        <p:spPr>
          <a:xfrm>
            <a:off x="1709191" y="4478387"/>
            <a:ext cx="1293134" cy="14097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50000"/>
              </a:lnSpc>
            </a:pPr>
            <a:r>
              <a:rPr lang="my-MM" sz="5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ကျောက်အစုအပုံ / တန်ဖိုးရှိကျောက်သား</a:t>
            </a:r>
            <a:r>
              <a:rPr lang="en-US" sz="5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 </a:t>
            </a:r>
            <a:r>
              <a:rPr lang="my-MM" sz="5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ရောနှောနေ‌သောသဲမြေဆီလွာ</a:t>
            </a:r>
            <a:endParaRPr lang="ja-JP" altLang="en-US" sz="5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29" name="テキスト ボックス 1869">
            <a:extLst>
              <a:ext uri="{FF2B5EF4-FFF2-40B4-BE49-F238E27FC236}">
                <a16:creationId xmlns:a16="http://schemas.microsoft.com/office/drawing/2014/main" id="{B7DA7365-1209-45C7-83A0-D311B0004CFC}"/>
              </a:ext>
            </a:extLst>
          </p:cNvPr>
          <p:cNvSpPr txBox="1"/>
          <p:nvPr/>
        </p:nvSpPr>
        <p:spPr>
          <a:xfrm>
            <a:off x="1986056" y="4711368"/>
            <a:ext cx="692284" cy="14097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my-MM" sz="600" kern="10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ထူထဲစေးကပ်သောမြေ</a:t>
            </a:r>
            <a:endParaRPr lang="ja-JP" altLang="en-US" sz="6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30" name="テキスト ボックス 1870">
            <a:extLst>
              <a:ext uri="{FF2B5EF4-FFF2-40B4-BE49-F238E27FC236}">
                <a16:creationId xmlns:a16="http://schemas.microsoft.com/office/drawing/2014/main" id="{9C994844-F7DA-4EFC-B331-04C7635834BC}"/>
              </a:ext>
            </a:extLst>
          </p:cNvPr>
          <p:cNvSpPr txBox="1"/>
          <p:nvPr/>
        </p:nvSpPr>
        <p:spPr>
          <a:xfrm>
            <a:off x="1674747" y="4909487"/>
            <a:ext cx="1327578" cy="15430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my-MM" sz="5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ကျောက်စရစ်ရောနှောနေ‌သောထူထဲစေး</a:t>
            </a:r>
            <a:r>
              <a:rPr lang="en-US" sz="5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 </a:t>
            </a:r>
            <a:r>
              <a:rPr lang="my-MM" sz="5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ကပ်သောမြေ</a:t>
            </a:r>
            <a:endParaRPr lang="ja-JP" altLang="en-US" sz="5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31" name="テキスト ボックス 1871">
            <a:extLst>
              <a:ext uri="{FF2B5EF4-FFF2-40B4-BE49-F238E27FC236}">
                <a16:creationId xmlns:a16="http://schemas.microsoft.com/office/drawing/2014/main" id="{93BD4794-7FDF-4168-9E16-950B0BF1BA2C}"/>
              </a:ext>
            </a:extLst>
          </p:cNvPr>
          <p:cNvSpPr txBox="1"/>
          <p:nvPr/>
        </p:nvSpPr>
        <p:spPr>
          <a:xfrm>
            <a:off x="1674747" y="5131916"/>
            <a:ext cx="1314904" cy="14097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my-MM" sz="5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ကျောက်အစုအပုံ / တန်ဖိုးရှိ</a:t>
            </a:r>
            <a:r>
              <a:rPr lang="en-US" sz="5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 </a:t>
            </a:r>
            <a:r>
              <a:rPr lang="my-MM" sz="5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ကျောက်သား</a:t>
            </a:r>
            <a:r>
              <a:rPr lang="en-US" sz="5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 </a:t>
            </a:r>
            <a:r>
              <a:rPr lang="my-MM" sz="5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ရောနှောနေ‌သောထူထဲစေးကပ်သောမြေ</a:t>
            </a:r>
            <a:endParaRPr lang="ja-JP" altLang="en-US" sz="5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32" name="テキスト ボックス 1873">
            <a:extLst>
              <a:ext uri="{FF2B5EF4-FFF2-40B4-BE49-F238E27FC236}">
                <a16:creationId xmlns:a16="http://schemas.microsoft.com/office/drawing/2014/main" id="{28A24FFB-561B-4AB2-B457-E879C4050FB4}"/>
              </a:ext>
            </a:extLst>
          </p:cNvPr>
          <p:cNvSpPr txBox="1"/>
          <p:nvPr/>
        </p:nvSpPr>
        <p:spPr>
          <a:xfrm>
            <a:off x="5097983" y="3087083"/>
            <a:ext cx="553130" cy="15854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my-MM" sz="7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သဘာဝမြေကြီး</a:t>
            </a:r>
            <a:endParaRPr lang="ja-JP" altLang="en-US" sz="7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33" name="テキスト ボックス 1874">
            <a:extLst>
              <a:ext uri="{FF2B5EF4-FFF2-40B4-BE49-F238E27FC236}">
                <a16:creationId xmlns:a16="http://schemas.microsoft.com/office/drawing/2014/main" id="{1CA15514-1892-4F28-B6B7-C703F1015B5D}"/>
              </a:ext>
            </a:extLst>
          </p:cNvPr>
          <p:cNvSpPr txBox="1"/>
          <p:nvPr/>
        </p:nvSpPr>
        <p:spPr>
          <a:xfrm>
            <a:off x="4919805" y="3443454"/>
            <a:ext cx="1222050" cy="16086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my-MM" sz="7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①သဘာဝမြေကြီး၏မြေအလေးချိန်</a:t>
            </a:r>
            <a:endParaRPr lang="ja-JP" altLang="en-US" sz="7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34" name="テキスト ボックス 1875">
            <a:extLst>
              <a:ext uri="{FF2B5EF4-FFF2-40B4-BE49-F238E27FC236}">
                <a16:creationId xmlns:a16="http://schemas.microsoft.com/office/drawing/2014/main" id="{3E5889F6-DF9E-43E3-95E0-937925301157}"/>
              </a:ext>
            </a:extLst>
          </p:cNvPr>
          <p:cNvSpPr txBox="1"/>
          <p:nvPr/>
        </p:nvSpPr>
        <p:spPr>
          <a:xfrm>
            <a:off x="6214683" y="3432721"/>
            <a:ext cx="1181437" cy="17160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my-MM" sz="7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②ပြိုကွဲသွားသောမြေအလေးချိန်</a:t>
            </a:r>
            <a:endParaRPr lang="ja-JP" altLang="en-US" sz="7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35" name="テキスト ボックス 1876">
            <a:extLst>
              <a:ext uri="{FF2B5EF4-FFF2-40B4-BE49-F238E27FC236}">
                <a16:creationId xmlns:a16="http://schemas.microsoft.com/office/drawing/2014/main" id="{7B7982BA-EEB2-450A-99C0-60D46CCD9551}"/>
              </a:ext>
            </a:extLst>
          </p:cNvPr>
          <p:cNvSpPr txBox="1"/>
          <p:nvPr/>
        </p:nvSpPr>
        <p:spPr>
          <a:xfrm>
            <a:off x="7396120" y="3495443"/>
            <a:ext cx="1038409" cy="15584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my-MM" sz="7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③သိပ်သည်းအောင်ပြုလုပ်</a:t>
            </a:r>
            <a:r>
              <a:rPr lang="en-US" sz="7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 </a:t>
            </a:r>
            <a:r>
              <a:rPr lang="my-MM" sz="7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ထားသောမြေအလေးချိန်</a:t>
            </a:r>
            <a:endParaRPr lang="ja-JP" altLang="en-US" sz="7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3847695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my-MM" sz="1600" dirty="0"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မြေပြိုခြင်း၏အကြောင်းရင်းများနှင့်လက္ခဏာများ မြေပြိုခြင်း၏အကြောင်းရင်းများ</a:t>
            </a:r>
            <a:endParaRPr kumimoji="1" lang="ja-JP" altLang="en-US" sz="1600" dirty="0"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419600" y="6452605"/>
            <a:ext cx="4576562" cy="2308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my-MM" sz="900" dirty="0">
                <a:solidFill>
                  <a:prstClr val="black"/>
                </a:solidFill>
                <a:latin typeface="Pyidaungsu" pitchFamily="34" charset="0"/>
                <a:cs typeface="Pyidaungsu" pitchFamily="34" charset="0"/>
              </a:rPr>
              <a:t>ဖတ်စာအုပ်စာမျက်နှာ 218 / အထောက်အကူပြုစာအုပ် စာမျက်နှာ 116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>
              <a:buFont typeface="Arial" panose="020B0604020202020204" pitchFamily="34" charset="0"/>
              <a:buNone/>
            </a:pPr>
            <a:endParaRPr lang="ja-JP" altLang="en-US" sz="20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2665921" y="1313539"/>
            <a:ext cx="3780718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my-MM" sz="1100" dirty="0">
                <a:solidFill>
                  <a:prstClr val="black"/>
                </a:solidFill>
                <a:latin typeface="Pyidaungsu" pitchFamily="34" charset="0"/>
                <a:cs typeface="Pyidaungsu" pitchFamily="34" charset="0"/>
              </a:rPr>
              <a:t>တူးဖော်ခြင်းမျက်နှာပြင်၏အစောင်းနှင့် အမြင့်စံနှုန်း</a:t>
            </a: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5921" y="1566677"/>
            <a:ext cx="4179012" cy="4743450"/>
          </a:xfrm>
          <a:prstGeom prst="rect">
            <a:avLst/>
          </a:prstGeom>
        </p:spPr>
      </p:pic>
      <p:sp>
        <p:nvSpPr>
          <p:cNvPr id="7" name="テキスト ボックス 1877">
            <a:extLst>
              <a:ext uri="{FF2B5EF4-FFF2-40B4-BE49-F238E27FC236}">
                <a16:creationId xmlns:a16="http://schemas.microsoft.com/office/drawing/2014/main" id="{6C26CC83-7E7B-411F-AD3B-6F59028015A1}"/>
              </a:ext>
            </a:extLst>
          </p:cNvPr>
          <p:cNvSpPr txBox="1"/>
          <p:nvPr/>
        </p:nvSpPr>
        <p:spPr>
          <a:xfrm>
            <a:off x="2756416" y="1607961"/>
            <a:ext cx="554606" cy="13210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my-MM" sz="5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သဘာဝမြေကြီး၏အမျိုးအစားများ</a:t>
            </a:r>
            <a:endParaRPr lang="ja-JP" altLang="en-US" sz="5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8" name="テキスト ボックス 1878">
            <a:extLst>
              <a:ext uri="{FF2B5EF4-FFF2-40B4-BE49-F238E27FC236}">
                <a16:creationId xmlns:a16="http://schemas.microsoft.com/office/drawing/2014/main" id="{A6A7EE5A-3FA3-4DCC-AF20-5F2E287A0CD9}"/>
              </a:ext>
            </a:extLst>
          </p:cNvPr>
          <p:cNvSpPr txBox="1"/>
          <p:nvPr/>
        </p:nvSpPr>
        <p:spPr>
          <a:xfrm>
            <a:off x="3988494" y="1632773"/>
            <a:ext cx="2021782" cy="10287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my-MM" sz="700" kern="10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တူးဖော်ခြင်းမျက်နှာပြင်၏အမြင့် / အစောင်း</a:t>
            </a:r>
            <a:endParaRPr lang="ja-JP" altLang="en-US" sz="7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10" name="テキスト ボックス 1879">
            <a:extLst>
              <a:ext uri="{FF2B5EF4-FFF2-40B4-BE49-F238E27FC236}">
                <a16:creationId xmlns:a16="http://schemas.microsoft.com/office/drawing/2014/main" id="{87AF80DA-49D0-4766-95A8-C3D9543F7007}"/>
              </a:ext>
            </a:extLst>
          </p:cNvPr>
          <p:cNvSpPr txBox="1"/>
          <p:nvPr/>
        </p:nvSpPr>
        <p:spPr>
          <a:xfrm>
            <a:off x="2747142" y="2026245"/>
            <a:ext cx="563880" cy="73418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my-MM" sz="6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ကျောက်တုံး</a:t>
            </a:r>
            <a:r>
              <a:rPr lang="en-US" sz="6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 </a:t>
            </a:r>
            <a:r>
              <a:rPr lang="my-MM" sz="6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သို့မဟုတ် မာကျောသောရွှံ့စေးမှဖြစ်လာသောသဘာဝမြေကြီး</a:t>
            </a:r>
            <a:endParaRPr lang="ja-JP" altLang="en-US" sz="6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11" name="テキスト ボックス 1880">
            <a:extLst>
              <a:ext uri="{FF2B5EF4-FFF2-40B4-BE49-F238E27FC236}">
                <a16:creationId xmlns:a16="http://schemas.microsoft.com/office/drawing/2014/main" id="{4D83F31E-4F8C-45A5-AB4E-1047B68B5FD5}"/>
              </a:ext>
            </a:extLst>
          </p:cNvPr>
          <p:cNvSpPr txBox="1"/>
          <p:nvPr/>
        </p:nvSpPr>
        <p:spPr>
          <a:xfrm>
            <a:off x="2740468" y="3406815"/>
            <a:ext cx="563880" cy="13716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my-MM" sz="600" kern="10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အခြားသောသဘာဝမြေကြီး</a:t>
            </a:r>
            <a:endParaRPr lang="ja-JP" altLang="en-US" sz="6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12" name="テキスト ボックス 1881">
            <a:extLst>
              <a:ext uri="{FF2B5EF4-FFF2-40B4-BE49-F238E27FC236}">
                <a16:creationId xmlns:a16="http://schemas.microsoft.com/office/drawing/2014/main" id="{E7B4E686-57BE-468F-A110-FECC1D8B7823}"/>
              </a:ext>
            </a:extLst>
          </p:cNvPr>
          <p:cNvSpPr txBox="1"/>
          <p:nvPr/>
        </p:nvSpPr>
        <p:spPr>
          <a:xfrm>
            <a:off x="2747142" y="4461748"/>
            <a:ext cx="563880" cy="22098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my-MM" sz="6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သဲမှဖြစ်လာသောသဘာဝမြေကြီး</a:t>
            </a:r>
            <a:endParaRPr lang="ja-JP" altLang="en-US" sz="6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13" name="テキスト ボックス 1882">
            <a:extLst>
              <a:ext uri="{FF2B5EF4-FFF2-40B4-BE49-F238E27FC236}">
                <a16:creationId xmlns:a16="http://schemas.microsoft.com/office/drawing/2014/main" id="{E6A9CB41-195F-45C0-B151-EF2AADC1DA44}"/>
              </a:ext>
            </a:extLst>
          </p:cNvPr>
          <p:cNvSpPr txBox="1"/>
          <p:nvPr/>
        </p:nvSpPr>
        <p:spPr>
          <a:xfrm>
            <a:off x="2756416" y="5487420"/>
            <a:ext cx="563880" cy="34671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my-MM" sz="6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ပေါက်ကွဲမှု (happa) ကြောင့်အလွယ်တကူပြိုကျနိုင်သောသဘာဝမြေကြီး</a:t>
            </a:r>
            <a:endParaRPr lang="ja-JP" altLang="en-US" sz="6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14" name="テキスト ボックス 1883">
            <a:extLst>
              <a:ext uri="{FF2B5EF4-FFF2-40B4-BE49-F238E27FC236}">
                <a16:creationId xmlns:a16="http://schemas.microsoft.com/office/drawing/2014/main" id="{FB433F58-C5D3-4052-BF3A-8728ECCD3C23}"/>
              </a:ext>
            </a:extLst>
          </p:cNvPr>
          <p:cNvSpPr txBox="1"/>
          <p:nvPr/>
        </p:nvSpPr>
        <p:spPr>
          <a:xfrm>
            <a:off x="4419600" y="5834130"/>
            <a:ext cx="509830" cy="12596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my-MM" sz="600" kern="100" dirty="0">
                <a:solidFill>
                  <a:prstClr val="black"/>
                </a:solidFill>
                <a:latin typeface="Pyidaungsu" pitchFamily="34" charset="0"/>
                <a:ea typeface="ＭＳ Ｐゴシック" panose="020B0600070205080204" pitchFamily="50" charset="-128"/>
                <a:cs typeface="Pyidaungsu" pitchFamily="34" charset="0"/>
              </a:rPr>
              <a:t>45 </a:t>
            </a:r>
            <a:r>
              <a:rPr lang="my-MM" sz="6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°နှင့်အောက်</a:t>
            </a:r>
            <a:endParaRPr lang="ja-JP" altLang="en-US" sz="700" kern="10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15" name="テキスト ボックス 1884">
            <a:extLst>
              <a:ext uri="{FF2B5EF4-FFF2-40B4-BE49-F238E27FC236}">
                <a16:creationId xmlns:a16="http://schemas.microsoft.com/office/drawing/2014/main" id="{08757D13-A3E5-4994-89E9-68A893044E6A}"/>
              </a:ext>
            </a:extLst>
          </p:cNvPr>
          <p:cNvSpPr txBox="1"/>
          <p:nvPr/>
        </p:nvSpPr>
        <p:spPr>
          <a:xfrm>
            <a:off x="4466593" y="4619744"/>
            <a:ext cx="563880" cy="12596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my-MM" sz="600" kern="100" dirty="0">
                <a:solidFill>
                  <a:prstClr val="black"/>
                </a:solidFill>
                <a:latin typeface="Pyidaungsu" pitchFamily="34" charset="0"/>
                <a:ea typeface="ＭＳ Ｐゴシック" panose="020B0600070205080204" pitchFamily="50" charset="-128"/>
                <a:cs typeface="Pyidaungsu" pitchFamily="34" charset="0"/>
              </a:rPr>
              <a:t>35 </a:t>
            </a:r>
            <a:r>
              <a:rPr lang="my-MM" sz="6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°နှင့်အောက်</a:t>
            </a:r>
            <a:endParaRPr lang="ja-JP" altLang="en-US" sz="700" kern="10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16" name="テキスト ボックス 1885">
            <a:extLst>
              <a:ext uri="{FF2B5EF4-FFF2-40B4-BE49-F238E27FC236}">
                <a16:creationId xmlns:a16="http://schemas.microsoft.com/office/drawing/2014/main" id="{8C47C9E8-9ADA-4DAE-BEC3-FB427F3A41B0}"/>
              </a:ext>
            </a:extLst>
          </p:cNvPr>
          <p:cNvSpPr txBox="1"/>
          <p:nvPr/>
        </p:nvSpPr>
        <p:spPr>
          <a:xfrm>
            <a:off x="4060883" y="3587303"/>
            <a:ext cx="579756" cy="27008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my-MM" sz="600" kern="100" dirty="0">
                <a:solidFill>
                  <a:prstClr val="black"/>
                </a:solidFill>
                <a:latin typeface="Pyidaungsu" pitchFamily="34" charset="0"/>
                <a:ea typeface="ＭＳ Ｐゴシック" panose="020B0600070205080204" pitchFamily="50" charset="-128"/>
                <a:cs typeface="Pyidaungsu" pitchFamily="34" charset="0"/>
              </a:rPr>
              <a:t>90 </a:t>
            </a:r>
            <a:r>
              <a:rPr lang="my-MM" sz="6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°နှင့်အောက်</a:t>
            </a:r>
            <a:endParaRPr lang="ja-JP" altLang="en-US" sz="7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17" name="テキスト ボックス 1886">
            <a:extLst>
              <a:ext uri="{FF2B5EF4-FFF2-40B4-BE49-F238E27FC236}">
                <a16:creationId xmlns:a16="http://schemas.microsoft.com/office/drawing/2014/main" id="{907AF5E4-CB7E-43CF-B0C0-FF0BBA827BC5}"/>
              </a:ext>
            </a:extLst>
          </p:cNvPr>
          <p:cNvSpPr txBox="1"/>
          <p:nvPr/>
        </p:nvSpPr>
        <p:spPr>
          <a:xfrm>
            <a:off x="5224626" y="3609584"/>
            <a:ext cx="635639" cy="17907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my-MM" sz="600" kern="100" dirty="0">
                <a:solidFill>
                  <a:prstClr val="black"/>
                </a:solidFill>
                <a:latin typeface="Pyidaungsu" pitchFamily="34" charset="0"/>
                <a:ea typeface="ＭＳ Ｐゴシック" panose="020B0600070205080204" pitchFamily="50" charset="-128"/>
                <a:cs typeface="Pyidaungsu" pitchFamily="34" charset="0"/>
              </a:rPr>
              <a:t>75 </a:t>
            </a:r>
            <a:r>
              <a:rPr lang="my-MM" sz="6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°နှင့်အောက်</a:t>
            </a:r>
            <a:endParaRPr lang="ja-JP" altLang="en-US" sz="700" kern="10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19" name="テキスト ボックス 1887">
            <a:extLst>
              <a:ext uri="{FF2B5EF4-FFF2-40B4-BE49-F238E27FC236}">
                <a16:creationId xmlns:a16="http://schemas.microsoft.com/office/drawing/2014/main" id="{FBB1FCB8-55ED-4BCC-83F7-6473849CA960}"/>
              </a:ext>
            </a:extLst>
          </p:cNvPr>
          <p:cNvSpPr txBox="1"/>
          <p:nvPr/>
        </p:nvSpPr>
        <p:spPr>
          <a:xfrm>
            <a:off x="6175434" y="3662686"/>
            <a:ext cx="502476" cy="12596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my-MM" sz="600" kern="100" dirty="0">
                <a:solidFill>
                  <a:prstClr val="black"/>
                </a:solidFill>
                <a:latin typeface="Pyidaungsu" pitchFamily="34" charset="0"/>
                <a:ea typeface="ＭＳ Ｐゴシック" panose="020B0600070205080204" pitchFamily="50" charset="-128"/>
                <a:cs typeface="Pyidaungsu" pitchFamily="34" charset="0"/>
              </a:rPr>
              <a:t>60 </a:t>
            </a:r>
            <a:r>
              <a:rPr lang="my-MM" sz="6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°နှင့်အောက်</a:t>
            </a:r>
            <a:endParaRPr lang="ja-JP" altLang="en-US" sz="700" kern="10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20" name="テキスト ボックス 1888">
            <a:extLst>
              <a:ext uri="{FF2B5EF4-FFF2-40B4-BE49-F238E27FC236}">
                <a16:creationId xmlns:a16="http://schemas.microsoft.com/office/drawing/2014/main" id="{221300E5-BE26-4897-8120-2FCD239C771F}"/>
              </a:ext>
            </a:extLst>
          </p:cNvPr>
          <p:cNvSpPr txBox="1"/>
          <p:nvPr/>
        </p:nvSpPr>
        <p:spPr>
          <a:xfrm>
            <a:off x="4458601" y="2427997"/>
            <a:ext cx="563880" cy="12596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my-MM" sz="600" kern="100" dirty="0">
                <a:solidFill>
                  <a:prstClr val="black"/>
                </a:solidFill>
                <a:latin typeface="游ゴシック" panose="020B0400000000000000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  <a:t>90 </a:t>
            </a:r>
            <a:r>
              <a:rPr lang="my-MM" sz="600" kern="100" dirty="0">
                <a:solidFill>
                  <a:prstClr val="black"/>
                </a:solidFill>
                <a:latin typeface="Arial" panose="020B0604020202020204" pitchFamily="34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°နှင့်အောက်</a:t>
            </a:r>
            <a:endParaRPr lang="ja-JP" altLang="en-US" sz="700" kern="100" dirty="0">
              <a:solidFill>
                <a:prstClr val="black"/>
              </a:solidFill>
              <a:latin typeface="Arial" panose="020B0604020202020204" pitchFamily="34" charset="0"/>
              <a:ea typeface="ＭＳ Ｐゴシック" panose="020B060007020508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21" name="テキスト ボックス 1889">
            <a:extLst>
              <a:ext uri="{FF2B5EF4-FFF2-40B4-BE49-F238E27FC236}">
                <a16:creationId xmlns:a16="http://schemas.microsoft.com/office/drawing/2014/main" id="{FBC04DA1-2FE7-4466-B061-0C00F5004C66}"/>
              </a:ext>
            </a:extLst>
          </p:cNvPr>
          <p:cNvSpPr txBox="1"/>
          <p:nvPr/>
        </p:nvSpPr>
        <p:spPr>
          <a:xfrm>
            <a:off x="5817294" y="2402393"/>
            <a:ext cx="563880" cy="12596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my-MM" sz="600" kern="100" dirty="0">
                <a:solidFill>
                  <a:prstClr val="black"/>
                </a:solidFill>
                <a:latin typeface="Pyidaungsu" pitchFamily="34" charset="0"/>
                <a:ea typeface="ＭＳ Ｐゴシック" panose="020B0600070205080204" pitchFamily="50" charset="-128"/>
                <a:cs typeface="Pyidaungsu" pitchFamily="34" charset="0"/>
              </a:rPr>
              <a:t>75 </a:t>
            </a:r>
            <a:r>
              <a:rPr lang="my-MM" sz="6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°နှင့်အောက်</a:t>
            </a:r>
            <a:endParaRPr lang="ja-JP" altLang="en-US" sz="7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22" name="テキスト ボックス 1890">
            <a:extLst>
              <a:ext uri="{FF2B5EF4-FFF2-40B4-BE49-F238E27FC236}">
                <a16:creationId xmlns:a16="http://schemas.microsoft.com/office/drawing/2014/main" id="{9CBFEA17-AA8B-43E9-808A-DE51F2271C22}"/>
              </a:ext>
            </a:extLst>
          </p:cNvPr>
          <p:cNvSpPr txBox="1"/>
          <p:nvPr/>
        </p:nvSpPr>
        <p:spPr>
          <a:xfrm>
            <a:off x="5169552" y="2250187"/>
            <a:ext cx="478360" cy="10287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my-MM" sz="600" kern="100" dirty="0">
                <a:solidFill>
                  <a:prstClr val="black"/>
                </a:solidFill>
                <a:latin typeface="Pyidaungsu" pitchFamily="34" charset="0"/>
                <a:ea typeface="ＭＳ Ｐゴシック" panose="020B0600070205080204" pitchFamily="50" charset="-128"/>
                <a:cs typeface="Pyidaungsu" pitchFamily="34" charset="0"/>
              </a:rPr>
              <a:t>5m </a:t>
            </a:r>
            <a:r>
              <a:rPr lang="my-MM" sz="6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နှင့်အထက်</a:t>
            </a:r>
            <a:endParaRPr lang="ja-JP" altLang="en-US" sz="7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23" name="テキスト ボックス 1891">
            <a:extLst>
              <a:ext uri="{FF2B5EF4-FFF2-40B4-BE49-F238E27FC236}">
                <a16:creationId xmlns:a16="http://schemas.microsoft.com/office/drawing/2014/main" id="{7B235423-EC2E-4E5D-8047-F8D1A3AE7795}"/>
              </a:ext>
            </a:extLst>
          </p:cNvPr>
          <p:cNvSpPr txBox="1"/>
          <p:nvPr/>
        </p:nvSpPr>
        <p:spPr>
          <a:xfrm>
            <a:off x="5467513" y="3291601"/>
            <a:ext cx="514350" cy="13739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my-MM" sz="600" kern="100" dirty="0">
                <a:solidFill>
                  <a:prstClr val="black"/>
                </a:solidFill>
                <a:latin typeface="Pyidaungsu" pitchFamily="34" charset="0"/>
                <a:ea typeface="ＭＳ Ｐゴシック" panose="020B0600070205080204" pitchFamily="50" charset="-128"/>
                <a:cs typeface="Pyidaungsu" pitchFamily="34" charset="0"/>
              </a:rPr>
              <a:t>5m </a:t>
            </a:r>
            <a:r>
              <a:rPr lang="my-MM" sz="6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နှင့်အထက်</a:t>
            </a:r>
            <a:endParaRPr lang="ja-JP" altLang="en-US" sz="7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24" name="テキスト ボックス 1892">
            <a:extLst>
              <a:ext uri="{FF2B5EF4-FFF2-40B4-BE49-F238E27FC236}">
                <a16:creationId xmlns:a16="http://schemas.microsoft.com/office/drawing/2014/main" id="{21CF0F3D-4047-4F23-BAE0-34EFC6189BCD}"/>
              </a:ext>
            </a:extLst>
          </p:cNvPr>
          <p:cNvSpPr txBox="1"/>
          <p:nvPr/>
        </p:nvSpPr>
        <p:spPr>
          <a:xfrm>
            <a:off x="3788882" y="2375583"/>
            <a:ext cx="316230" cy="9315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my-MM" sz="600" kern="100" dirty="0">
                <a:solidFill>
                  <a:prstClr val="black"/>
                </a:solidFill>
                <a:latin typeface="Pyidaungsu" pitchFamily="34" charset="0"/>
                <a:ea typeface="ＭＳ Ｐゴシック" panose="020B0600070205080204" pitchFamily="50" charset="-128"/>
                <a:cs typeface="Pyidaungsu" pitchFamily="34" charset="0"/>
              </a:rPr>
              <a:t>5m</a:t>
            </a:r>
            <a:r>
              <a:rPr lang="my-MM" sz="6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မပြည့်</a:t>
            </a:r>
            <a:endParaRPr lang="ja-JP" altLang="en-US" sz="7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25" name="テキスト ボックス 1893">
            <a:extLst>
              <a:ext uri="{FF2B5EF4-FFF2-40B4-BE49-F238E27FC236}">
                <a16:creationId xmlns:a16="http://schemas.microsoft.com/office/drawing/2014/main" id="{8E4A1E92-8CCC-42CB-8C78-A492978E6A5A}"/>
              </a:ext>
            </a:extLst>
          </p:cNvPr>
          <p:cNvSpPr txBox="1"/>
          <p:nvPr/>
        </p:nvSpPr>
        <p:spPr>
          <a:xfrm>
            <a:off x="3432682" y="3610803"/>
            <a:ext cx="316230" cy="10287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my-MM" sz="600" kern="100" dirty="0">
                <a:solidFill>
                  <a:prstClr val="black"/>
                </a:solidFill>
                <a:latin typeface="Pyidaungsu" pitchFamily="34" charset="0"/>
                <a:ea typeface="ＭＳ Ｐゴシック" panose="020B0600070205080204" pitchFamily="50" charset="-128"/>
                <a:cs typeface="Pyidaungsu" pitchFamily="34" charset="0"/>
              </a:rPr>
              <a:t>2m</a:t>
            </a:r>
            <a:r>
              <a:rPr lang="my-MM" sz="6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မပြည့်</a:t>
            </a:r>
            <a:endParaRPr lang="ja-JP" altLang="en-US" sz="7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26" name="テキスト ボックス 1894">
            <a:extLst>
              <a:ext uri="{FF2B5EF4-FFF2-40B4-BE49-F238E27FC236}">
                <a16:creationId xmlns:a16="http://schemas.microsoft.com/office/drawing/2014/main" id="{4A5A020D-CA9B-4340-A384-1EBA033555A2}"/>
              </a:ext>
            </a:extLst>
          </p:cNvPr>
          <p:cNvSpPr txBox="1"/>
          <p:nvPr/>
        </p:nvSpPr>
        <p:spPr>
          <a:xfrm>
            <a:off x="4396164" y="3355380"/>
            <a:ext cx="514350" cy="10287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my-MM" sz="600" kern="100" dirty="0">
                <a:solidFill>
                  <a:prstClr val="black"/>
                </a:solidFill>
                <a:latin typeface="Pyidaungsu" pitchFamily="34" charset="0"/>
                <a:ea typeface="ＭＳ Ｐゴシック" panose="020B0600070205080204" pitchFamily="50" charset="-128"/>
                <a:cs typeface="Pyidaungsu" pitchFamily="34" charset="0"/>
              </a:rPr>
              <a:t>2m </a:t>
            </a:r>
            <a:r>
              <a:rPr lang="my-MM" sz="6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မှ 5m မပြည့်</a:t>
            </a:r>
            <a:endParaRPr lang="ja-JP" altLang="en-US" sz="700" kern="10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27" name="テキスト ボックス 1896">
            <a:extLst>
              <a:ext uri="{FF2B5EF4-FFF2-40B4-BE49-F238E27FC236}">
                <a16:creationId xmlns:a16="http://schemas.microsoft.com/office/drawing/2014/main" id="{4E20D08D-956C-4966-A5FE-31E0D7F5D354}"/>
              </a:ext>
            </a:extLst>
          </p:cNvPr>
          <p:cNvSpPr txBox="1"/>
          <p:nvPr/>
        </p:nvSpPr>
        <p:spPr>
          <a:xfrm>
            <a:off x="5309398" y="5731260"/>
            <a:ext cx="316230" cy="10287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my-MM" sz="600" kern="100" dirty="0">
                <a:solidFill>
                  <a:prstClr val="black"/>
                </a:solidFill>
                <a:latin typeface="Pyidaungsu" pitchFamily="34" charset="0"/>
                <a:ea typeface="ＭＳ Ｐゴシック" panose="020B0600070205080204" pitchFamily="50" charset="-128"/>
                <a:cs typeface="Pyidaungsu" pitchFamily="34" charset="0"/>
              </a:rPr>
              <a:t>2m</a:t>
            </a:r>
            <a:r>
              <a:rPr lang="my-MM" sz="6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မပြည့်</a:t>
            </a:r>
            <a:endParaRPr lang="ja-JP" altLang="en-US" sz="700" kern="10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28" name="テキスト ボックス 1897">
            <a:extLst>
              <a:ext uri="{FF2B5EF4-FFF2-40B4-BE49-F238E27FC236}">
                <a16:creationId xmlns:a16="http://schemas.microsoft.com/office/drawing/2014/main" id="{D3038447-8B00-40D6-AE76-DD21BF607F79}"/>
              </a:ext>
            </a:extLst>
          </p:cNvPr>
          <p:cNvSpPr txBox="1"/>
          <p:nvPr/>
        </p:nvSpPr>
        <p:spPr>
          <a:xfrm>
            <a:off x="5309398" y="4481740"/>
            <a:ext cx="347980" cy="12596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my-MM" sz="600" kern="100" dirty="0">
                <a:solidFill>
                  <a:prstClr val="black"/>
                </a:solidFill>
                <a:latin typeface="Pyidaungsu" pitchFamily="34" charset="0"/>
                <a:ea typeface="ＭＳ Ｐゴシック" panose="020B0600070205080204" pitchFamily="50" charset="-128"/>
                <a:cs typeface="Pyidaungsu" pitchFamily="34" charset="0"/>
              </a:rPr>
              <a:t>5m</a:t>
            </a:r>
            <a:r>
              <a:rPr lang="my-MM" sz="6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မပြည့်</a:t>
            </a:r>
            <a:endParaRPr lang="ja-JP" altLang="en-US" sz="700" kern="10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29" name="テキスト ボックス 1898">
            <a:extLst>
              <a:ext uri="{FF2B5EF4-FFF2-40B4-BE49-F238E27FC236}">
                <a16:creationId xmlns:a16="http://schemas.microsoft.com/office/drawing/2014/main" id="{A7D804F1-0DBD-4DA0-89B5-A846E3E31A76}"/>
              </a:ext>
            </a:extLst>
          </p:cNvPr>
          <p:cNvSpPr txBox="1"/>
          <p:nvPr/>
        </p:nvSpPr>
        <p:spPr>
          <a:xfrm>
            <a:off x="4899416" y="4472480"/>
            <a:ext cx="347980" cy="12596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my-MM" sz="6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သို့မဟုတ်</a:t>
            </a:r>
            <a:endParaRPr lang="ja-JP" altLang="en-US" sz="700" kern="10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30" name="テキスト ボックス 1899">
            <a:extLst>
              <a:ext uri="{FF2B5EF4-FFF2-40B4-BE49-F238E27FC236}">
                <a16:creationId xmlns:a16="http://schemas.microsoft.com/office/drawing/2014/main" id="{6F73AD0E-9C2E-4E7D-ABEA-B2357E6FD1D9}"/>
              </a:ext>
            </a:extLst>
          </p:cNvPr>
          <p:cNvSpPr txBox="1"/>
          <p:nvPr/>
        </p:nvSpPr>
        <p:spPr>
          <a:xfrm>
            <a:off x="4898933" y="5631975"/>
            <a:ext cx="367362" cy="15446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my-MM" sz="6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သို့မဟုတ်</a:t>
            </a:r>
            <a:endParaRPr lang="ja-JP" altLang="en-US" sz="700" kern="10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0684094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 anchor="ctr">
            <a:normAutofit/>
          </a:bodyPr>
          <a:lstStyle/>
          <a:p>
            <a:pPr rtl="0"/>
            <a:r>
              <a:rPr lang="my-MM" sz="1600" dirty="0"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မြေပြိုခြင်း၏အကြောင်းရင်းများနှင့်လက္ခဏာများ မြေ၏ခိုင်ခံ့မှု၊ မြေပြိုခြင်း၏အကြောင်းရင်းများ</a:t>
            </a:r>
            <a:endParaRPr kumimoji="1" lang="ja-JP" altLang="en-US" sz="1600" dirty="0"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419600" y="6475688"/>
            <a:ext cx="4576562" cy="2308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r"/>
            <a:r>
              <a:rPr lang="my-MM" sz="900" dirty="0">
                <a:solidFill>
                  <a:prstClr val="black"/>
                </a:solidFill>
                <a:latin typeface="Pyidaungsu" pitchFamily="34" charset="0"/>
                <a:cs typeface="Pyidaungsu" pitchFamily="34" charset="0"/>
              </a:rPr>
              <a:t>ဖတ်စာအုပ်စာမျက်နှာ 218 / အထောက်အကူပြုစာအုပ် စာမျက်နှာ 116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>
              <a:buFont typeface="Arial" panose="020B0604020202020204" pitchFamily="34" charset="0"/>
              <a:buNone/>
            </a:pPr>
            <a:endParaRPr lang="ja-JP" altLang="en-US" sz="20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628650" y="2669689"/>
            <a:ext cx="3790950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my-MM" sz="1000" dirty="0">
                <a:solidFill>
                  <a:prstClr val="black"/>
                </a:solidFill>
                <a:latin typeface="Pyidaungsu" pitchFamily="34" charset="0"/>
                <a:cs typeface="Pyidaungsu" pitchFamily="34" charset="0"/>
              </a:rPr>
              <a:t>ဖြောင့်မတ်သောဆင်ခြေလျှောမျက်နှာပြင် (nori men) ပြိုကျမှုဥပမာ</a:t>
            </a: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955" y="1566677"/>
            <a:ext cx="3509609" cy="1043727"/>
          </a:xfrm>
          <a:prstGeom prst="rect">
            <a:avLst/>
          </a:prstGeom>
        </p:spPr>
      </p:pic>
      <p:pic>
        <p:nvPicPr>
          <p:cNvPr id="2" name="図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1449" y="1566678"/>
            <a:ext cx="3767784" cy="4771775"/>
          </a:xfrm>
          <a:prstGeom prst="rect">
            <a:avLst/>
          </a:prstGeom>
        </p:spPr>
      </p:pic>
      <p:sp>
        <p:nvSpPr>
          <p:cNvPr id="11" name="テキスト ボックス 10"/>
          <p:cNvSpPr txBox="1"/>
          <p:nvPr/>
        </p:nvSpPr>
        <p:spPr>
          <a:xfrm>
            <a:off x="4600521" y="1408708"/>
            <a:ext cx="3791126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my-MM" sz="1000" dirty="0">
                <a:solidFill>
                  <a:prstClr val="black"/>
                </a:solidFill>
                <a:latin typeface="Pyidaungsu" pitchFamily="34" charset="0"/>
                <a:cs typeface="Pyidaungsu" pitchFamily="34" charset="0"/>
              </a:rPr>
              <a:t>ဖြောင့်မတ်သောဆင်ခြေလျှောမျက်နှာပြင် (nori men) ပြိုကျမှုဥပမာ</a:t>
            </a: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140" y="2938733"/>
            <a:ext cx="2171700" cy="1990725"/>
          </a:xfrm>
          <a:prstGeom prst="rect">
            <a:avLst/>
          </a:prstGeom>
        </p:spPr>
      </p:pic>
      <p:sp>
        <p:nvSpPr>
          <p:cNvPr id="14" name="テキスト ボックス 13"/>
          <p:cNvSpPr txBox="1"/>
          <p:nvPr/>
        </p:nvSpPr>
        <p:spPr>
          <a:xfrm>
            <a:off x="1558996" y="4937514"/>
            <a:ext cx="2052107" cy="346249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my-MM" sz="1200" dirty="0">
                <a:solidFill>
                  <a:prstClr val="black"/>
                </a:solidFill>
                <a:latin typeface="Pyidaungsu" pitchFamily="34" charset="0"/>
                <a:cs typeface="Pyidaungsu" pitchFamily="34" charset="0"/>
              </a:rPr>
              <a:t>ပြိုကျမှု၏လက္ခဏာများ</a:t>
            </a:r>
          </a:p>
        </p:txBody>
      </p:sp>
      <p:sp>
        <p:nvSpPr>
          <p:cNvPr id="12" name="テキスト ボックス 1901">
            <a:extLst>
              <a:ext uri="{FF2B5EF4-FFF2-40B4-BE49-F238E27FC236}">
                <a16:creationId xmlns:a16="http://schemas.microsoft.com/office/drawing/2014/main" id="{05D6BBA8-B2B9-4668-BA05-54C77059D849}"/>
              </a:ext>
            </a:extLst>
          </p:cNvPr>
          <p:cNvSpPr txBox="1"/>
          <p:nvPr/>
        </p:nvSpPr>
        <p:spPr>
          <a:xfrm>
            <a:off x="5162337" y="1639804"/>
            <a:ext cx="829805" cy="7668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my-MM" sz="3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ကျောက်ပြိုကျမှုပုံစံ</a:t>
            </a:r>
          </a:p>
        </p:txBody>
      </p:sp>
      <p:sp>
        <p:nvSpPr>
          <p:cNvPr id="15" name="テキスト ボックス 1902">
            <a:extLst>
              <a:ext uri="{FF2B5EF4-FFF2-40B4-BE49-F238E27FC236}">
                <a16:creationId xmlns:a16="http://schemas.microsoft.com/office/drawing/2014/main" id="{C31A7E30-BC08-4AF5-9EFB-F1AA92770DB8}"/>
              </a:ext>
            </a:extLst>
          </p:cNvPr>
          <p:cNvSpPr txBox="1"/>
          <p:nvPr/>
        </p:nvSpPr>
        <p:spPr>
          <a:xfrm>
            <a:off x="6905889" y="1642411"/>
            <a:ext cx="986526" cy="7683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my-MM" sz="300" kern="10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မြေကြီးနှင့်သဲများပြိုကျမှုပုံစံ</a:t>
            </a:r>
          </a:p>
        </p:txBody>
      </p:sp>
      <p:sp>
        <p:nvSpPr>
          <p:cNvPr id="16" name="テキスト ボックス 1903">
            <a:extLst>
              <a:ext uri="{FF2B5EF4-FFF2-40B4-BE49-F238E27FC236}">
                <a16:creationId xmlns:a16="http://schemas.microsoft.com/office/drawing/2014/main" id="{EA2A61B3-7DED-46A0-B90F-E9D6B8CDC7B3}"/>
              </a:ext>
            </a:extLst>
          </p:cNvPr>
          <p:cNvSpPr txBox="1"/>
          <p:nvPr/>
        </p:nvSpPr>
        <p:spPr>
          <a:xfrm>
            <a:off x="5093782" y="2507392"/>
            <a:ext cx="453766" cy="7154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my-MM" sz="300" kern="10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အက်ကြောင်းများစွာရှိသောကျောက်</a:t>
            </a:r>
          </a:p>
        </p:txBody>
      </p:sp>
      <p:sp>
        <p:nvSpPr>
          <p:cNvPr id="17" name="テキスト ボックス 1904">
            <a:extLst>
              <a:ext uri="{FF2B5EF4-FFF2-40B4-BE49-F238E27FC236}">
                <a16:creationId xmlns:a16="http://schemas.microsoft.com/office/drawing/2014/main" id="{0FC3B041-05D6-4519-9FC7-E6E9AB41D68B}"/>
              </a:ext>
            </a:extLst>
          </p:cNvPr>
          <p:cNvSpPr txBox="1"/>
          <p:nvPr/>
        </p:nvSpPr>
        <p:spPr>
          <a:xfrm>
            <a:off x="5750136" y="2505301"/>
            <a:ext cx="437184" cy="7572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50000"/>
              </a:lnSpc>
            </a:pPr>
            <a:r>
              <a:rPr lang="my-MM" sz="3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မာကျောသောအလွှာနှင့်ပျော့သောအလွှာတို့အထပ်ထပ်ဖြစ်နေသောကျောက်</a:t>
            </a:r>
          </a:p>
        </p:txBody>
      </p:sp>
      <p:sp>
        <p:nvSpPr>
          <p:cNvPr id="18" name="テキスト ボックス 1905">
            <a:extLst>
              <a:ext uri="{FF2B5EF4-FFF2-40B4-BE49-F238E27FC236}">
                <a16:creationId xmlns:a16="http://schemas.microsoft.com/office/drawing/2014/main" id="{6399D021-530B-4163-AFCD-D8AC8C080EE1}"/>
              </a:ext>
            </a:extLst>
          </p:cNvPr>
          <p:cNvSpPr txBox="1"/>
          <p:nvPr/>
        </p:nvSpPr>
        <p:spPr>
          <a:xfrm>
            <a:off x="5293924" y="2677180"/>
            <a:ext cx="638246" cy="9856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50000"/>
              </a:lnSpc>
            </a:pPr>
            <a:r>
              <a:rPr lang="my-MM" sz="3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အပိုင်းအစများကွဲထွက်သည့်အမျိုးအစားပြုတ်ကျမှု (ကွဲထွက်ခြင်းအမျိုးအစား)</a:t>
            </a:r>
          </a:p>
        </p:txBody>
      </p:sp>
      <p:sp>
        <p:nvSpPr>
          <p:cNvPr id="19" name="テキスト ボックス 1906">
            <a:extLst>
              <a:ext uri="{FF2B5EF4-FFF2-40B4-BE49-F238E27FC236}">
                <a16:creationId xmlns:a16="http://schemas.microsoft.com/office/drawing/2014/main" id="{5E69EBDE-0F88-4678-9D4D-7B8BFBD6078A}"/>
              </a:ext>
            </a:extLst>
          </p:cNvPr>
          <p:cNvSpPr txBox="1"/>
          <p:nvPr/>
        </p:nvSpPr>
        <p:spPr>
          <a:xfrm>
            <a:off x="6631341" y="2479113"/>
            <a:ext cx="429471" cy="14510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50000"/>
              </a:lnSpc>
            </a:pPr>
            <a:r>
              <a:rPr lang="my-MM" sz="3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ကမ်းပါးစွန်းတွင်စုပုံနေသောအရာများ</a:t>
            </a:r>
            <a:r>
              <a:rPr lang="en-US" sz="3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/>
            </a:r>
            <a:br>
              <a:rPr lang="en-US" sz="3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</a:br>
            <a:r>
              <a:rPr lang="my-MM" sz="3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(အမျိုးတူပေါင်းစပ်နေသောအမျိုးအစား)</a:t>
            </a:r>
          </a:p>
        </p:txBody>
      </p:sp>
      <p:sp>
        <p:nvSpPr>
          <p:cNvPr id="20" name="テキスト ボックス 1907">
            <a:extLst>
              <a:ext uri="{FF2B5EF4-FFF2-40B4-BE49-F238E27FC236}">
                <a16:creationId xmlns:a16="http://schemas.microsoft.com/office/drawing/2014/main" id="{6BD6E733-72AD-4D04-92F9-FCC4755DE454}"/>
              </a:ext>
            </a:extLst>
          </p:cNvPr>
          <p:cNvSpPr txBox="1"/>
          <p:nvPr/>
        </p:nvSpPr>
        <p:spPr>
          <a:xfrm>
            <a:off x="7124547" y="2477420"/>
            <a:ext cx="410118" cy="16792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50000"/>
              </a:lnSpc>
            </a:pPr>
            <a:r>
              <a:rPr lang="my-MM" sz="3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အထပ်များဖြစ်နေသောကျောက်စရစ်အလွှာ</a:t>
            </a:r>
            <a:r>
              <a:rPr lang="en-US" sz="3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/>
            </a:r>
            <a:br>
              <a:rPr lang="en-US" sz="3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</a:br>
            <a:r>
              <a:rPr lang="my-MM" sz="3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(ကျောက်စရစ်အမျိုးအစား)</a:t>
            </a:r>
          </a:p>
        </p:txBody>
      </p:sp>
      <p:sp>
        <p:nvSpPr>
          <p:cNvPr id="21" name="テキスト ボックス 1908">
            <a:extLst>
              <a:ext uri="{FF2B5EF4-FFF2-40B4-BE49-F238E27FC236}">
                <a16:creationId xmlns:a16="http://schemas.microsoft.com/office/drawing/2014/main" id="{AA696CAE-1565-4460-A4DC-35A3EB3200F0}"/>
              </a:ext>
            </a:extLst>
          </p:cNvPr>
          <p:cNvSpPr txBox="1"/>
          <p:nvPr/>
        </p:nvSpPr>
        <p:spPr>
          <a:xfrm>
            <a:off x="7561067" y="2480508"/>
            <a:ext cx="721764" cy="18480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50000"/>
              </a:lnSpc>
            </a:pPr>
            <a:r>
              <a:rPr lang="my-MM" sz="3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ရာသီဥတုကြောင့်ပြောင်းလဲဖြစ်ပေါ်လာသောသော နှမ်းဖတ်ကျောက်အမျိုးအစား</a:t>
            </a:r>
            <a:r>
              <a:rPr lang="en-US" sz="3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/>
            </a:r>
            <a:br>
              <a:rPr lang="en-US" sz="3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</a:br>
            <a:r>
              <a:rPr lang="my-MM" sz="3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(ကြက်သွန်နီပုံစံဖွဲ့စည်းပုံကဲ့သို့သောအမျိုးအစား)</a:t>
            </a:r>
          </a:p>
        </p:txBody>
      </p:sp>
      <p:sp>
        <p:nvSpPr>
          <p:cNvPr id="22" name="テキスト ボックス 1909">
            <a:extLst>
              <a:ext uri="{FF2B5EF4-FFF2-40B4-BE49-F238E27FC236}">
                <a16:creationId xmlns:a16="http://schemas.microsoft.com/office/drawing/2014/main" id="{8D1CB6CF-F2C4-4930-91D0-4FCEC8065EDF}"/>
              </a:ext>
            </a:extLst>
          </p:cNvPr>
          <p:cNvSpPr txBox="1"/>
          <p:nvPr/>
        </p:nvSpPr>
        <p:spPr>
          <a:xfrm>
            <a:off x="8060335" y="1842123"/>
            <a:ext cx="201930" cy="9439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my-MM" sz="300" kern="100">
                <a:solidFill>
                  <a:prstClr val="black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Times New Roman" panose="02020603050405020304" pitchFamily="18" charset="0"/>
              </a:rPr>
              <a:t>အလွန်မာသည့်ကျောက်သားမြေ</a:t>
            </a:r>
          </a:p>
        </p:txBody>
      </p:sp>
      <p:sp>
        <p:nvSpPr>
          <p:cNvPr id="23" name="テキスト ボックス 1910">
            <a:extLst>
              <a:ext uri="{FF2B5EF4-FFF2-40B4-BE49-F238E27FC236}">
                <a16:creationId xmlns:a16="http://schemas.microsoft.com/office/drawing/2014/main" id="{71FE75AE-2BDA-4F24-9934-F30C834F8B52}"/>
              </a:ext>
            </a:extLst>
          </p:cNvPr>
          <p:cNvSpPr txBox="1"/>
          <p:nvPr/>
        </p:nvSpPr>
        <p:spPr>
          <a:xfrm>
            <a:off x="8080901" y="2059221"/>
            <a:ext cx="201930" cy="32545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my-MM" sz="3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ရာသီဥတုကြောင့်ပြောင်းလဲဖြစ်ပေါ်လာသောသော နှမ်းဖတ်ကျောက်အမျိုးအစား</a:t>
            </a:r>
          </a:p>
        </p:txBody>
      </p:sp>
      <p:sp>
        <p:nvSpPr>
          <p:cNvPr id="24" name="テキスト ボックス 1911">
            <a:extLst>
              <a:ext uri="{FF2B5EF4-FFF2-40B4-BE49-F238E27FC236}">
                <a16:creationId xmlns:a16="http://schemas.microsoft.com/office/drawing/2014/main" id="{2824AA79-9FD5-457B-8D0F-192F6EC04602}"/>
              </a:ext>
            </a:extLst>
          </p:cNvPr>
          <p:cNvSpPr txBox="1"/>
          <p:nvPr/>
        </p:nvSpPr>
        <p:spPr>
          <a:xfrm>
            <a:off x="7003013" y="2697330"/>
            <a:ext cx="829804" cy="9935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50000"/>
              </a:lnSpc>
            </a:pPr>
            <a:r>
              <a:rPr lang="my-MM" sz="300" kern="100" dirty="0">
                <a:solidFill>
                  <a:prstClr val="black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Times New Roman" panose="02020603050405020304" pitchFamily="18" charset="0"/>
              </a:rPr>
              <a:t>ကျောက်တုံးကြီးအမျိုးအစားများပြုတ်ကျမှု (ထွက်ကျသည့်အမျိုးအစား)</a:t>
            </a:r>
          </a:p>
        </p:txBody>
      </p:sp>
      <p:sp>
        <p:nvSpPr>
          <p:cNvPr id="25" name="テキスト ボックス 1912">
            <a:extLst>
              <a:ext uri="{FF2B5EF4-FFF2-40B4-BE49-F238E27FC236}">
                <a16:creationId xmlns:a16="http://schemas.microsoft.com/office/drawing/2014/main" id="{5274E28A-4178-4422-A54E-F64CAB6222EE}"/>
              </a:ext>
            </a:extLst>
          </p:cNvPr>
          <p:cNvSpPr txBox="1"/>
          <p:nvPr/>
        </p:nvSpPr>
        <p:spPr>
          <a:xfrm rot="16200000">
            <a:off x="3963064" y="2431789"/>
            <a:ext cx="1403891" cy="9087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50000"/>
              </a:lnSpc>
            </a:pPr>
            <a:r>
              <a:rPr lang="my-MM" sz="3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ကျောက်အစုအပုံတစ်ခုသို့မဟုတ် အများအပြားရှိနေသည့်အကွာအဝေးတွင် ပြုတ်ကျသည့်အရာ (ကျောက်တုံးများပြုတ်ကျခြင်းအမျိုးအစား) I အမျိုးအစား</a:t>
            </a:r>
          </a:p>
          <a:p>
            <a:pPr algn="ctr">
              <a:lnSpc>
                <a:spcPct val="150000"/>
              </a:lnSpc>
            </a:pPr>
            <a:r>
              <a:rPr lang="my-MM" sz="3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 </a:t>
            </a:r>
            <a:endParaRPr lang="ja-JP" altLang="en-US" sz="300" kern="100" dirty="0">
              <a:solidFill>
                <a:prstClr val="black"/>
              </a:solidFill>
              <a:latin typeface="Pyidaungsu" pitchFamily="34" charset="0"/>
              <a:cs typeface="Pyidaungsu" pitchFamily="34" charset="0"/>
            </a:endParaRPr>
          </a:p>
        </p:txBody>
      </p:sp>
      <p:sp>
        <p:nvSpPr>
          <p:cNvPr id="26" name="テキスト ボックス 1913">
            <a:extLst>
              <a:ext uri="{FF2B5EF4-FFF2-40B4-BE49-F238E27FC236}">
                <a16:creationId xmlns:a16="http://schemas.microsoft.com/office/drawing/2014/main" id="{8C332B35-FB95-4F4D-B955-99BCBCC047E7}"/>
              </a:ext>
            </a:extLst>
          </p:cNvPr>
          <p:cNvSpPr txBox="1"/>
          <p:nvPr/>
        </p:nvSpPr>
        <p:spPr>
          <a:xfrm>
            <a:off x="4750469" y="2846387"/>
            <a:ext cx="1668733" cy="3429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my-MM" sz="300" kern="10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　အက်ကြောင်းများကြောင့် ကွဲထွက်သွားသော ကျောက်အစုအပုံသည် အက်ကြောင်းများတစ်လျှောက်ပြုတ်ကျမှုအမျိုးအစားဖြစ်သည်။</a:t>
            </a:r>
          </a:p>
        </p:txBody>
      </p:sp>
      <p:sp>
        <p:nvSpPr>
          <p:cNvPr id="27" name="テキスト ボックス 1914">
            <a:extLst>
              <a:ext uri="{FF2B5EF4-FFF2-40B4-BE49-F238E27FC236}">
                <a16:creationId xmlns:a16="http://schemas.microsoft.com/office/drawing/2014/main" id="{4CFF46E2-D961-4B82-A7B1-52503A647250}"/>
              </a:ext>
            </a:extLst>
          </p:cNvPr>
          <p:cNvSpPr txBox="1"/>
          <p:nvPr/>
        </p:nvSpPr>
        <p:spPr>
          <a:xfrm rot="16200000">
            <a:off x="3949116" y="3915754"/>
            <a:ext cx="1370126" cy="7502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50000"/>
              </a:lnSpc>
            </a:pPr>
            <a:r>
              <a:rPr lang="my-MM" sz="3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ပြိုကျသောမျက်နှာပြင်တိမ်ပြီး၊ အသေးစားပြိုကွဲမှု (ကွဲထွက်မှုအမျိုးအစား၊ ပြုတ်ကျမှုအမျိုးအစား) II အမျိုးအစား</a:t>
            </a:r>
          </a:p>
        </p:txBody>
      </p:sp>
      <p:sp>
        <p:nvSpPr>
          <p:cNvPr id="28" name="テキスト ボックス 1915">
            <a:extLst>
              <a:ext uri="{FF2B5EF4-FFF2-40B4-BE49-F238E27FC236}">
                <a16:creationId xmlns:a16="http://schemas.microsoft.com/office/drawing/2014/main" id="{8A2BBA3D-F405-48D2-85D1-0776C52534BA}"/>
              </a:ext>
            </a:extLst>
          </p:cNvPr>
          <p:cNvSpPr txBox="1"/>
          <p:nvPr/>
        </p:nvSpPr>
        <p:spPr>
          <a:xfrm rot="16200000">
            <a:off x="3917445" y="5428639"/>
            <a:ext cx="1427336" cy="7502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50000"/>
              </a:lnSpc>
            </a:pPr>
            <a:r>
              <a:rPr lang="my-MM" sz="3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ပြိုကျသောမျက်နှာပြင်နက်ရှိုင်းပြီး၊ တစ်ဖန် ကျယ်ပြန့်သောအကွာအဝေးအထိပြိုကျမှု III  အမျိုးအစား</a:t>
            </a:r>
          </a:p>
        </p:txBody>
      </p:sp>
      <p:sp>
        <p:nvSpPr>
          <p:cNvPr id="29" name="テキスト ボックス 1916">
            <a:extLst>
              <a:ext uri="{FF2B5EF4-FFF2-40B4-BE49-F238E27FC236}">
                <a16:creationId xmlns:a16="http://schemas.microsoft.com/office/drawing/2014/main" id="{6D386C80-154F-45B3-8B1C-8275119790F4}"/>
              </a:ext>
            </a:extLst>
          </p:cNvPr>
          <p:cNvSpPr txBox="1"/>
          <p:nvPr/>
        </p:nvSpPr>
        <p:spPr>
          <a:xfrm>
            <a:off x="4848231" y="3983022"/>
            <a:ext cx="495288" cy="6884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50000"/>
              </a:lnSpc>
            </a:pPr>
            <a:r>
              <a:rPr lang="my-MM" sz="3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အက်ကြောင်းများစွာရှိသောကျောက်</a:t>
            </a:r>
          </a:p>
        </p:txBody>
      </p:sp>
      <p:sp>
        <p:nvSpPr>
          <p:cNvPr id="30" name="テキスト ボックス 1917">
            <a:extLst>
              <a:ext uri="{FF2B5EF4-FFF2-40B4-BE49-F238E27FC236}">
                <a16:creationId xmlns:a16="http://schemas.microsoft.com/office/drawing/2014/main" id="{A15D7695-4F0E-480C-B120-FEAB47E61CA4}"/>
              </a:ext>
            </a:extLst>
          </p:cNvPr>
          <p:cNvSpPr txBox="1"/>
          <p:nvPr/>
        </p:nvSpPr>
        <p:spPr>
          <a:xfrm>
            <a:off x="5444327" y="3990440"/>
            <a:ext cx="291416" cy="8451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50000"/>
              </a:lnSpc>
            </a:pPr>
            <a:r>
              <a:rPr lang="my-MM" sz="300" kern="10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မာကျောပြီးအထပ်များဖြစ်နေသောအလွှာ</a:t>
            </a:r>
          </a:p>
        </p:txBody>
      </p:sp>
      <p:sp>
        <p:nvSpPr>
          <p:cNvPr id="31" name="テキスト ボックス 1918">
            <a:extLst>
              <a:ext uri="{FF2B5EF4-FFF2-40B4-BE49-F238E27FC236}">
                <a16:creationId xmlns:a16="http://schemas.microsoft.com/office/drawing/2014/main" id="{0CBC69BD-104F-4AD5-921B-7CD847948908}"/>
              </a:ext>
            </a:extLst>
          </p:cNvPr>
          <p:cNvSpPr txBox="1"/>
          <p:nvPr/>
        </p:nvSpPr>
        <p:spPr>
          <a:xfrm>
            <a:off x="5635607" y="3598135"/>
            <a:ext cx="333121" cy="17618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my-MM" sz="3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ပျော့ပျောင်းသောသို့မဟုတ်မြေကြီးနှင့်သဲ</a:t>
            </a:r>
          </a:p>
        </p:txBody>
      </p:sp>
      <p:sp>
        <p:nvSpPr>
          <p:cNvPr id="32" name="テキスト ボックス 1919">
            <a:extLst>
              <a:ext uri="{FF2B5EF4-FFF2-40B4-BE49-F238E27FC236}">
                <a16:creationId xmlns:a16="http://schemas.microsoft.com/office/drawing/2014/main" id="{4D83EF74-B26A-49EB-B420-DBFBF11DF3D5}"/>
              </a:ext>
            </a:extLst>
          </p:cNvPr>
          <p:cNvSpPr txBox="1"/>
          <p:nvPr/>
        </p:nvSpPr>
        <p:spPr>
          <a:xfrm>
            <a:off x="5873068" y="3998663"/>
            <a:ext cx="546135" cy="7046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50000"/>
              </a:lnSpc>
            </a:pPr>
            <a:r>
              <a:rPr lang="my-MM" sz="3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စုပုံနေသောဂျွိုင့်ကျောက်ရှိသည့်ကျောက်</a:t>
            </a:r>
          </a:p>
        </p:txBody>
      </p:sp>
      <p:sp>
        <p:nvSpPr>
          <p:cNvPr id="33" name="テキスト ボックス 1920">
            <a:extLst>
              <a:ext uri="{FF2B5EF4-FFF2-40B4-BE49-F238E27FC236}">
                <a16:creationId xmlns:a16="http://schemas.microsoft.com/office/drawing/2014/main" id="{191C879F-D384-41D2-9D93-B4A866A731DC}"/>
              </a:ext>
            </a:extLst>
          </p:cNvPr>
          <p:cNvSpPr txBox="1"/>
          <p:nvPr/>
        </p:nvSpPr>
        <p:spPr>
          <a:xfrm>
            <a:off x="5216254" y="4139774"/>
            <a:ext cx="715916" cy="6563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50000"/>
              </a:lnSpc>
            </a:pPr>
            <a:r>
              <a:rPr lang="my-MM" sz="3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ကျောက်တုံးများကွဲထွက်ခြင်း၊ ကျောက်များပြုတ်ကျသည့်ပြိုကျမှု</a:t>
            </a:r>
          </a:p>
        </p:txBody>
      </p:sp>
      <p:sp>
        <p:nvSpPr>
          <p:cNvPr id="34" name="テキスト ボックス 1921">
            <a:extLst>
              <a:ext uri="{FF2B5EF4-FFF2-40B4-BE49-F238E27FC236}">
                <a16:creationId xmlns:a16="http://schemas.microsoft.com/office/drawing/2014/main" id="{E0BD4A75-AF8A-4B30-ABC4-5824B4A189A5}"/>
              </a:ext>
            </a:extLst>
          </p:cNvPr>
          <p:cNvSpPr txBox="1"/>
          <p:nvPr/>
        </p:nvSpPr>
        <p:spPr>
          <a:xfrm>
            <a:off x="4743147" y="4337852"/>
            <a:ext cx="1694741" cy="3429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my-MM" sz="300" kern="10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　ကျောက်တုံး၏ဂျွိုင့်ကျောက်များတစ်လျှောက်ပြိုကျသောအလယ်အလတ်အဆင့်ပြိုကျမှုကိုဆိုလိုသည်။ တူးဖော်ခြင်းကြောင့် အလားအလာရှိသော အက်ကြောင်းပွင့်လာပြီး၊ ထိုထဲသို့မိုးရေစိမ့်ဝင်သွားကာ၊ အားပျော့စေပြီးအစဉ်အတိုင်းလျှောနေသောမျက်နှာပြင်တစ်လျှောက်ပြိုကျမှုများသည်။</a:t>
            </a:r>
          </a:p>
        </p:txBody>
      </p:sp>
      <p:sp>
        <p:nvSpPr>
          <p:cNvPr id="35" name="テキスト ボックス 1922">
            <a:extLst>
              <a:ext uri="{FF2B5EF4-FFF2-40B4-BE49-F238E27FC236}">
                <a16:creationId xmlns:a16="http://schemas.microsoft.com/office/drawing/2014/main" id="{22196B0F-A161-41D5-9CB1-57E69AE78D28}"/>
              </a:ext>
            </a:extLst>
          </p:cNvPr>
          <p:cNvSpPr txBox="1"/>
          <p:nvPr/>
        </p:nvSpPr>
        <p:spPr>
          <a:xfrm>
            <a:off x="5667328" y="4785677"/>
            <a:ext cx="411480" cy="9906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50000"/>
              </a:lnSpc>
            </a:pPr>
            <a:r>
              <a:rPr lang="my-MM" sz="3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အလွှာလွဲနေခြင်း၊ ဂျွိုင့်ကျောက်</a:t>
            </a:r>
          </a:p>
        </p:txBody>
      </p:sp>
      <p:sp>
        <p:nvSpPr>
          <p:cNvPr id="36" name="テキスト ボックス 1923">
            <a:extLst>
              <a:ext uri="{FF2B5EF4-FFF2-40B4-BE49-F238E27FC236}">
                <a16:creationId xmlns:a16="http://schemas.microsoft.com/office/drawing/2014/main" id="{7F4A31ED-A83B-4052-953C-9D8E68DBC129}"/>
              </a:ext>
            </a:extLst>
          </p:cNvPr>
          <p:cNvSpPr txBox="1"/>
          <p:nvPr/>
        </p:nvSpPr>
        <p:spPr>
          <a:xfrm>
            <a:off x="5419013" y="5070288"/>
            <a:ext cx="257887" cy="14790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my-MM" sz="3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ကျောက်လွှာများသို့မဟုတ်အလွှာကွဲထွက်အက်ကွဲပျက်စီးနေခြင်းစသည်</a:t>
            </a:r>
            <a:endParaRPr lang="ja-JP" altLang="en-US" sz="300" kern="100" dirty="0">
              <a:solidFill>
                <a:prstClr val="black"/>
              </a:solidFill>
              <a:latin typeface="Pyidaungsu" pitchFamily="34" charset="0"/>
              <a:cs typeface="Pyidaungsu" pitchFamily="34" charset="0"/>
            </a:endParaRPr>
          </a:p>
        </p:txBody>
      </p:sp>
      <p:sp>
        <p:nvSpPr>
          <p:cNvPr id="37" name="テキスト ボックス 1924">
            <a:extLst>
              <a:ext uri="{FF2B5EF4-FFF2-40B4-BE49-F238E27FC236}">
                <a16:creationId xmlns:a16="http://schemas.microsoft.com/office/drawing/2014/main" id="{9D473445-0197-4ECC-A733-5F57A51B4434}"/>
              </a:ext>
            </a:extLst>
          </p:cNvPr>
          <p:cNvSpPr txBox="1"/>
          <p:nvPr/>
        </p:nvSpPr>
        <p:spPr>
          <a:xfrm>
            <a:off x="5992142" y="5192791"/>
            <a:ext cx="281023" cy="10684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my-MM" sz="300" kern="10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လျှောစောက်</a:t>
            </a:r>
          </a:p>
        </p:txBody>
      </p:sp>
      <p:sp>
        <p:nvSpPr>
          <p:cNvPr id="38" name="テキスト ボックス 1925">
            <a:extLst>
              <a:ext uri="{FF2B5EF4-FFF2-40B4-BE49-F238E27FC236}">
                <a16:creationId xmlns:a16="http://schemas.microsoft.com/office/drawing/2014/main" id="{8DC42A80-D438-4137-9D4A-97FCDAAD198F}"/>
              </a:ext>
            </a:extLst>
          </p:cNvPr>
          <p:cNvSpPr txBox="1"/>
          <p:nvPr/>
        </p:nvSpPr>
        <p:spPr>
          <a:xfrm>
            <a:off x="4853940" y="5483134"/>
            <a:ext cx="483870" cy="7515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50000"/>
              </a:lnSpc>
            </a:pPr>
            <a:r>
              <a:rPr lang="my-MM" sz="300" kern="10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ကျောက်လွှာကွဲထွက်ခြင်း၊ ကျောက်လွှာများ</a:t>
            </a:r>
          </a:p>
        </p:txBody>
      </p:sp>
      <p:sp>
        <p:nvSpPr>
          <p:cNvPr id="39" name="テキスト ボックス 1926">
            <a:extLst>
              <a:ext uri="{FF2B5EF4-FFF2-40B4-BE49-F238E27FC236}">
                <a16:creationId xmlns:a16="http://schemas.microsoft.com/office/drawing/2014/main" id="{5B8975EA-E150-4F45-A759-5C59D08EF7F7}"/>
              </a:ext>
            </a:extLst>
          </p:cNvPr>
          <p:cNvSpPr txBox="1"/>
          <p:nvPr/>
        </p:nvSpPr>
        <p:spPr>
          <a:xfrm>
            <a:off x="5738390" y="5474261"/>
            <a:ext cx="627308" cy="13716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50000"/>
              </a:lnSpc>
            </a:pPr>
            <a:r>
              <a:rPr lang="my-MM" sz="3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မြေလွှာ၊ဂျွိုင့်ကျောက်တို့ရှိနေသောလျှောစောက်</a:t>
            </a:r>
          </a:p>
        </p:txBody>
      </p:sp>
      <p:sp>
        <p:nvSpPr>
          <p:cNvPr id="40" name="テキスト ボックス 1927">
            <a:extLst>
              <a:ext uri="{FF2B5EF4-FFF2-40B4-BE49-F238E27FC236}">
                <a16:creationId xmlns:a16="http://schemas.microsoft.com/office/drawing/2014/main" id="{3F282CF0-606C-4395-9990-D564B2513CA4}"/>
              </a:ext>
            </a:extLst>
          </p:cNvPr>
          <p:cNvSpPr txBox="1"/>
          <p:nvPr/>
        </p:nvSpPr>
        <p:spPr>
          <a:xfrm>
            <a:off x="5181141" y="5626167"/>
            <a:ext cx="787587" cy="9906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my-MM" sz="300" kern="10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အကြီးစားပြိုကျမှု (ကျောက်တုံးပြိုခြင်း)</a:t>
            </a:r>
          </a:p>
        </p:txBody>
      </p:sp>
      <p:sp>
        <p:nvSpPr>
          <p:cNvPr id="41" name="テキスト ボックス 1928">
            <a:extLst>
              <a:ext uri="{FF2B5EF4-FFF2-40B4-BE49-F238E27FC236}">
                <a16:creationId xmlns:a16="http://schemas.microsoft.com/office/drawing/2014/main" id="{3409BA47-D870-42C3-8320-C9CB7833E3C8}"/>
              </a:ext>
            </a:extLst>
          </p:cNvPr>
          <p:cNvSpPr txBox="1"/>
          <p:nvPr/>
        </p:nvSpPr>
        <p:spPr>
          <a:xfrm>
            <a:off x="4711982" y="5771911"/>
            <a:ext cx="1725906" cy="40790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my-MM" sz="300" kern="10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　ကျောက်အစုအပုံအတွင်းရှိ အင်အားအလွန်နိမ့်သောအားနည်းသောမျဉ်းများ (အက်ကြောင်းများ၊ ကျောက်လွှာကွဲထွက်မျက်နှာပြင်များ၊ ကျောက်လွှာများစသည်) တို့ ဖြစ်ပေါ်လာပြီး၊ ၎င်းအားနည်းသောမျဉ်းတစ်လျှောက်လျှောကျသည့်အမျိုးအစားဖြစ်သည်။ ဆင်ခြေလျှောနှင့် အားနည်းသောမျဉ်းတို့၏တည်နေရာ၊ တိမ်းစောင်းသည့်ထောင့်စသည်တို့၏ဆက်နွယ်မှုဖြင့် ပြိုကျမှုအတိုင်းအတာကိုဆုံးဖြတ်သည်။ တစ်ဖန်ထိပ်စွန်းမှမြင့်တက်လာခြင်းလည်းရှိသည်။</a:t>
            </a:r>
          </a:p>
        </p:txBody>
      </p:sp>
      <p:sp>
        <p:nvSpPr>
          <p:cNvPr id="42" name="テキスト ボックス 1929">
            <a:extLst>
              <a:ext uri="{FF2B5EF4-FFF2-40B4-BE49-F238E27FC236}">
                <a16:creationId xmlns:a16="http://schemas.microsoft.com/office/drawing/2014/main" id="{65E31F9B-CFAF-4A31-9660-DEA9CBC31C7B}"/>
              </a:ext>
            </a:extLst>
          </p:cNvPr>
          <p:cNvSpPr txBox="1"/>
          <p:nvPr/>
        </p:nvSpPr>
        <p:spPr>
          <a:xfrm>
            <a:off x="6528968" y="2850316"/>
            <a:ext cx="1694917" cy="37187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my-MM" sz="3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　ကျောက်အစုအပုံ၊ တန်ဖိုးရှိကျောက်သား၊ ကျောက်တုံးကြီးများအပါအဝင်၊ ထို့အပြင် ကျောက်စရစ်များကြားဖြည့်သွင်းသည့်အရာ (matrix) သည် တောင့်တင်းခိုင်မာမှုနိမ့်သော အရာမှဖြစ်လာပါကဤဖြည့်သွင်းသည့်အရာသည်ရာသီဥတုပြောင်းလဲခြင်း၊ တိုက်စားခံရခြင်းတို့ကြောင့်ကျောက်တုံးကြီးများပေါ်ပေါက်လာပြီးအချိုးမညီမှုဖြစ်လာကာထွက်ကျသည့်အမျိုးအစားဖြစ်သည်။　</a:t>
            </a:r>
          </a:p>
        </p:txBody>
      </p:sp>
      <p:sp>
        <p:nvSpPr>
          <p:cNvPr id="43" name="テキスト ボックス 1930">
            <a:extLst>
              <a:ext uri="{FF2B5EF4-FFF2-40B4-BE49-F238E27FC236}">
                <a16:creationId xmlns:a16="http://schemas.microsoft.com/office/drawing/2014/main" id="{14EE731C-D986-4F70-8B1B-8C2E358040E3}"/>
              </a:ext>
            </a:extLst>
          </p:cNvPr>
          <p:cNvSpPr txBox="1"/>
          <p:nvPr/>
        </p:nvSpPr>
        <p:spPr>
          <a:xfrm>
            <a:off x="7120760" y="3546512"/>
            <a:ext cx="114300" cy="20193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my-MM" sz="300" kern="10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တောင်ကျရေ</a:t>
            </a:r>
          </a:p>
        </p:txBody>
      </p:sp>
      <p:sp>
        <p:nvSpPr>
          <p:cNvPr id="44" name="テキスト ボックス 1931">
            <a:extLst>
              <a:ext uri="{FF2B5EF4-FFF2-40B4-BE49-F238E27FC236}">
                <a16:creationId xmlns:a16="http://schemas.microsoft.com/office/drawing/2014/main" id="{2392F7E5-814E-4AF6-8DE0-FE159CDEDB56}"/>
              </a:ext>
            </a:extLst>
          </p:cNvPr>
          <p:cNvSpPr txBox="1"/>
          <p:nvPr/>
        </p:nvSpPr>
        <p:spPr>
          <a:xfrm>
            <a:off x="7450711" y="3417259"/>
            <a:ext cx="239605" cy="9144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my-MM" sz="300" kern="10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စိမ့်ဝင်နိုင်သောအလွှာ</a:t>
            </a:r>
          </a:p>
        </p:txBody>
      </p:sp>
      <p:sp>
        <p:nvSpPr>
          <p:cNvPr id="45" name="テキスト ボックス 1932">
            <a:extLst>
              <a:ext uri="{FF2B5EF4-FFF2-40B4-BE49-F238E27FC236}">
                <a16:creationId xmlns:a16="http://schemas.microsoft.com/office/drawing/2014/main" id="{24BDA268-4CCE-42B9-850C-B4AEB153AEA9}"/>
              </a:ext>
            </a:extLst>
          </p:cNvPr>
          <p:cNvSpPr txBox="1"/>
          <p:nvPr/>
        </p:nvSpPr>
        <p:spPr>
          <a:xfrm>
            <a:off x="7310424" y="3659184"/>
            <a:ext cx="281940" cy="9144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my-MM" sz="300" kern="100" dirty="0">
                <a:solidFill>
                  <a:prstClr val="black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Times New Roman" panose="02020603050405020304" pitchFamily="18" charset="0"/>
              </a:rPr>
              <a:t>စိမ့်မဝင်နိုင်သောအလွှာ</a:t>
            </a:r>
          </a:p>
        </p:txBody>
      </p:sp>
      <p:sp>
        <p:nvSpPr>
          <p:cNvPr id="46" name="テキスト ボックス 1933">
            <a:extLst>
              <a:ext uri="{FF2B5EF4-FFF2-40B4-BE49-F238E27FC236}">
                <a16:creationId xmlns:a16="http://schemas.microsoft.com/office/drawing/2014/main" id="{E3D6F6A1-DAEE-4EC0-8FF0-37D43EB31B24}"/>
              </a:ext>
            </a:extLst>
          </p:cNvPr>
          <p:cNvSpPr txBox="1"/>
          <p:nvPr/>
        </p:nvSpPr>
        <p:spPr>
          <a:xfrm>
            <a:off x="7869184" y="3661271"/>
            <a:ext cx="393081" cy="16248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my-MM" sz="3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ကျောက်စရစ်ရောနေသောပွယောင်းသောမြေသို့မဟုတ်အပေါ်ယံမြေဆီလွှာ</a:t>
            </a:r>
          </a:p>
        </p:txBody>
      </p:sp>
      <p:sp>
        <p:nvSpPr>
          <p:cNvPr id="47" name="テキスト ボックス 1934">
            <a:extLst>
              <a:ext uri="{FF2B5EF4-FFF2-40B4-BE49-F238E27FC236}">
                <a16:creationId xmlns:a16="http://schemas.microsoft.com/office/drawing/2014/main" id="{1BDAF3F2-99A7-4083-A4A1-93989876AE52}"/>
              </a:ext>
            </a:extLst>
          </p:cNvPr>
          <p:cNvSpPr txBox="1"/>
          <p:nvPr/>
        </p:nvSpPr>
        <p:spPr>
          <a:xfrm>
            <a:off x="6605737" y="4013286"/>
            <a:ext cx="392430" cy="785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my-MM" sz="300" kern="10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သဲမြေအပွ</a:t>
            </a:r>
          </a:p>
        </p:txBody>
      </p:sp>
      <p:sp>
        <p:nvSpPr>
          <p:cNvPr id="48" name="テキスト ボックス 1935">
            <a:extLst>
              <a:ext uri="{FF2B5EF4-FFF2-40B4-BE49-F238E27FC236}">
                <a16:creationId xmlns:a16="http://schemas.microsoft.com/office/drawing/2014/main" id="{09CAB38B-8A7A-4170-B074-C163D8100073}"/>
              </a:ext>
            </a:extLst>
          </p:cNvPr>
          <p:cNvSpPr txBox="1"/>
          <p:nvPr/>
        </p:nvSpPr>
        <p:spPr>
          <a:xfrm>
            <a:off x="7144973" y="4020309"/>
            <a:ext cx="563880" cy="9144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my-MM" sz="300" kern="10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စိမ့်မဝင်နိုင်သောအလွှာ၏တည်ရှိမှု</a:t>
            </a:r>
          </a:p>
        </p:txBody>
      </p:sp>
      <p:sp>
        <p:nvSpPr>
          <p:cNvPr id="49" name="テキスト ボックス 1936">
            <a:extLst>
              <a:ext uri="{FF2B5EF4-FFF2-40B4-BE49-F238E27FC236}">
                <a16:creationId xmlns:a16="http://schemas.microsoft.com/office/drawing/2014/main" id="{87C0F446-577F-4932-AC44-FD80EC31BF41}"/>
              </a:ext>
            </a:extLst>
          </p:cNvPr>
          <p:cNvSpPr txBox="1"/>
          <p:nvPr/>
        </p:nvSpPr>
        <p:spPr>
          <a:xfrm>
            <a:off x="7771021" y="4014242"/>
            <a:ext cx="309880" cy="7754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50000"/>
              </a:lnSpc>
            </a:pPr>
            <a:r>
              <a:rPr lang="my-MM" sz="300" kern="10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မြေကျောက်များစီးဆင်းမှု</a:t>
            </a:r>
          </a:p>
        </p:txBody>
      </p:sp>
      <p:sp>
        <p:nvSpPr>
          <p:cNvPr id="50" name="テキスト ボックス 1937">
            <a:extLst>
              <a:ext uri="{FF2B5EF4-FFF2-40B4-BE49-F238E27FC236}">
                <a16:creationId xmlns:a16="http://schemas.microsoft.com/office/drawing/2014/main" id="{A25A1AC1-67CB-4893-964A-9CBFA18E01C1}"/>
              </a:ext>
            </a:extLst>
          </p:cNvPr>
          <p:cNvSpPr txBox="1"/>
          <p:nvPr/>
        </p:nvSpPr>
        <p:spPr>
          <a:xfrm>
            <a:off x="7030389" y="4187618"/>
            <a:ext cx="842010" cy="7754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my-MM" sz="300" kern="10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မြေကြီးနှင့်သဲများကွာကျခြင်း၊ ပြိုကျသည့်ပုံစံပြိုကွဲခြင်း</a:t>
            </a:r>
          </a:p>
        </p:txBody>
      </p:sp>
      <p:sp>
        <p:nvSpPr>
          <p:cNvPr id="51" name="テキスト ボックス 1938">
            <a:extLst>
              <a:ext uri="{FF2B5EF4-FFF2-40B4-BE49-F238E27FC236}">
                <a16:creationId xmlns:a16="http://schemas.microsoft.com/office/drawing/2014/main" id="{53138588-A063-456B-BD49-9A078FE5D9A2}"/>
              </a:ext>
            </a:extLst>
          </p:cNvPr>
          <p:cNvSpPr txBox="1"/>
          <p:nvPr/>
        </p:nvSpPr>
        <p:spPr>
          <a:xfrm>
            <a:off x="6543194" y="4350002"/>
            <a:ext cx="1680691" cy="33363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my-MM" sz="300" kern="10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　မြေကြီးနှင့်သဲများ၊ ကမ္ဘာမြေ၏သဘာဝမြေကြီးတို့ကို တူးဖော်ခြင်းကြောင့် ဖိအားကိုလွှတ်ထုတ်ပြီး၊ တစ်ဖန် ရာသီဥတုဆက်လက်ပြောင်းလဲပြီးနောက်တွင် မိုးရွာသွန်းမှုကြောင့်ရေကိုစုပ်ယူပြီး၊ ပြိုကျသည့်အမျိုးအစားတွင် မြေကြီးနှင့်သဲများပြိုကျမှုအနေဖြင့် ဖြစ်ပွားမှုအများဆုံးအမျိုးအစားဖြစ်သည်။</a:t>
            </a:r>
          </a:p>
        </p:txBody>
      </p:sp>
      <p:sp>
        <p:nvSpPr>
          <p:cNvPr id="52" name="テキスト ボックス 1939">
            <a:extLst>
              <a:ext uri="{FF2B5EF4-FFF2-40B4-BE49-F238E27FC236}">
                <a16:creationId xmlns:a16="http://schemas.microsoft.com/office/drawing/2014/main" id="{324DB721-E469-42EA-9938-68D388CF5071}"/>
              </a:ext>
            </a:extLst>
          </p:cNvPr>
          <p:cNvSpPr txBox="1"/>
          <p:nvPr/>
        </p:nvSpPr>
        <p:spPr>
          <a:xfrm>
            <a:off x="7262882" y="5205837"/>
            <a:ext cx="583813" cy="13716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my-MM" sz="300" kern="10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ပြိုကျမြေ၏လျှောကျမှု</a:t>
            </a:r>
          </a:p>
        </p:txBody>
      </p:sp>
      <p:sp>
        <p:nvSpPr>
          <p:cNvPr id="53" name="テキスト ボックス 1940">
            <a:extLst>
              <a:ext uri="{FF2B5EF4-FFF2-40B4-BE49-F238E27FC236}">
                <a16:creationId xmlns:a16="http://schemas.microsoft.com/office/drawing/2014/main" id="{EA80A1FF-01BE-46A9-8C8D-C19BEDF75E77}"/>
              </a:ext>
            </a:extLst>
          </p:cNvPr>
          <p:cNvSpPr txBox="1"/>
          <p:nvPr/>
        </p:nvSpPr>
        <p:spPr>
          <a:xfrm>
            <a:off x="6644005" y="5914911"/>
            <a:ext cx="701040" cy="5576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50000"/>
              </a:lnSpc>
            </a:pPr>
            <a:r>
              <a:rPr lang="my-MM" sz="300" kern="10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ထူထဲစေးကပ်သောမြေ၏ စက်ဝိုင်းပုံဆင်ခြေလျှော</a:t>
            </a:r>
          </a:p>
        </p:txBody>
      </p:sp>
      <p:sp>
        <p:nvSpPr>
          <p:cNvPr id="54" name="テキスト ボックス 1941">
            <a:extLst>
              <a:ext uri="{FF2B5EF4-FFF2-40B4-BE49-F238E27FC236}">
                <a16:creationId xmlns:a16="http://schemas.microsoft.com/office/drawing/2014/main" id="{A62D00C0-E82A-4ADF-86AE-E65F896DAF86}"/>
              </a:ext>
            </a:extLst>
          </p:cNvPr>
          <p:cNvSpPr txBox="1"/>
          <p:nvPr/>
        </p:nvSpPr>
        <p:spPr>
          <a:xfrm>
            <a:off x="7728585" y="5953419"/>
            <a:ext cx="495300" cy="8382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50000"/>
              </a:lnSpc>
            </a:pPr>
            <a:r>
              <a:rPr lang="my-MM" sz="300" kern="10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(နိမ့်လျှောမြေ တည်ငြိမ်နှုန်းတိုင်းနည်း) Composite slip</a:t>
            </a:r>
          </a:p>
        </p:txBody>
      </p:sp>
      <p:sp>
        <p:nvSpPr>
          <p:cNvPr id="55" name="テキスト ボックス 1942">
            <a:extLst>
              <a:ext uri="{FF2B5EF4-FFF2-40B4-BE49-F238E27FC236}">
                <a16:creationId xmlns:a16="http://schemas.microsoft.com/office/drawing/2014/main" id="{8B233EA3-6D88-46F5-A24A-3CA9ECB962D5}"/>
              </a:ext>
            </a:extLst>
          </p:cNvPr>
          <p:cNvSpPr txBox="1"/>
          <p:nvPr/>
        </p:nvSpPr>
        <p:spPr>
          <a:xfrm>
            <a:off x="7930515" y="5807128"/>
            <a:ext cx="232410" cy="8970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my-MM" sz="300" kern="10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ရွှံ့စေးအလွှာ</a:t>
            </a:r>
          </a:p>
        </p:txBody>
      </p:sp>
      <p:sp>
        <p:nvSpPr>
          <p:cNvPr id="56" name="テキスト ボックス 1943">
            <a:extLst>
              <a:ext uri="{FF2B5EF4-FFF2-40B4-BE49-F238E27FC236}">
                <a16:creationId xmlns:a16="http://schemas.microsoft.com/office/drawing/2014/main" id="{9D0756C5-C5D8-4773-B971-6DA121F860C9}"/>
              </a:ext>
            </a:extLst>
          </p:cNvPr>
          <p:cNvSpPr txBox="1"/>
          <p:nvPr/>
        </p:nvSpPr>
        <p:spPr>
          <a:xfrm>
            <a:off x="6924675" y="6179820"/>
            <a:ext cx="784860" cy="8276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my-MM" sz="300" kern="10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အကြီးစားပြိုကျမှု (မြေပြိုကျမှုပုံစံ)</a:t>
            </a:r>
          </a:p>
        </p:txBody>
      </p:sp>
    </p:spTree>
    <p:extLst>
      <p:ext uri="{BB962C8B-B14F-4D97-AF65-F5344CB8AC3E}">
        <p14:creationId xmlns:p14="http://schemas.microsoft.com/office/powerpoint/2010/main" val="1446877961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my-MM" sz="1600" dirty="0">
                <a:latin typeface="Pyidaungsu" panose="020B0502040204020203" pitchFamily="34" charset="0"/>
                <a:ea typeface="Meiryo UI" panose="020B0604030504040204" pitchFamily="50" charset="-128"/>
                <a:cs typeface="Pyidaungsu" panose="020B0502040204020203" pitchFamily="34" charset="0"/>
              </a:rPr>
              <a:t>တူးဖော်ရေးနည်းလမ်း</a:t>
            </a:r>
            <a:endParaRPr kumimoji="1" lang="ja-JP" altLang="en-US" sz="1600" dirty="0"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419600" y="6452605"/>
            <a:ext cx="4576562" cy="2308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my-MM" sz="900">
                <a:solidFill>
                  <a:prstClr val="blac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ဖတ်စာအုပ်စာမျက်နှာ 224 / အထောက်အကူပြုစာအုပ် စာမျက်နှာ 119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>
              <a:buFont typeface="Arial" panose="020B0604020202020204" pitchFamily="34" charset="0"/>
              <a:buNone/>
            </a:pPr>
            <a:endParaRPr lang="ja-JP" altLang="en-US" sz="2000" dirty="0">
              <a:solidFill>
                <a:prstClr val="black"/>
              </a:solidFill>
              <a:latin typeface="Pyidaungsu" panose="020B0502040204020203" pitchFamily="34" charset="0"/>
              <a:ea typeface="Meiryo UI" panose="020B0604030504040204" pitchFamily="50" charset="-128"/>
              <a:cs typeface="Pyidaungsu" panose="020B0502040204020203" pitchFamily="34" charset="0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3221383" y="5973546"/>
            <a:ext cx="2701234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my-MM" sz="1200" dirty="0">
                <a:solidFill>
                  <a:prstClr val="blac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ကျွန်းတည်ဆောက်ရေးနည်းလမ်းဥပမာ</a:t>
            </a: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2280" y="1314615"/>
            <a:ext cx="6059440" cy="2363767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1166" y="4006244"/>
            <a:ext cx="6064668" cy="1991651"/>
          </a:xfrm>
          <a:prstGeom prst="rect">
            <a:avLst/>
          </a:prstGeom>
        </p:spPr>
      </p:pic>
      <p:sp>
        <p:nvSpPr>
          <p:cNvPr id="15" name="テキスト ボックス 14"/>
          <p:cNvSpPr txBox="1"/>
          <p:nvPr/>
        </p:nvSpPr>
        <p:spPr>
          <a:xfrm>
            <a:off x="3221383" y="3761091"/>
            <a:ext cx="3449829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my-MM" sz="1200" dirty="0">
                <a:solidFill>
                  <a:prstClr val="black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ဆင်ခြေလျှောဖြတ်ခြင်း Open Cut နည်းလမ်းဥပမာ</a:t>
            </a:r>
          </a:p>
        </p:txBody>
      </p:sp>
      <p:sp>
        <p:nvSpPr>
          <p:cNvPr id="12" name="テキスト ボックス 1944">
            <a:extLst>
              <a:ext uri="{FF2B5EF4-FFF2-40B4-BE49-F238E27FC236}">
                <a16:creationId xmlns:a16="http://schemas.microsoft.com/office/drawing/2014/main" id="{2E75CFB9-7205-4E49-8B63-5920E04E7CA7}"/>
              </a:ext>
            </a:extLst>
          </p:cNvPr>
          <p:cNvSpPr txBox="1"/>
          <p:nvPr/>
        </p:nvSpPr>
        <p:spPr>
          <a:xfrm>
            <a:off x="2568612" y="1456566"/>
            <a:ext cx="1169375" cy="11620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my-MM" sz="800" kern="100">
                <a:solidFill>
                  <a:prstClr val="black"/>
                </a:solidFill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လမ်းပုခုံး</a:t>
            </a:r>
            <a:endParaRPr lang="ja-JP" altLang="en-US" sz="800" kern="100" dirty="0">
              <a:solidFill>
                <a:prstClr val="black"/>
              </a:solidFill>
              <a:latin typeface="Pyidaungsu" panose="020B0502040204020203" pitchFamily="34" charset="0"/>
              <a:ea typeface="ＭＳ Ｐゴシック" panose="020B0600070205080204" pitchFamily="50" charset="-128"/>
              <a:cs typeface="Pyidaungsu" panose="020B0502040204020203" pitchFamily="34" charset="0"/>
            </a:endParaRPr>
          </a:p>
          <a:p>
            <a:pPr algn="just"/>
            <a:r>
              <a:rPr lang="my-MM" sz="800" kern="100">
                <a:solidFill>
                  <a:prstClr val="black"/>
                </a:solidFill>
                <a:latin typeface="Pyidaungsu" panose="020B0502040204020203" pitchFamily="34" charset="0"/>
                <a:ea typeface="ＭＳ Ｐゴシック" panose="020B0600070205080204" pitchFamily="50" charset="-128"/>
                <a:cs typeface="Pyidaungsu" panose="020B0502040204020203" pitchFamily="34" charset="0"/>
              </a:rPr>
              <a:t> </a:t>
            </a:r>
            <a:endParaRPr lang="ja-JP" altLang="en-US" sz="800" kern="100" dirty="0">
              <a:solidFill>
                <a:prstClr val="black"/>
              </a:solidFill>
              <a:latin typeface="Pyidaungsu" panose="020B0502040204020203" pitchFamily="34" charset="0"/>
              <a:ea typeface="ＭＳ Ｐゴシック" panose="020B0600070205080204" pitchFamily="50" charset="-128"/>
              <a:cs typeface="Pyidaungsu" panose="020B0502040204020203" pitchFamily="34" charset="0"/>
            </a:endParaRPr>
          </a:p>
        </p:txBody>
      </p:sp>
      <p:sp>
        <p:nvSpPr>
          <p:cNvPr id="13" name="テキスト ボックス 1945">
            <a:extLst>
              <a:ext uri="{FF2B5EF4-FFF2-40B4-BE49-F238E27FC236}">
                <a16:creationId xmlns:a16="http://schemas.microsoft.com/office/drawing/2014/main" id="{B648E18E-B841-40B5-B129-E8B3DCB851BE}"/>
              </a:ext>
            </a:extLst>
          </p:cNvPr>
          <p:cNvSpPr txBox="1"/>
          <p:nvPr/>
        </p:nvSpPr>
        <p:spPr>
          <a:xfrm>
            <a:off x="3038475" y="1493344"/>
            <a:ext cx="517954" cy="61913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my-MM" sz="600" kern="100" dirty="0">
                <a:solidFill>
                  <a:prstClr val="black"/>
                </a:solidFill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ဆင်ခြေလျှော</a:t>
            </a:r>
            <a:r>
              <a:rPr lang="en-US" sz="600" kern="100" dirty="0">
                <a:solidFill>
                  <a:prstClr val="black"/>
                </a:solidFill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 </a:t>
            </a:r>
            <a:r>
              <a:rPr lang="my-MM" sz="600" kern="100" dirty="0">
                <a:solidFill>
                  <a:prstClr val="black"/>
                </a:solidFill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မျက်နှာပြင် </a:t>
            </a:r>
            <a:endParaRPr lang="en-US" sz="600" kern="100" dirty="0">
              <a:solidFill>
                <a:prstClr val="black"/>
              </a:solidFill>
              <a:latin typeface="Pyidaungsu" panose="020B0502040204020203" pitchFamily="34" charset="0"/>
              <a:ea typeface="游ゴシック" panose="020B0400000000000000" pitchFamily="50" charset="-128"/>
              <a:cs typeface="Pyidaungsu" panose="020B0502040204020203" pitchFamily="34" charset="0"/>
            </a:endParaRPr>
          </a:p>
          <a:p>
            <a:pPr>
              <a:lnSpc>
                <a:spcPct val="150000"/>
              </a:lnSpc>
            </a:pPr>
            <a:r>
              <a:rPr lang="my-MM" sz="600" kern="100" dirty="0">
                <a:solidFill>
                  <a:prstClr val="black"/>
                </a:solidFill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(nori</a:t>
            </a:r>
            <a:r>
              <a:rPr lang="en-US" sz="600" kern="100" dirty="0">
                <a:solidFill>
                  <a:prstClr val="black"/>
                </a:solidFill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 </a:t>
            </a:r>
            <a:r>
              <a:rPr lang="my-MM" sz="600" kern="100" dirty="0">
                <a:solidFill>
                  <a:prstClr val="black"/>
                </a:solidFill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men) ပျက်စီးမှုတားဆီးရေး (yojo)</a:t>
            </a:r>
            <a:endParaRPr lang="ja-JP" altLang="en-US" sz="600" kern="100" dirty="0">
              <a:solidFill>
                <a:prstClr val="black"/>
              </a:solidFill>
              <a:latin typeface="Pyidaungsu" panose="020B0502040204020203" pitchFamily="34" charset="0"/>
              <a:ea typeface="ＭＳ Ｐゴシック" panose="020B0600070205080204" pitchFamily="50" charset="-128"/>
              <a:cs typeface="Pyidaungsu" panose="020B0502040204020203" pitchFamily="34" charset="0"/>
            </a:endParaRPr>
          </a:p>
          <a:p>
            <a:pPr>
              <a:lnSpc>
                <a:spcPct val="150000"/>
              </a:lnSpc>
            </a:pPr>
            <a:r>
              <a:rPr lang="my-MM" sz="600" kern="100" dirty="0">
                <a:solidFill>
                  <a:prstClr val="black"/>
                </a:solidFill>
                <a:latin typeface="Pyidaungsu" panose="020B0502040204020203" pitchFamily="34" charset="0"/>
                <a:ea typeface="ＭＳ Ｐゴシック" panose="020B0600070205080204" pitchFamily="50" charset="-128"/>
                <a:cs typeface="Pyidaungsu" panose="020B0502040204020203" pitchFamily="34" charset="0"/>
              </a:rPr>
              <a:t> </a:t>
            </a:r>
            <a:endParaRPr lang="ja-JP" altLang="en-US" sz="600" kern="100" dirty="0">
              <a:solidFill>
                <a:prstClr val="black"/>
              </a:solidFill>
              <a:latin typeface="Pyidaungsu" panose="020B0502040204020203" pitchFamily="34" charset="0"/>
              <a:ea typeface="ＭＳ Ｐゴシック" panose="020B0600070205080204" pitchFamily="50" charset="-128"/>
              <a:cs typeface="Pyidaungsu" panose="020B0502040204020203" pitchFamily="34" charset="0"/>
            </a:endParaRPr>
          </a:p>
        </p:txBody>
      </p:sp>
      <p:sp>
        <p:nvSpPr>
          <p:cNvPr id="14" name="テキスト ボックス 1946">
            <a:extLst>
              <a:ext uri="{FF2B5EF4-FFF2-40B4-BE49-F238E27FC236}">
                <a16:creationId xmlns:a16="http://schemas.microsoft.com/office/drawing/2014/main" id="{59435363-5DE5-42AA-9059-B0E98202DBE7}"/>
              </a:ext>
            </a:extLst>
          </p:cNvPr>
          <p:cNvSpPr txBox="1"/>
          <p:nvPr/>
        </p:nvSpPr>
        <p:spPr>
          <a:xfrm>
            <a:off x="1894829" y="2735526"/>
            <a:ext cx="572041" cy="11620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ct val="150000"/>
              </a:lnSpc>
            </a:pPr>
            <a:r>
              <a:rPr lang="my-MM" sz="800" kern="100" dirty="0">
                <a:solidFill>
                  <a:prstClr val="black"/>
                </a:solidFill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ဆင်ခြေလျှောအစောင်း</a:t>
            </a:r>
            <a:endParaRPr lang="ja-JP" altLang="en-US" sz="800" kern="100" dirty="0">
              <a:solidFill>
                <a:prstClr val="black"/>
              </a:solidFill>
              <a:latin typeface="Pyidaungsu" panose="020B0502040204020203" pitchFamily="34" charset="0"/>
              <a:ea typeface="ＭＳ Ｐゴシック" panose="020B0600070205080204" pitchFamily="50" charset="-128"/>
              <a:cs typeface="Pyidaungsu" panose="020B0502040204020203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my-MM" sz="800" kern="100" dirty="0">
                <a:solidFill>
                  <a:prstClr val="black"/>
                </a:solidFill>
                <a:latin typeface="Pyidaungsu" panose="020B0502040204020203" pitchFamily="34" charset="0"/>
                <a:ea typeface="ＭＳ Ｐゴシック" panose="020B0600070205080204" pitchFamily="50" charset="-128"/>
                <a:cs typeface="Pyidaungsu" panose="020B0502040204020203" pitchFamily="34" charset="0"/>
              </a:rPr>
              <a:t> </a:t>
            </a:r>
            <a:endParaRPr lang="ja-JP" altLang="en-US" sz="800" kern="100" dirty="0">
              <a:solidFill>
                <a:prstClr val="black"/>
              </a:solidFill>
              <a:latin typeface="Pyidaungsu" panose="020B0502040204020203" pitchFamily="34" charset="0"/>
              <a:ea typeface="ＭＳ Ｐゴシック" panose="020B0600070205080204" pitchFamily="50" charset="-128"/>
              <a:cs typeface="Pyidaungsu" panose="020B0502040204020203" pitchFamily="34" charset="0"/>
            </a:endParaRPr>
          </a:p>
        </p:txBody>
      </p:sp>
      <p:sp>
        <p:nvSpPr>
          <p:cNvPr id="16" name="テキスト ボックス 1947">
            <a:extLst>
              <a:ext uri="{FF2B5EF4-FFF2-40B4-BE49-F238E27FC236}">
                <a16:creationId xmlns:a16="http://schemas.microsoft.com/office/drawing/2014/main" id="{DE03A52D-66F1-44B5-B2A4-90DDCD0BC2EE}"/>
              </a:ext>
            </a:extLst>
          </p:cNvPr>
          <p:cNvSpPr txBox="1"/>
          <p:nvPr/>
        </p:nvSpPr>
        <p:spPr>
          <a:xfrm>
            <a:off x="5706624" y="1857351"/>
            <a:ext cx="411607" cy="11620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my-MM" sz="800" kern="100" dirty="0">
                <a:solidFill>
                  <a:prstClr val="black"/>
                </a:solidFill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Berm</a:t>
            </a:r>
            <a:endParaRPr lang="ja-JP" altLang="en-US" sz="800" kern="100" dirty="0">
              <a:solidFill>
                <a:prstClr val="black"/>
              </a:solidFill>
              <a:latin typeface="Pyidaungsu" panose="020B0502040204020203" pitchFamily="34" charset="0"/>
              <a:ea typeface="ＭＳ Ｐゴシック" panose="020B0600070205080204" pitchFamily="50" charset="-128"/>
              <a:cs typeface="Pyidaungsu" panose="020B0502040204020203" pitchFamily="34" charset="0"/>
            </a:endParaRPr>
          </a:p>
        </p:txBody>
      </p:sp>
      <p:sp>
        <p:nvSpPr>
          <p:cNvPr id="17" name="テキスト ボックス 1948">
            <a:extLst>
              <a:ext uri="{FF2B5EF4-FFF2-40B4-BE49-F238E27FC236}">
                <a16:creationId xmlns:a16="http://schemas.microsoft.com/office/drawing/2014/main" id="{10F8378D-8B10-4513-B53F-9A2B0B23B730}"/>
              </a:ext>
            </a:extLst>
          </p:cNvPr>
          <p:cNvSpPr txBox="1"/>
          <p:nvPr/>
        </p:nvSpPr>
        <p:spPr>
          <a:xfrm>
            <a:off x="5572933" y="2632494"/>
            <a:ext cx="367518" cy="11620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my-MM" sz="800" kern="100">
                <a:solidFill>
                  <a:prstClr val="black"/>
                </a:solidFill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ဆင်ခြေလျှောအောက်ခြေ</a:t>
            </a:r>
            <a:endParaRPr lang="ja-JP" altLang="en-US" sz="800" kern="100" dirty="0">
              <a:solidFill>
                <a:prstClr val="black"/>
              </a:solidFill>
              <a:latin typeface="Pyidaungsu" panose="020B0502040204020203" pitchFamily="34" charset="0"/>
              <a:ea typeface="ＭＳ Ｐゴシック" panose="020B0600070205080204" pitchFamily="50" charset="-128"/>
              <a:cs typeface="Pyidaungsu" panose="020B0502040204020203" pitchFamily="34" charset="0"/>
            </a:endParaRPr>
          </a:p>
        </p:txBody>
      </p:sp>
      <p:sp>
        <p:nvSpPr>
          <p:cNvPr id="18" name="テキスト ボックス 1949">
            <a:extLst>
              <a:ext uri="{FF2B5EF4-FFF2-40B4-BE49-F238E27FC236}">
                <a16:creationId xmlns:a16="http://schemas.microsoft.com/office/drawing/2014/main" id="{2DFD40A5-06BB-46E1-B878-6D9F9133EE67}"/>
              </a:ext>
            </a:extLst>
          </p:cNvPr>
          <p:cNvSpPr txBox="1"/>
          <p:nvPr/>
        </p:nvSpPr>
        <p:spPr>
          <a:xfrm>
            <a:off x="6706521" y="1342002"/>
            <a:ext cx="670324" cy="15588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my-MM" sz="800" kern="100" dirty="0">
                <a:solidFill>
                  <a:prstClr val="black"/>
                </a:solidFill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ရေနုတ်မြောင်း</a:t>
            </a:r>
            <a:endParaRPr lang="ja-JP" altLang="en-US" sz="800" kern="100">
              <a:solidFill>
                <a:prstClr val="black"/>
              </a:solidFill>
              <a:latin typeface="Pyidaungsu" panose="020B0502040204020203" pitchFamily="34" charset="0"/>
              <a:ea typeface="ＭＳ Ｐゴシック" panose="020B0600070205080204" pitchFamily="50" charset="-128"/>
              <a:cs typeface="Pyidaungsu" panose="020B0502040204020203" pitchFamily="34" charset="0"/>
            </a:endParaRPr>
          </a:p>
        </p:txBody>
      </p:sp>
      <p:sp>
        <p:nvSpPr>
          <p:cNvPr id="19" name="テキスト ボックス 1950">
            <a:extLst>
              <a:ext uri="{FF2B5EF4-FFF2-40B4-BE49-F238E27FC236}">
                <a16:creationId xmlns:a16="http://schemas.microsoft.com/office/drawing/2014/main" id="{05F6855A-C87D-47FF-B676-FA94BFE2FCE2}"/>
              </a:ext>
            </a:extLst>
          </p:cNvPr>
          <p:cNvSpPr txBox="1"/>
          <p:nvPr/>
        </p:nvSpPr>
        <p:spPr>
          <a:xfrm>
            <a:off x="5149032" y="3472974"/>
            <a:ext cx="667568" cy="16389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my-MM" sz="800" kern="100" dirty="0">
                <a:solidFill>
                  <a:prstClr val="black"/>
                </a:solidFill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ရေနုတ်မြောင်း</a:t>
            </a:r>
            <a:endParaRPr lang="ja-JP" altLang="en-US" sz="800" kern="100" dirty="0">
              <a:solidFill>
                <a:prstClr val="black"/>
              </a:solidFill>
              <a:latin typeface="Pyidaungsu" panose="020B0502040204020203" pitchFamily="34" charset="0"/>
              <a:ea typeface="ＭＳ Ｐゴシック" panose="020B0600070205080204" pitchFamily="50" charset="-128"/>
              <a:cs typeface="Pyidaungsu" panose="020B0502040204020203" pitchFamily="34" charset="0"/>
            </a:endParaRPr>
          </a:p>
        </p:txBody>
      </p:sp>
      <p:sp>
        <p:nvSpPr>
          <p:cNvPr id="20" name="テキスト ボックス 1951">
            <a:extLst>
              <a:ext uri="{FF2B5EF4-FFF2-40B4-BE49-F238E27FC236}">
                <a16:creationId xmlns:a16="http://schemas.microsoft.com/office/drawing/2014/main" id="{ED1CDF64-723C-45D9-A5C5-7B50D8E03021}"/>
              </a:ext>
            </a:extLst>
          </p:cNvPr>
          <p:cNvSpPr txBox="1"/>
          <p:nvPr/>
        </p:nvSpPr>
        <p:spPr>
          <a:xfrm>
            <a:off x="3526421" y="3546332"/>
            <a:ext cx="1622611" cy="16389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my-MM" sz="800" kern="100" dirty="0">
                <a:solidFill>
                  <a:prstClr val="black"/>
                </a:solidFill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တူးဖော်သည့်အောက်ခြေမျက်နှာပြင်</a:t>
            </a:r>
            <a:endParaRPr lang="ja-JP" altLang="en-US" sz="800" kern="100" dirty="0">
              <a:solidFill>
                <a:prstClr val="black"/>
              </a:solidFill>
              <a:latin typeface="Pyidaungsu" panose="020B0502040204020203" pitchFamily="34" charset="0"/>
              <a:ea typeface="ＭＳ Ｐゴシック" panose="020B0600070205080204" pitchFamily="50" charset="-128"/>
              <a:cs typeface="Pyidaungsu" panose="020B0502040204020203" pitchFamily="34" charset="0"/>
            </a:endParaRPr>
          </a:p>
        </p:txBody>
      </p:sp>
      <p:sp>
        <p:nvSpPr>
          <p:cNvPr id="21" name="テキスト ボックス 1998">
            <a:extLst>
              <a:ext uri="{FF2B5EF4-FFF2-40B4-BE49-F238E27FC236}">
                <a16:creationId xmlns:a16="http://schemas.microsoft.com/office/drawing/2014/main" id="{F0820F8F-D8BE-4177-8641-754F3FFE4D06}"/>
              </a:ext>
            </a:extLst>
          </p:cNvPr>
          <p:cNvSpPr txBox="1"/>
          <p:nvPr/>
        </p:nvSpPr>
        <p:spPr>
          <a:xfrm>
            <a:off x="3314855" y="2447513"/>
            <a:ext cx="423132" cy="12653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my-MM" sz="800" kern="100">
                <a:solidFill>
                  <a:prstClr val="black"/>
                </a:solidFill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သဲအိတ်</a:t>
            </a:r>
            <a:endParaRPr lang="ja-JP" altLang="en-US" sz="800" kern="100" dirty="0">
              <a:solidFill>
                <a:prstClr val="black"/>
              </a:solidFill>
              <a:latin typeface="Pyidaungsu" panose="020B0502040204020203" pitchFamily="34" charset="0"/>
              <a:ea typeface="ＭＳ Ｐゴシック" panose="020B0600070205080204" pitchFamily="50" charset="-128"/>
              <a:cs typeface="Pyidaungsu" panose="020B0502040204020203" pitchFamily="34" charset="0"/>
            </a:endParaRPr>
          </a:p>
        </p:txBody>
      </p:sp>
      <p:sp>
        <p:nvSpPr>
          <p:cNvPr id="22" name="テキスト ボックス 1971">
            <a:extLst>
              <a:ext uri="{FF2B5EF4-FFF2-40B4-BE49-F238E27FC236}">
                <a16:creationId xmlns:a16="http://schemas.microsoft.com/office/drawing/2014/main" id="{D27762A9-BC6B-49DF-B2D4-4AABE69F3678}"/>
              </a:ext>
            </a:extLst>
          </p:cNvPr>
          <p:cNvSpPr txBox="1"/>
          <p:nvPr/>
        </p:nvSpPr>
        <p:spPr>
          <a:xfrm>
            <a:off x="6681401" y="5190834"/>
            <a:ext cx="1466006" cy="25113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my-MM" sz="1200" kern="100" dirty="0">
                <a:solidFill>
                  <a:prstClr val="black"/>
                </a:solidFill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မြေဖိအားခံသံမဏိတိုင်</a:t>
            </a:r>
            <a:endParaRPr lang="ja-JP" altLang="en-US" sz="1200" kern="100" dirty="0">
              <a:solidFill>
                <a:prstClr val="black"/>
              </a:solidFill>
              <a:latin typeface="Pyidaungsu" panose="020B0502040204020203" pitchFamily="34" charset="0"/>
              <a:ea typeface="ＭＳ Ｐゴシック" panose="020B0600070205080204" pitchFamily="50" charset="-128"/>
              <a:cs typeface="Pyidaungsu" panose="020B0502040204020203" pitchFamily="34" charset="0"/>
            </a:endParaRPr>
          </a:p>
        </p:txBody>
      </p:sp>
      <p:sp>
        <p:nvSpPr>
          <p:cNvPr id="23" name="テキスト ボックス 1972">
            <a:extLst>
              <a:ext uri="{FF2B5EF4-FFF2-40B4-BE49-F238E27FC236}">
                <a16:creationId xmlns:a16="http://schemas.microsoft.com/office/drawing/2014/main" id="{589E38F0-8876-4902-9D60-352FEE302669}"/>
              </a:ext>
            </a:extLst>
          </p:cNvPr>
          <p:cNvSpPr txBox="1"/>
          <p:nvPr/>
        </p:nvSpPr>
        <p:spPr>
          <a:xfrm>
            <a:off x="6703607" y="4614815"/>
            <a:ext cx="1053680" cy="25113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my-MM" sz="1200" kern="100">
                <a:solidFill>
                  <a:prstClr val="black"/>
                </a:solidFill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waling</a:t>
            </a:r>
            <a:endParaRPr lang="ja-JP" altLang="en-US" sz="1200" kern="100" dirty="0">
              <a:solidFill>
                <a:prstClr val="black"/>
              </a:solidFill>
              <a:latin typeface="Pyidaungsu" panose="020B0502040204020203" pitchFamily="34" charset="0"/>
              <a:ea typeface="ＭＳ Ｐゴシック" panose="020B0600070205080204" pitchFamily="50" charset="-128"/>
              <a:cs typeface="Pyidaungsu" panose="020B0502040204020203" pitchFamily="34" charset="0"/>
            </a:endParaRPr>
          </a:p>
        </p:txBody>
      </p:sp>
      <p:sp>
        <p:nvSpPr>
          <p:cNvPr id="24" name="テキスト ボックス 1973">
            <a:extLst>
              <a:ext uri="{FF2B5EF4-FFF2-40B4-BE49-F238E27FC236}">
                <a16:creationId xmlns:a16="http://schemas.microsoft.com/office/drawing/2014/main" id="{69ED3BF9-9329-4325-838E-B5E488C36F84}"/>
              </a:ext>
            </a:extLst>
          </p:cNvPr>
          <p:cNvSpPr txBox="1"/>
          <p:nvPr/>
        </p:nvSpPr>
        <p:spPr>
          <a:xfrm>
            <a:off x="1538166" y="4840693"/>
            <a:ext cx="708212" cy="25113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my-MM" sz="1200" kern="100">
                <a:solidFill>
                  <a:prstClr val="black"/>
                </a:solidFill>
                <a:latin typeface="Pyidaungsu" panose="020B0502040204020203" pitchFamily="34" charset="0"/>
                <a:ea typeface="游ゴシック" panose="020B0400000000000000" pitchFamily="50" charset="-128"/>
                <a:cs typeface="Pyidaungsu" panose="020B0502040204020203" pitchFamily="34" charset="0"/>
              </a:rPr>
              <a:t>မြေထိန်းနံရံ</a:t>
            </a:r>
            <a:endParaRPr lang="ja-JP" altLang="en-US" sz="1200" kern="100" dirty="0">
              <a:solidFill>
                <a:prstClr val="black"/>
              </a:solidFill>
              <a:latin typeface="Pyidaungsu" panose="020B0502040204020203" pitchFamily="34" charset="0"/>
              <a:ea typeface="ＭＳ Ｐゴシック" panose="020B0600070205080204" pitchFamily="50" charset="-128"/>
              <a:cs typeface="Pyidaungsu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0207628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my-MM" sz="1600" dirty="0"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တူးဖော်ရေးနည်းလမ်း</a:t>
            </a:r>
            <a:endParaRPr kumimoji="1" lang="ja-JP" altLang="en-US" sz="1600" dirty="0"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419600" y="6452605"/>
            <a:ext cx="4576562" cy="2308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my-MM" sz="900" dirty="0">
                <a:solidFill>
                  <a:prstClr val="black"/>
                </a:solidFill>
                <a:latin typeface="Pyidaungsu" pitchFamily="34" charset="0"/>
                <a:cs typeface="Pyidaungsu" pitchFamily="34" charset="0"/>
              </a:rPr>
              <a:t>ဖတ်စာအုပ်စာမျက်နှာ 226 / အထောက်အကူပြုစာအုပ် စာမျက်နှာ 119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>
              <a:buFont typeface="Arial" panose="020B0604020202020204" pitchFamily="34" charset="0"/>
              <a:buNone/>
            </a:pPr>
            <a:endParaRPr lang="ja-JP" altLang="en-US" sz="20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3335479" y="6054971"/>
            <a:ext cx="247304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my-MM" sz="1200" dirty="0">
                <a:solidFill>
                  <a:prstClr val="black"/>
                </a:solidFill>
                <a:latin typeface="Pyidaungsu" pitchFamily="34" charset="0"/>
                <a:cs typeface="Pyidaungsu" pitchFamily="34" charset="0"/>
              </a:rPr>
              <a:t>လမ်းထိန်း Open Cut နည်းလမ်းဥပမာ</a:t>
            </a:r>
          </a:p>
        </p:txBody>
      </p:sp>
      <p:pic>
        <p:nvPicPr>
          <p:cNvPr id="12" name="図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7952" y="1287151"/>
            <a:ext cx="4368095" cy="4799157"/>
          </a:xfrm>
          <a:prstGeom prst="rect">
            <a:avLst/>
          </a:prstGeom>
        </p:spPr>
      </p:pic>
      <p:sp>
        <p:nvSpPr>
          <p:cNvPr id="7" name="テキスト ボックス 1952">
            <a:extLst>
              <a:ext uri="{FF2B5EF4-FFF2-40B4-BE49-F238E27FC236}">
                <a16:creationId xmlns:a16="http://schemas.microsoft.com/office/drawing/2014/main" id="{B43299F5-C26E-46C6-BA42-96BF88A6B786}"/>
              </a:ext>
            </a:extLst>
          </p:cNvPr>
          <p:cNvSpPr txBox="1"/>
          <p:nvPr/>
        </p:nvSpPr>
        <p:spPr>
          <a:xfrm>
            <a:off x="3335479" y="1793035"/>
            <a:ext cx="454222" cy="17972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my-MM" sz="7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ဆောက်လုပ်ဖွဲ့စည်းသည့်အရာ</a:t>
            </a:r>
          </a:p>
        </p:txBody>
      </p:sp>
      <p:sp>
        <p:nvSpPr>
          <p:cNvPr id="8" name="テキスト ボックス 1953">
            <a:extLst>
              <a:ext uri="{FF2B5EF4-FFF2-40B4-BE49-F238E27FC236}">
                <a16:creationId xmlns:a16="http://schemas.microsoft.com/office/drawing/2014/main" id="{0134C604-4A2B-48A3-AAF9-CE51BA2A5322}"/>
              </a:ext>
            </a:extLst>
          </p:cNvPr>
          <p:cNvSpPr txBox="1"/>
          <p:nvPr/>
        </p:nvSpPr>
        <p:spPr>
          <a:xfrm>
            <a:off x="4155792" y="2300026"/>
            <a:ext cx="415290" cy="1143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my-MM" sz="7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မြေထိန်းနံရံ</a:t>
            </a:r>
          </a:p>
        </p:txBody>
      </p:sp>
      <p:sp>
        <p:nvSpPr>
          <p:cNvPr id="10" name="テキスト ボックス 1954">
            <a:extLst>
              <a:ext uri="{FF2B5EF4-FFF2-40B4-BE49-F238E27FC236}">
                <a16:creationId xmlns:a16="http://schemas.microsoft.com/office/drawing/2014/main" id="{3014CA94-76A5-4142-AD9C-938619A5573F}"/>
              </a:ext>
            </a:extLst>
          </p:cNvPr>
          <p:cNvSpPr txBox="1"/>
          <p:nvPr/>
        </p:nvSpPr>
        <p:spPr>
          <a:xfrm>
            <a:off x="6224621" y="1781866"/>
            <a:ext cx="539045" cy="10127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my-MM" sz="700" kern="10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anchor</a:t>
            </a:r>
          </a:p>
        </p:txBody>
      </p:sp>
      <p:sp>
        <p:nvSpPr>
          <p:cNvPr id="13" name="テキスト ボックス 1955">
            <a:extLst>
              <a:ext uri="{FF2B5EF4-FFF2-40B4-BE49-F238E27FC236}">
                <a16:creationId xmlns:a16="http://schemas.microsoft.com/office/drawing/2014/main" id="{D86E5982-024F-43D2-810F-9D878468D217}"/>
              </a:ext>
            </a:extLst>
          </p:cNvPr>
          <p:cNvSpPr txBox="1"/>
          <p:nvPr/>
        </p:nvSpPr>
        <p:spPr>
          <a:xfrm>
            <a:off x="6096916" y="2057526"/>
            <a:ext cx="539045" cy="10127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my-MM" sz="700" kern="10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Tie rod</a:t>
            </a:r>
          </a:p>
        </p:txBody>
      </p:sp>
      <p:sp>
        <p:nvSpPr>
          <p:cNvPr id="14" name="テキスト ボックス 1956">
            <a:extLst>
              <a:ext uri="{FF2B5EF4-FFF2-40B4-BE49-F238E27FC236}">
                <a16:creationId xmlns:a16="http://schemas.microsoft.com/office/drawing/2014/main" id="{BD7069CD-BCA9-4BA0-890A-E150ECDDD277}"/>
              </a:ext>
            </a:extLst>
          </p:cNvPr>
          <p:cNvSpPr txBox="1"/>
          <p:nvPr/>
        </p:nvSpPr>
        <p:spPr>
          <a:xfrm>
            <a:off x="4982562" y="2588981"/>
            <a:ext cx="994826" cy="1143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my-MM" sz="700" kern="10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（b）Tie rod နည်းလမ်း</a:t>
            </a:r>
          </a:p>
        </p:txBody>
      </p:sp>
      <p:sp>
        <p:nvSpPr>
          <p:cNvPr id="15" name="テキスト ボックス 1957">
            <a:extLst>
              <a:ext uri="{FF2B5EF4-FFF2-40B4-BE49-F238E27FC236}">
                <a16:creationId xmlns:a16="http://schemas.microsoft.com/office/drawing/2014/main" id="{8431CABF-383D-4736-8DF1-F4A625195EA6}"/>
              </a:ext>
            </a:extLst>
          </p:cNvPr>
          <p:cNvSpPr txBox="1"/>
          <p:nvPr/>
        </p:nvSpPr>
        <p:spPr>
          <a:xfrm>
            <a:off x="3102345" y="3257299"/>
            <a:ext cx="746760" cy="1143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my-MM" sz="7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（a）ကိုယ်တိုင်</a:t>
            </a:r>
            <a:r>
              <a:rPr lang="en-US" sz="7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 </a:t>
            </a:r>
            <a:r>
              <a:rPr lang="my-MM" sz="7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ဆောက်လုပ်ရေး</a:t>
            </a:r>
            <a:r>
              <a:rPr lang="en-US" sz="7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 </a:t>
            </a:r>
            <a:r>
              <a:rPr lang="my-MM" sz="7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နည်းလမ်း</a:t>
            </a:r>
          </a:p>
        </p:txBody>
      </p:sp>
      <p:sp>
        <p:nvSpPr>
          <p:cNvPr id="16" name="テキスト ボックス 1958">
            <a:extLst>
              <a:ext uri="{FF2B5EF4-FFF2-40B4-BE49-F238E27FC236}">
                <a16:creationId xmlns:a16="http://schemas.microsoft.com/office/drawing/2014/main" id="{3B64B65E-5A95-4D2E-A857-194BEFF330C0}"/>
              </a:ext>
            </a:extLst>
          </p:cNvPr>
          <p:cNvSpPr txBox="1"/>
          <p:nvPr/>
        </p:nvSpPr>
        <p:spPr>
          <a:xfrm>
            <a:off x="2137371" y="2627205"/>
            <a:ext cx="444891" cy="63009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eaVert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ct val="150000"/>
              </a:lnSpc>
            </a:pPr>
            <a:r>
              <a:rPr lang="my-MM" sz="7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မြုပ်ဝင်နေ</a:t>
            </a:r>
            <a:r>
              <a:rPr lang="en-US" sz="7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 </a:t>
            </a:r>
            <a:r>
              <a:rPr lang="my-MM" sz="7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သည့်အပိုင်း</a:t>
            </a:r>
          </a:p>
        </p:txBody>
      </p:sp>
      <p:sp>
        <p:nvSpPr>
          <p:cNvPr id="17" name="テキスト ボックス 1959">
            <a:extLst>
              <a:ext uri="{FF2B5EF4-FFF2-40B4-BE49-F238E27FC236}">
                <a16:creationId xmlns:a16="http://schemas.microsoft.com/office/drawing/2014/main" id="{D0018FF2-0CB3-42B0-B304-3860A8451124}"/>
              </a:ext>
            </a:extLst>
          </p:cNvPr>
          <p:cNvSpPr txBox="1"/>
          <p:nvPr/>
        </p:nvSpPr>
        <p:spPr>
          <a:xfrm>
            <a:off x="4950393" y="4169418"/>
            <a:ext cx="1242059" cy="1143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my-MM" sz="7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（c）earth anchor နည်းလမ်း</a:t>
            </a:r>
          </a:p>
        </p:txBody>
      </p:sp>
      <p:sp>
        <p:nvSpPr>
          <p:cNvPr id="18" name="テキスト ボックス 1960">
            <a:extLst>
              <a:ext uri="{FF2B5EF4-FFF2-40B4-BE49-F238E27FC236}">
                <a16:creationId xmlns:a16="http://schemas.microsoft.com/office/drawing/2014/main" id="{FD4DC8B5-1388-4EC5-BCD1-FD3C64660C3D}"/>
              </a:ext>
            </a:extLst>
          </p:cNvPr>
          <p:cNvSpPr txBox="1"/>
          <p:nvPr/>
        </p:nvSpPr>
        <p:spPr>
          <a:xfrm>
            <a:off x="4353912" y="3867989"/>
            <a:ext cx="407670" cy="1143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my-MM" sz="700" kern="10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Motar</a:t>
            </a:r>
          </a:p>
        </p:txBody>
      </p:sp>
      <p:sp>
        <p:nvSpPr>
          <p:cNvPr id="19" name="テキスト ボックス 1961">
            <a:extLst>
              <a:ext uri="{FF2B5EF4-FFF2-40B4-BE49-F238E27FC236}">
                <a16:creationId xmlns:a16="http://schemas.microsoft.com/office/drawing/2014/main" id="{871FF0F6-E2ED-41CA-9F3C-6EC31E7BB753}"/>
              </a:ext>
            </a:extLst>
          </p:cNvPr>
          <p:cNvSpPr txBox="1"/>
          <p:nvPr/>
        </p:nvSpPr>
        <p:spPr>
          <a:xfrm>
            <a:off x="6224621" y="2951904"/>
            <a:ext cx="539045" cy="32267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ct val="150000"/>
              </a:lnSpc>
            </a:pPr>
            <a:r>
              <a:rPr lang="my-MM" sz="6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သံမဏိချောင်းသို့မဟုတ် PC သံမဏိဝါယာ</a:t>
            </a:r>
          </a:p>
        </p:txBody>
      </p:sp>
      <p:sp>
        <p:nvSpPr>
          <p:cNvPr id="20" name="テキスト ボックス 1962">
            <a:extLst>
              <a:ext uri="{FF2B5EF4-FFF2-40B4-BE49-F238E27FC236}">
                <a16:creationId xmlns:a16="http://schemas.microsoft.com/office/drawing/2014/main" id="{E1209677-163B-4A3E-B8D4-07C8024E7810}"/>
              </a:ext>
            </a:extLst>
          </p:cNvPr>
          <p:cNvSpPr txBox="1"/>
          <p:nvPr/>
        </p:nvSpPr>
        <p:spPr>
          <a:xfrm>
            <a:off x="4401537" y="5051672"/>
            <a:ext cx="312420" cy="16854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ct val="150000"/>
              </a:lnSpc>
            </a:pPr>
            <a:r>
              <a:rPr lang="my-MM" sz="5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အလယ်တွင်</a:t>
            </a:r>
            <a:r>
              <a:rPr lang="en-US" sz="5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 </a:t>
            </a:r>
            <a:r>
              <a:rPr lang="my-MM" sz="5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ရှိသော</a:t>
            </a:r>
            <a:r>
              <a:rPr lang="en-US" sz="5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 </a:t>
            </a:r>
            <a:r>
              <a:rPr lang="my-MM" sz="5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မြေတုံး</a:t>
            </a:r>
          </a:p>
        </p:txBody>
      </p:sp>
      <p:sp>
        <p:nvSpPr>
          <p:cNvPr id="22" name="テキスト ボックス 1964">
            <a:extLst>
              <a:ext uri="{FF2B5EF4-FFF2-40B4-BE49-F238E27FC236}">
                <a16:creationId xmlns:a16="http://schemas.microsoft.com/office/drawing/2014/main" id="{0EACDF9B-14F8-4998-9E1D-78CD9F73C54E}"/>
              </a:ext>
            </a:extLst>
          </p:cNvPr>
          <p:cNvSpPr txBox="1"/>
          <p:nvPr/>
        </p:nvSpPr>
        <p:spPr>
          <a:xfrm>
            <a:off x="4597752" y="4624117"/>
            <a:ext cx="464820" cy="23933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ct val="150000"/>
              </a:lnSpc>
            </a:pPr>
            <a:r>
              <a:rPr lang="my-MM" sz="7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မြေဖိအားခံသံမဏိတိုင်</a:t>
            </a:r>
          </a:p>
        </p:txBody>
      </p:sp>
      <p:sp>
        <p:nvSpPr>
          <p:cNvPr id="23" name="テキスト ボックス 1965">
            <a:extLst>
              <a:ext uri="{FF2B5EF4-FFF2-40B4-BE49-F238E27FC236}">
                <a16:creationId xmlns:a16="http://schemas.microsoft.com/office/drawing/2014/main" id="{856378E7-9636-4745-881E-4EE87CD6A5E4}"/>
              </a:ext>
            </a:extLst>
          </p:cNvPr>
          <p:cNvSpPr txBox="1"/>
          <p:nvPr/>
        </p:nvSpPr>
        <p:spPr>
          <a:xfrm>
            <a:off x="3999582" y="4605865"/>
            <a:ext cx="464820" cy="20798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ct val="150000"/>
              </a:lnSpc>
            </a:pPr>
            <a:r>
              <a:rPr lang="my-MM" sz="7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မြေဖိအားခံသံမဏိတိုင်</a:t>
            </a:r>
          </a:p>
        </p:txBody>
      </p:sp>
      <p:sp>
        <p:nvSpPr>
          <p:cNvPr id="24" name="テキスト ボックス 1966">
            <a:extLst>
              <a:ext uri="{FF2B5EF4-FFF2-40B4-BE49-F238E27FC236}">
                <a16:creationId xmlns:a16="http://schemas.microsoft.com/office/drawing/2014/main" id="{FEE4406F-B7FE-4E1C-8B05-B5F1117A1F09}"/>
              </a:ext>
            </a:extLst>
          </p:cNvPr>
          <p:cNvSpPr txBox="1"/>
          <p:nvPr/>
        </p:nvSpPr>
        <p:spPr>
          <a:xfrm>
            <a:off x="4155792" y="4429736"/>
            <a:ext cx="605790" cy="11044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my-MM" sz="7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ထောက်တိုင်များ</a:t>
            </a:r>
          </a:p>
        </p:txBody>
      </p:sp>
      <p:sp>
        <p:nvSpPr>
          <p:cNvPr id="25" name="テキスト ボックス 1967">
            <a:extLst>
              <a:ext uri="{FF2B5EF4-FFF2-40B4-BE49-F238E27FC236}">
                <a16:creationId xmlns:a16="http://schemas.microsoft.com/office/drawing/2014/main" id="{F1981158-FBBC-4382-A3FB-30937FA85F38}"/>
              </a:ext>
            </a:extLst>
          </p:cNvPr>
          <p:cNvSpPr txBox="1"/>
          <p:nvPr/>
        </p:nvSpPr>
        <p:spPr>
          <a:xfrm>
            <a:off x="3401412" y="4656135"/>
            <a:ext cx="464820" cy="1143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my-MM" sz="700" kern="10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waling</a:t>
            </a:r>
          </a:p>
        </p:txBody>
      </p:sp>
      <p:sp>
        <p:nvSpPr>
          <p:cNvPr id="26" name="テキスト ボックス 1968">
            <a:extLst>
              <a:ext uri="{FF2B5EF4-FFF2-40B4-BE49-F238E27FC236}">
                <a16:creationId xmlns:a16="http://schemas.microsoft.com/office/drawing/2014/main" id="{CC0DA425-DAD8-48BD-A7CD-FB0B039B96B3}"/>
              </a:ext>
            </a:extLst>
          </p:cNvPr>
          <p:cNvSpPr txBox="1"/>
          <p:nvPr/>
        </p:nvSpPr>
        <p:spPr>
          <a:xfrm>
            <a:off x="2492287" y="5093889"/>
            <a:ext cx="444891" cy="1143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my-MM" sz="700" kern="10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bracket</a:t>
            </a:r>
          </a:p>
        </p:txBody>
      </p:sp>
      <p:sp>
        <p:nvSpPr>
          <p:cNvPr id="27" name="テキスト ボックス 1969">
            <a:extLst>
              <a:ext uri="{FF2B5EF4-FFF2-40B4-BE49-F238E27FC236}">
                <a16:creationId xmlns:a16="http://schemas.microsoft.com/office/drawing/2014/main" id="{74DB093D-6514-459B-BFFD-90DCF99A811D}"/>
              </a:ext>
            </a:extLst>
          </p:cNvPr>
          <p:cNvSpPr txBox="1"/>
          <p:nvPr/>
        </p:nvSpPr>
        <p:spPr>
          <a:xfrm>
            <a:off x="2582262" y="5562600"/>
            <a:ext cx="444891" cy="27838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ct val="150000"/>
              </a:lnSpc>
            </a:pPr>
            <a:r>
              <a:rPr lang="my-MM" sz="700" kern="100" dirty="0"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အလယ်တွင်ရှိသောမြေတုံး</a:t>
            </a:r>
          </a:p>
        </p:txBody>
      </p:sp>
      <p:sp>
        <p:nvSpPr>
          <p:cNvPr id="28" name="テキスト ボックス 1970">
            <a:extLst>
              <a:ext uri="{FF2B5EF4-FFF2-40B4-BE49-F238E27FC236}">
                <a16:creationId xmlns:a16="http://schemas.microsoft.com/office/drawing/2014/main" id="{FA47C8EC-BF06-4D1D-90A9-B13F7F91D8DC}"/>
              </a:ext>
            </a:extLst>
          </p:cNvPr>
          <p:cNvSpPr txBox="1"/>
          <p:nvPr/>
        </p:nvSpPr>
        <p:spPr>
          <a:xfrm>
            <a:off x="5595970" y="5193116"/>
            <a:ext cx="500945" cy="14138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my-MM" sz="7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မြေထိန်းနံရံ</a:t>
            </a:r>
          </a:p>
        </p:txBody>
      </p:sp>
    </p:spTree>
    <p:extLst>
      <p:ext uri="{BB962C8B-B14F-4D97-AF65-F5344CB8AC3E}">
        <p14:creationId xmlns:p14="http://schemas.microsoft.com/office/powerpoint/2010/main" val="4133145117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my-MM" sz="1600" dirty="0">
                <a:latin typeface="Pyidaungsu" pitchFamily="34" charset="0"/>
                <a:ea typeface="Meiryo UI" panose="020B0604030504040204" pitchFamily="50" charset="-128"/>
                <a:cs typeface="Pyidaungsu" pitchFamily="34" charset="0"/>
              </a:rPr>
              <a:t>တူးဖော်ရေးနည်းလမ်း</a:t>
            </a:r>
            <a:endParaRPr kumimoji="1" lang="ja-JP" altLang="en-US" sz="1600" dirty="0">
              <a:latin typeface="Pyidaungsu" pitchFamily="34" charset="0"/>
              <a:ea typeface="Meiryo UI" panose="020B0604030504040204" pitchFamily="50" charset="-128"/>
              <a:cs typeface="Pyidaungsu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419600" y="6452605"/>
            <a:ext cx="4576562" cy="2308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r"/>
            <a:r>
              <a:rPr lang="my-MM" sz="900" dirty="0">
                <a:solidFill>
                  <a:prstClr val="black"/>
                </a:solidFill>
                <a:latin typeface="Pyidaungsu" pitchFamily="34" charset="0"/>
                <a:cs typeface="Pyidaungsu" pitchFamily="34" charset="0"/>
              </a:rPr>
              <a:t>ဖတ်စာအုပ်စာမျက်နှာ 227 / အထောက်အကူပြုစာအုပ် စာမျက်နှာ 20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>
              <a:buFont typeface="Arial" panose="020B0604020202020204" pitchFamily="34" charset="0"/>
              <a:buNone/>
            </a:pPr>
            <a:endParaRPr lang="ja-JP" altLang="en-US" sz="20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3545946" y="6136460"/>
            <a:ext cx="2052107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my-MM" sz="900" dirty="0">
                <a:solidFill>
                  <a:prstClr val="black"/>
                </a:solidFill>
                <a:latin typeface="Pyidaungsu" pitchFamily="34" charset="0"/>
                <a:cs typeface="Pyidaungsu" pitchFamily="34" charset="0"/>
              </a:rPr>
              <a:t>ပြောင်းပြန်ကွေးသောနည်းလမ်း၏ဥပမာ</a:t>
            </a: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3231572" y="2918166"/>
            <a:ext cx="2680856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my-MM" sz="900" dirty="0">
                <a:solidFill>
                  <a:prstClr val="black"/>
                </a:solidFill>
                <a:latin typeface="Pyidaungsu" pitchFamily="34" charset="0"/>
                <a:cs typeface="Pyidaungsu" pitchFamily="34" charset="0"/>
              </a:rPr>
              <a:t>Trench cut နည်းလမ်းဥပမာ</a:t>
            </a: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2213" y="1346171"/>
            <a:ext cx="5974773" cy="1501473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5154" y="3152528"/>
            <a:ext cx="3549144" cy="3026570"/>
          </a:xfrm>
          <a:prstGeom prst="rect">
            <a:avLst/>
          </a:prstGeom>
        </p:spPr>
      </p:pic>
      <p:sp>
        <p:nvSpPr>
          <p:cNvPr id="10" name="テキスト ボックス 1974">
            <a:extLst>
              <a:ext uri="{FF2B5EF4-FFF2-40B4-BE49-F238E27FC236}">
                <a16:creationId xmlns:a16="http://schemas.microsoft.com/office/drawing/2014/main" id="{3FB0CF38-E762-4D73-BC58-39447895D478}"/>
              </a:ext>
            </a:extLst>
          </p:cNvPr>
          <p:cNvSpPr txBox="1"/>
          <p:nvPr/>
        </p:nvSpPr>
        <p:spPr>
          <a:xfrm>
            <a:off x="5751801" y="4156325"/>
            <a:ext cx="592497" cy="17235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my-MM" sz="9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မြေထိန်းနံရံ</a:t>
            </a:r>
            <a:endParaRPr lang="ja-JP" altLang="en-US" sz="9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13" name="テキスト ボックス 1975">
            <a:extLst>
              <a:ext uri="{FF2B5EF4-FFF2-40B4-BE49-F238E27FC236}">
                <a16:creationId xmlns:a16="http://schemas.microsoft.com/office/drawing/2014/main" id="{00EA5C72-6CF2-4360-BFFB-5DE6786FE8A9}"/>
              </a:ext>
            </a:extLst>
          </p:cNvPr>
          <p:cNvSpPr txBox="1"/>
          <p:nvPr/>
        </p:nvSpPr>
        <p:spPr>
          <a:xfrm>
            <a:off x="5632456" y="3179511"/>
            <a:ext cx="711842" cy="17235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my-MM" sz="9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မြေမျက်နှာပြင်</a:t>
            </a:r>
            <a:endParaRPr lang="ja-JP" altLang="en-US" sz="9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14" name="テキスト ボックス 1976">
            <a:extLst>
              <a:ext uri="{FF2B5EF4-FFF2-40B4-BE49-F238E27FC236}">
                <a16:creationId xmlns:a16="http://schemas.microsoft.com/office/drawing/2014/main" id="{663B14ED-7251-4FC8-B9B4-05A0545E4ED8}"/>
              </a:ext>
            </a:extLst>
          </p:cNvPr>
          <p:cNvSpPr txBox="1"/>
          <p:nvPr/>
        </p:nvSpPr>
        <p:spPr>
          <a:xfrm>
            <a:off x="4953155" y="3856957"/>
            <a:ext cx="345144" cy="17235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my-MM" sz="900" kern="100" dirty="0">
                <a:solidFill>
                  <a:prstClr val="black"/>
                </a:solidFill>
                <a:latin typeface="Pyidaungsu" pitchFamily="34" charset="0"/>
                <a:ea typeface="ＭＳ Ｐゴシック" panose="020B0600070205080204" pitchFamily="50" charset="-128"/>
                <a:cs typeface="Pyidaungsu" pitchFamily="34" charset="0"/>
              </a:rPr>
              <a:t>1</a:t>
            </a:r>
            <a:r>
              <a:rPr lang="my-MM" sz="9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ဆင့်</a:t>
            </a:r>
            <a:endParaRPr lang="ja-JP" altLang="en-US" sz="9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16" name="テキスト ボックス 1977">
            <a:extLst>
              <a:ext uri="{FF2B5EF4-FFF2-40B4-BE49-F238E27FC236}">
                <a16:creationId xmlns:a16="http://schemas.microsoft.com/office/drawing/2014/main" id="{06C8906A-E6A5-45E8-B84D-39D4B97E7985}"/>
              </a:ext>
            </a:extLst>
          </p:cNvPr>
          <p:cNvSpPr txBox="1"/>
          <p:nvPr/>
        </p:nvSpPr>
        <p:spPr>
          <a:xfrm>
            <a:off x="4953155" y="4604924"/>
            <a:ext cx="345144" cy="17235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my-MM" sz="900" kern="100" dirty="0">
                <a:solidFill>
                  <a:prstClr val="black"/>
                </a:solidFill>
                <a:latin typeface="Pyidaungsu" pitchFamily="34" charset="0"/>
                <a:ea typeface="ＭＳ Ｐゴシック" panose="020B0600070205080204" pitchFamily="50" charset="-128"/>
                <a:cs typeface="Pyidaungsu" pitchFamily="34" charset="0"/>
              </a:rPr>
              <a:t>2</a:t>
            </a:r>
            <a:r>
              <a:rPr lang="my-MM" sz="9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ဆင့်</a:t>
            </a:r>
            <a:endParaRPr lang="ja-JP" altLang="en-US" sz="9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  <p:sp>
        <p:nvSpPr>
          <p:cNvPr id="17" name="テキスト ボックス 1978">
            <a:extLst>
              <a:ext uri="{FF2B5EF4-FFF2-40B4-BE49-F238E27FC236}">
                <a16:creationId xmlns:a16="http://schemas.microsoft.com/office/drawing/2014/main" id="{AC9AACCE-69F5-4D54-9417-74F4A0BE96F3}"/>
              </a:ext>
            </a:extLst>
          </p:cNvPr>
          <p:cNvSpPr txBox="1"/>
          <p:nvPr/>
        </p:nvSpPr>
        <p:spPr>
          <a:xfrm>
            <a:off x="4909688" y="5069208"/>
            <a:ext cx="345144" cy="17235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my-MM" sz="900" kern="100" dirty="0">
                <a:solidFill>
                  <a:prstClr val="black"/>
                </a:solidFill>
                <a:latin typeface="Pyidaungsu" pitchFamily="34" charset="0"/>
                <a:ea typeface="ＭＳ Ｐゴシック" panose="020B0600070205080204" pitchFamily="50" charset="-128"/>
                <a:cs typeface="Pyidaungsu" pitchFamily="34" charset="0"/>
              </a:rPr>
              <a:t>3</a:t>
            </a:r>
            <a:r>
              <a:rPr lang="my-MM" sz="900" kern="100" dirty="0">
                <a:solidFill>
                  <a:prstClr val="black"/>
                </a:solidFill>
                <a:latin typeface="Pyidaungsu" pitchFamily="34" charset="0"/>
                <a:ea typeface="游ゴシック" panose="020B0400000000000000" pitchFamily="50" charset="-128"/>
                <a:cs typeface="Pyidaungsu" pitchFamily="34" charset="0"/>
              </a:rPr>
              <a:t>ဆင့်</a:t>
            </a:r>
            <a:endParaRPr lang="ja-JP" altLang="en-US" sz="900" kern="100" dirty="0">
              <a:solidFill>
                <a:prstClr val="black"/>
              </a:solidFill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006071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908299"/>
            <a:ext cx="7772400" cy="601663"/>
          </a:xfrm>
        </p:spPr>
        <p:txBody>
          <a:bodyPr rtlCol="0">
            <a:normAutofit/>
          </a:bodyPr>
          <a:lstStyle/>
          <a:p>
            <a:pPr rtl="0"/>
            <a:r>
              <a:rPr lang="my-MM" sz="2900" dirty="0">
                <a:latin typeface="Pyidaungsu" pitchFamily="34" charset="0"/>
                <a:ea typeface="ＭＳ Ｐゴシック" panose="020B0600070205080204" pitchFamily="50" charset="-128"/>
                <a:cs typeface="Pyidaungsu" pitchFamily="34" charset="0"/>
              </a:rPr>
              <a:t>အခန်း 11 ဘေးအန္တရာယ်သာဓကများ</a:t>
            </a:r>
            <a:endParaRPr kumimoji="1" lang="ja-JP" altLang="en-US" sz="2900" dirty="0">
              <a:latin typeface="Pyidaungsu" pitchFamily="34" charset="0"/>
              <a:ea typeface="ＭＳ Ｐゴシック" panose="020B0600070205080204" pitchFamily="50" charset="-128"/>
              <a:cs typeface="Pyidaungsu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88399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51857</Words>
  <Application>Microsoft Office PowerPoint</Application>
  <PresentationFormat>画面に合わせる (4:3)</PresentationFormat>
  <Paragraphs>2415</Paragraphs>
  <Slides>119</Slides>
  <Notes>107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10</vt:i4>
      </vt:variant>
      <vt:variant>
        <vt:lpstr>テーマ</vt:lpstr>
      </vt:variant>
      <vt:variant>
        <vt:i4>3</vt:i4>
      </vt:variant>
      <vt:variant>
        <vt:lpstr>スライド タイトル</vt:lpstr>
      </vt:variant>
      <vt:variant>
        <vt:i4>119</vt:i4>
      </vt:variant>
    </vt:vector>
  </HeadingPairs>
  <TitlesOfParts>
    <vt:vector size="132" baseType="lpstr">
      <vt:lpstr>HGP明朝B</vt:lpstr>
      <vt:lpstr>Meiryo UI</vt:lpstr>
      <vt:lpstr>ＭＳ Ｐゴシック</vt:lpstr>
      <vt:lpstr>Pyidaungsu</vt:lpstr>
      <vt:lpstr>游ゴシック</vt:lpstr>
      <vt:lpstr>Arial</vt:lpstr>
      <vt:lpstr>Calibri</vt:lpstr>
      <vt:lpstr>Calibri Light</vt:lpstr>
      <vt:lpstr>Cambria Math</vt:lpstr>
      <vt:lpstr>Times New Roman</vt:lpstr>
      <vt:lpstr>Office テーマ</vt:lpstr>
      <vt:lpstr>Office Theme</vt:lpstr>
      <vt:lpstr>1_Office Theme</vt:lpstr>
      <vt:lpstr>ယာဉ်အမျိုးအစားဆောက်လုပ်ရေးစက်ယန္တရား  (မြေညှိရန်၊ ကြီးမားသောဝန်များသယ်ယူပို့ဆောင်ရန်၊ ဝန်ကိုမကာတင်ရန်နှင့် တူးဖော်ရန်) မောင်းနှင်ခြင်း နည်းပညာကျွမ်းကျင်မှုသင်တန်းအထောက်အကူပြုစာအုပ် လေ့ကျင့်ရေးအတွက် ပါဝါပွိုင့်စာတမ်း</vt:lpstr>
      <vt:lpstr>အခန်း 1 ယာဉ်အမျိုးအစားဆောက်လုပ်ရေးစက်ယန္တရားနှင့် စပ်လျဉ်းသောအခြေခံဗဟုသုတများ</vt:lpstr>
      <vt:lpstr>ယာဉ်အမျိုးအစားဆောက်လုပ်ရေးစက်ယန္တရား (မြေညှိရန်၊ ကြီးမားသောဝန်များသယ်ယူပို့ဆောင် ရန်၊ ဝန်ကိုမကာတင်ရန်နှင့် တူးဖော်ရန်) များ၏အမျိုးအစား၊ ပုံစံ (လုပ်ငန်းခွင်ဘေးအန္တရာယ် ကင်းရှင်းရေးနှင့်ကျန်းမာသန့်ရှင်းရေးဥပဒေ (roudou anzen eiseihou) အမျိုးအစားပြ ဇယား 7)</vt:lpstr>
      <vt:lpstr>မြေညှိရန်၊ ကြီးမားသောဝန်များသယ်ယူပို့ဆောင်ရန်၊ ဝန်ကိုမကာတင်ရန်သုံးသောစက်ယန္တရား</vt:lpstr>
      <vt:lpstr>မြေညှိရန်၊ ကြီးမားသောဝန်များသယ်ယူပို့ဆောင်ရန်၊ ဝန်ကိုမကာတင်ရန်သုံးသောစက်ယန္တရား</vt:lpstr>
      <vt:lpstr>တူးဖော်ရန်အတွက်စက်</vt:lpstr>
      <vt:lpstr>တူးဖော်ရန်အတွက်စက်</vt:lpstr>
      <vt:lpstr>ယာဉ်အမျိုးအစားဆောက်လုပ်ရေးစက်ယန္တရားများနှင့်သက်ဆိုင်သည့်ဝေါဟာရများ 1・・・လုပ်ငန်းသုံးကိရိယာများ</vt:lpstr>
      <vt:lpstr>ယာဉ်အမျိုးအစားဆောက်လုပ်ရေးစက်ယန္တရားများနှင့်သက်ဆိုင်သည့်ဝေါဟာရများ 2・・・စက်ကိုယ်ထည်အလေးချိန် ယာဉ်အမျိုးအစားဆောက်လုပ်ရေးစက်ယန္တရားများနှင့်သက်ဆိုင်သည့်ဝေါဟာရများ 3・・・စက်အလေးချိန် ယာဉ်အမျိုးအစားဆောက်လုပ်ရေးစက်ယန္တရားများနှင့်သက်ဆိုင်သည့်ဝေါဟာရများ 4・・・စက်၏စုစုပေါင်း                                                                                                                                       အလေးချိန်</vt:lpstr>
      <vt:lpstr>ယာဉ်အမျိုးအစားဆောက်လုပ်ရေးစက်ယန္တရားများနှင့်သက်ဆိုင်သည့်ဝေါဟာရများ 5・・・တည်ငြိမ်မှုပမာဏ 6・・・တောင်တက်နိုင်စွမ်း</vt:lpstr>
      <vt:lpstr>ယာဉ်အမျိုးအစားဆောက်လုပ်ရေးစက်ယန္တရားများနှင့်သက်ဆိုင်သည့်ဝေါဟာရများ  7 ・ ・ ・ ပျမ်းမျှမြေပြင်ဖိအား</vt:lpstr>
      <vt:lpstr>အခန်း ၂ ယာဉ်အမျိုးအစားဆောက်လုပ်ရေးစက်ယန္တရား၏ မော်တာနှင့် ဟိုက်ဒရောလစ်စနစ်</vt:lpstr>
      <vt:lpstr>မော်တာ</vt:lpstr>
      <vt:lpstr>ဒီဇယ်အင်ဂျင်၏ဖွဲ့စည်းပုံ</vt:lpstr>
      <vt:lpstr>ဒီဇယ်အင်ဂျင်၏ဖွဲ့စည်းပုံ</vt:lpstr>
      <vt:lpstr>ဒီဇယ်အင်ဂျင်၏ဖွဲ့စည်းပုံ</vt:lpstr>
      <vt:lpstr>လောင်စာဆီ / အင်ဂျင်ဝိုင်</vt:lpstr>
      <vt:lpstr>ဟိုက်ဒရောလစ်စနစ်</vt:lpstr>
      <vt:lpstr>ဟိုက်ဒရောလစ်ပန့် ①ဂီယာပန့် ②ပစ္စတင်ပန့် Shaft အမျိုးအစား၊ Swashplate အမျိုးအစား</vt:lpstr>
      <vt:lpstr>ဟိုက်ဒရောလစ်ဆီသိုလှောင်ကန်</vt:lpstr>
      <vt:lpstr>အခန်း 3 ယာဉ်အမျိုးအစားဆောက်လုပ်ရေးစက်ယန္တရား မောင်းနှင်မှုနှင့် လုပ်ငန်းနှင့်သက်ဆိုင်သော ပစ္စည်းကိရိယာများ၏ဖွဲ့စည်းပုံ</vt:lpstr>
      <vt:lpstr>Crawler အမျိုးအစား ထွန်စက်</vt:lpstr>
      <vt:lpstr>Crawler အမျိုးအစား ထွန်စက်</vt:lpstr>
      <vt:lpstr>ဘီးပုံစံအမျိုးအစား (Wheel-type) ထွန်စက်</vt:lpstr>
      <vt:lpstr>ဘီးပုံစံအမျိုးအစား (Wheel-type) ထွန်စက် တာယာ</vt:lpstr>
      <vt:lpstr>ဟိုက်ဒရောလစ် အမျိုးအစား တူးဖော်စက်ဆောက်လုပ်ရေးစက်ယန္တရား (crawler အမျိုးအစား)</vt:lpstr>
      <vt:lpstr>motor grader</vt:lpstr>
      <vt:lpstr>scraper</vt:lpstr>
      <vt:lpstr>အခန်း 4 ယာဉ်အမျိုးအစားဆောက်လုပ်ရေး  စက်ယန္တရားမောင်းနှင်မှုနှင့်သက်ဆိုင်သည့်ပစ္စည်း ကိရိယာများကို ကိုင်တွယ်ခြင်း</vt:lpstr>
      <vt:lpstr>စတင်မောင်းနှင်ရန်ကိုင်တွယ်ခြင်း</vt:lpstr>
      <vt:lpstr>မောင်းနှင်နေစဉ်ကိုင်တွယ်ခြင်း</vt:lpstr>
      <vt:lpstr>မောင်းနှင်နေစဉ်ကိုင်တွယ်ခြင်း</vt:lpstr>
      <vt:lpstr>ယာဉ်ရပ်နားချိန် (စက်ရပ်ချိန်) တွင်ကိုင်တွယ်ပုံ</vt:lpstr>
      <vt:lpstr>အခန်း 5 ယာဉ်အမျိုးအစားဆောက်လုပ်ရေးစက်ယန္တရား လုပ်ငန်းနှင့်ဆက်စပ်သောပစ္စည်းကိရိယာဖွဲ့စည်းပုံနှင့်အမျိုးအစား</vt:lpstr>
      <vt:lpstr>ထွန်စက်အမျိုးအစားဆောက်လုပ်ရေးစက်ယန္တရားများအတွက် လုပ်ငန်းသုံးကိရိယာများ၏ ဖွဲ့စည်းပုံနှင့်အမျိုးအစား</vt:lpstr>
      <vt:lpstr>ထွန်စက်အမျိုးအစားဆောက်လုပ်ရေးစက်ယန္တရားများအတွက် လုပ်ငန်းသုံးကိရိယာများ၏ ဖွဲ့စည်းပုံနှင့်အမျိုးအစား</vt:lpstr>
      <vt:lpstr>ဘေးကင်းလုံခြုံရေးပစ္စည်းကိရိယာများ</vt:lpstr>
      <vt:lpstr>မြေကော်သည့် (shoberu) ဆောက်လုပ်ရေးစက်ယန္တရား၏ လုပ်ငန်းသုံးကိရိယာများဖွဲ့စည်းပုံနှင့် အမျိုးအစားများ</vt:lpstr>
      <vt:lpstr>ဘေးကင်းလုံခြုံရေးပစ္စည်းကိရိယာများ</vt:lpstr>
      <vt:lpstr>motor grader</vt:lpstr>
      <vt:lpstr>scraper</vt:lpstr>
      <vt:lpstr>အခန်း 6 ယာဉ်အမျိုးအစားဆောက်လုပ်ရေးစက်ယန္တရား လည်ပတ်မှုနှင့်သက်ဆိုင်သည့်ပစ္စည်းကိရိယာများကို ကိုင်တွယ်ခြင်းစသည်</vt:lpstr>
      <vt:lpstr>ဘူဒိုဇာ １・・・အခြေခံလုပ်ဆောင်မှု</vt:lpstr>
      <vt:lpstr>ဘူဒိုဇာ １・・・အခြေခံလုပ်ဆောင်မှု</vt:lpstr>
      <vt:lpstr>ဘူဒိုဇာ １・・・အခြေခံလုပ်ဆောင်မှု</vt:lpstr>
      <vt:lpstr>ဘူဒိုဇာ ２・・・အခြေခံအလုပ်လည်ပတ်မှု</vt:lpstr>
      <vt:lpstr>တူးဖော်ရေးလုပ်ငန်း</vt:lpstr>
      <vt:lpstr>မြေဆီလွှာကိုတွန်း(oshido)သည့်လုပ်ငန်း</vt:lpstr>
      <vt:lpstr>တာတမံ (morido) လုပ်ငန်း</vt:lpstr>
      <vt:lpstr>အပြီးသတ်ခြင်းလုပ်ငန်း</vt:lpstr>
      <vt:lpstr>အသုံးချလုပ်ငန်း</vt:lpstr>
      <vt:lpstr>မြေနှင့်ကျောက်များဆွဲနှုတ်ခြင်း လုပ်ငန်း</vt:lpstr>
      <vt:lpstr>မြေကော်ကား</vt:lpstr>
      <vt:lpstr>မြေကော်ကား</vt:lpstr>
      <vt:lpstr>တူးဖော်ရေးလုပ်ငန်း</vt:lpstr>
      <vt:lpstr>ကြီးမားသောဝန်များသယ်ယူပို့ဆောင်ခြင်းလုပ်ငန်း</vt:lpstr>
      <vt:lpstr>ကြီးမားသောဝန်များသယ်ယူပို့ဆောင်ခြင်းလုပ်ငန်း</vt:lpstr>
      <vt:lpstr>ဟိုက်ဒရောလစ် အမျိုးအစား တူးဖော်ဆောက်လုပ်ရေးစက် (backhoe)</vt:lpstr>
      <vt:lpstr>ဟိုက်ဒရောလစ် အမျိုးအစား တူးဖော်ဆောက်လုပ်ရေးစက် (backhoe)</vt:lpstr>
      <vt:lpstr>တူးဖော်ရေးလုပ်ငန်း</vt:lpstr>
      <vt:lpstr>ဝန်တင်ဆောင်သည့်လုပ်ငန်း</vt:lpstr>
      <vt:lpstr>ဟိုက်ဒရောလစ် အမျိုးအစား တူးဖော်စက် (Loading မြေကော်ကား)</vt:lpstr>
      <vt:lpstr>ဟိုက်ဒရောလစ် အမျိုးအစား တူးဖော်စက် (Loading မြေကော်ကား)</vt:lpstr>
      <vt:lpstr>ဟိုက်ဒရောလစ် အမျိုးအစား တူးဖော်စက် (Loading မြေကော်ကား)</vt:lpstr>
      <vt:lpstr>ကလမ်ရှဲလ် (clamshell)</vt:lpstr>
      <vt:lpstr>dragline</vt:lpstr>
      <vt:lpstr>motor grader １・・・အခြေခံလုပ်ဆောင်မှု</vt:lpstr>
      <vt:lpstr>motor grader ２・・・အခြေခံလုပ်စဉ်</vt:lpstr>
      <vt:lpstr>လိုက်လျောညီထွေဖြစ်သောလုပ်ငန်း</vt:lpstr>
      <vt:lpstr>scraper (မော်တာ scraper)</vt:lpstr>
      <vt:lpstr>scraper (အခြားစက်ဖြင့်ချိတ်ဆွဲမောင်းနှင်ရသောအမျိုးအစား)</vt:lpstr>
      <vt:lpstr>Crawler အမျိုးအစား ဥမင်အတွင်းသုံးကျောက်သယ်စက်</vt:lpstr>
      <vt:lpstr>ယာဉ်အမျိုးအစားဆောက်လုပ်ရေးစက်ယန္တရား အမျိုးအစားများပြောင်းရွှေ့ခြင်း</vt:lpstr>
      <vt:lpstr>အခန်း 7  ယာဉ်အမျိုးအစားဆောက်လုပ်ရေးစက်ယန္တရားများ၏ စစ်ဆေးခြင်းနှင့်ထိန်းသိမ်းခြင်း</vt:lpstr>
      <vt:lpstr>ဆက်စပ်ဥပဒေများ၊ ယေဘုယျ ကြိုတင်သတိပေးချက်များ</vt:lpstr>
      <vt:lpstr>နေ့စဉ်စစ်ဆေးမှုများ (nichijou tenken) လုပ်ထုံးလုပ်နည်း အင်ဂျင်မစတင်မီ</vt:lpstr>
      <vt:lpstr>နေ့စဉ်စစ်ဆေးမှုများ (nichijou tenken) လုပ်ထုံးလုပ်နည်း အင်ဂျင်စက်နှိုးပြီးနောက်</vt:lpstr>
      <vt:lpstr>အလုပ်လုပ်နေစဉ်အတွင်းပုံမှန်မဟုတ်ခြင်းကိုတွေ့ရှိပါကစစ်ဆေးရမည့်လုပ်ထုံးလုပ်နည်း </vt:lpstr>
      <vt:lpstr>အခန်း 8 အန္တရာယ်ကင်းစွာမောင်းနှင်ရန်မှတ်ယူထားသင့်သည်များနှင့် အချက်ပြခြင်း၊ လမ်းညွှန်ချက်များ</vt:lpstr>
      <vt:lpstr>အန္တရာယ်ကင်းစွာမောင်းနှင်ရန်မှတ်ယူထားသင့်သည်များ</vt:lpstr>
      <vt:lpstr>အချက်ပြခြင်း၊ လမ်းညွှန်ချက်များ လုပ်ထုံးလုပ်နည်း</vt:lpstr>
      <vt:lpstr>အခန်း 9 မက္ကင်းနစ်ပညာနှင့်လျှပ်စစ်အသိပညာ</vt:lpstr>
      <vt:lpstr>အား၏ moment</vt:lpstr>
      <vt:lpstr>ဒြပ်ထုနှင့်တိကျသောဆွဲငင်အား</vt:lpstr>
      <vt:lpstr>အရာဝတ္ထုတည်ငြိမ်မှု (တည်ငြိမ်သော (suwari)) </vt:lpstr>
      <vt:lpstr>အရာဝတ္ထုတစ်ခု၏ရွေ့လျားမှု</vt:lpstr>
      <vt:lpstr>လျှပ်စစ်ဆိုင်ရာဗဟုသုတ</vt:lpstr>
      <vt:lpstr>လျှပ်စစ်ဆိုင်ရာဗဟုသုတ</vt:lpstr>
      <vt:lpstr>အခန်း 10 ဘူမိဗေဒနှင့်မြို့ပြအင်ဂျင်နီယာလုပ်ငန်းနှင့်သက်ဆိုင်သောဗဟုသုတများ</vt:lpstr>
      <vt:lpstr>ကျောက်သဘာဝ၊ မြေ</vt:lpstr>
      <vt:lpstr>မြေဖွဲ့စည်းမှု</vt:lpstr>
      <vt:lpstr>မြေကြီးမာကျောမှု</vt:lpstr>
      <vt:lpstr>မြေအလေးချိန်ကိုပြောင်းလဲမှု</vt:lpstr>
      <vt:lpstr>မြေပြိုခြင်း၏အကြောင်းရင်းများနှင့်လက္ခဏာများ မြေပြိုခြင်း၏အကြောင်းရင်းများ</vt:lpstr>
      <vt:lpstr>မြေပြိုခြင်း၏အကြောင်းရင်းများနှင့်လက္ခဏာများ မြေ၏ခိုင်ခံ့မှု၊ မြေပြိုခြင်း၏အကြောင်းရင်းများ</vt:lpstr>
      <vt:lpstr>တူးဖော်ရေးနည်းလမ်း</vt:lpstr>
      <vt:lpstr>တူးဖော်ရေးနည်းလမ်း</vt:lpstr>
      <vt:lpstr>တူးဖော်ရေးနည်းလမ်း</vt:lpstr>
      <vt:lpstr>အခန်း 11 ဘေးအန္တရာယ်သာဓကများ</vt:lpstr>
      <vt:lpstr>ဆောက်လုပ်ရေးလုပ်ငန်းတွင်သေဆုံးမှုဘေးအန္တရာယ်</vt:lpstr>
      <vt:lpstr>သာဓက 1. လုပ်သားသည် ဘက်ဟိုး၏ Counter weight တွင် ညပ်သွားသည်</vt:lpstr>
      <vt:lpstr>သာဓက 5. တိုင်ပင်ပြီးနောက် ဘက်ဟိုး၏အ‌ရှေ့ကိုလမ်းထွက် လျှောက်နေသောပြီးလှည့်လာသည့် လက်သည်း (bucket) ဖြင့်ရိုက်မိခဲ့သည်</vt:lpstr>
      <vt:lpstr>သာဓက 9. မြေကော်ကားဖြင့်ဝန်ကိုချိတ်ဆွဲမောင်းနှင်နေစဉ်၊လုပ်သားပေါ်သို့ပြုတ်ကျခြင်း</vt:lpstr>
      <vt:lpstr>အလုပ်သမားများအတွက် ဘေးအန္တရာယ်ကင်းရှင်းရေးနှင့်ကျန်းမာသန့်ရှင်းရေးနှင့်စပ်လျဉ်း‌သောဥပဒေစနစ်</vt:lpstr>
      <vt:lpstr>လုပ်ငန်းခွင်ဘေးအန္တရာယ်ကင်းရှင်းရေးနှင့်ကျန်းမာသန့်ရှင်းရေးဥပဒေ (roudou anzen eiseihou) (ရွေးနှုတ်ဖော်ပြချက်) (1)</vt:lpstr>
      <vt:lpstr>လုပ်ငန်းခွင်ဘေးအန္တရာယ်ကင်းရှင်းရေးနှင့်ကျန်းမာသန့်ရှင်းရေးဥပဒေ (roudou anzen eiseihou) (ရွေးနှုတ်ဖော်ပြချက်) (2)</vt:lpstr>
      <vt:lpstr>လုပ်ငန်းခွင်ဘေးအန္တရာယ်ကင်းရှင်းရေးနှင့်ကျန်းမာသန့်ရှင်းရေးဥပဒေ (roudou anzen eiseihou) (ရွေးနှုတ်ဖော်ပြချက်) (3)</vt:lpstr>
      <vt:lpstr>လုပ်ငန်းခွင်ဘေးအန္တရာယ်ကင်းရှင်းရေးနှင့်ကျန်းမာသန့်ရှင်းရေးဥပဒေ (roudou anzen eiseihou) တင်းကျပ်သောအမိန့်များ (ရွေးနှုတ်ဖော်ပြချက်)</vt:lpstr>
      <vt:lpstr>လုပ်ငန်းခွင်ဘေးအန္တရာယ်ကင်းရှင်းရေးနှင့်ကျန်းမာသန့်ရှင်းရေးနည်းဥပဒေ (roudou anzen eiseihou) (ရွေးနှုတ်ဖော်ပြချက်) (1)</vt:lpstr>
      <vt:lpstr>လုပ်ငန်းခွင်ဘေးအန္တရာယ်ကင်းရှင်းရေးနှင့်ကျန်းမာသန့်ရှင်းရေးနည်းဥပဒေ (roudou anzen eiseihou) (ရွေးနှုတ်ဖော်ပြချက်) (2)</vt:lpstr>
      <vt:lpstr>လုပ်ငန်းခွင်ဘေးအန္တရာယ်ကင်းရှင်းရေးနှင့်ကျန်းမာသန့်ရှင်းရေးနည်းဥပဒေ (roudou anzen eiseihou) (ရွေးနှုတ်ဖော်ပြချက်) (3)</vt:lpstr>
      <vt:lpstr>လုပ်ငန်းခွင်ဘေးအန္တရာယ်ကင်းရှင်းရေးနှင့်ကျန်းမာသန့်ရှင်းရေးနည်းဥပဒေ (roudou anzen eiseihou) (ရွေးနှုတ်ဖော်ပြချက်) (4)</vt:lpstr>
      <vt:lpstr>လုပ်ငန်းခွင်ဘေးအန္တရာယ်ကင်းရှင်းရေးနှင့်ကျန်းမာသန့်ရှင်းရေးနည်းဥပဒေ (roudou anzen eiseihou) (ရွေးနှုတ်ဖော်ပြချက်) (5)</vt:lpstr>
      <vt:lpstr>လုပ်ငန်းခွင်ဘေးအန္တရာယ်ကင်းရှင်းရေးနှင့်ကျန်းမာသန့်ရှင်းရေးနည်းဥပဒေ (roudou anzen eiseihou) (ရွေးနှုတ်ဖော်ပြချက်) (6)</vt:lpstr>
      <vt:lpstr>လုပ်ငန်းခွင်ဘေးအန္တရာယ်ကင်းရှင်းရေးနှင့်ကျန်းမာသန့်ရှင်းရေးနည်းဥပဒေ (roudou anzen eiseihou) (ရွေးနှုတ်ဖော်ပြချက်) (7)</vt:lpstr>
      <vt:lpstr>လုပ်ငန်းခွင်ဘေးအန္တရာယ်ကင်းရှင်းရေးနှင့်ကျန်းမာသန့်ရှင်းရေးနည်းဥပဒေ (roudou anzen eiseihou) (ရွေးနှုတ်ဖော်ပြချက်) (8)</vt:lpstr>
      <vt:lpstr>လုပ်ငန်းခွင်ဘေးအန္တရာယ်ကင်းရှင်းရေးနှင့်ကျန်းမာသန့်ရှင်းရေးနည်းဥပဒေ (roudou anzen eiseihou) (ရွေးနှုတ်ဖော်ပြချက်) (9)</vt:lpstr>
      <vt:lpstr>လုပ်ငန်းခွင်ဘေးအန္တရာယ်ကင်းရှင်းရေးနှင့်ကျန်းမာသန့်ရှင်းရေးနည်းဥပဒေ (roudou anzen eiseihou) (ရွေးနှုတ်ဖော်ပြချက်) (10)</vt:lpstr>
      <vt:lpstr>ယာဉ်အမျိုးအစားဆောက်လုပ်ရေးစက်ယန္တရားဖွဲ့စည်းပုံစံနှုန်း (ရွေးနှုတ်ဖော်ပြချက်)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2021-02-24T05:58:56Z</dcterms:created>
  <dcterms:modified xsi:type="dcterms:W3CDTF">2022-06-16T10:30:40Z</dcterms:modified>
</cp:coreProperties>
</file>