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22"/>
  </p:notesMasterIdLst>
  <p:sldIdLst>
    <p:sldId id="336" r:id="rId3"/>
    <p:sldId id="305" r:id="rId4"/>
    <p:sldId id="257" r:id="rId5"/>
    <p:sldId id="366" r:id="rId6"/>
    <p:sldId id="446" r:id="rId7"/>
    <p:sldId id="447" r:id="rId8"/>
    <p:sldId id="448" r:id="rId9"/>
    <p:sldId id="371" r:id="rId10"/>
    <p:sldId id="372" r:id="rId11"/>
    <p:sldId id="375" r:id="rId12"/>
    <p:sldId id="377" r:id="rId13"/>
    <p:sldId id="337" r:id="rId14"/>
    <p:sldId id="378" r:id="rId15"/>
    <p:sldId id="523" r:id="rId16"/>
    <p:sldId id="525" r:id="rId17"/>
    <p:sldId id="524" r:id="rId18"/>
    <p:sldId id="379" r:id="rId19"/>
    <p:sldId id="380" r:id="rId20"/>
    <p:sldId id="381" r:id="rId21"/>
    <p:sldId id="386" r:id="rId22"/>
    <p:sldId id="339" r:id="rId23"/>
    <p:sldId id="526" r:id="rId24"/>
    <p:sldId id="539" r:id="rId25"/>
    <p:sldId id="527" r:id="rId26"/>
    <p:sldId id="388" r:id="rId27"/>
    <p:sldId id="528" r:id="rId28"/>
    <p:sldId id="449" r:id="rId29"/>
    <p:sldId id="450" r:id="rId30"/>
    <p:sldId id="443" r:id="rId31"/>
    <p:sldId id="456" r:id="rId32"/>
    <p:sldId id="457" r:id="rId33"/>
    <p:sldId id="458" r:id="rId34"/>
    <p:sldId id="459" r:id="rId35"/>
    <p:sldId id="340" r:id="rId36"/>
    <p:sldId id="394" r:id="rId37"/>
    <p:sldId id="465" r:id="rId38"/>
    <p:sldId id="466" r:id="rId39"/>
    <p:sldId id="395" r:id="rId40"/>
    <p:sldId id="467" r:id="rId41"/>
    <p:sldId id="471" r:id="rId42"/>
    <p:sldId id="472" r:id="rId43"/>
    <p:sldId id="444" r:id="rId44"/>
    <p:sldId id="477" r:id="rId45"/>
    <p:sldId id="529" r:id="rId46"/>
    <p:sldId id="530" r:id="rId47"/>
    <p:sldId id="538" r:id="rId48"/>
    <p:sldId id="491" r:id="rId49"/>
    <p:sldId id="492" r:id="rId50"/>
    <p:sldId id="493" r:id="rId51"/>
    <p:sldId id="520" r:id="rId52"/>
    <p:sldId id="494" r:id="rId53"/>
    <p:sldId id="495" r:id="rId54"/>
    <p:sldId id="496" r:id="rId55"/>
    <p:sldId id="521" r:id="rId56"/>
    <p:sldId id="497" r:id="rId57"/>
    <p:sldId id="498" r:id="rId58"/>
    <p:sldId id="541" r:id="rId59"/>
    <p:sldId id="500" r:id="rId60"/>
    <p:sldId id="542" r:id="rId61"/>
    <p:sldId id="501" r:id="rId62"/>
    <p:sldId id="502" r:id="rId63"/>
    <p:sldId id="503" r:id="rId64"/>
    <p:sldId id="504" r:id="rId65"/>
    <p:sldId id="543" r:id="rId66"/>
    <p:sldId id="505" r:id="rId67"/>
    <p:sldId id="506" r:id="rId68"/>
    <p:sldId id="507" r:id="rId69"/>
    <p:sldId id="531" r:id="rId70"/>
    <p:sldId id="508" r:id="rId71"/>
    <p:sldId id="509" r:id="rId72"/>
    <p:sldId id="510" r:id="rId73"/>
    <p:sldId id="511" r:id="rId74"/>
    <p:sldId id="490" r:id="rId75"/>
    <p:sldId id="445" r:id="rId76"/>
    <p:sldId id="415" r:id="rId77"/>
    <p:sldId id="416" r:id="rId78"/>
    <p:sldId id="512" r:id="rId79"/>
    <p:sldId id="419" r:id="rId80"/>
    <p:sldId id="342" r:id="rId81"/>
    <p:sldId id="421" r:id="rId82"/>
    <p:sldId id="422" r:id="rId83"/>
    <p:sldId id="343" r:id="rId84"/>
    <p:sldId id="423" r:id="rId85"/>
    <p:sldId id="424" r:id="rId86"/>
    <p:sldId id="513" r:id="rId87"/>
    <p:sldId id="425" r:id="rId88"/>
    <p:sldId id="514" r:id="rId89"/>
    <p:sldId id="532" r:id="rId90"/>
    <p:sldId id="344" r:id="rId91"/>
    <p:sldId id="426" r:id="rId92"/>
    <p:sldId id="533" r:id="rId93"/>
    <p:sldId id="534" r:id="rId94"/>
    <p:sldId id="515" r:id="rId95"/>
    <p:sldId id="516" r:id="rId96"/>
    <p:sldId id="517" r:id="rId97"/>
    <p:sldId id="535" r:id="rId98"/>
    <p:sldId id="536" r:id="rId99"/>
    <p:sldId id="537" r:id="rId100"/>
    <p:sldId id="429" r:id="rId101"/>
    <p:sldId id="430" r:id="rId102"/>
    <p:sldId id="431" r:id="rId103"/>
    <p:sldId id="518" r:id="rId104"/>
    <p:sldId id="519" r:id="rId105"/>
    <p:sldId id="328" r:id="rId106"/>
    <p:sldId id="329" r:id="rId107"/>
    <p:sldId id="330" r:id="rId108"/>
    <p:sldId id="354" r:id="rId109"/>
    <p:sldId id="355" r:id="rId110"/>
    <p:sldId id="331" r:id="rId111"/>
    <p:sldId id="332" r:id="rId112"/>
    <p:sldId id="356" r:id="rId113"/>
    <p:sldId id="357" r:id="rId114"/>
    <p:sldId id="358" r:id="rId115"/>
    <p:sldId id="359" r:id="rId116"/>
    <p:sldId id="360" r:id="rId117"/>
    <p:sldId id="522" r:id="rId118"/>
    <p:sldId id="361" r:id="rId119"/>
    <p:sldId id="364" r:id="rId120"/>
    <p:sldId id="365" r:id="rId121"/>
  </p:sldIdLst>
  <p:sldSz cx="9144000" cy="6858000" type="screen4x3"/>
  <p:notesSz cx="6807200" cy="9939338"/>
  <p:defaultTextStyle>
    <a:defPPr rtl="0">
      <a:defRPr lang="mn"/>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5" autoAdjust="0"/>
    <p:restoredTop sz="96362" autoAdjust="0"/>
  </p:normalViewPr>
  <p:slideViewPr>
    <p:cSldViewPr snapToGrid="0">
      <p:cViewPr varScale="1">
        <p:scale>
          <a:sx n="115" d="100"/>
          <a:sy n="115" d="100"/>
        </p:scale>
        <p:origin x="1266" y="102"/>
      </p:cViewPr>
      <p:guideLst/>
    </p:cSldViewPr>
  </p:slideViewPr>
  <p:notesTextViewPr>
    <p:cViewPr>
      <p:scale>
        <a:sx n="1" d="1"/>
        <a:sy n="1" d="1"/>
      </p:scale>
      <p:origin x="0" y="0"/>
    </p:cViewPr>
  </p:notesTextViewPr>
  <p:sorterViewPr>
    <p:cViewPr varScale="1">
      <p:scale>
        <a:sx n="1" d="1"/>
        <a:sy n="1" d="1"/>
      </p:scale>
      <p:origin x="0" y="-194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pPr rtl="0"/>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pPr rtl="0"/>
            <a:fld id="{3044E0B5-69AE-4DB8-A746-7CF92D00ED4B}" type="datetimeFigureOut">
              <a:rPr kumimoji="1" lang="ja-JP" altLang="en-US" smtClean="0"/>
              <a:t>2022/6/16</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pPr rtl="0"/>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pPr rtl="0"/>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pPr rtl="0"/>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31133422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601165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4216519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06438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12822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570308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343584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3225939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76717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22516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575200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871249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1468272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4242695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1655928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145752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4062331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3876329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3969680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352583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808020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3116255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1982549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4033382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423775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7949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1899462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118634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649029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2346779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3615351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1997778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15793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3639183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239154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368793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1293313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4283023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3753380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30890083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2074582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365217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3865614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1143833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2668438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2425391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72632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229387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918836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910825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38184333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516359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2227244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91397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77</a:t>
            </a:fld>
            <a:endParaRPr lang="ja-JP" altLang="en-US">
              <a:solidFill>
                <a:prstClr val="black"/>
              </a:solidFill>
            </a:endParaRPr>
          </a:p>
        </p:txBody>
      </p:sp>
    </p:spTree>
    <p:extLst>
      <p:ext uri="{BB962C8B-B14F-4D97-AF65-F5344CB8AC3E}">
        <p14:creationId xmlns:p14="http://schemas.microsoft.com/office/powerpoint/2010/main" val="59005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37698672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40772426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88</a:t>
            </a:fld>
            <a:endParaRPr lang="ja-JP" altLang="en-US">
              <a:solidFill>
                <a:prstClr val="black"/>
              </a:solidFill>
            </a:endParaRPr>
          </a:p>
        </p:txBody>
      </p:sp>
    </p:spTree>
    <p:extLst>
      <p:ext uri="{BB962C8B-B14F-4D97-AF65-F5344CB8AC3E}">
        <p14:creationId xmlns:p14="http://schemas.microsoft.com/office/powerpoint/2010/main" val="34346238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452026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712271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3881648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24463880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6325490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7380088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97</a:t>
            </a:fld>
            <a:endParaRPr lang="ja-JP" altLang="en-US">
              <a:solidFill>
                <a:prstClr val="black"/>
              </a:solidFill>
            </a:endParaRPr>
          </a:p>
        </p:txBody>
      </p:sp>
    </p:spTree>
    <p:extLst>
      <p:ext uri="{BB962C8B-B14F-4D97-AF65-F5344CB8AC3E}">
        <p14:creationId xmlns:p14="http://schemas.microsoft.com/office/powerpoint/2010/main" val="30846335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12454779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8157755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299313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4630274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3371943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61565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mn"/>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mn"/>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mn"/>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mn"/>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mn"/>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Content Placeholder 2"/>
          <p:cNvSpPr>
            <a:spLocks noGrp="1"/>
          </p:cNvSpPr>
          <p:nvPr>
            <p:ph idx="1"/>
          </p:nvPr>
        </p:nvSpPr>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mn"/>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mn"/>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mn"/>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mn"/>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mn"/>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mn"/>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mn"/>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Content Placeholder 2"/>
          <p:cNvSpPr>
            <a:spLocks noGrp="1"/>
          </p:cNvSpPr>
          <p:nvPr>
            <p:ph idx="1"/>
          </p:nvPr>
        </p:nvSpPr>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mn"/>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mn"/>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mn"/>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mn"/>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mn"/>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mn"/>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mn"/>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mn"/>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mn"/>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mn"/>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mn"/>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mn"/>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mn"/>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mn"/>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mn"/>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mn"/>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mn"/>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mn"/>
              <a:t>マスター テキストの書式設定</a:t>
            </a:r>
          </a:p>
          <a:p>
            <a:pPr lvl="1" rtl="0"/>
            <a:r>
              <a:rPr lang="mn"/>
              <a:t>第 2 レベル</a:t>
            </a:r>
          </a:p>
          <a:p>
            <a:pPr lvl="2" rtl="0"/>
            <a:r>
              <a:rPr lang="mn"/>
              <a:t>第 3 レベル</a:t>
            </a:r>
          </a:p>
          <a:p>
            <a:pPr lvl="3" rtl="0"/>
            <a:r>
              <a:rPr lang="mn"/>
              <a:t>第 4 レベル</a:t>
            </a:r>
          </a:p>
          <a:p>
            <a:pPr lvl="4" rtl="0"/>
            <a:r>
              <a:rPr lang="mn"/>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10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10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04.x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image" Target="../media/image240.png"/></Relationships>
</file>

<file path=ppt/slides/_rels/slide10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92.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123.png"/><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26.png"/><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png"/></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58.png"/><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72.png"/></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82.jpeg"/><Relationship Id="rId4" Type="http://schemas.openxmlformats.org/officeDocument/2006/relationships/image" Target="../media/image181.png"/></Relationships>
</file>

<file path=ppt/slides/_rels/slide7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92.png"/></Relationships>
</file>

<file path=ppt/slides/_rels/slide8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95.png"/></Relationships>
</file>

<file path=ppt/slides/_rels/slide8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97.png"/></Relationships>
</file>

<file path=ppt/slides/_rels/slide8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200.png"/><Relationship Id="rId4" Type="http://schemas.openxmlformats.org/officeDocument/2006/relationships/image" Target="../media/image199.png"/></Relationships>
</file>

<file path=ppt/slides/_rels/slide86.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8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image" Target="../media/image210.png"/><Relationship Id="rId4" Type="http://schemas.openxmlformats.org/officeDocument/2006/relationships/image" Target="../media/image209.png"/></Relationships>
</file>

<file path=ppt/slides/_rels/slide9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214.png"/></Relationships>
</file>

<file path=ppt/slides/_rels/slide9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4.xml"/><Relationship Id="rId1" Type="http://schemas.openxmlformats.org/officeDocument/2006/relationships/slideLayout" Target="../slideLayouts/slideLayout13.xml"/><Relationship Id="rId5" Type="http://schemas.openxmlformats.org/officeDocument/2006/relationships/image" Target="../media/image218.png"/><Relationship Id="rId4" Type="http://schemas.openxmlformats.org/officeDocument/2006/relationships/image" Target="../media/image217.png"/></Relationships>
</file>

<file path=ppt/slides/_rels/slide9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220.png"/></Relationships>
</file>

<file path=ppt/slides/_rels/slide9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22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463951"/>
            <a:ext cx="9144000" cy="1046011"/>
          </a:xfrm>
        </p:spPr>
        <p:txBody>
          <a:bodyPr rtlCol="0" anchor="ctr">
            <a:normAutofit fontScale="90000"/>
          </a:bodyPr>
          <a:lstStyle/>
          <a:p>
            <a:pPr rtl="0"/>
            <a:r>
              <a:rPr lang="mn" sz="3200" dirty="0">
                <a:latin typeface="Arial" panose="020B0604020202020204" pitchFamily="34" charset="0"/>
                <a:cs typeface="Arial" panose="020B0604020202020204" pitchFamily="34" charset="0"/>
              </a:rPr>
              <a:t>Тээврийн хэрэгсэлд суурилсан барилгын машин механизм (Газар тэгшлэх/ тээвэрлэх/ ачих/ ухах зориулалт бүхий)ын жолоодлого</a:t>
            </a:r>
            <a:r>
              <a:rPr lang="en-US" altLang="ja-JP" sz="3200" dirty="0">
                <a:latin typeface="Arial" panose="020B0604020202020204" pitchFamily="34" charset="0"/>
                <a:cs typeface="Arial" panose="020B0604020202020204" pitchFamily="34" charset="0"/>
              </a:rPr>
              <a:t/>
            </a:r>
            <a:br>
              <a:rPr lang="en-US" altLang="ja-JP" sz="3200" dirty="0">
                <a:latin typeface="Arial" panose="020B0604020202020204" pitchFamily="34" charset="0"/>
                <a:cs typeface="Arial" panose="020B0604020202020204" pitchFamily="34" charset="0"/>
              </a:rPr>
            </a:br>
            <a:r>
              <a:rPr lang="mn" sz="3200" dirty="0">
                <a:latin typeface="Arial" panose="020B0604020202020204" pitchFamily="34" charset="0"/>
                <a:cs typeface="Arial" panose="020B0604020202020204" pitchFamily="34" charset="0"/>
              </a:rPr>
              <a:t>Ур чадварын сургалтын нэмэлт материал</a:t>
            </a:r>
            <a:r>
              <a:rPr lang="en-US" altLang="ja-JP" sz="3200" dirty="0">
                <a:latin typeface="Arial" panose="020B0604020202020204" pitchFamily="34" charset="0"/>
                <a:cs typeface="Arial" panose="020B0604020202020204" pitchFamily="34" charset="0"/>
              </a:rPr>
              <a:t/>
            </a:r>
            <a:br>
              <a:rPr lang="en-US" altLang="ja-JP" sz="3200" dirty="0">
                <a:latin typeface="Arial" panose="020B0604020202020204" pitchFamily="34" charset="0"/>
                <a:cs typeface="Arial" panose="020B0604020202020204" pitchFamily="34" charset="0"/>
              </a:rPr>
            </a:br>
            <a:r>
              <a:rPr lang="mn" sz="3200" dirty="0">
                <a:latin typeface="Arial" panose="020B0604020202020204" pitchFamily="34" charset="0"/>
                <a:cs typeface="Arial" panose="020B0604020202020204" pitchFamily="34" charset="0"/>
              </a:rPr>
              <a:t>Power Point дээрх сургалтын материал</a:t>
            </a:r>
            <a:endParaRPr kumimoji="1" lang="ja-JP"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7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dirty="0">
                <a:latin typeface="Arial" panose="020B0604020202020204" pitchFamily="34" charset="0"/>
                <a:ea typeface="Meiryo UI" panose="020B0604030504040204" pitchFamily="50" charset="-128"/>
                <a:cs typeface="Arial" panose="020B0604020202020204" pitchFamily="34" charset="0"/>
              </a:rPr>
              <a:t>Тээврийн хэрэгсэлд суурилсан барилгын машин механизмтай холбоотой нэр томъёо 5 ・ ・ ・ Тогтвортой хэм 6 ・ ・ ・ Өгсөх чадвар</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72000" y="6452605"/>
            <a:ext cx="4424162" cy="276999"/>
          </a:xfrm>
          <a:prstGeom prst="rect">
            <a:avLst/>
          </a:prstGeom>
          <a:noFill/>
          <a:ln>
            <a:solidFill>
              <a:schemeClr val="tx1"/>
            </a:solidFill>
          </a:ln>
        </p:spPr>
        <p:txBody>
          <a:bodyPr wrap="square" rtlCol="0">
            <a:spAutoFit/>
          </a:bodyPr>
          <a:lstStyle/>
          <a:p>
            <a:pPr algn="r" rtl="0"/>
            <a:r>
              <a:rPr lang="mn" sz="1200" dirty="0">
                <a:solidFill>
                  <a:prstClr val="black"/>
                </a:solidFill>
                <a:latin typeface="Arial" panose="020B0604020202020204" pitchFamily="34" charset="0"/>
                <a:cs typeface="Arial" panose="020B0604020202020204" pitchFamily="34" charset="0"/>
              </a:rPr>
              <a:t>Материалын 12-р хуудас/ Нэмэлт материалын 11-р хуудас</a:t>
            </a:r>
          </a:p>
        </p:txBody>
      </p:sp>
      <p:pic>
        <p:nvPicPr>
          <p:cNvPr id="7" name="図 6"/>
          <p:cNvPicPr>
            <a:picLocks noChangeAspect="1"/>
          </p:cNvPicPr>
          <p:nvPr/>
        </p:nvPicPr>
        <p:blipFill>
          <a:blip r:embed="rId3"/>
          <a:stretch>
            <a:fillRect/>
          </a:stretch>
        </p:blipFill>
        <p:spPr>
          <a:xfrm>
            <a:off x="687186" y="2572106"/>
            <a:ext cx="3461303" cy="2516377"/>
          </a:xfrm>
          <a:prstGeom prst="rect">
            <a:avLst/>
          </a:prstGeom>
        </p:spPr>
      </p:pic>
      <p:pic>
        <p:nvPicPr>
          <p:cNvPr id="8" name="図 7"/>
          <p:cNvPicPr>
            <a:picLocks noChangeAspect="1"/>
          </p:cNvPicPr>
          <p:nvPr/>
        </p:nvPicPr>
        <p:blipFill>
          <a:blip r:embed="rId4"/>
          <a:stretch>
            <a:fillRect/>
          </a:stretch>
        </p:blipFill>
        <p:spPr>
          <a:xfrm>
            <a:off x="4098891" y="2865773"/>
            <a:ext cx="4280632" cy="2169370"/>
          </a:xfrm>
          <a:prstGeom prst="rect">
            <a:avLst/>
          </a:prstGeom>
        </p:spPr>
      </p:pic>
      <p:sp>
        <p:nvSpPr>
          <p:cNvPr id="9" name="テキスト ボックス 8"/>
          <p:cNvSpPr txBox="1"/>
          <p:nvPr/>
        </p:nvSpPr>
        <p:spPr>
          <a:xfrm>
            <a:off x="1080819" y="5088483"/>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Тогтвортой хэм</a:t>
            </a:r>
          </a:p>
        </p:txBody>
      </p:sp>
      <p:sp>
        <p:nvSpPr>
          <p:cNvPr id="10" name="テキスト ボックス 9"/>
          <p:cNvSpPr txBox="1"/>
          <p:nvPr/>
        </p:nvSpPr>
        <p:spPr>
          <a:xfrm>
            <a:off x="4701113" y="5088483"/>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Өгсөх чадвар</a:t>
            </a:r>
          </a:p>
        </p:txBody>
      </p:sp>
      <p:sp>
        <p:nvSpPr>
          <p:cNvPr id="11" name="テキスト ボックス 502">
            <a:extLst>
              <a:ext uri="{FF2B5EF4-FFF2-40B4-BE49-F238E27FC236}">
                <a16:creationId xmlns:a16="http://schemas.microsoft.com/office/drawing/2014/main" id="{88AF44A6-64F4-4EB4-9CDB-3441925D778D}"/>
              </a:ext>
            </a:extLst>
          </p:cNvPr>
          <p:cNvSpPr txBox="1"/>
          <p:nvPr/>
        </p:nvSpPr>
        <p:spPr>
          <a:xfrm>
            <a:off x="2393950" y="4564063"/>
            <a:ext cx="635000" cy="2492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400" kern="100">
                <a:effectLst/>
                <a:latin typeface="Arial" panose="020B0604020202020204" pitchFamily="34" charset="0"/>
                <a:cs typeface="Arial" panose="020B0604020202020204" pitchFamily="34" charset="0"/>
              </a:rPr>
              <a:t>Тогтвортой хэм</a:t>
            </a:r>
          </a:p>
        </p:txBody>
      </p:sp>
    </p:spTree>
    <p:extLst>
      <p:ext uri="{BB962C8B-B14F-4D97-AF65-F5344CB8AC3E}">
        <p14:creationId xmlns:p14="http://schemas.microsoft.com/office/powerpoint/2010/main" val="40267019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Барилгын салбарын хүний амь нас хохирох, бэртэж гэмтэх осол</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769117" y="6456842"/>
            <a:ext cx="4227046" cy="261610"/>
          </a:xfrm>
          <a:prstGeom prst="rect">
            <a:avLst/>
          </a:prstGeom>
          <a:noFill/>
          <a:ln>
            <a:solidFill>
              <a:schemeClr val="tx1"/>
            </a:solidFill>
          </a:ln>
        </p:spPr>
        <p:txBody>
          <a:bodyPr wrap="square" rtlCol="0">
            <a:spAutoFit/>
          </a:bodyPr>
          <a:lstStyle/>
          <a:p>
            <a:pPr algn="r" rtl="0"/>
            <a:r>
              <a:rPr lang="mn" sz="1100">
                <a:solidFill>
                  <a:prstClr val="black"/>
                </a:solidFill>
                <a:latin typeface="Arial" panose="020B0604020202020204" pitchFamily="34" charset="0"/>
                <a:cs typeface="Arial" panose="020B0604020202020204" pitchFamily="34" charset="0"/>
              </a:rPr>
              <a:t>Нэмэлт материалын 121-р хуудас</a:t>
            </a: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600">
                <a:solidFill>
                  <a:prstClr val="black"/>
                </a:solidFill>
                <a:latin typeface="Arial" panose="020B0604020202020204" pitchFamily="34" charset="0"/>
                <a:ea typeface="Meiryo UI" panose="020B0604030504040204" pitchFamily="50" charset="-128"/>
                <a:cs typeface="Arial" panose="020B0604020202020204" pitchFamily="34" charset="0"/>
              </a:rPr>
              <a:t>Зураг 11-1-т, 4-с дээш хоногоор ажил зогссон барилгын ослын тоон өөрчлөлтийг  харуулав.</a:t>
            </a: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gn="ctr"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Зураг 11-1,  4-с дээш хоногоор ажил зогссон барилгын ослын тоон өөрчлөлт</a:t>
            </a:r>
          </a:p>
          <a:p>
            <a:pPr marL="0" indent="0" algn="ctr"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(Зүүн Японы газар хөдлөлтийн их гамшгаас шууд шалтгаалсан ослоос бусад)</a:t>
            </a:r>
          </a:p>
          <a:p>
            <a:pPr marL="0" indent="0" algn="ctr"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600">
                <a:solidFill>
                  <a:prstClr val="black"/>
                </a:solidFill>
                <a:latin typeface="Arial" panose="020B0604020202020204" pitchFamily="34" charset="0"/>
                <a:ea typeface="Meiryo UI" panose="020B0604030504040204" pitchFamily="50" charset="-128"/>
                <a:cs typeface="Arial" panose="020B0604020202020204" pitchFamily="34" charset="0"/>
              </a:rPr>
              <a:t>Түүнчлэн 2017 онд гарсан барилгын машин механизмаас үүдэлтэй хүний амь нас хохирсон, гэмтсэн ослын 56% орчим нь газар тэгшлэх, тээвэр, ачилт, ухалт, 15% орчмыг нураалтын ажил эзэлж байна.</a:t>
            </a:r>
          </a:p>
          <a:p>
            <a:pPr marL="0" indent="0" rtl="0">
              <a:lnSpc>
                <a:spcPct val="100000"/>
              </a:lnSpc>
              <a:spcBef>
                <a:spcPts val="0"/>
              </a:spcBef>
              <a:buNone/>
            </a:pPr>
            <a:endParaRPr lang="ja-JP" altLang="en-US"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(Жич) Эрүүл мэнд, хөдөлмөр, нийгмийн хамгааллын яамны  Ажлын байрны осол гэмтлийн байдал, ажлын байрны аюулгүй байдлын талаарх сайт: Ажлын байрны осол гэмтлийн хүчин зүйлсийн дүн шинжилгээ (Барилгын салбар, 2017 он)</a:t>
            </a: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2281237" y="1361209"/>
            <a:ext cx="4581525" cy="2743200"/>
          </a:xfrm>
          <a:prstGeom prst="rect">
            <a:avLst/>
          </a:prstGeom>
        </p:spPr>
      </p:pic>
      <p:sp>
        <p:nvSpPr>
          <p:cNvPr id="3" name="テキスト ボックス 2">
            <a:extLst>
              <a:ext uri="{FF2B5EF4-FFF2-40B4-BE49-F238E27FC236}">
                <a16:creationId xmlns:a16="http://schemas.microsoft.com/office/drawing/2014/main" id="{98FC245F-4A95-4508-BB76-EDACF4312113}"/>
              </a:ext>
            </a:extLst>
          </p:cNvPr>
          <p:cNvSpPr txBox="1"/>
          <p:nvPr/>
        </p:nvSpPr>
        <p:spPr>
          <a:xfrm>
            <a:off x="2286482" y="2250831"/>
            <a:ext cx="492443" cy="1223412"/>
          </a:xfrm>
          <a:prstGeom prst="rect">
            <a:avLst/>
          </a:prstGeom>
          <a:solidFill>
            <a:schemeClr val="bg1"/>
          </a:solidFill>
        </p:spPr>
        <p:txBody>
          <a:bodyPr vert="vert270" wrap="square" rtlCol="0">
            <a:sp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Гарсан ослын тоо (хүн)</a:t>
            </a:r>
            <a:endParaRPr lang="ja-JP" alt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3493420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2757"/>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Жишээ 1. Ажилчин экскаваторын тэнцвэржүүлэгчид хавчуулагдсан</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769117" y="6456842"/>
            <a:ext cx="4227046"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230-р хуудас/ Нэмэлт материалын 122-р хуудас</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1377149" y="1497783"/>
            <a:ext cx="2473851" cy="1841866"/>
          </a:xfrm>
          <a:prstGeom prst="rect">
            <a:avLst/>
          </a:prstGeom>
        </p:spPr>
      </p:pic>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600">
                <a:latin typeface="Arial" panose="020B0604020202020204" pitchFamily="34" charset="0"/>
                <a:ea typeface="Meiryo UI" panose="020B0604030504040204" pitchFamily="50" charset="-128"/>
                <a:cs typeface="Arial" panose="020B0604020202020204" pitchFamily="34" charset="0"/>
              </a:rPr>
              <a:t>Жишээ 2. Жолооч/Оператор экскаватороор хөрс тэгшилж байхдаа хэвтээ тулаас болон рычаг хооронд хавчуулагдсан</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pic>
        <p:nvPicPr>
          <p:cNvPr id="12" name="図 11"/>
          <p:cNvPicPr>
            <a:picLocks noChangeAspect="1"/>
          </p:cNvPicPr>
          <p:nvPr/>
        </p:nvPicPr>
        <p:blipFill>
          <a:blip r:embed="rId4"/>
          <a:stretch>
            <a:fillRect/>
          </a:stretch>
        </p:blipFill>
        <p:spPr>
          <a:xfrm>
            <a:off x="5491449" y="1497783"/>
            <a:ext cx="2717031" cy="1839558"/>
          </a:xfrm>
          <a:prstGeom prst="rect">
            <a:avLst/>
          </a:prstGeom>
        </p:spPr>
      </p:pic>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800">
                <a:latin typeface="Arial" panose="020B0604020202020204" pitchFamily="34" charset="0"/>
                <a:ea typeface="Meiryo UI" panose="020B0604030504040204" pitchFamily="50" charset="-128"/>
                <a:cs typeface="Arial" panose="020B0604020202020204" pitchFamily="34" charset="0"/>
              </a:rPr>
              <a:t>Жишээ 3. Ажилчны дээрээс экскаваторын шанаганаас блок унасан</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800">
                <a:latin typeface="Arial" panose="020B0604020202020204" pitchFamily="34" charset="0"/>
                <a:ea typeface="Meiryo UI" panose="020B0604030504040204" pitchFamily="50" charset="-128"/>
                <a:cs typeface="Arial" panose="020B0604020202020204" pitchFamily="34" charset="0"/>
              </a:rPr>
              <a:t>Жишээ 4. Экскаватор хазгай газарт онхолдож зохицуулагч дарагдсан</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pic>
        <p:nvPicPr>
          <p:cNvPr id="19" name="図 18"/>
          <p:cNvPicPr>
            <a:picLocks noChangeAspect="1"/>
          </p:cNvPicPr>
          <p:nvPr/>
        </p:nvPicPr>
        <p:blipFill>
          <a:blip r:embed="rId5"/>
          <a:stretch>
            <a:fillRect/>
          </a:stretch>
        </p:blipFill>
        <p:spPr>
          <a:xfrm>
            <a:off x="1306828" y="4577654"/>
            <a:ext cx="2584632" cy="1756952"/>
          </a:xfrm>
          <a:prstGeom prst="rect">
            <a:avLst/>
          </a:prstGeom>
        </p:spPr>
      </p:pic>
      <p:pic>
        <p:nvPicPr>
          <p:cNvPr id="20" name="図 19"/>
          <p:cNvPicPr>
            <a:picLocks noChangeAspect="1"/>
          </p:cNvPicPr>
          <p:nvPr/>
        </p:nvPicPr>
        <p:blipFill>
          <a:blip r:embed="rId6"/>
          <a:stretch>
            <a:fillRect/>
          </a:stretch>
        </p:blipFill>
        <p:spPr>
          <a:xfrm>
            <a:off x="5586922" y="4582685"/>
            <a:ext cx="2543622" cy="1753513"/>
          </a:xfrm>
          <a:prstGeom prst="rect">
            <a:avLst/>
          </a:prstGeom>
        </p:spPr>
      </p:pic>
    </p:spTree>
    <p:extLst>
      <p:ext uri="{BB962C8B-B14F-4D97-AF65-F5344CB8AC3E}">
        <p14:creationId xmlns:p14="http://schemas.microsoft.com/office/powerpoint/2010/main" val="13569890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Жишээ 5. Экскаваторын урдуур өнгөрч яваад эргэсэн шанаганд цохиулсан</a:t>
            </a:r>
          </a:p>
        </p:txBody>
      </p:sp>
      <p:sp>
        <p:nvSpPr>
          <p:cNvPr id="7" name="テキスト ボックス 6"/>
          <p:cNvSpPr txBox="1"/>
          <p:nvPr/>
        </p:nvSpPr>
        <p:spPr>
          <a:xfrm>
            <a:off x="4769117" y="6456842"/>
            <a:ext cx="4227046"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234-р хуудас/ Нэмэлт материалын 126-р хуудас</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600">
                <a:latin typeface="Arial" panose="020B0604020202020204" pitchFamily="34" charset="0"/>
                <a:ea typeface="Meiryo UI" panose="020B0604030504040204" pitchFamily="50" charset="-128"/>
                <a:cs typeface="Arial" panose="020B0604020202020204" pitchFamily="34" charset="0"/>
              </a:rPr>
              <a:t>Жишээ 6. Бульдозерт үзлэг хийж дуусаад бүрхүүлийг угсрах явцдаа тэнцвэрээ алдаж, хөлөө хавчуулсан</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800">
                <a:latin typeface="Arial" panose="020B0604020202020204" pitchFamily="34" charset="0"/>
                <a:ea typeface="Meiryo UI" panose="020B0604030504040204" pitchFamily="50" charset="-128"/>
                <a:cs typeface="Arial" panose="020B0604020202020204" pitchFamily="34" charset="0"/>
              </a:rPr>
              <a:t>Жишээ 7. Бульдозер хазгай газар онхолдон өнхөрч жолооч/оператор даруулсан</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600">
                <a:latin typeface="Arial" panose="020B0604020202020204" pitchFamily="34" charset="0"/>
                <a:ea typeface="Meiryo UI" panose="020B0604030504040204" pitchFamily="50" charset="-128"/>
                <a:cs typeface="Arial" panose="020B0604020202020204" pitchFamily="34" charset="0"/>
              </a:rPr>
              <a:t>Жишээ 8. Тэмдэглэгээний ажилтан ухарч байсан бульдозерын гинжинд ороогдсон</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pic>
        <p:nvPicPr>
          <p:cNvPr id="18" name="図 17"/>
          <p:cNvPicPr>
            <a:picLocks noChangeAspect="1"/>
          </p:cNvPicPr>
          <p:nvPr/>
        </p:nvPicPr>
        <p:blipFill>
          <a:blip r:embed="rId3"/>
          <a:stretch>
            <a:fillRect/>
          </a:stretch>
        </p:blipFill>
        <p:spPr>
          <a:xfrm>
            <a:off x="1215109" y="1497783"/>
            <a:ext cx="2747282" cy="1832583"/>
          </a:xfrm>
          <a:prstGeom prst="rect">
            <a:avLst/>
          </a:prstGeom>
        </p:spPr>
      </p:pic>
      <p:pic>
        <p:nvPicPr>
          <p:cNvPr id="21" name="図 20"/>
          <p:cNvPicPr>
            <a:picLocks noChangeAspect="1"/>
          </p:cNvPicPr>
          <p:nvPr/>
        </p:nvPicPr>
        <p:blipFill>
          <a:blip r:embed="rId4"/>
          <a:stretch>
            <a:fillRect/>
          </a:stretch>
        </p:blipFill>
        <p:spPr>
          <a:xfrm>
            <a:off x="5514903" y="1532098"/>
            <a:ext cx="2667438" cy="1763951"/>
          </a:xfrm>
          <a:prstGeom prst="rect">
            <a:avLst/>
          </a:prstGeom>
        </p:spPr>
      </p:pic>
      <p:pic>
        <p:nvPicPr>
          <p:cNvPr id="22" name="図 21"/>
          <p:cNvPicPr>
            <a:picLocks noChangeAspect="1"/>
          </p:cNvPicPr>
          <p:nvPr/>
        </p:nvPicPr>
        <p:blipFill>
          <a:blip r:embed="rId5"/>
          <a:stretch>
            <a:fillRect/>
          </a:stretch>
        </p:blipFill>
        <p:spPr>
          <a:xfrm>
            <a:off x="1276965" y="4587267"/>
            <a:ext cx="2623397" cy="1748931"/>
          </a:xfrm>
          <a:prstGeom prst="rect">
            <a:avLst/>
          </a:prstGeom>
        </p:spPr>
      </p:pic>
      <p:pic>
        <p:nvPicPr>
          <p:cNvPr id="23" name="図 22"/>
          <p:cNvPicPr>
            <a:picLocks noChangeAspect="1"/>
          </p:cNvPicPr>
          <p:nvPr/>
        </p:nvPicPr>
        <p:blipFill>
          <a:blip r:embed="rId6"/>
          <a:stretch>
            <a:fillRect/>
          </a:stretch>
        </p:blipFill>
        <p:spPr>
          <a:xfrm>
            <a:off x="5522995" y="4574064"/>
            <a:ext cx="2675716" cy="1762133"/>
          </a:xfrm>
          <a:prstGeom prst="rect">
            <a:avLst/>
          </a:prstGeom>
        </p:spPr>
      </p:pic>
    </p:spTree>
    <p:extLst>
      <p:ext uri="{BB962C8B-B14F-4D97-AF65-F5344CB8AC3E}">
        <p14:creationId xmlns:p14="http://schemas.microsoft.com/office/powerpoint/2010/main" val="2211411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Жишээ 9. Ковшоор ачаа өлгөн урагшлах үедээ ажилчныг мөргөсөн</a:t>
            </a:r>
          </a:p>
        </p:txBody>
      </p:sp>
      <p:sp>
        <p:nvSpPr>
          <p:cNvPr id="7" name="テキスト ボックス 6"/>
          <p:cNvSpPr txBox="1"/>
          <p:nvPr/>
        </p:nvSpPr>
        <p:spPr>
          <a:xfrm>
            <a:off x="4769117" y="6456842"/>
            <a:ext cx="4227046"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238-р хуудас/ Нэмэлт материалын 130-р хуудас</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800">
                <a:latin typeface="Arial" panose="020B0604020202020204" pitchFamily="34" charset="0"/>
                <a:ea typeface="Meiryo UI" panose="020B0604030504040204" pitchFamily="50" charset="-128"/>
                <a:cs typeface="Arial" panose="020B0604020202020204" pitchFamily="34" charset="0"/>
              </a:rPr>
              <a:t>Жишээ 10. Түнелд зохицуулагч ковшийн шанаганд  хавчуулагдсан </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800">
                <a:latin typeface="Arial" panose="020B0604020202020204" pitchFamily="34" charset="0"/>
                <a:ea typeface="Meiryo UI" panose="020B0604030504040204" pitchFamily="50" charset="-128"/>
                <a:cs typeface="Arial" panose="020B0604020202020204" pitchFamily="34" charset="0"/>
              </a:rPr>
              <a:t>Жишээ 11. Ажилчин ухарч ирсэн автогрейдерт дайруулсан</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1600">
                <a:latin typeface="Arial" panose="020B0604020202020204" pitchFamily="34" charset="0"/>
                <a:ea typeface="Meiryo UI" panose="020B0604030504040204" pitchFamily="50" charset="-128"/>
                <a:cs typeface="Arial" panose="020B0604020202020204" pitchFamily="34" charset="0"/>
              </a:rPr>
              <a:t>Жишээ 12. Хусагч налуу газарт өнхөрч жолооч/оператор нь дарагдсан</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pic>
        <p:nvPicPr>
          <p:cNvPr id="15" name="図 14"/>
          <p:cNvPicPr>
            <a:picLocks noChangeAspect="1"/>
          </p:cNvPicPr>
          <p:nvPr/>
        </p:nvPicPr>
        <p:blipFill>
          <a:blip r:embed="rId3"/>
          <a:stretch>
            <a:fillRect/>
          </a:stretch>
        </p:blipFill>
        <p:spPr>
          <a:xfrm>
            <a:off x="1185217" y="1497783"/>
            <a:ext cx="2806892" cy="1819282"/>
          </a:xfrm>
          <a:prstGeom prst="rect">
            <a:avLst/>
          </a:prstGeom>
        </p:spPr>
      </p:pic>
      <p:pic>
        <p:nvPicPr>
          <p:cNvPr id="19" name="図 18"/>
          <p:cNvPicPr>
            <a:picLocks noChangeAspect="1"/>
          </p:cNvPicPr>
          <p:nvPr/>
        </p:nvPicPr>
        <p:blipFill>
          <a:blip r:embed="rId4"/>
          <a:stretch>
            <a:fillRect/>
          </a:stretch>
        </p:blipFill>
        <p:spPr>
          <a:xfrm>
            <a:off x="5462124" y="1534251"/>
            <a:ext cx="2799344" cy="1741095"/>
          </a:xfrm>
          <a:prstGeom prst="rect">
            <a:avLst/>
          </a:prstGeom>
        </p:spPr>
      </p:pic>
      <p:pic>
        <p:nvPicPr>
          <p:cNvPr id="24" name="図 23"/>
          <p:cNvPicPr>
            <a:picLocks noChangeAspect="1"/>
          </p:cNvPicPr>
          <p:nvPr/>
        </p:nvPicPr>
        <p:blipFill>
          <a:blip r:embed="rId5"/>
          <a:stretch>
            <a:fillRect/>
          </a:stretch>
        </p:blipFill>
        <p:spPr>
          <a:xfrm>
            <a:off x="1305567" y="4587267"/>
            <a:ext cx="2569856" cy="1748930"/>
          </a:xfrm>
          <a:prstGeom prst="rect">
            <a:avLst/>
          </a:prstGeom>
        </p:spPr>
      </p:pic>
      <p:pic>
        <p:nvPicPr>
          <p:cNvPr id="25" name="図 24"/>
          <p:cNvPicPr>
            <a:picLocks noChangeAspect="1"/>
          </p:cNvPicPr>
          <p:nvPr/>
        </p:nvPicPr>
        <p:blipFill>
          <a:blip r:embed="rId6"/>
          <a:stretch>
            <a:fillRect/>
          </a:stretch>
        </p:blipFill>
        <p:spPr>
          <a:xfrm>
            <a:off x="5565047" y="4574063"/>
            <a:ext cx="2593498" cy="1762133"/>
          </a:xfrm>
          <a:prstGeom prst="rect">
            <a:avLst/>
          </a:prstGeom>
        </p:spPr>
      </p:pic>
    </p:spTree>
    <p:extLst>
      <p:ext uri="{BB962C8B-B14F-4D97-AF65-F5344CB8AC3E}">
        <p14:creationId xmlns:p14="http://schemas.microsoft.com/office/powerpoint/2010/main" val="17292689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ахуйтай холбоотой хууль эрх зүйн тогтолцоо</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5219701" y="6456842"/>
            <a:ext cx="37764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Нэмэлт материалын 134-р хуудас</a:t>
            </a: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Ажилчдын хөдөлмөрийн аюулгүй байдал, эрүүл ахуйтай холбоотой хууль тогтоомж нь хөдөлмөрийн аюулгүй байдал, эрүүл ахуйн тухай хууль болон бусад хэд хэдэн хуулиудаас бүрдэнэ. Ялангуяа Хөдөлмөрийн аюулгүй байдал, эрүүл ахуйн тухай хууль  (roudou anzen eiseihou)д ажилчдын аюулгүй байдал, эрүүл мэндийг хамгаалахын зэрэгцээ, тав тухтай ажлын орчин бүрдүүлэхэд анхаарах зорилгоор мөрдөх ёстой зүйлсийг заасан байдаг. Засгийн газрын тогтоол, сайдын тушаал, мэдэгдэлд хуулийн хэрэгжилтийн талаар тодорхой тусгасан. </a:t>
            </a:r>
          </a:p>
          <a:p>
            <a:pPr marL="0" indent="180975"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Ажилчдын аюулгүй байдал, эрүүл ахуйтай холбоотой хууль эрх зүйн тогтолцоог дараах байдлаар харуулав.</a:t>
            </a:r>
          </a:p>
        </p:txBody>
      </p:sp>
      <p:sp>
        <p:nvSpPr>
          <p:cNvPr id="31" name="コンテンツ プレースホルダー 4"/>
          <p:cNvSpPr txBox="1">
            <a:spLocks/>
          </p:cNvSpPr>
          <p:nvPr/>
        </p:nvSpPr>
        <p:spPr>
          <a:xfrm>
            <a:off x="628650" y="5867993"/>
            <a:ext cx="802256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Зураг 9-1 Тээврийн хэрэгсэлд суурилсан барилгын машин механизм (газар тэгшлэх, тээвэр, ачилт, ухалтын зориулалт бүхий) -ын жолоодлогын ур чадвартай холбоотой хууль эрх зүйн тогтолцоо</a:t>
            </a:r>
          </a:p>
          <a:p>
            <a:pPr marL="0" indent="180975" algn="ctr" rtl="0">
              <a:lnSpc>
                <a:spcPct val="100000"/>
              </a:lnSpc>
              <a:spcBef>
                <a:spcPts val="0"/>
              </a:spcBef>
              <a:buNone/>
            </a:pPr>
            <a:r>
              <a:rPr lang="mn" sz="1050" dirty="0">
                <a:solidFill>
                  <a:prstClr val="black"/>
                </a:solidFill>
                <a:latin typeface="Arial" panose="020B0604020202020204" pitchFamily="34" charset="0"/>
                <a:ea typeface="Meiryo UI" panose="020B0604030504040204" pitchFamily="50" charset="-128"/>
                <a:cs typeface="Arial" panose="020B0604020202020204" pitchFamily="34" charset="0"/>
              </a:rPr>
              <a:t>(Жич) Эрүүл мэнд, хөдөлмөр, нийгмийн хамгааллын яамны барилгын засвар үйлчилгээний салбарын эрсдлийн үнэлгээний гарын авлага</a:t>
            </a:r>
          </a:p>
        </p:txBody>
      </p:sp>
      <p:pic>
        <p:nvPicPr>
          <p:cNvPr id="9" name="図 8"/>
          <p:cNvPicPr>
            <a:picLocks noChangeAspect="1"/>
          </p:cNvPicPr>
          <p:nvPr/>
        </p:nvPicPr>
        <p:blipFill>
          <a:blip r:embed="rId3"/>
          <a:stretch>
            <a:fillRect/>
          </a:stretch>
        </p:blipFill>
        <p:spPr>
          <a:xfrm>
            <a:off x="1701782" y="2503487"/>
            <a:ext cx="5771211" cy="3532770"/>
          </a:xfrm>
          <a:prstGeom prst="rect">
            <a:avLst/>
          </a:prstGeom>
        </p:spPr>
      </p:pic>
      <p:sp>
        <p:nvSpPr>
          <p:cNvPr id="2" name="テキスト ボックス 1">
            <a:extLst>
              <a:ext uri="{FF2B5EF4-FFF2-40B4-BE49-F238E27FC236}">
                <a16:creationId xmlns:a16="http://schemas.microsoft.com/office/drawing/2014/main" id="{A80BB8BF-6A02-406F-82DC-674FC0596BC9}"/>
              </a:ext>
            </a:extLst>
          </p:cNvPr>
          <p:cNvSpPr txBox="1"/>
          <p:nvPr/>
        </p:nvSpPr>
        <p:spPr>
          <a:xfrm>
            <a:off x="2504200" y="3030505"/>
            <a:ext cx="832724" cy="169277"/>
          </a:xfrm>
          <a:prstGeom prst="rect">
            <a:avLst/>
          </a:prstGeom>
          <a:solidFill>
            <a:schemeClr val="bg1"/>
          </a:solidFill>
        </p:spPr>
        <p:txBody>
          <a:bodyPr wrap="square" lIns="0" tIns="0" rIns="0" bIns="0" rtlCol="0">
            <a:spAutoFit/>
          </a:bodyPr>
          <a:lstStyle/>
          <a:p>
            <a:pPr algn="ctr" rtl="0"/>
            <a:r>
              <a:rPr lang="mn" sz="1100" kern="100" dirty="0">
                <a:effectLst/>
                <a:latin typeface="Arial" panose="020B0604020202020204" pitchFamily="34" charset="0"/>
                <a:ea typeface="游ゴシック" panose="020B0400000000000000" pitchFamily="50" charset="-128"/>
                <a:cs typeface="Arial" panose="020B0604020202020204" pitchFamily="34" charset="0"/>
              </a:rPr>
              <a:t>Хууль</a:t>
            </a:r>
          </a:p>
        </p:txBody>
      </p:sp>
      <p:sp>
        <p:nvSpPr>
          <p:cNvPr id="8" name="テキスト ボックス 7">
            <a:extLst>
              <a:ext uri="{FF2B5EF4-FFF2-40B4-BE49-F238E27FC236}">
                <a16:creationId xmlns:a16="http://schemas.microsoft.com/office/drawing/2014/main" id="{969F81B8-F4D5-4B8D-814A-A381DA917FCC}"/>
              </a:ext>
            </a:extLst>
          </p:cNvPr>
          <p:cNvSpPr txBox="1"/>
          <p:nvPr/>
        </p:nvSpPr>
        <p:spPr>
          <a:xfrm>
            <a:off x="2549525" y="3410940"/>
            <a:ext cx="787399" cy="246221"/>
          </a:xfrm>
          <a:prstGeom prst="rect">
            <a:avLst/>
          </a:prstGeom>
          <a:solidFill>
            <a:schemeClr val="bg1"/>
          </a:solidFill>
        </p:spPr>
        <p:txBody>
          <a:bodyPr wrap="square" lIns="0" tIns="0" rIns="0" bIns="0" rtlCol="0">
            <a:spAutoFit/>
          </a:bodyPr>
          <a:lstStyle/>
          <a:p>
            <a:pPr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Засгийн газрын тогтоол</a:t>
            </a:r>
            <a:endParaRPr lang="ja-JP" altLang="ja-JP" sz="8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50F686BC-D891-4550-9303-D79E93E2CB7B}"/>
              </a:ext>
            </a:extLst>
          </p:cNvPr>
          <p:cNvSpPr txBox="1"/>
          <p:nvPr/>
        </p:nvSpPr>
        <p:spPr>
          <a:xfrm>
            <a:off x="2647950" y="3749820"/>
            <a:ext cx="590550" cy="276999"/>
          </a:xfrm>
          <a:prstGeom prst="rect">
            <a:avLst/>
          </a:prstGeom>
          <a:solidFill>
            <a:schemeClr val="bg1"/>
          </a:solidFill>
        </p:spPr>
        <p:txBody>
          <a:bodyPr wrap="square" lIns="0" tIns="0" rIns="0" bIns="0" rtlCol="0">
            <a:spAutoFit/>
          </a:bodyPr>
          <a:lstStyle/>
          <a:p>
            <a:pPr algn="ctr" rtl="0"/>
            <a:r>
              <a:rPr lang="mn" sz="900" kern="100" dirty="0">
                <a:effectLst/>
                <a:latin typeface="Arial" panose="020B0604020202020204" pitchFamily="34" charset="0"/>
                <a:ea typeface="游ゴシック" panose="020B0400000000000000" pitchFamily="50" charset="-128"/>
                <a:cs typeface="Arial" panose="020B0604020202020204" pitchFamily="34" charset="0"/>
              </a:rPr>
              <a:t>Сайдын тушаал</a:t>
            </a:r>
            <a:endParaRPr lang="ja-JP" alt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8FAA7403-064D-41B7-94C9-4FE96773D01F}"/>
              </a:ext>
            </a:extLst>
          </p:cNvPr>
          <p:cNvSpPr txBox="1"/>
          <p:nvPr/>
        </p:nvSpPr>
        <p:spPr>
          <a:xfrm>
            <a:off x="2401886" y="4815386"/>
            <a:ext cx="1082675" cy="484748"/>
          </a:xfrm>
          <a:prstGeom prst="rect">
            <a:avLst/>
          </a:prstGeom>
          <a:solidFill>
            <a:schemeClr val="bg1"/>
          </a:solidFill>
        </p:spPr>
        <p:txBody>
          <a:bodyPr wrap="square" lIns="0" tIns="0" rIns="0" bIns="0" rtlCol="0">
            <a:spAutoFit/>
          </a:bodyPr>
          <a:lstStyle/>
          <a:p>
            <a:pPr algn="ctr" rtl="0"/>
            <a:r>
              <a:rPr lang="mn" sz="1050" kern="100" dirty="0">
                <a:effectLst/>
                <a:latin typeface="Arial" panose="020B0604020202020204" pitchFamily="34" charset="0"/>
                <a:ea typeface="游ゴシック" panose="020B0400000000000000" pitchFamily="50" charset="-128"/>
                <a:cs typeface="Arial" panose="020B0604020202020204" pitchFamily="34" charset="0"/>
              </a:rPr>
              <a:t>Олон нийтэд мэдээлэх/ мэдэгдэх</a:t>
            </a:r>
            <a:endParaRPr lang="ja-JP" altLang="ja-JP" sz="105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2" name="テキスト ボックス 271">
            <a:extLst>
              <a:ext uri="{FF2B5EF4-FFF2-40B4-BE49-F238E27FC236}">
                <a16:creationId xmlns:a16="http://schemas.microsoft.com/office/drawing/2014/main" id="{A5BCEA31-91FC-4DD7-859E-FB603A339F8D}"/>
              </a:ext>
            </a:extLst>
          </p:cNvPr>
          <p:cNvSpPr txBox="1"/>
          <p:nvPr/>
        </p:nvSpPr>
        <p:spPr>
          <a:xfrm>
            <a:off x="3805710" y="2746413"/>
            <a:ext cx="1896590" cy="422275"/>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mn" sz="700" kern="1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Хөдөлмөрийн аюулгүй байдал, эрүүл</a:t>
            </a:r>
            <a:endParaRPr lang="en-US" sz="700" kern="1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kern="1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ахуйн тухай хууль (roudou anzen eiseihou)</a:t>
            </a:r>
            <a:endParaRPr lang="en-US" sz="700" kern="1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kern="1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 (Аюулгүй байдлын тухай хууль)</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3" name="テキスト ボックス 11">
            <a:extLst>
              <a:ext uri="{FF2B5EF4-FFF2-40B4-BE49-F238E27FC236}">
                <a16:creationId xmlns:a16="http://schemas.microsoft.com/office/drawing/2014/main" id="{D50DA79B-6249-4EB1-8AB6-082A1E41A079}"/>
              </a:ext>
            </a:extLst>
          </p:cNvPr>
          <p:cNvSpPr txBox="1"/>
          <p:nvPr/>
        </p:nvSpPr>
        <p:spPr>
          <a:xfrm>
            <a:off x="4168294" y="3216948"/>
            <a:ext cx="2218501" cy="413385"/>
          </a:xfrm>
          <a:prstGeom prst="rec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mn" sz="7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Хөдөлмөрийн аюулгүй байдал, эрүүл ахуйн </a:t>
            </a:r>
            <a:endParaRPr lang="en-US" sz="7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тухай хууль (roudou anzen eiseihou)-ийг </a:t>
            </a:r>
            <a:endParaRPr lang="en-US" sz="7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хэрэгжүүлэх тогтоол (Аюулгүй байдлын тогтоол)</a:t>
            </a:r>
            <a:endParaRPr lang="ja-JP" sz="10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4" name="テキスト ボックス 11">
            <a:extLst>
              <a:ext uri="{FF2B5EF4-FFF2-40B4-BE49-F238E27FC236}">
                <a16:creationId xmlns:a16="http://schemas.microsoft.com/office/drawing/2014/main" id="{C0BCF683-44B5-4729-BE7B-FFE32A6D382B}"/>
              </a:ext>
            </a:extLst>
          </p:cNvPr>
          <p:cNvSpPr txBox="1"/>
          <p:nvPr/>
        </p:nvSpPr>
        <p:spPr>
          <a:xfrm>
            <a:off x="4485997" y="3681806"/>
            <a:ext cx="2352630" cy="407035"/>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mn" sz="7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Хөдөлмөрийн аюулгүй байдал, эрүүл ахуйн тухай </a:t>
            </a:r>
            <a:endParaRPr lang="en-US" sz="7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хууль(roudou anzen eiseihou)-ийг хэрэгжүүлэх журам </a:t>
            </a:r>
            <a:endParaRPr lang="en-US" sz="7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(Аюулгүй ажиллагааны журам)</a:t>
            </a:r>
            <a:endParaRPr lang="ja-JP" sz="10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5" name="テキスト ボックス 11">
            <a:extLst>
              <a:ext uri="{FF2B5EF4-FFF2-40B4-BE49-F238E27FC236}">
                <a16:creationId xmlns:a16="http://schemas.microsoft.com/office/drawing/2014/main" id="{31A7A32B-0619-4EF4-A81B-59DEDA1E111B}"/>
              </a:ext>
            </a:extLst>
          </p:cNvPr>
          <p:cNvSpPr txBox="1"/>
          <p:nvPr/>
        </p:nvSpPr>
        <p:spPr>
          <a:xfrm>
            <a:off x="4888385" y="4151706"/>
            <a:ext cx="1681983" cy="415925"/>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mn"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rPr>
              <a:t>Тээврийн хэрэгсэлд суурилсан </a:t>
            </a:r>
            <a:endParaRPr lang="en-US"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rPr>
              <a:t>барилгын машин механизмын </a:t>
            </a:r>
            <a:endParaRPr lang="en-US"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rPr>
              <a:t>бүтцийн стандарт</a:t>
            </a:r>
            <a:endParaRPr lang="ja-JP" sz="10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6" name="テキスト ボックス 11">
            <a:extLst>
              <a:ext uri="{FF2B5EF4-FFF2-40B4-BE49-F238E27FC236}">
                <a16:creationId xmlns:a16="http://schemas.microsoft.com/office/drawing/2014/main" id="{C0997124-868C-4732-8747-E1457F9FEEB3}"/>
              </a:ext>
            </a:extLst>
          </p:cNvPr>
          <p:cNvSpPr txBox="1"/>
          <p:nvPr/>
        </p:nvSpPr>
        <p:spPr>
          <a:xfrm>
            <a:off x="4917828" y="4696198"/>
            <a:ext cx="2555165" cy="627019"/>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rtl="0"/>
            <a:r>
              <a:rPr lang="mn" sz="8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rPr>
              <a:t>Тээврийн хэрэгсэлд суурилсан барилгын машин механизм (газар тэгшлэх, тээвэр, ачилт, ухалтын зориулалт бүхий) -ын жолоодлогын ур чадварын сургалтын дүрэм</a:t>
            </a:r>
            <a:endParaRPr lang="ja-JP" sz="105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7" name="テキスト ボックス 11">
            <a:extLst>
              <a:ext uri="{FF2B5EF4-FFF2-40B4-BE49-F238E27FC236}">
                <a16:creationId xmlns:a16="http://schemas.microsoft.com/office/drawing/2014/main" id="{FE64E314-F7BF-49E0-ACEA-E67C4808F8B5}"/>
              </a:ext>
            </a:extLst>
          </p:cNvPr>
          <p:cNvSpPr txBox="1"/>
          <p:nvPr/>
        </p:nvSpPr>
        <p:spPr>
          <a:xfrm>
            <a:off x="4888385" y="5379758"/>
            <a:ext cx="1547854" cy="43688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mn"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rPr>
              <a:t>Аюулгүй байдал, эрүүл ахуйн </a:t>
            </a:r>
            <a:endParaRPr lang="en-US"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700" dirty="0">
                <a:solidFill>
                  <a:srgbClr val="FFFFFF"/>
                </a:solidFill>
                <a:effectLst/>
                <a:latin typeface="Arial" panose="020B0604020202020204" pitchFamily="34" charset="0"/>
                <a:ea typeface="游ゴシック" panose="020B0400000000000000" pitchFamily="50" charset="-128"/>
                <a:cs typeface="Arial" panose="020B0604020202020204" pitchFamily="34" charset="0"/>
              </a:rPr>
              <a:t>тусгай боловсролын журам</a:t>
            </a:r>
            <a:endParaRPr lang="ja-JP" sz="1000" dirty="0">
              <a:effectLst/>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3287489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тухай хууль (roudou anzen eiseihou) (хэсэгчлэн авав) </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19600" y="6456842"/>
            <a:ext cx="457656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243-р хуудас/ Нэмэлт материалын 134-р хуудас</a:t>
            </a: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1-р бүлэг Нийтлэг үндэслэл</a:t>
            </a: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дугаар зүйл &lt;Аж ахуйн нэгж, байгууллагын үүрэг хариуцлага&gt;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тус хуулинд заасан ажлын байрны осол гэмтлээс урьдчилан сэргийлэх наад захын стандартыг дагаж мөрдөхөөс гадна хөдөлмөрлөх тав тухтай орчныг бүрдүүлж, хөдөлмөрийн нөхцөлийг сайжруулах замаар ажлын байран дахь ажилчдын аюулгүй байдлыг ханган, эрүүл мэндийг хамгаалах үүрэгтэй. Түүнчлэн аж ахуйн нэгж, байгууллага нь ажлын байрны осол гэмтлээс урьдчилан сэргийлэхтэй холбоотой төр засгийн бодлогын хэрэгжилтийг хангаж ажиллах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Машин механизм, багаж хэрэгсэл, бусад тоног төхөөрөмжийн зураг төсөл боловсруулагч, үйлдвэрлэгч, импортлогч, түүхий эд үйлдвэрлэгч, импортлогч, барилга байгууламж баригч, зураг төсөл боловсруулагч нь зураг төсөл боловсруулах, үйлдвэрлэх, импортлохдоо эдгээрийн ашиглалтаас үүдсэн ажлын байрны осол гэмтэл гарахаас урьдчилан сэргийлэхэд хувь нэмэр оруулах хүчин чармайлт гаргаж ажиллах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Барилгын ажлыг бусдад гэрээгээр гүйцэтгүүлдэг барилгын захиалагчид нь ажлын аргачлал, хугацааг тооцохдоо аюулгүй, эрүүл ахуйн шаардлага хангасан ажлын гүйцэтгэлд сөргөөр нөлөөлж болзошгүй нөхцөл үүсгэхгүй байхад анхаарах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4 дүгээр зүйл. Ажилчин нь ажлын байрны осол гэмтлээс урьдчилан сэргийлэх заалтуудыг дагаж мөрдөхөөс гадна аж ахуйн нэгж, байгууллага, бусад холбогдох байгууллагаас авч хэрэгжүүлж буй ажлын байрны осол гэмтлээс урьдчилан сэргийлэх арга хэмжээ авахад дэмжлэг үзүүлэх хүчин чармайлт гаргаж ажиллах үүрэгтэй.</a:t>
            </a:r>
          </a:p>
          <a:p>
            <a:pPr marL="0" indent="0" rtl="0">
              <a:lnSpc>
                <a:spcPct val="100000"/>
              </a:lnSpc>
              <a:spcBef>
                <a:spcPts val="0"/>
              </a:spcBef>
              <a:buNone/>
            </a:pP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4 дүгээр зүйл. Ажилчин нь ажлын байрны осол гэмтлээс урьдчилан сэргийлэх заалтуудыг дагаж мөрдөхөөс гадна аж ахуйн нэгж, байгууллага, бусад холбогдох байгууллагаас авч хэрэгжүүлж буй ажлын байрны осол гэмтлээс урьдчилан сэргийлэх арга хэмжээ авахад дэмжлэг үзүүлэх хүчин чармайлт гаргаж ажиллах үүрэгтэй.</a:t>
            </a:r>
          </a:p>
        </p:txBody>
      </p:sp>
    </p:spTree>
    <p:extLst>
      <p:ext uri="{BB962C8B-B14F-4D97-AF65-F5344CB8AC3E}">
        <p14:creationId xmlns:p14="http://schemas.microsoft.com/office/powerpoint/2010/main" val="2288914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тухай хууль (roudou anzen eiseihou) (Хэсэгчлэн авав) (2)</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769117" y="6456842"/>
            <a:ext cx="4227046"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248-р хуудас/ Нэмэлт материалын 135-р хуудас</a:t>
            </a:r>
          </a:p>
        </p:txBody>
      </p:sp>
      <p:sp>
        <p:nvSpPr>
          <p:cNvPr id="6" name="コンテンツ プレースホルダー 4"/>
          <p:cNvSpPr txBox="1">
            <a:spLocks/>
          </p:cNvSpPr>
          <p:nvPr/>
        </p:nvSpPr>
        <p:spPr>
          <a:xfrm>
            <a:off x="628650" y="941778"/>
            <a:ext cx="8022560" cy="2975596"/>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5-р бүлэг Машин механизм, хортой бодисын холбогдолтой журам</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45 дугаар зүйл &lt;Сайн дурын тогтмол шалгалт (teiki jishu kensa)&gt;</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Эрүүл мэнд, хөдөлмөр, нийгмийн халамжийн сайдын тушаалд үндэслэн засгийн газрын тогтоолоор баталсан уурын зуух болон бусад машин механизмд сайн дурын шалгалт явуулж, үр дүнг тэмдэглэх үүрэгтэй.</a:t>
            </a:r>
          </a:p>
          <a:p>
            <a:pPr marL="0" indent="0"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2 Аж ахуйн нэгж, байгууллага нь өмнөх заалтын засгийн газрын тогтоолоор баталсан машин механизмын тухайд, тус заалтын Эрүүл мэнд, хөдөлмөр, нийгмийн хамгааллын сайдын тушаалаар баталсан сайн дурын шалгалтыг (цаашид "тусгай сайн дурын шалгалт" гэх) явуулахдаа түүнийг ашиглах Эрүүл мэнд, хөдөлмөр, нийгмийн хамгааллын сайдын тушаалаар баталсан сертификат бүхий этгээд, эсвэл 54.3.1-т заасан бүртгэлийг хийлгэж, хөндлөнгийн хүсэлтээр, харгалзах машин механизмыг тусгай сайн дурын шалгалт хийдэг байгууллагаар (цаашид "шалгалт хийх аж ахуйн нэгж" гэх.) хийлгэх үүрэгтэй.</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3 Эрүүл мэнд, хөдөлмөр, нийгмийн хамгааллын сайд нь 1 дэх хэсгийн заалт дахь сайн дурын шалгалтыг зөв зохистой, үр дүнтэй хэрэгжүүлэхэд шаардлагатай сайн дурын шалгалтын удирдамжийг нийтэлнэ.</a:t>
            </a:r>
          </a:p>
          <a:p>
            <a:pPr marL="0" indent="0" rtl="0">
              <a:lnSpc>
                <a:spcPct val="100000"/>
              </a:lnSpc>
              <a:spcBef>
                <a:spcPts val="0"/>
              </a:spcBef>
              <a:buNone/>
            </a:pPr>
            <a:r>
              <a:rPr lang="mn" sz="1100" dirty="0">
                <a:solidFill>
                  <a:prstClr val="black"/>
                </a:solidFill>
                <a:latin typeface="Arial" panose="020B0604020202020204" pitchFamily="34" charset="0"/>
                <a:ea typeface="Meiryo UI" panose="020B0604030504040204" pitchFamily="50" charset="-128"/>
                <a:cs typeface="Arial" panose="020B0604020202020204" pitchFamily="34" charset="0"/>
              </a:rPr>
              <a:t>4 товчлов</a:t>
            </a:r>
          </a:p>
        </p:txBody>
      </p:sp>
      <p:sp>
        <p:nvSpPr>
          <p:cNvPr id="8" name="コンテンツ プレースホルダー 4"/>
          <p:cNvSpPr txBox="1">
            <a:spLocks/>
          </p:cNvSpPr>
          <p:nvPr/>
        </p:nvSpPr>
        <p:spPr>
          <a:xfrm>
            <a:off x="628650" y="394896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mn" sz="1050">
                <a:solidFill>
                  <a:prstClr val="black"/>
                </a:solidFill>
                <a:latin typeface="Arial" panose="020B0604020202020204" pitchFamily="34" charset="0"/>
                <a:ea typeface="Meiryo UI" panose="020B0604030504040204" pitchFamily="50" charset="-128"/>
                <a:cs typeface="Arial" panose="020B0604020202020204" pitchFamily="34" charset="0"/>
              </a:rPr>
              <a:t>Хүснэгт 5-1 Холбогдох хууль тогтоомж</a:t>
            </a:r>
            <a:endParaRPr lang="ja-JP" altLang="en-US" sz="105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pic>
        <p:nvPicPr>
          <p:cNvPr id="5" name="図 4"/>
          <p:cNvPicPr>
            <a:picLocks noChangeAspect="1"/>
          </p:cNvPicPr>
          <p:nvPr/>
        </p:nvPicPr>
        <p:blipFill>
          <a:blip r:embed="rId3"/>
          <a:stretch>
            <a:fillRect/>
          </a:stretch>
        </p:blipFill>
        <p:spPr>
          <a:xfrm>
            <a:off x="1919913" y="4231559"/>
            <a:ext cx="5440033" cy="2140145"/>
          </a:xfrm>
          <a:prstGeom prst="rect">
            <a:avLst/>
          </a:prstGeom>
        </p:spPr>
      </p:pic>
      <p:sp>
        <p:nvSpPr>
          <p:cNvPr id="9" name="テキスト ボックス 1196">
            <a:extLst>
              <a:ext uri="{FF2B5EF4-FFF2-40B4-BE49-F238E27FC236}">
                <a16:creationId xmlns:a16="http://schemas.microsoft.com/office/drawing/2014/main" id="{E1A17B57-BF4A-4E0B-9826-331778DAB84A}"/>
              </a:ext>
            </a:extLst>
          </p:cNvPr>
          <p:cNvSpPr txBox="1"/>
          <p:nvPr/>
        </p:nvSpPr>
        <p:spPr>
          <a:xfrm>
            <a:off x="2052075" y="4313945"/>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Үзлэг шалгалтын ангилал</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197">
            <a:extLst>
              <a:ext uri="{FF2B5EF4-FFF2-40B4-BE49-F238E27FC236}">
                <a16:creationId xmlns:a16="http://schemas.microsoft.com/office/drawing/2014/main" id="{E692850A-2E66-4A6D-9874-1944F334C8ED}"/>
              </a:ext>
            </a:extLst>
          </p:cNvPr>
          <p:cNvSpPr txBox="1"/>
          <p:nvPr/>
        </p:nvSpPr>
        <p:spPr>
          <a:xfrm>
            <a:off x="3145454" y="4305403"/>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Заалт</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198">
            <a:extLst>
              <a:ext uri="{FF2B5EF4-FFF2-40B4-BE49-F238E27FC236}">
                <a16:creationId xmlns:a16="http://schemas.microsoft.com/office/drawing/2014/main" id="{5EF8BCFE-EB47-43E7-B9FB-1305CF7B29D5}"/>
              </a:ext>
            </a:extLst>
          </p:cNvPr>
          <p:cNvSpPr txBox="1"/>
          <p:nvPr/>
        </p:nvSpPr>
        <p:spPr>
          <a:xfrm>
            <a:off x="4261828" y="4306975"/>
            <a:ext cx="1046771"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Хийх этгээд/ сертификат</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199">
            <a:extLst>
              <a:ext uri="{FF2B5EF4-FFF2-40B4-BE49-F238E27FC236}">
                <a16:creationId xmlns:a16="http://schemas.microsoft.com/office/drawing/2014/main" id="{7BF705D8-41F2-4D8B-AE6E-B99786F7580E}"/>
              </a:ext>
            </a:extLst>
          </p:cNvPr>
          <p:cNvSpPr txBox="1"/>
          <p:nvPr/>
        </p:nvSpPr>
        <p:spPr>
          <a:xfrm>
            <a:off x="5804528" y="4294895"/>
            <a:ext cx="118570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Үзлэг, шалгалтын хүснэгтийг хадгалах хугацаа</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200">
            <a:extLst>
              <a:ext uri="{FF2B5EF4-FFF2-40B4-BE49-F238E27FC236}">
                <a16:creationId xmlns:a16="http://schemas.microsoft.com/office/drawing/2014/main" id="{53CC140D-E1E6-45FC-A715-AF310F32058F}"/>
              </a:ext>
            </a:extLst>
          </p:cNvPr>
          <p:cNvSpPr txBox="1"/>
          <p:nvPr/>
        </p:nvSpPr>
        <p:spPr>
          <a:xfrm>
            <a:off x="1965714" y="4625451"/>
            <a:ext cx="955285" cy="252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Ажил эхлэхээс өмнөх үзлэг</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201">
            <a:extLst>
              <a:ext uri="{FF2B5EF4-FFF2-40B4-BE49-F238E27FC236}">
                <a16:creationId xmlns:a16="http://schemas.microsoft.com/office/drawing/2014/main" id="{4C978191-E43D-4021-AAD8-7C7AAFD91825}"/>
              </a:ext>
            </a:extLst>
          </p:cNvPr>
          <p:cNvSpPr txBox="1"/>
          <p:nvPr/>
        </p:nvSpPr>
        <p:spPr>
          <a:xfrm>
            <a:off x="2066045" y="5046192"/>
            <a:ext cx="800100" cy="4155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Сайн дурын тогтмол шалгалт (teiki jishu kensa)</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(Сард 1 удаа)</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202">
            <a:extLst>
              <a:ext uri="{FF2B5EF4-FFF2-40B4-BE49-F238E27FC236}">
                <a16:creationId xmlns:a16="http://schemas.microsoft.com/office/drawing/2014/main" id="{2EAEA80A-78FE-4CFA-84FB-A309C0B3D832}"/>
              </a:ext>
            </a:extLst>
          </p:cNvPr>
          <p:cNvSpPr txBox="1"/>
          <p:nvPr/>
        </p:nvSpPr>
        <p:spPr>
          <a:xfrm>
            <a:off x="2015924" y="5765350"/>
            <a:ext cx="836251" cy="4283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Тусгай сайн дурын үзлэг шалгалт</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(Жилд нэг удаа)</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203">
            <a:extLst>
              <a:ext uri="{FF2B5EF4-FFF2-40B4-BE49-F238E27FC236}">
                <a16:creationId xmlns:a16="http://schemas.microsoft.com/office/drawing/2014/main" id="{95515D53-DFB2-483B-8E37-4A1C03C86059}"/>
              </a:ext>
            </a:extLst>
          </p:cNvPr>
          <p:cNvSpPr txBox="1"/>
          <p:nvPr/>
        </p:nvSpPr>
        <p:spPr>
          <a:xfrm>
            <a:off x="3072497" y="4528703"/>
            <a:ext cx="744250"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500" kern="100" dirty="0">
                <a:effectLst/>
                <a:latin typeface="Arial" panose="020B0604020202020204" pitchFamily="34" charset="0"/>
                <a:cs typeface="Arial" panose="020B0604020202020204" pitchFamily="34" charset="0"/>
              </a:rPr>
              <a:t>Хөдөлмөрийн аюулгүй байдал, эрүүл ахуйн журам 170 дугаар зүйл</a:t>
            </a:r>
          </a:p>
          <a:p>
            <a:pPr algn="r" rtl="0"/>
            <a:r>
              <a:rPr lang="mn" sz="500" kern="100" dirty="0">
                <a:effectLst/>
                <a:latin typeface="Arial" panose="020B0604020202020204" pitchFamily="34" charset="0"/>
                <a:cs typeface="Arial" panose="020B0604020202020204" pitchFamily="34" charset="0"/>
              </a:rPr>
              <a:t>171 дүгээр зүйл</a:t>
            </a:r>
          </a:p>
        </p:txBody>
      </p:sp>
      <p:sp>
        <p:nvSpPr>
          <p:cNvPr id="17" name="テキスト ボックス 1204">
            <a:extLst>
              <a:ext uri="{FF2B5EF4-FFF2-40B4-BE49-F238E27FC236}">
                <a16:creationId xmlns:a16="http://schemas.microsoft.com/office/drawing/2014/main" id="{F94A9E94-3038-4F37-8D5C-696C3F91ABB1}"/>
              </a:ext>
            </a:extLst>
          </p:cNvPr>
          <p:cNvSpPr txBox="1"/>
          <p:nvPr/>
        </p:nvSpPr>
        <p:spPr>
          <a:xfrm>
            <a:off x="3072497" y="4971379"/>
            <a:ext cx="697736"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500" kern="100">
                <a:effectLst/>
                <a:latin typeface="Arial" panose="020B0604020202020204" pitchFamily="34" charset="0"/>
                <a:cs typeface="Arial" panose="020B0604020202020204" pitchFamily="34" charset="0"/>
              </a:rPr>
              <a:t>Хөдөлмөрийн аюулгүй байдал, эрүүл ахуйн журам 168 дугаар зүйл</a:t>
            </a:r>
          </a:p>
          <a:p>
            <a:pPr algn="r" rtl="0"/>
            <a:r>
              <a:rPr lang="mn" sz="500" kern="100">
                <a:effectLst/>
                <a:latin typeface="Arial" panose="020B0604020202020204" pitchFamily="34" charset="0"/>
                <a:cs typeface="Arial" panose="020B0604020202020204" pitchFamily="34" charset="0"/>
              </a:rPr>
              <a:t>169 дүгээр зүйл</a:t>
            </a:r>
          </a:p>
          <a:p>
            <a:pPr algn="r" rtl="0"/>
            <a:r>
              <a:rPr lang="mn" sz="500" kern="100">
                <a:effectLst/>
                <a:latin typeface="Arial" panose="020B0604020202020204" pitchFamily="34" charset="0"/>
                <a:cs typeface="Arial" panose="020B0604020202020204" pitchFamily="34" charset="0"/>
              </a:rPr>
              <a:t>171 дүгээр зүйл</a:t>
            </a:r>
          </a:p>
        </p:txBody>
      </p:sp>
      <p:sp>
        <p:nvSpPr>
          <p:cNvPr id="18" name="テキスト ボックス 1205">
            <a:extLst>
              <a:ext uri="{FF2B5EF4-FFF2-40B4-BE49-F238E27FC236}">
                <a16:creationId xmlns:a16="http://schemas.microsoft.com/office/drawing/2014/main" id="{F8120ED4-7D4D-4AE5-9F2E-EA467EA22CF6}"/>
              </a:ext>
            </a:extLst>
          </p:cNvPr>
          <p:cNvSpPr txBox="1"/>
          <p:nvPr/>
        </p:nvSpPr>
        <p:spPr>
          <a:xfrm>
            <a:off x="3078421" y="5589274"/>
            <a:ext cx="1012910"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cs typeface="Arial" panose="020B0604020202020204" pitchFamily="34" charset="0"/>
              </a:rPr>
              <a:t>  Хөдөлмөрийн аюулгүй байдал, эрүүл ахуйн журам 167 дугаар зүйл</a:t>
            </a:r>
          </a:p>
          <a:p>
            <a:pPr algn="l" rtl="0"/>
            <a:r>
              <a:rPr lang="mn" sz="600" kern="100">
                <a:effectLst/>
                <a:latin typeface="Arial" panose="020B0604020202020204" pitchFamily="34" charset="0"/>
                <a:cs typeface="Arial" panose="020B0604020202020204" pitchFamily="34" charset="0"/>
              </a:rPr>
              <a:t>     　     169 дүгээр зүйл</a:t>
            </a:r>
          </a:p>
          <a:p>
            <a:pPr algn="l" rtl="0"/>
            <a:r>
              <a:rPr lang="mn" sz="600" kern="100">
                <a:effectLst/>
                <a:latin typeface="Arial" panose="020B0604020202020204" pitchFamily="34" charset="0"/>
                <a:cs typeface="Arial" panose="020B0604020202020204" pitchFamily="34" charset="0"/>
              </a:rPr>
              <a:t>            169-2 дугаар зүйл</a:t>
            </a:r>
            <a:endParaRPr lang="ja-JP" sz="600" kern="100" dirty="0">
              <a:effectLst/>
              <a:latin typeface="Arial" panose="020B0604020202020204" pitchFamily="34" charset="0"/>
              <a:cs typeface="Arial" panose="020B0604020202020204" pitchFamily="34" charset="0"/>
            </a:endParaRPr>
          </a:p>
          <a:p>
            <a:pPr algn="l" rtl="0"/>
            <a:r>
              <a:rPr lang="mn" sz="600" kern="100">
                <a:effectLst/>
                <a:latin typeface="Arial" panose="020B0604020202020204" pitchFamily="34" charset="0"/>
                <a:cs typeface="Arial" panose="020B0604020202020204" pitchFamily="34" charset="0"/>
              </a:rPr>
              <a:t>            171 дүгээр зүйл</a:t>
            </a:r>
          </a:p>
        </p:txBody>
      </p:sp>
      <p:sp>
        <p:nvSpPr>
          <p:cNvPr id="19" name="テキスト ボックス 1206">
            <a:extLst>
              <a:ext uri="{FF2B5EF4-FFF2-40B4-BE49-F238E27FC236}">
                <a16:creationId xmlns:a16="http://schemas.microsoft.com/office/drawing/2014/main" id="{17FDE571-6FF6-43C3-B8FA-5A45A26CF768}"/>
              </a:ext>
            </a:extLst>
          </p:cNvPr>
          <p:cNvSpPr txBox="1"/>
          <p:nvPr/>
        </p:nvSpPr>
        <p:spPr>
          <a:xfrm>
            <a:off x="4165399" y="4635833"/>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Жолооч/ Оператор</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207">
            <a:extLst>
              <a:ext uri="{FF2B5EF4-FFF2-40B4-BE49-F238E27FC236}">
                <a16:creationId xmlns:a16="http://schemas.microsoft.com/office/drawing/2014/main" id="{A86F6B29-359D-4245-A668-CB767AF9E1BC}"/>
              </a:ext>
            </a:extLst>
          </p:cNvPr>
          <p:cNvSpPr txBox="1"/>
          <p:nvPr/>
        </p:nvSpPr>
        <p:spPr>
          <a:xfrm>
            <a:off x="4165399" y="5035511"/>
            <a:ext cx="1229700"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Байгууллагаас (аюулгүй байдлын шинжээч) томилсон этгээд</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208">
            <a:extLst>
              <a:ext uri="{FF2B5EF4-FFF2-40B4-BE49-F238E27FC236}">
                <a16:creationId xmlns:a16="http://schemas.microsoft.com/office/drawing/2014/main" id="{2E138B2E-5F66-44C1-984B-524188152467}"/>
              </a:ext>
            </a:extLst>
          </p:cNvPr>
          <p:cNvSpPr txBox="1"/>
          <p:nvPr/>
        </p:nvSpPr>
        <p:spPr>
          <a:xfrm>
            <a:off x="4180640" y="5759910"/>
            <a:ext cx="1014094" cy="397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Байгууллагын доторх байцаагч</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Мэргэшсэн байгууллагын байцаагч</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209">
            <a:extLst>
              <a:ext uri="{FF2B5EF4-FFF2-40B4-BE49-F238E27FC236}">
                <a16:creationId xmlns:a16="http://schemas.microsoft.com/office/drawing/2014/main" id="{3DC5A7CF-FEF7-4DBE-A0EE-900B42D69D1F}"/>
              </a:ext>
            </a:extLst>
          </p:cNvPr>
          <p:cNvSpPr txBox="1"/>
          <p:nvPr/>
        </p:nvSpPr>
        <p:spPr>
          <a:xfrm>
            <a:off x="5525569" y="4509572"/>
            <a:ext cx="1779407" cy="3822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 Үзлэгийн хүснэгтийг машин механизмын ашиглалтын хугацаанд </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210">
            <a:extLst>
              <a:ext uri="{FF2B5EF4-FFF2-40B4-BE49-F238E27FC236}">
                <a16:creationId xmlns:a16="http://schemas.microsoft.com/office/drawing/2014/main" id="{822DC38E-A3C1-4719-9DF0-4D90A0A7B533}"/>
              </a:ext>
            </a:extLst>
          </p:cNvPr>
          <p:cNvSpPr txBox="1"/>
          <p:nvPr/>
        </p:nvSpPr>
        <p:spPr>
          <a:xfrm>
            <a:off x="5528449" y="5143817"/>
            <a:ext cx="1352550"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Үзлэгийн хүснэгтийг 3 жил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211">
            <a:extLst>
              <a:ext uri="{FF2B5EF4-FFF2-40B4-BE49-F238E27FC236}">
                <a16:creationId xmlns:a16="http://schemas.microsoft.com/office/drawing/2014/main" id="{CF1BCB84-705A-43A8-BFCD-CFE16A4173FC}"/>
              </a:ext>
            </a:extLst>
          </p:cNvPr>
          <p:cNvSpPr txBox="1"/>
          <p:nvPr/>
        </p:nvSpPr>
        <p:spPr>
          <a:xfrm>
            <a:off x="5506520" y="5757526"/>
            <a:ext cx="1610805" cy="3838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Үзлэгийн хүснэгтийг 3 жил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(Шалгасан тэмдэглэгээг хавсаргах)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4593324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тухай хууль(roudou anzen eiseihou) (Хэсэгчлэн авав) (3)</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19600" y="6456842"/>
            <a:ext cx="457656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250-р хуудас/ Нэмэлт материалын 136-р хуудас</a:t>
            </a: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6-р бүлэг Ажилтны ажил үүрэг эрхлэхтэй холбоотой арга хэмжээнүүд</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61 дүгээр зүйл &lt;Ажил үүргийн хязгаарлалт&gt;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нийслэл мужийн хөдөлмөрийн албаны даргаас тухайн ажилтай холбоотой зөвшөөрөл авсан эсвэл бүртгэлтэй этгээдийн зохион байгуулдаг, тухайн ажил үүрэгтэй холбогдох ур чадварын сургалтыг дүүргэсэн ажилтан эсвэл Эрүүл мэнд, хөдөлмөр, нийгмийн хамгааллын сайдын тушаалаар баталсан сертификат бүхий этгээдээс бусад этгээдээр Засгийн газрын тогтоолоор баталсан кран жолоодох болон бусад ажил үүргийг гүйцэтгүүлж болохгүй.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Өмнөх заалт дахь харгалзах ажил үүргийг гүйцэтгэх эрхтэй этгээдээс бусад этгээд нь тухайн ажил үүргийг гүйцэтгэж болохгүй.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1 дэх хэсгийн заалт дахь харгалзах ажил үүргийг гүйцэтгэх эрхтэй этгээд нь тухайн ажил үүргийг гүйцэтгэх үедээ холбогдох үнэмлэх, бусад гэрчлэх бичиг баримтыг биедээ заавал авч явах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4 товчлов</a:t>
            </a:r>
          </a:p>
        </p:txBody>
      </p:sp>
      <p:pic>
        <p:nvPicPr>
          <p:cNvPr id="2" name="図 1"/>
          <p:cNvPicPr>
            <a:picLocks noChangeAspect="1"/>
          </p:cNvPicPr>
          <p:nvPr/>
        </p:nvPicPr>
        <p:blipFill>
          <a:blip r:embed="rId3"/>
          <a:stretch>
            <a:fillRect/>
          </a:stretch>
        </p:blipFill>
        <p:spPr>
          <a:xfrm>
            <a:off x="136337" y="4063440"/>
            <a:ext cx="4345610" cy="2181496"/>
          </a:xfrm>
          <a:prstGeom prst="rect">
            <a:avLst/>
          </a:prstGeom>
        </p:spPr>
      </p:pic>
      <p:pic>
        <p:nvPicPr>
          <p:cNvPr id="3" name="図 2"/>
          <p:cNvPicPr>
            <a:picLocks noChangeAspect="1"/>
          </p:cNvPicPr>
          <p:nvPr/>
        </p:nvPicPr>
        <p:blipFill>
          <a:blip r:embed="rId4"/>
          <a:stretch>
            <a:fillRect/>
          </a:stretch>
        </p:blipFill>
        <p:spPr>
          <a:xfrm>
            <a:off x="4639930" y="4063439"/>
            <a:ext cx="4389068" cy="703989"/>
          </a:xfrm>
          <a:prstGeom prst="rect">
            <a:avLst/>
          </a:prstGeom>
        </p:spPr>
      </p:pic>
      <p:sp>
        <p:nvSpPr>
          <p:cNvPr id="8" name="コンテンツ プレースホルダー 4"/>
          <p:cNvSpPr txBox="1">
            <a:spLocks/>
          </p:cNvSpPr>
          <p:nvPr/>
        </p:nvSpPr>
        <p:spPr>
          <a:xfrm>
            <a:off x="408320" y="372094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mn" sz="1100">
                <a:solidFill>
                  <a:prstClr val="black"/>
                </a:solidFill>
                <a:latin typeface="Arial" panose="020B0604020202020204" pitchFamily="34" charset="0"/>
                <a:ea typeface="Meiryo UI" panose="020B0604030504040204" pitchFamily="50" charset="-128"/>
                <a:cs typeface="Arial" panose="020B0604020202020204" pitchFamily="34" charset="0"/>
              </a:rPr>
              <a:t>Машин механизмын жолооч/ операторуудаас шаардах сертификат  Ажилтнаас шаардах сертификат</a:t>
            </a:r>
          </a:p>
        </p:txBody>
      </p:sp>
      <p:sp>
        <p:nvSpPr>
          <p:cNvPr id="9" name="テキスト ボックス 988">
            <a:extLst>
              <a:ext uri="{FF2B5EF4-FFF2-40B4-BE49-F238E27FC236}">
                <a16:creationId xmlns:a16="http://schemas.microsoft.com/office/drawing/2014/main" id="{FCCAEE3B-2521-42C9-B588-8E8F689A7672}"/>
              </a:ext>
            </a:extLst>
          </p:cNvPr>
          <p:cNvSpPr txBox="1"/>
          <p:nvPr/>
        </p:nvSpPr>
        <p:spPr>
          <a:xfrm>
            <a:off x="3536832" y="4080749"/>
            <a:ext cx="5664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Сертификатын төрөл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989">
            <a:extLst>
              <a:ext uri="{FF2B5EF4-FFF2-40B4-BE49-F238E27FC236}">
                <a16:creationId xmlns:a16="http://schemas.microsoft.com/office/drawing/2014/main" id="{35A96742-AF05-4811-99A1-7C10C1734ECF}"/>
              </a:ext>
            </a:extLst>
          </p:cNvPr>
          <p:cNvSpPr txBox="1"/>
          <p:nvPr/>
        </p:nvSpPr>
        <p:spPr>
          <a:xfrm>
            <a:off x="3144561" y="419555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Үнэмлэх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990">
            <a:extLst>
              <a:ext uri="{FF2B5EF4-FFF2-40B4-BE49-F238E27FC236}">
                <a16:creationId xmlns:a16="http://schemas.microsoft.com/office/drawing/2014/main" id="{88C7D732-0B77-44E2-8864-11AC9DE96636}"/>
              </a:ext>
            </a:extLst>
          </p:cNvPr>
          <p:cNvSpPr txBox="1"/>
          <p:nvPr/>
        </p:nvSpPr>
        <p:spPr>
          <a:xfrm>
            <a:off x="3615906" y="4190982"/>
            <a:ext cx="433714"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ＭＳ Ｐゴシック" panose="020B0600070205080204" pitchFamily="50" charset="-128"/>
                <a:cs typeface="Arial" panose="020B0604020202020204" pitchFamily="34" charset="0"/>
              </a:rPr>
              <a:t>Ур чадварын сургалт</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991">
            <a:extLst>
              <a:ext uri="{FF2B5EF4-FFF2-40B4-BE49-F238E27FC236}">
                <a16:creationId xmlns:a16="http://schemas.microsoft.com/office/drawing/2014/main" id="{2A12918D-F049-442B-A972-58DDDDBE63B5}"/>
              </a:ext>
            </a:extLst>
          </p:cNvPr>
          <p:cNvSpPr txBox="1"/>
          <p:nvPr/>
        </p:nvSpPr>
        <p:spPr>
          <a:xfrm>
            <a:off x="4053205" y="4190973"/>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ＭＳ Ｐゴシック" panose="020B0600070205080204" pitchFamily="50" charset="-128"/>
                <a:cs typeface="Arial" panose="020B0604020202020204" pitchFamily="34" charset="0"/>
              </a:rPr>
              <a:t>Тусгай боловсрол</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998">
            <a:extLst>
              <a:ext uri="{FF2B5EF4-FFF2-40B4-BE49-F238E27FC236}">
                <a16:creationId xmlns:a16="http://schemas.microsoft.com/office/drawing/2014/main" id="{224858C5-A723-44BD-AB7A-D1D1D25313D4}"/>
              </a:ext>
            </a:extLst>
          </p:cNvPr>
          <p:cNvSpPr txBox="1"/>
          <p:nvPr/>
        </p:nvSpPr>
        <p:spPr>
          <a:xfrm>
            <a:off x="2596584" y="6013263"/>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1 тонноос дээш</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4" name="テキスト ボックス 999">
            <a:extLst>
              <a:ext uri="{FF2B5EF4-FFF2-40B4-BE49-F238E27FC236}">
                <a16:creationId xmlns:a16="http://schemas.microsoft.com/office/drawing/2014/main" id="{746890D8-42F2-4D08-9581-98C1F0EC26B7}"/>
              </a:ext>
            </a:extLst>
          </p:cNvPr>
          <p:cNvSpPr txBox="1"/>
          <p:nvPr/>
        </p:nvSpPr>
        <p:spPr>
          <a:xfrm>
            <a:off x="2595410" y="6131740"/>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1 тонноос бага</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5" name="テキスト ボックス 1000">
            <a:extLst>
              <a:ext uri="{FF2B5EF4-FFF2-40B4-BE49-F238E27FC236}">
                <a16:creationId xmlns:a16="http://schemas.microsoft.com/office/drawing/2014/main" id="{2EB5AC52-E879-4CBD-A40D-8D22C423819A}"/>
              </a:ext>
            </a:extLst>
          </p:cNvPr>
          <p:cNvSpPr txBox="1"/>
          <p:nvPr/>
        </p:nvSpPr>
        <p:spPr>
          <a:xfrm>
            <a:off x="2596584" y="5789617"/>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1 тонноос дээш</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6" name="テキスト ボックス 1001">
            <a:extLst>
              <a:ext uri="{FF2B5EF4-FFF2-40B4-BE49-F238E27FC236}">
                <a16:creationId xmlns:a16="http://schemas.microsoft.com/office/drawing/2014/main" id="{F5E53D1E-A3A9-47B4-BC89-8C5C6FA82ACA}"/>
              </a:ext>
            </a:extLst>
          </p:cNvPr>
          <p:cNvSpPr txBox="1"/>
          <p:nvPr/>
        </p:nvSpPr>
        <p:spPr>
          <a:xfrm>
            <a:off x="2596584" y="5908362"/>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1 тонноос бага</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7" name="テキスト ボックス 1002">
            <a:extLst>
              <a:ext uri="{FF2B5EF4-FFF2-40B4-BE49-F238E27FC236}">
                <a16:creationId xmlns:a16="http://schemas.microsoft.com/office/drawing/2014/main" id="{A3225B0A-F572-472C-A35F-E573AEE17D6C}"/>
              </a:ext>
            </a:extLst>
          </p:cNvPr>
          <p:cNvSpPr txBox="1"/>
          <p:nvPr/>
        </p:nvSpPr>
        <p:spPr>
          <a:xfrm>
            <a:off x="2596584" y="4307839"/>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5 тонноос дээш</a:t>
            </a:r>
            <a:endParaRPr lang="ja-JP" sz="5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8" name="テキスト ボックス 1003">
            <a:extLst>
              <a:ext uri="{FF2B5EF4-FFF2-40B4-BE49-F238E27FC236}">
                <a16:creationId xmlns:a16="http://schemas.microsoft.com/office/drawing/2014/main" id="{F402C365-3D0A-404D-916C-F7B102120403}"/>
              </a:ext>
            </a:extLst>
          </p:cNvPr>
          <p:cNvSpPr txBox="1"/>
          <p:nvPr/>
        </p:nvSpPr>
        <p:spPr>
          <a:xfrm>
            <a:off x="2596584" y="4435474"/>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5 тонноос бага</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9" name="テキスト ボックス 1004">
            <a:extLst>
              <a:ext uri="{FF2B5EF4-FFF2-40B4-BE49-F238E27FC236}">
                <a16:creationId xmlns:a16="http://schemas.microsoft.com/office/drawing/2014/main" id="{7D8134DF-457F-47BB-A950-6871744A4AAF}"/>
              </a:ext>
            </a:extLst>
          </p:cNvPr>
          <p:cNvSpPr txBox="1"/>
          <p:nvPr/>
        </p:nvSpPr>
        <p:spPr>
          <a:xfrm>
            <a:off x="2596584" y="4538378"/>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5 тонноос дээш</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0" name="テキスト ボックス 1005">
            <a:extLst>
              <a:ext uri="{FF2B5EF4-FFF2-40B4-BE49-F238E27FC236}">
                <a16:creationId xmlns:a16="http://schemas.microsoft.com/office/drawing/2014/main" id="{B31AF9FF-1D01-4571-B5D9-5CF08E8077C2}"/>
              </a:ext>
            </a:extLst>
          </p:cNvPr>
          <p:cNvSpPr txBox="1"/>
          <p:nvPr/>
        </p:nvSpPr>
        <p:spPr>
          <a:xfrm>
            <a:off x="2596584" y="4652670"/>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5 тонноос бага</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1" name="テキスト ボックス 1006">
            <a:extLst>
              <a:ext uri="{FF2B5EF4-FFF2-40B4-BE49-F238E27FC236}">
                <a16:creationId xmlns:a16="http://schemas.microsoft.com/office/drawing/2014/main" id="{A9124EC0-BC79-485D-98E3-F4A039E630FA}"/>
              </a:ext>
            </a:extLst>
          </p:cNvPr>
          <p:cNvSpPr txBox="1"/>
          <p:nvPr/>
        </p:nvSpPr>
        <p:spPr>
          <a:xfrm>
            <a:off x="2596584" y="4766720"/>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5 тонноос дээш</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2" name="テキスト ボックス 1007">
            <a:extLst>
              <a:ext uri="{FF2B5EF4-FFF2-40B4-BE49-F238E27FC236}">
                <a16:creationId xmlns:a16="http://schemas.microsoft.com/office/drawing/2014/main" id="{18D1C0DB-2E82-46DF-976D-C74DE57E6609}"/>
              </a:ext>
            </a:extLst>
          </p:cNvPr>
          <p:cNvSpPr txBox="1"/>
          <p:nvPr/>
        </p:nvSpPr>
        <p:spPr>
          <a:xfrm>
            <a:off x="2596584" y="4886426"/>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1 тонноос дээш</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3" name="テキスト ボックス 1008">
            <a:extLst>
              <a:ext uri="{FF2B5EF4-FFF2-40B4-BE49-F238E27FC236}">
                <a16:creationId xmlns:a16="http://schemas.microsoft.com/office/drawing/2014/main" id="{CF4C4726-7B5C-4CF2-AF4C-A377ED4F2C84}"/>
              </a:ext>
            </a:extLst>
          </p:cNvPr>
          <p:cNvSpPr txBox="1"/>
          <p:nvPr/>
        </p:nvSpPr>
        <p:spPr>
          <a:xfrm>
            <a:off x="2596584" y="4994112"/>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5 тонноос бага</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4" name="テキスト ボックス 1009">
            <a:extLst>
              <a:ext uri="{FF2B5EF4-FFF2-40B4-BE49-F238E27FC236}">
                <a16:creationId xmlns:a16="http://schemas.microsoft.com/office/drawing/2014/main" id="{DFF5DA4D-6E2E-4C92-A160-9E34729F1914}"/>
              </a:ext>
            </a:extLst>
          </p:cNvPr>
          <p:cNvSpPr txBox="1"/>
          <p:nvPr/>
        </p:nvSpPr>
        <p:spPr>
          <a:xfrm>
            <a:off x="2596584" y="5109362"/>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1 тонноос бага</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5" name="テキスト ボックス 1010">
            <a:extLst>
              <a:ext uri="{FF2B5EF4-FFF2-40B4-BE49-F238E27FC236}">
                <a16:creationId xmlns:a16="http://schemas.microsoft.com/office/drawing/2014/main" id="{99E41E87-5885-455F-9D8F-C9A6B4A24F37}"/>
              </a:ext>
            </a:extLst>
          </p:cNvPr>
          <p:cNvSpPr txBox="1"/>
          <p:nvPr/>
        </p:nvSpPr>
        <p:spPr>
          <a:xfrm>
            <a:off x="2596584" y="5565720"/>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3 тонноос дээш</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6" name="テキスト ボックス 1011">
            <a:extLst>
              <a:ext uri="{FF2B5EF4-FFF2-40B4-BE49-F238E27FC236}">
                <a16:creationId xmlns:a16="http://schemas.microsoft.com/office/drawing/2014/main" id="{C4A896ED-1BA9-4B44-BEB7-B3E8F43ECD2A}"/>
              </a:ext>
            </a:extLst>
          </p:cNvPr>
          <p:cNvSpPr txBox="1"/>
          <p:nvPr/>
        </p:nvSpPr>
        <p:spPr>
          <a:xfrm>
            <a:off x="2596584" y="5676227"/>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3 тонноос доош</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7" name="テキスト ボックス 1012">
            <a:extLst>
              <a:ext uri="{FF2B5EF4-FFF2-40B4-BE49-F238E27FC236}">
                <a16:creationId xmlns:a16="http://schemas.microsoft.com/office/drawing/2014/main" id="{1CEEB0E3-2CC1-498F-8B9D-EE1A55F3A64E}"/>
              </a:ext>
            </a:extLst>
          </p:cNvPr>
          <p:cNvSpPr txBox="1"/>
          <p:nvPr/>
        </p:nvSpPr>
        <p:spPr>
          <a:xfrm>
            <a:off x="2596584" y="5217998"/>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3 тонноос дээш</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8" name="テキスト ボックス 1013">
            <a:extLst>
              <a:ext uri="{FF2B5EF4-FFF2-40B4-BE49-F238E27FC236}">
                <a16:creationId xmlns:a16="http://schemas.microsoft.com/office/drawing/2014/main" id="{536C1C32-861D-470A-82ED-EF4051CC2E61}"/>
              </a:ext>
            </a:extLst>
          </p:cNvPr>
          <p:cNvSpPr txBox="1"/>
          <p:nvPr/>
        </p:nvSpPr>
        <p:spPr>
          <a:xfrm>
            <a:off x="2597751" y="5328862"/>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3 тонноос доош</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9" name="テキスト ボックス 1014">
            <a:extLst>
              <a:ext uri="{FF2B5EF4-FFF2-40B4-BE49-F238E27FC236}">
                <a16:creationId xmlns:a16="http://schemas.microsoft.com/office/drawing/2014/main" id="{CECED472-5D28-414A-93F5-545D8796578C}"/>
              </a:ext>
            </a:extLst>
          </p:cNvPr>
          <p:cNvSpPr txBox="1"/>
          <p:nvPr/>
        </p:nvSpPr>
        <p:spPr>
          <a:xfrm>
            <a:off x="2125227" y="5452363"/>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Хязгаарлалт байхгүй</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016">
            <a:extLst>
              <a:ext uri="{FF2B5EF4-FFF2-40B4-BE49-F238E27FC236}">
                <a16:creationId xmlns:a16="http://schemas.microsoft.com/office/drawing/2014/main" id="{E87434F9-407F-4CC0-9058-50FA5886607B}"/>
              </a:ext>
            </a:extLst>
          </p:cNvPr>
          <p:cNvSpPr txBox="1"/>
          <p:nvPr/>
        </p:nvSpPr>
        <p:spPr>
          <a:xfrm>
            <a:off x="2252829" y="4134949"/>
            <a:ext cx="623569" cy="1393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ＭＳ Ｐゴシック" panose="020B0600070205080204" pitchFamily="50" charset="-128"/>
                <a:cs typeface="Arial" panose="020B0604020202020204" pitchFamily="34" charset="0"/>
              </a:rPr>
              <a:t>Машин механизмын хүчин чадал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1017">
            <a:extLst>
              <a:ext uri="{FF2B5EF4-FFF2-40B4-BE49-F238E27FC236}">
                <a16:creationId xmlns:a16="http://schemas.microsoft.com/office/drawing/2014/main" id="{8E6093C1-6F73-4032-BE14-3C8D72EAE574}"/>
              </a:ext>
            </a:extLst>
          </p:cNvPr>
          <p:cNvSpPr txBox="1"/>
          <p:nvPr/>
        </p:nvSpPr>
        <p:spPr>
          <a:xfrm>
            <a:off x="2071661" y="4307838"/>
            <a:ext cx="342025" cy="2176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Өргөх ачааны даац</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1018">
            <a:extLst>
              <a:ext uri="{FF2B5EF4-FFF2-40B4-BE49-F238E27FC236}">
                <a16:creationId xmlns:a16="http://schemas.microsoft.com/office/drawing/2014/main" id="{3163FE7C-C304-4925-A327-44E8E9B255B8}"/>
              </a:ext>
            </a:extLst>
          </p:cNvPr>
          <p:cNvSpPr txBox="1"/>
          <p:nvPr/>
        </p:nvSpPr>
        <p:spPr>
          <a:xfrm>
            <a:off x="2045871" y="4861160"/>
            <a:ext cx="342025" cy="2235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Өргөх ачааны даац</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1019">
            <a:extLst>
              <a:ext uri="{FF2B5EF4-FFF2-40B4-BE49-F238E27FC236}">
                <a16:creationId xmlns:a16="http://schemas.microsoft.com/office/drawing/2014/main" id="{BC40DC9B-5F95-4A3F-A0DD-8001EC49BCF8}"/>
              </a:ext>
            </a:extLst>
          </p:cNvPr>
          <p:cNvSpPr txBox="1"/>
          <p:nvPr/>
        </p:nvSpPr>
        <p:spPr>
          <a:xfrm>
            <a:off x="2009873" y="5254941"/>
            <a:ext cx="41402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Машины масс</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1020">
            <a:extLst>
              <a:ext uri="{FF2B5EF4-FFF2-40B4-BE49-F238E27FC236}">
                <a16:creationId xmlns:a16="http://schemas.microsoft.com/office/drawing/2014/main" id="{57E93FE2-E3A0-478A-B37C-74FE5410E676}"/>
              </a:ext>
            </a:extLst>
          </p:cNvPr>
          <p:cNvSpPr txBox="1"/>
          <p:nvPr/>
        </p:nvSpPr>
        <p:spPr>
          <a:xfrm>
            <a:off x="2010256" y="5593149"/>
            <a:ext cx="41402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Машины масс</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1021">
            <a:extLst>
              <a:ext uri="{FF2B5EF4-FFF2-40B4-BE49-F238E27FC236}">
                <a16:creationId xmlns:a16="http://schemas.microsoft.com/office/drawing/2014/main" id="{1416F7D8-33F6-4FA0-B316-E3CB39935208}"/>
              </a:ext>
            </a:extLst>
          </p:cNvPr>
          <p:cNvSpPr txBox="1"/>
          <p:nvPr/>
        </p:nvSpPr>
        <p:spPr>
          <a:xfrm>
            <a:off x="2022992" y="5830276"/>
            <a:ext cx="41402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Хамгийн их даац</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1022">
            <a:extLst>
              <a:ext uri="{FF2B5EF4-FFF2-40B4-BE49-F238E27FC236}">
                <a16:creationId xmlns:a16="http://schemas.microsoft.com/office/drawing/2014/main" id="{0BD4D4EA-F1A8-4806-8B4E-1E97CEDCAB07}"/>
              </a:ext>
            </a:extLst>
          </p:cNvPr>
          <p:cNvSpPr txBox="1"/>
          <p:nvPr/>
        </p:nvSpPr>
        <p:spPr>
          <a:xfrm>
            <a:off x="2022992" y="6062450"/>
            <a:ext cx="47117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Хамгийн их даац</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テキスト ボックス 1023">
            <a:extLst>
              <a:ext uri="{FF2B5EF4-FFF2-40B4-BE49-F238E27FC236}">
                <a16:creationId xmlns:a16="http://schemas.microsoft.com/office/drawing/2014/main" id="{D6B03B1A-4785-4BCE-9387-9C9C0712726C}"/>
              </a:ext>
            </a:extLst>
          </p:cNvPr>
          <p:cNvSpPr txBox="1"/>
          <p:nvPr/>
        </p:nvSpPr>
        <p:spPr>
          <a:xfrm>
            <a:off x="872371" y="4111624"/>
            <a:ext cx="690245" cy="1693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ＭＳ Ｐゴシック" panose="020B0600070205080204" pitchFamily="50" charset="-128"/>
                <a:cs typeface="Arial" panose="020B0604020202020204" pitchFamily="34" charset="0"/>
              </a:rPr>
              <a:t>Машин механизмын нэршил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8" name="テキスト ボックス 1024">
            <a:extLst>
              <a:ext uri="{FF2B5EF4-FFF2-40B4-BE49-F238E27FC236}">
                <a16:creationId xmlns:a16="http://schemas.microsoft.com/office/drawing/2014/main" id="{B330091E-10A0-4C39-A452-137E699D206B}"/>
              </a:ext>
            </a:extLst>
          </p:cNvPr>
          <p:cNvSpPr txBox="1"/>
          <p:nvPr/>
        </p:nvSpPr>
        <p:spPr>
          <a:xfrm>
            <a:off x="196097" y="4479289"/>
            <a:ext cx="371475"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Кран</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9" name="テキスト ボックス 1025">
            <a:extLst>
              <a:ext uri="{FF2B5EF4-FFF2-40B4-BE49-F238E27FC236}">
                <a16:creationId xmlns:a16="http://schemas.microsoft.com/office/drawing/2014/main" id="{5E4AEB22-3AAF-4EB0-8445-334ADD33C576}"/>
              </a:ext>
            </a:extLst>
          </p:cNvPr>
          <p:cNvSpPr txBox="1"/>
          <p:nvPr/>
        </p:nvSpPr>
        <p:spPr>
          <a:xfrm>
            <a:off x="611091" y="4356649"/>
            <a:ext cx="371475"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Кран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0" name="テキスト ボックス 1026">
            <a:extLst>
              <a:ext uri="{FF2B5EF4-FFF2-40B4-BE49-F238E27FC236}">
                <a16:creationId xmlns:a16="http://schemas.microsoft.com/office/drawing/2014/main" id="{F34758BE-E944-4E0B-8FCE-14724FF34668}"/>
              </a:ext>
            </a:extLst>
          </p:cNvPr>
          <p:cNvSpPr txBox="1"/>
          <p:nvPr/>
        </p:nvSpPr>
        <p:spPr>
          <a:xfrm>
            <a:off x="611239" y="4528368"/>
            <a:ext cx="985520" cy="218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Шалны кран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(Ачаатайгаа шилжих)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1" name="テキスト ボックス 1027">
            <a:extLst>
              <a:ext uri="{FF2B5EF4-FFF2-40B4-BE49-F238E27FC236}">
                <a16:creationId xmlns:a16="http://schemas.microsoft.com/office/drawing/2014/main" id="{54CC9C76-0EDE-41BC-A62C-FB0EA82AD8D1}"/>
              </a:ext>
            </a:extLst>
          </p:cNvPr>
          <p:cNvSpPr txBox="1"/>
          <p:nvPr/>
        </p:nvSpPr>
        <p:spPr>
          <a:xfrm>
            <a:off x="157997" y="4928619"/>
            <a:ext cx="98552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Хөдөлгөөнт кран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 </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1028">
            <a:extLst>
              <a:ext uri="{FF2B5EF4-FFF2-40B4-BE49-F238E27FC236}">
                <a16:creationId xmlns:a16="http://schemas.microsoft.com/office/drawing/2014/main" id="{3CE23B71-CC3D-4BD3-BBB4-DAEC46EE2854}"/>
              </a:ext>
            </a:extLst>
          </p:cNvPr>
          <p:cNvSpPr txBox="1"/>
          <p:nvPr/>
        </p:nvSpPr>
        <p:spPr>
          <a:xfrm>
            <a:off x="157997" y="5402579"/>
            <a:ext cx="428625" cy="257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Тээврийн хэрэгсэлд суурилсан барилгын машин механизм</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テキスト ボックス 1029">
            <a:extLst>
              <a:ext uri="{FF2B5EF4-FFF2-40B4-BE49-F238E27FC236}">
                <a16:creationId xmlns:a16="http://schemas.microsoft.com/office/drawing/2014/main" id="{B8B994B5-74F1-434E-8DFA-280F7635B9F0}"/>
              </a:ext>
            </a:extLst>
          </p:cNvPr>
          <p:cNvSpPr txBox="1"/>
          <p:nvPr/>
        </p:nvSpPr>
        <p:spPr>
          <a:xfrm>
            <a:off x="611614" y="5268936"/>
            <a:ext cx="1361348"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Газар тэгшлэх, тээвэр, ачилт, ухалтын зориулалт бүхий</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テキスト ボックス 1030">
            <a:extLst>
              <a:ext uri="{FF2B5EF4-FFF2-40B4-BE49-F238E27FC236}">
                <a16:creationId xmlns:a16="http://schemas.microsoft.com/office/drawing/2014/main" id="{A7129561-E2F9-48BC-A5F9-D01CD301ABD5}"/>
              </a:ext>
            </a:extLst>
          </p:cNvPr>
          <p:cNvSpPr txBox="1"/>
          <p:nvPr/>
        </p:nvSpPr>
        <p:spPr>
          <a:xfrm>
            <a:off x="615733" y="5456600"/>
            <a:ext cx="1361348"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Нягтруулах (роллер)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テキスト ボックス 1031">
            <a:extLst>
              <a:ext uri="{FF2B5EF4-FFF2-40B4-BE49-F238E27FC236}">
                <a16:creationId xmlns:a16="http://schemas.microsoft.com/office/drawing/2014/main" id="{F1ED239B-9E7F-4BF3-8391-5A96ED328B6A}"/>
              </a:ext>
            </a:extLst>
          </p:cNvPr>
          <p:cNvSpPr txBox="1"/>
          <p:nvPr/>
        </p:nvSpPr>
        <p:spPr>
          <a:xfrm>
            <a:off x="615733" y="5620042"/>
            <a:ext cx="1361348"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Буулгах/ Нураах зориулалт бүхий</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6" name="テキスト ボックス 1032">
            <a:extLst>
              <a:ext uri="{FF2B5EF4-FFF2-40B4-BE49-F238E27FC236}">
                <a16:creationId xmlns:a16="http://schemas.microsoft.com/office/drawing/2014/main" id="{C9C17D40-D244-41A7-8936-45D038122E19}"/>
              </a:ext>
            </a:extLst>
          </p:cNvPr>
          <p:cNvSpPr txBox="1"/>
          <p:nvPr/>
        </p:nvSpPr>
        <p:spPr>
          <a:xfrm>
            <a:off x="157997" y="5857196"/>
            <a:ext cx="1404620"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Экскаватор(shoberu) т ачигч, сэрээт ачигч</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7" name="テキスト ボックス 1033">
            <a:extLst>
              <a:ext uri="{FF2B5EF4-FFF2-40B4-BE49-F238E27FC236}">
                <a16:creationId xmlns:a16="http://schemas.microsoft.com/office/drawing/2014/main" id="{2A8D515D-7DC9-48C8-BB1D-6474169F6D66}"/>
              </a:ext>
            </a:extLst>
          </p:cNvPr>
          <p:cNvSpPr txBox="1"/>
          <p:nvPr/>
        </p:nvSpPr>
        <p:spPr>
          <a:xfrm>
            <a:off x="157997" y="6065201"/>
            <a:ext cx="1404620"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Тэгш бус газарт зориулсан ачааны машин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8" name="テキスト ボックス 982">
            <a:extLst>
              <a:ext uri="{FF2B5EF4-FFF2-40B4-BE49-F238E27FC236}">
                <a16:creationId xmlns:a16="http://schemas.microsoft.com/office/drawing/2014/main" id="{8AA722B4-D29F-4A04-B078-F915FF5E3354}"/>
              </a:ext>
            </a:extLst>
          </p:cNvPr>
          <p:cNvSpPr txBox="1"/>
          <p:nvPr/>
        </p:nvSpPr>
        <p:spPr>
          <a:xfrm>
            <a:off x="4992436" y="4128642"/>
            <a:ext cx="466725" cy="991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ＭＳ Ｐゴシック" panose="020B0600070205080204" pitchFamily="50" charset="-128"/>
                <a:cs typeface="Arial" panose="020B0604020202020204" pitchFamily="34" charset="0"/>
              </a:rPr>
              <a:t>Гүйцэтгэх ажлын нэршил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9" name="テキスト ボックス 983">
            <a:extLst>
              <a:ext uri="{FF2B5EF4-FFF2-40B4-BE49-F238E27FC236}">
                <a16:creationId xmlns:a16="http://schemas.microsoft.com/office/drawing/2014/main" id="{755041C6-4AFE-4507-8B44-83D8F55DD81A}"/>
              </a:ext>
            </a:extLst>
          </p:cNvPr>
          <p:cNvSpPr txBox="1"/>
          <p:nvPr/>
        </p:nvSpPr>
        <p:spPr>
          <a:xfrm>
            <a:off x="6494343" y="4137744"/>
            <a:ext cx="46672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Ажлын агуулга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0" name="テキスト ボックス 984">
            <a:extLst>
              <a:ext uri="{FF2B5EF4-FFF2-40B4-BE49-F238E27FC236}">
                <a16:creationId xmlns:a16="http://schemas.microsoft.com/office/drawing/2014/main" id="{179B2003-ECFD-4B47-9B93-70ECC4A90A3F}"/>
              </a:ext>
            </a:extLst>
          </p:cNvPr>
          <p:cNvSpPr txBox="1"/>
          <p:nvPr/>
        </p:nvSpPr>
        <p:spPr>
          <a:xfrm>
            <a:off x="8055727" y="4081221"/>
            <a:ext cx="5664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Сертификатын төрөл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1" name="テキスト ボックス 985">
            <a:extLst>
              <a:ext uri="{FF2B5EF4-FFF2-40B4-BE49-F238E27FC236}">
                <a16:creationId xmlns:a16="http://schemas.microsoft.com/office/drawing/2014/main" id="{304C686B-1E74-40A7-8D3F-518B4429D0BC}"/>
              </a:ext>
            </a:extLst>
          </p:cNvPr>
          <p:cNvSpPr txBox="1"/>
          <p:nvPr/>
        </p:nvSpPr>
        <p:spPr>
          <a:xfrm>
            <a:off x="7660706" y="419482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Үнэмлэх</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2" name="テキスト ボックス 986">
            <a:extLst>
              <a:ext uri="{FF2B5EF4-FFF2-40B4-BE49-F238E27FC236}">
                <a16:creationId xmlns:a16="http://schemas.microsoft.com/office/drawing/2014/main" id="{29521AFE-07C2-4DB6-A2CA-990F72EE499C}"/>
              </a:ext>
            </a:extLst>
          </p:cNvPr>
          <p:cNvSpPr txBox="1"/>
          <p:nvPr/>
        </p:nvSpPr>
        <p:spPr>
          <a:xfrm>
            <a:off x="8155740" y="4190973"/>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ＭＳ Ｐゴシック" panose="020B0600070205080204" pitchFamily="50" charset="-128"/>
                <a:cs typeface="Arial" panose="020B0604020202020204" pitchFamily="34" charset="0"/>
              </a:rPr>
              <a:t>Ур чадварын сургалт</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3" name="テキスト ボックス 987">
            <a:extLst>
              <a:ext uri="{FF2B5EF4-FFF2-40B4-BE49-F238E27FC236}">
                <a16:creationId xmlns:a16="http://schemas.microsoft.com/office/drawing/2014/main" id="{295EBBEE-3C86-43FA-9141-FEB06790741C}"/>
              </a:ext>
            </a:extLst>
          </p:cNvPr>
          <p:cNvSpPr txBox="1"/>
          <p:nvPr/>
        </p:nvSpPr>
        <p:spPr>
          <a:xfrm>
            <a:off x="8617411" y="419156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ＭＳ Ｐゴシック" panose="020B0600070205080204" pitchFamily="50" charset="-128"/>
                <a:cs typeface="Arial" panose="020B0604020202020204" pitchFamily="34" charset="0"/>
              </a:rPr>
              <a:t>Тусгай боловсрол</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4" name="テキスト ボックス 992">
            <a:extLst>
              <a:ext uri="{FF2B5EF4-FFF2-40B4-BE49-F238E27FC236}">
                <a16:creationId xmlns:a16="http://schemas.microsoft.com/office/drawing/2014/main" id="{85D5E88F-898A-4EBA-BB61-CEABE0DEC08E}"/>
              </a:ext>
            </a:extLst>
          </p:cNvPr>
          <p:cNvSpPr txBox="1"/>
          <p:nvPr/>
        </p:nvSpPr>
        <p:spPr>
          <a:xfrm>
            <a:off x="4658264" y="4361077"/>
            <a:ext cx="115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Гогцоодох (tamagake) ажил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5" name="テキスト ボックス 993">
            <a:extLst>
              <a:ext uri="{FF2B5EF4-FFF2-40B4-BE49-F238E27FC236}">
                <a16:creationId xmlns:a16="http://schemas.microsoft.com/office/drawing/2014/main" id="{61F360F0-A4F3-4543-AFC4-995D8C6EEA73}"/>
              </a:ext>
            </a:extLst>
          </p:cNvPr>
          <p:cNvSpPr txBox="1"/>
          <p:nvPr/>
        </p:nvSpPr>
        <p:spPr>
          <a:xfrm>
            <a:off x="4648999" y="4590652"/>
            <a:ext cx="115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Асбесттай харьцах ажил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6" name="テキスト ボックス 994">
            <a:extLst>
              <a:ext uri="{FF2B5EF4-FFF2-40B4-BE49-F238E27FC236}">
                <a16:creationId xmlns:a16="http://schemas.microsoft.com/office/drawing/2014/main" id="{DB4D0DBE-02D4-4032-A5FC-E31584AED19E}"/>
              </a:ext>
            </a:extLst>
          </p:cNvPr>
          <p:cNvSpPr txBox="1"/>
          <p:nvPr/>
        </p:nvSpPr>
        <p:spPr>
          <a:xfrm>
            <a:off x="5870414" y="4359410"/>
            <a:ext cx="111442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Өргөх ачааны даац</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7" name="テキスト ボックス 995">
            <a:extLst>
              <a:ext uri="{FF2B5EF4-FFF2-40B4-BE49-F238E27FC236}">
                <a16:creationId xmlns:a16="http://schemas.microsoft.com/office/drawing/2014/main" id="{EE4BCEFD-D61D-475A-B868-58788203DA8D}"/>
              </a:ext>
            </a:extLst>
          </p:cNvPr>
          <p:cNvSpPr txBox="1"/>
          <p:nvPr/>
        </p:nvSpPr>
        <p:spPr>
          <a:xfrm>
            <a:off x="5867743" y="4587239"/>
            <a:ext cx="1582538" cy="1294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Асбест ашигласан барилга байгууламжийг буулгах/ нураах зэрэг ажил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8" name="テキスト ボックス 996">
            <a:extLst>
              <a:ext uri="{FF2B5EF4-FFF2-40B4-BE49-F238E27FC236}">
                <a16:creationId xmlns:a16="http://schemas.microsoft.com/office/drawing/2014/main" id="{44C77B34-8F45-4448-AAEC-2EDC80CE16F7}"/>
              </a:ext>
            </a:extLst>
          </p:cNvPr>
          <p:cNvSpPr txBox="1"/>
          <p:nvPr/>
        </p:nvSpPr>
        <p:spPr>
          <a:xfrm>
            <a:off x="7096702" y="4307839"/>
            <a:ext cx="502703"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1 тонноос дээш</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9" name="テキスト ボックス 997">
            <a:extLst>
              <a:ext uri="{FF2B5EF4-FFF2-40B4-BE49-F238E27FC236}">
                <a16:creationId xmlns:a16="http://schemas.microsoft.com/office/drawing/2014/main" id="{C854173B-B189-4A52-AB6D-ED8A7B96E292}"/>
              </a:ext>
            </a:extLst>
          </p:cNvPr>
          <p:cNvSpPr txBox="1"/>
          <p:nvPr/>
        </p:nvSpPr>
        <p:spPr>
          <a:xfrm>
            <a:off x="7096325" y="4419541"/>
            <a:ext cx="504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1 тонноос бага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0" name="テキスト ボックス 1015">
            <a:extLst>
              <a:ext uri="{FF2B5EF4-FFF2-40B4-BE49-F238E27FC236}">
                <a16:creationId xmlns:a16="http://schemas.microsoft.com/office/drawing/2014/main" id="{8F4B085B-4DBD-47E8-8D30-E8C90D544A90}"/>
              </a:ext>
            </a:extLst>
          </p:cNvPr>
          <p:cNvSpPr txBox="1"/>
          <p:nvPr/>
        </p:nvSpPr>
        <p:spPr>
          <a:xfrm>
            <a:off x="8338938" y="4535169"/>
            <a:ext cx="561975" cy="952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ＭＳ Ｐゴシック" panose="020B0600070205080204" pitchFamily="50" charset="-128"/>
                <a:cs typeface="Arial" panose="020B0604020202020204" pitchFamily="34" charset="0"/>
              </a:rPr>
              <a:t>(Ажлын дарга)</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042651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4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тухай хууль (roudou anzen eiseihou)-ийг хэрэгжүүлэх тогтоол (Хэсэгчлэн авав)</a:t>
            </a:r>
            <a:endParaRPr kumimoji="1"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19600" y="6456842"/>
            <a:ext cx="4576563" cy="230832"/>
          </a:xfrm>
          <a:prstGeom prst="rect">
            <a:avLst/>
          </a:prstGeom>
          <a:noFill/>
          <a:ln>
            <a:solidFill>
              <a:schemeClr val="tx1"/>
            </a:solidFill>
          </a:ln>
        </p:spPr>
        <p:txBody>
          <a:bodyPr wrap="square" rtlCol="0">
            <a:spAutoFit/>
          </a:bodyPr>
          <a:lstStyle/>
          <a:p>
            <a:pPr algn="r" rtl="0"/>
            <a:r>
              <a:rPr lang="mn" sz="900">
                <a:solidFill>
                  <a:prstClr val="black"/>
                </a:solidFill>
                <a:latin typeface="Arial" panose="020B0604020202020204" pitchFamily="34" charset="0"/>
                <a:cs typeface="Arial" panose="020B0604020202020204" pitchFamily="34" charset="0"/>
              </a:rPr>
              <a:t>Материалын 251-р хуудас/ Нэмэлт материалын 136-р хуудас</a:t>
            </a:r>
          </a:p>
        </p:txBody>
      </p:sp>
      <p:pic>
        <p:nvPicPr>
          <p:cNvPr id="3" name="図 2"/>
          <p:cNvPicPr>
            <a:picLocks noChangeAspect="1"/>
          </p:cNvPicPr>
          <p:nvPr/>
        </p:nvPicPr>
        <p:blipFill>
          <a:blip r:embed="rId3"/>
          <a:stretch>
            <a:fillRect/>
          </a:stretch>
        </p:blipFill>
        <p:spPr>
          <a:xfrm>
            <a:off x="3719945" y="879432"/>
            <a:ext cx="5069033" cy="5345352"/>
          </a:xfrm>
          <a:prstGeom prst="rect">
            <a:avLst/>
          </a:prstGeom>
        </p:spPr>
      </p:pic>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050">
                <a:solidFill>
                  <a:prstClr val="black"/>
                </a:solidFill>
                <a:latin typeface="Arial" panose="020B0604020202020204" pitchFamily="34" charset="0"/>
                <a:ea typeface="Meiryo UI" panose="020B0604030504040204" pitchFamily="50" charset="-128"/>
                <a:cs typeface="Arial" panose="020B0604020202020204" pitchFamily="34" charset="0"/>
              </a:rPr>
              <a:t>20 дугаар зүйл &lt;Хязгаарлалт бүхий ажил үүрэг&gt;</a:t>
            </a:r>
          </a:p>
          <a:p>
            <a:pPr marL="0" indent="0" rtl="0">
              <a:lnSpc>
                <a:spcPct val="100000"/>
              </a:lnSpc>
              <a:spcBef>
                <a:spcPts val="0"/>
              </a:spcBef>
              <a:buNone/>
            </a:pPr>
            <a:r>
              <a:rPr lang="mn" sz="1050">
                <a:solidFill>
                  <a:prstClr val="black"/>
                </a:solidFill>
                <a:latin typeface="Arial" panose="020B0604020202020204" pitchFamily="34" charset="0"/>
                <a:ea typeface="Meiryo UI" panose="020B0604030504040204" pitchFamily="50" charset="-128"/>
                <a:cs typeface="Arial" panose="020B0604020202020204" pitchFamily="34" charset="0"/>
              </a:rPr>
              <a:t>Хуулийн 61 дүгээр зүйлийн 1 дэх хэсэгт заасан ажил үүргийг доор харуулав.</a:t>
            </a:r>
          </a:p>
          <a:p>
            <a:pPr marL="0" indent="0" rtl="0">
              <a:lnSpc>
                <a:spcPct val="100000"/>
              </a:lnSpc>
              <a:spcBef>
                <a:spcPts val="0"/>
              </a:spcBef>
              <a:buNone/>
            </a:pPr>
            <a:r>
              <a:rPr lang="mn" sz="1050">
                <a:solidFill>
                  <a:prstClr val="black"/>
                </a:solidFill>
                <a:latin typeface="Arial" panose="020B0604020202020204" pitchFamily="34" charset="0"/>
                <a:ea typeface="Meiryo UI" panose="020B0604030504040204" pitchFamily="50" charset="-128"/>
                <a:cs typeface="Arial" panose="020B0604020202020204" pitchFamily="34" charset="0"/>
              </a:rPr>
              <a:t>1-с 11-ийг товчлов</a:t>
            </a:r>
          </a:p>
          <a:p>
            <a:pPr marL="0" indent="0" rtl="0">
              <a:lnSpc>
                <a:spcPct val="100000"/>
              </a:lnSpc>
              <a:spcBef>
                <a:spcPts val="0"/>
              </a:spcBef>
              <a:buNone/>
            </a:pPr>
            <a:r>
              <a:rPr lang="mn" sz="1050">
                <a:solidFill>
                  <a:prstClr val="black"/>
                </a:solidFill>
                <a:latin typeface="Arial" panose="020B0604020202020204" pitchFamily="34" charset="0"/>
                <a:ea typeface="Meiryo UI" panose="020B0604030504040204" pitchFamily="50" charset="-128"/>
                <a:cs typeface="Arial" panose="020B0604020202020204" pitchFamily="34" charset="0"/>
              </a:rPr>
              <a:t>12 Хавсралт хүснэгт 7-ийн 1, 2, 3, эсвэл 6-д заасан, жин нь 3 тонноос дээш, хүч ашиглаж тодорхойгүй газруудад өөрөө хөдөлдөг барилгын механизмыг жолоодох (зам дээр жолоодохоос бусад) ажил үүрэг</a:t>
            </a:r>
          </a:p>
          <a:p>
            <a:pPr marL="0" indent="0" rtl="0">
              <a:lnSpc>
                <a:spcPct val="100000"/>
              </a:lnSpc>
              <a:spcBef>
                <a:spcPts val="0"/>
              </a:spcBef>
              <a:buNone/>
            </a:pPr>
            <a:r>
              <a:rPr lang="mn" sz="1050">
                <a:solidFill>
                  <a:prstClr val="black"/>
                </a:solidFill>
                <a:latin typeface="Arial" panose="020B0604020202020204" pitchFamily="34" charset="0"/>
                <a:ea typeface="Meiryo UI" panose="020B0604030504040204" pitchFamily="50" charset="-128"/>
                <a:cs typeface="Arial" panose="020B0604020202020204" pitchFamily="34" charset="0"/>
              </a:rPr>
              <a:t>13 хойшхийг товчлов</a:t>
            </a:r>
          </a:p>
        </p:txBody>
      </p:sp>
      <p:sp>
        <p:nvSpPr>
          <p:cNvPr id="8" name="テキスト ボックス 950">
            <a:extLst>
              <a:ext uri="{FF2B5EF4-FFF2-40B4-BE49-F238E27FC236}">
                <a16:creationId xmlns:a16="http://schemas.microsoft.com/office/drawing/2014/main" id="{2ABC5663-EF95-4B90-8390-9CBCD27BD749}"/>
              </a:ext>
            </a:extLst>
          </p:cNvPr>
          <p:cNvSpPr txBox="1"/>
          <p:nvPr/>
        </p:nvSpPr>
        <p:spPr>
          <a:xfrm>
            <a:off x="4071422" y="1029398"/>
            <a:ext cx="4407162" cy="6530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ＭＳ Ｐゴシック" panose="020B0600070205080204" pitchFamily="50" charset="-128"/>
                <a:cs typeface="Arial" panose="020B0604020202020204" pitchFamily="34" charset="0"/>
              </a:rPr>
              <a:t>Хөдөлмөрийн аюулгүй байдал, эрүүл ахуйн тухай хууль (roudou anzen eiseihou) болон уг хуульд үндэслэсэн тушаалтай холбоотой бүртгэл, түүнчлэн холбогдох Сайдын захирамжийн 83 дугаар зүйлийн 1 дэх хэсгийн 3 дахь заалтыг үндэслэн Эрүүл мэнд, хөдөлмөр, нийгмийн хамгааллын сайдын баталсан хязгаарлалт бүхий  ажил үүргийг гүйцэтгэх ажилчдад зориулсан сургалтын сэдэв, хамрах хүрээ, цаг</a:t>
            </a:r>
          </a:p>
        </p:txBody>
      </p:sp>
      <p:sp>
        <p:nvSpPr>
          <p:cNvPr id="9" name="テキスト ボックス 952">
            <a:extLst>
              <a:ext uri="{FF2B5EF4-FFF2-40B4-BE49-F238E27FC236}">
                <a16:creationId xmlns:a16="http://schemas.microsoft.com/office/drawing/2014/main" id="{1349C998-C1BA-4009-8BE8-199D86876AA8}"/>
              </a:ext>
            </a:extLst>
          </p:cNvPr>
          <p:cNvSpPr txBox="1"/>
          <p:nvPr/>
        </p:nvSpPr>
        <p:spPr>
          <a:xfrm>
            <a:off x="5067300" y="1752747"/>
            <a:ext cx="3497655" cy="1984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 Эрүүл мэнд, хөдөлмөр, нийгмийн хамгааллын яамны 144 тоот мэдэгдэл (2009.03.30) ◆</a:t>
            </a:r>
          </a:p>
          <a:p>
            <a:pPr algn="just"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 </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953">
            <a:extLst>
              <a:ext uri="{FF2B5EF4-FFF2-40B4-BE49-F238E27FC236}">
                <a16:creationId xmlns:a16="http://schemas.microsoft.com/office/drawing/2014/main" id="{71009590-773F-4380-85BF-85A7D0873378}"/>
              </a:ext>
            </a:extLst>
          </p:cNvPr>
          <p:cNvSpPr txBox="1"/>
          <p:nvPr/>
        </p:nvSpPr>
        <p:spPr>
          <a:xfrm>
            <a:off x="4027095" y="2171636"/>
            <a:ext cx="4495817" cy="4616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b="1" kern="100">
                <a:effectLst/>
                <a:latin typeface="Arial" panose="020B0604020202020204" pitchFamily="34" charset="0"/>
                <a:ea typeface="ＭＳ Ｐゴシック" panose="020B0600070205080204" pitchFamily="50" charset="-128"/>
                <a:cs typeface="Arial" panose="020B0604020202020204" pitchFamily="34" charset="0"/>
              </a:rPr>
              <a:t>1, 2 дугаар зүйл</a:t>
            </a:r>
            <a:r>
              <a:rPr lang="mn" sz="900" kern="100">
                <a:effectLst/>
                <a:latin typeface="Arial" panose="020B0604020202020204" pitchFamily="34" charset="0"/>
                <a:ea typeface="ＭＳ Ｐゴシック" panose="020B0600070205080204" pitchFamily="50" charset="-128"/>
                <a:cs typeface="Arial" panose="020B0604020202020204" pitchFamily="34" charset="0"/>
              </a:rPr>
              <a:t> товчлов</a:t>
            </a:r>
          </a:p>
          <a:p>
            <a:pPr marL="90170" algn="just" rtl="0"/>
            <a:r>
              <a:rPr lang="mn" sz="900" kern="100">
                <a:effectLst/>
                <a:latin typeface="Arial" panose="020B0604020202020204" pitchFamily="34" charset="0"/>
                <a:ea typeface="ＭＳ Ｐゴシック" panose="020B0600070205080204" pitchFamily="50" charset="-128"/>
                <a:cs typeface="Arial" panose="020B0604020202020204" pitchFamily="34" charset="0"/>
              </a:rPr>
              <a:t>(Тээврийн хэрэгсэлд суурилсан барилгын машин механизм жолоодох ажил үүрэг гүйцэтгэх ажилчдад зориулсан сургалт)</a:t>
            </a:r>
          </a:p>
        </p:txBody>
      </p:sp>
      <p:sp>
        <p:nvSpPr>
          <p:cNvPr id="11" name="テキスト ボックス 955">
            <a:extLst>
              <a:ext uri="{FF2B5EF4-FFF2-40B4-BE49-F238E27FC236}">
                <a16:creationId xmlns:a16="http://schemas.microsoft.com/office/drawing/2014/main" id="{0B8048F6-D12B-44DB-B946-E3F423219E69}"/>
              </a:ext>
            </a:extLst>
          </p:cNvPr>
          <p:cNvSpPr txBox="1"/>
          <p:nvPr/>
        </p:nvSpPr>
        <p:spPr>
          <a:xfrm>
            <a:off x="4027095" y="2644546"/>
            <a:ext cx="4537860" cy="8576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just" rtl="0"/>
            <a:r>
              <a:rPr lang="mn" sz="900" b="1" kern="100" dirty="0">
                <a:effectLst/>
                <a:latin typeface="Arial" panose="020B0604020202020204" pitchFamily="34" charset="0"/>
                <a:ea typeface="ＭＳ Ｐゴシック" panose="020B0600070205080204" pitchFamily="50" charset="-128"/>
                <a:cs typeface="Arial" panose="020B0604020202020204" pitchFamily="34" charset="0"/>
              </a:rPr>
              <a:t>3</a:t>
            </a:r>
            <a:r>
              <a:rPr lang="mn" sz="900" kern="100" dirty="0">
                <a:effectLst/>
                <a:latin typeface="Arial" panose="020B0604020202020204" pitchFamily="34" charset="0"/>
                <a:ea typeface="ＭＳ Ｐゴシック" panose="020B0600070205080204" pitchFamily="50" charset="-128"/>
                <a:cs typeface="Arial" panose="020B0604020202020204" pitchFamily="34" charset="0"/>
              </a:rPr>
              <a:t> дугаар зүйл Захирамжийн 20 дугаар зүйлийн 12-т заасан ажил үүргийг гүйцэтгэх эрхтэй этгээдүүдэд зориулсан, хуулийн 99 дүгээр зүйлийн 3.1 дэх сургалт нь дараах хүснэгтэд багтсан сэдвийг хамарсан байх ба тус бүр уг хүснэгтийн дунд баганад харуулснаас дээш цагаар явагдах ёстой.</a:t>
            </a:r>
          </a:p>
        </p:txBody>
      </p:sp>
      <p:sp>
        <p:nvSpPr>
          <p:cNvPr id="12" name="テキスト ボックス 981">
            <a:extLst>
              <a:ext uri="{FF2B5EF4-FFF2-40B4-BE49-F238E27FC236}">
                <a16:creationId xmlns:a16="http://schemas.microsoft.com/office/drawing/2014/main" id="{61F6A1E1-F7CE-4FD3-82E5-48327200545F}"/>
              </a:ext>
            </a:extLst>
          </p:cNvPr>
          <p:cNvSpPr txBox="1"/>
          <p:nvPr/>
        </p:nvSpPr>
        <p:spPr>
          <a:xfrm>
            <a:off x="4027095" y="5828602"/>
            <a:ext cx="2186216"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b="1" kern="100" dirty="0">
                <a:effectLst/>
                <a:latin typeface="Arial" panose="020B0604020202020204" pitchFamily="34" charset="0"/>
                <a:ea typeface="ＭＳ Ｐゴシック" panose="020B0600070205080204" pitchFamily="50" charset="-128"/>
                <a:cs typeface="Arial" panose="020B0604020202020204" pitchFamily="34" charset="0"/>
              </a:rPr>
              <a:t>4-р зүйлийг</a:t>
            </a:r>
            <a:r>
              <a:rPr lang="mn" sz="900" kern="100" dirty="0">
                <a:effectLst/>
                <a:latin typeface="Arial" panose="020B0604020202020204" pitchFamily="34" charset="0"/>
                <a:ea typeface="ＭＳ Ｐゴシック" panose="020B0600070205080204" pitchFamily="50" charset="-128"/>
                <a:cs typeface="Arial" panose="020B0604020202020204" pitchFamily="34" charset="0"/>
              </a:rPr>
              <a:t> товчлов</a:t>
            </a:r>
          </a:p>
          <a:p>
            <a:pPr algn="l" rtl="0">
              <a:lnSpc>
                <a:spcPts val="700"/>
              </a:lnSpc>
            </a:pPr>
            <a:r>
              <a:rPr lang="mn" sz="900" kern="100" dirty="0">
                <a:effectLst/>
                <a:latin typeface="Arial" panose="020B0604020202020204" pitchFamily="34" charset="0"/>
                <a:ea typeface="ＭＳ Ｐゴシック" panose="020B0600070205080204" pitchFamily="50" charset="-128"/>
                <a:cs typeface="Arial" panose="020B0604020202020204" pitchFamily="34" charset="0"/>
              </a:rPr>
              <a:t> </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956">
            <a:extLst>
              <a:ext uri="{FF2B5EF4-FFF2-40B4-BE49-F238E27FC236}">
                <a16:creationId xmlns:a16="http://schemas.microsoft.com/office/drawing/2014/main" id="{8A259127-7DD8-4400-B45C-A507C9FAF461}"/>
              </a:ext>
            </a:extLst>
          </p:cNvPr>
          <p:cNvSpPr txBox="1"/>
          <p:nvPr/>
        </p:nvSpPr>
        <p:spPr>
          <a:xfrm>
            <a:off x="4240855" y="3597296"/>
            <a:ext cx="114992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mn" sz="600" kern="100">
                <a:effectLst/>
                <a:latin typeface="Arial" panose="020B0604020202020204" pitchFamily="34" charset="0"/>
                <a:ea typeface="游ゴシック" panose="020B0400000000000000" pitchFamily="50" charset="-128"/>
                <a:cs typeface="Arial" panose="020B0604020202020204" pitchFamily="34" charset="0"/>
              </a:rPr>
              <a:t>Хичээлийн сэдэв</a:t>
            </a:r>
          </a:p>
        </p:txBody>
      </p:sp>
      <p:sp>
        <p:nvSpPr>
          <p:cNvPr id="14" name="テキスト ボックス 957">
            <a:extLst>
              <a:ext uri="{FF2B5EF4-FFF2-40B4-BE49-F238E27FC236}">
                <a16:creationId xmlns:a16="http://schemas.microsoft.com/office/drawing/2014/main" id="{B258846B-3E2C-44B1-AC05-E8B1A5EF781D}"/>
              </a:ext>
            </a:extLst>
          </p:cNvPr>
          <p:cNvSpPr txBox="1"/>
          <p:nvPr/>
        </p:nvSpPr>
        <p:spPr>
          <a:xfrm>
            <a:off x="5981854" y="3591329"/>
            <a:ext cx="114992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mn" sz="600" kern="100">
                <a:effectLst/>
                <a:latin typeface="Arial" panose="020B0604020202020204" pitchFamily="34" charset="0"/>
                <a:ea typeface="游ゴシック" panose="020B0400000000000000" pitchFamily="50" charset="-128"/>
                <a:cs typeface="Arial" panose="020B0604020202020204" pitchFamily="34" charset="0"/>
              </a:rPr>
              <a:t>Цар хүрээ </a:t>
            </a:r>
            <a:endParaRPr lang="ja-JP" sz="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5" name="テキスト ボックス 959">
            <a:extLst>
              <a:ext uri="{FF2B5EF4-FFF2-40B4-BE49-F238E27FC236}">
                <a16:creationId xmlns:a16="http://schemas.microsoft.com/office/drawing/2014/main" id="{624548CB-7D47-4FEA-A05C-3EE000096D09}"/>
              </a:ext>
            </a:extLst>
          </p:cNvPr>
          <p:cNvSpPr txBox="1"/>
          <p:nvPr/>
        </p:nvSpPr>
        <p:spPr>
          <a:xfrm>
            <a:off x="7746333" y="3602867"/>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mn" sz="600" kern="100">
                <a:effectLst/>
                <a:latin typeface="Arial" panose="020B0604020202020204" pitchFamily="34" charset="0"/>
                <a:ea typeface="游ゴシック" panose="020B0400000000000000" pitchFamily="50" charset="-128"/>
                <a:cs typeface="Arial" panose="020B0604020202020204" pitchFamily="34" charset="0"/>
              </a:rPr>
              <a:t>Цаг</a:t>
            </a:r>
          </a:p>
        </p:txBody>
      </p:sp>
      <p:sp>
        <p:nvSpPr>
          <p:cNvPr id="16" name="テキスト ボックス 961">
            <a:extLst>
              <a:ext uri="{FF2B5EF4-FFF2-40B4-BE49-F238E27FC236}">
                <a16:creationId xmlns:a16="http://schemas.microsoft.com/office/drawing/2014/main" id="{12F1276A-173B-4539-BABD-E91ABF805C67}"/>
              </a:ext>
            </a:extLst>
          </p:cNvPr>
          <p:cNvSpPr txBox="1"/>
          <p:nvPr/>
        </p:nvSpPr>
        <p:spPr>
          <a:xfrm>
            <a:off x="4204718" y="3789158"/>
            <a:ext cx="1177834"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mn" sz="400" kern="100" dirty="0">
                <a:latin typeface="Arial" panose="020B0604020202020204" pitchFamily="34" charset="0"/>
                <a:ea typeface="游ゴシック" panose="020B0400000000000000" pitchFamily="50" charset="-128"/>
                <a:cs typeface="Arial" panose="020B0604020202020204" pitchFamily="34" charset="0"/>
              </a:rPr>
              <a:t>Ажил үүргийн хязгаарлалт бүхий машин механизмын бүтэц</a:t>
            </a:r>
          </a:p>
        </p:txBody>
      </p:sp>
      <p:sp>
        <p:nvSpPr>
          <p:cNvPr id="17" name="テキスト ボックス 962">
            <a:extLst>
              <a:ext uri="{FF2B5EF4-FFF2-40B4-BE49-F238E27FC236}">
                <a16:creationId xmlns:a16="http://schemas.microsoft.com/office/drawing/2014/main" id="{50C9FADF-0A8C-4533-BE76-B0503FE8195C}"/>
              </a:ext>
            </a:extLst>
          </p:cNvPr>
          <p:cNvSpPr txBox="1"/>
          <p:nvPr/>
        </p:nvSpPr>
        <p:spPr>
          <a:xfrm>
            <a:off x="5482307" y="3784937"/>
            <a:ext cx="2191483" cy="251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mn" sz="600" kern="100" dirty="0">
                <a:latin typeface="Arial" panose="020B0604020202020204" pitchFamily="34" charset="0"/>
                <a:ea typeface="游ゴシック" panose="020B0400000000000000" pitchFamily="50" charset="-128"/>
                <a:cs typeface="Arial" panose="020B0604020202020204" pitchFamily="34" charset="0"/>
              </a:rPr>
              <a:t>Тээврийн хэрэгсэлд суурилсан барилгын машин механизмын жолооны болон ажлын тоног төхөөрөмжийн бүтэц</a:t>
            </a:r>
          </a:p>
        </p:txBody>
      </p:sp>
      <p:sp>
        <p:nvSpPr>
          <p:cNvPr id="18" name="テキスト ボックス 963">
            <a:extLst>
              <a:ext uri="{FF2B5EF4-FFF2-40B4-BE49-F238E27FC236}">
                <a16:creationId xmlns:a16="http://schemas.microsoft.com/office/drawing/2014/main" id="{4B2CCF9D-31CA-4592-ABB8-5D024C0AF7C8}"/>
              </a:ext>
            </a:extLst>
          </p:cNvPr>
          <p:cNvSpPr txBox="1"/>
          <p:nvPr/>
        </p:nvSpPr>
        <p:spPr>
          <a:xfrm>
            <a:off x="7741538" y="4231072"/>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mn" sz="600" kern="100">
                <a:effectLst/>
                <a:latin typeface="Arial" panose="020B0604020202020204" pitchFamily="34" charset="0"/>
                <a:ea typeface="游ゴシック" panose="020B0400000000000000" pitchFamily="50" charset="-128"/>
                <a:cs typeface="Arial" panose="020B0604020202020204" pitchFamily="34" charset="0"/>
              </a:rPr>
              <a:t>1 цаг</a:t>
            </a:r>
          </a:p>
        </p:txBody>
      </p:sp>
      <p:sp>
        <p:nvSpPr>
          <p:cNvPr id="20" name="テキスト ボックス 965">
            <a:extLst>
              <a:ext uri="{FF2B5EF4-FFF2-40B4-BE49-F238E27FC236}">
                <a16:creationId xmlns:a16="http://schemas.microsoft.com/office/drawing/2014/main" id="{4C97BEE9-765B-4412-B188-C0084B060273}"/>
              </a:ext>
            </a:extLst>
          </p:cNvPr>
          <p:cNvSpPr txBox="1"/>
          <p:nvPr/>
        </p:nvSpPr>
        <p:spPr>
          <a:xfrm>
            <a:off x="7741538" y="4619813"/>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mn" sz="600" kern="100">
                <a:effectLst/>
                <a:latin typeface="Arial" panose="020B0604020202020204" pitchFamily="34" charset="0"/>
                <a:ea typeface="游ゴシック" panose="020B0400000000000000" pitchFamily="50" charset="-128"/>
                <a:cs typeface="Arial" panose="020B0604020202020204" pitchFamily="34" charset="0"/>
              </a:rPr>
              <a:t>1 цаг</a:t>
            </a:r>
          </a:p>
        </p:txBody>
      </p:sp>
      <p:sp>
        <p:nvSpPr>
          <p:cNvPr id="21" name="テキスト ボックス 966">
            <a:extLst>
              <a:ext uri="{FF2B5EF4-FFF2-40B4-BE49-F238E27FC236}">
                <a16:creationId xmlns:a16="http://schemas.microsoft.com/office/drawing/2014/main" id="{C1A00B82-5CEB-457E-AB0A-FB345E20B9BF}"/>
              </a:ext>
            </a:extLst>
          </p:cNvPr>
          <p:cNvSpPr txBox="1"/>
          <p:nvPr/>
        </p:nvSpPr>
        <p:spPr>
          <a:xfrm>
            <a:off x="7758843" y="4944586"/>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mn" sz="600" kern="100">
                <a:effectLst/>
                <a:latin typeface="Arial" panose="020B0604020202020204" pitchFamily="34" charset="0"/>
                <a:ea typeface="游ゴシック" panose="020B0400000000000000" pitchFamily="50" charset="-128"/>
                <a:cs typeface="Arial" panose="020B0604020202020204" pitchFamily="34" charset="0"/>
              </a:rPr>
              <a:t>1.5 цаг</a:t>
            </a:r>
          </a:p>
        </p:txBody>
      </p:sp>
      <p:sp>
        <p:nvSpPr>
          <p:cNvPr id="22" name="テキスト ボックス 967">
            <a:extLst>
              <a:ext uri="{FF2B5EF4-FFF2-40B4-BE49-F238E27FC236}">
                <a16:creationId xmlns:a16="http://schemas.microsoft.com/office/drawing/2014/main" id="{0822EAAB-D027-4B95-94EF-51493114B8DF}"/>
              </a:ext>
            </a:extLst>
          </p:cNvPr>
          <p:cNvSpPr txBox="1"/>
          <p:nvPr/>
        </p:nvSpPr>
        <p:spPr>
          <a:xfrm>
            <a:off x="7741538" y="5238703"/>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mn" sz="600" kern="100">
                <a:effectLst/>
                <a:latin typeface="Arial" panose="020B0604020202020204" pitchFamily="34" charset="0"/>
                <a:ea typeface="游ゴシック" panose="020B0400000000000000" pitchFamily="50" charset="-128"/>
                <a:cs typeface="Arial" panose="020B0604020202020204" pitchFamily="34" charset="0"/>
              </a:rPr>
              <a:t>1.5 цаг</a:t>
            </a:r>
          </a:p>
        </p:txBody>
      </p:sp>
      <p:sp>
        <p:nvSpPr>
          <p:cNvPr id="23" name="テキスト ボックス 968">
            <a:extLst>
              <a:ext uri="{FF2B5EF4-FFF2-40B4-BE49-F238E27FC236}">
                <a16:creationId xmlns:a16="http://schemas.microsoft.com/office/drawing/2014/main" id="{35DB5E2B-D7AF-4554-AA8B-76D2DD2C4928}"/>
              </a:ext>
            </a:extLst>
          </p:cNvPr>
          <p:cNvSpPr txBox="1"/>
          <p:nvPr/>
        </p:nvSpPr>
        <p:spPr>
          <a:xfrm>
            <a:off x="7741539" y="5556383"/>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mn" sz="600" kern="100">
                <a:effectLst/>
                <a:latin typeface="Arial" panose="020B0604020202020204" pitchFamily="34" charset="0"/>
                <a:ea typeface="游ゴシック" panose="020B0400000000000000" pitchFamily="50" charset="-128"/>
                <a:cs typeface="Arial" panose="020B0604020202020204" pitchFamily="34" charset="0"/>
              </a:rPr>
              <a:t>2 цаг</a:t>
            </a:r>
          </a:p>
        </p:txBody>
      </p:sp>
      <p:sp>
        <p:nvSpPr>
          <p:cNvPr id="24" name="テキスト ボックス 971">
            <a:extLst>
              <a:ext uri="{FF2B5EF4-FFF2-40B4-BE49-F238E27FC236}">
                <a16:creationId xmlns:a16="http://schemas.microsoft.com/office/drawing/2014/main" id="{0BDF5806-FB01-4EB5-9F8F-C8441CFAEE86}"/>
              </a:ext>
            </a:extLst>
          </p:cNvPr>
          <p:cNvSpPr txBox="1"/>
          <p:nvPr/>
        </p:nvSpPr>
        <p:spPr>
          <a:xfrm>
            <a:off x="4210694" y="4108294"/>
            <a:ext cx="1177834" cy="3860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mn" sz="400" kern="100">
                <a:latin typeface="Arial" panose="020B0604020202020204" pitchFamily="34" charset="0"/>
                <a:ea typeface="游ゴシック" panose="020B0400000000000000" pitchFamily="50" charset="-128"/>
                <a:cs typeface="Arial" panose="020B0604020202020204" pitchFamily="34" charset="0"/>
              </a:rPr>
              <a:t>Ажил үүргийн хязгаарлалт бүхий машин механизмын аюулгүйн төхөөрөмжийн ажиллагаа</a:t>
            </a:r>
          </a:p>
        </p:txBody>
      </p:sp>
      <p:sp>
        <p:nvSpPr>
          <p:cNvPr id="25" name="テキスト ボックス 972">
            <a:extLst>
              <a:ext uri="{FF2B5EF4-FFF2-40B4-BE49-F238E27FC236}">
                <a16:creationId xmlns:a16="http://schemas.microsoft.com/office/drawing/2014/main" id="{6333E28B-A718-4B08-8BA9-9734102AA0CB}"/>
              </a:ext>
            </a:extLst>
          </p:cNvPr>
          <p:cNvSpPr txBox="1"/>
          <p:nvPr/>
        </p:nvSpPr>
        <p:spPr>
          <a:xfrm>
            <a:off x="5489520" y="4152965"/>
            <a:ext cx="2184270" cy="341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mn" sz="500" kern="100">
                <a:latin typeface="Arial" panose="020B0604020202020204" pitchFamily="34" charset="0"/>
                <a:ea typeface="游ゴシック" panose="020B0400000000000000" pitchFamily="50" charset="-128"/>
                <a:cs typeface="Arial" panose="020B0604020202020204" pitchFamily="34" charset="0"/>
              </a:rPr>
              <a:t>Тээврийн хэрэгсэлд суурилсан барилгын машин механизмын аюулгүйн төхөөрөмж болон тоормосны ажиллагаа</a:t>
            </a:r>
          </a:p>
        </p:txBody>
      </p:sp>
      <p:sp>
        <p:nvSpPr>
          <p:cNvPr id="26" name="テキスト ボックス 973">
            <a:extLst>
              <a:ext uri="{FF2B5EF4-FFF2-40B4-BE49-F238E27FC236}">
                <a16:creationId xmlns:a16="http://schemas.microsoft.com/office/drawing/2014/main" id="{0E667F2A-7D08-4404-84B9-72A28B867A6A}"/>
              </a:ext>
            </a:extLst>
          </p:cNvPr>
          <p:cNvSpPr txBox="1"/>
          <p:nvPr/>
        </p:nvSpPr>
        <p:spPr>
          <a:xfrm>
            <a:off x="5507448" y="4592893"/>
            <a:ext cx="2172318" cy="1511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000"/>
              </a:lnSpc>
            </a:pPr>
            <a:r>
              <a:rPr lang="mn" sz="400" kern="100" dirty="0">
                <a:effectLst/>
                <a:latin typeface="Arial" panose="020B0604020202020204" pitchFamily="34" charset="0"/>
                <a:ea typeface="游ゴシック" panose="020B0400000000000000" pitchFamily="50" charset="-128"/>
                <a:cs typeface="Arial" panose="020B0604020202020204" pitchFamily="34" charset="0"/>
              </a:rPr>
              <a:t>Тээврийн хэрэгсэлд суурилсан барилгын машин механизмын үзлэг, засвар үйлчилгээ</a:t>
            </a:r>
          </a:p>
        </p:txBody>
      </p:sp>
      <p:sp>
        <p:nvSpPr>
          <p:cNvPr id="27" name="テキスト ボックス 974">
            <a:extLst>
              <a:ext uri="{FF2B5EF4-FFF2-40B4-BE49-F238E27FC236}">
                <a16:creationId xmlns:a16="http://schemas.microsoft.com/office/drawing/2014/main" id="{3ADB231C-5DE6-4437-9EDB-C2FF6BFBB927}"/>
              </a:ext>
            </a:extLst>
          </p:cNvPr>
          <p:cNvSpPr txBox="1"/>
          <p:nvPr/>
        </p:nvSpPr>
        <p:spPr>
          <a:xfrm>
            <a:off x="4204718" y="4537597"/>
            <a:ext cx="1177834" cy="2586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mn" sz="400" kern="100" dirty="0">
                <a:latin typeface="Arial" panose="020B0604020202020204" pitchFamily="34" charset="0"/>
                <a:ea typeface="游ゴシック" panose="020B0400000000000000" pitchFamily="50" charset="-128"/>
                <a:cs typeface="Arial" panose="020B0604020202020204" pitchFamily="34" charset="0"/>
              </a:rPr>
              <a:t>Ажил үүргийн хязгаарлалт бүхий машин механизмын засвар үйлчилгээ</a:t>
            </a:r>
          </a:p>
        </p:txBody>
      </p:sp>
      <p:sp>
        <p:nvSpPr>
          <p:cNvPr id="28" name="テキスト ボックス 975">
            <a:extLst>
              <a:ext uri="{FF2B5EF4-FFF2-40B4-BE49-F238E27FC236}">
                <a16:creationId xmlns:a16="http://schemas.microsoft.com/office/drawing/2014/main" id="{284871E9-0826-472D-B8CD-DD3C6EC070FC}"/>
              </a:ext>
            </a:extLst>
          </p:cNvPr>
          <p:cNvSpPr txBox="1"/>
          <p:nvPr/>
        </p:nvSpPr>
        <p:spPr>
          <a:xfrm>
            <a:off x="4212942" y="4858961"/>
            <a:ext cx="1177834" cy="27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mn" sz="400" kern="100" dirty="0">
                <a:latin typeface="Arial" panose="020B0604020202020204" pitchFamily="34" charset="0"/>
                <a:ea typeface="游ゴシック" panose="020B0400000000000000" pitchFamily="50" charset="-128"/>
                <a:cs typeface="Arial" panose="020B0604020202020204" pitchFamily="34" charset="0"/>
              </a:rPr>
              <a:t>Ажил үүргийн хязгаарлалт бүхий машин механизмыг ажиллуулах аргачлал</a:t>
            </a:r>
          </a:p>
        </p:txBody>
      </p:sp>
      <p:sp>
        <p:nvSpPr>
          <p:cNvPr id="29" name="テキスト ボックス 976">
            <a:extLst>
              <a:ext uri="{FF2B5EF4-FFF2-40B4-BE49-F238E27FC236}">
                <a16:creationId xmlns:a16="http://schemas.microsoft.com/office/drawing/2014/main" id="{CF0DCA92-F6DE-43BC-B226-D2CA8BA1E82F}"/>
              </a:ext>
            </a:extLst>
          </p:cNvPr>
          <p:cNvSpPr txBox="1"/>
          <p:nvPr/>
        </p:nvSpPr>
        <p:spPr>
          <a:xfrm>
            <a:off x="4212942" y="5175280"/>
            <a:ext cx="1177834" cy="251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100"/>
              </a:lnSpc>
            </a:pPr>
            <a:r>
              <a:rPr lang="mn" sz="400" kern="100" dirty="0">
                <a:effectLst/>
                <a:latin typeface="Arial" panose="020B0604020202020204" pitchFamily="34" charset="0"/>
                <a:ea typeface="游ゴシック" panose="020B0400000000000000" pitchFamily="50" charset="-128"/>
                <a:cs typeface="Arial" panose="020B0604020202020204" pitchFamily="34" charset="0"/>
              </a:rPr>
              <a:t>Аюулгүй байдал, эрүүл ахуйтай холбоотой хууль тогтоомж</a:t>
            </a:r>
          </a:p>
        </p:txBody>
      </p:sp>
      <p:sp>
        <p:nvSpPr>
          <p:cNvPr id="30" name="テキスト ボックス 977">
            <a:extLst>
              <a:ext uri="{FF2B5EF4-FFF2-40B4-BE49-F238E27FC236}">
                <a16:creationId xmlns:a16="http://schemas.microsoft.com/office/drawing/2014/main" id="{3684E934-E35A-4107-A48A-4B76FD8EFA75}"/>
              </a:ext>
            </a:extLst>
          </p:cNvPr>
          <p:cNvSpPr txBox="1"/>
          <p:nvPr/>
        </p:nvSpPr>
        <p:spPr>
          <a:xfrm>
            <a:off x="4220067" y="5498022"/>
            <a:ext cx="1170709"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100"/>
              </a:lnSpc>
            </a:pPr>
            <a:r>
              <a:rPr lang="mn" sz="400" kern="100" dirty="0">
                <a:effectLst/>
                <a:latin typeface="Arial" panose="020B0604020202020204" pitchFamily="34" charset="0"/>
                <a:ea typeface="游ゴシック" panose="020B0400000000000000" pitchFamily="50" charset="-128"/>
                <a:cs typeface="Arial" panose="020B0604020202020204" pitchFamily="34" charset="0"/>
              </a:rPr>
              <a:t>Ажлын байрны осол гэмтлийн жишээ, түүнээс урьдчилан сэргийлэх арга хэмжээ</a:t>
            </a:r>
          </a:p>
        </p:txBody>
      </p:sp>
      <p:sp>
        <p:nvSpPr>
          <p:cNvPr id="31" name="テキスト ボックス 978">
            <a:extLst>
              <a:ext uri="{FF2B5EF4-FFF2-40B4-BE49-F238E27FC236}">
                <a16:creationId xmlns:a16="http://schemas.microsoft.com/office/drawing/2014/main" id="{290B5F4C-2C6B-411D-9EB6-6B388C2D792C}"/>
              </a:ext>
            </a:extLst>
          </p:cNvPr>
          <p:cNvSpPr txBox="1"/>
          <p:nvPr/>
        </p:nvSpPr>
        <p:spPr>
          <a:xfrm>
            <a:off x="5489521" y="4849961"/>
            <a:ext cx="2191484" cy="27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mn" sz="500" kern="100" dirty="0">
                <a:latin typeface="Arial" panose="020B0604020202020204" pitchFamily="34" charset="0"/>
                <a:ea typeface="游ゴシック" panose="020B0400000000000000" pitchFamily="50" charset="-128"/>
                <a:cs typeface="Arial" panose="020B0604020202020204" pitchFamily="34" charset="0"/>
              </a:rPr>
              <a:t>Тээврийн хэрэгсэлд суурилсан барилгын машин механизмыг ажиллуулах аргачлалд зохицсон аюулгүй ажиллагааг хангах арга хэмжээ</a:t>
            </a:r>
          </a:p>
        </p:txBody>
      </p:sp>
      <p:sp>
        <p:nvSpPr>
          <p:cNvPr id="32" name="テキスト ボックス 979">
            <a:extLst>
              <a:ext uri="{FF2B5EF4-FFF2-40B4-BE49-F238E27FC236}">
                <a16:creationId xmlns:a16="http://schemas.microsoft.com/office/drawing/2014/main" id="{BEC7A0FF-15C2-4DDF-9391-94008D8478A0}"/>
              </a:ext>
            </a:extLst>
          </p:cNvPr>
          <p:cNvSpPr txBox="1"/>
          <p:nvPr/>
        </p:nvSpPr>
        <p:spPr>
          <a:xfrm>
            <a:off x="5501472" y="5169833"/>
            <a:ext cx="2184270" cy="251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100"/>
              </a:lnSpc>
            </a:pPr>
            <a:r>
              <a:rPr lang="mn" sz="500" kern="100" dirty="0">
                <a:effectLst/>
                <a:latin typeface="Arial" panose="020B0604020202020204" pitchFamily="34" charset="0"/>
                <a:ea typeface="游ゴシック" panose="020B0400000000000000" pitchFamily="50" charset="-128"/>
                <a:cs typeface="Arial" panose="020B0604020202020204" pitchFamily="34" charset="0"/>
              </a:rPr>
              <a:t>Хууль тогтоомж, захирамж, аюулгүй ажиллагааны журмын холбогдох заалтууд</a:t>
            </a:r>
          </a:p>
        </p:txBody>
      </p:sp>
      <p:sp>
        <p:nvSpPr>
          <p:cNvPr id="33" name="テキスト ボックス 980">
            <a:extLst>
              <a:ext uri="{FF2B5EF4-FFF2-40B4-BE49-F238E27FC236}">
                <a16:creationId xmlns:a16="http://schemas.microsoft.com/office/drawing/2014/main" id="{D6878029-633A-4E17-812B-0EB0ABDFFA5D}"/>
              </a:ext>
            </a:extLst>
          </p:cNvPr>
          <p:cNvSpPr txBox="1"/>
          <p:nvPr/>
        </p:nvSpPr>
        <p:spPr>
          <a:xfrm>
            <a:off x="5501472" y="5553278"/>
            <a:ext cx="2082669" cy="1314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100"/>
              </a:lnSpc>
            </a:pPr>
            <a:r>
              <a:rPr lang="mn" sz="500" kern="100" dirty="0">
                <a:effectLst/>
                <a:latin typeface="Arial" panose="020B0604020202020204" pitchFamily="34" charset="0"/>
                <a:ea typeface="游ゴシック" panose="020B0400000000000000" pitchFamily="50" charset="-128"/>
                <a:cs typeface="Arial" panose="020B0604020202020204" pitchFamily="34" charset="0"/>
              </a:rPr>
              <a:t>Ажлын байрны осол гэмтлийн тохиолдлын судалгаа</a:t>
            </a:r>
          </a:p>
        </p:txBody>
      </p:sp>
      <p:sp>
        <p:nvSpPr>
          <p:cNvPr id="34" name="テキスト ボックス 963">
            <a:extLst>
              <a:ext uri="{FF2B5EF4-FFF2-40B4-BE49-F238E27FC236}">
                <a16:creationId xmlns:a16="http://schemas.microsoft.com/office/drawing/2014/main" id="{A4B63A02-B655-432F-B43D-03C9B5A02739}"/>
              </a:ext>
            </a:extLst>
          </p:cNvPr>
          <p:cNvSpPr txBox="1"/>
          <p:nvPr/>
        </p:nvSpPr>
        <p:spPr>
          <a:xfrm>
            <a:off x="7773545" y="3857535"/>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mn" sz="600" kern="100">
                <a:effectLst/>
                <a:latin typeface="Arial" panose="020B0604020202020204" pitchFamily="34" charset="0"/>
                <a:ea typeface="游ゴシック" panose="020B0400000000000000" pitchFamily="50" charset="-128"/>
                <a:cs typeface="Arial" panose="020B0604020202020204" pitchFamily="34" charset="0"/>
              </a:rPr>
              <a:t>1 цаг</a:t>
            </a:r>
          </a:p>
        </p:txBody>
      </p:sp>
    </p:spTree>
    <p:extLst>
      <p:ext uri="{BB962C8B-B14F-4D97-AF65-F5344CB8AC3E}">
        <p14:creationId xmlns:p14="http://schemas.microsoft.com/office/powerpoint/2010/main" val="4183259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(1)</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769117" y="6456842"/>
            <a:ext cx="4227046"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256-р хуудас/ Нэмэлт материалын 138-р хуудас</a:t>
            </a:r>
          </a:p>
        </p:txBody>
      </p:sp>
      <p:sp>
        <p:nvSpPr>
          <p:cNvPr id="6" name="コンテンツ プレースホルダー 4"/>
          <p:cNvSpPr txBox="1">
            <a:spLocks/>
          </p:cNvSpPr>
          <p:nvPr/>
        </p:nvSpPr>
        <p:spPr>
          <a:xfrm>
            <a:off x="628650" y="941778"/>
            <a:ext cx="8022560" cy="3110677"/>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 дүгээр бүлэг Ерөнхий зүйл</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7 дугаар зүйл Үнэмлэх, бусад зүйл</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дахь хэсэг Ур чадварын сургалт</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82 дугаар зүйл &lt;Ур чадварын сургалтад хамрагдсан гэрчилгээг дахин олгох&gt;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Ур чадварын сургалтын гэрчилгээ авсан, харгалзах ур чадварын сургалттай холбоотой ажил үүрэг гүйцэтгэж буй эсвэл гүйцэтгэхээр төлөвлөж буй этгээд нь гэрчилгээгээ үрэгдүүлсэн, гэмтээсэн тохиолдолд 3-р зүйлд зааснаас бусад тохиолдолд, тухайн гэрчилгээг авсан бүртгэлтэй тусгай ур чадварын сургалтын байгууллагадаа хандан ур чадварын сургалтын гэрчилгээ дахин олгох өргөдлийг (18-р маягт) ирүүлж,  гэрчилгээг дахин авах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Өмнөх хэсэгт заасан этгээд овог нэрээ сольсон тохиолдолд 3-р зүйлд зааснаас бусад тохиолдолд, тухайн гэрчилгээг авсан бүртгэлтэй тусгай ур чадварын сургалтын байгууллагадаа хандан ур чадварын сургалтын гэрчилгээг шинээр олгох өргөдлийг (18-р маягт) ирүүлж,  гэрчилгээг дахин авах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Хойшихыг товчлов</a:t>
            </a:r>
          </a:p>
        </p:txBody>
      </p:sp>
    </p:spTree>
    <p:extLst>
      <p:ext uri="{BB962C8B-B14F-4D97-AF65-F5344CB8AC3E}">
        <p14:creationId xmlns:p14="http://schemas.microsoft.com/office/powerpoint/2010/main" val="271772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600" dirty="0">
                <a:latin typeface="Arial" panose="020B0604020202020204" pitchFamily="34" charset="0"/>
                <a:ea typeface="Meiryo UI" panose="020B0604030504040204" pitchFamily="50" charset="-128"/>
                <a:cs typeface="Arial" panose="020B0604020202020204" pitchFamily="34" charset="0"/>
              </a:rPr>
              <a:t>Тээврийн хэрэгсэлд суурилсан барилгын машин механизмтай холбоотой нэр томъёо 7 ・ ・ ・ Газарт тулах дундаж даралт</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1756739" y="1544632"/>
            <a:ext cx="1915702"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① Гинжит</a:t>
            </a:r>
          </a:p>
        </p:txBody>
      </p:sp>
      <p:sp>
        <p:nvSpPr>
          <p:cNvPr id="8" name="テキスト ボックス 7"/>
          <p:cNvSpPr txBox="1"/>
          <p:nvPr/>
        </p:nvSpPr>
        <p:spPr>
          <a:xfrm>
            <a:off x="5720605" y="1544632"/>
            <a:ext cx="1915702"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② Дугуйт</a:t>
            </a:r>
          </a:p>
        </p:txBody>
      </p:sp>
      <p:pic>
        <p:nvPicPr>
          <p:cNvPr id="2" name="図 1"/>
          <p:cNvPicPr>
            <a:picLocks noChangeAspect="1"/>
          </p:cNvPicPr>
          <p:nvPr/>
        </p:nvPicPr>
        <p:blipFill>
          <a:blip r:embed="rId3"/>
          <a:stretch>
            <a:fillRect/>
          </a:stretch>
        </p:blipFill>
        <p:spPr>
          <a:xfrm>
            <a:off x="712311" y="3871983"/>
            <a:ext cx="4004559" cy="1686130"/>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1029289" y="2207690"/>
                <a:ext cx="3512565" cy="3036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050" smtClean="0">
                          <a:latin typeface="Cambria Math" panose="02040503050406030204" pitchFamily="18" charset="0"/>
                        </a:rPr>
                        <m:t>Газарт тулах дундаж даралт=</m:t>
                      </m:r>
                      <m:f>
                        <m:fPr>
                          <m:ctrlPr>
                            <a:rPr lang="ja-JP" altLang="ja-JP" sz="1050" i="1">
                              <a:latin typeface="Cambria Math" panose="02040503050406030204" pitchFamily="18" charset="0"/>
                            </a:rPr>
                          </m:ctrlPr>
                        </m:fPr>
                        <m:num>
                          <m:r>
                            <a:rPr lang="en-US" altLang="ja-JP" sz="1050" i="1">
                              <a:latin typeface="Cambria Math" panose="02040503050406030204" pitchFamily="18" charset="0"/>
                            </a:rPr>
                            <m:t>𝑊</m:t>
                          </m:r>
                          <m:r>
                            <a:rPr lang="en-US" altLang="ja-JP" sz="1050" i="1">
                              <a:latin typeface="Cambria Math" panose="02040503050406030204" pitchFamily="18" charset="0"/>
                            </a:rPr>
                            <m:t>×</m:t>
                          </m:r>
                          <m:r>
                            <a:rPr lang="ja-JP" altLang="ja-JP" sz="1050">
                              <a:latin typeface="Cambria Math" panose="02040503050406030204" pitchFamily="18" charset="0"/>
                            </a:rPr>
                            <m:t>9.8</m:t>
                          </m:r>
                          <m:r>
                            <a:rPr lang="ja-JP" altLang="ja-JP" sz="1050">
                              <a:latin typeface="Cambria Math" panose="02040503050406030204" pitchFamily="18" charset="0"/>
                            </a:rPr>
                            <m:t>𝑆</m:t>
                          </m:r>
                        </m:num>
                        <m:den>
                          <m:r>
                            <a:rPr lang="en-US" altLang="ja-JP" sz="1050" i="1">
                              <a:latin typeface="Cambria Math" panose="02040503050406030204" pitchFamily="18" charset="0"/>
                            </a:rPr>
                            <m:t>𝑆</m:t>
                          </m:r>
                        </m:den>
                      </m:f>
                      <m:r>
                        <a:rPr lang="en-US" altLang="ja-JP" sz="1050" b="0" i="0" smtClean="0">
                          <a:latin typeface="Cambria Math" panose="02040503050406030204" pitchFamily="18" charset="0"/>
                        </a:rPr>
                        <m:t>=</m:t>
                      </m:r>
                      <m:r>
                        <a:rPr lang="ja-JP" altLang="ja-JP" sz="1050" smtClean="0">
                          <a:latin typeface="Cambria Math" panose="02040503050406030204" pitchFamily="18" charset="0"/>
                        </a:rPr>
                        <m:t> </m:t>
                      </m:r>
                      <m:f>
                        <m:fPr>
                          <m:ctrlPr>
                            <a:rPr lang="ja-JP" altLang="ja-JP" sz="1050" i="1">
                              <a:latin typeface="Cambria Math" panose="02040503050406030204" pitchFamily="18" charset="0"/>
                            </a:rPr>
                          </m:ctrlPr>
                        </m:fPr>
                        <m:num>
                          <m:r>
                            <a:rPr lang="ja-JP" altLang="ja-JP" sz="1050">
                              <a:latin typeface="Cambria Math" panose="02040503050406030204" pitchFamily="18" charset="0"/>
                            </a:rPr>
                            <m:t>𝑊</m:t>
                          </m:r>
                          <m:r>
                            <a:rPr lang="en-US" altLang="ja-JP" sz="1050" i="1" smtClean="0">
                              <a:latin typeface="Cambria Math" panose="02040503050406030204" pitchFamily="18" charset="0"/>
                            </a:rPr>
                            <m:t>×</m:t>
                          </m:r>
                          <m:r>
                            <a:rPr lang="ja-JP" altLang="ja-JP" sz="1050">
                              <a:latin typeface="Cambria Math" panose="02040503050406030204" pitchFamily="18" charset="0"/>
                            </a:rPr>
                            <m:t>9.8</m:t>
                          </m:r>
                        </m:num>
                        <m:den>
                          <m:r>
                            <a:rPr lang="ja-JP" altLang="ja-JP" sz="1050">
                              <a:latin typeface="Cambria Math" panose="02040503050406030204" pitchFamily="18" charset="0"/>
                            </a:rPr>
                            <m:t>2</m:t>
                          </m:r>
                          <m:r>
                            <a:rPr lang="ja-JP" altLang="ja-JP" sz="1050">
                              <a:latin typeface="Cambria Math" panose="02040503050406030204" pitchFamily="18" charset="0"/>
                            </a:rPr>
                            <m:t>𝐵</m:t>
                          </m:r>
                          <m:r>
                            <a:rPr lang="en-US" altLang="ja-JP" sz="1050" i="1" smtClean="0">
                              <a:latin typeface="Cambria Math" panose="02040503050406030204" pitchFamily="18" charset="0"/>
                            </a:rPr>
                            <m:t>×</m:t>
                          </m:r>
                          <m:r>
                            <a:rPr lang="ja-JP" altLang="ja-JP" sz="1050">
                              <a:latin typeface="Cambria Math" panose="02040503050406030204" pitchFamily="18" charset="0"/>
                            </a:rPr>
                            <m:t>𝐿</m:t>
                          </m:r>
                        </m:den>
                      </m:f>
                      <m:r>
                        <a:rPr lang="ja-JP" altLang="ja-JP" sz="1050">
                          <a:latin typeface="Cambria Math" panose="02040503050406030204" pitchFamily="18" charset="0"/>
                        </a:rPr>
                        <m:t>(</m:t>
                      </m:r>
                      <m:r>
                        <a:rPr lang="ja-JP" altLang="ja-JP" sz="1050">
                          <a:latin typeface="Cambria Math" panose="02040503050406030204" pitchFamily="18" charset="0"/>
                        </a:rPr>
                        <m:t>𝑘𝑃𝑎</m:t>
                      </m:r>
                      <m:r>
                        <a:rPr lang="ja-JP" altLang="ja-JP" sz="1050">
                          <a:latin typeface="Cambria Math" panose="02040503050406030204" pitchFamily="18" charset="0"/>
                        </a:rPr>
                        <m:t>)</m:t>
                      </m:r>
                    </m:oMath>
                  </m:oMathPara>
                </a14:m>
                <a:endParaRPr lang="ja-JP" altLang="ja-JP" sz="1050" dirty="0">
                  <a:latin typeface="Arial" panose="020B0604020202020204" pitchFamily="34" charset="0"/>
                  <a:cs typeface="Arial" panose="020B0604020202020204" pitchFamily="34" charset="0"/>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029289" y="2207690"/>
                <a:ext cx="3512565" cy="303609"/>
              </a:xfrm>
              <a:prstGeom prst="rect">
                <a:avLst/>
              </a:prstGeom>
              <a:blipFill>
                <a:blip r:embed="rId4"/>
                <a:stretch>
                  <a:fillRect l="-1042" t="-2000" r="-1042" b="-16000"/>
                </a:stretch>
              </a:blipFill>
            </p:spPr>
            <p:txBody>
              <a:bodyPr/>
              <a:lstStyle/>
              <a:p>
                <a:r>
                  <a:rPr lang="ja-JP" altLang="en-US">
                    <a:noFill/>
                  </a:rPr>
                  <a:t> </a:t>
                </a:r>
              </a:p>
            </p:txBody>
          </p:sp>
        </mc:Fallback>
      </mc:AlternateContent>
      <p:sp>
        <p:nvSpPr>
          <p:cNvPr id="11" name="テキスト ボックス 10"/>
          <p:cNvSpPr txBox="1"/>
          <p:nvPr/>
        </p:nvSpPr>
        <p:spPr>
          <a:xfrm>
            <a:off x="819980" y="2760938"/>
            <a:ext cx="4306833" cy="1200329"/>
          </a:xfrm>
          <a:prstGeom prst="rect">
            <a:avLst/>
          </a:prstGeom>
          <a:noFill/>
          <a:ln>
            <a:noFill/>
          </a:ln>
        </p:spPr>
        <p:txBody>
          <a:bodyPr wrap="square" rtlCol="0">
            <a:spAutoFit/>
          </a:bodyPr>
          <a:lstStyle/>
          <a:p>
            <a:pPr rtl="0"/>
            <a:r>
              <a:rPr lang="mn" sz="1200" dirty="0">
                <a:solidFill>
                  <a:prstClr val="black"/>
                </a:solidFill>
                <a:latin typeface="Arial" panose="020B0604020202020204" pitchFamily="34" charset="0"/>
                <a:cs typeface="Arial" panose="020B0604020202020204" pitchFamily="34" charset="0"/>
              </a:rPr>
              <a:t>W: Машины нийт масс (t)</a:t>
            </a:r>
          </a:p>
          <a:p>
            <a:pPr rtl="0"/>
            <a:r>
              <a:rPr lang="mn" sz="1200" dirty="0">
                <a:solidFill>
                  <a:prstClr val="black"/>
                </a:solidFill>
                <a:latin typeface="Arial" panose="020B0604020202020204" pitchFamily="34" charset="0"/>
                <a:cs typeface="Arial" panose="020B0604020202020204" pitchFamily="34" charset="0"/>
              </a:rPr>
              <a:t>S: Газарт тулах нийт талбай = 2B x L (㎡)</a:t>
            </a:r>
          </a:p>
          <a:p>
            <a:pPr rtl="0"/>
            <a:r>
              <a:rPr lang="mn" sz="1200" dirty="0">
                <a:solidFill>
                  <a:prstClr val="black"/>
                </a:solidFill>
                <a:latin typeface="Arial" panose="020B0604020202020204" pitchFamily="34" charset="0"/>
                <a:cs typeface="Arial" panose="020B0604020202020204" pitchFamily="34" charset="0"/>
              </a:rPr>
              <a:t>L: Нийт массын төлөв дэх тайвшруулагч дамар (сул дугуй) ба зүтгэх дугуй (хөтлөх дугуй) хоорондын төвийн зай (m)</a:t>
            </a:r>
          </a:p>
          <a:p>
            <a:pPr rtl="0"/>
            <a:r>
              <a:rPr lang="mn" sz="1200" dirty="0">
                <a:solidFill>
                  <a:prstClr val="black"/>
                </a:solidFill>
                <a:latin typeface="Arial" panose="020B0604020202020204" pitchFamily="34" charset="0"/>
                <a:cs typeface="Arial" panose="020B0604020202020204" pitchFamily="34" charset="0"/>
              </a:rPr>
              <a:t>B: Гинжний өргөн (m)</a:t>
            </a:r>
          </a:p>
        </p:txBody>
      </p:sp>
      <mc:AlternateContent xmlns:mc="http://schemas.openxmlformats.org/markup-compatibility/2006" xmlns:a14="http://schemas.microsoft.com/office/drawing/2010/main">
        <mc:Choice Requires="a14">
          <p:sp>
            <p:nvSpPr>
              <p:cNvPr id="13" name="テキスト ボックス 12"/>
              <p:cNvSpPr txBox="1"/>
              <p:nvPr/>
            </p:nvSpPr>
            <p:spPr>
              <a:xfrm>
                <a:off x="4937242" y="2260280"/>
                <a:ext cx="3482428" cy="242502"/>
              </a:xfrm>
              <a:prstGeom prst="rect">
                <a:avLst/>
              </a:prstGeom>
              <a:noFill/>
            </p:spPr>
            <p:txBody>
              <a:bodyPr wrap="none" lIns="0" tIns="0" rIns="0" bIns="0" rtlCol="0">
                <a:spAutoFit/>
              </a:bodyPr>
              <a:lstStyle/>
              <a:p>
                <a14:m>
                  <m:oMath xmlns:m="http://schemas.openxmlformats.org/officeDocument/2006/math">
                    <m:r>
                      <a:rPr lang="ja-JP" altLang="ja-JP" sz="1000">
                        <a:latin typeface="Cambria Math" panose="02040503050406030204" pitchFamily="18" charset="0"/>
                      </a:rPr>
                      <m:t>Газарт тулах дундаж даралт= </m:t>
                    </m:r>
                    <m:f>
                      <m:fPr>
                        <m:ctrlPr>
                          <a:rPr lang="ja-JP" altLang="ja-JP" sz="1000" i="1">
                            <a:latin typeface="Cambria Math" panose="02040503050406030204" pitchFamily="18" charset="0"/>
                          </a:rPr>
                        </m:ctrlPr>
                      </m:fPr>
                      <m:num>
                        <m:r>
                          <a:rPr lang="en-US" altLang="ja-JP" sz="1000">
                            <a:latin typeface="Cambria Math" panose="02040503050406030204" pitchFamily="18" charset="0"/>
                          </a:rPr>
                          <m:t>тэнхлэгийн ачаалал</m:t>
                        </m:r>
                        <m:r>
                          <a:rPr lang="en-US" altLang="ja-JP" sz="1000" i="1" smtClean="0">
                            <a:latin typeface="Cambria Math" panose="02040503050406030204" pitchFamily="18" charset="0"/>
                          </a:rPr>
                          <m:t>×</m:t>
                        </m:r>
                        <m:r>
                          <a:rPr lang="ja-JP" altLang="en-US" sz="1000" i="1">
                            <a:latin typeface="Cambria Math" panose="02040503050406030204" pitchFamily="18" charset="0"/>
                          </a:rPr>
                          <m:t> 9.8 </m:t>
                        </m:r>
                      </m:num>
                      <m:den>
                        <m:r>
                          <a:rPr lang="ja-JP" altLang="ja-JP" sz="1000">
                            <a:latin typeface="Cambria Math" panose="02040503050406030204" pitchFamily="18" charset="0"/>
                          </a:rPr>
                          <m:t>газарт тулах тодорхой талбай</m:t>
                        </m:r>
                      </m:den>
                    </m:f>
                  </m:oMath>
                </a14:m>
                <a:r>
                  <a:rPr lang="en-US" altLang="ja-JP" sz="1000" dirty="0">
                    <a:latin typeface="Arial" panose="020B0604020202020204" pitchFamily="34" charset="0"/>
                    <a:cs typeface="Arial" panose="020B0604020202020204" pitchFamily="34" charset="0"/>
                  </a:rPr>
                  <a:t> </a:t>
                </a:r>
                <a14:m>
                  <m:oMath xmlns:m="http://schemas.openxmlformats.org/officeDocument/2006/math">
                    <m:r>
                      <a:rPr lang="en-US" altLang="ja-JP" sz="1000">
                        <a:latin typeface="Cambria Math" panose="02040503050406030204" pitchFamily="18" charset="0"/>
                      </a:rPr>
                      <m:t>(</m:t>
                    </m:r>
                    <m:r>
                      <a:rPr lang="en-US" altLang="ja-JP" sz="1000">
                        <a:latin typeface="Cambria Math" panose="02040503050406030204" pitchFamily="18" charset="0"/>
                      </a:rPr>
                      <m:t>𝑘𝑃𝑎</m:t>
                    </m:r>
                    <m:r>
                      <a:rPr lang="en-US" altLang="ja-JP" sz="1000">
                        <a:latin typeface="Cambria Math" panose="02040503050406030204" pitchFamily="18" charset="0"/>
                      </a:rPr>
                      <m:t>)</m:t>
                    </m:r>
                  </m:oMath>
                </a14:m>
                <a:endParaRPr lang="ja-JP" altLang="ja-JP" sz="1000" dirty="0">
                  <a:latin typeface="Arial" panose="020B0604020202020204" pitchFamily="34" charset="0"/>
                  <a:cs typeface="Arial" panose="020B0604020202020204" pitchFamily="34" charset="0"/>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4937242" y="2260280"/>
                <a:ext cx="3482428" cy="242502"/>
              </a:xfrm>
              <a:prstGeom prst="rect">
                <a:avLst/>
              </a:prstGeom>
              <a:blipFill>
                <a:blip r:embed="rId5"/>
                <a:stretch>
                  <a:fillRect l="-1751" r="-1226" b="-17500"/>
                </a:stretch>
              </a:blipFill>
            </p:spPr>
            <p:txBody>
              <a:bodyPr/>
              <a:lstStyle/>
              <a:p>
                <a:r>
                  <a:rPr lang="ja-JP" altLang="en-US">
                    <a:noFill/>
                  </a:rPr>
                  <a:t> </a:t>
                </a:r>
              </a:p>
            </p:txBody>
          </p:sp>
        </mc:Fallback>
      </mc:AlternateContent>
      <p:pic>
        <p:nvPicPr>
          <p:cNvPr id="14" name="図 13"/>
          <p:cNvPicPr>
            <a:picLocks noChangeAspect="1"/>
          </p:cNvPicPr>
          <p:nvPr/>
        </p:nvPicPr>
        <p:blipFill>
          <a:blip r:embed="rId6"/>
          <a:stretch>
            <a:fillRect/>
          </a:stretch>
        </p:blipFill>
        <p:spPr>
          <a:xfrm>
            <a:off x="5063606" y="3620471"/>
            <a:ext cx="3240844" cy="2334264"/>
          </a:xfrm>
          <a:prstGeom prst="rect">
            <a:avLst/>
          </a:prstGeom>
        </p:spPr>
      </p:pic>
      <p:sp>
        <p:nvSpPr>
          <p:cNvPr id="12" name="テキスト ボックス 503">
            <a:extLst>
              <a:ext uri="{FF2B5EF4-FFF2-40B4-BE49-F238E27FC236}">
                <a16:creationId xmlns:a16="http://schemas.microsoft.com/office/drawing/2014/main" id="{73035A3A-8C23-4887-B12D-AEF68A92CE53}"/>
              </a:ext>
            </a:extLst>
          </p:cNvPr>
          <p:cNvSpPr txBox="1"/>
          <p:nvPr/>
        </p:nvSpPr>
        <p:spPr>
          <a:xfrm>
            <a:off x="2031067" y="3935236"/>
            <a:ext cx="575945"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cs typeface="Arial" panose="020B0604020202020204" pitchFamily="34" charset="0"/>
              </a:rPr>
              <a:t>Гинж</a:t>
            </a:r>
          </a:p>
        </p:txBody>
      </p:sp>
      <p:sp>
        <p:nvSpPr>
          <p:cNvPr id="15" name="テキスト ボックス 504">
            <a:extLst>
              <a:ext uri="{FF2B5EF4-FFF2-40B4-BE49-F238E27FC236}">
                <a16:creationId xmlns:a16="http://schemas.microsoft.com/office/drawing/2014/main" id="{208EB4AD-BE0C-4DB7-AB0E-0F30C8FAF038}"/>
              </a:ext>
            </a:extLst>
          </p:cNvPr>
          <p:cNvSpPr txBox="1"/>
          <p:nvPr/>
        </p:nvSpPr>
        <p:spPr>
          <a:xfrm>
            <a:off x="1503381" y="4780873"/>
            <a:ext cx="779049" cy="3340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cs typeface="Arial" panose="020B0604020202020204" pitchFamily="34" charset="0"/>
              </a:rPr>
              <a:t>Тайвшруулагч дамар</a:t>
            </a:r>
          </a:p>
        </p:txBody>
      </p:sp>
      <p:sp>
        <p:nvSpPr>
          <p:cNvPr id="16" name="テキスト ボックス 505">
            <a:extLst>
              <a:ext uri="{FF2B5EF4-FFF2-40B4-BE49-F238E27FC236}">
                <a16:creationId xmlns:a16="http://schemas.microsoft.com/office/drawing/2014/main" id="{46A0E020-5014-4D31-8055-C636640156EF}"/>
              </a:ext>
            </a:extLst>
          </p:cNvPr>
          <p:cNvSpPr txBox="1"/>
          <p:nvPr/>
        </p:nvSpPr>
        <p:spPr>
          <a:xfrm>
            <a:off x="2366093" y="4787603"/>
            <a:ext cx="696994"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cs typeface="Arial" panose="020B0604020202020204" pitchFamily="34" charset="0"/>
              </a:rPr>
              <a:t>Зүтгэх дугуй</a:t>
            </a:r>
          </a:p>
        </p:txBody>
      </p:sp>
      <p:sp>
        <p:nvSpPr>
          <p:cNvPr id="17" name="テキスト ボックス 506">
            <a:extLst>
              <a:ext uri="{FF2B5EF4-FFF2-40B4-BE49-F238E27FC236}">
                <a16:creationId xmlns:a16="http://schemas.microsoft.com/office/drawing/2014/main" id="{A95A4069-64A7-4604-877E-480D9BB3EABE}"/>
              </a:ext>
            </a:extLst>
          </p:cNvPr>
          <p:cNvSpPr txBox="1"/>
          <p:nvPr/>
        </p:nvSpPr>
        <p:spPr>
          <a:xfrm>
            <a:off x="4800532" y="3871983"/>
            <a:ext cx="920073" cy="2777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cs typeface="Arial" panose="020B0604020202020204" pitchFamily="34" charset="0"/>
              </a:rPr>
              <a:t>Тэнхлэгийн ачаалал</a:t>
            </a:r>
          </a:p>
        </p:txBody>
      </p:sp>
      <p:sp>
        <p:nvSpPr>
          <p:cNvPr id="18" name="テキスト ボックス 507">
            <a:extLst>
              <a:ext uri="{FF2B5EF4-FFF2-40B4-BE49-F238E27FC236}">
                <a16:creationId xmlns:a16="http://schemas.microsoft.com/office/drawing/2014/main" id="{C3D77169-A69F-4F77-9B3F-B49521330D57}"/>
              </a:ext>
            </a:extLst>
          </p:cNvPr>
          <p:cNvSpPr txBox="1"/>
          <p:nvPr/>
        </p:nvSpPr>
        <p:spPr>
          <a:xfrm>
            <a:off x="7728545" y="3922783"/>
            <a:ext cx="43307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cs typeface="Arial" panose="020B0604020202020204" pitchFamily="34" charset="0"/>
              </a:rPr>
              <a:t>Дугуй</a:t>
            </a:r>
          </a:p>
        </p:txBody>
      </p:sp>
      <p:sp>
        <p:nvSpPr>
          <p:cNvPr id="19" name="テキスト ボックス 508">
            <a:extLst>
              <a:ext uri="{FF2B5EF4-FFF2-40B4-BE49-F238E27FC236}">
                <a16:creationId xmlns:a16="http://schemas.microsoft.com/office/drawing/2014/main" id="{7E9D6402-D95C-48F0-97B1-8C38AB05FB23}"/>
              </a:ext>
            </a:extLst>
          </p:cNvPr>
          <p:cNvSpPr txBox="1"/>
          <p:nvPr/>
        </p:nvSpPr>
        <p:spPr>
          <a:xfrm>
            <a:off x="7226097" y="4805183"/>
            <a:ext cx="736803" cy="2472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900" kern="100" dirty="0">
                <a:effectLst/>
                <a:latin typeface="Arial" panose="020B0604020202020204" pitchFamily="34" charset="0"/>
                <a:cs typeface="Arial" panose="020B0604020202020204" pitchFamily="34" charset="0"/>
              </a:rPr>
              <a:t>Газрын гадаргуу</a:t>
            </a:r>
          </a:p>
        </p:txBody>
      </p:sp>
      <p:sp>
        <p:nvSpPr>
          <p:cNvPr id="20" name="テキスト ボックス 509">
            <a:extLst>
              <a:ext uri="{FF2B5EF4-FFF2-40B4-BE49-F238E27FC236}">
                <a16:creationId xmlns:a16="http://schemas.microsoft.com/office/drawing/2014/main" id="{F167B072-FCC2-4A2A-8C79-44BEF88601D7}"/>
              </a:ext>
            </a:extLst>
          </p:cNvPr>
          <p:cNvSpPr txBox="1"/>
          <p:nvPr/>
        </p:nvSpPr>
        <p:spPr>
          <a:xfrm>
            <a:off x="7441564" y="5376683"/>
            <a:ext cx="862885"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800" kern="100" dirty="0">
                <a:effectLst/>
                <a:latin typeface="Arial" panose="020B0604020202020204" pitchFamily="34" charset="0"/>
                <a:cs typeface="Arial" panose="020B0604020202020204" pitchFamily="34" charset="0"/>
              </a:rPr>
              <a:t>Газарт тулах тодорхой талбай</a:t>
            </a:r>
          </a:p>
        </p:txBody>
      </p:sp>
      <p:sp>
        <p:nvSpPr>
          <p:cNvPr id="21" name="テキスト ボックス 20">
            <a:extLst>
              <a:ext uri="{FF2B5EF4-FFF2-40B4-BE49-F238E27FC236}">
                <a16:creationId xmlns:a16="http://schemas.microsoft.com/office/drawing/2014/main" id="{31184644-F7DF-4B86-9BC1-AC1A3696C6E3}"/>
              </a:ext>
            </a:extLst>
          </p:cNvPr>
          <p:cNvSpPr txBox="1"/>
          <p:nvPr/>
        </p:nvSpPr>
        <p:spPr>
          <a:xfrm>
            <a:off x="4572000" y="6452605"/>
            <a:ext cx="4424162" cy="276999"/>
          </a:xfrm>
          <a:prstGeom prst="rect">
            <a:avLst/>
          </a:prstGeom>
          <a:noFill/>
          <a:ln>
            <a:solidFill>
              <a:schemeClr val="tx1"/>
            </a:solidFill>
          </a:ln>
        </p:spPr>
        <p:txBody>
          <a:bodyPr wrap="square" rtlCol="0">
            <a:spAutoFit/>
          </a:bodyPr>
          <a:lstStyle/>
          <a:p>
            <a:pPr algn="r" rtl="0"/>
            <a:r>
              <a:rPr lang="mn" sz="1200" dirty="0">
                <a:solidFill>
                  <a:prstClr val="black"/>
                </a:solidFill>
                <a:latin typeface="Arial" panose="020B0604020202020204" pitchFamily="34" charset="0"/>
                <a:cs typeface="Arial" panose="020B0604020202020204" pitchFamily="34" charset="0"/>
              </a:rPr>
              <a:t>Материалын 1</a:t>
            </a:r>
            <a:r>
              <a:rPr lang="en-US" sz="1200" dirty="0">
                <a:solidFill>
                  <a:prstClr val="black"/>
                </a:solidFill>
                <a:latin typeface="Arial" panose="020B0604020202020204" pitchFamily="34" charset="0"/>
                <a:cs typeface="Arial" panose="020B0604020202020204" pitchFamily="34" charset="0"/>
              </a:rPr>
              <a:t>3</a:t>
            </a:r>
            <a:r>
              <a:rPr lang="mn" sz="1200" dirty="0">
                <a:solidFill>
                  <a:prstClr val="black"/>
                </a:solidFill>
                <a:latin typeface="Arial" panose="020B0604020202020204" pitchFamily="34" charset="0"/>
                <a:cs typeface="Arial" panose="020B0604020202020204" pitchFamily="34" charset="0"/>
              </a:rPr>
              <a:t>-р хуудас/ Нэмэлт материалын 11-р хуудас</a:t>
            </a:r>
          </a:p>
        </p:txBody>
      </p:sp>
    </p:spTree>
    <p:extLst>
      <p:ext uri="{BB962C8B-B14F-4D97-AF65-F5344CB8AC3E}">
        <p14:creationId xmlns:p14="http://schemas.microsoft.com/office/powerpoint/2010/main" val="29711347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(2)</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261-р хуудас/ Нэмэлт материалын 138-р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дугаар бүлэг Аюулгүй байдлын стандартууд</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дугаар зүйл Барилгын машин механизм</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 дэх хэсэг Тээврийн хэрэгсэлд суурилсан барилгын машин механизм</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Дэд хэсэг 1.2 Бүтэц</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152 дугаар зүйл &lt;Урд гэрэл суурилуулах&gt;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механизмд урд гэрэл суурилуулах үүрэгтэй. Гэвч энэ нь аюулгүй ажиллахад шаардагдах гэрэлтүүлэгтэй газарт ашиглах тээврийн хэрэгсэлд суурилсан барилгын машин механизмд хамаарахгүй.</a:t>
            </a:r>
          </a:p>
          <a:p>
            <a:pPr marL="0" indent="0" rtl="0">
              <a:lnSpc>
                <a:spcPct val="100000"/>
              </a:lnSpc>
              <a:spcBef>
                <a:spcPts val="0"/>
              </a:spcBef>
              <a:buNone/>
            </a:pP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153 дугаар зүйл &lt;Толгойн хамгаалалт&gt;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хад чулуу унах зэрэг ажилчдад аюул учрах эрсдэлтэй газарт ※1 тээврийн хэрэгсэлд суурилсан барилгын машин механизм (Бульдозер, ковш, хаман ачигч машин, хүчит экскаватор болон буулгалт/ нураалтын машин механизмаар хязгаарлагдана.) ашиглахдаа харгалзах тээврийн хэрэгсэлд суурилсан барилгын машин механизмд бат бэх толгойн хамгаалалт※2-ыг суурилуулах үүрэгтэй.</a:t>
            </a:r>
          </a:p>
          <a:p>
            <a:pPr marL="898525" indent="-35560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1) "Хад чулуу унаж болзошгүй газар" гэдэг нь харгалзах машин механизм ашиглан ил ухалт, хайрга гаргах, хонгил зэрэг барилга угсралтын ажлыг гүйцэтгэх газар бөгөөд машин механизм ашигласны улмаас хад чулуу унаж болзошгүй газрыг хэлнэ.</a:t>
            </a:r>
          </a:p>
          <a:p>
            <a:pPr marL="543600" indent="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2) Толгойн хамгаалалтын тухайд 1975.9.26-ны өдрийн 559-р мэдэгдэлд бүтцийн стандартыг заасан.</a:t>
            </a:r>
            <a:endParaRPr lang="en-US" altLang="ja-JP" sz="1050" dirty="0">
              <a:solidFill>
                <a:srgbClr val="0070C0"/>
              </a:solidFill>
              <a:latin typeface="Arial" panose="020B0604020202020204" pitchFamily="34" charset="0"/>
              <a:ea typeface="Meiryo UI" panose="020B0604030504040204" pitchFamily="50" charset="-128"/>
              <a:cs typeface="Arial" panose="020B0604020202020204" pitchFamily="34" charset="0"/>
            </a:endParaRPr>
          </a:p>
          <a:p>
            <a:pPr marL="543600" indent="0" rtl="0">
              <a:lnSpc>
                <a:spcPct val="100000"/>
              </a:lnSpc>
              <a:spcBef>
                <a:spcPts val="0"/>
              </a:spcBef>
              <a:buNone/>
            </a:pPr>
            <a:endParaRPr lang="en-US" altLang="ja-JP" sz="1050" dirty="0">
              <a:solidFill>
                <a:srgbClr val="0070C0"/>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Дэд хэсэг 2 Тээврийн хэрэгсэлд суурилсан барилгын машин механизм ашиглахтай холбоотой аюулаас урьдчилан сэргийлэх</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154 дүгээр зүйл &lt;Судалгаа, бүртгэл тэмдэглэл&gt;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 ашиглан ажил гүйцэтгэхдээ харгалзах тээврийн хэрэгсэлд суурилсан барилгын машин механизм өнхрөх, нуралтаас үүдэн ажилчдад учрах аюулаас урьдчилан сэргийлэх зорилгоор тухайн газрын тогтоц, хөрсний онцлогийг урьдчилан судалж, судалгааны дүнг тэмдэглэх үүрэгтэй.</a:t>
            </a:r>
            <a:endParaRPr lang="ja-JP" altLang="en-US" sz="105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7221579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(3)</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262-р хуудас/ Нэмэлт материалын 139-р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155 дугаар зүйл &lt;Ажлын төлөвлөгөө&gt;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 ашиглан ажил гүйцэтгэхдээ өмнөх зүйлд заасан судалгааны дүнд  олж авсан бодит байдалд тохирсон ажлын төлөвлөгөөг урьдчилан гаргаж, тухайн ажлын төлөвлөгөөнд үндэслэн ажлыг гүйцэтгэх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Өмнөх хэсэгт заасан ажлын төлөвлөгөөнд дараах зүйлсийг тусгасан байх ёстой.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1 Ашиглах тээврийн хэрэгсэлд суурилсан барилгын машин механизмын төрөл, хүчин чадал</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2 Тээврийн хэрэгсэлд суурилсан барилгын машин механизмын ашиглалтын маршрут</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3 Тээврийн хэрэгсэлд суурилсан барилгын машин механизмаар гүйцэтгэх ажлын аргачлал</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Аж ахуйн нэгж, байгууллага нь 1дэх хэсэгт заасан ажлын төлөвлөгөөг боловсруулахдаа өмнөх хэсгийн 2 ба 3-т заасан зүйлсийг холбогдох ажилчдад мэдэгдэх үүрэгтэй.</a:t>
            </a: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156 дугаар зүйл &lt;Хурдны хязгаар&gt;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механизмаар (дээд хурд нь 10 км цагаас бага механизмыг тооцохгүй) ажил гүйцэтгэхдээ тухайн ажлыг гүйцэтгэх байршил, газрын тогтоц, хөрсний онцлог зэрэгт※ тохирсон тээврийн хэрэгсэлд суурилсан барилгын машин механизмын зохистой хурдны хязгаарыг тогтоож түүнийг мөрдөн ажил гүйцэтгэх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Өмнөх хэсэг дэх тээврийн хэрэгсэлд суурилсан барилгын машин механизмын жолооч/оператор нь тус зүйлд заасан хурдны хязгаарыг хэтрүүлэн тээврийн хэрэгсэлд суурилсан барилгын машин механизмыг жолоодож болохгүй.</a:t>
            </a: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542925" indent="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"Газрын тогтоц, хөрсний байдал зэрэгт"-ийн "зэрэгт" гэдэгт бусад машин механизм, тоног төхөөрөмж суурилуулсан тохиолдол мөн багтана.</a:t>
            </a:r>
            <a:endParaRPr lang="ja-JP" altLang="en-US" sz="1200" dirty="0">
              <a:solidFill>
                <a:srgbClr val="0070C0"/>
              </a:solidFill>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9108766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(4)</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262-р хуудас/ Нэмэлт материалын 140-р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157 дугаар зүйл &lt;Унаж өнхрөхөөс урьдчилан сэргийлэх&gt;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механизмаар ажил гүйцэтгэхдээ тээврийн хэрэгсэлд суурилсан барилгын машин механизм унаж, өнхөрснөөс үүдэн ажилтанд учирч болох аюулаас урьдчилан сэргийлэх үүднээс, харгалзах тээврийн хэрэгсэлд суурилсан барилгын машин механизмын ашиглалтын маршрутыг тогтоохдоо замын хөвөө нурахаас урьдчилан сэргийлэх, газрын тэгш бус суултаас урьдчилан сэргийлэх, шаардлагатай өргөнийг хадгалах зэрэг※1 шаардлагатай арга хэмжээг авах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Аж ахуйн нэгж, байгууллага нь замын хөвөө, хазгай налуу газар зэрэгт тээврийн хэрэгсэлд суурилсан барилгын машин механизмаар ажил гүйцэтгэхдээ тээврийн хэрэгсэлд суурилсан барилгын машин механизм унаж, өнхөрснөөс үүдэн ажилтанд аюул учирч болзошгүй тохиолдолд зохицуулагч томилон ※2, тухайн зохицуулагчаар тээврийн хэрэгсэлд суурилсан барилгын машин механизмыг чиглүүлүүлэх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Өмнөх хэсэгт заасан тээврийн хэрэгсэлд суурилсан барилгын машин механизмын жолооч/ оператор нь мөн хэсэгт заасан зохицуулагчийн өгсөн зааврыг дагаж мөрдөх үүрэгтэй.</a:t>
            </a:r>
            <a:endParaRPr lang="en-US" altLang="ja-JP" sz="16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542925" indent="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1 "Шаардлагатай өргөнийг хадгалах зэрэг" хэсгийн  "зэрэг" гэдэгт хамгаалалтын хашлага суурилуулж, тэмдэг тавих гэх мэт багтана.</a:t>
            </a:r>
          </a:p>
          <a:p>
            <a:pPr marL="809625" indent="-28800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2 Унах, өнхрөхөөс сэргийлж хамгаалалтын хашлага суурилуулан тэмдгийг зохистойгоор байрлуулсан тохиолдолд 2-р хэсэгт заасан зохицуулагчийг томилох шаардлагагүй.</a:t>
            </a: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157 дугаар зүйлийн 2</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замын хөвөө, хазгай налуу газар зэрэгт тээврийн хэрэгсэлд суурилсан барилгын машин механизмаар ажил гүйцэтгэхдээ тээврийн хэрэгсэлд суурилсан барилгын машин механизм унаж, өнхөрснөөс үүдэн ажилтанд аюул учрах эрсдэлтэй газруудад өнхрөхөөс хамгаалах бүтцийг бий болгох төдийгүй хамгаалах бүсээр тоноглогдоогүй тээврийн хэрэгсэлд суурилсан бусад барилгын машин механизмыг ашиглахгүй байх,  жолооч/ операторт хамгаалах бүс зүүлгэх шаардлагатай.</a:t>
            </a:r>
          </a:p>
        </p:txBody>
      </p:sp>
    </p:spTree>
    <p:extLst>
      <p:ext uri="{BB962C8B-B14F-4D97-AF65-F5344CB8AC3E}">
        <p14:creationId xmlns:p14="http://schemas.microsoft.com/office/powerpoint/2010/main" val="38107618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(5)</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263-р хуудас/ Нэмэлт материалын 141-р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158 дугаар зүйл &lt;Хүрэх, шүргэлцэхээс урьдчилан сэргийлэх&gt;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механизмаар ажил гүйцэтгэхдээ ажиллаж буй тээврийн хэрэгсэлд суурилсан барилгын машин механизмд хүрч шүргэлцсэнээс үүдэн ажилтанд аюул учрах эрсдэлтэй газруудад ажилчдыг оруулахыг хориглоно. Харин зохицуулагч томилон тухайн зохицуулагч тээврийн хэрэгсэлд суурилсан барилгын машин механизмыг чиглүүлэх тохиолдолд хамаарахгүй.</a:t>
            </a:r>
          </a:p>
          <a:p>
            <a:pPr marL="0" indent="0" rtl="0">
              <a:lnSpc>
                <a:spcPct val="100000"/>
              </a:lnSpc>
              <a:spcBef>
                <a:spcPts val="0"/>
              </a:spcBef>
              <a:buNone/>
            </a:pPr>
            <a:r>
              <a:rPr lang="mn" sz="1200" spc="-70">
                <a:solidFill>
                  <a:prstClr val="black"/>
                </a:solidFill>
                <a:latin typeface="Arial" panose="020B0604020202020204" pitchFamily="34" charset="0"/>
                <a:ea typeface="Meiryo UI" panose="020B0604030504040204" pitchFamily="50" charset="-128"/>
                <a:cs typeface="Arial" panose="020B0604020202020204" pitchFamily="34" charset="0"/>
              </a:rPr>
              <a:t>2 Өмнөх хэсэгт заасан тээврийн хэрэгсэлд суурилсан барилгын машин механизмын жолооч/оператор нь тус заалт дахь зохицуулагчийн зааврыг дагаж мөрдөх үүрэгтэй.</a:t>
            </a:r>
            <a:endParaRPr lang="en-US" altLang="ja-JP" sz="1200" spc="-7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809625" indent="-26670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"Аюул учрах эрсдэлтэй газрууд" гэдэгт машин механизмын ажиллах орчин төдийгүй гар, сум зэрэг ажлын тоног төхөөрөмжийн ажиллах хүрээ мөн багтана.</a:t>
            </a: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159 дүгээр зүйл &lt;Дохио&gt;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механизмыг ашиглах үеийн зохицуулагчийг томилохдоо тодорхой дохиог урьдчилан тогтоож, тухайн зохицуулагчаар харгалзах дохиог өгч ажиллуулах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Өмнөх хэсэгт заасан тээврийн хэрэгсэлд суурилсан барилгын машин механизмын жолооч/оператор нь тус заалт дахь дохиог дагаж мөрдөх үүрэгтэй.</a:t>
            </a:r>
          </a:p>
          <a:p>
            <a:pPr marL="0" indent="0" rtl="0">
              <a:lnSpc>
                <a:spcPct val="100000"/>
              </a:lnSpc>
              <a:spcBef>
                <a:spcPts val="0"/>
              </a:spcBef>
              <a:buNone/>
            </a:pP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160 дугаар зүйл &lt;Жолооны байрлалыг орхих үед авах арга хэмжээ&gt;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механизмын жолооч/оператороор тухайн жолооч/оператор жолооны байрлалыг орхих үед дараах арга хэмжээг авахуулах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1 Шанага, шүд зэрэг※1-ийг газарт буулгасан байх.</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2 Хөдөлгүүрийг зогсоон, тоормосыг татах зэргээр ※2 тээврийн хэрэгсэлд суурилсан барилгын машин механизм хөдлөхөөс урьдчилан сэргийлэх арга хэмжээ авах.</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Өмнөх хэсэгт заасан жолооч/оператор нь тээврийн хэрэгсэлд суурилсан барилгын машин механизмын жолооны байрлалыг орхихдоо ижил зүйл заалтад заасан арга хэмжээг авах үүрэгтэй.</a:t>
            </a: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542925" indent="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1 "Шанага, шүд зэрэг" -ийн "зэрэг" гэдэгт экскаватор (shoberu), хөрс зайлуулах хавтан гэх мэт багтана</a:t>
            </a:r>
          </a:p>
          <a:p>
            <a:pPr marL="542925" indent="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2 "Тоормосыг татах зэрэг" хэсгийн "зэрэг" гэдэгт шаантаг, тогтоогч зэргээр зогсоох гэх мэт багтана.</a:t>
            </a:r>
            <a:endParaRPr lang="en-US" altLang="ja-JP" sz="105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4956894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(6)</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264-р хуудас/ Нэмэлт материалын 142-р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161 дүгээр зүйл &lt;Тээврийн хэрэгсэлд суурилсан барилгын машин механизмыг зөөх&gt;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механизмыг зөөхийн тулд өөрөөр нь явуулах эсвэл чирэгчээр ачааны машин зэрэгт ※1 ачиж буулгахдаа ивүүр, далан  (morido) ашиглахдаа тухайн тээврийн хэрэгсэлд суурилсан барилгын машин механизм унаж өнхөрснөөс үүдэх аюулаас урьдчилан сэргийлэх зорилгоор дараах зүйлсийг баримтлах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 Ачиж буулгах ажлыг хавтгай, хатуу газар гүйцэтгэх.</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Ивүүр ашиглахдаа хангалттай ※2 урт, өргөнтэй, бат бөх ивүүрийг ашиглах ба тохирох налуу ※3 хэмд сайтар бэхлэх.</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Далан (morido), түр тулгуур зэргийг ашиглахдаа хангалттай өргөн, бат бэх байдал ※4, мөн тохирсон налуу хэмийг баримтлах.</a:t>
            </a:r>
          </a:p>
          <a:p>
            <a:pPr marL="543600" indent="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1 "Ачааны машин зэрэг" хэсгийн "зэрэг" гэдэгт трэйлер мөн багтана.</a:t>
            </a:r>
          </a:p>
          <a:p>
            <a:pPr marL="543600" indent="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2 "Хангалттай урт" хэсгийн "хангалттай" гэдэг нь ачих, буулгах зориулалттай тээврийн хэрэгсэлд суурилсан барилгын машин механизмын жин, овор хэмжээнээс хамаарч тогтно.</a:t>
            </a:r>
          </a:p>
          <a:p>
            <a:pPr marL="543600" indent="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3 "Тохирох налуу" гэдэг нь тухайн машин механизмын өгсөх чадвар зэрэг функцийг харгалзсан аюулгүй байх хэмжээний налууг хэлнэ.</a:t>
            </a:r>
          </a:p>
          <a:p>
            <a:pPr marL="809625" indent="-26670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4 “Далан (morido)-гийн бат бэх байдал” гэдэг нь далан (morido)-д үзүүртэй дүнз хадаж, сайтар нягтруулах зэрэг арга хэмжээ авснаар хангагдана.</a:t>
            </a:r>
          </a:p>
          <a:p>
            <a:pPr marL="0" indent="0" rtl="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162 дугаар зүйл &lt;Механизмд суухыг хязгаарлах&gt;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механизмаар ажил гүйцэтгэхдээ зорчигчийн суудал ※-аас өөр газарт ажилтныг суулгахыг хориглоно.</a:t>
            </a:r>
          </a:p>
          <a:p>
            <a:pPr marL="543600" indent="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"Зорчигчийн суудал" гэж жолоочийн суудал, хажуугийн суудал болон бусад суудлыг хэлнэ.</a:t>
            </a:r>
          </a:p>
          <a:p>
            <a:pPr marL="0" indent="0" rtl="0">
              <a:lnSpc>
                <a:spcPct val="100000"/>
              </a:lnSpc>
              <a:spcBef>
                <a:spcPts val="0"/>
              </a:spcBef>
              <a:buNone/>
            </a:pP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163 дугаар зүйл &lt;Ашиглалтын хязгаарлалт&gt;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механизмаар ажил гүйцэтгэхдээ унаж өнхрөх болон сум, гарыг ажиллуулах тоног төхөөрөмжийн эвдрэлээс үүдэн ажилтанд учрах аюулаас урьдчилан сэргийлэх зорилгоор харгалзах тээврийн хэрэгсэлд суурилсан барилгын машин механизмын бүтцэд суурилан тогтоогдсон ※тогтвортой хэм, ажлын дээд ачаалал зэргийг мөрдөх үүрэгтэй.</a:t>
            </a:r>
          </a:p>
          <a:p>
            <a:pPr marL="543600" indent="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"Бүтцэд суурилан тогтоогдсон" гэж тээврийн хэрэгсэлд суурилсан барилгын машин механизмын бүтцийн стандартад заасан зүйлийг хэлнэ.</a:t>
            </a:r>
          </a:p>
        </p:txBody>
      </p:sp>
    </p:spTree>
    <p:extLst>
      <p:ext uri="{BB962C8B-B14F-4D97-AF65-F5344CB8AC3E}">
        <p14:creationId xmlns:p14="http://schemas.microsoft.com/office/powerpoint/2010/main" val="36956436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(7)</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265-р хуудас/ Нэмэлт материалын 143-р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164 дүгээр зүйл. &lt;Үндсэн зориулалтаас бусад ашиглалтын хязгаарлалт&gt;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механизмыг хүчит экскаватороор ачаа өргөх(age), эсвэл экскаваторт зориулсан Clamshell хувин (шанага)-гаар ажилчин өргөж буулгах зэрэг үндсэн зориулалтаас бусад зорилгоор ашиглахыг хориглоно.</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Өмнөх хэсгийн заалт нь дараахын аль нэгт хамаарах тохиолдолд хамаарахгүй.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1 Ачаа өргөх (age) ажил※2 гүйцэтгэх ба дараахын  аль нэгт хамаарах тохиолдолд.</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а. Ажлын онцлогоос шалтгаалан зайлшгүй эсвэл аюулгүй ажиллахад шаардлагатай тохиолдолд ※3.</a:t>
            </a: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809625" indent="-809625"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в. Гар, шанага зэрэг ажлын төхөөрөмжийг дараахад бүгдэд нь хамаарах дэгээ, гогцоо (shakkuru) зэрэг металл тоноглол, бусад өргөх багаж хэрэгслээр тоноглож ашиглах ※4.</a:t>
            </a: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(1) Ачаалал өгөх ачааны жинд тохирсон хангалттай бат бөх※5 байх.</a:t>
            </a:r>
          </a:p>
          <a:p>
            <a:pPr marL="1076325" indent="-1076325"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(2) Түгжээ ашиглах зэргээс үүдэн тухайн багаж хэрэгслээс өргөгдсөн ачаа унах эрсдэлгүй байх.</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(3) Ажлын тоног төхөөрөмжөөс мултрах эрсдэлгүй зүйл байх ※6.</a:t>
            </a: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542925" indent="-542925"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　　</a:t>
            </a:r>
            <a:r>
              <a:rPr lang="mn" sz="1200" spc="-20">
                <a:solidFill>
                  <a:prstClr val="black"/>
                </a:solidFill>
                <a:latin typeface="Arial" panose="020B0604020202020204" pitchFamily="34" charset="0"/>
                <a:ea typeface="Meiryo UI" panose="020B0604030504040204" pitchFamily="50" charset="-128"/>
                <a:cs typeface="Arial" panose="020B0604020202020204" pitchFamily="34" charset="0"/>
              </a:rPr>
              <a:t>2 Ачаа өргөх(age)өөс өөр ажил гүйцэтгэх төдийгүй ажилтанд аюул учрах эрсдэлгүй тохиолдолд.</a:t>
            </a:r>
            <a:endParaRPr lang="en-US" altLang="ja-JP" sz="1200" spc="-2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542925" indent="-187325"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1 "Экскаваторт зориулсан Clamshell хувин  (шанага)-гаар ажилчдыг өргөх, буулгах зэрэг" хэсгийн 1 "зэрэг" гэдэгт сум, гар зэргийн оронд шат ашиглах гэх мэт багтана.</a:t>
            </a:r>
          </a:p>
          <a:p>
            <a:pPr marL="542925" indent="-187325"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2 "Ачаа өргөх (age) ажил" гэдэгт ачаа өлгөсөн сумыг эргүүлэх, ачаа өргөсөн байдалтай явах зэрэг багтана.</a:t>
            </a:r>
          </a:p>
          <a:p>
            <a:pPr marL="542925" indent="-187325" rtl="0">
              <a:lnSpc>
                <a:spcPct val="100000"/>
              </a:lnSpc>
              <a:spcBef>
                <a:spcPts val="0"/>
              </a:spcBef>
              <a:buNone/>
            </a:pPr>
            <a:r>
              <a:rPr lang="mn" sz="1050" spc="-10">
                <a:solidFill>
                  <a:srgbClr val="0070C0"/>
                </a:solidFill>
                <a:latin typeface="Arial" panose="020B0604020202020204" pitchFamily="34" charset="0"/>
                <a:ea typeface="Meiryo UI" panose="020B0604030504040204" pitchFamily="50" charset="-128"/>
                <a:cs typeface="Arial" panose="020B0604020202020204" pitchFamily="34" charset="0"/>
              </a:rPr>
              <a:t>Жич 3 "Ажлын онцлогоос шалтгаалан зайлшгүй эсвэл аюулгүй ажиллахад шаардлагатай тохиолдол" гэдэгт тээврийн хэрэгсэлд суурилсан барилгын машин механизм ашиглан ухалт хийх ажлын хүрээнд хөрс нуралтаас үүдэх эрсдлийг бууруулах зорилгоор, хьюм  (hyumu) хоолой зэргийг өргөхдөө, ажлын талбай зайтайгаас хөдөлгөөнт кран оруулж ажлыг гүйцэтгэснээр илүү замбараагүй байдал үүсч эрсдэл нэмэгдэж болзошгүй тохиолдол багтана.</a:t>
            </a:r>
          </a:p>
          <a:p>
            <a:pPr marL="542925" indent="-187325" rtl="0">
              <a:lnSpc>
                <a:spcPct val="100000"/>
              </a:lnSpc>
              <a:spcBef>
                <a:spcPts val="0"/>
              </a:spcBef>
              <a:buNone/>
            </a:pPr>
            <a:r>
              <a:rPr lang="mn" sz="1050" spc="-10">
                <a:solidFill>
                  <a:srgbClr val="0070C0"/>
                </a:solidFill>
                <a:latin typeface="Arial" panose="020B0604020202020204" pitchFamily="34" charset="0"/>
                <a:ea typeface="Meiryo UI" panose="020B0604030504040204" pitchFamily="50" charset="-128"/>
                <a:cs typeface="Arial" panose="020B0604020202020204" pitchFamily="34" charset="0"/>
              </a:rPr>
              <a:t>Жич 4 "Ажлын төхөөрөмжийг өргөх багаж хэрэгслээр тоноглож ашиглах үед" гэдэг нь ажлын тоног төхөөрөмжид дэгээ, гогцоо (shakkuru) , төмөр уяа, өлгөөтэй гинж зэрэг нь амархан унахааргүй бэхлэгдсэн бөгөөд эдгээрийг ашиглан ачаа өргөх тохиолдлыг хэлэх ба шанаганы хумсанд төмөр уяа  өлгөж өргөх тохиолдолд сум, гаранд шууд төмөр уяаг ороож эргүүлэн ачааг өргөх тохиолдол хамаарахгүй.</a:t>
            </a:r>
          </a:p>
          <a:p>
            <a:pPr marL="542925" indent="-187325"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5 Өргөх багаж хэрэгслийн бат бөх чанарын аюулгүй байдлын тоон үзүүлэлт (Өргөх(age) багаж хэрэгслийн таслах ачааллын утгыг 3-р зүйлийн 4 дэх ачааллын утгад хувааж гарсан тоог хэлнэ. ) нь 5 ба түүнээс дээш байх ёстой.</a:t>
            </a:r>
          </a:p>
          <a:p>
            <a:pPr marL="542925" indent="-187325"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6 “Ажлын тоног төхөөрөмжөөс мултрах эрсдэлгүй зүйл” гэдэг нь дэгээ зэргийг гагнаж бэхэлсэн тохиолдолд хайлалт, багалзуурын зузаан зэрэг нь хангалттай хэмжээнд байх төдийгүй, тухайн  бэхлэгдсэн хэсгийг битүү гагнасан зүйлийг хэлнэ.</a:t>
            </a:r>
            <a:endParaRPr lang="en-US" altLang="ja-JP" sz="1050" dirty="0">
              <a:solidFill>
                <a:srgbClr val="0070C0"/>
              </a:solidFill>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7491008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(8)</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100">
                <a:solidFill>
                  <a:prstClr val="black"/>
                </a:solidFill>
                <a:latin typeface="Arial" panose="020B0604020202020204" pitchFamily="34" charset="0"/>
                <a:cs typeface="Arial" panose="020B0604020202020204" pitchFamily="34" charset="0"/>
              </a:rPr>
              <a:t>Материалын 265-р хуудас/ Нэмэлт материалын 144-р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165 дугаар зүйл &lt;Засвар&gt;</a:t>
            </a:r>
          </a:p>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механизмыг засах, аттачмент суурилуулах, салгах ажлыг гүйцэтгэхдээ уг ажлыг удирдах ажилтныг томилж, тухайн ажилтнаар дараах арга хэмжээг авахуулах үүрэгтэй.</a:t>
            </a:r>
          </a:p>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1 Ажлын дарааллыг тогтоож, ажлыг удирдах.</a:t>
            </a:r>
          </a:p>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2 Дараах зүйлийн 1-т заасан аюулгүйн тулгуур, аюулгүйн блок болон 166.2.1 дэх хэсэгт заасан тавцангийн ашиглалтын байдлыг хянах.</a:t>
            </a: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en-US" altLang="ja-JP"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166 дугаар зүйл &lt;Сум буулгах үеийн аюулаас урьдчилан сэргийлэх.&gt;</a:t>
            </a:r>
          </a:p>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механизмын сум, гар зэргийг өргөж, түүний дор засвар, үзлэг хийхдээ сум, гар зэрэг санаандгүй унаснаас ажилтанд учрах аюулаас урьдчилан сэргийлэх зорилгоор тухайн ажлыг гүйцэтгэх ажилтанд аюулгүйн тулгуур, аюулгүйн блок зэргийг ашиглуулах үүрэгтэй.</a:t>
            </a:r>
          </a:p>
          <a:p>
            <a:pPr marL="0" indent="0" rtl="0">
              <a:lnSpc>
                <a:spcPct val="100000"/>
              </a:lnSpc>
              <a:spcBef>
                <a:spcPts val="0"/>
              </a:spcBef>
              <a:buNone/>
            </a:pPr>
            <a:r>
              <a:rPr lang="mn" sz="1400" spc="-40">
                <a:solidFill>
                  <a:prstClr val="black"/>
                </a:solidFill>
                <a:latin typeface="Arial" panose="020B0604020202020204" pitchFamily="34" charset="0"/>
                <a:ea typeface="Meiryo UI" panose="020B0604030504040204" pitchFamily="50" charset="-128"/>
                <a:cs typeface="Arial" panose="020B0604020202020204" pitchFamily="34" charset="0"/>
              </a:rPr>
              <a:t>2 Өмнөх хэсэгт заасан ажлыг гүйцэтгэх ажилтан нь тус хэсэгт заасан аюулгүйн тулгуур, аюулгүйн блок зэргийг ※ашиглах үүрэгтэй.</a:t>
            </a:r>
          </a:p>
          <a:p>
            <a:pPr marL="543600" indent="0" rtl="0">
              <a:lnSpc>
                <a:spcPct val="100000"/>
              </a:lnSpc>
              <a:spcBef>
                <a:spcPts val="0"/>
              </a:spcBef>
              <a:buNone/>
            </a:pPr>
            <a:r>
              <a:rPr lang="mn" sz="1100">
                <a:solidFill>
                  <a:srgbClr val="0070C0"/>
                </a:solidFill>
                <a:latin typeface="Arial" panose="020B0604020202020204" pitchFamily="34" charset="0"/>
                <a:ea typeface="Meiryo UI" panose="020B0604030504040204" pitchFamily="50" charset="-128"/>
                <a:cs typeface="Arial" panose="020B0604020202020204" pitchFamily="34" charset="0"/>
              </a:rPr>
              <a:t>Жич) "Аюулгүйн блок зэрэг" хэсгийн "зэрэг" гэдэгт тавцан зэрэг мөн багтана.</a:t>
            </a:r>
            <a:endParaRPr lang="en-US" altLang="ja-JP" sz="1100" dirty="0">
              <a:solidFill>
                <a:srgbClr val="0070C0"/>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5646708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(9)</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100">
                <a:solidFill>
                  <a:prstClr val="black"/>
                </a:solidFill>
                <a:latin typeface="Arial" panose="020B0604020202020204" pitchFamily="34" charset="0"/>
                <a:cs typeface="Arial" panose="020B0604020202020204" pitchFamily="34" charset="0"/>
              </a:rPr>
              <a:t>Материалын 268-р хуудас/ Нэмэлт материалын 144-р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166 дугаар зүйлийн 2 &lt;Аттачмент унаснаас үүсэх аюулаас урьдчилан сэргийлэх&gt;</a:t>
            </a:r>
          </a:p>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механизмын аттачментыг угсрах, салгахдаа аттачмент унаснаас үүдэн ажилтанд учрах аюулаас урьдчилан сэргийлэх үүднээс тухайн ажлыг гүйцэтгэх ажилтанд тавцан зэргийг ашиглуулах үүрэгтэй.</a:t>
            </a:r>
          </a:p>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2 Өмнөх хэсэгт заасан ажлыг гүйцэтгэх ажилтан нь ижил хэсэгт заасан тавцан зэргийг ашиглах үүрэгтэй.</a:t>
            </a: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166 дугаар зүйлийн 3 &lt;Аттачмент угсрахыг хязгаарлах&gt;</a:t>
            </a:r>
          </a:p>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механизмд бүтцийн үүднээс тогтоогдсон жингээс хэтэрсэн аттачментыг угсарч болохгүй.</a:t>
            </a:r>
          </a:p>
          <a:p>
            <a:pPr marL="0" indent="0" rtl="0">
              <a:lnSpc>
                <a:spcPct val="100000"/>
              </a:lnSpc>
              <a:spcBef>
                <a:spcPts val="0"/>
              </a:spcBef>
              <a:buNone/>
            </a:pPr>
            <a:endParaRPr lang="ja-JP" altLang="en-US" sz="14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166 дугаар зүйлийн 4 &lt;Аттачментын жинг ил байрлуулах&gt;</a:t>
            </a:r>
          </a:p>
          <a:p>
            <a:pPr marL="0" indent="0" rtl="0">
              <a:lnSpc>
                <a:spcPct val="100000"/>
              </a:lnSpc>
              <a:spcBef>
                <a:spcPts val="0"/>
              </a:spcBef>
              <a:buNone/>
            </a:pPr>
            <a:r>
              <a:rPr lang="mn" sz="1400">
                <a:solidFill>
                  <a:prstClr val="black"/>
                </a:solidFill>
                <a:latin typeface="Arial" panose="020B0604020202020204" pitchFamily="34" charset="0"/>
                <a:ea typeface="Meiryo UI" panose="020B0604030504040204" pitchFamily="50" charset="-128"/>
                <a:cs typeface="Arial" panose="020B0604020202020204" pitchFamily="34" charset="0"/>
              </a:rPr>
              <a:t>Аж ахуйн нэгж, байгууллага нь тээврийн хэрэгсэлд суурилсан барилгын машин механизмын аттачментыг солих үедээ жолооч/операторт сайтар харагдахуйц байрлалд уг аттачментын жинг (шанага, шүд зэргийг угсарсан тохиолдолд тухайн шанага, шүдний жин эсвэл даацын дээд хязгаарыг багтаана. Цаашид энэ зүйлд нэгэн адил хамаарна.) байрлуулах эсвэл тухайн тээврийн хэрэгсэлд суурилсан барилгын машин механизмын жолооч/оператор аттачментын жинг шууд шалгах боломжтой материалыг байршуулсан байх үүрэгтэй.</a:t>
            </a:r>
          </a:p>
        </p:txBody>
      </p:sp>
    </p:spTree>
    <p:extLst>
      <p:ext uri="{BB962C8B-B14F-4D97-AF65-F5344CB8AC3E}">
        <p14:creationId xmlns:p14="http://schemas.microsoft.com/office/powerpoint/2010/main" val="25627313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Хөдөлмөрийн аюулгүй байдал, эрүүл ахуйн журам (Хэсэгчлэн авав) (10)</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273-р хуудас/ Нэмэлт материалын 145-р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4 дүгээр бүлэг Тусгай журам</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Машин механизмыг лизингээр ашиглуулагчтай холбоотой тусгай журам</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666 дугаар зүйл &lt;Машин механизмыг лизингээр ашиглуулагчийн авах арга хэмжээ&gt;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Өмнөх хэсэгт заасан этгээд (цаашид "Машин механизмыг лизингээр ашиглуулагч" гэх) нь бусад аж ахуйн нэгж, байгууллагад харгалзах машин механизм зэргийг лизингээр ашиглуулахдаа дараах арга хэмжээг авах үүрэгтэй.</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 Харгалзах машин механизм зэрэгт урьдчилан※1 үзлэг хийж ямар нэгэн гажиг илэрсэн тохиолдолд засах эсвэл бусад шаардлагатай засвар үйлчилгээг хийх.</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Харгалзах машин механизм зэргийг лизингээр ашиглах аж ахуйн нэгж, байгууллагад дараах зүйлсийг тусгасан баримт бичгийг олгох.</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а. Тухайн машин механизм зэргийн хүчин чадал ※2</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b.  Тухайн машин механизм зэргийн онцлог, ашиглалттай холбоотой бусад анхаарах зүйл ※3</a:t>
            </a:r>
          </a:p>
          <a:p>
            <a:pPr marL="0" indent="0" rtl="0">
              <a:lnSpc>
                <a:spcPct val="100000"/>
              </a:lnSpc>
              <a:spcBef>
                <a:spcPts val="0"/>
              </a:spcBef>
              <a:buNone/>
            </a:pPr>
            <a:r>
              <a:rPr lang="mn" sz="1200" spc="-30">
                <a:solidFill>
                  <a:prstClr val="black"/>
                </a:solidFill>
                <a:latin typeface="Arial" panose="020B0604020202020204" pitchFamily="34" charset="0"/>
                <a:ea typeface="Meiryo UI" panose="020B0604030504040204" pitchFamily="50" charset="-128"/>
                <a:cs typeface="Arial" panose="020B0604020202020204" pitchFamily="34" charset="0"/>
              </a:rPr>
              <a:t>2 Өмнөх хэсгийн заалт нь машин механизмыг лизингээр ашиглуулах бөгөөд тухайн зээлдэгчийн  авах машин механизмыг худалдан авах үеийн төрөл зүйлийн сонголт, авснаас хойших засвар үйлчилгээ зэрэг эзэмшигчийн хийх ажилд (Жижиг дунд бизнес эрхлэгчдэд зориулсан Тоног төхөөрөмж нэвтрүүлэхэд санхүүгийн дэмжлэг үзүүлэх тухай хуулийн (1956 оны 115 тоот хууль) 2.6-д -р зүйлийн 6-д заасан нийслэл мужийн тоног төхөөрөмжийн лизингийн үйлчилгээ үзүүлдэг байгууллагуудын явуулж буй тоног төхөөрөмжийн лизингийн үйлчилгээ багтсан ) хамаарахгүй ※4.</a:t>
            </a: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809625" indent="-26670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1 "Урьдчилан" гэдэг нь лизингээр ашиглуулах тутамд бүхэлд нь үзлэг хийх гэсэн үг биш бөгөөд ашиглалтын байдлаас шалтгаалан шаардлагатай хэсгүүдээр хязгаарлаж болно.</a:t>
            </a:r>
          </a:p>
          <a:p>
            <a:pPr marL="809625" indent="-26670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2 "Тухайн машин механизм зэргийн хүчин чадал" гэдэг нь тээврийн хэрэгсэлд суурилсан барилгын машин механизмыг ашиглахад зайлшгүй шаардлагатай хүчин чадал, тухайлбал тогтвортой хэм, шанаганы багтаамж зэрэг гол үзүүлэлтийг хэлнэ.</a:t>
            </a:r>
          </a:p>
          <a:p>
            <a:pPr marL="809625" indent="-26670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3 "Ашиглахад анхаарах бусад зүйлс" гэдэг нь ашиглах түлш, тохиргоо хийх  арга зэрэг тухайн машин механизмыг ашиглахад анхаарах зүйлсийг хэлнэ.</a:t>
            </a:r>
          </a:p>
          <a:p>
            <a:pPr marL="809625" indent="-266700" rtl="0">
              <a:lnSpc>
                <a:spcPct val="100000"/>
              </a:lnSpc>
              <a:spcBef>
                <a:spcPts val="0"/>
              </a:spcBef>
              <a:buNone/>
            </a:pPr>
            <a:r>
              <a:rPr lang="mn" sz="1050">
                <a:solidFill>
                  <a:srgbClr val="0070C0"/>
                </a:solidFill>
                <a:latin typeface="Arial" panose="020B0604020202020204" pitchFamily="34" charset="0"/>
                <a:ea typeface="Meiryo UI" panose="020B0604030504040204" pitchFamily="50" charset="-128"/>
                <a:cs typeface="Arial" panose="020B0604020202020204" pitchFamily="34" charset="0"/>
              </a:rPr>
              <a:t>Жич 4   2 дахь хэсгийг агуулга нь лизингийн хэлбэрийг санхүүгийн хэрэгсэл болгон ашиглаж байгаа тохиолдолд хамаарахгүй гэсэн үг юм.</a:t>
            </a:r>
          </a:p>
        </p:txBody>
      </p:sp>
    </p:spTree>
    <p:extLst>
      <p:ext uri="{BB962C8B-B14F-4D97-AF65-F5344CB8AC3E}">
        <p14:creationId xmlns:p14="http://schemas.microsoft.com/office/powerpoint/2010/main" val="3070916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Тээврийн хэрэгсэлд суурилсан барилгын машин механизмын бүтцийн стандарт (Хэсэгчлэн авав)</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276-р хуудас/ Нэмэлт материалын 146-р хуудас</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1-р зүйл &lt;Бат бөх чанар&gt;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2 дугаар зүйл &lt;Тогтвортой хэм&gt;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3 дугаар зүйл (Гадас зоох машин ба гадас сугалах машины тогтвортой хэм)</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4 дүгээр зүйл (Ухалтын машин механизм (гинжит төрлийг тооцохгүй) ба буулгах/нураах машин механизмын (гинжит төрлийг тооцохгүй) хойд хэсгийн тогтвортой хэм)</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5 дугаар зүйл &lt;Жолоодлогын тоормос&gt;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6 дугаар зүйл &lt;Ажлын тоног төхөөрөмжийн тоормос&gt;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7 дугаар зүйл &lt;Явагч төхөөрөмжийн ашиглалтын хэсэг&gt;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8 дугаар зүйл (Тухайн ажиллуулах хэсгийн функц, ажиллуулах арга зэрэгтэй холбоотой шаардлагатай зүйлс)</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9 дүгээр зүйл &lt;Жолоодоход шаардлагатай үзэгдэх орчин, бусад&gt;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10 дугаар зүйл &lt;Өргөх төхөөрөмж&gt;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11 дүгээр зүйл &lt;Гарыг өргөх, буулгах үеийн аюулаас урьдчилан сэргийлэх төхөөрөмж&gt;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12 дугаар зүйл &lt;Чиглэл заагч&gt;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13 дугаар зүйл &lt;Анхааруулах төхөөрөмж&gt;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13-2 дугаар зүйл &lt;Ажиллах хүрээнээс хэтэрсэн үед автоматаар зогсоох төхөөрөмж, бусад&gt;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14-р зүйл &lt;Аюулгүйн хавхлага, бусад&gt;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15 дугаар зүйл &lt;Тэмдэглэгээ&gt;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16 дугаар зүйл &lt;Тусгай бүтэцтэй тээврийн хэрэгсэлд суурилсан барилгын машин механизм&gt;</a:t>
            </a:r>
          </a:p>
          <a:p>
            <a:pPr marL="0" indent="0" rtl="0">
              <a:lnSpc>
                <a:spcPct val="100000"/>
              </a:lnSpc>
              <a:spcBef>
                <a:spcPts val="0"/>
              </a:spcBef>
              <a:buNone/>
            </a:pPr>
            <a:r>
              <a:rPr lang="mn" sz="1200">
                <a:solidFill>
                  <a:prstClr val="black"/>
                </a:solidFill>
                <a:latin typeface="Arial" panose="020B0604020202020204" pitchFamily="34" charset="0"/>
                <a:ea typeface="Meiryo UI" panose="020B0604030504040204" pitchFamily="50" charset="-128"/>
                <a:cs typeface="Arial" panose="020B0604020202020204" pitchFamily="34" charset="0"/>
              </a:rPr>
              <a:t>17 дугаар зүйл &lt;Үл хамаарна&gt;</a:t>
            </a:r>
          </a:p>
        </p:txBody>
      </p:sp>
    </p:spTree>
    <p:extLst>
      <p:ext uri="{BB962C8B-B14F-4D97-AF65-F5344CB8AC3E}">
        <p14:creationId xmlns:p14="http://schemas.microsoft.com/office/powerpoint/2010/main" val="159908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mn" sz="3200">
                <a:latin typeface="Arial" panose="020B0604020202020204" pitchFamily="34" charset="0"/>
                <a:ea typeface="+mn-ea"/>
                <a:cs typeface="Arial" panose="020B0604020202020204" pitchFamily="34" charset="0"/>
              </a:rPr>
              <a:t>2-р бүлэг Тээврийн хэрэгсэлд суурилсан барилгын машин механизмын үндсэн хөдөлгүүр ба гидравлик төхөөрөмж</a:t>
            </a:r>
            <a:endParaRPr kumimoji="1" lang="ja-JP" altLang="en-US" sz="3200"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04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Үндсэн хөдөлгүүр</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025900" y="6452605"/>
            <a:ext cx="49702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16-р хуудас/ Нэмэлт материалын 12-р хуудас</a:t>
            </a:r>
          </a:p>
        </p:txBody>
      </p:sp>
      <p:sp>
        <p:nvSpPr>
          <p:cNvPr id="7" name="テキスト ボックス 6"/>
          <p:cNvSpPr txBox="1"/>
          <p:nvPr/>
        </p:nvSpPr>
        <p:spPr>
          <a:xfrm>
            <a:off x="2965763" y="2032382"/>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Дизель хөдөлгүүр ба бензин хөдөлгүүрийн харьцуулалт</a:t>
            </a:r>
          </a:p>
        </p:txBody>
      </p:sp>
      <p:pic>
        <p:nvPicPr>
          <p:cNvPr id="2" name="図 1"/>
          <p:cNvPicPr>
            <a:picLocks noChangeAspect="1"/>
          </p:cNvPicPr>
          <p:nvPr/>
        </p:nvPicPr>
        <p:blipFill>
          <a:blip r:embed="rId3"/>
          <a:stretch>
            <a:fillRect/>
          </a:stretch>
        </p:blipFill>
        <p:spPr>
          <a:xfrm>
            <a:off x="690562" y="2309381"/>
            <a:ext cx="7762875" cy="2771775"/>
          </a:xfrm>
          <a:prstGeom prst="rect">
            <a:avLst/>
          </a:prstGeom>
        </p:spPr>
      </p:pic>
      <p:sp>
        <p:nvSpPr>
          <p:cNvPr id="8" name="テキスト ボックス 544">
            <a:extLst>
              <a:ext uri="{FF2B5EF4-FFF2-40B4-BE49-F238E27FC236}">
                <a16:creationId xmlns:a16="http://schemas.microsoft.com/office/drawing/2014/main" id="{C98737A5-3F48-4942-9448-D1D167976D80}"/>
              </a:ext>
            </a:extLst>
          </p:cNvPr>
          <p:cNvSpPr txBox="1"/>
          <p:nvPr/>
        </p:nvSpPr>
        <p:spPr>
          <a:xfrm>
            <a:off x="2354834" y="2400151"/>
            <a:ext cx="90691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1600" kern="100">
                <a:effectLst/>
                <a:latin typeface="Arial" panose="020B0604020202020204" pitchFamily="34" charset="0"/>
                <a:ea typeface="游ゴシック" panose="020B0400000000000000" pitchFamily="50" charset="-128"/>
                <a:cs typeface="Arial" panose="020B0604020202020204" pitchFamily="34" charset="0"/>
              </a:rPr>
              <a:t>Төрөл</a:t>
            </a:r>
          </a:p>
        </p:txBody>
      </p:sp>
      <p:sp>
        <p:nvSpPr>
          <p:cNvPr id="9" name="テキスト ボックス 545">
            <a:extLst>
              <a:ext uri="{FF2B5EF4-FFF2-40B4-BE49-F238E27FC236}">
                <a16:creationId xmlns:a16="http://schemas.microsoft.com/office/drawing/2014/main" id="{CE909183-09DE-46E8-AB98-5152CE90B267}"/>
              </a:ext>
            </a:extLst>
          </p:cNvPr>
          <p:cNvSpPr txBox="1"/>
          <p:nvPr/>
        </p:nvSpPr>
        <p:spPr>
          <a:xfrm>
            <a:off x="826452" y="2612040"/>
            <a:ext cx="67849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600" kern="100" dirty="0">
                <a:effectLst/>
                <a:latin typeface="Arial" panose="020B0604020202020204" pitchFamily="34" charset="0"/>
                <a:ea typeface="游ゴシック" panose="020B0400000000000000" pitchFamily="50" charset="-128"/>
                <a:cs typeface="Arial" panose="020B0604020202020204" pitchFamily="34" charset="0"/>
              </a:rPr>
              <a:t>Зүйл</a:t>
            </a:r>
          </a:p>
        </p:txBody>
      </p:sp>
      <p:sp>
        <p:nvSpPr>
          <p:cNvPr id="10" name="テキスト ボックス 546">
            <a:extLst>
              <a:ext uri="{FF2B5EF4-FFF2-40B4-BE49-F238E27FC236}">
                <a16:creationId xmlns:a16="http://schemas.microsoft.com/office/drawing/2014/main" id="{74F2903F-8C34-4891-B45D-29E27608399D}"/>
              </a:ext>
            </a:extLst>
          </p:cNvPr>
          <p:cNvSpPr txBox="1"/>
          <p:nvPr/>
        </p:nvSpPr>
        <p:spPr>
          <a:xfrm>
            <a:off x="804227" y="2945271"/>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600" kern="100" dirty="0">
                <a:effectLst/>
                <a:latin typeface="Arial" panose="020B0604020202020204" pitchFamily="34" charset="0"/>
                <a:ea typeface="游ゴシック" panose="020B0400000000000000" pitchFamily="50" charset="-128"/>
                <a:cs typeface="Arial" panose="020B0604020202020204" pitchFamily="34" charset="0"/>
              </a:rPr>
              <a:t>Түлшний төрөл</a:t>
            </a:r>
          </a:p>
          <a:p>
            <a:pPr algn="just" rtl="0"/>
            <a:r>
              <a:rPr lang="mn" sz="1600" kern="100" dirty="0">
                <a:effectLst/>
                <a:latin typeface="Arial" panose="020B0604020202020204" pitchFamily="34" charset="0"/>
                <a:ea typeface="游ゴシック" panose="020B0400000000000000" pitchFamily="50" charset="-128"/>
                <a:cs typeface="Arial" panose="020B0604020202020204" pitchFamily="34" charset="0"/>
              </a:rPr>
              <a:t> </a:t>
            </a:r>
            <a:endParaRPr lang="ja-JP" sz="1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1" name="テキスト ボックス 547">
            <a:extLst>
              <a:ext uri="{FF2B5EF4-FFF2-40B4-BE49-F238E27FC236}">
                <a16:creationId xmlns:a16="http://schemas.microsoft.com/office/drawing/2014/main" id="{87AB2EAC-3DEF-4DE9-B15F-118FC40B2E79}"/>
              </a:ext>
            </a:extLst>
          </p:cNvPr>
          <p:cNvSpPr txBox="1"/>
          <p:nvPr/>
        </p:nvSpPr>
        <p:spPr>
          <a:xfrm>
            <a:off x="804227" y="3247206"/>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Асалтын хэлбэр</a:t>
            </a:r>
          </a:p>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 </a:t>
            </a:r>
            <a:endParaRPr lang="ja-JP" sz="16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2" name="テキスト ボックス 548">
            <a:extLst>
              <a:ext uri="{FF2B5EF4-FFF2-40B4-BE49-F238E27FC236}">
                <a16:creationId xmlns:a16="http://schemas.microsoft.com/office/drawing/2014/main" id="{4C4AC11E-0334-4B4B-9E80-2EDDD99A6EB8}"/>
              </a:ext>
            </a:extLst>
          </p:cNvPr>
          <p:cNvSpPr txBox="1"/>
          <p:nvPr/>
        </p:nvSpPr>
        <p:spPr>
          <a:xfrm>
            <a:off x="804227" y="3549141"/>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Нэг морины хүч тутмын хөдөлгүүрийн чадал</a:t>
            </a:r>
          </a:p>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 </a:t>
            </a:r>
            <a:endParaRPr lang="ja-JP" sz="16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3" name="テキスト ボックス 549">
            <a:extLst>
              <a:ext uri="{FF2B5EF4-FFF2-40B4-BE49-F238E27FC236}">
                <a16:creationId xmlns:a16="http://schemas.microsoft.com/office/drawing/2014/main" id="{C7B6379A-9E96-4D7C-A7DD-27715B63BC65}"/>
              </a:ext>
            </a:extLst>
          </p:cNvPr>
          <p:cNvSpPr txBox="1"/>
          <p:nvPr/>
        </p:nvSpPr>
        <p:spPr>
          <a:xfrm>
            <a:off x="804227" y="3851076"/>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Нэг морины хүч тутмын үнэ</a:t>
            </a:r>
          </a:p>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 </a:t>
            </a:r>
            <a:endParaRPr lang="ja-JP" sz="16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4" name="テキスト ボックス 550">
            <a:extLst>
              <a:ext uri="{FF2B5EF4-FFF2-40B4-BE49-F238E27FC236}">
                <a16:creationId xmlns:a16="http://schemas.microsoft.com/office/drawing/2014/main" id="{1B1B1C47-A754-4530-9651-BCC144BA5D78}"/>
              </a:ext>
            </a:extLst>
          </p:cNvPr>
          <p:cNvSpPr txBox="1"/>
          <p:nvPr/>
        </p:nvSpPr>
        <p:spPr>
          <a:xfrm>
            <a:off x="804227" y="4153011"/>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Дулаан ашиглалт</a:t>
            </a:r>
          </a:p>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 </a:t>
            </a:r>
            <a:endParaRPr lang="ja-JP" sz="16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5" name="テキスト ボックス 551">
            <a:extLst>
              <a:ext uri="{FF2B5EF4-FFF2-40B4-BE49-F238E27FC236}">
                <a16:creationId xmlns:a16="http://schemas.microsoft.com/office/drawing/2014/main" id="{434A27F7-7C27-4389-8A12-3870077465DF}"/>
              </a:ext>
            </a:extLst>
          </p:cNvPr>
          <p:cNvSpPr txBox="1"/>
          <p:nvPr/>
        </p:nvSpPr>
        <p:spPr>
          <a:xfrm>
            <a:off x="804227" y="4454948"/>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Ашиглалтын зардал</a:t>
            </a:r>
          </a:p>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 </a:t>
            </a:r>
            <a:endParaRPr lang="ja-JP" sz="1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6" name="テキスト ボックス 552">
            <a:extLst>
              <a:ext uri="{FF2B5EF4-FFF2-40B4-BE49-F238E27FC236}">
                <a16:creationId xmlns:a16="http://schemas.microsoft.com/office/drawing/2014/main" id="{EDBBFFF0-DAA7-4C5F-8510-26DA7023622A}"/>
              </a:ext>
            </a:extLst>
          </p:cNvPr>
          <p:cNvSpPr txBox="1"/>
          <p:nvPr/>
        </p:nvSpPr>
        <p:spPr>
          <a:xfrm>
            <a:off x="820102" y="4768052"/>
            <a:ext cx="245014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Түймрийн аюул</a:t>
            </a:r>
          </a:p>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 </a:t>
            </a:r>
            <a:endParaRPr lang="ja-JP" sz="1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7" name="テキスト ボックス 553">
            <a:extLst>
              <a:ext uri="{FF2B5EF4-FFF2-40B4-BE49-F238E27FC236}">
                <a16:creationId xmlns:a16="http://schemas.microsoft.com/office/drawing/2014/main" id="{7FDDD3B4-BEE4-48C8-BBA1-D20EE72C6433}"/>
              </a:ext>
            </a:extLst>
          </p:cNvPr>
          <p:cNvSpPr txBox="1"/>
          <p:nvPr/>
        </p:nvSpPr>
        <p:spPr>
          <a:xfrm>
            <a:off x="3342481" y="2490098"/>
            <a:ext cx="2436019"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Дизель хөдөлгүүр</a:t>
            </a:r>
          </a:p>
          <a:p>
            <a:pPr algn="just" rtl="0"/>
            <a:r>
              <a:rPr lang="mn" sz="1600" kern="100">
                <a:effectLst/>
                <a:latin typeface="Arial" panose="020B0604020202020204" pitchFamily="34" charset="0"/>
                <a:ea typeface="游ゴシック" panose="020B0400000000000000" pitchFamily="50" charset="-128"/>
                <a:cs typeface="Arial" panose="020B0604020202020204" pitchFamily="34" charset="0"/>
              </a:rPr>
              <a:t> </a:t>
            </a:r>
            <a:endParaRPr lang="ja-JP" sz="1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8" name="テキスト ボックス 554">
            <a:extLst>
              <a:ext uri="{FF2B5EF4-FFF2-40B4-BE49-F238E27FC236}">
                <a16:creationId xmlns:a16="http://schemas.microsoft.com/office/drawing/2014/main" id="{176CDC05-B07C-4BB8-9950-3E0EC90E74D0}"/>
              </a:ext>
            </a:extLst>
          </p:cNvPr>
          <p:cNvSpPr txBox="1"/>
          <p:nvPr/>
        </p:nvSpPr>
        <p:spPr>
          <a:xfrm>
            <a:off x="3442502" y="2924482"/>
            <a:ext cx="2241014"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Дизель (keiyu)</a:t>
            </a:r>
          </a:p>
        </p:txBody>
      </p:sp>
      <p:sp>
        <p:nvSpPr>
          <p:cNvPr id="19" name="テキスト ボックス 555">
            <a:extLst>
              <a:ext uri="{FF2B5EF4-FFF2-40B4-BE49-F238E27FC236}">
                <a16:creationId xmlns:a16="http://schemas.microsoft.com/office/drawing/2014/main" id="{3C21D803-5D38-4D7F-A501-AE5B37291353}"/>
              </a:ext>
            </a:extLst>
          </p:cNvPr>
          <p:cNvSpPr txBox="1"/>
          <p:nvPr/>
        </p:nvSpPr>
        <p:spPr>
          <a:xfrm>
            <a:off x="3357085" y="3262012"/>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Агаар шахалтын замаар өөрөө асдаг</a:t>
            </a:r>
          </a:p>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 </a:t>
            </a:r>
            <a:endParaRPr lang="ja-JP" sz="1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0" name="テキスト ボックス 556">
            <a:extLst>
              <a:ext uri="{FF2B5EF4-FFF2-40B4-BE49-F238E27FC236}">
                <a16:creationId xmlns:a16="http://schemas.microsoft.com/office/drawing/2014/main" id="{2AF62703-CA09-4173-8EA8-BEAD8AF468CA}"/>
              </a:ext>
            </a:extLst>
          </p:cNvPr>
          <p:cNvSpPr txBox="1"/>
          <p:nvPr/>
        </p:nvSpPr>
        <p:spPr>
          <a:xfrm>
            <a:off x="3357085" y="3535625"/>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Хүнд</a:t>
            </a:r>
          </a:p>
        </p:txBody>
      </p:sp>
      <p:sp>
        <p:nvSpPr>
          <p:cNvPr id="21" name="テキスト ボックス 557">
            <a:extLst>
              <a:ext uri="{FF2B5EF4-FFF2-40B4-BE49-F238E27FC236}">
                <a16:creationId xmlns:a16="http://schemas.microsoft.com/office/drawing/2014/main" id="{67C9035C-9ABE-48CD-B310-3E430AB02591}"/>
              </a:ext>
            </a:extLst>
          </p:cNvPr>
          <p:cNvSpPr txBox="1"/>
          <p:nvPr/>
        </p:nvSpPr>
        <p:spPr>
          <a:xfrm>
            <a:off x="3357720" y="3839684"/>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Өндөр</a:t>
            </a:r>
          </a:p>
        </p:txBody>
      </p:sp>
      <p:sp>
        <p:nvSpPr>
          <p:cNvPr id="22" name="テキスト ボックス 558">
            <a:extLst>
              <a:ext uri="{FF2B5EF4-FFF2-40B4-BE49-F238E27FC236}">
                <a16:creationId xmlns:a16="http://schemas.microsoft.com/office/drawing/2014/main" id="{F5E367DC-E6F4-40C1-A010-CCFD921A7B06}"/>
              </a:ext>
            </a:extLst>
          </p:cNvPr>
          <p:cNvSpPr txBox="1"/>
          <p:nvPr/>
        </p:nvSpPr>
        <p:spPr>
          <a:xfrm>
            <a:off x="3342481" y="4150206"/>
            <a:ext cx="2436019"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Сайн (30-40%)</a:t>
            </a:r>
          </a:p>
        </p:txBody>
      </p:sp>
      <p:sp>
        <p:nvSpPr>
          <p:cNvPr id="23" name="テキスト ボックス 559">
            <a:extLst>
              <a:ext uri="{FF2B5EF4-FFF2-40B4-BE49-F238E27FC236}">
                <a16:creationId xmlns:a16="http://schemas.microsoft.com/office/drawing/2014/main" id="{BAC5150C-4A5C-4405-9DE8-240BCFB238B1}"/>
              </a:ext>
            </a:extLst>
          </p:cNvPr>
          <p:cNvSpPr txBox="1"/>
          <p:nvPr/>
        </p:nvSpPr>
        <p:spPr>
          <a:xfrm>
            <a:off x="3357085" y="445075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Хялбар</a:t>
            </a:r>
          </a:p>
        </p:txBody>
      </p:sp>
      <p:sp>
        <p:nvSpPr>
          <p:cNvPr id="24" name="テキスト ボックス 560">
            <a:extLst>
              <a:ext uri="{FF2B5EF4-FFF2-40B4-BE49-F238E27FC236}">
                <a16:creationId xmlns:a16="http://schemas.microsoft.com/office/drawing/2014/main" id="{FC4A1FA3-BF38-4930-889A-20ABA5B6C54C}"/>
              </a:ext>
            </a:extLst>
          </p:cNvPr>
          <p:cNvSpPr txBox="1"/>
          <p:nvPr/>
        </p:nvSpPr>
        <p:spPr>
          <a:xfrm>
            <a:off x="3357085" y="4764788"/>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Цөөн</a:t>
            </a:r>
          </a:p>
        </p:txBody>
      </p:sp>
      <p:sp>
        <p:nvSpPr>
          <p:cNvPr id="25" name="テキスト ボックス 561">
            <a:extLst>
              <a:ext uri="{FF2B5EF4-FFF2-40B4-BE49-F238E27FC236}">
                <a16:creationId xmlns:a16="http://schemas.microsoft.com/office/drawing/2014/main" id="{600934E4-65AC-46F5-A909-FD44680F1DAA}"/>
              </a:ext>
            </a:extLst>
          </p:cNvPr>
          <p:cNvSpPr txBox="1"/>
          <p:nvPr/>
        </p:nvSpPr>
        <p:spPr>
          <a:xfrm>
            <a:off x="5929152" y="2528066"/>
            <a:ext cx="2373632"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Бензин хөдөлгүүр</a:t>
            </a:r>
          </a:p>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 </a:t>
            </a:r>
            <a:endParaRPr lang="ja-JP" sz="1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6" name="テキスト ボックス 562">
            <a:extLst>
              <a:ext uri="{FF2B5EF4-FFF2-40B4-BE49-F238E27FC236}">
                <a16:creationId xmlns:a16="http://schemas.microsoft.com/office/drawing/2014/main" id="{0BA79F99-253F-424A-89A3-ABB2631DBE83}"/>
              </a:ext>
            </a:extLst>
          </p:cNvPr>
          <p:cNvSpPr txBox="1"/>
          <p:nvPr/>
        </p:nvSpPr>
        <p:spPr>
          <a:xfrm>
            <a:off x="5921458" y="2960443"/>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Бензин</a:t>
            </a:r>
          </a:p>
        </p:txBody>
      </p:sp>
      <p:sp>
        <p:nvSpPr>
          <p:cNvPr id="27" name="テキスト ボックス 563">
            <a:extLst>
              <a:ext uri="{FF2B5EF4-FFF2-40B4-BE49-F238E27FC236}">
                <a16:creationId xmlns:a16="http://schemas.microsoft.com/office/drawing/2014/main" id="{288B54D6-0452-45D5-B635-4FA09186AED3}"/>
              </a:ext>
            </a:extLst>
          </p:cNvPr>
          <p:cNvSpPr txBox="1"/>
          <p:nvPr/>
        </p:nvSpPr>
        <p:spPr>
          <a:xfrm>
            <a:off x="5881285" y="3249510"/>
            <a:ext cx="2340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Тогоор асдаг</a:t>
            </a:r>
          </a:p>
        </p:txBody>
      </p:sp>
      <p:sp>
        <p:nvSpPr>
          <p:cNvPr id="28" name="テキスト ボックス 564">
            <a:extLst>
              <a:ext uri="{FF2B5EF4-FFF2-40B4-BE49-F238E27FC236}">
                <a16:creationId xmlns:a16="http://schemas.microsoft.com/office/drawing/2014/main" id="{72713D7B-D14F-4388-8665-EFE642D213D4}"/>
              </a:ext>
            </a:extLst>
          </p:cNvPr>
          <p:cNvSpPr txBox="1"/>
          <p:nvPr/>
        </p:nvSpPr>
        <p:spPr>
          <a:xfrm>
            <a:off x="5921458" y="3539214"/>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Хөнгөн</a:t>
            </a:r>
          </a:p>
        </p:txBody>
      </p:sp>
      <p:sp>
        <p:nvSpPr>
          <p:cNvPr id="29" name="テキスト ボックス 565">
            <a:extLst>
              <a:ext uri="{FF2B5EF4-FFF2-40B4-BE49-F238E27FC236}">
                <a16:creationId xmlns:a16="http://schemas.microsoft.com/office/drawing/2014/main" id="{E7ABDE0D-2147-45AB-A6D1-2C2E5DFCFE15}"/>
              </a:ext>
            </a:extLst>
          </p:cNvPr>
          <p:cNvSpPr txBox="1"/>
          <p:nvPr/>
        </p:nvSpPr>
        <p:spPr>
          <a:xfrm>
            <a:off x="5881285" y="3862852"/>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Хялбар</a:t>
            </a:r>
          </a:p>
        </p:txBody>
      </p:sp>
      <p:sp>
        <p:nvSpPr>
          <p:cNvPr id="30" name="テキスト ボックス 566">
            <a:extLst>
              <a:ext uri="{FF2B5EF4-FFF2-40B4-BE49-F238E27FC236}">
                <a16:creationId xmlns:a16="http://schemas.microsoft.com/office/drawing/2014/main" id="{6992E4CF-2D77-4B0A-B350-651405E21206}"/>
              </a:ext>
            </a:extLst>
          </p:cNvPr>
          <p:cNvSpPr txBox="1"/>
          <p:nvPr/>
        </p:nvSpPr>
        <p:spPr>
          <a:xfrm>
            <a:off x="5957458" y="4174955"/>
            <a:ext cx="2340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Муу (22-28%)</a:t>
            </a:r>
          </a:p>
        </p:txBody>
      </p:sp>
      <p:sp>
        <p:nvSpPr>
          <p:cNvPr id="31" name="テキスト ボックス 567">
            <a:extLst>
              <a:ext uri="{FF2B5EF4-FFF2-40B4-BE49-F238E27FC236}">
                <a16:creationId xmlns:a16="http://schemas.microsoft.com/office/drawing/2014/main" id="{5E167988-BF5F-43AF-B9F3-C6A5B753BB5B}"/>
              </a:ext>
            </a:extLst>
          </p:cNvPr>
          <p:cNvSpPr txBox="1"/>
          <p:nvPr/>
        </p:nvSpPr>
        <p:spPr>
          <a:xfrm>
            <a:off x="5921458" y="4446155"/>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Өндөр</a:t>
            </a:r>
          </a:p>
        </p:txBody>
      </p:sp>
      <p:sp>
        <p:nvSpPr>
          <p:cNvPr id="32" name="テキスト ボックス 568">
            <a:extLst>
              <a:ext uri="{FF2B5EF4-FFF2-40B4-BE49-F238E27FC236}">
                <a16:creationId xmlns:a16="http://schemas.microsoft.com/office/drawing/2014/main" id="{4AF04E5D-FE97-46C6-9112-42969B76DC95}"/>
              </a:ext>
            </a:extLst>
          </p:cNvPr>
          <p:cNvSpPr txBox="1"/>
          <p:nvPr/>
        </p:nvSpPr>
        <p:spPr>
          <a:xfrm>
            <a:off x="5892449" y="4758219"/>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600" kern="100">
                <a:effectLst/>
                <a:latin typeface="Arial" panose="020B0604020202020204" pitchFamily="34" charset="0"/>
                <a:ea typeface="游ゴシック" panose="020B0400000000000000" pitchFamily="50" charset="-128"/>
                <a:cs typeface="Arial" panose="020B0604020202020204" pitchFamily="34" charset="0"/>
              </a:rPr>
              <a:t>Олон</a:t>
            </a:r>
          </a:p>
        </p:txBody>
      </p:sp>
    </p:spTree>
    <p:extLst>
      <p:ext uri="{BB962C8B-B14F-4D97-AF65-F5344CB8AC3E}">
        <p14:creationId xmlns:p14="http://schemas.microsoft.com/office/powerpoint/2010/main" val="3701540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Дизель хөдөлгүүрийн бүтэц</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962400" y="6452605"/>
            <a:ext cx="50337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18-р хуудас/ Нэмэлт материалын 12-р хуудас</a:t>
            </a:r>
          </a:p>
        </p:txBody>
      </p:sp>
      <p:sp>
        <p:nvSpPr>
          <p:cNvPr id="7" name="テキスト ボックス 6"/>
          <p:cNvSpPr txBox="1"/>
          <p:nvPr/>
        </p:nvSpPr>
        <p:spPr>
          <a:xfrm>
            <a:off x="1075715" y="5541321"/>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Сорох/ гадагшлуулах төхөөрөмжийн жишээ</a:t>
            </a:r>
          </a:p>
        </p:txBody>
      </p:sp>
      <p:pic>
        <p:nvPicPr>
          <p:cNvPr id="8" name="図 7"/>
          <p:cNvPicPr>
            <a:picLocks noChangeAspect="1"/>
          </p:cNvPicPr>
          <p:nvPr/>
        </p:nvPicPr>
        <p:blipFill>
          <a:blip r:embed="rId3"/>
          <a:stretch>
            <a:fillRect/>
          </a:stretch>
        </p:blipFill>
        <p:spPr>
          <a:xfrm>
            <a:off x="664484" y="1920858"/>
            <a:ext cx="4060072" cy="3525081"/>
          </a:xfrm>
          <a:prstGeom prst="rect">
            <a:avLst/>
          </a:prstGeom>
        </p:spPr>
      </p:pic>
      <p:pic>
        <p:nvPicPr>
          <p:cNvPr id="9" name="図 8"/>
          <p:cNvPicPr>
            <a:picLocks noChangeAspect="1"/>
          </p:cNvPicPr>
          <p:nvPr/>
        </p:nvPicPr>
        <p:blipFill>
          <a:blip r:embed="rId4"/>
          <a:stretch>
            <a:fillRect/>
          </a:stretch>
        </p:blipFill>
        <p:spPr>
          <a:xfrm>
            <a:off x="4723514" y="1920858"/>
            <a:ext cx="3761764" cy="3436070"/>
          </a:xfrm>
          <a:prstGeom prst="rect">
            <a:avLst/>
          </a:prstGeom>
        </p:spPr>
      </p:pic>
      <p:sp>
        <p:nvSpPr>
          <p:cNvPr id="13" name="テキスト ボックス 12"/>
          <p:cNvSpPr txBox="1"/>
          <p:nvPr/>
        </p:nvSpPr>
        <p:spPr>
          <a:xfrm>
            <a:off x="4985591" y="5541320"/>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Тосолгооны системийн жишээ</a:t>
            </a:r>
          </a:p>
        </p:txBody>
      </p:sp>
      <p:sp>
        <p:nvSpPr>
          <p:cNvPr id="11" name="テキスト ボックス 572">
            <a:extLst>
              <a:ext uri="{FF2B5EF4-FFF2-40B4-BE49-F238E27FC236}">
                <a16:creationId xmlns:a16="http://schemas.microsoft.com/office/drawing/2014/main" id="{D51FBCA1-6F55-411D-88D6-765BEFB9D568}"/>
              </a:ext>
            </a:extLst>
          </p:cNvPr>
          <p:cNvSpPr txBox="1"/>
          <p:nvPr/>
        </p:nvSpPr>
        <p:spPr>
          <a:xfrm>
            <a:off x="2858288" y="1928857"/>
            <a:ext cx="824712" cy="1786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Үлээгч сэнс</a:t>
            </a:r>
          </a:p>
        </p:txBody>
      </p:sp>
      <p:sp>
        <p:nvSpPr>
          <p:cNvPr id="12" name="テキスト ボックス 573">
            <a:extLst>
              <a:ext uri="{FF2B5EF4-FFF2-40B4-BE49-F238E27FC236}">
                <a16:creationId xmlns:a16="http://schemas.microsoft.com/office/drawing/2014/main" id="{ACE3DB63-8EF2-4BBE-9AE3-2990C085D901}"/>
              </a:ext>
            </a:extLst>
          </p:cNvPr>
          <p:cNvSpPr txBox="1"/>
          <p:nvPr/>
        </p:nvSpPr>
        <p:spPr>
          <a:xfrm>
            <a:off x="3751426" y="2019713"/>
            <a:ext cx="936000" cy="2303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Урьдчилан цэвэрлэгч</a:t>
            </a:r>
          </a:p>
        </p:txBody>
      </p:sp>
      <p:sp>
        <p:nvSpPr>
          <p:cNvPr id="14" name="テキスト ボックス 574">
            <a:extLst>
              <a:ext uri="{FF2B5EF4-FFF2-40B4-BE49-F238E27FC236}">
                <a16:creationId xmlns:a16="http://schemas.microsoft.com/office/drawing/2014/main" id="{2F319B95-4967-4026-B49A-558DBAF228A5}"/>
              </a:ext>
            </a:extLst>
          </p:cNvPr>
          <p:cNvSpPr txBox="1"/>
          <p:nvPr/>
        </p:nvSpPr>
        <p:spPr>
          <a:xfrm>
            <a:off x="3824390" y="2430759"/>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Агаар цэвэршүүлэгч</a:t>
            </a:r>
          </a:p>
        </p:txBody>
      </p:sp>
      <p:sp>
        <p:nvSpPr>
          <p:cNvPr id="15" name="テキスト ボックス 575">
            <a:extLst>
              <a:ext uri="{FF2B5EF4-FFF2-40B4-BE49-F238E27FC236}">
                <a16:creationId xmlns:a16="http://schemas.microsoft.com/office/drawing/2014/main" id="{2153207A-95BA-44F3-9A8B-1BA15BB9F9B8}"/>
              </a:ext>
            </a:extLst>
          </p:cNvPr>
          <p:cNvSpPr txBox="1"/>
          <p:nvPr/>
        </p:nvSpPr>
        <p:spPr>
          <a:xfrm>
            <a:off x="3794317" y="2895238"/>
            <a:ext cx="1074738" cy="175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Тоосны үзүүлэлт хэмжигч</a:t>
            </a:r>
          </a:p>
        </p:txBody>
      </p:sp>
      <p:sp>
        <p:nvSpPr>
          <p:cNvPr id="16" name="テキスト ボックス 576">
            <a:extLst>
              <a:ext uri="{FF2B5EF4-FFF2-40B4-BE49-F238E27FC236}">
                <a16:creationId xmlns:a16="http://schemas.microsoft.com/office/drawing/2014/main" id="{4FBA5A80-877D-461F-9B43-447BD4062BEB}"/>
              </a:ext>
            </a:extLst>
          </p:cNvPr>
          <p:cNvSpPr txBox="1"/>
          <p:nvPr/>
        </p:nvSpPr>
        <p:spPr>
          <a:xfrm>
            <a:off x="3780636" y="3493192"/>
            <a:ext cx="1028392" cy="1574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Цилиндр толгой</a:t>
            </a:r>
          </a:p>
        </p:txBody>
      </p:sp>
      <p:sp>
        <p:nvSpPr>
          <p:cNvPr id="17" name="テキスト ボックス 577">
            <a:extLst>
              <a:ext uri="{FF2B5EF4-FFF2-40B4-BE49-F238E27FC236}">
                <a16:creationId xmlns:a16="http://schemas.microsoft.com/office/drawing/2014/main" id="{F12DD00C-7E3E-46B2-B76F-2AE9CB634A1B}"/>
              </a:ext>
            </a:extLst>
          </p:cNvPr>
          <p:cNvSpPr txBox="1"/>
          <p:nvPr/>
        </p:nvSpPr>
        <p:spPr>
          <a:xfrm>
            <a:off x="3796074" y="3734662"/>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Яндангийн олон талт төхөөрөмж</a:t>
            </a:r>
          </a:p>
        </p:txBody>
      </p:sp>
      <p:sp>
        <p:nvSpPr>
          <p:cNvPr id="18" name="テキスト ボックス 578">
            <a:extLst>
              <a:ext uri="{FF2B5EF4-FFF2-40B4-BE49-F238E27FC236}">
                <a16:creationId xmlns:a16="http://schemas.microsoft.com/office/drawing/2014/main" id="{B0C358A7-2495-4827-BB0C-936E7CCB4CCB}"/>
              </a:ext>
            </a:extLst>
          </p:cNvPr>
          <p:cNvSpPr txBox="1"/>
          <p:nvPr/>
        </p:nvSpPr>
        <p:spPr>
          <a:xfrm>
            <a:off x="3743856" y="4013397"/>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Цилиндр блок</a:t>
            </a:r>
          </a:p>
        </p:txBody>
      </p:sp>
      <p:sp>
        <p:nvSpPr>
          <p:cNvPr id="19" name="テキスト ボックス 579">
            <a:extLst>
              <a:ext uri="{FF2B5EF4-FFF2-40B4-BE49-F238E27FC236}">
                <a16:creationId xmlns:a16="http://schemas.microsoft.com/office/drawing/2014/main" id="{3D07EE6E-003E-45CB-B07B-FEA8E8BF0C76}"/>
              </a:ext>
            </a:extLst>
          </p:cNvPr>
          <p:cNvSpPr txBox="1"/>
          <p:nvPr/>
        </p:nvSpPr>
        <p:spPr>
          <a:xfrm>
            <a:off x="3787514" y="4324134"/>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Поршен</a:t>
            </a:r>
          </a:p>
        </p:txBody>
      </p:sp>
      <p:sp>
        <p:nvSpPr>
          <p:cNvPr id="20" name="テキスト ボックス 581">
            <a:extLst>
              <a:ext uri="{FF2B5EF4-FFF2-40B4-BE49-F238E27FC236}">
                <a16:creationId xmlns:a16="http://schemas.microsoft.com/office/drawing/2014/main" id="{B5151713-AB8C-4BEB-AD04-416E5EBDD54B}"/>
              </a:ext>
            </a:extLst>
          </p:cNvPr>
          <p:cNvSpPr txBox="1"/>
          <p:nvPr/>
        </p:nvSpPr>
        <p:spPr>
          <a:xfrm>
            <a:off x="2117907" y="2052959"/>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Турбо цэнэглэгч</a:t>
            </a:r>
          </a:p>
        </p:txBody>
      </p:sp>
      <p:sp>
        <p:nvSpPr>
          <p:cNvPr id="21" name="テキスト ボックス 582">
            <a:extLst>
              <a:ext uri="{FF2B5EF4-FFF2-40B4-BE49-F238E27FC236}">
                <a16:creationId xmlns:a16="http://schemas.microsoft.com/office/drawing/2014/main" id="{5E59C9FF-382E-4E82-BCAF-C493547B5A44}"/>
              </a:ext>
            </a:extLst>
          </p:cNvPr>
          <p:cNvSpPr txBox="1"/>
          <p:nvPr/>
        </p:nvSpPr>
        <p:spPr>
          <a:xfrm>
            <a:off x="887238" y="1941028"/>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Турбины сэнс</a:t>
            </a:r>
          </a:p>
        </p:txBody>
      </p:sp>
      <p:sp>
        <p:nvSpPr>
          <p:cNvPr id="22" name="テキスト ボックス 583">
            <a:extLst>
              <a:ext uri="{FF2B5EF4-FFF2-40B4-BE49-F238E27FC236}">
                <a16:creationId xmlns:a16="http://schemas.microsoft.com/office/drawing/2014/main" id="{4B1DB71E-408B-405A-9ADC-A9CB2468AA71}"/>
              </a:ext>
            </a:extLst>
          </p:cNvPr>
          <p:cNvSpPr txBox="1"/>
          <p:nvPr/>
        </p:nvSpPr>
        <p:spPr>
          <a:xfrm>
            <a:off x="667562" y="2107464"/>
            <a:ext cx="716738" cy="1366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Яндангийн хавхлага</a:t>
            </a:r>
          </a:p>
        </p:txBody>
      </p:sp>
      <p:sp>
        <p:nvSpPr>
          <p:cNvPr id="23" name="テキスト ボックス 584">
            <a:extLst>
              <a:ext uri="{FF2B5EF4-FFF2-40B4-BE49-F238E27FC236}">
                <a16:creationId xmlns:a16="http://schemas.microsoft.com/office/drawing/2014/main" id="{C67C5A92-939E-415E-ADED-E6EBDD1B52A3}"/>
              </a:ext>
            </a:extLst>
          </p:cNvPr>
          <p:cNvSpPr txBox="1"/>
          <p:nvPr/>
        </p:nvSpPr>
        <p:spPr>
          <a:xfrm>
            <a:off x="656966" y="2403924"/>
            <a:ext cx="606684" cy="14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Дуу намсгагч</a:t>
            </a:r>
          </a:p>
        </p:txBody>
      </p:sp>
      <p:sp>
        <p:nvSpPr>
          <p:cNvPr id="24" name="テキスト ボックス 585">
            <a:extLst>
              <a:ext uri="{FF2B5EF4-FFF2-40B4-BE49-F238E27FC236}">
                <a16:creationId xmlns:a16="http://schemas.microsoft.com/office/drawing/2014/main" id="{DC2D9AC8-6410-48D7-85F7-84FBC78AA35B}"/>
              </a:ext>
            </a:extLst>
          </p:cNvPr>
          <p:cNvSpPr txBox="1"/>
          <p:nvPr/>
        </p:nvSpPr>
        <p:spPr>
          <a:xfrm>
            <a:off x="1823238" y="3254782"/>
            <a:ext cx="271924" cy="39589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Хаягдал утаа</a:t>
            </a:r>
          </a:p>
        </p:txBody>
      </p:sp>
      <p:sp>
        <p:nvSpPr>
          <p:cNvPr id="25" name="テキスト ボックス 586">
            <a:extLst>
              <a:ext uri="{FF2B5EF4-FFF2-40B4-BE49-F238E27FC236}">
                <a16:creationId xmlns:a16="http://schemas.microsoft.com/office/drawing/2014/main" id="{8C7614C4-F98E-48E3-BE46-286AB03C848E}"/>
              </a:ext>
            </a:extLst>
          </p:cNvPr>
          <p:cNvSpPr txBox="1"/>
          <p:nvPr/>
        </p:nvSpPr>
        <p:spPr>
          <a:xfrm>
            <a:off x="2566857" y="3158084"/>
            <a:ext cx="149625" cy="58928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Даралтат агаар</a:t>
            </a:r>
          </a:p>
        </p:txBody>
      </p:sp>
      <p:sp>
        <p:nvSpPr>
          <p:cNvPr id="26" name="テキスト ボックス 587">
            <a:extLst>
              <a:ext uri="{FF2B5EF4-FFF2-40B4-BE49-F238E27FC236}">
                <a16:creationId xmlns:a16="http://schemas.microsoft.com/office/drawing/2014/main" id="{1BA5D692-E7BB-418C-BDE7-C3D616DC83CB}"/>
              </a:ext>
            </a:extLst>
          </p:cNvPr>
          <p:cNvSpPr txBox="1"/>
          <p:nvPr/>
        </p:nvSpPr>
        <p:spPr>
          <a:xfrm>
            <a:off x="7573341" y="2480945"/>
            <a:ext cx="926973"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Тосны шүүлтүүр</a:t>
            </a:r>
          </a:p>
        </p:txBody>
      </p:sp>
      <p:sp>
        <p:nvSpPr>
          <p:cNvPr id="27" name="テキスト ボックス 588">
            <a:extLst>
              <a:ext uri="{FF2B5EF4-FFF2-40B4-BE49-F238E27FC236}">
                <a16:creationId xmlns:a16="http://schemas.microsoft.com/office/drawing/2014/main" id="{5DF0C657-BFC3-4197-9C8E-78AC044C1BFD}"/>
              </a:ext>
            </a:extLst>
          </p:cNvPr>
          <p:cNvSpPr txBox="1"/>
          <p:nvPr/>
        </p:nvSpPr>
        <p:spPr>
          <a:xfrm>
            <a:off x="7564314" y="4805918"/>
            <a:ext cx="915202" cy="1824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Тос хөргөгч</a:t>
            </a:r>
          </a:p>
        </p:txBody>
      </p:sp>
      <p:sp>
        <p:nvSpPr>
          <p:cNvPr id="28" name="テキスト ボックス 589">
            <a:extLst>
              <a:ext uri="{FF2B5EF4-FFF2-40B4-BE49-F238E27FC236}">
                <a16:creationId xmlns:a16="http://schemas.microsoft.com/office/drawing/2014/main" id="{DDF1AC38-2313-41BA-B8FD-2E7056DD2046}"/>
              </a:ext>
            </a:extLst>
          </p:cNvPr>
          <p:cNvSpPr txBox="1"/>
          <p:nvPr/>
        </p:nvSpPr>
        <p:spPr>
          <a:xfrm>
            <a:off x="7171377" y="5031726"/>
            <a:ext cx="1165235" cy="1824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Тосны шүүлтүүр</a:t>
            </a:r>
          </a:p>
        </p:txBody>
      </p:sp>
      <p:sp>
        <p:nvSpPr>
          <p:cNvPr id="29" name="テキスト ボックス 590">
            <a:extLst>
              <a:ext uri="{FF2B5EF4-FFF2-40B4-BE49-F238E27FC236}">
                <a16:creationId xmlns:a16="http://schemas.microsoft.com/office/drawing/2014/main" id="{764BD251-7AA3-40C8-A684-0DB215B1823D}"/>
              </a:ext>
            </a:extLst>
          </p:cNvPr>
          <p:cNvSpPr txBox="1"/>
          <p:nvPr/>
        </p:nvSpPr>
        <p:spPr>
          <a:xfrm>
            <a:off x="4674658" y="4528274"/>
            <a:ext cx="833555" cy="1834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Тосны насос</a:t>
            </a:r>
          </a:p>
        </p:txBody>
      </p:sp>
    </p:spTree>
    <p:extLst>
      <p:ext uri="{BB962C8B-B14F-4D97-AF65-F5344CB8AC3E}">
        <p14:creationId xmlns:p14="http://schemas.microsoft.com/office/powerpoint/2010/main" val="246461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Дизель хөдөлгүүрийн бүтэц</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038600" y="6452605"/>
            <a:ext cx="49575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19-р хуудас/ Нэмэлт материалын 13-р хуудас</a:t>
            </a:r>
          </a:p>
        </p:txBody>
      </p:sp>
      <p:sp>
        <p:nvSpPr>
          <p:cNvPr id="7" name="テキスト ボックス 6"/>
          <p:cNvSpPr txBox="1"/>
          <p:nvPr/>
        </p:nvSpPr>
        <p:spPr>
          <a:xfrm>
            <a:off x="900900" y="5513961"/>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Түлшний системийн жишээ</a:t>
            </a:r>
          </a:p>
        </p:txBody>
      </p:sp>
      <p:pic>
        <p:nvPicPr>
          <p:cNvPr id="10" name="図 9"/>
          <p:cNvPicPr>
            <a:picLocks noChangeAspect="1"/>
          </p:cNvPicPr>
          <p:nvPr/>
        </p:nvPicPr>
        <p:blipFill>
          <a:blip r:embed="rId3"/>
          <a:stretch>
            <a:fillRect/>
          </a:stretch>
        </p:blipFill>
        <p:spPr>
          <a:xfrm>
            <a:off x="660497" y="1880318"/>
            <a:ext cx="3718416" cy="3524223"/>
          </a:xfrm>
          <a:prstGeom prst="rect">
            <a:avLst/>
          </a:prstGeom>
        </p:spPr>
      </p:pic>
      <p:pic>
        <p:nvPicPr>
          <p:cNvPr id="11" name="図 10"/>
          <p:cNvPicPr>
            <a:picLocks noChangeAspect="1"/>
          </p:cNvPicPr>
          <p:nvPr/>
        </p:nvPicPr>
        <p:blipFill>
          <a:blip r:embed="rId4"/>
          <a:stretch>
            <a:fillRect/>
          </a:stretch>
        </p:blipFill>
        <p:spPr>
          <a:xfrm>
            <a:off x="4435413" y="2050692"/>
            <a:ext cx="4023437" cy="3193387"/>
          </a:xfrm>
          <a:prstGeom prst="rect">
            <a:avLst/>
          </a:prstGeom>
        </p:spPr>
      </p:pic>
      <p:sp>
        <p:nvSpPr>
          <p:cNvPr id="12" name="テキスト ボックス 11"/>
          <p:cNvSpPr txBox="1"/>
          <p:nvPr/>
        </p:nvSpPr>
        <p:spPr>
          <a:xfrm>
            <a:off x="4877552" y="5297916"/>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Усан хөргүүртэй хөдөлгүүрийн жишээ</a:t>
            </a:r>
          </a:p>
        </p:txBody>
      </p:sp>
      <p:sp>
        <p:nvSpPr>
          <p:cNvPr id="9" name="テキスト ボックス 592">
            <a:extLst>
              <a:ext uri="{FF2B5EF4-FFF2-40B4-BE49-F238E27FC236}">
                <a16:creationId xmlns:a16="http://schemas.microsoft.com/office/drawing/2014/main" id="{8239A450-A338-4B00-9FF5-0AD1D0BB6335}"/>
              </a:ext>
            </a:extLst>
          </p:cNvPr>
          <p:cNvSpPr txBox="1"/>
          <p:nvPr/>
        </p:nvSpPr>
        <p:spPr>
          <a:xfrm>
            <a:off x="1755450" y="2305685"/>
            <a:ext cx="779160" cy="1967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Түлшний форсунк</a:t>
            </a:r>
          </a:p>
        </p:txBody>
      </p:sp>
      <p:sp>
        <p:nvSpPr>
          <p:cNvPr id="13" name="テキスト ボックス 593">
            <a:extLst>
              <a:ext uri="{FF2B5EF4-FFF2-40B4-BE49-F238E27FC236}">
                <a16:creationId xmlns:a16="http://schemas.microsoft.com/office/drawing/2014/main" id="{05288D13-45A5-4CE3-A3D3-7D9AEE32ED06}"/>
              </a:ext>
            </a:extLst>
          </p:cNvPr>
          <p:cNvSpPr txBox="1"/>
          <p:nvPr/>
        </p:nvSpPr>
        <p:spPr>
          <a:xfrm>
            <a:off x="1816100" y="3978348"/>
            <a:ext cx="833120" cy="1967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Түлш шүрших насос</a:t>
            </a:r>
          </a:p>
        </p:txBody>
      </p:sp>
      <p:sp>
        <p:nvSpPr>
          <p:cNvPr id="14" name="テキスト ボックス 594">
            <a:extLst>
              <a:ext uri="{FF2B5EF4-FFF2-40B4-BE49-F238E27FC236}">
                <a16:creationId xmlns:a16="http://schemas.microsoft.com/office/drawing/2014/main" id="{060BEFA0-29EE-439B-AF49-BEDA48AA72F7}"/>
              </a:ext>
            </a:extLst>
          </p:cNvPr>
          <p:cNvSpPr txBox="1"/>
          <p:nvPr/>
        </p:nvSpPr>
        <p:spPr>
          <a:xfrm>
            <a:off x="900900" y="5281134"/>
            <a:ext cx="8331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Түлшний насос</a:t>
            </a:r>
          </a:p>
        </p:txBody>
      </p:sp>
      <p:sp>
        <p:nvSpPr>
          <p:cNvPr id="15" name="テキスト ボックス 595">
            <a:extLst>
              <a:ext uri="{FF2B5EF4-FFF2-40B4-BE49-F238E27FC236}">
                <a16:creationId xmlns:a16="http://schemas.microsoft.com/office/drawing/2014/main" id="{09C11C22-747B-4B46-82DD-C489FC8E4B56}"/>
              </a:ext>
            </a:extLst>
          </p:cNvPr>
          <p:cNvSpPr txBox="1"/>
          <p:nvPr/>
        </p:nvSpPr>
        <p:spPr>
          <a:xfrm>
            <a:off x="3072033" y="2260282"/>
            <a:ext cx="557530" cy="1727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Түлшний сав</a:t>
            </a:r>
          </a:p>
        </p:txBody>
      </p:sp>
      <p:sp>
        <p:nvSpPr>
          <p:cNvPr id="16" name="テキスト ボックス 596">
            <a:extLst>
              <a:ext uri="{FF2B5EF4-FFF2-40B4-BE49-F238E27FC236}">
                <a16:creationId xmlns:a16="http://schemas.microsoft.com/office/drawing/2014/main" id="{FF3BA9B6-3568-4DA2-A8E9-3080331A9A70}"/>
              </a:ext>
            </a:extLst>
          </p:cNvPr>
          <p:cNvSpPr txBox="1"/>
          <p:nvPr/>
        </p:nvSpPr>
        <p:spPr>
          <a:xfrm>
            <a:off x="2923443" y="4731666"/>
            <a:ext cx="62103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Түлшний шүүлтүүр</a:t>
            </a:r>
          </a:p>
        </p:txBody>
      </p:sp>
      <p:sp>
        <p:nvSpPr>
          <p:cNvPr id="17" name="テキスト ボックス 597">
            <a:extLst>
              <a:ext uri="{FF2B5EF4-FFF2-40B4-BE49-F238E27FC236}">
                <a16:creationId xmlns:a16="http://schemas.microsoft.com/office/drawing/2014/main" id="{4DD7AF3B-F3C7-412C-8AA6-6F0282286042}"/>
              </a:ext>
            </a:extLst>
          </p:cNvPr>
          <p:cNvSpPr txBox="1"/>
          <p:nvPr/>
        </p:nvSpPr>
        <p:spPr>
          <a:xfrm>
            <a:off x="2649220" y="5268619"/>
            <a:ext cx="36385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Тохируулагч</a:t>
            </a:r>
          </a:p>
        </p:txBody>
      </p:sp>
      <p:sp>
        <p:nvSpPr>
          <p:cNvPr id="18" name="テキスト ボックス 598">
            <a:extLst>
              <a:ext uri="{FF2B5EF4-FFF2-40B4-BE49-F238E27FC236}">
                <a16:creationId xmlns:a16="http://schemas.microsoft.com/office/drawing/2014/main" id="{34D72F40-6B8F-4F47-A4B9-5C44ED4C2B73}"/>
              </a:ext>
            </a:extLst>
          </p:cNvPr>
          <p:cNvSpPr txBox="1"/>
          <p:nvPr/>
        </p:nvSpPr>
        <p:spPr>
          <a:xfrm>
            <a:off x="4453548" y="2077679"/>
            <a:ext cx="628003" cy="1286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Радиатор</a:t>
            </a:r>
          </a:p>
        </p:txBody>
      </p:sp>
      <p:sp>
        <p:nvSpPr>
          <p:cNvPr id="19" name="テキスト ボックス 599">
            <a:extLst>
              <a:ext uri="{FF2B5EF4-FFF2-40B4-BE49-F238E27FC236}">
                <a16:creationId xmlns:a16="http://schemas.microsoft.com/office/drawing/2014/main" id="{63182DBA-0121-4D74-B03B-0FF9AB67447D}"/>
              </a:ext>
            </a:extLst>
          </p:cNvPr>
          <p:cNvSpPr txBox="1"/>
          <p:nvPr/>
        </p:nvSpPr>
        <p:spPr>
          <a:xfrm>
            <a:off x="5138051" y="2080240"/>
            <a:ext cx="54546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Сэнс</a:t>
            </a:r>
          </a:p>
        </p:txBody>
      </p:sp>
      <p:sp>
        <p:nvSpPr>
          <p:cNvPr id="20" name="テキスト ボックス 600">
            <a:extLst>
              <a:ext uri="{FF2B5EF4-FFF2-40B4-BE49-F238E27FC236}">
                <a16:creationId xmlns:a16="http://schemas.microsoft.com/office/drawing/2014/main" id="{CB44BB42-EBED-45F1-A76A-2CBA4E8C0FE9}"/>
              </a:ext>
            </a:extLst>
          </p:cNvPr>
          <p:cNvSpPr txBox="1"/>
          <p:nvPr/>
        </p:nvSpPr>
        <p:spPr>
          <a:xfrm>
            <a:off x="5373415" y="2228532"/>
            <a:ext cx="824185" cy="1286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Термостат</a:t>
            </a:r>
          </a:p>
        </p:txBody>
      </p:sp>
      <p:sp>
        <p:nvSpPr>
          <p:cNvPr id="21" name="テキスト ボックス 601">
            <a:extLst>
              <a:ext uri="{FF2B5EF4-FFF2-40B4-BE49-F238E27FC236}">
                <a16:creationId xmlns:a16="http://schemas.microsoft.com/office/drawing/2014/main" id="{536381AA-C8CE-41BE-BCCF-F2774F1ADBC9}"/>
              </a:ext>
            </a:extLst>
          </p:cNvPr>
          <p:cNvSpPr txBox="1"/>
          <p:nvPr/>
        </p:nvSpPr>
        <p:spPr>
          <a:xfrm>
            <a:off x="5735627" y="2438865"/>
            <a:ext cx="760730" cy="1311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Усны насос</a:t>
            </a:r>
          </a:p>
        </p:txBody>
      </p:sp>
      <p:sp>
        <p:nvSpPr>
          <p:cNvPr id="22" name="テキスト ボックス 602">
            <a:extLst>
              <a:ext uri="{FF2B5EF4-FFF2-40B4-BE49-F238E27FC236}">
                <a16:creationId xmlns:a16="http://schemas.microsoft.com/office/drawing/2014/main" id="{3D78A087-1BD9-43F5-86A1-1024B7300975}"/>
              </a:ext>
            </a:extLst>
          </p:cNvPr>
          <p:cNvSpPr txBox="1"/>
          <p:nvPr/>
        </p:nvSpPr>
        <p:spPr>
          <a:xfrm>
            <a:off x="6536690" y="2206307"/>
            <a:ext cx="692784" cy="1566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Усны температур хэмжигч</a:t>
            </a:r>
          </a:p>
        </p:txBody>
      </p:sp>
      <p:sp>
        <p:nvSpPr>
          <p:cNvPr id="23" name="テキスト ボックス 603">
            <a:extLst>
              <a:ext uri="{FF2B5EF4-FFF2-40B4-BE49-F238E27FC236}">
                <a16:creationId xmlns:a16="http://schemas.microsoft.com/office/drawing/2014/main" id="{B19B064A-23C5-465E-96A6-D2DEC0D4C5FB}"/>
              </a:ext>
            </a:extLst>
          </p:cNvPr>
          <p:cNvSpPr txBox="1"/>
          <p:nvPr/>
        </p:nvSpPr>
        <p:spPr>
          <a:xfrm>
            <a:off x="6865494" y="2416782"/>
            <a:ext cx="1148206" cy="1674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Усны олон талт төхөөрөмж</a:t>
            </a:r>
          </a:p>
        </p:txBody>
      </p:sp>
      <p:sp>
        <p:nvSpPr>
          <p:cNvPr id="24" name="テキスト ボックス 604">
            <a:extLst>
              <a:ext uri="{FF2B5EF4-FFF2-40B4-BE49-F238E27FC236}">
                <a16:creationId xmlns:a16="http://schemas.microsoft.com/office/drawing/2014/main" id="{AC201FFE-D3EE-42E3-A910-CA1B2685FF7E}"/>
              </a:ext>
            </a:extLst>
          </p:cNvPr>
          <p:cNvSpPr txBox="1"/>
          <p:nvPr/>
        </p:nvSpPr>
        <p:spPr>
          <a:xfrm>
            <a:off x="7594910" y="3377673"/>
            <a:ext cx="863940" cy="1674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Цилиндр толгой</a:t>
            </a:r>
          </a:p>
        </p:txBody>
      </p:sp>
      <p:sp>
        <p:nvSpPr>
          <p:cNvPr id="25" name="テキスト ボックス 605">
            <a:extLst>
              <a:ext uri="{FF2B5EF4-FFF2-40B4-BE49-F238E27FC236}">
                <a16:creationId xmlns:a16="http://schemas.microsoft.com/office/drawing/2014/main" id="{74CEA1FB-1286-482E-ACB3-F707E8DA4B1A}"/>
              </a:ext>
            </a:extLst>
          </p:cNvPr>
          <p:cNvSpPr txBox="1"/>
          <p:nvPr/>
        </p:nvSpPr>
        <p:spPr>
          <a:xfrm>
            <a:off x="7679690" y="3816596"/>
            <a:ext cx="779160" cy="1674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Цилиндр доторлогоо</a:t>
            </a:r>
          </a:p>
        </p:txBody>
      </p:sp>
      <p:sp>
        <p:nvSpPr>
          <p:cNvPr id="26" name="テキスト ボックス 606">
            <a:extLst>
              <a:ext uri="{FF2B5EF4-FFF2-40B4-BE49-F238E27FC236}">
                <a16:creationId xmlns:a16="http://schemas.microsoft.com/office/drawing/2014/main" id="{6EF0281A-C9A0-49A5-9030-B3178F39BBC6}"/>
              </a:ext>
            </a:extLst>
          </p:cNvPr>
          <p:cNvSpPr txBox="1"/>
          <p:nvPr/>
        </p:nvSpPr>
        <p:spPr>
          <a:xfrm>
            <a:off x="6483985" y="4942144"/>
            <a:ext cx="1352550" cy="1674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Тосны насосоос (тос)</a:t>
            </a:r>
          </a:p>
        </p:txBody>
      </p:sp>
      <p:sp>
        <p:nvSpPr>
          <p:cNvPr id="27" name="テキスト ボックス 607">
            <a:extLst>
              <a:ext uri="{FF2B5EF4-FFF2-40B4-BE49-F238E27FC236}">
                <a16:creationId xmlns:a16="http://schemas.microsoft.com/office/drawing/2014/main" id="{8F43F351-444A-45DC-A801-C8EB55C2E828}"/>
              </a:ext>
            </a:extLst>
          </p:cNvPr>
          <p:cNvSpPr txBox="1"/>
          <p:nvPr/>
        </p:nvSpPr>
        <p:spPr>
          <a:xfrm>
            <a:off x="5619114" y="5113483"/>
            <a:ext cx="1091565" cy="1286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Хөдөлгүүрийн тос хөргөгч</a:t>
            </a:r>
          </a:p>
        </p:txBody>
      </p:sp>
    </p:spTree>
    <p:extLst>
      <p:ext uri="{BB962C8B-B14F-4D97-AF65-F5344CB8AC3E}">
        <p14:creationId xmlns:p14="http://schemas.microsoft.com/office/powerpoint/2010/main" val="723482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Дизель хөдөлгүүрийн бүтэц</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886965" y="6452605"/>
            <a:ext cx="5109197"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20-р хуудас/ Нэмэлт материалын 13-р хуудас</a:t>
            </a:r>
          </a:p>
        </p:txBody>
      </p:sp>
      <p:sp>
        <p:nvSpPr>
          <p:cNvPr id="7" name="テキスト ボックス 6"/>
          <p:cNvSpPr txBox="1"/>
          <p:nvPr/>
        </p:nvSpPr>
        <p:spPr>
          <a:xfrm>
            <a:off x="3094074" y="6050914"/>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Цахилгаан хэлхээний жишээ</a:t>
            </a:r>
          </a:p>
        </p:txBody>
      </p:sp>
      <p:pic>
        <p:nvPicPr>
          <p:cNvPr id="12" name="図 11"/>
          <p:cNvPicPr>
            <a:picLocks noChangeAspect="1"/>
          </p:cNvPicPr>
          <p:nvPr/>
        </p:nvPicPr>
        <p:blipFill>
          <a:blip r:embed="rId3"/>
          <a:stretch>
            <a:fillRect/>
          </a:stretch>
        </p:blipFill>
        <p:spPr>
          <a:xfrm>
            <a:off x="2563389" y="1297693"/>
            <a:ext cx="3902809" cy="4779256"/>
          </a:xfrm>
          <a:prstGeom prst="rect">
            <a:avLst/>
          </a:prstGeom>
        </p:spPr>
      </p:pic>
      <p:sp>
        <p:nvSpPr>
          <p:cNvPr id="8" name="テキスト ボックス 608">
            <a:extLst>
              <a:ext uri="{FF2B5EF4-FFF2-40B4-BE49-F238E27FC236}">
                <a16:creationId xmlns:a16="http://schemas.microsoft.com/office/drawing/2014/main" id="{12DBF104-3377-4E8F-95CA-8DB0A1062E84}"/>
              </a:ext>
            </a:extLst>
          </p:cNvPr>
          <p:cNvSpPr txBox="1"/>
          <p:nvPr/>
        </p:nvSpPr>
        <p:spPr>
          <a:xfrm>
            <a:off x="3614550" y="1555593"/>
            <a:ext cx="272415" cy="961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Ажлын гэрэл</a:t>
            </a:r>
          </a:p>
        </p:txBody>
      </p:sp>
      <p:sp>
        <p:nvSpPr>
          <p:cNvPr id="9" name="テキスト ボックス 609">
            <a:extLst>
              <a:ext uri="{FF2B5EF4-FFF2-40B4-BE49-F238E27FC236}">
                <a16:creationId xmlns:a16="http://schemas.microsoft.com/office/drawing/2014/main" id="{996C25C9-DE8B-4EDA-9771-93025DD151E4}"/>
              </a:ext>
            </a:extLst>
          </p:cNvPr>
          <p:cNvSpPr txBox="1"/>
          <p:nvPr/>
        </p:nvSpPr>
        <p:spPr>
          <a:xfrm>
            <a:off x="4695825" y="1420656"/>
            <a:ext cx="272415" cy="77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Сигнал</a:t>
            </a:r>
          </a:p>
        </p:txBody>
      </p:sp>
      <p:sp>
        <p:nvSpPr>
          <p:cNvPr id="10" name="テキスト ボックス 610">
            <a:extLst>
              <a:ext uri="{FF2B5EF4-FFF2-40B4-BE49-F238E27FC236}">
                <a16:creationId xmlns:a16="http://schemas.microsoft.com/office/drawing/2014/main" id="{1C987812-361D-4917-8659-74ED6C12850C}"/>
              </a:ext>
            </a:extLst>
          </p:cNvPr>
          <p:cNvSpPr txBox="1"/>
          <p:nvPr/>
        </p:nvSpPr>
        <p:spPr>
          <a:xfrm>
            <a:off x="5121275" y="1989934"/>
            <a:ext cx="590550" cy="961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Сигналын товчлуур</a:t>
            </a:r>
          </a:p>
        </p:txBody>
      </p:sp>
      <p:sp>
        <p:nvSpPr>
          <p:cNvPr id="11" name="テキスト ボックス 611">
            <a:extLst>
              <a:ext uri="{FF2B5EF4-FFF2-40B4-BE49-F238E27FC236}">
                <a16:creationId xmlns:a16="http://schemas.microsoft.com/office/drawing/2014/main" id="{6499F5DA-FB3A-4C0A-B4FB-A2A18447D784}"/>
              </a:ext>
            </a:extLst>
          </p:cNvPr>
          <p:cNvSpPr txBox="1"/>
          <p:nvPr/>
        </p:nvSpPr>
        <p:spPr>
          <a:xfrm>
            <a:off x="5262564" y="2189084"/>
            <a:ext cx="463550" cy="1011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Сигналын реле</a:t>
            </a:r>
            <a:endParaRPr lang="ja-JP" sz="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3" name="テキスト ボックス 612">
            <a:extLst>
              <a:ext uri="{FF2B5EF4-FFF2-40B4-BE49-F238E27FC236}">
                <a16:creationId xmlns:a16="http://schemas.microsoft.com/office/drawing/2014/main" id="{A05FF013-EFBC-44F2-95A6-0DD26B315606}"/>
              </a:ext>
            </a:extLst>
          </p:cNvPr>
          <p:cNvSpPr txBox="1"/>
          <p:nvPr/>
        </p:nvSpPr>
        <p:spPr>
          <a:xfrm>
            <a:off x="5911850" y="1603692"/>
            <a:ext cx="636588" cy="77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Тосны шүүлтүүр</a:t>
            </a:r>
          </a:p>
        </p:txBody>
      </p:sp>
      <p:sp>
        <p:nvSpPr>
          <p:cNvPr id="14" name="テキスト ボックス 613">
            <a:extLst>
              <a:ext uri="{FF2B5EF4-FFF2-40B4-BE49-F238E27FC236}">
                <a16:creationId xmlns:a16="http://schemas.microsoft.com/office/drawing/2014/main" id="{4E1DAC82-FBB6-4BD5-A143-4AD073A7E4FB}"/>
              </a:ext>
            </a:extLst>
          </p:cNvPr>
          <p:cNvSpPr txBox="1"/>
          <p:nvPr/>
        </p:nvSpPr>
        <p:spPr>
          <a:xfrm>
            <a:off x="2744787" y="2114233"/>
            <a:ext cx="217488" cy="77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Арын гэрэл</a:t>
            </a:r>
          </a:p>
        </p:txBody>
      </p:sp>
      <p:sp>
        <p:nvSpPr>
          <p:cNvPr id="15" name="テキスト ボックス 614">
            <a:extLst>
              <a:ext uri="{FF2B5EF4-FFF2-40B4-BE49-F238E27FC236}">
                <a16:creationId xmlns:a16="http://schemas.microsoft.com/office/drawing/2014/main" id="{95F985AB-F640-46FD-8D09-CBFD04444F7C}"/>
              </a:ext>
            </a:extLst>
          </p:cNvPr>
          <p:cNvSpPr txBox="1"/>
          <p:nvPr/>
        </p:nvSpPr>
        <p:spPr>
          <a:xfrm>
            <a:off x="3485779" y="2369028"/>
            <a:ext cx="286121" cy="961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Өмнөх гэрэл</a:t>
            </a:r>
          </a:p>
        </p:txBody>
      </p:sp>
      <p:sp>
        <p:nvSpPr>
          <p:cNvPr id="16" name="テキスト ボックス 615">
            <a:extLst>
              <a:ext uri="{FF2B5EF4-FFF2-40B4-BE49-F238E27FC236}">
                <a16:creationId xmlns:a16="http://schemas.microsoft.com/office/drawing/2014/main" id="{72C8C762-D2B9-4223-8EF4-A02B669D517E}"/>
              </a:ext>
            </a:extLst>
          </p:cNvPr>
          <p:cNvSpPr txBox="1"/>
          <p:nvPr/>
        </p:nvSpPr>
        <p:spPr>
          <a:xfrm>
            <a:off x="5640811" y="2966721"/>
            <a:ext cx="696913" cy="1011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Дохионы гэрэл</a:t>
            </a:r>
          </a:p>
        </p:txBody>
      </p:sp>
      <p:sp>
        <p:nvSpPr>
          <p:cNvPr id="17" name="テキスト ボックス 616">
            <a:extLst>
              <a:ext uri="{FF2B5EF4-FFF2-40B4-BE49-F238E27FC236}">
                <a16:creationId xmlns:a16="http://schemas.microsoft.com/office/drawing/2014/main" id="{E50A50E0-3D5A-495D-B7B5-0E9296785A74}"/>
              </a:ext>
            </a:extLst>
          </p:cNvPr>
          <p:cNvSpPr txBox="1"/>
          <p:nvPr/>
        </p:nvSpPr>
        <p:spPr>
          <a:xfrm>
            <a:off x="4324349" y="3012200"/>
            <a:ext cx="495301" cy="125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Хянах самбарын гэрэл</a:t>
            </a:r>
          </a:p>
        </p:txBody>
      </p:sp>
      <p:sp>
        <p:nvSpPr>
          <p:cNvPr id="18" name="テキスト ボックス 617">
            <a:extLst>
              <a:ext uri="{FF2B5EF4-FFF2-40B4-BE49-F238E27FC236}">
                <a16:creationId xmlns:a16="http://schemas.microsoft.com/office/drawing/2014/main" id="{29CD82E2-D933-435B-8604-E282764B420F}"/>
              </a:ext>
            </a:extLst>
          </p:cNvPr>
          <p:cNvSpPr txBox="1"/>
          <p:nvPr/>
        </p:nvSpPr>
        <p:spPr>
          <a:xfrm>
            <a:off x="4967289" y="3304376"/>
            <a:ext cx="590550" cy="1066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Лампын товчлуур</a:t>
            </a:r>
          </a:p>
        </p:txBody>
      </p:sp>
      <p:sp>
        <p:nvSpPr>
          <p:cNvPr id="19" name="テキスト ボックス 618">
            <a:extLst>
              <a:ext uri="{FF2B5EF4-FFF2-40B4-BE49-F238E27FC236}">
                <a16:creationId xmlns:a16="http://schemas.microsoft.com/office/drawing/2014/main" id="{CB471FF5-42DD-4484-829A-DC2581361F46}"/>
              </a:ext>
            </a:extLst>
          </p:cNvPr>
          <p:cNvSpPr txBox="1"/>
          <p:nvPr/>
        </p:nvSpPr>
        <p:spPr>
          <a:xfrm>
            <a:off x="2908882" y="3121051"/>
            <a:ext cx="534987" cy="961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Халаагуурын залгуур</a:t>
            </a:r>
          </a:p>
        </p:txBody>
      </p:sp>
      <p:sp>
        <p:nvSpPr>
          <p:cNvPr id="20" name="テキスト ボックス 619">
            <a:extLst>
              <a:ext uri="{FF2B5EF4-FFF2-40B4-BE49-F238E27FC236}">
                <a16:creationId xmlns:a16="http://schemas.microsoft.com/office/drawing/2014/main" id="{9AAC6E99-D994-4BCB-BE69-410B4A1FB039}"/>
              </a:ext>
            </a:extLst>
          </p:cNvPr>
          <p:cNvSpPr txBox="1"/>
          <p:nvPr/>
        </p:nvSpPr>
        <p:spPr>
          <a:xfrm>
            <a:off x="2981960" y="3635349"/>
            <a:ext cx="662940"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Халаагуурын дохио</a:t>
            </a:r>
          </a:p>
        </p:txBody>
      </p:sp>
      <p:sp>
        <p:nvSpPr>
          <p:cNvPr id="21" name="テキスト ボックス 620">
            <a:extLst>
              <a:ext uri="{FF2B5EF4-FFF2-40B4-BE49-F238E27FC236}">
                <a16:creationId xmlns:a16="http://schemas.microsoft.com/office/drawing/2014/main" id="{A1B46DE2-5111-4914-AE72-642C4BF9B2CD}"/>
              </a:ext>
            </a:extLst>
          </p:cNvPr>
          <p:cNvSpPr txBox="1"/>
          <p:nvPr/>
        </p:nvSpPr>
        <p:spPr>
          <a:xfrm>
            <a:off x="5332041" y="3838106"/>
            <a:ext cx="617539"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Гал хамгаалагчийн хайрцаг</a:t>
            </a:r>
          </a:p>
        </p:txBody>
      </p:sp>
      <p:sp>
        <p:nvSpPr>
          <p:cNvPr id="22" name="テキスト ボックス 621">
            <a:extLst>
              <a:ext uri="{FF2B5EF4-FFF2-40B4-BE49-F238E27FC236}">
                <a16:creationId xmlns:a16="http://schemas.microsoft.com/office/drawing/2014/main" id="{2C98B0AE-EA87-4E67-A3A8-AF98058BF893}"/>
              </a:ext>
            </a:extLst>
          </p:cNvPr>
          <p:cNvSpPr txBox="1"/>
          <p:nvPr/>
        </p:nvSpPr>
        <p:spPr>
          <a:xfrm>
            <a:off x="3644900" y="4008919"/>
            <a:ext cx="612775"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Аюулгүйн реле</a:t>
            </a:r>
          </a:p>
        </p:txBody>
      </p:sp>
      <p:sp>
        <p:nvSpPr>
          <p:cNvPr id="23" name="テキスト ボックス 622">
            <a:extLst>
              <a:ext uri="{FF2B5EF4-FFF2-40B4-BE49-F238E27FC236}">
                <a16:creationId xmlns:a16="http://schemas.microsoft.com/office/drawing/2014/main" id="{EB11832A-2A94-4CCF-BC0D-B15026B1B0A7}"/>
              </a:ext>
            </a:extLst>
          </p:cNvPr>
          <p:cNvSpPr txBox="1"/>
          <p:nvPr/>
        </p:nvSpPr>
        <p:spPr>
          <a:xfrm>
            <a:off x="4480832" y="3968746"/>
            <a:ext cx="466725" cy="1066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Ажиллуулах товч</a:t>
            </a:r>
          </a:p>
        </p:txBody>
      </p:sp>
      <p:sp>
        <p:nvSpPr>
          <p:cNvPr id="24" name="テキスト ボックス 623">
            <a:extLst>
              <a:ext uri="{FF2B5EF4-FFF2-40B4-BE49-F238E27FC236}">
                <a16:creationId xmlns:a16="http://schemas.microsoft.com/office/drawing/2014/main" id="{13165EF1-A8D7-4058-8308-A1C39126FB79}"/>
              </a:ext>
            </a:extLst>
          </p:cNvPr>
          <p:cNvSpPr txBox="1"/>
          <p:nvPr/>
        </p:nvSpPr>
        <p:spPr>
          <a:xfrm>
            <a:off x="3748896" y="4791156"/>
            <a:ext cx="394970"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Ажиллуулах мотор</a:t>
            </a:r>
          </a:p>
        </p:txBody>
      </p:sp>
      <p:sp>
        <p:nvSpPr>
          <p:cNvPr id="25" name="テキスト ボックス 624">
            <a:extLst>
              <a:ext uri="{FF2B5EF4-FFF2-40B4-BE49-F238E27FC236}">
                <a16:creationId xmlns:a16="http://schemas.microsoft.com/office/drawing/2014/main" id="{4D8D7EC5-D807-4B8F-98DC-F18D4B0864E6}"/>
              </a:ext>
            </a:extLst>
          </p:cNvPr>
          <p:cNvSpPr txBox="1"/>
          <p:nvPr/>
        </p:nvSpPr>
        <p:spPr>
          <a:xfrm>
            <a:off x="5506111" y="4092885"/>
            <a:ext cx="506414"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Регулятор</a:t>
            </a:r>
          </a:p>
        </p:txBody>
      </p:sp>
      <p:sp>
        <p:nvSpPr>
          <p:cNvPr id="26" name="テキスト ボックス 625">
            <a:extLst>
              <a:ext uri="{FF2B5EF4-FFF2-40B4-BE49-F238E27FC236}">
                <a16:creationId xmlns:a16="http://schemas.microsoft.com/office/drawing/2014/main" id="{510D3E55-87F5-445C-80D5-F038C2B2EF45}"/>
              </a:ext>
            </a:extLst>
          </p:cNvPr>
          <p:cNvSpPr txBox="1"/>
          <p:nvPr/>
        </p:nvSpPr>
        <p:spPr>
          <a:xfrm>
            <a:off x="5157788" y="4458873"/>
            <a:ext cx="306810" cy="1066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Амперметр</a:t>
            </a:r>
            <a:endParaRPr lang="ja-JP" sz="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7" name="テキスト ボックス 626">
            <a:extLst>
              <a:ext uri="{FF2B5EF4-FFF2-40B4-BE49-F238E27FC236}">
                <a16:creationId xmlns:a16="http://schemas.microsoft.com/office/drawing/2014/main" id="{5D6E5BFD-7963-4A15-9212-EA9A0EDD316B}"/>
              </a:ext>
            </a:extLst>
          </p:cNvPr>
          <p:cNvSpPr txBox="1"/>
          <p:nvPr/>
        </p:nvSpPr>
        <p:spPr>
          <a:xfrm>
            <a:off x="5501349" y="4821229"/>
            <a:ext cx="420952" cy="1011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Цэнэглэгч</a:t>
            </a:r>
            <a:endParaRPr lang="ja-JP" sz="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8" name="テキスト ボックス 627">
            <a:extLst>
              <a:ext uri="{FF2B5EF4-FFF2-40B4-BE49-F238E27FC236}">
                <a16:creationId xmlns:a16="http://schemas.microsoft.com/office/drawing/2014/main" id="{246591FD-EFA6-4EFD-A911-13C446B0B731}"/>
              </a:ext>
            </a:extLst>
          </p:cNvPr>
          <p:cNvSpPr txBox="1"/>
          <p:nvPr/>
        </p:nvSpPr>
        <p:spPr>
          <a:xfrm>
            <a:off x="4284389" y="4980934"/>
            <a:ext cx="547643" cy="1849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Батерейн релений товчлуур</a:t>
            </a:r>
          </a:p>
        </p:txBody>
      </p:sp>
      <p:sp>
        <p:nvSpPr>
          <p:cNvPr id="29" name="テキスト ボックス 628">
            <a:extLst>
              <a:ext uri="{FF2B5EF4-FFF2-40B4-BE49-F238E27FC236}">
                <a16:creationId xmlns:a16="http://schemas.microsoft.com/office/drawing/2014/main" id="{C7C30030-2692-4F43-805E-05FEFC2A5DCC}"/>
              </a:ext>
            </a:extLst>
          </p:cNvPr>
          <p:cNvSpPr txBox="1"/>
          <p:nvPr/>
        </p:nvSpPr>
        <p:spPr>
          <a:xfrm>
            <a:off x="4745990" y="5912632"/>
            <a:ext cx="349250" cy="1011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游ゴシック" panose="020B0400000000000000" pitchFamily="50" charset="-128"/>
                <a:cs typeface="Arial" panose="020B0604020202020204" pitchFamily="34" charset="0"/>
              </a:rPr>
              <a:t>Батерей</a:t>
            </a:r>
          </a:p>
        </p:txBody>
      </p:sp>
    </p:spTree>
    <p:extLst>
      <p:ext uri="{BB962C8B-B14F-4D97-AF65-F5344CB8AC3E}">
        <p14:creationId xmlns:p14="http://schemas.microsoft.com/office/powerpoint/2010/main" val="39585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Түлш/ Хөдөлгүүрийн тос</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784600" y="6452605"/>
            <a:ext cx="52115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22-р хуудас/ Нэмэлт материалын 13-р хуудас</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Хөдөлгүүрийн тос нь дараах үүрэгтэй.</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① Тослох</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② Хөргөх</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③ Битүүмжлэх</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④ Цэвэрлэх</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⑤ Зэвнээс хамгаалах</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Олон янзын нэршил бий ч барилгын машин механизмын ашиглалтын гарын авлагад заасан стандарт нэршлийг ашиглах шаардлагатай.</a:t>
            </a:r>
          </a:p>
        </p:txBody>
      </p:sp>
    </p:spTree>
    <p:extLst>
      <p:ext uri="{BB962C8B-B14F-4D97-AF65-F5344CB8AC3E}">
        <p14:creationId xmlns:p14="http://schemas.microsoft.com/office/powerpoint/2010/main" val="283400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Гидравлик төхөөрөмж</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787925" y="6452605"/>
            <a:ext cx="5208237"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24-р хуудас/ Нэмэлт материалын 14-р хуудас</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pic>
        <p:nvPicPr>
          <p:cNvPr id="3" name="図 2"/>
          <p:cNvPicPr>
            <a:picLocks noChangeAspect="1"/>
          </p:cNvPicPr>
          <p:nvPr/>
        </p:nvPicPr>
        <p:blipFill>
          <a:blip r:embed="rId3"/>
          <a:stretch>
            <a:fillRect/>
          </a:stretch>
        </p:blipFill>
        <p:spPr>
          <a:xfrm>
            <a:off x="756050" y="1724891"/>
            <a:ext cx="7631900" cy="3408218"/>
          </a:xfrm>
          <a:prstGeom prst="rect">
            <a:avLst/>
          </a:prstGeom>
        </p:spPr>
      </p:pic>
      <p:sp>
        <p:nvSpPr>
          <p:cNvPr id="7" name="テキスト ボックス 629">
            <a:extLst>
              <a:ext uri="{FF2B5EF4-FFF2-40B4-BE49-F238E27FC236}">
                <a16:creationId xmlns:a16="http://schemas.microsoft.com/office/drawing/2014/main" id="{7257F885-B1EF-41D3-907C-583C82D7A182}"/>
              </a:ext>
            </a:extLst>
          </p:cNvPr>
          <p:cNvSpPr txBox="1"/>
          <p:nvPr/>
        </p:nvSpPr>
        <p:spPr>
          <a:xfrm>
            <a:off x="1973641" y="1913563"/>
            <a:ext cx="1606909" cy="2491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200" kern="100" dirty="0">
                <a:effectLst/>
                <a:latin typeface="Arial" panose="020B0604020202020204" pitchFamily="34" charset="0"/>
                <a:ea typeface="游ゴシック" panose="020B0400000000000000" pitchFamily="50" charset="-128"/>
                <a:cs typeface="Arial" panose="020B0604020202020204" pitchFamily="34" charset="0"/>
              </a:rPr>
              <a:t>Өндөр даралтат гидравлик тос</a:t>
            </a:r>
          </a:p>
        </p:txBody>
      </p:sp>
      <p:sp>
        <p:nvSpPr>
          <p:cNvPr id="8" name="テキスト ボックス 630">
            <a:extLst>
              <a:ext uri="{FF2B5EF4-FFF2-40B4-BE49-F238E27FC236}">
                <a16:creationId xmlns:a16="http://schemas.microsoft.com/office/drawing/2014/main" id="{7DBDDD8A-825A-4538-AD5D-DC4F9CFDAAAA}"/>
              </a:ext>
            </a:extLst>
          </p:cNvPr>
          <p:cNvSpPr txBox="1"/>
          <p:nvPr/>
        </p:nvSpPr>
        <p:spPr>
          <a:xfrm>
            <a:off x="950044" y="3282314"/>
            <a:ext cx="631197" cy="2651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Хөдөлгүүр</a:t>
            </a:r>
          </a:p>
        </p:txBody>
      </p:sp>
      <p:sp>
        <p:nvSpPr>
          <p:cNvPr id="10" name="テキスト ボックス 631">
            <a:extLst>
              <a:ext uri="{FF2B5EF4-FFF2-40B4-BE49-F238E27FC236}">
                <a16:creationId xmlns:a16="http://schemas.microsoft.com/office/drawing/2014/main" id="{1B45521E-E05D-47DA-BA83-D450866A559C}"/>
              </a:ext>
            </a:extLst>
          </p:cNvPr>
          <p:cNvSpPr txBox="1"/>
          <p:nvPr/>
        </p:nvSpPr>
        <p:spPr>
          <a:xfrm>
            <a:off x="1930907" y="3074561"/>
            <a:ext cx="1327784" cy="7088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200" kern="100">
                <a:effectLst/>
                <a:latin typeface="Arial" panose="020B0604020202020204" pitchFamily="34" charset="0"/>
                <a:ea typeface="游ゴシック" panose="020B0400000000000000" pitchFamily="50" charset="-128"/>
                <a:cs typeface="Arial" panose="020B0604020202020204" pitchFamily="34" charset="0"/>
              </a:rPr>
              <a:t>Гидравлик насос</a:t>
            </a:r>
          </a:p>
          <a:p>
            <a:pPr rtl="0"/>
            <a:r>
              <a:rPr lang="mn" sz="1200" kern="100">
                <a:effectLst/>
                <a:latin typeface="Arial" panose="020B0604020202020204" pitchFamily="34" charset="0"/>
                <a:ea typeface="游ゴシック" panose="020B0400000000000000" pitchFamily="50" charset="-128"/>
                <a:cs typeface="Arial" panose="020B0604020202020204" pitchFamily="34" charset="0"/>
              </a:rPr>
              <a:t>(Гидравлик тосыг өндөр даралтаар илгээх)</a:t>
            </a:r>
          </a:p>
        </p:txBody>
      </p:sp>
      <p:sp>
        <p:nvSpPr>
          <p:cNvPr id="11" name="テキスト ボックス 632">
            <a:extLst>
              <a:ext uri="{FF2B5EF4-FFF2-40B4-BE49-F238E27FC236}">
                <a16:creationId xmlns:a16="http://schemas.microsoft.com/office/drawing/2014/main" id="{4A64460A-94E2-4095-B1B8-31FFD522F3BE}"/>
              </a:ext>
            </a:extLst>
          </p:cNvPr>
          <p:cNvSpPr txBox="1"/>
          <p:nvPr/>
        </p:nvSpPr>
        <p:spPr>
          <a:xfrm>
            <a:off x="3787925" y="1913563"/>
            <a:ext cx="1337784" cy="7088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Гидравлик хяналтын хавхлага</a:t>
            </a:r>
          </a:p>
          <a:p>
            <a:pPr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(Гидравлик тосны даралт, урсгалын чиглэлийг хянах)</a:t>
            </a:r>
          </a:p>
        </p:txBody>
      </p:sp>
      <p:sp>
        <p:nvSpPr>
          <p:cNvPr id="12" name="テキスト ボックス 634">
            <a:extLst>
              <a:ext uri="{FF2B5EF4-FFF2-40B4-BE49-F238E27FC236}">
                <a16:creationId xmlns:a16="http://schemas.microsoft.com/office/drawing/2014/main" id="{E9FA4843-D1CC-4891-B35D-FA2E212B4EBB}"/>
              </a:ext>
            </a:extLst>
          </p:cNvPr>
          <p:cNvSpPr txBox="1"/>
          <p:nvPr/>
        </p:nvSpPr>
        <p:spPr>
          <a:xfrm>
            <a:off x="5459865" y="1873323"/>
            <a:ext cx="1710493" cy="2669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200" kern="100" dirty="0">
                <a:effectLst/>
                <a:latin typeface="Arial" panose="020B0604020202020204" pitchFamily="34" charset="0"/>
                <a:ea typeface="游ゴシック" panose="020B0400000000000000" pitchFamily="50" charset="-128"/>
                <a:cs typeface="Arial" panose="020B0604020202020204" pitchFamily="34" charset="0"/>
              </a:rPr>
              <a:t>Өндөр даралтат гидравлик тос</a:t>
            </a:r>
          </a:p>
        </p:txBody>
      </p:sp>
      <p:sp>
        <p:nvSpPr>
          <p:cNvPr id="13" name="テキスト ボックス 635">
            <a:extLst>
              <a:ext uri="{FF2B5EF4-FFF2-40B4-BE49-F238E27FC236}">
                <a16:creationId xmlns:a16="http://schemas.microsoft.com/office/drawing/2014/main" id="{70D7205B-4BCF-45FB-9D41-52AD26219D18}"/>
              </a:ext>
            </a:extLst>
          </p:cNvPr>
          <p:cNvSpPr txBox="1"/>
          <p:nvPr/>
        </p:nvSpPr>
        <p:spPr>
          <a:xfrm>
            <a:off x="4555895" y="2894397"/>
            <a:ext cx="233665" cy="928629"/>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1200" kern="100" dirty="0">
                <a:effectLst/>
                <a:latin typeface="Arial" panose="020B0604020202020204" pitchFamily="34" charset="0"/>
                <a:ea typeface="游ゴシック" panose="020B0400000000000000" pitchFamily="50" charset="-128"/>
                <a:cs typeface="Arial" panose="020B0604020202020204" pitchFamily="34" charset="0"/>
              </a:rPr>
              <a:t>Нам даралттай гидравлик тос</a:t>
            </a:r>
          </a:p>
        </p:txBody>
      </p:sp>
      <p:sp>
        <p:nvSpPr>
          <p:cNvPr id="14" name="テキスト ボックス 636">
            <a:extLst>
              <a:ext uri="{FF2B5EF4-FFF2-40B4-BE49-F238E27FC236}">
                <a16:creationId xmlns:a16="http://schemas.microsoft.com/office/drawing/2014/main" id="{43EB7D0D-FF96-430B-8DC9-8795493D9298}"/>
              </a:ext>
            </a:extLst>
          </p:cNvPr>
          <p:cNvSpPr txBox="1"/>
          <p:nvPr/>
        </p:nvSpPr>
        <p:spPr>
          <a:xfrm>
            <a:off x="2732379" y="4695264"/>
            <a:ext cx="848171" cy="2339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Нам даралттай гидравлик тос</a:t>
            </a:r>
          </a:p>
        </p:txBody>
      </p:sp>
      <p:sp>
        <p:nvSpPr>
          <p:cNvPr id="15" name="テキスト ボックス 637">
            <a:extLst>
              <a:ext uri="{FF2B5EF4-FFF2-40B4-BE49-F238E27FC236}">
                <a16:creationId xmlns:a16="http://schemas.microsoft.com/office/drawing/2014/main" id="{6B7764A4-8DB2-4513-933C-1BAF3CE750AD}"/>
              </a:ext>
            </a:extLst>
          </p:cNvPr>
          <p:cNvSpPr txBox="1"/>
          <p:nvPr/>
        </p:nvSpPr>
        <p:spPr>
          <a:xfrm>
            <a:off x="5534229" y="4717749"/>
            <a:ext cx="848171" cy="2339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Нам даралттай гидравлик тос</a:t>
            </a:r>
          </a:p>
        </p:txBody>
      </p:sp>
      <p:sp>
        <p:nvSpPr>
          <p:cNvPr id="16" name="テキスト ボックス 639">
            <a:extLst>
              <a:ext uri="{FF2B5EF4-FFF2-40B4-BE49-F238E27FC236}">
                <a16:creationId xmlns:a16="http://schemas.microsoft.com/office/drawing/2014/main" id="{3DA10E7D-2E92-49F3-AA6B-C059193C0ACE}"/>
              </a:ext>
            </a:extLst>
          </p:cNvPr>
          <p:cNvSpPr txBox="1"/>
          <p:nvPr/>
        </p:nvSpPr>
        <p:spPr>
          <a:xfrm>
            <a:off x="5772590" y="3060435"/>
            <a:ext cx="1285946" cy="7088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200" kern="100" dirty="0">
                <a:effectLst/>
                <a:latin typeface="Arial" panose="020B0604020202020204" pitchFamily="34" charset="0"/>
                <a:ea typeface="游ゴシック" panose="020B0400000000000000" pitchFamily="50" charset="-128"/>
                <a:cs typeface="Arial" panose="020B0604020202020204" pitchFamily="34" charset="0"/>
              </a:rPr>
              <a:t>Гидравлик хөтөч</a:t>
            </a:r>
          </a:p>
          <a:p>
            <a:pPr rtl="0"/>
            <a:r>
              <a:rPr lang="mn" sz="1200" kern="100" dirty="0">
                <a:effectLst/>
                <a:latin typeface="Arial" panose="020B0604020202020204" pitchFamily="34" charset="0"/>
                <a:ea typeface="游ゴシック" panose="020B0400000000000000" pitchFamily="50" charset="-128"/>
                <a:cs typeface="Arial" panose="020B0604020202020204" pitchFamily="34" charset="0"/>
              </a:rPr>
              <a:t>(Тосны даралтыг механик энерги болгон хувиргах)</a:t>
            </a:r>
          </a:p>
        </p:txBody>
      </p:sp>
      <p:sp>
        <p:nvSpPr>
          <p:cNvPr id="17" name="テキスト ボックス 640">
            <a:extLst>
              <a:ext uri="{FF2B5EF4-FFF2-40B4-BE49-F238E27FC236}">
                <a16:creationId xmlns:a16="http://schemas.microsoft.com/office/drawing/2014/main" id="{FA05F11E-0897-4E8F-B086-04A81A0C9C8D}"/>
              </a:ext>
            </a:extLst>
          </p:cNvPr>
          <p:cNvSpPr txBox="1"/>
          <p:nvPr/>
        </p:nvSpPr>
        <p:spPr>
          <a:xfrm>
            <a:off x="7457554" y="3074560"/>
            <a:ext cx="825210" cy="7088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200" kern="100" dirty="0">
                <a:effectLst/>
                <a:latin typeface="Arial" panose="020B0604020202020204" pitchFamily="34" charset="0"/>
                <a:ea typeface="游ゴシック" panose="020B0400000000000000" pitchFamily="50" charset="-128"/>
                <a:cs typeface="Arial" panose="020B0604020202020204" pitchFamily="34" charset="0"/>
              </a:rPr>
              <a:t>Ажил</a:t>
            </a:r>
          </a:p>
          <a:p>
            <a:pPr rtl="0"/>
            <a:r>
              <a:rPr lang="mn" sz="1200" kern="100" dirty="0">
                <a:effectLst/>
                <a:latin typeface="Arial" panose="020B0604020202020204" pitchFamily="34" charset="0"/>
                <a:ea typeface="游ゴシック" panose="020B0400000000000000" pitchFamily="50" charset="-128"/>
                <a:cs typeface="Arial" panose="020B0604020202020204" pitchFamily="34" charset="0"/>
              </a:rPr>
              <a:t>(Хэмжээ/ Хурд/ Чиглэл)</a:t>
            </a:r>
          </a:p>
        </p:txBody>
      </p:sp>
      <p:sp>
        <p:nvSpPr>
          <p:cNvPr id="18" name="テキスト ボックス 641">
            <a:extLst>
              <a:ext uri="{FF2B5EF4-FFF2-40B4-BE49-F238E27FC236}">
                <a16:creationId xmlns:a16="http://schemas.microsoft.com/office/drawing/2014/main" id="{CA36B846-CCE5-4DC8-9A10-50E2D1D070BD}"/>
              </a:ext>
            </a:extLst>
          </p:cNvPr>
          <p:cNvSpPr txBox="1"/>
          <p:nvPr/>
        </p:nvSpPr>
        <p:spPr>
          <a:xfrm>
            <a:off x="3956714" y="4228366"/>
            <a:ext cx="1130895" cy="6450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200" kern="100" dirty="0">
                <a:effectLst/>
                <a:latin typeface="Arial" panose="020B0604020202020204" pitchFamily="34" charset="0"/>
                <a:ea typeface="游ゴシック" panose="020B0400000000000000" pitchFamily="50" charset="-128"/>
                <a:cs typeface="Arial" panose="020B0604020202020204" pitchFamily="34" charset="0"/>
              </a:rPr>
              <a:t>Гидравлик тосны савны дагалдах эд анги</a:t>
            </a:r>
          </a:p>
        </p:txBody>
      </p:sp>
    </p:spTree>
    <p:extLst>
      <p:ext uri="{BB962C8B-B14F-4D97-AF65-F5344CB8AC3E}">
        <p14:creationId xmlns:p14="http://schemas.microsoft.com/office/powerpoint/2010/main" val="337493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2000" dirty="0">
                <a:latin typeface="Arial" panose="020B0604020202020204" pitchFamily="34" charset="0"/>
                <a:ea typeface="Meiryo UI" panose="020B0604030504040204" pitchFamily="50" charset="-128"/>
                <a:cs typeface="Arial" panose="020B0604020202020204" pitchFamily="34" charset="0"/>
              </a:rPr>
              <a:t>Гидравлик насос ① Араа насос ② Поршений насос  налуу тэнхлэг, налуу диск хэлбэрийн</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366199" y="6452605"/>
            <a:ext cx="462996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25-р хуудас/ Нэмэлт материалын 14-р хуудас</a:t>
            </a:r>
          </a:p>
        </p:txBody>
      </p:sp>
      <p:sp>
        <p:nvSpPr>
          <p:cNvPr id="9" name="コンテンツ プレースホルダー 4"/>
          <p:cNvSpPr txBox="1">
            <a:spLocks/>
          </p:cNvSpPr>
          <p:nvPr/>
        </p:nvSpPr>
        <p:spPr>
          <a:xfrm>
            <a:off x="628650" y="1268384"/>
            <a:ext cx="7886700" cy="507145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pic>
        <p:nvPicPr>
          <p:cNvPr id="7" name="図 6"/>
          <p:cNvPicPr>
            <a:picLocks noChangeAspect="1"/>
          </p:cNvPicPr>
          <p:nvPr/>
        </p:nvPicPr>
        <p:blipFill>
          <a:blip r:embed="rId3"/>
          <a:stretch>
            <a:fillRect/>
          </a:stretch>
        </p:blipFill>
        <p:spPr>
          <a:xfrm>
            <a:off x="2325051" y="1344866"/>
            <a:ext cx="4554805" cy="1897835"/>
          </a:xfrm>
          <a:prstGeom prst="rect">
            <a:avLst/>
          </a:prstGeom>
        </p:spPr>
      </p:pic>
      <p:pic>
        <p:nvPicPr>
          <p:cNvPr id="8" name="図 7"/>
          <p:cNvPicPr>
            <a:picLocks noChangeAspect="1"/>
          </p:cNvPicPr>
          <p:nvPr/>
        </p:nvPicPr>
        <p:blipFill>
          <a:blip r:embed="rId4"/>
          <a:stretch>
            <a:fillRect/>
          </a:stretch>
        </p:blipFill>
        <p:spPr>
          <a:xfrm>
            <a:off x="980902" y="3841200"/>
            <a:ext cx="3470564" cy="2241406"/>
          </a:xfrm>
          <a:prstGeom prst="rect">
            <a:avLst/>
          </a:prstGeom>
        </p:spPr>
      </p:pic>
      <p:sp>
        <p:nvSpPr>
          <p:cNvPr id="10" name="テキスト ボックス 9"/>
          <p:cNvSpPr txBox="1"/>
          <p:nvPr/>
        </p:nvSpPr>
        <p:spPr>
          <a:xfrm>
            <a:off x="671671" y="5996719"/>
            <a:ext cx="7861564"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Налуу тэнхлэг хэлбэрийн</a:t>
            </a:r>
            <a:r>
              <a:rPr lang="en-US" sz="1200" dirty="0">
                <a:solidFill>
                  <a:prstClr val="black"/>
                </a:solidFill>
                <a:latin typeface="Arial" panose="020B0604020202020204" pitchFamily="34" charset="0"/>
                <a:cs typeface="Arial" panose="020B0604020202020204" pitchFamily="34" charset="0"/>
              </a:rPr>
              <a:t>		</a:t>
            </a:r>
            <a:r>
              <a:rPr lang="mn" sz="1200" dirty="0">
                <a:solidFill>
                  <a:prstClr val="black"/>
                </a:solidFill>
                <a:latin typeface="Arial" panose="020B0604020202020204" pitchFamily="34" charset="0"/>
                <a:cs typeface="Arial" panose="020B0604020202020204" pitchFamily="34" charset="0"/>
              </a:rPr>
              <a:t>                                                                      налуу диск хэлбэрийн</a:t>
            </a:r>
          </a:p>
        </p:txBody>
      </p:sp>
      <p:pic>
        <p:nvPicPr>
          <p:cNvPr id="11" name="図 10"/>
          <p:cNvPicPr>
            <a:picLocks noChangeAspect="1"/>
          </p:cNvPicPr>
          <p:nvPr/>
        </p:nvPicPr>
        <p:blipFill>
          <a:blip r:embed="rId5"/>
          <a:stretch>
            <a:fillRect/>
          </a:stretch>
        </p:blipFill>
        <p:spPr>
          <a:xfrm>
            <a:off x="4604715" y="4097941"/>
            <a:ext cx="3829240" cy="1929578"/>
          </a:xfrm>
          <a:prstGeom prst="rect">
            <a:avLst/>
          </a:prstGeom>
        </p:spPr>
      </p:pic>
      <p:sp>
        <p:nvSpPr>
          <p:cNvPr id="12" name="正方形/長方形 11"/>
          <p:cNvSpPr/>
          <p:nvPr/>
        </p:nvSpPr>
        <p:spPr>
          <a:xfrm>
            <a:off x="6276109" y="5802050"/>
            <a:ext cx="561109" cy="280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3" name="テキスト ボックス 12"/>
          <p:cNvSpPr txBox="1"/>
          <p:nvPr/>
        </p:nvSpPr>
        <p:spPr>
          <a:xfrm>
            <a:off x="636270" y="3307604"/>
            <a:ext cx="7861564"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Араа насосны ажиллах зарчмын талаарх товч танилцуулга</a:t>
            </a:r>
          </a:p>
        </p:txBody>
      </p:sp>
      <p:sp>
        <p:nvSpPr>
          <p:cNvPr id="14" name="テキスト ボックス 652">
            <a:extLst>
              <a:ext uri="{FF2B5EF4-FFF2-40B4-BE49-F238E27FC236}">
                <a16:creationId xmlns:a16="http://schemas.microsoft.com/office/drawing/2014/main" id="{4045B5C2-BD1C-4216-BC37-18114E3D187B}"/>
              </a:ext>
            </a:extLst>
          </p:cNvPr>
          <p:cNvSpPr txBox="1"/>
          <p:nvPr/>
        </p:nvSpPr>
        <p:spPr>
          <a:xfrm>
            <a:off x="2397641" y="1769173"/>
            <a:ext cx="178059" cy="97003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1100" kern="100">
                <a:effectLst/>
                <a:latin typeface="Arial" panose="020B0604020202020204" pitchFamily="34" charset="0"/>
                <a:ea typeface="游ゴシック" panose="020B0400000000000000" pitchFamily="50" charset="-128"/>
                <a:cs typeface="Arial" panose="020B0604020202020204" pitchFamily="34" charset="0"/>
              </a:rPr>
              <a:t>Гидравлик тос сорох порт</a:t>
            </a:r>
          </a:p>
        </p:txBody>
      </p:sp>
      <p:sp>
        <p:nvSpPr>
          <p:cNvPr id="15" name="テキスト ボックス 653">
            <a:extLst>
              <a:ext uri="{FF2B5EF4-FFF2-40B4-BE49-F238E27FC236}">
                <a16:creationId xmlns:a16="http://schemas.microsoft.com/office/drawing/2014/main" id="{9767FE6A-57A7-4F6B-949C-48756F09260C}"/>
              </a:ext>
            </a:extLst>
          </p:cNvPr>
          <p:cNvSpPr txBox="1"/>
          <p:nvPr/>
        </p:nvSpPr>
        <p:spPr>
          <a:xfrm>
            <a:off x="6643211" y="1769303"/>
            <a:ext cx="178059" cy="97003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1100" kern="100">
                <a:effectLst/>
                <a:latin typeface="Arial" panose="020B0604020202020204" pitchFamily="34" charset="0"/>
                <a:ea typeface="游ゴシック" panose="020B0400000000000000" pitchFamily="50" charset="-128"/>
                <a:cs typeface="Arial" panose="020B0604020202020204" pitchFamily="34" charset="0"/>
              </a:rPr>
              <a:t>Гидравлик тос шахах порт</a:t>
            </a:r>
          </a:p>
        </p:txBody>
      </p:sp>
      <p:sp>
        <p:nvSpPr>
          <p:cNvPr id="16" name="テキスト ボックス 642">
            <a:extLst>
              <a:ext uri="{FF2B5EF4-FFF2-40B4-BE49-F238E27FC236}">
                <a16:creationId xmlns:a16="http://schemas.microsoft.com/office/drawing/2014/main" id="{CB484862-FB86-4FC4-B180-14147D182586}"/>
              </a:ext>
            </a:extLst>
          </p:cNvPr>
          <p:cNvSpPr txBox="1"/>
          <p:nvPr/>
        </p:nvSpPr>
        <p:spPr>
          <a:xfrm>
            <a:off x="1480066" y="3987768"/>
            <a:ext cx="917575" cy="1643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Хөтөчийн фланж</a:t>
            </a:r>
          </a:p>
        </p:txBody>
      </p:sp>
      <p:sp>
        <p:nvSpPr>
          <p:cNvPr id="17" name="テキスト ボックス 643">
            <a:extLst>
              <a:ext uri="{FF2B5EF4-FFF2-40B4-BE49-F238E27FC236}">
                <a16:creationId xmlns:a16="http://schemas.microsoft.com/office/drawing/2014/main" id="{9A04384A-5127-43CC-9717-770EF0243B95}"/>
              </a:ext>
            </a:extLst>
          </p:cNvPr>
          <p:cNvSpPr txBox="1"/>
          <p:nvPr/>
        </p:nvSpPr>
        <p:spPr>
          <a:xfrm>
            <a:off x="1256062" y="4219519"/>
            <a:ext cx="448007" cy="2310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Тэнхлэг</a:t>
            </a:r>
          </a:p>
        </p:txBody>
      </p:sp>
      <p:sp>
        <p:nvSpPr>
          <p:cNvPr id="18" name="テキスト ボックス 644">
            <a:extLst>
              <a:ext uri="{FF2B5EF4-FFF2-40B4-BE49-F238E27FC236}">
                <a16:creationId xmlns:a16="http://schemas.microsoft.com/office/drawing/2014/main" id="{7C9418D7-F53E-4105-8D20-E837444C9D3A}"/>
              </a:ext>
            </a:extLst>
          </p:cNvPr>
          <p:cNvSpPr txBox="1"/>
          <p:nvPr/>
        </p:nvSpPr>
        <p:spPr>
          <a:xfrm>
            <a:off x="2448316" y="3942676"/>
            <a:ext cx="952808" cy="1643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Цилиндр блок</a:t>
            </a:r>
          </a:p>
        </p:txBody>
      </p:sp>
      <p:sp>
        <p:nvSpPr>
          <p:cNvPr id="19" name="テキスト ボックス 645">
            <a:extLst>
              <a:ext uri="{FF2B5EF4-FFF2-40B4-BE49-F238E27FC236}">
                <a16:creationId xmlns:a16="http://schemas.microsoft.com/office/drawing/2014/main" id="{D9C479E8-5F7B-4B8A-B49B-7EE8CB386F5D}"/>
              </a:ext>
            </a:extLst>
          </p:cNvPr>
          <p:cNvSpPr txBox="1"/>
          <p:nvPr/>
        </p:nvSpPr>
        <p:spPr>
          <a:xfrm>
            <a:off x="2255408" y="5676148"/>
            <a:ext cx="457200" cy="1643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Поршен</a:t>
            </a:r>
          </a:p>
        </p:txBody>
      </p:sp>
      <p:sp>
        <p:nvSpPr>
          <p:cNvPr id="20" name="テキスト ボックス 646">
            <a:extLst>
              <a:ext uri="{FF2B5EF4-FFF2-40B4-BE49-F238E27FC236}">
                <a16:creationId xmlns:a16="http://schemas.microsoft.com/office/drawing/2014/main" id="{06B8F8E8-32C5-448A-95BE-BE03BE696435}"/>
              </a:ext>
            </a:extLst>
          </p:cNvPr>
          <p:cNvSpPr txBox="1"/>
          <p:nvPr/>
        </p:nvSpPr>
        <p:spPr>
          <a:xfrm>
            <a:off x="3451962" y="4670891"/>
            <a:ext cx="632357" cy="13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Орц, гарц</a:t>
            </a:r>
          </a:p>
        </p:txBody>
      </p:sp>
      <p:sp>
        <p:nvSpPr>
          <p:cNvPr id="21" name="テキスト ボックス 647">
            <a:extLst>
              <a:ext uri="{FF2B5EF4-FFF2-40B4-BE49-F238E27FC236}">
                <a16:creationId xmlns:a16="http://schemas.microsoft.com/office/drawing/2014/main" id="{98612CBF-9137-4469-9AB1-86AD5CBDDBF5}"/>
              </a:ext>
            </a:extLst>
          </p:cNvPr>
          <p:cNvSpPr txBox="1"/>
          <p:nvPr/>
        </p:nvSpPr>
        <p:spPr>
          <a:xfrm>
            <a:off x="3979808" y="4588259"/>
            <a:ext cx="471657"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Орц, гарц</a:t>
            </a:r>
          </a:p>
        </p:txBody>
      </p:sp>
      <p:sp>
        <p:nvSpPr>
          <p:cNvPr id="22" name="テキスト ボックス 648">
            <a:extLst>
              <a:ext uri="{FF2B5EF4-FFF2-40B4-BE49-F238E27FC236}">
                <a16:creationId xmlns:a16="http://schemas.microsoft.com/office/drawing/2014/main" id="{3209E55A-9945-47AA-A366-BE72E81104EF}"/>
              </a:ext>
            </a:extLst>
          </p:cNvPr>
          <p:cNvSpPr txBox="1"/>
          <p:nvPr/>
        </p:nvSpPr>
        <p:spPr>
          <a:xfrm>
            <a:off x="3197094" y="5922989"/>
            <a:ext cx="3302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Хавхлагын хавтан</a:t>
            </a:r>
          </a:p>
        </p:txBody>
      </p:sp>
      <p:sp>
        <p:nvSpPr>
          <p:cNvPr id="24" name="テキスト ボックス 644">
            <a:extLst>
              <a:ext uri="{FF2B5EF4-FFF2-40B4-BE49-F238E27FC236}">
                <a16:creationId xmlns:a16="http://schemas.microsoft.com/office/drawing/2014/main" id="{7AA05499-A251-4E64-9964-9846A990F2F1}"/>
              </a:ext>
            </a:extLst>
          </p:cNvPr>
          <p:cNvSpPr txBox="1"/>
          <p:nvPr/>
        </p:nvSpPr>
        <p:spPr>
          <a:xfrm>
            <a:off x="5909213" y="4174153"/>
            <a:ext cx="1102124" cy="1812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Цилиндр блок</a:t>
            </a:r>
          </a:p>
        </p:txBody>
      </p:sp>
      <p:sp>
        <p:nvSpPr>
          <p:cNvPr id="25" name="テキスト ボックス 643">
            <a:extLst>
              <a:ext uri="{FF2B5EF4-FFF2-40B4-BE49-F238E27FC236}">
                <a16:creationId xmlns:a16="http://schemas.microsoft.com/office/drawing/2014/main" id="{B722F938-399D-4D4E-956A-464AF129C502}"/>
              </a:ext>
            </a:extLst>
          </p:cNvPr>
          <p:cNvSpPr txBox="1"/>
          <p:nvPr/>
        </p:nvSpPr>
        <p:spPr>
          <a:xfrm>
            <a:off x="4921656" y="4498675"/>
            <a:ext cx="610464" cy="1514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Тэнхлэг</a:t>
            </a:r>
          </a:p>
        </p:txBody>
      </p:sp>
      <p:sp>
        <p:nvSpPr>
          <p:cNvPr id="26" name="テキスト ボックス 648">
            <a:extLst>
              <a:ext uri="{FF2B5EF4-FFF2-40B4-BE49-F238E27FC236}">
                <a16:creationId xmlns:a16="http://schemas.microsoft.com/office/drawing/2014/main" id="{73AF12BE-84A1-4377-8823-30FCEF83E927}"/>
              </a:ext>
            </a:extLst>
          </p:cNvPr>
          <p:cNvSpPr txBox="1"/>
          <p:nvPr/>
        </p:nvSpPr>
        <p:spPr>
          <a:xfrm>
            <a:off x="7011336" y="5758324"/>
            <a:ext cx="1340537" cy="143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Хавхлагын хавтан</a:t>
            </a:r>
          </a:p>
        </p:txBody>
      </p:sp>
      <p:sp>
        <p:nvSpPr>
          <p:cNvPr id="27" name="テキスト ボックス 645">
            <a:extLst>
              <a:ext uri="{FF2B5EF4-FFF2-40B4-BE49-F238E27FC236}">
                <a16:creationId xmlns:a16="http://schemas.microsoft.com/office/drawing/2014/main" id="{D26F9536-EC4C-4921-B84F-94474EEB239D}"/>
              </a:ext>
            </a:extLst>
          </p:cNvPr>
          <p:cNvSpPr txBox="1"/>
          <p:nvPr/>
        </p:nvSpPr>
        <p:spPr>
          <a:xfrm>
            <a:off x="5834856" y="5669196"/>
            <a:ext cx="561109" cy="2331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Поршен</a:t>
            </a:r>
          </a:p>
        </p:txBody>
      </p:sp>
      <p:sp>
        <p:nvSpPr>
          <p:cNvPr id="28" name="テキスト ボックス 646">
            <a:extLst>
              <a:ext uri="{FF2B5EF4-FFF2-40B4-BE49-F238E27FC236}">
                <a16:creationId xmlns:a16="http://schemas.microsoft.com/office/drawing/2014/main" id="{13E837D5-8D63-40B2-B73F-71287023AA16}"/>
              </a:ext>
            </a:extLst>
          </p:cNvPr>
          <p:cNvSpPr txBox="1"/>
          <p:nvPr/>
        </p:nvSpPr>
        <p:spPr>
          <a:xfrm>
            <a:off x="7120064" y="4526891"/>
            <a:ext cx="38639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Орц, гарц</a:t>
            </a:r>
          </a:p>
        </p:txBody>
      </p:sp>
      <p:sp>
        <p:nvSpPr>
          <p:cNvPr id="29" name="テキスト ボックス 646">
            <a:extLst>
              <a:ext uri="{FF2B5EF4-FFF2-40B4-BE49-F238E27FC236}">
                <a16:creationId xmlns:a16="http://schemas.microsoft.com/office/drawing/2014/main" id="{FB03566E-D0B3-4148-99D8-5D839A36AE57}"/>
              </a:ext>
            </a:extLst>
          </p:cNvPr>
          <p:cNvSpPr txBox="1"/>
          <p:nvPr/>
        </p:nvSpPr>
        <p:spPr>
          <a:xfrm>
            <a:off x="7918490" y="4519457"/>
            <a:ext cx="433384" cy="1514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Орц, гарц</a:t>
            </a:r>
          </a:p>
        </p:txBody>
      </p:sp>
      <p:sp>
        <p:nvSpPr>
          <p:cNvPr id="30" name="テキスト ボックス 645">
            <a:extLst>
              <a:ext uri="{FF2B5EF4-FFF2-40B4-BE49-F238E27FC236}">
                <a16:creationId xmlns:a16="http://schemas.microsoft.com/office/drawing/2014/main" id="{F9E2F601-88F9-487F-9E09-C753C4DD29C1}"/>
              </a:ext>
            </a:extLst>
          </p:cNvPr>
          <p:cNvSpPr txBox="1"/>
          <p:nvPr/>
        </p:nvSpPr>
        <p:spPr>
          <a:xfrm>
            <a:off x="4921656" y="5465106"/>
            <a:ext cx="804315" cy="2331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Налуу диск</a:t>
            </a:r>
            <a:endParaRPr lang="ja-JP" sz="1000" kern="100" dirty="0">
              <a:effectLst/>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384085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mn" sz="3200" dirty="0">
                <a:latin typeface="Arial" panose="020B0604020202020204" pitchFamily="34" charset="0"/>
                <a:ea typeface="+mn-ea"/>
                <a:cs typeface="Arial" panose="020B0604020202020204" pitchFamily="34" charset="0"/>
              </a:rPr>
              <a:t>1-р бүлэг Тээврийн хэрэгсэлд суурилсан барилгын машин механизмын талаарх суурь мэдлэг</a:t>
            </a:r>
          </a:p>
        </p:txBody>
      </p:sp>
    </p:spTree>
    <p:extLst>
      <p:ext uri="{BB962C8B-B14F-4D97-AF65-F5344CB8AC3E}">
        <p14:creationId xmlns:p14="http://schemas.microsoft.com/office/powerpoint/2010/main" val="121858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Гидравлик тосны сав</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995397" y="6452605"/>
            <a:ext cx="5000765"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31-р хуудас/ Нэмэлт материалын 14-р хуудас</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8" name="テキスト ボックス 7"/>
          <p:cNvSpPr txBox="1"/>
          <p:nvPr/>
        </p:nvSpPr>
        <p:spPr>
          <a:xfrm>
            <a:off x="772308" y="1630170"/>
            <a:ext cx="45971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Гидравлик тосны сав</a:t>
            </a:r>
          </a:p>
        </p:txBody>
      </p:sp>
      <p:sp>
        <p:nvSpPr>
          <p:cNvPr id="10" name="テキスト ボックス 9"/>
          <p:cNvSpPr txBox="1"/>
          <p:nvPr/>
        </p:nvSpPr>
        <p:spPr>
          <a:xfrm>
            <a:off x="5046978" y="1268862"/>
            <a:ext cx="3172214" cy="276520"/>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Холимог агаар амьсгалуулагч</a:t>
            </a:r>
          </a:p>
        </p:txBody>
      </p:sp>
      <p:pic>
        <p:nvPicPr>
          <p:cNvPr id="3" name="図 2"/>
          <p:cNvPicPr>
            <a:picLocks noChangeAspect="1"/>
          </p:cNvPicPr>
          <p:nvPr/>
        </p:nvPicPr>
        <p:blipFill>
          <a:blip r:embed="rId3"/>
          <a:stretch>
            <a:fillRect/>
          </a:stretch>
        </p:blipFill>
        <p:spPr>
          <a:xfrm>
            <a:off x="1068467" y="2002551"/>
            <a:ext cx="4004819" cy="3887676"/>
          </a:xfrm>
          <a:prstGeom prst="rect">
            <a:avLst/>
          </a:prstGeom>
        </p:spPr>
      </p:pic>
      <p:pic>
        <p:nvPicPr>
          <p:cNvPr id="5" name="図 4"/>
          <p:cNvPicPr>
            <a:picLocks noChangeAspect="1"/>
          </p:cNvPicPr>
          <p:nvPr/>
        </p:nvPicPr>
        <p:blipFill>
          <a:blip r:embed="rId4"/>
          <a:stretch>
            <a:fillRect/>
          </a:stretch>
        </p:blipFill>
        <p:spPr>
          <a:xfrm>
            <a:off x="5809261" y="1468681"/>
            <a:ext cx="1647649" cy="2350323"/>
          </a:xfrm>
          <a:prstGeom prst="rect">
            <a:avLst/>
          </a:prstGeom>
        </p:spPr>
      </p:pic>
      <p:pic>
        <p:nvPicPr>
          <p:cNvPr id="11" name="図 10"/>
          <p:cNvPicPr>
            <a:picLocks noChangeAspect="1"/>
          </p:cNvPicPr>
          <p:nvPr/>
        </p:nvPicPr>
        <p:blipFill>
          <a:blip r:embed="rId5"/>
          <a:stretch>
            <a:fillRect/>
          </a:stretch>
        </p:blipFill>
        <p:spPr>
          <a:xfrm>
            <a:off x="5985104" y="4161917"/>
            <a:ext cx="1471806" cy="2207709"/>
          </a:xfrm>
          <a:prstGeom prst="rect">
            <a:avLst/>
          </a:prstGeom>
        </p:spPr>
      </p:pic>
      <p:sp>
        <p:nvSpPr>
          <p:cNvPr id="12" name="テキスト ボックス 11"/>
          <p:cNvSpPr txBox="1"/>
          <p:nvPr/>
        </p:nvSpPr>
        <p:spPr>
          <a:xfrm>
            <a:off x="4912053" y="3940678"/>
            <a:ext cx="3172214" cy="276520"/>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Дамжуулах хоолойн шүүлтүүр</a:t>
            </a:r>
          </a:p>
        </p:txBody>
      </p:sp>
      <p:sp>
        <p:nvSpPr>
          <p:cNvPr id="13" name="テキスト ボックス 660">
            <a:extLst>
              <a:ext uri="{FF2B5EF4-FFF2-40B4-BE49-F238E27FC236}">
                <a16:creationId xmlns:a16="http://schemas.microsoft.com/office/drawing/2014/main" id="{9DEA56B1-F1B8-4532-8A2F-7B666A24AB9D}"/>
              </a:ext>
            </a:extLst>
          </p:cNvPr>
          <p:cNvSpPr txBox="1"/>
          <p:nvPr/>
        </p:nvSpPr>
        <p:spPr>
          <a:xfrm>
            <a:off x="7213118" y="4736702"/>
            <a:ext cx="330200"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Гарц</a:t>
            </a:r>
          </a:p>
        </p:txBody>
      </p:sp>
      <p:sp>
        <p:nvSpPr>
          <p:cNvPr id="14" name="テキスト ボックス 661">
            <a:extLst>
              <a:ext uri="{FF2B5EF4-FFF2-40B4-BE49-F238E27FC236}">
                <a16:creationId xmlns:a16="http://schemas.microsoft.com/office/drawing/2014/main" id="{68970315-240B-426A-AA8F-5A2F4F1604A9}"/>
              </a:ext>
            </a:extLst>
          </p:cNvPr>
          <p:cNvSpPr txBox="1"/>
          <p:nvPr/>
        </p:nvSpPr>
        <p:spPr>
          <a:xfrm>
            <a:off x="7021512" y="5030941"/>
            <a:ext cx="450850"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Соронз</a:t>
            </a:r>
          </a:p>
        </p:txBody>
      </p:sp>
      <p:sp>
        <p:nvSpPr>
          <p:cNvPr id="15" name="テキスト ボックス 662">
            <a:extLst>
              <a:ext uri="{FF2B5EF4-FFF2-40B4-BE49-F238E27FC236}">
                <a16:creationId xmlns:a16="http://schemas.microsoft.com/office/drawing/2014/main" id="{89019963-E9A5-43D6-9F06-31C2917B8BE7}"/>
              </a:ext>
            </a:extLst>
          </p:cNvPr>
          <p:cNvSpPr txBox="1"/>
          <p:nvPr/>
        </p:nvSpPr>
        <p:spPr>
          <a:xfrm>
            <a:off x="7016321" y="5250303"/>
            <a:ext cx="655933" cy="1640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Элемент</a:t>
            </a:r>
          </a:p>
        </p:txBody>
      </p:sp>
      <p:sp>
        <p:nvSpPr>
          <p:cNvPr id="16" name="テキスト ボックス 663">
            <a:extLst>
              <a:ext uri="{FF2B5EF4-FFF2-40B4-BE49-F238E27FC236}">
                <a16:creationId xmlns:a16="http://schemas.microsoft.com/office/drawing/2014/main" id="{0F8A9718-967B-49B7-8FA9-8B07B265B42B}"/>
              </a:ext>
            </a:extLst>
          </p:cNvPr>
          <p:cNvSpPr txBox="1"/>
          <p:nvPr/>
        </p:nvSpPr>
        <p:spPr>
          <a:xfrm>
            <a:off x="6888989" y="1482096"/>
            <a:ext cx="450850"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Таг</a:t>
            </a:r>
          </a:p>
        </p:txBody>
      </p:sp>
      <p:sp>
        <p:nvSpPr>
          <p:cNvPr id="17" name="テキスト ボックス 664">
            <a:extLst>
              <a:ext uri="{FF2B5EF4-FFF2-40B4-BE49-F238E27FC236}">
                <a16:creationId xmlns:a16="http://schemas.microsoft.com/office/drawing/2014/main" id="{9D7BD54B-5AB6-478F-9211-3777F46A98B2}"/>
              </a:ext>
            </a:extLst>
          </p:cNvPr>
          <p:cNvSpPr txBox="1"/>
          <p:nvPr/>
        </p:nvSpPr>
        <p:spPr>
          <a:xfrm>
            <a:off x="5706979" y="1491971"/>
            <a:ext cx="967417" cy="1758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Агаар шүүгч элемент</a:t>
            </a:r>
          </a:p>
        </p:txBody>
      </p:sp>
      <p:sp>
        <p:nvSpPr>
          <p:cNvPr id="18" name="テキスト ボックス 665">
            <a:extLst>
              <a:ext uri="{FF2B5EF4-FFF2-40B4-BE49-F238E27FC236}">
                <a16:creationId xmlns:a16="http://schemas.microsoft.com/office/drawing/2014/main" id="{F3C56C90-E003-4142-8D55-8310B1CF9661}"/>
              </a:ext>
            </a:extLst>
          </p:cNvPr>
          <p:cNvSpPr txBox="1"/>
          <p:nvPr/>
        </p:nvSpPr>
        <p:spPr>
          <a:xfrm>
            <a:off x="6007614" y="2724149"/>
            <a:ext cx="228600" cy="92281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Тос шүүгч элемент</a:t>
            </a:r>
          </a:p>
        </p:txBody>
      </p:sp>
      <p:sp>
        <p:nvSpPr>
          <p:cNvPr id="19" name="テキスト ボックス 666">
            <a:extLst>
              <a:ext uri="{FF2B5EF4-FFF2-40B4-BE49-F238E27FC236}">
                <a16:creationId xmlns:a16="http://schemas.microsoft.com/office/drawing/2014/main" id="{56F3F87E-B265-47F6-A759-13A08B6649B9}"/>
              </a:ext>
            </a:extLst>
          </p:cNvPr>
          <p:cNvSpPr txBox="1"/>
          <p:nvPr/>
        </p:nvSpPr>
        <p:spPr>
          <a:xfrm>
            <a:off x="1783660" y="2291736"/>
            <a:ext cx="1078601"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Тосны түвшин хэмжигч</a:t>
            </a:r>
          </a:p>
        </p:txBody>
      </p:sp>
      <p:sp>
        <p:nvSpPr>
          <p:cNvPr id="20" name="テキスト ボックス 667">
            <a:extLst>
              <a:ext uri="{FF2B5EF4-FFF2-40B4-BE49-F238E27FC236}">
                <a16:creationId xmlns:a16="http://schemas.microsoft.com/office/drawing/2014/main" id="{1A6593CE-A5A2-4E18-831F-FA8667F4CB52}"/>
              </a:ext>
            </a:extLst>
          </p:cNvPr>
          <p:cNvSpPr txBox="1"/>
          <p:nvPr/>
        </p:nvSpPr>
        <p:spPr>
          <a:xfrm>
            <a:off x="3995397" y="2457656"/>
            <a:ext cx="916656" cy="1179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Агаар амьсгалуулагч</a:t>
            </a:r>
          </a:p>
        </p:txBody>
      </p:sp>
      <p:sp>
        <p:nvSpPr>
          <p:cNvPr id="21" name="テキスト ボックス 668">
            <a:extLst>
              <a:ext uri="{FF2B5EF4-FFF2-40B4-BE49-F238E27FC236}">
                <a16:creationId xmlns:a16="http://schemas.microsoft.com/office/drawing/2014/main" id="{F93994EE-D119-42F9-9C66-80DAF1AFBC3F}"/>
              </a:ext>
            </a:extLst>
          </p:cNvPr>
          <p:cNvSpPr txBox="1"/>
          <p:nvPr/>
        </p:nvSpPr>
        <p:spPr>
          <a:xfrm>
            <a:off x="2079087" y="2641860"/>
            <a:ext cx="597438" cy="16467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Шүүлтүүр</a:t>
            </a:r>
          </a:p>
        </p:txBody>
      </p:sp>
      <p:sp>
        <p:nvSpPr>
          <p:cNvPr id="22" name="テキスト ボックス 669">
            <a:extLst>
              <a:ext uri="{FF2B5EF4-FFF2-40B4-BE49-F238E27FC236}">
                <a16:creationId xmlns:a16="http://schemas.microsoft.com/office/drawing/2014/main" id="{58D0E322-8EF0-4F8E-A35D-B1359205929F}"/>
              </a:ext>
            </a:extLst>
          </p:cNvPr>
          <p:cNvSpPr txBox="1"/>
          <p:nvPr/>
        </p:nvSpPr>
        <p:spPr>
          <a:xfrm rot="20042738">
            <a:off x="1715065" y="3728037"/>
            <a:ext cx="459481"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Хэлхээнээс</a:t>
            </a:r>
          </a:p>
        </p:txBody>
      </p:sp>
      <p:sp>
        <p:nvSpPr>
          <p:cNvPr id="23" name="テキスト ボックス 670">
            <a:extLst>
              <a:ext uri="{FF2B5EF4-FFF2-40B4-BE49-F238E27FC236}">
                <a16:creationId xmlns:a16="http://schemas.microsoft.com/office/drawing/2014/main" id="{D9BE3FBA-CBEE-4BDA-8282-583BC128CB5B}"/>
              </a:ext>
            </a:extLst>
          </p:cNvPr>
          <p:cNvSpPr txBox="1"/>
          <p:nvPr/>
        </p:nvSpPr>
        <p:spPr>
          <a:xfrm>
            <a:off x="1074868" y="5584117"/>
            <a:ext cx="612222"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Үйлдлийн хавхлагаас</a:t>
            </a:r>
          </a:p>
        </p:txBody>
      </p:sp>
      <p:sp>
        <p:nvSpPr>
          <p:cNvPr id="24" name="テキスト ボックス 671">
            <a:extLst>
              <a:ext uri="{FF2B5EF4-FFF2-40B4-BE49-F238E27FC236}">
                <a16:creationId xmlns:a16="http://schemas.microsoft.com/office/drawing/2014/main" id="{1CFF4EDD-5163-45CF-B5AF-477D92D92399}"/>
              </a:ext>
            </a:extLst>
          </p:cNvPr>
          <p:cNvSpPr txBox="1"/>
          <p:nvPr/>
        </p:nvSpPr>
        <p:spPr>
          <a:xfrm>
            <a:off x="3398498" y="4131681"/>
            <a:ext cx="596899"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Шүүлтүүр</a:t>
            </a:r>
          </a:p>
        </p:txBody>
      </p:sp>
      <p:sp>
        <p:nvSpPr>
          <p:cNvPr id="25" name="テキスト ボックス 672">
            <a:extLst>
              <a:ext uri="{FF2B5EF4-FFF2-40B4-BE49-F238E27FC236}">
                <a16:creationId xmlns:a16="http://schemas.microsoft.com/office/drawing/2014/main" id="{664F4D06-2E06-4EA7-8C56-2EBC5A0D268C}"/>
              </a:ext>
            </a:extLst>
          </p:cNvPr>
          <p:cNvSpPr txBox="1"/>
          <p:nvPr/>
        </p:nvSpPr>
        <p:spPr>
          <a:xfrm>
            <a:off x="3440111" y="5479342"/>
            <a:ext cx="541781"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Хавх</a:t>
            </a:r>
          </a:p>
        </p:txBody>
      </p:sp>
      <p:sp>
        <p:nvSpPr>
          <p:cNvPr id="26" name="テキスト ボックス 673">
            <a:extLst>
              <a:ext uri="{FF2B5EF4-FFF2-40B4-BE49-F238E27FC236}">
                <a16:creationId xmlns:a16="http://schemas.microsoft.com/office/drawing/2014/main" id="{B3D72E09-B922-489F-8E57-A0E1AD5611C5}"/>
              </a:ext>
            </a:extLst>
          </p:cNvPr>
          <p:cNvSpPr txBox="1"/>
          <p:nvPr/>
        </p:nvSpPr>
        <p:spPr>
          <a:xfrm>
            <a:off x="2862261" y="5719763"/>
            <a:ext cx="523875"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Насос руу</a:t>
            </a:r>
          </a:p>
        </p:txBody>
      </p:sp>
    </p:spTree>
    <p:extLst>
      <p:ext uri="{BB962C8B-B14F-4D97-AF65-F5344CB8AC3E}">
        <p14:creationId xmlns:p14="http://schemas.microsoft.com/office/powerpoint/2010/main" val="1811332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3682" y="2908299"/>
            <a:ext cx="8416636" cy="601663"/>
          </a:xfrm>
        </p:spPr>
        <p:txBody>
          <a:bodyPr rtlCol="0">
            <a:normAutofit fontScale="90000"/>
          </a:bodyPr>
          <a:lstStyle/>
          <a:p>
            <a:pPr rtl="0"/>
            <a:r>
              <a:rPr lang="mn" sz="3200">
                <a:latin typeface="Arial" panose="020B0604020202020204" pitchFamily="34" charset="0"/>
                <a:ea typeface="ＭＳ Ｐゴシック" panose="020B0600070205080204" pitchFamily="50" charset="-128"/>
                <a:cs typeface="Arial" panose="020B0604020202020204" pitchFamily="34" charset="0"/>
              </a:rPr>
              <a:t>3-р бүлэг Тээврийн хэрэгсэлд суурилсан барилгын машин механизмын жолоодлогын тоног төхөөрөмжийн бүтэц</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577470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Гинжит трактор</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960285" y="6452605"/>
            <a:ext cx="5035877"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35-р хуудас/ Нэмэлт материалын 15-р хуудас</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10" name="テキスト ボックス 9"/>
          <p:cNvSpPr txBox="1"/>
          <p:nvPr/>
        </p:nvSpPr>
        <p:spPr>
          <a:xfrm>
            <a:off x="2985893" y="6019547"/>
            <a:ext cx="3172214" cy="276520"/>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Гинжит тракторын бүтцийн жишээ</a:t>
            </a:r>
          </a:p>
        </p:txBody>
      </p:sp>
      <p:pic>
        <p:nvPicPr>
          <p:cNvPr id="2" name="図 1"/>
          <p:cNvPicPr>
            <a:picLocks noChangeAspect="1"/>
          </p:cNvPicPr>
          <p:nvPr/>
        </p:nvPicPr>
        <p:blipFill>
          <a:blip r:embed="rId3"/>
          <a:stretch>
            <a:fillRect/>
          </a:stretch>
        </p:blipFill>
        <p:spPr>
          <a:xfrm>
            <a:off x="1698307" y="1343115"/>
            <a:ext cx="5747385" cy="4647248"/>
          </a:xfrm>
          <a:prstGeom prst="rect">
            <a:avLst/>
          </a:prstGeom>
        </p:spPr>
      </p:pic>
      <p:sp>
        <p:nvSpPr>
          <p:cNvPr id="8" name="テキスト ボックス 674">
            <a:extLst>
              <a:ext uri="{FF2B5EF4-FFF2-40B4-BE49-F238E27FC236}">
                <a16:creationId xmlns:a16="http://schemas.microsoft.com/office/drawing/2014/main" id="{8921B1BE-E662-4315-82C4-27AD238AD877}"/>
              </a:ext>
            </a:extLst>
          </p:cNvPr>
          <p:cNvSpPr txBox="1"/>
          <p:nvPr/>
        </p:nvSpPr>
        <p:spPr>
          <a:xfrm>
            <a:off x="2285945" y="1622405"/>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Радиатор</a:t>
            </a:r>
          </a:p>
        </p:txBody>
      </p:sp>
      <p:sp>
        <p:nvSpPr>
          <p:cNvPr id="11" name="テキスト ボックス 675">
            <a:extLst>
              <a:ext uri="{FF2B5EF4-FFF2-40B4-BE49-F238E27FC236}">
                <a16:creationId xmlns:a16="http://schemas.microsoft.com/office/drawing/2014/main" id="{FFA14DD0-32FC-4A12-A1BC-6A42DEA37F9D}"/>
              </a:ext>
            </a:extLst>
          </p:cNvPr>
          <p:cNvSpPr txBox="1"/>
          <p:nvPr/>
        </p:nvSpPr>
        <p:spPr>
          <a:xfrm>
            <a:off x="4141418" y="1769577"/>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Хөдөлгүүр</a:t>
            </a:r>
          </a:p>
        </p:txBody>
      </p:sp>
      <p:sp>
        <p:nvSpPr>
          <p:cNvPr id="12" name="テキスト ボックス 676">
            <a:extLst>
              <a:ext uri="{FF2B5EF4-FFF2-40B4-BE49-F238E27FC236}">
                <a16:creationId xmlns:a16="http://schemas.microsoft.com/office/drawing/2014/main" id="{D4E484EA-99F0-4E89-A1B8-70DEDE5D7FDF}"/>
              </a:ext>
            </a:extLst>
          </p:cNvPr>
          <p:cNvSpPr txBox="1"/>
          <p:nvPr/>
        </p:nvSpPr>
        <p:spPr>
          <a:xfrm>
            <a:off x="5341516" y="1697577"/>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Хурд өөрчлөх бариул</a:t>
            </a:r>
          </a:p>
        </p:txBody>
      </p:sp>
      <p:sp>
        <p:nvSpPr>
          <p:cNvPr id="13" name="テキスト ボックス 677">
            <a:extLst>
              <a:ext uri="{FF2B5EF4-FFF2-40B4-BE49-F238E27FC236}">
                <a16:creationId xmlns:a16="http://schemas.microsoft.com/office/drawing/2014/main" id="{41191F28-2DBF-4299-A2D1-3187A9DB6B87}"/>
              </a:ext>
            </a:extLst>
          </p:cNvPr>
          <p:cNvSpPr txBox="1"/>
          <p:nvPr/>
        </p:nvSpPr>
        <p:spPr>
          <a:xfrm>
            <a:off x="5341515" y="2076840"/>
            <a:ext cx="816591"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Моментийн хөрвүүлэгч</a:t>
            </a:r>
          </a:p>
        </p:txBody>
      </p:sp>
      <p:sp>
        <p:nvSpPr>
          <p:cNvPr id="15" name="テキスト ボックス 678">
            <a:extLst>
              <a:ext uri="{FF2B5EF4-FFF2-40B4-BE49-F238E27FC236}">
                <a16:creationId xmlns:a16="http://schemas.microsoft.com/office/drawing/2014/main" id="{5ED9A6D8-40E9-4F71-BEF8-609309A23A3A}"/>
              </a:ext>
            </a:extLst>
          </p:cNvPr>
          <p:cNvSpPr txBox="1"/>
          <p:nvPr/>
        </p:nvSpPr>
        <p:spPr>
          <a:xfrm>
            <a:off x="5613483" y="2319638"/>
            <a:ext cx="1413354" cy="1364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Хүчний хроп</a:t>
            </a:r>
          </a:p>
        </p:txBody>
      </p:sp>
      <p:sp>
        <p:nvSpPr>
          <p:cNvPr id="16" name="テキスト ボックス 679">
            <a:extLst>
              <a:ext uri="{FF2B5EF4-FFF2-40B4-BE49-F238E27FC236}">
                <a16:creationId xmlns:a16="http://schemas.microsoft.com/office/drawing/2014/main" id="{3C67B885-209D-4C7A-BCA6-75D624102FBE}"/>
              </a:ext>
            </a:extLst>
          </p:cNvPr>
          <p:cNvSpPr txBox="1"/>
          <p:nvPr/>
        </p:nvSpPr>
        <p:spPr>
          <a:xfrm>
            <a:off x="6342837" y="2587480"/>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Гидравлик тосны сав</a:t>
            </a:r>
          </a:p>
        </p:txBody>
      </p:sp>
      <p:sp>
        <p:nvSpPr>
          <p:cNvPr id="17" name="テキスト ボックス 681">
            <a:extLst>
              <a:ext uri="{FF2B5EF4-FFF2-40B4-BE49-F238E27FC236}">
                <a16:creationId xmlns:a16="http://schemas.microsoft.com/office/drawing/2014/main" id="{BFC4F168-670D-4A32-9FE1-0C4A257B3F3F}"/>
              </a:ext>
            </a:extLst>
          </p:cNvPr>
          <p:cNvSpPr txBox="1"/>
          <p:nvPr/>
        </p:nvSpPr>
        <p:spPr>
          <a:xfrm>
            <a:off x="6853348" y="3831845"/>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Гинж</a:t>
            </a:r>
          </a:p>
        </p:txBody>
      </p:sp>
      <p:sp>
        <p:nvSpPr>
          <p:cNvPr id="18" name="テキスト ボックス 682">
            <a:extLst>
              <a:ext uri="{FF2B5EF4-FFF2-40B4-BE49-F238E27FC236}">
                <a16:creationId xmlns:a16="http://schemas.microsoft.com/office/drawing/2014/main" id="{2B07DA7E-BD8D-4427-B4ED-106D1C601308}"/>
              </a:ext>
            </a:extLst>
          </p:cNvPr>
          <p:cNvSpPr txBox="1"/>
          <p:nvPr/>
        </p:nvSpPr>
        <p:spPr>
          <a:xfrm>
            <a:off x="5965795" y="5287214"/>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Хэвтээ тэнхлэг</a:t>
            </a:r>
            <a:endParaRPr lang="ja-JP" sz="8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9" name="テキスト ボックス 683">
            <a:extLst>
              <a:ext uri="{FF2B5EF4-FFF2-40B4-BE49-F238E27FC236}">
                <a16:creationId xmlns:a16="http://schemas.microsoft.com/office/drawing/2014/main" id="{58EEC63C-4967-46BE-A750-BC6D04ADF2BB}"/>
              </a:ext>
            </a:extLst>
          </p:cNvPr>
          <p:cNvSpPr txBox="1"/>
          <p:nvPr/>
        </p:nvSpPr>
        <p:spPr>
          <a:xfrm>
            <a:off x="5965795" y="5579885"/>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Удирдах редуктор</a:t>
            </a:r>
          </a:p>
        </p:txBody>
      </p:sp>
      <p:sp>
        <p:nvSpPr>
          <p:cNvPr id="20" name="テキスト ボックス 684">
            <a:extLst>
              <a:ext uri="{FF2B5EF4-FFF2-40B4-BE49-F238E27FC236}">
                <a16:creationId xmlns:a16="http://schemas.microsoft.com/office/drawing/2014/main" id="{0962DB83-7DD2-414F-BB89-304EDFB65296}"/>
              </a:ext>
            </a:extLst>
          </p:cNvPr>
          <p:cNvSpPr txBox="1"/>
          <p:nvPr/>
        </p:nvSpPr>
        <p:spPr>
          <a:xfrm>
            <a:off x="5458571" y="5810477"/>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Сүүлийн удаашруулагч</a:t>
            </a:r>
          </a:p>
        </p:txBody>
      </p:sp>
      <p:sp>
        <p:nvSpPr>
          <p:cNvPr id="21" name="テキスト ボックス 685">
            <a:extLst>
              <a:ext uri="{FF2B5EF4-FFF2-40B4-BE49-F238E27FC236}">
                <a16:creationId xmlns:a16="http://schemas.microsoft.com/office/drawing/2014/main" id="{E890E9A9-8853-4D82-846E-BFB132E3AFEA}"/>
              </a:ext>
            </a:extLst>
          </p:cNvPr>
          <p:cNvSpPr txBox="1"/>
          <p:nvPr/>
        </p:nvSpPr>
        <p:spPr>
          <a:xfrm>
            <a:off x="3268300" y="5810477"/>
            <a:ext cx="1557117" cy="1260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Зүтгэх дугуй (хөтлөх дугуй)</a:t>
            </a:r>
          </a:p>
        </p:txBody>
      </p:sp>
      <p:sp>
        <p:nvSpPr>
          <p:cNvPr id="22" name="テキスト ボックス 686">
            <a:extLst>
              <a:ext uri="{FF2B5EF4-FFF2-40B4-BE49-F238E27FC236}">
                <a16:creationId xmlns:a16="http://schemas.microsoft.com/office/drawing/2014/main" id="{3B89C2B4-CAAA-4786-B2B1-97229E81C0A6}"/>
              </a:ext>
            </a:extLst>
          </p:cNvPr>
          <p:cNvSpPr txBox="1"/>
          <p:nvPr/>
        </p:nvSpPr>
        <p:spPr>
          <a:xfrm>
            <a:off x="2991246" y="5545474"/>
            <a:ext cx="969039"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Буцагч пүрш</a:t>
            </a:r>
          </a:p>
        </p:txBody>
      </p:sp>
      <p:sp>
        <p:nvSpPr>
          <p:cNvPr id="23" name="テキスト ボックス 687">
            <a:extLst>
              <a:ext uri="{FF2B5EF4-FFF2-40B4-BE49-F238E27FC236}">
                <a16:creationId xmlns:a16="http://schemas.microsoft.com/office/drawing/2014/main" id="{881315E1-7DE5-458E-A948-75682CB0785F}"/>
              </a:ext>
            </a:extLst>
          </p:cNvPr>
          <p:cNvSpPr txBox="1"/>
          <p:nvPr/>
        </p:nvSpPr>
        <p:spPr>
          <a:xfrm>
            <a:off x="2125149" y="5186581"/>
            <a:ext cx="1294724"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Чиглүүлэгч гинж (дээд ролик)</a:t>
            </a:r>
          </a:p>
        </p:txBody>
      </p:sp>
      <p:sp>
        <p:nvSpPr>
          <p:cNvPr id="24" name="テキスト ボックス 688">
            <a:extLst>
              <a:ext uri="{FF2B5EF4-FFF2-40B4-BE49-F238E27FC236}">
                <a16:creationId xmlns:a16="http://schemas.microsoft.com/office/drawing/2014/main" id="{11DC2285-8B67-4319-B7E5-F8B44E3C7C21}"/>
              </a:ext>
            </a:extLst>
          </p:cNvPr>
          <p:cNvSpPr txBox="1"/>
          <p:nvPr/>
        </p:nvSpPr>
        <p:spPr>
          <a:xfrm>
            <a:off x="1367073" y="4794230"/>
            <a:ext cx="1804752"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Ачааны машины гинж (доод ролик)</a:t>
            </a:r>
          </a:p>
        </p:txBody>
      </p:sp>
      <p:sp>
        <p:nvSpPr>
          <p:cNvPr id="25" name="テキスト ボックス 689">
            <a:extLst>
              <a:ext uri="{FF2B5EF4-FFF2-40B4-BE49-F238E27FC236}">
                <a16:creationId xmlns:a16="http://schemas.microsoft.com/office/drawing/2014/main" id="{54E076B7-C764-4757-A15C-3FF57C73CA89}"/>
              </a:ext>
            </a:extLst>
          </p:cNvPr>
          <p:cNvSpPr txBox="1"/>
          <p:nvPr/>
        </p:nvSpPr>
        <p:spPr>
          <a:xfrm>
            <a:off x="1606651" y="4579688"/>
            <a:ext cx="1079399" cy="1315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Ачааны машины хүрээ</a:t>
            </a:r>
          </a:p>
        </p:txBody>
      </p:sp>
      <p:sp>
        <p:nvSpPr>
          <p:cNvPr id="26" name="テキスト ボックス 690">
            <a:extLst>
              <a:ext uri="{FF2B5EF4-FFF2-40B4-BE49-F238E27FC236}">
                <a16:creationId xmlns:a16="http://schemas.microsoft.com/office/drawing/2014/main" id="{84272B9B-8AD7-487D-8444-85CB78F75C10}"/>
              </a:ext>
            </a:extLst>
          </p:cNvPr>
          <p:cNvSpPr txBox="1"/>
          <p:nvPr/>
        </p:nvSpPr>
        <p:spPr>
          <a:xfrm>
            <a:off x="1606651" y="4142714"/>
            <a:ext cx="518499" cy="2724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800" kern="100">
                <a:effectLst/>
                <a:latin typeface="Arial" panose="020B0604020202020204" pitchFamily="34" charset="0"/>
                <a:ea typeface="游ゴシック" panose="020B0400000000000000" pitchFamily="50" charset="-128"/>
                <a:cs typeface="Arial" panose="020B0604020202020204" pitchFamily="34" charset="0"/>
              </a:rPr>
              <a:t>Тайвшруулагч дамар (сул дугуй)</a:t>
            </a:r>
          </a:p>
        </p:txBody>
      </p:sp>
      <p:sp>
        <p:nvSpPr>
          <p:cNvPr id="27" name="テキスト ボックス 681">
            <a:extLst>
              <a:ext uri="{FF2B5EF4-FFF2-40B4-BE49-F238E27FC236}">
                <a16:creationId xmlns:a16="http://schemas.microsoft.com/office/drawing/2014/main" id="{1F86C2CA-7A02-4C01-AE67-FF2065A6456C}"/>
              </a:ext>
            </a:extLst>
          </p:cNvPr>
          <p:cNvSpPr txBox="1"/>
          <p:nvPr/>
        </p:nvSpPr>
        <p:spPr>
          <a:xfrm>
            <a:off x="6601711" y="3357000"/>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Түлшний сав</a:t>
            </a:r>
            <a:endParaRPr lang="ja-JP" sz="800" kern="100" dirty="0">
              <a:effectLst/>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295358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Гинжит трактор</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893255" y="6452605"/>
            <a:ext cx="5102907"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Материалын 35-р хуудас/ Нэмэлт материалын 15-р хуудас</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pic>
        <p:nvPicPr>
          <p:cNvPr id="7" name="図 6"/>
          <p:cNvPicPr>
            <a:picLocks noChangeAspect="1"/>
          </p:cNvPicPr>
          <p:nvPr/>
        </p:nvPicPr>
        <p:blipFill>
          <a:blip r:embed="rId3"/>
          <a:stretch>
            <a:fillRect/>
          </a:stretch>
        </p:blipFill>
        <p:spPr>
          <a:xfrm>
            <a:off x="706553" y="1422712"/>
            <a:ext cx="3913822" cy="2807018"/>
          </a:xfrm>
          <a:prstGeom prst="rect">
            <a:avLst/>
          </a:prstGeom>
        </p:spPr>
      </p:pic>
      <p:pic>
        <p:nvPicPr>
          <p:cNvPr id="13" name="図 12"/>
          <p:cNvPicPr>
            <a:picLocks noChangeAspect="1"/>
          </p:cNvPicPr>
          <p:nvPr/>
        </p:nvPicPr>
        <p:blipFill>
          <a:blip r:embed="rId4"/>
          <a:stretch>
            <a:fillRect/>
          </a:stretch>
        </p:blipFill>
        <p:spPr>
          <a:xfrm>
            <a:off x="4673340" y="3058514"/>
            <a:ext cx="3789045" cy="2754630"/>
          </a:xfrm>
          <a:prstGeom prst="rect">
            <a:avLst/>
          </a:prstGeom>
        </p:spPr>
      </p:pic>
      <p:sp>
        <p:nvSpPr>
          <p:cNvPr id="14" name="正方形/長方形 13"/>
          <p:cNvSpPr/>
          <p:nvPr/>
        </p:nvSpPr>
        <p:spPr>
          <a:xfrm>
            <a:off x="7744078" y="2031101"/>
            <a:ext cx="771272" cy="1051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5" name="テキスト ボックス 14"/>
          <p:cNvSpPr txBox="1"/>
          <p:nvPr/>
        </p:nvSpPr>
        <p:spPr>
          <a:xfrm>
            <a:off x="959037" y="4384059"/>
            <a:ext cx="3408854"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ea typeface="游ゴシック" panose="020B0400000000000000" pitchFamily="50" charset="-128"/>
                <a:cs typeface="Arial" panose="020B0604020202020204" pitchFamily="34" charset="0"/>
              </a:rPr>
              <a:t>Шууд хөтөч хэлбэрийн хүч дамжуулах төхөөрөмжийн жишээ</a:t>
            </a:r>
          </a:p>
        </p:txBody>
      </p:sp>
      <p:sp>
        <p:nvSpPr>
          <p:cNvPr id="16" name="テキスト ボックス 15"/>
          <p:cNvSpPr txBox="1"/>
          <p:nvPr/>
        </p:nvSpPr>
        <p:spPr>
          <a:xfrm>
            <a:off x="4863435" y="5952885"/>
            <a:ext cx="3408854"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Хүч шилжүүлэгч хэлбэрийн хүч дамжуулах төхөөрөмжийн жишээ</a:t>
            </a:r>
          </a:p>
        </p:txBody>
      </p:sp>
      <p:sp>
        <p:nvSpPr>
          <p:cNvPr id="11" name="テキスト ボックス 691">
            <a:extLst>
              <a:ext uri="{FF2B5EF4-FFF2-40B4-BE49-F238E27FC236}">
                <a16:creationId xmlns:a16="http://schemas.microsoft.com/office/drawing/2014/main" id="{2187D0B9-B6EA-4985-A5DB-0BE055D1AA21}"/>
              </a:ext>
            </a:extLst>
          </p:cNvPr>
          <p:cNvSpPr txBox="1"/>
          <p:nvPr/>
        </p:nvSpPr>
        <p:spPr>
          <a:xfrm>
            <a:off x="1238694" y="1470674"/>
            <a:ext cx="1765004" cy="405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Рулийн редуктор</a:t>
            </a:r>
            <a:r>
              <a:rPr lang="en-US" sz="1200" kern="100" dirty="0">
                <a:effectLst/>
                <a:latin typeface="Arial" panose="020B0604020202020204" pitchFamily="34" charset="0"/>
                <a:ea typeface="游ゴシック" panose="020B0400000000000000" pitchFamily="50" charset="-128"/>
                <a:cs typeface="Arial" panose="020B0604020202020204" pitchFamily="34" charset="0"/>
              </a:rPr>
              <a:t/>
            </a:r>
            <a:br>
              <a:rPr lang="en-US" sz="1200" kern="100" dirty="0">
                <a:effectLst/>
                <a:latin typeface="Arial" panose="020B0604020202020204" pitchFamily="34" charset="0"/>
                <a:ea typeface="游ゴシック" panose="020B0400000000000000" pitchFamily="50" charset="-128"/>
                <a:cs typeface="Arial" panose="020B0604020202020204" pitchFamily="34" charset="0"/>
              </a:rPr>
            </a:br>
            <a:r>
              <a:rPr lang="mn" sz="1200" kern="100">
                <a:effectLst/>
                <a:latin typeface="Arial" panose="020B0604020202020204" pitchFamily="34" charset="0"/>
                <a:ea typeface="游ゴシック" panose="020B0400000000000000" pitchFamily="50" charset="-128"/>
                <a:cs typeface="Arial" panose="020B0604020202020204" pitchFamily="34" charset="0"/>
              </a:rPr>
              <a:t>болон тоормос</a:t>
            </a:r>
          </a:p>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 </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2" name="テキスト ボックス 692">
            <a:extLst>
              <a:ext uri="{FF2B5EF4-FFF2-40B4-BE49-F238E27FC236}">
                <a16:creationId xmlns:a16="http://schemas.microsoft.com/office/drawing/2014/main" id="{60A2E78C-7E3F-42BA-BABB-8730BDAD9668}"/>
              </a:ext>
            </a:extLst>
          </p:cNvPr>
          <p:cNvSpPr txBox="1"/>
          <p:nvPr/>
        </p:nvSpPr>
        <p:spPr>
          <a:xfrm>
            <a:off x="3893255" y="1788315"/>
            <a:ext cx="805023" cy="1766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Хөдөлгүүр</a:t>
            </a:r>
          </a:p>
        </p:txBody>
      </p:sp>
      <p:sp>
        <p:nvSpPr>
          <p:cNvPr id="17" name="テキスト ボックス 696">
            <a:extLst>
              <a:ext uri="{FF2B5EF4-FFF2-40B4-BE49-F238E27FC236}">
                <a16:creationId xmlns:a16="http://schemas.microsoft.com/office/drawing/2014/main" id="{9230BF1D-1429-41E5-AB43-54ACD6693911}"/>
              </a:ext>
            </a:extLst>
          </p:cNvPr>
          <p:cNvSpPr txBox="1"/>
          <p:nvPr/>
        </p:nvSpPr>
        <p:spPr>
          <a:xfrm>
            <a:off x="867207" y="2261211"/>
            <a:ext cx="929695" cy="1766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Налуу араа</a:t>
            </a:r>
          </a:p>
        </p:txBody>
      </p:sp>
      <p:sp>
        <p:nvSpPr>
          <p:cNvPr id="18" name="テキスト ボックス 697">
            <a:extLst>
              <a:ext uri="{FF2B5EF4-FFF2-40B4-BE49-F238E27FC236}">
                <a16:creationId xmlns:a16="http://schemas.microsoft.com/office/drawing/2014/main" id="{CF089AE3-22E8-4DF2-AA12-CD49A7E15492}"/>
              </a:ext>
            </a:extLst>
          </p:cNvPr>
          <p:cNvSpPr txBox="1"/>
          <p:nvPr/>
        </p:nvSpPr>
        <p:spPr>
          <a:xfrm>
            <a:off x="707853" y="3045353"/>
            <a:ext cx="929695" cy="3929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эцсийн</a:t>
            </a:r>
          </a:p>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жолоодлого</a:t>
            </a:r>
          </a:p>
        </p:txBody>
      </p:sp>
      <p:sp>
        <p:nvSpPr>
          <p:cNvPr id="19" name="テキスト ボックス 699">
            <a:extLst>
              <a:ext uri="{FF2B5EF4-FFF2-40B4-BE49-F238E27FC236}">
                <a16:creationId xmlns:a16="http://schemas.microsoft.com/office/drawing/2014/main" id="{43413F44-AB0C-4F3C-8A5A-E874DD229A69}"/>
              </a:ext>
            </a:extLst>
          </p:cNvPr>
          <p:cNvSpPr txBox="1"/>
          <p:nvPr/>
        </p:nvSpPr>
        <p:spPr>
          <a:xfrm>
            <a:off x="787971" y="3623632"/>
            <a:ext cx="1450886" cy="3929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Шууд хроп</a:t>
            </a:r>
          </a:p>
        </p:txBody>
      </p:sp>
      <p:sp>
        <p:nvSpPr>
          <p:cNvPr id="20" name="テキスト ボックス 701">
            <a:extLst>
              <a:ext uri="{FF2B5EF4-FFF2-40B4-BE49-F238E27FC236}">
                <a16:creationId xmlns:a16="http://schemas.microsoft.com/office/drawing/2014/main" id="{FD60D899-C19C-4826-ADF3-39B0BAC0500C}"/>
              </a:ext>
            </a:extLst>
          </p:cNvPr>
          <p:cNvSpPr txBox="1"/>
          <p:nvPr/>
        </p:nvSpPr>
        <p:spPr>
          <a:xfrm>
            <a:off x="3003698" y="3543317"/>
            <a:ext cx="1364193" cy="4732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Дискэн дугуйн гол редуктор</a:t>
            </a:r>
          </a:p>
        </p:txBody>
      </p:sp>
      <p:sp>
        <p:nvSpPr>
          <p:cNvPr id="21" name="テキスト ボックス 702">
            <a:extLst>
              <a:ext uri="{FF2B5EF4-FFF2-40B4-BE49-F238E27FC236}">
                <a16:creationId xmlns:a16="http://schemas.microsoft.com/office/drawing/2014/main" id="{39E60002-755E-4325-BEC7-17EF3000B608}"/>
              </a:ext>
            </a:extLst>
          </p:cNvPr>
          <p:cNvSpPr txBox="1"/>
          <p:nvPr/>
        </p:nvSpPr>
        <p:spPr>
          <a:xfrm>
            <a:off x="2442369" y="4016607"/>
            <a:ext cx="1925522" cy="3674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Универсал холбогч</a:t>
            </a:r>
          </a:p>
        </p:txBody>
      </p:sp>
      <p:sp>
        <p:nvSpPr>
          <p:cNvPr id="22" name="テキスト ボックス 692">
            <a:extLst>
              <a:ext uri="{FF2B5EF4-FFF2-40B4-BE49-F238E27FC236}">
                <a16:creationId xmlns:a16="http://schemas.microsoft.com/office/drawing/2014/main" id="{4CA778CC-5CDA-4933-B019-8F8EFAD13B18}"/>
              </a:ext>
            </a:extLst>
          </p:cNvPr>
          <p:cNvSpPr txBox="1"/>
          <p:nvPr/>
        </p:nvSpPr>
        <p:spPr>
          <a:xfrm>
            <a:off x="4115582" y="2261211"/>
            <a:ext cx="747853" cy="4732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Рулийн насос</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3" name="テキスト ボックス 693">
            <a:extLst>
              <a:ext uri="{FF2B5EF4-FFF2-40B4-BE49-F238E27FC236}">
                <a16:creationId xmlns:a16="http://schemas.microsoft.com/office/drawing/2014/main" id="{C68CD872-0025-4C6E-9C6D-D875F81C0ED8}"/>
              </a:ext>
            </a:extLst>
          </p:cNvPr>
          <p:cNvSpPr txBox="1"/>
          <p:nvPr/>
        </p:nvSpPr>
        <p:spPr>
          <a:xfrm>
            <a:off x="7664875" y="3350821"/>
            <a:ext cx="771272" cy="2222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Хөдөлгүүр</a:t>
            </a:r>
          </a:p>
        </p:txBody>
      </p:sp>
      <p:sp>
        <p:nvSpPr>
          <p:cNvPr id="24" name="テキスト ボックス 694">
            <a:extLst>
              <a:ext uri="{FF2B5EF4-FFF2-40B4-BE49-F238E27FC236}">
                <a16:creationId xmlns:a16="http://schemas.microsoft.com/office/drawing/2014/main" id="{E1ECF21C-0EF9-46C8-A78C-4DA632721E7B}"/>
              </a:ext>
            </a:extLst>
          </p:cNvPr>
          <p:cNvSpPr txBox="1"/>
          <p:nvPr/>
        </p:nvSpPr>
        <p:spPr>
          <a:xfrm>
            <a:off x="5245057" y="3070543"/>
            <a:ext cx="1733462" cy="4515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Рулийн редуктор</a:t>
            </a:r>
            <a:r>
              <a:rPr lang="en-US" sz="1200" kern="100" dirty="0">
                <a:effectLst/>
                <a:latin typeface="Arial" panose="020B0604020202020204" pitchFamily="34" charset="0"/>
                <a:ea typeface="游ゴシック" panose="020B0400000000000000" pitchFamily="50" charset="-128"/>
                <a:cs typeface="Arial" panose="020B0604020202020204" pitchFamily="34" charset="0"/>
              </a:rPr>
              <a:t/>
            </a:r>
            <a:br>
              <a:rPr lang="en-US" sz="1200" kern="100" dirty="0">
                <a:effectLst/>
                <a:latin typeface="Arial" panose="020B0604020202020204" pitchFamily="34" charset="0"/>
                <a:ea typeface="游ゴシック" panose="020B0400000000000000" pitchFamily="50" charset="-128"/>
                <a:cs typeface="Arial" panose="020B0604020202020204" pitchFamily="34" charset="0"/>
              </a:rPr>
            </a:br>
            <a:r>
              <a:rPr lang="mn" sz="1200" kern="100">
                <a:effectLst/>
                <a:latin typeface="Arial" panose="020B0604020202020204" pitchFamily="34" charset="0"/>
                <a:ea typeface="游ゴシック" panose="020B0400000000000000" pitchFamily="50" charset="-128"/>
                <a:cs typeface="Arial" panose="020B0604020202020204" pitchFamily="34" charset="0"/>
              </a:rPr>
              <a:t>болон тоормос</a:t>
            </a:r>
          </a:p>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 </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5" name="テキスト ボックス 695">
            <a:extLst>
              <a:ext uri="{FF2B5EF4-FFF2-40B4-BE49-F238E27FC236}">
                <a16:creationId xmlns:a16="http://schemas.microsoft.com/office/drawing/2014/main" id="{F4C79F63-282F-4759-A003-9572AB18CB48}"/>
              </a:ext>
            </a:extLst>
          </p:cNvPr>
          <p:cNvSpPr txBox="1"/>
          <p:nvPr/>
        </p:nvSpPr>
        <p:spPr>
          <a:xfrm>
            <a:off x="4796068" y="3870040"/>
            <a:ext cx="989096" cy="2222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Налуу араа</a:t>
            </a:r>
          </a:p>
        </p:txBody>
      </p:sp>
      <p:sp>
        <p:nvSpPr>
          <p:cNvPr id="26" name="テキスト ボックス 698">
            <a:extLst>
              <a:ext uri="{FF2B5EF4-FFF2-40B4-BE49-F238E27FC236}">
                <a16:creationId xmlns:a16="http://schemas.microsoft.com/office/drawing/2014/main" id="{53E7A0E2-78C6-4BEF-A0DD-3650C53F98B5}"/>
              </a:ext>
            </a:extLst>
          </p:cNvPr>
          <p:cNvSpPr txBox="1"/>
          <p:nvPr/>
        </p:nvSpPr>
        <p:spPr>
          <a:xfrm>
            <a:off x="4707595" y="4685467"/>
            <a:ext cx="887447" cy="3555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эцсийн</a:t>
            </a:r>
          </a:p>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жолоодлого</a:t>
            </a:r>
          </a:p>
        </p:txBody>
      </p:sp>
      <p:sp>
        <p:nvSpPr>
          <p:cNvPr id="27" name="テキスト ボックス 700">
            <a:extLst>
              <a:ext uri="{FF2B5EF4-FFF2-40B4-BE49-F238E27FC236}">
                <a16:creationId xmlns:a16="http://schemas.microsoft.com/office/drawing/2014/main" id="{6A6656CB-BAFC-4E8D-AE85-75267DD63721}"/>
              </a:ext>
            </a:extLst>
          </p:cNvPr>
          <p:cNvSpPr txBox="1"/>
          <p:nvPr/>
        </p:nvSpPr>
        <p:spPr>
          <a:xfrm>
            <a:off x="4863435" y="5226814"/>
            <a:ext cx="1925328" cy="3555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Хүчний хроп</a:t>
            </a:r>
          </a:p>
        </p:txBody>
      </p:sp>
      <p:sp>
        <p:nvSpPr>
          <p:cNvPr id="28" name="テキスト ボックス 703">
            <a:extLst>
              <a:ext uri="{FF2B5EF4-FFF2-40B4-BE49-F238E27FC236}">
                <a16:creationId xmlns:a16="http://schemas.microsoft.com/office/drawing/2014/main" id="{9716EC60-37C9-4975-9310-0D8444C02D0D}"/>
              </a:ext>
            </a:extLst>
          </p:cNvPr>
          <p:cNvSpPr txBox="1"/>
          <p:nvPr/>
        </p:nvSpPr>
        <p:spPr>
          <a:xfrm>
            <a:off x="6076168" y="5581370"/>
            <a:ext cx="1925327" cy="3555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Универсал холбогч</a:t>
            </a:r>
          </a:p>
        </p:txBody>
      </p:sp>
      <p:sp>
        <p:nvSpPr>
          <p:cNvPr id="29" name="テキスト ボックス 704">
            <a:extLst>
              <a:ext uri="{FF2B5EF4-FFF2-40B4-BE49-F238E27FC236}">
                <a16:creationId xmlns:a16="http://schemas.microsoft.com/office/drawing/2014/main" id="{C6C23BB1-69C2-473C-B7B6-3C36E684EA12}"/>
              </a:ext>
            </a:extLst>
          </p:cNvPr>
          <p:cNvSpPr txBox="1"/>
          <p:nvPr/>
        </p:nvSpPr>
        <p:spPr>
          <a:xfrm>
            <a:off x="6841728" y="5135154"/>
            <a:ext cx="1594419" cy="2280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Трансформатор</a:t>
            </a:r>
          </a:p>
        </p:txBody>
      </p:sp>
    </p:spTree>
    <p:extLst>
      <p:ext uri="{BB962C8B-B14F-4D97-AF65-F5344CB8AC3E}">
        <p14:creationId xmlns:p14="http://schemas.microsoft.com/office/powerpoint/2010/main" val="1046638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Дугуйт трактор</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05325" y="6452605"/>
            <a:ext cx="4490837"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47-р хуудас/ Нэмэлт материалын 16-р хуудас</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1930820" y="5857631"/>
            <a:ext cx="2812629" cy="461665"/>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Моментийн хөрвүүлэгч хэлбэрийн хүч дамжуулалтын жишээ</a:t>
            </a:r>
          </a:p>
        </p:txBody>
      </p:sp>
      <p:pic>
        <p:nvPicPr>
          <p:cNvPr id="2" name="図 1"/>
          <p:cNvPicPr>
            <a:picLocks noChangeAspect="1"/>
          </p:cNvPicPr>
          <p:nvPr/>
        </p:nvPicPr>
        <p:blipFill>
          <a:blip r:embed="rId3"/>
          <a:stretch>
            <a:fillRect/>
          </a:stretch>
        </p:blipFill>
        <p:spPr>
          <a:xfrm>
            <a:off x="803018" y="1380553"/>
            <a:ext cx="4168030" cy="4184269"/>
          </a:xfrm>
          <a:prstGeom prst="rect">
            <a:avLst/>
          </a:prstGeom>
        </p:spPr>
      </p:pic>
      <p:pic>
        <p:nvPicPr>
          <p:cNvPr id="5" name="図 4"/>
          <p:cNvPicPr>
            <a:picLocks noChangeAspect="1"/>
          </p:cNvPicPr>
          <p:nvPr/>
        </p:nvPicPr>
        <p:blipFill>
          <a:blip r:embed="rId4"/>
          <a:stretch>
            <a:fillRect/>
          </a:stretch>
        </p:blipFill>
        <p:spPr>
          <a:xfrm>
            <a:off x="5229791" y="1380553"/>
            <a:ext cx="3072151" cy="4184269"/>
          </a:xfrm>
          <a:prstGeom prst="rect">
            <a:avLst/>
          </a:prstGeom>
        </p:spPr>
      </p:pic>
      <p:sp>
        <p:nvSpPr>
          <p:cNvPr id="10" name="テキスト ボックス 9"/>
          <p:cNvSpPr txBox="1"/>
          <p:nvPr/>
        </p:nvSpPr>
        <p:spPr>
          <a:xfrm>
            <a:off x="5229791" y="5857630"/>
            <a:ext cx="307215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ГСТ (Hydro-Static-Transmission) хэлбэрийн хүч дамжуулалтын жишээ</a:t>
            </a:r>
          </a:p>
        </p:txBody>
      </p:sp>
      <p:sp>
        <p:nvSpPr>
          <p:cNvPr id="11" name="テキスト ボックス 705">
            <a:extLst>
              <a:ext uri="{FF2B5EF4-FFF2-40B4-BE49-F238E27FC236}">
                <a16:creationId xmlns:a16="http://schemas.microsoft.com/office/drawing/2014/main" id="{4A0BAD60-6023-4F0F-AC18-1C991A5E15AE}"/>
              </a:ext>
            </a:extLst>
          </p:cNvPr>
          <p:cNvSpPr txBox="1"/>
          <p:nvPr/>
        </p:nvSpPr>
        <p:spPr>
          <a:xfrm>
            <a:off x="2699128" y="1417002"/>
            <a:ext cx="4203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Хөдөлгүүр</a:t>
            </a:r>
            <a:endParaRPr lang="ja-JP" sz="4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2" name="テキスト ボックス 706">
            <a:extLst>
              <a:ext uri="{FF2B5EF4-FFF2-40B4-BE49-F238E27FC236}">
                <a16:creationId xmlns:a16="http://schemas.microsoft.com/office/drawing/2014/main" id="{D8F03E14-731E-4E82-AC23-BC52EF34DECB}"/>
              </a:ext>
            </a:extLst>
          </p:cNvPr>
          <p:cNvSpPr txBox="1"/>
          <p:nvPr/>
        </p:nvSpPr>
        <p:spPr>
          <a:xfrm>
            <a:off x="2489256" y="1731327"/>
            <a:ext cx="806679" cy="1141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Моментийн хөрвүүлэгч</a:t>
            </a:r>
            <a:endParaRPr lang="ja-JP" sz="4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3" name="テキスト ボックス 707">
            <a:extLst>
              <a:ext uri="{FF2B5EF4-FFF2-40B4-BE49-F238E27FC236}">
                <a16:creationId xmlns:a16="http://schemas.microsoft.com/office/drawing/2014/main" id="{EA905E55-B407-417C-8EA0-1F14602BAB23}"/>
              </a:ext>
            </a:extLst>
          </p:cNvPr>
          <p:cNvSpPr txBox="1"/>
          <p:nvPr/>
        </p:nvSpPr>
        <p:spPr>
          <a:xfrm>
            <a:off x="2194303" y="2034857"/>
            <a:ext cx="14478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Хүчний хроп</a:t>
            </a:r>
            <a:endParaRPr lang="ja-JP" sz="4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4" name="テキスト ボックス 708">
            <a:extLst>
              <a:ext uri="{FF2B5EF4-FFF2-40B4-BE49-F238E27FC236}">
                <a16:creationId xmlns:a16="http://schemas.microsoft.com/office/drawing/2014/main" id="{D02E9168-BDE6-4FD2-9EA6-64C81DFC3BB1}"/>
              </a:ext>
            </a:extLst>
          </p:cNvPr>
          <p:cNvSpPr txBox="1"/>
          <p:nvPr/>
        </p:nvSpPr>
        <p:spPr>
          <a:xfrm>
            <a:off x="2678334" y="2352196"/>
            <a:ext cx="45339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Дифференциал</a:t>
            </a:r>
            <a:endParaRPr lang="ja-JP" sz="4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5" name="テキスト ボックス 709">
            <a:extLst>
              <a:ext uri="{FF2B5EF4-FFF2-40B4-BE49-F238E27FC236}">
                <a16:creationId xmlns:a16="http://schemas.microsoft.com/office/drawing/2014/main" id="{860D4562-6804-4A36-851E-04EF0846BF54}"/>
              </a:ext>
            </a:extLst>
          </p:cNvPr>
          <p:cNvSpPr txBox="1"/>
          <p:nvPr/>
        </p:nvSpPr>
        <p:spPr>
          <a:xfrm>
            <a:off x="2475608" y="2660332"/>
            <a:ext cx="87376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Сүүлийн удаашруулагч</a:t>
            </a:r>
            <a:endParaRPr lang="ja-JP" sz="4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6" name="テキスト ボックス 710">
            <a:extLst>
              <a:ext uri="{FF2B5EF4-FFF2-40B4-BE49-F238E27FC236}">
                <a16:creationId xmlns:a16="http://schemas.microsoft.com/office/drawing/2014/main" id="{8211B5AC-B39F-4CCA-A034-6A3248EE60C4}"/>
              </a:ext>
            </a:extLst>
          </p:cNvPr>
          <p:cNvSpPr txBox="1"/>
          <p:nvPr/>
        </p:nvSpPr>
        <p:spPr>
          <a:xfrm>
            <a:off x="2756278" y="2967037"/>
            <a:ext cx="31051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Дугуй</a:t>
            </a:r>
            <a:endParaRPr lang="ja-JP" sz="6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7" name="テキスト ボックス 711">
            <a:extLst>
              <a:ext uri="{FF2B5EF4-FFF2-40B4-BE49-F238E27FC236}">
                <a16:creationId xmlns:a16="http://schemas.microsoft.com/office/drawing/2014/main" id="{D2EA39F7-6F28-4692-8222-886225573601}"/>
              </a:ext>
            </a:extLst>
          </p:cNvPr>
          <p:cNvSpPr txBox="1"/>
          <p:nvPr/>
        </p:nvSpPr>
        <p:spPr>
          <a:xfrm>
            <a:off x="1476753" y="3459162"/>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Моментийн хөрвүүлэгч</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8" name="テキスト ボックス 712">
            <a:extLst>
              <a:ext uri="{FF2B5EF4-FFF2-40B4-BE49-F238E27FC236}">
                <a16:creationId xmlns:a16="http://schemas.microsoft.com/office/drawing/2014/main" id="{5350880C-CCCF-4011-8DEA-A253C19AE4A6}"/>
              </a:ext>
            </a:extLst>
          </p:cNvPr>
          <p:cNvSpPr txBox="1"/>
          <p:nvPr/>
        </p:nvSpPr>
        <p:spPr>
          <a:xfrm>
            <a:off x="2801363" y="3534727"/>
            <a:ext cx="95440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Хүчний хроп</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9" name="テキスト ボックス 713">
            <a:extLst>
              <a:ext uri="{FF2B5EF4-FFF2-40B4-BE49-F238E27FC236}">
                <a16:creationId xmlns:a16="http://schemas.microsoft.com/office/drawing/2014/main" id="{3FC5A2C5-A54C-48D8-8BEA-EBFC6DDB554C}"/>
              </a:ext>
            </a:extLst>
          </p:cNvPr>
          <p:cNvSpPr txBox="1"/>
          <p:nvPr/>
        </p:nvSpPr>
        <p:spPr>
          <a:xfrm>
            <a:off x="1036698" y="3869372"/>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Хөдөлгүүр</a:t>
            </a:r>
            <a:endParaRPr lang="ja-JP" sz="7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0" name="テキスト ボックス 714">
            <a:extLst>
              <a:ext uri="{FF2B5EF4-FFF2-40B4-BE49-F238E27FC236}">
                <a16:creationId xmlns:a16="http://schemas.microsoft.com/office/drawing/2014/main" id="{5C1EAA63-4D1E-43B6-9A63-FEB569AAB1F4}"/>
              </a:ext>
            </a:extLst>
          </p:cNvPr>
          <p:cNvSpPr txBox="1"/>
          <p:nvPr/>
        </p:nvSpPr>
        <p:spPr>
          <a:xfrm>
            <a:off x="803018" y="5296217"/>
            <a:ext cx="591137" cy="1498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Сүүлийн удаашруулагч</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1" name="テキスト ボックス 715">
            <a:extLst>
              <a:ext uri="{FF2B5EF4-FFF2-40B4-BE49-F238E27FC236}">
                <a16:creationId xmlns:a16="http://schemas.microsoft.com/office/drawing/2014/main" id="{67245F36-27C6-4F64-A063-1E8DDEBFD6A6}"/>
              </a:ext>
            </a:extLst>
          </p:cNvPr>
          <p:cNvSpPr txBox="1"/>
          <p:nvPr/>
        </p:nvSpPr>
        <p:spPr>
          <a:xfrm>
            <a:off x="3582413" y="5303202"/>
            <a:ext cx="641569"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Сүүлийн удаашруулагч</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2" name="テキスト ボックス 716">
            <a:extLst>
              <a:ext uri="{FF2B5EF4-FFF2-40B4-BE49-F238E27FC236}">
                <a16:creationId xmlns:a16="http://schemas.microsoft.com/office/drawing/2014/main" id="{5C67540E-E465-4E33-A3E7-93D4DB451A09}"/>
              </a:ext>
            </a:extLst>
          </p:cNvPr>
          <p:cNvSpPr txBox="1"/>
          <p:nvPr/>
        </p:nvSpPr>
        <p:spPr>
          <a:xfrm>
            <a:off x="1607563" y="5390832"/>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Дугуй</a:t>
            </a:r>
            <a:endParaRPr lang="ja-JP" sz="7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3" name="テキスト ボックス 717">
            <a:extLst>
              <a:ext uri="{FF2B5EF4-FFF2-40B4-BE49-F238E27FC236}">
                <a16:creationId xmlns:a16="http://schemas.microsoft.com/office/drawing/2014/main" id="{630D0AD7-3DA0-4148-A7F3-BF1E51AB15EF}"/>
              </a:ext>
            </a:extLst>
          </p:cNvPr>
          <p:cNvSpPr txBox="1"/>
          <p:nvPr/>
        </p:nvSpPr>
        <p:spPr>
          <a:xfrm>
            <a:off x="3146803" y="5383847"/>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Дугуй</a:t>
            </a:r>
            <a:endParaRPr lang="ja-JP" sz="7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4" name="テキスト ボックス 718">
            <a:extLst>
              <a:ext uri="{FF2B5EF4-FFF2-40B4-BE49-F238E27FC236}">
                <a16:creationId xmlns:a16="http://schemas.microsoft.com/office/drawing/2014/main" id="{0FC93974-6B5F-4E9C-8887-EF9E4E7974ED}"/>
              </a:ext>
            </a:extLst>
          </p:cNvPr>
          <p:cNvSpPr txBox="1"/>
          <p:nvPr/>
        </p:nvSpPr>
        <p:spPr>
          <a:xfrm>
            <a:off x="2353688" y="5446077"/>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Дифференциал</a:t>
            </a:r>
            <a:endParaRPr lang="ja-JP" sz="7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5" name="テキスト ボックス 719">
            <a:extLst>
              <a:ext uri="{FF2B5EF4-FFF2-40B4-BE49-F238E27FC236}">
                <a16:creationId xmlns:a16="http://schemas.microsoft.com/office/drawing/2014/main" id="{A5908CFF-DE9D-4433-95B2-7DC657E29E51}"/>
              </a:ext>
            </a:extLst>
          </p:cNvPr>
          <p:cNvSpPr txBox="1"/>
          <p:nvPr/>
        </p:nvSpPr>
        <p:spPr>
          <a:xfrm>
            <a:off x="6539280" y="1452847"/>
            <a:ext cx="476885" cy="1146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Хөдөлгүүр</a:t>
            </a:r>
            <a:endParaRPr lang="ja-JP" sz="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6" name="テキスト ボックス 720">
            <a:extLst>
              <a:ext uri="{FF2B5EF4-FFF2-40B4-BE49-F238E27FC236}">
                <a16:creationId xmlns:a16="http://schemas.microsoft.com/office/drawing/2014/main" id="{5BE38CF2-11F4-4BC1-BB65-B85AF8C43705}"/>
              </a:ext>
            </a:extLst>
          </p:cNvPr>
          <p:cNvSpPr txBox="1"/>
          <p:nvPr/>
        </p:nvSpPr>
        <p:spPr>
          <a:xfrm>
            <a:off x="6519917" y="1827165"/>
            <a:ext cx="53022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ГСТ насос</a:t>
            </a:r>
            <a:endParaRPr lang="ja-JP" sz="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7" name="テキスト ボックス 721">
            <a:extLst>
              <a:ext uri="{FF2B5EF4-FFF2-40B4-BE49-F238E27FC236}">
                <a16:creationId xmlns:a16="http://schemas.microsoft.com/office/drawing/2014/main" id="{18DA53D3-7991-4BC9-A0EB-7DAE352D51BE}"/>
              </a:ext>
            </a:extLst>
          </p:cNvPr>
          <p:cNvSpPr txBox="1"/>
          <p:nvPr/>
        </p:nvSpPr>
        <p:spPr>
          <a:xfrm>
            <a:off x="6320209" y="2580967"/>
            <a:ext cx="962343" cy="1168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Хроп</a:t>
            </a:r>
            <a:endParaRPr lang="ja-JP" sz="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8" name="テキスト ボックス 722">
            <a:extLst>
              <a:ext uri="{FF2B5EF4-FFF2-40B4-BE49-F238E27FC236}">
                <a16:creationId xmlns:a16="http://schemas.microsoft.com/office/drawing/2014/main" id="{C838E44D-538A-4F5A-909E-66C4E9961AD6}"/>
              </a:ext>
            </a:extLst>
          </p:cNvPr>
          <p:cNvSpPr txBox="1"/>
          <p:nvPr/>
        </p:nvSpPr>
        <p:spPr>
          <a:xfrm>
            <a:off x="6571513" y="2957538"/>
            <a:ext cx="42418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Дифференциал</a:t>
            </a:r>
            <a:endParaRPr lang="ja-JP" sz="4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9" name="テキスト ボックス 724">
            <a:extLst>
              <a:ext uri="{FF2B5EF4-FFF2-40B4-BE49-F238E27FC236}">
                <a16:creationId xmlns:a16="http://schemas.microsoft.com/office/drawing/2014/main" id="{CFC29C25-4280-46A5-BA5F-F793983BB13B}"/>
              </a:ext>
            </a:extLst>
          </p:cNvPr>
          <p:cNvSpPr txBox="1"/>
          <p:nvPr/>
        </p:nvSpPr>
        <p:spPr>
          <a:xfrm>
            <a:off x="6625961" y="3323903"/>
            <a:ext cx="31051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Дугуй</a:t>
            </a:r>
            <a:endParaRPr lang="ja-JP" sz="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0" name="テキスト ボックス 725">
            <a:extLst>
              <a:ext uri="{FF2B5EF4-FFF2-40B4-BE49-F238E27FC236}">
                <a16:creationId xmlns:a16="http://schemas.microsoft.com/office/drawing/2014/main" id="{61BD394B-A6CB-4793-A435-BFD2810BF970}"/>
              </a:ext>
            </a:extLst>
          </p:cNvPr>
          <p:cNvSpPr txBox="1"/>
          <p:nvPr/>
        </p:nvSpPr>
        <p:spPr>
          <a:xfrm>
            <a:off x="6485939" y="2202507"/>
            <a:ext cx="57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ГСТ мотор</a:t>
            </a:r>
            <a:endParaRPr lang="ja-JP" sz="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1" name="テキスト ボックス 726">
            <a:extLst>
              <a:ext uri="{FF2B5EF4-FFF2-40B4-BE49-F238E27FC236}">
                <a16:creationId xmlns:a16="http://schemas.microsoft.com/office/drawing/2014/main" id="{61D269B3-1EA0-4C50-909E-A55586608AED}"/>
              </a:ext>
            </a:extLst>
          </p:cNvPr>
          <p:cNvSpPr txBox="1"/>
          <p:nvPr/>
        </p:nvSpPr>
        <p:spPr>
          <a:xfrm rot="16200000">
            <a:off x="6740731" y="4692554"/>
            <a:ext cx="967228" cy="1164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Хроп</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2" name="テキスト ボックス 727">
            <a:extLst>
              <a:ext uri="{FF2B5EF4-FFF2-40B4-BE49-F238E27FC236}">
                <a16:creationId xmlns:a16="http://schemas.microsoft.com/office/drawing/2014/main" id="{C26E61A3-E90C-4492-9FCB-0BE1684BEE96}"/>
              </a:ext>
            </a:extLst>
          </p:cNvPr>
          <p:cNvSpPr txBox="1"/>
          <p:nvPr/>
        </p:nvSpPr>
        <p:spPr>
          <a:xfrm>
            <a:off x="7748434" y="5331459"/>
            <a:ext cx="31051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Дугуй</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3" name="テキスト ボックス 728">
            <a:extLst>
              <a:ext uri="{FF2B5EF4-FFF2-40B4-BE49-F238E27FC236}">
                <a16:creationId xmlns:a16="http://schemas.microsoft.com/office/drawing/2014/main" id="{DF3A68BA-674B-48A6-B452-B6CDC3D39E58}"/>
              </a:ext>
            </a:extLst>
          </p:cNvPr>
          <p:cNvSpPr txBox="1"/>
          <p:nvPr/>
        </p:nvSpPr>
        <p:spPr>
          <a:xfrm>
            <a:off x="5745046" y="5331459"/>
            <a:ext cx="31051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Дугуй</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4" name="テキスト ボックス 729">
            <a:extLst>
              <a:ext uri="{FF2B5EF4-FFF2-40B4-BE49-F238E27FC236}">
                <a16:creationId xmlns:a16="http://schemas.microsoft.com/office/drawing/2014/main" id="{00CCB0ED-F0C1-4FA8-851F-51EA9B2425DD}"/>
              </a:ext>
            </a:extLst>
          </p:cNvPr>
          <p:cNvSpPr txBox="1"/>
          <p:nvPr/>
        </p:nvSpPr>
        <p:spPr>
          <a:xfrm>
            <a:off x="5303520" y="4477741"/>
            <a:ext cx="531867"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Хөдөлгүүр</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5" name="テキスト ボックス 731">
            <a:extLst>
              <a:ext uri="{FF2B5EF4-FFF2-40B4-BE49-F238E27FC236}">
                <a16:creationId xmlns:a16="http://schemas.microsoft.com/office/drawing/2014/main" id="{E0CE0EB7-A6A4-4B51-BC67-35672DF092D3}"/>
              </a:ext>
            </a:extLst>
          </p:cNvPr>
          <p:cNvSpPr txBox="1"/>
          <p:nvPr/>
        </p:nvSpPr>
        <p:spPr>
          <a:xfrm>
            <a:off x="5754113" y="3851713"/>
            <a:ext cx="761359" cy="3200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ГСТ насос</a:t>
            </a:r>
          </a:p>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(хувьсах чадлын)</a:t>
            </a:r>
          </a:p>
        </p:txBody>
      </p:sp>
      <p:sp>
        <p:nvSpPr>
          <p:cNvPr id="36" name="テキスト ボックス 732">
            <a:extLst>
              <a:ext uri="{FF2B5EF4-FFF2-40B4-BE49-F238E27FC236}">
                <a16:creationId xmlns:a16="http://schemas.microsoft.com/office/drawing/2014/main" id="{87900A58-884F-4231-BD53-236F54A36263}"/>
              </a:ext>
            </a:extLst>
          </p:cNvPr>
          <p:cNvSpPr txBox="1"/>
          <p:nvPr/>
        </p:nvSpPr>
        <p:spPr>
          <a:xfrm>
            <a:off x="6521193" y="3857428"/>
            <a:ext cx="761359" cy="3200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ГСТ мотор</a:t>
            </a:r>
          </a:p>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(хувьсах чадлын)</a:t>
            </a:r>
          </a:p>
        </p:txBody>
      </p:sp>
    </p:spTree>
    <p:extLst>
      <p:ext uri="{BB962C8B-B14F-4D97-AF65-F5344CB8AC3E}">
        <p14:creationId xmlns:p14="http://schemas.microsoft.com/office/powerpoint/2010/main" val="1863581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Дугуйт тракторын дугуй</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822700" y="6452605"/>
            <a:ext cx="51734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53-р хуудас/ Нэмэлт материалын 17-р хуудас</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3614149" y="1450943"/>
            <a:ext cx="1915702"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Дугуйн даралт</a:t>
            </a:r>
          </a:p>
        </p:txBody>
      </p:sp>
      <p:pic>
        <p:nvPicPr>
          <p:cNvPr id="3" name="図 2"/>
          <p:cNvPicPr>
            <a:picLocks noChangeAspect="1"/>
          </p:cNvPicPr>
          <p:nvPr/>
        </p:nvPicPr>
        <p:blipFill>
          <a:blip r:embed="rId3"/>
          <a:stretch>
            <a:fillRect/>
          </a:stretch>
        </p:blipFill>
        <p:spPr>
          <a:xfrm>
            <a:off x="766763" y="2111756"/>
            <a:ext cx="7610474" cy="2274014"/>
          </a:xfrm>
          <a:prstGeom prst="rect">
            <a:avLst/>
          </a:prstGeom>
        </p:spPr>
      </p:pic>
      <p:sp>
        <p:nvSpPr>
          <p:cNvPr id="8" name="テキスト ボックス 7">
            <a:extLst>
              <a:ext uri="{FF2B5EF4-FFF2-40B4-BE49-F238E27FC236}">
                <a16:creationId xmlns:a16="http://schemas.microsoft.com/office/drawing/2014/main" id="{F59D18BF-07FA-48B8-99D4-82F24485EB98}"/>
              </a:ext>
            </a:extLst>
          </p:cNvPr>
          <p:cNvSpPr txBox="1"/>
          <p:nvPr/>
        </p:nvSpPr>
        <p:spPr>
          <a:xfrm>
            <a:off x="1544972" y="2212999"/>
            <a:ext cx="2094879" cy="263838"/>
          </a:xfrm>
          <a:prstGeom prst="rect">
            <a:avLst/>
          </a:prstGeom>
          <a:solidFill>
            <a:schemeClr val="bg1"/>
          </a:solidFill>
        </p:spPr>
        <p:txBody>
          <a:bodyPr wrap="square" lIns="0" tIns="0" rIns="0" bIns="0" rtlCol="0" anchor="ctr" anchorCtr="0">
            <a:noAutofit/>
          </a:bodyPr>
          <a:lstStyle/>
          <a:p>
            <a:pPr algn="ctr" rtl="0"/>
            <a:r>
              <a:rPr lang="mn" sz="1200" kern="12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Хийн даралт хэт бага бол</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37E2E5C4-2948-4FCD-88C4-47E803261FDA}"/>
              </a:ext>
            </a:extLst>
          </p:cNvPr>
          <p:cNvSpPr txBox="1"/>
          <p:nvPr/>
        </p:nvSpPr>
        <p:spPr>
          <a:xfrm>
            <a:off x="900752" y="2572220"/>
            <a:ext cx="3588253" cy="1654595"/>
          </a:xfrm>
          <a:prstGeom prst="rect">
            <a:avLst/>
          </a:prstGeom>
          <a:solidFill>
            <a:schemeClr val="bg1"/>
          </a:solidFill>
        </p:spPr>
        <p:txBody>
          <a:bodyPr wrap="square" lIns="0" tIns="0" rIns="0" bIns="0" rtlCol="0" anchor="t" anchorCtr="0">
            <a:noAutofit/>
          </a:bodyPr>
          <a:lstStyle/>
          <a:p>
            <a:pPr algn="just" rtl="0"/>
            <a:r>
              <a:rPr lang="mn" sz="1600" kern="12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① Дугуй бяцарч, муруйлтаас үүдэн их хэмжээний дулаан ялгарах бөгөөд улмаар мултрахад хүргэдэг.</a:t>
            </a:r>
            <a:endParaRPr lang="ja-JP" sz="1600" kern="100" dirty="0">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1600" kern="12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② Дугуйн хоёр зах газарт хүрч, энэ хэсэг амархан элэгддэг.</a:t>
            </a:r>
            <a:endParaRPr lang="ja-JP" sz="1600" kern="100" dirty="0">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1600" kern="1200" dirty="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③ Хатуу зам дээр эсэргүүцэл нэмэгдэж, зүтгүүрийн хүч буурна.</a:t>
            </a:r>
            <a:endParaRPr lang="ja-JP" sz="1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0986D32F-448E-4208-897A-756C041CC305}"/>
              </a:ext>
            </a:extLst>
          </p:cNvPr>
          <p:cNvSpPr txBox="1"/>
          <p:nvPr/>
        </p:nvSpPr>
        <p:spPr>
          <a:xfrm>
            <a:off x="4654995" y="2549201"/>
            <a:ext cx="3588253" cy="1654595"/>
          </a:xfrm>
          <a:prstGeom prst="rect">
            <a:avLst/>
          </a:prstGeom>
          <a:solidFill>
            <a:schemeClr val="bg1"/>
          </a:solidFill>
        </p:spPr>
        <p:txBody>
          <a:bodyPr wrap="square" lIns="0" tIns="0" rIns="0" bIns="0" rtlCol="0" anchor="t" anchorCtr="0">
            <a:noAutofit/>
          </a:bodyPr>
          <a:lstStyle/>
          <a:p>
            <a:pPr algn="just" rtl="0"/>
            <a:r>
              <a:rPr lang="mn" sz="1600" kern="120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① Зөвхөн дугуйны гол хэсэг газарт хүрч энэ хэсэг амархан элэгддэг.</a:t>
            </a:r>
            <a:endParaRPr lang="ja-JP" sz="1600" kern="100" dirty="0">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1600" kern="120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② Зөөлөн газарт хөрсөнд гүн шигдэж, зүтгүүрийн хүч буурдаг.</a:t>
            </a:r>
            <a:endParaRPr lang="ja-JP" sz="1600" kern="100" dirty="0">
              <a:effectLst/>
              <a:latin typeface="Arial" panose="020B0604020202020204" pitchFamily="34" charset="0"/>
              <a:ea typeface="游ゴシック" panose="020B0400000000000000" pitchFamily="50" charset="-128"/>
              <a:cs typeface="Arial" panose="020B0604020202020204" pitchFamily="34" charset="0"/>
            </a:endParaRPr>
          </a:p>
          <a:p>
            <a:pPr algn="just" rtl="0"/>
            <a:r>
              <a:rPr lang="mn" sz="1600" kern="120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③ Жижиг чулууны өнцөгт ч амархан гэмтдэг.</a:t>
            </a:r>
            <a:endParaRPr lang="ja-JP" sz="1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1DF21828-B3BF-4496-BB63-56EF90743E7A}"/>
              </a:ext>
            </a:extLst>
          </p:cNvPr>
          <p:cNvSpPr txBox="1"/>
          <p:nvPr/>
        </p:nvSpPr>
        <p:spPr>
          <a:xfrm>
            <a:off x="5240956" y="2220215"/>
            <a:ext cx="2273328" cy="252088"/>
          </a:xfrm>
          <a:prstGeom prst="rect">
            <a:avLst/>
          </a:prstGeom>
          <a:solidFill>
            <a:schemeClr val="bg1"/>
          </a:solidFill>
        </p:spPr>
        <p:txBody>
          <a:bodyPr wrap="square" lIns="0" tIns="0" rIns="0" bIns="0" rtlCol="0" anchor="ctr" anchorCtr="0">
            <a:noAutofit/>
          </a:bodyPr>
          <a:lstStyle/>
          <a:p>
            <a:pPr algn="ctr" rtl="0"/>
            <a:r>
              <a:rPr lang="mn" sz="1200" kern="1200">
                <a:solidFill>
                  <a:srgbClr val="000000"/>
                </a:solidFill>
                <a:effectLst/>
                <a:latin typeface="Arial" panose="020B0604020202020204" pitchFamily="34" charset="0"/>
                <a:ea typeface="游ゴシック" panose="020B0400000000000000" pitchFamily="50" charset="-128"/>
                <a:cs typeface="Arial" panose="020B0604020202020204" pitchFamily="34" charset="0"/>
              </a:rPr>
              <a:t>Хийн даралт хэт өндөр бол</a:t>
            </a:r>
            <a:endParaRPr lang="ja-JP" sz="1200" kern="100" dirty="0">
              <a:effectLst/>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3025820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mn" sz="2400">
                <a:latin typeface="Arial" panose="020B0604020202020204" pitchFamily="34" charset="0"/>
                <a:ea typeface="Meiryo UI" panose="020B0604030504040204" pitchFamily="50" charset="-128"/>
                <a:cs typeface="Arial" panose="020B0604020202020204" pitchFamily="34" charset="0"/>
              </a:rPr>
              <a:t>Гидравлик экскаваторт суурилсан барилгын машин механизм (гинжит)</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105910" y="6452605"/>
            <a:ext cx="4890252" cy="276999"/>
          </a:xfrm>
          <a:prstGeom prst="rect">
            <a:avLst/>
          </a:prstGeom>
          <a:noFill/>
          <a:ln>
            <a:solidFill>
              <a:schemeClr val="tx1"/>
            </a:solidFill>
          </a:ln>
        </p:spPr>
        <p:txBody>
          <a:bodyPr wrap="square" rtlCol="0">
            <a:spAutoFit/>
          </a:bodyPr>
          <a:lstStyle/>
          <a:p>
            <a:pPr algn="r" rtl="0"/>
            <a:r>
              <a:rPr lang="mn" sz="1200" dirty="0">
                <a:solidFill>
                  <a:prstClr val="black"/>
                </a:solidFill>
                <a:latin typeface="Arial" panose="020B0604020202020204" pitchFamily="34" charset="0"/>
                <a:cs typeface="Arial" panose="020B0604020202020204" pitchFamily="34" charset="0"/>
              </a:rPr>
              <a:t>Материалын 57-р хуудас/ Нэмэлт материалын 18-р хуудас</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1207293" y="5857630"/>
            <a:ext cx="3988842" cy="461665"/>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Гидравлик экскаваторт суурилсан барилгын машин механизмын гидравлик хэлхээний жишээ</a:t>
            </a:r>
          </a:p>
        </p:txBody>
      </p:sp>
      <p:sp>
        <p:nvSpPr>
          <p:cNvPr id="10" name="テキスト ボックス 9"/>
          <p:cNvSpPr txBox="1"/>
          <p:nvPr/>
        </p:nvSpPr>
        <p:spPr>
          <a:xfrm>
            <a:off x="5052356" y="5033044"/>
            <a:ext cx="307215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Гинжит механизмын жолоодлогын төхөөрөмжийн жишээ</a:t>
            </a:r>
          </a:p>
        </p:txBody>
      </p:sp>
      <p:pic>
        <p:nvPicPr>
          <p:cNvPr id="3" name="図 2"/>
          <p:cNvPicPr>
            <a:picLocks noChangeAspect="1"/>
          </p:cNvPicPr>
          <p:nvPr/>
        </p:nvPicPr>
        <p:blipFill>
          <a:blip r:embed="rId3"/>
          <a:stretch>
            <a:fillRect/>
          </a:stretch>
        </p:blipFill>
        <p:spPr>
          <a:xfrm>
            <a:off x="659469" y="1507495"/>
            <a:ext cx="4379174" cy="4350135"/>
          </a:xfrm>
          <a:prstGeom prst="rect">
            <a:avLst/>
          </a:prstGeom>
        </p:spPr>
      </p:pic>
      <p:pic>
        <p:nvPicPr>
          <p:cNvPr id="8" name="図 7"/>
          <p:cNvPicPr>
            <a:picLocks noChangeAspect="1"/>
          </p:cNvPicPr>
          <p:nvPr/>
        </p:nvPicPr>
        <p:blipFill>
          <a:blip r:embed="rId4"/>
          <a:stretch>
            <a:fillRect/>
          </a:stretch>
        </p:blipFill>
        <p:spPr>
          <a:xfrm>
            <a:off x="4671903" y="2469204"/>
            <a:ext cx="3833056" cy="2570252"/>
          </a:xfrm>
          <a:prstGeom prst="rect">
            <a:avLst/>
          </a:prstGeom>
        </p:spPr>
      </p:pic>
      <p:sp>
        <p:nvSpPr>
          <p:cNvPr id="11" name="テキスト ボックス 737">
            <a:extLst>
              <a:ext uri="{FF2B5EF4-FFF2-40B4-BE49-F238E27FC236}">
                <a16:creationId xmlns:a16="http://schemas.microsoft.com/office/drawing/2014/main" id="{D07E793A-37CC-421F-A2B1-B4A50554CC7F}"/>
              </a:ext>
            </a:extLst>
          </p:cNvPr>
          <p:cNvSpPr txBox="1"/>
          <p:nvPr/>
        </p:nvSpPr>
        <p:spPr>
          <a:xfrm>
            <a:off x="2904512" y="2617122"/>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Чиглэлийн хяналтын хавхлага</a:t>
            </a:r>
          </a:p>
        </p:txBody>
      </p:sp>
      <p:sp>
        <p:nvSpPr>
          <p:cNvPr id="12" name="テキスト ボックス 738">
            <a:extLst>
              <a:ext uri="{FF2B5EF4-FFF2-40B4-BE49-F238E27FC236}">
                <a16:creationId xmlns:a16="http://schemas.microsoft.com/office/drawing/2014/main" id="{0F38B6C7-0934-4568-8872-B703BB46E597}"/>
              </a:ext>
            </a:extLst>
          </p:cNvPr>
          <p:cNvSpPr txBox="1"/>
          <p:nvPr/>
        </p:nvSpPr>
        <p:spPr>
          <a:xfrm>
            <a:off x="1195196" y="1963390"/>
            <a:ext cx="113030" cy="71310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Жолоодлогын рычаг</a:t>
            </a:r>
          </a:p>
        </p:txBody>
      </p:sp>
      <p:sp>
        <p:nvSpPr>
          <p:cNvPr id="13" name="テキスト ボックス 739">
            <a:extLst>
              <a:ext uri="{FF2B5EF4-FFF2-40B4-BE49-F238E27FC236}">
                <a16:creationId xmlns:a16="http://schemas.microsoft.com/office/drawing/2014/main" id="{AB103E54-A3A7-4942-BFA3-3509D9DB85D3}"/>
              </a:ext>
            </a:extLst>
          </p:cNvPr>
          <p:cNvSpPr txBox="1"/>
          <p:nvPr/>
        </p:nvSpPr>
        <p:spPr>
          <a:xfrm>
            <a:off x="760479" y="3132389"/>
            <a:ext cx="1070212" cy="159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Хяналтын кабель</a:t>
            </a:r>
          </a:p>
        </p:txBody>
      </p:sp>
      <p:sp>
        <p:nvSpPr>
          <p:cNvPr id="14" name="テキスト ボックス 740">
            <a:extLst>
              <a:ext uri="{FF2B5EF4-FFF2-40B4-BE49-F238E27FC236}">
                <a16:creationId xmlns:a16="http://schemas.microsoft.com/office/drawing/2014/main" id="{910794E7-08CC-4F3D-A93A-D267EDB070D5}"/>
              </a:ext>
            </a:extLst>
          </p:cNvPr>
          <p:cNvSpPr txBox="1"/>
          <p:nvPr/>
        </p:nvSpPr>
        <p:spPr>
          <a:xfrm>
            <a:off x="4105910" y="3526888"/>
            <a:ext cx="565993" cy="3627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800" kern="100">
                <a:effectLst/>
                <a:latin typeface="Arial" panose="020B0604020202020204" pitchFamily="34" charset="0"/>
                <a:ea typeface="游ゴシック" panose="020B0400000000000000" pitchFamily="50" charset="-128"/>
                <a:cs typeface="Arial" panose="020B0604020202020204" pitchFamily="34" charset="0"/>
              </a:rPr>
              <a:t>Нугасан холбоос</a:t>
            </a:r>
          </a:p>
        </p:txBody>
      </p:sp>
      <p:sp>
        <p:nvSpPr>
          <p:cNvPr id="15" name="テキスト ボックス 741">
            <a:extLst>
              <a:ext uri="{FF2B5EF4-FFF2-40B4-BE49-F238E27FC236}">
                <a16:creationId xmlns:a16="http://schemas.microsoft.com/office/drawing/2014/main" id="{CA9DAD6E-8569-4E6D-9950-F14FD21124BE}"/>
              </a:ext>
            </a:extLst>
          </p:cNvPr>
          <p:cNvSpPr txBox="1"/>
          <p:nvPr/>
        </p:nvSpPr>
        <p:spPr>
          <a:xfrm>
            <a:off x="4263955" y="4890643"/>
            <a:ext cx="932180"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Эргүүлэх мотор (баруун)</a:t>
            </a:r>
          </a:p>
        </p:txBody>
      </p:sp>
      <p:sp>
        <p:nvSpPr>
          <p:cNvPr id="16" name="テキスト ボックス 742">
            <a:extLst>
              <a:ext uri="{FF2B5EF4-FFF2-40B4-BE49-F238E27FC236}">
                <a16:creationId xmlns:a16="http://schemas.microsoft.com/office/drawing/2014/main" id="{2AE69BCE-8DE6-4DA6-ABC1-E724E68EE3A9}"/>
              </a:ext>
            </a:extLst>
          </p:cNvPr>
          <p:cNvSpPr txBox="1"/>
          <p:nvPr/>
        </p:nvSpPr>
        <p:spPr>
          <a:xfrm>
            <a:off x="830609" y="4916805"/>
            <a:ext cx="929952"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Эргүүлэх мотор (зүүн)</a:t>
            </a:r>
          </a:p>
        </p:txBody>
      </p:sp>
      <p:sp>
        <p:nvSpPr>
          <p:cNvPr id="17" name="テキスト ボックス 743">
            <a:extLst>
              <a:ext uri="{FF2B5EF4-FFF2-40B4-BE49-F238E27FC236}">
                <a16:creationId xmlns:a16="http://schemas.microsoft.com/office/drawing/2014/main" id="{4E73ACD5-A01D-4E18-85CB-BE9B1E079989}"/>
              </a:ext>
            </a:extLst>
          </p:cNvPr>
          <p:cNvSpPr txBox="1"/>
          <p:nvPr/>
        </p:nvSpPr>
        <p:spPr>
          <a:xfrm>
            <a:off x="1142706" y="5519774"/>
            <a:ext cx="617855"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Зүтгэх дугуй</a:t>
            </a:r>
          </a:p>
        </p:txBody>
      </p:sp>
      <p:sp>
        <p:nvSpPr>
          <p:cNvPr id="18" name="テキスト ボックス 744">
            <a:extLst>
              <a:ext uri="{FF2B5EF4-FFF2-40B4-BE49-F238E27FC236}">
                <a16:creationId xmlns:a16="http://schemas.microsoft.com/office/drawing/2014/main" id="{E948C275-B149-4B0D-B9C9-715B0E01D4D9}"/>
              </a:ext>
            </a:extLst>
          </p:cNvPr>
          <p:cNvSpPr txBox="1"/>
          <p:nvPr/>
        </p:nvSpPr>
        <p:spPr>
          <a:xfrm>
            <a:off x="4210215" y="5413826"/>
            <a:ext cx="617855"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Зүтгэх дугуй</a:t>
            </a:r>
          </a:p>
        </p:txBody>
      </p:sp>
      <p:sp>
        <p:nvSpPr>
          <p:cNvPr id="19" name="テキスト ボックス 745">
            <a:extLst>
              <a:ext uri="{FF2B5EF4-FFF2-40B4-BE49-F238E27FC236}">
                <a16:creationId xmlns:a16="http://schemas.microsoft.com/office/drawing/2014/main" id="{EB43BF1A-1E5C-47AF-9965-961B658AB004}"/>
              </a:ext>
            </a:extLst>
          </p:cNvPr>
          <p:cNvSpPr txBox="1"/>
          <p:nvPr/>
        </p:nvSpPr>
        <p:spPr>
          <a:xfrm>
            <a:off x="2566936" y="5640521"/>
            <a:ext cx="617855"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800" kern="100">
                <a:effectLst/>
                <a:latin typeface="Arial" panose="020B0604020202020204" pitchFamily="34" charset="0"/>
                <a:ea typeface="游ゴシック" panose="020B0400000000000000" pitchFamily="50" charset="-128"/>
                <a:cs typeface="Arial" panose="020B0604020202020204" pitchFamily="34" charset="0"/>
              </a:rPr>
              <a:t>Гинжний улавч</a:t>
            </a:r>
          </a:p>
        </p:txBody>
      </p:sp>
      <p:sp>
        <p:nvSpPr>
          <p:cNvPr id="20" name="テキスト ボックス 746">
            <a:extLst>
              <a:ext uri="{FF2B5EF4-FFF2-40B4-BE49-F238E27FC236}">
                <a16:creationId xmlns:a16="http://schemas.microsoft.com/office/drawing/2014/main" id="{4B2C0A26-3CF9-437A-B6A6-E707137981D3}"/>
              </a:ext>
            </a:extLst>
          </p:cNvPr>
          <p:cNvSpPr txBox="1"/>
          <p:nvPr/>
        </p:nvSpPr>
        <p:spPr>
          <a:xfrm>
            <a:off x="5089422" y="2511484"/>
            <a:ext cx="27051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Урагшлах</a:t>
            </a:r>
          </a:p>
        </p:txBody>
      </p:sp>
      <p:sp>
        <p:nvSpPr>
          <p:cNvPr id="21" name="テキスト ボックス 747">
            <a:extLst>
              <a:ext uri="{FF2B5EF4-FFF2-40B4-BE49-F238E27FC236}">
                <a16:creationId xmlns:a16="http://schemas.microsoft.com/office/drawing/2014/main" id="{8DDB3B06-42B6-4E62-82D0-AD0C21A47445}"/>
              </a:ext>
            </a:extLst>
          </p:cNvPr>
          <p:cNvSpPr txBox="1"/>
          <p:nvPr/>
        </p:nvSpPr>
        <p:spPr>
          <a:xfrm>
            <a:off x="5641639" y="3233491"/>
            <a:ext cx="282526"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Ухрах</a:t>
            </a:r>
          </a:p>
        </p:txBody>
      </p:sp>
      <p:sp>
        <p:nvSpPr>
          <p:cNvPr id="22" name="テキスト ボックス 748">
            <a:extLst>
              <a:ext uri="{FF2B5EF4-FFF2-40B4-BE49-F238E27FC236}">
                <a16:creationId xmlns:a16="http://schemas.microsoft.com/office/drawing/2014/main" id="{F2B13958-40D3-44F3-8BD8-43BE292BD5C1}"/>
              </a:ext>
            </a:extLst>
          </p:cNvPr>
          <p:cNvSpPr txBox="1"/>
          <p:nvPr/>
        </p:nvSpPr>
        <p:spPr>
          <a:xfrm>
            <a:off x="5822535" y="2559952"/>
            <a:ext cx="20066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Төв</a:t>
            </a:r>
          </a:p>
        </p:txBody>
      </p:sp>
      <p:sp>
        <p:nvSpPr>
          <p:cNvPr id="23" name="テキスト ボックス 749">
            <a:extLst>
              <a:ext uri="{FF2B5EF4-FFF2-40B4-BE49-F238E27FC236}">
                <a16:creationId xmlns:a16="http://schemas.microsoft.com/office/drawing/2014/main" id="{2AFA526C-A2E3-4727-8C76-441B7FAE00CB}"/>
              </a:ext>
            </a:extLst>
          </p:cNvPr>
          <p:cNvSpPr txBox="1"/>
          <p:nvPr/>
        </p:nvSpPr>
        <p:spPr>
          <a:xfrm>
            <a:off x="4667698" y="3106378"/>
            <a:ext cx="565993"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Жолоодлогын рычаг</a:t>
            </a:r>
          </a:p>
        </p:txBody>
      </p:sp>
      <p:sp>
        <p:nvSpPr>
          <p:cNvPr id="24" name="テキスト ボックス 750">
            <a:extLst>
              <a:ext uri="{FF2B5EF4-FFF2-40B4-BE49-F238E27FC236}">
                <a16:creationId xmlns:a16="http://schemas.microsoft.com/office/drawing/2014/main" id="{446A726C-2EE6-48B7-9246-4E4AE2659997}"/>
              </a:ext>
            </a:extLst>
          </p:cNvPr>
          <p:cNvSpPr txBox="1"/>
          <p:nvPr/>
        </p:nvSpPr>
        <p:spPr>
          <a:xfrm>
            <a:off x="5798082" y="3793422"/>
            <a:ext cx="41656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Педал</a:t>
            </a:r>
          </a:p>
        </p:txBody>
      </p:sp>
      <p:sp>
        <p:nvSpPr>
          <p:cNvPr id="25" name="テキスト ボックス 751">
            <a:extLst>
              <a:ext uri="{FF2B5EF4-FFF2-40B4-BE49-F238E27FC236}">
                <a16:creationId xmlns:a16="http://schemas.microsoft.com/office/drawing/2014/main" id="{253E5F9A-0584-4F04-8EBA-18319D0F7698}"/>
              </a:ext>
            </a:extLst>
          </p:cNvPr>
          <p:cNvSpPr txBox="1"/>
          <p:nvPr/>
        </p:nvSpPr>
        <p:spPr>
          <a:xfrm>
            <a:off x="7895706" y="4435350"/>
            <a:ext cx="518794" cy="23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Эргүүлэх мотор</a:t>
            </a:r>
          </a:p>
        </p:txBody>
      </p:sp>
      <p:sp>
        <p:nvSpPr>
          <p:cNvPr id="26" name="テキスト ボックス 752">
            <a:extLst>
              <a:ext uri="{FF2B5EF4-FFF2-40B4-BE49-F238E27FC236}">
                <a16:creationId xmlns:a16="http://schemas.microsoft.com/office/drawing/2014/main" id="{001EE7C8-7181-437C-9C61-6A40CF825791}"/>
              </a:ext>
            </a:extLst>
          </p:cNvPr>
          <p:cNvSpPr txBox="1"/>
          <p:nvPr/>
        </p:nvSpPr>
        <p:spPr>
          <a:xfrm>
            <a:off x="7879855" y="3475612"/>
            <a:ext cx="604676" cy="2314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Урд тайвшруулагч дамар</a:t>
            </a:r>
          </a:p>
        </p:txBody>
      </p:sp>
      <p:sp>
        <p:nvSpPr>
          <p:cNvPr id="27" name="テキスト ボックス 753">
            <a:extLst>
              <a:ext uri="{FF2B5EF4-FFF2-40B4-BE49-F238E27FC236}">
                <a16:creationId xmlns:a16="http://schemas.microsoft.com/office/drawing/2014/main" id="{AAA6F744-A91D-4605-8181-870149B2D0D2}"/>
              </a:ext>
            </a:extLst>
          </p:cNvPr>
          <p:cNvSpPr txBox="1"/>
          <p:nvPr/>
        </p:nvSpPr>
        <p:spPr>
          <a:xfrm>
            <a:off x="5822535" y="2847907"/>
            <a:ext cx="51879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Хурд солигч товчлуур</a:t>
            </a:r>
          </a:p>
        </p:txBody>
      </p:sp>
    </p:spTree>
    <p:extLst>
      <p:ext uri="{BB962C8B-B14F-4D97-AF65-F5344CB8AC3E}">
        <p14:creationId xmlns:p14="http://schemas.microsoft.com/office/powerpoint/2010/main" val="3821928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Автогрейдер</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773112" y="6452605"/>
            <a:ext cx="5223050"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63-р хуудас/ Нэмэлт материалын 19-р хуудас</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rot="5400000">
            <a:off x="2822907" y="502113"/>
            <a:ext cx="3666925" cy="5451658"/>
          </a:xfrm>
          <a:prstGeom prst="rect">
            <a:avLst/>
          </a:prstGeom>
        </p:spPr>
      </p:pic>
      <p:pic>
        <p:nvPicPr>
          <p:cNvPr id="5" name="図 4"/>
          <p:cNvPicPr>
            <a:picLocks noChangeAspect="1"/>
          </p:cNvPicPr>
          <p:nvPr/>
        </p:nvPicPr>
        <p:blipFill>
          <a:blip r:embed="rId4"/>
          <a:stretch>
            <a:fillRect/>
          </a:stretch>
        </p:blipFill>
        <p:spPr>
          <a:xfrm>
            <a:off x="4983304" y="4592353"/>
            <a:ext cx="3419475" cy="1704975"/>
          </a:xfrm>
          <a:prstGeom prst="rect">
            <a:avLst/>
          </a:prstGeom>
        </p:spPr>
      </p:pic>
      <p:pic>
        <p:nvPicPr>
          <p:cNvPr id="8" name="図 7"/>
          <p:cNvPicPr>
            <a:picLocks noChangeAspect="1"/>
          </p:cNvPicPr>
          <p:nvPr/>
        </p:nvPicPr>
        <p:blipFill>
          <a:blip r:embed="rId5"/>
          <a:stretch>
            <a:fillRect/>
          </a:stretch>
        </p:blipFill>
        <p:spPr>
          <a:xfrm>
            <a:off x="796202" y="5307528"/>
            <a:ext cx="4019550" cy="962025"/>
          </a:xfrm>
          <a:prstGeom prst="rect">
            <a:avLst/>
          </a:prstGeom>
        </p:spPr>
      </p:pic>
      <p:sp>
        <p:nvSpPr>
          <p:cNvPr id="7" name="テキスト ボックス 6"/>
          <p:cNvSpPr txBox="1"/>
          <p:nvPr/>
        </p:nvSpPr>
        <p:spPr>
          <a:xfrm>
            <a:off x="3238392" y="1276762"/>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Автогрейдерийн бүтцийн жишээ</a:t>
            </a:r>
          </a:p>
        </p:txBody>
      </p:sp>
      <p:sp>
        <p:nvSpPr>
          <p:cNvPr id="10" name="テキスト ボックス 9"/>
          <p:cNvSpPr txBox="1"/>
          <p:nvPr/>
        </p:nvSpPr>
        <p:spPr>
          <a:xfrm>
            <a:off x="1371274" y="5061405"/>
            <a:ext cx="2674036"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Урд тэнхлэгийн хөдөлгөөний жишээ</a:t>
            </a:r>
          </a:p>
        </p:txBody>
      </p:sp>
      <p:sp>
        <p:nvSpPr>
          <p:cNvPr id="11" name="テキスト ボックス 10"/>
          <p:cNvSpPr txBox="1"/>
          <p:nvPr/>
        </p:nvSpPr>
        <p:spPr>
          <a:xfrm>
            <a:off x="5356023" y="4612897"/>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Дээш, доош чичрэлтийн жишээ</a:t>
            </a:r>
          </a:p>
        </p:txBody>
      </p:sp>
      <p:sp>
        <p:nvSpPr>
          <p:cNvPr id="12" name="テキスト ボックス 755">
            <a:extLst>
              <a:ext uri="{FF2B5EF4-FFF2-40B4-BE49-F238E27FC236}">
                <a16:creationId xmlns:a16="http://schemas.microsoft.com/office/drawing/2014/main" id="{B51FFD32-EA21-48CE-9A52-19C050EBD0AA}"/>
              </a:ext>
            </a:extLst>
          </p:cNvPr>
          <p:cNvSpPr txBox="1"/>
          <p:nvPr/>
        </p:nvSpPr>
        <p:spPr>
          <a:xfrm>
            <a:off x="3773112" y="1781319"/>
            <a:ext cx="848360" cy="6287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Хутга өргөх (баруун) рычаг</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3" name="テキスト ボックス 756">
            <a:extLst>
              <a:ext uri="{FF2B5EF4-FFF2-40B4-BE49-F238E27FC236}">
                <a16:creationId xmlns:a16="http://schemas.microsoft.com/office/drawing/2014/main" id="{F5A00C3B-EF0B-41E3-B4EB-B8AE5A229BC7}"/>
              </a:ext>
            </a:extLst>
          </p:cNvPr>
          <p:cNvSpPr txBox="1"/>
          <p:nvPr/>
        </p:nvSpPr>
        <p:spPr>
          <a:xfrm>
            <a:off x="5887041" y="1891648"/>
            <a:ext cx="848360" cy="795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Хутга өргөх (зүүн) рычаг</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4" name="テキスト ボックス 757">
            <a:extLst>
              <a:ext uri="{FF2B5EF4-FFF2-40B4-BE49-F238E27FC236}">
                <a16:creationId xmlns:a16="http://schemas.microsoft.com/office/drawing/2014/main" id="{EE95D123-DB8B-4808-8795-0EDA1A85434D}"/>
              </a:ext>
            </a:extLst>
          </p:cNvPr>
          <p:cNvSpPr txBox="1"/>
          <p:nvPr/>
        </p:nvSpPr>
        <p:spPr>
          <a:xfrm>
            <a:off x="3915861" y="1854370"/>
            <a:ext cx="669290" cy="1158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Хутга хөндлөн шилжүүлэх рычаг</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5" name="テキスト ボックス 758">
            <a:extLst>
              <a:ext uri="{FF2B5EF4-FFF2-40B4-BE49-F238E27FC236}">
                <a16:creationId xmlns:a16="http://schemas.microsoft.com/office/drawing/2014/main" id="{5478392D-358B-4DAA-ACAA-75DC98AFB39F}"/>
              </a:ext>
            </a:extLst>
          </p:cNvPr>
          <p:cNvSpPr txBox="1"/>
          <p:nvPr/>
        </p:nvSpPr>
        <p:spPr>
          <a:xfrm>
            <a:off x="3921384" y="1960915"/>
            <a:ext cx="55181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Налуулах рычаг </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6" name="テキスト ボックス 759">
            <a:extLst>
              <a:ext uri="{FF2B5EF4-FFF2-40B4-BE49-F238E27FC236}">
                <a16:creationId xmlns:a16="http://schemas.microsoft.com/office/drawing/2014/main" id="{3D78F526-5908-48C3-B1A0-5BC6164D01A9}"/>
              </a:ext>
            </a:extLst>
          </p:cNvPr>
          <p:cNvSpPr txBox="1"/>
          <p:nvPr/>
        </p:nvSpPr>
        <p:spPr>
          <a:xfrm>
            <a:off x="3650363" y="2089527"/>
            <a:ext cx="806918" cy="1287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Артикулет рычаг</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7" name="テキスト ボックス 760">
            <a:extLst>
              <a:ext uri="{FF2B5EF4-FFF2-40B4-BE49-F238E27FC236}">
                <a16:creationId xmlns:a16="http://schemas.microsoft.com/office/drawing/2014/main" id="{A56161DF-1B90-462F-B01A-1864C35882C9}"/>
              </a:ext>
            </a:extLst>
          </p:cNvPr>
          <p:cNvSpPr txBox="1"/>
          <p:nvPr/>
        </p:nvSpPr>
        <p:spPr>
          <a:xfrm>
            <a:off x="3007108" y="2793872"/>
            <a:ext cx="64325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Хутга өргөх цилиндр</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8" name="テキスト ボックス 761">
            <a:extLst>
              <a:ext uri="{FF2B5EF4-FFF2-40B4-BE49-F238E27FC236}">
                <a16:creationId xmlns:a16="http://schemas.microsoft.com/office/drawing/2014/main" id="{845E3668-1ACD-4E3D-9BDD-1192040419FF}"/>
              </a:ext>
            </a:extLst>
          </p:cNvPr>
          <p:cNvSpPr txBox="1"/>
          <p:nvPr/>
        </p:nvSpPr>
        <p:spPr>
          <a:xfrm>
            <a:off x="1795521" y="2861548"/>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Анжис өргөгч цилиндр</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9" name="テキスト ボックス 762">
            <a:extLst>
              <a:ext uri="{FF2B5EF4-FFF2-40B4-BE49-F238E27FC236}">
                <a16:creationId xmlns:a16="http://schemas.microsoft.com/office/drawing/2014/main" id="{7FE4ACAE-7100-426F-9DB1-581B47F2219A}"/>
              </a:ext>
            </a:extLst>
          </p:cNvPr>
          <p:cNvSpPr txBox="1"/>
          <p:nvPr/>
        </p:nvSpPr>
        <p:spPr>
          <a:xfrm>
            <a:off x="3019530" y="2978388"/>
            <a:ext cx="36893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Гидравлик мотор</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0" name="テキスト ボックス 763">
            <a:extLst>
              <a:ext uri="{FF2B5EF4-FFF2-40B4-BE49-F238E27FC236}">
                <a16:creationId xmlns:a16="http://schemas.microsoft.com/office/drawing/2014/main" id="{6B8B7D62-C180-4F13-9847-24517A6183BD}"/>
              </a:ext>
            </a:extLst>
          </p:cNvPr>
          <p:cNvSpPr txBox="1"/>
          <p:nvPr/>
        </p:nvSpPr>
        <p:spPr>
          <a:xfrm>
            <a:off x="2319880" y="4795568"/>
            <a:ext cx="31051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Дугуй</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1" name="テキスト ボックス 764">
            <a:extLst>
              <a:ext uri="{FF2B5EF4-FFF2-40B4-BE49-F238E27FC236}">
                <a16:creationId xmlns:a16="http://schemas.microsoft.com/office/drawing/2014/main" id="{71D9C9FD-0AF0-4CFF-B179-6F07234A29C3}"/>
              </a:ext>
            </a:extLst>
          </p:cNvPr>
          <p:cNvSpPr txBox="1"/>
          <p:nvPr/>
        </p:nvSpPr>
        <p:spPr>
          <a:xfrm>
            <a:off x="3323780" y="4899207"/>
            <a:ext cx="55943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Урд дугуй хазайлтын цилиндр</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2" name="テキスト ボックス 765">
            <a:extLst>
              <a:ext uri="{FF2B5EF4-FFF2-40B4-BE49-F238E27FC236}">
                <a16:creationId xmlns:a16="http://schemas.microsoft.com/office/drawing/2014/main" id="{92E3ABA2-F8F2-4503-BD9D-6DFD554C9CC2}"/>
              </a:ext>
            </a:extLst>
          </p:cNvPr>
          <p:cNvSpPr txBox="1"/>
          <p:nvPr/>
        </p:nvSpPr>
        <p:spPr>
          <a:xfrm>
            <a:off x="3440963" y="4739815"/>
            <a:ext cx="486498" cy="989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Анжис</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3" name="テキスト ボックス 766">
            <a:extLst>
              <a:ext uri="{FF2B5EF4-FFF2-40B4-BE49-F238E27FC236}">
                <a16:creationId xmlns:a16="http://schemas.microsoft.com/office/drawing/2014/main" id="{90A919CE-D352-47BB-8F2E-FC1B8149CA7F}"/>
              </a:ext>
            </a:extLst>
          </p:cNvPr>
          <p:cNvSpPr txBox="1"/>
          <p:nvPr/>
        </p:nvSpPr>
        <p:spPr>
          <a:xfrm>
            <a:off x="3993655" y="4671559"/>
            <a:ext cx="310516" cy="947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Хутга</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4" name="テキスト ボックス 767">
            <a:extLst>
              <a:ext uri="{FF2B5EF4-FFF2-40B4-BE49-F238E27FC236}">
                <a16:creationId xmlns:a16="http://schemas.microsoft.com/office/drawing/2014/main" id="{6BD5F415-81EB-4714-8CC0-48F97A54C958}"/>
              </a:ext>
            </a:extLst>
          </p:cNvPr>
          <p:cNvSpPr txBox="1"/>
          <p:nvPr/>
        </p:nvSpPr>
        <p:spPr>
          <a:xfrm>
            <a:off x="4159192" y="4585119"/>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Хутга хөндлөн шилжүүлэх цилиндр</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5" name="テキスト ボックス 768">
            <a:extLst>
              <a:ext uri="{FF2B5EF4-FFF2-40B4-BE49-F238E27FC236}">
                <a16:creationId xmlns:a16="http://schemas.microsoft.com/office/drawing/2014/main" id="{56F11464-E726-466B-B440-B175B65F482D}"/>
              </a:ext>
            </a:extLst>
          </p:cNvPr>
          <p:cNvSpPr txBox="1"/>
          <p:nvPr/>
        </p:nvSpPr>
        <p:spPr>
          <a:xfrm>
            <a:off x="4431902" y="4395254"/>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Тойргийг эргүүлэх машин</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6" name="テキスト ボックス 769">
            <a:extLst>
              <a:ext uri="{FF2B5EF4-FFF2-40B4-BE49-F238E27FC236}">
                <a16:creationId xmlns:a16="http://schemas.microsoft.com/office/drawing/2014/main" id="{5C880452-F297-40B8-9DA6-07A01EF5006C}"/>
              </a:ext>
            </a:extLst>
          </p:cNvPr>
          <p:cNvSpPr txBox="1"/>
          <p:nvPr/>
        </p:nvSpPr>
        <p:spPr>
          <a:xfrm>
            <a:off x="4493058" y="4269245"/>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Хутганы хазгай холбоос</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7" name="テキスト ボックス 770">
            <a:extLst>
              <a:ext uri="{FF2B5EF4-FFF2-40B4-BE49-F238E27FC236}">
                <a16:creationId xmlns:a16="http://schemas.microsoft.com/office/drawing/2014/main" id="{5AC3F447-D7AF-4AB7-BAC6-E50CDAE8F426}"/>
              </a:ext>
            </a:extLst>
          </p:cNvPr>
          <p:cNvSpPr txBox="1"/>
          <p:nvPr/>
        </p:nvSpPr>
        <p:spPr>
          <a:xfrm>
            <a:off x="4959427" y="4041499"/>
            <a:ext cx="670881" cy="967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Тойрог</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8" name="テキスト ボックス 771">
            <a:extLst>
              <a:ext uri="{FF2B5EF4-FFF2-40B4-BE49-F238E27FC236}">
                <a16:creationId xmlns:a16="http://schemas.microsoft.com/office/drawing/2014/main" id="{938AD9B9-6BE9-4035-B2BE-793F26090E2F}"/>
              </a:ext>
            </a:extLst>
          </p:cNvPr>
          <p:cNvSpPr txBox="1"/>
          <p:nvPr/>
        </p:nvSpPr>
        <p:spPr>
          <a:xfrm>
            <a:off x="5636202" y="1649143"/>
            <a:ext cx="862965" cy="651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Анжис өргөх рычаг</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9" name="テキスト ボックス 772">
            <a:extLst>
              <a:ext uri="{FF2B5EF4-FFF2-40B4-BE49-F238E27FC236}">
                <a16:creationId xmlns:a16="http://schemas.microsoft.com/office/drawing/2014/main" id="{0DD475CB-D2FE-4789-8DE0-B5AFB6895C25}"/>
              </a:ext>
            </a:extLst>
          </p:cNvPr>
          <p:cNvSpPr txBox="1"/>
          <p:nvPr/>
        </p:nvSpPr>
        <p:spPr>
          <a:xfrm>
            <a:off x="5156822" y="1506411"/>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Шар эргэлдэгч гэрэл</a:t>
            </a:r>
            <a:endParaRPr lang="ja-JP" sz="7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0" name="テキスト ボックス 773">
            <a:extLst>
              <a:ext uri="{FF2B5EF4-FFF2-40B4-BE49-F238E27FC236}">
                <a16:creationId xmlns:a16="http://schemas.microsoft.com/office/drawing/2014/main" id="{E5A47B70-A58A-4D18-8141-B186DF43D841}"/>
              </a:ext>
            </a:extLst>
          </p:cNvPr>
          <p:cNvSpPr txBox="1"/>
          <p:nvPr/>
        </p:nvSpPr>
        <p:spPr>
          <a:xfrm>
            <a:off x="5707507" y="1734690"/>
            <a:ext cx="862965" cy="805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Тойрог хөндлөн шилжүүлэх рычаг</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1" name="テキスト ボックス 774">
            <a:extLst>
              <a:ext uri="{FF2B5EF4-FFF2-40B4-BE49-F238E27FC236}">
                <a16:creationId xmlns:a16="http://schemas.microsoft.com/office/drawing/2014/main" id="{0237A277-82C6-49CC-9E72-E76BEC4FE45E}"/>
              </a:ext>
            </a:extLst>
          </p:cNvPr>
          <p:cNvSpPr txBox="1"/>
          <p:nvPr/>
        </p:nvSpPr>
        <p:spPr>
          <a:xfrm>
            <a:off x="5816542" y="1818053"/>
            <a:ext cx="862965" cy="6287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Тойрог эргүүлэх рычаг</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2" name="テキスト ボックス 775">
            <a:extLst>
              <a:ext uri="{FF2B5EF4-FFF2-40B4-BE49-F238E27FC236}">
                <a16:creationId xmlns:a16="http://schemas.microsoft.com/office/drawing/2014/main" id="{DDDB6A68-F740-44DB-8721-3B2DD21B79DF}"/>
              </a:ext>
            </a:extLst>
          </p:cNvPr>
          <p:cNvSpPr txBox="1"/>
          <p:nvPr/>
        </p:nvSpPr>
        <p:spPr>
          <a:xfrm>
            <a:off x="6248024" y="1977866"/>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Урьдчилан цэвэрлэгч</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3" name="テキスト ボックス 776">
            <a:extLst>
              <a:ext uri="{FF2B5EF4-FFF2-40B4-BE49-F238E27FC236}">
                <a16:creationId xmlns:a16="http://schemas.microsoft.com/office/drawing/2014/main" id="{2F15B914-65A8-4480-AE7F-2DFAF93D2BBC}"/>
              </a:ext>
            </a:extLst>
          </p:cNvPr>
          <p:cNvSpPr txBox="1"/>
          <p:nvPr/>
        </p:nvSpPr>
        <p:spPr>
          <a:xfrm>
            <a:off x="6385838" y="2144899"/>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Радиатор</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4" name="テキスト ボックス 778">
            <a:extLst>
              <a:ext uri="{FF2B5EF4-FFF2-40B4-BE49-F238E27FC236}">
                <a16:creationId xmlns:a16="http://schemas.microsoft.com/office/drawing/2014/main" id="{79FDF5A1-F1B4-4A4A-B5DB-8374BE939018}"/>
              </a:ext>
            </a:extLst>
          </p:cNvPr>
          <p:cNvSpPr txBox="1"/>
          <p:nvPr/>
        </p:nvSpPr>
        <p:spPr>
          <a:xfrm>
            <a:off x="6802071" y="2514810"/>
            <a:ext cx="39497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Хөдөлгүүр</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5" name="テキスト ボックス 779">
            <a:extLst>
              <a:ext uri="{FF2B5EF4-FFF2-40B4-BE49-F238E27FC236}">
                <a16:creationId xmlns:a16="http://schemas.microsoft.com/office/drawing/2014/main" id="{90C0C883-4EA5-41F4-B301-4CE4A6D79880}"/>
              </a:ext>
            </a:extLst>
          </p:cNvPr>
          <p:cNvSpPr txBox="1"/>
          <p:nvPr/>
        </p:nvSpPr>
        <p:spPr>
          <a:xfrm>
            <a:off x="6789657" y="2981698"/>
            <a:ext cx="727561"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Хроп</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6" name="テキスト ボックス 780">
            <a:extLst>
              <a:ext uri="{FF2B5EF4-FFF2-40B4-BE49-F238E27FC236}">
                <a16:creationId xmlns:a16="http://schemas.microsoft.com/office/drawing/2014/main" id="{8DB816D9-770B-4125-AACD-7E3F7FBE6B73}"/>
              </a:ext>
            </a:extLst>
          </p:cNvPr>
          <p:cNvSpPr txBox="1"/>
          <p:nvPr/>
        </p:nvSpPr>
        <p:spPr>
          <a:xfrm>
            <a:off x="6440946" y="3867573"/>
            <a:ext cx="50419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Түлш шүрших насос</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7" name="テキスト ボックス 781">
            <a:extLst>
              <a:ext uri="{FF2B5EF4-FFF2-40B4-BE49-F238E27FC236}">
                <a16:creationId xmlns:a16="http://schemas.microsoft.com/office/drawing/2014/main" id="{B58B8468-55BA-45EB-A059-668D1E83F2FA}"/>
              </a:ext>
            </a:extLst>
          </p:cNvPr>
          <p:cNvSpPr txBox="1"/>
          <p:nvPr/>
        </p:nvSpPr>
        <p:spPr>
          <a:xfrm>
            <a:off x="6278168" y="4021375"/>
            <a:ext cx="585148" cy="1168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Обудны тоормос</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8" name="テキスト ボックス 782">
            <a:extLst>
              <a:ext uri="{FF2B5EF4-FFF2-40B4-BE49-F238E27FC236}">
                <a16:creationId xmlns:a16="http://schemas.microsoft.com/office/drawing/2014/main" id="{07899E21-E0C1-4774-B3BC-66C3DED67B19}"/>
              </a:ext>
            </a:extLst>
          </p:cNvPr>
          <p:cNvSpPr txBox="1"/>
          <p:nvPr/>
        </p:nvSpPr>
        <p:spPr>
          <a:xfrm>
            <a:off x="5944963" y="4138214"/>
            <a:ext cx="74930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Хөтчийн сүүл хэсэг</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9" name="テキスト ボックス 783">
            <a:extLst>
              <a:ext uri="{FF2B5EF4-FFF2-40B4-BE49-F238E27FC236}">
                <a16:creationId xmlns:a16="http://schemas.microsoft.com/office/drawing/2014/main" id="{366B09E8-29D9-447B-A8D5-DF1DFD985827}"/>
              </a:ext>
            </a:extLst>
          </p:cNvPr>
          <p:cNvSpPr txBox="1"/>
          <p:nvPr/>
        </p:nvSpPr>
        <p:spPr>
          <a:xfrm>
            <a:off x="5918940" y="4255053"/>
            <a:ext cx="855980" cy="1171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Дифференциал араа</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40" name="テキスト ボックス 776">
            <a:extLst>
              <a:ext uri="{FF2B5EF4-FFF2-40B4-BE49-F238E27FC236}">
                <a16:creationId xmlns:a16="http://schemas.microsoft.com/office/drawing/2014/main" id="{85F6A071-2618-49E6-8AC0-D820319ADE8B}"/>
              </a:ext>
            </a:extLst>
          </p:cNvPr>
          <p:cNvSpPr txBox="1"/>
          <p:nvPr/>
        </p:nvSpPr>
        <p:spPr>
          <a:xfrm>
            <a:off x="6677870" y="2342812"/>
            <a:ext cx="517662" cy="1145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Радиаторын ам</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2922643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Хусагч</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087812" y="6452605"/>
            <a:ext cx="4908350"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66-р хуудас/ Нэмэлт материалын 20-р хуудас</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3238392" y="1276762"/>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Моторт хусагчийн бүтцийн жишээ</a:t>
            </a:r>
          </a:p>
        </p:txBody>
      </p:sp>
      <p:pic>
        <p:nvPicPr>
          <p:cNvPr id="3" name="図 2"/>
          <p:cNvPicPr>
            <a:picLocks noChangeAspect="1"/>
          </p:cNvPicPr>
          <p:nvPr/>
        </p:nvPicPr>
        <p:blipFill>
          <a:blip r:embed="rId3"/>
          <a:stretch>
            <a:fillRect/>
          </a:stretch>
        </p:blipFill>
        <p:spPr>
          <a:xfrm rot="5400000">
            <a:off x="2218578" y="127659"/>
            <a:ext cx="4706843" cy="7439585"/>
          </a:xfrm>
          <a:prstGeom prst="rect">
            <a:avLst/>
          </a:prstGeom>
        </p:spPr>
      </p:pic>
      <p:sp>
        <p:nvSpPr>
          <p:cNvPr id="8" name="テキスト ボックス 784">
            <a:extLst>
              <a:ext uri="{FF2B5EF4-FFF2-40B4-BE49-F238E27FC236}">
                <a16:creationId xmlns:a16="http://schemas.microsoft.com/office/drawing/2014/main" id="{0FCCD2EB-55C7-4B71-AAD9-D0366FF54E5A}"/>
              </a:ext>
            </a:extLst>
          </p:cNvPr>
          <p:cNvSpPr txBox="1"/>
          <p:nvPr/>
        </p:nvSpPr>
        <p:spPr>
          <a:xfrm>
            <a:off x="1788458" y="1648583"/>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F хөдөлгүүр</a:t>
            </a:r>
          </a:p>
        </p:txBody>
      </p:sp>
      <p:sp>
        <p:nvSpPr>
          <p:cNvPr id="10" name="テキスト ボックス 785">
            <a:extLst>
              <a:ext uri="{FF2B5EF4-FFF2-40B4-BE49-F238E27FC236}">
                <a16:creationId xmlns:a16="http://schemas.microsoft.com/office/drawing/2014/main" id="{D271DD76-6A3A-4656-9DFB-3AAB94E3D770}"/>
              </a:ext>
            </a:extLst>
          </p:cNvPr>
          <p:cNvSpPr txBox="1"/>
          <p:nvPr/>
        </p:nvSpPr>
        <p:spPr>
          <a:xfrm>
            <a:off x="2707004" y="1613120"/>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F түлшний сав</a:t>
            </a:r>
          </a:p>
        </p:txBody>
      </p:sp>
      <p:sp>
        <p:nvSpPr>
          <p:cNvPr id="11" name="テキスト ボックス 786">
            <a:extLst>
              <a:ext uri="{FF2B5EF4-FFF2-40B4-BE49-F238E27FC236}">
                <a16:creationId xmlns:a16="http://schemas.microsoft.com/office/drawing/2014/main" id="{766CFF42-3DA5-42FB-BFA4-EFBE2DC2CF6C}"/>
              </a:ext>
            </a:extLst>
          </p:cNvPr>
          <p:cNvSpPr txBox="1"/>
          <p:nvPr/>
        </p:nvSpPr>
        <p:spPr>
          <a:xfrm>
            <a:off x="3761739" y="1595198"/>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Чирэх</a:t>
            </a:r>
          </a:p>
        </p:txBody>
      </p:sp>
      <p:sp>
        <p:nvSpPr>
          <p:cNvPr id="12" name="テキスト ボックス 787">
            <a:extLst>
              <a:ext uri="{FF2B5EF4-FFF2-40B4-BE49-F238E27FC236}">
                <a16:creationId xmlns:a16="http://schemas.microsoft.com/office/drawing/2014/main" id="{24993A7E-9674-4DF6-9B7E-2CEC33C0812D}"/>
              </a:ext>
            </a:extLst>
          </p:cNvPr>
          <p:cNvSpPr txBox="1"/>
          <p:nvPr/>
        </p:nvSpPr>
        <p:spPr>
          <a:xfrm>
            <a:off x="4087812" y="1821006"/>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Мөр</a:t>
            </a:r>
          </a:p>
        </p:txBody>
      </p:sp>
      <p:sp>
        <p:nvSpPr>
          <p:cNvPr id="13" name="テキスト ボックス 788">
            <a:extLst>
              <a:ext uri="{FF2B5EF4-FFF2-40B4-BE49-F238E27FC236}">
                <a16:creationId xmlns:a16="http://schemas.microsoft.com/office/drawing/2014/main" id="{70BF32B0-1804-4B10-86E2-6BA88B5CCAFD}"/>
              </a:ext>
            </a:extLst>
          </p:cNvPr>
          <p:cNvSpPr txBox="1"/>
          <p:nvPr/>
        </p:nvSpPr>
        <p:spPr>
          <a:xfrm>
            <a:off x="4342446" y="2028715"/>
            <a:ext cx="9664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Рулийн цилиндр</a:t>
            </a:r>
          </a:p>
        </p:txBody>
      </p:sp>
      <p:sp>
        <p:nvSpPr>
          <p:cNvPr id="14" name="テキスト ボックス 789">
            <a:extLst>
              <a:ext uri="{FF2B5EF4-FFF2-40B4-BE49-F238E27FC236}">
                <a16:creationId xmlns:a16="http://schemas.microsoft.com/office/drawing/2014/main" id="{EEC607BD-4F98-4791-B94F-B6DE6BF55529}"/>
              </a:ext>
            </a:extLst>
          </p:cNvPr>
          <p:cNvSpPr txBox="1"/>
          <p:nvPr/>
        </p:nvSpPr>
        <p:spPr>
          <a:xfrm>
            <a:off x="4625657" y="2234233"/>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Хормогч цилиндр</a:t>
            </a:r>
          </a:p>
        </p:txBody>
      </p:sp>
      <p:sp>
        <p:nvSpPr>
          <p:cNvPr id="15" name="テキスト ボックス 790">
            <a:extLst>
              <a:ext uri="{FF2B5EF4-FFF2-40B4-BE49-F238E27FC236}">
                <a16:creationId xmlns:a16="http://schemas.microsoft.com/office/drawing/2014/main" id="{F07F0987-54A0-4941-B7D2-4B3F933462AD}"/>
              </a:ext>
            </a:extLst>
          </p:cNvPr>
          <p:cNvSpPr txBox="1"/>
          <p:nvPr/>
        </p:nvSpPr>
        <p:spPr>
          <a:xfrm>
            <a:off x="4909501" y="2444487"/>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Аяган цилиндр</a:t>
            </a:r>
          </a:p>
        </p:txBody>
      </p:sp>
      <p:sp>
        <p:nvSpPr>
          <p:cNvPr id="16" name="テキスト ボックス 791">
            <a:extLst>
              <a:ext uri="{FF2B5EF4-FFF2-40B4-BE49-F238E27FC236}">
                <a16:creationId xmlns:a16="http://schemas.microsoft.com/office/drawing/2014/main" id="{99E79411-FAF8-4559-AE37-CA26AE669815}"/>
              </a:ext>
            </a:extLst>
          </p:cNvPr>
          <p:cNvSpPr txBox="1"/>
          <p:nvPr/>
        </p:nvSpPr>
        <p:spPr>
          <a:xfrm>
            <a:off x="5216207" y="2671866"/>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Хормогч</a:t>
            </a:r>
          </a:p>
        </p:txBody>
      </p:sp>
      <p:sp>
        <p:nvSpPr>
          <p:cNvPr id="17" name="テキスト ボックス 792">
            <a:extLst>
              <a:ext uri="{FF2B5EF4-FFF2-40B4-BE49-F238E27FC236}">
                <a16:creationId xmlns:a16="http://schemas.microsoft.com/office/drawing/2014/main" id="{E7C3285A-9B2A-4090-9702-CF28A411C2D6}"/>
              </a:ext>
            </a:extLst>
          </p:cNvPr>
          <p:cNvSpPr txBox="1"/>
          <p:nvPr/>
        </p:nvSpPr>
        <p:spPr>
          <a:xfrm>
            <a:off x="997739" y="3570334"/>
            <a:ext cx="849986" cy="1936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700" kern="100">
                <a:effectLst/>
                <a:latin typeface="Arial" panose="020B0604020202020204" pitchFamily="34" charset="0"/>
                <a:ea typeface="游ゴシック" panose="020B0400000000000000" pitchFamily="50" charset="-128"/>
                <a:cs typeface="Arial" panose="020B0604020202020204" pitchFamily="34" charset="0"/>
              </a:rPr>
              <a:t>Рулийн тосны сав</a:t>
            </a:r>
          </a:p>
        </p:txBody>
      </p:sp>
      <p:sp>
        <p:nvSpPr>
          <p:cNvPr id="18" name="テキスト ボックス 793">
            <a:extLst>
              <a:ext uri="{FF2B5EF4-FFF2-40B4-BE49-F238E27FC236}">
                <a16:creationId xmlns:a16="http://schemas.microsoft.com/office/drawing/2014/main" id="{15C8A0A5-F7CC-4D4B-9ECA-ABDF4B3DF23A}"/>
              </a:ext>
            </a:extLst>
          </p:cNvPr>
          <p:cNvSpPr txBox="1"/>
          <p:nvPr/>
        </p:nvSpPr>
        <p:spPr>
          <a:xfrm>
            <a:off x="1623693" y="3770933"/>
            <a:ext cx="365125"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700" kern="100">
                <a:effectLst/>
                <a:latin typeface="Arial" panose="020B0604020202020204" pitchFamily="34" charset="0"/>
                <a:ea typeface="游ゴシック" panose="020B0400000000000000" pitchFamily="50" charset="-128"/>
                <a:cs typeface="Arial" panose="020B0604020202020204" pitchFamily="34" charset="0"/>
              </a:rPr>
              <a:t>Хүрээ</a:t>
            </a:r>
          </a:p>
        </p:txBody>
      </p:sp>
      <p:sp>
        <p:nvSpPr>
          <p:cNvPr id="19" name="テキスト ボックス 794">
            <a:extLst>
              <a:ext uri="{FF2B5EF4-FFF2-40B4-BE49-F238E27FC236}">
                <a16:creationId xmlns:a16="http://schemas.microsoft.com/office/drawing/2014/main" id="{FD04368B-D598-4F47-8045-1F26840A7C98}"/>
              </a:ext>
            </a:extLst>
          </p:cNvPr>
          <p:cNvSpPr txBox="1"/>
          <p:nvPr/>
        </p:nvSpPr>
        <p:spPr>
          <a:xfrm>
            <a:off x="1454128" y="4016137"/>
            <a:ext cx="849987"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700" kern="100">
                <a:effectLst/>
                <a:latin typeface="Arial" panose="020B0604020202020204" pitchFamily="34" charset="0"/>
                <a:ea typeface="游ゴシック" panose="020B0400000000000000" pitchFamily="50" charset="-128"/>
                <a:cs typeface="Arial" panose="020B0604020202020204" pitchFamily="34" charset="0"/>
              </a:rPr>
              <a:t>Follow up link</a:t>
            </a:r>
          </a:p>
        </p:txBody>
      </p:sp>
      <p:sp>
        <p:nvSpPr>
          <p:cNvPr id="20" name="テキスト ボックス 795">
            <a:extLst>
              <a:ext uri="{FF2B5EF4-FFF2-40B4-BE49-F238E27FC236}">
                <a16:creationId xmlns:a16="http://schemas.microsoft.com/office/drawing/2014/main" id="{95B70626-F0DC-414F-85A0-7FE528C1B9C5}"/>
              </a:ext>
            </a:extLst>
          </p:cNvPr>
          <p:cNvSpPr txBox="1"/>
          <p:nvPr/>
        </p:nvSpPr>
        <p:spPr>
          <a:xfrm>
            <a:off x="1466213" y="4281996"/>
            <a:ext cx="1045211"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700" kern="100">
                <a:effectLst/>
                <a:latin typeface="Arial" panose="020B0604020202020204" pitchFamily="34" charset="0"/>
                <a:ea typeface="游ゴシック" panose="020B0400000000000000" pitchFamily="50" charset="-128"/>
                <a:cs typeface="Arial" panose="020B0604020202020204" pitchFamily="34" charset="0"/>
              </a:rPr>
              <a:t>F Нумын цилиндр</a:t>
            </a:r>
          </a:p>
        </p:txBody>
      </p:sp>
      <p:sp>
        <p:nvSpPr>
          <p:cNvPr id="21" name="テキスト ボックス 796">
            <a:extLst>
              <a:ext uri="{FF2B5EF4-FFF2-40B4-BE49-F238E27FC236}">
                <a16:creationId xmlns:a16="http://schemas.microsoft.com/office/drawing/2014/main" id="{A719FAB9-D85C-4F59-AE89-D2D51B2485F1}"/>
              </a:ext>
            </a:extLst>
          </p:cNvPr>
          <p:cNvSpPr txBox="1"/>
          <p:nvPr/>
        </p:nvSpPr>
        <p:spPr>
          <a:xfrm>
            <a:off x="1810067" y="4506485"/>
            <a:ext cx="953771"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700" kern="100">
                <a:effectLst/>
                <a:latin typeface="Arial" panose="020B0604020202020204" pitchFamily="34" charset="0"/>
                <a:ea typeface="游ゴシック" panose="020B0400000000000000" pitchFamily="50" charset="-128"/>
                <a:cs typeface="Arial" panose="020B0604020202020204" pitchFamily="34" charset="0"/>
              </a:rPr>
              <a:t>F Нумын гар</a:t>
            </a:r>
          </a:p>
        </p:txBody>
      </p:sp>
      <p:sp>
        <p:nvSpPr>
          <p:cNvPr id="22" name="テキスト ボックス 797">
            <a:extLst>
              <a:ext uri="{FF2B5EF4-FFF2-40B4-BE49-F238E27FC236}">
                <a16:creationId xmlns:a16="http://schemas.microsoft.com/office/drawing/2014/main" id="{0334A4A5-5932-4095-A222-A9DE93444570}"/>
              </a:ext>
            </a:extLst>
          </p:cNvPr>
          <p:cNvSpPr txBox="1"/>
          <p:nvPr/>
        </p:nvSpPr>
        <p:spPr>
          <a:xfrm>
            <a:off x="2153601" y="4724181"/>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700" kern="100">
                <a:effectLst/>
                <a:latin typeface="Arial" panose="020B0604020202020204" pitchFamily="34" charset="0"/>
                <a:ea typeface="游ゴシック" panose="020B0400000000000000" pitchFamily="50" charset="-128"/>
                <a:cs typeface="Arial" panose="020B0604020202020204" pitchFamily="34" charset="0"/>
              </a:rPr>
              <a:t>F Моментийн хөрвүүлэгч</a:t>
            </a:r>
          </a:p>
        </p:txBody>
      </p:sp>
      <p:sp>
        <p:nvSpPr>
          <p:cNvPr id="23" name="テキスト ボックス 798">
            <a:extLst>
              <a:ext uri="{FF2B5EF4-FFF2-40B4-BE49-F238E27FC236}">
                <a16:creationId xmlns:a16="http://schemas.microsoft.com/office/drawing/2014/main" id="{8318CC95-A141-4DB7-AAFA-24AF6A5486F0}"/>
              </a:ext>
            </a:extLst>
          </p:cNvPr>
          <p:cNvSpPr txBox="1"/>
          <p:nvPr/>
        </p:nvSpPr>
        <p:spPr>
          <a:xfrm>
            <a:off x="2371089" y="4946060"/>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700" kern="100">
                <a:effectLst/>
                <a:latin typeface="Arial" panose="020B0604020202020204" pitchFamily="34" charset="0"/>
                <a:ea typeface="游ゴシック" panose="020B0400000000000000" pitchFamily="50" charset="-128"/>
                <a:cs typeface="Arial" panose="020B0604020202020204" pitchFamily="34" charset="0"/>
              </a:rPr>
              <a:t>F Моментийн урсгал хөрвүүлэгч</a:t>
            </a:r>
          </a:p>
        </p:txBody>
      </p:sp>
      <p:sp>
        <p:nvSpPr>
          <p:cNvPr id="24" name="テキスト ボックス 799">
            <a:extLst>
              <a:ext uri="{FF2B5EF4-FFF2-40B4-BE49-F238E27FC236}">
                <a16:creationId xmlns:a16="http://schemas.microsoft.com/office/drawing/2014/main" id="{BFDD9655-2C88-4622-95A9-999667A7FBFA}"/>
              </a:ext>
            </a:extLst>
          </p:cNvPr>
          <p:cNvSpPr txBox="1"/>
          <p:nvPr/>
        </p:nvSpPr>
        <p:spPr>
          <a:xfrm>
            <a:off x="2609424" y="5214083"/>
            <a:ext cx="873760"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700" kern="100">
                <a:effectLst/>
                <a:latin typeface="Arial" panose="020B0604020202020204" pitchFamily="34" charset="0"/>
                <a:ea typeface="游ゴシック" panose="020B0400000000000000" pitchFamily="50" charset="-128"/>
                <a:cs typeface="Arial" panose="020B0604020202020204" pitchFamily="34" charset="0"/>
              </a:rPr>
              <a:t>F Нум</a:t>
            </a:r>
          </a:p>
          <a:p>
            <a:pPr rtl="0"/>
            <a:r>
              <a:rPr lang="mn" sz="700" kern="100">
                <a:effectLst/>
                <a:latin typeface="Arial" panose="020B0604020202020204" pitchFamily="34" charset="0"/>
                <a:ea typeface="游ゴシック" panose="020B0400000000000000" pitchFamily="50" charset="-128"/>
                <a:cs typeface="Arial" panose="020B0604020202020204" pitchFamily="34" charset="0"/>
              </a:rPr>
              <a:t>Тосны сав (зүүн)</a:t>
            </a:r>
          </a:p>
        </p:txBody>
      </p:sp>
      <p:sp>
        <p:nvSpPr>
          <p:cNvPr id="25" name="テキスト ボックス 800">
            <a:extLst>
              <a:ext uri="{FF2B5EF4-FFF2-40B4-BE49-F238E27FC236}">
                <a16:creationId xmlns:a16="http://schemas.microsoft.com/office/drawing/2014/main" id="{24BCA390-C78D-4FBA-8CAD-418579FD0067}"/>
              </a:ext>
            </a:extLst>
          </p:cNvPr>
          <p:cNvSpPr txBox="1"/>
          <p:nvPr/>
        </p:nvSpPr>
        <p:spPr>
          <a:xfrm>
            <a:off x="5504758" y="2897674"/>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Аяга</a:t>
            </a:r>
          </a:p>
        </p:txBody>
      </p:sp>
      <p:sp>
        <p:nvSpPr>
          <p:cNvPr id="26" name="テキスト ボックス 510">
            <a:extLst>
              <a:ext uri="{FF2B5EF4-FFF2-40B4-BE49-F238E27FC236}">
                <a16:creationId xmlns:a16="http://schemas.microsoft.com/office/drawing/2014/main" id="{46408061-D897-40E7-9229-FE09C25B6C99}"/>
              </a:ext>
            </a:extLst>
          </p:cNvPr>
          <p:cNvSpPr txBox="1"/>
          <p:nvPr/>
        </p:nvSpPr>
        <p:spPr>
          <a:xfrm>
            <a:off x="5779452" y="3102007"/>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Эжектор</a:t>
            </a:r>
          </a:p>
        </p:txBody>
      </p:sp>
      <p:sp>
        <p:nvSpPr>
          <p:cNvPr id="27" name="テキスト ボックス 511">
            <a:extLst>
              <a:ext uri="{FF2B5EF4-FFF2-40B4-BE49-F238E27FC236}">
                <a16:creationId xmlns:a16="http://schemas.microsoft.com/office/drawing/2014/main" id="{9E396DF8-6756-4863-9B0E-3DAE77173E15}"/>
              </a:ext>
            </a:extLst>
          </p:cNvPr>
          <p:cNvSpPr txBox="1"/>
          <p:nvPr/>
        </p:nvSpPr>
        <p:spPr>
          <a:xfrm>
            <a:off x="6062623" y="3316097"/>
            <a:ext cx="1298258"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R Нумын тосны сав</a:t>
            </a:r>
          </a:p>
        </p:txBody>
      </p:sp>
      <p:sp>
        <p:nvSpPr>
          <p:cNvPr id="28" name="テキスト ボックス 570">
            <a:extLst>
              <a:ext uri="{FF2B5EF4-FFF2-40B4-BE49-F238E27FC236}">
                <a16:creationId xmlns:a16="http://schemas.microsoft.com/office/drawing/2014/main" id="{8DE79FBC-A814-41D9-92D7-FBBB309FF204}"/>
              </a:ext>
            </a:extLst>
          </p:cNvPr>
          <p:cNvSpPr txBox="1"/>
          <p:nvPr/>
        </p:nvSpPr>
        <p:spPr>
          <a:xfrm>
            <a:off x="6379825" y="3530505"/>
            <a:ext cx="10807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R Моментийн урсгал хөрвүүлэгч</a:t>
            </a:r>
          </a:p>
        </p:txBody>
      </p:sp>
      <p:sp>
        <p:nvSpPr>
          <p:cNvPr id="29" name="テキスト ボックス 571">
            <a:extLst>
              <a:ext uri="{FF2B5EF4-FFF2-40B4-BE49-F238E27FC236}">
                <a16:creationId xmlns:a16="http://schemas.microsoft.com/office/drawing/2014/main" id="{353C5B0A-86AB-4A07-A828-A4ACA27637EF}"/>
              </a:ext>
            </a:extLst>
          </p:cNvPr>
          <p:cNvSpPr txBox="1"/>
          <p:nvPr/>
        </p:nvSpPr>
        <p:spPr>
          <a:xfrm>
            <a:off x="6670637" y="3744913"/>
            <a:ext cx="10807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Гидравлик тосны сав</a:t>
            </a:r>
          </a:p>
        </p:txBody>
      </p:sp>
      <p:sp>
        <p:nvSpPr>
          <p:cNvPr id="30" name="テキスト ボックス 580">
            <a:extLst>
              <a:ext uri="{FF2B5EF4-FFF2-40B4-BE49-F238E27FC236}">
                <a16:creationId xmlns:a16="http://schemas.microsoft.com/office/drawing/2014/main" id="{C704073D-6C84-4651-AB98-784A49F6E5B5}"/>
              </a:ext>
            </a:extLst>
          </p:cNvPr>
          <p:cNvSpPr txBox="1"/>
          <p:nvPr/>
        </p:nvSpPr>
        <p:spPr>
          <a:xfrm>
            <a:off x="6946247" y="3947271"/>
            <a:ext cx="10807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R Моментийн хөрвүүлэгч</a:t>
            </a:r>
          </a:p>
        </p:txBody>
      </p:sp>
      <p:sp>
        <p:nvSpPr>
          <p:cNvPr id="31" name="テキスト ボックス 591">
            <a:extLst>
              <a:ext uri="{FF2B5EF4-FFF2-40B4-BE49-F238E27FC236}">
                <a16:creationId xmlns:a16="http://schemas.microsoft.com/office/drawing/2014/main" id="{87BA3C69-6902-4C50-AC36-12DFF3BA7C4F}"/>
              </a:ext>
            </a:extLst>
          </p:cNvPr>
          <p:cNvSpPr txBox="1"/>
          <p:nvPr/>
        </p:nvSpPr>
        <p:spPr>
          <a:xfrm>
            <a:off x="7211022" y="4192491"/>
            <a:ext cx="10807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R Гаралтын гол</a:t>
            </a:r>
          </a:p>
        </p:txBody>
      </p:sp>
      <p:sp>
        <p:nvSpPr>
          <p:cNvPr id="32" name="テキスト ボックス 633">
            <a:extLst>
              <a:ext uri="{FF2B5EF4-FFF2-40B4-BE49-F238E27FC236}">
                <a16:creationId xmlns:a16="http://schemas.microsoft.com/office/drawing/2014/main" id="{A112C780-25D1-48E2-A5E2-6705484D8AB7}"/>
              </a:ext>
            </a:extLst>
          </p:cNvPr>
          <p:cNvSpPr txBox="1"/>
          <p:nvPr/>
        </p:nvSpPr>
        <p:spPr>
          <a:xfrm>
            <a:off x="7486632" y="4388977"/>
            <a:ext cx="6426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R Хөдөлгүүр</a:t>
            </a:r>
          </a:p>
        </p:txBody>
      </p:sp>
      <p:sp>
        <p:nvSpPr>
          <p:cNvPr id="33" name="テキスト ボックス 638">
            <a:extLst>
              <a:ext uri="{FF2B5EF4-FFF2-40B4-BE49-F238E27FC236}">
                <a16:creationId xmlns:a16="http://schemas.microsoft.com/office/drawing/2014/main" id="{E453AFCE-8E37-404E-B46D-E05823AD57AE}"/>
              </a:ext>
            </a:extLst>
          </p:cNvPr>
          <p:cNvSpPr txBox="1"/>
          <p:nvPr/>
        </p:nvSpPr>
        <p:spPr>
          <a:xfrm>
            <a:off x="7628571" y="5060981"/>
            <a:ext cx="6426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R Түлшний сав</a:t>
            </a:r>
          </a:p>
        </p:txBody>
      </p:sp>
      <p:sp>
        <p:nvSpPr>
          <p:cNvPr id="34" name="テキスト ボックス 723">
            <a:extLst>
              <a:ext uri="{FF2B5EF4-FFF2-40B4-BE49-F238E27FC236}">
                <a16:creationId xmlns:a16="http://schemas.microsoft.com/office/drawing/2014/main" id="{3454D96D-F6E4-4104-99E1-57A0ECE239E3}"/>
              </a:ext>
            </a:extLst>
          </p:cNvPr>
          <p:cNvSpPr txBox="1"/>
          <p:nvPr/>
        </p:nvSpPr>
        <p:spPr>
          <a:xfrm>
            <a:off x="7439641" y="5936232"/>
            <a:ext cx="6426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R Дифференциал редуктор</a:t>
            </a:r>
          </a:p>
        </p:txBody>
      </p:sp>
      <p:sp>
        <p:nvSpPr>
          <p:cNvPr id="35" name="テキスト ボックス 730">
            <a:extLst>
              <a:ext uri="{FF2B5EF4-FFF2-40B4-BE49-F238E27FC236}">
                <a16:creationId xmlns:a16="http://schemas.microsoft.com/office/drawing/2014/main" id="{831191A0-3E02-4C6D-96A0-C4B15E21C7D9}"/>
              </a:ext>
            </a:extLst>
          </p:cNvPr>
          <p:cNvSpPr txBox="1"/>
          <p:nvPr/>
        </p:nvSpPr>
        <p:spPr>
          <a:xfrm>
            <a:off x="4164170" y="5270115"/>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700" kern="100">
                <a:effectLst/>
                <a:latin typeface="Arial" panose="020B0604020202020204" pitchFamily="34" charset="0"/>
                <a:ea typeface="游ゴシック" panose="020B0400000000000000" pitchFamily="50" charset="-128"/>
                <a:cs typeface="Arial" panose="020B0604020202020204" pitchFamily="34" charset="0"/>
              </a:rPr>
              <a:t>Эжектор цилиндр</a:t>
            </a:r>
          </a:p>
        </p:txBody>
      </p:sp>
      <p:sp>
        <p:nvSpPr>
          <p:cNvPr id="36" name="テキスト ボックス 754">
            <a:extLst>
              <a:ext uri="{FF2B5EF4-FFF2-40B4-BE49-F238E27FC236}">
                <a16:creationId xmlns:a16="http://schemas.microsoft.com/office/drawing/2014/main" id="{1EBDD858-EE14-41A9-BA0B-6ACC2E798357}"/>
              </a:ext>
            </a:extLst>
          </p:cNvPr>
          <p:cNvSpPr txBox="1"/>
          <p:nvPr/>
        </p:nvSpPr>
        <p:spPr>
          <a:xfrm>
            <a:off x="4241799" y="5511184"/>
            <a:ext cx="974408"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700" kern="100">
                <a:effectLst/>
                <a:latin typeface="Arial" panose="020B0604020202020204" pitchFamily="34" charset="0"/>
                <a:ea typeface="游ゴシック" panose="020B0400000000000000" pitchFamily="50" charset="-128"/>
                <a:cs typeface="Arial" panose="020B0604020202020204" pitchFamily="34" charset="0"/>
              </a:rPr>
              <a:t>R Нумын гар</a:t>
            </a:r>
          </a:p>
        </p:txBody>
      </p:sp>
      <p:sp>
        <p:nvSpPr>
          <p:cNvPr id="37" name="テキスト ボックス 801">
            <a:extLst>
              <a:ext uri="{FF2B5EF4-FFF2-40B4-BE49-F238E27FC236}">
                <a16:creationId xmlns:a16="http://schemas.microsoft.com/office/drawing/2014/main" id="{59EAAF09-BC14-4378-80EB-EAB62B1653DB}"/>
              </a:ext>
            </a:extLst>
          </p:cNvPr>
          <p:cNvSpPr txBox="1"/>
          <p:nvPr/>
        </p:nvSpPr>
        <p:spPr>
          <a:xfrm>
            <a:off x="6233476" y="5939916"/>
            <a:ext cx="1119506"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R Нумын цилиндр</a:t>
            </a:r>
          </a:p>
        </p:txBody>
      </p:sp>
      <p:sp>
        <p:nvSpPr>
          <p:cNvPr id="38" name="テキスト ボックス 802">
            <a:extLst>
              <a:ext uri="{FF2B5EF4-FFF2-40B4-BE49-F238E27FC236}">
                <a16:creationId xmlns:a16="http://schemas.microsoft.com/office/drawing/2014/main" id="{D53DA73C-3D3E-491F-BB12-389F074E7CE1}"/>
              </a:ext>
            </a:extLst>
          </p:cNvPr>
          <p:cNvSpPr txBox="1"/>
          <p:nvPr/>
        </p:nvSpPr>
        <p:spPr>
          <a:xfrm>
            <a:off x="4567237" y="5700525"/>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700" kern="100">
                <a:effectLst/>
                <a:latin typeface="Arial" panose="020B0604020202020204" pitchFamily="34" charset="0"/>
                <a:ea typeface="游ゴシック" panose="020B0400000000000000" pitchFamily="50" charset="-128"/>
                <a:cs typeface="Arial" panose="020B0604020202020204" pitchFamily="34" charset="0"/>
              </a:rPr>
              <a:t>R Сүүлийн удаашруулагч</a:t>
            </a:r>
          </a:p>
        </p:txBody>
      </p:sp>
      <p:sp>
        <p:nvSpPr>
          <p:cNvPr id="39" name="テキスト ボックス 803">
            <a:extLst>
              <a:ext uri="{FF2B5EF4-FFF2-40B4-BE49-F238E27FC236}">
                <a16:creationId xmlns:a16="http://schemas.microsoft.com/office/drawing/2014/main" id="{C457C3E6-0F34-4400-B6A9-090BFB6BF036}"/>
              </a:ext>
            </a:extLst>
          </p:cNvPr>
          <p:cNvSpPr txBox="1"/>
          <p:nvPr/>
        </p:nvSpPr>
        <p:spPr>
          <a:xfrm>
            <a:off x="5037397" y="5906485"/>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700" kern="100">
                <a:effectLst/>
                <a:latin typeface="Arial" panose="020B0604020202020204" pitchFamily="34" charset="0"/>
                <a:ea typeface="游ゴシック" panose="020B0400000000000000" pitchFamily="50" charset="-128"/>
                <a:cs typeface="Arial" panose="020B0604020202020204" pitchFamily="34" charset="0"/>
              </a:rPr>
              <a:t>R Обудны тоормос</a:t>
            </a:r>
          </a:p>
        </p:txBody>
      </p:sp>
      <p:sp>
        <p:nvSpPr>
          <p:cNvPr id="40" name="テキスト ボックス 804">
            <a:extLst>
              <a:ext uri="{FF2B5EF4-FFF2-40B4-BE49-F238E27FC236}">
                <a16:creationId xmlns:a16="http://schemas.microsoft.com/office/drawing/2014/main" id="{A75409E5-C4D3-4B82-ABAF-5C79024961AB}"/>
              </a:ext>
            </a:extLst>
          </p:cNvPr>
          <p:cNvSpPr txBox="1"/>
          <p:nvPr/>
        </p:nvSpPr>
        <p:spPr>
          <a:xfrm>
            <a:off x="2590481" y="5791135"/>
            <a:ext cx="873760"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F: Урд</a:t>
            </a:r>
          </a:p>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R: Хойд</a:t>
            </a:r>
          </a:p>
        </p:txBody>
      </p:sp>
    </p:spTree>
    <p:extLst>
      <p:ext uri="{BB962C8B-B14F-4D97-AF65-F5344CB8AC3E}">
        <p14:creationId xmlns:p14="http://schemas.microsoft.com/office/powerpoint/2010/main" val="3507029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algn="l" rtl="0"/>
            <a:r>
              <a:rPr lang="mn" sz="3200">
                <a:latin typeface="Arial" panose="020B0604020202020204" pitchFamily="34" charset="0"/>
                <a:ea typeface="ＭＳ Ｐゴシック" panose="020B0600070205080204" pitchFamily="50" charset="-128"/>
                <a:cs typeface="Arial" panose="020B0604020202020204" pitchFamily="34" charset="0"/>
              </a:rPr>
              <a:t>4-р бүлэг Тээврийн хэрэгсэлд суурилсан барилгын машин механизмын жолоодлогын тоног төхөөрөмжтэй ажиллах</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806974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rtlCol="0">
            <a:noAutofit/>
          </a:bodyPr>
          <a:lstStyle/>
          <a:p>
            <a:pPr rtl="0"/>
            <a:r>
              <a:rPr lang="mn" sz="1600" dirty="0">
                <a:latin typeface="Arial" panose="020B0604020202020204" pitchFamily="34" charset="0"/>
                <a:ea typeface="Meiryo UI" panose="020B0604030504040204" pitchFamily="50" charset="-128"/>
                <a:cs typeface="Arial" panose="020B0604020202020204" pitchFamily="34" charset="0"/>
              </a:rPr>
              <a:t>Тээврийн хэрэгсэлд суурилсан барилгын машин механизм (Газар тэгшлэх/ тээвэрлэх/ ачих/ ухах зориулалт бүхий)-ын төрөл, загвар (Хөдөлмөрийн аюулгүй байдал, эрүүл ахуйн тухай хуулийг хэрэгжүүлэх захирамжийн 7-р хавсралт)</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849582"/>
            <a:ext cx="7886700" cy="3770140"/>
          </a:xfrm>
          <a:ln>
            <a:solidFill>
              <a:schemeClr val="tx1"/>
            </a:solidFill>
          </a:ln>
        </p:spPr>
        <p:txBody>
          <a:bodyPr rtlCol="0">
            <a:normAutofit/>
          </a:bodyPr>
          <a:lstStyle/>
          <a:p>
            <a:pPr marL="0" indent="0" rtl="0">
              <a:buNone/>
            </a:pPr>
            <a:endParaRPr lang="en-US" altLang="ja-JP" sz="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800" dirty="0">
              <a:latin typeface="Arial" panose="020B0604020202020204" pitchFamily="34" charset="0"/>
              <a:ea typeface="Meiryo UI" panose="020B0604030504040204" pitchFamily="50" charset="-128"/>
              <a:cs typeface="Arial" panose="020B0604020202020204" pitchFamily="34" charset="0"/>
            </a:endParaRPr>
          </a:p>
          <a:p>
            <a:pPr marL="0" indent="0" algn="ctr" rtl="0">
              <a:buNone/>
            </a:pPr>
            <a:r>
              <a:rPr lang="mn" sz="800" dirty="0">
                <a:latin typeface="Arial" panose="020B0604020202020204" pitchFamily="34" charset="0"/>
                <a:ea typeface="Meiryo UI" panose="020B0604030504040204" pitchFamily="50" charset="-128"/>
                <a:cs typeface="Arial" panose="020B0604020202020204" pitchFamily="34" charset="0"/>
              </a:rPr>
              <a:t>Тээврийн хэрэгсэлд суурилсан барилгын машин механизмын ангилал</a:t>
            </a:r>
          </a:p>
        </p:txBody>
      </p:sp>
      <p:sp>
        <p:nvSpPr>
          <p:cNvPr id="6" name="テキスト ボックス 5"/>
          <p:cNvSpPr txBox="1"/>
          <p:nvPr/>
        </p:nvSpPr>
        <p:spPr>
          <a:xfrm>
            <a:off x="4701771" y="5922668"/>
            <a:ext cx="4294391" cy="276999"/>
          </a:xfrm>
          <a:prstGeom prst="rect">
            <a:avLst/>
          </a:prstGeom>
          <a:noFill/>
          <a:ln>
            <a:solidFill>
              <a:schemeClr val="tx1"/>
            </a:solidFill>
          </a:ln>
        </p:spPr>
        <p:txBody>
          <a:bodyPr wrap="square" rtlCol="0">
            <a:spAutoFit/>
          </a:bodyPr>
          <a:lstStyle/>
          <a:p>
            <a:pPr algn="r" rtl="0"/>
            <a:r>
              <a:rPr lang="mn" sz="1200" dirty="0">
                <a:solidFill>
                  <a:prstClr val="black"/>
                </a:solidFill>
                <a:latin typeface="Arial" panose="020B0604020202020204" pitchFamily="34" charset="0"/>
                <a:cs typeface="Arial" panose="020B0604020202020204" pitchFamily="34" charset="0"/>
              </a:rPr>
              <a:t>Материалын 2-р хуудас/ Нэмэлт материалын 5-р хуудас</a:t>
            </a:r>
          </a:p>
        </p:txBody>
      </p:sp>
      <p:pic>
        <p:nvPicPr>
          <p:cNvPr id="2" name="図 1"/>
          <p:cNvPicPr>
            <a:picLocks noChangeAspect="1"/>
          </p:cNvPicPr>
          <p:nvPr/>
        </p:nvPicPr>
        <p:blipFill>
          <a:blip r:embed="rId3"/>
          <a:stretch>
            <a:fillRect/>
          </a:stretch>
        </p:blipFill>
        <p:spPr>
          <a:xfrm>
            <a:off x="2191616" y="2033587"/>
            <a:ext cx="4552950" cy="3019425"/>
          </a:xfrm>
          <a:prstGeom prst="rect">
            <a:avLst/>
          </a:prstGeom>
        </p:spPr>
      </p:pic>
      <p:sp>
        <p:nvSpPr>
          <p:cNvPr id="7" name="テキスト ボックス 2">
            <a:extLst>
              <a:ext uri="{FF2B5EF4-FFF2-40B4-BE49-F238E27FC236}">
                <a16:creationId xmlns:a16="http://schemas.microsoft.com/office/drawing/2014/main" id="{0F16CEF7-BFE9-4FF6-9709-497DC67144E2}"/>
              </a:ext>
            </a:extLst>
          </p:cNvPr>
          <p:cNvSpPr txBox="1">
            <a:spLocks noChangeArrowheads="1"/>
          </p:cNvSpPr>
          <p:nvPr/>
        </p:nvSpPr>
        <p:spPr bwMode="auto">
          <a:xfrm>
            <a:off x="4369666" y="2794952"/>
            <a:ext cx="332105" cy="215444"/>
          </a:xfrm>
          <a:prstGeom prst="rect">
            <a:avLst/>
          </a:prstGeom>
          <a:noFill/>
          <a:ln w="9525">
            <a:noFill/>
            <a:miter lim="800000"/>
            <a:headEnd/>
            <a:tailEnd/>
          </a:ln>
        </p:spPr>
        <p:txBody>
          <a:bodyPr rot="0" vert="horz" wrap="square" lIns="91440" tIns="45720" rIns="91440" bIns="45720" rtlCol="0" anchor="t" anchorCtr="0">
            <a:spAutoFit/>
          </a:bodyPr>
          <a:lstStyle/>
          <a:p>
            <a:pPr algn="just" rtl="0"/>
            <a:r>
              <a:rPr lang="mn" sz="800" kern="100">
                <a:effectLst/>
                <a:latin typeface="Arial" panose="020B0604020202020204" pitchFamily="34" charset="0"/>
                <a:cs typeface="Arial" panose="020B0604020202020204" pitchFamily="34" charset="0"/>
              </a:rPr>
              <a:t>※</a:t>
            </a:r>
          </a:p>
        </p:txBody>
      </p:sp>
      <p:sp>
        <p:nvSpPr>
          <p:cNvPr id="8" name="テキスト ボックス 477">
            <a:extLst>
              <a:ext uri="{FF2B5EF4-FFF2-40B4-BE49-F238E27FC236}">
                <a16:creationId xmlns:a16="http://schemas.microsoft.com/office/drawing/2014/main" id="{4FA540D4-778F-49A5-A2C7-DCC106C0464E}"/>
              </a:ext>
            </a:extLst>
          </p:cNvPr>
          <p:cNvSpPr txBox="1"/>
          <p:nvPr/>
        </p:nvSpPr>
        <p:spPr>
          <a:xfrm>
            <a:off x="2004983" y="2456814"/>
            <a:ext cx="1114368" cy="6762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800" kern="100" dirty="0">
                <a:effectLst/>
                <a:latin typeface="Arial" panose="020B0604020202020204" pitchFamily="34" charset="0"/>
                <a:cs typeface="Arial" panose="020B0604020202020204" pitchFamily="34" charset="0"/>
              </a:rPr>
              <a:t>Тээврийн хэрэгсэлд суурилсан барилгын машин механизм</a:t>
            </a:r>
          </a:p>
          <a:p>
            <a:pPr rtl="0"/>
            <a:r>
              <a:rPr lang="mn" sz="800" kern="100" dirty="0">
                <a:effectLst/>
                <a:latin typeface="Arial" panose="020B0604020202020204" pitchFamily="34" charset="0"/>
                <a:cs typeface="Arial" panose="020B0604020202020204" pitchFamily="34" charset="0"/>
              </a:rPr>
              <a:t>(Газар тэгшлэх/ тээвэрлэх/ ачих/ ухах зориулалт бүхий)</a:t>
            </a:r>
          </a:p>
        </p:txBody>
      </p:sp>
      <p:sp>
        <p:nvSpPr>
          <p:cNvPr id="9" name="テキスト ボックス 478">
            <a:extLst>
              <a:ext uri="{FF2B5EF4-FFF2-40B4-BE49-F238E27FC236}">
                <a16:creationId xmlns:a16="http://schemas.microsoft.com/office/drawing/2014/main" id="{12244618-5DCA-497B-9174-E0E3FA92C96D}"/>
              </a:ext>
            </a:extLst>
          </p:cNvPr>
          <p:cNvSpPr txBox="1"/>
          <p:nvPr/>
        </p:nvSpPr>
        <p:spPr>
          <a:xfrm>
            <a:off x="3324400" y="2480627"/>
            <a:ext cx="1000437" cy="6762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800" kern="100" dirty="0">
                <a:effectLst/>
                <a:latin typeface="Arial" panose="020B0604020202020204" pitchFamily="34" charset="0"/>
                <a:cs typeface="Arial" panose="020B0604020202020204" pitchFamily="34" charset="0"/>
              </a:rPr>
              <a:t>Газар тэгшлэх/ тээвэрлэх/ ачих зориулалт бүхий</a:t>
            </a:r>
          </a:p>
        </p:txBody>
      </p:sp>
      <p:sp>
        <p:nvSpPr>
          <p:cNvPr id="10" name="テキスト ボックス 479">
            <a:extLst>
              <a:ext uri="{FF2B5EF4-FFF2-40B4-BE49-F238E27FC236}">
                <a16:creationId xmlns:a16="http://schemas.microsoft.com/office/drawing/2014/main" id="{71F554A8-46F1-4E68-B214-9CA5A7512D35}"/>
              </a:ext>
            </a:extLst>
          </p:cNvPr>
          <p:cNvSpPr txBox="1"/>
          <p:nvPr/>
        </p:nvSpPr>
        <p:spPr>
          <a:xfrm>
            <a:off x="3119351" y="3428682"/>
            <a:ext cx="771525" cy="6762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cs typeface="Arial" panose="020B0604020202020204" pitchFamily="34" charset="0"/>
              </a:rPr>
              <a:t>Ухах зориулалт бүхий</a:t>
            </a:r>
          </a:p>
        </p:txBody>
      </p:sp>
      <p:sp>
        <p:nvSpPr>
          <p:cNvPr id="11" name="テキスト ボックス 480">
            <a:extLst>
              <a:ext uri="{FF2B5EF4-FFF2-40B4-BE49-F238E27FC236}">
                <a16:creationId xmlns:a16="http://schemas.microsoft.com/office/drawing/2014/main" id="{C30846BE-3B48-4267-96F5-09B361096442}"/>
              </a:ext>
            </a:extLst>
          </p:cNvPr>
          <p:cNvSpPr txBox="1"/>
          <p:nvPr/>
        </p:nvSpPr>
        <p:spPr>
          <a:xfrm>
            <a:off x="4515716" y="2077559"/>
            <a:ext cx="1027834" cy="1494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cs typeface="Arial" panose="020B0604020202020204" pitchFamily="34" charset="0"/>
              </a:rPr>
              <a:t>Бульдозер</a:t>
            </a:r>
          </a:p>
        </p:txBody>
      </p:sp>
      <p:sp>
        <p:nvSpPr>
          <p:cNvPr id="12" name="テキスト ボックス 481">
            <a:extLst>
              <a:ext uri="{FF2B5EF4-FFF2-40B4-BE49-F238E27FC236}">
                <a16:creationId xmlns:a16="http://schemas.microsoft.com/office/drawing/2014/main" id="{4C8AE684-7431-494A-A583-9C82F15D3E3F}"/>
              </a:ext>
            </a:extLst>
          </p:cNvPr>
          <p:cNvSpPr txBox="1"/>
          <p:nvPr/>
        </p:nvSpPr>
        <p:spPr>
          <a:xfrm>
            <a:off x="4525618" y="2283663"/>
            <a:ext cx="1078659" cy="1713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cs typeface="Arial" panose="020B0604020202020204" pitchFamily="34" charset="0"/>
              </a:rPr>
              <a:t>Ковш</a:t>
            </a:r>
          </a:p>
        </p:txBody>
      </p:sp>
      <p:sp>
        <p:nvSpPr>
          <p:cNvPr id="13" name="テキスト ボックス 482">
            <a:extLst>
              <a:ext uri="{FF2B5EF4-FFF2-40B4-BE49-F238E27FC236}">
                <a16:creationId xmlns:a16="http://schemas.microsoft.com/office/drawing/2014/main" id="{5F9ED620-D5A6-4791-9CA6-E48DA617ECB8}"/>
              </a:ext>
            </a:extLst>
          </p:cNvPr>
          <p:cNvSpPr txBox="1"/>
          <p:nvPr/>
        </p:nvSpPr>
        <p:spPr>
          <a:xfrm>
            <a:off x="4515690" y="2505265"/>
            <a:ext cx="1078660" cy="1623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cs typeface="Arial" panose="020B0604020202020204" pitchFamily="34" charset="0"/>
              </a:rPr>
              <a:t>Хусагч Бульдозер</a:t>
            </a:r>
          </a:p>
        </p:txBody>
      </p:sp>
      <p:sp>
        <p:nvSpPr>
          <p:cNvPr id="14" name="テキスト ボックス 483">
            <a:extLst>
              <a:ext uri="{FF2B5EF4-FFF2-40B4-BE49-F238E27FC236}">
                <a16:creationId xmlns:a16="http://schemas.microsoft.com/office/drawing/2014/main" id="{DE8EEB29-8E9A-49A2-B0B7-F041EEFEEE4E}"/>
              </a:ext>
            </a:extLst>
          </p:cNvPr>
          <p:cNvSpPr txBox="1"/>
          <p:nvPr/>
        </p:nvSpPr>
        <p:spPr>
          <a:xfrm>
            <a:off x="4457142" y="2722688"/>
            <a:ext cx="1027834" cy="2231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cs typeface="Arial" panose="020B0604020202020204" pitchFamily="34" charset="0"/>
              </a:rPr>
              <a:t>Хусагч</a:t>
            </a:r>
            <a:endParaRPr lang="en-US" altLang="ja-JP" sz="800" kern="100" dirty="0">
              <a:effectLst/>
              <a:latin typeface="Arial" panose="020B0604020202020204" pitchFamily="34" charset="0"/>
              <a:cs typeface="Arial" panose="020B0604020202020204" pitchFamily="34" charset="0"/>
            </a:endParaRPr>
          </a:p>
          <a:p>
            <a:pPr algn="just" rtl="0"/>
            <a:r>
              <a:rPr lang="mn" sz="800" kern="100" dirty="0">
                <a:effectLst/>
                <a:latin typeface="Arial" panose="020B0604020202020204" pitchFamily="34" charset="0"/>
                <a:cs typeface="Arial" panose="020B0604020202020204" pitchFamily="34" charset="0"/>
              </a:rPr>
              <a:t>※</a:t>
            </a:r>
            <a:endParaRPr lang="ja-JP" sz="800" kern="100" dirty="0">
              <a:effectLst/>
              <a:latin typeface="Arial" panose="020B0604020202020204" pitchFamily="34" charset="0"/>
              <a:cs typeface="Arial" panose="020B0604020202020204" pitchFamily="34" charset="0"/>
            </a:endParaRPr>
          </a:p>
        </p:txBody>
      </p:sp>
      <p:sp>
        <p:nvSpPr>
          <p:cNvPr id="15" name="テキスト ボックス 484">
            <a:extLst>
              <a:ext uri="{FF2B5EF4-FFF2-40B4-BE49-F238E27FC236}">
                <a16:creationId xmlns:a16="http://schemas.microsoft.com/office/drawing/2014/main" id="{DB2539E8-B9D5-4548-9AD5-2513B085F5E5}"/>
              </a:ext>
            </a:extLst>
          </p:cNvPr>
          <p:cNvSpPr txBox="1"/>
          <p:nvPr/>
        </p:nvSpPr>
        <p:spPr>
          <a:xfrm>
            <a:off x="4512919" y="4118108"/>
            <a:ext cx="972058" cy="2250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500" kern="100" dirty="0">
                <a:effectLst/>
                <a:latin typeface="Arial" panose="020B0604020202020204" pitchFamily="34" charset="0"/>
                <a:cs typeface="Arial" panose="020B0604020202020204" pitchFamily="34" charset="0"/>
              </a:rPr>
              <a:t>Экскаваторт (shoberu)-т  зориулсан Clamshell хувин (шанага)</a:t>
            </a:r>
          </a:p>
        </p:txBody>
      </p:sp>
      <p:sp>
        <p:nvSpPr>
          <p:cNvPr id="16" name="テキスト ボックス 485">
            <a:extLst>
              <a:ext uri="{FF2B5EF4-FFF2-40B4-BE49-F238E27FC236}">
                <a16:creationId xmlns:a16="http://schemas.microsoft.com/office/drawing/2014/main" id="{6309D656-F541-4EF9-BEA2-A08098D60090}"/>
              </a:ext>
            </a:extLst>
          </p:cNvPr>
          <p:cNvSpPr txBox="1"/>
          <p:nvPr/>
        </p:nvSpPr>
        <p:spPr>
          <a:xfrm>
            <a:off x="4512918" y="2950201"/>
            <a:ext cx="1171601" cy="1564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cs typeface="Arial" panose="020B0604020202020204" pitchFamily="34" charset="0"/>
              </a:rPr>
              <a:t>Автогрейдер</a:t>
            </a:r>
          </a:p>
        </p:txBody>
      </p:sp>
      <p:sp>
        <p:nvSpPr>
          <p:cNvPr id="17" name="テキスト ボックス 486">
            <a:extLst>
              <a:ext uri="{FF2B5EF4-FFF2-40B4-BE49-F238E27FC236}">
                <a16:creationId xmlns:a16="http://schemas.microsoft.com/office/drawing/2014/main" id="{14F31660-B01A-4759-87D7-DEC28D35D4E5}"/>
              </a:ext>
            </a:extLst>
          </p:cNvPr>
          <p:cNvSpPr txBox="1"/>
          <p:nvPr/>
        </p:nvSpPr>
        <p:spPr>
          <a:xfrm>
            <a:off x="4513176" y="3178193"/>
            <a:ext cx="1224684" cy="1784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800" kern="100" dirty="0">
                <a:effectLst/>
                <a:latin typeface="Arial" panose="020B0604020202020204" pitchFamily="34" charset="0"/>
                <a:cs typeface="Arial" panose="020B0604020202020204" pitchFamily="34" charset="0"/>
              </a:rPr>
              <a:t>Хаман ачигч машин</a:t>
            </a:r>
          </a:p>
        </p:txBody>
      </p:sp>
      <p:sp>
        <p:nvSpPr>
          <p:cNvPr id="18" name="テキスト ボックス 487">
            <a:extLst>
              <a:ext uri="{FF2B5EF4-FFF2-40B4-BE49-F238E27FC236}">
                <a16:creationId xmlns:a16="http://schemas.microsoft.com/office/drawing/2014/main" id="{1C6B0D88-828E-42ED-B077-D11D27A73B7B}"/>
              </a:ext>
            </a:extLst>
          </p:cNvPr>
          <p:cNvSpPr txBox="1"/>
          <p:nvPr/>
        </p:nvSpPr>
        <p:spPr>
          <a:xfrm>
            <a:off x="4516845" y="3797309"/>
            <a:ext cx="909320" cy="3310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cs typeface="Arial" panose="020B0604020202020204" pitchFamily="34" charset="0"/>
              </a:rPr>
              <a:t>Экскаватор</a:t>
            </a:r>
          </a:p>
          <a:p>
            <a:pPr algn="just" rtl="0"/>
            <a:r>
              <a:rPr lang="mn" sz="800" kern="100">
                <a:effectLst/>
                <a:latin typeface="Arial" panose="020B0604020202020204" pitchFamily="34" charset="0"/>
                <a:cs typeface="Arial" panose="020B0604020202020204" pitchFamily="34" charset="0"/>
              </a:rPr>
              <a:t>(экскаватор)</a:t>
            </a:r>
          </a:p>
        </p:txBody>
      </p:sp>
      <p:sp>
        <p:nvSpPr>
          <p:cNvPr id="19" name="テキスト ボックス 488">
            <a:extLst>
              <a:ext uri="{FF2B5EF4-FFF2-40B4-BE49-F238E27FC236}">
                <a16:creationId xmlns:a16="http://schemas.microsoft.com/office/drawing/2014/main" id="{95C4385B-04D7-47AD-A350-357CF31AC757}"/>
              </a:ext>
            </a:extLst>
          </p:cNvPr>
          <p:cNvSpPr txBox="1"/>
          <p:nvPr/>
        </p:nvSpPr>
        <p:spPr>
          <a:xfrm>
            <a:off x="4535718" y="4399070"/>
            <a:ext cx="90932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cs typeface="Arial" panose="020B0604020202020204" pitchFamily="34" charset="0"/>
              </a:rPr>
              <a:t>Драглайн</a:t>
            </a:r>
          </a:p>
        </p:txBody>
      </p:sp>
      <p:sp>
        <p:nvSpPr>
          <p:cNvPr id="20" name="テキスト ボックス 489">
            <a:extLst>
              <a:ext uri="{FF2B5EF4-FFF2-40B4-BE49-F238E27FC236}">
                <a16:creationId xmlns:a16="http://schemas.microsoft.com/office/drawing/2014/main" id="{42F09125-708D-4B0C-BCB9-16B5ED51EC56}"/>
              </a:ext>
            </a:extLst>
          </p:cNvPr>
          <p:cNvSpPr txBox="1"/>
          <p:nvPr/>
        </p:nvSpPr>
        <p:spPr>
          <a:xfrm>
            <a:off x="4513175" y="4638932"/>
            <a:ext cx="1306341" cy="110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cs typeface="Arial" panose="020B0604020202020204" pitchFamily="34" charset="0"/>
              </a:rPr>
              <a:t>Шанагат экскаватор</a:t>
            </a:r>
          </a:p>
        </p:txBody>
      </p:sp>
      <p:sp>
        <p:nvSpPr>
          <p:cNvPr id="21" name="テキスト ボックス 490">
            <a:extLst>
              <a:ext uri="{FF2B5EF4-FFF2-40B4-BE49-F238E27FC236}">
                <a16:creationId xmlns:a16="http://schemas.microsoft.com/office/drawing/2014/main" id="{350CEC3F-168B-46DE-9D6A-6667EC3C207E}"/>
              </a:ext>
            </a:extLst>
          </p:cNvPr>
          <p:cNvSpPr txBox="1"/>
          <p:nvPr/>
        </p:nvSpPr>
        <p:spPr>
          <a:xfrm>
            <a:off x="4513176" y="4854257"/>
            <a:ext cx="90932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cs typeface="Arial" panose="020B0604020202020204" pitchFamily="34" charset="0"/>
              </a:rPr>
              <a:t>Шуудуу ухагч</a:t>
            </a:r>
          </a:p>
        </p:txBody>
      </p:sp>
      <p:sp>
        <p:nvSpPr>
          <p:cNvPr id="22" name="テキスト ボックス 491">
            <a:extLst>
              <a:ext uri="{FF2B5EF4-FFF2-40B4-BE49-F238E27FC236}">
                <a16:creationId xmlns:a16="http://schemas.microsoft.com/office/drawing/2014/main" id="{EE63A049-AD27-4BFB-B779-8CD77716972D}"/>
              </a:ext>
            </a:extLst>
          </p:cNvPr>
          <p:cNvSpPr txBox="1"/>
          <p:nvPr/>
        </p:nvSpPr>
        <p:spPr>
          <a:xfrm>
            <a:off x="5819518" y="3947117"/>
            <a:ext cx="1373762" cy="390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800" kern="100" dirty="0">
                <a:effectLst/>
                <a:latin typeface="Arial" panose="020B0604020202020204" pitchFamily="34" charset="0"/>
                <a:cs typeface="Arial" panose="020B0604020202020204" pitchFamily="34" charset="0"/>
              </a:rPr>
              <a:t>Экскаватор (shoberu)-т суурилсан барилгын машин механизм</a:t>
            </a:r>
          </a:p>
        </p:txBody>
      </p:sp>
      <p:sp>
        <p:nvSpPr>
          <p:cNvPr id="23" name="テキスト ボックス 492">
            <a:extLst>
              <a:ext uri="{FF2B5EF4-FFF2-40B4-BE49-F238E27FC236}">
                <a16:creationId xmlns:a16="http://schemas.microsoft.com/office/drawing/2014/main" id="{0F93C219-5985-4019-9C3E-CC7B9DFB910E}"/>
              </a:ext>
            </a:extLst>
          </p:cNvPr>
          <p:cNvSpPr txBox="1"/>
          <p:nvPr/>
        </p:nvSpPr>
        <p:spPr>
          <a:xfrm>
            <a:off x="5819517" y="2285999"/>
            <a:ext cx="1319499" cy="390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800" kern="100" dirty="0">
                <a:effectLst/>
                <a:latin typeface="Arial" panose="020B0604020202020204" pitchFamily="34" charset="0"/>
                <a:cs typeface="Arial" panose="020B0604020202020204" pitchFamily="34" charset="0"/>
              </a:rPr>
              <a:t>Тракторт суурилсан барилгын машин механизм</a:t>
            </a:r>
          </a:p>
        </p:txBody>
      </p:sp>
      <p:sp>
        <p:nvSpPr>
          <p:cNvPr id="24" name="テキスト ボックス 490">
            <a:extLst>
              <a:ext uri="{FF2B5EF4-FFF2-40B4-BE49-F238E27FC236}">
                <a16:creationId xmlns:a16="http://schemas.microsoft.com/office/drawing/2014/main" id="{AC89A693-8C9C-47A0-9991-CEB05B4C8002}"/>
              </a:ext>
            </a:extLst>
          </p:cNvPr>
          <p:cNvSpPr txBox="1"/>
          <p:nvPr/>
        </p:nvSpPr>
        <p:spPr>
          <a:xfrm>
            <a:off x="4513176" y="3564510"/>
            <a:ext cx="90932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cs typeface="Arial" panose="020B0604020202020204" pitchFamily="34" charset="0"/>
              </a:rPr>
              <a:t>Хүчит экскаватор</a:t>
            </a:r>
            <a:endParaRPr lang="ja-JP" sz="800" kern="1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71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Жолоодлого эхлэх үед хэрхэн ажиллах</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606800" y="6452605"/>
            <a:ext cx="53893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69-р хуудас/ Нэмэлт материалын 21-р хуудас</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(1) Хөдөлгүүрийг асаахаас өмнө</a:t>
            </a: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(2) Хөдөлгүүрийг асаах</a:t>
            </a: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(3) Хөдөлгүүрийг асаасны дараа</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582773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Жолоодох явцад хэрхэн харьцаж ажиллах</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759200" y="6452605"/>
            <a:ext cx="52369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72-р хуудас/ Нэмэлт материалын 23-р хуудас</a:t>
            </a: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(1) Хөдлөх</a:t>
            </a: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(2) Жолоо барьж байхдаа</a:t>
            </a: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1914580" y="2450675"/>
            <a:ext cx="2392177" cy="1506466"/>
          </a:xfrm>
          <a:prstGeom prst="rect">
            <a:avLst/>
          </a:prstGeom>
        </p:spPr>
      </p:pic>
      <p:sp>
        <p:nvSpPr>
          <p:cNvPr id="7" name="テキスト ボックス 6"/>
          <p:cNvSpPr txBox="1"/>
          <p:nvPr/>
        </p:nvSpPr>
        <p:spPr>
          <a:xfrm>
            <a:off x="1773650" y="3914023"/>
            <a:ext cx="2674036"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Уул толгод руу өгсөж гарсны дараа анхаарах зүйл</a:t>
            </a:r>
          </a:p>
        </p:txBody>
      </p:sp>
      <p:pic>
        <p:nvPicPr>
          <p:cNvPr id="3" name="図 2"/>
          <p:cNvPicPr>
            <a:picLocks noChangeAspect="1"/>
          </p:cNvPicPr>
          <p:nvPr/>
        </p:nvPicPr>
        <p:blipFill>
          <a:blip r:embed="rId4"/>
          <a:stretch>
            <a:fillRect/>
          </a:stretch>
        </p:blipFill>
        <p:spPr>
          <a:xfrm>
            <a:off x="4940098" y="2323477"/>
            <a:ext cx="2384606" cy="1862264"/>
          </a:xfrm>
          <a:prstGeom prst="rect">
            <a:avLst/>
          </a:prstGeom>
        </p:spPr>
      </p:pic>
      <p:pic>
        <p:nvPicPr>
          <p:cNvPr id="5" name="図 4"/>
          <p:cNvPicPr>
            <a:picLocks noChangeAspect="1"/>
          </p:cNvPicPr>
          <p:nvPr/>
        </p:nvPicPr>
        <p:blipFill>
          <a:blip r:embed="rId5"/>
          <a:stretch>
            <a:fillRect/>
          </a:stretch>
        </p:blipFill>
        <p:spPr>
          <a:xfrm>
            <a:off x="3327319" y="4296044"/>
            <a:ext cx="2596572" cy="1680580"/>
          </a:xfrm>
          <a:prstGeom prst="rect">
            <a:avLst/>
          </a:prstGeom>
        </p:spPr>
      </p:pic>
      <p:sp>
        <p:nvSpPr>
          <p:cNvPr id="10" name="テキスト ボックス 9"/>
          <p:cNvSpPr txBox="1"/>
          <p:nvPr/>
        </p:nvSpPr>
        <p:spPr>
          <a:xfrm>
            <a:off x="3284517" y="5928225"/>
            <a:ext cx="2674036"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Урагшлах болон ухрах үедээ машины чиглэлийг шалгах</a:t>
            </a:r>
          </a:p>
        </p:txBody>
      </p:sp>
      <p:sp>
        <p:nvSpPr>
          <p:cNvPr id="8" name="テキスト ボックス 7"/>
          <p:cNvSpPr txBox="1"/>
          <p:nvPr/>
        </p:nvSpPr>
        <p:spPr>
          <a:xfrm>
            <a:off x="4795383" y="4135368"/>
            <a:ext cx="2674036"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Өндөр хурдтай эргэх үед анхаарах зүйл</a:t>
            </a:r>
          </a:p>
        </p:txBody>
      </p:sp>
    </p:spTree>
    <p:extLst>
      <p:ext uri="{BB962C8B-B14F-4D97-AF65-F5344CB8AC3E}">
        <p14:creationId xmlns:p14="http://schemas.microsoft.com/office/powerpoint/2010/main" val="219391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Жолоодох явцад хэрхэн харьцаж ажиллах</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83100" y="6452605"/>
            <a:ext cx="45130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74-р хуудас/ Нэмэлт материалын 25-р хуудас</a:t>
            </a: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(3) Өгсөх/ уруудах, бусад</a:t>
            </a: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(4) Зогсоох</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p:txBody>
      </p:sp>
      <p:pic>
        <p:nvPicPr>
          <p:cNvPr id="11" name="図 10"/>
          <p:cNvPicPr>
            <a:picLocks noChangeAspect="1"/>
          </p:cNvPicPr>
          <p:nvPr/>
        </p:nvPicPr>
        <p:blipFill>
          <a:blip r:embed="rId3"/>
          <a:stretch>
            <a:fillRect/>
          </a:stretch>
        </p:blipFill>
        <p:spPr>
          <a:xfrm>
            <a:off x="658608" y="1910841"/>
            <a:ext cx="2822569" cy="1347027"/>
          </a:xfrm>
          <a:prstGeom prst="rect">
            <a:avLst/>
          </a:prstGeom>
        </p:spPr>
      </p:pic>
      <p:sp>
        <p:nvSpPr>
          <p:cNvPr id="12" name="テキスト ボックス 11"/>
          <p:cNvSpPr txBox="1"/>
          <p:nvPr/>
        </p:nvSpPr>
        <p:spPr>
          <a:xfrm>
            <a:off x="628650" y="3190511"/>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Бартаа туулах үед анхаарах зүйлс</a:t>
            </a:r>
          </a:p>
        </p:txBody>
      </p:sp>
      <p:pic>
        <p:nvPicPr>
          <p:cNvPr id="13" name="図 12"/>
          <p:cNvPicPr>
            <a:picLocks noChangeAspect="1"/>
          </p:cNvPicPr>
          <p:nvPr/>
        </p:nvPicPr>
        <p:blipFill>
          <a:blip r:embed="rId4"/>
          <a:stretch>
            <a:fillRect/>
          </a:stretch>
        </p:blipFill>
        <p:spPr>
          <a:xfrm>
            <a:off x="3511135" y="2058887"/>
            <a:ext cx="2470465" cy="1130683"/>
          </a:xfrm>
          <a:prstGeom prst="rect">
            <a:avLst/>
          </a:prstGeom>
        </p:spPr>
      </p:pic>
      <p:pic>
        <p:nvPicPr>
          <p:cNvPr id="14" name="図 13"/>
          <p:cNvPicPr>
            <a:picLocks noChangeAspect="1"/>
          </p:cNvPicPr>
          <p:nvPr/>
        </p:nvPicPr>
        <p:blipFill>
          <a:blip r:embed="rId5"/>
          <a:stretch>
            <a:fillRect/>
          </a:stretch>
        </p:blipFill>
        <p:spPr>
          <a:xfrm>
            <a:off x="6042589" y="2022437"/>
            <a:ext cx="2454977" cy="1161661"/>
          </a:xfrm>
          <a:prstGeom prst="rect">
            <a:avLst/>
          </a:prstGeom>
        </p:spPr>
      </p:pic>
      <p:sp>
        <p:nvSpPr>
          <p:cNvPr id="15" name="テキスト ボックス 14"/>
          <p:cNvSpPr txBox="1"/>
          <p:nvPr/>
        </p:nvSpPr>
        <p:spPr>
          <a:xfrm>
            <a:off x="3409349" y="3184099"/>
            <a:ext cx="2674036"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Зөөлөн газарт ивүүр хэрхэн ашиглах жишээ</a:t>
            </a:r>
          </a:p>
        </p:txBody>
      </p:sp>
      <p:sp>
        <p:nvSpPr>
          <p:cNvPr id="16" name="テキスト ボックス 15"/>
          <p:cNvSpPr txBox="1"/>
          <p:nvPr/>
        </p:nvSpPr>
        <p:spPr>
          <a:xfrm>
            <a:off x="5933059" y="3189043"/>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Налуу газарт ивээс хийх жишээ</a:t>
            </a:r>
          </a:p>
        </p:txBody>
      </p:sp>
      <p:pic>
        <p:nvPicPr>
          <p:cNvPr id="17" name="図 16"/>
          <p:cNvPicPr>
            <a:picLocks noChangeAspect="1"/>
          </p:cNvPicPr>
          <p:nvPr/>
        </p:nvPicPr>
        <p:blipFill>
          <a:blip r:embed="rId6"/>
          <a:stretch>
            <a:fillRect/>
          </a:stretch>
        </p:blipFill>
        <p:spPr>
          <a:xfrm>
            <a:off x="2846716" y="4019157"/>
            <a:ext cx="3799302" cy="1836880"/>
          </a:xfrm>
          <a:prstGeom prst="rect">
            <a:avLst/>
          </a:prstGeom>
        </p:spPr>
      </p:pic>
      <p:sp>
        <p:nvSpPr>
          <p:cNvPr id="18" name="テキスト ボックス 17"/>
          <p:cNvSpPr txBox="1"/>
          <p:nvPr/>
        </p:nvSpPr>
        <p:spPr>
          <a:xfrm>
            <a:off x="3409349" y="5785004"/>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Налуу газарт зогсоох жишээ</a:t>
            </a:r>
          </a:p>
        </p:txBody>
      </p:sp>
      <p:sp>
        <p:nvSpPr>
          <p:cNvPr id="19" name="テキスト ボックス 805">
            <a:extLst>
              <a:ext uri="{FF2B5EF4-FFF2-40B4-BE49-F238E27FC236}">
                <a16:creationId xmlns:a16="http://schemas.microsoft.com/office/drawing/2014/main" id="{AF7F8EC8-1B65-49EF-8533-497957C8275E}"/>
              </a:ext>
            </a:extLst>
          </p:cNvPr>
          <p:cNvSpPr txBox="1"/>
          <p:nvPr/>
        </p:nvSpPr>
        <p:spPr>
          <a:xfrm>
            <a:off x="727512" y="2029538"/>
            <a:ext cx="499745"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Болгоомжтой</a:t>
            </a:r>
          </a:p>
          <a:p>
            <a:pPr algn="just"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Болгоомжтой</a:t>
            </a:r>
          </a:p>
        </p:txBody>
      </p:sp>
      <p:sp>
        <p:nvSpPr>
          <p:cNvPr id="20" name="テキスト ボックス 806">
            <a:extLst>
              <a:ext uri="{FF2B5EF4-FFF2-40B4-BE49-F238E27FC236}">
                <a16:creationId xmlns:a16="http://schemas.microsoft.com/office/drawing/2014/main" id="{22A120FF-FF0F-4BE5-AC2E-979264287D85}"/>
              </a:ext>
            </a:extLst>
          </p:cNvPr>
          <p:cNvSpPr txBox="1"/>
          <p:nvPr/>
        </p:nvSpPr>
        <p:spPr>
          <a:xfrm>
            <a:off x="2502852" y="2597731"/>
            <a:ext cx="499745" cy="2476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ＭＳ Ｐゴシック" panose="020B0600070205080204" pitchFamily="50" charset="-128"/>
                <a:cs typeface="Arial" panose="020B0604020202020204" pitchFamily="34" charset="0"/>
              </a:rPr>
              <a:t>Удаан</a:t>
            </a:r>
          </a:p>
          <a:p>
            <a:pPr algn="just" rtl="0"/>
            <a:r>
              <a:rPr lang="mn" sz="700" kern="100">
                <a:effectLst/>
                <a:latin typeface="Arial" panose="020B0604020202020204" pitchFamily="34" charset="0"/>
                <a:ea typeface="ＭＳ Ｐゴシック" panose="020B0600070205080204" pitchFamily="50" charset="-128"/>
                <a:cs typeface="Arial" panose="020B0604020202020204" pitchFamily="34" charset="0"/>
              </a:rPr>
              <a:t>Тэгшлэх</a:t>
            </a:r>
          </a:p>
        </p:txBody>
      </p:sp>
      <p:sp>
        <p:nvSpPr>
          <p:cNvPr id="21" name="テキスト ボックス 807">
            <a:extLst>
              <a:ext uri="{FF2B5EF4-FFF2-40B4-BE49-F238E27FC236}">
                <a16:creationId xmlns:a16="http://schemas.microsoft.com/office/drawing/2014/main" id="{FC6B0488-ECE5-4F8E-AF42-A482D2159FF2}"/>
              </a:ext>
            </a:extLst>
          </p:cNvPr>
          <p:cNvSpPr txBox="1"/>
          <p:nvPr/>
        </p:nvSpPr>
        <p:spPr>
          <a:xfrm>
            <a:off x="3511135" y="4158252"/>
            <a:ext cx="717965" cy="1565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Хурд өөрчлөх бариул</a:t>
            </a:r>
          </a:p>
        </p:txBody>
      </p:sp>
      <p:sp>
        <p:nvSpPr>
          <p:cNvPr id="22" name="テキスト ボックス 808">
            <a:extLst>
              <a:ext uri="{FF2B5EF4-FFF2-40B4-BE49-F238E27FC236}">
                <a16:creationId xmlns:a16="http://schemas.microsoft.com/office/drawing/2014/main" id="{FD3C4C97-353D-4145-8AC1-BC21F86839AE}"/>
              </a:ext>
            </a:extLst>
          </p:cNvPr>
          <p:cNvSpPr txBox="1"/>
          <p:nvPr/>
        </p:nvSpPr>
        <p:spPr>
          <a:xfrm>
            <a:off x="4384041" y="4921794"/>
            <a:ext cx="706119" cy="2264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Редукторын бариул</a:t>
            </a:r>
          </a:p>
        </p:txBody>
      </p:sp>
      <p:sp>
        <p:nvSpPr>
          <p:cNvPr id="23" name="テキスト ボックス 809">
            <a:extLst>
              <a:ext uri="{FF2B5EF4-FFF2-40B4-BE49-F238E27FC236}">
                <a16:creationId xmlns:a16="http://schemas.microsoft.com/office/drawing/2014/main" id="{5D494598-70D6-4F56-A9B4-8A670DF62ECE}"/>
              </a:ext>
            </a:extLst>
          </p:cNvPr>
          <p:cNvSpPr txBox="1"/>
          <p:nvPr/>
        </p:nvSpPr>
        <p:spPr>
          <a:xfrm>
            <a:off x="5346066" y="4167553"/>
            <a:ext cx="840422" cy="3663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Сул зогсолт</a:t>
            </a:r>
          </a:p>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5 минут орчим</a:t>
            </a:r>
          </a:p>
        </p:txBody>
      </p:sp>
      <p:sp>
        <p:nvSpPr>
          <p:cNvPr id="24" name="テキスト ボックス 810">
            <a:extLst>
              <a:ext uri="{FF2B5EF4-FFF2-40B4-BE49-F238E27FC236}">
                <a16:creationId xmlns:a16="http://schemas.microsoft.com/office/drawing/2014/main" id="{95D6EF72-D42E-4343-909E-8B866718FFFD}"/>
              </a:ext>
            </a:extLst>
          </p:cNvPr>
          <p:cNvSpPr txBox="1"/>
          <p:nvPr/>
        </p:nvSpPr>
        <p:spPr>
          <a:xfrm>
            <a:off x="5225774" y="5650071"/>
            <a:ext cx="141457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Тоормосны педал түгжээ</a:t>
            </a:r>
          </a:p>
        </p:txBody>
      </p:sp>
    </p:spTree>
    <p:extLst>
      <p:ext uri="{BB962C8B-B14F-4D97-AF65-F5344CB8AC3E}">
        <p14:creationId xmlns:p14="http://schemas.microsoft.com/office/powerpoint/2010/main" val="3851941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2000" dirty="0">
                <a:latin typeface="Arial" panose="020B0604020202020204" pitchFamily="34" charset="0"/>
                <a:ea typeface="Meiryo UI" panose="020B0604030504040204" pitchFamily="50" charset="-128"/>
                <a:cs typeface="Arial" panose="020B0604020202020204" pitchFamily="34" charset="0"/>
              </a:rPr>
              <a:t>Зогсоолд (зогсоол) байрлуулах үед хэрхэн харьцаж ажиллах</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318000" y="6452605"/>
            <a:ext cx="46781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76-р хуудас/ Нэмэлт материалын 27-р хуудас</a:t>
            </a:r>
          </a:p>
        </p:txBody>
      </p:sp>
      <p:sp>
        <p:nvSpPr>
          <p:cNvPr id="9" name="コンテンツ プレースホルダー 4"/>
          <p:cNvSpPr txBox="1">
            <a:spLocks/>
          </p:cNvSpPr>
          <p:nvPr/>
        </p:nvSpPr>
        <p:spPr>
          <a:xfrm>
            <a:off x="628650" y="1268384"/>
            <a:ext cx="7886700" cy="246765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
          <p:cNvSpPr txBox="1"/>
          <p:nvPr/>
        </p:nvSpPr>
        <p:spPr>
          <a:xfrm>
            <a:off x="3234982" y="3459042"/>
            <a:ext cx="2674036" cy="246221"/>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Зогсоолд байрлуулах үед анхаарах зүйлс</a:t>
            </a:r>
          </a:p>
        </p:txBody>
      </p:sp>
      <p:pic>
        <p:nvPicPr>
          <p:cNvPr id="2" name="図 1"/>
          <p:cNvPicPr>
            <a:picLocks noChangeAspect="1"/>
          </p:cNvPicPr>
          <p:nvPr/>
        </p:nvPicPr>
        <p:blipFill>
          <a:blip r:embed="rId3"/>
          <a:stretch>
            <a:fillRect/>
          </a:stretch>
        </p:blipFill>
        <p:spPr>
          <a:xfrm>
            <a:off x="2689076" y="1307935"/>
            <a:ext cx="3768991" cy="2154674"/>
          </a:xfrm>
          <a:prstGeom prst="rect">
            <a:avLst/>
          </a:prstGeom>
        </p:spPr>
      </p:pic>
      <p:sp>
        <p:nvSpPr>
          <p:cNvPr id="19" name="タイトル 3"/>
          <p:cNvSpPr txBox="1">
            <a:spLocks/>
          </p:cNvSpPr>
          <p:nvPr/>
        </p:nvSpPr>
        <p:spPr>
          <a:xfrm>
            <a:off x="628650" y="3831425"/>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2400">
                <a:latin typeface="Arial" panose="020B0604020202020204" pitchFamily="34" charset="0"/>
                <a:ea typeface="Meiryo UI" panose="020B0604030504040204" pitchFamily="50" charset="-128"/>
                <a:cs typeface="Arial" panose="020B0604020202020204" pitchFamily="34" charset="0"/>
              </a:rPr>
              <a:t>Хагас шингэн товуд, тос г.м.</a:t>
            </a:r>
          </a:p>
        </p:txBody>
      </p:sp>
      <p:sp>
        <p:nvSpPr>
          <p:cNvPr id="20" name="コンテンツ プレースホルダー 4"/>
          <p:cNvSpPr txBox="1">
            <a:spLocks/>
          </p:cNvSpPr>
          <p:nvPr/>
        </p:nvSpPr>
        <p:spPr>
          <a:xfrm>
            <a:off x="628650" y="4487033"/>
            <a:ext cx="7886700" cy="169213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1 ・・・ Хагас шингэн товуд</a:t>
            </a: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2 ・・・ Антифриз</a:t>
            </a: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2000">
                <a:latin typeface="Arial" panose="020B0604020202020204" pitchFamily="34" charset="0"/>
                <a:ea typeface="Meiryo UI" panose="020B0604030504040204" pitchFamily="50" charset="-128"/>
                <a:cs typeface="Arial" panose="020B0604020202020204" pitchFamily="34" charset="0"/>
              </a:rPr>
              <a:t>3 ・・・Тос</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600920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algn="l" rtl="0"/>
            <a:r>
              <a:rPr lang="mn" sz="3200">
                <a:latin typeface="Arial" panose="020B0604020202020204" pitchFamily="34" charset="0"/>
                <a:ea typeface="ＭＳ Ｐゴシック" panose="020B0600070205080204" pitchFamily="50" charset="-128"/>
                <a:cs typeface="Arial" panose="020B0604020202020204" pitchFamily="34" charset="0"/>
              </a:rPr>
              <a:t>5-р бүлэг Тээврийн хэрэгсэлд суурилсан барилгын машин механизмын ажлын тоног төхөөрөмжийн бүтэц, төрөл</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620173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mn" sz="2400">
                <a:latin typeface="Arial" panose="020B0604020202020204" pitchFamily="34" charset="0"/>
                <a:ea typeface="Meiryo UI" panose="020B0604030504040204" pitchFamily="50" charset="-128"/>
                <a:cs typeface="Arial" panose="020B0604020202020204" pitchFamily="34" charset="0"/>
              </a:rPr>
              <a:t>Тракторт суурилсан барилгын машин механизмын ажлын тоног төхөөрөмжийн бүтэц, төрөл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178280" y="6452605"/>
            <a:ext cx="481788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79-р хуудас/ Нэмэлт материалын 29-р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
          <p:cNvSpPr txBox="1"/>
          <p:nvPr/>
        </p:nvSpPr>
        <p:spPr>
          <a:xfrm>
            <a:off x="525607" y="3658812"/>
            <a:ext cx="4190158"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Гинжит ковшийн гидравлик ажиллагааны жишээ</a:t>
            </a:r>
          </a:p>
        </p:txBody>
      </p:sp>
      <p:pic>
        <p:nvPicPr>
          <p:cNvPr id="2" name="図 1"/>
          <p:cNvPicPr>
            <a:picLocks noChangeAspect="1"/>
          </p:cNvPicPr>
          <p:nvPr/>
        </p:nvPicPr>
        <p:blipFill>
          <a:blip r:embed="rId3"/>
          <a:stretch>
            <a:fillRect/>
          </a:stretch>
        </p:blipFill>
        <p:spPr>
          <a:xfrm>
            <a:off x="1226139" y="1317265"/>
            <a:ext cx="2789093" cy="2325959"/>
          </a:xfrm>
          <a:prstGeom prst="rect">
            <a:avLst/>
          </a:prstGeom>
        </p:spPr>
      </p:pic>
      <p:pic>
        <p:nvPicPr>
          <p:cNvPr id="3" name="図 2"/>
          <p:cNvPicPr>
            <a:picLocks noChangeAspect="1"/>
          </p:cNvPicPr>
          <p:nvPr/>
        </p:nvPicPr>
        <p:blipFill>
          <a:blip r:embed="rId4"/>
          <a:stretch>
            <a:fillRect/>
          </a:stretch>
        </p:blipFill>
        <p:spPr>
          <a:xfrm>
            <a:off x="4787861" y="1516102"/>
            <a:ext cx="2953366" cy="2156953"/>
          </a:xfrm>
          <a:prstGeom prst="rect">
            <a:avLst/>
          </a:prstGeom>
        </p:spPr>
      </p:pic>
      <p:pic>
        <p:nvPicPr>
          <p:cNvPr id="8" name="図 7"/>
          <p:cNvPicPr>
            <a:picLocks noChangeAspect="1"/>
          </p:cNvPicPr>
          <p:nvPr/>
        </p:nvPicPr>
        <p:blipFill>
          <a:blip r:embed="rId5"/>
          <a:stretch>
            <a:fillRect/>
          </a:stretch>
        </p:blipFill>
        <p:spPr>
          <a:xfrm>
            <a:off x="872191" y="4336600"/>
            <a:ext cx="3296266" cy="1841706"/>
          </a:xfrm>
          <a:prstGeom prst="rect">
            <a:avLst/>
          </a:prstGeom>
        </p:spPr>
      </p:pic>
      <p:pic>
        <p:nvPicPr>
          <p:cNvPr id="15" name="図 14"/>
          <p:cNvPicPr>
            <a:picLocks noChangeAspect="1"/>
          </p:cNvPicPr>
          <p:nvPr/>
        </p:nvPicPr>
        <p:blipFill>
          <a:blip r:embed="rId6"/>
          <a:stretch>
            <a:fillRect/>
          </a:stretch>
        </p:blipFill>
        <p:spPr>
          <a:xfrm>
            <a:off x="4571158" y="4031193"/>
            <a:ext cx="3240960" cy="2101647"/>
          </a:xfrm>
          <a:prstGeom prst="rect">
            <a:avLst/>
          </a:prstGeom>
        </p:spPr>
      </p:pic>
      <p:sp>
        <p:nvSpPr>
          <p:cNvPr id="17" name="テキスト ボックス 16"/>
          <p:cNvSpPr txBox="1"/>
          <p:nvPr/>
        </p:nvSpPr>
        <p:spPr>
          <a:xfrm>
            <a:off x="4096559" y="3623120"/>
            <a:ext cx="4190158"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Өнцөгт бульдозерын жишээ</a:t>
            </a:r>
          </a:p>
        </p:txBody>
      </p:sp>
      <p:sp>
        <p:nvSpPr>
          <p:cNvPr id="18" name="テキスト ボックス 17"/>
          <p:cNvSpPr txBox="1"/>
          <p:nvPr/>
        </p:nvSpPr>
        <p:spPr>
          <a:xfrm>
            <a:off x="425245" y="6105045"/>
            <a:ext cx="4190158"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Шулуун бульдозерын жишээ</a:t>
            </a:r>
          </a:p>
        </p:txBody>
      </p:sp>
      <p:sp>
        <p:nvSpPr>
          <p:cNvPr id="19" name="テキスト ボックス 18"/>
          <p:cNvSpPr txBox="1"/>
          <p:nvPr/>
        </p:nvSpPr>
        <p:spPr>
          <a:xfrm>
            <a:off x="4389745" y="6092401"/>
            <a:ext cx="4190158"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Анжист бульдозерын жишээ</a:t>
            </a:r>
          </a:p>
        </p:txBody>
      </p:sp>
      <p:sp>
        <p:nvSpPr>
          <p:cNvPr id="13" name="テキスト ボックス 811">
            <a:extLst>
              <a:ext uri="{FF2B5EF4-FFF2-40B4-BE49-F238E27FC236}">
                <a16:creationId xmlns:a16="http://schemas.microsoft.com/office/drawing/2014/main" id="{C8CEA66A-9592-4CD7-BBF6-F9C73610CD8D}"/>
              </a:ext>
            </a:extLst>
          </p:cNvPr>
          <p:cNvSpPr txBox="1"/>
          <p:nvPr/>
        </p:nvSpPr>
        <p:spPr>
          <a:xfrm>
            <a:off x="1630997" y="1597815"/>
            <a:ext cx="704850" cy="1282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Дамп цилиндр</a:t>
            </a:r>
          </a:p>
        </p:txBody>
      </p:sp>
      <p:sp>
        <p:nvSpPr>
          <p:cNvPr id="14" name="テキスト ボックス 812">
            <a:extLst>
              <a:ext uri="{FF2B5EF4-FFF2-40B4-BE49-F238E27FC236}">
                <a16:creationId xmlns:a16="http://schemas.microsoft.com/office/drawing/2014/main" id="{66996B09-59F4-4045-ADAB-F4A2056EA901}"/>
              </a:ext>
            </a:extLst>
          </p:cNvPr>
          <p:cNvSpPr txBox="1"/>
          <p:nvPr/>
        </p:nvSpPr>
        <p:spPr>
          <a:xfrm>
            <a:off x="1264602" y="2198468"/>
            <a:ext cx="657225"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Хазгай штанг</a:t>
            </a:r>
          </a:p>
        </p:txBody>
      </p:sp>
      <p:sp>
        <p:nvSpPr>
          <p:cNvPr id="16" name="テキスト ボックス 813">
            <a:extLst>
              <a:ext uri="{FF2B5EF4-FFF2-40B4-BE49-F238E27FC236}">
                <a16:creationId xmlns:a16="http://schemas.microsoft.com/office/drawing/2014/main" id="{46405EA5-6794-4B81-8ECD-9B72AF2504C7}"/>
              </a:ext>
            </a:extLst>
          </p:cNvPr>
          <p:cNvSpPr txBox="1"/>
          <p:nvPr/>
        </p:nvSpPr>
        <p:spPr>
          <a:xfrm>
            <a:off x="3568699" y="1920184"/>
            <a:ext cx="70485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Хажуугийн хүрээ</a:t>
            </a:r>
          </a:p>
        </p:txBody>
      </p:sp>
      <p:sp>
        <p:nvSpPr>
          <p:cNvPr id="20" name="テキスト ボックス 814">
            <a:extLst>
              <a:ext uri="{FF2B5EF4-FFF2-40B4-BE49-F238E27FC236}">
                <a16:creationId xmlns:a16="http://schemas.microsoft.com/office/drawing/2014/main" id="{1D77CA6F-239D-4597-9469-2664F2956151}"/>
              </a:ext>
            </a:extLst>
          </p:cNvPr>
          <p:cNvSpPr txBox="1"/>
          <p:nvPr/>
        </p:nvSpPr>
        <p:spPr>
          <a:xfrm>
            <a:off x="3473430" y="2307054"/>
            <a:ext cx="70485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Өргөх цилиндр</a:t>
            </a:r>
          </a:p>
        </p:txBody>
      </p:sp>
      <p:sp>
        <p:nvSpPr>
          <p:cNvPr id="21" name="テキスト ボックス 815">
            <a:extLst>
              <a:ext uri="{FF2B5EF4-FFF2-40B4-BE49-F238E27FC236}">
                <a16:creationId xmlns:a16="http://schemas.microsoft.com/office/drawing/2014/main" id="{75D6B5BE-EEF2-4CC1-A4E4-9DB16A0753FD}"/>
              </a:ext>
            </a:extLst>
          </p:cNvPr>
          <p:cNvSpPr txBox="1"/>
          <p:nvPr/>
        </p:nvSpPr>
        <p:spPr>
          <a:xfrm>
            <a:off x="2826384" y="3151735"/>
            <a:ext cx="70485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Өргөх гар</a:t>
            </a:r>
          </a:p>
        </p:txBody>
      </p:sp>
      <p:sp>
        <p:nvSpPr>
          <p:cNvPr id="22" name="テキスト ボックス 816">
            <a:extLst>
              <a:ext uri="{FF2B5EF4-FFF2-40B4-BE49-F238E27FC236}">
                <a16:creationId xmlns:a16="http://schemas.microsoft.com/office/drawing/2014/main" id="{5902A9BB-F3D7-4E2D-A36F-03A9C0CD8593}"/>
              </a:ext>
            </a:extLst>
          </p:cNvPr>
          <p:cNvSpPr txBox="1"/>
          <p:nvPr/>
        </p:nvSpPr>
        <p:spPr>
          <a:xfrm>
            <a:off x="2335847" y="3427611"/>
            <a:ext cx="70485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Шанага</a:t>
            </a:r>
          </a:p>
        </p:txBody>
      </p:sp>
    </p:spTree>
    <p:extLst>
      <p:ext uri="{BB962C8B-B14F-4D97-AF65-F5344CB8AC3E}">
        <p14:creationId xmlns:p14="http://schemas.microsoft.com/office/powerpoint/2010/main" val="977808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28650" y="1686080"/>
            <a:ext cx="2676033" cy="14876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mn" sz="2400">
                <a:latin typeface="Arial" panose="020B0604020202020204" pitchFamily="34" charset="0"/>
                <a:ea typeface="Meiryo UI" panose="020B0604030504040204" pitchFamily="50" charset="-128"/>
                <a:cs typeface="Arial" panose="020B0604020202020204" pitchFamily="34" charset="0"/>
              </a:rPr>
              <a:t>Тракторт суурилсан барилгын машин механизмын ажлын тоног төхөөрөмжийн бүтэц, төрөл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038600" y="6452605"/>
            <a:ext cx="49575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82-р хуудас/ Нэмэлт материалын 31-р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
          <p:cNvSpPr txBox="1"/>
          <p:nvPr/>
        </p:nvSpPr>
        <p:spPr>
          <a:xfrm>
            <a:off x="780650" y="3167698"/>
            <a:ext cx="2372031"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U бульдозерын жишээ</a:t>
            </a:r>
          </a:p>
        </p:txBody>
      </p:sp>
      <p:pic>
        <p:nvPicPr>
          <p:cNvPr id="7" name="図 6"/>
          <p:cNvPicPr>
            <a:picLocks noChangeAspect="1"/>
          </p:cNvPicPr>
          <p:nvPr/>
        </p:nvPicPr>
        <p:blipFill>
          <a:blip r:embed="rId4"/>
          <a:stretch>
            <a:fillRect/>
          </a:stretch>
        </p:blipFill>
        <p:spPr>
          <a:xfrm>
            <a:off x="3407726" y="1632470"/>
            <a:ext cx="2751981" cy="1541288"/>
          </a:xfrm>
          <a:prstGeom prst="rect">
            <a:avLst/>
          </a:prstGeom>
        </p:spPr>
      </p:pic>
      <p:pic>
        <p:nvPicPr>
          <p:cNvPr id="10" name="図 9"/>
          <p:cNvPicPr>
            <a:picLocks noChangeAspect="1"/>
          </p:cNvPicPr>
          <p:nvPr/>
        </p:nvPicPr>
        <p:blipFill>
          <a:blip r:embed="rId5"/>
          <a:stretch>
            <a:fillRect/>
          </a:stretch>
        </p:blipFill>
        <p:spPr>
          <a:xfrm>
            <a:off x="6093396" y="1793301"/>
            <a:ext cx="2376709" cy="1380457"/>
          </a:xfrm>
          <a:prstGeom prst="rect">
            <a:avLst/>
          </a:prstGeom>
        </p:spPr>
      </p:pic>
      <p:pic>
        <p:nvPicPr>
          <p:cNvPr id="11" name="図 10"/>
          <p:cNvPicPr>
            <a:picLocks noChangeAspect="1"/>
          </p:cNvPicPr>
          <p:nvPr/>
        </p:nvPicPr>
        <p:blipFill>
          <a:blip r:embed="rId6"/>
          <a:stretch>
            <a:fillRect/>
          </a:stretch>
        </p:blipFill>
        <p:spPr>
          <a:xfrm>
            <a:off x="839707" y="4012056"/>
            <a:ext cx="2528604" cy="1469807"/>
          </a:xfrm>
          <a:prstGeom prst="rect">
            <a:avLst/>
          </a:prstGeom>
        </p:spPr>
      </p:pic>
      <p:pic>
        <p:nvPicPr>
          <p:cNvPr id="13" name="図 12"/>
          <p:cNvPicPr>
            <a:picLocks noChangeAspect="1"/>
          </p:cNvPicPr>
          <p:nvPr/>
        </p:nvPicPr>
        <p:blipFill>
          <a:blip r:embed="rId7"/>
          <a:stretch>
            <a:fillRect/>
          </a:stretch>
        </p:blipFill>
        <p:spPr>
          <a:xfrm>
            <a:off x="3426768" y="3828888"/>
            <a:ext cx="2667097" cy="1652975"/>
          </a:xfrm>
          <a:prstGeom prst="rect">
            <a:avLst/>
          </a:prstGeom>
        </p:spPr>
      </p:pic>
      <p:pic>
        <p:nvPicPr>
          <p:cNvPr id="14" name="図 13"/>
          <p:cNvPicPr>
            <a:picLocks noChangeAspect="1"/>
          </p:cNvPicPr>
          <p:nvPr/>
        </p:nvPicPr>
        <p:blipFill>
          <a:blip r:embed="rId8"/>
          <a:stretch>
            <a:fillRect/>
          </a:stretch>
        </p:blipFill>
        <p:spPr>
          <a:xfrm>
            <a:off x="6013951" y="3618916"/>
            <a:ext cx="2318632" cy="1862947"/>
          </a:xfrm>
          <a:prstGeom prst="rect">
            <a:avLst/>
          </a:prstGeom>
        </p:spPr>
      </p:pic>
      <p:sp>
        <p:nvSpPr>
          <p:cNvPr id="22" name="テキスト ボックス 21"/>
          <p:cNvSpPr txBox="1"/>
          <p:nvPr/>
        </p:nvSpPr>
        <p:spPr>
          <a:xfrm>
            <a:off x="3597700" y="3167697"/>
            <a:ext cx="2372031"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Засагч бульдозерын жишээ</a:t>
            </a:r>
          </a:p>
        </p:txBody>
      </p:sp>
      <p:sp>
        <p:nvSpPr>
          <p:cNvPr id="23" name="テキスト ボックス 22"/>
          <p:cNvSpPr txBox="1"/>
          <p:nvPr/>
        </p:nvSpPr>
        <p:spPr>
          <a:xfrm>
            <a:off x="6151513" y="3167696"/>
            <a:ext cx="2372031"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Хавагчийн жишээ</a:t>
            </a:r>
          </a:p>
        </p:txBody>
      </p:sp>
      <p:sp>
        <p:nvSpPr>
          <p:cNvPr id="24" name="テキスト ボックス 23"/>
          <p:cNvSpPr txBox="1"/>
          <p:nvPr/>
        </p:nvSpPr>
        <p:spPr>
          <a:xfrm>
            <a:off x="917993" y="5494660"/>
            <a:ext cx="2372031"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Намгархаг газрын бульдозерын жишээ</a:t>
            </a:r>
          </a:p>
        </p:txBody>
      </p:sp>
      <p:sp>
        <p:nvSpPr>
          <p:cNvPr id="25" name="テキスト ボックス 24"/>
          <p:cNvSpPr txBox="1"/>
          <p:nvPr/>
        </p:nvSpPr>
        <p:spPr>
          <a:xfrm>
            <a:off x="3418574" y="5494659"/>
            <a:ext cx="2372031"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Түлхэгч бульдозерын жишээ</a:t>
            </a:r>
          </a:p>
        </p:txBody>
      </p:sp>
      <p:sp>
        <p:nvSpPr>
          <p:cNvPr id="26" name="テキスト ボックス 25"/>
          <p:cNvSpPr txBox="1"/>
          <p:nvPr/>
        </p:nvSpPr>
        <p:spPr>
          <a:xfrm>
            <a:off x="6098074" y="5517584"/>
            <a:ext cx="2372031"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Экскаватор (shoberu)-ын жишээ</a:t>
            </a:r>
          </a:p>
        </p:txBody>
      </p:sp>
    </p:spTree>
    <p:extLst>
      <p:ext uri="{BB962C8B-B14F-4D97-AF65-F5344CB8AC3E}">
        <p14:creationId xmlns:p14="http://schemas.microsoft.com/office/powerpoint/2010/main" val="379735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50" y="3415084"/>
            <a:ext cx="3760278" cy="2070752"/>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Аюулгүй ажиллагааны төхөөрөмжүүд</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581400" y="6452605"/>
            <a:ext cx="54147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85-р хуудас/ Нэмэлт материалын 33-р хуудас</a:t>
            </a:r>
          </a:p>
        </p:txBody>
      </p:sp>
      <p:pic>
        <p:nvPicPr>
          <p:cNvPr id="5" name="図 4"/>
          <p:cNvPicPr>
            <a:picLocks noChangeAspect="1"/>
          </p:cNvPicPr>
          <p:nvPr/>
        </p:nvPicPr>
        <p:blipFill>
          <a:blip r:embed="rId4"/>
          <a:stretch>
            <a:fillRect/>
          </a:stretch>
        </p:blipFill>
        <p:spPr>
          <a:xfrm>
            <a:off x="4414727" y="3155640"/>
            <a:ext cx="3816104" cy="2127703"/>
          </a:xfrm>
          <a:prstGeom prst="rect">
            <a:avLst/>
          </a:prstGeom>
        </p:spPr>
      </p:pic>
      <p:sp>
        <p:nvSpPr>
          <p:cNvPr id="10" name="テキスト ボックス 9"/>
          <p:cNvSpPr txBox="1"/>
          <p:nvPr/>
        </p:nvSpPr>
        <p:spPr>
          <a:xfrm>
            <a:off x="5135730" y="5283342"/>
            <a:ext cx="2372031"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Өргөх гарны тээглүүрийн жишээ.</a:t>
            </a:r>
          </a:p>
        </p:txBody>
      </p:sp>
      <p:sp>
        <p:nvSpPr>
          <p:cNvPr id="8" name="テキスト ボックス 7"/>
          <p:cNvSpPr txBox="1"/>
          <p:nvPr/>
        </p:nvSpPr>
        <p:spPr>
          <a:xfrm>
            <a:off x="1335673" y="5283343"/>
            <a:ext cx="2372031"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Өнхрөхөөс хамгаалах хэрэгслийн жишээ</a:t>
            </a:r>
          </a:p>
        </p:txBody>
      </p:sp>
      <p:sp>
        <p:nvSpPr>
          <p:cNvPr id="9" name="コンテンツ プレースホルダー 4"/>
          <p:cNvSpPr txBox="1">
            <a:spLocks/>
          </p:cNvSpPr>
          <p:nvPr/>
        </p:nvSpPr>
        <p:spPr>
          <a:xfrm>
            <a:off x="628650" y="1268384"/>
            <a:ext cx="7886700" cy="457361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mn" sz="1800" dirty="0">
                <a:latin typeface="Arial" panose="020B0604020202020204" pitchFamily="34" charset="0"/>
                <a:ea typeface="Meiryo UI" panose="020B0604030504040204" pitchFamily="50" charset="-128"/>
                <a:cs typeface="Arial" panose="020B0604020202020204" pitchFamily="34" charset="0"/>
              </a:rPr>
              <a:t>1 ・・・ Их гэрэл</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1800" dirty="0">
                <a:latin typeface="Arial" panose="020B0604020202020204" pitchFamily="34" charset="0"/>
                <a:ea typeface="Meiryo UI" panose="020B0604030504040204" pitchFamily="50" charset="-128"/>
                <a:cs typeface="Arial" panose="020B0604020202020204" pitchFamily="34" charset="0"/>
              </a:rPr>
              <a:t>2 ・・・ Анхааруулах төхөөрөмж</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r>
              <a:rPr lang="mn" sz="1800" dirty="0">
                <a:latin typeface="Arial" panose="020B0604020202020204" pitchFamily="34" charset="0"/>
                <a:ea typeface="Meiryo UI" panose="020B0604030504040204" pitchFamily="50" charset="-128"/>
                <a:cs typeface="Arial" panose="020B0604020202020204" pitchFamily="34" charset="0"/>
              </a:rPr>
              <a:t>3 ・・・ Толгойн хамгаалал ба өнхрөхөөс  хамгаалах хэрэгсэл (ROPS)</a:t>
            </a: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151323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mn" sz="2400">
                <a:latin typeface="Arial" panose="020B0604020202020204" pitchFamily="34" charset="0"/>
                <a:ea typeface="Meiryo UI" panose="020B0604030504040204" pitchFamily="50" charset="-128"/>
                <a:cs typeface="Arial" panose="020B0604020202020204" pitchFamily="34" charset="0"/>
              </a:rPr>
              <a:t>Экскаватор (shoberu)-т суурилсан барилгын машин механизмын ажлын тоног төхөөрөмжийн бүтэц, төрөл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240229" y="6452605"/>
            <a:ext cx="475593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86-р хуудас/ Нэмэлт материалын 35-р хуудас</a:t>
            </a:r>
          </a:p>
        </p:txBody>
      </p:sp>
      <p:sp>
        <p:nvSpPr>
          <p:cNvPr id="18" name="テキスト ボックス 17"/>
          <p:cNvSpPr txBox="1"/>
          <p:nvPr/>
        </p:nvSpPr>
        <p:spPr>
          <a:xfrm>
            <a:off x="2953195" y="3490753"/>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Гидравлик экскаваторын ажлын тоног төхөөрөмжийн жишээ</a:t>
            </a:r>
          </a:p>
        </p:txBody>
      </p:sp>
      <p:pic>
        <p:nvPicPr>
          <p:cNvPr id="19" name="図 18"/>
          <p:cNvPicPr>
            <a:picLocks noChangeAspect="1"/>
          </p:cNvPicPr>
          <p:nvPr/>
        </p:nvPicPr>
        <p:blipFill>
          <a:blip r:embed="rId3"/>
          <a:stretch>
            <a:fillRect/>
          </a:stretch>
        </p:blipFill>
        <p:spPr>
          <a:xfrm>
            <a:off x="2324409" y="3714410"/>
            <a:ext cx="4391768" cy="2487478"/>
          </a:xfrm>
          <a:prstGeom prst="rect">
            <a:avLst/>
          </a:prstGeom>
        </p:spPr>
      </p:pic>
      <p:sp>
        <p:nvSpPr>
          <p:cNvPr id="20" name="テキスト ボックス 19"/>
          <p:cNvSpPr txBox="1"/>
          <p:nvPr/>
        </p:nvSpPr>
        <p:spPr>
          <a:xfrm>
            <a:off x="2012838" y="6124535"/>
            <a:ext cx="5411186" cy="215444"/>
          </a:xfrm>
          <a:prstGeom prst="rect">
            <a:avLst/>
          </a:prstGeom>
          <a:noFill/>
          <a:ln>
            <a:noFill/>
          </a:ln>
        </p:spPr>
        <p:txBody>
          <a:bodyPr wrap="square" rtlCol="0">
            <a:spAutoFit/>
          </a:bodyPr>
          <a:lstStyle/>
          <a:p>
            <a:pPr algn="ctr" rtl="0"/>
            <a:r>
              <a:rPr lang="mn" sz="800" dirty="0">
                <a:solidFill>
                  <a:prstClr val="black"/>
                </a:solidFill>
                <a:latin typeface="Arial" panose="020B0604020202020204" pitchFamily="34" charset="0"/>
                <a:cs typeface="Arial" panose="020B0604020202020204" pitchFamily="34" charset="0"/>
              </a:rPr>
              <a:t>Механик Экскаваторт зориулсан Clamshell хувин (шанага)-гийн ажлын тоног төхөөрөмжийн жишээ</a:t>
            </a:r>
          </a:p>
        </p:txBody>
      </p:sp>
      <p:pic>
        <p:nvPicPr>
          <p:cNvPr id="21" name="図 20"/>
          <p:cNvPicPr>
            <a:picLocks noChangeAspect="1"/>
          </p:cNvPicPr>
          <p:nvPr/>
        </p:nvPicPr>
        <p:blipFill>
          <a:blip r:embed="rId4"/>
          <a:stretch>
            <a:fillRect/>
          </a:stretch>
        </p:blipFill>
        <p:spPr>
          <a:xfrm>
            <a:off x="4520293" y="1399077"/>
            <a:ext cx="4005448" cy="2153466"/>
          </a:xfrm>
          <a:prstGeom prst="rect">
            <a:avLst/>
          </a:prstGeom>
        </p:spPr>
      </p:pic>
      <p:pic>
        <p:nvPicPr>
          <p:cNvPr id="22" name="図 21"/>
          <p:cNvPicPr>
            <a:picLocks noChangeAspect="1"/>
          </p:cNvPicPr>
          <p:nvPr/>
        </p:nvPicPr>
        <p:blipFill>
          <a:blip r:embed="rId5"/>
          <a:stretch>
            <a:fillRect/>
          </a:stretch>
        </p:blipFill>
        <p:spPr>
          <a:xfrm>
            <a:off x="639041" y="1620499"/>
            <a:ext cx="3885009" cy="1650154"/>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23" name="正方形/長方形 22"/>
          <p:cNvSpPr/>
          <p:nvPr/>
        </p:nvSpPr>
        <p:spPr>
          <a:xfrm>
            <a:off x="1159241" y="1528204"/>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4" name="テキスト ボックス 23"/>
          <p:cNvSpPr txBox="1"/>
          <p:nvPr/>
        </p:nvSpPr>
        <p:spPr>
          <a:xfrm>
            <a:off x="1030261" y="1525117"/>
            <a:ext cx="110318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Гарны цилиндр</a:t>
            </a:r>
          </a:p>
        </p:txBody>
      </p:sp>
      <p:sp>
        <p:nvSpPr>
          <p:cNvPr id="25" name="正方形/長方形 24"/>
          <p:cNvSpPr/>
          <p:nvPr/>
        </p:nvSpPr>
        <p:spPr>
          <a:xfrm>
            <a:off x="1020328" y="179699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7" name="正方形/長方形 26"/>
          <p:cNvSpPr/>
          <p:nvPr/>
        </p:nvSpPr>
        <p:spPr>
          <a:xfrm>
            <a:off x="683891"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8" name="正方形/長方形 27"/>
          <p:cNvSpPr/>
          <p:nvPr/>
        </p:nvSpPr>
        <p:spPr>
          <a:xfrm>
            <a:off x="2533037" y="1599656"/>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9" name="正方形/長方形 28"/>
          <p:cNvSpPr/>
          <p:nvPr/>
        </p:nvSpPr>
        <p:spPr>
          <a:xfrm>
            <a:off x="3386633" y="179400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0" name="正方形/長方形 29"/>
          <p:cNvSpPr/>
          <p:nvPr/>
        </p:nvSpPr>
        <p:spPr>
          <a:xfrm>
            <a:off x="3494297" y="198585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1" name="正方形/長方形 30"/>
          <p:cNvSpPr/>
          <p:nvPr/>
        </p:nvSpPr>
        <p:spPr>
          <a:xfrm>
            <a:off x="3580497" y="24386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2" name="正方形/長方形 31"/>
          <p:cNvSpPr/>
          <p:nvPr/>
        </p:nvSpPr>
        <p:spPr>
          <a:xfrm>
            <a:off x="3620957" y="269699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3" name="正方形/長方形 32"/>
          <p:cNvSpPr/>
          <p:nvPr/>
        </p:nvSpPr>
        <p:spPr>
          <a:xfrm>
            <a:off x="3697029" y="31041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4" name="正方形/長方形 33"/>
          <p:cNvSpPr/>
          <p:nvPr/>
        </p:nvSpPr>
        <p:spPr>
          <a:xfrm>
            <a:off x="4627165" y="202378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5" name="正方形/長方形 34"/>
          <p:cNvSpPr/>
          <p:nvPr/>
        </p:nvSpPr>
        <p:spPr>
          <a:xfrm>
            <a:off x="4861698" y="172602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6" name="正方形/長方形 35"/>
          <p:cNvSpPr/>
          <p:nvPr/>
        </p:nvSpPr>
        <p:spPr>
          <a:xfrm>
            <a:off x="5040493"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7" name="正方形/長方形 36"/>
          <p:cNvSpPr/>
          <p:nvPr/>
        </p:nvSpPr>
        <p:spPr>
          <a:xfrm>
            <a:off x="6777921"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8" name="正方形/長方形 37"/>
          <p:cNvSpPr/>
          <p:nvPr/>
        </p:nvSpPr>
        <p:spPr>
          <a:xfrm>
            <a:off x="7152887" y="172510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9" name="正方形/長方形 38"/>
          <p:cNvSpPr/>
          <p:nvPr/>
        </p:nvSpPr>
        <p:spPr>
          <a:xfrm>
            <a:off x="7204719"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0" name="正方形/長方形 39"/>
          <p:cNvSpPr/>
          <p:nvPr/>
        </p:nvSpPr>
        <p:spPr>
          <a:xfrm>
            <a:off x="7088150" y="2902048"/>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1" name="正方形/長方形 40"/>
          <p:cNvSpPr/>
          <p:nvPr/>
        </p:nvSpPr>
        <p:spPr>
          <a:xfrm>
            <a:off x="7628236" y="308776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2" name="正方形/長方形 41"/>
          <p:cNvSpPr/>
          <p:nvPr/>
        </p:nvSpPr>
        <p:spPr>
          <a:xfrm>
            <a:off x="6587270" y="3428497"/>
            <a:ext cx="1040965" cy="10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3" name="正方形/長方形 42"/>
          <p:cNvSpPr/>
          <p:nvPr/>
        </p:nvSpPr>
        <p:spPr>
          <a:xfrm>
            <a:off x="2843433" y="4442954"/>
            <a:ext cx="853596" cy="12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4" name="正方形/長方形 43"/>
          <p:cNvSpPr/>
          <p:nvPr/>
        </p:nvSpPr>
        <p:spPr>
          <a:xfrm>
            <a:off x="2565405" y="468537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5" name="正方形/長方形 44"/>
          <p:cNvSpPr/>
          <p:nvPr/>
        </p:nvSpPr>
        <p:spPr>
          <a:xfrm>
            <a:off x="5924325" y="421150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6" name="正方形/長方形 45"/>
          <p:cNvSpPr/>
          <p:nvPr/>
        </p:nvSpPr>
        <p:spPr>
          <a:xfrm>
            <a:off x="4347893" y="5045719"/>
            <a:ext cx="513805" cy="26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7" name="正方形/長方形 46"/>
          <p:cNvSpPr/>
          <p:nvPr/>
        </p:nvSpPr>
        <p:spPr>
          <a:xfrm>
            <a:off x="3580498" y="578277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8" name="正方形/長方形 47"/>
          <p:cNvSpPr/>
          <p:nvPr/>
        </p:nvSpPr>
        <p:spPr>
          <a:xfrm>
            <a:off x="4037925" y="5486989"/>
            <a:ext cx="736765" cy="15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9" name="正方形/長方形 48"/>
          <p:cNvSpPr/>
          <p:nvPr/>
        </p:nvSpPr>
        <p:spPr>
          <a:xfrm>
            <a:off x="6088127" y="466521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50" name="正方形/長方形 49"/>
          <p:cNvSpPr/>
          <p:nvPr/>
        </p:nvSpPr>
        <p:spPr>
          <a:xfrm>
            <a:off x="6040036" y="4845610"/>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51" name="正方形/長方形 50"/>
          <p:cNvSpPr/>
          <p:nvPr/>
        </p:nvSpPr>
        <p:spPr>
          <a:xfrm>
            <a:off x="5678753" y="5235582"/>
            <a:ext cx="321997" cy="8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52" name="正方形/長方形 51"/>
          <p:cNvSpPr/>
          <p:nvPr/>
        </p:nvSpPr>
        <p:spPr>
          <a:xfrm>
            <a:off x="5040493" y="5804402"/>
            <a:ext cx="674801" cy="257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53" name="正方形/長方形 52"/>
          <p:cNvSpPr/>
          <p:nvPr/>
        </p:nvSpPr>
        <p:spPr>
          <a:xfrm>
            <a:off x="5738154" y="5859427"/>
            <a:ext cx="475511" cy="22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55" name="テキスト ボックス 54"/>
          <p:cNvSpPr txBox="1"/>
          <p:nvPr/>
        </p:nvSpPr>
        <p:spPr>
          <a:xfrm>
            <a:off x="1110689" y="1731070"/>
            <a:ext cx="42992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Сум</a:t>
            </a:r>
          </a:p>
        </p:txBody>
      </p:sp>
      <p:sp>
        <p:nvSpPr>
          <p:cNvPr id="56" name="テキスト ボックス 55"/>
          <p:cNvSpPr txBox="1"/>
          <p:nvPr/>
        </p:nvSpPr>
        <p:spPr>
          <a:xfrm>
            <a:off x="573261" y="1917599"/>
            <a:ext cx="1138453"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Сумны цилиндр</a:t>
            </a:r>
          </a:p>
        </p:txBody>
      </p:sp>
      <p:sp>
        <p:nvSpPr>
          <p:cNvPr id="57" name="テキスト ボックス 56"/>
          <p:cNvSpPr txBox="1"/>
          <p:nvPr/>
        </p:nvSpPr>
        <p:spPr>
          <a:xfrm>
            <a:off x="2685802" y="1532607"/>
            <a:ext cx="39466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Гар</a:t>
            </a:r>
          </a:p>
        </p:txBody>
      </p:sp>
      <p:sp>
        <p:nvSpPr>
          <p:cNvPr id="59" name="テキスト ボックス 58"/>
          <p:cNvSpPr txBox="1"/>
          <p:nvPr/>
        </p:nvSpPr>
        <p:spPr>
          <a:xfrm>
            <a:off x="3246231" y="1716663"/>
            <a:ext cx="1338828"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Шанаганы цилиндр</a:t>
            </a:r>
          </a:p>
        </p:txBody>
      </p:sp>
      <p:sp>
        <p:nvSpPr>
          <p:cNvPr id="60" name="テキスト ボックス 59"/>
          <p:cNvSpPr txBox="1"/>
          <p:nvPr/>
        </p:nvSpPr>
        <p:spPr>
          <a:xfrm>
            <a:off x="3437915" y="1915587"/>
            <a:ext cx="55976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Оосор</a:t>
            </a:r>
          </a:p>
        </p:txBody>
      </p:sp>
      <p:sp>
        <p:nvSpPr>
          <p:cNvPr id="61" name="テキスト ボックス 60"/>
          <p:cNvSpPr txBox="1"/>
          <p:nvPr/>
        </p:nvSpPr>
        <p:spPr>
          <a:xfrm>
            <a:off x="3525254" y="2350463"/>
            <a:ext cx="1176925"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Оосор зангилгаа</a:t>
            </a:r>
          </a:p>
        </p:txBody>
      </p:sp>
      <p:sp>
        <p:nvSpPr>
          <p:cNvPr id="62" name="テキスト ボックス 61"/>
          <p:cNvSpPr txBox="1"/>
          <p:nvPr/>
        </p:nvSpPr>
        <p:spPr>
          <a:xfrm>
            <a:off x="3322650" y="2640216"/>
            <a:ext cx="168507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Драг экскаваторын хувин</a:t>
            </a:r>
          </a:p>
        </p:txBody>
      </p:sp>
      <p:sp>
        <p:nvSpPr>
          <p:cNvPr id="63" name="テキスト ボックス 62"/>
          <p:cNvSpPr txBox="1"/>
          <p:nvPr/>
        </p:nvSpPr>
        <p:spPr>
          <a:xfrm>
            <a:off x="3580497" y="3021382"/>
            <a:ext cx="86433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Экскаватор</a:t>
            </a:r>
          </a:p>
        </p:txBody>
      </p:sp>
      <p:sp>
        <p:nvSpPr>
          <p:cNvPr id="64" name="テキスト ボックス 63"/>
          <p:cNvSpPr txBox="1"/>
          <p:nvPr/>
        </p:nvSpPr>
        <p:spPr>
          <a:xfrm>
            <a:off x="7029364" y="1327523"/>
            <a:ext cx="39466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Гар</a:t>
            </a:r>
          </a:p>
        </p:txBody>
      </p:sp>
      <p:sp>
        <p:nvSpPr>
          <p:cNvPr id="65" name="テキスト ボックス 64"/>
          <p:cNvSpPr txBox="1"/>
          <p:nvPr/>
        </p:nvSpPr>
        <p:spPr>
          <a:xfrm>
            <a:off x="4926837" y="1334868"/>
            <a:ext cx="110318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Гарны цилиндр</a:t>
            </a:r>
          </a:p>
        </p:txBody>
      </p:sp>
      <p:sp>
        <p:nvSpPr>
          <p:cNvPr id="66" name="テキスト ボックス 65"/>
          <p:cNvSpPr txBox="1"/>
          <p:nvPr/>
        </p:nvSpPr>
        <p:spPr>
          <a:xfrm>
            <a:off x="5078742" y="1654206"/>
            <a:ext cx="42992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Сум</a:t>
            </a:r>
          </a:p>
        </p:txBody>
      </p:sp>
      <p:sp>
        <p:nvSpPr>
          <p:cNvPr id="67" name="テキスト ボックス 66"/>
          <p:cNvSpPr txBox="1"/>
          <p:nvPr/>
        </p:nvSpPr>
        <p:spPr>
          <a:xfrm>
            <a:off x="4534441" y="1923717"/>
            <a:ext cx="1138453"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Сумны цилиндр</a:t>
            </a:r>
          </a:p>
        </p:txBody>
      </p:sp>
      <p:sp>
        <p:nvSpPr>
          <p:cNvPr id="68" name="テキスト ボックス 67"/>
          <p:cNvSpPr txBox="1"/>
          <p:nvPr/>
        </p:nvSpPr>
        <p:spPr>
          <a:xfrm>
            <a:off x="7063357" y="1648227"/>
            <a:ext cx="1338828"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Шанаганы цилиндр</a:t>
            </a:r>
          </a:p>
        </p:txBody>
      </p:sp>
      <p:sp>
        <p:nvSpPr>
          <p:cNvPr id="69" name="テキスト ボックス 68"/>
          <p:cNvSpPr txBox="1"/>
          <p:nvPr/>
        </p:nvSpPr>
        <p:spPr>
          <a:xfrm>
            <a:off x="7151610" y="1920963"/>
            <a:ext cx="55976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Оосор</a:t>
            </a:r>
          </a:p>
        </p:txBody>
      </p:sp>
      <p:sp>
        <p:nvSpPr>
          <p:cNvPr id="70" name="テキスト ボックス 69"/>
          <p:cNvSpPr txBox="1"/>
          <p:nvPr/>
        </p:nvSpPr>
        <p:spPr>
          <a:xfrm>
            <a:off x="6978754" y="2793855"/>
            <a:ext cx="1176925"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Оосор зангилгаа</a:t>
            </a:r>
          </a:p>
        </p:txBody>
      </p:sp>
      <p:sp>
        <p:nvSpPr>
          <p:cNvPr id="71" name="テキスト ボックス 70"/>
          <p:cNvSpPr txBox="1"/>
          <p:nvPr/>
        </p:nvSpPr>
        <p:spPr>
          <a:xfrm>
            <a:off x="6581263" y="3318774"/>
            <a:ext cx="1758815"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Хүчит экскаваторын хувин</a:t>
            </a:r>
          </a:p>
        </p:txBody>
      </p:sp>
      <p:sp>
        <p:nvSpPr>
          <p:cNvPr id="72" name="テキスト ボックス 71"/>
          <p:cNvSpPr txBox="1"/>
          <p:nvPr/>
        </p:nvSpPr>
        <p:spPr>
          <a:xfrm>
            <a:off x="7565290" y="3021382"/>
            <a:ext cx="12202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Хүчит экскаватор</a:t>
            </a:r>
          </a:p>
        </p:txBody>
      </p:sp>
      <p:sp>
        <p:nvSpPr>
          <p:cNvPr id="73" name="テキスト ボックス 72"/>
          <p:cNvSpPr txBox="1"/>
          <p:nvPr/>
        </p:nvSpPr>
        <p:spPr>
          <a:xfrm>
            <a:off x="3525254" y="5714220"/>
            <a:ext cx="479618"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Уриа</a:t>
            </a:r>
          </a:p>
        </p:txBody>
      </p:sp>
      <p:sp>
        <p:nvSpPr>
          <p:cNvPr id="74" name="テキスト ボックス 73"/>
          <p:cNvSpPr txBox="1"/>
          <p:nvPr/>
        </p:nvSpPr>
        <p:spPr>
          <a:xfrm>
            <a:off x="2734759" y="4637227"/>
            <a:ext cx="102303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Нээх хаах олс</a:t>
            </a:r>
          </a:p>
        </p:txBody>
      </p:sp>
      <p:sp>
        <p:nvSpPr>
          <p:cNvPr id="75" name="テキスト ボックス 74"/>
          <p:cNvSpPr txBox="1"/>
          <p:nvPr/>
        </p:nvSpPr>
        <p:spPr>
          <a:xfrm>
            <a:off x="2987399" y="4378125"/>
            <a:ext cx="78258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Тулах олс</a:t>
            </a:r>
          </a:p>
        </p:txBody>
      </p:sp>
      <p:sp>
        <p:nvSpPr>
          <p:cNvPr id="76" name="テキスト ボックス 75"/>
          <p:cNvSpPr txBox="1"/>
          <p:nvPr/>
        </p:nvSpPr>
        <p:spPr>
          <a:xfrm>
            <a:off x="4264718" y="4916674"/>
            <a:ext cx="479618" cy="400110"/>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Уриа</a:t>
            </a:r>
            <a:r>
              <a:rPr lang="en-US" altLang="ja-JP" sz="1000" dirty="0">
                <a:latin typeface="Arial" panose="020B0604020202020204" pitchFamily="34" charset="0"/>
                <a:ea typeface="HGP明朝B" panose="02020800000000000000" pitchFamily="18" charset="-128"/>
                <a:cs typeface="Arial" panose="020B0604020202020204" pitchFamily="34" charset="0"/>
              </a:rPr>
              <a:t/>
            </a:r>
            <a:br>
              <a:rPr lang="en-US" altLang="ja-JP" sz="1000" dirty="0">
                <a:latin typeface="Arial" panose="020B0604020202020204" pitchFamily="34" charset="0"/>
                <a:ea typeface="HGP明朝B" panose="02020800000000000000" pitchFamily="18" charset="-128"/>
                <a:cs typeface="Arial" panose="020B0604020202020204" pitchFamily="34" charset="0"/>
              </a:rPr>
            </a:br>
            <a:r>
              <a:rPr lang="mn" sz="1000">
                <a:latin typeface="Arial" panose="020B0604020202020204" pitchFamily="34" charset="0"/>
                <a:ea typeface="HGP明朝B" panose="02020800000000000000" pitchFamily="18" charset="-128"/>
                <a:cs typeface="Arial" panose="020B0604020202020204" pitchFamily="34" charset="0"/>
              </a:rPr>
              <a:t>Олс</a:t>
            </a:r>
          </a:p>
        </p:txBody>
      </p:sp>
      <p:sp>
        <p:nvSpPr>
          <p:cNvPr id="77" name="テキスト ボックス 76"/>
          <p:cNvSpPr txBox="1"/>
          <p:nvPr/>
        </p:nvSpPr>
        <p:spPr>
          <a:xfrm>
            <a:off x="4335403" y="5393625"/>
            <a:ext cx="67197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Бүрхүүл</a:t>
            </a:r>
          </a:p>
        </p:txBody>
      </p:sp>
      <p:sp>
        <p:nvSpPr>
          <p:cNvPr id="79" name="テキスト ボックス 78"/>
          <p:cNvSpPr txBox="1"/>
          <p:nvPr/>
        </p:nvSpPr>
        <p:spPr>
          <a:xfrm>
            <a:off x="4841098" y="5889632"/>
            <a:ext cx="48603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Хумс</a:t>
            </a:r>
          </a:p>
        </p:txBody>
      </p:sp>
      <p:sp>
        <p:nvSpPr>
          <p:cNvPr id="80" name="テキスト ボックス 79"/>
          <p:cNvSpPr txBox="1"/>
          <p:nvPr/>
        </p:nvSpPr>
        <p:spPr>
          <a:xfrm>
            <a:off x="5053086" y="5724390"/>
            <a:ext cx="601447" cy="400110"/>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Үндсэн</a:t>
            </a:r>
            <a:r>
              <a:rPr lang="en-US" altLang="ja-JP" sz="1000" dirty="0">
                <a:latin typeface="Arial" panose="020B0604020202020204" pitchFamily="34" charset="0"/>
                <a:ea typeface="HGP明朝B" panose="02020800000000000000" pitchFamily="18" charset="-128"/>
                <a:cs typeface="Arial" panose="020B0604020202020204" pitchFamily="34" charset="0"/>
              </a:rPr>
              <a:t/>
            </a:r>
            <a:br>
              <a:rPr lang="en-US" altLang="ja-JP" sz="1000" dirty="0">
                <a:latin typeface="Arial" panose="020B0604020202020204" pitchFamily="34" charset="0"/>
                <a:ea typeface="HGP明朝B" panose="02020800000000000000" pitchFamily="18" charset="-128"/>
                <a:cs typeface="Arial" panose="020B0604020202020204" pitchFamily="34" charset="0"/>
              </a:rPr>
            </a:br>
            <a:r>
              <a:rPr lang="mn" sz="1000">
                <a:latin typeface="Arial" panose="020B0604020202020204" pitchFamily="34" charset="0"/>
                <a:ea typeface="HGP明朝B" panose="02020800000000000000" pitchFamily="18" charset="-128"/>
                <a:cs typeface="Arial" panose="020B0604020202020204" pitchFamily="34" charset="0"/>
              </a:rPr>
              <a:t>гол</a:t>
            </a:r>
          </a:p>
        </p:txBody>
      </p:sp>
      <p:sp>
        <p:nvSpPr>
          <p:cNvPr id="81" name="テキスト ボックス 80"/>
          <p:cNvSpPr txBox="1"/>
          <p:nvPr/>
        </p:nvSpPr>
        <p:spPr>
          <a:xfrm>
            <a:off x="5552268" y="5732790"/>
            <a:ext cx="678391" cy="400110"/>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Тоолуур</a:t>
            </a:r>
            <a:r>
              <a:rPr lang="en-US" altLang="ja-JP" sz="1000" dirty="0">
                <a:latin typeface="Arial" panose="020B0604020202020204" pitchFamily="34" charset="0"/>
                <a:ea typeface="HGP明朝B" panose="02020800000000000000" pitchFamily="18" charset="-128"/>
                <a:cs typeface="Arial" panose="020B0604020202020204" pitchFamily="34" charset="0"/>
              </a:rPr>
              <a:t/>
            </a:r>
            <a:br>
              <a:rPr lang="en-US" altLang="ja-JP" sz="1000" dirty="0">
                <a:latin typeface="Arial" panose="020B0604020202020204" pitchFamily="34" charset="0"/>
                <a:ea typeface="HGP明朝B" panose="02020800000000000000" pitchFamily="18" charset="-128"/>
                <a:cs typeface="Arial" panose="020B0604020202020204" pitchFamily="34" charset="0"/>
              </a:rPr>
            </a:br>
            <a:r>
              <a:rPr lang="mn" sz="1000">
                <a:latin typeface="Arial" panose="020B0604020202020204" pitchFamily="34" charset="0"/>
                <a:ea typeface="HGP明朝B" panose="02020800000000000000" pitchFamily="18" charset="-128"/>
                <a:cs typeface="Arial" panose="020B0604020202020204" pitchFamily="34" charset="0"/>
              </a:rPr>
              <a:t>Жин</a:t>
            </a:r>
          </a:p>
        </p:txBody>
      </p:sp>
      <p:sp>
        <p:nvSpPr>
          <p:cNvPr id="82" name="テキスト ボックス 81"/>
          <p:cNvSpPr txBox="1"/>
          <p:nvPr/>
        </p:nvSpPr>
        <p:spPr>
          <a:xfrm>
            <a:off x="6037279" y="4842346"/>
            <a:ext cx="102303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Нээх хаах олс</a:t>
            </a:r>
          </a:p>
        </p:txBody>
      </p:sp>
      <p:sp>
        <p:nvSpPr>
          <p:cNvPr id="83" name="テキスト ボックス 82"/>
          <p:cNvSpPr txBox="1"/>
          <p:nvPr/>
        </p:nvSpPr>
        <p:spPr>
          <a:xfrm>
            <a:off x="6007049" y="4620823"/>
            <a:ext cx="39466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Гар</a:t>
            </a:r>
          </a:p>
        </p:txBody>
      </p:sp>
      <p:sp>
        <p:nvSpPr>
          <p:cNvPr id="84" name="テキスト ボックス 83"/>
          <p:cNvSpPr txBox="1"/>
          <p:nvPr/>
        </p:nvSpPr>
        <p:spPr>
          <a:xfrm>
            <a:off x="5839751" y="4163502"/>
            <a:ext cx="598241"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Толгой</a:t>
            </a:r>
          </a:p>
        </p:txBody>
      </p:sp>
    </p:spTree>
    <p:extLst>
      <p:ext uri="{BB962C8B-B14F-4D97-AF65-F5344CB8AC3E}">
        <p14:creationId xmlns:p14="http://schemas.microsoft.com/office/powerpoint/2010/main" val="59491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Аюулгүй ажиллагааны төхөөрөмжүүд</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122473" y="6452605"/>
            <a:ext cx="4873689"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90-р хуудас/ Нэмэлт материалын 36-р хуудас</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p:txBody>
      </p:sp>
      <p:pic>
        <p:nvPicPr>
          <p:cNvPr id="15" name="図 14"/>
          <p:cNvPicPr>
            <a:picLocks noChangeAspect="1"/>
          </p:cNvPicPr>
          <p:nvPr/>
        </p:nvPicPr>
        <p:blipFill>
          <a:blip r:embed="rId3"/>
          <a:stretch>
            <a:fillRect/>
          </a:stretch>
        </p:blipFill>
        <p:spPr>
          <a:xfrm>
            <a:off x="1172250" y="1329877"/>
            <a:ext cx="2610041" cy="2505640"/>
          </a:xfrm>
          <a:prstGeom prst="rect">
            <a:avLst/>
          </a:prstGeom>
        </p:spPr>
      </p:pic>
      <p:pic>
        <p:nvPicPr>
          <p:cNvPr id="16" name="図 15"/>
          <p:cNvPicPr>
            <a:picLocks noChangeAspect="1"/>
          </p:cNvPicPr>
          <p:nvPr/>
        </p:nvPicPr>
        <p:blipFill>
          <a:blip r:embed="rId4"/>
          <a:stretch>
            <a:fillRect/>
          </a:stretch>
        </p:blipFill>
        <p:spPr>
          <a:xfrm>
            <a:off x="4429232" y="1310330"/>
            <a:ext cx="3464455" cy="2314095"/>
          </a:xfrm>
          <a:prstGeom prst="rect">
            <a:avLst/>
          </a:prstGeom>
        </p:spPr>
      </p:pic>
      <p:pic>
        <p:nvPicPr>
          <p:cNvPr id="17" name="図 16"/>
          <p:cNvPicPr>
            <a:picLocks noChangeAspect="1"/>
          </p:cNvPicPr>
          <p:nvPr/>
        </p:nvPicPr>
        <p:blipFill>
          <a:blip r:embed="rId5"/>
          <a:stretch>
            <a:fillRect/>
          </a:stretch>
        </p:blipFill>
        <p:spPr>
          <a:xfrm>
            <a:off x="960730" y="3906208"/>
            <a:ext cx="2846838" cy="2227020"/>
          </a:xfrm>
          <a:prstGeom prst="rect">
            <a:avLst/>
          </a:prstGeom>
        </p:spPr>
      </p:pic>
      <p:pic>
        <p:nvPicPr>
          <p:cNvPr id="18" name="図 17"/>
          <p:cNvPicPr>
            <a:picLocks noChangeAspect="1"/>
          </p:cNvPicPr>
          <p:nvPr/>
        </p:nvPicPr>
        <p:blipFill>
          <a:blip r:embed="rId6"/>
          <a:stretch>
            <a:fillRect/>
          </a:stretch>
        </p:blipFill>
        <p:spPr>
          <a:xfrm>
            <a:off x="4935170" y="3860822"/>
            <a:ext cx="2601230" cy="2272406"/>
          </a:xfrm>
          <a:prstGeom prst="rect">
            <a:avLst/>
          </a:prstGeom>
        </p:spPr>
      </p:pic>
      <p:sp>
        <p:nvSpPr>
          <p:cNvPr id="19" name="テキスト ボックス 18"/>
          <p:cNvSpPr txBox="1"/>
          <p:nvPr/>
        </p:nvSpPr>
        <p:spPr>
          <a:xfrm>
            <a:off x="4542654" y="3632749"/>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Эргэх  зогсоолын тоормосны жишээ</a:t>
            </a:r>
          </a:p>
        </p:txBody>
      </p:sp>
      <p:sp>
        <p:nvSpPr>
          <p:cNvPr id="20" name="テキスト ボックス 19"/>
          <p:cNvSpPr txBox="1"/>
          <p:nvPr/>
        </p:nvSpPr>
        <p:spPr>
          <a:xfrm>
            <a:off x="884863" y="6065297"/>
            <a:ext cx="3237610" cy="261610"/>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Сумны уналтыг зогсоох төхөөрөмжийн жишээ</a:t>
            </a:r>
          </a:p>
        </p:txBody>
      </p:sp>
      <p:sp>
        <p:nvSpPr>
          <p:cNvPr id="21" name="テキスト ボックス 20"/>
          <p:cNvSpPr txBox="1"/>
          <p:nvPr/>
        </p:nvSpPr>
        <p:spPr>
          <a:xfrm>
            <a:off x="4616980" y="6084173"/>
            <a:ext cx="3752320" cy="253916"/>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Сумны суналт агшилтыг зогсоох төхөөрөмжийн жишээ</a:t>
            </a:r>
          </a:p>
        </p:txBody>
      </p:sp>
      <p:sp>
        <p:nvSpPr>
          <p:cNvPr id="22" name="テキスト ボックス 21"/>
          <p:cNvSpPr txBox="1"/>
          <p:nvPr/>
        </p:nvSpPr>
        <p:spPr>
          <a:xfrm>
            <a:off x="884863" y="3722322"/>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Түгжих бариулын жишээ</a:t>
            </a:r>
          </a:p>
        </p:txBody>
      </p:sp>
      <p:sp>
        <p:nvSpPr>
          <p:cNvPr id="25" name="正方形/長方形 24"/>
          <p:cNvSpPr/>
          <p:nvPr/>
        </p:nvSpPr>
        <p:spPr>
          <a:xfrm>
            <a:off x="1172250" y="1356886"/>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6" name="正方形/長方形 25"/>
          <p:cNvSpPr/>
          <p:nvPr/>
        </p:nvSpPr>
        <p:spPr>
          <a:xfrm>
            <a:off x="2436227" y="1347923"/>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7" name="正方形/長方形 26"/>
          <p:cNvSpPr/>
          <p:nvPr/>
        </p:nvSpPr>
        <p:spPr>
          <a:xfrm>
            <a:off x="2255520" y="2286860"/>
            <a:ext cx="467894" cy="17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8" name="正方形/長方形 27"/>
          <p:cNvSpPr/>
          <p:nvPr/>
        </p:nvSpPr>
        <p:spPr>
          <a:xfrm>
            <a:off x="1877431" y="2839314"/>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9" name="正方形/長方形 28"/>
          <p:cNvSpPr/>
          <p:nvPr/>
        </p:nvSpPr>
        <p:spPr>
          <a:xfrm>
            <a:off x="2680582" y="2914332"/>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0" name="正方形/長方形 29"/>
          <p:cNvSpPr/>
          <p:nvPr/>
        </p:nvSpPr>
        <p:spPr>
          <a:xfrm>
            <a:off x="4718000" y="1346373"/>
            <a:ext cx="631240" cy="161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1" name="正方形/長方形 30"/>
          <p:cNvSpPr/>
          <p:nvPr/>
        </p:nvSpPr>
        <p:spPr>
          <a:xfrm>
            <a:off x="4371160" y="168402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2" name="正方形/長方形 31"/>
          <p:cNvSpPr/>
          <p:nvPr/>
        </p:nvSpPr>
        <p:spPr>
          <a:xfrm>
            <a:off x="5276876" y="171450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3" name="正方形/長方形 32"/>
          <p:cNvSpPr/>
          <p:nvPr/>
        </p:nvSpPr>
        <p:spPr>
          <a:xfrm>
            <a:off x="4500830" y="2339796"/>
            <a:ext cx="932230" cy="28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4" name="正方形/長方形 33"/>
          <p:cNvSpPr/>
          <p:nvPr/>
        </p:nvSpPr>
        <p:spPr>
          <a:xfrm>
            <a:off x="4846521" y="2769552"/>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5" name="正方形/長方形 34"/>
          <p:cNvSpPr/>
          <p:nvPr/>
        </p:nvSpPr>
        <p:spPr>
          <a:xfrm>
            <a:off x="5593080" y="1990164"/>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6" name="正方形/長方形 35"/>
          <p:cNvSpPr/>
          <p:nvPr/>
        </p:nvSpPr>
        <p:spPr>
          <a:xfrm>
            <a:off x="7271260" y="2062480"/>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7" name="正方形/長方形 36"/>
          <p:cNvSpPr/>
          <p:nvPr/>
        </p:nvSpPr>
        <p:spPr>
          <a:xfrm>
            <a:off x="5809666" y="2737115"/>
            <a:ext cx="216586" cy="812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8" name="正方形/長方形 37"/>
          <p:cNvSpPr/>
          <p:nvPr/>
        </p:nvSpPr>
        <p:spPr>
          <a:xfrm>
            <a:off x="1318452" y="4375882"/>
            <a:ext cx="623226" cy="1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9" name="正方形/長方形 38"/>
          <p:cNvSpPr/>
          <p:nvPr/>
        </p:nvSpPr>
        <p:spPr>
          <a:xfrm>
            <a:off x="1623059" y="4484174"/>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0" name="正方形/長方形 39"/>
          <p:cNvSpPr/>
          <p:nvPr/>
        </p:nvSpPr>
        <p:spPr>
          <a:xfrm>
            <a:off x="1105969" y="5411976"/>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1" name="正方形/長方形 40"/>
          <p:cNvSpPr/>
          <p:nvPr/>
        </p:nvSpPr>
        <p:spPr>
          <a:xfrm>
            <a:off x="2727279" y="4837532"/>
            <a:ext cx="579801" cy="107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2" name="正方形/長方形 41"/>
          <p:cNvSpPr/>
          <p:nvPr/>
        </p:nvSpPr>
        <p:spPr>
          <a:xfrm>
            <a:off x="5067196" y="4137821"/>
            <a:ext cx="480164" cy="318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4" name="正方形/長方形 43"/>
          <p:cNvSpPr/>
          <p:nvPr/>
        </p:nvSpPr>
        <p:spPr>
          <a:xfrm>
            <a:off x="6306537" y="4030155"/>
            <a:ext cx="551463"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5" name="正方形/長方形 44"/>
          <p:cNvSpPr/>
          <p:nvPr/>
        </p:nvSpPr>
        <p:spPr>
          <a:xfrm>
            <a:off x="6795838" y="4729866"/>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6" name="正方形/長方形 45"/>
          <p:cNvSpPr/>
          <p:nvPr/>
        </p:nvSpPr>
        <p:spPr>
          <a:xfrm>
            <a:off x="6821680" y="514412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7" name="正方形/長方形 46"/>
          <p:cNvSpPr/>
          <p:nvPr/>
        </p:nvSpPr>
        <p:spPr>
          <a:xfrm>
            <a:off x="6614517" y="559619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8" name="正方形/長方形 47"/>
          <p:cNvSpPr/>
          <p:nvPr/>
        </p:nvSpPr>
        <p:spPr>
          <a:xfrm>
            <a:off x="5627429" y="5518207"/>
            <a:ext cx="580739" cy="34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3" name="テキスト ボックス 22"/>
          <p:cNvSpPr txBox="1"/>
          <p:nvPr/>
        </p:nvSpPr>
        <p:spPr>
          <a:xfrm>
            <a:off x="960730" y="1389474"/>
            <a:ext cx="1242648"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Буух үед (түгжих)</a:t>
            </a:r>
          </a:p>
        </p:txBody>
      </p:sp>
      <p:sp>
        <p:nvSpPr>
          <p:cNvPr id="49" name="テキスト ボックス 48"/>
          <p:cNvSpPr txBox="1"/>
          <p:nvPr/>
        </p:nvSpPr>
        <p:spPr>
          <a:xfrm>
            <a:off x="2314416" y="1380511"/>
            <a:ext cx="238558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Ажиллаж байх үед (түгжээг мултлах)</a:t>
            </a:r>
          </a:p>
        </p:txBody>
      </p:sp>
      <p:sp>
        <p:nvSpPr>
          <p:cNvPr id="50" name="テキスト ボックス 49"/>
          <p:cNvSpPr txBox="1"/>
          <p:nvPr/>
        </p:nvSpPr>
        <p:spPr>
          <a:xfrm>
            <a:off x="2224196" y="2220686"/>
            <a:ext cx="753732" cy="400110"/>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Стандарт</a:t>
            </a:r>
            <a:r>
              <a:rPr lang="en-US" altLang="ja-JP" sz="1000" dirty="0">
                <a:latin typeface="Arial" panose="020B0604020202020204" pitchFamily="34" charset="0"/>
                <a:ea typeface="HGP明朝B" panose="02020800000000000000" pitchFamily="18" charset="-128"/>
                <a:cs typeface="Arial" panose="020B0604020202020204" pitchFamily="34" charset="0"/>
              </a:rPr>
              <a:t/>
            </a:r>
            <a:br>
              <a:rPr lang="en-US" altLang="ja-JP" sz="1000" dirty="0">
                <a:latin typeface="Arial" panose="020B0604020202020204" pitchFamily="34" charset="0"/>
                <a:ea typeface="HGP明朝B" panose="02020800000000000000" pitchFamily="18" charset="-128"/>
                <a:cs typeface="Arial" panose="020B0604020202020204" pitchFamily="34" charset="0"/>
              </a:rPr>
            </a:br>
            <a:r>
              <a:rPr lang="mn" sz="1000">
                <a:latin typeface="Arial" panose="020B0604020202020204" pitchFamily="34" charset="0"/>
                <a:ea typeface="HGP明朝B" panose="02020800000000000000" pitchFamily="18" charset="-128"/>
                <a:cs typeface="Arial" panose="020B0604020202020204" pitchFamily="34" charset="0"/>
              </a:rPr>
              <a:t>Байрлал</a:t>
            </a:r>
          </a:p>
        </p:txBody>
      </p:sp>
      <p:sp>
        <p:nvSpPr>
          <p:cNvPr id="51" name="テキスト ボックス 50"/>
          <p:cNvSpPr txBox="1"/>
          <p:nvPr/>
        </p:nvSpPr>
        <p:spPr>
          <a:xfrm>
            <a:off x="1855110" y="2838132"/>
            <a:ext cx="59182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Түгжээ</a:t>
            </a:r>
          </a:p>
        </p:txBody>
      </p:sp>
      <p:sp>
        <p:nvSpPr>
          <p:cNvPr id="52" name="テキスト ボックス 51"/>
          <p:cNvSpPr txBox="1"/>
          <p:nvPr/>
        </p:nvSpPr>
        <p:spPr>
          <a:xfrm>
            <a:off x="2635313" y="2944640"/>
            <a:ext cx="417102"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Сул</a:t>
            </a:r>
          </a:p>
        </p:txBody>
      </p:sp>
      <p:sp>
        <p:nvSpPr>
          <p:cNvPr id="53" name="テキスト ボックス 52"/>
          <p:cNvSpPr txBox="1"/>
          <p:nvPr/>
        </p:nvSpPr>
        <p:spPr>
          <a:xfrm>
            <a:off x="4675677" y="1313790"/>
            <a:ext cx="98616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Эргэх бариул</a:t>
            </a:r>
          </a:p>
        </p:txBody>
      </p:sp>
      <p:sp>
        <p:nvSpPr>
          <p:cNvPr id="54" name="テキスト ボックス 53"/>
          <p:cNvSpPr txBox="1"/>
          <p:nvPr/>
        </p:nvSpPr>
        <p:spPr>
          <a:xfrm>
            <a:off x="4351157" y="1534918"/>
            <a:ext cx="744114"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Товчлуур</a:t>
            </a:r>
          </a:p>
        </p:txBody>
      </p:sp>
      <p:sp>
        <p:nvSpPr>
          <p:cNvPr id="55" name="テキスト ボックス 54"/>
          <p:cNvSpPr txBox="1"/>
          <p:nvPr/>
        </p:nvSpPr>
        <p:spPr>
          <a:xfrm>
            <a:off x="5174529" y="1694938"/>
            <a:ext cx="92204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Цаг хэмжигч</a:t>
            </a:r>
          </a:p>
        </p:txBody>
      </p:sp>
      <p:sp>
        <p:nvSpPr>
          <p:cNvPr id="56" name="テキスト ボックス 55"/>
          <p:cNvSpPr txBox="1"/>
          <p:nvPr/>
        </p:nvSpPr>
        <p:spPr>
          <a:xfrm>
            <a:off x="5552118" y="1928745"/>
            <a:ext cx="138531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Цахилгаан хавхлага</a:t>
            </a:r>
          </a:p>
        </p:txBody>
      </p:sp>
      <p:sp>
        <p:nvSpPr>
          <p:cNvPr id="57" name="テキスト ボックス 56"/>
          <p:cNvSpPr txBox="1"/>
          <p:nvPr/>
        </p:nvSpPr>
        <p:spPr>
          <a:xfrm>
            <a:off x="7276748" y="2272097"/>
            <a:ext cx="918841"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Эргэх мотор</a:t>
            </a:r>
          </a:p>
        </p:txBody>
      </p:sp>
      <p:sp>
        <p:nvSpPr>
          <p:cNvPr id="59" name="テキスト ボックス 58"/>
          <p:cNvSpPr txBox="1"/>
          <p:nvPr/>
        </p:nvSpPr>
        <p:spPr>
          <a:xfrm>
            <a:off x="4813047" y="2264556"/>
            <a:ext cx="587020" cy="215444"/>
          </a:xfrm>
          <a:prstGeom prst="rect">
            <a:avLst/>
          </a:prstGeom>
          <a:noFill/>
        </p:spPr>
        <p:txBody>
          <a:bodyPr wrap="none" rtlCol="0">
            <a:spAutoFit/>
          </a:bodyPr>
          <a:lstStyle/>
          <a:p>
            <a:pPr rtl="0"/>
            <a:r>
              <a:rPr lang="mn" sz="800">
                <a:latin typeface="Arial" panose="020B0604020202020204" pitchFamily="34" charset="0"/>
                <a:ea typeface="HGP明朝B" panose="02020800000000000000" pitchFamily="18" charset="-128"/>
                <a:cs typeface="Arial" panose="020B0604020202020204" pitchFamily="34" charset="0"/>
              </a:rPr>
              <a:t>Батерей</a:t>
            </a:r>
          </a:p>
        </p:txBody>
      </p:sp>
      <p:sp>
        <p:nvSpPr>
          <p:cNvPr id="60" name="テキスト ボックス 59"/>
          <p:cNvSpPr txBox="1"/>
          <p:nvPr/>
        </p:nvSpPr>
        <p:spPr>
          <a:xfrm>
            <a:off x="4379170" y="2459586"/>
            <a:ext cx="962123" cy="215444"/>
          </a:xfrm>
          <a:prstGeom prst="rect">
            <a:avLst/>
          </a:prstGeom>
          <a:noFill/>
        </p:spPr>
        <p:txBody>
          <a:bodyPr wrap="none" rtlCol="0">
            <a:spAutoFit/>
          </a:bodyPr>
          <a:lstStyle/>
          <a:p>
            <a:pPr rtl="0"/>
            <a:r>
              <a:rPr lang="mn" sz="800" dirty="0">
                <a:latin typeface="Arial" panose="020B0604020202020204" pitchFamily="34" charset="0"/>
                <a:ea typeface="HGP明朝B" panose="02020800000000000000" pitchFamily="18" charset="-128"/>
                <a:cs typeface="Arial" panose="020B0604020202020204" pitchFamily="34" charset="0"/>
              </a:rPr>
              <a:t>Хяналтын насос</a:t>
            </a:r>
          </a:p>
        </p:txBody>
      </p:sp>
      <p:sp>
        <p:nvSpPr>
          <p:cNvPr id="61" name="テキスト ボックス 60"/>
          <p:cNvSpPr txBox="1"/>
          <p:nvPr/>
        </p:nvSpPr>
        <p:spPr>
          <a:xfrm>
            <a:off x="4820452" y="2686390"/>
            <a:ext cx="684803" cy="215444"/>
          </a:xfrm>
          <a:prstGeom prst="rect">
            <a:avLst/>
          </a:prstGeom>
          <a:noFill/>
        </p:spPr>
        <p:txBody>
          <a:bodyPr wrap="none" rtlCol="0">
            <a:spAutoFit/>
          </a:bodyPr>
          <a:lstStyle/>
          <a:p>
            <a:pPr rtl="0"/>
            <a:r>
              <a:rPr lang="mn" sz="800">
                <a:latin typeface="Arial" panose="020B0604020202020204" pitchFamily="34" charset="0"/>
                <a:ea typeface="HGP明朝B" panose="02020800000000000000" pitchFamily="18" charset="-128"/>
                <a:cs typeface="Arial" panose="020B0604020202020204" pitchFamily="34" charset="0"/>
              </a:rPr>
              <a:t>Хөдөлгүүр</a:t>
            </a:r>
          </a:p>
        </p:txBody>
      </p:sp>
      <p:sp>
        <p:nvSpPr>
          <p:cNvPr id="62" name="テキスト ボックス 61"/>
          <p:cNvSpPr txBox="1"/>
          <p:nvPr/>
        </p:nvSpPr>
        <p:spPr>
          <a:xfrm>
            <a:off x="5788824" y="2663266"/>
            <a:ext cx="517713" cy="246221"/>
          </a:xfrm>
          <a:prstGeom prst="rect">
            <a:avLst/>
          </a:prstGeom>
          <a:noFill/>
        </p:spPr>
        <p:txBody>
          <a:bodyPr wrap="square" rtlCol="0">
            <a:spAutoFit/>
          </a:bodyPr>
          <a:lstStyle/>
          <a:p>
            <a:pPr rtl="0"/>
            <a:r>
              <a:rPr lang="mn" sz="500" dirty="0">
                <a:latin typeface="Arial" panose="020B0604020202020204" pitchFamily="34" charset="0"/>
                <a:ea typeface="HGP明朝B" panose="02020800000000000000" pitchFamily="18" charset="-128"/>
                <a:cs typeface="Arial" panose="020B0604020202020204" pitchFamily="34" charset="0"/>
              </a:rPr>
              <a:t>Гидравлик тосны сав</a:t>
            </a:r>
          </a:p>
        </p:txBody>
      </p:sp>
      <p:sp>
        <p:nvSpPr>
          <p:cNvPr id="63" name="テキスト ボックス 62"/>
          <p:cNvSpPr txBox="1"/>
          <p:nvPr/>
        </p:nvSpPr>
        <p:spPr>
          <a:xfrm>
            <a:off x="1433595" y="4298448"/>
            <a:ext cx="1452642" cy="400110"/>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Буцахаас хамгаалагч</a:t>
            </a:r>
            <a:r>
              <a:rPr lang="en-US" altLang="ja-JP" sz="1000" dirty="0">
                <a:latin typeface="Arial" panose="020B0604020202020204" pitchFamily="34" charset="0"/>
                <a:ea typeface="HGP明朝B" panose="02020800000000000000" pitchFamily="18" charset="-128"/>
                <a:cs typeface="Arial" panose="020B0604020202020204" pitchFamily="34" charset="0"/>
              </a:rPr>
              <a:t/>
            </a:r>
            <a:br>
              <a:rPr lang="en-US" altLang="ja-JP" sz="1000" dirty="0">
                <a:latin typeface="Arial" panose="020B0604020202020204" pitchFamily="34" charset="0"/>
                <a:ea typeface="HGP明朝B" panose="02020800000000000000" pitchFamily="18" charset="-128"/>
                <a:cs typeface="Arial" panose="020B0604020202020204" pitchFamily="34" charset="0"/>
              </a:rPr>
            </a:br>
            <a:endParaRPr lang="en-US" altLang="ja-JP" sz="1000" dirty="0">
              <a:latin typeface="Arial" panose="020B0604020202020204" pitchFamily="34" charset="0"/>
              <a:ea typeface="HGP明朝B" panose="02020800000000000000" pitchFamily="18" charset="-128"/>
              <a:cs typeface="Arial" panose="020B0604020202020204" pitchFamily="34" charset="0"/>
            </a:endParaRPr>
          </a:p>
        </p:txBody>
      </p:sp>
      <p:sp>
        <p:nvSpPr>
          <p:cNvPr id="64" name="テキスト ボックス 63"/>
          <p:cNvSpPr txBox="1"/>
          <p:nvPr/>
        </p:nvSpPr>
        <p:spPr>
          <a:xfrm>
            <a:off x="1028873" y="5370154"/>
            <a:ext cx="42992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Сум</a:t>
            </a:r>
          </a:p>
        </p:txBody>
      </p:sp>
      <p:sp>
        <p:nvSpPr>
          <p:cNvPr id="65" name="テキスト ボックス 64"/>
          <p:cNvSpPr txBox="1"/>
          <p:nvPr/>
        </p:nvSpPr>
        <p:spPr>
          <a:xfrm>
            <a:off x="2706474" y="4747179"/>
            <a:ext cx="65594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А Хүрээ</a:t>
            </a:r>
          </a:p>
        </p:txBody>
      </p:sp>
      <p:sp>
        <p:nvSpPr>
          <p:cNvPr id="66" name="テキスト ボックス 65"/>
          <p:cNvSpPr txBox="1"/>
          <p:nvPr/>
        </p:nvSpPr>
        <p:spPr>
          <a:xfrm>
            <a:off x="6249489" y="3956606"/>
            <a:ext cx="118974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Мултарсан газар</a:t>
            </a:r>
          </a:p>
        </p:txBody>
      </p:sp>
      <p:sp>
        <p:nvSpPr>
          <p:cNvPr id="67" name="テキスト ボックス 66"/>
          <p:cNvSpPr txBox="1"/>
          <p:nvPr/>
        </p:nvSpPr>
        <p:spPr>
          <a:xfrm>
            <a:off x="4897136" y="4104358"/>
            <a:ext cx="1079142" cy="400110"/>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Сум ороогч</a:t>
            </a:r>
            <a:r>
              <a:rPr lang="en-US" altLang="ja-JP" sz="1000" dirty="0">
                <a:latin typeface="Arial" panose="020B0604020202020204" pitchFamily="34" charset="0"/>
                <a:ea typeface="HGP明朝B" panose="02020800000000000000" pitchFamily="18" charset="-128"/>
                <a:cs typeface="Arial" panose="020B0604020202020204" pitchFamily="34" charset="0"/>
              </a:rPr>
              <a:t/>
            </a:r>
            <a:br>
              <a:rPr lang="en-US" altLang="ja-JP" sz="1000" dirty="0">
                <a:latin typeface="Arial" panose="020B0604020202020204" pitchFamily="34" charset="0"/>
                <a:ea typeface="HGP明朝B" panose="02020800000000000000" pitchFamily="18" charset="-128"/>
                <a:cs typeface="Arial" panose="020B0604020202020204" pitchFamily="34" charset="0"/>
              </a:rPr>
            </a:br>
            <a:r>
              <a:rPr lang="mn" sz="1000">
                <a:latin typeface="Arial" panose="020B0604020202020204" pitchFamily="34" charset="0"/>
                <a:ea typeface="HGP明朝B" panose="02020800000000000000" pitchFamily="18" charset="-128"/>
                <a:cs typeface="Arial" panose="020B0604020202020204" pitchFamily="34" charset="0"/>
              </a:rPr>
              <a:t>Өргөх байрлал</a:t>
            </a:r>
          </a:p>
        </p:txBody>
      </p:sp>
      <p:sp>
        <p:nvSpPr>
          <p:cNvPr id="68" name="テキスト ボックス 67"/>
          <p:cNvSpPr txBox="1"/>
          <p:nvPr/>
        </p:nvSpPr>
        <p:spPr>
          <a:xfrm>
            <a:off x="5466463" y="5392359"/>
            <a:ext cx="93807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Боолтын урт</a:t>
            </a:r>
          </a:p>
        </p:txBody>
      </p:sp>
      <p:sp>
        <p:nvSpPr>
          <p:cNvPr id="69" name="テキスト ボックス 68"/>
          <p:cNvSpPr txBox="1"/>
          <p:nvPr/>
        </p:nvSpPr>
        <p:spPr>
          <a:xfrm>
            <a:off x="5446107" y="5698761"/>
            <a:ext cx="731290" cy="184666"/>
          </a:xfrm>
          <a:prstGeom prst="rect">
            <a:avLst/>
          </a:prstGeom>
          <a:noFill/>
        </p:spPr>
        <p:txBody>
          <a:bodyPr wrap="none" rtlCol="0">
            <a:spAutoFit/>
          </a:bodyPr>
          <a:lstStyle/>
          <a:p>
            <a:pPr algn="ctr" rtl="0"/>
            <a:r>
              <a:rPr lang="mn" sz="300" dirty="0">
                <a:latin typeface="Arial" panose="020B0604020202020204" pitchFamily="34" charset="0"/>
                <a:ea typeface="HGP明朝B" panose="02020800000000000000" pitchFamily="18" charset="-128"/>
                <a:cs typeface="Arial" panose="020B0604020202020204" pitchFamily="34" charset="0"/>
              </a:rPr>
              <a:t>Ажиллагааны нарийвчлал</a:t>
            </a:r>
            <a:endParaRPr lang="en-US" altLang="ja-JP" sz="300" dirty="0">
              <a:latin typeface="Arial" panose="020B0604020202020204" pitchFamily="34" charset="0"/>
              <a:ea typeface="HGP明朝B" panose="02020800000000000000" pitchFamily="18" charset="-128"/>
              <a:cs typeface="Arial" panose="020B0604020202020204" pitchFamily="34" charset="0"/>
            </a:endParaRPr>
          </a:p>
          <a:p>
            <a:pPr algn="ctr" rtl="0"/>
            <a:r>
              <a:rPr lang="mn" sz="300" dirty="0">
                <a:latin typeface="Arial" panose="020B0604020202020204" pitchFamily="34" charset="0"/>
                <a:ea typeface="HGP明朝B" panose="02020800000000000000" pitchFamily="18" charset="-128"/>
                <a:cs typeface="Arial" panose="020B0604020202020204" pitchFamily="34" charset="0"/>
              </a:rPr>
              <a:t>Тохируулга хийх зориулалттай</a:t>
            </a:r>
          </a:p>
        </p:txBody>
      </p:sp>
      <p:sp>
        <p:nvSpPr>
          <p:cNvPr id="5" name="大かっこ 4"/>
          <p:cNvSpPr/>
          <p:nvPr/>
        </p:nvSpPr>
        <p:spPr>
          <a:xfrm>
            <a:off x="5544160" y="5621727"/>
            <a:ext cx="552953" cy="371731"/>
          </a:xfrm>
          <a:prstGeom prst="bracketPair">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70" name="テキスト ボックス 69"/>
          <p:cNvSpPr txBox="1"/>
          <p:nvPr/>
        </p:nvSpPr>
        <p:spPr>
          <a:xfrm>
            <a:off x="6715671" y="4638094"/>
            <a:ext cx="962123"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Зогсоох болт</a:t>
            </a:r>
          </a:p>
        </p:txBody>
      </p:sp>
      <p:sp>
        <p:nvSpPr>
          <p:cNvPr id="71" name="テキスト ボックス 70"/>
          <p:cNvSpPr txBox="1"/>
          <p:nvPr/>
        </p:nvSpPr>
        <p:spPr>
          <a:xfrm>
            <a:off x="6753379" y="5065605"/>
            <a:ext cx="42992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Сум</a:t>
            </a:r>
          </a:p>
        </p:txBody>
      </p:sp>
      <p:sp>
        <p:nvSpPr>
          <p:cNvPr id="72" name="テキスト ボックス 71"/>
          <p:cNvSpPr txBox="1"/>
          <p:nvPr/>
        </p:nvSpPr>
        <p:spPr>
          <a:xfrm>
            <a:off x="6566853" y="5492609"/>
            <a:ext cx="45397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80°</a:t>
            </a:r>
            <a:endParaRPr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Tree>
    <p:extLst>
      <p:ext uri="{BB962C8B-B14F-4D97-AF65-F5344CB8AC3E}">
        <p14:creationId xmlns:p14="http://schemas.microsoft.com/office/powerpoint/2010/main" val="307487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439407" y="1268384"/>
            <a:ext cx="4048125" cy="1362075"/>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2000" dirty="0">
                <a:latin typeface="Arial" panose="020B0604020202020204" pitchFamily="34" charset="0"/>
                <a:ea typeface="Meiryo UI" panose="020B0604030504040204" pitchFamily="50" charset="-128"/>
                <a:cs typeface="Arial" panose="020B0604020202020204" pitchFamily="34" charset="0"/>
              </a:rPr>
              <a:t>Газар тэгшлэх/ тээвэрлэх/ ачих зориулалт бүхий машин механизм</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054600" y="5922668"/>
            <a:ext cx="3941562" cy="461665"/>
          </a:xfrm>
          <a:prstGeom prst="rect">
            <a:avLst/>
          </a:prstGeom>
          <a:noFill/>
          <a:ln>
            <a:solidFill>
              <a:schemeClr val="tx1"/>
            </a:solidFill>
          </a:ln>
        </p:spPr>
        <p:txBody>
          <a:bodyPr wrap="square" rtlCol="0">
            <a:spAutoFit/>
          </a:bodyPr>
          <a:lstStyle/>
          <a:p>
            <a:pPr algn="r" rtl="0"/>
            <a:r>
              <a:rPr lang="mn" sz="1200" dirty="0">
                <a:solidFill>
                  <a:prstClr val="black"/>
                </a:solidFill>
                <a:latin typeface="Arial" panose="020B0604020202020204" pitchFamily="34" charset="0"/>
                <a:cs typeface="Arial" panose="020B0604020202020204" pitchFamily="34" charset="0"/>
              </a:rPr>
              <a:t>Материалын 2-р хуудас/ Нэмэлт материалын 5-р хуудас</a:t>
            </a:r>
          </a:p>
        </p:txBody>
      </p:sp>
      <p:pic>
        <p:nvPicPr>
          <p:cNvPr id="3" name="図 2"/>
          <p:cNvPicPr>
            <a:picLocks noChangeAspect="1"/>
          </p:cNvPicPr>
          <p:nvPr/>
        </p:nvPicPr>
        <p:blipFill>
          <a:blip r:embed="rId4"/>
          <a:stretch>
            <a:fillRect/>
          </a:stretch>
        </p:blipFill>
        <p:spPr>
          <a:xfrm>
            <a:off x="940809" y="1467282"/>
            <a:ext cx="3209925" cy="3590925"/>
          </a:xfrm>
          <a:prstGeom prst="rect">
            <a:avLst/>
          </a:prstGeom>
        </p:spPr>
      </p:pic>
      <p:pic>
        <p:nvPicPr>
          <p:cNvPr id="9" name="図 8"/>
          <p:cNvPicPr>
            <a:picLocks noChangeAspect="1"/>
          </p:cNvPicPr>
          <p:nvPr/>
        </p:nvPicPr>
        <p:blipFill>
          <a:blip r:embed="rId5"/>
          <a:stretch>
            <a:fillRect/>
          </a:stretch>
        </p:blipFill>
        <p:spPr>
          <a:xfrm>
            <a:off x="4858507" y="2740458"/>
            <a:ext cx="3209925" cy="2724150"/>
          </a:xfrm>
          <a:prstGeom prst="rect">
            <a:avLst/>
          </a:prstGeom>
        </p:spPr>
      </p:pic>
      <p:sp>
        <p:nvSpPr>
          <p:cNvPr id="11" name="テキスト ボックス 10"/>
          <p:cNvSpPr txBox="1"/>
          <p:nvPr/>
        </p:nvSpPr>
        <p:spPr>
          <a:xfrm>
            <a:off x="1126761" y="5071180"/>
            <a:ext cx="331264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Бульдозерын жишээ</a:t>
            </a:r>
          </a:p>
        </p:txBody>
      </p:sp>
      <p:sp>
        <p:nvSpPr>
          <p:cNvPr id="12" name="テキスト ボックス 11"/>
          <p:cNvSpPr txBox="1"/>
          <p:nvPr/>
        </p:nvSpPr>
        <p:spPr>
          <a:xfrm>
            <a:off x="4807146" y="2550004"/>
            <a:ext cx="331264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Ковшийн жишээ</a:t>
            </a:r>
          </a:p>
        </p:txBody>
      </p:sp>
      <p:sp>
        <p:nvSpPr>
          <p:cNvPr id="13" name="テキスト ボックス 12"/>
          <p:cNvSpPr txBox="1"/>
          <p:nvPr/>
        </p:nvSpPr>
        <p:spPr>
          <a:xfrm>
            <a:off x="4807146" y="5389766"/>
            <a:ext cx="331264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Хусагчийн жишээ</a:t>
            </a:r>
          </a:p>
        </p:txBody>
      </p:sp>
    </p:spTree>
    <p:extLst>
      <p:ext uri="{BB962C8B-B14F-4D97-AF65-F5344CB8AC3E}">
        <p14:creationId xmlns:p14="http://schemas.microsoft.com/office/powerpoint/2010/main" val="3364108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64084" y="1209935"/>
            <a:ext cx="3589707" cy="2659246"/>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Автогрейдер</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297212" y="6452605"/>
            <a:ext cx="4698950"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92-р хуудас/ Нэмэлт материалын 38-р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
          <p:cNvSpPr txBox="1"/>
          <p:nvPr/>
        </p:nvSpPr>
        <p:spPr>
          <a:xfrm>
            <a:off x="1242268" y="6053581"/>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Анжист төхөөрөмжийн жишээ</a:t>
            </a:r>
          </a:p>
        </p:txBody>
      </p:sp>
      <p:pic>
        <p:nvPicPr>
          <p:cNvPr id="3" name="図 2"/>
          <p:cNvPicPr>
            <a:picLocks noChangeAspect="1"/>
          </p:cNvPicPr>
          <p:nvPr/>
        </p:nvPicPr>
        <p:blipFill>
          <a:blip r:embed="rId4"/>
          <a:stretch>
            <a:fillRect/>
          </a:stretch>
        </p:blipFill>
        <p:spPr>
          <a:xfrm>
            <a:off x="4715336" y="1287152"/>
            <a:ext cx="3595828" cy="4791961"/>
          </a:xfrm>
          <a:prstGeom prst="rect">
            <a:avLst/>
          </a:prstGeom>
        </p:spPr>
      </p:pic>
      <p:pic>
        <p:nvPicPr>
          <p:cNvPr id="8" name="図 7"/>
          <p:cNvPicPr>
            <a:picLocks noChangeAspect="1"/>
          </p:cNvPicPr>
          <p:nvPr/>
        </p:nvPicPr>
        <p:blipFill>
          <a:blip r:embed="rId5"/>
          <a:stretch>
            <a:fillRect/>
          </a:stretch>
        </p:blipFill>
        <p:spPr>
          <a:xfrm>
            <a:off x="1541860" y="3964563"/>
            <a:ext cx="2638425" cy="2114550"/>
          </a:xfrm>
          <a:prstGeom prst="rect">
            <a:avLst/>
          </a:prstGeom>
        </p:spPr>
      </p:pic>
      <p:sp>
        <p:nvSpPr>
          <p:cNvPr id="13" name="テキスト ボックス 12"/>
          <p:cNvSpPr txBox="1"/>
          <p:nvPr/>
        </p:nvSpPr>
        <p:spPr>
          <a:xfrm>
            <a:off x="1242267" y="3767615"/>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Хутгат төхөөрөмжийн жишээ</a:t>
            </a:r>
          </a:p>
        </p:txBody>
      </p:sp>
      <p:sp>
        <p:nvSpPr>
          <p:cNvPr id="14" name="テキスト ボックス 13"/>
          <p:cNvSpPr txBox="1"/>
          <p:nvPr/>
        </p:nvSpPr>
        <p:spPr>
          <a:xfrm>
            <a:off x="4479877" y="6010791"/>
            <a:ext cx="3779826" cy="230832"/>
          </a:xfrm>
          <a:prstGeom prst="rect">
            <a:avLst/>
          </a:prstGeom>
          <a:noFill/>
          <a:ln>
            <a:noFill/>
          </a:ln>
        </p:spPr>
        <p:txBody>
          <a:bodyPr wrap="square" rtlCol="0">
            <a:spAutoFit/>
          </a:bodyPr>
          <a:lstStyle/>
          <a:p>
            <a:pPr algn="ctr" rtl="0"/>
            <a:r>
              <a:rPr lang="mn" sz="900" dirty="0">
                <a:solidFill>
                  <a:prstClr val="black"/>
                </a:solidFill>
                <a:latin typeface="Arial" panose="020B0604020202020204" pitchFamily="34" charset="0"/>
                <a:cs typeface="Arial" panose="020B0604020202020204" pitchFamily="34" charset="0"/>
              </a:rPr>
              <a:t>Автогрейдерийн ажлын тоног төхөөрөмж ашиглалтын жишээ</a:t>
            </a:r>
          </a:p>
        </p:txBody>
      </p:sp>
      <p:sp>
        <p:nvSpPr>
          <p:cNvPr id="7" name="正方形/長方形 6"/>
          <p:cNvSpPr/>
          <p:nvPr/>
        </p:nvSpPr>
        <p:spPr>
          <a:xfrm>
            <a:off x="819150" y="1644650"/>
            <a:ext cx="273050" cy="11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5" name="正方形/長方形 14"/>
          <p:cNvSpPr/>
          <p:nvPr/>
        </p:nvSpPr>
        <p:spPr>
          <a:xfrm>
            <a:off x="1192362" y="2120485"/>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6" name="正方形/長方形 15"/>
          <p:cNvSpPr/>
          <p:nvPr/>
        </p:nvSpPr>
        <p:spPr>
          <a:xfrm>
            <a:off x="1502570" y="2584483"/>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7" name="正方形/長方形 16"/>
          <p:cNvSpPr/>
          <p:nvPr/>
        </p:nvSpPr>
        <p:spPr>
          <a:xfrm>
            <a:off x="1519958" y="3017232"/>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8" name="正方形/長方形 17"/>
          <p:cNvSpPr/>
          <p:nvPr/>
        </p:nvSpPr>
        <p:spPr>
          <a:xfrm>
            <a:off x="2644453" y="3547984"/>
            <a:ext cx="905197" cy="16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9" name="正方形/長方形 18"/>
          <p:cNvSpPr/>
          <p:nvPr/>
        </p:nvSpPr>
        <p:spPr>
          <a:xfrm>
            <a:off x="2321665" y="1547252"/>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0" name="正方形/長方形 19"/>
          <p:cNvSpPr/>
          <p:nvPr/>
        </p:nvSpPr>
        <p:spPr>
          <a:xfrm>
            <a:off x="3805827" y="1447137"/>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1" name="正方形/長方形 20"/>
          <p:cNvSpPr/>
          <p:nvPr/>
        </p:nvSpPr>
        <p:spPr>
          <a:xfrm>
            <a:off x="3735058" y="1701649"/>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2" name="正方形/長方形 21"/>
          <p:cNvSpPr/>
          <p:nvPr/>
        </p:nvSpPr>
        <p:spPr>
          <a:xfrm>
            <a:off x="3709679" y="2005912"/>
            <a:ext cx="587533" cy="12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5" name="テキスト ボックス 4"/>
          <p:cNvSpPr txBox="1"/>
          <p:nvPr/>
        </p:nvSpPr>
        <p:spPr>
          <a:xfrm>
            <a:off x="682557" y="1583215"/>
            <a:ext cx="114165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Өндгөн холбоос</a:t>
            </a:r>
          </a:p>
        </p:txBody>
      </p:sp>
      <p:sp>
        <p:nvSpPr>
          <p:cNvPr id="23" name="テキスト ボックス 22"/>
          <p:cNvSpPr txBox="1"/>
          <p:nvPr/>
        </p:nvSpPr>
        <p:spPr>
          <a:xfrm>
            <a:off x="1018421" y="2091866"/>
            <a:ext cx="65594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Татлага</a:t>
            </a:r>
          </a:p>
        </p:txBody>
      </p:sp>
      <p:sp>
        <p:nvSpPr>
          <p:cNvPr id="24" name="テキスト ボックス 23"/>
          <p:cNvSpPr txBox="1"/>
          <p:nvPr/>
        </p:nvSpPr>
        <p:spPr>
          <a:xfrm>
            <a:off x="1257549" y="2528552"/>
            <a:ext cx="593432"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Тойрог</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25" name="テキスト ボックス 24"/>
          <p:cNvSpPr txBox="1"/>
          <p:nvPr/>
        </p:nvSpPr>
        <p:spPr>
          <a:xfrm>
            <a:off x="1464218" y="2936089"/>
            <a:ext cx="51007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Хутга</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26" name="テキスト ボックス 25"/>
          <p:cNvSpPr txBox="1"/>
          <p:nvPr/>
        </p:nvSpPr>
        <p:spPr>
          <a:xfrm>
            <a:off x="2036372" y="1435301"/>
            <a:ext cx="155844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Эргэдэг араатай камер</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27" name="テキスト ボックス 26"/>
          <p:cNvSpPr txBox="1"/>
          <p:nvPr/>
        </p:nvSpPr>
        <p:spPr>
          <a:xfrm>
            <a:off x="3731523" y="1387716"/>
            <a:ext cx="758541"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Өргөх гар</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28" name="テキスト ボックス 27"/>
          <p:cNvSpPr txBox="1"/>
          <p:nvPr/>
        </p:nvSpPr>
        <p:spPr>
          <a:xfrm>
            <a:off x="3709679" y="1668337"/>
            <a:ext cx="1059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Өргөх холбоос</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29" name="テキスト ボックス 28"/>
          <p:cNvSpPr txBox="1"/>
          <p:nvPr/>
        </p:nvSpPr>
        <p:spPr>
          <a:xfrm>
            <a:off x="3695872" y="1932570"/>
            <a:ext cx="238078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Хөндлөн дамжуулах арааны хайрцаг</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30" name="テキスト ボックス 29"/>
          <p:cNvSpPr txBox="1"/>
          <p:nvPr/>
        </p:nvSpPr>
        <p:spPr>
          <a:xfrm>
            <a:off x="2593226" y="3432344"/>
            <a:ext cx="1616148"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Хутганы хазгай холбоос</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31" name="正方形/長方形 30"/>
          <p:cNvSpPr/>
          <p:nvPr/>
        </p:nvSpPr>
        <p:spPr>
          <a:xfrm>
            <a:off x="5391408"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2" name="テキスト ボックス 31"/>
          <p:cNvSpPr txBox="1"/>
          <p:nvPr/>
        </p:nvSpPr>
        <p:spPr>
          <a:xfrm>
            <a:off x="5179802" y="1388009"/>
            <a:ext cx="109196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Хутганы эргэлт</a:t>
            </a:r>
          </a:p>
        </p:txBody>
      </p:sp>
      <p:sp>
        <p:nvSpPr>
          <p:cNvPr id="33" name="正方形/長方形 32"/>
          <p:cNvSpPr/>
          <p:nvPr/>
        </p:nvSpPr>
        <p:spPr>
          <a:xfrm>
            <a:off x="6245754"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4" name="正方形/長方形 33"/>
          <p:cNvSpPr/>
          <p:nvPr/>
        </p:nvSpPr>
        <p:spPr>
          <a:xfrm>
            <a:off x="7278459" y="1362662"/>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5" name="テキスト ボックス 34"/>
          <p:cNvSpPr txBox="1"/>
          <p:nvPr/>
        </p:nvSpPr>
        <p:spPr>
          <a:xfrm>
            <a:off x="6171654" y="1388009"/>
            <a:ext cx="551754"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Налуу</a:t>
            </a:r>
          </a:p>
        </p:txBody>
      </p:sp>
      <p:sp>
        <p:nvSpPr>
          <p:cNvPr id="36" name="テキスト ボックス 35"/>
          <p:cNvSpPr txBox="1"/>
          <p:nvPr/>
        </p:nvSpPr>
        <p:spPr>
          <a:xfrm>
            <a:off x="7128015" y="1388009"/>
            <a:ext cx="1402948"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Хутга өргөх (баруун)</a:t>
            </a:r>
          </a:p>
        </p:txBody>
      </p:sp>
      <p:sp>
        <p:nvSpPr>
          <p:cNvPr id="37" name="正方形/長方形 36"/>
          <p:cNvSpPr/>
          <p:nvPr/>
        </p:nvSpPr>
        <p:spPr>
          <a:xfrm>
            <a:off x="5267001" y="3827898"/>
            <a:ext cx="776124" cy="216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8" name="正方形/長方形 37"/>
          <p:cNvSpPr/>
          <p:nvPr/>
        </p:nvSpPr>
        <p:spPr>
          <a:xfrm>
            <a:off x="6260177" y="3812258"/>
            <a:ext cx="1094073" cy="23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9" name="テキスト ボックス 38"/>
          <p:cNvSpPr txBox="1"/>
          <p:nvPr/>
        </p:nvSpPr>
        <p:spPr>
          <a:xfrm>
            <a:off x="5116932" y="3869181"/>
            <a:ext cx="124745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Хутга өргөх (зүүн)</a:t>
            </a:r>
          </a:p>
        </p:txBody>
      </p:sp>
      <p:sp>
        <p:nvSpPr>
          <p:cNvPr id="40" name="テキスト ボックス 39"/>
          <p:cNvSpPr txBox="1"/>
          <p:nvPr/>
        </p:nvSpPr>
        <p:spPr>
          <a:xfrm>
            <a:off x="6327764" y="3869181"/>
            <a:ext cx="193193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Татлага хөндлөн дамжуулагч</a:t>
            </a:r>
          </a:p>
        </p:txBody>
      </p:sp>
    </p:spTree>
    <p:extLst>
      <p:ext uri="{BB962C8B-B14F-4D97-AF65-F5344CB8AC3E}">
        <p14:creationId xmlns:p14="http://schemas.microsoft.com/office/powerpoint/2010/main" val="2288783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628650" y="1542616"/>
            <a:ext cx="3877818" cy="2852739"/>
          </a:xfrm>
          <a:prstGeom prst="rect">
            <a:avLst/>
          </a:prstGeom>
        </p:spPr>
      </p:pic>
      <p:sp>
        <p:nvSpPr>
          <p:cNvPr id="4" name="タイトル 3"/>
          <p:cNvSpPr>
            <a:spLocks noGrp="1"/>
          </p:cNvSpPr>
          <p:nvPr>
            <p:ph type="title"/>
          </p:nvPr>
        </p:nvSpPr>
        <p:spPr>
          <a:xfrm>
            <a:off x="628650" y="612776"/>
            <a:ext cx="386715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Хусагч</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873500" y="6452605"/>
            <a:ext cx="51226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94-р хуудас/ Нэмэлт материалын 39-р хуудас</a:t>
            </a:r>
          </a:p>
        </p:txBody>
      </p:sp>
      <p:sp>
        <p:nvSpPr>
          <p:cNvPr id="9" name="コンテンツ プレースホルダー 4"/>
          <p:cNvSpPr txBox="1">
            <a:spLocks/>
          </p:cNvSpPr>
          <p:nvPr/>
        </p:nvSpPr>
        <p:spPr>
          <a:xfrm>
            <a:off x="628650" y="1268383"/>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3" name="テキスト ボックス 12"/>
          <p:cNvSpPr txBox="1"/>
          <p:nvPr/>
        </p:nvSpPr>
        <p:spPr>
          <a:xfrm>
            <a:off x="943420" y="4565679"/>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Хусагчийн ажлын тоног төхөөрөмжийн жишээ</a:t>
            </a:r>
          </a:p>
        </p:txBody>
      </p:sp>
      <p:sp>
        <p:nvSpPr>
          <p:cNvPr id="19" name="タイトル 3"/>
          <p:cNvSpPr txBox="1">
            <a:spLocks/>
          </p:cNvSpPr>
          <p:nvPr/>
        </p:nvSpPr>
        <p:spPr>
          <a:xfrm>
            <a:off x="4648200" y="614778"/>
            <a:ext cx="386715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mn" sz="2400">
                <a:latin typeface="Arial" panose="020B0604020202020204" pitchFamily="34" charset="0"/>
                <a:ea typeface="Meiryo UI" panose="020B0604030504040204" pitchFamily="50" charset="-128"/>
                <a:cs typeface="Arial" panose="020B0604020202020204" pitchFamily="34" charset="0"/>
              </a:rPr>
              <a:t>Хаман ачигч машин</a:t>
            </a:r>
          </a:p>
        </p:txBody>
      </p:sp>
      <p:sp>
        <p:nvSpPr>
          <p:cNvPr id="20" name="コンテンツ プレースホルダー 4"/>
          <p:cNvSpPr txBox="1">
            <a:spLocks/>
          </p:cNvSpPr>
          <p:nvPr/>
        </p:nvSpPr>
        <p:spPr>
          <a:xfrm>
            <a:off x="4648200" y="1270385"/>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pic>
        <p:nvPicPr>
          <p:cNvPr id="10" name="図 9"/>
          <p:cNvPicPr>
            <a:picLocks noChangeAspect="1"/>
          </p:cNvPicPr>
          <p:nvPr/>
        </p:nvPicPr>
        <p:blipFill>
          <a:blip r:embed="rId4"/>
          <a:stretch>
            <a:fillRect/>
          </a:stretch>
        </p:blipFill>
        <p:spPr>
          <a:xfrm>
            <a:off x="4684881" y="2072552"/>
            <a:ext cx="3793788" cy="2021466"/>
          </a:xfrm>
          <a:prstGeom prst="rect">
            <a:avLst/>
          </a:prstGeom>
        </p:spPr>
      </p:pic>
      <p:sp>
        <p:nvSpPr>
          <p:cNvPr id="23" name="テキスト ボックス 22"/>
          <p:cNvSpPr txBox="1"/>
          <p:nvPr/>
        </p:nvSpPr>
        <p:spPr>
          <a:xfrm>
            <a:off x="4962970" y="4579454"/>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Хусах төрлийн ачигчийн ажлын тоног төхөөрөмжийн жишээ</a:t>
            </a:r>
          </a:p>
        </p:txBody>
      </p:sp>
      <p:sp>
        <p:nvSpPr>
          <p:cNvPr id="11" name="正方形/長方形 10"/>
          <p:cNvSpPr/>
          <p:nvPr/>
        </p:nvSpPr>
        <p:spPr>
          <a:xfrm>
            <a:off x="779094" y="1980257"/>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4" name="正方形/長方形 13"/>
          <p:cNvSpPr/>
          <p:nvPr/>
        </p:nvSpPr>
        <p:spPr>
          <a:xfrm>
            <a:off x="2564637" y="1580473"/>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5" name="正方形/長方形 14"/>
          <p:cNvSpPr/>
          <p:nvPr/>
        </p:nvSpPr>
        <p:spPr>
          <a:xfrm>
            <a:off x="3997464" y="3589222"/>
            <a:ext cx="385169"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6" name="正方形/長方形 15"/>
          <p:cNvSpPr/>
          <p:nvPr/>
        </p:nvSpPr>
        <p:spPr>
          <a:xfrm>
            <a:off x="2369640" y="4235363"/>
            <a:ext cx="535401"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7" name="正方形/長方形 16"/>
          <p:cNvSpPr/>
          <p:nvPr/>
        </p:nvSpPr>
        <p:spPr>
          <a:xfrm>
            <a:off x="1683398" y="4004775"/>
            <a:ext cx="675993"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8" name="正方形/長方形 17"/>
          <p:cNvSpPr/>
          <p:nvPr/>
        </p:nvSpPr>
        <p:spPr>
          <a:xfrm>
            <a:off x="867895" y="4253695"/>
            <a:ext cx="789071"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1" name="正方形/長方形 20"/>
          <p:cNvSpPr/>
          <p:nvPr/>
        </p:nvSpPr>
        <p:spPr>
          <a:xfrm>
            <a:off x="779094" y="2422553"/>
            <a:ext cx="345699"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2" name="テキスト ボックス 11"/>
          <p:cNvSpPr txBox="1"/>
          <p:nvPr/>
        </p:nvSpPr>
        <p:spPr>
          <a:xfrm>
            <a:off x="685188" y="2475530"/>
            <a:ext cx="433132"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Мөр</a:t>
            </a:r>
          </a:p>
        </p:txBody>
      </p:sp>
      <p:sp>
        <p:nvSpPr>
          <p:cNvPr id="22" name="テキスト ボックス 21"/>
          <p:cNvSpPr txBox="1"/>
          <p:nvPr/>
        </p:nvSpPr>
        <p:spPr>
          <a:xfrm>
            <a:off x="712006" y="1953913"/>
            <a:ext cx="1069524"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Хормогчны гар</a:t>
            </a:r>
          </a:p>
        </p:txBody>
      </p:sp>
      <p:sp>
        <p:nvSpPr>
          <p:cNvPr id="24" name="テキスト ボックス 23"/>
          <p:cNvSpPr txBox="1"/>
          <p:nvPr/>
        </p:nvSpPr>
        <p:spPr>
          <a:xfrm>
            <a:off x="2623385" y="1542616"/>
            <a:ext cx="691215"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Эжектор</a:t>
            </a:r>
          </a:p>
        </p:txBody>
      </p:sp>
      <p:sp>
        <p:nvSpPr>
          <p:cNvPr id="25" name="テキスト ボックス 24"/>
          <p:cNvSpPr txBox="1"/>
          <p:nvPr/>
        </p:nvSpPr>
        <p:spPr>
          <a:xfrm>
            <a:off x="3981440" y="3540850"/>
            <a:ext cx="455574"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Аяга</a:t>
            </a:r>
          </a:p>
        </p:txBody>
      </p:sp>
      <p:sp>
        <p:nvSpPr>
          <p:cNvPr id="26" name="テキスト ボックス 25"/>
          <p:cNvSpPr txBox="1"/>
          <p:nvPr/>
        </p:nvSpPr>
        <p:spPr>
          <a:xfrm>
            <a:off x="2315669" y="4186991"/>
            <a:ext cx="68320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Хормогч</a:t>
            </a:r>
          </a:p>
        </p:txBody>
      </p:sp>
      <p:sp>
        <p:nvSpPr>
          <p:cNvPr id="27" name="テキスト ボックス 26"/>
          <p:cNvSpPr txBox="1"/>
          <p:nvPr/>
        </p:nvSpPr>
        <p:spPr>
          <a:xfrm>
            <a:off x="1769219" y="3917778"/>
            <a:ext cx="607859" cy="400110"/>
          </a:xfrm>
          <a:prstGeom prst="rect">
            <a:avLst/>
          </a:prstGeom>
          <a:noFill/>
        </p:spPr>
        <p:txBody>
          <a:bodyPr wrap="none" rtlCol="0">
            <a:spAutoFit/>
          </a:bodyPr>
          <a:lstStyle/>
          <a:p>
            <a:pPr algn="r" rtl="0"/>
            <a:r>
              <a:rPr lang="mn" sz="1000">
                <a:latin typeface="Arial" panose="020B0604020202020204" pitchFamily="34" charset="0"/>
                <a:ea typeface="HGP明朝B" panose="02020800000000000000" pitchFamily="18" charset="-128"/>
                <a:cs typeface="Arial" panose="020B0604020202020204" pitchFamily="34" charset="0"/>
              </a:rPr>
              <a:t>Таслах</a:t>
            </a:r>
            <a:r>
              <a:rPr kumimoji="1" lang="en-US" altLang="ja-JP" sz="1000" dirty="0">
                <a:latin typeface="Arial" panose="020B0604020202020204" pitchFamily="34" charset="0"/>
                <a:ea typeface="HGP明朝B" panose="02020800000000000000" pitchFamily="18" charset="-128"/>
                <a:cs typeface="Arial" panose="020B0604020202020204" pitchFamily="34" charset="0"/>
              </a:rPr>
              <a:t/>
            </a:r>
            <a:br>
              <a:rPr kumimoji="1" lang="en-US" altLang="ja-JP" sz="1000" dirty="0">
                <a:latin typeface="Arial" panose="020B0604020202020204" pitchFamily="34" charset="0"/>
                <a:ea typeface="HGP明朝B" panose="02020800000000000000" pitchFamily="18" charset="-128"/>
                <a:cs typeface="Arial" panose="020B0604020202020204" pitchFamily="34" charset="0"/>
              </a:rPr>
            </a:br>
            <a:r>
              <a:rPr lang="mn" sz="1000">
                <a:latin typeface="Arial" panose="020B0604020202020204" pitchFamily="34" charset="0"/>
                <a:ea typeface="HGP明朝B" panose="02020800000000000000" pitchFamily="18" charset="-128"/>
                <a:cs typeface="Arial" panose="020B0604020202020204" pitchFamily="34" charset="0"/>
              </a:rPr>
              <a:t>Ирмэг</a:t>
            </a:r>
          </a:p>
        </p:txBody>
      </p:sp>
      <p:sp>
        <p:nvSpPr>
          <p:cNvPr id="29" name="テキスト ボックス 28"/>
          <p:cNvSpPr txBox="1"/>
          <p:nvPr/>
        </p:nvSpPr>
        <p:spPr>
          <a:xfrm>
            <a:off x="834528" y="4184991"/>
            <a:ext cx="107112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Аяган цилиндр</a:t>
            </a:r>
          </a:p>
        </p:txBody>
      </p:sp>
      <p:sp>
        <p:nvSpPr>
          <p:cNvPr id="28" name="正方形/長方形 27"/>
          <p:cNvSpPr/>
          <p:nvPr/>
        </p:nvSpPr>
        <p:spPr>
          <a:xfrm>
            <a:off x="7065257" y="2212500"/>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0" name="テキスト ボックス 29"/>
          <p:cNvSpPr txBox="1"/>
          <p:nvPr/>
        </p:nvSpPr>
        <p:spPr>
          <a:xfrm>
            <a:off x="7151705" y="2198781"/>
            <a:ext cx="1335622"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Туузан дамжуулагч</a:t>
            </a:r>
          </a:p>
        </p:txBody>
      </p:sp>
      <p:sp>
        <p:nvSpPr>
          <p:cNvPr id="31" name="正方形/長方形 30"/>
          <p:cNvSpPr/>
          <p:nvPr/>
        </p:nvSpPr>
        <p:spPr>
          <a:xfrm>
            <a:off x="5683516" y="2072551"/>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2" name="正方形/長方形 31"/>
          <p:cNvSpPr/>
          <p:nvPr/>
        </p:nvSpPr>
        <p:spPr>
          <a:xfrm>
            <a:off x="5947589" y="2164846"/>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3" name="正方形/長方形 32"/>
          <p:cNvSpPr/>
          <p:nvPr/>
        </p:nvSpPr>
        <p:spPr>
          <a:xfrm>
            <a:off x="4684881" y="2856508"/>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4" name="正方形/長方形 33"/>
          <p:cNvSpPr/>
          <p:nvPr/>
        </p:nvSpPr>
        <p:spPr>
          <a:xfrm>
            <a:off x="4684881" y="3688146"/>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5" name="正方形/長方形 34"/>
          <p:cNvSpPr/>
          <p:nvPr/>
        </p:nvSpPr>
        <p:spPr>
          <a:xfrm>
            <a:off x="7229960" y="3872667"/>
            <a:ext cx="519579"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6" name="テキスト ボックス 35"/>
          <p:cNvSpPr txBox="1"/>
          <p:nvPr/>
        </p:nvSpPr>
        <p:spPr>
          <a:xfrm>
            <a:off x="5860213" y="2174447"/>
            <a:ext cx="42992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Сум</a:t>
            </a:r>
          </a:p>
        </p:txBody>
      </p:sp>
      <p:sp>
        <p:nvSpPr>
          <p:cNvPr id="37" name="テキスト ボックス 36"/>
          <p:cNvSpPr txBox="1"/>
          <p:nvPr/>
        </p:nvSpPr>
        <p:spPr>
          <a:xfrm>
            <a:off x="5467598" y="1998053"/>
            <a:ext cx="71526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Цилиндр</a:t>
            </a:r>
          </a:p>
        </p:txBody>
      </p:sp>
      <p:sp>
        <p:nvSpPr>
          <p:cNvPr id="38" name="テキスト ボックス 37"/>
          <p:cNvSpPr txBox="1"/>
          <p:nvPr/>
        </p:nvSpPr>
        <p:spPr>
          <a:xfrm>
            <a:off x="4633901" y="2825692"/>
            <a:ext cx="39466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Гар</a:t>
            </a:r>
          </a:p>
        </p:txBody>
      </p:sp>
      <p:sp>
        <p:nvSpPr>
          <p:cNvPr id="39" name="テキスト ボックス 38"/>
          <p:cNvSpPr txBox="1"/>
          <p:nvPr/>
        </p:nvSpPr>
        <p:spPr>
          <a:xfrm>
            <a:off x="4658868" y="3754292"/>
            <a:ext cx="630301"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Шанага</a:t>
            </a:r>
          </a:p>
        </p:txBody>
      </p:sp>
      <p:sp>
        <p:nvSpPr>
          <p:cNvPr id="40" name="テキスト ボックス 39"/>
          <p:cNvSpPr txBox="1"/>
          <p:nvPr/>
        </p:nvSpPr>
        <p:spPr>
          <a:xfrm>
            <a:off x="7065257" y="3825154"/>
            <a:ext cx="115608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Эргэлдэгч хүрээ</a:t>
            </a:r>
          </a:p>
        </p:txBody>
      </p:sp>
    </p:spTree>
    <p:extLst>
      <p:ext uri="{BB962C8B-B14F-4D97-AF65-F5344CB8AC3E}">
        <p14:creationId xmlns:p14="http://schemas.microsoft.com/office/powerpoint/2010/main" val="1235304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rtlCol="0" anchor="ctr">
            <a:normAutofit fontScale="90000"/>
          </a:bodyPr>
          <a:lstStyle/>
          <a:p>
            <a:pPr marL="1257300" indent="-1257300" rtl="0"/>
            <a:r>
              <a:rPr lang="mn" sz="3200">
                <a:latin typeface="Arial" panose="020B0604020202020204" pitchFamily="34" charset="0"/>
                <a:ea typeface="ＭＳ Ｐゴシック" panose="020B0600070205080204" pitchFamily="50" charset="-128"/>
                <a:cs typeface="Arial" panose="020B0604020202020204" pitchFamily="34" charset="0"/>
              </a:rPr>
              <a:t>6-р бүлэг Тээврийн хэрэгсэлд суурилсан барилгын машин механизмын ажлын тоног төхөөрөмжтэй хэрхэн харьцаж ажиллах</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82570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Бульдозер 1 ・ ・ ・ Үндсэн ашиглалт</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3949700" y="6452605"/>
            <a:ext cx="50464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97-р хуудас/ Нэмэлт материалын 41-р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986297" y="5250632"/>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Бульдозерын ашиглалтын төхөөрөмжийн жишээ</a:t>
            </a:r>
          </a:p>
        </p:txBody>
      </p:sp>
      <p:pic>
        <p:nvPicPr>
          <p:cNvPr id="2" name="図 1"/>
          <p:cNvPicPr>
            <a:picLocks noChangeAspect="1"/>
          </p:cNvPicPr>
          <p:nvPr/>
        </p:nvPicPr>
        <p:blipFill>
          <a:blip r:embed="rId3"/>
          <a:stretch>
            <a:fillRect/>
          </a:stretch>
        </p:blipFill>
        <p:spPr>
          <a:xfrm>
            <a:off x="897978" y="1987051"/>
            <a:ext cx="3414249" cy="3298614"/>
          </a:xfrm>
          <a:prstGeom prst="rect">
            <a:avLst/>
          </a:prstGeom>
        </p:spPr>
      </p:pic>
      <p:pic>
        <p:nvPicPr>
          <p:cNvPr id="7" name="図 6"/>
          <p:cNvPicPr>
            <a:picLocks noChangeAspect="1"/>
          </p:cNvPicPr>
          <p:nvPr/>
        </p:nvPicPr>
        <p:blipFill>
          <a:blip r:embed="rId4"/>
          <a:stretch>
            <a:fillRect/>
          </a:stretch>
        </p:blipFill>
        <p:spPr>
          <a:xfrm>
            <a:off x="4513834" y="2471585"/>
            <a:ext cx="3889624" cy="2615963"/>
          </a:xfrm>
          <a:prstGeom prst="rect">
            <a:avLst/>
          </a:prstGeom>
        </p:spPr>
      </p:pic>
      <p:sp>
        <p:nvSpPr>
          <p:cNvPr id="12" name="テキスト ボックス 11"/>
          <p:cNvSpPr txBox="1"/>
          <p:nvPr/>
        </p:nvSpPr>
        <p:spPr>
          <a:xfrm>
            <a:off x="4679984" y="5579359"/>
            <a:ext cx="3237610" cy="461665"/>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Бульдозерын стандарт ажиллагааны хэлбэрийн</a:t>
            </a:r>
          </a:p>
        </p:txBody>
      </p:sp>
      <p:sp>
        <p:nvSpPr>
          <p:cNvPr id="10" name="テキスト ボックス 902">
            <a:extLst>
              <a:ext uri="{FF2B5EF4-FFF2-40B4-BE49-F238E27FC236}">
                <a16:creationId xmlns:a16="http://schemas.microsoft.com/office/drawing/2014/main" id="{34F0DCA5-FCAB-4547-8A06-1BCFDF3AA1BA}"/>
              </a:ext>
            </a:extLst>
          </p:cNvPr>
          <p:cNvSpPr txBox="1"/>
          <p:nvPr/>
        </p:nvSpPr>
        <p:spPr>
          <a:xfrm>
            <a:off x="7433815" y="3380421"/>
            <a:ext cx="72834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Хөвөх</a:t>
            </a:r>
          </a:p>
        </p:txBody>
      </p:sp>
      <p:sp>
        <p:nvSpPr>
          <p:cNvPr id="11" name="テキスト ボックス 903">
            <a:extLst>
              <a:ext uri="{FF2B5EF4-FFF2-40B4-BE49-F238E27FC236}">
                <a16:creationId xmlns:a16="http://schemas.microsoft.com/office/drawing/2014/main" id="{C4BEF45E-673F-4686-9CDC-94586525EA47}"/>
              </a:ext>
            </a:extLst>
          </p:cNvPr>
          <p:cNvSpPr txBox="1"/>
          <p:nvPr/>
        </p:nvSpPr>
        <p:spPr>
          <a:xfrm rot="16200000">
            <a:off x="6273524" y="2897256"/>
            <a:ext cx="825297" cy="166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800" kern="100">
                <a:effectLst/>
                <a:latin typeface="Arial" panose="020B0604020202020204" pitchFamily="34" charset="0"/>
                <a:ea typeface="游ゴシック" panose="020B0400000000000000" pitchFamily="50" charset="-128"/>
                <a:cs typeface="Arial" panose="020B0604020202020204" pitchFamily="34" charset="0"/>
              </a:rPr>
              <a:t>Хурд сааруулагч педал</a:t>
            </a:r>
          </a:p>
        </p:txBody>
      </p:sp>
      <p:sp>
        <p:nvSpPr>
          <p:cNvPr id="13" name="テキスト ボックス 904">
            <a:extLst>
              <a:ext uri="{FF2B5EF4-FFF2-40B4-BE49-F238E27FC236}">
                <a16:creationId xmlns:a16="http://schemas.microsoft.com/office/drawing/2014/main" id="{7C53BFB5-3972-4A71-909D-4A7CC7C33C4E}"/>
              </a:ext>
            </a:extLst>
          </p:cNvPr>
          <p:cNvSpPr txBox="1"/>
          <p:nvPr/>
        </p:nvSpPr>
        <p:spPr>
          <a:xfrm rot="16200000">
            <a:off x="5852016" y="2871957"/>
            <a:ext cx="824027" cy="166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800" kern="100">
                <a:effectLst/>
                <a:latin typeface="Arial" panose="020B0604020202020204" pitchFamily="34" charset="0"/>
                <a:ea typeface="游ゴシック" panose="020B0400000000000000" pitchFamily="50" charset="-128"/>
                <a:cs typeface="Arial" panose="020B0604020202020204" pitchFamily="34" charset="0"/>
              </a:rPr>
              <a:t>Тоормосны педал</a:t>
            </a:r>
          </a:p>
        </p:txBody>
      </p:sp>
      <p:sp>
        <p:nvSpPr>
          <p:cNvPr id="15" name="テキスト ボックス 905">
            <a:extLst>
              <a:ext uri="{FF2B5EF4-FFF2-40B4-BE49-F238E27FC236}">
                <a16:creationId xmlns:a16="http://schemas.microsoft.com/office/drawing/2014/main" id="{D0BA0674-860A-458A-B5F0-9A9A8D8B738B}"/>
              </a:ext>
            </a:extLst>
          </p:cNvPr>
          <p:cNvSpPr txBox="1"/>
          <p:nvPr/>
        </p:nvSpPr>
        <p:spPr>
          <a:xfrm rot="16200000">
            <a:off x="5409008" y="2884039"/>
            <a:ext cx="843076" cy="1926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800" kern="100">
                <a:effectLst/>
                <a:latin typeface="Arial" panose="020B0604020202020204" pitchFamily="34" charset="0"/>
                <a:ea typeface="游ゴシック" panose="020B0400000000000000" pitchFamily="50" charset="-128"/>
                <a:cs typeface="Arial" panose="020B0604020202020204" pitchFamily="34" charset="0"/>
              </a:rPr>
              <a:t>Авцуулах холбооны педал</a:t>
            </a:r>
          </a:p>
        </p:txBody>
      </p:sp>
      <p:sp>
        <p:nvSpPr>
          <p:cNvPr id="16" name="テキスト ボックス 906">
            <a:extLst>
              <a:ext uri="{FF2B5EF4-FFF2-40B4-BE49-F238E27FC236}">
                <a16:creationId xmlns:a16="http://schemas.microsoft.com/office/drawing/2014/main" id="{FE597913-96C5-4213-9621-74F3348CAC2D}"/>
              </a:ext>
            </a:extLst>
          </p:cNvPr>
          <p:cNvSpPr txBox="1"/>
          <p:nvPr/>
        </p:nvSpPr>
        <p:spPr>
          <a:xfrm>
            <a:off x="7400230" y="3727218"/>
            <a:ext cx="72834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Доош (sage)</a:t>
            </a:r>
          </a:p>
        </p:txBody>
      </p:sp>
      <p:sp>
        <p:nvSpPr>
          <p:cNvPr id="17" name="テキスト ボックス 907">
            <a:extLst>
              <a:ext uri="{FF2B5EF4-FFF2-40B4-BE49-F238E27FC236}">
                <a16:creationId xmlns:a16="http://schemas.microsoft.com/office/drawing/2014/main" id="{A9433F9E-1281-4BE6-A686-B1099B361FAC}"/>
              </a:ext>
            </a:extLst>
          </p:cNvPr>
          <p:cNvSpPr txBox="1"/>
          <p:nvPr/>
        </p:nvSpPr>
        <p:spPr>
          <a:xfrm>
            <a:off x="6692645" y="4196127"/>
            <a:ext cx="467061" cy="2423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Зүүн тийш хазайлт</a:t>
            </a:r>
          </a:p>
        </p:txBody>
      </p:sp>
      <p:sp>
        <p:nvSpPr>
          <p:cNvPr id="18" name="テキスト ボックス 908">
            <a:extLst>
              <a:ext uri="{FF2B5EF4-FFF2-40B4-BE49-F238E27FC236}">
                <a16:creationId xmlns:a16="http://schemas.microsoft.com/office/drawing/2014/main" id="{FE0E9978-3401-4124-B970-6939B821CC74}"/>
              </a:ext>
            </a:extLst>
          </p:cNvPr>
          <p:cNvSpPr txBox="1"/>
          <p:nvPr/>
        </p:nvSpPr>
        <p:spPr>
          <a:xfrm>
            <a:off x="7937141" y="4196127"/>
            <a:ext cx="434026" cy="2281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Баруун тийш хазайлт</a:t>
            </a:r>
          </a:p>
        </p:txBody>
      </p:sp>
      <p:sp>
        <p:nvSpPr>
          <p:cNvPr id="19" name="テキスト ボックス 909">
            <a:extLst>
              <a:ext uri="{FF2B5EF4-FFF2-40B4-BE49-F238E27FC236}">
                <a16:creationId xmlns:a16="http://schemas.microsoft.com/office/drawing/2014/main" id="{5F6D8006-1E02-4F59-9C21-0C11F2743655}"/>
              </a:ext>
            </a:extLst>
          </p:cNvPr>
          <p:cNvSpPr txBox="1"/>
          <p:nvPr/>
        </p:nvSpPr>
        <p:spPr>
          <a:xfrm>
            <a:off x="7400230" y="4652786"/>
            <a:ext cx="72834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Дээш(age)</a:t>
            </a:r>
          </a:p>
        </p:txBody>
      </p:sp>
      <p:sp>
        <p:nvSpPr>
          <p:cNvPr id="20" name="テキスト ボックス 910">
            <a:extLst>
              <a:ext uri="{FF2B5EF4-FFF2-40B4-BE49-F238E27FC236}">
                <a16:creationId xmlns:a16="http://schemas.microsoft.com/office/drawing/2014/main" id="{3D2D06D2-4664-4C70-A012-7E28819604A7}"/>
              </a:ext>
            </a:extLst>
          </p:cNvPr>
          <p:cNvSpPr txBox="1"/>
          <p:nvPr/>
        </p:nvSpPr>
        <p:spPr>
          <a:xfrm>
            <a:off x="7179442" y="4888756"/>
            <a:ext cx="949133" cy="1940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(Ажлын  рычаг)</a:t>
            </a:r>
          </a:p>
        </p:txBody>
      </p:sp>
      <p:sp>
        <p:nvSpPr>
          <p:cNvPr id="21" name="テキスト ボックス 911">
            <a:extLst>
              <a:ext uri="{FF2B5EF4-FFF2-40B4-BE49-F238E27FC236}">
                <a16:creationId xmlns:a16="http://schemas.microsoft.com/office/drawing/2014/main" id="{DD4F644F-B944-48B8-B75D-5B6137D82918}"/>
              </a:ext>
            </a:extLst>
          </p:cNvPr>
          <p:cNvSpPr txBox="1"/>
          <p:nvPr/>
        </p:nvSpPr>
        <p:spPr>
          <a:xfrm>
            <a:off x="5997266" y="4528962"/>
            <a:ext cx="533525" cy="200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Жолооны суудал</a:t>
            </a:r>
          </a:p>
        </p:txBody>
      </p:sp>
      <p:sp>
        <p:nvSpPr>
          <p:cNvPr id="22" name="テキスト ボックス 912">
            <a:extLst>
              <a:ext uri="{FF2B5EF4-FFF2-40B4-BE49-F238E27FC236}">
                <a16:creationId xmlns:a16="http://schemas.microsoft.com/office/drawing/2014/main" id="{F77C36E5-3618-4787-8D17-A7A9E9DE9614}"/>
              </a:ext>
            </a:extLst>
          </p:cNvPr>
          <p:cNvSpPr txBox="1"/>
          <p:nvPr/>
        </p:nvSpPr>
        <p:spPr>
          <a:xfrm>
            <a:off x="5181666" y="4668611"/>
            <a:ext cx="640747" cy="2991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Хурд өөрчлөх бариул</a:t>
            </a:r>
          </a:p>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Урагшлах/ ухрах хосолмол</a:t>
            </a:r>
          </a:p>
        </p:txBody>
      </p:sp>
      <p:sp>
        <p:nvSpPr>
          <p:cNvPr id="23" name="テキスト ボックス 914">
            <a:extLst>
              <a:ext uri="{FF2B5EF4-FFF2-40B4-BE49-F238E27FC236}">
                <a16:creationId xmlns:a16="http://schemas.microsoft.com/office/drawing/2014/main" id="{C8515343-C2EC-4BE7-AA14-CE03308982E2}"/>
              </a:ext>
            </a:extLst>
          </p:cNvPr>
          <p:cNvSpPr txBox="1"/>
          <p:nvPr/>
        </p:nvSpPr>
        <p:spPr>
          <a:xfrm rot="16200000">
            <a:off x="5409655" y="4161221"/>
            <a:ext cx="658500" cy="1670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800" kern="100">
                <a:effectLst/>
                <a:latin typeface="Arial" panose="020B0604020202020204" pitchFamily="34" charset="0"/>
                <a:ea typeface="游ゴシック" panose="020B0400000000000000" pitchFamily="50" charset="-128"/>
                <a:cs typeface="Arial" panose="020B0604020202020204" pitchFamily="34" charset="0"/>
              </a:rPr>
              <a:t>Урагшлах (хурдасгах)</a:t>
            </a:r>
          </a:p>
          <a:p>
            <a:pPr algn="r" rtl="0"/>
            <a:r>
              <a:rPr lang="mn" sz="800" kern="100">
                <a:effectLst/>
                <a:latin typeface="Arial" panose="020B0604020202020204" pitchFamily="34" charset="0"/>
                <a:ea typeface="游ゴシック" panose="020B0400000000000000" pitchFamily="50" charset="-128"/>
                <a:cs typeface="Arial" panose="020B0604020202020204" pitchFamily="34" charset="0"/>
              </a:rPr>
              <a:t> </a:t>
            </a:r>
            <a:endParaRPr lang="ja-JP" sz="8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4" name="テキスト ボックス 915">
            <a:extLst>
              <a:ext uri="{FF2B5EF4-FFF2-40B4-BE49-F238E27FC236}">
                <a16:creationId xmlns:a16="http://schemas.microsoft.com/office/drawing/2014/main" id="{97A8A741-18A9-4B0E-B47F-73AD66B7EF6F}"/>
              </a:ext>
            </a:extLst>
          </p:cNvPr>
          <p:cNvSpPr txBox="1"/>
          <p:nvPr/>
        </p:nvSpPr>
        <p:spPr>
          <a:xfrm rot="16200000">
            <a:off x="4968669" y="4150386"/>
            <a:ext cx="676915" cy="1886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800" kern="100">
                <a:effectLst/>
                <a:latin typeface="Arial" panose="020B0604020202020204" pitchFamily="34" charset="0"/>
                <a:ea typeface="游ゴシック" panose="020B0400000000000000" pitchFamily="50" charset="-128"/>
                <a:cs typeface="Arial" panose="020B0604020202020204" pitchFamily="34" charset="0"/>
              </a:rPr>
              <a:t>Ухрах (хурдасгах)</a:t>
            </a:r>
          </a:p>
        </p:txBody>
      </p:sp>
      <p:sp>
        <p:nvSpPr>
          <p:cNvPr id="25" name="テキスト ボックス 916">
            <a:extLst>
              <a:ext uri="{FF2B5EF4-FFF2-40B4-BE49-F238E27FC236}">
                <a16:creationId xmlns:a16="http://schemas.microsoft.com/office/drawing/2014/main" id="{EF845585-A76A-4539-8B5E-DAE277C11328}"/>
              </a:ext>
            </a:extLst>
          </p:cNvPr>
          <p:cNvSpPr txBox="1"/>
          <p:nvPr/>
        </p:nvSpPr>
        <p:spPr>
          <a:xfrm rot="16200000">
            <a:off x="4319049" y="4241105"/>
            <a:ext cx="608330"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800" kern="100">
                <a:effectLst/>
                <a:latin typeface="Arial" panose="020B0604020202020204" pitchFamily="34" charset="0"/>
                <a:ea typeface="游ゴシック" panose="020B0400000000000000" pitchFamily="50" charset="-128"/>
                <a:cs typeface="Arial" panose="020B0604020202020204" pitchFamily="34" charset="0"/>
              </a:rPr>
              <a:t>Зүүн тийш удирдах</a:t>
            </a:r>
          </a:p>
        </p:txBody>
      </p:sp>
      <p:sp>
        <p:nvSpPr>
          <p:cNvPr id="26" name="テキスト ボックス 917">
            <a:extLst>
              <a:ext uri="{FF2B5EF4-FFF2-40B4-BE49-F238E27FC236}">
                <a16:creationId xmlns:a16="http://schemas.microsoft.com/office/drawing/2014/main" id="{FC3787D6-7521-43D4-A238-150220ACD90F}"/>
              </a:ext>
            </a:extLst>
          </p:cNvPr>
          <p:cNvSpPr txBox="1"/>
          <p:nvPr/>
        </p:nvSpPr>
        <p:spPr>
          <a:xfrm rot="16200000">
            <a:off x="4371805" y="4691564"/>
            <a:ext cx="828041" cy="2116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800" kern="100">
                <a:effectLst/>
                <a:latin typeface="Arial" panose="020B0604020202020204" pitchFamily="34" charset="0"/>
                <a:ea typeface="游ゴシック" panose="020B0400000000000000" pitchFamily="50" charset="-128"/>
                <a:cs typeface="Arial" panose="020B0604020202020204" pitchFamily="34" charset="0"/>
              </a:rPr>
              <a:t>(Удирдах бариул)</a:t>
            </a:r>
          </a:p>
        </p:txBody>
      </p:sp>
      <p:sp>
        <p:nvSpPr>
          <p:cNvPr id="27" name="テキスト ボックス 918">
            <a:extLst>
              <a:ext uri="{FF2B5EF4-FFF2-40B4-BE49-F238E27FC236}">
                <a16:creationId xmlns:a16="http://schemas.microsoft.com/office/drawing/2014/main" id="{5EC707D4-6AB4-46DC-AA4A-E1C05F4C5C63}"/>
              </a:ext>
            </a:extLst>
          </p:cNvPr>
          <p:cNvSpPr txBox="1"/>
          <p:nvPr/>
        </p:nvSpPr>
        <p:spPr>
          <a:xfrm rot="16200000">
            <a:off x="4649997" y="4228112"/>
            <a:ext cx="608330"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800" kern="100">
                <a:effectLst/>
                <a:latin typeface="Arial" panose="020B0604020202020204" pitchFamily="34" charset="0"/>
                <a:ea typeface="游ゴシック" panose="020B0400000000000000" pitchFamily="50" charset="-128"/>
                <a:cs typeface="Arial" panose="020B0604020202020204" pitchFamily="34" charset="0"/>
              </a:rPr>
              <a:t>Баруун тийш удирдах</a:t>
            </a:r>
          </a:p>
        </p:txBody>
      </p:sp>
    </p:spTree>
    <p:extLst>
      <p:ext uri="{BB962C8B-B14F-4D97-AF65-F5344CB8AC3E}">
        <p14:creationId xmlns:p14="http://schemas.microsoft.com/office/powerpoint/2010/main" val="3103331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Бульдозер 1 ・ ・ ・ Үндсэн ашиглалт</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210685" y="6452605"/>
            <a:ext cx="4785477"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99-р хуудас/ Нэмэлт материалын 42-р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23" name="テキスト ボックス 22"/>
          <p:cNvSpPr txBox="1"/>
          <p:nvPr/>
        </p:nvSpPr>
        <p:spPr>
          <a:xfrm>
            <a:off x="4907819" y="4797086"/>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РАТ механизмын өнцгийн харагдах байдал</a:t>
            </a:r>
          </a:p>
        </p:txBody>
      </p:sp>
      <p:pic>
        <p:nvPicPr>
          <p:cNvPr id="7" name="図 6"/>
          <p:cNvPicPr>
            <a:picLocks noChangeAspect="1"/>
          </p:cNvPicPr>
          <p:nvPr/>
        </p:nvPicPr>
        <p:blipFill>
          <a:blip r:embed="rId3"/>
          <a:stretch>
            <a:fillRect/>
          </a:stretch>
        </p:blipFill>
        <p:spPr>
          <a:xfrm>
            <a:off x="695325" y="2112434"/>
            <a:ext cx="4328558" cy="2684652"/>
          </a:xfrm>
          <a:prstGeom prst="rect">
            <a:avLst/>
          </a:prstGeom>
        </p:spPr>
      </p:pic>
      <p:pic>
        <p:nvPicPr>
          <p:cNvPr id="8" name="図 7"/>
          <p:cNvPicPr>
            <a:picLocks noChangeAspect="1"/>
          </p:cNvPicPr>
          <p:nvPr/>
        </p:nvPicPr>
        <p:blipFill>
          <a:blip r:embed="rId4"/>
          <a:stretch>
            <a:fillRect/>
          </a:stretch>
        </p:blipFill>
        <p:spPr>
          <a:xfrm>
            <a:off x="5239365" y="1911381"/>
            <a:ext cx="3275985" cy="2885705"/>
          </a:xfrm>
          <a:prstGeom prst="rect">
            <a:avLst/>
          </a:prstGeom>
        </p:spPr>
      </p:pic>
      <p:sp>
        <p:nvSpPr>
          <p:cNvPr id="16" name="テキスト ボックス 15"/>
          <p:cNvSpPr txBox="1"/>
          <p:nvPr/>
        </p:nvSpPr>
        <p:spPr>
          <a:xfrm>
            <a:off x="1454727" y="4797086"/>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Өнцгийн жишээ</a:t>
            </a:r>
          </a:p>
        </p:txBody>
      </p:sp>
      <p:sp>
        <p:nvSpPr>
          <p:cNvPr id="10" name="テキスト ボックス 919">
            <a:extLst>
              <a:ext uri="{FF2B5EF4-FFF2-40B4-BE49-F238E27FC236}">
                <a16:creationId xmlns:a16="http://schemas.microsoft.com/office/drawing/2014/main" id="{736106A2-E949-4BD2-9301-EF400857D262}"/>
              </a:ext>
            </a:extLst>
          </p:cNvPr>
          <p:cNvSpPr txBox="1"/>
          <p:nvPr/>
        </p:nvSpPr>
        <p:spPr>
          <a:xfrm>
            <a:off x="695325" y="2240297"/>
            <a:ext cx="1044765" cy="2632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400" kern="100">
                <a:effectLst/>
                <a:latin typeface="Arial" panose="020B0604020202020204" pitchFamily="34" charset="0"/>
                <a:ea typeface="游ゴシック" panose="020B0400000000000000" pitchFamily="50" charset="-128"/>
                <a:cs typeface="Arial" panose="020B0604020202020204" pitchFamily="34" charset="0"/>
              </a:rPr>
              <a:t>Өнцгийн хэмжээ</a:t>
            </a:r>
          </a:p>
        </p:txBody>
      </p:sp>
      <p:sp>
        <p:nvSpPr>
          <p:cNvPr id="11" name="テキスト ボックス 920">
            <a:extLst>
              <a:ext uri="{FF2B5EF4-FFF2-40B4-BE49-F238E27FC236}">
                <a16:creationId xmlns:a16="http://schemas.microsoft.com/office/drawing/2014/main" id="{A0F0D202-BDCE-4974-9D62-A1B790183A19}"/>
              </a:ext>
            </a:extLst>
          </p:cNvPr>
          <p:cNvSpPr txBox="1"/>
          <p:nvPr/>
        </p:nvSpPr>
        <p:spPr>
          <a:xfrm>
            <a:off x="2460896" y="2240297"/>
            <a:ext cx="1749789" cy="2632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400" kern="100">
                <a:effectLst/>
                <a:latin typeface="Arial" panose="020B0604020202020204" pitchFamily="34" charset="0"/>
                <a:ea typeface="游ゴシック" panose="020B0400000000000000" pitchFamily="50" charset="-128"/>
                <a:cs typeface="Arial" panose="020B0604020202020204" pitchFamily="34" charset="0"/>
              </a:rPr>
              <a:t>Шулуун бульдозер</a:t>
            </a:r>
          </a:p>
        </p:txBody>
      </p:sp>
      <p:sp>
        <p:nvSpPr>
          <p:cNvPr id="12" name="テキスト ボックス 921">
            <a:extLst>
              <a:ext uri="{FF2B5EF4-FFF2-40B4-BE49-F238E27FC236}">
                <a16:creationId xmlns:a16="http://schemas.microsoft.com/office/drawing/2014/main" id="{19DBCA67-F482-434E-A17F-412A1B71F72F}"/>
              </a:ext>
            </a:extLst>
          </p:cNvPr>
          <p:cNvSpPr txBox="1"/>
          <p:nvPr/>
        </p:nvSpPr>
        <p:spPr>
          <a:xfrm>
            <a:off x="2671515" y="4478417"/>
            <a:ext cx="1456932" cy="2632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400" kern="100">
                <a:effectLst/>
                <a:latin typeface="Arial" panose="020B0604020202020204" pitchFamily="34" charset="0"/>
                <a:ea typeface="游ゴシック" panose="020B0400000000000000" pitchFamily="50" charset="-128"/>
                <a:cs typeface="Arial" panose="020B0604020202020204" pitchFamily="34" charset="0"/>
              </a:rPr>
              <a:t>Өнцөгт бульдозер</a:t>
            </a:r>
          </a:p>
        </p:txBody>
      </p:sp>
    </p:spTree>
    <p:extLst>
      <p:ext uri="{BB962C8B-B14F-4D97-AF65-F5344CB8AC3E}">
        <p14:creationId xmlns:p14="http://schemas.microsoft.com/office/powerpoint/2010/main" val="3903574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Бульдозер 1 ・ ・ ・ Үндсэн ашиглалт</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22" name="テキスト ボックス 21"/>
          <p:cNvSpPr txBox="1"/>
          <p:nvPr/>
        </p:nvSpPr>
        <p:spPr>
          <a:xfrm>
            <a:off x="1534619" y="3453960"/>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Хазайлтын жишээ</a:t>
            </a:r>
          </a:p>
        </p:txBody>
      </p:sp>
      <p:sp>
        <p:nvSpPr>
          <p:cNvPr id="23" name="テキスト ボックス 22"/>
          <p:cNvSpPr txBox="1"/>
          <p:nvPr/>
        </p:nvSpPr>
        <p:spPr>
          <a:xfrm>
            <a:off x="3162300" y="6066984"/>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Хутганы ирний өнцөг тохируулга</a:t>
            </a:r>
          </a:p>
        </p:txBody>
      </p:sp>
      <p:pic>
        <p:nvPicPr>
          <p:cNvPr id="10" name="図 9"/>
          <p:cNvPicPr>
            <a:picLocks noChangeAspect="1"/>
          </p:cNvPicPr>
          <p:nvPr/>
        </p:nvPicPr>
        <p:blipFill>
          <a:blip r:embed="rId3"/>
          <a:stretch>
            <a:fillRect/>
          </a:stretch>
        </p:blipFill>
        <p:spPr>
          <a:xfrm>
            <a:off x="872403" y="1300730"/>
            <a:ext cx="4562042" cy="2146377"/>
          </a:xfrm>
          <a:prstGeom prst="rect">
            <a:avLst/>
          </a:prstGeom>
        </p:spPr>
      </p:pic>
      <p:pic>
        <p:nvPicPr>
          <p:cNvPr id="11" name="図 10"/>
          <p:cNvPicPr>
            <a:picLocks noChangeAspect="1"/>
          </p:cNvPicPr>
          <p:nvPr/>
        </p:nvPicPr>
        <p:blipFill>
          <a:blip r:embed="rId4"/>
          <a:stretch>
            <a:fillRect/>
          </a:stretch>
        </p:blipFill>
        <p:spPr>
          <a:xfrm>
            <a:off x="5728263" y="1300730"/>
            <a:ext cx="2787087" cy="2146377"/>
          </a:xfrm>
          <a:prstGeom prst="rect">
            <a:avLst/>
          </a:prstGeom>
        </p:spPr>
      </p:pic>
      <p:pic>
        <p:nvPicPr>
          <p:cNvPr id="12" name="図 11"/>
          <p:cNvPicPr>
            <a:picLocks noChangeAspect="1"/>
          </p:cNvPicPr>
          <p:nvPr/>
        </p:nvPicPr>
        <p:blipFill>
          <a:blip r:embed="rId5"/>
          <a:stretch>
            <a:fillRect/>
          </a:stretch>
        </p:blipFill>
        <p:spPr>
          <a:xfrm>
            <a:off x="3371405" y="4183101"/>
            <a:ext cx="2819400" cy="1943100"/>
          </a:xfrm>
          <a:prstGeom prst="rect">
            <a:avLst/>
          </a:prstGeom>
        </p:spPr>
      </p:pic>
      <p:sp>
        <p:nvSpPr>
          <p:cNvPr id="13" name="テキスト ボックス 12"/>
          <p:cNvSpPr txBox="1"/>
          <p:nvPr/>
        </p:nvSpPr>
        <p:spPr>
          <a:xfrm>
            <a:off x="5503001" y="3397305"/>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РАТ механизмын хазайлтын харагдах байдал</a:t>
            </a:r>
          </a:p>
        </p:txBody>
      </p:sp>
      <p:sp>
        <p:nvSpPr>
          <p:cNvPr id="15" name="テキスト ボックス 14"/>
          <p:cNvSpPr txBox="1"/>
          <p:nvPr/>
        </p:nvSpPr>
        <p:spPr>
          <a:xfrm>
            <a:off x="4425950" y="6452605"/>
            <a:ext cx="457021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100-р хуудас/ Нэмэлт материалын 42-р хуудас</a:t>
            </a:r>
          </a:p>
        </p:txBody>
      </p:sp>
      <p:sp>
        <p:nvSpPr>
          <p:cNvPr id="14" name="テキスト ボックス 922">
            <a:extLst>
              <a:ext uri="{FF2B5EF4-FFF2-40B4-BE49-F238E27FC236}">
                <a16:creationId xmlns:a16="http://schemas.microsoft.com/office/drawing/2014/main" id="{60249B0A-FD50-4309-8A28-79FB9C068F4E}"/>
              </a:ext>
            </a:extLst>
          </p:cNvPr>
          <p:cNvSpPr txBox="1"/>
          <p:nvPr/>
        </p:nvSpPr>
        <p:spPr>
          <a:xfrm>
            <a:off x="4973907" y="1857309"/>
            <a:ext cx="685800"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Бэхэлгээ</a:t>
            </a:r>
          </a:p>
        </p:txBody>
      </p:sp>
      <p:sp>
        <p:nvSpPr>
          <p:cNvPr id="16" name="テキスト ボックス 923">
            <a:extLst>
              <a:ext uri="{FF2B5EF4-FFF2-40B4-BE49-F238E27FC236}">
                <a16:creationId xmlns:a16="http://schemas.microsoft.com/office/drawing/2014/main" id="{02FD184E-50C6-4144-8C24-3AD19CA0681A}"/>
              </a:ext>
            </a:extLst>
          </p:cNvPr>
          <p:cNvSpPr txBox="1"/>
          <p:nvPr/>
        </p:nvSpPr>
        <p:spPr>
          <a:xfrm>
            <a:off x="2685605" y="3285925"/>
            <a:ext cx="685800"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Хазайлт</a:t>
            </a:r>
          </a:p>
        </p:txBody>
      </p:sp>
      <p:sp>
        <p:nvSpPr>
          <p:cNvPr id="17" name="テキスト ボックス 924">
            <a:extLst>
              <a:ext uri="{FF2B5EF4-FFF2-40B4-BE49-F238E27FC236}">
                <a16:creationId xmlns:a16="http://schemas.microsoft.com/office/drawing/2014/main" id="{82BE0F72-F71C-4EB6-9664-F02C431C67AF}"/>
              </a:ext>
            </a:extLst>
          </p:cNvPr>
          <p:cNvSpPr txBox="1"/>
          <p:nvPr/>
        </p:nvSpPr>
        <p:spPr>
          <a:xfrm rot="16200000">
            <a:off x="405833" y="2016477"/>
            <a:ext cx="1344534" cy="2885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Хазайлтын хэмжээ</a:t>
            </a:r>
          </a:p>
        </p:txBody>
      </p:sp>
      <p:sp>
        <p:nvSpPr>
          <p:cNvPr id="18" name="テキスト ボックス 922">
            <a:extLst>
              <a:ext uri="{FF2B5EF4-FFF2-40B4-BE49-F238E27FC236}">
                <a16:creationId xmlns:a16="http://schemas.microsoft.com/office/drawing/2014/main" id="{3232FBA6-D005-4D70-9268-DB8FE473A41F}"/>
              </a:ext>
            </a:extLst>
          </p:cNvPr>
          <p:cNvSpPr txBox="1"/>
          <p:nvPr/>
        </p:nvSpPr>
        <p:spPr>
          <a:xfrm>
            <a:off x="5553937" y="4558352"/>
            <a:ext cx="696738" cy="1931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000" kern="100">
                <a:effectLst/>
                <a:latin typeface="Arial" panose="020B0604020202020204" pitchFamily="34" charset="0"/>
                <a:ea typeface="游ゴシック" panose="020B0400000000000000" pitchFamily="50" charset="-128"/>
                <a:cs typeface="Arial" panose="020B0604020202020204" pitchFamily="34" charset="0"/>
              </a:rPr>
              <a:t>Бэхэлгээ</a:t>
            </a:r>
          </a:p>
        </p:txBody>
      </p:sp>
    </p:spTree>
    <p:extLst>
      <p:ext uri="{BB962C8B-B14F-4D97-AF65-F5344CB8AC3E}">
        <p14:creationId xmlns:p14="http://schemas.microsoft.com/office/powerpoint/2010/main" val="2820271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Бульдозер 2 ・ ・ ・ Үндсэн ажиллагаа</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22" name="テキスト ボックス 21"/>
          <p:cNvSpPr txBox="1"/>
          <p:nvPr/>
        </p:nvSpPr>
        <p:spPr>
          <a:xfrm>
            <a:off x="943728" y="5248037"/>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Налуу газраар явах жишээ</a:t>
            </a:r>
          </a:p>
        </p:txBody>
      </p:sp>
      <p:sp>
        <p:nvSpPr>
          <p:cNvPr id="13" name="テキスト ボックス 12"/>
          <p:cNvSpPr txBox="1"/>
          <p:nvPr/>
        </p:nvSpPr>
        <p:spPr>
          <a:xfrm>
            <a:off x="4692300" y="5248037"/>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Хутганы ашиглалтын жишээ</a:t>
            </a:r>
          </a:p>
        </p:txBody>
      </p:sp>
      <p:sp>
        <p:nvSpPr>
          <p:cNvPr id="15" name="テキスト ボックス 14"/>
          <p:cNvSpPr txBox="1"/>
          <p:nvPr/>
        </p:nvSpPr>
        <p:spPr>
          <a:xfrm>
            <a:off x="4425950" y="6452605"/>
            <a:ext cx="457021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101-р хуудас/ Нэмэлт материалын 43-р хуудас</a:t>
            </a:r>
          </a:p>
        </p:txBody>
      </p:sp>
      <p:pic>
        <p:nvPicPr>
          <p:cNvPr id="14" name="図 13"/>
          <p:cNvPicPr>
            <a:picLocks noChangeAspect="1"/>
          </p:cNvPicPr>
          <p:nvPr/>
        </p:nvPicPr>
        <p:blipFill rotWithShape="1">
          <a:blip r:embed="rId3"/>
          <a:srcRect b="14776"/>
          <a:stretch/>
        </p:blipFill>
        <p:spPr>
          <a:xfrm>
            <a:off x="779676" y="2043424"/>
            <a:ext cx="3565715" cy="2951185"/>
          </a:xfrm>
          <a:prstGeom prst="rect">
            <a:avLst/>
          </a:prstGeom>
        </p:spPr>
      </p:pic>
      <p:pic>
        <p:nvPicPr>
          <p:cNvPr id="17" name="図 16"/>
          <p:cNvPicPr>
            <a:picLocks noChangeAspect="1"/>
          </p:cNvPicPr>
          <p:nvPr/>
        </p:nvPicPr>
        <p:blipFill rotWithShape="1">
          <a:blip r:embed="rId4"/>
          <a:srcRect b="22885"/>
          <a:stretch/>
        </p:blipFill>
        <p:spPr>
          <a:xfrm>
            <a:off x="4345391" y="2857280"/>
            <a:ext cx="3931428" cy="1841947"/>
          </a:xfrm>
          <a:prstGeom prst="rect">
            <a:avLst/>
          </a:prstGeom>
        </p:spPr>
      </p:pic>
    </p:spTree>
    <p:extLst>
      <p:ext uri="{BB962C8B-B14F-4D97-AF65-F5344CB8AC3E}">
        <p14:creationId xmlns:p14="http://schemas.microsoft.com/office/powerpoint/2010/main" val="513860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4703317" y="1245671"/>
            <a:ext cx="3638337" cy="508325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Ухалтын ажил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965396" y="4404724"/>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Суваг шуудуу ухах ажлын жишээ</a:t>
            </a:r>
          </a:p>
        </p:txBody>
      </p:sp>
      <p:sp>
        <p:nvSpPr>
          <p:cNvPr id="23" name="テキスト ボックス 22"/>
          <p:cNvSpPr txBox="1"/>
          <p:nvPr/>
        </p:nvSpPr>
        <p:spPr>
          <a:xfrm>
            <a:off x="4903680" y="6120649"/>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Хажуугийн огтлох ажлын жишээ</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103-р хуудас/ Нэмэлт материалын 44-р хуудас</a:t>
            </a:r>
          </a:p>
        </p:txBody>
      </p:sp>
      <p:pic>
        <p:nvPicPr>
          <p:cNvPr id="7" name="図 6"/>
          <p:cNvPicPr>
            <a:picLocks noChangeAspect="1"/>
          </p:cNvPicPr>
          <p:nvPr/>
        </p:nvPicPr>
        <p:blipFill>
          <a:blip r:embed="rId4"/>
          <a:stretch>
            <a:fillRect/>
          </a:stretch>
        </p:blipFill>
        <p:spPr>
          <a:xfrm>
            <a:off x="701077" y="1295924"/>
            <a:ext cx="3982651" cy="3103271"/>
          </a:xfrm>
          <a:prstGeom prst="rect">
            <a:avLst/>
          </a:prstGeom>
        </p:spPr>
      </p:pic>
      <p:pic>
        <p:nvPicPr>
          <p:cNvPr id="8" name="図 7"/>
          <p:cNvPicPr>
            <a:picLocks noChangeAspect="1"/>
          </p:cNvPicPr>
          <p:nvPr/>
        </p:nvPicPr>
        <p:blipFill>
          <a:blip r:embed="rId5"/>
          <a:stretch>
            <a:fillRect/>
          </a:stretch>
        </p:blipFill>
        <p:spPr>
          <a:xfrm>
            <a:off x="711280" y="4698093"/>
            <a:ext cx="3743299" cy="1512703"/>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22" name="テキスト ボックス 21"/>
          <p:cNvSpPr txBox="1"/>
          <p:nvPr/>
        </p:nvSpPr>
        <p:spPr>
          <a:xfrm>
            <a:off x="981520" y="6111549"/>
            <a:ext cx="3237610" cy="261610"/>
          </a:xfrm>
          <a:prstGeom prst="rect">
            <a:avLst/>
          </a:prstGeom>
          <a:noFill/>
          <a:ln>
            <a:noFill/>
          </a:ln>
        </p:spPr>
        <p:txBody>
          <a:bodyPr wrap="square" rtlCol="0">
            <a:spAutoFit/>
          </a:bodyPr>
          <a:lstStyle/>
          <a:p>
            <a:pPr algn="ctr" rtl="0"/>
            <a:r>
              <a:rPr lang="mn" sz="1100" dirty="0">
                <a:solidFill>
                  <a:prstClr val="black"/>
                </a:solidFill>
                <a:latin typeface="Arial" panose="020B0604020202020204" pitchFamily="34" charset="0"/>
                <a:cs typeface="Arial" panose="020B0604020202020204" pitchFamily="34" charset="0"/>
              </a:rPr>
              <a:t>Налуу ус зайлуулах (nori men haisui) жишээ</a:t>
            </a:r>
          </a:p>
        </p:txBody>
      </p:sp>
      <p:sp>
        <p:nvSpPr>
          <p:cNvPr id="12" name="正方形/長方形 11"/>
          <p:cNvSpPr/>
          <p:nvPr/>
        </p:nvSpPr>
        <p:spPr>
          <a:xfrm>
            <a:off x="1812454" y="2672238"/>
            <a:ext cx="1309142" cy="223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3" name="テキスト ボックス 12"/>
          <p:cNvSpPr txBox="1"/>
          <p:nvPr/>
        </p:nvSpPr>
        <p:spPr>
          <a:xfrm>
            <a:off x="1592758" y="2637085"/>
            <a:ext cx="163698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Ташуу түрэлтийн жишээ</a:t>
            </a:r>
          </a:p>
        </p:txBody>
      </p:sp>
      <p:sp>
        <p:nvSpPr>
          <p:cNvPr id="15" name="正方形/長方形 14"/>
          <p:cNvSpPr/>
          <p:nvPr/>
        </p:nvSpPr>
        <p:spPr>
          <a:xfrm>
            <a:off x="4425950" y="1876425"/>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6" name="正方形/長方形 15"/>
          <p:cNvSpPr/>
          <p:nvPr/>
        </p:nvSpPr>
        <p:spPr>
          <a:xfrm>
            <a:off x="4529621" y="4620830"/>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7" name="正方形/長方形 16"/>
          <p:cNvSpPr/>
          <p:nvPr/>
        </p:nvSpPr>
        <p:spPr>
          <a:xfrm>
            <a:off x="4425950" y="6059933"/>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8" name="正方形/長方形 17"/>
          <p:cNvSpPr/>
          <p:nvPr/>
        </p:nvSpPr>
        <p:spPr>
          <a:xfrm>
            <a:off x="2263775" y="4242014"/>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9" name="正方形/長方形 18"/>
          <p:cNvSpPr/>
          <p:nvPr/>
        </p:nvSpPr>
        <p:spPr>
          <a:xfrm>
            <a:off x="731043" y="3890962"/>
            <a:ext cx="699101"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0" name="テキスト ボックス 19"/>
          <p:cNvSpPr txBox="1"/>
          <p:nvPr/>
        </p:nvSpPr>
        <p:spPr>
          <a:xfrm>
            <a:off x="560856" y="3810174"/>
            <a:ext cx="1066318"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Хутганы өндөр</a:t>
            </a:r>
          </a:p>
        </p:txBody>
      </p:sp>
      <p:sp>
        <p:nvSpPr>
          <p:cNvPr id="21" name="テキスト ボックス 20"/>
          <p:cNvSpPr txBox="1"/>
          <p:nvPr/>
        </p:nvSpPr>
        <p:spPr>
          <a:xfrm>
            <a:off x="2499007" y="4184062"/>
            <a:ext cx="710451"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40-50 см</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24" name="テキスト ボックス 23"/>
          <p:cNvSpPr txBox="1"/>
          <p:nvPr/>
        </p:nvSpPr>
        <p:spPr>
          <a:xfrm>
            <a:off x="4572000" y="1881666"/>
            <a:ext cx="228940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Хажуугийн огтлох ажлын жишээ (а)</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25" name="テキスト ボックス 24"/>
          <p:cNvSpPr txBox="1"/>
          <p:nvPr/>
        </p:nvSpPr>
        <p:spPr>
          <a:xfrm>
            <a:off x="4376702" y="4579705"/>
            <a:ext cx="2289409"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Хажуугийн огтлох ажлын жишээ (b)</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26" name="テキスト ボックス 25"/>
          <p:cNvSpPr txBox="1"/>
          <p:nvPr/>
        </p:nvSpPr>
        <p:spPr>
          <a:xfrm>
            <a:off x="4180975" y="6034688"/>
            <a:ext cx="2282997"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Хажуугийн огтлох ажлын жишээ (c)</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27" name="正方形/長方形 26"/>
          <p:cNvSpPr/>
          <p:nvPr/>
        </p:nvSpPr>
        <p:spPr>
          <a:xfrm>
            <a:off x="3572917" y="502285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9" name="正方形/長方形 28"/>
          <p:cNvSpPr/>
          <p:nvPr/>
        </p:nvSpPr>
        <p:spPr>
          <a:xfrm>
            <a:off x="2814037" y="546542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0" name="正方形/長方形 29"/>
          <p:cNvSpPr/>
          <p:nvPr/>
        </p:nvSpPr>
        <p:spPr>
          <a:xfrm>
            <a:off x="1942116" y="506038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1" name="正方形/長方形 30"/>
          <p:cNvSpPr/>
          <p:nvPr/>
        </p:nvSpPr>
        <p:spPr>
          <a:xfrm>
            <a:off x="1167048" y="548334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8" name="テキスト ボックス 27"/>
          <p:cNvSpPr txBox="1"/>
          <p:nvPr/>
        </p:nvSpPr>
        <p:spPr>
          <a:xfrm>
            <a:off x="1829193" y="4970142"/>
            <a:ext cx="33054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Ус</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2" name="円/楕円 1"/>
          <p:cNvSpPr/>
          <p:nvPr/>
        </p:nvSpPr>
        <p:spPr>
          <a:xfrm>
            <a:off x="1882304" y="500862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2" name="テキスト ボックス 31"/>
          <p:cNvSpPr txBox="1"/>
          <p:nvPr/>
        </p:nvSpPr>
        <p:spPr>
          <a:xfrm>
            <a:off x="1065394" y="5371207"/>
            <a:ext cx="33054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Ус</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33" name="円/楕円 32"/>
          <p:cNvSpPr/>
          <p:nvPr/>
        </p:nvSpPr>
        <p:spPr>
          <a:xfrm>
            <a:off x="1118505" y="5409694"/>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4" name="テキスト ボックス 33"/>
          <p:cNvSpPr txBox="1"/>
          <p:nvPr/>
        </p:nvSpPr>
        <p:spPr>
          <a:xfrm>
            <a:off x="3459345" y="4922462"/>
            <a:ext cx="33054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Ус</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35" name="円/楕円 34"/>
          <p:cNvSpPr/>
          <p:nvPr/>
        </p:nvSpPr>
        <p:spPr>
          <a:xfrm>
            <a:off x="3512456" y="496094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6" name="テキスト ボックス 35"/>
          <p:cNvSpPr txBox="1"/>
          <p:nvPr/>
        </p:nvSpPr>
        <p:spPr>
          <a:xfrm>
            <a:off x="2682818" y="5374633"/>
            <a:ext cx="330540"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Ус</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37" name="円/楕円 36"/>
          <p:cNvSpPr/>
          <p:nvPr/>
        </p:nvSpPr>
        <p:spPr>
          <a:xfrm>
            <a:off x="2735929" y="5413120"/>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8" name="正方形/長方形 37"/>
          <p:cNvSpPr/>
          <p:nvPr/>
        </p:nvSpPr>
        <p:spPr>
          <a:xfrm>
            <a:off x="1379378" y="36848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0" name="正方形/長方形 39"/>
          <p:cNvSpPr/>
          <p:nvPr/>
        </p:nvSpPr>
        <p:spPr>
          <a:xfrm>
            <a:off x="2744836" y="388871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1" name="正方形/長方形 40"/>
          <p:cNvSpPr/>
          <p:nvPr/>
        </p:nvSpPr>
        <p:spPr>
          <a:xfrm>
            <a:off x="3434515" y="381203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2" name="正方形/長方形 41"/>
          <p:cNvSpPr/>
          <p:nvPr/>
        </p:nvSpPr>
        <p:spPr>
          <a:xfrm>
            <a:off x="4821535" y="1291389"/>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3" name="正方形/長方形 42"/>
          <p:cNvSpPr/>
          <p:nvPr/>
        </p:nvSpPr>
        <p:spPr>
          <a:xfrm>
            <a:off x="5970985" y="135116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4" name="正方形/長方形 43"/>
          <p:cNvSpPr/>
          <p:nvPr/>
        </p:nvSpPr>
        <p:spPr>
          <a:xfrm>
            <a:off x="7137269" y="138416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5" name="正方形/長方形 44"/>
          <p:cNvSpPr/>
          <p:nvPr/>
        </p:nvSpPr>
        <p:spPr>
          <a:xfrm>
            <a:off x="4903680" y="220052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6" name="正方形/長方形 45"/>
          <p:cNvSpPr/>
          <p:nvPr/>
        </p:nvSpPr>
        <p:spPr>
          <a:xfrm>
            <a:off x="6041336" y="223227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7" name="正方形/長方形 46"/>
          <p:cNvSpPr/>
          <p:nvPr/>
        </p:nvSpPr>
        <p:spPr>
          <a:xfrm>
            <a:off x="7297438" y="228168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8" name="正方形/長方形 47"/>
          <p:cNvSpPr/>
          <p:nvPr/>
        </p:nvSpPr>
        <p:spPr>
          <a:xfrm>
            <a:off x="4841468" y="356409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9" name="正方形/長方形 48"/>
          <p:cNvSpPr/>
          <p:nvPr/>
        </p:nvSpPr>
        <p:spPr>
          <a:xfrm>
            <a:off x="6110623" y="363344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50" name="正方形/長方形 49"/>
          <p:cNvSpPr/>
          <p:nvPr/>
        </p:nvSpPr>
        <p:spPr>
          <a:xfrm>
            <a:off x="6936123" y="3654346"/>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51" name="正方形/長方形 50"/>
          <p:cNvSpPr/>
          <p:nvPr/>
        </p:nvSpPr>
        <p:spPr>
          <a:xfrm>
            <a:off x="4956164" y="493861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52" name="正方形/長方形 51"/>
          <p:cNvSpPr/>
          <p:nvPr/>
        </p:nvSpPr>
        <p:spPr>
          <a:xfrm>
            <a:off x="6905843" y="498790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53" name="正方形/長方形 52"/>
          <p:cNvSpPr/>
          <p:nvPr/>
        </p:nvSpPr>
        <p:spPr>
          <a:xfrm>
            <a:off x="4906859" y="561559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54" name="正方形/長方形 53"/>
          <p:cNvSpPr/>
          <p:nvPr/>
        </p:nvSpPr>
        <p:spPr>
          <a:xfrm>
            <a:off x="6886734" y="56920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9" name="テキスト ボックス 38"/>
          <p:cNvSpPr txBox="1"/>
          <p:nvPr/>
        </p:nvSpPr>
        <p:spPr>
          <a:xfrm>
            <a:off x="4685015" y="1285690"/>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①</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55" name="テキスト ボックス 54"/>
          <p:cNvSpPr txBox="1"/>
          <p:nvPr/>
        </p:nvSpPr>
        <p:spPr>
          <a:xfrm>
            <a:off x="5884540" y="1285690"/>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②</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56" name="テキスト ボックス 55"/>
          <p:cNvSpPr txBox="1"/>
          <p:nvPr/>
        </p:nvSpPr>
        <p:spPr>
          <a:xfrm>
            <a:off x="7037986" y="1294184"/>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③</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57" name="テキスト ボックス 56"/>
          <p:cNvSpPr txBox="1"/>
          <p:nvPr/>
        </p:nvSpPr>
        <p:spPr>
          <a:xfrm>
            <a:off x="4781660" y="2169012"/>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①</a:t>
            </a:r>
          </a:p>
        </p:txBody>
      </p:sp>
      <p:sp>
        <p:nvSpPr>
          <p:cNvPr id="58" name="テキスト ボックス 57"/>
          <p:cNvSpPr txBox="1"/>
          <p:nvPr/>
        </p:nvSpPr>
        <p:spPr>
          <a:xfrm>
            <a:off x="5883096" y="2158572"/>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②</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59" name="テキスト ボックス 58"/>
          <p:cNvSpPr txBox="1"/>
          <p:nvPr/>
        </p:nvSpPr>
        <p:spPr>
          <a:xfrm>
            <a:off x="7186736" y="2143541"/>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③</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60" name="テキスト ボックス 59"/>
          <p:cNvSpPr txBox="1"/>
          <p:nvPr/>
        </p:nvSpPr>
        <p:spPr>
          <a:xfrm>
            <a:off x="4683728" y="3487189"/>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④</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61" name="テキスト ボックス 60"/>
          <p:cNvSpPr txBox="1"/>
          <p:nvPr/>
        </p:nvSpPr>
        <p:spPr>
          <a:xfrm>
            <a:off x="6021134" y="3601489"/>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⑤</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62" name="テキスト ボックス 61"/>
          <p:cNvSpPr txBox="1"/>
          <p:nvPr/>
        </p:nvSpPr>
        <p:spPr>
          <a:xfrm>
            <a:off x="6894189" y="3592475"/>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⑥</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63" name="テキスト ボックス 62"/>
          <p:cNvSpPr txBox="1"/>
          <p:nvPr/>
        </p:nvSpPr>
        <p:spPr>
          <a:xfrm>
            <a:off x="4860809" y="4937269"/>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①</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64" name="テキスト ボックス 63"/>
          <p:cNvSpPr txBox="1"/>
          <p:nvPr/>
        </p:nvSpPr>
        <p:spPr>
          <a:xfrm>
            <a:off x="6670241" y="4946417"/>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②</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65" name="テキスト ボックス 64"/>
          <p:cNvSpPr txBox="1"/>
          <p:nvPr/>
        </p:nvSpPr>
        <p:spPr>
          <a:xfrm>
            <a:off x="4793912" y="5558614"/>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③</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66" name="テキスト ボックス 65"/>
          <p:cNvSpPr txBox="1"/>
          <p:nvPr/>
        </p:nvSpPr>
        <p:spPr>
          <a:xfrm>
            <a:off x="6708395" y="5635615"/>
            <a:ext cx="312906" cy="246221"/>
          </a:xfrm>
          <a:prstGeom prst="rect">
            <a:avLst/>
          </a:prstGeom>
          <a:noFill/>
        </p:spPr>
        <p:txBody>
          <a:bodyPr wrap="non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④</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Tree>
    <p:extLst>
      <p:ext uri="{BB962C8B-B14F-4D97-AF65-F5344CB8AC3E}">
        <p14:creationId xmlns:p14="http://schemas.microsoft.com/office/powerpoint/2010/main" val="1010431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dirty="0">
                <a:latin typeface="Arial" panose="020B0604020202020204" pitchFamily="34" charset="0"/>
                <a:ea typeface="Meiryo UI" panose="020B0604030504040204" pitchFamily="50" charset="-128"/>
                <a:cs typeface="Arial" panose="020B0604020202020204" pitchFamily="34" charset="0"/>
              </a:rPr>
              <a:t>Шороо түрэх</a:t>
            </a:r>
            <a:r>
              <a:rPr lang="en-US" altLang="ja-JP" sz="2400" dirty="0">
                <a:latin typeface="Arial" panose="020B0604020202020204" pitchFamily="34" charset="0"/>
                <a:ea typeface="Meiryo UI" panose="020B0604030504040204" pitchFamily="50" charset="-128"/>
                <a:cs typeface="Arial" panose="020B0604020202020204" pitchFamily="34" charset="0"/>
              </a:rPr>
              <a:t>(</a:t>
            </a:r>
            <a:r>
              <a:rPr lang="en-US" altLang="ja-JP" sz="2400" dirty="0" err="1">
                <a:latin typeface="Arial" panose="020B0604020202020204" pitchFamily="34" charset="0"/>
                <a:ea typeface="Meiryo UI" panose="020B0604030504040204" pitchFamily="50" charset="-128"/>
                <a:cs typeface="Arial" panose="020B0604020202020204" pitchFamily="34" charset="0"/>
              </a:rPr>
              <a:t>oshido</a:t>
            </a:r>
            <a:r>
              <a:rPr lang="en-US" altLang="ja-JP" sz="2400" dirty="0">
                <a:latin typeface="Arial" panose="020B0604020202020204" pitchFamily="34" charset="0"/>
                <a:ea typeface="Meiryo UI" panose="020B0604030504040204" pitchFamily="50" charset="-128"/>
                <a:cs typeface="Arial" panose="020B0604020202020204" pitchFamily="34" charset="0"/>
              </a:rPr>
              <a:t>)</a:t>
            </a:r>
            <a:r>
              <a:rPr lang="mn" sz="2400" dirty="0">
                <a:latin typeface="Arial" panose="020B0604020202020204" pitchFamily="34" charset="0"/>
                <a:ea typeface="Meiryo UI" panose="020B0604030504040204" pitchFamily="50" charset="-128"/>
                <a:cs typeface="Arial" panose="020B0604020202020204" pitchFamily="34" charset="0"/>
              </a:rPr>
              <a:t> ажил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965396" y="4203460"/>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Суваг шуудуу ухах ажлын жишээ</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105-р хуудас/ Нэмэлт материалын 46-р хуудас</a:t>
            </a:r>
          </a:p>
        </p:txBody>
      </p:sp>
      <p:pic>
        <p:nvPicPr>
          <p:cNvPr id="2" name="図 1"/>
          <p:cNvPicPr>
            <a:picLocks noChangeAspect="1"/>
          </p:cNvPicPr>
          <p:nvPr/>
        </p:nvPicPr>
        <p:blipFill>
          <a:blip r:embed="rId3"/>
          <a:stretch>
            <a:fillRect/>
          </a:stretch>
        </p:blipFill>
        <p:spPr>
          <a:xfrm>
            <a:off x="760267" y="1813585"/>
            <a:ext cx="3801341" cy="1470954"/>
          </a:xfrm>
          <a:prstGeom prst="rect">
            <a:avLst/>
          </a:prstGeom>
        </p:spPr>
      </p:pic>
      <p:pic>
        <p:nvPicPr>
          <p:cNvPr id="3" name="図 2"/>
          <p:cNvPicPr>
            <a:picLocks noChangeAspect="1"/>
          </p:cNvPicPr>
          <p:nvPr/>
        </p:nvPicPr>
        <p:blipFill>
          <a:blip r:embed="rId4"/>
          <a:stretch>
            <a:fillRect/>
          </a:stretch>
        </p:blipFill>
        <p:spPr>
          <a:xfrm>
            <a:off x="5216273" y="1373345"/>
            <a:ext cx="2644411" cy="2222958"/>
          </a:xfrm>
          <a:prstGeom prst="rect">
            <a:avLst/>
          </a:prstGeom>
        </p:spPr>
      </p:pic>
      <p:pic>
        <p:nvPicPr>
          <p:cNvPr id="5" name="図 4"/>
          <p:cNvPicPr>
            <a:picLocks noChangeAspect="1"/>
          </p:cNvPicPr>
          <p:nvPr/>
        </p:nvPicPr>
        <p:blipFill>
          <a:blip r:embed="rId5"/>
          <a:stretch>
            <a:fillRect/>
          </a:stretch>
        </p:blipFill>
        <p:spPr>
          <a:xfrm>
            <a:off x="789822" y="3983573"/>
            <a:ext cx="3771786" cy="1991055"/>
          </a:xfrm>
          <a:prstGeom prst="rect">
            <a:avLst/>
          </a:prstGeom>
        </p:spPr>
      </p:pic>
      <p:pic>
        <p:nvPicPr>
          <p:cNvPr id="6" name="図 5"/>
          <p:cNvPicPr>
            <a:picLocks noChangeAspect="1"/>
          </p:cNvPicPr>
          <p:nvPr/>
        </p:nvPicPr>
        <p:blipFill>
          <a:blip r:embed="rId6"/>
          <a:stretch>
            <a:fillRect/>
          </a:stretch>
        </p:blipFill>
        <p:spPr>
          <a:xfrm>
            <a:off x="4695655" y="4291860"/>
            <a:ext cx="3685648" cy="1611438"/>
          </a:xfrm>
          <a:prstGeom prst="rect">
            <a:avLst/>
          </a:prstGeom>
        </p:spPr>
      </p:pic>
      <p:sp>
        <p:nvSpPr>
          <p:cNvPr id="15" name="テキスト ボックス 14"/>
          <p:cNvSpPr txBox="1"/>
          <p:nvPr/>
        </p:nvSpPr>
        <p:spPr>
          <a:xfrm>
            <a:off x="4919674" y="5903298"/>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Дэвсэн тэгшлэх ажлын жишээ</a:t>
            </a:r>
          </a:p>
        </p:txBody>
      </p:sp>
      <p:sp>
        <p:nvSpPr>
          <p:cNvPr id="16" name="テキスト ボックス 15"/>
          <p:cNvSpPr txBox="1"/>
          <p:nvPr/>
        </p:nvSpPr>
        <p:spPr>
          <a:xfrm>
            <a:off x="1056910" y="3268436"/>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2 шат түлхэлтийн жишээ</a:t>
            </a:r>
          </a:p>
        </p:txBody>
      </p:sp>
      <p:sp>
        <p:nvSpPr>
          <p:cNvPr id="17" name="テキスト ボックス 16"/>
          <p:cNvSpPr txBox="1"/>
          <p:nvPr/>
        </p:nvSpPr>
        <p:spPr>
          <a:xfrm>
            <a:off x="4845476" y="3545435"/>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Давтан түлхэх ажлын жишээ</a:t>
            </a:r>
          </a:p>
        </p:txBody>
      </p:sp>
      <p:sp>
        <p:nvSpPr>
          <p:cNvPr id="18" name="テキスト ボックス 17"/>
          <p:cNvSpPr txBox="1"/>
          <p:nvPr/>
        </p:nvSpPr>
        <p:spPr>
          <a:xfrm>
            <a:off x="1042132" y="5910980"/>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Зэрэгцэн шороо түрэх ажлын жишээ</a:t>
            </a:r>
          </a:p>
        </p:txBody>
      </p:sp>
      <p:sp>
        <p:nvSpPr>
          <p:cNvPr id="19" name="テキスト ボックス 938">
            <a:extLst>
              <a:ext uri="{FF2B5EF4-FFF2-40B4-BE49-F238E27FC236}">
                <a16:creationId xmlns:a16="http://schemas.microsoft.com/office/drawing/2014/main" id="{10F9F366-5922-4DFD-B81D-854D83A2110F}"/>
              </a:ext>
            </a:extLst>
          </p:cNvPr>
          <p:cNvSpPr txBox="1"/>
          <p:nvPr/>
        </p:nvSpPr>
        <p:spPr>
          <a:xfrm>
            <a:off x="2388380" y="1964069"/>
            <a:ext cx="574670" cy="1688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2 шат түлхэх!</a:t>
            </a:r>
          </a:p>
        </p:txBody>
      </p:sp>
    </p:spTree>
    <p:extLst>
      <p:ext uri="{BB962C8B-B14F-4D97-AF65-F5344CB8AC3E}">
        <p14:creationId xmlns:p14="http://schemas.microsoft.com/office/powerpoint/2010/main" val="3465973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Далан(morido)-гийн ажил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2953194" y="5861524"/>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Далан(morido)-гийн ажлын жишээ</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107-р хуудас/ Нэмэлт материалын 47-р хуудас</a:t>
            </a:r>
          </a:p>
        </p:txBody>
      </p:sp>
      <p:sp>
        <p:nvSpPr>
          <p:cNvPr id="16" name="テキスト ボックス 15"/>
          <p:cNvSpPr txBox="1"/>
          <p:nvPr/>
        </p:nvSpPr>
        <p:spPr>
          <a:xfrm>
            <a:off x="2807145" y="3736770"/>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Далан(morido)-гийн ажлын нягтруулах жишээ</a:t>
            </a:r>
          </a:p>
        </p:txBody>
      </p:sp>
      <p:pic>
        <p:nvPicPr>
          <p:cNvPr id="7" name="図 6"/>
          <p:cNvPicPr>
            <a:picLocks noChangeAspect="1"/>
          </p:cNvPicPr>
          <p:nvPr/>
        </p:nvPicPr>
        <p:blipFill>
          <a:blip r:embed="rId3"/>
          <a:stretch>
            <a:fillRect/>
          </a:stretch>
        </p:blipFill>
        <p:spPr>
          <a:xfrm>
            <a:off x="1787958" y="1458074"/>
            <a:ext cx="5275984" cy="2278696"/>
          </a:xfrm>
          <a:prstGeom prst="rect">
            <a:avLst/>
          </a:prstGeom>
        </p:spPr>
      </p:pic>
      <p:pic>
        <p:nvPicPr>
          <p:cNvPr id="8" name="図 7"/>
          <p:cNvPicPr>
            <a:picLocks noChangeAspect="1"/>
          </p:cNvPicPr>
          <p:nvPr/>
        </p:nvPicPr>
        <p:blipFill>
          <a:blip r:embed="rId4"/>
          <a:stretch>
            <a:fillRect/>
          </a:stretch>
        </p:blipFill>
        <p:spPr>
          <a:xfrm>
            <a:off x="1900237" y="4213699"/>
            <a:ext cx="5343525" cy="1647825"/>
          </a:xfrm>
          <a:prstGeom prst="rect">
            <a:avLst/>
          </a:prstGeom>
        </p:spPr>
      </p:pic>
      <p:sp>
        <p:nvSpPr>
          <p:cNvPr id="10" name="テキスト ボックス 939">
            <a:extLst>
              <a:ext uri="{FF2B5EF4-FFF2-40B4-BE49-F238E27FC236}">
                <a16:creationId xmlns:a16="http://schemas.microsoft.com/office/drawing/2014/main" id="{38CC9823-F7E6-45F9-A95B-0D9C840706F6}"/>
              </a:ext>
            </a:extLst>
          </p:cNvPr>
          <p:cNvSpPr txBox="1"/>
          <p:nvPr/>
        </p:nvSpPr>
        <p:spPr>
          <a:xfrm>
            <a:off x="2694865" y="1531509"/>
            <a:ext cx="1285590" cy="1836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100" kern="100">
                <a:effectLst/>
                <a:latin typeface="Arial" panose="020B0604020202020204" pitchFamily="34" charset="0"/>
                <a:ea typeface="游ゴシック" panose="020B0400000000000000" pitchFamily="50" charset="-128"/>
                <a:cs typeface="Arial" panose="020B0604020202020204" pitchFamily="34" charset="0"/>
              </a:rPr>
              <a:t>(Нягтруулах боломжтой)</a:t>
            </a:r>
          </a:p>
        </p:txBody>
      </p:sp>
      <p:sp>
        <p:nvSpPr>
          <p:cNvPr id="12" name="テキスト ボックス 940">
            <a:extLst>
              <a:ext uri="{FF2B5EF4-FFF2-40B4-BE49-F238E27FC236}">
                <a16:creationId xmlns:a16="http://schemas.microsoft.com/office/drawing/2014/main" id="{CA13A8F0-07E4-4A13-9249-0213C5BBB170}"/>
              </a:ext>
            </a:extLst>
          </p:cNvPr>
          <p:cNvSpPr txBox="1"/>
          <p:nvPr/>
        </p:nvSpPr>
        <p:spPr>
          <a:xfrm>
            <a:off x="2626949" y="2557385"/>
            <a:ext cx="1285590" cy="1836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100" kern="100">
                <a:effectLst/>
                <a:latin typeface="Arial" panose="020B0604020202020204" pitchFamily="34" charset="0"/>
                <a:ea typeface="游ゴシック" panose="020B0400000000000000" pitchFamily="50" charset="-128"/>
                <a:cs typeface="Arial" panose="020B0604020202020204" pitchFamily="34" charset="0"/>
              </a:rPr>
              <a:t>(Нягтруулах боломжтой)</a:t>
            </a:r>
          </a:p>
        </p:txBody>
      </p:sp>
      <p:sp>
        <p:nvSpPr>
          <p:cNvPr id="13" name="テキスト ボックス 941">
            <a:extLst>
              <a:ext uri="{FF2B5EF4-FFF2-40B4-BE49-F238E27FC236}">
                <a16:creationId xmlns:a16="http://schemas.microsoft.com/office/drawing/2014/main" id="{0B7A80ED-EE7D-41D6-AEF7-4D46D45237F0}"/>
              </a:ext>
            </a:extLst>
          </p:cNvPr>
          <p:cNvSpPr txBox="1"/>
          <p:nvPr/>
        </p:nvSpPr>
        <p:spPr>
          <a:xfrm>
            <a:off x="5265013" y="1715165"/>
            <a:ext cx="1285590" cy="1836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100" kern="100">
                <a:effectLst/>
                <a:latin typeface="Arial" panose="020B0604020202020204" pitchFamily="34" charset="0"/>
                <a:ea typeface="游ゴシック" panose="020B0400000000000000" pitchFamily="50" charset="-128"/>
                <a:cs typeface="Arial" panose="020B0604020202020204" pitchFamily="34" charset="0"/>
              </a:rPr>
              <a:t>(Нягтруулах боломжгүй)</a:t>
            </a:r>
          </a:p>
        </p:txBody>
      </p:sp>
      <p:sp>
        <p:nvSpPr>
          <p:cNvPr id="15" name="テキスト ボックス 942">
            <a:extLst>
              <a:ext uri="{FF2B5EF4-FFF2-40B4-BE49-F238E27FC236}">
                <a16:creationId xmlns:a16="http://schemas.microsoft.com/office/drawing/2014/main" id="{2B1F5A7A-62AD-4790-B5D8-44BFC9F200BC}"/>
              </a:ext>
            </a:extLst>
          </p:cNvPr>
          <p:cNvSpPr txBox="1"/>
          <p:nvPr/>
        </p:nvSpPr>
        <p:spPr>
          <a:xfrm>
            <a:off x="5128858" y="2815232"/>
            <a:ext cx="1285590" cy="1836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100" kern="100">
                <a:effectLst/>
                <a:latin typeface="Arial" panose="020B0604020202020204" pitchFamily="34" charset="0"/>
                <a:ea typeface="游ゴシック" panose="020B0400000000000000" pitchFamily="50" charset="-128"/>
                <a:cs typeface="Arial" panose="020B0604020202020204" pitchFamily="34" charset="0"/>
              </a:rPr>
              <a:t>(Нягтруулах боломжгүй)</a:t>
            </a:r>
          </a:p>
        </p:txBody>
      </p:sp>
    </p:spTree>
    <p:extLst>
      <p:ext uri="{BB962C8B-B14F-4D97-AF65-F5344CB8AC3E}">
        <p14:creationId xmlns:p14="http://schemas.microsoft.com/office/powerpoint/2010/main" val="2781623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mn" sz="2400">
                <a:latin typeface="Arial" panose="020B0604020202020204" pitchFamily="34" charset="0"/>
                <a:ea typeface="Meiryo UI" panose="020B0604030504040204" pitchFamily="50" charset="-128"/>
                <a:cs typeface="Arial" panose="020B0604020202020204" pitchFamily="34" charset="0"/>
              </a:rPr>
              <a:t>Газар тэгшлэх/ тээвэрлэх/ ачих зориулалт бүхий машин механизм</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012747" y="5922668"/>
            <a:ext cx="3983415" cy="461665"/>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5-р хуудас/ Нэмэлт материалын 6-р хуудас</a:t>
            </a:r>
          </a:p>
        </p:txBody>
      </p:sp>
      <p:pic>
        <p:nvPicPr>
          <p:cNvPr id="10" name="図 9"/>
          <p:cNvPicPr>
            <a:picLocks noChangeAspect="1"/>
          </p:cNvPicPr>
          <p:nvPr/>
        </p:nvPicPr>
        <p:blipFill>
          <a:blip r:embed="rId3"/>
          <a:stretch>
            <a:fillRect/>
          </a:stretch>
        </p:blipFill>
        <p:spPr>
          <a:xfrm>
            <a:off x="1376796" y="1392382"/>
            <a:ext cx="2609850" cy="1838325"/>
          </a:xfrm>
          <a:prstGeom prst="rect">
            <a:avLst/>
          </a:prstGeom>
        </p:spPr>
      </p:pic>
      <p:pic>
        <p:nvPicPr>
          <p:cNvPr id="2" name="図 1"/>
          <p:cNvPicPr>
            <a:picLocks noChangeAspect="1"/>
          </p:cNvPicPr>
          <p:nvPr/>
        </p:nvPicPr>
        <p:blipFill>
          <a:blip r:embed="rId4"/>
          <a:stretch>
            <a:fillRect/>
          </a:stretch>
        </p:blipFill>
        <p:spPr>
          <a:xfrm>
            <a:off x="1167246" y="3896591"/>
            <a:ext cx="2819400" cy="1600200"/>
          </a:xfrm>
          <a:prstGeom prst="rect">
            <a:avLst/>
          </a:prstGeom>
        </p:spPr>
      </p:pic>
      <p:pic>
        <p:nvPicPr>
          <p:cNvPr id="8" name="図 7"/>
          <p:cNvPicPr>
            <a:picLocks noChangeAspect="1"/>
          </p:cNvPicPr>
          <p:nvPr/>
        </p:nvPicPr>
        <p:blipFill>
          <a:blip r:embed="rId5"/>
          <a:stretch>
            <a:fillRect/>
          </a:stretch>
        </p:blipFill>
        <p:spPr>
          <a:xfrm>
            <a:off x="5012747" y="1392382"/>
            <a:ext cx="2488926" cy="4104409"/>
          </a:xfrm>
          <a:prstGeom prst="rect">
            <a:avLst/>
          </a:prstGeom>
        </p:spPr>
      </p:pic>
      <p:sp>
        <p:nvSpPr>
          <p:cNvPr id="14" name="テキスト ボックス 13"/>
          <p:cNvSpPr txBox="1"/>
          <p:nvPr/>
        </p:nvSpPr>
        <p:spPr>
          <a:xfrm>
            <a:off x="1025398" y="3243680"/>
            <a:ext cx="331264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Хусагч Бульдозерийн жишээ</a:t>
            </a:r>
          </a:p>
        </p:txBody>
      </p:sp>
      <p:sp>
        <p:nvSpPr>
          <p:cNvPr id="15" name="テキスト ボックス 14"/>
          <p:cNvSpPr txBox="1"/>
          <p:nvPr/>
        </p:nvSpPr>
        <p:spPr>
          <a:xfrm>
            <a:off x="1025398" y="5377323"/>
            <a:ext cx="331264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Автогрейдерийн жишээ</a:t>
            </a:r>
          </a:p>
        </p:txBody>
      </p:sp>
      <p:sp>
        <p:nvSpPr>
          <p:cNvPr id="16" name="テキスト ボックス 15"/>
          <p:cNvSpPr txBox="1"/>
          <p:nvPr/>
        </p:nvSpPr>
        <p:spPr>
          <a:xfrm>
            <a:off x="4600887" y="5365181"/>
            <a:ext cx="331264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Хаман ачигч машины жишээ</a:t>
            </a:r>
          </a:p>
        </p:txBody>
      </p:sp>
    </p:spTree>
    <p:extLst>
      <p:ext uri="{BB962C8B-B14F-4D97-AF65-F5344CB8AC3E}">
        <p14:creationId xmlns:p14="http://schemas.microsoft.com/office/powerpoint/2010/main" val="2399023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Тэгшлэх ажил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109-р хуудас/ Нэмэлт материалын 48-р хуудас</a:t>
            </a:r>
          </a:p>
        </p:txBody>
      </p:sp>
      <p:sp>
        <p:nvSpPr>
          <p:cNvPr id="20" name="テキスト ボックス 19"/>
          <p:cNvSpPr txBox="1"/>
          <p:nvPr/>
        </p:nvSpPr>
        <p:spPr>
          <a:xfrm>
            <a:off x="1332674" y="6050841"/>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Хутга хянах төхөөрөмжийн жишээ</a:t>
            </a:r>
          </a:p>
        </p:txBody>
      </p:sp>
      <p:sp>
        <p:nvSpPr>
          <p:cNvPr id="21" name="テキスト ボックス 20"/>
          <p:cNvSpPr txBox="1"/>
          <p:nvPr/>
        </p:nvSpPr>
        <p:spPr>
          <a:xfrm>
            <a:off x="5682083" y="5894024"/>
            <a:ext cx="2097734"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Өнгөц тэгшилгээний ажлын жишээ</a:t>
            </a:r>
          </a:p>
        </p:txBody>
      </p:sp>
      <p:sp>
        <p:nvSpPr>
          <p:cNvPr id="22" name="テキスト ボックス 21"/>
          <p:cNvSpPr txBox="1"/>
          <p:nvPr/>
        </p:nvSpPr>
        <p:spPr>
          <a:xfrm>
            <a:off x="1870480" y="4118251"/>
            <a:ext cx="2097734"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Тэгшлэх ажлын жишээ</a:t>
            </a:r>
          </a:p>
        </p:txBody>
      </p:sp>
      <p:pic>
        <p:nvPicPr>
          <p:cNvPr id="3" name="図 2"/>
          <p:cNvPicPr>
            <a:picLocks noChangeAspect="1"/>
          </p:cNvPicPr>
          <p:nvPr/>
        </p:nvPicPr>
        <p:blipFill>
          <a:blip r:embed="rId3"/>
          <a:stretch>
            <a:fillRect/>
          </a:stretch>
        </p:blipFill>
        <p:spPr>
          <a:xfrm>
            <a:off x="4947954" y="1712812"/>
            <a:ext cx="3565993" cy="4181212"/>
          </a:xfrm>
          <a:prstGeom prst="rect">
            <a:avLst/>
          </a:prstGeom>
        </p:spPr>
      </p:pic>
      <p:pic>
        <p:nvPicPr>
          <p:cNvPr id="5" name="図 4"/>
          <p:cNvPicPr>
            <a:picLocks noChangeAspect="1"/>
          </p:cNvPicPr>
          <p:nvPr/>
        </p:nvPicPr>
        <p:blipFill>
          <a:blip r:embed="rId4"/>
          <a:stretch>
            <a:fillRect/>
          </a:stretch>
        </p:blipFill>
        <p:spPr>
          <a:xfrm>
            <a:off x="1870480" y="4533750"/>
            <a:ext cx="2162287" cy="1517089"/>
          </a:xfrm>
          <a:prstGeom prst="rect">
            <a:avLst/>
          </a:prstGeom>
        </p:spPr>
      </p:pic>
      <p:pic>
        <p:nvPicPr>
          <p:cNvPr id="2" name="図 1"/>
          <p:cNvPicPr>
            <a:picLocks noChangeAspect="1"/>
          </p:cNvPicPr>
          <p:nvPr/>
        </p:nvPicPr>
        <p:blipFill>
          <a:blip r:embed="rId5"/>
          <a:stretch>
            <a:fillRect/>
          </a:stretch>
        </p:blipFill>
        <p:spPr>
          <a:xfrm>
            <a:off x="647919" y="1305189"/>
            <a:ext cx="4798170" cy="2694674"/>
          </a:xfrm>
          <a:prstGeom prst="rect">
            <a:avLst/>
          </a:prstGeom>
        </p:spPr>
      </p:pic>
      <p:sp>
        <p:nvSpPr>
          <p:cNvPr id="12" name="テキスト ボックス 943">
            <a:extLst>
              <a:ext uri="{FF2B5EF4-FFF2-40B4-BE49-F238E27FC236}">
                <a16:creationId xmlns:a16="http://schemas.microsoft.com/office/drawing/2014/main" id="{C9217476-C3C9-401A-86AB-9731C9D8CC7E}"/>
              </a:ext>
            </a:extLst>
          </p:cNvPr>
          <p:cNvSpPr txBox="1"/>
          <p:nvPr/>
        </p:nvSpPr>
        <p:spPr>
          <a:xfrm>
            <a:off x="2078567" y="1638171"/>
            <a:ext cx="999272" cy="2929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Тэгш гадаргуу дээр хутгыг буулгах</a:t>
            </a:r>
          </a:p>
        </p:txBody>
      </p:sp>
      <p:sp>
        <p:nvSpPr>
          <p:cNvPr id="13" name="テキスト ボックス 944">
            <a:extLst>
              <a:ext uri="{FF2B5EF4-FFF2-40B4-BE49-F238E27FC236}">
                <a16:creationId xmlns:a16="http://schemas.microsoft.com/office/drawing/2014/main" id="{C849CCDD-8EED-481D-B952-AAA031455D43}"/>
              </a:ext>
            </a:extLst>
          </p:cNvPr>
          <p:cNvSpPr txBox="1"/>
          <p:nvPr/>
        </p:nvSpPr>
        <p:spPr>
          <a:xfrm>
            <a:off x="4762500" y="1747644"/>
            <a:ext cx="999272" cy="2997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Хутгыг өргөж буулгах</a:t>
            </a:r>
          </a:p>
        </p:txBody>
      </p:sp>
      <p:sp>
        <p:nvSpPr>
          <p:cNvPr id="14" name="テキスト ボックス 945">
            <a:extLst>
              <a:ext uri="{FF2B5EF4-FFF2-40B4-BE49-F238E27FC236}">
                <a16:creationId xmlns:a16="http://schemas.microsoft.com/office/drawing/2014/main" id="{FAE95EA2-9EF1-4D4A-A424-A5C66832577D}"/>
              </a:ext>
            </a:extLst>
          </p:cNvPr>
          <p:cNvSpPr txBox="1"/>
          <p:nvPr/>
        </p:nvSpPr>
        <p:spPr>
          <a:xfrm>
            <a:off x="4202940" y="3279140"/>
            <a:ext cx="1058271" cy="58317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Нарийн тэгшилгээг автогрейдерээр хийх</a:t>
            </a:r>
          </a:p>
        </p:txBody>
      </p:sp>
      <p:sp>
        <p:nvSpPr>
          <p:cNvPr id="15" name="テキスト ボックス 946">
            <a:extLst>
              <a:ext uri="{FF2B5EF4-FFF2-40B4-BE49-F238E27FC236}">
                <a16:creationId xmlns:a16="http://schemas.microsoft.com/office/drawing/2014/main" id="{C7B045DF-09A7-40C8-92A9-2572ED992CD3}"/>
              </a:ext>
            </a:extLst>
          </p:cNvPr>
          <p:cNvSpPr txBox="1"/>
          <p:nvPr/>
        </p:nvSpPr>
        <p:spPr>
          <a:xfrm>
            <a:off x="6944965" y="3598028"/>
            <a:ext cx="1427937" cy="3726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400" kern="100">
                <a:effectLst/>
                <a:latin typeface="Arial" panose="020B0604020202020204" pitchFamily="34" charset="0"/>
                <a:ea typeface="游ゴシック" panose="020B0400000000000000" pitchFamily="50" charset="-128"/>
                <a:cs typeface="Arial" panose="020B0604020202020204" pitchFamily="34" charset="0"/>
              </a:rPr>
              <a:t>Хутганы өргөн 1/4</a:t>
            </a:r>
            <a:endParaRPr lang="ja-JP" sz="1400" kern="100">
              <a:effectLst/>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35084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Хэрэглээний ажил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654472" y="3065212"/>
            <a:ext cx="2494470" cy="461665"/>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Үндэс, хог ургамал зайлуулах ажлын жишээ</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109-р хуудас/ Нэмэлт материалын 50-р хуудас</a:t>
            </a:r>
          </a:p>
        </p:txBody>
      </p:sp>
      <p:sp>
        <p:nvSpPr>
          <p:cNvPr id="16" name="テキスト ボックス 15"/>
          <p:cNvSpPr txBox="1"/>
          <p:nvPr/>
        </p:nvSpPr>
        <p:spPr>
          <a:xfrm>
            <a:off x="2807145" y="3082006"/>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Хулсан төглийн үндэс таслах жишээ</a:t>
            </a:r>
          </a:p>
        </p:txBody>
      </p:sp>
      <p:pic>
        <p:nvPicPr>
          <p:cNvPr id="6" name="図 5"/>
          <p:cNvPicPr>
            <a:picLocks noChangeAspect="1"/>
          </p:cNvPicPr>
          <p:nvPr/>
        </p:nvPicPr>
        <p:blipFill>
          <a:blip r:embed="rId3"/>
          <a:stretch>
            <a:fillRect/>
          </a:stretch>
        </p:blipFill>
        <p:spPr>
          <a:xfrm>
            <a:off x="766391" y="1769511"/>
            <a:ext cx="2330179" cy="1131682"/>
          </a:xfrm>
          <a:prstGeom prst="rect">
            <a:avLst/>
          </a:prstGeom>
        </p:spPr>
      </p:pic>
      <p:pic>
        <p:nvPicPr>
          <p:cNvPr id="10" name="図 9"/>
          <p:cNvPicPr>
            <a:picLocks noChangeAspect="1"/>
          </p:cNvPicPr>
          <p:nvPr/>
        </p:nvPicPr>
        <p:blipFill>
          <a:blip r:embed="rId4"/>
          <a:stretch>
            <a:fillRect/>
          </a:stretch>
        </p:blipFill>
        <p:spPr>
          <a:xfrm>
            <a:off x="3190412" y="1793083"/>
            <a:ext cx="2815196" cy="1108109"/>
          </a:xfrm>
          <a:prstGeom prst="rect">
            <a:avLst/>
          </a:prstGeom>
        </p:spPr>
      </p:pic>
      <p:pic>
        <p:nvPicPr>
          <p:cNvPr id="15" name="図 14"/>
          <p:cNvPicPr>
            <a:picLocks noChangeAspect="1"/>
          </p:cNvPicPr>
          <p:nvPr/>
        </p:nvPicPr>
        <p:blipFill>
          <a:blip r:embed="rId5"/>
          <a:stretch>
            <a:fillRect/>
          </a:stretch>
        </p:blipFill>
        <p:spPr>
          <a:xfrm>
            <a:off x="5948978" y="1724181"/>
            <a:ext cx="2490709" cy="1251741"/>
          </a:xfrm>
          <a:prstGeom prst="rect">
            <a:avLst/>
          </a:prstGeom>
        </p:spPr>
      </p:pic>
      <p:pic>
        <p:nvPicPr>
          <p:cNvPr id="17" name="図 16"/>
          <p:cNvPicPr>
            <a:picLocks noChangeAspect="1"/>
          </p:cNvPicPr>
          <p:nvPr/>
        </p:nvPicPr>
        <p:blipFill>
          <a:blip r:embed="rId6"/>
          <a:stretch>
            <a:fillRect/>
          </a:stretch>
        </p:blipFill>
        <p:spPr>
          <a:xfrm>
            <a:off x="748265" y="4425885"/>
            <a:ext cx="1703681" cy="1341196"/>
          </a:xfrm>
          <a:prstGeom prst="rect">
            <a:avLst/>
          </a:prstGeom>
        </p:spPr>
      </p:pic>
      <p:pic>
        <p:nvPicPr>
          <p:cNvPr id="18" name="図 17"/>
          <p:cNvPicPr>
            <a:picLocks noChangeAspect="1"/>
          </p:cNvPicPr>
          <p:nvPr/>
        </p:nvPicPr>
        <p:blipFill>
          <a:blip r:embed="rId7"/>
          <a:stretch>
            <a:fillRect/>
          </a:stretch>
        </p:blipFill>
        <p:spPr>
          <a:xfrm>
            <a:off x="2751834" y="4425885"/>
            <a:ext cx="2102415" cy="1359320"/>
          </a:xfrm>
          <a:prstGeom prst="rect">
            <a:avLst/>
          </a:prstGeom>
        </p:spPr>
      </p:pic>
      <p:pic>
        <p:nvPicPr>
          <p:cNvPr id="19" name="図 18"/>
          <p:cNvPicPr>
            <a:picLocks noChangeAspect="1"/>
          </p:cNvPicPr>
          <p:nvPr/>
        </p:nvPicPr>
        <p:blipFill>
          <a:blip r:embed="rId8"/>
          <a:stretch>
            <a:fillRect/>
          </a:stretch>
        </p:blipFill>
        <p:spPr>
          <a:xfrm>
            <a:off x="4854249" y="4425885"/>
            <a:ext cx="3661101" cy="1437858"/>
          </a:xfrm>
          <a:prstGeom prst="rect">
            <a:avLst/>
          </a:prstGeom>
        </p:spPr>
      </p:pic>
      <p:sp>
        <p:nvSpPr>
          <p:cNvPr id="20" name="テキスト ボックス 19"/>
          <p:cNvSpPr txBox="1"/>
          <p:nvPr/>
        </p:nvSpPr>
        <p:spPr>
          <a:xfrm>
            <a:off x="5092251" y="5820625"/>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Буцааж булах ажил (umemodoshi sagyo)-ын жишээ</a:t>
            </a:r>
          </a:p>
        </p:txBody>
      </p:sp>
      <p:sp>
        <p:nvSpPr>
          <p:cNvPr id="21" name="テキスト ボックス 20"/>
          <p:cNvSpPr txBox="1"/>
          <p:nvPr/>
        </p:nvSpPr>
        <p:spPr>
          <a:xfrm>
            <a:off x="2807145" y="5824776"/>
            <a:ext cx="2097734"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Хучилт зайлуулах ажлын жишээ</a:t>
            </a:r>
          </a:p>
        </p:txBody>
      </p:sp>
      <p:sp>
        <p:nvSpPr>
          <p:cNvPr id="22" name="テキスト ボックス 21"/>
          <p:cNvSpPr txBox="1"/>
          <p:nvPr/>
        </p:nvSpPr>
        <p:spPr>
          <a:xfrm>
            <a:off x="551238" y="5842184"/>
            <a:ext cx="2097734"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Бул чулуу зайлуулах ажлын жишээ</a:t>
            </a:r>
          </a:p>
        </p:txBody>
      </p:sp>
      <p:sp>
        <p:nvSpPr>
          <p:cNvPr id="23" name="テキスト ボックス 22"/>
          <p:cNvSpPr txBox="1"/>
          <p:nvPr/>
        </p:nvSpPr>
        <p:spPr>
          <a:xfrm>
            <a:off x="6122167" y="3082006"/>
            <a:ext cx="2097734"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Анжист бульдозер</a:t>
            </a:r>
          </a:p>
        </p:txBody>
      </p:sp>
      <p:sp>
        <p:nvSpPr>
          <p:cNvPr id="24" name="正方形/長方形 23"/>
          <p:cNvSpPr/>
          <p:nvPr/>
        </p:nvSpPr>
        <p:spPr>
          <a:xfrm>
            <a:off x="2807145" y="2374814"/>
            <a:ext cx="251209" cy="261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5" name="テキスト ボックス 24"/>
          <p:cNvSpPr txBox="1"/>
          <p:nvPr/>
        </p:nvSpPr>
        <p:spPr>
          <a:xfrm>
            <a:off x="1600105" y="1492386"/>
            <a:ext cx="947852" cy="707886"/>
          </a:xfrm>
          <a:prstGeom prst="rect">
            <a:avLst/>
          </a:prstGeom>
          <a:noFill/>
        </p:spPr>
        <p:txBody>
          <a:bodyPr wrap="squar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Цахилгаан хөрөөгөөр урьдчилан мод тайрах</a:t>
            </a:r>
          </a:p>
        </p:txBody>
      </p:sp>
      <p:sp>
        <p:nvSpPr>
          <p:cNvPr id="27" name="正方形/長方形 26"/>
          <p:cNvSpPr/>
          <p:nvPr/>
        </p:nvSpPr>
        <p:spPr>
          <a:xfrm>
            <a:off x="3550285" y="2796677"/>
            <a:ext cx="1870350"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8" name="テキスト ボックス 27"/>
          <p:cNvSpPr txBox="1"/>
          <p:nvPr/>
        </p:nvSpPr>
        <p:spPr>
          <a:xfrm>
            <a:off x="3359389" y="2750353"/>
            <a:ext cx="2379142" cy="400110"/>
          </a:xfrm>
          <a:prstGeom prst="rect">
            <a:avLst/>
          </a:prstGeom>
          <a:noFill/>
        </p:spPr>
        <p:txBody>
          <a:bodyPr wrap="squar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Хулсан төгөлд гүнийг 20-30 см байлгах.</a:t>
            </a:r>
          </a:p>
        </p:txBody>
      </p:sp>
    </p:spTree>
    <p:extLst>
      <p:ext uri="{BB962C8B-B14F-4D97-AF65-F5344CB8AC3E}">
        <p14:creationId xmlns:p14="http://schemas.microsoft.com/office/powerpoint/2010/main" val="2012028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Хавах ажил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729192" y="2556871"/>
            <a:ext cx="3842808"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Дан бариулт хавагч болон олон бариулт хавагч</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112-р хуудас/ Нэмэлт материалын 52-р хуудас</a:t>
            </a:r>
          </a:p>
        </p:txBody>
      </p:sp>
      <p:sp>
        <p:nvSpPr>
          <p:cNvPr id="20" name="テキスト ボックス 19"/>
          <p:cNvSpPr txBox="1"/>
          <p:nvPr/>
        </p:nvSpPr>
        <p:spPr>
          <a:xfrm>
            <a:off x="4687375" y="6033652"/>
            <a:ext cx="3745541"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Зөөлөн газрын зориулалт бүхий улавчийн жишээ</a:t>
            </a:r>
          </a:p>
        </p:txBody>
      </p:sp>
      <p:sp>
        <p:nvSpPr>
          <p:cNvPr id="21" name="テキスト ボックス 20"/>
          <p:cNvSpPr txBox="1"/>
          <p:nvPr/>
        </p:nvSpPr>
        <p:spPr>
          <a:xfrm>
            <a:off x="3418211" y="5087796"/>
            <a:ext cx="2097734"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Зөөлөн газраар явах жишээ</a:t>
            </a:r>
          </a:p>
        </p:txBody>
      </p:sp>
      <p:sp>
        <p:nvSpPr>
          <p:cNvPr id="22" name="テキスト ボックス 21"/>
          <p:cNvSpPr txBox="1"/>
          <p:nvPr/>
        </p:nvSpPr>
        <p:spPr>
          <a:xfrm>
            <a:off x="811733" y="5999089"/>
            <a:ext cx="3136961"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Налуу уруудалт ба хөндлөн тэмдэгт</a:t>
            </a:r>
          </a:p>
        </p:txBody>
      </p:sp>
      <p:sp>
        <p:nvSpPr>
          <p:cNvPr id="23" name="テキスト ボックス 22"/>
          <p:cNvSpPr txBox="1"/>
          <p:nvPr/>
        </p:nvSpPr>
        <p:spPr>
          <a:xfrm>
            <a:off x="5273186" y="2914590"/>
            <a:ext cx="2719806"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Хад чулуу болон ширхэг сөрж (sakame) хавах ажил</a:t>
            </a:r>
          </a:p>
        </p:txBody>
      </p:sp>
      <p:pic>
        <p:nvPicPr>
          <p:cNvPr id="2" name="図 1"/>
          <p:cNvPicPr>
            <a:picLocks noChangeAspect="1"/>
          </p:cNvPicPr>
          <p:nvPr/>
        </p:nvPicPr>
        <p:blipFill>
          <a:blip r:embed="rId3"/>
          <a:stretch>
            <a:fillRect/>
          </a:stretch>
        </p:blipFill>
        <p:spPr>
          <a:xfrm>
            <a:off x="860298" y="1341388"/>
            <a:ext cx="3208838" cy="1288491"/>
          </a:xfrm>
          <a:prstGeom prst="rect">
            <a:avLst/>
          </a:prstGeom>
        </p:spPr>
      </p:pic>
      <p:pic>
        <p:nvPicPr>
          <p:cNvPr id="3" name="図 2"/>
          <p:cNvPicPr>
            <a:picLocks noChangeAspect="1"/>
          </p:cNvPicPr>
          <p:nvPr/>
        </p:nvPicPr>
        <p:blipFill>
          <a:blip r:embed="rId4"/>
          <a:stretch>
            <a:fillRect/>
          </a:stretch>
        </p:blipFill>
        <p:spPr>
          <a:xfrm>
            <a:off x="1486020" y="3050106"/>
            <a:ext cx="1468136" cy="1437163"/>
          </a:xfrm>
          <a:prstGeom prst="rect">
            <a:avLst/>
          </a:prstGeom>
        </p:spPr>
      </p:pic>
      <p:pic>
        <p:nvPicPr>
          <p:cNvPr id="5" name="図 4"/>
          <p:cNvPicPr>
            <a:picLocks noChangeAspect="1"/>
          </p:cNvPicPr>
          <p:nvPr/>
        </p:nvPicPr>
        <p:blipFill>
          <a:blip r:embed="rId5"/>
          <a:stretch>
            <a:fillRect/>
          </a:stretch>
        </p:blipFill>
        <p:spPr>
          <a:xfrm>
            <a:off x="4750829" y="1304969"/>
            <a:ext cx="3764521" cy="1444148"/>
          </a:xfrm>
          <a:prstGeom prst="rect">
            <a:avLst/>
          </a:prstGeom>
        </p:spPr>
      </p:pic>
      <p:pic>
        <p:nvPicPr>
          <p:cNvPr id="12" name="図 11"/>
          <p:cNvPicPr>
            <a:picLocks noChangeAspect="1"/>
          </p:cNvPicPr>
          <p:nvPr/>
        </p:nvPicPr>
        <p:blipFill>
          <a:blip r:embed="rId6"/>
          <a:stretch>
            <a:fillRect/>
          </a:stretch>
        </p:blipFill>
        <p:spPr>
          <a:xfrm>
            <a:off x="5667336" y="4729502"/>
            <a:ext cx="2803194" cy="1332414"/>
          </a:xfrm>
          <a:prstGeom prst="rect">
            <a:avLst/>
          </a:prstGeom>
        </p:spPr>
      </p:pic>
      <p:pic>
        <p:nvPicPr>
          <p:cNvPr id="7" name="図 6"/>
          <p:cNvPicPr>
            <a:picLocks noChangeAspect="1"/>
          </p:cNvPicPr>
          <p:nvPr/>
        </p:nvPicPr>
        <p:blipFill>
          <a:blip r:embed="rId7"/>
          <a:stretch>
            <a:fillRect/>
          </a:stretch>
        </p:blipFill>
        <p:spPr>
          <a:xfrm>
            <a:off x="811734" y="5023372"/>
            <a:ext cx="2564469" cy="965173"/>
          </a:xfrm>
          <a:prstGeom prst="rect">
            <a:avLst/>
          </a:prstGeom>
        </p:spPr>
      </p:pic>
      <p:sp>
        <p:nvSpPr>
          <p:cNvPr id="30" name="テキスト ボックス 29"/>
          <p:cNvSpPr txBox="1"/>
          <p:nvPr/>
        </p:nvSpPr>
        <p:spPr>
          <a:xfrm>
            <a:off x="325868" y="4492590"/>
            <a:ext cx="3842808"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Хавалт хийх ажил</a:t>
            </a:r>
          </a:p>
        </p:txBody>
      </p:sp>
      <p:pic>
        <p:nvPicPr>
          <p:cNvPr id="8" name="図 7"/>
          <p:cNvPicPr>
            <a:picLocks noChangeAspect="1"/>
          </p:cNvPicPr>
          <p:nvPr/>
        </p:nvPicPr>
        <p:blipFill>
          <a:blip r:embed="rId8"/>
          <a:stretch>
            <a:fillRect/>
          </a:stretch>
        </p:blipFill>
        <p:spPr>
          <a:xfrm>
            <a:off x="3402250" y="3247191"/>
            <a:ext cx="2413719" cy="1844881"/>
          </a:xfrm>
          <a:prstGeom prst="rect">
            <a:avLst/>
          </a:prstGeom>
        </p:spPr>
      </p:pic>
      <p:sp>
        <p:nvSpPr>
          <p:cNvPr id="17" name="正方形/長方形 16"/>
          <p:cNvSpPr/>
          <p:nvPr/>
        </p:nvSpPr>
        <p:spPr>
          <a:xfrm>
            <a:off x="4732160" y="1295481"/>
            <a:ext cx="3130727"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8" name="テキスト ボックス 17"/>
          <p:cNvSpPr txBox="1"/>
          <p:nvPr/>
        </p:nvSpPr>
        <p:spPr>
          <a:xfrm>
            <a:off x="4687375" y="1277166"/>
            <a:ext cx="1251043" cy="400110"/>
          </a:xfrm>
          <a:prstGeom prst="rect">
            <a:avLst/>
          </a:prstGeom>
          <a:noFill/>
        </p:spPr>
        <p:txBody>
          <a:bodyPr wrap="square" rtlCol="0">
            <a:spAutoFit/>
          </a:bodyPr>
          <a:lstStyle/>
          <a:p>
            <a:pPr rtl="0"/>
            <a:r>
              <a:rPr lang="mn" sz="1000" dirty="0">
                <a:latin typeface="Arial" panose="020B0604020202020204" pitchFamily="34" charset="0"/>
                <a:ea typeface="HGP明朝B" panose="02020800000000000000" pitchFamily="18" charset="-128"/>
                <a:cs typeface="Arial" panose="020B0604020202020204" pitchFamily="34" charset="0"/>
              </a:rPr>
              <a:t>(1) Хад чулуу хавах</a:t>
            </a:r>
          </a:p>
        </p:txBody>
      </p:sp>
      <p:sp>
        <p:nvSpPr>
          <p:cNvPr id="19" name="テキスト ボックス 18"/>
          <p:cNvSpPr txBox="1"/>
          <p:nvPr/>
        </p:nvSpPr>
        <p:spPr>
          <a:xfrm>
            <a:off x="6620111" y="1277166"/>
            <a:ext cx="1812805" cy="400110"/>
          </a:xfrm>
          <a:prstGeom prst="rect">
            <a:avLst/>
          </a:prstGeom>
          <a:noFill/>
        </p:spPr>
        <p:txBody>
          <a:bodyPr wrap="squar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(2) Ширхэг сөрж (sakame) хавах</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24" name="テキスト ボックス 23">
            <a:extLst>
              <a:ext uri="{FF2B5EF4-FFF2-40B4-BE49-F238E27FC236}">
                <a16:creationId xmlns:a16="http://schemas.microsoft.com/office/drawing/2014/main" id="{866B5C73-EA70-4549-A38F-3A89968443AE}"/>
              </a:ext>
            </a:extLst>
          </p:cNvPr>
          <p:cNvSpPr txBox="1"/>
          <p:nvPr/>
        </p:nvSpPr>
        <p:spPr>
          <a:xfrm>
            <a:off x="7759979" y="1730191"/>
            <a:ext cx="559259" cy="215444"/>
          </a:xfrm>
          <a:prstGeom prst="rect">
            <a:avLst/>
          </a:prstGeom>
          <a:solidFill>
            <a:schemeClr val="bg1"/>
          </a:solidFill>
        </p:spPr>
        <p:txBody>
          <a:bodyPr wrap="square" rtlCol="0">
            <a:spAutoFit/>
          </a:bodyPr>
          <a:lstStyle/>
          <a:p>
            <a:pPr rtl="0"/>
            <a:r>
              <a:rPr lang="ru-RU" altLang="ja-JP" sz="800" b="0" i="0" dirty="0">
                <a:effectLst/>
                <a:latin typeface="Source Sans Pro" panose="020B0503030403020204" pitchFamily="34" charset="0"/>
              </a:rPr>
              <a:t>(Сайн)</a:t>
            </a:r>
            <a:endParaRPr lang="mn" sz="800" dirty="0">
              <a:latin typeface="Arial" panose="020B0604020202020204" pitchFamily="34" charset="0"/>
              <a:ea typeface="HGP明朝B" panose="02020800000000000000" pitchFamily="18" charset="-128"/>
              <a:cs typeface="Arial" panose="020B0604020202020204" pitchFamily="34" charset="0"/>
            </a:endParaRPr>
          </a:p>
        </p:txBody>
      </p:sp>
      <p:graphicFrame>
        <p:nvGraphicFramePr>
          <p:cNvPr id="10" name="表 9">
            <a:extLst>
              <a:ext uri="{FF2B5EF4-FFF2-40B4-BE49-F238E27FC236}">
                <a16:creationId xmlns:a16="http://schemas.microsoft.com/office/drawing/2014/main" id="{967D2E67-6084-4D5A-A999-246F6155B541}"/>
              </a:ext>
            </a:extLst>
          </p:cNvPr>
          <p:cNvGraphicFramePr>
            <a:graphicFrameLocks noGrp="1"/>
          </p:cNvGraphicFramePr>
          <p:nvPr>
            <p:extLst>
              <p:ext uri="{D42A27DB-BD31-4B8C-83A1-F6EECF244321}">
                <p14:modId xmlns:p14="http://schemas.microsoft.com/office/powerpoint/2010/main" val="1616534185"/>
              </p:ext>
            </p:extLst>
          </p:nvPr>
        </p:nvGraphicFramePr>
        <p:xfrm>
          <a:off x="6805042" y="1713476"/>
          <a:ext cx="758825" cy="228600"/>
        </p:xfrm>
        <a:graphic>
          <a:graphicData uri="http://schemas.openxmlformats.org/drawingml/2006/table">
            <a:tbl>
              <a:tblPr/>
              <a:tblGrid>
                <a:gridCol w="758825">
                  <a:extLst>
                    <a:ext uri="{9D8B030D-6E8A-4147-A177-3AD203B41FA5}">
                      <a16:colId xmlns:a16="http://schemas.microsoft.com/office/drawing/2014/main" val="3091636609"/>
                    </a:ext>
                  </a:extLst>
                </a:gridCol>
              </a:tblGrid>
              <a:tr h="152400">
                <a:tc>
                  <a:txBody>
                    <a:bodyPr/>
                    <a:lstStyle/>
                    <a:p>
                      <a:pPr fontAlgn="t"/>
                      <a:r>
                        <a:rPr lang="ru-RU" sz="900" dirty="0">
                          <a:effectLst/>
                        </a:rPr>
                        <a:t>(Муу)</a:t>
                      </a:r>
                    </a:p>
                  </a:txBody>
                  <a:tcPr>
                    <a:lnL>
                      <a:noFill/>
                    </a:lnL>
                    <a:lnR>
                      <a:noFill/>
                    </a:lnR>
                    <a:lnT>
                      <a:noFill/>
                    </a:lnT>
                    <a:lnB>
                      <a:noFill/>
                    </a:lnB>
                    <a:solidFill>
                      <a:srgbClr val="FFFFFF"/>
                    </a:solidFill>
                  </a:tcPr>
                </a:tc>
                <a:extLst>
                  <a:ext uri="{0D108BD9-81ED-4DB2-BD59-A6C34878D82A}">
                    <a16:rowId xmlns:a16="http://schemas.microsoft.com/office/drawing/2014/main" val="3049026334"/>
                  </a:ext>
                </a:extLst>
              </a:tr>
            </a:tbl>
          </a:graphicData>
        </a:graphic>
      </p:graphicFrame>
    </p:spTree>
    <p:extLst>
      <p:ext uri="{BB962C8B-B14F-4D97-AF65-F5344CB8AC3E}">
        <p14:creationId xmlns:p14="http://schemas.microsoft.com/office/powerpoint/2010/main" val="1636649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dirty="0">
                <a:latin typeface="Arial" panose="020B0604020202020204" pitchFamily="34" charset="0"/>
                <a:ea typeface="Meiryo UI" panose="020B0604030504040204" pitchFamily="50" charset="-128"/>
                <a:cs typeface="Arial" panose="020B0604020202020204" pitchFamily="34" charset="0"/>
              </a:rPr>
              <a:t>Ковш</a:t>
            </a:r>
            <a:r>
              <a:rPr lang="en-US" sz="2400" dirty="0">
                <a:latin typeface="Arial" panose="020B0604020202020204" pitchFamily="34" charset="0"/>
                <a:ea typeface="Meiryo UI" panose="020B0604030504040204" pitchFamily="50" charset="-128"/>
                <a:cs typeface="Arial" panose="020B0604020202020204" pitchFamily="34" charset="0"/>
              </a:rPr>
              <a:t>(</a:t>
            </a:r>
            <a:r>
              <a:rPr lang="en-US" sz="2400" dirty="0" err="1">
                <a:latin typeface="Arial" panose="020B0604020202020204" pitchFamily="34" charset="0"/>
                <a:ea typeface="Meiryo UI" panose="020B0604030504040204" pitchFamily="50" charset="-128"/>
                <a:cs typeface="Arial" panose="020B0604020202020204" pitchFamily="34" charset="0"/>
              </a:rPr>
              <a:t>shoberu</a:t>
            </a:r>
            <a:r>
              <a:rPr lang="en-US" sz="2400" dirty="0">
                <a:latin typeface="Arial" panose="020B0604020202020204" pitchFamily="34" charset="0"/>
                <a:ea typeface="Meiryo UI" panose="020B0604030504040204" pitchFamily="50" charset="-128"/>
                <a:cs typeface="Arial" panose="020B0604020202020204" pitchFamily="34" charset="0"/>
              </a:rPr>
              <a:t>)</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2807145" y="5709431"/>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Ковшийн ашиглалтын төхөөрөмжийн жишээ</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115-р хуудас/ Нэмэлт материалын 56-р хуудас</a:t>
            </a:r>
          </a:p>
        </p:txBody>
      </p:sp>
      <p:pic>
        <p:nvPicPr>
          <p:cNvPr id="7" name="図 6"/>
          <p:cNvPicPr>
            <a:picLocks noChangeAspect="1"/>
          </p:cNvPicPr>
          <p:nvPr/>
        </p:nvPicPr>
        <p:blipFill>
          <a:blip r:embed="rId3"/>
          <a:stretch>
            <a:fillRect/>
          </a:stretch>
        </p:blipFill>
        <p:spPr>
          <a:xfrm>
            <a:off x="834938" y="1291389"/>
            <a:ext cx="7667712" cy="4395036"/>
          </a:xfrm>
          <a:prstGeom prst="rect">
            <a:avLst/>
          </a:prstGeom>
        </p:spPr>
      </p:pic>
      <p:sp>
        <p:nvSpPr>
          <p:cNvPr id="8" name="テキスト ボックス 1055">
            <a:extLst>
              <a:ext uri="{FF2B5EF4-FFF2-40B4-BE49-F238E27FC236}">
                <a16:creationId xmlns:a16="http://schemas.microsoft.com/office/drawing/2014/main" id="{F07D51F6-6ADC-4486-A48C-4F25A121EE0F}"/>
              </a:ext>
            </a:extLst>
          </p:cNvPr>
          <p:cNvSpPr txBox="1"/>
          <p:nvPr/>
        </p:nvSpPr>
        <p:spPr>
          <a:xfrm>
            <a:off x="916925" y="2965044"/>
            <a:ext cx="942023" cy="4366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Дээш ба доош</a:t>
            </a:r>
          </a:p>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Шилжүүлэгчийн товчлуур</a:t>
            </a:r>
          </a:p>
        </p:txBody>
      </p:sp>
      <p:sp>
        <p:nvSpPr>
          <p:cNvPr id="10" name="テキスト ボックス 1056">
            <a:extLst>
              <a:ext uri="{FF2B5EF4-FFF2-40B4-BE49-F238E27FC236}">
                <a16:creationId xmlns:a16="http://schemas.microsoft.com/office/drawing/2014/main" id="{DEB259D9-E130-420C-9142-17F465CADCBD}"/>
              </a:ext>
            </a:extLst>
          </p:cNvPr>
          <p:cNvSpPr txBox="1"/>
          <p:nvPr/>
        </p:nvSpPr>
        <p:spPr>
          <a:xfrm>
            <a:off x="1037404" y="4515055"/>
            <a:ext cx="942023" cy="4366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Тоормосны педал</a:t>
            </a:r>
          </a:p>
        </p:txBody>
      </p:sp>
      <p:sp>
        <p:nvSpPr>
          <p:cNvPr id="12" name="テキスト ボックス 1057">
            <a:extLst>
              <a:ext uri="{FF2B5EF4-FFF2-40B4-BE49-F238E27FC236}">
                <a16:creationId xmlns:a16="http://schemas.microsoft.com/office/drawing/2014/main" id="{53E6C174-936E-4604-9E8E-9F2E87101157}"/>
              </a:ext>
            </a:extLst>
          </p:cNvPr>
          <p:cNvSpPr txBox="1"/>
          <p:nvPr/>
        </p:nvSpPr>
        <p:spPr>
          <a:xfrm>
            <a:off x="3009331" y="1877134"/>
            <a:ext cx="2412100"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Цахилгаан мониторинг систем</a:t>
            </a:r>
          </a:p>
        </p:txBody>
      </p:sp>
      <p:sp>
        <p:nvSpPr>
          <p:cNvPr id="13" name="テキスト ボックス 1058">
            <a:extLst>
              <a:ext uri="{FF2B5EF4-FFF2-40B4-BE49-F238E27FC236}">
                <a16:creationId xmlns:a16="http://schemas.microsoft.com/office/drawing/2014/main" id="{E9F1C5F2-D701-444A-B2E1-06D99FAD137C}"/>
              </a:ext>
            </a:extLst>
          </p:cNvPr>
          <p:cNvSpPr txBox="1"/>
          <p:nvPr/>
        </p:nvSpPr>
        <p:spPr>
          <a:xfrm>
            <a:off x="6690584" y="2460139"/>
            <a:ext cx="989557"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Чиглэл заагч</a:t>
            </a:r>
          </a:p>
        </p:txBody>
      </p:sp>
      <p:sp>
        <p:nvSpPr>
          <p:cNvPr id="15" name="テキスト ボックス 1059">
            <a:extLst>
              <a:ext uri="{FF2B5EF4-FFF2-40B4-BE49-F238E27FC236}">
                <a16:creationId xmlns:a16="http://schemas.microsoft.com/office/drawing/2014/main" id="{D29094B8-34F6-4AB5-980F-2D778FB3D200}"/>
              </a:ext>
            </a:extLst>
          </p:cNvPr>
          <p:cNvSpPr txBox="1"/>
          <p:nvPr/>
        </p:nvSpPr>
        <p:spPr>
          <a:xfrm>
            <a:off x="6630096" y="2727450"/>
            <a:ext cx="1852082"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Зогсоолын тоормосны товчлуур</a:t>
            </a:r>
          </a:p>
        </p:txBody>
      </p:sp>
      <p:sp>
        <p:nvSpPr>
          <p:cNvPr id="16" name="テキスト ボックス 1060">
            <a:extLst>
              <a:ext uri="{FF2B5EF4-FFF2-40B4-BE49-F238E27FC236}">
                <a16:creationId xmlns:a16="http://schemas.microsoft.com/office/drawing/2014/main" id="{E4593011-0902-4660-849C-829D2D36A501}"/>
              </a:ext>
            </a:extLst>
          </p:cNvPr>
          <p:cNvSpPr txBox="1"/>
          <p:nvPr/>
        </p:nvSpPr>
        <p:spPr>
          <a:xfrm>
            <a:off x="6690584" y="2989733"/>
            <a:ext cx="1743732"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Ажлын түгжээний товчлуур</a:t>
            </a:r>
          </a:p>
        </p:txBody>
      </p:sp>
      <p:sp>
        <p:nvSpPr>
          <p:cNvPr id="17" name="テキスト ボックス 1061">
            <a:extLst>
              <a:ext uri="{FF2B5EF4-FFF2-40B4-BE49-F238E27FC236}">
                <a16:creationId xmlns:a16="http://schemas.microsoft.com/office/drawing/2014/main" id="{5742E0EA-F368-4806-82EA-58AEE0B4B81B}"/>
              </a:ext>
            </a:extLst>
          </p:cNvPr>
          <p:cNvSpPr txBox="1"/>
          <p:nvPr/>
        </p:nvSpPr>
        <p:spPr>
          <a:xfrm>
            <a:off x="6693033" y="3315747"/>
            <a:ext cx="1741283"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Ажлын тоног төхөөрөмжийн хяналтын рычаг</a:t>
            </a:r>
          </a:p>
        </p:txBody>
      </p:sp>
      <p:sp>
        <p:nvSpPr>
          <p:cNvPr id="18" name="テキスト ボックス 1062">
            <a:extLst>
              <a:ext uri="{FF2B5EF4-FFF2-40B4-BE49-F238E27FC236}">
                <a16:creationId xmlns:a16="http://schemas.microsoft.com/office/drawing/2014/main" id="{9495E783-FFCC-4DF4-9DF1-2CE063E0B700}"/>
              </a:ext>
            </a:extLst>
          </p:cNvPr>
          <p:cNvSpPr txBox="1"/>
          <p:nvPr/>
        </p:nvSpPr>
        <p:spPr>
          <a:xfrm>
            <a:off x="6590574" y="4733385"/>
            <a:ext cx="1891604"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Хаазны педал</a:t>
            </a:r>
          </a:p>
        </p:txBody>
      </p:sp>
    </p:spTree>
    <p:extLst>
      <p:ext uri="{BB962C8B-B14F-4D97-AF65-F5344CB8AC3E}">
        <p14:creationId xmlns:p14="http://schemas.microsoft.com/office/powerpoint/2010/main" val="2845370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dirty="0">
                <a:latin typeface="Arial" panose="020B0604020202020204" pitchFamily="34" charset="0"/>
                <a:ea typeface="Meiryo UI" panose="020B0604030504040204" pitchFamily="50" charset="-128"/>
                <a:cs typeface="Arial" panose="020B0604020202020204" pitchFamily="34" charset="0"/>
              </a:rPr>
              <a:t>Ковш</a:t>
            </a:r>
            <a:r>
              <a:rPr lang="en-US" sz="2400" dirty="0">
                <a:latin typeface="Arial" panose="020B0604020202020204" pitchFamily="34" charset="0"/>
                <a:ea typeface="Meiryo UI" panose="020B0604030504040204" pitchFamily="50" charset="-128"/>
                <a:cs typeface="Arial" panose="020B0604020202020204" pitchFamily="34" charset="0"/>
              </a:rPr>
              <a:t>(</a:t>
            </a:r>
            <a:r>
              <a:rPr lang="en-US" sz="2400" dirty="0" err="1">
                <a:latin typeface="Arial" panose="020B0604020202020204" pitchFamily="34" charset="0"/>
                <a:ea typeface="Meiryo UI" panose="020B0604030504040204" pitchFamily="50" charset="-128"/>
                <a:cs typeface="Arial" panose="020B0604020202020204" pitchFamily="34" charset="0"/>
              </a:rPr>
              <a:t>shoberu</a:t>
            </a:r>
            <a:r>
              <a:rPr lang="en-US" sz="2400" dirty="0">
                <a:latin typeface="Arial" panose="020B0604020202020204" pitchFamily="34" charset="0"/>
                <a:ea typeface="Meiryo UI" panose="020B0604030504040204" pitchFamily="50" charset="-128"/>
                <a:cs typeface="Arial" panose="020B0604020202020204" pitchFamily="34" charset="0"/>
              </a:rPr>
              <a:t>)</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22" name="テキスト ボックス 21"/>
          <p:cNvSpPr txBox="1"/>
          <p:nvPr/>
        </p:nvSpPr>
        <p:spPr>
          <a:xfrm>
            <a:off x="856173" y="4763626"/>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Өргөх гар болон шанага ашиглалтын жишээ</a:t>
            </a:r>
          </a:p>
        </p:txBody>
      </p:sp>
      <p:sp>
        <p:nvSpPr>
          <p:cNvPr id="23" name="テキスト ボックス 22"/>
          <p:cNvSpPr txBox="1"/>
          <p:nvPr/>
        </p:nvSpPr>
        <p:spPr>
          <a:xfrm>
            <a:off x="4872988" y="4763626"/>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Ажиллах үеийн шанаганы өндрийн жишээ</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116-р хуудас/ Нэмэлт материалын 56-р хуудас</a:t>
            </a:r>
          </a:p>
        </p:txBody>
      </p:sp>
      <p:pic>
        <p:nvPicPr>
          <p:cNvPr id="8" name="図 7"/>
          <p:cNvPicPr>
            <a:picLocks noChangeAspect="1"/>
          </p:cNvPicPr>
          <p:nvPr/>
        </p:nvPicPr>
        <p:blipFill>
          <a:blip r:embed="rId3"/>
          <a:stretch>
            <a:fillRect/>
          </a:stretch>
        </p:blipFill>
        <p:spPr>
          <a:xfrm>
            <a:off x="689041" y="2589219"/>
            <a:ext cx="3571874" cy="2082624"/>
          </a:xfrm>
          <a:prstGeom prst="rect">
            <a:avLst/>
          </a:prstGeom>
        </p:spPr>
      </p:pic>
      <p:pic>
        <p:nvPicPr>
          <p:cNvPr id="10" name="図 9"/>
          <p:cNvPicPr>
            <a:picLocks noChangeAspect="1"/>
          </p:cNvPicPr>
          <p:nvPr/>
        </p:nvPicPr>
        <p:blipFill>
          <a:blip r:embed="rId4"/>
          <a:stretch>
            <a:fillRect/>
          </a:stretch>
        </p:blipFill>
        <p:spPr>
          <a:xfrm>
            <a:off x="4209777" y="2802183"/>
            <a:ext cx="4288527" cy="1935335"/>
          </a:xfrm>
          <a:prstGeom prst="rect">
            <a:avLst/>
          </a:prstGeom>
        </p:spPr>
      </p:pic>
    </p:spTree>
    <p:extLst>
      <p:ext uri="{BB962C8B-B14F-4D97-AF65-F5344CB8AC3E}">
        <p14:creationId xmlns:p14="http://schemas.microsoft.com/office/powerpoint/2010/main" val="3724558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Ухалтын ажил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813252" y="3919924"/>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Ухалтын ажлын жишээ (1)</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118-р хуудас/ Нэмэлт материалын 57-р хуудас</a:t>
            </a:r>
          </a:p>
        </p:txBody>
      </p:sp>
      <p:pic>
        <p:nvPicPr>
          <p:cNvPr id="2" name="図 1"/>
          <p:cNvPicPr>
            <a:picLocks noChangeAspect="1"/>
          </p:cNvPicPr>
          <p:nvPr/>
        </p:nvPicPr>
        <p:blipFill>
          <a:blip r:embed="rId3"/>
          <a:stretch>
            <a:fillRect/>
          </a:stretch>
        </p:blipFill>
        <p:spPr>
          <a:xfrm>
            <a:off x="1203763" y="1937484"/>
            <a:ext cx="2456589" cy="1865934"/>
          </a:xfrm>
          <a:prstGeom prst="rect">
            <a:avLst/>
          </a:prstGeom>
        </p:spPr>
      </p:pic>
      <p:pic>
        <p:nvPicPr>
          <p:cNvPr id="3" name="図 2"/>
          <p:cNvPicPr>
            <a:picLocks noChangeAspect="1"/>
          </p:cNvPicPr>
          <p:nvPr/>
        </p:nvPicPr>
        <p:blipFill>
          <a:blip r:embed="rId4"/>
          <a:stretch>
            <a:fillRect/>
          </a:stretch>
        </p:blipFill>
        <p:spPr>
          <a:xfrm>
            <a:off x="4743450" y="1306380"/>
            <a:ext cx="3165849" cy="3356668"/>
          </a:xfrm>
          <a:prstGeom prst="rect">
            <a:avLst/>
          </a:prstGeom>
        </p:spPr>
      </p:pic>
      <p:pic>
        <p:nvPicPr>
          <p:cNvPr id="5" name="図 4"/>
          <p:cNvPicPr>
            <a:picLocks noChangeAspect="1"/>
          </p:cNvPicPr>
          <p:nvPr/>
        </p:nvPicPr>
        <p:blipFill>
          <a:blip r:embed="rId5"/>
          <a:stretch>
            <a:fillRect/>
          </a:stretch>
        </p:blipFill>
        <p:spPr>
          <a:xfrm>
            <a:off x="670377" y="4772026"/>
            <a:ext cx="3537003" cy="1284182"/>
          </a:xfrm>
          <a:prstGeom prst="rect">
            <a:avLst/>
          </a:prstGeom>
        </p:spPr>
      </p:pic>
      <p:pic>
        <p:nvPicPr>
          <p:cNvPr id="6" name="図 5"/>
          <p:cNvPicPr>
            <a:picLocks noChangeAspect="1"/>
          </p:cNvPicPr>
          <p:nvPr/>
        </p:nvPicPr>
        <p:blipFill>
          <a:blip r:embed="rId6"/>
          <a:stretch>
            <a:fillRect/>
          </a:stretch>
        </p:blipFill>
        <p:spPr>
          <a:xfrm>
            <a:off x="4162300" y="4881608"/>
            <a:ext cx="4368541" cy="1174599"/>
          </a:xfrm>
          <a:prstGeom prst="rect">
            <a:avLst/>
          </a:prstGeom>
        </p:spPr>
      </p:pic>
      <p:sp>
        <p:nvSpPr>
          <p:cNvPr id="15" name="テキスト ボックス 14"/>
          <p:cNvSpPr txBox="1"/>
          <p:nvPr/>
        </p:nvSpPr>
        <p:spPr>
          <a:xfrm>
            <a:off x="4887205" y="4633526"/>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Ухалтын ажлын жишээ (2)</a:t>
            </a:r>
          </a:p>
        </p:txBody>
      </p:sp>
      <p:sp>
        <p:nvSpPr>
          <p:cNvPr id="16" name="テキスト ボックス 15"/>
          <p:cNvSpPr txBox="1"/>
          <p:nvPr/>
        </p:nvSpPr>
        <p:spPr>
          <a:xfrm>
            <a:off x="1008784" y="6061453"/>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Ухалтын ажлын жишээ (3)</a:t>
            </a:r>
          </a:p>
        </p:txBody>
      </p:sp>
      <p:sp>
        <p:nvSpPr>
          <p:cNvPr id="17" name="テキスト ボックス 16"/>
          <p:cNvSpPr txBox="1"/>
          <p:nvPr/>
        </p:nvSpPr>
        <p:spPr>
          <a:xfrm>
            <a:off x="4887205" y="6056207"/>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Ухалтын ажлын жишээ (4)</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3" name="正方形/長方形 12"/>
          <p:cNvSpPr/>
          <p:nvPr/>
        </p:nvSpPr>
        <p:spPr>
          <a:xfrm>
            <a:off x="4497778" y="4997627"/>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8" name="テキスト ボックス 17"/>
          <p:cNvSpPr txBox="1"/>
          <p:nvPr/>
        </p:nvSpPr>
        <p:spPr>
          <a:xfrm>
            <a:off x="4426964" y="4961320"/>
            <a:ext cx="1189571" cy="338554"/>
          </a:xfrm>
          <a:prstGeom prst="rect">
            <a:avLst/>
          </a:prstGeom>
          <a:noFill/>
        </p:spPr>
        <p:txBody>
          <a:bodyPr wrap="square" rtlCol="0">
            <a:spAutoFit/>
          </a:bodyPr>
          <a:lstStyle/>
          <a:p>
            <a:pPr rtl="0"/>
            <a:r>
              <a:rPr lang="mn" sz="800" dirty="0">
                <a:latin typeface="Arial" panose="020B0604020202020204" pitchFamily="34" charset="0"/>
                <a:ea typeface="HGP明朝B" panose="02020800000000000000" pitchFamily="18" charset="-128"/>
                <a:cs typeface="Arial" panose="020B0604020202020204" pitchFamily="34" charset="0"/>
              </a:rPr>
              <a:t>Гүний ухалт (sukashi bori) аюултай</a:t>
            </a:r>
          </a:p>
        </p:txBody>
      </p:sp>
    </p:spTree>
    <p:extLst>
      <p:ext uri="{BB962C8B-B14F-4D97-AF65-F5344CB8AC3E}">
        <p14:creationId xmlns:p14="http://schemas.microsoft.com/office/powerpoint/2010/main" val="442484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Ачилт, тээвэрлэлтийн ажил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119-р хуудас/ Нэмэлт материалын 58-р хуудас</a:t>
            </a:r>
          </a:p>
        </p:txBody>
      </p:sp>
      <p:sp>
        <p:nvSpPr>
          <p:cNvPr id="15" name="テキスト ボックス 14"/>
          <p:cNvSpPr txBox="1"/>
          <p:nvPr/>
        </p:nvSpPr>
        <p:spPr>
          <a:xfrm>
            <a:off x="3000800" y="4569304"/>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Ачилт хийсэн байдлын жишээ (1)</a:t>
            </a:r>
          </a:p>
        </p:txBody>
      </p:sp>
      <p:sp>
        <p:nvSpPr>
          <p:cNvPr id="16" name="テキスト ボックス 15"/>
          <p:cNvSpPr txBox="1"/>
          <p:nvPr/>
        </p:nvSpPr>
        <p:spPr>
          <a:xfrm>
            <a:off x="3000800" y="6108222"/>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Ачилт хийсэн байдлын жишээ (2)</a:t>
            </a:r>
          </a:p>
        </p:txBody>
      </p:sp>
      <p:pic>
        <p:nvPicPr>
          <p:cNvPr id="7" name="図 6"/>
          <p:cNvPicPr>
            <a:picLocks noChangeAspect="1"/>
          </p:cNvPicPr>
          <p:nvPr/>
        </p:nvPicPr>
        <p:blipFill>
          <a:blip r:embed="rId3"/>
          <a:stretch>
            <a:fillRect/>
          </a:stretch>
        </p:blipFill>
        <p:spPr>
          <a:xfrm>
            <a:off x="2507436" y="1483877"/>
            <a:ext cx="4224339" cy="1416699"/>
          </a:xfrm>
          <a:prstGeom prst="rect">
            <a:avLst/>
          </a:prstGeom>
        </p:spPr>
      </p:pic>
      <p:pic>
        <p:nvPicPr>
          <p:cNvPr id="8" name="図 7"/>
          <p:cNvPicPr>
            <a:picLocks noChangeAspect="1"/>
          </p:cNvPicPr>
          <p:nvPr/>
        </p:nvPicPr>
        <p:blipFill>
          <a:blip r:embed="rId4"/>
          <a:stretch>
            <a:fillRect/>
          </a:stretch>
        </p:blipFill>
        <p:spPr>
          <a:xfrm>
            <a:off x="2430161" y="3030673"/>
            <a:ext cx="4378888" cy="1545490"/>
          </a:xfrm>
          <a:prstGeom prst="rect">
            <a:avLst/>
          </a:prstGeom>
        </p:spPr>
      </p:pic>
      <p:pic>
        <p:nvPicPr>
          <p:cNvPr id="10" name="図 9"/>
          <p:cNvPicPr>
            <a:picLocks noChangeAspect="1"/>
          </p:cNvPicPr>
          <p:nvPr/>
        </p:nvPicPr>
        <p:blipFill>
          <a:blip r:embed="rId5"/>
          <a:stretch>
            <a:fillRect/>
          </a:stretch>
        </p:blipFill>
        <p:spPr>
          <a:xfrm>
            <a:off x="2172580" y="4788910"/>
            <a:ext cx="4894051" cy="1339424"/>
          </a:xfrm>
          <a:prstGeom prst="rect">
            <a:avLst/>
          </a:prstGeom>
        </p:spPr>
      </p:pic>
      <p:sp>
        <p:nvSpPr>
          <p:cNvPr id="14" name="テキスト ボックス 13"/>
          <p:cNvSpPr txBox="1"/>
          <p:nvPr/>
        </p:nvSpPr>
        <p:spPr>
          <a:xfrm>
            <a:off x="3000800" y="2857458"/>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Ачилт, тээвэрлэлтийн ажлын жишээ</a:t>
            </a:r>
          </a:p>
        </p:txBody>
      </p:sp>
      <p:sp>
        <p:nvSpPr>
          <p:cNvPr id="12" name="正方形/長方形 11"/>
          <p:cNvSpPr/>
          <p:nvPr/>
        </p:nvSpPr>
        <p:spPr>
          <a:xfrm>
            <a:off x="2953297" y="2729745"/>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3" name="テキスト ボックス 12"/>
          <p:cNvSpPr txBox="1"/>
          <p:nvPr/>
        </p:nvSpPr>
        <p:spPr>
          <a:xfrm>
            <a:off x="2959088" y="2694815"/>
            <a:ext cx="1189571" cy="246221"/>
          </a:xfrm>
          <a:prstGeom prst="rect">
            <a:avLst/>
          </a:prstGeom>
          <a:noFill/>
        </p:spPr>
        <p:txBody>
          <a:bodyPr wrap="squar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Ачилтыг эхлэх</a:t>
            </a:r>
          </a:p>
        </p:txBody>
      </p:sp>
      <p:sp>
        <p:nvSpPr>
          <p:cNvPr id="23" name="正方形/長方形 22"/>
          <p:cNvSpPr/>
          <p:nvPr/>
        </p:nvSpPr>
        <p:spPr>
          <a:xfrm>
            <a:off x="5499369" y="2745224"/>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4" name="正方形/長方形 23"/>
          <p:cNvSpPr/>
          <p:nvPr/>
        </p:nvSpPr>
        <p:spPr>
          <a:xfrm>
            <a:off x="6010242" y="1666897"/>
            <a:ext cx="721533" cy="35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8" name="テキスト ボックス 17"/>
          <p:cNvSpPr txBox="1"/>
          <p:nvPr/>
        </p:nvSpPr>
        <p:spPr>
          <a:xfrm>
            <a:off x="5751057" y="2694815"/>
            <a:ext cx="1189571" cy="246221"/>
          </a:xfrm>
          <a:prstGeom prst="rect">
            <a:avLst/>
          </a:prstGeom>
          <a:noFill/>
        </p:spPr>
        <p:txBody>
          <a:bodyPr wrap="squar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Төгсгөл</a:t>
            </a:r>
          </a:p>
        </p:txBody>
      </p:sp>
      <p:sp>
        <p:nvSpPr>
          <p:cNvPr id="17" name="テキスト ボックス 16"/>
          <p:cNvSpPr txBox="1"/>
          <p:nvPr/>
        </p:nvSpPr>
        <p:spPr>
          <a:xfrm>
            <a:off x="5454466" y="1632862"/>
            <a:ext cx="1567887" cy="246221"/>
          </a:xfrm>
          <a:prstGeom prst="rect">
            <a:avLst/>
          </a:prstGeom>
          <a:noFill/>
        </p:spPr>
        <p:txBody>
          <a:bodyPr wrap="square" rtlCol="0">
            <a:spAutoFit/>
          </a:bodyPr>
          <a:lstStyle/>
          <a:p>
            <a:pPr algn="r" rtl="0"/>
            <a:r>
              <a:rPr lang="mn" sz="1000">
                <a:latin typeface="Arial" panose="020B0604020202020204" pitchFamily="34" charset="0"/>
                <a:ea typeface="HGP明朝B" panose="02020800000000000000" pitchFamily="18" charset="-128"/>
                <a:cs typeface="Arial" panose="020B0604020202020204" pitchFamily="34" charset="0"/>
              </a:rPr>
              <a:t>Нугасны зүүний өндөр</a:t>
            </a:r>
          </a:p>
        </p:txBody>
      </p:sp>
      <p:sp>
        <p:nvSpPr>
          <p:cNvPr id="25" name="正方形/長方形 24"/>
          <p:cNvSpPr/>
          <p:nvPr/>
        </p:nvSpPr>
        <p:spPr>
          <a:xfrm>
            <a:off x="2663380" y="501465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6" name="正方形/長方形 25"/>
          <p:cNvSpPr/>
          <p:nvPr/>
        </p:nvSpPr>
        <p:spPr>
          <a:xfrm>
            <a:off x="3819277" y="497451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7" name="正方形/長方形 26"/>
          <p:cNvSpPr/>
          <p:nvPr/>
        </p:nvSpPr>
        <p:spPr>
          <a:xfrm>
            <a:off x="4823358" y="4965531"/>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8" name="正方形/長方形 27"/>
          <p:cNvSpPr/>
          <p:nvPr/>
        </p:nvSpPr>
        <p:spPr>
          <a:xfrm>
            <a:off x="6476418" y="4991456"/>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9" name="テキスト ボックス 18"/>
          <p:cNvSpPr txBox="1"/>
          <p:nvPr/>
        </p:nvSpPr>
        <p:spPr>
          <a:xfrm>
            <a:off x="2604797" y="4925164"/>
            <a:ext cx="510638" cy="307777"/>
          </a:xfrm>
          <a:prstGeom prst="rect">
            <a:avLst/>
          </a:prstGeom>
          <a:noFill/>
        </p:spPr>
        <p:txBody>
          <a:bodyPr wrap="square" rtlCol="0">
            <a:spAutoFit/>
          </a:bodyPr>
          <a:lstStyle/>
          <a:p>
            <a:pPr rtl="0"/>
            <a:r>
              <a:rPr lang="mn" sz="700" dirty="0">
                <a:latin typeface="Arial" panose="020B0604020202020204" pitchFamily="34" charset="0"/>
                <a:ea typeface="HGP明朝B" panose="02020800000000000000" pitchFamily="18" charset="-128"/>
                <a:cs typeface="Arial" panose="020B0604020202020204" pitchFamily="34" charset="0"/>
              </a:rPr>
              <a:t>Тогтвортой</a:t>
            </a:r>
          </a:p>
        </p:txBody>
      </p:sp>
      <p:sp>
        <p:nvSpPr>
          <p:cNvPr id="20" name="テキスト ボックス 19"/>
          <p:cNvSpPr txBox="1"/>
          <p:nvPr/>
        </p:nvSpPr>
        <p:spPr>
          <a:xfrm>
            <a:off x="3812446" y="4925164"/>
            <a:ext cx="510638" cy="415498"/>
          </a:xfrm>
          <a:prstGeom prst="rect">
            <a:avLst/>
          </a:prstGeom>
          <a:noFill/>
        </p:spPr>
        <p:txBody>
          <a:bodyPr wrap="square" rtlCol="0">
            <a:spAutoFit/>
          </a:bodyPr>
          <a:lstStyle/>
          <a:p>
            <a:pPr rtl="0"/>
            <a:r>
              <a:rPr lang="mn" sz="700" dirty="0">
                <a:latin typeface="Arial" panose="020B0604020202020204" pitchFamily="34" charset="0"/>
                <a:ea typeface="HGP明朝B" panose="02020800000000000000" pitchFamily="18" charset="-128"/>
                <a:cs typeface="Arial" panose="020B0604020202020204" pitchFamily="34" charset="0"/>
              </a:rPr>
              <a:t>Нэг талд нь ачсан</a:t>
            </a:r>
            <a:endParaRPr kumimoji="1" lang="ja-JP" altLang="en-US" sz="700" dirty="0">
              <a:latin typeface="Arial" panose="020B0604020202020204" pitchFamily="34" charset="0"/>
              <a:ea typeface="HGP明朝B" panose="02020800000000000000" pitchFamily="18" charset="-128"/>
              <a:cs typeface="Arial" panose="020B0604020202020204" pitchFamily="34" charset="0"/>
            </a:endParaRPr>
          </a:p>
        </p:txBody>
      </p:sp>
      <p:sp>
        <p:nvSpPr>
          <p:cNvPr id="21" name="テキスト ボックス 20"/>
          <p:cNvSpPr txBox="1"/>
          <p:nvPr/>
        </p:nvSpPr>
        <p:spPr>
          <a:xfrm>
            <a:off x="4836263" y="4925164"/>
            <a:ext cx="900990" cy="307777"/>
          </a:xfrm>
          <a:prstGeom prst="rect">
            <a:avLst/>
          </a:prstGeom>
          <a:noFill/>
        </p:spPr>
        <p:txBody>
          <a:bodyPr wrap="square" rtlCol="0">
            <a:spAutoFit/>
          </a:bodyPr>
          <a:lstStyle/>
          <a:p>
            <a:pPr rtl="0"/>
            <a:r>
              <a:rPr lang="mn" sz="700">
                <a:latin typeface="Arial" panose="020B0604020202020204" pitchFamily="34" charset="0"/>
                <a:ea typeface="HGP明朝B" panose="02020800000000000000" pitchFamily="18" charset="-128"/>
                <a:cs typeface="Arial" panose="020B0604020202020204" pitchFamily="34" charset="0"/>
              </a:rPr>
              <a:t>Нэг талд нь ачсан тогтворгүй</a:t>
            </a:r>
            <a:endParaRPr kumimoji="1" lang="ja-JP" altLang="en-US" sz="700" dirty="0">
              <a:latin typeface="Arial" panose="020B0604020202020204" pitchFamily="34" charset="0"/>
              <a:ea typeface="HGP明朝B" panose="02020800000000000000" pitchFamily="18" charset="-128"/>
              <a:cs typeface="Arial" panose="020B0604020202020204" pitchFamily="34" charset="0"/>
            </a:endParaRPr>
          </a:p>
        </p:txBody>
      </p:sp>
      <p:sp>
        <p:nvSpPr>
          <p:cNvPr id="22" name="テキスト ボックス 21"/>
          <p:cNvSpPr txBox="1"/>
          <p:nvPr/>
        </p:nvSpPr>
        <p:spPr>
          <a:xfrm>
            <a:off x="6416220" y="4925164"/>
            <a:ext cx="900990" cy="246221"/>
          </a:xfrm>
          <a:prstGeom prst="rect">
            <a:avLst/>
          </a:prstGeom>
          <a:noFill/>
        </p:spPr>
        <p:txBody>
          <a:bodyPr wrap="square" rtlCol="0">
            <a:spAutoFit/>
          </a:bodyPr>
          <a:lstStyle/>
          <a:p>
            <a:pPr rtl="0"/>
            <a:r>
              <a:rPr lang="mn" sz="1000">
                <a:latin typeface="Arial" panose="020B0604020202020204" pitchFamily="34" charset="0"/>
                <a:ea typeface="HGP明朝B" panose="02020800000000000000" pitchFamily="18" charset="-128"/>
                <a:cs typeface="Arial" panose="020B0604020202020204" pitchFamily="34" charset="0"/>
              </a:rPr>
              <a:t>Тогтворгүй</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Tree>
    <p:extLst>
      <p:ext uri="{BB962C8B-B14F-4D97-AF65-F5344CB8AC3E}">
        <p14:creationId xmlns:p14="http://schemas.microsoft.com/office/powerpoint/2010/main" val="4494745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Ачилт, тээвэрлэлтийн ажил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1029467" y="4445758"/>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Ачилт, тээвэрлэлтийн ажлын жишээ, V шилжилт</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121-р хуудас/ Нэмэлт материалын 59-р хуудас</a:t>
            </a:r>
          </a:p>
        </p:txBody>
      </p:sp>
      <p:sp>
        <p:nvSpPr>
          <p:cNvPr id="15" name="テキスト ボックス 14"/>
          <p:cNvSpPr txBox="1"/>
          <p:nvPr/>
        </p:nvSpPr>
        <p:spPr>
          <a:xfrm>
            <a:off x="1144635" y="4957102"/>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Ухалтын ажлын жишээ (2)</a:t>
            </a:r>
          </a:p>
        </p:txBody>
      </p:sp>
      <p:sp>
        <p:nvSpPr>
          <p:cNvPr id="16" name="テキスト ボックス 15"/>
          <p:cNvSpPr txBox="1"/>
          <p:nvPr/>
        </p:nvSpPr>
        <p:spPr>
          <a:xfrm>
            <a:off x="1008784" y="6052781"/>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Оруулах ажиллагааны жишээ</a:t>
            </a:r>
          </a:p>
        </p:txBody>
      </p:sp>
      <p:sp>
        <p:nvSpPr>
          <p:cNvPr id="17" name="テキスト ボックス 16"/>
          <p:cNvSpPr txBox="1"/>
          <p:nvPr/>
        </p:nvSpPr>
        <p:spPr>
          <a:xfrm>
            <a:off x="4887205" y="1319714"/>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Load and carry аргын жишээ</a:t>
            </a:r>
          </a:p>
        </p:txBody>
      </p:sp>
      <p:pic>
        <p:nvPicPr>
          <p:cNvPr id="12" name="図 11"/>
          <p:cNvPicPr>
            <a:picLocks noChangeAspect="1"/>
          </p:cNvPicPr>
          <p:nvPr/>
        </p:nvPicPr>
        <p:blipFill>
          <a:blip r:embed="rId3"/>
          <a:stretch>
            <a:fillRect/>
          </a:stretch>
        </p:blipFill>
        <p:spPr>
          <a:xfrm>
            <a:off x="1008784" y="1350273"/>
            <a:ext cx="3278977" cy="3103961"/>
          </a:xfrm>
          <a:prstGeom prst="rect">
            <a:avLst/>
          </a:prstGeom>
        </p:spPr>
      </p:pic>
      <p:pic>
        <p:nvPicPr>
          <p:cNvPr id="13" name="図 12"/>
          <p:cNvPicPr>
            <a:picLocks noChangeAspect="1"/>
          </p:cNvPicPr>
          <p:nvPr/>
        </p:nvPicPr>
        <p:blipFill>
          <a:blip r:embed="rId4"/>
          <a:stretch>
            <a:fillRect/>
          </a:stretch>
        </p:blipFill>
        <p:spPr>
          <a:xfrm>
            <a:off x="4513697" y="1553596"/>
            <a:ext cx="3984625" cy="4776184"/>
          </a:xfrm>
          <a:prstGeom prst="rect">
            <a:avLst/>
          </a:prstGeom>
        </p:spPr>
      </p:pic>
      <p:pic>
        <p:nvPicPr>
          <p:cNvPr id="18" name="図 17"/>
          <p:cNvPicPr>
            <a:picLocks noChangeAspect="1"/>
          </p:cNvPicPr>
          <p:nvPr/>
        </p:nvPicPr>
        <p:blipFill>
          <a:blip r:embed="rId5"/>
          <a:stretch>
            <a:fillRect/>
          </a:stretch>
        </p:blipFill>
        <p:spPr>
          <a:xfrm>
            <a:off x="668053" y="4900029"/>
            <a:ext cx="3578425" cy="1208766"/>
          </a:xfrm>
          <a:prstGeom prst="rect">
            <a:avLst/>
          </a:prstGeom>
        </p:spPr>
      </p:pic>
      <p:sp>
        <p:nvSpPr>
          <p:cNvPr id="19" name="正方形/長方形 18"/>
          <p:cNvSpPr/>
          <p:nvPr/>
        </p:nvSpPr>
        <p:spPr>
          <a:xfrm>
            <a:off x="1372534" y="140681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5" name="正方形/長方形 24"/>
          <p:cNvSpPr/>
          <p:nvPr/>
        </p:nvSpPr>
        <p:spPr>
          <a:xfrm>
            <a:off x="3081305" y="1412016"/>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6" name="正方形/長方形 25"/>
          <p:cNvSpPr/>
          <p:nvPr/>
        </p:nvSpPr>
        <p:spPr>
          <a:xfrm>
            <a:off x="1282450"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7" name="正方形/長方形 26"/>
          <p:cNvSpPr/>
          <p:nvPr/>
        </p:nvSpPr>
        <p:spPr>
          <a:xfrm>
            <a:off x="3091507"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8" name="正方形/長方形 27"/>
          <p:cNvSpPr/>
          <p:nvPr/>
        </p:nvSpPr>
        <p:spPr>
          <a:xfrm>
            <a:off x="1620979" y="4335357"/>
            <a:ext cx="1557196"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20" name="テキスト ボックス 19"/>
          <p:cNvSpPr txBox="1"/>
          <p:nvPr/>
        </p:nvSpPr>
        <p:spPr>
          <a:xfrm>
            <a:off x="959957" y="1268375"/>
            <a:ext cx="1582632" cy="369332"/>
          </a:xfrm>
          <a:prstGeom prst="rect">
            <a:avLst/>
          </a:prstGeom>
          <a:noFill/>
        </p:spPr>
        <p:txBody>
          <a:bodyPr wrap="square" rtlCol="0">
            <a:spAutoFit/>
          </a:bodyPr>
          <a:lstStyle/>
          <a:p>
            <a:pPr algn="ctr" rtl="0"/>
            <a:r>
              <a:rPr lang="mn" sz="900" dirty="0">
                <a:latin typeface="Arial" panose="020B0604020202020204" pitchFamily="34" charset="0"/>
                <a:ea typeface="HGP明朝B" panose="02020800000000000000" pitchFamily="18" charset="-128"/>
                <a:cs typeface="Arial" panose="020B0604020202020204" pitchFamily="34" charset="0"/>
              </a:rPr>
              <a:t>V хэлбэр (V шилжилт)</a:t>
            </a:r>
            <a:r>
              <a:rPr kumimoji="1" lang="en-US" altLang="ja-JP" sz="900" dirty="0">
                <a:latin typeface="Arial" panose="020B0604020202020204" pitchFamily="34" charset="0"/>
                <a:ea typeface="HGP明朝B" panose="02020800000000000000" pitchFamily="18" charset="-128"/>
                <a:cs typeface="Arial" panose="020B0604020202020204" pitchFamily="34" charset="0"/>
              </a:rPr>
              <a:t/>
            </a:r>
            <a:br>
              <a:rPr kumimoji="1" lang="en-US" altLang="ja-JP" sz="900" dirty="0">
                <a:latin typeface="Arial" panose="020B0604020202020204" pitchFamily="34" charset="0"/>
                <a:ea typeface="HGP明朝B" panose="02020800000000000000" pitchFamily="18" charset="-128"/>
                <a:cs typeface="Arial" panose="020B0604020202020204" pitchFamily="34" charset="0"/>
              </a:rPr>
            </a:br>
            <a:r>
              <a:rPr lang="mn" sz="900" dirty="0">
                <a:latin typeface="Arial" panose="020B0604020202020204" pitchFamily="34" charset="0"/>
                <a:ea typeface="HGP明朝B" panose="02020800000000000000" pitchFamily="18" charset="-128"/>
                <a:cs typeface="Arial" panose="020B0604020202020204" pitchFamily="34" charset="0"/>
              </a:rPr>
              <a:t>Ажлын объект</a:t>
            </a:r>
          </a:p>
        </p:txBody>
      </p:sp>
      <p:sp>
        <p:nvSpPr>
          <p:cNvPr id="21" name="テキスト ボックス 20"/>
          <p:cNvSpPr txBox="1"/>
          <p:nvPr/>
        </p:nvSpPr>
        <p:spPr>
          <a:xfrm>
            <a:off x="2638756" y="1268375"/>
            <a:ext cx="1708263" cy="369332"/>
          </a:xfrm>
          <a:prstGeom prst="rect">
            <a:avLst/>
          </a:prstGeom>
          <a:noFill/>
        </p:spPr>
        <p:txBody>
          <a:bodyPr wrap="square" rtlCol="0">
            <a:spAutoFit/>
          </a:bodyPr>
          <a:lstStyle/>
          <a:p>
            <a:pPr algn="ctr" rtl="0"/>
            <a:r>
              <a:rPr lang="mn" sz="900" dirty="0">
                <a:latin typeface="Arial" panose="020B0604020202020204" pitchFamily="34" charset="0"/>
                <a:ea typeface="HGP明朝B" panose="02020800000000000000" pitchFamily="18" charset="-128"/>
                <a:cs typeface="Arial" panose="020B0604020202020204" pitchFamily="34" charset="0"/>
              </a:rPr>
              <a:t>I хэлбэр (Хөндлөн шилжилт)</a:t>
            </a:r>
            <a:r>
              <a:rPr kumimoji="1" lang="en-US" altLang="ja-JP" sz="900" dirty="0">
                <a:latin typeface="Arial" panose="020B0604020202020204" pitchFamily="34" charset="0"/>
                <a:ea typeface="HGP明朝B" panose="02020800000000000000" pitchFamily="18" charset="-128"/>
                <a:cs typeface="Arial" panose="020B0604020202020204" pitchFamily="34" charset="0"/>
              </a:rPr>
              <a:t/>
            </a:r>
            <a:br>
              <a:rPr kumimoji="1" lang="en-US" altLang="ja-JP" sz="900" dirty="0">
                <a:latin typeface="Arial" panose="020B0604020202020204" pitchFamily="34" charset="0"/>
                <a:ea typeface="HGP明朝B" panose="02020800000000000000" pitchFamily="18" charset="-128"/>
                <a:cs typeface="Arial" panose="020B0604020202020204" pitchFamily="34" charset="0"/>
              </a:rPr>
            </a:br>
            <a:r>
              <a:rPr lang="mn" sz="900" dirty="0">
                <a:latin typeface="Arial" panose="020B0604020202020204" pitchFamily="34" charset="0"/>
                <a:ea typeface="HGP明朝B" panose="02020800000000000000" pitchFamily="18" charset="-128"/>
                <a:cs typeface="Arial" panose="020B0604020202020204" pitchFamily="34" charset="0"/>
              </a:rPr>
              <a:t>Ажлын объект</a:t>
            </a:r>
          </a:p>
        </p:txBody>
      </p:sp>
      <p:sp>
        <p:nvSpPr>
          <p:cNvPr id="22" name="テキスト ボックス 21"/>
          <p:cNvSpPr txBox="1"/>
          <p:nvPr/>
        </p:nvSpPr>
        <p:spPr>
          <a:xfrm>
            <a:off x="1207322" y="2769490"/>
            <a:ext cx="1582633" cy="400110"/>
          </a:xfrm>
          <a:prstGeom prst="rect">
            <a:avLst/>
          </a:prstGeom>
          <a:noFill/>
        </p:spPr>
        <p:txBody>
          <a:bodyPr wrap="square" rtlCol="0">
            <a:spAutoFit/>
          </a:bodyPr>
          <a:lstStyle/>
          <a:p>
            <a:pPr algn="ctr" rtl="0"/>
            <a:r>
              <a:rPr lang="mn" sz="1000" dirty="0">
                <a:latin typeface="Arial" panose="020B0604020202020204" pitchFamily="34" charset="0"/>
                <a:ea typeface="HGP明朝B" panose="02020800000000000000" pitchFamily="18" charset="-128"/>
                <a:cs typeface="Arial" panose="020B0604020202020204" pitchFamily="34" charset="0"/>
              </a:rPr>
              <a:t>L хэлбэр (L шилжилт)</a:t>
            </a:r>
            <a:r>
              <a:rPr kumimoji="1" lang="en-US" altLang="ja-JP" sz="1000" dirty="0">
                <a:latin typeface="Arial" panose="020B0604020202020204" pitchFamily="34" charset="0"/>
                <a:ea typeface="HGP明朝B" panose="02020800000000000000" pitchFamily="18" charset="-128"/>
                <a:cs typeface="Arial" panose="020B0604020202020204" pitchFamily="34" charset="0"/>
              </a:rPr>
              <a:t/>
            </a:r>
            <a:br>
              <a:rPr kumimoji="1" lang="en-US" altLang="ja-JP" sz="1000" dirty="0">
                <a:latin typeface="Arial" panose="020B0604020202020204" pitchFamily="34" charset="0"/>
                <a:ea typeface="HGP明朝B" panose="02020800000000000000" pitchFamily="18" charset="-128"/>
                <a:cs typeface="Arial" panose="020B0604020202020204" pitchFamily="34" charset="0"/>
              </a:rPr>
            </a:br>
            <a:r>
              <a:rPr lang="mn" sz="1000" dirty="0">
                <a:latin typeface="Arial" panose="020B0604020202020204" pitchFamily="34" charset="0"/>
                <a:ea typeface="HGP明朝B" panose="02020800000000000000" pitchFamily="18" charset="-128"/>
                <a:cs typeface="Arial" panose="020B0604020202020204" pitchFamily="34" charset="0"/>
              </a:rPr>
              <a:t>Ажлын объект</a:t>
            </a:r>
          </a:p>
        </p:txBody>
      </p:sp>
      <p:sp>
        <p:nvSpPr>
          <p:cNvPr id="23" name="テキスト ボックス 22"/>
          <p:cNvSpPr txBox="1"/>
          <p:nvPr/>
        </p:nvSpPr>
        <p:spPr>
          <a:xfrm>
            <a:off x="2916093" y="2769490"/>
            <a:ext cx="1538346" cy="400110"/>
          </a:xfrm>
          <a:prstGeom prst="rect">
            <a:avLst/>
          </a:prstGeom>
          <a:noFill/>
        </p:spPr>
        <p:txBody>
          <a:bodyPr wrap="square" rtlCol="0">
            <a:spAutoFit/>
          </a:bodyPr>
          <a:lstStyle/>
          <a:p>
            <a:pPr algn="ctr" rtl="0"/>
            <a:r>
              <a:rPr lang="mn" sz="1000" dirty="0">
                <a:latin typeface="Arial" panose="020B0604020202020204" pitchFamily="34" charset="0"/>
                <a:ea typeface="HGP明朝B" panose="02020800000000000000" pitchFamily="18" charset="-128"/>
                <a:cs typeface="Arial" panose="020B0604020202020204" pitchFamily="34" charset="0"/>
              </a:rPr>
              <a:t>T хэлбэр (T шилжилт)</a:t>
            </a:r>
            <a:r>
              <a:rPr kumimoji="1" lang="en-US" altLang="ja-JP" sz="1000" dirty="0">
                <a:latin typeface="Arial" panose="020B0604020202020204" pitchFamily="34" charset="0"/>
                <a:ea typeface="HGP明朝B" panose="02020800000000000000" pitchFamily="18" charset="-128"/>
                <a:cs typeface="Arial" panose="020B0604020202020204" pitchFamily="34" charset="0"/>
              </a:rPr>
              <a:t/>
            </a:r>
            <a:br>
              <a:rPr kumimoji="1" lang="en-US" altLang="ja-JP" sz="1000" dirty="0">
                <a:latin typeface="Arial" panose="020B0604020202020204" pitchFamily="34" charset="0"/>
                <a:ea typeface="HGP明朝B" panose="02020800000000000000" pitchFamily="18" charset="-128"/>
                <a:cs typeface="Arial" panose="020B0604020202020204" pitchFamily="34" charset="0"/>
              </a:rPr>
            </a:br>
            <a:r>
              <a:rPr lang="mn" sz="1000" dirty="0">
                <a:latin typeface="Arial" panose="020B0604020202020204" pitchFamily="34" charset="0"/>
                <a:ea typeface="HGP明朝B" panose="02020800000000000000" pitchFamily="18" charset="-128"/>
                <a:cs typeface="Arial" panose="020B0604020202020204" pitchFamily="34" charset="0"/>
              </a:rPr>
              <a:t>Ажлын объект</a:t>
            </a:r>
          </a:p>
        </p:txBody>
      </p:sp>
      <p:sp>
        <p:nvSpPr>
          <p:cNvPr id="24" name="テキスト ボックス 23"/>
          <p:cNvSpPr txBox="1"/>
          <p:nvPr/>
        </p:nvSpPr>
        <p:spPr>
          <a:xfrm>
            <a:off x="1300760" y="4227322"/>
            <a:ext cx="2552058" cy="246221"/>
          </a:xfrm>
          <a:prstGeom prst="rect">
            <a:avLst/>
          </a:prstGeom>
          <a:noFill/>
        </p:spPr>
        <p:txBody>
          <a:bodyPr wrap="square" rtlCol="0">
            <a:spAutoFit/>
          </a:bodyPr>
          <a:lstStyle/>
          <a:p>
            <a:pPr algn="ctr" rtl="0"/>
            <a:r>
              <a:rPr lang="mn" sz="1000">
                <a:latin typeface="Arial" panose="020B0604020202020204" pitchFamily="34" charset="0"/>
                <a:ea typeface="HGP明朝B" panose="02020800000000000000" pitchFamily="18" charset="-128"/>
                <a:cs typeface="Arial" panose="020B0604020202020204" pitchFamily="34" charset="0"/>
              </a:rPr>
              <a:t>Жич)                  нь ковшийн хөдөлгөөн</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cxnSp>
        <p:nvCxnSpPr>
          <p:cNvPr id="3" name="直線矢印コネクタ 2"/>
          <p:cNvCxnSpPr/>
          <p:nvPr/>
        </p:nvCxnSpPr>
        <p:spPr>
          <a:xfrm>
            <a:off x="1706858" y="4357386"/>
            <a:ext cx="383941" cy="0"/>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733426" y="509655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7" name="正方形/長方形 36"/>
          <p:cNvSpPr/>
          <p:nvPr/>
        </p:nvSpPr>
        <p:spPr>
          <a:xfrm>
            <a:off x="1119450" y="491232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8" name="正方形/長方形 37"/>
          <p:cNvSpPr/>
          <p:nvPr/>
        </p:nvSpPr>
        <p:spPr>
          <a:xfrm>
            <a:off x="1657625" y="5509357"/>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0" name="正方形/長方形 39"/>
          <p:cNvSpPr/>
          <p:nvPr/>
        </p:nvSpPr>
        <p:spPr>
          <a:xfrm>
            <a:off x="2125920" y="560063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2" name="テキスト ボックス 31"/>
          <p:cNvSpPr txBox="1"/>
          <p:nvPr/>
        </p:nvSpPr>
        <p:spPr>
          <a:xfrm>
            <a:off x="496278" y="4947426"/>
            <a:ext cx="1296713" cy="200055"/>
          </a:xfrm>
          <a:prstGeom prst="rect">
            <a:avLst/>
          </a:prstGeom>
          <a:noFill/>
        </p:spPr>
        <p:txBody>
          <a:bodyPr wrap="square" rtlCol="0">
            <a:spAutoFit/>
          </a:bodyPr>
          <a:lstStyle/>
          <a:p>
            <a:pPr algn="ctr" rtl="0"/>
            <a:r>
              <a:rPr lang="mn" sz="700">
                <a:latin typeface="Arial" panose="020B0604020202020204" pitchFamily="34" charset="0"/>
                <a:ea typeface="HGP明朝B" panose="02020800000000000000" pitchFamily="18" charset="-128"/>
                <a:cs typeface="Arial" panose="020B0604020202020204" pitchFamily="34" charset="0"/>
              </a:rPr>
              <a:t>Хамгийн их зайтай үед</a:t>
            </a:r>
            <a:endParaRPr kumimoji="1" lang="ja-JP" altLang="en-US" sz="700" dirty="0">
              <a:latin typeface="Arial" panose="020B0604020202020204" pitchFamily="34" charset="0"/>
              <a:ea typeface="HGP明朝B" panose="02020800000000000000" pitchFamily="18" charset="-128"/>
              <a:cs typeface="Arial" panose="020B0604020202020204" pitchFamily="34" charset="0"/>
            </a:endParaRPr>
          </a:p>
        </p:txBody>
      </p:sp>
      <p:sp>
        <p:nvSpPr>
          <p:cNvPr id="30" name="テキスト ボックス 29"/>
          <p:cNvSpPr txBox="1"/>
          <p:nvPr/>
        </p:nvSpPr>
        <p:spPr>
          <a:xfrm>
            <a:off x="1009268" y="4752460"/>
            <a:ext cx="1296713" cy="307777"/>
          </a:xfrm>
          <a:prstGeom prst="rect">
            <a:avLst/>
          </a:prstGeom>
          <a:noFill/>
        </p:spPr>
        <p:txBody>
          <a:bodyPr wrap="square" rtlCol="0">
            <a:spAutoFit/>
          </a:bodyPr>
          <a:lstStyle/>
          <a:p>
            <a:pPr algn="ctr" rtl="0"/>
            <a:r>
              <a:rPr lang="mn" sz="700" dirty="0">
                <a:latin typeface="Arial" panose="020B0604020202020204" pitchFamily="34" charset="0"/>
                <a:ea typeface="HGP明朝B" panose="02020800000000000000" pitchFamily="18" charset="-128"/>
                <a:cs typeface="Arial" panose="020B0604020202020204" pitchFamily="34" charset="0"/>
              </a:rPr>
              <a:t>Оролтын ажиллагааг хуваарилсан жишээ</a:t>
            </a:r>
            <a:endParaRPr kumimoji="1" lang="ja-JP" altLang="en-US" sz="700" dirty="0">
              <a:latin typeface="Arial" panose="020B0604020202020204" pitchFamily="34" charset="0"/>
              <a:ea typeface="HGP明朝B" panose="02020800000000000000" pitchFamily="18" charset="-128"/>
              <a:cs typeface="Arial" panose="020B0604020202020204" pitchFamily="34" charset="0"/>
            </a:endParaRPr>
          </a:p>
        </p:txBody>
      </p:sp>
      <p:sp>
        <p:nvSpPr>
          <p:cNvPr id="33" name="テキスト ボックス 32"/>
          <p:cNvSpPr txBox="1"/>
          <p:nvPr/>
        </p:nvSpPr>
        <p:spPr>
          <a:xfrm>
            <a:off x="1493242" y="5440681"/>
            <a:ext cx="1296713" cy="200055"/>
          </a:xfrm>
          <a:prstGeom prst="rect">
            <a:avLst/>
          </a:prstGeom>
          <a:noFill/>
        </p:spPr>
        <p:txBody>
          <a:bodyPr wrap="square" rtlCol="0">
            <a:spAutoFit/>
          </a:bodyPr>
          <a:lstStyle/>
          <a:p>
            <a:pPr algn="ctr" rtl="0"/>
            <a:r>
              <a:rPr lang="mn" sz="700" dirty="0">
                <a:latin typeface="Arial" panose="020B0604020202020204" pitchFamily="34" charset="0"/>
                <a:ea typeface="HGP明朝B" panose="02020800000000000000" pitchFamily="18" charset="-128"/>
                <a:cs typeface="Arial" panose="020B0604020202020204" pitchFamily="34" charset="0"/>
              </a:rPr>
              <a:t>Нүднээс 20 см зайтай</a:t>
            </a:r>
            <a:endParaRPr kumimoji="1" lang="ja-JP" altLang="en-US" sz="700" dirty="0">
              <a:latin typeface="Arial" panose="020B0604020202020204" pitchFamily="34" charset="0"/>
              <a:ea typeface="HGP明朝B" panose="02020800000000000000" pitchFamily="18" charset="-128"/>
              <a:cs typeface="Arial" panose="020B0604020202020204" pitchFamily="34" charset="0"/>
            </a:endParaRPr>
          </a:p>
        </p:txBody>
      </p:sp>
      <p:sp>
        <p:nvSpPr>
          <p:cNvPr id="34" name="テキスト ボックス 33"/>
          <p:cNvSpPr txBox="1"/>
          <p:nvPr/>
        </p:nvSpPr>
        <p:spPr>
          <a:xfrm>
            <a:off x="2055080" y="5600631"/>
            <a:ext cx="1296713" cy="200055"/>
          </a:xfrm>
          <a:prstGeom prst="rect">
            <a:avLst/>
          </a:prstGeom>
          <a:noFill/>
        </p:spPr>
        <p:txBody>
          <a:bodyPr wrap="square" rtlCol="0">
            <a:spAutoFit/>
          </a:bodyPr>
          <a:lstStyle/>
          <a:p>
            <a:pPr algn="ctr" rtl="0"/>
            <a:r>
              <a:rPr lang="mn" sz="700">
                <a:latin typeface="Arial" panose="020B0604020202020204" pitchFamily="34" charset="0"/>
                <a:ea typeface="HGP明朝B" panose="02020800000000000000" pitchFamily="18" charset="-128"/>
                <a:cs typeface="Arial" panose="020B0604020202020204" pitchFamily="34" charset="0"/>
              </a:rPr>
              <a:t>Налуулаг 0%</a:t>
            </a:r>
          </a:p>
        </p:txBody>
      </p:sp>
      <p:sp>
        <p:nvSpPr>
          <p:cNvPr id="43" name="正方形/長方形 42"/>
          <p:cNvSpPr/>
          <p:nvPr/>
        </p:nvSpPr>
        <p:spPr>
          <a:xfrm>
            <a:off x="3904665" y="5566933"/>
            <a:ext cx="272317"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44" name="正方形/長方形 43"/>
          <p:cNvSpPr/>
          <p:nvPr/>
        </p:nvSpPr>
        <p:spPr>
          <a:xfrm>
            <a:off x="3422634" y="5708408"/>
            <a:ext cx="175780" cy="73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5" name="テキスト ボックス 34"/>
          <p:cNvSpPr txBox="1"/>
          <p:nvPr/>
        </p:nvSpPr>
        <p:spPr>
          <a:xfrm>
            <a:off x="3823513" y="5477520"/>
            <a:ext cx="593157" cy="276999"/>
          </a:xfrm>
          <a:prstGeom prst="rect">
            <a:avLst/>
          </a:prstGeom>
          <a:noFill/>
        </p:spPr>
        <p:txBody>
          <a:bodyPr wrap="square" rtlCol="0">
            <a:spAutoFit/>
          </a:bodyPr>
          <a:lstStyle/>
          <a:p>
            <a:pPr algn="ctr" rtl="0"/>
            <a:r>
              <a:rPr lang="mn" sz="600" dirty="0">
                <a:latin typeface="Arial" panose="020B0604020202020204" pitchFamily="34" charset="0"/>
                <a:ea typeface="HGP明朝B" panose="02020800000000000000" pitchFamily="18" charset="-128"/>
                <a:cs typeface="Arial" panose="020B0604020202020204" pitchFamily="34" charset="0"/>
              </a:rPr>
              <a:t>Оролтын ам</a:t>
            </a:r>
            <a:endParaRPr lang="en-US" altLang="ja-JP" sz="600" dirty="0">
              <a:latin typeface="Arial" panose="020B0604020202020204" pitchFamily="34" charset="0"/>
              <a:ea typeface="HGP明朝B" panose="02020800000000000000" pitchFamily="18" charset="-128"/>
              <a:cs typeface="Arial" panose="020B0604020202020204" pitchFamily="34" charset="0"/>
            </a:endParaRPr>
          </a:p>
        </p:txBody>
      </p:sp>
      <p:sp>
        <p:nvSpPr>
          <p:cNvPr id="36" name="テキスト ボックス 35"/>
          <p:cNvSpPr txBox="1"/>
          <p:nvPr/>
        </p:nvSpPr>
        <p:spPr>
          <a:xfrm>
            <a:off x="3321804" y="5613858"/>
            <a:ext cx="377439" cy="400110"/>
          </a:xfrm>
          <a:prstGeom prst="rect">
            <a:avLst/>
          </a:prstGeom>
          <a:noFill/>
        </p:spPr>
        <p:txBody>
          <a:bodyPr wrap="square" rtlCol="0">
            <a:spAutoFit/>
          </a:bodyPr>
          <a:lstStyle/>
          <a:p>
            <a:pPr algn="ctr" rtl="0"/>
            <a:r>
              <a:rPr lang="mn" sz="1000">
                <a:latin typeface="Arial" panose="020B0604020202020204" pitchFamily="34" charset="0"/>
                <a:ea typeface="HGP明朝B" panose="02020800000000000000" pitchFamily="18" charset="-128"/>
                <a:cs typeface="Arial" panose="020B0604020202020204" pitchFamily="34" charset="0"/>
              </a:rPr>
              <a:t>10%</a:t>
            </a:r>
          </a:p>
        </p:txBody>
      </p:sp>
      <p:sp>
        <p:nvSpPr>
          <p:cNvPr id="39" name="テキスト ボックス 1079">
            <a:extLst>
              <a:ext uri="{FF2B5EF4-FFF2-40B4-BE49-F238E27FC236}">
                <a16:creationId xmlns:a16="http://schemas.microsoft.com/office/drawing/2014/main" id="{A2B8419B-7242-4D10-A8BE-DD3329E8BE93}"/>
              </a:ext>
            </a:extLst>
          </p:cNvPr>
          <p:cNvSpPr txBox="1"/>
          <p:nvPr/>
        </p:nvSpPr>
        <p:spPr>
          <a:xfrm>
            <a:off x="4609864" y="1636322"/>
            <a:ext cx="1854203" cy="2468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① Хавтгай гадарга дээрх эргэлт</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41" name="テキスト ボックス 1080">
            <a:extLst>
              <a:ext uri="{FF2B5EF4-FFF2-40B4-BE49-F238E27FC236}">
                <a16:creationId xmlns:a16="http://schemas.microsoft.com/office/drawing/2014/main" id="{0B8BDB22-CEE4-44A7-A79F-B261BB438B82}"/>
              </a:ext>
            </a:extLst>
          </p:cNvPr>
          <p:cNvSpPr txBox="1"/>
          <p:nvPr/>
        </p:nvSpPr>
        <p:spPr>
          <a:xfrm>
            <a:off x="5152147" y="1856149"/>
            <a:ext cx="612519" cy="23185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Буцах (урагшлах)</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42" name="テキスト ボックス 1081">
            <a:extLst>
              <a:ext uri="{FF2B5EF4-FFF2-40B4-BE49-F238E27FC236}">
                <a16:creationId xmlns:a16="http://schemas.microsoft.com/office/drawing/2014/main" id="{3646205F-101D-4C72-BE2F-7DA4D43B0C51}"/>
              </a:ext>
            </a:extLst>
          </p:cNvPr>
          <p:cNvSpPr txBox="1"/>
          <p:nvPr/>
        </p:nvSpPr>
        <p:spPr>
          <a:xfrm>
            <a:off x="5332558" y="3310888"/>
            <a:ext cx="612519" cy="2980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Буцах (урагшлах)</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45" name="テキスト ボックス 1082">
            <a:extLst>
              <a:ext uri="{FF2B5EF4-FFF2-40B4-BE49-F238E27FC236}">
                <a16:creationId xmlns:a16="http://schemas.microsoft.com/office/drawing/2014/main" id="{07C9674E-A952-40B7-93AB-86C18C6A4B18}"/>
              </a:ext>
            </a:extLst>
          </p:cNvPr>
          <p:cNvSpPr txBox="1"/>
          <p:nvPr/>
        </p:nvSpPr>
        <p:spPr>
          <a:xfrm>
            <a:off x="5152147" y="2261875"/>
            <a:ext cx="612519" cy="1508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Тээвэрлэлт (урагшлах)</a:t>
            </a:r>
            <a:endParaRPr lang="ja-JP" sz="9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46" name="テキスト ボックス 1083">
            <a:extLst>
              <a:ext uri="{FF2B5EF4-FFF2-40B4-BE49-F238E27FC236}">
                <a16:creationId xmlns:a16="http://schemas.microsoft.com/office/drawing/2014/main" id="{7524E6F4-4628-497D-B9C8-AC2DB0789431}"/>
              </a:ext>
            </a:extLst>
          </p:cNvPr>
          <p:cNvSpPr txBox="1"/>
          <p:nvPr/>
        </p:nvSpPr>
        <p:spPr>
          <a:xfrm>
            <a:off x="5131497" y="5298208"/>
            <a:ext cx="612519" cy="1508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Тээвэрлэлт (урагшлах)</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47" name="テキスト ボックス 1084">
            <a:extLst>
              <a:ext uri="{FF2B5EF4-FFF2-40B4-BE49-F238E27FC236}">
                <a16:creationId xmlns:a16="http://schemas.microsoft.com/office/drawing/2014/main" id="{517A79AC-46B9-41C3-B528-8DEC4B542F20}"/>
              </a:ext>
            </a:extLst>
          </p:cNvPr>
          <p:cNvSpPr txBox="1"/>
          <p:nvPr/>
        </p:nvSpPr>
        <p:spPr>
          <a:xfrm>
            <a:off x="5216744" y="3663464"/>
            <a:ext cx="736746" cy="1508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Тээвэр (ухрах)</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48" name="テキスト ボックス 1085">
            <a:extLst>
              <a:ext uri="{FF2B5EF4-FFF2-40B4-BE49-F238E27FC236}">
                <a16:creationId xmlns:a16="http://schemas.microsoft.com/office/drawing/2014/main" id="{B7B31FC4-038D-4AAE-8FF5-4447EC0CBF34}"/>
              </a:ext>
            </a:extLst>
          </p:cNvPr>
          <p:cNvSpPr txBox="1"/>
          <p:nvPr/>
        </p:nvSpPr>
        <p:spPr>
          <a:xfrm>
            <a:off x="5764666" y="2487647"/>
            <a:ext cx="388845" cy="1478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Эргэлт</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49" name="テキスト ボックス 1086">
            <a:extLst>
              <a:ext uri="{FF2B5EF4-FFF2-40B4-BE49-F238E27FC236}">
                <a16:creationId xmlns:a16="http://schemas.microsoft.com/office/drawing/2014/main" id="{FD4DA719-E2D8-4B67-8998-AA724397AC0D}"/>
              </a:ext>
            </a:extLst>
          </p:cNvPr>
          <p:cNvSpPr txBox="1"/>
          <p:nvPr/>
        </p:nvSpPr>
        <p:spPr>
          <a:xfrm>
            <a:off x="4981320" y="3209619"/>
            <a:ext cx="300355" cy="137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Эргэлт</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50" name="テキスト ボックス 1087">
            <a:extLst>
              <a:ext uri="{FF2B5EF4-FFF2-40B4-BE49-F238E27FC236}">
                <a16:creationId xmlns:a16="http://schemas.microsoft.com/office/drawing/2014/main" id="{A0B78EA8-6E5C-454D-B35D-97BB672748F1}"/>
              </a:ext>
            </a:extLst>
          </p:cNvPr>
          <p:cNvSpPr txBox="1"/>
          <p:nvPr/>
        </p:nvSpPr>
        <p:spPr>
          <a:xfrm>
            <a:off x="5848118" y="1904526"/>
            <a:ext cx="341251" cy="137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Ачилт</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51" name="テキスト ボックス 1088">
            <a:extLst>
              <a:ext uri="{FF2B5EF4-FFF2-40B4-BE49-F238E27FC236}">
                <a16:creationId xmlns:a16="http://schemas.microsoft.com/office/drawing/2014/main" id="{0BA3AC51-B603-4378-88A3-A524AB310873}"/>
              </a:ext>
            </a:extLst>
          </p:cNvPr>
          <p:cNvSpPr txBox="1"/>
          <p:nvPr/>
        </p:nvSpPr>
        <p:spPr>
          <a:xfrm>
            <a:off x="5680800" y="5521495"/>
            <a:ext cx="367339" cy="137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Ачилт</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52" name="テキスト ボックス 1089">
            <a:extLst>
              <a:ext uri="{FF2B5EF4-FFF2-40B4-BE49-F238E27FC236}">
                <a16:creationId xmlns:a16="http://schemas.microsoft.com/office/drawing/2014/main" id="{B5F07C42-A7DB-4574-9824-15D1B26DB1C7}"/>
              </a:ext>
            </a:extLst>
          </p:cNvPr>
          <p:cNvSpPr txBox="1"/>
          <p:nvPr/>
        </p:nvSpPr>
        <p:spPr>
          <a:xfrm>
            <a:off x="5017606" y="5065254"/>
            <a:ext cx="725086" cy="1508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Буцалт (ухрах)</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53" name="テキスト ボックス 1090">
            <a:extLst>
              <a:ext uri="{FF2B5EF4-FFF2-40B4-BE49-F238E27FC236}">
                <a16:creationId xmlns:a16="http://schemas.microsoft.com/office/drawing/2014/main" id="{750FE492-DF41-4F29-A193-F7E3A2AC57C4}"/>
              </a:ext>
            </a:extLst>
          </p:cNvPr>
          <p:cNvSpPr txBox="1"/>
          <p:nvPr/>
        </p:nvSpPr>
        <p:spPr>
          <a:xfrm>
            <a:off x="4837904" y="2353178"/>
            <a:ext cx="310057" cy="1416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Оролт</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54" name="テキスト ボックス 1091">
            <a:extLst>
              <a:ext uri="{FF2B5EF4-FFF2-40B4-BE49-F238E27FC236}">
                <a16:creationId xmlns:a16="http://schemas.microsoft.com/office/drawing/2014/main" id="{C18B5C0A-7BB9-4779-8BEB-4A5E6533FDB6}"/>
              </a:ext>
            </a:extLst>
          </p:cNvPr>
          <p:cNvSpPr txBox="1"/>
          <p:nvPr/>
        </p:nvSpPr>
        <p:spPr>
          <a:xfrm>
            <a:off x="4740877" y="3752461"/>
            <a:ext cx="330633" cy="1247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Оролт</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55" name="テキスト ボックス 1092">
            <a:extLst>
              <a:ext uri="{FF2B5EF4-FFF2-40B4-BE49-F238E27FC236}">
                <a16:creationId xmlns:a16="http://schemas.microsoft.com/office/drawing/2014/main" id="{EE8DA1FA-6DA4-452C-8AE4-0B579AEE6261}"/>
              </a:ext>
            </a:extLst>
          </p:cNvPr>
          <p:cNvSpPr txBox="1"/>
          <p:nvPr/>
        </p:nvSpPr>
        <p:spPr>
          <a:xfrm>
            <a:off x="4773823" y="5342898"/>
            <a:ext cx="320193" cy="1346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Оролт</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56" name="テキスト ボックス 1093">
            <a:extLst>
              <a:ext uri="{FF2B5EF4-FFF2-40B4-BE49-F238E27FC236}">
                <a16:creationId xmlns:a16="http://schemas.microsoft.com/office/drawing/2014/main" id="{3458386C-B98B-4F7E-A686-3C90D50579FE}"/>
              </a:ext>
            </a:extLst>
          </p:cNvPr>
          <p:cNvSpPr txBox="1"/>
          <p:nvPr/>
        </p:nvSpPr>
        <p:spPr>
          <a:xfrm rot="16200000">
            <a:off x="4273541" y="2122355"/>
            <a:ext cx="766678" cy="1679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(Оролтын ам)</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57" name="テキスト ボックス 1094">
            <a:extLst>
              <a:ext uri="{FF2B5EF4-FFF2-40B4-BE49-F238E27FC236}">
                <a16:creationId xmlns:a16="http://schemas.microsoft.com/office/drawing/2014/main" id="{0901CB11-1C99-4AD3-876D-DCA7E2D21113}"/>
              </a:ext>
            </a:extLst>
          </p:cNvPr>
          <p:cNvSpPr txBox="1"/>
          <p:nvPr/>
        </p:nvSpPr>
        <p:spPr>
          <a:xfrm rot="16200000">
            <a:off x="4266241" y="3717560"/>
            <a:ext cx="726135" cy="1607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(Оролтын ам)</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58" name="テキスト ボックス 1095">
            <a:extLst>
              <a:ext uri="{FF2B5EF4-FFF2-40B4-BE49-F238E27FC236}">
                <a16:creationId xmlns:a16="http://schemas.microsoft.com/office/drawing/2014/main" id="{E9F2A7C4-6AAD-4DD1-94EE-6319C48B3946}"/>
              </a:ext>
            </a:extLst>
          </p:cNvPr>
          <p:cNvSpPr txBox="1"/>
          <p:nvPr/>
        </p:nvSpPr>
        <p:spPr>
          <a:xfrm rot="16200000">
            <a:off x="4328169" y="5306384"/>
            <a:ext cx="690007" cy="2023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(Оролтын ам)</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59" name="テキスト ボックス 1096">
            <a:extLst>
              <a:ext uri="{FF2B5EF4-FFF2-40B4-BE49-F238E27FC236}">
                <a16:creationId xmlns:a16="http://schemas.microsoft.com/office/drawing/2014/main" id="{745440DA-42A2-415A-88A3-5E3E356A6062}"/>
              </a:ext>
            </a:extLst>
          </p:cNvPr>
          <p:cNvSpPr txBox="1"/>
          <p:nvPr/>
        </p:nvSpPr>
        <p:spPr>
          <a:xfrm rot="16200000">
            <a:off x="6094442" y="5210745"/>
            <a:ext cx="518297" cy="136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(Нүүрэн хэсэг)</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60" name="テキスト ボックス 1097">
            <a:extLst>
              <a:ext uri="{FF2B5EF4-FFF2-40B4-BE49-F238E27FC236}">
                <a16:creationId xmlns:a16="http://schemas.microsoft.com/office/drawing/2014/main" id="{46CA5163-1C66-48EB-B20C-E34B88F1729D}"/>
              </a:ext>
            </a:extLst>
          </p:cNvPr>
          <p:cNvSpPr txBox="1"/>
          <p:nvPr/>
        </p:nvSpPr>
        <p:spPr>
          <a:xfrm rot="16200000">
            <a:off x="5933434" y="3328202"/>
            <a:ext cx="813699" cy="1181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(Нүүрэн хэсэг)</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61" name="テキスト ボックス 1098">
            <a:extLst>
              <a:ext uri="{FF2B5EF4-FFF2-40B4-BE49-F238E27FC236}">
                <a16:creationId xmlns:a16="http://schemas.microsoft.com/office/drawing/2014/main" id="{1E1C77E3-13A0-43F0-8CBC-FB98C12D94E6}"/>
              </a:ext>
            </a:extLst>
          </p:cNvPr>
          <p:cNvSpPr txBox="1"/>
          <p:nvPr/>
        </p:nvSpPr>
        <p:spPr>
          <a:xfrm rot="16200000">
            <a:off x="6030626" y="2126952"/>
            <a:ext cx="846524" cy="1450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(Нүүрэн хэсэг)</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62" name="テキスト ボックス 1099">
            <a:extLst>
              <a:ext uri="{FF2B5EF4-FFF2-40B4-BE49-F238E27FC236}">
                <a16:creationId xmlns:a16="http://schemas.microsoft.com/office/drawing/2014/main" id="{16807643-B9E4-4253-BD66-F850DC1DD5DD}"/>
              </a:ext>
            </a:extLst>
          </p:cNvPr>
          <p:cNvSpPr txBox="1"/>
          <p:nvPr/>
        </p:nvSpPr>
        <p:spPr>
          <a:xfrm>
            <a:off x="6281223" y="4061805"/>
            <a:ext cx="473968" cy="2267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Хөндлөн огтлол</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63" name="テキスト ボックス 1100">
            <a:extLst>
              <a:ext uri="{FF2B5EF4-FFF2-40B4-BE49-F238E27FC236}">
                <a16:creationId xmlns:a16="http://schemas.microsoft.com/office/drawing/2014/main" id="{62F5D215-9FA7-4945-BDCF-1D5A1167CF83}"/>
              </a:ext>
            </a:extLst>
          </p:cNvPr>
          <p:cNvSpPr txBox="1"/>
          <p:nvPr/>
        </p:nvSpPr>
        <p:spPr>
          <a:xfrm>
            <a:off x="6212779" y="5762541"/>
            <a:ext cx="473969" cy="3002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Хөндлөн огтлол</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64" name="テキスト ボックス 1101">
            <a:extLst>
              <a:ext uri="{FF2B5EF4-FFF2-40B4-BE49-F238E27FC236}">
                <a16:creationId xmlns:a16="http://schemas.microsoft.com/office/drawing/2014/main" id="{90AF9033-821A-46D2-B32D-07B21C253428}"/>
              </a:ext>
            </a:extLst>
          </p:cNvPr>
          <p:cNvSpPr txBox="1"/>
          <p:nvPr/>
        </p:nvSpPr>
        <p:spPr>
          <a:xfrm>
            <a:off x="4641274" y="2859208"/>
            <a:ext cx="1854203" cy="2468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② Өгсүү гадарга дээрх эргэлт</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65" name="テキスト ボックス 1102">
            <a:extLst>
              <a:ext uri="{FF2B5EF4-FFF2-40B4-BE49-F238E27FC236}">
                <a16:creationId xmlns:a16="http://schemas.microsoft.com/office/drawing/2014/main" id="{CEAB88EB-2277-4099-A2EF-939E614F4ECB}"/>
              </a:ext>
            </a:extLst>
          </p:cNvPr>
          <p:cNvSpPr txBox="1"/>
          <p:nvPr/>
        </p:nvSpPr>
        <p:spPr>
          <a:xfrm>
            <a:off x="4609864" y="4489716"/>
            <a:ext cx="1854204" cy="2468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③ Урвуу гадарга дээрх эргэлт</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66" name="テキスト ボックス 1103">
            <a:extLst>
              <a:ext uri="{FF2B5EF4-FFF2-40B4-BE49-F238E27FC236}">
                <a16:creationId xmlns:a16="http://schemas.microsoft.com/office/drawing/2014/main" id="{35E2C94E-AECF-4EAC-AE1D-169E5C11F68E}"/>
              </a:ext>
            </a:extLst>
          </p:cNvPr>
          <p:cNvSpPr txBox="1"/>
          <p:nvPr/>
        </p:nvSpPr>
        <p:spPr>
          <a:xfrm>
            <a:off x="6600639" y="1655372"/>
            <a:ext cx="1669822" cy="1152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　Тэгш гадаргуу дээр байсан ч хаа хамаагүй эргэлт хийж болохгүй.</a:t>
            </a:r>
          </a:p>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　Зарчмын хувьд, тэгш гадарга дээр ачилт хийх үед нүүрэн хэсгийн ойролцоо, түүнчлэн ачилт хийсний дараа нүүрэн хэсэг рүү чиглэхдээ оролтын амны ойр эргэлт хийнэ.</a:t>
            </a:r>
          </a:p>
        </p:txBody>
      </p:sp>
      <p:sp>
        <p:nvSpPr>
          <p:cNvPr id="67" name="テキスト ボックス 1104">
            <a:extLst>
              <a:ext uri="{FF2B5EF4-FFF2-40B4-BE49-F238E27FC236}">
                <a16:creationId xmlns:a16="http://schemas.microsoft.com/office/drawing/2014/main" id="{047C329A-CA9D-4D93-B250-828035C86126}"/>
              </a:ext>
            </a:extLst>
          </p:cNvPr>
          <p:cNvSpPr txBox="1"/>
          <p:nvPr/>
        </p:nvSpPr>
        <p:spPr>
          <a:xfrm>
            <a:off x="6586177" y="2916084"/>
            <a:ext cx="1725310" cy="1501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　Нүүрэн хэсэг нь өгсүү (оролтын ам тал нь урвуу) тавцан дээр, ачаа асгарахаас сэргийлж голлож ухарч тээвэрлэнэ.</a:t>
            </a:r>
          </a:p>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　Эргэлт хийхдээ аль болох тэгш газрыг сонгож гадаргын байдлаас хамааран оролтын амны  ойролцоо эргэлт хийх нь элбэг байдаг.</a:t>
            </a:r>
          </a:p>
        </p:txBody>
      </p:sp>
      <p:sp>
        <p:nvSpPr>
          <p:cNvPr id="68" name="テキスト ボックス 1105">
            <a:extLst>
              <a:ext uri="{FF2B5EF4-FFF2-40B4-BE49-F238E27FC236}">
                <a16:creationId xmlns:a16="http://schemas.microsoft.com/office/drawing/2014/main" id="{5990D230-0616-4399-B07D-FF310B074AC9}"/>
              </a:ext>
            </a:extLst>
          </p:cNvPr>
          <p:cNvSpPr txBox="1"/>
          <p:nvPr/>
        </p:nvSpPr>
        <p:spPr>
          <a:xfrm>
            <a:off x="6595520" y="4512846"/>
            <a:ext cx="1725310" cy="168475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　Нүүрэн хэсэг нь урвуу (оролтын ам тал нь өгсүү) гадарга дээр, тээвэрлэхдээ нүүрэн хэсгийн ойролцоо эргэлт хийх бол буцахдаа ачаа асгарч буй эсэхээс хамааран тухай бүрт тэгш газрыг сонгон эргэлт хийнэ.</a:t>
            </a:r>
          </a:p>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　Оролтын ам, нүүрэн хэсэг хоорондын зай богино тохиолдолд ч дээрх зарчмаар эргэлт хийнэ.</a:t>
            </a:r>
          </a:p>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 </a:t>
            </a:r>
            <a:endParaRPr lang="ja-JP" sz="800" kern="100" dirty="0">
              <a:effectLst/>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2615883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Гидравлик экскаватор (экскаватор)</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123-р хуудас/ Нэмэлт материалын 62-р хуудас</a:t>
            </a:r>
          </a:p>
        </p:txBody>
      </p:sp>
      <p:grpSp>
        <p:nvGrpSpPr>
          <p:cNvPr id="7" name="グループ化 6"/>
          <p:cNvGrpSpPr>
            <a:grpSpLocks noChangeAspect="1"/>
          </p:cNvGrpSpPr>
          <p:nvPr/>
        </p:nvGrpSpPr>
        <p:grpSpPr>
          <a:xfrm>
            <a:off x="1634854" y="1363814"/>
            <a:ext cx="5874289" cy="2522555"/>
            <a:chOff x="664874" y="1625141"/>
            <a:chExt cx="4359130" cy="1871911"/>
          </a:xfrm>
        </p:grpSpPr>
        <p:sp>
          <p:nvSpPr>
            <p:cNvPr id="14" name="テキスト ボックス 13"/>
            <p:cNvSpPr txBox="1"/>
            <p:nvPr/>
          </p:nvSpPr>
          <p:spPr>
            <a:xfrm>
              <a:off x="1267198" y="3154465"/>
              <a:ext cx="3237610" cy="342587"/>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Гидравлик экскаваторын ашиглалтын төхөөрөмжийн жишээ</a:t>
              </a:r>
            </a:p>
          </p:txBody>
        </p:sp>
        <p:pic>
          <p:nvPicPr>
            <p:cNvPr id="2" name="図 1"/>
            <p:cNvPicPr>
              <a:picLocks noChangeAspect="1"/>
            </p:cNvPicPr>
            <p:nvPr/>
          </p:nvPicPr>
          <p:blipFill>
            <a:blip r:embed="rId3"/>
            <a:stretch>
              <a:fillRect/>
            </a:stretch>
          </p:blipFill>
          <p:spPr>
            <a:xfrm>
              <a:off x="664874" y="1625141"/>
              <a:ext cx="4359130" cy="1529323"/>
            </a:xfrm>
            <a:prstGeom prst="rect">
              <a:avLst/>
            </a:prstGeom>
          </p:spPr>
        </p:pic>
      </p:grpSp>
      <p:grpSp>
        <p:nvGrpSpPr>
          <p:cNvPr id="8" name="グループ化 7"/>
          <p:cNvGrpSpPr>
            <a:grpSpLocks noChangeAspect="1"/>
          </p:cNvGrpSpPr>
          <p:nvPr/>
        </p:nvGrpSpPr>
        <p:grpSpPr>
          <a:xfrm>
            <a:off x="2103298" y="3654422"/>
            <a:ext cx="4937403" cy="2711761"/>
            <a:chOff x="751770" y="3843947"/>
            <a:chExt cx="4268467" cy="2344362"/>
          </a:xfrm>
        </p:grpSpPr>
        <p:sp>
          <p:nvSpPr>
            <p:cNvPr id="22" name="テキスト ボックス 21"/>
            <p:cNvSpPr txBox="1"/>
            <p:nvPr/>
          </p:nvSpPr>
          <p:spPr>
            <a:xfrm>
              <a:off x="1267198" y="5948839"/>
              <a:ext cx="3237610" cy="239470"/>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JIS стандарт ажиллагааны аргачлал</a:t>
              </a:r>
            </a:p>
          </p:txBody>
        </p:sp>
        <p:pic>
          <p:nvPicPr>
            <p:cNvPr id="3" name="図 2"/>
            <p:cNvPicPr>
              <a:picLocks noChangeAspect="1"/>
            </p:cNvPicPr>
            <p:nvPr/>
          </p:nvPicPr>
          <p:blipFill>
            <a:blip r:embed="rId4"/>
            <a:stretch>
              <a:fillRect/>
            </a:stretch>
          </p:blipFill>
          <p:spPr>
            <a:xfrm>
              <a:off x="751770" y="3843947"/>
              <a:ext cx="4268467" cy="2095538"/>
            </a:xfrm>
            <a:prstGeom prst="rect">
              <a:avLst/>
            </a:prstGeom>
          </p:spPr>
        </p:pic>
      </p:grpSp>
      <p:sp>
        <p:nvSpPr>
          <p:cNvPr id="18" name="テキスト ボックス 1112">
            <a:extLst>
              <a:ext uri="{FF2B5EF4-FFF2-40B4-BE49-F238E27FC236}">
                <a16:creationId xmlns:a16="http://schemas.microsoft.com/office/drawing/2014/main" id="{DF335337-1B7B-4A45-A4F1-A5353E009F06}"/>
              </a:ext>
            </a:extLst>
          </p:cNvPr>
          <p:cNvSpPr txBox="1"/>
          <p:nvPr/>
        </p:nvSpPr>
        <p:spPr>
          <a:xfrm>
            <a:off x="3017242" y="1489233"/>
            <a:ext cx="757181" cy="8765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Ажлын рычаг</a:t>
            </a:r>
          </a:p>
        </p:txBody>
      </p:sp>
      <p:sp>
        <p:nvSpPr>
          <p:cNvPr id="19" name="テキスト ボックス 1113">
            <a:extLst>
              <a:ext uri="{FF2B5EF4-FFF2-40B4-BE49-F238E27FC236}">
                <a16:creationId xmlns:a16="http://schemas.microsoft.com/office/drawing/2014/main" id="{EB64B02D-709D-4FEB-A14D-6865948EB9F6}"/>
              </a:ext>
            </a:extLst>
          </p:cNvPr>
          <p:cNvSpPr txBox="1"/>
          <p:nvPr/>
        </p:nvSpPr>
        <p:spPr>
          <a:xfrm>
            <a:off x="2000076" y="1770821"/>
            <a:ext cx="629299" cy="1846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Гар түлхэгч</a:t>
            </a:r>
          </a:p>
        </p:txBody>
      </p:sp>
      <p:sp>
        <p:nvSpPr>
          <p:cNvPr id="20" name="テキスト ボックス 1114">
            <a:extLst>
              <a:ext uri="{FF2B5EF4-FFF2-40B4-BE49-F238E27FC236}">
                <a16:creationId xmlns:a16="http://schemas.microsoft.com/office/drawing/2014/main" id="{86F43386-8C1A-479D-80D1-6E50EC299E8C}"/>
              </a:ext>
            </a:extLst>
          </p:cNvPr>
          <p:cNvSpPr txBox="1"/>
          <p:nvPr/>
        </p:nvSpPr>
        <p:spPr>
          <a:xfrm>
            <a:off x="1981264" y="2794161"/>
            <a:ext cx="718238" cy="1846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Гар татагч</a:t>
            </a:r>
          </a:p>
        </p:txBody>
      </p:sp>
      <p:sp>
        <p:nvSpPr>
          <p:cNvPr id="21" name="テキスト ボックス 1115">
            <a:extLst>
              <a:ext uri="{FF2B5EF4-FFF2-40B4-BE49-F238E27FC236}">
                <a16:creationId xmlns:a16="http://schemas.microsoft.com/office/drawing/2014/main" id="{F9CC5CBB-6078-4C7F-AA52-0675DE6EC70D}"/>
              </a:ext>
            </a:extLst>
          </p:cNvPr>
          <p:cNvSpPr txBox="1"/>
          <p:nvPr/>
        </p:nvSpPr>
        <p:spPr>
          <a:xfrm>
            <a:off x="1981264" y="3153198"/>
            <a:ext cx="730512" cy="1846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(Зүүн талын рычаг)</a:t>
            </a:r>
          </a:p>
        </p:txBody>
      </p:sp>
      <p:sp>
        <p:nvSpPr>
          <p:cNvPr id="23" name="テキスト ボックス 1116">
            <a:extLst>
              <a:ext uri="{FF2B5EF4-FFF2-40B4-BE49-F238E27FC236}">
                <a16:creationId xmlns:a16="http://schemas.microsoft.com/office/drawing/2014/main" id="{54CCFD2F-BBB7-440F-A7AC-8303E058F993}"/>
              </a:ext>
            </a:extLst>
          </p:cNvPr>
          <p:cNvSpPr txBox="1"/>
          <p:nvPr/>
        </p:nvSpPr>
        <p:spPr>
          <a:xfrm>
            <a:off x="6231351" y="3166499"/>
            <a:ext cx="1389815" cy="2875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(Баруун талын рычаг)</a:t>
            </a:r>
          </a:p>
        </p:txBody>
      </p:sp>
      <p:sp>
        <p:nvSpPr>
          <p:cNvPr id="24" name="テキスト ボックス 1117">
            <a:extLst>
              <a:ext uri="{FF2B5EF4-FFF2-40B4-BE49-F238E27FC236}">
                <a16:creationId xmlns:a16="http://schemas.microsoft.com/office/drawing/2014/main" id="{F6473440-90B2-4EBE-8A0A-494769EA5BD2}"/>
              </a:ext>
            </a:extLst>
          </p:cNvPr>
          <p:cNvSpPr txBox="1"/>
          <p:nvPr/>
        </p:nvSpPr>
        <p:spPr>
          <a:xfrm rot="16200000">
            <a:off x="1448123" y="2214159"/>
            <a:ext cx="784503" cy="13505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Зүүн эргэлт</a:t>
            </a:r>
          </a:p>
        </p:txBody>
      </p:sp>
      <p:sp>
        <p:nvSpPr>
          <p:cNvPr id="25" name="テキスト ボックス 1118">
            <a:extLst>
              <a:ext uri="{FF2B5EF4-FFF2-40B4-BE49-F238E27FC236}">
                <a16:creationId xmlns:a16="http://schemas.microsoft.com/office/drawing/2014/main" id="{1E7E9523-5D60-469C-A697-3CDABFD91949}"/>
              </a:ext>
            </a:extLst>
          </p:cNvPr>
          <p:cNvSpPr txBox="1"/>
          <p:nvPr/>
        </p:nvSpPr>
        <p:spPr>
          <a:xfrm rot="16200000">
            <a:off x="2433183" y="2169911"/>
            <a:ext cx="846842" cy="13505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Баруун эргэлт</a:t>
            </a:r>
          </a:p>
        </p:txBody>
      </p:sp>
      <p:sp>
        <p:nvSpPr>
          <p:cNvPr id="26" name="テキスト ボックス 1119">
            <a:extLst>
              <a:ext uri="{FF2B5EF4-FFF2-40B4-BE49-F238E27FC236}">
                <a16:creationId xmlns:a16="http://schemas.microsoft.com/office/drawing/2014/main" id="{5767469A-E718-4593-8582-40C35380E176}"/>
              </a:ext>
            </a:extLst>
          </p:cNvPr>
          <p:cNvSpPr txBox="1"/>
          <p:nvPr/>
        </p:nvSpPr>
        <p:spPr>
          <a:xfrm>
            <a:off x="6279218" y="1666817"/>
            <a:ext cx="530266" cy="290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Сум</a:t>
            </a:r>
          </a:p>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доош</a:t>
            </a:r>
          </a:p>
        </p:txBody>
      </p:sp>
      <p:sp>
        <p:nvSpPr>
          <p:cNvPr id="27" name="テキスト ボックス 1120">
            <a:extLst>
              <a:ext uri="{FF2B5EF4-FFF2-40B4-BE49-F238E27FC236}">
                <a16:creationId xmlns:a16="http://schemas.microsoft.com/office/drawing/2014/main" id="{22E98659-1355-4BBC-A33D-C3EBE1FB72A9}"/>
              </a:ext>
            </a:extLst>
          </p:cNvPr>
          <p:cNvSpPr txBox="1"/>
          <p:nvPr/>
        </p:nvSpPr>
        <p:spPr>
          <a:xfrm>
            <a:off x="6301771" y="2834212"/>
            <a:ext cx="530266" cy="290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Сум</a:t>
            </a:r>
          </a:p>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дээш</a:t>
            </a:r>
          </a:p>
        </p:txBody>
      </p:sp>
      <p:sp>
        <p:nvSpPr>
          <p:cNvPr id="28" name="テキスト ボックス 1121">
            <a:extLst>
              <a:ext uri="{FF2B5EF4-FFF2-40B4-BE49-F238E27FC236}">
                <a16:creationId xmlns:a16="http://schemas.microsoft.com/office/drawing/2014/main" id="{74B9340C-DA0D-488C-AC0D-02212312C004}"/>
              </a:ext>
            </a:extLst>
          </p:cNvPr>
          <p:cNvSpPr txBox="1"/>
          <p:nvPr/>
        </p:nvSpPr>
        <p:spPr>
          <a:xfrm>
            <a:off x="6973810" y="2194418"/>
            <a:ext cx="530266" cy="290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Шанага</a:t>
            </a:r>
          </a:p>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Асгах (dampu)</a:t>
            </a:r>
          </a:p>
        </p:txBody>
      </p:sp>
      <p:sp>
        <p:nvSpPr>
          <p:cNvPr id="29" name="テキスト ボックス 1122">
            <a:extLst>
              <a:ext uri="{FF2B5EF4-FFF2-40B4-BE49-F238E27FC236}">
                <a16:creationId xmlns:a16="http://schemas.microsoft.com/office/drawing/2014/main" id="{845184BE-81C9-412E-9C2F-22C4055838DA}"/>
              </a:ext>
            </a:extLst>
          </p:cNvPr>
          <p:cNvSpPr txBox="1"/>
          <p:nvPr/>
        </p:nvSpPr>
        <p:spPr>
          <a:xfrm>
            <a:off x="5801572" y="2075510"/>
            <a:ext cx="530265" cy="243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Шанага</a:t>
            </a:r>
          </a:p>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Ухалт</a:t>
            </a:r>
          </a:p>
        </p:txBody>
      </p:sp>
      <p:sp>
        <p:nvSpPr>
          <p:cNvPr id="30" name="テキスト ボックス 1123">
            <a:extLst>
              <a:ext uri="{FF2B5EF4-FFF2-40B4-BE49-F238E27FC236}">
                <a16:creationId xmlns:a16="http://schemas.microsoft.com/office/drawing/2014/main" id="{6BFE89BE-890D-4D4A-A382-4E23710B94F1}"/>
              </a:ext>
            </a:extLst>
          </p:cNvPr>
          <p:cNvSpPr txBox="1"/>
          <p:nvPr/>
        </p:nvSpPr>
        <p:spPr>
          <a:xfrm>
            <a:off x="2239663" y="3861789"/>
            <a:ext cx="1455971" cy="253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Зүүн талын ажлын рычаг</a:t>
            </a:r>
          </a:p>
        </p:txBody>
      </p:sp>
      <p:sp>
        <p:nvSpPr>
          <p:cNvPr id="31" name="テキスト ボックス 1124">
            <a:extLst>
              <a:ext uri="{FF2B5EF4-FFF2-40B4-BE49-F238E27FC236}">
                <a16:creationId xmlns:a16="http://schemas.microsoft.com/office/drawing/2014/main" id="{14C5F111-AED2-4975-A958-EF648C27A978}"/>
              </a:ext>
            </a:extLst>
          </p:cNvPr>
          <p:cNvSpPr txBox="1"/>
          <p:nvPr/>
        </p:nvSpPr>
        <p:spPr>
          <a:xfrm>
            <a:off x="3714312" y="3867276"/>
            <a:ext cx="1781286" cy="232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Жолоолдлогын рычаг (педал)</a:t>
            </a:r>
          </a:p>
        </p:txBody>
      </p:sp>
      <p:sp>
        <p:nvSpPr>
          <p:cNvPr id="32" name="テキスト ボックス 1125">
            <a:extLst>
              <a:ext uri="{FF2B5EF4-FFF2-40B4-BE49-F238E27FC236}">
                <a16:creationId xmlns:a16="http://schemas.microsoft.com/office/drawing/2014/main" id="{2BDDF05D-B033-4F03-8035-08CA4C243E11}"/>
              </a:ext>
            </a:extLst>
          </p:cNvPr>
          <p:cNvSpPr txBox="1"/>
          <p:nvPr/>
        </p:nvSpPr>
        <p:spPr>
          <a:xfrm>
            <a:off x="5513520" y="3852454"/>
            <a:ext cx="1266641" cy="232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Баруун талын ажлын рычаг</a:t>
            </a:r>
          </a:p>
        </p:txBody>
      </p:sp>
      <p:sp>
        <p:nvSpPr>
          <p:cNvPr id="33" name="テキスト ボックス 1126">
            <a:extLst>
              <a:ext uri="{FF2B5EF4-FFF2-40B4-BE49-F238E27FC236}">
                <a16:creationId xmlns:a16="http://schemas.microsoft.com/office/drawing/2014/main" id="{6D469D1B-8C9C-48E8-A5EC-2FB2B229B57E}"/>
              </a:ext>
            </a:extLst>
          </p:cNvPr>
          <p:cNvSpPr txBox="1"/>
          <p:nvPr/>
        </p:nvSpPr>
        <p:spPr>
          <a:xfrm>
            <a:off x="2711411" y="5316059"/>
            <a:ext cx="855716" cy="1536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Гар татагч</a:t>
            </a:r>
          </a:p>
        </p:txBody>
      </p:sp>
      <p:sp>
        <p:nvSpPr>
          <p:cNvPr id="34" name="テキスト ボックス 1127">
            <a:extLst>
              <a:ext uri="{FF2B5EF4-FFF2-40B4-BE49-F238E27FC236}">
                <a16:creationId xmlns:a16="http://schemas.microsoft.com/office/drawing/2014/main" id="{D2D082EA-07F9-44EF-B220-37980BDFA88C}"/>
              </a:ext>
            </a:extLst>
          </p:cNvPr>
          <p:cNvSpPr txBox="1"/>
          <p:nvPr/>
        </p:nvSpPr>
        <p:spPr>
          <a:xfrm>
            <a:off x="2669850" y="4631920"/>
            <a:ext cx="985847" cy="188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thaiDi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Гар түлхэгч</a:t>
            </a:r>
          </a:p>
        </p:txBody>
      </p:sp>
      <p:sp>
        <p:nvSpPr>
          <p:cNvPr id="35" name="テキスト ボックス 1128">
            <a:extLst>
              <a:ext uri="{FF2B5EF4-FFF2-40B4-BE49-F238E27FC236}">
                <a16:creationId xmlns:a16="http://schemas.microsoft.com/office/drawing/2014/main" id="{8A6C164C-D24B-42A1-BDFF-CA06449DFED9}"/>
              </a:ext>
            </a:extLst>
          </p:cNvPr>
          <p:cNvSpPr txBox="1"/>
          <p:nvPr/>
        </p:nvSpPr>
        <p:spPr>
          <a:xfrm>
            <a:off x="2171596" y="5151334"/>
            <a:ext cx="471517" cy="232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Зүүн эргэлт</a:t>
            </a:r>
          </a:p>
        </p:txBody>
      </p:sp>
      <p:sp>
        <p:nvSpPr>
          <p:cNvPr id="36" name="テキスト ボックス 1129">
            <a:extLst>
              <a:ext uri="{FF2B5EF4-FFF2-40B4-BE49-F238E27FC236}">
                <a16:creationId xmlns:a16="http://schemas.microsoft.com/office/drawing/2014/main" id="{58812BF3-E43D-45C0-9884-E5846405B034}"/>
              </a:ext>
            </a:extLst>
          </p:cNvPr>
          <p:cNvSpPr txBox="1"/>
          <p:nvPr/>
        </p:nvSpPr>
        <p:spPr>
          <a:xfrm>
            <a:off x="3367006" y="5171796"/>
            <a:ext cx="407417" cy="1722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a:effectLst/>
                <a:latin typeface="Arial" panose="020B0604020202020204" pitchFamily="34" charset="0"/>
                <a:ea typeface="游ゴシック" panose="020B0400000000000000" pitchFamily="50" charset="-128"/>
                <a:cs typeface="Arial" panose="020B0604020202020204" pitchFamily="34" charset="0"/>
              </a:rPr>
              <a:t>Баруун эргэлт</a:t>
            </a:r>
          </a:p>
        </p:txBody>
      </p:sp>
      <p:sp>
        <p:nvSpPr>
          <p:cNvPr id="37" name="テキスト ボックス 1130">
            <a:extLst>
              <a:ext uri="{FF2B5EF4-FFF2-40B4-BE49-F238E27FC236}">
                <a16:creationId xmlns:a16="http://schemas.microsoft.com/office/drawing/2014/main" id="{DFFB234E-738A-4727-AABE-BF4F3B17437C}"/>
              </a:ext>
            </a:extLst>
          </p:cNvPr>
          <p:cNvSpPr txBox="1"/>
          <p:nvPr/>
        </p:nvSpPr>
        <p:spPr>
          <a:xfrm>
            <a:off x="5323996" y="5148408"/>
            <a:ext cx="527443" cy="3066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Шанага</a:t>
            </a:r>
          </a:p>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Ухалт</a:t>
            </a:r>
          </a:p>
        </p:txBody>
      </p:sp>
      <p:sp>
        <p:nvSpPr>
          <p:cNvPr id="38" name="テキスト ボックス 1131">
            <a:extLst>
              <a:ext uri="{FF2B5EF4-FFF2-40B4-BE49-F238E27FC236}">
                <a16:creationId xmlns:a16="http://schemas.microsoft.com/office/drawing/2014/main" id="{BADC7FFD-C1AB-40F4-975B-FD078B3C5EA9}"/>
              </a:ext>
            </a:extLst>
          </p:cNvPr>
          <p:cNvSpPr txBox="1"/>
          <p:nvPr/>
        </p:nvSpPr>
        <p:spPr>
          <a:xfrm>
            <a:off x="6374424" y="5151334"/>
            <a:ext cx="522898" cy="3662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Шанага</a:t>
            </a:r>
          </a:p>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Асгах (dampu)</a:t>
            </a:r>
          </a:p>
        </p:txBody>
      </p:sp>
      <p:sp>
        <p:nvSpPr>
          <p:cNvPr id="39" name="テキスト ボックス 1132">
            <a:extLst>
              <a:ext uri="{FF2B5EF4-FFF2-40B4-BE49-F238E27FC236}">
                <a16:creationId xmlns:a16="http://schemas.microsoft.com/office/drawing/2014/main" id="{3D2847F2-B398-4BE7-A4BD-06E0D611BF86}"/>
              </a:ext>
            </a:extLst>
          </p:cNvPr>
          <p:cNvSpPr txBox="1"/>
          <p:nvPr/>
        </p:nvSpPr>
        <p:spPr>
          <a:xfrm>
            <a:off x="5383066" y="4617085"/>
            <a:ext cx="1514255" cy="1672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dirty="0">
                <a:effectLst/>
                <a:latin typeface="Arial" panose="020B0604020202020204" pitchFamily="34" charset="0"/>
                <a:ea typeface="游ゴシック" panose="020B0400000000000000" pitchFamily="50" charset="-128"/>
                <a:cs typeface="Arial" panose="020B0604020202020204" pitchFamily="34" charset="0"/>
              </a:rPr>
              <a:t>Сумыг доошлуулах(sage)</a:t>
            </a:r>
          </a:p>
        </p:txBody>
      </p:sp>
      <p:sp>
        <p:nvSpPr>
          <p:cNvPr id="40" name="テキスト ボックス 1133">
            <a:extLst>
              <a:ext uri="{FF2B5EF4-FFF2-40B4-BE49-F238E27FC236}">
                <a16:creationId xmlns:a16="http://schemas.microsoft.com/office/drawing/2014/main" id="{92A1D13C-81CB-46D2-B052-C0939844987F}"/>
              </a:ext>
            </a:extLst>
          </p:cNvPr>
          <p:cNvSpPr txBox="1"/>
          <p:nvPr/>
        </p:nvSpPr>
        <p:spPr>
          <a:xfrm>
            <a:off x="5777227" y="5251785"/>
            <a:ext cx="611444" cy="13245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Сумыг дээшлүүлэх(age)</a:t>
            </a:r>
          </a:p>
        </p:txBody>
      </p:sp>
      <p:sp>
        <p:nvSpPr>
          <p:cNvPr id="41" name="テキスト ボックス 1134">
            <a:extLst>
              <a:ext uri="{FF2B5EF4-FFF2-40B4-BE49-F238E27FC236}">
                <a16:creationId xmlns:a16="http://schemas.microsoft.com/office/drawing/2014/main" id="{9BA66D3A-3088-4686-A85E-3A1FFB912749}"/>
              </a:ext>
            </a:extLst>
          </p:cNvPr>
          <p:cNvSpPr txBox="1"/>
          <p:nvPr/>
        </p:nvSpPr>
        <p:spPr>
          <a:xfrm>
            <a:off x="4144272" y="5812050"/>
            <a:ext cx="1074019" cy="1587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Жолооны суудал</a:t>
            </a:r>
          </a:p>
        </p:txBody>
      </p:sp>
      <p:sp>
        <p:nvSpPr>
          <p:cNvPr id="42" name="テキスト ボックス 1135">
            <a:extLst>
              <a:ext uri="{FF2B5EF4-FFF2-40B4-BE49-F238E27FC236}">
                <a16:creationId xmlns:a16="http://schemas.microsoft.com/office/drawing/2014/main" id="{F2A2FCB2-8A9D-412B-8FB6-98159C58A548}"/>
              </a:ext>
            </a:extLst>
          </p:cNvPr>
          <p:cNvSpPr txBox="1"/>
          <p:nvPr/>
        </p:nvSpPr>
        <p:spPr>
          <a:xfrm>
            <a:off x="4365543" y="4117483"/>
            <a:ext cx="412909" cy="1672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Урагшлах</a:t>
            </a:r>
          </a:p>
        </p:txBody>
      </p:sp>
      <p:sp>
        <p:nvSpPr>
          <p:cNvPr id="43" name="テキスト ボックス 1136">
            <a:extLst>
              <a:ext uri="{FF2B5EF4-FFF2-40B4-BE49-F238E27FC236}">
                <a16:creationId xmlns:a16="http://schemas.microsoft.com/office/drawing/2014/main" id="{3E060484-5FEE-403F-80C6-6A109B38F3CF}"/>
              </a:ext>
            </a:extLst>
          </p:cNvPr>
          <p:cNvSpPr txBox="1"/>
          <p:nvPr/>
        </p:nvSpPr>
        <p:spPr>
          <a:xfrm>
            <a:off x="4335020" y="4481265"/>
            <a:ext cx="368724" cy="1672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Ухрах</a:t>
            </a:r>
          </a:p>
        </p:txBody>
      </p:sp>
      <p:sp>
        <p:nvSpPr>
          <p:cNvPr id="44" name="テキスト ボックス 1137">
            <a:extLst>
              <a:ext uri="{FF2B5EF4-FFF2-40B4-BE49-F238E27FC236}">
                <a16:creationId xmlns:a16="http://schemas.microsoft.com/office/drawing/2014/main" id="{D39B2A7B-07B3-4B1E-9598-CB01BF818A4E}"/>
              </a:ext>
            </a:extLst>
          </p:cNvPr>
          <p:cNvSpPr txBox="1"/>
          <p:nvPr/>
        </p:nvSpPr>
        <p:spPr>
          <a:xfrm>
            <a:off x="3967392" y="4648443"/>
            <a:ext cx="632016" cy="4595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Зүүн тийш явах</a:t>
            </a:r>
            <a:r>
              <a:rPr lang="en-US" sz="900" kern="100" dirty="0">
                <a:effectLst/>
                <a:latin typeface="Arial" panose="020B0604020202020204" pitchFamily="34" charset="0"/>
                <a:ea typeface="游ゴシック" panose="020B0400000000000000" pitchFamily="50" charset="-128"/>
                <a:cs typeface="Arial" panose="020B0604020202020204" pitchFamily="34" charset="0"/>
              </a:rPr>
              <a:t/>
            </a:r>
            <a:br>
              <a:rPr lang="en-US" sz="900" kern="100" dirty="0">
                <a:effectLst/>
                <a:latin typeface="Arial" panose="020B0604020202020204" pitchFamily="34" charset="0"/>
                <a:ea typeface="游ゴシック" panose="020B0400000000000000" pitchFamily="50" charset="-128"/>
                <a:cs typeface="Arial" panose="020B0604020202020204" pitchFamily="34" charset="0"/>
              </a:rPr>
            </a:br>
            <a:r>
              <a:rPr lang="mn" sz="900" kern="100">
                <a:effectLst/>
                <a:latin typeface="Arial" panose="020B0604020202020204" pitchFamily="34" charset="0"/>
                <a:ea typeface="游ゴシック" panose="020B0400000000000000" pitchFamily="50" charset="-128"/>
                <a:cs typeface="Arial" panose="020B0604020202020204" pitchFamily="34" charset="0"/>
              </a:rPr>
              <a:t>Рычаг</a:t>
            </a:r>
            <a:r>
              <a:rPr lang="en-US" sz="900" kern="100" dirty="0">
                <a:effectLst/>
                <a:latin typeface="Arial" panose="020B0604020202020204" pitchFamily="34" charset="0"/>
                <a:ea typeface="游ゴシック" panose="020B0400000000000000" pitchFamily="50" charset="-128"/>
                <a:cs typeface="Arial" panose="020B0604020202020204" pitchFamily="34" charset="0"/>
              </a:rPr>
              <a:t/>
            </a:r>
            <a:br>
              <a:rPr lang="en-US" sz="900" kern="100" dirty="0">
                <a:effectLst/>
                <a:latin typeface="Arial" panose="020B0604020202020204" pitchFamily="34" charset="0"/>
                <a:ea typeface="游ゴシック" panose="020B0400000000000000" pitchFamily="50" charset="-128"/>
                <a:cs typeface="Arial" panose="020B0604020202020204" pitchFamily="34" charset="0"/>
              </a:rPr>
            </a:br>
            <a:r>
              <a:rPr lang="mn" sz="900" kern="100">
                <a:effectLst/>
                <a:latin typeface="Arial" panose="020B0604020202020204" pitchFamily="34" charset="0"/>
                <a:ea typeface="游ゴシック" panose="020B0400000000000000" pitchFamily="50" charset="-128"/>
                <a:cs typeface="Arial" panose="020B0604020202020204" pitchFamily="34" charset="0"/>
              </a:rPr>
              <a:t>(педал)</a:t>
            </a:r>
          </a:p>
        </p:txBody>
      </p:sp>
      <p:sp>
        <p:nvSpPr>
          <p:cNvPr id="45" name="テキスト ボックス 1138">
            <a:extLst>
              <a:ext uri="{FF2B5EF4-FFF2-40B4-BE49-F238E27FC236}">
                <a16:creationId xmlns:a16="http://schemas.microsoft.com/office/drawing/2014/main" id="{DED1B770-9934-43DD-9AC9-998841D51F41}"/>
              </a:ext>
            </a:extLst>
          </p:cNvPr>
          <p:cNvSpPr txBox="1"/>
          <p:nvPr/>
        </p:nvSpPr>
        <p:spPr>
          <a:xfrm>
            <a:off x="4512421" y="4629376"/>
            <a:ext cx="705871" cy="4595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Баруун тийш явах</a:t>
            </a:r>
            <a:r>
              <a:rPr lang="en-US" sz="900" kern="100" dirty="0">
                <a:effectLst/>
                <a:latin typeface="Arial" panose="020B0604020202020204" pitchFamily="34" charset="0"/>
                <a:ea typeface="游ゴシック" panose="020B0400000000000000" pitchFamily="50" charset="-128"/>
                <a:cs typeface="Arial" panose="020B0604020202020204" pitchFamily="34" charset="0"/>
              </a:rPr>
              <a:t/>
            </a:r>
            <a:br>
              <a:rPr lang="en-US" sz="900" kern="100" dirty="0">
                <a:effectLst/>
                <a:latin typeface="Arial" panose="020B0604020202020204" pitchFamily="34" charset="0"/>
                <a:ea typeface="游ゴシック" panose="020B0400000000000000" pitchFamily="50" charset="-128"/>
                <a:cs typeface="Arial" panose="020B0604020202020204" pitchFamily="34" charset="0"/>
              </a:rPr>
            </a:br>
            <a:r>
              <a:rPr lang="mn" sz="900" kern="100">
                <a:effectLst/>
                <a:latin typeface="Arial" panose="020B0604020202020204" pitchFamily="34" charset="0"/>
                <a:ea typeface="游ゴシック" panose="020B0400000000000000" pitchFamily="50" charset="-128"/>
                <a:cs typeface="Arial" panose="020B0604020202020204" pitchFamily="34" charset="0"/>
              </a:rPr>
              <a:t>Рычаг</a:t>
            </a:r>
            <a:r>
              <a:rPr lang="en-US" sz="900" kern="100" dirty="0">
                <a:effectLst/>
                <a:latin typeface="Arial" panose="020B0604020202020204" pitchFamily="34" charset="0"/>
                <a:ea typeface="游ゴシック" panose="020B0400000000000000" pitchFamily="50" charset="-128"/>
                <a:cs typeface="Arial" panose="020B0604020202020204" pitchFamily="34" charset="0"/>
              </a:rPr>
              <a:t/>
            </a:r>
            <a:br>
              <a:rPr lang="en-US" sz="900" kern="100" dirty="0">
                <a:effectLst/>
                <a:latin typeface="Arial" panose="020B0604020202020204" pitchFamily="34" charset="0"/>
                <a:ea typeface="游ゴシック" panose="020B0400000000000000" pitchFamily="50" charset="-128"/>
                <a:cs typeface="Arial" panose="020B0604020202020204" pitchFamily="34" charset="0"/>
              </a:rPr>
            </a:br>
            <a:r>
              <a:rPr lang="mn" sz="900" kern="100">
                <a:effectLst/>
                <a:latin typeface="Arial" panose="020B0604020202020204" pitchFamily="34" charset="0"/>
                <a:ea typeface="游ゴシック" panose="020B0400000000000000" pitchFamily="50" charset="-128"/>
                <a:cs typeface="Arial" panose="020B0604020202020204" pitchFamily="34" charset="0"/>
              </a:rPr>
              <a:t>(педал)</a:t>
            </a:r>
          </a:p>
        </p:txBody>
      </p:sp>
      <p:sp>
        <p:nvSpPr>
          <p:cNvPr id="46" name="テキスト ボックス 1139">
            <a:extLst>
              <a:ext uri="{FF2B5EF4-FFF2-40B4-BE49-F238E27FC236}">
                <a16:creationId xmlns:a16="http://schemas.microsoft.com/office/drawing/2014/main" id="{9EC44703-8730-4957-A95F-0AA992005457}"/>
              </a:ext>
            </a:extLst>
          </p:cNvPr>
          <p:cNvSpPr txBox="1"/>
          <p:nvPr/>
        </p:nvSpPr>
        <p:spPr>
          <a:xfrm>
            <a:off x="3844327" y="5246717"/>
            <a:ext cx="1409766" cy="1722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 2 рычагт (педалт) гинжитийн хувьд</a:t>
            </a:r>
          </a:p>
        </p:txBody>
      </p:sp>
    </p:spTree>
    <p:extLst>
      <p:ext uri="{BB962C8B-B14F-4D97-AF65-F5344CB8AC3E}">
        <p14:creationId xmlns:p14="http://schemas.microsoft.com/office/powerpoint/2010/main" val="3377800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Гидравлик экскаватор (экскаватор)</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123-р хуудас/ Нэмэлт материалын 63-р хуудас</a:t>
            </a:r>
          </a:p>
        </p:txBody>
      </p:sp>
      <p:grpSp>
        <p:nvGrpSpPr>
          <p:cNvPr id="7" name="グループ化 6"/>
          <p:cNvGrpSpPr>
            <a:grpSpLocks noChangeAspect="1"/>
          </p:cNvGrpSpPr>
          <p:nvPr/>
        </p:nvGrpSpPr>
        <p:grpSpPr>
          <a:xfrm>
            <a:off x="660490" y="1291389"/>
            <a:ext cx="4292396" cy="2598010"/>
            <a:chOff x="4852555" y="1301029"/>
            <a:chExt cx="3787238" cy="2292259"/>
          </a:xfrm>
        </p:grpSpPr>
        <p:sp>
          <p:nvSpPr>
            <p:cNvPr id="23" name="テキスト ボックス 22"/>
            <p:cNvSpPr txBox="1"/>
            <p:nvPr/>
          </p:nvSpPr>
          <p:spPr>
            <a:xfrm>
              <a:off x="4852555" y="3369255"/>
              <a:ext cx="3787238" cy="224033"/>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Гидравлик экскаватор (экскаватор)-аар хийх суурь ажлын жишээ</a:t>
              </a:r>
            </a:p>
          </p:txBody>
        </p:sp>
        <p:pic>
          <p:nvPicPr>
            <p:cNvPr id="5" name="図 4"/>
            <p:cNvPicPr>
              <a:picLocks noChangeAspect="1"/>
            </p:cNvPicPr>
            <p:nvPr/>
          </p:nvPicPr>
          <p:blipFill>
            <a:blip r:embed="rId3"/>
            <a:stretch>
              <a:fillRect/>
            </a:stretch>
          </p:blipFill>
          <p:spPr>
            <a:xfrm>
              <a:off x="4941880" y="1301029"/>
              <a:ext cx="3538352" cy="2047574"/>
            </a:xfrm>
            <a:prstGeom prst="rect">
              <a:avLst/>
            </a:prstGeom>
          </p:spPr>
        </p:pic>
        <p:sp>
          <p:nvSpPr>
            <p:cNvPr id="59" name="正方形/長方形 58"/>
            <p:cNvSpPr/>
            <p:nvPr/>
          </p:nvSpPr>
          <p:spPr>
            <a:xfrm>
              <a:off x="5343848" y="2289866"/>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60" name="正方形/長方形 59"/>
            <p:cNvSpPr/>
            <p:nvPr/>
          </p:nvSpPr>
          <p:spPr>
            <a:xfrm>
              <a:off x="6924997" y="2308429"/>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61" name="正方形/長方形 60"/>
            <p:cNvSpPr/>
            <p:nvPr/>
          </p:nvSpPr>
          <p:spPr>
            <a:xfrm>
              <a:off x="5297892" y="3215325"/>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62" name="正方形/長方形 61"/>
            <p:cNvSpPr/>
            <p:nvPr/>
          </p:nvSpPr>
          <p:spPr>
            <a:xfrm>
              <a:off x="6986535" y="3229553"/>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3" name="テキスト ボックス 32"/>
            <p:cNvSpPr txBox="1"/>
            <p:nvPr/>
          </p:nvSpPr>
          <p:spPr>
            <a:xfrm>
              <a:off x="5014597" y="3136611"/>
              <a:ext cx="1844933" cy="217244"/>
            </a:xfrm>
            <a:prstGeom prst="rect">
              <a:avLst/>
            </a:prstGeom>
            <a:noFill/>
          </p:spPr>
          <p:txBody>
            <a:bodyPr wrap="square" rtlCol="0">
              <a:spAutoFit/>
            </a:bodyPr>
            <a:lstStyle/>
            <a:p>
              <a:pPr algn="ctr" rtl="0"/>
              <a:r>
                <a:rPr lang="mn" sz="1000">
                  <a:latin typeface="Arial" panose="020B0604020202020204" pitchFamily="34" charset="0"/>
                  <a:ea typeface="HGP明朝B" panose="02020800000000000000" pitchFamily="18" charset="-128"/>
                  <a:cs typeface="Arial" panose="020B0604020202020204" pitchFamily="34" charset="0"/>
                </a:rPr>
                <a:t>(в) Налуу (nori men)-г хусах</a:t>
              </a:r>
            </a:p>
          </p:txBody>
        </p:sp>
        <p:sp>
          <p:nvSpPr>
            <p:cNvPr id="34" name="テキスト ボックス 33"/>
            <p:cNvSpPr txBox="1"/>
            <p:nvPr/>
          </p:nvSpPr>
          <p:spPr>
            <a:xfrm>
              <a:off x="6711056" y="3136611"/>
              <a:ext cx="1844933" cy="217244"/>
            </a:xfrm>
            <a:prstGeom prst="rect">
              <a:avLst/>
            </a:prstGeom>
            <a:noFill/>
          </p:spPr>
          <p:txBody>
            <a:bodyPr wrap="square" rtlCol="0">
              <a:spAutoFit/>
            </a:bodyPr>
            <a:lstStyle/>
            <a:p>
              <a:pPr algn="ctr" rtl="0"/>
              <a:r>
                <a:rPr lang="mn" sz="1000">
                  <a:latin typeface="Arial" panose="020B0604020202020204" pitchFamily="34" charset="0"/>
                  <a:ea typeface="HGP明朝B" panose="02020800000000000000" pitchFamily="18" charset="-128"/>
                  <a:cs typeface="Arial" panose="020B0604020202020204" pitchFamily="34" charset="0"/>
                </a:rPr>
                <a:t>(г) Шуудуу ухалт</a:t>
              </a:r>
            </a:p>
          </p:txBody>
        </p:sp>
        <p:sp>
          <p:nvSpPr>
            <p:cNvPr id="31" name="テキスト ボックス 30"/>
            <p:cNvSpPr txBox="1"/>
            <p:nvPr/>
          </p:nvSpPr>
          <p:spPr>
            <a:xfrm>
              <a:off x="4987587" y="2224503"/>
              <a:ext cx="1844933" cy="353022"/>
            </a:xfrm>
            <a:prstGeom prst="rect">
              <a:avLst/>
            </a:prstGeom>
            <a:noFill/>
          </p:spPr>
          <p:txBody>
            <a:bodyPr wrap="square" rtlCol="0">
              <a:spAutoFit/>
            </a:bodyPr>
            <a:lstStyle/>
            <a:p>
              <a:pPr algn="ctr" rtl="0"/>
              <a:r>
                <a:rPr lang="mn" sz="1000">
                  <a:latin typeface="Arial" panose="020B0604020202020204" pitchFamily="34" charset="0"/>
                  <a:ea typeface="HGP明朝B" panose="02020800000000000000" pitchFamily="18" charset="-128"/>
                  <a:cs typeface="Arial" panose="020B0604020202020204" pitchFamily="34" charset="0"/>
                </a:rPr>
                <a:t>(а) Барилгын шуудуу, суурийн малталт</a:t>
              </a:r>
            </a:p>
          </p:txBody>
        </p:sp>
        <p:sp>
          <p:nvSpPr>
            <p:cNvPr id="32" name="テキスト ボックス 31"/>
            <p:cNvSpPr txBox="1"/>
            <p:nvPr/>
          </p:nvSpPr>
          <p:spPr>
            <a:xfrm>
              <a:off x="6690737" y="2214177"/>
              <a:ext cx="1844933" cy="353022"/>
            </a:xfrm>
            <a:prstGeom prst="rect">
              <a:avLst/>
            </a:prstGeom>
            <a:noFill/>
          </p:spPr>
          <p:txBody>
            <a:bodyPr wrap="square" rtlCol="0">
              <a:spAutoFit/>
            </a:bodyPr>
            <a:lstStyle/>
            <a:p>
              <a:pPr algn="ctr" rtl="0"/>
              <a:r>
                <a:rPr lang="mn" sz="1000">
                  <a:latin typeface="Arial" panose="020B0604020202020204" pitchFamily="34" charset="0"/>
                  <a:ea typeface="HGP明朝B" panose="02020800000000000000" pitchFamily="18" charset="-128"/>
                  <a:cs typeface="Arial" panose="020B0604020202020204" pitchFamily="34" charset="0"/>
                </a:rPr>
                <a:t>(б) Газрын гадаргууд гүехэн ухалт хийх</a:t>
              </a:r>
            </a:p>
          </p:txBody>
        </p:sp>
      </p:grpSp>
      <p:grpSp>
        <p:nvGrpSpPr>
          <p:cNvPr id="8" name="グループ化 7"/>
          <p:cNvGrpSpPr>
            <a:grpSpLocks noChangeAspect="1"/>
          </p:cNvGrpSpPr>
          <p:nvPr/>
        </p:nvGrpSpPr>
        <p:grpSpPr>
          <a:xfrm>
            <a:off x="3839352" y="3122579"/>
            <a:ext cx="4800441" cy="3164942"/>
            <a:chOff x="4708727" y="3706854"/>
            <a:chExt cx="3931066" cy="2591761"/>
          </a:xfrm>
        </p:grpSpPr>
        <p:pic>
          <p:nvPicPr>
            <p:cNvPr id="6" name="図 5"/>
            <p:cNvPicPr>
              <a:picLocks noChangeAspect="1"/>
            </p:cNvPicPr>
            <p:nvPr/>
          </p:nvPicPr>
          <p:blipFill>
            <a:blip r:embed="rId4"/>
            <a:stretch>
              <a:fillRect/>
            </a:stretch>
          </p:blipFill>
          <p:spPr>
            <a:xfrm>
              <a:off x="5297892" y="3706854"/>
              <a:ext cx="2826328" cy="2422566"/>
            </a:xfrm>
            <a:prstGeom prst="rect">
              <a:avLst/>
            </a:prstGeom>
          </p:spPr>
        </p:pic>
        <p:sp>
          <p:nvSpPr>
            <p:cNvPr id="15" name="テキスト ボックス 14"/>
            <p:cNvSpPr txBox="1"/>
            <p:nvPr/>
          </p:nvSpPr>
          <p:spPr>
            <a:xfrm>
              <a:off x="4852555" y="6071781"/>
              <a:ext cx="3787238" cy="226834"/>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Өгсөх, уруудах журам</a:t>
              </a:r>
            </a:p>
          </p:txBody>
        </p:sp>
        <p:sp>
          <p:nvSpPr>
            <p:cNvPr id="63" name="正方形/長方形 62"/>
            <p:cNvSpPr/>
            <p:nvPr/>
          </p:nvSpPr>
          <p:spPr>
            <a:xfrm>
              <a:off x="5236999" y="3913602"/>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35" name="テキスト ボックス 34"/>
            <p:cNvSpPr txBox="1"/>
            <p:nvPr/>
          </p:nvSpPr>
          <p:spPr>
            <a:xfrm>
              <a:off x="4708727" y="3831224"/>
              <a:ext cx="1844933" cy="201630"/>
            </a:xfrm>
            <a:prstGeom prst="rect">
              <a:avLst/>
            </a:prstGeom>
            <a:noFill/>
          </p:spPr>
          <p:txBody>
            <a:bodyPr wrap="square" rtlCol="0">
              <a:spAutoFit/>
            </a:bodyPr>
            <a:lstStyle/>
            <a:p>
              <a:pPr algn="ctr" rtl="0"/>
              <a:r>
                <a:rPr lang="mn" sz="1000">
                  <a:latin typeface="Arial" panose="020B0604020202020204" pitchFamily="34" charset="0"/>
                  <a:ea typeface="HGP明朝B" panose="02020800000000000000" pitchFamily="18" charset="-128"/>
                  <a:cs typeface="Arial" panose="020B0604020202020204" pitchFamily="34" charset="0"/>
                </a:rPr>
                <a:t>(a) Өгсөх журам</a:t>
              </a:r>
            </a:p>
          </p:txBody>
        </p:sp>
        <p:sp>
          <p:nvSpPr>
            <p:cNvPr id="68" name="正方形/長方形 67"/>
            <p:cNvSpPr/>
            <p:nvPr/>
          </p:nvSpPr>
          <p:spPr>
            <a:xfrm>
              <a:off x="5281015" y="516793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69" name="テキスト ボックス 68"/>
            <p:cNvSpPr txBox="1"/>
            <p:nvPr/>
          </p:nvSpPr>
          <p:spPr>
            <a:xfrm>
              <a:off x="4752743" y="5085558"/>
              <a:ext cx="1844933" cy="201630"/>
            </a:xfrm>
            <a:prstGeom prst="rect">
              <a:avLst/>
            </a:prstGeom>
            <a:noFill/>
          </p:spPr>
          <p:txBody>
            <a:bodyPr wrap="square" rtlCol="0">
              <a:spAutoFit/>
            </a:bodyPr>
            <a:lstStyle/>
            <a:p>
              <a:pPr algn="ctr" rtl="0"/>
              <a:r>
                <a:rPr lang="mn" sz="1000">
                  <a:latin typeface="Arial" panose="020B0604020202020204" pitchFamily="34" charset="0"/>
                  <a:ea typeface="HGP明朝B" panose="02020800000000000000" pitchFamily="18" charset="-128"/>
                  <a:cs typeface="Arial" panose="020B0604020202020204" pitchFamily="34" charset="0"/>
                </a:rPr>
                <a:t>(б) Уруудах журам</a:t>
              </a:r>
            </a:p>
          </p:txBody>
        </p:sp>
      </p:grpSp>
      <p:sp>
        <p:nvSpPr>
          <p:cNvPr id="24" name="テキスト ボックス 1147">
            <a:extLst>
              <a:ext uri="{FF2B5EF4-FFF2-40B4-BE49-F238E27FC236}">
                <a16:creationId xmlns:a16="http://schemas.microsoft.com/office/drawing/2014/main" id="{D30323A4-C2FF-4911-AD37-167BD1A612D0}"/>
              </a:ext>
            </a:extLst>
          </p:cNvPr>
          <p:cNvSpPr txBox="1"/>
          <p:nvPr/>
        </p:nvSpPr>
        <p:spPr>
          <a:xfrm>
            <a:off x="7158664" y="3987914"/>
            <a:ext cx="29337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Буцаах</a:t>
            </a:r>
            <a:endParaRPr lang="ja-JP" sz="700" kern="10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5" name="テキスト ボックス 1150">
            <a:extLst>
              <a:ext uri="{FF2B5EF4-FFF2-40B4-BE49-F238E27FC236}">
                <a16:creationId xmlns:a16="http://schemas.microsoft.com/office/drawing/2014/main" id="{F3FE585E-A669-402A-9700-3CEB38EE2FBE}"/>
              </a:ext>
            </a:extLst>
          </p:cNvPr>
          <p:cNvSpPr txBox="1"/>
          <p:nvPr/>
        </p:nvSpPr>
        <p:spPr>
          <a:xfrm>
            <a:off x="6604309" y="4171513"/>
            <a:ext cx="1194672" cy="1320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Шанагыг аль болох доош буулгах</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6" name="テキスト ボックス 1151">
            <a:extLst>
              <a:ext uri="{FF2B5EF4-FFF2-40B4-BE49-F238E27FC236}">
                <a16:creationId xmlns:a16="http://schemas.microsoft.com/office/drawing/2014/main" id="{B52F1840-D04F-4A90-9FCD-F2A288FBF648}"/>
              </a:ext>
            </a:extLst>
          </p:cNvPr>
          <p:cNvSpPr txBox="1"/>
          <p:nvPr/>
        </p:nvSpPr>
        <p:spPr>
          <a:xfrm>
            <a:off x="5946449" y="4319200"/>
            <a:ext cx="657860"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Энэ байрлалаас буцаах</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7" name="テキスト ボックス 1152">
            <a:extLst>
              <a:ext uri="{FF2B5EF4-FFF2-40B4-BE49-F238E27FC236}">
                <a16:creationId xmlns:a16="http://schemas.microsoft.com/office/drawing/2014/main" id="{1A6C4BD8-AA67-4256-8FEA-D8AF70542754}"/>
              </a:ext>
            </a:extLst>
          </p:cNvPr>
          <p:cNvSpPr txBox="1"/>
          <p:nvPr/>
        </p:nvSpPr>
        <p:spPr>
          <a:xfrm>
            <a:off x="5174495" y="4473218"/>
            <a:ext cx="1210356"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Энэ байрлалд шанагыг өргөх</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8" name="テキスト ボックス 1153">
            <a:extLst>
              <a:ext uri="{FF2B5EF4-FFF2-40B4-BE49-F238E27FC236}">
                <a16:creationId xmlns:a16="http://schemas.microsoft.com/office/drawing/2014/main" id="{01317A03-9E18-4CA6-ADFA-F9C4C6282AF8}"/>
              </a:ext>
            </a:extLst>
          </p:cNvPr>
          <p:cNvSpPr txBox="1"/>
          <p:nvPr/>
        </p:nvSpPr>
        <p:spPr>
          <a:xfrm>
            <a:off x="5668444" y="5782073"/>
            <a:ext cx="1210356" cy="1330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Энэ байрлалд шанагыг өргөх</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9" name="テキスト ボックス 1154">
            <a:extLst>
              <a:ext uri="{FF2B5EF4-FFF2-40B4-BE49-F238E27FC236}">
                <a16:creationId xmlns:a16="http://schemas.microsoft.com/office/drawing/2014/main" id="{1B10AAF0-B588-41ED-8967-9DC473537D64}"/>
              </a:ext>
            </a:extLst>
          </p:cNvPr>
          <p:cNvSpPr txBox="1"/>
          <p:nvPr/>
        </p:nvSpPr>
        <p:spPr>
          <a:xfrm>
            <a:off x="6394922" y="5562125"/>
            <a:ext cx="1404059" cy="1320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Шанаганы байрлалыг хадгалсан хэвээр уруудах</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0" name="テキスト ボックス 1155">
            <a:extLst>
              <a:ext uri="{FF2B5EF4-FFF2-40B4-BE49-F238E27FC236}">
                <a16:creationId xmlns:a16="http://schemas.microsoft.com/office/drawing/2014/main" id="{079FA0AB-E4F9-4A88-89EB-155C48895488}"/>
              </a:ext>
            </a:extLst>
          </p:cNvPr>
          <p:cNvSpPr txBox="1"/>
          <p:nvPr/>
        </p:nvSpPr>
        <p:spPr>
          <a:xfrm>
            <a:off x="4834875" y="5955484"/>
            <a:ext cx="1054735"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Шанагыг буцаах</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979069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Ухах зориулалт бүхий машин механизм</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72000" y="5922668"/>
            <a:ext cx="4424162" cy="276999"/>
          </a:xfrm>
          <a:prstGeom prst="rect">
            <a:avLst/>
          </a:prstGeom>
          <a:noFill/>
          <a:ln>
            <a:solidFill>
              <a:schemeClr val="tx1"/>
            </a:solidFill>
          </a:ln>
        </p:spPr>
        <p:txBody>
          <a:bodyPr wrap="square" rtlCol="0">
            <a:spAutoFit/>
          </a:bodyPr>
          <a:lstStyle/>
          <a:p>
            <a:pPr algn="r" rtl="0"/>
            <a:r>
              <a:rPr lang="mn" sz="1200" dirty="0">
                <a:solidFill>
                  <a:prstClr val="black"/>
                </a:solidFill>
                <a:latin typeface="Arial" panose="020B0604020202020204" pitchFamily="34" charset="0"/>
                <a:cs typeface="Arial" panose="020B0604020202020204" pitchFamily="34" charset="0"/>
              </a:rPr>
              <a:t>Материалын 7-р хуудас/ Нэмэлт материалын 8-р хуудас</a:t>
            </a:r>
          </a:p>
        </p:txBody>
      </p:sp>
      <p:sp>
        <p:nvSpPr>
          <p:cNvPr id="11" name="テキスト ボックス 10"/>
          <p:cNvSpPr txBox="1"/>
          <p:nvPr/>
        </p:nvSpPr>
        <p:spPr>
          <a:xfrm>
            <a:off x="929334" y="3277070"/>
            <a:ext cx="331264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Хүчит экскаваторын жишээ</a:t>
            </a:r>
          </a:p>
        </p:txBody>
      </p:sp>
      <p:sp>
        <p:nvSpPr>
          <p:cNvPr id="13" name="テキスト ボックス 12"/>
          <p:cNvSpPr txBox="1"/>
          <p:nvPr/>
        </p:nvSpPr>
        <p:spPr>
          <a:xfrm>
            <a:off x="4996187" y="4387546"/>
            <a:ext cx="331264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Экскаваторын жишээ</a:t>
            </a:r>
          </a:p>
        </p:txBody>
      </p:sp>
      <p:pic>
        <p:nvPicPr>
          <p:cNvPr id="2" name="図 1"/>
          <p:cNvPicPr>
            <a:picLocks noChangeAspect="1"/>
          </p:cNvPicPr>
          <p:nvPr/>
        </p:nvPicPr>
        <p:blipFill>
          <a:blip r:embed="rId3"/>
          <a:stretch>
            <a:fillRect/>
          </a:stretch>
        </p:blipFill>
        <p:spPr>
          <a:xfrm>
            <a:off x="1120703" y="1290089"/>
            <a:ext cx="2495550" cy="2047875"/>
          </a:xfrm>
          <a:prstGeom prst="rect">
            <a:avLst/>
          </a:prstGeom>
        </p:spPr>
      </p:pic>
      <p:pic>
        <p:nvPicPr>
          <p:cNvPr id="10" name="図 9"/>
          <p:cNvPicPr>
            <a:picLocks noChangeAspect="1"/>
          </p:cNvPicPr>
          <p:nvPr/>
        </p:nvPicPr>
        <p:blipFill>
          <a:blip r:embed="rId4"/>
          <a:stretch>
            <a:fillRect/>
          </a:stretch>
        </p:blipFill>
        <p:spPr>
          <a:xfrm>
            <a:off x="718107" y="3649452"/>
            <a:ext cx="4552950" cy="1809750"/>
          </a:xfrm>
          <a:prstGeom prst="rect">
            <a:avLst/>
          </a:prstGeom>
        </p:spPr>
      </p:pic>
      <p:sp>
        <p:nvSpPr>
          <p:cNvPr id="14" name="テキスト ボックス 13"/>
          <p:cNvSpPr txBox="1"/>
          <p:nvPr/>
        </p:nvSpPr>
        <p:spPr>
          <a:xfrm>
            <a:off x="1120702" y="5364428"/>
            <a:ext cx="5381697"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Экскаваторт (shoberu)-т зориулсан Clamshell хувин (шанага)-ийн жишээ</a:t>
            </a:r>
          </a:p>
        </p:txBody>
      </p:sp>
      <p:pic>
        <p:nvPicPr>
          <p:cNvPr id="8" name="図 7"/>
          <p:cNvPicPr>
            <a:picLocks noChangeAspect="1"/>
          </p:cNvPicPr>
          <p:nvPr/>
        </p:nvPicPr>
        <p:blipFill>
          <a:blip r:embed="rId5"/>
          <a:stretch>
            <a:fillRect/>
          </a:stretch>
        </p:blipFill>
        <p:spPr>
          <a:xfrm>
            <a:off x="4821753" y="1286752"/>
            <a:ext cx="3661515" cy="3087821"/>
          </a:xfrm>
          <a:prstGeom prst="rect">
            <a:avLst/>
          </a:prstGeom>
        </p:spPr>
      </p:pic>
    </p:spTree>
    <p:extLst>
      <p:ext uri="{BB962C8B-B14F-4D97-AF65-F5344CB8AC3E}">
        <p14:creationId xmlns:p14="http://schemas.microsoft.com/office/powerpoint/2010/main" val="528377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Ухалтын ажил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22" name="テキスト ボックス 21"/>
          <p:cNvSpPr txBox="1"/>
          <p:nvPr/>
        </p:nvSpPr>
        <p:spPr>
          <a:xfrm>
            <a:off x="1043505" y="6040255"/>
            <a:ext cx="3972704"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Гараар ухалтыг хамгийн үр дүнтэй хийх хүрээ</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126-р хуудас/ Нэмэлт материалын 65-р хуудас</a:t>
            </a:r>
          </a:p>
        </p:txBody>
      </p:sp>
      <p:sp>
        <p:nvSpPr>
          <p:cNvPr id="15" name="テキスト ボックス 14"/>
          <p:cNvSpPr txBox="1"/>
          <p:nvPr/>
        </p:nvSpPr>
        <p:spPr>
          <a:xfrm>
            <a:off x="4690590" y="4820384"/>
            <a:ext cx="3787238"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Замын хөвөөнд ухалт хийх үеийн гинжний чиг</a:t>
            </a:r>
          </a:p>
        </p:txBody>
      </p:sp>
      <p:pic>
        <p:nvPicPr>
          <p:cNvPr id="8" name="図 7"/>
          <p:cNvPicPr>
            <a:picLocks noChangeAspect="1"/>
          </p:cNvPicPr>
          <p:nvPr/>
        </p:nvPicPr>
        <p:blipFill>
          <a:blip r:embed="rId3"/>
          <a:stretch>
            <a:fillRect/>
          </a:stretch>
        </p:blipFill>
        <p:spPr>
          <a:xfrm>
            <a:off x="779255" y="4188923"/>
            <a:ext cx="3348538" cy="1883553"/>
          </a:xfrm>
          <a:prstGeom prst="rect">
            <a:avLst/>
          </a:prstGeom>
        </p:spPr>
      </p:pic>
      <p:pic>
        <p:nvPicPr>
          <p:cNvPr id="16" name="図 15"/>
          <p:cNvPicPr>
            <a:picLocks noChangeAspect="1"/>
          </p:cNvPicPr>
          <p:nvPr/>
        </p:nvPicPr>
        <p:blipFill>
          <a:blip r:embed="rId4"/>
          <a:stretch>
            <a:fillRect/>
          </a:stretch>
        </p:blipFill>
        <p:spPr>
          <a:xfrm>
            <a:off x="628650" y="1291390"/>
            <a:ext cx="4440500" cy="2580940"/>
          </a:xfrm>
          <a:prstGeom prst="rect">
            <a:avLst/>
          </a:prstGeom>
        </p:spPr>
      </p:pic>
      <p:sp>
        <p:nvSpPr>
          <p:cNvPr id="23" name="テキスト ボックス 22"/>
          <p:cNvSpPr txBox="1"/>
          <p:nvPr/>
        </p:nvSpPr>
        <p:spPr>
          <a:xfrm>
            <a:off x="679659" y="3829211"/>
            <a:ext cx="3787238"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Гидравлик экскаватор (экскаватор)-аар хийх суурь ажлын жишээ</a:t>
            </a:r>
          </a:p>
        </p:txBody>
      </p:sp>
      <p:pic>
        <p:nvPicPr>
          <p:cNvPr id="10" name="図 9"/>
          <p:cNvPicPr>
            <a:picLocks noChangeAspect="1"/>
          </p:cNvPicPr>
          <p:nvPr/>
        </p:nvPicPr>
        <p:blipFill>
          <a:blip r:embed="rId5"/>
          <a:stretch>
            <a:fillRect/>
          </a:stretch>
        </p:blipFill>
        <p:spPr>
          <a:xfrm>
            <a:off x="4690590" y="2980865"/>
            <a:ext cx="3730336" cy="1782929"/>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57">
            <a:extLst>
              <a:ext uri="{FF2B5EF4-FFF2-40B4-BE49-F238E27FC236}">
                <a16:creationId xmlns:a16="http://schemas.microsoft.com/office/drawing/2014/main" id="{295F9D4E-D3F8-477E-9DD6-606F370D8313}"/>
              </a:ext>
            </a:extLst>
          </p:cNvPr>
          <p:cNvSpPr txBox="1"/>
          <p:nvPr/>
        </p:nvSpPr>
        <p:spPr>
          <a:xfrm>
            <a:off x="861429" y="1587338"/>
            <a:ext cx="1306592"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Гарны цилиндр</a:t>
            </a:r>
          </a:p>
        </p:txBody>
      </p:sp>
      <p:sp>
        <p:nvSpPr>
          <p:cNvPr id="13" name="テキスト ボックス 1158">
            <a:extLst>
              <a:ext uri="{FF2B5EF4-FFF2-40B4-BE49-F238E27FC236}">
                <a16:creationId xmlns:a16="http://schemas.microsoft.com/office/drawing/2014/main" id="{FFB35B0C-738E-4E92-84CE-A1113EEBCB24}"/>
              </a:ext>
            </a:extLst>
          </p:cNvPr>
          <p:cNvSpPr txBox="1"/>
          <p:nvPr/>
        </p:nvSpPr>
        <p:spPr>
          <a:xfrm>
            <a:off x="2798903" y="1499353"/>
            <a:ext cx="609638"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Гар</a:t>
            </a:r>
          </a:p>
        </p:txBody>
      </p:sp>
      <p:sp>
        <p:nvSpPr>
          <p:cNvPr id="14" name="テキスト ボックス 1159">
            <a:extLst>
              <a:ext uri="{FF2B5EF4-FFF2-40B4-BE49-F238E27FC236}">
                <a16:creationId xmlns:a16="http://schemas.microsoft.com/office/drawing/2014/main" id="{3364BFD6-D784-486E-A78B-860BC9E625AE}"/>
              </a:ext>
            </a:extLst>
          </p:cNvPr>
          <p:cNvSpPr txBox="1"/>
          <p:nvPr/>
        </p:nvSpPr>
        <p:spPr>
          <a:xfrm>
            <a:off x="2997597" y="2097383"/>
            <a:ext cx="609637"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Шанаганы цилиндр</a:t>
            </a:r>
          </a:p>
        </p:txBody>
      </p:sp>
      <p:sp>
        <p:nvSpPr>
          <p:cNvPr id="17" name="テキスト ボックス 1160">
            <a:extLst>
              <a:ext uri="{FF2B5EF4-FFF2-40B4-BE49-F238E27FC236}">
                <a16:creationId xmlns:a16="http://schemas.microsoft.com/office/drawing/2014/main" id="{2D5EEC7B-4050-442D-AED6-293D942B231E}"/>
              </a:ext>
            </a:extLst>
          </p:cNvPr>
          <p:cNvSpPr txBox="1"/>
          <p:nvPr/>
        </p:nvSpPr>
        <p:spPr>
          <a:xfrm>
            <a:off x="4572000" y="1309602"/>
            <a:ext cx="497150" cy="206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Шанаганы цилиндр</a:t>
            </a:r>
          </a:p>
        </p:txBody>
      </p:sp>
      <p:sp>
        <p:nvSpPr>
          <p:cNvPr id="18" name="テキスト ボックス 1161">
            <a:extLst>
              <a:ext uri="{FF2B5EF4-FFF2-40B4-BE49-F238E27FC236}">
                <a16:creationId xmlns:a16="http://schemas.microsoft.com/office/drawing/2014/main" id="{693CC9F7-6B73-46D2-B172-824229659E8C}"/>
              </a:ext>
            </a:extLst>
          </p:cNvPr>
          <p:cNvSpPr txBox="1"/>
          <p:nvPr/>
        </p:nvSpPr>
        <p:spPr>
          <a:xfrm>
            <a:off x="3244270" y="2613892"/>
            <a:ext cx="497150" cy="206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Холбоос</a:t>
            </a:r>
          </a:p>
        </p:txBody>
      </p:sp>
      <p:sp>
        <p:nvSpPr>
          <p:cNvPr id="19" name="テキスト ボックス 1162">
            <a:extLst>
              <a:ext uri="{FF2B5EF4-FFF2-40B4-BE49-F238E27FC236}">
                <a16:creationId xmlns:a16="http://schemas.microsoft.com/office/drawing/2014/main" id="{66F8FC43-E475-4BF4-BDDB-EEF43B8D0E91}"/>
              </a:ext>
            </a:extLst>
          </p:cNvPr>
          <p:cNvSpPr txBox="1"/>
          <p:nvPr/>
        </p:nvSpPr>
        <p:spPr>
          <a:xfrm>
            <a:off x="3302415" y="3393401"/>
            <a:ext cx="674991" cy="2775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Хутганы ирний өнцөг</a:t>
            </a:r>
          </a:p>
        </p:txBody>
      </p:sp>
    </p:spTree>
    <p:extLst>
      <p:ext uri="{BB962C8B-B14F-4D97-AF65-F5344CB8AC3E}">
        <p14:creationId xmlns:p14="http://schemas.microsoft.com/office/powerpoint/2010/main" val="914553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Ачилт хийх</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22" name="テキスト ボックス 21"/>
          <p:cNvSpPr txBox="1"/>
          <p:nvPr/>
        </p:nvSpPr>
        <p:spPr>
          <a:xfrm>
            <a:off x="612546" y="2718505"/>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Ачилтын жишээ (1)</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128-р хуудас/ Нэмэлт материалын 66-р хуудас</a:t>
            </a:r>
          </a:p>
        </p:txBody>
      </p:sp>
      <p:pic>
        <p:nvPicPr>
          <p:cNvPr id="2" name="図 1"/>
          <p:cNvPicPr>
            <a:picLocks noChangeAspect="1"/>
          </p:cNvPicPr>
          <p:nvPr/>
        </p:nvPicPr>
        <p:blipFill>
          <a:blip r:embed="rId3"/>
          <a:stretch>
            <a:fillRect/>
          </a:stretch>
        </p:blipFill>
        <p:spPr>
          <a:xfrm>
            <a:off x="771174" y="1416661"/>
            <a:ext cx="2767968" cy="1263759"/>
          </a:xfrm>
          <a:prstGeom prst="rect">
            <a:avLst/>
          </a:prstGeom>
        </p:spPr>
      </p:pic>
      <p:pic>
        <p:nvPicPr>
          <p:cNvPr id="3" name="図 2"/>
          <p:cNvPicPr>
            <a:picLocks noChangeAspect="1"/>
          </p:cNvPicPr>
          <p:nvPr/>
        </p:nvPicPr>
        <p:blipFill>
          <a:blip r:embed="rId4"/>
          <a:stretch>
            <a:fillRect/>
          </a:stretch>
        </p:blipFill>
        <p:spPr>
          <a:xfrm>
            <a:off x="3850156" y="1468928"/>
            <a:ext cx="1957149" cy="1526576"/>
          </a:xfrm>
          <a:prstGeom prst="rect">
            <a:avLst/>
          </a:prstGeom>
        </p:spPr>
      </p:pic>
      <p:pic>
        <p:nvPicPr>
          <p:cNvPr id="5" name="図 4"/>
          <p:cNvPicPr>
            <a:picLocks noChangeAspect="1"/>
          </p:cNvPicPr>
          <p:nvPr/>
        </p:nvPicPr>
        <p:blipFill>
          <a:blip r:embed="rId5"/>
          <a:stretch>
            <a:fillRect/>
          </a:stretch>
        </p:blipFill>
        <p:spPr>
          <a:xfrm>
            <a:off x="3918946" y="3491527"/>
            <a:ext cx="1498617" cy="1582495"/>
          </a:xfrm>
          <a:prstGeom prst="rect">
            <a:avLst/>
          </a:prstGeom>
        </p:spPr>
      </p:pic>
      <p:pic>
        <p:nvPicPr>
          <p:cNvPr id="6" name="図 5"/>
          <p:cNvPicPr>
            <a:picLocks noChangeAspect="1"/>
          </p:cNvPicPr>
          <p:nvPr/>
        </p:nvPicPr>
        <p:blipFill>
          <a:blip r:embed="rId6"/>
          <a:stretch>
            <a:fillRect/>
          </a:stretch>
        </p:blipFill>
        <p:spPr>
          <a:xfrm>
            <a:off x="918382" y="3300835"/>
            <a:ext cx="2656130" cy="1056860"/>
          </a:xfrm>
          <a:prstGeom prst="rect">
            <a:avLst/>
          </a:prstGeom>
        </p:spPr>
      </p:pic>
      <p:pic>
        <p:nvPicPr>
          <p:cNvPr id="12" name="図 11"/>
          <p:cNvPicPr>
            <a:picLocks noChangeAspect="1"/>
          </p:cNvPicPr>
          <p:nvPr/>
        </p:nvPicPr>
        <p:blipFill>
          <a:blip r:embed="rId7"/>
          <a:stretch>
            <a:fillRect/>
          </a:stretch>
        </p:blipFill>
        <p:spPr>
          <a:xfrm>
            <a:off x="1010647" y="4732840"/>
            <a:ext cx="2471599" cy="905880"/>
          </a:xfrm>
          <a:prstGeom prst="rect">
            <a:avLst/>
          </a:prstGeom>
        </p:spPr>
      </p:pic>
      <p:pic>
        <p:nvPicPr>
          <p:cNvPr id="13" name="図 12"/>
          <p:cNvPicPr>
            <a:picLocks noChangeAspect="1"/>
          </p:cNvPicPr>
          <p:nvPr/>
        </p:nvPicPr>
        <p:blipFill>
          <a:blip r:embed="rId8"/>
          <a:stretch>
            <a:fillRect/>
          </a:stretch>
        </p:blipFill>
        <p:spPr>
          <a:xfrm>
            <a:off x="5854263" y="1371319"/>
            <a:ext cx="2536494" cy="3338390"/>
          </a:xfrm>
          <a:prstGeom prst="rect">
            <a:avLst/>
          </a:prstGeom>
        </p:spPr>
      </p:pic>
      <p:pic>
        <p:nvPicPr>
          <p:cNvPr id="16" name="図 15"/>
          <p:cNvPicPr>
            <a:picLocks noChangeAspect="1"/>
          </p:cNvPicPr>
          <p:nvPr/>
        </p:nvPicPr>
        <p:blipFill>
          <a:blip r:embed="rId9"/>
          <a:stretch>
            <a:fillRect/>
          </a:stretch>
        </p:blipFill>
        <p:spPr>
          <a:xfrm>
            <a:off x="4151309" y="5226084"/>
            <a:ext cx="3938592" cy="976854"/>
          </a:xfrm>
          <a:prstGeom prst="rect">
            <a:avLst/>
          </a:prstGeom>
        </p:spPr>
      </p:pic>
      <p:sp>
        <p:nvSpPr>
          <p:cNvPr id="19" name="テキスト ボックス 18"/>
          <p:cNvSpPr txBox="1"/>
          <p:nvPr/>
        </p:nvSpPr>
        <p:spPr>
          <a:xfrm>
            <a:off x="3209925" y="2983799"/>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Ачилтын жишээ (2)</a:t>
            </a:r>
          </a:p>
        </p:txBody>
      </p:sp>
      <p:sp>
        <p:nvSpPr>
          <p:cNvPr id="20" name="テキスト ボックス 19"/>
          <p:cNvSpPr txBox="1"/>
          <p:nvPr/>
        </p:nvSpPr>
        <p:spPr>
          <a:xfrm>
            <a:off x="3198391" y="5021436"/>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Ачилтын жишээ (3)</a:t>
            </a:r>
          </a:p>
        </p:txBody>
      </p:sp>
      <p:sp>
        <p:nvSpPr>
          <p:cNvPr id="21" name="テキスト ボックス 20"/>
          <p:cNvSpPr txBox="1"/>
          <p:nvPr/>
        </p:nvSpPr>
        <p:spPr>
          <a:xfrm>
            <a:off x="771174" y="4314577"/>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Ачилтын жишээ (4)</a:t>
            </a:r>
          </a:p>
        </p:txBody>
      </p:sp>
      <p:sp>
        <p:nvSpPr>
          <p:cNvPr id="24" name="テキスト ボックス 23"/>
          <p:cNvSpPr txBox="1"/>
          <p:nvPr/>
        </p:nvSpPr>
        <p:spPr>
          <a:xfrm>
            <a:off x="771174" y="5655377"/>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Ачилтын жишээ (5)</a:t>
            </a:r>
          </a:p>
        </p:txBody>
      </p:sp>
      <p:sp>
        <p:nvSpPr>
          <p:cNvPr id="25" name="テキスト ボックス 24"/>
          <p:cNvSpPr txBox="1"/>
          <p:nvPr/>
        </p:nvSpPr>
        <p:spPr>
          <a:xfrm>
            <a:off x="5503705" y="4696600"/>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Дурант гарны жишээ</a:t>
            </a:r>
          </a:p>
        </p:txBody>
      </p:sp>
      <p:sp>
        <p:nvSpPr>
          <p:cNvPr id="26" name="テキスト ボックス 25"/>
          <p:cNvSpPr txBox="1"/>
          <p:nvPr/>
        </p:nvSpPr>
        <p:spPr>
          <a:xfrm>
            <a:off x="4778224" y="6105361"/>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Урт гарны жишээ</a:t>
            </a:r>
          </a:p>
        </p:txBody>
      </p:sp>
      <p:sp>
        <p:nvSpPr>
          <p:cNvPr id="23" name="テキスト ボックス 1163">
            <a:extLst>
              <a:ext uri="{FF2B5EF4-FFF2-40B4-BE49-F238E27FC236}">
                <a16:creationId xmlns:a16="http://schemas.microsoft.com/office/drawing/2014/main" id="{2C6DACC7-58E3-4562-8E3C-5CB24E3CA045}"/>
              </a:ext>
            </a:extLst>
          </p:cNvPr>
          <p:cNvSpPr txBox="1"/>
          <p:nvPr/>
        </p:nvSpPr>
        <p:spPr>
          <a:xfrm>
            <a:off x="1345466" y="2212100"/>
            <a:ext cx="773430"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10-11тн асгах (dampu)</a:t>
            </a:r>
            <a:endParaRPr lang="ja-JP" sz="6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7" name="テキスト ボックス 1164">
            <a:extLst>
              <a:ext uri="{FF2B5EF4-FFF2-40B4-BE49-F238E27FC236}">
                <a16:creationId xmlns:a16="http://schemas.microsoft.com/office/drawing/2014/main" id="{CF976BCB-B55E-4D66-A653-EBDE93294FC4}"/>
              </a:ext>
            </a:extLst>
          </p:cNvPr>
          <p:cNvSpPr txBox="1"/>
          <p:nvPr/>
        </p:nvSpPr>
        <p:spPr>
          <a:xfrm>
            <a:off x="4055946" y="3396132"/>
            <a:ext cx="820853" cy="4062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Эргэлтийн өнцгийг багасгах</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8" name="テキスト ボックス 1164">
            <a:extLst>
              <a:ext uri="{FF2B5EF4-FFF2-40B4-BE49-F238E27FC236}">
                <a16:creationId xmlns:a16="http://schemas.microsoft.com/office/drawing/2014/main" id="{467E3B07-7340-47F9-A6A5-1A50C6A7D461}"/>
              </a:ext>
            </a:extLst>
          </p:cNvPr>
          <p:cNvSpPr txBox="1"/>
          <p:nvPr/>
        </p:nvSpPr>
        <p:spPr>
          <a:xfrm>
            <a:off x="2438359" y="4941677"/>
            <a:ext cx="773430" cy="7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Энэ зайг баримтална</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1506622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Гидравлик экскаватор (ачигч экскаватор)</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1267198" y="3196373"/>
            <a:ext cx="3237610"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Ус зайлуулалтыг тооцсон дээд хэсгийн ухалтын ажлын жишээ</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131-р хуудас/ Нэмэлт материалын 69-р хуудас</a:t>
            </a:r>
          </a:p>
        </p:txBody>
      </p:sp>
      <p:pic>
        <p:nvPicPr>
          <p:cNvPr id="7" name="図 6"/>
          <p:cNvPicPr>
            <a:picLocks noChangeAspect="1"/>
          </p:cNvPicPr>
          <p:nvPr/>
        </p:nvPicPr>
        <p:blipFill>
          <a:blip r:embed="rId3"/>
          <a:stretch>
            <a:fillRect/>
          </a:stretch>
        </p:blipFill>
        <p:spPr>
          <a:xfrm>
            <a:off x="862271" y="1480085"/>
            <a:ext cx="4175562" cy="1298284"/>
          </a:xfrm>
          <a:prstGeom prst="rect">
            <a:avLst/>
          </a:prstGeom>
        </p:spPr>
      </p:pic>
      <p:pic>
        <p:nvPicPr>
          <p:cNvPr id="8" name="図 7"/>
          <p:cNvPicPr>
            <a:picLocks noChangeAspect="1"/>
          </p:cNvPicPr>
          <p:nvPr/>
        </p:nvPicPr>
        <p:blipFill>
          <a:blip r:embed="rId4"/>
          <a:stretch>
            <a:fillRect/>
          </a:stretch>
        </p:blipFill>
        <p:spPr>
          <a:xfrm>
            <a:off x="5186793" y="1314619"/>
            <a:ext cx="3061711" cy="1732353"/>
          </a:xfrm>
          <a:prstGeom prst="rect">
            <a:avLst/>
          </a:prstGeom>
        </p:spPr>
      </p:pic>
      <p:pic>
        <p:nvPicPr>
          <p:cNvPr id="10" name="図 9"/>
          <p:cNvPicPr>
            <a:picLocks noChangeAspect="1"/>
          </p:cNvPicPr>
          <p:nvPr/>
        </p:nvPicPr>
        <p:blipFill>
          <a:blip r:embed="rId5"/>
          <a:stretch>
            <a:fillRect/>
          </a:stretch>
        </p:blipFill>
        <p:spPr>
          <a:xfrm>
            <a:off x="1099983" y="3791328"/>
            <a:ext cx="3220790" cy="1348497"/>
          </a:xfrm>
          <a:prstGeom prst="rect">
            <a:avLst/>
          </a:prstGeom>
        </p:spPr>
      </p:pic>
      <p:pic>
        <p:nvPicPr>
          <p:cNvPr id="12" name="図 11"/>
          <p:cNvPicPr>
            <a:picLocks noChangeAspect="1"/>
          </p:cNvPicPr>
          <p:nvPr/>
        </p:nvPicPr>
        <p:blipFill>
          <a:blip r:embed="rId6"/>
          <a:stretch>
            <a:fillRect/>
          </a:stretch>
        </p:blipFill>
        <p:spPr>
          <a:xfrm>
            <a:off x="4923798" y="3665352"/>
            <a:ext cx="3322369" cy="1605346"/>
          </a:xfrm>
          <a:prstGeom prst="rect">
            <a:avLst/>
          </a:prstGeom>
        </p:spPr>
      </p:pic>
      <p:sp>
        <p:nvSpPr>
          <p:cNvPr id="19" name="テキスト ボックス 18"/>
          <p:cNvSpPr txBox="1"/>
          <p:nvPr/>
        </p:nvSpPr>
        <p:spPr>
          <a:xfrm>
            <a:off x="4923798" y="5718277"/>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Паралель ухалтын ажлын жишээ</a:t>
            </a:r>
          </a:p>
        </p:txBody>
      </p:sp>
      <p:sp>
        <p:nvSpPr>
          <p:cNvPr id="20" name="テキスト ボックス 19"/>
          <p:cNvSpPr txBox="1"/>
          <p:nvPr/>
        </p:nvSpPr>
        <p:spPr>
          <a:xfrm>
            <a:off x="1083163" y="5546749"/>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Шулуун ухалтын ажлын жишээ</a:t>
            </a:r>
          </a:p>
        </p:txBody>
      </p:sp>
      <p:sp>
        <p:nvSpPr>
          <p:cNvPr id="23" name="テキスト ボックス 22"/>
          <p:cNvSpPr txBox="1"/>
          <p:nvPr/>
        </p:nvSpPr>
        <p:spPr>
          <a:xfrm>
            <a:off x="4739277" y="3344517"/>
            <a:ext cx="3787238"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Доод хэсгийн ухалтын ажлын жишээ</a:t>
            </a:r>
          </a:p>
        </p:txBody>
      </p:sp>
      <p:sp>
        <p:nvSpPr>
          <p:cNvPr id="13" name="テキスト ボックス 1167">
            <a:extLst>
              <a:ext uri="{FF2B5EF4-FFF2-40B4-BE49-F238E27FC236}">
                <a16:creationId xmlns:a16="http://schemas.microsoft.com/office/drawing/2014/main" id="{6CABD0A5-E819-4513-803A-87AB83A4235A}"/>
              </a:ext>
            </a:extLst>
          </p:cNvPr>
          <p:cNvSpPr txBox="1"/>
          <p:nvPr/>
        </p:nvSpPr>
        <p:spPr>
          <a:xfrm>
            <a:off x="5244538" y="1631790"/>
            <a:ext cx="77343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Ухалтын гадаргуу</a:t>
            </a:r>
          </a:p>
        </p:txBody>
      </p:sp>
      <p:sp>
        <p:nvSpPr>
          <p:cNvPr id="15" name="テキスト ボックス 1168">
            <a:extLst>
              <a:ext uri="{FF2B5EF4-FFF2-40B4-BE49-F238E27FC236}">
                <a16:creationId xmlns:a16="http://schemas.microsoft.com/office/drawing/2014/main" id="{A293F286-FBD5-42BA-9DA4-76051838C9CA}"/>
              </a:ext>
            </a:extLst>
          </p:cNvPr>
          <p:cNvSpPr txBox="1"/>
          <p:nvPr/>
        </p:nvSpPr>
        <p:spPr>
          <a:xfrm>
            <a:off x="6717103" y="1353660"/>
            <a:ext cx="77343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Налуугийн өргөн</a:t>
            </a:r>
          </a:p>
        </p:txBody>
      </p:sp>
      <p:sp>
        <p:nvSpPr>
          <p:cNvPr id="16" name="テキスト ボックス 1169">
            <a:extLst>
              <a:ext uri="{FF2B5EF4-FFF2-40B4-BE49-F238E27FC236}">
                <a16:creationId xmlns:a16="http://schemas.microsoft.com/office/drawing/2014/main" id="{1466289E-0B44-4380-A695-EEF5EF36FEF7}"/>
              </a:ext>
            </a:extLst>
          </p:cNvPr>
          <p:cNvSpPr txBox="1"/>
          <p:nvPr/>
        </p:nvSpPr>
        <p:spPr>
          <a:xfrm>
            <a:off x="7008228" y="2942265"/>
            <a:ext cx="43434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Ёроол</a:t>
            </a:r>
          </a:p>
        </p:txBody>
      </p:sp>
      <p:sp>
        <p:nvSpPr>
          <p:cNvPr id="17" name="テキスト ボックス 1170">
            <a:extLst>
              <a:ext uri="{FF2B5EF4-FFF2-40B4-BE49-F238E27FC236}">
                <a16:creationId xmlns:a16="http://schemas.microsoft.com/office/drawing/2014/main" id="{2560F5F3-3301-4D49-8387-1CE06DFCE7B0}"/>
              </a:ext>
            </a:extLst>
          </p:cNvPr>
          <p:cNvSpPr txBox="1"/>
          <p:nvPr/>
        </p:nvSpPr>
        <p:spPr>
          <a:xfrm>
            <a:off x="7701105" y="2870794"/>
            <a:ext cx="43434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Налуу</a:t>
            </a:r>
          </a:p>
        </p:txBody>
      </p:sp>
      <p:sp>
        <p:nvSpPr>
          <p:cNvPr id="18" name="テキスト ボックス 842">
            <a:extLst>
              <a:ext uri="{FF2B5EF4-FFF2-40B4-BE49-F238E27FC236}">
                <a16:creationId xmlns:a16="http://schemas.microsoft.com/office/drawing/2014/main" id="{7933B785-C6B8-4DEC-A552-CCD038A83976}"/>
              </a:ext>
            </a:extLst>
          </p:cNvPr>
          <p:cNvSpPr txBox="1"/>
          <p:nvPr/>
        </p:nvSpPr>
        <p:spPr>
          <a:xfrm>
            <a:off x="5682127" y="2305815"/>
            <a:ext cx="567690" cy="2917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Урьдчилан тооцоолсон ёроол</a:t>
            </a:r>
          </a:p>
        </p:txBody>
      </p:sp>
      <p:sp>
        <p:nvSpPr>
          <p:cNvPr id="21" name="テキスト ボックス 1174">
            <a:extLst>
              <a:ext uri="{FF2B5EF4-FFF2-40B4-BE49-F238E27FC236}">
                <a16:creationId xmlns:a16="http://schemas.microsoft.com/office/drawing/2014/main" id="{B5DD2626-FBC7-448A-BF60-B0673765F79B}"/>
              </a:ext>
            </a:extLst>
          </p:cNvPr>
          <p:cNvSpPr txBox="1"/>
          <p:nvPr/>
        </p:nvSpPr>
        <p:spPr>
          <a:xfrm>
            <a:off x="6702158" y="4656624"/>
            <a:ext cx="1480820" cy="2237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 Эргэлтийн өнцгийг аль болох багасгах</a:t>
            </a:r>
          </a:p>
        </p:txBody>
      </p:sp>
      <p:sp>
        <p:nvSpPr>
          <p:cNvPr id="22" name="テキスト ボックス 1173">
            <a:extLst>
              <a:ext uri="{FF2B5EF4-FFF2-40B4-BE49-F238E27FC236}">
                <a16:creationId xmlns:a16="http://schemas.microsoft.com/office/drawing/2014/main" id="{5086B7E9-BB42-4F0D-BD97-01D4257A5AA7}"/>
              </a:ext>
            </a:extLst>
          </p:cNvPr>
          <p:cNvSpPr txBox="1"/>
          <p:nvPr/>
        </p:nvSpPr>
        <p:spPr>
          <a:xfrm>
            <a:off x="7944238" y="5008840"/>
            <a:ext cx="43434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Гарах</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テキスト ボックス 1">
            <a:extLst>
              <a:ext uri="{FF2B5EF4-FFF2-40B4-BE49-F238E27FC236}">
                <a16:creationId xmlns:a16="http://schemas.microsoft.com/office/drawing/2014/main" id="{637B60E0-C66B-4F54-B677-02876C5302E1}"/>
              </a:ext>
            </a:extLst>
          </p:cNvPr>
          <p:cNvSpPr txBox="1"/>
          <p:nvPr/>
        </p:nvSpPr>
        <p:spPr>
          <a:xfrm>
            <a:off x="4982600" y="4970724"/>
            <a:ext cx="523875" cy="200055"/>
          </a:xfrm>
          <a:prstGeom prst="rect">
            <a:avLst/>
          </a:prstGeom>
          <a:solidFill>
            <a:schemeClr val="bg1"/>
          </a:solidFill>
        </p:spPr>
        <p:txBody>
          <a:bodyPr wrap="square" rtlCol="0">
            <a:spAutoFit/>
          </a:bodyPr>
          <a:lstStyle/>
          <a:p>
            <a:r>
              <a:rPr lang="ru-RU" altLang="ja-JP" sz="700" b="0" i="0" dirty="0">
                <a:effectLst/>
                <a:latin typeface="Arial" panose="020B0604020202020204" pitchFamily="34" charset="0"/>
                <a:cs typeface="Arial" panose="020B0604020202020204" pitchFamily="34" charset="0"/>
              </a:rPr>
              <a:t>Нэвтрэх</a:t>
            </a:r>
            <a:endParaRPr kumimoji="1" lang="ja-JP" altLang="en-US"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406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dirty="0">
                <a:latin typeface="Arial" panose="020B0604020202020204" pitchFamily="34" charset="0"/>
                <a:ea typeface="Meiryo UI" panose="020B0604030504040204" pitchFamily="50" charset="-128"/>
                <a:cs typeface="Arial" panose="020B0604020202020204" pitchFamily="34" charset="0"/>
              </a:rPr>
              <a:t>Гидравлик экскаватор (ачигч экскаватор)</a:t>
            </a:r>
            <a:r>
              <a:rPr lang="en-US" sz="2400" dirty="0">
                <a:latin typeface="Arial" panose="020B0604020202020204" pitchFamily="34" charset="0"/>
                <a:ea typeface="Meiryo UI" panose="020B0604030504040204" pitchFamily="50" charset="-128"/>
                <a:cs typeface="Arial" panose="020B0604020202020204" pitchFamily="34" charset="0"/>
              </a:rPr>
              <a:t>(</a:t>
            </a:r>
            <a:r>
              <a:rPr lang="en-US" sz="2400" dirty="0" err="1">
                <a:latin typeface="Arial" panose="020B0604020202020204" pitchFamily="34" charset="0"/>
                <a:ea typeface="Meiryo UI" panose="020B0604030504040204" pitchFamily="50" charset="-128"/>
                <a:cs typeface="Arial" panose="020B0604020202020204" pitchFamily="34" charset="0"/>
              </a:rPr>
              <a:t>shoberu</a:t>
            </a:r>
            <a:r>
              <a:rPr lang="en-US" sz="2400" dirty="0">
                <a:latin typeface="Arial" panose="020B0604020202020204" pitchFamily="34" charset="0"/>
                <a:ea typeface="Meiryo UI" panose="020B0604030504040204" pitchFamily="50" charset="-128"/>
                <a:cs typeface="Arial" panose="020B0604020202020204" pitchFamily="34" charset="0"/>
              </a:rPr>
              <a:t>)</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133-р хуудас/ Нэмэлт материалын 71-р хуудас</a:t>
            </a:r>
          </a:p>
        </p:txBody>
      </p:sp>
      <p:grpSp>
        <p:nvGrpSpPr>
          <p:cNvPr id="5" name="グループ化 4"/>
          <p:cNvGrpSpPr>
            <a:grpSpLocks noChangeAspect="1"/>
          </p:cNvGrpSpPr>
          <p:nvPr/>
        </p:nvGrpSpPr>
        <p:grpSpPr>
          <a:xfrm>
            <a:off x="606444" y="1342890"/>
            <a:ext cx="4033649" cy="3090786"/>
            <a:chOff x="606445" y="1342890"/>
            <a:chExt cx="3237610" cy="2480821"/>
          </a:xfrm>
        </p:grpSpPr>
        <p:pic>
          <p:nvPicPr>
            <p:cNvPr id="13" name="図 12"/>
            <p:cNvPicPr>
              <a:picLocks noChangeAspect="1"/>
            </p:cNvPicPr>
            <p:nvPr/>
          </p:nvPicPr>
          <p:blipFill>
            <a:blip r:embed="rId3"/>
            <a:stretch>
              <a:fillRect/>
            </a:stretch>
          </p:blipFill>
          <p:spPr>
            <a:xfrm>
              <a:off x="739659" y="1342890"/>
              <a:ext cx="2971183" cy="2352870"/>
            </a:xfrm>
            <a:prstGeom prst="rect">
              <a:avLst/>
            </a:prstGeom>
          </p:spPr>
        </p:pic>
        <p:sp>
          <p:nvSpPr>
            <p:cNvPr id="12" name="テキスト ボックス 11"/>
            <p:cNvSpPr txBox="1"/>
            <p:nvPr/>
          </p:nvSpPr>
          <p:spPr>
            <a:xfrm>
              <a:off x="606445" y="3601378"/>
              <a:ext cx="3237610" cy="222333"/>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Хажуугийн налуу төрлийн шатлан ухах аргын жишээ</a:t>
              </a:r>
            </a:p>
          </p:txBody>
        </p:sp>
      </p:grpSp>
      <p:grpSp>
        <p:nvGrpSpPr>
          <p:cNvPr id="6" name="グループ化 5"/>
          <p:cNvGrpSpPr>
            <a:grpSpLocks noChangeAspect="1"/>
          </p:cNvGrpSpPr>
          <p:nvPr/>
        </p:nvGrpSpPr>
        <p:grpSpPr>
          <a:xfrm>
            <a:off x="4151507" y="3307404"/>
            <a:ext cx="4363843" cy="2896968"/>
            <a:chOff x="4397907" y="1318082"/>
            <a:chExt cx="3787238" cy="2514184"/>
          </a:xfrm>
        </p:grpSpPr>
        <p:pic>
          <p:nvPicPr>
            <p:cNvPr id="14" name="図 13"/>
            <p:cNvPicPr>
              <a:picLocks noChangeAspect="1"/>
            </p:cNvPicPr>
            <p:nvPr/>
          </p:nvPicPr>
          <p:blipFill>
            <a:blip r:embed="rId4"/>
            <a:stretch>
              <a:fillRect/>
            </a:stretch>
          </p:blipFill>
          <p:spPr>
            <a:xfrm>
              <a:off x="4504808" y="1318082"/>
              <a:ext cx="3573437" cy="2446896"/>
            </a:xfrm>
            <a:prstGeom prst="rect">
              <a:avLst/>
            </a:prstGeom>
          </p:spPr>
        </p:pic>
        <p:sp>
          <p:nvSpPr>
            <p:cNvPr id="17" name="テキスト ボックス 16"/>
            <p:cNvSpPr txBox="1"/>
            <p:nvPr/>
          </p:nvSpPr>
          <p:spPr>
            <a:xfrm>
              <a:off x="4397907" y="3591868"/>
              <a:ext cx="3787238" cy="240398"/>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Хайрцагт төрлийн шатлан ухах аргын жишээ</a:t>
              </a:r>
            </a:p>
          </p:txBody>
        </p:sp>
      </p:grpSp>
    </p:spTree>
    <p:extLst>
      <p:ext uri="{BB962C8B-B14F-4D97-AF65-F5344CB8AC3E}">
        <p14:creationId xmlns:p14="http://schemas.microsoft.com/office/powerpoint/2010/main" val="3378552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Гидравлик экскаватор (ачигч экскаватор)</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133-р хуудас/ Нэмэлт материалын 72-р хуудас</a:t>
            </a:r>
          </a:p>
        </p:txBody>
      </p:sp>
      <p:grpSp>
        <p:nvGrpSpPr>
          <p:cNvPr id="5" name="グループ化 4"/>
          <p:cNvGrpSpPr>
            <a:grpSpLocks noChangeAspect="1"/>
          </p:cNvGrpSpPr>
          <p:nvPr/>
        </p:nvGrpSpPr>
        <p:grpSpPr>
          <a:xfrm>
            <a:off x="414642" y="1291389"/>
            <a:ext cx="3937544" cy="2675551"/>
            <a:chOff x="881153" y="3976651"/>
            <a:chExt cx="3237610" cy="2199948"/>
          </a:xfrm>
        </p:grpSpPr>
        <p:sp>
          <p:nvSpPr>
            <p:cNvPr id="22" name="テキスト ボックス 21"/>
            <p:cNvSpPr txBox="1"/>
            <p:nvPr/>
          </p:nvSpPr>
          <p:spPr>
            <a:xfrm>
              <a:off x="881153" y="5948839"/>
              <a:ext cx="3237610" cy="227760"/>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Шанаганы таслах өнцөг</a:t>
              </a:r>
            </a:p>
          </p:txBody>
        </p:sp>
        <p:pic>
          <p:nvPicPr>
            <p:cNvPr id="2" name="図 1"/>
            <p:cNvPicPr>
              <a:picLocks noChangeAspect="1"/>
            </p:cNvPicPr>
            <p:nvPr/>
          </p:nvPicPr>
          <p:blipFill>
            <a:blip r:embed="rId3"/>
            <a:stretch>
              <a:fillRect/>
            </a:stretch>
          </p:blipFill>
          <p:spPr>
            <a:xfrm>
              <a:off x="1155861" y="3976651"/>
              <a:ext cx="2688194" cy="1912994"/>
            </a:xfrm>
            <a:prstGeom prst="rect">
              <a:avLst/>
            </a:prstGeom>
          </p:spPr>
        </p:pic>
      </p:grpSp>
      <p:grpSp>
        <p:nvGrpSpPr>
          <p:cNvPr id="6" name="グループ化 5"/>
          <p:cNvGrpSpPr>
            <a:grpSpLocks noChangeAspect="1"/>
          </p:cNvGrpSpPr>
          <p:nvPr/>
        </p:nvGrpSpPr>
        <p:grpSpPr>
          <a:xfrm>
            <a:off x="3435337" y="3268495"/>
            <a:ext cx="4940734" cy="2980905"/>
            <a:chOff x="4588832" y="3984132"/>
            <a:chExt cx="3787238" cy="2284964"/>
          </a:xfrm>
        </p:grpSpPr>
        <p:pic>
          <p:nvPicPr>
            <p:cNvPr id="3" name="図 2"/>
            <p:cNvPicPr>
              <a:picLocks noChangeAspect="1"/>
            </p:cNvPicPr>
            <p:nvPr/>
          </p:nvPicPr>
          <p:blipFill>
            <a:blip r:embed="rId4"/>
            <a:stretch>
              <a:fillRect/>
            </a:stretch>
          </p:blipFill>
          <p:spPr>
            <a:xfrm>
              <a:off x="4867857" y="3984132"/>
              <a:ext cx="3210388" cy="2127497"/>
            </a:xfrm>
            <a:prstGeom prst="rect">
              <a:avLst/>
            </a:prstGeom>
          </p:spPr>
        </p:pic>
        <p:sp>
          <p:nvSpPr>
            <p:cNvPr id="15" name="テキスト ボックス 14"/>
            <p:cNvSpPr txBox="1"/>
            <p:nvPr/>
          </p:nvSpPr>
          <p:spPr>
            <a:xfrm>
              <a:off x="4588832" y="6056767"/>
              <a:ext cx="3787238" cy="21232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Ачигч экскаватораар ачсан хөрс асгах жишээ</a:t>
              </a:r>
            </a:p>
          </p:txBody>
        </p:sp>
      </p:grpSp>
      <p:sp>
        <p:nvSpPr>
          <p:cNvPr id="12" name="テキスト ボックス 1175">
            <a:extLst>
              <a:ext uri="{FF2B5EF4-FFF2-40B4-BE49-F238E27FC236}">
                <a16:creationId xmlns:a16="http://schemas.microsoft.com/office/drawing/2014/main" id="{B26B04F9-5B0F-42E3-B562-284A8AE5EC6D}"/>
              </a:ext>
            </a:extLst>
          </p:cNvPr>
          <p:cNvSpPr txBox="1"/>
          <p:nvPr/>
        </p:nvSpPr>
        <p:spPr>
          <a:xfrm>
            <a:off x="1013386" y="3368963"/>
            <a:ext cx="817563" cy="1200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(а) Их таслах өнцөг</a:t>
            </a:r>
            <a:endParaRPr lang="ja-JP" sz="9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176">
            <a:extLst>
              <a:ext uri="{FF2B5EF4-FFF2-40B4-BE49-F238E27FC236}">
                <a16:creationId xmlns:a16="http://schemas.microsoft.com/office/drawing/2014/main" id="{E3186870-74A0-49AC-AF05-58FAA8E3099A}"/>
              </a:ext>
            </a:extLst>
          </p:cNvPr>
          <p:cNvSpPr txBox="1"/>
          <p:nvPr/>
        </p:nvSpPr>
        <p:spPr>
          <a:xfrm>
            <a:off x="2689978" y="3368963"/>
            <a:ext cx="909143" cy="1200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900" kern="100">
                <a:effectLst/>
                <a:latin typeface="Arial" panose="020B0604020202020204" pitchFamily="34" charset="0"/>
                <a:ea typeface="游ゴシック" panose="020B0400000000000000" pitchFamily="50" charset="-128"/>
                <a:cs typeface="Arial" panose="020B0604020202020204" pitchFamily="34" charset="0"/>
              </a:rPr>
              <a:t>(b) Бага таслах өнцөг</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178">
            <a:extLst>
              <a:ext uri="{FF2B5EF4-FFF2-40B4-BE49-F238E27FC236}">
                <a16:creationId xmlns:a16="http://schemas.microsoft.com/office/drawing/2014/main" id="{C7B55919-46D2-468A-A5D9-5781D5FF610F}"/>
              </a:ext>
            </a:extLst>
          </p:cNvPr>
          <p:cNvSpPr txBox="1"/>
          <p:nvPr/>
        </p:nvSpPr>
        <p:spPr>
          <a:xfrm>
            <a:off x="3792063" y="4212647"/>
            <a:ext cx="126777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mn" sz="700" kern="100">
                <a:effectLst/>
                <a:latin typeface="Arial" panose="020B0604020202020204" pitchFamily="34" charset="0"/>
                <a:ea typeface="游ゴシック" panose="020B0400000000000000" pitchFamily="50" charset="-128"/>
                <a:cs typeface="Arial" panose="020B0604020202020204" pitchFamily="34" charset="0"/>
              </a:rPr>
              <a:t>(а)	Ижил гадаргуу дээр буулгагч машин(dampu)д ачилт хийх</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179">
            <a:extLst>
              <a:ext uri="{FF2B5EF4-FFF2-40B4-BE49-F238E27FC236}">
                <a16:creationId xmlns:a16="http://schemas.microsoft.com/office/drawing/2014/main" id="{222473A2-770D-48F0-AB17-E4B73DEA17F6}"/>
              </a:ext>
            </a:extLst>
          </p:cNvPr>
          <p:cNvSpPr txBox="1"/>
          <p:nvPr/>
        </p:nvSpPr>
        <p:spPr>
          <a:xfrm>
            <a:off x="5271817" y="4212647"/>
            <a:ext cx="126777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mn" sz="700" kern="100">
                <a:effectLst/>
                <a:latin typeface="Arial" panose="020B0604020202020204" pitchFamily="34" charset="0"/>
                <a:ea typeface="游ゴシック" panose="020B0400000000000000" pitchFamily="50" charset="-128"/>
                <a:cs typeface="Arial" panose="020B0604020202020204" pitchFamily="34" charset="0"/>
              </a:rPr>
              <a:t>(b)	Өндөр газарт ачааны машинд ачилт хийх</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180">
            <a:extLst>
              <a:ext uri="{FF2B5EF4-FFF2-40B4-BE49-F238E27FC236}">
                <a16:creationId xmlns:a16="http://schemas.microsoft.com/office/drawing/2014/main" id="{4FDA42CE-CC90-406B-95D6-23CF6A781E4A}"/>
              </a:ext>
            </a:extLst>
          </p:cNvPr>
          <p:cNvSpPr txBox="1"/>
          <p:nvPr/>
        </p:nvSpPr>
        <p:spPr>
          <a:xfrm>
            <a:off x="6670712" y="4167045"/>
            <a:ext cx="126777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mn" sz="700" kern="100">
                <a:effectLst/>
                <a:latin typeface="Arial" panose="020B0604020202020204" pitchFamily="34" charset="0"/>
                <a:ea typeface="游ゴシック" panose="020B0400000000000000" pitchFamily="50" charset="-128"/>
                <a:cs typeface="Arial" panose="020B0604020202020204" pitchFamily="34" charset="0"/>
              </a:rPr>
              <a:t>(с)	Овоолсон шороон дээр хөрс асгах</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181">
            <a:extLst>
              <a:ext uri="{FF2B5EF4-FFF2-40B4-BE49-F238E27FC236}">
                <a16:creationId xmlns:a16="http://schemas.microsoft.com/office/drawing/2014/main" id="{CBE0AFAB-8C76-4B59-B488-00ECE315F551}"/>
              </a:ext>
            </a:extLst>
          </p:cNvPr>
          <p:cNvSpPr txBox="1"/>
          <p:nvPr/>
        </p:nvSpPr>
        <p:spPr>
          <a:xfrm>
            <a:off x="4149515" y="5717635"/>
            <a:ext cx="126777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mn" sz="700" kern="100">
                <a:effectLst/>
                <a:latin typeface="Arial" panose="020B0604020202020204" pitchFamily="34" charset="0"/>
                <a:ea typeface="游ゴシック" panose="020B0400000000000000" pitchFamily="50" charset="-128"/>
                <a:cs typeface="Arial" panose="020B0604020202020204" pitchFamily="34" charset="0"/>
              </a:rPr>
              <a:t>(d)	Туузан дамжуулагч, бункерт ачилт хийх</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182">
            <a:extLst>
              <a:ext uri="{FF2B5EF4-FFF2-40B4-BE49-F238E27FC236}">
                <a16:creationId xmlns:a16="http://schemas.microsoft.com/office/drawing/2014/main" id="{8F946762-0D93-49A5-B69E-93A79D93A793}"/>
              </a:ext>
            </a:extLst>
          </p:cNvPr>
          <p:cNvSpPr txBox="1"/>
          <p:nvPr/>
        </p:nvSpPr>
        <p:spPr>
          <a:xfrm>
            <a:off x="6155209" y="5823945"/>
            <a:ext cx="1351063" cy="1437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mn" sz="700" kern="100">
                <a:effectLst/>
                <a:latin typeface="Arial" panose="020B0604020202020204" pitchFamily="34" charset="0"/>
                <a:ea typeface="游ゴシック" panose="020B0400000000000000" pitchFamily="50" charset="-128"/>
                <a:cs typeface="Arial" panose="020B0604020202020204" pitchFamily="34" charset="0"/>
              </a:rPr>
              <a:t>(е)	Хажуу тийш эсвэл хойш шороо асгах</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027949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071958" y="1173001"/>
            <a:ext cx="5000084" cy="515160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2000" dirty="0">
                <a:latin typeface="Arial" panose="020B0604020202020204" pitchFamily="34" charset="0"/>
                <a:ea typeface="Meiryo UI" panose="020B0604030504040204" pitchFamily="50" charset="-128"/>
                <a:cs typeface="Arial" panose="020B0604020202020204" pitchFamily="34" charset="0"/>
              </a:rPr>
              <a:t>Экскаваторт (shoberu)-т  зориулсан Clamshell хувин (шанага)</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1447686" y="5859241"/>
            <a:ext cx="3237610" cy="430887"/>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Экскаватор(shoberu)-т  зориулсан Clamshell хувин (шанага)-гаар ажиллах жишээ</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136-р хуудас/ Нэмэлт материалын 74-р хуудас</a:t>
            </a:r>
          </a:p>
        </p:txBody>
      </p:sp>
      <p:sp>
        <p:nvSpPr>
          <p:cNvPr id="7" name="テキスト ボックス 1184">
            <a:extLst>
              <a:ext uri="{FF2B5EF4-FFF2-40B4-BE49-F238E27FC236}">
                <a16:creationId xmlns:a16="http://schemas.microsoft.com/office/drawing/2014/main" id="{B589C43E-9B68-4F6F-AE61-8EAE39206A32}"/>
              </a:ext>
            </a:extLst>
          </p:cNvPr>
          <p:cNvSpPr txBox="1"/>
          <p:nvPr/>
        </p:nvSpPr>
        <p:spPr>
          <a:xfrm>
            <a:off x="2719593" y="2754705"/>
            <a:ext cx="136831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900" kern="100">
                <a:effectLst/>
                <a:latin typeface="Arial" panose="020B0604020202020204" pitchFamily="34" charset="0"/>
                <a:ea typeface="游ゴシック" panose="020B0400000000000000" pitchFamily="50" charset="-128"/>
                <a:cs typeface="Arial" panose="020B0604020202020204" pitchFamily="34" charset="0"/>
              </a:rPr>
              <a:t>(а) Барилгын талбай дахь үндэс таслах</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185">
            <a:extLst>
              <a:ext uri="{FF2B5EF4-FFF2-40B4-BE49-F238E27FC236}">
                <a16:creationId xmlns:a16="http://schemas.microsoft.com/office/drawing/2014/main" id="{C6AA2FBD-2A92-430D-A4AC-833B374729BC}"/>
              </a:ext>
            </a:extLst>
          </p:cNvPr>
          <p:cNvSpPr txBox="1"/>
          <p:nvPr/>
        </p:nvSpPr>
        <p:spPr>
          <a:xfrm>
            <a:off x="5225900" y="3735159"/>
            <a:ext cx="1180876"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900" kern="100">
                <a:effectLst/>
                <a:latin typeface="Arial" panose="020B0604020202020204" pitchFamily="34" charset="0"/>
                <a:ea typeface="游ゴシック" panose="020B0400000000000000" pitchFamily="50" charset="-128"/>
                <a:cs typeface="Arial" panose="020B0604020202020204" pitchFamily="34" charset="0"/>
              </a:rPr>
              <a:t>(b) Овоолго</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186">
            <a:extLst>
              <a:ext uri="{FF2B5EF4-FFF2-40B4-BE49-F238E27FC236}">
                <a16:creationId xmlns:a16="http://schemas.microsoft.com/office/drawing/2014/main" id="{533AC4D5-81D8-4B4C-A868-3CD1EA0880C8}"/>
              </a:ext>
            </a:extLst>
          </p:cNvPr>
          <p:cNvSpPr txBox="1"/>
          <p:nvPr/>
        </p:nvSpPr>
        <p:spPr>
          <a:xfrm>
            <a:off x="2516099" y="4990857"/>
            <a:ext cx="1344295"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900" kern="100">
                <a:effectLst/>
                <a:latin typeface="Arial" panose="020B0604020202020204" pitchFamily="34" charset="0"/>
                <a:ea typeface="游ゴシック" panose="020B0400000000000000" pitchFamily="50" charset="-128"/>
                <a:cs typeface="Arial" panose="020B0604020202020204" pitchFamily="34" charset="0"/>
              </a:rPr>
              <a:t>(с) Буулгагч(dampu)ид ачилт хийх</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187">
            <a:extLst>
              <a:ext uri="{FF2B5EF4-FFF2-40B4-BE49-F238E27FC236}">
                <a16:creationId xmlns:a16="http://schemas.microsoft.com/office/drawing/2014/main" id="{FB08F45A-BF2C-4890-9A89-194A58D11B02}"/>
              </a:ext>
            </a:extLst>
          </p:cNvPr>
          <p:cNvSpPr txBox="1"/>
          <p:nvPr/>
        </p:nvSpPr>
        <p:spPr>
          <a:xfrm>
            <a:off x="5049992" y="6034043"/>
            <a:ext cx="2392208" cy="2111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900" kern="100" dirty="0">
                <a:effectLst/>
                <a:latin typeface="Arial" panose="020B0604020202020204" pitchFamily="34" charset="0"/>
                <a:ea typeface="游ゴシック" panose="020B0400000000000000" pitchFamily="50" charset="-128"/>
                <a:cs typeface="Arial" panose="020B0604020202020204" pitchFamily="34" charset="0"/>
              </a:rPr>
              <a:t>(d) Өндөр газар дахь контейнерт ачилт хийх</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529027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709584" y="2532807"/>
            <a:ext cx="3721101" cy="19651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Драглайн экскаватор</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137-р хуудас/ Нэмэлт материалын 76-р хуудас</a:t>
            </a:r>
          </a:p>
        </p:txBody>
      </p:sp>
      <p:pic>
        <p:nvPicPr>
          <p:cNvPr id="3" name="図 2"/>
          <p:cNvPicPr>
            <a:picLocks noChangeAspect="1"/>
          </p:cNvPicPr>
          <p:nvPr/>
        </p:nvPicPr>
        <p:blipFill>
          <a:blip r:embed="rId4"/>
          <a:stretch>
            <a:fillRect/>
          </a:stretch>
        </p:blipFill>
        <p:spPr>
          <a:xfrm>
            <a:off x="1051965" y="1327062"/>
            <a:ext cx="3862537" cy="4945852"/>
          </a:xfrm>
          <a:prstGeom prst="rect">
            <a:avLst/>
          </a:prstGeom>
        </p:spPr>
      </p:pic>
      <p:sp>
        <p:nvSpPr>
          <p:cNvPr id="10" name="テキスト ボックス 9"/>
          <p:cNvSpPr txBox="1"/>
          <p:nvPr/>
        </p:nvSpPr>
        <p:spPr>
          <a:xfrm>
            <a:off x="5092251" y="4418339"/>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Сумны хязгаарын өнцөг</a:t>
            </a:r>
          </a:p>
        </p:txBody>
      </p:sp>
      <p:sp>
        <p:nvSpPr>
          <p:cNvPr id="14" name="テキスト ボックス 13"/>
          <p:cNvSpPr txBox="1"/>
          <p:nvPr/>
        </p:nvSpPr>
        <p:spPr>
          <a:xfrm>
            <a:off x="2651962" y="5993584"/>
            <a:ext cx="4880578"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Драглайн экскаватораар ухалт, ачилтын ажил хийх жишээ</a:t>
            </a:r>
          </a:p>
        </p:txBody>
      </p:sp>
      <p:sp>
        <p:nvSpPr>
          <p:cNvPr id="12" name="テキスト ボックス 1188">
            <a:extLst>
              <a:ext uri="{FF2B5EF4-FFF2-40B4-BE49-F238E27FC236}">
                <a16:creationId xmlns:a16="http://schemas.microsoft.com/office/drawing/2014/main" id="{9009C45A-4587-4C89-BCAA-97A66DFA5BF5}"/>
              </a:ext>
            </a:extLst>
          </p:cNvPr>
          <p:cNvSpPr txBox="1"/>
          <p:nvPr/>
        </p:nvSpPr>
        <p:spPr>
          <a:xfrm>
            <a:off x="2259759" y="2266041"/>
            <a:ext cx="1493465"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700" kern="100">
                <a:effectLst/>
                <a:latin typeface="Arial" panose="020B0604020202020204" pitchFamily="34" charset="0"/>
                <a:ea typeface="游ゴシック" panose="020B0400000000000000" pitchFamily="50" charset="-128"/>
                <a:cs typeface="Arial" panose="020B0604020202020204" pitchFamily="34" charset="0"/>
              </a:rPr>
              <a:t>(а) Газар доорхи налуу (nori men) ухах</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189">
            <a:extLst>
              <a:ext uri="{FF2B5EF4-FFF2-40B4-BE49-F238E27FC236}">
                <a16:creationId xmlns:a16="http://schemas.microsoft.com/office/drawing/2014/main" id="{D6575D92-FFB5-4011-80C4-637B7AD8D115}"/>
              </a:ext>
            </a:extLst>
          </p:cNvPr>
          <p:cNvSpPr txBox="1"/>
          <p:nvPr/>
        </p:nvSpPr>
        <p:spPr>
          <a:xfrm>
            <a:off x="1114218" y="3801258"/>
            <a:ext cx="1721536"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700" kern="100">
                <a:effectLst/>
                <a:latin typeface="Arial" panose="020B0604020202020204" pitchFamily="34" charset="0"/>
                <a:ea typeface="游ゴシック" panose="020B0400000000000000" pitchFamily="50" charset="-128"/>
                <a:cs typeface="Arial" panose="020B0604020202020204" pitchFamily="34" charset="0"/>
              </a:rPr>
              <a:t>(b) Барилгын суурийн үндэс таслах, дүүргэгч цуглуулах</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190">
            <a:extLst>
              <a:ext uri="{FF2B5EF4-FFF2-40B4-BE49-F238E27FC236}">
                <a16:creationId xmlns:a16="http://schemas.microsoft.com/office/drawing/2014/main" id="{3C31AE13-4264-4F44-83E3-D08CC542C93C}"/>
              </a:ext>
            </a:extLst>
          </p:cNvPr>
          <p:cNvSpPr txBox="1"/>
          <p:nvPr/>
        </p:nvSpPr>
        <p:spPr>
          <a:xfrm>
            <a:off x="3013502" y="3799988"/>
            <a:ext cx="1611417"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700" kern="100">
                <a:effectLst/>
                <a:latin typeface="Arial" panose="020B0604020202020204" pitchFamily="34" charset="0"/>
                <a:ea typeface="游ゴシック" panose="020B0400000000000000" pitchFamily="50" charset="-128"/>
                <a:cs typeface="Arial" panose="020B0604020202020204" pitchFamily="34" charset="0"/>
              </a:rPr>
              <a:t>(с) Суваг, шуудуу ухах</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191">
            <a:extLst>
              <a:ext uri="{FF2B5EF4-FFF2-40B4-BE49-F238E27FC236}">
                <a16:creationId xmlns:a16="http://schemas.microsoft.com/office/drawing/2014/main" id="{E1AC2475-79C5-49AF-9F4C-45DD66BC0D2B}"/>
              </a:ext>
            </a:extLst>
          </p:cNvPr>
          <p:cNvSpPr txBox="1"/>
          <p:nvPr/>
        </p:nvSpPr>
        <p:spPr>
          <a:xfrm>
            <a:off x="1269234" y="4983535"/>
            <a:ext cx="1333108"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700" kern="100">
                <a:effectLst/>
                <a:latin typeface="Arial" panose="020B0604020202020204" pitchFamily="34" charset="0"/>
                <a:ea typeface="游ゴシック" panose="020B0400000000000000" pitchFamily="50" charset="-128"/>
                <a:cs typeface="Arial" panose="020B0604020202020204" pitchFamily="34" charset="0"/>
              </a:rPr>
              <a:t>(d) Газар дээрх ижил гадаргуу дээр ачилт хийх</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192">
            <a:extLst>
              <a:ext uri="{FF2B5EF4-FFF2-40B4-BE49-F238E27FC236}">
                <a16:creationId xmlns:a16="http://schemas.microsoft.com/office/drawing/2014/main" id="{57022C06-B2B8-4412-BE44-03A3F6715090}"/>
              </a:ext>
            </a:extLst>
          </p:cNvPr>
          <p:cNvSpPr txBox="1"/>
          <p:nvPr/>
        </p:nvSpPr>
        <p:spPr>
          <a:xfrm>
            <a:off x="3416461" y="5212359"/>
            <a:ext cx="1347041"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700" kern="100">
                <a:effectLst/>
                <a:latin typeface="Arial" panose="020B0604020202020204" pitchFamily="34" charset="0"/>
                <a:ea typeface="游ゴシック" panose="020B0400000000000000" pitchFamily="50" charset="-128"/>
                <a:cs typeface="Arial" panose="020B0604020202020204" pitchFamily="34" charset="0"/>
              </a:rPr>
              <a:t>(е) Ажлын самбараас доор ачилт хийх</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193">
            <a:extLst>
              <a:ext uri="{FF2B5EF4-FFF2-40B4-BE49-F238E27FC236}">
                <a16:creationId xmlns:a16="http://schemas.microsoft.com/office/drawing/2014/main" id="{D3938073-477F-4E0C-8D9E-9893E1F90FB2}"/>
              </a:ext>
            </a:extLst>
          </p:cNvPr>
          <p:cNvSpPr txBox="1"/>
          <p:nvPr/>
        </p:nvSpPr>
        <p:spPr>
          <a:xfrm>
            <a:off x="1326422" y="6141728"/>
            <a:ext cx="1333108"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700" kern="100">
                <a:effectLst/>
                <a:latin typeface="Arial" panose="020B0604020202020204" pitchFamily="34" charset="0"/>
                <a:ea typeface="游ゴシック" panose="020B0400000000000000" pitchFamily="50" charset="-128"/>
                <a:cs typeface="Arial" panose="020B0604020202020204" pitchFamily="34" charset="0"/>
              </a:rPr>
              <a:t>(f) Бункерт ачилт хийх</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195">
            <a:extLst>
              <a:ext uri="{FF2B5EF4-FFF2-40B4-BE49-F238E27FC236}">
                <a16:creationId xmlns:a16="http://schemas.microsoft.com/office/drawing/2014/main" id="{740C775B-DA74-41DE-8F56-400DC24C5A14}"/>
              </a:ext>
            </a:extLst>
          </p:cNvPr>
          <p:cNvSpPr txBox="1"/>
          <p:nvPr/>
        </p:nvSpPr>
        <p:spPr>
          <a:xfrm>
            <a:off x="5869225" y="3630724"/>
            <a:ext cx="1006813" cy="3591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Ихэвчлэн 30°-с дээш байдаг</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323357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Автогрейдер 1 ・ ・ ・ Үндсэн жолоодлого</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911102" y="5378308"/>
            <a:ext cx="3726379" cy="253916"/>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Автогрейдерийн жолоодлогын төхөөрөмжийн жишээ</a:t>
            </a:r>
          </a:p>
        </p:txBody>
      </p:sp>
      <p:sp>
        <p:nvSpPr>
          <p:cNvPr id="11" name="テキスト ボックス 10"/>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140-р хуудас/ Нэмэлт материалын 77-р хуудас</a:t>
            </a:r>
          </a:p>
        </p:txBody>
      </p:sp>
      <p:pic>
        <p:nvPicPr>
          <p:cNvPr id="6" name="図 5"/>
          <p:cNvPicPr>
            <a:picLocks noChangeAspect="1"/>
          </p:cNvPicPr>
          <p:nvPr/>
        </p:nvPicPr>
        <p:blipFill>
          <a:blip r:embed="rId3"/>
          <a:stretch>
            <a:fillRect/>
          </a:stretch>
        </p:blipFill>
        <p:spPr>
          <a:xfrm>
            <a:off x="4755565" y="4563460"/>
            <a:ext cx="1979726" cy="1192335"/>
          </a:xfrm>
          <a:prstGeom prst="rect">
            <a:avLst/>
          </a:prstGeom>
        </p:spPr>
      </p:pic>
      <p:pic>
        <p:nvPicPr>
          <p:cNvPr id="7" name="図 6"/>
          <p:cNvPicPr>
            <a:picLocks noChangeAspect="1"/>
          </p:cNvPicPr>
          <p:nvPr/>
        </p:nvPicPr>
        <p:blipFill>
          <a:blip r:embed="rId4"/>
          <a:stretch>
            <a:fillRect/>
          </a:stretch>
        </p:blipFill>
        <p:spPr>
          <a:xfrm>
            <a:off x="6731746" y="4258654"/>
            <a:ext cx="1779315" cy="1665569"/>
          </a:xfrm>
          <a:prstGeom prst="rect">
            <a:avLst/>
          </a:prstGeom>
        </p:spPr>
      </p:pic>
      <p:sp>
        <p:nvSpPr>
          <p:cNvPr id="12" name="テキスト ボックス 11"/>
          <p:cNvSpPr txBox="1"/>
          <p:nvPr/>
        </p:nvSpPr>
        <p:spPr>
          <a:xfrm>
            <a:off x="4126623" y="5712677"/>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Хутганы ирний өнцөг</a:t>
            </a:r>
          </a:p>
        </p:txBody>
      </p:sp>
      <p:sp>
        <p:nvSpPr>
          <p:cNvPr id="10" name="テキスト ボックス 9"/>
          <p:cNvSpPr txBox="1"/>
          <p:nvPr/>
        </p:nvSpPr>
        <p:spPr>
          <a:xfrm>
            <a:off x="5745428" y="5864875"/>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Анжисны таслах өнцөг</a:t>
            </a:r>
          </a:p>
        </p:txBody>
      </p:sp>
      <p:pic>
        <p:nvPicPr>
          <p:cNvPr id="3" name="図 2"/>
          <p:cNvPicPr>
            <a:picLocks noChangeAspect="1"/>
          </p:cNvPicPr>
          <p:nvPr/>
        </p:nvPicPr>
        <p:blipFill>
          <a:blip r:embed="rId5"/>
          <a:stretch>
            <a:fillRect/>
          </a:stretch>
        </p:blipFill>
        <p:spPr>
          <a:xfrm>
            <a:off x="4794927" y="2230232"/>
            <a:ext cx="3613942" cy="1504753"/>
          </a:xfrm>
          <a:prstGeom prst="rect">
            <a:avLst/>
          </a:prstGeom>
        </p:spPr>
      </p:pic>
      <p:sp>
        <p:nvSpPr>
          <p:cNvPr id="20" name="テキスト ボックス 19"/>
          <p:cNvSpPr txBox="1"/>
          <p:nvPr/>
        </p:nvSpPr>
        <p:spPr>
          <a:xfrm>
            <a:off x="4983093" y="1866136"/>
            <a:ext cx="3237610"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Хөрсний чанар ба өнцөг</a:t>
            </a:r>
          </a:p>
        </p:txBody>
      </p:sp>
      <p:pic>
        <p:nvPicPr>
          <p:cNvPr id="2" name="図 1"/>
          <p:cNvPicPr>
            <a:picLocks noChangeAspect="1"/>
          </p:cNvPicPr>
          <p:nvPr/>
        </p:nvPicPr>
        <p:blipFill>
          <a:blip r:embed="rId6"/>
          <a:stretch>
            <a:fillRect/>
          </a:stretch>
        </p:blipFill>
        <p:spPr>
          <a:xfrm>
            <a:off x="652494" y="2288357"/>
            <a:ext cx="4090355" cy="2995123"/>
          </a:xfrm>
          <a:prstGeom prst="rect">
            <a:avLst/>
          </a:prstGeom>
        </p:spPr>
      </p:pic>
      <p:sp>
        <p:nvSpPr>
          <p:cNvPr id="13" name="テキスト ボックス 1213">
            <a:extLst>
              <a:ext uri="{FF2B5EF4-FFF2-40B4-BE49-F238E27FC236}">
                <a16:creationId xmlns:a16="http://schemas.microsoft.com/office/drawing/2014/main" id="{B700E06D-3357-408B-B8B0-13E16E6237C1}"/>
              </a:ext>
            </a:extLst>
          </p:cNvPr>
          <p:cNvSpPr txBox="1"/>
          <p:nvPr/>
        </p:nvSpPr>
        <p:spPr>
          <a:xfrm>
            <a:off x="700093" y="2285525"/>
            <a:ext cx="1086871" cy="1600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Анжис өргөх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214">
            <a:extLst>
              <a:ext uri="{FF2B5EF4-FFF2-40B4-BE49-F238E27FC236}">
                <a16:creationId xmlns:a16="http://schemas.microsoft.com/office/drawing/2014/main" id="{22CE8863-C952-4962-95AF-453B447368AF}"/>
              </a:ext>
            </a:extLst>
          </p:cNvPr>
          <p:cNvSpPr txBox="1"/>
          <p:nvPr/>
        </p:nvSpPr>
        <p:spPr>
          <a:xfrm>
            <a:off x="3642230" y="2308760"/>
            <a:ext cx="1046216"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Артикулет</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215">
            <a:extLst>
              <a:ext uri="{FF2B5EF4-FFF2-40B4-BE49-F238E27FC236}">
                <a16:creationId xmlns:a16="http://schemas.microsoft.com/office/drawing/2014/main" id="{5D0734C4-4A05-4D5B-B823-2E1DC594D820}"/>
              </a:ext>
            </a:extLst>
          </p:cNvPr>
          <p:cNvSpPr txBox="1"/>
          <p:nvPr/>
        </p:nvSpPr>
        <p:spPr>
          <a:xfrm>
            <a:off x="3937784" y="3043647"/>
            <a:ext cx="634216" cy="1169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Налуу</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216">
            <a:extLst>
              <a:ext uri="{FF2B5EF4-FFF2-40B4-BE49-F238E27FC236}">
                <a16:creationId xmlns:a16="http://schemas.microsoft.com/office/drawing/2014/main" id="{D1BEC3F3-1E5C-4373-8FDC-537C43364861}"/>
              </a:ext>
            </a:extLst>
          </p:cNvPr>
          <p:cNvSpPr txBox="1"/>
          <p:nvPr/>
        </p:nvSpPr>
        <p:spPr>
          <a:xfrm>
            <a:off x="3785383" y="3758086"/>
            <a:ext cx="822661" cy="1681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Хутга хөндлөн шилжүүлэх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217">
            <a:extLst>
              <a:ext uri="{FF2B5EF4-FFF2-40B4-BE49-F238E27FC236}">
                <a16:creationId xmlns:a16="http://schemas.microsoft.com/office/drawing/2014/main" id="{191CE23E-03B3-4C52-9C8A-201A2B9B462E}"/>
              </a:ext>
            </a:extLst>
          </p:cNvPr>
          <p:cNvSpPr txBox="1"/>
          <p:nvPr/>
        </p:nvSpPr>
        <p:spPr>
          <a:xfrm>
            <a:off x="3712320" y="4515002"/>
            <a:ext cx="968786" cy="1600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Хутга өргөх (баруун)</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218">
            <a:extLst>
              <a:ext uri="{FF2B5EF4-FFF2-40B4-BE49-F238E27FC236}">
                <a16:creationId xmlns:a16="http://schemas.microsoft.com/office/drawing/2014/main" id="{00C0ABA3-143A-493F-88CB-CEDF1B8BB563}"/>
              </a:ext>
            </a:extLst>
          </p:cNvPr>
          <p:cNvSpPr txBox="1"/>
          <p:nvPr/>
        </p:nvSpPr>
        <p:spPr>
          <a:xfrm>
            <a:off x="717216" y="4547176"/>
            <a:ext cx="968786" cy="1262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Хутга өргөх (зүүн)</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219">
            <a:extLst>
              <a:ext uri="{FF2B5EF4-FFF2-40B4-BE49-F238E27FC236}">
                <a16:creationId xmlns:a16="http://schemas.microsoft.com/office/drawing/2014/main" id="{7DC33D4E-00A1-4E25-8E9B-EF3523A9B1EB}"/>
              </a:ext>
            </a:extLst>
          </p:cNvPr>
          <p:cNvSpPr txBox="1"/>
          <p:nvPr/>
        </p:nvSpPr>
        <p:spPr>
          <a:xfrm>
            <a:off x="865663" y="3756211"/>
            <a:ext cx="730055" cy="1796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Тойрог эргэлт</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220">
            <a:extLst>
              <a:ext uri="{FF2B5EF4-FFF2-40B4-BE49-F238E27FC236}">
                <a16:creationId xmlns:a16="http://schemas.microsoft.com/office/drawing/2014/main" id="{0DC4515D-C028-4736-A60E-5CB7BF9A4AD4}"/>
              </a:ext>
            </a:extLst>
          </p:cNvPr>
          <p:cNvSpPr txBox="1"/>
          <p:nvPr/>
        </p:nvSpPr>
        <p:spPr>
          <a:xfrm>
            <a:off x="807500" y="3019972"/>
            <a:ext cx="788218"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Тойрог хөндлөн шилжүүлэх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221">
            <a:extLst>
              <a:ext uri="{FF2B5EF4-FFF2-40B4-BE49-F238E27FC236}">
                <a16:creationId xmlns:a16="http://schemas.microsoft.com/office/drawing/2014/main" id="{B324AA7C-1BC0-49CF-B097-4C16C233739B}"/>
              </a:ext>
            </a:extLst>
          </p:cNvPr>
          <p:cNvSpPr txBox="1"/>
          <p:nvPr/>
        </p:nvSpPr>
        <p:spPr>
          <a:xfrm>
            <a:off x="1286061" y="2496908"/>
            <a:ext cx="247464"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Татах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222">
            <a:extLst>
              <a:ext uri="{FF2B5EF4-FFF2-40B4-BE49-F238E27FC236}">
                <a16:creationId xmlns:a16="http://schemas.microsoft.com/office/drawing/2014/main" id="{3626A17B-21E4-4074-A3A4-D3B3EA3665F9}"/>
              </a:ext>
            </a:extLst>
          </p:cNvPr>
          <p:cNvSpPr txBox="1"/>
          <p:nvPr/>
        </p:nvSpPr>
        <p:spPr>
          <a:xfrm>
            <a:off x="865663" y="3970493"/>
            <a:ext cx="251290"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Татах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223">
            <a:extLst>
              <a:ext uri="{FF2B5EF4-FFF2-40B4-BE49-F238E27FC236}">
                <a16:creationId xmlns:a16="http://schemas.microsoft.com/office/drawing/2014/main" id="{0BFC462A-C351-4335-B055-273133CAD697}"/>
              </a:ext>
            </a:extLst>
          </p:cNvPr>
          <p:cNvSpPr txBox="1"/>
          <p:nvPr/>
        </p:nvSpPr>
        <p:spPr>
          <a:xfrm>
            <a:off x="1286061" y="3220135"/>
            <a:ext cx="433202"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Татах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224">
            <a:extLst>
              <a:ext uri="{FF2B5EF4-FFF2-40B4-BE49-F238E27FC236}">
                <a16:creationId xmlns:a16="http://schemas.microsoft.com/office/drawing/2014/main" id="{DE08397A-86E4-4AA8-AF28-63280FFC665D}"/>
              </a:ext>
            </a:extLst>
          </p:cNvPr>
          <p:cNvSpPr txBox="1"/>
          <p:nvPr/>
        </p:nvSpPr>
        <p:spPr>
          <a:xfrm>
            <a:off x="1286061" y="4742154"/>
            <a:ext cx="204602"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Татах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225">
            <a:extLst>
              <a:ext uri="{FF2B5EF4-FFF2-40B4-BE49-F238E27FC236}">
                <a16:creationId xmlns:a16="http://schemas.microsoft.com/office/drawing/2014/main" id="{3E8BFD50-53F5-4F2F-8701-B433B522D833}"/>
              </a:ext>
            </a:extLst>
          </p:cNvPr>
          <p:cNvSpPr txBox="1"/>
          <p:nvPr/>
        </p:nvSpPr>
        <p:spPr>
          <a:xfrm>
            <a:off x="4260023" y="4727301"/>
            <a:ext cx="284124"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Татах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226">
            <a:extLst>
              <a:ext uri="{FF2B5EF4-FFF2-40B4-BE49-F238E27FC236}">
                <a16:creationId xmlns:a16="http://schemas.microsoft.com/office/drawing/2014/main" id="{528D866C-9C88-47E0-9F80-D1FF2E817C41}"/>
              </a:ext>
            </a:extLst>
          </p:cNvPr>
          <p:cNvSpPr txBox="1"/>
          <p:nvPr/>
        </p:nvSpPr>
        <p:spPr>
          <a:xfrm>
            <a:off x="4303998" y="3970492"/>
            <a:ext cx="120714"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Татах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227">
            <a:extLst>
              <a:ext uri="{FF2B5EF4-FFF2-40B4-BE49-F238E27FC236}">
                <a16:creationId xmlns:a16="http://schemas.microsoft.com/office/drawing/2014/main" id="{354EF865-7DE8-48EC-8371-CD0FB36EE0D8}"/>
              </a:ext>
            </a:extLst>
          </p:cNvPr>
          <p:cNvSpPr txBox="1"/>
          <p:nvPr/>
        </p:nvSpPr>
        <p:spPr>
          <a:xfrm>
            <a:off x="4302390" y="3195821"/>
            <a:ext cx="269609" cy="1169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Татах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228">
            <a:extLst>
              <a:ext uri="{FF2B5EF4-FFF2-40B4-BE49-F238E27FC236}">
                <a16:creationId xmlns:a16="http://schemas.microsoft.com/office/drawing/2014/main" id="{138246DB-28B1-47FD-A4D9-43E44F224E8F}"/>
              </a:ext>
            </a:extLst>
          </p:cNvPr>
          <p:cNvSpPr txBox="1"/>
          <p:nvPr/>
        </p:nvSpPr>
        <p:spPr>
          <a:xfrm>
            <a:off x="4302390" y="2791783"/>
            <a:ext cx="305653" cy="15377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Татах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9" name="テキスト ボックス 1226">
            <a:extLst>
              <a:ext uri="{FF2B5EF4-FFF2-40B4-BE49-F238E27FC236}">
                <a16:creationId xmlns:a16="http://schemas.microsoft.com/office/drawing/2014/main" id="{DB9B9F61-C780-41D6-8162-1001F7B3A25F}"/>
              </a:ext>
            </a:extLst>
          </p:cNvPr>
          <p:cNvSpPr txBox="1"/>
          <p:nvPr/>
        </p:nvSpPr>
        <p:spPr>
          <a:xfrm>
            <a:off x="1286060" y="2812184"/>
            <a:ext cx="305653"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Түлхэх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0" name="テキスト ボックス 1226">
            <a:extLst>
              <a:ext uri="{FF2B5EF4-FFF2-40B4-BE49-F238E27FC236}">
                <a16:creationId xmlns:a16="http://schemas.microsoft.com/office/drawing/2014/main" id="{AD0546C0-5834-4218-8912-A6F132509831}"/>
              </a:ext>
            </a:extLst>
          </p:cNvPr>
          <p:cNvSpPr txBox="1"/>
          <p:nvPr/>
        </p:nvSpPr>
        <p:spPr>
          <a:xfrm>
            <a:off x="735131" y="3224029"/>
            <a:ext cx="351942"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Түлхэх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1" name="テキスト ボックス 1226">
            <a:extLst>
              <a:ext uri="{FF2B5EF4-FFF2-40B4-BE49-F238E27FC236}">
                <a16:creationId xmlns:a16="http://schemas.microsoft.com/office/drawing/2014/main" id="{5D7FB999-C994-4B17-A78C-921238597DBB}"/>
              </a:ext>
            </a:extLst>
          </p:cNvPr>
          <p:cNvSpPr txBox="1"/>
          <p:nvPr/>
        </p:nvSpPr>
        <p:spPr>
          <a:xfrm>
            <a:off x="1272763" y="4039946"/>
            <a:ext cx="260761"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Түлхэх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1226">
            <a:extLst>
              <a:ext uri="{FF2B5EF4-FFF2-40B4-BE49-F238E27FC236}">
                <a16:creationId xmlns:a16="http://schemas.microsoft.com/office/drawing/2014/main" id="{0500B63B-849F-455B-9E0B-043F4D591A6D}"/>
              </a:ext>
            </a:extLst>
          </p:cNvPr>
          <p:cNvSpPr txBox="1"/>
          <p:nvPr/>
        </p:nvSpPr>
        <p:spPr>
          <a:xfrm>
            <a:off x="1296459" y="5035727"/>
            <a:ext cx="295253"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Түлхэх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テキスト ボックス 1226">
            <a:extLst>
              <a:ext uri="{FF2B5EF4-FFF2-40B4-BE49-F238E27FC236}">
                <a16:creationId xmlns:a16="http://schemas.microsoft.com/office/drawing/2014/main" id="{8C5F7B76-500B-44D4-B3DC-65837B34213E}"/>
              </a:ext>
            </a:extLst>
          </p:cNvPr>
          <p:cNvSpPr txBox="1"/>
          <p:nvPr/>
        </p:nvSpPr>
        <p:spPr>
          <a:xfrm>
            <a:off x="3955163" y="2479881"/>
            <a:ext cx="171460" cy="1504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Түлхэх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テキスト ボックス 1226">
            <a:extLst>
              <a:ext uri="{FF2B5EF4-FFF2-40B4-BE49-F238E27FC236}">
                <a16:creationId xmlns:a16="http://schemas.microsoft.com/office/drawing/2014/main" id="{FF0A51BA-7D01-40D8-A64E-488BE0478C70}"/>
              </a:ext>
            </a:extLst>
          </p:cNvPr>
          <p:cNvSpPr txBox="1"/>
          <p:nvPr/>
        </p:nvSpPr>
        <p:spPr>
          <a:xfrm>
            <a:off x="3961138" y="3203064"/>
            <a:ext cx="289175" cy="1169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Түлхэх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テキスト ボックス 1226">
            <a:extLst>
              <a:ext uri="{FF2B5EF4-FFF2-40B4-BE49-F238E27FC236}">
                <a16:creationId xmlns:a16="http://schemas.microsoft.com/office/drawing/2014/main" id="{514AFB4A-3DB2-4F7F-A9EE-EE4599A2A13F}"/>
              </a:ext>
            </a:extLst>
          </p:cNvPr>
          <p:cNvSpPr txBox="1"/>
          <p:nvPr/>
        </p:nvSpPr>
        <p:spPr>
          <a:xfrm>
            <a:off x="3961139" y="3970491"/>
            <a:ext cx="120714"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a:effectLst/>
                <a:latin typeface="Arial" panose="020B0604020202020204" pitchFamily="34" charset="0"/>
                <a:ea typeface="ＭＳ Ｐゴシック" panose="020B0600070205080204" pitchFamily="50" charset="-128"/>
                <a:cs typeface="Arial" panose="020B0604020202020204" pitchFamily="34" charset="0"/>
              </a:rPr>
              <a:t>Түлхэх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6" name="テキスト ボックス 1226">
            <a:extLst>
              <a:ext uri="{FF2B5EF4-FFF2-40B4-BE49-F238E27FC236}">
                <a16:creationId xmlns:a16="http://schemas.microsoft.com/office/drawing/2014/main" id="{32EBB4ED-9B30-4FCA-982B-C23D82B852E5}"/>
              </a:ext>
            </a:extLst>
          </p:cNvPr>
          <p:cNvSpPr txBox="1"/>
          <p:nvPr/>
        </p:nvSpPr>
        <p:spPr>
          <a:xfrm>
            <a:off x="4287876" y="5024224"/>
            <a:ext cx="284124"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Түлхэх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7" name="テキスト ボックス 1237">
            <a:extLst>
              <a:ext uri="{FF2B5EF4-FFF2-40B4-BE49-F238E27FC236}">
                <a16:creationId xmlns:a16="http://schemas.microsoft.com/office/drawing/2014/main" id="{67E4FA05-1EA3-4A31-8C1A-02188B08070C}"/>
              </a:ext>
            </a:extLst>
          </p:cNvPr>
          <p:cNvSpPr txBox="1"/>
          <p:nvPr/>
        </p:nvSpPr>
        <p:spPr>
          <a:xfrm>
            <a:off x="7785551" y="2403492"/>
            <a:ext cx="623318" cy="153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Өнцгийн хэмжээ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8" name="テキスト ボックス 1238">
            <a:extLst>
              <a:ext uri="{FF2B5EF4-FFF2-40B4-BE49-F238E27FC236}">
                <a16:creationId xmlns:a16="http://schemas.microsoft.com/office/drawing/2014/main" id="{3AB18830-D746-41F2-8630-05511178F91F}"/>
              </a:ext>
            </a:extLst>
          </p:cNvPr>
          <p:cNvSpPr txBox="1"/>
          <p:nvPr/>
        </p:nvSpPr>
        <p:spPr>
          <a:xfrm>
            <a:off x="5049314" y="2386665"/>
            <a:ext cx="614045" cy="2212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Хөрсний чанар</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9" name="テキスト ボックス 1239">
            <a:extLst>
              <a:ext uri="{FF2B5EF4-FFF2-40B4-BE49-F238E27FC236}">
                <a16:creationId xmlns:a16="http://schemas.microsoft.com/office/drawing/2014/main" id="{D8F1767A-8D49-427F-B8FF-83BF23639DA9}"/>
              </a:ext>
            </a:extLst>
          </p:cNvPr>
          <p:cNvSpPr txBox="1"/>
          <p:nvPr/>
        </p:nvSpPr>
        <p:spPr>
          <a:xfrm>
            <a:off x="4909552" y="2900772"/>
            <a:ext cx="917507"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Зөөлөн хөрс</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0" name="テキスト ボックス 1240">
            <a:extLst>
              <a:ext uri="{FF2B5EF4-FFF2-40B4-BE49-F238E27FC236}">
                <a16:creationId xmlns:a16="http://schemas.microsoft.com/office/drawing/2014/main" id="{976FEC5A-E715-4D70-90B4-7BD36E397A0D}"/>
              </a:ext>
            </a:extLst>
          </p:cNvPr>
          <p:cNvSpPr txBox="1"/>
          <p:nvPr/>
        </p:nvSpPr>
        <p:spPr>
          <a:xfrm>
            <a:off x="4919077" y="2684587"/>
            <a:ext cx="907982"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Хатуу хөрс</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1" name="テキスト ボックス 1241">
            <a:extLst>
              <a:ext uri="{FF2B5EF4-FFF2-40B4-BE49-F238E27FC236}">
                <a16:creationId xmlns:a16="http://schemas.microsoft.com/office/drawing/2014/main" id="{7FA9A592-C003-43B7-82F4-BAA50CBD03AC}"/>
              </a:ext>
            </a:extLst>
          </p:cNvPr>
          <p:cNvSpPr txBox="1"/>
          <p:nvPr/>
        </p:nvSpPr>
        <p:spPr>
          <a:xfrm>
            <a:off x="4909552" y="3131625"/>
            <a:ext cx="852443"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Шороо бөөгнүүлэх</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2" name="テキスト ボックス 1242">
            <a:extLst>
              <a:ext uri="{FF2B5EF4-FFF2-40B4-BE49-F238E27FC236}">
                <a16:creationId xmlns:a16="http://schemas.microsoft.com/office/drawing/2014/main" id="{DF526644-76FF-41BA-BA3C-2640135D9767}"/>
              </a:ext>
            </a:extLst>
          </p:cNvPr>
          <p:cNvSpPr txBox="1"/>
          <p:nvPr/>
        </p:nvSpPr>
        <p:spPr>
          <a:xfrm>
            <a:off x="4909552" y="3376355"/>
            <a:ext cx="917507" cy="1238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Тэгшилгээ</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3" name="テキスト ボックス 1243">
            <a:extLst>
              <a:ext uri="{FF2B5EF4-FFF2-40B4-BE49-F238E27FC236}">
                <a16:creationId xmlns:a16="http://schemas.microsoft.com/office/drawing/2014/main" id="{4D2F7F3E-FC5A-4F61-92DC-5CCEFA6C7856}"/>
              </a:ext>
            </a:extLst>
          </p:cNvPr>
          <p:cNvSpPr txBox="1"/>
          <p:nvPr/>
        </p:nvSpPr>
        <p:spPr>
          <a:xfrm>
            <a:off x="5913769" y="2315945"/>
            <a:ext cx="614044" cy="2476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Өнцгийн хэмжээ (θ)</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4" name="テキスト ボックス 1244">
            <a:extLst>
              <a:ext uri="{FF2B5EF4-FFF2-40B4-BE49-F238E27FC236}">
                <a16:creationId xmlns:a16="http://schemas.microsoft.com/office/drawing/2014/main" id="{5BC9728E-1BA5-4062-849D-70A1BD382227}"/>
              </a:ext>
            </a:extLst>
          </p:cNvPr>
          <p:cNvSpPr txBox="1"/>
          <p:nvPr/>
        </p:nvSpPr>
        <p:spPr>
          <a:xfrm>
            <a:off x="5602549" y="4577308"/>
            <a:ext cx="806521" cy="1648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Хутга</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5" name="テキスト ボックス 1245">
            <a:extLst>
              <a:ext uri="{FF2B5EF4-FFF2-40B4-BE49-F238E27FC236}">
                <a16:creationId xmlns:a16="http://schemas.microsoft.com/office/drawing/2014/main" id="{D5A8C462-2718-46F3-9136-DFC2C1104BB5}"/>
              </a:ext>
            </a:extLst>
          </p:cNvPr>
          <p:cNvSpPr txBox="1"/>
          <p:nvPr/>
        </p:nvSpPr>
        <p:spPr>
          <a:xfrm>
            <a:off x="5931155" y="5118634"/>
            <a:ext cx="806521" cy="1648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Хутганы ирний өнцөг</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6" name="テキスト ボックス 1246">
            <a:extLst>
              <a:ext uri="{FF2B5EF4-FFF2-40B4-BE49-F238E27FC236}">
                <a16:creationId xmlns:a16="http://schemas.microsoft.com/office/drawing/2014/main" id="{BDB1373B-7D92-40BD-A7BC-906A5B64233E}"/>
              </a:ext>
            </a:extLst>
          </p:cNvPr>
          <p:cNvSpPr txBox="1"/>
          <p:nvPr/>
        </p:nvSpPr>
        <p:spPr>
          <a:xfrm>
            <a:off x="7594991" y="4353029"/>
            <a:ext cx="813878" cy="3306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Таслах өнцөг тохируулагч бэхлэх болт</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7" name="テキスト ボックス 1247">
            <a:extLst>
              <a:ext uri="{FF2B5EF4-FFF2-40B4-BE49-F238E27FC236}">
                <a16:creationId xmlns:a16="http://schemas.microsoft.com/office/drawing/2014/main" id="{E623A26D-61FC-49F4-90FB-146887B46795}"/>
              </a:ext>
            </a:extLst>
          </p:cNvPr>
          <p:cNvSpPr txBox="1"/>
          <p:nvPr/>
        </p:nvSpPr>
        <p:spPr>
          <a:xfrm>
            <a:off x="7668513" y="5262137"/>
            <a:ext cx="813878" cy="1581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Таслах өнцөг</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693519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Автогрейдер 2 ・ ・ ・ Үндсэн ажил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142-р хуудас/ Нэмэлт материалын 79-р хуудас</a:t>
            </a:r>
          </a:p>
        </p:txBody>
      </p:sp>
      <p:pic>
        <p:nvPicPr>
          <p:cNvPr id="8" name="図 7"/>
          <p:cNvPicPr>
            <a:picLocks noChangeAspect="1"/>
          </p:cNvPicPr>
          <p:nvPr/>
        </p:nvPicPr>
        <p:blipFill>
          <a:blip r:embed="rId3"/>
          <a:stretch>
            <a:fillRect/>
          </a:stretch>
        </p:blipFill>
        <p:spPr>
          <a:xfrm>
            <a:off x="604661" y="1885373"/>
            <a:ext cx="4306700" cy="1394076"/>
          </a:xfrm>
          <a:prstGeom prst="rect">
            <a:avLst/>
          </a:prstGeom>
        </p:spPr>
      </p:pic>
      <p:pic>
        <p:nvPicPr>
          <p:cNvPr id="15" name="図 14"/>
          <p:cNvPicPr>
            <a:picLocks noChangeAspect="1"/>
          </p:cNvPicPr>
          <p:nvPr/>
        </p:nvPicPr>
        <p:blipFill>
          <a:blip r:embed="rId4"/>
          <a:stretch>
            <a:fillRect/>
          </a:stretch>
        </p:blipFill>
        <p:spPr>
          <a:xfrm>
            <a:off x="1685302" y="3896439"/>
            <a:ext cx="5900062" cy="2151998"/>
          </a:xfrm>
          <a:prstGeom prst="rect">
            <a:avLst/>
          </a:prstGeom>
        </p:spPr>
      </p:pic>
      <p:sp>
        <p:nvSpPr>
          <p:cNvPr id="16" name="テキスト ボックス 15"/>
          <p:cNvSpPr txBox="1"/>
          <p:nvPr/>
        </p:nvSpPr>
        <p:spPr>
          <a:xfrm>
            <a:off x="1381165" y="3374831"/>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Налуулах жолоодлого</a:t>
            </a:r>
          </a:p>
        </p:txBody>
      </p:sp>
      <p:sp>
        <p:nvSpPr>
          <p:cNvPr id="17" name="テキスト ボックス 16"/>
          <p:cNvSpPr txBox="1"/>
          <p:nvPr/>
        </p:nvSpPr>
        <p:spPr>
          <a:xfrm>
            <a:off x="3016528" y="6052110"/>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Хутгатай шүргэлцэх жишээ</a:t>
            </a:r>
          </a:p>
        </p:txBody>
      </p:sp>
      <p:pic>
        <p:nvPicPr>
          <p:cNvPr id="18" name="図 17"/>
          <p:cNvPicPr>
            <a:picLocks noChangeAspect="1"/>
          </p:cNvPicPr>
          <p:nvPr/>
        </p:nvPicPr>
        <p:blipFill>
          <a:blip r:embed="rId5"/>
          <a:stretch>
            <a:fillRect/>
          </a:stretch>
        </p:blipFill>
        <p:spPr>
          <a:xfrm>
            <a:off x="4900987" y="1797627"/>
            <a:ext cx="3656245" cy="1632887"/>
          </a:xfrm>
          <a:prstGeom prst="rect">
            <a:avLst/>
          </a:prstGeom>
        </p:spPr>
      </p:pic>
      <p:sp>
        <p:nvSpPr>
          <p:cNvPr id="19" name="テキスト ボックス 18"/>
          <p:cNvSpPr txBox="1"/>
          <p:nvPr/>
        </p:nvSpPr>
        <p:spPr>
          <a:xfrm>
            <a:off x="5006235" y="3397295"/>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Зүүн эргэхэд чиглэсэн дугуй налуулалт</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248">
            <a:extLst>
              <a:ext uri="{FF2B5EF4-FFF2-40B4-BE49-F238E27FC236}">
                <a16:creationId xmlns:a16="http://schemas.microsoft.com/office/drawing/2014/main" id="{64E9D59D-A09D-40A7-ACEF-5A54D750349D}"/>
              </a:ext>
            </a:extLst>
          </p:cNvPr>
          <p:cNvSpPr txBox="1"/>
          <p:nvPr/>
        </p:nvSpPr>
        <p:spPr>
          <a:xfrm>
            <a:off x="674044" y="2119953"/>
            <a:ext cx="1414241" cy="3053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Ачааны жингээс шалтгаалан урагшлах чиглэл</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249">
            <a:extLst>
              <a:ext uri="{FF2B5EF4-FFF2-40B4-BE49-F238E27FC236}">
                <a16:creationId xmlns:a16="http://schemas.microsoft.com/office/drawing/2014/main" id="{8FFCEA2E-B874-4312-9F71-8BF0FB36D0E6}"/>
              </a:ext>
            </a:extLst>
          </p:cNvPr>
          <p:cNvSpPr txBox="1"/>
          <p:nvPr/>
        </p:nvSpPr>
        <p:spPr>
          <a:xfrm>
            <a:off x="1033694" y="2402508"/>
            <a:ext cx="1007235" cy="1678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Чигээрээ урагшлах</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250">
            <a:extLst>
              <a:ext uri="{FF2B5EF4-FFF2-40B4-BE49-F238E27FC236}">
                <a16:creationId xmlns:a16="http://schemas.microsoft.com/office/drawing/2014/main" id="{D0D7ACD2-2E4A-4716-9853-A66679CDA3DB}"/>
              </a:ext>
            </a:extLst>
          </p:cNvPr>
          <p:cNvSpPr txBox="1"/>
          <p:nvPr/>
        </p:nvSpPr>
        <p:spPr>
          <a:xfrm>
            <a:off x="1229894" y="2762022"/>
            <a:ext cx="726739" cy="3227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Налуу урагшлах чиглэл</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 </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251">
            <a:extLst>
              <a:ext uri="{FF2B5EF4-FFF2-40B4-BE49-F238E27FC236}">
                <a16:creationId xmlns:a16="http://schemas.microsoft.com/office/drawing/2014/main" id="{88E76E35-DCCA-4100-B79C-1865F77AF2B4}"/>
              </a:ext>
            </a:extLst>
          </p:cNvPr>
          <p:cNvSpPr txBox="1"/>
          <p:nvPr/>
        </p:nvSpPr>
        <p:spPr>
          <a:xfrm>
            <a:off x="3853787" y="3073169"/>
            <a:ext cx="764988" cy="14075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Хаялга</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255">
            <a:extLst>
              <a:ext uri="{FF2B5EF4-FFF2-40B4-BE49-F238E27FC236}">
                <a16:creationId xmlns:a16="http://schemas.microsoft.com/office/drawing/2014/main" id="{4F956443-1D5A-4BE3-B6E3-6AA50716710A}"/>
              </a:ext>
            </a:extLst>
          </p:cNvPr>
          <p:cNvSpPr txBox="1"/>
          <p:nvPr/>
        </p:nvSpPr>
        <p:spPr>
          <a:xfrm>
            <a:off x="4908398" y="2662255"/>
            <a:ext cx="692302" cy="2691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Зүүн эргэлт</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256">
            <a:extLst>
              <a:ext uri="{FF2B5EF4-FFF2-40B4-BE49-F238E27FC236}">
                <a16:creationId xmlns:a16="http://schemas.microsoft.com/office/drawing/2014/main" id="{19FD17D1-6306-4D6B-8121-86BB7EF02FA1}"/>
              </a:ext>
            </a:extLst>
          </p:cNvPr>
          <p:cNvSpPr txBox="1"/>
          <p:nvPr/>
        </p:nvSpPr>
        <p:spPr>
          <a:xfrm>
            <a:off x="5823884" y="3256082"/>
            <a:ext cx="1228351" cy="1995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900" kern="100">
                <a:effectLst/>
                <a:latin typeface="Arial" panose="020B0604020202020204" pitchFamily="34" charset="0"/>
                <a:ea typeface="游ゴシック" panose="020B0400000000000000" pitchFamily="50" charset="-128"/>
                <a:cs typeface="Arial" panose="020B0604020202020204" pitchFamily="34" charset="0"/>
              </a:rPr>
              <a:t>Дугуй налах чиглэл</a:t>
            </a:r>
            <a:endParaRPr lang="ja-JP" sz="9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252">
            <a:extLst>
              <a:ext uri="{FF2B5EF4-FFF2-40B4-BE49-F238E27FC236}">
                <a16:creationId xmlns:a16="http://schemas.microsoft.com/office/drawing/2014/main" id="{C245E501-0B55-4EF5-A489-9E5B7C848A27}"/>
              </a:ext>
            </a:extLst>
          </p:cNvPr>
          <p:cNvSpPr txBox="1"/>
          <p:nvPr/>
        </p:nvSpPr>
        <p:spPr>
          <a:xfrm>
            <a:off x="981607" y="5822516"/>
            <a:ext cx="2532869"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900" kern="100" dirty="0">
                <a:effectLst/>
                <a:latin typeface="Arial" panose="020B0604020202020204" pitchFamily="34" charset="0"/>
                <a:ea typeface="游ゴシック" panose="020B0400000000000000" pitchFamily="50" charset="-128"/>
                <a:cs typeface="Arial" panose="020B0604020202020204" pitchFamily="34" charset="0"/>
              </a:rPr>
              <a:t>(A) Урд дугуй ба хутга хоорондын шүргэлцээ</a:t>
            </a:r>
          </a:p>
        </p:txBody>
      </p:sp>
      <p:sp>
        <p:nvSpPr>
          <p:cNvPr id="24" name="テキスト ボックス 1253">
            <a:extLst>
              <a:ext uri="{FF2B5EF4-FFF2-40B4-BE49-F238E27FC236}">
                <a16:creationId xmlns:a16="http://schemas.microsoft.com/office/drawing/2014/main" id="{20053EC7-1700-4B63-888F-96DF24999D25}"/>
              </a:ext>
            </a:extLst>
          </p:cNvPr>
          <p:cNvSpPr txBox="1"/>
          <p:nvPr/>
        </p:nvSpPr>
        <p:spPr>
          <a:xfrm>
            <a:off x="3671888" y="5676962"/>
            <a:ext cx="2025370" cy="3714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68288" indent="-268288" algn="l" rtl="0"/>
            <a:r>
              <a:rPr lang="mn" sz="900" kern="100">
                <a:effectLst/>
                <a:latin typeface="Arial" panose="020B0604020202020204" pitchFamily="34" charset="0"/>
                <a:ea typeface="游ゴシック" panose="020B0400000000000000" pitchFamily="50" charset="-128"/>
                <a:cs typeface="Arial" panose="020B0604020202020204" pitchFamily="34" charset="0"/>
              </a:rPr>
              <a:t>(B) Арын дугуй ба хутга, хутга ба</a:t>
            </a:r>
            <a:r>
              <a:rPr lang="en-US" altLang="ja-JP" sz="900" kern="100" dirty="0">
                <a:effectLst/>
                <a:latin typeface="Arial" panose="020B0604020202020204" pitchFamily="34" charset="0"/>
                <a:ea typeface="游ゴシック" panose="020B0400000000000000" pitchFamily="50" charset="-128"/>
                <a:cs typeface="Arial" panose="020B0604020202020204" pitchFamily="34" charset="0"/>
              </a:rPr>
              <a:t/>
            </a:r>
            <a:br>
              <a:rPr lang="en-US" altLang="ja-JP" sz="900" kern="100" dirty="0">
                <a:effectLst/>
                <a:latin typeface="Arial" panose="020B0604020202020204" pitchFamily="34" charset="0"/>
                <a:ea typeface="游ゴシック" panose="020B0400000000000000" pitchFamily="50" charset="-128"/>
                <a:cs typeface="Arial" panose="020B0604020202020204" pitchFamily="34" charset="0"/>
              </a:rPr>
            </a:br>
            <a:r>
              <a:rPr lang="mn" sz="900" kern="100">
                <a:effectLst/>
                <a:latin typeface="Arial" panose="020B0604020202020204" pitchFamily="34" charset="0"/>
                <a:ea typeface="游ゴシック" panose="020B0400000000000000" pitchFamily="50" charset="-128"/>
                <a:cs typeface="Arial" panose="020B0604020202020204" pitchFamily="34" charset="0"/>
              </a:rPr>
              <a:t>хүрээ хоорондын шүргэлцээ</a:t>
            </a:r>
          </a:p>
        </p:txBody>
      </p:sp>
      <p:sp>
        <p:nvSpPr>
          <p:cNvPr id="25" name="テキスト ボックス 1254">
            <a:extLst>
              <a:ext uri="{FF2B5EF4-FFF2-40B4-BE49-F238E27FC236}">
                <a16:creationId xmlns:a16="http://schemas.microsoft.com/office/drawing/2014/main" id="{1C86FD6B-6DFD-4CF6-8CED-17545EBB0282}"/>
              </a:ext>
            </a:extLst>
          </p:cNvPr>
          <p:cNvSpPr txBox="1"/>
          <p:nvPr/>
        </p:nvSpPr>
        <p:spPr>
          <a:xfrm>
            <a:off x="5721247" y="5673368"/>
            <a:ext cx="2025370" cy="3714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mn" sz="900" kern="100">
                <a:effectLst/>
                <a:latin typeface="Arial" panose="020B0604020202020204" pitchFamily="34" charset="0"/>
                <a:ea typeface="游ゴシック" panose="020B0400000000000000" pitchFamily="50" charset="-128"/>
                <a:cs typeface="Arial" panose="020B0604020202020204" pitchFamily="34" charset="0"/>
              </a:rPr>
              <a:t>(C) Хутга, анжис хоорондын шүргэлцээ</a:t>
            </a:r>
          </a:p>
        </p:txBody>
      </p:sp>
    </p:spTree>
    <p:extLst>
      <p:ext uri="{BB962C8B-B14F-4D97-AF65-F5344CB8AC3E}">
        <p14:creationId xmlns:p14="http://schemas.microsoft.com/office/powerpoint/2010/main" val="10630315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stretch>
            <a:fillRect/>
          </a:stretch>
        </p:blipFill>
        <p:spPr>
          <a:xfrm>
            <a:off x="628650" y="4099153"/>
            <a:ext cx="3047365" cy="147328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dirty="0">
                <a:latin typeface="Arial" panose="020B0604020202020204" pitchFamily="34" charset="0"/>
                <a:ea typeface="Meiryo UI" panose="020B0604030504040204" pitchFamily="50" charset="-128"/>
                <a:cs typeface="Arial" panose="020B0604020202020204" pitchFamily="34" charset="0"/>
              </a:rPr>
              <a:t>Бусад гүйцэтгэж болох ажлууд</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782331" y="3126334"/>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Мөрлөх байрлалын жишээ</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144-р хуудас/ Нэмэлт материалын 79-р хуудас</a:t>
            </a:r>
          </a:p>
        </p:txBody>
      </p:sp>
      <p:sp>
        <p:nvSpPr>
          <p:cNvPr id="16" name="テキスト ボックス 15"/>
          <p:cNvSpPr txBox="1"/>
          <p:nvPr/>
        </p:nvSpPr>
        <p:spPr>
          <a:xfrm>
            <a:off x="628650" y="5583159"/>
            <a:ext cx="3237610"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Артикулет U эргэлт</a:t>
            </a:r>
          </a:p>
        </p:txBody>
      </p:sp>
      <p:sp>
        <p:nvSpPr>
          <p:cNvPr id="17" name="テキスト ボックス 16"/>
          <p:cNvSpPr txBox="1"/>
          <p:nvPr/>
        </p:nvSpPr>
        <p:spPr>
          <a:xfrm>
            <a:off x="3367822" y="3012178"/>
            <a:ext cx="2372578" cy="400110"/>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Хазгай газарт тайралт хийх байрлалын жишээ</a:t>
            </a:r>
          </a:p>
        </p:txBody>
      </p:sp>
      <p:sp>
        <p:nvSpPr>
          <p:cNvPr id="10" name="テキスト ボックス 9"/>
          <p:cNvSpPr txBox="1"/>
          <p:nvPr/>
        </p:nvSpPr>
        <p:spPr>
          <a:xfrm>
            <a:off x="5643235" y="2882528"/>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Цас түрэгчээр ажиллах жишээ</a:t>
            </a:r>
          </a:p>
        </p:txBody>
      </p:sp>
      <p:sp>
        <p:nvSpPr>
          <p:cNvPr id="19" name="テキスト ボックス 18"/>
          <p:cNvSpPr txBox="1"/>
          <p:nvPr/>
        </p:nvSpPr>
        <p:spPr>
          <a:xfrm>
            <a:off x="3351819" y="5701547"/>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Офсет явалт</a:t>
            </a:r>
          </a:p>
        </p:txBody>
      </p:sp>
      <p:pic>
        <p:nvPicPr>
          <p:cNvPr id="3" name="図 2"/>
          <p:cNvPicPr>
            <a:picLocks noChangeAspect="1"/>
          </p:cNvPicPr>
          <p:nvPr/>
        </p:nvPicPr>
        <p:blipFill>
          <a:blip r:embed="rId4"/>
          <a:stretch>
            <a:fillRect/>
          </a:stretch>
        </p:blipFill>
        <p:spPr>
          <a:xfrm>
            <a:off x="1157988" y="1505515"/>
            <a:ext cx="1899756" cy="1387985"/>
          </a:xfrm>
          <a:prstGeom prst="rect">
            <a:avLst/>
          </a:prstGeom>
        </p:spPr>
      </p:pic>
      <p:pic>
        <p:nvPicPr>
          <p:cNvPr id="5" name="図 4"/>
          <p:cNvPicPr>
            <a:picLocks noChangeAspect="1"/>
          </p:cNvPicPr>
          <p:nvPr/>
        </p:nvPicPr>
        <p:blipFill>
          <a:blip r:embed="rId5"/>
          <a:stretch>
            <a:fillRect/>
          </a:stretch>
        </p:blipFill>
        <p:spPr>
          <a:xfrm>
            <a:off x="3629876" y="1612972"/>
            <a:ext cx="1884248" cy="1209641"/>
          </a:xfrm>
          <a:prstGeom prst="rect">
            <a:avLst/>
          </a:prstGeom>
        </p:spPr>
      </p:pic>
      <p:pic>
        <p:nvPicPr>
          <p:cNvPr id="13" name="図 12"/>
          <p:cNvPicPr>
            <a:picLocks noChangeAspect="1"/>
          </p:cNvPicPr>
          <p:nvPr/>
        </p:nvPicPr>
        <p:blipFill>
          <a:blip r:embed="rId6"/>
          <a:stretch>
            <a:fillRect/>
          </a:stretch>
        </p:blipFill>
        <p:spPr>
          <a:xfrm>
            <a:off x="5892781" y="1490872"/>
            <a:ext cx="2388265" cy="1364723"/>
          </a:xfrm>
          <a:prstGeom prst="rect">
            <a:avLst/>
          </a:prstGeom>
        </p:spPr>
      </p:pic>
      <p:pic>
        <p:nvPicPr>
          <p:cNvPr id="21" name="図 20"/>
          <p:cNvPicPr>
            <a:picLocks noChangeAspect="1"/>
          </p:cNvPicPr>
          <p:nvPr/>
        </p:nvPicPr>
        <p:blipFill>
          <a:blip r:embed="rId7"/>
          <a:stretch>
            <a:fillRect/>
          </a:stretch>
        </p:blipFill>
        <p:spPr>
          <a:xfrm>
            <a:off x="3768768" y="4032738"/>
            <a:ext cx="2636397" cy="1651625"/>
          </a:xfrm>
          <a:prstGeom prst="rect">
            <a:avLst/>
          </a:prstGeom>
        </p:spPr>
      </p:pic>
      <p:pic>
        <p:nvPicPr>
          <p:cNvPr id="22" name="図 21"/>
          <p:cNvPicPr>
            <a:picLocks noChangeAspect="1"/>
          </p:cNvPicPr>
          <p:nvPr/>
        </p:nvPicPr>
        <p:blipFill>
          <a:blip r:embed="rId8"/>
          <a:stretch>
            <a:fillRect/>
          </a:stretch>
        </p:blipFill>
        <p:spPr>
          <a:xfrm>
            <a:off x="6497919" y="4455818"/>
            <a:ext cx="1905000" cy="1057275"/>
          </a:xfrm>
          <a:prstGeom prst="rect">
            <a:avLst/>
          </a:prstGeom>
        </p:spPr>
      </p:pic>
      <p:sp>
        <p:nvSpPr>
          <p:cNvPr id="23" name="テキスト ボックス 22"/>
          <p:cNvSpPr txBox="1"/>
          <p:nvPr/>
        </p:nvSpPr>
        <p:spPr>
          <a:xfrm>
            <a:off x="5831614" y="5545863"/>
            <a:ext cx="323761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Анжисны таслах өнцөг</a:t>
            </a:r>
          </a:p>
        </p:txBody>
      </p:sp>
      <p:sp>
        <p:nvSpPr>
          <p:cNvPr id="18" name="テキスト ボックス 1257">
            <a:extLst>
              <a:ext uri="{FF2B5EF4-FFF2-40B4-BE49-F238E27FC236}">
                <a16:creationId xmlns:a16="http://schemas.microsoft.com/office/drawing/2014/main" id="{775D61FC-9744-416D-B161-7A3FC13A1604}"/>
              </a:ext>
            </a:extLst>
          </p:cNvPr>
          <p:cNvSpPr txBox="1"/>
          <p:nvPr/>
        </p:nvSpPr>
        <p:spPr>
          <a:xfrm>
            <a:off x="5892781" y="2589049"/>
            <a:ext cx="718820"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a:effectLst/>
                <a:latin typeface="Arial" panose="020B0604020202020204" pitchFamily="34" charset="0"/>
                <a:ea typeface="游ゴシック" panose="020B0400000000000000" pitchFamily="50" charset="-128"/>
                <a:cs typeface="Arial" panose="020B0604020202020204" pitchFamily="34" charset="0"/>
              </a:rPr>
              <a:t>Цас түрэгч</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258">
            <a:extLst>
              <a:ext uri="{FF2B5EF4-FFF2-40B4-BE49-F238E27FC236}">
                <a16:creationId xmlns:a16="http://schemas.microsoft.com/office/drawing/2014/main" id="{83490D5D-0276-42AE-B39D-070A7A93FFD6}"/>
              </a:ext>
            </a:extLst>
          </p:cNvPr>
          <p:cNvSpPr txBox="1"/>
          <p:nvPr/>
        </p:nvSpPr>
        <p:spPr>
          <a:xfrm>
            <a:off x="4970624" y="4835793"/>
            <a:ext cx="911471" cy="2060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900" kern="100">
                <a:effectLst/>
                <a:latin typeface="Arial" panose="020B0604020202020204" pitchFamily="34" charset="0"/>
                <a:ea typeface="游ゴシック" panose="020B0400000000000000" pitchFamily="50" charset="-128"/>
                <a:cs typeface="Arial" panose="020B0604020202020204" pitchFamily="34" charset="0"/>
              </a:rPr>
              <a:t>Офсет хэмжээ</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260">
            <a:extLst>
              <a:ext uri="{FF2B5EF4-FFF2-40B4-BE49-F238E27FC236}">
                <a16:creationId xmlns:a16="http://schemas.microsoft.com/office/drawing/2014/main" id="{FEEE177C-E112-48CD-9F73-0787AC0F43D9}"/>
              </a:ext>
            </a:extLst>
          </p:cNvPr>
          <p:cNvSpPr txBox="1"/>
          <p:nvPr/>
        </p:nvSpPr>
        <p:spPr>
          <a:xfrm>
            <a:off x="7730104" y="5022517"/>
            <a:ext cx="645329" cy="2060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50" kern="100">
                <a:effectLst/>
                <a:latin typeface="Arial" panose="020B0604020202020204" pitchFamily="34" charset="0"/>
                <a:ea typeface="游ゴシック" panose="020B0400000000000000" pitchFamily="50" charset="-128"/>
                <a:cs typeface="Arial" panose="020B0604020202020204" pitchFamily="34" charset="0"/>
              </a:rPr>
              <a:t>Таслах өнцөг</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25">
            <a:extLst>
              <a:ext uri="{FF2B5EF4-FFF2-40B4-BE49-F238E27FC236}">
                <a16:creationId xmlns:a16="http://schemas.microsoft.com/office/drawing/2014/main" id="{28A41D85-9FEA-4A09-87EB-1957E4E6E07A}"/>
              </a:ext>
            </a:extLst>
          </p:cNvPr>
          <p:cNvSpPr txBox="1"/>
          <p:nvPr/>
        </p:nvSpPr>
        <p:spPr>
          <a:xfrm>
            <a:off x="3351819" y="5444659"/>
            <a:ext cx="3237610" cy="276999"/>
          </a:xfrm>
          <a:prstGeom prst="rect">
            <a:avLst/>
          </a:prstGeom>
          <a:solidFill>
            <a:schemeClr val="bg1"/>
          </a:solidFill>
          <a:ln>
            <a:noFill/>
          </a:ln>
        </p:spPr>
        <p:txBody>
          <a:bodyPr wrap="square" rtlCol="0">
            <a:spAutoFit/>
          </a:bodyPr>
          <a:lstStyle/>
          <a:p>
            <a:pPr algn="ctr" rtl="0"/>
            <a:r>
              <a:rPr lang="ru-RU" sz="1200" dirty="0">
                <a:solidFill>
                  <a:prstClr val="black"/>
                </a:solidFill>
                <a:latin typeface="Arial" panose="020B0604020202020204" pitchFamily="34" charset="0"/>
                <a:cs typeface="Arial" panose="020B0604020202020204" pitchFamily="34" charset="0"/>
              </a:rPr>
              <a:t>Артикулет ашигласан офсет байдал</a:t>
            </a:r>
            <a:endParaRPr lang="mn"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319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Ухах зориулалт бүхий машин механизм</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72000" y="5922668"/>
            <a:ext cx="4424162" cy="276999"/>
          </a:xfrm>
          <a:prstGeom prst="rect">
            <a:avLst/>
          </a:prstGeom>
          <a:noFill/>
          <a:ln>
            <a:solidFill>
              <a:schemeClr val="tx1"/>
            </a:solidFill>
          </a:ln>
        </p:spPr>
        <p:txBody>
          <a:bodyPr wrap="square" rtlCol="0">
            <a:spAutoFit/>
          </a:bodyPr>
          <a:lstStyle/>
          <a:p>
            <a:pPr algn="r" rtl="0"/>
            <a:r>
              <a:rPr lang="mn" sz="1200" dirty="0">
                <a:solidFill>
                  <a:prstClr val="black"/>
                </a:solidFill>
                <a:latin typeface="Arial" panose="020B0604020202020204" pitchFamily="34" charset="0"/>
                <a:cs typeface="Arial" panose="020B0604020202020204" pitchFamily="34" charset="0"/>
              </a:rPr>
              <a:t>Материалын 9-р хуудас/ Нэмэлт материалын 9-р хуудас</a:t>
            </a:r>
          </a:p>
        </p:txBody>
      </p:sp>
      <p:sp>
        <p:nvSpPr>
          <p:cNvPr id="11" name="テキスト ボックス 10"/>
          <p:cNvSpPr txBox="1"/>
          <p:nvPr/>
        </p:nvSpPr>
        <p:spPr>
          <a:xfrm>
            <a:off x="929334" y="3143604"/>
            <a:ext cx="331264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Драглайн экскаваторын жишээ</a:t>
            </a:r>
          </a:p>
        </p:txBody>
      </p:sp>
      <p:pic>
        <p:nvPicPr>
          <p:cNvPr id="3" name="図 2"/>
          <p:cNvPicPr>
            <a:picLocks noChangeAspect="1"/>
          </p:cNvPicPr>
          <p:nvPr/>
        </p:nvPicPr>
        <p:blipFill>
          <a:blip r:embed="rId3"/>
          <a:stretch>
            <a:fillRect/>
          </a:stretch>
        </p:blipFill>
        <p:spPr>
          <a:xfrm>
            <a:off x="1556957" y="1330430"/>
            <a:ext cx="2057400" cy="1800225"/>
          </a:xfrm>
          <a:prstGeom prst="rect">
            <a:avLst/>
          </a:prstGeom>
        </p:spPr>
      </p:pic>
      <p:pic>
        <p:nvPicPr>
          <p:cNvPr id="7" name="図 6"/>
          <p:cNvPicPr>
            <a:picLocks noChangeAspect="1"/>
          </p:cNvPicPr>
          <p:nvPr/>
        </p:nvPicPr>
        <p:blipFill>
          <a:blip r:embed="rId4"/>
          <a:stretch>
            <a:fillRect/>
          </a:stretch>
        </p:blipFill>
        <p:spPr>
          <a:xfrm>
            <a:off x="1023557" y="3467023"/>
            <a:ext cx="3124200" cy="1828800"/>
          </a:xfrm>
          <a:prstGeom prst="rect">
            <a:avLst/>
          </a:prstGeom>
        </p:spPr>
      </p:pic>
      <p:pic>
        <p:nvPicPr>
          <p:cNvPr id="9" name="図 8"/>
          <p:cNvPicPr>
            <a:picLocks noChangeAspect="1"/>
          </p:cNvPicPr>
          <p:nvPr/>
        </p:nvPicPr>
        <p:blipFill>
          <a:blip r:embed="rId5"/>
          <a:stretch>
            <a:fillRect/>
          </a:stretch>
        </p:blipFill>
        <p:spPr>
          <a:xfrm>
            <a:off x="4984930" y="2230542"/>
            <a:ext cx="3009900" cy="2152650"/>
          </a:xfrm>
          <a:prstGeom prst="rect">
            <a:avLst/>
          </a:prstGeom>
        </p:spPr>
      </p:pic>
      <p:sp>
        <p:nvSpPr>
          <p:cNvPr id="15" name="テキスト ボックス 14"/>
          <p:cNvSpPr txBox="1"/>
          <p:nvPr/>
        </p:nvSpPr>
        <p:spPr>
          <a:xfrm>
            <a:off x="929334" y="5295823"/>
            <a:ext cx="331264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Шанагат экскаваторын жишээ</a:t>
            </a:r>
          </a:p>
        </p:txBody>
      </p:sp>
      <p:sp>
        <p:nvSpPr>
          <p:cNvPr id="16" name="テキスト ボックス 15"/>
          <p:cNvSpPr txBox="1"/>
          <p:nvPr/>
        </p:nvSpPr>
        <p:spPr>
          <a:xfrm>
            <a:off x="4833557" y="4339964"/>
            <a:ext cx="331264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Шуудуу ухагчийн жишээ</a:t>
            </a:r>
          </a:p>
        </p:txBody>
      </p:sp>
    </p:spTree>
    <p:extLst>
      <p:ext uri="{BB962C8B-B14F-4D97-AF65-F5344CB8AC3E}">
        <p14:creationId xmlns:p14="http://schemas.microsoft.com/office/powerpoint/2010/main" val="3014843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304985" y="1669133"/>
            <a:ext cx="2359280" cy="1904582"/>
          </a:xfrm>
          <a:prstGeom prst="rect">
            <a:avLst/>
          </a:prstGeom>
        </p:spPr>
      </p:pic>
      <p:sp>
        <p:nvSpPr>
          <p:cNvPr id="24" name="テキスト ボックス 23"/>
          <p:cNvSpPr txBox="1"/>
          <p:nvPr/>
        </p:nvSpPr>
        <p:spPr>
          <a:xfrm>
            <a:off x="2743885" y="3573401"/>
            <a:ext cx="3237610" cy="400110"/>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Төвөөс зугтах хүчний үйлчлэлээр дугуй мултрахаас болгоомжлох шаардлагатай</a:t>
            </a:r>
          </a:p>
        </p:txBody>
      </p:sp>
      <p:pic>
        <p:nvPicPr>
          <p:cNvPr id="7" name="図 6"/>
          <p:cNvPicPr>
            <a:picLocks noChangeAspect="1"/>
          </p:cNvPicPr>
          <p:nvPr/>
        </p:nvPicPr>
        <p:blipFill>
          <a:blip r:embed="rId4"/>
          <a:stretch>
            <a:fillRect/>
          </a:stretch>
        </p:blipFill>
        <p:spPr>
          <a:xfrm>
            <a:off x="5441100" y="1751653"/>
            <a:ext cx="3217198" cy="1492780"/>
          </a:xfrm>
          <a:prstGeom prst="rect">
            <a:avLst/>
          </a:prstGeom>
        </p:spPr>
      </p:pic>
      <p:sp>
        <p:nvSpPr>
          <p:cNvPr id="25" name="テキスト ボックス 24"/>
          <p:cNvSpPr txBox="1"/>
          <p:nvPr/>
        </p:nvSpPr>
        <p:spPr>
          <a:xfrm>
            <a:off x="5235199" y="3245482"/>
            <a:ext cx="3237610"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Аягыг хэт өргөх(age)өөс болгоомжилно</a:t>
            </a:r>
          </a:p>
        </p:txBody>
      </p:sp>
      <p:pic>
        <p:nvPicPr>
          <p:cNvPr id="2" name="図 1"/>
          <p:cNvPicPr>
            <a:picLocks noChangeAspect="1"/>
          </p:cNvPicPr>
          <p:nvPr/>
        </p:nvPicPr>
        <p:blipFill>
          <a:blip r:embed="rId5"/>
          <a:stretch>
            <a:fillRect/>
          </a:stretch>
        </p:blipFill>
        <p:spPr>
          <a:xfrm>
            <a:off x="628650" y="1459164"/>
            <a:ext cx="2617660" cy="239736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Хусагч (моторт хусагч)</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472217" y="4049653"/>
            <a:ext cx="3237610" cy="246221"/>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Хусагчийн ашиглалтын төхөөрөмжийн жишээ</a:t>
            </a:r>
          </a:p>
        </p:txBody>
      </p:sp>
      <p:sp>
        <p:nvSpPr>
          <p:cNvPr id="11" name="テキスト ボックス 10"/>
          <p:cNvSpPr txBox="1"/>
          <p:nvPr/>
        </p:nvSpPr>
        <p:spPr>
          <a:xfrm>
            <a:off x="4425950" y="6456842"/>
            <a:ext cx="4570213"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147-р хуудас/ Нэмэлт материалын 82-р хуудас</a:t>
            </a:r>
          </a:p>
        </p:txBody>
      </p:sp>
      <p:pic>
        <p:nvPicPr>
          <p:cNvPr id="8" name="図 7"/>
          <p:cNvPicPr>
            <a:picLocks noChangeAspect="1"/>
          </p:cNvPicPr>
          <p:nvPr/>
        </p:nvPicPr>
        <p:blipFill>
          <a:blip r:embed="rId6"/>
          <a:stretch>
            <a:fillRect/>
          </a:stretch>
        </p:blipFill>
        <p:spPr>
          <a:xfrm>
            <a:off x="652478" y="4257275"/>
            <a:ext cx="4393889" cy="1860678"/>
          </a:xfrm>
          <a:prstGeom prst="rect">
            <a:avLst/>
          </a:prstGeom>
        </p:spPr>
      </p:pic>
      <p:pic>
        <p:nvPicPr>
          <p:cNvPr id="12" name="図 11"/>
          <p:cNvPicPr>
            <a:picLocks noChangeAspect="1"/>
          </p:cNvPicPr>
          <p:nvPr/>
        </p:nvPicPr>
        <p:blipFill>
          <a:blip r:embed="rId7"/>
          <a:stretch>
            <a:fillRect/>
          </a:stretch>
        </p:blipFill>
        <p:spPr>
          <a:xfrm>
            <a:off x="5591913" y="3599000"/>
            <a:ext cx="2251524" cy="1016817"/>
          </a:xfrm>
          <a:prstGeom prst="rect">
            <a:avLst/>
          </a:prstGeom>
        </p:spPr>
      </p:pic>
      <p:pic>
        <p:nvPicPr>
          <p:cNvPr id="15" name="図 14"/>
          <p:cNvPicPr>
            <a:picLocks noChangeAspect="1"/>
          </p:cNvPicPr>
          <p:nvPr/>
        </p:nvPicPr>
        <p:blipFill>
          <a:blip r:embed="rId8"/>
          <a:stretch>
            <a:fillRect/>
          </a:stretch>
        </p:blipFill>
        <p:spPr>
          <a:xfrm>
            <a:off x="5118105" y="4975316"/>
            <a:ext cx="3367096" cy="824237"/>
          </a:xfrm>
          <a:prstGeom prst="rect">
            <a:avLst/>
          </a:prstGeom>
        </p:spPr>
      </p:pic>
      <p:sp>
        <p:nvSpPr>
          <p:cNvPr id="26" name="テキスト ボックス 25"/>
          <p:cNvSpPr txBox="1"/>
          <p:nvPr/>
        </p:nvSpPr>
        <p:spPr>
          <a:xfrm>
            <a:off x="1079868" y="6074835"/>
            <a:ext cx="3237610" cy="246221"/>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Ухалтын үндсэн ажлын жишээ</a:t>
            </a:r>
          </a:p>
        </p:txBody>
      </p:sp>
      <p:sp>
        <p:nvSpPr>
          <p:cNvPr id="27" name="テキスト ボックス 26"/>
          <p:cNvSpPr txBox="1"/>
          <p:nvPr/>
        </p:nvSpPr>
        <p:spPr>
          <a:xfrm>
            <a:off x="5247591" y="5756435"/>
            <a:ext cx="3237610"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Шороо тараах ажлын жишээ</a:t>
            </a:r>
          </a:p>
        </p:txBody>
      </p:sp>
      <p:sp>
        <p:nvSpPr>
          <p:cNvPr id="28" name="テキスト ボックス 27"/>
          <p:cNvSpPr txBox="1"/>
          <p:nvPr/>
        </p:nvSpPr>
        <p:spPr>
          <a:xfrm>
            <a:off x="5247591" y="4615189"/>
            <a:ext cx="3237610"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Ухалтын дарааллын жишээ</a:t>
            </a:r>
          </a:p>
        </p:txBody>
      </p:sp>
      <p:sp>
        <p:nvSpPr>
          <p:cNvPr id="17" name="テキスト ボックス 1261">
            <a:extLst>
              <a:ext uri="{FF2B5EF4-FFF2-40B4-BE49-F238E27FC236}">
                <a16:creationId xmlns:a16="http://schemas.microsoft.com/office/drawing/2014/main" id="{748C6C4F-AA5D-48D3-B3F3-034DC4896442}"/>
              </a:ext>
            </a:extLst>
          </p:cNvPr>
          <p:cNvSpPr txBox="1"/>
          <p:nvPr/>
        </p:nvSpPr>
        <p:spPr>
          <a:xfrm>
            <a:off x="1297780" y="1447611"/>
            <a:ext cx="895350"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Тоормосны педал</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262">
            <a:extLst>
              <a:ext uri="{FF2B5EF4-FFF2-40B4-BE49-F238E27FC236}">
                <a16:creationId xmlns:a16="http://schemas.microsoft.com/office/drawing/2014/main" id="{60C6FCC0-CE4B-4008-9D31-2E7258F63444}"/>
              </a:ext>
            </a:extLst>
          </p:cNvPr>
          <p:cNvSpPr txBox="1"/>
          <p:nvPr/>
        </p:nvSpPr>
        <p:spPr>
          <a:xfrm>
            <a:off x="2434478" y="1461688"/>
            <a:ext cx="895350"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Хаазны педал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263">
            <a:extLst>
              <a:ext uri="{FF2B5EF4-FFF2-40B4-BE49-F238E27FC236}">
                <a16:creationId xmlns:a16="http://schemas.microsoft.com/office/drawing/2014/main" id="{761E74ED-29D0-4D6B-AFD4-29EC59B8954F}"/>
              </a:ext>
            </a:extLst>
          </p:cNvPr>
          <p:cNvSpPr txBox="1"/>
          <p:nvPr/>
        </p:nvSpPr>
        <p:spPr>
          <a:xfrm>
            <a:off x="2594618" y="1647129"/>
            <a:ext cx="895350"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Хурд өөрчлөх бариул</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264">
            <a:extLst>
              <a:ext uri="{FF2B5EF4-FFF2-40B4-BE49-F238E27FC236}">
                <a16:creationId xmlns:a16="http://schemas.microsoft.com/office/drawing/2014/main" id="{E72BCBDF-84C9-4380-9873-1D59DAE3C504}"/>
              </a:ext>
            </a:extLst>
          </p:cNvPr>
          <p:cNvSpPr txBox="1"/>
          <p:nvPr/>
        </p:nvSpPr>
        <p:spPr>
          <a:xfrm>
            <a:off x="850155" y="3768383"/>
            <a:ext cx="878850" cy="1634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Барих педал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265">
            <a:extLst>
              <a:ext uri="{FF2B5EF4-FFF2-40B4-BE49-F238E27FC236}">
                <a16:creationId xmlns:a16="http://schemas.microsoft.com/office/drawing/2014/main" id="{2AF1C746-27C3-4205-81CF-1B2A8863F8B4}"/>
              </a:ext>
            </a:extLst>
          </p:cNvPr>
          <p:cNvSpPr txBox="1"/>
          <p:nvPr/>
        </p:nvSpPr>
        <p:spPr>
          <a:xfrm>
            <a:off x="1871953" y="3757653"/>
            <a:ext cx="895349" cy="1741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Дифференциал араа түгжих педал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266">
            <a:extLst>
              <a:ext uri="{FF2B5EF4-FFF2-40B4-BE49-F238E27FC236}">
                <a16:creationId xmlns:a16="http://schemas.microsoft.com/office/drawing/2014/main" id="{74F93233-3ABA-4EC9-8CE3-A351ED7B9914}"/>
              </a:ext>
            </a:extLst>
          </p:cNvPr>
          <p:cNvSpPr txBox="1"/>
          <p:nvPr/>
        </p:nvSpPr>
        <p:spPr>
          <a:xfrm rot="16200000">
            <a:off x="2637901" y="2312211"/>
            <a:ext cx="1063436" cy="1533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Эжектор ажиллуулах рычаг</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267">
            <a:extLst>
              <a:ext uri="{FF2B5EF4-FFF2-40B4-BE49-F238E27FC236}">
                <a16:creationId xmlns:a16="http://schemas.microsoft.com/office/drawing/2014/main" id="{973808BA-3DF9-44CA-8976-7CB7E02659E4}"/>
              </a:ext>
            </a:extLst>
          </p:cNvPr>
          <p:cNvSpPr txBox="1"/>
          <p:nvPr/>
        </p:nvSpPr>
        <p:spPr>
          <a:xfrm rot="16200000">
            <a:off x="2488042" y="2186480"/>
            <a:ext cx="1063436" cy="1533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Хормогчийг ажиллуулах рычаг</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268">
            <a:extLst>
              <a:ext uri="{FF2B5EF4-FFF2-40B4-BE49-F238E27FC236}">
                <a16:creationId xmlns:a16="http://schemas.microsoft.com/office/drawing/2014/main" id="{E8280278-9102-40E5-8BBD-757FBA7D1341}"/>
              </a:ext>
            </a:extLst>
          </p:cNvPr>
          <p:cNvSpPr txBox="1"/>
          <p:nvPr/>
        </p:nvSpPr>
        <p:spPr>
          <a:xfrm rot="16200000">
            <a:off x="2452226" y="2072435"/>
            <a:ext cx="879797" cy="1533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Аяга ажиллуулах рычаг</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270">
            <a:extLst>
              <a:ext uri="{FF2B5EF4-FFF2-40B4-BE49-F238E27FC236}">
                <a16:creationId xmlns:a16="http://schemas.microsoft.com/office/drawing/2014/main" id="{E4103C34-6661-4984-A19E-DD5A0C54A6AC}"/>
              </a:ext>
            </a:extLst>
          </p:cNvPr>
          <p:cNvSpPr txBox="1"/>
          <p:nvPr/>
        </p:nvSpPr>
        <p:spPr>
          <a:xfrm>
            <a:off x="933578" y="4503999"/>
            <a:ext cx="704500"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Ачилтын эхлэл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1271">
            <a:extLst>
              <a:ext uri="{FF2B5EF4-FFF2-40B4-BE49-F238E27FC236}">
                <a16:creationId xmlns:a16="http://schemas.microsoft.com/office/drawing/2014/main" id="{AF487EB6-01AE-4CCC-B604-2A9BDB7E8C33}"/>
              </a:ext>
            </a:extLst>
          </p:cNvPr>
          <p:cNvSpPr txBox="1"/>
          <p:nvPr/>
        </p:nvSpPr>
        <p:spPr>
          <a:xfrm>
            <a:off x="1773744" y="4373051"/>
            <a:ext cx="890453"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Дундаж ухах гүн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1272">
            <a:extLst>
              <a:ext uri="{FF2B5EF4-FFF2-40B4-BE49-F238E27FC236}">
                <a16:creationId xmlns:a16="http://schemas.microsoft.com/office/drawing/2014/main" id="{2300DFBE-267E-4EEE-A585-82B046467EDD}"/>
              </a:ext>
            </a:extLst>
          </p:cNvPr>
          <p:cNvSpPr txBox="1"/>
          <p:nvPr/>
        </p:nvSpPr>
        <p:spPr>
          <a:xfrm>
            <a:off x="1773744" y="4525911"/>
            <a:ext cx="892583"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Ачилтын төгсгөл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1273">
            <a:extLst>
              <a:ext uri="{FF2B5EF4-FFF2-40B4-BE49-F238E27FC236}">
                <a16:creationId xmlns:a16="http://schemas.microsoft.com/office/drawing/2014/main" id="{DA0C4B82-4F1F-4343-B1E6-0A783F688AAC}"/>
              </a:ext>
            </a:extLst>
          </p:cNvPr>
          <p:cNvSpPr txBox="1"/>
          <p:nvPr/>
        </p:nvSpPr>
        <p:spPr>
          <a:xfrm>
            <a:off x="3006447" y="4490840"/>
            <a:ext cx="679122"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Ачилтын эхлэл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1274">
            <a:extLst>
              <a:ext uri="{FF2B5EF4-FFF2-40B4-BE49-F238E27FC236}">
                <a16:creationId xmlns:a16="http://schemas.microsoft.com/office/drawing/2014/main" id="{B6021E59-AC39-48FB-B7D6-B04913A41125}"/>
              </a:ext>
            </a:extLst>
          </p:cNvPr>
          <p:cNvSpPr txBox="1"/>
          <p:nvPr/>
        </p:nvSpPr>
        <p:spPr>
          <a:xfrm>
            <a:off x="3658782" y="4502416"/>
            <a:ext cx="658696"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Ачилтын төгсгөл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1275">
            <a:extLst>
              <a:ext uri="{FF2B5EF4-FFF2-40B4-BE49-F238E27FC236}">
                <a16:creationId xmlns:a16="http://schemas.microsoft.com/office/drawing/2014/main" id="{FCB141CA-1243-4C37-9BDE-E9A31D756E93}"/>
              </a:ext>
            </a:extLst>
          </p:cNvPr>
          <p:cNvSpPr txBox="1"/>
          <p:nvPr/>
        </p:nvSpPr>
        <p:spPr>
          <a:xfrm>
            <a:off x="3860005" y="4364621"/>
            <a:ext cx="829571"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Дундаж ухах гүн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1276">
            <a:extLst>
              <a:ext uri="{FF2B5EF4-FFF2-40B4-BE49-F238E27FC236}">
                <a16:creationId xmlns:a16="http://schemas.microsoft.com/office/drawing/2014/main" id="{7CC2B987-C0F4-468A-83C9-8BC4242E50E5}"/>
              </a:ext>
            </a:extLst>
          </p:cNvPr>
          <p:cNvSpPr txBox="1"/>
          <p:nvPr/>
        </p:nvSpPr>
        <p:spPr>
          <a:xfrm>
            <a:off x="1939858" y="5342137"/>
            <a:ext cx="837909" cy="1547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Дундаж ухах гүн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テキスト ボックス 1277">
            <a:extLst>
              <a:ext uri="{FF2B5EF4-FFF2-40B4-BE49-F238E27FC236}">
                <a16:creationId xmlns:a16="http://schemas.microsoft.com/office/drawing/2014/main" id="{9FA41939-5636-4BDA-BBBF-C6B77A8650E1}"/>
              </a:ext>
            </a:extLst>
          </p:cNvPr>
          <p:cNvSpPr txBox="1"/>
          <p:nvPr/>
        </p:nvSpPr>
        <p:spPr>
          <a:xfrm>
            <a:off x="1295640" y="5527649"/>
            <a:ext cx="766241" cy="5338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Аягыг буулгах(sage) өргөн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Аягыг өргөх (age) өргөн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Аяга ажиллуулах хугацаа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Хормогчны ашиглалт</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8" name="テキスト ボックス 1278">
            <a:extLst>
              <a:ext uri="{FF2B5EF4-FFF2-40B4-BE49-F238E27FC236}">
                <a16:creationId xmlns:a16="http://schemas.microsoft.com/office/drawing/2014/main" id="{03F40FE7-EA39-4191-96B6-3BB44A542F0D}"/>
              </a:ext>
            </a:extLst>
          </p:cNvPr>
          <p:cNvSpPr txBox="1"/>
          <p:nvPr/>
        </p:nvSpPr>
        <p:spPr>
          <a:xfrm>
            <a:off x="2137834" y="5713798"/>
            <a:ext cx="639933"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Зөв үйлдэх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9" name="テキスト ボックス 1279">
            <a:extLst>
              <a:ext uri="{FF2B5EF4-FFF2-40B4-BE49-F238E27FC236}">
                <a16:creationId xmlns:a16="http://schemas.microsoft.com/office/drawing/2014/main" id="{ECC1F51B-7CE2-4380-86D3-D997E6EFFA16}"/>
              </a:ext>
            </a:extLst>
          </p:cNvPr>
          <p:cNvSpPr txBox="1"/>
          <p:nvPr/>
        </p:nvSpPr>
        <p:spPr>
          <a:xfrm>
            <a:off x="4181400" y="5036852"/>
            <a:ext cx="812112" cy="1140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Аягыг хэт өргөсөн(age)</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0" name="テキスト ボックス 1280">
            <a:extLst>
              <a:ext uri="{FF2B5EF4-FFF2-40B4-BE49-F238E27FC236}">
                <a16:creationId xmlns:a16="http://schemas.microsoft.com/office/drawing/2014/main" id="{AFCF15AC-EDF0-4DD9-9B2F-A76632C5A4A7}"/>
              </a:ext>
            </a:extLst>
          </p:cNvPr>
          <p:cNvSpPr txBox="1"/>
          <p:nvPr/>
        </p:nvSpPr>
        <p:spPr>
          <a:xfrm>
            <a:off x="3696327" y="5177361"/>
            <a:ext cx="1332726" cy="1211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Хормогчийн өмнө хэт их элс шороо овоолсон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1" name="テキスト ボックス 1281">
            <a:extLst>
              <a:ext uri="{FF2B5EF4-FFF2-40B4-BE49-F238E27FC236}">
                <a16:creationId xmlns:a16="http://schemas.microsoft.com/office/drawing/2014/main" id="{A4EC24F4-4966-41A5-82E1-9599D6981EF9}"/>
              </a:ext>
            </a:extLst>
          </p:cNvPr>
          <p:cNvSpPr txBox="1"/>
          <p:nvPr/>
        </p:nvSpPr>
        <p:spPr>
          <a:xfrm>
            <a:off x="3755229" y="5329140"/>
            <a:ext cx="1291137" cy="1247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Ухалтын гүн жигд биш</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1282">
            <a:extLst>
              <a:ext uri="{FF2B5EF4-FFF2-40B4-BE49-F238E27FC236}">
                <a16:creationId xmlns:a16="http://schemas.microsoft.com/office/drawing/2014/main" id="{6B19C007-B7CD-4197-B84D-9D60053C0737}"/>
              </a:ext>
            </a:extLst>
          </p:cNvPr>
          <p:cNvSpPr txBox="1"/>
          <p:nvPr/>
        </p:nvSpPr>
        <p:spPr>
          <a:xfrm>
            <a:off x="3442074" y="5485772"/>
            <a:ext cx="1129926" cy="1089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Аягыг хэт эрт буулгасан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テキスト ボックス 1283">
            <a:extLst>
              <a:ext uri="{FF2B5EF4-FFF2-40B4-BE49-F238E27FC236}">
                <a16:creationId xmlns:a16="http://schemas.microsoft.com/office/drawing/2014/main" id="{BACE7077-8FD6-48A9-BA2F-1C85941934E5}"/>
              </a:ext>
            </a:extLst>
          </p:cNvPr>
          <p:cNvSpPr txBox="1"/>
          <p:nvPr/>
        </p:nvSpPr>
        <p:spPr>
          <a:xfrm>
            <a:off x="3246310" y="5634660"/>
            <a:ext cx="1129926" cy="1089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Аягыг хэт оройтож өргөсөн (age)</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テキスト ボックス 1284">
            <a:extLst>
              <a:ext uri="{FF2B5EF4-FFF2-40B4-BE49-F238E27FC236}">
                <a16:creationId xmlns:a16="http://schemas.microsoft.com/office/drawing/2014/main" id="{CF789211-750B-467D-8FA6-78271D09C746}"/>
              </a:ext>
            </a:extLst>
          </p:cNvPr>
          <p:cNvSpPr txBox="1"/>
          <p:nvPr/>
        </p:nvSpPr>
        <p:spPr>
          <a:xfrm>
            <a:off x="3144864" y="5798149"/>
            <a:ext cx="1129926" cy="1089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Аяга буулгах(sage) өргөн хэт их</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624010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Хусагч (чирэгдэх төрөл)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mn" sz="2000">
                <a:latin typeface="Arial" panose="020B0604020202020204" pitchFamily="34" charset="0"/>
                <a:ea typeface="Meiryo UI" panose="020B0604030504040204" pitchFamily="50" charset="-128"/>
                <a:cs typeface="Arial" panose="020B0604020202020204" pitchFamily="34" charset="0"/>
              </a:rPr>
              <a:t>Үндсэн жолоодлогын хувьд 6.1.1 дэх бульдозертой ижил.</a:t>
            </a: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619569" y="4521828"/>
            <a:ext cx="3237610" cy="253916"/>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Бульдозерын ашиглалтын төхөөрөмжийн жишээ</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150-р хуудас/ Нэмэлт материалын 85-р хуудас</a:t>
            </a:r>
          </a:p>
        </p:txBody>
      </p:sp>
      <p:sp>
        <p:nvSpPr>
          <p:cNvPr id="26" name="テキスト ボックス 25"/>
          <p:cNvSpPr txBox="1"/>
          <p:nvPr/>
        </p:nvSpPr>
        <p:spPr>
          <a:xfrm>
            <a:off x="4475372" y="5186106"/>
            <a:ext cx="3237610"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Чирэгдэх төрлийн хусагч ажиллаж буй байдал</a:t>
            </a:r>
          </a:p>
        </p:txBody>
      </p:sp>
      <p:pic>
        <p:nvPicPr>
          <p:cNvPr id="3" name="図 2"/>
          <p:cNvPicPr>
            <a:picLocks noChangeAspect="1"/>
          </p:cNvPicPr>
          <p:nvPr/>
        </p:nvPicPr>
        <p:blipFill>
          <a:blip r:embed="rId3"/>
          <a:stretch>
            <a:fillRect/>
          </a:stretch>
        </p:blipFill>
        <p:spPr>
          <a:xfrm>
            <a:off x="809624" y="1823330"/>
            <a:ext cx="2857501" cy="2696515"/>
          </a:xfrm>
          <a:prstGeom prst="rect">
            <a:avLst/>
          </a:prstGeom>
        </p:spPr>
      </p:pic>
      <p:pic>
        <p:nvPicPr>
          <p:cNvPr id="5" name="図 4"/>
          <p:cNvPicPr>
            <a:picLocks noChangeAspect="1"/>
          </p:cNvPicPr>
          <p:nvPr/>
        </p:nvPicPr>
        <p:blipFill>
          <a:blip r:embed="rId4"/>
          <a:stretch>
            <a:fillRect/>
          </a:stretch>
        </p:blipFill>
        <p:spPr>
          <a:xfrm>
            <a:off x="3687079" y="1732597"/>
            <a:ext cx="4814197" cy="3496627"/>
          </a:xfrm>
          <a:prstGeom prst="rect">
            <a:avLst/>
          </a:prstGeom>
        </p:spPr>
      </p:pic>
    </p:spTree>
    <p:extLst>
      <p:ext uri="{BB962C8B-B14F-4D97-AF65-F5344CB8AC3E}">
        <p14:creationId xmlns:p14="http://schemas.microsoft.com/office/powerpoint/2010/main" val="10448761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Гинжит хаман ачигч машин</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mn" sz="1600">
                <a:latin typeface="Arial" panose="020B0604020202020204" pitchFamily="34" charset="0"/>
                <a:ea typeface="Meiryo UI" panose="020B0604030504040204" pitchFamily="50" charset="-128"/>
                <a:cs typeface="Arial" panose="020B0604020202020204" pitchFamily="34" charset="0"/>
              </a:rPr>
              <a:t>Гинжит хаман ачигч машинд 6.1.2 дэх том оврын ковш, хусах төрлийн ачигч голчлон багтдаг. Энд хусах төрлийн ачигчийн талаар тайлбарлая.</a:t>
            </a: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154-р хуудас/ Нэмэлт материалын 86-р хуудас</a:t>
            </a:r>
          </a:p>
        </p:txBody>
      </p:sp>
      <p:sp>
        <p:nvSpPr>
          <p:cNvPr id="26" name="テキスト ボックス 25"/>
          <p:cNvSpPr txBox="1"/>
          <p:nvPr/>
        </p:nvSpPr>
        <p:spPr>
          <a:xfrm>
            <a:off x="2953195" y="5910006"/>
            <a:ext cx="3237610" cy="430887"/>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Хусах төрлийн ачигчийн ашиглалтын төхөөрөмжийн жишээ</a:t>
            </a:r>
          </a:p>
        </p:txBody>
      </p:sp>
      <p:pic>
        <p:nvPicPr>
          <p:cNvPr id="2" name="図 1"/>
          <p:cNvPicPr>
            <a:picLocks noChangeAspect="1"/>
          </p:cNvPicPr>
          <p:nvPr/>
        </p:nvPicPr>
        <p:blipFill>
          <a:blip r:embed="rId3"/>
          <a:stretch>
            <a:fillRect/>
          </a:stretch>
        </p:blipFill>
        <p:spPr>
          <a:xfrm>
            <a:off x="2400300" y="2083366"/>
            <a:ext cx="4343400" cy="3826640"/>
          </a:xfrm>
          <a:prstGeom prst="rect">
            <a:avLst/>
          </a:prstGeom>
        </p:spPr>
      </p:pic>
      <p:sp>
        <p:nvSpPr>
          <p:cNvPr id="7" name="テキスト ボックス 1285">
            <a:extLst>
              <a:ext uri="{FF2B5EF4-FFF2-40B4-BE49-F238E27FC236}">
                <a16:creationId xmlns:a16="http://schemas.microsoft.com/office/drawing/2014/main" id="{07DCC1D4-8AD2-4CA6-AAC4-EE97B74D884F}"/>
              </a:ext>
            </a:extLst>
          </p:cNvPr>
          <p:cNvSpPr txBox="1"/>
          <p:nvPr/>
        </p:nvSpPr>
        <p:spPr>
          <a:xfrm>
            <a:off x="2715633" y="2132899"/>
            <a:ext cx="1316141" cy="143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Гар ба эргэгчийг ажиллуулах</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286">
            <a:extLst>
              <a:ext uri="{FF2B5EF4-FFF2-40B4-BE49-F238E27FC236}">
                <a16:creationId xmlns:a16="http://schemas.microsoft.com/office/drawing/2014/main" id="{8F5587C5-0653-4C07-9BB5-2A04E7751150}"/>
              </a:ext>
            </a:extLst>
          </p:cNvPr>
          <p:cNvSpPr txBox="1"/>
          <p:nvPr/>
        </p:nvSpPr>
        <p:spPr>
          <a:xfrm>
            <a:off x="2435900" y="2946399"/>
            <a:ext cx="1171575" cy="2385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Шанаганы тохиргоо болон дамжуулагчийг дээш/ доош ажиллуулах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287">
            <a:extLst>
              <a:ext uri="{FF2B5EF4-FFF2-40B4-BE49-F238E27FC236}">
                <a16:creationId xmlns:a16="http://schemas.microsoft.com/office/drawing/2014/main" id="{9AC3EDC0-B6CE-4FDD-AA22-372A22D7E057}"/>
              </a:ext>
            </a:extLst>
          </p:cNvPr>
          <p:cNvSpPr txBox="1"/>
          <p:nvPr/>
        </p:nvSpPr>
        <p:spPr>
          <a:xfrm>
            <a:off x="5054175" y="2098165"/>
            <a:ext cx="1171575" cy="1501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Гинж (зүүн) ажиллуулах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288">
            <a:extLst>
              <a:ext uri="{FF2B5EF4-FFF2-40B4-BE49-F238E27FC236}">
                <a16:creationId xmlns:a16="http://schemas.microsoft.com/office/drawing/2014/main" id="{5493D9AC-BDFD-40A6-9153-6A212A1BF53E}"/>
              </a:ext>
            </a:extLst>
          </p:cNvPr>
          <p:cNvSpPr txBox="1"/>
          <p:nvPr/>
        </p:nvSpPr>
        <p:spPr>
          <a:xfrm>
            <a:off x="5216599" y="2303356"/>
            <a:ext cx="1171575" cy="1501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Гинж (баруун) ажиллуулах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289">
            <a:extLst>
              <a:ext uri="{FF2B5EF4-FFF2-40B4-BE49-F238E27FC236}">
                <a16:creationId xmlns:a16="http://schemas.microsoft.com/office/drawing/2014/main" id="{A665BF0B-A40A-4FE2-B70D-1297DC7C710F}"/>
              </a:ext>
            </a:extLst>
          </p:cNvPr>
          <p:cNvSpPr txBox="1"/>
          <p:nvPr/>
        </p:nvSpPr>
        <p:spPr>
          <a:xfrm>
            <a:off x="5605017" y="2531720"/>
            <a:ext cx="1171575" cy="1501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Сум болон хувин ажиллуулах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290">
            <a:extLst>
              <a:ext uri="{FF2B5EF4-FFF2-40B4-BE49-F238E27FC236}">
                <a16:creationId xmlns:a16="http://schemas.microsoft.com/office/drawing/2014/main" id="{5FC510A8-DF64-4503-844E-993D31936031}"/>
              </a:ext>
            </a:extLst>
          </p:cNvPr>
          <p:cNvSpPr txBox="1"/>
          <p:nvPr/>
        </p:nvSpPr>
        <p:spPr>
          <a:xfrm>
            <a:off x="4104725" y="4828732"/>
            <a:ext cx="777150" cy="157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Жолооны суудал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291">
            <a:extLst>
              <a:ext uri="{FF2B5EF4-FFF2-40B4-BE49-F238E27FC236}">
                <a16:creationId xmlns:a16="http://schemas.microsoft.com/office/drawing/2014/main" id="{D45474B9-449E-4C2C-B799-23E481962A31}"/>
              </a:ext>
            </a:extLst>
          </p:cNvPr>
          <p:cNvSpPr txBox="1"/>
          <p:nvPr/>
        </p:nvSpPr>
        <p:spPr>
          <a:xfrm>
            <a:off x="2570553" y="5290477"/>
            <a:ext cx="940101" cy="157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Дамжуулагчийг ажиллуулах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292">
            <a:extLst>
              <a:ext uri="{FF2B5EF4-FFF2-40B4-BE49-F238E27FC236}">
                <a16:creationId xmlns:a16="http://schemas.microsoft.com/office/drawing/2014/main" id="{B8D417EE-31A8-4D98-82AF-F9BA82B71CB0}"/>
              </a:ext>
            </a:extLst>
          </p:cNvPr>
          <p:cNvSpPr txBox="1"/>
          <p:nvPr/>
        </p:nvSpPr>
        <p:spPr>
          <a:xfrm>
            <a:off x="5539292" y="5699570"/>
            <a:ext cx="940101" cy="157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Гидравлик түгжээ</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310187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916387" y="1221545"/>
            <a:ext cx="3429996" cy="1499934"/>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Тээврийн хэрэгсэлд суурилсан барилгын машин механизмыг зөөвөрлөх</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13" name="テキスト ボックス 12"/>
          <p:cNvSpPr txBox="1"/>
          <p:nvPr/>
        </p:nvSpPr>
        <p:spPr>
          <a:xfrm>
            <a:off x="682548" y="1856833"/>
            <a:ext cx="3670702"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Хумстай өгсөх авирах тавцан</a:t>
            </a:r>
          </a:p>
        </p:txBody>
      </p:sp>
      <p:pic>
        <p:nvPicPr>
          <p:cNvPr id="12" name="図 11"/>
          <p:cNvPicPr>
            <a:picLocks noChangeAspect="1"/>
          </p:cNvPicPr>
          <p:nvPr/>
        </p:nvPicPr>
        <p:blipFill>
          <a:blip r:embed="rId4"/>
          <a:stretch>
            <a:fillRect/>
          </a:stretch>
        </p:blipFill>
        <p:spPr>
          <a:xfrm>
            <a:off x="5334723" y="4788264"/>
            <a:ext cx="2619375" cy="1200150"/>
          </a:xfrm>
          <a:prstGeom prst="rect">
            <a:avLst/>
          </a:prstGeom>
        </p:spPr>
      </p:pic>
      <p:sp>
        <p:nvSpPr>
          <p:cNvPr id="17" name="テキスト ボックス 16"/>
          <p:cNvSpPr txBox="1"/>
          <p:nvPr/>
        </p:nvSpPr>
        <p:spPr>
          <a:xfrm>
            <a:off x="628650" y="2187741"/>
            <a:ext cx="3670702" cy="400110"/>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Ачих механизмын даац, хумстай авирах тавцангийн хамаарлын жишээ</a:t>
            </a:r>
          </a:p>
        </p:txBody>
      </p:sp>
      <p:sp>
        <p:nvSpPr>
          <p:cNvPr id="18" name="テキスト ボックス 17"/>
          <p:cNvSpPr txBox="1"/>
          <p:nvPr/>
        </p:nvSpPr>
        <p:spPr>
          <a:xfrm>
            <a:off x="4590993" y="2744898"/>
            <a:ext cx="3670702"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Авирах тавцан ашиглалтын жишээ</a:t>
            </a:r>
          </a:p>
        </p:txBody>
      </p:sp>
      <p:sp>
        <p:nvSpPr>
          <p:cNvPr id="19" name="テキスト ボックス 18"/>
          <p:cNvSpPr txBox="1"/>
          <p:nvPr/>
        </p:nvSpPr>
        <p:spPr>
          <a:xfrm>
            <a:off x="5201019" y="4349347"/>
            <a:ext cx="2450649"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Ачих байрлал</a:t>
            </a:r>
          </a:p>
        </p:txBody>
      </p:sp>
      <p:sp>
        <p:nvSpPr>
          <p:cNvPr id="20" name="テキスト ボックス 19"/>
          <p:cNvSpPr txBox="1"/>
          <p:nvPr/>
        </p:nvSpPr>
        <p:spPr>
          <a:xfrm>
            <a:off x="5481827" y="6061455"/>
            <a:ext cx="2450649"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Хөлийн тавиур ашиглах жишээ</a:t>
            </a:r>
          </a:p>
        </p:txBody>
      </p:sp>
      <p:sp>
        <p:nvSpPr>
          <p:cNvPr id="21" name="テキスト ボックス 20"/>
          <p:cNvSpPr txBox="1"/>
          <p:nvPr/>
        </p:nvSpPr>
        <p:spPr>
          <a:xfrm>
            <a:off x="1368875" y="6061455"/>
            <a:ext cx="2526595"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Трэйлерт бэхлэх жишээ</a:t>
            </a:r>
          </a:p>
        </p:txBody>
      </p:sp>
      <p:sp>
        <p:nvSpPr>
          <p:cNvPr id="22" name="テキスト ボックス 21"/>
          <p:cNvSpPr txBox="1"/>
          <p:nvPr/>
        </p:nvSpPr>
        <p:spPr>
          <a:xfrm>
            <a:off x="4425950" y="6456842"/>
            <a:ext cx="4570213"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157-р хуудас/ Нэмэлт материалын 88-р хуудас</a:t>
            </a:r>
          </a:p>
        </p:txBody>
      </p:sp>
      <p:pic>
        <p:nvPicPr>
          <p:cNvPr id="8" name="図 7"/>
          <p:cNvPicPr>
            <a:picLocks noChangeAspect="1"/>
          </p:cNvPicPr>
          <p:nvPr/>
        </p:nvPicPr>
        <p:blipFill>
          <a:blip r:embed="rId5"/>
          <a:stretch>
            <a:fillRect/>
          </a:stretch>
        </p:blipFill>
        <p:spPr>
          <a:xfrm>
            <a:off x="807431" y="2419451"/>
            <a:ext cx="3565312" cy="1109485"/>
          </a:xfrm>
          <a:prstGeom prst="rect">
            <a:avLst/>
          </a:prstGeom>
        </p:spPr>
      </p:pic>
      <p:pic>
        <p:nvPicPr>
          <p:cNvPr id="10" name="図 9"/>
          <p:cNvPicPr>
            <a:picLocks noChangeAspect="1"/>
          </p:cNvPicPr>
          <p:nvPr/>
        </p:nvPicPr>
        <p:blipFill>
          <a:blip r:embed="rId6"/>
          <a:stretch>
            <a:fillRect/>
          </a:stretch>
        </p:blipFill>
        <p:spPr>
          <a:xfrm>
            <a:off x="695355" y="1288978"/>
            <a:ext cx="3645088" cy="504108"/>
          </a:xfrm>
          <a:prstGeom prst="rect">
            <a:avLst/>
          </a:prstGeom>
        </p:spPr>
      </p:pic>
      <p:pic>
        <p:nvPicPr>
          <p:cNvPr id="11" name="図 10"/>
          <p:cNvPicPr>
            <a:picLocks noChangeAspect="1"/>
          </p:cNvPicPr>
          <p:nvPr/>
        </p:nvPicPr>
        <p:blipFill>
          <a:blip r:embed="rId7"/>
          <a:stretch>
            <a:fillRect/>
          </a:stretch>
        </p:blipFill>
        <p:spPr>
          <a:xfrm>
            <a:off x="4573341" y="3140285"/>
            <a:ext cx="4028493" cy="1185643"/>
          </a:xfrm>
          <a:prstGeom prst="rect">
            <a:avLst/>
          </a:prstGeom>
        </p:spPr>
      </p:pic>
      <p:pic>
        <p:nvPicPr>
          <p:cNvPr id="14" name="図 13"/>
          <p:cNvPicPr>
            <a:picLocks noChangeAspect="1"/>
          </p:cNvPicPr>
          <p:nvPr/>
        </p:nvPicPr>
        <p:blipFill>
          <a:blip r:embed="rId8"/>
          <a:stretch>
            <a:fillRect/>
          </a:stretch>
        </p:blipFill>
        <p:spPr>
          <a:xfrm>
            <a:off x="1298151" y="3528937"/>
            <a:ext cx="2671490" cy="2563650"/>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23" name="テキスト ボックス 1294">
            <a:extLst>
              <a:ext uri="{FF2B5EF4-FFF2-40B4-BE49-F238E27FC236}">
                <a16:creationId xmlns:a16="http://schemas.microsoft.com/office/drawing/2014/main" id="{819F950F-F1FF-4087-BC46-8253DA6CFC93}"/>
              </a:ext>
            </a:extLst>
          </p:cNvPr>
          <p:cNvSpPr txBox="1"/>
          <p:nvPr/>
        </p:nvSpPr>
        <p:spPr>
          <a:xfrm>
            <a:off x="871287" y="2563415"/>
            <a:ext cx="972696"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Ачигч механизмын даац (тн)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295">
            <a:extLst>
              <a:ext uri="{FF2B5EF4-FFF2-40B4-BE49-F238E27FC236}">
                <a16:creationId xmlns:a16="http://schemas.microsoft.com/office/drawing/2014/main" id="{2B610F03-4C7C-42E4-BA03-76904F9A36A8}"/>
              </a:ext>
            </a:extLst>
          </p:cNvPr>
          <p:cNvSpPr txBox="1"/>
          <p:nvPr/>
        </p:nvSpPr>
        <p:spPr>
          <a:xfrm>
            <a:off x="2021232" y="2470657"/>
            <a:ext cx="1120390" cy="1364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Ашиглах авирах тавцангийн тоо</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296">
            <a:extLst>
              <a:ext uri="{FF2B5EF4-FFF2-40B4-BE49-F238E27FC236}">
                <a16:creationId xmlns:a16="http://schemas.microsoft.com/office/drawing/2014/main" id="{F603AC81-4D63-49F4-9DFE-1D4C01AC03EC}"/>
              </a:ext>
            </a:extLst>
          </p:cNvPr>
          <p:cNvSpPr txBox="1"/>
          <p:nvPr/>
        </p:nvSpPr>
        <p:spPr>
          <a:xfrm>
            <a:off x="1930467" y="2668190"/>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Материал</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297">
            <a:extLst>
              <a:ext uri="{FF2B5EF4-FFF2-40B4-BE49-F238E27FC236}">
                <a16:creationId xmlns:a16="http://schemas.microsoft.com/office/drawing/2014/main" id="{16CBF98F-6084-4BA2-94D9-67E5B0CF825D}"/>
              </a:ext>
            </a:extLst>
          </p:cNvPr>
          <p:cNvSpPr txBox="1"/>
          <p:nvPr/>
        </p:nvSpPr>
        <p:spPr>
          <a:xfrm>
            <a:off x="1949517" y="2891500"/>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Хөнгөн цагаан хайлш</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298">
            <a:extLst>
              <a:ext uri="{FF2B5EF4-FFF2-40B4-BE49-F238E27FC236}">
                <a16:creationId xmlns:a16="http://schemas.microsoft.com/office/drawing/2014/main" id="{B77C69C2-25FE-4EAD-BF03-BDF91DAAA2AB}"/>
              </a:ext>
            </a:extLst>
          </p:cNvPr>
          <p:cNvSpPr txBox="1"/>
          <p:nvPr/>
        </p:nvSpPr>
        <p:spPr>
          <a:xfrm>
            <a:off x="1949517" y="3088082"/>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Хөнгөн цагаан хайлш</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299">
            <a:extLst>
              <a:ext uri="{FF2B5EF4-FFF2-40B4-BE49-F238E27FC236}">
                <a16:creationId xmlns:a16="http://schemas.microsoft.com/office/drawing/2014/main" id="{3ACE91DE-8EFE-458B-A22C-D2509C7A024F}"/>
              </a:ext>
            </a:extLst>
          </p:cNvPr>
          <p:cNvSpPr txBox="1"/>
          <p:nvPr/>
        </p:nvSpPr>
        <p:spPr>
          <a:xfrm>
            <a:off x="1949517" y="3308509"/>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Хөнгөн цагаан хайлш</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300">
            <a:extLst>
              <a:ext uri="{FF2B5EF4-FFF2-40B4-BE49-F238E27FC236}">
                <a16:creationId xmlns:a16="http://schemas.microsoft.com/office/drawing/2014/main" id="{DA2554DE-1BA5-47BA-8DAE-BE5DE08849AA}"/>
              </a:ext>
            </a:extLst>
          </p:cNvPr>
          <p:cNvSpPr txBox="1"/>
          <p:nvPr/>
        </p:nvSpPr>
        <p:spPr>
          <a:xfrm>
            <a:off x="2712430" y="2661987"/>
            <a:ext cx="417319"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Тоо ширхэг</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301">
            <a:extLst>
              <a:ext uri="{FF2B5EF4-FFF2-40B4-BE49-F238E27FC236}">
                <a16:creationId xmlns:a16="http://schemas.microsoft.com/office/drawing/2014/main" id="{D0A062A9-46B0-4A8C-B963-065939E02C40}"/>
              </a:ext>
            </a:extLst>
          </p:cNvPr>
          <p:cNvSpPr txBox="1"/>
          <p:nvPr/>
        </p:nvSpPr>
        <p:spPr>
          <a:xfrm>
            <a:off x="3238874" y="2477691"/>
            <a:ext cx="1098464" cy="3181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Хэлбэр дүрс хэмжээ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Урт x өндөр x өргөн (мм)</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1302">
            <a:extLst>
              <a:ext uri="{FF2B5EF4-FFF2-40B4-BE49-F238E27FC236}">
                <a16:creationId xmlns:a16="http://schemas.microsoft.com/office/drawing/2014/main" id="{C9000CA6-CD0F-4358-95E3-D2032BD41B91}"/>
              </a:ext>
            </a:extLst>
          </p:cNvPr>
          <p:cNvSpPr txBox="1"/>
          <p:nvPr/>
        </p:nvSpPr>
        <p:spPr>
          <a:xfrm>
            <a:off x="5184146" y="1320982"/>
            <a:ext cx="100012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Трэйлерийн ачааны тавцан</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1303">
            <a:extLst>
              <a:ext uri="{FF2B5EF4-FFF2-40B4-BE49-F238E27FC236}">
                <a16:creationId xmlns:a16="http://schemas.microsoft.com/office/drawing/2014/main" id="{EC6BB558-A369-443D-B6C0-9AC6C312C505}"/>
              </a:ext>
            </a:extLst>
          </p:cNvPr>
          <p:cNvSpPr txBox="1"/>
          <p:nvPr/>
        </p:nvSpPr>
        <p:spPr>
          <a:xfrm>
            <a:off x="6603053" y="1699799"/>
            <a:ext cx="100012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Авирах тавцан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1304">
            <a:extLst>
              <a:ext uri="{FF2B5EF4-FFF2-40B4-BE49-F238E27FC236}">
                <a16:creationId xmlns:a16="http://schemas.microsoft.com/office/drawing/2014/main" id="{06522158-28E0-4AA7-80A6-84325776F1D3}"/>
              </a:ext>
            </a:extLst>
          </p:cNvPr>
          <p:cNvSpPr txBox="1"/>
          <p:nvPr/>
        </p:nvSpPr>
        <p:spPr>
          <a:xfrm>
            <a:off x="5967736" y="2415267"/>
            <a:ext cx="36639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ＭＳ Ｐゴシック" panose="020B0600070205080204" pitchFamily="50" charset="-128"/>
                <a:cs typeface="Arial" panose="020B0604020202020204" pitchFamily="34" charset="0"/>
              </a:rPr>
              <a:t>15°-с бага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1306">
            <a:extLst>
              <a:ext uri="{FF2B5EF4-FFF2-40B4-BE49-F238E27FC236}">
                <a16:creationId xmlns:a16="http://schemas.microsoft.com/office/drawing/2014/main" id="{FFABDBBD-1E20-44E3-A4A4-EE2F2DC4C60E}"/>
              </a:ext>
            </a:extLst>
          </p:cNvPr>
          <p:cNvSpPr txBox="1"/>
          <p:nvPr/>
        </p:nvSpPr>
        <p:spPr>
          <a:xfrm>
            <a:off x="4936196" y="3145673"/>
            <a:ext cx="1355731" cy="1364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Тээврийн хэрэгслийн ачааны тавцангийн төв ба ачих механизмын төв шугам</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1307">
            <a:extLst>
              <a:ext uri="{FF2B5EF4-FFF2-40B4-BE49-F238E27FC236}">
                <a16:creationId xmlns:a16="http://schemas.microsoft.com/office/drawing/2014/main" id="{7A9EF1A7-BCF4-46F5-ADCD-D28E9AE9C0E7}"/>
              </a:ext>
            </a:extLst>
          </p:cNvPr>
          <p:cNvSpPr txBox="1"/>
          <p:nvPr/>
        </p:nvSpPr>
        <p:spPr>
          <a:xfrm>
            <a:off x="6392226" y="3161039"/>
            <a:ext cx="35687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Тээврийн хэрэгслийн ачааны тавцан</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1308">
            <a:extLst>
              <a:ext uri="{FF2B5EF4-FFF2-40B4-BE49-F238E27FC236}">
                <a16:creationId xmlns:a16="http://schemas.microsoft.com/office/drawing/2014/main" id="{679D58FE-0EAD-47BB-93BC-59CFA3F13A1B}"/>
              </a:ext>
            </a:extLst>
          </p:cNvPr>
          <p:cNvSpPr txBox="1"/>
          <p:nvPr/>
        </p:nvSpPr>
        <p:spPr>
          <a:xfrm>
            <a:off x="6888803" y="3161040"/>
            <a:ext cx="1310821"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Авирах тавцангийн төв ба гинжний төв шугам</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テキスト ボックス 1309">
            <a:extLst>
              <a:ext uri="{FF2B5EF4-FFF2-40B4-BE49-F238E27FC236}">
                <a16:creationId xmlns:a16="http://schemas.microsoft.com/office/drawing/2014/main" id="{B893F3EF-4C67-461B-AC77-08063201ED90}"/>
              </a:ext>
            </a:extLst>
          </p:cNvPr>
          <p:cNvSpPr txBox="1"/>
          <p:nvPr/>
        </p:nvSpPr>
        <p:spPr>
          <a:xfrm>
            <a:off x="6492838" y="4194762"/>
            <a:ext cx="42862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Авирах тавцан</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8" name="テキスト ボックス 1310">
            <a:extLst>
              <a:ext uri="{FF2B5EF4-FFF2-40B4-BE49-F238E27FC236}">
                <a16:creationId xmlns:a16="http://schemas.microsoft.com/office/drawing/2014/main" id="{8E12DFD1-9E0D-4AE4-AFD7-2F3D75536882}"/>
              </a:ext>
            </a:extLst>
          </p:cNvPr>
          <p:cNvSpPr txBox="1"/>
          <p:nvPr/>
        </p:nvSpPr>
        <p:spPr>
          <a:xfrm>
            <a:off x="7003196" y="4187429"/>
            <a:ext cx="42862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Гинж</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9" name="テキスト ボックス 1311">
            <a:extLst>
              <a:ext uri="{FF2B5EF4-FFF2-40B4-BE49-F238E27FC236}">
                <a16:creationId xmlns:a16="http://schemas.microsoft.com/office/drawing/2014/main" id="{381B230D-E2DA-4DA2-BD1E-A5D9A6A2770B}"/>
              </a:ext>
            </a:extLst>
          </p:cNvPr>
          <p:cNvSpPr txBox="1"/>
          <p:nvPr/>
        </p:nvSpPr>
        <p:spPr>
          <a:xfrm>
            <a:off x="5267279" y="4819557"/>
            <a:ext cx="883654" cy="1713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Хөлийн тавиур</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0" name="テキスト ボックス 1312">
            <a:extLst>
              <a:ext uri="{FF2B5EF4-FFF2-40B4-BE49-F238E27FC236}">
                <a16:creationId xmlns:a16="http://schemas.microsoft.com/office/drawing/2014/main" id="{9869B9C6-BE8C-43AE-B1F7-A0F382275448}"/>
              </a:ext>
            </a:extLst>
          </p:cNvPr>
          <p:cNvSpPr txBox="1"/>
          <p:nvPr/>
        </p:nvSpPr>
        <p:spPr>
          <a:xfrm>
            <a:off x="2706644" y="3570976"/>
            <a:ext cx="54737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Гидравлик хоолой (housu)</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1" name="テキスト ボックス 1313">
            <a:extLst>
              <a:ext uri="{FF2B5EF4-FFF2-40B4-BE49-F238E27FC236}">
                <a16:creationId xmlns:a16="http://schemas.microsoft.com/office/drawing/2014/main" id="{A8563E07-EFCB-4AB7-A4AB-D5C3986C85F6}"/>
              </a:ext>
            </a:extLst>
          </p:cNvPr>
          <p:cNvSpPr txBox="1"/>
          <p:nvPr/>
        </p:nvSpPr>
        <p:spPr>
          <a:xfrm>
            <a:off x="1674906" y="4688094"/>
            <a:ext cx="45720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Ивээс</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1314">
            <a:extLst>
              <a:ext uri="{FF2B5EF4-FFF2-40B4-BE49-F238E27FC236}">
                <a16:creationId xmlns:a16="http://schemas.microsoft.com/office/drawing/2014/main" id="{0EC203EF-ED8C-47C5-90FF-857C53AB6FC7}"/>
              </a:ext>
            </a:extLst>
          </p:cNvPr>
          <p:cNvSpPr txBox="1"/>
          <p:nvPr/>
        </p:nvSpPr>
        <p:spPr>
          <a:xfrm>
            <a:off x="2127042" y="4670824"/>
            <a:ext cx="213995"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Төмөр татлага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テキスト ボックス 1315">
            <a:extLst>
              <a:ext uri="{FF2B5EF4-FFF2-40B4-BE49-F238E27FC236}">
                <a16:creationId xmlns:a16="http://schemas.microsoft.com/office/drawing/2014/main" id="{66099627-BE5C-4011-86D5-77807BFCE3E3}"/>
              </a:ext>
            </a:extLst>
          </p:cNvPr>
          <p:cNvSpPr txBox="1"/>
          <p:nvPr/>
        </p:nvSpPr>
        <p:spPr>
          <a:xfrm>
            <a:off x="2448351" y="4679530"/>
            <a:ext cx="319087"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Зөөлөвч (ate mono)</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Баглах материал (yawara)</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テキスト ボックス 1316">
            <a:extLst>
              <a:ext uri="{FF2B5EF4-FFF2-40B4-BE49-F238E27FC236}">
                <a16:creationId xmlns:a16="http://schemas.microsoft.com/office/drawing/2014/main" id="{2B968603-AF1B-43AF-A0C4-CCBA956594F4}"/>
              </a:ext>
            </a:extLst>
          </p:cNvPr>
          <p:cNvSpPr txBox="1"/>
          <p:nvPr/>
        </p:nvSpPr>
        <p:spPr>
          <a:xfrm>
            <a:off x="2851741" y="4688094"/>
            <a:ext cx="213995"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Төмөр татлага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テキスト ボックス 1317">
            <a:extLst>
              <a:ext uri="{FF2B5EF4-FFF2-40B4-BE49-F238E27FC236}">
                <a16:creationId xmlns:a16="http://schemas.microsoft.com/office/drawing/2014/main" id="{A7E21FA2-90E9-4F66-9AB6-8E71133A85F6}"/>
              </a:ext>
            </a:extLst>
          </p:cNvPr>
          <p:cNvSpPr txBox="1"/>
          <p:nvPr/>
        </p:nvSpPr>
        <p:spPr>
          <a:xfrm>
            <a:off x="2958739" y="4600416"/>
            <a:ext cx="295275"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Ивээс</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6" name="テキスト ボックス 1318">
            <a:extLst>
              <a:ext uri="{FF2B5EF4-FFF2-40B4-BE49-F238E27FC236}">
                <a16:creationId xmlns:a16="http://schemas.microsoft.com/office/drawing/2014/main" id="{6FC5D4D0-965E-482F-9B2B-73F3BD53C750}"/>
              </a:ext>
            </a:extLst>
          </p:cNvPr>
          <p:cNvSpPr txBox="1"/>
          <p:nvPr/>
        </p:nvSpPr>
        <p:spPr>
          <a:xfrm>
            <a:off x="3194626" y="4643374"/>
            <a:ext cx="304800"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Рычагны түгжээ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7" name="テキスト ボックス 1319">
            <a:extLst>
              <a:ext uri="{FF2B5EF4-FFF2-40B4-BE49-F238E27FC236}">
                <a16:creationId xmlns:a16="http://schemas.microsoft.com/office/drawing/2014/main" id="{3B97CADC-B393-47C6-8402-2E9004C8D097}"/>
              </a:ext>
            </a:extLst>
          </p:cNvPr>
          <p:cNvSpPr txBox="1"/>
          <p:nvPr/>
        </p:nvSpPr>
        <p:spPr>
          <a:xfrm>
            <a:off x="3497188" y="4624654"/>
            <a:ext cx="238125"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Дэр мод</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8" name="テキスト ボックス 1320">
            <a:extLst>
              <a:ext uri="{FF2B5EF4-FFF2-40B4-BE49-F238E27FC236}">
                <a16:creationId xmlns:a16="http://schemas.microsoft.com/office/drawing/2014/main" id="{0BFE13E9-92C6-4B5A-8A1A-292F776B971E}"/>
              </a:ext>
            </a:extLst>
          </p:cNvPr>
          <p:cNvSpPr txBox="1"/>
          <p:nvPr/>
        </p:nvSpPr>
        <p:spPr>
          <a:xfrm>
            <a:off x="3173337" y="5909385"/>
            <a:ext cx="355675"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Рычагны түгжээ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9" name="テキスト ボックス 1321">
            <a:extLst>
              <a:ext uri="{FF2B5EF4-FFF2-40B4-BE49-F238E27FC236}">
                <a16:creationId xmlns:a16="http://schemas.microsoft.com/office/drawing/2014/main" id="{08444C62-730E-4590-83F4-CC5D5FB86B57}"/>
              </a:ext>
            </a:extLst>
          </p:cNvPr>
          <p:cNvSpPr txBox="1"/>
          <p:nvPr/>
        </p:nvSpPr>
        <p:spPr>
          <a:xfrm>
            <a:off x="2835517" y="5871285"/>
            <a:ext cx="395119"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Зөөлөвч (ate mono)</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Баглах материал (yawara)</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0" name="テキスト ボックス 1322">
            <a:extLst>
              <a:ext uri="{FF2B5EF4-FFF2-40B4-BE49-F238E27FC236}">
                <a16:creationId xmlns:a16="http://schemas.microsoft.com/office/drawing/2014/main" id="{2F77D5BA-8D79-4FCE-8759-007EADA8F756}"/>
              </a:ext>
            </a:extLst>
          </p:cNvPr>
          <p:cNvSpPr txBox="1"/>
          <p:nvPr/>
        </p:nvSpPr>
        <p:spPr>
          <a:xfrm>
            <a:off x="2341037" y="5909385"/>
            <a:ext cx="45720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Ивээс</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1" name="テキスト ボックス 1323">
            <a:extLst>
              <a:ext uri="{FF2B5EF4-FFF2-40B4-BE49-F238E27FC236}">
                <a16:creationId xmlns:a16="http://schemas.microsoft.com/office/drawing/2014/main" id="{DC250ED2-72A2-409C-B5CC-9AF4850C0E58}"/>
              </a:ext>
            </a:extLst>
          </p:cNvPr>
          <p:cNvSpPr txBox="1"/>
          <p:nvPr/>
        </p:nvSpPr>
        <p:spPr>
          <a:xfrm>
            <a:off x="1899463" y="5938574"/>
            <a:ext cx="480695" cy="1133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Төмөр татлага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2" name="テキスト ボックス 1324">
            <a:extLst>
              <a:ext uri="{FF2B5EF4-FFF2-40B4-BE49-F238E27FC236}">
                <a16:creationId xmlns:a16="http://schemas.microsoft.com/office/drawing/2014/main" id="{D15E2934-F736-4218-AD8C-B996C155E257}"/>
              </a:ext>
            </a:extLst>
          </p:cNvPr>
          <p:cNvSpPr txBox="1"/>
          <p:nvPr/>
        </p:nvSpPr>
        <p:spPr>
          <a:xfrm>
            <a:off x="3439636" y="5835800"/>
            <a:ext cx="480695" cy="857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Төмөр татлага</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3" name="テキスト ボックス 1325">
            <a:extLst>
              <a:ext uri="{FF2B5EF4-FFF2-40B4-BE49-F238E27FC236}">
                <a16:creationId xmlns:a16="http://schemas.microsoft.com/office/drawing/2014/main" id="{5D577D24-77A1-4936-A3B3-A5AB0FB1807B}"/>
              </a:ext>
            </a:extLst>
          </p:cNvPr>
          <p:cNvSpPr txBox="1"/>
          <p:nvPr/>
        </p:nvSpPr>
        <p:spPr>
          <a:xfrm>
            <a:off x="1368875" y="5014164"/>
            <a:ext cx="110490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Хутга (хөрс зайлуулах хавтан) U хүрээ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494870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rtlCol="0" anchor="ctr">
            <a:normAutofit fontScale="90000"/>
          </a:bodyPr>
          <a:lstStyle/>
          <a:p>
            <a:pPr marL="1257300" indent="-1257300" rtl="0"/>
            <a:r>
              <a:rPr lang="mn" sz="3200">
                <a:latin typeface="Arial" panose="020B0604020202020204" pitchFamily="34" charset="0"/>
                <a:ea typeface="ＭＳ Ｐゴシック" panose="020B0600070205080204" pitchFamily="50" charset="-128"/>
                <a:cs typeface="Arial" panose="020B0604020202020204" pitchFamily="34" charset="0"/>
              </a:rPr>
              <a:t>7-р бүлэг Тээврийн хэрэгсэлд суурилсан барилгын машин механизмын үзлэг, засвар үйлчилгээ</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222406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Холбогдох хууль тогтоомжууд, ерөнхий анхаарах зүйлс</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p:txBody>
      </p:sp>
      <p:sp>
        <p:nvSpPr>
          <p:cNvPr id="17" name="テキスト ボックス 16"/>
          <p:cNvSpPr txBox="1"/>
          <p:nvPr/>
        </p:nvSpPr>
        <p:spPr>
          <a:xfrm>
            <a:off x="2736649" y="1365505"/>
            <a:ext cx="3670702" cy="246221"/>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Холбогдох хууль тогтоомжууд</a:t>
            </a:r>
          </a:p>
        </p:txBody>
      </p:sp>
      <p:sp>
        <p:nvSpPr>
          <p:cNvPr id="22" name="テキスト ボックス 21"/>
          <p:cNvSpPr txBox="1"/>
          <p:nvPr/>
        </p:nvSpPr>
        <p:spPr>
          <a:xfrm>
            <a:off x="1096428" y="3688110"/>
            <a:ext cx="6951143" cy="253916"/>
          </a:xfrm>
          <a:prstGeom prst="rect">
            <a:avLst/>
          </a:prstGeom>
          <a:noFill/>
          <a:ln>
            <a:noFill/>
          </a:ln>
        </p:spPr>
        <p:txBody>
          <a:bodyPr wrap="square" rtlCol="0">
            <a:spAutoFit/>
          </a:bodyPr>
          <a:lstStyle/>
          <a:p>
            <a:pPr rtl="0"/>
            <a:r>
              <a:rPr lang="mn" sz="1000">
                <a:solidFill>
                  <a:prstClr val="black"/>
                </a:solidFill>
                <a:latin typeface="Arial" panose="020B0604020202020204" pitchFamily="34" charset="0"/>
                <a:cs typeface="Arial" panose="020B0604020202020204" pitchFamily="34" charset="0"/>
              </a:rPr>
              <a:t>※ Хуулинд заагаагүй боловч машин механизмын ашиглалтын хугацаанд үзлэгийн дүнг хадгалах нь зүйтэй.</a:t>
            </a:r>
          </a:p>
        </p:txBody>
      </p:sp>
      <p:sp>
        <p:nvSpPr>
          <p:cNvPr id="24" name="テキスト ボックス 23"/>
          <p:cNvSpPr txBox="1"/>
          <p:nvPr/>
        </p:nvSpPr>
        <p:spPr>
          <a:xfrm>
            <a:off x="1707619" y="5980031"/>
            <a:ext cx="2618322" cy="253916"/>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Үзлэг шалгалт хийхэд анхаарах зүйлс</a:t>
            </a:r>
          </a:p>
        </p:txBody>
      </p:sp>
      <p:sp>
        <p:nvSpPr>
          <p:cNvPr id="10" name="テキスト ボックス 9"/>
          <p:cNvSpPr txBox="1"/>
          <p:nvPr/>
        </p:nvSpPr>
        <p:spPr>
          <a:xfrm>
            <a:off x="3113704" y="6456842"/>
            <a:ext cx="5882459"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163-р хуудас/ Нэмэлт материалын 92-р хуудас </a:t>
            </a:r>
          </a:p>
        </p:txBody>
      </p:sp>
      <p:pic>
        <p:nvPicPr>
          <p:cNvPr id="2" name="図 1"/>
          <p:cNvPicPr>
            <a:picLocks noChangeAspect="1"/>
          </p:cNvPicPr>
          <p:nvPr/>
        </p:nvPicPr>
        <p:blipFill>
          <a:blip r:embed="rId3"/>
          <a:stretch>
            <a:fillRect/>
          </a:stretch>
        </p:blipFill>
        <p:spPr>
          <a:xfrm>
            <a:off x="1812753" y="1562220"/>
            <a:ext cx="5518494" cy="2175490"/>
          </a:xfrm>
          <a:prstGeom prst="rect">
            <a:avLst/>
          </a:prstGeom>
        </p:spPr>
      </p:pic>
      <p:pic>
        <p:nvPicPr>
          <p:cNvPr id="3" name="図 2"/>
          <p:cNvPicPr>
            <a:picLocks noChangeAspect="1"/>
          </p:cNvPicPr>
          <p:nvPr/>
        </p:nvPicPr>
        <p:blipFill>
          <a:blip r:embed="rId4"/>
          <a:stretch>
            <a:fillRect/>
          </a:stretch>
        </p:blipFill>
        <p:spPr>
          <a:xfrm>
            <a:off x="756711" y="4050307"/>
            <a:ext cx="4520139" cy="1986961"/>
          </a:xfrm>
          <a:prstGeom prst="rect">
            <a:avLst/>
          </a:prstGeom>
        </p:spPr>
      </p:pic>
      <p:sp>
        <p:nvSpPr>
          <p:cNvPr id="14" name="テキスト ボックス 13"/>
          <p:cNvSpPr txBox="1"/>
          <p:nvPr/>
        </p:nvSpPr>
        <p:spPr>
          <a:xfrm>
            <a:off x="4657375" y="5888180"/>
            <a:ext cx="3814056" cy="461665"/>
          </a:xfrm>
          <a:prstGeom prst="rect">
            <a:avLst/>
          </a:prstGeom>
          <a:noFill/>
          <a:ln>
            <a:noFill/>
          </a:ln>
        </p:spPr>
        <p:txBody>
          <a:bodyPr wrap="square" rtlCol="0">
            <a:spAutoFit/>
          </a:bodyPr>
          <a:lstStyle/>
          <a:p>
            <a:pPr algn="ctr" rtl="0"/>
            <a:r>
              <a:rPr lang="mn" sz="800" dirty="0">
                <a:solidFill>
                  <a:prstClr val="black"/>
                </a:solidFill>
                <a:latin typeface="Arial" panose="020B0604020202020204" pitchFamily="34" charset="0"/>
                <a:ea typeface="游ゴシック" panose="020B0400000000000000" pitchFamily="50" charset="-128"/>
                <a:cs typeface="Arial" panose="020B0604020202020204" pitchFamily="34" charset="0"/>
              </a:rPr>
              <a:t>Үзлэгийн үеэр нэвтрэхийг хориглоно</a:t>
            </a:r>
            <a:endParaRPr lang="en-US" altLang="ja-JP" sz="80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a:p>
            <a:pPr algn="ctr" rtl="0"/>
            <a:r>
              <a:rPr lang="mn" sz="800" dirty="0">
                <a:solidFill>
                  <a:prstClr val="black"/>
                </a:solidFill>
                <a:latin typeface="Arial" panose="020B0604020202020204" pitchFamily="34" charset="0"/>
                <a:ea typeface="游ゴシック" panose="020B0400000000000000" pitchFamily="50" charset="-128"/>
                <a:cs typeface="Arial" panose="020B0604020202020204" pitchFamily="34" charset="0"/>
              </a:rPr>
              <a:t>(Барилгын ослоос урьдчилан сэргийлэх аюулгүй ажиллагааны нийтлэг тэмдэг, тэмдэглэгээ-Гадаад хэл дээр байрлуулах жишээ)</a:t>
            </a:r>
            <a:endParaRPr lang="ja-JP" altLang="en-US" sz="80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8884" y="3964809"/>
            <a:ext cx="1124343" cy="1910050"/>
          </a:xfrm>
          <a:prstGeom prst="rect">
            <a:avLst/>
          </a:prstGeom>
          <a:ln>
            <a:solidFill>
              <a:schemeClr val="tx1"/>
            </a:solidFill>
          </a:ln>
        </p:spPr>
      </p:pic>
      <p:sp>
        <p:nvSpPr>
          <p:cNvPr id="12" name="テキスト ボックス 1196">
            <a:extLst>
              <a:ext uri="{FF2B5EF4-FFF2-40B4-BE49-F238E27FC236}">
                <a16:creationId xmlns:a16="http://schemas.microsoft.com/office/drawing/2014/main" id="{1BEA6968-B037-4A5B-8602-038E80F62AC3}"/>
              </a:ext>
            </a:extLst>
          </p:cNvPr>
          <p:cNvSpPr txBox="1"/>
          <p:nvPr/>
        </p:nvSpPr>
        <p:spPr>
          <a:xfrm>
            <a:off x="2020325" y="1658207"/>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Үзлэг шалгалтын ангилал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197">
            <a:extLst>
              <a:ext uri="{FF2B5EF4-FFF2-40B4-BE49-F238E27FC236}">
                <a16:creationId xmlns:a16="http://schemas.microsoft.com/office/drawing/2014/main" id="{8C6A1F8F-FEB1-4494-8BDC-9160D2D44E79}"/>
              </a:ext>
            </a:extLst>
          </p:cNvPr>
          <p:cNvSpPr txBox="1"/>
          <p:nvPr/>
        </p:nvSpPr>
        <p:spPr>
          <a:xfrm>
            <a:off x="3113704" y="1649665"/>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Заалт</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198">
            <a:extLst>
              <a:ext uri="{FF2B5EF4-FFF2-40B4-BE49-F238E27FC236}">
                <a16:creationId xmlns:a16="http://schemas.microsoft.com/office/drawing/2014/main" id="{D4260A41-F864-4BBA-94DB-D3C89583701C}"/>
              </a:ext>
            </a:extLst>
          </p:cNvPr>
          <p:cNvSpPr txBox="1"/>
          <p:nvPr/>
        </p:nvSpPr>
        <p:spPr>
          <a:xfrm>
            <a:off x="4230078" y="1651237"/>
            <a:ext cx="1046771"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Хийх этгээд/ сертификат</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199">
            <a:extLst>
              <a:ext uri="{FF2B5EF4-FFF2-40B4-BE49-F238E27FC236}">
                <a16:creationId xmlns:a16="http://schemas.microsoft.com/office/drawing/2014/main" id="{2EEE54C7-95D0-43F6-847A-B72A38A8DA5C}"/>
              </a:ext>
            </a:extLst>
          </p:cNvPr>
          <p:cNvSpPr txBox="1"/>
          <p:nvPr/>
        </p:nvSpPr>
        <p:spPr>
          <a:xfrm>
            <a:off x="5772778" y="1639157"/>
            <a:ext cx="118570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Үзлэг, шалгалтын хүснэгтийг хадгалах хугацаа</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200">
            <a:extLst>
              <a:ext uri="{FF2B5EF4-FFF2-40B4-BE49-F238E27FC236}">
                <a16:creationId xmlns:a16="http://schemas.microsoft.com/office/drawing/2014/main" id="{1FCDBD7F-AF95-49A4-B12D-7D43A2CF077D}"/>
              </a:ext>
            </a:extLst>
          </p:cNvPr>
          <p:cNvSpPr txBox="1"/>
          <p:nvPr/>
        </p:nvSpPr>
        <p:spPr>
          <a:xfrm>
            <a:off x="1933964" y="2001463"/>
            <a:ext cx="923535" cy="233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Ажил эхлэхээс өмнөх үзлэг</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201">
            <a:extLst>
              <a:ext uri="{FF2B5EF4-FFF2-40B4-BE49-F238E27FC236}">
                <a16:creationId xmlns:a16="http://schemas.microsoft.com/office/drawing/2014/main" id="{CFDFACAF-43C8-4827-A624-0BCEE44A9375}"/>
              </a:ext>
            </a:extLst>
          </p:cNvPr>
          <p:cNvSpPr txBox="1"/>
          <p:nvPr/>
        </p:nvSpPr>
        <p:spPr>
          <a:xfrm>
            <a:off x="2034295" y="2422204"/>
            <a:ext cx="800100" cy="4155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Сайн дурын тогтмол шалгалт (teiki jishu kensa)</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(Сард 1 удаа)</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202">
            <a:extLst>
              <a:ext uri="{FF2B5EF4-FFF2-40B4-BE49-F238E27FC236}">
                <a16:creationId xmlns:a16="http://schemas.microsoft.com/office/drawing/2014/main" id="{AE7C4FD7-75D6-4045-8ABE-11C373F9DE9C}"/>
              </a:ext>
            </a:extLst>
          </p:cNvPr>
          <p:cNvSpPr txBox="1"/>
          <p:nvPr/>
        </p:nvSpPr>
        <p:spPr>
          <a:xfrm>
            <a:off x="1984174" y="3141362"/>
            <a:ext cx="836251" cy="4283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Тусгай сайн дурын үзлэг шалгалт</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(Жилд нэг удаа)</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203">
            <a:extLst>
              <a:ext uri="{FF2B5EF4-FFF2-40B4-BE49-F238E27FC236}">
                <a16:creationId xmlns:a16="http://schemas.microsoft.com/office/drawing/2014/main" id="{7916B50C-CE7F-464D-ACE8-3B5A33DB0583}"/>
              </a:ext>
            </a:extLst>
          </p:cNvPr>
          <p:cNvSpPr txBox="1"/>
          <p:nvPr/>
        </p:nvSpPr>
        <p:spPr>
          <a:xfrm>
            <a:off x="2981533" y="1884037"/>
            <a:ext cx="744250"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500" kern="100" dirty="0">
                <a:effectLst/>
                <a:latin typeface="Arial" panose="020B0604020202020204" pitchFamily="34" charset="0"/>
                <a:cs typeface="Arial" panose="020B0604020202020204" pitchFamily="34" charset="0"/>
              </a:rPr>
              <a:t>Хөдөлмөрийн аюулгүй байдал, эрүүл ахуйн журам 170 дугаар зүйл</a:t>
            </a:r>
          </a:p>
          <a:p>
            <a:pPr algn="r" rtl="0"/>
            <a:r>
              <a:rPr lang="mn" sz="500" kern="100" dirty="0">
                <a:effectLst/>
                <a:latin typeface="Arial" panose="020B0604020202020204" pitchFamily="34" charset="0"/>
                <a:cs typeface="Arial" panose="020B0604020202020204" pitchFamily="34" charset="0"/>
              </a:rPr>
              <a:t>171 дүгээр зүйл</a:t>
            </a:r>
          </a:p>
        </p:txBody>
      </p:sp>
      <p:sp>
        <p:nvSpPr>
          <p:cNvPr id="23" name="テキスト ボックス 1204">
            <a:extLst>
              <a:ext uri="{FF2B5EF4-FFF2-40B4-BE49-F238E27FC236}">
                <a16:creationId xmlns:a16="http://schemas.microsoft.com/office/drawing/2014/main" id="{CB38817F-0351-4D07-BF42-96FEDF9000C6}"/>
              </a:ext>
            </a:extLst>
          </p:cNvPr>
          <p:cNvSpPr txBox="1"/>
          <p:nvPr/>
        </p:nvSpPr>
        <p:spPr>
          <a:xfrm>
            <a:off x="2981533" y="2347391"/>
            <a:ext cx="744250"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600" kern="100">
                <a:effectLst/>
                <a:latin typeface="Arial" panose="020B0604020202020204" pitchFamily="34" charset="0"/>
                <a:cs typeface="Arial" panose="020B0604020202020204" pitchFamily="34" charset="0"/>
              </a:rPr>
              <a:t>Хөдөлмөрийн аюулгүй байдал, эрүүл ахуйн журам 168 дугаар зүйл</a:t>
            </a:r>
          </a:p>
          <a:p>
            <a:pPr algn="r" rtl="0"/>
            <a:r>
              <a:rPr lang="mn" sz="600" kern="100">
                <a:effectLst/>
                <a:latin typeface="Arial" panose="020B0604020202020204" pitchFamily="34" charset="0"/>
                <a:cs typeface="Arial" panose="020B0604020202020204" pitchFamily="34" charset="0"/>
              </a:rPr>
              <a:t>169 дүгээр зүйл</a:t>
            </a:r>
          </a:p>
          <a:p>
            <a:pPr algn="r" rtl="0"/>
            <a:r>
              <a:rPr lang="mn" sz="600" kern="100">
                <a:effectLst/>
                <a:latin typeface="Arial" panose="020B0604020202020204" pitchFamily="34" charset="0"/>
                <a:cs typeface="Arial" panose="020B0604020202020204" pitchFamily="34" charset="0"/>
              </a:rPr>
              <a:t>171 дүгээр зүйл</a:t>
            </a:r>
          </a:p>
        </p:txBody>
      </p:sp>
      <p:sp>
        <p:nvSpPr>
          <p:cNvPr id="25" name="テキスト ボックス 1205">
            <a:extLst>
              <a:ext uri="{FF2B5EF4-FFF2-40B4-BE49-F238E27FC236}">
                <a16:creationId xmlns:a16="http://schemas.microsoft.com/office/drawing/2014/main" id="{2E0092FF-1359-45AB-AEEE-C8BC14C3C0D4}"/>
              </a:ext>
            </a:extLst>
          </p:cNvPr>
          <p:cNvSpPr txBox="1"/>
          <p:nvPr/>
        </p:nvSpPr>
        <p:spPr>
          <a:xfrm>
            <a:off x="2991846" y="2941805"/>
            <a:ext cx="1080435"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cs typeface="Arial" panose="020B0604020202020204" pitchFamily="34" charset="0"/>
              </a:rPr>
              <a:t>  Хөдөлмөрийн аюулгүй байдал, эрүүл ахуйн журам 167 дугаар зүйл</a:t>
            </a:r>
          </a:p>
          <a:p>
            <a:pPr algn="l" rtl="0"/>
            <a:r>
              <a:rPr lang="mn" sz="500" kern="100">
                <a:effectLst/>
                <a:latin typeface="Arial" panose="020B0604020202020204" pitchFamily="34" charset="0"/>
                <a:cs typeface="Arial" panose="020B0604020202020204" pitchFamily="34" charset="0"/>
              </a:rPr>
              <a:t>     　     169 дүгээр зүйл</a:t>
            </a:r>
          </a:p>
          <a:p>
            <a:pPr algn="l" rtl="0"/>
            <a:r>
              <a:rPr lang="mn" sz="500" kern="100">
                <a:effectLst/>
                <a:latin typeface="Arial" panose="020B0604020202020204" pitchFamily="34" charset="0"/>
                <a:cs typeface="Arial" panose="020B0604020202020204" pitchFamily="34" charset="0"/>
              </a:rPr>
              <a:t>            169-2 дугаар зүйл</a:t>
            </a:r>
            <a:endParaRPr lang="ja-JP" sz="500" kern="100" dirty="0">
              <a:effectLst/>
              <a:latin typeface="Arial" panose="020B0604020202020204" pitchFamily="34" charset="0"/>
              <a:cs typeface="Arial" panose="020B0604020202020204" pitchFamily="34" charset="0"/>
            </a:endParaRPr>
          </a:p>
          <a:p>
            <a:pPr algn="l" rtl="0"/>
            <a:r>
              <a:rPr lang="mn" sz="500" kern="100">
                <a:effectLst/>
                <a:latin typeface="Arial" panose="020B0604020202020204" pitchFamily="34" charset="0"/>
                <a:cs typeface="Arial" panose="020B0604020202020204" pitchFamily="34" charset="0"/>
              </a:rPr>
              <a:t>            171 дүгээр зүйл</a:t>
            </a:r>
          </a:p>
        </p:txBody>
      </p:sp>
      <p:sp>
        <p:nvSpPr>
          <p:cNvPr id="26" name="テキスト ボックス 1206">
            <a:extLst>
              <a:ext uri="{FF2B5EF4-FFF2-40B4-BE49-F238E27FC236}">
                <a16:creationId xmlns:a16="http://schemas.microsoft.com/office/drawing/2014/main" id="{73D9536C-6DE1-4577-B775-3D935564C035}"/>
              </a:ext>
            </a:extLst>
          </p:cNvPr>
          <p:cNvSpPr txBox="1"/>
          <p:nvPr/>
        </p:nvSpPr>
        <p:spPr>
          <a:xfrm>
            <a:off x="4133649" y="1992795"/>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Жолооч/ Оператор</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207">
            <a:extLst>
              <a:ext uri="{FF2B5EF4-FFF2-40B4-BE49-F238E27FC236}">
                <a16:creationId xmlns:a16="http://schemas.microsoft.com/office/drawing/2014/main" id="{B80D4790-7835-4E6A-9827-23ADE5F2FBE9}"/>
              </a:ext>
            </a:extLst>
          </p:cNvPr>
          <p:cNvSpPr txBox="1"/>
          <p:nvPr/>
        </p:nvSpPr>
        <p:spPr>
          <a:xfrm>
            <a:off x="4133649" y="2411523"/>
            <a:ext cx="1229700"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Байгууллагаас (аюулгүй байдлын шинжээч) томилсон этгээд</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208">
            <a:extLst>
              <a:ext uri="{FF2B5EF4-FFF2-40B4-BE49-F238E27FC236}">
                <a16:creationId xmlns:a16="http://schemas.microsoft.com/office/drawing/2014/main" id="{6BA18965-1516-4011-B41D-DA37B1426A2B}"/>
              </a:ext>
            </a:extLst>
          </p:cNvPr>
          <p:cNvSpPr txBox="1"/>
          <p:nvPr/>
        </p:nvSpPr>
        <p:spPr>
          <a:xfrm>
            <a:off x="4148890" y="3135922"/>
            <a:ext cx="1014094" cy="397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Байгууллагын доторх байцаагч</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Мэргэшсэн байгууллагын байцаагч</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209">
            <a:extLst>
              <a:ext uri="{FF2B5EF4-FFF2-40B4-BE49-F238E27FC236}">
                <a16:creationId xmlns:a16="http://schemas.microsoft.com/office/drawing/2014/main" id="{40568F28-C60A-451B-B1DF-04BB68D1A9BE}"/>
              </a:ext>
            </a:extLst>
          </p:cNvPr>
          <p:cNvSpPr txBox="1"/>
          <p:nvPr/>
        </p:nvSpPr>
        <p:spPr>
          <a:xfrm>
            <a:off x="5493819" y="1885584"/>
            <a:ext cx="1779407" cy="3822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游ゴシック" panose="020B0400000000000000" pitchFamily="50" charset="-128"/>
                <a:cs typeface="Arial" panose="020B0604020202020204" pitchFamily="34" charset="0"/>
              </a:rPr>
              <a:t>※ Үзлэгийн хүснэгтийг машин механизмын ашиглалтын хугацаанд </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210">
            <a:extLst>
              <a:ext uri="{FF2B5EF4-FFF2-40B4-BE49-F238E27FC236}">
                <a16:creationId xmlns:a16="http://schemas.microsoft.com/office/drawing/2014/main" id="{FAD2F658-C57E-4B36-9A93-92BE499B2199}"/>
              </a:ext>
            </a:extLst>
          </p:cNvPr>
          <p:cNvSpPr txBox="1"/>
          <p:nvPr/>
        </p:nvSpPr>
        <p:spPr>
          <a:xfrm>
            <a:off x="5496699" y="2519829"/>
            <a:ext cx="1352550"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Үзлэгийн хүснэгтийг 3 жил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1211">
            <a:extLst>
              <a:ext uri="{FF2B5EF4-FFF2-40B4-BE49-F238E27FC236}">
                <a16:creationId xmlns:a16="http://schemas.microsoft.com/office/drawing/2014/main" id="{A8699A06-CDD6-479E-97D5-C06F0DF31FB6}"/>
              </a:ext>
            </a:extLst>
          </p:cNvPr>
          <p:cNvSpPr txBox="1"/>
          <p:nvPr/>
        </p:nvSpPr>
        <p:spPr>
          <a:xfrm>
            <a:off x="5474770" y="3133538"/>
            <a:ext cx="1610805" cy="3838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Үзлэгийн хүснэгтийг 3 жил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(Шалгасан тэмдэглэгээг хавсаргах)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815652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Өдөр тутмын үзлэг (nichijou tenken)-ийн журам Хөдөлгүүрийг асаахаас өмнө</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p:txBody>
      </p:sp>
      <p:sp>
        <p:nvSpPr>
          <p:cNvPr id="17" name="テキスト ボックス 16"/>
          <p:cNvSpPr txBox="1"/>
          <p:nvPr/>
        </p:nvSpPr>
        <p:spPr>
          <a:xfrm>
            <a:off x="2736649" y="1365505"/>
            <a:ext cx="3670702" cy="430887"/>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Гидравлик тосыг харагдах байдлаар нь ялгах аргачлал</a:t>
            </a:r>
          </a:p>
        </p:txBody>
      </p:sp>
      <p:sp>
        <p:nvSpPr>
          <p:cNvPr id="24" name="テキスト ボックス 23"/>
          <p:cNvSpPr txBox="1"/>
          <p:nvPr/>
        </p:nvSpPr>
        <p:spPr>
          <a:xfrm>
            <a:off x="818344" y="4185856"/>
            <a:ext cx="5314456"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Үзлэг, сэлбэлт хийх үеийн байрлалын жишээ</a:t>
            </a:r>
          </a:p>
        </p:txBody>
      </p:sp>
      <p:pic>
        <p:nvPicPr>
          <p:cNvPr id="3" name="図 2"/>
          <p:cNvPicPr>
            <a:picLocks noChangeAspect="1"/>
          </p:cNvPicPr>
          <p:nvPr/>
        </p:nvPicPr>
        <p:blipFill>
          <a:blip r:embed="rId3"/>
          <a:stretch>
            <a:fillRect/>
          </a:stretch>
        </p:blipFill>
        <p:spPr>
          <a:xfrm>
            <a:off x="937592" y="3071897"/>
            <a:ext cx="4771159" cy="1157077"/>
          </a:xfrm>
          <a:prstGeom prst="rect">
            <a:avLst/>
          </a:prstGeom>
        </p:spPr>
      </p:pic>
      <p:sp>
        <p:nvSpPr>
          <p:cNvPr id="14" name="テキスト ボックス 13"/>
          <p:cNvSpPr txBox="1"/>
          <p:nvPr/>
        </p:nvSpPr>
        <p:spPr>
          <a:xfrm>
            <a:off x="1248827" y="5991041"/>
            <a:ext cx="6951143"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Цахилгааны системд засвар үйлчилгээ хийхдээ батерейны (-) талыг салгах.</a:t>
            </a:r>
          </a:p>
        </p:txBody>
      </p:sp>
      <p:sp>
        <p:nvSpPr>
          <p:cNvPr id="12" name="テキスト ボックス 11"/>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100">
                <a:solidFill>
                  <a:prstClr val="black"/>
                </a:solidFill>
                <a:latin typeface="Arial" panose="020B0604020202020204" pitchFamily="34" charset="0"/>
                <a:cs typeface="Arial" panose="020B0604020202020204" pitchFamily="34" charset="0"/>
              </a:rPr>
              <a:t>Материалын 164-р хуудас/ Нэмэлт материалын 94-р хуудас</a:t>
            </a:r>
          </a:p>
        </p:txBody>
      </p:sp>
      <p:pic>
        <p:nvPicPr>
          <p:cNvPr id="8" name="図 7"/>
          <p:cNvPicPr>
            <a:picLocks noChangeAspect="1"/>
          </p:cNvPicPr>
          <p:nvPr/>
        </p:nvPicPr>
        <p:blipFill>
          <a:blip r:embed="rId4"/>
          <a:stretch>
            <a:fillRect/>
          </a:stretch>
        </p:blipFill>
        <p:spPr>
          <a:xfrm>
            <a:off x="2371724" y="1599579"/>
            <a:ext cx="4400552" cy="1525524"/>
          </a:xfrm>
          <a:prstGeom prst="rect">
            <a:avLst/>
          </a:prstGeom>
        </p:spPr>
      </p:pic>
      <p:pic>
        <p:nvPicPr>
          <p:cNvPr id="10" name="図 9"/>
          <p:cNvPicPr>
            <a:picLocks noChangeAspect="1"/>
          </p:cNvPicPr>
          <p:nvPr/>
        </p:nvPicPr>
        <p:blipFill>
          <a:blip r:embed="rId5"/>
          <a:stretch>
            <a:fillRect/>
          </a:stretch>
        </p:blipFill>
        <p:spPr>
          <a:xfrm>
            <a:off x="5827998" y="3103698"/>
            <a:ext cx="2636789" cy="1471858"/>
          </a:xfrm>
          <a:prstGeom prst="rect">
            <a:avLst/>
          </a:prstGeom>
        </p:spPr>
      </p:pic>
      <p:sp>
        <p:nvSpPr>
          <p:cNvPr id="15" name="テキスト ボックス 14"/>
          <p:cNvSpPr txBox="1"/>
          <p:nvPr/>
        </p:nvSpPr>
        <p:spPr>
          <a:xfrm>
            <a:off x="5638429" y="4521881"/>
            <a:ext cx="2821938"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Дугуйны үзлэг</a:t>
            </a:r>
          </a:p>
        </p:txBody>
      </p:sp>
      <p:pic>
        <p:nvPicPr>
          <p:cNvPr id="11" name="図 10"/>
          <p:cNvPicPr>
            <a:picLocks noChangeAspect="1"/>
          </p:cNvPicPr>
          <p:nvPr/>
        </p:nvPicPr>
        <p:blipFill>
          <a:blip r:embed="rId6"/>
          <a:stretch>
            <a:fillRect/>
          </a:stretch>
        </p:blipFill>
        <p:spPr>
          <a:xfrm>
            <a:off x="3105150" y="4570046"/>
            <a:ext cx="3248768" cy="1416130"/>
          </a:xfrm>
          <a:prstGeom prst="rect">
            <a:avLst/>
          </a:prstGeom>
        </p:spPr>
      </p:pic>
      <p:sp>
        <p:nvSpPr>
          <p:cNvPr id="7" name="正方形/長方形 6"/>
          <p:cNvSpPr/>
          <p:nvPr/>
        </p:nvSpPr>
        <p:spPr>
          <a:xfrm>
            <a:off x="5739956" y="5016846"/>
            <a:ext cx="1122218" cy="750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sz="1600">
              <a:latin typeface="Arial" panose="020B0604020202020204" pitchFamily="34" charset="0"/>
              <a:cs typeface="Arial" panose="020B0604020202020204" pitchFamily="34" charset="0"/>
            </a:endParaRPr>
          </a:p>
        </p:txBody>
      </p:sp>
      <p:sp>
        <p:nvSpPr>
          <p:cNvPr id="16" name="テキスト ボックス 1326">
            <a:extLst>
              <a:ext uri="{FF2B5EF4-FFF2-40B4-BE49-F238E27FC236}">
                <a16:creationId xmlns:a16="http://schemas.microsoft.com/office/drawing/2014/main" id="{9E0BFEE4-3849-4EB2-841A-A510FF34756C}"/>
              </a:ext>
            </a:extLst>
          </p:cNvPr>
          <p:cNvSpPr txBox="1"/>
          <p:nvPr/>
        </p:nvSpPr>
        <p:spPr>
          <a:xfrm>
            <a:off x="2512158" y="1696404"/>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Харагдах байдал</a:t>
            </a:r>
            <a:endParaRPr lang="ja-JP" sz="10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327">
            <a:extLst>
              <a:ext uri="{FF2B5EF4-FFF2-40B4-BE49-F238E27FC236}">
                <a16:creationId xmlns:a16="http://schemas.microsoft.com/office/drawing/2014/main" id="{C361BD47-D7F5-4008-9C44-4C3210B6C6E9}"/>
              </a:ext>
            </a:extLst>
          </p:cNvPr>
          <p:cNvSpPr txBox="1"/>
          <p:nvPr/>
        </p:nvSpPr>
        <p:spPr>
          <a:xfrm>
            <a:off x="4203171" y="1693709"/>
            <a:ext cx="610448"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Үнэр</a:t>
            </a:r>
            <a:endParaRPr lang="ja-JP" sz="10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9" name="テキスト ボックス 1328">
            <a:extLst>
              <a:ext uri="{FF2B5EF4-FFF2-40B4-BE49-F238E27FC236}">
                <a16:creationId xmlns:a16="http://schemas.microsoft.com/office/drawing/2014/main" id="{643167CF-9369-4FB8-912E-C451A9D75DBA}"/>
              </a:ext>
            </a:extLst>
          </p:cNvPr>
          <p:cNvSpPr txBox="1"/>
          <p:nvPr/>
        </p:nvSpPr>
        <p:spPr>
          <a:xfrm>
            <a:off x="4940830" y="168180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Шалтгаан</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329">
            <a:extLst>
              <a:ext uri="{FF2B5EF4-FFF2-40B4-BE49-F238E27FC236}">
                <a16:creationId xmlns:a16="http://schemas.microsoft.com/office/drawing/2014/main" id="{844E9833-70D4-4DB2-8FE6-636845C13731}"/>
              </a:ext>
            </a:extLst>
          </p:cNvPr>
          <p:cNvSpPr txBox="1"/>
          <p:nvPr/>
        </p:nvSpPr>
        <p:spPr>
          <a:xfrm>
            <a:off x="2535652" y="1999449"/>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Өнгө нь сүүн цагаан болж өөрчлөгдсөн</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330">
            <a:extLst>
              <a:ext uri="{FF2B5EF4-FFF2-40B4-BE49-F238E27FC236}">
                <a16:creationId xmlns:a16="http://schemas.microsoft.com/office/drawing/2014/main" id="{94BE2947-1FEA-40CA-BAEB-D0D8704E5365}"/>
              </a:ext>
            </a:extLst>
          </p:cNvPr>
          <p:cNvSpPr txBox="1"/>
          <p:nvPr/>
        </p:nvSpPr>
        <p:spPr>
          <a:xfrm>
            <a:off x="4203171" y="1990984"/>
            <a:ext cx="610448" cy="1706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Хэвийн</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331">
            <a:extLst>
              <a:ext uri="{FF2B5EF4-FFF2-40B4-BE49-F238E27FC236}">
                <a16:creationId xmlns:a16="http://schemas.microsoft.com/office/drawing/2014/main" id="{2FE70166-5E58-4DF2-AC4D-8549EB6A9768}"/>
              </a:ext>
            </a:extLst>
          </p:cNvPr>
          <p:cNvSpPr txBox="1"/>
          <p:nvPr/>
        </p:nvSpPr>
        <p:spPr>
          <a:xfrm>
            <a:off x="4966182" y="196137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Ус холилдсон</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332">
            <a:extLst>
              <a:ext uri="{FF2B5EF4-FFF2-40B4-BE49-F238E27FC236}">
                <a16:creationId xmlns:a16="http://schemas.microsoft.com/office/drawing/2014/main" id="{A0D0414F-7D6F-4050-ACC2-D69847F21239}"/>
              </a:ext>
            </a:extLst>
          </p:cNvPr>
          <p:cNvSpPr txBox="1"/>
          <p:nvPr/>
        </p:nvSpPr>
        <p:spPr>
          <a:xfrm>
            <a:off x="2512158" y="2273920"/>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Өнгө нь хар хүрэн болж өөрчлөгдсөн</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333">
            <a:extLst>
              <a:ext uri="{FF2B5EF4-FFF2-40B4-BE49-F238E27FC236}">
                <a16:creationId xmlns:a16="http://schemas.microsoft.com/office/drawing/2014/main" id="{7570148C-D009-47C8-AE77-2CA05D69787A}"/>
              </a:ext>
            </a:extLst>
          </p:cNvPr>
          <p:cNvSpPr txBox="1"/>
          <p:nvPr/>
        </p:nvSpPr>
        <p:spPr>
          <a:xfrm>
            <a:off x="4203171" y="2247046"/>
            <a:ext cx="610448" cy="206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Өмхий үнэртэй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334">
            <a:extLst>
              <a:ext uri="{FF2B5EF4-FFF2-40B4-BE49-F238E27FC236}">
                <a16:creationId xmlns:a16="http://schemas.microsoft.com/office/drawing/2014/main" id="{FC26F51B-79BF-496C-9CC6-8AE68CD0088B}"/>
              </a:ext>
            </a:extLst>
          </p:cNvPr>
          <p:cNvSpPr txBox="1"/>
          <p:nvPr/>
        </p:nvSpPr>
        <p:spPr>
          <a:xfrm>
            <a:off x="4940829" y="2258586"/>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Муудсан</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335">
            <a:extLst>
              <a:ext uri="{FF2B5EF4-FFF2-40B4-BE49-F238E27FC236}">
                <a16:creationId xmlns:a16="http://schemas.microsoft.com/office/drawing/2014/main" id="{E015F98A-CF84-4885-A7E6-7FA11E1E8FFB}"/>
              </a:ext>
            </a:extLst>
          </p:cNvPr>
          <p:cNvSpPr txBox="1"/>
          <p:nvPr/>
        </p:nvSpPr>
        <p:spPr>
          <a:xfrm>
            <a:off x="2535652" y="2551461"/>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Жижиг хар толботой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336">
            <a:extLst>
              <a:ext uri="{FF2B5EF4-FFF2-40B4-BE49-F238E27FC236}">
                <a16:creationId xmlns:a16="http://schemas.microsoft.com/office/drawing/2014/main" id="{885E94EB-CFE8-442C-8D38-357610B04FB6}"/>
              </a:ext>
            </a:extLst>
          </p:cNvPr>
          <p:cNvSpPr txBox="1"/>
          <p:nvPr/>
        </p:nvSpPr>
        <p:spPr>
          <a:xfrm>
            <a:off x="4203171" y="2565012"/>
            <a:ext cx="610448" cy="206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Хэвийн</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337">
            <a:extLst>
              <a:ext uri="{FF2B5EF4-FFF2-40B4-BE49-F238E27FC236}">
                <a16:creationId xmlns:a16="http://schemas.microsoft.com/office/drawing/2014/main" id="{FD16D5AC-94CF-4471-8C94-80F458EE2F78}"/>
              </a:ext>
            </a:extLst>
          </p:cNvPr>
          <p:cNvSpPr txBox="1"/>
          <p:nvPr/>
        </p:nvSpPr>
        <p:spPr>
          <a:xfrm>
            <a:off x="4940829" y="253669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Хогтой</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338">
            <a:extLst>
              <a:ext uri="{FF2B5EF4-FFF2-40B4-BE49-F238E27FC236}">
                <a16:creationId xmlns:a16="http://schemas.microsoft.com/office/drawing/2014/main" id="{6D78310C-623C-403A-B6CD-C620AE3C9D2B}"/>
              </a:ext>
            </a:extLst>
          </p:cNvPr>
          <p:cNvSpPr txBox="1"/>
          <p:nvPr/>
        </p:nvSpPr>
        <p:spPr>
          <a:xfrm>
            <a:off x="2451044" y="2834665"/>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Хөөсөрсөн</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1339">
            <a:extLst>
              <a:ext uri="{FF2B5EF4-FFF2-40B4-BE49-F238E27FC236}">
                <a16:creationId xmlns:a16="http://schemas.microsoft.com/office/drawing/2014/main" id="{8EA173E4-EFB7-4664-A71E-AD041AE7D2B2}"/>
              </a:ext>
            </a:extLst>
          </p:cNvPr>
          <p:cNvSpPr txBox="1"/>
          <p:nvPr/>
        </p:nvSpPr>
        <p:spPr>
          <a:xfrm>
            <a:off x="4203171" y="2834665"/>
            <a:ext cx="610448" cy="206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1340">
            <a:extLst>
              <a:ext uri="{FF2B5EF4-FFF2-40B4-BE49-F238E27FC236}">
                <a16:creationId xmlns:a16="http://schemas.microsoft.com/office/drawing/2014/main" id="{604B6FC1-573A-4AAA-9FCD-23B091A542B0}"/>
              </a:ext>
            </a:extLst>
          </p:cNvPr>
          <p:cNvSpPr txBox="1"/>
          <p:nvPr/>
        </p:nvSpPr>
        <p:spPr>
          <a:xfrm>
            <a:off x="4900867" y="285427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Хагас шингэн товуд холилдсон</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1341">
            <a:extLst>
              <a:ext uri="{FF2B5EF4-FFF2-40B4-BE49-F238E27FC236}">
                <a16:creationId xmlns:a16="http://schemas.microsoft.com/office/drawing/2014/main" id="{F9B99347-DA75-4953-ADBD-D0978024F90D}"/>
              </a:ext>
            </a:extLst>
          </p:cNvPr>
          <p:cNvSpPr txBox="1"/>
          <p:nvPr/>
        </p:nvSpPr>
        <p:spPr>
          <a:xfrm>
            <a:off x="3055125" y="3715841"/>
            <a:ext cx="389302" cy="1202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Сум</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1342">
            <a:extLst>
              <a:ext uri="{FF2B5EF4-FFF2-40B4-BE49-F238E27FC236}">
                <a16:creationId xmlns:a16="http://schemas.microsoft.com/office/drawing/2014/main" id="{0385B44C-EB55-49C9-B405-2D91D7DD8EFB}"/>
              </a:ext>
            </a:extLst>
          </p:cNvPr>
          <p:cNvSpPr txBox="1"/>
          <p:nvPr/>
        </p:nvSpPr>
        <p:spPr>
          <a:xfrm>
            <a:off x="2389304" y="3910363"/>
            <a:ext cx="421214" cy="15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Гар</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8952808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Өдөр тутмын үзлэг (nichijou tenken)-ийн журам Хөдөлгүүрийг асаасны дараа</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8479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17" name="テキスト ボックス 16"/>
          <p:cNvSpPr txBox="1"/>
          <p:nvPr/>
        </p:nvSpPr>
        <p:spPr>
          <a:xfrm>
            <a:off x="2736649" y="1365505"/>
            <a:ext cx="36707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Утааны өнгө, шалгуур</a:t>
            </a:r>
          </a:p>
        </p:txBody>
      </p:sp>
      <p:sp>
        <p:nvSpPr>
          <p:cNvPr id="10" name="テキスト ボックス 9"/>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170-р хуудас/ Нэмэлт материалын 94-р хуудас</a:t>
            </a:r>
          </a:p>
        </p:txBody>
      </p:sp>
      <p:pic>
        <p:nvPicPr>
          <p:cNvPr id="2" name="図 1"/>
          <p:cNvPicPr>
            <a:picLocks noChangeAspect="1"/>
          </p:cNvPicPr>
          <p:nvPr/>
        </p:nvPicPr>
        <p:blipFill>
          <a:blip r:embed="rId3"/>
          <a:stretch>
            <a:fillRect/>
          </a:stretch>
        </p:blipFill>
        <p:spPr>
          <a:xfrm>
            <a:off x="2509837" y="1635689"/>
            <a:ext cx="4124325" cy="1695450"/>
          </a:xfrm>
          <a:prstGeom prst="rect">
            <a:avLst/>
          </a:prstGeom>
        </p:spPr>
      </p:pic>
      <p:pic>
        <p:nvPicPr>
          <p:cNvPr id="3" name="図 2"/>
          <p:cNvPicPr>
            <a:picLocks noChangeAspect="1"/>
          </p:cNvPicPr>
          <p:nvPr/>
        </p:nvPicPr>
        <p:blipFill>
          <a:blip r:embed="rId4"/>
          <a:stretch>
            <a:fillRect/>
          </a:stretch>
        </p:blipFill>
        <p:spPr>
          <a:xfrm>
            <a:off x="671511" y="3843127"/>
            <a:ext cx="2878817" cy="1478121"/>
          </a:xfrm>
          <a:prstGeom prst="rect">
            <a:avLst/>
          </a:prstGeom>
        </p:spPr>
      </p:pic>
      <p:pic>
        <p:nvPicPr>
          <p:cNvPr id="5" name="図 4"/>
          <p:cNvPicPr>
            <a:picLocks noChangeAspect="1"/>
          </p:cNvPicPr>
          <p:nvPr/>
        </p:nvPicPr>
        <p:blipFill>
          <a:blip r:embed="rId5"/>
          <a:stretch>
            <a:fillRect/>
          </a:stretch>
        </p:blipFill>
        <p:spPr>
          <a:xfrm>
            <a:off x="3602715" y="3843127"/>
            <a:ext cx="2006022" cy="1464044"/>
          </a:xfrm>
          <a:prstGeom prst="rect">
            <a:avLst/>
          </a:prstGeom>
        </p:spPr>
      </p:pic>
      <p:pic>
        <p:nvPicPr>
          <p:cNvPr id="7" name="図 6"/>
          <p:cNvPicPr>
            <a:picLocks noChangeAspect="1"/>
          </p:cNvPicPr>
          <p:nvPr/>
        </p:nvPicPr>
        <p:blipFill>
          <a:blip r:embed="rId6"/>
          <a:stretch>
            <a:fillRect/>
          </a:stretch>
        </p:blipFill>
        <p:spPr>
          <a:xfrm>
            <a:off x="5589989" y="3857205"/>
            <a:ext cx="2780275" cy="1449966"/>
          </a:xfrm>
          <a:prstGeom prst="rect">
            <a:avLst/>
          </a:prstGeom>
        </p:spPr>
      </p:pic>
      <p:sp>
        <p:nvSpPr>
          <p:cNvPr id="14" name="テキスト ボックス 13"/>
          <p:cNvSpPr txBox="1"/>
          <p:nvPr/>
        </p:nvSpPr>
        <p:spPr>
          <a:xfrm>
            <a:off x="151743" y="5428751"/>
            <a:ext cx="36707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Авцуулах холбооны тохиргоо</a:t>
            </a:r>
          </a:p>
        </p:txBody>
      </p:sp>
      <p:sp>
        <p:nvSpPr>
          <p:cNvPr id="18" name="テキスト ボックス 17"/>
          <p:cNvSpPr txBox="1"/>
          <p:nvPr/>
        </p:nvSpPr>
        <p:spPr>
          <a:xfrm>
            <a:off x="2770375" y="5438237"/>
            <a:ext cx="36707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Ажиллагааны үзлэг</a:t>
            </a:r>
          </a:p>
        </p:txBody>
      </p:sp>
      <p:sp>
        <p:nvSpPr>
          <p:cNvPr id="19" name="テキスト ボックス 18"/>
          <p:cNvSpPr txBox="1"/>
          <p:nvPr/>
        </p:nvSpPr>
        <p:spPr>
          <a:xfrm>
            <a:off x="5144775" y="5447723"/>
            <a:ext cx="36707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Хураахдаа анхаарах зүйл</a:t>
            </a:r>
          </a:p>
        </p:txBody>
      </p:sp>
      <p:sp>
        <p:nvSpPr>
          <p:cNvPr id="13" name="テキスト ボックス 1344">
            <a:extLst>
              <a:ext uri="{FF2B5EF4-FFF2-40B4-BE49-F238E27FC236}">
                <a16:creationId xmlns:a16="http://schemas.microsoft.com/office/drawing/2014/main" id="{BE09ABA9-67AF-4EB6-B5C1-DE7D051A0569}"/>
              </a:ext>
            </a:extLst>
          </p:cNvPr>
          <p:cNvSpPr txBox="1"/>
          <p:nvPr/>
        </p:nvSpPr>
        <p:spPr>
          <a:xfrm>
            <a:off x="2638655" y="1711343"/>
            <a:ext cx="1041324" cy="2003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100" kern="100">
                <a:effectLst/>
                <a:latin typeface="Arial" panose="020B0604020202020204" pitchFamily="34" charset="0"/>
                <a:ea typeface="游ゴシック" panose="020B0400000000000000" pitchFamily="50" charset="-128"/>
                <a:cs typeface="Arial" panose="020B0604020202020204" pitchFamily="34" charset="0"/>
              </a:rPr>
              <a:t>Утааны өнгө</a:t>
            </a:r>
            <a:endParaRPr lang="ja-JP" sz="11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345">
            <a:extLst>
              <a:ext uri="{FF2B5EF4-FFF2-40B4-BE49-F238E27FC236}">
                <a16:creationId xmlns:a16="http://schemas.microsoft.com/office/drawing/2014/main" id="{FBC266C6-2D97-4A92-90D0-CC4EB895F92F}"/>
              </a:ext>
            </a:extLst>
          </p:cNvPr>
          <p:cNvSpPr txBox="1"/>
          <p:nvPr/>
        </p:nvSpPr>
        <p:spPr>
          <a:xfrm>
            <a:off x="4571999" y="1717794"/>
            <a:ext cx="1279342" cy="2003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100" kern="100">
                <a:effectLst/>
                <a:latin typeface="Arial" panose="020B0604020202020204" pitchFamily="34" charset="0"/>
                <a:ea typeface="游ゴシック" panose="020B0400000000000000" pitchFamily="50" charset="-128"/>
                <a:cs typeface="Arial" panose="020B0604020202020204" pitchFamily="34" charset="0"/>
              </a:rPr>
              <a:t>Шалгуур</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346">
            <a:extLst>
              <a:ext uri="{FF2B5EF4-FFF2-40B4-BE49-F238E27FC236}">
                <a16:creationId xmlns:a16="http://schemas.microsoft.com/office/drawing/2014/main" id="{B9654057-7446-4C59-BCF0-4AD00D6560EE}"/>
              </a:ext>
            </a:extLst>
          </p:cNvPr>
          <p:cNvSpPr txBox="1"/>
          <p:nvPr/>
        </p:nvSpPr>
        <p:spPr>
          <a:xfrm>
            <a:off x="2638655" y="2059418"/>
            <a:ext cx="1146255" cy="11454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100" kern="100">
                <a:effectLst/>
                <a:latin typeface="Arial" panose="020B0604020202020204" pitchFamily="34" charset="0"/>
                <a:ea typeface="游ゴシック" panose="020B0400000000000000" pitchFamily="50" charset="-128"/>
                <a:cs typeface="Arial" panose="020B0604020202020204" pitchFamily="34" charset="0"/>
              </a:rPr>
              <a:t>Хар</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1100" kern="100">
                <a:effectLst/>
                <a:latin typeface="Arial" panose="020B0604020202020204" pitchFamily="34" charset="0"/>
                <a:ea typeface="游ゴシック" panose="020B0400000000000000" pitchFamily="50" charset="-128"/>
                <a:cs typeface="Arial" panose="020B0604020202020204" pitchFamily="34" charset="0"/>
              </a:rPr>
              <a:t>Цайвар шар</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1100" kern="100">
                <a:effectLst/>
                <a:latin typeface="Arial" panose="020B0604020202020204" pitchFamily="34" charset="0"/>
                <a:ea typeface="游ゴシック" panose="020B0400000000000000" pitchFamily="50" charset="-128"/>
                <a:cs typeface="Arial" panose="020B0604020202020204" pitchFamily="34" charset="0"/>
              </a:rPr>
              <a:t>Цагаан/ хөх</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1100" kern="100">
                <a:effectLst/>
                <a:latin typeface="Arial" panose="020B0604020202020204" pitchFamily="34" charset="0"/>
                <a:ea typeface="游ゴシック" panose="020B0400000000000000" pitchFamily="50" charset="-128"/>
                <a:cs typeface="Arial" panose="020B0604020202020204" pitchFamily="34" charset="0"/>
              </a:rPr>
              <a:t>Саарал</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1100" kern="100">
                <a:effectLst/>
                <a:latin typeface="Arial" panose="020B0604020202020204" pitchFamily="34" charset="0"/>
                <a:ea typeface="游ゴシック" panose="020B0400000000000000" pitchFamily="50" charset="-128"/>
                <a:cs typeface="Arial" panose="020B0604020202020204" pitchFamily="34" charset="0"/>
              </a:rPr>
              <a:t>Өнгөгүй</a:t>
            </a:r>
            <a:endParaRPr lang="ja-JP" sz="11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347">
            <a:extLst>
              <a:ext uri="{FF2B5EF4-FFF2-40B4-BE49-F238E27FC236}">
                <a16:creationId xmlns:a16="http://schemas.microsoft.com/office/drawing/2014/main" id="{1AE56CCF-0E39-4288-83E8-13B7BFDCF768}"/>
              </a:ext>
            </a:extLst>
          </p:cNvPr>
          <p:cNvSpPr txBox="1"/>
          <p:nvPr/>
        </p:nvSpPr>
        <p:spPr>
          <a:xfrm>
            <a:off x="3920092" y="2018987"/>
            <a:ext cx="2615343" cy="11862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Агаар түлшний хольц их, дутуу шаталттай</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Агаар түлшний хольц бага</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Тос шатсан, хугацааны хувьд тохиромжгүй</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Агаар түлшний хольц их, түүнчлэн тос шатсан</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Агаар түлшний хольц тохиромжтой бөгөөд бүрэн шаталттай</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348">
            <a:extLst>
              <a:ext uri="{FF2B5EF4-FFF2-40B4-BE49-F238E27FC236}">
                <a16:creationId xmlns:a16="http://schemas.microsoft.com/office/drawing/2014/main" id="{2D634D33-D4B2-4F45-885D-C67EAD5B1356}"/>
              </a:ext>
            </a:extLst>
          </p:cNvPr>
          <p:cNvSpPr txBox="1"/>
          <p:nvPr/>
        </p:nvSpPr>
        <p:spPr>
          <a:xfrm>
            <a:off x="2204658" y="4357510"/>
            <a:ext cx="1398057" cy="7334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А: Педалыг бэхлэх өндөр</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В: Шалны хавтан хоорондын завсар</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C: Чөлөөт хөдөлгөөн</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　ABC: Гишгэх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934663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a:latin typeface="Meiryo UI" panose="020B0604030504040204" pitchFamily="50" charset="-128"/>
                <a:ea typeface="Meiryo UI" panose="020B0604030504040204" pitchFamily="50" charset="-128"/>
              </a:rPr>
              <a:t>Ажиллуулах явцад хэвийн бус байдал илрэх үеийн үзлэгийн журам</a:t>
            </a:r>
            <a:endParaRPr kumimoji="1" lang="ja-JP" altLang="en-US" sz="18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50000"/>
              </a:lnSpc>
              <a:buNone/>
            </a:pPr>
            <a:r>
              <a:rPr lang="mn" sz="1800">
                <a:latin typeface="Meiryo UI" panose="020B0604030504040204" pitchFamily="50" charset="-128"/>
                <a:ea typeface="Meiryo UI" panose="020B0604030504040204" pitchFamily="50" charset="-128"/>
              </a:rPr>
              <a:t>Ажиллуулах үеэр барилгын машин механизм эвдэрсэн мэт санагдвал,</a:t>
            </a:r>
            <a:r>
              <a:rPr lang="en-US" altLang="ja-JP" sz="1800" dirty="0">
                <a:latin typeface="Meiryo UI" panose="020B0604030504040204" pitchFamily="50" charset="-128"/>
                <a:ea typeface="Meiryo UI" panose="020B0604030504040204" pitchFamily="50" charset="-128"/>
              </a:rPr>
              <a:t/>
            </a:r>
            <a:br>
              <a:rPr lang="en-US" altLang="ja-JP" sz="1800" dirty="0">
                <a:latin typeface="Meiryo UI" panose="020B0604030504040204" pitchFamily="50" charset="-128"/>
                <a:ea typeface="Meiryo UI" panose="020B0604030504040204" pitchFamily="50" charset="-128"/>
              </a:rPr>
            </a:br>
            <a:r>
              <a:rPr lang="mn" sz="1800">
                <a:solidFill>
                  <a:srgbClr val="FF0000"/>
                </a:solidFill>
                <a:latin typeface="Meiryo UI" panose="020B0604030504040204" pitchFamily="50" charset="-128"/>
                <a:ea typeface="Meiryo UI" panose="020B0604030504040204" pitchFamily="50" charset="-128"/>
              </a:rPr>
              <a:t>машин механизмыг даруй хавтгай гадаргуу дээр зогсоон,</a:t>
            </a:r>
            <a:endParaRPr lang="en-US" altLang="ja-JP" sz="1800" dirty="0">
              <a:latin typeface="Meiryo UI" panose="020B0604030504040204" pitchFamily="50" charset="-128"/>
              <a:ea typeface="Meiryo UI" panose="020B0604030504040204" pitchFamily="50" charset="-128"/>
            </a:endParaRPr>
          </a:p>
          <a:p>
            <a:pPr marL="0" indent="0" rtl="0">
              <a:lnSpc>
                <a:spcPct val="150000"/>
              </a:lnSpc>
              <a:buNone/>
            </a:pPr>
            <a:r>
              <a:rPr lang="mn" sz="1800">
                <a:latin typeface="Meiryo UI" panose="020B0604030504040204" pitchFamily="50" charset="-128"/>
                <a:ea typeface="Meiryo UI" panose="020B0604030504040204" pitchFamily="50" charset="-128"/>
              </a:rPr>
              <a:t>гэмтэлтэй хэсгийн талаар хариуцсан хүнд мэдэгдэж,</a:t>
            </a:r>
            <a:r>
              <a:rPr lang="en-US" altLang="ja-JP" sz="1800" dirty="0">
                <a:latin typeface="Meiryo UI" panose="020B0604030504040204" pitchFamily="50" charset="-128"/>
                <a:ea typeface="Meiryo UI" panose="020B0604030504040204" pitchFamily="50" charset="-128"/>
              </a:rPr>
              <a:t/>
            </a:r>
            <a:br>
              <a:rPr lang="en-US" altLang="ja-JP" sz="1800" dirty="0">
                <a:latin typeface="Meiryo UI" panose="020B0604030504040204" pitchFamily="50" charset="-128"/>
                <a:ea typeface="Meiryo UI" panose="020B0604030504040204" pitchFamily="50" charset="-128"/>
              </a:rPr>
            </a:br>
            <a:r>
              <a:rPr lang="mn" sz="1800">
                <a:latin typeface="Meiryo UI" panose="020B0604030504040204" pitchFamily="50" charset="-128"/>
                <a:ea typeface="Meiryo UI" panose="020B0604030504040204" pitchFamily="50" charset="-128"/>
              </a:rPr>
              <a:t>засварласны дараа ажлыг гүйцэтгэх шаардлагатай.</a:t>
            </a:r>
            <a:endParaRPr lang="en-US" altLang="ja-JP" sz="18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4425950" y="6456842"/>
            <a:ext cx="4570213" cy="261610"/>
          </a:xfrm>
          <a:prstGeom prst="rect">
            <a:avLst/>
          </a:prstGeom>
          <a:noFill/>
          <a:ln>
            <a:solidFill>
              <a:schemeClr val="tx1"/>
            </a:solidFill>
          </a:ln>
        </p:spPr>
        <p:txBody>
          <a:bodyPr wrap="square" rtlCol="0">
            <a:spAutoFit/>
          </a:bodyPr>
          <a:lstStyle/>
          <a:p>
            <a:pPr algn="r" rtl="0"/>
            <a:r>
              <a:rPr lang="mn" sz="1050">
                <a:solidFill>
                  <a:prstClr val="black"/>
                </a:solidFill>
              </a:rPr>
              <a:t>Материалын 172-р хуудас/ Нэмэлт материалын 98-р хуудас</a:t>
            </a:r>
          </a:p>
        </p:txBody>
      </p:sp>
    </p:spTree>
    <p:extLst>
      <p:ext uri="{BB962C8B-B14F-4D97-AF65-F5344CB8AC3E}">
        <p14:creationId xmlns:p14="http://schemas.microsoft.com/office/powerpoint/2010/main" val="14272625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mn" sz="3200">
                <a:latin typeface="Arial" panose="020B0604020202020204" pitchFamily="34" charset="0"/>
                <a:ea typeface="ＭＳ Ｐゴシック" panose="020B0600070205080204" pitchFamily="50" charset="-128"/>
                <a:cs typeface="Arial" panose="020B0604020202020204" pitchFamily="34" charset="0"/>
              </a:rPr>
              <a:t>8-р бүлэг Аюулгүй жолоодлогын дүрэм, дохио өгөх, зохицуулалт хийх удирдамж</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88593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Тээврийн хэрэгсэлд суурилсан барилгын машин механизмтай холбоотой нэр томъёо 1 ・ ・ ・ Ажлын тоног төхөөрөмж</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054600" y="6452605"/>
            <a:ext cx="3941562" cy="253916"/>
          </a:xfrm>
          <a:prstGeom prst="rect">
            <a:avLst/>
          </a:prstGeom>
          <a:noFill/>
          <a:ln>
            <a:solidFill>
              <a:schemeClr val="tx1"/>
            </a:solidFill>
          </a:ln>
        </p:spPr>
        <p:txBody>
          <a:bodyPr wrap="square" rtlCol="0">
            <a:spAutoFit/>
          </a:bodyPr>
          <a:lstStyle/>
          <a:p>
            <a:pPr algn="r" rtl="0"/>
            <a:r>
              <a:rPr lang="mn" sz="1050" dirty="0">
                <a:solidFill>
                  <a:prstClr val="black"/>
                </a:solidFill>
                <a:latin typeface="Arial" panose="020B0604020202020204" pitchFamily="34" charset="0"/>
                <a:cs typeface="Arial" panose="020B0604020202020204" pitchFamily="34" charset="0"/>
              </a:rPr>
              <a:t>Материалын 10-р хуудас/ Нэмэлт материалын 10-р хуудас</a:t>
            </a:r>
          </a:p>
        </p:txBody>
      </p:sp>
      <p:pic>
        <p:nvPicPr>
          <p:cNvPr id="3" name="図 2"/>
          <p:cNvPicPr>
            <a:picLocks noChangeAspect="1"/>
          </p:cNvPicPr>
          <p:nvPr/>
        </p:nvPicPr>
        <p:blipFill>
          <a:blip r:embed="rId3"/>
          <a:stretch>
            <a:fillRect/>
          </a:stretch>
        </p:blipFill>
        <p:spPr>
          <a:xfrm>
            <a:off x="1460919" y="1548245"/>
            <a:ext cx="6222162" cy="3761510"/>
          </a:xfrm>
          <a:prstGeom prst="rect">
            <a:avLst/>
          </a:prstGeom>
        </p:spPr>
      </p:pic>
      <p:sp>
        <p:nvSpPr>
          <p:cNvPr id="7" name="テキスト ボックス 493">
            <a:extLst>
              <a:ext uri="{FF2B5EF4-FFF2-40B4-BE49-F238E27FC236}">
                <a16:creationId xmlns:a16="http://schemas.microsoft.com/office/drawing/2014/main" id="{B979A897-6799-4492-B87E-5C0935417982}"/>
              </a:ext>
            </a:extLst>
          </p:cNvPr>
          <p:cNvSpPr txBox="1"/>
          <p:nvPr/>
        </p:nvSpPr>
        <p:spPr>
          <a:xfrm>
            <a:off x="2801620" y="3658553"/>
            <a:ext cx="1452880" cy="4879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1600" kern="100" dirty="0">
                <a:effectLst/>
                <a:latin typeface="Arial" panose="020B0604020202020204" pitchFamily="34" charset="0"/>
                <a:cs typeface="Arial" panose="020B0604020202020204" pitchFamily="34" charset="0"/>
              </a:rPr>
              <a:t>Ажлын тоног төхөөрөмж</a:t>
            </a:r>
            <a:endParaRPr lang="ja-JP" sz="2000" kern="1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1904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Аюулгүй жолоодлогын дүрэм</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175-р хуудас/ Нэмэлт материалын 99-р хуудас</a:t>
            </a:r>
          </a:p>
        </p:txBody>
      </p:sp>
      <p:sp>
        <p:nvSpPr>
          <p:cNvPr id="10" name="テキスト ボックス 9"/>
          <p:cNvSpPr txBox="1"/>
          <p:nvPr/>
        </p:nvSpPr>
        <p:spPr>
          <a:xfrm>
            <a:off x="3136510" y="3383527"/>
            <a:ext cx="2832878"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Буухдаа хөдөлгүүрийг унтраах</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pic>
        <p:nvPicPr>
          <p:cNvPr id="3" name="図 2"/>
          <p:cNvPicPr>
            <a:picLocks noChangeAspect="1"/>
          </p:cNvPicPr>
          <p:nvPr/>
        </p:nvPicPr>
        <p:blipFill>
          <a:blip r:embed="rId3"/>
          <a:stretch>
            <a:fillRect/>
          </a:stretch>
        </p:blipFill>
        <p:spPr>
          <a:xfrm>
            <a:off x="2565009" y="1381124"/>
            <a:ext cx="4024313" cy="1966867"/>
          </a:xfrm>
          <a:prstGeom prst="rect">
            <a:avLst/>
          </a:prstGeom>
        </p:spPr>
      </p:pic>
      <p:pic>
        <p:nvPicPr>
          <p:cNvPr id="5" name="図 4"/>
          <p:cNvPicPr>
            <a:picLocks noChangeAspect="1"/>
          </p:cNvPicPr>
          <p:nvPr/>
        </p:nvPicPr>
        <p:blipFill>
          <a:blip r:embed="rId4"/>
          <a:stretch>
            <a:fillRect/>
          </a:stretch>
        </p:blipFill>
        <p:spPr>
          <a:xfrm>
            <a:off x="2571749" y="3802239"/>
            <a:ext cx="3962400" cy="2276475"/>
          </a:xfrm>
          <a:prstGeom prst="rect">
            <a:avLst/>
          </a:prstGeom>
        </p:spPr>
      </p:pic>
      <p:sp>
        <p:nvSpPr>
          <p:cNvPr id="15" name="テキスト ボックス 14"/>
          <p:cNvSpPr txBox="1"/>
          <p:nvPr/>
        </p:nvSpPr>
        <p:spPr>
          <a:xfrm>
            <a:off x="3136510" y="5999054"/>
            <a:ext cx="2832878"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Үзлэгийн дүнг шалгах</a:t>
            </a:r>
          </a:p>
        </p:txBody>
      </p:sp>
    </p:spTree>
    <p:extLst>
      <p:ext uri="{BB962C8B-B14F-4D97-AF65-F5344CB8AC3E}">
        <p14:creationId xmlns:p14="http://schemas.microsoft.com/office/powerpoint/2010/main" val="3158708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893763" rtl="0">
              <a:buNone/>
            </a:pPr>
            <a:endParaRPr lang="en-US" altLang="ja-JP" sz="1400" dirty="0">
              <a:latin typeface="Arial" panose="020B0604020202020204" pitchFamily="34" charset="0"/>
              <a:ea typeface="Meiryo UI" panose="020B0604030504040204" pitchFamily="50" charset="-128"/>
              <a:cs typeface="Arial" panose="020B0604020202020204" pitchFamily="34" charset="0"/>
            </a:endParaRPr>
          </a:p>
          <a:p>
            <a:pPr marL="893763" indent="-354013" rtl="0">
              <a:buNone/>
            </a:pPr>
            <a:r>
              <a:rPr lang="mn" sz="1400" dirty="0">
                <a:latin typeface="Arial" panose="020B0604020202020204" pitchFamily="34" charset="0"/>
                <a:ea typeface="Meiryo UI" panose="020B0604030504040204" pitchFamily="50" charset="-128"/>
                <a:cs typeface="Arial" panose="020B0604020202020204" pitchFamily="34" charset="0"/>
              </a:rPr>
              <a:t>&lt;Шүглэн дохио&gt;			 &lt;Дуут дохио&gt;</a:t>
            </a:r>
          </a:p>
          <a:p>
            <a:pPr marL="893763" indent="-354013" rtl="0">
              <a:buNone/>
            </a:pPr>
            <a:r>
              <a:rPr lang="mn" sz="1400" dirty="0">
                <a:latin typeface="Arial" panose="020B0604020202020204" pitchFamily="34" charset="0"/>
                <a:ea typeface="Meiryo UI" panose="020B0604030504040204" pitchFamily="50" charset="-128"/>
                <a:cs typeface="Arial" panose="020B0604020202020204" pitchFamily="34" charset="0"/>
              </a:rPr>
              <a:t>• Аюулгүй: 2 удаа богино шүгэлдэх, давтах	• Аюулгүй: Зүгээрээ (orai), Зүгээрээ (orai)</a:t>
            </a:r>
          </a:p>
          <a:p>
            <a:pPr marL="893763" indent="-354013" rtl="0">
              <a:buNone/>
            </a:pPr>
            <a:r>
              <a:rPr lang="mn" sz="1400" dirty="0">
                <a:latin typeface="Arial" panose="020B0604020202020204" pitchFamily="34" charset="0"/>
                <a:ea typeface="Meiryo UI" panose="020B0604030504040204" pitchFamily="50" charset="-128"/>
                <a:cs typeface="Arial" panose="020B0604020202020204" pitchFamily="34" charset="0"/>
              </a:rPr>
              <a:t>• Зогс: Уртаар шүгэлдэх			• Зогс: Зогс (stoppu)</a:t>
            </a:r>
          </a:p>
        </p:txBody>
      </p:sp>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Дохио өгөх, зохицуулалт хийх удирдамж</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53916"/>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179-р хуудас/ Нэмэлт материалын 101-р хуудас</a:t>
            </a:r>
          </a:p>
        </p:txBody>
      </p:sp>
      <p:sp>
        <p:nvSpPr>
          <p:cNvPr id="17" name="テキスト ボックス 16"/>
          <p:cNvSpPr txBox="1"/>
          <p:nvPr/>
        </p:nvSpPr>
        <p:spPr>
          <a:xfrm>
            <a:off x="1759255" y="3533490"/>
            <a:ext cx="6044318" cy="415498"/>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Зохицуулагч нь жолооч/оператор эсвэл ажлын механизмаас харахад амархан танигдах хувцас өмсөж, мэдэгдэхүйц байрлалд зогсож ажиллана.</a:t>
            </a:r>
          </a:p>
        </p:txBody>
      </p:sp>
      <p:pic>
        <p:nvPicPr>
          <p:cNvPr id="2" name="図 1"/>
          <p:cNvPicPr>
            <a:picLocks noChangeAspect="1"/>
          </p:cNvPicPr>
          <p:nvPr/>
        </p:nvPicPr>
        <p:blipFill>
          <a:blip r:embed="rId3"/>
          <a:stretch>
            <a:fillRect/>
          </a:stretch>
        </p:blipFill>
        <p:spPr>
          <a:xfrm>
            <a:off x="3948113" y="1385305"/>
            <a:ext cx="1254568" cy="2034034"/>
          </a:xfrm>
          <a:prstGeom prst="rect">
            <a:avLst/>
          </a:prstGeom>
        </p:spPr>
      </p:pic>
    </p:spTree>
    <p:extLst>
      <p:ext uri="{BB962C8B-B14F-4D97-AF65-F5344CB8AC3E}">
        <p14:creationId xmlns:p14="http://schemas.microsoft.com/office/powerpoint/2010/main" val="415257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a:bodyPr>
          <a:lstStyle/>
          <a:p>
            <a:pPr marL="1257300" indent="-1257300" rtl="0"/>
            <a:r>
              <a:rPr lang="mn" sz="3200">
                <a:latin typeface="Arial" panose="020B0604020202020204" pitchFamily="34" charset="0"/>
                <a:ea typeface="ＭＳ Ｐゴシック" panose="020B0600070205080204" pitchFamily="50" charset="-128"/>
                <a:cs typeface="Arial" panose="020B0604020202020204" pitchFamily="34" charset="0"/>
              </a:rPr>
              <a:t>9-р бүлэг Хүч ба цахилгааны талаарх мэдлэг</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186633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Хүчний момент</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181-р хуудас/ Нэмэлт материалын 102-р хуудас</a:t>
            </a:r>
          </a:p>
        </p:txBody>
      </p:sp>
      <p:sp>
        <p:nvSpPr>
          <p:cNvPr id="17" name="テキスト ボックス 16"/>
          <p:cNvSpPr txBox="1"/>
          <p:nvPr/>
        </p:nvSpPr>
        <p:spPr>
          <a:xfrm>
            <a:off x="3825234" y="3129138"/>
            <a:ext cx="1493532"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Хүчний момент</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10" name="テキスト ボックス 9"/>
          <p:cNvSpPr txBox="1"/>
          <p:nvPr/>
        </p:nvSpPr>
        <p:spPr>
          <a:xfrm>
            <a:off x="4123302" y="6061454"/>
            <a:ext cx="1493532"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Уналтын үйлчлэл</a:t>
            </a:r>
          </a:p>
        </p:txBody>
      </p:sp>
      <p:pic>
        <p:nvPicPr>
          <p:cNvPr id="3" name="図 2"/>
          <p:cNvPicPr>
            <a:picLocks noChangeAspect="1"/>
          </p:cNvPicPr>
          <p:nvPr/>
        </p:nvPicPr>
        <p:blipFill>
          <a:blip r:embed="rId3"/>
          <a:stretch>
            <a:fillRect/>
          </a:stretch>
        </p:blipFill>
        <p:spPr>
          <a:xfrm>
            <a:off x="2809874" y="1344083"/>
            <a:ext cx="3524252" cy="1855232"/>
          </a:xfrm>
          <a:prstGeom prst="rect">
            <a:avLst/>
          </a:prstGeom>
        </p:spPr>
      </p:pic>
      <p:pic>
        <p:nvPicPr>
          <p:cNvPr id="7" name="図 6"/>
          <p:cNvPicPr>
            <a:picLocks noChangeAspect="1"/>
          </p:cNvPicPr>
          <p:nvPr/>
        </p:nvPicPr>
        <p:blipFill>
          <a:blip r:embed="rId4"/>
          <a:stretch>
            <a:fillRect/>
          </a:stretch>
        </p:blipFill>
        <p:spPr>
          <a:xfrm>
            <a:off x="2286000" y="3941706"/>
            <a:ext cx="4572000" cy="2143125"/>
          </a:xfrm>
          <a:prstGeom prst="rect">
            <a:avLst/>
          </a:prstGeom>
        </p:spPr>
      </p:pic>
      <p:sp>
        <p:nvSpPr>
          <p:cNvPr id="11" name="テキスト ボックス 1350">
            <a:extLst>
              <a:ext uri="{FF2B5EF4-FFF2-40B4-BE49-F238E27FC236}">
                <a16:creationId xmlns:a16="http://schemas.microsoft.com/office/drawing/2014/main" id="{AB5EB357-4996-47A4-BD9C-DF0A936E4E39}"/>
              </a:ext>
            </a:extLst>
          </p:cNvPr>
          <p:cNvSpPr txBox="1"/>
          <p:nvPr/>
        </p:nvSpPr>
        <p:spPr>
          <a:xfrm>
            <a:off x="2853684" y="5713783"/>
            <a:ext cx="971550" cy="1762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Шанага хүртэлх урт</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351">
            <a:extLst>
              <a:ext uri="{FF2B5EF4-FFF2-40B4-BE49-F238E27FC236}">
                <a16:creationId xmlns:a16="http://schemas.microsoft.com/office/drawing/2014/main" id="{C60C2F78-B49E-413D-AB20-A72019FF8A46}"/>
              </a:ext>
            </a:extLst>
          </p:cNvPr>
          <p:cNvSpPr txBox="1"/>
          <p:nvPr/>
        </p:nvSpPr>
        <p:spPr>
          <a:xfrm>
            <a:off x="4016146" y="5319063"/>
            <a:ext cx="915423" cy="2261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Уналтын цэг</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352">
            <a:extLst>
              <a:ext uri="{FF2B5EF4-FFF2-40B4-BE49-F238E27FC236}">
                <a16:creationId xmlns:a16="http://schemas.microsoft.com/office/drawing/2014/main" id="{402AB60F-6CD8-4346-A117-3A62C9586B4D}"/>
              </a:ext>
            </a:extLst>
          </p:cNvPr>
          <p:cNvSpPr txBox="1"/>
          <p:nvPr/>
        </p:nvSpPr>
        <p:spPr>
          <a:xfrm>
            <a:off x="4931569" y="5554164"/>
            <a:ext cx="736903" cy="1596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Машины даац</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4205824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Масс ба харьцангуй нягт</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188-р хуудас/ Нэмэлт материалын 103-р хуудас</a:t>
            </a:r>
          </a:p>
        </p:txBody>
      </p:sp>
      <p:sp>
        <p:nvSpPr>
          <p:cNvPr id="17" name="テキスト ボックス 16"/>
          <p:cNvSpPr txBox="1"/>
          <p:nvPr/>
        </p:nvSpPr>
        <p:spPr>
          <a:xfrm>
            <a:off x="1090612" y="3228894"/>
            <a:ext cx="3340151" cy="253916"/>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Объектын нэгж эзлэхүүний масс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5119610" y="1287152"/>
            <a:ext cx="33362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Эзлэхүүний товч томъё</a:t>
            </a:r>
          </a:p>
        </p:txBody>
      </p:sp>
      <p:pic>
        <p:nvPicPr>
          <p:cNvPr id="2" name="図 1"/>
          <p:cNvPicPr>
            <a:picLocks noChangeAspect="1"/>
          </p:cNvPicPr>
          <p:nvPr/>
        </p:nvPicPr>
        <p:blipFill>
          <a:blip r:embed="rId3"/>
          <a:stretch>
            <a:fillRect/>
          </a:stretch>
        </p:blipFill>
        <p:spPr>
          <a:xfrm>
            <a:off x="674343" y="3429693"/>
            <a:ext cx="4347164" cy="1737492"/>
          </a:xfrm>
          <a:prstGeom prst="rect">
            <a:avLst/>
          </a:prstGeom>
        </p:spPr>
      </p:pic>
      <p:sp>
        <p:nvSpPr>
          <p:cNvPr id="12" name="テキスト ボックス 11"/>
          <p:cNvSpPr txBox="1"/>
          <p:nvPr/>
        </p:nvSpPr>
        <p:spPr>
          <a:xfrm>
            <a:off x="673406" y="5167185"/>
            <a:ext cx="4210948" cy="577081"/>
          </a:xfrm>
          <a:prstGeom prst="rect">
            <a:avLst/>
          </a:prstGeom>
          <a:noFill/>
          <a:ln>
            <a:noFill/>
          </a:ln>
        </p:spPr>
        <p:txBody>
          <a:bodyPr wrap="square" rtlCol="0">
            <a:spAutoFit/>
          </a:bodyPr>
          <a:lstStyle/>
          <a:p>
            <a:pPr marL="266700" indent="-266700" rtl="0"/>
            <a:r>
              <a:rPr lang="mn" sz="1050">
                <a:solidFill>
                  <a:prstClr val="black"/>
                </a:solidFill>
                <a:latin typeface="Arial" panose="020B0604020202020204" pitchFamily="34" charset="0"/>
                <a:cs typeface="Arial" panose="020B0604020202020204" pitchFamily="34" charset="0"/>
              </a:rPr>
              <a:t>Жич) Модон материалын масс нь хуурай үеийн масс юм. Шороо, хайрга, элс, шохой, коксын хувьд тодорхой нэгжийн масс</a:t>
            </a:r>
          </a:p>
        </p:txBody>
      </p:sp>
      <p:pic>
        <p:nvPicPr>
          <p:cNvPr id="5" name="図 4"/>
          <p:cNvPicPr>
            <a:picLocks noChangeAspect="1"/>
          </p:cNvPicPr>
          <p:nvPr/>
        </p:nvPicPr>
        <p:blipFill>
          <a:blip r:embed="rId4"/>
          <a:stretch>
            <a:fillRect/>
          </a:stretch>
        </p:blipFill>
        <p:spPr>
          <a:xfrm>
            <a:off x="5263243" y="1545382"/>
            <a:ext cx="3048936" cy="4786202"/>
          </a:xfrm>
          <a:prstGeom prst="rect">
            <a:avLst/>
          </a:prstGeom>
        </p:spPr>
      </p:pic>
      <p:sp>
        <p:nvSpPr>
          <p:cNvPr id="10" name="テキスト ボックス 9"/>
          <p:cNvSpPr txBox="1"/>
          <p:nvPr/>
        </p:nvSpPr>
        <p:spPr>
          <a:xfrm>
            <a:off x="820882" y="2148983"/>
            <a:ext cx="4106496" cy="584775"/>
          </a:xfrm>
          <a:prstGeom prst="rect">
            <a:avLst/>
          </a:prstGeom>
          <a:noFill/>
          <a:ln>
            <a:noFill/>
          </a:ln>
        </p:spPr>
        <p:txBody>
          <a:bodyPr wrap="square" rtlCol="0">
            <a:spAutoFit/>
          </a:bodyPr>
          <a:lstStyle/>
          <a:p>
            <a:pPr algn="ctr" rtl="0"/>
            <a:r>
              <a:rPr lang="mn" sz="1600">
                <a:solidFill>
                  <a:prstClr val="black"/>
                </a:solidFill>
                <a:latin typeface="Arial" panose="020B0604020202020204" pitchFamily="34" charset="0"/>
                <a:cs typeface="Arial" panose="020B0604020202020204" pitchFamily="34" charset="0"/>
              </a:rPr>
              <a:t>Объектын масс = эзлэхүүн x харьцангуй нягт</a:t>
            </a:r>
          </a:p>
        </p:txBody>
      </p:sp>
      <p:sp>
        <p:nvSpPr>
          <p:cNvPr id="11" name="テキスト ボックス 1353">
            <a:extLst>
              <a:ext uri="{FF2B5EF4-FFF2-40B4-BE49-F238E27FC236}">
                <a16:creationId xmlns:a16="http://schemas.microsoft.com/office/drawing/2014/main" id="{FF4772A5-BF9B-4502-9D6D-4574E8220977}"/>
              </a:ext>
            </a:extLst>
          </p:cNvPr>
          <p:cNvSpPr txBox="1"/>
          <p:nvPr/>
        </p:nvSpPr>
        <p:spPr>
          <a:xfrm>
            <a:off x="831821" y="3464145"/>
            <a:ext cx="583058" cy="21623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Обьектын төрөл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354">
            <a:extLst>
              <a:ext uri="{FF2B5EF4-FFF2-40B4-BE49-F238E27FC236}">
                <a16:creationId xmlns:a16="http://schemas.microsoft.com/office/drawing/2014/main" id="{038E5978-2D7A-40C5-8B34-FF3CB7041B6A}"/>
              </a:ext>
            </a:extLst>
          </p:cNvPr>
          <p:cNvSpPr txBox="1"/>
          <p:nvPr/>
        </p:nvSpPr>
        <p:spPr>
          <a:xfrm>
            <a:off x="1589182" y="3508194"/>
            <a:ext cx="1258743"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ＭＳ Ｐゴシック" panose="020B0600070205080204" pitchFamily="50" charset="-128"/>
                <a:cs typeface="Arial" panose="020B0604020202020204" pitchFamily="34" charset="0"/>
              </a:rPr>
              <a:t>1м</a:t>
            </a:r>
            <a:r>
              <a:rPr lang="mn" sz="700" kern="100" baseline="30000">
                <a:effectLst/>
                <a:latin typeface="Arial" panose="020B0604020202020204" pitchFamily="34" charset="0"/>
                <a:ea typeface="ＭＳ Ｐゴシック" panose="020B0600070205080204" pitchFamily="50" charset="-128"/>
                <a:cs typeface="Arial" panose="020B0604020202020204" pitchFamily="34" charset="0"/>
              </a:rPr>
              <a:t>3</a:t>
            </a:r>
            <a:r>
              <a:rPr lang="mn" sz="700" kern="100">
                <a:effectLst/>
                <a:latin typeface="Arial" panose="020B0604020202020204" pitchFamily="34" charset="0"/>
                <a:ea typeface="游ゴシック" panose="020B0400000000000000" pitchFamily="50" charset="-128"/>
                <a:cs typeface="Arial" panose="020B0604020202020204" pitchFamily="34" charset="0"/>
              </a:rPr>
              <a:t>-т ногдох масс (тн)</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355">
            <a:extLst>
              <a:ext uri="{FF2B5EF4-FFF2-40B4-BE49-F238E27FC236}">
                <a16:creationId xmlns:a16="http://schemas.microsoft.com/office/drawing/2014/main" id="{042E14FC-D408-4C49-8184-6FC3993B5BD5}"/>
              </a:ext>
            </a:extLst>
          </p:cNvPr>
          <p:cNvSpPr txBox="1"/>
          <p:nvPr/>
        </p:nvSpPr>
        <p:spPr>
          <a:xfrm>
            <a:off x="2993849" y="3459905"/>
            <a:ext cx="583058" cy="2080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Обьектын төрөл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356">
            <a:extLst>
              <a:ext uri="{FF2B5EF4-FFF2-40B4-BE49-F238E27FC236}">
                <a16:creationId xmlns:a16="http://schemas.microsoft.com/office/drawing/2014/main" id="{90530EA4-5462-45D3-9281-35BD1068F1E6}"/>
              </a:ext>
            </a:extLst>
          </p:cNvPr>
          <p:cNvSpPr txBox="1"/>
          <p:nvPr/>
        </p:nvSpPr>
        <p:spPr>
          <a:xfrm>
            <a:off x="3709983" y="3496294"/>
            <a:ext cx="1258743" cy="1452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ＭＳ Ｐゴシック" panose="020B0600070205080204" pitchFamily="50" charset="-128"/>
                <a:cs typeface="Arial" panose="020B0604020202020204" pitchFamily="34" charset="0"/>
              </a:rPr>
              <a:t>1м</a:t>
            </a:r>
            <a:r>
              <a:rPr lang="mn" sz="700" kern="100" baseline="30000" dirty="0">
                <a:effectLst/>
                <a:latin typeface="Arial" panose="020B0604020202020204" pitchFamily="34" charset="0"/>
                <a:ea typeface="ＭＳ Ｐゴシック" panose="020B0600070205080204" pitchFamily="50" charset="-128"/>
                <a:cs typeface="Arial" panose="020B0604020202020204" pitchFamily="34" charset="0"/>
              </a:rPr>
              <a:t>3</a:t>
            </a:r>
            <a:r>
              <a:rPr lang="mn" sz="700" kern="100" dirty="0">
                <a:effectLst/>
                <a:latin typeface="Arial" panose="020B0604020202020204" pitchFamily="34" charset="0"/>
                <a:ea typeface="游ゴシック" panose="020B0400000000000000" pitchFamily="50" charset="-128"/>
                <a:cs typeface="Arial" panose="020B0604020202020204" pitchFamily="34" charset="0"/>
              </a:rPr>
              <a:t>-т ногдох масс (тн)</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357">
            <a:extLst>
              <a:ext uri="{FF2B5EF4-FFF2-40B4-BE49-F238E27FC236}">
                <a16:creationId xmlns:a16="http://schemas.microsoft.com/office/drawing/2014/main" id="{42D3C9EB-87C7-4A85-93F3-11B188FBA531}"/>
              </a:ext>
            </a:extLst>
          </p:cNvPr>
          <p:cNvSpPr txBox="1"/>
          <p:nvPr/>
        </p:nvSpPr>
        <p:spPr>
          <a:xfrm>
            <a:off x="751185" y="3725804"/>
            <a:ext cx="744329" cy="8549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300"/>
              </a:lnSpc>
            </a:pPr>
            <a:r>
              <a:rPr lang="mn" sz="700" kern="100" dirty="0">
                <a:latin typeface="Arial" panose="020B0604020202020204" pitchFamily="34" charset="0"/>
                <a:ea typeface="游ゴシック" panose="020B0400000000000000" pitchFamily="50" charset="-128"/>
                <a:cs typeface="Arial" panose="020B0604020202020204" pitchFamily="34" charset="0"/>
              </a:rPr>
              <a:t>Хар тугалга</a:t>
            </a:r>
            <a:endParaRPr lang="ja-JP" altLang="en-US" sz="700" kern="100" dirty="0">
              <a:latin typeface="Arial" panose="020B0604020202020204" pitchFamily="34" charset="0"/>
              <a:ea typeface="游ゴシック" panose="020B0400000000000000" pitchFamily="50" charset="-128"/>
              <a:cs typeface="Arial" panose="020B0604020202020204" pitchFamily="34" charset="0"/>
            </a:endParaRPr>
          </a:p>
          <a:p>
            <a:pPr algn="ctr">
              <a:lnSpc>
                <a:spcPts val="1300"/>
              </a:lnSpc>
            </a:pPr>
            <a:r>
              <a:rPr lang="mn" sz="700" kern="100" dirty="0">
                <a:latin typeface="Arial" panose="020B0604020202020204" pitchFamily="34" charset="0"/>
                <a:ea typeface="游ゴシック" panose="020B0400000000000000" pitchFamily="50" charset="-128"/>
                <a:cs typeface="Arial" panose="020B0604020202020204" pitchFamily="34" charset="0"/>
              </a:rPr>
              <a:t>Зэс</a:t>
            </a:r>
            <a:endParaRPr lang="ja-JP" altLang="en-US" sz="700" kern="100" dirty="0">
              <a:latin typeface="Arial" panose="020B0604020202020204" pitchFamily="34" charset="0"/>
              <a:ea typeface="游ゴシック" panose="020B0400000000000000" pitchFamily="50" charset="-128"/>
              <a:cs typeface="Arial" panose="020B0604020202020204" pitchFamily="34" charset="0"/>
            </a:endParaRPr>
          </a:p>
          <a:p>
            <a:pPr algn="ctr">
              <a:lnSpc>
                <a:spcPts val="1300"/>
              </a:lnSpc>
            </a:pPr>
            <a:r>
              <a:rPr lang="mn" sz="700" kern="100" dirty="0">
                <a:latin typeface="Arial" panose="020B0604020202020204" pitchFamily="34" charset="0"/>
                <a:ea typeface="游ゴシック" panose="020B0400000000000000" pitchFamily="50" charset="-128"/>
                <a:cs typeface="Arial" panose="020B0604020202020204" pitchFamily="34" charset="0"/>
              </a:rPr>
              <a:t>Ган</a:t>
            </a:r>
            <a:endParaRPr lang="ja-JP" altLang="en-US" sz="700" kern="100" dirty="0">
              <a:latin typeface="Arial" panose="020B0604020202020204" pitchFamily="34" charset="0"/>
              <a:ea typeface="游ゴシック" panose="020B0400000000000000" pitchFamily="50" charset="-128"/>
              <a:cs typeface="Arial" panose="020B0604020202020204" pitchFamily="34" charset="0"/>
            </a:endParaRPr>
          </a:p>
          <a:p>
            <a:pPr algn="ctr">
              <a:lnSpc>
                <a:spcPts val="1300"/>
              </a:lnSpc>
            </a:pPr>
            <a:r>
              <a:rPr lang="mn" sz="700" kern="100" dirty="0">
                <a:latin typeface="Arial" panose="020B0604020202020204" pitchFamily="34" charset="0"/>
                <a:ea typeface="游ゴシック" panose="020B0400000000000000" pitchFamily="50" charset="-128"/>
                <a:cs typeface="Arial" panose="020B0604020202020204" pitchFamily="34" charset="0"/>
              </a:rPr>
              <a:t>Цутгамал төмөр</a:t>
            </a:r>
            <a:endParaRPr lang="ja-JP" altLang="en-US" sz="700" kern="100" dirty="0">
              <a:latin typeface="Arial" panose="020B0604020202020204" pitchFamily="34" charset="0"/>
              <a:ea typeface="游ゴシック" panose="020B0400000000000000" pitchFamily="50" charset="-128"/>
              <a:cs typeface="Arial" panose="020B0604020202020204" pitchFamily="34" charset="0"/>
            </a:endParaRPr>
          </a:p>
          <a:p>
            <a:pPr algn="ctr">
              <a:lnSpc>
                <a:spcPts val="1300"/>
              </a:lnSpc>
            </a:pPr>
            <a:r>
              <a:rPr lang="mn" sz="700" kern="100" dirty="0">
                <a:latin typeface="Arial" panose="020B0604020202020204" pitchFamily="34" charset="0"/>
                <a:ea typeface="游ゴシック" panose="020B0400000000000000" pitchFamily="50" charset="-128"/>
                <a:cs typeface="Arial" panose="020B0604020202020204" pitchFamily="34" charset="0"/>
              </a:rPr>
              <a:t>Хөнгөн цагаан</a:t>
            </a:r>
            <a:endParaRPr lang="ja-JP" altLang="en-US" sz="700" kern="100" dirty="0">
              <a:latin typeface="Arial" panose="020B0604020202020204" pitchFamily="34" charset="0"/>
              <a:ea typeface="游ゴシック" panose="020B0400000000000000" pitchFamily="50" charset="-128"/>
              <a:cs typeface="Arial" panose="020B0604020202020204" pitchFamily="34" charset="0"/>
            </a:endParaRPr>
          </a:p>
        </p:txBody>
      </p:sp>
      <p:sp>
        <p:nvSpPr>
          <p:cNvPr id="19" name="テキスト ボックス 1358">
            <a:extLst>
              <a:ext uri="{FF2B5EF4-FFF2-40B4-BE49-F238E27FC236}">
                <a16:creationId xmlns:a16="http://schemas.microsoft.com/office/drawing/2014/main" id="{08D530B2-C6D4-401D-8E25-FB74825F220E}"/>
              </a:ext>
            </a:extLst>
          </p:cNvPr>
          <p:cNvSpPr txBox="1"/>
          <p:nvPr/>
        </p:nvSpPr>
        <p:spPr>
          <a:xfrm>
            <a:off x="791705" y="4626195"/>
            <a:ext cx="744329" cy="4955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300"/>
              </a:lnSpc>
            </a:pPr>
            <a:r>
              <a:rPr lang="mn" sz="700" kern="100" dirty="0">
                <a:latin typeface="Arial" panose="020B0604020202020204" pitchFamily="34" charset="0"/>
                <a:ea typeface="游ゴシック" panose="020B0400000000000000" pitchFamily="50" charset="-128"/>
                <a:cs typeface="Arial" panose="020B0604020202020204" pitchFamily="34" charset="0"/>
              </a:rPr>
              <a:t>Бетон</a:t>
            </a:r>
            <a:endParaRPr lang="ja-JP" altLang="en-US" sz="700" kern="100" dirty="0">
              <a:latin typeface="Arial" panose="020B0604020202020204" pitchFamily="34" charset="0"/>
              <a:ea typeface="游ゴシック" panose="020B0400000000000000" pitchFamily="50" charset="-128"/>
              <a:cs typeface="Arial" panose="020B0604020202020204" pitchFamily="34" charset="0"/>
            </a:endParaRPr>
          </a:p>
          <a:p>
            <a:pPr algn="ctr">
              <a:lnSpc>
                <a:spcPts val="1300"/>
              </a:lnSpc>
            </a:pPr>
            <a:r>
              <a:rPr lang="mn" sz="700" kern="100" dirty="0">
                <a:latin typeface="Arial" panose="020B0604020202020204" pitchFamily="34" charset="0"/>
                <a:ea typeface="游ゴシック" panose="020B0400000000000000" pitchFamily="50" charset="-128"/>
                <a:cs typeface="Arial" panose="020B0604020202020204" pitchFamily="34" charset="0"/>
              </a:rPr>
              <a:t>Шороо</a:t>
            </a:r>
            <a:endParaRPr lang="ja-JP" altLang="en-US" sz="700" kern="100" dirty="0">
              <a:latin typeface="Arial" panose="020B0604020202020204" pitchFamily="34" charset="0"/>
              <a:ea typeface="游ゴシック" panose="020B0400000000000000" pitchFamily="50" charset="-128"/>
              <a:cs typeface="Arial" panose="020B0604020202020204" pitchFamily="34" charset="0"/>
            </a:endParaRPr>
          </a:p>
          <a:p>
            <a:pPr algn="ctr">
              <a:lnSpc>
                <a:spcPts val="1300"/>
              </a:lnSpc>
            </a:pPr>
            <a:r>
              <a:rPr lang="mn" sz="700" kern="100" dirty="0">
                <a:latin typeface="Arial" panose="020B0604020202020204" pitchFamily="34" charset="0"/>
                <a:ea typeface="游ゴシック" panose="020B0400000000000000" pitchFamily="50" charset="-128"/>
                <a:cs typeface="Arial" panose="020B0604020202020204" pitchFamily="34" charset="0"/>
              </a:rPr>
              <a:t>Хайрга</a:t>
            </a:r>
            <a:endParaRPr lang="ja-JP" altLang="en-US" sz="700" kern="100" dirty="0">
              <a:latin typeface="Arial" panose="020B0604020202020204" pitchFamily="34" charset="0"/>
              <a:ea typeface="游ゴシック" panose="020B0400000000000000" pitchFamily="50" charset="-128"/>
              <a:cs typeface="Arial" panose="020B0604020202020204" pitchFamily="34" charset="0"/>
            </a:endParaRPr>
          </a:p>
        </p:txBody>
      </p:sp>
      <p:sp>
        <p:nvSpPr>
          <p:cNvPr id="20" name="テキスト ボックス 1359">
            <a:extLst>
              <a:ext uri="{FF2B5EF4-FFF2-40B4-BE49-F238E27FC236}">
                <a16:creationId xmlns:a16="http://schemas.microsoft.com/office/drawing/2014/main" id="{74241C55-30D1-4D1B-B1C6-AA79D78315CD}"/>
              </a:ext>
            </a:extLst>
          </p:cNvPr>
          <p:cNvSpPr txBox="1"/>
          <p:nvPr/>
        </p:nvSpPr>
        <p:spPr>
          <a:xfrm>
            <a:off x="2935681" y="3713387"/>
            <a:ext cx="744329" cy="49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300"/>
              </a:lnSpc>
            </a:pPr>
            <a:r>
              <a:rPr lang="mn" sz="700" kern="100" dirty="0">
                <a:latin typeface="Arial" panose="020B0604020202020204" pitchFamily="34" charset="0"/>
                <a:ea typeface="游ゴシック" panose="020B0400000000000000" pitchFamily="50" charset="-128"/>
                <a:cs typeface="Arial" panose="020B0604020202020204" pitchFamily="34" charset="0"/>
              </a:rPr>
              <a:t>Элс</a:t>
            </a:r>
            <a:endParaRPr lang="ja-JP" altLang="en-US" sz="700" kern="100" dirty="0">
              <a:latin typeface="Arial" panose="020B0604020202020204" pitchFamily="34" charset="0"/>
              <a:ea typeface="游ゴシック" panose="020B0400000000000000" pitchFamily="50" charset="-128"/>
              <a:cs typeface="Arial" panose="020B0604020202020204" pitchFamily="34" charset="0"/>
            </a:endParaRPr>
          </a:p>
          <a:p>
            <a:pPr algn="ctr">
              <a:lnSpc>
                <a:spcPts val="1300"/>
              </a:lnSpc>
            </a:pPr>
            <a:r>
              <a:rPr lang="mn" sz="700" kern="100" dirty="0">
                <a:latin typeface="Arial" panose="020B0604020202020204" pitchFamily="34" charset="0"/>
                <a:ea typeface="游ゴシック" panose="020B0400000000000000" pitchFamily="50" charset="-128"/>
                <a:cs typeface="Arial" panose="020B0604020202020204" pitchFamily="34" charset="0"/>
              </a:rPr>
              <a:t>Шохой (нунтаг)</a:t>
            </a:r>
            <a:endParaRPr lang="ja-JP" altLang="en-US" sz="700" kern="100" dirty="0">
              <a:latin typeface="Arial" panose="020B0604020202020204" pitchFamily="34" charset="0"/>
              <a:ea typeface="游ゴシック" panose="020B0400000000000000" pitchFamily="50" charset="-128"/>
              <a:cs typeface="Arial" panose="020B0604020202020204" pitchFamily="34" charset="0"/>
            </a:endParaRPr>
          </a:p>
          <a:p>
            <a:pPr algn="ctr">
              <a:lnSpc>
                <a:spcPts val="1300"/>
              </a:lnSpc>
            </a:pPr>
            <a:r>
              <a:rPr lang="mn" sz="700" kern="100" dirty="0">
                <a:latin typeface="Arial" panose="020B0604020202020204" pitchFamily="34" charset="0"/>
                <a:ea typeface="游ゴシック" panose="020B0400000000000000" pitchFamily="50" charset="-128"/>
                <a:cs typeface="Arial" panose="020B0604020202020204" pitchFamily="34" charset="0"/>
              </a:rPr>
              <a:t>Кокс</a:t>
            </a:r>
            <a:endParaRPr lang="ja-JP" altLang="en-US" sz="700" kern="100" dirty="0">
              <a:latin typeface="Arial" panose="020B0604020202020204" pitchFamily="34" charset="0"/>
              <a:ea typeface="游ゴシック" panose="020B0400000000000000" pitchFamily="50" charset="-128"/>
              <a:cs typeface="Arial" panose="020B0604020202020204" pitchFamily="34" charset="0"/>
            </a:endParaRPr>
          </a:p>
        </p:txBody>
      </p:sp>
      <p:sp>
        <p:nvSpPr>
          <p:cNvPr id="21" name="テキスト ボックス 1360">
            <a:extLst>
              <a:ext uri="{FF2B5EF4-FFF2-40B4-BE49-F238E27FC236}">
                <a16:creationId xmlns:a16="http://schemas.microsoft.com/office/drawing/2014/main" id="{A0BF46C5-646D-47D4-BDA8-A311C2820C6A}"/>
              </a:ext>
            </a:extLst>
          </p:cNvPr>
          <p:cNvSpPr txBox="1"/>
          <p:nvPr/>
        </p:nvSpPr>
        <p:spPr>
          <a:xfrm>
            <a:off x="2913213" y="4276308"/>
            <a:ext cx="744329" cy="8681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300"/>
              </a:lnSpc>
            </a:pPr>
            <a:r>
              <a:rPr lang="mn" sz="700" kern="100" dirty="0">
                <a:effectLst/>
                <a:latin typeface="Arial" panose="020B0604020202020204" pitchFamily="34" charset="0"/>
                <a:ea typeface="游ゴシック" panose="020B0400000000000000" pitchFamily="50" charset="-128"/>
                <a:cs typeface="Arial" panose="020B0604020202020204" pitchFamily="34" charset="0"/>
              </a:rPr>
              <a:t>Царс</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lnSpc>
                <a:spcPts val="1300"/>
              </a:lnSpc>
            </a:pPr>
            <a:r>
              <a:rPr lang="mn" sz="700" kern="100" dirty="0">
                <a:effectLst/>
                <a:latin typeface="Arial" panose="020B0604020202020204" pitchFamily="34" charset="0"/>
                <a:ea typeface="游ゴシック" panose="020B0400000000000000" pitchFamily="50" charset="-128"/>
                <a:cs typeface="Arial" panose="020B0604020202020204" pitchFamily="34" charset="0"/>
              </a:rPr>
              <a:t>Нарс</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lnSpc>
                <a:spcPts val="1300"/>
              </a:lnSpc>
            </a:pPr>
            <a:r>
              <a:rPr lang="mn" sz="700" kern="100" dirty="0">
                <a:effectLst/>
                <a:latin typeface="Arial" panose="020B0604020202020204" pitchFamily="34" charset="0"/>
                <a:ea typeface="游ゴシック" panose="020B0400000000000000" pitchFamily="50" charset="-128"/>
                <a:cs typeface="Arial" panose="020B0604020202020204" pitchFamily="34" charset="0"/>
              </a:rPr>
              <a:t>Хуш</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lnSpc>
                <a:spcPts val="1300"/>
              </a:lnSpc>
            </a:pPr>
            <a:r>
              <a:rPr lang="mn" sz="700" kern="100" dirty="0">
                <a:effectLst/>
                <a:latin typeface="Arial" panose="020B0604020202020204" pitchFamily="34" charset="0"/>
                <a:ea typeface="游ゴシック" panose="020B0400000000000000" pitchFamily="50" charset="-128"/>
                <a:cs typeface="Arial" panose="020B0604020202020204" pitchFamily="34" charset="0"/>
              </a:rPr>
              <a:t>Кипр</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lnSpc>
                <a:spcPts val="1300"/>
              </a:lnSpc>
            </a:pPr>
            <a:r>
              <a:rPr lang="mn" sz="500" kern="100" dirty="0">
                <a:effectLst/>
                <a:latin typeface="Arial" panose="020B0604020202020204" pitchFamily="34" charset="0"/>
                <a:ea typeface="游ゴシック" panose="020B0400000000000000" pitchFamily="50" charset="-128"/>
                <a:cs typeface="Arial" panose="020B0604020202020204" pitchFamily="34" charset="0"/>
              </a:rPr>
              <a:t>Адамын мод (Paulownia)</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361">
            <a:extLst>
              <a:ext uri="{FF2B5EF4-FFF2-40B4-BE49-F238E27FC236}">
                <a16:creationId xmlns:a16="http://schemas.microsoft.com/office/drawing/2014/main" id="{CE45238B-C753-4381-B486-6C0A8908B609}"/>
              </a:ext>
            </a:extLst>
          </p:cNvPr>
          <p:cNvSpPr txBox="1"/>
          <p:nvPr/>
        </p:nvSpPr>
        <p:spPr>
          <a:xfrm>
            <a:off x="5535657" y="1634431"/>
            <a:ext cx="995045"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Юмны хэлбэр дүрс</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362">
            <a:extLst>
              <a:ext uri="{FF2B5EF4-FFF2-40B4-BE49-F238E27FC236}">
                <a16:creationId xmlns:a16="http://schemas.microsoft.com/office/drawing/2014/main" id="{50BCCF86-91B6-4039-BD4F-838FE2DB9312}"/>
              </a:ext>
            </a:extLst>
          </p:cNvPr>
          <p:cNvSpPr txBox="1"/>
          <p:nvPr/>
        </p:nvSpPr>
        <p:spPr>
          <a:xfrm>
            <a:off x="5337855" y="1818076"/>
            <a:ext cx="561975"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Нэршил</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363">
            <a:extLst>
              <a:ext uri="{FF2B5EF4-FFF2-40B4-BE49-F238E27FC236}">
                <a16:creationId xmlns:a16="http://schemas.microsoft.com/office/drawing/2014/main" id="{8786C8A2-ECB1-47EA-8292-9B535A1F8DFF}"/>
              </a:ext>
            </a:extLst>
          </p:cNvPr>
          <p:cNvSpPr txBox="1"/>
          <p:nvPr/>
        </p:nvSpPr>
        <p:spPr>
          <a:xfrm>
            <a:off x="5302829" y="214629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Тэгш өнцөгт</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364">
            <a:extLst>
              <a:ext uri="{FF2B5EF4-FFF2-40B4-BE49-F238E27FC236}">
                <a16:creationId xmlns:a16="http://schemas.microsoft.com/office/drawing/2014/main" id="{C22B859E-8C70-4BAC-BEEE-74636759544C}"/>
              </a:ext>
            </a:extLst>
          </p:cNvPr>
          <p:cNvSpPr txBox="1"/>
          <p:nvPr/>
        </p:nvSpPr>
        <p:spPr>
          <a:xfrm>
            <a:off x="5298982" y="2600932"/>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Цилиндр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365">
            <a:extLst>
              <a:ext uri="{FF2B5EF4-FFF2-40B4-BE49-F238E27FC236}">
                <a16:creationId xmlns:a16="http://schemas.microsoft.com/office/drawing/2014/main" id="{1CF88FE7-820B-4E80-8D34-870B32892051}"/>
              </a:ext>
            </a:extLst>
          </p:cNvPr>
          <p:cNvSpPr txBox="1"/>
          <p:nvPr/>
        </p:nvSpPr>
        <p:spPr>
          <a:xfrm>
            <a:off x="5288419" y="310387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Диск</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366">
            <a:extLst>
              <a:ext uri="{FF2B5EF4-FFF2-40B4-BE49-F238E27FC236}">
                <a16:creationId xmlns:a16="http://schemas.microsoft.com/office/drawing/2014/main" id="{A8FA2A32-B031-451F-B129-98A515B9559C}"/>
              </a:ext>
            </a:extLst>
          </p:cNvPr>
          <p:cNvSpPr txBox="1"/>
          <p:nvPr/>
        </p:nvSpPr>
        <p:spPr>
          <a:xfrm>
            <a:off x="5295136" y="3540139"/>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Бөмбөлөг</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367">
            <a:extLst>
              <a:ext uri="{FF2B5EF4-FFF2-40B4-BE49-F238E27FC236}">
                <a16:creationId xmlns:a16="http://schemas.microsoft.com/office/drawing/2014/main" id="{5ACCCCDA-BDC0-49BA-AA10-879CFE51FD05}"/>
              </a:ext>
            </a:extLst>
          </p:cNvPr>
          <p:cNvSpPr txBox="1"/>
          <p:nvPr/>
        </p:nvSpPr>
        <p:spPr>
          <a:xfrm>
            <a:off x="5293499" y="402716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Хагас бөмбөлөг</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368">
            <a:extLst>
              <a:ext uri="{FF2B5EF4-FFF2-40B4-BE49-F238E27FC236}">
                <a16:creationId xmlns:a16="http://schemas.microsoft.com/office/drawing/2014/main" id="{1F95F2EE-C3CC-4FB3-9B76-F0A39FF1690C}"/>
              </a:ext>
            </a:extLst>
          </p:cNvPr>
          <p:cNvSpPr txBox="1"/>
          <p:nvPr/>
        </p:nvSpPr>
        <p:spPr>
          <a:xfrm>
            <a:off x="5288419" y="451357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Конус</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1369">
            <a:extLst>
              <a:ext uri="{FF2B5EF4-FFF2-40B4-BE49-F238E27FC236}">
                <a16:creationId xmlns:a16="http://schemas.microsoft.com/office/drawing/2014/main" id="{4297BFC7-FA3B-4B1D-B634-05CE26462486}"/>
              </a:ext>
            </a:extLst>
          </p:cNvPr>
          <p:cNvSpPr txBox="1"/>
          <p:nvPr/>
        </p:nvSpPr>
        <p:spPr>
          <a:xfrm>
            <a:off x="5289054" y="497077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Огтлогдсон конус</a:t>
            </a:r>
            <a:endParaRPr lang="ja-JP" sz="5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1370">
            <a:extLst>
              <a:ext uri="{FF2B5EF4-FFF2-40B4-BE49-F238E27FC236}">
                <a16:creationId xmlns:a16="http://schemas.microsoft.com/office/drawing/2014/main" id="{79B21D3E-B08C-438A-BDD2-BEB891D890FA}"/>
              </a:ext>
            </a:extLst>
          </p:cNvPr>
          <p:cNvSpPr txBox="1"/>
          <p:nvPr/>
        </p:nvSpPr>
        <p:spPr>
          <a:xfrm>
            <a:off x="5279529" y="5437498"/>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Тойрог</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1371">
            <a:extLst>
              <a:ext uri="{FF2B5EF4-FFF2-40B4-BE49-F238E27FC236}">
                <a16:creationId xmlns:a16="http://schemas.microsoft.com/office/drawing/2014/main" id="{6A508707-B733-4250-A3C3-1CBE0E174EC6}"/>
              </a:ext>
            </a:extLst>
          </p:cNvPr>
          <p:cNvSpPr txBox="1"/>
          <p:nvPr/>
        </p:nvSpPr>
        <p:spPr>
          <a:xfrm>
            <a:off x="5302829" y="5951450"/>
            <a:ext cx="604307" cy="178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Гурвалжин пирамид</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1372">
            <a:extLst>
              <a:ext uri="{FF2B5EF4-FFF2-40B4-BE49-F238E27FC236}">
                <a16:creationId xmlns:a16="http://schemas.microsoft.com/office/drawing/2014/main" id="{5970B683-F5B3-456A-8FB1-6A6BCD9EEF1B}"/>
              </a:ext>
            </a:extLst>
          </p:cNvPr>
          <p:cNvSpPr txBox="1"/>
          <p:nvPr/>
        </p:nvSpPr>
        <p:spPr>
          <a:xfrm>
            <a:off x="6003604" y="5761585"/>
            <a:ext cx="156845" cy="908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1375">
            <a:extLst>
              <a:ext uri="{FF2B5EF4-FFF2-40B4-BE49-F238E27FC236}">
                <a16:creationId xmlns:a16="http://schemas.microsoft.com/office/drawing/2014/main" id="{74ECCB9C-786E-411A-9DC0-D3C024731BAC}"/>
              </a:ext>
            </a:extLst>
          </p:cNvPr>
          <p:cNvSpPr txBox="1"/>
          <p:nvPr/>
        </p:nvSpPr>
        <p:spPr>
          <a:xfrm>
            <a:off x="6582773" y="1603951"/>
            <a:ext cx="156845" cy="7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endParaRPr lang="en-US" sz="3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テキスト ボックス 1379">
            <a:extLst>
              <a:ext uri="{FF2B5EF4-FFF2-40B4-BE49-F238E27FC236}">
                <a16:creationId xmlns:a16="http://schemas.microsoft.com/office/drawing/2014/main" id="{DFD33AFC-72A3-4B07-A0B0-657715FABEE5}"/>
              </a:ext>
            </a:extLst>
          </p:cNvPr>
          <p:cNvSpPr txBox="1"/>
          <p:nvPr/>
        </p:nvSpPr>
        <p:spPr>
          <a:xfrm>
            <a:off x="6144305" y="1808101"/>
            <a:ext cx="561975"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Дүрс</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8" name="テキスト ボックス 1380">
            <a:extLst>
              <a:ext uri="{FF2B5EF4-FFF2-40B4-BE49-F238E27FC236}">
                <a16:creationId xmlns:a16="http://schemas.microsoft.com/office/drawing/2014/main" id="{F13F9BEB-BBE6-4041-969A-4CBEA4EC3EC9}"/>
              </a:ext>
            </a:extLst>
          </p:cNvPr>
          <p:cNvSpPr txBox="1"/>
          <p:nvPr/>
        </p:nvSpPr>
        <p:spPr>
          <a:xfrm>
            <a:off x="7098392" y="1738566"/>
            <a:ext cx="996571" cy="1590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Эзлэхүүний товчилсон томъё</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9" name="テキスト ボックス 1386">
            <a:extLst>
              <a:ext uri="{FF2B5EF4-FFF2-40B4-BE49-F238E27FC236}">
                <a16:creationId xmlns:a16="http://schemas.microsoft.com/office/drawing/2014/main" id="{FA1C2979-A0E5-48C7-AB3A-35B42A862A10}"/>
              </a:ext>
            </a:extLst>
          </p:cNvPr>
          <p:cNvSpPr txBox="1"/>
          <p:nvPr/>
        </p:nvSpPr>
        <p:spPr>
          <a:xfrm>
            <a:off x="6570427" y="2227831"/>
            <a:ext cx="156845" cy="7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Өргөн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0" name="テキスト ボックス 1389">
            <a:extLst>
              <a:ext uri="{FF2B5EF4-FFF2-40B4-BE49-F238E27FC236}">
                <a16:creationId xmlns:a16="http://schemas.microsoft.com/office/drawing/2014/main" id="{A387D47B-0BC4-4F8B-86AF-18BEBF00F52B}"/>
              </a:ext>
            </a:extLst>
          </p:cNvPr>
          <p:cNvSpPr txBox="1"/>
          <p:nvPr/>
        </p:nvSpPr>
        <p:spPr>
          <a:xfrm>
            <a:off x="6204313" y="2320128"/>
            <a:ext cx="156845" cy="7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1" name="テキスト ボックス 1392">
            <a:extLst>
              <a:ext uri="{FF2B5EF4-FFF2-40B4-BE49-F238E27FC236}">
                <a16:creationId xmlns:a16="http://schemas.microsoft.com/office/drawing/2014/main" id="{119C9D87-7841-4197-9474-C8C1AFA6CCC6}"/>
              </a:ext>
            </a:extLst>
          </p:cNvPr>
          <p:cNvSpPr txBox="1"/>
          <p:nvPr/>
        </p:nvSpPr>
        <p:spPr>
          <a:xfrm>
            <a:off x="6265590" y="2946670"/>
            <a:ext cx="205423" cy="7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Диаметр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1393">
            <a:extLst>
              <a:ext uri="{FF2B5EF4-FFF2-40B4-BE49-F238E27FC236}">
                <a16:creationId xmlns:a16="http://schemas.microsoft.com/office/drawing/2014/main" id="{DC56B5C0-EF0B-45B8-9534-B25A5D304343}"/>
              </a:ext>
            </a:extLst>
          </p:cNvPr>
          <p:cNvSpPr txBox="1"/>
          <p:nvPr/>
        </p:nvSpPr>
        <p:spPr>
          <a:xfrm>
            <a:off x="6519886" y="2462200"/>
            <a:ext cx="156845" cy="7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Диаметр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テキスト ボックス 1395">
            <a:extLst>
              <a:ext uri="{FF2B5EF4-FFF2-40B4-BE49-F238E27FC236}">
                <a16:creationId xmlns:a16="http://schemas.microsoft.com/office/drawing/2014/main" id="{3EF87E26-6D2F-47F7-9CE3-0C1BFB1C83C0}"/>
              </a:ext>
            </a:extLst>
          </p:cNvPr>
          <p:cNvSpPr txBox="1"/>
          <p:nvPr/>
        </p:nvSpPr>
        <p:spPr>
          <a:xfrm>
            <a:off x="6534872" y="4393389"/>
            <a:ext cx="156845"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テキスト ボックス 1396">
            <a:extLst>
              <a:ext uri="{FF2B5EF4-FFF2-40B4-BE49-F238E27FC236}">
                <a16:creationId xmlns:a16="http://schemas.microsoft.com/office/drawing/2014/main" id="{DC50C26C-6436-4BE8-8D7B-186C07D7A51E}"/>
              </a:ext>
            </a:extLst>
          </p:cNvPr>
          <p:cNvSpPr txBox="1"/>
          <p:nvPr/>
        </p:nvSpPr>
        <p:spPr>
          <a:xfrm>
            <a:off x="6678753" y="3899024"/>
            <a:ext cx="156845" cy="908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テキスト ボックス 1397">
            <a:extLst>
              <a:ext uri="{FF2B5EF4-FFF2-40B4-BE49-F238E27FC236}">
                <a16:creationId xmlns:a16="http://schemas.microsoft.com/office/drawing/2014/main" id="{5B25C4B8-4698-4841-8C68-C40200DE0E09}"/>
              </a:ext>
            </a:extLst>
          </p:cNvPr>
          <p:cNvSpPr txBox="1"/>
          <p:nvPr/>
        </p:nvSpPr>
        <p:spPr>
          <a:xfrm>
            <a:off x="6568336" y="2629650"/>
            <a:ext cx="156845"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6" name="テキスト ボックス 1398">
            <a:extLst>
              <a:ext uri="{FF2B5EF4-FFF2-40B4-BE49-F238E27FC236}">
                <a16:creationId xmlns:a16="http://schemas.microsoft.com/office/drawing/2014/main" id="{B8373E6E-1C43-4DE0-AD6E-CAE48963814A}"/>
              </a:ext>
            </a:extLst>
          </p:cNvPr>
          <p:cNvSpPr txBox="1"/>
          <p:nvPr/>
        </p:nvSpPr>
        <p:spPr>
          <a:xfrm>
            <a:off x="6758074" y="3151892"/>
            <a:ext cx="114935"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200" kern="100">
                <a:effectLst/>
                <a:latin typeface="Arial" panose="020B0604020202020204" pitchFamily="34" charset="0"/>
                <a:ea typeface="游ゴシック" panose="020B0400000000000000" pitchFamily="50" charset="-128"/>
                <a:cs typeface="Arial" panose="020B0604020202020204" pitchFamily="34" charset="0"/>
              </a:rPr>
              <a:t>Зузаан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7" name="テキスト ボックス 1399">
            <a:extLst>
              <a:ext uri="{FF2B5EF4-FFF2-40B4-BE49-F238E27FC236}">
                <a16:creationId xmlns:a16="http://schemas.microsoft.com/office/drawing/2014/main" id="{70145781-DE0F-4998-9933-64715ECABF22}"/>
              </a:ext>
            </a:extLst>
          </p:cNvPr>
          <p:cNvSpPr txBox="1"/>
          <p:nvPr/>
        </p:nvSpPr>
        <p:spPr>
          <a:xfrm>
            <a:off x="6568336" y="3529271"/>
            <a:ext cx="123825"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Диаметр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8" name="テキスト ボックス 1400">
            <a:extLst>
              <a:ext uri="{FF2B5EF4-FFF2-40B4-BE49-F238E27FC236}">
                <a16:creationId xmlns:a16="http://schemas.microsoft.com/office/drawing/2014/main" id="{D39C8529-1CB6-4C57-9B47-0BAD8A731C2C}"/>
              </a:ext>
            </a:extLst>
          </p:cNvPr>
          <p:cNvSpPr txBox="1"/>
          <p:nvPr/>
        </p:nvSpPr>
        <p:spPr>
          <a:xfrm>
            <a:off x="6209769" y="4676345"/>
            <a:ext cx="156845" cy="7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Диаметр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9" name="テキスト ボックス 1401">
            <a:extLst>
              <a:ext uri="{FF2B5EF4-FFF2-40B4-BE49-F238E27FC236}">
                <a16:creationId xmlns:a16="http://schemas.microsoft.com/office/drawing/2014/main" id="{DEA0AED3-782B-485D-A080-EB6B868A7756}"/>
              </a:ext>
            </a:extLst>
          </p:cNvPr>
          <p:cNvSpPr txBox="1"/>
          <p:nvPr/>
        </p:nvSpPr>
        <p:spPr>
          <a:xfrm>
            <a:off x="6294165" y="4230691"/>
            <a:ext cx="176848" cy="766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Диаметр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0" name="テキスト ボックス 1402">
            <a:extLst>
              <a:ext uri="{FF2B5EF4-FFF2-40B4-BE49-F238E27FC236}">
                <a16:creationId xmlns:a16="http://schemas.microsoft.com/office/drawing/2014/main" id="{725ED1B3-4514-4630-8F07-EDA72F811337}"/>
              </a:ext>
            </a:extLst>
          </p:cNvPr>
          <p:cNvSpPr txBox="1"/>
          <p:nvPr/>
        </p:nvSpPr>
        <p:spPr>
          <a:xfrm>
            <a:off x="6207315" y="4821782"/>
            <a:ext cx="255905" cy="698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200" kern="100">
                <a:effectLst/>
                <a:latin typeface="Arial" panose="020B0604020202020204" pitchFamily="34" charset="0"/>
                <a:ea typeface="游ゴシック" panose="020B0400000000000000" pitchFamily="50" charset="-128"/>
                <a:cs typeface="Arial" panose="020B0604020202020204" pitchFamily="34" charset="0"/>
              </a:rPr>
              <a:t>Дээд талын диаметр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1" name="テキスト ボックス 1403">
            <a:extLst>
              <a:ext uri="{FF2B5EF4-FFF2-40B4-BE49-F238E27FC236}">
                <a16:creationId xmlns:a16="http://schemas.microsoft.com/office/drawing/2014/main" id="{3429882A-996E-404F-9ADB-E048E275B7FB}"/>
              </a:ext>
            </a:extLst>
          </p:cNvPr>
          <p:cNvSpPr txBox="1"/>
          <p:nvPr/>
        </p:nvSpPr>
        <p:spPr>
          <a:xfrm>
            <a:off x="6187309" y="5193448"/>
            <a:ext cx="255905" cy="698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200" kern="100">
                <a:effectLst/>
                <a:latin typeface="Arial" panose="020B0604020202020204" pitchFamily="34" charset="0"/>
                <a:ea typeface="游ゴシック" panose="020B0400000000000000" pitchFamily="50" charset="-128"/>
                <a:cs typeface="Arial" panose="020B0604020202020204" pitchFamily="34" charset="0"/>
              </a:rPr>
              <a:t>Суурийн диаметр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2" name="テキスト ボックス 1404">
            <a:extLst>
              <a:ext uri="{FF2B5EF4-FFF2-40B4-BE49-F238E27FC236}">
                <a16:creationId xmlns:a16="http://schemas.microsoft.com/office/drawing/2014/main" id="{C3682F23-0E48-480F-AC48-0753ECF9B508}"/>
              </a:ext>
            </a:extLst>
          </p:cNvPr>
          <p:cNvSpPr txBox="1"/>
          <p:nvPr/>
        </p:nvSpPr>
        <p:spPr>
          <a:xfrm>
            <a:off x="6691717" y="5421773"/>
            <a:ext cx="156845" cy="908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Зузаан</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3" name="テキスト ボックス 1405">
            <a:extLst>
              <a:ext uri="{FF2B5EF4-FFF2-40B4-BE49-F238E27FC236}">
                <a16:creationId xmlns:a16="http://schemas.microsoft.com/office/drawing/2014/main" id="{4061A4D3-362E-43D6-B8C3-AC0EC5100BDF}"/>
              </a:ext>
            </a:extLst>
          </p:cNvPr>
          <p:cNvSpPr txBox="1"/>
          <p:nvPr/>
        </p:nvSpPr>
        <p:spPr>
          <a:xfrm>
            <a:off x="6083640" y="5643432"/>
            <a:ext cx="322580" cy="78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Уртын хэмжээ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4" name="テキスト ボックス 1406">
            <a:extLst>
              <a:ext uri="{FF2B5EF4-FFF2-40B4-BE49-F238E27FC236}">
                <a16:creationId xmlns:a16="http://schemas.microsoft.com/office/drawing/2014/main" id="{69DF2D61-7C7D-429D-836A-C9D9443FAA42}"/>
              </a:ext>
            </a:extLst>
          </p:cNvPr>
          <p:cNvSpPr txBox="1"/>
          <p:nvPr/>
        </p:nvSpPr>
        <p:spPr>
          <a:xfrm rot="16200000">
            <a:off x="6301930" y="5405739"/>
            <a:ext cx="322580" cy="78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Өргөний хэмжээ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5" name="テキスト ボックス 1407">
            <a:extLst>
              <a:ext uri="{FF2B5EF4-FFF2-40B4-BE49-F238E27FC236}">
                <a16:creationId xmlns:a16="http://schemas.microsoft.com/office/drawing/2014/main" id="{B60F3E19-7BDC-437D-A2FB-F0A215B13ADF}"/>
              </a:ext>
            </a:extLst>
          </p:cNvPr>
          <p:cNvSpPr txBox="1"/>
          <p:nvPr/>
        </p:nvSpPr>
        <p:spPr>
          <a:xfrm>
            <a:off x="6073116" y="6148331"/>
            <a:ext cx="156845" cy="908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Ёроол</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6" name="テキスト ボックス 1408">
            <a:extLst>
              <a:ext uri="{FF2B5EF4-FFF2-40B4-BE49-F238E27FC236}">
                <a16:creationId xmlns:a16="http://schemas.microsoft.com/office/drawing/2014/main" id="{A89974E9-6308-4438-8B73-6CFDFBEBEB14}"/>
              </a:ext>
            </a:extLst>
          </p:cNvPr>
          <p:cNvSpPr txBox="1"/>
          <p:nvPr/>
        </p:nvSpPr>
        <p:spPr>
          <a:xfrm>
            <a:off x="6406220" y="5852390"/>
            <a:ext cx="384175"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Ёроолын тойрог</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7" name="テキスト ボックス 1409">
            <a:extLst>
              <a:ext uri="{FF2B5EF4-FFF2-40B4-BE49-F238E27FC236}">
                <a16:creationId xmlns:a16="http://schemas.microsoft.com/office/drawing/2014/main" id="{EF7A76FC-238B-48B7-A5F1-99E2601895A0}"/>
              </a:ext>
            </a:extLst>
          </p:cNvPr>
          <p:cNvSpPr txBox="1"/>
          <p:nvPr/>
        </p:nvSpPr>
        <p:spPr>
          <a:xfrm>
            <a:off x="6439372" y="6050834"/>
            <a:ext cx="384175"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Ёроолын өндөр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8" name="テキスト ボックス 1410">
            <a:extLst>
              <a:ext uri="{FF2B5EF4-FFF2-40B4-BE49-F238E27FC236}">
                <a16:creationId xmlns:a16="http://schemas.microsoft.com/office/drawing/2014/main" id="{7035187F-F4C0-4C09-A6CF-758425BDC48B}"/>
              </a:ext>
            </a:extLst>
          </p:cNvPr>
          <p:cNvSpPr txBox="1"/>
          <p:nvPr/>
        </p:nvSpPr>
        <p:spPr>
          <a:xfrm>
            <a:off x="6927480" y="2149655"/>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Урт x өргөн х өндөр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9" name="テキスト ボックス 1411">
            <a:extLst>
              <a:ext uri="{FF2B5EF4-FFF2-40B4-BE49-F238E27FC236}">
                <a16:creationId xmlns:a16="http://schemas.microsoft.com/office/drawing/2014/main" id="{8620301A-E163-4781-BC71-715E6DEF4E25}"/>
              </a:ext>
            </a:extLst>
          </p:cNvPr>
          <p:cNvSpPr txBox="1"/>
          <p:nvPr/>
        </p:nvSpPr>
        <p:spPr>
          <a:xfrm>
            <a:off x="6903069" y="2616440"/>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(Диаметр) </a:t>
            </a:r>
            <a:r>
              <a:rPr lang="mn" sz="5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500" kern="100">
                <a:effectLst/>
                <a:latin typeface="Arial" panose="020B0604020202020204" pitchFamily="34" charset="0"/>
                <a:ea typeface="游ゴシック" panose="020B0400000000000000" pitchFamily="50" charset="-128"/>
                <a:cs typeface="Arial" panose="020B0604020202020204" pitchFamily="34" charset="0"/>
              </a:rPr>
              <a:t> х өндөр x 0.8</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0" name="テキスト ボックス 1412">
            <a:extLst>
              <a:ext uri="{FF2B5EF4-FFF2-40B4-BE49-F238E27FC236}">
                <a16:creationId xmlns:a16="http://schemas.microsoft.com/office/drawing/2014/main" id="{181FADC0-80B3-4A03-9F18-8399CDA7BEFF}"/>
              </a:ext>
            </a:extLst>
          </p:cNvPr>
          <p:cNvSpPr txBox="1"/>
          <p:nvPr/>
        </p:nvSpPr>
        <p:spPr>
          <a:xfrm>
            <a:off x="6895485" y="3110879"/>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(Диаметр) </a:t>
            </a:r>
            <a:r>
              <a:rPr lang="mn" sz="5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500" kern="100">
                <a:effectLst/>
                <a:latin typeface="Arial" panose="020B0604020202020204" pitchFamily="34" charset="0"/>
                <a:ea typeface="游ゴシック" panose="020B0400000000000000" pitchFamily="50" charset="-128"/>
                <a:cs typeface="Arial" panose="020B0604020202020204" pitchFamily="34" charset="0"/>
              </a:rPr>
              <a:t> х зузаан х 0.8</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1" name="テキスト ボックス 1413">
            <a:extLst>
              <a:ext uri="{FF2B5EF4-FFF2-40B4-BE49-F238E27FC236}">
                <a16:creationId xmlns:a16="http://schemas.microsoft.com/office/drawing/2014/main" id="{EF8E8026-76DF-4A47-B7DA-14F22AF08BA2}"/>
              </a:ext>
            </a:extLst>
          </p:cNvPr>
          <p:cNvSpPr txBox="1"/>
          <p:nvPr/>
        </p:nvSpPr>
        <p:spPr>
          <a:xfrm>
            <a:off x="6891915" y="3558216"/>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(Диаметр) </a:t>
            </a:r>
            <a:r>
              <a:rPr lang="mn" sz="500" kern="100" baseline="30000">
                <a:effectLst/>
                <a:latin typeface="Arial" panose="020B0604020202020204" pitchFamily="34" charset="0"/>
                <a:ea typeface="游ゴシック" panose="020B0400000000000000" pitchFamily="50" charset="-128"/>
                <a:cs typeface="Arial" panose="020B0604020202020204" pitchFamily="34" charset="0"/>
              </a:rPr>
              <a:t>3</a:t>
            </a:r>
            <a:r>
              <a:rPr lang="mn" sz="500" kern="100">
                <a:effectLst/>
                <a:latin typeface="Arial" panose="020B0604020202020204" pitchFamily="34" charset="0"/>
                <a:ea typeface="游ゴシック" panose="020B0400000000000000" pitchFamily="50" charset="-128"/>
                <a:cs typeface="Arial" panose="020B0604020202020204" pitchFamily="34" charset="0"/>
              </a:rPr>
              <a:t> x 0.53</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2" name="テキスト ボックス 1414">
            <a:extLst>
              <a:ext uri="{FF2B5EF4-FFF2-40B4-BE49-F238E27FC236}">
                <a16:creationId xmlns:a16="http://schemas.microsoft.com/office/drawing/2014/main" id="{4DEA6773-AA4B-46FA-8480-90A6DF610D69}"/>
              </a:ext>
            </a:extLst>
          </p:cNvPr>
          <p:cNvSpPr txBox="1"/>
          <p:nvPr/>
        </p:nvSpPr>
        <p:spPr>
          <a:xfrm>
            <a:off x="6900809" y="3956746"/>
            <a:ext cx="1387523" cy="2968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(Өндөр) </a:t>
            </a:r>
            <a:r>
              <a:rPr lang="mn" sz="5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500" kern="100">
                <a:effectLst/>
                <a:latin typeface="Arial" panose="020B0604020202020204" pitchFamily="34" charset="0"/>
                <a:ea typeface="游ゴシック" panose="020B0400000000000000" pitchFamily="50" charset="-128"/>
                <a:cs typeface="Arial" panose="020B0604020202020204" pitchFamily="34" charset="0"/>
              </a:rPr>
              <a:t>×</a:t>
            </a:r>
            <a:r>
              <a:rPr lang="en-US" sz="500" kern="100" dirty="0">
                <a:effectLst/>
                <a:latin typeface="Arial" panose="020B0604020202020204" pitchFamily="34" charset="0"/>
                <a:ea typeface="游ゴシック" panose="020B0400000000000000" pitchFamily="50" charset="-128"/>
                <a:cs typeface="Arial" panose="020B0604020202020204" pitchFamily="34" charset="0"/>
              </a:rPr>
              <a:t/>
            </a:r>
            <a:br>
              <a:rPr lang="en-US" sz="500" kern="100" dirty="0">
                <a:effectLst/>
                <a:latin typeface="Arial" panose="020B0604020202020204" pitchFamily="34" charset="0"/>
                <a:ea typeface="游ゴシック" panose="020B0400000000000000" pitchFamily="50" charset="-128"/>
                <a:cs typeface="Arial" panose="020B0604020202020204" pitchFamily="34" charset="0"/>
              </a:rPr>
            </a:br>
            <a:r>
              <a:rPr lang="mn" sz="500" kern="100">
                <a:effectLst/>
                <a:latin typeface="Arial" panose="020B0604020202020204" pitchFamily="34" charset="0"/>
                <a:ea typeface="游ゴシック" panose="020B0400000000000000" pitchFamily="50" charset="-128"/>
                <a:cs typeface="Arial" panose="020B0604020202020204" pitchFamily="34" charset="0"/>
              </a:rPr>
              <a:t>(Диаметр x 3-Өндөр x 2) x 0.53</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500" kern="100">
                <a:effectLst/>
                <a:latin typeface="Arial" panose="020B0604020202020204" pitchFamily="34" charset="0"/>
                <a:ea typeface="ＭＳ Ｐゴシック" panose="020B0600070205080204" pitchFamily="50" charset="-128"/>
                <a:cs typeface="Arial" panose="020B0604020202020204" pitchFamily="34" charset="0"/>
              </a:rPr>
              <a:t> </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3" name="テキスト ボックス 1415">
            <a:extLst>
              <a:ext uri="{FF2B5EF4-FFF2-40B4-BE49-F238E27FC236}">
                <a16:creationId xmlns:a16="http://schemas.microsoft.com/office/drawing/2014/main" id="{16C302AA-4E86-49CC-929A-F3F764030842}"/>
              </a:ext>
            </a:extLst>
          </p:cNvPr>
          <p:cNvSpPr txBox="1"/>
          <p:nvPr/>
        </p:nvSpPr>
        <p:spPr>
          <a:xfrm>
            <a:off x="6904748" y="4839364"/>
            <a:ext cx="1273810" cy="4133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[(Суурийн диаметр) </a:t>
            </a:r>
            <a:r>
              <a:rPr lang="mn" sz="5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500" kern="100">
                <a:effectLst/>
                <a:latin typeface="Arial" panose="020B0604020202020204" pitchFamily="34" charset="0"/>
                <a:ea typeface="游ゴシック" panose="020B0400000000000000" pitchFamily="50" charset="-128"/>
                <a:cs typeface="Arial" panose="020B0604020202020204" pitchFamily="34" charset="0"/>
              </a:rPr>
              <a:t> + Суурийн диаметр x Дээд талын диаметр + (Дээд талын диаметр) </a:t>
            </a:r>
            <a:r>
              <a:rPr lang="mn" sz="5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500" kern="100">
                <a:effectLst/>
                <a:latin typeface="Arial" panose="020B0604020202020204" pitchFamily="34" charset="0"/>
                <a:ea typeface="游ゴシック" panose="020B0400000000000000" pitchFamily="50" charset="-128"/>
                <a:cs typeface="Arial" panose="020B0604020202020204" pitchFamily="34" charset="0"/>
              </a:rPr>
              <a:t> ] x Өндөр x 0.3</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4" name="テキスト ボックス 1416">
            <a:extLst>
              <a:ext uri="{FF2B5EF4-FFF2-40B4-BE49-F238E27FC236}">
                <a16:creationId xmlns:a16="http://schemas.microsoft.com/office/drawing/2014/main" id="{D756FAC9-1073-4AEA-90C2-AC15E73887BA}"/>
              </a:ext>
            </a:extLst>
          </p:cNvPr>
          <p:cNvSpPr txBox="1"/>
          <p:nvPr/>
        </p:nvSpPr>
        <p:spPr>
          <a:xfrm>
            <a:off x="6869475" y="4494686"/>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(Диаметр) </a:t>
            </a:r>
            <a:r>
              <a:rPr lang="mn" sz="5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500" kern="100">
                <a:effectLst/>
                <a:latin typeface="Arial" panose="020B0604020202020204" pitchFamily="34" charset="0"/>
                <a:ea typeface="游ゴシック" panose="020B0400000000000000" pitchFamily="50" charset="-128"/>
                <a:cs typeface="Arial" panose="020B0604020202020204" pitchFamily="34" charset="0"/>
              </a:rPr>
              <a:t> х өндөр x 0.3</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5" name="テキスト ボックス 1417">
            <a:extLst>
              <a:ext uri="{FF2B5EF4-FFF2-40B4-BE49-F238E27FC236}">
                <a16:creationId xmlns:a16="http://schemas.microsoft.com/office/drawing/2014/main" id="{65DC0318-122B-40EB-8B9C-E3DF007FFD25}"/>
              </a:ext>
            </a:extLst>
          </p:cNvPr>
          <p:cNvSpPr txBox="1"/>
          <p:nvPr/>
        </p:nvSpPr>
        <p:spPr>
          <a:xfrm>
            <a:off x="6901160" y="5456267"/>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Урт x өргөн x зузаан x 0.53</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6" name="テキスト ボックス 1418">
            <a:extLst>
              <a:ext uri="{FF2B5EF4-FFF2-40B4-BE49-F238E27FC236}">
                <a16:creationId xmlns:a16="http://schemas.microsoft.com/office/drawing/2014/main" id="{568D2233-F929-4DF2-B706-A81E56F2D789}"/>
              </a:ext>
            </a:extLst>
          </p:cNvPr>
          <p:cNvSpPr txBox="1"/>
          <p:nvPr/>
        </p:nvSpPr>
        <p:spPr>
          <a:xfrm>
            <a:off x="6900810" y="5805084"/>
            <a:ext cx="1327150" cy="4260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Ёроолын талбай x өндөр ÷ 3</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(Ёроолын талбай = ёроолын тойрог x ёроолын өндөр ÷ 2)</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7" name="テキスト ボックス 1395">
            <a:extLst>
              <a:ext uri="{FF2B5EF4-FFF2-40B4-BE49-F238E27FC236}">
                <a16:creationId xmlns:a16="http://schemas.microsoft.com/office/drawing/2014/main" id="{FBC59D9E-E5FA-4DB3-A767-A71459D72628}"/>
              </a:ext>
            </a:extLst>
          </p:cNvPr>
          <p:cNvSpPr txBox="1"/>
          <p:nvPr/>
        </p:nvSpPr>
        <p:spPr>
          <a:xfrm>
            <a:off x="6505676" y="4923141"/>
            <a:ext cx="156845"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8" name="テキスト ボックス 1397">
            <a:extLst>
              <a:ext uri="{FF2B5EF4-FFF2-40B4-BE49-F238E27FC236}">
                <a16:creationId xmlns:a16="http://schemas.microsoft.com/office/drawing/2014/main" id="{9856B860-D50D-421F-A627-333A2E5A344E}"/>
              </a:ext>
            </a:extLst>
          </p:cNvPr>
          <p:cNvSpPr txBox="1"/>
          <p:nvPr/>
        </p:nvSpPr>
        <p:spPr>
          <a:xfrm>
            <a:off x="6663585" y="2046971"/>
            <a:ext cx="156845"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Өндөр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9062802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948093" y="2721363"/>
            <a:ext cx="3712990" cy="1703289"/>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Хүндийн төв, объектын тогтвортой байдал (suwari)</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189-р хуудас/ Нэмэлт материалын 104-р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16" name="テキスト ボックス 15"/>
          <p:cNvSpPr txBox="1"/>
          <p:nvPr/>
        </p:nvSpPr>
        <p:spPr>
          <a:xfrm>
            <a:off x="1074367" y="3181622"/>
            <a:ext cx="33362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Хүндийн төвийг тооцох арга</a:t>
            </a:r>
          </a:p>
        </p:txBody>
      </p:sp>
      <p:pic>
        <p:nvPicPr>
          <p:cNvPr id="8" name="図 7"/>
          <p:cNvPicPr>
            <a:picLocks noChangeAspect="1"/>
          </p:cNvPicPr>
          <p:nvPr/>
        </p:nvPicPr>
        <p:blipFill>
          <a:blip r:embed="rId4"/>
          <a:stretch>
            <a:fillRect/>
          </a:stretch>
        </p:blipFill>
        <p:spPr>
          <a:xfrm>
            <a:off x="854026" y="1489226"/>
            <a:ext cx="3776884" cy="1734284"/>
          </a:xfrm>
          <a:prstGeom prst="rect">
            <a:avLst/>
          </a:prstGeom>
        </p:spPr>
      </p:pic>
      <p:pic>
        <p:nvPicPr>
          <p:cNvPr id="10" name="図 9"/>
          <p:cNvPicPr>
            <a:picLocks noChangeAspect="1"/>
          </p:cNvPicPr>
          <p:nvPr/>
        </p:nvPicPr>
        <p:blipFill>
          <a:blip r:embed="rId5"/>
          <a:stretch>
            <a:fillRect/>
          </a:stretch>
        </p:blipFill>
        <p:spPr>
          <a:xfrm>
            <a:off x="959681" y="3628301"/>
            <a:ext cx="3565574" cy="1555197"/>
          </a:xfrm>
          <a:prstGeom prst="rect">
            <a:avLst/>
          </a:prstGeom>
        </p:spPr>
      </p:pic>
      <p:sp>
        <p:nvSpPr>
          <p:cNvPr id="18" name="テキスト ボックス 17"/>
          <p:cNvSpPr txBox="1"/>
          <p:nvPr/>
        </p:nvSpPr>
        <p:spPr>
          <a:xfrm>
            <a:off x="1083398" y="5182400"/>
            <a:ext cx="33362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Хүндийн төв</a:t>
            </a:r>
          </a:p>
        </p:txBody>
      </p:sp>
      <p:sp>
        <p:nvSpPr>
          <p:cNvPr id="15" name="テキスト ボックス 14"/>
          <p:cNvSpPr txBox="1"/>
          <p:nvPr/>
        </p:nvSpPr>
        <p:spPr>
          <a:xfrm>
            <a:off x="5136487" y="4424652"/>
            <a:ext cx="333620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Объектын тогтвортой байдал</a:t>
            </a:r>
          </a:p>
        </p:txBody>
      </p:sp>
      <p:sp>
        <p:nvSpPr>
          <p:cNvPr id="11" name="テキスト ボックス 1419">
            <a:extLst>
              <a:ext uri="{FF2B5EF4-FFF2-40B4-BE49-F238E27FC236}">
                <a16:creationId xmlns:a16="http://schemas.microsoft.com/office/drawing/2014/main" id="{1950A35A-21B9-466F-9956-604EE447F602}"/>
              </a:ext>
            </a:extLst>
          </p:cNvPr>
          <p:cNvSpPr txBox="1"/>
          <p:nvPr/>
        </p:nvSpPr>
        <p:spPr>
          <a:xfrm>
            <a:off x="1116323" y="3662722"/>
            <a:ext cx="885190"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Хүндийн төвийн эгц дээр тогтвортой</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420">
            <a:extLst>
              <a:ext uri="{FF2B5EF4-FFF2-40B4-BE49-F238E27FC236}">
                <a16:creationId xmlns:a16="http://schemas.microsoft.com/office/drawing/2014/main" id="{6BA33337-7E1A-4664-8729-8857686C7FF8}"/>
              </a:ext>
            </a:extLst>
          </p:cNvPr>
          <p:cNvSpPr txBox="1"/>
          <p:nvPr/>
        </p:nvSpPr>
        <p:spPr>
          <a:xfrm>
            <a:off x="2339003" y="3646795"/>
            <a:ext cx="885190" cy="2012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Хүндийн төвөөс хазайсан</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421">
            <a:extLst>
              <a:ext uri="{FF2B5EF4-FFF2-40B4-BE49-F238E27FC236}">
                <a16:creationId xmlns:a16="http://schemas.microsoft.com/office/drawing/2014/main" id="{7988A3E7-41E0-4774-86AC-B7D9FEA4A7B9}"/>
              </a:ext>
            </a:extLst>
          </p:cNvPr>
          <p:cNvSpPr txBox="1"/>
          <p:nvPr/>
        </p:nvSpPr>
        <p:spPr>
          <a:xfrm>
            <a:off x="3600443" y="3673517"/>
            <a:ext cx="885190"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Хазайсан, хөдөлгөөнтэй тул аюултай</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423">
            <a:extLst>
              <a:ext uri="{FF2B5EF4-FFF2-40B4-BE49-F238E27FC236}">
                <a16:creationId xmlns:a16="http://schemas.microsoft.com/office/drawing/2014/main" id="{A95C6B20-2382-4321-9FB2-D28A4708C7F6}"/>
              </a:ext>
            </a:extLst>
          </p:cNvPr>
          <p:cNvSpPr txBox="1"/>
          <p:nvPr/>
        </p:nvSpPr>
        <p:spPr>
          <a:xfrm>
            <a:off x="4940044" y="4244719"/>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[Тогтвортой]</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424">
            <a:extLst>
              <a:ext uri="{FF2B5EF4-FFF2-40B4-BE49-F238E27FC236}">
                <a16:creationId xmlns:a16="http://schemas.microsoft.com/office/drawing/2014/main" id="{83A08310-ABA5-4BE6-8236-A7704BB7963D}"/>
              </a:ext>
            </a:extLst>
          </p:cNvPr>
          <p:cNvSpPr txBox="1"/>
          <p:nvPr/>
        </p:nvSpPr>
        <p:spPr>
          <a:xfrm>
            <a:off x="5465189" y="4229128"/>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[Төв]</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425">
            <a:extLst>
              <a:ext uri="{FF2B5EF4-FFF2-40B4-BE49-F238E27FC236}">
                <a16:creationId xmlns:a16="http://schemas.microsoft.com/office/drawing/2014/main" id="{AAE05446-C8D6-4F4A-9EDF-1E18AF7A13CB}"/>
              </a:ext>
            </a:extLst>
          </p:cNvPr>
          <p:cNvSpPr txBox="1"/>
          <p:nvPr/>
        </p:nvSpPr>
        <p:spPr>
          <a:xfrm>
            <a:off x="6682375" y="4229128"/>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[Тогтвортой]</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426">
            <a:extLst>
              <a:ext uri="{FF2B5EF4-FFF2-40B4-BE49-F238E27FC236}">
                <a16:creationId xmlns:a16="http://schemas.microsoft.com/office/drawing/2014/main" id="{4AB54035-7447-47B0-806C-D4ABDA2BF49B}"/>
              </a:ext>
            </a:extLst>
          </p:cNvPr>
          <p:cNvSpPr txBox="1"/>
          <p:nvPr/>
        </p:nvSpPr>
        <p:spPr>
          <a:xfrm>
            <a:off x="7758370" y="4246647"/>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[Тогтвортой]</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427">
            <a:extLst>
              <a:ext uri="{FF2B5EF4-FFF2-40B4-BE49-F238E27FC236}">
                <a16:creationId xmlns:a16="http://schemas.microsoft.com/office/drawing/2014/main" id="{7EE240B5-80FF-416B-945E-6AEBDA6D3F37}"/>
              </a:ext>
            </a:extLst>
          </p:cNvPr>
          <p:cNvSpPr txBox="1"/>
          <p:nvPr/>
        </p:nvSpPr>
        <p:spPr>
          <a:xfrm>
            <a:off x="5934491" y="4240109"/>
            <a:ext cx="602829"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[Тогтворгүй]</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1697263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Объектын хөдөлгөөн</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100">
                <a:solidFill>
                  <a:prstClr val="black"/>
                </a:solidFill>
                <a:latin typeface="Arial" panose="020B0604020202020204" pitchFamily="34" charset="0"/>
                <a:cs typeface="Arial" panose="020B0604020202020204" pitchFamily="34" charset="0"/>
              </a:rPr>
              <a:t>Материалын 194-р хуудас/ Нэмэлт материалын 105-р хуудас</a:t>
            </a:r>
          </a:p>
        </p:txBody>
      </p:sp>
      <p:sp>
        <p:nvSpPr>
          <p:cNvPr id="9" name="コンテンツ プレースホルダー 4"/>
          <p:cNvSpPr txBox="1">
            <a:spLocks/>
          </p:cNvSpPr>
          <p:nvPr/>
        </p:nvSpPr>
        <p:spPr>
          <a:xfrm>
            <a:off x="628650" y="1268384"/>
            <a:ext cx="7886700" cy="505621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682039" y="1925140"/>
            <a:ext cx="3084112" cy="1751883"/>
          </a:xfrm>
          <a:prstGeom prst="rect">
            <a:avLst/>
          </a:prstGeom>
        </p:spPr>
      </p:pic>
      <p:sp>
        <p:nvSpPr>
          <p:cNvPr id="12" name="テキスト ボックス 11"/>
          <p:cNvSpPr txBox="1"/>
          <p:nvPr/>
        </p:nvSpPr>
        <p:spPr>
          <a:xfrm>
            <a:off x="5677876" y="6047601"/>
            <a:ext cx="1758150"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Статик үрэлт</a:t>
            </a:r>
          </a:p>
        </p:txBody>
      </p:sp>
      <p:pic>
        <p:nvPicPr>
          <p:cNvPr id="5" name="図 4"/>
          <p:cNvPicPr>
            <a:picLocks noChangeAspect="1"/>
          </p:cNvPicPr>
          <p:nvPr/>
        </p:nvPicPr>
        <p:blipFill>
          <a:blip r:embed="rId4"/>
          <a:stretch>
            <a:fillRect/>
          </a:stretch>
        </p:blipFill>
        <p:spPr>
          <a:xfrm>
            <a:off x="5092192" y="4304583"/>
            <a:ext cx="2929518" cy="1671099"/>
          </a:xfrm>
          <a:prstGeom prst="rect">
            <a:avLst/>
          </a:prstGeom>
        </p:spPr>
      </p:pic>
      <p:pic>
        <p:nvPicPr>
          <p:cNvPr id="3" name="図 2"/>
          <p:cNvPicPr>
            <a:picLocks noChangeAspect="1"/>
          </p:cNvPicPr>
          <p:nvPr/>
        </p:nvPicPr>
        <p:blipFill>
          <a:blip r:embed="rId5"/>
          <a:stretch>
            <a:fillRect/>
          </a:stretch>
        </p:blipFill>
        <p:spPr>
          <a:xfrm>
            <a:off x="4925960" y="1972036"/>
            <a:ext cx="3495675" cy="2295525"/>
          </a:xfrm>
          <a:prstGeom prst="rect">
            <a:avLst/>
          </a:prstGeom>
        </p:spPr>
      </p:pic>
      <p:pic>
        <p:nvPicPr>
          <p:cNvPr id="7" name="図 6"/>
          <p:cNvPicPr>
            <a:picLocks noChangeAspect="1"/>
          </p:cNvPicPr>
          <p:nvPr/>
        </p:nvPicPr>
        <p:blipFill>
          <a:blip r:embed="rId6"/>
          <a:stretch>
            <a:fillRect/>
          </a:stretch>
        </p:blipFill>
        <p:spPr>
          <a:xfrm>
            <a:off x="1443090" y="3850872"/>
            <a:ext cx="2514600" cy="2171700"/>
          </a:xfrm>
          <a:prstGeom prst="rect">
            <a:avLst/>
          </a:prstGeom>
        </p:spPr>
      </p:pic>
      <p:sp>
        <p:nvSpPr>
          <p:cNvPr id="22" name="テキスト ボックス 21"/>
          <p:cNvSpPr txBox="1"/>
          <p:nvPr/>
        </p:nvSpPr>
        <p:spPr>
          <a:xfrm>
            <a:off x="5801639" y="4267561"/>
            <a:ext cx="1758150" cy="430887"/>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Төвөөс зугтах хүч/ Төвд тэмүүлэх хүч (b)</a:t>
            </a:r>
          </a:p>
        </p:txBody>
      </p:sp>
      <p:sp>
        <p:nvSpPr>
          <p:cNvPr id="23" name="テキスト ボックス 22"/>
          <p:cNvSpPr txBox="1"/>
          <p:nvPr/>
        </p:nvSpPr>
        <p:spPr>
          <a:xfrm>
            <a:off x="1613801" y="5991308"/>
            <a:ext cx="2709993" cy="253916"/>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Төвөөс зугтах хүчний нөлөөгөөр өнхрөх</a:t>
            </a:r>
          </a:p>
        </p:txBody>
      </p:sp>
      <p:pic>
        <p:nvPicPr>
          <p:cNvPr id="8" name="図 7"/>
          <p:cNvPicPr>
            <a:picLocks noChangeAspect="1"/>
          </p:cNvPicPr>
          <p:nvPr/>
        </p:nvPicPr>
        <p:blipFill rotWithShape="1">
          <a:blip r:embed="rId7"/>
          <a:srcRect l="11356" b="13274"/>
          <a:stretch/>
        </p:blipFill>
        <p:spPr>
          <a:xfrm>
            <a:off x="3634152" y="1324386"/>
            <a:ext cx="3042564" cy="1184352"/>
          </a:xfrm>
          <a:prstGeom prst="rect">
            <a:avLst/>
          </a:prstGeom>
        </p:spPr>
      </p:pic>
      <p:sp>
        <p:nvSpPr>
          <p:cNvPr id="14" name="テキスト ボックス 13"/>
          <p:cNvSpPr txBox="1"/>
          <p:nvPr/>
        </p:nvSpPr>
        <p:spPr>
          <a:xfrm>
            <a:off x="3646708" y="2637765"/>
            <a:ext cx="2582153"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Хурд ба хурдатгал</a:t>
            </a:r>
          </a:p>
        </p:txBody>
      </p:sp>
      <p:sp>
        <p:nvSpPr>
          <p:cNvPr id="17" name="テキスト ボックス 16"/>
          <p:cNvSpPr txBox="1"/>
          <p:nvPr/>
        </p:nvSpPr>
        <p:spPr>
          <a:xfrm>
            <a:off x="1244869" y="3624714"/>
            <a:ext cx="2709993" cy="253916"/>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Төвөөс зугтах хүч/ Төвд тэмүүлэх хүч (a)</a:t>
            </a:r>
          </a:p>
        </p:txBody>
      </p:sp>
      <p:sp>
        <p:nvSpPr>
          <p:cNvPr id="15" name="テキスト ボックス 1428">
            <a:extLst>
              <a:ext uri="{FF2B5EF4-FFF2-40B4-BE49-F238E27FC236}">
                <a16:creationId xmlns:a16="http://schemas.microsoft.com/office/drawing/2014/main" id="{6449BD18-2F0B-45AA-B5F6-40A88B29D6C8}"/>
              </a:ext>
            </a:extLst>
          </p:cNvPr>
          <p:cNvSpPr txBox="1"/>
          <p:nvPr/>
        </p:nvSpPr>
        <p:spPr>
          <a:xfrm>
            <a:off x="5363551" y="2034833"/>
            <a:ext cx="628650" cy="111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Жигд хөдөлгөөн</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429">
            <a:extLst>
              <a:ext uri="{FF2B5EF4-FFF2-40B4-BE49-F238E27FC236}">
                <a16:creationId xmlns:a16="http://schemas.microsoft.com/office/drawing/2014/main" id="{D9F1DB59-9234-44DF-9245-2806213DB23D}"/>
              </a:ext>
            </a:extLst>
          </p:cNvPr>
          <p:cNvSpPr txBox="1"/>
          <p:nvPr/>
        </p:nvSpPr>
        <p:spPr>
          <a:xfrm>
            <a:off x="4257675" y="1526819"/>
            <a:ext cx="628650" cy="111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Жигд бус хөдөлгөөн</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430">
            <a:extLst>
              <a:ext uri="{FF2B5EF4-FFF2-40B4-BE49-F238E27FC236}">
                <a16:creationId xmlns:a16="http://schemas.microsoft.com/office/drawing/2014/main" id="{D942116E-6DA8-4F07-AE58-50A17568E59D}"/>
              </a:ext>
            </a:extLst>
          </p:cNvPr>
          <p:cNvSpPr txBox="1"/>
          <p:nvPr/>
        </p:nvSpPr>
        <p:spPr>
          <a:xfrm>
            <a:off x="1533260" y="2291871"/>
            <a:ext cx="347345" cy="111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Төвд тэмүүлэх хүч</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431">
            <a:extLst>
              <a:ext uri="{FF2B5EF4-FFF2-40B4-BE49-F238E27FC236}">
                <a16:creationId xmlns:a16="http://schemas.microsoft.com/office/drawing/2014/main" id="{E2FDA1FF-4BE8-4C64-8893-F504B7F33E5F}"/>
              </a:ext>
            </a:extLst>
          </p:cNvPr>
          <p:cNvSpPr txBox="1"/>
          <p:nvPr/>
        </p:nvSpPr>
        <p:spPr>
          <a:xfrm>
            <a:off x="1672960" y="2634136"/>
            <a:ext cx="347345" cy="111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Төвөөс зугтах хүч</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432">
            <a:extLst>
              <a:ext uri="{FF2B5EF4-FFF2-40B4-BE49-F238E27FC236}">
                <a16:creationId xmlns:a16="http://schemas.microsoft.com/office/drawing/2014/main" id="{92B0129B-CFF7-4881-B52B-E72914507928}"/>
              </a:ext>
            </a:extLst>
          </p:cNvPr>
          <p:cNvSpPr txBox="1"/>
          <p:nvPr/>
        </p:nvSpPr>
        <p:spPr>
          <a:xfrm>
            <a:off x="2319390" y="2323214"/>
            <a:ext cx="154953" cy="42204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Төв (гар)</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433">
            <a:extLst>
              <a:ext uri="{FF2B5EF4-FFF2-40B4-BE49-F238E27FC236}">
                <a16:creationId xmlns:a16="http://schemas.microsoft.com/office/drawing/2014/main" id="{2A079905-7DE2-414B-B19C-08A5E7790A60}"/>
              </a:ext>
            </a:extLst>
          </p:cNvPr>
          <p:cNvSpPr txBox="1"/>
          <p:nvPr/>
        </p:nvSpPr>
        <p:spPr>
          <a:xfrm>
            <a:off x="734930" y="2418667"/>
            <a:ext cx="234565" cy="23114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Обьект</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730389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Цахилгааны талаарх мэдлэг</a:t>
            </a:r>
          </a:p>
        </p:txBody>
      </p:sp>
      <p:sp>
        <p:nvSpPr>
          <p:cNvPr id="6" name="テキスト ボックス 5"/>
          <p:cNvSpPr txBox="1"/>
          <p:nvPr/>
        </p:nvSpPr>
        <p:spPr>
          <a:xfrm>
            <a:off x="4419600" y="6452605"/>
            <a:ext cx="4576562"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202-р хуудас/ Нэмэлт материалын 109-р хуудас</a:t>
            </a: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31" name="テキスト ボックス 30"/>
          <p:cNvSpPr txBox="1"/>
          <p:nvPr/>
        </p:nvSpPr>
        <p:spPr>
          <a:xfrm>
            <a:off x="1890612" y="1394027"/>
            <a:ext cx="5362776" cy="246221"/>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Хүний биеэр цахилгаан гүйдэл дамжих үеийн хариу урвал нэгж мA (миллиампер)</a:t>
            </a:r>
            <a:endParaRPr lang="ja-JP" altLang="en-US" sz="1000" dirty="0">
              <a:solidFill>
                <a:prstClr val="black"/>
              </a:solidFill>
              <a:latin typeface="Arial" panose="020B0604020202020204" pitchFamily="34" charset="0"/>
              <a:cs typeface="Arial" panose="020B0604020202020204" pitchFamily="34" charset="0"/>
            </a:endParaRPr>
          </a:p>
        </p:txBody>
      </p:sp>
      <p:sp>
        <p:nvSpPr>
          <p:cNvPr id="32" name="テキスト ボックス 31"/>
          <p:cNvSpPr txBox="1"/>
          <p:nvPr/>
        </p:nvSpPr>
        <p:spPr>
          <a:xfrm>
            <a:off x="2586569" y="4329952"/>
            <a:ext cx="3989422"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Жич) 1 мА нь 1/1000А (ампер).</a:t>
            </a:r>
          </a:p>
        </p:txBody>
      </p:sp>
      <p:pic>
        <p:nvPicPr>
          <p:cNvPr id="7" name="図 6"/>
          <p:cNvPicPr>
            <a:picLocks noChangeAspect="1"/>
          </p:cNvPicPr>
          <p:nvPr/>
        </p:nvPicPr>
        <p:blipFill>
          <a:blip r:embed="rId3"/>
          <a:stretch>
            <a:fillRect/>
          </a:stretch>
        </p:blipFill>
        <p:spPr>
          <a:xfrm>
            <a:off x="2004768" y="1640954"/>
            <a:ext cx="5153025" cy="2724150"/>
          </a:xfrm>
          <a:prstGeom prst="rect">
            <a:avLst/>
          </a:prstGeom>
        </p:spPr>
      </p:pic>
      <p:sp>
        <p:nvSpPr>
          <p:cNvPr id="9" name="テキスト ボックス 1435">
            <a:extLst>
              <a:ext uri="{FF2B5EF4-FFF2-40B4-BE49-F238E27FC236}">
                <a16:creationId xmlns:a16="http://schemas.microsoft.com/office/drawing/2014/main" id="{3A59C15A-E0CF-4EB0-A8E8-AB68D167FB99}"/>
              </a:ext>
            </a:extLst>
          </p:cNvPr>
          <p:cNvSpPr txBox="1"/>
          <p:nvPr/>
        </p:nvSpPr>
        <p:spPr>
          <a:xfrm>
            <a:off x="2455392" y="1907625"/>
            <a:ext cx="1607037" cy="1881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Тогонд цохиулах үеийн нөлөөлөл</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436">
            <a:extLst>
              <a:ext uri="{FF2B5EF4-FFF2-40B4-BE49-F238E27FC236}">
                <a16:creationId xmlns:a16="http://schemas.microsoft.com/office/drawing/2014/main" id="{571C8FF1-8663-4891-A71F-03C90C8F1275}"/>
              </a:ext>
            </a:extLst>
          </p:cNvPr>
          <p:cNvSpPr txBox="1"/>
          <p:nvPr/>
        </p:nvSpPr>
        <p:spPr>
          <a:xfrm>
            <a:off x="4572000" y="1761645"/>
            <a:ext cx="1206960" cy="1963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Хувьсах гүйдэл (AC)</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437">
            <a:extLst>
              <a:ext uri="{FF2B5EF4-FFF2-40B4-BE49-F238E27FC236}">
                <a16:creationId xmlns:a16="http://schemas.microsoft.com/office/drawing/2014/main" id="{DF7B24AC-2D75-4C98-9F3A-5A4C2CAD3276}"/>
              </a:ext>
            </a:extLst>
          </p:cNvPr>
          <p:cNvSpPr txBox="1"/>
          <p:nvPr/>
        </p:nvSpPr>
        <p:spPr>
          <a:xfrm>
            <a:off x="6009639" y="1761646"/>
            <a:ext cx="956735"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a:effectLst/>
                <a:latin typeface="Arial" panose="020B0604020202020204" pitchFamily="34" charset="0"/>
                <a:ea typeface="游ゴシック" panose="020B0400000000000000" pitchFamily="50" charset="-128"/>
                <a:cs typeface="Arial" panose="020B0604020202020204" pitchFamily="34" charset="0"/>
              </a:rPr>
              <a:t>Шууд гүйдэл (ＤC)</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438">
            <a:extLst>
              <a:ext uri="{FF2B5EF4-FFF2-40B4-BE49-F238E27FC236}">
                <a16:creationId xmlns:a16="http://schemas.microsoft.com/office/drawing/2014/main" id="{5F48ECCB-16E4-490B-BDA9-4EEBB86DBAC8}"/>
              </a:ext>
            </a:extLst>
          </p:cNvPr>
          <p:cNvSpPr txBox="1"/>
          <p:nvPr/>
        </p:nvSpPr>
        <p:spPr>
          <a:xfrm>
            <a:off x="2144530" y="2398364"/>
            <a:ext cx="2294772" cy="2134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mn" sz="1000" kern="100">
                <a:effectLst/>
                <a:latin typeface="Arial" panose="020B0604020202020204" pitchFamily="34" charset="0"/>
                <a:ea typeface="ＭＳ Ｐゴシック" panose="020B0600070205080204" pitchFamily="50" charset="-128"/>
                <a:cs typeface="Arial" panose="020B0604020202020204" pitchFamily="34" charset="0"/>
              </a:rPr>
              <a:t>1.	</a:t>
            </a:r>
            <a:r>
              <a:rPr lang="mn" sz="1000" kern="100">
                <a:effectLst/>
                <a:latin typeface="Arial" panose="020B0604020202020204" pitchFamily="34" charset="0"/>
                <a:ea typeface="游ゴシック" panose="020B0400000000000000" pitchFamily="50" charset="-128"/>
                <a:cs typeface="Arial" panose="020B0604020202020204" pitchFamily="34" charset="0"/>
              </a:rPr>
              <a:t>Бага зэрэг жирэлзэх</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439">
            <a:extLst>
              <a:ext uri="{FF2B5EF4-FFF2-40B4-BE49-F238E27FC236}">
                <a16:creationId xmlns:a16="http://schemas.microsoft.com/office/drawing/2014/main" id="{153512E1-E32A-4FA6-8DB5-BF1125D2D0A9}"/>
              </a:ext>
            </a:extLst>
          </p:cNvPr>
          <p:cNvSpPr txBox="1"/>
          <p:nvPr/>
        </p:nvSpPr>
        <p:spPr>
          <a:xfrm>
            <a:off x="2124823" y="2730922"/>
            <a:ext cx="2294777"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mn" sz="1000" kern="100">
                <a:effectLst/>
                <a:latin typeface="Arial" panose="020B0604020202020204" pitchFamily="34" charset="0"/>
                <a:ea typeface="ＭＳ Ｐゴシック" panose="020B0600070205080204" pitchFamily="50" charset="-128"/>
                <a:cs typeface="Arial" panose="020B0604020202020204" pitchFamily="34" charset="0"/>
              </a:rPr>
              <a:t>2.	</a:t>
            </a:r>
            <a:r>
              <a:rPr lang="mn" sz="1000" kern="100">
                <a:effectLst/>
                <a:latin typeface="Arial" panose="020B0604020202020204" pitchFamily="34" charset="0"/>
                <a:ea typeface="游ゴシック" panose="020B0400000000000000" pitchFamily="50" charset="-128"/>
                <a:cs typeface="Arial" panose="020B0604020202020204" pitchFamily="34" charset="0"/>
              </a:rPr>
              <a:t> Өвдөлттэй шоконд орох</a:t>
            </a:r>
            <a:r>
              <a:rPr lang="en-US" sz="1000" kern="100" dirty="0">
                <a:effectLst/>
                <a:latin typeface="Arial" panose="020B0604020202020204" pitchFamily="34" charset="0"/>
                <a:ea typeface="游ゴシック" panose="020B0400000000000000" pitchFamily="50" charset="-128"/>
                <a:cs typeface="Arial" panose="020B0604020202020204" pitchFamily="34" charset="0"/>
              </a:rPr>
              <a:t/>
            </a:r>
            <a:br>
              <a:rPr lang="en-US" sz="1000" kern="100" dirty="0">
                <a:effectLst/>
                <a:latin typeface="Arial" panose="020B0604020202020204" pitchFamily="34" charset="0"/>
                <a:ea typeface="游ゴシック" panose="020B0400000000000000" pitchFamily="50" charset="-128"/>
                <a:cs typeface="Arial" panose="020B0604020202020204" pitchFamily="34" charset="0"/>
              </a:rPr>
            </a:br>
            <a:r>
              <a:rPr lang="mn" sz="1000" kern="100">
                <a:effectLst/>
                <a:latin typeface="Arial" panose="020B0604020202020204" pitchFamily="34" charset="0"/>
                <a:ea typeface="游ゴシック" panose="020B0400000000000000" pitchFamily="50" charset="-128"/>
                <a:cs typeface="Arial" panose="020B0604020202020204" pitchFamily="34" charset="0"/>
              </a:rPr>
              <a:t>(Гэвч булчин чөлөөтэй ажиллана)</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44000" indent="-144000" algn="l" rtl="0"/>
            <a:r>
              <a:rPr lang="mn" sz="1000" kern="100">
                <a:effectLst/>
                <a:latin typeface="Arial" panose="020B0604020202020204" pitchFamily="34" charset="0"/>
                <a:ea typeface="ＭＳ Ｐゴシック" panose="020B0600070205080204" pitchFamily="50" charset="-128"/>
                <a:cs typeface="Arial" panose="020B0604020202020204" pitchFamily="34" charset="0"/>
              </a:rPr>
              <a:t> </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440">
            <a:extLst>
              <a:ext uri="{FF2B5EF4-FFF2-40B4-BE49-F238E27FC236}">
                <a16:creationId xmlns:a16="http://schemas.microsoft.com/office/drawing/2014/main" id="{BDC1F769-7CD6-4A27-A32A-4B5408C8F4B2}"/>
              </a:ext>
            </a:extLst>
          </p:cNvPr>
          <p:cNvSpPr txBox="1"/>
          <p:nvPr/>
        </p:nvSpPr>
        <p:spPr>
          <a:xfrm>
            <a:off x="2144530" y="3276931"/>
            <a:ext cx="2294777"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mn" sz="1000" kern="100">
                <a:effectLst/>
                <a:latin typeface="Arial" panose="020B0604020202020204" pitchFamily="34" charset="0"/>
                <a:ea typeface="ＭＳ Ｐゴシック" panose="020B0600070205080204" pitchFamily="50" charset="-128"/>
                <a:cs typeface="Arial" panose="020B0604020202020204" pitchFamily="34" charset="0"/>
              </a:rPr>
              <a:t>3.	</a:t>
            </a:r>
            <a:r>
              <a:rPr lang="mn" sz="1000" kern="100">
                <a:effectLst/>
                <a:latin typeface="Arial" panose="020B0604020202020204" pitchFamily="34" charset="0"/>
                <a:ea typeface="游ゴシック" panose="020B0400000000000000" pitchFamily="50" charset="-128"/>
                <a:cs typeface="Arial" panose="020B0604020202020204" pitchFamily="34" charset="0"/>
              </a:rPr>
              <a:t> Өвдөлттэй шоконд орох</a:t>
            </a:r>
            <a:r>
              <a:rPr lang="en-US" sz="1000" kern="100" dirty="0">
                <a:effectLst/>
                <a:latin typeface="Arial" panose="020B0604020202020204" pitchFamily="34" charset="0"/>
                <a:ea typeface="游ゴシック" panose="020B0400000000000000" pitchFamily="50" charset="-128"/>
                <a:cs typeface="Arial" panose="020B0604020202020204" pitchFamily="34" charset="0"/>
              </a:rPr>
              <a:t/>
            </a:r>
            <a:br>
              <a:rPr lang="en-US" sz="1000" kern="100" dirty="0">
                <a:effectLst/>
                <a:latin typeface="Arial" panose="020B0604020202020204" pitchFamily="34" charset="0"/>
                <a:ea typeface="游ゴシック" panose="020B0400000000000000" pitchFamily="50" charset="-128"/>
                <a:cs typeface="Arial" panose="020B0604020202020204" pitchFamily="34" charset="0"/>
              </a:rPr>
            </a:br>
            <a:r>
              <a:rPr lang="mn" sz="1000" kern="100">
                <a:effectLst/>
                <a:latin typeface="Arial" panose="020B0604020202020204" pitchFamily="34" charset="0"/>
                <a:ea typeface="游ゴシック" panose="020B0400000000000000" pitchFamily="50" charset="-128"/>
                <a:cs typeface="Arial" panose="020B0604020202020204" pitchFamily="34" charset="0"/>
              </a:rPr>
              <a:t>(Булчин чангарч, амьсгал давчидна)</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a:p>
            <a:pPr marL="144000" indent="-144000" algn="l" rtl="0"/>
            <a:r>
              <a:rPr lang="mn" sz="1000" kern="100">
                <a:effectLst/>
                <a:latin typeface="Arial" panose="020B0604020202020204" pitchFamily="34" charset="0"/>
                <a:ea typeface="ＭＳ Ｐゴシック" panose="020B0600070205080204" pitchFamily="50" charset="-128"/>
                <a:cs typeface="Arial" panose="020B0604020202020204" pitchFamily="34" charset="0"/>
              </a:rPr>
              <a:t> </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441">
            <a:extLst>
              <a:ext uri="{FF2B5EF4-FFF2-40B4-BE49-F238E27FC236}">
                <a16:creationId xmlns:a16="http://schemas.microsoft.com/office/drawing/2014/main" id="{17219521-34AC-456F-9C63-EB778601C310}"/>
              </a:ext>
            </a:extLst>
          </p:cNvPr>
          <p:cNvSpPr txBox="1"/>
          <p:nvPr/>
        </p:nvSpPr>
        <p:spPr>
          <a:xfrm>
            <a:off x="2124823" y="3861999"/>
            <a:ext cx="2294777"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mn" sz="1000" kern="100">
                <a:effectLst/>
                <a:latin typeface="Arial" panose="020B0604020202020204" pitchFamily="34" charset="0"/>
                <a:ea typeface="ＭＳ Ｐゴシック" panose="020B0600070205080204" pitchFamily="50" charset="-128"/>
                <a:cs typeface="Arial" panose="020B0604020202020204" pitchFamily="34" charset="0"/>
              </a:rPr>
              <a:t>4.	</a:t>
            </a:r>
            <a:r>
              <a:rPr lang="mn" sz="1000" kern="100">
                <a:effectLst/>
                <a:latin typeface="Arial" panose="020B0604020202020204" pitchFamily="34" charset="0"/>
                <a:ea typeface="游ゴシック" panose="020B0400000000000000" pitchFamily="50" charset="-128"/>
                <a:cs typeface="Arial" panose="020B0604020202020204" pitchFamily="34" charset="0"/>
              </a:rPr>
              <a:t>Хормын төдийд үхэлд хүргэж болзошгүй</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442">
            <a:extLst>
              <a:ext uri="{FF2B5EF4-FFF2-40B4-BE49-F238E27FC236}">
                <a16:creationId xmlns:a16="http://schemas.microsoft.com/office/drawing/2014/main" id="{F86B0283-055F-4269-B6AF-BB07108B0B00}"/>
              </a:ext>
            </a:extLst>
          </p:cNvPr>
          <p:cNvSpPr txBox="1"/>
          <p:nvPr/>
        </p:nvSpPr>
        <p:spPr>
          <a:xfrm>
            <a:off x="4572001" y="2079370"/>
            <a:ext cx="532134" cy="1970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Эрэгтэй хүн</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443">
            <a:extLst>
              <a:ext uri="{FF2B5EF4-FFF2-40B4-BE49-F238E27FC236}">
                <a16:creationId xmlns:a16="http://schemas.microsoft.com/office/drawing/2014/main" id="{25E2C648-9BD8-459A-B645-464A1967FFCB}"/>
              </a:ext>
            </a:extLst>
          </p:cNvPr>
          <p:cNvSpPr txBox="1"/>
          <p:nvPr/>
        </p:nvSpPr>
        <p:spPr>
          <a:xfrm>
            <a:off x="5921651" y="2079369"/>
            <a:ext cx="558602" cy="1963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Эрэгтэй хүн</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444">
            <a:extLst>
              <a:ext uri="{FF2B5EF4-FFF2-40B4-BE49-F238E27FC236}">
                <a16:creationId xmlns:a16="http://schemas.microsoft.com/office/drawing/2014/main" id="{86482FE6-1BDB-4BFF-A6C2-6E39234A576F}"/>
              </a:ext>
            </a:extLst>
          </p:cNvPr>
          <p:cNvSpPr txBox="1"/>
          <p:nvPr/>
        </p:nvSpPr>
        <p:spPr>
          <a:xfrm>
            <a:off x="6549523" y="2063092"/>
            <a:ext cx="558602" cy="2462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Эмэгтэй хүн</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445">
            <a:extLst>
              <a:ext uri="{FF2B5EF4-FFF2-40B4-BE49-F238E27FC236}">
                <a16:creationId xmlns:a16="http://schemas.microsoft.com/office/drawing/2014/main" id="{1E3282C9-BCDE-41BE-AF43-51344AD86EF7}"/>
              </a:ext>
            </a:extLst>
          </p:cNvPr>
          <p:cNvSpPr txBox="1"/>
          <p:nvPr/>
        </p:nvSpPr>
        <p:spPr>
          <a:xfrm>
            <a:off x="5246826" y="2080073"/>
            <a:ext cx="532134" cy="1963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Эмэгтэй хүн</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446">
            <a:extLst>
              <a:ext uri="{FF2B5EF4-FFF2-40B4-BE49-F238E27FC236}">
                <a16:creationId xmlns:a16="http://schemas.microsoft.com/office/drawing/2014/main" id="{51D36B4A-38FD-440C-B8C8-926E856ACAC2}"/>
              </a:ext>
            </a:extLst>
          </p:cNvPr>
          <p:cNvSpPr txBox="1"/>
          <p:nvPr/>
        </p:nvSpPr>
        <p:spPr>
          <a:xfrm>
            <a:off x="3039212" y="4380502"/>
            <a:ext cx="3281843" cy="2298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Жич) 1мА нь 1/1000А (ампер).</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244184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Цахилгааны талаарх мэдлэг</a:t>
            </a: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203-р хуудас/ Нэмэлт материалын 109-р хуудас</a:t>
            </a: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31" name="テキスト ボックス 30"/>
          <p:cNvSpPr txBox="1"/>
          <p:nvPr/>
        </p:nvSpPr>
        <p:spPr>
          <a:xfrm>
            <a:off x="2346484" y="1283191"/>
            <a:ext cx="4394112" cy="261610"/>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Цахилгааны утаснаас тусгаарлах зай</a:t>
            </a:r>
          </a:p>
        </p:txBody>
      </p:sp>
      <p:pic>
        <p:nvPicPr>
          <p:cNvPr id="2" name="図 1"/>
          <p:cNvPicPr>
            <a:picLocks noChangeAspect="1"/>
          </p:cNvPicPr>
          <p:nvPr/>
        </p:nvPicPr>
        <p:blipFill>
          <a:blip r:embed="rId3"/>
          <a:stretch>
            <a:fillRect/>
          </a:stretch>
        </p:blipFill>
        <p:spPr>
          <a:xfrm>
            <a:off x="1900238" y="1517073"/>
            <a:ext cx="5286604" cy="4664651"/>
          </a:xfrm>
          <a:prstGeom prst="rect">
            <a:avLst/>
          </a:prstGeom>
        </p:spPr>
      </p:pic>
      <p:sp>
        <p:nvSpPr>
          <p:cNvPr id="42" name="テキスト ボックス 1447">
            <a:extLst>
              <a:ext uri="{FF2B5EF4-FFF2-40B4-BE49-F238E27FC236}">
                <a16:creationId xmlns:a16="http://schemas.microsoft.com/office/drawing/2014/main" id="{2AE2639C-2A1C-470D-975A-748C4FBD82BA}"/>
              </a:ext>
            </a:extLst>
          </p:cNvPr>
          <p:cNvSpPr txBox="1"/>
          <p:nvPr/>
        </p:nvSpPr>
        <p:spPr>
          <a:xfrm>
            <a:off x="3235819" y="1696056"/>
            <a:ext cx="245781" cy="4993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Цахилгаан хэлхээ</a:t>
            </a:r>
          </a:p>
        </p:txBody>
      </p:sp>
      <p:sp>
        <p:nvSpPr>
          <p:cNvPr id="43" name="テキスト ボックス 1448">
            <a:extLst>
              <a:ext uri="{FF2B5EF4-FFF2-40B4-BE49-F238E27FC236}">
                <a16:creationId xmlns:a16="http://schemas.microsoft.com/office/drawing/2014/main" id="{84FAB5DE-EDD4-4EDC-BE21-F7667AEEEFD7}"/>
              </a:ext>
            </a:extLst>
          </p:cNvPr>
          <p:cNvSpPr txBox="1"/>
          <p:nvPr/>
        </p:nvSpPr>
        <p:spPr>
          <a:xfrm>
            <a:off x="3260574" y="2298077"/>
            <a:ext cx="169556" cy="453481"/>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Түгээх шугам</a:t>
            </a:r>
          </a:p>
        </p:txBody>
      </p:sp>
      <p:sp>
        <p:nvSpPr>
          <p:cNvPr id="44" name="テキスト ボックス 1449">
            <a:extLst>
              <a:ext uri="{FF2B5EF4-FFF2-40B4-BE49-F238E27FC236}">
                <a16:creationId xmlns:a16="http://schemas.microsoft.com/office/drawing/2014/main" id="{9D8B150C-1EE7-44A4-BC0F-CB02B418C28E}"/>
              </a:ext>
            </a:extLst>
          </p:cNvPr>
          <p:cNvSpPr txBox="1"/>
          <p:nvPr/>
        </p:nvSpPr>
        <p:spPr>
          <a:xfrm>
            <a:off x="3260574" y="3010478"/>
            <a:ext cx="169555" cy="79597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Өндөр хүчдэл</a:t>
            </a:r>
          </a:p>
        </p:txBody>
      </p:sp>
      <p:sp>
        <p:nvSpPr>
          <p:cNvPr id="45" name="テキスト ボックス 1450">
            <a:extLst>
              <a:ext uri="{FF2B5EF4-FFF2-40B4-BE49-F238E27FC236}">
                <a16:creationId xmlns:a16="http://schemas.microsoft.com/office/drawing/2014/main" id="{D1C683BE-AB5D-4584-BAEF-420AC76E8819}"/>
              </a:ext>
            </a:extLst>
          </p:cNvPr>
          <p:cNvSpPr txBox="1"/>
          <p:nvPr/>
        </p:nvSpPr>
        <p:spPr>
          <a:xfrm>
            <a:off x="3537815" y="1862543"/>
            <a:ext cx="815167"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Цахилгаан хүчдэл (V)</a:t>
            </a:r>
          </a:p>
        </p:txBody>
      </p:sp>
      <p:sp>
        <p:nvSpPr>
          <p:cNvPr id="46" name="テキスト ボックス 1451">
            <a:extLst>
              <a:ext uri="{FF2B5EF4-FFF2-40B4-BE49-F238E27FC236}">
                <a16:creationId xmlns:a16="http://schemas.microsoft.com/office/drawing/2014/main" id="{1EBAE830-6473-4708-8B35-7CD5DD09DDBF}"/>
              </a:ext>
            </a:extLst>
          </p:cNvPr>
          <p:cNvSpPr txBox="1"/>
          <p:nvPr/>
        </p:nvSpPr>
        <p:spPr>
          <a:xfrm>
            <a:off x="4450265" y="1672165"/>
            <a:ext cx="1454739"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Тусгаарлалтын хамгийн бага зай (м)</a:t>
            </a:r>
          </a:p>
        </p:txBody>
      </p:sp>
      <p:sp>
        <p:nvSpPr>
          <p:cNvPr id="47" name="テキスト ボックス 1452">
            <a:extLst>
              <a:ext uri="{FF2B5EF4-FFF2-40B4-BE49-F238E27FC236}">
                <a16:creationId xmlns:a16="http://schemas.microsoft.com/office/drawing/2014/main" id="{018EBABD-EB65-44F8-9067-10397B6AB8EA}"/>
              </a:ext>
            </a:extLst>
          </p:cNvPr>
          <p:cNvSpPr txBox="1"/>
          <p:nvPr/>
        </p:nvSpPr>
        <p:spPr>
          <a:xfrm>
            <a:off x="4403271" y="1923484"/>
            <a:ext cx="743062" cy="3447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Хөдөлмөрийн стандартын газрын захирлын мэдэгдэл ※</a:t>
            </a:r>
            <a:endParaRPr lang="ja-JP" sz="5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48" name="テキスト ボックス 1453">
            <a:extLst>
              <a:ext uri="{FF2B5EF4-FFF2-40B4-BE49-F238E27FC236}">
                <a16:creationId xmlns:a16="http://schemas.microsoft.com/office/drawing/2014/main" id="{F2554230-DA13-465B-91C1-F980C2CD0790}"/>
              </a:ext>
            </a:extLst>
          </p:cNvPr>
          <p:cNvSpPr txBox="1"/>
          <p:nvPr/>
        </p:nvSpPr>
        <p:spPr>
          <a:xfrm>
            <a:off x="5186420" y="1906936"/>
            <a:ext cx="702224" cy="3447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Эрчим хүчний компанийн стандарт үзүүлэлт</a:t>
            </a:r>
          </a:p>
        </p:txBody>
      </p:sp>
      <p:sp>
        <p:nvSpPr>
          <p:cNvPr id="49" name="テキスト ボックス 1454">
            <a:extLst>
              <a:ext uri="{FF2B5EF4-FFF2-40B4-BE49-F238E27FC236}">
                <a16:creationId xmlns:a16="http://schemas.microsoft.com/office/drawing/2014/main" id="{08AE7344-4291-4D3C-AA6F-4C28B74C295D}"/>
              </a:ext>
            </a:extLst>
          </p:cNvPr>
          <p:cNvSpPr txBox="1"/>
          <p:nvPr/>
        </p:nvSpPr>
        <p:spPr>
          <a:xfrm>
            <a:off x="3496748" y="2298463"/>
            <a:ext cx="856234"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100/200-с доош</a:t>
            </a:r>
          </a:p>
        </p:txBody>
      </p:sp>
      <p:sp>
        <p:nvSpPr>
          <p:cNvPr id="50" name="テキスト ボックス 1455">
            <a:extLst>
              <a:ext uri="{FF2B5EF4-FFF2-40B4-BE49-F238E27FC236}">
                <a16:creationId xmlns:a16="http://schemas.microsoft.com/office/drawing/2014/main" id="{91831791-EADF-4814-9539-E38262683586}"/>
              </a:ext>
            </a:extLst>
          </p:cNvPr>
          <p:cNvSpPr txBox="1"/>
          <p:nvPr/>
        </p:nvSpPr>
        <p:spPr>
          <a:xfrm>
            <a:off x="4419600" y="2308195"/>
            <a:ext cx="737345"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1.0-с дээш</a:t>
            </a:r>
          </a:p>
        </p:txBody>
      </p:sp>
      <p:sp>
        <p:nvSpPr>
          <p:cNvPr id="51" name="テキスト ボックス 1456">
            <a:extLst>
              <a:ext uri="{FF2B5EF4-FFF2-40B4-BE49-F238E27FC236}">
                <a16:creationId xmlns:a16="http://schemas.microsoft.com/office/drawing/2014/main" id="{FAC35041-B2A6-4460-989C-7D161E547927}"/>
              </a:ext>
            </a:extLst>
          </p:cNvPr>
          <p:cNvSpPr txBox="1"/>
          <p:nvPr/>
        </p:nvSpPr>
        <p:spPr>
          <a:xfrm>
            <a:off x="5167659" y="2320378"/>
            <a:ext cx="737345"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2.0-с дээш</a:t>
            </a:r>
          </a:p>
        </p:txBody>
      </p:sp>
      <p:sp>
        <p:nvSpPr>
          <p:cNvPr id="52" name="テキスト ボックス 1377">
            <a:extLst>
              <a:ext uri="{FF2B5EF4-FFF2-40B4-BE49-F238E27FC236}">
                <a16:creationId xmlns:a16="http://schemas.microsoft.com/office/drawing/2014/main" id="{8A61F4DF-3DFB-4998-916D-7549E1118E08}"/>
              </a:ext>
            </a:extLst>
          </p:cNvPr>
          <p:cNvSpPr txBox="1"/>
          <p:nvPr/>
        </p:nvSpPr>
        <p:spPr>
          <a:xfrm>
            <a:off x="3235819" y="4139283"/>
            <a:ext cx="3000823"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(Жич) ※1975 оны 12-р сарын 17-ны өдрийн 759 тоот мэдэгдэл</a:t>
            </a:r>
          </a:p>
          <a:p>
            <a:pPr algn="l" rtl="0"/>
            <a:r>
              <a:rPr lang="mn" sz="700" kern="100">
                <a:effectLst/>
                <a:latin typeface="Arial" panose="020B0604020202020204" pitchFamily="34" charset="0"/>
                <a:ea typeface="游ゴシック" panose="020B0400000000000000" pitchFamily="50" charset="-128"/>
                <a:cs typeface="Arial" panose="020B0604020202020204" pitchFamily="34" charset="0"/>
              </a:rPr>
              <a:t> </a:t>
            </a:r>
            <a:endParaRPr lang="ja-JP" sz="7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53" name="テキスト ボックス 1378">
            <a:extLst>
              <a:ext uri="{FF2B5EF4-FFF2-40B4-BE49-F238E27FC236}">
                <a16:creationId xmlns:a16="http://schemas.microsoft.com/office/drawing/2014/main" id="{1CDA35DF-4ADD-48C2-9299-B14A18DFACDC}"/>
              </a:ext>
            </a:extLst>
          </p:cNvPr>
          <p:cNvSpPr txBox="1"/>
          <p:nvPr/>
        </p:nvSpPr>
        <p:spPr>
          <a:xfrm>
            <a:off x="2206702" y="4381780"/>
            <a:ext cx="679778" cy="142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(Түгээх шугам)</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4" name="テキスト ボックス 1381">
            <a:extLst>
              <a:ext uri="{FF2B5EF4-FFF2-40B4-BE49-F238E27FC236}">
                <a16:creationId xmlns:a16="http://schemas.microsoft.com/office/drawing/2014/main" id="{5F0A119D-50F1-440C-AB55-54944454DDF1}"/>
              </a:ext>
            </a:extLst>
          </p:cNvPr>
          <p:cNvSpPr txBox="1"/>
          <p:nvPr/>
        </p:nvSpPr>
        <p:spPr>
          <a:xfrm>
            <a:off x="4181183" y="4405254"/>
            <a:ext cx="679778"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(Өндөр хүчдэл)</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5" name="テキスト ボックス 1382">
            <a:extLst>
              <a:ext uri="{FF2B5EF4-FFF2-40B4-BE49-F238E27FC236}">
                <a16:creationId xmlns:a16="http://schemas.microsoft.com/office/drawing/2014/main" id="{70623369-97D0-45F7-A9DB-446F891E9837}"/>
              </a:ext>
            </a:extLst>
          </p:cNvPr>
          <p:cNvSpPr txBox="1"/>
          <p:nvPr/>
        </p:nvSpPr>
        <p:spPr>
          <a:xfrm>
            <a:off x="6332596" y="4392073"/>
            <a:ext cx="375285" cy="1161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Өндөр хүчдэл</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6" name="テキスト ボックス 1383">
            <a:extLst>
              <a:ext uri="{FF2B5EF4-FFF2-40B4-BE49-F238E27FC236}">
                <a16:creationId xmlns:a16="http://schemas.microsoft.com/office/drawing/2014/main" id="{9879C315-262F-495C-A4EB-D88376A89D57}"/>
              </a:ext>
            </a:extLst>
          </p:cNvPr>
          <p:cNvSpPr txBox="1"/>
          <p:nvPr/>
        </p:nvSpPr>
        <p:spPr>
          <a:xfrm>
            <a:off x="5715044" y="4408515"/>
            <a:ext cx="505793" cy="1155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Хиймэл газардуулга</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7" name="テキスト ボックス 1384">
            <a:extLst>
              <a:ext uri="{FF2B5EF4-FFF2-40B4-BE49-F238E27FC236}">
                <a16:creationId xmlns:a16="http://schemas.microsoft.com/office/drawing/2014/main" id="{DB842B7D-3EAB-4D6A-BC28-508CD8AE4166}"/>
              </a:ext>
            </a:extLst>
          </p:cNvPr>
          <p:cNvSpPr txBox="1"/>
          <p:nvPr/>
        </p:nvSpPr>
        <p:spPr>
          <a:xfrm>
            <a:off x="2608517" y="4535699"/>
            <a:ext cx="488315" cy="237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Өндөр хүчдэлийн түгээх шугам</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8" name="テキスト ボックス 1385">
            <a:extLst>
              <a:ext uri="{FF2B5EF4-FFF2-40B4-BE49-F238E27FC236}">
                <a16:creationId xmlns:a16="http://schemas.microsoft.com/office/drawing/2014/main" id="{CCFF5553-9E5A-4B33-A093-FB1F59FC6452}"/>
              </a:ext>
            </a:extLst>
          </p:cNvPr>
          <p:cNvSpPr txBox="1"/>
          <p:nvPr/>
        </p:nvSpPr>
        <p:spPr>
          <a:xfrm rot="5400000">
            <a:off x="3043320" y="4627300"/>
            <a:ext cx="259930" cy="825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59" name="テキスト ボックス 1387">
            <a:extLst>
              <a:ext uri="{FF2B5EF4-FFF2-40B4-BE49-F238E27FC236}">
                <a16:creationId xmlns:a16="http://schemas.microsoft.com/office/drawing/2014/main" id="{50AA76EE-3EF0-4364-8B47-12B345D1246C}"/>
              </a:ext>
            </a:extLst>
          </p:cNvPr>
          <p:cNvSpPr txBox="1"/>
          <p:nvPr/>
        </p:nvSpPr>
        <p:spPr>
          <a:xfrm rot="5400000">
            <a:off x="4898363" y="4911770"/>
            <a:ext cx="287020" cy="825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0" name="テキスト ボックス 1388">
            <a:extLst>
              <a:ext uri="{FF2B5EF4-FFF2-40B4-BE49-F238E27FC236}">
                <a16:creationId xmlns:a16="http://schemas.microsoft.com/office/drawing/2014/main" id="{26AD6187-1A54-4660-B134-A4D639F46F14}"/>
              </a:ext>
            </a:extLst>
          </p:cNvPr>
          <p:cNvSpPr txBox="1"/>
          <p:nvPr/>
        </p:nvSpPr>
        <p:spPr>
          <a:xfrm rot="16200000">
            <a:off x="1975327" y="5115789"/>
            <a:ext cx="296279" cy="964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1" name="テキスト ボックス 1390">
            <a:extLst>
              <a:ext uri="{FF2B5EF4-FFF2-40B4-BE49-F238E27FC236}">
                <a16:creationId xmlns:a16="http://schemas.microsoft.com/office/drawing/2014/main" id="{C97C9CDD-A0D3-4312-9739-A4881A4FAA47}"/>
              </a:ext>
            </a:extLst>
          </p:cNvPr>
          <p:cNvSpPr txBox="1"/>
          <p:nvPr/>
        </p:nvSpPr>
        <p:spPr>
          <a:xfrm rot="16200000">
            <a:off x="3981891" y="4959678"/>
            <a:ext cx="207010" cy="818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2" name="テキスト ボックス 1391">
            <a:extLst>
              <a:ext uri="{FF2B5EF4-FFF2-40B4-BE49-F238E27FC236}">
                <a16:creationId xmlns:a16="http://schemas.microsoft.com/office/drawing/2014/main" id="{44BFAABF-3A2B-415D-BE5D-23F3592B5725}"/>
              </a:ext>
            </a:extLst>
          </p:cNvPr>
          <p:cNvSpPr txBox="1"/>
          <p:nvPr/>
        </p:nvSpPr>
        <p:spPr>
          <a:xfrm>
            <a:off x="4353596" y="5414054"/>
            <a:ext cx="218404" cy="1000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3" name="テキスト ボックス 1422">
            <a:extLst>
              <a:ext uri="{FF2B5EF4-FFF2-40B4-BE49-F238E27FC236}">
                <a16:creationId xmlns:a16="http://schemas.microsoft.com/office/drawing/2014/main" id="{C9FCCC8E-062B-4C91-B2F4-376E82E5AE41}"/>
              </a:ext>
            </a:extLst>
          </p:cNvPr>
          <p:cNvSpPr txBox="1"/>
          <p:nvPr/>
        </p:nvSpPr>
        <p:spPr>
          <a:xfrm>
            <a:off x="2664742" y="5551861"/>
            <a:ext cx="254867" cy="794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4" name="テキスト ボックス 1482">
            <a:extLst>
              <a:ext uri="{FF2B5EF4-FFF2-40B4-BE49-F238E27FC236}">
                <a16:creationId xmlns:a16="http://schemas.microsoft.com/office/drawing/2014/main" id="{66B77AE3-9D8D-4156-9F5C-E79C84E19AEF}"/>
              </a:ext>
            </a:extLst>
          </p:cNvPr>
          <p:cNvSpPr txBox="1"/>
          <p:nvPr/>
        </p:nvSpPr>
        <p:spPr>
          <a:xfrm>
            <a:off x="2886492" y="5025746"/>
            <a:ext cx="316230" cy="1656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Өндөр хүчдэл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Бууруулагч шугам</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5" name="テキスト ボックス 1483">
            <a:extLst>
              <a:ext uri="{FF2B5EF4-FFF2-40B4-BE49-F238E27FC236}">
                <a16:creationId xmlns:a16="http://schemas.microsoft.com/office/drawing/2014/main" id="{DFDEF7B0-F36A-4976-A3E6-EA4CE59F42B5}"/>
              </a:ext>
            </a:extLst>
          </p:cNvPr>
          <p:cNvSpPr txBox="1"/>
          <p:nvPr/>
        </p:nvSpPr>
        <p:spPr>
          <a:xfrm>
            <a:off x="1462088" y="5536609"/>
            <a:ext cx="1006181" cy="142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Шон дээр суурилуулсан гүйдлийн трансформатор</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6" name="テキスト ボックス 1484">
            <a:extLst>
              <a:ext uri="{FF2B5EF4-FFF2-40B4-BE49-F238E27FC236}">
                <a16:creationId xmlns:a16="http://schemas.microsoft.com/office/drawing/2014/main" id="{4F0DD3AF-5789-431C-AD91-94C6E450678E}"/>
              </a:ext>
            </a:extLst>
          </p:cNvPr>
          <p:cNvSpPr txBox="1"/>
          <p:nvPr/>
        </p:nvSpPr>
        <p:spPr>
          <a:xfrm>
            <a:off x="1995488" y="5710319"/>
            <a:ext cx="501409" cy="142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Хороолол тал</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7" name="テキスト ボックス 1485">
            <a:extLst>
              <a:ext uri="{FF2B5EF4-FFF2-40B4-BE49-F238E27FC236}">
                <a16:creationId xmlns:a16="http://schemas.microsoft.com/office/drawing/2014/main" id="{2CDFD879-35B6-45D4-9A73-C181555A00D5}"/>
              </a:ext>
            </a:extLst>
          </p:cNvPr>
          <p:cNvSpPr txBox="1"/>
          <p:nvPr/>
        </p:nvSpPr>
        <p:spPr>
          <a:xfrm>
            <a:off x="2647079" y="5704701"/>
            <a:ext cx="484937" cy="794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Авто зам тал</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8" name="テキスト ボックス 1486">
            <a:extLst>
              <a:ext uri="{FF2B5EF4-FFF2-40B4-BE49-F238E27FC236}">
                <a16:creationId xmlns:a16="http://schemas.microsoft.com/office/drawing/2014/main" id="{FB35BC09-2293-4239-A173-D148F697D85B}"/>
              </a:ext>
            </a:extLst>
          </p:cNvPr>
          <p:cNvSpPr txBox="1"/>
          <p:nvPr/>
        </p:nvSpPr>
        <p:spPr>
          <a:xfrm>
            <a:off x="2912527" y="5309013"/>
            <a:ext cx="569073" cy="1656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Нам хүчдэлийн шугам</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69" name="テキスト ボックス 1487">
            <a:extLst>
              <a:ext uri="{FF2B5EF4-FFF2-40B4-BE49-F238E27FC236}">
                <a16:creationId xmlns:a16="http://schemas.microsoft.com/office/drawing/2014/main" id="{7DD650D2-DB3B-42A5-A456-BCE2F426B58F}"/>
              </a:ext>
            </a:extLst>
          </p:cNvPr>
          <p:cNvSpPr txBox="1"/>
          <p:nvPr/>
        </p:nvSpPr>
        <p:spPr>
          <a:xfrm>
            <a:off x="3249942" y="4981842"/>
            <a:ext cx="492718" cy="3271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Трансформатор хүртэлх өндөр хүчдэлийн шугам тул болгоомжлох шаардлагатай</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0" name="テキスト ボックス 1489">
            <a:extLst>
              <a:ext uri="{FF2B5EF4-FFF2-40B4-BE49-F238E27FC236}">
                <a16:creationId xmlns:a16="http://schemas.microsoft.com/office/drawing/2014/main" id="{1E4F73D2-8764-4A0F-B297-8250A65E82AC}"/>
              </a:ext>
            </a:extLst>
          </p:cNvPr>
          <p:cNvSpPr txBox="1"/>
          <p:nvPr/>
        </p:nvSpPr>
        <p:spPr>
          <a:xfrm>
            <a:off x="4085396" y="5716746"/>
            <a:ext cx="938488" cy="3473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Түгээх шугамуудын (өндөр хүчдэл) ихэнх нь ган цамхаг хэлбэртэй байдаг боловч гэрлийн шон байж болохыг мөн анхаарна уу.</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1" name="テキスト ボックス 1491">
            <a:extLst>
              <a:ext uri="{FF2B5EF4-FFF2-40B4-BE49-F238E27FC236}">
                <a16:creationId xmlns:a16="http://schemas.microsoft.com/office/drawing/2014/main" id="{9EB16387-C73E-4459-A65B-58E4DB5DB3B2}"/>
              </a:ext>
            </a:extLst>
          </p:cNvPr>
          <p:cNvSpPr txBox="1"/>
          <p:nvPr/>
        </p:nvSpPr>
        <p:spPr>
          <a:xfrm>
            <a:off x="6012762" y="5183387"/>
            <a:ext cx="207653" cy="717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Аюулгүй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2" name="テキスト ボックス 1492">
            <a:extLst>
              <a:ext uri="{FF2B5EF4-FFF2-40B4-BE49-F238E27FC236}">
                <a16:creationId xmlns:a16="http://schemas.microsoft.com/office/drawing/2014/main" id="{74AB2B9E-EDB3-4643-A747-B7D38BB8D9A9}"/>
              </a:ext>
            </a:extLst>
          </p:cNvPr>
          <p:cNvSpPr txBox="1"/>
          <p:nvPr/>
        </p:nvSpPr>
        <p:spPr>
          <a:xfrm>
            <a:off x="5720360" y="5434351"/>
            <a:ext cx="369288" cy="1552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(Жич)</a:t>
            </a:r>
            <a:endParaRPr lang="ja-JP" sz="8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3" name="テキスト ボックス 1493">
            <a:extLst>
              <a:ext uri="{FF2B5EF4-FFF2-40B4-BE49-F238E27FC236}">
                <a16:creationId xmlns:a16="http://schemas.microsoft.com/office/drawing/2014/main" id="{ACDF43C4-DE16-42BA-BCFA-E96A016C9435}"/>
              </a:ext>
            </a:extLst>
          </p:cNvPr>
          <p:cNvSpPr txBox="1"/>
          <p:nvPr/>
        </p:nvSpPr>
        <p:spPr>
          <a:xfrm>
            <a:off x="6238133" y="5721158"/>
            <a:ext cx="766516"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Тусгаарлах зай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74" name="テキスト ボックス 1614">
            <a:extLst>
              <a:ext uri="{FF2B5EF4-FFF2-40B4-BE49-F238E27FC236}">
                <a16:creationId xmlns:a16="http://schemas.microsoft.com/office/drawing/2014/main" id="{2CB824AD-605E-403E-82B2-89FEB0BB7A68}"/>
              </a:ext>
            </a:extLst>
          </p:cNvPr>
          <p:cNvSpPr txBox="1"/>
          <p:nvPr/>
        </p:nvSpPr>
        <p:spPr>
          <a:xfrm>
            <a:off x="4379200" y="4556800"/>
            <a:ext cx="325793" cy="82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Хэт өндөр хүчдэл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455415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mn" sz="3200">
                <a:latin typeface="Arial" panose="020B0604020202020204" pitchFamily="34" charset="0"/>
                <a:ea typeface="ＭＳ Ｐゴシック" panose="020B0600070205080204" pitchFamily="50" charset="-128"/>
                <a:cs typeface="Arial" panose="020B0604020202020204" pitchFamily="34" charset="0"/>
              </a:rPr>
              <a:t>10-р бүлэг Геологийн ба барилгын ажлын талаарх мэдлэг</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323790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61971"/>
            <a:ext cx="7886700" cy="1344586"/>
          </a:xfrm>
          <a:ln>
            <a:solidFill>
              <a:schemeClr val="tx1"/>
            </a:solidFill>
          </a:ln>
        </p:spPr>
        <p:txBody>
          <a:bodyPr rtlCol="0">
            <a:noAutofit/>
          </a:bodyPr>
          <a:lstStyle/>
          <a:p>
            <a:pPr rtl="0"/>
            <a:r>
              <a:rPr lang="mn" sz="1200" dirty="0">
                <a:latin typeface="Arial" panose="020B0604020202020204" pitchFamily="34" charset="0"/>
                <a:ea typeface="Meiryo UI" panose="020B0604030504040204" pitchFamily="50" charset="-128"/>
                <a:cs typeface="Arial" panose="020B0604020202020204" pitchFamily="34" charset="0"/>
              </a:rPr>
              <a:t>Тээврийн хэрэгсэлд суурилсан барилгын машин механизмтай холбоотой нэр томъёо 2 ・・・Механизмын жин</a:t>
            </a:r>
            <a:r>
              <a:rPr lang="en-US" altLang="ja-JP" sz="1200" dirty="0">
                <a:latin typeface="Arial" panose="020B0604020202020204" pitchFamily="34" charset="0"/>
                <a:ea typeface="Meiryo UI" panose="020B0604030504040204" pitchFamily="50" charset="-128"/>
                <a:cs typeface="Arial" panose="020B0604020202020204" pitchFamily="34" charset="0"/>
              </a:rPr>
              <a:t/>
            </a:r>
            <a:br>
              <a:rPr lang="en-US" altLang="ja-JP" sz="1200" dirty="0">
                <a:latin typeface="Arial" panose="020B0604020202020204" pitchFamily="34" charset="0"/>
                <a:ea typeface="Meiryo UI" panose="020B0604030504040204" pitchFamily="50" charset="-128"/>
                <a:cs typeface="Arial" panose="020B0604020202020204" pitchFamily="34" charset="0"/>
              </a:rPr>
            </a:br>
            <a:r>
              <a:rPr lang="mn" sz="1200" dirty="0">
                <a:solidFill>
                  <a:schemeClr val="bg1"/>
                </a:solidFill>
                <a:latin typeface="Arial" panose="020B0604020202020204" pitchFamily="34" charset="0"/>
                <a:ea typeface="Meiryo UI" panose="020B0604030504040204" pitchFamily="50" charset="-128"/>
                <a:cs typeface="Arial" panose="020B0604020202020204" pitchFamily="34" charset="0"/>
              </a:rPr>
              <a:t>Тээврийн хэрэгсэлд суурилсан барилгын машин механизмтай холбоотой нэр томъёо </a:t>
            </a:r>
            <a:r>
              <a:rPr lang="mn" sz="1200" dirty="0">
                <a:latin typeface="Arial" panose="020B0604020202020204" pitchFamily="34" charset="0"/>
                <a:ea typeface="Meiryo UI" panose="020B0604030504040204" pitchFamily="50" charset="-128"/>
                <a:cs typeface="Arial" panose="020B0604020202020204" pitchFamily="34" charset="0"/>
              </a:rPr>
              <a:t>3 ・・・Машины жин</a:t>
            </a:r>
            <a:r>
              <a:rPr lang="en-US" altLang="ja-JP" sz="1200" dirty="0">
                <a:latin typeface="Arial" panose="020B0604020202020204" pitchFamily="34" charset="0"/>
                <a:ea typeface="Meiryo UI" panose="020B0604030504040204" pitchFamily="50" charset="-128"/>
                <a:cs typeface="Arial" panose="020B0604020202020204" pitchFamily="34" charset="0"/>
              </a:rPr>
              <a:t/>
            </a:r>
            <a:br>
              <a:rPr lang="en-US" altLang="ja-JP" sz="1200" dirty="0">
                <a:latin typeface="Arial" panose="020B0604020202020204" pitchFamily="34" charset="0"/>
                <a:ea typeface="Meiryo UI" panose="020B0604030504040204" pitchFamily="50" charset="-128"/>
                <a:cs typeface="Arial" panose="020B0604020202020204" pitchFamily="34" charset="0"/>
              </a:rPr>
            </a:br>
            <a:r>
              <a:rPr lang="mn" sz="1200" dirty="0">
                <a:solidFill>
                  <a:schemeClr val="bg1"/>
                </a:solidFill>
                <a:latin typeface="Arial" panose="020B0604020202020204" pitchFamily="34" charset="0"/>
                <a:ea typeface="Meiryo UI" panose="020B0604030504040204" pitchFamily="50" charset="-128"/>
                <a:cs typeface="Arial" panose="020B0604020202020204" pitchFamily="34" charset="0"/>
              </a:rPr>
              <a:t>Тээврийн хэрэгсэлд суурилсан барилгын машин механизмтай холбоотой нэр томъёо </a:t>
            </a:r>
            <a:r>
              <a:rPr lang="mn" sz="1200" dirty="0">
                <a:latin typeface="Arial" panose="020B0604020202020204" pitchFamily="34" charset="0"/>
                <a:ea typeface="Meiryo UI" panose="020B0604030504040204" pitchFamily="50" charset="-128"/>
                <a:cs typeface="Arial" panose="020B0604020202020204" pitchFamily="34" charset="0"/>
              </a:rPr>
              <a:t>4 ・・・Машины нийт </a:t>
            </a:r>
            <a:r>
              <a:rPr lang="en-US" sz="1200" dirty="0">
                <a:latin typeface="Arial" panose="020B0604020202020204" pitchFamily="34" charset="0"/>
                <a:ea typeface="Meiryo UI" panose="020B0604030504040204" pitchFamily="50" charset="-128"/>
                <a:cs typeface="Arial" panose="020B0604020202020204" pitchFamily="34" charset="0"/>
              </a:rPr>
              <a:t>							</a:t>
            </a:r>
            <a:r>
              <a:rPr lang="mn" sz="1200" dirty="0">
                <a:latin typeface="Arial" panose="020B0604020202020204" pitchFamily="34" charset="0"/>
                <a:ea typeface="Meiryo UI" panose="020B0604030504040204" pitchFamily="50" charset="-128"/>
                <a:cs typeface="Arial" panose="020B0604020202020204" pitchFamily="34" charset="0"/>
              </a:rPr>
              <a:t>жин </a:t>
            </a:r>
            <a:endParaRPr kumimoji="1" lang="ja-JP" altLang="en-US" sz="12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849581"/>
            <a:ext cx="7886700" cy="4478331"/>
          </a:xfrm>
          <a:ln>
            <a:solidFill>
              <a:schemeClr val="tx1"/>
            </a:solidFill>
          </a:ln>
        </p:spPr>
        <p:txBody>
          <a:bodyPr rtlCol="0">
            <a:normAutofit/>
          </a:bodyPr>
          <a:lstStyle/>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rtl="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641850" y="6452605"/>
            <a:ext cx="4354312" cy="276999"/>
          </a:xfrm>
          <a:prstGeom prst="rect">
            <a:avLst/>
          </a:prstGeom>
          <a:noFill/>
          <a:ln>
            <a:solidFill>
              <a:schemeClr val="tx1"/>
            </a:solidFill>
          </a:ln>
        </p:spPr>
        <p:txBody>
          <a:bodyPr wrap="square" rtlCol="0">
            <a:spAutoFit/>
          </a:bodyPr>
          <a:lstStyle/>
          <a:p>
            <a:pPr algn="r" rtl="0"/>
            <a:r>
              <a:rPr lang="mn" sz="1200" dirty="0">
                <a:solidFill>
                  <a:prstClr val="black"/>
                </a:solidFill>
                <a:latin typeface="Arial" panose="020B0604020202020204" pitchFamily="34" charset="0"/>
                <a:cs typeface="Arial" panose="020B0604020202020204" pitchFamily="34" charset="0"/>
              </a:rPr>
              <a:t>Материалын 11-р хуудас/ Нэмэлт материалын 10-р хуудас</a:t>
            </a:r>
          </a:p>
        </p:txBody>
      </p:sp>
      <p:pic>
        <p:nvPicPr>
          <p:cNvPr id="7" name="図 6"/>
          <p:cNvPicPr>
            <a:picLocks noChangeAspect="1"/>
          </p:cNvPicPr>
          <p:nvPr/>
        </p:nvPicPr>
        <p:blipFill>
          <a:blip r:embed="rId3"/>
          <a:stretch>
            <a:fillRect/>
          </a:stretch>
        </p:blipFill>
        <p:spPr>
          <a:xfrm>
            <a:off x="2947988" y="1881129"/>
            <a:ext cx="3446098" cy="1763818"/>
          </a:xfrm>
          <a:prstGeom prst="rect">
            <a:avLst/>
          </a:prstGeom>
        </p:spPr>
      </p:pic>
      <p:pic>
        <p:nvPicPr>
          <p:cNvPr id="11" name="図 10"/>
          <p:cNvPicPr>
            <a:picLocks noChangeAspect="1"/>
          </p:cNvPicPr>
          <p:nvPr/>
        </p:nvPicPr>
        <p:blipFill>
          <a:blip r:embed="rId4"/>
          <a:stretch>
            <a:fillRect/>
          </a:stretch>
        </p:blipFill>
        <p:spPr>
          <a:xfrm>
            <a:off x="4497946" y="3922157"/>
            <a:ext cx="3978504" cy="2002693"/>
          </a:xfrm>
          <a:prstGeom prst="rect">
            <a:avLst/>
          </a:prstGeom>
        </p:spPr>
      </p:pic>
      <p:pic>
        <p:nvPicPr>
          <p:cNvPr id="10" name="図 9"/>
          <p:cNvPicPr>
            <a:picLocks noChangeAspect="1"/>
          </p:cNvPicPr>
          <p:nvPr/>
        </p:nvPicPr>
        <p:blipFill>
          <a:blip r:embed="rId5"/>
          <a:stretch>
            <a:fillRect/>
          </a:stretch>
        </p:blipFill>
        <p:spPr>
          <a:xfrm>
            <a:off x="705811" y="3963206"/>
            <a:ext cx="3792135" cy="2002693"/>
          </a:xfrm>
          <a:prstGeom prst="rect">
            <a:avLst/>
          </a:prstGeom>
        </p:spPr>
      </p:pic>
      <p:sp>
        <p:nvSpPr>
          <p:cNvPr id="12" name="正方形/長方形 11"/>
          <p:cNvSpPr/>
          <p:nvPr/>
        </p:nvSpPr>
        <p:spPr>
          <a:xfrm>
            <a:off x="5555574" y="5196146"/>
            <a:ext cx="162410" cy="14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4" name="正方形/長方形 13"/>
          <p:cNvSpPr/>
          <p:nvPr/>
        </p:nvSpPr>
        <p:spPr>
          <a:xfrm>
            <a:off x="5782076" y="5185328"/>
            <a:ext cx="154380" cy="302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6" name="正方形/長方形 15"/>
          <p:cNvSpPr/>
          <p:nvPr/>
        </p:nvSpPr>
        <p:spPr>
          <a:xfrm>
            <a:off x="6000547" y="5182505"/>
            <a:ext cx="150861" cy="30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Arial" panose="020B0604020202020204" pitchFamily="34" charset="0"/>
              <a:cs typeface="Arial" panose="020B0604020202020204" pitchFamily="34" charset="0"/>
            </a:endParaRPr>
          </a:p>
        </p:txBody>
      </p:sp>
      <p:sp>
        <p:nvSpPr>
          <p:cNvPr id="13" name="テキスト ボックス 12"/>
          <p:cNvSpPr txBox="1"/>
          <p:nvPr/>
        </p:nvSpPr>
        <p:spPr>
          <a:xfrm>
            <a:off x="5468382" y="5139297"/>
            <a:ext cx="353943" cy="252633"/>
          </a:xfrm>
          <a:prstGeom prst="rect">
            <a:avLst/>
          </a:prstGeom>
          <a:noFill/>
        </p:spPr>
        <p:txBody>
          <a:bodyPr vert="eaVert" wrap="none" rtlCol="0">
            <a:spAutoFit/>
          </a:bodyPr>
          <a:lstStyle/>
          <a:p>
            <a:pPr rtl="0"/>
            <a:r>
              <a:rPr lang="mn" sz="1100" dirty="0">
                <a:latin typeface="Arial" panose="020B0604020202020204" pitchFamily="34" charset="0"/>
                <a:cs typeface="Arial" panose="020B0604020202020204" pitchFamily="34" charset="0"/>
              </a:rPr>
              <a:t>Ус</a:t>
            </a:r>
            <a:endParaRPr kumimoji="1" lang="ja-JP" altLang="en-US" sz="1100" dirty="0">
              <a:latin typeface="Arial" panose="020B0604020202020204" pitchFamily="34" charset="0"/>
              <a:cs typeface="Arial" panose="020B0604020202020204" pitchFamily="34" charset="0"/>
            </a:endParaRPr>
          </a:p>
        </p:txBody>
      </p:sp>
      <p:sp>
        <p:nvSpPr>
          <p:cNvPr id="15" name="テキスト ボックス 14"/>
          <p:cNvSpPr txBox="1"/>
          <p:nvPr/>
        </p:nvSpPr>
        <p:spPr>
          <a:xfrm>
            <a:off x="5685094" y="5127415"/>
            <a:ext cx="353943" cy="566822"/>
          </a:xfrm>
          <a:prstGeom prst="rect">
            <a:avLst/>
          </a:prstGeom>
          <a:noFill/>
        </p:spPr>
        <p:txBody>
          <a:bodyPr vert="eaVert" wrap="none" rtlCol="0">
            <a:spAutoFit/>
          </a:bodyPr>
          <a:lstStyle/>
          <a:p>
            <a:pPr rtl="0"/>
            <a:r>
              <a:rPr lang="mn" sz="1100" dirty="0">
                <a:latin typeface="Arial" panose="020B0604020202020204" pitchFamily="34" charset="0"/>
                <a:cs typeface="Arial" panose="020B0604020202020204" pitchFamily="34" charset="0"/>
              </a:rPr>
              <a:t>Тосоол</a:t>
            </a:r>
            <a:endParaRPr lang="en-US" altLang="ja-JP" sz="1100" dirty="0">
              <a:latin typeface="Arial" panose="020B0604020202020204" pitchFamily="34" charset="0"/>
              <a:cs typeface="Arial" panose="020B0604020202020204" pitchFamily="34" charset="0"/>
            </a:endParaRPr>
          </a:p>
        </p:txBody>
      </p:sp>
      <p:sp>
        <p:nvSpPr>
          <p:cNvPr id="17" name="テキスト ボックス 16"/>
          <p:cNvSpPr txBox="1"/>
          <p:nvPr/>
        </p:nvSpPr>
        <p:spPr>
          <a:xfrm>
            <a:off x="5901806" y="5139297"/>
            <a:ext cx="353943" cy="444994"/>
          </a:xfrm>
          <a:prstGeom prst="rect">
            <a:avLst/>
          </a:prstGeom>
          <a:noFill/>
        </p:spPr>
        <p:txBody>
          <a:bodyPr vert="eaVert" wrap="none" rtlCol="0">
            <a:spAutoFit/>
          </a:bodyPr>
          <a:lstStyle/>
          <a:p>
            <a:pPr rtl="0"/>
            <a:r>
              <a:rPr lang="mn" sz="1100" dirty="0">
                <a:latin typeface="Arial" panose="020B0604020202020204" pitchFamily="34" charset="0"/>
                <a:cs typeface="Arial" panose="020B0604020202020204" pitchFamily="34" charset="0"/>
              </a:rPr>
              <a:t>Түлш</a:t>
            </a:r>
          </a:p>
        </p:txBody>
      </p:sp>
      <p:sp>
        <p:nvSpPr>
          <p:cNvPr id="18" name="テキスト ボックス 17"/>
          <p:cNvSpPr txBox="1"/>
          <p:nvPr/>
        </p:nvSpPr>
        <p:spPr>
          <a:xfrm>
            <a:off x="3723640" y="3564652"/>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Механизмын жин</a:t>
            </a:r>
          </a:p>
        </p:txBody>
      </p:sp>
      <p:sp>
        <p:nvSpPr>
          <p:cNvPr id="19" name="テキスト ボックス 18"/>
          <p:cNvSpPr txBox="1"/>
          <p:nvPr/>
        </p:nvSpPr>
        <p:spPr>
          <a:xfrm>
            <a:off x="1264860" y="6074401"/>
            <a:ext cx="267403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Машины жин</a:t>
            </a:r>
          </a:p>
        </p:txBody>
      </p:sp>
      <p:sp>
        <p:nvSpPr>
          <p:cNvPr id="20" name="テキスト ボックス 19"/>
          <p:cNvSpPr txBox="1"/>
          <p:nvPr/>
        </p:nvSpPr>
        <p:spPr>
          <a:xfrm>
            <a:off x="5316232" y="6074401"/>
            <a:ext cx="2674036"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Машины нийт жин</a:t>
            </a:r>
          </a:p>
        </p:txBody>
      </p:sp>
      <p:sp>
        <p:nvSpPr>
          <p:cNvPr id="21" name="テキスト ボックス 494">
            <a:extLst>
              <a:ext uri="{FF2B5EF4-FFF2-40B4-BE49-F238E27FC236}">
                <a16:creationId xmlns:a16="http://schemas.microsoft.com/office/drawing/2014/main" id="{B150F5C4-14EB-4F61-8B72-35BFE7AF6752}"/>
              </a:ext>
            </a:extLst>
          </p:cNvPr>
          <p:cNvSpPr txBox="1"/>
          <p:nvPr/>
        </p:nvSpPr>
        <p:spPr>
          <a:xfrm>
            <a:off x="5315636" y="1908864"/>
            <a:ext cx="1880225" cy="2751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400" kern="100" dirty="0">
                <a:effectLst/>
                <a:latin typeface="Arial" panose="020B0604020202020204" pitchFamily="34" charset="0"/>
                <a:cs typeface="Arial" panose="020B0604020202020204" pitchFamily="34" charset="0"/>
              </a:rPr>
              <a:t>Механизмын жин</a:t>
            </a:r>
            <a:endParaRPr lang="ja-JP" kern="100" dirty="0">
              <a:effectLst/>
              <a:latin typeface="Arial" panose="020B0604020202020204" pitchFamily="34" charset="0"/>
              <a:cs typeface="Arial" panose="020B0604020202020204" pitchFamily="34" charset="0"/>
            </a:endParaRPr>
          </a:p>
        </p:txBody>
      </p:sp>
      <p:sp>
        <p:nvSpPr>
          <p:cNvPr id="22" name="テキスト ボックス 495">
            <a:extLst>
              <a:ext uri="{FF2B5EF4-FFF2-40B4-BE49-F238E27FC236}">
                <a16:creationId xmlns:a16="http://schemas.microsoft.com/office/drawing/2014/main" id="{5ABC9E8A-4CA6-41E4-9211-62800D81D5B1}"/>
              </a:ext>
            </a:extLst>
          </p:cNvPr>
          <p:cNvSpPr txBox="1"/>
          <p:nvPr/>
        </p:nvSpPr>
        <p:spPr>
          <a:xfrm>
            <a:off x="3429000" y="4298632"/>
            <a:ext cx="977359"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cs typeface="Arial" panose="020B0604020202020204" pitchFamily="34" charset="0"/>
              </a:rPr>
              <a:t>Механизмын жин</a:t>
            </a:r>
            <a:endParaRPr lang="ja-JP" sz="1050" kern="100" dirty="0">
              <a:effectLst/>
              <a:latin typeface="Arial" panose="020B0604020202020204" pitchFamily="34" charset="0"/>
              <a:cs typeface="Arial" panose="020B0604020202020204" pitchFamily="34" charset="0"/>
            </a:endParaRPr>
          </a:p>
        </p:txBody>
      </p:sp>
      <p:sp>
        <p:nvSpPr>
          <p:cNvPr id="23" name="テキスト ボックス 496">
            <a:extLst>
              <a:ext uri="{FF2B5EF4-FFF2-40B4-BE49-F238E27FC236}">
                <a16:creationId xmlns:a16="http://schemas.microsoft.com/office/drawing/2014/main" id="{F4F9D3EC-B6C2-41F6-A646-0202DF7DB0DC}"/>
              </a:ext>
            </a:extLst>
          </p:cNvPr>
          <p:cNvSpPr txBox="1"/>
          <p:nvPr/>
        </p:nvSpPr>
        <p:spPr>
          <a:xfrm>
            <a:off x="4198758" y="4517208"/>
            <a:ext cx="1175271" cy="1239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600" kern="100" dirty="0">
                <a:effectLst/>
                <a:latin typeface="Arial" panose="020B0604020202020204" pitchFamily="34" charset="0"/>
                <a:cs typeface="Arial" panose="020B0604020202020204" pitchFamily="34" charset="0"/>
              </a:rPr>
              <a:t>Ачааны хамгийн их жин</a:t>
            </a:r>
          </a:p>
        </p:txBody>
      </p:sp>
      <p:sp>
        <p:nvSpPr>
          <p:cNvPr id="24" name="テキスト ボックス 497">
            <a:extLst>
              <a:ext uri="{FF2B5EF4-FFF2-40B4-BE49-F238E27FC236}">
                <a16:creationId xmlns:a16="http://schemas.microsoft.com/office/drawing/2014/main" id="{67CC5038-C1D1-4BEC-B556-EDD34E77EFA5}"/>
              </a:ext>
            </a:extLst>
          </p:cNvPr>
          <p:cNvSpPr txBox="1"/>
          <p:nvPr/>
        </p:nvSpPr>
        <p:spPr>
          <a:xfrm>
            <a:off x="7425384" y="4298632"/>
            <a:ext cx="912734" cy="4010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dirty="0">
                <a:effectLst/>
                <a:latin typeface="Arial" panose="020B0604020202020204" pitchFamily="34" charset="0"/>
                <a:cs typeface="Arial" panose="020B0604020202020204" pitchFamily="34" charset="0"/>
              </a:rPr>
              <a:t>Машины </a:t>
            </a:r>
            <a:endParaRPr lang="en-US" sz="1200" kern="100" dirty="0">
              <a:effectLst/>
              <a:latin typeface="Arial" panose="020B0604020202020204" pitchFamily="34" charset="0"/>
              <a:cs typeface="Arial" panose="020B0604020202020204" pitchFamily="34" charset="0"/>
            </a:endParaRPr>
          </a:p>
          <a:p>
            <a:pPr algn="just" rtl="0"/>
            <a:r>
              <a:rPr lang="mn" sz="1200" kern="100" dirty="0">
                <a:effectLst/>
                <a:latin typeface="Arial" panose="020B0604020202020204" pitchFamily="34" charset="0"/>
                <a:cs typeface="Arial" panose="020B0604020202020204" pitchFamily="34" charset="0"/>
              </a:rPr>
              <a:t>нийт жин</a:t>
            </a:r>
            <a:endParaRPr lang="ja-JP" sz="1600" kern="100" dirty="0">
              <a:effectLst/>
              <a:latin typeface="Arial" panose="020B0604020202020204" pitchFamily="34" charset="0"/>
              <a:cs typeface="Arial" panose="020B0604020202020204" pitchFamily="34" charset="0"/>
            </a:endParaRPr>
          </a:p>
        </p:txBody>
      </p:sp>
      <p:sp>
        <p:nvSpPr>
          <p:cNvPr id="25" name="テキスト ボックス 498">
            <a:extLst>
              <a:ext uri="{FF2B5EF4-FFF2-40B4-BE49-F238E27FC236}">
                <a16:creationId xmlns:a16="http://schemas.microsoft.com/office/drawing/2014/main" id="{FC4DDE5B-315C-4AF1-98C4-7537F8D05E82}"/>
              </a:ext>
            </a:extLst>
          </p:cNvPr>
          <p:cNvSpPr txBox="1"/>
          <p:nvPr/>
        </p:nvSpPr>
        <p:spPr>
          <a:xfrm>
            <a:off x="5148669" y="5195115"/>
            <a:ext cx="319817" cy="719111"/>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rtl="0"/>
            <a:r>
              <a:rPr lang="mn" sz="1100" kern="100" dirty="0">
                <a:effectLst/>
                <a:latin typeface="Arial" panose="020B0604020202020204" pitchFamily="34" charset="0"/>
                <a:cs typeface="Arial" panose="020B0604020202020204" pitchFamily="34" charset="0"/>
              </a:rPr>
              <a:t>Экипаж</a:t>
            </a:r>
          </a:p>
        </p:txBody>
      </p:sp>
      <p:sp>
        <p:nvSpPr>
          <p:cNvPr id="26" name="テキスト ボックス 499">
            <a:extLst>
              <a:ext uri="{FF2B5EF4-FFF2-40B4-BE49-F238E27FC236}">
                <a16:creationId xmlns:a16="http://schemas.microsoft.com/office/drawing/2014/main" id="{BD08119F-DAF5-4812-83E1-B1B312928BD5}"/>
              </a:ext>
            </a:extLst>
          </p:cNvPr>
          <p:cNvSpPr txBox="1"/>
          <p:nvPr/>
        </p:nvSpPr>
        <p:spPr>
          <a:xfrm>
            <a:off x="1264860" y="5195115"/>
            <a:ext cx="187795" cy="66593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1100" kern="100" dirty="0">
                <a:effectLst/>
                <a:latin typeface="Arial" panose="020B0604020202020204" pitchFamily="34" charset="0"/>
                <a:cs typeface="Arial" panose="020B0604020202020204" pitchFamily="34" charset="0"/>
              </a:rPr>
              <a:t>Ус</a:t>
            </a:r>
          </a:p>
        </p:txBody>
      </p:sp>
      <p:sp>
        <p:nvSpPr>
          <p:cNvPr id="27" name="テキスト ボックス 500">
            <a:extLst>
              <a:ext uri="{FF2B5EF4-FFF2-40B4-BE49-F238E27FC236}">
                <a16:creationId xmlns:a16="http://schemas.microsoft.com/office/drawing/2014/main" id="{2398C5A6-2E40-4270-AC54-302E4C50E95D}"/>
              </a:ext>
            </a:extLst>
          </p:cNvPr>
          <p:cNvSpPr txBox="1"/>
          <p:nvPr/>
        </p:nvSpPr>
        <p:spPr>
          <a:xfrm>
            <a:off x="1452656" y="5195115"/>
            <a:ext cx="152150" cy="754593"/>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1100" kern="100" dirty="0">
                <a:effectLst/>
                <a:latin typeface="Arial" panose="020B0604020202020204" pitchFamily="34" charset="0"/>
                <a:cs typeface="Arial" panose="020B0604020202020204" pitchFamily="34" charset="0"/>
              </a:rPr>
              <a:t>Тосоол</a:t>
            </a:r>
          </a:p>
        </p:txBody>
      </p:sp>
      <p:sp>
        <p:nvSpPr>
          <p:cNvPr id="28" name="テキスト ボックス 501">
            <a:extLst>
              <a:ext uri="{FF2B5EF4-FFF2-40B4-BE49-F238E27FC236}">
                <a16:creationId xmlns:a16="http://schemas.microsoft.com/office/drawing/2014/main" id="{35318A09-3B40-4C16-99AA-ABF37B79CB00}"/>
              </a:ext>
            </a:extLst>
          </p:cNvPr>
          <p:cNvSpPr txBox="1"/>
          <p:nvPr/>
        </p:nvSpPr>
        <p:spPr>
          <a:xfrm>
            <a:off x="1662409" y="5195116"/>
            <a:ext cx="234432" cy="1013808"/>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1100" kern="100" dirty="0">
                <a:effectLst/>
                <a:latin typeface="Arial" panose="020B0604020202020204" pitchFamily="34" charset="0"/>
                <a:cs typeface="Arial" panose="020B0604020202020204" pitchFamily="34" charset="0"/>
              </a:rPr>
              <a:t>Түлш</a:t>
            </a:r>
          </a:p>
        </p:txBody>
      </p:sp>
    </p:spTree>
    <p:extLst>
      <p:ext uri="{BB962C8B-B14F-4D97-AF65-F5344CB8AC3E}">
        <p14:creationId xmlns:p14="http://schemas.microsoft.com/office/powerpoint/2010/main" val="268013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600">
                <a:latin typeface="Arial" panose="020B0604020202020204" pitchFamily="34" charset="0"/>
                <a:ea typeface="Meiryo UI" panose="020B0604030504040204" pitchFamily="50" charset="-128"/>
                <a:cs typeface="Arial" panose="020B0604020202020204" pitchFamily="34" charset="0"/>
              </a:rPr>
              <a:t>Хадны шинж чанар, шороо</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46221"/>
          </a:xfrm>
          <a:prstGeom prst="rect">
            <a:avLst/>
          </a:prstGeom>
          <a:noFill/>
          <a:ln>
            <a:solidFill>
              <a:schemeClr val="tx1"/>
            </a:solidFill>
          </a:ln>
        </p:spPr>
        <p:txBody>
          <a:bodyPr wrap="square" rtlCol="0">
            <a:spAutoFit/>
          </a:bodyPr>
          <a:lstStyle/>
          <a:p>
            <a:pPr algn="r" rtl="0"/>
            <a:r>
              <a:rPr lang="mn" sz="1000">
                <a:solidFill>
                  <a:prstClr val="black"/>
                </a:solidFill>
                <a:latin typeface="Arial" panose="020B0604020202020204" pitchFamily="34" charset="0"/>
                <a:cs typeface="Arial" panose="020B0604020202020204" pitchFamily="34" charset="0"/>
              </a:rPr>
              <a:t>Материалын 207-р хуудас/ Нэмэлт материалын 111-р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18" name="テキスト ボックス 17"/>
          <p:cNvSpPr txBox="1"/>
          <p:nvPr/>
        </p:nvSpPr>
        <p:spPr>
          <a:xfrm>
            <a:off x="3326162" y="1280338"/>
            <a:ext cx="2995813" cy="246221"/>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Хад чулуулгийн хатуулгийн ангилал</a:t>
            </a:r>
          </a:p>
        </p:txBody>
      </p:sp>
      <p:sp>
        <p:nvSpPr>
          <p:cNvPr id="19" name="テキスト ボックス 18"/>
          <p:cNvSpPr txBox="1"/>
          <p:nvPr/>
        </p:nvSpPr>
        <p:spPr>
          <a:xfrm>
            <a:off x="1455420" y="5030983"/>
            <a:ext cx="3352490" cy="246221"/>
          </a:xfrm>
          <a:prstGeom prst="rect">
            <a:avLst/>
          </a:prstGeom>
          <a:noFill/>
          <a:ln>
            <a:noFill/>
          </a:ln>
        </p:spPr>
        <p:txBody>
          <a:bodyPr wrap="square" rtlCol="0">
            <a:spAutoFit/>
          </a:bodyPr>
          <a:lstStyle/>
          <a:p>
            <a:pPr algn="ctr" rtl="0"/>
            <a:r>
              <a:rPr lang="mn" sz="1000" dirty="0">
                <a:solidFill>
                  <a:prstClr val="black"/>
                </a:solidFill>
                <a:latin typeface="Arial" panose="020B0604020202020204" pitchFamily="34" charset="0"/>
                <a:cs typeface="Arial" panose="020B0604020202020204" pitchFamily="34" charset="0"/>
              </a:rPr>
              <a:t>Ширхэгийн диаметр, түүний нэршил</a:t>
            </a:r>
          </a:p>
        </p:txBody>
      </p:sp>
      <p:pic>
        <p:nvPicPr>
          <p:cNvPr id="3" name="図 2"/>
          <p:cNvPicPr>
            <a:picLocks noChangeAspect="1"/>
          </p:cNvPicPr>
          <p:nvPr/>
        </p:nvPicPr>
        <p:blipFill>
          <a:blip r:embed="rId3"/>
          <a:stretch>
            <a:fillRect/>
          </a:stretch>
        </p:blipFill>
        <p:spPr>
          <a:xfrm>
            <a:off x="1962149" y="1550448"/>
            <a:ext cx="5391152" cy="1769082"/>
          </a:xfrm>
          <a:prstGeom prst="rect">
            <a:avLst/>
          </a:prstGeom>
        </p:spPr>
      </p:pic>
      <p:pic>
        <p:nvPicPr>
          <p:cNvPr id="7" name="図 6"/>
          <p:cNvPicPr>
            <a:picLocks noChangeAspect="1"/>
          </p:cNvPicPr>
          <p:nvPr/>
        </p:nvPicPr>
        <p:blipFill>
          <a:blip r:embed="rId4"/>
          <a:stretch>
            <a:fillRect/>
          </a:stretch>
        </p:blipFill>
        <p:spPr>
          <a:xfrm>
            <a:off x="716358" y="3803418"/>
            <a:ext cx="4486277" cy="1132183"/>
          </a:xfrm>
          <a:prstGeom prst="rect">
            <a:avLst/>
          </a:prstGeom>
        </p:spPr>
      </p:pic>
      <p:pic>
        <p:nvPicPr>
          <p:cNvPr id="11" name="図 10"/>
          <p:cNvPicPr>
            <a:picLocks noChangeAspect="1"/>
          </p:cNvPicPr>
          <p:nvPr/>
        </p:nvPicPr>
        <p:blipFill>
          <a:blip r:embed="rId5"/>
          <a:stretch>
            <a:fillRect/>
          </a:stretch>
        </p:blipFill>
        <p:spPr>
          <a:xfrm>
            <a:off x="5261019" y="3601595"/>
            <a:ext cx="3054308" cy="1988452"/>
          </a:xfrm>
          <a:prstGeom prst="rect">
            <a:avLst/>
          </a:prstGeom>
        </p:spPr>
      </p:pic>
      <p:sp>
        <p:nvSpPr>
          <p:cNvPr id="16" name="テキスト ボックス 15"/>
          <p:cNvSpPr txBox="1"/>
          <p:nvPr/>
        </p:nvSpPr>
        <p:spPr>
          <a:xfrm>
            <a:off x="5978137" y="5565698"/>
            <a:ext cx="1758150" cy="246221"/>
          </a:xfrm>
          <a:prstGeom prst="rect">
            <a:avLst/>
          </a:prstGeom>
          <a:noFill/>
          <a:ln>
            <a:noFill/>
          </a:ln>
        </p:spPr>
        <p:txBody>
          <a:bodyPr wrap="square" rtlCol="0">
            <a:spAutoFit/>
          </a:bodyPr>
          <a:lstStyle/>
          <a:p>
            <a:pPr algn="ctr" rtl="0"/>
            <a:r>
              <a:rPr lang="mn" sz="1000">
                <a:solidFill>
                  <a:prstClr val="black"/>
                </a:solidFill>
                <a:latin typeface="Arial" panose="020B0604020202020204" pitchFamily="34" charset="0"/>
                <a:cs typeface="Arial" panose="020B0604020202020204" pitchFamily="34" charset="0"/>
              </a:rPr>
              <a:t>Хөрс нягтруулалтын бүтэц</a:t>
            </a:r>
          </a:p>
        </p:txBody>
      </p:sp>
      <p:sp>
        <p:nvSpPr>
          <p:cNvPr id="12" name="テキスト ボックス 1615">
            <a:extLst>
              <a:ext uri="{FF2B5EF4-FFF2-40B4-BE49-F238E27FC236}">
                <a16:creationId xmlns:a16="http://schemas.microsoft.com/office/drawing/2014/main" id="{F5357401-2ED8-4F58-BC3F-F1091BD5D04F}"/>
              </a:ext>
            </a:extLst>
          </p:cNvPr>
          <p:cNvSpPr txBox="1"/>
          <p:nvPr/>
        </p:nvSpPr>
        <p:spPr>
          <a:xfrm>
            <a:off x="2038460" y="1617631"/>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Ангилал</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616">
            <a:extLst>
              <a:ext uri="{FF2B5EF4-FFF2-40B4-BE49-F238E27FC236}">
                <a16:creationId xmlns:a16="http://schemas.microsoft.com/office/drawing/2014/main" id="{9B41BED3-8F6F-4D01-8CFD-D0379322A9E5}"/>
              </a:ext>
            </a:extLst>
          </p:cNvPr>
          <p:cNvSpPr txBox="1"/>
          <p:nvPr/>
        </p:nvSpPr>
        <p:spPr>
          <a:xfrm>
            <a:off x="2618475" y="1622947"/>
            <a:ext cx="1013195"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Шахалтын бат бэх чанар (Н/мм </a:t>
            </a:r>
            <a:r>
              <a:rPr lang="mn" sz="4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400" kern="100">
                <a:effectLst/>
                <a:latin typeface="Arial" panose="020B0604020202020204" pitchFamily="34" charset="0"/>
                <a:ea typeface="游ゴシック" panose="020B0400000000000000" pitchFamily="50" charset="-128"/>
                <a:cs typeface="Arial" panose="020B0604020202020204" pitchFamily="34" charset="0"/>
              </a:rPr>
              <a:t> )</a:t>
            </a:r>
          </a:p>
        </p:txBody>
      </p:sp>
      <p:sp>
        <p:nvSpPr>
          <p:cNvPr id="14" name="テキスト ボックス 1617">
            <a:extLst>
              <a:ext uri="{FF2B5EF4-FFF2-40B4-BE49-F238E27FC236}">
                <a16:creationId xmlns:a16="http://schemas.microsoft.com/office/drawing/2014/main" id="{29445FD0-CC8B-491F-8F2F-6959B3DF169D}"/>
              </a:ext>
            </a:extLst>
          </p:cNvPr>
          <p:cNvSpPr txBox="1"/>
          <p:nvPr/>
        </p:nvSpPr>
        <p:spPr>
          <a:xfrm>
            <a:off x="3700513" y="1615241"/>
            <a:ext cx="1013195"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Уян долгионы хурд (км/с)</a:t>
            </a:r>
          </a:p>
        </p:txBody>
      </p:sp>
      <p:sp>
        <p:nvSpPr>
          <p:cNvPr id="15" name="テキスト ボックス 1618">
            <a:extLst>
              <a:ext uri="{FF2B5EF4-FFF2-40B4-BE49-F238E27FC236}">
                <a16:creationId xmlns:a16="http://schemas.microsoft.com/office/drawing/2014/main" id="{3576B341-A2FD-4569-9EDE-B466D71FD865}"/>
              </a:ext>
            </a:extLst>
          </p:cNvPr>
          <p:cNvSpPr txBox="1"/>
          <p:nvPr/>
        </p:nvSpPr>
        <p:spPr>
          <a:xfrm>
            <a:off x="5531868" y="1613696"/>
            <a:ext cx="1054049"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Хадны төрлийн жишээ</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619">
            <a:extLst>
              <a:ext uri="{FF2B5EF4-FFF2-40B4-BE49-F238E27FC236}">
                <a16:creationId xmlns:a16="http://schemas.microsoft.com/office/drawing/2014/main" id="{3BC7F0B5-D0E1-4481-9BDD-45EC583CB64B}"/>
              </a:ext>
            </a:extLst>
          </p:cNvPr>
          <p:cNvSpPr txBox="1"/>
          <p:nvPr/>
        </p:nvSpPr>
        <p:spPr>
          <a:xfrm>
            <a:off x="2038460" y="1853385"/>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Зөөлөн чулуулаг</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620">
            <a:extLst>
              <a:ext uri="{FF2B5EF4-FFF2-40B4-BE49-F238E27FC236}">
                <a16:creationId xmlns:a16="http://schemas.microsoft.com/office/drawing/2014/main" id="{FB83CB2A-32A3-4F30-8DB2-363485E8E064}"/>
              </a:ext>
            </a:extLst>
          </p:cNvPr>
          <p:cNvSpPr txBox="1"/>
          <p:nvPr/>
        </p:nvSpPr>
        <p:spPr>
          <a:xfrm>
            <a:off x="3779874" y="1870842"/>
            <a:ext cx="920036"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600" kern="100">
                <a:effectLst/>
                <a:latin typeface="Arial" panose="020B0604020202020204" pitchFamily="34" charset="0"/>
                <a:ea typeface="ＭＳ Ｐゴシック" panose="020B0600070205080204" pitchFamily="50" charset="-128"/>
                <a:cs typeface="Arial" panose="020B0604020202020204" pitchFamily="34" charset="0"/>
              </a:rPr>
              <a:t>1.5-с бага</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622">
            <a:extLst>
              <a:ext uri="{FF2B5EF4-FFF2-40B4-BE49-F238E27FC236}">
                <a16:creationId xmlns:a16="http://schemas.microsoft.com/office/drawing/2014/main" id="{115B022E-77D5-4078-A323-3B0B2CA692B0}"/>
              </a:ext>
            </a:extLst>
          </p:cNvPr>
          <p:cNvSpPr txBox="1"/>
          <p:nvPr/>
        </p:nvSpPr>
        <p:spPr>
          <a:xfrm>
            <a:off x="2038460" y="2084870"/>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Дунд зэргийн хатуу чулуулаг</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623">
            <a:extLst>
              <a:ext uri="{FF2B5EF4-FFF2-40B4-BE49-F238E27FC236}">
                <a16:creationId xmlns:a16="http://schemas.microsoft.com/office/drawing/2014/main" id="{654CC38F-084B-4AF8-9310-746592D9E66F}"/>
              </a:ext>
            </a:extLst>
          </p:cNvPr>
          <p:cNvSpPr txBox="1"/>
          <p:nvPr/>
        </p:nvSpPr>
        <p:spPr>
          <a:xfrm>
            <a:off x="2038460" y="2413059"/>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Хатуу чулуулаг</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624">
            <a:extLst>
              <a:ext uri="{FF2B5EF4-FFF2-40B4-BE49-F238E27FC236}">
                <a16:creationId xmlns:a16="http://schemas.microsoft.com/office/drawing/2014/main" id="{6D1161D0-856A-46D6-B5A3-1CF6E646C444}"/>
              </a:ext>
            </a:extLst>
          </p:cNvPr>
          <p:cNvSpPr txBox="1"/>
          <p:nvPr/>
        </p:nvSpPr>
        <p:spPr>
          <a:xfrm>
            <a:off x="2037281" y="2896947"/>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Туйлын хатуу чулуулаг</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625">
            <a:extLst>
              <a:ext uri="{FF2B5EF4-FFF2-40B4-BE49-F238E27FC236}">
                <a16:creationId xmlns:a16="http://schemas.microsoft.com/office/drawing/2014/main" id="{E9E343EA-6057-43D3-A57C-F8D4101FD67D}"/>
              </a:ext>
            </a:extLst>
          </p:cNvPr>
          <p:cNvSpPr txBox="1"/>
          <p:nvPr/>
        </p:nvSpPr>
        <p:spPr>
          <a:xfrm>
            <a:off x="3838572" y="2735669"/>
            <a:ext cx="875136"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600" kern="100">
                <a:effectLst/>
                <a:latin typeface="Arial" panose="020B0604020202020204" pitchFamily="34" charset="0"/>
                <a:ea typeface="ＭＳ Ｐゴシック" panose="020B0600070205080204" pitchFamily="50" charset="-128"/>
                <a:cs typeface="Arial" panose="020B0604020202020204" pitchFamily="34" charset="0"/>
              </a:rPr>
              <a:t>5.0-с дээш</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686">
            <a:extLst>
              <a:ext uri="{FF2B5EF4-FFF2-40B4-BE49-F238E27FC236}">
                <a16:creationId xmlns:a16="http://schemas.microsoft.com/office/drawing/2014/main" id="{936749CD-F575-4488-8FAB-CC4B850D09CE}"/>
              </a:ext>
            </a:extLst>
          </p:cNvPr>
          <p:cNvSpPr txBox="1"/>
          <p:nvPr/>
        </p:nvSpPr>
        <p:spPr>
          <a:xfrm>
            <a:off x="2647580" y="2729714"/>
            <a:ext cx="984090"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mn" sz="600" kern="100">
                <a:effectLst/>
                <a:latin typeface="Arial" panose="020B0604020202020204" pitchFamily="34" charset="0"/>
                <a:ea typeface="ＭＳ Ｐゴシック" panose="020B0600070205080204" pitchFamily="50" charset="-128"/>
                <a:cs typeface="Arial" panose="020B0604020202020204" pitchFamily="34" charset="0"/>
              </a:rPr>
              <a:t>150-с дээш</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687">
            <a:extLst>
              <a:ext uri="{FF2B5EF4-FFF2-40B4-BE49-F238E27FC236}">
                <a16:creationId xmlns:a16="http://schemas.microsoft.com/office/drawing/2014/main" id="{B0D9479D-5ADC-4623-98CE-3DAE8A6046DB}"/>
              </a:ext>
            </a:extLst>
          </p:cNvPr>
          <p:cNvSpPr txBox="1"/>
          <p:nvPr/>
        </p:nvSpPr>
        <p:spPr>
          <a:xfrm>
            <a:off x="4807910" y="1877877"/>
            <a:ext cx="2373941"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Гуравдагч эриний шаварлаг чулуу, элсэн чулууны зарим хэсэг</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688">
            <a:extLst>
              <a:ext uri="{FF2B5EF4-FFF2-40B4-BE49-F238E27FC236}">
                <a16:creationId xmlns:a16="http://schemas.microsoft.com/office/drawing/2014/main" id="{45B7B4CF-8029-4085-B959-1F16F0525259}"/>
              </a:ext>
            </a:extLst>
          </p:cNvPr>
          <p:cNvSpPr txBox="1"/>
          <p:nvPr/>
        </p:nvSpPr>
        <p:spPr>
          <a:xfrm>
            <a:off x="4807910" y="2089585"/>
            <a:ext cx="2373941"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Гуравдагч эриний тунамал чулуулгийн ихэнх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689">
            <a:extLst>
              <a:ext uri="{FF2B5EF4-FFF2-40B4-BE49-F238E27FC236}">
                <a16:creationId xmlns:a16="http://schemas.microsoft.com/office/drawing/2014/main" id="{43F2A1BC-2B23-411F-BFC7-869458B33333}"/>
              </a:ext>
            </a:extLst>
          </p:cNvPr>
          <p:cNvSpPr txBox="1"/>
          <p:nvPr/>
        </p:nvSpPr>
        <p:spPr>
          <a:xfrm>
            <a:off x="4791166" y="2321320"/>
            <a:ext cx="2373941" cy="3391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Палеозойн болон Мезозойн эрины тунамал чулуулаг</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Магмит чулуулаг болон метаморф чулуулгийн ихэнх</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690">
            <a:extLst>
              <a:ext uri="{FF2B5EF4-FFF2-40B4-BE49-F238E27FC236}">
                <a16:creationId xmlns:a16="http://schemas.microsoft.com/office/drawing/2014/main" id="{FCA3B54E-326C-4C0D-B55D-E2F5162A3377}"/>
              </a:ext>
            </a:extLst>
          </p:cNvPr>
          <p:cNvSpPr txBox="1"/>
          <p:nvPr/>
        </p:nvSpPr>
        <p:spPr>
          <a:xfrm>
            <a:off x="4796634" y="2733377"/>
            <a:ext cx="2420580" cy="5156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Цахиур, хатуу элсэн чулуу, габброгийн зарим хэсэг</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Зиабаз зэрэг магмын зарим чулуулаг</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600" kern="100">
                <a:effectLst/>
                <a:latin typeface="Arial" panose="020B0604020202020204" pitchFamily="34" charset="0"/>
                <a:ea typeface="游ゴシック" panose="020B0400000000000000" pitchFamily="50" charset="-128"/>
                <a:cs typeface="Arial" panose="020B0604020202020204" pitchFamily="34" charset="0"/>
              </a:rPr>
              <a:t>Гнейс, кварцан шист, роговит</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691">
            <a:extLst>
              <a:ext uri="{FF2B5EF4-FFF2-40B4-BE49-F238E27FC236}">
                <a16:creationId xmlns:a16="http://schemas.microsoft.com/office/drawing/2014/main" id="{B3E13131-99ED-499F-A377-4A2EBC28CEFA}"/>
              </a:ext>
            </a:extLst>
          </p:cNvPr>
          <p:cNvSpPr txBox="1"/>
          <p:nvPr/>
        </p:nvSpPr>
        <p:spPr>
          <a:xfrm>
            <a:off x="899090" y="4579908"/>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Шавар</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1692">
            <a:extLst>
              <a:ext uri="{FF2B5EF4-FFF2-40B4-BE49-F238E27FC236}">
                <a16:creationId xmlns:a16="http://schemas.microsoft.com/office/drawing/2014/main" id="{33D5D0E4-AA11-48A5-BF8C-EC1978C86F94}"/>
              </a:ext>
            </a:extLst>
          </p:cNvPr>
          <p:cNvSpPr txBox="1"/>
          <p:nvPr/>
        </p:nvSpPr>
        <p:spPr>
          <a:xfrm>
            <a:off x="1385554" y="4598526"/>
            <a:ext cx="541509"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Лаг</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1693">
            <a:extLst>
              <a:ext uri="{FF2B5EF4-FFF2-40B4-BE49-F238E27FC236}">
                <a16:creationId xmlns:a16="http://schemas.microsoft.com/office/drawing/2014/main" id="{EB988EAA-45E6-4332-8DF4-EC3ABD635C35}"/>
              </a:ext>
            </a:extLst>
          </p:cNvPr>
          <p:cNvSpPr txBox="1"/>
          <p:nvPr/>
        </p:nvSpPr>
        <p:spPr>
          <a:xfrm>
            <a:off x="2403268" y="4669908"/>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Элс</a:t>
            </a:r>
            <a:endParaRPr lang="ja-JP" sz="6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1694">
            <a:extLst>
              <a:ext uri="{FF2B5EF4-FFF2-40B4-BE49-F238E27FC236}">
                <a16:creationId xmlns:a16="http://schemas.microsoft.com/office/drawing/2014/main" id="{8F6353D0-5A89-42FC-8D61-41C227FEA74E}"/>
              </a:ext>
            </a:extLst>
          </p:cNvPr>
          <p:cNvSpPr txBox="1"/>
          <p:nvPr/>
        </p:nvSpPr>
        <p:spPr>
          <a:xfrm>
            <a:off x="2127087" y="4438096"/>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Нарийн ширхэгтэй элс</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1695">
            <a:extLst>
              <a:ext uri="{FF2B5EF4-FFF2-40B4-BE49-F238E27FC236}">
                <a16:creationId xmlns:a16="http://schemas.microsoft.com/office/drawing/2014/main" id="{BCF84316-B99F-4D4A-B3A4-FF3D2D9FCD64}"/>
              </a:ext>
            </a:extLst>
          </p:cNvPr>
          <p:cNvSpPr txBox="1"/>
          <p:nvPr/>
        </p:nvSpPr>
        <p:spPr>
          <a:xfrm>
            <a:off x="2705023" y="4440814"/>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Бүдүүн ширхэгтэй элс</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1696">
            <a:extLst>
              <a:ext uri="{FF2B5EF4-FFF2-40B4-BE49-F238E27FC236}">
                <a16:creationId xmlns:a16="http://schemas.microsoft.com/office/drawing/2014/main" id="{B02DE1B0-D437-4D00-B130-6AA00B1FBF43}"/>
              </a:ext>
            </a:extLst>
          </p:cNvPr>
          <p:cNvSpPr txBox="1"/>
          <p:nvPr/>
        </p:nvSpPr>
        <p:spPr>
          <a:xfrm>
            <a:off x="3326162" y="4451429"/>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Нарийн ширхэгтэй хайрга</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1697">
            <a:extLst>
              <a:ext uri="{FF2B5EF4-FFF2-40B4-BE49-F238E27FC236}">
                <a16:creationId xmlns:a16="http://schemas.microsoft.com/office/drawing/2014/main" id="{A685000E-B533-49FC-B1DE-5B184CF808AA}"/>
              </a:ext>
            </a:extLst>
          </p:cNvPr>
          <p:cNvSpPr txBox="1"/>
          <p:nvPr/>
        </p:nvSpPr>
        <p:spPr>
          <a:xfrm>
            <a:off x="3923662" y="4451429"/>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Дунд ширхэгтэй хайрга</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テキスト ボックス 1698">
            <a:extLst>
              <a:ext uri="{FF2B5EF4-FFF2-40B4-BE49-F238E27FC236}">
                <a16:creationId xmlns:a16="http://schemas.microsoft.com/office/drawing/2014/main" id="{70134AC6-D119-4F71-B445-792A23AB255F}"/>
              </a:ext>
            </a:extLst>
          </p:cNvPr>
          <p:cNvSpPr txBox="1"/>
          <p:nvPr/>
        </p:nvSpPr>
        <p:spPr>
          <a:xfrm>
            <a:off x="4555374" y="4465176"/>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Бүдүүн ширхэгтэй хайрга</a:t>
            </a:r>
            <a:endParaRPr lang="ja-JP" sz="3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8" name="テキスト ボックス 1806">
            <a:extLst>
              <a:ext uri="{FF2B5EF4-FFF2-40B4-BE49-F238E27FC236}">
                <a16:creationId xmlns:a16="http://schemas.microsoft.com/office/drawing/2014/main" id="{9676A658-FBF6-430E-877C-9688B90DC2FC}"/>
              </a:ext>
            </a:extLst>
          </p:cNvPr>
          <p:cNvSpPr txBox="1"/>
          <p:nvPr/>
        </p:nvSpPr>
        <p:spPr>
          <a:xfrm>
            <a:off x="3923662" y="4690353"/>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mn" sz="600" kern="100">
                <a:effectLst/>
                <a:latin typeface="Arial" panose="020B0604020202020204" pitchFamily="34" charset="0"/>
                <a:ea typeface="游ゴシック" panose="020B0400000000000000" pitchFamily="50" charset="-128"/>
                <a:cs typeface="Arial" panose="020B0604020202020204" pitchFamily="34" charset="0"/>
              </a:rPr>
              <a:t>Хайрга</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9" name="テキスト ボックス 1696">
            <a:extLst>
              <a:ext uri="{FF2B5EF4-FFF2-40B4-BE49-F238E27FC236}">
                <a16:creationId xmlns:a16="http://schemas.microsoft.com/office/drawing/2014/main" id="{E247DF92-44F6-4852-B1F4-41C9EC9EE049}"/>
              </a:ext>
            </a:extLst>
          </p:cNvPr>
          <p:cNvSpPr txBox="1"/>
          <p:nvPr/>
        </p:nvSpPr>
        <p:spPr>
          <a:xfrm>
            <a:off x="1668780" y="3828888"/>
            <a:ext cx="2446020"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Ширхэгийн диаметр</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0" name="テキスト ボックス 843">
            <a:extLst>
              <a:ext uri="{FF2B5EF4-FFF2-40B4-BE49-F238E27FC236}">
                <a16:creationId xmlns:a16="http://schemas.microsoft.com/office/drawing/2014/main" id="{BD2DE404-4161-4781-9FFE-1D168DFF8843}"/>
              </a:ext>
            </a:extLst>
          </p:cNvPr>
          <p:cNvSpPr txBox="1"/>
          <p:nvPr/>
        </p:nvSpPr>
        <p:spPr>
          <a:xfrm>
            <a:off x="5956215" y="3628176"/>
            <a:ext cx="80010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400" kern="100">
                <a:effectLst/>
                <a:latin typeface="Arial" panose="020B0604020202020204" pitchFamily="34" charset="0"/>
                <a:ea typeface="游ゴシック" panose="020B0400000000000000" pitchFamily="50" charset="-128"/>
                <a:cs typeface="Arial" panose="020B0604020202020204" pitchFamily="34" charset="0"/>
              </a:rPr>
              <a:t>Даац</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1" name="テキスト ボックス 844">
            <a:extLst>
              <a:ext uri="{FF2B5EF4-FFF2-40B4-BE49-F238E27FC236}">
                <a16:creationId xmlns:a16="http://schemas.microsoft.com/office/drawing/2014/main" id="{4FDEF980-F291-4DAA-99B8-448ED23C4FFE}"/>
              </a:ext>
            </a:extLst>
          </p:cNvPr>
          <p:cNvSpPr txBox="1"/>
          <p:nvPr/>
        </p:nvSpPr>
        <p:spPr>
          <a:xfrm>
            <a:off x="7487835" y="3875826"/>
            <a:ext cx="80010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400" kern="100">
                <a:effectLst/>
                <a:latin typeface="Arial" panose="020B0604020202020204" pitchFamily="34" charset="0"/>
                <a:ea typeface="游ゴシック" panose="020B0400000000000000" pitchFamily="50" charset="-128"/>
                <a:cs typeface="Arial" panose="020B0604020202020204" pitchFamily="34" charset="0"/>
              </a:rPr>
              <a:t>Даац</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888">
            <a:extLst>
              <a:ext uri="{FF2B5EF4-FFF2-40B4-BE49-F238E27FC236}">
                <a16:creationId xmlns:a16="http://schemas.microsoft.com/office/drawing/2014/main" id="{EACA523D-CE63-45BE-8269-D01638223FFF}"/>
              </a:ext>
            </a:extLst>
          </p:cNvPr>
          <p:cNvSpPr txBox="1"/>
          <p:nvPr/>
        </p:nvSpPr>
        <p:spPr>
          <a:xfrm>
            <a:off x="7045875" y="4451136"/>
            <a:ext cx="28194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400" kern="100">
                <a:effectLst/>
                <a:latin typeface="Arial" panose="020B0604020202020204" pitchFamily="34" charset="0"/>
                <a:ea typeface="游ゴシック" panose="020B0400000000000000" pitchFamily="50" charset="-128"/>
                <a:cs typeface="Arial" panose="020B0604020202020204" pitchFamily="34" charset="0"/>
              </a:rPr>
              <a:t>Нягтруулах</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テキスト ボックス 913">
            <a:extLst>
              <a:ext uri="{FF2B5EF4-FFF2-40B4-BE49-F238E27FC236}">
                <a16:creationId xmlns:a16="http://schemas.microsoft.com/office/drawing/2014/main" id="{7389A358-5914-4053-ACEB-56943971041B}"/>
              </a:ext>
            </a:extLst>
          </p:cNvPr>
          <p:cNvSpPr txBox="1"/>
          <p:nvPr/>
        </p:nvSpPr>
        <p:spPr>
          <a:xfrm>
            <a:off x="7415445" y="5422686"/>
            <a:ext cx="46101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400" kern="100">
                <a:effectLst/>
                <a:latin typeface="Arial" panose="020B0604020202020204" pitchFamily="34" charset="0"/>
                <a:ea typeface="游ゴシック" panose="020B0400000000000000" pitchFamily="50" charset="-128"/>
                <a:cs typeface="Arial" panose="020B0604020202020204" pitchFamily="34" charset="0"/>
              </a:rPr>
              <a:t>Нягтруулсан</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テキスト ボックス 925">
            <a:extLst>
              <a:ext uri="{FF2B5EF4-FFF2-40B4-BE49-F238E27FC236}">
                <a16:creationId xmlns:a16="http://schemas.microsoft.com/office/drawing/2014/main" id="{E5EF8335-B38E-4D38-9D22-B5EAD102364D}"/>
              </a:ext>
            </a:extLst>
          </p:cNvPr>
          <p:cNvSpPr txBox="1"/>
          <p:nvPr/>
        </p:nvSpPr>
        <p:spPr>
          <a:xfrm>
            <a:off x="5860965" y="5418876"/>
            <a:ext cx="46101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Байгалийн шороо</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テキスト ボックス 933">
            <a:extLst>
              <a:ext uri="{FF2B5EF4-FFF2-40B4-BE49-F238E27FC236}">
                <a16:creationId xmlns:a16="http://schemas.microsoft.com/office/drawing/2014/main" id="{86E021D4-ACD2-46C1-AB84-44BC7C106B54}"/>
              </a:ext>
            </a:extLst>
          </p:cNvPr>
          <p:cNvSpPr txBox="1"/>
          <p:nvPr/>
        </p:nvSpPr>
        <p:spPr>
          <a:xfrm>
            <a:off x="5301641" y="4561515"/>
            <a:ext cx="135415" cy="428604"/>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Ус ба агаар</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46" name="テキスト ボックス 951">
            <a:extLst>
              <a:ext uri="{FF2B5EF4-FFF2-40B4-BE49-F238E27FC236}">
                <a16:creationId xmlns:a16="http://schemas.microsoft.com/office/drawing/2014/main" id="{F4A7E64A-67EF-4C3B-9A24-C9006B791E52}"/>
              </a:ext>
            </a:extLst>
          </p:cNvPr>
          <p:cNvSpPr txBox="1"/>
          <p:nvPr/>
        </p:nvSpPr>
        <p:spPr>
          <a:xfrm>
            <a:off x="6787191" y="4570894"/>
            <a:ext cx="125008" cy="428604"/>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Ус ба агаар</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5526049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Хөрсний найрлага</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212-р хуудас/ Нэмэлт материалын 112-р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16" name="テキスト ボックス 15"/>
          <p:cNvSpPr txBox="1"/>
          <p:nvPr/>
        </p:nvSpPr>
        <p:spPr>
          <a:xfrm>
            <a:off x="3692924" y="6095192"/>
            <a:ext cx="1758150"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Хөрсний найрлага</a:t>
            </a:r>
          </a:p>
        </p:txBody>
      </p:sp>
      <p:pic>
        <p:nvPicPr>
          <p:cNvPr id="2" name="図 1"/>
          <p:cNvPicPr>
            <a:picLocks noChangeAspect="1"/>
          </p:cNvPicPr>
          <p:nvPr/>
        </p:nvPicPr>
        <p:blipFill>
          <a:blip r:embed="rId3"/>
          <a:stretch>
            <a:fillRect/>
          </a:stretch>
        </p:blipFill>
        <p:spPr>
          <a:xfrm>
            <a:off x="1531143" y="1295446"/>
            <a:ext cx="6081713" cy="4799746"/>
          </a:xfrm>
          <a:prstGeom prst="rect">
            <a:avLst/>
          </a:prstGeom>
        </p:spPr>
      </p:pic>
      <p:sp>
        <p:nvSpPr>
          <p:cNvPr id="7" name="テキスト ボックス 1847">
            <a:extLst>
              <a:ext uri="{FF2B5EF4-FFF2-40B4-BE49-F238E27FC236}">
                <a16:creationId xmlns:a16="http://schemas.microsoft.com/office/drawing/2014/main" id="{71D25B10-FCD7-4E9A-93F2-C21B9A0D5E4B}"/>
              </a:ext>
            </a:extLst>
          </p:cNvPr>
          <p:cNvSpPr txBox="1"/>
          <p:nvPr/>
        </p:nvSpPr>
        <p:spPr>
          <a:xfrm>
            <a:off x="5985510" y="1577738"/>
            <a:ext cx="1544451" cy="1934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Бүхэл (хөрсний ширхэг)</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852">
            <a:extLst>
              <a:ext uri="{FF2B5EF4-FFF2-40B4-BE49-F238E27FC236}">
                <a16:creationId xmlns:a16="http://schemas.microsoft.com/office/drawing/2014/main" id="{322A3840-D44A-4099-8B05-30C6DF5939B7}"/>
              </a:ext>
            </a:extLst>
          </p:cNvPr>
          <p:cNvSpPr txBox="1"/>
          <p:nvPr/>
        </p:nvSpPr>
        <p:spPr>
          <a:xfrm>
            <a:off x="5985510" y="2341472"/>
            <a:ext cx="419100" cy="1934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Зай</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853">
            <a:extLst>
              <a:ext uri="{FF2B5EF4-FFF2-40B4-BE49-F238E27FC236}">
                <a16:creationId xmlns:a16="http://schemas.microsoft.com/office/drawing/2014/main" id="{A235A55B-C144-46AA-BDCE-89DDD00CE4E7}"/>
              </a:ext>
            </a:extLst>
          </p:cNvPr>
          <p:cNvSpPr txBox="1"/>
          <p:nvPr/>
        </p:nvSpPr>
        <p:spPr>
          <a:xfrm>
            <a:off x="6498330" y="2339437"/>
            <a:ext cx="1031631" cy="3599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Хий</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l"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Шингэн</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854">
            <a:extLst>
              <a:ext uri="{FF2B5EF4-FFF2-40B4-BE49-F238E27FC236}">
                <a16:creationId xmlns:a16="http://schemas.microsoft.com/office/drawing/2014/main" id="{DF52A4B3-01AB-423F-AD60-6C35D45A7C61}"/>
              </a:ext>
            </a:extLst>
          </p:cNvPr>
          <p:cNvSpPr txBox="1"/>
          <p:nvPr/>
        </p:nvSpPr>
        <p:spPr>
          <a:xfrm>
            <a:off x="5180358" y="3963462"/>
            <a:ext cx="419100" cy="1719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Агаар</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855">
            <a:extLst>
              <a:ext uri="{FF2B5EF4-FFF2-40B4-BE49-F238E27FC236}">
                <a16:creationId xmlns:a16="http://schemas.microsoft.com/office/drawing/2014/main" id="{A9A854B4-1A9B-4763-A6CC-FFE6BFD1B8D4}"/>
              </a:ext>
            </a:extLst>
          </p:cNvPr>
          <p:cNvSpPr txBox="1"/>
          <p:nvPr/>
        </p:nvSpPr>
        <p:spPr>
          <a:xfrm>
            <a:off x="5097583" y="4313282"/>
            <a:ext cx="402981" cy="1988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Ус</a:t>
            </a:r>
            <a:endParaRPr lang="ja-JP" sz="10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824">
            <a:extLst>
              <a:ext uri="{FF2B5EF4-FFF2-40B4-BE49-F238E27FC236}">
                <a16:creationId xmlns:a16="http://schemas.microsoft.com/office/drawing/2014/main" id="{9DBACA08-1225-4D47-8DA9-2F3C97ED4430}"/>
              </a:ext>
            </a:extLst>
          </p:cNvPr>
          <p:cNvSpPr txBox="1"/>
          <p:nvPr/>
        </p:nvSpPr>
        <p:spPr>
          <a:xfrm>
            <a:off x="5070718" y="5039788"/>
            <a:ext cx="456712" cy="3704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Хөрсний ширхэг</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841">
            <a:extLst>
              <a:ext uri="{FF2B5EF4-FFF2-40B4-BE49-F238E27FC236}">
                <a16:creationId xmlns:a16="http://schemas.microsoft.com/office/drawing/2014/main" id="{99B42E19-96A8-4A32-8B2C-752F54373208}"/>
              </a:ext>
            </a:extLst>
          </p:cNvPr>
          <p:cNvSpPr txBox="1"/>
          <p:nvPr/>
        </p:nvSpPr>
        <p:spPr>
          <a:xfrm>
            <a:off x="1531142" y="3580680"/>
            <a:ext cx="1674573" cy="26098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180000"/>
              </a:lnSpc>
              <a:tabLst>
                <a:tab pos="265113" algn="l"/>
                <a:tab pos="446088" algn="l"/>
              </a:tabLst>
            </a:pPr>
            <a:r>
              <a:rPr lang="mn" sz="800" kern="100" dirty="0">
                <a:effectLst/>
                <a:latin typeface="Arial" panose="020B0604020202020204" pitchFamily="34" charset="0"/>
                <a:ea typeface="游ゴシック" panose="020B0400000000000000" pitchFamily="50" charset="-128"/>
                <a:cs typeface="Arial" panose="020B0604020202020204" pitchFamily="34" charset="0"/>
              </a:rPr>
              <a:t>W	:	Хөрсний нийт масс</a:t>
            </a:r>
          </a:p>
          <a:p>
            <a:pPr algn="l" rtl="0">
              <a:lnSpc>
                <a:spcPct val="180000"/>
              </a:lnSpc>
              <a:tabLst>
                <a:tab pos="265113" algn="l"/>
                <a:tab pos="446088" algn="l"/>
              </a:tabLst>
            </a:pPr>
            <a:r>
              <a:rPr lang="mn" sz="800" kern="100" dirty="0">
                <a:effectLst/>
                <a:latin typeface="Arial" panose="020B0604020202020204" pitchFamily="34" charset="0"/>
                <a:ea typeface="游ゴシック" panose="020B0400000000000000" pitchFamily="50" charset="-128"/>
                <a:cs typeface="Arial" panose="020B0604020202020204" pitchFamily="34" charset="0"/>
              </a:rPr>
              <a:t>Ws	:	Хөрсний ширхэгийн масс</a:t>
            </a:r>
          </a:p>
          <a:p>
            <a:pPr algn="l" rtl="0">
              <a:lnSpc>
                <a:spcPct val="180000"/>
              </a:lnSpc>
              <a:tabLst>
                <a:tab pos="265113" algn="l"/>
                <a:tab pos="446088" algn="l"/>
              </a:tabLst>
            </a:pPr>
            <a:r>
              <a:rPr lang="mn" sz="800" kern="100" dirty="0">
                <a:effectLst/>
                <a:latin typeface="Arial" panose="020B0604020202020204" pitchFamily="34" charset="0"/>
                <a:ea typeface="游ゴシック" panose="020B0400000000000000" pitchFamily="50" charset="-128"/>
                <a:cs typeface="Arial" panose="020B0604020202020204" pitchFamily="34" charset="0"/>
              </a:rPr>
              <a:t>Ww	:	Усны масс</a:t>
            </a:r>
          </a:p>
          <a:p>
            <a:pPr algn="l" rtl="0">
              <a:lnSpc>
                <a:spcPct val="180000"/>
              </a:lnSpc>
              <a:tabLst>
                <a:tab pos="265113" algn="l"/>
                <a:tab pos="446088" algn="l"/>
              </a:tabLst>
            </a:pPr>
            <a:r>
              <a:rPr lang="mn" sz="800" kern="100" dirty="0">
                <a:effectLst/>
                <a:latin typeface="Arial" panose="020B0604020202020204" pitchFamily="34" charset="0"/>
                <a:ea typeface="游ゴシック" panose="020B0400000000000000" pitchFamily="50" charset="-128"/>
                <a:cs typeface="Arial" panose="020B0604020202020204" pitchFamily="34" charset="0"/>
              </a:rPr>
              <a:t>Wa	:	Агаарын масс (= 0)</a:t>
            </a:r>
          </a:p>
          <a:p>
            <a:pPr algn="l" rtl="0">
              <a:lnSpc>
                <a:spcPct val="180000"/>
              </a:lnSpc>
              <a:tabLst>
                <a:tab pos="265113" algn="l"/>
                <a:tab pos="446088" algn="l"/>
              </a:tabLst>
            </a:pPr>
            <a:r>
              <a:rPr lang="mn" sz="800" kern="100" dirty="0">
                <a:effectLst/>
                <a:latin typeface="Arial" panose="020B0604020202020204" pitchFamily="34" charset="0"/>
                <a:ea typeface="游ゴシック" panose="020B0400000000000000" pitchFamily="50" charset="-128"/>
                <a:cs typeface="Arial" panose="020B0604020202020204" pitchFamily="34" charset="0"/>
              </a:rPr>
              <a:t>V	:	Хөрсний нийт эзлэхүүн</a:t>
            </a:r>
          </a:p>
          <a:p>
            <a:pPr algn="l" rtl="0">
              <a:lnSpc>
                <a:spcPct val="180000"/>
              </a:lnSpc>
              <a:tabLst>
                <a:tab pos="265113" algn="l"/>
                <a:tab pos="446088" algn="l"/>
              </a:tabLst>
            </a:pPr>
            <a:r>
              <a:rPr lang="mn" sz="800" kern="100" dirty="0">
                <a:effectLst/>
                <a:latin typeface="Arial" panose="020B0604020202020204" pitchFamily="34" charset="0"/>
                <a:ea typeface="游ゴシック" panose="020B0400000000000000" pitchFamily="50" charset="-128"/>
                <a:cs typeface="Arial" panose="020B0604020202020204" pitchFamily="34" charset="0"/>
              </a:rPr>
              <a:t>Vs	:	Хөрсний ширхгийн эзлэхүүн</a:t>
            </a:r>
          </a:p>
          <a:p>
            <a:pPr algn="l" rtl="0">
              <a:lnSpc>
                <a:spcPct val="180000"/>
              </a:lnSpc>
              <a:tabLst>
                <a:tab pos="265113" algn="l"/>
                <a:tab pos="446088" algn="l"/>
              </a:tabLst>
            </a:pPr>
            <a:r>
              <a:rPr lang="mn" sz="800" kern="100" dirty="0">
                <a:effectLst/>
                <a:latin typeface="Arial" panose="020B0604020202020204" pitchFamily="34" charset="0"/>
                <a:ea typeface="游ゴシック" panose="020B0400000000000000" pitchFamily="50" charset="-128"/>
                <a:cs typeface="Arial" panose="020B0604020202020204" pitchFamily="34" charset="0"/>
              </a:rPr>
              <a:t>Vw	:	Усны эзлэхүүн</a:t>
            </a:r>
          </a:p>
          <a:p>
            <a:pPr algn="l" rtl="0">
              <a:lnSpc>
                <a:spcPct val="180000"/>
              </a:lnSpc>
              <a:tabLst>
                <a:tab pos="265113" algn="l"/>
                <a:tab pos="446088" algn="l"/>
              </a:tabLst>
            </a:pPr>
            <a:r>
              <a:rPr lang="mn" sz="800" kern="100" dirty="0">
                <a:effectLst/>
                <a:latin typeface="Arial" panose="020B0604020202020204" pitchFamily="34" charset="0"/>
                <a:ea typeface="游ゴシック" panose="020B0400000000000000" pitchFamily="50" charset="-128"/>
                <a:cs typeface="Arial" panose="020B0604020202020204" pitchFamily="34" charset="0"/>
              </a:rPr>
              <a:t>Va	:	Агаарын эзлэхүүн</a:t>
            </a:r>
          </a:p>
          <a:p>
            <a:pPr algn="l" rtl="0">
              <a:lnSpc>
                <a:spcPct val="180000"/>
              </a:lnSpc>
              <a:tabLst>
                <a:tab pos="265113" algn="l"/>
                <a:tab pos="446088" algn="l"/>
              </a:tabLst>
            </a:pPr>
            <a:r>
              <a:rPr lang="mn" sz="800" kern="100" dirty="0">
                <a:effectLst/>
                <a:latin typeface="Arial" panose="020B0604020202020204" pitchFamily="34" charset="0"/>
                <a:ea typeface="游ゴシック" panose="020B0400000000000000" pitchFamily="50" charset="-128"/>
                <a:cs typeface="Arial" panose="020B0604020202020204" pitchFamily="34" charset="0"/>
              </a:rPr>
              <a:t>Vv	:	Хөрсний завсрын эзлэхүүн</a:t>
            </a:r>
          </a:p>
        </p:txBody>
      </p:sp>
    </p:spTree>
    <p:extLst>
      <p:ext uri="{BB962C8B-B14F-4D97-AF65-F5344CB8AC3E}">
        <p14:creationId xmlns:p14="http://schemas.microsoft.com/office/powerpoint/2010/main" val="3650314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400">
                <a:latin typeface="Arial" panose="020B0604020202020204" pitchFamily="34" charset="0"/>
                <a:ea typeface="Meiryo UI" panose="020B0604030504040204" pitchFamily="50" charset="-128"/>
                <a:cs typeface="Arial" panose="020B0604020202020204" pitchFamily="34" charset="0"/>
              </a:rPr>
              <a:t>Газрын хатуулаг</a:t>
            </a:r>
          </a:p>
        </p:txBody>
      </p:sp>
      <p:sp>
        <p:nvSpPr>
          <p:cNvPr id="6" name="テキスト ボックス 5"/>
          <p:cNvSpPr txBox="1"/>
          <p:nvPr/>
        </p:nvSpPr>
        <p:spPr>
          <a:xfrm>
            <a:off x="4419600" y="6452605"/>
            <a:ext cx="4576562" cy="230832"/>
          </a:xfrm>
          <a:prstGeom prst="rect">
            <a:avLst/>
          </a:prstGeom>
          <a:noFill/>
          <a:ln>
            <a:solidFill>
              <a:schemeClr val="tx1"/>
            </a:solidFill>
          </a:ln>
        </p:spPr>
        <p:txBody>
          <a:bodyPr wrap="square" rtlCol="0">
            <a:spAutoFit/>
          </a:bodyPr>
          <a:lstStyle/>
          <a:p>
            <a:pPr algn="r" rtl="0"/>
            <a:r>
              <a:rPr lang="mn" sz="900">
                <a:solidFill>
                  <a:prstClr val="black"/>
                </a:solidFill>
                <a:latin typeface="Arial" panose="020B0604020202020204" pitchFamily="34" charset="0"/>
                <a:cs typeface="Arial" panose="020B0604020202020204" pitchFamily="34" charset="0"/>
              </a:rPr>
              <a:t>Материалын 215-р хуудас/ Нэмэлт материалын 113-р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200" dirty="0">
              <a:latin typeface="Arial" panose="020B0604020202020204" pitchFamily="34" charset="0"/>
              <a:ea typeface="Meiryo UI" panose="020B0604030504040204" pitchFamily="50" charset="-128"/>
              <a:cs typeface="Arial" panose="020B0604020202020204" pitchFamily="34" charset="0"/>
            </a:endParaRPr>
          </a:p>
        </p:txBody>
      </p:sp>
      <p:sp>
        <p:nvSpPr>
          <p:cNvPr id="18" name="テキスト ボックス 17"/>
          <p:cNvSpPr txBox="1"/>
          <p:nvPr/>
        </p:nvSpPr>
        <p:spPr>
          <a:xfrm>
            <a:off x="3545946" y="1790561"/>
            <a:ext cx="2052107" cy="230832"/>
          </a:xfrm>
          <a:prstGeom prst="rect">
            <a:avLst/>
          </a:prstGeom>
          <a:noFill/>
          <a:ln>
            <a:noFill/>
          </a:ln>
        </p:spPr>
        <p:txBody>
          <a:bodyPr wrap="square" rtlCol="0">
            <a:spAutoFit/>
          </a:bodyPr>
          <a:lstStyle/>
          <a:p>
            <a:pPr algn="ctr" rtl="0"/>
            <a:r>
              <a:rPr lang="mn" sz="900">
                <a:solidFill>
                  <a:prstClr val="black"/>
                </a:solidFill>
                <a:latin typeface="Arial" panose="020B0604020202020204" pitchFamily="34" charset="0"/>
                <a:cs typeface="Arial" panose="020B0604020202020204" pitchFamily="34" charset="0"/>
              </a:rPr>
              <a:t>Конус индекс</a:t>
            </a:r>
          </a:p>
        </p:txBody>
      </p:sp>
      <p:pic>
        <p:nvPicPr>
          <p:cNvPr id="3" name="図 2"/>
          <p:cNvPicPr>
            <a:picLocks noChangeAspect="1"/>
          </p:cNvPicPr>
          <p:nvPr/>
        </p:nvPicPr>
        <p:blipFill>
          <a:blip r:embed="rId3"/>
          <a:stretch>
            <a:fillRect/>
          </a:stretch>
        </p:blipFill>
        <p:spPr>
          <a:xfrm>
            <a:off x="1290637" y="2162942"/>
            <a:ext cx="6562725" cy="2943225"/>
          </a:xfrm>
          <a:prstGeom prst="rect">
            <a:avLst/>
          </a:prstGeom>
        </p:spPr>
      </p:pic>
      <p:sp>
        <p:nvSpPr>
          <p:cNvPr id="10" name="テキスト ボックス 9"/>
          <p:cNvSpPr txBox="1"/>
          <p:nvPr/>
        </p:nvSpPr>
        <p:spPr>
          <a:xfrm>
            <a:off x="1290637" y="5065928"/>
            <a:ext cx="3190826" cy="369332"/>
          </a:xfrm>
          <a:prstGeom prst="rect">
            <a:avLst/>
          </a:prstGeom>
          <a:noFill/>
          <a:ln>
            <a:noFill/>
          </a:ln>
        </p:spPr>
        <p:txBody>
          <a:bodyPr wrap="square" rtlCol="0">
            <a:spAutoFit/>
          </a:bodyPr>
          <a:lstStyle/>
          <a:p>
            <a:pPr algn="ctr" rtl="0"/>
            <a:r>
              <a:rPr lang="mn" sz="900">
                <a:solidFill>
                  <a:prstClr val="black"/>
                </a:solidFill>
                <a:latin typeface="Arial" panose="020B0604020202020204" pitchFamily="34" charset="0"/>
                <a:cs typeface="Arial" panose="020B0604020202020204" pitchFamily="34" charset="0"/>
              </a:rPr>
              <a:t>Жич) Хүснэгтэд харуулсан тоо нь хөрсний чанараас хамааран бага зэрэг ялгаатай байж болно</a:t>
            </a:r>
          </a:p>
        </p:txBody>
      </p:sp>
      <p:sp>
        <p:nvSpPr>
          <p:cNvPr id="8" name="テキスト ボックス 954">
            <a:extLst>
              <a:ext uri="{FF2B5EF4-FFF2-40B4-BE49-F238E27FC236}">
                <a16:creationId xmlns:a16="http://schemas.microsoft.com/office/drawing/2014/main" id="{49306258-CDF6-4BCD-9D03-71B647E24076}"/>
              </a:ext>
            </a:extLst>
          </p:cNvPr>
          <p:cNvSpPr txBox="1"/>
          <p:nvPr/>
        </p:nvSpPr>
        <p:spPr>
          <a:xfrm>
            <a:off x="1465343" y="2246615"/>
            <a:ext cx="2013806"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Механизмын төрөл</a:t>
            </a:r>
          </a:p>
        </p:txBody>
      </p:sp>
      <p:sp>
        <p:nvSpPr>
          <p:cNvPr id="11" name="テキスト ボックス 960">
            <a:extLst>
              <a:ext uri="{FF2B5EF4-FFF2-40B4-BE49-F238E27FC236}">
                <a16:creationId xmlns:a16="http://schemas.microsoft.com/office/drawing/2014/main" id="{74CCEBC1-3622-4596-89B4-D30F0D642CD8}"/>
              </a:ext>
            </a:extLst>
          </p:cNvPr>
          <p:cNvSpPr txBox="1"/>
          <p:nvPr/>
        </p:nvSpPr>
        <p:spPr>
          <a:xfrm>
            <a:off x="3662916" y="2258877"/>
            <a:ext cx="1895343"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Конус индекс (N/mm </a:t>
            </a:r>
            <a:r>
              <a:rPr lang="mn" sz="10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1000" kern="100">
                <a:effectLst/>
                <a:latin typeface="Arial" panose="020B0604020202020204" pitchFamily="34" charset="0"/>
                <a:ea typeface="游ゴシック" panose="020B0400000000000000" pitchFamily="50" charset="-128"/>
                <a:cs typeface="Arial" panose="020B0604020202020204" pitchFamily="34" charset="0"/>
              </a:rPr>
              <a:t>)</a:t>
            </a:r>
          </a:p>
        </p:txBody>
      </p:sp>
      <p:sp>
        <p:nvSpPr>
          <p:cNvPr id="12" name="テキスト ボックス 969">
            <a:extLst>
              <a:ext uri="{FF2B5EF4-FFF2-40B4-BE49-F238E27FC236}">
                <a16:creationId xmlns:a16="http://schemas.microsoft.com/office/drawing/2014/main" id="{E002A6BF-7655-4E7B-9824-99010B8B373A}"/>
              </a:ext>
            </a:extLst>
          </p:cNvPr>
          <p:cNvSpPr txBox="1"/>
          <p:nvPr/>
        </p:nvSpPr>
        <p:spPr>
          <a:xfrm>
            <a:off x="5873596" y="2246616"/>
            <a:ext cx="1760581"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1000" kern="100">
                <a:effectLst/>
                <a:latin typeface="Arial" panose="020B0604020202020204" pitchFamily="34" charset="0"/>
                <a:ea typeface="游ゴシック" panose="020B0400000000000000" pitchFamily="50" charset="-128"/>
                <a:cs typeface="Arial" panose="020B0604020202020204" pitchFamily="34" charset="0"/>
              </a:rPr>
              <a:t>Газарт тулах даралт (N/мм </a:t>
            </a:r>
            <a:r>
              <a:rPr lang="mn" sz="1000" kern="100" baseline="30000">
                <a:effectLst/>
                <a:latin typeface="Arial" panose="020B0604020202020204" pitchFamily="34" charset="0"/>
                <a:ea typeface="游ゴシック" panose="020B0400000000000000" pitchFamily="50" charset="-128"/>
                <a:cs typeface="Arial" panose="020B0604020202020204" pitchFamily="34" charset="0"/>
              </a:rPr>
              <a:t>2</a:t>
            </a:r>
            <a:r>
              <a:rPr lang="mn" sz="1000" kern="100">
                <a:effectLst/>
                <a:latin typeface="Arial" panose="020B0604020202020204" pitchFamily="34" charset="0"/>
                <a:ea typeface="游ゴシック" panose="020B0400000000000000" pitchFamily="50" charset="-128"/>
                <a:cs typeface="Arial" panose="020B0604020202020204" pitchFamily="34" charset="0"/>
              </a:rPr>
              <a:t>)</a:t>
            </a:r>
          </a:p>
        </p:txBody>
      </p:sp>
      <p:sp>
        <p:nvSpPr>
          <p:cNvPr id="13" name="テキスト ボックス 1063">
            <a:extLst>
              <a:ext uri="{FF2B5EF4-FFF2-40B4-BE49-F238E27FC236}">
                <a16:creationId xmlns:a16="http://schemas.microsoft.com/office/drawing/2014/main" id="{D421E2B7-E000-46BC-8252-DC2F3502CD16}"/>
              </a:ext>
            </a:extLst>
          </p:cNvPr>
          <p:cNvSpPr txBox="1"/>
          <p:nvPr/>
        </p:nvSpPr>
        <p:spPr>
          <a:xfrm>
            <a:off x="3863127" y="2647627"/>
            <a:ext cx="1623274"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dirty="0">
                <a:effectLst/>
                <a:latin typeface="Arial" panose="020B0604020202020204" pitchFamily="34" charset="0"/>
                <a:ea typeface="游ゴシック" panose="020B0400000000000000" pitchFamily="50" charset="-128"/>
                <a:cs typeface="Arial" panose="020B0604020202020204" pitchFamily="34" charset="0"/>
              </a:rPr>
              <a:t>0.3-с дээш</a:t>
            </a:r>
          </a:p>
        </p:txBody>
      </p:sp>
      <p:sp>
        <p:nvSpPr>
          <p:cNvPr id="14" name="テキスト ボックス 1068">
            <a:extLst>
              <a:ext uri="{FF2B5EF4-FFF2-40B4-BE49-F238E27FC236}">
                <a16:creationId xmlns:a16="http://schemas.microsoft.com/office/drawing/2014/main" id="{691E10CB-2248-42B4-938A-E1A8BEB62AAA}"/>
              </a:ext>
            </a:extLst>
          </p:cNvPr>
          <p:cNvSpPr txBox="1"/>
          <p:nvPr/>
        </p:nvSpPr>
        <p:spPr>
          <a:xfrm>
            <a:off x="4481463" y="3700075"/>
            <a:ext cx="1163541"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(Намгархаг газар)</a:t>
            </a:r>
          </a:p>
        </p:txBody>
      </p:sp>
      <p:sp>
        <p:nvSpPr>
          <p:cNvPr id="15" name="テキスト ボックス 1078">
            <a:extLst>
              <a:ext uri="{FF2B5EF4-FFF2-40B4-BE49-F238E27FC236}">
                <a16:creationId xmlns:a16="http://schemas.microsoft.com/office/drawing/2014/main" id="{75C0B015-5463-43AB-8739-7A24376E46C9}"/>
              </a:ext>
            </a:extLst>
          </p:cNvPr>
          <p:cNvSpPr txBox="1"/>
          <p:nvPr/>
        </p:nvSpPr>
        <p:spPr>
          <a:xfrm>
            <a:off x="1434348" y="2628219"/>
            <a:ext cx="2044801" cy="2317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Дунд оврын намгархаг газрын бульдозер</a:t>
            </a:r>
          </a:p>
        </p:txBody>
      </p:sp>
      <p:sp>
        <p:nvSpPr>
          <p:cNvPr id="16" name="テキスト ボックス 1140">
            <a:extLst>
              <a:ext uri="{FF2B5EF4-FFF2-40B4-BE49-F238E27FC236}">
                <a16:creationId xmlns:a16="http://schemas.microsoft.com/office/drawing/2014/main" id="{03161C2F-D9E0-46A1-B6A1-AA91F8F39DC0}"/>
              </a:ext>
            </a:extLst>
          </p:cNvPr>
          <p:cNvSpPr txBox="1"/>
          <p:nvPr/>
        </p:nvSpPr>
        <p:spPr>
          <a:xfrm>
            <a:off x="1446292" y="2961582"/>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Дунд оврын бульдозер</a:t>
            </a:r>
          </a:p>
        </p:txBody>
      </p:sp>
      <p:sp>
        <p:nvSpPr>
          <p:cNvPr id="17" name="テキスト ボックス 1145">
            <a:extLst>
              <a:ext uri="{FF2B5EF4-FFF2-40B4-BE49-F238E27FC236}">
                <a16:creationId xmlns:a16="http://schemas.microsoft.com/office/drawing/2014/main" id="{204CBC5A-305C-4162-9334-D7EDC33C5087}"/>
              </a:ext>
            </a:extLst>
          </p:cNvPr>
          <p:cNvSpPr txBox="1"/>
          <p:nvPr/>
        </p:nvSpPr>
        <p:spPr>
          <a:xfrm>
            <a:off x="1434348" y="3343185"/>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Том оврын бульдозер</a:t>
            </a:r>
          </a:p>
        </p:txBody>
      </p:sp>
      <p:sp>
        <p:nvSpPr>
          <p:cNvPr id="19" name="テキスト ボックス 1149">
            <a:extLst>
              <a:ext uri="{FF2B5EF4-FFF2-40B4-BE49-F238E27FC236}">
                <a16:creationId xmlns:a16="http://schemas.microsoft.com/office/drawing/2014/main" id="{3A71EB66-513C-49E1-BBAA-0844C652A5D4}"/>
              </a:ext>
            </a:extLst>
          </p:cNvPr>
          <p:cNvSpPr txBox="1"/>
          <p:nvPr/>
        </p:nvSpPr>
        <p:spPr>
          <a:xfrm>
            <a:off x="1453912" y="3672887"/>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Хусагч Бульдозер</a:t>
            </a:r>
          </a:p>
        </p:txBody>
      </p:sp>
      <p:sp>
        <p:nvSpPr>
          <p:cNvPr id="20" name="テキスト ボックス 1156">
            <a:extLst>
              <a:ext uri="{FF2B5EF4-FFF2-40B4-BE49-F238E27FC236}">
                <a16:creationId xmlns:a16="http://schemas.microsoft.com/office/drawing/2014/main" id="{2D183840-CA35-460E-8E69-4734A2BE6741}"/>
              </a:ext>
            </a:extLst>
          </p:cNvPr>
          <p:cNvSpPr txBox="1"/>
          <p:nvPr/>
        </p:nvSpPr>
        <p:spPr>
          <a:xfrm>
            <a:off x="1446293" y="4027329"/>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Чирэгдэх төрлийн хусагч</a:t>
            </a:r>
          </a:p>
        </p:txBody>
      </p:sp>
      <p:sp>
        <p:nvSpPr>
          <p:cNvPr id="21" name="テキスト ボックス 1166">
            <a:extLst>
              <a:ext uri="{FF2B5EF4-FFF2-40B4-BE49-F238E27FC236}">
                <a16:creationId xmlns:a16="http://schemas.microsoft.com/office/drawing/2014/main" id="{3B13BF3D-43C9-4110-B6CE-D3D0CDAB16FB}"/>
              </a:ext>
            </a:extLst>
          </p:cNvPr>
          <p:cNvSpPr txBox="1"/>
          <p:nvPr/>
        </p:nvSpPr>
        <p:spPr>
          <a:xfrm>
            <a:off x="1436118" y="4411066"/>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Моторт хусагч</a:t>
            </a:r>
          </a:p>
        </p:txBody>
      </p:sp>
      <p:sp>
        <p:nvSpPr>
          <p:cNvPr id="22" name="テキスト ボックス 1171">
            <a:extLst>
              <a:ext uri="{FF2B5EF4-FFF2-40B4-BE49-F238E27FC236}">
                <a16:creationId xmlns:a16="http://schemas.microsoft.com/office/drawing/2014/main" id="{E0645841-87D5-4129-BEF6-3BB9CF545780}"/>
              </a:ext>
            </a:extLst>
          </p:cNvPr>
          <p:cNvSpPr txBox="1"/>
          <p:nvPr/>
        </p:nvSpPr>
        <p:spPr>
          <a:xfrm>
            <a:off x="1446293" y="4756985"/>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Өөрөө буулгагч</a:t>
            </a:r>
          </a:p>
        </p:txBody>
      </p:sp>
      <p:sp>
        <p:nvSpPr>
          <p:cNvPr id="23" name="テキスト ボックス 1177">
            <a:extLst>
              <a:ext uri="{FF2B5EF4-FFF2-40B4-BE49-F238E27FC236}">
                <a16:creationId xmlns:a16="http://schemas.microsoft.com/office/drawing/2014/main" id="{E8319F0E-D698-482E-896F-46063EEB0884}"/>
              </a:ext>
            </a:extLst>
          </p:cNvPr>
          <p:cNvSpPr txBox="1"/>
          <p:nvPr/>
        </p:nvSpPr>
        <p:spPr>
          <a:xfrm>
            <a:off x="6537976" y="3690523"/>
            <a:ext cx="1163541"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1000" kern="100">
                <a:effectLst/>
                <a:latin typeface="Arial" panose="020B0604020202020204" pitchFamily="34" charset="0"/>
                <a:ea typeface="游ゴシック" panose="020B0400000000000000" pitchFamily="50" charset="-128"/>
                <a:cs typeface="Arial" panose="020B0604020202020204" pitchFamily="34" charset="0"/>
              </a:rPr>
              <a:t>(Даац)</a:t>
            </a:r>
          </a:p>
        </p:txBody>
      </p:sp>
    </p:spTree>
    <p:extLst>
      <p:ext uri="{BB962C8B-B14F-4D97-AF65-F5344CB8AC3E}">
        <p14:creationId xmlns:p14="http://schemas.microsoft.com/office/powerpoint/2010/main" val="1666206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1800">
                <a:latin typeface="Arial" panose="020B0604020202020204" pitchFamily="34" charset="0"/>
                <a:ea typeface="Meiryo UI" panose="020B0604030504040204" pitchFamily="50" charset="-128"/>
                <a:cs typeface="Arial" panose="020B0604020202020204" pitchFamily="34" charset="0"/>
              </a:rPr>
              <a:t>Хөрсний хэмжээний өөрчлөлт</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050">
                <a:solidFill>
                  <a:prstClr val="black"/>
                </a:solidFill>
                <a:latin typeface="Arial" panose="020B0604020202020204" pitchFamily="34" charset="0"/>
                <a:cs typeface="Arial" panose="020B0604020202020204" pitchFamily="34" charset="0"/>
              </a:rPr>
              <a:t>Материалын 216-р хуудас/ Нэмэлт материалын 114-р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600" dirty="0">
              <a:latin typeface="Arial" panose="020B0604020202020204" pitchFamily="34" charset="0"/>
              <a:ea typeface="Meiryo UI" panose="020B0604030504040204" pitchFamily="50" charset="-128"/>
              <a:cs typeface="Arial" panose="020B0604020202020204" pitchFamily="34" charset="0"/>
            </a:endParaRPr>
          </a:p>
        </p:txBody>
      </p:sp>
      <p:sp>
        <p:nvSpPr>
          <p:cNvPr id="18" name="テキスト ボックス 17"/>
          <p:cNvSpPr txBox="1"/>
          <p:nvPr/>
        </p:nvSpPr>
        <p:spPr>
          <a:xfrm>
            <a:off x="1483170" y="1697043"/>
            <a:ext cx="3174555" cy="253916"/>
          </a:xfrm>
          <a:prstGeom prst="rect">
            <a:avLst/>
          </a:prstGeom>
          <a:noFill/>
          <a:ln>
            <a:noFill/>
          </a:ln>
        </p:spPr>
        <p:txBody>
          <a:bodyPr wrap="square" rtlCol="0">
            <a:spAutoFit/>
          </a:bodyPr>
          <a:lstStyle/>
          <a:p>
            <a:pPr algn="ctr" rtl="0"/>
            <a:r>
              <a:rPr lang="mn" sz="1050" dirty="0">
                <a:solidFill>
                  <a:prstClr val="black"/>
                </a:solidFill>
                <a:latin typeface="Arial" panose="020B0604020202020204" pitchFamily="34" charset="0"/>
                <a:cs typeface="Arial" panose="020B0604020202020204" pitchFamily="34" charset="0"/>
              </a:rPr>
              <a:t>Хөрсний хэмжээний өөрчлөлтийн хувь</a:t>
            </a:r>
          </a:p>
        </p:txBody>
      </p:sp>
      <p:pic>
        <p:nvPicPr>
          <p:cNvPr id="2" name="図 1"/>
          <p:cNvPicPr>
            <a:picLocks noChangeAspect="1"/>
          </p:cNvPicPr>
          <p:nvPr/>
        </p:nvPicPr>
        <p:blipFill>
          <a:blip r:embed="rId3"/>
          <a:stretch>
            <a:fillRect/>
          </a:stretch>
        </p:blipFill>
        <p:spPr>
          <a:xfrm>
            <a:off x="833438" y="1985997"/>
            <a:ext cx="4005545" cy="3364658"/>
          </a:xfrm>
          <a:prstGeom prst="rect">
            <a:avLst/>
          </a:prstGeom>
        </p:spPr>
      </p:pic>
      <p:pic>
        <p:nvPicPr>
          <p:cNvPr id="5" name="図 4"/>
          <p:cNvPicPr>
            <a:picLocks noChangeAspect="1"/>
          </p:cNvPicPr>
          <p:nvPr/>
        </p:nvPicPr>
        <p:blipFill>
          <a:blip r:embed="rId4"/>
          <a:stretch>
            <a:fillRect/>
          </a:stretch>
        </p:blipFill>
        <p:spPr>
          <a:xfrm>
            <a:off x="4919804" y="2719238"/>
            <a:ext cx="3514725" cy="1647825"/>
          </a:xfrm>
          <a:prstGeom prst="rect">
            <a:avLst/>
          </a:prstGeom>
        </p:spPr>
      </p:pic>
      <p:sp>
        <p:nvSpPr>
          <p:cNvPr id="13" name="テキスト ボックス 12"/>
          <p:cNvSpPr txBox="1"/>
          <p:nvPr/>
        </p:nvSpPr>
        <p:spPr>
          <a:xfrm>
            <a:off x="5651112" y="4228563"/>
            <a:ext cx="2052107" cy="253916"/>
          </a:xfrm>
          <a:prstGeom prst="rect">
            <a:avLst/>
          </a:prstGeom>
          <a:noFill/>
          <a:ln>
            <a:noFill/>
          </a:ln>
        </p:spPr>
        <p:txBody>
          <a:bodyPr wrap="square" rtlCol="0">
            <a:spAutoFit/>
          </a:bodyPr>
          <a:lstStyle/>
          <a:p>
            <a:pPr algn="ctr" rtl="0"/>
            <a:r>
              <a:rPr lang="mn" sz="1050">
                <a:solidFill>
                  <a:prstClr val="black"/>
                </a:solidFill>
                <a:latin typeface="Arial" panose="020B0604020202020204" pitchFamily="34" charset="0"/>
                <a:cs typeface="Arial" panose="020B0604020202020204" pitchFamily="34" charset="0"/>
              </a:rPr>
              <a:t>Хөрсний хэмжээний өөрчлөлт</a:t>
            </a:r>
          </a:p>
        </p:txBody>
      </p:sp>
      <p:sp>
        <p:nvSpPr>
          <p:cNvPr id="10" name="テキスト ボックス 1194">
            <a:extLst>
              <a:ext uri="{FF2B5EF4-FFF2-40B4-BE49-F238E27FC236}">
                <a16:creationId xmlns:a16="http://schemas.microsoft.com/office/drawing/2014/main" id="{995B42FA-D7B0-4CAB-84FE-ADA41D0D567C}"/>
              </a:ext>
            </a:extLst>
          </p:cNvPr>
          <p:cNvSpPr txBox="1"/>
          <p:nvPr/>
        </p:nvSpPr>
        <p:spPr>
          <a:xfrm>
            <a:off x="1483170" y="2076049"/>
            <a:ext cx="1005771"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Нэршил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269">
            <a:extLst>
              <a:ext uri="{FF2B5EF4-FFF2-40B4-BE49-F238E27FC236}">
                <a16:creationId xmlns:a16="http://schemas.microsoft.com/office/drawing/2014/main" id="{DCB55DA6-1DD6-4E0A-83AD-726C4DBC2937}"/>
              </a:ext>
            </a:extLst>
          </p:cNvPr>
          <p:cNvSpPr txBox="1"/>
          <p:nvPr/>
        </p:nvSpPr>
        <p:spPr>
          <a:xfrm>
            <a:off x="886231" y="2600628"/>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Хад эсвэл чулуу</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293">
            <a:extLst>
              <a:ext uri="{FF2B5EF4-FFF2-40B4-BE49-F238E27FC236}">
                <a16:creationId xmlns:a16="http://schemas.microsoft.com/office/drawing/2014/main" id="{678E0D52-5658-4DCC-A626-FB42E908A15C}"/>
              </a:ext>
            </a:extLst>
          </p:cNvPr>
          <p:cNvSpPr txBox="1"/>
          <p:nvPr/>
        </p:nvSpPr>
        <p:spPr>
          <a:xfrm>
            <a:off x="893060" y="3388727"/>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Хайргатай хөрс</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305">
            <a:extLst>
              <a:ext uri="{FF2B5EF4-FFF2-40B4-BE49-F238E27FC236}">
                <a16:creationId xmlns:a16="http://schemas.microsoft.com/office/drawing/2014/main" id="{1B095106-FC1C-4A1C-99F2-147FFE2C145A}"/>
              </a:ext>
            </a:extLst>
          </p:cNvPr>
          <p:cNvSpPr txBox="1"/>
          <p:nvPr/>
        </p:nvSpPr>
        <p:spPr>
          <a:xfrm>
            <a:off x="893060" y="3916983"/>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Элс</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856">
            <a:extLst>
              <a:ext uri="{FF2B5EF4-FFF2-40B4-BE49-F238E27FC236}">
                <a16:creationId xmlns:a16="http://schemas.microsoft.com/office/drawing/2014/main" id="{021539B6-3696-422E-9287-FE53FA7CD814}"/>
              </a:ext>
            </a:extLst>
          </p:cNvPr>
          <p:cNvSpPr txBox="1"/>
          <p:nvPr/>
        </p:nvSpPr>
        <p:spPr>
          <a:xfrm>
            <a:off x="897661" y="4367278"/>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Ердийн хөрс</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857">
            <a:extLst>
              <a:ext uri="{FF2B5EF4-FFF2-40B4-BE49-F238E27FC236}">
                <a16:creationId xmlns:a16="http://schemas.microsoft.com/office/drawing/2014/main" id="{FDCED03E-27B5-453D-BA8C-75F829BA31EE}"/>
              </a:ext>
            </a:extLst>
          </p:cNvPr>
          <p:cNvSpPr txBox="1"/>
          <p:nvPr/>
        </p:nvSpPr>
        <p:spPr>
          <a:xfrm>
            <a:off x="897661" y="4922823"/>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Шаварлаг хөрс г.м</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858">
            <a:extLst>
              <a:ext uri="{FF2B5EF4-FFF2-40B4-BE49-F238E27FC236}">
                <a16:creationId xmlns:a16="http://schemas.microsoft.com/office/drawing/2014/main" id="{4AA7799E-2FEC-43AD-AE8E-252C7574BABA}"/>
              </a:ext>
            </a:extLst>
          </p:cNvPr>
          <p:cNvSpPr txBox="1"/>
          <p:nvPr/>
        </p:nvSpPr>
        <p:spPr>
          <a:xfrm>
            <a:off x="1763617" y="2291663"/>
            <a:ext cx="113639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Хатуу чулуулаг</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859">
            <a:extLst>
              <a:ext uri="{FF2B5EF4-FFF2-40B4-BE49-F238E27FC236}">
                <a16:creationId xmlns:a16="http://schemas.microsoft.com/office/drawing/2014/main" id="{0AB99E00-4533-46BD-A9FF-5248FA9D32C3}"/>
              </a:ext>
            </a:extLst>
          </p:cNvPr>
          <p:cNvSpPr txBox="1"/>
          <p:nvPr/>
        </p:nvSpPr>
        <p:spPr>
          <a:xfrm>
            <a:off x="1781983" y="2499179"/>
            <a:ext cx="113639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Дунд зэргийн хатуу чулуулаг</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860">
            <a:extLst>
              <a:ext uri="{FF2B5EF4-FFF2-40B4-BE49-F238E27FC236}">
                <a16:creationId xmlns:a16="http://schemas.microsoft.com/office/drawing/2014/main" id="{95C422AC-0EAB-4D99-9D77-5C8105EF82AC}"/>
              </a:ext>
            </a:extLst>
          </p:cNvPr>
          <p:cNvSpPr txBox="1"/>
          <p:nvPr/>
        </p:nvSpPr>
        <p:spPr>
          <a:xfrm>
            <a:off x="1763617" y="2736987"/>
            <a:ext cx="113639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Зөөлөн чулуулаг</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861">
            <a:extLst>
              <a:ext uri="{FF2B5EF4-FFF2-40B4-BE49-F238E27FC236}">
                <a16:creationId xmlns:a16="http://schemas.microsoft.com/office/drawing/2014/main" id="{1FC466A3-1933-406F-BCC5-4011D442CB76}"/>
              </a:ext>
            </a:extLst>
          </p:cNvPr>
          <p:cNvSpPr txBox="1"/>
          <p:nvPr/>
        </p:nvSpPr>
        <p:spPr>
          <a:xfrm>
            <a:off x="1695190" y="2946114"/>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Бөөн хад/ Үнэт чулуу</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862">
            <a:extLst>
              <a:ext uri="{FF2B5EF4-FFF2-40B4-BE49-F238E27FC236}">
                <a16:creationId xmlns:a16="http://schemas.microsoft.com/office/drawing/2014/main" id="{C0679BD5-AC7C-4960-B230-91BF0F51EAA6}"/>
              </a:ext>
            </a:extLst>
          </p:cNvPr>
          <p:cNvSpPr txBox="1"/>
          <p:nvPr/>
        </p:nvSpPr>
        <p:spPr>
          <a:xfrm>
            <a:off x="1709191" y="3175144"/>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Хайрга</a:t>
            </a:r>
            <a:endParaRPr lang="ja-JP" sz="7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863">
            <a:extLst>
              <a:ext uri="{FF2B5EF4-FFF2-40B4-BE49-F238E27FC236}">
                <a16:creationId xmlns:a16="http://schemas.microsoft.com/office/drawing/2014/main" id="{C94078BC-4C5B-468F-82A7-5530D3F3CED6}"/>
              </a:ext>
            </a:extLst>
          </p:cNvPr>
          <p:cNvSpPr txBox="1"/>
          <p:nvPr/>
        </p:nvSpPr>
        <p:spPr>
          <a:xfrm>
            <a:off x="1709191" y="3390395"/>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Хатуу хөрс</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864">
            <a:extLst>
              <a:ext uri="{FF2B5EF4-FFF2-40B4-BE49-F238E27FC236}">
                <a16:creationId xmlns:a16="http://schemas.microsoft.com/office/drawing/2014/main" id="{E1560057-5F24-4BF4-9FF9-68D775125323}"/>
              </a:ext>
            </a:extLst>
          </p:cNvPr>
          <p:cNvSpPr txBox="1"/>
          <p:nvPr/>
        </p:nvSpPr>
        <p:spPr>
          <a:xfrm>
            <a:off x="1709191" y="3604323"/>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Нягтшуулсан хатуу хөрс</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865">
            <a:extLst>
              <a:ext uri="{FF2B5EF4-FFF2-40B4-BE49-F238E27FC236}">
                <a16:creationId xmlns:a16="http://schemas.microsoft.com/office/drawing/2014/main" id="{48FE0D0A-8CEB-4B61-A804-75228A78B977}"/>
              </a:ext>
            </a:extLst>
          </p:cNvPr>
          <p:cNvSpPr txBox="1"/>
          <p:nvPr/>
        </p:nvSpPr>
        <p:spPr>
          <a:xfrm>
            <a:off x="1724431" y="3808650"/>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Элс</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866">
            <a:extLst>
              <a:ext uri="{FF2B5EF4-FFF2-40B4-BE49-F238E27FC236}">
                <a16:creationId xmlns:a16="http://schemas.microsoft.com/office/drawing/2014/main" id="{C0D484AA-5095-43E0-BD10-2A7C1073D9B3}"/>
              </a:ext>
            </a:extLst>
          </p:cNvPr>
          <p:cNvSpPr txBox="1"/>
          <p:nvPr/>
        </p:nvSpPr>
        <p:spPr>
          <a:xfrm>
            <a:off x="1742797" y="4043217"/>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Бөөн хад, үнэт чулууны хольцтой элс</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867">
            <a:extLst>
              <a:ext uri="{FF2B5EF4-FFF2-40B4-BE49-F238E27FC236}">
                <a16:creationId xmlns:a16="http://schemas.microsoft.com/office/drawing/2014/main" id="{48EA4B04-C2F7-4129-94F3-1F8483AE9A2B}"/>
              </a:ext>
            </a:extLst>
          </p:cNvPr>
          <p:cNvSpPr txBox="1"/>
          <p:nvPr/>
        </p:nvSpPr>
        <p:spPr>
          <a:xfrm>
            <a:off x="1724431" y="4264136"/>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Хатуу хөрс</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868">
            <a:extLst>
              <a:ext uri="{FF2B5EF4-FFF2-40B4-BE49-F238E27FC236}">
                <a16:creationId xmlns:a16="http://schemas.microsoft.com/office/drawing/2014/main" id="{623809CF-81EE-459A-B403-6A6DF3ED4F77}"/>
              </a:ext>
            </a:extLst>
          </p:cNvPr>
          <p:cNvSpPr txBox="1"/>
          <p:nvPr/>
        </p:nvSpPr>
        <p:spPr>
          <a:xfrm>
            <a:off x="1709191" y="4486007"/>
            <a:ext cx="129313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Бөөн хад, үнэт чулууны хольцтой элсэрхэг хөрс</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869">
            <a:extLst>
              <a:ext uri="{FF2B5EF4-FFF2-40B4-BE49-F238E27FC236}">
                <a16:creationId xmlns:a16="http://schemas.microsoft.com/office/drawing/2014/main" id="{B7DA7365-1209-45C7-83A0-D311B0004CFC}"/>
              </a:ext>
            </a:extLst>
          </p:cNvPr>
          <p:cNvSpPr txBox="1"/>
          <p:nvPr/>
        </p:nvSpPr>
        <p:spPr>
          <a:xfrm>
            <a:off x="1986056" y="4711368"/>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a:effectLst/>
                <a:latin typeface="Arial" panose="020B0604020202020204" pitchFamily="34" charset="0"/>
                <a:ea typeface="游ゴシック" panose="020B0400000000000000" pitchFamily="50" charset="-128"/>
                <a:cs typeface="Arial" panose="020B0604020202020204" pitchFamily="34" charset="0"/>
              </a:rPr>
              <a:t>Шаварлаг хөрс</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870">
            <a:extLst>
              <a:ext uri="{FF2B5EF4-FFF2-40B4-BE49-F238E27FC236}">
                <a16:creationId xmlns:a16="http://schemas.microsoft.com/office/drawing/2014/main" id="{9C994844-F7DA-4EFC-B331-04C7635834BC}"/>
              </a:ext>
            </a:extLst>
          </p:cNvPr>
          <p:cNvSpPr txBox="1"/>
          <p:nvPr/>
        </p:nvSpPr>
        <p:spPr>
          <a:xfrm>
            <a:off x="1829313" y="4909488"/>
            <a:ext cx="1005771"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Хайрганы хольцтой шаварлаг хөрс</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1871">
            <a:extLst>
              <a:ext uri="{FF2B5EF4-FFF2-40B4-BE49-F238E27FC236}">
                <a16:creationId xmlns:a16="http://schemas.microsoft.com/office/drawing/2014/main" id="{93BD4794-7FDF-4168-9E16-950B0BF1BA2C}"/>
              </a:ext>
            </a:extLst>
          </p:cNvPr>
          <p:cNvSpPr txBox="1"/>
          <p:nvPr/>
        </p:nvSpPr>
        <p:spPr>
          <a:xfrm>
            <a:off x="1674747" y="5115732"/>
            <a:ext cx="131490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Бөөн хад, үнэт чулууны хольцтой шаварлаг хөрс</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1873">
            <a:extLst>
              <a:ext uri="{FF2B5EF4-FFF2-40B4-BE49-F238E27FC236}">
                <a16:creationId xmlns:a16="http://schemas.microsoft.com/office/drawing/2014/main" id="{28A24FFB-561B-4AB2-B457-E879C4050FB4}"/>
              </a:ext>
            </a:extLst>
          </p:cNvPr>
          <p:cNvSpPr txBox="1"/>
          <p:nvPr/>
        </p:nvSpPr>
        <p:spPr>
          <a:xfrm>
            <a:off x="5309409" y="3087084"/>
            <a:ext cx="341703" cy="1551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Байгалийн буурь</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1874">
            <a:extLst>
              <a:ext uri="{FF2B5EF4-FFF2-40B4-BE49-F238E27FC236}">
                <a16:creationId xmlns:a16="http://schemas.microsoft.com/office/drawing/2014/main" id="{1CA15514-1892-4F28-B6B7-C703F1015B5D}"/>
              </a:ext>
            </a:extLst>
          </p:cNvPr>
          <p:cNvSpPr txBox="1"/>
          <p:nvPr/>
        </p:nvSpPr>
        <p:spPr>
          <a:xfrm>
            <a:off x="5272458" y="3443454"/>
            <a:ext cx="620305" cy="1551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dirty="0">
                <a:effectLst/>
                <a:latin typeface="Arial" panose="020B0604020202020204" pitchFamily="34" charset="0"/>
                <a:ea typeface="游ゴシック" panose="020B0400000000000000" pitchFamily="50" charset="-128"/>
                <a:cs typeface="Arial" panose="020B0604020202020204" pitchFamily="34" charset="0"/>
              </a:rPr>
              <a:t>① Байгалийн буурийн хөрсний хэмжээ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1875">
            <a:extLst>
              <a:ext uri="{FF2B5EF4-FFF2-40B4-BE49-F238E27FC236}">
                <a16:creationId xmlns:a16="http://schemas.microsoft.com/office/drawing/2014/main" id="{3E5889F6-DF9E-43E3-95E0-937925301157}"/>
              </a:ext>
            </a:extLst>
          </p:cNvPr>
          <p:cNvSpPr txBox="1"/>
          <p:nvPr/>
        </p:nvSpPr>
        <p:spPr>
          <a:xfrm>
            <a:off x="6432698" y="3432721"/>
            <a:ext cx="841591" cy="1665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② Сулласан хөрсний хэмжээ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1876">
            <a:extLst>
              <a:ext uri="{FF2B5EF4-FFF2-40B4-BE49-F238E27FC236}">
                <a16:creationId xmlns:a16="http://schemas.microsoft.com/office/drawing/2014/main" id="{7B7982BA-EEB2-450A-99C0-60D46CCD9551}"/>
              </a:ext>
            </a:extLst>
          </p:cNvPr>
          <p:cNvSpPr txBox="1"/>
          <p:nvPr/>
        </p:nvSpPr>
        <p:spPr>
          <a:xfrm>
            <a:off x="7500313" y="3448481"/>
            <a:ext cx="842054" cy="1551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500" kern="100">
                <a:effectLst/>
                <a:latin typeface="Arial" panose="020B0604020202020204" pitchFamily="34" charset="0"/>
                <a:ea typeface="游ゴシック" panose="020B0400000000000000" pitchFamily="50" charset="-128"/>
                <a:cs typeface="Arial" panose="020B0604020202020204" pitchFamily="34" charset="0"/>
              </a:rPr>
              <a:t>③ Нягтруулсан хөрсний хэмжээ</a:t>
            </a:r>
            <a:endParaRPr lang="ja-JP" sz="5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38843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mn" sz="2400">
                <a:latin typeface="Arial" panose="020B0604020202020204" pitchFamily="34" charset="0"/>
                <a:ea typeface="Meiryo UI" panose="020B0604030504040204" pitchFamily="50" charset="-128"/>
                <a:cs typeface="Arial" panose="020B0604020202020204" pitchFamily="34" charset="0"/>
              </a:rPr>
              <a:t>Хөрсний нуралтын шалтгаан ба шинж тэмдгүүд Хөрсний нуралтын шалтгаан</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218-р хуудас/ Нэмэлт материалын 115-р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18" name="テキスト ボックス 17"/>
          <p:cNvSpPr txBox="1"/>
          <p:nvPr/>
        </p:nvSpPr>
        <p:spPr>
          <a:xfrm>
            <a:off x="2146300" y="1268383"/>
            <a:ext cx="4789128"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Ухалтын гадаргуугийн налуу ба өндрийн стандарт</a:t>
            </a:r>
          </a:p>
        </p:txBody>
      </p:sp>
      <p:pic>
        <p:nvPicPr>
          <p:cNvPr id="3" name="図 2"/>
          <p:cNvPicPr>
            <a:picLocks noChangeAspect="1"/>
          </p:cNvPicPr>
          <p:nvPr/>
        </p:nvPicPr>
        <p:blipFill>
          <a:blip r:embed="rId3"/>
          <a:stretch>
            <a:fillRect/>
          </a:stretch>
        </p:blipFill>
        <p:spPr>
          <a:xfrm>
            <a:off x="2665921" y="1566677"/>
            <a:ext cx="4179012" cy="4743450"/>
          </a:xfrm>
          <a:prstGeom prst="rect">
            <a:avLst/>
          </a:prstGeom>
        </p:spPr>
      </p:pic>
      <p:sp>
        <p:nvSpPr>
          <p:cNvPr id="7" name="テキスト ボックス 1877">
            <a:extLst>
              <a:ext uri="{FF2B5EF4-FFF2-40B4-BE49-F238E27FC236}">
                <a16:creationId xmlns:a16="http://schemas.microsoft.com/office/drawing/2014/main" id="{6C26CC83-7E7B-411F-AD3B-6F59028015A1}"/>
              </a:ext>
            </a:extLst>
          </p:cNvPr>
          <p:cNvSpPr txBox="1"/>
          <p:nvPr/>
        </p:nvSpPr>
        <p:spPr>
          <a:xfrm>
            <a:off x="2756416" y="1619837"/>
            <a:ext cx="554606" cy="1321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Байгалийн буурийн төрөл</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1878">
            <a:extLst>
              <a:ext uri="{FF2B5EF4-FFF2-40B4-BE49-F238E27FC236}">
                <a16:creationId xmlns:a16="http://schemas.microsoft.com/office/drawing/2014/main" id="{A6A7EE5A-3FA3-4DCC-AF20-5F2E287A0CD9}"/>
              </a:ext>
            </a:extLst>
          </p:cNvPr>
          <p:cNvSpPr txBox="1"/>
          <p:nvPr/>
        </p:nvSpPr>
        <p:spPr>
          <a:xfrm>
            <a:off x="3988494" y="1632773"/>
            <a:ext cx="2021782"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700" kern="100">
                <a:effectLst/>
                <a:latin typeface="Arial" panose="020B0604020202020204" pitchFamily="34" charset="0"/>
                <a:ea typeface="游ゴシック" panose="020B0400000000000000" pitchFamily="50" charset="-128"/>
                <a:cs typeface="Arial" panose="020B0604020202020204" pitchFamily="34" charset="0"/>
              </a:rPr>
              <a:t>Ухалтын гадаргуугийн өндөр/ налуу</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1879">
            <a:extLst>
              <a:ext uri="{FF2B5EF4-FFF2-40B4-BE49-F238E27FC236}">
                <a16:creationId xmlns:a16="http://schemas.microsoft.com/office/drawing/2014/main" id="{87AF80DA-49D0-4766-95A8-C3D9543F7007}"/>
              </a:ext>
            </a:extLst>
          </p:cNvPr>
          <p:cNvSpPr txBox="1"/>
          <p:nvPr/>
        </p:nvSpPr>
        <p:spPr>
          <a:xfrm>
            <a:off x="2742624" y="2150933"/>
            <a:ext cx="563880" cy="3886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Чулуулаг эсвэл хатуу шавартай байгалийн буурь</a:t>
            </a:r>
            <a:endParaRPr lang="ja-JP" sz="400" kern="10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880">
            <a:extLst>
              <a:ext uri="{FF2B5EF4-FFF2-40B4-BE49-F238E27FC236}">
                <a16:creationId xmlns:a16="http://schemas.microsoft.com/office/drawing/2014/main" id="{4D83F31E-4F8C-45A5-AB4E-1047B68B5FD5}"/>
              </a:ext>
            </a:extLst>
          </p:cNvPr>
          <p:cNvSpPr txBox="1"/>
          <p:nvPr/>
        </p:nvSpPr>
        <p:spPr>
          <a:xfrm>
            <a:off x="2740468" y="3406815"/>
            <a:ext cx="563880"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Бусад байгалийн буурь</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881">
            <a:extLst>
              <a:ext uri="{FF2B5EF4-FFF2-40B4-BE49-F238E27FC236}">
                <a16:creationId xmlns:a16="http://schemas.microsoft.com/office/drawing/2014/main" id="{E7B4E686-57BE-468F-A110-FECC1D8B7823}"/>
              </a:ext>
            </a:extLst>
          </p:cNvPr>
          <p:cNvSpPr txBox="1"/>
          <p:nvPr/>
        </p:nvSpPr>
        <p:spPr>
          <a:xfrm>
            <a:off x="2738000" y="4464661"/>
            <a:ext cx="582296" cy="2209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Элсэрхэг байгалийн буурь</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882">
            <a:extLst>
              <a:ext uri="{FF2B5EF4-FFF2-40B4-BE49-F238E27FC236}">
                <a16:creationId xmlns:a16="http://schemas.microsoft.com/office/drawing/2014/main" id="{E6A9CB41-195F-45C0-B151-EF2AADC1DA44}"/>
              </a:ext>
            </a:extLst>
          </p:cNvPr>
          <p:cNvSpPr txBox="1"/>
          <p:nvPr/>
        </p:nvSpPr>
        <p:spPr>
          <a:xfrm>
            <a:off x="2738000" y="5570408"/>
            <a:ext cx="582296" cy="3467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dirty="0">
                <a:effectLst/>
                <a:latin typeface="Arial" panose="020B0604020202020204" pitchFamily="34" charset="0"/>
                <a:ea typeface="游ゴシック" panose="020B0400000000000000" pitchFamily="50" charset="-128"/>
                <a:cs typeface="Arial" panose="020B0604020202020204" pitchFamily="34" charset="0"/>
              </a:rPr>
              <a:t>Тэсэлгээ (happa)-нээс үүдэн амархан нурахуйц  байгалийн буурь гэх мэт.</a:t>
            </a:r>
            <a:endParaRPr lang="ja-JP" sz="4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883">
            <a:extLst>
              <a:ext uri="{FF2B5EF4-FFF2-40B4-BE49-F238E27FC236}">
                <a16:creationId xmlns:a16="http://schemas.microsoft.com/office/drawing/2014/main" id="{FB433F58-C5D3-4052-BF3A-8728ECCD3C23}"/>
              </a:ext>
            </a:extLst>
          </p:cNvPr>
          <p:cNvSpPr txBox="1"/>
          <p:nvPr/>
        </p:nvSpPr>
        <p:spPr>
          <a:xfrm>
            <a:off x="4327584" y="5640892"/>
            <a:ext cx="427648" cy="2762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游ゴシック" panose="020B0400000000000000" pitchFamily="50" charset="-128"/>
                <a:cs typeface="Arial" panose="020B0604020202020204" pitchFamily="34" charset="0"/>
              </a:rPr>
              <a:t>45°-с бага</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テキスト ボックス 1884">
            <a:extLst>
              <a:ext uri="{FF2B5EF4-FFF2-40B4-BE49-F238E27FC236}">
                <a16:creationId xmlns:a16="http://schemas.microsoft.com/office/drawing/2014/main" id="{08757D13-A3E5-4994-89E9-68A893044E6A}"/>
              </a:ext>
            </a:extLst>
          </p:cNvPr>
          <p:cNvSpPr txBox="1"/>
          <p:nvPr/>
        </p:nvSpPr>
        <p:spPr>
          <a:xfrm>
            <a:off x="4463473" y="4509323"/>
            <a:ext cx="427649" cy="2325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游ゴシック" panose="020B0400000000000000" pitchFamily="50" charset="-128"/>
                <a:cs typeface="Arial" panose="020B0604020202020204" pitchFamily="34" charset="0"/>
              </a:rPr>
              <a:t>35°-с бага</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885">
            <a:extLst>
              <a:ext uri="{FF2B5EF4-FFF2-40B4-BE49-F238E27FC236}">
                <a16:creationId xmlns:a16="http://schemas.microsoft.com/office/drawing/2014/main" id="{8C47C9E8-9ADA-4DAE-BEC3-FB427F3A41B0}"/>
              </a:ext>
            </a:extLst>
          </p:cNvPr>
          <p:cNvSpPr txBox="1"/>
          <p:nvPr/>
        </p:nvSpPr>
        <p:spPr>
          <a:xfrm>
            <a:off x="4050594" y="3632258"/>
            <a:ext cx="553979"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游ゴシック" panose="020B0400000000000000" pitchFamily="50" charset="-128"/>
                <a:cs typeface="Arial" panose="020B0604020202020204" pitchFamily="34" charset="0"/>
              </a:rPr>
              <a:t>90°с бага</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886">
            <a:extLst>
              <a:ext uri="{FF2B5EF4-FFF2-40B4-BE49-F238E27FC236}">
                <a16:creationId xmlns:a16="http://schemas.microsoft.com/office/drawing/2014/main" id="{907AF5E4-CB7E-43CF-B0C0-FF0BBA827BC5}"/>
              </a:ext>
            </a:extLst>
          </p:cNvPr>
          <p:cNvSpPr txBox="1"/>
          <p:nvPr/>
        </p:nvSpPr>
        <p:spPr>
          <a:xfrm>
            <a:off x="5148334" y="3562586"/>
            <a:ext cx="553979" cy="1917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游ゴシック" panose="020B0400000000000000" pitchFamily="50" charset="-128"/>
                <a:cs typeface="Arial" panose="020B0604020202020204" pitchFamily="34" charset="0"/>
              </a:rPr>
              <a:t>75°-с бага</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887">
            <a:extLst>
              <a:ext uri="{FF2B5EF4-FFF2-40B4-BE49-F238E27FC236}">
                <a16:creationId xmlns:a16="http://schemas.microsoft.com/office/drawing/2014/main" id="{FBB1FCB8-55ED-4BCC-83F7-6473849CA960}"/>
              </a:ext>
            </a:extLst>
          </p:cNvPr>
          <p:cNvSpPr txBox="1"/>
          <p:nvPr/>
        </p:nvSpPr>
        <p:spPr>
          <a:xfrm>
            <a:off x="6175434" y="3579682"/>
            <a:ext cx="531118" cy="189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游ゴシック" panose="020B0400000000000000" pitchFamily="50" charset="-128"/>
                <a:cs typeface="Arial" panose="020B0604020202020204" pitchFamily="34" charset="0"/>
              </a:rPr>
              <a:t>60°-с бага</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888">
            <a:extLst>
              <a:ext uri="{FF2B5EF4-FFF2-40B4-BE49-F238E27FC236}">
                <a16:creationId xmlns:a16="http://schemas.microsoft.com/office/drawing/2014/main" id="{221300E5-BE26-4897-8120-2FCD239C771F}"/>
              </a:ext>
            </a:extLst>
          </p:cNvPr>
          <p:cNvSpPr txBox="1"/>
          <p:nvPr/>
        </p:nvSpPr>
        <p:spPr>
          <a:xfrm>
            <a:off x="4433246" y="2444491"/>
            <a:ext cx="563880"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游ゴシック" panose="020B0400000000000000" pitchFamily="50" charset="-128"/>
                <a:cs typeface="Arial" panose="020B0604020202020204" pitchFamily="34" charset="0"/>
              </a:rPr>
              <a:t>90°с бага</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889">
            <a:extLst>
              <a:ext uri="{FF2B5EF4-FFF2-40B4-BE49-F238E27FC236}">
                <a16:creationId xmlns:a16="http://schemas.microsoft.com/office/drawing/2014/main" id="{FBC04DA1-2FE7-4466-B061-0C00F5004C66}"/>
              </a:ext>
            </a:extLst>
          </p:cNvPr>
          <p:cNvSpPr txBox="1"/>
          <p:nvPr/>
        </p:nvSpPr>
        <p:spPr>
          <a:xfrm>
            <a:off x="5817293" y="2402393"/>
            <a:ext cx="531119"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游ゴシック" panose="020B0400000000000000" pitchFamily="50" charset="-128"/>
                <a:cs typeface="Arial" panose="020B0604020202020204" pitchFamily="34" charset="0"/>
              </a:rPr>
              <a:t>75°-с бага</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890">
            <a:extLst>
              <a:ext uri="{FF2B5EF4-FFF2-40B4-BE49-F238E27FC236}">
                <a16:creationId xmlns:a16="http://schemas.microsoft.com/office/drawing/2014/main" id="{9CBFEA17-AA8B-43E9-808A-DE51F2271C22}"/>
              </a:ext>
            </a:extLst>
          </p:cNvPr>
          <p:cNvSpPr txBox="1"/>
          <p:nvPr/>
        </p:nvSpPr>
        <p:spPr>
          <a:xfrm>
            <a:off x="5150543" y="2208083"/>
            <a:ext cx="493019" cy="1562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5м-с дээш</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891">
            <a:extLst>
              <a:ext uri="{FF2B5EF4-FFF2-40B4-BE49-F238E27FC236}">
                <a16:creationId xmlns:a16="http://schemas.microsoft.com/office/drawing/2014/main" id="{7B235423-EC2E-4E5D-8047-F8D1A3AE7795}"/>
              </a:ext>
            </a:extLst>
          </p:cNvPr>
          <p:cNvSpPr txBox="1"/>
          <p:nvPr/>
        </p:nvSpPr>
        <p:spPr>
          <a:xfrm>
            <a:off x="5451534" y="3263453"/>
            <a:ext cx="531118" cy="2019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5м-с дээш</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892">
            <a:extLst>
              <a:ext uri="{FF2B5EF4-FFF2-40B4-BE49-F238E27FC236}">
                <a16:creationId xmlns:a16="http://schemas.microsoft.com/office/drawing/2014/main" id="{21CF0F3D-4047-4F23-BAE0-34EFC6189BCD}"/>
              </a:ext>
            </a:extLst>
          </p:cNvPr>
          <p:cNvSpPr txBox="1"/>
          <p:nvPr/>
        </p:nvSpPr>
        <p:spPr>
          <a:xfrm>
            <a:off x="3729414" y="2364293"/>
            <a:ext cx="417462"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5м хүртэл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1893">
            <a:extLst>
              <a:ext uri="{FF2B5EF4-FFF2-40B4-BE49-F238E27FC236}">
                <a16:creationId xmlns:a16="http://schemas.microsoft.com/office/drawing/2014/main" id="{8E4A1E92-8CCC-42CB-8C78-A492978E6A5A}"/>
              </a:ext>
            </a:extLst>
          </p:cNvPr>
          <p:cNvSpPr txBox="1"/>
          <p:nvPr/>
        </p:nvSpPr>
        <p:spPr>
          <a:xfrm>
            <a:off x="3378894" y="3554153"/>
            <a:ext cx="417462" cy="1447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2м хүртэл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テキスト ボックス 1894">
            <a:extLst>
              <a:ext uri="{FF2B5EF4-FFF2-40B4-BE49-F238E27FC236}">
                <a16:creationId xmlns:a16="http://schemas.microsoft.com/office/drawing/2014/main" id="{4A5A020D-CA9B-4340-A384-1EBA033555A2}"/>
              </a:ext>
            </a:extLst>
          </p:cNvPr>
          <p:cNvSpPr txBox="1"/>
          <p:nvPr/>
        </p:nvSpPr>
        <p:spPr>
          <a:xfrm>
            <a:off x="4278053" y="3274883"/>
            <a:ext cx="621031"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游ゴシック" panose="020B0400000000000000" pitchFamily="50" charset="-128"/>
                <a:cs typeface="Arial" panose="020B0604020202020204" pitchFamily="34" charset="0"/>
              </a:rPr>
              <a:t>2-5м</a:t>
            </a:r>
            <a:r>
              <a:rPr lang="en-US" sz="600" kern="100" dirty="0">
                <a:effectLst/>
                <a:latin typeface="Arial" panose="020B0604020202020204" pitchFamily="34" charset="0"/>
                <a:ea typeface="游ゴシック" panose="020B0400000000000000" pitchFamily="50" charset="-128"/>
                <a:cs typeface="Arial" panose="020B0604020202020204" pitchFamily="34" charset="0"/>
              </a:rPr>
              <a:t> </a:t>
            </a:r>
            <a:r>
              <a:rPr lang="mn" altLang="ja-JP" sz="700" kern="100" dirty="0">
                <a:effectLst/>
                <a:latin typeface="Arial" panose="020B0604020202020204" pitchFamily="34" charset="0"/>
                <a:ea typeface="ＭＳ Ｐゴシック" panose="020B0600070205080204" pitchFamily="50" charset="-128"/>
                <a:cs typeface="Arial" panose="020B0604020202020204" pitchFamily="34" charset="0"/>
              </a:rPr>
              <a:t>хүртэл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7" name="テキスト ボックス 1896">
            <a:extLst>
              <a:ext uri="{FF2B5EF4-FFF2-40B4-BE49-F238E27FC236}">
                <a16:creationId xmlns:a16="http://schemas.microsoft.com/office/drawing/2014/main" id="{4E20D08D-956C-4966-A5FE-31E0D7F5D354}"/>
              </a:ext>
            </a:extLst>
          </p:cNvPr>
          <p:cNvSpPr txBox="1"/>
          <p:nvPr/>
        </p:nvSpPr>
        <p:spPr>
          <a:xfrm>
            <a:off x="5148334" y="5732559"/>
            <a:ext cx="484888"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2м хүртэл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1897">
            <a:extLst>
              <a:ext uri="{FF2B5EF4-FFF2-40B4-BE49-F238E27FC236}">
                <a16:creationId xmlns:a16="http://schemas.microsoft.com/office/drawing/2014/main" id="{D3038447-8B00-40D6-AE76-DD21BF607F79}"/>
              </a:ext>
            </a:extLst>
          </p:cNvPr>
          <p:cNvSpPr txBox="1"/>
          <p:nvPr/>
        </p:nvSpPr>
        <p:spPr>
          <a:xfrm>
            <a:off x="5173745" y="4375353"/>
            <a:ext cx="555578" cy="2209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5м хүртэл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1898">
            <a:extLst>
              <a:ext uri="{FF2B5EF4-FFF2-40B4-BE49-F238E27FC236}">
                <a16:creationId xmlns:a16="http://schemas.microsoft.com/office/drawing/2014/main" id="{A7D804F1-0DBD-4DA0-89B5-A846E3E31A76}"/>
              </a:ext>
            </a:extLst>
          </p:cNvPr>
          <p:cNvSpPr txBox="1"/>
          <p:nvPr/>
        </p:nvSpPr>
        <p:spPr>
          <a:xfrm>
            <a:off x="4899084" y="4330252"/>
            <a:ext cx="266700" cy="2660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эсвэл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1899">
            <a:extLst>
              <a:ext uri="{FF2B5EF4-FFF2-40B4-BE49-F238E27FC236}">
                <a16:creationId xmlns:a16="http://schemas.microsoft.com/office/drawing/2014/main" id="{6F73AD0E-9C2E-4E7D-ABEA-B2357E6FD1D9}"/>
              </a:ext>
            </a:extLst>
          </p:cNvPr>
          <p:cNvSpPr txBox="1"/>
          <p:nvPr/>
        </p:nvSpPr>
        <p:spPr>
          <a:xfrm>
            <a:off x="5021869" y="5620313"/>
            <a:ext cx="26670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600" kern="100" dirty="0">
                <a:effectLst/>
                <a:latin typeface="Arial" panose="020B0604020202020204" pitchFamily="34" charset="0"/>
                <a:ea typeface="游ゴシック" panose="020B0400000000000000" pitchFamily="50" charset="-128"/>
                <a:cs typeface="Arial" panose="020B0604020202020204" pitchFamily="34" charset="0"/>
              </a:rPr>
              <a:t>эсвэл</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603789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mn" sz="2000">
                <a:latin typeface="Arial" panose="020B0604020202020204" pitchFamily="34" charset="0"/>
                <a:ea typeface="Meiryo UI" panose="020B0604030504040204" pitchFamily="50" charset="-128"/>
                <a:cs typeface="Arial" panose="020B0604020202020204" pitchFamily="34" charset="0"/>
              </a:rPr>
              <a:t>Хөрсний нуралтын шалтгаан ба шинж тэмдгүүд Хөрсний хатуулаг, нуралтын шинж тэмдэг</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61610"/>
          </a:xfrm>
          <a:prstGeom prst="rect">
            <a:avLst/>
          </a:prstGeom>
          <a:noFill/>
          <a:ln>
            <a:solidFill>
              <a:schemeClr val="tx1"/>
            </a:solidFill>
          </a:ln>
        </p:spPr>
        <p:txBody>
          <a:bodyPr wrap="square" rtlCol="0">
            <a:spAutoFit/>
          </a:bodyPr>
          <a:lstStyle/>
          <a:p>
            <a:pPr algn="r" rtl="0"/>
            <a:r>
              <a:rPr lang="mn" sz="1100">
                <a:solidFill>
                  <a:prstClr val="black"/>
                </a:solidFill>
                <a:latin typeface="Arial" panose="020B0604020202020204" pitchFamily="34" charset="0"/>
                <a:cs typeface="Arial" panose="020B0604020202020204" pitchFamily="34" charset="0"/>
              </a:rPr>
              <a:t>Материалын 218-р хуудас/ Нэмэлт материалын 116-р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13" name="テキスト ボックス 12"/>
          <p:cNvSpPr txBox="1"/>
          <p:nvPr/>
        </p:nvSpPr>
        <p:spPr>
          <a:xfrm>
            <a:off x="834766" y="2661734"/>
            <a:ext cx="3304299" cy="261610"/>
          </a:xfrm>
          <a:prstGeom prst="rect">
            <a:avLst/>
          </a:prstGeom>
          <a:noFill/>
          <a:ln>
            <a:noFill/>
          </a:ln>
        </p:spPr>
        <p:txBody>
          <a:bodyPr wrap="square" rtlCol="0">
            <a:spAutoFit/>
          </a:bodyPr>
          <a:lstStyle/>
          <a:p>
            <a:pPr algn="ctr" rtl="0"/>
            <a:r>
              <a:rPr lang="mn" sz="1100" dirty="0">
                <a:solidFill>
                  <a:prstClr val="black"/>
                </a:solidFill>
                <a:latin typeface="Arial" panose="020B0604020202020204" pitchFamily="34" charset="0"/>
                <a:cs typeface="Arial" panose="020B0604020202020204" pitchFamily="34" charset="0"/>
              </a:rPr>
              <a:t>Босоо налуу (nori men)-гийн нуралтын жишээ</a:t>
            </a:r>
          </a:p>
        </p:txBody>
      </p:sp>
      <p:pic>
        <p:nvPicPr>
          <p:cNvPr id="7" name="図 6"/>
          <p:cNvPicPr>
            <a:picLocks noChangeAspect="1"/>
          </p:cNvPicPr>
          <p:nvPr/>
        </p:nvPicPr>
        <p:blipFill>
          <a:blip r:embed="rId3"/>
          <a:stretch>
            <a:fillRect/>
          </a:stretch>
        </p:blipFill>
        <p:spPr>
          <a:xfrm>
            <a:off x="762955" y="1566677"/>
            <a:ext cx="3509609" cy="1043727"/>
          </a:xfrm>
          <a:prstGeom prst="rect">
            <a:avLst/>
          </a:prstGeom>
        </p:spPr>
      </p:pic>
      <p:pic>
        <p:nvPicPr>
          <p:cNvPr id="2" name="図 1"/>
          <p:cNvPicPr>
            <a:picLocks noChangeAspect="1"/>
          </p:cNvPicPr>
          <p:nvPr/>
        </p:nvPicPr>
        <p:blipFill>
          <a:blip r:embed="rId4"/>
          <a:stretch>
            <a:fillRect/>
          </a:stretch>
        </p:blipFill>
        <p:spPr>
          <a:xfrm>
            <a:off x="4541449" y="1566678"/>
            <a:ext cx="3767784" cy="4771775"/>
          </a:xfrm>
          <a:prstGeom prst="rect">
            <a:avLst/>
          </a:prstGeom>
        </p:spPr>
      </p:pic>
      <p:sp>
        <p:nvSpPr>
          <p:cNvPr id="11" name="テキスト ボックス 10"/>
          <p:cNvSpPr txBox="1"/>
          <p:nvPr/>
        </p:nvSpPr>
        <p:spPr>
          <a:xfrm>
            <a:off x="5162337" y="1289678"/>
            <a:ext cx="2918564" cy="261610"/>
          </a:xfrm>
          <a:prstGeom prst="rect">
            <a:avLst/>
          </a:prstGeom>
          <a:noFill/>
          <a:ln>
            <a:noFill/>
          </a:ln>
        </p:spPr>
        <p:txBody>
          <a:bodyPr wrap="square" rtlCol="0">
            <a:spAutoFit/>
          </a:bodyPr>
          <a:lstStyle/>
          <a:p>
            <a:pPr algn="ctr" rtl="0"/>
            <a:r>
              <a:rPr lang="mn" sz="1100" dirty="0">
                <a:solidFill>
                  <a:prstClr val="black"/>
                </a:solidFill>
                <a:latin typeface="Arial" panose="020B0604020202020204" pitchFamily="34" charset="0"/>
                <a:cs typeface="Arial" panose="020B0604020202020204" pitchFamily="34" charset="0"/>
              </a:rPr>
              <a:t>Налуу (nori men)-гийн нуралтын жишээ</a:t>
            </a:r>
          </a:p>
        </p:txBody>
      </p:sp>
      <p:pic>
        <p:nvPicPr>
          <p:cNvPr id="8" name="図 7"/>
          <p:cNvPicPr>
            <a:picLocks noChangeAspect="1"/>
          </p:cNvPicPr>
          <p:nvPr/>
        </p:nvPicPr>
        <p:blipFill>
          <a:blip r:embed="rId5"/>
          <a:stretch>
            <a:fillRect/>
          </a:stretch>
        </p:blipFill>
        <p:spPr>
          <a:xfrm>
            <a:off x="1524140" y="2938733"/>
            <a:ext cx="2171700" cy="1990725"/>
          </a:xfrm>
          <a:prstGeom prst="rect">
            <a:avLst/>
          </a:prstGeom>
        </p:spPr>
      </p:pic>
      <p:sp>
        <p:nvSpPr>
          <p:cNvPr id="14" name="テキスト ボックス 13"/>
          <p:cNvSpPr txBox="1"/>
          <p:nvPr/>
        </p:nvSpPr>
        <p:spPr>
          <a:xfrm>
            <a:off x="1577624" y="4886340"/>
            <a:ext cx="2052107" cy="261610"/>
          </a:xfrm>
          <a:prstGeom prst="rect">
            <a:avLst/>
          </a:prstGeom>
          <a:noFill/>
          <a:ln>
            <a:noFill/>
          </a:ln>
        </p:spPr>
        <p:txBody>
          <a:bodyPr wrap="square" rtlCol="0">
            <a:spAutoFit/>
          </a:bodyPr>
          <a:lstStyle/>
          <a:p>
            <a:pPr algn="ctr" rtl="0"/>
            <a:r>
              <a:rPr lang="mn" sz="1100">
                <a:solidFill>
                  <a:prstClr val="black"/>
                </a:solidFill>
                <a:latin typeface="Arial" panose="020B0604020202020204" pitchFamily="34" charset="0"/>
                <a:cs typeface="Arial" panose="020B0604020202020204" pitchFamily="34" charset="0"/>
              </a:rPr>
              <a:t>Нуралтын шинж тэмдэг</a:t>
            </a:r>
          </a:p>
        </p:txBody>
      </p:sp>
      <p:sp>
        <p:nvSpPr>
          <p:cNvPr id="12" name="テキスト ボックス 1901">
            <a:extLst>
              <a:ext uri="{FF2B5EF4-FFF2-40B4-BE49-F238E27FC236}">
                <a16:creationId xmlns:a16="http://schemas.microsoft.com/office/drawing/2014/main" id="{05D6BBA8-B2B9-4668-BA05-54C77059D849}"/>
              </a:ext>
            </a:extLst>
          </p:cNvPr>
          <p:cNvSpPr txBox="1"/>
          <p:nvPr/>
        </p:nvSpPr>
        <p:spPr>
          <a:xfrm>
            <a:off x="5162337" y="1639804"/>
            <a:ext cx="829805" cy="766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Хад нуралтын хувилбар</a:t>
            </a:r>
          </a:p>
        </p:txBody>
      </p:sp>
      <p:sp>
        <p:nvSpPr>
          <p:cNvPr id="15" name="テキスト ボックス 1902">
            <a:extLst>
              <a:ext uri="{FF2B5EF4-FFF2-40B4-BE49-F238E27FC236}">
                <a16:creationId xmlns:a16="http://schemas.microsoft.com/office/drawing/2014/main" id="{C31A7E30-BC08-4AF5-9EFB-F1AA92770DB8}"/>
              </a:ext>
            </a:extLst>
          </p:cNvPr>
          <p:cNvSpPr txBox="1"/>
          <p:nvPr/>
        </p:nvSpPr>
        <p:spPr>
          <a:xfrm>
            <a:off x="6905889" y="1642411"/>
            <a:ext cx="986526" cy="768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Хөрсний нуралтын хувилбар</a:t>
            </a:r>
          </a:p>
        </p:txBody>
      </p:sp>
      <p:sp>
        <p:nvSpPr>
          <p:cNvPr id="16" name="テキスト ボックス 1903">
            <a:extLst>
              <a:ext uri="{FF2B5EF4-FFF2-40B4-BE49-F238E27FC236}">
                <a16:creationId xmlns:a16="http://schemas.microsoft.com/office/drawing/2014/main" id="{EA2A61B3-7DED-46A0-B90F-E9D6B8CDC7B3}"/>
              </a:ext>
            </a:extLst>
          </p:cNvPr>
          <p:cNvSpPr txBox="1"/>
          <p:nvPr/>
        </p:nvSpPr>
        <p:spPr>
          <a:xfrm>
            <a:off x="5093782" y="2507392"/>
            <a:ext cx="453766" cy="715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Цууралт ихтэй хад</a:t>
            </a:r>
          </a:p>
        </p:txBody>
      </p:sp>
      <p:sp>
        <p:nvSpPr>
          <p:cNvPr id="17" name="テキスト ボックス 1904">
            <a:extLst>
              <a:ext uri="{FF2B5EF4-FFF2-40B4-BE49-F238E27FC236}">
                <a16:creationId xmlns:a16="http://schemas.microsoft.com/office/drawing/2014/main" id="{0FC3B041-05D6-4519-9FC7-E6E9AB41D68B}"/>
              </a:ext>
            </a:extLst>
          </p:cNvPr>
          <p:cNvSpPr txBox="1"/>
          <p:nvPr/>
        </p:nvSpPr>
        <p:spPr>
          <a:xfrm>
            <a:off x="5750136" y="2505301"/>
            <a:ext cx="437184" cy="757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Хатуу ба зөөлөн ээлжилсэн давхаргат хад</a:t>
            </a:r>
          </a:p>
        </p:txBody>
      </p:sp>
      <p:sp>
        <p:nvSpPr>
          <p:cNvPr id="18" name="テキスト ボックス 1905">
            <a:extLst>
              <a:ext uri="{FF2B5EF4-FFF2-40B4-BE49-F238E27FC236}">
                <a16:creationId xmlns:a16="http://schemas.microsoft.com/office/drawing/2014/main" id="{6399D021-530B-4163-AFCD-D8AC8C080EE1}"/>
              </a:ext>
            </a:extLst>
          </p:cNvPr>
          <p:cNvSpPr txBox="1"/>
          <p:nvPr/>
        </p:nvSpPr>
        <p:spPr>
          <a:xfrm>
            <a:off x="5293924" y="2702580"/>
            <a:ext cx="638246" cy="693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Сул чулуу хэлбэрийн нуралт (ховхрох)</a:t>
            </a:r>
          </a:p>
        </p:txBody>
      </p:sp>
      <p:sp>
        <p:nvSpPr>
          <p:cNvPr id="19" name="テキスト ボックス 1906">
            <a:extLst>
              <a:ext uri="{FF2B5EF4-FFF2-40B4-BE49-F238E27FC236}">
                <a16:creationId xmlns:a16="http://schemas.microsoft.com/office/drawing/2014/main" id="{5E69EBDE-0F88-4678-9D4D-7B8BFBD6078A}"/>
              </a:ext>
            </a:extLst>
          </p:cNvPr>
          <p:cNvSpPr txBox="1"/>
          <p:nvPr/>
        </p:nvSpPr>
        <p:spPr>
          <a:xfrm>
            <a:off x="6631341" y="2479113"/>
            <a:ext cx="429471" cy="1451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Хадны конусан биет</a:t>
            </a:r>
            <a:r>
              <a:rPr lang="en-US" sz="400" kern="100" dirty="0">
                <a:effectLst/>
                <a:latin typeface="Arial" panose="020B0604020202020204" pitchFamily="34" charset="0"/>
                <a:ea typeface="游ゴシック" panose="020B0400000000000000" pitchFamily="50" charset="-128"/>
                <a:cs typeface="Arial" panose="020B0604020202020204" pitchFamily="34" charset="0"/>
              </a:rPr>
              <a:t/>
            </a:r>
            <a:br>
              <a:rPr lang="en-US" sz="400" kern="100" dirty="0">
                <a:effectLst/>
                <a:latin typeface="Arial" panose="020B0604020202020204" pitchFamily="34" charset="0"/>
                <a:ea typeface="游ゴシック" panose="020B0400000000000000" pitchFamily="50" charset="-128"/>
                <a:cs typeface="Arial" panose="020B0604020202020204" pitchFamily="34" charset="0"/>
              </a:rPr>
            </a:br>
            <a:r>
              <a:rPr lang="mn" sz="400" kern="100">
                <a:effectLst/>
                <a:latin typeface="Arial" panose="020B0604020202020204" pitchFamily="34" charset="0"/>
                <a:ea typeface="游ゴシック" panose="020B0400000000000000" pitchFamily="50" charset="-128"/>
                <a:cs typeface="Arial" panose="020B0604020202020204" pitchFamily="34" charset="0"/>
              </a:rPr>
              <a:t>(Хадны конус хэлбэрийн)</a:t>
            </a:r>
          </a:p>
        </p:txBody>
      </p:sp>
      <p:sp>
        <p:nvSpPr>
          <p:cNvPr id="20" name="テキスト ボックス 1907">
            <a:extLst>
              <a:ext uri="{FF2B5EF4-FFF2-40B4-BE49-F238E27FC236}">
                <a16:creationId xmlns:a16="http://schemas.microsoft.com/office/drawing/2014/main" id="{6BD6E733-72AD-4D04-92F9-FCC4755DE454}"/>
              </a:ext>
            </a:extLst>
          </p:cNvPr>
          <p:cNvSpPr txBox="1"/>
          <p:nvPr/>
        </p:nvSpPr>
        <p:spPr>
          <a:xfrm>
            <a:off x="7124547" y="2433398"/>
            <a:ext cx="541342" cy="1679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游ゴシック" panose="020B0400000000000000" pitchFamily="50" charset="-128"/>
                <a:cs typeface="Arial" panose="020B0604020202020204" pitchFamily="34" charset="0"/>
              </a:rPr>
              <a:t>Өндөрлөгийн үет хайрга</a:t>
            </a:r>
            <a:r>
              <a:rPr lang="en-US" sz="400" kern="100" dirty="0">
                <a:effectLst/>
                <a:latin typeface="Arial" panose="020B0604020202020204" pitchFamily="34" charset="0"/>
                <a:ea typeface="游ゴシック" panose="020B0400000000000000" pitchFamily="50" charset="-128"/>
                <a:cs typeface="Arial" panose="020B0604020202020204" pitchFamily="34" charset="0"/>
              </a:rPr>
              <a:t/>
            </a:r>
            <a:br>
              <a:rPr lang="en-US" sz="400" kern="100" dirty="0">
                <a:effectLst/>
                <a:latin typeface="Arial" panose="020B0604020202020204" pitchFamily="34" charset="0"/>
                <a:ea typeface="游ゴシック" panose="020B0400000000000000" pitchFamily="50" charset="-128"/>
                <a:cs typeface="Arial" panose="020B0604020202020204" pitchFamily="34" charset="0"/>
              </a:rPr>
            </a:br>
            <a:r>
              <a:rPr lang="mn" sz="400" kern="100" dirty="0">
                <a:effectLst/>
                <a:latin typeface="Arial" panose="020B0604020202020204" pitchFamily="34" charset="0"/>
                <a:ea typeface="游ゴシック" panose="020B0400000000000000" pitchFamily="50" charset="-128"/>
                <a:cs typeface="Arial" panose="020B0604020202020204" pitchFamily="34" charset="0"/>
              </a:rPr>
              <a:t>(Хэмхдэст чулуулаг хэлбэрийн)</a:t>
            </a:r>
          </a:p>
        </p:txBody>
      </p:sp>
      <p:sp>
        <p:nvSpPr>
          <p:cNvPr id="21" name="テキスト ボックス 1908">
            <a:extLst>
              <a:ext uri="{FF2B5EF4-FFF2-40B4-BE49-F238E27FC236}">
                <a16:creationId xmlns:a16="http://schemas.microsoft.com/office/drawing/2014/main" id="{AA696CAE-1565-4460-A4DC-35A3EB3200F0}"/>
              </a:ext>
            </a:extLst>
          </p:cNvPr>
          <p:cNvSpPr txBox="1"/>
          <p:nvPr/>
        </p:nvSpPr>
        <p:spPr>
          <a:xfrm>
            <a:off x="7665889" y="2492375"/>
            <a:ext cx="616942" cy="1328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游ゴシック" panose="020B0400000000000000" pitchFamily="50" charset="-128"/>
                <a:cs typeface="Arial" panose="020B0604020202020204" pitchFamily="34" charset="0"/>
              </a:rPr>
              <a:t>Өгөршсөн боржин чулууны төрөл</a:t>
            </a:r>
            <a:r>
              <a:rPr lang="en-US" sz="400" kern="100" dirty="0">
                <a:effectLst/>
                <a:latin typeface="Arial" panose="020B0604020202020204" pitchFamily="34" charset="0"/>
                <a:ea typeface="游ゴシック" panose="020B0400000000000000" pitchFamily="50" charset="-128"/>
                <a:cs typeface="Arial" panose="020B0604020202020204" pitchFamily="34" charset="0"/>
              </a:rPr>
              <a:t/>
            </a:r>
            <a:br>
              <a:rPr lang="en-US" sz="400" kern="100" dirty="0">
                <a:effectLst/>
                <a:latin typeface="Arial" panose="020B0604020202020204" pitchFamily="34" charset="0"/>
                <a:ea typeface="游ゴシック" panose="020B0400000000000000" pitchFamily="50" charset="-128"/>
                <a:cs typeface="Arial" panose="020B0604020202020204" pitchFamily="34" charset="0"/>
              </a:rPr>
            </a:br>
            <a:r>
              <a:rPr lang="mn" sz="400" kern="100" dirty="0">
                <a:effectLst/>
                <a:latin typeface="Arial" panose="020B0604020202020204" pitchFamily="34" charset="0"/>
                <a:ea typeface="游ゴシック" panose="020B0400000000000000" pitchFamily="50" charset="-128"/>
                <a:cs typeface="Arial" panose="020B0604020202020204" pitchFamily="34" charset="0"/>
              </a:rPr>
              <a:t>(Сонгино хэлбэрийн бүтэцтэй)</a:t>
            </a:r>
          </a:p>
        </p:txBody>
      </p:sp>
      <p:sp>
        <p:nvSpPr>
          <p:cNvPr id="22" name="テキスト ボックス 1909">
            <a:extLst>
              <a:ext uri="{FF2B5EF4-FFF2-40B4-BE49-F238E27FC236}">
                <a16:creationId xmlns:a16="http://schemas.microsoft.com/office/drawing/2014/main" id="{8D1CB6CF-F2C4-4930-91D0-4FCEC8065EDF}"/>
              </a:ext>
            </a:extLst>
          </p:cNvPr>
          <p:cNvSpPr txBox="1"/>
          <p:nvPr/>
        </p:nvSpPr>
        <p:spPr>
          <a:xfrm>
            <a:off x="8060335" y="1842123"/>
            <a:ext cx="201930" cy="943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Боржин чулуут хөрс</a:t>
            </a:r>
          </a:p>
        </p:txBody>
      </p:sp>
      <p:sp>
        <p:nvSpPr>
          <p:cNvPr id="23" name="テキスト ボックス 1910">
            <a:extLst>
              <a:ext uri="{FF2B5EF4-FFF2-40B4-BE49-F238E27FC236}">
                <a16:creationId xmlns:a16="http://schemas.microsoft.com/office/drawing/2014/main" id="{71FE75AE-2BDA-4F24-9934-F30C834F8B52}"/>
              </a:ext>
            </a:extLst>
          </p:cNvPr>
          <p:cNvSpPr txBox="1"/>
          <p:nvPr/>
        </p:nvSpPr>
        <p:spPr>
          <a:xfrm>
            <a:off x="8080901" y="2066925"/>
            <a:ext cx="201930"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Өгөршсөн боржин чулууны төрөл</a:t>
            </a:r>
          </a:p>
        </p:txBody>
      </p:sp>
      <p:sp>
        <p:nvSpPr>
          <p:cNvPr id="24" name="テキスト ボックス 1911">
            <a:extLst>
              <a:ext uri="{FF2B5EF4-FFF2-40B4-BE49-F238E27FC236}">
                <a16:creationId xmlns:a16="http://schemas.microsoft.com/office/drawing/2014/main" id="{2824AA79-9FD5-457B-8D0F-192F6EC04602}"/>
              </a:ext>
            </a:extLst>
          </p:cNvPr>
          <p:cNvSpPr txBox="1"/>
          <p:nvPr/>
        </p:nvSpPr>
        <p:spPr>
          <a:xfrm>
            <a:off x="6957448" y="2720629"/>
            <a:ext cx="986526" cy="1120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dirty="0">
                <a:effectLst/>
                <a:latin typeface="Arial" panose="020B0604020202020204" pitchFamily="34" charset="0"/>
                <a:ea typeface="游ゴシック" panose="020B0400000000000000" pitchFamily="50" charset="-128"/>
                <a:cs typeface="Arial" panose="020B0604020202020204" pitchFamily="34" charset="0"/>
              </a:rPr>
              <a:t>Чулуу өнхрөх хэлбэрийн нуралт (мултарч унах)</a:t>
            </a:r>
          </a:p>
        </p:txBody>
      </p:sp>
      <p:sp>
        <p:nvSpPr>
          <p:cNvPr id="25" name="テキスト ボックス 1912">
            <a:extLst>
              <a:ext uri="{FF2B5EF4-FFF2-40B4-BE49-F238E27FC236}">
                <a16:creationId xmlns:a16="http://schemas.microsoft.com/office/drawing/2014/main" id="{5274E28A-4178-4422-A54E-F64CAB6222EE}"/>
              </a:ext>
            </a:extLst>
          </p:cNvPr>
          <p:cNvSpPr txBox="1"/>
          <p:nvPr/>
        </p:nvSpPr>
        <p:spPr>
          <a:xfrm rot="16200000">
            <a:off x="3944014" y="2425439"/>
            <a:ext cx="1403891" cy="908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Бөөн хад нэг буюу хэд хэдээр (чулуун нурах) нурах</a:t>
            </a:r>
          </a:p>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 </a:t>
            </a:r>
            <a:endParaRPr lang="ja-JP" sz="3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26" name="テキスト ボックス 1913">
            <a:extLst>
              <a:ext uri="{FF2B5EF4-FFF2-40B4-BE49-F238E27FC236}">
                <a16:creationId xmlns:a16="http://schemas.microsoft.com/office/drawing/2014/main" id="{8C332B35-FB95-4F4D-B955-99BCBCC047E7}"/>
              </a:ext>
            </a:extLst>
          </p:cNvPr>
          <p:cNvSpPr txBox="1"/>
          <p:nvPr/>
        </p:nvSpPr>
        <p:spPr>
          <a:xfrm>
            <a:off x="4750470" y="2846387"/>
            <a:ext cx="1694740" cy="342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　Ан цаваар хуваагдсан бөөн хад цав даган ховхрох хэлбэр.</a:t>
            </a:r>
          </a:p>
        </p:txBody>
      </p:sp>
      <p:sp>
        <p:nvSpPr>
          <p:cNvPr id="27" name="テキスト ボックス 1914">
            <a:extLst>
              <a:ext uri="{FF2B5EF4-FFF2-40B4-BE49-F238E27FC236}">
                <a16:creationId xmlns:a16="http://schemas.microsoft.com/office/drawing/2014/main" id="{4CFF46E2-D961-4B82-A7B1-52503A647250}"/>
              </a:ext>
            </a:extLst>
          </p:cNvPr>
          <p:cNvSpPr txBox="1"/>
          <p:nvPr/>
        </p:nvSpPr>
        <p:spPr>
          <a:xfrm rot="16200000">
            <a:off x="3955466" y="3915754"/>
            <a:ext cx="1370126" cy="750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300" kern="100">
                <a:effectLst/>
                <a:latin typeface="Arial" panose="020B0604020202020204" pitchFamily="34" charset="0"/>
                <a:ea typeface="游ゴシック" panose="020B0400000000000000" pitchFamily="50" charset="-128"/>
                <a:cs typeface="Arial" panose="020B0604020202020204" pitchFamily="34" charset="0"/>
              </a:rPr>
              <a:t>Нуралтын талбай гүехэн, бага хэмжээний нуралт (ховхрох, ховхорч унах) II хэлбэр</a:t>
            </a:r>
          </a:p>
        </p:txBody>
      </p:sp>
      <p:sp>
        <p:nvSpPr>
          <p:cNvPr id="28" name="テキスト ボックス 1915">
            <a:extLst>
              <a:ext uri="{FF2B5EF4-FFF2-40B4-BE49-F238E27FC236}">
                <a16:creationId xmlns:a16="http://schemas.microsoft.com/office/drawing/2014/main" id="{8A2BBA3D-F405-48D2-85D1-0776C52534BA}"/>
              </a:ext>
            </a:extLst>
          </p:cNvPr>
          <p:cNvSpPr txBox="1"/>
          <p:nvPr/>
        </p:nvSpPr>
        <p:spPr>
          <a:xfrm rot="16200000">
            <a:off x="3911095" y="5428639"/>
            <a:ext cx="1427336" cy="75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Нуралтын гадаргуу гүн эсвэл их хэмжээний талбайг хамарсан нуралт  III хэлбэрийн</a:t>
            </a:r>
          </a:p>
        </p:txBody>
      </p:sp>
      <p:sp>
        <p:nvSpPr>
          <p:cNvPr id="29" name="テキスト ボックス 1916">
            <a:extLst>
              <a:ext uri="{FF2B5EF4-FFF2-40B4-BE49-F238E27FC236}">
                <a16:creationId xmlns:a16="http://schemas.microsoft.com/office/drawing/2014/main" id="{6D386C80-154F-45B3-8B1C-8275119790F4}"/>
              </a:ext>
            </a:extLst>
          </p:cNvPr>
          <p:cNvSpPr txBox="1"/>
          <p:nvPr/>
        </p:nvSpPr>
        <p:spPr>
          <a:xfrm>
            <a:off x="4848231" y="3983022"/>
            <a:ext cx="495288" cy="688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Цууралт ихтэй хад</a:t>
            </a:r>
          </a:p>
        </p:txBody>
      </p:sp>
      <p:sp>
        <p:nvSpPr>
          <p:cNvPr id="30" name="テキスト ボックス 1917">
            <a:extLst>
              <a:ext uri="{FF2B5EF4-FFF2-40B4-BE49-F238E27FC236}">
                <a16:creationId xmlns:a16="http://schemas.microsoft.com/office/drawing/2014/main" id="{A15D7695-4F0E-480C-B120-FEAB47E61CA4}"/>
              </a:ext>
            </a:extLst>
          </p:cNvPr>
          <p:cNvSpPr txBox="1"/>
          <p:nvPr/>
        </p:nvSpPr>
        <p:spPr>
          <a:xfrm>
            <a:off x="5397092" y="3990366"/>
            <a:ext cx="495287" cy="934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游ゴシック" panose="020B0400000000000000" pitchFamily="50" charset="-128"/>
                <a:cs typeface="Arial" panose="020B0604020202020204" pitchFamily="34" charset="0"/>
              </a:rPr>
              <a:t>Хатуу ба зөөлөн ээлжилсэн давхарга</a:t>
            </a:r>
          </a:p>
        </p:txBody>
      </p:sp>
      <p:sp>
        <p:nvSpPr>
          <p:cNvPr id="31" name="テキスト ボックス 1918">
            <a:extLst>
              <a:ext uri="{FF2B5EF4-FFF2-40B4-BE49-F238E27FC236}">
                <a16:creationId xmlns:a16="http://schemas.microsoft.com/office/drawing/2014/main" id="{0CBC69BD-104F-4AD5-921B-7CD847948908}"/>
              </a:ext>
            </a:extLst>
          </p:cNvPr>
          <p:cNvSpPr txBox="1"/>
          <p:nvPr/>
        </p:nvSpPr>
        <p:spPr>
          <a:xfrm>
            <a:off x="5635607" y="3598135"/>
            <a:ext cx="333121" cy="1761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Зөөлөн хад эсвэл элс, шороо</a:t>
            </a:r>
          </a:p>
        </p:txBody>
      </p:sp>
      <p:sp>
        <p:nvSpPr>
          <p:cNvPr id="32" name="テキスト ボックス 1919">
            <a:extLst>
              <a:ext uri="{FF2B5EF4-FFF2-40B4-BE49-F238E27FC236}">
                <a16:creationId xmlns:a16="http://schemas.microsoft.com/office/drawing/2014/main" id="{4D83EF74-B26A-49EB-B420-DBFBF11DF3D5}"/>
              </a:ext>
            </a:extLst>
          </p:cNvPr>
          <p:cNvSpPr txBox="1"/>
          <p:nvPr/>
        </p:nvSpPr>
        <p:spPr>
          <a:xfrm>
            <a:off x="5873068" y="3998663"/>
            <a:ext cx="546135" cy="704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Баганан холбоос бүхий хад</a:t>
            </a:r>
          </a:p>
        </p:txBody>
      </p:sp>
      <p:sp>
        <p:nvSpPr>
          <p:cNvPr id="33" name="テキスト ボックス 1920">
            <a:extLst>
              <a:ext uri="{FF2B5EF4-FFF2-40B4-BE49-F238E27FC236}">
                <a16:creationId xmlns:a16="http://schemas.microsoft.com/office/drawing/2014/main" id="{191C879F-D384-41D2-9D93-B4A866A731DC}"/>
              </a:ext>
            </a:extLst>
          </p:cNvPr>
          <p:cNvSpPr txBox="1"/>
          <p:nvPr/>
        </p:nvSpPr>
        <p:spPr>
          <a:xfrm>
            <a:off x="5216254" y="4139774"/>
            <a:ext cx="715916" cy="656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游ゴシック" panose="020B0400000000000000" pitchFamily="50" charset="-128"/>
                <a:cs typeface="Arial" panose="020B0604020202020204" pitchFamily="34" charset="0"/>
              </a:rPr>
              <a:t>Хад ховхрох/ нурах хэлбэрийн нуралт</a:t>
            </a:r>
          </a:p>
        </p:txBody>
      </p:sp>
      <p:sp>
        <p:nvSpPr>
          <p:cNvPr id="34" name="テキスト ボックス 1921">
            <a:extLst>
              <a:ext uri="{FF2B5EF4-FFF2-40B4-BE49-F238E27FC236}">
                <a16:creationId xmlns:a16="http://schemas.microsoft.com/office/drawing/2014/main" id="{E0BD4A75-AF8A-4B30-ABC4-5824B4A189A5}"/>
              </a:ext>
            </a:extLst>
          </p:cNvPr>
          <p:cNvSpPr txBox="1"/>
          <p:nvPr/>
        </p:nvSpPr>
        <p:spPr>
          <a:xfrm>
            <a:off x="4743147" y="4337852"/>
            <a:ext cx="1694741" cy="342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　Хадны үеийг даган нурах дунд хэмжээний нуралтыг хэлнэ. Ухалтаас үүдэн далд цав ил гарч, түүн дээр борооны ус нэвтэрснээс сулран, босоо налууг даган нурах тохиолдол их гардаг.</a:t>
            </a:r>
          </a:p>
        </p:txBody>
      </p:sp>
      <p:sp>
        <p:nvSpPr>
          <p:cNvPr id="35" name="テキスト ボックス 1922">
            <a:extLst>
              <a:ext uri="{FF2B5EF4-FFF2-40B4-BE49-F238E27FC236}">
                <a16:creationId xmlns:a16="http://schemas.microsoft.com/office/drawing/2014/main" id="{22196B0F-A161-41D5-9CB1-57E69AE78D28}"/>
              </a:ext>
            </a:extLst>
          </p:cNvPr>
          <p:cNvSpPr txBox="1"/>
          <p:nvPr/>
        </p:nvSpPr>
        <p:spPr>
          <a:xfrm>
            <a:off x="5694045" y="4796201"/>
            <a:ext cx="411480"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Давхарга, холбоос үе</a:t>
            </a:r>
          </a:p>
        </p:txBody>
      </p:sp>
      <p:sp>
        <p:nvSpPr>
          <p:cNvPr id="36" name="テキスト ボックス 1923">
            <a:extLst>
              <a:ext uri="{FF2B5EF4-FFF2-40B4-BE49-F238E27FC236}">
                <a16:creationId xmlns:a16="http://schemas.microsoft.com/office/drawing/2014/main" id="{7F4A31ED-A83B-4052-953C-9D8E68DBC129}"/>
              </a:ext>
            </a:extLst>
          </p:cNvPr>
          <p:cNvSpPr txBox="1"/>
          <p:nvPr/>
        </p:nvSpPr>
        <p:spPr>
          <a:xfrm>
            <a:off x="5427885" y="5067904"/>
            <a:ext cx="266160" cy="1479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300" kern="100">
                <a:effectLst/>
                <a:latin typeface="Arial" panose="020B0604020202020204" pitchFamily="34" charset="0"/>
                <a:ea typeface="游ゴシック" panose="020B0400000000000000" pitchFamily="50" charset="-128"/>
                <a:cs typeface="Arial" panose="020B0604020202020204" pitchFamily="34" charset="0"/>
              </a:rPr>
              <a:t>Чулуулгийн үе эсвэл давхаргын бутрал г.м.</a:t>
            </a:r>
            <a:endParaRPr lang="ja-JP" sz="3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37" name="テキスト ボックス 1924">
            <a:extLst>
              <a:ext uri="{FF2B5EF4-FFF2-40B4-BE49-F238E27FC236}">
                <a16:creationId xmlns:a16="http://schemas.microsoft.com/office/drawing/2014/main" id="{9D473445-0197-4ECC-A733-5F57A51B4434}"/>
              </a:ext>
            </a:extLst>
          </p:cNvPr>
          <p:cNvSpPr txBox="1"/>
          <p:nvPr/>
        </p:nvSpPr>
        <p:spPr>
          <a:xfrm>
            <a:off x="5992142" y="5192791"/>
            <a:ext cx="281023" cy="10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Налуу судал</a:t>
            </a:r>
          </a:p>
        </p:txBody>
      </p:sp>
      <p:sp>
        <p:nvSpPr>
          <p:cNvPr id="38" name="テキスト ボックス 1925">
            <a:extLst>
              <a:ext uri="{FF2B5EF4-FFF2-40B4-BE49-F238E27FC236}">
                <a16:creationId xmlns:a16="http://schemas.microsoft.com/office/drawing/2014/main" id="{8DC42A80-D438-4137-9D4A-97FCDAAD198F}"/>
              </a:ext>
            </a:extLst>
          </p:cNvPr>
          <p:cNvSpPr txBox="1"/>
          <p:nvPr/>
        </p:nvSpPr>
        <p:spPr>
          <a:xfrm>
            <a:off x="4853940" y="5483134"/>
            <a:ext cx="483870" cy="751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Давхарга, чулуулгийн үе</a:t>
            </a:r>
          </a:p>
        </p:txBody>
      </p:sp>
      <p:sp>
        <p:nvSpPr>
          <p:cNvPr id="39" name="テキスト ボックス 1926">
            <a:extLst>
              <a:ext uri="{FF2B5EF4-FFF2-40B4-BE49-F238E27FC236}">
                <a16:creationId xmlns:a16="http://schemas.microsoft.com/office/drawing/2014/main" id="{5B8975EA-E150-4F45-A759-5C59D08EF7F7}"/>
              </a:ext>
            </a:extLst>
          </p:cNvPr>
          <p:cNvSpPr txBox="1"/>
          <p:nvPr/>
        </p:nvSpPr>
        <p:spPr>
          <a:xfrm>
            <a:off x="5738390" y="5474261"/>
            <a:ext cx="627308"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Давхарга, холбоос үеийн налуу судал</a:t>
            </a:r>
          </a:p>
        </p:txBody>
      </p:sp>
      <p:sp>
        <p:nvSpPr>
          <p:cNvPr id="40" name="テキスト ボックス 1927">
            <a:extLst>
              <a:ext uri="{FF2B5EF4-FFF2-40B4-BE49-F238E27FC236}">
                <a16:creationId xmlns:a16="http://schemas.microsoft.com/office/drawing/2014/main" id="{3F282CF0-606C-4395-9990-D564B2513CA4}"/>
              </a:ext>
            </a:extLst>
          </p:cNvPr>
          <p:cNvSpPr txBox="1"/>
          <p:nvPr/>
        </p:nvSpPr>
        <p:spPr>
          <a:xfrm>
            <a:off x="5181141" y="5626167"/>
            <a:ext cx="787587"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Их хэмжээний нуралт (чулуулгийн гулсалт)</a:t>
            </a:r>
          </a:p>
        </p:txBody>
      </p:sp>
      <p:sp>
        <p:nvSpPr>
          <p:cNvPr id="41" name="テキスト ボックス 1928">
            <a:extLst>
              <a:ext uri="{FF2B5EF4-FFF2-40B4-BE49-F238E27FC236}">
                <a16:creationId xmlns:a16="http://schemas.microsoft.com/office/drawing/2014/main" id="{3409BA47-D870-42C3-8320-C9CB7833E3C8}"/>
              </a:ext>
            </a:extLst>
          </p:cNvPr>
          <p:cNvSpPr txBox="1"/>
          <p:nvPr/>
        </p:nvSpPr>
        <p:spPr>
          <a:xfrm>
            <a:off x="4711982" y="5771911"/>
            <a:ext cx="1725906" cy="4079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　Суурийн чулуулагт туйлын бага хатуулагтай сул судлууд (ан цав, үе давхарга зөрөх, чулуулгийн үе г.м) нэмэгдэж уг сул судлыг даган доош гулсах хэлбэр. Нуралтын цар хүрээ нь налуу гадаргуу болон сул судлын байрлал, налуугийн өнцгөөс хамаарна. Түүнчлэн төгсгөлдөө өргөгдөх тохиолдол бий.</a:t>
            </a:r>
          </a:p>
        </p:txBody>
      </p:sp>
      <p:sp>
        <p:nvSpPr>
          <p:cNvPr id="42" name="テキスト ボックス 1929">
            <a:extLst>
              <a:ext uri="{FF2B5EF4-FFF2-40B4-BE49-F238E27FC236}">
                <a16:creationId xmlns:a16="http://schemas.microsoft.com/office/drawing/2014/main" id="{65E31F9B-CFAF-4A31-9660-DEA9CBC31C7B}"/>
              </a:ext>
            </a:extLst>
          </p:cNvPr>
          <p:cNvSpPr txBox="1"/>
          <p:nvPr/>
        </p:nvSpPr>
        <p:spPr>
          <a:xfrm>
            <a:off x="6528968" y="2850316"/>
            <a:ext cx="1694917" cy="371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　Бөөн хад, үнэт чулуу, бул чулуу, ялангуяа хайрга дүүргэгч (матриц)-ийн нягтаршилт бага тохиолдолд уг дүүргэгч өгөршиж, элэгдэн улмаар бул чулуу ил гарч тэнцвэрээ алдан мултарч унах хувилбар.　</a:t>
            </a:r>
          </a:p>
        </p:txBody>
      </p:sp>
      <p:sp>
        <p:nvSpPr>
          <p:cNvPr id="43" name="テキスト ボックス 1930">
            <a:extLst>
              <a:ext uri="{FF2B5EF4-FFF2-40B4-BE49-F238E27FC236}">
                <a16:creationId xmlns:a16="http://schemas.microsoft.com/office/drawing/2014/main" id="{14EE731C-D986-4F70-8B1B-8C2E358040E3}"/>
              </a:ext>
            </a:extLst>
          </p:cNvPr>
          <p:cNvSpPr txBox="1"/>
          <p:nvPr/>
        </p:nvSpPr>
        <p:spPr>
          <a:xfrm>
            <a:off x="7120760" y="3546512"/>
            <a:ext cx="114300" cy="2019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Булаг</a:t>
            </a:r>
          </a:p>
        </p:txBody>
      </p:sp>
      <p:sp>
        <p:nvSpPr>
          <p:cNvPr id="44" name="テキスト ボックス 1931">
            <a:extLst>
              <a:ext uri="{FF2B5EF4-FFF2-40B4-BE49-F238E27FC236}">
                <a16:creationId xmlns:a16="http://schemas.microsoft.com/office/drawing/2014/main" id="{2392F7E5-814E-4AF6-8DE0-FE159CDEDB56}"/>
              </a:ext>
            </a:extLst>
          </p:cNvPr>
          <p:cNvSpPr txBox="1"/>
          <p:nvPr/>
        </p:nvSpPr>
        <p:spPr>
          <a:xfrm>
            <a:off x="7450711" y="3417259"/>
            <a:ext cx="239605" cy="9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Ус нэвтрэх давхарга</a:t>
            </a:r>
          </a:p>
        </p:txBody>
      </p:sp>
      <p:sp>
        <p:nvSpPr>
          <p:cNvPr id="45" name="テキスト ボックス 1932">
            <a:extLst>
              <a:ext uri="{FF2B5EF4-FFF2-40B4-BE49-F238E27FC236}">
                <a16:creationId xmlns:a16="http://schemas.microsoft.com/office/drawing/2014/main" id="{24BDA268-4CCE-42B9-850C-B4AEB153AEA9}"/>
              </a:ext>
            </a:extLst>
          </p:cNvPr>
          <p:cNvSpPr txBox="1"/>
          <p:nvPr/>
        </p:nvSpPr>
        <p:spPr>
          <a:xfrm>
            <a:off x="7310424" y="3659184"/>
            <a:ext cx="281940" cy="9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Ус үл нэвтрэх давхарга</a:t>
            </a:r>
          </a:p>
        </p:txBody>
      </p:sp>
      <p:sp>
        <p:nvSpPr>
          <p:cNvPr id="46" name="テキスト ボックス 1933">
            <a:extLst>
              <a:ext uri="{FF2B5EF4-FFF2-40B4-BE49-F238E27FC236}">
                <a16:creationId xmlns:a16="http://schemas.microsoft.com/office/drawing/2014/main" id="{E3D6F6A1-DAEE-4EC0-8FF0-37D43EB31B24}"/>
              </a:ext>
            </a:extLst>
          </p:cNvPr>
          <p:cNvSpPr txBox="1"/>
          <p:nvPr/>
        </p:nvSpPr>
        <p:spPr>
          <a:xfrm>
            <a:off x="7869184" y="3661271"/>
            <a:ext cx="393081" cy="1624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Нурж хуримтлагдсан хөрс эсвэл өнгөн хөрс</a:t>
            </a:r>
          </a:p>
        </p:txBody>
      </p:sp>
      <p:sp>
        <p:nvSpPr>
          <p:cNvPr id="47" name="テキスト ボックス 1934">
            <a:extLst>
              <a:ext uri="{FF2B5EF4-FFF2-40B4-BE49-F238E27FC236}">
                <a16:creationId xmlns:a16="http://schemas.microsoft.com/office/drawing/2014/main" id="{1BDAF3F2-99A7-4083-A4A1-93989876AE52}"/>
              </a:ext>
            </a:extLst>
          </p:cNvPr>
          <p:cNvSpPr txBox="1"/>
          <p:nvPr/>
        </p:nvSpPr>
        <p:spPr>
          <a:xfrm>
            <a:off x="6605737" y="4013286"/>
            <a:ext cx="392430" cy="78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Барьцалдаагүй шороо ба элс</a:t>
            </a:r>
          </a:p>
        </p:txBody>
      </p:sp>
      <p:sp>
        <p:nvSpPr>
          <p:cNvPr id="48" name="テキスト ボックス 1935">
            <a:extLst>
              <a:ext uri="{FF2B5EF4-FFF2-40B4-BE49-F238E27FC236}">
                <a16:creationId xmlns:a16="http://schemas.microsoft.com/office/drawing/2014/main" id="{09CAB38B-8A7A-4170-B074-C163D8100073}"/>
              </a:ext>
            </a:extLst>
          </p:cNvPr>
          <p:cNvSpPr txBox="1"/>
          <p:nvPr/>
        </p:nvSpPr>
        <p:spPr>
          <a:xfrm>
            <a:off x="7144973" y="4020309"/>
            <a:ext cx="563880" cy="9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Ус үл нэвтрэх давхаргатай</a:t>
            </a:r>
          </a:p>
        </p:txBody>
      </p:sp>
      <p:sp>
        <p:nvSpPr>
          <p:cNvPr id="49" name="テキスト ボックス 1936">
            <a:extLst>
              <a:ext uri="{FF2B5EF4-FFF2-40B4-BE49-F238E27FC236}">
                <a16:creationId xmlns:a16="http://schemas.microsoft.com/office/drawing/2014/main" id="{87C0F446-577F-4932-AC44-FD80EC31BF41}"/>
              </a:ext>
            </a:extLst>
          </p:cNvPr>
          <p:cNvSpPr txBox="1"/>
          <p:nvPr/>
        </p:nvSpPr>
        <p:spPr>
          <a:xfrm>
            <a:off x="7771021" y="4014242"/>
            <a:ext cx="309880" cy="775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Хөрсний гулсалт</a:t>
            </a:r>
          </a:p>
        </p:txBody>
      </p:sp>
      <p:sp>
        <p:nvSpPr>
          <p:cNvPr id="50" name="テキスト ボックス 1937">
            <a:extLst>
              <a:ext uri="{FF2B5EF4-FFF2-40B4-BE49-F238E27FC236}">
                <a16:creationId xmlns:a16="http://schemas.microsoft.com/office/drawing/2014/main" id="{A25A1AC1-67CB-4893-964A-9CBFA18E01C1}"/>
              </a:ext>
            </a:extLst>
          </p:cNvPr>
          <p:cNvSpPr txBox="1"/>
          <p:nvPr/>
        </p:nvSpPr>
        <p:spPr>
          <a:xfrm>
            <a:off x="7030389" y="4187618"/>
            <a:ext cx="842010" cy="775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Хөрсний өнгөн хэсэг хуулрах, нурах хэлбэрийн нуралт</a:t>
            </a:r>
          </a:p>
        </p:txBody>
      </p:sp>
      <p:sp>
        <p:nvSpPr>
          <p:cNvPr id="51" name="テキスト ボックス 1938">
            <a:extLst>
              <a:ext uri="{FF2B5EF4-FFF2-40B4-BE49-F238E27FC236}">
                <a16:creationId xmlns:a16="http://schemas.microsoft.com/office/drawing/2014/main" id="{53138588-A063-456B-BD49-9A078FE5D9A2}"/>
              </a:ext>
            </a:extLst>
          </p:cNvPr>
          <p:cNvSpPr txBox="1"/>
          <p:nvPr/>
        </p:nvSpPr>
        <p:spPr>
          <a:xfrm>
            <a:off x="6543194" y="4350002"/>
            <a:ext cx="1680691" cy="3336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mn" sz="400" kern="100">
                <a:effectLst/>
                <a:latin typeface="Arial" panose="020B0604020202020204" pitchFamily="34" charset="0"/>
                <a:ea typeface="游ゴシック" panose="020B0400000000000000" pitchFamily="50" charset="-128"/>
                <a:cs typeface="Arial" panose="020B0604020202020204" pitchFamily="34" charset="0"/>
              </a:rPr>
              <a:t>　Хөрс болон элсэрхэг шаварлаг газар ухалтаас үүдэн суларч эсвэл элэгдэлд орж борооны улмаас ус татан нурах хувилбар бөгөөд хамгийн түгээмэл нуралтын хэлбэр юм.</a:t>
            </a:r>
          </a:p>
        </p:txBody>
      </p:sp>
      <p:sp>
        <p:nvSpPr>
          <p:cNvPr id="52" name="テキスト ボックス 1939">
            <a:extLst>
              <a:ext uri="{FF2B5EF4-FFF2-40B4-BE49-F238E27FC236}">
                <a16:creationId xmlns:a16="http://schemas.microsoft.com/office/drawing/2014/main" id="{324DB721-E469-42EA-9938-68D388CF5071}"/>
              </a:ext>
            </a:extLst>
          </p:cNvPr>
          <p:cNvSpPr txBox="1"/>
          <p:nvPr/>
        </p:nvSpPr>
        <p:spPr>
          <a:xfrm>
            <a:off x="7262882" y="5205837"/>
            <a:ext cx="583813"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Нурсан хөрсний гулсалт</a:t>
            </a:r>
          </a:p>
        </p:txBody>
      </p:sp>
      <p:sp>
        <p:nvSpPr>
          <p:cNvPr id="53" name="テキスト ボックス 1940">
            <a:extLst>
              <a:ext uri="{FF2B5EF4-FFF2-40B4-BE49-F238E27FC236}">
                <a16:creationId xmlns:a16="http://schemas.microsoft.com/office/drawing/2014/main" id="{EA80A1FF-01BE-46A9-8C8D-C19BEDF75E77}"/>
              </a:ext>
            </a:extLst>
          </p:cNvPr>
          <p:cNvSpPr txBox="1"/>
          <p:nvPr/>
        </p:nvSpPr>
        <p:spPr>
          <a:xfrm>
            <a:off x="6644005" y="5914911"/>
            <a:ext cx="701040" cy="557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Шаварлаг хөрсний нуман гулсалт</a:t>
            </a:r>
          </a:p>
        </p:txBody>
      </p:sp>
      <p:sp>
        <p:nvSpPr>
          <p:cNvPr id="54" name="テキスト ボックス 1941">
            <a:extLst>
              <a:ext uri="{FF2B5EF4-FFF2-40B4-BE49-F238E27FC236}">
                <a16:creationId xmlns:a16="http://schemas.microsoft.com/office/drawing/2014/main" id="{A62D00C0-E82A-4ADF-86AE-E65F896DAF86}"/>
              </a:ext>
            </a:extLst>
          </p:cNvPr>
          <p:cNvSpPr txBox="1"/>
          <p:nvPr/>
        </p:nvSpPr>
        <p:spPr>
          <a:xfrm>
            <a:off x="7728585" y="5953419"/>
            <a:ext cx="495300" cy="83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a:effectLst/>
                <a:latin typeface="Arial" panose="020B0604020202020204" pitchFamily="34" charset="0"/>
                <a:ea typeface="游ゴシック" panose="020B0400000000000000" pitchFamily="50" charset="-128"/>
                <a:cs typeface="Arial" panose="020B0604020202020204" pitchFamily="34" charset="0"/>
              </a:rPr>
              <a:t>Нийлмэл гулсалт</a:t>
            </a:r>
          </a:p>
        </p:txBody>
      </p:sp>
      <p:sp>
        <p:nvSpPr>
          <p:cNvPr id="55" name="テキスト ボックス 1942">
            <a:extLst>
              <a:ext uri="{FF2B5EF4-FFF2-40B4-BE49-F238E27FC236}">
                <a16:creationId xmlns:a16="http://schemas.microsoft.com/office/drawing/2014/main" id="{8B233EA3-6D88-46F5-A24A-3CA9ECB962D5}"/>
              </a:ext>
            </a:extLst>
          </p:cNvPr>
          <p:cNvSpPr txBox="1"/>
          <p:nvPr/>
        </p:nvSpPr>
        <p:spPr>
          <a:xfrm>
            <a:off x="7930515" y="5807128"/>
            <a:ext cx="326248" cy="1077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游ゴシック" panose="020B0400000000000000" pitchFamily="50" charset="-128"/>
                <a:cs typeface="Arial" panose="020B0604020202020204" pitchFamily="34" charset="0"/>
              </a:rPr>
              <a:t>Шаварлаг давхарга</a:t>
            </a:r>
          </a:p>
        </p:txBody>
      </p:sp>
      <p:sp>
        <p:nvSpPr>
          <p:cNvPr id="56" name="テキスト ボックス 1943">
            <a:extLst>
              <a:ext uri="{FF2B5EF4-FFF2-40B4-BE49-F238E27FC236}">
                <a16:creationId xmlns:a16="http://schemas.microsoft.com/office/drawing/2014/main" id="{9D0756C5-C5D8-4773-B971-6DA121F860C9}"/>
              </a:ext>
            </a:extLst>
          </p:cNvPr>
          <p:cNvSpPr txBox="1"/>
          <p:nvPr/>
        </p:nvSpPr>
        <p:spPr>
          <a:xfrm>
            <a:off x="6994525" y="6127151"/>
            <a:ext cx="784860" cy="827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mn" sz="400" kern="100" dirty="0">
                <a:effectLst/>
                <a:latin typeface="Arial" panose="020B0604020202020204" pitchFamily="34" charset="0"/>
                <a:ea typeface="游ゴシック" panose="020B0400000000000000" pitchFamily="50" charset="-128"/>
                <a:cs typeface="Arial" panose="020B0604020202020204" pitchFamily="34" charset="0"/>
              </a:rPr>
              <a:t>Их хэмжээний нуралт (хөрсний гулсалт хэлбэрийн)</a:t>
            </a:r>
          </a:p>
        </p:txBody>
      </p:sp>
    </p:spTree>
    <p:extLst>
      <p:ext uri="{BB962C8B-B14F-4D97-AF65-F5344CB8AC3E}">
        <p14:creationId xmlns:p14="http://schemas.microsoft.com/office/powerpoint/2010/main" val="22159931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Ухалтыг гүйцэтгэх аргачлал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224-р хуудас/ Нэмэлт материалын 119-р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3545946" y="5916471"/>
            <a:ext cx="2052107" cy="461665"/>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Арал байгуулж ухах аргын жишээ</a:t>
            </a:r>
          </a:p>
        </p:txBody>
      </p:sp>
      <p:pic>
        <p:nvPicPr>
          <p:cNvPr id="3" name="図 2"/>
          <p:cNvPicPr>
            <a:picLocks noChangeAspect="1"/>
          </p:cNvPicPr>
          <p:nvPr/>
        </p:nvPicPr>
        <p:blipFill>
          <a:blip r:embed="rId3"/>
          <a:stretch>
            <a:fillRect/>
          </a:stretch>
        </p:blipFill>
        <p:spPr>
          <a:xfrm>
            <a:off x="1542280" y="1314615"/>
            <a:ext cx="6059440" cy="2363767"/>
          </a:xfrm>
          <a:prstGeom prst="rect">
            <a:avLst/>
          </a:prstGeom>
        </p:spPr>
      </p:pic>
      <p:pic>
        <p:nvPicPr>
          <p:cNvPr id="10" name="図 9"/>
          <p:cNvPicPr>
            <a:picLocks noChangeAspect="1"/>
          </p:cNvPicPr>
          <p:nvPr/>
        </p:nvPicPr>
        <p:blipFill>
          <a:blip r:embed="rId4"/>
          <a:stretch>
            <a:fillRect/>
          </a:stretch>
        </p:blipFill>
        <p:spPr>
          <a:xfrm>
            <a:off x="1541166" y="4006244"/>
            <a:ext cx="6064668" cy="1991651"/>
          </a:xfrm>
          <a:prstGeom prst="rect">
            <a:avLst/>
          </a:prstGeom>
        </p:spPr>
      </p:pic>
      <p:sp>
        <p:nvSpPr>
          <p:cNvPr id="15" name="テキスト ボックス 14"/>
          <p:cNvSpPr txBox="1"/>
          <p:nvPr/>
        </p:nvSpPr>
        <p:spPr>
          <a:xfrm>
            <a:off x="2714625" y="3703813"/>
            <a:ext cx="3544342"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Налуу үүсгэх ил ухалтын аргын жишээ</a:t>
            </a:r>
          </a:p>
        </p:txBody>
      </p:sp>
      <p:sp>
        <p:nvSpPr>
          <p:cNvPr id="12" name="テキスト ボックス 1944">
            <a:extLst>
              <a:ext uri="{FF2B5EF4-FFF2-40B4-BE49-F238E27FC236}">
                <a16:creationId xmlns:a16="http://schemas.microsoft.com/office/drawing/2014/main" id="{2E75CFB9-7205-4E49-8B63-5920E04E7CA7}"/>
              </a:ext>
            </a:extLst>
          </p:cNvPr>
          <p:cNvSpPr txBox="1"/>
          <p:nvPr/>
        </p:nvSpPr>
        <p:spPr>
          <a:xfrm>
            <a:off x="2568612" y="1456566"/>
            <a:ext cx="1169375"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Налуугийн мөр</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just" rtl="0"/>
            <a:r>
              <a:rPr lang="mn" sz="800" kern="100">
                <a:effectLst/>
                <a:latin typeface="Arial" panose="020B0604020202020204" pitchFamily="34" charset="0"/>
                <a:ea typeface="ＭＳ Ｐゴシック" panose="020B0600070205080204" pitchFamily="50" charset="-128"/>
                <a:cs typeface="Arial" panose="020B0604020202020204" pitchFamily="34" charset="0"/>
              </a:rPr>
              <a:t> </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945">
            <a:extLst>
              <a:ext uri="{FF2B5EF4-FFF2-40B4-BE49-F238E27FC236}">
                <a16:creationId xmlns:a16="http://schemas.microsoft.com/office/drawing/2014/main" id="{B648E18E-B841-40B5-B129-E8B3DCB851BE}"/>
              </a:ext>
            </a:extLst>
          </p:cNvPr>
          <p:cNvSpPr txBox="1"/>
          <p:nvPr/>
        </p:nvSpPr>
        <p:spPr>
          <a:xfrm>
            <a:off x="2977964" y="1973555"/>
            <a:ext cx="760024" cy="259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600" kern="100" dirty="0">
                <a:effectLst/>
                <a:latin typeface="Arial" panose="020B0604020202020204" pitchFamily="34" charset="0"/>
                <a:ea typeface="游ゴシック" panose="020B0400000000000000" pitchFamily="50" charset="-128"/>
                <a:cs typeface="Arial" panose="020B0604020202020204" pitchFamily="34" charset="0"/>
              </a:rPr>
              <a:t>Налуу (nori men)-г хамгаалах (yojo)</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a:p>
            <a:pPr rtl="0"/>
            <a:r>
              <a:rPr lang="mn" sz="600" kern="100" dirty="0">
                <a:effectLst/>
                <a:latin typeface="Arial" panose="020B0604020202020204" pitchFamily="34" charset="0"/>
                <a:ea typeface="ＭＳ Ｐゴシック" panose="020B0600070205080204" pitchFamily="50" charset="-128"/>
                <a:cs typeface="Arial" panose="020B0604020202020204" pitchFamily="34" charset="0"/>
              </a:rPr>
              <a:t> </a:t>
            </a:r>
            <a:endParaRPr lang="ja-JP" sz="6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946">
            <a:extLst>
              <a:ext uri="{FF2B5EF4-FFF2-40B4-BE49-F238E27FC236}">
                <a16:creationId xmlns:a16="http://schemas.microsoft.com/office/drawing/2014/main" id="{59435363-5DE5-42AA-9059-B0E98202DBE7}"/>
              </a:ext>
            </a:extLst>
          </p:cNvPr>
          <p:cNvSpPr txBox="1"/>
          <p:nvPr/>
        </p:nvSpPr>
        <p:spPr>
          <a:xfrm>
            <a:off x="1894829" y="2735526"/>
            <a:ext cx="572041"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Налуугийн өнцөг</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a:p>
            <a:pPr algn="just" rtl="0"/>
            <a:r>
              <a:rPr lang="mn" sz="800" kern="100">
                <a:effectLst/>
                <a:latin typeface="Arial" panose="020B0604020202020204" pitchFamily="34" charset="0"/>
                <a:ea typeface="ＭＳ Ｐゴシック" panose="020B0600070205080204" pitchFamily="50" charset="-128"/>
                <a:cs typeface="Arial" panose="020B0604020202020204" pitchFamily="34" charset="0"/>
              </a:rPr>
              <a:t> </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947">
            <a:extLst>
              <a:ext uri="{FF2B5EF4-FFF2-40B4-BE49-F238E27FC236}">
                <a16:creationId xmlns:a16="http://schemas.microsoft.com/office/drawing/2014/main" id="{DE03A52D-66F1-44B5-B2A4-90DDCD0BC2EE}"/>
              </a:ext>
            </a:extLst>
          </p:cNvPr>
          <p:cNvSpPr txBox="1"/>
          <p:nvPr/>
        </p:nvSpPr>
        <p:spPr>
          <a:xfrm>
            <a:off x="5706624" y="1857351"/>
            <a:ext cx="411607" cy="1162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Догол</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948">
            <a:extLst>
              <a:ext uri="{FF2B5EF4-FFF2-40B4-BE49-F238E27FC236}">
                <a16:creationId xmlns:a16="http://schemas.microsoft.com/office/drawing/2014/main" id="{10F8378D-8B10-4513-B53F-9A2B0B23B730}"/>
              </a:ext>
            </a:extLst>
          </p:cNvPr>
          <p:cNvSpPr txBox="1"/>
          <p:nvPr/>
        </p:nvSpPr>
        <p:spPr>
          <a:xfrm>
            <a:off x="5572932" y="2632494"/>
            <a:ext cx="686035" cy="1569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Налуугийн төгсгөл</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8" name="テキスト ボックス 1949">
            <a:extLst>
              <a:ext uri="{FF2B5EF4-FFF2-40B4-BE49-F238E27FC236}">
                <a16:creationId xmlns:a16="http://schemas.microsoft.com/office/drawing/2014/main" id="{2DFD40A5-06BB-46E1-B878-6D9F9133EE67}"/>
              </a:ext>
            </a:extLst>
          </p:cNvPr>
          <p:cNvSpPr txBox="1"/>
          <p:nvPr/>
        </p:nvSpPr>
        <p:spPr>
          <a:xfrm>
            <a:off x="6706520" y="1342002"/>
            <a:ext cx="570579" cy="3039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700" kern="100" dirty="0">
                <a:effectLst/>
                <a:latin typeface="Arial" panose="020B0604020202020204" pitchFamily="34" charset="0"/>
                <a:ea typeface="游ゴシック" panose="020B0400000000000000" pitchFamily="50" charset="-128"/>
                <a:cs typeface="Arial" panose="020B0604020202020204" pitchFamily="34" charset="0"/>
              </a:rPr>
              <a:t>Ус зайлуулах суваг</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950">
            <a:extLst>
              <a:ext uri="{FF2B5EF4-FFF2-40B4-BE49-F238E27FC236}">
                <a16:creationId xmlns:a16="http://schemas.microsoft.com/office/drawing/2014/main" id="{05F6855A-C87D-47FF-B676-FA94BFE2FCE2}"/>
              </a:ext>
            </a:extLst>
          </p:cNvPr>
          <p:cNvSpPr txBox="1"/>
          <p:nvPr/>
        </p:nvSpPr>
        <p:spPr>
          <a:xfrm>
            <a:off x="5165060" y="3472430"/>
            <a:ext cx="1188115" cy="2521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Ус зайлуулах суваг</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951">
            <a:extLst>
              <a:ext uri="{FF2B5EF4-FFF2-40B4-BE49-F238E27FC236}">
                <a16:creationId xmlns:a16="http://schemas.microsoft.com/office/drawing/2014/main" id="{ED1CDF64-723C-45D9-A5C5-7B50D8E03021}"/>
              </a:ext>
            </a:extLst>
          </p:cNvPr>
          <p:cNvSpPr txBox="1"/>
          <p:nvPr/>
        </p:nvSpPr>
        <p:spPr>
          <a:xfrm>
            <a:off x="4114800" y="3539917"/>
            <a:ext cx="822666" cy="894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dirty="0">
                <a:effectLst/>
                <a:latin typeface="Arial" panose="020B0604020202020204" pitchFamily="34" charset="0"/>
                <a:ea typeface="游ゴシック" panose="020B0400000000000000" pitchFamily="50" charset="-128"/>
                <a:cs typeface="Arial" panose="020B0604020202020204" pitchFamily="34" charset="0"/>
              </a:rPr>
              <a:t>Ухалтын ёроол</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1" name="テキスト ボックス 1998">
            <a:extLst>
              <a:ext uri="{FF2B5EF4-FFF2-40B4-BE49-F238E27FC236}">
                <a16:creationId xmlns:a16="http://schemas.microsoft.com/office/drawing/2014/main" id="{F0820F8F-D8BE-4177-8641-754F3FFE4D06}"/>
              </a:ext>
            </a:extLst>
          </p:cNvPr>
          <p:cNvSpPr txBox="1"/>
          <p:nvPr/>
        </p:nvSpPr>
        <p:spPr>
          <a:xfrm>
            <a:off x="3314855" y="2447513"/>
            <a:ext cx="423132" cy="1265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800" kern="100">
                <a:effectLst/>
                <a:latin typeface="Arial" panose="020B0604020202020204" pitchFamily="34" charset="0"/>
                <a:ea typeface="游ゴシック" panose="020B0400000000000000" pitchFamily="50" charset="-128"/>
                <a:cs typeface="Arial" panose="020B0604020202020204" pitchFamily="34" charset="0"/>
              </a:rPr>
              <a:t>Элстэй шуудай</a:t>
            </a:r>
            <a:endParaRPr lang="ja-JP" sz="8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テキスト ボックス 1971">
            <a:extLst>
              <a:ext uri="{FF2B5EF4-FFF2-40B4-BE49-F238E27FC236}">
                <a16:creationId xmlns:a16="http://schemas.microsoft.com/office/drawing/2014/main" id="{D27762A9-BC6B-49DF-B2D4-4AABE69F3678}"/>
              </a:ext>
            </a:extLst>
          </p:cNvPr>
          <p:cNvSpPr txBox="1"/>
          <p:nvPr/>
        </p:nvSpPr>
        <p:spPr>
          <a:xfrm>
            <a:off x="6681401" y="5190834"/>
            <a:ext cx="1053680" cy="2511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Хэвтээ тулаас</a:t>
            </a:r>
            <a:endParaRPr lang="ja-JP" sz="12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テキスト ボックス 1972">
            <a:extLst>
              <a:ext uri="{FF2B5EF4-FFF2-40B4-BE49-F238E27FC236}">
                <a16:creationId xmlns:a16="http://schemas.microsoft.com/office/drawing/2014/main" id="{589E38F0-8876-4902-9D60-352FEE302669}"/>
              </a:ext>
            </a:extLst>
          </p:cNvPr>
          <p:cNvSpPr txBox="1"/>
          <p:nvPr/>
        </p:nvSpPr>
        <p:spPr>
          <a:xfrm>
            <a:off x="6703607" y="4614815"/>
            <a:ext cx="1053680" cy="2511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Хөндлөн хамгаалалт</a:t>
            </a:r>
            <a:endParaRPr lang="ja-JP" sz="12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24" name="テキスト ボックス 1973">
            <a:extLst>
              <a:ext uri="{FF2B5EF4-FFF2-40B4-BE49-F238E27FC236}">
                <a16:creationId xmlns:a16="http://schemas.microsoft.com/office/drawing/2014/main" id="{69ED3BF9-9329-4325-838E-B5E488C36F84}"/>
              </a:ext>
            </a:extLst>
          </p:cNvPr>
          <p:cNvSpPr txBox="1"/>
          <p:nvPr/>
        </p:nvSpPr>
        <p:spPr>
          <a:xfrm>
            <a:off x="1538166" y="4840693"/>
            <a:ext cx="708212" cy="2511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1200" kern="100">
                <a:effectLst/>
                <a:latin typeface="Arial" panose="020B0604020202020204" pitchFamily="34" charset="0"/>
                <a:ea typeface="游ゴシック" panose="020B0400000000000000" pitchFamily="50" charset="-128"/>
                <a:cs typeface="Arial" panose="020B0604020202020204" pitchFamily="34" charset="0"/>
              </a:rPr>
              <a:t>Хөрс нурахаас хамгаалах хана</a:t>
            </a:r>
            <a:endParaRPr lang="ja-JP" sz="12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031466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Ухалтыг гүйцэтгэх аргачлал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226-р хуудас/ Нэмэлт материалын 119-р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3335478" y="6054971"/>
            <a:ext cx="3194861"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Хөрс бэхлэн ил ухах аргын жишээ</a:t>
            </a:r>
          </a:p>
        </p:txBody>
      </p:sp>
      <p:pic>
        <p:nvPicPr>
          <p:cNvPr id="12" name="図 11"/>
          <p:cNvPicPr>
            <a:picLocks noChangeAspect="1"/>
          </p:cNvPicPr>
          <p:nvPr/>
        </p:nvPicPr>
        <p:blipFill>
          <a:blip r:embed="rId3"/>
          <a:stretch>
            <a:fillRect/>
          </a:stretch>
        </p:blipFill>
        <p:spPr>
          <a:xfrm>
            <a:off x="2387952" y="1287151"/>
            <a:ext cx="4368095" cy="4799157"/>
          </a:xfrm>
          <a:prstGeom prst="rect">
            <a:avLst/>
          </a:prstGeom>
        </p:spPr>
      </p:pic>
      <p:sp>
        <p:nvSpPr>
          <p:cNvPr id="7" name="テキスト ボックス 1952">
            <a:extLst>
              <a:ext uri="{FF2B5EF4-FFF2-40B4-BE49-F238E27FC236}">
                <a16:creationId xmlns:a16="http://schemas.microsoft.com/office/drawing/2014/main" id="{B43299F5-C26E-46C6-BA42-96BF88A6B786}"/>
              </a:ext>
            </a:extLst>
          </p:cNvPr>
          <p:cNvSpPr txBox="1"/>
          <p:nvPr/>
        </p:nvSpPr>
        <p:spPr>
          <a:xfrm>
            <a:off x="3329021" y="1883145"/>
            <a:ext cx="293409"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Байгууламж</a:t>
            </a:r>
          </a:p>
        </p:txBody>
      </p:sp>
      <p:sp>
        <p:nvSpPr>
          <p:cNvPr id="8" name="テキスト ボックス 1953">
            <a:extLst>
              <a:ext uri="{FF2B5EF4-FFF2-40B4-BE49-F238E27FC236}">
                <a16:creationId xmlns:a16="http://schemas.microsoft.com/office/drawing/2014/main" id="{0134C604-4A2B-48A3-AAF9-CE51BA2A5322}"/>
              </a:ext>
            </a:extLst>
          </p:cNvPr>
          <p:cNvSpPr txBox="1"/>
          <p:nvPr/>
        </p:nvSpPr>
        <p:spPr>
          <a:xfrm>
            <a:off x="4155792" y="2300026"/>
            <a:ext cx="41529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Хөрс нурахаас хамгаалах хана</a:t>
            </a:r>
          </a:p>
        </p:txBody>
      </p:sp>
      <p:sp>
        <p:nvSpPr>
          <p:cNvPr id="10" name="テキスト ボックス 1954">
            <a:extLst>
              <a:ext uri="{FF2B5EF4-FFF2-40B4-BE49-F238E27FC236}">
                <a16:creationId xmlns:a16="http://schemas.microsoft.com/office/drawing/2014/main" id="{3014CA94-76A5-4142-AD9C-938619A5573F}"/>
              </a:ext>
            </a:extLst>
          </p:cNvPr>
          <p:cNvSpPr txBox="1"/>
          <p:nvPr/>
        </p:nvSpPr>
        <p:spPr>
          <a:xfrm>
            <a:off x="6224621" y="1781866"/>
            <a:ext cx="539045" cy="1012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Зангуу</a:t>
            </a:r>
          </a:p>
        </p:txBody>
      </p:sp>
      <p:sp>
        <p:nvSpPr>
          <p:cNvPr id="13" name="テキスト ボックス 1955">
            <a:extLst>
              <a:ext uri="{FF2B5EF4-FFF2-40B4-BE49-F238E27FC236}">
                <a16:creationId xmlns:a16="http://schemas.microsoft.com/office/drawing/2014/main" id="{D86E5982-024F-43D2-810F-9D878468D217}"/>
              </a:ext>
            </a:extLst>
          </p:cNvPr>
          <p:cNvSpPr txBox="1"/>
          <p:nvPr/>
        </p:nvSpPr>
        <p:spPr>
          <a:xfrm>
            <a:off x="6096916" y="2057526"/>
            <a:ext cx="539045" cy="1012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Зангилгаа</a:t>
            </a:r>
          </a:p>
        </p:txBody>
      </p:sp>
      <p:sp>
        <p:nvSpPr>
          <p:cNvPr id="14" name="テキスト ボックス 1956">
            <a:extLst>
              <a:ext uri="{FF2B5EF4-FFF2-40B4-BE49-F238E27FC236}">
                <a16:creationId xmlns:a16="http://schemas.microsoft.com/office/drawing/2014/main" id="{BD7069CD-BCA9-4BA0-890A-E150ECDDD277}"/>
              </a:ext>
            </a:extLst>
          </p:cNvPr>
          <p:cNvSpPr txBox="1"/>
          <p:nvPr/>
        </p:nvSpPr>
        <p:spPr>
          <a:xfrm>
            <a:off x="4982562" y="2588981"/>
            <a:ext cx="994826"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(b) Зангилгааны аргачлал</a:t>
            </a:r>
          </a:p>
        </p:txBody>
      </p:sp>
      <p:sp>
        <p:nvSpPr>
          <p:cNvPr id="15" name="テキスト ボックス 1957">
            <a:extLst>
              <a:ext uri="{FF2B5EF4-FFF2-40B4-BE49-F238E27FC236}">
                <a16:creationId xmlns:a16="http://schemas.microsoft.com/office/drawing/2014/main" id="{8431CABF-383D-4736-8DF1-F4A625195EA6}"/>
              </a:ext>
            </a:extLst>
          </p:cNvPr>
          <p:cNvSpPr txBox="1"/>
          <p:nvPr/>
        </p:nvSpPr>
        <p:spPr>
          <a:xfrm>
            <a:off x="2927000" y="3257298"/>
            <a:ext cx="922105" cy="1717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dirty="0">
                <a:effectLst/>
                <a:latin typeface="Arial" panose="020B0604020202020204" pitchFamily="34" charset="0"/>
                <a:ea typeface="游ゴシック" panose="020B0400000000000000" pitchFamily="50" charset="-128"/>
                <a:cs typeface="Arial" panose="020B0604020202020204" pitchFamily="34" charset="0"/>
              </a:rPr>
              <a:t>(A) Тусгаарлах арга</a:t>
            </a:r>
          </a:p>
        </p:txBody>
      </p:sp>
      <p:sp>
        <p:nvSpPr>
          <p:cNvPr id="16" name="テキスト ボックス 1958">
            <a:extLst>
              <a:ext uri="{FF2B5EF4-FFF2-40B4-BE49-F238E27FC236}">
                <a16:creationId xmlns:a16="http://schemas.microsoft.com/office/drawing/2014/main" id="{3B64B65E-5A95-4D2E-A857-194BEFF330C0}"/>
              </a:ext>
            </a:extLst>
          </p:cNvPr>
          <p:cNvSpPr txBox="1"/>
          <p:nvPr/>
        </p:nvSpPr>
        <p:spPr>
          <a:xfrm>
            <a:off x="2288892" y="2627205"/>
            <a:ext cx="293370" cy="467206"/>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Буурийн хэсэг</a:t>
            </a:r>
          </a:p>
        </p:txBody>
      </p:sp>
      <p:sp>
        <p:nvSpPr>
          <p:cNvPr id="17" name="テキスト ボックス 1959">
            <a:extLst>
              <a:ext uri="{FF2B5EF4-FFF2-40B4-BE49-F238E27FC236}">
                <a16:creationId xmlns:a16="http://schemas.microsoft.com/office/drawing/2014/main" id="{D0018FF2-0CB3-42B0-B304-3860A8451124}"/>
              </a:ext>
            </a:extLst>
          </p:cNvPr>
          <p:cNvSpPr txBox="1"/>
          <p:nvPr/>
        </p:nvSpPr>
        <p:spPr>
          <a:xfrm>
            <a:off x="4779929" y="4156540"/>
            <a:ext cx="1478495" cy="1012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dirty="0">
                <a:effectLst/>
                <a:latin typeface="Arial" panose="020B0604020202020204" pitchFamily="34" charset="0"/>
                <a:ea typeface="游ゴシック" panose="020B0400000000000000" pitchFamily="50" charset="-128"/>
                <a:cs typeface="Arial" panose="020B0604020202020204" pitchFamily="34" charset="0"/>
              </a:rPr>
              <a:t>(C) Газрын зангууны аргачлал</a:t>
            </a:r>
          </a:p>
        </p:txBody>
      </p:sp>
      <p:sp>
        <p:nvSpPr>
          <p:cNvPr id="18" name="テキスト ボックス 1960">
            <a:extLst>
              <a:ext uri="{FF2B5EF4-FFF2-40B4-BE49-F238E27FC236}">
                <a16:creationId xmlns:a16="http://schemas.microsoft.com/office/drawing/2014/main" id="{FD4DC8B5-1388-4EC5-BCD1-FD3C64660C3D}"/>
              </a:ext>
            </a:extLst>
          </p:cNvPr>
          <p:cNvSpPr txBox="1"/>
          <p:nvPr/>
        </p:nvSpPr>
        <p:spPr>
          <a:xfrm>
            <a:off x="4353912" y="3867989"/>
            <a:ext cx="40767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Зуурмаг</a:t>
            </a:r>
          </a:p>
        </p:txBody>
      </p:sp>
      <p:sp>
        <p:nvSpPr>
          <p:cNvPr id="19" name="テキスト ボックス 1961">
            <a:extLst>
              <a:ext uri="{FF2B5EF4-FFF2-40B4-BE49-F238E27FC236}">
                <a16:creationId xmlns:a16="http://schemas.microsoft.com/office/drawing/2014/main" id="{871FF0F6-E2ED-41CA-9F3C-6EC31E7BB753}"/>
              </a:ext>
            </a:extLst>
          </p:cNvPr>
          <p:cNvSpPr txBox="1"/>
          <p:nvPr/>
        </p:nvSpPr>
        <p:spPr>
          <a:xfrm>
            <a:off x="6217001" y="2978206"/>
            <a:ext cx="539045" cy="3226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Ган саваа эсвэл PC ган утас</a:t>
            </a:r>
          </a:p>
        </p:txBody>
      </p:sp>
      <p:sp>
        <p:nvSpPr>
          <p:cNvPr id="20" name="テキスト ボックス 1962">
            <a:extLst>
              <a:ext uri="{FF2B5EF4-FFF2-40B4-BE49-F238E27FC236}">
                <a16:creationId xmlns:a16="http://schemas.microsoft.com/office/drawing/2014/main" id="{E1209677-163B-4A3E-B8D4-07C8024E7810}"/>
              </a:ext>
            </a:extLst>
          </p:cNvPr>
          <p:cNvSpPr txBox="1"/>
          <p:nvPr/>
        </p:nvSpPr>
        <p:spPr>
          <a:xfrm>
            <a:off x="4401537" y="5059513"/>
            <a:ext cx="3124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Завсрын гадас</a:t>
            </a:r>
          </a:p>
        </p:txBody>
      </p:sp>
      <p:sp>
        <p:nvSpPr>
          <p:cNvPr id="22" name="テキスト ボックス 1964">
            <a:extLst>
              <a:ext uri="{FF2B5EF4-FFF2-40B4-BE49-F238E27FC236}">
                <a16:creationId xmlns:a16="http://schemas.microsoft.com/office/drawing/2014/main" id="{0EACDF9B-14F8-4998-9E1D-78CD9F73C54E}"/>
              </a:ext>
            </a:extLst>
          </p:cNvPr>
          <p:cNvSpPr txBox="1"/>
          <p:nvPr/>
        </p:nvSpPr>
        <p:spPr>
          <a:xfrm>
            <a:off x="4597752" y="4742699"/>
            <a:ext cx="4648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Хэвтээ тулаас</a:t>
            </a:r>
          </a:p>
        </p:txBody>
      </p:sp>
      <p:sp>
        <p:nvSpPr>
          <p:cNvPr id="23" name="テキスト ボックス 1965">
            <a:extLst>
              <a:ext uri="{FF2B5EF4-FFF2-40B4-BE49-F238E27FC236}">
                <a16:creationId xmlns:a16="http://schemas.microsoft.com/office/drawing/2014/main" id="{856378E7-9636-4745-881E-4EE87CD6A5E4}"/>
              </a:ext>
            </a:extLst>
          </p:cNvPr>
          <p:cNvSpPr txBox="1"/>
          <p:nvPr/>
        </p:nvSpPr>
        <p:spPr>
          <a:xfrm>
            <a:off x="3999582" y="4717323"/>
            <a:ext cx="4648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a:effectLst/>
                <a:latin typeface="Arial" panose="020B0604020202020204" pitchFamily="34" charset="0"/>
                <a:ea typeface="游ゴシック" panose="020B0400000000000000" pitchFamily="50" charset="-128"/>
                <a:cs typeface="Arial" panose="020B0604020202020204" pitchFamily="34" charset="0"/>
              </a:rPr>
              <a:t>Хэвтээ тулаас</a:t>
            </a:r>
          </a:p>
        </p:txBody>
      </p:sp>
      <p:sp>
        <p:nvSpPr>
          <p:cNvPr id="24" name="テキスト ボックス 1966">
            <a:extLst>
              <a:ext uri="{FF2B5EF4-FFF2-40B4-BE49-F238E27FC236}">
                <a16:creationId xmlns:a16="http://schemas.microsoft.com/office/drawing/2014/main" id="{FEE4406F-B7FE-4E1C-8B05-B5F1117A1F09}"/>
              </a:ext>
            </a:extLst>
          </p:cNvPr>
          <p:cNvSpPr txBox="1"/>
          <p:nvPr/>
        </p:nvSpPr>
        <p:spPr>
          <a:xfrm>
            <a:off x="4155792" y="4429736"/>
            <a:ext cx="605790" cy="17343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Хэв цутгамлын тулгуур</a:t>
            </a:r>
          </a:p>
        </p:txBody>
      </p:sp>
      <p:sp>
        <p:nvSpPr>
          <p:cNvPr id="25" name="テキスト ボックス 1967">
            <a:extLst>
              <a:ext uri="{FF2B5EF4-FFF2-40B4-BE49-F238E27FC236}">
                <a16:creationId xmlns:a16="http://schemas.microsoft.com/office/drawing/2014/main" id="{F1981158-FBBC-4382-A3FB-30937FA85F38}"/>
              </a:ext>
            </a:extLst>
          </p:cNvPr>
          <p:cNvSpPr txBox="1"/>
          <p:nvPr/>
        </p:nvSpPr>
        <p:spPr>
          <a:xfrm>
            <a:off x="3401412" y="4656135"/>
            <a:ext cx="4648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dirty="0">
                <a:effectLst/>
                <a:latin typeface="Arial" panose="020B0604020202020204" pitchFamily="34" charset="0"/>
                <a:ea typeface="游ゴシック" panose="020B0400000000000000" pitchFamily="50" charset="-128"/>
                <a:cs typeface="Arial" panose="020B0604020202020204" pitchFamily="34" charset="0"/>
              </a:rPr>
              <a:t>Хөндлөн хамгаалалт</a:t>
            </a:r>
          </a:p>
        </p:txBody>
      </p:sp>
      <p:sp>
        <p:nvSpPr>
          <p:cNvPr id="26" name="テキスト ボックス 1968">
            <a:extLst>
              <a:ext uri="{FF2B5EF4-FFF2-40B4-BE49-F238E27FC236}">
                <a16:creationId xmlns:a16="http://schemas.microsoft.com/office/drawing/2014/main" id="{CC0DA425-DAD8-48BD-A7CD-FB0B039B96B3}"/>
              </a:ext>
            </a:extLst>
          </p:cNvPr>
          <p:cNvSpPr txBox="1"/>
          <p:nvPr/>
        </p:nvSpPr>
        <p:spPr>
          <a:xfrm>
            <a:off x="2492287" y="5093889"/>
            <a:ext cx="444891"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Тогтоогч</a:t>
            </a:r>
          </a:p>
        </p:txBody>
      </p:sp>
      <p:sp>
        <p:nvSpPr>
          <p:cNvPr id="27" name="テキスト ボックス 1969">
            <a:extLst>
              <a:ext uri="{FF2B5EF4-FFF2-40B4-BE49-F238E27FC236}">
                <a16:creationId xmlns:a16="http://schemas.microsoft.com/office/drawing/2014/main" id="{74DB093D-6514-459B-BFFD-90DCF99A811D}"/>
              </a:ext>
            </a:extLst>
          </p:cNvPr>
          <p:cNvSpPr txBox="1"/>
          <p:nvPr/>
        </p:nvSpPr>
        <p:spPr>
          <a:xfrm>
            <a:off x="2714733" y="5726682"/>
            <a:ext cx="3124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500" kern="100" dirty="0">
                <a:effectLst/>
                <a:latin typeface="Arial" panose="020B0604020202020204" pitchFamily="34" charset="0"/>
                <a:ea typeface="游ゴシック" panose="020B0400000000000000" pitchFamily="50" charset="-128"/>
                <a:cs typeface="Arial" panose="020B0604020202020204" pitchFamily="34" charset="0"/>
              </a:rPr>
              <a:t>Завсрын гадас</a:t>
            </a:r>
          </a:p>
        </p:txBody>
      </p:sp>
      <p:sp>
        <p:nvSpPr>
          <p:cNvPr id="28" name="テキスト ボックス 1970">
            <a:extLst>
              <a:ext uri="{FF2B5EF4-FFF2-40B4-BE49-F238E27FC236}">
                <a16:creationId xmlns:a16="http://schemas.microsoft.com/office/drawing/2014/main" id="{FA47C8EC-BF06-4D1D-90A9-B13F7F91D8DC}"/>
              </a:ext>
            </a:extLst>
          </p:cNvPr>
          <p:cNvSpPr txBox="1"/>
          <p:nvPr/>
        </p:nvSpPr>
        <p:spPr>
          <a:xfrm>
            <a:off x="5595971" y="5193116"/>
            <a:ext cx="384810" cy="1413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游ゴシック" panose="020B0400000000000000" pitchFamily="50" charset="-128"/>
                <a:cs typeface="Arial" panose="020B0604020202020204" pitchFamily="34" charset="0"/>
              </a:rPr>
              <a:t>Хөрс нурахаас хамгаалах хана</a:t>
            </a:r>
          </a:p>
        </p:txBody>
      </p:sp>
    </p:spTree>
    <p:extLst>
      <p:ext uri="{BB962C8B-B14F-4D97-AF65-F5344CB8AC3E}">
        <p14:creationId xmlns:p14="http://schemas.microsoft.com/office/powerpoint/2010/main" val="28245787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mn" sz="2400">
                <a:latin typeface="Arial" panose="020B0604020202020204" pitchFamily="34" charset="0"/>
                <a:ea typeface="Meiryo UI" panose="020B0604030504040204" pitchFamily="50" charset="-128"/>
                <a:cs typeface="Arial" panose="020B0604020202020204" pitchFamily="34" charset="0"/>
              </a:rPr>
              <a:t>Ухалтыг гүйцэтгэх аргачлал</a:t>
            </a:r>
            <a:endParaRPr kumimoji="1" lang="ja-JP" altLang="en-US" sz="24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mn" sz="1200">
                <a:solidFill>
                  <a:prstClr val="black"/>
                </a:solidFill>
                <a:latin typeface="Arial" panose="020B0604020202020204" pitchFamily="34" charset="0"/>
                <a:cs typeface="Arial" panose="020B0604020202020204" pitchFamily="34" charset="0"/>
              </a:rPr>
              <a:t>Материалын 227-р хуудас/ Нэмэлт материалын 120-р хуудас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3543672" y="6088720"/>
            <a:ext cx="2052107" cy="276999"/>
          </a:xfrm>
          <a:prstGeom prst="rect">
            <a:avLst/>
          </a:prstGeom>
          <a:noFill/>
          <a:ln>
            <a:noFill/>
          </a:ln>
        </p:spPr>
        <p:txBody>
          <a:bodyPr wrap="square" rtlCol="0">
            <a:spAutoFit/>
          </a:bodyPr>
          <a:lstStyle/>
          <a:p>
            <a:pPr algn="ctr" rtl="0"/>
            <a:r>
              <a:rPr lang="mn" sz="1200" dirty="0">
                <a:solidFill>
                  <a:prstClr val="black"/>
                </a:solidFill>
                <a:latin typeface="Arial" panose="020B0604020202020204" pitchFamily="34" charset="0"/>
                <a:cs typeface="Arial" panose="020B0604020202020204" pitchFamily="34" charset="0"/>
              </a:rPr>
              <a:t>Урвуу ороох аргын жишээ</a:t>
            </a:r>
          </a:p>
        </p:txBody>
      </p:sp>
      <p:sp>
        <p:nvSpPr>
          <p:cNvPr id="15" name="テキスト ボックス 14"/>
          <p:cNvSpPr txBox="1"/>
          <p:nvPr/>
        </p:nvSpPr>
        <p:spPr>
          <a:xfrm>
            <a:off x="3231572" y="2918166"/>
            <a:ext cx="2680856" cy="276999"/>
          </a:xfrm>
          <a:prstGeom prst="rect">
            <a:avLst/>
          </a:prstGeom>
          <a:noFill/>
          <a:ln>
            <a:noFill/>
          </a:ln>
        </p:spPr>
        <p:txBody>
          <a:bodyPr wrap="square" rtlCol="0">
            <a:spAutoFit/>
          </a:bodyPr>
          <a:lstStyle/>
          <a:p>
            <a:pPr algn="ctr" rtl="0"/>
            <a:r>
              <a:rPr lang="mn" sz="1200">
                <a:solidFill>
                  <a:prstClr val="black"/>
                </a:solidFill>
                <a:latin typeface="Arial" panose="020B0604020202020204" pitchFamily="34" charset="0"/>
                <a:cs typeface="Arial" panose="020B0604020202020204" pitchFamily="34" charset="0"/>
              </a:rPr>
              <a:t>Шуудуулж ухах аргын жишээ</a:t>
            </a:r>
          </a:p>
        </p:txBody>
      </p:sp>
      <p:pic>
        <p:nvPicPr>
          <p:cNvPr id="2" name="図 1"/>
          <p:cNvPicPr>
            <a:picLocks noChangeAspect="1"/>
          </p:cNvPicPr>
          <p:nvPr/>
        </p:nvPicPr>
        <p:blipFill>
          <a:blip r:embed="rId3"/>
          <a:stretch>
            <a:fillRect/>
          </a:stretch>
        </p:blipFill>
        <p:spPr>
          <a:xfrm>
            <a:off x="1432213" y="1346171"/>
            <a:ext cx="5974773" cy="1501473"/>
          </a:xfrm>
          <a:prstGeom prst="rect">
            <a:avLst/>
          </a:prstGeom>
        </p:spPr>
      </p:pic>
      <p:pic>
        <p:nvPicPr>
          <p:cNvPr id="12" name="図 11"/>
          <p:cNvPicPr>
            <a:picLocks noChangeAspect="1"/>
          </p:cNvPicPr>
          <p:nvPr/>
        </p:nvPicPr>
        <p:blipFill>
          <a:blip r:embed="rId4"/>
          <a:stretch>
            <a:fillRect/>
          </a:stretch>
        </p:blipFill>
        <p:spPr>
          <a:xfrm>
            <a:off x="2795154" y="3152528"/>
            <a:ext cx="3549144" cy="3026570"/>
          </a:xfrm>
          <a:prstGeom prst="rect">
            <a:avLst/>
          </a:prstGeom>
        </p:spPr>
      </p:pic>
      <p:sp>
        <p:nvSpPr>
          <p:cNvPr id="10" name="テキスト ボックス 1974">
            <a:extLst>
              <a:ext uri="{FF2B5EF4-FFF2-40B4-BE49-F238E27FC236}">
                <a16:creationId xmlns:a16="http://schemas.microsoft.com/office/drawing/2014/main" id="{3FB0CF38-E762-4D73-BC58-39447895D478}"/>
              </a:ext>
            </a:extLst>
          </p:cNvPr>
          <p:cNvSpPr txBox="1"/>
          <p:nvPr/>
        </p:nvSpPr>
        <p:spPr>
          <a:xfrm>
            <a:off x="5751800" y="4156325"/>
            <a:ext cx="1029999" cy="3699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mn" sz="900" kern="100" dirty="0">
                <a:effectLst/>
                <a:latin typeface="Arial" panose="020B0604020202020204" pitchFamily="34" charset="0"/>
                <a:ea typeface="游ゴシック" panose="020B0400000000000000" pitchFamily="50" charset="-128"/>
                <a:cs typeface="Arial" panose="020B0604020202020204" pitchFamily="34" charset="0"/>
              </a:rPr>
              <a:t>Хөрс нурахаас хамгаалах хана</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975">
            <a:extLst>
              <a:ext uri="{FF2B5EF4-FFF2-40B4-BE49-F238E27FC236}">
                <a16:creationId xmlns:a16="http://schemas.microsoft.com/office/drawing/2014/main" id="{00EA5C72-6CF2-4360-BFFB-5DE6786FE8A9}"/>
              </a:ext>
            </a:extLst>
          </p:cNvPr>
          <p:cNvSpPr txBox="1"/>
          <p:nvPr/>
        </p:nvSpPr>
        <p:spPr>
          <a:xfrm>
            <a:off x="5632456" y="3179511"/>
            <a:ext cx="897884"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900" kern="100" dirty="0">
                <a:effectLst/>
                <a:latin typeface="Arial" panose="020B0604020202020204" pitchFamily="34" charset="0"/>
                <a:ea typeface="游ゴシック" panose="020B0400000000000000" pitchFamily="50" charset="-128"/>
                <a:cs typeface="Arial" panose="020B0604020202020204" pitchFamily="34" charset="0"/>
              </a:rPr>
              <a:t>Газрын гадаргуу</a:t>
            </a:r>
            <a:endParaRPr lang="ja-JP" sz="9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976">
            <a:extLst>
              <a:ext uri="{FF2B5EF4-FFF2-40B4-BE49-F238E27FC236}">
                <a16:creationId xmlns:a16="http://schemas.microsoft.com/office/drawing/2014/main" id="{663B14ED-7251-4FC8-B9B4-05A0545E4ED8}"/>
              </a:ext>
            </a:extLst>
          </p:cNvPr>
          <p:cNvSpPr txBox="1"/>
          <p:nvPr/>
        </p:nvSpPr>
        <p:spPr>
          <a:xfrm>
            <a:off x="4953155" y="3856957"/>
            <a:ext cx="345144"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a:effectLst/>
                <a:latin typeface="Arial" panose="020B0604020202020204" pitchFamily="34" charset="0"/>
                <a:ea typeface="ＭＳ Ｐゴシック" panose="020B0600070205080204" pitchFamily="50" charset="-128"/>
                <a:cs typeface="Arial" panose="020B0604020202020204" pitchFamily="34" charset="0"/>
              </a:rPr>
              <a:t>Анхдагч</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977">
            <a:extLst>
              <a:ext uri="{FF2B5EF4-FFF2-40B4-BE49-F238E27FC236}">
                <a16:creationId xmlns:a16="http://schemas.microsoft.com/office/drawing/2014/main" id="{06C8906A-E6A5-45E8-B84D-39D4B97E7985}"/>
              </a:ext>
            </a:extLst>
          </p:cNvPr>
          <p:cNvSpPr txBox="1"/>
          <p:nvPr/>
        </p:nvSpPr>
        <p:spPr>
          <a:xfrm>
            <a:off x="4953154" y="4604924"/>
            <a:ext cx="428469" cy="304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dirty="0">
                <a:effectLst/>
                <a:latin typeface="Arial" panose="020B0604020202020204" pitchFamily="34" charset="0"/>
                <a:ea typeface="ＭＳ Ｐゴシック" panose="020B0600070205080204" pitchFamily="50" charset="-128"/>
                <a:cs typeface="Arial" panose="020B0604020202020204" pitchFamily="34" charset="0"/>
              </a:rPr>
              <a:t>Хоёрдогч</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978">
            <a:extLst>
              <a:ext uri="{FF2B5EF4-FFF2-40B4-BE49-F238E27FC236}">
                <a16:creationId xmlns:a16="http://schemas.microsoft.com/office/drawing/2014/main" id="{AC9AACCE-69F5-4D54-9417-74F4A0BE96F3}"/>
              </a:ext>
            </a:extLst>
          </p:cNvPr>
          <p:cNvSpPr txBox="1"/>
          <p:nvPr/>
        </p:nvSpPr>
        <p:spPr>
          <a:xfrm>
            <a:off x="4909687" y="5069208"/>
            <a:ext cx="471937" cy="3192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mn" sz="700" kern="100" dirty="0">
                <a:effectLst/>
                <a:latin typeface="Arial" panose="020B0604020202020204" pitchFamily="34" charset="0"/>
                <a:ea typeface="ＭＳ Ｐゴシック" panose="020B0600070205080204" pitchFamily="50" charset="-128"/>
                <a:cs typeface="Arial" panose="020B0604020202020204" pitchFamily="34" charset="0"/>
              </a:rPr>
              <a:t>Гуравдагч</a:t>
            </a:r>
            <a:endParaRPr lang="ja-JP" sz="700" kern="100" dirty="0">
              <a:effectLst/>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1870267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a:bodyPr>
          <a:lstStyle/>
          <a:p>
            <a:pPr rtl="0"/>
            <a:r>
              <a:rPr lang="mn" sz="3200">
                <a:latin typeface="Arial" panose="020B0604020202020204" pitchFamily="34" charset="0"/>
                <a:ea typeface="ＭＳ Ｐゴシック" panose="020B0600070205080204" pitchFamily="50" charset="-128"/>
                <a:cs typeface="Arial" panose="020B0604020202020204" pitchFamily="34" charset="0"/>
              </a:rPr>
              <a:t> 11-р бүлэг Ослын жишээ</a:t>
            </a:r>
            <a:endParaRPr kumimoji="1" lang="ja-JP" altLang="en-US" sz="32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68935523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11632</Words>
  <Application>Microsoft Office PowerPoint</Application>
  <PresentationFormat>画面に合わせる (4:3)</PresentationFormat>
  <Paragraphs>2399</Paragraphs>
  <Slides>119</Slides>
  <Notes>107</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119</vt:i4>
      </vt:variant>
    </vt:vector>
  </HeadingPairs>
  <TitlesOfParts>
    <vt:vector size="130" baseType="lpstr">
      <vt:lpstr>HGP明朝B</vt:lpstr>
      <vt:lpstr>Meiryo UI</vt:lpstr>
      <vt:lpstr>ＭＳ Ｐゴシック</vt:lpstr>
      <vt:lpstr>Source Sans Pro</vt:lpstr>
      <vt:lpstr>游ゴシック</vt:lpstr>
      <vt:lpstr>Arial</vt:lpstr>
      <vt:lpstr>Calibri</vt:lpstr>
      <vt:lpstr>Calibri Light</vt:lpstr>
      <vt:lpstr>Cambria Math</vt:lpstr>
      <vt:lpstr>Office テーマ</vt:lpstr>
      <vt:lpstr>Office Theme</vt:lpstr>
      <vt:lpstr>Тээврийн хэрэгсэлд суурилсан барилгын машин механизм (Газар тэгшлэх/ тээвэрлэх/ ачих/ ухах зориулалт бүхий)ын жолоодлого Ур чадварын сургалтын нэмэлт материал Power Point дээрх сургалтын материал</vt:lpstr>
      <vt:lpstr>1-р бүлэг Тээврийн хэрэгсэлд суурилсан барилгын машин механизмын талаарх суурь мэдлэг</vt:lpstr>
      <vt:lpstr>Тээврийн хэрэгсэлд суурилсан барилгын машин механизм (Газар тэгшлэх/ тээвэрлэх/ ачих/ ухах зориулалт бүхий)-ын төрөл, загвар (Хөдөлмөрийн аюулгүй байдал, эрүүл ахуйн тухай хуулийг хэрэгжүүлэх захирамжийн 7-р хавсралт)</vt:lpstr>
      <vt:lpstr>Газар тэгшлэх/ тээвэрлэх/ ачих зориулалт бүхий машин механизм</vt:lpstr>
      <vt:lpstr>Газар тэгшлэх/ тээвэрлэх/ ачих зориулалт бүхий машин механизм</vt:lpstr>
      <vt:lpstr>Ухах зориулалт бүхий машин механизм</vt:lpstr>
      <vt:lpstr>Ухах зориулалт бүхий машин механизм</vt:lpstr>
      <vt:lpstr>Тээврийн хэрэгсэлд суурилсан барилгын машин механизмтай холбоотой нэр томъёо 1 ・ ・ ・ Ажлын тоног төхөөрөмж</vt:lpstr>
      <vt:lpstr>Тээврийн хэрэгсэлд суурилсан барилгын машин механизмтай холбоотой нэр томъёо 2 ・・・Механизмын жин Тээврийн хэрэгсэлд суурилсан барилгын машин механизмтай холбоотой нэр томъёо 3 ・・・Машины жин Тээврийн хэрэгсэлд суурилсан барилгын машин механизмтай холбоотой нэр томъёо 4 ・・・Машины нийт        жин </vt:lpstr>
      <vt:lpstr>Тээврийн хэрэгсэлд суурилсан барилгын машин механизмтай холбоотой нэр томъёо 5 ・ ・ ・ Тогтвортой хэм 6 ・ ・ ・ Өгсөх чадвар</vt:lpstr>
      <vt:lpstr>Тээврийн хэрэгсэлд суурилсан барилгын машин механизмтай холбоотой нэр томъёо 7 ・ ・ ・ Газарт тулах дундаж даралт</vt:lpstr>
      <vt:lpstr>2-р бүлэг Тээврийн хэрэгсэлд суурилсан барилгын машин механизмын үндсэн хөдөлгүүр ба гидравлик төхөөрөмж</vt:lpstr>
      <vt:lpstr>Үндсэн хөдөлгүүр</vt:lpstr>
      <vt:lpstr>Дизель хөдөлгүүрийн бүтэц</vt:lpstr>
      <vt:lpstr>Дизель хөдөлгүүрийн бүтэц</vt:lpstr>
      <vt:lpstr>Дизель хөдөлгүүрийн бүтэц</vt:lpstr>
      <vt:lpstr>Түлш/ Хөдөлгүүрийн тос</vt:lpstr>
      <vt:lpstr>Гидравлик төхөөрөмж</vt:lpstr>
      <vt:lpstr>Гидравлик насос ① Араа насос ② Поршений насос  налуу тэнхлэг, налуу диск хэлбэрийн</vt:lpstr>
      <vt:lpstr>Гидравлик тосны сав</vt:lpstr>
      <vt:lpstr>3-р бүлэг Тээврийн хэрэгсэлд суурилсан барилгын машин механизмын жолоодлогын тоног төхөөрөмжийн бүтэц</vt:lpstr>
      <vt:lpstr>Гинжит трактор</vt:lpstr>
      <vt:lpstr>Гинжит трактор</vt:lpstr>
      <vt:lpstr>Дугуйт трактор</vt:lpstr>
      <vt:lpstr>Дугуйт тракторын дугуй</vt:lpstr>
      <vt:lpstr>Гидравлик экскаваторт суурилсан барилгын машин механизм (гинжит)</vt:lpstr>
      <vt:lpstr>Автогрейдер</vt:lpstr>
      <vt:lpstr>Хусагч</vt:lpstr>
      <vt:lpstr>4-р бүлэг Тээврийн хэрэгсэлд суурилсан барилгын машин механизмын жолоодлогын тоног төхөөрөмжтэй ажиллах</vt:lpstr>
      <vt:lpstr>Жолоодлого эхлэх үед хэрхэн ажиллах</vt:lpstr>
      <vt:lpstr>Жолоодох явцад хэрхэн харьцаж ажиллах</vt:lpstr>
      <vt:lpstr>Жолоодох явцад хэрхэн харьцаж ажиллах</vt:lpstr>
      <vt:lpstr>Зогсоолд (зогсоол) байрлуулах үед хэрхэн харьцаж ажиллах</vt:lpstr>
      <vt:lpstr>5-р бүлэг Тээврийн хэрэгсэлд суурилсан барилгын машин механизмын ажлын тоног төхөөрөмжийн бүтэц, төрөл</vt:lpstr>
      <vt:lpstr>Тракторт суурилсан барилгын машин механизмын ажлын тоног төхөөрөмжийн бүтэц, төрөл</vt:lpstr>
      <vt:lpstr>Тракторт суурилсан барилгын машин механизмын ажлын тоног төхөөрөмжийн бүтэц, төрөл</vt:lpstr>
      <vt:lpstr>Аюулгүй ажиллагааны төхөөрөмжүүд</vt:lpstr>
      <vt:lpstr>Экскаватор (shoberu)-т суурилсан барилгын машин механизмын ажлын тоног төхөөрөмжийн бүтэц, төрөл</vt:lpstr>
      <vt:lpstr>Аюулгүй ажиллагааны төхөөрөмжүүд</vt:lpstr>
      <vt:lpstr>Автогрейдер</vt:lpstr>
      <vt:lpstr>Хусагч</vt:lpstr>
      <vt:lpstr>6-р бүлэг Тээврийн хэрэгсэлд суурилсан барилгын машин механизмын ажлын тоног төхөөрөмжтэй хэрхэн харьцаж ажиллах</vt:lpstr>
      <vt:lpstr>Бульдозер 1 ・ ・ ・ Үндсэн ашиглалт</vt:lpstr>
      <vt:lpstr>Бульдозер 1 ・ ・ ・ Үндсэн ашиглалт</vt:lpstr>
      <vt:lpstr>Бульдозер 1 ・ ・ ・ Үндсэн ашиглалт</vt:lpstr>
      <vt:lpstr>Бульдозер 2 ・ ・ ・ Үндсэн ажиллагаа</vt:lpstr>
      <vt:lpstr>Ухалтын ажил</vt:lpstr>
      <vt:lpstr>Шороо түрэх(oshido) ажил</vt:lpstr>
      <vt:lpstr>Далан(morido)-гийн ажил</vt:lpstr>
      <vt:lpstr>Тэгшлэх ажил</vt:lpstr>
      <vt:lpstr>Хэрэглээний ажил</vt:lpstr>
      <vt:lpstr>Хавах ажил</vt:lpstr>
      <vt:lpstr>Ковш(shoberu)</vt:lpstr>
      <vt:lpstr>Ковш(shoberu)</vt:lpstr>
      <vt:lpstr>Ухалтын ажил</vt:lpstr>
      <vt:lpstr>Ачилт, тээвэрлэлтийн ажил</vt:lpstr>
      <vt:lpstr>Ачилт, тээвэрлэлтийн ажил</vt:lpstr>
      <vt:lpstr>Гидравлик экскаватор (экскаватор)</vt:lpstr>
      <vt:lpstr>Гидравлик экскаватор (экскаватор)</vt:lpstr>
      <vt:lpstr>Ухалтын ажил</vt:lpstr>
      <vt:lpstr>Ачилт хийх</vt:lpstr>
      <vt:lpstr>Гидравлик экскаватор (ачигч экскаватор)</vt:lpstr>
      <vt:lpstr>Гидравлик экскаватор (ачигч экскаватор)(shoberu)</vt:lpstr>
      <vt:lpstr>Гидравлик экскаватор (ачигч экскаватор)</vt:lpstr>
      <vt:lpstr>Экскаваторт (shoberu)-т  зориулсан Clamshell хувин (шанага)</vt:lpstr>
      <vt:lpstr>Драглайн экскаватор</vt:lpstr>
      <vt:lpstr>Автогрейдер 1 ・ ・ ・ Үндсэн жолоодлого</vt:lpstr>
      <vt:lpstr>Автогрейдер 2 ・ ・ ・ Үндсэн ажил</vt:lpstr>
      <vt:lpstr>Бусад гүйцэтгэж болох ажлууд</vt:lpstr>
      <vt:lpstr>Хусагч (моторт хусагч)</vt:lpstr>
      <vt:lpstr>Хусагч (чирэгдэх төрөл)</vt:lpstr>
      <vt:lpstr>Гинжит хаман ачигч машин</vt:lpstr>
      <vt:lpstr>Тээврийн хэрэгсэлд суурилсан барилгын машин механизмыг зөөвөрлөх</vt:lpstr>
      <vt:lpstr>7-р бүлэг Тээврийн хэрэгсэлд суурилсан барилгын машин механизмын үзлэг, засвар үйлчилгээ</vt:lpstr>
      <vt:lpstr>Холбогдох хууль тогтоомжууд, ерөнхий анхаарах зүйлс</vt:lpstr>
      <vt:lpstr>Өдөр тутмын үзлэг (nichijou tenken)-ийн журам Хөдөлгүүрийг асаахаас өмнө</vt:lpstr>
      <vt:lpstr>Өдөр тутмын үзлэг (nichijou tenken)-ийн журам Хөдөлгүүрийг асаасны дараа</vt:lpstr>
      <vt:lpstr>Ажиллуулах явцад хэвийн бус байдал илрэх үеийн үзлэгийн журам</vt:lpstr>
      <vt:lpstr>8-р бүлэг Аюулгүй жолоодлогын дүрэм, дохио өгөх, зохицуулалт хийх удирдамж</vt:lpstr>
      <vt:lpstr>Аюулгүй жолоодлогын дүрэм</vt:lpstr>
      <vt:lpstr>Дохио өгөх, зохицуулалт хийх удирдамж</vt:lpstr>
      <vt:lpstr>9-р бүлэг Хүч ба цахилгааны талаарх мэдлэг</vt:lpstr>
      <vt:lpstr>Хүчний момент</vt:lpstr>
      <vt:lpstr>Масс ба харьцангуй нягт</vt:lpstr>
      <vt:lpstr>Хүндийн төв, объектын тогтвортой байдал (suwari)</vt:lpstr>
      <vt:lpstr>Объектын хөдөлгөөн</vt:lpstr>
      <vt:lpstr>Цахилгааны талаарх мэдлэг</vt:lpstr>
      <vt:lpstr>Цахилгааны талаарх мэдлэг</vt:lpstr>
      <vt:lpstr>10-р бүлэг Геологийн ба барилгын ажлын талаарх мэдлэг</vt:lpstr>
      <vt:lpstr>Хадны шинж чанар, шороо</vt:lpstr>
      <vt:lpstr>Хөрсний найрлага</vt:lpstr>
      <vt:lpstr>Газрын хатуулаг</vt:lpstr>
      <vt:lpstr>Хөрсний хэмжээний өөрчлөлт</vt:lpstr>
      <vt:lpstr>Хөрсний нуралтын шалтгаан ба шинж тэмдгүүд Хөрсний нуралтын шалтгаан</vt:lpstr>
      <vt:lpstr>Хөрсний нуралтын шалтгаан ба шинж тэмдгүүд Хөрсний хатуулаг, нуралтын шинж тэмдэг</vt:lpstr>
      <vt:lpstr>Ухалтыг гүйцэтгэх аргачлал</vt:lpstr>
      <vt:lpstr>Ухалтыг гүйцэтгэх аргачлал</vt:lpstr>
      <vt:lpstr>Ухалтыг гүйцэтгэх аргачлал</vt:lpstr>
      <vt:lpstr> 11-р бүлэг Ослын жишээ</vt:lpstr>
      <vt:lpstr>Барилгын салбарын хүний амь нас хохирох, бэртэж гэмтэх осол</vt:lpstr>
      <vt:lpstr>Жишээ 1. Ажилчин экскаваторын тэнцвэржүүлэгчид хавчуулагдсан</vt:lpstr>
      <vt:lpstr>Жишээ 5. Экскаваторын урдуур өнгөрч яваад эргэсэн шанаганд цохиулсан</vt:lpstr>
      <vt:lpstr>Жишээ 9. Ковшоор ачаа өлгөн урагшлах үедээ ажилчныг мөргөсөн</vt:lpstr>
      <vt:lpstr>Хөдөлмөрийн аюулгүй байдал, эрүүл ахуйтай холбоотой хууль эрх зүйн тогтолцоо</vt:lpstr>
      <vt:lpstr>Хөдөлмөрийн аюулгүй байдал, эрүүл ахуйн тухай хууль (roudou anzen eiseihou) (хэсэгчлэн авав) </vt:lpstr>
      <vt:lpstr>Хөдөлмөрийн аюулгүй байдал, эрүүл ахуйн тухай хууль (roudou anzen eiseihou) (Хэсэгчлэн авав) (2)</vt:lpstr>
      <vt:lpstr>Хөдөлмөрийн аюулгүй байдал, эрүүл ахуйн тухай хууль(roudou anzen eiseihou) (Хэсэгчлэн авав) (3)</vt:lpstr>
      <vt:lpstr>Хөдөлмөрийн аюулгүй байдал, эрүүл ахуйн тухай хууль (roudou anzen eiseihou)-ийг хэрэгжүүлэх тогтоол (Хэсэгчлэн авав)</vt:lpstr>
      <vt:lpstr>Хөдөлмөрийн аюулгүй байдал, эрүүл ахуйн журам (Хэсэгчлэн авав) (1)</vt:lpstr>
      <vt:lpstr>Хөдөлмөрийн аюулгүй байдал, эрүүл ахуйн журам (Хэсэгчлэн авав) (2)</vt:lpstr>
      <vt:lpstr>Хөдөлмөрийн аюулгүй байдал, эрүүл ахуйн журам (Хэсэгчлэн авав) (3)</vt:lpstr>
      <vt:lpstr>Хөдөлмөрийн аюулгүй байдал, эрүүл ахуйн журам (Хэсэгчлэн авав) (4)</vt:lpstr>
      <vt:lpstr>Хөдөлмөрийн аюулгүй байдал, эрүүл ахуйн журам (Хэсэгчлэн авав) (5)</vt:lpstr>
      <vt:lpstr>Хөдөлмөрийн аюулгүй байдал, эрүүл ахуйн журам (Хэсэгчлэн авав) (6)</vt:lpstr>
      <vt:lpstr>Хөдөлмөрийн аюулгүй байдал, эрүүл ахуйн журам (Хэсэгчлэн авав) (7)</vt:lpstr>
      <vt:lpstr>Хөдөлмөрийн аюулгүй байдал, эрүүл ахуйн журам (Хэсэгчлэн авав) (8)</vt:lpstr>
      <vt:lpstr>Хөдөлмөрийн аюулгүй байдал, эрүүл ахуйн журам (Хэсэгчлэн авав) (9)</vt:lpstr>
      <vt:lpstr>Хөдөлмөрийн аюулгүй байдал, эрүүл ахуйн журам (Хэсэгчлэн авав) (10)</vt:lpstr>
      <vt:lpstr>Тээврийн хэрэгсэлд суурилсан барилгын машин механизмын бүтцийн стандарт (Хэсэгчлэн авав)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2021-02-24T05:58:56Z</dcterms:created>
  <dcterms:modified xsi:type="dcterms:W3CDTF">2022-06-16T10:31:46Z</dcterms:modified>
</cp:coreProperties>
</file>