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2"/>
  </p:notesMasterIdLst>
  <p:sldIdLst>
    <p:sldId id="336" r:id="rId3"/>
    <p:sldId id="305" r:id="rId4"/>
    <p:sldId id="257" r:id="rId5"/>
    <p:sldId id="366" r:id="rId6"/>
    <p:sldId id="446" r:id="rId7"/>
    <p:sldId id="447" r:id="rId8"/>
    <p:sldId id="448" r:id="rId9"/>
    <p:sldId id="371" r:id="rId10"/>
    <p:sldId id="372" r:id="rId11"/>
    <p:sldId id="375" r:id="rId12"/>
    <p:sldId id="377" r:id="rId13"/>
    <p:sldId id="337" r:id="rId14"/>
    <p:sldId id="378" r:id="rId15"/>
    <p:sldId id="523" r:id="rId16"/>
    <p:sldId id="525" r:id="rId17"/>
    <p:sldId id="524" r:id="rId18"/>
    <p:sldId id="379" r:id="rId19"/>
    <p:sldId id="380" r:id="rId20"/>
    <p:sldId id="381" r:id="rId21"/>
    <p:sldId id="386" r:id="rId22"/>
    <p:sldId id="339" r:id="rId23"/>
    <p:sldId id="526" r:id="rId24"/>
    <p:sldId id="539" r:id="rId25"/>
    <p:sldId id="527" r:id="rId26"/>
    <p:sldId id="388" r:id="rId27"/>
    <p:sldId id="528" r:id="rId28"/>
    <p:sldId id="449" r:id="rId29"/>
    <p:sldId id="450" r:id="rId30"/>
    <p:sldId id="443" r:id="rId31"/>
    <p:sldId id="456" r:id="rId32"/>
    <p:sldId id="457" r:id="rId33"/>
    <p:sldId id="458" r:id="rId34"/>
    <p:sldId id="459" r:id="rId35"/>
    <p:sldId id="340" r:id="rId36"/>
    <p:sldId id="394" r:id="rId37"/>
    <p:sldId id="465" r:id="rId38"/>
    <p:sldId id="466" r:id="rId39"/>
    <p:sldId id="395" r:id="rId40"/>
    <p:sldId id="467" r:id="rId41"/>
    <p:sldId id="471" r:id="rId42"/>
    <p:sldId id="472" r:id="rId43"/>
    <p:sldId id="444" r:id="rId44"/>
    <p:sldId id="477" r:id="rId45"/>
    <p:sldId id="529" r:id="rId46"/>
    <p:sldId id="530" r:id="rId47"/>
    <p:sldId id="538" r:id="rId48"/>
    <p:sldId id="491" r:id="rId49"/>
    <p:sldId id="492" r:id="rId50"/>
    <p:sldId id="493" r:id="rId51"/>
    <p:sldId id="520" r:id="rId52"/>
    <p:sldId id="494" r:id="rId53"/>
    <p:sldId id="495" r:id="rId54"/>
    <p:sldId id="496" r:id="rId55"/>
    <p:sldId id="521" r:id="rId56"/>
    <p:sldId id="497" r:id="rId57"/>
    <p:sldId id="498" r:id="rId58"/>
    <p:sldId id="541" r:id="rId59"/>
    <p:sldId id="500" r:id="rId60"/>
    <p:sldId id="542" r:id="rId61"/>
    <p:sldId id="501" r:id="rId62"/>
    <p:sldId id="502" r:id="rId63"/>
    <p:sldId id="503" r:id="rId64"/>
    <p:sldId id="504" r:id="rId65"/>
    <p:sldId id="543" r:id="rId66"/>
    <p:sldId id="505" r:id="rId67"/>
    <p:sldId id="506" r:id="rId68"/>
    <p:sldId id="507" r:id="rId69"/>
    <p:sldId id="531" r:id="rId70"/>
    <p:sldId id="508" r:id="rId71"/>
    <p:sldId id="509" r:id="rId72"/>
    <p:sldId id="510" r:id="rId73"/>
    <p:sldId id="511" r:id="rId74"/>
    <p:sldId id="490" r:id="rId75"/>
    <p:sldId id="445" r:id="rId76"/>
    <p:sldId id="415" r:id="rId77"/>
    <p:sldId id="416" r:id="rId78"/>
    <p:sldId id="512" r:id="rId79"/>
    <p:sldId id="419" r:id="rId80"/>
    <p:sldId id="342" r:id="rId81"/>
    <p:sldId id="421" r:id="rId82"/>
    <p:sldId id="422" r:id="rId83"/>
    <p:sldId id="343" r:id="rId84"/>
    <p:sldId id="423" r:id="rId85"/>
    <p:sldId id="424" r:id="rId86"/>
    <p:sldId id="513" r:id="rId87"/>
    <p:sldId id="425" r:id="rId88"/>
    <p:sldId id="514" r:id="rId89"/>
    <p:sldId id="532" r:id="rId90"/>
    <p:sldId id="344" r:id="rId91"/>
    <p:sldId id="426" r:id="rId92"/>
    <p:sldId id="533" r:id="rId93"/>
    <p:sldId id="534" r:id="rId94"/>
    <p:sldId id="515" r:id="rId95"/>
    <p:sldId id="516" r:id="rId96"/>
    <p:sldId id="517" r:id="rId97"/>
    <p:sldId id="535" r:id="rId98"/>
    <p:sldId id="536" r:id="rId99"/>
    <p:sldId id="537" r:id="rId100"/>
    <p:sldId id="429" r:id="rId101"/>
    <p:sldId id="430" r:id="rId102"/>
    <p:sldId id="431" r:id="rId103"/>
    <p:sldId id="518" r:id="rId104"/>
    <p:sldId id="519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6" r:id="rId113"/>
    <p:sldId id="357" r:id="rId114"/>
    <p:sldId id="358" r:id="rId115"/>
    <p:sldId id="359" r:id="rId116"/>
    <p:sldId id="360" r:id="rId117"/>
    <p:sldId id="522" r:id="rId118"/>
    <p:sldId id="361" r:id="rId119"/>
    <p:sldId id="364" r:id="rId120"/>
    <p:sldId id="365" r:id="rId121"/>
  </p:sldIdLst>
  <p:sldSz cx="9144000" cy="6858000" type="screen4x3"/>
  <p:notesSz cx="6807200" cy="9939338"/>
  <p:defaultTextStyle>
    <a:defPPr rtl="0">
      <a:defRPr lang="ko-kr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8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3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08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8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2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7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6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256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33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90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4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ko-KR" altLang="en-US" sz="3200" dirty="0" err="1">
                <a:latin typeface="+mn-ea"/>
                <a:ea typeface="+mn-ea"/>
              </a:rPr>
              <a:t>차량계</a:t>
            </a:r>
            <a:r>
              <a:rPr lang="ko-KR" altLang="en-US" sz="3200" dirty="0">
                <a:latin typeface="+mn-ea"/>
                <a:ea typeface="+mn-ea"/>
              </a:rPr>
              <a:t> 건설기계 </a:t>
            </a:r>
            <a:r>
              <a:rPr lang="en-US" altLang="ko-KR" sz="3200" dirty="0">
                <a:latin typeface="+mn-ea"/>
                <a:ea typeface="+mn-ea"/>
              </a:rPr>
              <a:t>(</a:t>
            </a:r>
            <a:r>
              <a:rPr lang="ko-KR" altLang="en-US" sz="3200" dirty="0">
                <a:latin typeface="+mn-ea"/>
                <a:ea typeface="+mn-ea"/>
              </a:rPr>
              <a:t>정지</a:t>
            </a:r>
            <a:r>
              <a:rPr lang="en-US" altLang="ko-KR" sz="3200" dirty="0">
                <a:latin typeface="+mn-ea"/>
                <a:ea typeface="+mn-ea"/>
              </a:rPr>
              <a:t>·</a:t>
            </a:r>
            <a:r>
              <a:rPr lang="ko-KR" altLang="en-US" sz="3200" dirty="0">
                <a:latin typeface="+mn-ea"/>
                <a:ea typeface="+mn-ea"/>
              </a:rPr>
              <a:t>운반</a:t>
            </a:r>
            <a:r>
              <a:rPr lang="en-US" altLang="ko-KR" sz="3200" dirty="0">
                <a:latin typeface="+mn-ea"/>
                <a:ea typeface="+mn-ea"/>
              </a:rPr>
              <a:t>·</a:t>
            </a:r>
            <a:r>
              <a:rPr lang="ko-KR" altLang="en-US" sz="3200" dirty="0">
                <a:latin typeface="+mn-ea"/>
                <a:ea typeface="+mn-ea"/>
              </a:rPr>
              <a:t>적재용 및 굴착용</a:t>
            </a:r>
            <a:r>
              <a:rPr lang="en-US" altLang="ko-KR" sz="3200" dirty="0">
                <a:latin typeface="+mn-ea"/>
                <a:ea typeface="+mn-ea"/>
              </a:rPr>
              <a:t>) </a:t>
            </a:r>
            <a:r>
              <a:rPr lang="ko-KR" altLang="en-US" sz="3200" dirty="0">
                <a:latin typeface="+mn-ea"/>
                <a:ea typeface="+mn-ea"/>
              </a:rPr>
              <a:t>운전</a:t>
            </a:r>
            <a:br>
              <a:rPr lang="ko-KR" altLang="en-US" sz="3200" dirty="0">
                <a:latin typeface="+mn-ea"/>
                <a:ea typeface="+mn-ea"/>
              </a:rPr>
            </a:br>
            <a:r>
              <a:rPr lang="ko-KR" altLang="en-US" sz="3200" dirty="0">
                <a:latin typeface="+mn-ea"/>
                <a:ea typeface="+mn-ea"/>
              </a:rPr>
              <a:t>기능강습 보조교재</a:t>
            </a:r>
            <a:br>
              <a:rPr lang="ko-KR" altLang="en-US" sz="3200" dirty="0">
                <a:latin typeface="+mn-ea"/>
                <a:ea typeface="+mn-ea"/>
              </a:rPr>
            </a:br>
            <a:r>
              <a:rPr lang="ko-KR" altLang="en-US" sz="3200" dirty="0">
                <a:latin typeface="+mn-ea"/>
                <a:ea typeface="+mn-ea"/>
              </a:rPr>
              <a:t>강습용 파워포인트 자료</a:t>
            </a:r>
            <a:endParaRPr kumimoji="1" lang="ko-KR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차량계 건설기계에 관한 용어 </a:t>
            </a:r>
            <a:r>
              <a:rPr lang="en-US" altLang="ko-KR" sz="2400">
                <a:latin typeface="+mn-ea"/>
                <a:ea typeface="+mn-ea"/>
              </a:rPr>
              <a:t>5... </a:t>
            </a:r>
            <a:r>
              <a:rPr lang="ko-KR" altLang="en-US" sz="2400">
                <a:latin typeface="+mn-ea"/>
                <a:ea typeface="+mn-ea"/>
              </a:rPr>
              <a:t>안정도 </a:t>
            </a:r>
            <a:r>
              <a:rPr lang="en-US" altLang="ko-KR" sz="2400">
                <a:latin typeface="+mn-ea"/>
                <a:ea typeface="+mn-ea"/>
              </a:rPr>
              <a:t>6... </a:t>
            </a:r>
            <a:r>
              <a:rPr lang="ko-KR" altLang="en-US" sz="2400">
                <a:latin typeface="+mn-ea"/>
                <a:ea typeface="+mn-ea"/>
              </a:rPr>
              <a:t>등판능력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안정도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01113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등판능력</a:t>
            </a:r>
          </a:p>
        </p:txBody>
      </p:sp>
      <p:sp>
        <p:nvSpPr>
          <p:cNvPr id="11" name="テキスト ボックス 502">
            <a:extLst>
              <a:ext uri="{FF2B5EF4-FFF2-40B4-BE49-F238E27FC236}">
                <a16:creationId xmlns:a16="http://schemas.microsoft.com/office/drawing/2014/main" id="{88AF44A6-64F4-4EB4-9CDB-3441925D778D}"/>
              </a:ext>
            </a:extLst>
          </p:cNvPr>
          <p:cNvSpPr txBox="1"/>
          <p:nvPr/>
        </p:nvSpPr>
        <p:spPr>
          <a:xfrm>
            <a:off x="2393950" y="4564063"/>
            <a:ext cx="635000" cy="2492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안정도</a:t>
            </a: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건설업의 사상재해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건설업의 휴업 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일 이상 사상재해 추이는 그림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11-1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과 같다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그림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11-1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건설업의 휴업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일 이상 사상재해 추이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동일본 대지진을 직접적인 원인으로 하는 것을 제외한다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또한 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2017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년 중에 발생한 건설기계 등이 원인인 사상재해 중 약 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56%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가 정지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운반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적재용 및 굴착용이고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약 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15%</a:t>
            </a:r>
            <a:r>
              <a:rPr lang="ko-KR" altLang="en-US" sz="1800" dirty="0">
                <a:solidFill>
                  <a:prstClr val="black"/>
                </a:solidFill>
                <a:latin typeface="+mn-ea"/>
              </a:rPr>
              <a:t>가 </a:t>
            </a:r>
            <a:r>
              <a:rPr lang="ko-KR" altLang="en-US" sz="1800" dirty="0" err="1">
                <a:solidFill>
                  <a:prstClr val="black"/>
                </a:solidFill>
                <a:latin typeface="+mn-ea"/>
              </a:rPr>
              <a:t>해체용이었다</a:t>
            </a:r>
            <a:r>
              <a:rPr lang="en-US" altLang="ko-KR" sz="18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참고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후생노동성 산업재해 발생 상황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직장의 안전 사이트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산업재해 원인 요소 분석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(2017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년 건설업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FC245F-4A95-4508-BB76-EDACF4312113}"/>
              </a:ext>
            </a:extLst>
          </p:cNvPr>
          <p:cNvSpPr txBox="1"/>
          <p:nvPr/>
        </p:nvSpPr>
        <p:spPr>
          <a:xfrm>
            <a:off x="2286482" y="2250831"/>
            <a:ext cx="346249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발생 건수</a:t>
            </a:r>
            <a:r>
              <a:rPr lang="en-US" altLang="ko-KR" sz="105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명</a:t>
            </a:r>
            <a:r>
              <a:rPr lang="en-US" altLang="ko-KR" sz="105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20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2757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사례 </a:t>
            </a:r>
            <a:r>
              <a:rPr lang="en-US" altLang="ko-KR" sz="2400" dirty="0">
                <a:latin typeface="+mn-ea"/>
                <a:ea typeface="+mn-ea"/>
              </a:rPr>
              <a:t>1. </a:t>
            </a:r>
            <a:r>
              <a:rPr lang="ko-KR" altLang="en-US" sz="2400" dirty="0">
                <a:latin typeface="+mn-ea"/>
                <a:ea typeface="+mn-ea"/>
              </a:rPr>
              <a:t>토공이 드래그 </a:t>
            </a:r>
            <a:r>
              <a:rPr lang="ko-KR" altLang="en-US" sz="2400" dirty="0" err="1">
                <a:latin typeface="+mn-ea"/>
                <a:ea typeface="+mn-ea"/>
              </a:rPr>
              <a:t>셔블의</a:t>
            </a:r>
            <a:r>
              <a:rPr lang="ko-KR" altLang="en-US" sz="2400" dirty="0">
                <a:latin typeface="+mn-ea"/>
                <a:ea typeface="+mn-ea"/>
              </a:rPr>
              <a:t> 카운터 웨이트에 끼였다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230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2. </a:t>
            </a:r>
            <a:r>
              <a:rPr lang="ko-KR" altLang="en-US" sz="2200" dirty="0">
                <a:latin typeface="+mn-ea"/>
                <a:ea typeface="+mn-ea"/>
              </a:rPr>
              <a:t>드래그 </a:t>
            </a:r>
            <a:r>
              <a:rPr lang="ko-KR" altLang="en-US" sz="2200" dirty="0" err="1">
                <a:latin typeface="+mn-ea"/>
                <a:ea typeface="+mn-ea"/>
              </a:rPr>
              <a:t>셔블로</a:t>
            </a:r>
            <a:r>
              <a:rPr lang="ko-KR" altLang="en-US" sz="2200" dirty="0">
                <a:latin typeface="+mn-ea"/>
                <a:ea typeface="+mn-ea"/>
              </a:rPr>
              <a:t> 흙을 </a:t>
            </a:r>
            <a:r>
              <a:rPr lang="ko-KR" altLang="en-US" sz="2200" dirty="0" err="1">
                <a:latin typeface="+mn-ea"/>
                <a:ea typeface="+mn-ea"/>
              </a:rPr>
              <a:t>펴고르기하던</a:t>
            </a:r>
            <a:r>
              <a:rPr lang="ko-KR" altLang="en-US" sz="2200" dirty="0">
                <a:latin typeface="+mn-ea"/>
                <a:ea typeface="+mn-ea"/>
              </a:rPr>
              <a:t> 중 운전자가 버팀대와 레버에 끼였다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3. </a:t>
            </a:r>
            <a:r>
              <a:rPr lang="ko-KR" altLang="en-US" sz="2200" dirty="0">
                <a:latin typeface="+mn-ea"/>
                <a:ea typeface="+mn-ea"/>
              </a:rPr>
              <a:t>드래그 </a:t>
            </a:r>
            <a:r>
              <a:rPr lang="ko-KR" altLang="en-US" sz="2200" dirty="0" err="1">
                <a:latin typeface="+mn-ea"/>
                <a:ea typeface="+mn-ea"/>
              </a:rPr>
              <a:t>셔블의</a:t>
            </a:r>
            <a:r>
              <a:rPr lang="ko-KR" altLang="en-US" sz="2200" dirty="0">
                <a:latin typeface="+mn-ea"/>
                <a:ea typeface="+mn-ea"/>
              </a:rPr>
              <a:t> 버킷에서 블록이 작업자에게 떨어졌다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4. </a:t>
            </a:r>
            <a:r>
              <a:rPr lang="ko-KR" altLang="en-US" sz="2200" dirty="0">
                <a:latin typeface="+mn-ea"/>
                <a:ea typeface="+mn-ea"/>
              </a:rPr>
              <a:t>드래그 </a:t>
            </a:r>
            <a:r>
              <a:rPr lang="ko-KR" altLang="en-US" sz="2200" dirty="0" err="1">
                <a:latin typeface="+mn-ea"/>
                <a:ea typeface="+mn-ea"/>
              </a:rPr>
              <a:t>셔블이</a:t>
            </a:r>
            <a:r>
              <a:rPr lang="ko-KR" altLang="en-US" sz="2200" dirty="0">
                <a:latin typeface="+mn-ea"/>
                <a:ea typeface="+mn-ea"/>
              </a:rPr>
              <a:t> 경사지에서 전도하여 유도자가 깔렸다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90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5. </a:t>
            </a:r>
            <a:r>
              <a:rPr lang="ko-KR" altLang="en-US" sz="2200" dirty="0">
                <a:latin typeface="+mn-ea"/>
                <a:ea typeface="+mn-ea"/>
              </a:rPr>
              <a:t>드래그 </a:t>
            </a:r>
            <a:r>
              <a:rPr lang="ko-KR" altLang="en-US" sz="2200" dirty="0" err="1">
                <a:latin typeface="+mn-ea"/>
                <a:ea typeface="+mn-ea"/>
              </a:rPr>
              <a:t>셔블</a:t>
            </a:r>
            <a:r>
              <a:rPr lang="ko-KR" altLang="en-US" sz="2200" dirty="0">
                <a:latin typeface="+mn-ea"/>
                <a:ea typeface="+mn-ea"/>
              </a:rPr>
              <a:t> 앞을 걷고 있다가 선회한 버킷에 강타당했다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234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400" dirty="0">
                <a:latin typeface="+mn-ea"/>
                <a:ea typeface="+mn-ea"/>
              </a:rPr>
              <a:t>사례 </a:t>
            </a:r>
            <a:r>
              <a:rPr lang="en-US" altLang="ko-KR" sz="2400" dirty="0">
                <a:latin typeface="+mn-ea"/>
                <a:ea typeface="+mn-ea"/>
              </a:rPr>
              <a:t>6. </a:t>
            </a:r>
            <a:r>
              <a:rPr lang="ko-KR" altLang="en-US" sz="2400" dirty="0">
                <a:latin typeface="+mn-ea"/>
                <a:ea typeface="+mn-ea"/>
              </a:rPr>
              <a:t>불도저의 점검을 마치고</a:t>
            </a:r>
            <a:r>
              <a:rPr lang="en-US" altLang="ko-KR" sz="2400" dirty="0">
                <a:latin typeface="+mn-ea"/>
                <a:ea typeface="+mn-ea"/>
              </a:rPr>
              <a:t>, </a:t>
            </a:r>
            <a:r>
              <a:rPr lang="ko-KR" altLang="en-US" sz="2400" dirty="0">
                <a:latin typeface="+mn-ea"/>
                <a:ea typeface="+mn-ea"/>
              </a:rPr>
              <a:t>커버를 장착하던 중 균형을 잃어 다리가 끼였다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7. </a:t>
            </a:r>
            <a:r>
              <a:rPr lang="ko-KR" altLang="en-US" sz="2200" dirty="0">
                <a:latin typeface="+mn-ea"/>
                <a:ea typeface="+mn-ea"/>
              </a:rPr>
              <a:t>불도저가 경사지에서 </a:t>
            </a:r>
            <a:r>
              <a:rPr lang="ko-KR" altLang="en-US" sz="2200" dirty="0" err="1">
                <a:latin typeface="+mn-ea"/>
                <a:ea typeface="+mn-ea"/>
              </a:rPr>
              <a:t>굴러떨어져</a:t>
            </a:r>
            <a:r>
              <a:rPr lang="ko-KR" altLang="en-US" sz="2200" dirty="0">
                <a:latin typeface="+mn-ea"/>
                <a:ea typeface="+mn-ea"/>
              </a:rPr>
              <a:t> 운전자가 깔렸다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8. </a:t>
            </a:r>
            <a:r>
              <a:rPr lang="ko-KR" altLang="en-US" sz="2200" dirty="0" err="1">
                <a:latin typeface="+mn-ea"/>
                <a:ea typeface="+mn-ea"/>
              </a:rPr>
              <a:t>마킹작업자가</a:t>
            </a:r>
            <a:r>
              <a:rPr lang="ko-KR" altLang="en-US" sz="2200" dirty="0">
                <a:latin typeface="+mn-ea"/>
                <a:ea typeface="+mn-ea"/>
              </a:rPr>
              <a:t> 후진하는 불도저의 </a:t>
            </a:r>
            <a:r>
              <a:rPr lang="ko-KR" altLang="en-US" sz="2200" dirty="0" err="1">
                <a:latin typeface="+mn-ea"/>
                <a:ea typeface="+mn-ea"/>
              </a:rPr>
              <a:t>크롤러에</a:t>
            </a:r>
            <a:r>
              <a:rPr lang="ko-KR" altLang="en-US" sz="2200" dirty="0">
                <a:latin typeface="+mn-ea"/>
                <a:ea typeface="+mn-ea"/>
              </a:rPr>
              <a:t> 말려들어갔다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17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9. </a:t>
            </a:r>
            <a:r>
              <a:rPr lang="ko-KR" altLang="en-US" sz="2200" dirty="0">
                <a:latin typeface="+mn-ea"/>
                <a:ea typeface="+mn-ea"/>
              </a:rPr>
              <a:t>트랙터 </a:t>
            </a:r>
            <a:r>
              <a:rPr lang="ko-KR" altLang="en-US" sz="2200" dirty="0" err="1">
                <a:latin typeface="+mn-ea"/>
                <a:ea typeface="+mn-ea"/>
              </a:rPr>
              <a:t>셔블로</a:t>
            </a:r>
            <a:r>
              <a:rPr lang="ko-KR" altLang="en-US" sz="2200" dirty="0">
                <a:latin typeface="+mn-ea"/>
                <a:ea typeface="+mn-ea"/>
              </a:rPr>
              <a:t> 짐을 매달고 주행하던 중 작업자를 강타했다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238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10. </a:t>
            </a:r>
            <a:r>
              <a:rPr lang="ko-KR" altLang="en-US" sz="2200" dirty="0">
                <a:latin typeface="+mn-ea"/>
                <a:ea typeface="+mn-ea"/>
              </a:rPr>
              <a:t>갱내에서 트랙터 </a:t>
            </a:r>
            <a:r>
              <a:rPr lang="ko-KR" altLang="en-US" sz="2200" dirty="0" err="1">
                <a:latin typeface="+mn-ea"/>
                <a:ea typeface="+mn-ea"/>
              </a:rPr>
              <a:t>셔블의</a:t>
            </a:r>
            <a:r>
              <a:rPr lang="ko-KR" altLang="en-US" sz="2200" dirty="0">
                <a:latin typeface="+mn-ea"/>
                <a:ea typeface="+mn-ea"/>
              </a:rPr>
              <a:t> 버킷에 유도자가 끼였다</a:t>
            </a:r>
            <a:r>
              <a:rPr lang="en-US" altLang="ko-KR" sz="2200" dirty="0">
                <a:latin typeface="+mn-ea"/>
                <a:ea typeface="+mn-ea"/>
              </a:rPr>
              <a:t>.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11. </a:t>
            </a:r>
            <a:r>
              <a:rPr lang="ko-KR" altLang="en-US" sz="2200" dirty="0">
                <a:latin typeface="+mn-ea"/>
                <a:ea typeface="+mn-ea"/>
              </a:rPr>
              <a:t>토공이 후진해 온 모터 </a:t>
            </a:r>
            <a:r>
              <a:rPr lang="ko-KR" altLang="en-US" sz="2200" dirty="0" err="1">
                <a:latin typeface="+mn-ea"/>
                <a:ea typeface="+mn-ea"/>
              </a:rPr>
              <a:t>그레이더에</a:t>
            </a:r>
            <a:r>
              <a:rPr lang="ko-KR" altLang="en-US" sz="2200" dirty="0">
                <a:latin typeface="+mn-ea"/>
                <a:ea typeface="+mn-ea"/>
              </a:rPr>
              <a:t> 치였다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200" dirty="0">
                <a:latin typeface="+mn-ea"/>
                <a:ea typeface="+mn-ea"/>
              </a:rPr>
              <a:t>사례 </a:t>
            </a:r>
            <a:r>
              <a:rPr lang="en-US" altLang="ko-KR" sz="2200" dirty="0">
                <a:latin typeface="+mn-ea"/>
                <a:ea typeface="+mn-ea"/>
              </a:rPr>
              <a:t>12. </a:t>
            </a:r>
            <a:r>
              <a:rPr lang="ko-KR" altLang="en-US" sz="2200" dirty="0" err="1">
                <a:latin typeface="+mn-ea"/>
                <a:ea typeface="+mn-ea"/>
              </a:rPr>
              <a:t>스크레이퍼가</a:t>
            </a:r>
            <a:r>
              <a:rPr lang="ko-KR" altLang="en-US" sz="2200" dirty="0">
                <a:latin typeface="+mn-ea"/>
                <a:ea typeface="+mn-ea"/>
              </a:rPr>
              <a:t> 경사지에서 전도하여 운전자가 깔렸다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67" y="4587267"/>
            <a:ext cx="2569856" cy="174893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74063"/>
            <a:ext cx="2593498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n-ea"/>
                <a:ea typeface="+mn-ea"/>
              </a:rPr>
              <a:t>노동자의 안전위생에 관한 법체계</a:t>
            </a:r>
            <a:endParaRPr kumimoji="1" lang="ko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134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노동자의 안전위생에 관한 법률은 노동안전위생법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" sz="1600" dirty="0" err="1">
                <a:solidFill>
                  <a:prstClr val="black"/>
                </a:solidFill>
                <a:latin typeface="+mn-ea"/>
              </a:rPr>
              <a:t>roudou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" sz="1600" dirty="0" err="1">
                <a:solidFill>
                  <a:prstClr val="black"/>
                </a:solidFill>
                <a:latin typeface="+mn-ea"/>
              </a:rPr>
              <a:t>anzen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" sz="1600" dirty="0" err="1">
                <a:solidFill>
                  <a:prstClr val="black"/>
                </a:solidFill>
                <a:latin typeface="+mn-ea"/>
              </a:rPr>
              <a:t>eiseihou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을 비롯하여 수 종류의 법률이 있다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특히 노동안전위생법에는 노동자의 안전과 건강을 확보함과 동시에 쾌적한 직장환경의 형성을 촉진하는 것을 목적으로 준수해야 할 사항이 규정되어 있다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법률의 시행에 따른 구체적인 사항은 정령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政令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이나 성령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省令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),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고시 등에 명시되어 있다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노동자의 안전위생에 관한 법체계는 다음과 같다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</a:t>
            </a: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400">
                <a:solidFill>
                  <a:prstClr val="black"/>
                </a:solidFill>
                <a:latin typeface="+mn-ea"/>
              </a:rPr>
              <a:t>그림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9-1 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차량계 건설기계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정지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·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운반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·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적재용 및 굴착용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) 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운전기능에 관한 법체계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40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참고</a:t>
            </a:r>
            <a:r>
              <a:rPr lang="en-US" altLang="ko" sz="1400">
                <a:solidFill>
                  <a:prstClr val="black"/>
                </a:solidFill>
                <a:latin typeface="+mn-ea"/>
              </a:rPr>
              <a:t>) </a:t>
            </a:r>
            <a:r>
              <a:rPr lang="ko" altLang="en-US" sz="1400">
                <a:solidFill>
                  <a:prstClr val="black"/>
                </a:solidFill>
                <a:latin typeface="+mn-ea"/>
              </a:rPr>
              <a:t>후생노동성 빌딩 유지보수업의 위험 평가 매뉴얼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503487"/>
            <a:ext cx="5771211" cy="35327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0BB8BF-6A02-406F-82DC-674FC0596BC9}"/>
              </a:ext>
            </a:extLst>
          </p:cNvPr>
          <p:cNvSpPr txBox="1"/>
          <p:nvPr/>
        </p:nvSpPr>
        <p:spPr>
          <a:xfrm>
            <a:off x="2647950" y="3009900"/>
            <a:ext cx="59055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 dirty="0">
                <a:effectLst/>
                <a:latin typeface="+mn-ea"/>
                <a:cs typeface="Times New Roman" panose="02020603050405020304" pitchFamily="18" charset="0"/>
              </a:rPr>
              <a:t>법률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F81B8-F4D5-4B8D-814A-A381DA917FCC}"/>
              </a:ext>
            </a:extLst>
          </p:cNvPr>
          <p:cNvSpPr txBox="1"/>
          <p:nvPr/>
        </p:nvSpPr>
        <p:spPr>
          <a:xfrm>
            <a:off x="2574437" y="3446780"/>
            <a:ext cx="78739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 dirty="0">
                <a:effectLst/>
                <a:latin typeface="+mn-ea"/>
                <a:cs typeface="Times New Roman" panose="02020603050405020304" pitchFamily="18" charset="0"/>
              </a:rPr>
              <a:t>정령</a:t>
            </a:r>
            <a:r>
              <a:rPr lang="en-US" altLang="ko" sz="1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400" kern="100" dirty="0">
                <a:effectLst/>
                <a:latin typeface="+mn-ea"/>
                <a:cs typeface="Times New Roman" panose="02020603050405020304" pitchFamily="18" charset="0"/>
              </a:rPr>
              <a:t>政令</a:t>
            </a:r>
            <a:r>
              <a:rPr lang="en-US" altLang="ko" sz="14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" altLang="en-US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F686BC-D891-4550-9303-D79E93E2CB7B}"/>
              </a:ext>
            </a:extLst>
          </p:cNvPr>
          <p:cNvSpPr txBox="1"/>
          <p:nvPr/>
        </p:nvSpPr>
        <p:spPr>
          <a:xfrm>
            <a:off x="2568006" y="3833480"/>
            <a:ext cx="787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 dirty="0">
                <a:effectLst/>
                <a:latin typeface="+mn-ea"/>
                <a:cs typeface="Times New Roman" panose="02020603050405020304" pitchFamily="18" charset="0"/>
              </a:rPr>
              <a:t>성령</a:t>
            </a:r>
            <a:r>
              <a:rPr lang="en-US" altLang="ko" sz="1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400" kern="100" dirty="0">
                <a:effectLst/>
                <a:latin typeface="+mn-ea"/>
                <a:cs typeface="Times New Roman" panose="02020603050405020304" pitchFamily="18" charset="0"/>
              </a:rPr>
              <a:t>省令</a:t>
            </a:r>
            <a:r>
              <a:rPr lang="en-US" altLang="ko" sz="14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" altLang="en-US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AA7403-064D-41B7-94C9-4FE96773D01F}"/>
              </a:ext>
            </a:extLst>
          </p:cNvPr>
          <p:cNvSpPr txBox="1"/>
          <p:nvPr/>
        </p:nvSpPr>
        <p:spPr>
          <a:xfrm>
            <a:off x="2352674" y="4845607"/>
            <a:ext cx="10826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>
                <a:effectLst/>
                <a:latin typeface="+mn-ea"/>
                <a:cs typeface="Times New Roman" panose="02020603050405020304" pitchFamily="18" charset="0"/>
              </a:rPr>
              <a:t>공시</a:t>
            </a:r>
            <a:r>
              <a:rPr lang="en-US" altLang="ko" sz="14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" altLang="en-US" sz="1400" kern="100">
                <a:effectLst/>
                <a:latin typeface="+mn-ea"/>
                <a:cs typeface="Times New Roman" panose="02020603050405020304" pitchFamily="18" charset="0"/>
              </a:rPr>
              <a:t>고시</a:t>
            </a: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A5BCEA31-91FC-4DD7-859E-FB603A339F8D}"/>
              </a:ext>
            </a:extLst>
          </p:cNvPr>
          <p:cNvSpPr txBox="1"/>
          <p:nvPr/>
        </p:nvSpPr>
        <p:spPr>
          <a:xfrm>
            <a:off x="3805709" y="2761653"/>
            <a:ext cx="3032917" cy="407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노동안전위생법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roudou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anzen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eiseihou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)(</a:t>
            </a:r>
            <a:r>
              <a:rPr lang="ko" altLang="en-US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안위법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" altLang="en-US" sz="105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D50DA79B-6249-4EB1-8AB6-082A1E41A079}"/>
              </a:ext>
            </a:extLst>
          </p:cNvPr>
          <p:cNvSpPr txBox="1"/>
          <p:nvPr/>
        </p:nvSpPr>
        <p:spPr>
          <a:xfrm>
            <a:off x="4168294" y="3216948"/>
            <a:ext cx="3304699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노동안전위생법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roudou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anzen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eiseihou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시행령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안위령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" altLang="en-US" sz="1200" dirty="0">
              <a:effectLst/>
              <a:latin typeface="+mn-ea"/>
              <a:cs typeface="ＭＳ Ｐゴシック" panose="020B0600070205080204" pitchFamily="50" charset="-128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C0BCF683-44B5-4729-BE7B-FFE32A6D382B}"/>
              </a:ext>
            </a:extLst>
          </p:cNvPr>
          <p:cNvSpPr txBox="1"/>
          <p:nvPr/>
        </p:nvSpPr>
        <p:spPr>
          <a:xfrm>
            <a:off x="4485996" y="3681806"/>
            <a:ext cx="3400703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노동안전위생법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roudou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anzen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eiseihou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 시행규칙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안위칙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" altLang="en-US" sz="1200" dirty="0">
              <a:effectLst/>
              <a:latin typeface="+mn-ea"/>
              <a:cs typeface="ＭＳ Ｐゴシック" panose="020B0600070205080204" pitchFamily="50" charset="-128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31A7A32B-0619-4EF4-A81B-59DEDA1E111B}"/>
              </a:ext>
            </a:extLst>
          </p:cNvPr>
          <p:cNvSpPr txBox="1"/>
          <p:nvPr/>
        </p:nvSpPr>
        <p:spPr>
          <a:xfrm>
            <a:off x="4888385" y="4151706"/>
            <a:ext cx="1681983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차량계 건설기계 구조 규격</a:t>
            </a:r>
            <a:endParaRPr lang="ko" altLang="en-US" sz="1200">
              <a:effectLst/>
              <a:latin typeface="+mn-ea"/>
              <a:cs typeface="ＭＳ Ｐゴシック" panose="020B0600070205080204" pitchFamily="50" charset="-128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C0997124-868C-4732-8747-E1457F9FEEB3}"/>
              </a:ext>
            </a:extLst>
          </p:cNvPr>
          <p:cNvSpPr txBox="1"/>
          <p:nvPr/>
        </p:nvSpPr>
        <p:spPr>
          <a:xfrm>
            <a:off x="4917828" y="4696198"/>
            <a:ext cx="2555165" cy="62701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차량계 건설기계</a:t>
            </a:r>
            <a:r>
              <a:rPr lang="en-US" altLang="ko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정지</a:t>
            </a:r>
            <a:r>
              <a:rPr lang="en-US" altLang="ko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적재용 및 굴착용</a:t>
            </a:r>
            <a:r>
              <a:rPr lang="en-US" altLang="ko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운전기능강습 규정</a:t>
            </a:r>
            <a:endParaRPr lang="ko" altLang="en-US" sz="1200">
              <a:effectLst/>
              <a:latin typeface="+mn-ea"/>
              <a:cs typeface="ＭＳ Ｐゴシック" panose="020B0600070205080204" pitchFamily="50" charset="-128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FE64E314-F7BF-49E0-ACEA-E67C4808F8B5}"/>
              </a:ext>
            </a:extLst>
          </p:cNvPr>
          <p:cNvSpPr txBox="1"/>
          <p:nvPr/>
        </p:nvSpPr>
        <p:spPr>
          <a:xfrm>
            <a:off x="4888385" y="5379758"/>
            <a:ext cx="1547854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안전위생 특별교육 규정</a:t>
            </a:r>
            <a:endParaRPr lang="ko" altLang="en-US" sz="1200">
              <a:effectLst/>
              <a:latin typeface="+mn-ea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노동안전위생법</a:t>
            </a:r>
            <a:r>
              <a:rPr lang="fr-FR" altLang="ko-KR" sz="2400" dirty="0">
                <a:latin typeface="+mn-ea"/>
                <a:ea typeface="+mn-ea"/>
              </a:rPr>
              <a:t>(roudou </a:t>
            </a:r>
            <a:r>
              <a:rPr lang="fr-FR" altLang="ko-KR" sz="2400" dirty="0" err="1">
                <a:latin typeface="+mn-ea"/>
                <a:ea typeface="+mn-ea"/>
              </a:rPr>
              <a:t>anzen</a:t>
            </a:r>
            <a:r>
              <a:rPr lang="fr-FR" altLang="ko-KR" sz="2400" dirty="0">
                <a:latin typeface="+mn-ea"/>
                <a:ea typeface="+mn-ea"/>
              </a:rPr>
              <a:t> </a:t>
            </a:r>
            <a:r>
              <a:rPr lang="fr-FR" altLang="ko-KR" sz="2400" dirty="0" err="1">
                <a:latin typeface="+mn-ea"/>
                <a:ea typeface="+mn-ea"/>
              </a:rPr>
              <a:t>eiseihou</a:t>
            </a:r>
            <a:r>
              <a:rPr lang="fr-FR" altLang="ko-KR" sz="2400" dirty="0">
                <a:latin typeface="+mn-ea"/>
                <a:ea typeface="+mn-ea"/>
              </a:rPr>
              <a:t>) 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발췌</a:t>
            </a:r>
            <a:r>
              <a:rPr lang="en-US" altLang="ko-KR" sz="2400" dirty="0">
                <a:latin typeface="+mn-ea"/>
                <a:ea typeface="+mn-ea"/>
              </a:rPr>
              <a:t>) (1)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243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장 총칙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 등의 책무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사업자는 단순히 이 법에서 정하는 산업재해 방지를 위한 최저 기준을 지킬 뿐만 아니라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쾌적한 직장환경의 실현과 노동조건의 개선을 통해 직장에서 노동자의 안전과 건강을 확보하도록 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또한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사업자는 국가가 실시하는 산업재해 방지에 관한 시책에 협력하도록 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기계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기구 기타 설비를 설계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제조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혹은 수입하는 자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원재료를 제조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혹은 수입하는 자 또는 건설물을 건설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혹은 설계하는 자는 그것들의 설계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제조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수입 또는 건설 시에 이러한 물건이 사용됨으로써 발생하는 산업재해 방지에 기여하도록 노력해야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건설공사의 도급인 등 업무를 타인에게 도급하는 자는 시공방법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공사기간 등에 대해 안전하고 위생적인 작업 수행이 곤란해질 우려가 있는 조건을 붙이지 않도록 배려해야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 노동자는 산업재해를 방지하기 위해 필요한 사항을 지키는 것 외에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 및 기타 관계자가 실시하는 산업재해 방지에 관한 조치에 협력하도록 노력해야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 노동자는 산업재해를 방지하기 위해 필요한 사항을 지키는 것 외에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 및 기타 관계자가 실시하는 산업재해 방지에 관한 조치에 협력하도록 노력해야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노동안전위생법</a:t>
            </a:r>
            <a:r>
              <a:rPr lang="fr-FR" altLang="ko-KR" sz="2400" dirty="0">
                <a:latin typeface="+mn-ea"/>
                <a:ea typeface="+mn-ea"/>
              </a:rPr>
              <a:t>(roudou </a:t>
            </a:r>
            <a:r>
              <a:rPr lang="fr-FR" altLang="ko-KR" sz="2400" dirty="0" err="1">
                <a:latin typeface="+mn-ea"/>
                <a:ea typeface="+mn-ea"/>
              </a:rPr>
              <a:t>anzen</a:t>
            </a:r>
            <a:r>
              <a:rPr lang="fr-FR" altLang="ko-KR" sz="2400" dirty="0">
                <a:latin typeface="+mn-ea"/>
                <a:ea typeface="+mn-ea"/>
              </a:rPr>
              <a:t> </a:t>
            </a:r>
            <a:r>
              <a:rPr lang="fr-FR" altLang="ko-KR" sz="2400" dirty="0" err="1">
                <a:latin typeface="+mn-ea"/>
                <a:ea typeface="+mn-ea"/>
              </a:rPr>
              <a:t>eiseihou</a:t>
            </a:r>
            <a:r>
              <a:rPr lang="fr-FR" altLang="ko-KR" sz="2400" dirty="0">
                <a:latin typeface="+mn-ea"/>
                <a:ea typeface="+mn-ea"/>
              </a:rPr>
              <a:t>) 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발췌</a:t>
            </a:r>
            <a:r>
              <a:rPr lang="en-US" altLang="ko-KR" sz="2400" dirty="0">
                <a:latin typeface="+mn-ea"/>
                <a:ea typeface="+mn-ea"/>
              </a:rPr>
              <a:t>) (2)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248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30104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5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장 기계 등 및 유해물에 관한 규칙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45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정기 자가검사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teiki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jishu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kensa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보일러 및 기타 기계 등에 있어서 정령으로 정해진 것에 대해 후생노동성령에서 정하는 바에 따라 정기적인 자가검사를 실시하고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그 결과를 기록해 두어야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전항의 기계 등에 있어서 정령으로 정해진 것에 대해 동항의 규정에 의한 자가검사 중 후생노동성령에서 정하는 자가검사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이하 ‘특정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자가검사’라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를 실시할 때는 그 사용하는 노동자이며 후생노동성령에 규정된 자격을 갖춘 자 또는 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54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항에 규정된 등록을 하고 타인의 요구에 따라 해당 기계 등에 대해 특정 자가검사를 하는 자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이하 ‘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검사업자’라고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에게 실시하도록 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후생노동성 장관은 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항의 규정에 따른 자가검사의 적절하고 효과적인 실시를 도모하기 위해 필요한 자가검사 지침을 공표하는 것으로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4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생략</a:t>
            </a: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>
                <a:solidFill>
                  <a:prstClr val="black"/>
                </a:solidFill>
                <a:latin typeface="+mn-ea"/>
              </a:rPr>
              <a:t>표</a:t>
            </a:r>
            <a:r>
              <a:rPr lang="en-US" altLang="ko-KR" sz="1400">
                <a:solidFill>
                  <a:prstClr val="black"/>
                </a:solidFill>
                <a:latin typeface="+mn-ea"/>
              </a:rPr>
              <a:t>5-1 </a:t>
            </a:r>
            <a:r>
              <a:rPr lang="ko-KR" altLang="en-US" sz="1400">
                <a:solidFill>
                  <a:prstClr val="black"/>
                </a:solidFill>
                <a:latin typeface="+mn-ea"/>
              </a:rPr>
              <a:t>관계 법령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13" y="4231559"/>
            <a:ext cx="5440033" cy="2140145"/>
          </a:xfrm>
          <a:prstGeom prst="rect">
            <a:avLst/>
          </a:prstGeom>
        </p:spPr>
      </p:pic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E1A17B57-BF4A-4E0B-9826-331778DAB84A}"/>
              </a:ext>
            </a:extLst>
          </p:cNvPr>
          <p:cNvSpPr txBox="1"/>
          <p:nvPr/>
        </p:nvSpPr>
        <p:spPr>
          <a:xfrm>
            <a:off x="2052075" y="4313945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점검 검사 구분</a:t>
            </a: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E692850A-2E66-4A6D-9874-1944F334C8ED}"/>
              </a:ext>
            </a:extLst>
          </p:cNvPr>
          <p:cNvSpPr txBox="1"/>
          <p:nvPr/>
        </p:nvSpPr>
        <p:spPr>
          <a:xfrm>
            <a:off x="3145454" y="4305403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조문</a:t>
            </a: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5EF8BCFE-EB47-43E7-B9FB-1305CF7B29D5}"/>
              </a:ext>
            </a:extLst>
          </p:cNvPr>
          <p:cNvSpPr txBox="1"/>
          <p:nvPr/>
        </p:nvSpPr>
        <p:spPr>
          <a:xfrm>
            <a:off x="4261828" y="4306975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실시하는 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자격</a:t>
            </a: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7BF705D8-41F2-4D8B-AE6E-B99786F7580E}"/>
              </a:ext>
            </a:extLst>
          </p:cNvPr>
          <p:cNvSpPr txBox="1"/>
          <p:nvPr/>
        </p:nvSpPr>
        <p:spPr>
          <a:xfrm>
            <a:off x="5804528" y="4294895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 등의 보관기간</a:t>
            </a: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53CC140D-E1E6-45FC-A715-AF310F32058F}"/>
              </a:ext>
            </a:extLst>
          </p:cNvPr>
          <p:cNvSpPr txBox="1"/>
          <p:nvPr/>
        </p:nvSpPr>
        <p:spPr>
          <a:xfrm>
            <a:off x="1965714" y="4625451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작업 시작 전 점검</a:t>
            </a: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4C978191-E43D-4021-AAD8-7C7AAFD91825}"/>
              </a:ext>
            </a:extLst>
          </p:cNvPr>
          <p:cNvSpPr txBox="1"/>
          <p:nvPr/>
        </p:nvSpPr>
        <p:spPr>
          <a:xfrm>
            <a:off x="1983863" y="5038478"/>
            <a:ext cx="955284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정기 자가검사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teiki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jishu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kensa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월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회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2EAEA80A-78FE-4CFA-84FB-A309C0B3D832}"/>
              </a:ext>
            </a:extLst>
          </p:cNvPr>
          <p:cNvSpPr txBox="1"/>
          <p:nvPr/>
        </p:nvSpPr>
        <p:spPr>
          <a:xfrm>
            <a:off x="2015924" y="5765350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특수 자가검사</a:t>
            </a:r>
          </a:p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연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회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95515D53-DFB2-483B-8E37-4A1C03C86059}"/>
              </a:ext>
            </a:extLst>
          </p:cNvPr>
          <p:cNvSpPr txBox="1"/>
          <p:nvPr/>
        </p:nvSpPr>
        <p:spPr>
          <a:xfrm>
            <a:off x="3067204" y="4519994"/>
            <a:ext cx="959552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170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F94A9E94-3038-4F37-8D5C-696C3F91ABB1}"/>
              </a:ext>
            </a:extLst>
          </p:cNvPr>
          <p:cNvSpPr txBox="1"/>
          <p:nvPr/>
        </p:nvSpPr>
        <p:spPr>
          <a:xfrm>
            <a:off x="3076575" y="4971379"/>
            <a:ext cx="955474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168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F8120ED4-7D4D-4AE5-9F2E-EA467EA22CF6}"/>
              </a:ext>
            </a:extLst>
          </p:cNvPr>
          <p:cNvSpPr txBox="1"/>
          <p:nvPr/>
        </p:nvSpPr>
        <p:spPr>
          <a:xfrm>
            <a:off x="3078421" y="5589274"/>
            <a:ext cx="1012910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노동안전위생규칙</a:t>
            </a:r>
            <a:endParaRPr lang="en-US" altLang="ko-KR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900" kern="100" dirty="0">
                <a:latin typeface="+mn-ea"/>
                <a:cs typeface="Times New Roman" panose="02020603050405020304" pitchFamily="18" charset="0"/>
              </a:rPr>
              <a:t>           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167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　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   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조의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   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17FDE571-6FF6-43C3-B8FA-5A45A26CF768}"/>
              </a:ext>
            </a:extLst>
          </p:cNvPr>
          <p:cNvSpPr txBox="1"/>
          <p:nvPr/>
        </p:nvSpPr>
        <p:spPr>
          <a:xfrm>
            <a:off x="4165399" y="4635833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운전자</a:t>
            </a: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A86F6B29-359D-4245-A668-CB767AF9E1BC}"/>
              </a:ext>
            </a:extLst>
          </p:cNvPr>
          <p:cNvSpPr txBox="1"/>
          <p:nvPr/>
        </p:nvSpPr>
        <p:spPr>
          <a:xfrm>
            <a:off x="4165399" y="5035511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사업자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안전관리자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가 지명한 자</a:t>
            </a: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E138B2E-5F66-44C1-984B-524188152467}"/>
              </a:ext>
            </a:extLst>
          </p:cNvPr>
          <p:cNvSpPr txBox="1"/>
          <p:nvPr/>
        </p:nvSpPr>
        <p:spPr>
          <a:xfrm>
            <a:off x="4180640" y="5759910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사업 내 검사자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검사업체 검사자</a:t>
            </a: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3DC5A7CF-FEF7-4DBE-A0EE-900B42D69D1F}"/>
              </a:ext>
            </a:extLst>
          </p:cNvPr>
          <p:cNvSpPr txBox="1"/>
          <p:nvPr/>
        </p:nvSpPr>
        <p:spPr>
          <a:xfrm>
            <a:off x="5525569" y="4509572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900" kern="100" baseline="30000">
                <a:effectLst/>
                <a:latin typeface="+mn-ea"/>
                <a:cs typeface="Times New Roman" panose="02020603050405020304" pitchFamily="18" charset="0"/>
              </a:rPr>
              <a:t>※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점검표를 기계가 가동하고 있는 동안</a:t>
            </a: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822DC38E-A3C1-4719-9DF0-4D90A0A7B533}"/>
              </a:ext>
            </a:extLst>
          </p:cNvPr>
          <p:cNvSpPr txBox="1"/>
          <p:nvPr/>
        </p:nvSpPr>
        <p:spPr>
          <a:xfrm>
            <a:off x="5528449" y="5143817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년간</a:t>
            </a: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CF1BCB84-705A-43A8-BFCD-CFE16A4173FC}"/>
              </a:ext>
            </a:extLst>
          </p:cNvPr>
          <p:cNvSpPr txBox="1"/>
          <p:nvPr/>
        </p:nvSpPr>
        <p:spPr>
          <a:xfrm>
            <a:off x="5506520" y="5757526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년간</a:t>
            </a:r>
          </a:p>
          <a:p>
            <a:pPr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검사필 표시 부착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노동안전위생법</a:t>
            </a:r>
            <a:r>
              <a:rPr lang="fr-FR" altLang="ko-KR" sz="2400" dirty="0">
                <a:latin typeface="+mn-ea"/>
                <a:ea typeface="+mn-ea"/>
              </a:rPr>
              <a:t>(roudou </a:t>
            </a:r>
            <a:r>
              <a:rPr lang="fr-FR" altLang="ko-KR" sz="2400" dirty="0" err="1">
                <a:latin typeface="+mn-ea"/>
                <a:ea typeface="+mn-ea"/>
              </a:rPr>
              <a:t>anzen</a:t>
            </a:r>
            <a:r>
              <a:rPr lang="fr-FR" altLang="ko-KR" sz="2400" dirty="0">
                <a:latin typeface="+mn-ea"/>
                <a:ea typeface="+mn-ea"/>
              </a:rPr>
              <a:t> </a:t>
            </a:r>
            <a:r>
              <a:rPr lang="fr-FR" altLang="ko-KR" sz="2400" dirty="0" err="1">
                <a:latin typeface="+mn-ea"/>
                <a:ea typeface="+mn-ea"/>
              </a:rPr>
              <a:t>eiseihou</a:t>
            </a:r>
            <a:r>
              <a:rPr lang="fr-FR" altLang="ko-KR" sz="2400" dirty="0">
                <a:latin typeface="+mn-ea"/>
                <a:ea typeface="+mn-ea"/>
              </a:rPr>
              <a:t>) 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발췌</a:t>
            </a:r>
            <a:r>
              <a:rPr lang="en-US" altLang="ko-KR" sz="2400" dirty="0">
                <a:latin typeface="+mn-ea"/>
                <a:ea typeface="+mn-ea"/>
              </a:rPr>
              <a:t>) (3)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250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장 노동자의 취업에 관련된 조치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61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취업 제한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크레인 운전 및 기타 업무에 정령으로 정해진 것에 대해서는 도도부현 노동국장의 해당 업무에 관한 면허를 받은 자 또는 도도부현 노동국장의 등록을 받은 자가 수행하는 해당 업무에 관련된 기능강습을 수료한 자 및 기타 후생노동성령에 규정된 자격을 가진 자가 아니면 해당 업무에 종사하게 해서는 안 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전항의 규정에 따라 해당 업무에 종사할 수 있는 자 이외의 자는 해당 업무를 수행해서는 안 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항의 규정에 따라 해당 업무에 종사할 수 있는 자가 해당 업무에 종사할 때는 이에 관련된 면허증 및 기타 그 자격을 증명하는 서면을 휴대해야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4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생략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기계 운전자에게 필요한 자격                                   작업자에게 필요한 자격</a:t>
            </a:r>
          </a:p>
        </p:txBody>
      </p:sp>
      <p:sp>
        <p:nvSpPr>
          <p:cNvPr id="9" name="テキスト ボックス 988">
            <a:extLst>
              <a:ext uri="{FF2B5EF4-FFF2-40B4-BE49-F238E27FC236}">
                <a16:creationId xmlns:a16="http://schemas.microsoft.com/office/drawing/2014/main" id="{FCCAEE3B-2521-42C9-B588-8E8F689A7672}"/>
              </a:ext>
            </a:extLst>
          </p:cNvPr>
          <p:cNvSpPr txBox="1"/>
          <p:nvPr/>
        </p:nvSpPr>
        <p:spPr>
          <a:xfrm>
            <a:off x="3536832" y="4080749"/>
            <a:ext cx="5664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자격의 종류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89">
            <a:extLst>
              <a:ext uri="{FF2B5EF4-FFF2-40B4-BE49-F238E27FC236}">
                <a16:creationId xmlns:a16="http://schemas.microsoft.com/office/drawing/2014/main" id="{35A96742-AF05-4811-99A1-7C10C1734ECF}"/>
              </a:ext>
            </a:extLst>
          </p:cNvPr>
          <p:cNvSpPr txBox="1"/>
          <p:nvPr/>
        </p:nvSpPr>
        <p:spPr>
          <a:xfrm>
            <a:off x="3144561" y="419555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면허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990">
            <a:extLst>
              <a:ext uri="{FF2B5EF4-FFF2-40B4-BE49-F238E27FC236}">
                <a16:creationId xmlns:a16="http://schemas.microsoft.com/office/drawing/2014/main" id="{88C7D732-0B77-44E2-8864-11AC9DE96636}"/>
              </a:ext>
            </a:extLst>
          </p:cNvPr>
          <p:cNvSpPr txBox="1"/>
          <p:nvPr/>
        </p:nvSpPr>
        <p:spPr>
          <a:xfrm>
            <a:off x="3615906" y="4190982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기능강습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991">
            <a:extLst>
              <a:ext uri="{FF2B5EF4-FFF2-40B4-BE49-F238E27FC236}">
                <a16:creationId xmlns:a16="http://schemas.microsoft.com/office/drawing/2014/main" id="{2A12918D-F049-442B-A972-58DDDDBE63B5}"/>
              </a:ext>
            </a:extLst>
          </p:cNvPr>
          <p:cNvSpPr txBox="1"/>
          <p:nvPr/>
        </p:nvSpPr>
        <p:spPr>
          <a:xfrm>
            <a:off x="4053205" y="4190973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특별교육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998">
            <a:extLst>
              <a:ext uri="{FF2B5EF4-FFF2-40B4-BE49-F238E27FC236}">
                <a16:creationId xmlns:a16="http://schemas.microsoft.com/office/drawing/2014/main" id="{224858C5-A723-44BD-AB7A-D1D1D25313D4}"/>
              </a:ext>
            </a:extLst>
          </p:cNvPr>
          <p:cNvSpPr txBox="1"/>
          <p:nvPr/>
        </p:nvSpPr>
        <p:spPr>
          <a:xfrm>
            <a:off x="2596584" y="6013263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999">
            <a:extLst>
              <a:ext uri="{FF2B5EF4-FFF2-40B4-BE49-F238E27FC236}">
                <a16:creationId xmlns:a16="http://schemas.microsoft.com/office/drawing/2014/main" id="{746890D8-42F2-4D08-9581-98C1F0EC26B7}"/>
              </a:ext>
            </a:extLst>
          </p:cNvPr>
          <p:cNvSpPr txBox="1"/>
          <p:nvPr/>
        </p:nvSpPr>
        <p:spPr>
          <a:xfrm>
            <a:off x="2595410" y="613174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000">
            <a:extLst>
              <a:ext uri="{FF2B5EF4-FFF2-40B4-BE49-F238E27FC236}">
                <a16:creationId xmlns:a16="http://schemas.microsoft.com/office/drawing/2014/main" id="{2EB5AC52-E879-4CBD-A40D-8D22C423819A}"/>
              </a:ext>
            </a:extLst>
          </p:cNvPr>
          <p:cNvSpPr txBox="1"/>
          <p:nvPr/>
        </p:nvSpPr>
        <p:spPr>
          <a:xfrm>
            <a:off x="2596584" y="5789617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001">
            <a:extLst>
              <a:ext uri="{FF2B5EF4-FFF2-40B4-BE49-F238E27FC236}">
                <a16:creationId xmlns:a16="http://schemas.microsoft.com/office/drawing/2014/main" id="{F5E53D1E-A3A9-47B4-BC89-8C5C6FA82ACA}"/>
              </a:ext>
            </a:extLst>
          </p:cNvPr>
          <p:cNvSpPr txBox="1"/>
          <p:nvPr/>
        </p:nvSpPr>
        <p:spPr>
          <a:xfrm>
            <a:off x="2596584" y="59083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002">
            <a:extLst>
              <a:ext uri="{FF2B5EF4-FFF2-40B4-BE49-F238E27FC236}">
                <a16:creationId xmlns:a16="http://schemas.microsoft.com/office/drawing/2014/main" id="{A3225B0A-F572-472C-A35F-E573AEE17D6C}"/>
              </a:ext>
            </a:extLst>
          </p:cNvPr>
          <p:cNvSpPr txBox="1"/>
          <p:nvPr/>
        </p:nvSpPr>
        <p:spPr>
          <a:xfrm>
            <a:off x="2596584" y="4307839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003">
            <a:extLst>
              <a:ext uri="{FF2B5EF4-FFF2-40B4-BE49-F238E27FC236}">
                <a16:creationId xmlns:a16="http://schemas.microsoft.com/office/drawing/2014/main" id="{F402C365-3D0A-404D-916C-F7B102120403}"/>
              </a:ext>
            </a:extLst>
          </p:cNvPr>
          <p:cNvSpPr txBox="1"/>
          <p:nvPr/>
        </p:nvSpPr>
        <p:spPr>
          <a:xfrm>
            <a:off x="2596584" y="4435474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004">
            <a:extLst>
              <a:ext uri="{FF2B5EF4-FFF2-40B4-BE49-F238E27FC236}">
                <a16:creationId xmlns:a16="http://schemas.microsoft.com/office/drawing/2014/main" id="{7D8134DF-457F-47BB-A950-6871744A4AAF}"/>
              </a:ext>
            </a:extLst>
          </p:cNvPr>
          <p:cNvSpPr txBox="1"/>
          <p:nvPr/>
        </p:nvSpPr>
        <p:spPr>
          <a:xfrm>
            <a:off x="2596584" y="4538378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005">
            <a:extLst>
              <a:ext uri="{FF2B5EF4-FFF2-40B4-BE49-F238E27FC236}">
                <a16:creationId xmlns:a16="http://schemas.microsoft.com/office/drawing/2014/main" id="{B31AF9FF-1D01-4571-B5D9-5CF08E8077C2}"/>
              </a:ext>
            </a:extLst>
          </p:cNvPr>
          <p:cNvSpPr txBox="1"/>
          <p:nvPr/>
        </p:nvSpPr>
        <p:spPr>
          <a:xfrm>
            <a:off x="2596584" y="465267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006">
            <a:extLst>
              <a:ext uri="{FF2B5EF4-FFF2-40B4-BE49-F238E27FC236}">
                <a16:creationId xmlns:a16="http://schemas.microsoft.com/office/drawing/2014/main" id="{A9124EC0-BC79-485D-98E3-F4A039E630FA}"/>
              </a:ext>
            </a:extLst>
          </p:cNvPr>
          <p:cNvSpPr txBox="1"/>
          <p:nvPr/>
        </p:nvSpPr>
        <p:spPr>
          <a:xfrm>
            <a:off x="2596584" y="476672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007">
            <a:extLst>
              <a:ext uri="{FF2B5EF4-FFF2-40B4-BE49-F238E27FC236}">
                <a16:creationId xmlns:a16="http://schemas.microsoft.com/office/drawing/2014/main" id="{18D1C0DB-2E82-46DF-976D-C74DE57E6609}"/>
              </a:ext>
            </a:extLst>
          </p:cNvPr>
          <p:cNvSpPr txBox="1"/>
          <p:nvPr/>
        </p:nvSpPr>
        <p:spPr>
          <a:xfrm>
            <a:off x="2596584" y="4886426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008">
            <a:extLst>
              <a:ext uri="{FF2B5EF4-FFF2-40B4-BE49-F238E27FC236}">
                <a16:creationId xmlns:a16="http://schemas.microsoft.com/office/drawing/2014/main" id="{CF4C4726-7B5C-4CF2-AF4C-A377ED4F2C84}"/>
              </a:ext>
            </a:extLst>
          </p:cNvPr>
          <p:cNvSpPr txBox="1"/>
          <p:nvPr/>
        </p:nvSpPr>
        <p:spPr>
          <a:xfrm>
            <a:off x="2596584" y="499411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009">
            <a:extLst>
              <a:ext uri="{FF2B5EF4-FFF2-40B4-BE49-F238E27FC236}">
                <a16:creationId xmlns:a16="http://schemas.microsoft.com/office/drawing/2014/main" id="{DFF5DA4D-6E2E-4C92-A160-9E34729F1914}"/>
              </a:ext>
            </a:extLst>
          </p:cNvPr>
          <p:cNvSpPr txBox="1"/>
          <p:nvPr/>
        </p:nvSpPr>
        <p:spPr>
          <a:xfrm>
            <a:off x="2596584" y="51093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010">
            <a:extLst>
              <a:ext uri="{FF2B5EF4-FFF2-40B4-BE49-F238E27FC236}">
                <a16:creationId xmlns:a16="http://schemas.microsoft.com/office/drawing/2014/main" id="{99E41E87-5885-455F-9D8F-C9A6B4A24F37}"/>
              </a:ext>
            </a:extLst>
          </p:cNvPr>
          <p:cNvSpPr txBox="1"/>
          <p:nvPr/>
        </p:nvSpPr>
        <p:spPr>
          <a:xfrm>
            <a:off x="2596584" y="556572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011">
            <a:extLst>
              <a:ext uri="{FF2B5EF4-FFF2-40B4-BE49-F238E27FC236}">
                <a16:creationId xmlns:a16="http://schemas.microsoft.com/office/drawing/2014/main" id="{C4A896ED-1BA9-4B44-BEB7-B3E8F43ECD2A}"/>
              </a:ext>
            </a:extLst>
          </p:cNvPr>
          <p:cNvSpPr txBox="1"/>
          <p:nvPr/>
        </p:nvSpPr>
        <p:spPr>
          <a:xfrm>
            <a:off x="2596584" y="5676227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012">
            <a:extLst>
              <a:ext uri="{FF2B5EF4-FFF2-40B4-BE49-F238E27FC236}">
                <a16:creationId xmlns:a16="http://schemas.microsoft.com/office/drawing/2014/main" id="{1CEEB0E3-2CC1-498F-8B9D-EE1A55F3A64E}"/>
              </a:ext>
            </a:extLst>
          </p:cNvPr>
          <p:cNvSpPr txBox="1"/>
          <p:nvPr/>
        </p:nvSpPr>
        <p:spPr>
          <a:xfrm>
            <a:off x="2596584" y="5217998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013">
            <a:extLst>
              <a:ext uri="{FF2B5EF4-FFF2-40B4-BE49-F238E27FC236}">
                <a16:creationId xmlns:a16="http://schemas.microsoft.com/office/drawing/2014/main" id="{536C1C32-861D-470A-82ED-EF4051CC2E61}"/>
              </a:ext>
            </a:extLst>
          </p:cNvPr>
          <p:cNvSpPr txBox="1"/>
          <p:nvPr/>
        </p:nvSpPr>
        <p:spPr>
          <a:xfrm>
            <a:off x="2597751" y="53288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014">
            <a:extLst>
              <a:ext uri="{FF2B5EF4-FFF2-40B4-BE49-F238E27FC236}">
                <a16:creationId xmlns:a16="http://schemas.microsoft.com/office/drawing/2014/main" id="{CECED472-5D28-414A-93F5-545D8796578C}"/>
              </a:ext>
            </a:extLst>
          </p:cNvPr>
          <p:cNvSpPr txBox="1"/>
          <p:nvPr/>
        </p:nvSpPr>
        <p:spPr>
          <a:xfrm>
            <a:off x="2194898" y="5452363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제한 없음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016">
            <a:extLst>
              <a:ext uri="{FF2B5EF4-FFF2-40B4-BE49-F238E27FC236}">
                <a16:creationId xmlns:a16="http://schemas.microsoft.com/office/drawing/2014/main" id="{E87434F9-407F-4CC0-9058-50FA5886607B}"/>
              </a:ext>
            </a:extLst>
          </p:cNvPr>
          <p:cNvSpPr txBox="1"/>
          <p:nvPr/>
        </p:nvSpPr>
        <p:spPr>
          <a:xfrm>
            <a:off x="2314423" y="4134949"/>
            <a:ext cx="5619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기계의 능력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017">
            <a:extLst>
              <a:ext uri="{FF2B5EF4-FFF2-40B4-BE49-F238E27FC236}">
                <a16:creationId xmlns:a16="http://schemas.microsoft.com/office/drawing/2014/main" id="{8E6093C1-6F73-4032-BE14-3C8D72EAE574}"/>
              </a:ext>
            </a:extLst>
          </p:cNvPr>
          <p:cNvSpPr txBox="1"/>
          <p:nvPr/>
        </p:nvSpPr>
        <p:spPr>
          <a:xfrm>
            <a:off x="2071661" y="4307838"/>
            <a:ext cx="342025" cy="217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인양하중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018">
            <a:extLst>
              <a:ext uri="{FF2B5EF4-FFF2-40B4-BE49-F238E27FC236}">
                <a16:creationId xmlns:a16="http://schemas.microsoft.com/office/drawing/2014/main" id="{3163FE7C-C304-4925-A327-44E8E9B255B8}"/>
              </a:ext>
            </a:extLst>
          </p:cNvPr>
          <p:cNvSpPr txBox="1"/>
          <p:nvPr/>
        </p:nvSpPr>
        <p:spPr>
          <a:xfrm>
            <a:off x="2045871" y="4861160"/>
            <a:ext cx="342025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인양하중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1019">
            <a:extLst>
              <a:ext uri="{FF2B5EF4-FFF2-40B4-BE49-F238E27FC236}">
                <a16:creationId xmlns:a16="http://schemas.microsoft.com/office/drawing/2014/main" id="{BC40DC9B-5F95-4A3F-A0DD-8001EC49BCF8}"/>
              </a:ext>
            </a:extLst>
          </p:cNvPr>
          <p:cNvSpPr txBox="1"/>
          <p:nvPr/>
        </p:nvSpPr>
        <p:spPr>
          <a:xfrm>
            <a:off x="2009873" y="5254941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기계질량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020">
            <a:extLst>
              <a:ext uri="{FF2B5EF4-FFF2-40B4-BE49-F238E27FC236}">
                <a16:creationId xmlns:a16="http://schemas.microsoft.com/office/drawing/2014/main" id="{57E93FE2-E3A0-478A-B37C-74FE5410E676}"/>
              </a:ext>
            </a:extLst>
          </p:cNvPr>
          <p:cNvSpPr txBox="1"/>
          <p:nvPr/>
        </p:nvSpPr>
        <p:spPr>
          <a:xfrm>
            <a:off x="2010256" y="5593149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기계질량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021">
            <a:extLst>
              <a:ext uri="{FF2B5EF4-FFF2-40B4-BE49-F238E27FC236}">
                <a16:creationId xmlns:a16="http://schemas.microsoft.com/office/drawing/2014/main" id="{1416F7D8-33F6-4FA0-B316-E3CB39935208}"/>
              </a:ext>
            </a:extLst>
          </p:cNvPr>
          <p:cNvSpPr txBox="1"/>
          <p:nvPr/>
        </p:nvSpPr>
        <p:spPr>
          <a:xfrm>
            <a:off x="2022992" y="5830276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최대하중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022">
            <a:extLst>
              <a:ext uri="{FF2B5EF4-FFF2-40B4-BE49-F238E27FC236}">
                <a16:creationId xmlns:a16="http://schemas.microsoft.com/office/drawing/2014/main" id="{0BD4D4EA-F1A8-4806-8B4E-1E97CEDCAB07}"/>
              </a:ext>
            </a:extLst>
          </p:cNvPr>
          <p:cNvSpPr txBox="1"/>
          <p:nvPr/>
        </p:nvSpPr>
        <p:spPr>
          <a:xfrm>
            <a:off x="2022992" y="6062450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최대적재중량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023">
            <a:extLst>
              <a:ext uri="{FF2B5EF4-FFF2-40B4-BE49-F238E27FC236}">
                <a16:creationId xmlns:a16="http://schemas.microsoft.com/office/drawing/2014/main" id="{D6B03B1A-4785-4BCE-9387-9C9C0712726C}"/>
              </a:ext>
            </a:extLst>
          </p:cNvPr>
          <p:cNvSpPr txBox="1"/>
          <p:nvPr/>
        </p:nvSpPr>
        <p:spPr>
          <a:xfrm>
            <a:off x="872372" y="4111624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기계명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024">
            <a:extLst>
              <a:ext uri="{FF2B5EF4-FFF2-40B4-BE49-F238E27FC236}">
                <a16:creationId xmlns:a16="http://schemas.microsoft.com/office/drawing/2014/main" id="{B330091E-10A0-4C39-A452-137E699D206B}"/>
              </a:ext>
            </a:extLst>
          </p:cNvPr>
          <p:cNvSpPr txBox="1"/>
          <p:nvPr/>
        </p:nvSpPr>
        <p:spPr>
          <a:xfrm>
            <a:off x="196097" y="447928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크레인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1025">
            <a:extLst>
              <a:ext uri="{FF2B5EF4-FFF2-40B4-BE49-F238E27FC236}">
                <a16:creationId xmlns:a16="http://schemas.microsoft.com/office/drawing/2014/main" id="{5E4AEB22-3AAF-4EB0-8445-334ADD33C576}"/>
              </a:ext>
            </a:extLst>
          </p:cNvPr>
          <p:cNvSpPr txBox="1"/>
          <p:nvPr/>
        </p:nvSpPr>
        <p:spPr>
          <a:xfrm>
            <a:off x="611091" y="435664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크레인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026">
            <a:extLst>
              <a:ext uri="{FF2B5EF4-FFF2-40B4-BE49-F238E27FC236}">
                <a16:creationId xmlns:a16="http://schemas.microsoft.com/office/drawing/2014/main" id="{F34758BE-E944-4E0B-8FCE-14724FF34668}"/>
              </a:ext>
            </a:extLst>
          </p:cNvPr>
          <p:cNvSpPr txBox="1"/>
          <p:nvPr/>
        </p:nvSpPr>
        <p:spPr>
          <a:xfrm>
            <a:off x="611239" y="4528368"/>
            <a:ext cx="985520" cy="218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지상 조작식 크레인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적재물과 함께 이동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027">
            <a:extLst>
              <a:ext uri="{FF2B5EF4-FFF2-40B4-BE49-F238E27FC236}">
                <a16:creationId xmlns:a16="http://schemas.microsoft.com/office/drawing/2014/main" id="{54CC9C76-0EDE-41BC-A62C-FB0EA82AD8D1}"/>
              </a:ext>
            </a:extLst>
          </p:cNvPr>
          <p:cNvSpPr txBox="1"/>
          <p:nvPr/>
        </p:nvSpPr>
        <p:spPr>
          <a:xfrm>
            <a:off x="157997" y="4928619"/>
            <a:ext cx="98552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이동식 크레인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028">
            <a:extLst>
              <a:ext uri="{FF2B5EF4-FFF2-40B4-BE49-F238E27FC236}">
                <a16:creationId xmlns:a16="http://schemas.microsoft.com/office/drawing/2014/main" id="{3CE23B71-CC3D-4BD3-BBB4-DAEC46EE2854}"/>
              </a:ext>
            </a:extLst>
          </p:cNvPr>
          <p:cNvSpPr txBox="1"/>
          <p:nvPr/>
        </p:nvSpPr>
        <p:spPr>
          <a:xfrm>
            <a:off x="157997" y="5402579"/>
            <a:ext cx="42862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차량계 건설기계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1029">
            <a:extLst>
              <a:ext uri="{FF2B5EF4-FFF2-40B4-BE49-F238E27FC236}">
                <a16:creationId xmlns:a16="http://schemas.microsoft.com/office/drawing/2014/main" id="{B8B994B5-74F1-434E-8DFA-280F7635B9F0}"/>
              </a:ext>
            </a:extLst>
          </p:cNvPr>
          <p:cNvSpPr txBox="1"/>
          <p:nvPr/>
        </p:nvSpPr>
        <p:spPr>
          <a:xfrm>
            <a:off x="611614" y="5268936"/>
            <a:ext cx="1361348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정지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적재용 및 굴착용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1030">
            <a:extLst>
              <a:ext uri="{FF2B5EF4-FFF2-40B4-BE49-F238E27FC236}">
                <a16:creationId xmlns:a16="http://schemas.microsoft.com/office/drawing/2014/main" id="{A7129561-E2F9-48BC-A5F9-D01CD301ABD5}"/>
              </a:ext>
            </a:extLst>
          </p:cNvPr>
          <p:cNvSpPr txBox="1"/>
          <p:nvPr/>
        </p:nvSpPr>
        <p:spPr>
          <a:xfrm>
            <a:off x="615733" y="5456600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탬핑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롤러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031">
            <a:extLst>
              <a:ext uri="{FF2B5EF4-FFF2-40B4-BE49-F238E27FC236}">
                <a16:creationId xmlns:a16="http://schemas.microsoft.com/office/drawing/2014/main" id="{F1ED239B-9E7F-4BF3-8391-5A96ED328B6A}"/>
              </a:ext>
            </a:extLst>
          </p:cNvPr>
          <p:cNvSpPr txBox="1"/>
          <p:nvPr/>
        </p:nvSpPr>
        <p:spPr>
          <a:xfrm>
            <a:off x="615733" y="5620042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해체용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032">
            <a:extLst>
              <a:ext uri="{FF2B5EF4-FFF2-40B4-BE49-F238E27FC236}">
                <a16:creationId xmlns:a16="http://schemas.microsoft.com/office/drawing/2014/main" id="{C9C17D40-D244-41A7-8936-45D038122E19}"/>
              </a:ext>
            </a:extLst>
          </p:cNvPr>
          <p:cNvSpPr txBox="1"/>
          <p:nvPr/>
        </p:nvSpPr>
        <p:spPr>
          <a:xfrm>
            <a:off x="157997" y="5857196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굴착기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(shoberu)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로더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포크 로더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033">
            <a:extLst>
              <a:ext uri="{FF2B5EF4-FFF2-40B4-BE49-F238E27FC236}">
                <a16:creationId xmlns:a16="http://schemas.microsoft.com/office/drawing/2014/main" id="{2A8D515D-7DC9-48C8-BB1D-6474169F6D66}"/>
              </a:ext>
            </a:extLst>
          </p:cNvPr>
          <p:cNvSpPr txBox="1"/>
          <p:nvPr/>
        </p:nvSpPr>
        <p:spPr>
          <a:xfrm>
            <a:off x="157997" y="6065201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부정지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평평하지 않은 지형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운반차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982">
            <a:extLst>
              <a:ext uri="{FF2B5EF4-FFF2-40B4-BE49-F238E27FC236}">
                <a16:creationId xmlns:a16="http://schemas.microsoft.com/office/drawing/2014/main" id="{8AA722B4-D29F-4A04-B078-F915FF5E3354}"/>
              </a:ext>
            </a:extLst>
          </p:cNvPr>
          <p:cNvSpPr txBox="1"/>
          <p:nvPr/>
        </p:nvSpPr>
        <p:spPr>
          <a:xfrm>
            <a:off x="4992436" y="4134949"/>
            <a:ext cx="466725" cy="1011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 err="1">
                <a:effectLst/>
                <a:latin typeface="+mn-ea"/>
                <a:cs typeface="Times New Roman" panose="02020603050405020304" pitchFamily="18" charset="0"/>
              </a:rPr>
              <a:t>작업명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983">
            <a:extLst>
              <a:ext uri="{FF2B5EF4-FFF2-40B4-BE49-F238E27FC236}">
                <a16:creationId xmlns:a16="http://schemas.microsoft.com/office/drawing/2014/main" id="{755041C6-4AFE-4507-8B44-83D8F55DD81A}"/>
              </a:ext>
            </a:extLst>
          </p:cNvPr>
          <p:cNvSpPr txBox="1"/>
          <p:nvPr/>
        </p:nvSpPr>
        <p:spPr>
          <a:xfrm>
            <a:off x="6494343" y="4137744"/>
            <a:ext cx="4667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작업내용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984">
            <a:extLst>
              <a:ext uri="{FF2B5EF4-FFF2-40B4-BE49-F238E27FC236}">
                <a16:creationId xmlns:a16="http://schemas.microsoft.com/office/drawing/2014/main" id="{179B2003-ECFD-4B47-9B93-70ECC4A90A3F}"/>
              </a:ext>
            </a:extLst>
          </p:cNvPr>
          <p:cNvSpPr txBox="1"/>
          <p:nvPr/>
        </p:nvSpPr>
        <p:spPr>
          <a:xfrm>
            <a:off x="8055727" y="4081221"/>
            <a:ext cx="5664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자격의 종류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985">
            <a:extLst>
              <a:ext uri="{FF2B5EF4-FFF2-40B4-BE49-F238E27FC236}">
                <a16:creationId xmlns:a16="http://schemas.microsoft.com/office/drawing/2014/main" id="{304C686B-1E74-40A7-8D3F-518B4429D0BC}"/>
              </a:ext>
            </a:extLst>
          </p:cNvPr>
          <p:cNvSpPr txBox="1"/>
          <p:nvPr/>
        </p:nvSpPr>
        <p:spPr>
          <a:xfrm>
            <a:off x="7660706" y="419482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면허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986">
            <a:extLst>
              <a:ext uri="{FF2B5EF4-FFF2-40B4-BE49-F238E27FC236}">
                <a16:creationId xmlns:a16="http://schemas.microsoft.com/office/drawing/2014/main" id="{29521AFE-07C2-4DB6-A2CA-990F72EE499C}"/>
              </a:ext>
            </a:extLst>
          </p:cNvPr>
          <p:cNvSpPr txBox="1"/>
          <p:nvPr/>
        </p:nvSpPr>
        <p:spPr>
          <a:xfrm>
            <a:off x="8155740" y="4190973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기능강습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987">
            <a:extLst>
              <a:ext uri="{FF2B5EF4-FFF2-40B4-BE49-F238E27FC236}">
                <a16:creationId xmlns:a16="http://schemas.microsoft.com/office/drawing/2014/main" id="{295EBBEE-3C86-43FA-9141-FEB06790741C}"/>
              </a:ext>
            </a:extLst>
          </p:cNvPr>
          <p:cNvSpPr txBox="1"/>
          <p:nvPr/>
        </p:nvSpPr>
        <p:spPr>
          <a:xfrm>
            <a:off x="8617411" y="419156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특별교육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992">
            <a:extLst>
              <a:ext uri="{FF2B5EF4-FFF2-40B4-BE49-F238E27FC236}">
                <a16:creationId xmlns:a16="http://schemas.microsoft.com/office/drawing/2014/main" id="{85D5E88F-898A-4EBA-BB61-CEABE0DEC08E}"/>
              </a:ext>
            </a:extLst>
          </p:cNvPr>
          <p:cNvSpPr txBox="1"/>
          <p:nvPr/>
        </p:nvSpPr>
        <p:spPr>
          <a:xfrm>
            <a:off x="4658264" y="4361077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줄걸이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(tamagake)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작업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993">
            <a:extLst>
              <a:ext uri="{FF2B5EF4-FFF2-40B4-BE49-F238E27FC236}">
                <a16:creationId xmlns:a16="http://schemas.microsoft.com/office/drawing/2014/main" id="{61F360F0-A4F3-4543-AFC4-995D8C6EEA73}"/>
              </a:ext>
            </a:extLst>
          </p:cNvPr>
          <p:cNvSpPr txBox="1"/>
          <p:nvPr/>
        </p:nvSpPr>
        <p:spPr>
          <a:xfrm>
            <a:off x="4648999" y="4590652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석면 취급작업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994">
            <a:extLst>
              <a:ext uri="{FF2B5EF4-FFF2-40B4-BE49-F238E27FC236}">
                <a16:creationId xmlns:a16="http://schemas.microsoft.com/office/drawing/2014/main" id="{DB4D0DBE-02D4-4032-A5FC-E31584AED19E}"/>
              </a:ext>
            </a:extLst>
          </p:cNvPr>
          <p:cNvSpPr txBox="1"/>
          <p:nvPr/>
        </p:nvSpPr>
        <p:spPr>
          <a:xfrm>
            <a:off x="5870414" y="4359410"/>
            <a:ext cx="11144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인양하중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995">
            <a:extLst>
              <a:ext uri="{FF2B5EF4-FFF2-40B4-BE49-F238E27FC236}">
                <a16:creationId xmlns:a16="http://schemas.microsoft.com/office/drawing/2014/main" id="{EE4BCEFD-D61D-475A-B868-58788203DA8D}"/>
              </a:ext>
            </a:extLst>
          </p:cNvPr>
          <p:cNvSpPr txBox="1"/>
          <p:nvPr/>
        </p:nvSpPr>
        <p:spPr>
          <a:xfrm>
            <a:off x="5867743" y="4587239"/>
            <a:ext cx="1582538" cy="1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석면이 사용된 건축물의 해체 등 작업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996">
            <a:extLst>
              <a:ext uri="{FF2B5EF4-FFF2-40B4-BE49-F238E27FC236}">
                <a16:creationId xmlns:a16="http://schemas.microsoft.com/office/drawing/2014/main" id="{44C77B34-8F45-4448-AAEC-2EDC80CE16F7}"/>
              </a:ext>
            </a:extLst>
          </p:cNvPr>
          <p:cNvSpPr txBox="1"/>
          <p:nvPr/>
        </p:nvSpPr>
        <p:spPr>
          <a:xfrm>
            <a:off x="7096702" y="4307839"/>
            <a:ext cx="50270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톤 이상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997">
            <a:extLst>
              <a:ext uri="{FF2B5EF4-FFF2-40B4-BE49-F238E27FC236}">
                <a16:creationId xmlns:a16="http://schemas.microsoft.com/office/drawing/2014/main" id="{C854173B-B189-4A52-AB6D-ED8A7B96E292}"/>
              </a:ext>
            </a:extLst>
          </p:cNvPr>
          <p:cNvSpPr txBox="1"/>
          <p:nvPr/>
        </p:nvSpPr>
        <p:spPr>
          <a:xfrm>
            <a:off x="7096325" y="4424304"/>
            <a:ext cx="504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톤 미만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1015">
            <a:extLst>
              <a:ext uri="{FF2B5EF4-FFF2-40B4-BE49-F238E27FC236}">
                <a16:creationId xmlns:a16="http://schemas.microsoft.com/office/drawing/2014/main" id="{8F4B085B-4DBD-47E8-8D30-E8C90D544A90}"/>
              </a:ext>
            </a:extLst>
          </p:cNvPr>
          <p:cNvSpPr txBox="1"/>
          <p:nvPr/>
        </p:nvSpPr>
        <p:spPr>
          <a:xfrm>
            <a:off x="8338938" y="4535169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작업주임자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 dirty="0">
                <a:latin typeface="+mn-ea"/>
                <a:ea typeface="+mn-ea"/>
              </a:rPr>
              <a:t>노동안전위생법</a:t>
            </a:r>
            <a:r>
              <a:rPr lang="fr-FR" altLang="ko" sz="2400" dirty="0">
                <a:latin typeface="+mn-ea"/>
                <a:ea typeface="+mn-ea"/>
              </a:rPr>
              <a:t>(roudou </a:t>
            </a:r>
            <a:r>
              <a:rPr lang="fr-FR" altLang="ko" sz="2400" dirty="0" err="1">
                <a:latin typeface="+mn-ea"/>
                <a:ea typeface="+mn-ea"/>
              </a:rPr>
              <a:t>anzen</a:t>
            </a:r>
            <a:r>
              <a:rPr lang="fr-FR" altLang="ko" sz="2400" dirty="0">
                <a:latin typeface="+mn-ea"/>
                <a:ea typeface="+mn-ea"/>
              </a:rPr>
              <a:t> </a:t>
            </a:r>
            <a:r>
              <a:rPr lang="fr-FR" altLang="ko" sz="2400" dirty="0" err="1">
                <a:latin typeface="+mn-ea"/>
                <a:ea typeface="+mn-ea"/>
              </a:rPr>
              <a:t>eiseihou</a:t>
            </a:r>
            <a:r>
              <a:rPr lang="fr-FR" altLang="ko" sz="2400" dirty="0">
                <a:latin typeface="+mn-ea"/>
                <a:ea typeface="+mn-ea"/>
              </a:rPr>
              <a:t>)</a:t>
            </a:r>
            <a:r>
              <a:rPr lang="ko" altLang="en-US" sz="2400" dirty="0">
                <a:latin typeface="+mn-ea"/>
                <a:ea typeface="+mn-ea"/>
              </a:rPr>
              <a:t> 시행령</a:t>
            </a:r>
            <a:r>
              <a:rPr lang="en-US" altLang="ko" sz="2400" dirty="0">
                <a:latin typeface="+mn-ea"/>
                <a:ea typeface="+mn-ea"/>
              </a:rPr>
              <a:t>(</a:t>
            </a:r>
            <a:r>
              <a:rPr lang="ko" altLang="en-US" sz="2400" dirty="0">
                <a:latin typeface="+mn-ea"/>
                <a:ea typeface="+mn-ea"/>
              </a:rPr>
              <a:t>발췌</a:t>
            </a:r>
            <a:r>
              <a:rPr lang="en-US" altLang="ko" sz="2400" dirty="0">
                <a:latin typeface="+mn-ea"/>
                <a:ea typeface="+mn-ea"/>
              </a:rPr>
              <a:t>)</a:t>
            </a:r>
            <a:endParaRPr kumimoji="1" lang="ko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251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136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5" y="87943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20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취업 제한에 관련된 업무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법 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61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조 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항의 정령에서 정하는 업무는 다음과 같다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1~11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생략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12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기체중량이 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톤 이상의 별표 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7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호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2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호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호 또는 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6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호에 명시된 건설기계로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동력을 사용하며 불특정 장소에 자주할 수 있는 것의 운전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도로상을 주행시키는 운전을 제외한다</a:t>
            </a: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.)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업무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400" dirty="0">
                <a:solidFill>
                  <a:prstClr val="black"/>
                </a:solidFill>
                <a:latin typeface="+mn-ea"/>
              </a:rPr>
              <a:t>13 </a:t>
            </a:r>
            <a:r>
              <a:rPr lang="ko" altLang="en-US" sz="1400" dirty="0">
                <a:solidFill>
                  <a:prstClr val="black"/>
                </a:solidFill>
                <a:latin typeface="+mn-ea"/>
              </a:rPr>
              <a:t>이하 생략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2ABC5663-EF95-4B90-8390-9CBCD27BD749}"/>
              </a:ext>
            </a:extLst>
          </p:cNvPr>
          <p:cNvSpPr txBox="1"/>
          <p:nvPr/>
        </p:nvSpPr>
        <p:spPr>
          <a:xfrm>
            <a:off x="4071422" y="1029398"/>
            <a:ext cx="4407162" cy="653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노동안전위생법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" sz="1200" kern="100" dirty="0" err="1">
                <a:effectLst/>
                <a:latin typeface="+mn-ea"/>
                <a:cs typeface="Times New Roman" panose="02020603050405020304" pitchFamily="18" charset="0"/>
              </a:rPr>
              <a:t>roudou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200" kern="100" dirty="0" err="1">
                <a:effectLst/>
                <a:latin typeface="+mn-ea"/>
                <a:cs typeface="Times New Roman" panose="02020603050405020304" pitchFamily="18" charset="0"/>
              </a:rPr>
              <a:t>anzen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" sz="1200" kern="100" dirty="0" err="1">
                <a:effectLst/>
                <a:latin typeface="+mn-ea"/>
                <a:cs typeface="Times New Roman" panose="02020603050405020304" pitchFamily="18" charset="0"/>
              </a:rPr>
              <a:t>eiseihou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및 이에 근거한 명령에 관련된 등록 및 지정에 관한 성령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省令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83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조 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항 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호의 규정에 따라 후생노동성 장관이 정하는 취업 제한업무 종사자 강습의 강습 과목의 범위 및 시간</a:t>
            </a: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1349C998-C1BA-4009-8BE8-199D86876AA8}"/>
              </a:ext>
            </a:extLst>
          </p:cNvPr>
          <p:cNvSpPr txBox="1"/>
          <p:nvPr/>
        </p:nvSpPr>
        <p:spPr>
          <a:xfrm>
            <a:off x="4115750" y="1768312"/>
            <a:ext cx="4407162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◆후생노동성 고시 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144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호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(2009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년 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월 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30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일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)◆</a:t>
            </a:r>
          </a:p>
          <a:p>
            <a:pPr algn="just" rtl="0"/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71009590-773F-4380-85BF-85A7D0873378}"/>
              </a:ext>
            </a:extLst>
          </p:cNvPr>
          <p:cNvSpPr txBox="1"/>
          <p:nvPr/>
        </p:nvSpPr>
        <p:spPr>
          <a:xfrm>
            <a:off x="4027095" y="2171636"/>
            <a:ext cx="4495817" cy="4616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b="1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조</a:t>
            </a:r>
            <a:r>
              <a:rPr lang="en-US" altLang="ko" sz="1200" b="1" kern="100">
                <a:effectLst/>
                <a:latin typeface="+mn-ea"/>
                <a:cs typeface="Times New Roman" panose="02020603050405020304" pitchFamily="18" charset="0"/>
              </a:rPr>
              <a:t>~</a:t>
            </a:r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b="1" kern="1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조</a:t>
            </a:r>
            <a:r>
              <a:rPr lang="ko" altLang="en-US" sz="1200" kern="100">
                <a:effectLst/>
                <a:latin typeface="+mn-ea"/>
                <a:cs typeface="Times New Roman" panose="02020603050405020304" pitchFamily="18" charset="0"/>
              </a:rPr>
              <a:t> 생략</a:t>
            </a:r>
          </a:p>
          <a:p>
            <a:pPr marL="90170" algn="just" rtl="0"/>
            <a:r>
              <a:rPr lang="en-US" altLang="ko" sz="12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1200" kern="100">
                <a:effectLst/>
                <a:latin typeface="+mn-ea"/>
                <a:cs typeface="Times New Roman" panose="02020603050405020304" pitchFamily="18" charset="0"/>
              </a:rPr>
              <a:t>차량계 건설기계 운전업무 종사자에 대한 강습</a:t>
            </a:r>
            <a:r>
              <a:rPr lang="en-US" altLang="ko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0B8048F6-D12B-44DB-B946-E3F423219E69}"/>
              </a:ext>
            </a:extLst>
          </p:cNvPr>
          <p:cNvSpPr txBox="1"/>
          <p:nvPr/>
        </p:nvSpPr>
        <p:spPr>
          <a:xfrm>
            <a:off x="4027095" y="2644546"/>
            <a:ext cx="4537860" cy="857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ko" altLang="en-US" sz="1200" b="1" kern="100" dirty="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b="1" kern="100" dirty="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" altLang="en-US" sz="1200" b="1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 법령 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20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조 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12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호의 업무에 종사할 수 있는 자에 대한 법 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99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조의 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3 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항의 강습은 다음 표의 상측 칸에 명시하는 강습 항목에 따라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각각 중간 칸에 명시하는 범위에 대해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" altLang="en-US" sz="1200" kern="100" dirty="0">
                <a:effectLst/>
                <a:latin typeface="+mn-ea"/>
                <a:cs typeface="Times New Roman" panose="02020603050405020304" pitchFamily="18" charset="0"/>
              </a:rPr>
              <a:t>하측 칸에 명시하는 시간 이상 실시되는 것이어야 한다</a:t>
            </a:r>
            <a:r>
              <a:rPr lang="en-US" altLang="ko" sz="12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61F6A1E1-F7CE-4FD3-82E5-48327200545F}"/>
              </a:ext>
            </a:extLst>
          </p:cNvPr>
          <p:cNvSpPr txBox="1"/>
          <p:nvPr/>
        </p:nvSpPr>
        <p:spPr>
          <a:xfrm>
            <a:off x="4027095" y="5828602"/>
            <a:ext cx="2186216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" sz="1200" b="1" kern="100"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ko" altLang="en-US" sz="1200" b="1" kern="100">
                <a:effectLst/>
                <a:latin typeface="+mn-ea"/>
                <a:cs typeface="Times New Roman" panose="02020603050405020304" pitchFamily="18" charset="0"/>
              </a:rPr>
              <a:t>조</a:t>
            </a:r>
            <a:r>
              <a:rPr lang="ko" altLang="en-US" sz="1200" kern="100">
                <a:effectLst/>
                <a:latin typeface="+mn-ea"/>
                <a:cs typeface="Times New Roman" panose="02020603050405020304" pitchFamily="18" charset="0"/>
              </a:rPr>
              <a:t> 생략</a:t>
            </a:r>
          </a:p>
          <a:p>
            <a:pPr algn="l" rtl="0">
              <a:lnSpc>
                <a:spcPts val="700"/>
              </a:lnSpc>
            </a:pPr>
            <a:r>
              <a:rPr lang="ko" altLang="en-US" sz="12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テキスト ボックス 956">
            <a:extLst>
              <a:ext uri="{FF2B5EF4-FFF2-40B4-BE49-F238E27FC236}">
                <a16:creationId xmlns:a16="http://schemas.microsoft.com/office/drawing/2014/main" id="{8A259127-7DD8-4400-B45C-A507C9FAF461}"/>
              </a:ext>
            </a:extLst>
          </p:cNvPr>
          <p:cNvSpPr txBox="1"/>
          <p:nvPr/>
        </p:nvSpPr>
        <p:spPr>
          <a:xfrm>
            <a:off x="4240855" y="3597296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강습 과목</a:t>
            </a:r>
          </a:p>
        </p:txBody>
      </p:sp>
      <p:sp>
        <p:nvSpPr>
          <p:cNvPr id="14" name="テキスト ボックス 957">
            <a:extLst>
              <a:ext uri="{FF2B5EF4-FFF2-40B4-BE49-F238E27FC236}">
                <a16:creationId xmlns:a16="http://schemas.microsoft.com/office/drawing/2014/main" id="{B258846B-3E2C-44B1-AC05-E8B1A5EF781D}"/>
              </a:ext>
            </a:extLst>
          </p:cNvPr>
          <p:cNvSpPr txBox="1"/>
          <p:nvPr/>
        </p:nvSpPr>
        <p:spPr>
          <a:xfrm>
            <a:off x="5981854" y="3591329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범위 </a:t>
            </a:r>
          </a:p>
        </p:txBody>
      </p:sp>
      <p:sp>
        <p:nvSpPr>
          <p:cNvPr id="15" name="テキスト ボックス 959">
            <a:extLst>
              <a:ext uri="{FF2B5EF4-FFF2-40B4-BE49-F238E27FC236}">
                <a16:creationId xmlns:a16="http://schemas.microsoft.com/office/drawing/2014/main" id="{624548CB-7D47-4FEA-A05C-3EE000096D09}"/>
              </a:ext>
            </a:extLst>
          </p:cNvPr>
          <p:cNvSpPr txBox="1"/>
          <p:nvPr/>
        </p:nvSpPr>
        <p:spPr>
          <a:xfrm>
            <a:off x="7746333" y="3602867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16" name="テキスト ボックス 961">
            <a:extLst>
              <a:ext uri="{FF2B5EF4-FFF2-40B4-BE49-F238E27FC236}">
                <a16:creationId xmlns:a16="http://schemas.microsoft.com/office/drawing/2014/main" id="{12F1276A-173B-4539-BABD-E91ABF805C67}"/>
              </a:ext>
            </a:extLst>
          </p:cNvPr>
          <p:cNvSpPr txBox="1"/>
          <p:nvPr/>
        </p:nvSpPr>
        <p:spPr>
          <a:xfrm>
            <a:off x="4204718" y="3794892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취업 제한업무 기계 등의 구조</a:t>
            </a:r>
          </a:p>
        </p:txBody>
      </p:sp>
      <p:sp>
        <p:nvSpPr>
          <p:cNvPr id="17" name="テキスト ボックス 962">
            <a:extLst>
              <a:ext uri="{FF2B5EF4-FFF2-40B4-BE49-F238E27FC236}">
                <a16:creationId xmlns:a16="http://schemas.microsoft.com/office/drawing/2014/main" id="{50C9FADF-0A8C-4533-BE76-B0503FE8195C}"/>
              </a:ext>
            </a:extLst>
          </p:cNvPr>
          <p:cNvSpPr txBox="1"/>
          <p:nvPr/>
        </p:nvSpPr>
        <p:spPr>
          <a:xfrm>
            <a:off x="5482307" y="3794505"/>
            <a:ext cx="2191483" cy="251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차량계 건설기계의 주행 및 작업에 관한 장치의 구조</a:t>
            </a:r>
          </a:p>
        </p:txBody>
      </p:sp>
      <p:sp>
        <p:nvSpPr>
          <p:cNvPr id="18" name="テキスト ボックス 963">
            <a:extLst>
              <a:ext uri="{FF2B5EF4-FFF2-40B4-BE49-F238E27FC236}">
                <a16:creationId xmlns:a16="http://schemas.microsoft.com/office/drawing/2014/main" id="{4B2CCF9D-31CA-4592-ABB8-5D024C0AF7C8}"/>
              </a:ext>
            </a:extLst>
          </p:cNvPr>
          <p:cNvSpPr txBox="1"/>
          <p:nvPr/>
        </p:nvSpPr>
        <p:spPr>
          <a:xfrm>
            <a:off x="7741538" y="4231072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20" name="テキスト ボックス 965">
            <a:extLst>
              <a:ext uri="{FF2B5EF4-FFF2-40B4-BE49-F238E27FC236}">
                <a16:creationId xmlns:a16="http://schemas.microsoft.com/office/drawing/2014/main" id="{4C97BEE9-765B-4412-B188-C0084B060273}"/>
              </a:ext>
            </a:extLst>
          </p:cNvPr>
          <p:cNvSpPr txBox="1"/>
          <p:nvPr/>
        </p:nvSpPr>
        <p:spPr>
          <a:xfrm>
            <a:off x="7741538" y="461981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21" name="テキスト ボックス 966">
            <a:extLst>
              <a:ext uri="{FF2B5EF4-FFF2-40B4-BE49-F238E27FC236}">
                <a16:creationId xmlns:a16="http://schemas.microsoft.com/office/drawing/2014/main" id="{C1A00B82-5CEB-457E-AB0A-FB345E20B9BF}"/>
              </a:ext>
            </a:extLst>
          </p:cNvPr>
          <p:cNvSpPr txBox="1"/>
          <p:nvPr/>
        </p:nvSpPr>
        <p:spPr>
          <a:xfrm>
            <a:off x="7758843" y="4935060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 dirty="0">
                <a:effectLst/>
                <a:latin typeface="+mn-ea"/>
                <a:cs typeface="Times New Roman" panose="02020603050405020304" pitchFamily="18" charset="0"/>
              </a:rPr>
              <a:t>1.5</a:t>
            </a:r>
            <a:r>
              <a:rPr lang="ko" altLang="en-US" sz="1000" kern="100" dirty="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22" name="テキスト ボックス 967">
            <a:extLst>
              <a:ext uri="{FF2B5EF4-FFF2-40B4-BE49-F238E27FC236}">
                <a16:creationId xmlns:a16="http://schemas.microsoft.com/office/drawing/2014/main" id="{0822EAAB-D027-4B95-94EF-51493114B8DF}"/>
              </a:ext>
            </a:extLst>
          </p:cNvPr>
          <p:cNvSpPr txBox="1"/>
          <p:nvPr/>
        </p:nvSpPr>
        <p:spPr>
          <a:xfrm>
            <a:off x="7741538" y="523870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>
                <a:effectLst/>
                <a:latin typeface="+mn-ea"/>
                <a:cs typeface="Times New Roman" panose="02020603050405020304" pitchFamily="18" charset="0"/>
              </a:rPr>
              <a:t>1.5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23" name="テキスト ボックス 968">
            <a:extLst>
              <a:ext uri="{FF2B5EF4-FFF2-40B4-BE49-F238E27FC236}">
                <a16:creationId xmlns:a16="http://schemas.microsoft.com/office/drawing/2014/main" id="{35DB5E2B-D7AF-4554-AA8B-76D2DD2C4928}"/>
              </a:ext>
            </a:extLst>
          </p:cNvPr>
          <p:cNvSpPr txBox="1"/>
          <p:nvPr/>
        </p:nvSpPr>
        <p:spPr>
          <a:xfrm>
            <a:off x="7741539" y="555638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  <p:sp>
        <p:nvSpPr>
          <p:cNvPr id="24" name="テキスト ボックス 971">
            <a:extLst>
              <a:ext uri="{FF2B5EF4-FFF2-40B4-BE49-F238E27FC236}">
                <a16:creationId xmlns:a16="http://schemas.microsoft.com/office/drawing/2014/main" id="{0BDF5806-FB01-4EB5-9F8F-C8441CFAEE86}"/>
              </a:ext>
            </a:extLst>
          </p:cNvPr>
          <p:cNvSpPr txBox="1"/>
          <p:nvPr/>
        </p:nvSpPr>
        <p:spPr>
          <a:xfrm>
            <a:off x="4210694" y="4108294"/>
            <a:ext cx="1177834" cy="386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취업 제한업무 기계 등에 관한 안전장치 등의 기능</a:t>
            </a:r>
          </a:p>
        </p:txBody>
      </p:sp>
      <p:sp>
        <p:nvSpPr>
          <p:cNvPr id="25" name="テキスト ボックス 972">
            <a:extLst>
              <a:ext uri="{FF2B5EF4-FFF2-40B4-BE49-F238E27FC236}">
                <a16:creationId xmlns:a16="http://schemas.microsoft.com/office/drawing/2014/main" id="{6333E28B-A718-4B08-8BA9-9734102AA0CB}"/>
              </a:ext>
            </a:extLst>
          </p:cNvPr>
          <p:cNvSpPr txBox="1"/>
          <p:nvPr/>
        </p:nvSpPr>
        <p:spPr>
          <a:xfrm>
            <a:off x="5489520" y="4152965"/>
            <a:ext cx="2184270" cy="341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차량계 건설기계의 안전장치 및 브레이크의 기능</a:t>
            </a:r>
          </a:p>
        </p:txBody>
      </p:sp>
      <p:sp>
        <p:nvSpPr>
          <p:cNvPr id="26" name="テキスト ボックス 973">
            <a:extLst>
              <a:ext uri="{FF2B5EF4-FFF2-40B4-BE49-F238E27FC236}">
                <a16:creationId xmlns:a16="http://schemas.microsoft.com/office/drawing/2014/main" id="{0E667F2A-7D08-4404-84B9-72A28B867A6A}"/>
              </a:ext>
            </a:extLst>
          </p:cNvPr>
          <p:cNvSpPr txBox="1"/>
          <p:nvPr/>
        </p:nvSpPr>
        <p:spPr>
          <a:xfrm>
            <a:off x="5501473" y="4621201"/>
            <a:ext cx="2172318" cy="1511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000"/>
              </a:lnSpc>
            </a:pPr>
            <a:r>
              <a:rPr lang="ko" altLang="en-US" sz="1000" kern="100" dirty="0">
                <a:effectLst/>
                <a:latin typeface="+mn-ea"/>
                <a:cs typeface="Times New Roman" panose="02020603050405020304" pitchFamily="18" charset="0"/>
              </a:rPr>
              <a:t>차량계 건설기계의 점검 및 정비</a:t>
            </a:r>
          </a:p>
        </p:txBody>
      </p:sp>
      <p:sp>
        <p:nvSpPr>
          <p:cNvPr id="27" name="テキスト ボックス 974">
            <a:extLst>
              <a:ext uri="{FF2B5EF4-FFF2-40B4-BE49-F238E27FC236}">
                <a16:creationId xmlns:a16="http://schemas.microsoft.com/office/drawing/2014/main" id="{3ADB231C-5DE6-4437-9EDB-C2FF6BFBB927}"/>
              </a:ext>
            </a:extLst>
          </p:cNvPr>
          <p:cNvSpPr txBox="1"/>
          <p:nvPr/>
        </p:nvSpPr>
        <p:spPr>
          <a:xfrm>
            <a:off x="4210694" y="4546269"/>
            <a:ext cx="1177834" cy="257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 dirty="0">
                <a:latin typeface="+mn-ea"/>
                <a:cs typeface="Times New Roman" panose="02020603050405020304" pitchFamily="18" charset="0"/>
              </a:rPr>
              <a:t>취업 제한업무 기계 등의 유지관리</a:t>
            </a:r>
          </a:p>
        </p:txBody>
      </p:sp>
      <p:sp>
        <p:nvSpPr>
          <p:cNvPr id="28" name="テキスト ボックス 975">
            <a:extLst>
              <a:ext uri="{FF2B5EF4-FFF2-40B4-BE49-F238E27FC236}">
                <a16:creationId xmlns:a16="http://schemas.microsoft.com/office/drawing/2014/main" id="{284871E9-0826-472D-B8CD-DD3C6EC070FC}"/>
              </a:ext>
            </a:extLst>
          </p:cNvPr>
          <p:cNvSpPr txBox="1"/>
          <p:nvPr/>
        </p:nvSpPr>
        <p:spPr>
          <a:xfrm>
            <a:off x="4210694" y="4866982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 dirty="0">
                <a:latin typeface="+mn-ea"/>
                <a:cs typeface="Times New Roman" panose="02020603050405020304" pitchFamily="18" charset="0"/>
              </a:rPr>
              <a:t>취업 제한업무 기계 등에 관한 작업 방법</a:t>
            </a:r>
          </a:p>
        </p:txBody>
      </p:sp>
      <p:sp>
        <p:nvSpPr>
          <p:cNvPr id="29" name="テキスト ボックス 976">
            <a:extLst>
              <a:ext uri="{FF2B5EF4-FFF2-40B4-BE49-F238E27FC236}">
                <a16:creationId xmlns:a16="http://schemas.microsoft.com/office/drawing/2014/main" id="{CF0DCA92-F6DE-43BC-B226-D2CA8BA1E82F}"/>
              </a:ext>
            </a:extLst>
          </p:cNvPr>
          <p:cNvSpPr txBox="1"/>
          <p:nvPr/>
        </p:nvSpPr>
        <p:spPr>
          <a:xfrm>
            <a:off x="4212942" y="5246606"/>
            <a:ext cx="1177834" cy="1627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안전</a:t>
            </a: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위생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 관계 법령</a:t>
            </a:r>
          </a:p>
        </p:txBody>
      </p:sp>
      <p:sp>
        <p:nvSpPr>
          <p:cNvPr id="30" name="テキスト ボックス 977">
            <a:extLst>
              <a:ext uri="{FF2B5EF4-FFF2-40B4-BE49-F238E27FC236}">
                <a16:creationId xmlns:a16="http://schemas.microsoft.com/office/drawing/2014/main" id="{3684E934-E35A-4107-A48A-4B76FD8EFA75}"/>
              </a:ext>
            </a:extLst>
          </p:cNvPr>
          <p:cNvSpPr txBox="1"/>
          <p:nvPr/>
        </p:nvSpPr>
        <p:spPr>
          <a:xfrm>
            <a:off x="4220067" y="5498022"/>
            <a:ext cx="1170709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산업재해 사례 및 그 방지 대책</a:t>
            </a:r>
          </a:p>
        </p:txBody>
      </p:sp>
      <p:sp>
        <p:nvSpPr>
          <p:cNvPr id="31" name="テキスト ボックス 978">
            <a:extLst>
              <a:ext uri="{FF2B5EF4-FFF2-40B4-BE49-F238E27FC236}">
                <a16:creationId xmlns:a16="http://schemas.microsoft.com/office/drawing/2014/main" id="{290B5F4C-2C6B-411D-9EB6-6B388C2D792C}"/>
              </a:ext>
            </a:extLst>
          </p:cNvPr>
          <p:cNvSpPr txBox="1"/>
          <p:nvPr/>
        </p:nvSpPr>
        <p:spPr>
          <a:xfrm>
            <a:off x="5489521" y="4849961"/>
            <a:ext cx="2191484" cy="27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o" altLang="en-US" sz="1000" kern="100">
                <a:latin typeface="+mn-ea"/>
                <a:cs typeface="Times New Roman" panose="02020603050405020304" pitchFamily="18" charset="0"/>
              </a:rPr>
              <a:t>차량계 건설기계에 관한 작업방법에 따른 안전대책</a:t>
            </a:r>
          </a:p>
        </p:txBody>
      </p:sp>
      <p:sp>
        <p:nvSpPr>
          <p:cNvPr id="32" name="テキスト ボックス 979">
            <a:extLst>
              <a:ext uri="{FF2B5EF4-FFF2-40B4-BE49-F238E27FC236}">
                <a16:creationId xmlns:a16="http://schemas.microsoft.com/office/drawing/2014/main" id="{BEC7A0FF-15C2-4DDF-9391-94008D8478A0}"/>
              </a:ext>
            </a:extLst>
          </p:cNvPr>
          <p:cNvSpPr txBox="1"/>
          <p:nvPr/>
        </p:nvSpPr>
        <p:spPr>
          <a:xfrm>
            <a:off x="5501472" y="5186123"/>
            <a:ext cx="2184270" cy="1878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o" altLang="en-US" sz="1000" kern="100" dirty="0">
                <a:effectLst/>
                <a:latin typeface="+mn-ea"/>
                <a:cs typeface="Times New Roman" panose="02020603050405020304" pitchFamily="18" charset="0"/>
              </a:rPr>
              <a:t>법률</a:t>
            </a:r>
            <a:r>
              <a:rPr lang="en-US" altLang="ko" sz="10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" altLang="en-US" sz="1000" kern="100" dirty="0">
                <a:effectLst/>
                <a:latin typeface="+mn-ea"/>
                <a:cs typeface="Times New Roman" panose="02020603050405020304" pitchFamily="18" charset="0"/>
              </a:rPr>
              <a:t>정령 및 노동안전위생규칙 중의 관계 조항</a:t>
            </a:r>
          </a:p>
        </p:txBody>
      </p:sp>
      <p:sp>
        <p:nvSpPr>
          <p:cNvPr id="33" name="テキスト ボックス 980">
            <a:extLst>
              <a:ext uri="{FF2B5EF4-FFF2-40B4-BE49-F238E27FC236}">
                <a16:creationId xmlns:a16="http://schemas.microsoft.com/office/drawing/2014/main" id="{D6878029-633A-4E17-812B-0EB0ABDFFA5D}"/>
              </a:ext>
            </a:extLst>
          </p:cNvPr>
          <p:cNvSpPr txBox="1"/>
          <p:nvPr/>
        </p:nvSpPr>
        <p:spPr>
          <a:xfrm>
            <a:off x="5501472" y="5552816"/>
            <a:ext cx="2082669" cy="1314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o" altLang="en-US" sz="1000" kern="100" dirty="0">
                <a:effectLst/>
                <a:latin typeface="+mn-ea"/>
                <a:cs typeface="Times New Roman" panose="02020603050405020304" pitchFamily="18" charset="0"/>
              </a:rPr>
              <a:t>산업재해 사례 연구</a:t>
            </a:r>
          </a:p>
        </p:txBody>
      </p:sp>
      <p:sp>
        <p:nvSpPr>
          <p:cNvPr id="34" name="テキスト ボックス 963">
            <a:extLst>
              <a:ext uri="{FF2B5EF4-FFF2-40B4-BE49-F238E27FC236}">
                <a16:creationId xmlns:a16="http://schemas.microsoft.com/office/drawing/2014/main" id="{A4B63A02-B655-432F-B43D-03C9B5A02739}"/>
              </a:ext>
            </a:extLst>
          </p:cNvPr>
          <p:cNvSpPr txBox="1"/>
          <p:nvPr/>
        </p:nvSpPr>
        <p:spPr>
          <a:xfrm>
            <a:off x="7773545" y="3857535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en-US" altLang="ko" sz="10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" altLang="en-US" sz="1000" kern="100">
                <a:effectLst/>
                <a:latin typeface="+mn-ea"/>
                <a:cs typeface="Times New Roman" panose="02020603050405020304" pitchFamily="18" charset="0"/>
              </a:rPr>
              <a:t>시간</a:t>
            </a: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 dirty="0">
                <a:latin typeface="+mn-ea"/>
                <a:ea typeface="+mn-ea"/>
              </a:rPr>
              <a:t>노동안전위생규칙</a:t>
            </a:r>
            <a:r>
              <a:rPr lang="en-US" altLang="ko" sz="2400" dirty="0">
                <a:latin typeface="+mn-ea"/>
                <a:ea typeface="+mn-ea"/>
              </a:rPr>
              <a:t>(</a:t>
            </a:r>
            <a:r>
              <a:rPr lang="ko" altLang="en-US" sz="2400" dirty="0">
                <a:latin typeface="+mn-ea"/>
                <a:ea typeface="+mn-ea"/>
              </a:rPr>
              <a:t>발췌</a:t>
            </a:r>
            <a:r>
              <a:rPr lang="en-US" altLang="ko" sz="2400" dirty="0">
                <a:latin typeface="+mn-ea"/>
                <a:ea typeface="+mn-ea"/>
              </a:rPr>
              <a:t>) (1)</a:t>
            </a:r>
            <a:endParaRPr kumimoji="1" lang="ko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256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138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311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편 통칙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7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장 면허 등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절 기능강습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82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기능강습 수료증의 재교부 등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기능강습 수료증을 교부받은 자로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해당 기능강습에 관련된 업무에 실제로 종사하고 있는 자 또는 종사하려고 하는 자가 이를 멸실 또는 손상했을 때는 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항에 규정하는 경우를 제외하고 기능강습 수료증 재교부 신청서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양식 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18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호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를 기능강습 수료증을 교부받은 등록교습기관에 제출하여 기능강습 수료증을 재교부 받아야 한다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전항에 규정하는 자가 이름을 변경했을 때는 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3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항에 규정하는 경우를 제외하고 기능강습 수료증 변경 신청서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양식 제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18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호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를 기능강습 수료증을 교부받은 등록교습기관에 제출하여 기능강습 수료증의 이름 변경 수속을 해야 한다</a:t>
            </a: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600" dirty="0">
                <a:solidFill>
                  <a:prstClr val="black"/>
                </a:solidFill>
                <a:latin typeface="+mn-ea"/>
              </a:rPr>
              <a:t>3 </a:t>
            </a:r>
            <a:r>
              <a:rPr lang="ko" altLang="en-US" sz="1600" dirty="0">
                <a:solidFill>
                  <a:prstClr val="black"/>
                </a:solidFill>
                <a:latin typeface="+mn-ea"/>
              </a:rPr>
              <a:t>이하 생략</a:t>
            </a: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차량계 건설기계에 관한 용어 </a:t>
            </a:r>
            <a:r>
              <a:rPr lang="en-US" altLang="ko-KR" sz="2400">
                <a:latin typeface="+mn-ea"/>
                <a:ea typeface="+mn-ea"/>
              </a:rPr>
              <a:t>7... </a:t>
            </a:r>
            <a:r>
              <a:rPr lang="ko-KR" altLang="en-US" sz="2400">
                <a:latin typeface="+mn-ea"/>
                <a:ea typeface="+mn-ea"/>
              </a:rPr>
              <a:t>평균접지압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 dirty="0">
              <a:latin typeface="+mn-ea"/>
            </a:endParaRPr>
          </a:p>
          <a:p>
            <a:pPr marL="0" indent="0" rtl="0">
              <a:buNone/>
            </a:pPr>
            <a:endParaRPr lang="ko-KR" altLang="en-US" sz="2000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① 크롤러식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② 휠식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29289" y="2207690"/>
                <a:ext cx="3145861" cy="412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400" smtClean="0">
                          <a:latin typeface="Cambria Math" panose="02040503050406030204" pitchFamily="18" charset="0"/>
                        </a:rPr>
                        <m:t>평균접지압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40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ko-KR" altLang="en-US" sz="140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400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en-US" altLang="ko-KR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ko-KR" altLang="en-US" sz="140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ko-KR" altLang="en-US" sz="140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1400" smtClean="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 dirty="0">
                  <a:latin typeface="+mn-ea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89" y="2207690"/>
                <a:ext cx="3145861" cy="412613"/>
              </a:xfrm>
              <a:prstGeom prst="rect">
                <a:avLst/>
              </a:prstGeom>
              <a:blipFill>
                <a:blip r:embed="rId4"/>
                <a:stretch>
                  <a:fillRect l="-1744" r="-1357" b="-10294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W: 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기계총질량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(t)</a:t>
            </a:r>
          </a:p>
          <a:p>
            <a:pPr rtl="0"/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S: 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총 접지면적 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= 2B×L(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㎡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  <a:p>
            <a:pPr rtl="0"/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L: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총질량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상태에서의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아이들러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유동륜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와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스프로킷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기동륜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의 중심거리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(m)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  <a:p>
            <a:pPr rtl="0"/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B: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크롤러의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폭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(m)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126814" y="2191051"/>
                <a:ext cx="2964529" cy="463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400" smtClean="0">
                          <a:latin typeface="Cambria Math" panose="02040503050406030204" pitchFamily="18" charset="0"/>
                        </a:rPr>
                        <m:t>평균접지압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  <m:t>축하중</m:t>
                          </m:r>
                          <m:r>
                            <a:rPr lang="en-US" altLang="ko-KR" sz="1400" smtClean="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  <m:t>외관상</m:t>
                          </m:r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</a:rPr>
                            <m:t>접지면적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1400" smtClean="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400">
                  <a:latin typeface="+mn-ea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14" y="2191051"/>
                <a:ext cx="2964529" cy="4632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606" y="3620471"/>
            <a:ext cx="3240844" cy="2334264"/>
          </a:xfrm>
          <a:prstGeom prst="rect">
            <a:avLst/>
          </a:prstGeom>
        </p:spPr>
      </p:pic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73035A3A-8C23-4887-B12D-AEF68A92CE53}"/>
              </a:ext>
            </a:extLst>
          </p:cNvPr>
          <p:cNvSpPr txBox="1"/>
          <p:nvPr/>
        </p:nvSpPr>
        <p:spPr>
          <a:xfrm>
            <a:off x="2031067" y="3935236"/>
            <a:ext cx="57594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크롤러</a:t>
            </a:r>
          </a:p>
        </p:txBody>
      </p:sp>
      <p:sp>
        <p:nvSpPr>
          <p:cNvPr id="15" name="テキスト ボックス 504">
            <a:extLst>
              <a:ext uri="{FF2B5EF4-FFF2-40B4-BE49-F238E27FC236}">
                <a16:creationId xmlns:a16="http://schemas.microsoft.com/office/drawing/2014/main" id="{208EB4AD-BE0C-4DB7-AB0E-0F30C8FAF038}"/>
              </a:ext>
            </a:extLst>
          </p:cNvPr>
          <p:cNvSpPr txBox="1"/>
          <p:nvPr/>
        </p:nvSpPr>
        <p:spPr>
          <a:xfrm>
            <a:off x="1503382" y="4780873"/>
            <a:ext cx="527685" cy="170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아이들러</a:t>
            </a:r>
          </a:p>
        </p:txBody>
      </p:sp>
      <p:sp>
        <p:nvSpPr>
          <p:cNvPr id="16" name="テキスト ボックス 505">
            <a:extLst>
              <a:ext uri="{FF2B5EF4-FFF2-40B4-BE49-F238E27FC236}">
                <a16:creationId xmlns:a16="http://schemas.microsoft.com/office/drawing/2014/main" id="{46A0E020-5014-4D31-8055-C636640156EF}"/>
              </a:ext>
            </a:extLst>
          </p:cNvPr>
          <p:cNvSpPr txBox="1"/>
          <p:nvPr/>
        </p:nvSpPr>
        <p:spPr>
          <a:xfrm>
            <a:off x="2471184" y="4787603"/>
            <a:ext cx="577613" cy="139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스프로킷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06">
            <a:extLst>
              <a:ext uri="{FF2B5EF4-FFF2-40B4-BE49-F238E27FC236}">
                <a16:creationId xmlns:a16="http://schemas.microsoft.com/office/drawing/2014/main" id="{A95A4069-64A7-4604-877E-480D9BB3EABE}"/>
              </a:ext>
            </a:extLst>
          </p:cNvPr>
          <p:cNvSpPr txBox="1"/>
          <p:nvPr/>
        </p:nvSpPr>
        <p:spPr>
          <a:xfrm>
            <a:off x="5126814" y="3880626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축하중</a:t>
            </a:r>
          </a:p>
        </p:txBody>
      </p:sp>
      <p:sp>
        <p:nvSpPr>
          <p:cNvPr id="18" name="テキスト ボックス 507">
            <a:extLst>
              <a:ext uri="{FF2B5EF4-FFF2-40B4-BE49-F238E27FC236}">
                <a16:creationId xmlns:a16="http://schemas.microsoft.com/office/drawing/2014/main" id="{C3D77169-A69F-4F77-9B3F-B49521330D57}"/>
              </a:ext>
            </a:extLst>
          </p:cNvPr>
          <p:cNvSpPr txBox="1"/>
          <p:nvPr/>
        </p:nvSpPr>
        <p:spPr>
          <a:xfrm>
            <a:off x="7728545" y="3922783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</a:p>
        </p:txBody>
      </p:sp>
      <p:sp>
        <p:nvSpPr>
          <p:cNvPr id="19" name="テキスト ボックス 508">
            <a:extLst>
              <a:ext uri="{FF2B5EF4-FFF2-40B4-BE49-F238E27FC236}">
                <a16:creationId xmlns:a16="http://schemas.microsoft.com/office/drawing/2014/main" id="{7E9D6402-D95C-48F0-97B1-8C38AB05FB23}"/>
              </a:ext>
            </a:extLst>
          </p:cNvPr>
          <p:cNvSpPr txBox="1"/>
          <p:nvPr/>
        </p:nvSpPr>
        <p:spPr>
          <a:xfrm>
            <a:off x="7226097" y="4805183"/>
            <a:ext cx="429463" cy="121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지면</a:t>
            </a:r>
          </a:p>
        </p:txBody>
      </p:sp>
      <p:sp>
        <p:nvSpPr>
          <p:cNvPr id="20" name="テキスト ボックス 509">
            <a:extLst>
              <a:ext uri="{FF2B5EF4-FFF2-40B4-BE49-F238E27FC236}">
                <a16:creationId xmlns:a16="http://schemas.microsoft.com/office/drawing/2014/main" id="{F167B072-FCC2-4A2A-8C79-44BEF88601D7}"/>
              </a:ext>
            </a:extLst>
          </p:cNvPr>
          <p:cNvSpPr txBox="1"/>
          <p:nvPr/>
        </p:nvSpPr>
        <p:spPr>
          <a:xfrm>
            <a:off x="7441564" y="5376683"/>
            <a:ext cx="86288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외관상 접지면적</a:t>
            </a: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(2)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편 안전기준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장 건설기계 등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절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관의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구조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152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전조등의 설치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건설기계에 전조등을 설치해야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단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작업을 안전하게 하는 데 필요한 조도가 유지되어 있는 장소에서 사용하는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건설기계에 대해서는 그러하지 아니하다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153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헤드 가드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암석의 낙하 등에 의해 노동자에게 위험이 발생할 우려가 있는 장소에서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※1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불도저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트랙터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셔블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버력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적재기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파워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셔블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드래그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셔블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및 해체용 기계에 한함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를 사용할 때는 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건설기계에 견고한 헤드 가드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를 설치해야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898525" indent="-3556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‘암석의 낙하 등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......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우려가 있는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장소’란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야외 굴착작업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채석을 위한 굴착작업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터널 등의 건설작업 등을 해당 기기를 사용해서 실시하는 장소로서 기계에 의한 작업이 원인이 되어 암석 등의 낙하를 초래할 수 있는 장소를 말한다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헤드 가드에 대해서는 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1975.9.26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기발제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559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호 통지에 따라 구조 기준이 명시되어 있다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관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사용에 관련된 위험 방지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154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조사 및 기록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사용하여 작업할 때는 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추락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지반의 붕괴 등으로부터 노동자의 위험을 방지하기 위해 사전에 해당 작업에 관련된 장소에 대해 지형 및 지질의 상태 등을 조사하고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그 결과를 기록해 두어야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10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(3)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155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작업계획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건설기계를 사용하여 작업할 때는 사전에 전조의 규정에 따른 조사를 통해 알게 된 사항에 적응하는 작업계획을 정하고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또한 해당 작업계획에 따라 작업을 진행해야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전항의 작업계획은 다음 사항이 명시된 것이어야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사용하는 차량계 건설기계의 종류 및 능력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차량계 건설기계의 운행 경로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차량계 건설기계에 의한 작업 방법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항의 작업계획을 정했을 때는 전항 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호 및 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호의 사항에 대해 관계 노동자에게 주지시켜야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156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제한속도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최고 속도가 시속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10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킬로미터 이하의 것은 제외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를 사용하여 작업을 할 때는 사전에 해당 작업에 관련된 장소의 지형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지질의 상태 등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에 맞는 차량계 건설기계의 적정한 제한속도를 정하고 그에 따라 작업을 진행해야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전항의 차량계 건설기계의 운전자는 동항의 제한속도를 넘어 차량계 건설기계를 운전해서는 안 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)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‘지형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지질의 상태 등’의 ‘등’에는 다른 기계 설비 등이 설치되어 있는 경우 등도 포함된다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60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08766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(4)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157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추락 등의 방지 등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건설기계를 사용하여 작업할 때는 차량계 건설기계의 전도 또는 추락에 의한 노동자의 위험을 방지하기 위해 해당 차량계 건설기계의 운행 경로에 대해 갓길 붕괴 방지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지반의 부동침하 방지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필요한 통로 폭의 유지 등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※1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필요한 조치를 취해야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갓길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경사지 등에서 차량계 건설기계를 사용하여 작업을 할 때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차량계 건설기계의 전도 또는 추락에 의해 노동자에게 위험이 발생할 우려가 있을 때는 유도자를 배치하고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※2,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그 자에게 해당 차량계 건설기계를 유도시켜야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전항의 차량계 건설기계의 운전자는 동항의 유도자가 유도하는 지시에 따라야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2000">
              <a:solidFill>
                <a:prstClr val="black"/>
              </a:solidFill>
              <a:latin typeface="+mn-ea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1)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‘필요한 통로 폭의 유지 등’의 ‘등’은 가드레일의 설치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표지판의 설정 등이 포함된다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>
              <a:solidFill>
                <a:srgbClr val="0070C0"/>
              </a:solidFill>
              <a:latin typeface="+mn-ea"/>
            </a:endParaRPr>
          </a:p>
          <a:p>
            <a:pPr marL="809625" indent="-2880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2)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전도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추락 등의 우려가 없도록 가드레일의 설치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표지판의 설정 등이 적절히 이루어지고 있는 경우에는 제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2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항의 유도자를 배치할 필요가 없다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157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2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갓길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경사지 등에서 차량계 건설기계의 전도 또는 추락으로 운전자에게 위험이 발생할 우려가 있는 장소에서는 전도시 보호구조를 갖추고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또한 안전벨트를 부착한 것 이외의 차량계 건설기계를 사용하지 않도록 노력함과 동시에 운전자에게 안전벨트를 사용하도록 주지시켜야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(5)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158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접촉 방지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사용하여 작업을 할 때는 운전 중인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건설기계에 접촉함으로써 노동자에게 위험이 발생할 우려가 있는 장소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에 노동자를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출입시키면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안 된다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단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유도자를 배치하고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그 자에게 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유도시킬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때는 그러하지 아니하다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spc="-70" dirty="0">
                <a:solidFill>
                  <a:prstClr val="black"/>
                </a:solidFill>
                <a:latin typeface="+mn-ea"/>
              </a:rPr>
              <a:t>전항의 </a:t>
            </a:r>
            <a:r>
              <a:rPr lang="ko-KR" altLang="en-US" sz="1400" spc="-7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spc="-70" dirty="0">
                <a:solidFill>
                  <a:prstClr val="black"/>
                </a:solidFill>
                <a:latin typeface="+mn-ea"/>
              </a:rPr>
              <a:t> 건설기계의 운전자는 동항 단서의 유도자가 유도하는 지시에 따라야 한다</a:t>
            </a:r>
            <a:r>
              <a:rPr lang="en-US" altLang="ko-KR" sz="1400" spc="-7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spc="-70" dirty="0">
              <a:solidFill>
                <a:prstClr val="black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‘위험이 발생할 우려가 있는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장소’에는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기계의 주행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범위뿐만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아니라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암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붐 등 작업장치의 가동 범위 내의 장소도 포함된다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159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신호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운전에 대해 유도자를 배치할 때는 일정한 신호를 정하고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유도자에게 해당 신호를 사용하도록 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전항의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운전자는 동항의 신호에 따라야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160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운전 위치에서 떠날 경우의 조치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운전자가 운전 위치에서 떠날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해당 운전자에게 다음과 같은 조치를 취하도록 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버킷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지퍼 등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의 작업장치를 지상에 내려 놓을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원동기를 멈추고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또한 주행 브레이크를 거는 등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※2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일주를 방지하는 조치를 취할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전항의 운전자는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운전 위치에서 떠날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동항 각호에 기재된 조치를 취해야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1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‘버킷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지퍼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굴착기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n-ea"/>
              </a:rPr>
              <a:t>shoberu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),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배토판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등이 있다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2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‘주행 브레이크를 거는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쐐기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스토퍼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등으로 고정시키는 것이 포함된다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(6)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161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이송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이송하기 위해 자주 또는 견인으로 화물자동차 등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※1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에 하역을 할 경우에 등판용구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성토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morido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등을 사용할 때는 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전도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추락 등에 의한 위험을 방지하기 위해 다음과 같은 규정에 따라야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하역은 평탄하고 견고한 장소에서 실시할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등판용구를 사용할 때는 충분한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길이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폭 및 강도가 있는 등판용구를 사용하고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적당한 경사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※3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에서 단단히 고정하여 장착할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성토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morido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),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가설대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등을 사용할 때는 충분한 폭 및 강도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※4,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그리고 적당한 경사를 확보할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1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‘화물자동차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트레일러가 포함된다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2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‘충분한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길이’의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충분한’은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하역작업을 하는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차량계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건설기계의 중량 및 크기에 따라 결정되어야 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3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‘적당한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경사’란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해당 기계의 등판능력 등의 성능을 감안하여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안전한 범위의 경사를 말하는 것이다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4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‘성토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n-ea"/>
              </a:rPr>
              <a:t>morido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의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강도’에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대해서는 성토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n-ea"/>
              </a:rPr>
              <a:t>morido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에 통나무 말뚝을 박고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동시에 충분히 굳히는 등의 조치를 취함으로써 확보되는 것이다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162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탑승 제한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사용하여 작업을 할 때는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승차석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이외의 장소에 노동자를 태워서는 안 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승차석’이란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운전석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조수석 및 기타 탑승을 위한 자리를 말한다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163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사용 제한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사용하여 작업을 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전도 및 붐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암 등의 작업장치 파손에 의한 노동자의 위험을 방지하기 위해 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건설기계에 대해 그 구조상 정해진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안정도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최대 사용 하중 등을 준수해야 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‘그 구조상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정해진’이란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차량계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건설기계의 구조 규격에 명시된 것이다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(7)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164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주된 용도 이외의 사용 제한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건설기계를 파워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셔블에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의한 물건의 인양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클램셀에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의한 노동자의 승강 등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해당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건설기계의 주된 용도 이외의 용도로 사용해서는 안 된다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전항의 규정은 다음 어느 하나에 해당하는 경우에는 적용하지 않는다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화물의 인양 작업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※2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를 할 경우로 다음 모두에 해당할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　　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작업의 성질상 어쩔 수 없을 때 또는 안전한 작업 수행상 필요할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※3.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809625" indent="-8096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　　나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암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버킷 등의 작업장치에 다음 모두에 해당하는 훅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섀클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n-ea"/>
              </a:rPr>
              <a:t>shakkuru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등의 금구 및 기타 인양용 기구를 장착하고 사용할 때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※4.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(1)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부담 하중에 따른 충분한 강도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※5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가 있는 것일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1076325" indent="-1076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(2)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분리 방지 장치 등이 사용되어 있음으로써 해당 기구로 매달아 올린 화물이 낙하할 우려가 없는 것일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(3)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작업장치에서 떨어질 우려가 없는 것일 것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※6.</a:t>
            </a:r>
            <a:endParaRPr lang="ko-KR" altLang="en-US" sz="1400" dirty="0">
              <a:solidFill>
                <a:prstClr val="black"/>
              </a:solidFill>
              <a:latin typeface="+mn-ea"/>
            </a:endParaRPr>
          </a:p>
          <a:p>
            <a:pPr marL="542925" indent="-5429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400" spc="-20" dirty="0">
                <a:solidFill>
                  <a:prstClr val="black"/>
                </a:solidFill>
                <a:latin typeface="+mn-ea"/>
              </a:rPr>
              <a:t>화물의 인양 작업 이외의 작업을 하는 경우로</a:t>
            </a:r>
            <a:r>
              <a:rPr lang="en-US" altLang="ko-KR" sz="1400" spc="-2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spc="-20" dirty="0">
                <a:solidFill>
                  <a:prstClr val="black"/>
                </a:solidFill>
                <a:latin typeface="+mn-ea"/>
              </a:rPr>
              <a:t>노동자에게 위험을 미칠 우려가 없을 때</a:t>
            </a:r>
            <a:r>
              <a:rPr lang="en-US" altLang="ko-KR" sz="1400" spc="-2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400" spc="-20" dirty="0">
              <a:solidFill>
                <a:prstClr val="black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1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클램셀에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의한 노동자의 승강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붐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암 등을 트랩 대신 사용하는 것 등이 있다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2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‘화물의 인양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작업’에는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화물을 매단 채 붐을 선회하거나 주행하는 것을 포함한다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3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‘작업의 성질상 어쩔 수 없을 때 또는 안전한 작업 수행상 필요할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때’에는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차량계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건설기계를 사용하는 굴착작업의 일환으로서 토사붕괴에 의한 위험을 줄이기 위해 일시적으로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흙막이용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널말뚝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흄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ko-KR" sz="1100" spc="-10" dirty="0" err="1">
                <a:solidFill>
                  <a:srgbClr val="0070C0"/>
                </a:solidFill>
                <a:latin typeface="+mn-ea"/>
              </a:rPr>
              <a:t>hyumu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)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관 등의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리프팅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작업을 할 경우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작업 장소가 협소한 탓에 이동식 크레인을 반입해서 작업을 하면 작업 공간이 더욱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복잡해져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위험이 커진다고 생각되는 경우가 포함된다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spc="-10" dirty="0">
              <a:solidFill>
                <a:srgbClr val="0070C0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4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‘작업장치에 인양용 기구를 장착하고 사용할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때’라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함은 작업장치에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후크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섀클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ko-KR" sz="1100" spc="-10" dirty="0" err="1">
                <a:solidFill>
                  <a:srgbClr val="0070C0"/>
                </a:solidFill>
                <a:latin typeface="+mn-ea"/>
              </a:rPr>
              <a:t>shakkuru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),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와이어 로프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인양 체인 등이 쉽게 빠지지 않도록 장착되어 이를 이용하여 화물의 인양 작업을 할 경우를 말하는 것이며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버킷의 </a:t>
            </a:r>
            <a:r>
              <a:rPr lang="ko-KR" altLang="en-US" sz="1100" spc="-10" dirty="0" err="1">
                <a:solidFill>
                  <a:srgbClr val="0070C0"/>
                </a:solidFill>
                <a:latin typeface="+mn-ea"/>
              </a:rPr>
              <a:t>생크에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 와이어 로프를 걸어 짐을 인양하는 경우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붐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spc="-10" dirty="0">
                <a:solidFill>
                  <a:srgbClr val="0070C0"/>
                </a:solidFill>
                <a:latin typeface="+mn-ea"/>
              </a:rPr>
              <a:t>암에 직접 와이어 로프를 걸어 짐을 인양하는 경우는 포함하지 않는다</a:t>
            </a:r>
            <a:r>
              <a:rPr lang="en-US" altLang="ko-KR" sz="1100" spc="-1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spc="-10" dirty="0">
              <a:solidFill>
                <a:srgbClr val="0070C0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5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인양용 기구의 강도는 안전 계수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인양용 기구의 절단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하중값을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제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3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항 제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4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호의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하중값으로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나눈 값을 말한다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 )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를 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5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이상으로 할 것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6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‘작업장치에서 떨어질 우려가 없는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것’이라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함은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후크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등을 용접으로 장착한 것의 경우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용해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목두께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등을 충분히 얻을 수 있는 용접이어야 하며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그 </a:t>
            </a:r>
            <a:r>
              <a:rPr lang="ko-KR" altLang="en-US" sz="1100" dirty="0" err="1">
                <a:solidFill>
                  <a:srgbClr val="0070C0"/>
                </a:solidFill>
                <a:latin typeface="+mn-ea"/>
              </a:rPr>
              <a:t>장착부</a:t>
            </a:r>
            <a:r>
              <a:rPr lang="ko-KR" altLang="en-US" sz="1100" dirty="0">
                <a:solidFill>
                  <a:srgbClr val="0070C0"/>
                </a:solidFill>
                <a:latin typeface="+mn-ea"/>
              </a:rPr>
              <a:t> 주위 전체에 걸쳐 용접한 것일 것</a:t>
            </a:r>
            <a:r>
              <a:rPr lang="en-US" altLang="ko-KR" sz="11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9100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(8)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165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수리 등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6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 건설기계의 수리 또는 부속장치의 장착 또는 분리작업을 할 때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해당 작업을 지휘하는 자를 정하고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그 자에게 다음 조치를 취하도록 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작업 순서를 결정하고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작업을 지휘할 것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다음 조 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항에 규정하는 안전지주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안전블록 등 및 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166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항에 규정하는 가대의 사용 상황을 감시할 것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166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붐 등의 강하에 의한 위험 방지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사업자는 </a:t>
            </a:r>
            <a:r>
              <a:rPr lang="ko-KR" altLang="en-US" sz="1600" dirty="0" err="1">
                <a:solidFill>
                  <a:prstClr val="black"/>
                </a:solidFill>
                <a:latin typeface="+mn-ea"/>
              </a:rPr>
              <a:t>차량계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 건설기계의 붐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암 등을 올리고 그 아래에서 수리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점검 등의 작업을 할 때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붐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암 등이 갑자기 </a:t>
            </a:r>
            <a:r>
              <a:rPr lang="ko-KR" altLang="en-US" sz="1600" dirty="0" err="1">
                <a:solidFill>
                  <a:prstClr val="black"/>
                </a:solidFill>
                <a:latin typeface="+mn-ea"/>
              </a:rPr>
              <a:t>강하하는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 것에 의한 노동자의 위험을 방지하기 위해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해당 작업에 종사하는 노동자에게 안전지주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n-ea"/>
              </a:rPr>
              <a:t>안전블록 등을 사용하도록 해야 한다</a:t>
            </a: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 spc="-40" dirty="0">
                <a:solidFill>
                  <a:prstClr val="black"/>
                </a:solidFill>
                <a:latin typeface="+mn-ea"/>
              </a:rPr>
              <a:t>전항의 작업에 종사하는 노동자는 동항의 안전지주</a:t>
            </a:r>
            <a:r>
              <a:rPr lang="en-US" altLang="ko-KR" sz="1600" spc="-4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spc="-40" dirty="0">
                <a:solidFill>
                  <a:prstClr val="black"/>
                </a:solidFill>
                <a:latin typeface="+mn-ea"/>
              </a:rPr>
              <a:t>안전블록 등</a:t>
            </a:r>
            <a:r>
              <a:rPr lang="en-US" altLang="ko-KR" sz="1600" spc="-40" dirty="0">
                <a:solidFill>
                  <a:prstClr val="black"/>
                </a:solidFill>
                <a:latin typeface="+mn-ea"/>
              </a:rPr>
              <a:t>※</a:t>
            </a:r>
            <a:r>
              <a:rPr lang="ko-KR" altLang="en-US" sz="1600" spc="-40" dirty="0">
                <a:solidFill>
                  <a:prstClr val="black"/>
                </a:solidFill>
                <a:latin typeface="+mn-ea"/>
              </a:rPr>
              <a:t>을 사용해야 한다</a:t>
            </a:r>
            <a:r>
              <a:rPr lang="en-US" altLang="ko-KR" sz="1600" spc="-4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 spc="-40" dirty="0">
              <a:solidFill>
                <a:prstClr val="black"/>
              </a:solidFill>
              <a:latin typeface="+mn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 dirty="0">
                <a:solidFill>
                  <a:srgbClr val="0070C0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srgbClr val="0070C0"/>
                </a:solidFill>
                <a:latin typeface="+mn-ea"/>
              </a:rPr>
              <a:t>‘안전블록 </a:t>
            </a:r>
            <a:r>
              <a:rPr lang="ko-KR" altLang="en-US" sz="1200" dirty="0" err="1">
                <a:solidFill>
                  <a:srgbClr val="0070C0"/>
                </a:solidFill>
                <a:latin typeface="+mn-ea"/>
              </a:rPr>
              <a:t>등’의</a:t>
            </a:r>
            <a:r>
              <a:rPr lang="ko-KR" altLang="en-US" sz="1200" dirty="0">
                <a:solidFill>
                  <a:srgbClr val="0070C0"/>
                </a:solidFill>
                <a:latin typeface="+mn-ea"/>
              </a:rPr>
              <a:t> ‘</a:t>
            </a:r>
            <a:r>
              <a:rPr lang="ko-KR" altLang="en-US" sz="1200" dirty="0" err="1">
                <a:solidFill>
                  <a:srgbClr val="0070C0"/>
                </a:solidFill>
                <a:latin typeface="+mn-ea"/>
              </a:rPr>
              <a:t>등’에는</a:t>
            </a:r>
            <a:r>
              <a:rPr lang="ko-KR" altLang="en-US" sz="1200" dirty="0">
                <a:solidFill>
                  <a:srgbClr val="0070C0"/>
                </a:solidFill>
                <a:latin typeface="+mn-ea"/>
              </a:rPr>
              <a:t> 가대 등이 있다</a:t>
            </a:r>
            <a:r>
              <a:rPr lang="en-US" altLang="ko-KR" sz="1200" dirty="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 dirty="0">
              <a:solidFill>
                <a:srgbClr val="0070C0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4670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(9)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268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166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2 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부속장치의 도괴 등에 의한 위험 방지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건설기계의 부착장치의 장착 또는 분리작업을 할 때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부속장치가 도괴하는 등에 의한 노동자의 위험을 방지하기 위해 해당 작업에 종사하는 노동자에 가대를 사용하도록 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전항의 작업에 종사하는 노동자는 동항의 가대를 사용해야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166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3 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부속장치의 장착 제한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건설기계에 그 구조상 정해진 중량을 초과하는 부속장치를 장착해서는 안 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166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조의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4 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부속장치의 중량 표시 등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사업자는 차량계 건설기계의 부속장치를 교체했을 경우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운전자가 보기 쉬운 위치에 부속장치의 중량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버킷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지퍼 등을 장착했을 때는 해당 버킷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지퍼 등의 용량 또는 최대적재중량을 포함한다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이하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이 조의 내용에서 같다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을 표시하거나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차량계 건설기계 운전자가 부속장치의 중량을 쉽게 확인할 수 있는 서면을 비치해 두어야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노동안전위생규칙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발췌</a:t>
            </a:r>
            <a:r>
              <a:rPr lang="en-US" altLang="ko-KR" sz="2400">
                <a:latin typeface="+mn-ea"/>
                <a:ea typeface="+mn-ea"/>
              </a:rPr>
              <a:t>) (10)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273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편 특별규칙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장 기계 등 대여자 등에 관한 특별규정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666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기계 등 대여자가 취해야 할 조치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&gt;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전조에 규정하는 자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이하 ‘기계 등 대여자’라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는 해당 기계 등을 다른 사업자에게 대여할 때는 다음 조치를 취해야 한다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1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기계 등을 사전에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※1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점검하고 이상이 발견되었을 때는 보수 및 기타 필요한 정비를 실시할 것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기계 등의 대여를 받는 사업자에게 다음 사항을 기재한 서면을 교부할 것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가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기계 등의 능력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※2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n-ea"/>
              </a:rPr>
              <a:t>나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600">
                <a:solidFill>
                  <a:prstClr val="black"/>
                </a:solidFill>
                <a:latin typeface="+mn-ea"/>
              </a:rPr>
              <a:t>해당 기계 등의 특성 및 기타 그 사용상 주의해야 할 사항</a:t>
            </a:r>
            <a:r>
              <a:rPr lang="en-US" altLang="ko-KR" sz="1600">
                <a:solidFill>
                  <a:prstClr val="black"/>
                </a:solidFill>
                <a:latin typeface="+mn-ea"/>
              </a:rPr>
              <a:t>※3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n-ea"/>
              </a:rPr>
              <a:t>2 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전항의 규정은 기계 등의 대여이며 해당 대여의 대상이 되는 기계 등에 대해 그 구입 시에 기종의 선정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대여 후의 유지보수 등 해당 기계 등의 소유자가 해야 할 업무를 해당 기계 등을 대여받는 사업자가 실시하는 것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소규모기업 등 설비도입 자금조성법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(1956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년 법률 제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115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호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제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조 제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6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항에 규정하는 도도부현의 설비대여기관이 실시하는 설비대여사업을 포함한다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.)</a:t>
            </a:r>
            <a:r>
              <a:rPr lang="ko-KR" altLang="en-US" sz="1600" spc="-30">
                <a:solidFill>
                  <a:prstClr val="black"/>
                </a:solidFill>
                <a:latin typeface="+mn-ea"/>
              </a:rPr>
              <a:t>에 대해서는 적용하지 않는다</a:t>
            </a:r>
            <a:r>
              <a:rPr lang="en-US" altLang="ko-KR" sz="1600" spc="-30">
                <a:solidFill>
                  <a:prstClr val="black"/>
                </a:solidFill>
                <a:latin typeface="+mn-ea"/>
              </a:rPr>
              <a:t>※4.</a:t>
            </a:r>
            <a:endParaRPr lang="ko-KR" altLang="en-US" sz="1600">
              <a:solidFill>
                <a:prstClr val="black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1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‘사전에’라 함은 반드시 대여할 때마다 전부에 대해서 점검을 한다는 뜻이 아니라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사용 상황에 따라 필요한 부분에 한정하는 것은 지장이 없다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>
              <a:solidFill>
                <a:srgbClr val="0070C0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2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‘해당 기계 등의 능력’이란 차량계 건설기계에 대해서는 사용상 특히 필요한 능력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예를 들면 안정도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버킷 용량 등 주요한 사항을 기재하면 된다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>
              <a:solidFill>
                <a:srgbClr val="0070C0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3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‘기타 그 사용상 주의해야 할 사항’이란 사용연료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조절방법 등 해당 기계의 사용상 주의해야 할 사항을 말하는 것이다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>
              <a:solidFill>
                <a:srgbClr val="0070C0"/>
              </a:solidFill>
              <a:latin typeface="+mn-ea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>
                <a:solidFill>
                  <a:srgbClr val="0070C0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4 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제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2</a:t>
            </a:r>
            <a:r>
              <a:rPr lang="ko-KR" altLang="en-US" sz="1200">
                <a:solidFill>
                  <a:srgbClr val="0070C0"/>
                </a:solidFill>
                <a:latin typeface="+mn-ea"/>
              </a:rPr>
              <a:t>항의 취지는 금융상의 수단으로서 임대 형식을 취하고 있는 것에 대해서는 본조의 취지에 적용하지 않기로 한다는 뜻이다</a:t>
            </a:r>
            <a:r>
              <a:rPr lang="en-US" altLang="ko-KR" sz="1200">
                <a:solidFill>
                  <a:srgbClr val="0070C0"/>
                </a:solidFill>
                <a:latin typeface="+mn-ea"/>
              </a:rPr>
              <a:t>.</a:t>
            </a:r>
            <a:endParaRPr lang="ko-KR" altLang="en-US" sz="120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sz="2400">
                <a:latin typeface="+mn-ea"/>
                <a:ea typeface="+mn-ea"/>
              </a:rPr>
              <a:t>차량계 건설기계 구조 규격 (발췌)</a:t>
            </a:r>
            <a:endParaRPr kumimoji="1" lang="ja-JP" altLang="en-US" sz="2400" dirty="0">
              <a:latin typeface="+mn-ea"/>
              <a:ea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sz="1200">
                <a:solidFill>
                  <a:prstClr val="black"/>
                </a:solidFill>
                <a:latin typeface="+mn-ea"/>
              </a:rPr>
              <a:t>교재 276페이지/보조교재 146페이지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제1조 &lt;강도 등&gt;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제2조 &lt;안정도&gt;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제3조 (말뚝 박는 기계 및 말뚝 빼는 기계의 안정도)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제4조 (굴착용 기계(크롤러식인 것은 제외한다.) 및 해체용 기계(크롤러식인 것은 제외한다.)의 후방 안정도)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제5조 &lt;주행용 브레이크 등&gt;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제6조 &lt;작업장치용 브레이크&gt;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제7조 &lt;주행장치 등의 조작 부분&gt;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제8조 (해당 조작 부분의 기능, 조작 방법 등 그 조작에 관해 필요한 사항)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제9조 &lt;운전에 필요한 시야 등&gt;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제10조 &lt;승강설비&gt;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제11조 &lt;암 등의 승강에 의한 위험 방지 설비&gt;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제12조 &lt;방향 지시기&gt;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제13조 &lt;경보장치&gt;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제13조의 2 &lt;작업 범위를 초과했을 때의 자동 정지 장치 등&gt;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제14조 &lt;안전밸브 등&gt;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제15조 &lt;표시&gt;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제16조 &lt;특수한 구조의 차량계 건설기계&gt;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sz="1600">
                <a:solidFill>
                  <a:prstClr val="black"/>
                </a:solidFill>
                <a:latin typeface="+mn-ea"/>
              </a:rPr>
              <a:t>제17조 &lt;적용 제외&gt;</a:t>
            </a: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o" altLang="en-US" sz="3200" dirty="0">
                <a:latin typeface="+mn-ea"/>
                <a:ea typeface="+mn-ea"/>
              </a:rPr>
              <a:t>제</a:t>
            </a:r>
            <a:r>
              <a:rPr lang="en-US" altLang="ko" sz="3200" dirty="0">
                <a:latin typeface="+mn-ea"/>
                <a:ea typeface="+mn-ea"/>
              </a:rPr>
              <a:t>2</a:t>
            </a:r>
            <a:r>
              <a:rPr lang="ko" altLang="en-US" sz="3200" dirty="0">
                <a:latin typeface="+mn-ea"/>
                <a:ea typeface="+mn-ea"/>
              </a:rPr>
              <a:t>장 차량계 건설기계의 원동기 및 유압장치</a:t>
            </a:r>
            <a:endParaRPr kumimoji="1" lang="ko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원동기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디젤 엔진과 가솔린 엔진의 대비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8" name="テキスト ボックス 544">
            <a:extLst>
              <a:ext uri="{FF2B5EF4-FFF2-40B4-BE49-F238E27FC236}">
                <a16:creationId xmlns:a16="http://schemas.microsoft.com/office/drawing/2014/main" id="{C98737A5-3F48-4942-9448-D1D167976D80}"/>
              </a:ext>
            </a:extLst>
          </p:cNvPr>
          <p:cNvSpPr txBox="1"/>
          <p:nvPr/>
        </p:nvSpPr>
        <p:spPr>
          <a:xfrm>
            <a:off x="2354834" y="240015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종류</a:t>
            </a:r>
          </a:p>
        </p:txBody>
      </p:sp>
      <p:sp>
        <p:nvSpPr>
          <p:cNvPr id="9" name="テキスト ボックス 545">
            <a:extLst>
              <a:ext uri="{FF2B5EF4-FFF2-40B4-BE49-F238E27FC236}">
                <a16:creationId xmlns:a16="http://schemas.microsoft.com/office/drawing/2014/main" id="{CE909183-09DE-46E8-AB98-5152CE90B267}"/>
              </a:ext>
            </a:extLst>
          </p:cNvPr>
          <p:cNvSpPr txBox="1"/>
          <p:nvPr/>
        </p:nvSpPr>
        <p:spPr>
          <a:xfrm>
            <a:off x="826452" y="2612040"/>
            <a:ext cx="67849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항목</a:t>
            </a:r>
          </a:p>
        </p:txBody>
      </p:sp>
      <p:sp>
        <p:nvSpPr>
          <p:cNvPr id="10" name="テキスト ボックス 546">
            <a:extLst>
              <a:ext uri="{FF2B5EF4-FFF2-40B4-BE49-F238E27FC236}">
                <a16:creationId xmlns:a16="http://schemas.microsoft.com/office/drawing/2014/main" id="{74F2903F-8C34-4891-B45D-29E27608399D}"/>
              </a:ext>
            </a:extLst>
          </p:cNvPr>
          <p:cNvSpPr txBox="1"/>
          <p:nvPr/>
        </p:nvSpPr>
        <p:spPr>
          <a:xfrm>
            <a:off x="804227" y="294527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연료의 종류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テキスト ボックス 547">
            <a:extLst>
              <a:ext uri="{FF2B5EF4-FFF2-40B4-BE49-F238E27FC236}">
                <a16:creationId xmlns:a16="http://schemas.microsoft.com/office/drawing/2014/main" id="{87AB2EAC-3DEF-4DE9-B15F-118FC40B2E79}"/>
              </a:ext>
            </a:extLst>
          </p:cNvPr>
          <p:cNvSpPr txBox="1"/>
          <p:nvPr/>
        </p:nvSpPr>
        <p:spPr>
          <a:xfrm>
            <a:off x="804227" y="324720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점화 방식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テキスト ボックス 548">
            <a:extLst>
              <a:ext uri="{FF2B5EF4-FFF2-40B4-BE49-F238E27FC236}">
                <a16:creationId xmlns:a16="http://schemas.microsoft.com/office/drawing/2014/main" id="{4C4AC11E-0334-4B4B-9E80-2EDDD99A6EB8}"/>
              </a:ext>
            </a:extLst>
          </p:cNvPr>
          <p:cNvSpPr txBox="1"/>
          <p:nvPr/>
        </p:nvSpPr>
        <p:spPr>
          <a:xfrm>
            <a:off x="804227" y="354914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마력당 엔진 질량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テキスト ボックス 549">
            <a:extLst>
              <a:ext uri="{FF2B5EF4-FFF2-40B4-BE49-F238E27FC236}">
                <a16:creationId xmlns:a16="http://schemas.microsoft.com/office/drawing/2014/main" id="{C7B6379A-9E96-4D7C-A7DD-27715B63BC65}"/>
              </a:ext>
            </a:extLst>
          </p:cNvPr>
          <p:cNvSpPr txBox="1"/>
          <p:nvPr/>
        </p:nvSpPr>
        <p:spPr>
          <a:xfrm>
            <a:off x="804227" y="385107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마력당 가격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テキスト ボックス 550">
            <a:extLst>
              <a:ext uri="{FF2B5EF4-FFF2-40B4-BE49-F238E27FC236}">
                <a16:creationId xmlns:a16="http://schemas.microsoft.com/office/drawing/2014/main" id="{1B1B1C47-A754-4530-9651-BCC144BA5D78}"/>
              </a:ext>
            </a:extLst>
          </p:cNvPr>
          <p:cNvSpPr txBox="1"/>
          <p:nvPr/>
        </p:nvSpPr>
        <p:spPr>
          <a:xfrm>
            <a:off x="804227" y="415301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열효율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テキスト ボックス 551">
            <a:extLst>
              <a:ext uri="{FF2B5EF4-FFF2-40B4-BE49-F238E27FC236}">
                <a16:creationId xmlns:a16="http://schemas.microsoft.com/office/drawing/2014/main" id="{434A27F7-7C27-4389-8A12-3870077465DF}"/>
              </a:ext>
            </a:extLst>
          </p:cNvPr>
          <p:cNvSpPr txBox="1"/>
          <p:nvPr/>
        </p:nvSpPr>
        <p:spPr>
          <a:xfrm>
            <a:off x="804227" y="445494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운전 경비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テキスト ボックス 552">
            <a:extLst>
              <a:ext uri="{FF2B5EF4-FFF2-40B4-BE49-F238E27FC236}">
                <a16:creationId xmlns:a16="http://schemas.microsoft.com/office/drawing/2014/main" id="{EDBBFFF0-DAA7-4C5F-8510-26DA7023622A}"/>
              </a:ext>
            </a:extLst>
          </p:cNvPr>
          <p:cNvSpPr txBox="1"/>
          <p:nvPr/>
        </p:nvSpPr>
        <p:spPr>
          <a:xfrm>
            <a:off x="820102" y="4768052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화재 위험도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テキスト ボックス 553">
            <a:extLst>
              <a:ext uri="{FF2B5EF4-FFF2-40B4-BE49-F238E27FC236}">
                <a16:creationId xmlns:a16="http://schemas.microsoft.com/office/drawing/2014/main" id="{7FDDD3B4-BEE4-48C8-BBA1-D20EE72C6433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디젤 엔진</a:t>
            </a:r>
          </a:p>
          <a:p>
            <a:pPr algn="just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テキスト ボックス 554">
            <a:extLst>
              <a:ext uri="{FF2B5EF4-FFF2-40B4-BE49-F238E27FC236}">
                <a16:creationId xmlns:a16="http://schemas.microsoft.com/office/drawing/2014/main" id="{176CDC05-B07C-4BB8-9950-3E0EC90E74D0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경유</a:t>
            </a:r>
            <a:r>
              <a:rPr lang="en-US" altLang="ko-KR" sz="1600" kern="100">
                <a:effectLst/>
                <a:latin typeface="+mn-ea"/>
                <a:cs typeface="Times New Roman" panose="02020603050405020304" pitchFamily="18" charset="0"/>
              </a:rPr>
              <a:t>(keiyu)</a:t>
            </a:r>
          </a:p>
        </p:txBody>
      </p:sp>
      <p:sp>
        <p:nvSpPr>
          <p:cNvPr id="19" name="テキスト ボックス 555">
            <a:extLst>
              <a:ext uri="{FF2B5EF4-FFF2-40B4-BE49-F238E27FC236}">
                <a16:creationId xmlns:a16="http://schemas.microsoft.com/office/drawing/2014/main" id="{3C21D803-5D38-4D7F-A501-AE5B37291353}"/>
              </a:ext>
            </a:extLst>
          </p:cNvPr>
          <p:cNvSpPr txBox="1"/>
          <p:nvPr/>
        </p:nvSpPr>
        <p:spPr>
          <a:xfrm>
            <a:off x="3357085" y="32620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spc="-150" dirty="0">
                <a:effectLst/>
                <a:latin typeface="+mn-ea"/>
                <a:cs typeface="Times New Roman" panose="02020603050405020304" pitchFamily="18" charset="0"/>
              </a:rPr>
              <a:t>공기 압축에 의한 자기점화</a:t>
            </a:r>
          </a:p>
          <a:p>
            <a:pPr algn="ctr" rtl="0"/>
            <a:r>
              <a:rPr lang="ko-KR" altLang="en-US" sz="1600" kern="100" spc="-15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テキスト ボックス 556">
            <a:extLst>
              <a:ext uri="{FF2B5EF4-FFF2-40B4-BE49-F238E27FC236}">
                <a16:creationId xmlns:a16="http://schemas.microsoft.com/office/drawing/2014/main" id="{2AF62703-CA09-4173-8EA8-BEAD8AF468CA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무겁다</a:t>
            </a:r>
          </a:p>
        </p:txBody>
      </p:sp>
      <p:sp>
        <p:nvSpPr>
          <p:cNvPr id="21" name="テキスト ボックス 557">
            <a:extLst>
              <a:ext uri="{FF2B5EF4-FFF2-40B4-BE49-F238E27FC236}">
                <a16:creationId xmlns:a16="http://schemas.microsoft.com/office/drawing/2014/main" id="{67C9035C-9ABE-48CD-B310-3E430AB02591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비싸다</a:t>
            </a:r>
          </a:p>
        </p:txBody>
      </p:sp>
      <p:sp>
        <p:nvSpPr>
          <p:cNvPr id="22" name="テキスト ボックス 558">
            <a:extLst>
              <a:ext uri="{FF2B5EF4-FFF2-40B4-BE49-F238E27FC236}">
                <a16:creationId xmlns:a16="http://schemas.microsoft.com/office/drawing/2014/main" id="{F5E367DC-E6F4-40C1-A010-CCFD921A7B06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좋다</a:t>
            </a:r>
            <a:r>
              <a:rPr lang="en-US" altLang="ko-KR" sz="1600" kern="100">
                <a:effectLst/>
                <a:latin typeface="+mn-ea"/>
                <a:cs typeface="Times New Roman" panose="02020603050405020304" pitchFamily="18" charset="0"/>
              </a:rPr>
              <a:t>(30~40%)</a:t>
            </a:r>
          </a:p>
        </p:txBody>
      </p:sp>
      <p:sp>
        <p:nvSpPr>
          <p:cNvPr id="23" name="テキスト ボックス 559">
            <a:extLst>
              <a:ext uri="{FF2B5EF4-FFF2-40B4-BE49-F238E27FC236}">
                <a16:creationId xmlns:a16="http://schemas.microsoft.com/office/drawing/2014/main" id="{BAC5150C-4A5C-4405-9DE8-240BCFB238B1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싸다</a:t>
            </a:r>
          </a:p>
        </p:txBody>
      </p:sp>
      <p:sp>
        <p:nvSpPr>
          <p:cNvPr id="24" name="テキスト ボックス 560">
            <a:extLst>
              <a:ext uri="{FF2B5EF4-FFF2-40B4-BE49-F238E27FC236}">
                <a16:creationId xmlns:a16="http://schemas.microsoft.com/office/drawing/2014/main" id="{FC4A1FA3-BF38-4930-889A-20ABA5B6C54C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적다</a:t>
            </a:r>
          </a:p>
        </p:txBody>
      </p:sp>
      <p:sp>
        <p:nvSpPr>
          <p:cNvPr id="25" name="テキスト ボックス 561">
            <a:extLst>
              <a:ext uri="{FF2B5EF4-FFF2-40B4-BE49-F238E27FC236}">
                <a16:creationId xmlns:a16="http://schemas.microsoft.com/office/drawing/2014/main" id="{600934E4-65AC-46F5-A909-FD44680F1DAA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가솔린 엔진</a:t>
            </a:r>
          </a:p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テキスト ボックス 562">
            <a:extLst>
              <a:ext uri="{FF2B5EF4-FFF2-40B4-BE49-F238E27FC236}">
                <a16:creationId xmlns:a16="http://schemas.microsoft.com/office/drawing/2014/main" id="{0BA79F99-253F-424A-89A3-ABB2631DBE83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가솔린</a:t>
            </a:r>
          </a:p>
        </p:txBody>
      </p:sp>
      <p:sp>
        <p:nvSpPr>
          <p:cNvPr id="27" name="テキスト ボックス 563">
            <a:extLst>
              <a:ext uri="{FF2B5EF4-FFF2-40B4-BE49-F238E27FC236}">
                <a16:creationId xmlns:a16="http://schemas.microsoft.com/office/drawing/2014/main" id="{288B54D6-0452-45D5-B635-4FA09186AED3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n-ea"/>
                <a:cs typeface="Times New Roman" panose="02020603050405020304" pitchFamily="18" charset="0"/>
              </a:rPr>
              <a:t>전기 불꽃에 의한 점화</a:t>
            </a:r>
          </a:p>
        </p:txBody>
      </p:sp>
      <p:sp>
        <p:nvSpPr>
          <p:cNvPr id="28" name="テキスト ボックス 564">
            <a:extLst>
              <a:ext uri="{FF2B5EF4-FFF2-40B4-BE49-F238E27FC236}">
                <a16:creationId xmlns:a16="http://schemas.microsoft.com/office/drawing/2014/main" id="{72713D7B-D14F-4388-8665-EFE642D213D4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가볍다</a:t>
            </a:r>
          </a:p>
        </p:txBody>
      </p:sp>
      <p:sp>
        <p:nvSpPr>
          <p:cNvPr id="29" name="テキスト ボックス 565">
            <a:extLst>
              <a:ext uri="{FF2B5EF4-FFF2-40B4-BE49-F238E27FC236}">
                <a16:creationId xmlns:a16="http://schemas.microsoft.com/office/drawing/2014/main" id="{E7ABDE0D-2147-45AB-A6D1-2C2E5DFCFE15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싸다</a:t>
            </a:r>
          </a:p>
        </p:txBody>
      </p:sp>
      <p:sp>
        <p:nvSpPr>
          <p:cNvPr id="30" name="テキスト ボックス 566">
            <a:extLst>
              <a:ext uri="{FF2B5EF4-FFF2-40B4-BE49-F238E27FC236}">
                <a16:creationId xmlns:a16="http://schemas.microsoft.com/office/drawing/2014/main" id="{6992E4CF-2D77-4B0A-B350-651405E2120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나쁘다</a:t>
            </a:r>
            <a:r>
              <a:rPr lang="en-US" altLang="ko-KR" sz="1600" kern="100">
                <a:effectLst/>
                <a:latin typeface="+mn-ea"/>
                <a:cs typeface="Times New Roman" panose="02020603050405020304" pitchFamily="18" charset="0"/>
              </a:rPr>
              <a:t>(22~28%)</a:t>
            </a:r>
          </a:p>
        </p:txBody>
      </p:sp>
      <p:sp>
        <p:nvSpPr>
          <p:cNvPr id="31" name="テキスト ボックス 567">
            <a:extLst>
              <a:ext uri="{FF2B5EF4-FFF2-40B4-BE49-F238E27FC236}">
                <a16:creationId xmlns:a16="http://schemas.microsoft.com/office/drawing/2014/main" id="{5E167988-BF5F-43AF-B9F3-C6A5B753BB5B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비싸다</a:t>
            </a:r>
          </a:p>
        </p:txBody>
      </p:sp>
      <p:sp>
        <p:nvSpPr>
          <p:cNvPr id="32" name="テキスト ボックス 568">
            <a:extLst>
              <a:ext uri="{FF2B5EF4-FFF2-40B4-BE49-F238E27FC236}">
                <a16:creationId xmlns:a16="http://schemas.microsoft.com/office/drawing/2014/main" id="{4AF04E5D-FE97-46C6-9112-42969B76DC95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n-ea"/>
                <a:cs typeface="Times New Roman" panose="02020603050405020304" pitchFamily="18" charset="0"/>
              </a:rPr>
              <a:t>많다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디젤 엔진의 구조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715" y="554132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흡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배기장치의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920858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20858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윤활장치계통의 예시</a:t>
            </a:r>
          </a:p>
        </p:txBody>
      </p:sp>
      <p:sp>
        <p:nvSpPr>
          <p:cNvPr id="11" name="テキスト ボックス 572">
            <a:extLst>
              <a:ext uri="{FF2B5EF4-FFF2-40B4-BE49-F238E27FC236}">
                <a16:creationId xmlns:a16="http://schemas.microsoft.com/office/drawing/2014/main" id="{D51FBCA1-6F55-411D-88D6-765BEFB9D568}"/>
              </a:ext>
            </a:extLst>
          </p:cNvPr>
          <p:cNvSpPr txBox="1"/>
          <p:nvPr/>
        </p:nvSpPr>
        <p:spPr>
          <a:xfrm>
            <a:off x="2858288" y="1928857"/>
            <a:ext cx="824712" cy="178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블로어 임펠러</a:t>
            </a:r>
          </a:p>
        </p:txBody>
      </p:sp>
      <p:sp>
        <p:nvSpPr>
          <p:cNvPr id="12" name="テキスト ボックス 573">
            <a:extLst>
              <a:ext uri="{FF2B5EF4-FFF2-40B4-BE49-F238E27FC236}">
                <a16:creationId xmlns:a16="http://schemas.microsoft.com/office/drawing/2014/main" id="{ACE3DB63-8EF2-4BBE-9AE3-2990C085D901}"/>
              </a:ext>
            </a:extLst>
          </p:cNvPr>
          <p:cNvSpPr txBox="1"/>
          <p:nvPr/>
        </p:nvSpPr>
        <p:spPr>
          <a:xfrm>
            <a:off x="3751426" y="2019713"/>
            <a:ext cx="936000" cy="2303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프리클리너</a:t>
            </a:r>
          </a:p>
        </p:txBody>
      </p:sp>
      <p:sp>
        <p:nvSpPr>
          <p:cNvPr id="14" name="テキスト ボックス 574">
            <a:extLst>
              <a:ext uri="{FF2B5EF4-FFF2-40B4-BE49-F238E27FC236}">
                <a16:creationId xmlns:a16="http://schemas.microsoft.com/office/drawing/2014/main" id="{2F319B95-4967-4026-B49A-558DBAF228A5}"/>
              </a:ext>
            </a:extLst>
          </p:cNvPr>
          <p:cNvSpPr txBox="1"/>
          <p:nvPr/>
        </p:nvSpPr>
        <p:spPr>
          <a:xfrm>
            <a:off x="3824390" y="2430759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에어 클리너</a:t>
            </a:r>
          </a:p>
        </p:txBody>
      </p:sp>
      <p:sp>
        <p:nvSpPr>
          <p:cNvPr id="15" name="テキスト ボックス 575">
            <a:extLst>
              <a:ext uri="{FF2B5EF4-FFF2-40B4-BE49-F238E27FC236}">
                <a16:creationId xmlns:a16="http://schemas.microsoft.com/office/drawing/2014/main" id="{2153207A-95BA-44F3-9A8B-1BA15BB9F9B8}"/>
              </a:ext>
            </a:extLst>
          </p:cNvPr>
          <p:cNvSpPr txBox="1"/>
          <p:nvPr/>
        </p:nvSpPr>
        <p:spPr>
          <a:xfrm>
            <a:off x="3794317" y="2895238"/>
            <a:ext cx="1074738" cy="175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먼지 표시기</a:t>
            </a:r>
          </a:p>
        </p:txBody>
      </p:sp>
      <p:sp>
        <p:nvSpPr>
          <p:cNvPr id="16" name="テキスト ボックス 576">
            <a:extLst>
              <a:ext uri="{FF2B5EF4-FFF2-40B4-BE49-F238E27FC236}">
                <a16:creationId xmlns:a16="http://schemas.microsoft.com/office/drawing/2014/main" id="{4FBA5A80-877D-461F-9B43-447BD4062BEB}"/>
              </a:ext>
            </a:extLst>
          </p:cNvPr>
          <p:cNvSpPr txBox="1"/>
          <p:nvPr/>
        </p:nvSpPr>
        <p:spPr>
          <a:xfrm>
            <a:off x="3780636" y="3493192"/>
            <a:ext cx="1028392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실린더 헤드</a:t>
            </a:r>
          </a:p>
        </p:txBody>
      </p:sp>
      <p:sp>
        <p:nvSpPr>
          <p:cNvPr id="17" name="テキスト ボックス 577">
            <a:extLst>
              <a:ext uri="{FF2B5EF4-FFF2-40B4-BE49-F238E27FC236}">
                <a16:creationId xmlns:a16="http://schemas.microsoft.com/office/drawing/2014/main" id="{F12DD00C-7E3E-46B2-B76F-2AE9CB634A1B}"/>
              </a:ext>
            </a:extLst>
          </p:cNvPr>
          <p:cNvSpPr txBox="1"/>
          <p:nvPr/>
        </p:nvSpPr>
        <p:spPr>
          <a:xfrm>
            <a:off x="3796074" y="3734662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배기 매니폴드</a:t>
            </a:r>
          </a:p>
        </p:txBody>
      </p:sp>
      <p:sp>
        <p:nvSpPr>
          <p:cNvPr id="18" name="テキスト ボックス 578">
            <a:extLst>
              <a:ext uri="{FF2B5EF4-FFF2-40B4-BE49-F238E27FC236}">
                <a16:creationId xmlns:a16="http://schemas.microsoft.com/office/drawing/2014/main" id="{B0C358A7-2495-4827-BB0C-936E7CCB4CCB}"/>
              </a:ext>
            </a:extLst>
          </p:cNvPr>
          <p:cNvSpPr txBox="1"/>
          <p:nvPr/>
        </p:nvSpPr>
        <p:spPr>
          <a:xfrm>
            <a:off x="3743856" y="4013397"/>
            <a:ext cx="936000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실린더 블록</a:t>
            </a:r>
          </a:p>
        </p:txBody>
      </p:sp>
      <p:sp>
        <p:nvSpPr>
          <p:cNvPr id="19" name="テキスト ボックス 579">
            <a:extLst>
              <a:ext uri="{FF2B5EF4-FFF2-40B4-BE49-F238E27FC236}">
                <a16:creationId xmlns:a16="http://schemas.microsoft.com/office/drawing/2014/main" id="{3D07EE6E-003E-45CB-B07B-FEA8E8BF0C76}"/>
              </a:ext>
            </a:extLst>
          </p:cNvPr>
          <p:cNvSpPr txBox="1"/>
          <p:nvPr/>
        </p:nvSpPr>
        <p:spPr>
          <a:xfrm>
            <a:off x="3787514" y="4324134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피스톤</a:t>
            </a:r>
          </a:p>
        </p:txBody>
      </p:sp>
      <p:sp>
        <p:nvSpPr>
          <p:cNvPr id="20" name="テキスト ボックス 581">
            <a:extLst>
              <a:ext uri="{FF2B5EF4-FFF2-40B4-BE49-F238E27FC236}">
                <a16:creationId xmlns:a16="http://schemas.microsoft.com/office/drawing/2014/main" id="{B5151713-AB8C-4BEB-AD04-416E5EBDD54B}"/>
              </a:ext>
            </a:extLst>
          </p:cNvPr>
          <p:cNvSpPr txBox="1"/>
          <p:nvPr/>
        </p:nvSpPr>
        <p:spPr>
          <a:xfrm>
            <a:off x="2117907" y="2052959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과급기</a:t>
            </a:r>
          </a:p>
        </p:txBody>
      </p:sp>
      <p:sp>
        <p:nvSpPr>
          <p:cNvPr id="21" name="テキスト ボックス 582">
            <a:extLst>
              <a:ext uri="{FF2B5EF4-FFF2-40B4-BE49-F238E27FC236}">
                <a16:creationId xmlns:a16="http://schemas.microsoft.com/office/drawing/2014/main" id="{5E59C9FF-382E-4E82-BCAF-C493547B5A44}"/>
              </a:ext>
            </a:extLst>
          </p:cNvPr>
          <p:cNvSpPr txBox="1"/>
          <p:nvPr/>
        </p:nvSpPr>
        <p:spPr>
          <a:xfrm>
            <a:off x="887238" y="1941028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터빈 임펠러</a:t>
            </a:r>
          </a:p>
        </p:txBody>
      </p:sp>
      <p:sp>
        <p:nvSpPr>
          <p:cNvPr id="22" name="テキスト ボックス 583">
            <a:extLst>
              <a:ext uri="{FF2B5EF4-FFF2-40B4-BE49-F238E27FC236}">
                <a16:creationId xmlns:a16="http://schemas.microsoft.com/office/drawing/2014/main" id="{4B1DB71E-408B-405A-9ADC-A9CB2468AA71}"/>
              </a:ext>
            </a:extLst>
          </p:cNvPr>
          <p:cNvSpPr txBox="1"/>
          <p:nvPr/>
        </p:nvSpPr>
        <p:spPr>
          <a:xfrm>
            <a:off x="667562" y="2107464"/>
            <a:ext cx="716738" cy="136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배기 밸브</a:t>
            </a:r>
          </a:p>
        </p:txBody>
      </p:sp>
      <p:sp>
        <p:nvSpPr>
          <p:cNvPr id="23" name="テキスト ボックス 584">
            <a:extLst>
              <a:ext uri="{FF2B5EF4-FFF2-40B4-BE49-F238E27FC236}">
                <a16:creationId xmlns:a16="http://schemas.microsoft.com/office/drawing/2014/main" id="{C67C5A92-939E-415E-ADED-E6EBDD1B52A3}"/>
              </a:ext>
            </a:extLst>
          </p:cNvPr>
          <p:cNvSpPr txBox="1"/>
          <p:nvPr/>
        </p:nvSpPr>
        <p:spPr>
          <a:xfrm>
            <a:off x="656966" y="2403924"/>
            <a:ext cx="606684" cy="14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머플러</a:t>
            </a:r>
          </a:p>
        </p:txBody>
      </p:sp>
      <p:sp>
        <p:nvSpPr>
          <p:cNvPr id="24" name="テキスト ボックス 585">
            <a:extLst>
              <a:ext uri="{FF2B5EF4-FFF2-40B4-BE49-F238E27FC236}">
                <a16:creationId xmlns:a16="http://schemas.microsoft.com/office/drawing/2014/main" id="{DC2D9AC8-6410-48D7-85F7-84FBC78AA35B}"/>
              </a:ext>
            </a:extLst>
          </p:cNvPr>
          <p:cNvSpPr txBox="1"/>
          <p:nvPr/>
        </p:nvSpPr>
        <p:spPr>
          <a:xfrm>
            <a:off x="1823238" y="3254782"/>
            <a:ext cx="271924" cy="39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배기</a:t>
            </a:r>
          </a:p>
        </p:txBody>
      </p:sp>
      <p:sp>
        <p:nvSpPr>
          <p:cNvPr id="25" name="テキスト ボックス 586">
            <a:extLst>
              <a:ext uri="{FF2B5EF4-FFF2-40B4-BE49-F238E27FC236}">
                <a16:creationId xmlns:a16="http://schemas.microsoft.com/office/drawing/2014/main" id="{8C7614C4-F98E-48E3-BE46-286AB03C848E}"/>
              </a:ext>
            </a:extLst>
          </p:cNvPr>
          <p:cNvSpPr txBox="1"/>
          <p:nvPr/>
        </p:nvSpPr>
        <p:spPr>
          <a:xfrm>
            <a:off x="2566857" y="3158084"/>
            <a:ext cx="149625" cy="5892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가압공기</a:t>
            </a:r>
          </a:p>
        </p:txBody>
      </p:sp>
      <p:sp>
        <p:nvSpPr>
          <p:cNvPr id="26" name="テキスト ボックス 587">
            <a:extLst>
              <a:ext uri="{FF2B5EF4-FFF2-40B4-BE49-F238E27FC236}">
                <a16:creationId xmlns:a16="http://schemas.microsoft.com/office/drawing/2014/main" id="{1BA5D692-E7BB-418C-BDE7-C3D616DC83CB}"/>
              </a:ext>
            </a:extLst>
          </p:cNvPr>
          <p:cNvSpPr txBox="1"/>
          <p:nvPr/>
        </p:nvSpPr>
        <p:spPr>
          <a:xfrm>
            <a:off x="7573341" y="2480945"/>
            <a:ext cx="926973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오일 필터</a:t>
            </a:r>
          </a:p>
        </p:txBody>
      </p:sp>
      <p:sp>
        <p:nvSpPr>
          <p:cNvPr id="27" name="テキスト ボックス 588">
            <a:extLst>
              <a:ext uri="{FF2B5EF4-FFF2-40B4-BE49-F238E27FC236}">
                <a16:creationId xmlns:a16="http://schemas.microsoft.com/office/drawing/2014/main" id="{5DF0C657-BFC3-4197-9C8E-78AC044C1BFD}"/>
              </a:ext>
            </a:extLst>
          </p:cNvPr>
          <p:cNvSpPr txBox="1"/>
          <p:nvPr/>
        </p:nvSpPr>
        <p:spPr>
          <a:xfrm>
            <a:off x="7564314" y="4805918"/>
            <a:ext cx="915202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오일 쿨러</a:t>
            </a:r>
          </a:p>
        </p:txBody>
      </p:sp>
      <p:sp>
        <p:nvSpPr>
          <p:cNvPr id="28" name="テキスト ボックス 589">
            <a:extLst>
              <a:ext uri="{FF2B5EF4-FFF2-40B4-BE49-F238E27FC236}">
                <a16:creationId xmlns:a16="http://schemas.microsoft.com/office/drawing/2014/main" id="{DDF1AC38-2313-41BA-B8FD-2E7056DD2046}"/>
              </a:ext>
            </a:extLst>
          </p:cNvPr>
          <p:cNvSpPr txBox="1"/>
          <p:nvPr/>
        </p:nvSpPr>
        <p:spPr>
          <a:xfrm>
            <a:off x="7171377" y="5031726"/>
            <a:ext cx="1165235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오일 스트레이너</a:t>
            </a:r>
          </a:p>
        </p:txBody>
      </p:sp>
      <p:sp>
        <p:nvSpPr>
          <p:cNvPr id="29" name="テキスト ボックス 590">
            <a:extLst>
              <a:ext uri="{FF2B5EF4-FFF2-40B4-BE49-F238E27FC236}">
                <a16:creationId xmlns:a16="http://schemas.microsoft.com/office/drawing/2014/main" id="{764BD251-7AA3-40C8-A684-0DB215B1823D}"/>
              </a:ext>
            </a:extLst>
          </p:cNvPr>
          <p:cNvSpPr txBox="1"/>
          <p:nvPr/>
        </p:nvSpPr>
        <p:spPr>
          <a:xfrm>
            <a:off x="4674658" y="4528274"/>
            <a:ext cx="833555" cy="1834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오일 펌프</a:t>
            </a:r>
          </a:p>
        </p:txBody>
      </p:sp>
    </p:spTree>
    <p:extLst>
      <p:ext uri="{BB962C8B-B14F-4D97-AF65-F5344CB8AC3E}">
        <p14:creationId xmlns:p14="http://schemas.microsoft.com/office/powerpoint/2010/main" val="24646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디젤 엔진의 구조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연료장치계통의 예시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13" y="2050692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수냉식 엔진의 예시</a:t>
            </a:r>
          </a:p>
        </p:txBody>
      </p:sp>
      <p:sp>
        <p:nvSpPr>
          <p:cNvPr id="9" name="テキスト ボックス 592">
            <a:extLst>
              <a:ext uri="{FF2B5EF4-FFF2-40B4-BE49-F238E27FC236}">
                <a16:creationId xmlns:a16="http://schemas.microsoft.com/office/drawing/2014/main" id="{8239A450-A338-4B00-9FF5-0AD1D0BB6335}"/>
              </a:ext>
            </a:extLst>
          </p:cNvPr>
          <p:cNvSpPr txBox="1"/>
          <p:nvPr/>
        </p:nvSpPr>
        <p:spPr>
          <a:xfrm>
            <a:off x="1755450" y="2305685"/>
            <a:ext cx="77916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연료분사노즐</a:t>
            </a:r>
          </a:p>
        </p:txBody>
      </p:sp>
      <p:sp>
        <p:nvSpPr>
          <p:cNvPr id="13" name="テキスト ボックス 593">
            <a:extLst>
              <a:ext uri="{FF2B5EF4-FFF2-40B4-BE49-F238E27FC236}">
                <a16:creationId xmlns:a16="http://schemas.microsoft.com/office/drawing/2014/main" id="{05288D13-45A5-4CE3-A3D3-7D9AEE32ED06}"/>
              </a:ext>
            </a:extLst>
          </p:cNvPr>
          <p:cNvSpPr txBox="1"/>
          <p:nvPr/>
        </p:nvSpPr>
        <p:spPr>
          <a:xfrm>
            <a:off x="1816100" y="3978348"/>
            <a:ext cx="83312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연료분사펌프</a:t>
            </a:r>
          </a:p>
        </p:txBody>
      </p:sp>
      <p:sp>
        <p:nvSpPr>
          <p:cNvPr id="14" name="テキスト ボックス 594">
            <a:extLst>
              <a:ext uri="{FF2B5EF4-FFF2-40B4-BE49-F238E27FC236}">
                <a16:creationId xmlns:a16="http://schemas.microsoft.com/office/drawing/2014/main" id="{060BEFA0-29EE-439B-AF49-BEDA48AA72F7}"/>
              </a:ext>
            </a:extLst>
          </p:cNvPr>
          <p:cNvSpPr txBox="1"/>
          <p:nvPr/>
        </p:nvSpPr>
        <p:spPr>
          <a:xfrm>
            <a:off x="900900" y="5281134"/>
            <a:ext cx="8331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연료공급펌프</a:t>
            </a:r>
          </a:p>
        </p:txBody>
      </p:sp>
      <p:sp>
        <p:nvSpPr>
          <p:cNvPr id="15" name="テキスト ボックス 595">
            <a:extLst>
              <a:ext uri="{FF2B5EF4-FFF2-40B4-BE49-F238E27FC236}">
                <a16:creationId xmlns:a16="http://schemas.microsoft.com/office/drawing/2014/main" id="{09C11C22-747B-4B46-82DD-C489FC8E4B56}"/>
              </a:ext>
            </a:extLst>
          </p:cNvPr>
          <p:cNvSpPr txBox="1"/>
          <p:nvPr/>
        </p:nvSpPr>
        <p:spPr>
          <a:xfrm>
            <a:off x="3072033" y="2260282"/>
            <a:ext cx="557530" cy="172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연료탱크</a:t>
            </a:r>
          </a:p>
        </p:txBody>
      </p:sp>
      <p:sp>
        <p:nvSpPr>
          <p:cNvPr id="16" name="テキスト ボックス 596">
            <a:extLst>
              <a:ext uri="{FF2B5EF4-FFF2-40B4-BE49-F238E27FC236}">
                <a16:creationId xmlns:a16="http://schemas.microsoft.com/office/drawing/2014/main" id="{FF3BA9B6-3568-4DA2-A8E9-3080331A9A70}"/>
              </a:ext>
            </a:extLst>
          </p:cNvPr>
          <p:cNvSpPr txBox="1"/>
          <p:nvPr/>
        </p:nvSpPr>
        <p:spPr>
          <a:xfrm>
            <a:off x="2923443" y="4731666"/>
            <a:ext cx="62103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연료필터</a:t>
            </a:r>
          </a:p>
        </p:txBody>
      </p:sp>
      <p:sp>
        <p:nvSpPr>
          <p:cNvPr id="17" name="テキスト ボックス 597">
            <a:extLst>
              <a:ext uri="{FF2B5EF4-FFF2-40B4-BE49-F238E27FC236}">
                <a16:creationId xmlns:a16="http://schemas.microsoft.com/office/drawing/2014/main" id="{4DD7AF3B-F3C7-412C-8AA6-6F0282286042}"/>
              </a:ext>
            </a:extLst>
          </p:cNvPr>
          <p:cNvSpPr txBox="1"/>
          <p:nvPr/>
        </p:nvSpPr>
        <p:spPr>
          <a:xfrm>
            <a:off x="2649220" y="5268619"/>
            <a:ext cx="36385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거버너</a:t>
            </a: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34D72F40-6B8F-4F47-A4B9-5C44ED4C2B73}"/>
              </a:ext>
            </a:extLst>
          </p:cNvPr>
          <p:cNvSpPr txBox="1"/>
          <p:nvPr/>
        </p:nvSpPr>
        <p:spPr>
          <a:xfrm>
            <a:off x="4453548" y="2077679"/>
            <a:ext cx="628003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라디에이터</a:t>
            </a: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63182DBA-0121-4D74-B03B-0FF9AB67447D}"/>
              </a:ext>
            </a:extLst>
          </p:cNvPr>
          <p:cNvSpPr txBox="1"/>
          <p:nvPr/>
        </p:nvSpPr>
        <p:spPr>
          <a:xfrm>
            <a:off x="5138051" y="2080240"/>
            <a:ext cx="54546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팬</a:t>
            </a: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CB44BB42-EBED-45F1-A76A-2CBA4E8C0FE9}"/>
              </a:ext>
            </a:extLst>
          </p:cNvPr>
          <p:cNvSpPr txBox="1"/>
          <p:nvPr/>
        </p:nvSpPr>
        <p:spPr>
          <a:xfrm>
            <a:off x="5373415" y="2206307"/>
            <a:ext cx="1091565" cy="1508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서모스탯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온도조절기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536381AA-C8CE-41BE-BCCF-F2774F1ADBC9}"/>
              </a:ext>
            </a:extLst>
          </p:cNvPr>
          <p:cNvSpPr txBox="1"/>
          <p:nvPr/>
        </p:nvSpPr>
        <p:spPr>
          <a:xfrm>
            <a:off x="5735627" y="2438865"/>
            <a:ext cx="760730" cy="1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워터 펌프</a:t>
            </a: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3D78A087-1BD9-43F5-86A1-1024B7300975}"/>
              </a:ext>
            </a:extLst>
          </p:cNvPr>
          <p:cNvSpPr txBox="1"/>
          <p:nvPr/>
        </p:nvSpPr>
        <p:spPr>
          <a:xfrm>
            <a:off x="6536690" y="2206307"/>
            <a:ext cx="692784" cy="1566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수온계</a:t>
            </a: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B19B064A-23C5-465E-96A6-D2DEC0D4C5FB}"/>
              </a:ext>
            </a:extLst>
          </p:cNvPr>
          <p:cNvSpPr txBox="1"/>
          <p:nvPr/>
        </p:nvSpPr>
        <p:spPr>
          <a:xfrm>
            <a:off x="6865494" y="2416782"/>
            <a:ext cx="1148206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워터 매니폴드</a:t>
            </a:r>
          </a:p>
        </p:txBody>
      </p:sp>
      <p:sp>
        <p:nvSpPr>
          <p:cNvPr id="24" name="テキスト ボックス 604">
            <a:extLst>
              <a:ext uri="{FF2B5EF4-FFF2-40B4-BE49-F238E27FC236}">
                <a16:creationId xmlns:a16="http://schemas.microsoft.com/office/drawing/2014/main" id="{AC201FFE-D3EE-42E3-A910-CA1B2685FF7E}"/>
              </a:ext>
            </a:extLst>
          </p:cNvPr>
          <p:cNvSpPr txBox="1"/>
          <p:nvPr/>
        </p:nvSpPr>
        <p:spPr>
          <a:xfrm>
            <a:off x="7594910" y="3377673"/>
            <a:ext cx="86394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실린더 헤드</a:t>
            </a:r>
          </a:p>
        </p:txBody>
      </p:sp>
      <p:sp>
        <p:nvSpPr>
          <p:cNvPr id="25" name="テキスト ボックス 605">
            <a:extLst>
              <a:ext uri="{FF2B5EF4-FFF2-40B4-BE49-F238E27FC236}">
                <a16:creationId xmlns:a16="http://schemas.microsoft.com/office/drawing/2014/main" id="{74CEA1FB-1286-482E-ACB3-F707E8DA4B1A}"/>
              </a:ext>
            </a:extLst>
          </p:cNvPr>
          <p:cNvSpPr txBox="1"/>
          <p:nvPr/>
        </p:nvSpPr>
        <p:spPr>
          <a:xfrm>
            <a:off x="7679690" y="3816596"/>
            <a:ext cx="77916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실린더 라이너</a:t>
            </a:r>
          </a:p>
        </p:txBody>
      </p:sp>
      <p:sp>
        <p:nvSpPr>
          <p:cNvPr id="26" name="テキスト ボックス 606">
            <a:extLst>
              <a:ext uri="{FF2B5EF4-FFF2-40B4-BE49-F238E27FC236}">
                <a16:creationId xmlns:a16="http://schemas.microsoft.com/office/drawing/2014/main" id="{6EF0281A-C9A0-49A5-9030-B3178F39BBC6}"/>
              </a:ext>
            </a:extLst>
          </p:cNvPr>
          <p:cNvSpPr txBox="1"/>
          <p:nvPr/>
        </p:nvSpPr>
        <p:spPr>
          <a:xfrm>
            <a:off x="6483985" y="4942144"/>
            <a:ext cx="1352550" cy="2310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오일 펌프에서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오일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テキスト ボックス 607">
            <a:extLst>
              <a:ext uri="{FF2B5EF4-FFF2-40B4-BE49-F238E27FC236}">
                <a16:creationId xmlns:a16="http://schemas.microsoft.com/office/drawing/2014/main" id="{8F43F351-444A-45DC-A801-C8EB55C2E828}"/>
              </a:ext>
            </a:extLst>
          </p:cNvPr>
          <p:cNvSpPr txBox="1"/>
          <p:nvPr/>
        </p:nvSpPr>
        <p:spPr>
          <a:xfrm>
            <a:off x="5619114" y="5113483"/>
            <a:ext cx="109156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엔진 오일 쿨러</a:t>
            </a:r>
          </a:p>
        </p:txBody>
      </p:sp>
    </p:spTree>
    <p:extLst>
      <p:ext uri="{BB962C8B-B14F-4D97-AF65-F5344CB8AC3E}">
        <p14:creationId xmlns:p14="http://schemas.microsoft.com/office/powerpoint/2010/main" val="72348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디젤 엔진의 구조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전기회로의 예시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89" y="1297693"/>
            <a:ext cx="3902809" cy="4779256"/>
          </a:xfrm>
          <a:prstGeom prst="rect">
            <a:avLst/>
          </a:prstGeom>
        </p:spPr>
      </p:pic>
      <p:sp>
        <p:nvSpPr>
          <p:cNvPr id="8" name="テキスト ボックス 608">
            <a:extLst>
              <a:ext uri="{FF2B5EF4-FFF2-40B4-BE49-F238E27FC236}">
                <a16:creationId xmlns:a16="http://schemas.microsoft.com/office/drawing/2014/main" id="{12DBF104-3377-4E8F-95CA-8DB0A1062E84}"/>
              </a:ext>
            </a:extLst>
          </p:cNvPr>
          <p:cNvSpPr txBox="1"/>
          <p:nvPr/>
        </p:nvSpPr>
        <p:spPr>
          <a:xfrm>
            <a:off x="3614550" y="1555593"/>
            <a:ext cx="272415" cy="96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작업등</a:t>
            </a:r>
          </a:p>
        </p:txBody>
      </p:sp>
      <p:sp>
        <p:nvSpPr>
          <p:cNvPr id="9" name="テキスト ボックス 609">
            <a:extLst>
              <a:ext uri="{FF2B5EF4-FFF2-40B4-BE49-F238E27FC236}">
                <a16:creationId xmlns:a16="http://schemas.microsoft.com/office/drawing/2014/main" id="{996C25C9-DE8B-4EDA-9771-93025DD151E4}"/>
              </a:ext>
            </a:extLst>
          </p:cNvPr>
          <p:cNvSpPr txBox="1"/>
          <p:nvPr/>
        </p:nvSpPr>
        <p:spPr>
          <a:xfrm>
            <a:off x="4695825" y="1420656"/>
            <a:ext cx="272415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혼</a:t>
            </a:r>
          </a:p>
        </p:txBody>
      </p:sp>
      <p:sp>
        <p:nvSpPr>
          <p:cNvPr id="10" name="テキスト ボックス 610">
            <a:extLst>
              <a:ext uri="{FF2B5EF4-FFF2-40B4-BE49-F238E27FC236}">
                <a16:creationId xmlns:a16="http://schemas.microsoft.com/office/drawing/2014/main" id="{1C987812-361D-4917-8659-74ED6C12850C}"/>
              </a:ext>
            </a:extLst>
          </p:cNvPr>
          <p:cNvSpPr txBox="1"/>
          <p:nvPr/>
        </p:nvSpPr>
        <p:spPr>
          <a:xfrm>
            <a:off x="5121275" y="1989934"/>
            <a:ext cx="590550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혼 스위치</a:t>
            </a:r>
          </a:p>
        </p:txBody>
      </p:sp>
      <p:sp>
        <p:nvSpPr>
          <p:cNvPr id="11" name="テキスト ボックス 611">
            <a:extLst>
              <a:ext uri="{FF2B5EF4-FFF2-40B4-BE49-F238E27FC236}">
                <a16:creationId xmlns:a16="http://schemas.microsoft.com/office/drawing/2014/main" id="{6499F5DA-FB3A-4C0A-B4FB-A2A18447D784}"/>
              </a:ext>
            </a:extLst>
          </p:cNvPr>
          <p:cNvSpPr txBox="1"/>
          <p:nvPr/>
        </p:nvSpPr>
        <p:spPr>
          <a:xfrm>
            <a:off x="5262564" y="2189084"/>
            <a:ext cx="4635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혼 릴레이</a:t>
            </a:r>
          </a:p>
        </p:txBody>
      </p:sp>
      <p:sp>
        <p:nvSpPr>
          <p:cNvPr id="13" name="テキスト ボックス 612">
            <a:extLst>
              <a:ext uri="{FF2B5EF4-FFF2-40B4-BE49-F238E27FC236}">
                <a16:creationId xmlns:a16="http://schemas.microsoft.com/office/drawing/2014/main" id="{A05FF013-EFBC-44F2-95A6-0DD26B315606}"/>
              </a:ext>
            </a:extLst>
          </p:cNvPr>
          <p:cNvSpPr txBox="1"/>
          <p:nvPr/>
        </p:nvSpPr>
        <p:spPr>
          <a:xfrm>
            <a:off x="5911850" y="1603692"/>
            <a:ext cx="636588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오일 필터</a:t>
            </a:r>
          </a:p>
        </p:txBody>
      </p:sp>
      <p:sp>
        <p:nvSpPr>
          <p:cNvPr id="14" name="テキスト ボックス 613">
            <a:extLst>
              <a:ext uri="{FF2B5EF4-FFF2-40B4-BE49-F238E27FC236}">
                <a16:creationId xmlns:a16="http://schemas.microsoft.com/office/drawing/2014/main" id="{4E1DAC82-FBB6-4BD5-A143-4AD073A7E4FB}"/>
              </a:ext>
            </a:extLst>
          </p:cNvPr>
          <p:cNvSpPr txBox="1"/>
          <p:nvPr/>
        </p:nvSpPr>
        <p:spPr>
          <a:xfrm>
            <a:off x="2744787" y="2114233"/>
            <a:ext cx="217488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미등</a:t>
            </a:r>
          </a:p>
        </p:txBody>
      </p:sp>
      <p:sp>
        <p:nvSpPr>
          <p:cNvPr id="15" name="テキスト ボックス 614">
            <a:extLst>
              <a:ext uri="{FF2B5EF4-FFF2-40B4-BE49-F238E27FC236}">
                <a16:creationId xmlns:a16="http://schemas.microsoft.com/office/drawing/2014/main" id="{95F985AB-F640-46FD-8D09-CBFD04444F7C}"/>
              </a:ext>
            </a:extLst>
          </p:cNvPr>
          <p:cNvSpPr txBox="1"/>
          <p:nvPr/>
        </p:nvSpPr>
        <p:spPr>
          <a:xfrm>
            <a:off x="3485779" y="2369028"/>
            <a:ext cx="286121" cy="96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전조등</a:t>
            </a:r>
          </a:p>
        </p:txBody>
      </p:sp>
      <p:sp>
        <p:nvSpPr>
          <p:cNvPr id="16" name="テキスト ボックス 615">
            <a:extLst>
              <a:ext uri="{FF2B5EF4-FFF2-40B4-BE49-F238E27FC236}">
                <a16:creationId xmlns:a16="http://schemas.microsoft.com/office/drawing/2014/main" id="{72C8C762-D2B9-4223-8EF4-A02B669D517E}"/>
              </a:ext>
            </a:extLst>
          </p:cNvPr>
          <p:cNvSpPr txBox="1"/>
          <p:nvPr/>
        </p:nvSpPr>
        <p:spPr>
          <a:xfrm>
            <a:off x="5640811" y="2966721"/>
            <a:ext cx="696913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경고등</a:t>
            </a:r>
          </a:p>
        </p:txBody>
      </p:sp>
      <p:sp>
        <p:nvSpPr>
          <p:cNvPr id="17" name="テキスト ボックス 616">
            <a:extLst>
              <a:ext uri="{FF2B5EF4-FFF2-40B4-BE49-F238E27FC236}">
                <a16:creationId xmlns:a16="http://schemas.microsoft.com/office/drawing/2014/main" id="{E50A50E0-3D5A-495D-B7B5-0E9296785A74}"/>
              </a:ext>
            </a:extLst>
          </p:cNvPr>
          <p:cNvSpPr txBox="1"/>
          <p:nvPr/>
        </p:nvSpPr>
        <p:spPr>
          <a:xfrm>
            <a:off x="4324349" y="3012200"/>
            <a:ext cx="495301" cy="125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패널 램프</a:t>
            </a:r>
          </a:p>
        </p:txBody>
      </p:sp>
      <p:sp>
        <p:nvSpPr>
          <p:cNvPr id="18" name="テキスト ボックス 617">
            <a:extLst>
              <a:ext uri="{FF2B5EF4-FFF2-40B4-BE49-F238E27FC236}">
                <a16:creationId xmlns:a16="http://schemas.microsoft.com/office/drawing/2014/main" id="{29CD82E2-D933-435B-8604-E282764B420F}"/>
              </a:ext>
            </a:extLst>
          </p:cNvPr>
          <p:cNvSpPr txBox="1"/>
          <p:nvPr/>
        </p:nvSpPr>
        <p:spPr>
          <a:xfrm>
            <a:off x="4967289" y="3304376"/>
            <a:ext cx="59055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램프 스위치</a:t>
            </a:r>
          </a:p>
        </p:txBody>
      </p:sp>
      <p:sp>
        <p:nvSpPr>
          <p:cNvPr id="19" name="テキスト ボックス 618">
            <a:extLst>
              <a:ext uri="{FF2B5EF4-FFF2-40B4-BE49-F238E27FC236}">
                <a16:creationId xmlns:a16="http://schemas.microsoft.com/office/drawing/2014/main" id="{CB471FF5-42DD-4484-829A-DC2581361F46}"/>
              </a:ext>
            </a:extLst>
          </p:cNvPr>
          <p:cNvSpPr txBox="1"/>
          <p:nvPr/>
        </p:nvSpPr>
        <p:spPr>
          <a:xfrm>
            <a:off x="2908882" y="3121051"/>
            <a:ext cx="534987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히터 플러그</a:t>
            </a:r>
          </a:p>
        </p:txBody>
      </p:sp>
      <p:sp>
        <p:nvSpPr>
          <p:cNvPr id="20" name="テキスト ボックス 619">
            <a:extLst>
              <a:ext uri="{FF2B5EF4-FFF2-40B4-BE49-F238E27FC236}">
                <a16:creationId xmlns:a16="http://schemas.microsoft.com/office/drawing/2014/main" id="{9AAC6E99-D994-4BCB-BE69-410B4A1FB039}"/>
              </a:ext>
            </a:extLst>
          </p:cNvPr>
          <p:cNvSpPr txBox="1"/>
          <p:nvPr/>
        </p:nvSpPr>
        <p:spPr>
          <a:xfrm>
            <a:off x="2981960" y="3635349"/>
            <a:ext cx="66294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히터 시그널</a:t>
            </a:r>
          </a:p>
        </p:txBody>
      </p:sp>
      <p:sp>
        <p:nvSpPr>
          <p:cNvPr id="21" name="テキスト ボックス 620">
            <a:extLst>
              <a:ext uri="{FF2B5EF4-FFF2-40B4-BE49-F238E27FC236}">
                <a16:creationId xmlns:a16="http://schemas.microsoft.com/office/drawing/2014/main" id="{A1B46DE2-5111-4914-AE72-642C4BF9B2CD}"/>
              </a:ext>
            </a:extLst>
          </p:cNvPr>
          <p:cNvSpPr txBox="1"/>
          <p:nvPr/>
        </p:nvSpPr>
        <p:spPr>
          <a:xfrm>
            <a:off x="5332041" y="3838106"/>
            <a:ext cx="617539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퓨즈박스</a:t>
            </a:r>
          </a:p>
        </p:txBody>
      </p:sp>
      <p:sp>
        <p:nvSpPr>
          <p:cNvPr id="22" name="テキスト ボックス 621">
            <a:extLst>
              <a:ext uri="{FF2B5EF4-FFF2-40B4-BE49-F238E27FC236}">
                <a16:creationId xmlns:a16="http://schemas.microsoft.com/office/drawing/2014/main" id="{2C98B0AE-EA87-4E67-A3A8-AF98058BF893}"/>
              </a:ext>
            </a:extLst>
          </p:cNvPr>
          <p:cNvSpPr txBox="1"/>
          <p:nvPr/>
        </p:nvSpPr>
        <p:spPr>
          <a:xfrm>
            <a:off x="3644900" y="4008919"/>
            <a:ext cx="612775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안전 릴레이</a:t>
            </a:r>
          </a:p>
        </p:txBody>
      </p:sp>
      <p:sp>
        <p:nvSpPr>
          <p:cNvPr id="23" name="テキスト ボックス 622">
            <a:extLst>
              <a:ext uri="{FF2B5EF4-FFF2-40B4-BE49-F238E27FC236}">
                <a16:creationId xmlns:a16="http://schemas.microsoft.com/office/drawing/2014/main" id="{EB11832A-2A94-4CCF-BC0D-B15026B1B0A7}"/>
              </a:ext>
            </a:extLst>
          </p:cNvPr>
          <p:cNvSpPr txBox="1"/>
          <p:nvPr/>
        </p:nvSpPr>
        <p:spPr>
          <a:xfrm>
            <a:off x="4480832" y="3968746"/>
            <a:ext cx="466725" cy="1066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시동스위치</a:t>
            </a:r>
          </a:p>
        </p:txBody>
      </p:sp>
      <p:sp>
        <p:nvSpPr>
          <p:cNvPr id="24" name="テキスト ボックス 623">
            <a:extLst>
              <a:ext uri="{FF2B5EF4-FFF2-40B4-BE49-F238E27FC236}">
                <a16:creationId xmlns:a16="http://schemas.microsoft.com/office/drawing/2014/main" id="{13165EF1-A8D7-4058-8308-A1C39126FB79}"/>
              </a:ext>
            </a:extLst>
          </p:cNvPr>
          <p:cNvSpPr txBox="1"/>
          <p:nvPr/>
        </p:nvSpPr>
        <p:spPr>
          <a:xfrm>
            <a:off x="3748896" y="4791156"/>
            <a:ext cx="39497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시동모터</a:t>
            </a:r>
          </a:p>
        </p:txBody>
      </p:sp>
      <p:sp>
        <p:nvSpPr>
          <p:cNvPr id="25" name="テキスト ボックス 624">
            <a:extLst>
              <a:ext uri="{FF2B5EF4-FFF2-40B4-BE49-F238E27FC236}">
                <a16:creationId xmlns:a16="http://schemas.microsoft.com/office/drawing/2014/main" id="{4D8D7EC5-D807-4B8F-98DC-F18D4B0864E6}"/>
              </a:ext>
            </a:extLst>
          </p:cNvPr>
          <p:cNvSpPr txBox="1"/>
          <p:nvPr/>
        </p:nvSpPr>
        <p:spPr>
          <a:xfrm>
            <a:off x="5506111" y="4092885"/>
            <a:ext cx="506414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레귤레이터</a:t>
            </a:r>
          </a:p>
        </p:txBody>
      </p:sp>
      <p:sp>
        <p:nvSpPr>
          <p:cNvPr id="26" name="テキスト ボックス 625">
            <a:extLst>
              <a:ext uri="{FF2B5EF4-FFF2-40B4-BE49-F238E27FC236}">
                <a16:creationId xmlns:a16="http://schemas.microsoft.com/office/drawing/2014/main" id="{510D3E55-87F5-445C-80D5-F038C2B2EF45}"/>
              </a:ext>
            </a:extLst>
          </p:cNvPr>
          <p:cNvSpPr txBox="1"/>
          <p:nvPr/>
        </p:nvSpPr>
        <p:spPr>
          <a:xfrm>
            <a:off x="5157788" y="4458873"/>
            <a:ext cx="30681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전류계</a:t>
            </a:r>
          </a:p>
        </p:txBody>
      </p:sp>
      <p:sp>
        <p:nvSpPr>
          <p:cNvPr id="27" name="テキスト ボックス 626">
            <a:extLst>
              <a:ext uri="{FF2B5EF4-FFF2-40B4-BE49-F238E27FC236}">
                <a16:creationId xmlns:a16="http://schemas.microsoft.com/office/drawing/2014/main" id="{5D6E5BFD-7963-4A15-9212-EA9A0EDD316B}"/>
              </a:ext>
            </a:extLst>
          </p:cNvPr>
          <p:cNvSpPr txBox="1"/>
          <p:nvPr/>
        </p:nvSpPr>
        <p:spPr>
          <a:xfrm>
            <a:off x="5501349" y="4821229"/>
            <a:ext cx="420952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충전 발전기</a:t>
            </a:r>
          </a:p>
        </p:txBody>
      </p:sp>
      <p:sp>
        <p:nvSpPr>
          <p:cNvPr id="28" name="テキスト ボックス 627">
            <a:extLst>
              <a:ext uri="{FF2B5EF4-FFF2-40B4-BE49-F238E27FC236}">
                <a16:creationId xmlns:a16="http://schemas.microsoft.com/office/drawing/2014/main" id="{246591FD-EFA6-4EFD-A911-13C446B0B731}"/>
              </a:ext>
            </a:extLst>
          </p:cNvPr>
          <p:cNvSpPr txBox="1"/>
          <p:nvPr/>
        </p:nvSpPr>
        <p:spPr>
          <a:xfrm>
            <a:off x="4284389" y="4980934"/>
            <a:ext cx="547643" cy="1849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배터리 릴레이 스위치</a:t>
            </a:r>
          </a:p>
        </p:txBody>
      </p:sp>
      <p:sp>
        <p:nvSpPr>
          <p:cNvPr id="29" name="テキスト ボックス 628">
            <a:extLst>
              <a:ext uri="{FF2B5EF4-FFF2-40B4-BE49-F238E27FC236}">
                <a16:creationId xmlns:a16="http://schemas.microsoft.com/office/drawing/2014/main" id="{C7C30030-2692-4F43-805E-05FEFC2A5DCC}"/>
              </a:ext>
            </a:extLst>
          </p:cNvPr>
          <p:cNvSpPr txBox="1"/>
          <p:nvPr/>
        </p:nvSpPr>
        <p:spPr>
          <a:xfrm>
            <a:off x="4745990" y="5912632"/>
            <a:ext cx="3492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배터리</a:t>
            </a:r>
          </a:p>
        </p:txBody>
      </p:sp>
    </p:spTree>
    <p:extLst>
      <p:ext uri="{BB962C8B-B14F-4D97-AF65-F5344CB8AC3E}">
        <p14:creationId xmlns:p14="http://schemas.microsoft.com/office/powerpoint/2010/main" val="3958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연료</a:t>
            </a:r>
            <a:r>
              <a:rPr lang="en-US" altLang="ko-KR" sz="2400">
                <a:latin typeface="+mn-ea"/>
                <a:ea typeface="+mn-ea"/>
              </a:rPr>
              <a:t>·</a:t>
            </a:r>
            <a:r>
              <a:rPr lang="ko-KR" altLang="en-US" sz="2400">
                <a:latin typeface="+mn-ea"/>
                <a:ea typeface="+mn-ea"/>
              </a:rPr>
              <a:t>엔진 오일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o-KR" altLang="en-US" sz="2000">
                <a:latin typeface="+mn-ea"/>
              </a:rPr>
              <a:t>엔진 오일은 다음과 같은 작용을 한다</a:t>
            </a:r>
            <a:r>
              <a:rPr lang="en-US" altLang="ko-KR" sz="2000">
                <a:latin typeface="+mn-ea"/>
              </a:rPr>
              <a:t>.</a:t>
            </a: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① 윤활작용</a:t>
            </a: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② 냉각작용</a:t>
            </a: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③ 밀봉작용</a:t>
            </a: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④ 청소작용</a:t>
            </a: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⑤ 방청작용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ko-KR" altLang="en-US" sz="2000">
                <a:latin typeface="+mn-ea"/>
              </a:rPr>
              <a:t>다양한 명칭의 엔진 오일이 있지만</a:t>
            </a:r>
            <a:r>
              <a:rPr lang="en-US" altLang="ko-KR" sz="2000">
                <a:latin typeface="+mn-ea"/>
              </a:rPr>
              <a:t>, </a:t>
            </a:r>
            <a:r>
              <a:rPr lang="ko-KR" altLang="en-US" sz="2000">
                <a:latin typeface="+mn-ea"/>
              </a:rPr>
              <a:t>건설기계의 사용설명서 등에서 </a:t>
            </a:r>
            <a:r>
              <a:rPr lang="ko-KR" altLang="en-US" sz="2000">
                <a:solidFill>
                  <a:srgbClr val="FF0000"/>
                </a:solidFill>
                <a:latin typeface="+mn-ea"/>
              </a:rPr>
              <a:t>지정된 규격의 오일을 사용</a:t>
            </a:r>
            <a:r>
              <a:rPr lang="ko-KR" altLang="en-US" sz="2000">
                <a:latin typeface="+mn-ea"/>
              </a:rPr>
              <a:t>해야 한다</a:t>
            </a:r>
            <a:r>
              <a:rPr lang="en-US" altLang="ko-KR" sz="2000">
                <a:latin typeface="+mn-ea"/>
              </a:rPr>
              <a:t>.</a:t>
            </a:r>
            <a:endParaRPr lang="ko-KR" altLang="en-US" sz="2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유압장치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257F885-B1EF-41D3-907C-583C82D7A182}"/>
              </a:ext>
            </a:extLst>
          </p:cNvPr>
          <p:cNvSpPr txBox="1"/>
          <p:nvPr/>
        </p:nvSpPr>
        <p:spPr>
          <a:xfrm>
            <a:off x="2452759" y="1913563"/>
            <a:ext cx="976241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고압 작동유</a:t>
            </a: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7DBDDD8A-825A-4538-AD5D-DC4F9CFDAAAA}"/>
              </a:ext>
            </a:extLst>
          </p:cNvPr>
          <p:cNvSpPr txBox="1"/>
          <p:nvPr/>
        </p:nvSpPr>
        <p:spPr>
          <a:xfrm>
            <a:off x="920412" y="3311493"/>
            <a:ext cx="631197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1B45521E-E05D-47DA-BA83-D450866A559C}"/>
              </a:ext>
            </a:extLst>
          </p:cNvPr>
          <p:cNvSpPr txBox="1"/>
          <p:nvPr/>
        </p:nvSpPr>
        <p:spPr>
          <a:xfrm>
            <a:off x="1930907" y="3074561"/>
            <a:ext cx="132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유압 펌프</a:t>
            </a:r>
          </a:p>
          <a:p>
            <a:pPr algn="just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작동유를 고압으로 배출한다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4A64460A-94E2-4095-B1B8-31FFD522F3BE}"/>
              </a:ext>
            </a:extLst>
          </p:cNvPr>
          <p:cNvSpPr txBox="1"/>
          <p:nvPr/>
        </p:nvSpPr>
        <p:spPr>
          <a:xfrm>
            <a:off x="3787925" y="1913563"/>
            <a:ext cx="133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유압제어밸브</a:t>
            </a:r>
          </a:p>
          <a:p>
            <a:pPr algn="l" rtl="0"/>
            <a:r>
              <a:rPr lang="en-US" altLang="ko-KR" sz="12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작동유의 압력</a:t>
            </a:r>
            <a:r>
              <a:rPr lang="en-US" altLang="ko-KR" sz="12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유량 방향을 제어한다</a:t>
            </a:r>
            <a:r>
              <a:rPr lang="en-US" altLang="ko-KR" sz="12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E9FA4843-D1CC-4891-B35D-FA2E212B4EBB}"/>
              </a:ext>
            </a:extLst>
          </p:cNvPr>
          <p:cNvSpPr txBox="1"/>
          <p:nvPr/>
        </p:nvSpPr>
        <p:spPr>
          <a:xfrm>
            <a:off x="5459866" y="1873324"/>
            <a:ext cx="1113800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고압 작동유</a:t>
            </a: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70D7205B-4BCF-45FB-9D41-52AD26219D18}"/>
              </a:ext>
            </a:extLst>
          </p:cNvPr>
          <p:cNvSpPr txBox="1"/>
          <p:nvPr/>
        </p:nvSpPr>
        <p:spPr>
          <a:xfrm>
            <a:off x="4555895" y="2894397"/>
            <a:ext cx="233665" cy="928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저압 작동유</a:t>
            </a:r>
          </a:p>
        </p:txBody>
      </p:sp>
      <p:sp>
        <p:nvSpPr>
          <p:cNvPr id="14" name="テキスト ボックス 636">
            <a:extLst>
              <a:ext uri="{FF2B5EF4-FFF2-40B4-BE49-F238E27FC236}">
                <a16:creationId xmlns:a16="http://schemas.microsoft.com/office/drawing/2014/main" id="{43EB7D0D-FF96-430B-8DC9-8795493D9298}"/>
              </a:ext>
            </a:extLst>
          </p:cNvPr>
          <p:cNvSpPr txBox="1"/>
          <p:nvPr/>
        </p:nvSpPr>
        <p:spPr>
          <a:xfrm>
            <a:off x="2732379" y="4695264"/>
            <a:ext cx="848171" cy="23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저압 작동유</a:t>
            </a:r>
          </a:p>
        </p:txBody>
      </p:sp>
      <p:sp>
        <p:nvSpPr>
          <p:cNvPr id="15" name="テキスト ボックス 637">
            <a:extLst>
              <a:ext uri="{FF2B5EF4-FFF2-40B4-BE49-F238E27FC236}">
                <a16:creationId xmlns:a16="http://schemas.microsoft.com/office/drawing/2014/main" id="{6B7764A4-8DB2-4513-933C-1BAF3CE750AD}"/>
              </a:ext>
            </a:extLst>
          </p:cNvPr>
          <p:cNvSpPr txBox="1"/>
          <p:nvPr/>
        </p:nvSpPr>
        <p:spPr>
          <a:xfrm>
            <a:off x="5534229" y="4717749"/>
            <a:ext cx="848171" cy="23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저압 작동유</a:t>
            </a:r>
          </a:p>
        </p:txBody>
      </p:sp>
      <p:sp>
        <p:nvSpPr>
          <p:cNvPr id="16" name="テキスト ボックス 639">
            <a:extLst>
              <a:ext uri="{FF2B5EF4-FFF2-40B4-BE49-F238E27FC236}">
                <a16:creationId xmlns:a16="http://schemas.microsoft.com/office/drawing/2014/main" id="{3DA10E7D-2E92-49F3-AA6B-C059193C0ACE}"/>
              </a:ext>
            </a:extLst>
          </p:cNvPr>
          <p:cNvSpPr txBox="1"/>
          <p:nvPr/>
        </p:nvSpPr>
        <p:spPr>
          <a:xfrm>
            <a:off x="5683516" y="3076730"/>
            <a:ext cx="1397768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유압구동장치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rtl="0"/>
            <a:r>
              <a:rPr lang="en-US" altLang="ko-KR" sz="12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유압을 기계 에너지로 변환한다</a:t>
            </a:r>
            <a:r>
              <a:rPr lang="en-US" altLang="ko-KR" sz="12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40">
            <a:extLst>
              <a:ext uri="{FF2B5EF4-FFF2-40B4-BE49-F238E27FC236}">
                <a16:creationId xmlns:a16="http://schemas.microsoft.com/office/drawing/2014/main" id="{FA05F11E-0897-4E8F-B086-04A81A0C9C8D}"/>
              </a:ext>
            </a:extLst>
          </p:cNvPr>
          <p:cNvSpPr txBox="1"/>
          <p:nvPr/>
        </p:nvSpPr>
        <p:spPr>
          <a:xfrm>
            <a:off x="7457554" y="3074560"/>
            <a:ext cx="825210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일</a:t>
            </a:r>
          </a:p>
          <a:p>
            <a:pPr algn="just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크기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속도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방향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41">
            <a:extLst>
              <a:ext uri="{FF2B5EF4-FFF2-40B4-BE49-F238E27FC236}">
                <a16:creationId xmlns:a16="http://schemas.microsoft.com/office/drawing/2014/main" id="{CA36B846-CCE5-4DC8-9A10-50E2D1D070BD}"/>
              </a:ext>
            </a:extLst>
          </p:cNvPr>
          <p:cNvSpPr txBox="1"/>
          <p:nvPr/>
        </p:nvSpPr>
        <p:spPr>
          <a:xfrm>
            <a:off x="3897577" y="4366056"/>
            <a:ext cx="1118479" cy="5856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작동유탱크</a:t>
            </a: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 부속기기</a:t>
            </a: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 펌프 ①기어 펌프 ②피스톤 펌프 사축식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사판식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1" y="1344866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45180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사축식                                                        사판식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15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6270" y="330760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기어 펌프 작동 원리의 개요</a:t>
            </a: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4045B5C2-BD1C-4216-BC37-18114E3D187B}"/>
              </a:ext>
            </a:extLst>
          </p:cNvPr>
          <p:cNvSpPr txBox="1"/>
          <p:nvPr/>
        </p:nvSpPr>
        <p:spPr>
          <a:xfrm>
            <a:off x="2397641" y="1769173"/>
            <a:ext cx="178059" cy="970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작동유 흡입구</a:t>
            </a: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9767FE6A-57A7-4F6B-949C-48756F09260C}"/>
              </a:ext>
            </a:extLst>
          </p:cNvPr>
          <p:cNvSpPr txBox="1"/>
          <p:nvPr/>
        </p:nvSpPr>
        <p:spPr>
          <a:xfrm>
            <a:off x="6643211" y="1769303"/>
            <a:ext cx="178059" cy="970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작동유 토출구</a:t>
            </a:r>
          </a:p>
        </p:txBody>
      </p:sp>
      <p:sp>
        <p:nvSpPr>
          <p:cNvPr id="16" name="テキスト ボックス 642">
            <a:extLst>
              <a:ext uri="{FF2B5EF4-FFF2-40B4-BE49-F238E27FC236}">
                <a16:creationId xmlns:a16="http://schemas.microsoft.com/office/drawing/2014/main" id="{CB484862-FB86-4FC4-B180-14147D182586}"/>
              </a:ext>
            </a:extLst>
          </p:cNvPr>
          <p:cNvSpPr txBox="1"/>
          <p:nvPr/>
        </p:nvSpPr>
        <p:spPr>
          <a:xfrm>
            <a:off x="1480066" y="3987768"/>
            <a:ext cx="731505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구동 플랜지</a:t>
            </a:r>
          </a:p>
        </p:txBody>
      </p:sp>
      <p:sp>
        <p:nvSpPr>
          <p:cNvPr id="17" name="テキスト ボックス 643">
            <a:extLst>
              <a:ext uri="{FF2B5EF4-FFF2-40B4-BE49-F238E27FC236}">
                <a16:creationId xmlns:a16="http://schemas.microsoft.com/office/drawing/2014/main" id="{9A04384A-5127-43CC-9717-770EF0243B95}"/>
              </a:ext>
            </a:extLst>
          </p:cNvPr>
          <p:cNvSpPr txBox="1"/>
          <p:nvPr/>
        </p:nvSpPr>
        <p:spPr>
          <a:xfrm>
            <a:off x="1333168" y="4208780"/>
            <a:ext cx="197920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축</a:t>
            </a:r>
          </a:p>
        </p:txBody>
      </p:sp>
      <p:sp>
        <p:nvSpPr>
          <p:cNvPr id="18" name="テキスト ボックス 644">
            <a:extLst>
              <a:ext uri="{FF2B5EF4-FFF2-40B4-BE49-F238E27FC236}">
                <a16:creationId xmlns:a16="http://schemas.microsoft.com/office/drawing/2014/main" id="{7C9418D7-F53E-4105-8D20-E837444C9D3A}"/>
              </a:ext>
            </a:extLst>
          </p:cNvPr>
          <p:cNvSpPr txBox="1"/>
          <p:nvPr/>
        </p:nvSpPr>
        <p:spPr>
          <a:xfrm>
            <a:off x="2448316" y="3942676"/>
            <a:ext cx="952808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실린더 블록</a:t>
            </a:r>
          </a:p>
        </p:txBody>
      </p:sp>
      <p:sp>
        <p:nvSpPr>
          <p:cNvPr id="19" name="テキスト ボックス 645">
            <a:extLst>
              <a:ext uri="{FF2B5EF4-FFF2-40B4-BE49-F238E27FC236}">
                <a16:creationId xmlns:a16="http://schemas.microsoft.com/office/drawing/2014/main" id="{D9C479E8-5F7B-4B8A-B49B-7EE8CB386F5D}"/>
              </a:ext>
            </a:extLst>
          </p:cNvPr>
          <p:cNvSpPr txBox="1"/>
          <p:nvPr/>
        </p:nvSpPr>
        <p:spPr>
          <a:xfrm>
            <a:off x="2255408" y="5676148"/>
            <a:ext cx="457200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피스톤</a:t>
            </a:r>
          </a:p>
        </p:txBody>
      </p:sp>
      <p:sp>
        <p:nvSpPr>
          <p:cNvPr id="20" name="テキスト ボックス 646">
            <a:extLst>
              <a:ext uri="{FF2B5EF4-FFF2-40B4-BE49-F238E27FC236}">
                <a16:creationId xmlns:a16="http://schemas.microsoft.com/office/drawing/2014/main" id="{06B8F8E8-32C5-448A-95BE-BE03BE696435}"/>
              </a:ext>
            </a:extLst>
          </p:cNvPr>
          <p:cNvSpPr txBox="1"/>
          <p:nvPr/>
        </p:nvSpPr>
        <p:spPr>
          <a:xfrm>
            <a:off x="3451963" y="4670891"/>
            <a:ext cx="38639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</a:p>
        </p:txBody>
      </p:sp>
      <p:sp>
        <p:nvSpPr>
          <p:cNvPr id="21" name="テキスト ボックス 647">
            <a:extLst>
              <a:ext uri="{FF2B5EF4-FFF2-40B4-BE49-F238E27FC236}">
                <a16:creationId xmlns:a16="http://schemas.microsoft.com/office/drawing/2014/main" id="{98612CBF-9137-4469-9AB1-86AD5CBDDBF5}"/>
              </a:ext>
            </a:extLst>
          </p:cNvPr>
          <p:cNvSpPr txBox="1"/>
          <p:nvPr/>
        </p:nvSpPr>
        <p:spPr>
          <a:xfrm>
            <a:off x="3979809" y="4588259"/>
            <a:ext cx="38639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</a:p>
        </p:txBody>
      </p:sp>
      <p:sp>
        <p:nvSpPr>
          <p:cNvPr id="22" name="テキスト ボックス 648">
            <a:extLst>
              <a:ext uri="{FF2B5EF4-FFF2-40B4-BE49-F238E27FC236}">
                <a16:creationId xmlns:a16="http://schemas.microsoft.com/office/drawing/2014/main" id="{3209E55A-9945-47AA-A366-BE72E81104EF}"/>
              </a:ext>
            </a:extLst>
          </p:cNvPr>
          <p:cNvSpPr txBox="1"/>
          <p:nvPr/>
        </p:nvSpPr>
        <p:spPr>
          <a:xfrm>
            <a:off x="3197094" y="5922989"/>
            <a:ext cx="3302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밸브판</a:t>
            </a:r>
          </a:p>
        </p:txBody>
      </p:sp>
      <p:sp>
        <p:nvSpPr>
          <p:cNvPr id="24" name="テキスト ボックス 644">
            <a:extLst>
              <a:ext uri="{FF2B5EF4-FFF2-40B4-BE49-F238E27FC236}">
                <a16:creationId xmlns:a16="http://schemas.microsoft.com/office/drawing/2014/main" id="{7AA05499-A251-4E64-9964-9846A990F2F1}"/>
              </a:ext>
            </a:extLst>
          </p:cNvPr>
          <p:cNvSpPr txBox="1"/>
          <p:nvPr/>
        </p:nvSpPr>
        <p:spPr>
          <a:xfrm>
            <a:off x="5909213" y="4174153"/>
            <a:ext cx="1102124" cy="181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실린더 블록</a:t>
            </a:r>
          </a:p>
        </p:txBody>
      </p:sp>
      <p:sp>
        <p:nvSpPr>
          <p:cNvPr id="25" name="テキスト ボックス 643">
            <a:extLst>
              <a:ext uri="{FF2B5EF4-FFF2-40B4-BE49-F238E27FC236}">
                <a16:creationId xmlns:a16="http://schemas.microsoft.com/office/drawing/2014/main" id="{B722F938-399D-4D4E-956A-464AF129C502}"/>
              </a:ext>
            </a:extLst>
          </p:cNvPr>
          <p:cNvSpPr txBox="1"/>
          <p:nvPr/>
        </p:nvSpPr>
        <p:spPr>
          <a:xfrm>
            <a:off x="4921656" y="4498674"/>
            <a:ext cx="197920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축</a:t>
            </a:r>
          </a:p>
        </p:txBody>
      </p:sp>
      <p:sp>
        <p:nvSpPr>
          <p:cNvPr id="26" name="テキスト ボックス 648">
            <a:extLst>
              <a:ext uri="{FF2B5EF4-FFF2-40B4-BE49-F238E27FC236}">
                <a16:creationId xmlns:a16="http://schemas.microsoft.com/office/drawing/2014/main" id="{73AF12BE-84A1-4377-8823-30FCEF83E927}"/>
              </a:ext>
            </a:extLst>
          </p:cNvPr>
          <p:cNvSpPr txBox="1"/>
          <p:nvPr/>
        </p:nvSpPr>
        <p:spPr>
          <a:xfrm>
            <a:off x="6945484" y="5765136"/>
            <a:ext cx="442945" cy="1137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 dirty="0" err="1">
                <a:effectLst/>
                <a:latin typeface="+mn-ea"/>
                <a:cs typeface="Times New Roman" panose="02020603050405020304" pitchFamily="18" charset="0"/>
              </a:rPr>
              <a:t>밸브판</a:t>
            </a:r>
            <a:endParaRPr lang="ko-KR" altLang="en-US" sz="1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645">
            <a:extLst>
              <a:ext uri="{FF2B5EF4-FFF2-40B4-BE49-F238E27FC236}">
                <a16:creationId xmlns:a16="http://schemas.microsoft.com/office/drawing/2014/main" id="{D26F9536-EC4C-4921-B84F-94474EEB239D}"/>
              </a:ext>
            </a:extLst>
          </p:cNvPr>
          <p:cNvSpPr txBox="1"/>
          <p:nvPr/>
        </p:nvSpPr>
        <p:spPr>
          <a:xfrm>
            <a:off x="5834856" y="566919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피스톤</a:t>
            </a:r>
          </a:p>
        </p:txBody>
      </p:sp>
      <p:sp>
        <p:nvSpPr>
          <p:cNvPr id="28" name="テキスト ボックス 646">
            <a:extLst>
              <a:ext uri="{FF2B5EF4-FFF2-40B4-BE49-F238E27FC236}">
                <a16:creationId xmlns:a16="http://schemas.microsoft.com/office/drawing/2014/main" id="{13E837D5-8D63-40B2-B73F-71287023AA16}"/>
              </a:ext>
            </a:extLst>
          </p:cNvPr>
          <p:cNvSpPr txBox="1"/>
          <p:nvPr/>
        </p:nvSpPr>
        <p:spPr>
          <a:xfrm>
            <a:off x="7120064" y="4526891"/>
            <a:ext cx="38639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</a:p>
        </p:txBody>
      </p:sp>
      <p:sp>
        <p:nvSpPr>
          <p:cNvPr id="29" name="テキスト ボックス 646">
            <a:extLst>
              <a:ext uri="{FF2B5EF4-FFF2-40B4-BE49-F238E27FC236}">
                <a16:creationId xmlns:a16="http://schemas.microsoft.com/office/drawing/2014/main" id="{FB03566E-D0B3-4148-99D8-5D839A36AE57}"/>
              </a:ext>
            </a:extLst>
          </p:cNvPr>
          <p:cNvSpPr txBox="1"/>
          <p:nvPr/>
        </p:nvSpPr>
        <p:spPr>
          <a:xfrm>
            <a:off x="7918490" y="4519457"/>
            <a:ext cx="433384" cy="1514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</a:p>
        </p:txBody>
      </p:sp>
      <p:sp>
        <p:nvSpPr>
          <p:cNvPr id="30" name="テキスト ボックス 645">
            <a:extLst>
              <a:ext uri="{FF2B5EF4-FFF2-40B4-BE49-F238E27FC236}">
                <a16:creationId xmlns:a16="http://schemas.microsoft.com/office/drawing/2014/main" id="{F9E2F601-88F9-487F-9E09-C753C4DD29C1}"/>
              </a:ext>
            </a:extLst>
          </p:cNvPr>
          <p:cNvSpPr txBox="1"/>
          <p:nvPr/>
        </p:nvSpPr>
        <p:spPr>
          <a:xfrm>
            <a:off x="4921657" y="5465106"/>
            <a:ext cx="410572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사판</a:t>
            </a: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1</a:t>
            </a:r>
            <a:r>
              <a:rPr lang="ko" altLang="en-US" sz="3200">
                <a:latin typeface="+mn-ea"/>
                <a:ea typeface="+mn-ea"/>
              </a:rPr>
              <a:t>장 차량계 건설기계에 관한 기초지식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작동유탱크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작동유탱크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콤비네이션 에어 </a:t>
            </a:r>
            <a:r>
              <a:rPr lang="ko-KR" altLang="en-US" sz="1100" dirty="0" err="1">
                <a:solidFill>
                  <a:prstClr val="black"/>
                </a:solidFill>
                <a:latin typeface="+mn-ea"/>
              </a:rPr>
              <a:t>브리더</a:t>
            </a:r>
            <a:endParaRPr lang="ko-KR" altLang="en-US" sz="11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7" y="2002551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940678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관로용 필터</a:t>
            </a:r>
          </a:p>
        </p:txBody>
      </p:sp>
      <p:sp>
        <p:nvSpPr>
          <p:cNvPr id="13" name="テキスト ボックス 660">
            <a:extLst>
              <a:ext uri="{FF2B5EF4-FFF2-40B4-BE49-F238E27FC236}">
                <a16:creationId xmlns:a16="http://schemas.microsoft.com/office/drawing/2014/main" id="{9DEA56B1-F1B8-4532-8A2F-7B666A24AB9D}"/>
              </a:ext>
            </a:extLst>
          </p:cNvPr>
          <p:cNvSpPr txBox="1"/>
          <p:nvPr/>
        </p:nvSpPr>
        <p:spPr>
          <a:xfrm>
            <a:off x="7213118" y="4736702"/>
            <a:ext cx="33020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출구</a:t>
            </a:r>
          </a:p>
        </p:txBody>
      </p:sp>
      <p:sp>
        <p:nvSpPr>
          <p:cNvPr id="14" name="テキスト ボックス 661">
            <a:extLst>
              <a:ext uri="{FF2B5EF4-FFF2-40B4-BE49-F238E27FC236}">
                <a16:creationId xmlns:a16="http://schemas.microsoft.com/office/drawing/2014/main" id="{68970315-240B-426A-AA8F-5A2F4F1604A9}"/>
              </a:ext>
            </a:extLst>
          </p:cNvPr>
          <p:cNvSpPr txBox="1"/>
          <p:nvPr/>
        </p:nvSpPr>
        <p:spPr>
          <a:xfrm>
            <a:off x="7021512" y="5030941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마그넷</a:t>
            </a:r>
          </a:p>
        </p:txBody>
      </p:sp>
      <p:sp>
        <p:nvSpPr>
          <p:cNvPr id="15" name="テキスト ボックス 662">
            <a:extLst>
              <a:ext uri="{FF2B5EF4-FFF2-40B4-BE49-F238E27FC236}">
                <a16:creationId xmlns:a16="http://schemas.microsoft.com/office/drawing/2014/main" id="{89019963-E9A5-43D6-9F06-31C2917B8BE7}"/>
              </a:ext>
            </a:extLst>
          </p:cNvPr>
          <p:cNvSpPr txBox="1"/>
          <p:nvPr/>
        </p:nvSpPr>
        <p:spPr>
          <a:xfrm>
            <a:off x="7016321" y="5250303"/>
            <a:ext cx="655933" cy="164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엘리먼트</a:t>
            </a:r>
          </a:p>
        </p:txBody>
      </p:sp>
      <p:sp>
        <p:nvSpPr>
          <p:cNvPr id="16" name="テキスト ボックス 663">
            <a:extLst>
              <a:ext uri="{FF2B5EF4-FFF2-40B4-BE49-F238E27FC236}">
                <a16:creationId xmlns:a16="http://schemas.microsoft.com/office/drawing/2014/main" id="{0F8A9718-967B-49B7-8FA9-8B07B265B42B}"/>
              </a:ext>
            </a:extLst>
          </p:cNvPr>
          <p:cNvSpPr txBox="1"/>
          <p:nvPr/>
        </p:nvSpPr>
        <p:spPr>
          <a:xfrm>
            <a:off x="6888989" y="1482096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캡</a:t>
            </a:r>
          </a:p>
        </p:txBody>
      </p:sp>
      <p:sp>
        <p:nvSpPr>
          <p:cNvPr id="17" name="テキスト ボックス 664">
            <a:extLst>
              <a:ext uri="{FF2B5EF4-FFF2-40B4-BE49-F238E27FC236}">
                <a16:creationId xmlns:a16="http://schemas.microsoft.com/office/drawing/2014/main" id="{9D7BD54B-5AB6-478F-9211-3777F46A98B2}"/>
              </a:ext>
            </a:extLst>
          </p:cNvPr>
          <p:cNvSpPr txBox="1"/>
          <p:nvPr/>
        </p:nvSpPr>
        <p:spPr>
          <a:xfrm>
            <a:off x="5706979" y="1499591"/>
            <a:ext cx="967417" cy="175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공기 여과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엘리먼트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65">
            <a:extLst>
              <a:ext uri="{FF2B5EF4-FFF2-40B4-BE49-F238E27FC236}">
                <a16:creationId xmlns:a16="http://schemas.microsoft.com/office/drawing/2014/main" id="{F3C56C90-E003-4142-8D55-8310B1CF9661}"/>
              </a:ext>
            </a:extLst>
          </p:cNvPr>
          <p:cNvSpPr txBox="1"/>
          <p:nvPr/>
        </p:nvSpPr>
        <p:spPr>
          <a:xfrm>
            <a:off x="6007614" y="2724149"/>
            <a:ext cx="228600" cy="9228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기름 여과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엘리먼트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666">
            <a:extLst>
              <a:ext uri="{FF2B5EF4-FFF2-40B4-BE49-F238E27FC236}">
                <a16:creationId xmlns:a16="http://schemas.microsoft.com/office/drawing/2014/main" id="{56F3F87E-B265-47F6-A759-13A08B6649B9}"/>
              </a:ext>
            </a:extLst>
          </p:cNvPr>
          <p:cNvSpPr txBox="1"/>
          <p:nvPr/>
        </p:nvSpPr>
        <p:spPr>
          <a:xfrm>
            <a:off x="1783660" y="2291736"/>
            <a:ext cx="107860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오일 레벨 게이지</a:t>
            </a:r>
          </a:p>
        </p:txBody>
      </p:sp>
      <p:sp>
        <p:nvSpPr>
          <p:cNvPr id="20" name="テキスト ボックス 667">
            <a:extLst>
              <a:ext uri="{FF2B5EF4-FFF2-40B4-BE49-F238E27FC236}">
                <a16:creationId xmlns:a16="http://schemas.microsoft.com/office/drawing/2014/main" id="{1A6593CE-A5A2-4E18-831F-FA8667F4CB52}"/>
              </a:ext>
            </a:extLst>
          </p:cNvPr>
          <p:cNvSpPr txBox="1"/>
          <p:nvPr/>
        </p:nvSpPr>
        <p:spPr>
          <a:xfrm>
            <a:off x="3995397" y="2457656"/>
            <a:ext cx="916656" cy="1179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에어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브리더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668">
            <a:extLst>
              <a:ext uri="{FF2B5EF4-FFF2-40B4-BE49-F238E27FC236}">
                <a16:creationId xmlns:a16="http://schemas.microsoft.com/office/drawing/2014/main" id="{F93994EE-D119-42F9-9C66-80DAF1AFBC3F}"/>
              </a:ext>
            </a:extLst>
          </p:cNvPr>
          <p:cNvSpPr txBox="1"/>
          <p:nvPr/>
        </p:nvSpPr>
        <p:spPr>
          <a:xfrm>
            <a:off x="2079087" y="2641860"/>
            <a:ext cx="487745" cy="18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필터</a:t>
            </a:r>
          </a:p>
        </p:txBody>
      </p:sp>
      <p:sp>
        <p:nvSpPr>
          <p:cNvPr id="22" name="テキスト ボックス 669">
            <a:extLst>
              <a:ext uri="{FF2B5EF4-FFF2-40B4-BE49-F238E27FC236}">
                <a16:creationId xmlns:a16="http://schemas.microsoft.com/office/drawing/2014/main" id="{58D0E322-8EF0-4F8E-A35D-B1359205929F}"/>
              </a:ext>
            </a:extLst>
          </p:cNvPr>
          <p:cNvSpPr txBox="1"/>
          <p:nvPr/>
        </p:nvSpPr>
        <p:spPr>
          <a:xfrm rot="20042738">
            <a:off x="1715065" y="3728037"/>
            <a:ext cx="45948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회로에서</a:t>
            </a:r>
          </a:p>
        </p:txBody>
      </p:sp>
      <p:sp>
        <p:nvSpPr>
          <p:cNvPr id="23" name="テキスト ボックス 670">
            <a:extLst>
              <a:ext uri="{FF2B5EF4-FFF2-40B4-BE49-F238E27FC236}">
                <a16:creationId xmlns:a16="http://schemas.microsoft.com/office/drawing/2014/main" id="{D9BE3FBA-CBEE-4BDA-8282-583BC128CB5B}"/>
              </a:ext>
            </a:extLst>
          </p:cNvPr>
          <p:cNvSpPr txBox="1"/>
          <p:nvPr/>
        </p:nvSpPr>
        <p:spPr>
          <a:xfrm>
            <a:off x="1074867" y="5584117"/>
            <a:ext cx="728953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조작 밸브에서</a:t>
            </a:r>
          </a:p>
        </p:txBody>
      </p:sp>
      <p:sp>
        <p:nvSpPr>
          <p:cNvPr id="24" name="テキスト ボックス 671">
            <a:extLst>
              <a:ext uri="{FF2B5EF4-FFF2-40B4-BE49-F238E27FC236}">
                <a16:creationId xmlns:a16="http://schemas.microsoft.com/office/drawing/2014/main" id="{1CFF4EDD-5163-45CF-B5AF-477D92D92399}"/>
              </a:ext>
            </a:extLst>
          </p:cNvPr>
          <p:cNvSpPr txBox="1"/>
          <p:nvPr/>
        </p:nvSpPr>
        <p:spPr>
          <a:xfrm>
            <a:off x="3398498" y="4131681"/>
            <a:ext cx="596899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스트레이너</a:t>
            </a:r>
          </a:p>
        </p:txBody>
      </p:sp>
      <p:sp>
        <p:nvSpPr>
          <p:cNvPr id="25" name="テキスト ボックス 672">
            <a:extLst>
              <a:ext uri="{FF2B5EF4-FFF2-40B4-BE49-F238E27FC236}">
                <a16:creationId xmlns:a16="http://schemas.microsoft.com/office/drawing/2014/main" id="{664F4D06-2E06-4EA7-8C56-2EBC5A0D268C}"/>
              </a:ext>
            </a:extLst>
          </p:cNvPr>
          <p:cNvSpPr txBox="1"/>
          <p:nvPr/>
        </p:nvSpPr>
        <p:spPr>
          <a:xfrm>
            <a:off x="3440111" y="5479342"/>
            <a:ext cx="541781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트랩</a:t>
            </a:r>
          </a:p>
        </p:txBody>
      </p:sp>
      <p:sp>
        <p:nvSpPr>
          <p:cNvPr id="26" name="テキスト ボックス 673">
            <a:extLst>
              <a:ext uri="{FF2B5EF4-FFF2-40B4-BE49-F238E27FC236}">
                <a16:creationId xmlns:a16="http://schemas.microsoft.com/office/drawing/2014/main" id="{B3D72E09-B922-489F-8E57-A0E1AD5611C5}"/>
              </a:ext>
            </a:extLst>
          </p:cNvPr>
          <p:cNvSpPr txBox="1"/>
          <p:nvPr/>
        </p:nvSpPr>
        <p:spPr>
          <a:xfrm>
            <a:off x="2862261" y="5719763"/>
            <a:ext cx="523875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펌프로</a:t>
            </a: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682" y="2908299"/>
            <a:ext cx="8416636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3</a:t>
            </a:r>
            <a:r>
              <a:rPr lang="ko" altLang="en-US" sz="3200">
                <a:latin typeface="+mn-ea"/>
                <a:ea typeface="+mn-ea"/>
              </a:rPr>
              <a:t>장 차량계 건설기계의 주행에 관한 장치 구조</a:t>
            </a:r>
            <a:endParaRPr kumimoji="1" lang="ko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 err="1">
                <a:latin typeface="+mn-ea"/>
                <a:ea typeface="+mn-ea"/>
              </a:rPr>
              <a:t>크롤러식</a:t>
            </a:r>
            <a:r>
              <a:rPr lang="ko-KR" altLang="en-US" sz="2400" dirty="0">
                <a:latin typeface="+mn-ea"/>
                <a:ea typeface="+mn-ea"/>
              </a:rPr>
              <a:t> 트랙터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5893" y="6019547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크롤러식 트랙터 구조의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07" y="1343115"/>
            <a:ext cx="5747385" cy="4647248"/>
          </a:xfrm>
          <a:prstGeom prst="rect">
            <a:avLst/>
          </a:prstGeom>
        </p:spPr>
      </p:pic>
      <p:sp>
        <p:nvSpPr>
          <p:cNvPr id="8" name="テキスト ボックス 674">
            <a:extLst>
              <a:ext uri="{FF2B5EF4-FFF2-40B4-BE49-F238E27FC236}">
                <a16:creationId xmlns:a16="http://schemas.microsoft.com/office/drawing/2014/main" id="{8921B1BE-E662-4315-82C4-27AD238AD877}"/>
              </a:ext>
            </a:extLst>
          </p:cNvPr>
          <p:cNvSpPr txBox="1"/>
          <p:nvPr/>
        </p:nvSpPr>
        <p:spPr>
          <a:xfrm>
            <a:off x="2285945" y="162240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라디에이터</a:t>
            </a:r>
          </a:p>
        </p:txBody>
      </p:sp>
      <p:sp>
        <p:nvSpPr>
          <p:cNvPr id="11" name="テキスト ボックス 675">
            <a:extLst>
              <a:ext uri="{FF2B5EF4-FFF2-40B4-BE49-F238E27FC236}">
                <a16:creationId xmlns:a16="http://schemas.microsoft.com/office/drawing/2014/main" id="{FFA14DD0-32FC-4A12-A1BC-6A42DEA37F9D}"/>
              </a:ext>
            </a:extLst>
          </p:cNvPr>
          <p:cNvSpPr txBox="1"/>
          <p:nvPr/>
        </p:nvSpPr>
        <p:spPr>
          <a:xfrm>
            <a:off x="4141418" y="1769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12" name="テキスト ボックス 676">
            <a:extLst>
              <a:ext uri="{FF2B5EF4-FFF2-40B4-BE49-F238E27FC236}">
                <a16:creationId xmlns:a16="http://schemas.microsoft.com/office/drawing/2014/main" id="{D4E484EA-99F0-4E89-A1B8-70DEDE5D7FDF}"/>
              </a:ext>
            </a:extLst>
          </p:cNvPr>
          <p:cNvSpPr txBox="1"/>
          <p:nvPr/>
        </p:nvSpPr>
        <p:spPr>
          <a:xfrm>
            <a:off x="5341516" y="1697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변속레버</a:t>
            </a:r>
          </a:p>
        </p:txBody>
      </p:sp>
      <p:sp>
        <p:nvSpPr>
          <p:cNvPr id="13" name="テキスト ボックス 677">
            <a:extLst>
              <a:ext uri="{FF2B5EF4-FFF2-40B4-BE49-F238E27FC236}">
                <a16:creationId xmlns:a16="http://schemas.microsoft.com/office/drawing/2014/main" id="{41191F28-2DBF-4299-A2D1-3187A9DB6B87}"/>
              </a:ext>
            </a:extLst>
          </p:cNvPr>
          <p:cNvSpPr txBox="1"/>
          <p:nvPr/>
        </p:nvSpPr>
        <p:spPr>
          <a:xfrm>
            <a:off x="5341515" y="2076840"/>
            <a:ext cx="816591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토크 컨버터</a:t>
            </a:r>
          </a:p>
        </p:txBody>
      </p:sp>
      <p:sp>
        <p:nvSpPr>
          <p:cNvPr id="15" name="テキスト ボックス 678">
            <a:extLst>
              <a:ext uri="{FF2B5EF4-FFF2-40B4-BE49-F238E27FC236}">
                <a16:creationId xmlns:a16="http://schemas.microsoft.com/office/drawing/2014/main" id="{5ED9A6D8-40E9-4F71-BEF8-609309A23A3A}"/>
              </a:ext>
            </a:extLst>
          </p:cNvPr>
          <p:cNvSpPr txBox="1"/>
          <p:nvPr/>
        </p:nvSpPr>
        <p:spPr>
          <a:xfrm>
            <a:off x="5613483" y="2319638"/>
            <a:ext cx="1413354" cy="136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파워 시프트 변속기</a:t>
            </a:r>
          </a:p>
        </p:txBody>
      </p:sp>
      <p:sp>
        <p:nvSpPr>
          <p:cNvPr id="16" name="テキスト ボックス 679">
            <a:extLst>
              <a:ext uri="{FF2B5EF4-FFF2-40B4-BE49-F238E27FC236}">
                <a16:creationId xmlns:a16="http://schemas.microsoft.com/office/drawing/2014/main" id="{3C67B885-209D-4C7A-BCA6-75D624102FBE}"/>
              </a:ext>
            </a:extLst>
          </p:cNvPr>
          <p:cNvSpPr txBox="1"/>
          <p:nvPr/>
        </p:nvSpPr>
        <p:spPr>
          <a:xfrm>
            <a:off x="6342837" y="2587480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작동유탱크</a:t>
            </a:r>
          </a:p>
        </p:txBody>
      </p:sp>
      <p:sp>
        <p:nvSpPr>
          <p:cNvPr id="17" name="テキスト ボックス 681">
            <a:extLst>
              <a:ext uri="{FF2B5EF4-FFF2-40B4-BE49-F238E27FC236}">
                <a16:creationId xmlns:a16="http://schemas.microsoft.com/office/drawing/2014/main" id="{BFC4F168-670D-4A32-9FE1-0C4A257B3F3F}"/>
              </a:ext>
            </a:extLst>
          </p:cNvPr>
          <p:cNvSpPr txBox="1"/>
          <p:nvPr/>
        </p:nvSpPr>
        <p:spPr>
          <a:xfrm>
            <a:off x="6853348" y="383184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크롤러</a:t>
            </a:r>
          </a:p>
        </p:txBody>
      </p:sp>
      <p:sp>
        <p:nvSpPr>
          <p:cNvPr id="18" name="テキスト ボックス 682">
            <a:extLst>
              <a:ext uri="{FF2B5EF4-FFF2-40B4-BE49-F238E27FC236}">
                <a16:creationId xmlns:a16="http://schemas.microsoft.com/office/drawing/2014/main" id="{2B07DA7E-BD8D-4427-B4ED-106D1C601308}"/>
              </a:ext>
            </a:extLst>
          </p:cNvPr>
          <p:cNvSpPr txBox="1"/>
          <p:nvPr/>
        </p:nvSpPr>
        <p:spPr>
          <a:xfrm>
            <a:off x="5965795" y="5287214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가로축</a:t>
            </a:r>
          </a:p>
        </p:txBody>
      </p:sp>
      <p:sp>
        <p:nvSpPr>
          <p:cNvPr id="19" name="テキスト ボックス 683">
            <a:extLst>
              <a:ext uri="{FF2B5EF4-FFF2-40B4-BE49-F238E27FC236}">
                <a16:creationId xmlns:a16="http://schemas.microsoft.com/office/drawing/2014/main" id="{58EEC63C-4967-46BE-A750-BC6D04ADF2BB}"/>
              </a:ext>
            </a:extLst>
          </p:cNvPr>
          <p:cNvSpPr txBox="1"/>
          <p:nvPr/>
        </p:nvSpPr>
        <p:spPr>
          <a:xfrm>
            <a:off x="5965795" y="557988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조향 클러치</a:t>
            </a:r>
          </a:p>
        </p:txBody>
      </p:sp>
      <p:sp>
        <p:nvSpPr>
          <p:cNvPr id="20" name="テキスト ボックス 684">
            <a:extLst>
              <a:ext uri="{FF2B5EF4-FFF2-40B4-BE49-F238E27FC236}">
                <a16:creationId xmlns:a16="http://schemas.microsoft.com/office/drawing/2014/main" id="{0962DB83-7DD2-414F-BB89-304EDFB65296}"/>
              </a:ext>
            </a:extLst>
          </p:cNvPr>
          <p:cNvSpPr txBox="1"/>
          <p:nvPr/>
        </p:nvSpPr>
        <p:spPr>
          <a:xfrm>
            <a:off x="5458571" y="58104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종감속</a:t>
            </a:r>
          </a:p>
        </p:txBody>
      </p:sp>
      <p:sp>
        <p:nvSpPr>
          <p:cNvPr id="21" name="テキスト ボックス 685">
            <a:extLst>
              <a:ext uri="{FF2B5EF4-FFF2-40B4-BE49-F238E27FC236}">
                <a16:creationId xmlns:a16="http://schemas.microsoft.com/office/drawing/2014/main" id="{E890E9A9-8853-4D82-846E-BFB132E3AFEA}"/>
              </a:ext>
            </a:extLst>
          </p:cNvPr>
          <p:cNvSpPr txBox="1"/>
          <p:nvPr/>
        </p:nvSpPr>
        <p:spPr>
          <a:xfrm>
            <a:off x="3268301" y="5810477"/>
            <a:ext cx="1120612" cy="1260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tabLst>
                <a:tab pos="620713" algn="l"/>
              </a:tabLst>
            </a:pP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스프로킷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기동륜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テキスト ボックス 686">
            <a:extLst>
              <a:ext uri="{FF2B5EF4-FFF2-40B4-BE49-F238E27FC236}">
                <a16:creationId xmlns:a16="http://schemas.microsoft.com/office/drawing/2014/main" id="{3B89C2B4-CAAA-4786-B2B1-97229E81C0A6}"/>
              </a:ext>
            </a:extLst>
          </p:cNvPr>
          <p:cNvSpPr txBox="1"/>
          <p:nvPr/>
        </p:nvSpPr>
        <p:spPr>
          <a:xfrm>
            <a:off x="2991246" y="5545474"/>
            <a:ext cx="96903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리코일 스프링</a:t>
            </a:r>
          </a:p>
        </p:txBody>
      </p:sp>
      <p:sp>
        <p:nvSpPr>
          <p:cNvPr id="23" name="テキスト ボックス 687">
            <a:extLst>
              <a:ext uri="{FF2B5EF4-FFF2-40B4-BE49-F238E27FC236}">
                <a16:creationId xmlns:a16="http://schemas.microsoft.com/office/drawing/2014/main" id="{881315E1-7DE5-458E-A948-75682CB0785F}"/>
              </a:ext>
            </a:extLst>
          </p:cNvPr>
          <p:cNvSpPr txBox="1"/>
          <p:nvPr/>
        </p:nvSpPr>
        <p:spPr>
          <a:xfrm>
            <a:off x="2125149" y="5186581"/>
            <a:ext cx="1294724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캐리어 롤러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상부롤러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テキスト ボックス 688">
            <a:extLst>
              <a:ext uri="{FF2B5EF4-FFF2-40B4-BE49-F238E27FC236}">
                <a16:creationId xmlns:a16="http://schemas.microsoft.com/office/drawing/2014/main" id="{11DC2285-8B67-4319-B7E5-F8B44E3C7C21}"/>
              </a:ext>
            </a:extLst>
          </p:cNvPr>
          <p:cNvSpPr txBox="1"/>
          <p:nvPr/>
        </p:nvSpPr>
        <p:spPr>
          <a:xfrm>
            <a:off x="1342189" y="4819070"/>
            <a:ext cx="138675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트럭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크롤러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하부롤러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テキスト ボックス 689">
            <a:extLst>
              <a:ext uri="{FF2B5EF4-FFF2-40B4-BE49-F238E27FC236}">
                <a16:creationId xmlns:a16="http://schemas.microsoft.com/office/drawing/2014/main" id="{54E076B7-C764-4757-A15C-3FF57C73CA89}"/>
              </a:ext>
            </a:extLst>
          </p:cNvPr>
          <p:cNvSpPr txBox="1"/>
          <p:nvPr/>
        </p:nvSpPr>
        <p:spPr>
          <a:xfrm>
            <a:off x="1606651" y="4579688"/>
            <a:ext cx="838787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트럭 프레임</a:t>
            </a:r>
          </a:p>
        </p:txBody>
      </p:sp>
      <p:sp>
        <p:nvSpPr>
          <p:cNvPr id="26" name="テキスト ボックス 690">
            <a:extLst>
              <a:ext uri="{FF2B5EF4-FFF2-40B4-BE49-F238E27FC236}">
                <a16:creationId xmlns:a16="http://schemas.microsoft.com/office/drawing/2014/main" id="{84272B9B-8AD7-487D-8444-85CB78F75C10}"/>
              </a:ext>
            </a:extLst>
          </p:cNvPr>
          <p:cNvSpPr txBox="1"/>
          <p:nvPr/>
        </p:nvSpPr>
        <p:spPr>
          <a:xfrm>
            <a:off x="1606651" y="4142714"/>
            <a:ext cx="518499" cy="2724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아이들러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유동륜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テキスト ボックス 681">
            <a:extLst>
              <a:ext uri="{FF2B5EF4-FFF2-40B4-BE49-F238E27FC236}">
                <a16:creationId xmlns:a16="http://schemas.microsoft.com/office/drawing/2014/main" id="{1F86C2CA-7A02-4C01-AE67-FF2065A6456C}"/>
              </a:ext>
            </a:extLst>
          </p:cNvPr>
          <p:cNvSpPr txBox="1"/>
          <p:nvPr/>
        </p:nvSpPr>
        <p:spPr>
          <a:xfrm>
            <a:off x="6601711" y="3357000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연료탱크</a:t>
            </a:r>
          </a:p>
        </p:txBody>
      </p:sp>
    </p:spTree>
    <p:extLst>
      <p:ext uri="{BB962C8B-B14F-4D97-AF65-F5344CB8AC3E}">
        <p14:creationId xmlns:p14="http://schemas.microsoft.com/office/powerpoint/2010/main" val="295358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크롤러식 트랙터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3" y="1422712"/>
            <a:ext cx="3913822" cy="28070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40" y="3058514"/>
            <a:ext cx="3789045" cy="275463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744078" y="2031101"/>
            <a:ext cx="771272" cy="105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9037" y="4384059"/>
            <a:ext cx="34088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다이렉트 드라이브 방식의 동력전달장치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63435" y="5952885"/>
            <a:ext cx="34088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파워 시프트 방식의 동력전달장치 예시</a:t>
            </a:r>
          </a:p>
        </p:txBody>
      </p:sp>
      <p:sp>
        <p:nvSpPr>
          <p:cNvPr id="11" name="テキスト ボックス 691">
            <a:extLst>
              <a:ext uri="{FF2B5EF4-FFF2-40B4-BE49-F238E27FC236}">
                <a16:creationId xmlns:a16="http://schemas.microsoft.com/office/drawing/2014/main" id="{2187D0B9-B6EA-4985-A5DB-0BE055D1AA21}"/>
              </a:ext>
            </a:extLst>
          </p:cNvPr>
          <p:cNvSpPr txBox="1"/>
          <p:nvPr/>
        </p:nvSpPr>
        <p:spPr>
          <a:xfrm>
            <a:off x="1238694" y="1470674"/>
            <a:ext cx="1765004" cy="405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스티어링 클러치</a:t>
            </a:r>
            <a:b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및 브레이크 </a:t>
            </a:r>
          </a:p>
        </p:txBody>
      </p:sp>
      <p:sp>
        <p:nvSpPr>
          <p:cNvPr id="12" name="テキスト ボックス 692">
            <a:extLst>
              <a:ext uri="{FF2B5EF4-FFF2-40B4-BE49-F238E27FC236}">
                <a16:creationId xmlns:a16="http://schemas.microsoft.com/office/drawing/2014/main" id="{60A2E78C-7E3F-42BA-BABB-8730BDAD9668}"/>
              </a:ext>
            </a:extLst>
          </p:cNvPr>
          <p:cNvSpPr txBox="1"/>
          <p:nvPr/>
        </p:nvSpPr>
        <p:spPr>
          <a:xfrm>
            <a:off x="3893255" y="1769265"/>
            <a:ext cx="805023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17" name="テキスト ボックス 696">
            <a:extLst>
              <a:ext uri="{FF2B5EF4-FFF2-40B4-BE49-F238E27FC236}">
                <a16:creationId xmlns:a16="http://schemas.microsoft.com/office/drawing/2014/main" id="{9230BF1D-1429-41E5-AB43-54ACD6693911}"/>
              </a:ext>
            </a:extLst>
          </p:cNvPr>
          <p:cNvSpPr txBox="1"/>
          <p:nvPr/>
        </p:nvSpPr>
        <p:spPr>
          <a:xfrm>
            <a:off x="867207" y="2261211"/>
            <a:ext cx="929695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베벨기어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97">
            <a:extLst>
              <a:ext uri="{FF2B5EF4-FFF2-40B4-BE49-F238E27FC236}">
                <a16:creationId xmlns:a16="http://schemas.microsoft.com/office/drawing/2014/main" id="{CF089AE3-22E8-4DF2-AA12-CD49A7E15492}"/>
              </a:ext>
            </a:extLst>
          </p:cNvPr>
          <p:cNvSpPr txBox="1"/>
          <p:nvPr/>
        </p:nvSpPr>
        <p:spPr>
          <a:xfrm>
            <a:off x="743022" y="3068799"/>
            <a:ext cx="839593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파이널</a:t>
            </a:r>
          </a:p>
          <a:p>
            <a:pPr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드라이브</a:t>
            </a:r>
          </a:p>
        </p:txBody>
      </p:sp>
      <p:sp>
        <p:nvSpPr>
          <p:cNvPr id="19" name="テキスト ボックス 699">
            <a:extLst>
              <a:ext uri="{FF2B5EF4-FFF2-40B4-BE49-F238E27FC236}">
                <a16:creationId xmlns:a16="http://schemas.microsoft.com/office/drawing/2014/main" id="{43413F44-AB0C-4F3C-8A5A-E874DD229A69}"/>
              </a:ext>
            </a:extLst>
          </p:cNvPr>
          <p:cNvSpPr txBox="1"/>
          <p:nvPr/>
        </p:nvSpPr>
        <p:spPr>
          <a:xfrm>
            <a:off x="787971" y="3623632"/>
            <a:ext cx="1450886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다이렉트 변속기</a:t>
            </a:r>
          </a:p>
        </p:txBody>
      </p:sp>
      <p:sp>
        <p:nvSpPr>
          <p:cNvPr id="20" name="テキスト ボックス 701">
            <a:extLst>
              <a:ext uri="{FF2B5EF4-FFF2-40B4-BE49-F238E27FC236}">
                <a16:creationId xmlns:a16="http://schemas.microsoft.com/office/drawing/2014/main" id="{FD60D899-C19C-4826-ADF3-39B0BAC0500C}"/>
              </a:ext>
            </a:extLst>
          </p:cNvPr>
          <p:cNvSpPr txBox="1"/>
          <p:nvPr/>
        </p:nvSpPr>
        <p:spPr>
          <a:xfrm>
            <a:off x="3003698" y="3543317"/>
            <a:ext cx="136419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플라이휠 주 클러치</a:t>
            </a:r>
          </a:p>
        </p:txBody>
      </p:sp>
      <p:sp>
        <p:nvSpPr>
          <p:cNvPr id="21" name="テキスト ボックス 702">
            <a:extLst>
              <a:ext uri="{FF2B5EF4-FFF2-40B4-BE49-F238E27FC236}">
                <a16:creationId xmlns:a16="http://schemas.microsoft.com/office/drawing/2014/main" id="{39E60002-755E-4325-BEC7-17EF3000B608}"/>
              </a:ext>
            </a:extLst>
          </p:cNvPr>
          <p:cNvSpPr txBox="1"/>
          <p:nvPr/>
        </p:nvSpPr>
        <p:spPr>
          <a:xfrm>
            <a:off x="2442369" y="4016607"/>
            <a:ext cx="1925522" cy="367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유니버설 조인트</a:t>
            </a:r>
          </a:p>
        </p:txBody>
      </p:sp>
      <p:sp>
        <p:nvSpPr>
          <p:cNvPr id="22" name="テキスト ボックス 692">
            <a:extLst>
              <a:ext uri="{FF2B5EF4-FFF2-40B4-BE49-F238E27FC236}">
                <a16:creationId xmlns:a16="http://schemas.microsoft.com/office/drawing/2014/main" id="{4CA778CC-5CDA-4933-B019-8F8EFAD13B18}"/>
              </a:ext>
            </a:extLst>
          </p:cNvPr>
          <p:cNvSpPr txBox="1"/>
          <p:nvPr/>
        </p:nvSpPr>
        <p:spPr>
          <a:xfrm>
            <a:off x="4115582" y="2261211"/>
            <a:ext cx="74785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스티어</a:t>
            </a: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 펌프</a:t>
            </a:r>
          </a:p>
        </p:txBody>
      </p:sp>
      <p:sp>
        <p:nvSpPr>
          <p:cNvPr id="23" name="テキスト ボックス 693">
            <a:extLst>
              <a:ext uri="{FF2B5EF4-FFF2-40B4-BE49-F238E27FC236}">
                <a16:creationId xmlns:a16="http://schemas.microsoft.com/office/drawing/2014/main" id="{C68CD872-0025-4C6E-9C6D-D875F81C0ED8}"/>
              </a:ext>
            </a:extLst>
          </p:cNvPr>
          <p:cNvSpPr txBox="1"/>
          <p:nvPr/>
        </p:nvSpPr>
        <p:spPr>
          <a:xfrm>
            <a:off x="7664875" y="3350821"/>
            <a:ext cx="771272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24" name="テキスト ボックス 694">
            <a:extLst>
              <a:ext uri="{FF2B5EF4-FFF2-40B4-BE49-F238E27FC236}">
                <a16:creationId xmlns:a16="http://schemas.microsoft.com/office/drawing/2014/main" id="{E1ECF21C-0EF9-46C8-A78C-4DA632721E7B}"/>
              </a:ext>
            </a:extLst>
          </p:cNvPr>
          <p:cNvSpPr txBox="1"/>
          <p:nvPr/>
        </p:nvSpPr>
        <p:spPr>
          <a:xfrm>
            <a:off x="5245057" y="3070543"/>
            <a:ext cx="1733462" cy="451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스티어링 클러치</a:t>
            </a:r>
            <a:b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및 브레이크 </a:t>
            </a:r>
          </a:p>
        </p:txBody>
      </p:sp>
      <p:sp>
        <p:nvSpPr>
          <p:cNvPr id="25" name="テキスト ボックス 695">
            <a:extLst>
              <a:ext uri="{FF2B5EF4-FFF2-40B4-BE49-F238E27FC236}">
                <a16:creationId xmlns:a16="http://schemas.microsoft.com/office/drawing/2014/main" id="{F4C79F63-282F-4759-A003-9572AB18CB48}"/>
              </a:ext>
            </a:extLst>
          </p:cNvPr>
          <p:cNvSpPr txBox="1"/>
          <p:nvPr/>
        </p:nvSpPr>
        <p:spPr>
          <a:xfrm>
            <a:off x="4796068" y="3870040"/>
            <a:ext cx="989096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베벨기어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698">
            <a:extLst>
              <a:ext uri="{FF2B5EF4-FFF2-40B4-BE49-F238E27FC236}">
                <a16:creationId xmlns:a16="http://schemas.microsoft.com/office/drawing/2014/main" id="{53E7A0E2-78C6-4BEF-A0DD-3650C53F98B5}"/>
              </a:ext>
            </a:extLst>
          </p:cNvPr>
          <p:cNvSpPr txBox="1"/>
          <p:nvPr/>
        </p:nvSpPr>
        <p:spPr>
          <a:xfrm>
            <a:off x="4707595" y="4685467"/>
            <a:ext cx="887447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파이널</a:t>
            </a:r>
          </a:p>
          <a:p>
            <a:pPr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드라이브</a:t>
            </a:r>
          </a:p>
        </p:txBody>
      </p:sp>
      <p:sp>
        <p:nvSpPr>
          <p:cNvPr id="27" name="テキスト ボックス 700">
            <a:extLst>
              <a:ext uri="{FF2B5EF4-FFF2-40B4-BE49-F238E27FC236}">
                <a16:creationId xmlns:a16="http://schemas.microsoft.com/office/drawing/2014/main" id="{6A6656CB-BAFC-4E8D-AE85-75267DD63721}"/>
              </a:ext>
            </a:extLst>
          </p:cNvPr>
          <p:cNvSpPr txBox="1"/>
          <p:nvPr/>
        </p:nvSpPr>
        <p:spPr>
          <a:xfrm>
            <a:off x="4863435" y="5226814"/>
            <a:ext cx="1925328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파워 시프트 변속기</a:t>
            </a:r>
          </a:p>
        </p:txBody>
      </p:sp>
      <p:sp>
        <p:nvSpPr>
          <p:cNvPr id="28" name="テキスト ボックス 703">
            <a:extLst>
              <a:ext uri="{FF2B5EF4-FFF2-40B4-BE49-F238E27FC236}">
                <a16:creationId xmlns:a16="http://schemas.microsoft.com/office/drawing/2014/main" id="{9716EC60-37C9-4975-9310-0D8444C02D0D}"/>
              </a:ext>
            </a:extLst>
          </p:cNvPr>
          <p:cNvSpPr txBox="1"/>
          <p:nvPr/>
        </p:nvSpPr>
        <p:spPr>
          <a:xfrm>
            <a:off x="6076168" y="5581370"/>
            <a:ext cx="1925327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유니버설 조인트</a:t>
            </a:r>
          </a:p>
        </p:txBody>
      </p:sp>
      <p:sp>
        <p:nvSpPr>
          <p:cNvPr id="29" name="テキスト ボックス 704">
            <a:extLst>
              <a:ext uri="{FF2B5EF4-FFF2-40B4-BE49-F238E27FC236}">
                <a16:creationId xmlns:a16="http://schemas.microsoft.com/office/drawing/2014/main" id="{C6C23BB1-69C2-473C-B7B6-3C36E684EA12}"/>
              </a:ext>
            </a:extLst>
          </p:cNvPr>
          <p:cNvSpPr txBox="1"/>
          <p:nvPr/>
        </p:nvSpPr>
        <p:spPr>
          <a:xfrm>
            <a:off x="6920931" y="5142348"/>
            <a:ext cx="1594419" cy="228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트랜스 컨버터</a:t>
            </a:r>
          </a:p>
        </p:txBody>
      </p:sp>
    </p:spTree>
    <p:extLst>
      <p:ext uri="{BB962C8B-B14F-4D97-AF65-F5344CB8AC3E}">
        <p14:creationId xmlns:p14="http://schemas.microsoft.com/office/powerpoint/2010/main" val="104663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휠식 트랙터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30821" y="5857631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토크 컨버터 방식의 동력전달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8" y="1380553"/>
            <a:ext cx="4168030" cy="4184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91" y="1380553"/>
            <a:ext cx="3072151" cy="41842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29791" y="5857630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HST(Hydro-Static-Transmission)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방식의 동력전달 예시</a:t>
            </a:r>
          </a:p>
        </p:txBody>
      </p:sp>
      <p:sp>
        <p:nvSpPr>
          <p:cNvPr id="11" name="テキスト ボックス 705">
            <a:extLst>
              <a:ext uri="{FF2B5EF4-FFF2-40B4-BE49-F238E27FC236}">
                <a16:creationId xmlns:a16="http://schemas.microsoft.com/office/drawing/2014/main" id="{4A0BAD60-6023-4F0F-AC18-1C991A5E15AE}"/>
              </a:ext>
            </a:extLst>
          </p:cNvPr>
          <p:cNvSpPr txBox="1"/>
          <p:nvPr/>
        </p:nvSpPr>
        <p:spPr>
          <a:xfrm>
            <a:off x="2699128" y="1417002"/>
            <a:ext cx="4203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706">
            <a:extLst>
              <a:ext uri="{FF2B5EF4-FFF2-40B4-BE49-F238E27FC236}">
                <a16:creationId xmlns:a16="http://schemas.microsoft.com/office/drawing/2014/main" id="{D8F03E14-731E-4E82-AC23-BC52EF34DECB}"/>
              </a:ext>
            </a:extLst>
          </p:cNvPr>
          <p:cNvSpPr txBox="1"/>
          <p:nvPr/>
        </p:nvSpPr>
        <p:spPr>
          <a:xfrm>
            <a:off x="2489256" y="1731327"/>
            <a:ext cx="806679" cy="114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토크 컨버터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707">
            <a:extLst>
              <a:ext uri="{FF2B5EF4-FFF2-40B4-BE49-F238E27FC236}">
                <a16:creationId xmlns:a16="http://schemas.microsoft.com/office/drawing/2014/main" id="{EA905E55-B407-417C-8EA0-1F14602BAB23}"/>
              </a:ext>
            </a:extLst>
          </p:cNvPr>
          <p:cNvSpPr txBox="1"/>
          <p:nvPr/>
        </p:nvSpPr>
        <p:spPr>
          <a:xfrm>
            <a:off x="2194303" y="2034857"/>
            <a:ext cx="14478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파워 시프트 변속기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708">
            <a:extLst>
              <a:ext uri="{FF2B5EF4-FFF2-40B4-BE49-F238E27FC236}">
                <a16:creationId xmlns:a16="http://schemas.microsoft.com/office/drawing/2014/main" id="{D02E9168-BDE6-4FD2-9EA6-64C81DFC3BB1}"/>
              </a:ext>
            </a:extLst>
          </p:cNvPr>
          <p:cNvSpPr txBox="1"/>
          <p:nvPr/>
        </p:nvSpPr>
        <p:spPr>
          <a:xfrm>
            <a:off x="2678334" y="2352196"/>
            <a:ext cx="45339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차동장치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709">
            <a:extLst>
              <a:ext uri="{FF2B5EF4-FFF2-40B4-BE49-F238E27FC236}">
                <a16:creationId xmlns:a16="http://schemas.microsoft.com/office/drawing/2014/main" id="{860D4562-6804-4A36-851E-04EF0846BF54}"/>
              </a:ext>
            </a:extLst>
          </p:cNvPr>
          <p:cNvSpPr txBox="1"/>
          <p:nvPr/>
        </p:nvSpPr>
        <p:spPr>
          <a:xfrm>
            <a:off x="2475608" y="2660332"/>
            <a:ext cx="87376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파이널 드라이브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710">
            <a:extLst>
              <a:ext uri="{FF2B5EF4-FFF2-40B4-BE49-F238E27FC236}">
                <a16:creationId xmlns:a16="http://schemas.microsoft.com/office/drawing/2014/main" id="{8211B5AC-B39F-4CCA-A034-6A3248EE60C4}"/>
              </a:ext>
            </a:extLst>
          </p:cNvPr>
          <p:cNvSpPr txBox="1"/>
          <p:nvPr/>
        </p:nvSpPr>
        <p:spPr>
          <a:xfrm>
            <a:off x="2756278" y="2967037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711">
            <a:extLst>
              <a:ext uri="{FF2B5EF4-FFF2-40B4-BE49-F238E27FC236}">
                <a16:creationId xmlns:a16="http://schemas.microsoft.com/office/drawing/2014/main" id="{D2EA39F7-6F28-4692-8222-886225573601}"/>
              </a:ext>
            </a:extLst>
          </p:cNvPr>
          <p:cNvSpPr txBox="1"/>
          <p:nvPr/>
        </p:nvSpPr>
        <p:spPr>
          <a:xfrm>
            <a:off x="1476753" y="345916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토크 컨버터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712">
            <a:extLst>
              <a:ext uri="{FF2B5EF4-FFF2-40B4-BE49-F238E27FC236}">
                <a16:creationId xmlns:a16="http://schemas.microsoft.com/office/drawing/2014/main" id="{5350880C-CCCF-4011-8DEA-A253C19AE4A6}"/>
              </a:ext>
            </a:extLst>
          </p:cNvPr>
          <p:cNvSpPr txBox="1"/>
          <p:nvPr/>
        </p:nvSpPr>
        <p:spPr>
          <a:xfrm>
            <a:off x="2801363" y="3534727"/>
            <a:ext cx="95440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파워 시프트 변속기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713">
            <a:extLst>
              <a:ext uri="{FF2B5EF4-FFF2-40B4-BE49-F238E27FC236}">
                <a16:creationId xmlns:a16="http://schemas.microsoft.com/office/drawing/2014/main" id="{3FC5A2C5-A54C-48D8-8BEA-EBFC6DDB554C}"/>
              </a:ext>
            </a:extLst>
          </p:cNvPr>
          <p:cNvSpPr txBox="1"/>
          <p:nvPr/>
        </p:nvSpPr>
        <p:spPr>
          <a:xfrm>
            <a:off x="1036698" y="386937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엔진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714">
            <a:extLst>
              <a:ext uri="{FF2B5EF4-FFF2-40B4-BE49-F238E27FC236}">
                <a16:creationId xmlns:a16="http://schemas.microsoft.com/office/drawing/2014/main" id="{5C1EAA63-4D1E-43B6-9A63-FEB569AAB1F4}"/>
              </a:ext>
            </a:extLst>
          </p:cNvPr>
          <p:cNvSpPr txBox="1"/>
          <p:nvPr/>
        </p:nvSpPr>
        <p:spPr>
          <a:xfrm>
            <a:off x="803018" y="5296217"/>
            <a:ext cx="591137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파이널 드라이브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715">
            <a:extLst>
              <a:ext uri="{FF2B5EF4-FFF2-40B4-BE49-F238E27FC236}">
                <a16:creationId xmlns:a16="http://schemas.microsoft.com/office/drawing/2014/main" id="{67245F36-27C6-4F64-A063-1E8DDEBFD6A6}"/>
              </a:ext>
            </a:extLst>
          </p:cNvPr>
          <p:cNvSpPr txBox="1"/>
          <p:nvPr/>
        </p:nvSpPr>
        <p:spPr>
          <a:xfrm>
            <a:off x="3582413" y="5303202"/>
            <a:ext cx="641569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파이널 드라이브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716">
            <a:extLst>
              <a:ext uri="{FF2B5EF4-FFF2-40B4-BE49-F238E27FC236}">
                <a16:creationId xmlns:a16="http://schemas.microsoft.com/office/drawing/2014/main" id="{5C67540E-E465-4E33-A3E7-93D4DB451A09}"/>
              </a:ext>
            </a:extLst>
          </p:cNvPr>
          <p:cNvSpPr txBox="1"/>
          <p:nvPr/>
        </p:nvSpPr>
        <p:spPr>
          <a:xfrm>
            <a:off x="1607563" y="539083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717">
            <a:extLst>
              <a:ext uri="{FF2B5EF4-FFF2-40B4-BE49-F238E27FC236}">
                <a16:creationId xmlns:a16="http://schemas.microsoft.com/office/drawing/2014/main" id="{630D0AD7-3DA0-4148-A7F3-BF1E51AB15EF}"/>
              </a:ext>
            </a:extLst>
          </p:cNvPr>
          <p:cNvSpPr txBox="1"/>
          <p:nvPr/>
        </p:nvSpPr>
        <p:spPr>
          <a:xfrm>
            <a:off x="3146803" y="538384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718">
            <a:extLst>
              <a:ext uri="{FF2B5EF4-FFF2-40B4-BE49-F238E27FC236}">
                <a16:creationId xmlns:a16="http://schemas.microsoft.com/office/drawing/2014/main" id="{0FC93974-6B5F-4E9C-8887-EF9E4E7974ED}"/>
              </a:ext>
            </a:extLst>
          </p:cNvPr>
          <p:cNvSpPr txBox="1"/>
          <p:nvPr/>
        </p:nvSpPr>
        <p:spPr>
          <a:xfrm>
            <a:off x="2387029" y="5446077"/>
            <a:ext cx="29130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차동장치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719">
            <a:extLst>
              <a:ext uri="{FF2B5EF4-FFF2-40B4-BE49-F238E27FC236}">
                <a16:creationId xmlns:a16="http://schemas.microsoft.com/office/drawing/2014/main" id="{A5908CFF-DE9D-4433-95B2-7DC657E29E51}"/>
              </a:ext>
            </a:extLst>
          </p:cNvPr>
          <p:cNvSpPr txBox="1"/>
          <p:nvPr/>
        </p:nvSpPr>
        <p:spPr>
          <a:xfrm>
            <a:off x="6539280" y="1452847"/>
            <a:ext cx="476885" cy="114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720">
            <a:extLst>
              <a:ext uri="{FF2B5EF4-FFF2-40B4-BE49-F238E27FC236}">
                <a16:creationId xmlns:a16="http://schemas.microsoft.com/office/drawing/2014/main" id="{5BE38CF2-11F4-4BC1-BB65-B85AF8C43705}"/>
              </a:ext>
            </a:extLst>
          </p:cNvPr>
          <p:cNvSpPr txBox="1"/>
          <p:nvPr/>
        </p:nvSpPr>
        <p:spPr>
          <a:xfrm>
            <a:off x="6513567" y="1827165"/>
            <a:ext cx="548372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HST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펌프</a:t>
            </a:r>
            <a:endParaRPr lang="ko-KR" altLang="en-US" sz="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721">
            <a:extLst>
              <a:ext uri="{FF2B5EF4-FFF2-40B4-BE49-F238E27FC236}">
                <a16:creationId xmlns:a16="http://schemas.microsoft.com/office/drawing/2014/main" id="{18DA53D3-7991-4BC9-A0EB-7DAE352D51BE}"/>
              </a:ext>
            </a:extLst>
          </p:cNvPr>
          <p:cNvSpPr txBox="1"/>
          <p:nvPr/>
        </p:nvSpPr>
        <p:spPr>
          <a:xfrm>
            <a:off x="6320209" y="2580967"/>
            <a:ext cx="962343" cy="1168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변속기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722">
            <a:extLst>
              <a:ext uri="{FF2B5EF4-FFF2-40B4-BE49-F238E27FC236}">
                <a16:creationId xmlns:a16="http://schemas.microsoft.com/office/drawing/2014/main" id="{C838E44D-538A-4F5A-909E-66C4E9961AD6}"/>
              </a:ext>
            </a:extLst>
          </p:cNvPr>
          <p:cNvSpPr txBox="1"/>
          <p:nvPr/>
        </p:nvSpPr>
        <p:spPr>
          <a:xfrm>
            <a:off x="6571513" y="2957538"/>
            <a:ext cx="42418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차동장치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724">
            <a:extLst>
              <a:ext uri="{FF2B5EF4-FFF2-40B4-BE49-F238E27FC236}">
                <a16:creationId xmlns:a16="http://schemas.microsoft.com/office/drawing/2014/main" id="{CFC29C25-4280-46A5-BA5F-F793983BB13B}"/>
              </a:ext>
            </a:extLst>
          </p:cNvPr>
          <p:cNvSpPr txBox="1"/>
          <p:nvPr/>
        </p:nvSpPr>
        <p:spPr>
          <a:xfrm>
            <a:off x="6625961" y="3323903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725">
            <a:extLst>
              <a:ext uri="{FF2B5EF4-FFF2-40B4-BE49-F238E27FC236}">
                <a16:creationId xmlns:a16="http://schemas.microsoft.com/office/drawing/2014/main" id="{61BD394B-A6CB-4793-A435-BFD2810BF970}"/>
              </a:ext>
            </a:extLst>
          </p:cNvPr>
          <p:cNvSpPr txBox="1"/>
          <p:nvPr/>
        </p:nvSpPr>
        <p:spPr>
          <a:xfrm>
            <a:off x="6485939" y="2202507"/>
            <a:ext cx="57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HST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모터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726">
            <a:extLst>
              <a:ext uri="{FF2B5EF4-FFF2-40B4-BE49-F238E27FC236}">
                <a16:creationId xmlns:a16="http://schemas.microsoft.com/office/drawing/2014/main" id="{61D269B3-1EA0-4C50-909E-A55586608AED}"/>
              </a:ext>
            </a:extLst>
          </p:cNvPr>
          <p:cNvSpPr txBox="1"/>
          <p:nvPr/>
        </p:nvSpPr>
        <p:spPr>
          <a:xfrm rot="16200000">
            <a:off x="6740731" y="4692554"/>
            <a:ext cx="967228" cy="116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변속기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727">
            <a:extLst>
              <a:ext uri="{FF2B5EF4-FFF2-40B4-BE49-F238E27FC236}">
                <a16:creationId xmlns:a16="http://schemas.microsoft.com/office/drawing/2014/main" id="{C26E61A3-E90C-4492-9FCB-0BE1684BEE96}"/>
              </a:ext>
            </a:extLst>
          </p:cNvPr>
          <p:cNvSpPr txBox="1"/>
          <p:nvPr/>
        </p:nvSpPr>
        <p:spPr>
          <a:xfrm>
            <a:off x="7748434" y="5331459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728">
            <a:extLst>
              <a:ext uri="{FF2B5EF4-FFF2-40B4-BE49-F238E27FC236}">
                <a16:creationId xmlns:a16="http://schemas.microsoft.com/office/drawing/2014/main" id="{DF3A68BA-674B-48A6-B452-B6CDC3D39E58}"/>
              </a:ext>
            </a:extLst>
          </p:cNvPr>
          <p:cNvSpPr txBox="1"/>
          <p:nvPr/>
        </p:nvSpPr>
        <p:spPr>
          <a:xfrm>
            <a:off x="5745046" y="5331459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타이어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729">
            <a:extLst>
              <a:ext uri="{FF2B5EF4-FFF2-40B4-BE49-F238E27FC236}">
                <a16:creationId xmlns:a16="http://schemas.microsoft.com/office/drawing/2014/main" id="{00CCB0ED-F0C1-4FA8-851F-51EA9B2425DD}"/>
              </a:ext>
            </a:extLst>
          </p:cNvPr>
          <p:cNvSpPr txBox="1"/>
          <p:nvPr/>
        </p:nvSpPr>
        <p:spPr>
          <a:xfrm>
            <a:off x="5375012" y="4477741"/>
            <a:ext cx="46037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731">
            <a:extLst>
              <a:ext uri="{FF2B5EF4-FFF2-40B4-BE49-F238E27FC236}">
                <a16:creationId xmlns:a16="http://schemas.microsoft.com/office/drawing/2014/main" id="{E0CE0EB7-A6A4-4B51-BC67-35672DF092D3}"/>
              </a:ext>
            </a:extLst>
          </p:cNvPr>
          <p:cNvSpPr txBox="1"/>
          <p:nvPr/>
        </p:nvSpPr>
        <p:spPr>
          <a:xfrm>
            <a:off x="5754113" y="3851713"/>
            <a:ext cx="761359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HST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펌프</a:t>
            </a:r>
          </a:p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가변용량형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732">
            <a:extLst>
              <a:ext uri="{FF2B5EF4-FFF2-40B4-BE49-F238E27FC236}">
                <a16:creationId xmlns:a16="http://schemas.microsoft.com/office/drawing/2014/main" id="{87900A58-884F-4231-BD53-236F54A36263}"/>
              </a:ext>
            </a:extLst>
          </p:cNvPr>
          <p:cNvSpPr txBox="1"/>
          <p:nvPr/>
        </p:nvSpPr>
        <p:spPr>
          <a:xfrm>
            <a:off x="6521193" y="3857428"/>
            <a:ext cx="761359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HST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모터</a:t>
            </a:r>
          </a:p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가변용량형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8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휠식 트랙터 타이어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타이어의 공기압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D18BF-07FA-48B8-99D4-82F24485EB98}"/>
              </a:ext>
            </a:extLst>
          </p:cNvPr>
          <p:cNvSpPr txBox="1"/>
          <p:nvPr/>
        </p:nvSpPr>
        <p:spPr>
          <a:xfrm>
            <a:off x="1544972" y="2212999"/>
            <a:ext cx="2094879" cy="2638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o-KR" altLang="en-US" sz="1600" kern="120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공기압이 너무 낮으면</a:t>
            </a:r>
            <a:endParaRPr lang="ko-KR" altLang="en-US" sz="1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E2E5C4-2948-4FCD-88C4-47E803261FDA}"/>
              </a:ext>
            </a:extLst>
          </p:cNvPr>
          <p:cNvSpPr txBox="1"/>
          <p:nvPr/>
        </p:nvSpPr>
        <p:spPr>
          <a:xfrm>
            <a:off x="900752" y="2572220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① 타이어가 찌그러져 굴곡에 의한 발열이 현저하고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박리현상을 일으킨다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② 타이어의 양 끝이 땅에 닿아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이 부분이 빨리 마모된다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③ 딱딱한 노면에서는 저항이 커지고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견인력이 저하된다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86D32F-448E-4208-897A-756C041CC305}"/>
              </a:ext>
            </a:extLst>
          </p:cNvPr>
          <p:cNvSpPr txBox="1"/>
          <p:nvPr/>
        </p:nvSpPr>
        <p:spPr>
          <a:xfrm>
            <a:off x="4654995" y="2549201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① 타이어의 중앙부만 땅에 닿아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이 부분이 빨리 마모된다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② 연약지에서는 흙 속에 깊이 파고들어 견인력이 저하된다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③ 모가 난 작은 바위에도 쉽게 상처가 생긴다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F21828-B3BF-4496-BB63-56EF90743E7A}"/>
              </a:ext>
            </a:extLst>
          </p:cNvPr>
          <p:cNvSpPr txBox="1"/>
          <p:nvPr/>
        </p:nvSpPr>
        <p:spPr>
          <a:xfrm>
            <a:off x="5240956" y="2220215"/>
            <a:ext cx="2273328" cy="2520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o-KR" altLang="en-US" sz="1600" kern="120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공기압이 너무 높으면</a:t>
            </a:r>
            <a:endParaRPr lang="ko-KR" altLang="en-US" sz="1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유압식 셔블계 건설기계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크롤러식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07293" y="5857630"/>
            <a:ext cx="32835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유압식 셔블계 건설기계 유압회로의 예시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2356" y="5033044"/>
            <a:ext cx="3072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크롤러식 주행용 조작장치의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69" y="1507495"/>
            <a:ext cx="4379174" cy="43501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03" y="2469204"/>
            <a:ext cx="3833056" cy="2570252"/>
          </a:xfrm>
          <a:prstGeom prst="rect">
            <a:avLst/>
          </a:prstGeom>
        </p:spPr>
      </p:pic>
      <p:sp>
        <p:nvSpPr>
          <p:cNvPr id="11" name="テキスト ボックス 737">
            <a:extLst>
              <a:ext uri="{FF2B5EF4-FFF2-40B4-BE49-F238E27FC236}">
                <a16:creationId xmlns:a16="http://schemas.microsoft.com/office/drawing/2014/main" id="{D07E793A-37CC-421F-A2B1-B4A50554CC7F}"/>
              </a:ext>
            </a:extLst>
          </p:cNvPr>
          <p:cNvSpPr txBox="1"/>
          <p:nvPr/>
        </p:nvSpPr>
        <p:spPr>
          <a:xfrm>
            <a:off x="2904512" y="2628324"/>
            <a:ext cx="617855" cy="1075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방향전환밸브</a:t>
            </a:r>
          </a:p>
        </p:txBody>
      </p:sp>
      <p:sp>
        <p:nvSpPr>
          <p:cNvPr id="12" name="テキスト ボックス 738">
            <a:extLst>
              <a:ext uri="{FF2B5EF4-FFF2-40B4-BE49-F238E27FC236}">
                <a16:creationId xmlns:a16="http://schemas.microsoft.com/office/drawing/2014/main" id="{0F38B6C7-0934-4568-8872-B703BB46E597}"/>
              </a:ext>
            </a:extLst>
          </p:cNvPr>
          <p:cNvSpPr txBox="1"/>
          <p:nvPr/>
        </p:nvSpPr>
        <p:spPr>
          <a:xfrm>
            <a:off x="1195196" y="1963390"/>
            <a:ext cx="113030" cy="71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주행조작레버</a:t>
            </a:r>
          </a:p>
        </p:txBody>
      </p:sp>
      <p:sp>
        <p:nvSpPr>
          <p:cNvPr id="13" name="テキスト ボックス 739">
            <a:extLst>
              <a:ext uri="{FF2B5EF4-FFF2-40B4-BE49-F238E27FC236}">
                <a16:creationId xmlns:a16="http://schemas.microsoft.com/office/drawing/2014/main" id="{AB103E54-A3A7-4942-BFA3-3509D9DB85D3}"/>
              </a:ext>
            </a:extLst>
          </p:cNvPr>
          <p:cNvSpPr txBox="1"/>
          <p:nvPr/>
        </p:nvSpPr>
        <p:spPr>
          <a:xfrm>
            <a:off x="760479" y="3132389"/>
            <a:ext cx="1070212" cy="159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컨트롤 케이블</a:t>
            </a:r>
          </a:p>
        </p:txBody>
      </p:sp>
      <p:sp>
        <p:nvSpPr>
          <p:cNvPr id="14" name="テキスト ボックス 740">
            <a:extLst>
              <a:ext uri="{FF2B5EF4-FFF2-40B4-BE49-F238E27FC236}">
                <a16:creationId xmlns:a16="http://schemas.microsoft.com/office/drawing/2014/main" id="{910794E7-08CC-4F3D-A93A-D267EDB070D5}"/>
              </a:ext>
            </a:extLst>
          </p:cNvPr>
          <p:cNvSpPr txBox="1"/>
          <p:nvPr/>
        </p:nvSpPr>
        <p:spPr>
          <a:xfrm>
            <a:off x="4105910" y="3526888"/>
            <a:ext cx="565993" cy="36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스위블 조인트</a:t>
            </a:r>
          </a:p>
        </p:txBody>
      </p:sp>
      <p:sp>
        <p:nvSpPr>
          <p:cNvPr id="15" name="テキスト ボックス 741">
            <a:extLst>
              <a:ext uri="{FF2B5EF4-FFF2-40B4-BE49-F238E27FC236}">
                <a16:creationId xmlns:a16="http://schemas.microsoft.com/office/drawing/2014/main" id="{CA9DAD6E-8569-4E6D-9950-F14FD21124BE}"/>
              </a:ext>
            </a:extLst>
          </p:cNvPr>
          <p:cNvSpPr txBox="1"/>
          <p:nvPr/>
        </p:nvSpPr>
        <p:spPr>
          <a:xfrm>
            <a:off x="4263955" y="4890643"/>
            <a:ext cx="932180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주행모터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오른쪽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テキスト ボックス 742">
            <a:extLst>
              <a:ext uri="{FF2B5EF4-FFF2-40B4-BE49-F238E27FC236}">
                <a16:creationId xmlns:a16="http://schemas.microsoft.com/office/drawing/2014/main" id="{2AE69BCE-8DE6-4DA6-ABC1-E724E68EE3A9}"/>
              </a:ext>
            </a:extLst>
          </p:cNvPr>
          <p:cNvSpPr txBox="1"/>
          <p:nvPr/>
        </p:nvSpPr>
        <p:spPr>
          <a:xfrm>
            <a:off x="830609" y="4916805"/>
            <a:ext cx="929952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주행모터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왼쪽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テキスト ボックス 743">
            <a:extLst>
              <a:ext uri="{FF2B5EF4-FFF2-40B4-BE49-F238E27FC236}">
                <a16:creationId xmlns:a16="http://schemas.microsoft.com/office/drawing/2014/main" id="{4E73ACD5-A01D-4E18-85CB-BE9B1E079989}"/>
              </a:ext>
            </a:extLst>
          </p:cNvPr>
          <p:cNvSpPr txBox="1"/>
          <p:nvPr/>
        </p:nvSpPr>
        <p:spPr>
          <a:xfrm>
            <a:off x="1142706" y="5519774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스프로킷</a:t>
            </a:r>
          </a:p>
        </p:txBody>
      </p:sp>
      <p:sp>
        <p:nvSpPr>
          <p:cNvPr id="18" name="テキスト ボックス 744">
            <a:extLst>
              <a:ext uri="{FF2B5EF4-FFF2-40B4-BE49-F238E27FC236}">
                <a16:creationId xmlns:a16="http://schemas.microsoft.com/office/drawing/2014/main" id="{E948C275-B149-4B0D-B9C9-715B0E01D4D9}"/>
              </a:ext>
            </a:extLst>
          </p:cNvPr>
          <p:cNvSpPr txBox="1"/>
          <p:nvPr/>
        </p:nvSpPr>
        <p:spPr>
          <a:xfrm>
            <a:off x="4210215" y="5413826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스프로킷</a:t>
            </a:r>
          </a:p>
        </p:txBody>
      </p:sp>
      <p:sp>
        <p:nvSpPr>
          <p:cNvPr id="19" name="テキスト ボックス 745">
            <a:extLst>
              <a:ext uri="{FF2B5EF4-FFF2-40B4-BE49-F238E27FC236}">
                <a16:creationId xmlns:a16="http://schemas.microsoft.com/office/drawing/2014/main" id="{EB43BF1A-1E5C-47AF-9965-961B658AB004}"/>
              </a:ext>
            </a:extLst>
          </p:cNvPr>
          <p:cNvSpPr txBox="1"/>
          <p:nvPr/>
        </p:nvSpPr>
        <p:spPr>
          <a:xfrm>
            <a:off x="2566936" y="5640521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크롤러 슈</a:t>
            </a:r>
          </a:p>
        </p:txBody>
      </p:sp>
      <p:sp>
        <p:nvSpPr>
          <p:cNvPr id="20" name="テキスト ボックス 746">
            <a:extLst>
              <a:ext uri="{FF2B5EF4-FFF2-40B4-BE49-F238E27FC236}">
                <a16:creationId xmlns:a16="http://schemas.microsoft.com/office/drawing/2014/main" id="{4B2C0A26-3CF9-437A-B6A6-E707137981D3}"/>
              </a:ext>
            </a:extLst>
          </p:cNvPr>
          <p:cNvSpPr txBox="1"/>
          <p:nvPr/>
        </p:nvSpPr>
        <p:spPr>
          <a:xfrm>
            <a:off x="5089422" y="2511484"/>
            <a:ext cx="27051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전진</a:t>
            </a:r>
          </a:p>
        </p:txBody>
      </p:sp>
      <p:sp>
        <p:nvSpPr>
          <p:cNvPr id="21" name="テキスト ボックス 747">
            <a:extLst>
              <a:ext uri="{FF2B5EF4-FFF2-40B4-BE49-F238E27FC236}">
                <a16:creationId xmlns:a16="http://schemas.microsoft.com/office/drawing/2014/main" id="{8DDB3B06-42B6-4E62-82D0-AD0C21A47445}"/>
              </a:ext>
            </a:extLst>
          </p:cNvPr>
          <p:cNvSpPr txBox="1"/>
          <p:nvPr/>
        </p:nvSpPr>
        <p:spPr>
          <a:xfrm>
            <a:off x="5641639" y="3233491"/>
            <a:ext cx="282526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후진</a:t>
            </a:r>
          </a:p>
        </p:txBody>
      </p:sp>
      <p:sp>
        <p:nvSpPr>
          <p:cNvPr id="22" name="テキスト ボックス 748">
            <a:extLst>
              <a:ext uri="{FF2B5EF4-FFF2-40B4-BE49-F238E27FC236}">
                <a16:creationId xmlns:a16="http://schemas.microsoft.com/office/drawing/2014/main" id="{F2B13958-40D3-44F3-8BD8-43BE292BD5C1}"/>
              </a:ext>
            </a:extLst>
          </p:cNvPr>
          <p:cNvSpPr txBox="1"/>
          <p:nvPr/>
        </p:nvSpPr>
        <p:spPr>
          <a:xfrm>
            <a:off x="5822535" y="2559952"/>
            <a:ext cx="2006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중립</a:t>
            </a:r>
          </a:p>
        </p:txBody>
      </p:sp>
      <p:sp>
        <p:nvSpPr>
          <p:cNvPr id="23" name="テキスト ボックス 749">
            <a:extLst>
              <a:ext uri="{FF2B5EF4-FFF2-40B4-BE49-F238E27FC236}">
                <a16:creationId xmlns:a16="http://schemas.microsoft.com/office/drawing/2014/main" id="{2AFA526C-A2E3-4727-8C76-441B7FAE00CB}"/>
              </a:ext>
            </a:extLst>
          </p:cNvPr>
          <p:cNvSpPr txBox="1"/>
          <p:nvPr/>
        </p:nvSpPr>
        <p:spPr>
          <a:xfrm>
            <a:off x="4667698" y="3106378"/>
            <a:ext cx="56599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주행레버</a:t>
            </a:r>
          </a:p>
        </p:txBody>
      </p:sp>
      <p:sp>
        <p:nvSpPr>
          <p:cNvPr id="24" name="テキスト ボックス 750">
            <a:extLst>
              <a:ext uri="{FF2B5EF4-FFF2-40B4-BE49-F238E27FC236}">
                <a16:creationId xmlns:a16="http://schemas.microsoft.com/office/drawing/2014/main" id="{446A726C-2EE6-48B7-9246-4E4AE2659997}"/>
              </a:ext>
            </a:extLst>
          </p:cNvPr>
          <p:cNvSpPr txBox="1"/>
          <p:nvPr/>
        </p:nvSpPr>
        <p:spPr>
          <a:xfrm>
            <a:off x="5798082" y="3793422"/>
            <a:ext cx="4165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페달</a:t>
            </a:r>
          </a:p>
        </p:txBody>
      </p:sp>
      <p:sp>
        <p:nvSpPr>
          <p:cNvPr id="25" name="テキスト ボックス 751">
            <a:extLst>
              <a:ext uri="{FF2B5EF4-FFF2-40B4-BE49-F238E27FC236}">
                <a16:creationId xmlns:a16="http://schemas.microsoft.com/office/drawing/2014/main" id="{253E5F9A-0584-4F04-8EBA-18319D0F7698}"/>
              </a:ext>
            </a:extLst>
          </p:cNvPr>
          <p:cNvSpPr txBox="1"/>
          <p:nvPr/>
        </p:nvSpPr>
        <p:spPr>
          <a:xfrm>
            <a:off x="7895706" y="4435350"/>
            <a:ext cx="518794" cy="23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주행모터</a:t>
            </a:r>
          </a:p>
        </p:txBody>
      </p:sp>
      <p:sp>
        <p:nvSpPr>
          <p:cNvPr id="26" name="テキスト ボックス 752">
            <a:extLst>
              <a:ext uri="{FF2B5EF4-FFF2-40B4-BE49-F238E27FC236}">
                <a16:creationId xmlns:a16="http://schemas.microsoft.com/office/drawing/2014/main" id="{001EE7C8-7181-437C-9C61-6A40CF825791}"/>
              </a:ext>
            </a:extLst>
          </p:cNvPr>
          <p:cNvSpPr txBox="1"/>
          <p:nvPr/>
        </p:nvSpPr>
        <p:spPr>
          <a:xfrm>
            <a:off x="7879855" y="3475612"/>
            <a:ext cx="604676" cy="2314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프런트 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아이들러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753">
            <a:extLst>
              <a:ext uri="{FF2B5EF4-FFF2-40B4-BE49-F238E27FC236}">
                <a16:creationId xmlns:a16="http://schemas.microsoft.com/office/drawing/2014/main" id="{AAA6F744-A91D-4605-8181-870149B2D0D2}"/>
              </a:ext>
            </a:extLst>
          </p:cNvPr>
          <p:cNvSpPr txBox="1"/>
          <p:nvPr/>
        </p:nvSpPr>
        <p:spPr>
          <a:xfrm>
            <a:off x="5822535" y="2847907"/>
            <a:ext cx="51879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단 스위치</a:t>
            </a:r>
          </a:p>
        </p:txBody>
      </p:sp>
    </p:spTree>
    <p:extLst>
      <p:ext uri="{BB962C8B-B14F-4D97-AF65-F5344CB8AC3E}">
        <p14:creationId xmlns:p14="http://schemas.microsoft.com/office/powerpoint/2010/main" val="382192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모터 </a:t>
            </a:r>
            <a:r>
              <a:rPr lang="ko-KR" altLang="en-US" sz="2400" dirty="0" err="1">
                <a:latin typeface="+mn-ea"/>
                <a:ea typeface="+mn-ea"/>
              </a:rPr>
              <a:t>그레이더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2907" y="502113"/>
            <a:ext cx="3666925" cy="5451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04" y="4592353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모터 그레이더 구조의 예시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전차축의 움직임의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023" y="46128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상하 요동의 예시</a:t>
            </a:r>
          </a:p>
        </p:txBody>
      </p:sp>
      <p:sp>
        <p:nvSpPr>
          <p:cNvPr id="12" name="テキスト ボックス 755">
            <a:extLst>
              <a:ext uri="{FF2B5EF4-FFF2-40B4-BE49-F238E27FC236}">
                <a16:creationId xmlns:a16="http://schemas.microsoft.com/office/drawing/2014/main" id="{B51FFD32-EA21-48CE-9A52-19C050EBD0AA}"/>
              </a:ext>
            </a:extLst>
          </p:cNvPr>
          <p:cNvSpPr txBox="1"/>
          <p:nvPr/>
        </p:nvSpPr>
        <p:spPr>
          <a:xfrm>
            <a:off x="3723640" y="1776358"/>
            <a:ext cx="848360" cy="628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블레이드 승강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우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756">
            <a:extLst>
              <a:ext uri="{FF2B5EF4-FFF2-40B4-BE49-F238E27FC236}">
                <a16:creationId xmlns:a16="http://schemas.microsoft.com/office/drawing/2014/main" id="{F5A00C3B-EF0B-41E3-B4EB-B8AE5A229BC7}"/>
              </a:ext>
            </a:extLst>
          </p:cNvPr>
          <p:cNvSpPr txBox="1"/>
          <p:nvPr/>
        </p:nvSpPr>
        <p:spPr>
          <a:xfrm>
            <a:off x="5887041" y="1886885"/>
            <a:ext cx="848360" cy="795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블레이드 승강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좌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757">
            <a:extLst>
              <a:ext uri="{FF2B5EF4-FFF2-40B4-BE49-F238E27FC236}">
                <a16:creationId xmlns:a16="http://schemas.microsoft.com/office/drawing/2014/main" id="{EE95D123-DB8B-4808-8795-0EDA1A85434D}"/>
              </a:ext>
            </a:extLst>
          </p:cNvPr>
          <p:cNvSpPr txBox="1"/>
          <p:nvPr/>
        </p:nvSpPr>
        <p:spPr>
          <a:xfrm>
            <a:off x="3883215" y="1854370"/>
            <a:ext cx="701936" cy="115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블레이드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가로이송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758">
            <a:extLst>
              <a:ext uri="{FF2B5EF4-FFF2-40B4-BE49-F238E27FC236}">
                <a16:creationId xmlns:a16="http://schemas.microsoft.com/office/drawing/2014/main" id="{5478392D-358B-4DAA-ACAA-75DC98AFB39F}"/>
              </a:ext>
            </a:extLst>
          </p:cNvPr>
          <p:cNvSpPr txBox="1"/>
          <p:nvPr/>
        </p:nvSpPr>
        <p:spPr>
          <a:xfrm>
            <a:off x="3921384" y="1960915"/>
            <a:ext cx="5518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리닝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759">
            <a:extLst>
              <a:ext uri="{FF2B5EF4-FFF2-40B4-BE49-F238E27FC236}">
                <a16:creationId xmlns:a16="http://schemas.microsoft.com/office/drawing/2014/main" id="{3D78F526-5908-48C3-B1A0-5BC6164D01A9}"/>
              </a:ext>
            </a:extLst>
          </p:cNvPr>
          <p:cNvSpPr txBox="1"/>
          <p:nvPr/>
        </p:nvSpPr>
        <p:spPr>
          <a:xfrm>
            <a:off x="3650363" y="2089527"/>
            <a:ext cx="806918" cy="128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아티큘레이트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760">
            <a:extLst>
              <a:ext uri="{FF2B5EF4-FFF2-40B4-BE49-F238E27FC236}">
                <a16:creationId xmlns:a16="http://schemas.microsoft.com/office/drawing/2014/main" id="{A56161DF-1B90-462F-B01A-1864C35882C9}"/>
              </a:ext>
            </a:extLst>
          </p:cNvPr>
          <p:cNvSpPr txBox="1"/>
          <p:nvPr/>
        </p:nvSpPr>
        <p:spPr>
          <a:xfrm>
            <a:off x="3007108" y="2793872"/>
            <a:ext cx="64325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블레이드 승강 실린더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761">
            <a:extLst>
              <a:ext uri="{FF2B5EF4-FFF2-40B4-BE49-F238E27FC236}">
                <a16:creationId xmlns:a16="http://schemas.microsoft.com/office/drawing/2014/main" id="{845E3668-1ACD-4E3D-9BDD-1192040419FF}"/>
              </a:ext>
            </a:extLst>
          </p:cNvPr>
          <p:cNvSpPr txBox="1"/>
          <p:nvPr/>
        </p:nvSpPr>
        <p:spPr>
          <a:xfrm>
            <a:off x="1795521" y="2861548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스캐리파이어 승강 실린더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762">
            <a:extLst>
              <a:ext uri="{FF2B5EF4-FFF2-40B4-BE49-F238E27FC236}">
                <a16:creationId xmlns:a16="http://schemas.microsoft.com/office/drawing/2014/main" id="{7FE4ACAE-7100-426F-9DB1-581B47F2219A}"/>
              </a:ext>
            </a:extLst>
          </p:cNvPr>
          <p:cNvSpPr txBox="1"/>
          <p:nvPr/>
        </p:nvSpPr>
        <p:spPr>
          <a:xfrm>
            <a:off x="3019530" y="2978388"/>
            <a:ext cx="36893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유압모터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763">
            <a:extLst>
              <a:ext uri="{FF2B5EF4-FFF2-40B4-BE49-F238E27FC236}">
                <a16:creationId xmlns:a16="http://schemas.microsoft.com/office/drawing/2014/main" id="{6B8B7D62-C180-4F13-9847-24517A6183BD}"/>
              </a:ext>
            </a:extLst>
          </p:cNvPr>
          <p:cNvSpPr txBox="1"/>
          <p:nvPr/>
        </p:nvSpPr>
        <p:spPr>
          <a:xfrm>
            <a:off x="2319880" y="4795568"/>
            <a:ext cx="3105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휠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764">
            <a:extLst>
              <a:ext uri="{FF2B5EF4-FFF2-40B4-BE49-F238E27FC236}">
                <a16:creationId xmlns:a16="http://schemas.microsoft.com/office/drawing/2014/main" id="{71D9C9FD-0AF0-4CFF-B179-6F07234A29C3}"/>
              </a:ext>
            </a:extLst>
          </p:cNvPr>
          <p:cNvSpPr txBox="1"/>
          <p:nvPr/>
        </p:nvSpPr>
        <p:spPr>
          <a:xfrm>
            <a:off x="3323780" y="4899207"/>
            <a:ext cx="55943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전륜경사실린더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765">
            <a:extLst>
              <a:ext uri="{FF2B5EF4-FFF2-40B4-BE49-F238E27FC236}">
                <a16:creationId xmlns:a16="http://schemas.microsoft.com/office/drawing/2014/main" id="{92E3ABA2-F8F2-4503-BD9D-6DFD554C9CC2}"/>
              </a:ext>
            </a:extLst>
          </p:cNvPr>
          <p:cNvSpPr txBox="1"/>
          <p:nvPr/>
        </p:nvSpPr>
        <p:spPr>
          <a:xfrm>
            <a:off x="3440963" y="4739815"/>
            <a:ext cx="486498" cy="989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스캐리파이어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766">
            <a:extLst>
              <a:ext uri="{FF2B5EF4-FFF2-40B4-BE49-F238E27FC236}">
                <a16:creationId xmlns:a16="http://schemas.microsoft.com/office/drawing/2014/main" id="{90A919CE-D352-47BB-8F2E-FC1B8149CA7F}"/>
              </a:ext>
            </a:extLst>
          </p:cNvPr>
          <p:cNvSpPr txBox="1"/>
          <p:nvPr/>
        </p:nvSpPr>
        <p:spPr>
          <a:xfrm>
            <a:off x="3993655" y="4671559"/>
            <a:ext cx="310516" cy="947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블레이드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767">
            <a:extLst>
              <a:ext uri="{FF2B5EF4-FFF2-40B4-BE49-F238E27FC236}">
                <a16:creationId xmlns:a16="http://schemas.microsoft.com/office/drawing/2014/main" id="{6BD5F415-81EB-4714-8CC0-48F97A54C958}"/>
              </a:ext>
            </a:extLst>
          </p:cNvPr>
          <p:cNvSpPr txBox="1"/>
          <p:nvPr/>
        </p:nvSpPr>
        <p:spPr>
          <a:xfrm>
            <a:off x="4159192" y="455336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블레이드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가로이송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실린더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768">
            <a:extLst>
              <a:ext uri="{FF2B5EF4-FFF2-40B4-BE49-F238E27FC236}">
                <a16:creationId xmlns:a16="http://schemas.microsoft.com/office/drawing/2014/main" id="{56F11464-E726-466B-B440-B175B65F482D}"/>
              </a:ext>
            </a:extLst>
          </p:cNvPr>
          <p:cNvSpPr txBox="1"/>
          <p:nvPr/>
        </p:nvSpPr>
        <p:spPr>
          <a:xfrm>
            <a:off x="4431902" y="4395254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서클 회전기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769">
            <a:extLst>
              <a:ext uri="{FF2B5EF4-FFF2-40B4-BE49-F238E27FC236}">
                <a16:creationId xmlns:a16="http://schemas.microsoft.com/office/drawing/2014/main" id="{5C880452-F297-40B8-9DA6-07A01EF5006C}"/>
              </a:ext>
            </a:extLst>
          </p:cNvPr>
          <p:cNvSpPr txBox="1"/>
          <p:nvPr/>
        </p:nvSpPr>
        <p:spPr>
          <a:xfrm>
            <a:off x="4493058" y="4269245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블레이드 틸트 링크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770">
            <a:extLst>
              <a:ext uri="{FF2B5EF4-FFF2-40B4-BE49-F238E27FC236}">
                <a16:creationId xmlns:a16="http://schemas.microsoft.com/office/drawing/2014/main" id="{5AC3F447-D7AF-4AB7-BAC6-E50CDAE8F426}"/>
              </a:ext>
            </a:extLst>
          </p:cNvPr>
          <p:cNvSpPr txBox="1"/>
          <p:nvPr/>
        </p:nvSpPr>
        <p:spPr>
          <a:xfrm>
            <a:off x="4959427" y="4041499"/>
            <a:ext cx="670881" cy="967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서클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771">
            <a:extLst>
              <a:ext uri="{FF2B5EF4-FFF2-40B4-BE49-F238E27FC236}">
                <a16:creationId xmlns:a16="http://schemas.microsoft.com/office/drawing/2014/main" id="{938AD9B9-6BE9-4035-B2BE-793F26090E2F}"/>
              </a:ext>
            </a:extLst>
          </p:cNvPr>
          <p:cNvSpPr txBox="1"/>
          <p:nvPr/>
        </p:nvSpPr>
        <p:spPr>
          <a:xfrm>
            <a:off x="5636202" y="1649143"/>
            <a:ext cx="862965" cy="651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스캐리파이어 승강 레버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772">
            <a:extLst>
              <a:ext uri="{FF2B5EF4-FFF2-40B4-BE49-F238E27FC236}">
                <a16:creationId xmlns:a16="http://schemas.microsoft.com/office/drawing/2014/main" id="{0DD475CB-D2FE-4789-8DE0-B5AFB6895C25}"/>
              </a:ext>
            </a:extLst>
          </p:cNvPr>
          <p:cNvSpPr txBox="1"/>
          <p:nvPr/>
        </p:nvSpPr>
        <p:spPr>
          <a:xfrm>
            <a:off x="5156822" y="1506411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황색 회전등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773">
            <a:extLst>
              <a:ext uri="{FF2B5EF4-FFF2-40B4-BE49-F238E27FC236}">
                <a16:creationId xmlns:a16="http://schemas.microsoft.com/office/drawing/2014/main" id="{E5A47B70-A58A-4D18-8141-B186DF43D841}"/>
              </a:ext>
            </a:extLst>
          </p:cNvPr>
          <p:cNvSpPr txBox="1"/>
          <p:nvPr/>
        </p:nvSpPr>
        <p:spPr>
          <a:xfrm>
            <a:off x="5707507" y="1734690"/>
            <a:ext cx="862965" cy="8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서클 가로이송 레버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774">
            <a:extLst>
              <a:ext uri="{FF2B5EF4-FFF2-40B4-BE49-F238E27FC236}">
                <a16:creationId xmlns:a16="http://schemas.microsoft.com/office/drawing/2014/main" id="{0237A277-82C6-49CC-9E72-E76BEC4FE45E}"/>
              </a:ext>
            </a:extLst>
          </p:cNvPr>
          <p:cNvSpPr txBox="1"/>
          <p:nvPr/>
        </p:nvSpPr>
        <p:spPr>
          <a:xfrm>
            <a:off x="5816542" y="1813290"/>
            <a:ext cx="862965" cy="628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서클 회전 레버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775">
            <a:extLst>
              <a:ext uri="{FF2B5EF4-FFF2-40B4-BE49-F238E27FC236}">
                <a16:creationId xmlns:a16="http://schemas.microsoft.com/office/drawing/2014/main" id="{DDDB6A68-F740-44DB-8721-3B2DD21B79DF}"/>
              </a:ext>
            </a:extLst>
          </p:cNvPr>
          <p:cNvSpPr txBox="1"/>
          <p:nvPr/>
        </p:nvSpPr>
        <p:spPr>
          <a:xfrm>
            <a:off x="6248024" y="1977866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프리클리너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776">
            <a:extLst>
              <a:ext uri="{FF2B5EF4-FFF2-40B4-BE49-F238E27FC236}">
                <a16:creationId xmlns:a16="http://schemas.microsoft.com/office/drawing/2014/main" id="{2F15B914-65A8-4480-AE7F-2DFAF93D2BBC}"/>
              </a:ext>
            </a:extLst>
          </p:cNvPr>
          <p:cNvSpPr txBox="1"/>
          <p:nvPr/>
        </p:nvSpPr>
        <p:spPr>
          <a:xfrm>
            <a:off x="6385838" y="214489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라디에이터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778">
            <a:extLst>
              <a:ext uri="{FF2B5EF4-FFF2-40B4-BE49-F238E27FC236}">
                <a16:creationId xmlns:a16="http://schemas.microsoft.com/office/drawing/2014/main" id="{79FDF5A1-F1B4-4A4A-B5DB-8374BE939018}"/>
              </a:ext>
            </a:extLst>
          </p:cNvPr>
          <p:cNvSpPr txBox="1"/>
          <p:nvPr/>
        </p:nvSpPr>
        <p:spPr>
          <a:xfrm>
            <a:off x="6802071" y="2514810"/>
            <a:ext cx="39497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779">
            <a:extLst>
              <a:ext uri="{FF2B5EF4-FFF2-40B4-BE49-F238E27FC236}">
                <a16:creationId xmlns:a16="http://schemas.microsoft.com/office/drawing/2014/main" id="{90C0C883-4EA5-41F4-B301-4CE4A6D79880}"/>
              </a:ext>
            </a:extLst>
          </p:cNvPr>
          <p:cNvSpPr txBox="1"/>
          <p:nvPr/>
        </p:nvSpPr>
        <p:spPr>
          <a:xfrm>
            <a:off x="6789657" y="2981698"/>
            <a:ext cx="727561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변속기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780">
            <a:extLst>
              <a:ext uri="{FF2B5EF4-FFF2-40B4-BE49-F238E27FC236}">
                <a16:creationId xmlns:a16="http://schemas.microsoft.com/office/drawing/2014/main" id="{8DB816D9-770B-4125-AACD-7E3F7FBE6B73}"/>
              </a:ext>
            </a:extLst>
          </p:cNvPr>
          <p:cNvSpPr txBox="1"/>
          <p:nvPr/>
        </p:nvSpPr>
        <p:spPr>
          <a:xfrm>
            <a:off x="6440946" y="3867573"/>
            <a:ext cx="50419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연료분사펌프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781">
            <a:extLst>
              <a:ext uri="{FF2B5EF4-FFF2-40B4-BE49-F238E27FC236}">
                <a16:creationId xmlns:a16="http://schemas.microsoft.com/office/drawing/2014/main" id="{B58B8468-55BA-45EB-A059-668D1E83F2FA}"/>
              </a:ext>
            </a:extLst>
          </p:cNvPr>
          <p:cNvSpPr txBox="1"/>
          <p:nvPr/>
        </p:nvSpPr>
        <p:spPr>
          <a:xfrm>
            <a:off x="6278168" y="4021375"/>
            <a:ext cx="585148" cy="116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휠 브레이크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782">
            <a:extLst>
              <a:ext uri="{FF2B5EF4-FFF2-40B4-BE49-F238E27FC236}">
                <a16:creationId xmlns:a16="http://schemas.microsoft.com/office/drawing/2014/main" id="{07899E21-E0C1-4774-B3BC-66C3DED67B19}"/>
              </a:ext>
            </a:extLst>
          </p:cNvPr>
          <p:cNvSpPr txBox="1"/>
          <p:nvPr/>
        </p:nvSpPr>
        <p:spPr>
          <a:xfrm>
            <a:off x="5944963" y="4138214"/>
            <a:ext cx="74930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파이널 드라이브부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783">
            <a:extLst>
              <a:ext uri="{FF2B5EF4-FFF2-40B4-BE49-F238E27FC236}">
                <a16:creationId xmlns:a16="http://schemas.microsoft.com/office/drawing/2014/main" id="{366B09E8-29D9-447B-A8D5-DF1DFD985827}"/>
              </a:ext>
            </a:extLst>
          </p:cNvPr>
          <p:cNvSpPr txBox="1"/>
          <p:nvPr/>
        </p:nvSpPr>
        <p:spPr>
          <a:xfrm>
            <a:off x="5918940" y="4255053"/>
            <a:ext cx="855980" cy="1171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디퍼렌셜 기어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776">
            <a:extLst>
              <a:ext uri="{FF2B5EF4-FFF2-40B4-BE49-F238E27FC236}">
                <a16:creationId xmlns:a16="http://schemas.microsoft.com/office/drawing/2014/main" id="{85F6A071-2618-49E6-8AC0-D820319ADE8B}"/>
              </a:ext>
            </a:extLst>
          </p:cNvPr>
          <p:cNvSpPr txBox="1"/>
          <p:nvPr/>
        </p:nvSpPr>
        <p:spPr>
          <a:xfrm>
            <a:off x="6677870" y="2357121"/>
            <a:ext cx="637330" cy="1002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라디에이터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주수구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스크레이퍼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모터 스크레이퍼 구조의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8578" y="127659"/>
            <a:ext cx="4706843" cy="7439585"/>
          </a:xfrm>
          <a:prstGeom prst="rect">
            <a:avLst/>
          </a:prstGeom>
        </p:spPr>
      </p:pic>
      <p:sp>
        <p:nvSpPr>
          <p:cNvPr id="8" name="テキスト ボックス 784">
            <a:extLst>
              <a:ext uri="{FF2B5EF4-FFF2-40B4-BE49-F238E27FC236}">
                <a16:creationId xmlns:a16="http://schemas.microsoft.com/office/drawing/2014/main" id="{0FCCD2EB-55C7-4B71-AAD9-D0366FF54E5A}"/>
              </a:ext>
            </a:extLst>
          </p:cNvPr>
          <p:cNvSpPr txBox="1"/>
          <p:nvPr/>
        </p:nvSpPr>
        <p:spPr>
          <a:xfrm>
            <a:off x="1788458" y="1648583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10" name="テキスト ボックス 785">
            <a:extLst>
              <a:ext uri="{FF2B5EF4-FFF2-40B4-BE49-F238E27FC236}">
                <a16:creationId xmlns:a16="http://schemas.microsoft.com/office/drawing/2014/main" id="{D271DD76-6A3A-4656-9DFB-3AAB94E3D770}"/>
              </a:ext>
            </a:extLst>
          </p:cNvPr>
          <p:cNvSpPr txBox="1"/>
          <p:nvPr/>
        </p:nvSpPr>
        <p:spPr>
          <a:xfrm>
            <a:off x="2707004" y="1613120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연료탱크</a:t>
            </a:r>
          </a:p>
        </p:txBody>
      </p:sp>
      <p:sp>
        <p:nvSpPr>
          <p:cNvPr id="11" name="テキスト ボックス 786">
            <a:extLst>
              <a:ext uri="{FF2B5EF4-FFF2-40B4-BE49-F238E27FC236}">
                <a16:creationId xmlns:a16="http://schemas.microsoft.com/office/drawing/2014/main" id="{766CFF42-3DA5-42FB-BFA4-EFBE2DC2CF6C}"/>
              </a:ext>
            </a:extLst>
          </p:cNvPr>
          <p:cNvSpPr txBox="1"/>
          <p:nvPr/>
        </p:nvSpPr>
        <p:spPr>
          <a:xfrm>
            <a:off x="3761739" y="1595198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히치</a:t>
            </a:r>
          </a:p>
        </p:txBody>
      </p:sp>
      <p:sp>
        <p:nvSpPr>
          <p:cNvPr id="12" name="テキスト ボックス 787">
            <a:extLst>
              <a:ext uri="{FF2B5EF4-FFF2-40B4-BE49-F238E27FC236}">
                <a16:creationId xmlns:a16="http://schemas.microsoft.com/office/drawing/2014/main" id="{24993A7E-9674-4DF6-9B7E-2CEC33C0812D}"/>
              </a:ext>
            </a:extLst>
          </p:cNvPr>
          <p:cNvSpPr txBox="1"/>
          <p:nvPr/>
        </p:nvSpPr>
        <p:spPr>
          <a:xfrm>
            <a:off x="4087812" y="1821006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요크</a:t>
            </a:r>
          </a:p>
        </p:txBody>
      </p:sp>
      <p:sp>
        <p:nvSpPr>
          <p:cNvPr id="13" name="テキスト ボックス 788">
            <a:extLst>
              <a:ext uri="{FF2B5EF4-FFF2-40B4-BE49-F238E27FC236}">
                <a16:creationId xmlns:a16="http://schemas.microsoft.com/office/drawing/2014/main" id="{70BF32B0-1804-4B10-86E2-6BA88B5CCAFD}"/>
              </a:ext>
            </a:extLst>
          </p:cNvPr>
          <p:cNvSpPr txBox="1"/>
          <p:nvPr/>
        </p:nvSpPr>
        <p:spPr>
          <a:xfrm>
            <a:off x="4342446" y="2028715"/>
            <a:ext cx="9664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스티어링 실린더</a:t>
            </a:r>
          </a:p>
        </p:txBody>
      </p:sp>
      <p:sp>
        <p:nvSpPr>
          <p:cNvPr id="14" name="テキスト ボックス 789">
            <a:extLst>
              <a:ext uri="{FF2B5EF4-FFF2-40B4-BE49-F238E27FC236}">
                <a16:creationId xmlns:a16="http://schemas.microsoft.com/office/drawing/2014/main" id="{EEC607BD-4F98-4791-B94F-B6DE6BF55529}"/>
              </a:ext>
            </a:extLst>
          </p:cNvPr>
          <p:cNvSpPr txBox="1"/>
          <p:nvPr/>
        </p:nvSpPr>
        <p:spPr>
          <a:xfrm>
            <a:off x="4625657" y="2234233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에이프런 실린더</a:t>
            </a:r>
          </a:p>
        </p:txBody>
      </p:sp>
      <p:sp>
        <p:nvSpPr>
          <p:cNvPr id="15" name="テキスト ボックス 790">
            <a:extLst>
              <a:ext uri="{FF2B5EF4-FFF2-40B4-BE49-F238E27FC236}">
                <a16:creationId xmlns:a16="http://schemas.microsoft.com/office/drawing/2014/main" id="{F07F0987-54A0-4941-B7D2-4B3F933462AD}"/>
              </a:ext>
            </a:extLst>
          </p:cNvPr>
          <p:cNvSpPr txBox="1"/>
          <p:nvPr/>
        </p:nvSpPr>
        <p:spPr>
          <a:xfrm>
            <a:off x="4909501" y="244448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볼 실린더</a:t>
            </a:r>
          </a:p>
        </p:txBody>
      </p:sp>
      <p:sp>
        <p:nvSpPr>
          <p:cNvPr id="16" name="テキスト ボックス 791">
            <a:extLst>
              <a:ext uri="{FF2B5EF4-FFF2-40B4-BE49-F238E27FC236}">
                <a16:creationId xmlns:a16="http://schemas.microsoft.com/office/drawing/2014/main" id="{99E79411-FAF8-4559-AE37-CA26AE669815}"/>
              </a:ext>
            </a:extLst>
          </p:cNvPr>
          <p:cNvSpPr txBox="1"/>
          <p:nvPr/>
        </p:nvSpPr>
        <p:spPr>
          <a:xfrm>
            <a:off x="5216207" y="2671866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에이프런</a:t>
            </a:r>
          </a:p>
        </p:txBody>
      </p:sp>
      <p:sp>
        <p:nvSpPr>
          <p:cNvPr id="17" name="テキスト ボックス 792">
            <a:extLst>
              <a:ext uri="{FF2B5EF4-FFF2-40B4-BE49-F238E27FC236}">
                <a16:creationId xmlns:a16="http://schemas.microsoft.com/office/drawing/2014/main" id="{E7C3285A-9B2A-4090-9702-CF28A411C2D6}"/>
              </a:ext>
            </a:extLst>
          </p:cNvPr>
          <p:cNvSpPr txBox="1"/>
          <p:nvPr/>
        </p:nvSpPr>
        <p:spPr>
          <a:xfrm>
            <a:off x="997739" y="3570334"/>
            <a:ext cx="849986" cy="193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스티어링 오일탱크</a:t>
            </a:r>
          </a:p>
        </p:txBody>
      </p:sp>
      <p:sp>
        <p:nvSpPr>
          <p:cNvPr id="18" name="テキスト ボックス 793">
            <a:extLst>
              <a:ext uri="{FF2B5EF4-FFF2-40B4-BE49-F238E27FC236}">
                <a16:creationId xmlns:a16="http://schemas.microsoft.com/office/drawing/2014/main" id="{15C8A0A5-F7CC-4D4B-9ECA-ABDF4B3DF23A}"/>
              </a:ext>
            </a:extLst>
          </p:cNvPr>
          <p:cNvSpPr txBox="1"/>
          <p:nvPr/>
        </p:nvSpPr>
        <p:spPr>
          <a:xfrm>
            <a:off x="1623693" y="3770933"/>
            <a:ext cx="365125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프레임</a:t>
            </a:r>
          </a:p>
        </p:txBody>
      </p:sp>
      <p:sp>
        <p:nvSpPr>
          <p:cNvPr id="19" name="テキスト ボックス 794">
            <a:extLst>
              <a:ext uri="{FF2B5EF4-FFF2-40B4-BE49-F238E27FC236}">
                <a16:creationId xmlns:a16="http://schemas.microsoft.com/office/drawing/2014/main" id="{FD04368B-D598-4F47-8045-1F26840A7C98}"/>
              </a:ext>
            </a:extLst>
          </p:cNvPr>
          <p:cNvSpPr txBox="1"/>
          <p:nvPr/>
        </p:nvSpPr>
        <p:spPr>
          <a:xfrm>
            <a:off x="1454128" y="4016137"/>
            <a:ext cx="849987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폴로 업 링크</a:t>
            </a:r>
          </a:p>
        </p:txBody>
      </p:sp>
      <p:sp>
        <p:nvSpPr>
          <p:cNvPr id="20" name="テキスト ボックス 795">
            <a:extLst>
              <a:ext uri="{FF2B5EF4-FFF2-40B4-BE49-F238E27FC236}">
                <a16:creationId xmlns:a16="http://schemas.microsoft.com/office/drawing/2014/main" id="{95B70626-F0DC-414F-85A0-7FE528C1B9C5}"/>
              </a:ext>
            </a:extLst>
          </p:cNvPr>
          <p:cNvSpPr txBox="1"/>
          <p:nvPr/>
        </p:nvSpPr>
        <p:spPr>
          <a:xfrm>
            <a:off x="1466213" y="4281996"/>
            <a:ext cx="104521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서스펜션 실린더</a:t>
            </a:r>
          </a:p>
        </p:txBody>
      </p:sp>
      <p:sp>
        <p:nvSpPr>
          <p:cNvPr id="21" name="テキスト ボックス 796">
            <a:extLst>
              <a:ext uri="{FF2B5EF4-FFF2-40B4-BE49-F238E27FC236}">
                <a16:creationId xmlns:a16="http://schemas.microsoft.com/office/drawing/2014/main" id="{A719FAB9-D85C-4F59-AE89-D2D51B2485F1}"/>
              </a:ext>
            </a:extLst>
          </p:cNvPr>
          <p:cNvSpPr txBox="1"/>
          <p:nvPr/>
        </p:nvSpPr>
        <p:spPr>
          <a:xfrm>
            <a:off x="1810067" y="4506485"/>
            <a:ext cx="95377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서스펜션 암</a:t>
            </a:r>
          </a:p>
        </p:txBody>
      </p:sp>
      <p:sp>
        <p:nvSpPr>
          <p:cNvPr id="22" name="テキスト ボックス 797">
            <a:extLst>
              <a:ext uri="{FF2B5EF4-FFF2-40B4-BE49-F238E27FC236}">
                <a16:creationId xmlns:a16="http://schemas.microsoft.com/office/drawing/2014/main" id="{0334A4A5-5932-4095-A222-A9DE93444570}"/>
              </a:ext>
            </a:extLst>
          </p:cNvPr>
          <p:cNvSpPr txBox="1"/>
          <p:nvPr/>
        </p:nvSpPr>
        <p:spPr>
          <a:xfrm>
            <a:off x="2153601" y="4724181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토크 컨버터</a:t>
            </a:r>
          </a:p>
        </p:txBody>
      </p:sp>
      <p:sp>
        <p:nvSpPr>
          <p:cNvPr id="23" name="テキスト ボックス 798">
            <a:extLst>
              <a:ext uri="{FF2B5EF4-FFF2-40B4-BE49-F238E27FC236}">
                <a16:creationId xmlns:a16="http://schemas.microsoft.com/office/drawing/2014/main" id="{8318CC95-A141-4DB7-AAFA-24AF6A5486F0}"/>
              </a:ext>
            </a:extLst>
          </p:cNvPr>
          <p:cNvSpPr txBox="1"/>
          <p:nvPr/>
        </p:nvSpPr>
        <p:spPr>
          <a:xfrm>
            <a:off x="2371089" y="4946060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토크 흐름 변속기</a:t>
            </a:r>
          </a:p>
        </p:txBody>
      </p:sp>
      <p:sp>
        <p:nvSpPr>
          <p:cNvPr id="24" name="テキスト ボックス 799">
            <a:extLst>
              <a:ext uri="{FF2B5EF4-FFF2-40B4-BE49-F238E27FC236}">
                <a16:creationId xmlns:a16="http://schemas.microsoft.com/office/drawing/2014/main" id="{BFDD9655-2C88-4622-95A9-999667A7FBFA}"/>
              </a:ext>
            </a:extLst>
          </p:cNvPr>
          <p:cNvSpPr txBox="1"/>
          <p:nvPr/>
        </p:nvSpPr>
        <p:spPr>
          <a:xfrm>
            <a:off x="2609424" y="5214083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F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서스펜션</a:t>
            </a:r>
          </a:p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오일 탱크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좌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800">
            <a:extLst>
              <a:ext uri="{FF2B5EF4-FFF2-40B4-BE49-F238E27FC236}">
                <a16:creationId xmlns:a16="http://schemas.microsoft.com/office/drawing/2014/main" id="{24BCA390-C78D-4FBA-8CAD-418579FD0067}"/>
              </a:ext>
            </a:extLst>
          </p:cNvPr>
          <p:cNvSpPr txBox="1"/>
          <p:nvPr/>
        </p:nvSpPr>
        <p:spPr>
          <a:xfrm>
            <a:off x="5504758" y="2897674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볼</a:t>
            </a:r>
          </a:p>
        </p:txBody>
      </p:sp>
      <p:sp>
        <p:nvSpPr>
          <p:cNvPr id="26" name="テキスト ボックス 510">
            <a:extLst>
              <a:ext uri="{FF2B5EF4-FFF2-40B4-BE49-F238E27FC236}">
                <a16:creationId xmlns:a16="http://schemas.microsoft.com/office/drawing/2014/main" id="{46408061-D897-40E7-9229-FE09C25B6C99}"/>
              </a:ext>
            </a:extLst>
          </p:cNvPr>
          <p:cNvSpPr txBox="1"/>
          <p:nvPr/>
        </p:nvSpPr>
        <p:spPr>
          <a:xfrm>
            <a:off x="5779452" y="310200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이젝터</a:t>
            </a:r>
          </a:p>
        </p:txBody>
      </p:sp>
      <p:sp>
        <p:nvSpPr>
          <p:cNvPr id="27" name="テキスト ボックス 511">
            <a:extLst>
              <a:ext uri="{FF2B5EF4-FFF2-40B4-BE49-F238E27FC236}">
                <a16:creationId xmlns:a16="http://schemas.microsoft.com/office/drawing/2014/main" id="{9E396DF8-6756-4863-9B0E-3DAE77173E15}"/>
              </a:ext>
            </a:extLst>
          </p:cNvPr>
          <p:cNvSpPr txBox="1"/>
          <p:nvPr/>
        </p:nvSpPr>
        <p:spPr>
          <a:xfrm>
            <a:off x="6062623" y="3316097"/>
            <a:ext cx="1298258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서스펜션 오일 탱크</a:t>
            </a:r>
          </a:p>
        </p:txBody>
      </p:sp>
      <p:sp>
        <p:nvSpPr>
          <p:cNvPr id="28" name="テキスト ボックス 570">
            <a:extLst>
              <a:ext uri="{FF2B5EF4-FFF2-40B4-BE49-F238E27FC236}">
                <a16:creationId xmlns:a16="http://schemas.microsoft.com/office/drawing/2014/main" id="{8DE79FBC-A814-41D9-92D7-FBBB309FF204}"/>
              </a:ext>
            </a:extLst>
          </p:cNvPr>
          <p:cNvSpPr txBox="1"/>
          <p:nvPr/>
        </p:nvSpPr>
        <p:spPr>
          <a:xfrm>
            <a:off x="6379825" y="3530505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토크 흐름 변속기</a:t>
            </a:r>
          </a:p>
        </p:txBody>
      </p:sp>
      <p:sp>
        <p:nvSpPr>
          <p:cNvPr id="29" name="テキスト ボックス 571">
            <a:extLst>
              <a:ext uri="{FF2B5EF4-FFF2-40B4-BE49-F238E27FC236}">
                <a16:creationId xmlns:a16="http://schemas.microsoft.com/office/drawing/2014/main" id="{353C5B0A-86AB-4A07-A828-A4ACA27637EF}"/>
              </a:ext>
            </a:extLst>
          </p:cNvPr>
          <p:cNvSpPr txBox="1"/>
          <p:nvPr/>
        </p:nvSpPr>
        <p:spPr>
          <a:xfrm>
            <a:off x="6670637" y="3744913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작동유탱크</a:t>
            </a:r>
          </a:p>
        </p:txBody>
      </p:sp>
      <p:sp>
        <p:nvSpPr>
          <p:cNvPr id="30" name="テキスト ボックス 580">
            <a:extLst>
              <a:ext uri="{FF2B5EF4-FFF2-40B4-BE49-F238E27FC236}">
                <a16:creationId xmlns:a16="http://schemas.microsoft.com/office/drawing/2014/main" id="{C704073D-6C84-4651-AB98-784A49F6E5B5}"/>
              </a:ext>
            </a:extLst>
          </p:cNvPr>
          <p:cNvSpPr txBox="1"/>
          <p:nvPr/>
        </p:nvSpPr>
        <p:spPr>
          <a:xfrm>
            <a:off x="6946247" y="394727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토크 컨버터</a:t>
            </a:r>
          </a:p>
        </p:txBody>
      </p:sp>
      <p:sp>
        <p:nvSpPr>
          <p:cNvPr id="31" name="テキスト ボックス 591">
            <a:extLst>
              <a:ext uri="{FF2B5EF4-FFF2-40B4-BE49-F238E27FC236}">
                <a16:creationId xmlns:a16="http://schemas.microsoft.com/office/drawing/2014/main" id="{87BA3C69-6902-4C50-AC36-12DFF3BA7C4F}"/>
              </a:ext>
            </a:extLst>
          </p:cNvPr>
          <p:cNvSpPr txBox="1"/>
          <p:nvPr/>
        </p:nvSpPr>
        <p:spPr>
          <a:xfrm>
            <a:off x="7211022" y="419249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아웃풋 샤프트</a:t>
            </a:r>
          </a:p>
        </p:txBody>
      </p:sp>
      <p:sp>
        <p:nvSpPr>
          <p:cNvPr id="32" name="テキスト ボックス 633">
            <a:extLst>
              <a:ext uri="{FF2B5EF4-FFF2-40B4-BE49-F238E27FC236}">
                <a16:creationId xmlns:a16="http://schemas.microsoft.com/office/drawing/2014/main" id="{A112C780-25D1-48E2-A5E2-6705484D8AB7}"/>
              </a:ext>
            </a:extLst>
          </p:cNvPr>
          <p:cNvSpPr txBox="1"/>
          <p:nvPr/>
        </p:nvSpPr>
        <p:spPr>
          <a:xfrm>
            <a:off x="7486632" y="4388977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33" name="テキスト ボックス 638">
            <a:extLst>
              <a:ext uri="{FF2B5EF4-FFF2-40B4-BE49-F238E27FC236}">
                <a16:creationId xmlns:a16="http://schemas.microsoft.com/office/drawing/2014/main" id="{E453AFCE-8E37-404E-B46D-E05823AD57AE}"/>
              </a:ext>
            </a:extLst>
          </p:cNvPr>
          <p:cNvSpPr txBox="1"/>
          <p:nvPr/>
        </p:nvSpPr>
        <p:spPr>
          <a:xfrm>
            <a:off x="7628571" y="5060981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연료 탱크</a:t>
            </a:r>
          </a:p>
        </p:txBody>
      </p:sp>
      <p:sp>
        <p:nvSpPr>
          <p:cNvPr id="34" name="テキスト ボックス 723">
            <a:extLst>
              <a:ext uri="{FF2B5EF4-FFF2-40B4-BE49-F238E27FC236}">
                <a16:creationId xmlns:a16="http://schemas.microsoft.com/office/drawing/2014/main" id="{3454D96D-F6E4-4104-99E1-57A0ECE239E3}"/>
              </a:ext>
            </a:extLst>
          </p:cNvPr>
          <p:cNvSpPr txBox="1"/>
          <p:nvPr/>
        </p:nvSpPr>
        <p:spPr>
          <a:xfrm>
            <a:off x="7439641" y="5936232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차동기</a:t>
            </a:r>
          </a:p>
        </p:txBody>
      </p:sp>
      <p:sp>
        <p:nvSpPr>
          <p:cNvPr id="35" name="テキスト ボックス 730">
            <a:extLst>
              <a:ext uri="{FF2B5EF4-FFF2-40B4-BE49-F238E27FC236}">
                <a16:creationId xmlns:a16="http://schemas.microsoft.com/office/drawing/2014/main" id="{831191A0-3E02-4C6D-96A0-C4B15E21C7D9}"/>
              </a:ext>
            </a:extLst>
          </p:cNvPr>
          <p:cNvSpPr txBox="1"/>
          <p:nvPr/>
        </p:nvSpPr>
        <p:spPr>
          <a:xfrm>
            <a:off x="4164170" y="527011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이젝터 실린더</a:t>
            </a:r>
          </a:p>
        </p:txBody>
      </p:sp>
      <p:sp>
        <p:nvSpPr>
          <p:cNvPr id="36" name="テキスト ボックス 754">
            <a:extLst>
              <a:ext uri="{FF2B5EF4-FFF2-40B4-BE49-F238E27FC236}">
                <a16:creationId xmlns:a16="http://schemas.microsoft.com/office/drawing/2014/main" id="{1EBDD858-EE14-41A9-BA0B-6ACC2E798357}"/>
              </a:ext>
            </a:extLst>
          </p:cNvPr>
          <p:cNvSpPr txBox="1"/>
          <p:nvPr/>
        </p:nvSpPr>
        <p:spPr>
          <a:xfrm>
            <a:off x="4241799" y="5511184"/>
            <a:ext cx="974408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서스펜션 암</a:t>
            </a:r>
          </a:p>
        </p:txBody>
      </p:sp>
      <p:sp>
        <p:nvSpPr>
          <p:cNvPr id="37" name="テキスト ボックス 801">
            <a:extLst>
              <a:ext uri="{FF2B5EF4-FFF2-40B4-BE49-F238E27FC236}">
                <a16:creationId xmlns:a16="http://schemas.microsoft.com/office/drawing/2014/main" id="{59EAAF09-BC14-4378-80EB-EAB62B1653DB}"/>
              </a:ext>
            </a:extLst>
          </p:cNvPr>
          <p:cNvSpPr txBox="1"/>
          <p:nvPr/>
        </p:nvSpPr>
        <p:spPr>
          <a:xfrm>
            <a:off x="6233476" y="5939916"/>
            <a:ext cx="1119506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서스펜션 실린더</a:t>
            </a:r>
          </a:p>
        </p:txBody>
      </p:sp>
      <p:sp>
        <p:nvSpPr>
          <p:cNvPr id="38" name="テキスト ボックス 802">
            <a:extLst>
              <a:ext uri="{FF2B5EF4-FFF2-40B4-BE49-F238E27FC236}">
                <a16:creationId xmlns:a16="http://schemas.microsoft.com/office/drawing/2014/main" id="{D53DA73C-3D3E-491F-BB12-389F074E7CE1}"/>
              </a:ext>
            </a:extLst>
          </p:cNvPr>
          <p:cNvSpPr txBox="1"/>
          <p:nvPr/>
        </p:nvSpPr>
        <p:spPr>
          <a:xfrm>
            <a:off x="4567237" y="570052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종감속</a:t>
            </a:r>
          </a:p>
        </p:txBody>
      </p:sp>
      <p:sp>
        <p:nvSpPr>
          <p:cNvPr id="39" name="テキスト ボックス 803">
            <a:extLst>
              <a:ext uri="{FF2B5EF4-FFF2-40B4-BE49-F238E27FC236}">
                <a16:creationId xmlns:a16="http://schemas.microsoft.com/office/drawing/2014/main" id="{C457C3E6-0F34-4400-B6A9-090BFB6BF036}"/>
              </a:ext>
            </a:extLst>
          </p:cNvPr>
          <p:cNvSpPr txBox="1"/>
          <p:nvPr/>
        </p:nvSpPr>
        <p:spPr>
          <a:xfrm>
            <a:off x="5037397" y="590648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휠 브레이크</a:t>
            </a:r>
          </a:p>
        </p:txBody>
      </p:sp>
      <p:sp>
        <p:nvSpPr>
          <p:cNvPr id="40" name="テキスト ボックス 804">
            <a:extLst>
              <a:ext uri="{FF2B5EF4-FFF2-40B4-BE49-F238E27FC236}">
                <a16:creationId xmlns:a16="http://schemas.microsoft.com/office/drawing/2014/main" id="{A75409E5-C4D3-4B82-ABAF-5C79024961AB}"/>
              </a:ext>
            </a:extLst>
          </p:cNvPr>
          <p:cNvSpPr txBox="1"/>
          <p:nvPr/>
        </p:nvSpPr>
        <p:spPr>
          <a:xfrm>
            <a:off x="2590481" y="5791135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F: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프런트</a:t>
            </a:r>
          </a:p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R: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리어</a:t>
            </a:r>
          </a:p>
        </p:txBody>
      </p:sp>
    </p:spTree>
    <p:extLst>
      <p:ext uri="{BB962C8B-B14F-4D97-AF65-F5344CB8AC3E}">
        <p14:creationId xmlns:p14="http://schemas.microsoft.com/office/powerpoint/2010/main" val="350702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o" altLang="en-US" sz="3200" spc="-150" dirty="0">
                <a:latin typeface="+mn-ea"/>
                <a:ea typeface="+mn-ea"/>
              </a:rPr>
              <a:t>제</a:t>
            </a:r>
            <a:r>
              <a:rPr lang="en-US" altLang="ko" sz="3200" spc="-150" dirty="0">
                <a:latin typeface="+mn-ea"/>
                <a:ea typeface="+mn-ea"/>
              </a:rPr>
              <a:t>4</a:t>
            </a:r>
            <a:r>
              <a:rPr lang="ko" altLang="en-US" sz="3200" spc="-150" dirty="0">
                <a:latin typeface="+mn-ea"/>
                <a:ea typeface="+mn-ea"/>
              </a:rPr>
              <a:t>장 차량계 건설기계의 주행에 관한 장치의 취급방법</a:t>
            </a:r>
            <a:endParaRPr kumimoji="1" lang="ko" altLang="en-US" sz="3200" spc="-15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697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 err="1">
                <a:latin typeface="+mn-ea"/>
                <a:ea typeface="+mn-ea"/>
              </a:rPr>
              <a:t>차량계</a:t>
            </a:r>
            <a:r>
              <a:rPr lang="ko-KR" altLang="en-US" sz="2400" dirty="0">
                <a:latin typeface="+mn-ea"/>
                <a:ea typeface="+mn-ea"/>
              </a:rPr>
              <a:t> 건설기계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정지</a:t>
            </a:r>
            <a:r>
              <a:rPr lang="en-US" altLang="ko-KR" sz="2400" dirty="0">
                <a:latin typeface="+mn-ea"/>
                <a:ea typeface="+mn-ea"/>
              </a:rPr>
              <a:t>·</a:t>
            </a:r>
            <a:r>
              <a:rPr lang="ko-KR" altLang="en-US" sz="2400" dirty="0">
                <a:latin typeface="+mn-ea"/>
                <a:ea typeface="+mn-ea"/>
              </a:rPr>
              <a:t>운반</a:t>
            </a:r>
            <a:r>
              <a:rPr lang="en-US" altLang="ko-KR" sz="2400" dirty="0">
                <a:latin typeface="+mn-ea"/>
                <a:ea typeface="+mn-ea"/>
              </a:rPr>
              <a:t>·</a:t>
            </a:r>
            <a:r>
              <a:rPr lang="ko-KR" altLang="en-US" sz="2400" dirty="0">
                <a:latin typeface="+mn-ea"/>
                <a:ea typeface="+mn-ea"/>
              </a:rPr>
              <a:t>적재용 및 굴착용</a:t>
            </a:r>
            <a:r>
              <a:rPr lang="en-US" altLang="ko-KR" sz="2400" dirty="0">
                <a:latin typeface="+mn-ea"/>
                <a:ea typeface="+mn-ea"/>
              </a:rPr>
              <a:t>)</a:t>
            </a:r>
            <a:r>
              <a:rPr lang="ko-KR" altLang="en-US" sz="2400" dirty="0">
                <a:latin typeface="+mn-ea"/>
                <a:ea typeface="+mn-ea"/>
              </a:rPr>
              <a:t>의 종류</a:t>
            </a:r>
            <a:r>
              <a:rPr lang="en-US" altLang="ko-KR" sz="2400" dirty="0">
                <a:latin typeface="+mn-ea"/>
                <a:ea typeface="+mn-ea"/>
              </a:rPr>
              <a:t>, </a:t>
            </a:r>
            <a:r>
              <a:rPr lang="ko-KR" altLang="en-US" sz="2400" dirty="0">
                <a:latin typeface="+mn-ea"/>
                <a:ea typeface="+mn-ea"/>
              </a:rPr>
              <a:t>형식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노동안전위생법 시행령 별표 제</a:t>
            </a:r>
            <a:r>
              <a:rPr lang="en-US" altLang="ko-KR" sz="2400" dirty="0">
                <a:latin typeface="+mn-ea"/>
                <a:ea typeface="+mn-ea"/>
              </a:rPr>
              <a:t>7)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rtl="0">
              <a:buNone/>
            </a:pPr>
            <a:endParaRPr lang="ko-KR" altLang="en-US" sz="1100" dirty="0">
              <a:latin typeface="+mn-ea"/>
            </a:endParaRPr>
          </a:p>
          <a:p>
            <a:pPr marL="0" indent="0" algn="ctr" rtl="0">
              <a:buNone/>
            </a:pPr>
            <a:endParaRPr lang="en-US" altLang="ko-KR" sz="1100" dirty="0">
              <a:latin typeface="+mn-ea"/>
            </a:endParaRPr>
          </a:p>
          <a:p>
            <a:pPr marL="0" indent="0" algn="ctr" rtl="0">
              <a:buNone/>
            </a:pPr>
            <a:endParaRPr lang="en-US" altLang="ko-KR" sz="1100" dirty="0">
              <a:latin typeface="+mn-ea"/>
            </a:endParaRPr>
          </a:p>
          <a:p>
            <a:pPr marL="0" indent="0" algn="ctr" rtl="0">
              <a:buNone/>
            </a:pPr>
            <a:endParaRPr lang="en-US" altLang="ko-KR" sz="1100" dirty="0">
              <a:latin typeface="+mn-ea"/>
            </a:endParaRPr>
          </a:p>
          <a:p>
            <a:pPr marL="0" indent="0" algn="ctr" rtl="0">
              <a:buNone/>
            </a:pPr>
            <a:endParaRPr lang="en-US" altLang="ko-KR" sz="1100" dirty="0">
              <a:latin typeface="+mn-ea"/>
            </a:endParaRPr>
          </a:p>
          <a:p>
            <a:pPr marL="0" indent="0" algn="ctr" rtl="0">
              <a:buNone/>
            </a:pPr>
            <a:endParaRPr lang="en-US" altLang="ko-KR" sz="1100" dirty="0">
              <a:latin typeface="+mn-ea"/>
            </a:endParaRPr>
          </a:p>
          <a:p>
            <a:pPr marL="0" indent="0" algn="ctr" rtl="0">
              <a:buNone/>
            </a:pPr>
            <a:r>
              <a:rPr lang="ko-KR" altLang="en-US" sz="1400" dirty="0" err="1">
                <a:latin typeface="+mn-ea"/>
              </a:rPr>
              <a:t>차량계</a:t>
            </a:r>
            <a:r>
              <a:rPr lang="ko-KR" altLang="en-US" sz="1400" dirty="0">
                <a:latin typeface="+mn-ea"/>
              </a:rPr>
              <a:t> 건설기계의 분류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5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97" y="2029397"/>
            <a:ext cx="4552950" cy="3019425"/>
          </a:xfrm>
          <a:prstGeom prst="rect">
            <a:avLst/>
          </a:prstGeom>
        </p:spPr>
      </p:pic>
      <p:sp>
        <p:nvSpPr>
          <p:cNvPr id="8" name="テキスト ボックス 477">
            <a:extLst>
              <a:ext uri="{FF2B5EF4-FFF2-40B4-BE49-F238E27FC236}">
                <a16:creationId xmlns:a16="http://schemas.microsoft.com/office/drawing/2014/main" id="{4FA540D4-778F-49A5-A2C7-DCC106C0464E}"/>
              </a:ext>
            </a:extLst>
          </p:cNvPr>
          <p:cNvSpPr txBox="1"/>
          <p:nvPr/>
        </p:nvSpPr>
        <p:spPr>
          <a:xfrm>
            <a:off x="2171497" y="2518161"/>
            <a:ext cx="927735" cy="5535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차량계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 건설기계</a:t>
            </a:r>
          </a:p>
          <a:p>
            <a:pPr algn="just" rtl="0"/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정지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적재용 및 굴착용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78">
            <a:extLst>
              <a:ext uri="{FF2B5EF4-FFF2-40B4-BE49-F238E27FC236}">
                <a16:creationId xmlns:a16="http://schemas.microsoft.com/office/drawing/2014/main" id="{12244618-5DCA-497B-9174-E0E3FA92C96D}"/>
              </a:ext>
            </a:extLst>
          </p:cNvPr>
          <p:cNvSpPr txBox="1"/>
          <p:nvPr/>
        </p:nvSpPr>
        <p:spPr>
          <a:xfrm>
            <a:off x="3298867" y="2518161"/>
            <a:ext cx="1000437" cy="1958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정지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적재용</a:t>
            </a:r>
          </a:p>
        </p:txBody>
      </p:sp>
      <p:sp>
        <p:nvSpPr>
          <p:cNvPr id="10" name="テキスト ボックス 479">
            <a:extLst>
              <a:ext uri="{FF2B5EF4-FFF2-40B4-BE49-F238E27FC236}">
                <a16:creationId xmlns:a16="http://schemas.microsoft.com/office/drawing/2014/main" id="{71F554A8-46F1-4E68-B214-9CA5A7512D35}"/>
              </a:ext>
            </a:extLst>
          </p:cNvPr>
          <p:cNvSpPr txBox="1"/>
          <p:nvPr/>
        </p:nvSpPr>
        <p:spPr>
          <a:xfrm>
            <a:off x="3324400" y="3815135"/>
            <a:ext cx="376324" cy="1514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굴착용</a:t>
            </a:r>
          </a:p>
        </p:txBody>
      </p:sp>
      <p:sp>
        <p:nvSpPr>
          <p:cNvPr id="11" name="テキスト ボックス 480">
            <a:extLst>
              <a:ext uri="{FF2B5EF4-FFF2-40B4-BE49-F238E27FC236}">
                <a16:creationId xmlns:a16="http://schemas.microsoft.com/office/drawing/2014/main" id="{C30846BE-3B48-4267-96F5-09B361096442}"/>
              </a:ext>
            </a:extLst>
          </p:cNvPr>
          <p:cNvSpPr txBox="1"/>
          <p:nvPr/>
        </p:nvSpPr>
        <p:spPr>
          <a:xfrm>
            <a:off x="4515716" y="2077559"/>
            <a:ext cx="1027834" cy="1494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불도저</a:t>
            </a:r>
          </a:p>
        </p:txBody>
      </p:sp>
      <p:sp>
        <p:nvSpPr>
          <p:cNvPr id="12" name="テキスト ボックス 481">
            <a:extLst>
              <a:ext uri="{FF2B5EF4-FFF2-40B4-BE49-F238E27FC236}">
                <a16:creationId xmlns:a16="http://schemas.microsoft.com/office/drawing/2014/main" id="{4C8AE684-7431-494A-A583-9C82F15D3E3F}"/>
              </a:ext>
            </a:extLst>
          </p:cNvPr>
          <p:cNvSpPr txBox="1"/>
          <p:nvPr/>
        </p:nvSpPr>
        <p:spPr>
          <a:xfrm>
            <a:off x="4525618" y="2283663"/>
            <a:ext cx="1078659" cy="171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트랙터 셔블</a:t>
            </a:r>
          </a:p>
        </p:txBody>
      </p:sp>
      <p:sp>
        <p:nvSpPr>
          <p:cNvPr id="13" name="テキスト ボックス 482">
            <a:extLst>
              <a:ext uri="{FF2B5EF4-FFF2-40B4-BE49-F238E27FC236}">
                <a16:creationId xmlns:a16="http://schemas.microsoft.com/office/drawing/2014/main" id="{5F9ED620-D5A6-4791-9CA6-E48DA617ECB8}"/>
              </a:ext>
            </a:extLst>
          </p:cNvPr>
          <p:cNvSpPr txBox="1"/>
          <p:nvPr/>
        </p:nvSpPr>
        <p:spPr>
          <a:xfrm>
            <a:off x="4515690" y="2505265"/>
            <a:ext cx="1078660" cy="162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스크레이프 도저</a:t>
            </a:r>
          </a:p>
        </p:txBody>
      </p:sp>
      <p:sp>
        <p:nvSpPr>
          <p:cNvPr id="14" name="テキスト ボックス 483">
            <a:extLst>
              <a:ext uri="{FF2B5EF4-FFF2-40B4-BE49-F238E27FC236}">
                <a16:creationId xmlns:a16="http://schemas.microsoft.com/office/drawing/2014/main" id="{DE8EEB29-8E9A-49A2-B0B7-F041EEFEEE4E}"/>
              </a:ext>
            </a:extLst>
          </p:cNvPr>
          <p:cNvSpPr txBox="1"/>
          <p:nvPr/>
        </p:nvSpPr>
        <p:spPr>
          <a:xfrm>
            <a:off x="4513176" y="2698423"/>
            <a:ext cx="909320" cy="167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스크레이퍼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484">
            <a:extLst>
              <a:ext uri="{FF2B5EF4-FFF2-40B4-BE49-F238E27FC236}">
                <a16:creationId xmlns:a16="http://schemas.microsoft.com/office/drawing/2014/main" id="{DB2539E8-B9D5-4548-9AD5-2513B085F5E5}"/>
              </a:ext>
            </a:extLst>
          </p:cNvPr>
          <p:cNvSpPr txBox="1"/>
          <p:nvPr/>
        </p:nvSpPr>
        <p:spPr>
          <a:xfrm>
            <a:off x="4525619" y="4200772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클램셀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485">
            <a:extLst>
              <a:ext uri="{FF2B5EF4-FFF2-40B4-BE49-F238E27FC236}">
                <a16:creationId xmlns:a16="http://schemas.microsoft.com/office/drawing/2014/main" id="{6309D656-F541-4EF9-BEA2-A08098D60090}"/>
              </a:ext>
            </a:extLst>
          </p:cNvPr>
          <p:cNvSpPr txBox="1"/>
          <p:nvPr/>
        </p:nvSpPr>
        <p:spPr>
          <a:xfrm>
            <a:off x="4512919" y="2930759"/>
            <a:ext cx="1091358" cy="162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모터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그레이더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486">
            <a:extLst>
              <a:ext uri="{FF2B5EF4-FFF2-40B4-BE49-F238E27FC236}">
                <a16:creationId xmlns:a16="http://schemas.microsoft.com/office/drawing/2014/main" id="{14F31660-B01A-4759-87D7-DEC28D35D4E5}"/>
              </a:ext>
            </a:extLst>
          </p:cNvPr>
          <p:cNvSpPr txBox="1"/>
          <p:nvPr/>
        </p:nvSpPr>
        <p:spPr>
          <a:xfrm>
            <a:off x="4513176" y="3178193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버력 적재기</a:t>
            </a:r>
          </a:p>
        </p:txBody>
      </p:sp>
      <p:sp>
        <p:nvSpPr>
          <p:cNvPr id="18" name="テキスト ボックス 487">
            <a:extLst>
              <a:ext uri="{FF2B5EF4-FFF2-40B4-BE49-F238E27FC236}">
                <a16:creationId xmlns:a16="http://schemas.microsoft.com/office/drawing/2014/main" id="{1C6B0D88-828E-42ED-B077-D11D27A73B7B}"/>
              </a:ext>
            </a:extLst>
          </p:cNvPr>
          <p:cNvSpPr txBox="1"/>
          <p:nvPr/>
        </p:nvSpPr>
        <p:spPr>
          <a:xfrm>
            <a:off x="4512919" y="3795871"/>
            <a:ext cx="909320" cy="331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드래그 셔블</a:t>
            </a:r>
          </a:p>
          <a:p>
            <a:pPr algn="just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백호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488">
            <a:extLst>
              <a:ext uri="{FF2B5EF4-FFF2-40B4-BE49-F238E27FC236}">
                <a16:creationId xmlns:a16="http://schemas.microsoft.com/office/drawing/2014/main" id="{95C4385B-04D7-47AD-A350-357CF31AC757}"/>
              </a:ext>
            </a:extLst>
          </p:cNvPr>
          <p:cNvSpPr txBox="1"/>
          <p:nvPr/>
        </p:nvSpPr>
        <p:spPr>
          <a:xfrm>
            <a:off x="4518891" y="4399527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드래그라인</a:t>
            </a:r>
          </a:p>
        </p:txBody>
      </p:sp>
      <p:sp>
        <p:nvSpPr>
          <p:cNvPr id="20" name="テキスト ボックス 489">
            <a:extLst>
              <a:ext uri="{FF2B5EF4-FFF2-40B4-BE49-F238E27FC236}">
                <a16:creationId xmlns:a16="http://schemas.microsoft.com/office/drawing/2014/main" id="{42F09125-708D-4B0C-BCB9-16B5ED51EC56}"/>
              </a:ext>
            </a:extLst>
          </p:cNvPr>
          <p:cNvSpPr txBox="1"/>
          <p:nvPr/>
        </p:nvSpPr>
        <p:spPr>
          <a:xfrm>
            <a:off x="4520796" y="4638931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버킷 굴착기</a:t>
            </a:r>
          </a:p>
        </p:txBody>
      </p:sp>
      <p:sp>
        <p:nvSpPr>
          <p:cNvPr id="21" name="テキスト ボックス 490">
            <a:extLst>
              <a:ext uri="{FF2B5EF4-FFF2-40B4-BE49-F238E27FC236}">
                <a16:creationId xmlns:a16="http://schemas.microsoft.com/office/drawing/2014/main" id="{350CEC3F-168B-46DE-9D6A-6667EC3C207E}"/>
              </a:ext>
            </a:extLst>
          </p:cNvPr>
          <p:cNvSpPr txBox="1"/>
          <p:nvPr/>
        </p:nvSpPr>
        <p:spPr>
          <a:xfrm>
            <a:off x="4513176" y="4854257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트렌처</a:t>
            </a:r>
          </a:p>
        </p:txBody>
      </p:sp>
      <p:sp>
        <p:nvSpPr>
          <p:cNvPr id="22" name="テキスト ボックス 491">
            <a:extLst>
              <a:ext uri="{FF2B5EF4-FFF2-40B4-BE49-F238E27FC236}">
                <a16:creationId xmlns:a16="http://schemas.microsoft.com/office/drawing/2014/main" id="{EE63A049-AD27-4BFB-B779-8CD77716972D}"/>
              </a:ext>
            </a:extLst>
          </p:cNvPr>
          <p:cNvSpPr txBox="1"/>
          <p:nvPr/>
        </p:nvSpPr>
        <p:spPr>
          <a:xfrm>
            <a:off x="5819518" y="3947117"/>
            <a:ext cx="81407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굴착기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800" kern="100" dirty="0" err="1">
                <a:effectLst/>
                <a:latin typeface="+mn-ea"/>
                <a:cs typeface="Times New Roman" panose="02020603050405020304" pitchFamily="18" charset="0"/>
              </a:rPr>
              <a:t>shoberu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계 건설기계</a:t>
            </a:r>
          </a:p>
        </p:txBody>
      </p:sp>
      <p:sp>
        <p:nvSpPr>
          <p:cNvPr id="23" name="テキスト ボックス 492">
            <a:extLst>
              <a:ext uri="{FF2B5EF4-FFF2-40B4-BE49-F238E27FC236}">
                <a16:creationId xmlns:a16="http://schemas.microsoft.com/office/drawing/2014/main" id="{0F93C219-5985-4019-9C3E-CC7B9DFB910E}"/>
              </a:ext>
            </a:extLst>
          </p:cNvPr>
          <p:cNvSpPr txBox="1"/>
          <p:nvPr/>
        </p:nvSpPr>
        <p:spPr>
          <a:xfrm>
            <a:off x="5829446" y="2309442"/>
            <a:ext cx="803860" cy="3815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트랙터계 건설기계</a:t>
            </a:r>
          </a:p>
        </p:txBody>
      </p:sp>
      <p:sp>
        <p:nvSpPr>
          <p:cNvPr id="24" name="テキスト ボックス 490">
            <a:extLst>
              <a:ext uri="{FF2B5EF4-FFF2-40B4-BE49-F238E27FC236}">
                <a16:creationId xmlns:a16="http://schemas.microsoft.com/office/drawing/2014/main" id="{AC89A693-8C9C-47A0-9991-CEB05B4C8002}"/>
              </a:ext>
            </a:extLst>
          </p:cNvPr>
          <p:cNvSpPr txBox="1"/>
          <p:nvPr/>
        </p:nvSpPr>
        <p:spPr>
          <a:xfrm>
            <a:off x="4513176" y="3574036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파워 셔블</a:t>
            </a: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주행 시작 시의 취급방법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(1) </a:t>
            </a:r>
            <a:r>
              <a:rPr lang="ko-KR" altLang="en-US" sz="2000">
                <a:latin typeface="+mn-ea"/>
              </a:rPr>
              <a:t>엔진 시동 전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(2) </a:t>
            </a:r>
            <a:r>
              <a:rPr lang="ko-KR" altLang="en-US" sz="2000">
                <a:latin typeface="+mn-ea"/>
              </a:rPr>
              <a:t>엔진 시동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(3) </a:t>
            </a:r>
            <a:r>
              <a:rPr lang="ko-KR" altLang="en-US" sz="2000">
                <a:latin typeface="+mn-ea"/>
              </a:rPr>
              <a:t>엔진 시동 후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27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주행 시의 취급방법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(1) </a:t>
            </a:r>
            <a:r>
              <a:rPr lang="ko-KR" altLang="en-US" sz="2000">
                <a:latin typeface="+mn-ea"/>
              </a:rPr>
              <a:t>발진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(2) </a:t>
            </a:r>
            <a:r>
              <a:rPr lang="ko-KR" altLang="en-US" sz="2000">
                <a:latin typeface="+mn-ea"/>
              </a:rPr>
              <a:t>주행 중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73650" y="391402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비탈을 끝까지 다 올라갔을 때의 유의점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84517" y="592822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후진 시의 기계 방향 등 확인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5383" y="4135368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고속으로 제자리 선회할 때의 유의점</a:t>
            </a:r>
          </a:p>
        </p:txBody>
      </p:sp>
    </p:spTree>
    <p:extLst>
      <p:ext uri="{BB962C8B-B14F-4D97-AF65-F5344CB8AC3E}">
        <p14:creationId xmlns:p14="http://schemas.microsoft.com/office/powerpoint/2010/main" val="219391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주행 시의 취급방법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(3) </a:t>
            </a:r>
            <a:r>
              <a:rPr lang="ko-KR" altLang="en-US" sz="2000">
                <a:latin typeface="+mn-ea"/>
              </a:rPr>
              <a:t>비탈 오르내림</a:t>
            </a:r>
            <a:r>
              <a:rPr lang="en-US" altLang="ko-KR" sz="2000">
                <a:latin typeface="+mn-ea"/>
              </a:rPr>
              <a:t>, </a:t>
            </a:r>
            <a:r>
              <a:rPr lang="ko-KR" altLang="en-US" sz="2000">
                <a:latin typeface="+mn-ea"/>
              </a:rPr>
              <a:t>기타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(4) </a:t>
            </a:r>
            <a:r>
              <a:rPr lang="ko-KR" altLang="en-US" sz="2000">
                <a:latin typeface="+mn-ea"/>
              </a:rPr>
              <a:t>주행의 정지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19051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장애물을 넘을 때의 유의점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363675" y="3184099"/>
            <a:ext cx="27197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연약지에서 등판용구 등의 사용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7197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비탈길에서 타이어 </a:t>
            </a:r>
            <a:r>
              <a:rPr lang="ko-KR" altLang="en-US" sz="1100" dirty="0" err="1">
                <a:solidFill>
                  <a:prstClr val="black"/>
                </a:solidFill>
                <a:latin typeface="+mn-ea"/>
              </a:rPr>
              <a:t>스토퍼</a:t>
            </a:r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 사용 예시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19157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9349" y="5785004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비탈길에서의 정지 예시</a:t>
            </a:r>
          </a:p>
        </p:txBody>
      </p:sp>
      <p:sp>
        <p:nvSpPr>
          <p:cNvPr id="19" name="テキスト ボックス 805">
            <a:extLst>
              <a:ext uri="{FF2B5EF4-FFF2-40B4-BE49-F238E27FC236}">
                <a16:creationId xmlns:a16="http://schemas.microsoft.com/office/drawing/2014/main" id="{AF7F8EC8-1B65-49EF-8533-497957C8275E}"/>
              </a:ext>
            </a:extLst>
          </p:cNvPr>
          <p:cNvSpPr txBox="1"/>
          <p:nvPr/>
        </p:nvSpPr>
        <p:spPr>
          <a:xfrm>
            <a:off x="774700" y="2022437"/>
            <a:ext cx="409575" cy="2841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조심</a:t>
            </a:r>
          </a:p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조심</a:t>
            </a:r>
          </a:p>
        </p:txBody>
      </p:sp>
      <p:sp>
        <p:nvSpPr>
          <p:cNvPr id="20" name="テキスト ボックス 806">
            <a:extLst>
              <a:ext uri="{FF2B5EF4-FFF2-40B4-BE49-F238E27FC236}">
                <a16:creationId xmlns:a16="http://schemas.microsoft.com/office/drawing/2014/main" id="{22A120FF-FF0F-4BE5-AC2E-979264287D85}"/>
              </a:ext>
            </a:extLst>
          </p:cNvPr>
          <p:cNvSpPr txBox="1"/>
          <p:nvPr/>
        </p:nvSpPr>
        <p:spPr>
          <a:xfrm>
            <a:off x="2503918" y="2597731"/>
            <a:ext cx="512747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살살</a:t>
            </a:r>
          </a:p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살살</a:t>
            </a:r>
          </a:p>
        </p:txBody>
      </p:sp>
      <p:sp>
        <p:nvSpPr>
          <p:cNvPr id="21" name="テキスト ボックス 807">
            <a:extLst>
              <a:ext uri="{FF2B5EF4-FFF2-40B4-BE49-F238E27FC236}">
                <a16:creationId xmlns:a16="http://schemas.microsoft.com/office/drawing/2014/main" id="{FC6B0488-ECE5-4F8E-AF42-A482D2159FF2}"/>
              </a:ext>
            </a:extLst>
          </p:cNvPr>
          <p:cNvSpPr txBox="1"/>
          <p:nvPr/>
        </p:nvSpPr>
        <p:spPr>
          <a:xfrm>
            <a:off x="3511135" y="4158252"/>
            <a:ext cx="717965" cy="1565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변속레버</a:t>
            </a:r>
          </a:p>
        </p:txBody>
      </p:sp>
      <p:sp>
        <p:nvSpPr>
          <p:cNvPr id="22" name="テキスト ボックス 808">
            <a:extLst>
              <a:ext uri="{FF2B5EF4-FFF2-40B4-BE49-F238E27FC236}">
                <a16:creationId xmlns:a16="http://schemas.microsoft.com/office/drawing/2014/main" id="{FD3C4C97-353D-4145-8AC1-BC21F86839AE}"/>
              </a:ext>
            </a:extLst>
          </p:cNvPr>
          <p:cNvSpPr txBox="1"/>
          <p:nvPr/>
        </p:nvSpPr>
        <p:spPr>
          <a:xfrm>
            <a:off x="4406900" y="4915931"/>
            <a:ext cx="442913" cy="226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클러치레버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809">
            <a:extLst>
              <a:ext uri="{FF2B5EF4-FFF2-40B4-BE49-F238E27FC236}">
                <a16:creationId xmlns:a16="http://schemas.microsoft.com/office/drawing/2014/main" id="{5D494598-70D6-4F56-A9B4-8A670DF62ECE}"/>
              </a:ext>
            </a:extLst>
          </p:cNvPr>
          <p:cNvSpPr txBox="1"/>
          <p:nvPr/>
        </p:nvSpPr>
        <p:spPr>
          <a:xfrm>
            <a:off x="5346066" y="4167553"/>
            <a:ext cx="840422" cy="366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공회전</a:t>
            </a:r>
          </a:p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분 정도</a:t>
            </a:r>
          </a:p>
        </p:txBody>
      </p:sp>
      <p:sp>
        <p:nvSpPr>
          <p:cNvPr id="24" name="テキスト ボックス 810">
            <a:extLst>
              <a:ext uri="{FF2B5EF4-FFF2-40B4-BE49-F238E27FC236}">
                <a16:creationId xmlns:a16="http://schemas.microsoft.com/office/drawing/2014/main" id="{95D6EF72-D42E-4343-909E-8B866718FFFD}"/>
              </a:ext>
            </a:extLst>
          </p:cNvPr>
          <p:cNvSpPr txBox="1"/>
          <p:nvPr/>
        </p:nvSpPr>
        <p:spPr>
          <a:xfrm>
            <a:off x="5225774" y="5650071"/>
            <a:ext cx="14145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브레이크 페달 잠금</a:t>
            </a:r>
          </a:p>
        </p:txBody>
      </p:sp>
    </p:spTree>
    <p:extLst>
      <p:ext uri="{BB962C8B-B14F-4D97-AF65-F5344CB8AC3E}">
        <p14:creationId xmlns:p14="http://schemas.microsoft.com/office/powerpoint/2010/main" val="385194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주차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주기</a:t>
            </a:r>
            <a:r>
              <a:rPr lang="en-US" altLang="ko-KR" sz="2400">
                <a:latin typeface="+mn-ea"/>
                <a:ea typeface="+mn-ea"/>
              </a:rPr>
              <a:t>) </a:t>
            </a:r>
            <a:r>
              <a:rPr lang="ko-KR" altLang="en-US" sz="2400">
                <a:latin typeface="+mn-ea"/>
                <a:ea typeface="+mn-ea"/>
              </a:rPr>
              <a:t>시의 취급방법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4982" y="345904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주차 시의 유의점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400">
                <a:latin typeface="+mn-ea"/>
                <a:ea typeface="+mn-ea"/>
              </a:rPr>
              <a:t>그리스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오일 등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69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n-ea"/>
              </a:rPr>
              <a:t>1... </a:t>
            </a:r>
            <a:r>
              <a:rPr lang="ko-KR" altLang="en-US" sz="2000">
                <a:latin typeface="+mn-ea"/>
              </a:rPr>
              <a:t>그리스</a:t>
            </a: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2... </a:t>
            </a:r>
            <a:r>
              <a:rPr lang="ko-KR" altLang="en-US" sz="2000">
                <a:latin typeface="+mn-ea"/>
              </a:rPr>
              <a:t>부동액</a:t>
            </a: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3... </a:t>
            </a:r>
            <a:r>
              <a:rPr lang="ko-KR" altLang="en-US" sz="2000">
                <a:latin typeface="+mn-ea"/>
              </a:rPr>
              <a:t>오일</a:t>
            </a:r>
          </a:p>
        </p:txBody>
      </p:sp>
    </p:spTree>
    <p:extLst>
      <p:ext uri="{BB962C8B-B14F-4D97-AF65-F5344CB8AC3E}">
        <p14:creationId xmlns:p14="http://schemas.microsoft.com/office/powerpoint/2010/main" val="60092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5</a:t>
            </a:r>
            <a:r>
              <a:rPr lang="ko" altLang="en-US" sz="3200">
                <a:latin typeface="+mn-ea"/>
                <a:ea typeface="+mn-ea"/>
              </a:rPr>
              <a:t>장 차량계 건설기계의 작업에 관한 장치의 구조 및 종류</a:t>
            </a:r>
            <a:endParaRPr kumimoji="1" lang="ko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트랙터계 건설기계 작업장치의 구조 및 종류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607" y="3658812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크롤러식 트랙터 셔블의 유압에 의한 작동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앵글 도저의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5245" y="6105045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스트레이트 도저의 예시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9745" y="6092401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레이크 도저의 예시</a:t>
            </a:r>
          </a:p>
        </p:txBody>
      </p:sp>
      <p:sp>
        <p:nvSpPr>
          <p:cNvPr id="13" name="テキスト ボックス 811">
            <a:extLst>
              <a:ext uri="{FF2B5EF4-FFF2-40B4-BE49-F238E27FC236}">
                <a16:creationId xmlns:a16="http://schemas.microsoft.com/office/drawing/2014/main" id="{C8CEA66A-9592-4CD7-BBF6-F9C73610CD8D}"/>
              </a:ext>
            </a:extLst>
          </p:cNvPr>
          <p:cNvSpPr txBox="1"/>
          <p:nvPr/>
        </p:nvSpPr>
        <p:spPr>
          <a:xfrm>
            <a:off x="1630997" y="1597815"/>
            <a:ext cx="704850" cy="128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덤프실린더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812">
            <a:extLst>
              <a:ext uri="{FF2B5EF4-FFF2-40B4-BE49-F238E27FC236}">
                <a16:creationId xmlns:a16="http://schemas.microsoft.com/office/drawing/2014/main" id="{66996B09-59F4-4045-ADAB-F4A2056EA901}"/>
              </a:ext>
            </a:extLst>
          </p:cNvPr>
          <p:cNvSpPr txBox="1"/>
          <p:nvPr/>
        </p:nvSpPr>
        <p:spPr>
          <a:xfrm>
            <a:off x="1264602" y="2198468"/>
            <a:ext cx="657225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틸트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로트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813">
            <a:extLst>
              <a:ext uri="{FF2B5EF4-FFF2-40B4-BE49-F238E27FC236}">
                <a16:creationId xmlns:a16="http://schemas.microsoft.com/office/drawing/2014/main" id="{46405EA5-6794-4B81-8ECD-9B72AF2504C7}"/>
              </a:ext>
            </a:extLst>
          </p:cNvPr>
          <p:cNvSpPr txBox="1"/>
          <p:nvPr/>
        </p:nvSpPr>
        <p:spPr>
          <a:xfrm>
            <a:off x="3568699" y="192018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사이드 프레임</a:t>
            </a:r>
          </a:p>
        </p:txBody>
      </p:sp>
      <p:sp>
        <p:nvSpPr>
          <p:cNvPr id="20" name="テキスト ボックス 814">
            <a:extLst>
              <a:ext uri="{FF2B5EF4-FFF2-40B4-BE49-F238E27FC236}">
                <a16:creationId xmlns:a16="http://schemas.microsoft.com/office/drawing/2014/main" id="{1D77CA6F-239D-4597-9469-2664F2956151}"/>
              </a:ext>
            </a:extLst>
          </p:cNvPr>
          <p:cNvSpPr txBox="1"/>
          <p:nvPr/>
        </p:nvSpPr>
        <p:spPr>
          <a:xfrm>
            <a:off x="3473430" y="230705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리프트 실린더</a:t>
            </a:r>
          </a:p>
        </p:txBody>
      </p:sp>
      <p:sp>
        <p:nvSpPr>
          <p:cNvPr id="21" name="テキスト ボックス 815">
            <a:extLst>
              <a:ext uri="{FF2B5EF4-FFF2-40B4-BE49-F238E27FC236}">
                <a16:creationId xmlns:a16="http://schemas.microsoft.com/office/drawing/2014/main" id="{75D6B5BE-EEF2-4CC1-A4E4-9DB16A0753FD}"/>
              </a:ext>
            </a:extLst>
          </p:cNvPr>
          <p:cNvSpPr txBox="1"/>
          <p:nvPr/>
        </p:nvSpPr>
        <p:spPr>
          <a:xfrm>
            <a:off x="2826384" y="3151735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리프트 암</a:t>
            </a:r>
          </a:p>
        </p:txBody>
      </p:sp>
      <p:sp>
        <p:nvSpPr>
          <p:cNvPr id="22" name="テキスト ボックス 816">
            <a:extLst>
              <a:ext uri="{FF2B5EF4-FFF2-40B4-BE49-F238E27FC236}">
                <a16:creationId xmlns:a16="http://schemas.microsoft.com/office/drawing/2014/main" id="{5902A9BB-F3D7-4E2D-A36F-03A9C0CD8593}"/>
              </a:ext>
            </a:extLst>
          </p:cNvPr>
          <p:cNvSpPr txBox="1"/>
          <p:nvPr/>
        </p:nvSpPr>
        <p:spPr>
          <a:xfrm>
            <a:off x="2335847" y="3427611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버킷</a:t>
            </a: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트랙터계 건설기계 작업장치의 구조 및 종류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U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도저의 예시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트리밍 도저의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리퍼의 예시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습지 불도저의 예시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푸시 도저의 예시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트랙터 셔블의 예시</a:t>
            </a:r>
          </a:p>
        </p:txBody>
      </p:sp>
    </p:spTree>
    <p:extLst>
      <p:ext uri="{BB962C8B-B14F-4D97-AF65-F5344CB8AC3E}">
        <p14:creationId xmlns:p14="http://schemas.microsoft.com/office/powerpoint/2010/main" val="3797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안전장치 등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리프트 암 안전핀 등의 예시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5673" y="5283343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전도시 보호장치의 예시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n-ea"/>
              </a:rPr>
              <a:t>1... </a:t>
            </a:r>
            <a:r>
              <a:rPr lang="ko-KR" altLang="en-US" sz="2000">
                <a:latin typeface="+mn-ea"/>
              </a:rPr>
              <a:t>전조등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2... </a:t>
            </a:r>
            <a:r>
              <a:rPr lang="ko-KR" altLang="en-US" sz="2000">
                <a:latin typeface="+mn-ea"/>
              </a:rPr>
              <a:t>경보장치</a:t>
            </a: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r>
              <a:rPr lang="en-US" altLang="ko-KR" sz="2000">
                <a:latin typeface="+mn-ea"/>
              </a:rPr>
              <a:t>3... </a:t>
            </a:r>
            <a:r>
              <a:rPr lang="ko-KR" altLang="en-US" sz="2000">
                <a:latin typeface="+mn-ea"/>
              </a:rPr>
              <a:t>헤드 가드 및 전도시 보호장치</a:t>
            </a:r>
            <a:r>
              <a:rPr lang="en-US" altLang="ko-KR" sz="2000">
                <a:latin typeface="+mn-ea"/>
              </a:rPr>
              <a:t>(ROPS)</a:t>
            </a: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25D1CE59-E218-4CDB-90E6-0B8CA67A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54" y="5278486"/>
            <a:ext cx="3354070" cy="317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전도시 보호장치의 예시</a:t>
            </a:r>
          </a:p>
        </p:txBody>
      </p:sp>
    </p:spTree>
    <p:extLst>
      <p:ext uri="{BB962C8B-B14F-4D97-AF65-F5344CB8AC3E}">
        <p14:creationId xmlns:p14="http://schemas.microsoft.com/office/powerpoint/2010/main" val="2151323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굴착기</a:t>
            </a:r>
            <a:r>
              <a:rPr lang="en-US" altLang="ko-KR" sz="2400">
                <a:latin typeface="+mn-ea"/>
                <a:ea typeface="+mn-ea"/>
              </a:rPr>
              <a:t>(shoberu)</a:t>
            </a:r>
            <a:r>
              <a:rPr lang="ko-KR" altLang="en-US" sz="2400">
                <a:latin typeface="+mn-ea"/>
                <a:ea typeface="+mn-ea"/>
              </a:rPr>
              <a:t>계 건설기계 작업장치의 구조 및 종류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53195" y="34907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유압식 셔블 작업장치의 예시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09" y="3714410"/>
            <a:ext cx="4391768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075927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기계식 클램셀 작업장치의 예시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99077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1" y="162049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41" y="1528204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0261" y="1525117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암 실린더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20328" y="179699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83891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33037" y="1599656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386633" y="179400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494297" y="198585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80497" y="24386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620957" y="269699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97029" y="31041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27165" y="202378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347893" y="5045719"/>
            <a:ext cx="513805" cy="26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088127" y="466521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110689" y="173107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261" y="1917599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 실린더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85802" y="153260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암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46231" y="1716663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버킷 실린더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37915" y="191558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스트랩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25254" y="2350463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스트랩로드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322650" y="2640216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드래그 셔블용 버킷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0497" y="3021382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드래그 셔블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암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암 실린더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34441" y="1923717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 실린더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버킷 실린더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스트랩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스트랩로드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81263" y="3318774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파워 셔블용 버킷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565290" y="3021382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파워 셔블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525254" y="5714220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태그라인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734759" y="4637227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개폐 로프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987399" y="4378125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지원 로프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64718" y="4916674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태그라인</a:t>
            </a:r>
            <a:br>
              <a:rPr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로프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492656" y="5410378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셸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789725" y="5910616"/>
            <a:ext cx="48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 err="1">
                <a:latin typeface="+mn-ea"/>
              </a:rPr>
              <a:t>생크</a:t>
            </a:r>
            <a:endParaRPr lang="ko-KR" altLang="en-US" sz="1000" dirty="0">
              <a:latin typeface="+mn-ea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101909" y="5719310"/>
            <a:ext cx="569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메인</a:t>
            </a:r>
            <a:br>
              <a:rPr lang="ko-KR" altLang="en-US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샤프트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72230" y="5714220"/>
            <a:ext cx="569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카운터</a:t>
            </a:r>
            <a:br>
              <a:rPr lang="ko-KR" altLang="en-US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웨이트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37279" y="4842346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개폐 로프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007049" y="462082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암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39751" y="4163502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헤드</a:t>
            </a: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안전장치 등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50" y="1329877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0" y="3906208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170" y="3860822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42654" y="3632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선회주차브레이크의 예시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863" y="60652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붐 전도방지장치의 예시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16980" y="608417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붐 기복정지장치의 예시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잠금레버의 예시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172250" y="1356886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436227" y="1347923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55520" y="2286860"/>
            <a:ext cx="467894" cy="17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80582" y="2914332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718000" y="1346373"/>
            <a:ext cx="631240" cy="16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71160" y="168402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276876" y="171450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93080" y="1990164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809666" y="2737115"/>
            <a:ext cx="216586" cy="81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23226" cy="12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623059" y="4484174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105969" y="5411976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727279" y="4837532"/>
            <a:ext cx="579801" cy="1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067196" y="4137821"/>
            <a:ext cx="480164" cy="3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06537" y="4030155"/>
            <a:ext cx="551463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795838" y="4729866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821680" y="514412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614517" y="559619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627429" y="5518207"/>
            <a:ext cx="580739" cy="34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60730" y="1389474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승강 시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잠금 작동</a:t>
            </a:r>
            <a:r>
              <a:rPr lang="en-US" altLang="ko-KR" sz="1000">
                <a:latin typeface="+mn-ea"/>
              </a:rPr>
              <a:t>)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14416" y="1380511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작업 시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잠금 해제</a:t>
            </a:r>
            <a:r>
              <a:rPr lang="en-US" altLang="ko-KR" sz="1000">
                <a:latin typeface="+mn-ea"/>
              </a:rPr>
              <a:t>)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24196" y="222068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표준</a:t>
            </a:r>
            <a:br>
              <a:rPr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위치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855110" y="2838132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잠금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35313" y="294464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해제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75677" y="1313790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선회레버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51157" y="1534918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스위치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123335" y="154933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타이머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230301" y="193727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솔레노이드 밸브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76748" y="2272097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선회모터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13047" y="226455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전지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89915" y="2472054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컨트롤 펌프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96237" y="268765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엔진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788824" y="2663266"/>
            <a:ext cx="323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작동유탱크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33595" y="4298448"/>
            <a:ext cx="44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 err="1">
                <a:latin typeface="+mn-ea"/>
              </a:rPr>
              <a:t>백스</a:t>
            </a:r>
            <a:r>
              <a:rPr lang="ko-KR" altLang="en-US" sz="1000" dirty="0">
                <a:latin typeface="+mn-ea"/>
              </a:rPr>
              <a:t/>
            </a:r>
            <a:br>
              <a:rPr lang="ko-KR" altLang="en-US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톱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028873" y="537015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06474" y="4747179"/>
            <a:ext cx="720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altLang="ko-KR" sz="1000">
                <a:latin typeface="+mn-ea"/>
              </a:rPr>
              <a:t>A </a:t>
            </a:r>
            <a:r>
              <a:rPr lang="ko-KR" altLang="en-US" sz="1000">
                <a:latin typeface="+mn-ea"/>
              </a:rPr>
              <a:t>프레임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49489" y="395660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벗어난 위치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759418" y="4111472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붐 감는</a:t>
            </a:r>
            <a:br>
              <a:rPr lang="ko-KR" altLang="en-US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올림</a:t>
            </a:r>
            <a:r>
              <a:rPr lang="en-US" altLang="ko-KR" sz="1000" dirty="0">
                <a:latin typeface="+mn-ea"/>
              </a:rPr>
              <a:t>(age) </a:t>
            </a:r>
            <a:r>
              <a:rPr lang="ko-KR" altLang="en-US" sz="1000" dirty="0">
                <a:latin typeface="+mn-ea"/>
              </a:rPr>
              <a:t>위치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467260" y="5349976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볼트 길이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556877" y="552336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작동 </a:t>
            </a:r>
            <a:r>
              <a:rPr lang="en-US" altLang="ko-KR" sz="1000" dirty="0">
                <a:latin typeface="+mn-ea"/>
              </a:rPr>
              <a:t/>
            </a:r>
            <a:br>
              <a:rPr lang="en-US" altLang="ko-KR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정확도</a:t>
            </a:r>
          </a:p>
          <a:p>
            <a:pPr algn="ctr" rtl="0"/>
            <a:r>
              <a:rPr lang="ko-KR" altLang="en-US" sz="1000" dirty="0">
                <a:latin typeface="+mn-ea"/>
              </a:rPr>
              <a:t>조절용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5544160" y="5621727"/>
            <a:ext cx="552953" cy="371731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15671" y="4638094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스톱 볼트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53379" y="50656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66853" y="5492609"/>
            <a:ext cx="375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altLang="ko-KR" sz="1000">
                <a:latin typeface="+mn-ea"/>
              </a:rPr>
              <a:t>80°</a:t>
            </a:r>
            <a:endParaRPr lang="ko-KR" altLang="en-US" sz="1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48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정지</a:t>
            </a:r>
            <a:r>
              <a:rPr lang="en-US" altLang="ko-KR" sz="2400">
                <a:latin typeface="+mn-ea"/>
                <a:ea typeface="+mn-ea"/>
              </a:rPr>
              <a:t>·</a:t>
            </a:r>
            <a:r>
              <a:rPr lang="ko-KR" altLang="en-US" sz="2400">
                <a:latin typeface="+mn-ea"/>
                <a:ea typeface="+mn-ea"/>
              </a:rPr>
              <a:t>운반</a:t>
            </a:r>
            <a:r>
              <a:rPr lang="en-US" altLang="ko-KR" sz="2400">
                <a:latin typeface="+mn-ea"/>
                <a:ea typeface="+mn-ea"/>
              </a:rPr>
              <a:t>·</a:t>
            </a:r>
            <a:r>
              <a:rPr lang="ko-KR" altLang="en-US" sz="2400">
                <a:latin typeface="+mn-ea"/>
                <a:ea typeface="+mn-ea"/>
              </a:rPr>
              <a:t>적재용 기계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7" y="2740458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불도저의 예시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트랙터 셔블의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스크레이퍼의 예시</a:t>
            </a:r>
          </a:p>
        </p:txBody>
      </p:sp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4" y="1209935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모터 그레이더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스캐리파이어 장치의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36" y="1287152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블레이드 장치의 예시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94445" y="601079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모터 그레이더 작업장치 조작의 예시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19150" y="1644650"/>
            <a:ext cx="273050" cy="11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92362" y="2120485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502570" y="2584483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19958" y="3017232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644453" y="3547984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21665" y="1547252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05827" y="1447137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735058" y="1701649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709679" y="2005912"/>
            <a:ext cx="587533" cy="1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2557" y="158321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볼조인트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92200" y="2093248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 err="1">
                <a:latin typeface="+mn-ea"/>
              </a:rPr>
              <a:t>드로바</a:t>
            </a:r>
            <a:endParaRPr lang="ko-KR" altLang="en-US" sz="1000" dirty="0">
              <a:latin typeface="+mn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76059" y="254788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서클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64218" y="293608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블레이드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6372" y="1435301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회전 기어실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1523" y="1387716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승강 암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09679" y="1668337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승강 링크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95872" y="193257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가로이송 기어실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3226" y="3432344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블레이드 틸트 링크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391408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79802" y="1388009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블레이드 회전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245754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278459" y="1362662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71654" y="138800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리닝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28015" y="1388009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블레이드 승강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우</a:t>
            </a:r>
            <a:r>
              <a:rPr lang="en-US" altLang="ko-KR" sz="1000">
                <a:latin typeface="+mn-ea"/>
              </a:rPr>
              <a:t>)</a:t>
            </a:r>
            <a:endParaRPr lang="ko-KR" altLang="en-US" sz="1000">
              <a:latin typeface="+mn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267001" y="3827898"/>
            <a:ext cx="776124" cy="21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260177" y="3812258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16932" y="3869181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블레이드 승강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좌</a:t>
            </a:r>
            <a:r>
              <a:rPr lang="en-US" altLang="ko-KR" sz="1000">
                <a:latin typeface="+mn-ea"/>
              </a:rPr>
              <a:t>)</a:t>
            </a:r>
            <a:endParaRPr lang="ko-KR" altLang="en-US" sz="1000">
              <a:latin typeface="+mn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27764" y="3869181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드로바 가로이송</a:t>
            </a:r>
          </a:p>
        </p:txBody>
      </p:sp>
    </p:spTree>
    <p:extLst>
      <p:ext uri="{BB962C8B-B14F-4D97-AF65-F5344CB8AC3E}">
        <p14:creationId xmlns:p14="http://schemas.microsoft.com/office/powerpoint/2010/main" val="228878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스크레이퍼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39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3420" y="45656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스크레이퍼 작업장치의 예시</a:t>
            </a: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4778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400">
                <a:latin typeface="+mn-ea"/>
                <a:ea typeface="+mn-ea"/>
              </a:rPr>
              <a:t>버력 적재기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1" y="2072552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794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긁어넣기식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로더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작업장치의 예시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9094" y="1980257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35401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683398" y="4004775"/>
            <a:ext cx="675993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67895" y="4253695"/>
            <a:ext cx="789071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79094" y="2422553"/>
            <a:ext cx="345699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188" y="247553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요크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2006" y="1953913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에이프런 암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3385" y="154261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이젝터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13309" y="354085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볼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15669" y="418699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에이프런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885479" y="3978445"/>
            <a:ext cx="44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000" dirty="0">
                <a:latin typeface="+mn-ea"/>
              </a:rPr>
              <a:t>커팅</a:t>
            </a:r>
            <a:r>
              <a:rPr kumimoji="1" lang="ko-KR" altLang="en-US" sz="1000" dirty="0">
                <a:latin typeface="+mn-ea"/>
              </a:rPr>
              <a:t/>
            </a:r>
            <a:br>
              <a:rPr kumimoji="1" lang="ko-KR" altLang="en-US" sz="1000" dirty="0">
                <a:latin typeface="+mn-ea"/>
              </a:rPr>
            </a:br>
            <a:r>
              <a:rPr lang="ko-KR" altLang="en-US" sz="1000" dirty="0">
                <a:latin typeface="+mn-ea"/>
              </a:rPr>
              <a:t>에지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4528" y="4184991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볼 실린더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12500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51705" y="219878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컨베이어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683516" y="2072551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947589" y="2164846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684881" y="2856508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84881" y="3688146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229960" y="3872667"/>
            <a:ext cx="519579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0213" y="217444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붐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67598" y="199805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실린더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06517" y="283706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암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58868" y="3754292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버킷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65257" y="382515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선회프레임</a:t>
            </a:r>
          </a:p>
        </p:txBody>
      </p:sp>
    </p:spTree>
    <p:extLst>
      <p:ext uri="{BB962C8B-B14F-4D97-AF65-F5344CB8AC3E}">
        <p14:creationId xmlns:p14="http://schemas.microsoft.com/office/powerpoint/2010/main" val="123530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o-KR" altLang="en-US" sz="3200">
                <a:latin typeface="+mn-ea"/>
                <a:ea typeface="+mn-ea"/>
              </a:rPr>
              <a:t>제</a:t>
            </a:r>
            <a:r>
              <a:rPr lang="en-US" altLang="ko-KR" sz="3200">
                <a:latin typeface="+mn-ea"/>
                <a:ea typeface="+mn-ea"/>
              </a:rPr>
              <a:t>6</a:t>
            </a:r>
            <a:r>
              <a:rPr lang="ko-KR" altLang="en-US" sz="3200">
                <a:latin typeface="+mn-ea"/>
                <a:ea typeface="+mn-ea"/>
              </a:rPr>
              <a:t>장 차량계 건설기계의 작업에 관한 장치의 취급방법 등</a:t>
            </a:r>
            <a:endParaRPr kumimoji="1" lang="ko-KR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5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불도저 </a:t>
            </a:r>
            <a:r>
              <a:rPr lang="en-US" altLang="ko-KR" sz="2400">
                <a:latin typeface="+mn-ea"/>
                <a:ea typeface="+mn-ea"/>
              </a:rPr>
              <a:t>1... </a:t>
            </a:r>
            <a:r>
              <a:rPr lang="ko-KR" altLang="en-US" sz="2400">
                <a:latin typeface="+mn-ea"/>
                <a:ea typeface="+mn-ea"/>
              </a:rPr>
              <a:t>기본조작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2506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불도저 조작장치의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8" y="1987051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71585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69874" y="5147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불도저의 표준조작방식</a:t>
            </a:r>
          </a:p>
        </p:txBody>
      </p:sp>
      <p:sp>
        <p:nvSpPr>
          <p:cNvPr id="10" name="テキスト ボックス 902">
            <a:extLst>
              <a:ext uri="{FF2B5EF4-FFF2-40B4-BE49-F238E27FC236}">
                <a16:creationId xmlns:a16="http://schemas.microsoft.com/office/drawing/2014/main" id="{34F0DCA5-FCAB-4547-8A06-1BCFDF3AA1BA}"/>
              </a:ext>
            </a:extLst>
          </p:cNvPr>
          <p:cNvSpPr txBox="1"/>
          <p:nvPr/>
        </p:nvSpPr>
        <p:spPr>
          <a:xfrm>
            <a:off x="7433815" y="3380421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들뜸</a:t>
            </a:r>
          </a:p>
        </p:txBody>
      </p:sp>
      <p:sp>
        <p:nvSpPr>
          <p:cNvPr id="11" name="テキスト ボックス 903">
            <a:extLst>
              <a:ext uri="{FF2B5EF4-FFF2-40B4-BE49-F238E27FC236}">
                <a16:creationId xmlns:a16="http://schemas.microsoft.com/office/drawing/2014/main" id="{C4BEF45E-673F-4686-9CDC-94586525EA47}"/>
              </a:ext>
            </a:extLst>
          </p:cNvPr>
          <p:cNvSpPr txBox="1"/>
          <p:nvPr/>
        </p:nvSpPr>
        <p:spPr>
          <a:xfrm rot="16200000">
            <a:off x="6273524" y="2897256"/>
            <a:ext cx="82529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디셀레이터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 페달</a:t>
            </a:r>
          </a:p>
        </p:txBody>
      </p:sp>
      <p:sp>
        <p:nvSpPr>
          <p:cNvPr id="13" name="テキスト ボックス 904">
            <a:extLst>
              <a:ext uri="{FF2B5EF4-FFF2-40B4-BE49-F238E27FC236}">
                <a16:creationId xmlns:a16="http://schemas.microsoft.com/office/drawing/2014/main" id="{7C53BFB5-3972-4A71-909D-4A7CC7C33C4E}"/>
              </a:ext>
            </a:extLst>
          </p:cNvPr>
          <p:cNvSpPr txBox="1"/>
          <p:nvPr/>
        </p:nvSpPr>
        <p:spPr>
          <a:xfrm rot="16200000">
            <a:off x="5852016" y="2871957"/>
            <a:ext cx="82402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브레이크 페달</a:t>
            </a:r>
          </a:p>
        </p:txBody>
      </p:sp>
      <p:sp>
        <p:nvSpPr>
          <p:cNvPr id="15" name="テキスト ボックス 905">
            <a:extLst>
              <a:ext uri="{FF2B5EF4-FFF2-40B4-BE49-F238E27FC236}">
                <a16:creationId xmlns:a16="http://schemas.microsoft.com/office/drawing/2014/main" id="{D0BA0674-860A-458A-B5F0-9A9A8D8B738B}"/>
              </a:ext>
            </a:extLst>
          </p:cNvPr>
          <p:cNvSpPr txBox="1"/>
          <p:nvPr/>
        </p:nvSpPr>
        <p:spPr>
          <a:xfrm rot="16200000">
            <a:off x="5409008" y="2884039"/>
            <a:ext cx="843076" cy="192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클러치 페달</a:t>
            </a:r>
          </a:p>
        </p:txBody>
      </p:sp>
      <p:sp>
        <p:nvSpPr>
          <p:cNvPr id="16" name="テキスト ボックス 906">
            <a:extLst>
              <a:ext uri="{FF2B5EF4-FFF2-40B4-BE49-F238E27FC236}">
                <a16:creationId xmlns:a16="http://schemas.microsoft.com/office/drawing/2014/main" id="{FE597913-96C5-4213-9621-74F3348CAC2D}"/>
              </a:ext>
            </a:extLst>
          </p:cNvPr>
          <p:cNvSpPr txBox="1"/>
          <p:nvPr/>
        </p:nvSpPr>
        <p:spPr>
          <a:xfrm>
            <a:off x="7400230" y="3727218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내림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(sage)</a:t>
            </a:r>
          </a:p>
        </p:txBody>
      </p:sp>
      <p:sp>
        <p:nvSpPr>
          <p:cNvPr id="17" name="テキスト ボックス 907">
            <a:extLst>
              <a:ext uri="{FF2B5EF4-FFF2-40B4-BE49-F238E27FC236}">
                <a16:creationId xmlns:a16="http://schemas.microsoft.com/office/drawing/2014/main" id="{A9433F9E-1281-4BE6-A686-B1099B361FAC}"/>
              </a:ext>
            </a:extLst>
          </p:cNvPr>
          <p:cNvSpPr txBox="1"/>
          <p:nvPr/>
        </p:nvSpPr>
        <p:spPr>
          <a:xfrm>
            <a:off x="6692645" y="4196127"/>
            <a:ext cx="467061" cy="2423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좌 틸트</a:t>
            </a:r>
          </a:p>
        </p:txBody>
      </p:sp>
      <p:sp>
        <p:nvSpPr>
          <p:cNvPr id="18" name="テキスト ボックス 908">
            <a:extLst>
              <a:ext uri="{FF2B5EF4-FFF2-40B4-BE49-F238E27FC236}">
                <a16:creationId xmlns:a16="http://schemas.microsoft.com/office/drawing/2014/main" id="{FE0E9978-3401-4124-B970-6939B821CC74}"/>
              </a:ext>
            </a:extLst>
          </p:cNvPr>
          <p:cNvSpPr txBox="1"/>
          <p:nvPr/>
        </p:nvSpPr>
        <p:spPr>
          <a:xfrm>
            <a:off x="7937141" y="4196127"/>
            <a:ext cx="434026" cy="2281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우 틸트</a:t>
            </a:r>
          </a:p>
        </p:txBody>
      </p:sp>
      <p:sp>
        <p:nvSpPr>
          <p:cNvPr id="19" name="テキスト ボックス 909">
            <a:extLst>
              <a:ext uri="{FF2B5EF4-FFF2-40B4-BE49-F238E27FC236}">
                <a16:creationId xmlns:a16="http://schemas.microsoft.com/office/drawing/2014/main" id="{5F6D8006-1E02-4F59-9C21-0C11F2743655}"/>
              </a:ext>
            </a:extLst>
          </p:cNvPr>
          <p:cNvSpPr txBox="1"/>
          <p:nvPr/>
        </p:nvSpPr>
        <p:spPr>
          <a:xfrm>
            <a:off x="7400230" y="4652786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올림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(age)</a:t>
            </a:r>
          </a:p>
        </p:txBody>
      </p:sp>
      <p:sp>
        <p:nvSpPr>
          <p:cNvPr id="20" name="テキスト ボックス 910">
            <a:extLst>
              <a:ext uri="{FF2B5EF4-FFF2-40B4-BE49-F238E27FC236}">
                <a16:creationId xmlns:a16="http://schemas.microsoft.com/office/drawing/2014/main" id="{3D2D06D2-4664-4C70-A012-7E28819604A7}"/>
              </a:ext>
            </a:extLst>
          </p:cNvPr>
          <p:cNvSpPr txBox="1"/>
          <p:nvPr/>
        </p:nvSpPr>
        <p:spPr>
          <a:xfrm>
            <a:off x="7179442" y="4888756"/>
            <a:ext cx="949133" cy="194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작업레버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テキスト ボックス 911">
            <a:extLst>
              <a:ext uri="{FF2B5EF4-FFF2-40B4-BE49-F238E27FC236}">
                <a16:creationId xmlns:a16="http://schemas.microsoft.com/office/drawing/2014/main" id="{DD4F644F-B944-48B8-B75D-5B6137D82918}"/>
              </a:ext>
            </a:extLst>
          </p:cNvPr>
          <p:cNvSpPr txBox="1"/>
          <p:nvPr/>
        </p:nvSpPr>
        <p:spPr>
          <a:xfrm>
            <a:off x="5997266" y="4608477"/>
            <a:ext cx="533525" cy="200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운전석</a:t>
            </a:r>
          </a:p>
        </p:txBody>
      </p:sp>
      <p:sp>
        <p:nvSpPr>
          <p:cNvPr id="22" name="テキスト ボックス 912">
            <a:extLst>
              <a:ext uri="{FF2B5EF4-FFF2-40B4-BE49-F238E27FC236}">
                <a16:creationId xmlns:a16="http://schemas.microsoft.com/office/drawing/2014/main" id="{F77C36E5-3618-4787-8D17-A7A9E9DE9614}"/>
              </a:ext>
            </a:extLst>
          </p:cNvPr>
          <p:cNvSpPr txBox="1"/>
          <p:nvPr/>
        </p:nvSpPr>
        <p:spPr>
          <a:xfrm>
            <a:off x="5181666" y="4668611"/>
            <a:ext cx="640747" cy="299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변속레버</a:t>
            </a:r>
          </a:p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전후진 조합</a:t>
            </a:r>
          </a:p>
        </p:txBody>
      </p:sp>
      <p:sp>
        <p:nvSpPr>
          <p:cNvPr id="23" name="テキスト ボックス 914">
            <a:extLst>
              <a:ext uri="{FF2B5EF4-FFF2-40B4-BE49-F238E27FC236}">
                <a16:creationId xmlns:a16="http://schemas.microsoft.com/office/drawing/2014/main" id="{C8515343-C2EC-4BE7-AA14-CE03308982E2}"/>
              </a:ext>
            </a:extLst>
          </p:cNvPr>
          <p:cNvSpPr txBox="1"/>
          <p:nvPr/>
        </p:nvSpPr>
        <p:spPr>
          <a:xfrm rot="16200000">
            <a:off x="5409655" y="4161221"/>
            <a:ext cx="658500" cy="167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전진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증속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テキスト ボックス 915">
            <a:extLst>
              <a:ext uri="{FF2B5EF4-FFF2-40B4-BE49-F238E27FC236}">
                <a16:creationId xmlns:a16="http://schemas.microsoft.com/office/drawing/2014/main" id="{97A8A741-18A9-4B0E-B47F-73AD66B7EF6F}"/>
              </a:ext>
            </a:extLst>
          </p:cNvPr>
          <p:cNvSpPr txBox="1"/>
          <p:nvPr/>
        </p:nvSpPr>
        <p:spPr>
          <a:xfrm rot="16200000">
            <a:off x="4968669" y="4150386"/>
            <a:ext cx="676915" cy="188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후진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증속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テキスト ボックス 916">
            <a:extLst>
              <a:ext uri="{FF2B5EF4-FFF2-40B4-BE49-F238E27FC236}">
                <a16:creationId xmlns:a16="http://schemas.microsoft.com/office/drawing/2014/main" id="{EF845585-A76A-4539-8B5E-DAE277C11328}"/>
              </a:ext>
            </a:extLst>
          </p:cNvPr>
          <p:cNvSpPr txBox="1"/>
          <p:nvPr/>
        </p:nvSpPr>
        <p:spPr>
          <a:xfrm rot="16200000">
            <a:off x="4319049" y="4241105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좌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조향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917">
            <a:extLst>
              <a:ext uri="{FF2B5EF4-FFF2-40B4-BE49-F238E27FC236}">
                <a16:creationId xmlns:a16="http://schemas.microsoft.com/office/drawing/2014/main" id="{FC3787D6-7521-43D4-A238-150220ACD90F}"/>
              </a:ext>
            </a:extLst>
          </p:cNvPr>
          <p:cNvSpPr txBox="1"/>
          <p:nvPr/>
        </p:nvSpPr>
        <p:spPr>
          <a:xfrm rot="16200000">
            <a:off x="4381520" y="4701279"/>
            <a:ext cx="828041" cy="1922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조향레버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テキスト ボックス 918">
            <a:extLst>
              <a:ext uri="{FF2B5EF4-FFF2-40B4-BE49-F238E27FC236}">
                <a16:creationId xmlns:a16="http://schemas.microsoft.com/office/drawing/2014/main" id="{5EC707D4-6AB4-46DC-AA4A-E1C05F4C5C63}"/>
              </a:ext>
            </a:extLst>
          </p:cNvPr>
          <p:cNvSpPr txBox="1"/>
          <p:nvPr/>
        </p:nvSpPr>
        <p:spPr>
          <a:xfrm rot="16200000">
            <a:off x="4649997" y="4228112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우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조향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3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불도저 </a:t>
            </a:r>
            <a:r>
              <a:rPr lang="en-US" altLang="ko-KR" sz="2400">
                <a:latin typeface="+mn-ea"/>
                <a:ea typeface="+mn-ea"/>
              </a:rPr>
              <a:t>1... </a:t>
            </a:r>
            <a:r>
              <a:rPr lang="ko-KR" altLang="en-US" sz="2400">
                <a:latin typeface="+mn-ea"/>
                <a:ea typeface="+mn-ea"/>
              </a:rPr>
              <a:t>기본조작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PAT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차량의 앵글 자세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54727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앵글링의 예시</a:t>
            </a:r>
          </a:p>
        </p:txBody>
      </p:sp>
      <p:sp>
        <p:nvSpPr>
          <p:cNvPr id="10" name="テキスト ボックス 919">
            <a:extLst>
              <a:ext uri="{FF2B5EF4-FFF2-40B4-BE49-F238E27FC236}">
                <a16:creationId xmlns:a16="http://schemas.microsoft.com/office/drawing/2014/main" id="{736106A2-E949-4BD2-9301-EF400857D262}"/>
              </a:ext>
            </a:extLst>
          </p:cNvPr>
          <p:cNvSpPr txBox="1"/>
          <p:nvPr/>
        </p:nvSpPr>
        <p:spPr>
          <a:xfrm>
            <a:off x="695325" y="2240297"/>
            <a:ext cx="1044765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 dirty="0" err="1">
                <a:effectLst/>
                <a:latin typeface="+mn-ea"/>
                <a:cs typeface="Times New Roman" panose="02020603050405020304" pitchFamily="18" charset="0"/>
              </a:rPr>
              <a:t>앵글량</a:t>
            </a:r>
            <a:endParaRPr lang="ko-KR" altLang="en-US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920">
            <a:extLst>
              <a:ext uri="{FF2B5EF4-FFF2-40B4-BE49-F238E27FC236}">
                <a16:creationId xmlns:a16="http://schemas.microsoft.com/office/drawing/2014/main" id="{A0F0D202-BDCE-4974-9D62-A1B790183A19}"/>
              </a:ext>
            </a:extLst>
          </p:cNvPr>
          <p:cNvSpPr txBox="1"/>
          <p:nvPr/>
        </p:nvSpPr>
        <p:spPr>
          <a:xfrm>
            <a:off x="2460896" y="2240297"/>
            <a:ext cx="1749789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스트레이트 도저</a:t>
            </a:r>
          </a:p>
        </p:txBody>
      </p:sp>
      <p:sp>
        <p:nvSpPr>
          <p:cNvPr id="12" name="テキスト ボックス 921">
            <a:extLst>
              <a:ext uri="{FF2B5EF4-FFF2-40B4-BE49-F238E27FC236}">
                <a16:creationId xmlns:a16="http://schemas.microsoft.com/office/drawing/2014/main" id="{19DBCA67-F482-434E-A17F-412A1B71F72F}"/>
              </a:ext>
            </a:extLst>
          </p:cNvPr>
          <p:cNvSpPr txBox="1"/>
          <p:nvPr/>
        </p:nvSpPr>
        <p:spPr>
          <a:xfrm>
            <a:off x="2671515" y="4478417"/>
            <a:ext cx="1456932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앵글 도저</a:t>
            </a:r>
          </a:p>
        </p:txBody>
      </p:sp>
    </p:spTree>
    <p:extLst>
      <p:ext uri="{BB962C8B-B14F-4D97-AF65-F5344CB8AC3E}">
        <p14:creationId xmlns:p14="http://schemas.microsoft.com/office/powerpoint/2010/main" val="390357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불도저 </a:t>
            </a:r>
            <a:r>
              <a:rPr lang="en-US" altLang="ko-KR" sz="2400">
                <a:latin typeface="+mn-ea"/>
                <a:ea typeface="+mn-ea"/>
              </a:rPr>
              <a:t>1... </a:t>
            </a:r>
            <a:r>
              <a:rPr lang="ko-KR" altLang="en-US" sz="2400">
                <a:latin typeface="+mn-ea"/>
                <a:ea typeface="+mn-ea"/>
              </a:rPr>
              <a:t>기본조작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34619" y="34539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틸팅의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06698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날끝각의 조절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405" y="4183101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PAT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차량의 틸트 자세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4" name="テキスト ボックス 922">
            <a:extLst>
              <a:ext uri="{FF2B5EF4-FFF2-40B4-BE49-F238E27FC236}">
                <a16:creationId xmlns:a16="http://schemas.microsoft.com/office/drawing/2014/main" id="{60249B0A-FD50-4309-8A28-79FB9C068F4E}"/>
              </a:ext>
            </a:extLst>
          </p:cNvPr>
          <p:cNvSpPr txBox="1"/>
          <p:nvPr/>
        </p:nvSpPr>
        <p:spPr>
          <a:xfrm>
            <a:off x="4973907" y="1857309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브레이스</a:t>
            </a:r>
          </a:p>
        </p:txBody>
      </p:sp>
      <p:sp>
        <p:nvSpPr>
          <p:cNvPr id="16" name="テキスト ボックス 923">
            <a:extLst>
              <a:ext uri="{FF2B5EF4-FFF2-40B4-BE49-F238E27FC236}">
                <a16:creationId xmlns:a16="http://schemas.microsoft.com/office/drawing/2014/main" id="{02FD184E-50C6-4144-8C24-3AD19CA0681A}"/>
              </a:ext>
            </a:extLst>
          </p:cNvPr>
          <p:cNvSpPr txBox="1"/>
          <p:nvPr/>
        </p:nvSpPr>
        <p:spPr>
          <a:xfrm>
            <a:off x="2685605" y="3285925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틸팅</a:t>
            </a:r>
          </a:p>
        </p:txBody>
      </p:sp>
      <p:sp>
        <p:nvSpPr>
          <p:cNvPr id="17" name="テキスト ボックス 924">
            <a:extLst>
              <a:ext uri="{FF2B5EF4-FFF2-40B4-BE49-F238E27FC236}">
                <a16:creationId xmlns:a16="http://schemas.microsoft.com/office/drawing/2014/main" id="{82BE0F72-F71C-4EB6-9664-F02C431C67AF}"/>
              </a:ext>
            </a:extLst>
          </p:cNvPr>
          <p:cNvSpPr txBox="1"/>
          <p:nvPr/>
        </p:nvSpPr>
        <p:spPr>
          <a:xfrm>
            <a:off x="957532" y="2444210"/>
            <a:ext cx="166891" cy="4973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틸트량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922">
            <a:extLst>
              <a:ext uri="{FF2B5EF4-FFF2-40B4-BE49-F238E27FC236}">
                <a16:creationId xmlns:a16="http://schemas.microsoft.com/office/drawing/2014/main" id="{3232FBA6-D005-4D70-9268-DB8FE473A41F}"/>
              </a:ext>
            </a:extLst>
          </p:cNvPr>
          <p:cNvSpPr txBox="1"/>
          <p:nvPr/>
        </p:nvSpPr>
        <p:spPr>
          <a:xfrm>
            <a:off x="5553937" y="4558352"/>
            <a:ext cx="696738" cy="193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브레이스</a:t>
            </a:r>
          </a:p>
        </p:txBody>
      </p:sp>
    </p:spTree>
    <p:extLst>
      <p:ext uri="{BB962C8B-B14F-4D97-AF65-F5344CB8AC3E}">
        <p14:creationId xmlns:p14="http://schemas.microsoft.com/office/powerpoint/2010/main" val="282027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불도저 </a:t>
            </a:r>
            <a:r>
              <a:rPr lang="en-US" altLang="ko-KR" sz="2400">
                <a:latin typeface="+mn-ea"/>
                <a:ea typeface="+mn-ea"/>
              </a:rPr>
              <a:t>2... </a:t>
            </a:r>
            <a:r>
              <a:rPr lang="ko-KR" altLang="en-US" sz="2400">
                <a:latin typeface="+mn-ea"/>
                <a:ea typeface="+mn-ea"/>
              </a:rPr>
              <a:t>기본작업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사면 주행의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블레이드 조작의 예시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17" y="1245671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4047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홈굴착작업의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206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사이드 컷 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" y="1295924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1520" y="61115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법면배수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(nori men haisui)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의 예시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812454" y="2672238"/>
            <a:ext cx="1309142" cy="22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758" y="2637085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슬롯 도징의 예시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9621" y="4620830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25950" y="6059933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263775" y="4242014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1043" y="3890962"/>
            <a:ext cx="699101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0856" y="3810174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 spc="-150" dirty="0">
                <a:latin typeface="+mn-ea"/>
              </a:rPr>
              <a:t>블레이드의 높이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99007" y="4184062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altLang="ko-KR" sz="1000">
                <a:latin typeface="+mn-ea"/>
              </a:rPr>
              <a:t>40~50cm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0" y="1881666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사이드 컷 작업의 예시</a:t>
            </a:r>
            <a:r>
              <a:rPr lang="en-US" altLang="ko-KR" sz="1000">
                <a:latin typeface="+mn-ea"/>
              </a:rPr>
              <a:t>(a)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76702" y="4579705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사이드 컷 작업의 예시</a:t>
            </a:r>
            <a:r>
              <a:rPr lang="en-US" altLang="ko-KR" sz="1000">
                <a:latin typeface="+mn-ea"/>
              </a:rPr>
              <a:t>(b)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80975" y="6034688"/>
            <a:ext cx="1611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사이드 컷 작업의 예시</a:t>
            </a:r>
            <a:r>
              <a:rPr lang="en-US" altLang="ko-KR" sz="1000">
                <a:latin typeface="+mn-ea"/>
              </a:rPr>
              <a:t>(c)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29193" y="497014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물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65394" y="537120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물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59345" y="492246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물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82818" y="537463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물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①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②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③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①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②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③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④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⑤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⑥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①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②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③</a:t>
            </a:r>
            <a:endParaRPr kumimoji="1" lang="ko-KR" altLang="en-US" sz="1000">
              <a:latin typeface="+mn-ea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④</a:t>
            </a:r>
            <a:endParaRPr kumimoji="1" lang="ko-KR" altLang="en-US" sz="1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043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압토작업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홈굴착작업의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83573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펴고르기 작업의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단 누름의 예시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릴레이 누름 작업의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병렬 압토작업의 예시</a:t>
            </a:r>
          </a:p>
        </p:txBody>
      </p:sp>
      <p:sp>
        <p:nvSpPr>
          <p:cNvPr id="19" name="テキスト ボックス 938">
            <a:extLst>
              <a:ext uri="{FF2B5EF4-FFF2-40B4-BE49-F238E27FC236}">
                <a16:creationId xmlns:a16="http://schemas.microsoft.com/office/drawing/2014/main" id="{10F9F366-5922-4DFD-B81D-854D83A2110F}"/>
              </a:ext>
            </a:extLst>
          </p:cNvPr>
          <p:cNvSpPr txBox="1"/>
          <p:nvPr/>
        </p:nvSpPr>
        <p:spPr>
          <a:xfrm>
            <a:off x="2388380" y="1964069"/>
            <a:ext cx="574670" cy="16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단 누름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5973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성토</a:t>
            </a:r>
            <a:r>
              <a:rPr lang="en-US" altLang="ko-KR" sz="2400">
                <a:latin typeface="+mn-ea"/>
                <a:ea typeface="+mn-ea"/>
              </a:rPr>
              <a:t>(morido) </a:t>
            </a:r>
            <a:r>
              <a:rPr lang="ko-KR" altLang="en-US" sz="2400">
                <a:latin typeface="+mn-ea"/>
                <a:ea typeface="+mn-ea"/>
              </a:rPr>
              <a:t>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성토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(morido)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73677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성토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(morido)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작업의 탬핑 예시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10" name="テキスト ボックス 939">
            <a:extLst>
              <a:ext uri="{FF2B5EF4-FFF2-40B4-BE49-F238E27FC236}">
                <a16:creationId xmlns:a16="http://schemas.microsoft.com/office/drawing/2014/main" id="{38CC9823-F7E6-45F9-A95B-0D9C840706F6}"/>
              </a:ext>
            </a:extLst>
          </p:cNvPr>
          <p:cNvSpPr txBox="1"/>
          <p:nvPr/>
        </p:nvSpPr>
        <p:spPr>
          <a:xfrm>
            <a:off x="2694865" y="1531509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탬핑할 수 있다</a:t>
            </a:r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テキスト ボックス 940">
            <a:extLst>
              <a:ext uri="{FF2B5EF4-FFF2-40B4-BE49-F238E27FC236}">
                <a16:creationId xmlns:a16="http://schemas.microsoft.com/office/drawing/2014/main" id="{CA13A8F0-07E4-4A13-9249-0213C5BBB170}"/>
              </a:ext>
            </a:extLst>
          </p:cNvPr>
          <p:cNvSpPr txBox="1"/>
          <p:nvPr/>
        </p:nvSpPr>
        <p:spPr>
          <a:xfrm>
            <a:off x="2626949" y="2557385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탬핑할 수 있다</a:t>
            </a:r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テキスト ボックス 941">
            <a:extLst>
              <a:ext uri="{FF2B5EF4-FFF2-40B4-BE49-F238E27FC236}">
                <a16:creationId xmlns:a16="http://schemas.microsoft.com/office/drawing/2014/main" id="{0B7A80ED-EE7D-41D6-AEF7-4D46D45237F0}"/>
              </a:ext>
            </a:extLst>
          </p:cNvPr>
          <p:cNvSpPr txBox="1"/>
          <p:nvPr/>
        </p:nvSpPr>
        <p:spPr>
          <a:xfrm>
            <a:off x="5265013" y="1715165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탬핑할 수 없다</a:t>
            </a:r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テキスト ボックス 942">
            <a:extLst>
              <a:ext uri="{FF2B5EF4-FFF2-40B4-BE49-F238E27FC236}">
                <a16:creationId xmlns:a16="http://schemas.microsoft.com/office/drawing/2014/main" id="{2B1F5A7A-62AD-4790-B5D8-44BFC9F200BC}"/>
              </a:ext>
            </a:extLst>
          </p:cNvPr>
          <p:cNvSpPr txBox="1"/>
          <p:nvPr/>
        </p:nvSpPr>
        <p:spPr>
          <a:xfrm>
            <a:off x="5128858" y="2815232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탬핑할 수 없다</a:t>
            </a:r>
            <a:r>
              <a:rPr lang="en-US" altLang="ko-KR" sz="11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162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정지</a:t>
            </a:r>
            <a:r>
              <a:rPr lang="en-US" altLang="ko-KR" sz="2400">
                <a:latin typeface="+mn-ea"/>
                <a:ea typeface="+mn-ea"/>
              </a:rPr>
              <a:t>·</a:t>
            </a:r>
            <a:r>
              <a:rPr lang="ko-KR" altLang="en-US" sz="2400">
                <a:latin typeface="+mn-ea"/>
                <a:ea typeface="+mn-ea"/>
              </a:rPr>
              <a:t>운반</a:t>
            </a:r>
            <a:r>
              <a:rPr lang="en-US" altLang="ko-KR" sz="2400">
                <a:latin typeface="+mn-ea"/>
                <a:ea typeface="+mn-ea"/>
              </a:rPr>
              <a:t>·</a:t>
            </a:r>
            <a:r>
              <a:rPr lang="ko-KR" altLang="en-US" sz="2400">
                <a:latin typeface="+mn-ea"/>
                <a:ea typeface="+mn-ea"/>
              </a:rPr>
              <a:t>적재용 기계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89659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스크레이프 도저의 예시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모터 그레이더의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버력 적재기의 예시</a:t>
            </a:r>
          </a:p>
        </p:txBody>
      </p:sp>
    </p:spTree>
    <p:extLst>
      <p:ext uri="{BB962C8B-B14F-4D97-AF65-F5344CB8AC3E}">
        <p14:creationId xmlns:p14="http://schemas.microsoft.com/office/powerpoint/2010/main" val="239902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마무리작업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48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블레이드 컨트롤장치의 예시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82083" y="5894024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거친 마무리작업의 예시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마무리작업의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" y="1305189"/>
            <a:ext cx="4798170" cy="2694674"/>
          </a:xfrm>
          <a:prstGeom prst="rect">
            <a:avLst/>
          </a:prstGeom>
        </p:spPr>
      </p:pic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C9217476-C3C9-401A-86AB-9731C9D8CC7E}"/>
              </a:ext>
            </a:extLst>
          </p:cNvPr>
          <p:cNvSpPr txBox="1"/>
          <p:nvPr/>
        </p:nvSpPr>
        <p:spPr>
          <a:xfrm>
            <a:off x="2078567" y="1638171"/>
            <a:ext cx="999272" cy="292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수평한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장소에서 블레이드를 내린다</a:t>
            </a: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C849CCDD-8EED-481D-B952-AAA031455D43}"/>
              </a:ext>
            </a:extLst>
          </p:cNvPr>
          <p:cNvSpPr txBox="1"/>
          <p:nvPr/>
        </p:nvSpPr>
        <p:spPr>
          <a:xfrm>
            <a:off x="4753874" y="1747644"/>
            <a:ext cx="999272" cy="299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블레이드를 상하로 조작한다</a:t>
            </a: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FAE95EA2-9EF1-4D4A-A424-A5C66832577D}"/>
              </a:ext>
            </a:extLst>
          </p:cNvPr>
          <p:cNvSpPr txBox="1"/>
          <p:nvPr/>
        </p:nvSpPr>
        <p:spPr>
          <a:xfrm>
            <a:off x="4202940" y="3279140"/>
            <a:ext cx="1058271" cy="5831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세세한 마무리는 모터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그레이더로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한다</a:t>
            </a:r>
          </a:p>
        </p:txBody>
      </p:sp>
      <p:sp>
        <p:nvSpPr>
          <p:cNvPr id="15" name="テキスト ボックス 946">
            <a:extLst>
              <a:ext uri="{FF2B5EF4-FFF2-40B4-BE49-F238E27FC236}">
                <a16:creationId xmlns:a16="http://schemas.microsoft.com/office/drawing/2014/main" id="{C7B045DF-09A7-40C8-92A9-2572ED992CD3}"/>
              </a:ext>
            </a:extLst>
          </p:cNvPr>
          <p:cNvSpPr txBox="1"/>
          <p:nvPr/>
        </p:nvSpPr>
        <p:spPr>
          <a:xfrm>
            <a:off x="6944965" y="3598028"/>
            <a:ext cx="1427937" cy="372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블레이드 폭 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1/4</a:t>
            </a:r>
            <a:endParaRPr lang="ko-KR" altLang="en-US" sz="14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응용작업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75" y="308225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제근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제초작업의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0820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대나무 숲 등의 제근 예시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92251" y="582062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메우기 작업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(umemodoshi sagyo)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의 예시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7145" y="582477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포장반 제거 작업의 예시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842184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전석 제거 작업의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레이크 도저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39723" y="1492386"/>
            <a:ext cx="947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사전에 </a:t>
            </a:r>
            <a:r>
              <a:rPr lang="ko-KR" altLang="en-US" sz="1000" dirty="0" err="1">
                <a:latin typeface="+mn-ea"/>
              </a:rPr>
              <a:t>전기톱</a:t>
            </a:r>
            <a:r>
              <a:rPr lang="ko-KR" altLang="en-US" sz="1000" dirty="0">
                <a:latin typeface="+mn-ea"/>
              </a:rPr>
              <a:t> 등으로 벌채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9389" y="2750353"/>
            <a:ext cx="23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대나무 숲의 경우는 깊이를 </a:t>
            </a:r>
            <a:r>
              <a:rPr lang="en-US" altLang="ko-KR" sz="1000">
                <a:latin typeface="+mn-ea"/>
              </a:rPr>
              <a:t>20~30cm</a:t>
            </a:r>
            <a:r>
              <a:rPr lang="ko-KR" altLang="en-US" sz="1000">
                <a:latin typeface="+mn-ea"/>
              </a:rPr>
              <a:t>로 한다</a:t>
            </a:r>
            <a:r>
              <a:rPr lang="en-US" altLang="ko-KR" sz="100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028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리핑작업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627741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싱글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생크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리퍼와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멀티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생크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리퍼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5306" y="6033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연약지용 슈의 예시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1" y="508779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연약지의 통과 예시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11734" y="5999089"/>
            <a:ext cx="24775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내리막 경사와 십자 리핑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3186" y="2914590"/>
            <a:ext cx="27198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암괴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역결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+mn-ea"/>
              </a:rPr>
              <a:t>sakame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의 경우의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리퍼작업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28" y="1303655"/>
            <a:ext cx="3764521" cy="14441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리퍼작업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7375" y="1277166"/>
            <a:ext cx="125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altLang="ko-KR" sz="1000">
                <a:latin typeface="+mn-ea"/>
              </a:rPr>
              <a:t>(1) </a:t>
            </a:r>
            <a:r>
              <a:rPr lang="ko-KR" altLang="en-US" sz="1000">
                <a:latin typeface="+mn-ea"/>
              </a:rPr>
              <a:t>암괴 리핑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20111" y="1277166"/>
            <a:ext cx="181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altLang="ko-KR" sz="1000">
                <a:latin typeface="+mn-ea"/>
              </a:rPr>
              <a:t>(2) </a:t>
            </a:r>
            <a:r>
              <a:rPr lang="ko-KR" altLang="en-US" sz="1000">
                <a:latin typeface="+mn-ea"/>
              </a:rPr>
              <a:t>역결</a:t>
            </a:r>
            <a:r>
              <a:rPr lang="en-US" altLang="ko-KR" sz="1000">
                <a:latin typeface="+mn-ea"/>
              </a:rPr>
              <a:t>(sakame) </a:t>
            </a:r>
            <a:r>
              <a:rPr lang="ko-KR" altLang="en-US" sz="1000">
                <a:latin typeface="+mn-ea"/>
              </a:rPr>
              <a:t>리핑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4" name="テキスト ボックス 938">
            <a:extLst>
              <a:ext uri="{FF2B5EF4-FFF2-40B4-BE49-F238E27FC236}">
                <a16:creationId xmlns:a16="http://schemas.microsoft.com/office/drawing/2014/main" id="{6909A6FB-95F0-476E-A4D2-68517A75D73E}"/>
              </a:ext>
            </a:extLst>
          </p:cNvPr>
          <p:cNvSpPr txBox="1"/>
          <p:nvPr/>
        </p:nvSpPr>
        <p:spPr>
          <a:xfrm>
            <a:off x="6892207" y="1730335"/>
            <a:ext cx="353452" cy="98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나쁨</a:t>
            </a:r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テキスト ボックス 938">
            <a:extLst>
              <a:ext uri="{FF2B5EF4-FFF2-40B4-BE49-F238E27FC236}">
                <a16:creationId xmlns:a16="http://schemas.microsoft.com/office/drawing/2014/main" id="{F975C891-46C7-4766-9F6F-277AB73AAC76}"/>
              </a:ext>
            </a:extLst>
          </p:cNvPr>
          <p:cNvSpPr txBox="1"/>
          <p:nvPr/>
        </p:nvSpPr>
        <p:spPr>
          <a:xfrm>
            <a:off x="7927352" y="1732731"/>
            <a:ext cx="241533" cy="98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좋음</a:t>
            </a:r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664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트랙터 셔블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7145" y="57094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트랙터 셔블 조작장치의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8" y="1291389"/>
            <a:ext cx="7667712" cy="4395036"/>
          </a:xfrm>
          <a:prstGeom prst="rect">
            <a:avLst/>
          </a:prstGeom>
        </p:spPr>
      </p:pic>
      <p:sp>
        <p:nvSpPr>
          <p:cNvPr id="8" name="テキスト ボックス 1055">
            <a:extLst>
              <a:ext uri="{FF2B5EF4-FFF2-40B4-BE49-F238E27FC236}">
                <a16:creationId xmlns:a16="http://schemas.microsoft.com/office/drawing/2014/main" id="{F07D51F6-6ADC-4486-A48C-4F25A121EE0F}"/>
              </a:ext>
            </a:extLst>
          </p:cNvPr>
          <p:cNvSpPr txBox="1"/>
          <p:nvPr/>
        </p:nvSpPr>
        <p:spPr>
          <a:xfrm>
            <a:off x="916925" y="2965044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업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&amp;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다운</a:t>
            </a:r>
          </a:p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시프트 스위치</a:t>
            </a:r>
          </a:p>
        </p:txBody>
      </p:sp>
      <p:sp>
        <p:nvSpPr>
          <p:cNvPr id="10" name="テキスト ボックス 1056">
            <a:extLst>
              <a:ext uri="{FF2B5EF4-FFF2-40B4-BE49-F238E27FC236}">
                <a16:creationId xmlns:a16="http://schemas.microsoft.com/office/drawing/2014/main" id="{DEB259D9-E130-420C-9142-17F465CADCBD}"/>
              </a:ext>
            </a:extLst>
          </p:cNvPr>
          <p:cNvSpPr txBox="1"/>
          <p:nvPr/>
        </p:nvSpPr>
        <p:spPr>
          <a:xfrm>
            <a:off x="1037404" y="4515055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브레이크 페달</a:t>
            </a:r>
          </a:p>
        </p:txBody>
      </p:sp>
      <p:sp>
        <p:nvSpPr>
          <p:cNvPr id="12" name="テキスト ボックス 1057">
            <a:extLst>
              <a:ext uri="{FF2B5EF4-FFF2-40B4-BE49-F238E27FC236}">
                <a16:creationId xmlns:a16="http://schemas.microsoft.com/office/drawing/2014/main" id="{53E6C174-936E-4604-9E8E-9F2E87101157}"/>
              </a:ext>
            </a:extLst>
          </p:cNvPr>
          <p:cNvSpPr txBox="1"/>
          <p:nvPr/>
        </p:nvSpPr>
        <p:spPr>
          <a:xfrm>
            <a:off x="3009331" y="1877134"/>
            <a:ext cx="2412100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전자식 모니터링 시스템</a:t>
            </a:r>
          </a:p>
        </p:txBody>
      </p:sp>
      <p:sp>
        <p:nvSpPr>
          <p:cNvPr id="13" name="テキスト ボックス 1058">
            <a:extLst>
              <a:ext uri="{FF2B5EF4-FFF2-40B4-BE49-F238E27FC236}">
                <a16:creationId xmlns:a16="http://schemas.microsoft.com/office/drawing/2014/main" id="{E9F1C5F2-D701-444A-B2E1-06D99FAD137C}"/>
              </a:ext>
            </a:extLst>
          </p:cNvPr>
          <p:cNvSpPr txBox="1"/>
          <p:nvPr/>
        </p:nvSpPr>
        <p:spPr>
          <a:xfrm>
            <a:off x="6690584" y="2460139"/>
            <a:ext cx="989557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방향 지시기</a:t>
            </a:r>
          </a:p>
        </p:txBody>
      </p:sp>
      <p:sp>
        <p:nvSpPr>
          <p:cNvPr id="15" name="テキスト ボックス 1059">
            <a:extLst>
              <a:ext uri="{FF2B5EF4-FFF2-40B4-BE49-F238E27FC236}">
                <a16:creationId xmlns:a16="http://schemas.microsoft.com/office/drawing/2014/main" id="{D29094B8-34F6-4AB5-980F-2D778FB3D200}"/>
              </a:ext>
            </a:extLst>
          </p:cNvPr>
          <p:cNvSpPr txBox="1"/>
          <p:nvPr/>
        </p:nvSpPr>
        <p:spPr>
          <a:xfrm>
            <a:off x="6630096" y="2727450"/>
            <a:ext cx="185208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주차 브레이크 스위치</a:t>
            </a:r>
          </a:p>
        </p:txBody>
      </p:sp>
      <p:sp>
        <p:nvSpPr>
          <p:cNvPr id="16" name="テキスト ボックス 1060">
            <a:extLst>
              <a:ext uri="{FF2B5EF4-FFF2-40B4-BE49-F238E27FC236}">
                <a16:creationId xmlns:a16="http://schemas.microsoft.com/office/drawing/2014/main" id="{E4593011-0902-4660-849C-829D2D36A501}"/>
              </a:ext>
            </a:extLst>
          </p:cNvPr>
          <p:cNvSpPr txBox="1"/>
          <p:nvPr/>
        </p:nvSpPr>
        <p:spPr>
          <a:xfrm>
            <a:off x="6690584" y="2989733"/>
            <a:ext cx="174373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작업 잠금 스위치</a:t>
            </a:r>
          </a:p>
        </p:txBody>
      </p:sp>
      <p:sp>
        <p:nvSpPr>
          <p:cNvPr id="17" name="テキスト ボックス 1061">
            <a:extLst>
              <a:ext uri="{FF2B5EF4-FFF2-40B4-BE49-F238E27FC236}">
                <a16:creationId xmlns:a16="http://schemas.microsoft.com/office/drawing/2014/main" id="{5742E0EA-F368-4806-82EA-58AEE0B4B81B}"/>
              </a:ext>
            </a:extLst>
          </p:cNvPr>
          <p:cNvSpPr txBox="1"/>
          <p:nvPr/>
        </p:nvSpPr>
        <p:spPr>
          <a:xfrm>
            <a:off x="6693033" y="3315747"/>
            <a:ext cx="1741283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작업기 컨트롤 레버</a:t>
            </a:r>
          </a:p>
        </p:txBody>
      </p:sp>
      <p:sp>
        <p:nvSpPr>
          <p:cNvPr id="18" name="テキスト ボックス 1062">
            <a:extLst>
              <a:ext uri="{FF2B5EF4-FFF2-40B4-BE49-F238E27FC236}">
                <a16:creationId xmlns:a16="http://schemas.microsoft.com/office/drawing/2014/main" id="{9495E783-FFCC-4DF4-9DF1-2CE063E0B700}"/>
              </a:ext>
            </a:extLst>
          </p:cNvPr>
          <p:cNvSpPr txBox="1"/>
          <p:nvPr/>
        </p:nvSpPr>
        <p:spPr>
          <a:xfrm>
            <a:off x="6590574" y="4733385"/>
            <a:ext cx="1891604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액셀페달</a:t>
            </a:r>
          </a:p>
        </p:txBody>
      </p:sp>
    </p:spTree>
    <p:extLst>
      <p:ext uri="{BB962C8B-B14F-4D97-AF65-F5344CB8AC3E}">
        <p14:creationId xmlns:p14="http://schemas.microsoft.com/office/powerpoint/2010/main" val="284537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트랙터 셔블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6173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리프트 암과 버킷의 조작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주행 시 버킷 높이의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300" y="4881608"/>
            <a:ext cx="4368541" cy="11745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(3)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(4)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26964" y="4892312"/>
            <a:ext cx="134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 err="1">
                <a:latin typeface="+mn-ea"/>
              </a:rPr>
              <a:t>언더마이닝</a:t>
            </a:r>
            <a:r>
              <a:rPr lang="en-US" altLang="ko-KR" sz="1000" dirty="0">
                <a:latin typeface="+mn-ea"/>
              </a:rPr>
              <a:t>(</a:t>
            </a:r>
            <a:r>
              <a:rPr lang="en-US" altLang="ko-KR" sz="1000" dirty="0" err="1">
                <a:latin typeface="+mn-ea"/>
              </a:rPr>
              <a:t>sukashi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err="1">
                <a:latin typeface="+mn-ea"/>
              </a:rPr>
              <a:t>bori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은 위험</a:t>
            </a:r>
          </a:p>
        </p:txBody>
      </p:sp>
    </p:spTree>
    <p:extLst>
      <p:ext uri="{BB962C8B-B14F-4D97-AF65-F5344CB8AC3E}">
        <p14:creationId xmlns:p14="http://schemas.microsoft.com/office/powerpoint/2010/main" val="44248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적재 운반 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6930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 모습의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(1)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 모습의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(2)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00800" y="285745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 운반 작업의 예시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59088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적재 시작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완료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4466" y="1632862"/>
            <a:ext cx="1567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000">
                <a:latin typeface="+mn-ea"/>
              </a:rPr>
              <a:t>경첩 핀의 높이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7" y="4925164"/>
            <a:ext cx="510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안정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12446" y="4925164"/>
            <a:ext cx="613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치우침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36262" y="4925164"/>
            <a:ext cx="1029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 dirty="0">
                <a:latin typeface="+mn-ea"/>
              </a:rPr>
              <a:t>치우침 불안정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16220" y="4925164"/>
            <a:ext cx="900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altLang="en-US" sz="1000">
                <a:latin typeface="+mn-ea"/>
              </a:rPr>
              <a:t>불안정</a:t>
            </a:r>
            <a:endParaRPr kumimoji="1" lang="ko-KR" altLang="en-US" sz="1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적재 운반 작업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9467" y="444575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적재 운반 작업의 예시  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V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시프트 외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59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44635" y="4957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(2)</a:t>
            </a:r>
            <a:endParaRPr lang="ko-KR" altLang="en-US" sz="12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527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투입작업의 예시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13197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로드 앤 캐리 공법의 예시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" y="1350273"/>
            <a:ext cx="3278977" cy="3103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97" y="1553596"/>
            <a:ext cx="3984625" cy="47761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53" y="4900029"/>
            <a:ext cx="3578425" cy="120876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372534" y="140681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081305" y="1412016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282450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091507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620979" y="4335357"/>
            <a:ext cx="1557196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77587" y="1268375"/>
            <a:ext cx="1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000">
                <a:latin typeface="+mn-ea"/>
              </a:rPr>
              <a:t>V</a:t>
            </a:r>
            <a:r>
              <a:rPr lang="ko-KR" altLang="en-US" sz="1000">
                <a:latin typeface="+mn-ea"/>
              </a:rPr>
              <a:t>형</a:t>
            </a:r>
            <a:r>
              <a:rPr lang="en-US" altLang="ko-KR" sz="1000">
                <a:latin typeface="+mn-ea"/>
              </a:rPr>
              <a:t>(V</a:t>
            </a:r>
            <a:r>
              <a:rPr lang="ko-KR" altLang="en-US" sz="1000">
                <a:latin typeface="+mn-ea"/>
              </a:rPr>
              <a:t>시프트</a:t>
            </a:r>
            <a:r>
              <a:rPr lang="en-US" altLang="ko-KR" sz="1000">
                <a:latin typeface="+mn-ea"/>
              </a:rPr>
              <a:t>)</a:t>
            </a:r>
            <a:r>
              <a:rPr kumimoji="1" lang="ko-KR" altLang="en-US" sz="1000">
                <a:latin typeface="+mn-ea"/>
              </a:rPr>
              <a:t/>
            </a:r>
            <a:br>
              <a:rPr kumimoji="1"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작업 대상물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16095" y="1268375"/>
            <a:ext cx="1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000">
                <a:latin typeface="+mn-ea"/>
              </a:rPr>
              <a:t>I</a:t>
            </a:r>
            <a:r>
              <a:rPr lang="ko-KR" altLang="en-US" sz="1000">
                <a:latin typeface="+mn-ea"/>
              </a:rPr>
              <a:t>형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크로스시프트</a:t>
            </a:r>
            <a:r>
              <a:rPr lang="en-US" altLang="ko-KR" sz="1000">
                <a:latin typeface="+mn-ea"/>
              </a:rPr>
              <a:t>)</a:t>
            </a:r>
            <a:r>
              <a:rPr kumimoji="1" lang="ko-KR" altLang="en-US" sz="1000">
                <a:latin typeface="+mn-ea"/>
              </a:rPr>
              <a:t/>
            </a:r>
            <a:br>
              <a:rPr kumimoji="1"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작업 대상물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07322" y="2769490"/>
            <a:ext cx="1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000">
                <a:latin typeface="+mn-ea"/>
              </a:rPr>
              <a:t>L</a:t>
            </a:r>
            <a:r>
              <a:rPr lang="ko-KR" altLang="en-US" sz="1000">
                <a:latin typeface="+mn-ea"/>
              </a:rPr>
              <a:t>형</a:t>
            </a:r>
            <a:r>
              <a:rPr lang="en-US" altLang="ko-KR" sz="1000">
                <a:latin typeface="+mn-ea"/>
              </a:rPr>
              <a:t>(L</a:t>
            </a:r>
            <a:r>
              <a:rPr lang="ko-KR" altLang="en-US" sz="1000">
                <a:latin typeface="+mn-ea"/>
              </a:rPr>
              <a:t>시프트</a:t>
            </a:r>
            <a:r>
              <a:rPr lang="en-US" altLang="ko-KR" sz="1000">
                <a:latin typeface="+mn-ea"/>
              </a:rPr>
              <a:t>)</a:t>
            </a:r>
            <a:r>
              <a:rPr kumimoji="1" lang="ko-KR" altLang="en-US" sz="1000">
                <a:latin typeface="+mn-ea"/>
              </a:rPr>
              <a:t/>
            </a:r>
            <a:br>
              <a:rPr kumimoji="1"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작업 대상물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16093" y="2769490"/>
            <a:ext cx="1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000">
                <a:latin typeface="+mn-ea"/>
              </a:rPr>
              <a:t>T</a:t>
            </a:r>
            <a:r>
              <a:rPr lang="ko-KR" altLang="en-US" sz="1000">
                <a:latin typeface="+mn-ea"/>
              </a:rPr>
              <a:t>형</a:t>
            </a:r>
            <a:r>
              <a:rPr lang="en-US" altLang="ko-KR" sz="1000">
                <a:latin typeface="+mn-ea"/>
              </a:rPr>
              <a:t>(T</a:t>
            </a:r>
            <a:r>
              <a:rPr lang="ko-KR" altLang="en-US" sz="1000">
                <a:latin typeface="+mn-ea"/>
              </a:rPr>
              <a:t>시프트</a:t>
            </a:r>
            <a:r>
              <a:rPr lang="en-US" altLang="ko-KR" sz="1000">
                <a:latin typeface="+mn-ea"/>
              </a:rPr>
              <a:t>)</a:t>
            </a:r>
            <a:r>
              <a:rPr kumimoji="1" lang="ko-KR" altLang="en-US" sz="1000">
                <a:latin typeface="+mn-ea"/>
              </a:rPr>
              <a:t/>
            </a:r>
            <a:br>
              <a:rPr kumimoji="1" lang="ko-KR" altLang="en-US" sz="1000">
                <a:latin typeface="+mn-ea"/>
              </a:rPr>
            </a:br>
            <a:r>
              <a:rPr lang="ko-KR" altLang="en-US" sz="1000">
                <a:latin typeface="+mn-ea"/>
              </a:rPr>
              <a:t>작업 대상물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14500" y="4235948"/>
            <a:ext cx="2552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주</a:t>
            </a:r>
            <a:r>
              <a:rPr lang="en-US" altLang="ko-KR" sz="1000" dirty="0">
                <a:latin typeface="+mn-ea"/>
              </a:rPr>
              <a:t>)             </a:t>
            </a:r>
            <a:r>
              <a:rPr lang="ko-KR" altLang="en-US" sz="1000" dirty="0">
                <a:latin typeface="+mn-ea"/>
              </a:rPr>
              <a:t>는 트랙터 </a:t>
            </a:r>
            <a:r>
              <a:rPr lang="ko-KR" altLang="en-US" sz="1000" dirty="0" err="1">
                <a:latin typeface="+mn-ea"/>
              </a:rPr>
              <a:t>셔블의</a:t>
            </a:r>
            <a:r>
              <a:rPr lang="ko-KR" altLang="en-US" sz="1000" dirty="0">
                <a:latin typeface="+mn-ea"/>
              </a:rPr>
              <a:t> 움직임</a:t>
            </a:r>
            <a:endParaRPr kumimoji="1" lang="ko-KR" altLang="en-US" sz="1000" dirty="0">
              <a:latin typeface="+mn-ea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706858" y="4357386"/>
            <a:ext cx="383941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33426" y="5096556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119450" y="491232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657625" y="5509357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25920" y="560063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420" y="4947426"/>
            <a:ext cx="1296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최대 클리어런스 시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09268" y="4752460"/>
            <a:ext cx="1587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투입 조작의 분해 예시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568081" y="5440681"/>
            <a:ext cx="1368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 dirty="0">
                <a:latin typeface="+mn-ea"/>
              </a:rPr>
              <a:t>눈의 위치에서 </a:t>
            </a:r>
            <a:r>
              <a:rPr lang="en-US" altLang="ko-KR" sz="1000" dirty="0">
                <a:latin typeface="+mn-ea"/>
              </a:rPr>
              <a:t>20cm</a:t>
            </a:r>
            <a:endParaRPr kumimoji="1" lang="ko-KR" altLang="en-US" sz="1000" dirty="0">
              <a:latin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55080" y="5600631"/>
            <a:ext cx="1296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>
                <a:latin typeface="+mn-ea"/>
              </a:rPr>
              <a:t>경사 </a:t>
            </a:r>
            <a:r>
              <a:rPr lang="en-US" altLang="ko-KR" sz="1000">
                <a:latin typeface="+mn-ea"/>
              </a:rPr>
              <a:t>0%</a:t>
            </a:r>
            <a:endParaRPr lang="ko-KR" altLang="en-US" sz="1000">
              <a:latin typeface="+mn-ea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904665" y="5566933"/>
            <a:ext cx="272317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422634" y="5708408"/>
            <a:ext cx="175780" cy="7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23513" y="5477520"/>
            <a:ext cx="593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00">
                <a:latin typeface="+mn-ea"/>
              </a:rPr>
              <a:t>투입구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1804" y="5613858"/>
            <a:ext cx="44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000" dirty="0">
                <a:latin typeface="+mn-ea"/>
              </a:rPr>
              <a:t>10%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テキスト ボックス 1079">
            <a:extLst>
              <a:ext uri="{FF2B5EF4-FFF2-40B4-BE49-F238E27FC236}">
                <a16:creationId xmlns:a16="http://schemas.microsoft.com/office/drawing/2014/main" id="{A2B8419B-7242-4D10-A8BE-DD3329E8BE93}"/>
              </a:ext>
            </a:extLst>
          </p:cNvPr>
          <p:cNvSpPr txBox="1"/>
          <p:nvPr/>
        </p:nvSpPr>
        <p:spPr>
          <a:xfrm>
            <a:off x="4609864" y="1636322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① 평탄한 벤치에서의 선회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080">
            <a:extLst>
              <a:ext uri="{FF2B5EF4-FFF2-40B4-BE49-F238E27FC236}">
                <a16:creationId xmlns:a16="http://schemas.microsoft.com/office/drawing/2014/main" id="{0B8BDB22-CEE4-44A7-A79F-B261BB438B82}"/>
              </a:ext>
            </a:extLst>
          </p:cNvPr>
          <p:cNvSpPr txBox="1"/>
          <p:nvPr/>
        </p:nvSpPr>
        <p:spPr>
          <a:xfrm>
            <a:off x="5154241" y="1931962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복귀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전진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081">
            <a:extLst>
              <a:ext uri="{FF2B5EF4-FFF2-40B4-BE49-F238E27FC236}">
                <a16:creationId xmlns:a16="http://schemas.microsoft.com/office/drawing/2014/main" id="{3646205F-101D-4C72-BE2F-7DA4D43B0C51}"/>
              </a:ext>
            </a:extLst>
          </p:cNvPr>
          <p:cNvSpPr txBox="1"/>
          <p:nvPr/>
        </p:nvSpPr>
        <p:spPr>
          <a:xfrm>
            <a:off x="5322713" y="3437220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복귀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전진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082">
            <a:extLst>
              <a:ext uri="{FF2B5EF4-FFF2-40B4-BE49-F238E27FC236}">
                <a16:creationId xmlns:a16="http://schemas.microsoft.com/office/drawing/2014/main" id="{07C9674E-A952-40B7-93AB-86C18C6A4B18}"/>
              </a:ext>
            </a:extLst>
          </p:cNvPr>
          <p:cNvSpPr txBox="1"/>
          <p:nvPr/>
        </p:nvSpPr>
        <p:spPr>
          <a:xfrm>
            <a:off x="5152147" y="2261875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전진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083">
            <a:extLst>
              <a:ext uri="{FF2B5EF4-FFF2-40B4-BE49-F238E27FC236}">
                <a16:creationId xmlns:a16="http://schemas.microsoft.com/office/drawing/2014/main" id="{7524E6F4-4628-497D-B9C8-AC2DB0789431}"/>
              </a:ext>
            </a:extLst>
          </p:cNvPr>
          <p:cNvSpPr txBox="1"/>
          <p:nvPr/>
        </p:nvSpPr>
        <p:spPr>
          <a:xfrm>
            <a:off x="5131497" y="5298208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전진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084">
            <a:extLst>
              <a:ext uri="{FF2B5EF4-FFF2-40B4-BE49-F238E27FC236}">
                <a16:creationId xmlns:a16="http://schemas.microsoft.com/office/drawing/2014/main" id="{517A79AC-46B9-41C3-B528-8DEC4B542F20}"/>
              </a:ext>
            </a:extLst>
          </p:cNvPr>
          <p:cNvSpPr txBox="1"/>
          <p:nvPr/>
        </p:nvSpPr>
        <p:spPr>
          <a:xfrm>
            <a:off x="5216744" y="3663464"/>
            <a:ext cx="73674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운반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후진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1085">
            <a:extLst>
              <a:ext uri="{FF2B5EF4-FFF2-40B4-BE49-F238E27FC236}">
                <a16:creationId xmlns:a16="http://schemas.microsoft.com/office/drawing/2014/main" id="{B7B31FC4-038D-4AAE-8FF5-4447EC0CBF34}"/>
              </a:ext>
            </a:extLst>
          </p:cNvPr>
          <p:cNvSpPr txBox="1"/>
          <p:nvPr/>
        </p:nvSpPr>
        <p:spPr>
          <a:xfrm>
            <a:off x="5864470" y="2487647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선회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1086">
            <a:extLst>
              <a:ext uri="{FF2B5EF4-FFF2-40B4-BE49-F238E27FC236}">
                <a16:creationId xmlns:a16="http://schemas.microsoft.com/office/drawing/2014/main" id="{FD4DA719-E2D8-4B67-8998-AA724397AC0D}"/>
              </a:ext>
            </a:extLst>
          </p:cNvPr>
          <p:cNvSpPr txBox="1"/>
          <p:nvPr/>
        </p:nvSpPr>
        <p:spPr>
          <a:xfrm>
            <a:off x="4981320" y="3209619"/>
            <a:ext cx="300355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선회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1087">
            <a:extLst>
              <a:ext uri="{FF2B5EF4-FFF2-40B4-BE49-F238E27FC236}">
                <a16:creationId xmlns:a16="http://schemas.microsoft.com/office/drawing/2014/main" id="{A0B78EA8-6E5C-454D-B35D-97BB672748F1}"/>
              </a:ext>
            </a:extLst>
          </p:cNvPr>
          <p:cNvSpPr txBox="1"/>
          <p:nvPr/>
        </p:nvSpPr>
        <p:spPr>
          <a:xfrm>
            <a:off x="5848118" y="1904526"/>
            <a:ext cx="34125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1088">
            <a:extLst>
              <a:ext uri="{FF2B5EF4-FFF2-40B4-BE49-F238E27FC236}">
                <a16:creationId xmlns:a16="http://schemas.microsoft.com/office/drawing/2014/main" id="{0BA3AC51-B603-4378-88A3-A524AB310873}"/>
              </a:ext>
            </a:extLst>
          </p:cNvPr>
          <p:cNvSpPr txBox="1"/>
          <p:nvPr/>
        </p:nvSpPr>
        <p:spPr>
          <a:xfrm>
            <a:off x="5680800" y="5521495"/>
            <a:ext cx="367339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1089">
            <a:extLst>
              <a:ext uri="{FF2B5EF4-FFF2-40B4-BE49-F238E27FC236}">
                <a16:creationId xmlns:a16="http://schemas.microsoft.com/office/drawing/2014/main" id="{B5F07C42-A7DB-4574-9824-15D1B26DB1C7}"/>
              </a:ext>
            </a:extLst>
          </p:cNvPr>
          <p:cNvSpPr txBox="1"/>
          <p:nvPr/>
        </p:nvSpPr>
        <p:spPr>
          <a:xfrm>
            <a:off x="5017606" y="5065254"/>
            <a:ext cx="72508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복귀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후진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1090">
            <a:extLst>
              <a:ext uri="{FF2B5EF4-FFF2-40B4-BE49-F238E27FC236}">
                <a16:creationId xmlns:a16="http://schemas.microsoft.com/office/drawing/2014/main" id="{750FE492-DF41-4F29-A193-F7E3A2AC57C4}"/>
              </a:ext>
            </a:extLst>
          </p:cNvPr>
          <p:cNvSpPr txBox="1"/>
          <p:nvPr/>
        </p:nvSpPr>
        <p:spPr>
          <a:xfrm>
            <a:off x="4858920" y="2353178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투입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1091">
            <a:extLst>
              <a:ext uri="{FF2B5EF4-FFF2-40B4-BE49-F238E27FC236}">
                <a16:creationId xmlns:a16="http://schemas.microsoft.com/office/drawing/2014/main" id="{C18B5C0A-7BB9-4779-8BEB-4A5E6533FDB6}"/>
              </a:ext>
            </a:extLst>
          </p:cNvPr>
          <p:cNvSpPr txBox="1"/>
          <p:nvPr/>
        </p:nvSpPr>
        <p:spPr>
          <a:xfrm>
            <a:off x="4857682" y="3752460"/>
            <a:ext cx="213828" cy="111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투입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1092">
            <a:extLst>
              <a:ext uri="{FF2B5EF4-FFF2-40B4-BE49-F238E27FC236}">
                <a16:creationId xmlns:a16="http://schemas.microsoft.com/office/drawing/2014/main" id="{EE8DA1FA-6DA4-452C-8AE4-0B579AEE6261}"/>
              </a:ext>
            </a:extLst>
          </p:cNvPr>
          <p:cNvSpPr txBox="1"/>
          <p:nvPr/>
        </p:nvSpPr>
        <p:spPr>
          <a:xfrm>
            <a:off x="4868623" y="5342898"/>
            <a:ext cx="225393" cy="1234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투입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1093">
            <a:extLst>
              <a:ext uri="{FF2B5EF4-FFF2-40B4-BE49-F238E27FC236}">
                <a16:creationId xmlns:a16="http://schemas.microsoft.com/office/drawing/2014/main" id="{3458386C-B98B-4F7E-A686-3C90D50579FE}"/>
              </a:ext>
            </a:extLst>
          </p:cNvPr>
          <p:cNvSpPr txBox="1"/>
          <p:nvPr/>
        </p:nvSpPr>
        <p:spPr>
          <a:xfrm rot="16200000">
            <a:off x="4382126" y="216489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투입구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1094">
            <a:extLst>
              <a:ext uri="{FF2B5EF4-FFF2-40B4-BE49-F238E27FC236}">
                <a16:creationId xmlns:a16="http://schemas.microsoft.com/office/drawing/2014/main" id="{0901CB11-1C99-4AD3-876D-DCA7E2D21113}"/>
              </a:ext>
            </a:extLst>
          </p:cNvPr>
          <p:cNvSpPr txBox="1"/>
          <p:nvPr/>
        </p:nvSpPr>
        <p:spPr>
          <a:xfrm rot="16200000">
            <a:off x="4358194" y="362560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투입구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1095">
            <a:extLst>
              <a:ext uri="{FF2B5EF4-FFF2-40B4-BE49-F238E27FC236}">
                <a16:creationId xmlns:a16="http://schemas.microsoft.com/office/drawing/2014/main" id="{E9F2A7C4-6AAD-4DD1-94EE-6319C48B3946}"/>
              </a:ext>
            </a:extLst>
          </p:cNvPr>
          <p:cNvSpPr txBox="1"/>
          <p:nvPr/>
        </p:nvSpPr>
        <p:spPr>
          <a:xfrm rot="16200000">
            <a:off x="4358193" y="525330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투입구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1096">
            <a:extLst>
              <a:ext uri="{FF2B5EF4-FFF2-40B4-BE49-F238E27FC236}">
                <a16:creationId xmlns:a16="http://schemas.microsoft.com/office/drawing/2014/main" id="{745440DA-42A2-415A-88A3-5E3E356A6062}"/>
              </a:ext>
            </a:extLst>
          </p:cNvPr>
          <p:cNvSpPr txBox="1"/>
          <p:nvPr/>
        </p:nvSpPr>
        <p:spPr>
          <a:xfrm rot="16200000">
            <a:off x="6094442" y="5210745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굴착면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1097">
            <a:extLst>
              <a:ext uri="{FF2B5EF4-FFF2-40B4-BE49-F238E27FC236}">
                <a16:creationId xmlns:a16="http://schemas.microsoft.com/office/drawing/2014/main" id="{46CA5163-1C66-48EB-B20C-E34B88F1729D}"/>
              </a:ext>
            </a:extLst>
          </p:cNvPr>
          <p:cNvSpPr txBox="1"/>
          <p:nvPr/>
        </p:nvSpPr>
        <p:spPr>
          <a:xfrm rot="16200000">
            <a:off x="6090467" y="3466571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굴착면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1" name="テキスト ボックス 1098">
            <a:extLst>
              <a:ext uri="{FF2B5EF4-FFF2-40B4-BE49-F238E27FC236}">
                <a16:creationId xmlns:a16="http://schemas.microsoft.com/office/drawing/2014/main" id="{1E1C77E3-13A0-43F0-8CBC-FB98C12D94E6}"/>
              </a:ext>
            </a:extLst>
          </p:cNvPr>
          <p:cNvSpPr txBox="1"/>
          <p:nvPr/>
        </p:nvSpPr>
        <p:spPr>
          <a:xfrm rot="16200000">
            <a:off x="6190616" y="2156612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굴착면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1099">
            <a:extLst>
              <a:ext uri="{FF2B5EF4-FFF2-40B4-BE49-F238E27FC236}">
                <a16:creationId xmlns:a16="http://schemas.microsoft.com/office/drawing/2014/main" id="{16807643-B9E4-4253-BD66-F850DC1DD5DD}"/>
              </a:ext>
            </a:extLst>
          </p:cNvPr>
          <p:cNvSpPr txBox="1"/>
          <p:nvPr/>
        </p:nvSpPr>
        <p:spPr>
          <a:xfrm>
            <a:off x="6281223" y="4061806"/>
            <a:ext cx="236934" cy="174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단면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1100">
            <a:extLst>
              <a:ext uri="{FF2B5EF4-FFF2-40B4-BE49-F238E27FC236}">
                <a16:creationId xmlns:a16="http://schemas.microsoft.com/office/drawing/2014/main" id="{62F5D215-9FA7-4945-BDCF-1D5A1167CF83}"/>
              </a:ext>
            </a:extLst>
          </p:cNvPr>
          <p:cNvSpPr txBox="1"/>
          <p:nvPr/>
        </p:nvSpPr>
        <p:spPr>
          <a:xfrm>
            <a:off x="6288781" y="5752559"/>
            <a:ext cx="229376" cy="198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단면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1101">
            <a:extLst>
              <a:ext uri="{FF2B5EF4-FFF2-40B4-BE49-F238E27FC236}">
                <a16:creationId xmlns:a16="http://schemas.microsoft.com/office/drawing/2014/main" id="{90AF9033-821A-46D2-B32D-07B21C253428}"/>
              </a:ext>
            </a:extLst>
          </p:cNvPr>
          <p:cNvSpPr txBox="1"/>
          <p:nvPr/>
        </p:nvSpPr>
        <p:spPr>
          <a:xfrm>
            <a:off x="4641274" y="2859208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② 오르막 경사 벤치에서의 선회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1102">
            <a:extLst>
              <a:ext uri="{FF2B5EF4-FFF2-40B4-BE49-F238E27FC236}">
                <a16:creationId xmlns:a16="http://schemas.microsoft.com/office/drawing/2014/main" id="{CEAB88EB-2277-4099-A2EF-939E614F4ECB}"/>
              </a:ext>
            </a:extLst>
          </p:cNvPr>
          <p:cNvSpPr txBox="1"/>
          <p:nvPr/>
        </p:nvSpPr>
        <p:spPr>
          <a:xfrm>
            <a:off x="4609864" y="4489716"/>
            <a:ext cx="1854204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③ 내리막 경사 벤치에서의 선회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1103">
            <a:extLst>
              <a:ext uri="{FF2B5EF4-FFF2-40B4-BE49-F238E27FC236}">
                <a16:creationId xmlns:a16="http://schemas.microsoft.com/office/drawing/2014/main" id="{35E2C94E-AECF-4EAC-AE1D-169E5C11F68E}"/>
              </a:ext>
            </a:extLst>
          </p:cNvPr>
          <p:cNvSpPr txBox="1"/>
          <p:nvPr/>
        </p:nvSpPr>
        <p:spPr>
          <a:xfrm>
            <a:off x="6600638" y="1629494"/>
            <a:ext cx="1720191" cy="11682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지반이 평탄하더라도 어디든 상관없이 선회해서는 안 된다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일반적으로 평탄한 벤치에서의 선회 장소는 짐을 적재하고 있을 때는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굴착면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근처에서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그리고 투입 후 굴착면으로 갈 때는 투입구 근처에서 선회하는 것을 원칙으로 한다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1104">
            <a:extLst>
              <a:ext uri="{FF2B5EF4-FFF2-40B4-BE49-F238E27FC236}">
                <a16:creationId xmlns:a16="http://schemas.microsoft.com/office/drawing/2014/main" id="{047C329A-CA9D-4D93-B250-828035C86126}"/>
              </a:ext>
            </a:extLst>
          </p:cNvPr>
          <p:cNvSpPr txBox="1"/>
          <p:nvPr/>
        </p:nvSpPr>
        <p:spPr>
          <a:xfrm>
            <a:off x="6586177" y="2916084"/>
            <a:ext cx="1734652" cy="150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굴착면을 향해 오르막 경사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투입구를 향해 내리막 경사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의 벤치에서는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적재물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유출을 막기 위해 주로 후진으로 운반한다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선회 장소는 가능한 한 평탄한 장소를 선택하고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벤치의 상황에 따라서는 투입구 부근에서 선회하는 경우도 많아진다</a:t>
            </a:r>
          </a:p>
        </p:txBody>
      </p:sp>
      <p:sp>
        <p:nvSpPr>
          <p:cNvPr id="68" name="テキスト ボックス 1105">
            <a:extLst>
              <a:ext uri="{FF2B5EF4-FFF2-40B4-BE49-F238E27FC236}">
                <a16:creationId xmlns:a16="http://schemas.microsoft.com/office/drawing/2014/main" id="{5990D230-0616-4399-B07D-FF310B074AC9}"/>
              </a:ext>
            </a:extLst>
          </p:cNvPr>
          <p:cNvSpPr txBox="1"/>
          <p:nvPr/>
        </p:nvSpPr>
        <p:spPr>
          <a:xfrm>
            <a:off x="6595520" y="4512846"/>
            <a:ext cx="1725310" cy="17323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굴착면을 향해 내리막 경사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투입구를 향해 오르막 경사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의 벤치에서는 운반 시에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굴착면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부근에서 선회하고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복귀 시는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적재물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유출의 유무에 따라 그때그때 평탄한 장소를 선택하여 선회한다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　투입구와 굴착면과의 거리가 짧은 경우에도 위와 같은 방법으로 선회한다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1588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유압식 셔블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백호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634854" y="1363814"/>
            <a:ext cx="5874289" cy="2337889"/>
            <a:chOff x="664874" y="1625141"/>
            <a:chExt cx="4359130" cy="1734876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267198" y="3154465"/>
              <a:ext cx="3237610" cy="205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 dirty="0">
                  <a:solidFill>
                    <a:prstClr val="black"/>
                  </a:solidFill>
                  <a:latin typeface="+mn-ea"/>
                </a:rPr>
                <a:t>유압식 </a:t>
              </a:r>
              <a:r>
                <a:rPr lang="ko-KR" altLang="en-US" sz="1200" dirty="0" err="1">
                  <a:solidFill>
                    <a:prstClr val="black"/>
                  </a:solidFill>
                  <a:latin typeface="+mn-ea"/>
                </a:rPr>
                <a:t>셔블</a:t>
              </a:r>
              <a:r>
                <a:rPr lang="ko-KR" altLang="en-US" sz="1200" dirty="0">
                  <a:solidFill>
                    <a:prstClr val="black"/>
                  </a:solidFill>
                  <a:latin typeface="+mn-ea"/>
                </a:rPr>
                <a:t> 조작장치의 예시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74" y="1625141"/>
              <a:ext cx="4359130" cy="1529323"/>
            </a:xfrm>
            <a:prstGeom prst="rect">
              <a:avLst/>
            </a:prstGeom>
          </p:spPr>
        </p:pic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2103298" y="3654422"/>
            <a:ext cx="4937403" cy="2711761"/>
            <a:chOff x="751770" y="3843947"/>
            <a:chExt cx="4268467" cy="234436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39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200">
                  <a:solidFill>
                    <a:prstClr val="black"/>
                  </a:solidFill>
                  <a:latin typeface="+mn-ea"/>
                </a:rPr>
                <a:t>JIS </a:t>
              </a:r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규격의 조작 방식</a:t>
              </a: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770" y="3843947"/>
              <a:ext cx="4268467" cy="2095538"/>
            </a:xfrm>
            <a:prstGeom prst="rect">
              <a:avLst/>
            </a:prstGeom>
          </p:spPr>
        </p:pic>
      </p:grpSp>
      <p:sp>
        <p:nvSpPr>
          <p:cNvPr id="18" name="テキスト ボックス 1112">
            <a:extLst>
              <a:ext uri="{FF2B5EF4-FFF2-40B4-BE49-F238E27FC236}">
                <a16:creationId xmlns:a16="http://schemas.microsoft.com/office/drawing/2014/main" id="{DF335337-1B7B-4A45-A4F1-A5353E009F06}"/>
              </a:ext>
            </a:extLst>
          </p:cNvPr>
          <p:cNvSpPr txBox="1"/>
          <p:nvPr/>
        </p:nvSpPr>
        <p:spPr>
          <a:xfrm>
            <a:off x="3017242" y="1489233"/>
            <a:ext cx="587195" cy="1423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작업레버</a:t>
            </a:r>
          </a:p>
        </p:txBody>
      </p:sp>
      <p:sp>
        <p:nvSpPr>
          <p:cNvPr id="19" name="テキスト ボックス 1113">
            <a:extLst>
              <a:ext uri="{FF2B5EF4-FFF2-40B4-BE49-F238E27FC236}">
                <a16:creationId xmlns:a16="http://schemas.microsoft.com/office/drawing/2014/main" id="{EB64B02D-709D-4FEB-A14D-6865948EB9F6}"/>
              </a:ext>
            </a:extLst>
          </p:cNvPr>
          <p:cNvSpPr txBox="1"/>
          <p:nvPr/>
        </p:nvSpPr>
        <p:spPr>
          <a:xfrm>
            <a:off x="2000076" y="1770821"/>
            <a:ext cx="62929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암 밀기</a:t>
            </a:r>
          </a:p>
        </p:txBody>
      </p:sp>
      <p:sp>
        <p:nvSpPr>
          <p:cNvPr id="20" name="テキスト ボックス 1114">
            <a:extLst>
              <a:ext uri="{FF2B5EF4-FFF2-40B4-BE49-F238E27FC236}">
                <a16:creationId xmlns:a16="http://schemas.microsoft.com/office/drawing/2014/main" id="{86F43386-8C1A-479D-80D1-6E50EC299E8C}"/>
              </a:ext>
            </a:extLst>
          </p:cNvPr>
          <p:cNvSpPr txBox="1"/>
          <p:nvPr/>
        </p:nvSpPr>
        <p:spPr>
          <a:xfrm>
            <a:off x="1981264" y="2794161"/>
            <a:ext cx="718238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암 당김</a:t>
            </a:r>
          </a:p>
        </p:txBody>
      </p:sp>
      <p:sp>
        <p:nvSpPr>
          <p:cNvPr id="21" name="テキスト ボックス 1115">
            <a:extLst>
              <a:ext uri="{FF2B5EF4-FFF2-40B4-BE49-F238E27FC236}">
                <a16:creationId xmlns:a16="http://schemas.microsoft.com/office/drawing/2014/main" id="{F9CC5CBB-6078-4C7F-AA52-0675DE6EC70D}"/>
              </a:ext>
            </a:extLst>
          </p:cNvPr>
          <p:cNvSpPr txBox="1"/>
          <p:nvPr/>
        </p:nvSpPr>
        <p:spPr>
          <a:xfrm>
            <a:off x="1981264" y="3153198"/>
            <a:ext cx="730512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좌측 레버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116">
            <a:extLst>
              <a:ext uri="{FF2B5EF4-FFF2-40B4-BE49-F238E27FC236}">
                <a16:creationId xmlns:a16="http://schemas.microsoft.com/office/drawing/2014/main" id="{54CCFD2F-BBB7-440F-A7AC-8303E058F993}"/>
              </a:ext>
            </a:extLst>
          </p:cNvPr>
          <p:cNvSpPr txBox="1"/>
          <p:nvPr/>
        </p:nvSpPr>
        <p:spPr>
          <a:xfrm>
            <a:off x="6231351" y="3166499"/>
            <a:ext cx="74245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우측 레버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117">
            <a:extLst>
              <a:ext uri="{FF2B5EF4-FFF2-40B4-BE49-F238E27FC236}">
                <a16:creationId xmlns:a16="http://schemas.microsoft.com/office/drawing/2014/main" id="{F6473440-90B2-4EBE-8A0A-494769EA5BD2}"/>
              </a:ext>
            </a:extLst>
          </p:cNvPr>
          <p:cNvSpPr txBox="1"/>
          <p:nvPr/>
        </p:nvSpPr>
        <p:spPr>
          <a:xfrm rot="16200000">
            <a:off x="1617395" y="2288189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좌선회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118">
            <a:extLst>
              <a:ext uri="{FF2B5EF4-FFF2-40B4-BE49-F238E27FC236}">
                <a16:creationId xmlns:a16="http://schemas.microsoft.com/office/drawing/2014/main" id="{1E7E9523-5D60-469C-A697-3CDABFD91949}"/>
              </a:ext>
            </a:extLst>
          </p:cNvPr>
          <p:cNvSpPr txBox="1"/>
          <p:nvPr/>
        </p:nvSpPr>
        <p:spPr>
          <a:xfrm rot="16200000">
            <a:off x="2597724" y="2287687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우선회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119">
            <a:extLst>
              <a:ext uri="{FF2B5EF4-FFF2-40B4-BE49-F238E27FC236}">
                <a16:creationId xmlns:a16="http://schemas.microsoft.com/office/drawing/2014/main" id="{5767469A-E718-4593-8582-40C35380E176}"/>
              </a:ext>
            </a:extLst>
          </p:cNvPr>
          <p:cNvSpPr txBox="1"/>
          <p:nvPr/>
        </p:nvSpPr>
        <p:spPr>
          <a:xfrm>
            <a:off x="6279218" y="1666817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붐</a:t>
            </a:r>
          </a:p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아래</a:t>
            </a:r>
          </a:p>
        </p:txBody>
      </p:sp>
      <p:sp>
        <p:nvSpPr>
          <p:cNvPr id="27" name="テキスト ボックス 1120">
            <a:extLst>
              <a:ext uri="{FF2B5EF4-FFF2-40B4-BE49-F238E27FC236}">
                <a16:creationId xmlns:a16="http://schemas.microsoft.com/office/drawing/2014/main" id="{22E98659-1355-4BBC-A33D-C3EBE1FB72A9}"/>
              </a:ext>
            </a:extLst>
          </p:cNvPr>
          <p:cNvSpPr txBox="1"/>
          <p:nvPr/>
        </p:nvSpPr>
        <p:spPr>
          <a:xfrm>
            <a:off x="6301771" y="2834212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붐</a:t>
            </a:r>
          </a:p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위</a:t>
            </a:r>
          </a:p>
        </p:txBody>
      </p:sp>
      <p:sp>
        <p:nvSpPr>
          <p:cNvPr id="28" name="テキスト ボックス 1121">
            <a:extLst>
              <a:ext uri="{FF2B5EF4-FFF2-40B4-BE49-F238E27FC236}">
                <a16:creationId xmlns:a16="http://schemas.microsoft.com/office/drawing/2014/main" id="{74B9340C-DA0D-488C-AC0D-02212312C004}"/>
              </a:ext>
            </a:extLst>
          </p:cNvPr>
          <p:cNvSpPr txBox="1"/>
          <p:nvPr/>
        </p:nvSpPr>
        <p:spPr>
          <a:xfrm>
            <a:off x="6973810" y="2194418"/>
            <a:ext cx="665060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버킷</a:t>
            </a:r>
          </a:p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덤프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dampu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122">
            <a:extLst>
              <a:ext uri="{FF2B5EF4-FFF2-40B4-BE49-F238E27FC236}">
                <a16:creationId xmlns:a16="http://schemas.microsoft.com/office/drawing/2014/main" id="{845184BE-81C9-412E-9C2F-22C4055838DA}"/>
              </a:ext>
            </a:extLst>
          </p:cNvPr>
          <p:cNvSpPr txBox="1"/>
          <p:nvPr/>
        </p:nvSpPr>
        <p:spPr>
          <a:xfrm>
            <a:off x="5801572" y="2075510"/>
            <a:ext cx="530265" cy="243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버킷</a:t>
            </a:r>
          </a:p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굴착</a:t>
            </a:r>
          </a:p>
        </p:txBody>
      </p:sp>
      <p:sp>
        <p:nvSpPr>
          <p:cNvPr id="30" name="テキスト ボックス 1123">
            <a:extLst>
              <a:ext uri="{FF2B5EF4-FFF2-40B4-BE49-F238E27FC236}">
                <a16:creationId xmlns:a16="http://schemas.microsoft.com/office/drawing/2014/main" id="{6BFE89BE-890D-4D4A-A382-4E23710B94F1}"/>
              </a:ext>
            </a:extLst>
          </p:cNvPr>
          <p:cNvSpPr txBox="1"/>
          <p:nvPr/>
        </p:nvSpPr>
        <p:spPr>
          <a:xfrm>
            <a:off x="2657132" y="3861789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좌측 작업레버</a:t>
            </a:r>
          </a:p>
        </p:txBody>
      </p:sp>
      <p:sp>
        <p:nvSpPr>
          <p:cNvPr id="31" name="テキスト ボックス 1124">
            <a:extLst>
              <a:ext uri="{FF2B5EF4-FFF2-40B4-BE49-F238E27FC236}">
                <a16:creationId xmlns:a16="http://schemas.microsoft.com/office/drawing/2014/main" id="{14C5F111-AED2-4975-A958-EF648C27A978}"/>
              </a:ext>
            </a:extLst>
          </p:cNvPr>
          <p:cNvSpPr txBox="1"/>
          <p:nvPr/>
        </p:nvSpPr>
        <p:spPr>
          <a:xfrm>
            <a:off x="3867773" y="3867276"/>
            <a:ext cx="1373966" cy="2274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주행레버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페달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125">
            <a:extLst>
              <a:ext uri="{FF2B5EF4-FFF2-40B4-BE49-F238E27FC236}">
                <a16:creationId xmlns:a16="http://schemas.microsoft.com/office/drawing/2014/main" id="{2BDDF05D-B033-4F03-8035-08CA4C243E11}"/>
              </a:ext>
            </a:extLst>
          </p:cNvPr>
          <p:cNvSpPr txBox="1"/>
          <p:nvPr/>
        </p:nvSpPr>
        <p:spPr>
          <a:xfrm>
            <a:off x="5741659" y="3852454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우측 작업레버</a:t>
            </a:r>
          </a:p>
        </p:txBody>
      </p:sp>
      <p:sp>
        <p:nvSpPr>
          <p:cNvPr id="33" name="テキスト ボックス 1126">
            <a:extLst>
              <a:ext uri="{FF2B5EF4-FFF2-40B4-BE49-F238E27FC236}">
                <a16:creationId xmlns:a16="http://schemas.microsoft.com/office/drawing/2014/main" id="{6D469D1B-8C9C-48E8-A5EC-2FB2B229B57E}"/>
              </a:ext>
            </a:extLst>
          </p:cNvPr>
          <p:cNvSpPr txBox="1"/>
          <p:nvPr/>
        </p:nvSpPr>
        <p:spPr>
          <a:xfrm>
            <a:off x="2711411" y="5316059"/>
            <a:ext cx="855716" cy="153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암 당김</a:t>
            </a:r>
          </a:p>
        </p:txBody>
      </p:sp>
      <p:sp>
        <p:nvSpPr>
          <p:cNvPr id="34" name="テキスト ボックス 1127">
            <a:extLst>
              <a:ext uri="{FF2B5EF4-FFF2-40B4-BE49-F238E27FC236}">
                <a16:creationId xmlns:a16="http://schemas.microsoft.com/office/drawing/2014/main" id="{D2D082EA-07F9-44EF-B220-37980BDFA88C}"/>
              </a:ext>
            </a:extLst>
          </p:cNvPr>
          <p:cNvSpPr txBox="1"/>
          <p:nvPr/>
        </p:nvSpPr>
        <p:spPr>
          <a:xfrm>
            <a:off x="2738075" y="4642573"/>
            <a:ext cx="628931" cy="153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암 밀기</a:t>
            </a:r>
          </a:p>
        </p:txBody>
      </p:sp>
      <p:sp>
        <p:nvSpPr>
          <p:cNvPr id="35" name="テキスト ボックス 1128">
            <a:extLst>
              <a:ext uri="{FF2B5EF4-FFF2-40B4-BE49-F238E27FC236}">
                <a16:creationId xmlns:a16="http://schemas.microsoft.com/office/drawing/2014/main" id="{8A6C164C-D24B-42A1-BDFF-CA06449DFED9}"/>
              </a:ext>
            </a:extLst>
          </p:cNvPr>
          <p:cNvSpPr txBox="1"/>
          <p:nvPr/>
        </p:nvSpPr>
        <p:spPr>
          <a:xfrm>
            <a:off x="2171596" y="5151334"/>
            <a:ext cx="471517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좌선회</a:t>
            </a:r>
          </a:p>
        </p:txBody>
      </p:sp>
      <p:sp>
        <p:nvSpPr>
          <p:cNvPr id="36" name="テキスト ボックス 1129">
            <a:extLst>
              <a:ext uri="{FF2B5EF4-FFF2-40B4-BE49-F238E27FC236}">
                <a16:creationId xmlns:a16="http://schemas.microsoft.com/office/drawing/2014/main" id="{58812BF3-E43D-45C0-9884-E5846405B034}"/>
              </a:ext>
            </a:extLst>
          </p:cNvPr>
          <p:cNvSpPr txBox="1"/>
          <p:nvPr/>
        </p:nvSpPr>
        <p:spPr>
          <a:xfrm>
            <a:off x="3367006" y="5171796"/>
            <a:ext cx="407417" cy="1722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우선회</a:t>
            </a:r>
          </a:p>
        </p:txBody>
      </p:sp>
      <p:sp>
        <p:nvSpPr>
          <p:cNvPr id="37" name="テキスト ボックス 1130">
            <a:extLst>
              <a:ext uri="{FF2B5EF4-FFF2-40B4-BE49-F238E27FC236}">
                <a16:creationId xmlns:a16="http://schemas.microsoft.com/office/drawing/2014/main" id="{DFFB234E-738A-4727-AABE-BF4F3B17437C}"/>
              </a:ext>
            </a:extLst>
          </p:cNvPr>
          <p:cNvSpPr txBox="1"/>
          <p:nvPr/>
        </p:nvSpPr>
        <p:spPr>
          <a:xfrm>
            <a:off x="5323997" y="5148408"/>
            <a:ext cx="492938" cy="3066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버킷</a:t>
            </a:r>
          </a:p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굴착</a:t>
            </a:r>
          </a:p>
        </p:txBody>
      </p:sp>
      <p:sp>
        <p:nvSpPr>
          <p:cNvPr id="38" name="テキスト ボックス 1131">
            <a:extLst>
              <a:ext uri="{FF2B5EF4-FFF2-40B4-BE49-F238E27FC236}">
                <a16:creationId xmlns:a16="http://schemas.microsoft.com/office/drawing/2014/main" id="{BADC7FFD-C1AB-40F4-975B-FD078B3C5EA9}"/>
              </a:ext>
            </a:extLst>
          </p:cNvPr>
          <p:cNvSpPr txBox="1"/>
          <p:nvPr/>
        </p:nvSpPr>
        <p:spPr>
          <a:xfrm>
            <a:off x="6339920" y="5151334"/>
            <a:ext cx="620697" cy="3662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버킷</a:t>
            </a:r>
          </a:p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덤프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800" kern="100" dirty="0" err="1">
                <a:effectLst/>
                <a:latin typeface="+mn-ea"/>
                <a:cs typeface="Times New Roman" panose="02020603050405020304" pitchFamily="18" charset="0"/>
              </a:rPr>
              <a:t>dampu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1132">
            <a:extLst>
              <a:ext uri="{FF2B5EF4-FFF2-40B4-BE49-F238E27FC236}">
                <a16:creationId xmlns:a16="http://schemas.microsoft.com/office/drawing/2014/main" id="{3D2847F2-B398-4BE7-A4BD-06E0D611BF86}"/>
              </a:ext>
            </a:extLst>
          </p:cNvPr>
          <p:cNvSpPr txBox="1"/>
          <p:nvPr/>
        </p:nvSpPr>
        <p:spPr>
          <a:xfrm>
            <a:off x="5688635" y="4617085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붐 내림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(sage)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133">
            <a:extLst>
              <a:ext uri="{FF2B5EF4-FFF2-40B4-BE49-F238E27FC236}">
                <a16:creationId xmlns:a16="http://schemas.microsoft.com/office/drawing/2014/main" id="{92A1D13C-81CB-46D2-B052-C0939844987F}"/>
              </a:ext>
            </a:extLst>
          </p:cNvPr>
          <p:cNvSpPr txBox="1"/>
          <p:nvPr/>
        </p:nvSpPr>
        <p:spPr>
          <a:xfrm>
            <a:off x="5759975" y="5225907"/>
            <a:ext cx="611444" cy="1324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붐 올림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(age)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134">
            <a:extLst>
              <a:ext uri="{FF2B5EF4-FFF2-40B4-BE49-F238E27FC236}">
                <a16:creationId xmlns:a16="http://schemas.microsoft.com/office/drawing/2014/main" id="{9BA66D3A-3088-4686-A85E-3A1FFB912749}"/>
              </a:ext>
            </a:extLst>
          </p:cNvPr>
          <p:cNvSpPr txBox="1"/>
          <p:nvPr/>
        </p:nvSpPr>
        <p:spPr>
          <a:xfrm>
            <a:off x="4144273" y="5812050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운전석</a:t>
            </a:r>
          </a:p>
        </p:txBody>
      </p:sp>
      <p:sp>
        <p:nvSpPr>
          <p:cNvPr id="42" name="テキスト ボックス 1135">
            <a:extLst>
              <a:ext uri="{FF2B5EF4-FFF2-40B4-BE49-F238E27FC236}">
                <a16:creationId xmlns:a16="http://schemas.microsoft.com/office/drawing/2014/main" id="{F2A2FCB2-8A9D-412B-8FB6-98159C58A548}"/>
              </a:ext>
            </a:extLst>
          </p:cNvPr>
          <p:cNvSpPr txBox="1"/>
          <p:nvPr/>
        </p:nvSpPr>
        <p:spPr>
          <a:xfrm>
            <a:off x="4365543" y="4117483"/>
            <a:ext cx="412909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전진</a:t>
            </a:r>
          </a:p>
        </p:txBody>
      </p:sp>
      <p:sp>
        <p:nvSpPr>
          <p:cNvPr id="43" name="テキスト ボックス 1136">
            <a:extLst>
              <a:ext uri="{FF2B5EF4-FFF2-40B4-BE49-F238E27FC236}">
                <a16:creationId xmlns:a16="http://schemas.microsoft.com/office/drawing/2014/main" id="{3E060484-5FEE-403F-80C6-6A109B38F3CF}"/>
              </a:ext>
            </a:extLst>
          </p:cNvPr>
          <p:cNvSpPr txBox="1"/>
          <p:nvPr/>
        </p:nvSpPr>
        <p:spPr>
          <a:xfrm>
            <a:off x="4382501" y="4481187"/>
            <a:ext cx="368724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후진</a:t>
            </a:r>
          </a:p>
        </p:txBody>
      </p:sp>
      <p:sp>
        <p:nvSpPr>
          <p:cNvPr id="44" name="テキスト ボックス 1137">
            <a:extLst>
              <a:ext uri="{FF2B5EF4-FFF2-40B4-BE49-F238E27FC236}">
                <a16:creationId xmlns:a16="http://schemas.microsoft.com/office/drawing/2014/main" id="{D39B2A7B-07B3-4B1E-9598-CB01BF818A4E}"/>
              </a:ext>
            </a:extLst>
          </p:cNvPr>
          <p:cNvSpPr txBox="1"/>
          <p:nvPr/>
        </p:nvSpPr>
        <p:spPr>
          <a:xfrm>
            <a:off x="3967392" y="4648443"/>
            <a:ext cx="632016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좌측 주행</a:t>
            </a:r>
            <a:b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레버</a:t>
            </a:r>
            <a:b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페달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138">
            <a:extLst>
              <a:ext uri="{FF2B5EF4-FFF2-40B4-BE49-F238E27FC236}">
                <a16:creationId xmlns:a16="http://schemas.microsoft.com/office/drawing/2014/main" id="{DED1B770-9934-43DD-9AC9-998841D51F41}"/>
              </a:ext>
            </a:extLst>
          </p:cNvPr>
          <p:cNvSpPr txBox="1"/>
          <p:nvPr/>
        </p:nvSpPr>
        <p:spPr>
          <a:xfrm>
            <a:off x="4512421" y="4629376"/>
            <a:ext cx="705871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우측 주행</a:t>
            </a:r>
            <a:b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레버</a:t>
            </a:r>
            <a:b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페달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139">
            <a:extLst>
              <a:ext uri="{FF2B5EF4-FFF2-40B4-BE49-F238E27FC236}">
                <a16:creationId xmlns:a16="http://schemas.microsoft.com/office/drawing/2014/main" id="{9EC44703-8730-4957-A95F-0AA992005457}"/>
              </a:ext>
            </a:extLst>
          </p:cNvPr>
          <p:cNvSpPr txBox="1"/>
          <p:nvPr/>
        </p:nvSpPr>
        <p:spPr>
          <a:xfrm>
            <a:off x="3844327" y="5246717"/>
            <a:ext cx="1409766" cy="172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※2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개의 레버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페달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가 있는 크롤러식의 경우</a:t>
            </a:r>
          </a:p>
        </p:txBody>
      </p:sp>
    </p:spTree>
    <p:extLst>
      <p:ext uri="{BB962C8B-B14F-4D97-AF65-F5344CB8AC3E}">
        <p14:creationId xmlns:p14="http://schemas.microsoft.com/office/powerpoint/2010/main" val="3377800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유압식 셔블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백호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660490" y="1291389"/>
            <a:ext cx="4292396" cy="2621094"/>
            <a:chOff x="4852555" y="1301029"/>
            <a:chExt cx="3787238" cy="2312626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852555" y="3369255"/>
              <a:ext cx="3787238" cy="2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유압식 셔블</a:t>
              </a:r>
              <a:r>
                <a:rPr lang="en-US" altLang="ko-KR" sz="1200">
                  <a:solidFill>
                    <a:prstClr val="black"/>
                  </a:solidFill>
                  <a:latin typeface="+mn-ea"/>
                </a:rPr>
                <a:t>(</a:t>
              </a:r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백호</a:t>
              </a:r>
              <a:r>
                <a:rPr lang="en-US" altLang="ko-KR" sz="1200">
                  <a:solidFill>
                    <a:prstClr val="black"/>
                  </a:solidFill>
                  <a:latin typeface="+mn-ea"/>
                </a:rPr>
                <a:t>)</a:t>
              </a:r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에 의한 기본작업의 예시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880" y="1301029"/>
              <a:ext cx="3538352" cy="2047574"/>
            </a:xfrm>
            <a:prstGeom prst="rect">
              <a:avLst/>
            </a:prstGeom>
          </p:spPr>
        </p:pic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4597" y="3136611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>
                  <a:latin typeface="+mn-ea"/>
                </a:rPr>
                <a:t>(c) </a:t>
              </a:r>
              <a:r>
                <a:rPr lang="ko-KR" altLang="en-US" sz="1000">
                  <a:latin typeface="+mn-ea"/>
                </a:rPr>
                <a:t>법면</a:t>
              </a:r>
              <a:r>
                <a:rPr lang="en-US" altLang="ko-KR" sz="1000">
                  <a:latin typeface="+mn-ea"/>
                </a:rPr>
                <a:t>(nori men)</a:t>
              </a:r>
              <a:r>
                <a:rPr lang="ko-KR" altLang="en-US" sz="1000">
                  <a:latin typeface="+mn-ea"/>
                </a:rPr>
                <a:t>의 절취 마무리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612111" y="3174664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 dirty="0">
                  <a:latin typeface="+mn-ea"/>
                </a:rPr>
                <a:t>(d) </a:t>
              </a:r>
              <a:r>
                <a:rPr lang="ko-KR" altLang="en-US" sz="1000" dirty="0">
                  <a:latin typeface="+mn-ea"/>
                </a:rPr>
                <a:t>홈 굴착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87587" y="2224503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>
                  <a:latin typeface="+mn-ea"/>
                </a:rPr>
                <a:t>(a) </a:t>
              </a:r>
              <a:r>
                <a:rPr lang="ko-KR" altLang="en-US" sz="1000">
                  <a:latin typeface="+mn-ea"/>
                </a:rPr>
                <a:t>홈</a:t>
              </a:r>
              <a:r>
                <a:rPr lang="en-US" altLang="ko-KR" sz="1000">
                  <a:latin typeface="+mn-ea"/>
                </a:rPr>
                <a:t>, </a:t>
              </a:r>
              <a:r>
                <a:rPr lang="ko-KR" altLang="en-US" sz="1000">
                  <a:latin typeface="+mn-ea"/>
                </a:rPr>
                <a:t>건축물의 기초굴착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90737" y="2214177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>
                  <a:latin typeface="+mn-ea"/>
                </a:rPr>
                <a:t>(b) </a:t>
              </a:r>
              <a:r>
                <a:rPr lang="ko-KR" altLang="en-US" sz="1000">
                  <a:latin typeface="+mn-ea"/>
                </a:rPr>
                <a:t>지표면의 얕은 굴착</a:t>
              </a: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839352" y="3131205"/>
            <a:ext cx="4800441" cy="3164942"/>
            <a:chOff x="4708727" y="3706854"/>
            <a:chExt cx="3931066" cy="259176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2" y="3706854"/>
              <a:ext cx="2826328" cy="242256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852555" y="6071781"/>
              <a:ext cx="3787238" cy="226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비탈을 오르내리는 요령</a:t>
              </a: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08727" y="3831224"/>
              <a:ext cx="1844933" cy="2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>
                  <a:latin typeface="+mn-ea"/>
                </a:rPr>
                <a:t>(a) </a:t>
              </a:r>
              <a:r>
                <a:rPr lang="ko-KR" altLang="en-US" sz="1000">
                  <a:latin typeface="+mn-ea"/>
                </a:rPr>
                <a:t>비탈을 올라가는 요령</a:t>
              </a: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ko-KR" altLang="en-US">
                <a:latin typeface="+mn-ea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752743" y="5085558"/>
              <a:ext cx="1844933" cy="2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altLang="ko-KR" sz="1000">
                  <a:latin typeface="+mn-ea"/>
                </a:rPr>
                <a:t>(b) </a:t>
              </a:r>
              <a:r>
                <a:rPr lang="ko-KR" altLang="en-US" sz="1000">
                  <a:latin typeface="+mn-ea"/>
                </a:rPr>
                <a:t>비탈을 내려가는 요령</a:t>
              </a:r>
            </a:p>
          </p:txBody>
        </p:sp>
      </p:grpSp>
      <p:sp>
        <p:nvSpPr>
          <p:cNvPr id="24" name="テキスト ボックス 1147">
            <a:extLst>
              <a:ext uri="{FF2B5EF4-FFF2-40B4-BE49-F238E27FC236}">
                <a16:creationId xmlns:a16="http://schemas.microsoft.com/office/drawing/2014/main" id="{D30323A4-C2FF-4911-AD37-167BD1A612D0}"/>
              </a:ext>
            </a:extLst>
          </p:cNvPr>
          <p:cNvSpPr txBox="1"/>
          <p:nvPr/>
        </p:nvSpPr>
        <p:spPr>
          <a:xfrm>
            <a:off x="7158663" y="4014690"/>
            <a:ext cx="311811" cy="730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되돌린다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150">
            <a:extLst>
              <a:ext uri="{FF2B5EF4-FFF2-40B4-BE49-F238E27FC236}">
                <a16:creationId xmlns:a16="http://schemas.microsoft.com/office/drawing/2014/main" id="{F3FE585E-A669-402A-9700-3CEB38EE2FBE}"/>
              </a:ext>
            </a:extLst>
          </p:cNvPr>
          <p:cNvSpPr txBox="1"/>
          <p:nvPr/>
        </p:nvSpPr>
        <p:spPr>
          <a:xfrm>
            <a:off x="6604309" y="4171513"/>
            <a:ext cx="1194672" cy="1320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버킷을 최대한 낮춘다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151">
            <a:extLst>
              <a:ext uri="{FF2B5EF4-FFF2-40B4-BE49-F238E27FC236}">
                <a16:creationId xmlns:a16="http://schemas.microsoft.com/office/drawing/2014/main" id="{B52F1840-D04F-4A90-9FCD-F2A288FBF648}"/>
              </a:ext>
            </a:extLst>
          </p:cNvPr>
          <p:cNvSpPr txBox="1"/>
          <p:nvPr/>
        </p:nvSpPr>
        <p:spPr>
          <a:xfrm>
            <a:off x="5946448" y="4319200"/>
            <a:ext cx="833913" cy="82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 위치에서 되돌린다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152">
            <a:extLst>
              <a:ext uri="{FF2B5EF4-FFF2-40B4-BE49-F238E27FC236}">
                <a16:creationId xmlns:a16="http://schemas.microsoft.com/office/drawing/2014/main" id="{1A6C4BD8-AA67-4256-8FEA-D8AF70542754}"/>
              </a:ext>
            </a:extLst>
          </p:cNvPr>
          <p:cNvSpPr txBox="1"/>
          <p:nvPr/>
        </p:nvSpPr>
        <p:spPr>
          <a:xfrm>
            <a:off x="5174495" y="4473218"/>
            <a:ext cx="1210356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 위치에서 버킷을 올린다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153">
            <a:extLst>
              <a:ext uri="{FF2B5EF4-FFF2-40B4-BE49-F238E27FC236}">
                <a16:creationId xmlns:a16="http://schemas.microsoft.com/office/drawing/2014/main" id="{01317A03-9E18-4CA6-ADFA-F9C4C6282AF8}"/>
              </a:ext>
            </a:extLst>
          </p:cNvPr>
          <p:cNvSpPr txBox="1"/>
          <p:nvPr/>
        </p:nvSpPr>
        <p:spPr>
          <a:xfrm>
            <a:off x="5668444" y="5782073"/>
            <a:ext cx="1210356" cy="1330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 위치에서 버킷을 올린다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154">
            <a:extLst>
              <a:ext uri="{FF2B5EF4-FFF2-40B4-BE49-F238E27FC236}">
                <a16:creationId xmlns:a16="http://schemas.microsoft.com/office/drawing/2014/main" id="{1B10AAF0-B588-41ED-8967-9DC473537D64}"/>
              </a:ext>
            </a:extLst>
          </p:cNvPr>
          <p:cNvSpPr txBox="1"/>
          <p:nvPr/>
        </p:nvSpPr>
        <p:spPr>
          <a:xfrm>
            <a:off x="6394922" y="5562125"/>
            <a:ext cx="1404059" cy="1320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버킷 위치는 그대로 두고 내려간다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155">
            <a:extLst>
              <a:ext uri="{FF2B5EF4-FFF2-40B4-BE49-F238E27FC236}">
                <a16:creationId xmlns:a16="http://schemas.microsoft.com/office/drawing/2014/main" id="{079FA0AB-E4F9-4A88-89EB-155C48895488}"/>
              </a:ext>
            </a:extLst>
          </p:cNvPr>
          <p:cNvSpPr txBox="1"/>
          <p:nvPr/>
        </p:nvSpPr>
        <p:spPr>
          <a:xfrm>
            <a:off x="4834875" y="5955484"/>
            <a:ext cx="105473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버킷을 되돌린다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굴착용 기계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27707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파워 셔블의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드래그 셔블의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클램셀의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3505" y="60402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암에 의한 가장 효율적인 굴착 범위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90590" y="4820384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갓길에서 굴착 시의 크롤러 방향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5" y="4188923"/>
            <a:ext cx="3348538" cy="18835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1390"/>
            <a:ext cx="4440500" cy="25809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9659" y="3829211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유압식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셔블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백호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에 의한 기본작업의 예시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590" y="2980865"/>
            <a:ext cx="3730336" cy="1782929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157">
            <a:extLst>
              <a:ext uri="{FF2B5EF4-FFF2-40B4-BE49-F238E27FC236}">
                <a16:creationId xmlns:a16="http://schemas.microsoft.com/office/drawing/2014/main" id="{295F9D4E-D3F8-477E-9DD6-606F370D8313}"/>
              </a:ext>
            </a:extLst>
          </p:cNvPr>
          <p:cNvSpPr txBox="1"/>
          <p:nvPr/>
        </p:nvSpPr>
        <p:spPr>
          <a:xfrm>
            <a:off x="861429" y="1587338"/>
            <a:ext cx="1306592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암 실린더</a:t>
            </a:r>
          </a:p>
        </p:txBody>
      </p:sp>
      <p:sp>
        <p:nvSpPr>
          <p:cNvPr id="13" name="テキスト ボックス 1158">
            <a:extLst>
              <a:ext uri="{FF2B5EF4-FFF2-40B4-BE49-F238E27FC236}">
                <a16:creationId xmlns:a16="http://schemas.microsoft.com/office/drawing/2014/main" id="{FFB35B0C-738E-4E92-84CE-A1113EEBCB24}"/>
              </a:ext>
            </a:extLst>
          </p:cNvPr>
          <p:cNvSpPr txBox="1"/>
          <p:nvPr/>
        </p:nvSpPr>
        <p:spPr>
          <a:xfrm>
            <a:off x="2798903" y="1499353"/>
            <a:ext cx="609638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암</a:t>
            </a:r>
          </a:p>
        </p:txBody>
      </p:sp>
      <p:sp>
        <p:nvSpPr>
          <p:cNvPr id="14" name="テキスト ボックス 1159">
            <a:extLst>
              <a:ext uri="{FF2B5EF4-FFF2-40B4-BE49-F238E27FC236}">
                <a16:creationId xmlns:a16="http://schemas.microsoft.com/office/drawing/2014/main" id="{3364BFD6-D784-486E-A78B-860BC9E625AE}"/>
              </a:ext>
            </a:extLst>
          </p:cNvPr>
          <p:cNvSpPr txBox="1"/>
          <p:nvPr/>
        </p:nvSpPr>
        <p:spPr>
          <a:xfrm>
            <a:off x="2997597" y="2097383"/>
            <a:ext cx="609637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버킷 실린더</a:t>
            </a:r>
          </a:p>
        </p:txBody>
      </p:sp>
      <p:sp>
        <p:nvSpPr>
          <p:cNvPr id="17" name="テキスト ボックス 1160">
            <a:extLst>
              <a:ext uri="{FF2B5EF4-FFF2-40B4-BE49-F238E27FC236}">
                <a16:creationId xmlns:a16="http://schemas.microsoft.com/office/drawing/2014/main" id="{2D5EEC7B-4050-442D-AED6-293D942B231E}"/>
              </a:ext>
            </a:extLst>
          </p:cNvPr>
          <p:cNvSpPr txBox="1"/>
          <p:nvPr/>
        </p:nvSpPr>
        <p:spPr>
          <a:xfrm>
            <a:off x="4572000" y="130960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버킷 실린더</a:t>
            </a:r>
          </a:p>
        </p:txBody>
      </p:sp>
      <p:sp>
        <p:nvSpPr>
          <p:cNvPr id="18" name="テキスト ボックス 1161">
            <a:extLst>
              <a:ext uri="{FF2B5EF4-FFF2-40B4-BE49-F238E27FC236}">
                <a16:creationId xmlns:a16="http://schemas.microsoft.com/office/drawing/2014/main" id="{693CC9F7-6B73-46D2-B172-824229659E8C}"/>
              </a:ext>
            </a:extLst>
          </p:cNvPr>
          <p:cNvSpPr txBox="1"/>
          <p:nvPr/>
        </p:nvSpPr>
        <p:spPr>
          <a:xfrm>
            <a:off x="3244270" y="261389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링크</a:t>
            </a:r>
          </a:p>
        </p:txBody>
      </p:sp>
      <p:sp>
        <p:nvSpPr>
          <p:cNvPr id="19" name="テキスト ボックス 1162">
            <a:extLst>
              <a:ext uri="{FF2B5EF4-FFF2-40B4-BE49-F238E27FC236}">
                <a16:creationId xmlns:a16="http://schemas.microsoft.com/office/drawing/2014/main" id="{66F8FC43-E475-4BF4-BDDB-EEF43B8D0E91}"/>
              </a:ext>
            </a:extLst>
          </p:cNvPr>
          <p:cNvSpPr txBox="1"/>
          <p:nvPr/>
        </p:nvSpPr>
        <p:spPr>
          <a:xfrm>
            <a:off x="3350909" y="3366633"/>
            <a:ext cx="368929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날끝각</a:t>
            </a:r>
          </a:p>
        </p:txBody>
      </p:sp>
    </p:spTree>
    <p:extLst>
      <p:ext uri="{BB962C8B-B14F-4D97-AF65-F5344CB8AC3E}">
        <p14:creationId xmlns:p14="http://schemas.microsoft.com/office/powerpoint/2010/main" val="9145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적재작업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2546" y="27185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1416661"/>
            <a:ext cx="2767968" cy="1263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56" y="1468928"/>
            <a:ext cx="1957149" cy="1526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946" y="3491527"/>
            <a:ext cx="1498617" cy="15824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" y="3300835"/>
            <a:ext cx="2656130" cy="105686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47" y="4732840"/>
            <a:ext cx="2471599" cy="9058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263" y="1371319"/>
            <a:ext cx="2536494" cy="33383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309" y="5226084"/>
            <a:ext cx="3938592" cy="97685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209925" y="298379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(2)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98391" y="5021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(3)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174" y="43145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(4)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174" y="56553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적재작업의 예시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(5)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03705" y="46966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텔레스코픽 암의 예시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224" y="61053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롱 암의 예시</a:t>
            </a:r>
          </a:p>
        </p:txBody>
      </p:sp>
      <p:sp>
        <p:nvSpPr>
          <p:cNvPr id="23" name="テキスト ボックス 1163">
            <a:extLst>
              <a:ext uri="{FF2B5EF4-FFF2-40B4-BE49-F238E27FC236}">
                <a16:creationId xmlns:a16="http://schemas.microsoft.com/office/drawing/2014/main" id="{2C6DACC7-58E3-4562-8E3C-5CB24E3CA045}"/>
              </a:ext>
            </a:extLst>
          </p:cNvPr>
          <p:cNvSpPr txBox="1"/>
          <p:nvPr/>
        </p:nvSpPr>
        <p:spPr>
          <a:xfrm>
            <a:off x="1345466" y="2212100"/>
            <a:ext cx="773430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10t~11t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덤프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(dampu)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164">
            <a:extLst>
              <a:ext uri="{FF2B5EF4-FFF2-40B4-BE49-F238E27FC236}">
                <a16:creationId xmlns:a16="http://schemas.microsoft.com/office/drawing/2014/main" id="{CF976BCB-B55E-4D66-A653-EBDE93294FC4}"/>
              </a:ext>
            </a:extLst>
          </p:cNvPr>
          <p:cNvSpPr txBox="1"/>
          <p:nvPr/>
        </p:nvSpPr>
        <p:spPr>
          <a:xfrm rot="20585202">
            <a:off x="4325450" y="3508516"/>
            <a:ext cx="44921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선회 각도는 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164">
            <a:extLst>
              <a:ext uri="{FF2B5EF4-FFF2-40B4-BE49-F238E27FC236}">
                <a16:creationId xmlns:a16="http://schemas.microsoft.com/office/drawing/2014/main" id="{467E3B07-7340-47F9-A6A5-1A50C6A7D461}"/>
              </a:ext>
            </a:extLst>
          </p:cNvPr>
          <p:cNvSpPr txBox="1"/>
          <p:nvPr/>
        </p:nvSpPr>
        <p:spPr>
          <a:xfrm>
            <a:off x="2438359" y="4941677"/>
            <a:ext cx="77343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 거리를 유지하도록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164">
            <a:extLst>
              <a:ext uri="{FF2B5EF4-FFF2-40B4-BE49-F238E27FC236}">
                <a16:creationId xmlns:a16="http://schemas.microsoft.com/office/drawing/2014/main" id="{B5246164-4702-4429-9F1D-530EAF53BD66}"/>
              </a:ext>
            </a:extLst>
          </p:cNvPr>
          <p:cNvSpPr txBox="1"/>
          <p:nvPr/>
        </p:nvSpPr>
        <p:spPr>
          <a:xfrm rot="20585202">
            <a:off x="4393149" y="3668211"/>
            <a:ext cx="427461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작게 한다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2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유압식 </a:t>
            </a:r>
            <a:r>
              <a:rPr lang="ko-KR" altLang="en-US" sz="2400" dirty="0" err="1">
                <a:latin typeface="+mn-ea"/>
                <a:ea typeface="+mn-ea"/>
              </a:rPr>
              <a:t>셔블</a:t>
            </a:r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ko-KR" altLang="en-US" sz="2400" dirty="0">
                <a:latin typeface="+mn-ea"/>
                <a:ea typeface="+mn-ea"/>
              </a:rPr>
              <a:t>로딩 굴착기</a:t>
            </a:r>
            <a:r>
              <a:rPr lang="en-US" altLang="ko-KR" sz="2400" dirty="0">
                <a:latin typeface="+mn-ea"/>
                <a:ea typeface="+mn-ea"/>
              </a:rPr>
              <a:t>)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67198" y="319637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배수를 고려한 상부굴착작업의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69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1" y="1480085"/>
            <a:ext cx="4175562" cy="12982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793" y="1314619"/>
            <a:ext cx="3061711" cy="17323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83" y="3791328"/>
            <a:ext cx="3220790" cy="1348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798" y="3665352"/>
            <a:ext cx="3322369" cy="160534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923798" y="57182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병진굴착작업의 예시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3163" y="5546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직진굴착작업의 예시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39277" y="3344517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하부굴착작업의 예시</a:t>
            </a:r>
          </a:p>
        </p:txBody>
      </p:sp>
      <p:sp>
        <p:nvSpPr>
          <p:cNvPr id="13" name="テキスト ボックス 1167">
            <a:extLst>
              <a:ext uri="{FF2B5EF4-FFF2-40B4-BE49-F238E27FC236}">
                <a16:creationId xmlns:a16="http://schemas.microsoft.com/office/drawing/2014/main" id="{6CABD0A5-E819-4513-803A-87AB83A4235A}"/>
              </a:ext>
            </a:extLst>
          </p:cNvPr>
          <p:cNvSpPr txBox="1"/>
          <p:nvPr/>
        </p:nvSpPr>
        <p:spPr>
          <a:xfrm>
            <a:off x="5244538" y="163179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굴착면</a:t>
            </a:r>
          </a:p>
        </p:txBody>
      </p:sp>
      <p:sp>
        <p:nvSpPr>
          <p:cNvPr id="15" name="テキスト ボックス 1168">
            <a:extLst>
              <a:ext uri="{FF2B5EF4-FFF2-40B4-BE49-F238E27FC236}">
                <a16:creationId xmlns:a16="http://schemas.microsoft.com/office/drawing/2014/main" id="{A293F286-FBD5-42BA-9DA4-76051838C9CA}"/>
              </a:ext>
            </a:extLst>
          </p:cNvPr>
          <p:cNvSpPr txBox="1"/>
          <p:nvPr/>
        </p:nvSpPr>
        <p:spPr>
          <a:xfrm>
            <a:off x="6717103" y="135366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사면의 폭</a:t>
            </a:r>
          </a:p>
        </p:txBody>
      </p:sp>
      <p:sp>
        <p:nvSpPr>
          <p:cNvPr id="16" name="テキスト ボックス 1169">
            <a:extLst>
              <a:ext uri="{FF2B5EF4-FFF2-40B4-BE49-F238E27FC236}">
                <a16:creationId xmlns:a16="http://schemas.microsoft.com/office/drawing/2014/main" id="{1466289E-0B44-4380-A695-EEF5EF36FEF7}"/>
              </a:ext>
            </a:extLst>
          </p:cNvPr>
          <p:cNvSpPr txBox="1"/>
          <p:nvPr/>
        </p:nvSpPr>
        <p:spPr>
          <a:xfrm>
            <a:off x="7008228" y="2942265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바닥면</a:t>
            </a:r>
          </a:p>
        </p:txBody>
      </p:sp>
      <p:sp>
        <p:nvSpPr>
          <p:cNvPr id="17" name="テキスト ボックス 1170">
            <a:extLst>
              <a:ext uri="{FF2B5EF4-FFF2-40B4-BE49-F238E27FC236}">
                <a16:creationId xmlns:a16="http://schemas.microsoft.com/office/drawing/2014/main" id="{2560F5F3-3301-4D49-8387-1CE06DFCE7B0}"/>
              </a:ext>
            </a:extLst>
          </p:cNvPr>
          <p:cNvSpPr txBox="1"/>
          <p:nvPr/>
        </p:nvSpPr>
        <p:spPr>
          <a:xfrm>
            <a:off x="7701105" y="2870794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사면</a:t>
            </a:r>
          </a:p>
        </p:txBody>
      </p:sp>
      <p:sp>
        <p:nvSpPr>
          <p:cNvPr id="18" name="テキスト ボックス 842">
            <a:extLst>
              <a:ext uri="{FF2B5EF4-FFF2-40B4-BE49-F238E27FC236}">
                <a16:creationId xmlns:a16="http://schemas.microsoft.com/office/drawing/2014/main" id="{7933B785-C6B8-4DEC-A552-CCD038A83976}"/>
              </a:ext>
            </a:extLst>
          </p:cNvPr>
          <p:cNvSpPr txBox="1"/>
          <p:nvPr/>
        </p:nvSpPr>
        <p:spPr>
          <a:xfrm>
            <a:off x="5682127" y="2305815"/>
            <a:ext cx="56769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소정의 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바닥면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174">
            <a:extLst>
              <a:ext uri="{FF2B5EF4-FFF2-40B4-BE49-F238E27FC236}">
                <a16:creationId xmlns:a16="http://schemas.microsoft.com/office/drawing/2014/main" id="{B5DD2626-FBC7-448A-BF60-B0673765F79B}"/>
              </a:ext>
            </a:extLst>
          </p:cNvPr>
          <p:cNvSpPr txBox="1"/>
          <p:nvPr/>
        </p:nvSpPr>
        <p:spPr>
          <a:xfrm>
            <a:off x="6702158" y="4656624"/>
            <a:ext cx="1480820" cy="223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● 선회 각도는 최대한 작게 한다</a:t>
            </a:r>
          </a:p>
        </p:txBody>
      </p:sp>
      <p:sp>
        <p:nvSpPr>
          <p:cNvPr id="22" name="テキスト ボックス 1173">
            <a:extLst>
              <a:ext uri="{FF2B5EF4-FFF2-40B4-BE49-F238E27FC236}">
                <a16:creationId xmlns:a16="http://schemas.microsoft.com/office/drawing/2014/main" id="{5086B7E9-BB42-4F0D-BD97-01D4257A5AA7}"/>
              </a:ext>
            </a:extLst>
          </p:cNvPr>
          <p:cNvSpPr txBox="1"/>
          <p:nvPr/>
        </p:nvSpPr>
        <p:spPr>
          <a:xfrm>
            <a:off x="7944238" y="4989790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퇴출</a:t>
            </a:r>
          </a:p>
        </p:txBody>
      </p:sp>
      <p:sp>
        <p:nvSpPr>
          <p:cNvPr id="24" name="テキスト ボックス 1173">
            <a:extLst>
              <a:ext uri="{FF2B5EF4-FFF2-40B4-BE49-F238E27FC236}">
                <a16:creationId xmlns:a16="http://schemas.microsoft.com/office/drawing/2014/main" id="{1CD458F2-FD0E-46D9-B842-8C593C8FE2C3}"/>
              </a:ext>
            </a:extLst>
          </p:cNvPr>
          <p:cNvSpPr txBox="1"/>
          <p:nvPr/>
        </p:nvSpPr>
        <p:spPr>
          <a:xfrm>
            <a:off x="5070398" y="5016583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latin typeface="+mn-ea"/>
                <a:cs typeface="Times New Roman" panose="02020603050405020304" pitchFamily="18" charset="0"/>
              </a:rPr>
              <a:t>진입</a:t>
            </a:r>
            <a:endParaRPr lang="en-US" altLang="ko-KR" sz="70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06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유압식 셔블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로딩 굴착기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606444" y="1342890"/>
            <a:ext cx="4033649" cy="3090786"/>
            <a:chOff x="606445" y="1342890"/>
            <a:chExt cx="3237610" cy="248082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01378"/>
              <a:ext cx="3237610" cy="22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사이드힐식 벤치 커트법의 예시</a:t>
              </a:r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151507" y="3307404"/>
            <a:ext cx="4363843" cy="2896968"/>
            <a:chOff x="4397907" y="1318082"/>
            <a:chExt cx="3787238" cy="251418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591868"/>
              <a:ext cx="3787238" cy="240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박스식 벤치 커트법의 예시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55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유압식 셔블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로딩 굴착기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414642" y="1291389"/>
            <a:ext cx="3937544" cy="2675551"/>
            <a:chOff x="881153" y="3976651"/>
            <a:chExt cx="3237610" cy="2199948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48839"/>
              <a:ext cx="3237610" cy="227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버킷의 절삭각도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861" y="3976651"/>
              <a:ext cx="2688194" cy="1912994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3435337" y="3268495"/>
            <a:ext cx="4940734" cy="2980905"/>
            <a:chOff x="4588832" y="3984132"/>
            <a:chExt cx="3787238" cy="228496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857" y="3984132"/>
              <a:ext cx="3210388" cy="212749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588832" y="6056767"/>
              <a:ext cx="3787238" cy="212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o-KR" altLang="en-US" sz="1200">
                  <a:solidFill>
                    <a:prstClr val="black"/>
                  </a:solidFill>
                  <a:latin typeface="+mn-ea"/>
                </a:rPr>
                <a:t>로딩 굴착기에 의한 적재 및 덤핑작업 예시</a:t>
              </a:r>
            </a:p>
          </p:txBody>
        </p:sp>
      </p:grpSp>
      <p:sp>
        <p:nvSpPr>
          <p:cNvPr id="12" name="テキスト ボックス 1175">
            <a:extLst>
              <a:ext uri="{FF2B5EF4-FFF2-40B4-BE49-F238E27FC236}">
                <a16:creationId xmlns:a16="http://schemas.microsoft.com/office/drawing/2014/main" id="{B26B04F9-5B0F-42E3-B562-284A8AE5EC6D}"/>
              </a:ext>
            </a:extLst>
          </p:cNvPr>
          <p:cNvSpPr txBox="1"/>
          <p:nvPr/>
        </p:nvSpPr>
        <p:spPr>
          <a:xfrm>
            <a:off x="1013386" y="3368963"/>
            <a:ext cx="81756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(a)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절삭각 대</a:t>
            </a:r>
          </a:p>
        </p:txBody>
      </p:sp>
      <p:sp>
        <p:nvSpPr>
          <p:cNvPr id="13" name="テキスト ボックス 1176">
            <a:extLst>
              <a:ext uri="{FF2B5EF4-FFF2-40B4-BE49-F238E27FC236}">
                <a16:creationId xmlns:a16="http://schemas.microsoft.com/office/drawing/2014/main" id="{E3186870-74A0-49AC-AF05-58FAA8E3099A}"/>
              </a:ext>
            </a:extLst>
          </p:cNvPr>
          <p:cNvSpPr txBox="1"/>
          <p:nvPr/>
        </p:nvSpPr>
        <p:spPr>
          <a:xfrm>
            <a:off x="2689978" y="3368963"/>
            <a:ext cx="90914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(b)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절삭각 소</a:t>
            </a:r>
          </a:p>
        </p:txBody>
      </p:sp>
      <p:sp>
        <p:nvSpPr>
          <p:cNvPr id="14" name="テキスト ボックス 1178">
            <a:extLst>
              <a:ext uri="{FF2B5EF4-FFF2-40B4-BE49-F238E27FC236}">
                <a16:creationId xmlns:a16="http://schemas.microsoft.com/office/drawing/2014/main" id="{C7B55919-46D2-468A-A5D9-5781D5FF610F}"/>
              </a:ext>
            </a:extLst>
          </p:cNvPr>
          <p:cNvSpPr txBox="1"/>
          <p:nvPr/>
        </p:nvSpPr>
        <p:spPr>
          <a:xfrm>
            <a:off x="3792063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(a)	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동일한 지상면상의 덤프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(dampu)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에 적재</a:t>
            </a:r>
          </a:p>
        </p:txBody>
      </p:sp>
      <p:sp>
        <p:nvSpPr>
          <p:cNvPr id="16" name="テキスト ボックス 1179">
            <a:extLst>
              <a:ext uri="{FF2B5EF4-FFF2-40B4-BE49-F238E27FC236}">
                <a16:creationId xmlns:a16="http://schemas.microsoft.com/office/drawing/2014/main" id="{222473A2-770D-48F0-AB17-E4B73DEA17F6}"/>
              </a:ext>
            </a:extLst>
          </p:cNvPr>
          <p:cNvSpPr txBox="1"/>
          <p:nvPr/>
        </p:nvSpPr>
        <p:spPr>
          <a:xfrm>
            <a:off x="5271817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(b)	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높은 위치에 있는 운반차에 적재</a:t>
            </a:r>
          </a:p>
        </p:txBody>
      </p:sp>
      <p:sp>
        <p:nvSpPr>
          <p:cNvPr id="17" name="テキスト ボックス 1180">
            <a:extLst>
              <a:ext uri="{FF2B5EF4-FFF2-40B4-BE49-F238E27FC236}">
                <a16:creationId xmlns:a16="http://schemas.microsoft.com/office/drawing/2014/main" id="{4FDA42CE-CC90-406B-95D6-23CF6A781E4A}"/>
              </a:ext>
            </a:extLst>
          </p:cNvPr>
          <p:cNvSpPr txBox="1"/>
          <p:nvPr/>
        </p:nvSpPr>
        <p:spPr>
          <a:xfrm>
            <a:off x="6670712" y="416704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(c)	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토사더미 위에 배토</a:t>
            </a:r>
          </a:p>
        </p:txBody>
      </p:sp>
      <p:sp>
        <p:nvSpPr>
          <p:cNvPr id="18" name="テキスト ボックス 1181">
            <a:extLst>
              <a:ext uri="{FF2B5EF4-FFF2-40B4-BE49-F238E27FC236}">
                <a16:creationId xmlns:a16="http://schemas.microsoft.com/office/drawing/2014/main" id="{CBE0AFAB-8C76-4B59-B488-00ECE315F551}"/>
              </a:ext>
            </a:extLst>
          </p:cNvPr>
          <p:cNvSpPr txBox="1"/>
          <p:nvPr/>
        </p:nvSpPr>
        <p:spPr>
          <a:xfrm>
            <a:off x="4149515" y="571763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(d)	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벨트 컨베이어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호퍼 등에 적재</a:t>
            </a:r>
          </a:p>
        </p:txBody>
      </p:sp>
      <p:sp>
        <p:nvSpPr>
          <p:cNvPr id="19" name="テキスト ボックス 1182">
            <a:extLst>
              <a:ext uri="{FF2B5EF4-FFF2-40B4-BE49-F238E27FC236}">
                <a16:creationId xmlns:a16="http://schemas.microsoft.com/office/drawing/2014/main" id="{8F946762-0D93-49A5-B69E-93A79D93A793}"/>
              </a:ext>
            </a:extLst>
          </p:cNvPr>
          <p:cNvSpPr txBox="1"/>
          <p:nvPr/>
        </p:nvSpPr>
        <p:spPr>
          <a:xfrm>
            <a:off x="6155209" y="5823945"/>
            <a:ext cx="1351063" cy="143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(e)	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측방 또는 후방에서의 덤핑</a:t>
            </a:r>
          </a:p>
        </p:txBody>
      </p:sp>
    </p:spTree>
    <p:extLst>
      <p:ext uri="{BB962C8B-B14F-4D97-AF65-F5344CB8AC3E}">
        <p14:creationId xmlns:p14="http://schemas.microsoft.com/office/powerpoint/2010/main" val="2027949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58" y="1173001"/>
            <a:ext cx="5000084" cy="515160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클램셀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9786" y="60980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클램셀을 사용한 작업의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7" name="テキスト ボックス 1184">
            <a:extLst>
              <a:ext uri="{FF2B5EF4-FFF2-40B4-BE49-F238E27FC236}">
                <a16:creationId xmlns:a16="http://schemas.microsoft.com/office/drawing/2014/main" id="{B589C43E-9B68-4F6F-AE61-8EAE39206A32}"/>
              </a:ext>
            </a:extLst>
          </p:cNvPr>
          <p:cNvSpPr txBox="1"/>
          <p:nvPr/>
        </p:nvSpPr>
        <p:spPr>
          <a:xfrm>
            <a:off x="2719593" y="2754705"/>
            <a:ext cx="136831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(a)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건축현장의 제근</a:t>
            </a:r>
          </a:p>
        </p:txBody>
      </p:sp>
      <p:sp>
        <p:nvSpPr>
          <p:cNvPr id="8" name="テキスト ボックス 1185">
            <a:extLst>
              <a:ext uri="{FF2B5EF4-FFF2-40B4-BE49-F238E27FC236}">
                <a16:creationId xmlns:a16="http://schemas.microsoft.com/office/drawing/2014/main" id="{C6AA2FBD-2A92-430D-A4AC-833B374729BC}"/>
              </a:ext>
            </a:extLst>
          </p:cNvPr>
          <p:cNvSpPr txBox="1"/>
          <p:nvPr/>
        </p:nvSpPr>
        <p:spPr>
          <a:xfrm>
            <a:off x="5225900" y="3735159"/>
            <a:ext cx="1180876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(b)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스톡파일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비축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186">
            <a:extLst>
              <a:ext uri="{FF2B5EF4-FFF2-40B4-BE49-F238E27FC236}">
                <a16:creationId xmlns:a16="http://schemas.microsoft.com/office/drawing/2014/main" id="{533AC4D5-81D8-4B4C-A868-3CD1EA0880C8}"/>
              </a:ext>
            </a:extLst>
          </p:cNvPr>
          <p:cNvSpPr txBox="1"/>
          <p:nvPr/>
        </p:nvSpPr>
        <p:spPr>
          <a:xfrm>
            <a:off x="2516099" y="4990857"/>
            <a:ext cx="1344295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(c)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덤프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(dampu)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에 적재</a:t>
            </a:r>
          </a:p>
        </p:txBody>
      </p:sp>
      <p:sp>
        <p:nvSpPr>
          <p:cNvPr id="12" name="テキスト ボックス 1187">
            <a:extLst>
              <a:ext uri="{FF2B5EF4-FFF2-40B4-BE49-F238E27FC236}">
                <a16:creationId xmlns:a16="http://schemas.microsoft.com/office/drawing/2014/main" id="{FB08F45A-BF2C-4890-9A89-194A58D11B02}"/>
              </a:ext>
            </a:extLst>
          </p:cNvPr>
          <p:cNvSpPr txBox="1"/>
          <p:nvPr/>
        </p:nvSpPr>
        <p:spPr>
          <a:xfrm>
            <a:off x="5049992" y="6098089"/>
            <a:ext cx="18291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높은 곳에 있는 사일로에 적재</a:t>
            </a:r>
          </a:p>
        </p:txBody>
      </p:sp>
    </p:spTree>
    <p:extLst>
      <p:ext uri="{BB962C8B-B14F-4D97-AF65-F5344CB8AC3E}">
        <p14:creationId xmlns:p14="http://schemas.microsoft.com/office/powerpoint/2010/main" val="529027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4" y="2532807"/>
            <a:ext cx="3721101" cy="19651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드래그라인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137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65" y="1327062"/>
            <a:ext cx="3862537" cy="49458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92251" y="441833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붐의 제한각도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6722" y="612013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드래그라인을 사용한 굴착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적재작업의 예시</a:t>
            </a:r>
          </a:p>
        </p:txBody>
      </p:sp>
      <p:sp>
        <p:nvSpPr>
          <p:cNvPr id="12" name="テキスト ボックス 1188">
            <a:extLst>
              <a:ext uri="{FF2B5EF4-FFF2-40B4-BE49-F238E27FC236}">
                <a16:creationId xmlns:a16="http://schemas.microsoft.com/office/drawing/2014/main" id="{9009C45A-4587-4C89-BCAA-97A66DFA5BF5}"/>
              </a:ext>
            </a:extLst>
          </p:cNvPr>
          <p:cNvSpPr txBox="1"/>
          <p:nvPr/>
        </p:nvSpPr>
        <p:spPr>
          <a:xfrm>
            <a:off x="2259759" y="2266041"/>
            <a:ext cx="1493465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(a)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지면 아래의 법면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(nori men)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굴착</a:t>
            </a:r>
          </a:p>
        </p:txBody>
      </p:sp>
      <p:sp>
        <p:nvSpPr>
          <p:cNvPr id="13" name="テキスト ボックス 1189">
            <a:extLst>
              <a:ext uri="{FF2B5EF4-FFF2-40B4-BE49-F238E27FC236}">
                <a16:creationId xmlns:a16="http://schemas.microsoft.com/office/drawing/2014/main" id="{D6575D92-FFB5-4011-80C4-637B7AD8D115}"/>
              </a:ext>
            </a:extLst>
          </p:cNvPr>
          <p:cNvSpPr txBox="1"/>
          <p:nvPr/>
        </p:nvSpPr>
        <p:spPr>
          <a:xfrm>
            <a:off x="1114218" y="3801258"/>
            <a:ext cx="17215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(b)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건조물 기초의 제근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골재채취</a:t>
            </a:r>
          </a:p>
        </p:txBody>
      </p:sp>
      <p:sp>
        <p:nvSpPr>
          <p:cNvPr id="15" name="テキスト ボックス 1190">
            <a:extLst>
              <a:ext uri="{FF2B5EF4-FFF2-40B4-BE49-F238E27FC236}">
                <a16:creationId xmlns:a16="http://schemas.microsoft.com/office/drawing/2014/main" id="{3C31AE13-4264-4F44-83E3-D08CC542C93C}"/>
              </a:ext>
            </a:extLst>
          </p:cNvPr>
          <p:cNvSpPr txBox="1"/>
          <p:nvPr/>
        </p:nvSpPr>
        <p:spPr>
          <a:xfrm>
            <a:off x="3013502" y="3799988"/>
            <a:ext cx="1611417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ctr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(c)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수로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홈 굴착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준설</a:t>
            </a:r>
          </a:p>
        </p:txBody>
      </p:sp>
      <p:sp>
        <p:nvSpPr>
          <p:cNvPr id="16" name="テキスト ボックス 1191">
            <a:extLst>
              <a:ext uri="{FF2B5EF4-FFF2-40B4-BE49-F238E27FC236}">
                <a16:creationId xmlns:a16="http://schemas.microsoft.com/office/drawing/2014/main" id="{E1AC2475-79C5-49AF-9F4C-45DD66BC0D2B}"/>
              </a:ext>
            </a:extLst>
          </p:cNvPr>
          <p:cNvSpPr txBox="1"/>
          <p:nvPr/>
        </p:nvSpPr>
        <p:spPr>
          <a:xfrm>
            <a:off x="1269234" y="4983535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(d)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지상 동일면의 적재</a:t>
            </a:r>
          </a:p>
        </p:txBody>
      </p:sp>
      <p:sp>
        <p:nvSpPr>
          <p:cNvPr id="17" name="テキスト ボックス 1192">
            <a:extLst>
              <a:ext uri="{FF2B5EF4-FFF2-40B4-BE49-F238E27FC236}">
                <a16:creationId xmlns:a16="http://schemas.microsoft.com/office/drawing/2014/main" id="{57022C06-B2B8-4412-BE44-03A3F6715090}"/>
              </a:ext>
            </a:extLst>
          </p:cNvPr>
          <p:cNvSpPr txBox="1"/>
          <p:nvPr/>
        </p:nvSpPr>
        <p:spPr>
          <a:xfrm>
            <a:off x="3356079" y="5212359"/>
            <a:ext cx="1347041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(e)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작업 지반보다 아래의 적재</a:t>
            </a:r>
          </a:p>
        </p:txBody>
      </p:sp>
      <p:sp>
        <p:nvSpPr>
          <p:cNvPr id="18" name="テキスト ボックス 1193">
            <a:extLst>
              <a:ext uri="{FF2B5EF4-FFF2-40B4-BE49-F238E27FC236}">
                <a16:creationId xmlns:a16="http://schemas.microsoft.com/office/drawing/2014/main" id="{D3938073-477F-4E0C-8D9E-9893E1F90FB2}"/>
              </a:ext>
            </a:extLst>
          </p:cNvPr>
          <p:cNvSpPr txBox="1"/>
          <p:nvPr/>
        </p:nvSpPr>
        <p:spPr>
          <a:xfrm>
            <a:off x="1326422" y="6141728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(f)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호퍼에 적재</a:t>
            </a:r>
          </a:p>
        </p:txBody>
      </p:sp>
      <p:sp>
        <p:nvSpPr>
          <p:cNvPr id="19" name="テキスト ボックス 1195">
            <a:extLst>
              <a:ext uri="{FF2B5EF4-FFF2-40B4-BE49-F238E27FC236}">
                <a16:creationId xmlns:a16="http://schemas.microsoft.com/office/drawing/2014/main" id="{740C775B-DA74-41DE-8F56-400DC24C5A14}"/>
              </a:ext>
            </a:extLst>
          </p:cNvPr>
          <p:cNvSpPr txBox="1"/>
          <p:nvPr/>
        </p:nvSpPr>
        <p:spPr>
          <a:xfrm>
            <a:off x="5869226" y="3630723"/>
            <a:ext cx="477786" cy="280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보통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30°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</p:spTree>
    <p:extLst>
      <p:ext uri="{BB962C8B-B14F-4D97-AF65-F5344CB8AC3E}">
        <p14:creationId xmlns:p14="http://schemas.microsoft.com/office/powerpoint/2010/main" val="2323357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n-ea"/>
                <a:ea typeface="+mn-ea"/>
              </a:rPr>
              <a:t>모터 </a:t>
            </a:r>
            <a:r>
              <a:rPr lang="ko-KR" altLang="en-US" sz="2400" dirty="0" err="1">
                <a:latin typeface="+mn-ea"/>
                <a:ea typeface="+mn-ea"/>
              </a:rPr>
              <a:t>그레이더</a:t>
            </a:r>
            <a:r>
              <a:rPr lang="ko-KR" altLang="en-US" sz="2400" dirty="0">
                <a:latin typeface="+mn-ea"/>
                <a:ea typeface="+mn-ea"/>
              </a:rPr>
              <a:t> </a:t>
            </a:r>
            <a:r>
              <a:rPr lang="en-US" altLang="ko-KR" sz="2400" dirty="0">
                <a:latin typeface="+mn-ea"/>
                <a:ea typeface="+mn-ea"/>
              </a:rPr>
              <a:t>1... </a:t>
            </a:r>
            <a:r>
              <a:rPr lang="ko-KR" altLang="en-US" sz="2400" dirty="0">
                <a:latin typeface="+mn-ea"/>
                <a:ea typeface="+mn-ea"/>
              </a:rPr>
              <a:t>기본조작</a:t>
            </a:r>
            <a:endParaRPr kumimoji="1" lang="ko-KR" altLang="en-US" sz="2400" dirty="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8548" y="52834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모터 그레이더 조작장치의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65" y="4563460"/>
            <a:ext cx="1979726" cy="11923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46" y="4258654"/>
            <a:ext cx="1779315" cy="16655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6623" y="57126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블레이드 날끝각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5428" y="586487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스캐리파이어 절삭각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927" y="2230232"/>
            <a:ext cx="3613942" cy="150475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983093" y="18661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토질과 앵글각도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" y="2288357"/>
            <a:ext cx="4090355" cy="2995123"/>
          </a:xfrm>
          <a:prstGeom prst="rect">
            <a:avLst/>
          </a:prstGeom>
        </p:spPr>
      </p:pic>
      <p:sp>
        <p:nvSpPr>
          <p:cNvPr id="13" name="テキスト ボックス 1213">
            <a:extLst>
              <a:ext uri="{FF2B5EF4-FFF2-40B4-BE49-F238E27FC236}">
                <a16:creationId xmlns:a16="http://schemas.microsoft.com/office/drawing/2014/main" id="{B700E06D-3357-408B-B8B0-13E16E6237C1}"/>
              </a:ext>
            </a:extLst>
          </p:cNvPr>
          <p:cNvSpPr txBox="1"/>
          <p:nvPr/>
        </p:nvSpPr>
        <p:spPr>
          <a:xfrm>
            <a:off x="700093" y="2285525"/>
            <a:ext cx="1086871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스캐리파이어 승강</a:t>
            </a:r>
          </a:p>
        </p:txBody>
      </p:sp>
      <p:sp>
        <p:nvSpPr>
          <p:cNvPr id="15" name="テキスト ボックス 1214">
            <a:extLst>
              <a:ext uri="{FF2B5EF4-FFF2-40B4-BE49-F238E27FC236}">
                <a16:creationId xmlns:a16="http://schemas.microsoft.com/office/drawing/2014/main" id="{22CE8863-C952-4962-95AF-453B447368AF}"/>
              </a:ext>
            </a:extLst>
          </p:cNvPr>
          <p:cNvSpPr txBox="1"/>
          <p:nvPr/>
        </p:nvSpPr>
        <p:spPr>
          <a:xfrm>
            <a:off x="3642230" y="2308760"/>
            <a:ext cx="1148218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아티큘레이트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15">
            <a:extLst>
              <a:ext uri="{FF2B5EF4-FFF2-40B4-BE49-F238E27FC236}">
                <a16:creationId xmlns:a16="http://schemas.microsoft.com/office/drawing/2014/main" id="{5D0734C4-4A05-4D5B-B823-2E1DC594D820}"/>
              </a:ext>
            </a:extLst>
          </p:cNvPr>
          <p:cNvSpPr txBox="1"/>
          <p:nvPr/>
        </p:nvSpPr>
        <p:spPr>
          <a:xfrm>
            <a:off x="3937784" y="3043647"/>
            <a:ext cx="634216" cy="1169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리닝</a:t>
            </a:r>
          </a:p>
        </p:txBody>
      </p:sp>
      <p:sp>
        <p:nvSpPr>
          <p:cNvPr id="17" name="テキスト ボックス 1216">
            <a:extLst>
              <a:ext uri="{FF2B5EF4-FFF2-40B4-BE49-F238E27FC236}">
                <a16:creationId xmlns:a16="http://schemas.microsoft.com/office/drawing/2014/main" id="{D1BEC3F3-1E5C-4373-8FDC-537C43364861}"/>
              </a:ext>
            </a:extLst>
          </p:cNvPr>
          <p:cNvSpPr txBox="1"/>
          <p:nvPr/>
        </p:nvSpPr>
        <p:spPr>
          <a:xfrm>
            <a:off x="3785383" y="3783486"/>
            <a:ext cx="895723" cy="1441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블레이드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가로이송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217">
            <a:extLst>
              <a:ext uri="{FF2B5EF4-FFF2-40B4-BE49-F238E27FC236}">
                <a16:creationId xmlns:a16="http://schemas.microsoft.com/office/drawing/2014/main" id="{191CE23E-03B3-4C52-9C8A-201A2B9B462E}"/>
              </a:ext>
            </a:extLst>
          </p:cNvPr>
          <p:cNvSpPr txBox="1"/>
          <p:nvPr/>
        </p:nvSpPr>
        <p:spPr>
          <a:xfrm>
            <a:off x="3712320" y="4515002"/>
            <a:ext cx="968786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블레이드 승강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우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18">
            <a:extLst>
              <a:ext uri="{FF2B5EF4-FFF2-40B4-BE49-F238E27FC236}">
                <a16:creationId xmlns:a16="http://schemas.microsoft.com/office/drawing/2014/main" id="{00C0ABA3-143A-493F-88CB-CEDF1B8BB563}"/>
              </a:ext>
            </a:extLst>
          </p:cNvPr>
          <p:cNvSpPr txBox="1"/>
          <p:nvPr/>
        </p:nvSpPr>
        <p:spPr>
          <a:xfrm>
            <a:off x="700093" y="4547920"/>
            <a:ext cx="947733" cy="1262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블레이드 승강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좌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219">
            <a:extLst>
              <a:ext uri="{FF2B5EF4-FFF2-40B4-BE49-F238E27FC236}">
                <a16:creationId xmlns:a16="http://schemas.microsoft.com/office/drawing/2014/main" id="{7DC33D4E-00A1-4E25-8E9B-EF3523A9B1EB}"/>
              </a:ext>
            </a:extLst>
          </p:cNvPr>
          <p:cNvSpPr txBox="1"/>
          <p:nvPr/>
        </p:nvSpPr>
        <p:spPr>
          <a:xfrm>
            <a:off x="837085" y="3756211"/>
            <a:ext cx="730055" cy="1796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서클 회전</a:t>
            </a:r>
          </a:p>
        </p:txBody>
      </p:sp>
      <p:sp>
        <p:nvSpPr>
          <p:cNvPr id="22" name="テキスト ボックス 1220">
            <a:extLst>
              <a:ext uri="{FF2B5EF4-FFF2-40B4-BE49-F238E27FC236}">
                <a16:creationId xmlns:a16="http://schemas.microsoft.com/office/drawing/2014/main" id="{0DC4515D-C028-4736-A60E-5CB7BF9A4AD4}"/>
              </a:ext>
            </a:extLst>
          </p:cNvPr>
          <p:cNvSpPr txBox="1"/>
          <p:nvPr/>
        </p:nvSpPr>
        <p:spPr>
          <a:xfrm>
            <a:off x="836078" y="3019972"/>
            <a:ext cx="788218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서클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가로이송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19200" y="2504049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39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86061" y="2812184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0" name="テキスト ボックス 1226">
            <a:extLst>
              <a:ext uri="{FF2B5EF4-FFF2-40B4-BE49-F238E27FC236}">
                <a16:creationId xmlns:a16="http://schemas.microsoft.com/office/drawing/2014/main" id="{AD0546C0-5834-4218-8912-A6F132509831}"/>
              </a:ext>
            </a:extLst>
          </p:cNvPr>
          <p:cNvSpPr txBox="1"/>
          <p:nvPr/>
        </p:nvSpPr>
        <p:spPr>
          <a:xfrm>
            <a:off x="966359" y="3224029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1" name="テキスト ボックス 1226">
            <a:extLst>
              <a:ext uri="{FF2B5EF4-FFF2-40B4-BE49-F238E27FC236}">
                <a16:creationId xmlns:a16="http://schemas.microsoft.com/office/drawing/2014/main" id="{5D7FB999-C994-4B17-A78C-921238597DBB}"/>
              </a:ext>
            </a:extLst>
          </p:cNvPr>
          <p:cNvSpPr txBox="1"/>
          <p:nvPr/>
        </p:nvSpPr>
        <p:spPr>
          <a:xfrm>
            <a:off x="1272764" y="4039946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2" name="テキスト ボックス 1226">
            <a:extLst>
              <a:ext uri="{FF2B5EF4-FFF2-40B4-BE49-F238E27FC236}">
                <a16:creationId xmlns:a16="http://schemas.microsoft.com/office/drawing/2014/main" id="{0500B63B-849F-455B-9E0B-043F4D591A6D}"/>
              </a:ext>
            </a:extLst>
          </p:cNvPr>
          <p:cNvSpPr txBox="1"/>
          <p:nvPr/>
        </p:nvSpPr>
        <p:spPr>
          <a:xfrm>
            <a:off x="1296460" y="5035727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3" name="テキスト ボックス 1226">
            <a:extLst>
              <a:ext uri="{FF2B5EF4-FFF2-40B4-BE49-F238E27FC236}">
                <a16:creationId xmlns:a16="http://schemas.microsoft.com/office/drawing/2014/main" id="{8C5F7B76-500B-44D4-B3DC-65837B34213E}"/>
              </a:ext>
            </a:extLst>
          </p:cNvPr>
          <p:cNvSpPr txBox="1"/>
          <p:nvPr/>
        </p:nvSpPr>
        <p:spPr>
          <a:xfrm>
            <a:off x="3955163" y="247988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4" name="テキスト ボックス 1226">
            <a:extLst>
              <a:ext uri="{FF2B5EF4-FFF2-40B4-BE49-F238E27FC236}">
                <a16:creationId xmlns:a16="http://schemas.microsoft.com/office/drawing/2014/main" id="{FF0A51BA-7D01-40D8-A64E-488BE0478C70}"/>
              </a:ext>
            </a:extLst>
          </p:cNvPr>
          <p:cNvSpPr txBox="1"/>
          <p:nvPr/>
        </p:nvSpPr>
        <p:spPr>
          <a:xfrm>
            <a:off x="3961139" y="320306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5" name="テキスト ボックス 1226">
            <a:extLst>
              <a:ext uri="{FF2B5EF4-FFF2-40B4-BE49-F238E27FC236}">
                <a16:creationId xmlns:a16="http://schemas.microsoft.com/office/drawing/2014/main" id="{514AFB4A-3DB2-4F7F-A9EE-EE4599A2A13F}"/>
              </a:ext>
            </a:extLst>
          </p:cNvPr>
          <p:cNvSpPr txBox="1"/>
          <p:nvPr/>
        </p:nvSpPr>
        <p:spPr>
          <a:xfrm>
            <a:off x="3961139" y="397049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6" name="テキスト ボックス 1226">
            <a:extLst>
              <a:ext uri="{FF2B5EF4-FFF2-40B4-BE49-F238E27FC236}">
                <a16:creationId xmlns:a16="http://schemas.microsoft.com/office/drawing/2014/main" id="{32EBB4ED-9B30-4FCA-982B-C23D82B852E5}"/>
              </a:ext>
            </a:extLst>
          </p:cNvPr>
          <p:cNvSpPr txBox="1"/>
          <p:nvPr/>
        </p:nvSpPr>
        <p:spPr>
          <a:xfrm>
            <a:off x="4287877" y="5024224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밈</a:t>
            </a:r>
          </a:p>
        </p:txBody>
      </p:sp>
      <p:sp>
        <p:nvSpPr>
          <p:cNvPr id="47" name="テキスト ボックス 1237">
            <a:extLst>
              <a:ext uri="{FF2B5EF4-FFF2-40B4-BE49-F238E27FC236}">
                <a16:creationId xmlns:a16="http://schemas.microsoft.com/office/drawing/2014/main" id="{67E4FA05-1EA3-4A31-8C1A-02188B08070C}"/>
              </a:ext>
            </a:extLst>
          </p:cNvPr>
          <p:cNvSpPr txBox="1"/>
          <p:nvPr/>
        </p:nvSpPr>
        <p:spPr>
          <a:xfrm>
            <a:off x="7785551" y="2403492"/>
            <a:ext cx="623318" cy="15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앵글각도</a:t>
            </a:r>
          </a:p>
        </p:txBody>
      </p:sp>
      <p:sp>
        <p:nvSpPr>
          <p:cNvPr id="48" name="テキスト ボックス 1238">
            <a:extLst>
              <a:ext uri="{FF2B5EF4-FFF2-40B4-BE49-F238E27FC236}">
                <a16:creationId xmlns:a16="http://schemas.microsoft.com/office/drawing/2014/main" id="{3AB18830-D746-41F2-8630-05511178F91F}"/>
              </a:ext>
            </a:extLst>
          </p:cNvPr>
          <p:cNvSpPr txBox="1"/>
          <p:nvPr/>
        </p:nvSpPr>
        <p:spPr>
          <a:xfrm>
            <a:off x="5049314" y="2386665"/>
            <a:ext cx="61404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토질</a:t>
            </a:r>
          </a:p>
        </p:txBody>
      </p:sp>
      <p:sp>
        <p:nvSpPr>
          <p:cNvPr id="49" name="テキスト ボックス 1239">
            <a:extLst>
              <a:ext uri="{FF2B5EF4-FFF2-40B4-BE49-F238E27FC236}">
                <a16:creationId xmlns:a16="http://schemas.microsoft.com/office/drawing/2014/main" id="{D8F1767A-8D49-427F-B8FF-83BF23639DA9}"/>
              </a:ext>
            </a:extLst>
          </p:cNvPr>
          <p:cNvSpPr txBox="1"/>
          <p:nvPr/>
        </p:nvSpPr>
        <p:spPr>
          <a:xfrm>
            <a:off x="4909552" y="2900772"/>
            <a:ext cx="917507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부드러운 흙</a:t>
            </a:r>
          </a:p>
        </p:txBody>
      </p:sp>
      <p:sp>
        <p:nvSpPr>
          <p:cNvPr id="50" name="テキスト ボックス 1240">
            <a:extLst>
              <a:ext uri="{FF2B5EF4-FFF2-40B4-BE49-F238E27FC236}">
                <a16:creationId xmlns:a16="http://schemas.microsoft.com/office/drawing/2014/main" id="{976FEC5A-E715-4D70-90B4-7BD36E397A0D}"/>
              </a:ext>
            </a:extLst>
          </p:cNvPr>
          <p:cNvSpPr txBox="1"/>
          <p:nvPr/>
        </p:nvSpPr>
        <p:spPr>
          <a:xfrm>
            <a:off x="4919077" y="2684587"/>
            <a:ext cx="907982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단단한 흙</a:t>
            </a:r>
          </a:p>
        </p:txBody>
      </p:sp>
      <p:sp>
        <p:nvSpPr>
          <p:cNvPr id="51" name="テキスト ボックス 1241">
            <a:extLst>
              <a:ext uri="{FF2B5EF4-FFF2-40B4-BE49-F238E27FC236}">
                <a16:creationId xmlns:a16="http://schemas.microsoft.com/office/drawing/2014/main" id="{7FA9A592-C003-43B7-82F4-BAA50CBD03AC}"/>
              </a:ext>
            </a:extLst>
          </p:cNvPr>
          <p:cNvSpPr txBox="1"/>
          <p:nvPr/>
        </p:nvSpPr>
        <p:spPr>
          <a:xfrm>
            <a:off x="4909552" y="3131625"/>
            <a:ext cx="852443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배토</a:t>
            </a:r>
          </a:p>
        </p:txBody>
      </p:sp>
      <p:sp>
        <p:nvSpPr>
          <p:cNvPr id="52" name="テキスト ボックス 1242">
            <a:extLst>
              <a:ext uri="{FF2B5EF4-FFF2-40B4-BE49-F238E27FC236}">
                <a16:creationId xmlns:a16="http://schemas.microsoft.com/office/drawing/2014/main" id="{DF526644-76FF-41BA-BA3C-2640135D9767}"/>
              </a:ext>
            </a:extLst>
          </p:cNvPr>
          <p:cNvSpPr txBox="1"/>
          <p:nvPr/>
        </p:nvSpPr>
        <p:spPr>
          <a:xfrm>
            <a:off x="4909552" y="3376355"/>
            <a:ext cx="917507" cy="1238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마무리</a:t>
            </a:r>
          </a:p>
        </p:txBody>
      </p:sp>
      <p:sp>
        <p:nvSpPr>
          <p:cNvPr id="53" name="テキスト ボックス 1243">
            <a:extLst>
              <a:ext uri="{FF2B5EF4-FFF2-40B4-BE49-F238E27FC236}">
                <a16:creationId xmlns:a16="http://schemas.microsoft.com/office/drawing/2014/main" id="{4D2F7F3E-FC5A-4F61-92DC-5CCEFA6C7856}"/>
              </a:ext>
            </a:extLst>
          </p:cNvPr>
          <p:cNvSpPr txBox="1"/>
          <p:nvPr/>
        </p:nvSpPr>
        <p:spPr>
          <a:xfrm>
            <a:off x="5913769" y="2315945"/>
            <a:ext cx="614044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앵글각도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(θ)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1244">
            <a:extLst>
              <a:ext uri="{FF2B5EF4-FFF2-40B4-BE49-F238E27FC236}">
                <a16:creationId xmlns:a16="http://schemas.microsoft.com/office/drawing/2014/main" id="{5BC9728E-1BA5-4062-849D-70A1BD382227}"/>
              </a:ext>
            </a:extLst>
          </p:cNvPr>
          <p:cNvSpPr txBox="1"/>
          <p:nvPr/>
        </p:nvSpPr>
        <p:spPr>
          <a:xfrm>
            <a:off x="5602549" y="4577308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블레이드</a:t>
            </a:r>
          </a:p>
        </p:txBody>
      </p:sp>
      <p:sp>
        <p:nvSpPr>
          <p:cNvPr id="55" name="テキスト ボックス 1245">
            <a:extLst>
              <a:ext uri="{FF2B5EF4-FFF2-40B4-BE49-F238E27FC236}">
                <a16:creationId xmlns:a16="http://schemas.microsoft.com/office/drawing/2014/main" id="{D5A8C462-2718-46F3-9136-DFC2C1104BB5}"/>
              </a:ext>
            </a:extLst>
          </p:cNvPr>
          <p:cNvSpPr txBox="1"/>
          <p:nvPr/>
        </p:nvSpPr>
        <p:spPr>
          <a:xfrm>
            <a:off x="5931155" y="5118634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블레이드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날끝각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1246">
            <a:extLst>
              <a:ext uri="{FF2B5EF4-FFF2-40B4-BE49-F238E27FC236}">
                <a16:creationId xmlns:a16="http://schemas.microsoft.com/office/drawing/2014/main" id="{BDB1373B-7D92-40BD-A7BC-906A5B64233E}"/>
              </a:ext>
            </a:extLst>
          </p:cNvPr>
          <p:cNvSpPr txBox="1"/>
          <p:nvPr/>
        </p:nvSpPr>
        <p:spPr>
          <a:xfrm>
            <a:off x="7594991" y="4353029"/>
            <a:ext cx="813878" cy="3306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절삭각도 조절 부착 볼트</a:t>
            </a:r>
          </a:p>
        </p:txBody>
      </p:sp>
      <p:sp>
        <p:nvSpPr>
          <p:cNvPr id="57" name="テキスト ボックス 1247">
            <a:extLst>
              <a:ext uri="{FF2B5EF4-FFF2-40B4-BE49-F238E27FC236}">
                <a16:creationId xmlns:a16="http://schemas.microsoft.com/office/drawing/2014/main" id="{E623A26D-61FC-49F4-90FB-146887B46795}"/>
              </a:ext>
            </a:extLst>
          </p:cNvPr>
          <p:cNvSpPr txBox="1"/>
          <p:nvPr/>
        </p:nvSpPr>
        <p:spPr>
          <a:xfrm>
            <a:off x="7668513" y="5262137"/>
            <a:ext cx="813878" cy="158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절삭각</a:t>
            </a:r>
          </a:p>
        </p:txBody>
      </p:sp>
      <p:sp>
        <p:nvSpPr>
          <p:cNvPr id="58" name="テキスト ボックス 1221">
            <a:extLst>
              <a:ext uri="{FF2B5EF4-FFF2-40B4-BE49-F238E27FC236}">
                <a16:creationId xmlns:a16="http://schemas.microsoft.com/office/drawing/2014/main" id="{40D9C1E0-C02A-4254-8723-8462E1DEDCCC}"/>
              </a:ext>
            </a:extLst>
          </p:cNvPr>
          <p:cNvSpPr txBox="1"/>
          <p:nvPr/>
        </p:nvSpPr>
        <p:spPr>
          <a:xfrm>
            <a:off x="1219200" y="3241975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59" name="テキスト ボックス 1221">
            <a:extLst>
              <a:ext uri="{FF2B5EF4-FFF2-40B4-BE49-F238E27FC236}">
                <a16:creationId xmlns:a16="http://schemas.microsoft.com/office/drawing/2014/main" id="{D40EE938-96C8-4DAB-AC3D-9B6ACD323CD5}"/>
              </a:ext>
            </a:extLst>
          </p:cNvPr>
          <p:cNvSpPr txBox="1"/>
          <p:nvPr/>
        </p:nvSpPr>
        <p:spPr>
          <a:xfrm>
            <a:off x="966359" y="3989946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60" name="テキスト ボックス 1221">
            <a:extLst>
              <a:ext uri="{FF2B5EF4-FFF2-40B4-BE49-F238E27FC236}">
                <a16:creationId xmlns:a16="http://schemas.microsoft.com/office/drawing/2014/main" id="{8A430A51-4052-4375-9D17-AD6C46166A4D}"/>
              </a:ext>
            </a:extLst>
          </p:cNvPr>
          <p:cNvSpPr txBox="1"/>
          <p:nvPr/>
        </p:nvSpPr>
        <p:spPr>
          <a:xfrm>
            <a:off x="1247431" y="4746756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61" name="テキスト ボックス 1221">
            <a:extLst>
              <a:ext uri="{FF2B5EF4-FFF2-40B4-BE49-F238E27FC236}">
                <a16:creationId xmlns:a16="http://schemas.microsoft.com/office/drawing/2014/main" id="{0FBAB6AD-D248-4E01-B312-D77543E4237C}"/>
              </a:ext>
            </a:extLst>
          </p:cNvPr>
          <p:cNvSpPr txBox="1"/>
          <p:nvPr/>
        </p:nvSpPr>
        <p:spPr>
          <a:xfrm>
            <a:off x="4225131" y="2811021"/>
            <a:ext cx="19797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62" name="テキスト ボックス 1221">
            <a:extLst>
              <a:ext uri="{FF2B5EF4-FFF2-40B4-BE49-F238E27FC236}">
                <a16:creationId xmlns:a16="http://schemas.microsoft.com/office/drawing/2014/main" id="{1BC8E2D6-5568-40FC-B4A5-761B8C175ABF}"/>
              </a:ext>
            </a:extLst>
          </p:cNvPr>
          <p:cNvSpPr txBox="1"/>
          <p:nvPr/>
        </p:nvSpPr>
        <p:spPr>
          <a:xfrm>
            <a:off x="4214377" y="3218363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63" name="テキスト ボックス 1221">
            <a:extLst>
              <a:ext uri="{FF2B5EF4-FFF2-40B4-BE49-F238E27FC236}">
                <a16:creationId xmlns:a16="http://schemas.microsoft.com/office/drawing/2014/main" id="{4835BA8D-E738-45EB-B288-C29389D19D7A}"/>
              </a:ext>
            </a:extLst>
          </p:cNvPr>
          <p:cNvSpPr txBox="1"/>
          <p:nvPr/>
        </p:nvSpPr>
        <p:spPr>
          <a:xfrm>
            <a:off x="4225131" y="3970280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  <p:sp>
        <p:nvSpPr>
          <p:cNvPr id="64" name="テキスト ボックス 1221">
            <a:extLst>
              <a:ext uri="{FF2B5EF4-FFF2-40B4-BE49-F238E27FC236}">
                <a16:creationId xmlns:a16="http://schemas.microsoft.com/office/drawing/2014/main" id="{77E5FB78-A97B-4CE5-B25B-E66A620BDB9B}"/>
              </a:ext>
            </a:extLst>
          </p:cNvPr>
          <p:cNvSpPr txBox="1"/>
          <p:nvPr/>
        </p:nvSpPr>
        <p:spPr>
          <a:xfrm>
            <a:off x="4225131" y="4746756"/>
            <a:ext cx="197974" cy="944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당김</a:t>
            </a:r>
          </a:p>
        </p:txBody>
      </p:sp>
    </p:spTree>
    <p:extLst>
      <p:ext uri="{BB962C8B-B14F-4D97-AF65-F5344CB8AC3E}">
        <p14:creationId xmlns:p14="http://schemas.microsoft.com/office/powerpoint/2010/main" val="3693519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모터 그레이더 </a:t>
            </a:r>
            <a:r>
              <a:rPr lang="en-US" altLang="ko-KR" sz="2400">
                <a:latin typeface="+mn-ea"/>
                <a:ea typeface="+mn-ea"/>
              </a:rPr>
              <a:t>2... </a:t>
            </a:r>
            <a:r>
              <a:rPr lang="ko-KR" altLang="en-US" sz="2400">
                <a:latin typeface="+mn-ea"/>
                <a:ea typeface="+mn-ea"/>
              </a:rPr>
              <a:t>기본작업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1" y="1885373"/>
            <a:ext cx="4306700" cy="13940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02" y="3896439"/>
            <a:ext cx="5900062" cy="21519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81165" y="33748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리닝 조작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16528" y="605211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블레이드 접촉의 예시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87" y="1797627"/>
            <a:ext cx="3656245" cy="16328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06235" y="339729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좌선회를 위한 타이어 리닝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2" name="テキスト ボックス 1248">
            <a:extLst>
              <a:ext uri="{FF2B5EF4-FFF2-40B4-BE49-F238E27FC236}">
                <a16:creationId xmlns:a16="http://schemas.microsoft.com/office/drawing/2014/main" id="{64E9D59D-A09D-40A7-ACEF-5A54D750349D}"/>
              </a:ext>
            </a:extLst>
          </p:cNvPr>
          <p:cNvSpPr txBox="1"/>
          <p:nvPr/>
        </p:nvSpPr>
        <p:spPr>
          <a:xfrm>
            <a:off x="949398" y="2128247"/>
            <a:ext cx="1039444" cy="167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하중에 의한 진행방향</a:t>
            </a:r>
          </a:p>
        </p:txBody>
      </p:sp>
      <p:sp>
        <p:nvSpPr>
          <p:cNvPr id="13" name="テキスト ボックス 1249">
            <a:extLst>
              <a:ext uri="{FF2B5EF4-FFF2-40B4-BE49-F238E27FC236}">
                <a16:creationId xmlns:a16="http://schemas.microsoft.com/office/drawing/2014/main" id="{8FFCEA2E-B874-4312-9F71-8BF0FB36D0E6}"/>
              </a:ext>
            </a:extLst>
          </p:cNvPr>
          <p:cNvSpPr txBox="1"/>
          <p:nvPr/>
        </p:nvSpPr>
        <p:spPr>
          <a:xfrm>
            <a:off x="981607" y="2428396"/>
            <a:ext cx="1007235" cy="1678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직진</a:t>
            </a:r>
          </a:p>
        </p:txBody>
      </p:sp>
      <p:sp>
        <p:nvSpPr>
          <p:cNvPr id="14" name="テキスト ボックス 1250">
            <a:extLst>
              <a:ext uri="{FF2B5EF4-FFF2-40B4-BE49-F238E27FC236}">
                <a16:creationId xmlns:a16="http://schemas.microsoft.com/office/drawing/2014/main" id="{D0D7ACD2-2E4A-4716-9853-A66679CDA3DB}"/>
              </a:ext>
            </a:extLst>
          </p:cNvPr>
          <p:cNvSpPr txBox="1"/>
          <p:nvPr/>
        </p:nvSpPr>
        <p:spPr>
          <a:xfrm>
            <a:off x="1229894" y="2762022"/>
            <a:ext cx="726739" cy="3227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리닝에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 의한 진행방향</a:t>
            </a:r>
          </a:p>
          <a:p>
            <a:pPr algn="just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テキスト ボックス 1251">
            <a:extLst>
              <a:ext uri="{FF2B5EF4-FFF2-40B4-BE49-F238E27FC236}">
                <a16:creationId xmlns:a16="http://schemas.microsoft.com/office/drawing/2014/main" id="{88E76E35-DCCA-4100-B79C-1865F77AF2B4}"/>
              </a:ext>
            </a:extLst>
          </p:cNvPr>
          <p:cNvSpPr txBox="1"/>
          <p:nvPr/>
        </p:nvSpPr>
        <p:spPr>
          <a:xfrm>
            <a:off x="3853787" y="3073169"/>
            <a:ext cx="764988" cy="1407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윈드로</a:t>
            </a:r>
          </a:p>
        </p:txBody>
      </p:sp>
      <p:sp>
        <p:nvSpPr>
          <p:cNvPr id="21" name="テキスト ボックス 1255">
            <a:extLst>
              <a:ext uri="{FF2B5EF4-FFF2-40B4-BE49-F238E27FC236}">
                <a16:creationId xmlns:a16="http://schemas.microsoft.com/office/drawing/2014/main" id="{4F956443-1D5A-4BE3-B6E3-6AA50716710A}"/>
              </a:ext>
            </a:extLst>
          </p:cNvPr>
          <p:cNvSpPr txBox="1"/>
          <p:nvPr/>
        </p:nvSpPr>
        <p:spPr>
          <a:xfrm>
            <a:off x="4908398" y="2662255"/>
            <a:ext cx="51226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좌선회</a:t>
            </a:r>
          </a:p>
        </p:txBody>
      </p:sp>
      <p:sp>
        <p:nvSpPr>
          <p:cNvPr id="22" name="テキスト ボックス 1256">
            <a:extLst>
              <a:ext uri="{FF2B5EF4-FFF2-40B4-BE49-F238E27FC236}">
                <a16:creationId xmlns:a16="http://schemas.microsoft.com/office/drawing/2014/main" id="{19FD17D1-6306-4D6B-8121-86BB7EF02FA1}"/>
              </a:ext>
            </a:extLst>
          </p:cNvPr>
          <p:cNvSpPr txBox="1"/>
          <p:nvPr/>
        </p:nvSpPr>
        <p:spPr>
          <a:xfrm>
            <a:off x="5823884" y="3256082"/>
            <a:ext cx="122835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타이어 리닝 방향</a:t>
            </a:r>
          </a:p>
        </p:txBody>
      </p:sp>
      <p:sp>
        <p:nvSpPr>
          <p:cNvPr id="23" name="テキスト ボックス 1252">
            <a:extLst>
              <a:ext uri="{FF2B5EF4-FFF2-40B4-BE49-F238E27FC236}">
                <a16:creationId xmlns:a16="http://schemas.microsoft.com/office/drawing/2014/main" id="{C245E501-0B55-4EF5-A489-9E5B7C848A27}"/>
              </a:ext>
            </a:extLst>
          </p:cNvPr>
          <p:cNvSpPr txBox="1"/>
          <p:nvPr/>
        </p:nvSpPr>
        <p:spPr>
          <a:xfrm>
            <a:off x="1643420" y="5822517"/>
            <a:ext cx="1871056" cy="229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(a)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전륜과 블레이드의 접촉</a:t>
            </a:r>
          </a:p>
        </p:txBody>
      </p:sp>
      <p:sp>
        <p:nvSpPr>
          <p:cNvPr id="24" name="テキスト ボックス 1253">
            <a:extLst>
              <a:ext uri="{FF2B5EF4-FFF2-40B4-BE49-F238E27FC236}">
                <a16:creationId xmlns:a16="http://schemas.microsoft.com/office/drawing/2014/main" id="{20053EC7-1700-4B63-888F-96DF24999D25}"/>
              </a:ext>
            </a:extLst>
          </p:cNvPr>
          <p:cNvSpPr txBox="1"/>
          <p:nvPr/>
        </p:nvSpPr>
        <p:spPr>
          <a:xfrm>
            <a:off x="3671888" y="5676962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(b)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후륜과 블레이드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블레이드와</a:t>
            </a:r>
            <a:b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프레임의 접촉</a:t>
            </a:r>
          </a:p>
        </p:txBody>
      </p:sp>
      <p:sp>
        <p:nvSpPr>
          <p:cNvPr id="25" name="テキスト ボックス 1254">
            <a:extLst>
              <a:ext uri="{FF2B5EF4-FFF2-40B4-BE49-F238E27FC236}">
                <a16:creationId xmlns:a16="http://schemas.microsoft.com/office/drawing/2014/main" id="{1C86FD6B-6DFD-4CF6-8CED-17545EBB0282}"/>
              </a:ext>
            </a:extLst>
          </p:cNvPr>
          <p:cNvSpPr txBox="1"/>
          <p:nvPr/>
        </p:nvSpPr>
        <p:spPr>
          <a:xfrm>
            <a:off x="5721247" y="5673368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(c)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블레이드와 스캐리파이어의 접촉</a:t>
            </a:r>
          </a:p>
        </p:txBody>
      </p:sp>
    </p:spTree>
    <p:extLst>
      <p:ext uri="{BB962C8B-B14F-4D97-AF65-F5344CB8AC3E}">
        <p14:creationId xmlns:p14="http://schemas.microsoft.com/office/powerpoint/2010/main" val="1063031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099153"/>
            <a:ext cx="3047365" cy="14732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적응작업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331" y="312633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숄더리치 자세의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79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8650" y="558315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아티큘레이트를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이용한 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U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턴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67822" y="30121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뱅크 컷 자세의 예시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43235" y="28825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스노우 플로우를 사용한 작업의 예시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51819" y="570154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오프셋 주행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88" y="1505515"/>
            <a:ext cx="1899756" cy="1387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76" y="1612972"/>
            <a:ext cx="1884248" cy="12096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81" y="1490872"/>
            <a:ext cx="2388265" cy="13647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768" y="4032738"/>
            <a:ext cx="2636397" cy="165162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919" y="4455818"/>
            <a:ext cx="1905000" cy="105727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831614" y="55458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스캐리파이어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절삭각도</a:t>
            </a:r>
          </a:p>
        </p:txBody>
      </p:sp>
      <p:sp>
        <p:nvSpPr>
          <p:cNvPr id="18" name="テキスト ボックス 1257">
            <a:extLst>
              <a:ext uri="{FF2B5EF4-FFF2-40B4-BE49-F238E27FC236}">
                <a16:creationId xmlns:a16="http://schemas.microsoft.com/office/drawing/2014/main" id="{775D61FC-9744-416D-B161-7A3FC13A1604}"/>
              </a:ext>
            </a:extLst>
          </p:cNvPr>
          <p:cNvSpPr txBox="1"/>
          <p:nvPr/>
        </p:nvSpPr>
        <p:spPr>
          <a:xfrm>
            <a:off x="5892781" y="2589049"/>
            <a:ext cx="71882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스노우 플로우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258">
            <a:extLst>
              <a:ext uri="{FF2B5EF4-FFF2-40B4-BE49-F238E27FC236}">
                <a16:creationId xmlns:a16="http://schemas.microsoft.com/office/drawing/2014/main" id="{83490D5D-0276-42AE-B39D-070A7A93FFD6}"/>
              </a:ext>
            </a:extLst>
          </p:cNvPr>
          <p:cNvSpPr txBox="1"/>
          <p:nvPr/>
        </p:nvSpPr>
        <p:spPr>
          <a:xfrm>
            <a:off x="4970624" y="4835793"/>
            <a:ext cx="911471" cy="206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오프셋 양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260">
            <a:extLst>
              <a:ext uri="{FF2B5EF4-FFF2-40B4-BE49-F238E27FC236}">
                <a16:creationId xmlns:a16="http://schemas.microsoft.com/office/drawing/2014/main" id="{FEEE177C-E112-48CD-9F73-0787AC0F43D9}"/>
              </a:ext>
            </a:extLst>
          </p:cNvPr>
          <p:cNvSpPr txBox="1"/>
          <p:nvPr/>
        </p:nvSpPr>
        <p:spPr>
          <a:xfrm>
            <a:off x="7730104" y="5022517"/>
            <a:ext cx="645329" cy="2060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절삭각도</a:t>
            </a:r>
            <a:endParaRPr lang="ko-KR" altLang="en-US" sz="11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260FF5-9958-40A7-A370-ECC1189DFBE3}"/>
              </a:ext>
            </a:extLst>
          </p:cNvPr>
          <p:cNvSpPr txBox="1"/>
          <p:nvPr/>
        </p:nvSpPr>
        <p:spPr>
          <a:xfrm>
            <a:off x="3768768" y="5451117"/>
            <a:ext cx="26363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아티큘레이트를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이용한 오프셋 자세</a:t>
            </a:r>
          </a:p>
        </p:txBody>
      </p:sp>
    </p:spTree>
    <p:extLst>
      <p:ext uri="{BB962C8B-B14F-4D97-AF65-F5344CB8AC3E}">
        <p14:creationId xmlns:p14="http://schemas.microsoft.com/office/powerpoint/2010/main" val="15531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굴착용 기계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드래그라인의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버킷 굴착기의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트렌처의 예시</a:t>
            </a:r>
          </a:p>
        </p:txBody>
      </p:sp>
    </p:spTree>
    <p:extLst>
      <p:ext uri="{BB962C8B-B14F-4D97-AF65-F5344CB8AC3E}">
        <p14:creationId xmlns:p14="http://schemas.microsoft.com/office/powerpoint/2010/main" val="3014843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85" y="1669133"/>
            <a:ext cx="2359280" cy="19045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00" y="1751653"/>
            <a:ext cx="3217198" cy="149278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35199" y="32454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볼을 너무 올리지 않도록 주의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59164"/>
            <a:ext cx="2617660" cy="239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스크레이퍼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모터 스크레이퍼</a:t>
            </a:r>
            <a:r>
              <a:rPr lang="en-US" altLang="ko-KR" sz="2400">
                <a:latin typeface="+mn-ea"/>
                <a:ea typeface="+mn-ea"/>
              </a:rPr>
              <a:t>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5218" y="405021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스크레이퍼 조작장치의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147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8" y="4257275"/>
            <a:ext cx="4393889" cy="186067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13" y="3599000"/>
            <a:ext cx="2251524" cy="10168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05" y="4975316"/>
            <a:ext cx="3367096" cy="82423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079868" y="60748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 기본작업의 예시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47591" y="5756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철토 작업의 예시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47591" y="46151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 순서의 예시</a:t>
            </a:r>
          </a:p>
        </p:txBody>
      </p:sp>
      <p:sp>
        <p:nvSpPr>
          <p:cNvPr id="17" name="テキスト ボックス 1261">
            <a:extLst>
              <a:ext uri="{FF2B5EF4-FFF2-40B4-BE49-F238E27FC236}">
                <a16:creationId xmlns:a16="http://schemas.microsoft.com/office/drawing/2014/main" id="{748C6C4F-AA5D-48D3-B3F3-034DC4896442}"/>
              </a:ext>
            </a:extLst>
          </p:cNvPr>
          <p:cNvSpPr txBox="1"/>
          <p:nvPr/>
        </p:nvSpPr>
        <p:spPr>
          <a:xfrm>
            <a:off x="1297780" y="1447611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브레이크 페달</a:t>
            </a:r>
          </a:p>
        </p:txBody>
      </p:sp>
      <p:sp>
        <p:nvSpPr>
          <p:cNvPr id="18" name="テキスト ボックス 1262">
            <a:extLst>
              <a:ext uri="{FF2B5EF4-FFF2-40B4-BE49-F238E27FC236}">
                <a16:creationId xmlns:a16="http://schemas.microsoft.com/office/drawing/2014/main" id="{60C6FCC0-CE4B-4008-9D31-2E7258F63444}"/>
              </a:ext>
            </a:extLst>
          </p:cNvPr>
          <p:cNvSpPr txBox="1"/>
          <p:nvPr/>
        </p:nvSpPr>
        <p:spPr>
          <a:xfrm>
            <a:off x="2453039" y="1453704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액셀페달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63">
            <a:extLst>
              <a:ext uri="{FF2B5EF4-FFF2-40B4-BE49-F238E27FC236}">
                <a16:creationId xmlns:a16="http://schemas.microsoft.com/office/drawing/2014/main" id="{761E74ED-29D0-4D6B-AFD4-29EC59B8954F}"/>
              </a:ext>
            </a:extLst>
          </p:cNvPr>
          <p:cNvSpPr txBox="1"/>
          <p:nvPr/>
        </p:nvSpPr>
        <p:spPr>
          <a:xfrm>
            <a:off x="2590015" y="1648021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변속레버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264">
            <a:extLst>
              <a:ext uri="{FF2B5EF4-FFF2-40B4-BE49-F238E27FC236}">
                <a16:creationId xmlns:a16="http://schemas.microsoft.com/office/drawing/2014/main" id="{E72BCBDF-84C9-4380-9873-1D59DAE3C504}"/>
              </a:ext>
            </a:extLst>
          </p:cNvPr>
          <p:cNvSpPr txBox="1"/>
          <p:nvPr/>
        </p:nvSpPr>
        <p:spPr>
          <a:xfrm>
            <a:off x="850155" y="3768383"/>
            <a:ext cx="878850" cy="163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홀드 페달</a:t>
            </a:r>
          </a:p>
        </p:txBody>
      </p:sp>
      <p:sp>
        <p:nvSpPr>
          <p:cNvPr id="21" name="テキスト ボックス 1265">
            <a:extLst>
              <a:ext uri="{FF2B5EF4-FFF2-40B4-BE49-F238E27FC236}">
                <a16:creationId xmlns:a16="http://schemas.microsoft.com/office/drawing/2014/main" id="{2AF1C746-27C3-4205-81CF-1B2A8863F8B4}"/>
              </a:ext>
            </a:extLst>
          </p:cNvPr>
          <p:cNvSpPr txBox="1"/>
          <p:nvPr/>
        </p:nvSpPr>
        <p:spPr>
          <a:xfrm>
            <a:off x="1871953" y="3757653"/>
            <a:ext cx="895349" cy="174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디퍼렌셜 록 페달</a:t>
            </a:r>
          </a:p>
        </p:txBody>
      </p:sp>
      <p:sp>
        <p:nvSpPr>
          <p:cNvPr id="22" name="テキスト ボックス 1266">
            <a:extLst>
              <a:ext uri="{FF2B5EF4-FFF2-40B4-BE49-F238E27FC236}">
                <a16:creationId xmlns:a16="http://schemas.microsoft.com/office/drawing/2014/main" id="{74F93233-3ABA-4EC9-8CE3-A351ED7B9914}"/>
              </a:ext>
            </a:extLst>
          </p:cNvPr>
          <p:cNvSpPr txBox="1"/>
          <p:nvPr/>
        </p:nvSpPr>
        <p:spPr>
          <a:xfrm rot="16200000">
            <a:off x="2637901" y="2312211"/>
            <a:ext cx="1063436" cy="153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이젝터 조작 레버</a:t>
            </a:r>
          </a:p>
        </p:txBody>
      </p:sp>
      <p:sp>
        <p:nvSpPr>
          <p:cNvPr id="23" name="テキスト ボックス 1267">
            <a:extLst>
              <a:ext uri="{FF2B5EF4-FFF2-40B4-BE49-F238E27FC236}">
                <a16:creationId xmlns:a16="http://schemas.microsoft.com/office/drawing/2014/main" id="{973808BA-3DF9-44CA-8976-7CB7E02659E4}"/>
              </a:ext>
            </a:extLst>
          </p:cNvPr>
          <p:cNvSpPr txBox="1"/>
          <p:nvPr/>
        </p:nvSpPr>
        <p:spPr>
          <a:xfrm rot="16200000">
            <a:off x="2515223" y="2213660"/>
            <a:ext cx="1009076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에이프런 조작 레버</a:t>
            </a:r>
          </a:p>
        </p:txBody>
      </p:sp>
      <p:sp>
        <p:nvSpPr>
          <p:cNvPr id="29" name="テキスト ボックス 1268">
            <a:extLst>
              <a:ext uri="{FF2B5EF4-FFF2-40B4-BE49-F238E27FC236}">
                <a16:creationId xmlns:a16="http://schemas.microsoft.com/office/drawing/2014/main" id="{E8280278-9102-40E5-8BBD-757FBA7D1341}"/>
              </a:ext>
            </a:extLst>
          </p:cNvPr>
          <p:cNvSpPr txBox="1"/>
          <p:nvPr/>
        </p:nvSpPr>
        <p:spPr>
          <a:xfrm rot="16200000">
            <a:off x="2507154" y="2146411"/>
            <a:ext cx="731842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조작 레버</a:t>
            </a:r>
          </a:p>
        </p:txBody>
      </p:sp>
      <p:sp>
        <p:nvSpPr>
          <p:cNvPr id="30" name="テキスト ボックス 1270">
            <a:extLst>
              <a:ext uri="{FF2B5EF4-FFF2-40B4-BE49-F238E27FC236}">
                <a16:creationId xmlns:a16="http://schemas.microsoft.com/office/drawing/2014/main" id="{E4103C34-6661-4984-A19E-DD5A0C54A6AC}"/>
              </a:ext>
            </a:extLst>
          </p:cNvPr>
          <p:cNvSpPr txBox="1"/>
          <p:nvPr/>
        </p:nvSpPr>
        <p:spPr>
          <a:xfrm>
            <a:off x="933578" y="4503999"/>
            <a:ext cx="704500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 시작</a:t>
            </a:r>
          </a:p>
        </p:txBody>
      </p:sp>
      <p:sp>
        <p:nvSpPr>
          <p:cNvPr id="31" name="テキスト ボックス 1271">
            <a:extLst>
              <a:ext uri="{FF2B5EF4-FFF2-40B4-BE49-F238E27FC236}">
                <a16:creationId xmlns:a16="http://schemas.microsoft.com/office/drawing/2014/main" id="{AF487EB6-01AE-4CCC-B604-2A9BDB7E8C33}"/>
              </a:ext>
            </a:extLst>
          </p:cNvPr>
          <p:cNvSpPr txBox="1"/>
          <p:nvPr/>
        </p:nvSpPr>
        <p:spPr>
          <a:xfrm>
            <a:off x="1773744" y="4373051"/>
            <a:ext cx="89045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균일한 굴착깊이</a:t>
            </a:r>
          </a:p>
        </p:txBody>
      </p:sp>
      <p:sp>
        <p:nvSpPr>
          <p:cNvPr id="32" name="テキスト ボックス 1272">
            <a:extLst>
              <a:ext uri="{FF2B5EF4-FFF2-40B4-BE49-F238E27FC236}">
                <a16:creationId xmlns:a16="http://schemas.microsoft.com/office/drawing/2014/main" id="{2300DFBE-267E-4EEE-A585-82B046467EDD}"/>
              </a:ext>
            </a:extLst>
          </p:cNvPr>
          <p:cNvSpPr txBox="1"/>
          <p:nvPr/>
        </p:nvSpPr>
        <p:spPr>
          <a:xfrm>
            <a:off x="1773744" y="4525911"/>
            <a:ext cx="89258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 완료</a:t>
            </a:r>
          </a:p>
        </p:txBody>
      </p:sp>
      <p:sp>
        <p:nvSpPr>
          <p:cNvPr id="33" name="テキスト ボックス 1273">
            <a:extLst>
              <a:ext uri="{FF2B5EF4-FFF2-40B4-BE49-F238E27FC236}">
                <a16:creationId xmlns:a16="http://schemas.microsoft.com/office/drawing/2014/main" id="{DA0C4B82-4F1F-4343-B1E6-0A783F688AAC}"/>
              </a:ext>
            </a:extLst>
          </p:cNvPr>
          <p:cNvSpPr txBox="1"/>
          <p:nvPr/>
        </p:nvSpPr>
        <p:spPr>
          <a:xfrm>
            <a:off x="3006447" y="4490840"/>
            <a:ext cx="679122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 시작</a:t>
            </a:r>
          </a:p>
        </p:txBody>
      </p:sp>
      <p:sp>
        <p:nvSpPr>
          <p:cNvPr id="34" name="テキスト ボックス 1274">
            <a:extLst>
              <a:ext uri="{FF2B5EF4-FFF2-40B4-BE49-F238E27FC236}">
                <a16:creationId xmlns:a16="http://schemas.microsoft.com/office/drawing/2014/main" id="{B6021E59-AC39-48FB-B7D6-B04913A41125}"/>
              </a:ext>
            </a:extLst>
          </p:cNvPr>
          <p:cNvSpPr txBox="1"/>
          <p:nvPr/>
        </p:nvSpPr>
        <p:spPr>
          <a:xfrm>
            <a:off x="3658782" y="4511941"/>
            <a:ext cx="658696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적재 완료</a:t>
            </a:r>
          </a:p>
        </p:txBody>
      </p:sp>
      <p:sp>
        <p:nvSpPr>
          <p:cNvPr id="35" name="テキスト ボックス 1275">
            <a:extLst>
              <a:ext uri="{FF2B5EF4-FFF2-40B4-BE49-F238E27FC236}">
                <a16:creationId xmlns:a16="http://schemas.microsoft.com/office/drawing/2014/main" id="{FCB141CA-1243-4C37-9BDE-E9A31D756E93}"/>
              </a:ext>
            </a:extLst>
          </p:cNvPr>
          <p:cNvSpPr txBox="1"/>
          <p:nvPr/>
        </p:nvSpPr>
        <p:spPr>
          <a:xfrm>
            <a:off x="3860005" y="4364621"/>
            <a:ext cx="829571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균일한 굴착깊이</a:t>
            </a:r>
          </a:p>
        </p:txBody>
      </p:sp>
      <p:sp>
        <p:nvSpPr>
          <p:cNvPr id="36" name="テキスト ボックス 1276">
            <a:extLst>
              <a:ext uri="{FF2B5EF4-FFF2-40B4-BE49-F238E27FC236}">
                <a16:creationId xmlns:a16="http://schemas.microsoft.com/office/drawing/2014/main" id="{7CC2B987-C0F4-468A-83C9-8BC4242E50E5}"/>
              </a:ext>
            </a:extLst>
          </p:cNvPr>
          <p:cNvSpPr txBox="1"/>
          <p:nvPr/>
        </p:nvSpPr>
        <p:spPr>
          <a:xfrm>
            <a:off x="1939858" y="5342137"/>
            <a:ext cx="837909" cy="1547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균일한 굴착깊이</a:t>
            </a:r>
          </a:p>
        </p:txBody>
      </p:sp>
      <p:sp>
        <p:nvSpPr>
          <p:cNvPr id="37" name="テキスト ボックス 1277">
            <a:extLst>
              <a:ext uri="{FF2B5EF4-FFF2-40B4-BE49-F238E27FC236}">
                <a16:creationId xmlns:a16="http://schemas.microsoft.com/office/drawing/2014/main" id="{9FA41939-5636-4BDA-BBBF-C6B77A8650E1}"/>
              </a:ext>
            </a:extLst>
          </p:cNvPr>
          <p:cNvSpPr txBox="1"/>
          <p:nvPr/>
        </p:nvSpPr>
        <p:spPr>
          <a:xfrm>
            <a:off x="1295640" y="5527649"/>
            <a:ext cx="766241" cy="5338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내림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(sage) 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폭</a:t>
            </a:r>
          </a:p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올림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(age) 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폭</a:t>
            </a:r>
          </a:p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조작시간</a:t>
            </a:r>
          </a:p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에이프런 조작</a:t>
            </a:r>
          </a:p>
        </p:txBody>
      </p:sp>
      <p:sp>
        <p:nvSpPr>
          <p:cNvPr id="38" name="テキスト ボックス 1278">
            <a:extLst>
              <a:ext uri="{FF2B5EF4-FFF2-40B4-BE49-F238E27FC236}">
                <a16:creationId xmlns:a16="http://schemas.microsoft.com/office/drawing/2014/main" id="{03F40FE7-EA39-4191-96B6-3BB44A542F0D}"/>
              </a:ext>
            </a:extLst>
          </p:cNvPr>
          <p:cNvSpPr txBox="1"/>
          <p:nvPr/>
        </p:nvSpPr>
        <p:spPr>
          <a:xfrm>
            <a:off x="2137834" y="5713798"/>
            <a:ext cx="63993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적절히 한다</a:t>
            </a:r>
          </a:p>
        </p:txBody>
      </p:sp>
      <p:sp>
        <p:nvSpPr>
          <p:cNvPr id="39" name="テキスト ボックス 1279">
            <a:extLst>
              <a:ext uri="{FF2B5EF4-FFF2-40B4-BE49-F238E27FC236}">
                <a16:creationId xmlns:a16="http://schemas.microsoft.com/office/drawing/2014/main" id="{ECC1F51B-7CE2-4380-86D3-D997E6EFFA16}"/>
              </a:ext>
            </a:extLst>
          </p:cNvPr>
          <p:cNvSpPr txBox="1"/>
          <p:nvPr/>
        </p:nvSpPr>
        <p:spPr>
          <a:xfrm>
            <a:off x="4181400" y="5036852"/>
            <a:ext cx="1222450" cy="1140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볼을 너무 많이 올림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(age)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280">
            <a:extLst>
              <a:ext uri="{FF2B5EF4-FFF2-40B4-BE49-F238E27FC236}">
                <a16:creationId xmlns:a16="http://schemas.microsoft.com/office/drawing/2014/main" id="{AFCF15AC-EDF0-4DD9-9B2F-A76632C5A4A7}"/>
              </a:ext>
            </a:extLst>
          </p:cNvPr>
          <p:cNvSpPr txBox="1"/>
          <p:nvPr/>
        </p:nvSpPr>
        <p:spPr>
          <a:xfrm>
            <a:off x="3696327" y="5177361"/>
            <a:ext cx="1799598" cy="121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에이프런 앞에 토사를 너무 많이 쌓음</a:t>
            </a:r>
          </a:p>
        </p:txBody>
      </p:sp>
      <p:sp>
        <p:nvSpPr>
          <p:cNvPr id="41" name="テキスト ボックス 1281">
            <a:extLst>
              <a:ext uri="{FF2B5EF4-FFF2-40B4-BE49-F238E27FC236}">
                <a16:creationId xmlns:a16="http://schemas.microsoft.com/office/drawing/2014/main" id="{A4EC24F4-4966-41A5-82E1-9599D6981EF9}"/>
              </a:ext>
            </a:extLst>
          </p:cNvPr>
          <p:cNvSpPr txBox="1"/>
          <p:nvPr/>
        </p:nvSpPr>
        <p:spPr>
          <a:xfrm>
            <a:off x="3755229" y="5329140"/>
            <a:ext cx="1332727" cy="1247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굴착깊이가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 일정하지 않음</a:t>
            </a:r>
          </a:p>
        </p:txBody>
      </p:sp>
      <p:sp>
        <p:nvSpPr>
          <p:cNvPr id="42" name="テキスト ボックス 1282">
            <a:extLst>
              <a:ext uri="{FF2B5EF4-FFF2-40B4-BE49-F238E27FC236}">
                <a16:creationId xmlns:a16="http://schemas.microsoft.com/office/drawing/2014/main" id="{6B19C007-B7CD-4197-B84D-9D60053C0737}"/>
              </a:ext>
            </a:extLst>
          </p:cNvPr>
          <p:cNvSpPr txBox="1"/>
          <p:nvPr/>
        </p:nvSpPr>
        <p:spPr>
          <a:xfrm>
            <a:off x="3442074" y="5485772"/>
            <a:ext cx="1604292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내림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(sage) 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시기가 너무 빠름</a:t>
            </a:r>
          </a:p>
        </p:txBody>
      </p:sp>
      <p:sp>
        <p:nvSpPr>
          <p:cNvPr id="43" name="テキスト ボックス 1283">
            <a:extLst>
              <a:ext uri="{FF2B5EF4-FFF2-40B4-BE49-F238E27FC236}">
                <a16:creationId xmlns:a16="http://schemas.microsoft.com/office/drawing/2014/main" id="{BACE7077-8FD6-48A9-BA2F-1C85941934E5}"/>
              </a:ext>
            </a:extLst>
          </p:cNvPr>
          <p:cNvSpPr txBox="1"/>
          <p:nvPr/>
        </p:nvSpPr>
        <p:spPr>
          <a:xfrm>
            <a:off x="3246310" y="5634660"/>
            <a:ext cx="1747202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올림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(age) 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시기가 너무 늦음</a:t>
            </a:r>
          </a:p>
        </p:txBody>
      </p:sp>
      <p:sp>
        <p:nvSpPr>
          <p:cNvPr id="44" name="テキスト ボックス 1284">
            <a:extLst>
              <a:ext uri="{FF2B5EF4-FFF2-40B4-BE49-F238E27FC236}">
                <a16:creationId xmlns:a16="http://schemas.microsoft.com/office/drawing/2014/main" id="{CF789211-750B-467D-8FA6-78271D09C746}"/>
              </a:ext>
            </a:extLst>
          </p:cNvPr>
          <p:cNvSpPr txBox="1"/>
          <p:nvPr/>
        </p:nvSpPr>
        <p:spPr>
          <a:xfrm>
            <a:off x="3144864" y="5783505"/>
            <a:ext cx="1427136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볼 내림</a:t>
            </a:r>
            <a:r>
              <a:rPr lang="en-US" altLang="ko-KR" sz="800" kern="100" dirty="0">
                <a:effectLst/>
                <a:latin typeface="+mn-ea"/>
                <a:cs typeface="Times New Roman" panose="02020603050405020304" pitchFamily="18" charset="0"/>
              </a:rPr>
              <a:t>(sage) 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폭이 너무 큼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43885" y="353090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050" spc="-150" dirty="0">
                <a:solidFill>
                  <a:prstClr val="black"/>
                </a:solidFill>
                <a:latin typeface="+mn-ea"/>
              </a:rPr>
              <a:t>원심력으로 인해 바퀴가 빠지지 않도록 주의</a:t>
            </a:r>
          </a:p>
        </p:txBody>
      </p:sp>
    </p:spTree>
    <p:extLst>
      <p:ext uri="{BB962C8B-B14F-4D97-AF65-F5344CB8AC3E}">
        <p14:creationId xmlns:p14="http://schemas.microsoft.com/office/powerpoint/2010/main" val="1624010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n-ea"/>
                <a:ea typeface="+mn-ea"/>
              </a:rPr>
              <a:t>스크레이퍼</a:t>
            </a:r>
            <a:r>
              <a:rPr lang="en-US" altLang="ko" sz="2400">
                <a:latin typeface="+mn-ea"/>
                <a:ea typeface="+mn-ea"/>
              </a:rPr>
              <a:t>(</a:t>
            </a:r>
            <a:r>
              <a:rPr lang="ko" altLang="en-US" sz="2400">
                <a:latin typeface="+mn-ea"/>
                <a:ea typeface="+mn-ea"/>
              </a:rPr>
              <a:t>피견인식 스크레이퍼</a:t>
            </a:r>
            <a:r>
              <a:rPr lang="en-US" altLang="ko" sz="2400">
                <a:latin typeface="+mn-ea"/>
                <a:ea typeface="+mn-ea"/>
              </a:rPr>
              <a:t>)</a:t>
            </a:r>
            <a:endParaRPr kumimoji="1" lang="ko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o" altLang="en-US" sz="2000">
                <a:latin typeface="+mn-ea"/>
              </a:rPr>
              <a:t>기본조작은 주행에 관해서는 </a:t>
            </a:r>
            <a:r>
              <a:rPr lang="en-US" altLang="ko" sz="2000">
                <a:latin typeface="+mn-ea"/>
              </a:rPr>
              <a:t>6.1.1</a:t>
            </a:r>
            <a:r>
              <a:rPr lang="ko" altLang="en-US" sz="2000">
                <a:latin typeface="+mn-ea"/>
              </a:rPr>
              <a:t>의 불도저와 동일하다</a:t>
            </a:r>
            <a:r>
              <a:rPr lang="en-US" altLang="ko" sz="2000">
                <a:latin typeface="+mn-ea"/>
              </a:rPr>
              <a:t>.</a:t>
            </a:r>
            <a:endParaRPr lang="ko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569" y="45218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불도저 조작장치의 예시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150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85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75372" y="51861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피견인식 스크레이퍼의 작업 상황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823330"/>
            <a:ext cx="2857501" cy="26965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79" y="1732597"/>
            <a:ext cx="4814197" cy="34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6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n-ea"/>
                <a:ea typeface="+mn-ea"/>
              </a:rPr>
              <a:t>크롤러식 버력 적재기</a:t>
            </a:r>
            <a:endParaRPr kumimoji="1" lang="ko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o" altLang="en-US" sz="2000">
                <a:latin typeface="+mn-ea"/>
              </a:rPr>
              <a:t>크롤러식 버력 적재기는 주로 </a:t>
            </a:r>
            <a:r>
              <a:rPr lang="en-US" altLang="ko" sz="2000">
                <a:latin typeface="+mn-ea"/>
              </a:rPr>
              <a:t>6.1.2.</a:t>
            </a:r>
            <a:r>
              <a:rPr lang="ko" altLang="en-US" sz="2000">
                <a:latin typeface="+mn-ea"/>
              </a:rPr>
              <a:t>의 대형 트랙터 셔블과 긁어넣기식 로더가 있다</a:t>
            </a:r>
            <a:r>
              <a:rPr lang="en-US" altLang="ko" sz="2000">
                <a:latin typeface="+mn-ea"/>
              </a:rPr>
              <a:t>. </a:t>
            </a:r>
            <a:r>
              <a:rPr lang="ko" altLang="en-US" sz="2000">
                <a:latin typeface="+mn-ea"/>
              </a:rPr>
              <a:t>여기에서는 긁어넣기식 로더에 대해 설명한다</a:t>
            </a:r>
            <a:r>
              <a:rPr lang="en-US" altLang="ko" sz="2000">
                <a:latin typeface="+mn-ea"/>
              </a:rPr>
              <a:t>.</a:t>
            </a:r>
            <a:endParaRPr lang="ko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154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n-ea"/>
              </a:rPr>
              <a:t>86</a:t>
            </a:r>
            <a:r>
              <a:rPr lang="ko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53195" y="59100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" altLang="en-US" sz="1200">
                <a:solidFill>
                  <a:prstClr val="black"/>
                </a:solidFill>
                <a:latin typeface="+mn-ea"/>
              </a:rPr>
              <a:t>긁어넣기식 로더 조작장치의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083366"/>
            <a:ext cx="4343400" cy="3826640"/>
          </a:xfrm>
          <a:prstGeom prst="rect">
            <a:avLst/>
          </a:prstGeom>
        </p:spPr>
      </p:pic>
      <p:sp>
        <p:nvSpPr>
          <p:cNvPr id="7" name="テキスト ボックス 1285">
            <a:extLst>
              <a:ext uri="{FF2B5EF4-FFF2-40B4-BE49-F238E27FC236}">
                <a16:creationId xmlns:a16="http://schemas.microsoft.com/office/drawing/2014/main" id="{07DCC1D4-8AD2-4CA6-AAC4-EE97B74D884F}"/>
              </a:ext>
            </a:extLst>
          </p:cNvPr>
          <p:cNvSpPr txBox="1"/>
          <p:nvPr/>
        </p:nvSpPr>
        <p:spPr>
          <a:xfrm>
            <a:off x="2715633" y="2132899"/>
            <a:ext cx="1316141" cy="143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암 및 선회 조작</a:t>
            </a:r>
          </a:p>
        </p:txBody>
      </p:sp>
      <p:sp>
        <p:nvSpPr>
          <p:cNvPr id="8" name="テキスト ボックス 1286">
            <a:extLst>
              <a:ext uri="{FF2B5EF4-FFF2-40B4-BE49-F238E27FC236}">
                <a16:creationId xmlns:a16="http://schemas.microsoft.com/office/drawing/2014/main" id="{8F5587C5-0653-4C07-9BB5-2A04E7751150}"/>
              </a:ext>
            </a:extLst>
          </p:cNvPr>
          <p:cNvSpPr txBox="1"/>
          <p:nvPr/>
        </p:nvSpPr>
        <p:spPr>
          <a:xfrm>
            <a:off x="2435900" y="2946399"/>
            <a:ext cx="1171575" cy="2385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버킷 부분 세팅 및 컨베이어 상하 조작</a:t>
            </a:r>
          </a:p>
        </p:txBody>
      </p:sp>
      <p:sp>
        <p:nvSpPr>
          <p:cNvPr id="10" name="テキスト ボックス 1287">
            <a:extLst>
              <a:ext uri="{FF2B5EF4-FFF2-40B4-BE49-F238E27FC236}">
                <a16:creationId xmlns:a16="http://schemas.microsoft.com/office/drawing/2014/main" id="{9AC3EDC0-B6CE-4FDD-AA22-372A22D7E057}"/>
              </a:ext>
            </a:extLst>
          </p:cNvPr>
          <p:cNvSpPr txBox="1"/>
          <p:nvPr/>
        </p:nvSpPr>
        <p:spPr>
          <a:xfrm>
            <a:off x="5054175" y="2098165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크롤러</a:t>
            </a:r>
            <a:r>
              <a:rPr lang="en-US" altLang="ko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좌</a:t>
            </a:r>
            <a:r>
              <a:rPr lang="en-US" altLang="ko" sz="800" kern="10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조작</a:t>
            </a:r>
          </a:p>
        </p:txBody>
      </p:sp>
      <p:sp>
        <p:nvSpPr>
          <p:cNvPr id="12" name="テキスト ボックス 1288">
            <a:extLst>
              <a:ext uri="{FF2B5EF4-FFF2-40B4-BE49-F238E27FC236}">
                <a16:creationId xmlns:a16="http://schemas.microsoft.com/office/drawing/2014/main" id="{5493D9AC-BDFD-40A6-9153-6A212A1BF53E}"/>
              </a:ext>
            </a:extLst>
          </p:cNvPr>
          <p:cNvSpPr txBox="1"/>
          <p:nvPr/>
        </p:nvSpPr>
        <p:spPr>
          <a:xfrm>
            <a:off x="5216599" y="2303356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크롤러</a:t>
            </a:r>
            <a:r>
              <a:rPr lang="en-US" altLang="ko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우</a:t>
            </a:r>
            <a:r>
              <a:rPr lang="en-US" altLang="ko" sz="800" kern="100">
                <a:effectLst/>
                <a:latin typeface="+mn-ea"/>
                <a:cs typeface="Times New Roman" panose="02020603050405020304" pitchFamily="18" charset="0"/>
              </a:rPr>
              <a:t>) </a:t>
            </a:r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조작</a:t>
            </a:r>
          </a:p>
        </p:txBody>
      </p:sp>
      <p:sp>
        <p:nvSpPr>
          <p:cNvPr id="13" name="テキスト ボックス 1289">
            <a:extLst>
              <a:ext uri="{FF2B5EF4-FFF2-40B4-BE49-F238E27FC236}">
                <a16:creationId xmlns:a16="http://schemas.microsoft.com/office/drawing/2014/main" id="{A665BF0B-A40A-4FE2-B70D-1297DC7C710F}"/>
              </a:ext>
            </a:extLst>
          </p:cNvPr>
          <p:cNvSpPr txBox="1"/>
          <p:nvPr/>
        </p:nvSpPr>
        <p:spPr>
          <a:xfrm>
            <a:off x="5605017" y="2531720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붐 및 버킷 조작</a:t>
            </a:r>
          </a:p>
        </p:txBody>
      </p:sp>
      <p:sp>
        <p:nvSpPr>
          <p:cNvPr id="14" name="テキスト ボックス 1290">
            <a:extLst>
              <a:ext uri="{FF2B5EF4-FFF2-40B4-BE49-F238E27FC236}">
                <a16:creationId xmlns:a16="http://schemas.microsoft.com/office/drawing/2014/main" id="{5FC510A8-DF64-4503-844E-993D31936031}"/>
              </a:ext>
            </a:extLst>
          </p:cNvPr>
          <p:cNvSpPr txBox="1"/>
          <p:nvPr/>
        </p:nvSpPr>
        <p:spPr>
          <a:xfrm>
            <a:off x="4104725" y="4828732"/>
            <a:ext cx="777150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운전석</a:t>
            </a:r>
          </a:p>
        </p:txBody>
      </p:sp>
      <p:sp>
        <p:nvSpPr>
          <p:cNvPr id="15" name="テキスト ボックス 1291">
            <a:extLst>
              <a:ext uri="{FF2B5EF4-FFF2-40B4-BE49-F238E27FC236}">
                <a16:creationId xmlns:a16="http://schemas.microsoft.com/office/drawing/2014/main" id="{D45474B9-449E-4C2C-B799-23E481962A31}"/>
              </a:ext>
            </a:extLst>
          </p:cNvPr>
          <p:cNvSpPr txBox="1"/>
          <p:nvPr/>
        </p:nvSpPr>
        <p:spPr>
          <a:xfrm>
            <a:off x="2570553" y="5290477"/>
            <a:ext cx="940101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컨베이어 운전 조작</a:t>
            </a:r>
          </a:p>
        </p:txBody>
      </p:sp>
      <p:sp>
        <p:nvSpPr>
          <p:cNvPr id="16" name="テキスト ボックス 1292">
            <a:extLst>
              <a:ext uri="{FF2B5EF4-FFF2-40B4-BE49-F238E27FC236}">
                <a16:creationId xmlns:a16="http://schemas.microsoft.com/office/drawing/2014/main" id="{B8D417EE-31A8-4D98-82AF-F9BA82B71CB0}"/>
              </a:ext>
            </a:extLst>
          </p:cNvPr>
          <p:cNvSpPr txBox="1"/>
          <p:nvPr/>
        </p:nvSpPr>
        <p:spPr>
          <a:xfrm>
            <a:off x="5539292" y="5699570"/>
            <a:ext cx="940101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altLang="en-US" sz="800" kern="100">
                <a:effectLst/>
                <a:latin typeface="+mn-ea"/>
                <a:cs typeface="Times New Roman" panose="02020603050405020304" pitchFamily="18" charset="0"/>
              </a:rPr>
              <a:t>유압 인터록</a:t>
            </a:r>
          </a:p>
        </p:txBody>
      </p:sp>
    </p:spTree>
    <p:extLst>
      <p:ext uri="{BB962C8B-B14F-4D97-AF65-F5344CB8AC3E}">
        <p14:creationId xmlns:p14="http://schemas.microsoft.com/office/powerpoint/2010/main" val="2310187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87" y="1221545"/>
            <a:ext cx="3429996" cy="1499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차량계 건설기계의 이송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548" y="185683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돌기 부착 등판용구의 예시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23" y="4788264"/>
            <a:ext cx="2619375" cy="120015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28650" y="218774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적재기계의 질량과 등판용구의 관계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0993" y="274489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등판용구의 사용 예시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01019" y="4349347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적재 위치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81827" y="6061455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풋스톨의 사용 예시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68875" y="6061455"/>
            <a:ext cx="25265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트레일러에 고정하기 예시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157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88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1" y="2419451"/>
            <a:ext cx="3565312" cy="11094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55" y="1288978"/>
            <a:ext cx="3645088" cy="504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341" y="3140285"/>
            <a:ext cx="4028493" cy="11856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151" y="3528937"/>
            <a:ext cx="2671490" cy="2563650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23" name="テキスト ボックス 1294">
            <a:extLst>
              <a:ext uri="{FF2B5EF4-FFF2-40B4-BE49-F238E27FC236}">
                <a16:creationId xmlns:a16="http://schemas.microsoft.com/office/drawing/2014/main" id="{819F950F-F1FF-4087-BC46-8253DA6CFC93}"/>
              </a:ext>
            </a:extLst>
          </p:cNvPr>
          <p:cNvSpPr txBox="1"/>
          <p:nvPr/>
        </p:nvSpPr>
        <p:spPr>
          <a:xfrm>
            <a:off x="871287" y="2563415"/>
            <a:ext cx="972696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적재기계의 질량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(t)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295">
            <a:extLst>
              <a:ext uri="{FF2B5EF4-FFF2-40B4-BE49-F238E27FC236}">
                <a16:creationId xmlns:a16="http://schemas.microsoft.com/office/drawing/2014/main" id="{2B610F03-4C7C-42E4-BA03-76904F9A36A8}"/>
              </a:ext>
            </a:extLst>
          </p:cNvPr>
          <p:cNvSpPr txBox="1"/>
          <p:nvPr/>
        </p:nvSpPr>
        <p:spPr>
          <a:xfrm>
            <a:off x="2021232" y="2470657"/>
            <a:ext cx="1120390" cy="1364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등판용구의 사용 개수</a:t>
            </a:r>
          </a:p>
        </p:txBody>
      </p:sp>
      <p:sp>
        <p:nvSpPr>
          <p:cNvPr id="25" name="テキスト ボックス 1296">
            <a:extLst>
              <a:ext uri="{FF2B5EF4-FFF2-40B4-BE49-F238E27FC236}">
                <a16:creationId xmlns:a16="http://schemas.microsoft.com/office/drawing/2014/main" id="{F603AC81-4D63-49F4-9DFE-1D4C01AC03EC}"/>
              </a:ext>
            </a:extLst>
          </p:cNvPr>
          <p:cNvSpPr txBox="1"/>
          <p:nvPr/>
        </p:nvSpPr>
        <p:spPr>
          <a:xfrm>
            <a:off x="1930467" y="2668190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재질</a:t>
            </a:r>
          </a:p>
        </p:txBody>
      </p:sp>
      <p:sp>
        <p:nvSpPr>
          <p:cNvPr id="26" name="テキスト ボックス 1297">
            <a:extLst>
              <a:ext uri="{FF2B5EF4-FFF2-40B4-BE49-F238E27FC236}">
                <a16:creationId xmlns:a16="http://schemas.microsoft.com/office/drawing/2014/main" id="{16CBF98F-6084-4BA2-94D9-67E5B0CF825D}"/>
              </a:ext>
            </a:extLst>
          </p:cNvPr>
          <p:cNvSpPr txBox="1"/>
          <p:nvPr/>
        </p:nvSpPr>
        <p:spPr>
          <a:xfrm>
            <a:off x="1949517" y="2891500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spc="-150" dirty="0">
                <a:effectLst/>
                <a:latin typeface="+mn-ea"/>
                <a:cs typeface="Times New Roman" panose="02020603050405020304" pitchFamily="18" charset="0"/>
              </a:rPr>
              <a:t>알루미늄 합금</a:t>
            </a:r>
          </a:p>
        </p:txBody>
      </p:sp>
      <p:sp>
        <p:nvSpPr>
          <p:cNvPr id="27" name="テキスト ボックス 1298">
            <a:extLst>
              <a:ext uri="{FF2B5EF4-FFF2-40B4-BE49-F238E27FC236}">
                <a16:creationId xmlns:a16="http://schemas.microsoft.com/office/drawing/2014/main" id="{B77C69C2-25FE-4EAD-BF03-BDF91DAAA2AB}"/>
              </a:ext>
            </a:extLst>
          </p:cNvPr>
          <p:cNvSpPr txBox="1"/>
          <p:nvPr/>
        </p:nvSpPr>
        <p:spPr>
          <a:xfrm>
            <a:off x="1949517" y="3088082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spc="-150" dirty="0">
                <a:effectLst/>
                <a:latin typeface="+mn-ea"/>
                <a:cs typeface="Times New Roman" panose="02020603050405020304" pitchFamily="18" charset="0"/>
              </a:rPr>
              <a:t>알루미늄 합금</a:t>
            </a:r>
          </a:p>
        </p:txBody>
      </p:sp>
      <p:sp>
        <p:nvSpPr>
          <p:cNvPr id="28" name="テキスト ボックス 1299">
            <a:extLst>
              <a:ext uri="{FF2B5EF4-FFF2-40B4-BE49-F238E27FC236}">
                <a16:creationId xmlns:a16="http://schemas.microsoft.com/office/drawing/2014/main" id="{3ACE91DE-8EFE-458B-A22C-D2509C7A024F}"/>
              </a:ext>
            </a:extLst>
          </p:cNvPr>
          <p:cNvSpPr txBox="1"/>
          <p:nvPr/>
        </p:nvSpPr>
        <p:spPr>
          <a:xfrm>
            <a:off x="1949517" y="3308509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spc="-150" dirty="0">
                <a:effectLst/>
                <a:latin typeface="+mn-ea"/>
                <a:cs typeface="Times New Roman" panose="02020603050405020304" pitchFamily="18" charset="0"/>
              </a:rPr>
              <a:t>알루미늄 합금</a:t>
            </a:r>
          </a:p>
        </p:txBody>
      </p:sp>
      <p:sp>
        <p:nvSpPr>
          <p:cNvPr id="29" name="テキスト ボックス 1300">
            <a:extLst>
              <a:ext uri="{FF2B5EF4-FFF2-40B4-BE49-F238E27FC236}">
                <a16:creationId xmlns:a16="http://schemas.microsoft.com/office/drawing/2014/main" id="{DA2554DE-1BA5-47BA-8DAE-BE5DE08849AA}"/>
              </a:ext>
            </a:extLst>
          </p:cNvPr>
          <p:cNvSpPr txBox="1"/>
          <p:nvPr/>
        </p:nvSpPr>
        <p:spPr>
          <a:xfrm>
            <a:off x="2637856" y="2668190"/>
            <a:ext cx="417319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개수</a:t>
            </a:r>
          </a:p>
        </p:txBody>
      </p:sp>
      <p:sp>
        <p:nvSpPr>
          <p:cNvPr id="30" name="テキスト ボックス 1301">
            <a:extLst>
              <a:ext uri="{FF2B5EF4-FFF2-40B4-BE49-F238E27FC236}">
                <a16:creationId xmlns:a16="http://schemas.microsoft.com/office/drawing/2014/main" id="{D0A062A9-46B0-4A8C-B963-065939E02C40}"/>
              </a:ext>
            </a:extLst>
          </p:cNvPr>
          <p:cNvSpPr txBox="1"/>
          <p:nvPr/>
        </p:nvSpPr>
        <p:spPr>
          <a:xfrm>
            <a:off x="3238874" y="2477691"/>
            <a:ext cx="1098464" cy="3181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형상 치수</a:t>
            </a:r>
          </a:p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길이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폭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(mm)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302">
            <a:extLst>
              <a:ext uri="{FF2B5EF4-FFF2-40B4-BE49-F238E27FC236}">
                <a16:creationId xmlns:a16="http://schemas.microsoft.com/office/drawing/2014/main" id="{C9000CA6-CD0F-4358-95E3-D2032BD41B91}"/>
              </a:ext>
            </a:extLst>
          </p:cNvPr>
          <p:cNvSpPr txBox="1"/>
          <p:nvPr/>
        </p:nvSpPr>
        <p:spPr>
          <a:xfrm>
            <a:off x="5184146" y="1320982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트레일러 적재함</a:t>
            </a:r>
          </a:p>
        </p:txBody>
      </p:sp>
      <p:sp>
        <p:nvSpPr>
          <p:cNvPr id="32" name="テキスト ボックス 1303">
            <a:extLst>
              <a:ext uri="{FF2B5EF4-FFF2-40B4-BE49-F238E27FC236}">
                <a16:creationId xmlns:a16="http://schemas.microsoft.com/office/drawing/2014/main" id="{EC6BB558-A369-443D-B6C0-9AC6C312C505}"/>
              </a:ext>
            </a:extLst>
          </p:cNvPr>
          <p:cNvSpPr txBox="1"/>
          <p:nvPr/>
        </p:nvSpPr>
        <p:spPr>
          <a:xfrm>
            <a:off x="6603053" y="1699799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등판용구</a:t>
            </a:r>
          </a:p>
        </p:txBody>
      </p:sp>
      <p:sp>
        <p:nvSpPr>
          <p:cNvPr id="33" name="テキスト ボックス 1304">
            <a:extLst>
              <a:ext uri="{FF2B5EF4-FFF2-40B4-BE49-F238E27FC236}">
                <a16:creationId xmlns:a16="http://schemas.microsoft.com/office/drawing/2014/main" id="{06522158-28E0-4AA7-80A6-84325776F1D3}"/>
              </a:ext>
            </a:extLst>
          </p:cNvPr>
          <p:cNvSpPr txBox="1"/>
          <p:nvPr/>
        </p:nvSpPr>
        <p:spPr>
          <a:xfrm>
            <a:off x="5967736" y="2415267"/>
            <a:ext cx="36639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15</a:t>
            </a:r>
            <a:r>
              <a:rPr lang="en-US" altLang="ko-KR" sz="700" kern="100">
                <a:effectLst/>
                <a:latin typeface="+mn-ea"/>
                <a:cs typeface="Arial" panose="020B0604020202020204" pitchFamily="34" charset="0"/>
              </a:rPr>
              <a:t>°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 이하</a:t>
            </a:r>
          </a:p>
        </p:txBody>
      </p:sp>
      <p:sp>
        <p:nvSpPr>
          <p:cNvPr id="34" name="テキスト ボックス 1306">
            <a:extLst>
              <a:ext uri="{FF2B5EF4-FFF2-40B4-BE49-F238E27FC236}">
                <a16:creationId xmlns:a16="http://schemas.microsoft.com/office/drawing/2014/main" id="{FFABDBBD-1E20-44E3-A4A4-EE2F2DC4C60E}"/>
              </a:ext>
            </a:extLst>
          </p:cNvPr>
          <p:cNvSpPr txBox="1"/>
          <p:nvPr/>
        </p:nvSpPr>
        <p:spPr>
          <a:xfrm>
            <a:off x="4625972" y="3135909"/>
            <a:ext cx="1665956" cy="146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차량 적재함의 중심과 적재하는 기계의 중심선</a:t>
            </a:r>
          </a:p>
        </p:txBody>
      </p:sp>
      <p:sp>
        <p:nvSpPr>
          <p:cNvPr id="35" name="テキスト ボックス 1307">
            <a:extLst>
              <a:ext uri="{FF2B5EF4-FFF2-40B4-BE49-F238E27FC236}">
                <a16:creationId xmlns:a16="http://schemas.microsoft.com/office/drawing/2014/main" id="{7A9EF1A7-BCF4-46F5-ADCD-D28E9AE9C0E7}"/>
              </a:ext>
            </a:extLst>
          </p:cNvPr>
          <p:cNvSpPr txBox="1"/>
          <p:nvPr/>
        </p:nvSpPr>
        <p:spPr>
          <a:xfrm>
            <a:off x="6392226" y="3129289"/>
            <a:ext cx="35687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차량 적재함</a:t>
            </a:r>
          </a:p>
        </p:txBody>
      </p:sp>
      <p:sp>
        <p:nvSpPr>
          <p:cNvPr id="36" name="テキスト ボックス 1308">
            <a:extLst>
              <a:ext uri="{FF2B5EF4-FFF2-40B4-BE49-F238E27FC236}">
                <a16:creationId xmlns:a16="http://schemas.microsoft.com/office/drawing/2014/main" id="{679D58FE-0EAD-47BB-93BC-59CFA3F13A1B}"/>
              </a:ext>
            </a:extLst>
          </p:cNvPr>
          <p:cNvSpPr txBox="1"/>
          <p:nvPr/>
        </p:nvSpPr>
        <p:spPr>
          <a:xfrm>
            <a:off x="6799991" y="3161039"/>
            <a:ext cx="1310821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등판용구의 중심과 </a:t>
            </a:r>
            <a:r>
              <a:rPr lang="ko-KR" altLang="en-US" sz="600" kern="100" dirty="0" err="1">
                <a:effectLst/>
                <a:latin typeface="+mn-ea"/>
                <a:cs typeface="Times New Roman" panose="02020603050405020304" pitchFamily="18" charset="0"/>
              </a:rPr>
              <a:t>크롤러의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 중심선</a:t>
            </a:r>
          </a:p>
        </p:txBody>
      </p:sp>
      <p:sp>
        <p:nvSpPr>
          <p:cNvPr id="37" name="テキスト ボックス 1309">
            <a:extLst>
              <a:ext uri="{FF2B5EF4-FFF2-40B4-BE49-F238E27FC236}">
                <a16:creationId xmlns:a16="http://schemas.microsoft.com/office/drawing/2014/main" id="{B893F3EF-4C67-461B-AC77-08063201ED90}"/>
              </a:ext>
            </a:extLst>
          </p:cNvPr>
          <p:cNvSpPr txBox="1"/>
          <p:nvPr/>
        </p:nvSpPr>
        <p:spPr>
          <a:xfrm>
            <a:off x="6492838" y="4194762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등판용구</a:t>
            </a:r>
          </a:p>
        </p:txBody>
      </p:sp>
      <p:sp>
        <p:nvSpPr>
          <p:cNvPr id="38" name="テキスト ボックス 1310">
            <a:extLst>
              <a:ext uri="{FF2B5EF4-FFF2-40B4-BE49-F238E27FC236}">
                <a16:creationId xmlns:a16="http://schemas.microsoft.com/office/drawing/2014/main" id="{8E12DFD1-9E0D-4AE4-AFD7-2F3D75536882}"/>
              </a:ext>
            </a:extLst>
          </p:cNvPr>
          <p:cNvSpPr txBox="1"/>
          <p:nvPr/>
        </p:nvSpPr>
        <p:spPr>
          <a:xfrm>
            <a:off x="7003196" y="4187429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크롤러</a:t>
            </a:r>
          </a:p>
        </p:txBody>
      </p:sp>
      <p:sp>
        <p:nvSpPr>
          <p:cNvPr id="39" name="テキスト ボックス 1311">
            <a:extLst>
              <a:ext uri="{FF2B5EF4-FFF2-40B4-BE49-F238E27FC236}">
                <a16:creationId xmlns:a16="http://schemas.microsoft.com/office/drawing/2014/main" id="{381B230D-E2DA-4DA2-BD1E-A5D9A6A2770B}"/>
              </a:ext>
            </a:extLst>
          </p:cNvPr>
          <p:cNvSpPr txBox="1"/>
          <p:nvPr/>
        </p:nvSpPr>
        <p:spPr>
          <a:xfrm>
            <a:off x="5267279" y="4819557"/>
            <a:ext cx="883654" cy="171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풋스톨</a:t>
            </a:r>
          </a:p>
        </p:txBody>
      </p:sp>
      <p:sp>
        <p:nvSpPr>
          <p:cNvPr id="40" name="テキスト ボックス 1312">
            <a:extLst>
              <a:ext uri="{FF2B5EF4-FFF2-40B4-BE49-F238E27FC236}">
                <a16:creationId xmlns:a16="http://schemas.microsoft.com/office/drawing/2014/main" id="{9869B9C6-BE8C-43AE-B1F7-A0F382275448}"/>
              </a:ext>
            </a:extLst>
          </p:cNvPr>
          <p:cNvSpPr txBox="1"/>
          <p:nvPr/>
        </p:nvSpPr>
        <p:spPr>
          <a:xfrm>
            <a:off x="2706644" y="3570976"/>
            <a:ext cx="5473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유압 호스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(housu)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313">
            <a:extLst>
              <a:ext uri="{FF2B5EF4-FFF2-40B4-BE49-F238E27FC236}">
                <a16:creationId xmlns:a16="http://schemas.microsoft.com/office/drawing/2014/main" id="{A8563E07-EFCB-4AB7-A4AB-D5C3986C85F6}"/>
              </a:ext>
            </a:extLst>
          </p:cNvPr>
          <p:cNvSpPr txBox="1"/>
          <p:nvPr/>
        </p:nvSpPr>
        <p:spPr>
          <a:xfrm>
            <a:off x="1664114" y="4669852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타이어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스토퍼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314">
            <a:extLst>
              <a:ext uri="{FF2B5EF4-FFF2-40B4-BE49-F238E27FC236}">
                <a16:creationId xmlns:a16="http://schemas.microsoft.com/office/drawing/2014/main" id="{0EC203EF-ED8C-47C5-90FF-857C53AB6FC7}"/>
              </a:ext>
            </a:extLst>
          </p:cNvPr>
          <p:cNvSpPr txBox="1"/>
          <p:nvPr/>
        </p:nvSpPr>
        <p:spPr>
          <a:xfrm>
            <a:off x="2127042" y="4670824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와이어 로프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1315">
            <a:extLst>
              <a:ext uri="{FF2B5EF4-FFF2-40B4-BE49-F238E27FC236}">
                <a16:creationId xmlns:a16="http://schemas.microsoft.com/office/drawing/2014/main" id="{66099627-BE5C-4011-86D5-77807BFCE3E3}"/>
              </a:ext>
            </a:extLst>
          </p:cNvPr>
          <p:cNvSpPr txBox="1"/>
          <p:nvPr/>
        </p:nvSpPr>
        <p:spPr>
          <a:xfrm>
            <a:off x="2341037" y="4679530"/>
            <a:ext cx="46865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완화재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(ate mono)</a:t>
            </a:r>
            <a:endParaRPr lang="ko-KR" altLang="en-US" sz="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완충재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400" kern="100" dirty="0" err="1">
                <a:effectLst/>
                <a:latin typeface="+mn-ea"/>
                <a:cs typeface="Times New Roman" panose="02020603050405020304" pitchFamily="18" charset="0"/>
              </a:rPr>
              <a:t>yawara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))</a:t>
            </a:r>
            <a:endParaRPr lang="ko-KR" altLang="en-US" sz="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1316">
            <a:extLst>
              <a:ext uri="{FF2B5EF4-FFF2-40B4-BE49-F238E27FC236}">
                <a16:creationId xmlns:a16="http://schemas.microsoft.com/office/drawing/2014/main" id="{2B968603-AF1B-43AF-A0C4-CCBA956594F4}"/>
              </a:ext>
            </a:extLst>
          </p:cNvPr>
          <p:cNvSpPr txBox="1"/>
          <p:nvPr/>
        </p:nvSpPr>
        <p:spPr>
          <a:xfrm>
            <a:off x="2809692" y="4690173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와이어 로프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317">
            <a:extLst>
              <a:ext uri="{FF2B5EF4-FFF2-40B4-BE49-F238E27FC236}">
                <a16:creationId xmlns:a16="http://schemas.microsoft.com/office/drawing/2014/main" id="{A7E21FA2-90E9-4F66-9AB6-8E71133A85F6}"/>
              </a:ext>
            </a:extLst>
          </p:cNvPr>
          <p:cNvSpPr txBox="1"/>
          <p:nvPr/>
        </p:nvSpPr>
        <p:spPr>
          <a:xfrm>
            <a:off x="2958739" y="4600416"/>
            <a:ext cx="29527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타이어 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스토퍼</a:t>
            </a:r>
            <a:endParaRPr lang="ko-KR" altLang="en-US" sz="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318">
            <a:extLst>
              <a:ext uri="{FF2B5EF4-FFF2-40B4-BE49-F238E27FC236}">
                <a16:creationId xmlns:a16="http://schemas.microsoft.com/office/drawing/2014/main" id="{6FC5D4D0-965E-482F-9B2B-73F3BD53C750}"/>
              </a:ext>
            </a:extLst>
          </p:cNvPr>
          <p:cNvSpPr txBox="1"/>
          <p:nvPr/>
        </p:nvSpPr>
        <p:spPr>
          <a:xfrm>
            <a:off x="3201194" y="4621470"/>
            <a:ext cx="304800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레버 블록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319">
            <a:extLst>
              <a:ext uri="{FF2B5EF4-FFF2-40B4-BE49-F238E27FC236}">
                <a16:creationId xmlns:a16="http://schemas.microsoft.com/office/drawing/2014/main" id="{3B97CADC-B393-47C6-8402-2E9004C8D097}"/>
              </a:ext>
            </a:extLst>
          </p:cNvPr>
          <p:cNvSpPr txBox="1"/>
          <p:nvPr/>
        </p:nvSpPr>
        <p:spPr>
          <a:xfrm>
            <a:off x="3497188" y="4624654"/>
            <a:ext cx="23812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침목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1320">
            <a:extLst>
              <a:ext uri="{FF2B5EF4-FFF2-40B4-BE49-F238E27FC236}">
                <a16:creationId xmlns:a16="http://schemas.microsoft.com/office/drawing/2014/main" id="{0BFE13E9-92C6-4B5A-8A1A-292F776B971E}"/>
              </a:ext>
            </a:extLst>
          </p:cNvPr>
          <p:cNvSpPr txBox="1"/>
          <p:nvPr/>
        </p:nvSpPr>
        <p:spPr>
          <a:xfrm>
            <a:off x="3198654" y="5892071"/>
            <a:ext cx="35567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레버 블록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1321">
            <a:extLst>
              <a:ext uri="{FF2B5EF4-FFF2-40B4-BE49-F238E27FC236}">
                <a16:creationId xmlns:a16="http://schemas.microsoft.com/office/drawing/2014/main" id="{08444C62-730E-4590-83F4-CC5D5FB86B57}"/>
              </a:ext>
            </a:extLst>
          </p:cNvPr>
          <p:cNvSpPr txBox="1"/>
          <p:nvPr/>
        </p:nvSpPr>
        <p:spPr>
          <a:xfrm>
            <a:off x="2835345" y="5854190"/>
            <a:ext cx="395119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완화재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(ate mono)</a:t>
            </a:r>
            <a:endParaRPr lang="ko-KR" altLang="en-US" sz="4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완충재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400" kern="100" dirty="0" err="1">
                <a:effectLst/>
                <a:latin typeface="+mn-ea"/>
                <a:cs typeface="Times New Roman" panose="02020603050405020304" pitchFamily="18" charset="0"/>
              </a:rPr>
              <a:t>yawara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))</a:t>
            </a:r>
            <a:endParaRPr lang="ko-KR" altLang="en-US" sz="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1322">
            <a:extLst>
              <a:ext uri="{FF2B5EF4-FFF2-40B4-BE49-F238E27FC236}">
                <a16:creationId xmlns:a16="http://schemas.microsoft.com/office/drawing/2014/main" id="{2F77D5BA-8D79-4FCE-8759-007EADA8F756}"/>
              </a:ext>
            </a:extLst>
          </p:cNvPr>
          <p:cNvSpPr txBox="1"/>
          <p:nvPr/>
        </p:nvSpPr>
        <p:spPr>
          <a:xfrm>
            <a:off x="2341037" y="5909385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타이어 스토퍼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1323">
            <a:extLst>
              <a:ext uri="{FF2B5EF4-FFF2-40B4-BE49-F238E27FC236}">
                <a16:creationId xmlns:a16="http://schemas.microsoft.com/office/drawing/2014/main" id="{DC250ED2-72A2-409C-B5CC-9AF4850C0E58}"/>
              </a:ext>
            </a:extLst>
          </p:cNvPr>
          <p:cNvSpPr txBox="1"/>
          <p:nvPr/>
        </p:nvSpPr>
        <p:spPr>
          <a:xfrm>
            <a:off x="1899464" y="5938574"/>
            <a:ext cx="441574" cy="1133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와이어 로프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1324">
            <a:extLst>
              <a:ext uri="{FF2B5EF4-FFF2-40B4-BE49-F238E27FC236}">
                <a16:creationId xmlns:a16="http://schemas.microsoft.com/office/drawing/2014/main" id="{D15E2934-F736-4218-AD8C-B996C155E257}"/>
              </a:ext>
            </a:extLst>
          </p:cNvPr>
          <p:cNvSpPr txBox="1"/>
          <p:nvPr/>
        </p:nvSpPr>
        <p:spPr>
          <a:xfrm>
            <a:off x="3436943" y="5815588"/>
            <a:ext cx="480695" cy="85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와이어 로프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1325">
            <a:extLst>
              <a:ext uri="{FF2B5EF4-FFF2-40B4-BE49-F238E27FC236}">
                <a16:creationId xmlns:a16="http://schemas.microsoft.com/office/drawing/2014/main" id="{5D577D24-77A1-4936-A3B3-A5AB0FB1807B}"/>
              </a:ext>
            </a:extLst>
          </p:cNvPr>
          <p:cNvSpPr txBox="1"/>
          <p:nvPr/>
        </p:nvSpPr>
        <p:spPr>
          <a:xfrm>
            <a:off x="1368875" y="5014164"/>
            <a:ext cx="11049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블레이드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배토판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 U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프레임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7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7</a:t>
            </a:r>
            <a:r>
              <a:rPr lang="ko" altLang="en-US" sz="3200">
                <a:latin typeface="+mn-ea"/>
                <a:ea typeface="+mn-ea"/>
              </a:rPr>
              <a:t>장 차량계 건설기계의 점검</a:t>
            </a:r>
            <a:r>
              <a:rPr lang="en-US" altLang="ko" sz="3200">
                <a:latin typeface="+mn-ea"/>
                <a:ea typeface="+mn-ea"/>
              </a:rPr>
              <a:t>·</a:t>
            </a:r>
            <a:r>
              <a:rPr lang="ko" altLang="en-US" sz="3200">
                <a:latin typeface="+mn-ea"/>
                <a:ea typeface="+mn-ea"/>
              </a:rPr>
              <a:t>정비</a:t>
            </a:r>
            <a:endParaRPr kumimoji="1" lang="ko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2406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99897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관련 법령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일반적인 주의사항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55504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3520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관련 법령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96428" y="367523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en-US" altLang="ko-KR" sz="1200">
                <a:solidFill>
                  <a:prstClr val="black"/>
                </a:solidFill>
                <a:latin typeface="+mn-ea"/>
              </a:rPr>
              <a:t>※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법령에는 정해져 있지 않지만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점검 결과는 기계가 가동하고 있는 동안 보관하는 것이 바람직하다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.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07619" y="5967152"/>
            <a:ext cx="26183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점검 등의 유의점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43963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163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53" y="1549341"/>
            <a:ext cx="5518494" cy="21754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11" y="4037428"/>
            <a:ext cx="4520139" cy="19869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19882" y="5869674"/>
            <a:ext cx="406011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100" dirty="0" err="1">
                <a:solidFill>
                  <a:prstClr val="black"/>
                </a:solidFill>
                <a:latin typeface="+mn-ea"/>
              </a:rPr>
              <a:t>점검시</a:t>
            </a:r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 등에 출입금지</a:t>
            </a:r>
          </a:p>
          <a:p>
            <a:pPr algn="ctr" rtl="0"/>
            <a:r>
              <a:rPr lang="en-US" altLang="ko-KR" sz="11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100" dirty="0" err="1">
                <a:solidFill>
                  <a:prstClr val="black"/>
                </a:solidFill>
                <a:latin typeface="+mn-ea"/>
              </a:rPr>
              <a:t>건설업노동재해방지협회</a:t>
            </a:r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 통일안전표지 </a:t>
            </a:r>
            <a:r>
              <a:rPr lang="en-US" altLang="ko-KR" sz="1100" dirty="0">
                <a:solidFill>
                  <a:prstClr val="black"/>
                </a:solidFill>
                <a:latin typeface="+mn-ea"/>
              </a:rPr>
              <a:t>~</a:t>
            </a:r>
            <a:r>
              <a:rPr lang="ko-KR" altLang="en-US" sz="1100" dirty="0">
                <a:solidFill>
                  <a:prstClr val="black"/>
                </a:solidFill>
                <a:latin typeface="+mn-ea"/>
              </a:rPr>
              <a:t>외국어 표시 예시</a:t>
            </a:r>
            <a:r>
              <a:rPr lang="en-US" altLang="ko-KR" sz="1100" dirty="0">
                <a:solidFill>
                  <a:prstClr val="black"/>
                </a:solidFill>
                <a:latin typeface="+mn-ea"/>
              </a:rPr>
              <a:t>~)</a:t>
            </a:r>
            <a:endParaRPr lang="ko-KR" altLang="en-US" sz="11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67" y="3962600"/>
            <a:ext cx="1124343" cy="19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96">
            <a:extLst>
              <a:ext uri="{FF2B5EF4-FFF2-40B4-BE49-F238E27FC236}">
                <a16:creationId xmlns:a16="http://schemas.microsoft.com/office/drawing/2014/main" id="{1BEA6968-B037-4A5B-8602-038E80F62AC3}"/>
              </a:ext>
            </a:extLst>
          </p:cNvPr>
          <p:cNvSpPr txBox="1"/>
          <p:nvPr/>
        </p:nvSpPr>
        <p:spPr>
          <a:xfrm>
            <a:off x="2020325" y="1645328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점검 검사 구분</a:t>
            </a:r>
          </a:p>
        </p:txBody>
      </p:sp>
      <p:sp>
        <p:nvSpPr>
          <p:cNvPr id="13" name="テキスト ボックス 1197">
            <a:extLst>
              <a:ext uri="{FF2B5EF4-FFF2-40B4-BE49-F238E27FC236}">
                <a16:creationId xmlns:a16="http://schemas.microsoft.com/office/drawing/2014/main" id="{8C6A1F8F-FEB1-4494-8BDC-9160D2D44E79}"/>
              </a:ext>
            </a:extLst>
          </p:cNvPr>
          <p:cNvSpPr txBox="1"/>
          <p:nvPr/>
        </p:nvSpPr>
        <p:spPr>
          <a:xfrm>
            <a:off x="3113704" y="1636786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조문</a:t>
            </a:r>
          </a:p>
        </p:txBody>
      </p:sp>
      <p:sp>
        <p:nvSpPr>
          <p:cNvPr id="15" name="テキスト ボックス 1198">
            <a:extLst>
              <a:ext uri="{FF2B5EF4-FFF2-40B4-BE49-F238E27FC236}">
                <a16:creationId xmlns:a16="http://schemas.microsoft.com/office/drawing/2014/main" id="{D4260A41-F864-4BBA-94DB-D3C89583701C}"/>
              </a:ext>
            </a:extLst>
          </p:cNvPr>
          <p:cNvSpPr txBox="1"/>
          <p:nvPr/>
        </p:nvSpPr>
        <p:spPr>
          <a:xfrm>
            <a:off x="4230078" y="1638358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실시하는 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자격</a:t>
            </a:r>
          </a:p>
        </p:txBody>
      </p:sp>
      <p:sp>
        <p:nvSpPr>
          <p:cNvPr id="16" name="テキスト ボックス 1199">
            <a:extLst>
              <a:ext uri="{FF2B5EF4-FFF2-40B4-BE49-F238E27FC236}">
                <a16:creationId xmlns:a16="http://schemas.microsoft.com/office/drawing/2014/main" id="{2EEE54C7-95D0-43F6-847A-B72A38A8DA5C}"/>
              </a:ext>
            </a:extLst>
          </p:cNvPr>
          <p:cNvSpPr txBox="1"/>
          <p:nvPr/>
        </p:nvSpPr>
        <p:spPr>
          <a:xfrm>
            <a:off x="5772778" y="1626278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 등의 보관기간</a:t>
            </a:r>
          </a:p>
        </p:txBody>
      </p:sp>
      <p:sp>
        <p:nvSpPr>
          <p:cNvPr id="18" name="テキスト ボックス 1200">
            <a:extLst>
              <a:ext uri="{FF2B5EF4-FFF2-40B4-BE49-F238E27FC236}">
                <a16:creationId xmlns:a16="http://schemas.microsoft.com/office/drawing/2014/main" id="{1FCDBD7F-AF95-49A4-B12D-7D43A2CF077D}"/>
              </a:ext>
            </a:extLst>
          </p:cNvPr>
          <p:cNvSpPr txBox="1"/>
          <p:nvPr/>
        </p:nvSpPr>
        <p:spPr>
          <a:xfrm>
            <a:off x="1907526" y="1970774"/>
            <a:ext cx="989546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작업 시작 전 점검</a:t>
            </a:r>
          </a:p>
        </p:txBody>
      </p:sp>
      <p:sp>
        <p:nvSpPr>
          <p:cNvPr id="19" name="テキスト ボックス 1201">
            <a:extLst>
              <a:ext uri="{FF2B5EF4-FFF2-40B4-BE49-F238E27FC236}">
                <a16:creationId xmlns:a16="http://schemas.microsoft.com/office/drawing/2014/main" id="{CFDFACAF-43C8-4827-A624-0BCEE44A9375}"/>
              </a:ext>
            </a:extLst>
          </p:cNvPr>
          <p:cNvSpPr txBox="1"/>
          <p:nvPr/>
        </p:nvSpPr>
        <p:spPr>
          <a:xfrm>
            <a:off x="1932047" y="2365177"/>
            <a:ext cx="914868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정기 자가검사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teiki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jishu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n-ea"/>
                <a:cs typeface="Times New Roman" panose="02020603050405020304" pitchFamily="18" charset="0"/>
              </a:rPr>
              <a:t>kensa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월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회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202">
            <a:extLst>
              <a:ext uri="{FF2B5EF4-FFF2-40B4-BE49-F238E27FC236}">
                <a16:creationId xmlns:a16="http://schemas.microsoft.com/office/drawing/2014/main" id="{AE7C4FD7-75D6-4045-8ABE-11C373F9DE9C}"/>
              </a:ext>
            </a:extLst>
          </p:cNvPr>
          <p:cNvSpPr txBox="1"/>
          <p:nvPr/>
        </p:nvSpPr>
        <p:spPr>
          <a:xfrm>
            <a:off x="1984174" y="3128483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특수 자가검사</a:t>
            </a:r>
          </a:p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연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회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203">
            <a:extLst>
              <a:ext uri="{FF2B5EF4-FFF2-40B4-BE49-F238E27FC236}">
                <a16:creationId xmlns:a16="http://schemas.microsoft.com/office/drawing/2014/main" id="{7916B50C-CE7F-464D-ACE8-3B5A33DB0583}"/>
              </a:ext>
            </a:extLst>
          </p:cNvPr>
          <p:cNvSpPr txBox="1"/>
          <p:nvPr/>
        </p:nvSpPr>
        <p:spPr>
          <a:xfrm>
            <a:off x="3036319" y="1871158"/>
            <a:ext cx="914868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170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3" name="テキスト ボックス 1204">
            <a:extLst>
              <a:ext uri="{FF2B5EF4-FFF2-40B4-BE49-F238E27FC236}">
                <a16:creationId xmlns:a16="http://schemas.microsoft.com/office/drawing/2014/main" id="{CB38817F-0351-4D07-BF42-96FEDF9000C6}"/>
              </a:ext>
            </a:extLst>
          </p:cNvPr>
          <p:cNvSpPr txBox="1"/>
          <p:nvPr/>
        </p:nvSpPr>
        <p:spPr>
          <a:xfrm>
            <a:off x="3035049" y="2334512"/>
            <a:ext cx="914868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168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5" name="テキスト ボックス 1205">
            <a:extLst>
              <a:ext uri="{FF2B5EF4-FFF2-40B4-BE49-F238E27FC236}">
                <a16:creationId xmlns:a16="http://schemas.microsoft.com/office/drawing/2014/main" id="{2E0092FF-1359-45AB-AEEE-C8BC14C3C0D4}"/>
              </a:ext>
            </a:extLst>
          </p:cNvPr>
          <p:cNvSpPr txBox="1"/>
          <p:nvPr/>
        </p:nvSpPr>
        <p:spPr>
          <a:xfrm>
            <a:off x="2991846" y="2941339"/>
            <a:ext cx="1080435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노동안전위생규칙</a:t>
            </a:r>
            <a:endParaRPr lang="en-US" altLang="ko-KR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            167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　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   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조의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           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6" name="テキスト ボックス 1206">
            <a:extLst>
              <a:ext uri="{FF2B5EF4-FFF2-40B4-BE49-F238E27FC236}">
                <a16:creationId xmlns:a16="http://schemas.microsoft.com/office/drawing/2014/main" id="{73D9536C-6DE1-4577-B775-3D935564C035}"/>
              </a:ext>
            </a:extLst>
          </p:cNvPr>
          <p:cNvSpPr txBox="1"/>
          <p:nvPr/>
        </p:nvSpPr>
        <p:spPr>
          <a:xfrm>
            <a:off x="4133649" y="1979916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운전자</a:t>
            </a:r>
          </a:p>
        </p:txBody>
      </p:sp>
      <p:sp>
        <p:nvSpPr>
          <p:cNvPr id="27" name="テキスト ボックス 1207">
            <a:extLst>
              <a:ext uri="{FF2B5EF4-FFF2-40B4-BE49-F238E27FC236}">
                <a16:creationId xmlns:a16="http://schemas.microsoft.com/office/drawing/2014/main" id="{B80D4790-7835-4E6A-9827-23ADE5F2FBE9}"/>
              </a:ext>
            </a:extLst>
          </p:cNvPr>
          <p:cNvSpPr txBox="1"/>
          <p:nvPr/>
        </p:nvSpPr>
        <p:spPr>
          <a:xfrm>
            <a:off x="4133649" y="2398644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사업자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안전관리자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가 지명한 자</a:t>
            </a:r>
          </a:p>
        </p:txBody>
      </p:sp>
      <p:sp>
        <p:nvSpPr>
          <p:cNvPr id="28" name="テキスト ボックス 1208">
            <a:extLst>
              <a:ext uri="{FF2B5EF4-FFF2-40B4-BE49-F238E27FC236}">
                <a16:creationId xmlns:a16="http://schemas.microsoft.com/office/drawing/2014/main" id="{6BA18965-1516-4011-B41D-DA37B1426A2B}"/>
              </a:ext>
            </a:extLst>
          </p:cNvPr>
          <p:cNvSpPr txBox="1"/>
          <p:nvPr/>
        </p:nvSpPr>
        <p:spPr>
          <a:xfrm>
            <a:off x="4148890" y="3123043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사업 내 검사자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검사업체 검사자</a:t>
            </a:r>
          </a:p>
        </p:txBody>
      </p:sp>
      <p:sp>
        <p:nvSpPr>
          <p:cNvPr id="29" name="テキスト ボックス 1209">
            <a:extLst>
              <a:ext uri="{FF2B5EF4-FFF2-40B4-BE49-F238E27FC236}">
                <a16:creationId xmlns:a16="http://schemas.microsoft.com/office/drawing/2014/main" id="{40568F28-C60A-451B-B1DF-04BB68D1A9BE}"/>
              </a:ext>
            </a:extLst>
          </p:cNvPr>
          <p:cNvSpPr txBox="1"/>
          <p:nvPr/>
        </p:nvSpPr>
        <p:spPr>
          <a:xfrm>
            <a:off x="5493819" y="1872705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900" kern="100" baseline="30000" dirty="0">
                <a:effectLst/>
                <a:latin typeface="+mn-ea"/>
                <a:cs typeface="Times New Roman" panose="02020603050405020304" pitchFamily="18" charset="0"/>
              </a:rPr>
              <a:t>※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점검표를 기계가 가동하고 있는 동안</a:t>
            </a:r>
          </a:p>
        </p:txBody>
      </p:sp>
      <p:sp>
        <p:nvSpPr>
          <p:cNvPr id="30" name="テキスト ボックス 1210">
            <a:extLst>
              <a:ext uri="{FF2B5EF4-FFF2-40B4-BE49-F238E27FC236}">
                <a16:creationId xmlns:a16="http://schemas.microsoft.com/office/drawing/2014/main" id="{FAD2F658-C57E-4B36-9A93-92BE499B2199}"/>
              </a:ext>
            </a:extLst>
          </p:cNvPr>
          <p:cNvSpPr txBox="1"/>
          <p:nvPr/>
        </p:nvSpPr>
        <p:spPr>
          <a:xfrm>
            <a:off x="5496699" y="2506950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년간</a:t>
            </a:r>
          </a:p>
        </p:txBody>
      </p:sp>
      <p:sp>
        <p:nvSpPr>
          <p:cNvPr id="31" name="テキスト ボックス 1211">
            <a:extLst>
              <a:ext uri="{FF2B5EF4-FFF2-40B4-BE49-F238E27FC236}">
                <a16:creationId xmlns:a16="http://schemas.microsoft.com/office/drawing/2014/main" id="{A8699A06-CDD6-479E-97D5-C06F0DF31FB6}"/>
              </a:ext>
            </a:extLst>
          </p:cNvPr>
          <p:cNvSpPr txBox="1"/>
          <p:nvPr/>
        </p:nvSpPr>
        <p:spPr>
          <a:xfrm>
            <a:off x="5474770" y="3120659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년간</a:t>
            </a:r>
          </a:p>
          <a:p>
            <a:pPr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검사필 표시 부착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일상점검</a:t>
            </a:r>
            <a:r>
              <a:rPr lang="en-US" altLang="ko-KR" sz="2400">
                <a:latin typeface="+mn-ea"/>
                <a:ea typeface="+mn-ea"/>
              </a:rPr>
              <a:t>(nichijou tenken) </a:t>
            </a:r>
            <a:r>
              <a:rPr lang="ko-KR" altLang="en-US" sz="2400">
                <a:latin typeface="+mn-ea"/>
                <a:ea typeface="+mn-ea"/>
              </a:rPr>
              <a:t>요령  엔진 시동 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작동유의 외관에 의한 판별법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8344" y="4185856"/>
            <a:ext cx="53144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점검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보충 시 자세의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071897"/>
            <a:ext cx="4771159" cy="115707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9104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전기 계통을 정비할 때는 배터리의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(-)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단자를 떼어 놓는다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164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4" y="1599579"/>
            <a:ext cx="4400552" cy="15255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998" y="3103698"/>
            <a:ext cx="2636789" cy="1471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638429" y="4521881"/>
            <a:ext cx="2821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타이어의 점검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0" y="4570046"/>
            <a:ext cx="3248768" cy="141613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39956" y="5016846"/>
            <a:ext cx="1122218" cy="750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6" name="テキスト ボックス 1326">
            <a:extLst>
              <a:ext uri="{FF2B5EF4-FFF2-40B4-BE49-F238E27FC236}">
                <a16:creationId xmlns:a16="http://schemas.microsoft.com/office/drawing/2014/main" id="{9E0BFEE4-3849-4EB2-841A-A510FF34756C}"/>
              </a:ext>
            </a:extLst>
          </p:cNvPr>
          <p:cNvSpPr txBox="1"/>
          <p:nvPr/>
        </p:nvSpPr>
        <p:spPr>
          <a:xfrm>
            <a:off x="2512158" y="1696404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외관</a:t>
            </a:r>
          </a:p>
        </p:txBody>
      </p:sp>
      <p:sp>
        <p:nvSpPr>
          <p:cNvPr id="18" name="テキスト ボックス 1327">
            <a:extLst>
              <a:ext uri="{FF2B5EF4-FFF2-40B4-BE49-F238E27FC236}">
                <a16:creationId xmlns:a16="http://schemas.microsoft.com/office/drawing/2014/main" id="{C361BD47-D7F5-4008-9C44-4C3210B6C6E9}"/>
              </a:ext>
            </a:extLst>
          </p:cNvPr>
          <p:cNvSpPr txBox="1"/>
          <p:nvPr/>
        </p:nvSpPr>
        <p:spPr>
          <a:xfrm>
            <a:off x="4203171" y="1693709"/>
            <a:ext cx="610448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냄새</a:t>
            </a:r>
          </a:p>
        </p:txBody>
      </p:sp>
      <p:sp>
        <p:nvSpPr>
          <p:cNvPr id="19" name="テキスト ボックス 1328">
            <a:extLst>
              <a:ext uri="{FF2B5EF4-FFF2-40B4-BE49-F238E27FC236}">
                <a16:creationId xmlns:a16="http://schemas.microsoft.com/office/drawing/2014/main" id="{643167CF-9369-4FB8-912E-C451A9D75DBA}"/>
              </a:ext>
            </a:extLst>
          </p:cNvPr>
          <p:cNvSpPr txBox="1"/>
          <p:nvPr/>
        </p:nvSpPr>
        <p:spPr>
          <a:xfrm>
            <a:off x="4940830" y="168180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원인</a:t>
            </a:r>
          </a:p>
        </p:txBody>
      </p:sp>
      <p:sp>
        <p:nvSpPr>
          <p:cNvPr id="20" name="テキスト ボックス 1329">
            <a:extLst>
              <a:ext uri="{FF2B5EF4-FFF2-40B4-BE49-F238E27FC236}">
                <a16:creationId xmlns:a16="http://schemas.microsoft.com/office/drawing/2014/main" id="{844E9833-70D4-4DB2-8FE6-636845C13731}"/>
              </a:ext>
            </a:extLst>
          </p:cNvPr>
          <p:cNvSpPr txBox="1"/>
          <p:nvPr/>
        </p:nvSpPr>
        <p:spPr>
          <a:xfrm>
            <a:off x="2535652" y="1999449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유백색으로 변했다</a:t>
            </a:r>
          </a:p>
        </p:txBody>
      </p:sp>
      <p:sp>
        <p:nvSpPr>
          <p:cNvPr id="21" name="テキスト ボックス 1330">
            <a:extLst>
              <a:ext uri="{FF2B5EF4-FFF2-40B4-BE49-F238E27FC236}">
                <a16:creationId xmlns:a16="http://schemas.microsoft.com/office/drawing/2014/main" id="{94BE2947-1FEA-40CA-BAEB-D0D8704E5365}"/>
              </a:ext>
            </a:extLst>
          </p:cNvPr>
          <p:cNvSpPr txBox="1"/>
          <p:nvPr/>
        </p:nvSpPr>
        <p:spPr>
          <a:xfrm>
            <a:off x="4203171" y="1990984"/>
            <a:ext cx="610448" cy="17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좋음</a:t>
            </a:r>
          </a:p>
        </p:txBody>
      </p:sp>
      <p:sp>
        <p:nvSpPr>
          <p:cNvPr id="22" name="テキスト ボックス 1331">
            <a:extLst>
              <a:ext uri="{FF2B5EF4-FFF2-40B4-BE49-F238E27FC236}">
                <a16:creationId xmlns:a16="http://schemas.microsoft.com/office/drawing/2014/main" id="{2FE70166-5E58-4DF2-AC4D-8549EB6A9768}"/>
              </a:ext>
            </a:extLst>
          </p:cNvPr>
          <p:cNvSpPr txBox="1"/>
          <p:nvPr/>
        </p:nvSpPr>
        <p:spPr>
          <a:xfrm>
            <a:off x="4966182" y="19613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수분이 혼입되었다</a:t>
            </a:r>
          </a:p>
        </p:txBody>
      </p:sp>
      <p:sp>
        <p:nvSpPr>
          <p:cNvPr id="23" name="テキスト ボックス 1332">
            <a:extLst>
              <a:ext uri="{FF2B5EF4-FFF2-40B4-BE49-F238E27FC236}">
                <a16:creationId xmlns:a16="http://schemas.microsoft.com/office/drawing/2014/main" id="{A0D0414F-7D6F-4050-ACC2-D69847F21239}"/>
              </a:ext>
            </a:extLst>
          </p:cNvPr>
          <p:cNvSpPr txBox="1"/>
          <p:nvPr/>
        </p:nvSpPr>
        <p:spPr>
          <a:xfrm>
            <a:off x="2512158" y="2291876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흑갈색으로 변했다</a:t>
            </a:r>
          </a:p>
        </p:txBody>
      </p:sp>
      <p:sp>
        <p:nvSpPr>
          <p:cNvPr id="25" name="テキスト ボックス 1333">
            <a:extLst>
              <a:ext uri="{FF2B5EF4-FFF2-40B4-BE49-F238E27FC236}">
                <a16:creationId xmlns:a16="http://schemas.microsoft.com/office/drawing/2014/main" id="{7570148C-D009-47C8-AE77-2CA05D69787A}"/>
              </a:ext>
            </a:extLst>
          </p:cNvPr>
          <p:cNvSpPr txBox="1"/>
          <p:nvPr/>
        </p:nvSpPr>
        <p:spPr>
          <a:xfrm>
            <a:off x="4203171" y="2273173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악취</a:t>
            </a:r>
          </a:p>
        </p:txBody>
      </p:sp>
      <p:sp>
        <p:nvSpPr>
          <p:cNvPr id="26" name="テキスト ボックス 1334">
            <a:extLst>
              <a:ext uri="{FF2B5EF4-FFF2-40B4-BE49-F238E27FC236}">
                <a16:creationId xmlns:a16="http://schemas.microsoft.com/office/drawing/2014/main" id="{FC26F51B-79BF-496C-9CC6-8AE68CD0088B}"/>
              </a:ext>
            </a:extLst>
          </p:cNvPr>
          <p:cNvSpPr txBox="1"/>
          <p:nvPr/>
        </p:nvSpPr>
        <p:spPr>
          <a:xfrm>
            <a:off x="4940829" y="2258586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열화되었다</a:t>
            </a:r>
          </a:p>
        </p:txBody>
      </p:sp>
      <p:sp>
        <p:nvSpPr>
          <p:cNvPr id="27" name="テキスト ボックス 1335">
            <a:extLst>
              <a:ext uri="{FF2B5EF4-FFF2-40B4-BE49-F238E27FC236}">
                <a16:creationId xmlns:a16="http://schemas.microsoft.com/office/drawing/2014/main" id="{E015F98A-CF84-4885-A7E6-7FA11E1E8FFB}"/>
              </a:ext>
            </a:extLst>
          </p:cNvPr>
          <p:cNvSpPr txBox="1"/>
          <p:nvPr/>
        </p:nvSpPr>
        <p:spPr>
          <a:xfrm>
            <a:off x="2535652" y="2551461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작은 흑점이 있다</a:t>
            </a:r>
          </a:p>
        </p:txBody>
      </p:sp>
      <p:sp>
        <p:nvSpPr>
          <p:cNvPr id="28" name="テキスト ボックス 1336">
            <a:extLst>
              <a:ext uri="{FF2B5EF4-FFF2-40B4-BE49-F238E27FC236}">
                <a16:creationId xmlns:a16="http://schemas.microsoft.com/office/drawing/2014/main" id="{885E94EB-CFE8-442C-8D38-357610B04FB6}"/>
              </a:ext>
            </a:extLst>
          </p:cNvPr>
          <p:cNvSpPr txBox="1"/>
          <p:nvPr/>
        </p:nvSpPr>
        <p:spPr>
          <a:xfrm>
            <a:off x="4203171" y="2565012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좋음</a:t>
            </a:r>
          </a:p>
        </p:txBody>
      </p:sp>
      <p:sp>
        <p:nvSpPr>
          <p:cNvPr id="29" name="テキスト ボックス 1337">
            <a:extLst>
              <a:ext uri="{FF2B5EF4-FFF2-40B4-BE49-F238E27FC236}">
                <a16:creationId xmlns:a16="http://schemas.microsoft.com/office/drawing/2014/main" id="{FD16D5AC-94CF-4471-8C94-80F458EE2F78}"/>
              </a:ext>
            </a:extLst>
          </p:cNvPr>
          <p:cNvSpPr txBox="1"/>
          <p:nvPr/>
        </p:nvSpPr>
        <p:spPr>
          <a:xfrm>
            <a:off x="4940829" y="253669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이물질 혼입</a:t>
            </a:r>
          </a:p>
        </p:txBody>
      </p:sp>
      <p:sp>
        <p:nvSpPr>
          <p:cNvPr id="30" name="テキスト ボックス 1338">
            <a:extLst>
              <a:ext uri="{FF2B5EF4-FFF2-40B4-BE49-F238E27FC236}">
                <a16:creationId xmlns:a16="http://schemas.microsoft.com/office/drawing/2014/main" id="{6D78310C-623C-403A-B6CD-C620AE3C9D2B}"/>
              </a:ext>
            </a:extLst>
          </p:cNvPr>
          <p:cNvSpPr txBox="1"/>
          <p:nvPr/>
        </p:nvSpPr>
        <p:spPr>
          <a:xfrm>
            <a:off x="2451044" y="2834665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거품이 일고 있다</a:t>
            </a:r>
          </a:p>
        </p:txBody>
      </p:sp>
      <p:sp>
        <p:nvSpPr>
          <p:cNvPr id="31" name="テキスト ボックス 1339">
            <a:extLst>
              <a:ext uri="{FF2B5EF4-FFF2-40B4-BE49-F238E27FC236}">
                <a16:creationId xmlns:a16="http://schemas.microsoft.com/office/drawing/2014/main" id="{8EA173E4-EFB7-4664-A71E-AD041AE7D2B2}"/>
              </a:ext>
            </a:extLst>
          </p:cNvPr>
          <p:cNvSpPr txBox="1"/>
          <p:nvPr/>
        </p:nvSpPr>
        <p:spPr>
          <a:xfrm>
            <a:off x="4203171" y="2834665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50" kern="100">
                <a:effectLst/>
                <a:latin typeface="+mn-ea"/>
                <a:cs typeface="Times New Roman" panose="02020603050405020304" pitchFamily="18" charset="0"/>
              </a:rPr>
              <a:t>-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340">
            <a:extLst>
              <a:ext uri="{FF2B5EF4-FFF2-40B4-BE49-F238E27FC236}">
                <a16:creationId xmlns:a16="http://schemas.microsoft.com/office/drawing/2014/main" id="{604B6FC1-573A-4AAA-9FCD-23B091A542B0}"/>
              </a:ext>
            </a:extLst>
          </p:cNvPr>
          <p:cNvSpPr txBox="1"/>
          <p:nvPr/>
        </p:nvSpPr>
        <p:spPr>
          <a:xfrm>
            <a:off x="4900867" y="28542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그리스가 혼입되었다</a:t>
            </a:r>
          </a:p>
        </p:txBody>
      </p:sp>
      <p:sp>
        <p:nvSpPr>
          <p:cNvPr id="33" name="テキスト ボックス 1341">
            <a:extLst>
              <a:ext uri="{FF2B5EF4-FFF2-40B4-BE49-F238E27FC236}">
                <a16:creationId xmlns:a16="http://schemas.microsoft.com/office/drawing/2014/main" id="{F9B99347-DA75-4953-ADBD-D0978024F90D}"/>
              </a:ext>
            </a:extLst>
          </p:cNvPr>
          <p:cNvSpPr txBox="1"/>
          <p:nvPr/>
        </p:nvSpPr>
        <p:spPr>
          <a:xfrm>
            <a:off x="3055125" y="3715841"/>
            <a:ext cx="389302" cy="120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붐</a:t>
            </a:r>
          </a:p>
        </p:txBody>
      </p:sp>
      <p:sp>
        <p:nvSpPr>
          <p:cNvPr id="34" name="テキスト ボックス 1342">
            <a:extLst>
              <a:ext uri="{FF2B5EF4-FFF2-40B4-BE49-F238E27FC236}">
                <a16:creationId xmlns:a16="http://schemas.microsoft.com/office/drawing/2014/main" id="{0385B44C-EB55-49C9-B405-2D91D7DD8EFB}"/>
              </a:ext>
            </a:extLst>
          </p:cNvPr>
          <p:cNvSpPr txBox="1"/>
          <p:nvPr/>
        </p:nvSpPr>
        <p:spPr>
          <a:xfrm>
            <a:off x="2389304" y="3910363"/>
            <a:ext cx="421214" cy="15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암</a:t>
            </a: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일상점검</a:t>
            </a:r>
            <a:r>
              <a:rPr lang="en-US" altLang="ko-KR" sz="2400">
                <a:latin typeface="+mn-ea"/>
                <a:ea typeface="+mn-ea"/>
              </a:rPr>
              <a:t>(nichijou tenken) </a:t>
            </a:r>
            <a:r>
              <a:rPr lang="ko-KR" altLang="en-US" sz="2400">
                <a:latin typeface="+mn-ea"/>
                <a:ea typeface="+mn-ea"/>
              </a:rPr>
              <a:t>요령  엔진 시동 후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4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배기색과 판정 기준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170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1635689"/>
            <a:ext cx="4124325" cy="16954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1" y="3843127"/>
            <a:ext cx="2878817" cy="147812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15" y="3843127"/>
            <a:ext cx="2006022" cy="14640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89" y="3857205"/>
            <a:ext cx="2780275" cy="14499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1743" y="542875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클러치의 조절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0375" y="5438237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작동 점검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4775" y="544772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격납 시의 유의점</a:t>
            </a:r>
          </a:p>
        </p:txBody>
      </p:sp>
      <p:sp>
        <p:nvSpPr>
          <p:cNvPr id="13" name="テキスト ボックス 1344">
            <a:extLst>
              <a:ext uri="{FF2B5EF4-FFF2-40B4-BE49-F238E27FC236}">
                <a16:creationId xmlns:a16="http://schemas.microsoft.com/office/drawing/2014/main" id="{BE09ABA9-67AF-4EB6-B5C1-DE7D051A0569}"/>
              </a:ext>
            </a:extLst>
          </p:cNvPr>
          <p:cNvSpPr txBox="1"/>
          <p:nvPr/>
        </p:nvSpPr>
        <p:spPr>
          <a:xfrm>
            <a:off x="2638655" y="1711343"/>
            <a:ext cx="1041324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300" kern="100">
                <a:effectLst/>
                <a:latin typeface="+mn-ea"/>
                <a:cs typeface="Times New Roman" panose="02020603050405020304" pitchFamily="18" charset="0"/>
              </a:rPr>
              <a:t>배기색</a:t>
            </a:r>
          </a:p>
        </p:txBody>
      </p:sp>
      <p:sp>
        <p:nvSpPr>
          <p:cNvPr id="15" name="テキスト ボックス 1345">
            <a:extLst>
              <a:ext uri="{FF2B5EF4-FFF2-40B4-BE49-F238E27FC236}">
                <a16:creationId xmlns:a16="http://schemas.microsoft.com/office/drawing/2014/main" id="{FBC266C6-2D97-4A92-90D0-CC4EB895F92F}"/>
              </a:ext>
            </a:extLst>
          </p:cNvPr>
          <p:cNvSpPr txBox="1"/>
          <p:nvPr/>
        </p:nvSpPr>
        <p:spPr>
          <a:xfrm>
            <a:off x="4571999" y="1717794"/>
            <a:ext cx="1279342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300" kern="100">
                <a:effectLst/>
                <a:latin typeface="+mn-ea"/>
                <a:cs typeface="Times New Roman" panose="02020603050405020304" pitchFamily="18" charset="0"/>
              </a:rPr>
              <a:t>판정 기준</a:t>
            </a:r>
          </a:p>
        </p:txBody>
      </p:sp>
      <p:sp>
        <p:nvSpPr>
          <p:cNvPr id="16" name="テキスト ボックス 1346">
            <a:extLst>
              <a:ext uri="{FF2B5EF4-FFF2-40B4-BE49-F238E27FC236}">
                <a16:creationId xmlns:a16="http://schemas.microsoft.com/office/drawing/2014/main" id="{B9654057-7446-4C59-BCF0-4AD00D6560EE}"/>
              </a:ext>
            </a:extLst>
          </p:cNvPr>
          <p:cNvSpPr txBox="1"/>
          <p:nvPr/>
        </p:nvSpPr>
        <p:spPr>
          <a:xfrm>
            <a:off x="2638655" y="2059418"/>
            <a:ext cx="1146255" cy="11454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검정색</a:t>
            </a:r>
          </a:p>
          <a:p>
            <a:pPr algn="ctr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연한 노란색</a:t>
            </a:r>
          </a:p>
          <a:p>
            <a:pPr algn="ctr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흰색</a:t>
            </a:r>
            <a:r>
              <a:rPr lang="en-US" altLang="ko-KR" sz="105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청색</a:t>
            </a:r>
          </a:p>
          <a:p>
            <a:pPr algn="ctr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회색</a:t>
            </a:r>
          </a:p>
          <a:p>
            <a:pPr algn="ctr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무색</a:t>
            </a:r>
          </a:p>
        </p:txBody>
      </p:sp>
      <p:sp>
        <p:nvSpPr>
          <p:cNvPr id="20" name="テキスト ボックス 1347">
            <a:extLst>
              <a:ext uri="{FF2B5EF4-FFF2-40B4-BE49-F238E27FC236}">
                <a16:creationId xmlns:a16="http://schemas.microsoft.com/office/drawing/2014/main" id="{1AE56CCF-0E39-4288-83E8-13B7BFDCF768}"/>
              </a:ext>
            </a:extLst>
          </p:cNvPr>
          <p:cNvSpPr txBox="1"/>
          <p:nvPr/>
        </p:nvSpPr>
        <p:spPr>
          <a:xfrm>
            <a:off x="3913728" y="2039042"/>
            <a:ext cx="2615343" cy="11862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혼합기가 농후</a:t>
            </a:r>
            <a:r>
              <a:rPr lang="en-US" altLang="ko-KR" sz="105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불완전 연소</a:t>
            </a:r>
          </a:p>
          <a:p>
            <a:pPr algn="l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혼합기가 희박</a:t>
            </a:r>
          </a:p>
          <a:p>
            <a:pPr algn="l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기름이 연소</a:t>
            </a:r>
            <a:r>
              <a:rPr lang="en-US" altLang="ko-KR" sz="105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타이밍 불량</a:t>
            </a:r>
          </a:p>
          <a:p>
            <a:pPr algn="l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혼합기가 농후하고 기름이 연소</a:t>
            </a:r>
          </a:p>
          <a:p>
            <a:pPr algn="l" rtl="0">
              <a:lnSpc>
                <a:spcPct val="150000"/>
              </a:lnSpc>
            </a:pPr>
            <a:r>
              <a:rPr lang="ko-KR" altLang="en-US" sz="1050" kern="100" dirty="0">
                <a:effectLst/>
                <a:latin typeface="+mn-ea"/>
                <a:cs typeface="Times New Roman" panose="02020603050405020304" pitchFamily="18" charset="0"/>
              </a:rPr>
              <a:t>혼합기가 적당하고 완전 연소</a:t>
            </a:r>
          </a:p>
        </p:txBody>
      </p:sp>
      <p:sp>
        <p:nvSpPr>
          <p:cNvPr id="21" name="テキスト ボックス 1348">
            <a:extLst>
              <a:ext uri="{FF2B5EF4-FFF2-40B4-BE49-F238E27FC236}">
                <a16:creationId xmlns:a16="http://schemas.microsoft.com/office/drawing/2014/main" id="{2D634D33-D4B2-4F45-885D-C67EAD5B1356}"/>
              </a:ext>
            </a:extLst>
          </p:cNvPr>
          <p:cNvSpPr txBox="1"/>
          <p:nvPr/>
        </p:nvSpPr>
        <p:spPr>
          <a:xfrm>
            <a:off x="2204658" y="4357510"/>
            <a:ext cx="1398057" cy="7334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A: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페달의 장착 높이</a:t>
            </a:r>
          </a:p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B: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바닥판과의 틈</a:t>
            </a:r>
          </a:p>
          <a:p>
            <a:pPr algn="l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C: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여유</a:t>
            </a:r>
          </a:p>
          <a:p>
            <a:pPr algn="l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A-B-C: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밟은 느낌</a:t>
            </a:r>
          </a:p>
        </p:txBody>
      </p:sp>
    </p:spTree>
    <p:extLst>
      <p:ext uri="{BB962C8B-B14F-4D97-AF65-F5344CB8AC3E}">
        <p14:creationId xmlns:p14="http://schemas.microsoft.com/office/powerpoint/2010/main" val="934663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작업 중에 이상을 발견한 경우의 점검 요령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ko-KR" altLang="en-US" sz="2400" dirty="0">
                <a:latin typeface="+mn-ea"/>
              </a:rPr>
              <a:t>작업 중에 건설기계의 상태가 이상하다고 느꼈을 때는</a:t>
            </a:r>
            <a:br>
              <a:rPr lang="ko-KR" altLang="en-US" sz="2400" dirty="0">
                <a:latin typeface="+mn-ea"/>
              </a:rPr>
            </a:br>
            <a:r>
              <a:rPr lang="ko-KR" altLang="en-US" sz="2400" dirty="0">
                <a:solidFill>
                  <a:srgbClr val="FF0000"/>
                </a:solidFill>
                <a:latin typeface="+mn-ea"/>
              </a:rPr>
              <a:t>즉시 건설기계를 평탄한 장소에 세우고</a:t>
            </a:r>
            <a:r>
              <a:rPr lang="en-US" altLang="ko-KR" sz="2400" dirty="0">
                <a:latin typeface="+mn-ea"/>
              </a:rPr>
              <a:t>,</a:t>
            </a:r>
            <a:endParaRPr lang="ko-KR" altLang="en-US" sz="2400" dirty="0">
              <a:latin typeface="+mn-ea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ko-KR" altLang="en-US" sz="2400" dirty="0">
                <a:latin typeface="+mn-ea"/>
              </a:rPr>
              <a:t>불량 상태를 책임자에게 연락하여</a:t>
            </a:r>
            <a:br>
              <a:rPr lang="ko-KR" altLang="en-US" sz="2400" dirty="0">
                <a:latin typeface="+mn-ea"/>
              </a:rPr>
            </a:br>
            <a:r>
              <a:rPr lang="ko-KR" altLang="en-US" sz="2400" dirty="0">
                <a:latin typeface="+mn-ea"/>
              </a:rPr>
              <a:t>수리를 하고 나서 다시 작업해야 한다</a:t>
            </a:r>
            <a:r>
              <a:rPr lang="en-US" altLang="ko-KR" sz="2400" dirty="0">
                <a:latin typeface="+mn-ea"/>
              </a:rPr>
              <a:t>.</a:t>
            </a:r>
            <a:endParaRPr lang="ko-KR" altLang="en-US" sz="2400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172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Microsoft JhengHei" panose="020B0604030504040204" pitchFamily="34" charset="-120"/>
                <a:ea typeface="ＭＳ Ｐゴシック" panose="020B0600070205080204" pitchFamily="50" charset="-128"/>
              </a:rPr>
              <a:t>제</a:t>
            </a:r>
            <a:r>
              <a:rPr lang="en-US" altLang="ko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ko" altLang="en-US" sz="3200">
                <a:latin typeface="Microsoft JhengHei" panose="020B0604030504040204" pitchFamily="34" charset="-120"/>
                <a:ea typeface="ＭＳ Ｐゴシック" panose="020B0600070205080204" pitchFamily="50" charset="-128"/>
              </a:rPr>
              <a:t>장 안전운전 수칙과 신호 및 유도 요령</a:t>
            </a:r>
            <a:endParaRPr kumimoji="1" lang="ko" altLang="en-US" sz="3200">
              <a:latin typeface="Microsoft JhengHei" panose="020B0604030504040204" pitchFamily="34" charset="-12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차량계 건설기계에 관한 용어 </a:t>
            </a:r>
            <a:r>
              <a:rPr lang="en-US" altLang="ko-KR" sz="2400">
                <a:latin typeface="+mn-ea"/>
                <a:ea typeface="+mn-ea"/>
              </a:rPr>
              <a:t>1... </a:t>
            </a:r>
            <a:r>
              <a:rPr lang="ko-KR" altLang="en-US" sz="2400">
                <a:latin typeface="+mn-ea"/>
                <a:ea typeface="+mn-ea"/>
              </a:rPr>
              <a:t>작업장치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48245"/>
            <a:ext cx="6222162" cy="3761510"/>
          </a:xfrm>
          <a:prstGeom prst="rect">
            <a:avLst/>
          </a:prstGeom>
        </p:spPr>
      </p:pic>
      <p:sp>
        <p:nvSpPr>
          <p:cNvPr id="7" name="テキスト ボックス 493">
            <a:extLst>
              <a:ext uri="{FF2B5EF4-FFF2-40B4-BE49-F238E27FC236}">
                <a16:creationId xmlns:a16="http://schemas.microsoft.com/office/drawing/2014/main" id="{B979A897-6799-4492-B87E-5C0935417982}"/>
              </a:ext>
            </a:extLst>
          </p:cNvPr>
          <p:cNvSpPr txBox="1"/>
          <p:nvPr/>
        </p:nvSpPr>
        <p:spPr>
          <a:xfrm>
            <a:off x="2801620" y="3658553"/>
            <a:ext cx="1452880" cy="487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2000" kern="100">
                <a:effectLst/>
                <a:latin typeface="+mn-ea"/>
                <a:cs typeface="Times New Roman" panose="02020603050405020304" pitchFamily="18" charset="0"/>
              </a:rPr>
              <a:t>작업장치</a:t>
            </a:r>
            <a:endParaRPr lang="ko-KR" altLang="en-US" sz="2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안전운전 수칙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175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99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83527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운전석을 떠날 때는 엔진 정지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136510" y="5999054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검사 등의 현황 확인</a:t>
            </a: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893763" rtl="0">
              <a:buNone/>
            </a:pPr>
            <a:endParaRPr lang="en-US" altLang="ko-KR" sz="1600" dirty="0">
              <a:latin typeface="+mn-ea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+mn-ea"/>
            </a:endParaRPr>
          </a:p>
          <a:p>
            <a:pPr marL="893763" indent="-354013" rtl="0">
              <a:buNone/>
            </a:pPr>
            <a:r>
              <a:rPr lang="en-US" altLang="ko-KR" sz="1600" dirty="0">
                <a:latin typeface="+mn-ea"/>
              </a:rPr>
              <a:t>&lt;</a:t>
            </a:r>
            <a:r>
              <a:rPr lang="ko-KR" altLang="en-US" sz="1600" dirty="0">
                <a:latin typeface="+mn-ea"/>
              </a:rPr>
              <a:t>경적에 의한 신호</a:t>
            </a:r>
            <a:r>
              <a:rPr lang="en-US" altLang="ko-KR" sz="1600" dirty="0">
                <a:latin typeface="+mn-ea"/>
              </a:rPr>
              <a:t>&gt;</a:t>
            </a:r>
            <a:r>
              <a:rPr lang="ko-KR" altLang="en-US" sz="1600" dirty="0">
                <a:latin typeface="+mn-ea"/>
              </a:rPr>
              <a:t>		 </a:t>
            </a:r>
            <a:r>
              <a:rPr lang="en-US" altLang="ko-KR" sz="1600" dirty="0">
                <a:latin typeface="+mn-ea"/>
              </a:rPr>
              <a:t>&lt;</a:t>
            </a:r>
            <a:r>
              <a:rPr lang="ko-KR" altLang="en-US" sz="1600" dirty="0">
                <a:latin typeface="+mn-ea"/>
              </a:rPr>
              <a:t>발성에 의한 신호</a:t>
            </a:r>
            <a:r>
              <a:rPr lang="en-US" altLang="ko-KR" sz="1600" dirty="0">
                <a:latin typeface="+mn-ea"/>
              </a:rPr>
              <a:t>&gt;</a:t>
            </a:r>
          </a:p>
          <a:p>
            <a:pPr marL="893763" indent="-354013" rtl="0">
              <a:buNone/>
            </a:pPr>
            <a:r>
              <a:rPr lang="en-US" altLang="ko-KR" sz="1600" dirty="0">
                <a:latin typeface="+mn-ea"/>
              </a:rPr>
              <a:t>• </a:t>
            </a:r>
            <a:r>
              <a:rPr lang="ko-KR" altLang="en-US" sz="1600" dirty="0">
                <a:latin typeface="+mn-ea"/>
              </a:rPr>
              <a:t>안전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단적 두 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반복		</a:t>
            </a:r>
            <a:r>
              <a:rPr lang="en-US" altLang="ko-KR" sz="1600" dirty="0">
                <a:latin typeface="+mn-ea"/>
              </a:rPr>
              <a:t>• </a:t>
            </a:r>
            <a:r>
              <a:rPr lang="ko-KR" altLang="en-US" sz="1600" dirty="0">
                <a:latin typeface="+mn-ea"/>
              </a:rPr>
              <a:t>안전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오라이</a:t>
            </a:r>
            <a:r>
              <a:rPr lang="en-US" altLang="ko-KR" sz="1600" dirty="0">
                <a:latin typeface="+mn-ea"/>
              </a:rPr>
              <a:t>(</a:t>
            </a:r>
            <a:r>
              <a:rPr lang="en-US" altLang="ko-KR" sz="1600" dirty="0" err="1">
                <a:latin typeface="+mn-ea"/>
              </a:rPr>
              <a:t>orai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오라이</a:t>
            </a:r>
            <a:r>
              <a:rPr lang="en-US" altLang="ko-KR" sz="1600" dirty="0">
                <a:latin typeface="+mn-ea"/>
              </a:rPr>
              <a:t>(</a:t>
            </a:r>
            <a:r>
              <a:rPr lang="en-US" altLang="ko-KR" sz="1600" dirty="0" err="1">
                <a:latin typeface="+mn-ea"/>
              </a:rPr>
              <a:t>orai</a:t>
            </a:r>
            <a:r>
              <a:rPr lang="en-US" altLang="ko-KR" sz="1600" dirty="0">
                <a:latin typeface="+mn-ea"/>
              </a:rPr>
              <a:t>)</a:t>
            </a:r>
            <a:endParaRPr lang="ko-KR" altLang="en-US" sz="1600" dirty="0">
              <a:latin typeface="+mn-ea"/>
            </a:endParaRPr>
          </a:p>
          <a:p>
            <a:pPr marL="893763" indent="-354013" rtl="0">
              <a:buNone/>
            </a:pPr>
            <a:r>
              <a:rPr lang="en-US" altLang="ko-KR" sz="1600" dirty="0">
                <a:latin typeface="+mn-ea"/>
              </a:rPr>
              <a:t>• </a:t>
            </a:r>
            <a:r>
              <a:rPr lang="ko-KR" altLang="en-US" sz="1600" dirty="0">
                <a:latin typeface="+mn-ea"/>
              </a:rPr>
              <a:t>정지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 err="1">
                <a:latin typeface="+mn-ea"/>
              </a:rPr>
              <a:t>장적</a:t>
            </a:r>
            <a:r>
              <a:rPr lang="ko-KR" altLang="en-US" sz="1600" dirty="0">
                <a:latin typeface="+mn-ea"/>
              </a:rPr>
              <a:t>			</a:t>
            </a:r>
            <a:r>
              <a:rPr lang="en-US" altLang="ko-KR" sz="1600" dirty="0">
                <a:latin typeface="+mn-ea"/>
              </a:rPr>
              <a:t>• </a:t>
            </a:r>
            <a:r>
              <a:rPr lang="ko-KR" altLang="en-US" sz="1600" dirty="0">
                <a:latin typeface="+mn-ea"/>
              </a:rPr>
              <a:t>정지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스톱</a:t>
            </a:r>
            <a:r>
              <a:rPr lang="en-US" altLang="ko-KR" sz="1600" dirty="0">
                <a:latin typeface="+mn-ea"/>
              </a:rPr>
              <a:t>(</a:t>
            </a:r>
            <a:r>
              <a:rPr lang="en-US" altLang="ko-KR" sz="1600" dirty="0" err="1">
                <a:latin typeface="+mn-ea"/>
              </a:rPr>
              <a:t>stoppu</a:t>
            </a:r>
            <a:r>
              <a:rPr lang="en-US" altLang="ko-KR" sz="1600" dirty="0">
                <a:latin typeface="+mn-ea"/>
              </a:rPr>
              <a:t>)</a:t>
            </a:r>
            <a:endParaRPr lang="ko-KR" altLang="en-US" sz="1600" dirty="0">
              <a:latin typeface="+mn-ea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신호 및 유도 요령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179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17913" y="3535804"/>
            <a:ext cx="65081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유도자는 운전자 또는 작업자가 봤을 때 쉽게 확인할 수 있는 복장 및 위치에 서서 유도한다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-KR" altLang="en-US" sz="3200">
                <a:latin typeface="+mn-ea"/>
                <a:ea typeface="+mn-ea"/>
              </a:rPr>
              <a:t>제</a:t>
            </a:r>
            <a:r>
              <a:rPr lang="en-US" altLang="ko-KR" sz="3200">
                <a:latin typeface="+mn-ea"/>
                <a:ea typeface="+mn-ea"/>
              </a:rPr>
              <a:t>9</a:t>
            </a:r>
            <a:r>
              <a:rPr lang="ko-KR" altLang="en-US" sz="3200">
                <a:latin typeface="+mn-ea"/>
                <a:ea typeface="+mn-ea"/>
              </a:rPr>
              <a:t>장 힘 및 전기에 관한 지식</a:t>
            </a:r>
            <a:endParaRPr kumimoji="1" lang="ko-KR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87018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힘의 모멘트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26847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181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5234" y="3103380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힘의 모멘트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42625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23302" y="6035696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전도 모멘트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318325"/>
            <a:ext cx="3524252" cy="18552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915948"/>
            <a:ext cx="4572000" cy="2143125"/>
          </a:xfrm>
          <a:prstGeom prst="rect">
            <a:avLst/>
          </a:prstGeom>
        </p:spPr>
      </p:pic>
      <p:sp>
        <p:nvSpPr>
          <p:cNvPr id="11" name="テキスト ボックス 1350">
            <a:extLst>
              <a:ext uri="{FF2B5EF4-FFF2-40B4-BE49-F238E27FC236}">
                <a16:creationId xmlns:a16="http://schemas.microsoft.com/office/drawing/2014/main" id="{AB5EB357-4996-47A4-BD9C-DF0A936E4E39}"/>
              </a:ext>
            </a:extLst>
          </p:cNvPr>
          <p:cNvSpPr txBox="1"/>
          <p:nvPr/>
        </p:nvSpPr>
        <p:spPr>
          <a:xfrm>
            <a:off x="2853684" y="5688025"/>
            <a:ext cx="971550" cy="1762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버킷까지의 길이</a:t>
            </a:r>
          </a:p>
        </p:txBody>
      </p:sp>
      <p:sp>
        <p:nvSpPr>
          <p:cNvPr id="12" name="テキスト ボックス 1351">
            <a:extLst>
              <a:ext uri="{FF2B5EF4-FFF2-40B4-BE49-F238E27FC236}">
                <a16:creationId xmlns:a16="http://schemas.microsoft.com/office/drawing/2014/main" id="{C60C2F78-B49E-413D-AB20-A72019FF8A46}"/>
              </a:ext>
            </a:extLst>
          </p:cNvPr>
          <p:cNvSpPr txBox="1"/>
          <p:nvPr/>
        </p:nvSpPr>
        <p:spPr>
          <a:xfrm>
            <a:off x="4402770" y="5310135"/>
            <a:ext cx="545087" cy="14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전도 지점</a:t>
            </a:r>
          </a:p>
        </p:txBody>
      </p:sp>
      <p:sp>
        <p:nvSpPr>
          <p:cNvPr id="13" name="テキスト ボックス 1352">
            <a:extLst>
              <a:ext uri="{FF2B5EF4-FFF2-40B4-BE49-F238E27FC236}">
                <a16:creationId xmlns:a16="http://schemas.microsoft.com/office/drawing/2014/main" id="{402AB60F-6CD8-4346-A117-3A62C9586B4D}"/>
              </a:ext>
            </a:extLst>
          </p:cNvPr>
          <p:cNvSpPr txBox="1"/>
          <p:nvPr/>
        </p:nvSpPr>
        <p:spPr>
          <a:xfrm>
            <a:off x="5302891" y="5533325"/>
            <a:ext cx="352757" cy="1304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spc="-150" dirty="0">
                <a:effectLst/>
                <a:latin typeface="+mn-ea"/>
                <a:cs typeface="Times New Roman" panose="02020603050405020304" pitchFamily="18" charset="0"/>
              </a:rPr>
              <a:t>차량 질량</a:t>
            </a: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질량과 비중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188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36651" y="3199704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물체의 단위부피질량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부피의 약산식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3" y="3429693"/>
            <a:ext cx="4347164" cy="17374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406" y="5167185"/>
            <a:ext cx="42109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목재의 질량은 건조질량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.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흙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자갈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모래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석회 및 코크스는 겉보기 단위질량이다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43" y="1545382"/>
            <a:ext cx="3048936" cy="478620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20882" y="2148983"/>
            <a:ext cx="41064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2000">
                <a:solidFill>
                  <a:prstClr val="black"/>
                </a:solidFill>
                <a:latin typeface="+mn-ea"/>
              </a:rPr>
              <a:t>물체의 질량 </a:t>
            </a:r>
            <a:r>
              <a:rPr lang="en-US" altLang="ko-KR" sz="2000">
                <a:solidFill>
                  <a:prstClr val="black"/>
                </a:solidFill>
                <a:latin typeface="+mn-ea"/>
              </a:rPr>
              <a:t>= </a:t>
            </a:r>
            <a:r>
              <a:rPr lang="ko-KR" altLang="en-US" sz="2000">
                <a:solidFill>
                  <a:prstClr val="black"/>
                </a:solidFill>
                <a:latin typeface="+mn-ea"/>
              </a:rPr>
              <a:t>부피</a:t>
            </a:r>
            <a:r>
              <a:rPr lang="en-US" altLang="ko-KR" sz="2000">
                <a:solidFill>
                  <a:prstClr val="black"/>
                </a:solidFill>
                <a:latin typeface="+mn-ea"/>
              </a:rPr>
              <a:t>×</a:t>
            </a:r>
            <a:r>
              <a:rPr lang="ko-KR" altLang="en-US" sz="2000">
                <a:solidFill>
                  <a:prstClr val="black"/>
                </a:solidFill>
                <a:latin typeface="+mn-ea"/>
              </a:rPr>
              <a:t>비중</a:t>
            </a:r>
          </a:p>
        </p:txBody>
      </p:sp>
      <p:sp>
        <p:nvSpPr>
          <p:cNvPr id="11" name="テキスト ボックス 1353">
            <a:extLst>
              <a:ext uri="{FF2B5EF4-FFF2-40B4-BE49-F238E27FC236}">
                <a16:creationId xmlns:a16="http://schemas.microsoft.com/office/drawing/2014/main" id="{FF4772A5-BF9B-4502-9D6D-4574E8220977}"/>
              </a:ext>
            </a:extLst>
          </p:cNvPr>
          <p:cNvSpPr txBox="1"/>
          <p:nvPr/>
        </p:nvSpPr>
        <p:spPr>
          <a:xfrm>
            <a:off x="831821" y="3505893"/>
            <a:ext cx="621994" cy="1246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물체의 종류</a:t>
            </a:r>
          </a:p>
        </p:txBody>
      </p:sp>
      <p:sp>
        <p:nvSpPr>
          <p:cNvPr id="13" name="テキスト ボックス 1354">
            <a:extLst>
              <a:ext uri="{FF2B5EF4-FFF2-40B4-BE49-F238E27FC236}">
                <a16:creationId xmlns:a16="http://schemas.microsoft.com/office/drawing/2014/main" id="{038E5978-2D7A-40C5-8B34-FF3CB7041B6A}"/>
              </a:ext>
            </a:extLst>
          </p:cNvPr>
          <p:cNvSpPr txBox="1"/>
          <p:nvPr/>
        </p:nvSpPr>
        <p:spPr>
          <a:xfrm>
            <a:off x="1589182" y="3508194"/>
            <a:ext cx="1258743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1m</a:t>
            </a:r>
            <a:r>
              <a:rPr lang="en-US" altLang="ko-KR" sz="900" kern="100" baseline="300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당의 질량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(t)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355">
            <a:extLst>
              <a:ext uri="{FF2B5EF4-FFF2-40B4-BE49-F238E27FC236}">
                <a16:creationId xmlns:a16="http://schemas.microsoft.com/office/drawing/2014/main" id="{042E14FC-D408-4C49-8184-6FC3993B5BD5}"/>
              </a:ext>
            </a:extLst>
          </p:cNvPr>
          <p:cNvSpPr txBox="1"/>
          <p:nvPr/>
        </p:nvSpPr>
        <p:spPr>
          <a:xfrm>
            <a:off x="2983292" y="3507183"/>
            <a:ext cx="621994" cy="1225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물체의 종류</a:t>
            </a:r>
          </a:p>
        </p:txBody>
      </p:sp>
      <p:sp>
        <p:nvSpPr>
          <p:cNvPr id="16" name="テキスト ボックス 1356">
            <a:extLst>
              <a:ext uri="{FF2B5EF4-FFF2-40B4-BE49-F238E27FC236}">
                <a16:creationId xmlns:a16="http://schemas.microsoft.com/office/drawing/2014/main" id="{90530EA4-5462-45D3-9281-35BD1068F1E6}"/>
              </a:ext>
            </a:extLst>
          </p:cNvPr>
          <p:cNvSpPr txBox="1"/>
          <p:nvPr/>
        </p:nvSpPr>
        <p:spPr>
          <a:xfrm>
            <a:off x="3709983" y="3503914"/>
            <a:ext cx="1258743" cy="123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1m</a:t>
            </a:r>
            <a:r>
              <a:rPr lang="en-US" altLang="ko-KR" sz="900" kern="100" baseline="300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당의 질량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(t)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357">
            <a:extLst>
              <a:ext uri="{FF2B5EF4-FFF2-40B4-BE49-F238E27FC236}">
                <a16:creationId xmlns:a16="http://schemas.microsoft.com/office/drawing/2014/main" id="{42D3C9EB-87C7-4A85-93F3-11B188FBA531}"/>
              </a:ext>
            </a:extLst>
          </p:cNvPr>
          <p:cNvSpPr txBox="1"/>
          <p:nvPr/>
        </p:nvSpPr>
        <p:spPr>
          <a:xfrm>
            <a:off x="751185" y="3725804"/>
            <a:ext cx="744329" cy="854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납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구리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강철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주철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알루미늄</a:t>
            </a:r>
          </a:p>
        </p:txBody>
      </p:sp>
      <p:sp>
        <p:nvSpPr>
          <p:cNvPr id="19" name="テキスト ボックス 1358">
            <a:extLst>
              <a:ext uri="{FF2B5EF4-FFF2-40B4-BE49-F238E27FC236}">
                <a16:creationId xmlns:a16="http://schemas.microsoft.com/office/drawing/2014/main" id="{08D530B2-C6D4-401D-8E25-FB74825F220E}"/>
              </a:ext>
            </a:extLst>
          </p:cNvPr>
          <p:cNvSpPr txBox="1"/>
          <p:nvPr/>
        </p:nvSpPr>
        <p:spPr>
          <a:xfrm>
            <a:off x="791705" y="4626195"/>
            <a:ext cx="744329" cy="495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콘크리트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흙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자갈</a:t>
            </a:r>
          </a:p>
        </p:txBody>
      </p:sp>
      <p:sp>
        <p:nvSpPr>
          <p:cNvPr id="20" name="テキスト ボックス 1359">
            <a:extLst>
              <a:ext uri="{FF2B5EF4-FFF2-40B4-BE49-F238E27FC236}">
                <a16:creationId xmlns:a16="http://schemas.microsoft.com/office/drawing/2014/main" id="{74241C55-30D1-4D1B-B1C6-AA79D78315CD}"/>
              </a:ext>
            </a:extLst>
          </p:cNvPr>
          <p:cNvSpPr txBox="1"/>
          <p:nvPr/>
        </p:nvSpPr>
        <p:spPr>
          <a:xfrm>
            <a:off x="2935681" y="3713387"/>
            <a:ext cx="744329" cy="49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모래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석회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가루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코크스</a:t>
            </a:r>
          </a:p>
        </p:txBody>
      </p:sp>
      <p:sp>
        <p:nvSpPr>
          <p:cNvPr id="21" name="テキスト ボックス 1360">
            <a:extLst>
              <a:ext uri="{FF2B5EF4-FFF2-40B4-BE49-F238E27FC236}">
                <a16:creationId xmlns:a16="http://schemas.microsoft.com/office/drawing/2014/main" id="{A0BF46C5-646D-47D4-BDA8-A311C2820C6A}"/>
              </a:ext>
            </a:extLst>
          </p:cNvPr>
          <p:cNvSpPr txBox="1"/>
          <p:nvPr/>
        </p:nvSpPr>
        <p:spPr>
          <a:xfrm>
            <a:off x="2909411" y="4253596"/>
            <a:ext cx="744329" cy="868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참나무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소나무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삼나무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노송나무</a:t>
            </a:r>
          </a:p>
          <a:p>
            <a:pPr algn="ctr" rtl="0">
              <a:lnSpc>
                <a:spcPct val="130000"/>
              </a:lnSpc>
            </a:pP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오동나무</a:t>
            </a:r>
          </a:p>
        </p:txBody>
      </p:sp>
      <p:sp>
        <p:nvSpPr>
          <p:cNvPr id="23" name="テキスト ボックス 1361">
            <a:extLst>
              <a:ext uri="{FF2B5EF4-FFF2-40B4-BE49-F238E27FC236}">
                <a16:creationId xmlns:a16="http://schemas.microsoft.com/office/drawing/2014/main" id="{CE45238B-C753-4381-B486-6C0A8908B609}"/>
              </a:ext>
            </a:extLst>
          </p:cNvPr>
          <p:cNvSpPr txBox="1"/>
          <p:nvPr/>
        </p:nvSpPr>
        <p:spPr>
          <a:xfrm>
            <a:off x="5535657" y="1634431"/>
            <a:ext cx="99504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물체의 형상</a:t>
            </a:r>
          </a:p>
        </p:txBody>
      </p:sp>
      <p:sp>
        <p:nvSpPr>
          <p:cNvPr id="24" name="テキスト ボックス 1362">
            <a:extLst>
              <a:ext uri="{FF2B5EF4-FFF2-40B4-BE49-F238E27FC236}">
                <a16:creationId xmlns:a16="http://schemas.microsoft.com/office/drawing/2014/main" id="{50BCCF86-91B6-4039-BD4F-838FE2DB9312}"/>
              </a:ext>
            </a:extLst>
          </p:cNvPr>
          <p:cNvSpPr txBox="1"/>
          <p:nvPr/>
        </p:nvSpPr>
        <p:spPr>
          <a:xfrm>
            <a:off x="5337855" y="1818076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명칭</a:t>
            </a:r>
          </a:p>
        </p:txBody>
      </p:sp>
      <p:sp>
        <p:nvSpPr>
          <p:cNvPr id="25" name="テキスト ボックス 1363">
            <a:extLst>
              <a:ext uri="{FF2B5EF4-FFF2-40B4-BE49-F238E27FC236}">
                <a16:creationId xmlns:a16="http://schemas.microsoft.com/office/drawing/2014/main" id="{8786C8A2-ECB1-47EA-8292-9B535A1F8DFF}"/>
              </a:ext>
            </a:extLst>
          </p:cNvPr>
          <p:cNvSpPr txBox="1"/>
          <p:nvPr/>
        </p:nvSpPr>
        <p:spPr>
          <a:xfrm>
            <a:off x="5302829" y="214629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직육면체</a:t>
            </a:r>
          </a:p>
        </p:txBody>
      </p:sp>
      <p:sp>
        <p:nvSpPr>
          <p:cNvPr id="26" name="テキスト ボックス 1364">
            <a:extLst>
              <a:ext uri="{FF2B5EF4-FFF2-40B4-BE49-F238E27FC236}">
                <a16:creationId xmlns:a16="http://schemas.microsoft.com/office/drawing/2014/main" id="{C22B859E-8C70-4BAC-BEEE-74636759544C}"/>
              </a:ext>
            </a:extLst>
          </p:cNvPr>
          <p:cNvSpPr txBox="1"/>
          <p:nvPr/>
        </p:nvSpPr>
        <p:spPr>
          <a:xfrm>
            <a:off x="5298982" y="2600932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원주</a:t>
            </a:r>
          </a:p>
        </p:txBody>
      </p:sp>
      <p:sp>
        <p:nvSpPr>
          <p:cNvPr id="27" name="テキスト ボックス 1365">
            <a:extLst>
              <a:ext uri="{FF2B5EF4-FFF2-40B4-BE49-F238E27FC236}">
                <a16:creationId xmlns:a16="http://schemas.microsoft.com/office/drawing/2014/main" id="{1CF88FE7-820B-4E80-8D34-870B32892051}"/>
              </a:ext>
            </a:extLst>
          </p:cNvPr>
          <p:cNvSpPr txBox="1"/>
          <p:nvPr/>
        </p:nvSpPr>
        <p:spPr>
          <a:xfrm>
            <a:off x="5288419" y="31038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원반</a:t>
            </a:r>
          </a:p>
        </p:txBody>
      </p:sp>
      <p:sp>
        <p:nvSpPr>
          <p:cNvPr id="28" name="テキスト ボックス 1366">
            <a:extLst>
              <a:ext uri="{FF2B5EF4-FFF2-40B4-BE49-F238E27FC236}">
                <a16:creationId xmlns:a16="http://schemas.microsoft.com/office/drawing/2014/main" id="{A8FA2A32-B031-451F-B129-98A515B9559C}"/>
              </a:ext>
            </a:extLst>
          </p:cNvPr>
          <p:cNvSpPr txBox="1"/>
          <p:nvPr/>
        </p:nvSpPr>
        <p:spPr>
          <a:xfrm>
            <a:off x="5295136" y="3540139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구</a:t>
            </a:r>
          </a:p>
        </p:txBody>
      </p:sp>
      <p:sp>
        <p:nvSpPr>
          <p:cNvPr id="29" name="テキスト ボックス 1367">
            <a:extLst>
              <a:ext uri="{FF2B5EF4-FFF2-40B4-BE49-F238E27FC236}">
                <a16:creationId xmlns:a16="http://schemas.microsoft.com/office/drawing/2014/main" id="{5ACCCCDA-BDC0-49BA-AA10-879CFE51FD05}"/>
              </a:ext>
            </a:extLst>
          </p:cNvPr>
          <p:cNvSpPr txBox="1"/>
          <p:nvPr/>
        </p:nvSpPr>
        <p:spPr>
          <a:xfrm>
            <a:off x="5293499" y="402716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구관</a:t>
            </a:r>
          </a:p>
        </p:txBody>
      </p:sp>
      <p:sp>
        <p:nvSpPr>
          <p:cNvPr id="30" name="テキスト ボックス 1368">
            <a:extLst>
              <a:ext uri="{FF2B5EF4-FFF2-40B4-BE49-F238E27FC236}">
                <a16:creationId xmlns:a16="http://schemas.microsoft.com/office/drawing/2014/main" id="{1F95F2EE-C3CC-4FB3-9B76-F0A39FF1690C}"/>
              </a:ext>
            </a:extLst>
          </p:cNvPr>
          <p:cNvSpPr txBox="1"/>
          <p:nvPr/>
        </p:nvSpPr>
        <p:spPr>
          <a:xfrm>
            <a:off x="5288419" y="45135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원추형</a:t>
            </a:r>
          </a:p>
        </p:txBody>
      </p:sp>
      <p:sp>
        <p:nvSpPr>
          <p:cNvPr id="31" name="テキスト ボックス 1369">
            <a:extLst>
              <a:ext uri="{FF2B5EF4-FFF2-40B4-BE49-F238E27FC236}">
                <a16:creationId xmlns:a16="http://schemas.microsoft.com/office/drawing/2014/main" id="{4297BFC7-FA3B-4B1D-B634-05CE26462486}"/>
              </a:ext>
            </a:extLst>
          </p:cNvPr>
          <p:cNvSpPr txBox="1"/>
          <p:nvPr/>
        </p:nvSpPr>
        <p:spPr>
          <a:xfrm>
            <a:off x="5289054" y="49707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절두 원추형</a:t>
            </a:r>
          </a:p>
        </p:txBody>
      </p:sp>
      <p:sp>
        <p:nvSpPr>
          <p:cNvPr id="32" name="テキスト ボックス 1370">
            <a:extLst>
              <a:ext uri="{FF2B5EF4-FFF2-40B4-BE49-F238E27FC236}">
                <a16:creationId xmlns:a16="http://schemas.microsoft.com/office/drawing/2014/main" id="{79B21D3E-B08C-438A-BDD2-BEB891D890FA}"/>
              </a:ext>
            </a:extLst>
          </p:cNvPr>
          <p:cNvSpPr txBox="1"/>
          <p:nvPr/>
        </p:nvSpPr>
        <p:spPr>
          <a:xfrm>
            <a:off x="5279529" y="5437498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타원형</a:t>
            </a:r>
          </a:p>
        </p:txBody>
      </p:sp>
      <p:sp>
        <p:nvSpPr>
          <p:cNvPr id="33" name="テキスト ボックス 1371">
            <a:extLst>
              <a:ext uri="{FF2B5EF4-FFF2-40B4-BE49-F238E27FC236}">
                <a16:creationId xmlns:a16="http://schemas.microsoft.com/office/drawing/2014/main" id="{6A508707-B733-4250-A3C3-1CBE0E174EC6}"/>
              </a:ext>
            </a:extLst>
          </p:cNvPr>
          <p:cNvSpPr txBox="1"/>
          <p:nvPr/>
        </p:nvSpPr>
        <p:spPr>
          <a:xfrm>
            <a:off x="5302829" y="5951450"/>
            <a:ext cx="604307" cy="178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삼각뿔</a:t>
            </a:r>
          </a:p>
        </p:txBody>
      </p:sp>
      <p:sp>
        <p:nvSpPr>
          <p:cNvPr id="34" name="テキスト ボックス 1372">
            <a:extLst>
              <a:ext uri="{FF2B5EF4-FFF2-40B4-BE49-F238E27FC236}">
                <a16:creationId xmlns:a16="http://schemas.microsoft.com/office/drawing/2014/main" id="{5970B683-F5B3-456A-8FB1-6A6BCD9EEF1B}"/>
              </a:ext>
            </a:extLst>
          </p:cNvPr>
          <p:cNvSpPr txBox="1"/>
          <p:nvPr/>
        </p:nvSpPr>
        <p:spPr>
          <a:xfrm>
            <a:off x="6003604" y="5761585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375">
            <a:extLst>
              <a:ext uri="{FF2B5EF4-FFF2-40B4-BE49-F238E27FC236}">
                <a16:creationId xmlns:a16="http://schemas.microsoft.com/office/drawing/2014/main" id="{74ECCB9C-786E-411A-9DC0-D3C024731BAC}"/>
              </a:ext>
            </a:extLst>
          </p:cNvPr>
          <p:cNvSpPr txBox="1"/>
          <p:nvPr/>
        </p:nvSpPr>
        <p:spPr>
          <a:xfrm>
            <a:off x="6582773" y="160395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ko-KR" altLang="en-US" sz="5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379">
            <a:extLst>
              <a:ext uri="{FF2B5EF4-FFF2-40B4-BE49-F238E27FC236}">
                <a16:creationId xmlns:a16="http://schemas.microsoft.com/office/drawing/2014/main" id="{DFD33AFC-72A3-4B07-A0B0-657715FABEE5}"/>
              </a:ext>
            </a:extLst>
          </p:cNvPr>
          <p:cNvSpPr txBox="1"/>
          <p:nvPr/>
        </p:nvSpPr>
        <p:spPr>
          <a:xfrm>
            <a:off x="6144305" y="1808101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도형</a:t>
            </a:r>
          </a:p>
        </p:txBody>
      </p:sp>
      <p:sp>
        <p:nvSpPr>
          <p:cNvPr id="38" name="テキスト ボックス 1380">
            <a:extLst>
              <a:ext uri="{FF2B5EF4-FFF2-40B4-BE49-F238E27FC236}">
                <a16:creationId xmlns:a16="http://schemas.microsoft.com/office/drawing/2014/main" id="{F13F9BEB-BBE6-4041-969A-4CBEA4EC3EC9}"/>
              </a:ext>
            </a:extLst>
          </p:cNvPr>
          <p:cNvSpPr txBox="1"/>
          <p:nvPr/>
        </p:nvSpPr>
        <p:spPr>
          <a:xfrm>
            <a:off x="7098392" y="1725866"/>
            <a:ext cx="996571" cy="1590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부피 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약산식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1386">
            <a:extLst>
              <a:ext uri="{FF2B5EF4-FFF2-40B4-BE49-F238E27FC236}">
                <a16:creationId xmlns:a16="http://schemas.microsoft.com/office/drawing/2014/main" id="{FA1C2979-A0E5-48C7-AB3A-35B42A862A10}"/>
              </a:ext>
            </a:extLst>
          </p:cNvPr>
          <p:cNvSpPr txBox="1"/>
          <p:nvPr/>
        </p:nvSpPr>
        <p:spPr>
          <a:xfrm>
            <a:off x="6570427" y="222783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가로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389">
            <a:extLst>
              <a:ext uri="{FF2B5EF4-FFF2-40B4-BE49-F238E27FC236}">
                <a16:creationId xmlns:a16="http://schemas.microsoft.com/office/drawing/2014/main" id="{A387D47B-0BC4-4F8B-86AF-18BEBF00F52B}"/>
              </a:ext>
            </a:extLst>
          </p:cNvPr>
          <p:cNvSpPr txBox="1"/>
          <p:nvPr/>
        </p:nvSpPr>
        <p:spPr>
          <a:xfrm>
            <a:off x="6204313" y="2320128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세로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392">
            <a:extLst>
              <a:ext uri="{FF2B5EF4-FFF2-40B4-BE49-F238E27FC236}">
                <a16:creationId xmlns:a16="http://schemas.microsoft.com/office/drawing/2014/main" id="{119C9D87-7841-4197-9474-C8C1AFA6CCC6}"/>
              </a:ext>
            </a:extLst>
          </p:cNvPr>
          <p:cNvSpPr txBox="1"/>
          <p:nvPr/>
        </p:nvSpPr>
        <p:spPr>
          <a:xfrm>
            <a:off x="6265590" y="2946670"/>
            <a:ext cx="205423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393">
            <a:extLst>
              <a:ext uri="{FF2B5EF4-FFF2-40B4-BE49-F238E27FC236}">
                <a16:creationId xmlns:a16="http://schemas.microsoft.com/office/drawing/2014/main" id="{DC56B5C0-EF0B-45B8-9534-B25A5D304343}"/>
              </a:ext>
            </a:extLst>
          </p:cNvPr>
          <p:cNvSpPr txBox="1"/>
          <p:nvPr/>
        </p:nvSpPr>
        <p:spPr>
          <a:xfrm>
            <a:off x="6519886" y="2462200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1395">
            <a:extLst>
              <a:ext uri="{FF2B5EF4-FFF2-40B4-BE49-F238E27FC236}">
                <a16:creationId xmlns:a16="http://schemas.microsoft.com/office/drawing/2014/main" id="{3EF87E26-6D2F-47F7-9CE3-0C1BFB1C83C0}"/>
              </a:ext>
            </a:extLst>
          </p:cNvPr>
          <p:cNvSpPr txBox="1"/>
          <p:nvPr/>
        </p:nvSpPr>
        <p:spPr>
          <a:xfrm>
            <a:off x="6534872" y="4393389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1396">
            <a:extLst>
              <a:ext uri="{FF2B5EF4-FFF2-40B4-BE49-F238E27FC236}">
                <a16:creationId xmlns:a16="http://schemas.microsoft.com/office/drawing/2014/main" id="{DC50C26C-6436-4BE8-8D7B-186C07D7A51E}"/>
              </a:ext>
            </a:extLst>
          </p:cNvPr>
          <p:cNvSpPr txBox="1"/>
          <p:nvPr/>
        </p:nvSpPr>
        <p:spPr>
          <a:xfrm>
            <a:off x="6529066" y="3909509"/>
            <a:ext cx="156845" cy="45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300" kern="100" dirty="0">
                <a:effectLst/>
                <a:latin typeface="+mn-ea"/>
                <a:cs typeface="Times New Roman" panose="02020603050405020304" pitchFamily="18" charset="0"/>
              </a:rPr>
              <a:t>높이</a:t>
            </a:r>
          </a:p>
        </p:txBody>
      </p:sp>
      <p:sp>
        <p:nvSpPr>
          <p:cNvPr id="45" name="テキスト ボックス 1397">
            <a:extLst>
              <a:ext uri="{FF2B5EF4-FFF2-40B4-BE49-F238E27FC236}">
                <a16:creationId xmlns:a16="http://schemas.microsoft.com/office/drawing/2014/main" id="{5B25C4B8-4698-4841-8C68-C40200DE0E09}"/>
              </a:ext>
            </a:extLst>
          </p:cNvPr>
          <p:cNvSpPr txBox="1"/>
          <p:nvPr/>
        </p:nvSpPr>
        <p:spPr>
          <a:xfrm>
            <a:off x="6568336" y="2629650"/>
            <a:ext cx="15684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398">
            <a:extLst>
              <a:ext uri="{FF2B5EF4-FFF2-40B4-BE49-F238E27FC236}">
                <a16:creationId xmlns:a16="http://schemas.microsoft.com/office/drawing/2014/main" id="{B8373E6E-1C43-4DE0-AD6E-CAE48963814A}"/>
              </a:ext>
            </a:extLst>
          </p:cNvPr>
          <p:cNvSpPr txBox="1"/>
          <p:nvPr/>
        </p:nvSpPr>
        <p:spPr>
          <a:xfrm>
            <a:off x="6641307" y="3151892"/>
            <a:ext cx="66678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두께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399">
            <a:extLst>
              <a:ext uri="{FF2B5EF4-FFF2-40B4-BE49-F238E27FC236}">
                <a16:creationId xmlns:a16="http://schemas.microsoft.com/office/drawing/2014/main" id="{70145781-DE0F-4998-9933-64715ECABF22}"/>
              </a:ext>
            </a:extLst>
          </p:cNvPr>
          <p:cNvSpPr txBox="1"/>
          <p:nvPr/>
        </p:nvSpPr>
        <p:spPr>
          <a:xfrm>
            <a:off x="6568336" y="3529271"/>
            <a:ext cx="12382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1400">
            <a:extLst>
              <a:ext uri="{FF2B5EF4-FFF2-40B4-BE49-F238E27FC236}">
                <a16:creationId xmlns:a16="http://schemas.microsoft.com/office/drawing/2014/main" id="{D39C8529-1CB6-4C57-9B47-0BAD8A731C2C}"/>
              </a:ext>
            </a:extLst>
          </p:cNvPr>
          <p:cNvSpPr txBox="1"/>
          <p:nvPr/>
        </p:nvSpPr>
        <p:spPr>
          <a:xfrm>
            <a:off x="6209769" y="4676345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1401">
            <a:extLst>
              <a:ext uri="{FF2B5EF4-FFF2-40B4-BE49-F238E27FC236}">
                <a16:creationId xmlns:a16="http://schemas.microsoft.com/office/drawing/2014/main" id="{DEA0AED3-782B-485D-A080-EB6B868A7756}"/>
              </a:ext>
            </a:extLst>
          </p:cNvPr>
          <p:cNvSpPr txBox="1"/>
          <p:nvPr/>
        </p:nvSpPr>
        <p:spPr>
          <a:xfrm>
            <a:off x="6294165" y="4230691"/>
            <a:ext cx="176848" cy="766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1402">
            <a:extLst>
              <a:ext uri="{FF2B5EF4-FFF2-40B4-BE49-F238E27FC236}">
                <a16:creationId xmlns:a16="http://schemas.microsoft.com/office/drawing/2014/main" id="{725ED1B3-4514-4630-8F07-EDA72F811337}"/>
              </a:ext>
            </a:extLst>
          </p:cNvPr>
          <p:cNvSpPr txBox="1"/>
          <p:nvPr/>
        </p:nvSpPr>
        <p:spPr>
          <a:xfrm>
            <a:off x="6207315" y="4821782"/>
            <a:ext cx="255905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>
                <a:effectLst/>
                <a:latin typeface="+mn-ea"/>
                <a:cs typeface="Times New Roman" panose="02020603050405020304" pitchFamily="18" charset="0"/>
              </a:rPr>
              <a:t>윗변 직경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1403">
            <a:extLst>
              <a:ext uri="{FF2B5EF4-FFF2-40B4-BE49-F238E27FC236}">
                <a16:creationId xmlns:a16="http://schemas.microsoft.com/office/drawing/2014/main" id="{3429882A-996E-404F-9ADB-E048E275B7FB}"/>
              </a:ext>
            </a:extLst>
          </p:cNvPr>
          <p:cNvSpPr txBox="1"/>
          <p:nvPr/>
        </p:nvSpPr>
        <p:spPr>
          <a:xfrm>
            <a:off x="6159031" y="5203942"/>
            <a:ext cx="341757" cy="58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아랫변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 직경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1404">
            <a:extLst>
              <a:ext uri="{FF2B5EF4-FFF2-40B4-BE49-F238E27FC236}">
                <a16:creationId xmlns:a16="http://schemas.microsoft.com/office/drawing/2014/main" id="{C3682F23-0E48-480F-AC48-0753ECF9B508}"/>
              </a:ext>
            </a:extLst>
          </p:cNvPr>
          <p:cNvSpPr txBox="1"/>
          <p:nvPr/>
        </p:nvSpPr>
        <p:spPr>
          <a:xfrm>
            <a:off x="6691717" y="5421773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두께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1405">
            <a:extLst>
              <a:ext uri="{FF2B5EF4-FFF2-40B4-BE49-F238E27FC236}">
                <a16:creationId xmlns:a16="http://schemas.microsoft.com/office/drawing/2014/main" id="{4061A4D3-362E-43D6-B8C3-AC0EC5100BDF}"/>
              </a:ext>
            </a:extLst>
          </p:cNvPr>
          <p:cNvSpPr txBox="1"/>
          <p:nvPr/>
        </p:nvSpPr>
        <p:spPr>
          <a:xfrm>
            <a:off x="6047281" y="5647099"/>
            <a:ext cx="387373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세로의 길이</a:t>
            </a:r>
            <a:endParaRPr lang="ko-KR" altLang="en-US" sz="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1406">
            <a:extLst>
              <a:ext uri="{FF2B5EF4-FFF2-40B4-BE49-F238E27FC236}">
                <a16:creationId xmlns:a16="http://schemas.microsoft.com/office/drawing/2014/main" id="{69DF2D61-7C7D-429D-836A-C9D9443FAA42}"/>
              </a:ext>
            </a:extLst>
          </p:cNvPr>
          <p:cNvSpPr txBox="1"/>
          <p:nvPr/>
        </p:nvSpPr>
        <p:spPr>
          <a:xfrm rot="16200000">
            <a:off x="6303633" y="5404037"/>
            <a:ext cx="322580" cy="815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가로의 길이</a:t>
            </a:r>
            <a:endParaRPr lang="ko-KR" altLang="en-US" sz="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1407">
            <a:extLst>
              <a:ext uri="{FF2B5EF4-FFF2-40B4-BE49-F238E27FC236}">
                <a16:creationId xmlns:a16="http://schemas.microsoft.com/office/drawing/2014/main" id="{B60F3E19-7BDC-437D-A2FB-F0A215B13ADF}"/>
              </a:ext>
            </a:extLst>
          </p:cNvPr>
          <p:cNvSpPr txBox="1"/>
          <p:nvPr/>
        </p:nvSpPr>
        <p:spPr>
          <a:xfrm>
            <a:off x="6047282" y="6148331"/>
            <a:ext cx="218308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바닥면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1408">
            <a:extLst>
              <a:ext uri="{FF2B5EF4-FFF2-40B4-BE49-F238E27FC236}">
                <a16:creationId xmlns:a16="http://schemas.microsoft.com/office/drawing/2014/main" id="{A89974E9-6308-4438-8B73-6CFDFBEBEB14}"/>
              </a:ext>
            </a:extLst>
          </p:cNvPr>
          <p:cNvSpPr txBox="1"/>
          <p:nvPr/>
        </p:nvSpPr>
        <p:spPr>
          <a:xfrm>
            <a:off x="6415400" y="5863380"/>
            <a:ext cx="433162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밑면의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아랫변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1409">
            <a:extLst>
              <a:ext uri="{FF2B5EF4-FFF2-40B4-BE49-F238E27FC236}">
                <a16:creationId xmlns:a16="http://schemas.microsoft.com/office/drawing/2014/main" id="{EF7A76FC-238B-48B7-A5F1-99E2601895A0}"/>
              </a:ext>
            </a:extLst>
          </p:cNvPr>
          <p:cNvSpPr txBox="1"/>
          <p:nvPr/>
        </p:nvSpPr>
        <p:spPr>
          <a:xfrm>
            <a:off x="6439372" y="6050834"/>
            <a:ext cx="384175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밑면의 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1410">
            <a:extLst>
              <a:ext uri="{FF2B5EF4-FFF2-40B4-BE49-F238E27FC236}">
                <a16:creationId xmlns:a16="http://schemas.microsoft.com/office/drawing/2014/main" id="{7035187F-F4C0-4C09-A6CF-758425BDC48B}"/>
              </a:ext>
            </a:extLst>
          </p:cNvPr>
          <p:cNvSpPr txBox="1"/>
          <p:nvPr/>
        </p:nvSpPr>
        <p:spPr>
          <a:xfrm>
            <a:off x="6927480" y="214965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가로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세로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</a:p>
        </p:txBody>
      </p:sp>
      <p:sp>
        <p:nvSpPr>
          <p:cNvPr id="59" name="テキスト ボックス 1411">
            <a:extLst>
              <a:ext uri="{FF2B5EF4-FFF2-40B4-BE49-F238E27FC236}">
                <a16:creationId xmlns:a16="http://schemas.microsoft.com/office/drawing/2014/main" id="{8620301A-E163-4781-BC71-715E6DEF4E25}"/>
              </a:ext>
            </a:extLst>
          </p:cNvPr>
          <p:cNvSpPr txBox="1"/>
          <p:nvPr/>
        </p:nvSpPr>
        <p:spPr>
          <a:xfrm>
            <a:off x="6903069" y="2616440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×0.8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1412">
            <a:extLst>
              <a:ext uri="{FF2B5EF4-FFF2-40B4-BE49-F238E27FC236}">
                <a16:creationId xmlns:a16="http://schemas.microsoft.com/office/drawing/2014/main" id="{181FADC0-80B3-4A03-9F18-8399CDA7BEFF}"/>
              </a:ext>
            </a:extLst>
          </p:cNvPr>
          <p:cNvSpPr txBox="1"/>
          <p:nvPr/>
        </p:nvSpPr>
        <p:spPr>
          <a:xfrm>
            <a:off x="6895485" y="3110879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두께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×0.8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1" name="テキスト ボックス 1413">
            <a:extLst>
              <a:ext uri="{FF2B5EF4-FFF2-40B4-BE49-F238E27FC236}">
                <a16:creationId xmlns:a16="http://schemas.microsoft.com/office/drawing/2014/main" id="{EF8E8026-76DF-4A47-B7DA-14F22AF08BA2}"/>
              </a:ext>
            </a:extLst>
          </p:cNvPr>
          <p:cNvSpPr txBox="1"/>
          <p:nvPr/>
        </p:nvSpPr>
        <p:spPr>
          <a:xfrm>
            <a:off x="6891915" y="3558216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×0.53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1414">
            <a:extLst>
              <a:ext uri="{FF2B5EF4-FFF2-40B4-BE49-F238E27FC236}">
                <a16:creationId xmlns:a16="http://schemas.microsoft.com/office/drawing/2014/main" id="{4DEA6773-AA4B-46FA-8480-90A6DF610D69}"/>
              </a:ext>
            </a:extLst>
          </p:cNvPr>
          <p:cNvSpPr txBox="1"/>
          <p:nvPr/>
        </p:nvSpPr>
        <p:spPr>
          <a:xfrm>
            <a:off x="6900809" y="3956746"/>
            <a:ext cx="1387523" cy="296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직경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×3-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×2)×0.53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3" name="テキスト ボックス 1415">
            <a:extLst>
              <a:ext uri="{FF2B5EF4-FFF2-40B4-BE49-F238E27FC236}">
                <a16:creationId xmlns:a16="http://schemas.microsoft.com/office/drawing/2014/main" id="{16C302AA-4E86-49CC-929A-F3F764030842}"/>
              </a:ext>
            </a:extLst>
          </p:cNvPr>
          <p:cNvSpPr txBox="1"/>
          <p:nvPr/>
        </p:nvSpPr>
        <p:spPr>
          <a:xfrm>
            <a:off x="6904748" y="4839364"/>
            <a:ext cx="1323212" cy="4133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[(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아랫변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 직경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+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아랫변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 직경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윗변 직경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+(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윗변 직경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]</a:t>
            </a:r>
            <a:b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×0.3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1416">
            <a:extLst>
              <a:ext uri="{FF2B5EF4-FFF2-40B4-BE49-F238E27FC236}">
                <a16:creationId xmlns:a16="http://schemas.microsoft.com/office/drawing/2014/main" id="{D756FAC9-1073-4AEA-90C2-AC15E73887BA}"/>
              </a:ext>
            </a:extLst>
          </p:cNvPr>
          <p:cNvSpPr txBox="1"/>
          <p:nvPr/>
        </p:nvSpPr>
        <p:spPr>
          <a:xfrm>
            <a:off x="6903935" y="4494802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직경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en-US" altLang="ko-KR" sz="7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×0.3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1417">
            <a:extLst>
              <a:ext uri="{FF2B5EF4-FFF2-40B4-BE49-F238E27FC236}">
                <a16:creationId xmlns:a16="http://schemas.microsoft.com/office/drawing/2014/main" id="{65DC0318-122B-40EB-8B9C-E3DF007FFD25}"/>
              </a:ext>
            </a:extLst>
          </p:cNvPr>
          <p:cNvSpPr txBox="1"/>
          <p:nvPr/>
        </p:nvSpPr>
        <p:spPr>
          <a:xfrm>
            <a:off x="6901160" y="5456267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가로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세로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두께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×0.53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1418">
            <a:extLst>
              <a:ext uri="{FF2B5EF4-FFF2-40B4-BE49-F238E27FC236}">
                <a16:creationId xmlns:a16="http://schemas.microsoft.com/office/drawing/2014/main" id="{568D2233-F929-4DF2-B706-A81E56F2D789}"/>
              </a:ext>
            </a:extLst>
          </p:cNvPr>
          <p:cNvSpPr txBox="1"/>
          <p:nvPr/>
        </p:nvSpPr>
        <p:spPr>
          <a:xfrm>
            <a:off x="6900810" y="5805084"/>
            <a:ext cx="1327150" cy="426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밑넓이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÷3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밑넓이 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=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밑변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×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밑면의 높이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÷2)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1395">
            <a:extLst>
              <a:ext uri="{FF2B5EF4-FFF2-40B4-BE49-F238E27FC236}">
                <a16:creationId xmlns:a16="http://schemas.microsoft.com/office/drawing/2014/main" id="{FBC59D9E-E5FA-4DB3-A767-A71459D72628}"/>
              </a:ext>
            </a:extLst>
          </p:cNvPr>
          <p:cNvSpPr txBox="1"/>
          <p:nvPr/>
        </p:nvSpPr>
        <p:spPr>
          <a:xfrm>
            <a:off x="6505676" y="4923141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8" name="テキスト ボックス 1397">
            <a:extLst>
              <a:ext uri="{FF2B5EF4-FFF2-40B4-BE49-F238E27FC236}">
                <a16:creationId xmlns:a16="http://schemas.microsoft.com/office/drawing/2014/main" id="{9856B860-D50D-421F-A627-333A2E5A344E}"/>
              </a:ext>
            </a:extLst>
          </p:cNvPr>
          <p:cNvSpPr txBox="1"/>
          <p:nvPr/>
        </p:nvSpPr>
        <p:spPr>
          <a:xfrm>
            <a:off x="6663585" y="2046971"/>
            <a:ext cx="15684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높이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93" y="2721363"/>
            <a:ext cx="3712990" cy="170328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중심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물체의 안정</a:t>
            </a:r>
            <a:r>
              <a:rPr lang="en-US" altLang="ko-KR" sz="2400">
                <a:latin typeface="+mn-ea"/>
                <a:ea typeface="+mn-ea"/>
              </a:rPr>
              <a:t>(</a:t>
            </a:r>
            <a:r>
              <a:rPr lang="ko-KR" altLang="en-US" sz="2400">
                <a:latin typeface="+mn-ea"/>
                <a:ea typeface="+mn-ea"/>
              </a:rPr>
              <a:t>안정도</a:t>
            </a:r>
            <a:r>
              <a:rPr lang="en-US" altLang="ko-KR" sz="2400">
                <a:latin typeface="+mn-ea"/>
                <a:ea typeface="+mn-ea"/>
              </a:rPr>
              <a:t>(suwari))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189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4367" y="318162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중심 구하는 법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" y="1489226"/>
            <a:ext cx="3776884" cy="1734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81" y="3628301"/>
            <a:ext cx="3565574" cy="155519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083398" y="5182400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중심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6487" y="44246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물체의 안정</a:t>
            </a:r>
          </a:p>
        </p:txBody>
      </p:sp>
      <p:sp>
        <p:nvSpPr>
          <p:cNvPr id="11" name="テキスト ボックス 1419">
            <a:extLst>
              <a:ext uri="{FF2B5EF4-FFF2-40B4-BE49-F238E27FC236}">
                <a16:creationId xmlns:a16="http://schemas.microsoft.com/office/drawing/2014/main" id="{1950A35A-21B9-466F-9956-604EE447F602}"/>
              </a:ext>
            </a:extLst>
          </p:cNvPr>
          <p:cNvSpPr txBox="1"/>
          <p:nvPr/>
        </p:nvSpPr>
        <p:spPr>
          <a:xfrm>
            <a:off x="762000" y="3652398"/>
            <a:ext cx="1412081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중심의 바로 위이므로 안정</a:t>
            </a:r>
          </a:p>
        </p:txBody>
      </p:sp>
      <p:sp>
        <p:nvSpPr>
          <p:cNvPr id="12" name="テキスト ボックス 1420">
            <a:extLst>
              <a:ext uri="{FF2B5EF4-FFF2-40B4-BE49-F238E27FC236}">
                <a16:creationId xmlns:a16="http://schemas.microsoft.com/office/drawing/2014/main" id="{6BA33337-7E1A-4664-8729-8857686C7FF8}"/>
              </a:ext>
            </a:extLst>
          </p:cNvPr>
          <p:cNvSpPr txBox="1"/>
          <p:nvPr/>
        </p:nvSpPr>
        <p:spPr>
          <a:xfrm>
            <a:off x="2339003" y="3664213"/>
            <a:ext cx="88519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중심에서 벗어남</a:t>
            </a:r>
          </a:p>
        </p:txBody>
      </p:sp>
      <p:sp>
        <p:nvSpPr>
          <p:cNvPr id="13" name="テキスト ボックス 1421">
            <a:extLst>
              <a:ext uri="{FF2B5EF4-FFF2-40B4-BE49-F238E27FC236}">
                <a16:creationId xmlns:a16="http://schemas.microsoft.com/office/drawing/2014/main" id="{7988A3E7-41E0-4774-86AC-B7D9FEA4A7B9}"/>
              </a:ext>
            </a:extLst>
          </p:cNvPr>
          <p:cNvSpPr txBox="1"/>
          <p:nvPr/>
        </p:nvSpPr>
        <p:spPr>
          <a:xfrm>
            <a:off x="3600443" y="3673517"/>
            <a:ext cx="88519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기울어져 흔들리고 위험함</a:t>
            </a:r>
          </a:p>
        </p:txBody>
      </p:sp>
      <p:sp>
        <p:nvSpPr>
          <p:cNvPr id="14" name="テキスト ボックス 1423">
            <a:extLst>
              <a:ext uri="{FF2B5EF4-FFF2-40B4-BE49-F238E27FC236}">
                <a16:creationId xmlns:a16="http://schemas.microsoft.com/office/drawing/2014/main" id="{A95C6B20-2382-4321-9FB2-D28A4708C7F6}"/>
              </a:ext>
            </a:extLst>
          </p:cNvPr>
          <p:cNvSpPr txBox="1"/>
          <p:nvPr/>
        </p:nvSpPr>
        <p:spPr>
          <a:xfrm>
            <a:off x="4940044" y="4244719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[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안정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]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424">
            <a:extLst>
              <a:ext uri="{FF2B5EF4-FFF2-40B4-BE49-F238E27FC236}">
                <a16:creationId xmlns:a16="http://schemas.microsoft.com/office/drawing/2014/main" id="{83A08310-ABA5-4BE6-8236-A7704BB7963D}"/>
              </a:ext>
            </a:extLst>
          </p:cNvPr>
          <p:cNvSpPr txBox="1"/>
          <p:nvPr/>
        </p:nvSpPr>
        <p:spPr>
          <a:xfrm>
            <a:off x="5465189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[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중립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]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425">
            <a:extLst>
              <a:ext uri="{FF2B5EF4-FFF2-40B4-BE49-F238E27FC236}">
                <a16:creationId xmlns:a16="http://schemas.microsoft.com/office/drawing/2014/main" id="{AAE05446-C8D6-4F4A-9EDF-1E18AF7A13CB}"/>
              </a:ext>
            </a:extLst>
          </p:cNvPr>
          <p:cNvSpPr txBox="1"/>
          <p:nvPr/>
        </p:nvSpPr>
        <p:spPr>
          <a:xfrm>
            <a:off x="6682375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[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안정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]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426">
            <a:extLst>
              <a:ext uri="{FF2B5EF4-FFF2-40B4-BE49-F238E27FC236}">
                <a16:creationId xmlns:a16="http://schemas.microsoft.com/office/drawing/2014/main" id="{4AB54035-7447-47B0-806C-D4ABDA2BF49B}"/>
              </a:ext>
            </a:extLst>
          </p:cNvPr>
          <p:cNvSpPr txBox="1"/>
          <p:nvPr/>
        </p:nvSpPr>
        <p:spPr>
          <a:xfrm>
            <a:off x="7758370" y="4246647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[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안정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]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427">
            <a:extLst>
              <a:ext uri="{FF2B5EF4-FFF2-40B4-BE49-F238E27FC236}">
                <a16:creationId xmlns:a16="http://schemas.microsoft.com/office/drawing/2014/main" id="{7EE240B5-80FF-416B-945E-6AEBDA6D3F37}"/>
              </a:ext>
            </a:extLst>
          </p:cNvPr>
          <p:cNvSpPr txBox="1"/>
          <p:nvPr/>
        </p:nvSpPr>
        <p:spPr>
          <a:xfrm>
            <a:off x="5934491" y="4240109"/>
            <a:ext cx="60282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[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불안정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]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26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물체의 운동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194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6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9" y="1925140"/>
            <a:ext cx="3084112" cy="175188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77876" y="604760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정지마찰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92" y="4304583"/>
            <a:ext cx="2929518" cy="1671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60" y="1972036"/>
            <a:ext cx="3495675" cy="2295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090" y="3850872"/>
            <a:ext cx="2514600" cy="2171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01639" y="426756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원심력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구심력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(b)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88559" y="601262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원심력에 의한 전도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1356" b="13274"/>
          <a:stretch/>
        </p:blipFill>
        <p:spPr>
          <a:xfrm>
            <a:off x="3634152" y="1324386"/>
            <a:ext cx="3042564" cy="118435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646708" y="2637765"/>
            <a:ext cx="25821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속도와 가속도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19627" y="3646027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원심력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구심력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(a)</a:t>
            </a:r>
          </a:p>
        </p:txBody>
      </p:sp>
      <p:sp>
        <p:nvSpPr>
          <p:cNvPr id="15" name="テキスト ボックス 1428">
            <a:extLst>
              <a:ext uri="{FF2B5EF4-FFF2-40B4-BE49-F238E27FC236}">
                <a16:creationId xmlns:a16="http://schemas.microsoft.com/office/drawing/2014/main" id="{6449BD18-2F0B-45AA-B5F6-40A88B29D6C8}"/>
              </a:ext>
            </a:extLst>
          </p:cNvPr>
          <p:cNvSpPr txBox="1"/>
          <p:nvPr/>
        </p:nvSpPr>
        <p:spPr>
          <a:xfrm>
            <a:off x="5363551" y="2034833"/>
            <a:ext cx="628650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등속 운동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429">
            <a:extLst>
              <a:ext uri="{FF2B5EF4-FFF2-40B4-BE49-F238E27FC236}">
                <a16:creationId xmlns:a16="http://schemas.microsoft.com/office/drawing/2014/main" id="{D9F1DB59-9234-44DF-9245-2806213DB23D}"/>
              </a:ext>
            </a:extLst>
          </p:cNvPr>
          <p:cNvSpPr txBox="1"/>
          <p:nvPr/>
        </p:nvSpPr>
        <p:spPr>
          <a:xfrm>
            <a:off x="4257675" y="1526819"/>
            <a:ext cx="628650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등속이 아닌 운동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430">
            <a:extLst>
              <a:ext uri="{FF2B5EF4-FFF2-40B4-BE49-F238E27FC236}">
                <a16:creationId xmlns:a16="http://schemas.microsoft.com/office/drawing/2014/main" id="{D942116E-6DA8-4F07-AE58-50A17568E59D}"/>
              </a:ext>
            </a:extLst>
          </p:cNvPr>
          <p:cNvSpPr txBox="1"/>
          <p:nvPr/>
        </p:nvSpPr>
        <p:spPr>
          <a:xfrm>
            <a:off x="1533260" y="2291871"/>
            <a:ext cx="347345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구심력</a:t>
            </a:r>
          </a:p>
        </p:txBody>
      </p:sp>
      <p:sp>
        <p:nvSpPr>
          <p:cNvPr id="19" name="テキスト ボックス 1431">
            <a:extLst>
              <a:ext uri="{FF2B5EF4-FFF2-40B4-BE49-F238E27FC236}">
                <a16:creationId xmlns:a16="http://schemas.microsoft.com/office/drawing/2014/main" id="{E2FDA1FF-4BE8-4C64-8893-F504B7F33E5F}"/>
              </a:ext>
            </a:extLst>
          </p:cNvPr>
          <p:cNvSpPr txBox="1"/>
          <p:nvPr/>
        </p:nvSpPr>
        <p:spPr>
          <a:xfrm>
            <a:off x="1672960" y="2634136"/>
            <a:ext cx="347345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원심력</a:t>
            </a:r>
          </a:p>
        </p:txBody>
      </p:sp>
      <p:sp>
        <p:nvSpPr>
          <p:cNvPr id="20" name="テキスト ボックス 1432">
            <a:extLst>
              <a:ext uri="{FF2B5EF4-FFF2-40B4-BE49-F238E27FC236}">
                <a16:creationId xmlns:a16="http://schemas.microsoft.com/office/drawing/2014/main" id="{92B0129B-CFF7-4881-B52B-E72914507928}"/>
              </a:ext>
            </a:extLst>
          </p:cNvPr>
          <p:cNvSpPr txBox="1"/>
          <p:nvPr/>
        </p:nvSpPr>
        <p:spPr>
          <a:xfrm>
            <a:off x="2319390" y="2323214"/>
            <a:ext cx="154953" cy="4220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중심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손</a:t>
            </a:r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433">
            <a:extLst>
              <a:ext uri="{FF2B5EF4-FFF2-40B4-BE49-F238E27FC236}">
                <a16:creationId xmlns:a16="http://schemas.microsoft.com/office/drawing/2014/main" id="{2A079905-7DE2-414B-B19C-08A5E7790A60}"/>
              </a:ext>
            </a:extLst>
          </p:cNvPr>
          <p:cNvSpPr txBox="1"/>
          <p:nvPr/>
        </p:nvSpPr>
        <p:spPr>
          <a:xfrm>
            <a:off x="734930" y="2432953"/>
            <a:ext cx="234565" cy="2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물체</a:t>
            </a: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전기에 관한 지식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84224" y="1363955"/>
            <a:ext cx="4394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전류가 인체에 흘렀을 때의 반응  단위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mA(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밀리암페어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)</a:t>
            </a:r>
            <a:endParaRPr lang="ko-KR" altLang="en-US" sz="12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86569" y="4329952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주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) 1mA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는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1/1000A(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암페어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이다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68" y="1640954"/>
            <a:ext cx="5153025" cy="2724150"/>
          </a:xfrm>
          <a:prstGeom prst="rect">
            <a:avLst/>
          </a:prstGeom>
        </p:spPr>
      </p:pic>
      <p:sp>
        <p:nvSpPr>
          <p:cNvPr id="9" name="テキスト ボックス 1435">
            <a:extLst>
              <a:ext uri="{FF2B5EF4-FFF2-40B4-BE49-F238E27FC236}">
                <a16:creationId xmlns:a16="http://schemas.microsoft.com/office/drawing/2014/main" id="{3A59C15A-E0CF-4EB0-A8E8-AB68D167FB99}"/>
              </a:ext>
            </a:extLst>
          </p:cNvPr>
          <p:cNvSpPr txBox="1"/>
          <p:nvPr/>
        </p:nvSpPr>
        <p:spPr>
          <a:xfrm>
            <a:off x="2455392" y="1907625"/>
            <a:ext cx="1607037" cy="188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감전의 영향</a:t>
            </a:r>
          </a:p>
        </p:txBody>
      </p:sp>
      <p:sp>
        <p:nvSpPr>
          <p:cNvPr id="10" name="テキスト ボックス 1436">
            <a:extLst>
              <a:ext uri="{FF2B5EF4-FFF2-40B4-BE49-F238E27FC236}">
                <a16:creationId xmlns:a16="http://schemas.microsoft.com/office/drawing/2014/main" id="{571C8FF1-8663-4891-A71F-03C90C8F1275}"/>
              </a:ext>
            </a:extLst>
          </p:cNvPr>
          <p:cNvSpPr txBox="1"/>
          <p:nvPr/>
        </p:nvSpPr>
        <p:spPr>
          <a:xfrm>
            <a:off x="4673738" y="1761645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교류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(AC)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37">
            <a:extLst>
              <a:ext uri="{FF2B5EF4-FFF2-40B4-BE49-F238E27FC236}">
                <a16:creationId xmlns:a16="http://schemas.microsoft.com/office/drawing/2014/main" id="{DF7B24AC-2D75-4C98-9F3A-5A4C2CAD3276}"/>
              </a:ext>
            </a:extLst>
          </p:cNvPr>
          <p:cNvSpPr txBox="1"/>
          <p:nvPr/>
        </p:nvSpPr>
        <p:spPr>
          <a:xfrm>
            <a:off x="6009639" y="1761646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직류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(DC)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438">
            <a:extLst>
              <a:ext uri="{FF2B5EF4-FFF2-40B4-BE49-F238E27FC236}">
                <a16:creationId xmlns:a16="http://schemas.microsoft.com/office/drawing/2014/main" id="{5F48ECCB-16E4-490B-BDA9-4EEBB86DBAC8}"/>
              </a:ext>
            </a:extLst>
          </p:cNvPr>
          <p:cNvSpPr txBox="1"/>
          <p:nvPr/>
        </p:nvSpPr>
        <p:spPr>
          <a:xfrm>
            <a:off x="2144530" y="2398364"/>
            <a:ext cx="2294772" cy="2134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1.	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조금 따끔거림</a:t>
            </a:r>
          </a:p>
        </p:txBody>
      </p:sp>
      <p:sp>
        <p:nvSpPr>
          <p:cNvPr id="13" name="テキスト ボックス 1439">
            <a:extLst>
              <a:ext uri="{FF2B5EF4-FFF2-40B4-BE49-F238E27FC236}">
                <a16:creationId xmlns:a16="http://schemas.microsoft.com/office/drawing/2014/main" id="{153512E1-E32A-4FA6-8DB5-BF1125D2D0A9}"/>
              </a:ext>
            </a:extLst>
          </p:cNvPr>
          <p:cNvSpPr txBox="1"/>
          <p:nvPr/>
        </p:nvSpPr>
        <p:spPr>
          <a:xfrm>
            <a:off x="2124823" y="2730922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2.	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 고통을 동반하는 충격</a:t>
            </a:r>
            <a:b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단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근육은 움직일 수 있다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  <a:p>
            <a:pPr marL="144000" indent="-144000" algn="l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テキスト ボックス 1440">
            <a:extLst>
              <a:ext uri="{FF2B5EF4-FFF2-40B4-BE49-F238E27FC236}">
                <a16:creationId xmlns:a16="http://schemas.microsoft.com/office/drawing/2014/main" id="{BDC1F769-7CD6-4A27-A32A-4B5408C8F4B2}"/>
              </a:ext>
            </a:extLst>
          </p:cNvPr>
          <p:cNvSpPr txBox="1"/>
          <p:nvPr/>
        </p:nvSpPr>
        <p:spPr>
          <a:xfrm>
            <a:off x="2144530" y="3276931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3.	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 고통을 동반하는 충격</a:t>
            </a:r>
            <a:b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근육경직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호흡곤란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  <a:p>
            <a:pPr marL="144000" indent="-144000" algn="l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テキスト ボックス 1441">
            <a:extLst>
              <a:ext uri="{FF2B5EF4-FFF2-40B4-BE49-F238E27FC236}">
                <a16:creationId xmlns:a16="http://schemas.microsoft.com/office/drawing/2014/main" id="{17219521-34AC-456F-9C63-EB778601C310}"/>
              </a:ext>
            </a:extLst>
          </p:cNvPr>
          <p:cNvSpPr txBox="1"/>
          <p:nvPr/>
        </p:nvSpPr>
        <p:spPr>
          <a:xfrm>
            <a:off x="2124823" y="3861999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4.	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순간적으로 죽음을 초래할 수 있음</a:t>
            </a:r>
          </a:p>
        </p:txBody>
      </p:sp>
      <p:sp>
        <p:nvSpPr>
          <p:cNvPr id="16" name="テキスト ボックス 1442">
            <a:extLst>
              <a:ext uri="{FF2B5EF4-FFF2-40B4-BE49-F238E27FC236}">
                <a16:creationId xmlns:a16="http://schemas.microsoft.com/office/drawing/2014/main" id="{F86B0283-055F-4269-B6AF-BB07108B0B00}"/>
              </a:ext>
            </a:extLst>
          </p:cNvPr>
          <p:cNvSpPr txBox="1"/>
          <p:nvPr/>
        </p:nvSpPr>
        <p:spPr>
          <a:xfrm>
            <a:off x="4652082" y="2095815"/>
            <a:ext cx="341056" cy="180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남자</a:t>
            </a:r>
          </a:p>
        </p:txBody>
      </p:sp>
      <p:sp>
        <p:nvSpPr>
          <p:cNvPr id="17" name="テキスト ボックス 1443">
            <a:extLst>
              <a:ext uri="{FF2B5EF4-FFF2-40B4-BE49-F238E27FC236}">
                <a16:creationId xmlns:a16="http://schemas.microsoft.com/office/drawing/2014/main" id="{25E2C648-9BD8-459A-B645-464A1967FFCB}"/>
              </a:ext>
            </a:extLst>
          </p:cNvPr>
          <p:cNvSpPr txBox="1"/>
          <p:nvPr/>
        </p:nvSpPr>
        <p:spPr>
          <a:xfrm>
            <a:off x="6009639" y="2082143"/>
            <a:ext cx="311416" cy="2133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남자</a:t>
            </a:r>
          </a:p>
        </p:txBody>
      </p:sp>
      <p:sp>
        <p:nvSpPr>
          <p:cNvPr id="18" name="テキスト ボックス 1444">
            <a:extLst>
              <a:ext uri="{FF2B5EF4-FFF2-40B4-BE49-F238E27FC236}">
                <a16:creationId xmlns:a16="http://schemas.microsoft.com/office/drawing/2014/main" id="{86482FE6-1BDB-4BFF-A6C2-6E39234A576F}"/>
              </a:ext>
            </a:extLst>
          </p:cNvPr>
          <p:cNvSpPr txBox="1"/>
          <p:nvPr/>
        </p:nvSpPr>
        <p:spPr>
          <a:xfrm>
            <a:off x="6637456" y="2095815"/>
            <a:ext cx="313075" cy="1643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여자</a:t>
            </a:r>
          </a:p>
        </p:txBody>
      </p:sp>
      <p:sp>
        <p:nvSpPr>
          <p:cNvPr id="19" name="テキスト ボックス 1445">
            <a:extLst>
              <a:ext uri="{FF2B5EF4-FFF2-40B4-BE49-F238E27FC236}">
                <a16:creationId xmlns:a16="http://schemas.microsoft.com/office/drawing/2014/main" id="{1E3282C9-BCDE-41BE-AF43-51344AD86EF7}"/>
              </a:ext>
            </a:extLst>
          </p:cNvPr>
          <p:cNvSpPr txBox="1"/>
          <p:nvPr/>
        </p:nvSpPr>
        <p:spPr>
          <a:xfrm>
            <a:off x="5279899" y="2095815"/>
            <a:ext cx="341056" cy="1812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여자</a:t>
            </a:r>
          </a:p>
        </p:txBody>
      </p:sp>
      <p:sp>
        <p:nvSpPr>
          <p:cNvPr id="20" name="テキスト ボックス 1446">
            <a:extLst>
              <a:ext uri="{FF2B5EF4-FFF2-40B4-BE49-F238E27FC236}">
                <a16:creationId xmlns:a16="http://schemas.microsoft.com/office/drawing/2014/main" id="{51D36B4A-38FD-440C-B8C8-926E856ACAC2}"/>
              </a:ext>
            </a:extLst>
          </p:cNvPr>
          <p:cNvSpPr txBox="1"/>
          <p:nvPr/>
        </p:nvSpPr>
        <p:spPr>
          <a:xfrm>
            <a:off x="3011160" y="4365104"/>
            <a:ext cx="3281843" cy="2298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주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 1mA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는 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1/1000A(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암페어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이다</a:t>
            </a:r>
            <a:r>
              <a:rPr lang="en-US" altLang="ko-KR" sz="1200" kern="100"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en-US" sz="12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84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전기에 관한 지식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46484" y="1283191"/>
            <a:ext cx="4394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송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배전선에서의 이격거리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1517073"/>
            <a:ext cx="5286604" cy="4664651"/>
          </a:xfrm>
          <a:prstGeom prst="rect">
            <a:avLst/>
          </a:prstGeom>
        </p:spPr>
      </p:pic>
      <p:sp>
        <p:nvSpPr>
          <p:cNvPr id="42" name="テキスト ボックス 1447">
            <a:extLst>
              <a:ext uri="{FF2B5EF4-FFF2-40B4-BE49-F238E27FC236}">
                <a16:creationId xmlns:a16="http://schemas.microsoft.com/office/drawing/2014/main" id="{2AE2639C-2A1C-470D-975A-748C4FBD82BA}"/>
              </a:ext>
            </a:extLst>
          </p:cNvPr>
          <p:cNvSpPr txBox="1"/>
          <p:nvPr/>
        </p:nvSpPr>
        <p:spPr>
          <a:xfrm>
            <a:off x="3273944" y="1696056"/>
            <a:ext cx="169556" cy="4993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전로</a:t>
            </a:r>
          </a:p>
        </p:txBody>
      </p:sp>
      <p:sp>
        <p:nvSpPr>
          <p:cNvPr id="43" name="テキスト ボックス 1448">
            <a:extLst>
              <a:ext uri="{FF2B5EF4-FFF2-40B4-BE49-F238E27FC236}">
                <a16:creationId xmlns:a16="http://schemas.microsoft.com/office/drawing/2014/main" id="{84FAB5DE-EDD4-4EDC-BE21-F7667AEEEFD7}"/>
              </a:ext>
            </a:extLst>
          </p:cNvPr>
          <p:cNvSpPr txBox="1"/>
          <p:nvPr/>
        </p:nvSpPr>
        <p:spPr>
          <a:xfrm>
            <a:off x="3260574" y="2298077"/>
            <a:ext cx="169556" cy="453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배전선</a:t>
            </a:r>
          </a:p>
        </p:txBody>
      </p:sp>
      <p:sp>
        <p:nvSpPr>
          <p:cNvPr id="44" name="テキスト ボックス 1449">
            <a:extLst>
              <a:ext uri="{FF2B5EF4-FFF2-40B4-BE49-F238E27FC236}">
                <a16:creationId xmlns:a16="http://schemas.microsoft.com/office/drawing/2014/main" id="{9D8B150C-1EE7-44A4-BC0F-CB02B418C28E}"/>
              </a:ext>
            </a:extLst>
          </p:cNvPr>
          <p:cNvSpPr txBox="1"/>
          <p:nvPr/>
        </p:nvSpPr>
        <p:spPr>
          <a:xfrm>
            <a:off x="3260574" y="3010478"/>
            <a:ext cx="169555" cy="7959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송전선</a:t>
            </a:r>
          </a:p>
        </p:txBody>
      </p:sp>
      <p:sp>
        <p:nvSpPr>
          <p:cNvPr id="45" name="テキスト ボックス 1450">
            <a:extLst>
              <a:ext uri="{FF2B5EF4-FFF2-40B4-BE49-F238E27FC236}">
                <a16:creationId xmlns:a16="http://schemas.microsoft.com/office/drawing/2014/main" id="{D1C683BE-AB5D-4584-BAEF-420AC76E8819}"/>
              </a:ext>
            </a:extLst>
          </p:cNvPr>
          <p:cNvSpPr txBox="1"/>
          <p:nvPr/>
        </p:nvSpPr>
        <p:spPr>
          <a:xfrm>
            <a:off x="3537815" y="1862543"/>
            <a:ext cx="815167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송전 전압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(V)</a:t>
            </a:r>
          </a:p>
        </p:txBody>
      </p:sp>
      <p:sp>
        <p:nvSpPr>
          <p:cNvPr id="46" name="テキスト ボックス 1451">
            <a:extLst>
              <a:ext uri="{FF2B5EF4-FFF2-40B4-BE49-F238E27FC236}">
                <a16:creationId xmlns:a16="http://schemas.microsoft.com/office/drawing/2014/main" id="{1EBAE830-6473-4708-8B35-7CD5DD09DDBF}"/>
              </a:ext>
            </a:extLst>
          </p:cNvPr>
          <p:cNvSpPr txBox="1"/>
          <p:nvPr/>
        </p:nvSpPr>
        <p:spPr>
          <a:xfrm>
            <a:off x="4450265" y="1672165"/>
            <a:ext cx="1387009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최소 이격거리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(m)</a:t>
            </a:r>
          </a:p>
        </p:txBody>
      </p:sp>
      <p:sp>
        <p:nvSpPr>
          <p:cNvPr id="47" name="テキスト ボックス 1452">
            <a:extLst>
              <a:ext uri="{FF2B5EF4-FFF2-40B4-BE49-F238E27FC236}">
                <a16:creationId xmlns:a16="http://schemas.microsoft.com/office/drawing/2014/main" id="{018EBABD-EB65-44F8-9067-10397B6AB8EA}"/>
              </a:ext>
            </a:extLst>
          </p:cNvPr>
          <p:cNvSpPr txBox="1"/>
          <p:nvPr/>
        </p:nvSpPr>
        <p:spPr>
          <a:xfrm>
            <a:off x="4403271" y="1923484"/>
            <a:ext cx="743062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노동기준국장 통지</a:t>
            </a:r>
            <a:r>
              <a:rPr lang="en-US" altLang="ko-KR" sz="900" kern="100" baseline="30000">
                <a:effectLst/>
                <a:latin typeface="+mn-ea"/>
                <a:cs typeface="Times New Roman" panose="02020603050405020304" pitchFamily="18" charset="0"/>
              </a:rPr>
              <a:t>※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1453">
            <a:extLst>
              <a:ext uri="{FF2B5EF4-FFF2-40B4-BE49-F238E27FC236}">
                <a16:creationId xmlns:a16="http://schemas.microsoft.com/office/drawing/2014/main" id="{F2554230-DA13-465B-91C1-F980C2CD0790}"/>
              </a:ext>
            </a:extLst>
          </p:cNvPr>
          <p:cNvSpPr txBox="1"/>
          <p:nvPr/>
        </p:nvSpPr>
        <p:spPr>
          <a:xfrm>
            <a:off x="5186420" y="1906936"/>
            <a:ext cx="702224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전력회사의 목표치</a:t>
            </a:r>
          </a:p>
        </p:txBody>
      </p:sp>
      <p:sp>
        <p:nvSpPr>
          <p:cNvPr id="49" name="テキスト ボックス 1454">
            <a:extLst>
              <a:ext uri="{FF2B5EF4-FFF2-40B4-BE49-F238E27FC236}">
                <a16:creationId xmlns:a16="http://schemas.microsoft.com/office/drawing/2014/main" id="{08AE7344-4291-4D3C-AA6F-4C28B74C295D}"/>
              </a:ext>
            </a:extLst>
          </p:cNvPr>
          <p:cNvSpPr txBox="1"/>
          <p:nvPr/>
        </p:nvSpPr>
        <p:spPr>
          <a:xfrm>
            <a:off x="3496748" y="2298463"/>
            <a:ext cx="856234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100·200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</a:p>
        </p:txBody>
      </p:sp>
      <p:sp>
        <p:nvSpPr>
          <p:cNvPr id="50" name="テキスト ボックス 1455">
            <a:extLst>
              <a:ext uri="{FF2B5EF4-FFF2-40B4-BE49-F238E27FC236}">
                <a16:creationId xmlns:a16="http://schemas.microsoft.com/office/drawing/2014/main" id="{91831791-EADF-4814-9539-E38262683586}"/>
              </a:ext>
            </a:extLst>
          </p:cNvPr>
          <p:cNvSpPr txBox="1"/>
          <p:nvPr/>
        </p:nvSpPr>
        <p:spPr>
          <a:xfrm>
            <a:off x="4419600" y="2308195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1.0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  <p:sp>
        <p:nvSpPr>
          <p:cNvPr id="51" name="テキスト ボックス 1456">
            <a:extLst>
              <a:ext uri="{FF2B5EF4-FFF2-40B4-BE49-F238E27FC236}">
                <a16:creationId xmlns:a16="http://schemas.microsoft.com/office/drawing/2014/main" id="{FAC35041-B2A6-4460-989C-7D161E547927}"/>
              </a:ext>
            </a:extLst>
          </p:cNvPr>
          <p:cNvSpPr txBox="1"/>
          <p:nvPr/>
        </p:nvSpPr>
        <p:spPr>
          <a:xfrm>
            <a:off x="5167659" y="2320378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2.0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  <p:sp>
        <p:nvSpPr>
          <p:cNvPr id="52" name="テキスト ボックス 1377">
            <a:extLst>
              <a:ext uri="{FF2B5EF4-FFF2-40B4-BE49-F238E27FC236}">
                <a16:creationId xmlns:a16="http://schemas.microsoft.com/office/drawing/2014/main" id="{8A61F4DF-3DFB-4998-916D-7549E1118E08}"/>
              </a:ext>
            </a:extLst>
          </p:cNvPr>
          <p:cNvSpPr txBox="1"/>
          <p:nvPr/>
        </p:nvSpPr>
        <p:spPr>
          <a:xfrm>
            <a:off x="3235819" y="4139283"/>
            <a:ext cx="3000823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주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 ※1975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년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12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월 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17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일 기발제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759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호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3" name="テキスト ボックス 1378">
            <a:extLst>
              <a:ext uri="{FF2B5EF4-FFF2-40B4-BE49-F238E27FC236}">
                <a16:creationId xmlns:a16="http://schemas.microsoft.com/office/drawing/2014/main" id="{1CDA35DF-4ADD-48C2-9299-B14A18DFACDC}"/>
              </a:ext>
            </a:extLst>
          </p:cNvPr>
          <p:cNvSpPr txBox="1"/>
          <p:nvPr/>
        </p:nvSpPr>
        <p:spPr>
          <a:xfrm>
            <a:off x="2206702" y="4381780"/>
            <a:ext cx="679778" cy="142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배전선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1381">
            <a:extLst>
              <a:ext uri="{FF2B5EF4-FFF2-40B4-BE49-F238E27FC236}">
                <a16:creationId xmlns:a16="http://schemas.microsoft.com/office/drawing/2014/main" id="{5F0A119D-50F1-440C-AB55-54944454DDF1}"/>
              </a:ext>
            </a:extLst>
          </p:cNvPr>
          <p:cNvSpPr txBox="1"/>
          <p:nvPr/>
        </p:nvSpPr>
        <p:spPr>
          <a:xfrm>
            <a:off x="4181183" y="4405254"/>
            <a:ext cx="67977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송전선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1382">
            <a:extLst>
              <a:ext uri="{FF2B5EF4-FFF2-40B4-BE49-F238E27FC236}">
                <a16:creationId xmlns:a16="http://schemas.microsoft.com/office/drawing/2014/main" id="{70623369-97D0-45F7-A9DB-446F891E9837}"/>
              </a:ext>
            </a:extLst>
          </p:cNvPr>
          <p:cNvSpPr txBox="1"/>
          <p:nvPr/>
        </p:nvSpPr>
        <p:spPr>
          <a:xfrm>
            <a:off x="6332596" y="4392073"/>
            <a:ext cx="375285" cy="1161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송전선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1383">
            <a:extLst>
              <a:ext uri="{FF2B5EF4-FFF2-40B4-BE49-F238E27FC236}">
                <a16:creationId xmlns:a16="http://schemas.microsoft.com/office/drawing/2014/main" id="{9879C315-262F-495C-A4EB-D88376A89D57}"/>
              </a:ext>
            </a:extLst>
          </p:cNvPr>
          <p:cNvSpPr txBox="1"/>
          <p:nvPr/>
        </p:nvSpPr>
        <p:spPr>
          <a:xfrm>
            <a:off x="5715044" y="4408515"/>
            <a:ext cx="505793" cy="115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가공지선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1384">
            <a:extLst>
              <a:ext uri="{FF2B5EF4-FFF2-40B4-BE49-F238E27FC236}">
                <a16:creationId xmlns:a16="http://schemas.microsoft.com/office/drawing/2014/main" id="{DB842B7D-3EAB-4D6A-BC28-508CD8AE4166}"/>
              </a:ext>
            </a:extLst>
          </p:cNvPr>
          <p:cNvSpPr txBox="1"/>
          <p:nvPr/>
        </p:nvSpPr>
        <p:spPr>
          <a:xfrm>
            <a:off x="2609414" y="4540705"/>
            <a:ext cx="488315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고압 배전선</a:t>
            </a:r>
            <a:endParaRPr lang="ko-KR" altLang="en-US" sz="1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1385">
            <a:extLst>
              <a:ext uri="{FF2B5EF4-FFF2-40B4-BE49-F238E27FC236}">
                <a16:creationId xmlns:a16="http://schemas.microsoft.com/office/drawing/2014/main" id="{CCFF5553-9E5A-4B33-A093-FB1F59FC6452}"/>
              </a:ext>
            </a:extLst>
          </p:cNvPr>
          <p:cNvSpPr txBox="1"/>
          <p:nvPr/>
        </p:nvSpPr>
        <p:spPr>
          <a:xfrm>
            <a:off x="3138593" y="4526731"/>
            <a:ext cx="64129" cy="2870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1388">
            <a:extLst>
              <a:ext uri="{FF2B5EF4-FFF2-40B4-BE49-F238E27FC236}">
                <a16:creationId xmlns:a16="http://schemas.microsoft.com/office/drawing/2014/main" id="{26AD6187-1A54-4660-B134-A4D639F46F14}"/>
              </a:ext>
            </a:extLst>
          </p:cNvPr>
          <p:cNvSpPr txBox="1"/>
          <p:nvPr/>
        </p:nvSpPr>
        <p:spPr>
          <a:xfrm rot="16200000">
            <a:off x="1995533" y="5106664"/>
            <a:ext cx="251103" cy="89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1391">
            <a:extLst>
              <a:ext uri="{FF2B5EF4-FFF2-40B4-BE49-F238E27FC236}">
                <a16:creationId xmlns:a16="http://schemas.microsoft.com/office/drawing/2014/main" id="{44BFAABF-3A2B-415D-BE5D-23F3592B5725}"/>
              </a:ext>
            </a:extLst>
          </p:cNvPr>
          <p:cNvSpPr txBox="1"/>
          <p:nvPr/>
        </p:nvSpPr>
        <p:spPr>
          <a:xfrm>
            <a:off x="4277944" y="5392403"/>
            <a:ext cx="113908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안</a:t>
            </a:r>
            <a:endParaRPr lang="ko-KR" altLang="en-US" sz="1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1422">
            <a:extLst>
              <a:ext uri="{FF2B5EF4-FFF2-40B4-BE49-F238E27FC236}">
                <a16:creationId xmlns:a16="http://schemas.microsoft.com/office/drawing/2014/main" id="{C9FCCC8E-062B-4C91-B2F4-376E82E5AE41}"/>
              </a:ext>
            </a:extLst>
          </p:cNvPr>
          <p:cNvSpPr txBox="1"/>
          <p:nvPr/>
        </p:nvSpPr>
        <p:spPr>
          <a:xfrm>
            <a:off x="2664742" y="5551861"/>
            <a:ext cx="254867" cy="794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1482">
            <a:extLst>
              <a:ext uri="{FF2B5EF4-FFF2-40B4-BE49-F238E27FC236}">
                <a16:creationId xmlns:a16="http://schemas.microsoft.com/office/drawing/2014/main" id="{66B77AE3-9D8D-4156-9F5C-E79C84E19AEF}"/>
              </a:ext>
            </a:extLst>
          </p:cNvPr>
          <p:cNvSpPr txBox="1"/>
          <p:nvPr/>
        </p:nvSpPr>
        <p:spPr>
          <a:xfrm>
            <a:off x="2886492" y="5025746"/>
            <a:ext cx="316230" cy="184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고압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 rtl="0"/>
            <a:r>
              <a:rPr lang="ko-KR" altLang="en-US" sz="600" kern="100" dirty="0" err="1">
                <a:effectLst/>
                <a:latin typeface="+mn-ea"/>
                <a:cs typeface="Times New Roman" panose="02020603050405020304" pitchFamily="18" charset="0"/>
              </a:rPr>
              <a:t>인하선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1483">
            <a:extLst>
              <a:ext uri="{FF2B5EF4-FFF2-40B4-BE49-F238E27FC236}">
                <a16:creationId xmlns:a16="http://schemas.microsoft.com/office/drawing/2014/main" id="{DFDEF7B0-F36A-4976-A3E6-EA4CE59F42B5}"/>
              </a:ext>
            </a:extLst>
          </p:cNvPr>
          <p:cNvSpPr txBox="1"/>
          <p:nvPr/>
        </p:nvSpPr>
        <p:spPr>
          <a:xfrm>
            <a:off x="1973837" y="5536610"/>
            <a:ext cx="494432" cy="9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주상변압기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1484">
            <a:extLst>
              <a:ext uri="{FF2B5EF4-FFF2-40B4-BE49-F238E27FC236}">
                <a16:creationId xmlns:a16="http://schemas.microsoft.com/office/drawing/2014/main" id="{4F0DD3AF-5789-431C-AD91-94C6E450678E}"/>
              </a:ext>
            </a:extLst>
          </p:cNvPr>
          <p:cNvSpPr txBox="1"/>
          <p:nvPr/>
        </p:nvSpPr>
        <p:spPr>
          <a:xfrm>
            <a:off x="2165718" y="5724472"/>
            <a:ext cx="331180" cy="70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주택 측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1485">
            <a:extLst>
              <a:ext uri="{FF2B5EF4-FFF2-40B4-BE49-F238E27FC236}">
                <a16:creationId xmlns:a16="http://schemas.microsoft.com/office/drawing/2014/main" id="{2CDFD879-35B6-45D4-9A73-C181555A00D5}"/>
              </a:ext>
            </a:extLst>
          </p:cNvPr>
          <p:cNvSpPr txBox="1"/>
          <p:nvPr/>
        </p:nvSpPr>
        <p:spPr>
          <a:xfrm>
            <a:off x="2647079" y="5724471"/>
            <a:ext cx="331180" cy="794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도로 측</a:t>
            </a:r>
            <a:endParaRPr lang="ko-KR" altLang="en-US" sz="1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8" name="テキスト ボックス 1486">
            <a:extLst>
              <a:ext uri="{FF2B5EF4-FFF2-40B4-BE49-F238E27FC236}">
                <a16:creationId xmlns:a16="http://schemas.microsoft.com/office/drawing/2014/main" id="{FB35BC09-2293-4239-A173-D148F697D85B}"/>
              </a:ext>
            </a:extLst>
          </p:cNvPr>
          <p:cNvSpPr txBox="1"/>
          <p:nvPr/>
        </p:nvSpPr>
        <p:spPr>
          <a:xfrm>
            <a:off x="2912527" y="5309014"/>
            <a:ext cx="290195" cy="850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저압선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9" name="テキスト ボックス 1487">
            <a:extLst>
              <a:ext uri="{FF2B5EF4-FFF2-40B4-BE49-F238E27FC236}">
                <a16:creationId xmlns:a16="http://schemas.microsoft.com/office/drawing/2014/main" id="{7DD650D2-DB3B-42A5-A456-BCE2F426B58F}"/>
              </a:ext>
            </a:extLst>
          </p:cNvPr>
          <p:cNvSpPr txBox="1"/>
          <p:nvPr/>
        </p:nvSpPr>
        <p:spPr>
          <a:xfrm>
            <a:off x="3249942" y="4981842"/>
            <a:ext cx="492718" cy="327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변압기까지 고압선이므로 주의할 것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1489">
            <a:extLst>
              <a:ext uri="{FF2B5EF4-FFF2-40B4-BE49-F238E27FC236}">
                <a16:creationId xmlns:a16="http://schemas.microsoft.com/office/drawing/2014/main" id="{1E4F73D2-8764-4A0F-B297-8250A65E82AC}"/>
              </a:ext>
            </a:extLst>
          </p:cNvPr>
          <p:cNvSpPr txBox="1"/>
          <p:nvPr/>
        </p:nvSpPr>
        <p:spPr>
          <a:xfrm>
            <a:off x="4085396" y="5716746"/>
            <a:ext cx="938488" cy="347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송전선의 대부분은 철탑이지만</a:t>
            </a:r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전신주의 경우도 있으므로 주의할 것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1491">
            <a:extLst>
              <a:ext uri="{FF2B5EF4-FFF2-40B4-BE49-F238E27FC236}">
                <a16:creationId xmlns:a16="http://schemas.microsoft.com/office/drawing/2014/main" id="{9EB16387-C73E-4459-A65B-58E4DB5DB3B2}"/>
              </a:ext>
            </a:extLst>
          </p:cNvPr>
          <p:cNvSpPr txBox="1"/>
          <p:nvPr/>
        </p:nvSpPr>
        <p:spPr>
          <a:xfrm>
            <a:off x="6012762" y="5183387"/>
            <a:ext cx="207653" cy="717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1492">
            <a:extLst>
              <a:ext uri="{FF2B5EF4-FFF2-40B4-BE49-F238E27FC236}">
                <a16:creationId xmlns:a16="http://schemas.microsoft.com/office/drawing/2014/main" id="{74AB2B9E-EDB3-4643-A747-B7D38BB8D9A9}"/>
              </a:ext>
            </a:extLst>
          </p:cNvPr>
          <p:cNvSpPr txBox="1"/>
          <p:nvPr/>
        </p:nvSpPr>
        <p:spPr>
          <a:xfrm>
            <a:off x="5720360" y="5434351"/>
            <a:ext cx="369288" cy="155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주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3" name="テキスト ボックス 1493">
            <a:extLst>
              <a:ext uri="{FF2B5EF4-FFF2-40B4-BE49-F238E27FC236}">
                <a16:creationId xmlns:a16="http://schemas.microsoft.com/office/drawing/2014/main" id="{ACDF43C4-DE16-42BA-BCFA-E96A016C9435}"/>
              </a:ext>
            </a:extLst>
          </p:cNvPr>
          <p:cNvSpPr txBox="1"/>
          <p:nvPr/>
        </p:nvSpPr>
        <p:spPr>
          <a:xfrm>
            <a:off x="6238133" y="5721159"/>
            <a:ext cx="512128" cy="1536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이격거리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4" name="テキスト ボックス 1614">
            <a:extLst>
              <a:ext uri="{FF2B5EF4-FFF2-40B4-BE49-F238E27FC236}">
                <a16:creationId xmlns:a16="http://schemas.microsoft.com/office/drawing/2014/main" id="{2CB824AD-605E-403E-82B2-89FEB0BB7A68}"/>
              </a:ext>
            </a:extLst>
          </p:cNvPr>
          <p:cNvSpPr txBox="1"/>
          <p:nvPr/>
        </p:nvSpPr>
        <p:spPr>
          <a:xfrm>
            <a:off x="4379200" y="4556800"/>
            <a:ext cx="325793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특별고압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391">
            <a:extLst>
              <a:ext uri="{FF2B5EF4-FFF2-40B4-BE49-F238E27FC236}">
                <a16:creationId xmlns:a16="http://schemas.microsoft.com/office/drawing/2014/main" id="{EE9A49CB-C0C7-49FF-9A16-0E0A58E7CD9E}"/>
              </a:ext>
            </a:extLst>
          </p:cNvPr>
          <p:cNvSpPr txBox="1"/>
          <p:nvPr/>
        </p:nvSpPr>
        <p:spPr>
          <a:xfrm>
            <a:off x="4774802" y="5372107"/>
            <a:ext cx="113908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전</a:t>
            </a:r>
            <a:endParaRPr lang="ko-KR" altLang="en-US" sz="1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388">
            <a:extLst>
              <a:ext uri="{FF2B5EF4-FFF2-40B4-BE49-F238E27FC236}">
                <a16:creationId xmlns:a16="http://schemas.microsoft.com/office/drawing/2014/main" id="{F58BAB3D-AB4D-46FF-8FA7-99F2146E0D09}"/>
              </a:ext>
            </a:extLst>
          </p:cNvPr>
          <p:cNvSpPr txBox="1"/>
          <p:nvPr/>
        </p:nvSpPr>
        <p:spPr>
          <a:xfrm rot="16200000">
            <a:off x="3959844" y="4965858"/>
            <a:ext cx="251103" cy="89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5" name="テキスト ボックス 1388">
            <a:extLst>
              <a:ext uri="{FF2B5EF4-FFF2-40B4-BE49-F238E27FC236}">
                <a16:creationId xmlns:a16="http://schemas.microsoft.com/office/drawing/2014/main" id="{5867158E-A34A-4469-935D-C8ABE6F72D96}"/>
              </a:ext>
            </a:extLst>
          </p:cNvPr>
          <p:cNvSpPr txBox="1"/>
          <p:nvPr/>
        </p:nvSpPr>
        <p:spPr>
          <a:xfrm rot="16200000">
            <a:off x="4919081" y="4913807"/>
            <a:ext cx="251103" cy="89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안전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15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10</a:t>
            </a:r>
            <a:r>
              <a:rPr lang="ko" altLang="en-US" sz="3200">
                <a:latin typeface="+mn-ea"/>
                <a:ea typeface="+mn-ea"/>
              </a:rPr>
              <a:t>장 지질 및 토목 시공 등에 관한 지식</a:t>
            </a:r>
            <a:endParaRPr kumimoji="1" lang="ko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차량계 건설기계에 관한 용어 </a:t>
            </a:r>
            <a:r>
              <a:rPr lang="en-US" altLang="ko-KR" sz="2400">
                <a:latin typeface="+mn-ea"/>
                <a:ea typeface="+mn-ea"/>
              </a:rPr>
              <a:t>2... </a:t>
            </a:r>
            <a:r>
              <a:rPr lang="ko-KR" altLang="en-US" sz="2400">
                <a:latin typeface="+mn-ea"/>
                <a:ea typeface="+mn-ea"/>
              </a:rPr>
              <a:t>기체중량</a:t>
            </a:r>
            <a:br>
              <a:rPr lang="ko-KR" altLang="en-US" sz="2400">
                <a:latin typeface="+mn-ea"/>
                <a:ea typeface="+mn-ea"/>
              </a:rPr>
            </a:br>
            <a:r>
              <a:rPr lang="ko-KR" altLang="en-US" sz="2400">
                <a:solidFill>
                  <a:schemeClr val="bg1"/>
                </a:solidFill>
                <a:latin typeface="+mn-ea"/>
                <a:ea typeface="+mn-ea"/>
              </a:rPr>
              <a:t>차량계 건설기계에 관한 용어</a:t>
            </a:r>
            <a:r>
              <a:rPr lang="ko-KR" altLang="en-US" sz="2400">
                <a:latin typeface="+mn-ea"/>
                <a:ea typeface="+mn-ea"/>
              </a:rPr>
              <a:t> </a:t>
            </a:r>
            <a:r>
              <a:rPr lang="en-US" altLang="ko-KR" sz="2400">
                <a:latin typeface="+mn-ea"/>
                <a:ea typeface="+mn-ea"/>
              </a:rPr>
              <a:t>3... </a:t>
            </a:r>
            <a:r>
              <a:rPr lang="ko-KR" altLang="en-US" sz="2400">
                <a:latin typeface="+mn-ea"/>
                <a:ea typeface="+mn-ea"/>
              </a:rPr>
              <a:t>기계중량</a:t>
            </a:r>
            <a:br>
              <a:rPr lang="ko-KR" altLang="en-US" sz="2400">
                <a:latin typeface="+mn-ea"/>
                <a:ea typeface="+mn-ea"/>
              </a:rPr>
            </a:br>
            <a:r>
              <a:rPr lang="ko-KR" altLang="en-US" sz="2400">
                <a:solidFill>
                  <a:schemeClr val="bg1"/>
                </a:solidFill>
                <a:latin typeface="+mn-ea"/>
                <a:ea typeface="+mn-ea"/>
              </a:rPr>
              <a:t>차량계 건설기계에 관한 용어</a:t>
            </a:r>
            <a:r>
              <a:rPr lang="ko-KR" altLang="en-US" sz="2400">
                <a:latin typeface="+mn-ea"/>
                <a:ea typeface="+mn-ea"/>
              </a:rPr>
              <a:t> </a:t>
            </a:r>
            <a:r>
              <a:rPr lang="en-US" altLang="ko-KR" sz="2400">
                <a:latin typeface="+mn-ea"/>
                <a:ea typeface="+mn-ea"/>
              </a:rPr>
              <a:t>4... </a:t>
            </a:r>
            <a:r>
              <a:rPr lang="ko-KR" altLang="en-US" sz="2400">
                <a:latin typeface="+mn-ea"/>
                <a:ea typeface="+mn-ea"/>
              </a:rPr>
              <a:t>기계총중량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n-ea"/>
            </a:endParaRPr>
          </a:p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2157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0547" y="5182505"/>
            <a:ext cx="150861" cy="30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68382" y="5139297"/>
            <a:ext cx="353943" cy="2430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ko-KR" altLang="en-US" sz="1100">
                <a:latin typeface="+mn-ea"/>
              </a:rPr>
              <a:t>물</a:t>
            </a:r>
            <a:endParaRPr kumimoji="1" lang="ko-KR" altLang="en-US" sz="110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85094" y="5127415"/>
            <a:ext cx="353943" cy="3936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ko-KR" altLang="en-US" sz="1100">
                <a:latin typeface="+mn-ea"/>
              </a:rPr>
              <a:t>유류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01806" y="5139297"/>
            <a:ext cx="353943" cy="3936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ko-KR" altLang="en-US" sz="1100">
                <a:latin typeface="+mn-ea"/>
              </a:rPr>
              <a:t>연료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23640" y="356465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기체중량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기계중량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기계총중량</a:t>
            </a:r>
          </a:p>
        </p:txBody>
      </p:sp>
      <p:sp>
        <p:nvSpPr>
          <p:cNvPr id="21" name="テキスト ボックス 494">
            <a:extLst>
              <a:ext uri="{FF2B5EF4-FFF2-40B4-BE49-F238E27FC236}">
                <a16:creationId xmlns:a16="http://schemas.microsoft.com/office/drawing/2014/main" id="{B150F5C4-14EB-4F61-8B72-35BFE7AF6752}"/>
              </a:ext>
            </a:extLst>
          </p:cNvPr>
          <p:cNvSpPr txBox="1"/>
          <p:nvPr/>
        </p:nvSpPr>
        <p:spPr>
          <a:xfrm>
            <a:off x="5295275" y="1908864"/>
            <a:ext cx="105410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기체중량</a:t>
            </a:r>
            <a:endParaRPr lang="ko-KR" altLang="en-US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495">
            <a:extLst>
              <a:ext uri="{FF2B5EF4-FFF2-40B4-BE49-F238E27FC236}">
                <a16:creationId xmlns:a16="http://schemas.microsoft.com/office/drawing/2014/main" id="{5ABC9E8A-4CA6-41E4-9211-62800D81D5B1}"/>
              </a:ext>
            </a:extLst>
          </p:cNvPr>
          <p:cNvSpPr txBox="1"/>
          <p:nvPr/>
        </p:nvSpPr>
        <p:spPr>
          <a:xfrm>
            <a:off x="3429000" y="4298632"/>
            <a:ext cx="696991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기체중량</a:t>
            </a:r>
            <a:endParaRPr lang="ko-KR" altLang="en-US" sz="1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496">
            <a:extLst>
              <a:ext uri="{FF2B5EF4-FFF2-40B4-BE49-F238E27FC236}">
                <a16:creationId xmlns:a16="http://schemas.microsoft.com/office/drawing/2014/main" id="{F4F9D3EC-B6C2-41F6-A646-0202DF7DB0DC}"/>
              </a:ext>
            </a:extLst>
          </p:cNvPr>
          <p:cNvSpPr txBox="1"/>
          <p:nvPr/>
        </p:nvSpPr>
        <p:spPr>
          <a:xfrm>
            <a:off x="4445259" y="4499610"/>
            <a:ext cx="912734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최대적재중량</a:t>
            </a:r>
          </a:p>
        </p:txBody>
      </p:sp>
      <p:sp>
        <p:nvSpPr>
          <p:cNvPr id="24" name="テキスト ボックス 497">
            <a:extLst>
              <a:ext uri="{FF2B5EF4-FFF2-40B4-BE49-F238E27FC236}">
                <a16:creationId xmlns:a16="http://schemas.microsoft.com/office/drawing/2014/main" id="{67CC5038-C1D1-4BEC-B556-EDD34E77EFA5}"/>
              </a:ext>
            </a:extLst>
          </p:cNvPr>
          <p:cNvSpPr txBox="1"/>
          <p:nvPr/>
        </p:nvSpPr>
        <p:spPr>
          <a:xfrm>
            <a:off x="7411961" y="4398645"/>
            <a:ext cx="97790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기계총중량</a:t>
            </a:r>
            <a:endParaRPr lang="ko-KR" altLang="en-US" sz="16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498">
            <a:extLst>
              <a:ext uri="{FF2B5EF4-FFF2-40B4-BE49-F238E27FC236}">
                <a16:creationId xmlns:a16="http://schemas.microsoft.com/office/drawing/2014/main" id="{FC4DDE5B-315C-4AF1-98C4-7537F8D05E82}"/>
              </a:ext>
            </a:extLst>
          </p:cNvPr>
          <p:cNvSpPr txBox="1"/>
          <p:nvPr/>
        </p:nvSpPr>
        <p:spPr>
          <a:xfrm>
            <a:off x="5316232" y="5195116"/>
            <a:ext cx="248375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 dirty="0">
                <a:effectLst/>
                <a:latin typeface="+mn-ea"/>
                <a:cs typeface="Times New Roman" panose="02020603050405020304" pitchFamily="18" charset="0"/>
              </a:rPr>
              <a:t>승차 </a:t>
            </a:r>
            <a:r>
              <a:rPr lang="ko-KR" altLang="en-US" sz="1100" kern="100" dirty="0" err="1">
                <a:effectLst/>
                <a:latin typeface="+mn-ea"/>
                <a:cs typeface="Times New Roman" panose="02020603050405020304" pitchFamily="18" charset="0"/>
              </a:rPr>
              <a:t>작업원</a:t>
            </a:r>
            <a:endParaRPr lang="ko-KR" altLang="en-US" sz="11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499">
            <a:extLst>
              <a:ext uri="{FF2B5EF4-FFF2-40B4-BE49-F238E27FC236}">
                <a16:creationId xmlns:a16="http://schemas.microsoft.com/office/drawing/2014/main" id="{BD08119F-DAF5-4812-83E1-B1B312928BD5}"/>
              </a:ext>
            </a:extLst>
          </p:cNvPr>
          <p:cNvSpPr txBox="1"/>
          <p:nvPr/>
        </p:nvSpPr>
        <p:spPr>
          <a:xfrm>
            <a:off x="1248185" y="5195115"/>
            <a:ext cx="204470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n-ea"/>
                <a:cs typeface="Times New Roman" panose="02020603050405020304" pitchFamily="18" charset="0"/>
              </a:rPr>
              <a:t>물</a:t>
            </a:r>
          </a:p>
        </p:txBody>
      </p:sp>
      <p:sp>
        <p:nvSpPr>
          <p:cNvPr id="27" name="テキスト ボックス 500">
            <a:extLst>
              <a:ext uri="{FF2B5EF4-FFF2-40B4-BE49-F238E27FC236}">
                <a16:creationId xmlns:a16="http://schemas.microsoft.com/office/drawing/2014/main" id="{2398C5A6-2E40-4270-AC54-302E4C50E95D}"/>
              </a:ext>
            </a:extLst>
          </p:cNvPr>
          <p:cNvSpPr txBox="1"/>
          <p:nvPr/>
        </p:nvSpPr>
        <p:spPr>
          <a:xfrm>
            <a:off x="1490264" y="5195115"/>
            <a:ext cx="167345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 dirty="0">
                <a:effectLst/>
                <a:latin typeface="+mn-ea"/>
                <a:cs typeface="Times New Roman" panose="02020603050405020304" pitchFamily="18" charset="0"/>
              </a:rPr>
              <a:t>유류</a:t>
            </a:r>
          </a:p>
        </p:txBody>
      </p:sp>
      <p:sp>
        <p:nvSpPr>
          <p:cNvPr id="28" name="テキスト ボックス 501">
            <a:extLst>
              <a:ext uri="{FF2B5EF4-FFF2-40B4-BE49-F238E27FC236}">
                <a16:creationId xmlns:a16="http://schemas.microsoft.com/office/drawing/2014/main" id="{35318A09-3B40-4C16-99AA-ABF37B79CB00}"/>
              </a:ext>
            </a:extLst>
          </p:cNvPr>
          <p:cNvSpPr txBox="1"/>
          <p:nvPr/>
        </p:nvSpPr>
        <p:spPr>
          <a:xfrm>
            <a:off x="1778096" y="5195115"/>
            <a:ext cx="168112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 dirty="0">
                <a:effectLst/>
                <a:latin typeface="+mn-ea"/>
                <a:cs typeface="Times New Roman" panose="02020603050405020304" pitchFamily="18" charset="0"/>
              </a:rPr>
              <a:t>연료</a:t>
            </a: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바위의 성질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흙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111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1670" y="1280338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암석의 경도 등의 분류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80422" y="5030983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입경 구분과 그 명칭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550448"/>
            <a:ext cx="5391152" cy="17690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59" y="3803418"/>
            <a:ext cx="4486277" cy="11321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019" y="3601595"/>
            <a:ext cx="3054308" cy="19884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978137" y="5565698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흙의 탬핑 구성</a:t>
            </a:r>
          </a:p>
        </p:txBody>
      </p:sp>
      <p:sp>
        <p:nvSpPr>
          <p:cNvPr id="12" name="テキスト ボックス 1615">
            <a:extLst>
              <a:ext uri="{FF2B5EF4-FFF2-40B4-BE49-F238E27FC236}">
                <a16:creationId xmlns:a16="http://schemas.microsoft.com/office/drawing/2014/main" id="{F5357401-2ED8-4F58-BC3F-F1091BD5D04F}"/>
              </a:ext>
            </a:extLst>
          </p:cNvPr>
          <p:cNvSpPr txBox="1"/>
          <p:nvPr/>
        </p:nvSpPr>
        <p:spPr>
          <a:xfrm>
            <a:off x="2038460" y="1617631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분류</a:t>
            </a:r>
          </a:p>
        </p:txBody>
      </p:sp>
      <p:sp>
        <p:nvSpPr>
          <p:cNvPr id="13" name="テキスト ボックス 1616">
            <a:extLst>
              <a:ext uri="{FF2B5EF4-FFF2-40B4-BE49-F238E27FC236}">
                <a16:creationId xmlns:a16="http://schemas.microsoft.com/office/drawing/2014/main" id="{9B41BED3-8F6F-4D01-8CFD-D0379322A9E5}"/>
              </a:ext>
            </a:extLst>
          </p:cNvPr>
          <p:cNvSpPr txBox="1"/>
          <p:nvPr/>
        </p:nvSpPr>
        <p:spPr>
          <a:xfrm>
            <a:off x="2618475" y="1622947"/>
            <a:ext cx="1013195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압축강도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(N/mm</a:t>
            </a:r>
            <a:r>
              <a:rPr lang="en-US" altLang="ko-KR" sz="8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617">
            <a:extLst>
              <a:ext uri="{FF2B5EF4-FFF2-40B4-BE49-F238E27FC236}">
                <a16:creationId xmlns:a16="http://schemas.microsoft.com/office/drawing/2014/main" id="{29445FD0-CC8B-491F-8F2F-6959B3DF169D}"/>
              </a:ext>
            </a:extLst>
          </p:cNvPr>
          <p:cNvSpPr txBox="1"/>
          <p:nvPr/>
        </p:nvSpPr>
        <p:spPr>
          <a:xfrm>
            <a:off x="3700513" y="1615241"/>
            <a:ext cx="1013195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탄성파속도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(km/s)</a:t>
            </a:r>
          </a:p>
        </p:txBody>
      </p:sp>
      <p:sp>
        <p:nvSpPr>
          <p:cNvPr id="15" name="テキスト ボックス 1618">
            <a:extLst>
              <a:ext uri="{FF2B5EF4-FFF2-40B4-BE49-F238E27FC236}">
                <a16:creationId xmlns:a16="http://schemas.microsoft.com/office/drawing/2014/main" id="{3576B341-A2FD-4569-9EDE-B466D71FD865}"/>
              </a:ext>
            </a:extLst>
          </p:cNvPr>
          <p:cNvSpPr txBox="1"/>
          <p:nvPr/>
        </p:nvSpPr>
        <p:spPr>
          <a:xfrm>
            <a:off x="5531868" y="1613696"/>
            <a:ext cx="1054049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바위 종류 예시</a:t>
            </a:r>
          </a:p>
        </p:txBody>
      </p:sp>
      <p:sp>
        <p:nvSpPr>
          <p:cNvPr id="17" name="テキスト ボックス 1619">
            <a:extLst>
              <a:ext uri="{FF2B5EF4-FFF2-40B4-BE49-F238E27FC236}">
                <a16:creationId xmlns:a16="http://schemas.microsoft.com/office/drawing/2014/main" id="{3BC7F0B5-D0E1-4481-9BDD-45EC583CB64B}"/>
              </a:ext>
            </a:extLst>
          </p:cNvPr>
          <p:cNvSpPr txBox="1"/>
          <p:nvPr/>
        </p:nvSpPr>
        <p:spPr>
          <a:xfrm>
            <a:off x="2038460" y="1853385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연암</a:t>
            </a:r>
          </a:p>
        </p:txBody>
      </p:sp>
      <p:sp>
        <p:nvSpPr>
          <p:cNvPr id="20" name="テキスト ボックス 1620">
            <a:extLst>
              <a:ext uri="{FF2B5EF4-FFF2-40B4-BE49-F238E27FC236}">
                <a16:creationId xmlns:a16="http://schemas.microsoft.com/office/drawing/2014/main" id="{FB83CB2A-32A3-4F30-8DB2-363485E8E064}"/>
              </a:ext>
            </a:extLst>
          </p:cNvPr>
          <p:cNvSpPr txBox="1"/>
          <p:nvPr/>
        </p:nvSpPr>
        <p:spPr>
          <a:xfrm>
            <a:off x="3779874" y="1870842"/>
            <a:ext cx="9200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1.5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</a:p>
        </p:txBody>
      </p:sp>
      <p:sp>
        <p:nvSpPr>
          <p:cNvPr id="21" name="テキスト ボックス 1622">
            <a:extLst>
              <a:ext uri="{FF2B5EF4-FFF2-40B4-BE49-F238E27FC236}">
                <a16:creationId xmlns:a16="http://schemas.microsoft.com/office/drawing/2014/main" id="{115B022E-77D5-4078-A323-3B0B2CA692B0}"/>
              </a:ext>
            </a:extLst>
          </p:cNvPr>
          <p:cNvSpPr txBox="1"/>
          <p:nvPr/>
        </p:nvSpPr>
        <p:spPr>
          <a:xfrm>
            <a:off x="2038460" y="2084870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중경암</a:t>
            </a:r>
          </a:p>
        </p:txBody>
      </p:sp>
      <p:sp>
        <p:nvSpPr>
          <p:cNvPr id="22" name="テキスト ボックス 1623">
            <a:extLst>
              <a:ext uri="{FF2B5EF4-FFF2-40B4-BE49-F238E27FC236}">
                <a16:creationId xmlns:a16="http://schemas.microsoft.com/office/drawing/2014/main" id="{654CC38F-084B-4AF8-9310-746592D9E66F}"/>
              </a:ext>
            </a:extLst>
          </p:cNvPr>
          <p:cNvSpPr txBox="1"/>
          <p:nvPr/>
        </p:nvSpPr>
        <p:spPr>
          <a:xfrm>
            <a:off x="2038460" y="2413059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경암</a:t>
            </a:r>
          </a:p>
        </p:txBody>
      </p:sp>
      <p:sp>
        <p:nvSpPr>
          <p:cNvPr id="23" name="テキスト ボックス 1624">
            <a:extLst>
              <a:ext uri="{FF2B5EF4-FFF2-40B4-BE49-F238E27FC236}">
                <a16:creationId xmlns:a16="http://schemas.microsoft.com/office/drawing/2014/main" id="{6D1161D0-856A-46D6-B5A3-1CF6E646C444}"/>
              </a:ext>
            </a:extLst>
          </p:cNvPr>
          <p:cNvSpPr txBox="1"/>
          <p:nvPr/>
        </p:nvSpPr>
        <p:spPr>
          <a:xfrm>
            <a:off x="2037281" y="2896947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초경암</a:t>
            </a:r>
          </a:p>
        </p:txBody>
      </p:sp>
      <p:sp>
        <p:nvSpPr>
          <p:cNvPr id="24" name="テキスト ボックス 1625">
            <a:extLst>
              <a:ext uri="{FF2B5EF4-FFF2-40B4-BE49-F238E27FC236}">
                <a16:creationId xmlns:a16="http://schemas.microsoft.com/office/drawing/2014/main" id="{E9E343EA-6057-43D3-A57C-F8D4101FD67D}"/>
              </a:ext>
            </a:extLst>
          </p:cNvPr>
          <p:cNvSpPr txBox="1"/>
          <p:nvPr/>
        </p:nvSpPr>
        <p:spPr>
          <a:xfrm>
            <a:off x="3838572" y="2735669"/>
            <a:ext cx="8751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5.0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  <p:sp>
        <p:nvSpPr>
          <p:cNvPr id="25" name="テキスト ボックス 1686">
            <a:extLst>
              <a:ext uri="{FF2B5EF4-FFF2-40B4-BE49-F238E27FC236}">
                <a16:creationId xmlns:a16="http://schemas.microsoft.com/office/drawing/2014/main" id="{936749CD-F575-4488-8FAB-CC4B850D09CE}"/>
              </a:ext>
            </a:extLst>
          </p:cNvPr>
          <p:cNvSpPr txBox="1"/>
          <p:nvPr/>
        </p:nvSpPr>
        <p:spPr>
          <a:xfrm>
            <a:off x="2647580" y="2729714"/>
            <a:ext cx="984090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150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  <p:sp>
        <p:nvSpPr>
          <p:cNvPr id="26" name="テキスト ボックス 1687">
            <a:extLst>
              <a:ext uri="{FF2B5EF4-FFF2-40B4-BE49-F238E27FC236}">
                <a16:creationId xmlns:a16="http://schemas.microsoft.com/office/drawing/2014/main" id="{B0D9479D-5ADC-4623-98CE-3DAE8A6046DB}"/>
              </a:ext>
            </a:extLst>
          </p:cNvPr>
          <p:cNvSpPr txBox="1"/>
          <p:nvPr/>
        </p:nvSpPr>
        <p:spPr>
          <a:xfrm>
            <a:off x="4807910" y="1860459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기의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이질암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사암의 일부</a:t>
            </a:r>
          </a:p>
        </p:txBody>
      </p:sp>
      <p:sp>
        <p:nvSpPr>
          <p:cNvPr id="27" name="テキスト ボックス 1688">
            <a:extLst>
              <a:ext uri="{FF2B5EF4-FFF2-40B4-BE49-F238E27FC236}">
                <a16:creationId xmlns:a16="http://schemas.microsoft.com/office/drawing/2014/main" id="{45B7B4CF-8029-4085-B959-1F16F0525259}"/>
              </a:ext>
            </a:extLst>
          </p:cNvPr>
          <p:cNvSpPr txBox="1"/>
          <p:nvPr/>
        </p:nvSpPr>
        <p:spPr>
          <a:xfrm>
            <a:off x="4807910" y="2089585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제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기 퇴적암의 대부분</a:t>
            </a:r>
          </a:p>
        </p:txBody>
      </p:sp>
      <p:sp>
        <p:nvSpPr>
          <p:cNvPr id="28" name="テキスト ボックス 1689">
            <a:extLst>
              <a:ext uri="{FF2B5EF4-FFF2-40B4-BE49-F238E27FC236}">
                <a16:creationId xmlns:a16="http://schemas.microsoft.com/office/drawing/2014/main" id="{43F2A1BC-2B23-411F-BFC7-869458B33333}"/>
              </a:ext>
            </a:extLst>
          </p:cNvPr>
          <p:cNvSpPr txBox="1"/>
          <p:nvPr/>
        </p:nvSpPr>
        <p:spPr>
          <a:xfrm>
            <a:off x="4791166" y="2321320"/>
            <a:ext cx="2373941" cy="339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중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고생대의 퇴적암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화성암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변성암의 대부분</a:t>
            </a:r>
          </a:p>
        </p:txBody>
      </p:sp>
      <p:sp>
        <p:nvSpPr>
          <p:cNvPr id="29" name="テキスト ボックス 1690">
            <a:extLst>
              <a:ext uri="{FF2B5EF4-FFF2-40B4-BE49-F238E27FC236}">
                <a16:creationId xmlns:a16="http://schemas.microsoft.com/office/drawing/2014/main" id="{FCA3B54E-326C-4C0D-B55D-E2F5162A3377}"/>
              </a:ext>
            </a:extLst>
          </p:cNvPr>
          <p:cNvSpPr txBox="1"/>
          <p:nvPr/>
        </p:nvSpPr>
        <p:spPr>
          <a:xfrm>
            <a:off x="4796634" y="2733377"/>
            <a:ext cx="2420580" cy="515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쳐트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경사암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반려암의 일부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휘록암 등 화성암의 일부</a:t>
            </a:r>
          </a:p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편마암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석영편암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혼펠스</a:t>
            </a:r>
          </a:p>
        </p:txBody>
      </p:sp>
      <p:sp>
        <p:nvSpPr>
          <p:cNvPr id="30" name="テキスト ボックス 1691">
            <a:extLst>
              <a:ext uri="{FF2B5EF4-FFF2-40B4-BE49-F238E27FC236}">
                <a16:creationId xmlns:a16="http://schemas.microsoft.com/office/drawing/2014/main" id="{B3E13131-99ED-499F-A377-4A2EBC28CEFA}"/>
              </a:ext>
            </a:extLst>
          </p:cNvPr>
          <p:cNvSpPr txBox="1"/>
          <p:nvPr/>
        </p:nvSpPr>
        <p:spPr>
          <a:xfrm>
            <a:off x="897875" y="4602336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점토</a:t>
            </a:r>
          </a:p>
        </p:txBody>
      </p:sp>
      <p:sp>
        <p:nvSpPr>
          <p:cNvPr id="31" name="テキスト ボックス 1692">
            <a:extLst>
              <a:ext uri="{FF2B5EF4-FFF2-40B4-BE49-F238E27FC236}">
                <a16:creationId xmlns:a16="http://schemas.microsoft.com/office/drawing/2014/main" id="{33D5D0E4-AA11-48A5-BF8C-EC1978C86F94}"/>
              </a:ext>
            </a:extLst>
          </p:cNvPr>
          <p:cNvSpPr txBox="1"/>
          <p:nvPr/>
        </p:nvSpPr>
        <p:spPr>
          <a:xfrm>
            <a:off x="1385554" y="4598526"/>
            <a:ext cx="541509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실트</a:t>
            </a:r>
          </a:p>
        </p:txBody>
      </p:sp>
      <p:sp>
        <p:nvSpPr>
          <p:cNvPr id="32" name="テキスト ボックス 1693">
            <a:extLst>
              <a:ext uri="{FF2B5EF4-FFF2-40B4-BE49-F238E27FC236}">
                <a16:creationId xmlns:a16="http://schemas.microsoft.com/office/drawing/2014/main" id="{EB988EAA-45E6-4332-8DF4-EC3ABD635C35}"/>
              </a:ext>
            </a:extLst>
          </p:cNvPr>
          <p:cNvSpPr txBox="1"/>
          <p:nvPr/>
        </p:nvSpPr>
        <p:spPr>
          <a:xfrm>
            <a:off x="2403268" y="4669908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모래</a:t>
            </a:r>
          </a:p>
        </p:txBody>
      </p:sp>
      <p:sp>
        <p:nvSpPr>
          <p:cNvPr id="33" name="テキスト ボックス 1694">
            <a:extLst>
              <a:ext uri="{FF2B5EF4-FFF2-40B4-BE49-F238E27FC236}">
                <a16:creationId xmlns:a16="http://schemas.microsoft.com/office/drawing/2014/main" id="{8F6353D0-5A89-42FC-8D61-41C227FEA74E}"/>
              </a:ext>
            </a:extLst>
          </p:cNvPr>
          <p:cNvSpPr txBox="1"/>
          <p:nvPr/>
        </p:nvSpPr>
        <p:spPr>
          <a:xfrm>
            <a:off x="2037280" y="4431613"/>
            <a:ext cx="483253" cy="1864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가는모래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695">
            <a:extLst>
              <a:ext uri="{FF2B5EF4-FFF2-40B4-BE49-F238E27FC236}">
                <a16:creationId xmlns:a16="http://schemas.microsoft.com/office/drawing/2014/main" id="{BCF84316-B99F-4D4A-B3A4-FF3D2D9FCD64}"/>
              </a:ext>
            </a:extLst>
          </p:cNvPr>
          <p:cNvSpPr txBox="1"/>
          <p:nvPr/>
        </p:nvSpPr>
        <p:spPr>
          <a:xfrm>
            <a:off x="2661477" y="4439049"/>
            <a:ext cx="447223" cy="1556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굵은모래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696">
            <a:extLst>
              <a:ext uri="{FF2B5EF4-FFF2-40B4-BE49-F238E27FC236}">
                <a16:creationId xmlns:a16="http://schemas.microsoft.com/office/drawing/2014/main" id="{B02DE1B0-D437-4D00-B130-6AA00B1FBF43}"/>
              </a:ext>
            </a:extLst>
          </p:cNvPr>
          <p:cNvSpPr txBox="1"/>
          <p:nvPr/>
        </p:nvSpPr>
        <p:spPr>
          <a:xfrm>
            <a:off x="3326162" y="4451429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잔자갈</a:t>
            </a:r>
          </a:p>
        </p:txBody>
      </p:sp>
      <p:sp>
        <p:nvSpPr>
          <p:cNvPr id="36" name="テキスト ボックス 1697">
            <a:extLst>
              <a:ext uri="{FF2B5EF4-FFF2-40B4-BE49-F238E27FC236}">
                <a16:creationId xmlns:a16="http://schemas.microsoft.com/office/drawing/2014/main" id="{A685000E-B533-49FC-B1DE-5B184CF808AA}"/>
              </a:ext>
            </a:extLst>
          </p:cNvPr>
          <p:cNvSpPr txBox="1"/>
          <p:nvPr/>
        </p:nvSpPr>
        <p:spPr>
          <a:xfrm>
            <a:off x="3923662" y="4451429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중자갈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698">
            <a:extLst>
              <a:ext uri="{FF2B5EF4-FFF2-40B4-BE49-F238E27FC236}">
                <a16:creationId xmlns:a16="http://schemas.microsoft.com/office/drawing/2014/main" id="{70134AC6-D119-4F71-B445-792A23AB255F}"/>
              </a:ext>
            </a:extLst>
          </p:cNvPr>
          <p:cNvSpPr txBox="1"/>
          <p:nvPr/>
        </p:nvSpPr>
        <p:spPr>
          <a:xfrm>
            <a:off x="4491566" y="4467622"/>
            <a:ext cx="423583" cy="1427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굵은자갈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806">
            <a:extLst>
              <a:ext uri="{FF2B5EF4-FFF2-40B4-BE49-F238E27FC236}">
                <a16:creationId xmlns:a16="http://schemas.microsoft.com/office/drawing/2014/main" id="{9676A658-FBF6-430E-877C-9688B90DC2FC}"/>
              </a:ext>
            </a:extLst>
          </p:cNvPr>
          <p:cNvSpPr txBox="1"/>
          <p:nvPr/>
        </p:nvSpPr>
        <p:spPr>
          <a:xfrm>
            <a:off x="3923662" y="4690353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자갈</a:t>
            </a:r>
          </a:p>
        </p:txBody>
      </p:sp>
      <p:sp>
        <p:nvSpPr>
          <p:cNvPr id="39" name="テキスト ボックス 1696">
            <a:extLst>
              <a:ext uri="{FF2B5EF4-FFF2-40B4-BE49-F238E27FC236}">
                <a16:creationId xmlns:a16="http://schemas.microsoft.com/office/drawing/2014/main" id="{E247DF92-44F6-4852-B1F4-41C9EC9EE049}"/>
              </a:ext>
            </a:extLst>
          </p:cNvPr>
          <p:cNvSpPr txBox="1"/>
          <p:nvPr/>
        </p:nvSpPr>
        <p:spPr>
          <a:xfrm>
            <a:off x="2712077" y="3828888"/>
            <a:ext cx="472374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입경</a:t>
            </a:r>
          </a:p>
        </p:txBody>
      </p:sp>
      <p:sp>
        <p:nvSpPr>
          <p:cNvPr id="40" name="テキスト ボックス 843">
            <a:extLst>
              <a:ext uri="{FF2B5EF4-FFF2-40B4-BE49-F238E27FC236}">
                <a16:creationId xmlns:a16="http://schemas.microsoft.com/office/drawing/2014/main" id="{BD2DE404-4161-4781-9FFE-1D168DFF8843}"/>
              </a:ext>
            </a:extLst>
          </p:cNvPr>
          <p:cNvSpPr txBox="1"/>
          <p:nvPr/>
        </p:nvSpPr>
        <p:spPr>
          <a:xfrm>
            <a:off x="5956215" y="362817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하중</a:t>
            </a:r>
          </a:p>
        </p:txBody>
      </p:sp>
      <p:sp>
        <p:nvSpPr>
          <p:cNvPr id="41" name="テキスト ボックス 844">
            <a:extLst>
              <a:ext uri="{FF2B5EF4-FFF2-40B4-BE49-F238E27FC236}">
                <a16:creationId xmlns:a16="http://schemas.microsoft.com/office/drawing/2014/main" id="{4FDEF980-F291-4DAA-99B8-448ED23C4FFE}"/>
              </a:ext>
            </a:extLst>
          </p:cNvPr>
          <p:cNvSpPr txBox="1"/>
          <p:nvPr/>
        </p:nvSpPr>
        <p:spPr>
          <a:xfrm>
            <a:off x="7487835" y="387582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하중</a:t>
            </a:r>
          </a:p>
        </p:txBody>
      </p:sp>
      <p:sp>
        <p:nvSpPr>
          <p:cNvPr id="42" name="テキスト ボックス 888">
            <a:extLst>
              <a:ext uri="{FF2B5EF4-FFF2-40B4-BE49-F238E27FC236}">
                <a16:creationId xmlns:a16="http://schemas.microsoft.com/office/drawing/2014/main" id="{EACA523D-CE63-45BE-8269-D01638223FFF}"/>
              </a:ext>
            </a:extLst>
          </p:cNvPr>
          <p:cNvSpPr txBox="1"/>
          <p:nvPr/>
        </p:nvSpPr>
        <p:spPr>
          <a:xfrm>
            <a:off x="7045875" y="4451136"/>
            <a:ext cx="28194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탬핑</a:t>
            </a:r>
          </a:p>
        </p:txBody>
      </p:sp>
      <p:sp>
        <p:nvSpPr>
          <p:cNvPr id="43" name="テキスト ボックス 913">
            <a:extLst>
              <a:ext uri="{FF2B5EF4-FFF2-40B4-BE49-F238E27FC236}">
                <a16:creationId xmlns:a16="http://schemas.microsoft.com/office/drawing/2014/main" id="{7389A358-5914-4053-ACEB-56943971041B}"/>
              </a:ext>
            </a:extLst>
          </p:cNvPr>
          <p:cNvSpPr txBox="1"/>
          <p:nvPr/>
        </p:nvSpPr>
        <p:spPr>
          <a:xfrm>
            <a:off x="7415445" y="542268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탬핑 완료</a:t>
            </a:r>
          </a:p>
        </p:txBody>
      </p:sp>
      <p:sp>
        <p:nvSpPr>
          <p:cNvPr id="44" name="テキスト ボックス 925">
            <a:extLst>
              <a:ext uri="{FF2B5EF4-FFF2-40B4-BE49-F238E27FC236}">
                <a16:creationId xmlns:a16="http://schemas.microsoft.com/office/drawing/2014/main" id="{E5EF8335-B38E-4D38-9D22-B5EAD102364D}"/>
              </a:ext>
            </a:extLst>
          </p:cNvPr>
          <p:cNvSpPr txBox="1"/>
          <p:nvPr/>
        </p:nvSpPr>
        <p:spPr>
          <a:xfrm>
            <a:off x="5860965" y="541887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자연의 흙</a:t>
            </a:r>
          </a:p>
        </p:txBody>
      </p:sp>
      <p:sp>
        <p:nvSpPr>
          <p:cNvPr id="45" name="テキスト ボックス 933">
            <a:extLst>
              <a:ext uri="{FF2B5EF4-FFF2-40B4-BE49-F238E27FC236}">
                <a16:creationId xmlns:a16="http://schemas.microsoft.com/office/drawing/2014/main" id="{86E021D4-ACD2-46C1-AB84-44BC7C106B54}"/>
              </a:ext>
            </a:extLst>
          </p:cNvPr>
          <p:cNvSpPr txBox="1"/>
          <p:nvPr/>
        </p:nvSpPr>
        <p:spPr>
          <a:xfrm>
            <a:off x="5301641" y="4561515"/>
            <a:ext cx="135415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물과 공기</a:t>
            </a:r>
          </a:p>
        </p:txBody>
      </p:sp>
      <p:sp>
        <p:nvSpPr>
          <p:cNvPr id="46" name="テキスト ボックス 951">
            <a:extLst>
              <a:ext uri="{FF2B5EF4-FFF2-40B4-BE49-F238E27FC236}">
                <a16:creationId xmlns:a16="http://schemas.microsoft.com/office/drawing/2014/main" id="{F4A7E64A-67EF-4C3B-9A24-C9006B791E52}"/>
              </a:ext>
            </a:extLst>
          </p:cNvPr>
          <p:cNvSpPr txBox="1"/>
          <p:nvPr/>
        </p:nvSpPr>
        <p:spPr>
          <a:xfrm>
            <a:off x="6787191" y="4570894"/>
            <a:ext cx="125008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물과 공기</a:t>
            </a: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흙의 구성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112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92924" y="6095192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흙의 구성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43" y="1295446"/>
            <a:ext cx="6081713" cy="4799746"/>
          </a:xfrm>
          <a:prstGeom prst="rect">
            <a:avLst/>
          </a:prstGeom>
        </p:spPr>
      </p:pic>
      <p:sp>
        <p:nvSpPr>
          <p:cNvPr id="7" name="テキスト ボックス 1847">
            <a:extLst>
              <a:ext uri="{FF2B5EF4-FFF2-40B4-BE49-F238E27FC236}">
                <a16:creationId xmlns:a16="http://schemas.microsoft.com/office/drawing/2014/main" id="{71D25B10-FCD7-4E9A-93F2-C21B9A0D5E4B}"/>
              </a:ext>
            </a:extLst>
          </p:cNvPr>
          <p:cNvSpPr txBox="1"/>
          <p:nvPr/>
        </p:nvSpPr>
        <p:spPr>
          <a:xfrm>
            <a:off x="5985510" y="1577738"/>
            <a:ext cx="1031631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개체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흙입자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852">
            <a:extLst>
              <a:ext uri="{FF2B5EF4-FFF2-40B4-BE49-F238E27FC236}">
                <a16:creationId xmlns:a16="http://schemas.microsoft.com/office/drawing/2014/main" id="{322A3840-D44A-4099-8B05-30C6DF5939B7}"/>
              </a:ext>
            </a:extLst>
          </p:cNvPr>
          <p:cNvSpPr txBox="1"/>
          <p:nvPr/>
        </p:nvSpPr>
        <p:spPr>
          <a:xfrm>
            <a:off x="5985510" y="2341472"/>
            <a:ext cx="419100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간극</a:t>
            </a:r>
          </a:p>
        </p:txBody>
      </p:sp>
      <p:sp>
        <p:nvSpPr>
          <p:cNvPr id="10" name="テキスト ボックス 1853">
            <a:extLst>
              <a:ext uri="{FF2B5EF4-FFF2-40B4-BE49-F238E27FC236}">
                <a16:creationId xmlns:a16="http://schemas.microsoft.com/office/drawing/2014/main" id="{A235A55B-C144-46AA-BDCE-89DDD00CE4E7}"/>
              </a:ext>
            </a:extLst>
          </p:cNvPr>
          <p:cNvSpPr txBox="1"/>
          <p:nvPr/>
        </p:nvSpPr>
        <p:spPr>
          <a:xfrm>
            <a:off x="6498331" y="2339437"/>
            <a:ext cx="419100" cy="359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기체</a:t>
            </a:r>
          </a:p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액체</a:t>
            </a:r>
          </a:p>
        </p:txBody>
      </p:sp>
      <p:sp>
        <p:nvSpPr>
          <p:cNvPr id="11" name="テキスト ボックス 1854">
            <a:extLst>
              <a:ext uri="{FF2B5EF4-FFF2-40B4-BE49-F238E27FC236}">
                <a16:creationId xmlns:a16="http://schemas.microsoft.com/office/drawing/2014/main" id="{DF52A4B3-01AB-423F-AD60-6C35D45A7C61}"/>
              </a:ext>
            </a:extLst>
          </p:cNvPr>
          <p:cNvSpPr txBox="1"/>
          <p:nvPr/>
        </p:nvSpPr>
        <p:spPr>
          <a:xfrm>
            <a:off x="5180358" y="3963462"/>
            <a:ext cx="419100" cy="171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공기</a:t>
            </a:r>
          </a:p>
        </p:txBody>
      </p:sp>
      <p:sp>
        <p:nvSpPr>
          <p:cNvPr id="12" name="テキスト ボックス 1855">
            <a:extLst>
              <a:ext uri="{FF2B5EF4-FFF2-40B4-BE49-F238E27FC236}">
                <a16:creationId xmlns:a16="http://schemas.microsoft.com/office/drawing/2014/main" id="{A9A854B4-1A9B-4763-A6CC-FFE6BFD1B8D4}"/>
              </a:ext>
            </a:extLst>
          </p:cNvPr>
          <p:cNvSpPr txBox="1"/>
          <p:nvPr/>
        </p:nvSpPr>
        <p:spPr>
          <a:xfrm>
            <a:off x="5097583" y="4313282"/>
            <a:ext cx="402981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물</a:t>
            </a: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9DBACA08-1225-4D47-8DA9-2F3C97ED4430}"/>
              </a:ext>
            </a:extLst>
          </p:cNvPr>
          <p:cNvSpPr txBox="1"/>
          <p:nvPr/>
        </p:nvSpPr>
        <p:spPr>
          <a:xfrm>
            <a:off x="5070718" y="5039788"/>
            <a:ext cx="456712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흙입자</a:t>
            </a:r>
          </a:p>
        </p:txBody>
      </p:sp>
      <p:sp>
        <p:nvSpPr>
          <p:cNvPr id="14" name="テキスト ボックス 841">
            <a:extLst>
              <a:ext uri="{FF2B5EF4-FFF2-40B4-BE49-F238E27FC236}">
                <a16:creationId xmlns:a16="http://schemas.microsoft.com/office/drawing/2014/main" id="{99B42E19-96A8-4A32-8B2C-752F54373208}"/>
              </a:ext>
            </a:extLst>
          </p:cNvPr>
          <p:cNvSpPr txBox="1"/>
          <p:nvPr/>
        </p:nvSpPr>
        <p:spPr>
          <a:xfrm>
            <a:off x="1531142" y="3580680"/>
            <a:ext cx="1674573" cy="26098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W	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흙의 전체 질량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Ws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흙입자의 질량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Ww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물의 질량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Wa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공기의 질량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(= 0)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V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흙의 전체 부피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Vs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흙입자의 부피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Vw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물의 부피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Va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공기의 부피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Vv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en-US" altLang="ko-KR" sz="1000" kern="100">
                <a:effectLst/>
                <a:latin typeface="+mn-ea"/>
                <a:cs typeface="Times New Roman" panose="02020603050405020304" pitchFamily="18" charset="0"/>
              </a:rPr>
              <a:t>:	</a:t>
            </a:r>
            <a:r>
              <a:rPr lang="ko-KR" altLang="en-US" sz="1000" kern="100">
                <a:effectLst/>
                <a:latin typeface="+mn-ea"/>
                <a:cs typeface="Times New Roman" panose="02020603050405020304" pitchFamily="18" charset="0"/>
              </a:rPr>
              <a:t>흙의 간극의 부피</a:t>
            </a:r>
          </a:p>
        </p:txBody>
      </p:sp>
    </p:spTree>
    <p:extLst>
      <p:ext uri="{BB962C8B-B14F-4D97-AF65-F5344CB8AC3E}">
        <p14:creationId xmlns:p14="http://schemas.microsoft.com/office/powerpoint/2010/main" val="3650314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지반의 경도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113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5946" y="1790561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콘지수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162942"/>
            <a:ext cx="6562725" cy="29432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90637" y="5065928"/>
            <a:ext cx="34555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주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표의 숫자는 토질 등에 따라 다소 다르다</a:t>
            </a:r>
          </a:p>
        </p:txBody>
      </p:sp>
      <p:sp>
        <p:nvSpPr>
          <p:cNvPr id="8" name="テキスト ボックス 954">
            <a:extLst>
              <a:ext uri="{FF2B5EF4-FFF2-40B4-BE49-F238E27FC236}">
                <a16:creationId xmlns:a16="http://schemas.microsoft.com/office/drawing/2014/main" id="{49306258-CDF6-4BCD-9D03-71B647E24076}"/>
              </a:ext>
            </a:extLst>
          </p:cNvPr>
          <p:cNvSpPr txBox="1"/>
          <p:nvPr/>
        </p:nvSpPr>
        <p:spPr>
          <a:xfrm>
            <a:off x="1465343" y="2246615"/>
            <a:ext cx="2013806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기계의 종류</a:t>
            </a: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74CCEBC1-3622-4596-89B4-D30F0D642CD8}"/>
              </a:ext>
            </a:extLst>
          </p:cNvPr>
          <p:cNvSpPr txBox="1"/>
          <p:nvPr/>
        </p:nvSpPr>
        <p:spPr>
          <a:xfrm>
            <a:off x="3662916" y="2258877"/>
            <a:ext cx="189534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콘지수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(N/mm</a:t>
            </a:r>
            <a:r>
              <a:rPr lang="en-US" altLang="ko-KR" sz="14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4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E002A6BF-7655-4E7B-9824-99010B8B373A}"/>
              </a:ext>
            </a:extLst>
          </p:cNvPr>
          <p:cNvSpPr txBox="1"/>
          <p:nvPr/>
        </p:nvSpPr>
        <p:spPr>
          <a:xfrm>
            <a:off x="5873596" y="2246616"/>
            <a:ext cx="176058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접지압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(N/mm</a:t>
            </a:r>
            <a:r>
              <a:rPr lang="en-US" altLang="ko-KR" sz="1400" kern="100" baseline="300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14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063">
            <a:extLst>
              <a:ext uri="{FF2B5EF4-FFF2-40B4-BE49-F238E27FC236}">
                <a16:creationId xmlns:a16="http://schemas.microsoft.com/office/drawing/2014/main" id="{D421E2B7-E000-46BC-8252-DC2F3502CD16}"/>
              </a:ext>
            </a:extLst>
          </p:cNvPr>
          <p:cNvSpPr txBox="1"/>
          <p:nvPr/>
        </p:nvSpPr>
        <p:spPr>
          <a:xfrm>
            <a:off x="3863127" y="2647627"/>
            <a:ext cx="1623274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0.3 </a:t>
            </a:r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이상</a:t>
            </a:r>
          </a:p>
        </p:txBody>
      </p:sp>
      <p:sp>
        <p:nvSpPr>
          <p:cNvPr id="14" name="テキスト ボックス 1068">
            <a:extLst>
              <a:ext uri="{FF2B5EF4-FFF2-40B4-BE49-F238E27FC236}">
                <a16:creationId xmlns:a16="http://schemas.microsoft.com/office/drawing/2014/main" id="{691E10CB-2248-42B4-938A-E1A8BEB62AAA}"/>
              </a:ext>
            </a:extLst>
          </p:cNvPr>
          <p:cNvSpPr txBox="1"/>
          <p:nvPr/>
        </p:nvSpPr>
        <p:spPr>
          <a:xfrm>
            <a:off x="4481463" y="3700075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습</a:t>
            </a:r>
            <a:r>
              <a:rPr lang="ko-KR" altLang="en-US" sz="1400" kern="100" dirty="0">
                <a:latin typeface="+mn-ea"/>
                <a:cs typeface="Times New Roman" panose="02020603050405020304" pitchFamily="18" charset="0"/>
              </a:rPr>
              <a:t>지</a:t>
            </a:r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형</a:t>
            </a:r>
            <a:r>
              <a:rPr lang="en-US" altLang="ko-KR" sz="14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テキスト ボックス 1078">
            <a:extLst>
              <a:ext uri="{FF2B5EF4-FFF2-40B4-BE49-F238E27FC236}">
                <a16:creationId xmlns:a16="http://schemas.microsoft.com/office/drawing/2014/main" id="{75C0B015-5463-43AB-8739-7A24376E46C9}"/>
              </a:ext>
            </a:extLst>
          </p:cNvPr>
          <p:cNvSpPr txBox="1"/>
          <p:nvPr/>
        </p:nvSpPr>
        <p:spPr>
          <a:xfrm>
            <a:off x="1434348" y="2638431"/>
            <a:ext cx="199805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중형 습지 불도저</a:t>
            </a:r>
          </a:p>
        </p:txBody>
      </p:sp>
      <p:sp>
        <p:nvSpPr>
          <p:cNvPr id="16" name="テキスト ボックス 1140">
            <a:extLst>
              <a:ext uri="{FF2B5EF4-FFF2-40B4-BE49-F238E27FC236}">
                <a16:creationId xmlns:a16="http://schemas.microsoft.com/office/drawing/2014/main" id="{03161C2F-D9E0-46A1-B6A1-AA91F8F39DC0}"/>
              </a:ext>
            </a:extLst>
          </p:cNvPr>
          <p:cNvSpPr txBox="1"/>
          <p:nvPr/>
        </p:nvSpPr>
        <p:spPr>
          <a:xfrm>
            <a:off x="1446292" y="2961582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중형 불도저</a:t>
            </a:r>
          </a:p>
        </p:txBody>
      </p:sp>
      <p:sp>
        <p:nvSpPr>
          <p:cNvPr id="17" name="テキスト ボックス 1145">
            <a:extLst>
              <a:ext uri="{FF2B5EF4-FFF2-40B4-BE49-F238E27FC236}">
                <a16:creationId xmlns:a16="http://schemas.microsoft.com/office/drawing/2014/main" id="{204CBC5A-305C-4162-9334-D7EDC33C5087}"/>
              </a:ext>
            </a:extLst>
          </p:cNvPr>
          <p:cNvSpPr txBox="1"/>
          <p:nvPr/>
        </p:nvSpPr>
        <p:spPr>
          <a:xfrm>
            <a:off x="1434348" y="33431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대형 불도저</a:t>
            </a:r>
          </a:p>
        </p:txBody>
      </p:sp>
      <p:sp>
        <p:nvSpPr>
          <p:cNvPr id="19" name="テキスト ボックス 1149">
            <a:extLst>
              <a:ext uri="{FF2B5EF4-FFF2-40B4-BE49-F238E27FC236}">
                <a16:creationId xmlns:a16="http://schemas.microsoft.com/office/drawing/2014/main" id="{3A71EB66-513C-49E1-BBAA-0844C652A5D4}"/>
              </a:ext>
            </a:extLst>
          </p:cNvPr>
          <p:cNvSpPr txBox="1"/>
          <p:nvPr/>
        </p:nvSpPr>
        <p:spPr>
          <a:xfrm>
            <a:off x="1453912" y="3672887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스크레이프 도저</a:t>
            </a:r>
          </a:p>
        </p:txBody>
      </p:sp>
      <p:sp>
        <p:nvSpPr>
          <p:cNvPr id="20" name="テキスト ボックス 1156">
            <a:extLst>
              <a:ext uri="{FF2B5EF4-FFF2-40B4-BE49-F238E27FC236}">
                <a16:creationId xmlns:a16="http://schemas.microsoft.com/office/drawing/2014/main" id="{2D183840-CA35-460E-8E69-4734A2BE6741}"/>
              </a:ext>
            </a:extLst>
          </p:cNvPr>
          <p:cNvSpPr txBox="1"/>
          <p:nvPr/>
        </p:nvSpPr>
        <p:spPr>
          <a:xfrm>
            <a:off x="1446293" y="4027329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피견인식 스크레이퍼</a:t>
            </a:r>
          </a:p>
        </p:txBody>
      </p:sp>
      <p:sp>
        <p:nvSpPr>
          <p:cNvPr id="21" name="テキスト ボックス 1166">
            <a:extLst>
              <a:ext uri="{FF2B5EF4-FFF2-40B4-BE49-F238E27FC236}">
                <a16:creationId xmlns:a16="http://schemas.microsoft.com/office/drawing/2014/main" id="{3B13BF3D-43C9-4110-B6CE-D3D0CDAB16FB}"/>
              </a:ext>
            </a:extLst>
          </p:cNvPr>
          <p:cNvSpPr txBox="1"/>
          <p:nvPr/>
        </p:nvSpPr>
        <p:spPr>
          <a:xfrm>
            <a:off x="1436118" y="4411066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모터 스크레이퍼</a:t>
            </a:r>
          </a:p>
        </p:txBody>
      </p:sp>
      <p:sp>
        <p:nvSpPr>
          <p:cNvPr id="22" name="テキスト ボックス 1171">
            <a:extLst>
              <a:ext uri="{FF2B5EF4-FFF2-40B4-BE49-F238E27FC236}">
                <a16:creationId xmlns:a16="http://schemas.microsoft.com/office/drawing/2014/main" id="{E0645841-87D5-4129-BEF6-3BB9CF545780}"/>
              </a:ext>
            </a:extLst>
          </p:cNvPr>
          <p:cNvSpPr txBox="1"/>
          <p:nvPr/>
        </p:nvSpPr>
        <p:spPr>
          <a:xfrm>
            <a:off x="1446293" y="47569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덤프트럭</a:t>
            </a:r>
          </a:p>
        </p:txBody>
      </p:sp>
      <p:sp>
        <p:nvSpPr>
          <p:cNvPr id="23" name="テキスト ボックス 1177">
            <a:extLst>
              <a:ext uri="{FF2B5EF4-FFF2-40B4-BE49-F238E27FC236}">
                <a16:creationId xmlns:a16="http://schemas.microsoft.com/office/drawing/2014/main" id="{E8319F0E-D698-482E-896F-46063EEB0884}"/>
              </a:ext>
            </a:extLst>
          </p:cNvPr>
          <p:cNvSpPr txBox="1"/>
          <p:nvPr/>
        </p:nvSpPr>
        <p:spPr>
          <a:xfrm>
            <a:off x="6537976" y="3690523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400" kern="100">
                <a:effectLst/>
                <a:latin typeface="+mn-ea"/>
                <a:cs typeface="Times New Roman" panose="02020603050405020304" pitchFamily="18" charset="0"/>
              </a:rPr>
              <a:t>적재량</a:t>
            </a:r>
            <a:r>
              <a:rPr lang="en-US" altLang="ko-KR" sz="14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620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토량의 변화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0156" y="169704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토량 변화율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1985997"/>
            <a:ext cx="4005545" cy="3364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04" y="2719238"/>
            <a:ext cx="3514725" cy="16478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651112" y="422856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토량의 변화</a:t>
            </a:r>
          </a:p>
        </p:txBody>
      </p:sp>
      <p:sp>
        <p:nvSpPr>
          <p:cNvPr id="10" name="テキスト ボックス 1194">
            <a:extLst>
              <a:ext uri="{FF2B5EF4-FFF2-40B4-BE49-F238E27FC236}">
                <a16:creationId xmlns:a16="http://schemas.microsoft.com/office/drawing/2014/main" id="{995B42FA-D7B0-4CAB-84FE-ADA41D0D567C}"/>
              </a:ext>
            </a:extLst>
          </p:cNvPr>
          <p:cNvSpPr txBox="1"/>
          <p:nvPr/>
        </p:nvSpPr>
        <p:spPr>
          <a:xfrm>
            <a:off x="1483170" y="2076049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명칭</a:t>
            </a:r>
          </a:p>
        </p:txBody>
      </p:sp>
      <p:sp>
        <p:nvSpPr>
          <p:cNvPr id="11" name="テキスト ボックス 1269">
            <a:extLst>
              <a:ext uri="{FF2B5EF4-FFF2-40B4-BE49-F238E27FC236}">
                <a16:creationId xmlns:a16="http://schemas.microsoft.com/office/drawing/2014/main" id="{DCB55DA6-1DD6-4E0A-83AD-726C4DBC2937}"/>
              </a:ext>
            </a:extLst>
          </p:cNvPr>
          <p:cNvSpPr txBox="1"/>
          <p:nvPr/>
        </p:nvSpPr>
        <p:spPr>
          <a:xfrm>
            <a:off x="886231" y="260062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바위 또는 돌</a:t>
            </a:r>
          </a:p>
        </p:txBody>
      </p:sp>
      <p:sp>
        <p:nvSpPr>
          <p:cNvPr id="12" name="テキスト ボックス 1293">
            <a:extLst>
              <a:ext uri="{FF2B5EF4-FFF2-40B4-BE49-F238E27FC236}">
                <a16:creationId xmlns:a16="http://schemas.microsoft.com/office/drawing/2014/main" id="{678E0D52-5658-4DCC-A626-FB42E908A15C}"/>
              </a:ext>
            </a:extLst>
          </p:cNvPr>
          <p:cNvSpPr txBox="1"/>
          <p:nvPr/>
        </p:nvSpPr>
        <p:spPr>
          <a:xfrm>
            <a:off x="893060" y="3388727"/>
            <a:ext cx="692284" cy="2413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자갈이 섞인 흙</a:t>
            </a:r>
          </a:p>
        </p:txBody>
      </p:sp>
      <p:sp>
        <p:nvSpPr>
          <p:cNvPr id="14" name="テキスト ボックス 1305">
            <a:extLst>
              <a:ext uri="{FF2B5EF4-FFF2-40B4-BE49-F238E27FC236}">
                <a16:creationId xmlns:a16="http://schemas.microsoft.com/office/drawing/2014/main" id="{1B095106-FC1C-4A1C-99F2-147FFE2C145A}"/>
              </a:ext>
            </a:extLst>
          </p:cNvPr>
          <p:cNvSpPr txBox="1"/>
          <p:nvPr/>
        </p:nvSpPr>
        <p:spPr>
          <a:xfrm>
            <a:off x="893060" y="391698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모래</a:t>
            </a:r>
          </a:p>
        </p:txBody>
      </p:sp>
      <p:sp>
        <p:nvSpPr>
          <p:cNvPr id="15" name="テキスト ボックス 1856">
            <a:extLst>
              <a:ext uri="{FF2B5EF4-FFF2-40B4-BE49-F238E27FC236}">
                <a16:creationId xmlns:a16="http://schemas.microsoft.com/office/drawing/2014/main" id="{021539B6-3696-422E-9287-FE53FA7CD814}"/>
              </a:ext>
            </a:extLst>
          </p:cNvPr>
          <p:cNvSpPr txBox="1"/>
          <p:nvPr/>
        </p:nvSpPr>
        <p:spPr>
          <a:xfrm>
            <a:off x="897661" y="436727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보통흙</a:t>
            </a:r>
          </a:p>
        </p:txBody>
      </p:sp>
      <p:sp>
        <p:nvSpPr>
          <p:cNvPr id="16" name="テキスト ボックス 1857">
            <a:extLst>
              <a:ext uri="{FF2B5EF4-FFF2-40B4-BE49-F238E27FC236}">
                <a16:creationId xmlns:a16="http://schemas.microsoft.com/office/drawing/2014/main" id="{FDCED03E-27B5-453D-BA8C-75F829BA31EE}"/>
              </a:ext>
            </a:extLst>
          </p:cNvPr>
          <p:cNvSpPr txBox="1"/>
          <p:nvPr/>
        </p:nvSpPr>
        <p:spPr>
          <a:xfrm>
            <a:off x="897661" y="492282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점성토 등</a:t>
            </a:r>
          </a:p>
        </p:txBody>
      </p:sp>
      <p:sp>
        <p:nvSpPr>
          <p:cNvPr id="17" name="テキスト ボックス 1858">
            <a:extLst>
              <a:ext uri="{FF2B5EF4-FFF2-40B4-BE49-F238E27FC236}">
                <a16:creationId xmlns:a16="http://schemas.microsoft.com/office/drawing/2014/main" id="{4AA7799E-2FEC-43AD-AE8E-252C7574BABA}"/>
              </a:ext>
            </a:extLst>
          </p:cNvPr>
          <p:cNvSpPr txBox="1"/>
          <p:nvPr/>
        </p:nvSpPr>
        <p:spPr>
          <a:xfrm>
            <a:off x="1763617" y="2291663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경암</a:t>
            </a:r>
          </a:p>
        </p:txBody>
      </p:sp>
      <p:sp>
        <p:nvSpPr>
          <p:cNvPr id="19" name="テキスト ボックス 1859">
            <a:extLst>
              <a:ext uri="{FF2B5EF4-FFF2-40B4-BE49-F238E27FC236}">
                <a16:creationId xmlns:a16="http://schemas.microsoft.com/office/drawing/2014/main" id="{0AB99E00-4533-46BD-A9FF-5248FA9D32C3}"/>
              </a:ext>
            </a:extLst>
          </p:cNvPr>
          <p:cNvSpPr txBox="1"/>
          <p:nvPr/>
        </p:nvSpPr>
        <p:spPr>
          <a:xfrm>
            <a:off x="1781983" y="2499179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중경암</a:t>
            </a:r>
          </a:p>
        </p:txBody>
      </p:sp>
      <p:sp>
        <p:nvSpPr>
          <p:cNvPr id="20" name="テキスト ボックス 1860">
            <a:extLst>
              <a:ext uri="{FF2B5EF4-FFF2-40B4-BE49-F238E27FC236}">
                <a16:creationId xmlns:a16="http://schemas.microsoft.com/office/drawing/2014/main" id="{95C422AC-0EAB-4D99-9D77-5C8105EF82AC}"/>
              </a:ext>
            </a:extLst>
          </p:cNvPr>
          <p:cNvSpPr txBox="1"/>
          <p:nvPr/>
        </p:nvSpPr>
        <p:spPr>
          <a:xfrm>
            <a:off x="1763617" y="2736987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연암</a:t>
            </a:r>
          </a:p>
        </p:txBody>
      </p:sp>
      <p:sp>
        <p:nvSpPr>
          <p:cNvPr id="21" name="テキスト ボックス 1861">
            <a:extLst>
              <a:ext uri="{FF2B5EF4-FFF2-40B4-BE49-F238E27FC236}">
                <a16:creationId xmlns:a16="http://schemas.microsoft.com/office/drawing/2014/main" id="{1FC466A3-1933-406F-BCC5-4011D442CB76}"/>
              </a:ext>
            </a:extLst>
          </p:cNvPr>
          <p:cNvSpPr txBox="1"/>
          <p:nvPr/>
        </p:nvSpPr>
        <p:spPr>
          <a:xfrm>
            <a:off x="1733290" y="294611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암괴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호박돌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862">
            <a:extLst>
              <a:ext uri="{FF2B5EF4-FFF2-40B4-BE49-F238E27FC236}">
                <a16:creationId xmlns:a16="http://schemas.microsoft.com/office/drawing/2014/main" id="{C0679BD5-AC7C-4960-B230-91BF0F51EAA6}"/>
              </a:ext>
            </a:extLst>
          </p:cNvPr>
          <p:cNvSpPr txBox="1"/>
          <p:nvPr/>
        </p:nvSpPr>
        <p:spPr>
          <a:xfrm>
            <a:off x="1709191" y="317514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자갈</a:t>
            </a:r>
          </a:p>
        </p:txBody>
      </p:sp>
      <p:sp>
        <p:nvSpPr>
          <p:cNvPr id="23" name="テキスト ボックス 1863">
            <a:extLst>
              <a:ext uri="{FF2B5EF4-FFF2-40B4-BE49-F238E27FC236}">
                <a16:creationId xmlns:a16="http://schemas.microsoft.com/office/drawing/2014/main" id="{C94078BC-4C5B-468F-82A7-5530D3F3CED6}"/>
              </a:ext>
            </a:extLst>
          </p:cNvPr>
          <p:cNvSpPr txBox="1"/>
          <p:nvPr/>
        </p:nvSpPr>
        <p:spPr>
          <a:xfrm>
            <a:off x="1709191" y="3390395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경질토</a:t>
            </a:r>
          </a:p>
        </p:txBody>
      </p:sp>
      <p:sp>
        <p:nvSpPr>
          <p:cNvPr id="24" name="テキスト ボックス 1864">
            <a:extLst>
              <a:ext uri="{FF2B5EF4-FFF2-40B4-BE49-F238E27FC236}">
                <a16:creationId xmlns:a16="http://schemas.microsoft.com/office/drawing/2014/main" id="{E1560057-5F24-4BF4-9FF9-68D775125323}"/>
              </a:ext>
            </a:extLst>
          </p:cNvPr>
          <p:cNvSpPr txBox="1"/>
          <p:nvPr/>
        </p:nvSpPr>
        <p:spPr>
          <a:xfrm>
            <a:off x="1709191" y="3604323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단단하게 굳은 경질토</a:t>
            </a:r>
          </a:p>
        </p:txBody>
      </p:sp>
      <p:sp>
        <p:nvSpPr>
          <p:cNvPr id="25" name="テキスト ボックス 1865">
            <a:extLst>
              <a:ext uri="{FF2B5EF4-FFF2-40B4-BE49-F238E27FC236}">
                <a16:creationId xmlns:a16="http://schemas.microsoft.com/office/drawing/2014/main" id="{48FE0D0A-8CEB-4B61-A804-75228A78B977}"/>
              </a:ext>
            </a:extLst>
          </p:cNvPr>
          <p:cNvSpPr txBox="1"/>
          <p:nvPr/>
        </p:nvSpPr>
        <p:spPr>
          <a:xfrm>
            <a:off x="1724431" y="3808650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모래</a:t>
            </a:r>
          </a:p>
        </p:txBody>
      </p:sp>
      <p:sp>
        <p:nvSpPr>
          <p:cNvPr id="26" name="テキスト ボックス 1866">
            <a:extLst>
              <a:ext uri="{FF2B5EF4-FFF2-40B4-BE49-F238E27FC236}">
                <a16:creationId xmlns:a16="http://schemas.microsoft.com/office/drawing/2014/main" id="{C0D484AA-5095-43E0-BD10-2A7C1073D9B3}"/>
              </a:ext>
            </a:extLst>
          </p:cNvPr>
          <p:cNvSpPr txBox="1"/>
          <p:nvPr/>
        </p:nvSpPr>
        <p:spPr>
          <a:xfrm>
            <a:off x="1710615" y="4043217"/>
            <a:ext cx="129139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암괴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호박돌이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섞인 모래</a:t>
            </a:r>
          </a:p>
        </p:txBody>
      </p:sp>
      <p:sp>
        <p:nvSpPr>
          <p:cNvPr id="27" name="テキスト ボックス 1867">
            <a:extLst>
              <a:ext uri="{FF2B5EF4-FFF2-40B4-BE49-F238E27FC236}">
                <a16:creationId xmlns:a16="http://schemas.microsoft.com/office/drawing/2014/main" id="{48EA4B04-C2F7-4129-94F3-1F8483AE9A2B}"/>
              </a:ext>
            </a:extLst>
          </p:cNvPr>
          <p:cNvSpPr txBox="1"/>
          <p:nvPr/>
        </p:nvSpPr>
        <p:spPr>
          <a:xfrm>
            <a:off x="1724431" y="4264136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경질토</a:t>
            </a:r>
          </a:p>
        </p:txBody>
      </p:sp>
      <p:sp>
        <p:nvSpPr>
          <p:cNvPr id="28" name="テキスト ボックス 1868">
            <a:extLst>
              <a:ext uri="{FF2B5EF4-FFF2-40B4-BE49-F238E27FC236}">
                <a16:creationId xmlns:a16="http://schemas.microsoft.com/office/drawing/2014/main" id="{623809CF-81EE-459A-B403-6A6DF3ED4F77}"/>
              </a:ext>
            </a:extLst>
          </p:cNvPr>
          <p:cNvSpPr txBox="1"/>
          <p:nvPr/>
        </p:nvSpPr>
        <p:spPr>
          <a:xfrm>
            <a:off x="1654168" y="4488662"/>
            <a:ext cx="1384307" cy="1217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암괴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호박돌이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섞인 사질토</a:t>
            </a:r>
          </a:p>
        </p:txBody>
      </p:sp>
      <p:sp>
        <p:nvSpPr>
          <p:cNvPr id="29" name="テキスト ボックス 1869">
            <a:extLst>
              <a:ext uri="{FF2B5EF4-FFF2-40B4-BE49-F238E27FC236}">
                <a16:creationId xmlns:a16="http://schemas.microsoft.com/office/drawing/2014/main" id="{B7DA7365-1209-45C7-83A0-D311B0004CFC}"/>
              </a:ext>
            </a:extLst>
          </p:cNvPr>
          <p:cNvSpPr txBox="1"/>
          <p:nvPr/>
        </p:nvSpPr>
        <p:spPr>
          <a:xfrm>
            <a:off x="1986056" y="471136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점성토</a:t>
            </a:r>
          </a:p>
        </p:txBody>
      </p:sp>
      <p:sp>
        <p:nvSpPr>
          <p:cNvPr id="30" name="テキスト ボックス 1870">
            <a:extLst>
              <a:ext uri="{FF2B5EF4-FFF2-40B4-BE49-F238E27FC236}">
                <a16:creationId xmlns:a16="http://schemas.microsoft.com/office/drawing/2014/main" id="{9C994844-F7DA-4EFC-B331-04C7635834BC}"/>
              </a:ext>
            </a:extLst>
          </p:cNvPr>
          <p:cNvSpPr txBox="1"/>
          <p:nvPr/>
        </p:nvSpPr>
        <p:spPr>
          <a:xfrm>
            <a:off x="1829313" y="4909488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자갈이 섞인 점성토</a:t>
            </a:r>
          </a:p>
        </p:txBody>
      </p:sp>
      <p:sp>
        <p:nvSpPr>
          <p:cNvPr id="31" name="テキスト ボックス 1871">
            <a:extLst>
              <a:ext uri="{FF2B5EF4-FFF2-40B4-BE49-F238E27FC236}">
                <a16:creationId xmlns:a16="http://schemas.microsoft.com/office/drawing/2014/main" id="{93BD4794-7FDF-4168-9E16-950B0BF1BA2C}"/>
              </a:ext>
            </a:extLst>
          </p:cNvPr>
          <p:cNvSpPr txBox="1"/>
          <p:nvPr/>
        </p:nvSpPr>
        <p:spPr>
          <a:xfrm>
            <a:off x="1654168" y="5125256"/>
            <a:ext cx="1384307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암괴</a:t>
            </a:r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호박돌이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 섞인 점성토</a:t>
            </a:r>
          </a:p>
        </p:txBody>
      </p:sp>
      <p:sp>
        <p:nvSpPr>
          <p:cNvPr id="32" name="テキスト ボックス 1873">
            <a:extLst>
              <a:ext uri="{FF2B5EF4-FFF2-40B4-BE49-F238E27FC236}">
                <a16:creationId xmlns:a16="http://schemas.microsoft.com/office/drawing/2014/main" id="{28A24FFB-561B-4AB2-B457-E879C4050FB4}"/>
              </a:ext>
            </a:extLst>
          </p:cNvPr>
          <p:cNvSpPr txBox="1"/>
          <p:nvPr/>
        </p:nvSpPr>
        <p:spPr>
          <a:xfrm>
            <a:off x="5309409" y="3087084"/>
            <a:ext cx="341703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지반</a:t>
            </a:r>
          </a:p>
        </p:txBody>
      </p:sp>
      <p:sp>
        <p:nvSpPr>
          <p:cNvPr id="33" name="テキスト ボックス 1874">
            <a:extLst>
              <a:ext uri="{FF2B5EF4-FFF2-40B4-BE49-F238E27FC236}">
                <a16:creationId xmlns:a16="http://schemas.microsoft.com/office/drawing/2014/main" id="{1CA15514-1892-4F28-B6B7-C703F1015B5D}"/>
              </a:ext>
            </a:extLst>
          </p:cNvPr>
          <p:cNvSpPr txBox="1"/>
          <p:nvPr/>
        </p:nvSpPr>
        <p:spPr>
          <a:xfrm>
            <a:off x="5272458" y="3443454"/>
            <a:ext cx="728292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① 지반 </a:t>
            </a:r>
            <a:r>
              <a:rPr lang="ko-KR" altLang="en-US" sz="900" kern="100" dirty="0" err="1">
                <a:effectLst/>
                <a:latin typeface="+mn-ea"/>
                <a:cs typeface="Times New Roman" panose="02020603050405020304" pitchFamily="18" charset="0"/>
              </a:rPr>
              <a:t>토량</a:t>
            </a:r>
            <a:endParaRPr lang="ko-KR" altLang="en-US" sz="9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875">
            <a:extLst>
              <a:ext uri="{FF2B5EF4-FFF2-40B4-BE49-F238E27FC236}">
                <a16:creationId xmlns:a16="http://schemas.microsoft.com/office/drawing/2014/main" id="{3E5889F6-DF9E-43E3-95E0-937925301157}"/>
              </a:ext>
            </a:extLst>
          </p:cNvPr>
          <p:cNvSpPr txBox="1"/>
          <p:nvPr/>
        </p:nvSpPr>
        <p:spPr>
          <a:xfrm>
            <a:off x="6432698" y="3432721"/>
            <a:ext cx="841591" cy="1665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② 펼친 토량</a:t>
            </a:r>
          </a:p>
        </p:txBody>
      </p:sp>
      <p:sp>
        <p:nvSpPr>
          <p:cNvPr id="35" name="テキスト ボックス 1876">
            <a:extLst>
              <a:ext uri="{FF2B5EF4-FFF2-40B4-BE49-F238E27FC236}">
                <a16:creationId xmlns:a16="http://schemas.microsoft.com/office/drawing/2014/main" id="{7B7982BA-EEB2-450A-99C0-60D46CCD9551}"/>
              </a:ext>
            </a:extLst>
          </p:cNvPr>
          <p:cNvSpPr txBox="1"/>
          <p:nvPr/>
        </p:nvSpPr>
        <p:spPr>
          <a:xfrm>
            <a:off x="7500313" y="3448481"/>
            <a:ext cx="842054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③ 탬핑 토량</a:t>
            </a:r>
          </a:p>
        </p:txBody>
      </p:sp>
    </p:spTree>
    <p:extLst>
      <p:ext uri="{BB962C8B-B14F-4D97-AF65-F5344CB8AC3E}">
        <p14:creationId xmlns:p14="http://schemas.microsoft.com/office/powerpoint/2010/main" val="3388430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토사붕괴의 원인 및 징조  토사붕괴의 원인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115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24544" y="1268383"/>
            <a:ext cx="23857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굴착면의 경사와 높이의 기준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921" y="1566677"/>
            <a:ext cx="4179012" cy="4743450"/>
          </a:xfrm>
          <a:prstGeom prst="rect">
            <a:avLst/>
          </a:prstGeom>
        </p:spPr>
      </p:pic>
      <p:sp>
        <p:nvSpPr>
          <p:cNvPr id="7" name="テキスト ボックス 1877">
            <a:extLst>
              <a:ext uri="{FF2B5EF4-FFF2-40B4-BE49-F238E27FC236}">
                <a16:creationId xmlns:a16="http://schemas.microsoft.com/office/drawing/2014/main" id="{6C26CC83-7E7B-411F-AD3B-6F59028015A1}"/>
              </a:ext>
            </a:extLst>
          </p:cNvPr>
          <p:cNvSpPr txBox="1"/>
          <p:nvPr/>
        </p:nvSpPr>
        <p:spPr>
          <a:xfrm>
            <a:off x="2756416" y="1619837"/>
            <a:ext cx="554606" cy="132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지반의 종류</a:t>
            </a:r>
          </a:p>
        </p:txBody>
      </p:sp>
      <p:sp>
        <p:nvSpPr>
          <p:cNvPr id="8" name="テキスト ボックス 1878">
            <a:extLst>
              <a:ext uri="{FF2B5EF4-FFF2-40B4-BE49-F238E27FC236}">
                <a16:creationId xmlns:a16="http://schemas.microsoft.com/office/drawing/2014/main" id="{A6A7EE5A-3FA3-4DCC-AF20-5F2E287A0CD9}"/>
              </a:ext>
            </a:extLst>
          </p:cNvPr>
          <p:cNvSpPr txBox="1"/>
          <p:nvPr/>
        </p:nvSpPr>
        <p:spPr>
          <a:xfrm>
            <a:off x="3988494" y="1632773"/>
            <a:ext cx="2021782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굴착면의 높이 경사</a:t>
            </a:r>
          </a:p>
        </p:txBody>
      </p:sp>
      <p:sp>
        <p:nvSpPr>
          <p:cNvPr id="10" name="テキスト ボックス 1879">
            <a:extLst>
              <a:ext uri="{FF2B5EF4-FFF2-40B4-BE49-F238E27FC236}">
                <a16:creationId xmlns:a16="http://schemas.microsoft.com/office/drawing/2014/main" id="{87AF80DA-49D0-4766-95A8-C3D9543F7007}"/>
              </a:ext>
            </a:extLst>
          </p:cNvPr>
          <p:cNvSpPr txBox="1"/>
          <p:nvPr/>
        </p:nvSpPr>
        <p:spPr>
          <a:xfrm>
            <a:off x="2742624" y="2150933"/>
            <a:ext cx="563880" cy="5216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암반 또는 단단한 점토로 이루어진 지반</a:t>
            </a:r>
          </a:p>
        </p:txBody>
      </p:sp>
      <p:sp>
        <p:nvSpPr>
          <p:cNvPr id="11" name="テキスト ボックス 1880">
            <a:extLst>
              <a:ext uri="{FF2B5EF4-FFF2-40B4-BE49-F238E27FC236}">
                <a16:creationId xmlns:a16="http://schemas.microsoft.com/office/drawing/2014/main" id="{4D83F31E-4F8C-45A5-AB4E-1047B68B5FD5}"/>
              </a:ext>
            </a:extLst>
          </p:cNvPr>
          <p:cNvSpPr txBox="1"/>
          <p:nvPr/>
        </p:nvSpPr>
        <p:spPr>
          <a:xfrm>
            <a:off x="2740468" y="3406815"/>
            <a:ext cx="563880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기타 지반</a:t>
            </a:r>
          </a:p>
        </p:txBody>
      </p:sp>
      <p:sp>
        <p:nvSpPr>
          <p:cNvPr id="12" name="テキスト ボックス 1881">
            <a:extLst>
              <a:ext uri="{FF2B5EF4-FFF2-40B4-BE49-F238E27FC236}">
                <a16:creationId xmlns:a16="http://schemas.microsoft.com/office/drawing/2014/main" id="{E7B4E686-57BE-468F-A110-FECC1D8B7823}"/>
              </a:ext>
            </a:extLst>
          </p:cNvPr>
          <p:cNvSpPr txBox="1"/>
          <p:nvPr/>
        </p:nvSpPr>
        <p:spPr>
          <a:xfrm>
            <a:off x="2738000" y="4464660"/>
            <a:ext cx="563880" cy="346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모래로 이루어진 지반</a:t>
            </a:r>
          </a:p>
        </p:txBody>
      </p:sp>
      <p:sp>
        <p:nvSpPr>
          <p:cNvPr id="13" name="テキスト ボックス 1882">
            <a:extLst>
              <a:ext uri="{FF2B5EF4-FFF2-40B4-BE49-F238E27FC236}">
                <a16:creationId xmlns:a16="http://schemas.microsoft.com/office/drawing/2014/main" id="{E6A9CB41-195F-45C0-B151-EF2AADC1DA44}"/>
              </a:ext>
            </a:extLst>
          </p:cNvPr>
          <p:cNvSpPr txBox="1"/>
          <p:nvPr/>
        </p:nvSpPr>
        <p:spPr>
          <a:xfrm>
            <a:off x="2738000" y="5570408"/>
            <a:ext cx="582296" cy="5216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발파 등에 의해 붕괴되기 쉬운 상태의 지반</a:t>
            </a:r>
          </a:p>
        </p:txBody>
      </p:sp>
      <p:sp>
        <p:nvSpPr>
          <p:cNvPr id="14" name="テキスト ボックス 1883">
            <a:extLst>
              <a:ext uri="{FF2B5EF4-FFF2-40B4-BE49-F238E27FC236}">
                <a16:creationId xmlns:a16="http://schemas.microsoft.com/office/drawing/2014/main" id="{FB433F58-C5D3-4052-BF3A-8728ECCD3C23}"/>
              </a:ext>
            </a:extLst>
          </p:cNvPr>
          <p:cNvSpPr txBox="1"/>
          <p:nvPr/>
        </p:nvSpPr>
        <p:spPr>
          <a:xfrm>
            <a:off x="4410075" y="5831255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45°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884">
            <a:extLst>
              <a:ext uri="{FF2B5EF4-FFF2-40B4-BE49-F238E27FC236}">
                <a16:creationId xmlns:a16="http://schemas.microsoft.com/office/drawing/2014/main" id="{08757D13-A3E5-4994-89E9-68A893044E6A}"/>
              </a:ext>
            </a:extLst>
          </p:cNvPr>
          <p:cNvSpPr txBox="1"/>
          <p:nvPr/>
        </p:nvSpPr>
        <p:spPr>
          <a:xfrm>
            <a:off x="4539711" y="4653086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35°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885">
            <a:extLst>
              <a:ext uri="{FF2B5EF4-FFF2-40B4-BE49-F238E27FC236}">
                <a16:creationId xmlns:a16="http://schemas.microsoft.com/office/drawing/2014/main" id="{8C47C9E8-9ADA-4DAE-BEC3-FB427F3A41B0}"/>
              </a:ext>
            </a:extLst>
          </p:cNvPr>
          <p:cNvSpPr txBox="1"/>
          <p:nvPr/>
        </p:nvSpPr>
        <p:spPr>
          <a:xfrm>
            <a:off x="4166906" y="366527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90°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886">
            <a:extLst>
              <a:ext uri="{FF2B5EF4-FFF2-40B4-BE49-F238E27FC236}">
                <a16:creationId xmlns:a16="http://schemas.microsoft.com/office/drawing/2014/main" id="{907AF5E4-CB7E-43CF-B0C0-FF0BBA827BC5}"/>
              </a:ext>
            </a:extLst>
          </p:cNvPr>
          <p:cNvSpPr txBox="1"/>
          <p:nvPr/>
        </p:nvSpPr>
        <p:spPr>
          <a:xfrm>
            <a:off x="5270855" y="365384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75°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87">
            <a:extLst>
              <a:ext uri="{FF2B5EF4-FFF2-40B4-BE49-F238E27FC236}">
                <a16:creationId xmlns:a16="http://schemas.microsoft.com/office/drawing/2014/main" id="{FBB1FCB8-55ED-4BCC-83F7-6473849CA960}"/>
              </a:ext>
            </a:extLst>
          </p:cNvPr>
          <p:cNvSpPr txBox="1"/>
          <p:nvPr/>
        </p:nvSpPr>
        <p:spPr>
          <a:xfrm>
            <a:off x="6295745" y="365765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60°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888">
            <a:extLst>
              <a:ext uri="{FF2B5EF4-FFF2-40B4-BE49-F238E27FC236}">
                <a16:creationId xmlns:a16="http://schemas.microsoft.com/office/drawing/2014/main" id="{221300E5-BE26-4897-8120-2FCD239C771F}"/>
              </a:ext>
            </a:extLst>
          </p:cNvPr>
          <p:cNvSpPr txBox="1"/>
          <p:nvPr/>
        </p:nvSpPr>
        <p:spPr>
          <a:xfrm>
            <a:off x="4469189" y="245636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90°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889">
            <a:extLst>
              <a:ext uri="{FF2B5EF4-FFF2-40B4-BE49-F238E27FC236}">
                <a16:creationId xmlns:a16="http://schemas.microsoft.com/office/drawing/2014/main" id="{FBC04DA1-2FE7-4466-B061-0C00F5004C66}"/>
              </a:ext>
            </a:extLst>
          </p:cNvPr>
          <p:cNvSpPr txBox="1"/>
          <p:nvPr/>
        </p:nvSpPr>
        <p:spPr>
          <a:xfrm>
            <a:off x="5986204" y="242207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75°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이하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890">
            <a:extLst>
              <a:ext uri="{FF2B5EF4-FFF2-40B4-BE49-F238E27FC236}">
                <a16:creationId xmlns:a16="http://schemas.microsoft.com/office/drawing/2014/main" id="{9CBFEA17-AA8B-43E9-808A-DE51F2271C22}"/>
              </a:ext>
            </a:extLst>
          </p:cNvPr>
          <p:cNvSpPr txBox="1"/>
          <p:nvPr/>
        </p:nvSpPr>
        <p:spPr>
          <a:xfrm>
            <a:off x="5274369" y="2257613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5m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이상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891">
            <a:extLst>
              <a:ext uri="{FF2B5EF4-FFF2-40B4-BE49-F238E27FC236}">
                <a16:creationId xmlns:a16="http://schemas.microsoft.com/office/drawing/2014/main" id="{7B235423-EC2E-4E5D-8047-F8D1A3AE7795}"/>
              </a:ext>
            </a:extLst>
          </p:cNvPr>
          <p:cNvSpPr txBox="1"/>
          <p:nvPr/>
        </p:nvSpPr>
        <p:spPr>
          <a:xfrm>
            <a:off x="5605186" y="3341428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5m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이상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892">
            <a:extLst>
              <a:ext uri="{FF2B5EF4-FFF2-40B4-BE49-F238E27FC236}">
                <a16:creationId xmlns:a16="http://schemas.microsoft.com/office/drawing/2014/main" id="{21CF0F3D-4047-4F23-BAE0-34EFC6189BCD}"/>
              </a:ext>
            </a:extLst>
          </p:cNvPr>
          <p:cNvSpPr txBox="1"/>
          <p:nvPr/>
        </p:nvSpPr>
        <p:spPr>
          <a:xfrm>
            <a:off x="3786564" y="2376993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5m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미만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893">
            <a:extLst>
              <a:ext uri="{FF2B5EF4-FFF2-40B4-BE49-F238E27FC236}">
                <a16:creationId xmlns:a16="http://schemas.microsoft.com/office/drawing/2014/main" id="{8E4A1E92-8CCC-42CB-8C78-A492978E6A5A}"/>
              </a:ext>
            </a:extLst>
          </p:cNvPr>
          <p:cNvSpPr txBox="1"/>
          <p:nvPr/>
        </p:nvSpPr>
        <p:spPr>
          <a:xfrm>
            <a:off x="3499205" y="3611938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2m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894">
            <a:extLst>
              <a:ext uri="{FF2B5EF4-FFF2-40B4-BE49-F238E27FC236}">
                <a16:creationId xmlns:a16="http://schemas.microsoft.com/office/drawing/2014/main" id="{4A5A020D-CA9B-4340-A384-1EBA033555A2}"/>
              </a:ext>
            </a:extLst>
          </p:cNvPr>
          <p:cNvSpPr txBox="1"/>
          <p:nvPr/>
        </p:nvSpPr>
        <p:spPr>
          <a:xfrm>
            <a:off x="4398365" y="3352858"/>
            <a:ext cx="51435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2m~5m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896">
            <a:extLst>
              <a:ext uri="{FF2B5EF4-FFF2-40B4-BE49-F238E27FC236}">
                <a16:creationId xmlns:a16="http://schemas.microsoft.com/office/drawing/2014/main" id="{4E20D08D-956C-4966-A5FE-31E0D7F5D354}"/>
              </a:ext>
            </a:extLst>
          </p:cNvPr>
          <p:cNvSpPr txBox="1"/>
          <p:nvPr/>
        </p:nvSpPr>
        <p:spPr>
          <a:xfrm>
            <a:off x="5308955" y="5713083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 dirty="0">
                <a:effectLst/>
                <a:latin typeface="+mn-ea"/>
                <a:cs typeface="Times New Roman" panose="02020603050405020304" pitchFamily="18" charset="0"/>
              </a:rPr>
              <a:t>2m </a:t>
            </a:r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미만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897">
            <a:extLst>
              <a:ext uri="{FF2B5EF4-FFF2-40B4-BE49-F238E27FC236}">
                <a16:creationId xmlns:a16="http://schemas.microsoft.com/office/drawing/2014/main" id="{D3038447-8B00-40D6-AE76-DD21BF607F79}"/>
              </a:ext>
            </a:extLst>
          </p:cNvPr>
          <p:cNvSpPr txBox="1"/>
          <p:nvPr/>
        </p:nvSpPr>
        <p:spPr>
          <a:xfrm>
            <a:off x="5349052" y="4491160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600" kern="100">
                <a:effectLst/>
                <a:latin typeface="+mn-ea"/>
                <a:cs typeface="Times New Roman" panose="02020603050405020304" pitchFamily="18" charset="0"/>
              </a:rPr>
              <a:t>5m </a:t>
            </a:r>
            <a:r>
              <a:rPr lang="ko-KR" altLang="en-US" sz="600" kern="100">
                <a:effectLst/>
                <a:latin typeface="+mn-ea"/>
                <a:cs typeface="Times New Roman" panose="02020603050405020304" pitchFamily="18" charset="0"/>
              </a:rPr>
              <a:t>미만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898">
            <a:extLst>
              <a:ext uri="{FF2B5EF4-FFF2-40B4-BE49-F238E27FC236}">
                <a16:creationId xmlns:a16="http://schemas.microsoft.com/office/drawing/2014/main" id="{A7D804F1-0DBD-4DA0-89B5-A846E3E31A76}"/>
              </a:ext>
            </a:extLst>
          </p:cNvPr>
          <p:cNvSpPr txBox="1"/>
          <p:nvPr/>
        </p:nvSpPr>
        <p:spPr>
          <a:xfrm>
            <a:off x="5032434" y="4478514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또는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899">
            <a:extLst>
              <a:ext uri="{FF2B5EF4-FFF2-40B4-BE49-F238E27FC236}">
                <a16:creationId xmlns:a16="http://schemas.microsoft.com/office/drawing/2014/main" id="{6F73AD0E-9C2E-4E7D-ABEA-B2357E6FD1D9}"/>
              </a:ext>
            </a:extLst>
          </p:cNvPr>
          <p:cNvSpPr txBox="1"/>
          <p:nvPr/>
        </p:nvSpPr>
        <p:spPr>
          <a:xfrm>
            <a:off x="5032434" y="5623488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 dirty="0">
                <a:effectLst/>
                <a:latin typeface="+mn-ea"/>
                <a:cs typeface="Times New Roman" panose="02020603050405020304" pitchFamily="18" charset="0"/>
              </a:rPr>
              <a:t>또는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9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토사붕괴의 원인 및 징조  흙의 강도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붕괴의 징조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218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7725" y="2661734"/>
            <a:ext cx="25883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직립 </a:t>
            </a:r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법면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(nori men) 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붕괴의 예시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49" y="1566678"/>
            <a:ext cx="3767784" cy="477177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399287" y="1289678"/>
            <a:ext cx="2371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법면</a:t>
            </a:r>
            <a:r>
              <a:rPr lang="en-US" altLang="ko-KR" sz="1200" dirty="0">
                <a:solidFill>
                  <a:prstClr val="black"/>
                </a:solidFill>
                <a:latin typeface="+mn-ea"/>
              </a:rPr>
              <a:t>(nori men)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의 붕괴의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77624" y="4886340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붕괴의 징조</a:t>
            </a:r>
          </a:p>
        </p:txBody>
      </p:sp>
      <p:sp>
        <p:nvSpPr>
          <p:cNvPr id="12" name="テキスト ボックス 1901">
            <a:extLst>
              <a:ext uri="{FF2B5EF4-FFF2-40B4-BE49-F238E27FC236}">
                <a16:creationId xmlns:a16="http://schemas.microsoft.com/office/drawing/2014/main" id="{05D6BBA8-B2B9-4668-BA05-54C77059D849}"/>
              </a:ext>
            </a:extLst>
          </p:cNvPr>
          <p:cNvSpPr txBox="1"/>
          <p:nvPr/>
        </p:nvSpPr>
        <p:spPr>
          <a:xfrm>
            <a:off x="5162337" y="1639804"/>
            <a:ext cx="829805" cy="76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바위의 붕괴 패턴</a:t>
            </a:r>
          </a:p>
        </p:txBody>
      </p:sp>
      <p:sp>
        <p:nvSpPr>
          <p:cNvPr id="15" name="テキスト ボックス 1902">
            <a:extLst>
              <a:ext uri="{FF2B5EF4-FFF2-40B4-BE49-F238E27FC236}">
                <a16:creationId xmlns:a16="http://schemas.microsoft.com/office/drawing/2014/main" id="{C31A7E30-BC08-4AF5-9EFB-F1AA92770DB8}"/>
              </a:ext>
            </a:extLst>
          </p:cNvPr>
          <p:cNvSpPr txBox="1"/>
          <p:nvPr/>
        </p:nvSpPr>
        <p:spPr>
          <a:xfrm>
            <a:off x="6905889" y="1642411"/>
            <a:ext cx="986526" cy="76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토사의 붕괴 패턴</a:t>
            </a:r>
          </a:p>
        </p:txBody>
      </p:sp>
      <p:sp>
        <p:nvSpPr>
          <p:cNvPr id="16" name="テキスト ボックス 1903">
            <a:extLst>
              <a:ext uri="{FF2B5EF4-FFF2-40B4-BE49-F238E27FC236}">
                <a16:creationId xmlns:a16="http://schemas.microsoft.com/office/drawing/2014/main" id="{EA2A61B3-7DED-46A0-B90F-E9D6B8CDC7B3}"/>
              </a:ext>
            </a:extLst>
          </p:cNvPr>
          <p:cNvSpPr txBox="1"/>
          <p:nvPr/>
        </p:nvSpPr>
        <p:spPr>
          <a:xfrm>
            <a:off x="5068663" y="2503894"/>
            <a:ext cx="453766" cy="71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균열이 많은 바위</a:t>
            </a:r>
          </a:p>
        </p:txBody>
      </p:sp>
      <p:sp>
        <p:nvSpPr>
          <p:cNvPr id="17" name="テキスト ボックス 1904">
            <a:extLst>
              <a:ext uri="{FF2B5EF4-FFF2-40B4-BE49-F238E27FC236}">
                <a16:creationId xmlns:a16="http://schemas.microsoft.com/office/drawing/2014/main" id="{0FC3B041-05D6-4519-9FC7-E6E9AB41D68B}"/>
              </a:ext>
            </a:extLst>
          </p:cNvPr>
          <p:cNvSpPr txBox="1"/>
          <p:nvPr/>
        </p:nvSpPr>
        <p:spPr>
          <a:xfrm>
            <a:off x="5750136" y="2505301"/>
            <a:ext cx="437184" cy="757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경연호층의 바위</a:t>
            </a:r>
          </a:p>
        </p:txBody>
      </p:sp>
      <p:sp>
        <p:nvSpPr>
          <p:cNvPr id="18" name="テキスト ボックス 1905">
            <a:extLst>
              <a:ext uri="{FF2B5EF4-FFF2-40B4-BE49-F238E27FC236}">
                <a16:creationId xmlns:a16="http://schemas.microsoft.com/office/drawing/2014/main" id="{6399D021-530B-4163-AFCD-D8AC8C080EE1}"/>
              </a:ext>
            </a:extLst>
          </p:cNvPr>
          <p:cNvSpPr txBox="1"/>
          <p:nvPr/>
        </p:nvSpPr>
        <p:spPr>
          <a:xfrm>
            <a:off x="5293924" y="2702580"/>
            <a:ext cx="638246" cy="69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부석형 낙석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박리형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テキスト ボックス 1906">
            <a:extLst>
              <a:ext uri="{FF2B5EF4-FFF2-40B4-BE49-F238E27FC236}">
                <a16:creationId xmlns:a16="http://schemas.microsoft.com/office/drawing/2014/main" id="{5E69EBDE-0F88-4678-9D4D-7B8BFBD6078A}"/>
              </a:ext>
            </a:extLst>
          </p:cNvPr>
          <p:cNvSpPr txBox="1"/>
          <p:nvPr/>
        </p:nvSpPr>
        <p:spPr>
          <a:xfrm>
            <a:off x="6631341" y="2479113"/>
            <a:ext cx="429471" cy="145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애추성 퇴적물</a:t>
            </a:r>
            <a:b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애추형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5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07">
            <a:extLst>
              <a:ext uri="{FF2B5EF4-FFF2-40B4-BE49-F238E27FC236}">
                <a16:creationId xmlns:a16="http://schemas.microsoft.com/office/drawing/2014/main" id="{6BD6E733-72AD-4D04-92F9-FCC4755DE454}"/>
              </a:ext>
            </a:extLst>
          </p:cNvPr>
          <p:cNvSpPr txBox="1"/>
          <p:nvPr/>
        </p:nvSpPr>
        <p:spPr>
          <a:xfrm>
            <a:off x="7182003" y="2467082"/>
            <a:ext cx="372785" cy="167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단구역층</a:t>
            </a:r>
            <a:b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역암형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5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908">
            <a:extLst>
              <a:ext uri="{FF2B5EF4-FFF2-40B4-BE49-F238E27FC236}">
                <a16:creationId xmlns:a16="http://schemas.microsoft.com/office/drawing/2014/main" id="{AA696CAE-1565-4460-A4DC-35A3EB3200F0}"/>
              </a:ext>
            </a:extLst>
          </p:cNvPr>
          <p:cNvSpPr txBox="1"/>
          <p:nvPr/>
        </p:nvSpPr>
        <p:spPr>
          <a:xfrm>
            <a:off x="7665889" y="2487519"/>
            <a:ext cx="616942" cy="132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풍화 화강암류</a:t>
            </a:r>
            <a:b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양파모양 구조형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5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909">
            <a:extLst>
              <a:ext uri="{FF2B5EF4-FFF2-40B4-BE49-F238E27FC236}">
                <a16:creationId xmlns:a16="http://schemas.microsoft.com/office/drawing/2014/main" id="{8D1CB6CF-F2C4-4930-91D0-4FCEC8065EDF}"/>
              </a:ext>
            </a:extLst>
          </p:cNvPr>
          <p:cNvSpPr txBox="1"/>
          <p:nvPr/>
        </p:nvSpPr>
        <p:spPr>
          <a:xfrm>
            <a:off x="8060335" y="1842123"/>
            <a:ext cx="201930" cy="943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마사토</a:t>
            </a:r>
          </a:p>
        </p:txBody>
      </p:sp>
      <p:sp>
        <p:nvSpPr>
          <p:cNvPr id="23" name="テキスト ボックス 1910">
            <a:extLst>
              <a:ext uri="{FF2B5EF4-FFF2-40B4-BE49-F238E27FC236}">
                <a16:creationId xmlns:a16="http://schemas.microsoft.com/office/drawing/2014/main" id="{71FE75AE-2BDA-4F24-9934-F30C834F8B52}"/>
              </a:ext>
            </a:extLst>
          </p:cNvPr>
          <p:cNvSpPr txBox="1"/>
          <p:nvPr/>
        </p:nvSpPr>
        <p:spPr>
          <a:xfrm>
            <a:off x="8089807" y="2067839"/>
            <a:ext cx="162932" cy="1611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풍화 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화강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</a:b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암류</a:t>
            </a:r>
          </a:p>
        </p:txBody>
      </p:sp>
      <p:sp>
        <p:nvSpPr>
          <p:cNvPr id="24" name="テキスト ボックス 1911">
            <a:extLst>
              <a:ext uri="{FF2B5EF4-FFF2-40B4-BE49-F238E27FC236}">
                <a16:creationId xmlns:a16="http://schemas.microsoft.com/office/drawing/2014/main" id="{2824AA79-9FD5-457B-8D0F-192F6EC04602}"/>
              </a:ext>
            </a:extLst>
          </p:cNvPr>
          <p:cNvSpPr txBox="1"/>
          <p:nvPr/>
        </p:nvSpPr>
        <p:spPr>
          <a:xfrm>
            <a:off x="7003013" y="2716382"/>
            <a:ext cx="829804" cy="993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전석형 낙석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탈락형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テキスト ボックス 1912">
            <a:extLst>
              <a:ext uri="{FF2B5EF4-FFF2-40B4-BE49-F238E27FC236}">
                <a16:creationId xmlns:a16="http://schemas.microsoft.com/office/drawing/2014/main" id="{5274E28A-4178-4422-A54E-F64CAB6222EE}"/>
              </a:ext>
            </a:extLst>
          </p:cNvPr>
          <p:cNvSpPr txBox="1"/>
          <p:nvPr/>
        </p:nvSpPr>
        <p:spPr>
          <a:xfrm rot="16200000">
            <a:off x="3944014" y="2425439"/>
            <a:ext cx="1403891" cy="90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암괴가 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개 또는 여러 개의 범위로 낙하하는 것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낙석형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) I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형</a:t>
            </a:r>
          </a:p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テキスト ボックス 1913">
            <a:extLst>
              <a:ext uri="{FF2B5EF4-FFF2-40B4-BE49-F238E27FC236}">
                <a16:creationId xmlns:a16="http://schemas.microsoft.com/office/drawing/2014/main" id="{8C332B35-FB95-4F4D-B955-99BCBCC047E7}"/>
              </a:ext>
            </a:extLst>
          </p:cNvPr>
          <p:cNvSpPr txBox="1"/>
          <p:nvPr/>
        </p:nvSpPr>
        <p:spPr>
          <a:xfrm>
            <a:off x="4750470" y="2846387"/>
            <a:ext cx="1694740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　균열에 의해 분리된 암괴가 균열을 따라 벗겨 떨어지는 타입이다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テキスト ボックス 1914">
            <a:extLst>
              <a:ext uri="{FF2B5EF4-FFF2-40B4-BE49-F238E27FC236}">
                <a16:creationId xmlns:a16="http://schemas.microsoft.com/office/drawing/2014/main" id="{4CFF46E2-D961-4B82-A7B1-52503A647250}"/>
              </a:ext>
            </a:extLst>
          </p:cNvPr>
          <p:cNvSpPr txBox="1"/>
          <p:nvPr/>
        </p:nvSpPr>
        <p:spPr>
          <a:xfrm rot="16200000">
            <a:off x="3955466" y="3915754"/>
            <a:ext cx="1370126" cy="750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붕괴면이 얕고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소규모의 붕괴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박리형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박락형</a:t>
            </a:r>
            <a:r>
              <a:rPr lang="en-US" altLang="ko-KR" sz="400" kern="100" dirty="0">
                <a:effectLst/>
                <a:latin typeface="+mn-ea"/>
                <a:cs typeface="Times New Roman" panose="02020603050405020304" pitchFamily="18" charset="0"/>
              </a:rPr>
              <a:t>) II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형</a:t>
            </a:r>
          </a:p>
        </p:txBody>
      </p:sp>
      <p:sp>
        <p:nvSpPr>
          <p:cNvPr id="28" name="テキスト ボックス 1915">
            <a:extLst>
              <a:ext uri="{FF2B5EF4-FFF2-40B4-BE49-F238E27FC236}">
                <a16:creationId xmlns:a16="http://schemas.microsoft.com/office/drawing/2014/main" id="{8A2BBA3D-F405-48D2-85D1-0776C52534BA}"/>
              </a:ext>
            </a:extLst>
          </p:cNvPr>
          <p:cNvSpPr txBox="1"/>
          <p:nvPr/>
        </p:nvSpPr>
        <p:spPr>
          <a:xfrm rot="16200000">
            <a:off x="3911095" y="5428639"/>
            <a:ext cx="1427336" cy="75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붕괴면이 깊고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또는 광범위에 걸친 붕괴 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III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형</a:t>
            </a:r>
          </a:p>
        </p:txBody>
      </p:sp>
      <p:sp>
        <p:nvSpPr>
          <p:cNvPr id="29" name="テキスト ボックス 1916">
            <a:extLst>
              <a:ext uri="{FF2B5EF4-FFF2-40B4-BE49-F238E27FC236}">
                <a16:creationId xmlns:a16="http://schemas.microsoft.com/office/drawing/2014/main" id="{6D386C80-154F-45B3-8B1C-8275119790F4}"/>
              </a:ext>
            </a:extLst>
          </p:cNvPr>
          <p:cNvSpPr txBox="1"/>
          <p:nvPr/>
        </p:nvSpPr>
        <p:spPr>
          <a:xfrm>
            <a:off x="4848231" y="3983022"/>
            <a:ext cx="495288" cy="68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균열이 많은 바위</a:t>
            </a:r>
          </a:p>
        </p:txBody>
      </p:sp>
      <p:sp>
        <p:nvSpPr>
          <p:cNvPr id="30" name="テキスト ボックス 1917">
            <a:extLst>
              <a:ext uri="{FF2B5EF4-FFF2-40B4-BE49-F238E27FC236}">
                <a16:creationId xmlns:a16="http://schemas.microsoft.com/office/drawing/2014/main" id="{A15D7695-4F0E-480C-B120-FEAB47E61CA4}"/>
              </a:ext>
            </a:extLst>
          </p:cNvPr>
          <p:cNvSpPr txBox="1"/>
          <p:nvPr/>
        </p:nvSpPr>
        <p:spPr>
          <a:xfrm>
            <a:off x="5444327" y="3990440"/>
            <a:ext cx="291416" cy="845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경연호층</a:t>
            </a:r>
          </a:p>
        </p:txBody>
      </p:sp>
      <p:sp>
        <p:nvSpPr>
          <p:cNvPr id="31" name="テキスト ボックス 1918">
            <a:extLst>
              <a:ext uri="{FF2B5EF4-FFF2-40B4-BE49-F238E27FC236}">
                <a16:creationId xmlns:a16="http://schemas.microsoft.com/office/drawing/2014/main" id="{0CBC69BD-104F-4AD5-921B-7CD847948908}"/>
              </a:ext>
            </a:extLst>
          </p:cNvPr>
          <p:cNvSpPr txBox="1"/>
          <p:nvPr/>
        </p:nvSpPr>
        <p:spPr>
          <a:xfrm>
            <a:off x="5635607" y="3598135"/>
            <a:ext cx="333121" cy="1761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부드러운 바위 또는 토사</a:t>
            </a:r>
          </a:p>
        </p:txBody>
      </p:sp>
      <p:sp>
        <p:nvSpPr>
          <p:cNvPr id="32" name="テキスト ボックス 1919">
            <a:extLst>
              <a:ext uri="{FF2B5EF4-FFF2-40B4-BE49-F238E27FC236}">
                <a16:creationId xmlns:a16="http://schemas.microsoft.com/office/drawing/2014/main" id="{4D83EF74-B26A-49EB-B420-DBFBF11DF3D5}"/>
              </a:ext>
            </a:extLst>
          </p:cNvPr>
          <p:cNvSpPr txBox="1"/>
          <p:nvPr/>
        </p:nvSpPr>
        <p:spPr>
          <a:xfrm>
            <a:off x="5873068" y="3998663"/>
            <a:ext cx="546135" cy="704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주상절리가 있는 바위</a:t>
            </a:r>
          </a:p>
        </p:txBody>
      </p:sp>
      <p:sp>
        <p:nvSpPr>
          <p:cNvPr id="33" name="テキスト ボックス 1920">
            <a:extLst>
              <a:ext uri="{FF2B5EF4-FFF2-40B4-BE49-F238E27FC236}">
                <a16:creationId xmlns:a16="http://schemas.microsoft.com/office/drawing/2014/main" id="{191C879F-D384-41D2-9D93-B4A866A731DC}"/>
              </a:ext>
            </a:extLst>
          </p:cNvPr>
          <p:cNvSpPr txBox="1"/>
          <p:nvPr/>
        </p:nvSpPr>
        <p:spPr>
          <a:xfrm>
            <a:off x="5216254" y="4139774"/>
            <a:ext cx="715916" cy="656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바위의 박리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·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붕락형 붕괴</a:t>
            </a:r>
          </a:p>
        </p:txBody>
      </p:sp>
      <p:sp>
        <p:nvSpPr>
          <p:cNvPr id="34" name="テキスト ボックス 1921">
            <a:extLst>
              <a:ext uri="{FF2B5EF4-FFF2-40B4-BE49-F238E27FC236}">
                <a16:creationId xmlns:a16="http://schemas.microsoft.com/office/drawing/2014/main" id="{E0BD4A75-AF8A-4B30-ABC4-5824B4A189A5}"/>
              </a:ext>
            </a:extLst>
          </p:cNvPr>
          <p:cNvSpPr txBox="1"/>
          <p:nvPr/>
        </p:nvSpPr>
        <p:spPr>
          <a:xfrm>
            <a:off x="4743147" y="4337852"/>
            <a:ext cx="1694741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　바위의 절리를 따라 붕괴하는 중간 규모의 붕괴를 말한다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.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굴착에 의해 잠재적인 균열이 생기고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거기에 빗물 등이 침투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취약화되어 직선적인 활동면을 따라 붕괴하는 일이 많다</a:t>
            </a:r>
          </a:p>
        </p:txBody>
      </p:sp>
      <p:sp>
        <p:nvSpPr>
          <p:cNvPr id="35" name="テキスト ボックス 1922">
            <a:extLst>
              <a:ext uri="{FF2B5EF4-FFF2-40B4-BE49-F238E27FC236}">
                <a16:creationId xmlns:a16="http://schemas.microsoft.com/office/drawing/2014/main" id="{22196B0F-A161-41D5-9CB1-57E69AE78D28}"/>
              </a:ext>
            </a:extLst>
          </p:cNvPr>
          <p:cNvSpPr txBox="1"/>
          <p:nvPr/>
        </p:nvSpPr>
        <p:spPr>
          <a:xfrm>
            <a:off x="5694045" y="4796201"/>
            <a:ext cx="41148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층리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절리</a:t>
            </a:r>
          </a:p>
        </p:txBody>
      </p:sp>
      <p:sp>
        <p:nvSpPr>
          <p:cNvPr id="36" name="テキスト ボックス 1923">
            <a:extLst>
              <a:ext uri="{FF2B5EF4-FFF2-40B4-BE49-F238E27FC236}">
                <a16:creationId xmlns:a16="http://schemas.microsoft.com/office/drawing/2014/main" id="{7F4A31ED-A83B-4052-953C-9D8E68DBC129}"/>
              </a:ext>
            </a:extLst>
          </p:cNvPr>
          <p:cNvSpPr txBox="1"/>
          <p:nvPr/>
        </p:nvSpPr>
        <p:spPr>
          <a:xfrm>
            <a:off x="5418360" y="5074254"/>
            <a:ext cx="266160" cy="147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400" kern="100" dirty="0" err="1">
                <a:latin typeface="+mn-ea"/>
                <a:cs typeface="Times New Roman" panose="02020603050405020304" pitchFamily="18" charset="0"/>
              </a:rPr>
              <a:t>암맥</a:t>
            </a:r>
            <a:r>
              <a:rPr lang="ko-KR" altLang="en-US" sz="4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또는 </a:t>
            </a:r>
            <a:r>
              <a:rPr lang="ko-KR" altLang="en-US" sz="400" kern="100" dirty="0" err="1">
                <a:effectLst/>
                <a:latin typeface="+mn-ea"/>
                <a:cs typeface="Times New Roman" panose="02020603050405020304" pitchFamily="18" charset="0"/>
              </a:rPr>
              <a:t>단층파쇄</a:t>
            </a:r>
            <a:r>
              <a:rPr lang="ko-KR" altLang="en-US" sz="400" kern="100" dirty="0">
                <a:effectLst/>
                <a:latin typeface="+mn-ea"/>
                <a:cs typeface="Times New Roman" panose="02020603050405020304" pitchFamily="18" charset="0"/>
              </a:rPr>
              <a:t> 등</a:t>
            </a:r>
          </a:p>
        </p:txBody>
      </p:sp>
      <p:sp>
        <p:nvSpPr>
          <p:cNvPr id="37" name="テキスト ボックス 1924">
            <a:extLst>
              <a:ext uri="{FF2B5EF4-FFF2-40B4-BE49-F238E27FC236}">
                <a16:creationId xmlns:a16="http://schemas.microsoft.com/office/drawing/2014/main" id="{9D473445-0197-4ECC-A733-5F57A51B4434}"/>
              </a:ext>
            </a:extLst>
          </p:cNvPr>
          <p:cNvSpPr txBox="1"/>
          <p:nvPr/>
        </p:nvSpPr>
        <p:spPr>
          <a:xfrm>
            <a:off x="5992142" y="5192791"/>
            <a:ext cx="281023" cy="10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경사 사면</a:t>
            </a:r>
          </a:p>
        </p:txBody>
      </p:sp>
      <p:sp>
        <p:nvSpPr>
          <p:cNvPr id="38" name="テキスト ボックス 1925">
            <a:extLst>
              <a:ext uri="{FF2B5EF4-FFF2-40B4-BE49-F238E27FC236}">
                <a16:creationId xmlns:a16="http://schemas.microsoft.com/office/drawing/2014/main" id="{8DC42A80-D438-4137-9D4A-97FCDAAD198F}"/>
              </a:ext>
            </a:extLst>
          </p:cNvPr>
          <p:cNvSpPr txBox="1"/>
          <p:nvPr/>
        </p:nvSpPr>
        <p:spPr>
          <a:xfrm>
            <a:off x="4853940" y="5483134"/>
            <a:ext cx="483870" cy="751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단층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암맥</a:t>
            </a:r>
          </a:p>
        </p:txBody>
      </p:sp>
      <p:sp>
        <p:nvSpPr>
          <p:cNvPr id="39" name="テキスト ボックス 1926">
            <a:extLst>
              <a:ext uri="{FF2B5EF4-FFF2-40B4-BE49-F238E27FC236}">
                <a16:creationId xmlns:a16="http://schemas.microsoft.com/office/drawing/2014/main" id="{5B8975EA-E150-4F45-A759-5C59D08EF7F7}"/>
              </a:ext>
            </a:extLst>
          </p:cNvPr>
          <p:cNvSpPr txBox="1"/>
          <p:nvPr/>
        </p:nvSpPr>
        <p:spPr>
          <a:xfrm>
            <a:off x="5738390" y="5474261"/>
            <a:ext cx="627308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지층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절리의 경사 사면</a:t>
            </a:r>
          </a:p>
        </p:txBody>
      </p:sp>
      <p:sp>
        <p:nvSpPr>
          <p:cNvPr id="40" name="テキスト ボックス 1927">
            <a:extLst>
              <a:ext uri="{FF2B5EF4-FFF2-40B4-BE49-F238E27FC236}">
                <a16:creationId xmlns:a16="http://schemas.microsoft.com/office/drawing/2014/main" id="{3F282CF0-606C-4395-9990-D564B2513CA4}"/>
              </a:ext>
            </a:extLst>
          </p:cNvPr>
          <p:cNvSpPr txBox="1"/>
          <p:nvPr/>
        </p:nvSpPr>
        <p:spPr>
          <a:xfrm>
            <a:off x="5181141" y="5626167"/>
            <a:ext cx="787587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대규모 붕괴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암반사태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" name="テキスト ボックス 1928">
            <a:extLst>
              <a:ext uri="{FF2B5EF4-FFF2-40B4-BE49-F238E27FC236}">
                <a16:creationId xmlns:a16="http://schemas.microsoft.com/office/drawing/2014/main" id="{3409BA47-D870-42C3-8320-C9CB7833E3C8}"/>
              </a:ext>
            </a:extLst>
          </p:cNvPr>
          <p:cNvSpPr txBox="1"/>
          <p:nvPr/>
        </p:nvSpPr>
        <p:spPr>
          <a:xfrm>
            <a:off x="4711982" y="5771911"/>
            <a:ext cx="1725906" cy="4079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　암반 중에 극도로 강도가 낮은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약선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균열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단층면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암맥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등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이 발달하여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그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약선을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따라 미끄러져 붕괴하는 타입이다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사면과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약선의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위치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경사각 등의 관계에 따라 붕괴 규모가 결정된다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또한 말단에서 융기하는 경우도 있다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テキスト ボックス 1929">
            <a:extLst>
              <a:ext uri="{FF2B5EF4-FFF2-40B4-BE49-F238E27FC236}">
                <a16:creationId xmlns:a16="http://schemas.microsoft.com/office/drawing/2014/main" id="{65E31F9B-CFAF-4A31-9660-DEA9CBC31C7B}"/>
              </a:ext>
            </a:extLst>
          </p:cNvPr>
          <p:cNvSpPr txBox="1"/>
          <p:nvPr/>
        </p:nvSpPr>
        <p:spPr>
          <a:xfrm>
            <a:off x="6528968" y="2850316"/>
            <a:ext cx="1733297" cy="371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　암괴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호박돌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거력을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포함하며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게다가 자갈 간 충전물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매트릭스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이 고결도가 낮은 물질로 이루어진 경우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이 충전물이 풍화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침식되어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거력이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밖으로 드러나고 균형을 잃어 빠져 떨어지는 타입이다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　</a:t>
            </a:r>
          </a:p>
        </p:txBody>
      </p:sp>
      <p:sp>
        <p:nvSpPr>
          <p:cNvPr id="43" name="テキスト ボックス 1930">
            <a:extLst>
              <a:ext uri="{FF2B5EF4-FFF2-40B4-BE49-F238E27FC236}">
                <a16:creationId xmlns:a16="http://schemas.microsoft.com/office/drawing/2014/main" id="{14EE731C-D986-4F70-8B1B-8C2E358040E3}"/>
              </a:ext>
            </a:extLst>
          </p:cNvPr>
          <p:cNvSpPr txBox="1"/>
          <p:nvPr/>
        </p:nvSpPr>
        <p:spPr>
          <a:xfrm>
            <a:off x="7120760" y="3546512"/>
            <a:ext cx="114300" cy="2019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용수</a:t>
            </a:r>
          </a:p>
        </p:txBody>
      </p:sp>
      <p:sp>
        <p:nvSpPr>
          <p:cNvPr id="44" name="テキスト ボックス 1931">
            <a:extLst>
              <a:ext uri="{FF2B5EF4-FFF2-40B4-BE49-F238E27FC236}">
                <a16:creationId xmlns:a16="http://schemas.microsoft.com/office/drawing/2014/main" id="{2392F7E5-814E-4AF6-8DE0-FE159CDEDB56}"/>
              </a:ext>
            </a:extLst>
          </p:cNvPr>
          <p:cNvSpPr txBox="1"/>
          <p:nvPr/>
        </p:nvSpPr>
        <p:spPr>
          <a:xfrm>
            <a:off x="7450711" y="3417259"/>
            <a:ext cx="239605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투수층</a:t>
            </a:r>
          </a:p>
        </p:txBody>
      </p:sp>
      <p:sp>
        <p:nvSpPr>
          <p:cNvPr id="45" name="テキスト ボックス 1932">
            <a:extLst>
              <a:ext uri="{FF2B5EF4-FFF2-40B4-BE49-F238E27FC236}">
                <a16:creationId xmlns:a16="http://schemas.microsoft.com/office/drawing/2014/main" id="{24BDA268-4CCE-42B9-850C-B4AEB153AEA9}"/>
              </a:ext>
            </a:extLst>
          </p:cNvPr>
          <p:cNvSpPr txBox="1"/>
          <p:nvPr/>
        </p:nvSpPr>
        <p:spPr>
          <a:xfrm>
            <a:off x="7311832" y="3672125"/>
            <a:ext cx="28194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불투수층</a:t>
            </a:r>
          </a:p>
        </p:txBody>
      </p:sp>
      <p:sp>
        <p:nvSpPr>
          <p:cNvPr id="46" name="テキスト ボックス 1933">
            <a:extLst>
              <a:ext uri="{FF2B5EF4-FFF2-40B4-BE49-F238E27FC236}">
                <a16:creationId xmlns:a16="http://schemas.microsoft.com/office/drawing/2014/main" id="{E3D6F6A1-DAEE-4EC0-8FF0-37D43EB31B24}"/>
              </a:ext>
            </a:extLst>
          </p:cNvPr>
          <p:cNvSpPr txBox="1"/>
          <p:nvPr/>
        </p:nvSpPr>
        <p:spPr>
          <a:xfrm>
            <a:off x="7869184" y="3661271"/>
            <a:ext cx="393081" cy="16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붕적토 또는 표토</a:t>
            </a:r>
          </a:p>
        </p:txBody>
      </p:sp>
      <p:sp>
        <p:nvSpPr>
          <p:cNvPr id="47" name="テキスト ボックス 1934">
            <a:extLst>
              <a:ext uri="{FF2B5EF4-FFF2-40B4-BE49-F238E27FC236}">
                <a16:creationId xmlns:a16="http://schemas.microsoft.com/office/drawing/2014/main" id="{1BDAF3F2-99A7-4083-A4A1-93989876AE52}"/>
              </a:ext>
            </a:extLst>
          </p:cNvPr>
          <p:cNvSpPr txBox="1"/>
          <p:nvPr/>
        </p:nvSpPr>
        <p:spPr>
          <a:xfrm>
            <a:off x="6605737" y="4013286"/>
            <a:ext cx="392430" cy="78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미고결 토사</a:t>
            </a:r>
          </a:p>
        </p:txBody>
      </p:sp>
      <p:sp>
        <p:nvSpPr>
          <p:cNvPr id="48" name="テキスト ボックス 1935">
            <a:extLst>
              <a:ext uri="{FF2B5EF4-FFF2-40B4-BE49-F238E27FC236}">
                <a16:creationId xmlns:a16="http://schemas.microsoft.com/office/drawing/2014/main" id="{09CAB38B-8A7A-4170-B074-C163D8100073}"/>
              </a:ext>
            </a:extLst>
          </p:cNvPr>
          <p:cNvSpPr txBox="1"/>
          <p:nvPr/>
        </p:nvSpPr>
        <p:spPr>
          <a:xfrm>
            <a:off x="7144973" y="4020309"/>
            <a:ext cx="56388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불투수층의 존재</a:t>
            </a:r>
          </a:p>
        </p:txBody>
      </p:sp>
      <p:sp>
        <p:nvSpPr>
          <p:cNvPr id="49" name="テキスト ボックス 1936">
            <a:extLst>
              <a:ext uri="{FF2B5EF4-FFF2-40B4-BE49-F238E27FC236}">
                <a16:creationId xmlns:a16="http://schemas.microsoft.com/office/drawing/2014/main" id="{87C0F446-577F-4932-AC44-FD80EC31BF41}"/>
              </a:ext>
            </a:extLst>
          </p:cNvPr>
          <p:cNvSpPr txBox="1"/>
          <p:nvPr/>
        </p:nvSpPr>
        <p:spPr>
          <a:xfrm>
            <a:off x="7771021" y="4014242"/>
            <a:ext cx="309880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토석류적</a:t>
            </a:r>
          </a:p>
        </p:txBody>
      </p:sp>
      <p:sp>
        <p:nvSpPr>
          <p:cNvPr id="50" name="テキスト ボックス 1937">
            <a:extLst>
              <a:ext uri="{FF2B5EF4-FFF2-40B4-BE49-F238E27FC236}">
                <a16:creationId xmlns:a16="http://schemas.microsoft.com/office/drawing/2014/main" id="{A25A1AC1-67CB-4893-964A-9CBFA18E01C1}"/>
              </a:ext>
            </a:extLst>
          </p:cNvPr>
          <p:cNvSpPr txBox="1"/>
          <p:nvPr/>
        </p:nvSpPr>
        <p:spPr>
          <a:xfrm>
            <a:off x="7029706" y="4153330"/>
            <a:ext cx="842010" cy="1067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토사가 벗겨져 떨어짐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붕락형 붕괴</a:t>
            </a:r>
          </a:p>
        </p:txBody>
      </p:sp>
      <p:sp>
        <p:nvSpPr>
          <p:cNvPr id="51" name="テキスト ボックス 1938">
            <a:extLst>
              <a:ext uri="{FF2B5EF4-FFF2-40B4-BE49-F238E27FC236}">
                <a16:creationId xmlns:a16="http://schemas.microsoft.com/office/drawing/2014/main" id="{53138588-A063-456B-BD49-9A078FE5D9A2}"/>
              </a:ext>
            </a:extLst>
          </p:cNvPr>
          <p:cNvSpPr txBox="1"/>
          <p:nvPr/>
        </p:nvSpPr>
        <p:spPr>
          <a:xfrm>
            <a:off x="6543194" y="4350002"/>
            <a:ext cx="1680691" cy="3336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　토사나 </a:t>
            </a:r>
            <a:r>
              <a:rPr lang="ko-KR" altLang="en-US" sz="500" kern="100" dirty="0" err="1">
                <a:effectLst/>
                <a:latin typeface="+mn-ea"/>
                <a:cs typeface="Times New Roman" panose="02020603050405020304" pitchFamily="18" charset="0"/>
              </a:rPr>
              <a:t>토단의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 지반이 굴착에 의해 응력이 해방되어 풍화가 진행되고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그 후의 강우 등에 의해 물이 침투해서 붕괴하는 타입으로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n-ea"/>
                <a:cs typeface="Times New Roman" panose="02020603050405020304" pitchFamily="18" charset="0"/>
              </a:rPr>
              <a:t>토사의 붕괴형태로서 가장 많은 타입이다</a:t>
            </a:r>
            <a:r>
              <a:rPr lang="en-US" altLang="ko-KR" sz="500" kern="100" dirty="0">
                <a:effectLst/>
                <a:latin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テキスト ボックス 1939">
            <a:extLst>
              <a:ext uri="{FF2B5EF4-FFF2-40B4-BE49-F238E27FC236}">
                <a16:creationId xmlns:a16="http://schemas.microsoft.com/office/drawing/2014/main" id="{324DB721-E469-42EA-9938-68D388CF5071}"/>
              </a:ext>
            </a:extLst>
          </p:cNvPr>
          <p:cNvSpPr txBox="1"/>
          <p:nvPr/>
        </p:nvSpPr>
        <p:spPr>
          <a:xfrm>
            <a:off x="7262882" y="5205837"/>
            <a:ext cx="58381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붕괴토의 활락</a:t>
            </a:r>
          </a:p>
        </p:txBody>
      </p:sp>
      <p:sp>
        <p:nvSpPr>
          <p:cNvPr id="53" name="テキスト ボックス 1940">
            <a:extLst>
              <a:ext uri="{FF2B5EF4-FFF2-40B4-BE49-F238E27FC236}">
                <a16:creationId xmlns:a16="http://schemas.microsoft.com/office/drawing/2014/main" id="{EA80A1FF-01BE-46A9-8C8D-C19BEDF75E77}"/>
              </a:ext>
            </a:extLst>
          </p:cNvPr>
          <p:cNvSpPr txBox="1"/>
          <p:nvPr/>
        </p:nvSpPr>
        <p:spPr>
          <a:xfrm>
            <a:off x="6644005" y="5914911"/>
            <a:ext cx="701040" cy="55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점성토의 원호활동</a:t>
            </a:r>
          </a:p>
        </p:txBody>
      </p:sp>
      <p:sp>
        <p:nvSpPr>
          <p:cNvPr id="54" name="テキスト ボックス 1941">
            <a:extLst>
              <a:ext uri="{FF2B5EF4-FFF2-40B4-BE49-F238E27FC236}">
                <a16:creationId xmlns:a16="http://schemas.microsoft.com/office/drawing/2014/main" id="{A62D00C0-E82A-4ADF-86AE-E65F896DAF86}"/>
              </a:ext>
            </a:extLst>
          </p:cNvPr>
          <p:cNvSpPr txBox="1"/>
          <p:nvPr/>
        </p:nvSpPr>
        <p:spPr>
          <a:xfrm>
            <a:off x="7728585" y="5953419"/>
            <a:ext cx="495300" cy="83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복합활동</a:t>
            </a:r>
          </a:p>
        </p:txBody>
      </p:sp>
      <p:sp>
        <p:nvSpPr>
          <p:cNvPr id="55" name="テキスト ボックス 1942">
            <a:extLst>
              <a:ext uri="{FF2B5EF4-FFF2-40B4-BE49-F238E27FC236}">
                <a16:creationId xmlns:a16="http://schemas.microsoft.com/office/drawing/2014/main" id="{8B233EA3-6D88-46F5-A24A-3CA9ECB962D5}"/>
              </a:ext>
            </a:extLst>
          </p:cNvPr>
          <p:cNvSpPr txBox="1"/>
          <p:nvPr/>
        </p:nvSpPr>
        <p:spPr>
          <a:xfrm>
            <a:off x="7930515" y="5807128"/>
            <a:ext cx="232410" cy="897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점토층</a:t>
            </a:r>
          </a:p>
        </p:txBody>
      </p:sp>
      <p:sp>
        <p:nvSpPr>
          <p:cNvPr id="56" name="テキスト ボックス 1943">
            <a:extLst>
              <a:ext uri="{FF2B5EF4-FFF2-40B4-BE49-F238E27FC236}">
                <a16:creationId xmlns:a16="http://schemas.microsoft.com/office/drawing/2014/main" id="{9D0756C5-C5D8-4773-B971-6DA121F860C9}"/>
              </a:ext>
            </a:extLst>
          </p:cNvPr>
          <p:cNvSpPr txBox="1"/>
          <p:nvPr/>
        </p:nvSpPr>
        <p:spPr>
          <a:xfrm>
            <a:off x="6924675" y="6179820"/>
            <a:ext cx="784860" cy="827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대규모 붕괴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n-ea"/>
                <a:cs typeface="Times New Roman" panose="02020603050405020304" pitchFamily="18" charset="0"/>
              </a:rPr>
              <a:t>산사태형</a:t>
            </a:r>
            <a:r>
              <a:rPr lang="en-US" altLang="ko-KR" sz="50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599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 공법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224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5946" y="5951307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아일랜드 공법의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89" y="1314614"/>
            <a:ext cx="6059440" cy="23637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66" y="4006244"/>
            <a:ext cx="6064668" cy="199165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231572" y="3703813"/>
            <a:ext cx="26808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n-ea"/>
              </a:rPr>
              <a:t>법면</a:t>
            </a:r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 절단 오픈 컷 공법의 예시</a:t>
            </a:r>
          </a:p>
        </p:txBody>
      </p:sp>
      <p:sp>
        <p:nvSpPr>
          <p:cNvPr id="12" name="テキスト ボックス 1944">
            <a:extLst>
              <a:ext uri="{FF2B5EF4-FFF2-40B4-BE49-F238E27FC236}">
                <a16:creationId xmlns:a16="http://schemas.microsoft.com/office/drawing/2014/main" id="{2E75CFB9-7205-4E49-8B63-5920E04E7CA7}"/>
              </a:ext>
            </a:extLst>
          </p:cNvPr>
          <p:cNvSpPr txBox="1"/>
          <p:nvPr/>
        </p:nvSpPr>
        <p:spPr>
          <a:xfrm>
            <a:off x="2568612" y="1456566"/>
            <a:ext cx="116937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비탈머리</a:t>
            </a:r>
          </a:p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テキスト ボックス 1945">
            <a:extLst>
              <a:ext uri="{FF2B5EF4-FFF2-40B4-BE49-F238E27FC236}">
                <a16:creationId xmlns:a16="http://schemas.microsoft.com/office/drawing/2014/main" id="{B648E18E-B841-40B5-B129-E8B3DCB851BE}"/>
              </a:ext>
            </a:extLst>
          </p:cNvPr>
          <p:cNvSpPr txBox="1"/>
          <p:nvPr/>
        </p:nvSpPr>
        <p:spPr>
          <a:xfrm>
            <a:off x="2977963" y="1973555"/>
            <a:ext cx="673783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법면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(nori men) </a:t>
            </a:r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양생</a:t>
            </a:r>
            <a:r>
              <a:rPr lang="en-US" altLang="ko-KR" sz="800" kern="100">
                <a:effectLst/>
                <a:latin typeface="+mn-ea"/>
                <a:cs typeface="Times New Roman" panose="02020603050405020304" pitchFamily="18" charset="0"/>
              </a:rPr>
              <a:t>(yojo)</a:t>
            </a:r>
            <a:endParaRPr lang="ko-KR" altLang="en-US" sz="800" kern="100">
              <a:effectLst/>
              <a:latin typeface="+mn-ea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テキスト ボックス 1946">
            <a:extLst>
              <a:ext uri="{FF2B5EF4-FFF2-40B4-BE49-F238E27FC236}">
                <a16:creationId xmlns:a16="http://schemas.microsoft.com/office/drawing/2014/main" id="{59435363-5DE5-42AA-9059-B0E98202DBE7}"/>
              </a:ext>
            </a:extLst>
          </p:cNvPr>
          <p:cNvSpPr txBox="1"/>
          <p:nvPr/>
        </p:nvSpPr>
        <p:spPr>
          <a:xfrm>
            <a:off x="1894829" y="2735526"/>
            <a:ext cx="572041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법면 경사</a:t>
            </a:r>
          </a:p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テキスト ボックス 1947">
            <a:extLst>
              <a:ext uri="{FF2B5EF4-FFF2-40B4-BE49-F238E27FC236}">
                <a16:creationId xmlns:a16="http://schemas.microsoft.com/office/drawing/2014/main" id="{DE03A52D-66F1-44B5-B2A4-90DDCD0BC2EE}"/>
              </a:ext>
            </a:extLst>
          </p:cNvPr>
          <p:cNvSpPr txBox="1"/>
          <p:nvPr/>
        </p:nvSpPr>
        <p:spPr>
          <a:xfrm>
            <a:off x="5706624" y="1857351"/>
            <a:ext cx="411607" cy="1162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둔덕</a:t>
            </a:r>
          </a:p>
        </p:txBody>
      </p:sp>
      <p:sp>
        <p:nvSpPr>
          <p:cNvPr id="17" name="テキスト ボックス 1948">
            <a:extLst>
              <a:ext uri="{FF2B5EF4-FFF2-40B4-BE49-F238E27FC236}">
                <a16:creationId xmlns:a16="http://schemas.microsoft.com/office/drawing/2014/main" id="{10F8378D-8B10-4513-B53F-9A2B0B23B730}"/>
              </a:ext>
            </a:extLst>
          </p:cNvPr>
          <p:cNvSpPr txBox="1"/>
          <p:nvPr/>
        </p:nvSpPr>
        <p:spPr>
          <a:xfrm>
            <a:off x="5572933" y="2501859"/>
            <a:ext cx="367518" cy="2336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법면</a:t>
            </a:r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 끝부분</a:t>
            </a:r>
          </a:p>
        </p:txBody>
      </p:sp>
      <p:sp>
        <p:nvSpPr>
          <p:cNvPr id="18" name="テキスト ボックス 1949">
            <a:extLst>
              <a:ext uri="{FF2B5EF4-FFF2-40B4-BE49-F238E27FC236}">
                <a16:creationId xmlns:a16="http://schemas.microsoft.com/office/drawing/2014/main" id="{2DFD40A5-06BB-46E1-B878-6D9F9133EE67}"/>
              </a:ext>
            </a:extLst>
          </p:cNvPr>
          <p:cNvSpPr txBox="1"/>
          <p:nvPr/>
        </p:nvSpPr>
        <p:spPr>
          <a:xfrm>
            <a:off x="6706521" y="1342002"/>
            <a:ext cx="367518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배수구</a:t>
            </a:r>
          </a:p>
        </p:txBody>
      </p:sp>
      <p:sp>
        <p:nvSpPr>
          <p:cNvPr id="19" name="テキスト ボックス 1950">
            <a:extLst>
              <a:ext uri="{FF2B5EF4-FFF2-40B4-BE49-F238E27FC236}">
                <a16:creationId xmlns:a16="http://schemas.microsoft.com/office/drawing/2014/main" id="{05F6855A-C87D-47FF-B676-FA94BFE2FCE2}"/>
              </a:ext>
            </a:extLst>
          </p:cNvPr>
          <p:cNvSpPr txBox="1"/>
          <p:nvPr/>
        </p:nvSpPr>
        <p:spPr>
          <a:xfrm>
            <a:off x="5165061" y="3472430"/>
            <a:ext cx="367518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배수구</a:t>
            </a:r>
          </a:p>
        </p:txBody>
      </p:sp>
      <p:sp>
        <p:nvSpPr>
          <p:cNvPr id="20" name="テキスト ボックス 1951">
            <a:extLst>
              <a:ext uri="{FF2B5EF4-FFF2-40B4-BE49-F238E27FC236}">
                <a16:creationId xmlns:a16="http://schemas.microsoft.com/office/drawing/2014/main" id="{ED1CDF64-723C-45D9-A5C5-7B50D8E03021}"/>
              </a:ext>
            </a:extLst>
          </p:cNvPr>
          <p:cNvSpPr txBox="1"/>
          <p:nvPr/>
        </p:nvSpPr>
        <p:spPr>
          <a:xfrm>
            <a:off x="4251431" y="3508239"/>
            <a:ext cx="851792" cy="1478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n-ea"/>
                <a:cs typeface="Times New Roman" panose="02020603050405020304" pitchFamily="18" charset="0"/>
              </a:rPr>
              <a:t>굴착 </a:t>
            </a:r>
            <a:r>
              <a:rPr lang="ko-KR" altLang="en-US" sz="800" kern="100" dirty="0" err="1">
                <a:effectLst/>
                <a:latin typeface="+mn-ea"/>
                <a:cs typeface="Times New Roman" panose="02020603050405020304" pitchFamily="18" charset="0"/>
              </a:rPr>
              <a:t>바닥면</a:t>
            </a:r>
            <a:endParaRPr lang="ko-KR" altLang="en-US" sz="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998">
            <a:extLst>
              <a:ext uri="{FF2B5EF4-FFF2-40B4-BE49-F238E27FC236}">
                <a16:creationId xmlns:a16="http://schemas.microsoft.com/office/drawing/2014/main" id="{F0820F8F-D8BE-4177-8641-754F3FFE4D06}"/>
              </a:ext>
            </a:extLst>
          </p:cNvPr>
          <p:cNvSpPr txBox="1"/>
          <p:nvPr/>
        </p:nvSpPr>
        <p:spPr>
          <a:xfrm>
            <a:off x="3314855" y="2447513"/>
            <a:ext cx="423132" cy="126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n-ea"/>
                <a:cs typeface="Times New Roman" panose="02020603050405020304" pitchFamily="18" charset="0"/>
              </a:rPr>
              <a:t>흙부대</a:t>
            </a:r>
          </a:p>
        </p:txBody>
      </p:sp>
      <p:sp>
        <p:nvSpPr>
          <p:cNvPr id="22" name="テキスト ボックス 1971">
            <a:extLst>
              <a:ext uri="{FF2B5EF4-FFF2-40B4-BE49-F238E27FC236}">
                <a16:creationId xmlns:a16="http://schemas.microsoft.com/office/drawing/2014/main" id="{D27762A9-BC6B-49DF-B2D4-4AABE69F3678}"/>
              </a:ext>
            </a:extLst>
          </p:cNvPr>
          <p:cNvSpPr txBox="1"/>
          <p:nvPr/>
        </p:nvSpPr>
        <p:spPr>
          <a:xfrm>
            <a:off x="6681401" y="5190834"/>
            <a:ext cx="1053680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버팀대</a:t>
            </a:r>
          </a:p>
        </p:txBody>
      </p:sp>
      <p:sp>
        <p:nvSpPr>
          <p:cNvPr id="23" name="テキスト ボックス 1972">
            <a:extLst>
              <a:ext uri="{FF2B5EF4-FFF2-40B4-BE49-F238E27FC236}">
                <a16:creationId xmlns:a16="http://schemas.microsoft.com/office/drawing/2014/main" id="{589E38F0-8876-4902-9D60-352FEE302669}"/>
              </a:ext>
            </a:extLst>
          </p:cNvPr>
          <p:cNvSpPr txBox="1"/>
          <p:nvPr/>
        </p:nvSpPr>
        <p:spPr>
          <a:xfrm>
            <a:off x="6686189" y="4614815"/>
            <a:ext cx="1053680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 dirty="0">
                <a:effectLst/>
                <a:latin typeface="+mn-ea"/>
                <a:cs typeface="Times New Roman" panose="02020603050405020304" pitchFamily="18" charset="0"/>
              </a:rPr>
              <a:t>버팀대 </a:t>
            </a:r>
            <a:r>
              <a:rPr lang="ko-KR" altLang="en-US" sz="1200" kern="100" dirty="0" err="1">
                <a:effectLst/>
                <a:latin typeface="+mn-ea"/>
                <a:cs typeface="Times New Roman" panose="02020603050405020304" pitchFamily="18" charset="0"/>
              </a:rPr>
              <a:t>연결재</a:t>
            </a:r>
            <a:endParaRPr lang="ko-KR" altLang="en-US" sz="1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973">
            <a:extLst>
              <a:ext uri="{FF2B5EF4-FFF2-40B4-BE49-F238E27FC236}">
                <a16:creationId xmlns:a16="http://schemas.microsoft.com/office/drawing/2014/main" id="{69ED3BF9-9329-4325-838E-B5E488C36F84}"/>
              </a:ext>
            </a:extLst>
          </p:cNvPr>
          <p:cNvSpPr txBox="1"/>
          <p:nvPr/>
        </p:nvSpPr>
        <p:spPr>
          <a:xfrm>
            <a:off x="1538166" y="4840693"/>
            <a:ext cx="708212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n-ea"/>
                <a:cs typeface="Times New Roman" panose="02020603050405020304" pitchFamily="18" charset="0"/>
              </a:rPr>
              <a:t>흙막이벽</a:t>
            </a:r>
          </a:p>
        </p:txBody>
      </p:sp>
    </p:spTree>
    <p:extLst>
      <p:ext uri="{BB962C8B-B14F-4D97-AF65-F5344CB8AC3E}">
        <p14:creationId xmlns:p14="http://schemas.microsoft.com/office/powerpoint/2010/main" val="1031466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 공법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226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119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35479" y="6054971"/>
            <a:ext cx="24730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흙막이 오픈 컷 공법의 예시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52" y="1287151"/>
            <a:ext cx="4368095" cy="4799157"/>
          </a:xfrm>
          <a:prstGeom prst="rect">
            <a:avLst/>
          </a:prstGeom>
        </p:spPr>
      </p:pic>
      <p:sp>
        <p:nvSpPr>
          <p:cNvPr id="7" name="テキスト ボックス 1952">
            <a:extLst>
              <a:ext uri="{FF2B5EF4-FFF2-40B4-BE49-F238E27FC236}">
                <a16:creationId xmlns:a16="http://schemas.microsoft.com/office/drawing/2014/main" id="{B43299F5-C26E-46C6-BA42-96BF88A6B786}"/>
              </a:ext>
            </a:extLst>
          </p:cNvPr>
          <p:cNvSpPr txBox="1"/>
          <p:nvPr/>
        </p:nvSpPr>
        <p:spPr>
          <a:xfrm>
            <a:off x="3329021" y="1883145"/>
            <a:ext cx="29340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구조물</a:t>
            </a:r>
          </a:p>
        </p:txBody>
      </p:sp>
      <p:sp>
        <p:nvSpPr>
          <p:cNvPr id="8" name="テキスト ボックス 1953">
            <a:extLst>
              <a:ext uri="{FF2B5EF4-FFF2-40B4-BE49-F238E27FC236}">
                <a16:creationId xmlns:a16="http://schemas.microsoft.com/office/drawing/2014/main" id="{0134C604-4A2B-48A3-AAF9-CE51BA2A5322}"/>
              </a:ext>
            </a:extLst>
          </p:cNvPr>
          <p:cNvSpPr txBox="1"/>
          <p:nvPr/>
        </p:nvSpPr>
        <p:spPr>
          <a:xfrm>
            <a:off x="4155792" y="2300026"/>
            <a:ext cx="41529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흙막이벽</a:t>
            </a:r>
          </a:p>
        </p:txBody>
      </p:sp>
      <p:sp>
        <p:nvSpPr>
          <p:cNvPr id="10" name="テキスト ボックス 1954">
            <a:extLst>
              <a:ext uri="{FF2B5EF4-FFF2-40B4-BE49-F238E27FC236}">
                <a16:creationId xmlns:a16="http://schemas.microsoft.com/office/drawing/2014/main" id="{3014CA94-76A5-4142-AD9C-938619A5573F}"/>
              </a:ext>
            </a:extLst>
          </p:cNvPr>
          <p:cNvSpPr txBox="1"/>
          <p:nvPr/>
        </p:nvSpPr>
        <p:spPr>
          <a:xfrm>
            <a:off x="6224621" y="178186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앵커</a:t>
            </a:r>
          </a:p>
        </p:txBody>
      </p:sp>
      <p:sp>
        <p:nvSpPr>
          <p:cNvPr id="13" name="テキスト ボックス 1955">
            <a:extLst>
              <a:ext uri="{FF2B5EF4-FFF2-40B4-BE49-F238E27FC236}">
                <a16:creationId xmlns:a16="http://schemas.microsoft.com/office/drawing/2014/main" id="{D86E5982-024F-43D2-810F-9D878468D217}"/>
              </a:ext>
            </a:extLst>
          </p:cNvPr>
          <p:cNvSpPr txBox="1"/>
          <p:nvPr/>
        </p:nvSpPr>
        <p:spPr>
          <a:xfrm>
            <a:off x="6096916" y="205752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타이로드</a:t>
            </a:r>
          </a:p>
        </p:txBody>
      </p:sp>
      <p:sp>
        <p:nvSpPr>
          <p:cNvPr id="14" name="テキスト ボックス 1956">
            <a:extLst>
              <a:ext uri="{FF2B5EF4-FFF2-40B4-BE49-F238E27FC236}">
                <a16:creationId xmlns:a16="http://schemas.microsoft.com/office/drawing/2014/main" id="{BD7069CD-BCA9-4BA0-890A-E150ECDDD277}"/>
              </a:ext>
            </a:extLst>
          </p:cNvPr>
          <p:cNvSpPr txBox="1"/>
          <p:nvPr/>
        </p:nvSpPr>
        <p:spPr>
          <a:xfrm>
            <a:off x="4982562" y="2588981"/>
            <a:ext cx="994826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(b)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타이로드 공법</a:t>
            </a:r>
          </a:p>
        </p:txBody>
      </p:sp>
      <p:sp>
        <p:nvSpPr>
          <p:cNvPr id="15" name="テキスト ボックス 1957">
            <a:extLst>
              <a:ext uri="{FF2B5EF4-FFF2-40B4-BE49-F238E27FC236}">
                <a16:creationId xmlns:a16="http://schemas.microsoft.com/office/drawing/2014/main" id="{8431CABF-383D-4736-8DF1-F4A625195EA6}"/>
              </a:ext>
            </a:extLst>
          </p:cNvPr>
          <p:cNvSpPr txBox="1"/>
          <p:nvPr/>
        </p:nvSpPr>
        <p:spPr>
          <a:xfrm>
            <a:off x="3102345" y="3257299"/>
            <a:ext cx="74676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(a)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자립 공법</a:t>
            </a:r>
          </a:p>
        </p:txBody>
      </p:sp>
      <p:sp>
        <p:nvSpPr>
          <p:cNvPr id="16" name="テキスト ボックス 1958">
            <a:extLst>
              <a:ext uri="{FF2B5EF4-FFF2-40B4-BE49-F238E27FC236}">
                <a16:creationId xmlns:a16="http://schemas.microsoft.com/office/drawing/2014/main" id="{3B64B65E-5A95-4D2E-A857-194BEFF330C0}"/>
              </a:ext>
            </a:extLst>
          </p:cNvPr>
          <p:cNvSpPr txBox="1"/>
          <p:nvPr/>
        </p:nvSpPr>
        <p:spPr>
          <a:xfrm>
            <a:off x="2288892" y="2627205"/>
            <a:ext cx="293370" cy="467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근입 부분</a:t>
            </a:r>
          </a:p>
        </p:txBody>
      </p:sp>
      <p:sp>
        <p:nvSpPr>
          <p:cNvPr id="17" name="テキスト ボックス 1959">
            <a:extLst>
              <a:ext uri="{FF2B5EF4-FFF2-40B4-BE49-F238E27FC236}">
                <a16:creationId xmlns:a16="http://schemas.microsoft.com/office/drawing/2014/main" id="{D0018FF2-0CB3-42B0-B304-3860A8451124}"/>
              </a:ext>
            </a:extLst>
          </p:cNvPr>
          <p:cNvSpPr txBox="1"/>
          <p:nvPr/>
        </p:nvSpPr>
        <p:spPr>
          <a:xfrm>
            <a:off x="4867843" y="4169418"/>
            <a:ext cx="124205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700" kern="100" dirty="0">
                <a:effectLst/>
                <a:latin typeface="+mn-ea"/>
                <a:cs typeface="Times New Roman" panose="02020603050405020304" pitchFamily="18" charset="0"/>
              </a:rPr>
              <a:t>(c) </a:t>
            </a:r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어스 앵커 공법</a:t>
            </a:r>
          </a:p>
        </p:txBody>
      </p:sp>
      <p:sp>
        <p:nvSpPr>
          <p:cNvPr id="18" name="テキスト ボックス 1960">
            <a:extLst>
              <a:ext uri="{FF2B5EF4-FFF2-40B4-BE49-F238E27FC236}">
                <a16:creationId xmlns:a16="http://schemas.microsoft.com/office/drawing/2014/main" id="{FD4DC8B5-1388-4EC5-BCD1-FD3C64660C3D}"/>
              </a:ext>
            </a:extLst>
          </p:cNvPr>
          <p:cNvSpPr txBox="1"/>
          <p:nvPr/>
        </p:nvSpPr>
        <p:spPr>
          <a:xfrm>
            <a:off x="4353912" y="3867989"/>
            <a:ext cx="40767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모르타르</a:t>
            </a:r>
          </a:p>
        </p:txBody>
      </p:sp>
      <p:sp>
        <p:nvSpPr>
          <p:cNvPr id="19" name="テキスト ボックス 1961">
            <a:extLst>
              <a:ext uri="{FF2B5EF4-FFF2-40B4-BE49-F238E27FC236}">
                <a16:creationId xmlns:a16="http://schemas.microsoft.com/office/drawing/2014/main" id="{871FF0F6-E2ED-41CA-9F3C-6EC31E7BB753}"/>
              </a:ext>
            </a:extLst>
          </p:cNvPr>
          <p:cNvSpPr txBox="1"/>
          <p:nvPr/>
        </p:nvSpPr>
        <p:spPr>
          <a:xfrm>
            <a:off x="6217001" y="2978206"/>
            <a:ext cx="539045" cy="3226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강철봉 또는 </a:t>
            </a:r>
            <a:r>
              <a:rPr lang="en-US" altLang="ko-KR" sz="700" kern="100">
                <a:effectLst/>
                <a:latin typeface="+mn-ea"/>
                <a:cs typeface="Times New Roman" panose="02020603050405020304" pitchFamily="18" charset="0"/>
              </a:rPr>
              <a:t>PC </a:t>
            </a:r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강철선</a:t>
            </a:r>
          </a:p>
        </p:txBody>
      </p:sp>
      <p:sp>
        <p:nvSpPr>
          <p:cNvPr id="20" name="テキスト ボックス 1962">
            <a:extLst>
              <a:ext uri="{FF2B5EF4-FFF2-40B4-BE49-F238E27FC236}">
                <a16:creationId xmlns:a16="http://schemas.microsoft.com/office/drawing/2014/main" id="{E1209677-163B-4A3E-B8D4-07C8024E7810}"/>
              </a:ext>
            </a:extLst>
          </p:cNvPr>
          <p:cNvSpPr txBox="1"/>
          <p:nvPr/>
        </p:nvSpPr>
        <p:spPr>
          <a:xfrm>
            <a:off x="4401537" y="5059513"/>
            <a:ext cx="3124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중간 말뚝</a:t>
            </a:r>
          </a:p>
        </p:txBody>
      </p:sp>
      <p:sp>
        <p:nvSpPr>
          <p:cNvPr id="22" name="テキスト ボックス 1964">
            <a:extLst>
              <a:ext uri="{FF2B5EF4-FFF2-40B4-BE49-F238E27FC236}">
                <a16:creationId xmlns:a16="http://schemas.microsoft.com/office/drawing/2014/main" id="{0EACDF9B-14F8-4998-9E1D-78CD9F73C54E}"/>
              </a:ext>
            </a:extLst>
          </p:cNvPr>
          <p:cNvSpPr txBox="1"/>
          <p:nvPr/>
        </p:nvSpPr>
        <p:spPr>
          <a:xfrm>
            <a:off x="4597752" y="4742699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버팀대</a:t>
            </a:r>
          </a:p>
        </p:txBody>
      </p:sp>
      <p:sp>
        <p:nvSpPr>
          <p:cNvPr id="23" name="テキスト ボックス 1965">
            <a:extLst>
              <a:ext uri="{FF2B5EF4-FFF2-40B4-BE49-F238E27FC236}">
                <a16:creationId xmlns:a16="http://schemas.microsoft.com/office/drawing/2014/main" id="{856378E7-9636-4745-881E-4EE87CD6A5E4}"/>
              </a:ext>
            </a:extLst>
          </p:cNvPr>
          <p:cNvSpPr txBox="1"/>
          <p:nvPr/>
        </p:nvSpPr>
        <p:spPr>
          <a:xfrm>
            <a:off x="3999582" y="4717323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버팀대</a:t>
            </a:r>
          </a:p>
        </p:txBody>
      </p:sp>
      <p:sp>
        <p:nvSpPr>
          <p:cNvPr id="24" name="テキスト ボックス 1966">
            <a:extLst>
              <a:ext uri="{FF2B5EF4-FFF2-40B4-BE49-F238E27FC236}">
                <a16:creationId xmlns:a16="http://schemas.microsoft.com/office/drawing/2014/main" id="{FEE4406F-B7FE-4E1C-8B05-B5F1117A1F09}"/>
              </a:ext>
            </a:extLst>
          </p:cNvPr>
          <p:cNvSpPr txBox="1"/>
          <p:nvPr/>
        </p:nvSpPr>
        <p:spPr>
          <a:xfrm>
            <a:off x="4155792" y="4429736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지보공</a:t>
            </a:r>
          </a:p>
        </p:txBody>
      </p:sp>
      <p:sp>
        <p:nvSpPr>
          <p:cNvPr id="25" name="テキスト ボックス 1967">
            <a:extLst>
              <a:ext uri="{FF2B5EF4-FFF2-40B4-BE49-F238E27FC236}">
                <a16:creationId xmlns:a16="http://schemas.microsoft.com/office/drawing/2014/main" id="{F1981158-FBBC-4382-A3FB-30937FA85F38}"/>
              </a:ext>
            </a:extLst>
          </p:cNvPr>
          <p:cNvSpPr txBox="1"/>
          <p:nvPr/>
        </p:nvSpPr>
        <p:spPr>
          <a:xfrm>
            <a:off x="3401412" y="4656135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버팀대 </a:t>
            </a:r>
            <a:r>
              <a:rPr lang="ko-KR" altLang="en-US" sz="700" kern="100" dirty="0" err="1">
                <a:effectLst/>
                <a:latin typeface="+mn-ea"/>
                <a:cs typeface="Times New Roman" panose="02020603050405020304" pitchFamily="18" charset="0"/>
              </a:rPr>
              <a:t>연결재</a:t>
            </a:r>
            <a:endParaRPr lang="ko-KR" altLang="en-US" sz="7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968">
            <a:extLst>
              <a:ext uri="{FF2B5EF4-FFF2-40B4-BE49-F238E27FC236}">
                <a16:creationId xmlns:a16="http://schemas.microsoft.com/office/drawing/2014/main" id="{CC0DA425-DAD8-48BD-A7CD-FB0B039B96B3}"/>
              </a:ext>
            </a:extLst>
          </p:cNvPr>
          <p:cNvSpPr txBox="1"/>
          <p:nvPr/>
        </p:nvSpPr>
        <p:spPr>
          <a:xfrm>
            <a:off x="2492287" y="5093889"/>
            <a:ext cx="444891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브래킷</a:t>
            </a:r>
          </a:p>
        </p:txBody>
      </p:sp>
      <p:sp>
        <p:nvSpPr>
          <p:cNvPr id="27" name="テキスト ボックス 1969">
            <a:extLst>
              <a:ext uri="{FF2B5EF4-FFF2-40B4-BE49-F238E27FC236}">
                <a16:creationId xmlns:a16="http://schemas.microsoft.com/office/drawing/2014/main" id="{74DB093D-6514-459B-BFFD-90DCF99A811D}"/>
              </a:ext>
            </a:extLst>
          </p:cNvPr>
          <p:cNvSpPr txBox="1"/>
          <p:nvPr/>
        </p:nvSpPr>
        <p:spPr>
          <a:xfrm>
            <a:off x="2582262" y="5726682"/>
            <a:ext cx="444891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700" kern="100" dirty="0">
                <a:effectLst/>
                <a:latin typeface="+mn-ea"/>
                <a:cs typeface="Times New Roman" panose="02020603050405020304" pitchFamily="18" charset="0"/>
              </a:rPr>
              <a:t>중간 말뚝</a:t>
            </a:r>
          </a:p>
        </p:txBody>
      </p:sp>
      <p:sp>
        <p:nvSpPr>
          <p:cNvPr id="28" name="テキスト ボックス 1970">
            <a:extLst>
              <a:ext uri="{FF2B5EF4-FFF2-40B4-BE49-F238E27FC236}">
                <a16:creationId xmlns:a16="http://schemas.microsoft.com/office/drawing/2014/main" id="{FA47C8EC-BF06-4D1D-90A9-B13F7F91D8DC}"/>
              </a:ext>
            </a:extLst>
          </p:cNvPr>
          <p:cNvSpPr txBox="1"/>
          <p:nvPr/>
        </p:nvSpPr>
        <p:spPr>
          <a:xfrm>
            <a:off x="5595971" y="5193116"/>
            <a:ext cx="384810" cy="1413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+mn-ea"/>
                <a:cs typeface="Times New Roman" panose="02020603050405020304" pitchFamily="18" charset="0"/>
              </a:rPr>
              <a:t>흙막이벽</a:t>
            </a:r>
          </a:p>
        </p:txBody>
      </p:sp>
    </p:spTree>
    <p:extLst>
      <p:ext uri="{BB962C8B-B14F-4D97-AF65-F5344CB8AC3E}">
        <p14:creationId xmlns:p14="http://schemas.microsoft.com/office/powerpoint/2010/main" val="2824578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굴착 공법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227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120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80478" y="6127751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n-ea"/>
              </a:rPr>
              <a:t>역권 공법의 예시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1572" y="2918166"/>
            <a:ext cx="26808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트렌치 컷 공법의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13" y="1346171"/>
            <a:ext cx="5974773" cy="15014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154" y="3152528"/>
            <a:ext cx="3549144" cy="3026570"/>
          </a:xfrm>
          <a:prstGeom prst="rect">
            <a:avLst/>
          </a:prstGeom>
        </p:spPr>
      </p:pic>
      <p:sp>
        <p:nvSpPr>
          <p:cNvPr id="10" name="テキスト ボックス 1974">
            <a:extLst>
              <a:ext uri="{FF2B5EF4-FFF2-40B4-BE49-F238E27FC236}">
                <a16:creationId xmlns:a16="http://schemas.microsoft.com/office/drawing/2014/main" id="{3FB0CF38-E762-4D73-BC58-39447895D478}"/>
              </a:ext>
            </a:extLst>
          </p:cNvPr>
          <p:cNvSpPr txBox="1"/>
          <p:nvPr/>
        </p:nvSpPr>
        <p:spPr>
          <a:xfrm>
            <a:off x="5751801" y="4156325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흙막이벽</a:t>
            </a:r>
          </a:p>
        </p:txBody>
      </p:sp>
      <p:sp>
        <p:nvSpPr>
          <p:cNvPr id="13" name="テキスト ボックス 1975">
            <a:extLst>
              <a:ext uri="{FF2B5EF4-FFF2-40B4-BE49-F238E27FC236}">
                <a16:creationId xmlns:a16="http://schemas.microsoft.com/office/drawing/2014/main" id="{00EA5C72-6CF2-4360-BFFB-5DE6786FE8A9}"/>
              </a:ext>
            </a:extLst>
          </p:cNvPr>
          <p:cNvSpPr txBox="1"/>
          <p:nvPr/>
        </p:nvSpPr>
        <p:spPr>
          <a:xfrm>
            <a:off x="5632456" y="3179511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지표면</a:t>
            </a:r>
          </a:p>
        </p:txBody>
      </p:sp>
      <p:sp>
        <p:nvSpPr>
          <p:cNvPr id="14" name="テキスト ボックス 1976">
            <a:extLst>
              <a:ext uri="{FF2B5EF4-FFF2-40B4-BE49-F238E27FC236}">
                <a16:creationId xmlns:a16="http://schemas.microsoft.com/office/drawing/2014/main" id="{663B14ED-7251-4FC8-B9B4-05A0545E4ED8}"/>
              </a:ext>
            </a:extLst>
          </p:cNvPr>
          <p:cNvSpPr txBox="1"/>
          <p:nvPr/>
        </p:nvSpPr>
        <p:spPr>
          <a:xfrm>
            <a:off x="4953155" y="3856957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차</a:t>
            </a:r>
          </a:p>
        </p:txBody>
      </p:sp>
      <p:sp>
        <p:nvSpPr>
          <p:cNvPr id="16" name="テキスト ボックス 1977">
            <a:extLst>
              <a:ext uri="{FF2B5EF4-FFF2-40B4-BE49-F238E27FC236}">
                <a16:creationId xmlns:a16="http://schemas.microsoft.com/office/drawing/2014/main" id="{06C8906A-E6A5-45E8-B84D-39D4B97E7985}"/>
              </a:ext>
            </a:extLst>
          </p:cNvPr>
          <p:cNvSpPr txBox="1"/>
          <p:nvPr/>
        </p:nvSpPr>
        <p:spPr>
          <a:xfrm>
            <a:off x="4953155" y="4604924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차</a:t>
            </a:r>
          </a:p>
        </p:txBody>
      </p:sp>
      <p:sp>
        <p:nvSpPr>
          <p:cNvPr id="17" name="テキスト ボックス 1978">
            <a:extLst>
              <a:ext uri="{FF2B5EF4-FFF2-40B4-BE49-F238E27FC236}">
                <a16:creationId xmlns:a16="http://schemas.microsoft.com/office/drawing/2014/main" id="{AC9AACCE-69F5-4D54-9417-74F4A0BE96F3}"/>
              </a:ext>
            </a:extLst>
          </p:cNvPr>
          <p:cNvSpPr txBox="1"/>
          <p:nvPr/>
        </p:nvSpPr>
        <p:spPr>
          <a:xfrm>
            <a:off x="4909688" y="5069208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 dirty="0"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ko-KR" altLang="en-US" sz="900" kern="100" dirty="0">
                <a:effectLst/>
                <a:latin typeface="+mn-ea"/>
                <a:cs typeface="Times New Roman" panose="02020603050405020304" pitchFamily="18" charset="0"/>
              </a:rPr>
              <a:t>차</a:t>
            </a:r>
          </a:p>
        </p:txBody>
      </p:sp>
    </p:spTree>
    <p:extLst>
      <p:ext uri="{BB962C8B-B14F-4D97-AF65-F5344CB8AC3E}">
        <p14:creationId xmlns:p14="http://schemas.microsoft.com/office/powerpoint/2010/main" val="3187026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o" altLang="en-US" sz="3200">
                <a:latin typeface="+mn-ea"/>
                <a:ea typeface="+mn-ea"/>
              </a:rPr>
              <a:t>제</a:t>
            </a:r>
            <a:r>
              <a:rPr lang="en-US" altLang="ko" sz="3200">
                <a:latin typeface="+mn-ea"/>
                <a:ea typeface="+mn-ea"/>
              </a:rPr>
              <a:t>11</a:t>
            </a:r>
            <a:r>
              <a:rPr lang="ko" altLang="en-US" sz="3200">
                <a:latin typeface="+mn-ea"/>
                <a:ea typeface="+mn-ea"/>
              </a:rPr>
              <a:t>장 재해 사례</a:t>
            </a:r>
            <a:endParaRPr kumimoji="1" lang="ko" altLang="en-US" sz="32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935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9421</Words>
  <Application>Microsoft Office PowerPoint</Application>
  <PresentationFormat>画面に合わせる (4:3)</PresentationFormat>
  <Paragraphs>2396</Paragraphs>
  <Slides>119</Slides>
  <Notes>107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119</vt:i4>
      </vt:variant>
    </vt:vector>
  </HeadingPairs>
  <TitlesOfParts>
    <vt:vector size="130" baseType="lpstr">
      <vt:lpstr>맑은 고딕</vt:lpstr>
      <vt:lpstr>Microsoft JhengHei</vt:lpstr>
      <vt:lpstr>ＭＳ Ｐゴシック</vt:lpstr>
      <vt:lpstr>游ゴシック</vt:lpstr>
      <vt:lpstr>Arial</vt:lpstr>
      <vt:lpstr>Calibri</vt:lpstr>
      <vt:lpstr>Calibri Light</vt:lpstr>
      <vt:lpstr>Cambria Math</vt:lpstr>
      <vt:lpstr>Times New Roman</vt:lpstr>
      <vt:lpstr>Office テーマ</vt:lpstr>
      <vt:lpstr>Office Theme</vt:lpstr>
      <vt:lpstr>차량계 건설기계 (정지·운반·적재용 및 굴착용) 운전 기능강습 보조교재 강습용 파워포인트 자료</vt:lpstr>
      <vt:lpstr>제1장 차량계 건설기계에 관한 기초지식</vt:lpstr>
      <vt:lpstr>차량계 건설기계(정지·운반·적재용 및 굴착용)의 종류, 형식(노동안전위생법 시행령 별표 제7)</vt:lpstr>
      <vt:lpstr>정지·운반·적재용 기계</vt:lpstr>
      <vt:lpstr>정지·운반·적재용 기계</vt:lpstr>
      <vt:lpstr>굴착용 기계</vt:lpstr>
      <vt:lpstr>굴착용 기계</vt:lpstr>
      <vt:lpstr>차량계 건설기계에 관한 용어 1... 작업장치</vt:lpstr>
      <vt:lpstr>차량계 건설기계에 관한 용어 2... 기체중량 차량계 건설기계에 관한 용어 3... 기계중량 차량계 건설기계에 관한 용어 4... 기계총중량</vt:lpstr>
      <vt:lpstr>차량계 건설기계에 관한 용어 5... 안정도 6... 등판능력</vt:lpstr>
      <vt:lpstr>차량계 건설기계에 관한 용어 7... 평균접지압</vt:lpstr>
      <vt:lpstr>제2장 차량계 건설기계의 원동기 및 유압장치</vt:lpstr>
      <vt:lpstr>원동기</vt:lpstr>
      <vt:lpstr>디젤 엔진의 구조</vt:lpstr>
      <vt:lpstr>디젤 엔진의 구조</vt:lpstr>
      <vt:lpstr>디젤 엔진의 구조</vt:lpstr>
      <vt:lpstr>연료·엔진 오일</vt:lpstr>
      <vt:lpstr>유압장치</vt:lpstr>
      <vt:lpstr>유압 펌프 ①기어 펌프 ②피스톤 펌프 사축식, 사판식</vt:lpstr>
      <vt:lpstr>작동유탱크</vt:lpstr>
      <vt:lpstr>제3장 차량계 건설기계의 주행에 관한 장치 구조</vt:lpstr>
      <vt:lpstr>크롤러식 트랙터</vt:lpstr>
      <vt:lpstr>크롤러식 트랙터</vt:lpstr>
      <vt:lpstr>휠식 트랙터</vt:lpstr>
      <vt:lpstr>휠식 트랙터 타이어</vt:lpstr>
      <vt:lpstr>유압식 셔블계 건설기계(크롤러식)</vt:lpstr>
      <vt:lpstr>모터 그레이더</vt:lpstr>
      <vt:lpstr>스크레이퍼</vt:lpstr>
      <vt:lpstr>제4장 차량계 건설기계의 주행에 관한 장치의 취급방법</vt:lpstr>
      <vt:lpstr>주행 시작 시의 취급방법</vt:lpstr>
      <vt:lpstr>주행 시의 취급방법</vt:lpstr>
      <vt:lpstr>주행 시의 취급방법</vt:lpstr>
      <vt:lpstr>주차(주기) 시의 취급방법</vt:lpstr>
      <vt:lpstr>제5장 차량계 건설기계의 작업에 관한 장치의 구조 및 종류</vt:lpstr>
      <vt:lpstr>트랙터계 건설기계 작업장치의 구조 및 종류</vt:lpstr>
      <vt:lpstr>트랙터계 건설기계 작업장치의 구조 및 종류</vt:lpstr>
      <vt:lpstr>안전장치 등</vt:lpstr>
      <vt:lpstr>굴착기(shoberu)계 건설기계 작업장치의 구조 및 종류</vt:lpstr>
      <vt:lpstr>안전장치 등</vt:lpstr>
      <vt:lpstr>모터 그레이더</vt:lpstr>
      <vt:lpstr>스크레이퍼</vt:lpstr>
      <vt:lpstr>제6장 차량계 건설기계의 작업에 관한 장치의 취급방법 등</vt:lpstr>
      <vt:lpstr>불도저 1... 기본조작</vt:lpstr>
      <vt:lpstr>불도저 1... 기본조작</vt:lpstr>
      <vt:lpstr>불도저 1... 기본조작</vt:lpstr>
      <vt:lpstr>불도저 2... 기본작업</vt:lpstr>
      <vt:lpstr>굴착작업</vt:lpstr>
      <vt:lpstr>압토작업</vt:lpstr>
      <vt:lpstr>성토(morido) 작업</vt:lpstr>
      <vt:lpstr>마무리작업</vt:lpstr>
      <vt:lpstr>응용작업</vt:lpstr>
      <vt:lpstr>리핑작업</vt:lpstr>
      <vt:lpstr>트랙터 셔블</vt:lpstr>
      <vt:lpstr>트랙터 셔블</vt:lpstr>
      <vt:lpstr>굴착작업</vt:lpstr>
      <vt:lpstr>적재 운반 작업</vt:lpstr>
      <vt:lpstr>적재 운반 작업</vt:lpstr>
      <vt:lpstr>유압식 셔블(백호)</vt:lpstr>
      <vt:lpstr>유압식 셔블(백호)</vt:lpstr>
      <vt:lpstr>굴착작업</vt:lpstr>
      <vt:lpstr>적재작업</vt:lpstr>
      <vt:lpstr>유압식 셔블(로딩 굴착기)</vt:lpstr>
      <vt:lpstr>유압식 셔블(로딩 굴착기)</vt:lpstr>
      <vt:lpstr>유압식 셔블(로딩 굴착기)</vt:lpstr>
      <vt:lpstr>클램셀</vt:lpstr>
      <vt:lpstr>드래그라인</vt:lpstr>
      <vt:lpstr>모터 그레이더 1... 기본조작</vt:lpstr>
      <vt:lpstr>모터 그레이더 2... 기본작업</vt:lpstr>
      <vt:lpstr>적응작업</vt:lpstr>
      <vt:lpstr>스크레이퍼(모터 스크레이퍼)</vt:lpstr>
      <vt:lpstr>스크레이퍼(피견인식 스크레이퍼)</vt:lpstr>
      <vt:lpstr>크롤러식 버력 적재기</vt:lpstr>
      <vt:lpstr>차량계 건설기계의 이송</vt:lpstr>
      <vt:lpstr>제7장 차량계 건설기계의 점검·정비</vt:lpstr>
      <vt:lpstr>관련 법령, 일반적인 주의사항</vt:lpstr>
      <vt:lpstr>일상점검(nichijou tenken) 요령  엔진 시동 전</vt:lpstr>
      <vt:lpstr>일상점검(nichijou tenken) 요령  엔진 시동 후</vt:lpstr>
      <vt:lpstr>작업 중에 이상을 발견한 경우의 점검 요령</vt:lpstr>
      <vt:lpstr>제8장 안전운전 수칙과 신호 및 유도 요령</vt:lpstr>
      <vt:lpstr>안전운전 수칙</vt:lpstr>
      <vt:lpstr>신호 및 유도 요령</vt:lpstr>
      <vt:lpstr>제9장 힘 및 전기에 관한 지식</vt:lpstr>
      <vt:lpstr>힘의 모멘트</vt:lpstr>
      <vt:lpstr>질량과 비중</vt:lpstr>
      <vt:lpstr>중심, 물체의 안정(안정도(suwari))</vt:lpstr>
      <vt:lpstr>물체의 운동</vt:lpstr>
      <vt:lpstr>전기에 관한 지식</vt:lpstr>
      <vt:lpstr>전기에 관한 지식</vt:lpstr>
      <vt:lpstr>제10장 지질 및 토목 시공 등에 관한 지식</vt:lpstr>
      <vt:lpstr>바위의 성질, 흙</vt:lpstr>
      <vt:lpstr>흙의 구성</vt:lpstr>
      <vt:lpstr>지반의 경도</vt:lpstr>
      <vt:lpstr>토량의 변화</vt:lpstr>
      <vt:lpstr>토사붕괴의 원인 및 징조  토사붕괴의 원인</vt:lpstr>
      <vt:lpstr>토사붕괴의 원인 및 징조  흙의 강도, 붕괴의 징조</vt:lpstr>
      <vt:lpstr>굴착 공법</vt:lpstr>
      <vt:lpstr>굴착 공법</vt:lpstr>
      <vt:lpstr>굴착 공법</vt:lpstr>
      <vt:lpstr>제11장 재해 사례</vt:lpstr>
      <vt:lpstr>건설업의 사상재해</vt:lpstr>
      <vt:lpstr>사례 1. 토공이 드래그 셔블의 카운터 웨이트에 끼였다</vt:lpstr>
      <vt:lpstr>사례 5. 드래그 셔블 앞을 걷고 있다가 선회한 버킷에 강타당했다</vt:lpstr>
      <vt:lpstr>사례 9. 트랙터 셔블로 짐을 매달고 주행하던 중 작업자를 강타했다</vt:lpstr>
      <vt:lpstr>노동자의 안전위생에 관한 법체계</vt:lpstr>
      <vt:lpstr>노동안전위생법(roudou anzen eiseihou) (발췌) (1)</vt:lpstr>
      <vt:lpstr>노동안전위생법(roudou anzen eiseihou) (발췌) (2)</vt:lpstr>
      <vt:lpstr>노동안전위생법(roudou anzen eiseihou) (발췌) (3)</vt:lpstr>
      <vt:lpstr>노동안전위생법(roudou anzen eiseihou) 시행령(발췌)</vt:lpstr>
      <vt:lpstr>노동안전위생규칙(발췌) (1)</vt:lpstr>
      <vt:lpstr>노동안전위생규칙(발췌) (2)</vt:lpstr>
      <vt:lpstr>노동안전위생규칙(발췌) (3)</vt:lpstr>
      <vt:lpstr>노동안전위생규칙(발췌) (4)</vt:lpstr>
      <vt:lpstr>노동안전위생규칙(발췌) (5)</vt:lpstr>
      <vt:lpstr>노동안전위생규칙(발췌) (6)</vt:lpstr>
      <vt:lpstr>노동안전위생규칙(발췌) (7)</vt:lpstr>
      <vt:lpstr>노동안전위생규칙(발췌) (8)</vt:lpstr>
      <vt:lpstr>노동안전위생규칙(발췌) (9)</vt:lpstr>
      <vt:lpstr>노동안전위생규칙(발췌) (10)</vt:lpstr>
      <vt:lpstr>차량계 건설기계 구조 규격 (발췌)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2021-02-24T05:58:56Z</dcterms:created>
  <dcterms:modified xsi:type="dcterms:W3CDTF">2022-06-16T10:32:26Z</dcterms:modified>
</cp:coreProperties>
</file>