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52"/>
  </p:notesMasterIdLst>
  <p:sldIdLst>
    <p:sldId id="336" r:id="rId3"/>
    <p:sldId id="305" r:id="rId4"/>
    <p:sldId id="257" r:id="rId5"/>
    <p:sldId id="260" r:id="rId6"/>
    <p:sldId id="272" r:id="rId7"/>
    <p:sldId id="273" r:id="rId8"/>
    <p:sldId id="276" r:id="rId9"/>
    <p:sldId id="280" r:id="rId10"/>
    <p:sldId id="281" r:id="rId11"/>
    <p:sldId id="282" r:id="rId12"/>
    <p:sldId id="284" r:id="rId13"/>
    <p:sldId id="285" r:id="rId14"/>
    <p:sldId id="287" r:id="rId15"/>
    <p:sldId id="289" r:id="rId16"/>
    <p:sldId id="290" r:id="rId17"/>
    <p:sldId id="340" r:id="rId18"/>
    <p:sldId id="292" r:id="rId19"/>
    <p:sldId id="341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42" r:id="rId29"/>
    <p:sldId id="302" r:id="rId30"/>
    <p:sldId id="303" r:id="rId31"/>
    <p:sldId id="304" r:id="rId32"/>
    <p:sldId id="337" r:id="rId33"/>
    <p:sldId id="307" r:id="rId34"/>
    <p:sldId id="309" r:id="rId35"/>
    <p:sldId id="343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39" r:id="rId46"/>
    <p:sldId id="323" r:id="rId47"/>
    <p:sldId id="324" r:id="rId48"/>
    <p:sldId id="326" r:id="rId49"/>
    <p:sldId id="338" r:id="rId50"/>
    <p:sldId id="328" r:id="rId51"/>
  </p:sldIdLst>
  <p:sldSz cx="9144000" cy="6858000" type="screen4x3"/>
  <p:notesSz cx="6807200" cy="9939338"/>
  <p:defaultTextStyle>
    <a:defPPr rtl="0">
      <a:defRPr lang="km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有限会社日本テック" userId="517e828d-5b45-4f2c-a7bd-db675ff8de95" providerId="ADAL" clId="{6F28780F-4D94-4D92-860F-CB6E2528CBF5}"/>
    <pc:docChg chg="undo custSel modSld">
      <pc:chgData name="有限会社日本テック" userId="517e828d-5b45-4f2c-a7bd-db675ff8de95" providerId="ADAL" clId="{6F28780F-4D94-4D92-860F-CB6E2528CBF5}" dt="2021-05-11T02:03:50.264" v="3" actId="1076"/>
      <pc:docMkLst>
        <pc:docMk/>
      </pc:docMkLst>
      <pc:sldChg chg="modSp mod">
        <pc:chgData name="有限会社日本テック" userId="517e828d-5b45-4f2c-a7bd-db675ff8de95" providerId="ADAL" clId="{6F28780F-4D94-4D92-860F-CB6E2528CBF5}" dt="2021-05-11T02:03:24.083" v="1" actId="1076"/>
        <pc:sldMkLst>
          <pc:docMk/>
          <pc:sldMk cId="436477054" sldId="273"/>
        </pc:sldMkLst>
        <pc:spChg chg="mod">
          <ac:chgData name="有限会社日本テック" userId="517e828d-5b45-4f2c-a7bd-db675ff8de95" providerId="ADAL" clId="{6F28780F-4D94-4D92-860F-CB6E2528CBF5}" dt="2021-05-11T02:03:24.083" v="1" actId="1076"/>
          <ac:spMkLst>
            <pc:docMk/>
            <pc:sldMk cId="436477054" sldId="273"/>
            <ac:spMk id="12" creationId="{B6EB988A-E07E-4A8F-B600-EA927F02ECDF}"/>
          </ac:spMkLst>
        </pc:spChg>
        <pc:spChg chg="mod">
          <ac:chgData name="有限会社日本テック" userId="517e828d-5b45-4f2c-a7bd-db675ff8de95" providerId="ADAL" clId="{6F28780F-4D94-4D92-860F-CB6E2528CBF5}" dt="2021-05-11T02:03:24.083" v="1" actId="1076"/>
          <ac:spMkLst>
            <pc:docMk/>
            <pc:sldMk cId="436477054" sldId="273"/>
            <ac:spMk id="13" creationId="{96177B9F-8986-4739-8C6A-CA3D54BDF1FC}"/>
          </ac:spMkLst>
        </pc:spChg>
      </pc:sldChg>
      <pc:sldChg chg="modSp mod">
        <pc:chgData name="有限会社日本テック" userId="517e828d-5b45-4f2c-a7bd-db675ff8de95" providerId="ADAL" clId="{6F28780F-4D94-4D92-860F-CB6E2528CBF5}" dt="2021-05-11T02:03:50.264" v="3" actId="1076"/>
        <pc:sldMkLst>
          <pc:docMk/>
          <pc:sldMk cId="3432395442" sldId="280"/>
        </pc:sldMkLst>
        <pc:spChg chg="mod">
          <ac:chgData name="有限会社日本テック" userId="517e828d-5b45-4f2c-a7bd-db675ff8de95" providerId="ADAL" clId="{6F28780F-4D94-4D92-860F-CB6E2528CBF5}" dt="2021-05-11T02:03:50.264" v="3" actId="1076"/>
          <ac:spMkLst>
            <pc:docMk/>
            <pc:sldMk cId="3432395442" sldId="280"/>
            <ac:spMk id="12" creationId="{033DC277-865E-49BF-A97A-95F4F5BC29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44E0B5-69AE-4DB8-A746-7CF92D00ED4B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9C98F1-10AB-4D73-9663-6F72AC648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2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71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23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3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44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6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9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92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3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69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22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59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0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9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4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22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15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2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21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7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407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11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10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57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15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468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7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0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48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957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2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06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375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991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941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48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3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919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4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7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0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3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7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km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m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41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m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9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12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m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m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m" dirty="0"/>
              <a:t>マスター テキストの書式設定</a:t>
            </a:r>
          </a:p>
          <a:p>
            <a:pPr lvl="1" rtl="0"/>
            <a:r>
              <a:rPr lang="km" dirty="0"/>
              <a:t>第 2 レベル</a:t>
            </a:r>
          </a:p>
          <a:p>
            <a:pPr lvl="2" rtl="0"/>
            <a:r>
              <a:rPr lang="km" dirty="0"/>
              <a:t>第 3 レベル</a:t>
            </a:r>
          </a:p>
          <a:p>
            <a:pPr lvl="3" rtl="0"/>
            <a:r>
              <a:rPr lang="km" dirty="0"/>
              <a:t>第 4 レベル</a:t>
            </a:r>
          </a:p>
          <a:p>
            <a:pPr lvl="4" rtl="0"/>
            <a:r>
              <a:rPr lang="km" dirty="0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36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46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m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km" dirty="0"/>
              <a:t>マスター テキストの書式設定</a:t>
            </a:r>
          </a:p>
          <a:p>
            <a:pPr lvl="1" rtl="0"/>
            <a:r>
              <a:rPr lang="km" dirty="0"/>
              <a:t>第 2 レベル</a:t>
            </a:r>
          </a:p>
          <a:p>
            <a:pPr lvl="2" rtl="0"/>
            <a:r>
              <a:rPr lang="km" dirty="0"/>
              <a:t>第 3 レベル</a:t>
            </a:r>
          </a:p>
          <a:p>
            <a:pPr lvl="3" rtl="0"/>
            <a:r>
              <a:rPr lang="km" dirty="0"/>
              <a:t>第 4 レベル</a:t>
            </a:r>
          </a:p>
          <a:p>
            <a:pPr lvl="4" rtl="0"/>
            <a:r>
              <a:rPr lang="km" dirty="0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km" dirty="0"/>
              <a:t>マスター テキストの書式設定</a:t>
            </a:r>
          </a:p>
          <a:p>
            <a:pPr lvl="1" rtl="0"/>
            <a:r>
              <a:rPr lang="km" dirty="0"/>
              <a:t>第 2 レベル</a:t>
            </a:r>
          </a:p>
          <a:p>
            <a:pPr lvl="2" rtl="0"/>
            <a:r>
              <a:rPr lang="km" dirty="0"/>
              <a:t>第 3 レベル</a:t>
            </a:r>
          </a:p>
          <a:p>
            <a:pPr lvl="3" rtl="0"/>
            <a:r>
              <a:rPr lang="km" dirty="0"/>
              <a:t>第 4 レベル</a:t>
            </a:r>
          </a:p>
          <a:p>
            <a:pPr lvl="4" rtl="0"/>
            <a:r>
              <a:rPr lang="km" dirty="0"/>
              <a:t>第 5 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6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92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432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81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44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31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m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03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89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km" dirty="0"/>
              <a:t>マスター テキストの書式設定</a:t>
            </a:r>
          </a:p>
          <a:p>
            <a:pPr lvl="1" rtl="0"/>
            <a:r>
              <a:rPr lang="km" dirty="0"/>
              <a:t>第 2 レベル</a:t>
            </a:r>
          </a:p>
          <a:p>
            <a:pPr lvl="2" rtl="0"/>
            <a:r>
              <a:rPr lang="km" dirty="0"/>
              <a:t>第 3 レベル</a:t>
            </a:r>
          </a:p>
          <a:p>
            <a:pPr lvl="3" rtl="0"/>
            <a:r>
              <a:rPr lang="km" dirty="0"/>
              <a:t>第 4 レベル</a:t>
            </a:r>
          </a:p>
          <a:p>
            <a:pPr lvl="4" rtl="0"/>
            <a:r>
              <a:rPr lang="km" dirty="0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74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3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68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2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m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08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71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54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m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m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m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96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m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m" dirty="0"/>
              <a:t>マスター テキストの書式設定</a:t>
            </a:r>
          </a:p>
          <a:p>
            <a:pPr lvl="1" rtl="0"/>
            <a:r>
              <a:rPr lang="km" dirty="0"/>
              <a:t>第 2 レベル</a:t>
            </a:r>
          </a:p>
          <a:p>
            <a:pPr lvl="2" rtl="0"/>
            <a:r>
              <a:rPr lang="km" dirty="0"/>
              <a:t>第 3 レベル</a:t>
            </a:r>
          </a:p>
          <a:p>
            <a:pPr lvl="3" rtl="0"/>
            <a:r>
              <a:rPr lang="km" dirty="0"/>
              <a:t>第 4 レベル</a:t>
            </a:r>
          </a:p>
          <a:p>
            <a:pPr lvl="4" rtl="0"/>
            <a:r>
              <a:rPr lang="km" dirty="0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fld id="{10712B29-8DFD-45C1-BE8F-2E7F44751CD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34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Khmer UI" panose="020B0502040204020203" pitchFamily="34" charset="0"/>
          <a:ea typeface="+mj-ea"/>
          <a:cs typeface="Khmer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Khmer UI" panose="020B0502040204020203" pitchFamily="34" charset="0"/>
          <a:ea typeface="+mn-ea"/>
          <a:cs typeface="Khmer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Khmer UI" panose="020B0502040204020203" pitchFamily="34" charset="0"/>
          <a:ea typeface="+mn-ea"/>
          <a:cs typeface="Khmer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Khmer UI" panose="020B0502040204020203" pitchFamily="34" charset="0"/>
          <a:ea typeface="+mn-ea"/>
          <a:cs typeface="Khmer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Khmer UI" panose="020B0502040204020203" pitchFamily="34" charset="0"/>
          <a:ea typeface="+mn-ea"/>
          <a:cs typeface="Khmer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Khmer UI" panose="020B0502040204020203" pitchFamily="34" charset="0"/>
          <a:ea typeface="+mn-ea"/>
          <a:cs typeface="Khmer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m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m" dirty="0"/>
              <a:t>マスター テキストの書式設定</a:t>
            </a:r>
          </a:p>
          <a:p>
            <a:pPr lvl="1" rtl="0"/>
            <a:r>
              <a:rPr lang="km" dirty="0"/>
              <a:t>第 2 レベル</a:t>
            </a:r>
          </a:p>
          <a:p>
            <a:pPr lvl="2" rtl="0"/>
            <a:r>
              <a:rPr lang="km" dirty="0"/>
              <a:t>第 3 レベル</a:t>
            </a:r>
          </a:p>
          <a:p>
            <a:pPr lvl="3" rtl="0"/>
            <a:r>
              <a:rPr lang="km" dirty="0"/>
              <a:t>第 4 レベル</a:t>
            </a:r>
          </a:p>
          <a:p>
            <a:pPr lvl="4" rtl="0"/>
            <a:r>
              <a:rPr lang="km" dirty="0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fld id="{10712B29-8DFD-45C1-BE8F-2E7F44751CD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22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Khmer UI" panose="020B0502040204020203" pitchFamily="34" charset="0"/>
          <a:ea typeface="+mj-ea"/>
          <a:cs typeface="Khmer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Khmer UI" panose="020B0502040204020203" pitchFamily="34" charset="0"/>
          <a:ea typeface="+mn-ea"/>
          <a:cs typeface="Khmer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Khmer UI" panose="020B0502040204020203" pitchFamily="34" charset="0"/>
          <a:ea typeface="+mn-ea"/>
          <a:cs typeface="Khmer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Khmer UI" panose="020B0502040204020203" pitchFamily="34" charset="0"/>
          <a:ea typeface="+mn-ea"/>
          <a:cs typeface="Khmer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Khmer UI" panose="020B0502040204020203" pitchFamily="34" charset="0"/>
          <a:ea typeface="+mn-ea"/>
          <a:cs typeface="Khmer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Khmer UI" panose="020B0502040204020203" pitchFamily="34" charset="0"/>
          <a:ea typeface="+mn-ea"/>
          <a:cs typeface="Khmer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63951"/>
            <a:ext cx="7772400" cy="1046011"/>
          </a:xfrm>
        </p:spPr>
        <p:txBody>
          <a:bodyPr rtlCol="0">
            <a:noAutofit/>
          </a:bodyPr>
          <a:lstStyle/>
          <a:p>
            <a:pPr rtl="0"/>
            <a:r>
              <a:rPr lang="km" sz="2400" dirty="0">
                <a:latin typeface="Khmer UI bold" panose="020B0702040204020203" pitchFamily="34" charset="0"/>
                <a:cs typeface="Khmer UI bold" panose="020B0702040204020203" pitchFamily="34" charset="0"/>
              </a:rPr>
              <a:t>សៀវភៅសិក្សាជំនួយការបណ្តុះបណ្តាលជំនាញផ្សារឧស្ម័ន​ </a:t>
            </a:r>
            <a:r>
              <a:rPr lang="en-US" altLang="ja-JP" sz="2400" dirty="0">
                <a:latin typeface="Khmer UI bold" panose="020B0702040204020203" pitchFamily="34" charset="0"/>
                <a:cs typeface="Khmer UI bold" panose="020B0702040204020203" pitchFamily="34" charset="0"/>
              </a:rPr>
              <a:t/>
            </a:r>
            <a:br>
              <a:rPr lang="en-US" altLang="ja-JP" sz="2400" dirty="0">
                <a:latin typeface="Khmer UI bold" panose="020B0702040204020203" pitchFamily="34" charset="0"/>
                <a:cs typeface="Khmer UI bold" panose="020B0702040204020203" pitchFamily="34" charset="0"/>
              </a:rPr>
            </a:br>
            <a:r>
              <a:rPr lang="km" sz="2400" dirty="0">
                <a:latin typeface="Khmer UI bold" panose="020B0702040204020203" pitchFamily="34" charset="0"/>
                <a:cs typeface="Khmer UI bold" panose="020B0702040204020203" pitchFamily="34" charset="0"/>
              </a:rPr>
              <a:t>ឯកសារPower Point សម្រាប់បណ្តុះបណ្តាល</a:t>
            </a:r>
            <a:endParaRPr kumimoji="1" lang="ja-JP" altLang="en-US" sz="2400" dirty="0">
              <a:latin typeface="Khmer UI bold" panose="020B0702040204020203" pitchFamily="34" charset="0"/>
              <a:cs typeface="Khmer UI bold" panose="020B07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79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62822"/>
            <a:ext cx="7886700" cy="465413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400" dirty="0">
                <a:ea typeface="BIZ UDPゴシック" panose="020B0400000000000000" pitchFamily="50" charset="-128"/>
              </a:rPr>
              <a:t>ឧបករណ៍ផ្ទុកឧស្ម័ន(ដប(ឬធុង) (bonbe))គ្រប់ប្រភេទ និងឧបករណ៍ផលិតអាសេទីឡែន (asechiren)​ (2) ដប(ឬធុង) (bonbe)ឧស្ម័នអាសេទីឡែន (asechiren)</a:t>
            </a:r>
            <a:endParaRPr kumimoji="1" lang="ja-JP" altLang="en-US" sz="1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សៀវភៅសិក្សាទំព័រទី28/សៀវភៅសិក្សាជំនួយទំព័រ19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818664"/>
            <a:ext cx="6790584" cy="4688463"/>
          </a:xfrm>
          <a:prstGeom prst="rect">
            <a:avLst/>
          </a:prstGeom>
        </p:spPr>
      </p:pic>
      <p:sp>
        <p:nvSpPr>
          <p:cNvPr id="8" name="テキスト ボックス 110">
            <a:extLst>
              <a:ext uri="{FF2B5EF4-FFF2-40B4-BE49-F238E27FC236}">
                <a16:creationId xmlns:a16="http://schemas.microsoft.com/office/drawing/2014/main" id="{A234CBAC-79FE-49AC-B558-3697CB26D85C}"/>
              </a:ext>
            </a:extLst>
          </p:cNvPr>
          <p:cNvSpPr txBox="1"/>
          <p:nvPr/>
        </p:nvSpPr>
        <p:spPr>
          <a:xfrm>
            <a:off x="2663209" y="873243"/>
            <a:ext cx="919480" cy="27960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4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វ៉ានដប</a:t>
            </a:r>
          </a:p>
        </p:txBody>
      </p:sp>
      <p:sp>
        <p:nvSpPr>
          <p:cNvPr id="9" name="テキスト ボックス 111">
            <a:extLst>
              <a:ext uri="{FF2B5EF4-FFF2-40B4-BE49-F238E27FC236}">
                <a16:creationId xmlns:a16="http://schemas.microsoft.com/office/drawing/2014/main" id="{B578A2F7-63B6-49F1-9BA9-48A5731E3414}"/>
              </a:ext>
            </a:extLst>
          </p:cNvPr>
          <p:cNvSpPr txBox="1"/>
          <p:nvPr/>
        </p:nvSpPr>
        <p:spPr>
          <a:xfrm>
            <a:off x="734818" y="886656"/>
            <a:ext cx="919480" cy="28129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km" sz="14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គម្រប</a:t>
            </a:r>
          </a:p>
        </p:txBody>
      </p:sp>
      <p:sp>
        <p:nvSpPr>
          <p:cNvPr id="10" name="テキスト ボックス 112">
            <a:extLst>
              <a:ext uri="{FF2B5EF4-FFF2-40B4-BE49-F238E27FC236}">
                <a16:creationId xmlns:a16="http://schemas.microsoft.com/office/drawing/2014/main" id="{BF808D2D-6484-4EDE-B852-1ED131213058}"/>
              </a:ext>
            </a:extLst>
          </p:cNvPr>
          <p:cNvSpPr txBox="1"/>
          <p:nvPr/>
        </p:nvSpPr>
        <p:spPr>
          <a:xfrm>
            <a:off x="719036" y="1213166"/>
            <a:ext cx="951044" cy="38632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km" sz="12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ហ៊្វុយស៊ីបសំលោហៈរលាយ</a:t>
            </a:r>
          </a:p>
          <a:p>
            <a:pPr algn="r" rtl="0"/>
            <a:endParaRPr lang="ja-JP" sz="1200" dirty="0">
              <a:effectLst/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  <p:sp>
        <p:nvSpPr>
          <p:cNvPr id="11" name="テキスト ボックス 113">
            <a:extLst>
              <a:ext uri="{FF2B5EF4-FFF2-40B4-BE49-F238E27FC236}">
                <a16:creationId xmlns:a16="http://schemas.microsoft.com/office/drawing/2014/main" id="{FFAC1915-BE64-40CC-9264-EE30936AA383}"/>
              </a:ext>
            </a:extLst>
          </p:cNvPr>
          <p:cNvSpPr txBox="1"/>
          <p:nvPr/>
        </p:nvSpPr>
        <p:spPr>
          <a:xfrm>
            <a:off x="2852388" y="2022460"/>
            <a:ext cx="919480" cy="31061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4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តួដប</a:t>
            </a:r>
          </a:p>
        </p:txBody>
      </p:sp>
      <p:sp>
        <p:nvSpPr>
          <p:cNvPr id="12" name="テキスト ボックス 114">
            <a:extLst>
              <a:ext uri="{FF2B5EF4-FFF2-40B4-BE49-F238E27FC236}">
                <a16:creationId xmlns:a16="http://schemas.microsoft.com/office/drawing/2014/main" id="{CC8E3710-CC8C-4157-B914-432FD6C72103}"/>
              </a:ext>
            </a:extLst>
          </p:cNvPr>
          <p:cNvSpPr txBox="1"/>
          <p:nvPr/>
        </p:nvSpPr>
        <p:spPr>
          <a:xfrm>
            <a:off x="3068663" y="2817841"/>
            <a:ext cx="919480" cy="3106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4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សារធាតុម៉ាស</a:t>
            </a:r>
          </a:p>
        </p:txBody>
      </p:sp>
      <p:sp>
        <p:nvSpPr>
          <p:cNvPr id="13" name="テキスト ボックス 115">
            <a:extLst>
              <a:ext uri="{FF2B5EF4-FFF2-40B4-BE49-F238E27FC236}">
                <a16:creationId xmlns:a16="http://schemas.microsoft.com/office/drawing/2014/main" id="{2CB49443-4B96-4614-B936-818FAE65F4E7}"/>
              </a:ext>
            </a:extLst>
          </p:cNvPr>
          <p:cNvSpPr txBox="1"/>
          <p:nvPr/>
        </p:nvSpPr>
        <p:spPr>
          <a:xfrm>
            <a:off x="2807267" y="3784039"/>
            <a:ext cx="919480" cy="27960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4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រន្ធខ្យល់</a:t>
            </a:r>
          </a:p>
        </p:txBody>
      </p:sp>
      <p:sp>
        <p:nvSpPr>
          <p:cNvPr id="14" name="テキスト ボックス 116">
            <a:extLst>
              <a:ext uri="{FF2B5EF4-FFF2-40B4-BE49-F238E27FC236}">
                <a16:creationId xmlns:a16="http://schemas.microsoft.com/office/drawing/2014/main" id="{F3521D40-576B-4D5C-9F31-4DD47CA9F9A7}"/>
              </a:ext>
            </a:extLst>
          </p:cNvPr>
          <p:cNvSpPr txBox="1"/>
          <p:nvPr/>
        </p:nvSpPr>
        <p:spPr>
          <a:xfrm>
            <a:off x="3958983" y="1882659"/>
            <a:ext cx="983179" cy="27960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km" sz="140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រ៉ង(O-ring)</a:t>
            </a:r>
          </a:p>
        </p:txBody>
      </p:sp>
      <p:sp>
        <p:nvSpPr>
          <p:cNvPr id="15" name="テキスト ボックス 118">
            <a:extLst>
              <a:ext uri="{FF2B5EF4-FFF2-40B4-BE49-F238E27FC236}">
                <a16:creationId xmlns:a16="http://schemas.microsoft.com/office/drawing/2014/main" id="{61D8F9B5-D270-4B34-B1CA-A9B4DAF731C6}"/>
              </a:ext>
            </a:extLst>
          </p:cNvPr>
          <p:cNvSpPr txBox="1"/>
          <p:nvPr/>
        </p:nvSpPr>
        <p:spPr>
          <a:xfrm>
            <a:off x="6022890" y="1674583"/>
            <a:ext cx="1319606" cy="27960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1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ក្បាលឡោស៊ីបិទភ្ជិត(gland nut)</a:t>
            </a:r>
          </a:p>
        </p:txBody>
      </p:sp>
      <p:sp>
        <p:nvSpPr>
          <p:cNvPr id="16" name="テキスト ボックス 119">
            <a:extLst>
              <a:ext uri="{FF2B5EF4-FFF2-40B4-BE49-F238E27FC236}">
                <a16:creationId xmlns:a16="http://schemas.microsoft.com/office/drawing/2014/main" id="{5CBD7520-38F9-498D-8BFE-0AC65CD8C2BD}"/>
              </a:ext>
            </a:extLst>
          </p:cNvPr>
          <p:cNvSpPr txBox="1"/>
          <p:nvPr/>
        </p:nvSpPr>
        <p:spPr>
          <a:xfrm>
            <a:off x="6079330" y="2037534"/>
            <a:ext cx="1246982" cy="3445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1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អ័ក្សរង្វិល(spindle)</a:t>
            </a:r>
          </a:p>
        </p:txBody>
      </p:sp>
      <p:sp>
        <p:nvSpPr>
          <p:cNvPr id="17" name="テキスト ボックス 120">
            <a:extLst>
              <a:ext uri="{FF2B5EF4-FFF2-40B4-BE49-F238E27FC236}">
                <a16:creationId xmlns:a16="http://schemas.microsoft.com/office/drawing/2014/main" id="{E6B9007F-1395-43E4-A24C-99829C494FCF}"/>
              </a:ext>
            </a:extLst>
          </p:cNvPr>
          <p:cNvSpPr txBox="1"/>
          <p:nvPr/>
        </p:nvSpPr>
        <p:spPr>
          <a:xfrm>
            <a:off x="3726747" y="3255465"/>
            <a:ext cx="1019287" cy="52857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km" sz="12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វ៉ានសុវត្ថិភាពហ៊្វុយស៊ីបសំលោហៈរលាយ</a:t>
            </a:r>
          </a:p>
        </p:txBody>
      </p:sp>
      <p:sp>
        <p:nvSpPr>
          <p:cNvPr id="18" name="テキスト ボックス 121">
            <a:extLst>
              <a:ext uri="{FF2B5EF4-FFF2-40B4-BE49-F238E27FC236}">
                <a16:creationId xmlns:a16="http://schemas.microsoft.com/office/drawing/2014/main" id="{B6A520BB-F098-40AD-9849-49E6C0A2C45D}"/>
              </a:ext>
            </a:extLst>
          </p:cNvPr>
          <p:cNvSpPr txBox="1"/>
          <p:nvPr/>
        </p:nvSpPr>
        <p:spPr>
          <a:xfrm>
            <a:off x="6151860" y="2569044"/>
            <a:ext cx="1190636" cy="3445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2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ច្រកបញ្ចេញឧស្ម័ន</a:t>
            </a:r>
          </a:p>
        </p:txBody>
      </p:sp>
      <p:sp>
        <p:nvSpPr>
          <p:cNvPr id="19" name="テキスト ボックス 122">
            <a:extLst>
              <a:ext uri="{FF2B5EF4-FFF2-40B4-BE49-F238E27FC236}">
                <a16:creationId xmlns:a16="http://schemas.microsoft.com/office/drawing/2014/main" id="{35652429-1BD3-4E83-A4E2-51D4426AD977}"/>
              </a:ext>
            </a:extLst>
          </p:cNvPr>
          <p:cNvSpPr txBox="1"/>
          <p:nvPr/>
        </p:nvSpPr>
        <p:spPr>
          <a:xfrm>
            <a:off x="6151859" y="3237050"/>
            <a:ext cx="1101925" cy="2317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4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វត្ថុបិទភ្ជិតការពារលេច</a:t>
            </a:r>
          </a:p>
        </p:txBody>
      </p:sp>
      <p:sp>
        <p:nvSpPr>
          <p:cNvPr id="20" name="テキスト ボックス 123">
            <a:extLst>
              <a:ext uri="{FF2B5EF4-FFF2-40B4-BE49-F238E27FC236}">
                <a16:creationId xmlns:a16="http://schemas.microsoft.com/office/drawing/2014/main" id="{C93A7634-850C-4047-824C-2DD368EC7F26}"/>
              </a:ext>
            </a:extLst>
          </p:cNvPr>
          <p:cNvSpPr txBox="1"/>
          <p:nvPr/>
        </p:nvSpPr>
        <p:spPr>
          <a:xfrm>
            <a:off x="6068017" y="3903652"/>
            <a:ext cx="1185767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4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តម្រង</a:t>
            </a:r>
          </a:p>
        </p:txBody>
      </p:sp>
      <p:sp>
        <p:nvSpPr>
          <p:cNvPr id="21" name="テキスト ボックス 124">
            <a:extLst>
              <a:ext uri="{FF2B5EF4-FFF2-40B4-BE49-F238E27FC236}">
                <a16:creationId xmlns:a16="http://schemas.microsoft.com/office/drawing/2014/main" id="{0B0C6258-DD50-4068-8E30-F743D12D4F27}"/>
              </a:ext>
            </a:extLst>
          </p:cNvPr>
          <p:cNvSpPr txBox="1"/>
          <p:nvPr/>
        </p:nvSpPr>
        <p:spPr>
          <a:xfrm>
            <a:off x="978468" y="4755890"/>
            <a:ext cx="6186608" cy="1898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km" sz="12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ប្រភព：រូបពីគោលការណ៍ណែនាំបច្ចេកទេសរបស់វិទ្យាស្ថានជាតិអនាម័យនិងសុវត្ថិភាពការងារ</a:t>
            </a:r>
            <a:endParaRPr lang="ja-JP" sz="1400" dirty="0">
              <a:effectLst/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  <p:sp>
        <p:nvSpPr>
          <p:cNvPr id="22" name="テキスト ボックス 125">
            <a:extLst>
              <a:ext uri="{FF2B5EF4-FFF2-40B4-BE49-F238E27FC236}">
                <a16:creationId xmlns:a16="http://schemas.microsoft.com/office/drawing/2014/main" id="{CBE200DA-EF2B-4201-903D-CE5228AE0EE8}"/>
              </a:ext>
            </a:extLst>
          </p:cNvPr>
          <p:cNvSpPr txBox="1"/>
          <p:nvPr/>
        </p:nvSpPr>
        <p:spPr>
          <a:xfrm>
            <a:off x="978466" y="5086361"/>
            <a:ext cx="6364029" cy="3318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km" sz="20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រូបទី1-</a:t>
            </a:r>
            <a:r>
              <a:rPr lang="en-US" sz="20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25</a:t>
            </a:r>
            <a:r>
              <a:rPr lang="km" sz="20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： ដបអាសេទីឡែន (asechiren)និងវ៉ានដប</a:t>
            </a:r>
            <a:endParaRPr lang="ja-JP" sz="1600" dirty="0">
              <a:effectLst/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  <p:sp>
        <p:nvSpPr>
          <p:cNvPr id="23" name="テキスト ボックス 116">
            <a:extLst>
              <a:ext uri="{FF2B5EF4-FFF2-40B4-BE49-F238E27FC236}">
                <a16:creationId xmlns:a16="http://schemas.microsoft.com/office/drawing/2014/main" id="{34EC8EED-E2C2-44F2-AEF6-DAB901EA494C}"/>
              </a:ext>
            </a:extLst>
          </p:cNvPr>
          <p:cNvSpPr txBox="1"/>
          <p:nvPr/>
        </p:nvSpPr>
        <p:spPr>
          <a:xfrm>
            <a:off x="4075124" y="2167338"/>
            <a:ext cx="983179" cy="52857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km" sz="1100" dirty="0"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វត្ថុបិទភ្ជិតការពារលេច(gland packing)</a:t>
            </a:r>
            <a:endParaRPr lang="ja-JP" sz="1100" dirty="0">
              <a:effectLst/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7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0715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400" dirty="0">
                <a:ea typeface="BIZ UDPゴシック" panose="020B0400000000000000" pitchFamily="50" charset="-128"/>
              </a:rPr>
              <a:t>ឧបករណ៍ផ្ទុកឧស្ម័ន(ដប(ឬធុង) (bonbe))គ្រប់ប្រភេទ និងឧបករណ៍ផលិតអាសេទីឡែន (asechiren)​ (3) ដប(ឬធុង) (bonbe)ដទៃទៀត</a:t>
            </a:r>
            <a:endParaRPr kumimoji="1" lang="ja-JP" altLang="en-US" sz="1400" dirty="0">
              <a:ea typeface="BIZ UDPゴシック" panose="020B0400000000000000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108341"/>
            <a:ext cx="7886700" cy="797116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km" sz="1200" dirty="0">
                <a:ea typeface="BIZ UDPゴシック" panose="020B0400000000000000" pitchFamily="50" charset="-128"/>
              </a:rPr>
              <a:t>ដប(ឬធុង) (bonbe)ឧស្ម័នដែលអាចឆេះដទៃទៀត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ea typeface="BIZ UDPゴシック" panose="020B0400000000000000" pitchFamily="50" charset="-128"/>
              </a:rPr>
              <a:t>ប្រូប៉ាន (puropan)/ប៊ុយតានជាដើម ត្រូវបានបញ្ចូលក្នុងដប(ឬធុង) (bonbe) ក្នុងសភាពរាវដែលមានសម្ពាធខ្ពស់</a:t>
            </a:r>
            <a:endParaRPr lang="en-US" altLang="ja-JP" sz="1200" dirty="0">
              <a:ea typeface="BIZ UDPゴシック" panose="020B0400000000000000" pitchFamily="50" charset="-128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ea typeface="BIZ UDPゴシック" panose="020B0400000000000000" pitchFamily="50" charset="-128"/>
              </a:rPr>
              <a:t>តំណភ្ជាប់ទៅមាត់ដប(ឬធុង) (bonbe)ឧស្ម័នដែលអាចឆេះ(និងអេល្យូម) គឺជាវីសមួលទៅឆ្វេង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9869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សៀវភៅសិក្សាទំព័រទី30/សៀវភៅសិក្សាជំនួយទំព័រ20</a:t>
            </a: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628648" y="2015290"/>
            <a:ext cx="7886701" cy="10509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ដបអុកស៊ីសែន (sanso bonbe)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អុកស៊ីសែន​ (sanso) ត្រូវបានបញ្ចូលក្នុងដប(ឬធុង) (bonbe)ក្នុងសភាពជាឧស្ម័ន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តំណភ្ជាប់ទៅមាត់ដបអុកស៊ីសែន (sanso bonbe) (ច្រកបញ្ចូល) គឺជាវីសមួលទៅស្តាំដែលបញ្ច្រាស់គ្នានឹងឧស្ម័នដែលអាចឆេះ</a:t>
            </a:r>
            <a:endParaRPr lang="en-US" altLang="ja-JP" sz="12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អុកស៊ីសែន​ (sanso) មានមុខងារជួយឲ្យវត្ថុឆេះ ហើយវាគ្រោះថ្នាក់ណាស់។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52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0945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ឧបករណ៍ផ្ទុកឧស្ម័ន(ដប(ឬធុង) (bonbe))គ្រប់ប្រភេទ និងឧបករណ៍ផលិតអាសេទីឡែន (asechiren)​ (4) ឧបករណ៍ប្រមូលផ្តុំឧស្ម័ន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8156" y="6429565"/>
            <a:ext cx="37193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សៀវភៅសិក្សាទំព័រទី31/សៀវភៅសិក្សាជំនួយទំព័រ21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17861"/>
            <a:ext cx="4484613" cy="3505200"/>
          </a:xfrm>
          <a:prstGeom prst="rect">
            <a:avLst/>
          </a:prstGeom>
        </p:spPr>
      </p:pic>
      <p:sp>
        <p:nvSpPr>
          <p:cNvPr id="6" name="テキスト ボックス 123">
            <a:extLst>
              <a:ext uri="{FF2B5EF4-FFF2-40B4-BE49-F238E27FC236}">
                <a16:creationId xmlns:a16="http://schemas.microsoft.com/office/drawing/2014/main" id="{4E1EC914-87FD-4348-A605-2C3A47251D9C}"/>
              </a:ext>
            </a:extLst>
          </p:cNvPr>
          <p:cNvSpPr txBox="1"/>
          <p:nvPr/>
        </p:nvSpPr>
        <p:spPr>
          <a:xfrm>
            <a:off x="2135083" y="1073135"/>
            <a:ext cx="2068617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0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នាឡិកាសម្ពាធ (aturyoku chousei ki)</a:t>
            </a:r>
            <a:endParaRPr lang="ja-JP" sz="1000" dirty="0">
              <a:effectLst/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  <p:sp>
        <p:nvSpPr>
          <p:cNvPr id="8" name="テキスト ボックス 124">
            <a:extLst>
              <a:ext uri="{FF2B5EF4-FFF2-40B4-BE49-F238E27FC236}">
                <a16:creationId xmlns:a16="http://schemas.microsoft.com/office/drawing/2014/main" id="{76E66E14-A6A6-4AA4-8E2E-B555B93E210E}"/>
              </a:ext>
            </a:extLst>
          </p:cNvPr>
          <p:cNvSpPr txBox="1"/>
          <p:nvPr/>
        </p:nvSpPr>
        <p:spPr>
          <a:xfrm>
            <a:off x="1119463" y="3897390"/>
            <a:ext cx="3876400" cy="25077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km" sz="7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ប្រភព：រូបពីគោលការណ៍ណែនាំបច្ចេកទេសរបស់វិទ្យាស្ថានជាតិអនាម័យនិងសុវត្ថិភាពការងារ</a:t>
            </a:r>
            <a:endParaRPr lang="ja-JP" sz="800" dirty="0">
              <a:effectLst/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  <p:sp>
        <p:nvSpPr>
          <p:cNvPr id="9" name="テキスト ボックス 123">
            <a:extLst>
              <a:ext uri="{FF2B5EF4-FFF2-40B4-BE49-F238E27FC236}">
                <a16:creationId xmlns:a16="http://schemas.microsoft.com/office/drawing/2014/main" id="{8F08E27D-5E64-4B4D-8EE5-176D4E6F4366}"/>
              </a:ext>
            </a:extLst>
          </p:cNvPr>
          <p:cNvSpPr txBox="1"/>
          <p:nvPr/>
        </p:nvSpPr>
        <p:spPr>
          <a:xfrm>
            <a:off x="676371" y="1679444"/>
            <a:ext cx="443091" cy="32592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9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វ៉ានសុវត្ថិភាព</a:t>
            </a:r>
            <a:endParaRPr lang="ja-JP" sz="900" dirty="0">
              <a:effectLst/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  <p:sp>
        <p:nvSpPr>
          <p:cNvPr id="10" name="テキスト ボックス 123">
            <a:extLst>
              <a:ext uri="{FF2B5EF4-FFF2-40B4-BE49-F238E27FC236}">
                <a16:creationId xmlns:a16="http://schemas.microsoft.com/office/drawing/2014/main" id="{949792BB-FD5F-4807-8A18-7944D0A392A0}"/>
              </a:ext>
            </a:extLst>
          </p:cNvPr>
          <p:cNvSpPr txBox="1"/>
          <p:nvPr/>
        </p:nvSpPr>
        <p:spPr>
          <a:xfrm>
            <a:off x="2593853" y="1338348"/>
            <a:ext cx="2402009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0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ទៅរោងចក្រ</a:t>
            </a:r>
            <a:endParaRPr lang="ja-JP" sz="1000" dirty="0">
              <a:effectLst/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  <p:sp>
        <p:nvSpPr>
          <p:cNvPr id="11" name="テキスト ボックス 123">
            <a:extLst>
              <a:ext uri="{FF2B5EF4-FFF2-40B4-BE49-F238E27FC236}">
                <a16:creationId xmlns:a16="http://schemas.microsoft.com/office/drawing/2014/main" id="{D02F9267-A270-432A-97EC-2EEAEC2E5D9E}"/>
              </a:ext>
            </a:extLst>
          </p:cNvPr>
          <p:cNvSpPr txBox="1"/>
          <p:nvPr/>
        </p:nvSpPr>
        <p:spPr>
          <a:xfrm>
            <a:off x="2326939" y="1556737"/>
            <a:ext cx="443091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1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បំពង់</a:t>
            </a:r>
            <a:endParaRPr lang="ja-JP" sz="1100" dirty="0">
              <a:effectLst/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  <p:sp>
        <p:nvSpPr>
          <p:cNvPr id="12" name="テキスト ボックス 123">
            <a:extLst>
              <a:ext uri="{FF2B5EF4-FFF2-40B4-BE49-F238E27FC236}">
                <a16:creationId xmlns:a16="http://schemas.microsoft.com/office/drawing/2014/main" id="{27130541-5DE1-454D-AB60-54B93C23D733}"/>
              </a:ext>
            </a:extLst>
          </p:cNvPr>
          <p:cNvSpPr txBox="1"/>
          <p:nvPr/>
        </p:nvSpPr>
        <p:spPr>
          <a:xfrm>
            <a:off x="3075366" y="1440583"/>
            <a:ext cx="1496634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km" sz="11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បំពង់ភ្ជាប់គ្នា</a:t>
            </a:r>
            <a:endParaRPr lang="ja-JP" sz="1100" dirty="0">
              <a:effectLst/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  <p:sp>
        <p:nvSpPr>
          <p:cNvPr id="13" name="テキスト ボックス 125">
            <a:extLst>
              <a:ext uri="{FF2B5EF4-FFF2-40B4-BE49-F238E27FC236}">
                <a16:creationId xmlns:a16="http://schemas.microsoft.com/office/drawing/2014/main" id="{6A96CC7C-B66E-4B62-87E2-4E98C4B55ED0}"/>
              </a:ext>
            </a:extLst>
          </p:cNvPr>
          <p:cNvSpPr txBox="1"/>
          <p:nvPr/>
        </p:nvSpPr>
        <p:spPr>
          <a:xfrm>
            <a:off x="867016" y="4172651"/>
            <a:ext cx="4128845" cy="32592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km" sz="10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រូបទី1-</a:t>
            </a:r>
            <a:r>
              <a:rPr lang="en-US" sz="10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28</a:t>
            </a:r>
            <a:r>
              <a:rPr lang="km" sz="1000" dirty="0">
                <a:effectLst/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： រូបទិដ្ឋភាពទូទៅនៃឧបករណ៍ប្រមូលផ្តុំឧស្ម័នអុកស៊ីសែន​ (sanso)</a:t>
            </a:r>
            <a:endParaRPr lang="ja-JP" sz="800" dirty="0">
              <a:effectLst/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7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632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400" dirty="0">
                <a:ea typeface="BIZ UDPゴシック" panose="020B0400000000000000" pitchFamily="50" charset="-128"/>
              </a:rPr>
              <a:t>ដប(ឬធុង) (bonbe) និងឧបករណ៍ផលិតអាសេទីឡែន (asechiren) (1) ចំណុចត្រូវប្រុងប្រយ័ត្នក្នុងការដឹកជញ្ជូនដប(ឬធុង) (bonbe)និងពេលប្រើប្រាស់</a:t>
            </a:r>
            <a:endParaRPr kumimoji="1" lang="ja-JP" altLang="en-US" sz="1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0223" y="6444477"/>
            <a:ext cx="452819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សៀវភៅសិក្សាទំព័រទី34,36,37 /សៀវភៅសិក្សាជំនួយទំព័រ23,24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1035375"/>
            <a:ext cx="7886699" cy="1089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ចំណុចត្រូវប្រុងប្រយ័ត្នក្នុងការដឹកជញ្ជូនដប(ឬធុង) (bonbe)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・ពេលដឹកជញ្ជូនតាមយានយន្ត គឺក្នុងសភាពបញ្ឈរឬទ្រេតជានិច្ច ហើយភ្ជាប់ឲ្យនឹងទៅនឹងឧបករណ៍សម្រាប់ធ្វើការងារនេះឬយានយន្តដោយផ្ទាល់</a:t>
            </a:r>
            <a:endParaRPr lang="en-US" altLang="ja-JP" sz="12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・ក្នុងរោងចក្រនិងការដ្ឋានសំណង់ ត្រូវដឹកជញ្ជូនដោយប្រើរទេះសម្រាប់ដឹកជញ្ជូនដប(ឬធុង) (bonbe)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・ករណីជញ្ជូនដោយដៃ មិនត្រូវជញ្ជូនដោយកាន់ផ្នែកវ៉ានដបឡើយ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2318397"/>
            <a:ext cx="7886699" cy="13337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rtl="0">
              <a:lnSpc>
                <a:spcPct val="100000"/>
              </a:lnSpc>
              <a:spcBef>
                <a:spcPts val="0"/>
              </a:spcBef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ចំណុចត្រូវយកចិត្តទុកដាក់ពេលប្រើប្រាស់ដប(ឬធុង) (bonbe)</a:t>
            </a:r>
          </a:p>
          <a:p>
            <a:pPr marL="466725" lvl="1" indent="-285750" rtl="0">
              <a:lnSpc>
                <a:spcPct val="100000"/>
              </a:lnSpc>
              <a:spcBef>
                <a:spcPts val="0"/>
              </a:spcBef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ដប(ឬធុង) (bonbe) ត្រូវភ្ជាប់ឲ្យនឹងជានិច្ច</a:t>
            </a:r>
          </a:p>
          <a:p>
            <a:pPr marL="466725" lvl="1" indent="-285750" rtl="0">
              <a:lnSpc>
                <a:spcPct val="100000"/>
              </a:lnSpc>
              <a:spcBef>
                <a:spcPts val="0"/>
              </a:spcBef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កុំប្រើទាំងពេលកំពុងដាក់វានៅលើតួផ្ទុកនៃរថយន្តសម្រាប់ដឹកជញ្ជូន</a:t>
            </a:r>
          </a:p>
          <a:p>
            <a:pPr marL="466725" lvl="1" indent="-285750" rtl="0">
              <a:lnSpc>
                <a:spcPct val="100000"/>
              </a:lnSpc>
              <a:spcBef>
                <a:spcPts val="0"/>
              </a:spcBef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កុំភ្ជាប់ឲ្យនឹងត្រង់ផ្នែកកដប(ឬធុង) (bonbe)</a:t>
            </a:r>
          </a:p>
          <a:p>
            <a:pPr marL="466725" lvl="1" indent="-285750" rtl="0">
              <a:lnSpc>
                <a:spcPct val="100000"/>
              </a:lnSpc>
              <a:spcBef>
                <a:spcPts val="0"/>
              </a:spcBef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កុំប៉ះដបអុកស៊ីសែន (sanso bonbe) ដោយស្រោមដៃមានជាប់ប្រេង។ ម្យ៉ាងទៀត កុំដាក់​ពពួកប្រេងនៅក្បែរដប(ឬធុង) (bonbe)។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89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2617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ដប(ឬធុង) (bonbe) និងឧបករណ៍ផលិតអាសេទីឡែន (asechiren) (2) ចំណុចត្រូវប្រុងប្រយ័ត្នពេលបោះចោល/ប្រគល់សងដប(ឬធុង) (bonbe)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សៀវភៅសិក្សាទំព័រទី37/សៀវភៅសិក្សាជំនួយទំព័រ25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1117506"/>
            <a:ext cx="7886699" cy="14066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8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・មិនត្រូវទុកវាចោលទាំងបែបនោះក្នុងរោងចក្រ ឬបោះចោលជាសំរាមឧស្សាហកម្មទូទៅឡើយ។</a:t>
            </a:r>
            <a:endParaRPr lang="en-US" altLang="ja-JP" sz="18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8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・ដាច់ខាតមិនត្រូវកាត់ដបអុកស៊ីសែន​ (sanso)ឬឧស្ម័នដែលអាចឆេះ ។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8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・ឧបករណ៍ផ្ទុកឧស្ម័នគឺត្រូវតែប្រគល់សងទៅក្រុមហ៊ុនផលិតដោយកុំប្រើឧស្ម័នឲ្យអស់រលីង។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42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5751" y="312230"/>
            <a:ext cx="8629650" cy="42695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នាឡិកាសម្ពាធ (aturyoku chousei ki) (1) ជំហានក្នុងការភ្ជាប់ 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45345" y="6440289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សៀវភៅសិក្សាទំព័រទី41/សៀវភៅសិក្សាជំនួយទំព័រ26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285751" y="961900"/>
            <a:ext cx="8629650" cy="17764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[ជំហានក្នុងការភ្ជាប់នាឡិកាសម្ពាធ (aturyoku chousei ki)]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① សម្អាតធូលីជាដើម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② ផ្ទៀងផ្ទាត់វត្ថុបិទភ្ជិតការពារលេច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③ ភ្ជាប់ប្រដាប់​វាស់សម្ពាធ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④ ផ្ទៀងផ្ទាត់ដៃលៃតម្រូវ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⑤ បើកវ៉ាន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⑥ ពិនិត្យការធ្លាយឧស្ម័ន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65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02177" y="421739"/>
            <a:ext cx="8629650" cy="454333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2000" dirty="0">
                <a:ea typeface="BIZ UDPゴシック" panose="020B0400000000000000" pitchFamily="50" charset="-128"/>
              </a:rPr>
              <a:t>នាឡិកាសម្ពាធ (aturyoku chousei ki) (2) ចំណុចត្រូវប្រុងប្រយ័ត្នក្នុងប្រើប្រាស់</a:t>
            </a:r>
            <a:endParaRPr kumimoji="1" lang="ja-JP" altLang="en-US" sz="20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45345" y="6440289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សៀវភៅសិក្សាទំព័រទី43/សៀវភៅសិក្សាជំនួយទំព័រ27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302177" y="1036905"/>
            <a:ext cx="8629650" cy="25275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3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【ចំណុចត្រូវប្រុងប្រយ័ត្នក្នុងការប្រើប្រាស់នាឡិកាសម្ពាធ (aturyoku chousei ki)】</a:t>
            </a:r>
            <a:endParaRPr lang="ja-JP" altLang="en-US" sz="13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3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① ពេលមិនប្រើប្រាស់ ត្រូវបង្វិលដៃលៃតម្រូវទៅឆ្វេងឲ្យអស់ឲ្យវារលុង។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3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② កុំលាបប្រេងឬប្រេងរំអិលលើផ្នែកនីមួយៗនៃឧបករណ៍លៃតម្រូវ ឬប្រើប្រាស់ដោយដៃឬស្រោមដៃដែលមានជាប់ប្រេង។ ជាពិសេស មិនត្រូវឲ្យប្រេងជាប់នឹងនាឡិកាសម្ពាធ (aturyoku chousei ki)អុកស៊ីសែន​ (sanso) ទេ។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3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③ បើវីសភ្ជាប់របស់នាឡិកាសម្ពាធ (aturyoku chousei ki)មានការខូចខាត កុំភ្ជាប់ទាំងបង្ខំ។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3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④ កុំផ្លាស់ទីដប(ឬធុង) (bonbe)ទាំងមានភ្ជាប់នាឡិកាសម្ពាធ (aturyoku chousei ki)នៅនឹងដប(ឬធុង) (bonbe)។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3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⑤ បើសម្ពាធអាសេទីឡែន (asechiren)ធ្លាក់ចុះពេលកំពុងធ្វើការ ត្រូវផ្ទៀងផ្ទាត់បរិមាណនៅសល់ក្នុងដប(ឬធុង) (bonbe)។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3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⑥ ពេលបញ្ចប់ឬផ្អាកការងារ ត្រូវបិទវ៉ានដប(ឬធុង) (bonbe) ហើយដៃលៃតម្រូវត្រូវបង្វិលទៅឆ្វេងឲ្យអស់ឲ្យវារលុង។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3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⑦ កុំដោះបំបែកឬជួសជុលនាឡិកាសម្ពាធ (aturyoku chousei ki)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3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5751" y="169868"/>
            <a:ext cx="8629650" cy="468307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ឧបករណ៍ផ្សារជាដើម (1) ការភ្ជាប់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94" y="644170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សៀវភៅសិក្សាទំព័រទី43/សៀវភៅសិក្សាជំនួយទំព័រ28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285751" y="714376"/>
            <a:ext cx="8629650" cy="40957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[ជំហាននៃការតភ្ជាប់នាឡិកាសម្ពាធ (aturyoku chousei ki)និងឧបករណ៍ផ្សារ]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① មុនតភ្ជាប់ ត្រូវផ្ទៀងផ្ទាត់ថាបំពង់ទុយោ (housu)មិនមានសឹករេចរឹលឬបែក។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② ផ្ទៀងផ្ទាត់ថាមិនមានសំរាម សត្វល្អិត ឬទឹក នៅក្នុងបំពង់ទុយោ (housu)។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③ ផ្ទៀងផ្ទាត់ថាវ៉ានបំពង់បាញ់ (suikan)ត្រូវបានបិទជិត។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④ ចំពោះអុកស៊ីសែន​ (sanso) ប្រើបំពង់ទុយោ (housu)ពណ៌ខៀវ ចំពោះអាសេទីឡែន (asechiren) ប្រើបំពង់ទុយោ (housu)ពណ៌ក្រហម។ មិនត្រូវប្រើប្រាស់បំពង់ទុយោ (housu)រួមគ្នាសម្រាប់ឧស្ម័នប្រភេទខុសគ្នាឡើយ។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⑤ បើនៅចុងសងខាងបំពង់ទុយោ (housu)មានជាប់ឧបករណ៍តភ្ជាប់ប្រភេទវាន់ថាច់(one touch) ត្រូវតភ្ជាប់ខាងបញ្ចេញនៃនាឡិកាសម្ពាធ (aturyoku chousei ki) និងបំពង់បាញ់ (suikan) ឲ្យជាប់ល្អ។ នៅត្រង់នេះ ប្រសិនបើនាឡិកាសម្ពាធ (aturyoku chousei ki)ឧស្ម័នដែលអាចឆេះ មិនមានឧបករណ៍សុវត្ថិភាពប្រភេទស្ងួត (kanshiki anzen ki)ទេ ត្រូវបំពាក់ឧបករណ៍សុវត្ថិភាពប្រភេទស្ងួត (kanshiki anzen ki) នៅខាងបំពង់ទុយោ (housu)ឧស្ម័នដែលអាចឆេះ។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⑥ បន្ទាប់ពីតភ្ជាប់រួចអស់ហើយ ត្រូវពិនិត្យការធ្លាយឧស្ម័នដោយប្រើទឹកសាប៊ូជាដើមដោយកំណត់សម្ពាធអុកស៊ីសែន​ (sanso)ត្រឹមកម្រិត0.3～0.5MPa ។ ក្រោយបញ្ចប់ការពិនិត្យការធ្លាយឧស្ម័នអុកស៊ីសែន​ (sanso) ត្រូវកំណត់សម្ពាធឧស្ម័នដែលអាចឆេះត្រឹមកម្រិត0.03～0.05MPa ហើយធ្វើការពិនិត្យការធ្លាយឧស្ម័នតាមរបៀបដូចគ្នា។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⑦ បើគ្មានការធ្លាយឧស្ម័នទេ ត្រូវបើកវ៉ានឧស្ម័នដែលអាចឆេះនៃបំពង់បាញ់ (suikan) 2～3វិនាទីបញ្ចេញឧស្ម័ន ហើយធ្វើបែបនេះ2ដង។ បន្ទាប់មក បើកវ៉ានឧស្ម័នអុកស៊ីសែន​ (sanso) ប្រហែល5វិនាទីបញ្ចេញអុកស៊ីសែន​ (sanso) ក្នុងស្ថានភាពដែលបិទវ៉ានឧស្ម័នដែលអាចឆេះ។</a:t>
            </a:r>
            <a:endParaRPr lang="en-US" altLang="ja-JP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⑧ ជាចុងក្រោយ បិទវ៉ានបំពង់បាញ់ (suikan) បិទវ៉ានដប(ឬធុង) (bonbe) និងបន្ធូរនាឡិកាសម្ពាធ (aturyoku chousei ki)ទាំងស្រុង ហើយរង់ចាំប្រហែល5នាទី។ បន្ទាប់មក ផ្ទៀងផ្ទាត់សម្ពាធនៅខាងសម្ពាធខ្ពស់និងខាងសម្ពាធ​ទាបរបស់នាឡិកាសម្ពាធ (aturyoku chousei ki)។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94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5751" y="169868"/>
            <a:ext cx="8629650" cy="468307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ឧបករណ៍ផ្សារជាដើម (2) ការលៃតម្រូវសម្ពាធខាងសម្ពាធ​ទាបរបស់នាឡិកាសម្ពាធ (aturyoku chousei ki)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94" y="644170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សៀវភៅសិក្សាទំព័រទី44/សៀវភៅសិក្សាជំនួយទំព័រ29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85751" y="809186"/>
            <a:ext cx="8629650" cy="1457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【ជំហាននៃការលៃតម្រូវសម្ពាធខាងសម្ពាធ​ទាបរបស់នាឡិកាសម្ពាធ (aturyoku chousei ki)】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① ផ្ទៀងផ្ទាត់ម្តងទៀតថាវ៉ានបំពង់បាញ់ (suikan)កំពុងបិទជិត។</a:t>
            </a:r>
            <a:endParaRPr lang="en-US" altLang="ja-JP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② បង្វិលដៃលៃតម្រូវអុកស៊ីសែន​ (sanso)និងឧស្ម័នដែលអាចឆេះ ដោយនាឡិកាសម្ពាធ (aturyoku chousei ki) ដើម្បីលៃតម្រូវសម្ពាធខាងសម្ពាធ​ទាប។　</a:t>
            </a:r>
            <a:endParaRPr lang="en-US" altLang="ja-JP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　　សម្ពាធដែលសមស្របគឺខុសគ្នាទៅតាមប៊ិចផ្សារ/កាត់ (higuchi) ហើយមានសរសេរនៅក្នុងសៀវភៅណែនាំការប្រើប្រាស់ជាដើមរបស់ក្រុមហ៊ុនផលិតប៊ិចផ្សារ/កាត់ (higuchi)។ ជាទូទៅ អុកស៊ីសែន​ (sanso)គឺ0.2～0.3MPa ឧស្ម័នដែលអាចឆេះគឺ0.02～0.03MPa។</a:t>
            </a:r>
            <a:endParaRPr lang="en-US" altLang="ja-JP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8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2000" dirty="0">
                <a:ea typeface="BIZ UDPゴシック" panose="020B0400000000000000" pitchFamily="50" charset="-128"/>
              </a:rPr>
              <a:t>ឧបករណ៍ផ្សារជាដើម (3) ការដុតបញ្ឆេះនិងការលៃតម្រូវអណ្តាតភ្លើង</a:t>
            </a:r>
            <a:endParaRPr kumimoji="1" lang="ja-JP" altLang="en-US" sz="20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80359" y="6444477"/>
            <a:ext cx="379448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សៀវភៅសិក្សាទំព័រទី44,45 /សៀវភៅសិក្សាជំនួយទំព័រ30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6"/>
            <a:ext cx="7886699" cy="19706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【ជំហាននៃការដុតបញ្ឆេះនិងលៃតម្រូវអណ្តាតភ្លើង】</a:t>
            </a:r>
            <a:endParaRPr lang="ja-JP" altLang="en-US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① </a:t>
            </a: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ពាក់ឧបករណ៍ការពារសម្រាប់ការផ្សារ វ៉ែនតាការពារពន្លឺផ្សារឧស្ម័ន ឲ្យបានត្រឹមត្រូវ។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② បើកវ៉ានឧស្ម័នដែលអាចឆេះរបស់បំពង់បាញ់ (suikan)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③　ដុតបញ្ឆេះដោយឧបករណ៍បញ្ឆេះសម្រាប់ការងារនេះ(ដែកកេះសម្រាប់ការផ្សារ (yousetu you raita))។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④ បើកវ៉ានលៃតម្រូវអុកស៊ីសែនកម្តៅទុកជាមុន ឲ្យបានលឿនតាមដែលអាច។ បញ្ជាវ៉ានឧស្ម័នដែលអាចឆេះ រួចអុកស៊ីសែន​ (sanso) ធ្វើយ៉ាងណាឲ្យបានអណ្តាតភ្លើងពណ៌សបែកខៀវ។ នៅត្រង់នេះ ផ្នែករាងសាជីពណ៌សនៅក្នុងអណ្តាតភ្លើងឧស្ម័ន(ផ្នែកកណ្តាលពណ៌សនៃអណ្តាតភ្លើង(ចំណុចពណ៌ស))ដែលចេញនៅមាត់ប៊ិចផ្សារ/កាត់ (higuchi) ត្រូវធ្វើឲ្យចេញពីចុងប៊ិចផ្សារ/កាត់ (higuchi)ប្រហែលនឹងរូបទី②នៃរូបទី1-30។ អណ្តាតភ្លើងក្នុងសភាពសមស្របក្នុងពេលនេះគឺហៅថា អណ្តាតភ្លើងណឺត(neutral flame) ឬអណ្តាតភ្លើងស្តង់ដារ។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920396"/>
            <a:ext cx="5694158" cy="301778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064001" y="5807286"/>
            <a:ext cx="2440618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km" sz="9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(ផ្តល់ដោយក្រុមហ៊ុនកុអ៊ិកិសាន់សុកូង្យ៉ូ)</a:t>
            </a:r>
            <a:endParaRPr kumimoji="1" lang="ja-JP" altLang="en-US" sz="9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BA4902-2443-41C3-8E5E-7132D09E44E9}"/>
              </a:ext>
            </a:extLst>
          </p:cNvPr>
          <p:cNvSpPr txBox="1"/>
          <p:nvPr/>
        </p:nvSpPr>
        <p:spPr>
          <a:xfrm>
            <a:off x="1045549" y="5670645"/>
            <a:ext cx="4807237" cy="235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រូបទី1-30： ការលៃតម្រូវអណ្តាតភ្លើង</a:t>
            </a:r>
            <a:endParaRPr kumimoji="1" lang="en-US" altLang="ja-JP" sz="14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EFFE62-030B-4C3E-8E33-7E2799F5BB13}"/>
              </a:ext>
            </a:extLst>
          </p:cNvPr>
          <p:cNvSpPr txBox="1"/>
          <p:nvPr/>
        </p:nvSpPr>
        <p:spPr>
          <a:xfrm>
            <a:off x="688604" y="5149072"/>
            <a:ext cx="2313903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① អណ្តាតភ្លើងក្រោយដុតបញ្ឆេះភ្លាម(អណ្តាតភ្លើងឆេះអាសេទីឡែនច្រើនជ្រុល)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FFA1EE-C0D3-4D52-AA14-9FB93067F232}"/>
              </a:ext>
            </a:extLst>
          </p:cNvPr>
          <p:cNvSpPr txBox="1"/>
          <p:nvPr/>
        </p:nvSpPr>
        <p:spPr>
          <a:xfrm>
            <a:off x="3622872" y="5154400"/>
            <a:ext cx="2555108" cy="41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② ក្រោយលៃតម្រូវបរិមាណអុកស៊ីសែន​ (sanso) (អណ្តាតភ្លើងស្តង់ដារ)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30B950-0643-4F71-BC2A-DF7EF364E810}"/>
              </a:ext>
            </a:extLst>
          </p:cNvPr>
          <p:cNvSpPr txBox="1"/>
          <p:nvPr/>
        </p:nvSpPr>
        <p:spPr>
          <a:xfrm>
            <a:off x="3864077" y="5510312"/>
            <a:ext cx="2313903" cy="35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ប្រភព ： ក្រុមហ៊ុនកុអ៊ិកិសាន់សុកូង្យ៉ូ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4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 rtlCol="0">
            <a:noAutofit/>
          </a:bodyPr>
          <a:lstStyle/>
          <a:p>
            <a:pPr rtl="0"/>
            <a:r>
              <a:rPr lang="km" sz="2400" dirty="0">
                <a:latin typeface="Khmer UI bold" panose="020B0702040204020203" pitchFamily="34" charset="0"/>
                <a:ea typeface="+mn-ea"/>
                <a:cs typeface="Khmer UI bold" panose="020B0702040204020203" pitchFamily="34" charset="0"/>
              </a:rPr>
              <a:t>ជំពូកទី1 ឧបករណ៍ប្រើប្រាស់សម្រាប់ការផ្សារឧស្ម័នជាដើម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58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ឧបករណ៍ផ្សារជាដើម (3) ការផ្សារ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9869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សៀវភៅសិក្សាទំព័រទី45/សៀវភៅសិក្សាជំនួយទំព័រ31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5"/>
            <a:ext cx="7886699" cy="32463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[ជំហាននៃការផ្សារឧស្ម័ន]</a:t>
            </a:r>
            <a:endParaRPr lang="ja-JP" altLang="en-US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① រៀបវត្ថុត្រូវផ្សារបង្កើតជាមុខតំណ។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②　ដាក់ឲ្យផ្ទៃវត្ថុត្រូវផ្សារ និងចុងផ្នែកកណ្តាលពណ៌សនៃអណ្តាតភ្លើង ឃ្លាតគ្នាប្រហែល2～3mm ហើយដុតកម្តៅចុងម្ខាងនៃមុខតំណវត្ថុត្រូវផ្សារ/កាត់។ ក្រោយមកបន្តិច ផ្ទៃវត្ថុត្រូវផ្សារដែលត្រូវអណ្តាតភ្លើងនឹងប្រែជាក្រហម ហើយនៅផ្នែកកណ្តាលនឹងបង្កើតបានជាកន្លែងរលាយ។ កន្លែងរលាយ នឹងមើលឃើញភ្លឺចាំង។ ប្រសិនបើវត្ថុត្រូវផ្សារទាំងពីរមិនរលាយចូលគ្នា ត្រូវធ្វើឲ្យរលាយចូលគ្នាដោយបន្ថែមធូបផ្សារ។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③ បន្ទាប់ពីចុងម្ខាងនៃមុខតំណវត្ថុត្រូវផ្សារ បានរលាយចូលគ្នា ត្រូវផ្សារតាមរបៀបដូចគ្នានេះចំពោះចុងម្ខាងទៀតនៃមុខតំណ។ នេះគឺដើម្បីឲ្យមុខតំណនៃវត្ថុត្រូវផ្សារជាប់នឹងបណ្តោះអាសន្ន ហើយគេហៅវាថា ការផ្សារភ្ជាប់បណ្តោះអាសន្ន(tack welding)។ ក្នុងការផ្សារបន្ទះស្តើង ការធ្វើការផ្សារភ្ជាប់បណ្តោះអាសន្ននៅច្រើនចំណុច អាចការពារមិនឲ្យមានការប្រែប្រួលរាងខ្លាំង។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④ បន្ទាប់មក នៅចុងម្ខាងនៃមុខតំណវត្ថុត្រូវផ្សារ បង្កើតកន្លែងរលាយ ហើយធ្វើការផ្សារខណៈដែលរំកិលក្បាលផ្សារ (tochi) ទៅរកទិសមុខតំណដើម្បីរក្សាទំហំកន្លែងរលាយឲ្យនៅថេរ។ គួរបញ្ជាក់ថា ក្នុងការផ្សារបន្ទះស្តើង ត្រូវធ្វើយ៉ាងណាកុំបន្ថែមធូបផ្សារលើសពីការចាំបាច់។ ផ្ទុយទៅវិញ ករណីវត្ថុត្រូវផ្សារមានកម្រាស់ក្រាស់ ត្រូវធ្វើឲ្យវត្ថុត្រូវផ្សាររលាយដោយទីតាំងជិតផ្នែកកណ្តាលពណ៌សនៃអណ្តាតភ្លើង ហើយផ្សារបណ្តើរបន្ថែមធូបផ្សារបណ្តើរ។​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18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ឧបករណ៍ផ្សារជាដើម (4) ការកាត់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94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សៀវភៅសិក្សាទំព័រទី46/សៀវភៅសិក្សាជំនួយទំព័រ32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5"/>
            <a:ext cx="7886699" cy="15051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【ជំហាននៃការកាត់ដោយឧស្ម័ន (gasu setudan)】</a:t>
            </a:r>
            <a:endParaRPr lang="ja-JP" altLang="en-US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① រៀបចំវត្ថុត្រូវកាត់។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② ដំបូង ដុតកម្តៅវត្ថុត្រូវកាត់ឲ្យឡើងក្រហមដោយដាក់ផ្នែកកណ្តាលពណ៌សនៃអណ្តាតភ្លើងឲ្យចំកន្លែងចង់កាត់ដោយប្រើអណ្តាតភ្លើងកម្តៅទុកជាមុន (yonetu en)។</a:t>
            </a:r>
            <a:endParaRPr lang="en-US" altLang="ja-JP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449263" indent="-182563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③ រំកិលបំពង់បាញ់ (suikan)ទាំងពេលដែលដាក់ឲ្យវាផ្អៀង តាមខ្សែដែលចង់កាត់យឺតៗ។ នៅត្រង់នេះ ត្រូវប្រុងប្រយ័ត្នធ្វើយ៉ាងណាឲ្យគម្លាតរវាងប៊ិចកាត់ (higuchi) និងវត្ថុត្រូវកាត់នៅថេរ ហើយរំកិលដោយល្បឿនថេរដើម្បីឲ្យការខ្ទាតកម្ទេចលោហៈ(sputter) (supatta)ពីការកាត់ ហោះខ្ទាតនៅចំពីក្រោម។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76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800" dirty="0">
                <a:ea typeface="BIZ UDPゴシック" panose="020B0400000000000000" pitchFamily="50" charset="-128"/>
              </a:rPr>
              <a:t>ឧបករណ៍ផ្សារជាដើម (5) ចំណុចត្រូវប្រុងប្រយ័ត្នពេលបំពេញការងារផ្សារ/កាត់</a:t>
            </a:r>
            <a:endParaRPr kumimoji="1" lang="ja-JP" altLang="en-US" sz="18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សៀវភៅសិក្សាទំព័រទី46/សៀវភៅសិក្សាជំនួយទំព័រ33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5"/>
            <a:ext cx="7886699" cy="35146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【ចំណុចត្រូវប្រុងប្រយ័ត្នពេលបំពេញការងារផ្សារ/កាត់】</a:t>
            </a:r>
          </a:p>
          <a:p>
            <a:pPr marL="87313" indent="-87313" rtl="0">
              <a:spcBef>
                <a:spcPts val="600"/>
              </a:spcBef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・បើជួនកាលឮសំឡេងដូចលោហៈប៉ះគ្នាក្រោយពេលបញ្ឆេះ ប៊ិចផ្សារ/កាត់ (higuchi)អាចនឹងរលុង ឬមានការខូចខាត។ ត្រូវពន្លត់ភ្លើងភ្លាម ហើយរឹតឲ្យតឹង ហើយបើនៅតែមិនបាត់ ត្រូវប្តូរប៊ិចផ្សារ/កាត់ (higuchi)។</a:t>
            </a:r>
            <a:endParaRPr lang="en-US" altLang="ja-JP" sz="12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87313" indent="-87313" rtl="0">
              <a:spcBef>
                <a:spcPts val="600"/>
              </a:spcBef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・បើឮសំឡេងដូចផ្ទុះផេសផោះពីបំពង់បាញ់ (suikan) ពេលកំពុងផ្សារ ឬកាត់ អាចនឹងមានភ្លើងឆេះត្រលប់កើតឡើង។ ត្រូវបញ្ឈប់ការងារភ្លាមៗ សម្អាតនិងរឹតបន្តឹងប៊ិចផ្សារ/កាត់ (higuchi)ឡើងវិញ ហើយពិនិត្យការធ្លាយឧស្ម័នជាដើម។</a:t>
            </a:r>
            <a:endParaRPr lang="en-US" altLang="ja-JP" sz="12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87313" indent="-87313" rtl="0">
              <a:spcBef>
                <a:spcPts val="600"/>
              </a:spcBef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・មូលហេតុនៃភ្លើងឆេះត្រលប់ អាចមានដូចខាងក្រោម។</a:t>
            </a:r>
            <a:endParaRPr lang="en-US" altLang="ja-JP" sz="12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8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[មូលហេតុនៃភ្លើងឆេះត្រលប់]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សមាមាត្រល្បាយអុកស៊ីសែន​ (sanso)និងឧស្ម័នដែលអាចឆេះ បានប្រែប្រួល។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វត្ថុប្លែកដូចជាការខ្ទាតកម្ទេចលោហៈ(sputter) (supatta)ជាដើម បានចូលក្នុងប៊ិចផ្សារ/កាត់ (higuchi)។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ចុងប៊ិចផ្សារ/កាត់ (higuchi)បានស្ទះដោយសារបុកជាមួយវត្ថុត្រូវផ្សារ/កាត់ជាដើម។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សីតុណ្ហភាពនៃប៊ិចផ្សារ/កាត់ (higuchi)បានកើនឡើង។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ការរឹតបន្តឹងប៊ិចផ្សារ/កាត់ (higuchi)មិនបានគ្រប់គ្រាន់។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ខ្យល់ចូលក្នុងប្រព័ន្ធផ្គត់ផ្គង់ឧស្ម័នដែលអាចឆេះ។</a:t>
            </a:r>
            <a:endParaRPr lang="ja-JP" altLang="en-US" sz="14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12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ឧបករណ៍ផ្សារជាដើម (6) របៀបពន្លត់ភ្លើង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សៀវភៅសិក្សាទំព័រទី47/សៀវភៅសិក្សាជំនួយទំព័រ34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85138"/>
            <a:ext cx="7886699" cy="2619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[របៀបពន្លត់ភ្លើង]</a:t>
            </a:r>
            <a:endParaRPr lang="ja-JP" altLang="en-US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នៅពេលពន្លត់ភ្លើង ដំបូងត្រូវបិទវ៉ានលៃតម្រូវអុកស៊ីសែនកម្តៅទុកជាមុន រួចបិទឧស្ម័នឥន្ធនៈ។</a:t>
            </a:r>
            <a:endParaRPr lang="en-US" altLang="ja-JP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ក្នុងករណីធ្វើការងារកាត់ ត្រូវបិទវ៉ានតាមលំដាប់គឺ អុកស៊ីសែនសម្រាប់កាត់ (setudan sanso) អុកស៊ីសែន​ (sanso)សម្រាប់ការកម្តៅទុកជាមុន​ ឧស្ម័នឥន្ធនៈ។</a:t>
            </a:r>
            <a:endParaRPr lang="en-US" altLang="ja-JP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ក្នុងករណីភ្លើងរលត់ពេលកំពុងផ្សារ/កាត់ផងដែរ ត្រូវបិទវ៉ានភ្លាមតាមលំដាប់ដូចគ្នានេះ។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8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យ៉ាងណាមិញ បើកើតមានភ្លើងឆេះត្រលប់ពេលកំពុងធ្វើការ ត្រូវបិទវ៉ានលៃតម្រូវអុកស៊ីសែនកម្តៅទុកជាមុនភ្លាម បន្ទាប់មកបិទវ៉ានឧស្ម័នឥន្ធនៈ ហើយចុងក្រោយបិទវ៉ានលៃតម្រូវអុកស៊ីសែនក្បាលកាត់។ បន្ទាប់មក បិទវ៉ានឧបករណ៍ផ្ទុកអុកស៊ីសែន​ (sanso)/ឧស្ម័ន ហើយបន្ធូរដៃលៃតម្រូវសម្ពាធ (aturyoku chousei handoru)។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800" dirty="0">
              <a:solidFill>
                <a:srgbClr val="FF000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ករណីបានពន្លត់ភ្លើងដោយសារភ្លើងឆេះត្រលប់ ត្រូវកំណត់មូលហេតុនៃការកើតឡើង ហើយចាត់វិធានការ រួចសឹមចាប់ផ្តើមការងារឡើងវិញ។ មិនត្រូវចាប់ផ្តើមការងារឡើងវិញទាំងមិនអាចកំណត់មូលហេតុនោះឡើយ។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871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ប៊ិចផ្សារ/កាត់ (higuchi)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18394" y="6418387"/>
            <a:ext cx="334549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សៀវភៅសិក្សាទំព័រទី47/សៀវភៅសិក្សាជំនួយទំព័រ35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49" y="1640678"/>
            <a:ext cx="5829301" cy="32089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[ជំហាននៃភ្ជាប់ប៊ិចផ្សារ/កាត់ (higuchi)]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① ផ្ទៀងផ្ទាត់ថាផ្នែកប៉ះគ្នានៃប៊ិចផ្សារ/កាត់ (higuchi)និងបំពង់បាញ់ (suikan) គ្មានការខូចខាត គ្មានជាប់សំរាមឬប្រេង។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② មួលត្រលប់ក្បាលឡោស៊ីបិទភ្ជិតការពារលេចក្នុងរូបទី1-31 ឲ្យអស់ (ដល់ត្រឹមប៉ះផ្នែកជ្រុងប្រាំមួយនៃតួ)។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③ មួលប៊ិចផ្សារ/កាត់ (higuchi) ភ្ជាប់បំពង់បាញ់ (suikan)ឲ្យដល់ក្នុងជ្រៅ។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④ រឹតបន្តឹងផ្នែកជ្រុងប្រាំមួយនៃតួរបស់ប៊ិចផ្សារ/កាត់ (higuchi) ឲ្យតឹងអស់ដោយសោរសម្រាប់ធ្វើការងារនេះ។ នៅត្រង់នេះ បើប្រើម៉ាឡេត ក្បាលឡោស៊ីបំពង់ខាងក្រៅអាចនឹងវិល ហេតុនេះមិនគួរប្រើម៉ាឡេតទេ។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⑤ បង្វិលក្បាលឡោស៊ីបិទភ្ជិតការពារលេចដោយដៃរហូតដល់មានអារម្មណ៍ថាទើស។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⑥ បង្វិលក្បាលឡោស៊ីបិទភ្ជិតការពារលេចដោយសោរសម្រាប់ធ្វើការងារនេះ។ ពេលភ្ជាប់លើកដំបូង បង្វិល1/2 ចាប់ពីលើកទីពីរទៅ បង្វិលត្រឹម1/4។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1" y="987229"/>
            <a:ext cx="7886699" cy="6133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[ការជ្រើសរើសប៊ិចផ្សារ/កាត់ (higuchi)]</a:t>
            </a:r>
            <a:endParaRPr lang="ja-JP" altLang="en-US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ប៊ិចផ្សារ/កាត់ (higuchi) ចាំបាច់ត្រូវជ្រើសរើសឲ្យបានសមស្របទៅតាមប្រភេទនៃឧស្ម័នដែលអាចឆេះដែលប្រើនិងកម្រាស់វត្ថុត្រូវផ្សារ/កាត់។</a:t>
            </a:r>
            <a:endParaRPr lang="en-US" altLang="ja-JP" sz="12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480" y="1620640"/>
            <a:ext cx="1997870" cy="320899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778607" y="4758165"/>
            <a:ext cx="2025916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km" sz="9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(ផ្តល់ដោយក្រុមហ៊ុនកុអ៊ិកិសាន់សុកូង្យ៉ូ)</a:t>
            </a:r>
            <a:endParaRPr kumimoji="1" lang="ja-JP" altLang="en-US" sz="9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6AB8E2-E66B-48EF-9E81-68B3E70ED19A}"/>
              </a:ext>
            </a:extLst>
          </p:cNvPr>
          <p:cNvSpPr txBox="1"/>
          <p:nvPr/>
        </p:nvSpPr>
        <p:spPr>
          <a:xfrm>
            <a:off x="6548468" y="4594849"/>
            <a:ext cx="1864477" cy="191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រូបទី1-31：ការភ្ជាប់ប៊ិចផ្សារ/កាត់ (higuchi)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1B3B92-ED8D-4D4E-931D-C3D15AC9C332}"/>
              </a:ext>
            </a:extLst>
          </p:cNvPr>
          <p:cNvSpPr txBox="1"/>
          <p:nvPr/>
        </p:nvSpPr>
        <p:spPr>
          <a:xfrm>
            <a:off x="6823882" y="4367351"/>
            <a:ext cx="1589064" cy="191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km" sz="800">
                <a:latin typeface="Khmer UI" panose="020B0502040204020203" pitchFamily="34" charset="0"/>
                <a:cs typeface="Khmer UI" panose="020B0502040204020203" pitchFamily="34" charset="0"/>
              </a:rPr>
              <a:t>ប្រភព ： ក្រុមហ៊ុនកុអ៊ិកិសាន់សុកូង្យ៉ូ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7DA890-C302-4502-9236-D47C630A4AB4}"/>
              </a:ext>
            </a:extLst>
          </p:cNvPr>
          <p:cNvSpPr txBox="1"/>
          <p:nvPr/>
        </p:nvSpPr>
        <p:spPr>
          <a:xfrm>
            <a:off x="7239330" y="2082076"/>
            <a:ext cx="1173616" cy="21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ក្បាលឡោស៊ីបិទភ្ជិតការពារលេច</a:t>
            </a:r>
            <a:endParaRPr kumimoji="1" lang="en-US" altLang="ja-JP" sz="1050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E18FBA-5712-41DE-B6D0-81DA18A5FCD5}"/>
              </a:ext>
            </a:extLst>
          </p:cNvPr>
          <p:cNvSpPr txBox="1"/>
          <p:nvPr/>
        </p:nvSpPr>
        <p:spPr>
          <a:xfrm>
            <a:off x="7486650" y="2408074"/>
            <a:ext cx="926296" cy="21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ផ្នែកជ្រុងប្រាំមួយនៃតួ</a:t>
            </a:r>
            <a:endParaRPr kumimoji="1" lang="en-US" altLang="ja-JP" sz="1000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F19CCB-B2A3-40D9-B87B-D662F6D5B44D}"/>
              </a:ext>
            </a:extLst>
          </p:cNvPr>
          <p:cNvSpPr txBox="1"/>
          <p:nvPr/>
        </p:nvSpPr>
        <p:spPr>
          <a:xfrm>
            <a:off x="7392976" y="3525089"/>
            <a:ext cx="1019970" cy="21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សោរសម្រាប់ធ្វើការងារនេះ</a:t>
            </a:r>
            <a:endParaRPr kumimoji="1" lang="en-US" altLang="ja-JP" sz="1200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95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បំពង់ទុយោ (housu) (1) ការភ្ជាប់តំណវាន់ថាច់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501872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សៀវភៅសិក្សាទំព័រទី50/សៀវភៅសិក្សាជំនួយទំព័រ36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71018"/>
            <a:ext cx="4781095" cy="2138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【ជំហាននៃការភ្ជាប់តំណវាន់ថាច់ទៅចុងសងខាងនៃបំពង់ទុយោ (housu)】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①　ភ្ជាប់ឲ្យនឹងល្អដោយប្រើក្រចាប់បំពង់ទុយោ (housu bando)។ នៅត្រង់នេះ </a:t>
            </a:r>
            <a:r>
              <a:rPr lang="km" sz="1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មិនត្រូវប្រើប្រេងឬប្រេងរំអិល មួលដោយបង្ខំ ចៀរផ្ទៃខាងក្នុង ឬវាយឲ្យទន់ឡើយ។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② ស៊កតំណបំពង់ទុយោ (housu)ឲ្យតឹង ជ្រមុជក្នុងអាងទឹក បន្ថែមសម្ពាធកម្រិត2ដងនៃសម្ពាធប្រើប្រាស់អតិបរមាក្នុងពេល5នាទីដោយអាសូតឬខ្យល់ស្ងួត(បានតែរបស់គ្មានជាតិប្រេង) ហើយផ្ទៀងផ្ទាត់ថាគ្មានការលេចធ្លាយឬរបូតតំណ។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177" y="971018"/>
            <a:ext cx="3054173" cy="213835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744132" y="3017514"/>
            <a:ext cx="2248176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km" sz="9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(ផ្តល់ដោយ(ក្រុមហ៊ុន)នីសសាន់TANAKA)</a:t>
            </a:r>
            <a:endParaRPr kumimoji="1" lang="ja-JP" altLang="en-US" sz="9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4E6EE2-77EB-4283-AE21-67F43F457F16}"/>
              </a:ext>
            </a:extLst>
          </p:cNvPr>
          <p:cNvSpPr txBox="1"/>
          <p:nvPr/>
        </p:nvSpPr>
        <p:spPr>
          <a:xfrm>
            <a:off x="5791903" y="2721685"/>
            <a:ext cx="2620978" cy="198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km" sz="600" dirty="0">
                <a:latin typeface="Khmer UI" panose="020B0502040204020203" pitchFamily="34" charset="0"/>
                <a:cs typeface="Khmer UI" panose="020B0502040204020203" pitchFamily="34" charset="0"/>
              </a:rPr>
              <a:t>ប្រភព ： ក្រុមហ៊ុននីសសាន់TANAKA</a:t>
            </a:r>
            <a:endParaRPr kumimoji="1" lang="en-US" altLang="ja-JP" sz="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0057AC-583C-412D-99F7-D47B30873920}"/>
              </a:ext>
            </a:extLst>
          </p:cNvPr>
          <p:cNvSpPr txBox="1"/>
          <p:nvPr/>
        </p:nvSpPr>
        <p:spPr>
          <a:xfrm>
            <a:off x="5507197" y="2875327"/>
            <a:ext cx="2620978" cy="198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រូបទី1-36：ឧទាហរណ៍នៃតំណវាន់ថាច់នៃការផ្សារឧស្ម័ន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0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បំពង់ទុយោ (housu) (2) ការត្រួតពិនិត្យដោយមើលចំពោះបំពង់ទុយោ (housu)ឧស្ម័ន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5312" y="6429338"/>
            <a:ext cx="3372877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សៀវភៅសិក្សាទំព័រទី51/សៀវភៅសិក្សាជំនួយទំព័រ37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71018"/>
            <a:ext cx="7886700" cy="27468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【ចំណុចត្រូវត្រួតពិនិត្យដោយមើលចំពោះបំពង់ទុយោ (housu)ឧស្ម័នមុនពេលប្រើប្រាស់】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km" sz="1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ការបែកដល់ស្រទាប់ពង្រឹងនៅលើផ្ទៃបំពង់ទុយោ (housu)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km" sz="1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ការសឹកឬប៉ោង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km" sz="1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ការប្រែពណ៌/ឡើងរឹង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km" sz="1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ការកកិតសឹកគ្រឿងលោហៈតំណ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km" sz="1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របស់ប្លែកនៅខាងក្នុង(សំរាម សត្វល្អិតជាដើម) ចំពោះបំពង់ទុយោ (housu)អុកស៊ីសែន​ (sanso)</a:t>
            </a:r>
            <a:endParaRPr lang="en-US" altLang="ja-JP" sz="14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457200" lvl="1" indent="-188913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km" sz="1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* ជាពិសេស បំពង់ទុយោ (housu)អុកស៊ីសែន​ (sanso) បើកើតមានភ្លើងឆេះត្រលប់ទោះបីតែម្តងក៏ដោយ នៅខាងក្នុងនឹងមានម្រែងភ្លើងតោងជាប់ ហើយបើកើតមានភ្លើងឆេះត្រលប់ម្តងទៀត វាអាចនឹងឆេះយ៉ាងខ្លាំង ហេតុនេះត្រូវប្រុងប្រយ័ត្ន។</a:t>
            </a:r>
            <a:endParaRPr lang="en-US" altLang="ja-JP" sz="14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457200" lvl="1" indent="-188913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* បើមានភាពមិនប្រក្រតីសូម្បីតែ1ចំណុច ត្រូវប្តូរបំពង់ទុយោ (housu)ថ្មីដោយកុំជួសជុល។ មិនត្រូវជួសជុលកន្លែងលេចធ្លាយរបស់បំពង់ទុយោ (housu)ដោយស្កុតអ៊ីសូឡង់ជាដើមឡើយ។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368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បំពង់ទុយោ (housu) (2) ការប្រុងប្រយ័ត្នក្នុងការប្រើប្រាស់បំពង់ទុយោ (housu)ឧស្ម័ន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4362" y="6429338"/>
            <a:ext cx="338382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សៀវភៅសិក្សាទំព័រទី52/សៀវភៅសិក្សាជំនួយទំព័រ37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71018"/>
            <a:ext cx="7886700" cy="1892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[ចំណុចត្រូវប្រុងប្រយ័ត្ននៅពេលប្រើបំពង់ទុយោ (housu)ឧស្ម័ន]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កុំប្រើដោយពត់ទាបជាងឬស្មើកាំពត់អប្បបរមា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កុំប្រើដោយព្យួរនៅលើ កនៃដប(ឬធុង) (bonbe) ឬស្មារបស់អ្នកធ្វើការងារ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កុំលាបពពួកប្រេងឬខ្លាញ់លើបំពង់ទុយោ (housu)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កុំជួសជុលប្រើប្រាស់ទុយោដែលមានការខូចខាត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កុំទុកដាក់ដោយព្យួរនឹងដែកគោល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កុំទុកដាក់នៅកន្លែងដែលកើតមានអូសូន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2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ការត្រួតពិនិត្យឧបករណ៍ប្រើប្រាស់ក្នុងការផ្សារឧស្ម័ន (1) ភាពចាំបាច់នៃការត្រួតពិនិត្យ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44477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សៀវភៅសិក្សាទំព័រទី53/សៀវភៅសិក្សាជំនួយទំព័រ38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13868"/>
            <a:ext cx="7886700" cy="242495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D50383-36A0-4506-A8AC-918B01024559}"/>
              </a:ext>
            </a:extLst>
          </p:cNvPr>
          <p:cNvSpPr txBox="1"/>
          <p:nvPr/>
        </p:nvSpPr>
        <p:spPr>
          <a:xfrm>
            <a:off x="1063697" y="1045680"/>
            <a:ext cx="7349926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តារាងទី1-17： ពេលវេលាបោះចោលឬត្រួតពិនិត្យដោយក្រុមហ៊ុនផលិតចំពោះឧបករណ៍ដែលប្រើក្នុងការផ្សារនីមួយៗ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DA8806-1D0D-4580-9D21-F6B64ACF29E6}"/>
              </a:ext>
            </a:extLst>
          </p:cNvPr>
          <p:cNvSpPr txBox="1"/>
          <p:nvPr/>
        </p:nvSpPr>
        <p:spPr>
          <a:xfrm>
            <a:off x="982890" y="1536696"/>
            <a:ext cx="1004570" cy="46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ឧបករណ៍ជាគោលដៅ</a:t>
            </a:r>
            <a:endParaRPr kumimoji="1" lang="en-US" altLang="ja-JP" sz="14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ED6905-E7D2-48B6-B65F-BAE126DD5152}"/>
              </a:ext>
            </a:extLst>
          </p:cNvPr>
          <p:cNvSpPr txBox="1"/>
          <p:nvPr/>
        </p:nvSpPr>
        <p:spPr>
          <a:xfrm>
            <a:off x="2906844" y="1413965"/>
            <a:ext cx="170060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ការត្រួតពិនិត្យលើកដំបូង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919549-01F3-4E3D-9F3D-9C84077562A8}"/>
              </a:ext>
            </a:extLst>
          </p:cNvPr>
          <p:cNvSpPr txBox="1"/>
          <p:nvPr/>
        </p:nvSpPr>
        <p:spPr>
          <a:xfrm>
            <a:off x="5634129" y="1415232"/>
            <a:ext cx="261500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ការត្រួតពិនិត្យចាប់ពីលើកទីពីរទៅ</a:t>
            </a:r>
            <a:endParaRPr kumimoji="1" lang="en-US" altLang="ja-JP" sz="14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49EE6B-14E5-4D4E-A4FA-63D776B1CCF4}"/>
              </a:ext>
            </a:extLst>
          </p:cNvPr>
          <p:cNvSpPr txBox="1"/>
          <p:nvPr/>
        </p:nvSpPr>
        <p:spPr>
          <a:xfrm>
            <a:off x="2486901" y="1745891"/>
            <a:ext cx="139353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ពេលវេលាចាប់ផ្តើម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08482A-0066-4A35-A3DD-4E3DEE8546ED}"/>
              </a:ext>
            </a:extLst>
          </p:cNvPr>
          <p:cNvSpPr txBox="1"/>
          <p:nvPr/>
        </p:nvSpPr>
        <p:spPr>
          <a:xfrm>
            <a:off x="4269367" y="1745891"/>
            <a:ext cx="938587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600" dirty="0">
                <a:latin typeface="Khmer UI" panose="020B0502040204020203" pitchFamily="34" charset="0"/>
                <a:cs typeface="Khmer UI" panose="020B0502040204020203" pitchFamily="34" charset="0"/>
              </a:rPr>
              <a:t>រយៈពេល</a:t>
            </a:r>
            <a:endParaRPr kumimoji="1" lang="en-US" altLang="ja-JP" sz="1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BD0303-0270-4B41-98E4-24920E55D509}"/>
              </a:ext>
            </a:extLst>
          </p:cNvPr>
          <p:cNvSpPr txBox="1"/>
          <p:nvPr/>
        </p:nvSpPr>
        <p:spPr>
          <a:xfrm>
            <a:off x="6343818" y="1745891"/>
            <a:ext cx="938587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600">
                <a:latin typeface="Khmer UI" panose="020B0502040204020203" pitchFamily="34" charset="0"/>
                <a:cs typeface="Khmer UI" panose="020B0502040204020203" pitchFamily="34" charset="0"/>
              </a:rPr>
              <a:t>រយៈពេល</a:t>
            </a:r>
            <a:endParaRPr kumimoji="1" lang="en-US" altLang="ja-JP" sz="1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75A83E-85F8-476D-9593-942C47374BD3}"/>
              </a:ext>
            </a:extLst>
          </p:cNvPr>
          <p:cNvSpPr txBox="1"/>
          <p:nvPr/>
        </p:nvSpPr>
        <p:spPr>
          <a:xfrm>
            <a:off x="5377090" y="2098634"/>
            <a:ext cx="2872045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រយៈពេលដែលកំណត់ដោយក្រុមហ៊ុនផលិត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5BE09F-6CF4-47A4-8153-C349BFAED8C9}"/>
              </a:ext>
            </a:extLst>
          </p:cNvPr>
          <p:cNvSpPr txBox="1"/>
          <p:nvPr/>
        </p:nvSpPr>
        <p:spPr>
          <a:xfrm>
            <a:off x="830665" y="2429491"/>
            <a:ext cx="1306281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នាឡិកាសម្ពាធ (aturyoku chousei ki)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D88196-BCEE-4467-9F80-2E679C9F2B7C}"/>
              </a:ext>
            </a:extLst>
          </p:cNvPr>
          <p:cNvSpPr txBox="1"/>
          <p:nvPr/>
        </p:nvSpPr>
        <p:spPr>
          <a:xfrm>
            <a:off x="5377090" y="2808959"/>
            <a:ext cx="2872045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>
                <a:latin typeface="Khmer UI" panose="020B0502040204020203" pitchFamily="34" charset="0"/>
                <a:cs typeface="Khmer UI" panose="020B0502040204020203" pitchFamily="34" charset="0"/>
              </a:rPr>
              <a:t>រយៈពេលដែលកំណត់ដោយក្រុមហ៊ុនផលិត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8F35D8-CE2F-4420-9F36-E0F028945EF5}"/>
              </a:ext>
            </a:extLst>
          </p:cNvPr>
          <p:cNvSpPr txBox="1"/>
          <p:nvPr/>
        </p:nvSpPr>
        <p:spPr>
          <a:xfrm>
            <a:off x="830666" y="2090303"/>
            <a:ext cx="1306281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600">
                <a:latin typeface="Khmer UI" panose="020B0502040204020203" pitchFamily="34" charset="0"/>
                <a:cs typeface="Khmer UI" panose="020B0502040204020203" pitchFamily="34" charset="0"/>
              </a:rPr>
              <a:t>បំពង់បឺត</a:t>
            </a:r>
            <a:endParaRPr kumimoji="1" lang="en-US" altLang="ja-JP" sz="1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87BF2C-5295-46A9-BACF-210C242DE842}"/>
              </a:ext>
            </a:extLst>
          </p:cNvPr>
          <p:cNvSpPr txBox="1"/>
          <p:nvPr/>
        </p:nvSpPr>
        <p:spPr>
          <a:xfrm>
            <a:off x="830664" y="2768680"/>
            <a:ext cx="1306281" cy="240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ឧបករណ៍សុវត្ថិភាពប្រភេទស្ងួត (kanshiki anzen ki)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F25F72-C6B7-4F7F-860D-DDDE5B003583}"/>
              </a:ext>
            </a:extLst>
          </p:cNvPr>
          <p:cNvSpPr txBox="1"/>
          <p:nvPr/>
        </p:nvSpPr>
        <p:spPr>
          <a:xfrm>
            <a:off x="5377090" y="2458294"/>
            <a:ext cx="2872045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>
                <a:latin typeface="Khmer UI" panose="020B0502040204020203" pitchFamily="34" charset="0"/>
                <a:cs typeface="Khmer UI" panose="020B0502040204020203" pitchFamily="34" charset="0"/>
              </a:rPr>
              <a:t>រយៈពេលដែលកំណត់ដោយក្រុមហ៊ុនផលិត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477ECB-B424-4347-8804-45FC0177955C}"/>
              </a:ext>
            </a:extLst>
          </p:cNvPr>
          <p:cNvSpPr txBox="1"/>
          <p:nvPr/>
        </p:nvSpPr>
        <p:spPr>
          <a:xfrm>
            <a:off x="2468654" y="2110308"/>
            <a:ext cx="1306281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ក្រោយខែឆ្នាំផលិត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8260E11-016A-46A9-B205-BC605B75C6B4}"/>
              </a:ext>
            </a:extLst>
          </p:cNvPr>
          <p:cNvSpPr txBox="1"/>
          <p:nvPr/>
        </p:nvSpPr>
        <p:spPr>
          <a:xfrm>
            <a:off x="2468654" y="2803765"/>
            <a:ext cx="1306281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ក្រោយចាប់ផ្តើមប្រើ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A02CC4-C292-4686-9FB2-7AC3932772EE}"/>
              </a:ext>
            </a:extLst>
          </p:cNvPr>
          <p:cNvSpPr txBox="1"/>
          <p:nvPr/>
        </p:nvSpPr>
        <p:spPr>
          <a:xfrm>
            <a:off x="2450736" y="2441194"/>
            <a:ext cx="1306281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ក្រោយខែឆ្នាំផលិត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543ADA-5FFC-47B7-B57F-28B4A8DF3D5B}"/>
              </a:ext>
            </a:extLst>
          </p:cNvPr>
          <p:cNvSpPr txBox="1"/>
          <p:nvPr/>
        </p:nvSpPr>
        <p:spPr>
          <a:xfrm>
            <a:off x="4156498" y="2110308"/>
            <a:ext cx="105145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600" dirty="0">
                <a:latin typeface="Khmer UI" panose="020B0502040204020203" pitchFamily="34" charset="0"/>
                <a:cs typeface="Khmer UI" panose="020B0502040204020203" pitchFamily="34" charset="0"/>
              </a:rPr>
              <a:t>5 ឆ្នាំ</a:t>
            </a:r>
            <a:endParaRPr kumimoji="1" lang="en-US" altLang="ja-JP" sz="1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4A70D-F034-4203-A21F-B9EA1E71FA7B}"/>
              </a:ext>
            </a:extLst>
          </p:cNvPr>
          <p:cNvSpPr txBox="1"/>
          <p:nvPr/>
        </p:nvSpPr>
        <p:spPr>
          <a:xfrm>
            <a:off x="4167756" y="2768680"/>
            <a:ext cx="105145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600">
                <a:latin typeface="Khmer UI" panose="020B0502040204020203" pitchFamily="34" charset="0"/>
                <a:cs typeface="Khmer UI" panose="020B0502040204020203" pitchFamily="34" charset="0"/>
              </a:rPr>
              <a:t>3 ឆ្នាំ</a:t>
            </a:r>
            <a:endParaRPr kumimoji="1" lang="en-US" altLang="ja-JP" sz="1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46A102-5248-41FC-869D-B081DB5DB2A2}"/>
              </a:ext>
            </a:extLst>
          </p:cNvPr>
          <p:cNvSpPr txBox="1"/>
          <p:nvPr/>
        </p:nvSpPr>
        <p:spPr>
          <a:xfrm>
            <a:off x="4156498" y="2469968"/>
            <a:ext cx="105145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600">
                <a:latin typeface="Khmer UI" panose="020B0502040204020203" pitchFamily="34" charset="0"/>
                <a:cs typeface="Khmer UI" panose="020B0502040204020203" pitchFamily="34" charset="0"/>
              </a:rPr>
              <a:t>7 ឆ្នាំ</a:t>
            </a:r>
            <a:endParaRPr kumimoji="1" lang="en-US" altLang="ja-JP" sz="1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1AACF50-1C42-4130-87B5-A3B7A0A3940F}"/>
              </a:ext>
            </a:extLst>
          </p:cNvPr>
          <p:cNvSpPr txBox="1"/>
          <p:nvPr/>
        </p:nvSpPr>
        <p:spPr>
          <a:xfrm>
            <a:off x="1892300" y="3166336"/>
            <a:ext cx="6568880" cy="22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ប្រភព：រូបពីគោលការណ៍ណែនាំបច្ចេកទេសរបស់វិទ្យាស្ថានជាតិអនាម័យនិងសុវត្ថិភាពការងារ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07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ការត្រួតពិនិត្យឧបករណ៍ប្រើប្រាស់ក្នុងការផ្សារឧស្ម័ន (2) ការត្រួតពិនិត្យបំពង់បាញ់ (suikan) (ក្បាលផ្សារ/កាត់ (tochi))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49448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សៀវភៅសិក្សាទំព័រទី53/សៀវភៅសិក្សាជំនួយទំព័រ39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40362"/>
            <a:ext cx="5706445" cy="446363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937A01-8D66-45B3-87C0-B13EA479F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40362"/>
            <a:ext cx="5706445" cy="446363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47545E-4EAF-44B2-8CEB-8281D1ADCE94}"/>
              </a:ext>
            </a:extLst>
          </p:cNvPr>
          <p:cNvSpPr txBox="1"/>
          <p:nvPr/>
        </p:nvSpPr>
        <p:spPr>
          <a:xfrm>
            <a:off x="1564120" y="984139"/>
            <a:ext cx="3806274" cy="13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តារាងទី1-18： ចំណុចត្រូវត្រួតពិនិត្យ(ឧទាហរណ៍)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4FD977-8F88-425B-AE34-B011CC208A56}"/>
              </a:ext>
            </a:extLst>
          </p:cNvPr>
          <p:cNvSpPr txBox="1"/>
          <p:nvPr/>
        </p:nvSpPr>
        <p:spPr>
          <a:xfrm>
            <a:off x="777314" y="1347784"/>
            <a:ext cx="786805" cy="330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ចំណុចត្រូវត្រួតពិនិត្យ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03DE54-7708-4935-8774-F327728ADDA4}"/>
              </a:ext>
            </a:extLst>
          </p:cNvPr>
          <p:cNvSpPr txBox="1"/>
          <p:nvPr/>
        </p:nvSpPr>
        <p:spPr>
          <a:xfrm>
            <a:off x="771938" y="2528942"/>
            <a:ext cx="792181" cy="23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ការត្រួតពិនិត្យមើលពីក្រៅ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8F5BD8-B5DA-43E6-B9A2-B37ADC91E51F}"/>
              </a:ext>
            </a:extLst>
          </p:cNvPr>
          <p:cNvSpPr txBox="1"/>
          <p:nvPr/>
        </p:nvSpPr>
        <p:spPr>
          <a:xfrm>
            <a:off x="777315" y="3894597"/>
            <a:ext cx="792180" cy="23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>
                <a:latin typeface="Khmer UI" panose="020B0502040204020203" pitchFamily="34" charset="0"/>
                <a:cs typeface="Khmer UI" panose="020B0502040204020203" pitchFamily="34" charset="0"/>
              </a:rPr>
              <a:t>ការត្រួតពិនិត្យការលេចធ្លាយ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A0FAE1-B7CD-43E8-B01D-42A65DCAB296}"/>
              </a:ext>
            </a:extLst>
          </p:cNvPr>
          <p:cNvSpPr txBox="1"/>
          <p:nvPr/>
        </p:nvSpPr>
        <p:spPr>
          <a:xfrm>
            <a:off x="780223" y="4670822"/>
            <a:ext cx="797556" cy="45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ការផ្ទៀងផ្ទាត់ពីសភាពអណ្តាតភ្លើង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D09B3-F718-44A9-AA9C-81CA0DBA8BAD}"/>
              </a:ext>
            </a:extLst>
          </p:cNvPr>
          <p:cNvSpPr txBox="1"/>
          <p:nvPr/>
        </p:nvSpPr>
        <p:spPr>
          <a:xfrm>
            <a:off x="1635405" y="1774888"/>
            <a:ext cx="1305688" cy="43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00" dirty="0">
                <a:latin typeface="Khmer UI" panose="020B0502040204020203" pitchFamily="34" charset="0"/>
                <a:cs typeface="Khmer UI" panose="020B0502040204020203" pitchFamily="34" charset="0"/>
              </a:rPr>
              <a:t>តួ បំពង់ទុយោ (housu) ជើងតំណនិងបំពង់</a:t>
            </a:r>
            <a:endParaRPr kumimoji="1" lang="en-US" altLang="ja-JP" sz="1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81D976-BE30-439E-8C79-E6BCAA6CAB74}"/>
              </a:ext>
            </a:extLst>
          </p:cNvPr>
          <p:cNvSpPr txBox="1"/>
          <p:nvPr/>
        </p:nvSpPr>
        <p:spPr>
          <a:xfrm>
            <a:off x="1923726" y="1345985"/>
            <a:ext cx="874063" cy="30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កន្លែងត្រូវត្រួតពិនិត្យ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07C937-4E75-4429-BE65-8D1B69D77EE4}"/>
              </a:ext>
            </a:extLst>
          </p:cNvPr>
          <p:cNvSpPr txBox="1"/>
          <p:nvPr/>
        </p:nvSpPr>
        <p:spPr>
          <a:xfrm>
            <a:off x="3377213" y="1345985"/>
            <a:ext cx="874063" cy="33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ខ្លឹមសារនៃការត្រួតពិនិត្យ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F39EA9-73D5-4E3E-97CB-3D50AA86E5FA}"/>
              </a:ext>
            </a:extLst>
          </p:cNvPr>
          <p:cNvSpPr txBox="1"/>
          <p:nvPr/>
        </p:nvSpPr>
        <p:spPr>
          <a:xfrm>
            <a:off x="4671016" y="1225986"/>
            <a:ext cx="675565" cy="48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ការត្រួតពិនិត្យប្រចាំថ្ងៃ (nichijou tenken)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B94715-C2B6-489A-91E5-787BD02DA1E9}"/>
              </a:ext>
            </a:extLst>
          </p:cNvPr>
          <p:cNvSpPr txBox="1"/>
          <p:nvPr/>
        </p:nvSpPr>
        <p:spPr>
          <a:xfrm>
            <a:off x="5476164" y="1254177"/>
            <a:ext cx="675565" cy="39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ការត្រួតពិនិត្យទៀងទាត់រៀងរាល់ខែ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46688B-E85C-4851-8CE7-2A328C466EAB}"/>
              </a:ext>
            </a:extLst>
          </p:cNvPr>
          <p:cNvSpPr txBox="1"/>
          <p:nvPr/>
        </p:nvSpPr>
        <p:spPr>
          <a:xfrm>
            <a:off x="1635405" y="2278981"/>
            <a:ext cx="918474" cy="183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>
                <a:latin typeface="Khmer UI" panose="020B0502040204020203" pitchFamily="34" charset="0"/>
                <a:cs typeface="Khmer UI" panose="020B0502040204020203" pitchFamily="34" charset="0"/>
              </a:rPr>
              <a:t>វ៉ានជាដើម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E7C9B56-9A77-4034-A881-D35704F8A5B3}"/>
              </a:ext>
            </a:extLst>
          </p:cNvPr>
          <p:cNvSpPr txBox="1"/>
          <p:nvPr/>
        </p:nvSpPr>
        <p:spPr>
          <a:xfrm>
            <a:off x="1642229" y="3293718"/>
            <a:ext cx="1305688" cy="190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00" dirty="0">
                <a:latin typeface="Khmer UI" panose="020B0502040204020203" pitchFamily="34" charset="0"/>
                <a:cs typeface="Khmer UI" panose="020B0502040204020203" pitchFamily="34" charset="0"/>
              </a:rPr>
              <a:t>ប៊ិចផ្សារ/កាត់ (higuchi)</a:t>
            </a:r>
            <a:endParaRPr kumimoji="1" lang="en-US" altLang="ja-JP" sz="1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D370F3-438F-4585-9D63-A6377928E3BC}"/>
              </a:ext>
            </a:extLst>
          </p:cNvPr>
          <p:cNvSpPr txBox="1"/>
          <p:nvPr/>
        </p:nvSpPr>
        <p:spPr>
          <a:xfrm>
            <a:off x="1642229" y="2511618"/>
            <a:ext cx="1305688" cy="710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00" dirty="0">
                <a:latin typeface="Khmer UI" panose="020B0502040204020203" pitchFamily="34" charset="0"/>
                <a:cs typeface="Khmer UI" panose="020B0502040204020203" pitchFamily="34" charset="0"/>
              </a:rPr>
              <a:t>ផ្នែកប៉ះរបស់ប៊ិចផ្សារ/កាត់ (higuchi) ផ្នែកប៉ះរបស់ជើងតំណបំពង់ទុយោ (housu)</a:t>
            </a:r>
            <a:endParaRPr kumimoji="1" lang="en-US" altLang="ja-JP" sz="1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6741429-4F3E-4A3A-A0AA-1505E7D44254}"/>
              </a:ext>
            </a:extLst>
          </p:cNvPr>
          <p:cNvSpPr txBox="1"/>
          <p:nvPr/>
        </p:nvSpPr>
        <p:spPr>
          <a:xfrm>
            <a:off x="1628579" y="4036761"/>
            <a:ext cx="1305688" cy="49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ផ្នែកភ្ជាប់របស់វ៉ាននិងគ្រឿងបន្លាស់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2F1ED6-24A3-4322-B897-457DC088A24E}"/>
              </a:ext>
            </a:extLst>
          </p:cNvPr>
          <p:cNvSpPr txBox="1"/>
          <p:nvPr/>
        </p:nvSpPr>
        <p:spPr>
          <a:xfrm>
            <a:off x="1654726" y="3796392"/>
            <a:ext cx="1305688" cy="19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ផ្នែកភ្ជាប់ប៊ិចផ្សារ/កាត់ (higuchi)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E5A128-A6FF-4317-883C-022FEBC0A20B}"/>
              </a:ext>
            </a:extLst>
          </p:cNvPr>
          <p:cNvSpPr txBox="1"/>
          <p:nvPr/>
        </p:nvSpPr>
        <p:spPr>
          <a:xfrm>
            <a:off x="1654726" y="3540567"/>
            <a:ext cx="918474" cy="19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>
                <a:latin typeface="Khmer UI" panose="020B0502040204020203" pitchFamily="34" charset="0"/>
                <a:cs typeface="Khmer UI" panose="020B0502040204020203" pitchFamily="34" charset="0"/>
              </a:rPr>
              <a:t>វ៉ាន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59AF93D-30C5-47E6-BF14-E3839528274E}"/>
              </a:ext>
            </a:extLst>
          </p:cNvPr>
          <p:cNvSpPr txBox="1"/>
          <p:nvPr/>
        </p:nvSpPr>
        <p:spPr>
          <a:xfrm>
            <a:off x="1642229" y="4670822"/>
            <a:ext cx="1305688" cy="28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>
                <a:latin typeface="Khmer UI" panose="020B0502040204020203" pitchFamily="34" charset="0"/>
                <a:cs typeface="Khmer UI" panose="020B0502040204020203" pitchFamily="34" charset="0"/>
              </a:rPr>
              <a:t>អណ្តាតភ្លើង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59E4B8-E843-45D7-A356-455606D2EC7B}"/>
              </a:ext>
            </a:extLst>
          </p:cNvPr>
          <p:cNvSpPr txBox="1"/>
          <p:nvPr/>
        </p:nvSpPr>
        <p:spPr>
          <a:xfrm>
            <a:off x="1642229" y="5082212"/>
            <a:ext cx="1242554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លំហូរនៃអុកស៊ីសែនសម្រាប់កាត់ (setudan sanso)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9D5A474-5C6B-4941-867F-7E4883B35A6F}"/>
              </a:ext>
            </a:extLst>
          </p:cNvPr>
          <p:cNvSpPr txBox="1"/>
          <p:nvPr/>
        </p:nvSpPr>
        <p:spPr>
          <a:xfrm>
            <a:off x="2994532" y="1778203"/>
            <a:ext cx="1597940" cy="417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តើមានបែកឬច្រែះស៊ីទេ?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86FA9C-651C-405E-94C3-2B66961D945F}"/>
              </a:ext>
            </a:extLst>
          </p:cNvPr>
          <p:cNvSpPr txBox="1"/>
          <p:nvPr/>
        </p:nvSpPr>
        <p:spPr>
          <a:xfrm>
            <a:off x="2994532" y="2261037"/>
            <a:ext cx="159794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តើមានបែកខូចឬប្តូរទ្រង់ទ្រាយទេ?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69E0A1-01B6-4926-90F8-76BD9CE4F553}"/>
              </a:ext>
            </a:extLst>
          </p:cNvPr>
          <p:cNvSpPr txBox="1"/>
          <p:nvPr/>
        </p:nvSpPr>
        <p:spPr>
          <a:xfrm>
            <a:off x="2994532" y="3298384"/>
            <a:ext cx="159794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តើមានការប្តូរទ្រង់ទ្រាយឬពុកខូចទេ?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F20D89-103A-4173-BAAB-1EA296DFA015}"/>
              </a:ext>
            </a:extLst>
          </p:cNvPr>
          <p:cNvSpPr txBox="1"/>
          <p:nvPr/>
        </p:nvSpPr>
        <p:spPr>
          <a:xfrm>
            <a:off x="2997748" y="2757939"/>
            <a:ext cx="1540000" cy="39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តើមានខូចខាតឬប្តូរទ្រង់ទ្រាយដែរឬទេ?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7712BE7-83C8-4723-885E-82F5E7B4B23E}"/>
              </a:ext>
            </a:extLst>
          </p:cNvPr>
          <p:cNvSpPr txBox="1"/>
          <p:nvPr/>
        </p:nvSpPr>
        <p:spPr>
          <a:xfrm>
            <a:off x="3001356" y="4146095"/>
            <a:ext cx="1540000" cy="34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តើមានការលេចធ្លាយខាងក្រៅទេ?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C9595E2-7826-4C35-910C-6250EB71024A}"/>
              </a:ext>
            </a:extLst>
          </p:cNvPr>
          <p:cNvSpPr txBox="1"/>
          <p:nvPr/>
        </p:nvSpPr>
        <p:spPr>
          <a:xfrm>
            <a:off x="3001356" y="3803216"/>
            <a:ext cx="154000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តើមានការធ្លាយឧស្ម័នទេ?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6EBE646-94D6-4D18-A007-76D4E72B31E6}"/>
              </a:ext>
            </a:extLst>
          </p:cNvPr>
          <p:cNvSpPr txBox="1"/>
          <p:nvPr/>
        </p:nvSpPr>
        <p:spPr>
          <a:xfrm>
            <a:off x="3004963" y="3553927"/>
            <a:ext cx="1532785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តើមានការលេចធ្លាយទ្រនាប់ទេ?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0950CF-8C8D-42DF-8422-720C9FD6C23C}"/>
              </a:ext>
            </a:extLst>
          </p:cNvPr>
          <p:cNvSpPr txBox="1"/>
          <p:nvPr/>
        </p:nvSpPr>
        <p:spPr>
          <a:xfrm>
            <a:off x="3013684" y="4577370"/>
            <a:ext cx="154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តើអាចលៃតម្រូវដោយរលូនទេ?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0CA084C-7FBC-4ADC-8333-D8DF8C243319}"/>
              </a:ext>
            </a:extLst>
          </p:cNvPr>
          <p:cNvSpPr txBox="1"/>
          <p:nvPr/>
        </p:nvSpPr>
        <p:spPr>
          <a:xfrm>
            <a:off x="3013684" y="5082213"/>
            <a:ext cx="154000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តើវាប្រក្រតីទេ?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6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92658" y="190330"/>
            <a:ext cx="7886700" cy="45992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2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លក្ខណៈពិសេសនៃការផ្សារឧស្ម័ន</a:t>
            </a:r>
            <a:endParaRPr kumimoji="1" lang="ja-JP" altLang="en-US" sz="24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92658" y="739373"/>
            <a:ext cx="3736980" cy="1890348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  <a:spcBef>
                <a:spcPts val="0"/>
              </a:spcBef>
            </a:pPr>
            <a:r>
              <a:rPr lang="km" sz="1600" b="1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គុណសម្បត្តិ</a:t>
            </a:r>
            <a:endParaRPr kumimoji="1" lang="en-US" altLang="ja-JP" sz="1600" b="1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・ឲ្យតែមានដប(ឬធុង) (bonbe)ឧស្ម័ន ទោះនៅទីណាក៏អាចធ្វើការងារបាន។</a:t>
            </a: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・អាចផ្សារបានដោយមិនប្រើធូបផ្សារ។</a:t>
            </a: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・មិនសូវកើតមានកម្ទេចធូលី (hyumu) ការខ្ទាតកម្ទេចលោហៈ(sputter) (supatta)ជាដើម។</a:t>
            </a:r>
            <a:endParaRPr lang="en-US" altLang="ja-JP" sz="16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9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87769" y="6375116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សៀវភៅសិក្សាទំព័រទី2/សៀវភៅសិក្សាជំនួយទំព័រ6</a:t>
            </a: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692658" y="2863660"/>
            <a:ext cx="7886700" cy="467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km" sz="2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លក្ខណៈពិសេសនៃការកាត់ដោយឧស្ម័ន (gasu setudan)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92658" y="3430098"/>
            <a:ext cx="3736980" cy="7914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km" sz="1600" b="1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គុណសម្បត្តិ</a:t>
            </a:r>
            <a:endParaRPr lang="en-US" altLang="ja-JP" sz="1600" b="1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85725" indent="-85725" rtl="0">
              <a:spcBef>
                <a:spcPts val="0"/>
              </a:spcBef>
              <a:buNone/>
            </a:pPr>
            <a:r>
              <a:rPr lang="km" sz="16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・ទោះកម្រាស់ក្រាស់ក៏អាចកាត់បាន។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t>3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4429638" y="739372"/>
            <a:ext cx="4149720" cy="18903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10000"/>
              </a:lnSpc>
              <a:spcBef>
                <a:spcPts val="0"/>
              </a:spcBef>
            </a:pPr>
            <a:r>
              <a:rPr lang="km" sz="1200" b="1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គុណវិបត្តិ</a:t>
            </a:r>
            <a:endParaRPr lang="en-US" altLang="ja-JP" sz="1200" b="1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・សីតុណ្ហភាពប្រភពកម្តៅគឺទាប។</a:t>
            </a: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・រយៈពេលដុតកម្តៅរហូតដល់លោហៈរលាយគឺយូរ។</a:t>
            </a: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・វាពិបាកក្នុងការដុតកម្តៅខ្លាំងជ្រុលជុំវិញផ្នែកដែលត្រូវផ្សារ។</a:t>
            </a: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・មានការប្រែប្រួលរាងខ្លាំង។</a:t>
            </a: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・ផ្នែករងកម្តៅមានបរិវេណធំ។</a:t>
            </a:r>
          </a:p>
          <a:p>
            <a:pPr marL="180975" indent="0" rt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・មិនសក្តិសមនឹងការផ្សារលោហៈប្រភេទខុសគ្នាឬកម្រាស់ក្រាស់។</a:t>
            </a:r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4429638" y="3430097"/>
            <a:ext cx="4149720" cy="7914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km" sz="1600" b="1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គុណវិបត្តិ</a:t>
            </a:r>
            <a:endParaRPr lang="en-US" altLang="ja-JP" sz="1600" b="1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180975" indent="0" rtl="0">
              <a:spcBef>
                <a:spcPts val="0"/>
              </a:spcBef>
              <a:buNone/>
            </a:pPr>
            <a:r>
              <a:rPr lang="km" sz="16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・អាចកាត់បានតែវត្ថុធាតុដើមជាដើមដែលជាប្រភេទដែក</a:t>
            </a:r>
            <a:endParaRPr lang="en-US" altLang="ja-JP" sz="16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1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ការត្រួតពិនិត្យឧបករណ៍ប្រើប្រាស់ក្នុងការផ្សារឧស្ម័ន (3) ការត្រួតពិនិត្យនាឡិកាសម្ពាធ (aturyoku chousei ki)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89868" y="6444477"/>
            <a:ext cx="370140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សៀវភៅសិក្សាទំព័រទី54,55 /សៀវភៅសិក្សាជំនួយទំព័រ40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283" y="935391"/>
            <a:ext cx="4765067" cy="509251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935391"/>
            <a:ext cx="3037741" cy="31180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79C092-A3C7-42EB-8A1F-37767E8A0D61}"/>
              </a:ext>
            </a:extLst>
          </p:cNvPr>
          <p:cNvSpPr txBox="1"/>
          <p:nvPr/>
        </p:nvSpPr>
        <p:spPr>
          <a:xfrm>
            <a:off x="726156" y="1009893"/>
            <a:ext cx="1078080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baseline="-25000" dirty="0">
                <a:solidFill>
                  <a:schemeClr val="accent5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ប្រដាប់​វាស់សម្ពាធខាងសម្ពាធ​ទាប</a:t>
            </a:r>
            <a:endParaRPr kumimoji="1" lang="en-US" altLang="ja-JP" sz="1200" baseline="-25000" dirty="0">
              <a:solidFill>
                <a:schemeClr val="accent5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CF3A6D-180F-4DA2-A9E2-7B2DCA5D66A4}"/>
              </a:ext>
            </a:extLst>
          </p:cNvPr>
          <p:cNvSpPr txBox="1"/>
          <p:nvPr/>
        </p:nvSpPr>
        <p:spPr>
          <a:xfrm>
            <a:off x="2492033" y="1080858"/>
            <a:ext cx="1078080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baseline="-25000" dirty="0">
                <a:solidFill>
                  <a:schemeClr val="accent5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ប្រដាប់​វាស់សម្ពាធខាងសម្ពាធខ្ពស់</a:t>
            </a:r>
            <a:endParaRPr kumimoji="1" lang="en-US" altLang="ja-JP" sz="1200" baseline="-25000" dirty="0">
              <a:solidFill>
                <a:schemeClr val="accent5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D4C566-6D5D-4121-A152-F8825DEC5857}"/>
              </a:ext>
            </a:extLst>
          </p:cNvPr>
          <p:cNvSpPr txBox="1"/>
          <p:nvPr/>
        </p:nvSpPr>
        <p:spPr>
          <a:xfrm>
            <a:off x="726156" y="2375885"/>
            <a:ext cx="830447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baseline="-25000" dirty="0">
                <a:solidFill>
                  <a:schemeClr val="accent5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តំណច្រកចេញ</a:t>
            </a:r>
            <a:endParaRPr kumimoji="1" lang="en-US" altLang="ja-JP" sz="1200" baseline="-25000" dirty="0">
              <a:solidFill>
                <a:schemeClr val="accent5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6644DF-2866-4B39-B4B1-BF4390C80DF5}"/>
              </a:ext>
            </a:extLst>
          </p:cNvPr>
          <p:cNvSpPr txBox="1"/>
          <p:nvPr/>
        </p:nvSpPr>
        <p:spPr>
          <a:xfrm>
            <a:off x="2762384" y="2417463"/>
            <a:ext cx="751702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baseline="-25000" dirty="0">
                <a:solidFill>
                  <a:schemeClr val="accent5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តំណច្រកចូល</a:t>
            </a:r>
            <a:endParaRPr kumimoji="1" lang="en-US" altLang="ja-JP" sz="1200" baseline="-25000" dirty="0">
              <a:solidFill>
                <a:schemeClr val="accent5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04B742E-6149-46ED-B886-67BC37F40FD8}"/>
              </a:ext>
            </a:extLst>
          </p:cNvPr>
          <p:cNvSpPr txBox="1"/>
          <p:nvPr/>
        </p:nvSpPr>
        <p:spPr>
          <a:xfrm>
            <a:off x="1265197" y="3481650"/>
            <a:ext cx="775144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baseline="-25000" dirty="0">
                <a:solidFill>
                  <a:schemeClr val="accent5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វីសចុច</a:t>
            </a:r>
            <a:endParaRPr kumimoji="1" lang="en-US" altLang="ja-JP" sz="1200" baseline="-25000" dirty="0">
              <a:solidFill>
                <a:schemeClr val="accent5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D52DF0-47E8-4A3E-AC38-039F69246841}"/>
              </a:ext>
            </a:extLst>
          </p:cNvPr>
          <p:cNvSpPr txBox="1"/>
          <p:nvPr/>
        </p:nvSpPr>
        <p:spPr>
          <a:xfrm>
            <a:off x="2316408" y="3492585"/>
            <a:ext cx="617861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baseline="-25000" dirty="0">
                <a:solidFill>
                  <a:schemeClr val="accent5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ក្បាលឡោស៊ី</a:t>
            </a:r>
            <a:endParaRPr kumimoji="1" lang="en-US" altLang="ja-JP" sz="1200" baseline="-25000" dirty="0">
              <a:solidFill>
                <a:schemeClr val="accent5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D4E6D2-4DAC-4141-9D35-1FA523B5A20B}"/>
              </a:ext>
            </a:extLst>
          </p:cNvPr>
          <p:cNvSpPr txBox="1"/>
          <p:nvPr/>
        </p:nvSpPr>
        <p:spPr>
          <a:xfrm>
            <a:off x="967962" y="3760928"/>
            <a:ext cx="2188144" cy="25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baseline="-25000" dirty="0">
                <a:latin typeface="Khmer UI" panose="020B0502040204020203" pitchFamily="34" charset="0"/>
                <a:cs typeface="Khmer UI" panose="020B0502040204020203" pitchFamily="34" charset="0"/>
              </a:rPr>
              <a:t>រូបទី1-40： ឈ្មោះផ្នែកនីមួយៗនៃនាឡិកាសម្ពាធ (aturyoku chousei ki)</a:t>
            </a:r>
            <a:endParaRPr kumimoji="1" lang="en-US" altLang="ja-JP" sz="1200" baseline="-25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2E22DE2-8D39-48F9-9675-98D06D1AE213}"/>
              </a:ext>
            </a:extLst>
          </p:cNvPr>
          <p:cNvSpPr txBox="1"/>
          <p:nvPr/>
        </p:nvSpPr>
        <p:spPr>
          <a:xfrm>
            <a:off x="4389933" y="967857"/>
            <a:ext cx="3710127" cy="12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តារាងទី1-19： ចំណុចត្រូវត្រួតពិនិត្យ(ឧទាហរណ៍)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2FC091-CF7F-4C9B-9FC7-8A5E35CB4C85}"/>
              </a:ext>
            </a:extLst>
          </p:cNvPr>
          <p:cNvSpPr txBox="1"/>
          <p:nvPr/>
        </p:nvSpPr>
        <p:spPr>
          <a:xfrm>
            <a:off x="3873554" y="1240079"/>
            <a:ext cx="596507" cy="246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ចំណុចត្រូវត្រួតពិនិត្យ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AA2F30-E0DD-40A1-AF1A-2436240FC1C6}"/>
              </a:ext>
            </a:extLst>
          </p:cNvPr>
          <p:cNvSpPr txBox="1"/>
          <p:nvPr/>
        </p:nvSpPr>
        <p:spPr>
          <a:xfrm>
            <a:off x="3850065" y="2128488"/>
            <a:ext cx="539868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>
                <a:latin typeface="Khmer UI" panose="020B0502040204020203" pitchFamily="34" charset="0"/>
                <a:cs typeface="Khmer UI" panose="020B0502040204020203" pitchFamily="34" charset="0"/>
              </a:rPr>
              <a:t>ការត្រួតពិនិត្យមើលពីក្រៅ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8D86C7-DB20-4D4A-B9CD-EC0E236CFD56}"/>
              </a:ext>
            </a:extLst>
          </p:cNvPr>
          <p:cNvSpPr txBox="1"/>
          <p:nvPr/>
        </p:nvSpPr>
        <p:spPr>
          <a:xfrm>
            <a:off x="3857878" y="3794104"/>
            <a:ext cx="539868" cy="46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ការត្រួតពិនិត្យការលេចធ្លាយ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B68323-5112-4493-BAE3-EFA89C5D0908}"/>
              </a:ext>
            </a:extLst>
          </p:cNvPr>
          <p:cNvSpPr txBox="1"/>
          <p:nvPr/>
        </p:nvSpPr>
        <p:spPr>
          <a:xfrm>
            <a:off x="3857878" y="5085696"/>
            <a:ext cx="631990" cy="3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ការផ្ទៀងផ្ទាត់ចន្លោះកម្រិតសម្ពាធលក្ខណៈបច្ចេកទេស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551A265-CE6F-445B-BCE3-BDF8BC9DB854}"/>
              </a:ext>
            </a:extLst>
          </p:cNvPr>
          <p:cNvSpPr txBox="1"/>
          <p:nvPr/>
        </p:nvSpPr>
        <p:spPr>
          <a:xfrm>
            <a:off x="4566536" y="1547794"/>
            <a:ext cx="1302636" cy="13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>
                <a:latin typeface="Khmer UI" panose="020B0502040204020203" pitchFamily="34" charset="0"/>
                <a:cs typeface="Khmer UI" panose="020B0502040204020203" pitchFamily="34" charset="0"/>
              </a:rPr>
              <a:t>តួ គម្រប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5B4AD55-DBFA-439A-B594-52D3D8E95119}"/>
              </a:ext>
            </a:extLst>
          </p:cNvPr>
          <p:cNvSpPr txBox="1"/>
          <p:nvPr/>
        </p:nvSpPr>
        <p:spPr>
          <a:xfrm>
            <a:off x="4652935" y="1231288"/>
            <a:ext cx="1156637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900">
                <a:latin typeface="Khmer UI" panose="020B0502040204020203" pitchFamily="34" charset="0"/>
                <a:cs typeface="Khmer UI" panose="020B0502040204020203" pitchFamily="34" charset="0"/>
              </a:rPr>
              <a:t>កន្លែងត្រូវត្រួតពិនិត្យ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208FFF6-761E-48D2-B8FD-28001920FC85}"/>
              </a:ext>
            </a:extLst>
          </p:cNvPr>
          <p:cNvSpPr txBox="1"/>
          <p:nvPr/>
        </p:nvSpPr>
        <p:spPr>
          <a:xfrm>
            <a:off x="6204826" y="1243387"/>
            <a:ext cx="874063" cy="246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ខ្លឹមសារនៃការត្រួតពិនិត្យ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FCE381D-9446-4F98-8F8B-C0987B34F6E6}"/>
              </a:ext>
            </a:extLst>
          </p:cNvPr>
          <p:cNvSpPr txBox="1"/>
          <p:nvPr/>
        </p:nvSpPr>
        <p:spPr>
          <a:xfrm>
            <a:off x="7386446" y="1149035"/>
            <a:ext cx="494726" cy="312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600" dirty="0">
                <a:latin typeface="Khmer UI" panose="020B0502040204020203" pitchFamily="34" charset="0"/>
                <a:cs typeface="Khmer UI" panose="020B0502040204020203" pitchFamily="34" charset="0"/>
              </a:rPr>
              <a:t>ការត្រួតពិនិត្យប្រចាំថ្ងៃ (nichijou tenken)</a:t>
            </a:r>
            <a:endParaRPr kumimoji="1" lang="en-US" altLang="ja-JP" sz="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6F31F94-5B19-49FD-ACEA-2CF58D9D245D}"/>
              </a:ext>
            </a:extLst>
          </p:cNvPr>
          <p:cNvSpPr txBox="1"/>
          <p:nvPr/>
        </p:nvSpPr>
        <p:spPr>
          <a:xfrm>
            <a:off x="7923118" y="1157200"/>
            <a:ext cx="494726" cy="334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ការត្រួតពិនិត្យទៀងទាត់រៀងរាល់ខែ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090CAE2-2843-4E1C-8805-F2599A733C82}"/>
              </a:ext>
            </a:extLst>
          </p:cNvPr>
          <p:cNvSpPr txBox="1"/>
          <p:nvPr/>
        </p:nvSpPr>
        <p:spPr>
          <a:xfrm>
            <a:off x="4566536" y="2145439"/>
            <a:ext cx="1302636" cy="33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ផ្នែកភ្ជាប់រវាងតំណច្រកចូលនិងវ៉ានដប និងវីស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4991257-5BF8-4561-A8C3-BDC88A739F00}"/>
              </a:ext>
            </a:extLst>
          </p:cNvPr>
          <p:cNvSpPr txBox="1"/>
          <p:nvPr/>
        </p:nvSpPr>
        <p:spPr>
          <a:xfrm>
            <a:off x="4566536" y="2908149"/>
            <a:ext cx="1302636" cy="71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90488" indent="-90488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① ផ្នែកមួលវីសចូលនៃតំណច្រកចូល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90488" indent="-90488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② ផ្នែកមួលវីសចូលនៃប្រដាប់​វាស់សម្ពាធនៃសម្ពាធខ្ពស់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90488" indent="-90488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③ ផ្នែកមួលវីសចូលនៃគម្របខាងក្រោយ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18D64-AC14-40AA-B144-555B3AB5F9DD}"/>
              </a:ext>
            </a:extLst>
          </p:cNvPr>
          <p:cNvSpPr txBox="1"/>
          <p:nvPr/>
        </p:nvSpPr>
        <p:spPr>
          <a:xfrm>
            <a:off x="4566535" y="2517758"/>
            <a:ext cx="1271634" cy="16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​ប្រអប់នៃប្រដាប់​វាស់សម្ពាធ​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801DCF-12A3-4567-82C5-36BC12CB28EB}"/>
              </a:ext>
            </a:extLst>
          </p:cNvPr>
          <p:cNvSpPr txBox="1"/>
          <p:nvPr/>
        </p:nvSpPr>
        <p:spPr>
          <a:xfrm>
            <a:off x="4566535" y="5018518"/>
            <a:ext cx="2700817" cy="336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តើអាចបើកឧស្ម័នហើយបញ្ជាដៃលៃតម្រូវសម្ពាធ (aturyoku chousei handoru)ដើម្បីកំណត់រហូតដល់សម្ពាធអតិបរមាដោយប្រក្រតីដែរឬទេ ?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57BA31-BB02-49B2-B022-F43800ECED7B}"/>
              </a:ext>
            </a:extLst>
          </p:cNvPr>
          <p:cNvSpPr txBox="1"/>
          <p:nvPr/>
        </p:nvSpPr>
        <p:spPr>
          <a:xfrm>
            <a:off x="4555621" y="4064069"/>
            <a:ext cx="1313551" cy="90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90488" indent="-90488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④ តួ និងផ្នែកមួលវីសចូលនៃគម្រប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90488" indent="-90488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⑤ ផ្នែកមួលវីសចូលនៃប្រដាប់​វាស់សម្ពាធនៃសម្ពាធ​ទាប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90488" indent="-90488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⑥ ផ្នែកមួលវីសចូលនៃតំណច្រកចេញ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90488" indent="-90488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⑦ ផ្នែកវ៉ានសុវត្ថិភាព 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A3ECC70-4DF0-4D9B-AFF9-BF690602150E}"/>
              </a:ext>
            </a:extLst>
          </p:cNvPr>
          <p:cNvSpPr txBox="1"/>
          <p:nvPr/>
        </p:nvSpPr>
        <p:spPr>
          <a:xfrm>
            <a:off x="4559536" y="3775085"/>
            <a:ext cx="984014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ច្រកចេញ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09897AE-EC0C-41DC-A4F2-0FA5811F9CFF}"/>
              </a:ext>
            </a:extLst>
          </p:cNvPr>
          <p:cNvSpPr txBox="1"/>
          <p:nvPr/>
        </p:nvSpPr>
        <p:spPr>
          <a:xfrm>
            <a:off x="5908085" y="1547079"/>
            <a:ext cx="1406439" cy="16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>
                <a:latin typeface="Khmer UI" panose="020B0502040204020203" pitchFamily="34" charset="0"/>
                <a:cs typeface="Khmer UI" panose="020B0502040204020203" pitchFamily="34" charset="0"/>
              </a:rPr>
              <a:t>តើមានបែកឬច្រែះស៊ីទេ?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553270A-9F60-453C-B4B4-57A611D16C28}"/>
              </a:ext>
            </a:extLst>
          </p:cNvPr>
          <p:cNvSpPr txBox="1"/>
          <p:nvPr/>
        </p:nvSpPr>
        <p:spPr>
          <a:xfrm>
            <a:off x="5909418" y="1772541"/>
            <a:ext cx="1406439" cy="281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តើមានបែកខូចឬប្តូរទ្រង់ទ្រាយទេ?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9B602CB-5745-47F3-AD6E-FB4B6029D4B0}"/>
              </a:ext>
            </a:extLst>
          </p:cNvPr>
          <p:cNvSpPr txBox="1"/>
          <p:nvPr/>
        </p:nvSpPr>
        <p:spPr>
          <a:xfrm>
            <a:off x="5908083" y="2903105"/>
            <a:ext cx="1406439" cy="70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ផ្គត់ផ្គង់ឧស្ម័នក្នុងសភាពដែលបន្ធូរដៃលៃតម្រូវសម្ពាធ (aturyoku chousei handoru) ហើយផ្ទៀងផ្ទាត់ដោយប្រើទឹកសាប៊ូថាតើមានការធ្លាយឧស្ម័នទេ?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1C4103D-A06B-494F-A414-1E8C2CD5C75D}"/>
              </a:ext>
            </a:extLst>
          </p:cNvPr>
          <p:cNvSpPr txBox="1"/>
          <p:nvPr/>
        </p:nvSpPr>
        <p:spPr>
          <a:xfrm>
            <a:off x="5908085" y="2145439"/>
            <a:ext cx="1406439" cy="3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តើមានការខូចខាត ប្តូរទ្រង់ទ្រាយ ភាពរាងស្អិតជាដើម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BFEE00D-4FAD-4F43-A79B-F310AA10ED91}"/>
              </a:ext>
            </a:extLst>
          </p:cNvPr>
          <p:cNvSpPr txBox="1"/>
          <p:nvPr/>
        </p:nvSpPr>
        <p:spPr>
          <a:xfrm>
            <a:off x="5908655" y="3682557"/>
            <a:ext cx="1358697" cy="307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តើមានការធ្លាយឧស្ម័ន(ហូរចេញ)ទេ?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8BFA0B9-CD63-482E-865F-9E1278999573}"/>
              </a:ext>
            </a:extLst>
          </p:cNvPr>
          <p:cNvSpPr txBox="1"/>
          <p:nvPr/>
        </p:nvSpPr>
        <p:spPr>
          <a:xfrm>
            <a:off x="5911495" y="4152048"/>
            <a:ext cx="1358696" cy="79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កំណត់ជាសម្ពាធប្រើប្រាស់ក្នុងសភាពដែលបិទច្រកចេញ ហើយផ្ទៀងផ្ទាត់ដោយទឹកសាប៊ូថាតើមានការធ្លាយឧស្ម័នទេ?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B13DA4-5578-4CB7-9F3B-A86CDEC400E3}"/>
              </a:ext>
            </a:extLst>
          </p:cNvPr>
          <p:cNvSpPr txBox="1"/>
          <p:nvPr/>
        </p:nvSpPr>
        <p:spPr>
          <a:xfrm>
            <a:off x="3850065" y="5600759"/>
            <a:ext cx="619996" cy="32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ការផ្ទៀងផ្ទាត់ពីការធ្លាក់ចុះសម្ពាធ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5734ABC-ED43-4FE5-B5F1-E44C8E5363FA}"/>
              </a:ext>
            </a:extLst>
          </p:cNvPr>
          <p:cNvSpPr txBox="1"/>
          <p:nvPr/>
        </p:nvSpPr>
        <p:spPr>
          <a:xfrm>
            <a:off x="4566536" y="1746341"/>
            <a:ext cx="1302636" cy="3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តំណច្រកចូល តំណច្រកចេញ ប្រដាប់​វាស់សម្ពាធ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95EFF2D-2715-4189-ABD9-5E4DD9514886}"/>
              </a:ext>
            </a:extLst>
          </p:cNvPr>
          <p:cNvSpPr txBox="1"/>
          <p:nvPr/>
        </p:nvSpPr>
        <p:spPr>
          <a:xfrm>
            <a:off x="4566536" y="2708662"/>
            <a:ext cx="1170926" cy="16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ទីតាំងទ្រនិច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6A16910-B74B-41A8-8E0B-84727D7D26EE}"/>
              </a:ext>
            </a:extLst>
          </p:cNvPr>
          <p:cNvSpPr txBox="1"/>
          <p:nvPr/>
        </p:nvSpPr>
        <p:spPr>
          <a:xfrm>
            <a:off x="4566536" y="5383877"/>
            <a:ext cx="2700816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តើមានការធ្លាយឧស្ម័នចេញពីច្រកបញ្ចេញនៃវ៉ានសុវត្ថិភាពទេ?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481A9B3-A2A1-41DA-9E6E-0824236C0E63}"/>
              </a:ext>
            </a:extLst>
          </p:cNvPr>
          <p:cNvSpPr txBox="1"/>
          <p:nvPr/>
        </p:nvSpPr>
        <p:spPr>
          <a:xfrm>
            <a:off x="4566535" y="5599384"/>
            <a:ext cx="2747988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ពេលបង្ហូរឧស្ម័នក្នុងសភាពកំពុងប្រើ តើប្រដាប់​វាស់សម្ពាធនៃសម្ពាធខ្ពស់មានការធ្លាក់ចុះទេ?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81D47C3-002D-4F5A-B154-70F6B3A39B11}"/>
              </a:ext>
            </a:extLst>
          </p:cNvPr>
          <p:cNvSpPr txBox="1"/>
          <p:nvPr/>
        </p:nvSpPr>
        <p:spPr>
          <a:xfrm>
            <a:off x="5908085" y="2521578"/>
            <a:ext cx="1359267" cy="14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តើមានប្តូរទ្រង់ទ្រាយទេ?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CE9524C-914D-49CE-90FD-BD03DD77FF27}"/>
              </a:ext>
            </a:extLst>
          </p:cNvPr>
          <p:cNvSpPr txBox="1"/>
          <p:nvPr/>
        </p:nvSpPr>
        <p:spPr>
          <a:xfrm>
            <a:off x="5908084" y="2726378"/>
            <a:ext cx="1406439" cy="12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តើវាត្រឡប់ទៅចំណុចសូន្យទេ?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40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 rtlCol="0">
            <a:normAutofit fontScale="90000"/>
          </a:bodyPr>
          <a:lstStyle/>
          <a:p>
            <a:pPr rtl="0"/>
            <a:r>
              <a:rPr lang="km" sz="3200" dirty="0">
                <a:latin typeface="Khmer UI bold" panose="020B0702040204020203" pitchFamily="34" charset="0"/>
                <a:ea typeface="+mn-ea"/>
                <a:cs typeface="Khmer UI bold" panose="020B0702040204020203" pitchFamily="34" charset="0"/>
              </a:rPr>
              <a:t>ជំពូកទី2 ចំណេះដឹងមូលដ្ឋានអំពីឧស្ម័នដែលអាចឆេះនិងអុកស៊ីសែន​ (sanso)</a:t>
            </a:r>
            <a:endParaRPr kumimoji="1" lang="ja-JP" altLang="en-US" sz="3200" dirty="0">
              <a:latin typeface="Khmer UI bold" panose="020B0702040204020203" pitchFamily="34" charset="0"/>
              <a:ea typeface="+mn-ea"/>
              <a:cs typeface="Khmer UI bold" panose="020B07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47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ភាពគ្រោះថ្នាក់​របស់អុកស៊ីសែន​ (sanso)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8165" y="6456715"/>
            <a:ext cx="338405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សៀវភៅសិក្សាទំព័រទី57/សៀវភៅសិក្សាជំនួយទំព័រ42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992921"/>
            <a:ext cx="7886700" cy="12930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・អុកស៊ីសែន​ (sanso)ដែលមានកំហាប់ខ្ពស់គឺមានគ្រោះថ្នាក់យ៉ាងខ្លាំង ហើយទន្ទឹមគ្នានេះ វាក៏ជាសារធាតុដែលមានផលប៉ះពាល់ដល់រាងកាយមនុស្សផងដែរ </a:t>
            </a:r>
            <a:endParaRPr lang="en-US" altLang="ja-JP" sz="16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・បើកំហាប់ទាប វានឹងផ្តល់ឥទ្ធិពលអាក្រក់ធ្ងន់ធ្ងរដល់សុខភាពមនុស្ស។</a:t>
            </a:r>
            <a:endParaRPr lang="en-US" altLang="ja-JP" sz="16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・សីតុណ្ហភាពចំហេះពេលឆេះនៅក្នុងអុកស៊ីសែន​ (sanso)  ខ្ពស់ជាងពេលឆេះនៅក្នុងខ្យល់។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431656"/>
            <a:ext cx="6044040" cy="169824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B35A58-695A-463F-A881-2450FA33159D}"/>
              </a:ext>
            </a:extLst>
          </p:cNvPr>
          <p:cNvSpPr txBox="1"/>
          <p:nvPr/>
        </p:nvSpPr>
        <p:spPr>
          <a:xfrm>
            <a:off x="1092200" y="2462868"/>
            <a:ext cx="3400055" cy="25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តារាងទី2-1：សីតុណ្ហភាពបញ្ឆេះរបស់សារធាតុ</a:t>
            </a:r>
            <a:endParaRPr kumimoji="1" lang="en-US" altLang="ja-JP" sz="14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373AEA-9A4B-437D-8A34-047BA9D5580C}"/>
              </a:ext>
            </a:extLst>
          </p:cNvPr>
          <p:cNvSpPr txBox="1"/>
          <p:nvPr/>
        </p:nvSpPr>
        <p:spPr>
          <a:xfrm>
            <a:off x="805190" y="3154791"/>
            <a:ext cx="851837" cy="25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ក្នុងខ្យល់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3CA668-F37E-4822-90EC-F62461D4C2C2}"/>
              </a:ext>
            </a:extLst>
          </p:cNvPr>
          <p:cNvSpPr txBox="1"/>
          <p:nvPr/>
        </p:nvSpPr>
        <p:spPr>
          <a:xfrm>
            <a:off x="778608" y="3468976"/>
            <a:ext cx="905000" cy="268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ក្នុងអុកស៊ីសែន​ (sanso)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A4A3C6-36F5-468E-AA5F-ADB2F4BF5256}"/>
              </a:ext>
            </a:extLst>
          </p:cNvPr>
          <p:cNvSpPr txBox="1"/>
          <p:nvPr/>
        </p:nvSpPr>
        <p:spPr>
          <a:xfrm>
            <a:off x="1745748" y="2822088"/>
            <a:ext cx="907075" cy="25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km" sz="1600" dirty="0">
                <a:latin typeface="Khmer UI" panose="020B0502040204020203" pitchFamily="34" charset="0"/>
                <a:cs typeface="Khmer UI" panose="020B0502040204020203" pitchFamily="34" charset="0"/>
              </a:rPr>
              <a:t>សាំង</a:t>
            </a:r>
            <a:endParaRPr kumimoji="1" lang="en-US" altLang="ja-JP" sz="1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2F3E0F-EB49-414C-8214-6C90F0B904C7}"/>
              </a:ext>
            </a:extLst>
          </p:cNvPr>
          <p:cNvSpPr txBox="1"/>
          <p:nvPr/>
        </p:nvSpPr>
        <p:spPr>
          <a:xfrm>
            <a:off x="2762250" y="2813001"/>
            <a:ext cx="831849" cy="25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ប្រេងកាត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588BAE-89CD-4857-9A9A-9CCB84BF7C48}"/>
              </a:ext>
            </a:extLst>
          </p:cNvPr>
          <p:cNvSpPr txBox="1"/>
          <p:nvPr/>
        </p:nvSpPr>
        <p:spPr>
          <a:xfrm>
            <a:off x="3703527" y="2809125"/>
            <a:ext cx="788728" cy="25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ប្រេងធ្ងន់(heavy oil)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72CCF9-A6E6-43B1-BD04-BAADE413FB80}"/>
              </a:ext>
            </a:extLst>
          </p:cNvPr>
          <p:cNvSpPr txBox="1"/>
          <p:nvPr/>
        </p:nvSpPr>
        <p:spPr>
          <a:xfrm>
            <a:off x="4858574" y="2833621"/>
            <a:ext cx="482599" cy="25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អាចម៍រណារ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608FC8-24BD-4C34-AD49-AEEC967B4DBE}"/>
              </a:ext>
            </a:extLst>
          </p:cNvPr>
          <p:cNvSpPr txBox="1"/>
          <p:nvPr/>
        </p:nvSpPr>
        <p:spPr>
          <a:xfrm>
            <a:off x="5820467" y="2824513"/>
            <a:ext cx="482599" cy="25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អ៊ីដ្រូសែន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2E9C8D-13DC-4CEE-B565-F122D668D485}"/>
              </a:ext>
            </a:extLst>
          </p:cNvPr>
          <p:cNvSpPr txBox="1"/>
          <p:nvPr/>
        </p:nvSpPr>
        <p:spPr>
          <a:xfrm>
            <a:off x="1190228" y="3880238"/>
            <a:ext cx="4907543" cy="1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ប្រភព ： កុហ្កាគុ </a:t>
            </a:r>
            <a:r>
              <a:rPr lang="km" sz="800" b="0" i="0" dirty="0">
                <a:solidFill>
                  <a:srgbClr val="000000"/>
                </a:solidFill>
                <a:effectLst/>
                <a:latin typeface="Khmer UI" panose="020B0502040204020203" pitchFamily="34" charset="0"/>
                <a:cs typeface="Khmer UI" panose="020B0502040204020203" pitchFamily="34" charset="0"/>
              </a:rPr>
              <a:t>កុម៉ាមិយ៉ា "ភាពគ្រោះថ្នាក់​របស់អុកស៊ីសែន​ (sanso) និងវិធានការបង្ការគ្រោះមហន្តរាយ" (កម្មសិទ្ធិវិទ្យាស្ថានស្រាវជ្រាវសុវត្ថិភាពឧស្សាហកម្ម ឆ្នាំ1961)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64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ឧស្ម័នដែលអាចឆេះ (1) ធាតុទាំង3នៃចំហេះ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45765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សៀវភៅសិក្សាទំព័រទី60/សៀវភៅសិក្សាជំនួយទំព័រ44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20298"/>
            <a:ext cx="7886700" cy="18050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[ធាតុទាំង3នៃចំហេះ]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・វត្ថុអាចឆេះ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・អុកស៊ីសែន​ (sanso)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・ប្រភពបញ្ឆេះ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ក្នុងចំណោមធាតុទាំង3នៃចំហេះ បើគ្មានមួយ ជាគោលការណ៍ការផ្ទុះក៏មិនកើតឡើងដែរ។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58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ឧស្ម័នដែលអាចឆេះ (2) កម្រិតទាបបំផុតដើម្បីផ្ទុះ (bakuhatu kagen kai) និងកម្រិតខ្ពស់បំផុតដើម្បីផ្ទុះ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45765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សៀវភៅសិក្សាទំព័រទី60/សៀវភៅសិក្សាជំនួយទំព័រ44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20298"/>
            <a:ext cx="7886700" cy="13779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[កម្រិតទាបបំផុតដើម្បីផ្ទុះ (bakuhatu kagen kai) និងកម្រិតខ្ពស់បំផុតដើម្បីផ្ទុះ]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ប្រសិនបើឧស្ម័នដែលអាចឆេះលេចធ្លាយទៅក្នុងខ្យល់ វានឹងមិនផ្ទុះទេបើមិនឈានដល់ចន្លោះកម្រិតកំហាប់ជាក់លាក់មួយ។ ចន្លោះកម្រិតនេះត្រូវបានហៅថាចន្លោះកម្រិតចំហេះ(ការផ្ទុះ)ជាដើម។ ឧស្ម័នដែលកម្រិតទាបបំផុតដើម្បីផ្ទុះគឺទាប បើវាលេចធ្លាយ នោះគ្រាន់តែមានបរិមាណបន្តិចប៉ុណ្ណោះ វានឹងឈានដល់ចន្លោះកម្រិតផ្ទុះ ហេតុនេះគឺអាចនិយាយបានថាវាមានគ្រោះថ្នាក់ជាង។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73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ទិដ្ឋភាពទូទៅនៃឧស្ម័នដែលអាចឆេះ (3) ល្បឿនចំហេះ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94" y="6444477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សៀវភៅសិក្សាទំព័រទី62/សៀវភៅសិក្សាជំនួយទំព័រ45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20520"/>
            <a:ext cx="4158848" cy="536257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443441" y="6181396"/>
            <a:ext cx="2514309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km" sz="9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(ផ្តល់ដោយក្រុមហ៊ុនកុអ៊ិកិសាន់សុកូង្យ៉ូ)</a:t>
            </a:r>
            <a:endParaRPr kumimoji="1" lang="ja-JP" altLang="en-US" sz="9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653213-1908-4B35-8BC2-E59D4BD94B49}"/>
              </a:ext>
            </a:extLst>
          </p:cNvPr>
          <p:cNvSpPr txBox="1"/>
          <p:nvPr/>
        </p:nvSpPr>
        <p:spPr>
          <a:xfrm>
            <a:off x="845509" y="6075977"/>
            <a:ext cx="3023444" cy="131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រូបទី2-1：ការបង្កើតផ្ទៃអណ្តាតភ្លើង(ផ្នែកកណ្តាលពណ៌សនៃអណ្តាតភ្លើង)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95646D-B383-4078-A237-E42C45AD54BF}"/>
              </a:ext>
            </a:extLst>
          </p:cNvPr>
          <p:cNvSpPr txBox="1"/>
          <p:nvPr/>
        </p:nvSpPr>
        <p:spPr>
          <a:xfrm>
            <a:off x="917562" y="1090326"/>
            <a:ext cx="1217035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900" b="0" i="0" u="none" strike="noStrike" cap="none" dirty="0">
                <a:solidFill>
                  <a:srgbClr val="000000"/>
                </a:solidFill>
                <a:latin typeface="Khmer UI" panose="020B0502040204020203" pitchFamily="34" charset="0"/>
                <a:ea typeface="Arial"/>
                <a:cs typeface="Khmer UI" panose="020B0502040204020203" pitchFamily="34" charset="0"/>
                <a:sym typeface="Arial"/>
              </a:rPr>
              <a:t>ល្បឿនចំហេះ</a:t>
            </a:r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ឧស្ម័ន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02591D-0923-4F61-AD06-6AE5334576C3}"/>
              </a:ext>
            </a:extLst>
          </p:cNvPr>
          <p:cNvSpPr txBox="1"/>
          <p:nvPr/>
        </p:nvSpPr>
        <p:spPr>
          <a:xfrm>
            <a:off x="917561" y="3523280"/>
            <a:ext cx="1217035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800" b="0" i="0" u="none" strike="noStrike" cap="none" dirty="0">
                <a:solidFill>
                  <a:srgbClr val="000000"/>
                </a:solidFill>
                <a:latin typeface="Khmer UI" panose="020B0502040204020203" pitchFamily="34" charset="0"/>
                <a:ea typeface="Arial"/>
                <a:cs typeface="Khmer UI" panose="020B0502040204020203" pitchFamily="34" charset="0"/>
                <a:sym typeface="Arial"/>
              </a:rPr>
              <a:t>ល្បឿនចំហេះ</a:t>
            </a:r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ឧស្ម័ន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BB28FEB-DBA8-4A7E-A1D2-873CC7A2B65C}"/>
              </a:ext>
            </a:extLst>
          </p:cNvPr>
          <p:cNvSpPr txBox="1"/>
          <p:nvPr/>
        </p:nvSpPr>
        <p:spPr>
          <a:xfrm>
            <a:off x="2134596" y="3553333"/>
            <a:ext cx="1217035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800" b="0" i="0" u="none" strike="noStrike" cap="none" dirty="0">
                <a:solidFill>
                  <a:srgbClr val="000000"/>
                </a:solidFill>
                <a:latin typeface="Khmer UI" panose="020B0502040204020203" pitchFamily="34" charset="0"/>
                <a:ea typeface="Arial"/>
                <a:cs typeface="Khmer UI" panose="020B0502040204020203" pitchFamily="34" charset="0"/>
                <a:sym typeface="Arial"/>
              </a:rPr>
              <a:t>ល្បឿនចំហេះ</a:t>
            </a:r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ឧស្ម័ន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9A2714-962A-4559-A277-ED2535360752}"/>
              </a:ext>
            </a:extLst>
          </p:cNvPr>
          <p:cNvSpPr txBox="1"/>
          <p:nvPr/>
        </p:nvSpPr>
        <p:spPr>
          <a:xfrm>
            <a:off x="3634741" y="3865599"/>
            <a:ext cx="1004954" cy="10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800" b="0" i="0" u="none" strike="noStrike" cap="none" dirty="0">
                <a:solidFill>
                  <a:srgbClr val="000000"/>
                </a:solidFill>
                <a:latin typeface="Khmer UI" panose="020B0502040204020203" pitchFamily="34" charset="0"/>
                <a:ea typeface="Arial"/>
                <a:cs typeface="Khmer UI" panose="020B0502040204020203" pitchFamily="34" charset="0"/>
                <a:sym typeface="Arial"/>
              </a:rPr>
              <a:t>ល្បឿនចំហេះ</a:t>
            </a:r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ឧស្ម័ន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D2D623-704A-4160-99D5-57CFBAFD3287}"/>
              </a:ext>
            </a:extLst>
          </p:cNvPr>
          <p:cNvSpPr txBox="1"/>
          <p:nvPr/>
        </p:nvSpPr>
        <p:spPr>
          <a:xfrm>
            <a:off x="1621929" y="1495208"/>
            <a:ext cx="735302" cy="462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ផ្នែកកណ្តាលពណ៌សនៃអណ្តាតភ្លើង(ចំណុចពណ៌ស)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61072F0-E242-440A-84B2-32709751843D}"/>
              </a:ext>
            </a:extLst>
          </p:cNvPr>
          <p:cNvSpPr txBox="1"/>
          <p:nvPr/>
        </p:nvSpPr>
        <p:spPr>
          <a:xfrm>
            <a:off x="848450" y="3324195"/>
            <a:ext cx="1217035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900" b="0" i="0" u="none" strike="noStrike" cap="none" dirty="0">
                <a:solidFill>
                  <a:srgbClr val="000000"/>
                </a:solidFill>
                <a:latin typeface="Khmer UI" panose="020B0502040204020203" pitchFamily="34" charset="0"/>
                <a:ea typeface="Arial"/>
                <a:cs typeface="Khmer UI" panose="020B0502040204020203" pitchFamily="34" charset="0"/>
                <a:sym typeface="Arial"/>
              </a:rPr>
              <a:t>ល្បឿនបាញ់</a:t>
            </a:r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ឧស្ម័ន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C89C9F-5EAE-4783-AF17-F838D8C7DBED}"/>
              </a:ext>
            </a:extLst>
          </p:cNvPr>
          <p:cNvSpPr txBox="1"/>
          <p:nvPr/>
        </p:nvSpPr>
        <p:spPr>
          <a:xfrm>
            <a:off x="1542026" y="3925124"/>
            <a:ext cx="735302" cy="41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ផ្នែកកណ្តាលពណ៌សនៃអណ្តាតភ្លើង(ចំណុចពណ៌ស)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09DB31-736D-41A5-9199-FEC2E64AB79C}"/>
              </a:ext>
            </a:extLst>
          </p:cNvPr>
          <p:cNvSpPr txBox="1"/>
          <p:nvPr/>
        </p:nvSpPr>
        <p:spPr>
          <a:xfrm>
            <a:off x="1909677" y="4511938"/>
            <a:ext cx="735302" cy="95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600" dirty="0">
                <a:latin typeface="Khmer UI" panose="020B0502040204020203" pitchFamily="34" charset="0"/>
                <a:cs typeface="Khmer UI" panose="020B0502040204020203" pitchFamily="34" charset="0"/>
              </a:rPr>
              <a:t>តំបន់ស្លាប់(deadband)</a:t>
            </a:r>
            <a:endParaRPr kumimoji="1" lang="en-US" altLang="ja-JP" sz="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C0D2A5-42A5-4711-A00C-7C130F59AD31}"/>
              </a:ext>
            </a:extLst>
          </p:cNvPr>
          <p:cNvSpPr txBox="1"/>
          <p:nvPr/>
        </p:nvSpPr>
        <p:spPr>
          <a:xfrm>
            <a:off x="807095" y="5559468"/>
            <a:ext cx="1217035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900" b="0" i="0" u="none" strike="noStrike" cap="none" dirty="0">
                <a:solidFill>
                  <a:srgbClr val="000000"/>
                </a:solidFill>
                <a:latin typeface="Khmer UI" panose="020B0502040204020203" pitchFamily="34" charset="0"/>
                <a:ea typeface="Arial"/>
                <a:cs typeface="Khmer UI" panose="020B0502040204020203" pitchFamily="34" charset="0"/>
                <a:sym typeface="Arial"/>
              </a:rPr>
              <a:t>ល្បឿនបាញ់</a:t>
            </a:r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ឧស្ម័ន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CE25D6-FD63-48CF-B2A3-C14CCA7F9389}"/>
              </a:ext>
            </a:extLst>
          </p:cNvPr>
          <p:cNvSpPr txBox="1"/>
          <p:nvPr/>
        </p:nvSpPr>
        <p:spPr>
          <a:xfrm>
            <a:off x="2202575" y="5570714"/>
            <a:ext cx="1217035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900" b="0" i="0" u="none" strike="noStrike" cap="none" dirty="0">
                <a:solidFill>
                  <a:srgbClr val="000000"/>
                </a:solidFill>
                <a:latin typeface="Khmer UI" panose="020B0502040204020203" pitchFamily="34" charset="0"/>
                <a:ea typeface="Arial"/>
                <a:cs typeface="Khmer UI" panose="020B0502040204020203" pitchFamily="34" charset="0"/>
                <a:sym typeface="Arial"/>
              </a:rPr>
              <a:t>ល្បឿនបាញ់</a:t>
            </a:r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ឧស្ម័ន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A67F0C-87CD-4D74-9438-A4A74D85996A}"/>
              </a:ext>
            </a:extLst>
          </p:cNvPr>
          <p:cNvSpPr txBox="1"/>
          <p:nvPr/>
        </p:nvSpPr>
        <p:spPr>
          <a:xfrm>
            <a:off x="3785579" y="5586691"/>
            <a:ext cx="937488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900" b="0" i="0" u="none" strike="noStrike" cap="none" dirty="0">
                <a:solidFill>
                  <a:srgbClr val="000000"/>
                </a:solidFill>
                <a:latin typeface="Khmer UI" panose="020B0502040204020203" pitchFamily="34" charset="0"/>
                <a:ea typeface="Arial"/>
                <a:cs typeface="Khmer UI" panose="020B0502040204020203" pitchFamily="34" charset="0"/>
                <a:sym typeface="Arial"/>
              </a:rPr>
              <a:t>ល្បឿនបាញ់</a:t>
            </a:r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ឧស្ម័ន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9CDECF-A552-4217-94A7-A69EDAA7E5C4}"/>
              </a:ext>
            </a:extLst>
          </p:cNvPr>
          <p:cNvSpPr txBox="1"/>
          <p:nvPr/>
        </p:nvSpPr>
        <p:spPr>
          <a:xfrm>
            <a:off x="967465" y="5782679"/>
            <a:ext cx="735302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700">
                <a:latin typeface="Khmer UI" panose="020B0502040204020203" pitchFamily="34" charset="0"/>
                <a:cs typeface="Khmer UI" panose="020B0502040204020203" pitchFamily="34" charset="0"/>
              </a:rPr>
              <a:t>【ស្តង់ដារ】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42A01AB-B335-4281-95EB-6CCD188FBC76}"/>
              </a:ext>
            </a:extLst>
          </p:cNvPr>
          <p:cNvSpPr txBox="1"/>
          <p:nvPr/>
        </p:nvSpPr>
        <p:spPr>
          <a:xfrm>
            <a:off x="2443441" y="5782679"/>
            <a:ext cx="735302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រលត់​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7B4A9F3-3FAA-49BC-8CB1-BDDF50544DAB}"/>
              </a:ext>
            </a:extLst>
          </p:cNvPr>
          <p:cNvSpPr txBox="1"/>
          <p:nvPr/>
        </p:nvSpPr>
        <p:spPr>
          <a:xfrm>
            <a:off x="3886672" y="5781713"/>
            <a:ext cx="735302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ភ្លើងឆេះត្រលប់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6C3B5A-1F9F-4342-9D2D-0F31DE2A87F5}"/>
              </a:ext>
            </a:extLst>
          </p:cNvPr>
          <p:cNvSpPr txBox="1"/>
          <p:nvPr/>
        </p:nvSpPr>
        <p:spPr>
          <a:xfrm>
            <a:off x="3351631" y="5920981"/>
            <a:ext cx="1298478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km" sz="500" dirty="0">
                <a:latin typeface="Khmer UI" panose="020B0502040204020203" pitchFamily="34" charset="0"/>
                <a:cs typeface="Khmer UI" panose="020B0502040204020203" pitchFamily="34" charset="0"/>
              </a:rPr>
              <a:t>ប្រភព ： ក្រុមហ៊ុនកុអ៊ិកិសាន់សុកូង្យ៉ូ</a:t>
            </a:r>
            <a:endParaRPr kumimoji="1" lang="en-US" altLang="ja-JP" sz="5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02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ទិដ្ឋភាពទូទៅនៃឧស្ម័នដែលអាចឆេះ (4) ថាមពលផ្តើមចំហេះអប្បបរមា និងប្រភពបញ្ឆេះ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62191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សៀវភៅសិក្សាទំព័រទី63/សៀវភៅសិក្សាជំនួយទំព័រ46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20298"/>
            <a:ext cx="7886700" cy="20076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【ថាមពលផ្តើមចំហេះអប្បបរមា】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បើកំហាប់ឧស្ម័នដែលអាចឆេះឈានដល់កម្រិតដែនកំណត់ផ្ទុះ នោះឧស្ម័ននោះនឹងផ្ទុះបើមានថាមពលក្នុងកម្រិតជាក់លាក់មួយ។</a:t>
            </a:r>
            <a:endParaRPr lang="en-US" altLang="ja-JP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【ប្រភពបញ្ឆេះ】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អាស្រ័យលើស្ថានភាពនៃឧស្ម័នដែលអាចឆេះ សូម្បីតែថាមពលអគ្គិសនីស្តាទិចនៃរាងកាយរបស់មនុស្សក៏ធ្វើឲ្យកើតមានការផ្ទុះឧស្ម័នដែរ។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ក្រៅពីនេះ មានប្រភពបញ្ឆេះជាច្រើននៅក្នុងកន្លែងធ្វើការដូចជា ម៉ូទ័រអគ្គិសនី កូនអណ្តាតភ្លើងបម្រុងនៃឧបករណ៍ប្រើឧស្ម័ន(pilot light) វត្ថុដែលមានសីតុណ្ហភាពខ្ពស់ កម្តៅដោយកកិត ផ្កាភ្លើងដោយសារប៉ះទង្គិច។</a:t>
            </a:r>
            <a:endParaRPr lang="en-US" altLang="ja-JP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ដើម្បីបង្ការគ្រោះថ្នាក់ផ្ទុះនៅកន្លែងការងារផ្សារ ចាំបាច់ត្រូវបង្ការការលេចធ្លាយឧស្ម័នដែលអាចឆេះ។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497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2000" dirty="0">
                <a:ea typeface="BIZ UDPゴシック" panose="020B0400000000000000" pitchFamily="50" charset="-128"/>
              </a:rPr>
              <a:t>ឧស្ម័នដែលអាចឆេះដែលប្រើក្នុងការផ្សារជាដើម (1) លក្ខណៈរូបជាដើម</a:t>
            </a:r>
            <a:endParaRPr kumimoji="1" lang="ja-JP" altLang="en-US" sz="20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41311" y="650734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សៀវភៅសិក្សាទំព័រទី65/សៀវភៅសិក្សាជំនួយទំព័រ47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28404"/>
            <a:ext cx="4900883" cy="550344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4C721A-E5C9-4302-89C4-99F4E2B13E0C}"/>
              </a:ext>
            </a:extLst>
          </p:cNvPr>
          <p:cNvSpPr txBox="1"/>
          <p:nvPr/>
        </p:nvSpPr>
        <p:spPr>
          <a:xfrm>
            <a:off x="1429898" y="949519"/>
            <a:ext cx="3142102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00" dirty="0">
                <a:latin typeface="Khmer UI" panose="020B0502040204020203" pitchFamily="34" charset="0"/>
                <a:cs typeface="Khmer UI" panose="020B0502040204020203" pitchFamily="34" charset="0"/>
              </a:rPr>
              <a:t>តារាងទី2-6： លក្ខណៈរូបជាដើមនៃឧស្ម័នប្រើក្នុងការផ្សារ</a:t>
            </a:r>
            <a:endParaRPr kumimoji="1" lang="en-US" altLang="ja-JP" sz="1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B49C53-D407-405E-A954-6CD1DBE5544E}"/>
              </a:ext>
            </a:extLst>
          </p:cNvPr>
          <p:cNvSpPr txBox="1"/>
          <p:nvPr/>
        </p:nvSpPr>
        <p:spPr>
          <a:xfrm>
            <a:off x="748398" y="1399191"/>
            <a:ext cx="1021900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>
                <a:latin typeface="Khmer UI" panose="020B0502040204020203" pitchFamily="34" charset="0"/>
                <a:cs typeface="Khmer UI" panose="020B0502040204020203" pitchFamily="34" charset="0"/>
              </a:rPr>
              <a:t>ពណ៌និងក្លិន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BC32D6-8121-4934-83EE-709A91782FFC}"/>
              </a:ext>
            </a:extLst>
          </p:cNvPr>
          <p:cNvSpPr txBox="1"/>
          <p:nvPr/>
        </p:nvSpPr>
        <p:spPr>
          <a:xfrm>
            <a:off x="770629" y="3829285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>
                <a:latin typeface="Khmer UI" panose="020B0502040204020203" pitchFamily="34" charset="0"/>
                <a:cs typeface="Khmer UI" panose="020B0502040204020203" pitchFamily="34" charset="0"/>
              </a:rPr>
              <a:t>រូបមន្តគីមី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CC92BD-FFE9-44A3-A99D-0248E78C9767}"/>
              </a:ext>
            </a:extLst>
          </p:cNvPr>
          <p:cNvSpPr txBox="1"/>
          <p:nvPr/>
        </p:nvSpPr>
        <p:spPr>
          <a:xfrm>
            <a:off x="770629" y="4482373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សីតុណ្ហភាពបញ្ឆេះទាបបំផុត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CF4375-AF55-45DC-860F-1779783D89BB}"/>
              </a:ext>
            </a:extLst>
          </p:cNvPr>
          <p:cNvSpPr txBox="1"/>
          <p:nvPr/>
        </p:nvSpPr>
        <p:spPr>
          <a:xfrm>
            <a:off x="759997" y="4048829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600" dirty="0">
                <a:latin typeface="Khmer UI" panose="020B0502040204020203" pitchFamily="34" charset="0"/>
                <a:cs typeface="Khmer UI" panose="020B0502040204020203" pitchFamily="34" charset="0"/>
              </a:rPr>
              <a:t>ទម្ងន់ធៀបនៃឧស្ម័ន (សំគាល់2)</a:t>
            </a:r>
            <a:endParaRPr kumimoji="1" lang="en-US" altLang="ja-JP" sz="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51DCB5-C536-4D93-9428-D65605C7AB7A}"/>
              </a:ext>
            </a:extLst>
          </p:cNvPr>
          <p:cNvSpPr txBox="1"/>
          <p:nvPr/>
        </p:nvSpPr>
        <p:spPr>
          <a:xfrm>
            <a:off x="770629" y="4256977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>
                <a:latin typeface="Khmer UI" panose="020B0502040204020203" pitchFamily="34" charset="0"/>
                <a:cs typeface="Khmer UI" panose="020B0502040204020203" pitchFamily="34" charset="0"/>
              </a:rPr>
              <a:t>ចំណុចរំពុះ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F8F138-AA64-4BFF-A07D-78D2103DE0C5}"/>
              </a:ext>
            </a:extLst>
          </p:cNvPr>
          <p:cNvSpPr txBox="1"/>
          <p:nvPr/>
        </p:nvSpPr>
        <p:spPr>
          <a:xfrm>
            <a:off x="759997" y="4709656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>
                <a:latin typeface="Khmer UI" panose="020B0502040204020203" pitchFamily="34" charset="0"/>
                <a:cs typeface="Khmer UI" panose="020B0502040204020203" pitchFamily="34" charset="0"/>
              </a:rPr>
              <a:t>ក្រៅពីនេះ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5B438A-94F4-4530-91E4-F122982EDA85}"/>
              </a:ext>
            </a:extLst>
          </p:cNvPr>
          <p:cNvSpPr txBox="1"/>
          <p:nvPr/>
        </p:nvSpPr>
        <p:spPr>
          <a:xfrm>
            <a:off x="1928802" y="1182658"/>
            <a:ext cx="1100295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អាសេទីឡែន (asechiren)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8C099F-E9C6-460D-9271-98DA164F8CEE}"/>
              </a:ext>
            </a:extLst>
          </p:cNvPr>
          <p:cNvSpPr txBox="1"/>
          <p:nvPr/>
        </p:nvSpPr>
        <p:spPr>
          <a:xfrm>
            <a:off x="1955387" y="1405927"/>
            <a:ext cx="1105319" cy="2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ជាឧស្ម័នគ្មានពណ៌ គ្មានក្លិន។ អាសេទីឡែន (asechiren) ដែលប្រើប្រាស់ក្នុងការផ្សារ មានក្លិនប្លែករបស់ថ្នាំរំលាយនិងវត្ថុមិនសុទ្ធដែលប្រើសម្រាប់រំលាយនិងបញ្ចូលក្នុងដបផ្ទុក។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(សំគាល់1)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4EE6683-6427-476F-9416-ED38082996D8}"/>
              </a:ext>
            </a:extLst>
          </p:cNvPr>
          <p:cNvSpPr txBox="1"/>
          <p:nvPr/>
        </p:nvSpPr>
        <p:spPr>
          <a:xfrm>
            <a:off x="3118687" y="1395195"/>
            <a:ext cx="1105319" cy="2364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ជាឧស្ម័នគ្មានពណ៌ គ្មានក្លិន។ ប្រូប៉ាន (puropan) ដែលប្រើប្រាស់ក្នុងគេហដ្ឋានទូទៅត្រូវបានតម្រូវឲ្យដាក់ថ្នាំភ្ជាប់ក្លិនដោយច្បាប់ស្តីពីការរក្សាសុវត្ថិភាពឧស្ម័នសម្ពាធខ្ពស់ ប៉ុន្តែចំពោះLPG (LPG) សម្រាប់ឧស្សាហកម្ម មិនមានកាតព្វកិច្ចបែបនេះទេ។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1E1569-F1CF-466F-B563-1D1D01706AB3}"/>
              </a:ext>
            </a:extLst>
          </p:cNvPr>
          <p:cNvSpPr txBox="1"/>
          <p:nvPr/>
        </p:nvSpPr>
        <p:spPr>
          <a:xfrm>
            <a:off x="4281987" y="1395195"/>
            <a:ext cx="1105319" cy="2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>
                <a:latin typeface="Khmer UI" panose="020B0502040204020203" pitchFamily="34" charset="0"/>
                <a:cs typeface="Khmer UI" panose="020B0502040204020203" pitchFamily="34" charset="0"/>
              </a:rPr>
              <a:t>ជាឧស្ម័នគ្មានពណ៌ គ្មានក្លិន។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0F8A5E7-7B7D-4ACC-BAC2-06C9BAF65C19}"/>
              </a:ext>
            </a:extLst>
          </p:cNvPr>
          <p:cNvSpPr txBox="1"/>
          <p:nvPr/>
        </p:nvSpPr>
        <p:spPr>
          <a:xfrm>
            <a:off x="3123711" y="1175041"/>
            <a:ext cx="1100295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ប្រូប៉ាន (puropan)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C7BE35-A1CF-4DE9-A94B-5836DF946FE3}"/>
              </a:ext>
            </a:extLst>
          </p:cNvPr>
          <p:cNvSpPr txBox="1"/>
          <p:nvPr/>
        </p:nvSpPr>
        <p:spPr>
          <a:xfrm>
            <a:off x="4297247" y="1183978"/>
            <a:ext cx="1100295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អ៊ីដ្រូសែន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88C50C-5481-408C-BB6C-A10E800B3E7A}"/>
              </a:ext>
            </a:extLst>
          </p:cNvPr>
          <p:cNvSpPr txBox="1"/>
          <p:nvPr/>
        </p:nvSpPr>
        <p:spPr>
          <a:xfrm>
            <a:off x="1928802" y="4701285"/>
            <a:ext cx="1161738" cy="100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00" dirty="0">
                <a:latin typeface="Khmer UI" panose="020B0502040204020203" pitchFamily="34" charset="0"/>
                <a:cs typeface="Khmer UI" panose="020B0502040204020203" pitchFamily="34" charset="0"/>
              </a:rPr>
              <a:t>សីតុណ្ហភាពអណ្តាតភ្លើងគឺខ្ពស់បើធៀបនឹងឧស្ម័នដែលអាចឆេះសម្រាប់ការផ្សារដទៃទៀត ហេតុនេះវាសក្តិសមនឹងការផ្សារឧស្ម័ន</a:t>
            </a:r>
            <a:endParaRPr kumimoji="1" lang="en-US" altLang="ja-JP" sz="1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7AF105-4E92-4767-8CE1-CB095F59987E}"/>
              </a:ext>
            </a:extLst>
          </p:cNvPr>
          <p:cNvSpPr txBox="1"/>
          <p:nvPr/>
        </p:nvSpPr>
        <p:spPr>
          <a:xfrm>
            <a:off x="753038" y="5809572"/>
            <a:ext cx="4652105" cy="56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57188" indent="-357188" rtl="0"/>
            <a:r>
              <a:rPr lang="km" sz="1000" dirty="0">
                <a:latin typeface="Khmer UI" panose="020B0502040204020203" pitchFamily="34" charset="0"/>
                <a:cs typeface="Khmer UI" panose="020B0502040204020203" pitchFamily="34" charset="0"/>
              </a:rPr>
              <a:t>សំគាល់1: ក្លិននេះខុសគ្នាគួរសមពីក្លិនឧស្ម័នប្រូប៉ាន (puropan)សម្រាប់ប្រើនៅគេហដ្ឋាន</a:t>
            </a:r>
            <a:endParaRPr kumimoji="1" lang="en-US" altLang="ja-JP" sz="1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357188" indent="-357188" rtl="0"/>
            <a:r>
              <a:rPr lang="km" sz="1000" dirty="0">
                <a:latin typeface="Khmer UI" panose="020B0502040204020203" pitchFamily="34" charset="0"/>
                <a:cs typeface="Khmer UI" panose="020B0502040204020203" pitchFamily="34" charset="0"/>
              </a:rPr>
              <a:t>    </a:t>
            </a:r>
            <a:r>
              <a:rPr lang="en-US" sz="1000" dirty="0">
                <a:latin typeface="Khmer UI" panose="020B0502040204020203" pitchFamily="34" charset="0"/>
                <a:cs typeface="Khmer UI" panose="020B0502040204020203" pitchFamily="34" charset="0"/>
              </a:rPr>
              <a:t>       </a:t>
            </a:r>
            <a:r>
              <a:rPr lang="km" sz="1000" dirty="0">
                <a:latin typeface="Khmer UI" panose="020B0502040204020203" pitchFamily="34" charset="0"/>
                <a:cs typeface="Khmer UI" panose="020B0502040204020203" pitchFamily="34" charset="0"/>
              </a:rPr>
              <a:t>2</a:t>
            </a:r>
            <a:r>
              <a:rPr lang="en-US" sz="1000" dirty="0">
                <a:latin typeface="Khmer UI" panose="020B0502040204020203" pitchFamily="34" charset="0"/>
                <a:cs typeface="Khmer UI" panose="020B0502040204020203" pitchFamily="34" charset="0"/>
              </a:rPr>
              <a:t>:</a:t>
            </a:r>
            <a:r>
              <a:rPr lang="km" sz="1000" dirty="0">
                <a:latin typeface="Khmer UI" panose="020B0502040204020203" pitchFamily="34" charset="0"/>
                <a:cs typeface="Khmer UI" panose="020B0502040204020203" pitchFamily="34" charset="0"/>
              </a:rPr>
              <a:t> ផលធៀបទម្ងន់ទៅនឹងខ្យល់។ បើវាតូចជាង1 វាអាចប្រមូលផ្តុំនៅជិតពិដាន ហើយបើវាធំជាង1 វាអាចប្រមូលផ្តុំនៅក្នុងរណ្តៅជាដើម។</a:t>
            </a:r>
            <a:endParaRPr kumimoji="1" lang="en-US" altLang="ja-JP" sz="1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90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839869" y="6456715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សៀវភៅសិក្សាទំព័រទី66/សៀវភៅសិក្សាជំនួយទំព័រ48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67808"/>
            <a:ext cx="7886700" cy="33107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【ភាពគ្រោះថ្នាក់​】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ឧស្ម័នអាសេទីឡែន (asechiren) ឧស្ម័នប្រូប៉ាន (puropan) និងអ៊ីដ្រូសែន គឺជាឧស្ម័នដែលលក្ខណៈអាចឆេះនិងលក្ខណៈឆាបឆេះគឺខ្ពស់ ហើយដបផ្ទុកឧស្ម័នបើឡើងក្តៅ វាអាចនឹងផ្ទុះ។ អ៊ីដ្រូសែនងាយស្រួលបញ្ឆេះ ហើយអណ្តាតភ្លើងពិបាកមើលឃើញ។</a:t>
            </a:r>
            <a:endParaRPr lang="en-US" altLang="ja-JP" sz="14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9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【ផលប៉ះពាល់】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ឧស្ម័នអាសេទីឡែន (asechiren) ឧស្ម័នប្រូប៉ាន (puropan) និងអ៊ីដ្រូសែន មួយណាក៏ដោយបើស្រូបចូលក្នុងកំហាប់ខ្ពស់ នោះនឹងអាចបណ្តាលឲ្យកង្វះអុកស៊ីសែន (sanso ketubou) គឺវាគ្រោះថ្នាក់ណាស់។ ម្យ៉ាងទៀត គេនិយាយថាការស្រូបចូលឧស្ម័នអាសេទីឡែន (asechiren) អាចនឹងបណ្តាលឲ្យកើតជំងឺទឹកចូលសួត(pulmonary edema)។ ក្រៅពីនេះ ឧស្ម័នអាសេទីឡែន (asechiren) និងឧស្ម័នប្រូប៉ាន (puropan) បើស្រូបចូលនោះអាចនឹងធ្វើឲ្យងងុយគេងឬវិលមុខ ស្ពឹកវិញ្ញាណ និងឈឺក្បាល។</a:t>
            </a:r>
            <a:endParaRPr lang="en-US" altLang="ja-JP" sz="14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9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[ចំណុចត្រូវប្រុងប្រយ័ត្នក្នុងករណីអគ្គីភ័យ]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ដើម្បីពន្លត់អគ្គីភ័យដោយសារឧស្ម័នអាសេទីឡែន (asechiren) ឧស្ម័នប្រូប៉ាន (puropan) និងអ៊ីដ្រូសែន ត្រូវប្រើថ្នាំម្សៅពន្លត់អគ្គិភ័យ (hunmatu shouka zai) ឬឧស្ម័នមិនសកម្ម(N2 Ar CO2 ជាដើម)។ ករណីអគ្គីភ័យទ្រង់ទ្រាយធំ ត្រូវបាចឬបាញ់បាចសាចទឹក។ មិនត្រូវបាញ់ទឹកចេញរាងត្រង់ដូចដំបងទេ។</a:t>
            </a: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628650" y="385305"/>
            <a:ext cx="7886700" cy="4821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km" sz="2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ឧស្ម័នដែលអាចឆេះដែលប្រើក្នុងការផ្សារជាដើម (2) ភាពគ្រោះថ្នាក់និងផលប៉ះពាល់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575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ឧស្ម័នសម្ពាធខ្ពស់ (1) ប្រភេទឧស្ម័នសម្ពាធខ្ពស់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9869" y="6444477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សៀវភៅសិក្សាទំព័រទី67/សៀវភៅសិក្សាជំនួយទំព័រ49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35391"/>
            <a:ext cx="8022560" cy="29329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【ប្រភេទឧស្ម័នសម្ពាធខ្ពស់】(យោងតាមច្បាប់ស្តីពីការរក្សាសុវត្ថិភាពឧស្ម័នសម្ពាធខ្ពស់)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① ឧស្ម័នបណ្ណែន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ជាឧស្ម័នបណ្ណែនដែលមានសម្ពាធ(ហៅថាសម្ពាធធៀប(Gauge Pressure)។  តទៅគឺដូចគ្នា) ចាប់ពី1MPaឡើងនៅសីតុណ្ហភាពធម្មតា ហើយជាក់ស្តែងពិតជាសម្ពាធចាប់ពី1MPaឡើងមែន ឬសម្ពាធចាប់ពី1MPaឡើងនៅសីតុណ្ហភាព35°C (លើកលែងឧស្ម័នអាសេទីឡែនបណ្ណែន)</a:t>
            </a:r>
            <a:endParaRPr lang="en-US" altLang="ja-JP" sz="14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② ឧស្ម័នអាសេទីឡែនបណ្ណែន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ជាឧស្ម័នអាសេទីឡែនបណ្ណែនដែលមានសម្ពាធចាប់ពី0.2MPaឡើងនៅសីតុណ្ហភាពធម្មតា ហើយជាក់ស្តែងពិតជាសម្ពាធចាប់ពី0.2MPaឡើងមែន ឬសម្ពាធចាប់ពី0.2MPaឡើងនៅសីតុណ្ហភាព15°C </a:t>
            </a:r>
            <a:endParaRPr lang="en-US" altLang="ja-JP" sz="14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③ ឧស្ម័នពង្រាវ (ekika gasu)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ជាឧស្ម័នពង្រាវ (ekika gasu)ដែលមានសម្ពាធចាប់ពី0.2MPaឡើងនៅសីតុណ្ហភាពធម្មតា ហើយជាក់ស្តែងពិតជាសម្ពាធចាប់ពី0.2MPaឡើងមែន ឬសីតុណ្ហភាពពេលដែលសម្ពាធស្មើ0.2MPaគឺចាប់ពី35°Cចុះ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82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0418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ឧបករណ៍ប្រើប្រាស់ក្នុងការផ្សារ/កាត់ដោយឧស្ម័ន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60900" y="6437234"/>
            <a:ext cx="353584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សៀវភៅសិក្សាទំព័រទី6/សៀវភៅសិក្សាជំនួយទំព័រ9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80946"/>
            <a:ext cx="7881149" cy="36677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A6D0ED-D1BE-4404-9EB5-7BD274DA2747}"/>
              </a:ext>
            </a:extLst>
          </p:cNvPr>
          <p:cNvSpPr txBox="1"/>
          <p:nvPr/>
        </p:nvSpPr>
        <p:spPr>
          <a:xfrm>
            <a:off x="3444009" y="3643943"/>
            <a:ext cx="960582" cy="41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2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ច្រវាក់ការពារដួលរលំ</a:t>
            </a:r>
            <a:endParaRPr kumimoji="1" lang="en-US" altLang="ja-JP" sz="1200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B7553B-47C3-4A0D-8CDE-29C02EB6020C}"/>
              </a:ext>
            </a:extLst>
          </p:cNvPr>
          <p:cNvSpPr txBox="1"/>
          <p:nvPr/>
        </p:nvSpPr>
        <p:spPr>
          <a:xfrm>
            <a:off x="2805960" y="2995079"/>
            <a:ext cx="379844" cy="41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0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ឧស្ម័នឥន្ធនៈ</a:t>
            </a:r>
            <a:endParaRPr kumimoji="1" lang="en-US" altLang="ja-JP" sz="1000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937C0B-DDAE-4A5E-B10A-235DCB1BFD56}"/>
              </a:ext>
            </a:extLst>
          </p:cNvPr>
          <p:cNvSpPr txBox="1"/>
          <p:nvPr/>
        </p:nvSpPr>
        <p:spPr>
          <a:xfrm>
            <a:off x="3409889" y="1936248"/>
            <a:ext cx="461071" cy="54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2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អុកស៊ីសែន​ </a:t>
            </a:r>
            <a:r>
              <a:rPr lang="km" sz="8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(sanso)</a:t>
            </a:r>
            <a:endParaRPr kumimoji="1" lang="en-US" altLang="ja-JP" sz="1200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D3ECD4-24FA-4DB1-8853-E7595FBCB51B}"/>
              </a:ext>
            </a:extLst>
          </p:cNvPr>
          <p:cNvSpPr txBox="1"/>
          <p:nvPr/>
        </p:nvSpPr>
        <p:spPr>
          <a:xfrm>
            <a:off x="4221480" y="4023787"/>
            <a:ext cx="4180803" cy="23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ប្រភព：រូបពីគោលការណ៍ណែនាំបច្ចេកទេសរបស់វិទ្យាស្ថានជាតិអនាម័យនិងសុវត្ថិភាពការងារ ដោយមានការកែមួយផ្នែក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834B88-0416-450E-843F-40F40905DB89}"/>
              </a:ext>
            </a:extLst>
          </p:cNvPr>
          <p:cNvSpPr txBox="1"/>
          <p:nvPr/>
        </p:nvSpPr>
        <p:spPr>
          <a:xfrm>
            <a:off x="701040" y="4270266"/>
            <a:ext cx="7701243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600" dirty="0">
                <a:latin typeface="Khmer UI" panose="020B0502040204020203" pitchFamily="34" charset="0"/>
                <a:cs typeface="Khmer UI" panose="020B0502040204020203" pitchFamily="34" charset="0"/>
              </a:rPr>
              <a:t>រូបទី1-1 ឧបករណ៍ប្រើប្រាស់ក្នុងការកាត់ដោយឧស្ម័ន (gasu setudan)/ការផ្សារឧស្ម័ន</a:t>
            </a:r>
            <a:endParaRPr kumimoji="1" lang="en-US" altLang="ja-JP" sz="1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83A3EE-F5A2-4D37-82CA-7546C18E29BB}"/>
              </a:ext>
            </a:extLst>
          </p:cNvPr>
          <p:cNvSpPr txBox="1"/>
          <p:nvPr/>
        </p:nvSpPr>
        <p:spPr>
          <a:xfrm>
            <a:off x="4345850" y="1253557"/>
            <a:ext cx="4030399" cy="2691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①នាឡិកាសម្ពាធ (aturyoku chousei ki)សម្រាប់អុកស៊ីសែន​ (sanso)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②នាឡិកាសម្ពាធ (aturyoku chousei ki)សម្រាប់ឧស្ម័នឥន្ធនៈ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③បំពង់ទុយោ (housu)អុកស៊ីសែន​ (sanso) (ពណ៌ខៀវ)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④បំពង់ទុយោ (housu)ឧស្ម័នឥន្ធនៈ (ពណ៌ក្រហមឬពណ៌ទឹកក្រូច)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⑤ឧបករណ៍ផ្សារឬឧបករណ៍កាត់ (setudanki) (បំពង់បឺតនិងប៊ិចផ្សារ/កាត់ (higuchi))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(* រូបនេះគឺជាឧទាហរណ៍នៃឧបករណ៍កាត់ (setudanki))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⑥ឧបករណ៍សុវត្ថិភាពប្រភេទស្ងួត (kanshiki anzen ki) សម្រាប់អុកស៊ីសែន​ (sanso) (ឧបករណ៍ការពារភ្លើងឆេះត្រលប់)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⑦ឧបករណ៍សុវត្ថិភាពប្រភេទស្ងួត (kanshiki anzen ki) សម្រាប់ឧស្ម័នឥន្ធនៈ (ឧបករណ៍ការពារភ្លើងឆេះត្រលប់)</a:t>
            </a:r>
          </a:p>
        </p:txBody>
      </p:sp>
    </p:spTree>
    <p:extLst>
      <p:ext uri="{BB962C8B-B14F-4D97-AF65-F5344CB8AC3E}">
        <p14:creationId xmlns:p14="http://schemas.microsoft.com/office/powerpoint/2010/main" val="801765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ឧស្ម័នសម្ពាធខ្ពស់ (2) ភាពគ្រោះថ្នាក់​នៃឧស្ម័នសម្ពាធខ្ពស់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66783" y="6444477"/>
            <a:ext cx="38971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សៀវភៅសិក្សាទំព័រទី67,69 /សៀវភៅសិក្សាជំនួយទំព័រ50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05314"/>
            <a:ext cx="8022560" cy="1701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m" sz="18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</a:t>
            </a: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ភាពគ្រោះថ្នាក់​ដោយសារត្រូវបានបណ្ណែន】</a:t>
            </a:r>
            <a:endParaRPr lang="ja-JP" altLang="en-US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①　ការកើតឡើងនៃគ្រោះថ្នាក់ផ្ទុះបែក (haretu)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②　គ្រោះថ្នាក់ប៉ើងហោះដប(ឬធុង) (bonbe)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9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【ចំណុចត្រូវយកចិត្តទុកដាក់ក្នុងការប្រើប្រាស់ឧស្ម័នសម្ពាធខ្ពស់】</a:t>
            </a:r>
            <a:endParaRPr lang="ja-JP" altLang="en-US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ច្បាប់ស្តីពីការរក្សាសុវត្ថិភាពឧស្ម័នសម្ពាធខ្ពស់ : ឧស្ម័នសម្ពាធខ្ពស់ ត្រូវតែទុកដាក់នៅកន្លែងដែលមានសីតុណ្ហភាពមិនលើស40°C។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94440"/>
            <a:ext cx="4275788" cy="26535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8CE8F1-0F66-48BE-B07F-E1D9E13952D5}"/>
              </a:ext>
            </a:extLst>
          </p:cNvPr>
          <p:cNvSpPr txBox="1"/>
          <p:nvPr/>
        </p:nvSpPr>
        <p:spPr>
          <a:xfrm>
            <a:off x="804404" y="2753656"/>
            <a:ext cx="3937717" cy="225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តារាងទី2-8： បំរែបំរួលសម្ពាធដោយសារសីតុណ្ហភាព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8D00CE-E170-4E98-B679-85DE0D4025D0}"/>
              </a:ext>
            </a:extLst>
          </p:cNvPr>
          <p:cNvSpPr txBox="1"/>
          <p:nvPr/>
        </p:nvSpPr>
        <p:spPr>
          <a:xfrm>
            <a:off x="804404" y="3057848"/>
            <a:ext cx="599833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សីតុណ្ហភាព 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398F2D-DB6D-48DB-BCAF-6B66A6BC071E}"/>
              </a:ext>
            </a:extLst>
          </p:cNvPr>
          <p:cNvSpPr txBox="1"/>
          <p:nvPr/>
        </p:nvSpPr>
        <p:spPr>
          <a:xfrm>
            <a:off x="1483917" y="3067579"/>
            <a:ext cx="1466618" cy="53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សម្ពាធឧស្ម័ននៅក្នុងដបផ្ទុក (MPa)</a:t>
            </a:r>
            <a:endParaRPr kumimoji="1" lang="en-US" altLang="ja-JP" sz="14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73108B-CB74-4C60-91C1-F4D073C27F06}"/>
              </a:ext>
            </a:extLst>
          </p:cNvPr>
          <p:cNvSpPr txBox="1"/>
          <p:nvPr/>
        </p:nvSpPr>
        <p:spPr>
          <a:xfrm>
            <a:off x="3030215" y="3067578"/>
            <a:ext cx="1711906" cy="53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តម្លៃនៅពេលយកសម្ពាធនៅ25°C ស្មើ1</a:t>
            </a:r>
            <a:endParaRPr kumimoji="1" lang="en-US" altLang="ja-JP" sz="14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97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ស្ថានភាពកើតឡើងនៃគ្រោះមហន្តរាយដោយសារការផ្សារឧស្ម័ន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45765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សៀវភៅសិក្សាទំព័រទី74/សៀវភៅសិក្សាជំនួយទំព័រ51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09347"/>
            <a:ext cx="8022560" cy="14710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【ផលប៉ះពាល់សុខភាពដោយសារកម្ទេចធូលី (hyumu)】</a:t>
            </a:r>
            <a:endParaRPr lang="ja-JP" altLang="en-US" sz="14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បរិមាណកម្ទេចធូលី (hyumu)ដែលកើតឡើងដោយសារការផ្សារឧស្ម័ន មិនមានដល់កម្រិតរបស់ការផ្សារផ្កាភ្លើងទេ ប៉ុន្តែមានការព្រួយបារម្ភពីការកើតឡើងនៃជំងឺទឹកចូលសួតដោយសារការកាត់/ការផ្សារវត្ថុត្រូវផ្សារ/កាត់ដែលក្រូម៉េស័ង្កសី និងជំងឺមហារីកសួតនិងហឺតដោយសារការកាត់ដែកថែប។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ម្យ៉ាងទៀត ថ្មីៗនេះ ឥទ្ធិពលលើសុខភាពចំពោះប្រព័ន្ធប្រសាទកណ្តាលដោយសារការផ្សារ/ការកាត់គ្រឿងទង់ដែងដែលមានជាតិម៉ង់ហ្កាណែស កំពុងក្លាយជាបញ្ហា។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999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ការបង្ការគ្រោះមហន្តរាយដោយសារការផ្សារឧស្ម័ន (1) ការបង្ការរលាក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2316" y="6444477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សៀវភៅសិក្សាទំព័រទី75/សៀវភៅសិក្សាជំនួយទំព័រ52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886786"/>
            <a:ext cx="4239024" cy="14763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ក្នុងបទបញ្ជាស្តីពីអនាម័យនិងសុវត្ថិភាពការងារ បានកំណត់ជាកាតព្វកិច្ចឲ្យអ្នកបំពេញការងារ ពាក់វ៉ែនតាការពារនិងស្រោមដៃការពារចំពោះការធ្វើការងារផ្សារជាដើមដែលប្រើឧបករណ៍ផ្សារអាសេទីឡែន និងឧបករណ៍ផ្សារប្រមូលផ្តុំឧស្ម័ន។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364" y="886786"/>
            <a:ext cx="3690846" cy="49960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5981700" y="5807689"/>
            <a:ext cx="2995803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km" sz="8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(ផ្តល់ដោយក្រុមហ៊ុនសាលាបណ្តុះបណ្តាលកាថើភីឡា(Caterpillar))</a:t>
            </a:r>
            <a:endParaRPr kumimoji="1" lang="ja-JP" altLang="en-US" sz="8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906298-8B58-45BF-9D88-C84058841E27}"/>
              </a:ext>
            </a:extLst>
          </p:cNvPr>
          <p:cNvSpPr txBox="1"/>
          <p:nvPr/>
        </p:nvSpPr>
        <p:spPr>
          <a:xfrm>
            <a:off x="5437699" y="5651300"/>
            <a:ext cx="2889786" cy="23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រូបទី2-10： ឧបករណ៍ការពារសម្រាប់ការផ្សារ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06D0B6-ADA6-4DD7-8D2E-D3F01C9D481D}"/>
              </a:ext>
            </a:extLst>
          </p:cNvPr>
          <p:cNvSpPr txBox="1"/>
          <p:nvPr/>
        </p:nvSpPr>
        <p:spPr>
          <a:xfrm>
            <a:off x="5717505" y="5351460"/>
            <a:ext cx="2889786" cy="184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ប្រភព : សាលាបណ្តុះបណ្តាលកាថើភីឡា(Caterpillar) (ក្រុមហ៊ុន)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BED698-98A7-4299-A3A7-307FE7D84C2D}"/>
              </a:ext>
            </a:extLst>
          </p:cNvPr>
          <p:cNvSpPr txBox="1"/>
          <p:nvPr/>
        </p:nvSpPr>
        <p:spPr>
          <a:xfrm>
            <a:off x="7568952" y="4498251"/>
            <a:ext cx="939983" cy="390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ស្បែកជើងសុវត្ថិភាព​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677C78-077F-4C4D-9EB9-606F353DE9C8}"/>
              </a:ext>
            </a:extLst>
          </p:cNvPr>
          <p:cNvSpPr txBox="1"/>
          <p:nvPr/>
        </p:nvSpPr>
        <p:spPr>
          <a:xfrm>
            <a:off x="5113975" y="4687205"/>
            <a:ext cx="647449" cy="55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ស្រោមការពារជើង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4720C7-BC82-4EFB-9424-F7449471F0D0}"/>
              </a:ext>
            </a:extLst>
          </p:cNvPr>
          <p:cNvSpPr txBox="1"/>
          <p:nvPr/>
        </p:nvSpPr>
        <p:spPr>
          <a:xfrm>
            <a:off x="7568953" y="3494022"/>
            <a:ext cx="846470" cy="20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>
                <a:latin typeface="Khmer UI" panose="020B0502040204020203" pitchFamily="34" charset="0"/>
                <a:cs typeface="Khmer UI" panose="020B0502040204020203" pitchFamily="34" charset="0"/>
              </a:rPr>
              <a:t>អៀមការពារ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88ED41-922D-4224-94AD-7B1C70EFDEE7}"/>
              </a:ext>
            </a:extLst>
          </p:cNvPr>
          <p:cNvSpPr txBox="1"/>
          <p:nvPr/>
        </p:nvSpPr>
        <p:spPr>
          <a:xfrm>
            <a:off x="5044261" y="2765804"/>
            <a:ext cx="536175" cy="41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ក្បាំងមុខការពារសម្រាប់ការផ្សារ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52F35B-0B1E-4CFC-8457-A741D7701099}"/>
              </a:ext>
            </a:extLst>
          </p:cNvPr>
          <p:cNvSpPr txBox="1"/>
          <p:nvPr/>
        </p:nvSpPr>
        <p:spPr>
          <a:xfrm>
            <a:off x="7342793" y="2385613"/>
            <a:ext cx="671147" cy="20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ស្រោមដើមដៃ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38FE85-B2BD-4F42-9910-40AD17FA84A6}"/>
              </a:ext>
            </a:extLst>
          </p:cNvPr>
          <p:cNvSpPr txBox="1"/>
          <p:nvPr/>
        </p:nvSpPr>
        <p:spPr>
          <a:xfrm>
            <a:off x="5453857" y="1106318"/>
            <a:ext cx="649395" cy="20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>
                <a:latin typeface="Khmer UI" panose="020B0502040204020203" pitchFamily="34" charset="0"/>
                <a:cs typeface="Khmer UI" panose="020B0502040204020203" pitchFamily="34" charset="0"/>
              </a:rPr>
              <a:t>មួក​ការពារ​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B6F9E5-9B7C-43BF-8FF3-1C26F7B1C07C}"/>
              </a:ext>
            </a:extLst>
          </p:cNvPr>
          <p:cNvSpPr txBox="1"/>
          <p:nvPr/>
        </p:nvSpPr>
        <p:spPr>
          <a:xfrm>
            <a:off x="7645387" y="1347936"/>
            <a:ext cx="869963" cy="28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>
                <a:latin typeface="Khmer UI" panose="020B0502040204020203" pitchFamily="34" charset="0"/>
                <a:cs typeface="Khmer UI" panose="020B0502040204020203" pitchFamily="34" charset="0"/>
              </a:rPr>
              <a:t>វ៉ែនតាការពារ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0AF5A6-21A8-4F17-8BB9-56D41937A94E}"/>
              </a:ext>
            </a:extLst>
          </p:cNvPr>
          <p:cNvSpPr txBox="1"/>
          <p:nvPr/>
        </p:nvSpPr>
        <p:spPr>
          <a:xfrm>
            <a:off x="7361585" y="1719918"/>
            <a:ext cx="939983" cy="20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ម៉ាសមុខការពារភាគល្អិត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97498F3-606D-4CB0-9D6E-370CCD6A1F1D}"/>
              </a:ext>
            </a:extLst>
          </p:cNvPr>
          <p:cNvSpPr txBox="1"/>
          <p:nvPr/>
        </p:nvSpPr>
        <p:spPr>
          <a:xfrm>
            <a:off x="7645387" y="1996984"/>
            <a:ext cx="939983" cy="349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ស្រោមដៃការពារធ្វើពីស្បែកសម្រាប់ការផ្សារ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50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ការបង្ការគ្រោះមហន្តរាយដោយសារការផ្សារឧស្ម័ន (2) ស្ថានភាពគ្រោះមហន្តរាយនៃការផ្ទុះ/អគ្គីភ័យ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03859" y="6444477"/>
            <a:ext cx="37764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សៀវភៅសិក្សាទំព័រទី75,77 /សៀវភៅសិក្សាជំនួយទំព័រ53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6996" y="982558"/>
            <a:ext cx="8024214" cy="10981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【ស្ថានភាពនិងមូលហេតុនៃគ្រោះថ្នាក់នៃការផ្ទុះ/អគ្គីភ័យ】</a:t>
            </a:r>
            <a:endParaRPr lang="ja-JP" altLang="en-US" sz="14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នៅក្នុងគ្រោះថ្នាក់នៃការផ្ទុះឬអគ្គីភ័យពេលកំពុងធ្វើការងារផ្សារឧស្ម័ន ស្ទើរតែទាំងអស់គឺឧស្ម័នដែលអាចឆេះដែលប្រើសម្រាប់ការផ្សារ បានផ្ទុះឬឆាបឆេះឡើង។ មូលហេតុរួមមាន ការលេចធ្លាយដោយសារការភ្ជាប់ឧបករណ៍និងបំពង់ទុយោ (housu)មិនបានល្អ ការលេចធ្លាយពីបរិក្ខារដែលចាស់រេចរឹល ក៏ដូចជាភ្លើងឆេះត្រលប់ជាដើម។</a:t>
            </a:r>
            <a:endParaRPr lang="en-US" altLang="ja-JP" sz="14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6996" y="2168797"/>
            <a:ext cx="8024214" cy="1346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【ការផ្ទុះកម្ទេចធូលី (hunjin bakuhatu)】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ប្រសិនបើធ្វើការផ្សារឧស្ម័ននៅកន្លែងដែលវត្ថុដែលអាចឆេះ (kanensei no mono) ក្លាយជាភាគល្អិតតូចៗ(កម្ទេចធូលី) ហើយហោះហើរយ៉ាងច្រើនក្នុងខ្យល់ វាអាចក្លាយជាប្រភពបញ្ឆេះដែលអាចនាំឲ្យកើតមានការផ្ទុះខ្លាំងក្លា។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ចំពោះកម្ទេចធូលី ឲ្យតែជាវត្ថុដែលអាចឆេះបានទោះបីមិនមែនជាវត្ថុដូចជាធ្យូងក៏ដោយ មានដូចជាម្សៅស្រូវសាលី ស្ករ ប្លាស្ទិច ហើយមិនត្រឹមតែប៉ុណ្ណោះទេ គឺថែមទាំងលោហៈដូចជាអាលុយមីញ៉ូមនិងដែកដែលមិនឆេះពេលនៅជាដុំផងដែរ គឺនឹងបង្កឲ្យកើតឡើង ហេតុនេះចាំបាច់ត្រូវប្រុងប្រយ័ត្ន។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975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800" dirty="0">
                <a:ea typeface="BIZ UDPゴシック" panose="020B0400000000000000" pitchFamily="50" charset="-128"/>
              </a:rPr>
              <a:t>ការបង្ការគ្រោះមហន្តរាយដោយសារការផ្សារឧស្ម័ន (3) ការបង្ការការផ្ទុះ/អគ្គីភ័យ</a:t>
            </a:r>
            <a:endParaRPr kumimoji="1" lang="ja-JP" altLang="en-US" sz="18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97662" y="6444477"/>
            <a:ext cx="501265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សៀវភៅសិក្សាទំព័រទី77,79,81 /សៀវភៅសិក្សាជំនួយទំព័រ55,56,56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935391"/>
            <a:ext cx="8022560" cy="856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【ការបង្ការគ្រោះមហន្តរាយនៃការផ្ទុះដោយសារឧស្ម័នឥន្ធនៈ】</a:t>
            </a:r>
            <a:endParaRPr lang="ja-JP" altLang="en-US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・ដើម្បីបង្ការគ្រោះថ្នាក់ផ្ទុះ ការបំបាត់ការលេចធ្លាយឧស្ម័នឥន្ធនៈគឺជារឿងចាំបាច់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・ផ្លាស់ប្តូរខ្យល់ឲ្យបានគ្រប់គ្រាន់នៅកន្លែងការងារជាប្រចាំ</a:t>
            </a:r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628650" y="1879645"/>
            <a:ext cx="8022560" cy="13531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【ការបង្ការគ្រោះមហន្តរាយដោយសារភ្លើងឆេះត្រលប់】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・ជម្រះឧស្ម័នឲ្យបានច្បាស់លាស់មុនពេលចាប់ផ្តើមការងារ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・ត្រួតពិនិត្យថែទាំឲ្យបានច្បាស់លាស់ចំពោះពពួកឧបករណ៍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・ប្រើប្រាស់ឧស្ម័នដែលអាចឆេះនិងអុកស៊ីសែន​ (sanso)ដោយស្របតាមស្តង់ដារ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・ភ្ជាប់ឧបករណ៍សុវត្ថិភាព​ (anzen ki)ឲ្យបានច្បាស់លាស់</a:t>
            </a: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3320904"/>
            <a:ext cx="8022560" cy="9060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【ការបង្ការគ្រោះថ្នាក់អគ្គីភ័យដោយមូលហេតុក្រៅពីឧស្ម័នឥន្ធនៈ】</a:t>
            </a:r>
            <a:endParaRPr lang="ja-JP" altLang="en-US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・កម្ចាត់ជាដើមនូវវត្ថុដែលអាចឆេះ (kanensei no mono)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・ប្រុងប្រយ័ត្នក្នុងការងារចម្រុះផ្នែកឬការងារជិតគ្នា(រួមទាំងលើក្រោម)ជាដើម 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4327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ការបង្ការគ្រោះមហន្តរាយដោយសារការផ្សារឧស្ម័ន (4) កាំរស្មីដែលមានផលប៉ះពាល់ (yuugai kousen) និងកង្វះអុកស៊ីសែន (sanso ketubou)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40856" y="6456715"/>
            <a:ext cx="37066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សៀវភៅសិក្សាទំព័រទី82,86 /សៀវភៅសិក្សាជំនួយទំព័រ57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47424"/>
            <a:ext cx="8022560" cy="8122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【កាំរស្មីដែលមានផលប៉ះពាល់ដែលកើតឡើងពេលផ្សារឧស្ម័ន】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ពេលធ្វើការងារផ្សារឧស្ម័ន កាំរស្មីក្រហមអាំងប្រានឹងកើតឡើងពីផ្នែកដែលក្តៅដូចជាវត្ថុត្រូវផ្សារ/កាត់និងអណ្តាតភ្លើងជាដើម។</a:t>
            </a:r>
            <a:endParaRPr lang="en-US" altLang="ja-JP" sz="11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ជំងឺដោយសារការងារដែលបណ្តាលមកពីកាំរស្មីក្រហមអាំងប្រា : ជំងឺភ្នែកដូចជារលាករេទីននិងភ្នែកឡើងបាយជាដើម ជំងឺស្បែក</a:t>
            </a:r>
            <a:endParaRPr lang="en-US" altLang="ja-JP" sz="11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1859832"/>
            <a:ext cx="8022560" cy="1102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【អាការកង្វះអុកស៊ីសែន (sanso ketubou)】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ករណីធ្វើការផ្សារ/ការកាត់ដោយរំលាយដោយឧស្ម័ននៅកន្លែងដែលគ្មានការផ្លាស់ប្តូរខ្យល់គ្រប់គ្រាន់ ត្រូវធ្វើការផ្លាស់ប្តូរខ្យល់ដោយបង្ខំដោយប្រើឧបករណ៍ផ្លាស់ប្តូរខ្យល់ដែលយកតាមខ្លួនបានជាដើម ហើយទន្ទឹមគ្នានេះ ត្រូវប្រើប្រាស់ឧបករណ៍ការពារផ្លូវដង្ហើម (kokyuu you hogo gu)សមស្របអាស្រ័យតាមស្ថានភាព។</a:t>
            </a:r>
            <a:endParaRPr lang="en-US" altLang="ja-JP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កង្វះអុកស៊ីសែន (sanso ketubou) : ត្រូវបានកំណត់និយមន័យថា ជាស្ថានភាពដែលកំហាប់អុកស៊ីសែន​(sanso)ក្នុងខ្យល់គឺក្រោម18%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15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800" dirty="0">
                <a:ea typeface="BIZ UDPゴシック" panose="020B0400000000000000" pitchFamily="50" charset="-128"/>
              </a:rPr>
              <a:t>ការបង្ការគ្រោះមហន្តរាយដោយសារការផ្សារឧស្ម័ន (5) គ្រោះមហន្តរាយដោយសារកម្ទេចធូលី (hyumu)លោហៈ</a:t>
            </a:r>
            <a:endParaRPr kumimoji="1" lang="ja-JP" altLang="en-US" sz="18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29931" y="6444477"/>
            <a:ext cx="41339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សៀវភៅសិក្សាទំព័រទី86,88 /សៀវភៅសិក្សាជំនួយទំព័រ58,59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06008" y="2155343"/>
            <a:ext cx="8045202" cy="13215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</a:t>
            </a:r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ជំងឺសួតដោយសារស្រូបធូលី(Pneumoconiosis) (jinpai) និងផលវិបាកនៃជំងឺ】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ផលប៉ះពាល់ធ្ងន់ធ្ងរបំផុតដែលជាផលប៉ះពាល់រ៉ាំរ៉ៃដោយសារកម្ទេចធូលី (hyumu)លោហៈ គឺជំងឺសួតដោយសារស្រូបធូលី(Pneumoconiosis) (jinpai) និងផលវិបាកនៃជំងឺនេះ។</a:t>
            </a:r>
            <a:endParaRPr lang="en-US" altLang="ja-JP" sz="11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ផលវិបាកនៃជំងឺដែលមានទំនាក់ទំនងជិតស្និទ្ធជាពិសេសជាមួយជំងឺសួតដោយសារស្រូបធូលី(Pneumoconiosis) (jinpai)</a:t>
            </a:r>
            <a:endParaRPr lang="en-US" altLang="ja-JP" sz="11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180975" indent="268288" rtl="0">
              <a:lnSpc>
                <a:spcPct val="100000"/>
              </a:lnSpc>
              <a:spcBef>
                <a:spcPts val="0"/>
              </a:spcBef>
              <a:buNone/>
              <a:tabLst>
                <a:tab pos="2781300" algn="l"/>
                <a:tab pos="5562600" algn="l"/>
              </a:tabLst>
            </a:pPr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●　ជំងឺរបេងសួត	●　រលាកស្រោមសួតដោយរបេង	●　រលាកទងសួតកើតបន្តពីជំងឺផ្សេង</a:t>
            </a:r>
            <a:endParaRPr lang="en-US" altLang="ja-JP" sz="11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180975" indent="268288" rtl="0">
              <a:lnSpc>
                <a:spcPct val="100000"/>
              </a:lnSpc>
              <a:spcBef>
                <a:spcPts val="0"/>
              </a:spcBef>
              <a:buNone/>
              <a:tabLst>
                <a:tab pos="2781300" algn="l"/>
                <a:tab pos="5562600" algn="l"/>
              </a:tabLst>
            </a:pPr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●　អាការរីកទងសួតកើតបន្តពីជំងឺផ្សេង	</a:t>
            </a:r>
            <a:endParaRPr lang="en-US" sz="11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180975" indent="268288" rtl="0">
              <a:lnSpc>
                <a:spcPct val="100000"/>
              </a:lnSpc>
              <a:spcBef>
                <a:spcPts val="0"/>
              </a:spcBef>
              <a:buNone/>
              <a:tabLst>
                <a:tab pos="2781300" algn="l"/>
                <a:tab pos="5562600" algn="l"/>
              </a:tabLst>
            </a:pPr>
            <a:r>
              <a:rPr lang="km" sz="11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●　ជំងឺខ្យល់ក្នុងទ្រូងកើតបន្តពីជំងឺផ្សេង	●　មហារីកសួតកើតពីដំបូង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955518"/>
            <a:ext cx="8022560" cy="10852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</a:t>
            </a: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ការកើតឡើងនៃកម្ទេចធូលី (hyumu)លោហៈ】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កម្ទេចធូលី (hyumu) គឺជាលោហៈសីតុណ្ហភាពខ្ពស់ដែលក្លាយជាចំហាយហើយត្រូវបានបញ្ចេញទៅក្នុងបរិស្ថានការងារ ហើយត្រូវបានបញ្ចុះកម្តៅនៅក្នុងខ្យល់រួចកកជាដុំ។ នៅក្នុងការផ្សារឧស្ម័ននិងការកាត់</a:t>
            </a:r>
            <a:r>
              <a:rPr lang="km" altLang="ja-JP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ន (gasu setudan) ចាំបាច់ត្រូវប្រុងប្រយ័ត្នថាមិនត្រឹមតែវត្ថុត្រូវផ្សារ/កាត់ទេ លោហៈដែលនៅក្នុង</a:t>
            </a: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ដោយឧស្ម័ក្រូម៉េផ្ទៃខាងលើក៏ក្លាយជាកម្ទេចធូលី (hyumu)ដែរ។　</a:t>
            </a: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606008" y="3591491"/>
            <a:ext cx="8045202" cy="12761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【វិធានការទប់ទល់នឹងកម្ទេចធូលី (hyumu)លោហៈ】</a:t>
            </a:r>
            <a:endParaRPr lang="ja-JP" altLang="en-US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・ការប្រើវត្ថុធាតុដើមរំលាយដែលមានកម្ទេចធូលី (hyumu)ទាប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・វិធានការបែបវិស្វកម្ម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・វិធានការបែបគ្រប់គ្រង</a:t>
            </a:r>
            <a:endParaRPr lang="en-US" altLang="ja-JP" sz="16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・ឧបករណ៍ការពារផ្ទាល់ខ្លួន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900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ការបង្ការគ្រោះមហន្តរាយដោយសារការផ្សារឧស្ម័ន (6) ជំងឺស្ត្រូកកម្តៅ(heat stroke) (necchuushou) និងគ្រោះមហន្តរាយនៃការធ្លាក់ (tuiraku saigai)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9865" y="6444477"/>
            <a:ext cx="38209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សៀវភៅសិក្សាទំព័រទី92,93 /សៀវភៅសិក្សាជំនួយទំព័រ60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35391"/>
            <a:ext cx="8022560" cy="15972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</a:t>
            </a: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វិធានការបង្ការជំងឺស្ត្រូកកម្តៅ(heat stroke) (necchuushou)】</a:t>
            </a:r>
            <a:endParaRPr lang="ja-JP" altLang="en-US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ការគ្រប់គ្រងស្ថានភាពសុខភាពប្រចាំថ្ងៃ ក៏សំខាន់ដែរចំពោះជំងឺស្ត្រូកកម្តៅ(heat stroke) (necchuushou) ហេតុនេះមិនត្រូវធ្វើការងារជាប់ ដោយត្រូវឆ្លៀតពេលសម្រាកឲ្យបានសមស្រប។ ជាពិសេស នៅកន្លែងចង្អៀតឬខាងក្រៅអគារពេលរដូវក្តៅ ការងារគឺមានកម្តៅខ្ពស់ សំណើមខ្ពស់ និងពន្លឺថ្ងៃខ្លាំង។ ក្នុងករណីបែបនេះ ចាំបាច់ត្រូវអនុវត្តការងារដោយប្រុងប្រយ័ត្ននឹងWBGT (WBGT) (សន្ទស្សន៍កម្តៅ) និងធ្វើការបំពេញជាតិទឹកនិងជាតិអំបិលឲ្យបានគ្រប់គ្រាន់។ គួរបញ្ជាក់ថា តែជប៉ុនជាដើមដែលមានជាតិកាហ្វេអ៊ីន មានមុខងារបញ្ចុះទឹកនោម ដែលមិនសក្តិសមជាវិធានការការពារជំងឺស្ត្រូកកម្តៅ(heat stroke) (necchuushou)ទេ ហេតុនេះត្រូវប្រុងប្រយ័ត្ន។</a:t>
            </a:r>
            <a:endParaRPr lang="en-US" altLang="ja-JP" sz="1200" dirty="0">
              <a:solidFill>
                <a:prstClr val="black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2620807"/>
            <a:ext cx="8022560" cy="89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【</a:t>
            </a: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ការបង្ការគ្រោះមហន្តរាយនៃការធ្លាក់ (tuiraku saigai)】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solidFill>
                  <a:prstClr val="black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ករណីអនុវត្តការងារផ្សារនៅទីខ្ពស់ ត្រូវប្រើប្រាស់ឧបករណ៍ការពារធ្លាក់ (tuiraku seishi you kigu)ឲ្យបានសមស្របដើម្បីការពារគ្រោះមហន្តរាយនៃការធ្លាក់ (tuiraku saigai)។ (ការអប់រំពិសេសអំពីខ្សែក្រវាត់ការពារធ្លាក់ គឺចាំបាច់)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282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 rtlCol="0">
            <a:normAutofit/>
          </a:bodyPr>
          <a:lstStyle/>
          <a:p>
            <a:pPr rtl="0"/>
            <a:r>
              <a:rPr lang="km" sz="3200" dirty="0">
                <a:latin typeface="Khmer UI bold" panose="020B0702040204020203" pitchFamily="34" charset="0"/>
                <a:ea typeface="+mn-ea"/>
                <a:cs typeface="Khmer UI bold" panose="020B0702040204020203" pitchFamily="34" charset="0"/>
              </a:rPr>
              <a:t>ជំពូកទី3　ច្បាប់និងបទប្បញ្ញត្តិពាក់ព័ន្ធ</a:t>
            </a:r>
            <a:endParaRPr kumimoji="1" lang="ja-JP" altLang="en-US" sz="3200" dirty="0">
              <a:latin typeface="Khmer UI bold" panose="020B0702040204020203" pitchFamily="34" charset="0"/>
              <a:ea typeface="+mn-ea"/>
              <a:cs typeface="Khmer UI bold" panose="020B07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162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ប្រព័ន្ធច្បាប់ពាក់ព័ន្ធនឹងការផ្សារឧស្ម័នជាដើម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4580" y="6462191"/>
            <a:ext cx="37764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សៀវភៅសិក្សាទំព័រទី101/សៀវភៅសិក្សាជំនួយទំព័រ61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34277"/>
            <a:ext cx="6038850" cy="525241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E1F797-3903-4214-A2BE-167721E21FB1}"/>
              </a:ext>
            </a:extLst>
          </p:cNvPr>
          <p:cNvSpPr txBox="1"/>
          <p:nvPr/>
        </p:nvSpPr>
        <p:spPr>
          <a:xfrm>
            <a:off x="801107" y="1152244"/>
            <a:ext cx="35234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km" sz="1000" dirty="0">
                <a:solidFill>
                  <a:srgbClr val="FF000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ច្បាប់ស្តីពីអនាម័យនិងសុវត្ថិភាពការងារ (roudou anzen eiseihou)</a:t>
            </a:r>
            <a:endParaRPr kumimoji="1" lang="en-US" altLang="ja-JP" sz="1000" dirty="0">
              <a:solidFill>
                <a:srgbClr val="FF000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222A05-CB8D-4EAD-BCCB-6C812A5BA4C7}"/>
              </a:ext>
            </a:extLst>
          </p:cNvPr>
          <p:cNvSpPr txBox="1"/>
          <p:nvPr/>
        </p:nvSpPr>
        <p:spPr>
          <a:xfrm>
            <a:off x="772326" y="4501569"/>
            <a:ext cx="4020653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m" sz="1000" dirty="0">
                <a:solidFill>
                  <a:srgbClr val="FF000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ច្បាប់ស្តីពីជំងឺសួតដោយសារស្រូបធូលី(Pneumoconiosis) (jinpai)</a:t>
            </a:r>
            <a:endParaRPr kumimoji="1" lang="en-US" altLang="ja-JP" sz="1000" dirty="0">
              <a:solidFill>
                <a:srgbClr val="FF000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1E4862-0583-4479-AA2E-E801955B3003}"/>
              </a:ext>
            </a:extLst>
          </p:cNvPr>
          <p:cNvSpPr txBox="1"/>
          <p:nvPr/>
        </p:nvSpPr>
        <p:spPr>
          <a:xfrm>
            <a:off x="772327" y="5161689"/>
            <a:ext cx="2104743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km" sz="1000" dirty="0">
                <a:solidFill>
                  <a:srgbClr val="FF000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ច្បាប់ស្តីពីការវាស់ស្ទង់បរិស្ថានការងារ (*)</a:t>
            </a:r>
            <a:endParaRPr kumimoji="1" lang="en-US" altLang="ja-JP" sz="1000" dirty="0">
              <a:solidFill>
                <a:srgbClr val="FF000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406C92-3932-4F1C-97CE-F72C20652E49}"/>
              </a:ext>
            </a:extLst>
          </p:cNvPr>
          <p:cNvSpPr txBox="1"/>
          <p:nvPr/>
        </p:nvSpPr>
        <p:spPr>
          <a:xfrm>
            <a:off x="1046262" y="1497002"/>
            <a:ext cx="4384214" cy="191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rtl="0"/>
            <a:r>
              <a:rPr lang="km" sz="1000" dirty="0">
                <a:solidFill>
                  <a:schemeClr val="accent5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អនុក្រឹត្យអនុវត្តច្បាប់ស្តីពីអនាម័យនិងសុវត្ថិភាពការងារ (roudou anzen eiseihou)</a:t>
            </a:r>
            <a:endParaRPr kumimoji="1" lang="en-US" altLang="ja-JP" sz="1000" dirty="0">
              <a:solidFill>
                <a:schemeClr val="accent5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998D69-CEF1-499C-A295-A8A0CFC14923}"/>
              </a:ext>
            </a:extLst>
          </p:cNvPr>
          <p:cNvSpPr txBox="1"/>
          <p:nvPr/>
        </p:nvSpPr>
        <p:spPr>
          <a:xfrm>
            <a:off x="1046262" y="5482398"/>
            <a:ext cx="2800447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km" sz="1000" dirty="0">
                <a:solidFill>
                  <a:schemeClr val="accent5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អនុក្រឹត្យអនុវត្តច្បាប់ស្តីពីការវាស់ស្ទង់បរិស្ថានការងារ</a:t>
            </a:r>
            <a:endParaRPr kumimoji="1" lang="en-US" altLang="ja-JP" sz="1000" dirty="0">
              <a:solidFill>
                <a:schemeClr val="accent5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75C3E9B-B124-4C8D-A302-B7A5C858126D}"/>
              </a:ext>
            </a:extLst>
          </p:cNvPr>
          <p:cNvSpPr txBox="1"/>
          <p:nvPr/>
        </p:nvSpPr>
        <p:spPr>
          <a:xfrm>
            <a:off x="1258999" y="1849796"/>
            <a:ext cx="1593385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km" sz="1000" dirty="0">
                <a:solidFill>
                  <a:srgbClr val="00B05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បទបញ្ជាស្តីពីសុវត្ថិភាពការងារ</a:t>
            </a:r>
            <a:endParaRPr kumimoji="1" lang="en-US" altLang="ja-JP" sz="1000" dirty="0">
              <a:solidFill>
                <a:srgbClr val="00B05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99D4FA-BEBE-442F-8BEE-A4A84FADA6FE}"/>
              </a:ext>
            </a:extLst>
          </p:cNvPr>
          <p:cNvSpPr txBox="1"/>
          <p:nvPr/>
        </p:nvSpPr>
        <p:spPr>
          <a:xfrm>
            <a:off x="1239283" y="2194679"/>
            <a:ext cx="1851469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km" sz="1000" dirty="0">
                <a:solidFill>
                  <a:srgbClr val="00B05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បទបញ្ជាស្តីពីការបង្ការការពុលសំណ</a:t>
            </a:r>
            <a:endParaRPr kumimoji="1" lang="en-US" altLang="ja-JP" sz="1000" dirty="0">
              <a:solidFill>
                <a:srgbClr val="00B05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739C42-3A87-454D-AE8D-93EC2C556FED}"/>
              </a:ext>
            </a:extLst>
          </p:cNvPr>
          <p:cNvSpPr txBox="1"/>
          <p:nvPr/>
        </p:nvSpPr>
        <p:spPr>
          <a:xfrm>
            <a:off x="1233964" y="2511737"/>
            <a:ext cx="3161122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km" sz="1000" dirty="0">
                <a:solidFill>
                  <a:srgbClr val="00B05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បទបញ្ជាស្តីពីការបង្ការផលប៉ះពាល់នៃសារធាតុគីមីជាក់លាក់</a:t>
            </a:r>
            <a:endParaRPr kumimoji="1" lang="en-US" altLang="ja-JP" sz="1000" dirty="0">
              <a:solidFill>
                <a:srgbClr val="00B05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580A0E5-EA4A-4A27-AF20-50D700B394D2}"/>
              </a:ext>
            </a:extLst>
          </p:cNvPr>
          <p:cNvSpPr txBox="1"/>
          <p:nvPr/>
        </p:nvSpPr>
        <p:spPr>
          <a:xfrm>
            <a:off x="1233964" y="2847308"/>
            <a:ext cx="3893695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km" sz="1000" dirty="0">
                <a:solidFill>
                  <a:srgbClr val="00B05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បទបញ្ជាស្តីពីការទប់ស្កាត់អាការកង្វះអុកស៊ីសែន (sanso ketubou)ជាដើម</a:t>
            </a:r>
            <a:endParaRPr kumimoji="1" lang="en-US" altLang="ja-JP" sz="1000" dirty="0">
              <a:solidFill>
                <a:srgbClr val="00B05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5F41FE-49EC-421A-A2B8-E64F1383D345}"/>
              </a:ext>
            </a:extLst>
          </p:cNvPr>
          <p:cNvSpPr txBox="1"/>
          <p:nvPr/>
        </p:nvSpPr>
        <p:spPr>
          <a:xfrm>
            <a:off x="1233964" y="3159738"/>
            <a:ext cx="5017449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m" sz="700" dirty="0">
                <a:solidFill>
                  <a:srgbClr val="00B05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បទបញ្ជាស្តីពីការទប់ស្កាត់ផលប៉ះពាល់នៃកម្ទេចធូលី (* អនុវត្តក្នុងការកាត់ដោយឧស្ម័ន</a:t>
            </a:r>
            <a:r>
              <a:rPr lang="en-US" sz="700" dirty="0">
                <a:solidFill>
                  <a:srgbClr val="00B05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 </a:t>
            </a:r>
            <a:r>
              <a:rPr lang="km" sz="700" dirty="0">
                <a:solidFill>
                  <a:srgbClr val="00B05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(gasu setudan)</a:t>
            </a:r>
            <a:endParaRPr lang="en-US" sz="700" dirty="0">
              <a:solidFill>
                <a:srgbClr val="00B05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rtl="0"/>
            <a:r>
              <a:rPr lang="km" sz="700" dirty="0">
                <a:solidFill>
                  <a:srgbClr val="00B05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នៃលោហៈនៅកន្លែងការងារខាងក្នុងអគារជាដើម)</a:t>
            </a:r>
            <a:endParaRPr kumimoji="1" lang="en-US" altLang="ja-JP" sz="700" dirty="0">
              <a:solidFill>
                <a:srgbClr val="00B05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A09E32-8CE0-45F9-BE82-319DB9375D87}"/>
              </a:ext>
            </a:extLst>
          </p:cNvPr>
          <p:cNvSpPr txBox="1"/>
          <p:nvPr/>
        </p:nvSpPr>
        <p:spPr>
          <a:xfrm>
            <a:off x="1239280" y="3506599"/>
            <a:ext cx="2250616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km" sz="1000" dirty="0">
                <a:solidFill>
                  <a:srgbClr val="00B05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បទបញ្ជាស្តីពីការត្រួតពិនិត្យម៉ាស៊ីនជាដើម</a:t>
            </a:r>
            <a:endParaRPr kumimoji="1" lang="en-US" altLang="ja-JP" sz="1000" dirty="0">
              <a:solidFill>
                <a:srgbClr val="00B05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242CE56-F7E9-4B9A-AD4D-929DE17E3168}"/>
              </a:ext>
            </a:extLst>
          </p:cNvPr>
          <p:cNvSpPr txBox="1"/>
          <p:nvPr/>
        </p:nvSpPr>
        <p:spPr>
          <a:xfrm>
            <a:off x="1424861" y="3835688"/>
            <a:ext cx="4826552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m" sz="700" dirty="0">
                <a:solidFill>
                  <a:srgbClr val="80000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ស្តង់ដារនៃឧបករណ៍សុវត្ថិភាព​ (anzen ki)របស់ឧបករណ៍ផ្សារអាសេទីឡែន និងឧបករណ៍សុវត្ថិភាព​ </a:t>
            </a:r>
            <a:endParaRPr lang="en-US" sz="700" dirty="0">
              <a:solidFill>
                <a:srgbClr val="80000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rtl="0"/>
            <a:r>
              <a:rPr lang="km" sz="700" dirty="0">
                <a:solidFill>
                  <a:srgbClr val="80000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(anzen ki)របស់ឧបករណ៍ផ្សារប្រមូលផ្តុំឧស្ម័ន</a:t>
            </a:r>
            <a:endParaRPr kumimoji="1" lang="en-US" altLang="ja-JP" sz="700" dirty="0">
              <a:solidFill>
                <a:srgbClr val="80000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C0438A-A5C6-424B-A82F-01830704CBBB}"/>
              </a:ext>
            </a:extLst>
          </p:cNvPr>
          <p:cNvSpPr txBox="1"/>
          <p:nvPr/>
        </p:nvSpPr>
        <p:spPr>
          <a:xfrm>
            <a:off x="1407138" y="4181860"/>
            <a:ext cx="4844275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m" sz="1000" dirty="0">
                <a:solidFill>
                  <a:srgbClr val="80000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ស្តង់ដាររចនាសម្ព័ន្ធឧបករណ៍ផលិតអាសេទីឡែន (asechiren)របស់ឧបករណ៍ផ្សារអាសេទីឡែន</a:t>
            </a:r>
            <a:endParaRPr kumimoji="1" lang="en-US" altLang="ja-JP" sz="1000" dirty="0">
              <a:solidFill>
                <a:srgbClr val="80000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F0EE084-31CE-45CC-8430-F150FAFE260B}"/>
              </a:ext>
            </a:extLst>
          </p:cNvPr>
          <p:cNvSpPr txBox="1"/>
          <p:nvPr/>
        </p:nvSpPr>
        <p:spPr>
          <a:xfrm>
            <a:off x="1239281" y="4840471"/>
            <a:ext cx="4188647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km" sz="1000" dirty="0">
                <a:solidFill>
                  <a:srgbClr val="00B05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បទបញ្ជាអនុវត្តច្បាប់ស្តីពីជំងឺសួតដោយសារស្រូបធូលី(Pneumoconiosis) (jinpai)</a:t>
            </a:r>
            <a:endParaRPr kumimoji="1" lang="en-US" altLang="ja-JP" sz="1000" dirty="0">
              <a:solidFill>
                <a:srgbClr val="00B05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125C47F-10F1-4CC6-A9BE-E26AE51F2A6F}"/>
              </a:ext>
            </a:extLst>
          </p:cNvPr>
          <p:cNvSpPr txBox="1"/>
          <p:nvPr/>
        </p:nvSpPr>
        <p:spPr>
          <a:xfrm>
            <a:off x="1239282" y="5802782"/>
            <a:ext cx="2773195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km" sz="1000" dirty="0">
                <a:solidFill>
                  <a:srgbClr val="00B050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បទបញ្ជាអនុវត្តច្បាប់ស្តីពីការវាស់ស្ទង់បរិស្ថានការងារ</a:t>
            </a:r>
            <a:endParaRPr kumimoji="1" lang="zh-TW" altLang="en-US" sz="1000" dirty="0">
              <a:solidFill>
                <a:srgbClr val="00B050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F78A00-995E-4111-BB91-08FFCACAC4DE}"/>
              </a:ext>
            </a:extLst>
          </p:cNvPr>
          <p:cNvSpPr txBox="1"/>
          <p:nvPr/>
        </p:nvSpPr>
        <p:spPr>
          <a:xfrm>
            <a:off x="874879" y="6089139"/>
            <a:ext cx="5438989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km" sz="800" dirty="0">
                <a:solidFill>
                  <a:schemeClr val="tx1"/>
                </a:solidFill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* ការវាស់ស្ទង់បរិស្ថានការងារ ត្រូវអនុវត្តនៅក្នុងករណីវត្ថុត្រូវផ្សារ/កាត់ជាដើមមានផ្ទុកវត្ថុជាគោលដៅដូចជាម៉ង់ហ្កាណែសជាដើម។</a:t>
            </a:r>
            <a:endParaRPr kumimoji="1" lang="zh-TW" altLang="en-US" sz="800" dirty="0">
              <a:solidFill>
                <a:schemeClr val="tx1"/>
              </a:solidFill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8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800" dirty="0">
                <a:ea typeface="BIZ UDPゴシック" panose="020B0400000000000000" pitchFamily="50" charset="-128"/>
              </a:rPr>
              <a:t>ក្បាលផ្សារ/កាត់ (tochi) (ឧបករណ៍ផ្សារ និងឧបករណ៍កាត់ (setudanki))</a:t>
            </a:r>
            <a:endParaRPr kumimoji="1" lang="ja-JP" altLang="en-US" sz="1800" dirty="0"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សៀវភៅសិក្សាទំព័រទី9,10 /សៀវភៅសិក្សាជំនួយទំព័រ11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94457"/>
            <a:ext cx="6508774" cy="21337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221281"/>
            <a:ext cx="6508774" cy="275978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967309" y="2842389"/>
            <a:ext cx="2301995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km" sz="9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(ផ្តល់ដោយក្រុមហ៊ុនកុអ៊ិកិសាន់សុកូង្យ៉ូ)</a:t>
            </a:r>
            <a:endParaRPr kumimoji="1" lang="ja-JP" altLang="en-US" sz="9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080959" y="5921926"/>
            <a:ext cx="2188346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0"/>
            <a:r>
              <a:rPr lang="km" sz="9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(ផ្តល់ដោយក្រុមហ៊ុនកុអ៊ិកិសាន់សុកូង្យ៉ូ)</a:t>
            </a:r>
            <a:endParaRPr kumimoji="1" lang="ja-JP" altLang="en-US" sz="9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CD3B41-CCEE-4C72-9B10-641968ECEB36}"/>
              </a:ext>
            </a:extLst>
          </p:cNvPr>
          <p:cNvSpPr txBox="1"/>
          <p:nvPr/>
        </p:nvSpPr>
        <p:spPr>
          <a:xfrm>
            <a:off x="1024672" y="2594450"/>
            <a:ext cx="2858365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រូបទី1-4　ឧបករណ៍ផ្សារប្រភេទB(បែបបារាំង)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E0FD41-241C-4B85-B6E3-204E42ED73FA}"/>
              </a:ext>
            </a:extLst>
          </p:cNvPr>
          <p:cNvSpPr txBox="1"/>
          <p:nvPr/>
        </p:nvSpPr>
        <p:spPr>
          <a:xfrm>
            <a:off x="5080958" y="2371377"/>
            <a:ext cx="1711808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800">
                <a:latin typeface="Khmer UI" panose="020B0502040204020203" pitchFamily="34" charset="0"/>
                <a:cs typeface="Khmer UI" panose="020B0502040204020203" pitchFamily="34" charset="0"/>
              </a:rPr>
              <a:t>ប្រភព ： ក្រុមហ៊ុនកុអ៊ិកិសាន់សុកូង្យ៉ូ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3FF4D7-1BE1-4942-B9B0-5880CBE7BF25}"/>
              </a:ext>
            </a:extLst>
          </p:cNvPr>
          <p:cNvSpPr txBox="1"/>
          <p:nvPr/>
        </p:nvSpPr>
        <p:spPr>
          <a:xfrm>
            <a:off x="772865" y="1021494"/>
            <a:ext cx="1356489" cy="25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ក្បាលនៃក្បាលផ្សារ/កាត់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167AE6-9AF1-428C-A09A-7F67AA0787A8}"/>
              </a:ext>
            </a:extLst>
          </p:cNvPr>
          <p:cNvSpPr txBox="1"/>
          <p:nvPr/>
        </p:nvSpPr>
        <p:spPr>
          <a:xfrm>
            <a:off x="1542498" y="1879660"/>
            <a:ext cx="513827" cy="41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ប៊ិចផ្សារ/កាត់ (higuchi)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C41301A-AC25-4220-8402-1E56E2062B91}"/>
              </a:ext>
            </a:extLst>
          </p:cNvPr>
          <p:cNvSpPr txBox="1"/>
          <p:nvPr/>
        </p:nvSpPr>
        <p:spPr>
          <a:xfrm>
            <a:off x="2243956" y="980450"/>
            <a:ext cx="1862909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ក្បាលឡោស៊ីបំពង់លាយឧស្ម័ន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075643-556B-404B-BF25-3DD86C7DC6D9}"/>
              </a:ext>
            </a:extLst>
          </p:cNvPr>
          <p:cNvSpPr txBox="1"/>
          <p:nvPr/>
        </p:nvSpPr>
        <p:spPr>
          <a:xfrm>
            <a:off x="2129354" y="1889705"/>
            <a:ext cx="919935" cy="365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បំពង់ល្បាយឧស្ម័ន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0D7BAC-86BE-4615-9B98-484376C5E109}"/>
              </a:ext>
            </a:extLst>
          </p:cNvPr>
          <p:cNvSpPr txBox="1"/>
          <p:nvPr/>
        </p:nvSpPr>
        <p:spPr>
          <a:xfrm>
            <a:off x="3122317" y="1940684"/>
            <a:ext cx="994462" cy="35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វ៉ានលៃតម្រូវអុកស៊ីសែន​ (sanso)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674878-E914-4AF1-9F4A-3749010D18CE}"/>
              </a:ext>
            </a:extLst>
          </p:cNvPr>
          <p:cNvSpPr txBox="1"/>
          <p:nvPr/>
        </p:nvSpPr>
        <p:spPr>
          <a:xfrm>
            <a:off x="4299045" y="1946928"/>
            <a:ext cx="1206506" cy="232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វ៉ានឧស្ម័នឥន្ធនៈ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CB5C66-2149-480E-9A82-7E25689A289F}"/>
              </a:ext>
            </a:extLst>
          </p:cNvPr>
          <p:cNvSpPr txBox="1"/>
          <p:nvPr/>
        </p:nvSpPr>
        <p:spPr>
          <a:xfrm>
            <a:off x="5562473" y="1974868"/>
            <a:ext cx="1088493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ច្រកចូលឧស្ម័នឥន្ធនៈ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9ED826-5F12-46E5-9C66-1F340B7BA2FA}"/>
              </a:ext>
            </a:extLst>
          </p:cNvPr>
          <p:cNvSpPr txBox="1"/>
          <p:nvPr/>
        </p:nvSpPr>
        <p:spPr>
          <a:xfrm>
            <a:off x="772865" y="5625301"/>
            <a:ext cx="6121359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រូប1-5　ឧបករណ៍កាត់ (setudanki) សម្រាប់សម្ពាធ​ទាប(ប្រភេទលាយក្បាលផ្សារ/កាត់ (tochi)) (បែបបារាំង)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440263E-B08E-435F-AE6E-B1DE2E6E3E62}"/>
              </a:ext>
            </a:extLst>
          </p:cNvPr>
          <p:cNvSpPr txBox="1"/>
          <p:nvPr/>
        </p:nvSpPr>
        <p:spPr>
          <a:xfrm>
            <a:off x="5374257" y="5420086"/>
            <a:ext cx="1655984" cy="205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km" sz="800" dirty="0">
                <a:latin typeface="Khmer UI" panose="020B0502040204020203" pitchFamily="34" charset="0"/>
                <a:cs typeface="Khmer UI" panose="020B0502040204020203" pitchFamily="34" charset="0"/>
              </a:rPr>
              <a:t>ប្រភព ： ក្រុមហ៊ុនកុអ៊ិកិសាន់សុកូង្យ៉ូ</a:t>
            </a:r>
            <a:endParaRPr kumimoji="1" lang="en-US" altLang="ja-JP" sz="8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95FE11-6145-454B-BDFF-3921EC30B02B}"/>
              </a:ext>
            </a:extLst>
          </p:cNvPr>
          <p:cNvSpPr txBox="1"/>
          <p:nvPr/>
        </p:nvSpPr>
        <p:spPr>
          <a:xfrm>
            <a:off x="956921" y="3302066"/>
            <a:ext cx="1026156" cy="353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ក្បាលនៃក្បាលផ្សារ/កាត់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CC49E00-B384-4350-AEEE-F01ED129FD65}"/>
              </a:ext>
            </a:extLst>
          </p:cNvPr>
          <p:cNvSpPr txBox="1"/>
          <p:nvPr/>
        </p:nvSpPr>
        <p:spPr>
          <a:xfrm>
            <a:off x="1701337" y="4683230"/>
            <a:ext cx="542620" cy="52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00" dirty="0">
                <a:latin typeface="Khmer UI" panose="020B0502040204020203" pitchFamily="34" charset="0"/>
                <a:cs typeface="Khmer UI" panose="020B0502040204020203" pitchFamily="34" charset="0"/>
              </a:rPr>
              <a:t>ប៊ិចផ្សារ/កាត់ (higuchi)</a:t>
            </a:r>
            <a:endParaRPr kumimoji="1" lang="en-US" altLang="ja-JP" sz="1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60C3D7A-F31D-464A-A8BD-0A5508ACA03F}"/>
              </a:ext>
            </a:extLst>
          </p:cNvPr>
          <p:cNvSpPr txBox="1"/>
          <p:nvPr/>
        </p:nvSpPr>
        <p:spPr>
          <a:xfrm>
            <a:off x="2378046" y="4707368"/>
            <a:ext cx="1051895" cy="228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បំពង់លាយឧស្ម័ន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E256D5-4287-4F9F-929C-6BE7CD65FB9D}"/>
              </a:ext>
            </a:extLst>
          </p:cNvPr>
          <p:cNvSpPr txBox="1"/>
          <p:nvPr/>
        </p:nvSpPr>
        <p:spPr>
          <a:xfrm>
            <a:off x="2114957" y="3445817"/>
            <a:ext cx="2001822" cy="209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បំពង់អុកស៊ីសែនសម្រាប់កាត់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19B415-803E-46D7-8D20-B43BAB312025}"/>
              </a:ext>
            </a:extLst>
          </p:cNvPr>
          <p:cNvSpPr txBox="1"/>
          <p:nvPr/>
        </p:nvSpPr>
        <p:spPr>
          <a:xfrm>
            <a:off x="3429941" y="4847232"/>
            <a:ext cx="676925" cy="381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ឧបករណ៍លាយឧស្ម័ន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F1E8A6C-76B1-4498-AC5E-0AC6784B6726}"/>
              </a:ext>
            </a:extLst>
          </p:cNvPr>
          <p:cNvSpPr txBox="1"/>
          <p:nvPr/>
        </p:nvSpPr>
        <p:spPr>
          <a:xfrm>
            <a:off x="4238747" y="4854758"/>
            <a:ext cx="1323726" cy="3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វ៉ានលៃតម្រូវអុកស៊ីសែនកម្តៅទុកជាមុន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E398EA5-F994-40D1-B99C-09AEE988E9F3}"/>
              </a:ext>
            </a:extLst>
          </p:cNvPr>
          <p:cNvSpPr txBox="1"/>
          <p:nvPr/>
        </p:nvSpPr>
        <p:spPr>
          <a:xfrm>
            <a:off x="4967308" y="3427375"/>
            <a:ext cx="1926917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វ៉ានលៃតម្រូវអុកស៊ីសែនក្បាលកាត់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E0A2083-D663-49AF-A031-7783E2060E02}"/>
              </a:ext>
            </a:extLst>
          </p:cNvPr>
          <p:cNvSpPr txBox="1"/>
          <p:nvPr/>
        </p:nvSpPr>
        <p:spPr>
          <a:xfrm>
            <a:off x="5610302" y="4836172"/>
            <a:ext cx="1283924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>
                <a:latin typeface="Khmer UI" panose="020B0502040204020203" pitchFamily="34" charset="0"/>
                <a:cs typeface="Khmer UI" panose="020B0502040204020203" pitchFamily="34" charset="0"/>
              </a:rPr>
              <a:t>វ៉ានឧស្ម័នឥន្ធនៈ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5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416134"/>
            <a:ext cx="7886700" cy="418264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ប៊ិចផ្សារ/កាត់ (higuchi)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922950"/>
            <a:ext cx="7886700" cy="666222"/>
          </a:xfrm>
          <a:ln>
            <a:solidFill>
              <a:schemeClr val="tx1"/>
            </a:solidFill>
          </a:ln>
        </p:spPr>
        <p:txBody>
          <a:bodyPr rtlCol="0" anchor="ctr" anchorCtr="0">
            <a:normAutofit/>
          </a:bodyPr>
          <a:lstStyle/>
          <a:p>
            <a:pPr rtl="0"/>
            <a:r>
              <a:rPr lang="km" sz="1600" dirty="0">
                <a:ea typeface="BIZ UDPゴシック" panose="020B0400000000000000" pitchFamily="50" charset="-128"/>
              </a:rPr>
              <a:t>​ប្រភេទឧស្ម័នដែលអាចឆេះនិងប៊ិចផ្សារ/កាត់ (higuchi)</a:t>
            </a:r>
            <a:endParaRPr lang="en-US" altLang="ja-JP" sz="1600" dirty="0">
              <a:ea typeface="BIZ UDPゴシック" panose="020B0400000000000000" pitchFamily="50" charset="-128"/>
            </a:endParaRPr>
          </a:p>
          <a:p>
            <a:pPr marL="0" indent="0" rtl="0">
              <a:buNone/>
            </a:pPr>
            <a:r>
              <a:rPr lang="km" sz="1600" dirty="0">
                <a:ea typeface="BIZ UDPゴシック" panose="020B0400000000000000" pitchFamily="50" charset="-128"/>
              </a:rPr>
              <a:t>　រចនាសម្ព័ន្ធនៃប៊ិចផ្សារ/កាត់ (higuchi) គឺខុសគ្នាទៅតាមឧស្ម័នដែលអាចឆេះ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96037" y="6444903"/>
            <a:ext cx="34335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សៀវភៅសិក្សាទំព័រទី14/សៀវភៅសិក្សាជំនួយទំព័រ12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507027"/>
            <a:ext cx="4639635" cy="2119320"/>
          </a:xfrm>
          <a:prstGeom prst="rect">
            <a:avLst/>
          </a:prstGeom>
        </p:spPr>
      </p:pic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1693631"/>
            <a:ext cx="7886700" cy="7089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m" sz="1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ភាពគ្រោះថ្នាក់​ពេលប្រើខុសប្រភេទឧស្ម័នដែលអាចឆេះ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km" sz="14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　បើប្រើអាសេទីឡែន (asechiren) ដោយប៊ិចផ្សារ/កាត់ (higuchi)សម្រាប់ឧស្ម័នដែលអាចឆេះផ្សេង នោះនឹងកើតមានភ្លើងឆេះត្រលប់ដែលមានគ្រោះថ្នាក់យ៉ាងខ្លាំង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97742B-12F9-4A6D-9482-5531E5BBF956}"/>
              </a:ext>
            </a:extLst>
          </p:cNvPr>
          <p:cNvSpPr txBox="1"/>
          <p:nvPr/>
        </p:nvSpPr>
        <p:spPr>
          <a:xfrm>
            <a:off x="852377" y="2542703"/>
            <a:ext cx="4245061" cy="22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តារាងទី1-3 ល្បឿនចំហេះនៃឧស្ម័នអាសេទីឡែន (asechiren) និងឧស្ម័នប្រូប៉ាន (puropan)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D35DF8-966E-424E-8936-652BC9057EEB}"/>
              </a:ext>
            </a:extLst>
          </p:cNvPr>
          <p:cNvSpPr txBox="1"/>
          <p:nvPr/>
        </p:nvSpPr>
        <p:spPr>
          <a:xfrm>
            <a:off x="762684" y="3701957"/>
            <a:ext cx="1107059" cy="22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អាសេទីឡែន (asechiren)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E8B2C4-C32C-4487-9EE9-DC96F6AF3516}"/>
              </a:ext>
            </a:extLst>
          </p:cNvPr>
          <p:cNvSpPr txBox="1"/>
          <p:nvPr/>
        </p:nvSpPr>
        <p:spPr>
          <a:xfrm>
            <a:off x="762684" y="4034212"/>
            <a:ext cx="1107059" cy="22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ប្រូប៉ាន (puropan)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EB988A-E07E-4A8F-B600-EA927F02ECDF}"/>
              </a:ext>
            </a:extLst>
          </p:cNvPr>
          <p:cNvSpPr txBox="1"/>
          <p:nvPr/>
        </p:nvSpPr>
        <p:spPr>
          <a:xfrm>
            <a:off x="2009220" y="2837135"/>
            <a:ext cx="1460917" cy="530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សីតុណ្ហភាពចាប់ផ្តើមឆេះទាបបំផុត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algn="ctr"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(ក្នុងអុកស៊ីសែន​ (sanso))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177B9F-8986-4739-8C6A-CA3D54BDF1FC}"/>
              </a:ext>
            </a:extLst>
          </p:cNvPr>
          <p:cNvSpPr txBox="1"/>
          <p:nvPr/>
        </p:nvSpPr>
        <p:spPr>
          <a:xfrm>
            <a:off x="3575534" y="2834774"/>
            <a:ext cx="1521905" cy="552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ល្បឿនចំហេះ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algn="ctr"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(សមាមាត្រល្បាយណឺត)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FB4EAE-5209-433E-B873-CE74F3E80A06}"/>
              </a:ext>
            </a:extLst>
          </p:cNvPr>
          <p:cNvSpPr txBox="1"/>
          <p:nvPr/>
        </p:nvSpPr>
        <p:spPr>
          <a:xfrm>
            <a:off x="762684" y="4318270"/>
            <a:ext cx="4480485" cy="187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* : តួលេខគឺផ្អែកលើ "សង្ខេប "សំណួរចម្លើយ" អំពីការកែច្នៃដោយការកាត់ប្រើកម្តៅ" (ឆ្នាំ2012) របស់សមាគមបន្សារជប៉ុន។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7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531120"/>
            <a:ext cx="7886700" cy="421610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នាឡិកាសម្ពាធ (aturyoku chousei ki)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038917"/>
            <a:ext cx="3009899" cy="367256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km" sz="1100" dirty="0">
                <a:ea typeface="BIZ UDPゴシック" panose="020B0400000000000000" pitchFamily="50" charset="-128"/>
              </a:rPr>
              <a:t>នាឡិកាសម្ពាធ (aturyoku chousei ki) សម្រាប់អាសេទីឡែន (asechiren)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83535" y="6442538"/>
            <a:ext cx="439119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សៀវភៅសិក្សាទំព័រទី19,20 /សៀវភៅសិក្សាជំនួយទំព័រ14,15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3648075" y="1038918"/>
            <a:ext cx="4867275" cy="3672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m" sz="12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នាឡិកាសម្ពាធ (aturyoku chousei ki)សម្រាប់អុកស៊ីសែន​ (sanso)</a:t>
            </a:r>
            <a:endParaRPr lang="ja-JP" altLang="en-US" sz="12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00433"/>
            <a:ext cx="3012712" cy="351104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024" y="1398494"/>
            <a:ext cx="4876801" cy="289425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745753" y="4214286"/>
            <a:ext cx="2025916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km" sz="9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(ផ្តល់ដោយក្រុមហ៊ុនកុអ៊ិកិសាន់សុកូង្យ៉ូ)</a:t>
            </a:r>
            <a:endParaRPr kumimoji="1" lang="ja-JP" altLang="en-US" sz="9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92885" y="4834957"/>
            <a:ext cx="2248176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km" sz="900" dirty="0"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(ផ្តល់ដោយ(ក្រុមហ៊ុន)នីសសាន់TANAKA)</a:t>
            </a:r>
            <a:endParaRPr kumimoji="1" lang="ja-JP" altLang="en-US" sz="900" dirty="0"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AFF261-FF9F-49D9-A1E6-657EE80EA931}"/>
              </a:ext>
            </a:extLst>
          </p:cNvPr>
          <p:cNvSpPr txBox="1"/>
          <p:nvPr/>
        </p:nvSpPr>
        <p:spPr>
          <a:xfrm>
            <a:off x="739489" y="4556731"/>
            <a:ext cx="2788220" cy="283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000" dirty="0">
                <a:latin typeface="Khmer UI" panose="020B0502040204020203" pitchFamily="34" charset="0"/>
                <a:cs typeface="Khmer UI" panose="020B0502040204020203" pitchFamily="34" charset="0"/>
              </a:rPr>
              <a:t>រូបទី1-17 ： ឧបករណ៍លៃតម្រូវសម្រាប់អាសេទីឡែន (asechiren)</a:t>
            </a:r>
            <a:endParaRPr kumimoji="1" lang="en-US" altLang="ja-JP" sz="1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BC19025-C3DE-4995-B83A-B1CE61F27174}"/>
              </a:ext>
            </a:extLst>
          </p:cNvPr>
          <p:cNvSpPr txBox="1"/>
          <p:nvPr/>
        </p:nvSpPr>
        <p:spPr>
          <a:xfrm>
            <a:off x="1358900" y="4328223"/>
            <a:ext cx="2152651" cy="14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ប្រភព ： ក្រុមហ៊ុននីសសាន់TANAKA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763A11-C096-4D05-A1DC-0E006B55995D}"/>
              </a:ext>
            </a:extLst>
          </p:cNvPr>
          <p:cNvSpPr txBox="1"/>
          <p:nvPr/>
        </p:nvSpPr>
        <p:spPr>
          <a:xfrm>
            <a:off x="4141060" y="3980080"/>
            <a:ext cx="3847239" cy="24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រូបទី1-18 ： វីសភ្ជាប់នៃឧបករណ៍លៃតម្រូវសម្រាប់អុកស៊ីសែន​ (sanso)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D912B5-9BEA-4A68-88A1-6FFDF3A26477}"/>
              </a:ext>
            </a:extLst>
          </p:cNvPr>
          <p:cNvSpPr txBox="1"/>
          <p:nvPr/>
        </p:nvSpPr>
        <p:spPr>
          <a:xfrm>
            <a:off x="3783535" y="3555965"/>
            <a:ext cx="2046719" cy="2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ប្រភេទភ្ជាប់ដោយក្បាលឡោស៊ី (បែបអាល្លឺម៉ង់)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7FE93E4-BA0B-4C39-9C64-ABC820490D89}"/>
              </a:ext>
            </a:extLst>
          </p:cNvPr>
          <p:cNvSpPr txBox="1"/>
          <p:nvPr/>
        </p:nvSpPr>
        <p:spPr>
          <a:xfrm>
            <a:off x="6234792" y="3513912"/>
            <a:ext cx="2046719" cy="2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ប្រភេទភ្ជាប់ដោយវីស (បែបបារាំង)</a:t>
            </a:r>
            <a:endParaRPr kumimoji="1" lang="en-US" altLang="ja-JP" sz="12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6CBB498-105E-49D0-AE17-C6D442EFD528}"/>
              </a:ext>
            </a:extLst>
          </p:cNvPr>
          <p:cNvSpPr txBox="1"/>
          <p:nvPr/>
        </p:nvSpPr>
        <p:spPr>
          <a:xfrm>
            <a:off x="6978731" y="3806452"/>
            <a:ext cx="1394545" cy="2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km" sz="700" dirty="0">
                <a:latin typeface="Khmer UI" panose="020B0502040204020203" pitchFamily="34" charset="0"/>
                <a:cs typeface="Khmer UI" panose="020B0502040204020203" pitchFamily="34" charset="0"/>
              </a:rPr>
              <a:t>ប្រភព ： ក្រុមហ៊ុនកុអ៊ិកិសាន់សុកូង្យ៉ូ</a:t>
            </a:r>
            <a:endParaRPr kumimoji="1" lang="en-US" altLang="ja-JP" sz="7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4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68298"/>
            <a:ext cx="7886700" cy="438036"/>
          </a:xfrm>
          <a:ln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rtl="0"/>
            <a:r>
              <a:rPr lang="km" sz="2400" dirty="0">
                <a:ea typeface="BIZ UDPゴシック" panose="020B0400000000000000" pitchFamily="50" charset="-128"/>
              </a:rPr>
              <a:t>បំពង់ទុយោ (housu)សម្រាប់ការផ្សារ</a:t>
            </a:r>
            <a:endParaRPr kumimoji="1" lang="ja-JP" alt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744604"/>
            <a:ext cx="4479944" cy="2052630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km" sz="1400" dirty="0">
                <a:ea typeface="BIZ UDPゴシック" panose="020B0400000000000000" pitchFamily="50" charset="-128"/>
              </a:rPr>
              <a:t>កំណត់សំគាល់អំពីបំពង់ទុយោកៅស៊ូសម្រាប់ផ្សារ/កាត់ (yousetu ・ setudan you gomu housu)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・សញ្ញាសំគាល់របស់ក្រុមហ៊ុនផលិតឬក្រុមហ៊ុនផ្គត់ផ្គង់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・លេខប្រភេទបំពង់ទុយោ (housu)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・សម្ពាធប្រើប្រាស់អតិបរមា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・អង្កត់ផ្ចិត (អង្កត់ផ្ចិតខាងក្នុង)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・ប្រភេទឧស្ម័ន​(តារាងទី1-5)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・ឆ្នាំផលិត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57016" y="6387948"/>
            <a:ext cx="37011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សៀវភៅសិក្សាទំព័រទី24,25 /សៀវភៅសិក្សាជំនួយទំព័រ17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81398"/>
            <a:ext cx="5005586" cy="2450494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926" y="744603"/>
            <a:ext cx="3341424" cy="205263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AFAADC-91D6-42EB-BDDA-15AFBD27A544}"/>
              </a:ext>
            </a:extLst>
          </p:cNvPr>
          <p:cNvSpPr txBox="1"/>
          <p:nvPr/>
        </p:nvSpPr>
        <p:spPr>
          <a:xfrm>
            <a:off x="5292202" y="841360"/>
            <a:ext cx="273419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cs typeface="Khmer UI" panose="020B0502040204020203" pitchFamily="34" charset="0"/>
              </a:rPr>
              <a:t>[ឧទាហរណ៍នៃកំណត់សំគាល់]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C0B329-F681-4439-9A38-AC5F1F39F88C}"/>
              </a:ext>
            </a:extLst>
          </p:cNvPr>
          <p:cNvSpPr txBox="1"/>
          <p:nvPr/>
        </p:nvSpPr>
        <p:spPr>
          <a:xfrm>
            <a:off x="5587171" y="1362827"/>
            <a:ext cx="2570991" cy="130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  តាមរយៈនិមិត្តសញ្ញានេះ គេដឹងព័ត៌មានដូចខាងក្រោម។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① ក្រុមហ៊ុនផលិតជាដើមគឺ “XYZ” ។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② ប្រភេទទុយោគឺ “ប្រភេទទី1”។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③ សម្ពាធប្រើប្រាស់អតិបរមាគឺ2MPa។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④ អង្កត់ផ្ចិតគឺ10mm។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⑤ ប្រភេទឧស្ម័នគឺអុកស៊ីសែន​ (sanso)។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⑥ ឆ្នាំផលិតគឺឆ្នាំ2019។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B486D9-DE43-4D65-A3C4-27A65B01621F}"/>
              </a:ext>
            </a:extLst>
          </p:cNvPr>
          <p:cNvSpPr txBox="1"/>
          <p:nvPr/>
        </p:nvSpPr>
        <p:spPr>
          <a:xfrm>
            <a:off x="973338" y="2909347"/>
            <a:ext cx="4318864" cy="19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តារាងទី1-5 ： និមិត្តសញ្ញានៃប្រភេទឧស្ម័ននិងការកំណត់ពណ៌</a:t>
            </a:r>
            <a:r>
              <a:rPr lang="ja-JP" altLang="en-US" sz="1050" dirty="0"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altLang="ja-JP" sz="1050" dirty="0">
                <a:latin typeface="Khmer UI" panose="020B0502040204020203" pitchFamily="34" charset="0"/>
                <a:cs typeface="Khmer UI" panose="020B0502040204020203" pitchFamily="34" charset="0"/>
              </a:rPr>
              <a:t>(JIS K 6333)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3DC277-865E-49BF-A97A-95F4F5BC2971}"/>
              </a:ext>
            </a:extLst>
          </p:cNvPr>
          <p:cNvSpPr txBox="1"/>
          <p:nvPr/>
        </p:nvSpPr>
        <p:spPr>
          <a:xfrm>
            <a:off x="758152" y="3147220"/>
            <a:ext cx="751019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000" dirty="0">
                <a:latin typeface="Khmer UI" panose="020B0502040204020203" pitchFamily="34" charset="0"/>
                <a:cs typeface="Khmer UI" panose="020B0502040204020203" pitchFamily="34" charset="0"/>
              </a:rPr>
              <a:t>និមិត្តសញ្ញានៃប្រភេទឧស្ម័ន</a:t>
            </a:r>
            <a:endParaRPr kumimoji="1" lang="en-US" altLang="ja-JP" sz="10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08B336-4E6B-4963-B89E-2BF5BD42BE01}"/>
              </a:ext>
            </a:extLst>
          </p:cNvPr>
          <p:cNvSpPr txBox="1"/>
          <p:nvPr/>
        </p:nvSpPr>
        <p:spPr>
          <a:xfrm>
            <a:off x="2580780" y="3217765"/>
            <a:ext cx="886190" cy="26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ប្រភេទឧស្ម័ន​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98F131-B822-4962-A951-BD7544AB5123}"/>
              </a:ext>
            </a:extLst>
          </p:cNvPr>
          <p:cNvSpPr txBox="1"/>
          <p:nvPr/>
        </p:nvSpPr>
        <p:spPr>
          <a:xfrm>
            <a:off x="4604044" y="3148462"/>
            <a:ext cx="88619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ពណ៌នៃស្រទាប់កៅស៊ូផ្ទៃខាងក្រៅ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058FC8-3B0D-4E5E-80EB-9640FD48C2CE}"/>
              </a:ext>
            </a:extLst>
          </p:cNvPr>
          <p:cNvSpPr txBox="1"/>
          <p:nvPr/>
        </p:nvSpPr>
        <p:spPr>
          <a:xfrm>
            <a:off x="1558774" y="3586141"/>
            <a:ext cx="2790881" cy="35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អាសេទីឡែន (asechiren) និងឧស្ម័នសម្រាប់ជាឥន្ធនៈផ្សេងទៀត (*)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(លើកលែង LPG (LPG) MPS ឧស្ម័នធម្មជាតិ និងមេតាន)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AF3BCB-F35F-488F-A341-36A0436A31BA}"/>
              </a:ext>
            </a:extLst>
          </p:cNvPr>
          <p:cNvSpPr txBox="1"/>
          <p:nvPr/>
        </p:nvSpPr>
        <p:spPr>
          <a:xfrm>
            <a:off x="1567018" y="4245456"/>
            <a:ext cx="2790881" cy="17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ខ្យល់ អាសូត អាហ្កុង កាបូនឌីអុកស៊ីត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0A2D30-C245-4904-81E9-313045F4435E}"/>
              </a:ext>
            </a:extLst>
          </p:cNvPr>
          <p:cNvSpPr txBox="1"/>
          <p:nvPr/>
        </p:nvSpPr>
        <p:spPr>
          <a:xfrm>
            <a:off x="1567018" y="4035048"/>
            <a:ext cx="2790881" cy="17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អុកស៊ីសែន​ (sanso)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FAEAF1-DF5F-4A71-B890-84936F554C61}"/>
              </a:ext>
            </a:extLst>
          </p:cNvPr>
          <p:cNvSpPr txBox="1"/>
          <p:nvPr/>
        </p:nvSpPr>
        <p:spPr>
          <a:xfrm>
            <a:off x="1553046" y="4464509"/>
            <a:ext cx="2790881" cy="17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>
                <a:latin typeface="Khmer UI" panose="020B0502040204020203" pitchFamily="34" charset="0"/>
                <a:cs typeface="Khmer UI" panose="020B0502040204020203" pitchFamily="34" charset="0"/>
              </a:rPr>
              <a:t>LPG (LPG) MPS ឧស្ម័នធម្មជាតិ មេតាន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B34C8E-4013-4688-87BA-3357B2FED385}"/>
              </a:ext>
            </a:extLst>
          </p:cNvPr>
          <p:cNvSpPr txBox="1"/>
          <p:nvPr/>
        </p:nvSpPr>
        <p:spPr>
          <a:xfrm>
            <a:off x="1567537" y="4691324"/>
            <a:ext cx="2983663" cy="356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អាសេទីឡែន (asechiren) LPG (LPG) MPS ឧស្ម័នធម្មជាតិ មេតាន និងឧស្ម័នឥន្ធនៈផ្សេងទៀត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079467A-42DE-4D4F-9B51-FACDEC791722}"/>
              </a:ext>
            </a:extLst>
          </p:cNvPr>
          <p:cNvSpPr txBox="1"/>
          <p:nvPr/>
        </p:nvSpPr>
        <p:spPr>
          <a:xfrm>
            <a:off x="821778" y="5110748"/>
            <a:ext cx="4699001" cy="18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050" dirty="0">
                <a:latin typeface="Khmer UI" panose="020B0502040204020203" pitchFamily="34" charset="0"/>
                <a:cs typeface="Khmer UI" panose="020B0502040204020203" pitchFamily="34" charset="0"/>
              </a:rPr>
              <a:t>* ក្រុមហ៊ុនផលិត ត្រូវតែពិចារណាពីភាពសមស្របចំពោះការប្រើប្រាស់អ៊ីដ្រូសែន</a:t>
            </a:r>
            <a:endParaRPr kumimoji="1" lang="en-US" altLang="ja-JP" sz="105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7D9646-AC90-4088-A2EA-EE551D00304A}"/>
              </a:ext>
            </a:extLst>
          </p:cNvPr>
          <p:cNvSpPr txBox="1"/>
          <p:nvPr/>
        </p:nvSpPr>
        <p:spPr>
          <a:xfrm>
            <a:off x="4614118" y="3668403"/>
            <a:ext cx="770401" cy="18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>
                <a:latin typeface="Khmer UI" panose="020B0502040204020203" pitchFamily="34" charset="0"/>
                <a:cs typeface="Khmer UI" panose="020B0502040204020203" pitchFamily="34" charset="0"/>
              </a:rPr>
              <a:t>ក្រហម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67798B0-58E2-4A26-91FD-3D455CE112F3}"/>
              </a:ext>
            </a:extLst>
          </p:cNvPr>
          <p:cNvSpPr txBox="1"/>
          <p:nvPr/>
        </p:nvSpPr>
        <p:spPr>
          <a:xfrm>
            <a:off x="4596866" y="4011427"/>
            <a:ext cx="770401" cy="18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>
                <a:latin typeface="Khmer UI" panose="020B0502040204020203" pitchFamily="34" charset="0"/>
                <a:cs typeface="Khmer UI" panose="020B0502040204020203" pitchFamily="34" charset="0"/>
              </a:rPr>
              <a:t>ខៀវ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25B1AA0-D051-421A-8FBE-10E65AD6E3B6}"/>
              </a:ext>
            </a:extLst>
          </p:cNvPr>
          <p:cNvSpPr txBox="1"/>
          <p:nvPr/>
        </p:nvSpPr>
        <p:spPr>
          <a:xfrm>
            <a:off x="4604044" y="4229229"/>
            <a:ext cx="843411" cy="158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 dirty="0">
                <a:latin typeface="Khmer UI" panose="020B0502040204020203" pitchFamily="34" charset="0"/>
                <a:cs typeface="Khmer UI" panose="020B0502040204020203" pitchFamily="34" charset="0"/>
              </a:rPr>
              <a:t>ខ្មៅ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9741E2E-9978-41BD-9A63-1F5111E6D441}"/>
              </a:ext>
            </a:extLst>
          </p:cNvPr>
          <p:cNvSpPr txBox="1"/>
          <p:nvPr/>
        </p:nvSpPr>
        <p:spPr>
          <a:xfrm>
            <a:off x="4586317" y="4471994"/>
            <a:ext cx="770401" cy="17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1100">
                <a:latin typeface="Khmer UI" panose="020B0502040204020203" pitchFamily="34" charset="0"/>
                <a:cs typeface="Khmer UI" panose="020B0502040204020203" pitchFamily="34" charset="0"/>
              </a:rPr>
              <a:t>ទឹកក្រូច</a:t>
            </a:r>
            <a:endParaRPr kumimoji="1" lang="en-US" altLang="ja-JP" sz="11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7BDB95-A978-4104-898F-C92802A4B62E}"/>
              </a:ext>
            </a:extLst>
          </p:cNvPr>
          <p:cNvSpPr txBox="1"/>
          <p:nvPr/>
        </p:nvSpPr>
        <p:spPr>
          <a:xfrm>
            <a:off x="4604044" y="4734522"/>
            <a:ext cx="854654" cy="282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km" sz="900" dirty="0">
                <a:latin typeface="Khmer UI" panose="020B0502040204020203" pitchFamily="34" charset="0"/>
                <a:cs typeface="Khmer UI" panose="020B0502040204020203" pitchFamily="34" charset="0"/>
              </a:rPr>
              <a:t>ក្រហមនិងទឹកក្រូច</a:t>
            </a:r>
            <a:endParaRPr kumimoji="1"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9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9043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m" sz="1400" dirty="0">
                <a:ea typeface="BIZ UDPゴシック" panose="020B0400000000000000" pitchFamily="50" charset="-128"/>
              </a:rPr>
              <a:t>ឧបករណ៍ផ្ទុកឧស្ម័ន(ដប(ឬធុង) (bonbe))គ្រប់ប្រភេទ និងឧបករណ៍ផលិតអាសេទីឡែន (asechiren)​ (1) កំណត់សំគាល់និងពណ៌នៃឧបករណ៍ផ្ទុកឧស្ម័ន</a:t>
            </a:r>
            <a:endParaRPr kumimoji="1" lang="ja-JP" altLang="en-US" sz="1400" dirty="0">
              <a:ea typeface="BIZ UDPゴシック" panose="020B0400000000000000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071856"/>
            <a:ext cx="5147948" cy="2253586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km" sz="1400" dirty="0">
                <a:ea typeface="BIZ UDPゴシック" panose="020B0400000000000000" pitchFamily="50" charset="-128"/>
              </a:rPr>
              <a:t>ស្លាកបញ្ចូលនៃឧបករណ៍ផ្ទុកឧស្ម័ន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・ឈ្មោះឧស្ម័នដែលបញ្ចូល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・សម្ពាធនៃការបញ្ចូលឬម៉ាសផ្ទុកនៅពេលបញ្ចូល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・កាលបរិច្ឆេទនៃការបញ្ចូល/លេខសំគាល់ឡូត៍ផលិត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・ព័ត៌មានទំនាក់ទំនងនៃការិយាល័យលក់ (អ្នកលក់) / ព័ត៌មានទំនាក់ទំនងកន្លែងផលិត(អ្នកផលិត)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・លក្ខណៈនៃឧស្ម័នដែលបញ្ចូល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・ចំណុចត្រូវប្រុងប្រយ័ត្នជាទូទៅ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・សេចក្តីពន្យល់អំពីចំណុចផ្តោតសំខាន់　　</a:t>
            </a:r>
            <a:endParaRPr lang="en-US" altLang="ja-JP" sz="1400" dirty="0">
              <a:ea typeface="BIZ UDPゴシック" panose="020B0400000000000000" pitchFamily="50" charset="-128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km" sz="1400" dirty="0">
                <a:ea typeface="BIZ UDPゴシック" panose="020B0400000000000000" pitchFamily="50" charset="-128"/>
              </a:rPr>
              <a:t>ជាដើម។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26199"/>
            <a:ext cx="37193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km" sz="120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សៀវភៅសិក្សាទំព័រទី27,28 /សៀវភៅសិក្សាជំនួយទំព័រ18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91" y="1071856"/>
            <a:ext cx="2637494" cy="279565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テキスト ボックス 10">
            <a:extLst>
              <a:ext uri="{FF2B5EF4-FFF2-40B4-BE49-F238E27FC236}">
                <a16:creationId xmlns:a16="http://schemas.microsoft.com/office/drawing/2014/main" id="{A195B580-8056-43EB-B189-FE4E67A865FF}"/>
              </a:ext>
            </a:extLst>
          </p:cNvPr>
          <p:cNvSpPr txBox="1"/>
          <p:nvPr/>
        </p:nvSpPr>
        <p:spPr>
          <a:xfrm>
            <a:off x="6095999" y="1371772"/>
            <a:ext cx="1104687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05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ឧស្ម័នដែលបញ្ចូល</a:t>
            </a:r>
            <a:endParaRPr lang="ja-JP" sz="105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48A157A0-C6EC-4045-A4C5-5C378AB89E52}"/>
              </a:ext>
            </a:extLst>
          </p:cNvPr>
          <p:cNvSpPr txBox="1"/>
          <p:nvPr/>
        </p:nvSpPr>
        <p:spPr>
          <a:xfrm>
            <a:off x="6003090" y="1095846"/>
            <a:ext cx="2340810" cy="21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0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តារាងទី1-9: ពណ៌នៃឧបករណ៍ផ្ទុកឧស្ម័ន</a:t>
            </a:r>
            <a:endParaRPr lang="ja-JP" sz="10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0" name="テキスト ボックス 10">
            <a:extLst>
              <a:ext uri="{FF2B5EF4-FFF2-40B4-BE49-F238E27FC236}">
                <a16:creationId xmlns:a16="http://schemas.microsoft.com/office/drawing/2014/main" id="{763397A7-126F-4DD1-A1C8-ABE28D54EB62}"/>
              </a:ext>
            </a:extLst>
          </p:cNvPr>
          <p:cNvSpPr txBox="1"/>
          <p:nvPr/>
        </p:nvSpPr>
        <p:spPr>
          <a:xfrm>
            <a:off x="7463001" y="1360238"/>
            <a:ext cx="75057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m" sz="105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ពណ៌ដបផ្ទុក</a:t>
            </a:r>
            <a:endParaRPr lang="ja-JP" sz="105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E06A86-8A6D-4DDA-BFD7-F53F361F08CF}"/>
              </a:ext>
            </a:extLst>
          </p:cNvPr>
          <p:cNvSpPr txBox="1"/>
          <p:nvPr/>
        </p:nvSpPr>
        <p:spPr>
          <a:xfrm>
            <a:off x="6024970" y="1647932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4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អុកស៊ីសែន​ (sanso)</a:t>
            </a:r>
            <a:endParaRPr lang="ja-JP" sz="14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2" name="テキスト ボックス 10">
            <a:extLst>
              <a:ext uri="{FF2B5EF4-FFF2-40B4-BE49-F238E27FC236}">
                <a16:creationId xmlns:a16="http://schemas.microsoft.com/office/drawing/2014/main" id="{97D38155-7E3E-458F-81D1-CC7C4B059AAA}"/>
              </a:ext>
            </a:extLst>
          </p:cNvPr>
          <p:cNvSpPr txBox="1"/>
          <p:nvPr/>
        </p:nvSpPr>
        <p:spPr>
          <a:xfrm>
            <a:off x="6024969" y="1907192"/>
            <a:ext cx="1237084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9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អាសេទីឡែន (asechiren)</a:t>
            </a:r>
            <a:endParaRPr lang="ja-JP" sz="9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3" name="テキスト ボックス 10">
            <a:extLst>
              <a:ext uri="{FF2B5EF4-FFF2-40B4-BE49-F238E27FC236}">
                <a16:creationId xmlns:a16="http://schemas.microsoft.com/office/drawing/2014/main" id="{23CB58F8-1798-4C90-8962-645EDF1F502E}"/>
              </a:ext>
            </a:extLst>
          </p:cNvPr>
          <p:cNvSpPr txBox="1"/>
          <p:nvPr/>
        </p:nvSpPr>
        <p:spPr>
          <a:xfrm>
            <a:off x="6003090" y="2181954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4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អ៊ីដ្រូសែន</a:t>
            </a:r>
            <a:endParaRPr lang="ja-JP" sz="14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4" name="テキスト ボックス 10">
            <a:extLst>
              <a:ext uri="{FF2B5EF4-FFF2-40B4-BE49-F238E27FC236}">
                <a16:creationId xmlns:a16="http://schemas.microsoft.com/office/drawing/2014/main" id="{BCDB7B42-2B97-4D07-B395-E2C235831C56}"/>
              </a:ext>
            </a:extLst>
          </p:cNvPr>
          <p:cNvSpPr txBox="1"/>
          <p:nvPr/>
        </p:nvSpPr>
        <p:spPr>
          <a:xfrm>
            <a:off x="6003090" y="2698667"/>
            <a:ext cx="1262934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4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អាម៉ូញាក់ពង្រាវ</a:t>
            </a:r>
            <a:endParaRPr lang="ja-JP" sz="14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5" name="テキスト ボックス 10">
            <a:extLst>
              <a:ext uri="{FF2B5EF4-FFF2-40B4-BE49-F238E27FC236}">
                <a16:creationId xmlns:a16="http://schemas.microsoft.com/office/drawing/2014/main" id="{8BB2F7C6-C053-4E77-A16F-858C06736A92}"/>
              </a:ext>
            </a:extLst>
          </p:cNvPr>
          <p:cNvSpPr txBox="1"/>
          <p:nvPr/>
        </p:nvSpPr>
        <p:spPr>
          <a:xfrm>
            <a:off x="6028940" y="2446827"/>
            <a:ext cx="1237084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8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ឧស្ម័នកាបូនឌីអុកស៊ីតពង្រាវ</a:t>
            </a:r>
            <a:endParaRPr lang="ja-JP" sz="8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6" name="テキスト ボックス 10">
            <a:extLst>
              <a:ext uri="{FF2B5EF4-FFF2-40B4-BE49-F238E27FC236}">
                <a16:creationId xmlns:a16="http://schemas.microsoft.com/office/drawing/2014/main" id="{677B4A3C-55F1-47E5-B1ED-406504DACAB2}"/>
              </a:ext>
            </a:extLst>
          </p:cNvPr>
          <p:cNvSpPr txBox="1"/>
          <p:nvPr/>
        </p:nvSpPr>
        <p:spPr>
          <a:xfrm>
            <a:off x="6024969" y="2963416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4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ក្លរីនពង្រាវ</a:t>
            </a:r>
            <a:endParaRPr lang="ja-JP" sz="14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7" name="テキスト ボックス 10">
            <a:extLst>
              <a:ext uri="{FF2B5EF4-FFF2-40B4-BE49-F238E27FC236}">
                <a16:creationId xmlns:a16="http://schemas.microsoft.com/office/drawing/2014/main" id="{DE5B74F1-D444-44CB-B71D-9A2298978248}"/>
              </a:ext>
            </a:extLst>
          </p:cNvPr>
          <p:cNvSpPr txBox="1"/>
          <p:nvPr/>
        </p:nvSpPr>
        <p:spPr>
          <a:xfrm>
            <a:off x="6035765" y="3250925"/>
            <a:ext cx="1080135" cy="461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1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ឧស្ម័នផ្សេងទៀត</a:t>
            </a:r>
            <a:endParaRPr lang="ja-JP" sz="11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  <a:p>
            <a:pPr algn="l" rtl="0"/>
            <a:r>
              <a:rPr lang="km" sz="11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(LPG (LPG)ជាដើម)</a:t>
            </a:r>
            <a:endParaRPr lang="ja-JP" sz="11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8" name="テキスト ボックス 10">
            <a:extLst>
              <a:ext uri="{FF2B5EF4-FFF2-40B4-BE49-F238E27FC236}">
                <a16:creationId xmlns:a16="http://schemas.microsoft.com/office/drawing/2014/main" id="{33A4C47A-A980-41B1-93EC-C7C67D7C81C6}"/>
              </a:ext>
            </a:extLst>
          </p:cNvPr>
          <p:cNvSpPr txBox="1"/>
          <p:nvPr/>
        </p:nvSpPr>
        <p:spPr>
          <a:xfrm>
            <a:off x="7452602" y="1647932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4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ខ្មៅ</a:t>
            </a:r>
            <a:endParaRPr lang="ja-JP" sz="14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19" name="テキスト ボックス 10">
            <a:extLst>
              <a:ext uri="{FF2B5EF4-FFF2-40B4-BE49-F238E27FC236}">
                <a16:creationId xmlns:a16="http://schemas.microsoft.com/office/drawing/2014/main" id="{09714D3D-C42D-4CF8-8EA9-EBA2835FA8EE}"/>
              </a:ext>
            </a:extLst>
          </p:cNvPr>
          <p:cNvSpPr txBox="1"/>
          <p:nvPr/>
        </p:nvSpPr>
        <p:spPr>
          <a:xfrm>
            <a:off x="7463001" y="1918149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4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ត្នោត</a:t>
            </a:r>
            <a:endParaRPr lang="ja-JP" sz="14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id="{D73BE1A5-B9E3-46F6-9264-B751C0E0A730}"/>
              </a:ext>
            </a:extLst>
          </p:cNvPr>
          <p:cNvSpPr txBox="1"/>
          <p:nvPr/>
        </p:nvSpPr>
        <p:spPr>
          <a:xfrm>
            <a:off x="7452602" y="2181954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4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ក្រហម</a:t>
            </a:r>
            <a:endParaRPr lang="ja-JP" sz="14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21" name="テキスト ボックス 10">
            <a:extLst>
              <a:ext uri="{FF2B5EF4-FFF2-40B4-BE49-F238E27FC236}">
                <a16:creationId xmlns:a16="http://schemas.microsoft.com/office/drawing/2014/main" id="{CC0C3165-A8B4-49DC-B1B4-540BA9A2204C}"/>
              </a:ext>
            </a:extLst>
          </p:cNvPr>
          <p:cNvSpPr txBox="1"/>
          <p:nvPr/>
        </p:nvSpPr>
        <p:spPr>
          <a:xfrm>
            <a:off x="7457073" y="2712659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4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ស</a:t>
            </a:r>
            <a:endParaRPr lang="ja-JP" sz="14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22" name="テキスト ボックス 10">
            <a:extLst>
              <a:ext uri="{FF2B5EF4-FFF2-40B4-BE49-F238E27FC236}">
                <a16:creationId xmlns:a16="http://schemas.microsoft.com/office/drawing/2014/main" id="{CE0A9850-E75E-47FC-925E-8ECF59D51486}"/>
              </a:ext>
            </a:extLst>
          </p:cNvPr>
          <p:cNvSpPr txBox="1"/>
          <p:nvPr/>
        </p:nvSpPr>
        <p:spPr>
          <a:xfrm>
            <a:off x="7463001" y="2443809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1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បៃតង</a:t>
            </a:r>
            <a:endParaRPr lang="ja-JP" sz="11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23" name="テキスト ボックス 10">
            <a:extLst>
              <a:ext uri="{FF2B5EF4-FFF2-40B4-BE49-F238E27FC236}">
                <a16:creationId xmlns:a16="http://schemas.microsoft.com/office/drawing/2014/main" id="{0050D469-6BA9-49CC-BF53-54A59EACCED8}"/>
              </a:ext>
            </a:extLst>
          </p:cNvPr>
          <p:cNvSpPr txBox="1"/>
          <p:nvPr/>
        </p:nvSpPr>
        <p:spPr>
          <a:xfrm>
            <a:off x="7452602" y="2984244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4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លឿង</a:t>
            </a:r>
            <a:endParaRPr lang="ja-JP" sz="14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  <p:sp>
        <p:nvSpPr>
          <p:cNvPr id="24" name="テキスト ボックス 10">
            <a:extLst>
              <a:ext uri="{FF2B5EF4-FFF2-40B4-BE49-F238E27FC236}">
                <a16:creationId xmlns:a16="http://schemas.microsoft.com/office/drawing/2014/main" id="{D4F34602-73EC-4495-80EE-FE0D135C6098}"/>
              </a:ext>
            </a:extLst>
          </p:cNvPr>
          <p:cNvSpPr txBox="1"/>
          <p:nvPr/>
        </p:nvSpPr>
        <p:spPr>
          <a:xfrm>
            <a:off x="7452602" y="3241714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km" sz="1200" dirty="0">
                <a:solidFill>
                  <a:srgbClr val="000000"/>
                </a:solidFill>
                <a:effectLst/>
                <a:latin typeface="Khmer UI" panose="020B0502040204020203" pitchFamily="34" charset="0"/>
                <a:ea typeface="BIZ UDPゴシック" panose="020B0400000000000000" pitchFamily="50" charset="-128"/>
                <a:cs typeface="Khmer UI" panose="020B0502040204020203" pitchFamily="34" charset="0"/>
              </a:rPr>
              <a:t>ប្រផេះ</a:t>
            </a:r>
            <a:endParaRPr lang="ja-JP" sz="1200" dirty="0">
              <a:effectLst/>
              <a:latin typeface="Khmer UI" panose="020B0502040204020203" pitchFamily="34" charset="0"/>
              <a:ea typeface="BIZ UDPゴシック" panose="020B0400000000000000" pitchFamily="50" charset="-128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1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10624</Words>
  <Application>Microsoft Office PowerPoint</Application>
  <PresentationFormat>画面に合わせる (4:3)</PresentationFormat>
  <Paragraphs>711</Paragraphs>
  <Slides>49</Slides>
  <Notes>46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49</vt:i4>
      </vt:variant>
    </vt:vector>
  </HeadingPairs>
  <TitlesOfParts>
    <vt:vector size="60" baseType="lpstr">
      <vt:lpstr>BIZ UDPゴシック</vt:lpstr>
      <vt:lpstr>Khmer UI</vt:lpstr>
      <vt:lpstr>Khmer UI bold</vt:lpstr>
      <vt:lpstr>ＭＳ Ｐゴシック</vt:lpstr>
      <vt:lpstr>ＭＳ ゴシック</vt:lpstr>
      <vt:lpstr>游ゴシック</vt:lpstr>
      <vt:lpstr>Arial</vt:lpstr>
      <vt:lpstr>Calibri</vt:lpstr>
      <vt:lpstr>Wingdings</vt:lpstr>
      <vt:lpstr>Office テーマ</vt:lpstr>
      <vt:lpstr>Office Theme</vt:lpstr>
      <vt:lpstr>សៀវភៅសិក្សាជំនួយការបណ្តុះបណ្តាលជំនាញផ្សារឧស្ម័ន​  ឯកសារPower Point សម្រាប់បណ្តុះបណ្តាល</vt:lpstr>
      <vt:lpstr>ជំពូកទី1 ឧបករណ៍ប្រើប្រាស់សម្រាប់ការផ្សារឧស្ម័នជាដើម</vt:lpstr>
      <vt:lpstr>លក្ខណៈពិសេសនៃការផ្សារឧស្ម័ន</vt:lpstr>
      <vt:lpstr>ឧបករណ៍ប្រើប្រាស់ក្នុងការផ្សារ/កាត់ដោយឧស្ម័ន</vt:lpstr>
      <vt:lpstr>ក្បាលផ្សារ/កាត់ (tochi) (ឧបករណ៍ផ្សារ និងឧបករណ៍កាត់ (setudanki))</vt:lpstr>
      <vt:lpstr>ប៊ិចផ្សារ/កាត់ (higuchi)</vt:lpstr>
      <vt:lpstr>នាឡិកាសម្ពាធ (aturyoku chousei ki)</vt:lpstr>
      <vt:lpstr>បំពង់ទុយោ (housu)សម្រាប់ការផ្សារ</vt:lpstr>
      <vt:lpstr>ឧបករណ៍ផ្ទុកឧស្ម័ន(ដប(ឬធុង) (bonbe))គ្រប់ប្រភេទ និងឧបករណ៍ផលិតអាសេទីឡែន (asechiren)​ (1) កំណត់សំគាល់និងពណ៌នៃឧបករណ៍ផ្ទុកឧស្ម័ន</vt:lpstr>
      <vt:lpstr>ឧបករណ៍ផ្ទុកឧស្ម័ន(ដប(ឬធុង) (bonbe))គ្រប់ប្រភេទ និងឧបករណ៍ផលិតអាសេទីឡែន (asechiren)​ (2) ដប(ឬធុង) (bonbe)ឧស្ម័នអាសេទីឡែន (asechiren)</vt:lpstr>
      <vt:lpstr>ឧបករណ៍ផ្ទុកឧស្ម័ន(ដប(ឬធុង) (bonbe))គ្រប់ប្រភេទ និងឧបករណ៍ផលិតអាសេទីឡែន (asechiren)​ (3) ដប(ឬធុង) (bonbe)ដទៃទៀត</vt:lpstr>
      <vt:lpstr>ឧបករណ៍ផ្ទុកឧស្ម័ន(ដប(ឬធុង) (bonbe))គ្រប់ប្រភេទ និងឧបករណ៍ផលិតអាសេទីឡែន (asechiren)​ (4) ឧបករណ៍ប្រមូលផ្តុំឧស្ម័ន</vt:lpstr>
      <vt:lpstr>ដប(ឬធុង) (bonbe) និងឧបករណ៍ផលិតអាសេទីឡែន (asechiren) (1) ចំណុចត្រូវប្រុងប្រយ័ត្នក្នុងការដឹកជញ្ជូនដប(ឬធុង) (bonbe)និងពេលប្រើប្រាស់</vt:lpstr>
      <vt:lpstr>ដប(ឬធុង) (bonbe) និងឧបករណ៍ផលិតអាសេទីឡែន (asechiren) (2) ចំណុចត្រូវប្រុងប្រយ័ត្នពេលបោះចោល/ប្រគល់សងដប(ឬធុង) (bonbe)</vt:lpstr>
      <vt:lpstr>នាឡិកាសម្ពាធ (aturyoku chousei ki) (1) ជំហានក្នុងការភ្ជាប់ </vt:lpstr>
      <vt:lpstr>នាឡិកាសម្ពាធ (aturyoku chousei ki) (2) ចំណុចត្រូវប្រុងប្រយ័ត្នក្នុងប្រើប្រាស់</vt:lpstr>
      <vt:lpstr>ឧបករណ៍ផ្សារជាដើម (1) ការភ្ជាប់</vt:lpstr>
      <vt:lpstr>ឧបករណ៍ផ្សារជាដើម (2) ការលៃតម្រូវសម្ពាធខាងសម្ពាធ​ទាបរបស់នាឡិកាសម្ពាធ (aturyoku chousei ki)</vt:lpstr>
      <vt:lpstr>ឧបករណ៍ផ្សារជាដើម (3) ការដុតបញ្ឆេះនិងការលៃតម្រូវអណ្តាតភ្លើង</vt:lpstr>
      <vt:lpstr>ឧបករណ៍ផ្សារជាដើម (3) ការផ្សារ</vt:lpstr>
      <vt:lpstr>ឧបករណ៍ផ្សារជាដើម (4) ការកាត់</vt:lpstr>
      <vt:lpstr>ឧបករណ៍ផ្សារជាដើម (5) ចំណុចត្រូវប្រុងប្រយ័ត្នពេលបំពេញការងារផ្សារ/កាត់</vt:lpstr>
      <vt:lpstr>ឧបករណ៍ផ្សារជាដើម (6) របៀបពន្លត់ភ្លើង</vt:lpstr>
      <vt:lpstr>ប៊ិចផ្សារ/កាត់ (higuchi)</vt:lpstr>
      <vt:lpstr>បំពង់ទុយោ (housu) (1) ការភ្ជាប់តំណវាន់ថាច់</vt:lpstr>
      <vt:lpstr>បំពង់ទុយោ (housu) (2) ការត្រួតពិនិត្យដោយមើលចំពោះបំពង់ទុយោ (housu)ឧស្ម័ន</vt:lpstr>
      <vt:lpstr>បំពង់ទុយោ (housu) (2) ការប្រុងប្រយ័ត្នក្នុងការប្រើប្រាស់បំពង់ទុយោ (housu)ឧស្ម័ន</vt:lpstr>
      <vt:lpstr>ការត្រួតពិនិត្យឧបករណ៍ប្រើប្រាស់ក្នុងការផ្សារឧស្ម័ន (1) ភាពចាំបាច់នៃការត្រួតពិនិត្យ</vt:lpstr>
      <vt:lpstr>ការត្រួតពិនិត្យឧបករណ៍ប្រើប្រាស់ក្នុងការផ្សារឧស្ម័ន (2) ការត្រួតពិនិត្យបំពង់បាញ់ (suikan) (ក្បាលផ្សារ/កាត់ (tochi))</vt:lpstr>
      <vt:lpstr>ការត្រួតពិនិត្យឧបករណ៍ប្រើប្រាស់ក្នុងការផ្សារឧស្ម័ន (3) ការត្រួតពិនិត្យនាឡិកាសម្ពាធ (aturyoku chousei ki)</vt:lpstr>
      <vt:lpstr>ជំពូកទី2 ចំណេះដឹងមូលដ្ឋានអំពីឧស្ម័នដែលអាចឆេះនិងអុកស៊ីសែន​ (sanso)</vt:lpstr>
      <vt:lpstr>ភាពគ្រោះថ្នាក់​របស់អុកស៊ីសែន​ (sanso)</vt:lpstr>
      <vt:lpstr>ឧស្ម័នដែលអាចឆេះ (1) ធាតុទាំង3នៃចំហេះ</vt:lpstr>
      <vt:lpstr>ឧស្ម័នដែលអាចឆេះ (2) កម្រិតទាបបំផុតដើម្បីផ្ទុះ (bakuhatu kagen kai) និងកម្រិតខ្ពស់បំផុតដើម្បីផ្ទុះ</vt:lpstr>
      <vt:lpstr>ទិដ្ឋភាពទូទៅនៃឧស្ម័នដែលអាចឆេះ (3) ល្បឿនចំហេះ</vt:lpstr>
      <vt:lpstr>ទិដ្ឋភាពទូទៅនៃឧស្ម័នដែលអាចឆេះ (4) ថាមពលផ្តើមចំហេះអប្បបរមា និងប្រភពបញ្ឆេះ</vt:lpstr>
      <vt:lpstr>ឧស្ម័នដែលអាចឆេះដែលប្រើក្នុងការផ្សារជាដើម (1) លក្ខណៈរូបជាដើម</vt:lpstr>
      <vt:lpstr>PowerPoint プレゼンテーション</vt:lpstr>
      <vt:lpstr>ឧស្ម័នសម្ពាធខ្ពស់ (1) ប្រភេទឧស្ម័នសម្ពាធខ្ពស់</vt:lpstr>
      <vt:lpstr>ឧស្ម័នសម្ពាធខ្ពស់ (2) ភាពគ្រោះថ្នាក់​នៃឧស្ម័នសម្ពាធខ្ពស់</vt:lpstr>
      <vt:lpstr>ស្ថានភាពកើតឡើងនៃគ្រោះមហន្តរាយដោយសារការផ្សារឧស្ម័ន</vt:lpstr>
      <vt:lpstr>ការបង្ការគ្រោះមហន្តរាយដោយសារការផ្សារឧស្ម័ន (1) ការបង្ការរលាក</vt:lpstr>
      <vt:lpstr>ការបង្ការគ្រោះមហន្តរាយដោយសារការផ្សារឧស្ម័ន (2) ស្ថានភាពគ្រោះមហន្តរាយនៃការផ្ទុះ/អគ្គីភ័យ</vt:lpstr>
      <vt:lpstr>ការបង្ការគ្រោះមហន្តរាយដោយសារការផ្សារឧស្ម័ន (3) ការបង្ការការផ្ទុះ/អគ្គីភ័យ</vt:lpstr>
      <vt:lpstr>ការបង្ការគ្រោះមហន្តរាយដោយសារការផ្សារឧស្ម័ន (4) កាំរស្មីដែលមានផលប៉ះពាល់ (yuugai kousen) និងកង្វះអុកស៊ីសែន (sanso ketubou)</vt:lpstr>
      <vt:lpstr>ការបង្ការគ្រោះមហន្តរាយដោយសារការផ្សារឧស្ម័ន (5) គ្រោះមហន្តរាយដោយសារកម្ទេចធូលី (hyumu)លោហៈ</vt:lpstr>
      <vt:lpstr>ការបង្ការគ្រោះមហន្តរាយដោយសារការផ្សារឧស្ម័ន (6) ជំងឺស្ត្រូកកម្តៅ(heat stroke) (necchuushou) និងគ្រោះមហន្តរាយនៃការធ្លាក់ (tuiraku saigai)</vt:lpstr>
      <vt:lpstr>ជំពូកទី3　ច្បាប់និងបទប្បញ្ញត្តិពាក់ព័ន្ធ</vt:lpstr>
      <vt:lpstr>ប្រព័ន្ធច្បាប់ពាក់ព័ន្ធនឹងការផ្សារឧស្ម័នជាដើម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2022-06-16T09:42:36Z</dcterms:created>
  <dcterms:modified xsi:type="dcterms:W3CDTF">2022-06-16T09:42:43Z</dcterms:modified>
</cp:coreProperties>
</file>