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</p:sldMasterIdLst>
  <p:notesMasterIdLst>
    <p:notesMasterId r:id="rId52"/>
  </p:notesMasterIdLst>
  <p:sldIdLst>
    <p:sldId id="336" r:id="rId3"/>
    <p:sldId id="305" r:id="rId4"/>
    <p:sldId id="257" r:id="rId5"/>
    <p:sldId id="260" r:id="rId6"/>
    <p:sldId id="272" r:id="rId7"/>
    <p:sldId id="273" r:id="rId8"/>
    <p:sldId id="276" r:id="rId9"/>
    <p:sldId id="280" r:id="rId10"/>
    <p:sldId id="281" r:id="rId11"/>
    <p:sldId id="282" r:id="rId12"/>
    <p:sldId id="284" r:id="rId13"/>
    <p:sldId id="285" r:id="rId14"/>
    <p:sldId id="287" r:id="rId15"/>
    <p:sldId id="289" r:id="rId16"/>
    <p:sldId id="290" r:id="rId17"/>
    <p:sldId id="340" r:id="rId18"/>
    <p:sldId id="292" r:id="rId19"/>
    <p:sldId id="341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42" r:id="rId29"/>
    <p:sldId id="302" r:id="rId30"/>
    <p:sldId id="303" r:id="rId31"/>
    <p:sldId id="304" r:id="rId32"/>
    <p:sldId id="337" r:id="rId33"/>
    <p:sldId id="307" r:id="rId34"/>
    <p:sldId id="309" r:id="rId35"/>
    <p:sldId id="343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39" r:id="rId46"/>
    <p:sldId id="323" r:id="rId47"/>
    <p:sldId id="324" r:id="rId48"/>
    <p:sldId id="326" r:id="rId49"/>
    <p:sldId id="338" r:id="rId50"/>
    <p:sldId id="328" r:id="rId51"/>
  </p:sldIdLst>
  <p:sldSz cx="9144000" cy="6858000" type="screen4x3"/>
  <p:notesSz cx="6807200" cy="9939338"/>
  <p:defaultTextStyle>
    <a:defPPr rtl="0">
      <a:defRPr lang="th-th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6F8"/>
    <a:srgbClr val="DDEBF7"/>
    <a:srgbClr val="FDFFE1"/>
    <a:srgbClr val="E1F5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microsoft.com/office/2016/11/relationships/changesInfo" Target="changesInfos/changesInfo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有限会社日本テック" userId="517e828d-5b45-4f2c-a7bd-db675ff8de95" providerId="ADAL" clId="{6F28780F-4D94-4D92-860F-CB6E2528CBF5}"/>
    <pc:docChg chg="undo custSel modSld">
      <pc:chgData name="有限会社日本テック" userId="517e828d-5b45-4f2c-a7bd-db675ff8de95" providerId="ADAL" clId="{6F28780F-4D94-4D92-860F-CB6E2528CBF5}" dt="2021-05-11T02:03:50.264" v="3" actId="1076"/>
      <pc:docMkLst>
        <pc:docMk/>
      </pc:docMkLst>
      <pc:sldChg chg="modSp mod">
        <pc:chgData name="有限会社日本テック" userId="517e828d-5b45-4f2c-a7bd-db675ff8de95" providerId="ADAL" clId="{6F28780F-4D94-4D92-860F-CB6E2528CBF5}" dt="2021-05-11T02:03:24.083" v="1" actId="1076"/>
        <pc:sldMkLst>
          <pc:docMk/>
          <pc:sldMk cId="436477054" sldId="273"/>
        </pc:sldMkLst>
        <pc:spChg chg="mod">
          <ac:chgData name="有限会社日本テック" userId="517e828d-5b45-4f2c-a7bd-db675ff8de95" providerId="ADAL" clId="{6F28780F-4D94-4D92-860F-CB6E2528CBF5}" dt="2021-05-11T02:03:24.083" v="1" actId="1076"/>
          <ac:spMkLst>
            <pc:docMk/>
            <pc:sldMk cId="436477054" sldId="273"/>
            <ac:spMk id="12" creationId="{B6EB988A-E07E-4A8F-B600-EA927F02ECDF}"/>
          </ac:spMkLst>
        </pc:spChg>
        <pc:spChg chg="mod">
          <ac:chgData name="有限会社日本テック" userId="517e828d-5b45-4f2c-a7bd-db675ff8de95" providerId="ADAL" clId="{6F28780F-4D94-4D92-860F-CB6E2528CBF5}" dt="2021-05-11T02:03:24.083" v="1" actId="1076"/>
          <ac:spMkLst>
            <pc:docMk/>
            <pc:sldMk cId="436477054" sldId="273"/>
            <ac:spMk id="13" creationId="{96177B9F-8986-4739-8C6A-CA3D54BDF1FC}"/>
          </ac:spMkLst>
        </pc:spChg>
      </pc:sldChg>
      <pc:sldChg chg="modSp mod">
        <pc:chgData name="有限会社日本テック" userId="517e828d-5b45-4f2c-a7bd-db675ff8de95" providerId="ADAL" clId="{6F28780F-4D94-4D92-860F-CB6E2528CBF5}" dt="2021-05-11T02:03:50.264" v="3" actId="1076"/>
        <pc:sldMkLst>
          <pc:docMk/>
          <pc:sldMk cId="3432395442" sldId="280"/>
        </pc:sldMkLst>
        <pc:spChg chg="mod">
          <ac:chgData name="有限会社日本テック" userId="517e828d-5b45-4f2c-a7bd-db675ff8de95" providerId="ADAL" clId="{6F28780F-4D94-4D92-860F-CB6E2528CBF5}" dt="2021-05-11T02:03:50.264" v="3" actId="1076"/>
          <ac:spMkLst>
            <pc:docMk/>
            <pc:sldMk cId="3432395442" sldId="280"/>
            <ac:spMk id="12" creationId="{033DC277-865E-49BF-A97A-95F4F5BC297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044E0B5-69AE-4DB8-A746-7CF92D00ED4B}" type="datetimeFigureOut">
              <a:rPr kumimoji="1" lang="ja-JP" altLang="en-US" smtClean="0"/>
              <a:t>2022/6/16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h"/>
              <a:t>マスター テキストの書式設定</a:t>
            </a:r>
          </a:p>
          <a:p>
            <a:pPr lvl="1" rtl="0"/>
            <a:r>
              <a:rPr lang="th"/>
              <a:t>第 2 レベル</a:t>
            </a:r>
          </a:p>
          <a:p>
            <a:pPr lvl="2" rtl="0"/>
            <a:r>
              <a:rPr lang="th"/>
              <a:t>第 3 レベル</a:t>
            </a:r>
          </a:p>
          <a:p>
            <a:pPr lvl="3" rtl="0"/>
            <a:r>
              <a:rPr lang="th"/>
              <a:t>第 4 レベル</a:t>
            </a:r>
          </a:p>
          <a:p>
            <a:pPr lvl="4" rtl="0"/>
            <a:r>
              <a:rPr lang="th"/>
              <a:t>第 5 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9C98F1-10AB-4D73-9663-6F72AC6486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4215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3717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23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238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144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83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861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594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0921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334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2698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488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>
                <a:solidFill>
                  <a:prstClr val="black"/>
                </a:solidFill>
              </a:rPr>
              <a:pPr/>
              <a:t>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189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9220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0595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0705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3925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9444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4227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8158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022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29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4210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274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54072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4116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0100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1576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0153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8468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6870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8014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39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480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4957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29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1066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0375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43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1991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44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4941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148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6953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29195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49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47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6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871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7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749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8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508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9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832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8400" y="1243013"/>
            <a:ext cx="447040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F9C98F1-10AB-4D73-9663-6F72AC648673}" type="slidenum">
              <a:rPr lang="ja-JP" altLang="en-US" smtClean="0">
                <a:solidFill>
                  <a:prstClr val="black"/>
                </a:solidFill>
              </a:rPr>
              <a:pPr/>
              <a:t>10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772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th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h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415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h"/>
              <a:t>マスター テキストの書式設定</a:t>
            </a:r>
          </a:p>
          <a:p>
            <a:pPr lvl="1" rtl="0"/>
            <a:r>
              <a:rPr lang="th"/>
              <a:t>第 2 レベル</a:t>
            </a:r>
          </a:p>
          <a:p>
            <a:pPr lvl="2" rtl="0"/>
            <a:r>
              <a:rPr lang="th"/>
              <a:t>第 3 レベル</a:t>
            </a:r>
          </a:p>
          <a:p>
            <a:pPr lvl="3" rtl="0"/>
            <a:r>
              <a:rPr lang="th"/>
              <a:t>第 4 レベル</a:t>
            </a:r>
          </a:p>
          <a:p>
            <a:pPr lvl="4" rtl="0"/>
            <a:r>
              <a:rPr lang="th"/>
              <a:t>第 5 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397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 rtlCol="0"/>
          <a:lstStyle/>
          <a:p>
            <a:pPr rtl="0"/>
            <a:r>
              <a:rPr lang="th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 rtlCol="0"/>
          <a:lstStyle/>
          <a:p>
            <a:pPr lvl="0" rtl="0"/>
            <a:r>
              <a:rPr lang="th"/>
              <a:t>マスター テキストの書式設定</a:t>
            </a:r>
          </a:p>
          <a:p>
            <a:pPr lvl="1" rtl="0"/>
            <a:r>
              <a:rPr lang="th"/>
              <a:t>第 2 レベル</a:t>
            </a:r>
          </a:p>
          <a:p>
            <a:pPr lvl="2" rtl="0"/>
            <a:r>
              <a:rPr lang="th"/>
              <a:t>第 3 レベル</a:t>
            </a:r>
          </a:p>
          <a:p>
            <a:pPr lvl="3" rtl="0"/>
            <a:r>
              <a:rPr lang="th"/>
              <a:t>第 4 レベル</a:t>
            </a:r>
          </a:p>
          <a:p>
            <a:pPr lvl="4" rtl="0"/>
            <a:r>
              <a:rPr lang="th"/>
              <a:t>第 5 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4124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th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h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216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h"/>
              <a:t>マスター テキストの書式設定</a:t>
            </a:r>
          </a:p>
          <a:p>
            <a:pPr lvl="1" rtl="0"/>
            <a:r>
              <a:rPr lang="th"/>
              <a:t>第 2 レベル</a:t>
            </a:r>
          </a:p>
          <a:p>
            <a:pPr lvl="2" rtl="0"/>
            <a:r>
              <a:rPr lang="th"/>
              <a:t>第 3 レベル</a:t>
            </a:r>
          </a:p>
          <a:p>
            <a:pPr lvl="3" rtl="0"/>
            <a:r>
              <a:rPr lang="th"/>
              <a:t>第 4 レベル</a:t>
            </a:r>
          </a:p>
          <a:p>
            <a:pPr lvl="4" rtl="0"/>
            <a:r>
              <a:rPr lang="th"/>
              <a:t>第 5 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360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th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h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4463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 rtlCol="0"/>
          <a:lstStyle/>
          <a:p>
            <a:pPr lvl="0" rtl="0"/>
            <a:r>
              <a:rPr lang="th"/>
              <a:t>マスター テキストの書式設定</a:t>
            </a:r>
          </a:p>
          <a:p>
            <a:pPr lvl="1" rtl="0"/>
            <a:r>
              <a:rPr lang="th"/>
              <a:t>第 2 レベル</a:t>
            </a:r>
          </a:p>
          <a:p>
            <a:pPr lvl="2" rtl="0"/>
            <a:r>
              <a:rPr lang="th"/>
              <a:t>第 3 レベル</a:t>
            </a:r>
          </a:p>
          <a:p>
            <a:pPr lvl="3" rtl="0"/>
            <a:r>
              <a:rPr lang="th"/>
              <a:t>第 4 レベル</a:t>
            </a:r>
          </a:p>
          <a:p>
            <a:pPr lvl="4" rtl="0"/>
            <a:r>
              <a:rPr lang="th"/>
              <a:t>第 5 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 rtlCol="0"/>
          <a:lstStyle/>
          <a:p>
            <a:pPr lvl="0" rtl="0"/>
            <a:r>
              <a:rPr lang="th"/>
              <a:t>マスター テキストの書式設定</a:t>
            </a:r>
          </a:p>
          <a:p>
            <a:pPr lvl="1" rtl="0"/>
            <a:r>
              <a:rPr lang="th"/>
              <a:t>第 2 レベル</a:t>
            </a:r>
          </a:p>
          <a:p>
            <a:pPr lvl="2" rtl="0"/>
            <a:r>
              <a:rPr lang="th"/>
              <a:t>第 3 レベル</a:t>
            </a:r>
          </a:p>
          <a:p>
            <a:pPr lvl="3" rtl="0"/>
            <a:r>
              <a:rPr lang="th"/>
              <a:t>第 4 レベル</a:t>
            </a:r>
          </a:p>
          <a:p>
            <a:pPr lvl="4" rtl="0"/>
            <a:r>
              <a:rPr lang="th"/>
              <a:t>第 5 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561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 rtlCol="0"/>
          <a:lstStyle/>
          <a:p>
            <a:pPr rtl="0"/>
            <a:r>
              <a:rPr lang="th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 rtlCol="0"/>
          <a:lstStyle/>
          <a:p>
            <a:pPr lvl="0" rtl="0"/>
            <a:r>
              <a:rPr lang="th"/>
              <a:t>マスター テキストの書式設定</a:t>
            </a:r>
          </a:p>
          <a:p>
            <a:pPr lvl="1" rtl="0"/>
            <a:r>
              <a:rPr lang="th"/>
              <a:t>第 2 レベル</a:t>
            </a:r>
          </a:p>
          <a:p>
            <a:pPr lvl="2" rtl="0"/>
            <a:r>
              <a:rPr lang="th"/>
              <a:t>第 3 レベル</a:t>
            </a:r>
          </a:p>
          <a:p>
            <a:pPr lvl="3" rtl="0"/>
            <a:r>
              <a:rPr lang="th"/>
              <a:t>第 4 レベル</a:t>
            </a:r>
          </a:p>
          <a:p>
            <a:pPr lvl="4" rtl="0"/>
            <a:r>
              <a:rPr lang="th"/>
              <a:t>第 5 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 rtlCol="0"/>
          <a:lstStyle/>
          <a:p>
            <a:pPr lvl="0" rtl="0"/>
            <a:r>
              <a:rPr lang="th"/>
              <a:t>マスター テキストの書式設定</a:t>
            </a:r>
          </a:p>
          <a:p>
            <a:pPr lvl="1" rtl="0"/>
            <a:r>
              <a:rPr lang="th"/>
              <a:t>第 2 レベル</a:t>
            </a:r>
          </a:p>
          <a:p>
            <a:pPr lvl="2" rtl="0"/>
            <a:r>
              <a:rPr lang="th"/>
              <a:t>第 3 レベル</a:t>
            </a:r>
          </a:p>
          <a:p>
            <a:pPr lvl="3" rtl="0"/>
            <a:r>
              <a:rPr lang="th"/>
              <a:t>第 4 レベル</a:t>
            </a:r>
          </a:p>
          <a:p>
            <a:pPr lvl="4" rtl="0"/>
            <a:r>
              <a:rPr lang="th"/>
              <a:t>第 5 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3923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4432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5815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h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th"/>
              <a:t>マスター テキストの書式設定</a:t>
            </a:r>
          </a:p>
          <a:p>
            <a:pPr lvl="1" rtl="0"/>
            <a:r>
              <a:rPr lang="th"/>
              <a:t>第 2 レベル</a:t>
            </a:r>
          </a:p>
          <a:p>
            <a:pPr lvl="2" rtl="0"/>
            <a:r>
              <a:rPr lang="th"/>
              <a:t>第 3 レベル</a:t>
            </a:r>
          </a:p>
          <a:p>
            <a:pPr lvl="3" rtl="0"/>
            <a:r>
              <a:rPr lang="th"/>
              <a:t>第 4 レベル</a:t>
            </a:r>
          </a:p>
          <a:p>
            <a:pPr lvl="4" rtl="0"/>
            <a:r>
              <a:rPr lang="th"/>
              <a:t>第 5 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h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4445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h"/>
              <a:t>マスター テキストの書式設定</a:t>
            </a:r>
          </a:p>
          <a:p>
            <a:pPr lvl="1" rtl="0"/>
            <a:r>
              <a:rPr lang="th"/>
              <a:t>第 2 レベル</a:t>
            </a:r>
          </a:p>
          <a:p>
            <a:pPr lvl="2" rtl="0"/>
            <a:r>
              <a:rPr lang="th"/>
              <a:t>第 3 レベル</a:t>
            </a:r>
          </a:p>
          <a:p>
            <a:pPr lvl="3" rtl="0"/>
            <a:r>
              <a:rPr lang="th"/>
              <a:t>第 4 レベル</a:t>
            </a:r>
          </a:p>
          <a:p>
            <a:pPr lvl="4" rtl="0"/>
            <a:r>
              <a:rPr lang="th"/>
              <a:t>第 5 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32316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h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h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h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7033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h"/>
              <a:t>マスター テキストの書式設定</a:t>
            </a:r>
          </a:p>
          <a:p>
            <a:pPr lvl="1" rtl="0"/>
            <a:r>
              <a:rPr lang="th"/>
              <a:t>第 2 レベル</a:t>
            </a:r>
          </a:p>
          <a:p>
            <a:pPr lvl="2" rtl="0"/>
            <a:r>
              <a:rPr lang="th"/>
              <a:t>第 3 レベル</a:t>
            </a:r>
          </a:p>
          <a:p>
            <a:pPr lvl="3" rtl="0"/>
            <a:r>
              <a:rPr lang="th"/>
              <a:t>第 4 レベル</a:t>
            </a:r>
          </a:p>
          <a:p>
            <a:pPr lvl="4" rtl="0"/>
            <a:r>
              <a:rPr lang="th"/>
              <a:t>第 5 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7894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 rtlCol="0"/>
          <a:lstStyle/>
          <a:p>
            <a:pPr rtl="0"/>
            <a:r>
              <a:rPr lang="th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 rtlCol="0"/>
          <a:lstStyle/>
          <a:p>
            <a:pPr lvl="0" rtl="0"/>
            <a:r>
              <a:rPr lang="th"/>
              <a:t>マスター テキストの書式設定</a:t>
            </a:r>
          </a:p>
          <a:p>
            <a:pPr lvl="1" rtl="0"/>
            <a:r>
              <a:rPr lang="th"/>
              <a:t>第 2 レベル</a:t>
            </a:r>
          </a:p>
          <a:p>
            <a:pPr lvl="2" rtl="0"/>
            <a:r>
              <a:rPr lang="th"/>
              <a:t>第 3 レベル</a:t>
            </a:r>
          </a:p>
          <a:p>
            <a:pPr lvl="3" rtl="0"/>
            <a:r>
              <a:rPr lang="th"/>
              <a:t>第 4 レベル</a:t>
            </a:r>
          </a:p>
          <a:p>
            <a:pPr lvl="4" rtl="0"/>
            <a:r>
              <a:rPr lang="th"/>
              <a:t>第 5 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5749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th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h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5938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 rtlCol="0"/>
          <a:lstStyle/>
          <a:p>
            <a:pPr lvl="0" rtl="0"/>
            <a:r>
              <a:rPr lang="th"/>
              <a:t>マスター テキストの書式設定</a:t>
            </a:r>
          </a:p>
          <a:p>
            <a:pPr lvl="1" rtl="0"/>
            <a:r>
              <a:rPr lang="th"/>
              <a:t>第 2 レベル</a:t>
            </a:r>
          </a:p>
          <a:p>
            <a:pPr lvl="2" rtl="0"/>
            <a:r>
              <a:rPr lang="th"/>
              <a:t>第 3 レベル</a:t>
            </a:r>
          </a:p>
          <a:p>
            <a:pPr lvl="3" rtl="0"/>
            <a:r>
              <a:rPr lang="th"/>
              <a:t>第 4 レベル</a:t>
            </a:r>
          </a:p>
          <a:p>
            <a:pPr lvl="4" rtl="0"/>
            <a:r>
              <a:rPr lang="th"/>
              <a:t>第 5 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 rtlCol="0"/>
          <a:lstStyle/>
          <a:p>
            <a:pPr lvl="0" rtl="0"/>
            <a:r>
              <a:rPr lang="th"/>
              <a:t>マスター テキストの書式設定</a:t>
            </a:r>
          </a:p>
          <a:p>
            <a:pPr lvl="1" rtl="0"/>
            <a:r>
              <a:rPr lang="th"/>
              <a:t>第 2 レベル</a:t>
            </a:r>
          </a:p>
          <a:p>
            <a:pPr lvl="2" rtl="0"/>
            <a:r>
              <a:rPr lang="th"/>
              <a:t>第 3 レベル</a:t>
            </a:r>
          </a:p>
          <a:p>
            <a:pPr lvl="3" rtl="0"/>
            <a:r>
              <a:rPr lang="th"/>
              <a:t>第 4 レベル</a:t>
            </a:r>
          </a:p>
          <a:p>
            <a:pPr lvl="4" rtl="0"/>
            <a:r>
              <a:rPr lang="th"/>
              <a:t>第 5 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6688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 rtlCol="0"/>
          <a:lstStyle/>
          <a:p>
            <a:pPr rtl="0"/>
            <a:r>
              <a:rPr lang="th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 rtlCol="0"/>
          <a:lstStyle/>
          <a:p>
            <a:pPr lvl="0" rtl="0"/>
            <a:r>
              <a:rPr lang="th"/>
              <a:t>マスター テキストの書式設定</a:t>
            </a:r>
          </a:p>
          <a:p>
            <a:pPr lvl="1" rtl="0"/>
            <a:r>
              <a:rPr lang="th"/>
              <a:t>第 2 レベル</a:t>
            </a:r>
          </a:p>
          <a:p>
            <a:pPr lvl="2" rtl="0"/>
            <a:r>
              <a:rPr lang="th"/>
              <a:t>第 3 レベル</a:t>
            </a:r>
          </a:p>
          <a:p>
            <a:pPr lvl="3" rtl="0"/>
            <a:r>
              <a:rPr lang="th"/>
              <a:t>第 4 レベル</a:t>
            </a:r>
          </a:p>
          <a:p>
            <a:pPr lvl="4" rtl="0"/>
            <a:r>
              <a:rPr lang="th"/>
              <a:t>第 5 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 rtlCol="0"/>
          <a:lstStyle/>
          <a:p>
            <a:pPr lvl="0" rtl="0"/>
            <a:r>
              <a:rPr lang="th"/>
              <a:t>マスター テキストの書式設定</a:t>
            </a:r>
          </a:p>
          <a:p>
            <a:pPr lvl="1" rtl="0"/>
            <a:r>
              <a:rPr lang="th"/>
              <a:t>第 2 レベル</a:t>
            </a:r>
          </a:p>
          <a:p>
            <a:pPr lvl="2" rtl="0"/>
            <a:r>
              <a:rPr lang="th"/>
              <a:t>第 3 レベル</a:t>
            </a:r>
          </a:p>
          <a:p>
            <a:pPr lvl="3" rtl="0"/>
            <a:r>
              <a:rPr lang="th"/>
              <a:t>第 4 レベル</a:t>
            </a:r>
          </a:p>
          <a:p>
            <a:pPr lvl="4" rtl="0"/>
            <a:r>
              <a:rPr lang="th"/>
              <a:t>第 5 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329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3088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571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h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th"/>
              <a:t>マスター テキストの書式設定</a:t>
            </a:r>
          </a:p>
          <a:p>
            <a:pPr lvl="1" rtl="0"/>
            <a:r>
              <a:rPr lang="th"/>
              <a:t>第 2 レベル</a:t>
            </a:r>
          </a:p>
          <a:p>
            <a:pPr lvl="2" rtl="0"/>
            <a:r>
              <a:rPr lang="th"/>
              <a:t>第 3 レベル</a:t>
            </a:r>
          </a:p>
          <a:p>
            <a:pPr lvl="3" rtl="0"/>
            <a:r>
              <a:rPr lang="th"/>
              <a:t>第 4 レベル</a:t>
            </a:r>
          </a:p>
          <a:p>
            <a:pPr lvl="4" rtl="0"/>
            <a:r>
              <a:rPr lang="th"/>
              <a:t>第 5 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h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0543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th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h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h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496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th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h"/>
              <a:t>マスター テキストの書式設定</a:t>
            </a:r>
          </a:p>
          <a:p>
            <a:pPr lvl="1" rtl="0"/>
            <a:r>
              <a:rPr lang="th"/>
              <a:t>第 2 レベル</a:t>
            </a:r>
          </a:p>
          <a:p>
            <a:pPr lvl="2" rtl="0"/>
            <a:r>
              <a:rPr lang="th"/>
              <a:t>第 3 レベル</a:t>
            </a:r>
          </a:p>
          <a:p>
            <a:pPr lvl="3" rtl="0"/>
            <a:r>
              <a:rPr lang="th"/>
              <a:t>第 4 レベル</a:t>
            </a:r>
          </a:p>
          <a:p>
            <a:pPr lvl="4" rtl="0"/>
            <a:r>
              <a:rPr lang="th"/>
              <a:t>第 5 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345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th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h"/>
              <a:t>マスター テキストの書式設定</a:t>
            </a:r>
          </a:p>
          <a:p>
            <a:pPr lvl="1" rtl="0"/>
            <a:r>
              <a:rPr lang="th"/>
              <a:t>第 2 レベル</a:t>
            </a:r>
          </a:p>
          <a:p>
            <a:pPr lvl="2" rtl="0"/>
            <a:r>
              <a:rPr lang="th"/>
              <a:t>第 3 レベル</a:t>
            </a:r>
          </a:p>
          <a:p>
            <a:pPr lvl="3" rtl="0"/>
            <a:r>
              <a:rPr lang="th"/>
              <a:t>第 4 レベル</a:t>
            </a:r>
          </a:p>
          <a:p>
            <a:pPr lvl="4" rtl="0"/>
            <a:r>
              <a:rPr lang="th"/>
              <a:t>第 5 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kumimoji="1" lang="ja-JP" altLang="en-US"/>
              <a:t>2021/5/11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0712B29-8DFD-45C1-BE8F-2E7F44751C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226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463951"/>
            <a:ext cx="7772400" cy="1046011"/>
          </a:xfrm>
        </p:spPr>
        <p:txBody>
          <a:bodyPr rtlCol="0">
            <a:normAutofit/>
          </a:bodyPr>
          <a:lstStyle/>
          <a:p>
            <a:pPr rtl="0"/>
            <a:r>
              <a:rPr lang="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คู่มือเสริมสำหรับการฝึกอบรมทักษะการเชื่อมแก๊ส</a:t>
            </a:r>
            <a:r>
              <a:rPr lang="en-US" altLang="ja-JP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altLang="ja-JP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 PowerPoint สำหรับการฝึกอบรม</a:t>
            </a:r>
            <a:endParaRPr kumimoji="1" lang="ja-JP" altLang="en-US" sz="28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z="1100" smtClean="0">
                <a:latin typeface="Tahoma" panose="020B0604030504040204" pitchFamily="34" charset="0"/>
                <a:cs typeface="Tahoma" panose="020B0604030504040204" pitchFamily="34" charset="0"/>
              </a:rPr>
              <a:t>1</a:t>
            </a:fld>
            <a:endParaRPr kumimoji="1" lang="ja-JP" altLang="en-US" sz="11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793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262822"/>
            <a:ext cx="7886700" cy="465413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ภาชนะบรรจุแก๊สชนิดต่างๆ (ถังแก๊ส (bonbe)) และอุปกรณ์กำเนิดแก๊สอะเซทิลีน (asechiren) (2) ถังแก๊ส (bonbe) อะเซทิลีน (asechiren)</a:t>
            </a:r>
            <a:endParaRPr kumimoji="1" lang="ja-JP" altLang="en-US" sz="12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87724" y="6400413"/>
            <a:ext cx="3340451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คู่มือหน้า 28 / คู่มือเสริมหน้า 19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z="1000" smtClean="0">
                <a:latin typeface="Tahoma" panose="020B0604030504040204" pitchFamily="34" charset="0"/>
                <a:cs typeface="Tahoma" panose="020B0604030504040204" pitchFamily="34" charset="0"/>
              </a:rPr>
              <a:t>10</a:t>
            </a:fld>
            <a:endParaRPr kumimoji="1" lang="ja-JP" altLang="en-US" sz="1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818664"/>
            <a:ext cx="6790584" cy="4688463"/>
          </a:xfrm>
          <a:prstGeom prst="rect">
            <a:avLst/>
          </a:prstGeom>
        </p:spPr>
      </p:pic>
      <p:sp>
        <p:nvSpPr>
          <p:cNvPr id="8" name="テキスト ボックス 110">
            <a:extLst>
              <a:ext uri="{FF2B5EF4-FFF2-40B4-BE49-F238E27FC236}">
                <a16:creationId xmlns:a16="http://schemas.microsoft.com/office/drawing/2014/main" id="{A234CBAC-79FE-49AC-B558-3697CB26D85C}"/>
              </a:ext>
            </a:extLst>
          </p:cNvPr>
          <p:cNvSpPr txBox="1"/>
          <p:nvPr/>
        </p:nvSpPr>
        <p:spPr>
          <a:xfrm>
            <a:off x="2663209" y="873243"/>
            <a:ext cx="919480" cy="27960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rtl="0"/>
            <a:r>
              <a:rPr lang="th" sz="105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วาล์วถังแก๊ส</a:t>
            </a:r>
          </a:p>
        </p:txBody>
      </p:sp>
      <p:sp>
        <p:nvSpPr>
          <p:cNvPr id="9" name="テキスト ボックス 111">
            <a:extLst>
              <a:ext uri="{FF2B5EF4-FFF2-40B4-BE49-F238E27FC236}">
                <a16:creationId xmlns:a16="http://schemas.microsoft.com/office/drawing/2014/main" id="{B578A2F7-63B6-49F1-9BA9-48A5731E3414}"/>
              </a:ext>
            </a:extLst>
          </p:cNvPr>
          <p:cNvSpPr txBox="1"/>
          <p:nvPr/>
        </p:nvSpPr>
        <p:spPr>
          <a:xfrm>
            <a:off x="752070" y="886656"/>
            <a:ext cx="919480" cy="281296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0"/>
            <a:r>
              <a:rPr lang="th" sz="105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แคป </a:t>
            </a:r>
            <a:r>
              <a:rPr lang="en-US" sz="105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05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" sz="105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(หัวครอบวาล์ว)</a:t>
            </a:r>
          </a:p>
        </p:txBody>
      </p:sp>
      <p:sp>
        <p:nvSpPr>
          <p:cNvPr id="10" name="テキスト ボックス 112">
            <a:extLst>
              <a:ext uri="{FF2B5EF4-FFF2-40B4-BE49-F238E27FC236}">
                <a16:creationId xmlns:a16="http://schemas.microsoft.com/office/drawing/2014/main" id="{BF808D2D-6484-4EDE-B852-1ED131213058}"/>
              </a:ext>
            </a:extLst>
          </p:cNvPr>
          <p:cNvSpPr txBox="1"/>
          <p:nvPr/>
        </p:nvSpPr>
        <p:spPr>
          <a:xfrm>
            <a:off x="737758" y="1288259"/>
            <a:ext cx="951044" cy="386324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0"/>
            <a:r>
              <a:rPr lang="th" sz="105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ปลั๊กหลอมละลาย</a:t>
            </a:r>
          </a:p>
          <a:p>
            <a:pPr algn="r" rtl="0"/>
            <a:endParaRPr lang="ja-JP" sz="1050" dirty="0">
              <a:effectLst/>
              <a:latin typeface="Tahoma" panose="020B0604030504040204" pitchFamily="34" charset="0"/>
              <a:ea typeface="ＭＳ ゴシック" panose="020B0609070205080204" pitchFamily="49" charset="-128"/>
              <a:cs typeface="Tahoma" panose="020B0604030504040204" pitchFamily="34" charset="0"/>
            </a:endParaRPr>
          </a:p>
        </p:txBody>
      </p:sp>
      <p:sp>
        <p:nvSpPr>
          <p:cNvPr id="11" name="テキスト ボックス 113">
            <a:extLst>
              <a:ext uri="{FF2B5EF4-FFF2-40B4-BE49-F238E27FC236}">
                <a16:creationId xmlns:a16="http://schemas.microsoft.com/office/drawing/2014/main" id="{FFAC1915-BE64-40CC-9264-EE30936AA383}"/>
              </a:ext>
            </a:extLst>
          </p:cNvPr>
          <p:cNvSpPr txBox="1"/>
          <p:nvPr/>
        </p:nvSpPr>
        <p:spPr>
          <a:xfrm>
            <a:off x="2852388" y="2022460"/>
            <a:ext cx="919480" cy="31061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rtl="0"/>
            <a:r>
              <a:rPr lang="th" sz="105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ตัวถังภาชนะ</a:t>
            </a:r>
          </a:p>
        </p:txBody>
      </p:sp>
      <p:sp>
        <p:nvSpPr>
          <p:cNvPr id="12" name="テキスト ボックス 114">
            <a:extLst>
              <a:ext uri="{FF2B5EF4-FFF2-40B4-BE49-F238E27FC236}">
                <a16:creationId xmlns:a16="http://schemas.microsoft.com/office/drawing/2014/main" id="{CC8E3710-CC8C-4157-B914-432FD6C72103}"/>
              </a:ext>
            </a:extLst>
          </p:cNvPr>
          <p:cNvSpPr txBox="1"/>
          <p:nvPr/>
        </p:nvSpPr>
        <p:spPr>
          <a:xfrm>
            <a:off x="3146602" y="2846741"/>
            <a:ext cx="919480" cy="310618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rtl="0"/>
            <a:r>
              <a:rPr lang="th" sz="105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มวล</a:t>
            </a:r>
          </a:p>
        </p:txBody>
      </p:sp>
      <p:sp>
        <p:nvSpPr>
          <p:cNvPr id="13" name="テキスト ボックス 115">
            <a:extLst>
              <a:ext uri="{FF2B5EF4-FFF2-40B4-BE49-F238E27FC236}">
                <a16:creationId xmlns:a16="http://schemas.microsoft.com/office/drawing/2014/main" id="{2CB49443-4B96-4614-B936-818FAE65F4E7}"/>
              </a:ext>
            </a:extLst>
          </p:cNvPr>
          <p:cNvSpPr txBox="1"/>
          <p:nvPr/>
        </p:nvSpPr>
        <p:spPr>
          <a:xfrm>
            <a:off x="2852388" y="3781082"/>
            <a:ext cx="919480" cy="27960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rtl="0"/>
            <a:r>
              <a:rPr lang="th" sz="105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รูระบายอากาศ</a:t>
            </a:r>
          </a:p>
        </p:txBody>
      </p:sp>
      <p:sp>
        <p:nvSpPr>
          <p:cNvPr id="14" name="テキスト ボックス 116">
            <a:extLst>
              <a:ext uri="{FF2B5EF4-FFF2-40B4-BE49-F238E27FC236}">
                <a16:creationId xmlns:a16="http://schemas.microsoft.com/office/drawing/2014/main" id="{F3521D40-576B-4D5C-9F31-4DD47CA9F9A7}"/>
              </a:ext>
            </a:extLst>
          </p:cNvPr>
          <p:cNvSpPr txBox="1"/>
          <p:nvPr/>
        </p:nvSpPr>
        <p:spPr>
          <a:xfrm>
            <a:off x="3958983" y="1753912"/>
            <a:ext cx="983179" cy="40834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0"/>
            <a:r>
              <a:rPr lang="th" sz="105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ซีลยางโอริง</a:t>
            </a:r>
            <a:r>
              <a:rPr lang="en-US" sz="105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05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" sz="105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(O-Ring)</a:t>
            </a:r>
          </a:p>
        </p:txBody>
      </p:sp>
      <p:sp>
        <p:nvSpPr>
          <p:cNvPr id="15" name="テキスト ボックス 118">
            <a:extLst>
              <a:ext uri="{FF2B5EF4-FFF2-40B4-BE49-F238E27FC236}">
                <a16:creationId xmlns:a16="http://schemas.microsoft.com/office/drawing/2014/main" id="{61D8F9B5-D270-4B34-B1CA-A9B4DAF731C6}"/>
              </a:ext>
            </a:extLst>
          </p:cNvPr>
          <p:cNvSpPr txBox="1"/>
          <p:nvPr/>
        </p:nvSpPr>
        <p:spPr>
          <a:xfrm>
            <a:off x="6022890" y="1674583"/>
            <a:ext cx="1319606" cy="27960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rtl="0"/>
            <a:r>
              <a:rPr lang="th" sz="105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Gland nut</a:t>
            </a:r>
          </a:p>
        </p:txBody>
      </p:sp>
      <p:sp>
        <p:nvSpPr>
          <p:cNvPr id="16" name="テキスト ボックス 119">
            <a:extLst>
              <a:ext uri="{FF2B5EF4-FFF2-40B4-BE49-F238E27FC236}">
                <a16:creationId xmlns:a16="http://schemas.microsoft.com/office/drawing/2014/main" id="{5CBD7520-38F9-498D-8BFE-0AC65CD8C2BD}"/>
              </a:ext>
            </a:extLst>
          </p:cNvPr>
          <p:cNvSpPr txBox="1"/>
          <p:nvPr/>
        </p:nvSpPr>
        <p:spPr>
          <a:xfrm>
            <a:off x="6095514" y="1988535"/>
            <a:ext cx="1246982" cy="34454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rtl="0"/>
            <a:r>
              <a:rPr lang="th" sz="105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แกน (Spindle)</a:t>
            </a:r>
          </a:p>
        </p:txBody>
      </p:sp>
      <p:sp>
        <p:nvSpPr>
          <p:cNvPr id="17" name="テキスト ボックス 120">
            <a:extLst>
              <a:ext uri="{FF2B5EF4-FFF2-40B4-BE49-F238E27FC236}">
                <a16:creationId xmlns:a16="http://schemas.microsoft.com/office/drawing/2014/main" id="{E6B9007F-1395-43E4-A24C-99829C494FCF}"/>
              </a:ext>
            </a:extLst>
          </p:cNvPr>
          <p:cNvSpPr txBox="1"/>
          <p:nvPr/>
        </p:nvSpPr>
        <p:spPr>
          <a:xfrm>
            <a:off x="3726747" y="3255465"/>
            <a:ext cx="1019287" cy="528574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rtl="0"/>
            <a:r>
              <a:rPr lang="th" sz="105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วาล์วเซฟตี้แบบปลั๊กหลอมละลาย</a:t>
            </a:r>
          </a:p>
        </p:txBody>
      </p:sp>
      <p:sp>
        <p:nvSpPr>
          <p:cNvPr id="18" name="テキスト ボックス 121">
            <a:extLst>
              <a:ext uri="{FF2B5EF4-FFF2-40B4-BE49-F238E27FC236}">
                <a16:creationId xmlns:a16="http://schemas.microsoft.com/office/drawing/2014/main" id="{B6A520BB-F098-40AD-9849-49E6C0A2C45D}"/>
              </a:ext>
            </a:extLst>
          </p:cNvPr>
          <p:cNvSpPr txBox="1"/>
          <p:nvPr/>
        </p:nvSpPr>
        <p:spPr>
          <a:xfrm>
            <a:off x="6151860" y="2569044"/>
            <a:ext cx="1190636" cy="34454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rtl="0"/>
            <a:r>
              <a:rPr lang="th" sz="105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ช่องจ่ายแก๊ส</a:t>
            </a:r>
          </a:p>
        </p:txBody>
      </p:sp>
      <p:sp>
        <p:nvSpPr>
          <p:cNvPr id="19" name="テキスト ボックス 122">
            <a:extLst>
              <a:ext uri="{FF2B5EF4-FFF2-40B4-BE49-F238E27FC236}">
                <a16:creationId xmlns:a16="http://schemas.microsoft.com/office/drawing/2014/main" id="{35652429-1BD3-4E83-A4E2-51D4426AD977}"/>
              </a:ext>
            </a:extLst>
          </p:cNvPr>
          <p:cNvSpPr txBox="1"/>
          <p:nvPr/>
        </p:nvSpPr>
        <p:spPr>
          <a:xfrm>
            <a:off x="6151859" y="3237050"/>
            <a:ext cx="1101925" cy="23177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rtl="0"/>
            <a:r>
              <a:rPr lang="th" sz="105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ปะเก็น (Packing)</a:t>
            </a:r>
          </a:p>
        </p:txBody>
      </p:sp>
      <p:sp>
        <p:nvSpPr>
          <p:cNvPr id="20" name="テキスト ボックス 123">
            <a:extLst>
              <a:ext uri="{FF2B5EF4-FFF2-40B4-BE49-F238E27FC236}">
                <a16:creationId xmlns:a16="http://schemas.microsoft.com/office/drawing/2014/main" id="{C93A7634-850C-4047-824C-2DD368EC7F26}"/>
              </a:ext>
            </a:extLst>
          </p:cNvPr>
          <p:cNvSpPr txBox="1"/>
          <p:nvPr/>
        </p:nvSpPr>
        <p:spPr>
          <a:xfrm>
            <a:off x="6068017" y="3903652"/>
            <a:ext cx="1185767" cy="20447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rtl="0"/>
            <a:r>
              <a:rPr lang="th" sz="105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ฟิลเตอร์</a:t>
            </a:r>
          </a:p>
        </p:txBody>
      </p:sp>
      <p:sp>
        <p:nvSpPr>
          <p:cNvPr id="21" name="テキスト ボックス 124">
            <a:extLst>
              <a:ext uri="{FF2B5EF4-FFF2-40B4-BE49-F238E27FC236}">
                <a16:creationId xmlns:a16="http://schemas.microsoft.com/office/drawing/2014/main" id="{0B0C6258-DD50-4068-8E30-F743D12D4F27}"/>
              </a:ext>
            </a:extLst>
          </p:cNvPr>
          <p:cNvSpPr txBox="1"/>
          <p:nvPr/>
        </p:nvSpPr>
        <p:spPr>
          <a:xfrm>
            <a:off x="4236390" y="4755889"/>
            <a:ext cx="2928685" cy="24551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0"/>
            <a:r>
              <a:rPr lang="th" sz="1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เอกสารที่มา: แนวทางด้านเทคนิคของ Japan Organization of Occupational Health and Safety</a:t>
            </a:r>
            <a:endParaRPr lang="ja-JP" sz="1050" dirty="0">
              <a:effectLst/>
              <a:latin typeface="Tahoma" panose="020B0604030504040204" pitchFamily="34" charset="0"/>
              <a:ea typeface="ＭＳ ゴシック" panose="020B0609070205080204" pitchFamily="49" charset="-128"/>
              <a:cs typeface="Tahoma" panose="020B0604030504040204" pitchFamily="34" charset="0"/>
            </a:endParaRPr>
          </a:p>
        </p:txBody>
      </p:sp>
      <p:sp>
        <p:nvSpPr>
          <p:cNvPr id="22" name="テキスト ボックス 125">
            <a:extLst>
              <a:ext uri="{FF2B5EF4-FFF2-40B4-BE49-F238E27FC236}">
                <a16:creationId xmlns:a16="http://schemas.microsoft.com/office/drawing/2014/main" id="{CBE200DA-EF2B-4201-903D-CE5228AE0EE8}"/>
              </a:ext>
            </a:extLst>
          </p:cNvPr>
          <p:cNvSpPr txBox="1"/>
          <p:nvPr/>
        </p:nvSpPr>
        <p:spPr>
          <a:xfrm>
            <a:off x="978467" y="5086361"/>
            <a:ext cx="4780888" cy="33180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rtl="0"/>
            <a:r>
              <a:rPr lang="th" sz="12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ภาพ 1-25: ภาชนะบรรจุอะเซทิลีน (asechiren) และวาล์วถังแก๊ส</a:t>
            </a:r>
            <a:endParaRPr lang="ja-JP" sz="1050" dirty="0">
              <a:effectLst/>
              <a:latin typeface="Tahoma" panose="020B0604030504040204" pitchFamily="34" charset="0"/>
              <a:ea typeface="ＭＳ ゴシック" panose="020B0609070205080204" pitchFamily="49" charset="-128"/>
              <a:cs typeface="Tahoma" panose="020B0604030504040204" pitchFamily="34" charset="0"/>
            </a:endParaRPr>
          </a:p>
        </p:txBody>
      </p:sp>
      <p:sp>
        <p:nvSpPr>
          <p:cNvPr id="23" name="テキスト ボックス 116">
            <a:extLst>
              <a:ext uri="{FF2B5EF4-FFF2-40B4-BE49-F238E27FC236}">
                <a16:creationId xmlns:a16="http://schemas.microsoft.com/office/drawing/2014/main" id="{34EC8EED-E2C2-44F2-AEF6-DAB901EA494C}"/>
              </a:ext>
            </a:extLst>
          </p:cNvPr>
          <p:cNvSpPr txBox="1"/>
          <p:nvPr/>
        </p:nvSpPr>
        <p:spPr>
          <a:xfrm>
            <a:off x="4075124" y="2167338"/>
            <a:ext cx="983179" cy="52857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0"/>
            <a:r>
              <a:rPr lang="th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ปะเก็นเชือก (Gland packing)</a:t>
            </a:r>
            <a:endParaRPr lang="ja-JP" sz="1050" dirty="0">
              <a:effectLst/>
              <a:latin typeface="Tahoma" panose="020B0604030504040204" pitchFamily="34" charset="0"/>
              <a:ea typeface="ＭＳ ゴシック" panose="020B0609070205080204" pitchFamily="49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576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50715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th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ภาชนะบรรจุแก๊สชนิดต่างๆ (ถังแก๊ส (bonbe)) และอุปกรณ์กำเนิดแก๊สอะเซทิลีน (asechiren) (3) ถังแก๊ส (bonbe) ชนิดอื่นๆ</a:t>
            </a:r>
            <a:endParaRPr kumimoji="1" lang="ja-JP" altLang="en-US" sz="14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628650" y="1108341"/>
            <a:ext cx="7886700" cy="797116"/>
          </a:xfrm>
          <a:ln>
            <a:solidFill>
              <a:schemeClr val="tx1"/>
            </a:solidFill>
          </a:ln>
        </p:spPr>
        <p:txBody>
          <a:bodyPr rtlCol="0" anchor="ctr" anchorCtr="0">
            <a:noAutofit/>
          </a:bodyPr>
          <a:lstStyle/>
          <a:p>
            <a:pPr rtl="0"/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ถังแก๊ส (bonbe) แก๊สติดไฟชนิดอื่นๆ</a:t>
            </a: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เติมโพรเพน (puropan) / บิวเทน ฯลฯ ลงในถังแก๊ส (bonbe) ด้วยสถานะของเหลวแรงดันสูง</a:t>
            </a:r>
            <a:endParaRPr lang="en-US" altLang="ja-JP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ปากหัววาล์วของถังแก๊ส (bonbe) แก๊สติดไฟ (และฮีเลียม) เป็นสกรูเกลียวซ้าย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39869" y="6400413"/>
            <a:ext cx="334045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คู่มือหน้า 30 / คู่มือเสริมหน้า 20</a:t>
            </a:r>
          </a:p>
        </p:txBody>
      </p:sp>
      <p:sp>
        <p:nvSpPr>
          <p:cNvPr id="9" name="コンテンツ プレースホルダー 4"/>
          <p:cNvSpPr txBox="1">
            <a:spLocks/>
          </p:cNvSpPr>
          <p:nvPr/>
        </p:nvSpPr>
        <p:spPr>
          <a:xfrm>
            <a:off x="628648" y="2015290"/>
            <a:ext cx="7886701" cy="10509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ถังแก๊สออกซิเจน (sanso bonbe)</a:t>
            </a: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เติมออกซิเจน (sanso) ลงในถังแก๊ส (bonbe) ด้วยสถานะก๊าซ</a:t>
            </a: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ปากหัววาล์ว (ปากเติม) ของถังแก๊สออกซิเจน (sanso bonbe) เป็นสกรูเกลียวขวาซึ่งตรงข้ามกับแก๊สติดไฟ</a:t>
            </a:r>
            <a:endParaRPr lang="en-US" altLang="ja-JP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ออกซิเจนช่วยให้สิ่งของลุกไหม้จึงอันตรายอย่างยิ่ง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z="1050" smtClean="0">
                <a:latin typeface="Tahoma" panose="020B0604030504040204" pitchFamily="34" charset="0"/>
                <a:cs typeface="Tahoma" panose="020B0604030504040204" pitchFamily="34" charset="0"/>
              </a:rPr>
              <a:t>11</a:t>
            </a:fld>
            <a:endParaRPr kumimoji="1" lang="ja-JP" altLang="en-US" sz="105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521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10945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ภาชนะบรรจุแก๊สชนิดต่างๆ (ถังแก๊ส (bonbe)) และอุปกรณ์กำเนิดแก๊สอะเซทิลีน (asechiren) (4) อุปกรณ์รวมแก๊ส</a:t>
            </a:r>
            <a:endParaRPr kumimoji="1" lang="ja-JP" altLang="en-US" sz="14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28156" y="6429565"/>
            <a:ext cx="3719312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คู่มือหน้า 31 / คู่มือเสริมหน้า 21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z="1000" smtClean="0">
                <a:latin typeface="Tahoma" panose="020B0604030504040204" pitchFamily="34" charset="0"/>
                <a:cs typeface="Tahoma" panose="020B0604030504040204" pitchFamily="34" charset="0"/>
              </a:rPr>
              <a:t>12</a:t>
            </a:fld>
            <a:endParaRPr kumimoji="1" lang="ja-JP" altLang="en-US" sz="1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017861"/>
            <a:ext cx="4484613" cy="3505200"/>
          </a:xfrm>
          <a:prstGeom prst="rect">
            <a:avLst/>
          </a:prstGeom>
        </p:spPr>
      </p:pic>
      <p:sp>
        <p:nvSpPr>
          <p:cNvPr id="6" name="テキスト ボックス 123">
            <a:extLst>
              <a:ext uri="{FF2B5EF4-FFF2-40B4-BE49-F238E27FC236}">
                <a16:creationId xmlns:a16="http://schemas.microsoft.com/office/drawing/2014/main" id="{4E1EC914-87FD-4348-A605-2C3A47251D9C}"/>
              </a:ext>
            </a:extLst>
          </p:cNvPr>
          <p:cNvSpPr txBox="1"/>
          <p:nvPr/>
        </p:nvSpPr>
        <p:spPr>
          <a:xfrm>
            <a:off x="2135083" y="1073135"/>
            <a:ext cx="2293073" cy="23491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rtl="0"/>
            <a:r>
              <a:rPr lang="th" sz="9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อุปกรณ์ปรับแรงดัน (aturyoku chousei ki)</a:t>
            </a:r>
            <a:endParaRPr lang="ja-JP" sz="900" dirty="0">
              <a:effectLst/>
              <a:latin typeface="Tahoma" panose="020B0604030504040204" pitchFamily="34" charset="0"/>
              <a:ea typeface="ＭＳ ゴシック" panose="020B0609070205080204" pitchFamily="49" charset="-128"/>
              <a:cs typeface="Tahoma" panose="020B0604030504040204" pitchFamily="34" charset="0"/>
            </a:endParaRPr>
          </a:p>
        </p:txBody>
      </p:sp>
      <p:sp>
        <p:nvSpPr>
          <p:cNvPr id="8" name="テキスト ボックス 124">
            <a:extLst>
              <a:ext uri="{FF2B5EF4-FFF2-40B4-BE49-F238E27FC236}">
                <a16:creationId xmlns:a16="http://schemas.microsoft.com/office/drawing/2014/main" id="{76E66E14-A6A6-4AA4-8E2E-B555B93E210E}"/>
              </a:ext>
            </a:extLst>
          </p:cNvPr>
          <p:cNvSpPr txBox="1"/>
          <p:nvPr/>
        </p:nvSpPr>
        <p:spPr>
          <a:xfrm>
            <a:off x="2319337" y="3897391"/>
            <a:ext cx="2676525" cy="16683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0"/>
            <a:r>
              <a:rPr lang="th" sz="7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เอกสารที่มา: แนวทางด้านเทคนิคของ Japan Organization of Occupational Health and Safety</a:t>
            </a:r>
            <a:endParaRPr lang="ja-JP" sz="800" dirty="0">
              <a:effectLst/>
              <a:latin typeface="Tahoma" panose="020B0604030504040204" pitchFamily="34" charset="0"/>
              <a:ea typeface="ＭＳ ゴシック" panose="020B0609070205080204" pitchFamily="49" charset="-128"/>
              <a:cs typeface="Tahoma" panose="020B0604030504040204" pitchFamily="34" charset="0"/>
            </a:endParaRPr>
          </a:p>
        </p:txBody>
      </p:sp>
      <p:sp>
        <p:nvSpPr>
          <p:cNvPr id="9" name="テキスト ボックス 123">
            <a:extLst>
              <a:ext uri="{FF2B5EF4-FFF2-40B4-BE49-F238E27FC236}">
                <a16:creationId xmlns:a16="http://schemas.microsoft.com/office/drawing/2014/main" id="{8F08E27D-5E64-4B4D-8EE5-176D4E6F4366}"/>
              </a:ext>
            </a:extLst>
          </p:cNvPr>
          <p:cNvSpPr txBox="1"/>
          <p:nvPr/>
        </p:nvSpPr>
        <p:spPr>
          <a:xfrm>
            <a:off x="667745" y="1572655"/>
            <a:ext cx="443091" cy="328511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th" sz="9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วาล์วเซฟตี้</a:t>
            </a:r>
            <a:endParaRPr lang="ja-JP" sz="900" dirty="0">
              <a:effectLst/>
              <a:latin typeface="Tahoma" panose="020B0604030504040204" pitchFamily="34" charset="0"/>
              <a:ea typeface="ＭＳ ゴシック" panose="020B0609070205080204" pitchFamily="49" charset="-128"/>
              <a:cs typeface="Tahoma" panose="020B0604030504040204" pitchFamily="34" charset="0"/>
            </a:endParaRPr>
          </a:p>
        </p:txBody>
      </p:sp>
      <p:sp>
        <p:nvSpPr>
          <p:cNvPr id="10" name="テキスト ボックス 123">
            <a:extLst>
              <a:ext uri="{FF2B5EF4-FFF2-40B4-BE49-F238E27FC236}">
                <a16:creationId xmlns:a16="http://schemas.microsoft.com/office/drawing/2014/main" id="{949792BB-FD5F-4807-8A18-7944D0A392A0}"/>
              </a:ext>
            </a:extLst>
          </p:cNvPr>
          <p:cNvSpPr txBox="1"/>
          <p:nvPr/>
        </p:nvSpPr>
        <p:spPr>
          <a:xfrm>
            <a:off x="2606380" y="1354133"/>
            <a:ext cx="835560" cy="155184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rtl="0"/>
            <a:r>
              <a:rPr lang="th" sz="9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ไปยังโรงงาน</a:t>
            </a:r>
            <a:endParaRPr lang="ja-JP" sz="900" dirty="0">
              <a:effectLst/>
              <a:latin typeface="Tahoma" panose="020B0604030504040204" pitchFamily="34" charset="0"/>
              <a:ea typeface="ＭＳ ゴシック" panose="020B0609070205080204" pitchFamily="49" charset="-128"/>
              <a:cs typeface="Tahoma" panose="020B0604030504040204" pitchFamily="34" charset="0"/>
            </a:endParaRPr>
          </a:p>
        </p:txBody>
      </p:sp>
      <p:sp>
        <p:nvSpPr>
          <p:cNvPr id="11" name="テキスト ボックス 123">
            <a:extLst>
              <a:ext uri="{FF2B5EF4-FFF2-40B4-BE49-F238E27FC236}">
                <a16:creationId xmlns:a16="http://schemas.microsoft.com/office/drawing/2014/main" id="{D02F9267-A270-432A-97EC-2EEAEC2E5D9E}"/>
              </a:ext>
            </a:extLst>
          </p:cNvPr>
          <p:cNvSpPr txBox="1"/>
          <p:nvPr/>
        </p:nvSpPr>
        <p:spPr>
          <a:xfrm>
            <a:off x="2353841" y="1555403"/>
            <a:ext cx="380731" cy="20447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rtl="0"/>
            <a:r>
              <a:rPr lang="th" sz="9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ท่อ</a:t>
            </a:r>
            <a:endParaRPr lang="ja-JP" sz="900" dirty="0">
              <a:effectLst/>
              <a:latin typeface="Tahoma" panose="020B0604030504040204" pitchFamily="34" charset="0"/>
              <a:ea typeface="ＭＳ ゴシック" panose="020B0609070205080204" pitchFamily="49" charset="-128"/>
              <a:cs typeface="Tahoma" panose="020B0604030504040204" pitchFamily="34" charset="0"/>
            </a:endParaRPr>
          </a:p>
        </p:txBody>
      </p:sp>
      <p:sp>
        <p:nvSpPr>
          <p:cNvPr id="12" name="テキスト ボックス 123">
            <a:extLst>
              <a:ext uri="{FF2B5EF4-FFF2-40B4-BE49-F238E27FC236}">
                <a16:creationId xmlns:a16="http://schemas.microsoft.com/office/drawing/2014/main" id="{27130541-5DE1-454D-AB60-54B93C23D733}"/>
              </a:ext>
            </a:extLst>
          </p:cNvPr>
          <p:cNvSpPr txBox="1"/>
          <p:nvPr/>
        </p:nvSpPr>
        <p:spPr>
          <a:xfrm>
            <a:off x="3129810" y="1474974"/>
            <a:ext cx="607008" cy="204470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rtl="0"/>
            <a:r>
              <a:rPr lang="th" sz="9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ท่อเชื่อมต่อ</a:t>
            </a:r>
            <a:endParaRPr lang="ja-JP" sz="900" dirty="0">
              <a:effectLst/>
              <a:latin typeface="Tahoma" panose="020B0604030504040204" pitchFamily="34" charset="0"/>
              <a:ea typeface="ＭＳ ゴシック" panose="020B0609070205080204" pitchFamily="49" charset="-128"/>
              <a:cs typeface="Tahoma" panose="020B0604030504040204" pitchFamily="34" charset="0"/>
            </a:endParaRPr>
          </a:p>
        </p:txBody>
      </p:sp>
      <p:sp>
        <p:nvSpPr>
          <p:cNvPr id="13" name="テキスト ボックス 125">
            <a:extLst>
              <a:ext uri="{FF2B5EF4-FFF2-40B4-BE49-F238E27FC236}">
                <a16:creationId xmlns:a16="http://schemas.microsoft.com/office/drawing/2014/main" id="{6A96CC7C-B66E-4B62-87E2-4E98C4B55ED0}"/>
              </a:ext>
            </a:extLst>
          </p:cNvPr>
          <p:cNvSpPr txBox="1"/>
          <p:nvPr/>
        </p:nvSpPr>
        <p:spPr>
          <a:xfrm>
            <a:off x="867017" y="4172651"/>
            <a:ext cx="3862268" cy="32592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rtl="0"/>
            <a:r>
              <a:rPr lang="th" sz="105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ภาพ 1-28: ภาพแนวคิดของอุปกรณ์รวมแก๊สออกซิเจน (sanso)</a:t>
            </a:r>
            <a:endParaRPr lang="ja-JP" sz="900" dirty="0">
              <a:effectLst/>
              <a:latin typeface="Tahoma" panose="020B0604030504040204" pitchFamily="34" charset="0"/>
              <a:ea typeface="ＭＳ ゴシック" panose="020B0609070205080204" pitchFamily="49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975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76326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th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ถังแก๊ส (bonbe) และอุปกรณ์กำเนิดอะเซทิลีน (asechiren) (1) สิ่งที่ควรระวังเวลาขนย้ายและใช้งานถังแก๊ส (bonbe)</a:t>
            </a:r>
            <a:endParaRPr kumimoji="1" lang="ja-JP" altLang="en-US" sz="14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30223" y="6444477"/>
            <a:ext cx="4528196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th" sz="105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คู่มือหน้า 34, 36, 37 / คู่มือเสริมหน้า 23, 24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1" y="1035375"/>
            <a:ext cx="7886699" cy="10891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สิ่งที่ควรระวังในการขนย้ายถังแก๊ส (bonbe)</a:t>
            </a: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เวลาขนส่งยานพาหนะ ต้องตั้งตรงหรือเอียงเสมอ และยึดเข้ากับอุปกรณ์เฉพาะหรือยานพาหนะโดยตรง</a:t>
            </a:r>
            <a:endParaRPr lang="en-US" altLang="ja-JP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ขนย้ายโดยใช้รถขนย้ายถังแก๊ส (bonbe) ภายในโรงงานหรือไซต์ก่อสร้าง</a:t>
            </a: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กรณีที่ขนย้ายด้วยมือ ห้ามขนย้ายโดยถือส่วนวาล์วของภาชนะ</a:t>
            </a:r>
          </a:p>
        </p:txBody>
      </p:sp>
      <p:sp>
        <p:nvSpPr>
          <p:cNvPr id="5" name="コンテンツ プレースホルダー 4"/>
          <p:cNvSpPr txBox="1">
            <a:spLocks/>
          </p:cNvSpPr>
          <p:nvPr/>
        </p:nvSpPr>
        <p:spPr>
          <a:xfrm>
            <a:off x="628650" y="2318397"/>
            <a:ext cx="7886699" cy="133372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rtl="0">
              <a:lnSpc>
                <a:spcPct val="100000"/>
              </a:lnSpc>
              <a:spcBef>
                <a:spcPts val="0"/>
              </a:spcBef>
            </a:pP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สิ่งที่ควรทราบเวลาใช้ถังแก๊ส (bonbe)</a:t>
            </a:r>
          </a:p>
          <a:p>
            <a:pPr marL="466725" lvl="1" indent="-285750" rtl="0">
              <a:lnSpc>
                <a:spcPct val="100000"/>
              </a:lnSpc>
              <a:spcBef>
                <a:spcPts val="0"/>
              </a:spcBef>
            </a:pP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ต้องยึดถังแก๊ส (bonbe) ไว้</a:t>
            </a:r>
          </a:p>
          <a:p>
            <a:pPr marL="466725" lvl="1" indent="-285750" rtl="0">
              <a:lnSpc>
                <a:spcPct val="100000"/>
              </a:lnSpc>
              <a:spcBef>
                <a:spcPts val="0"/>
              </a:spcBef>
            </a:pP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ไม่ใช้ขณะที่อยู่บนกระบะบรรทุกของรถสำหรับขนย้าย</a:t>
            </a:r>
          </a:p>
          <a:p>
            <a:pPr marL="466725" lvl="1" indent="-285750" rtl="0">
              <a:lnSpc>
                <a:spcPct val="100000"/>
              </a:lnSpc>
              <a:spcBef>
                <a:spcPts val="0"/>
              </a:spcBef>
            </a:pP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ไม่ยึดที่ตำแหน่งคอของถังแก๊ส (bonbe)</a:t>
            </a:r>
          </a:p>
          <a:p>
            <a:pPr marL="466725" lvl="1" indent="-285750" rtl="0">
              <a:lnSpc>
                <a:spcPct val="100000"/>
              </a:lnSpc>
              <a:spcBef>
                <a:spcPts val="0"/>
              </a:spcBef>
            </a:pP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ไมจับถังแก๊สออกซิเจน (sanso bonbe) ด้วยถุงมือที่เปื้อนน้ำมัน นอกจากนี้ พยายามไม่วางวัตถุประเภทน้ำมันไว้ใกล้กับถังแก๊ส (bonbe)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z="1050" smtClean="0">
                <a:latin typeface="Tahoma" panose="020B0604030504040204" pitchFamily="34" charset="0"/>
                <a:cs typeface="Tahoma" panose="020B0604030504040204" pitchFamily="34" charset="0"/>
              </a:rPr>
              <a:t>13</a:t>
            </a:fld>
            <a:endParaRPr kumimoji="1" lang="ja-JP" altLang="en-US" sz="105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896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72617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th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ถังแก๊ส (bonbe) และอุปกรณ์กำเนิดอะเซทิลีน (asechiren) (2) สิ่งที่ควรระวังเวลาเลิกใช้ / คืนถังแก๊ส (bonbe)</a:t>
            </a:r>
            <a:endParaRPr kumimoji="1" lang="ja-JP" altLang="en-US" sz="14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87724" y="6400413"/>
            <a:ext cx="334045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th" sz="105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คู่มือหน้า 37 / คู่มือเสริมหน้า 25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1" y="1117506"/>
            <a:ext cx="7886699" cy="14066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ห้ามทิ้งไว้ภายในโรงงาน และห้ามกำจัดเป็นขยะอุตสาหกรรมทั่วไป</a:t>
            </a:r>
            <a:endParaRPr lang="en-US" altLang="ja-JP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ห้ามตัดภาชนะบรรจุออกซิเจน (sanso) หรือแก๊สติดไฟอย่างเด็ดขาด</a:t>
            </a: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ต้องคืนภาชนะบรรจุแก๊สไปยังผู้ผลิตโดยไม่ใช้แก๊สจนหมด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z="1050" smtClean="0">
                <a:latin typeface="Tahoma" panose="020B0604030504040204" pitchFamily="34" charset="0"/>
                <a:cs typeface="Tahoma" panose="020B0604030504040204" pitchFamily="34" charset="0"/>
              </a:rPr>
              <a:t>14</a:t>
            </a:fld>
            <a:endParaRPr kumimoji="1" lang="ja-JP" altLang="en-US" sz="105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426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85751" y="312230"/>
            <a:ext cx="8629650" cy="426956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th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อุปกรณ์ปรับแรงดัน (aturyoku chousei ki) (1) ขั้นตอนการติดตั้ง</a:t>
            </a:r>
            <a:endParaRPr kumimoji="1" lang="ja-JP" altLang="en-US" sz="18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45345" y="6440289"/>
            <a:ext cx="334045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th" sz="105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คู่มือหน้า 41 / คู่มือเสริมหน้า 26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285751" y="961900"/>
            <a:ext cx="8629650" cy="17764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[ขั้นตอนการติดตั้งอุปกรณ์ปรับแรงดัน (aturyoku chousei ki)]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(1) กำจัดฝุ่น ฯลฯ</a:t>
            </a:r>
            <a:endParaRPr lang="en-US" altLang="ja-JP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(2) ตรวจสอบปะเก็น (Packing)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(3) ติดตั้งเครื่องวัดแรงดัน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(4) ตรวจสอบยืนยันมือจับสำหรับปรับ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(5) เปิดวาล์ว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(6) ตรวจสอบแก๊สรั่ว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z="1050" smtClean="0">
                <a:latin typeface="Tahoma" panose="020B0604030504040204" pitchFamily="34" charset="0"/>
                <a:cs typeface="Tahoma" panose="020B0604030504040204" pitchFamily="34" charset="0"/>
              </a:rPr>
              <a:t>15</a:t>
            </a:fld>
            <a:endParaRPr kumimoji="1" lang="ja-JP" altLang="en-US" sz="105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652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302177" y="421739"/>
            <a:ext cx="8629650" cy="454333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th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อุปกรณ์ปรับแรงดัน (aturyoku chousei ki) (2) สิ่งที่ควรระวังในการใช้งาน</a:t>
            </a:r>
            <a:endParaRPr kumimoji="1" lang="ja-JP" altLang="en-US" sz="16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45345" y="6440289"/>
            <a:ext cx="334045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th" sz="105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คู่มือหน้า 43 / คู่มือเสริมหน้า 27</a:t>
            </a:r>
          </a:p>
        </p:txBody>
      </p:sp>
      <p:sp>
        <p:nvSpPr>
          <p:cNvPr id="5" name="コンテンツ プレースホルダー 4"/>
          <p:cNvSpPr txBox="1">
            <a:spLocks/>
          </p:cNvSpPr>
          <p:nvPr/>
        </p:nvSpPr>
        <p:spPr>
          <a:xfrm>
            <a:off x="302177" y="1036905"/>
            <a:ext cx="8629650" cy="25275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[สิ่งที่ควรระวังในการใช้งานอุปกรณ์ปรับแรงดัน (aturyoku chousei ki)]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542925" indent="-276225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 เมื่อไม่ใช้งาน ให้หมุนมือจับสำหรับปรับไปทางซ้ายจนสุดเพื่อคลายออก</a:t>
            </a:r>
          </a:p>
          <a:p>
            <a:pPr marL="542925" indent="-276225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 ห้ามทาจาระบีหรือน้ำมันกับแต่ละส่วนของอุปกรณ์ปรับ และห้ามใช้งานด้วยมือหรือถุงมือที่เปื้อนน้ำมัน โดยเฉพาะอย่างยิ่ง ห้ามไม่ให้น้ำมันเปื้อนติดกับอุปกรณ์ปรับแรงดัน (aturyoku chousei ki) ออกซิเจน (sanso)</a:t>
            </a:r>
          </a:p>
          <a:p>
            <a:pPr marL="542925" indent="-276225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(3) หากสกรูยึดของอุปกรณ์ปรับแรงดัน (aturyoku chousei ki) เสียหาย ห้ามฝืนหมุนสกรู</a:t>
            </a:r>
          </a:p>
          <a:p>
            <a:pPr marL="542925" indent="-276225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(4) ห้ามเคลื่อนย้ายถังแก๊ส (bonbe) โดยที่ติดตั้งอุปกรณ์ปรับแรงดัน (aturyoku chousei ki) กับถังแก๊ส (bonbe) ไว้</a:t>
            </a:r>
          </a:p>
          <a:p>
            <a:pPr marL="542925" indent="-276225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(5) หากแรงดันของอะเซทิลีน (asechiren) ลดลงระหว่างการทำงาน ให้ตรวจสอบปริมาณที่เหลือของถังแก๊ส (bonbe)</a:t>
            </a:r>
          </a:p>
          <a:p>
            <a:pPr marL="542925" indent="-276225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(6) เมื่อเสร็จงานหรือหยุดทำงานชั่วคราว ให้ปิดวาล์วของถังแก๊ส (bonbe) และหมุนมือจับสำหรับปรับไปทางซ้ายจนสุดเพื่อคลายออก</a:t>
            </a:r>
          </a:p>
          <a:p>
            <a:pPr marL="542925" indent="-276225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(7) ห้ามแยกชิ้นส่วนหรือซ่อมแซมอุปกรณ์ปรับแรงดัน (aturyoku chousei ki)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lang="ja-JP" altLang="en-US" sz="1050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16</a:t>
            </a:fld>
            <a:endParaRPr lang="ja-JP" altLang="en-US" sz="105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437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85751" y="169868"/>
            <a:ext cx="8629650" cy="468307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th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หัวเชื่อม ฯลฯ (1) การติดตั้ง</a:t>
            </a:r>
            <a:endParaRPr kumimoji="1" lang="ja-JP" altLang="en-US" sz="18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34394" y="6441703"/>
            <a:ext cx="334045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th" sz="105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คู่มือหน้า 43 / คู่มือเสริมหน้า 28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285751" y="714376"/>
            <a:ext cx="8629650" cy="40957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[ขั้นตอนเชื่อมต่ออุปกรณ์ปรับแรงดัน (aturyoku chousei ki) กับหัวเชื่อม]</a:t>
            </a:r>
          </a:p>
          <a:p>
            <a:pPr marL="361950" indent="-36195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 ก่อนเชื่อมต่อ ให้ตรวจสอบยืนยันว่าสาย (housu) ไม่เสื่อมสภาพหรือไม่มีร้าว</a:t>
            </a:r>
          </a:p>
          <a:p>
            <a:pPr marL="361950" indent="-36195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 ตรวจสอบยืนยันว่าไม่มีเศษขยะ, แมลงหรือน้ำภายในสาย (housu)</a:t>
            </a:r>
          </a:p>
          <a:p>
            <a:pPr marL="361950" indent="-36195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(3) ตรวจสอบยืนยันว่าวาล์วของท่อเป่า (suikan) ปิดอยู่</a:t>
            </a:r>
          </a:p>
          <a:p>
            <a:pPr marL="361950" indent="-36195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(4) ใช้สาย (housu) สีน้ำเงินสำหรับออกซิเจน (sanso) และสาย (housu) สีแดงสำหรับอะเซทิลีน (asechiren) ห้ามใช้สาย (housu) สำหรับแประเภทแก๊สที่แตกต่างกันร่วมกัน</a:t>
            </a:r>
          </a:p>
          <a:p>
            <a:pPr marL="361950" indent="-36195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(5) หากมีอุปกรณ์เชื่อมต่อแบบสัมผัสเดียวติดอยู่ที่ปลายทั้งสองข้างของสาย (housu) ให้เชื่อมต่อฝั่งขาออกของอุปกรณ์ปรับแรงดัน (aturyoku chousei ki) กับท่อเป่า (suikan) ให้สนิท ในขั้นตอนนี้ หากไม่มีวาล์วเซฟตี้แบบแห้ง (kanshiki anzen ki) ติดอยู่บนอุปกรณ์ปรับแรงดัน (aturyoku chousei ki) ของแก๊สติดไฟ ให้ติดตั้งวาล์วเซฟตี้แบบแห้ง (kanshiki anzen ki) ทางฝั่งสาย (housu) ของแก๊สติดไฟ</a:t>
            </a:r>
          </a:p>
          <a:p>
            <a:pPr marL="361950" indent="-36195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(6) เมื่อเชื่อมต่อเสร็จทั้งหมดแล้ว ให้ตั้งแรงดันออกซิเจน (sanso) ไว้ที่ประมาณ 0.3 - 0.5 MPa และตรวจสอบแก๊สรั่วโดยใช้น้ำสบู่ ฯลฯ เมื่อตรวจสอบแก๊สออกซิเจน (sanso) รั่วเสร็จแล้ว ให้ตั้งแรงดันของแก๊สติดไฟไว้ที่ประมาณ 0.03 - 0.05 MPa และตรวจสอบแก๊สรั่วด้วยวิธีเดียวกัน</a:t>
            </a:r>
          </a:p>
          <a:p>
            <a:pPr marL="361950" indent="-36195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(7) หากไม่มีแก๊สรั่ว ให้เปิดวาล์วแก๊สติดไฟของท่อเป่า (suikan) 2 - 3 วินาทีเพื่อปล่อยแก๊ส และทำซ้ำ 2 ครั้ง ถัดมา ในสภาพที่ปิดวาล์วแก๊สติดไฟ เปิดวาล์วแก๊สออกซิเจน (sanso) ประมาณ 5 วินาทีเพื่อปล่อยออกซิเจน (sanso) </a:t>
            </a:r>
            <a:endParaRPr lang="en-US" altLang="ja-JP" sz="11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1950" indent="-36195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(8) ลำดับสุดท้าย ปิดวาล์วของท่อเป่า (suikan) ปิดวาล์วของถังแก๊ส (bonbe) และคลายอุปกรณ์ปรับแรงดัน (aturyoku chousei ki) จนสุด แล้วรอประมาณ 5 นาที หลังจากนั้น ให้ตรวจสอบแรงดันทั้งฝั่งแรงดันสูงและฝั่งแรงดันต่ำของอุปกรณ์ปรับแรงดัน (aturyoku chousei ki)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z="1050" smtClean="0">
                <a:latin typeface="Tahoma" panose="020B0604030504040204" pitchFamily="34" charset="0"/>
                <a:cs typeface="Tahoma" panose="020B0604030504040204" pitchFamily="34" charset="0"/>
              </a:rPr>
              <a:t>17</a:t>
            </a:fld>
            <a:endParaRPr kumimoji="1" lang="ja-JP" altLang="en-US" sz="105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949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85751" y="169868"/>
            <a:ext cx="8629650" cy="468307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th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หัวเชื่อม ฯลฯ (2) การปรับแรงดันฝั่งแรงดันต่ำของอุปกรณ์ปรับแรงดัน (aturyoku chousei ki)</a:t>
            </a:r>
            <a:endParaRPr kumimoji="1" lang="ja-JP" altLang="en-US" sz="16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34394" y="6441703"/>
            <a:ext cx="3340451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คู่มือหน้า 44 / คู่มือเสริมหน้า 29</a:t>
            </a:r>
          </a:p>
        </p:txBody>
      </p:sp>
      <p:sp>
        <p:nvSpPr>
          <p:cNvPr id="5" name="コンテンツ プレースホルダー 4"/>
          <p:cNvSpPr txBox="1">
            <a:spLocks/>
          </p:cNvSpPr>
          <p:nvPr/>
        </p:nvSpPr>
        <p:spPr>
          <a:xfrm>
            <a:off x="285751" y="809186"/>
            <a:ext cx="8629650" cy="14573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Font typeface="Arial" panose="020B0604020202020204" pitchFamily="34" charset="0"/>
              <a:buNone/>
            </a:pPr>
            <a:r>
              <a:rPr lang="th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[ขั้นตอนการปรับแรงดันฝั่งแรงดันต่ำของอุปกรณ์ปรับแรงดัน (aturyoku chousei ki)]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 ตรวจสอบอีกครั้งว่าวาล์วของท่อเป่า (suikan) ปิดอยู่</a:t>
            </a:r>
            <a:endParaRPr lang="en-US" altLang="ja-JP" sz="11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1950" indent="-3619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 ค่อยๆ หมุนมือจับสำหรับปรับออกซิเจน (sanso) และแก๊สติดไฟ ด้วยอุปกรณ์ปรับแรงดัน (aturyoku chousei ki) เพื่อปรับแรงดันฝั่งแรงดันต่ำ　</a:t>
            </a:r>
            <a:endParaRPr lang="en-US" altLang="ja-JP" sz="11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1950" indent="-36195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　　แรงดันที่เหมาะสมจะแตกต่างไปตามหัวทิพ (higuchi)  ซึ่งจะระบุไว้ในคู่มือของผู้ผลิตหัวทิพ (higuchi) ฯลฯ โดยทั่วไป จะเท่ากับ 0.2 - 0.3 MPa สำหรับออกซิเจน (sanso) และ 0.02 - 0.03 MPa สำหรับแก๊สติดไฟ</a:t>
            </a:r>
            <a:endParaRPr lang="en-US" altLang="ja-JP" sz="11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lang="ja-JP" altLang="en-US" sz="1000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18</a:t>
            </a:fld>
            <a:endParaRPr lang="ja-JP" altLang="en-US" sz="100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982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th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หัวเชื่อม ฯลฯ (3) การจุดติดไฟและปรับเปลวไฟ</a:t>
            </a:r>
            <a:endParaRPr kumimoji="1" lang="ja-JP" altLang="en-US" sz="18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80359" y="6444477"/>
            <a:ext cx="3794485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th" sz="105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คู่มือหน้า 44, 45 / คู่มือเสริมหน้า 30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1" y="898526"/>
            <a:ext cx="7886699" cy="19706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[ขั้นตอนการจุดติดไฟและปรับเปลวไฟ]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628650" indent="-36195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 </a:t>
            </a: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สวมอุปกรณ์ป้องกันสำหรับการเชื่อม และแว่นตาตัดแสงสำหรับการเชื่อมแก๊สอย่างเหมาะสม</a:t>
            </a:r>
          </a:p>
          <a:p>
            <a:pPr marL="628650" indent="-36195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 เปิดวาล์วแก๊สติดไฟของท่อเป่า (suikan)</a:t>
            </a:r>
          </a:p>
          <a:p>
            <a:pPr marL="628650" indent="-36195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(3) จุดติดไฟด้วยอุปกรณ์จุดไฟโดยเฉพาะ (ไฟแช็คสำหรับงานเชื่อม (yousetu you raita))</a:t>
            </a:r>
          </a:p>
          <a:p>
            <a:pPr marL="628650" indent="-36195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(4) เปิดวาล์วออกซิเจนสำหรับให้ความร้อนเบื้องต้นก่อนเชื่อมโดยเร็วเท่าที่จะเป็นไปได้ ควบคุมวาล์วแก๊สติดไฟ, ออกซิเจน (sanso) ตามลำดับ ให้ได้เปลวไฟสีฟ้าขาว ในขั้นตอนนี้ พยายามทำให้ส่วนสีขาวรูปกรวยของเปลวไฟแก๊ส (เปลวไฟส่วนโคนสีขาว (จุดสีขาว)) ซึ่งเกิดบริเวณหัวทิพ (higuchi) ออกมาจากหัวทิพ (higuchi) ตามภาพ 1-30 (2) เปลวไฟสภาพที่เหมาะสมในเวลานี้ เรียกว่าเปลวกลาง หรือเปลวไฟมาตรฐาน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z="1050" smtClean="0">
                <a:latin typeface="Tahoma" panose="020B0604030504040204" pitchFamily="34" charset="0"/>
                <a:cs typeface="Tahoma" panose="020B0604030504040204" pitchFamily="34" charset="0"/>
              </a:rPr>
              <a:t>19</a:t>
            </a:fld>
            <a:endParaRPr kumimoji="1" lang="ja-JP" altLang="en-US" sz="105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920396"/>
            <a:ext cx="5694158" cy="3017782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3994031" y="5807286"/>
            <a:ext cx="2510588" cy="43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th" sz="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(อนุเคราะห์โดย KOIKE SANSO KOGYO CO. LTD)</a:t>
            </a:r>
            <a:endParaRPr kumimoji="1" lang="ja-JP" altLang="en-US" sz="7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7BA4902-2443-41C3-8E5E-7132D09E44E9}"/>
              </a:ext>
            </a:extLst>
          </p:cNvPr>
          <p:cNvSpPr txBox="1"/>
          <p:nvPr/>
        </p:nvSpPr>
        <p:spPr>
          <a:xfrm>
            <a:off x="1045549" y="5670645"/>
            <a:ext cx="4807237" cy="235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ภาพ 1-30: การปรับเปลวไฟ</a:t>
            </a:r>
            <a:endParaRPr kumimoji="1" lang="en-US" altLang="ja-JP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0EFFE62-030B-4C3E-8E33-7E2799F5BB13}"/>
              </a:ext>
            </a:extLst>
          </p:cNvPr>
          <p:cNvSpPr txBox="1"/>
          <p:nvPr/>
        </p:nvSpPr>
        <p:spPr>
          <a:xfrm>
            <a:off x="688604" y="5149072"/>
            <a:ext cx="2821190" cy="299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 เปลวไฟหลังจุดติดไฟทันที (เปลวคาร์บิวไรซิง)</a:t>
            </a:r>
            <a:endParaRPr kumimoji="1" lang="en-US" altLang="ja-JP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0FFA1EE-C0D3-4D52-AA14-9FB93067F232}"/>
              </a:ext>
            </a:extLst>
          </p:cNvPr>
          <p:cNvSpPr txBox="1"/>
          <p:nvPr/>
        </p:nvSpPr>
        <p:spPr>
          <a:xfrm>
            <a:off x="3622872" y="5154400"/>
            <a:ext cx="2586858" cy="299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 หลังจากปรับปริมาณออกซิเจน (sanso) แล้ว (เปลวไฟมาตรฐาน)</a:t>
            </a:r>
            <a:endParaRPr kumimoji="1" lang="en-US" altLang="ja-JP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230B950-0643-4F71-BC2A-DF7EF364E810}"/>
              </a:ext>
            </a:extLst>
          </p:cNvPr>
          <p:cNvSpPr txBox="1"/>
          <p:nvPr/>
        </p:nvSpPr>
        <p:spPr>
          <a:xfrm>
            <a:off x="3895827" y="5448393"/>
            <a:ext cx="2313903" cy="299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th" sz="7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เอกสารที่มา: KOIKE SANSO KOGYO CO. LTD</a:t>
            </a:r>
            <a:endParaRPr kumimoji="1" lang="en-US" altLang="ja-JP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240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 rtlCol="0">
            <a:normAutofit/>
          </a:bodyPr>
          <a:lstStyle/>
          <a:p>
            <a:pPr rtl="0"/>
            <a:r>
              <a:rPr lang="th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บทที่ 1 อุปกรณ์ที่ใช้ในการเชื่อมแก๊ส ฯลฯ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z="1100" smtClean="0">
                <a:latin typeface="Tahoma" panose="020B0604030504040204" pitchFamily="34" charset="0"/>
                <a:cs typeface="Tahoma" panose="020B0604030504040204" pitchFamily="34" charset="0"/>
              </a:rPr>
              <a:t>2</a:t>
            </a:fld>
            <a:endParaRPr kumimoji="1" lang="ja-JP" altLang="en-US" sz="11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5806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th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หัวเชื่อม ฯลฯ (3) การเชื่อม</a:t>
            </a:r>
            <a:endParaRPr kumimoji="1" lang="ja-JP" altLang="en-US" sz="18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39869" y="6400413"/>
            <a:ext cx="334045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th" sz="105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คู่มือหน้า 45 / คู่มือเสริมหน้า 31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1" y="898525"/>
            <a:ext cx="7886699" cy="32463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[ขั้นตอนการเชื่อมแก๊ส]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628650" indent="-36195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 ตั้งวัสดุที่จะทำการเชื่อมในสภาพต่อชน</a:t>
            </a:r>
          </a:p>
          <a:p>
            <a:pPr marL="628650" indent="-36195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 ให้ระยะห่างผิวของวัสดุที่จะทำการเชื่อมกับปลายเปลวไฟส่วนโคนสีขาวห่างประมาณ 2-3 มม. ให้ความร้อนปลายด้านหนึ่งของรอยต่อชนวัสดุที่จะทำการเชื่อม ผ่านไปสักพักหนึ่ง ผิวของวัสดุที่จะทำการเชื่อมซึ่งสัมผัสกับเปลวไฟจะเปลี่ยนเป็นสีแดง และเกิดบ่อหลอมละลายอยู่ตรงกลาง บ่อหลอมละลายจะดูเหมือนส่องแสง กรณีวัสดุที่จะทำการเชื่อมทั้งสองชิ้นไม่ประสานติดกัน ให้ประสานติดกันโดยการเพิ่มลวดเชื่อม</a:t>
            </a:r>
          </a:p>
          <a:p>
            <a:pPr marL="628650" indent="-36195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(3) เมื่อปลายด้านหนึ่งของรอยต่อชนวัสดุที่จะทำการเชื่อมประสานติดกันแล้ว ให้เชื่อมปลายฝั่งตรงข้ามของรอยต่อชนในลักษณะเดียวกัน เพื่อเป็นยึดรอยต่อชนของวัสดุที่จะทำการเชื่อมไว้ชั่วคราว ซึ่งเรียกว่าการเชื่อมยึด (Tack welding) ในการเชื่อมวัสดุแผ่นบาง สามารถป้องกันไม่ให้เกิดแรงเครียด (Strain) สูงได้ โดยการเพิ่มจำนวนจุดเชื่อมยึด (Tack welding)</a:t>
            </a:r>
          </a:p>
          <a:p>
            <a:pPr marL="628650" indent="-36195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(4) ถัดมา สร้างบ่อหลอมละลายที่ปลายด้านหนึ่งของรอยต่อชนวัสดุที่จะทำการเชื่อม และทำการเชื่อมพร้อมๆ กับขยับหัวพ่น (tochi) ไปทางรอยต่อชนโดยให้บ่อหลอมละลายมีขนาดคงที่ อนึ่ง ในการเชื่อมวัสดุแผ่นบาง พยายามอย่าเพิ่มลวดเชื่อมมากเกินความจำเป็น ในทางตรงกันข้าม กรณีวัสดุที่จะทำการเชื่อมมีความหนาของแผ่น ให้หลอมวัสดุที่จะทำการเชื่อมที่ตำแหน่งใกล้กับเปลวไฟส่วนโคนสีขาว และเชื่อมพร้อมๆ กับเพิ่มลวดเชื่อม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z="1050" smtClean="0">
                <a:latin typeface="Tahoma" panose="020B0604030504040204" pitchFamily="34" charset="0"/>
                <a:cs typeface="Tahoma" panose="020B0604030504040204" pitchFamily="34" charset="0"/>
              </a:rPr>
              <a:t>20</a:t>
            </a:fld>
            <a:endParaRPr kumimoji="1" lang="ja-JP" altLang="en-US" sz="105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181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th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หัวเชื่อม ฯลฯ (4) การตัด</a:t>
            </a:r>
            <a:endParaRPr kumimoji="1" lang="ja-JP" altLang="en-US" sz="18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34394" y="6400413"/>
            <a:ext cx="334045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th" sz="105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คู่มือหน้า 46 / คู่มือเสริมหน้า 32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1" y="898525"/>
            <a:ext cx="7886699" cy="15051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[ขั้นตอนการตัดด้วยแก๊ส (gasu setudan)]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628650" indent="-36195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 ตั้งวัสดุที่จะทำการตัด</a:t>
            </a:r>
          </a:p>
          <a:p>
            <a:pPr marL="628650" indent="-36195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 ลำดับแรกใช้เปลวไฟสำหรับให้ความร้อนเบื้องต้น (yonetu en) ให้เปลวไฟส่วนโคนสีขาวสัมผัสกับบริเวณที่ต้องการตัด จนวัสดุที่จะทำการตัดเกิดความร้อนเป็นสีแดง</a:t>
            </a:r>
            <a:endParaRPr lang="en-US" altLang="ja-JP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9263" indent="-182563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(3) ค่อยๆ ขยับไปตามแนวที่ต้องการตัด โดยเอียงท่อเป่า (suikan) เล็กน้อย ในขั้นตอนนี้ ให้ระวังเพื่อรักษาระยะห่างระหว่างหัวทิพ (higuchi) กับวัสดุที่จะทำการตัดคงที่ และขยับไปด้วยความเร็วคงที่ ให้เม็ดโลหะกระเด็น (supatta) ซึ่งเกิดจากการตัดตกลงด้านล่างตรงๆ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z="1050" smtClean="0">
                <a:latin typeface="Tahoma" panose="020B0604030504040204" pitchFamily="34" charset="0"/>
                <a:cs typeface="Tahoma" panose="020B0604030504040204" pitchFamily="34" charset="0"/>
              </a:rPr>
              <a:t>21</a:t>
            </a:fld>
            <a:endParaRPr kumimoji="1" lang="ja-JP" altLang="en-US" sz="105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766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th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หัวเชื่อม ฯลฯ (5) สิ่งที่ควรระวังระหว่างทำงานเชื่อม / ตัด</a:t>
            </a:r>
            <a:endParaRPr kumimoji="1" lang="ja-JP" altLang="en-US" sz="18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28918" y="6400413"/>
            <a:ext cx="334045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th" sz="105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คู่มือหน้า 46 / คู่มือเสริมหน้า 33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1" y="898525"/>
            <a:ext cx="7886699" cy="35146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[สิ่งที่ควรระวังระหว่างทำงานเชื่อม / ตัด]</a:t>
            </a:r>
          </a:p>
          <a:p>
            <a:pPr marL="87313" indent="-87313" rtl="0">
              <a:spcBef>
                <a:spcPts val="600"/>
              </a:spcBef>
              <a:buNone/>
            </a:pP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หากได้ยินเสียงคลิกเป็นครั้งคราวหลังจุดติดไฟ แสดงว่าอาจขันหัวทิพ (higuchi) ไว้หลวมหรือหัวทิพ (higuchi) อาจมีร่องรอยเสียหาย ให้ดับไฟทันทีและขันหัวทิพ (higuchi) ให้แน่น หากไม่หายให้เปลี่ยนหัวทิพ (higuchi) </a:t>
            </a:r>
            <a:endParaRPr lang="en-US" altLang="ja-JP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7313" indent="-87313" rtl="0">
              <a:spcBef>
                <a:spcPts val="600"/>
              </a:spcBef>
              <a:buNone/>
            </a:pP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หากมีเสียงแปะๆ จากท่อเป่า (suikan) ระหว่างทำงานเชื่อมหรือตัด เป็นไปได้ว่ากำลังเกิดไฟย้อนกลับ หยุดงานในทันที ทำความสะอาดและขันหัวทิพ (higuchi) ใหม่ ตรวจสอบแก๊สรั่ว ฯลฯ</a:t>
            </a:r>
            <a:endParaRPr lang="en-US" altLang="ja-JP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7313" indent="-87313" rtl="0">
              <a:spcBef>
                <a:spcPts val="600"/>
              </a:spcBef>
              <a:buNone/>
            </a:pP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สาเหตุของไฟย้อนกลับ อาจมีดังต่อไปนี้</a:t>
            </a:r>
            <a:endParaRPr lang="en-US" altLang="ja-JP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[สาเหตุของไฟย้อนกลับ]</a:t>
            </a:r>
          </a:p>
          <a:p>
            <a:pPr marL="542925" indent="-276225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อัตราส่วนแก๊สผสมระหว่างออกซิเจน (sanso) และแก๊สติดไฟเปลี่ยนไป</a:t>
            </a:r>
          </a:p>
          <a:p>
            <a:pPr marL="542925" indent="-276225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สิ่งแปลกปลอม เช่น เม็ดโลหะกระเด็น (supatta) ฯลฯ เข้าไปในหัวทิพ (higuchi) </a:t>
            </a:r>
          </a:p>
          <a:p>
            <a:pPr marL="542925" indent="-276225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ปลายของหัวทิพ (higuchi) ถูกกั้นไว้ เช่น ชนเข้ากับวัสดุที่จะทำการเชื่อม / ตัด ฯลฯ</a:t>
            </a:r>
          </a:p>
          <a:p>
            <a:pPr marL="542925" indent="-276225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อุณหภูมิของหัวทิพ (higuchi) สูงขึ้น</a:t>
            </a:r>
          </a:p>
          <a:p>
            <a:pPr marL="542925" indent="-276225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การขันหัวทิพ (higuchi) ไม่แน่นพอ</a:t>
            </a:r>
          </a:p>
          <a:p>
            <a:pPr marL="542925" indent="-276225" rt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มีอากาศเข้าไปในระบบจ่ายแก๊สติดไฟ</a:t>
            </a:r>
            <a:endParaRPr lang="ja-JP" altLang="en-US" sz="14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z="1050" smtClean="0">
                <a:latin typeface="Tahoma" panose="020B0604030504040204" pitchFamily="34" charset="0"/>
                <a:cs typeface="Tahoma" panose="020B0604030504040204" pitchFamily="34" charset="0"/>
              </a:rPr>
              <a:t>22</a:t>
            </a:fld>
            <a:endParaRPr kumimoji="1" lang="ja-JP" altLang="en-US" sz="105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129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th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หัวเชื่อม ฯลฯ (6) วิธีดับไฟ</a:t>
            </a:r>
            <a:endParaRPr kumimoji="1" lang="ja-JP" altLang="en-US" sz="18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28918" y="6400413"/>
            <a:ext cx="334045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th" sz="105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คู่มือหน้า 47 / คู่มือเสริมหน้า 34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1" y="885138"/>
            <a:ext cx="7886699" cy="26191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[วิธีดับไฟ]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เมื่อจะดับไฟ ให้ปิดวาล์วออกซิเจนสำหรับให้ความร้อนเบื้องต้นก่อนเชื่อม แล้วจึงปิดแก๊สเชื้อเพลิง</a:t>
            </a:r>
            <a:endParaRPr lang="en-US" altLang="ja-JP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กรณีที่ทำงานตัด ให้ปิดวาล์วออกซิเจนสำหรับตัด (setudan sanso), ออกซิเจน (sanso) ให้ความร้อนเบื้องต้นก่อนเชื่อม และแก๊สเชื้อเพลิงตามลำดับ</a:t>
            </a:r>
            <a:endParaRPr lang="en-US" altLang="ja-JP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กรณีที่ไฟดับระหว่างทำงานเชื่อม / ตัด ให้ปิดวาล์วตามลำดับเดียวกันทันที</a:t>
            </a: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อย่างไรก็ตาม หากเกิดไฟย้อนกลับระหว่างทำงาน ให้ปิดวาล์วออกซิเจนสำหรับให้ความร้อนเบื้องต้นก่อนเชื่อมทันที จากนั้นปิดวาล์วแก๊สเชื้อเพลิง และปิดวาล์วออกซิเจนสำหรับตัดเป็นลำดับสุดท้าย ถัดมา ปิดวาล์วภาชนะบรรจุแก๊สออกซิเจน (sanso) / เชื้อเพลิง และคลายมือจับสำหรับปรับแรงดัน (aturyoku chousei handoru)</a:t>
            </a: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กรณีที่ได้ดับไฟเนื่องจากไฟย้อนกลับ ให้หาสาเหตุที่เกิดและวางมาตรการป้องกันก่อนที่จะเริ่มทำงานอีกครั้ง ห้ามเริ่มทำงานอีกครั้งโดยไม่สามารถหาสาเหตุที่เกิดได้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z="1050" smtClean="0">
                <a:latin typeface="Tahoma" panose="020B0604030504040204" pitchFamily="34" charset="0"/>
                <a:cs typeface="Tahoma" panose="020B0604030504040204" pitchFamily="34" charset="0"/>
              </a:rPr>
              <a:t>23</a:t>
            </a:fld>
            <a:endParaRPr kumimoji="1" lang="ja-JP" altLang="en-US" sz="105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871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หัวทิพ (higuchi)</a:t>
            </a:r>
            <a:endParaRPr kumimoji="1" lang="ja-JP" altLang="en-US" sz="18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18394" y="6418387"/>
            <a:ext cx="3345499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คู่มือหน้า 47 / คู่มือเสริมหน้า 35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49" y="1640678"/>
            <a:ext cx="5829301" cy="320899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[ขั้นตอนการติดตั้งหัวทิพ (higuchi)]</a:t>
            </a:r>
          </a:p>
          <a:p>
            <a:pPr marL="449263" indent="-2682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 ตรวจสอบว่าชิ้นส่วนสัมผัสระหว่างหัวทิพ (higuchi) กับท่อเป่า (suikan) ไม่มีร่องรอยเสียหาย และไม่มีเศษขยะหรือน้ำมันติดอยู่</a:t>
            </a:r>
          </a:p>
          <a:p>
            <a:pPr marL="449263" indent="-2682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 หมุนน็อตตัวเมีย (น็อตปะเก็น) ตามภาพ 1-31 กลับจนสุด (จนชนกับส่วนหกเหลี่ยมของตัวอุปกรณ์)</a:t>
            </a:r>
          </a:p>
          <a:p>
            <a:pPr marL="449263" indent="-2682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(3) ขันหัวทิพ (higuchi) เข้ากับท่อเป่า (suikan) จนสุด</a:t>
            </a:r>
          </a:p>
          <a:p>
            <a:pPr marL="449263" indent="-2682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(4) ขันส่วนหกเหลี่ยมของตัวอุปกรณ์หัวทิพ (higuchi) ให้แน่นด้วยประแจเฉพาะ หากใช้ประแจเลื่อนในขั้นตอนนี้ น็อตของท่อด้านนอกอาจหมุนได้ ดังนั้นจึงไม่ควรใช้ประแจเลื่อน</a:t>
            </a:r>
          </a:p>
          <a:p>
            <a:pPr marL="449263" indent="-2682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(5) หมุนน็อตตัวเมียด้วยมือจนกว่าจะรู้สึกตึง</a:t>
            </a:r>
          </a:p>
          <a:p>
            <a:pPr marL="449263" indent="-2682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(6) หมุนน็อตตัวเมียด้วยประแจเฉพาะ เวลาติดตั้งครั้งแรกควรหมุน 1/2 และการติดตั้งตั้งแต่ครั้งที่สองเป็นต้นไปควรหมุนประมาณ 1/4</a:t>
            </a:r>
          </a:p>
        </p:txBody>
      </p:sp>
      <p:sp>
        <p:nvSpPr>
          <p:cNvPr id="5" name="コンテンツ プレースホルダー 4"/>
          <p:cNvSpPr txBox="1">
            <a:spLocks/>
          </p:cNvSpPr>
          <p:nvPr/>
        </p:nvSpPr>
        <p:spPr>
          <a:xfrm>
            <a:off x="628651" y="987229"/>
            <a:ext cx="7886699" cy="6133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th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[การเลือกหัวทิพ (higuchi)]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จำเป็นต้องเลือกหัวทิพ (higuchi) ให้เหมาะสมตามประเภทของแก๊สติดไฟที่ใช้และความหนาของวัสดุที่จะทำการเชื่อม</a:t>
            </a:r>
            <a:endParaRPr lang="en-US" altLang="ja-JP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z="1000" smtClean="0">
                <a:latin typeface="Tahoma" panose="020B0604030504040204" pitchFamily="34" charset="0"/>
                <a:cs typeface="Tahoma" panose="020B0604030504040204" pitchFamily="34" charset="0"/>
              </a:rPr>
              <a:t>24</a:t>
            </a:fld>
            <a:endParaRPr kumimoji="1" lang="ja-JP" altLang="en-US" sz="1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480" y="1620640"/>
            <a:ext cx="1997870" cy="3208995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6778607" y="4758165"/>
            <a:ext cx="2025916" cy="43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th"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(อนุเคราะห์โดย KOIKE SANSO KOGYO CO. LTD)</a:t>
            </a:r>
            <a:endParaRPr kumimoji="1" lang="ja-JP" altLang="en-US" sz="6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06AB8E2-E66B-48EF-9E81-68B3E70ED19A}"/>
              </a:ext>
            </a:extLst>
          </p:cNvPr>
          <p:cNvSpPr txBox="1"/>
          <p:nvPr/>
        </p:nvSpPr>
        <p:spPr>
          <a:xfrm>
            <a:off x="6567139" y="4595681"/>
            <a:ext cx="1634422" cy="206926"/>
          </a:xfrm>
          <a:prstGeom prst="rect">
            <a:avLst/>
          </a:prstGeom>
          <a:solidFill>
            <a:srgbClr val="FDFFE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ภาพ 1-31: การติดตั้งหัวทิพ (higuchi)</a:t>
            </a:r>
            <a:endParaRPr kumimoji="1" lang="en-US" altLang="ja-JP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81B3B92-ED8D-4D4E-931D-C3D15AC9C332}"/>
              </a:ext>
            </a:extLst>
          </p:cNvPr>
          <p:cNvSpPr txBox="1"/>
          <p:nvPr/>
        </p:nvSpPr>
        <p:spPr>
          <a:xfrm>
            <a:off x="6823882" y="4367351"/>
            <a:ext cx="1589064" cy="191242"/>
          </a:xfrm>
          <a:prstGeom prst="rect">
            <a:avLst/>
          </a:prstGeom>
          <a:solidFill>
            <a:srgbClr val="FDFFE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th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เอกสารที่มา: KOIKE SANSO KOGYO CO. LTD</a:t>
            </a:r>
            <a:endParaRPr kumimoji="1" lang="en-US" altLang="ja-JP" sz="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67DA890-C302-4502-9236-D47C630A4AB4}"/>
              </a:ext>
            </a:extLst>
          </p:cNvPr>
          <p:cNvSpPr txBox="1"/>
          <p:nvPr/>
        </p:nvSpPr>
        <p:spPr>
          <a:xfrm>
            <a:off x="7239330" y="2108166"/>
            <a:ext cx="1173616" cy="217332"/>
          </a:xfrm>
          <a:prstGeom prst="rect">
            <a:avLst/>
          </a:prstGeom>
          <a:solidFill>
            <a:srgbClr val="FDFFE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1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น็อตตัวเมีย</a:t>
            </a:r>
            <a:endParaRPr kumimoji="1" lang="en-US" altLang="ja-JP" sz="1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2E18FBA-5712-41DE-B6D0-81DA18A5FCD5}"/>
              </a:ext>
            </a:extLst>
          </p:cNvPr>
          <p:cNvSpPr txBox="1"/>
          <p:nvPr/>
        </p:nvSpPr>
        <p:spPr>
          <a:xfrm>
            <a:off x="7486650" y="2408073"/>
            <a:ext cx="926296" cy="352681"/>
          </a:xfrm>
          <a:prstGeom prst="rect">
            <a:avLst/>
          </a:prstGeom>
          <a:solidFill>
            <a:srgbClr val="FDFFE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1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ส่วนหกเหลี่ยมของตัวอุปกรณ์</a:t>
            </a:r>
            <a:endParaRPr kumimoji="1" lang="en-US" altLang="ja-JP" sz="1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EF19CCB-B2A3-40D9-B87B-D662F6D5B44D}"/>
              </a:ext>
            </a:extLst>
          </p:cNvPr>
          <p:cNvSpPr txBox="1"/>
          <p:nvPr/>
        </p:nvSpPr>
        <p:spPr>
          <a:xfrm>
            <a:off x="7392976" y="3525089"/>
            <a:ext cx="1019970" cy="217332"/>
          </a:xfrm>
          <a:prstGeom prst="rect">
            <a:avLst/>
          </a:prstGeom>
          <a:solidFill>
            <a:srgbClr val="FDFFE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1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ประแจเฉพาะ</a:t>
            </a:r>
            <a:endParaRPr kumimoji="1" lang="en-US" altLang="ja-JP" sz="1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595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th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สาย (housu) (1) การยึดข้อต่อแบบสัมผัสเดียว</a:t>
            </a:r>
            <a:endParaRPr kumimoji="1" lang="ja-JP" altLang="en-US" sz="18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87724" y="6501872"/>
            <a:ext cx="334045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คู่มือหน้า 50 / คู่มือเสริมหน้า 36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49" y="971018"/>
            <a:ext cx="4781095" cy="21383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[ขั้นตอนการยึดข้อต่อแบบสัมผัสเดียวเข้ากับปลายทั้งสองด้านของสาย (housu)]</a:t>
            </a:r>
          </a:p>
          <a:p>
            <a:pPr marL="449263" indent="-2682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 ยึดด้วยที่รัดสาย (housu bando) ให้แน่น ในขั้นตอนนี้ </a:t>
            </a:r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ห้ามใช้น้ำมันหรือจาระบี, ฝืนบิด, ขูดผิวด้านใน หรือเคาะเพื่อทำให้อ่อนลง</a:t>
            </a:r>
          </a:p>
          <a:p>
            <a:pPr marL="449263" indent="-2682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 อุดปิดรูข้อต่อสาย (housu) ให้แน่น แล้วจุ่มลงในถังน้ำ หลังจากนั้นเพิ่มแรงดันประมาณ 2 เท่าของแรงดันสูงสุดในการใช้งานเป็นเวลา 5 นาทีด้วยไนโตรเจนหรืออากาศแห้ง (เฉพาะสิ่งที่ไม่มีน้ำมันผสม) และตรวจสอบว่าไม่มีการรั่วหรือข้อต่อหลุด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z="1050" smtClean="0">
                <a:latin typeface="Tahoma" panose="020B0604030504040204" pitchFamily="34" charset="0"/>
                <a:cs typeface="Tahoma" panose="020B0604030504040204" pitchFamily="34" charset="0"/>
              </a:rPr>
              <a:t>25</a:t>
            </a:fld>
            <a:endParaRPr kumimoji="1" lang="ja-JP" altLang="en-US" sz="105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177" y="971018"/>
            <a:ext cx="3054173" cy="2138352"/>
          </a:xfrm>
          <a:prstGeom prst="rect">
            <a:avLst/>
          </a:prstGeom>
        </p:spPr>
      </p:pic>
      <p:sp>
        <p:nvSpPr>
          <p:cNvPr id="8" name="正方形/長方形 7"/>
          <p:cNvSpPr/>
          <p:nvPr/>
        </p:nvSpPr>
        <p:spPr>
          <a:xfrm>
            <a:off x="6297283" y="3017514"/>
            <a:ext cx="2695025" cy="43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th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(อนุเคราะห์โดย NISSAN TANAKA CORPORATION)</a:t>
            </a:r>
            <a:endParaRPr kumimoji="1" lang="ja-JP" altLang="en-US" sz="8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44E6EE2-77EB-4283-AE21-67F43F457F16}"/>
              </a:ext>
            </a:extLst>
          </p:cNvPr>
          <p:cNvSpPr txBox="1"/>
          <p:nvPr/>
        </p:nvSpPr>
        <p:spPr>
          <a:xfrm>
            <a:off x="5791903" y="2721685"/>
            <a:ext cx="2620978" cy="198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th"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เอกสารที่มา: NISSAN TANAKA CORPORATION</a:t>
            </a:r>
            <a:endParaRPr kumimoji="1" lang="en-US" altLang="ja-JP" sz="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B0057AC-583C-412D-99F7-D47B30873920}"/>
              </a:ext>
            </a:extLst>
          </p:cNvPr>
          <p:cNvSpPr txBox="1"/>
          <p:nvPr/>
        </p:nvSpPr>
        <p:spPr>
          <a:xfrm>
            <a:off x="5507197" y="2875327"/>
            <a:ext cx="2620978" cy="198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ภาพ 1-36: ตัวอย่างข้อต่อแบบสัมผัสเดียวสำรับการเชื่อมแก๊ส</a:t>
            </a:r>
            <a:endParaRPr kumimoji="1" lang="en-US" altLang="ja-JP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004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th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สาย (housu) (2) การตรวจสอบสาย (housu) แก๊สด้วยสายตา</a:t>
            </a:r>
            <a:endParaRPr kumimoji="1" lang="ja-JP" altLang="en-US" sz="18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25312" y="6429338"/>
            <a:ext cx="3372877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th" sz="105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คู่มือหน้า 51 / คู่มือเสริมหน้า 37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0" y="971018"/>
            <a:ext cx="7886700" cy="274681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[รายการตรวจสอบสาย (housu) ด้วยสายตาก่อนใช้งาน]</a:t>
            </a:r>
          </a:p>
          <a:p>
            <a:pPr lvl="1" rtl="0">
              <a:lnSpc>
                <a:spcPct val="100000"/>
              </a:lnSpc>
              <a:spcBef>
                <a:spcPts val="0"/>
              </a:spcBef>
            </a:pP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รอยแตกถึงชั้นเสริมแรงของผิวสาย (housu)</a:t>
            </a:r>
          </a:p>
          <a:p>
            <a:pPr lvl="1" rtl="0">
              <a:lnSpc>
                <a:spcPct val="100000"/>
              </a:lnSpc>
              <a:spcBef>
                <a:spcPts val="0"/>
              </a:spcBef>
            </a:pP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สึกหรอหรือบวม</a:t>
            </a:r>
          </a:p>
          <a:p>
            <a:pPr lvl="1" rtl="0">
              <a:lnSpc>
                <a:spcPct val="100000"/>
              </a:lnSpc>
              <a:spcBef>
                <a:spcPts val="0"/>
              </a:spcBef>
            </a:pP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เกิดการเปลี่ยนสี / แข็ง</a:t>
            </a:r>
          </a:p>
          <a:p>
            <a:pPr lvl="1" rtl="0">
              <a:lnSpc>
                <a:spcPct val="100000"/>
              </a:lnSpc>
              <a:spcBef>
                <a:spcPts val="0"/>
              </a:spcBef>
            </a:pP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ชิ้นส่วนข้อต่อครูดกัน</a:t>
            </a:r>
          </a:p>
          <a:p>
            <a:pPr lvl="1" rtl="0">
              <a:lnSpc>
                <a:spcPct val="100000"/>
              </a:lnSpc>
              <a:spcBef>
                <a:spcPts val="0"/>
              </a:spcBef>
            </a:pP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สิ่งแปลกปลอมภายใน (เช่น เศษขยะ, แมลง ฯลฯ) ของสาย (housu) ออกซิเจน (sanso)</a:t>
            </a:r>
            <a:endParaRPr lang="en-US" altLang="ja-JP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-188913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โดยเฉพาะอย่างยิ่งต้องระวังว่าหากสาย (housu) ออกซิเจน (sanso) เกิดไฟย้อนกลับแม้เพียงครั้งเดียวเขม่าจะเกาะอยู่ด้านใน และเมื่อเกิดไฟย้อนกลับอีกครั้งอาจทำให้เกิดการลุกไหม้อย่างรุนแรงได้</a:t>
            </a:r>
            <a:endParaRPr lang="en-US" altLang="ja-JP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-188913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หากมีสิ่งผิดปกติแม้เพียงจุดเดียว ให้เปลี่ยนสาย (housu) ใหม่โดยไม่ต้องซ่อมแซม ห้ามซ่อมแซมบริเวณที่สาย (housu) รั่วด้วยเทปฉนวน ฯลฯ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z="1050" smtClean="0">
                <a:latin typeface="Tahoma" panose="020B0604030504040204" pitchFamily="34" charset="0"/>
                <a:cs typeface="Tahoma" panose="020B0604030504040204" pitchFamily="34" charset="0"/>
              </a:rPr>
              <a:t>26</a:t>
            </a:fld>
            <a:endParaRPr kumimoji="1" lang="ja-JP" altLang="en-US" sz="105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3685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th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สาย (housu) (2) ข้อควรระวังในการใช้สาย (housu) แก๊ส</a:t>
            </a:r>
            <a:endParaRPr kumimoji="1" lang="ja-JP" altLang="en-US" sz="18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14362" y="6429338"/>
            <a:ext cx="3383828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th" sz="105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คู่มือหน้า 52 / คู่มือเสริมหน้า 37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0" y="971018"/>
            <a:ext cx="7886700" cy="189264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[สิ่งที่ควรระวังเวลาใช้สาย (housu) แก๊ส]</a:t>
            </a:r>
          </a:p>
          <a:p>
            <a:pPr marL="449263" lvl="1" indent="-180975" rtl="0">
              <a:lnSpc>
                <a:spcPct val="100000"/>
              </a:lnSpc>
              <a:spcBef>
                <a:spcPts val="0"/>
              </a:spcBef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ห้ามใช้โดยโค้งงอเท่ากับหรือต่ำกว่ารัศมีโค้งงอต่ำสุด</a:t>
            </a:r>
          </a:p>
          <a:p>
            <a:pPr marL="449263" lvl="1" indent="-180975" rtl="0">
              <a:lnSpc>
                <a:spcPct val="100000"/>
              </a:lnSpc>
              <a:spcBef>
                <a:spcPts val="0"/>
              </a:spcBef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ห้ามใช้โดยแขวนไว้ที่ส่วนคอของถังแก๊ส (bonbe) หรือไหล่ของคนงาน</a:t>
            </a:r>
          </a:p>
          <a:p>
            <a:pPr marL="449263" lvl="1" indent="-180975" rtl="0">
              <a:lnSpc>
                <a:spcPct val="100000"/>
              </a:lnSpc>
              <a:spcBef>
                <a:spcPts val="0"/>
              </a:spcBef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ห้ามทาประเภทน้ำมันหรือไขมันที่สาย (housu)</a:t>
            </a:r>
          </a:p>
          <a:p>
            <a:pPr marL="449263" lvl="1" indent="-180975" rtl="0">
              <a:lnSpc>
                <a:spcPct val="100000"/>
              </a:lnSpc>
              <a:spcBef>
                <a:spcPts val="0"/>
              </a:spcBef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ห้ามซ่อมแซมและใช้สายที่มีร่องรอยเสียหาย</a:t>
            </a:r>
          </a:p>
          <a:p>
            <a:pPr marL="449263" lvl="1" indent="-180975" rtl="0">
              <a:lnSpc>
                <a:spcPct val="100000"/>
              </a:lnSpc>
              <a:spcBef>
                <a:spcPts val="0"/>
              </a:spcBef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ห้ามแขวนเก็บไว้บนตะปู</a:t>
            </a:r>
          </a:p>
          <a:p>
            <a:pPr marL="449263" lvl="1" indent="-180975" rtl="0">
              <a:lnSpc>
                <a:spcPct val="100000"/>
              </a:lnSpc>
              <a:spcBef>
                <a:spcPts val="0"/>
              </a:spcBef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ห้ามเก็บไว้ในสถานที่ซึ่งเกิดโอโซน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lang="ja-JP" altLang="en-US" sz="1050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27</a:t>
            </a:fld>
            <a:endParaRPr lang="ja-JP" altLang="en-US" sz="105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524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การตรวจสอบอุปกรณ์ที่ใช้ในการเชื่อมแก๊ส (1) ความจำเป็นในการตรวจสอบ</a:t>
            </a:r>
            <a:endParaRPr kumimoji="1" lang="ja-JP" altLang="en-US" sz="18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28918" y="6444477"/>
            <a:ext cx="3340451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คู่มือหน้า 53 / คู่มือเสริมหน้า 38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013868"/>
            <a:ext cx="7886700" cy="2424956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z="900" smtClean="0">
                <a:latin typeface="Tahoma" panose="020B0604030504040204" pitchFamily="34" charset="0"/>
                <a:cs typeface="Tahoma" panose="020B0604030504040204" pitchFamily="34" charset="0"/>
              </a:rPr>
              <a:t>28</a:t>
            </a:fld>
            <a:endParaRPr kumimoji="1" lang="ja-JP" altLang="en-US" sz="9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9D50383-36A0-4506-A8AC-918B01024559}"/>
              </a:ext>
            </a:extLst>
          </p:cNvPr>
          <p:cNvSpPr txBox="1"/>
          <p:nvPr/>
        </p:nvSpPr>
        <p:spPr>
          <a:xfrm>
            <a:off x="1063697" y="1045680"/>
            <a:ext cx="7349926" cy="299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ตาราง 1-17: ระยะเวลาในการเลิกใช้อุปกรณ์ที่ใช้ในการเชื่อมชนิดต่างๆ หรือระยะเวลาตรวจสอบโดยผู้ผลิต</a:t>
            </a:r>
            <a:endParaRPr kumimoji="1" lang="en-US" altLang="ja-JP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CDA8806-1D0D-4580-9D21-F6B64ACF29E6}"/>
              </a:ext>
            </a:extLst>
          </p:cNvPr>
          <p:cNvSpPr txBox="1"/>
          <p:nvPr/>
        </p:nvSpPr>
        <p:spPr>
          <a:xfrm>
            <a:off x="982890" y="1536697"/>
            <a:ext cx="1004570" cy="299320"/>
          </a:xfrm>
          <a:prstGeom prst="rect">
            <a:avLst/>
          </a:prstGeom>
          <a:solidFill>
            <a:srgbClr val="DDEBF7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อุปกรณ์ที่ต้องตรวจสอบ</a:t>
            </a:r>
            <a:endParaRPr kumimoji="1" lang="en-US" altLang="ja-JP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BED6905-E7D2-48B6-B65F-BAE126DD5152}"/>
              </a:ext>
            </a:extLst>
          </p:cNvPr>
          <p:cNvSpPr txBox="1"/>
          <p:nvPr/>
        </p:nvSpPr>
        <p:spPr>
          <a:xfrm>
            <a:off x="2906844" y="1413965"/>
            <a:ext cx="1700606" cy="252000"/>
          </a:xfrm>
          <a:prstGeom prst="rect">
            <a:avLst/>
          </a:prstGeom>
          <a:solidFill>
            <a:srgbClr val="DDEBF7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การตรวจสอบครั้งแรก</a:t>
            </a:r>
            <a:endParaRPr kumimoji="1" lang="en-US" altLang="ja-JP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A919549-01F3-4E3D-9F3D-9C84077562A8}"/>
              </a:ext>
            </a:extLst>
          </p:cNvPr>
          <p:cNvSpPr txBox="1"/>
          <p:nvPr/>
        </p:nvSpPr>
        <p:spPr>
          <a:xfrm>
            <a:off x="5377090" y="1403789"/>
            <a:ext cx="2615006" cy="252000"/>
          </a:xfrm>
          <a:prstGeom prst="rect">
            <a:avLst/>
          </a:prstGeom>
          <a:solidFill>
            <a:srgbClr val="DDEBF7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การตรวจสอบตั้งแต่ครั้งที่ 2 เป็นต้นไป</a:t>
            </a:r>
            <a:endParaRPr kumimoji="1" lang="en-US" altLang="ja-JP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249EE6B-14E5-4D4E-A4FA-63D776B1CCF4}"/>
              </a:ext>
            </a:extLst>
          </p:cNvPr>
          <p:cNvSpPr txBox="1"/>
          <p:nvPr/>
        </p:nvSpPr>
        <p:spPr>
          <a:xfrm>
            <a:off x="2486901" y="1745891"/>
            <a:ext cx="1393533" cy="252000"/>
          </a:xfrm>
          <a:prstGeom prst="rect">
            <a:avLst/>
          </a:prstGeom>
          <a:solidFill>
            <a:srgbClr val="DDEBF7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ช่วงเวลาเริ่มต้น</a:t>
            </a:r>
            <a:endParaRPr kumimoji="1" lang="en-US" altLang="ja-JP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B08482A-0066-4A35-A3DD-4E3DEE8546ED}"/>
              </a:ext>
            </a:extLst>
          </p:cNvPr>
          <p:cNvSpPr txBox="1"/>
          <p:nvPr/>
        </p:nvSpPr>
        <p:spPr>
          <a:xfrm>
            <a:off x="4269367" y="1745891"/>
            <a:ext cx="938587" cy="252000"/>
          </a:xfrm>
          <a:prstGeom prst="rect">
            <a:avLst/>
          </a:prstGeom>
          <a:solidFill>
            <a:srgbClr val="DDEBF7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ระยะเวลา</a:t>
            </a:r>
            <a:endParaRPr kumimoji="1" lang="en-US" altLang="ja-JP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8BD0303-0270-4B41-98E4-24920E55D509}"/>
              </a:ext>
            </a:extLst>
          </p:cNvPr>
          <p:cNvSpPr txBox="1"/>
          <p:nvPr/>
        </p:nvSpPr>
        <p:spPr>
          <a:xfrm>
            <a:off x="6343818" y="1745891"/>
            <a:ext cx="938587" cy="252000"/>
          </a:xfrm>
          <a:prstGeom prst="rect">
            <a:avLst/>
          </a:prstGeom>
          <a:solidFill>
            <a:srgbClr val="DDEBF7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ระยะเวลา</a:t>
            </a:r>
            <a:endParaRPr kumimoji="1" lang="en-US" altLang="ja-JP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175A83E-85F8-476D-9593-942C47374BD3}"/>
              </a:ext>
            </a:extLst>
          </p:cNvPr>
          <p:cNvSpPr txBox="1"/>
          <p:nvPr/>
        </p:nvSpPr>
        <p:spPr>
          <a:xfrm>
            <a:off x="5377090" y="2098634"/>
            <a:ext cx="2872045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ระยะเวลาที่ผู้ผลิตกำหนด</a:t>
            </a:r>
            <a:endParaRPr kumimoji="1" lang="en-US" altLang="ja-JP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C5BE09F-6CF4-47A4-8153-C349BFAED8C9}"/>
              </a:ext>
            </a:extLst>
          </p:cNvPr>
          <p:cNvSpPr txBox="1"/>
          <p:nvPr/>
        </p:nvSpPr>
        <p:spPr>
          <a:xfrm>
            <a:off x="830665" y="2429491"/>
            <a:ext cx="1306281" cy="299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อุปกรณ์ปรับแรงดัน (aturyoku chousei ki)</a:t>
            </a:r>
            <a:endParaRPr kumimoji="1" lang="en-US" altLang="ja-JP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1D88196-BCEE-4467-9F80-2E679C9F2B7C}"/>
              </a:ext>
            </a:extLst>
          </p:cNvPr>
          <p:cNvSpPr txBox="1"/>
          <p:nvPr/>
        </p:nvSpPr>
        <p:spPr>
          <a:xfrm>
            <a:off x="5377090" y="2808959"/>
            <a:ext cx="2872045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ระยะเวลาที่ผู้ผลิตกำหนด</a:t>
            </a:r>
            <a:endParaRPr kumimoji="1" lang="en-US" altLang="ja-JP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38F35D8-CE2F-4420-9F36-E0F028945EF5}"/>
              </a:ext>
            </a:extLst>
          </p:cNvPr>
          <p:cNvSpPr txBox="1"/>
          <p:nvPr/>
        </p:nvSpPr>
        <p:spPr>
          <a:xfrm>
            <a:off x="830666" y="2090303"/>
            <a:ext cx="1306281" cy="299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ท่อเป่า (suikan)</a:t>
            </a:r>
            <a:endParaRPr kumimoji="1" lang="en-US" altLang="ja-JP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287BF2C-5295-46A9-BACF-210C242DE842}"/>
              </a:ext>
            </a:extLst>
          </p:cNvPr>
          <p:cNvSpPr txBox="1"/>
          <p:nvPr/>
        </p:nvSpPr>
        <p:spPr>
          <a:xfrm>
            <a:off x="830664" y="2768680"/>
            <a:ext cx="1306281" cy="240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วาล์วเซฟตี้แบบแห้ง (kanshiki anzen ki)</a:t>
            </a:r>
            <a:endParaRPr kumimoji="1" lang="en-US" altLang="ja-JP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BF25F72-C6B7-4F7F-860D-DDDE5B003583}"/>
              </a:ext>
            </a:extLst>
          </p:cNvPr>
          <p:cNvSpPr txBox="1"/>
          <p:nvPr/>
        </p:nvSpPr>
        <p:spPr>
          <a:xfrm>
            <a:off x="5377090" y="2458294"/>
            <a:ext cx="2872045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ระยะเวลาที่ผู้ผลิตกำหนด</a:t>
            </a:r>
            <a:endParaRPr kumimoji="1" lang="en-US" altLang="ja-JP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0477ECB-B424-4347-8804-45FC0177955C}"/>
              </a:ext>
            </a:extLst>
          </p:cNvPr>
          <p:cNvSpPr txBox="1"/>
          <p:nvPr/>
        </p:nvSpPr>
        <p:spPr>
          <a:xfrm>
            <a:off x="2468654" y="2110308"/>
            <a:ext cx="1306281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หลังจากเดือน-ปีที่ผลิต</a:t>
            </a:r>
            <a:endParaRPr kumimoji="1" lang="en-US" altLang="ja-JP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8260E11-016A-46A9-B205-BC605B75C6B4}"/>
              </a:ext>
            </a:extLst>
          </p:cNvPr>
          <p:cNvSpPr txBox="1"/>
          <p:nvPr/>
        </p:nvSpPr>
        <p:spPr>
          <a:xfrm>
            <a:off x="2468654" y="2803765"/>
            <a:ext cx="1306281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หลังจากเริ่มใช้</a:t>
            </a:r>
            <a:endParaRPr kumimoji="1" lang="en-US" altLang="ja-JP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EA02CC4-C292-4686-9FB2-7AC3932772EE}"/>
              </a:ext>
            </a:extLst>
          </p:cNvPr>
          <p:cNvSpPr txBox="1"/>
          <p:nvPr/>
        </p:nvSpPr>
        <p:spPr>
          <a:xfrm>
            <a:off x="2468654" y="2469968"/>
            <a:ext cx="1306281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หลังจากเดือน-ปีที่ผลิต</a:t>
            </a:r>
            <a:endParaRPr kumimoji="1" lang="en-US" altLang="ja-JP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3543ADA-5FFC-47B7-B57F-28B4A8DF3D5B}"/>
              </a:ext>
            </a:extLst>
          </p:cNvPr>
          <p:cNvSpPr txBox="1"/>
          <p:nvPr/>
        </p:nvSpPr>
        <p:spPr>
          <a:xfrm>
            <a:off x="4156498" y="2110308"/>
            <a:ext cx="1051456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ปี</a:t>
            </a:r>
            <a:endParaRPr kumimoji="1" lang="en-US" altLang="ja-JP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D14A70D-F034-4203-A21F-B9EA1E71FA7B}"/>
              </a:ext>
            </a:extLst>
          </p:cNvPr>
          <p:cNvSpPr txBox="1"/>
          <p:nvPr/>
        </p:nvSpPr>
        <p:spPr>
          <a:xfrm>
            <a:off x="4167756" y="2768680"/>
            <a:ext cx="1051456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ปี</a:t>
            </a:r>
            <a:endParaRPr kumimoji="1" lang="en-US" altLang="ja-JP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B46A102-5248-41FC-869D-B081DB5DB2A2}"/>
              </a:ext>
            </a:extLst>
          </p:cNvPr>
          <p:cNvSpPr txBox="1"/>
          <p:nvPr/>
        </p:nvSpPr>
        <p:spPr>
          <a:xfrm>
            <a:off x="4156498" y="2469968"/>
            <a:ext cx="1051456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ปี</a:t>
            </a:r>
            <a:endParaRPr kumimoji="1" lang="en-US" altLang="ja-JP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1AACF50-1C42-4130-87B5-A3B7A0A3940F}"/>
              </a:ext>
            </a:extLst>
          </p:cNvPr>
          <p:cNvSpPr txBox="1"/>
          <p:nvPr/>
        </p:nvSpPr>
        <p:spPr>
          <a:xfrm>
            <a:off x="3321171" y="3166337"/>
            <a:ext cx="514001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เอกสารที่มา: แนวทางด้านเทคนิคของ Japan Organization of Occupational Health and Safety</a:t>
            </a:r>
            <a:endParaRPr kumimoji="1" lang="en-US" altLang="ja-JP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4072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การตรวจสอบอุปกรณ์ที่ใช้ในการเชื่อมแก๊ส (2) การตรวจสอบท่อเป่า (suikan) (หัวพ่น (tochi))</a:t>
            </a:r>
            <a:endParaRPr kumimoji="1" lang="ja-JP" altLang="en-US" sz="16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87724" y="6449448"/>
            <a:ext cx="3340451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คู่มือหน้า 53 / คู่มือเสริมหน้า 39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940362"/>
            <a:ext cx="5706445" cy="4463635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z="900" smtClean="0">
                <a:latin typeface="Tahoma" panose="020B0604030504040204" pitchFamily="34" charset="0"/>
                <a:cs typeface="Tahoma" panose="020B0604030504040204" pitchFamily="34" charset="0"/>
              </a:rPr>
              <a:t>29</a:t>
            </a:fld>
            <a:endParaRPr kumimoji="1" lang="ja-JP" altLang="en-US" sz="9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6937A01-8D66-45B3-87C0-B13EA479F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940362"/>
            <a:ext cx="5706445" cy="446363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847545E-4EAF-44B2-8CEB-8281D1ADCE94}"/>
              </a:ext>
            </a:extLst>
          </p:cNvPr>
          <p:cNvSpPr txBox="1"/>
          <p:nvPr/>
        </p:nvSpPr>
        <p:spPr>
          <a:xfrm>
            <a:off x="2256682" y="984139"/>
            <a:ext cx="2450379" cy="18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ตาราง 1-18: รายการตรวจสอบ (ตัวอย่าง)</a:t>
            </a:r>
            <a:endParaRPr kumimoji="1" lang="en-US" altLang="ja-JP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74FD977-8F88-425B-AE34-B011CC208A56}"/>
              </a:ext>
            </a:extLst>
          </p:cNvPr>
          <p:cNvSpPr txBox="1"/>
          <p:nvPr/>
        </p:nvSpPr>
        <p:spPr>
          <a:xfrm>
            <a:off x="777314" y="1307032"/>
            <a:ext cx="786805" cy="271012"/>
          </a:xfrm>
          <a:prstGeom prst="rect">
            <a:avLst/>
          </a:prstGeom>
          <a:solidFill>
            <a:srgbClr val="DDEBF7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รายการตรวจสอบ</a:t>
            </a:r>
            <a:endParaRPr kumimoji="1" lang="en-US" altLang="ja-JP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403DE54-7708-4935-8774-F327728ADDA4}"/>
              </a:ext>
            </a:extLst>
          </p:cNvPr>
          <p:cNvSpPr txBox="1"/>
          <p:nvPr/>
        </p:nvSpPr>
        <p:spPr>
          <a:xfrm>
            <a:off x="771938" y="2528942"/>
            <a:ext cx="792181" cy="235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ตรวจสอบสภาพภายนอก</a:t>
            </a:r>
            <a:endParaRPr kumimoji="1" lang="en-US" altLang="ja-JP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28F5BD8-B5DA-43E6-B9A2-B37ADC91E51F}"/>
              </a:ext>
            </a:extLst>
          </p:cNvPr>
          <p:cNvSpPr txBox="1"/>
          <p:nvPr/>
        </p:nvSpPr>
        <p:spPr>
          <a:xfrm>
            <a:off x="777315" y="3894597"/>
            <a:ext cx="792180" cy="235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ตรวจสอบความผนึกของอากาศ</a:t>
            </a:r>
            <a:endParaRPr kumimoji="1" lang="en-US" altLang="ja-JP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AA0FAE1-B7CD-43E8-B01D-42A65DCAB296}"/>
              </a:ext>
            </a:extLst>
          </p:cNvPr>
          <p:cNvSpPr txBox="1"/>
          <p:nvPr/>
        </p:nvSpPr>
        <p:spPr>
          <a:xfrm>
            <a:off x="771938" y="4697518"/>
            <a:ext cx="797556" cy="455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การตรวจสอบยืนยันสภาพเปลวไฟ</a:t>
            </a:r>
            <a:endParaRPr kumimoji="1" lang="en-US" altLang="ja-JP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46D09B3-F718-44A9-AA9C-81CA0DBA8BAD}"/>
              </a:ext>
            </a:extLst>
          </p:cNvPr>
          <p:cNvSpPr txBox="1"/>
          <p:nvPr/>
        </p:nvSpPr>
        <p:spPr>
          <a:xfrm>
            <a:off x="1635405" y="1774888"/>
            <a:ext cx="1305688" cy="43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ตัวอุปกรณ์, สาย (housu), ข้อต่อ และท่อ (Pipe)</a:t>
            </a:r>
            <a:endParaRPr kumimoji="1" lang="en-US" altLang="ja-JP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081D976-BE30-439E-8C79-E6BCAA6CAB74}"/>
              </a:ext>
            </a:extLst>
          </p:cNvPr>
          <p:cNvSpPr txBox="1"/>
          <p:nvPr/>
        </p:nvSpPr>
        <p:spPr>
          <a:xfrm>
            <a:off x="1819650" y="1368511"/>
            <a:ext cx="874063" cy="183917"/>
          </a:xfrm>
          <a:prstGeom prst="rect">
            <a:avLst/>
          </a:prstGeom>
          <a:solidFill>
            <a:srgbClr val="DDEBF7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ส่วนที่ตรวจสอบ</a:t>
            </a:r>
            <a:endParaRPr kumimoji="1" lang="en-US" altLang="ja-JP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507C937-4E75-4429-BE65-8D1B69D77EE4}"/>
              </a:ext>
            </a:extLst>
          </p:cNvPr>
          <p:cNvSpPr txBox="1"/>
          <p:nvPr/>
        </p:nvSpPr>
        <p:spPr>
          <a:xfrm>
            <a:off x="3253076" y="1345985"/>
            <a:ext cx="1102857" cy="232059"/>
          </a:xfrm>
          <a:prstGeom prst="rect">
            <a:avLst/>
          </a:prstGeom>
          <a:solidFill>
            <a:srgbClr val="DDEBF7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รายละเอียดที่ตรวจสอบ</a:t>
            </a:r>
            <a:endParaRPr kumimoji="1" lang="en-US" altLang="ja-JP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BF39EA9-73D5-4E3E-97CB-3D50AA86E5FA}"/>
              </a:ext>
            </a:extLst>
          </p:cNvPr>
          <p:cNvSpPr txBox="1"/>
          <p:nvPr/>
        </p:nvSpPr>
        <p:spPr>
          <a:xfrm>
            <a:off x="4663931" y="1211832"/>
            <a:ext cx="675565" cy="441995"/>
          </a:xfrm>
          <a:prstGeom prst="rect">
            <a:avLst/>
          </a:prstGeom>
          <a:solidFill>
            <a:srgbClr val="DDEBF7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การตรวจสอบประจำวัน (nichijou tenken)</a:t>
            </a:r>
            <a:endParaRPr kumimoji="1" lang="en-US" altLang="ja-JP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6B94715-C2B6-489A-91E5-787BD02DA1E9}"/>
              </a:ext>
            </a:extLst>
          </p:cNvPr>
          <p:cNvSpPr txBox="1"/>
          <p:nvPr/>
        </p:nvSpPr>
        <p:spPr>
          <a:xfrm>
            <a:off x="5476164" y="1254177"/>
            <a:ext cx="675565" cy="399651"/>
          </a:xfrm>
          <a:prstGeom prst="rect">
            <a:avLst/>
          </a:prstGeom>
          <a:solidFill>
            <a:srgbClr val="DDEBF7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การตรวจสอบประจำทุกเดือน</a:t>
            </a:r>
            <a:endParaRPr kumimoji="1" lang="en-US" altLang="ja-JP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D46688B-E85C-4851-8CE7-2A328C466EAB}"/>
              </a:ext>
            </a:extLst>
          </p:cNvPr>
          <p:cNvSpPr txBox="1"/>
          <p:nvPr/>
        </p:nvSpPr>
        <p:spPr>
          <a:xfrm>
            <a:off x="1635405" y="2278981"/>
            <a:ext cx="918474" cy="183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วาล์ว ฯลฯ</a:t>
            </a:r>
            <a:endParaRPr kumimoji="1" lang="en-US" altLang="ja-JP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E7C9B56-9A77-4034-A881-D35704F8A5B3}"/>
              </a:ext>
            </a:extLst>
          </p:cNvPr>
          <p:cNvSpPr txBox="1"/>
          <p:nvPr/>
        </p:nvSpPr>
        <p:spPr>
          <a:xfrm>
            <a:off x="1628579" y="3293718"/>
            <a:ext cx="1305688" cy="190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หัวทิพ (higuchi)</a:t>
            </a:r>
            <a:endParaRPr kumimoji="1" lang="en-US" altLang="ja-JP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5D370F3-438F-4585-9D63-A6377928E3BC}"/>
              </a:ext>
            </a:extLst>
          </p:cNvPr>
          <p:cNvSpPr txBox="1"/>
          <p:nvPr/>
        </p:nvSpPr>
        <p:spPr>
          <a:xfrm>
            <a:off x="1642229" y="2511618"/>
            <a:ext cx="1305688" cy="710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ส่วนสัมผัสหัวทิพ (higuchi), ส่วนสัมผัสฐานข้อต่อสาย (housu)</a:t>
            </a:r>
            <a:endParaRPr kumimoji="1" lang="en-US" altLang="ja-JP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6741429-4F3E-4A3A-A0AA-1505E7D44254}"/>
              </a:ext>
            </a:extLst>
          </p:cNvPr>
          <p:cNvSpPr txBox="1"/>
          <p:nvPr/>
        </p:nvSpPr>
        <p:spPr>
          <a:xfrm>
            <a:off x="1628579" y="4036761"/>
            <a:ext cx="1305688" cy="490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ส่วนที่ติดตั้งวาล์วหรือชิ้นส่วน</a:t>
            </a:r>
            <a:endParaRPr kumimoji="1" lang="en-US" altLang="ja-JP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E2F1ED6-24A3-4322-B897-457DC088A24E}"/>
              </a:ext>
            </a:extLst>
          </p:cNvPr>
          <p:cNvSpPr txBox="1"/>
          <p:nvPr/>
        </p:nvSpPr>
        <p:spPr>
          <a:xfrm>
            <a:off x="1646100" y="3796392"/>
            <a:ext cx="1305688" cy="197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ส่วนยึดหัวทิพ (higuchi)</a:t>
            </a:r>
            <a:endParaRPr kumimoji="1" lang="en-US" altLang="ja-JP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CE5A128-A6FF-4317-883C-022FEBC0A20B}"/>
              </a:ext>
            </a:extLst>
          </p:cNvPr>
          <p:cNvSpPr txBox="1"/>
          <p:nvPr/>
        </p:nvSpPr>
        <p:spPr>
          <a:xfrm>
            <a:off x="1646100" y="3555852"/>
            <a:ext cx="918474" cy="197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วาล์ว</a:t>
            </a:r>
            <a:endParaRPr kumimoji="1" lang="en-US" altLang="ja-JP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59AF93D-30C5-47E6-BF14-E3839528274E}"/>
              </a:ext>
            </a:extLst>
          </p:cNvPr>
          <p:cNvSpPr txBox="1"/>
          <p:nvPr/>
        </p:nvSpPr>
        <p:spPr>
          <a:xfrm>
            <a:off x="1642229" y="4670822"/>
            <a:ext cx="1305688" cy="287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เปลวไฟ</a:t>
            </a:r>
            <a:endParaRPr kumimoji="1" lang="en-US" altLang="ja-JP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A59E4B8-E843-45D7-A356-455606D2EC7B}"/>
              </a:ext>
            </a:extLst>
          </p:cNvPr>
          <p:cNvSpPr txBox="1"/>
          <p:nvPr/>
        </p:nvSpPr>
        <p:spPr>
          <a:xfrm>
            <a:off x="1642229" y="5056334"/>
            <a:ext cx="1242554" cy="18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การไหลของออกซิเจนสำหรับตัด (setudan sanso)</a:t>
            </a:r>
            <a:endParaRPr kumimoji="1" lang="en-US" altLang="ja-JP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9D5A474-5C6B-4941-867F-7E4883B35A6F}"/>
              </a:ext>
            </a:extLst>
          </p:cNvPr>
          <p:cNvSpPr txBox="1"/>
          <p:nvPr/>
        </p:nvSpPr>
        <p:spPr>
          <a:xfrm>
            <a:off x="2994532" y="1760147"/>
            <a:ext cx="1597940" cy="417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มีรอยร้าวหรือสึกหรอหรือไม่</a:t>
            </a:r>
            <a:endParaRPr kumimoji="1" lang="en-US" altLang="ja-JP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786FA9C-651C-405E-94C3-2B66961D945F}"/>
              </a:ext>
            </a:extLst>
          </p:cNvPr>
          <p:cNvSpPr txBox="1"/>
          <p:nvPr/>
        </p:nvSpPr>
        <p:spPr>
          <a:xfrm>
            <a:off x="2994532" y="2261037"/>
            <a:ext cx="1597940" cy="18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มีความเสียหายหรือผิดรูปหรือไม่</a:t>
            </a:r>
            <a:endParaRPr kumimoji="1" lang="en-US" altLang="ja-JP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269E0A1-01B6-4926-90F8-76BD9CE4F553}"/>
              </a:ext>
            </a:extLst>
          </p:cNvPr>
          <p:cNvSpPr txBox="1"/>
          <p:nvPr/>
        </p:nvSpPr>
        <p:spPr>
          <a:xfrm>
            <a:off x="2994532" y="3298384"/>
            <a:ext cx="1597940" cy="18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ผิดรูปหรือละลายเสียหายหรือไม่</a:t>
            </a:r>
            <a:endParaRPr kumimoji="1" lang="en-US" altLang="ja-JP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7F20D89-103A-4173-BAAB-1EA296DFA015}"/>
              </a:ext>
            </a:extLst>
          </p:cNvPr>
          <p:cNvSpPr txBox="1"/>
          <p:nvPr/>
        </p:nvSpPr>
        <p:spPr>
          <a:xfrm>
            <a:off x="2997748" y="2757939"/>
            <a:ext cx="1540000" cy="399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มีร่องรอยเสียหายหรือผิดรูปหรือไม่</a:t>
            </a:r>
            <a:endParaRPr kumimoji="1" lang="en-US" altLang="ja-JP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7712BE7-83C8-4723-885E-82F5E7B4B23E}"/>
              </a:ext>
            </a:extLst>
          </p:cNvPr>
          <p:cNvSpPr txBox="1"/>
          <p:nvPr/>
        </p:nvSpPr>
        <p:spPr>
          <a:xfrm>
            <a:off x="3001356" y="4146095"/>
            <a:ext cx="1540000" cy="346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มีการรั่วไหลสู่ภายนอกหรือไม่</a:t>
            </a:r>
            <a:endParaRPr kumimoji="1" lang="en-US" altLang="ja-JP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C9595E2-7826-4C35-910C-6250EB71024A}"/>
              </a:ext>
            </a:extLst>
          </p:cNvPr>
          <p:cNvSpPr txBox="1"/>
          <p:nvPr/>
        </p:nvSpPr>
        <p:spPr>
          <a:xfrm>
            <a:off x="3001356" y="3803216"/>
            <a:ext cx="1540000" cy="18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มีแก๊สรั่วหรือไม่</a:t>
            </a:r>
            <a:endParaRPr kumimoji="1" lang="en-US" altLang="ja-JP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36EBE646-94D6-4D18-A007-76D4E72B31E6}"/>
              </a:ext>
            </a:extLst>
          </p:cNvPr>
          <p:cNvSpPr txBox="1"/>
          <p:nvPr/>
        </p:nvSpPr>
        <p:spPr>
          <a:xfrm>
            <a:off x="3004963" y="3553927"/>
            <a:ext cx="1532785" cy="18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แผ่นรั่วหรือไม่</a:t>
            </a:r>
            <a:endParaRPr kumimoji="1" lang="en-US" altLang="ja-JP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D0950CF-8C8D-42DF-8422-720C9FD6C23C}"/>
              </a:ext>
            </a:extLst>
          </p:cNvPr>
          <p:cNvSpPr txBox="1"/>
          <p:nvPr/>
        </p:nvSpPr>
        <p:spPr>
          <a:xfrm>
            <a:off x="3013684" y="4577370"/>
            <a:ext cx="1540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สามารถปรับได้อย่างราบรื่นหรือไม่</a:t>
            </a:r>
            <a:endParaRPr kumimoji="1" lang="en-US" altLang="ja-JP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30CA084C-7FBC-4ADC-8333-D8DF8C243319}"/>
              </a:ext>
            </a:extLst>
          </p:cNvPr>
          <p:cNvSpPr txBox="1"/>
          <p:nvPr/>
        </p:nvSpPr>
        <p:spPr>
          <a:xfrm>
            <a:off x="3013684" y="5082213"/>
            <a:ext cx="1540000" cy="18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ปกติหรือไม่</a:t>
            </a:r>
            <a:endParaRPr kumimoji="1" lang="en-US" altLang="ja-JP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864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92658" y="190330"/>
            <a:ext cx="7886700" cy="459929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th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ลักษณะพิเศษของการเชื่อมแก๊ส</a:t>
            </a:r>
            <a:endParaRPr kumimoji="1" lang="ja-JP" altLang="en-US" sz="18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692658" y="739373"/>
            <a:ext cx="3736980" cy="1890348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>
              <a:lnSpc>
                <a:spcPct val="110000"/>
              </a:lnSpc>
              <a:spcBef>
                <a:spcPts val="0"/>
              </a:spcBef>
            </a:pPr>
            <a:r>
              <a:rPr lang="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ข้อดี</a:t>
            </a:r>
            <a:endParaRPr kumimoji="1" lang="en-US" altLang="ja-JP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8288" indent="-2682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- สามารถทำงานได้ทุกที่เพียงแค่มีถังแก๊ส (bonbe)</a:t>
            </a:r>
          </a:p>
          <a:p>
            <a:pPr marL="268288" indent="-2682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- สามารถเชื่อมได้โดยไม่ต้องใช้ลวดเชื่อม</a:t>
            </a:r>
          </a:p>
          <a:p>
            <a:pPr marL="268288" indent="-2682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- เกิดไอระเหย (hyumu), เม็ดโลหะกระเด็น (supatta) ฯลฯ น้อย</a:t>
            </a:r>
            <a:endParaRPr lang="en-US" altLang="ja-JP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8288" indent="-268288" rtl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87769" y="6375116"/>
            <a:ext cx="3312646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คู่มือหน้า 2 / คู่มือเสริมหน้า 6</a:t>
            </a:r>
          </a:p>
        </p:txBody>
      </p:sp>
      <p:sp>
        <p:nvSpPr>
          <p:cNvPr id="7" name="タイトル 3"/>
          <p:cNvSpPr txBox="1">
            <a:spLocks/>
          </p:cNvSpPr>
          <p:nvPr/>
        </p:nvSpPr>
        <p:spPr>
          <a:xfrm>
            <a:off x="692658" y="2863660"/>
            <a:ext cx="7886700" cy="4678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th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ลักษณะพิเศษของการตัดด้วยแก๊ส (gasu setudan)</a:t>
            </a:r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692658" y="3430098"/>
            <a:ext cx="3736980" cy="79147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</a:pPr>
            <a:r>
              <a:rPr lang="th"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ข้อดี</a:t>
            </a:r>
            <a:endParaRPr lang="en-US" altLang="ja-JP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5725" indent="-85725" rtl="0">
              <a:spcBef>
                <a:spcPts val="0"/>
              </a:spcBef>
              <a:buNone/>
            </a:pP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- สามารถตัดวัสดุแผ่นหนาได้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z="1050" smtClean="0">
                <a:latin typeface="Tahoma" panose="020B0604030504040204" pitchFamily="34" charset="0"/>
                <a:cs typeface="Tahoma" panose="020B0604030504040204" pitchFamily="34" charset="0"/>
              </a:rPr>
              <a:t>3</a:t>
            </a:fld>
            <a:endParaRPr kumimoji="1" lang="ja-JP" altLang="en-US" sz="105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コンテンツ プレースホルダー 4"/>
          <p:cNvSpPr txBox="1">
            <a:spLocks/>
          </p:cNvSpPr>
          <p:nvPr/>
        </p:nvSpPr>
        <p:spPr>
          <a:xfrm>
            <a:off x="4429638" y="739372"/>
            <a:ext cx="4149720" cy="18903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10000"/>
              </a:lnSpc>
              <a:spcBef>
                <a:spcPts val="0"/>
              </a:spcBef>
            </a:pPr>
            <a:r>
              <a:rPr lang="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ข้อเสีย</a:t>
            </a:r>
            <a:endParaRPr lang="en-US" altLang="ja-JP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อุณหภูมิของแหล่งความร้อนต่ำ</a:t>
            </a:r>
          </a:p>
          <a:p>
            <a:pPr marL="180975" indent="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ใช้เวลาในการให้ความร้อนนานจนกว่าโลหะจะละลาย</a:t>
            </a:r>
          </a:p>
          <a:p>
            <a:pPr marL="180975" indent="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ทำให้ส่วนที่เชื่อมร้อนเกินเฉพาะส่วนได้ยาก</a:t>
            </a:r>
          </a:p>
          <a:p>
            <a:pPr marL="180975" indent="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เกิดแรงเครียด (Strain) สูง</a:t>
            </a:r>
          </a:p>
          <a:p>
            <a:pPr marL="180975" indent="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ขอบเขตที่ได้รับผลของความร้อนกว้าง</a:t>
            </a:r>
          </a:p>
          <a:p>
            <a:pPr marL="180975" indent="0" rtl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ไม่เหมาะสำหรับการเชื่อมโลหะที่แตกต่างกันหรือวัสดุแผ่นหนา</a:t>
            </a:r>
          </a:p>
        </p:txBody>
      </p:sp>
      <p:sp>
        <p:nvSpPr>
          <p:cNvPr id="10" name="コンテンツ プレースホルダー 4"/>
          <p:cNvSpPr txBox="1">
            <a:spLocks/>
          </p:cNvSpPr>
          <p:nvPr/>
        </p:nvSpPr>
        <p:spPr>
          <a:xfrm>
            <a:off x="4429638" y="3430097"/>
            <a:ext cx="4149720" cy="79147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spcBef>
                <a:spcPts val="0"/>
              </a:spcBef>
            </a:pPr>
            <a:r>
              <a:rPr lang="th" sz="1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ข้อเสีย</a:t>
            </a:r>
            <a:endParaRPr lang="en-US" altLang="ja-JP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0" rtl="0">
              <a:spcBef>
                <a:spcPts val="0"/>
              </a:spcBef>
              <a:buNone/>
            </a:pP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สามารถตัดได้เฉพาะวัสดุประเภทเหล็ก ฯลฯ เท่านั้น</a:t>
            </a:r>
            <a:endParaRPr lang="en-US" altLang="ja-JP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7180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th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การตรวจสอบอุปกรณ์ที่ใช้ในการเชื่อมแก๊ส (3) การตรวจสอบอุปกรณ์ปรับแรงดัน (aturyoku chousei ki)</a:t>
            </a:r>
            <a:endParaRPr kumimoji="1" lang="ja-JP" altLang="en-US" sz="18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89868" y="6444477"/>
            <a:ext cx="3701403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th" sz="105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คู่มือหน้า 54, 55 / คู่มือเสริมหน้า 40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0283" y="935391"/>
            <a:ext cx="4765067" cy="5092519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z="1050" smtClean="0">
                <a:latin typeface="Tahoma" panose="020B0604030504040204" pitchFamily="34" charset="0"/>
                <a:cs typeface="Tahoma" panose="020B0604030504040204" pitchFamily="34" charset="0"/>
              </a:rPr>
              <a:t>30</a:t>
            </a:fld>
            <a:endParaRPr kumimoji="1" lang="ja-JP" altLang="en-US" sz="105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935391"/>
            <a:ext cx="3037741" cy="311800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B79C092-A3C7-42EB-8A1F-37767E8A0D61}"/>
              </a:ext>
            </a:extLst>
          </p:cNvPr>
          <p:cNvSpPr txBox="1"/>
          <p:nvPr/>
        </p:nvSpPr>
        <p:spPr>
          <a:xfrm>
            <a:off x="726156" y="1009893"/>
            <a:ext cx="1078080" cy="24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1400" baseline="-250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เครื่องวัดแรงดันฝั่งแรงดันต่ำ</a:t>
            </a:r>
            <a:endParaRPr kumimoji="1" lang="en-US" altLang="ja-JP" sz="1400" baseline="-25000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8CF3A6D-180F-4DA2-A9E2-7B2DCA5D66A4}"/>
              </a:ext>
            </a:extLst>
          </p:cNvPr>
          <p:cNvSpPr txBox="1"/>
          <p:nvPr/>
        </p:nvSpPr>
        <p:spPr>
          <a:xfrm>
            <a:off x="2492033" y="1046354"/>
            <a:ext cx="1078080" cy="24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1400" baseline="-250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เครื่องวัดแรงดันฝั่งแรงดันสูง</a:t>
            </a:r>
            <a:endParaRPr kumimoji="1" lang="en-US" altLang="ja-JP" sz="1400" baseline="-25000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4D4C566-6D5D-4121-A152-F8825DEC5857}"/>
              </a:ext>
            </a:extLst>
          </p:cNvPr>
          <p:cNvSpPr txBox="1"/>
          <p:nvPr/>
        </p:nvSpPr>
        <p:spPr>
          <a:xfrm>
            <a:off x="688881" y="2406780"/>
            <a:ext cx="830447" cy="24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1400" baseline="-2500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ข้อต่อขาออก</a:t>
            </a:r>
            <a:endParaRPr kumimoji="1" lang="en-US" altLang="ja-JP" sz="1400" baseline="-25000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D6644DF-2866-4B39-B4B1-BF4390C80DF5}"/>
              </a:ext>
            </a:extLst>
          </p:cNvPr>
          <p:cNvSpPr txBox="1"/>
          <p:nvPr/>
        </p:nvSpPr>
        <p:spPr>
          <a:xfrm>
            <a:off x="2762384" y="2417463"/>
            <a:ext cx="751702" cy="24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1400" baseline="-2500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ข้อต่อขาเข้า</a:t>
            </a:r>
            <a:endParaRPr kumimoji="1" lang="en-US" altLang="ja-JP" sz="1400" baseline="-25000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04B742E-6149-46ED-B886-67BC37F40FD8}"/>
              </a:ext>
            </a:extLst>
          </p:cNvPr>
          <p:cNvSpPr txBox="1"/>
          <p:nvPr/>
        </p:nvSpPr>
        <p:spPr>
          <a:xfrm>
            <a:off x="1265197" y="3481650"/>
            <a:ext cx="775144" cy="24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1400" baseline="-2500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สกรูเกลียวเต็ม</a:t>
            </a:r>
            <a:endParaRPr kumimoji="1" lang="en-US" altLang="ja-JP" sz="1400" baseline="-25000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CD52DF0-47E8-4A3E-AC38-039F69246841}"/>
              </a:ext>
            </a:extLst>
          </p:cNvPr>
          <p:cNvSpPr txBox="1"/>
          <p:nvPr/>
        </p:nvSpPr>
        <p:spPr>
          <a:xfrm>
            <a:off x="2316408" y="3492585"/>
            <a:ext cx="617861" cy="24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1400" baseline="-2500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น็อต</a:t>
            </a:r>
            <a:endParaRPr kumimoji="1" lang="en-US" altLang="ja-JP" sz="1400" baseline="-25000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2D4E6D2-4DAC-4141-9D35-1FA523B5A20B}"/>
              </a:ext>
            </a:extLst>
          </p:cNvPr>
          <p:cNvSpPr txBox="1"/>
          <p:nvPr/>
        </p:nvSpPr>
        <p:spPr>
          <a:xfrm>
            <a:off x="663003" y="3769554"/>
            <a:ext cx="2977510" cy="250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12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ภาพ 1-40: ชื่อแต่ละส่วนของอุปกรณ์ปรับแรงดัน (aturyoku chousei ki)</a:t>
            </a:r>
            <a:endParaRPr kumimoji="1" lang="en-US" altLang="ja-JP" sz="1200" baseline="-2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2E22DE2-8D39-48F9-9675-98D06D1AE213}"/>
              </a:ext>
            </a:extLst>
          </p:cNvPr>
          <p:cNvSpPr txBox="1"/>
          <p:nvPr/>
        </p:nvSpPr>
        <p:spPr>
          <a:xfrm>
            <a:off x="5106405" y="967858"/>
            <a:ext cx="1841122" cy="138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ตาราง 1-19: รายการตรวจสอบ (ตัวอย่าง)</a:t>
            </a:r>
            <a:endParaRPr kumimoji="1" lang="en-US" altLang="ja-JP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62FC091-CF7F-4C9B-9FC7-8A5E35CB4C85}"/>
              </a:ext>
            </a:extLst>
          </p:cNvPr>
          <p:cNvSpPr txBox="1"/>
          <p:nvPr/>
        </p:nvSpPr>
        <p:spPr>
          <a:xfrm>
            <a:off x="3873554" y="1222827"/>
            <a:ext cx="596507" cy="183917"/>
          </a:xfrm>
          <a:prstGeom prst="rect">
            <a:avLst/>
          </a:prstGeom>
          <a:solidFill>
            <a:srgbClr val="DDEBF7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รายการตรวจสอบ</a:t>
            </a:r>
            <a:endParaRPr kumimoji="1" lang="en-US" altLang="ja-JP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4AA2F30-E0DD-40A1-AF1A-2436240FC1C6}"/>
              </a:ext>
            </a:extLst>
          </p:cNvPr>
          <p:cNvSpPr txBox="1"/>
          <p:nvPr/>
        </p:nvSpPr>
        <p:spPr>
          <a:xfrm>
            <a:off x="3850065" y="2128488"/>
            <a:ext cx="539868" cy="18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7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ตรวจสอบสภาพภายนอก</a:t>
            </a:r>
            <a:endParaRPr kumimoji="1" lang="en-US" altLang="ja-JP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E8D86C7-DB20-4D4A-B9CD-EC0E236CFD56}"/>
              </a:ext>
            </a:extLst>
          </p:cNvPr>
          <p:cNvSpPr txBox="1"/>
          <p:nvPr/>
        </p:nvSpPr>
        <p:spPr>
          <a:xfrm>
            <a:off x="3850065" y="3885100"/>
            <a:ext cx="539868" cy="18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7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ตรวจสอบความผนึกของอากาศ</a:t>
            </a:r>
            <a:endParaRPr kumimoji="1" lang="en-US" altLang="ja-JP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7B68323-5112-4493-BAE3-EFA89C5D0908}"/>
              </a:ext>
            </a:extLst>
          </p:cNvPr>
          <p:cNvSpPr txBox="1"/>
          <p:nvPr/>
        </p:nvSpPr>
        <p:spPr>
          <a:xfrm>
            <a:off x="3866504" y="5077070"/>
            <a:ext cx="631990" cy="39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การตรวจสอบยืนยันขอบเขตแรงดันตามสเป็ค</a:t>
            </a:r>
            <a:endParaRPr kumimoji="1" lang="en-US" altLang="ja-JP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A551A265-CE6F-445B-BCE3-BDF8BC9DB854}"/>
              </a:ext>
            </a:extLst>
          </p:cNvPr>
          <p:cNvSpPr txBox="1"/>
          <p:nvPr/>
        </p:nvSpPr>
        <p:spPr>
          <a:xfrm>
            <a:off x="4566536" y="1547794"/>
            <a:ext cx="1302636" cy="139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7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ตัวอุปกรณ์, ตัวครอบ</a:t>
            </a:r>
            <a:endParaRPr kumimoji="1" lang="en-US" altLang="ja-JP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5B4AD55-DBFA-439A-B594-52D3D8E95119}"/>
              </a:ext>
            </a:extLst>
          </p:cNvPr>
          <p:cNvSpPr txBox="1"/>
          <p:nvPr/>
        </p:nvSpPr>
        <p:spPr>
          <a:xfrm>
            <a:off x="4652935" y="1231288"/>
            <a:ext cx="1156637" cy="183917"/>
          </a:xfrm>
          <a:prstGeom prst="rect">
            <a:avLst/>
          </a:prstGeom>
          <a:solidFill>
            <a:srgbClr val="DDEBF7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ส่วนที่ตรวจสอบ</a:t>
            </a:r>
            <a:endParaRPr kumimoji="1" lang="en-US" altLang="ja-JP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208FFF6-761E-48D2-B8FD-28001920FC85}"/>
              </a:ext>
            </a:extLst>
          </p:cNvPr>
          <p:cNvSpPr txBox="1"/>
          <p:nvPr/>
        </p:nvSpPr>
        <p:spPr>
          <a:xfrm>
            <a:off x="6204826" y="1243387"/>
            <a:ext cx="874063" cy="183917"/>
          </a:xfrm>
          <a:prstGeom prst="rect">
            <a:avLst/>
          </a:prstGeom>
          <a:solidFill>
            <a:srgbClr val="DDEBF7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รายละเอียดที่ตรวจสอบ</a:t>
            </a:r>
            <a:endParaRPr kumimoji="1" lang="en-US" altLang="ja-JP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FCE381D-9446-4F98-8F8B-C0987B34F6E6}"/>
              </a:ext>
            </a:extLst>
          </p:cNvPr>
          <p:cNvSpPr txBox="1"/>
          <p:nvPr/>
        </p:nvSpPr>
        <p:spPr>
          <a:xfrm>
            <a:off x="7377820" y="1146285"/>
            <a:ext cx="494726" cy="334246"/>
          </a:xfrm>
          <a:prstGeom prst="rect">
            <a:avLst/>
          </a:prstGeom>
          <a:solidFill>
            <a:srgbClr val="DDEBF7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การตรวจสอบประจำวัน (nichijou tenken)</a:t>
            </a:r>
            <a:endParaRPr kumimoji="1" lang="en-US" altLang="ja-JP" sz="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6F31F94-5B19-49FD-ACEA-2CF58D9D245D}"/>
              </a:ext>
            </a:extLst>
          </p:cNvPr>
          <p:cNvSpPr txBox="1"/>
          <p:nvPr/>
        </p:nvSpPr>
        <p:spPr>
          <a:xfrm>
            <a:off x="7923118" y="1157200"/>
            <a:ext cx="494726" cy="334246"/>
          </a:xfrm>
          <a:prstGeom prst="rect">
            <a:avLst/>
          </a:prstGeom>
          <a:solidFill>
            <a:srgbClr val="DDEBF7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การตรวจสอบประจำทุกเดือน</a:t>
            </a:r>
            <a:endParaRPr kumimoji="1" lang="en-US" altLang="ja-JP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090CAE2-2843-4E1C-8805-F2599A733C82}"/>
              </a:ext>
            </a:extLst>
          </p:cNvPr>
          <p:cNvSpPr txBox="1"/>
          <p:nvPr/>
        </p:nvSpPr>
        <p:spPr>
          <a:xfrm>
            <a:off x="4566536" y="2138965"/>
            <a:ext cx="1302636" cy="32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ส่วนเชื่อมต่อและสกรูระหว่างข้อต่อขาเข้ากับวาล์วถังแก๊ส</a:t>
            </a:r>
            <a:endParaRPr kumimoji="1" lang="en-US" altLang="ja-JP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4991257-5BF8-4561-A8C3-BDC88A739F00}"/>
              </a:ext>
            </a:extLst>
          </p:cNvPr>
          <p:cNvSpPr txBox="1"/>
          <p:nvPr/>
        </p:nvSpPr>
        <p:spPr>
          <a:xfrm>
            <a:off x="4566536" y="2908149"/>
            <a:ext cx="1302636" cy="711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90488" indent="-90488" rtl="0"/>
            <a:r>
              <a:rPr lang="th" sz="7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 ส่วนที่ขันเกลียวข้อต่อขาเข้า</a:t>
            </a:r>
            <a:endParaRPr kumimoji="1" lang="en-US" altLang="ja-JP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0488" indent="-90488" rtl="0"/>
            <a:r>
              <a:rPr lang="th" sz="7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 ส่วนที่ขันเกลียวเครื่องวัดแรงดันแรงดันสูง</a:t>
            </a:r>
            <a:endParaRPr kumimoji="1" lang="en-US" altLang="ja-JP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0488" indent="-90488" rtl="0"/>
            <a:r>
              <a:rPr lang="th" sz="7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(3) ส่วนที่ขันเกลียว Back cap</a:t>
            </a:r>
            <a:endParaRPr kumimoji="1" lang="en-US" altLang="ja-JP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E918D64-AC14-40AA-B144-555B3AB5F9DD}"/>
              </a:ext>
            </a:extLst>
          </p:cNvPr>
          <p:cNvSpPr txBox="1"/>
          <p:nvPr/>
        </p:nvSpPr>
        <p:spPr>
          <a:xfrm>
            <a:off x="4561185" y="2510785"/>
            <a:ext cx="1170926" cy="162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ตัวเคสของเครื่องวัดแรงดัน</a:t>
            </a:r>
            <a:endParaRPr kumimoji="1" lang="en-US" altLang="ja-JP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8801DCF-12A3-4567-82C5-36BC12CB28EB}"/>
              </a:ext>
            </a:extLst>
          </p:cNvPr>
          <p:cNvSpPr txBox="1"/>
          <p:nvPr/>
        </p:nvSpPr>
        <p:spPr>
          <a:xfrm>
            <a:off x="4575161" y="5040582"/>
            <a:ext cx="2700817" cy="314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จ่ายแก๊ส, ควบคุมมือจับสำหรับปรับแรงดัน (aturyoku chousei handoru) และตั้งค่าจนถึงแรงดันสูงสุดได้ตามปกติหรือไม่</a:t>
            </a:r>
            <a:endParaRPr kumimoji="1" lang="en-US" altLang="ja-JP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F57BA31-BB02-49B2-B022-F43800ECED7B}"/>
              </a:ext>
            </a:extLst>
          </p:cNvPr>
          <p:cNvSpPr txBox="1"/>
          <p:nvPr/>
        </p:nvSpPr>
        <p:spPr>
          <a:xfrm>
            <a:off x="4555621" y="4064069"/>
            <a:ext cx="1313551" cy="905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90488" indent="-90488" rtl="0"/>
            <a:r>
              <a:rPr lang="th" sz="7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(4) ส่วนที่ขันเกลียวตัวอุปกรณ์และตัวครอบ</a:t>
            </a:r>
            <a:endParaRPr kumimoji="1" lang="en-US" altLang="ja-JP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0488" indent="-90488" rtl="0"/>
            <a:r>
              <a:rPr lang="th" sz="7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(5) ส่วนที่ขันเกลียวเครื่องวัดแรงดันแรงดันต่ำ</a:t>
            </a:r>
            <a:endParaRPr kumimoji="1" lang="en-US" altLang="ja-JP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0488" indent="-90488" rtl="0"/>
            <a:r>
              <a:rPr lang="th" sz="7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(6) ส่วนที่ขันเกลียวข้อต่อขาออก</a:t>
            </a:r>
            <a:endParaRPr kumimoji="1" lang="en-US" altLang="ja-JP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0488" indent="-90488" rtl="0"/>
            <a:r>
              <a:rPr lang="th" sz="7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(7) ส่วนวาล์วเซฟตี้</a:t>
            </a:r>
            <a:endParaRPr kumimoji="1" lang="en-US" altLang="ja-JP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A3ECC70-4DF0-4D9B-AFF9-BF690602150E}"/>
              </a:ext>
            </a:extLst>
          </p:cNvPr>
          <p:cNvSpPr txBox="1"/>
          <p:nvPr/>
        </p:nvSpPr>
        <p:spPr>
          <a:xfrm>
            <a:off x="4575162" y="3776208"/>
            <a:ext cx="539868" cy="183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ทางออก</a:t>
            </a:r>
            <a:endParaRPr kumimoji="1" lang="en-US" altLang="ja-JP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09897AE-EC0C-41DC-A4F2-0FA5811F9CFF}"/>
              </a:ext>
            </a:extLst>
          </p:cNvPr>
          <p:cNvSpPr txBox="1"/>
          <p:nvPr/>
        </p:nvSpPr>
        <p:spPr>
          <a:xfrm>
            <a:off x="5908085" y="1547079"/>
            <a:ext cx="1406439" cy="162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7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มีรอยร้าวหรือสึกหรอหรือไม่</a:t>
            </a:r>
            <a:endParaRPr kumimoji="1" lang="en-US" altLang="ja-JP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553270A-9F60-453C-B4B4-57A611D16C28}"/>
              </a:ext>
            </a:extLst>
          </p:cNvPr>
          <p:cNvSpPr txBox="1"/>
          <p:nvPr/>
        </p:nvSpPr>
        <p:spPr>
          <a:xfrm>
            <a:off x="5908085" y="1827933"/>
            <a:ext cx="1406439" cy="231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7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มีความเสียหายหรือผิดรูปหรือไม่</a:t>
            </a:r>
            <a:endParaRPr kumimoji="1" lang="en-US" altLang="ja-JP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49B602CB-5745-47F3-AD6E-FB4B6029D4B0}"/>
              </a:ext>
            </a:extLst>
          </p:cNvPr>
          <p:cNvSpPr txBox="1"/>
          <p:nvPr/>
        </p:nvSpPr>
        <p:spPr>
          <a:xfrm>
            <a:off x="5908083" y="2903105"/>
            <a:ext cx="1406439" cy="709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7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จ่ายแก๊สโดยคลายมือจับสำหรับปรับแรงดัน (aturyoku chousei handoru) และตรวจสอบด้วยน้ำสบู่ แล้วพบว่ามีแก๊สรั่วหรือไม่</a:t>
            </a:r>
            <a:endParaRPr kumimoji="1" lang="en-US" altLang="ja-JP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1C4103D-A06B-494F-A414-1E8C2CD5C75D}"/>
              </a:ext>
            </a:extLst>
          </p:cNvPr>
          <p:cNvSpPr txBox="1"/>
          <p:nvPr/>
        </p:nvSpPr>
        <p:spPr>
          <a:xfrm>
            <a:off x="5908085" y="2128187"/>
            <a:ext cx="1406439" cy="32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มีร่องรอยเสียหาย, ผิดรูป, รอยเปื้อนเล็กๆ น้อยๆ ฯลฯ หรือไม่</a:t>
            </a:r>
            <a:endParaRPr kumimoji="1" lang="en-US" altLang="ja-JP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CBFEE00D-4FAD-4F43-A79B-F310AA10ED91}"/>
              </a:ext>
            </a:extLst>
          </p:cNvPr>
          <p:cNvSpPr txBox="1"/>
          <p:nvPr/>
        </p:nvSpPr>
        <p:spPr>
          <a:xfrm>
            <a:off x="5908656" y="3692858"/>
            <a:ext cx="1358697" cy="3072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มีแก๊สรั่ว (ไหลออก) หรือไม่</a:t>
            </a:r>
            <a:endParaRPr kumimoji="1" lang="en-US" altLang="ja-JP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8BFA0B9-CD63-482E-865F-9E1278999573}"/>
              </a:ext>
            </a:extLst>
          </p:cNvPr>
          <p:cNvSpPr txBox="1"/>
          <p:nvPr/>
        </p:nvSpPr>
        <p:spPr>
          <a:xfrm>
            <a:off x="5911495" y="4152048"/>
            <a:ext cx="1358696" cy="791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7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ตั้งค่าแรงดันใช้งานโดยปิดทางออก และตรวจสอบด้วยน้ำสบู่ว่ามีแก๊สรั่วหรือไม่</a:t>
            </a:r>
            <a:endParaRPr kumimoji="1" lang="en-US" altLang="ja-JP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1B13DA4-5578-4CB7-9F3B-A86CDEC400E3}"/>
              </a:ext>
            </a:extLst>
          </p:cNvPr>
          <p:cNvSpPr txBox="1"/>
          <p:nvPr/>
        </p:nvSpPr>
        <p:spPr>
          <a:xfrm>
            <a:off x="3850065" y="5600759"/>
            <a:ext cx="619996" cy="321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7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การตรวจสอบว่าแรงดันลดลง</a:t>
            </a:r>
            <a:endParaRPr kumimoji="1" lang="en-US" altLang="ja-JP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5734ABC-ED43-4FE5-B5F1-E44C8E5363FA}"/>
              </a:ext>
            </a:extLst>
          </p:cNvPr>
          <p:cNvSpPr txBox="1"/>
          <p:nvPr/>
        </p:nvSpPr>
        <p:spPr>
          <a:xfrm>
            <a:off x="4566536" y="1746341"/>
            <a:ext cx="1302636" cy="328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ข้อต่อขาเข้า, ข้อต่อขาออก, เครื่องวัดแรงดัน</a:t>
            </a:r>
            <a:endParaRPr kumimoji="1" lang="en-US" altLang="ja-JP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795EFF2D-2715-4189-ABD9-5E4DD9514886}"/>
              </a:ext>
            </a:extLst>
          </p:cNvPr>
          <p:cNvSpPr txBox="1"/>
          <p:nvPr/>
        </p:nvSpPr>
        <p:spPr>
          <a:xfrm>
            <a:off x="4566536" y="2708662"/>
            <a:ext cx="1170926" cy="162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ตำแหน่งเข็มชี้</a:t>
            </a:r>
            <a:endParaRPr kumimoji="1" lang="en-US" altLang="ja-JP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6A16910-B74B-41A8-8E0B-84727D7D26EE}"/>
              </a:ext>
            </a:extLst>
          </p:cNvPr>
          <p:cNvSpPr txBox="1"/>
          <p:nvPr/>
        </p:nvSpPr>
        <p:spPr>
          <a:xfrm>
            <a:off x="4566536" y="5383878"/>
            <a:ext cx="2185162" cy="170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7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มีแก๊สรั่วจากช่องทางออกของวาล์วเซฟตี้หรือไม่</a:t>
            </a:r>
            <a:endParaRPr kumimoji="1" lang="en-US" altLang="ja-JP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481A9B3-A2A1-41DA-9E6E-0824236C0E63}"/>
              </a:ext>
            </a:extLst>
          </p:cNvPr>
          <p:cNvSpPr txBox="1"/>
          <p:nvPr/>
        </p:nvSpPr>
        <p:spPr>
          <a:xfrm>
            <a:off x="4566536" y="5606945"/>
            <a:ext cx="2747988" cy="323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เครื่องวัดแรงดันแรงดันสูงลดลง เวลาจ่ายแก๊สในสภาพใช้งานหรือไม่</a:t>
            </a:r>
            <a:endParaRPr kumimoji="1" lang="en-US" altLang="ja-JP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A81D47C3-002D-4F5A-B154-70F6B3A39B11}"/>
              </a:ext>
            </a:extLst>
          </p:cNvPr>
          <p:cNvSpPr txBox="1"/>
          <p:nvPr/>
        </p:nvSpPr>
        <p:spPr>
          <a:xfrm>
            <a:off x="5908085" y="2521578"/>
            <a:ext cx="927229" cy="144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7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ผิดรูปหรือไม่</a:t>
            </a:r>
            <a:endParaRPr kumimoji="1" lang="en-US" altLang="ja-JP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9CE9524C-914D-49CE-90FD-BD03DD77FF27}"/>
              </a:ext>
            </a:extLst>
          </p:cNvPr>
          <p:cNvSpPr txBox="1"/>
          <p:nvPr/>
        </p:nvSpPr>
        <p:spPr>
          <a:xfrm>
            <a:off x="5908084" y="2726378"/>
            <a:ext cx="1406439" cy="129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7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กลับไปอยู่ที่จุดศูนย์หรือไม่</a:t>
            </a:r>
            <a:endParaRPr kumimoji="1" lang="en-US" altLang="ja-JP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2403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 rtlCol="0">
            <a:noAutofit/>
          </a:bodyPr>
          <a:lstStyle/>
          <a:p>
            <a:pPr rtl="0"/>
            <a:r>
              <a:rPr lang="th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บทที่ 2 ความรู้พื้นฐานเกี่ยวกับแก๊สติดไฟ / ออกซิเจน (sanso)</a:t>
            </a:r>
            <a:endParaRPr kumimoji="1" lang="ja-JP" altLang="en-US" sz="2400" dirty="0"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z="1050" smtClean="0">
                <a:latin typeface="Tahoma" panose="020B0604030504040204" pitchFamily="34" charset="0"/>
                <a:cs typeface="Tahoma" panose="020B0604030504040204" pitchFamily="34" charset="0"/>
              </a:rPr>
              <a:t>31</a:t>
            </a:fld>
            <a:endParaRPr kumimoji="1" lang="ja-JP" altLang="en-US" sz="105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473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อันตรายของออกซิเจน (sanso)</a:t>
            </a:r>
            <a:endParaRPr kumimoji="1" lang="ja-JP" altLang="en-US" sz="18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58165" y="6456715"/>
            <a:ext cx="3384056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คู่มือหน้า 57 / คู่มือเสริมหน้า 42</a:t>
            </a:r>
          </a:p>
        </p:txBody>
      </p:sp>
      <p:sp>
        <p:nvSpPr>
          <p:cNvPr id="5" name="コンテンツ プレースホルダー 4"/>
          <p:cNvSpPr txBox="1">
            <a:spLocks/>
          </p:cNvSpPr>
          <p:nvPr/>
        </p:nvSpPr>
        <p:spPr>
          <a:xfrm>
            <a:off x="628650" y="992921"/>
            <a:ext cx="7886700" cy="129307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- ออกซิเจน (sanso) ที่มีความเข้มข้นสูงเป็นอันตรายอย่างยิ่ง พร้อมๆ กับเป็นสารที่สร้างความเสียหายต่อร่างกายมนุษย์</a:t>
            </a:r>
            <a:endParaRPr lang="en-US" altLang="ja-JP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- ความเข้มข้นต่ำมีผลเสียอย่างร้ายแรงต่อสุขภาพร่างกายมนุษย์</a:t>
            </a:r>
            <a:endParaRPr lang="en-US" altLang="ja-JP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- อุณหภูมิการเผาไหม้ในออกซิเจน (sanso) จะสูงกว่าการเผาไหม้ในอากาศ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431656"/>
            <a:ext cx="6044040" cy="1698240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z="1050" smtClean="0">
                <a:latin typeface="Tahoma" panose="020B0604030504040204" pitchFamily="34" charset="0"/>
                <a:cs typeface="Tahoma" panose="020B0604030504040204" pitchFamily="34" charset="0"/>
              </a:rPr>
              <a:t>32</a:t>
            </a:fld>
            <a:endParaRPr kumimoji="1" lang="ja-JP" altLang="en-US" sz="105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B35A58-695A-463F-A881-2450FA33159D}"/>
              </a:ext>
            </a:extLst>
          </p:cNvPr>
          <p:cNvSpPr txBox="1"/>
          <p:nvPr/>
        </p:nvSpPr>
        <p:spPr>
          <a:xfrm>
            <a:off x="2114118" y="2462868"/>
            <a:ext cx="2378137" cy="2598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ตาราง 2-1: อุณหภูมิจุดระเบิดของสาร</a:t>
            </a:r>
            <a:endParaRPr kumimoji="1" lang="en-US" altLang="ja-JP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7373AEA-9A4B-437D-8A34-047BA9D5580C}"/>
              </a:ext>
            </a:extLst>
          </p:cNvPr>
          <p:cNvSpPr txBox="1"/>
          <p:nvPr/>
        </p:nvSpPr>
        <p:spPr>
          <a:xfrm>
            <a:off x="764311" y="3177030"/>
            <a:ext cx="851837" cy="251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ในอากาศ</a:t>
            </a:r>
            <a:endParaRPr kumimoji="1" lang="en-US" altLang="ja-JP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E3CA668-F37E-4822-90EC-F62461D4C2C2}"/>
              </a:ext>
            </a:extLst>
          </p:cNvPr>
          <p:cNvSpPr txBox="1"/>
          <p:nvPr/>
        </p:nvSpPr>
        <p:spPr>
          <a:xfrm>
            <a:off x="764312" y="3468474"/>
            <a:ext cx="905000" cy="268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ในออกซิเจน (sanso)</a:t>
            </a:r>
            <a:endParaRPr kumimoji="1" lang="en-US" altLang="ja-JP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EA4A3C6-36F5-468E-AA5F-ADB2F4BF5256}"/>
              </a:ext>
            </a:extLst>
          </p:cNvPr>
          <p:cNvSpPr txBox="1"/>
          <p:nvPr/>
        </p:nvSpPr>
        <p:spPr>
          <a:xfrm>
            <a:off x="1745748" y="2822088"/>
            <a:ext cx="907075" cy="250721"/>
          </a:xfrm>
          <a:prstGeom prst="rect">
            <a:avLst/>
          </a:prstGeom>
          <a:solidFill>
            <a:srgbClr val="DDEBF7"/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 rtl="0"/>
            <a:r>
              <a:rPr lang="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น้ำมันเบนซิน</a:t>
            </a:r>
            <a:endParaRPr kumimoji="1" lang="en-US" altLang="ja-JP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92F3E0F-EB49-414C-8214-6C90F0B904C7}"/>
              </a:ext>
            </a:extLst>
          </p:cNvPr>
          <p:cNvSpPr txBox="1"/>
          <p:nvPr/>
        </p:nvSpPr>
        <p:spPr>
          <a:xfrm>
            <a:off x="2904065" y="2813001"/>
            <a:ext cx="586300" cy="259808"/>
          </a:xfrm>
          <a:prstGeom prst="rect">
            <a:avLst/>
          </a:prstGeom>
          <a:solidFill>
            <a:srgbClr val="DDEBF7"/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 rtl="0"/>
            <a:r>
              <a:rPr lang="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น้ำมันก๊าด</a:t>
            </a:r>
            <a:endParaRPr kumimoji="1" lang="en-US" altLang="ja-JP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B588BAE-89CD-4857-9A9A-9CCB84BF7C48}"/>
              </a:ext>
            </a:extLst>
          </p:cNvPr>
          <p:cNvSpPr txBox="1"/>
          <p:nvPr/>
        </p:nvSpPr>
        <p:spPr>
          <a:xfrm>
            <a:off x="3903119" y="2809125"/>
            <a:ext cx="482599" cy="259808"/>
          </a:xfrm>
          <a:prstGeom prst="rect">
            <a:avLst/>
          </a:prstGeom>
          <a:solidFill>
            <a:srgbClr val="DDEBF7"/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 rtl="0"/>
            <a:r>
              <a:rPr lang="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น้ำมันเตา</a:t>
            </a:r>
            <a:endParaRPr kumimoji="1" lang="en-US" altLang="ja-JP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872CCF9-A6E6-43B1-BD04-BAADE413FB80}"/>
              </a:ext>
            </a:extLst>
          </p:cNvPr>
          <p:cNvSpPr txBox="1"/>
          <p:nvPr/>
        </p:nvSpPr>
        <p:spPr>
          <a:xfrm>
            <a:off x="4825728" y="2809125"/>
            <a:ext cx="482599" cy="259808"/>
          </a:xfrm>
          <a:prstGeom prst="rect">
            <a:avLst/>
          </a:prstGeom>
          <a:solidFill>
            <a:srgbClr val="DDEBF7"/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 rtl="0"/>
            <a:r>
              <a:rPr lang="th"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ขี้เลื่อย</a:t>
            </a:r>
            <a:endParaRPr kumimoji="1" lang="en-US" altLang="ja-JP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C608FC8-24BD-4C34-AD49-AEEC967B4DBE}"/>
              </a:ext>
            </a:extLst>
          </p:cNvPr>
          <p:cNvSpPr txBox="1"/>
          <p:nvPr/>
        </p:nvSpPr>
        <p:spPr>
          <a:xfrm>
            <a:off x="5741729" y="2809125"/>
            <a:ext cx="637483" cy="259808"/>
          </a:xfrm>
          <a:prstGeom prst="rect">
            <a:avLst/>
          </a:prstGeom>
          <a:solidFill>
            <a:srgbClr val="DDEBF7"/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 rtl="0"/>
            <a:r>
              <a:rPr lang="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ไฮโดรเจน</a:t>
            </a:r>
            <a:endParaRPr kumimoji="1" lang="en-US" altLang="ja-JP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F2E9C8D-13DC-4CEE-B565-F122D668D485}"/>
              </a:ext>
            </a:extLst>
          </p:cNvPr>
          <p:cNvSpPr txBox="1"/>
          <p:nvPr/>
        </p:nvSpPr>
        <p:spPr>
          <a:xfrm>
            <a:off x="1190228" y="3880238"/>
            <a:ext cx="4907543" cy="18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r" rtl="0"/>
            <a:r>
              <a:rPr lang="th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เอกสารที่มา: </a:t>
            </a:r>
            <a:r>
              <a:rPr lang="th" sz="8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Kougaku Komamiya "อันตรายของออกซิเจน (sanso) และมาตรการป้องกันความเสียหาย" (ในความครอบครองของสถาบันวิจัยความปลอดภัยอุตสาหกรรม, ค.ศ.1961)</a:t>
            </a:r>
            <a:endParaRPr kumimoji="1" lang="en-US" altLang="ja-JP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5647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th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แก๊สติดไฟ (1) 3 องค์ประกอบของการเผาไหม้</a:t>
            </a:r>
            <a:endParaRPr kumimoji="1" lang="ja-JP" altLang="en-US" sz="18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28918" y="6445765"/>
            <a:ext cx="334045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th" sz="105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คู่มือหน้า 60 / คู่มือเสริมหน้า 44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0" y="1020298"/>
            <a:ext cx="7886700" cy="180503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4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[3 องค์ประกอบของการเผาไหม้]</a:t>
            </a: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4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สิ่งที่เผาไหม้ได้</a:t>
            </a:r>
            <a:endParaRPr lang="en-US" altLang="ja-JP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4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ออกซิเจน (sanso)</a:t>
            </a:r>
            <a:endParaRPr lang="en-US" altLang="ja-JP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4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แหล่งจุดระเบิด</a:t>
            </a:r>
            <a:endParaRPr lang="en-US" altLang="ja-JP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endParaRPr lang="ja-JP" altLang="en-US" sz="14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4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หากไม่มีหนึ่งใน 3 องค์ประกอบของการเผาไหม้ โดยหลักการแล้วจะไม่มีการระเบิดเกิดขึ้น</a:t>
            </a:r>
            <a:endParaRPr lang="en-US" altLang="ja-JP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z="1050" smtClean="0">
                <a:latin typeface="Tahoma" panose="020B0604030504040204" pitchFamily="34" charset="0"/>
                <a:cs typeface="Tahoma" panose="020B0604030504040204" pitchFamily="34" charset="0"/>
              </a:rPr>
              <a:t>33</a:t>
            </a:fld>
            <a:endParaRPr kumimoji="1" lang="ja-JP" altLang="en-US" sz="105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582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แก๊สติดไฟ (2) ความเข้มข้นขั้นต่ำที่เกิดการระเบิด (bakuhatu kagen kai) และความเข้มข้นสูงสุดที่เกิดการระเบิด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28918" y="6445765"/>
            <a:ext cx="334045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คู่มือหน้า 60 / คู่มือเสริมหน้า 44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0" y="1020298"/>
            <a:ext cx="7886700" cy="13779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[ความเข้มข้นขั้นต่ำที่เกิดการระเบิด (bakuhatu kagen kai) และความเข้มข้นสูงสุดที่เกิดการระเบิด]</a:t>
            </a: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h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หากแก๊สติดไฟรั่วไหลไปในอากาศ แก๊สนั้นจะไม่ระเบิดหากไม่อยู่ในช่วงความเข้มข้นระดับหนึ่ง ซึ่งจะเรียกช่วงความเข้มข้นนี้ว่า ช่วงของการเผาไหม้ (การระเบิด) ฯลฯ กล่าวได้ว่าแก๊สที่มีค่าความเข้นข้นขั้นต่ำยิ่งน้อยจะยิ่งอันตรายกว่า เพราะสามารถถึงช่วงการระเบิดด้วยปริมาณเพียงเล็กน้อยหากรั่วไหลออกมา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lang="ja-JP" altLang="en-US" sz="1050" smtClean="0">
                <a:solidFill>
                  <a:prstClr val="black">
                    <a:tint val="75000"/>
                  </a:prstClr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/>
              <a:t>34</a:t>
            </a:fld>
            <a:endParaRPr lang="ja-JP" altLang="en-US" sz="1050">
              <a:solidFill>
                <a:prstClr val="black">
                  <a:tint val="75000"/>
                </a:prstClr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8731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th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ภาพรวมของแก๊สติดไฟ (3) ความเร็วในการเผาไหม้</a:t>
            </a:r>
            <a:endParaRPr kumimoji="1" lang="ja-JP" altLang="en-US" sz="18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34394" y="6444477"/>
            <a:ext cx="334045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คู่มือหน้า 62 / คู่มือเสริมหน้า 45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z="1050" smtClean="0">
                <a:latin typeface="Tahoma" panose="020B0604030504040204" pitchFamily="34" charset="0"/>
                <a:cs typeface="Tahoma" panose="020B0604030504040204" pitchFamily="34" charset="0"/>
              </a:rPr>
              <a:t>35</a:t>
            </a:fld>
            <a:endParaRPr kumimoji="1" lang="ja-JP" altLang="en-US" sz="105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920520"/>
            <a:ext cx="4158848" cy="5362575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686051" y="6181396"/>
            <a:ext cx="2271699" cy="43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th" sz="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(อนุเคราะห์โดย KOIKE SANSO KOGYO CO. LTD)</a:t>
            </a:r>
            <a:endParaRPr kumimoji="1" lang="ja-JP" altLang="en-US" sz="7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5653213-1908-4B35-8BC2-E59D4BD94B49}"/>
              </a:ext>
            </a:extLst>
          </p:cNvPr>
          <p:cNvSpPr txBox="1"/>
          <p:nvPr/>
        </p:nvSpPr>
        <p:spPr>
          <a:xfrm>
            <a:off x="845509" y="6075976"/>
            <a:ext cx="2146042" cy="174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ภาพ 2-1: การเกิดผิวเปลวไฟ (เปลวไฟส่วนโคนสีขาว)</a:t>
            </a:r>
            <a:endParaRPr kumimoji="1" lang="en-US" altLang="ja-JP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695646D-B383-4078-A237-E42C45AD54BF}"/>
              </a:ext>
            </a:extLst>
          </p:cNvPr>
          <p:cNvSpPr txBox="1"/>
          <p:nvPr/>
        </p:nvSpPr>
        <p:spPr>
          <a:xfrm>
            <a:off x="807096" y="1090326"/>
            <a:ext cx="1327502" cy="183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800" b="0" i="0" u="none" strike="noStrike" cap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ความเร็วในการเผาไหม้</a:t>
            </a:r>
            <a:r>
              <a:rPr lang="th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ของแก๊ส</a:t>
            </a:r>
            <a:endParaRPr kumimoji="1" lang="en-US" altLang="ja-JP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202591D-0923-4F61-AD06-6AE5334576C3}"/>
              </a:ext>
            </a:extLst>
          </p:cNvPr>
          <p:cNvSpPr txBox="1"/>
          <p:nvPr/>
        </p:nvSpPr>
        <p:spPr>
          <a:xfrm>
            <a:off x="845509" y="3544187"/>
            <a:ext cx="1217035" cy="150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700" b="0" i="0" u="none" strike="noStrike" cap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ความเร็วในการเผาไหม้</a:t>
            </a:r>
            <a:r>
              <a:rPr lang="th" sz="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ของแก๊ส</a:t>
            </a:r>
            <a:endParaRPr kumimoji="1" lang="en-US" altLang="ja-JP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BB28FEB-DBA8-4A7E-A1D2-873CC7A2B65C}"/>
              </a:ext>
            </a:extLst>
          </p:cNvPr>
          <p:cNvSpPr txBox="1"/>
          <p:nvPr/>
        </p:nvSpPr>
        <p:spPr>
          <a:xfrm>
            <a:off x="2134596" y="3553333"/>
            <a:ext cx="1217035" cy="185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700" b="0" i="0" u="none" strike="noStrike" cap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ความเร็วในการเผาไหม้</a:t>
            </a:r>
            <a:r>
              <a:rPr lang="th" sz="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ของแก๊ส</a:t>
            </a:r>
            <a:endParaRPr kumimoji="1" lang="en-US" altLang="ja-JP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89A2714-962A-4559-A277-ED2535360752}"/>
              </a:ext>
            </a:extLst>
          </p:cNvPr>
          <p:cNvSpPr txBox="1"/>
          <p:nvPr/>
        </p:nvSpPr>
        <p:spPr>
          <a:xfrm>
            <a:off x="3868953" y="3865599"/>
            <a:ext cx="770741" cy="144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700" b="0" i="0" u="none" strike="noStrike" cap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ความเร็วในการเผาไหม้</a:t>
            </a:r>
            <a:r>
              <a:rPr lang="th" sz="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ของแก๊ส</a:t>
            </a:r>
            <a:endParaRPr kumimoji="1" lang="en-US" altLang="ja-JP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0D2D623-704A-4160-99D5-57CFBAFD3287}"/>
              </a:ext>
            </a:extLst>
          </p:cNvPr>
          <p:cNvSpPr txBox="1"/>
          <p:nvPr/>
        </p:nvSpPr>
        <p:spPr>
          <a:xfrm>
            <a:off x="1613349" y="1654013"/>
            <a:ext cx="735302" cy="295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เปลวไฟส่วนโคนสีขาว (จุดสีขาว)</a:t>
            </a:r>
            <a:endParaRPr kumimoji="1" lang="en-US" altLang="ja-JP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61072F0-E242-440A-84B2-32709751843D}"/>
              </a:ext>
            </a:extLst>
          </p:cNvPr>
          <p:cNvSpPr txBox="1"/>
          <p:nvPr/>
        </p:nvSpPr>
        <p:spPr>
          <a:xfrm>
            <a:off x="753564" y="3324195"/>
            <a:ext cx="1412930" cy="183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800" b="0" i="0" u="none" strike="noStrike" cap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ความเร็วในการพุ่งออก</a:t>
            </a:r>
            <a:r>
              <a:rPr lang="th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ของแก๊ส</a:t>
            </a:r>
            <a:endParaRPr kumimoji="1" lang="en-US" altLang="ja-JP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2C89C9F-5EAE-4783-AF17-F838D8C7DBED}"/>
              </a:ext>
            </a:extLst>
          </p:cNvPr>
          <p:cNvSpPr txBox="1"/>
          <p:nvPr/>
        </p:nvSpPr>
        <p:spPr>
          <a:xfrm>
            <a:off x="1524773" y="4118279"/>
            <a:ext cx="918667" cy="183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เปลวไฟส่วนโคนสีขาว (จุดสีขาว)</a:t>
            </a:r>
            <a:endParaRPr kumimoji="1" lang="en-US" altLang="ja-JP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B09DB31-736D-41A5-9199-FEC2E64AB79C}"/>
              </a:ext>
            </a:extLst>
          </p:cNvPr>
          <p:cNvSpPr txBox="1"/>
          <p:nvPr/>
        </p:nvSpPr>
        <p:spPr>
          <a:xfrm>
            <a:off x="1923710" y="4436227"/>
            <a:ext cx="735302" cy="183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บริเวณที่ไม่ตอบสนอง (Dead band)</a:t>
            </a:r>
            <a:endParaRPr kumimoji="1" lang="en-US" altLang="ja-JP" sz="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7C0D2A5-42A5-4711-A00C-7C130F59AD31}"/>
              </a:ext>
            </a:extLst>
          </p:cNvPr>
          <p:cNvSpPr txBox="1"/>
          <p:nvPr/>
        </p:nvSpPr>
        <p:spPr>
          <a:xfrm>
            <a:off x="694954" y="5559468"/>
            <a:ext cx="1327501" cy="301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800" b="0" i="0" u="none" strike="noStrike" cap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ความเร็วในการพุ่งออก</a:t>
            </a:r>
            <a:endParaRPr lang="en-US" sz="800" b="0" i="0" u="none" strike="noStrike" cap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algn="ctr" rtl="0"/>
            <a:r>
              <a:rPr lang="th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ของแก๊ส</a:t>
            </a:r>
            <a:endParaRPr kumimoji="1" lang="en-US" altLang="ja-JP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8CE25D6-FD63-48CF-B2A3-C14CCA7F9389}"/>
              </a:ext>
            </a:extLst>
          </p:cNvPr>
          <p:cNvSpPr txBox="1"/>
          <p:nvPr/>
        </p:nvSpPr>
        <p:spPr>
          <a:xfrm>
            <a:off x="2124940" y="5570713"/>
            <a:ext cx="1412752" cy="290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800" b="0" i="0" u="none" strike="noStrike" cap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ความเร็วในการพุ่งออก</a:t>
            </a:r>
            <a:endParaRPr lang="en-US" sz="800" b="0" i="0" u="none" strike="noStrike" cap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algn="ctr" rtl="0"/>
            <a:r>
              <a:rPr lang="th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ของแก๊ส</a:t>
            </a:r>
            <a:endParaRPr kumimoji="1" lang="en-US" altLang="ja-JP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CA67F0C-87CD-4D74-9438-A4A74D85996A}"/>
              </a:ext>
            </a:extLst>
          </p:cNvPr>
          <p:cNvSpPr txBox="1"/>
          <p:nvPr/>
        </p:nvSpPr>
        <p:spPr>
          <a:xfrm>
            <a:off x="3726611" y="5586691"/>
            <a:ext cx="1039586" cy="266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800" b="0" i="0" u="none" strike="noStrike" cap="none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ความเร็วในการพุ่งออก</a:t>
            </a:r>
            <a:endParaRPr lang="en-US" sz="800" b="0" i="0" u="none" strike="noStrike" cap="none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  <a:p>
            <a:pPr algn="ctr" rtl="0"/>
            <a:r>
              <a:rPr lang="th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ของแก๊ส</a:t>
            </a:r>
            <a:endParaRPr kumimoji="1" lang="en-US" altLang="ja-JP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B9CDECF-A552-4217-94A7-A69EDAA7E5C4}"/>
              </a:ext>
            </a:extLst>
          </p:cNvPr>
          <p:cNvSpPr txBox="1"/>
          <p:nvPr/>
        </p:nvSpPr>
        <p:spPr>
          <a:xfrm>
            <a:off x="967465" y="5851686"/>
            <a:ext cx="735302" cy="101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[มาตรฐาน]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42A01AB-B335-4281-95EB-6CCD188FBC76}"/>
              </a:ext>
            </a:extLst>
          </p:cNvPr>
          <p:cNvSpPr txBox="1"/>
          <p:nvPr/>
        </p:nvSpPr>
        <p:spPr>
          <a:xfrm>
            <a:off x="2443440" y="5851703"/>
            <a:ext cx="735302" cy="101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ไหลออก</a:t>
            </a:r>
            <a:endParaRPr kumimoji="1" lang="en-US" altLang="ja-JP" sz="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7B4A9F3-3FAA-49BC-8CB1-BDDF50544DAB}"/>
              </a:ext>
            </a:extLst>
          </p:cNvPr>
          <p:cNvSpPr txBox="1"/>
          <p:nvPr/>
        </p:nvSpPr>
        <p:spPr>
          <a:xfrm>
            <a:off x="3887006" y="5852882"/>
            <a:ext cx="735302" cy="101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ไฟย้อนกลับ</a:t>
            </a:r>
            <a:endParaRPr kumimoji="1" lang="en-US" altLang="ja-JP" sz="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36C3B5A-1F9F-4342-9D2D-0F31DE2A87F5}"/>
              </a:ext>
            </a:extLst>
          </p:cNvPr>
          <p:cNvSpPr txBox="1"/>
          <p:nvPr/>
        </p:nvSpPr>
        <p:spPr>
          <a:xfrm>
            <a:off x="3341216" y="5945732"/>
            <a:ext cx="1298478" cy="101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th" sz="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เอกสารที่มา: KOIKE SANSO KOGYO CO. LTD</a:t>
            </a:r>
            <a:endParaRPr kumimoji="1" lang="en-US" altLang="ja-JP" sz="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2026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th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ภาพรวมของแก๊สติดไฟ (4) พลังงานขั้นต่ำในการจุดไฟและแหล่งจุดระเบิด</a:t>
            </a:r>
            <a:endParaRPr kumimoji="1" lang="ja-JP" altLang="en-US" sz="18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87724" y="6462191"/>
            <a:ext cx="334045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th" sz="105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คู่มือหน้า 63 / คู่มือเสริมหน้า 46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0" y="1020298"/>
            <a:ext cx="7886700" cy="20076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[พลังงานขั้นต่ำในการจุดไฟ]</a:t>
            </a: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เมื่อความเข้มข้นของแก๊สติดไฟถึงขั้นต่ำที่เกิดการระเบิด แก๊สนั้นจะระเบิดหากมีพลังงานจำนวนหนึ่ง</a:t>
            </a:r>
            <a:endParaRPr lang="en-US" altLang="ja-JP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[แหล่งจุดระเบิด]</a:t>
            </a: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พลังงานของไฟฟ้าสถิตในร่างกายมนุษย์ก็สามารถทำให้เกิดแก๊สระเบิดได้ ขึ้นอยู่กับสถานะของแก๊สติดไฟนั้นๆ</a:t>
            </a: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นอกจากนี้ ภายในสถานที่ทำงานยังมีแหล่งจุดระเบิดจำนวนมาก เช่น มอเตอร์ไฟฟ้า, ไฟของสายล่อไฟอุปกรณ์แก๊ส, วัตถุที่มีอุณหภูมิสูง, ความร้อนจากการเสียดทาน และประกายไฟจากการกระแทก ฯลฯ</a:t>
            </a:r>
            <a:endParaRPr lang="en-US" altLang="ja-JP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จำเป็นต้องป้องกันแก๊สติดไฟรั่วไหล เพื่อป้องกันอุบัติเหตุระเบิดในงานเชื่อม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z="1050" smtClean="0">
                <a:latin typeface="Tahoma" panose="020B0604030504040204" pitchFamily="34" charset="0"/>
                <a:cs typeface="Tahoma" panose="020B0604030504040204" pitchFamily="34" charset="0"/>
              </a:rPr>
              <a:t>36</a:t>
            </a:fld>
            <a:endParaRPr kumimoji="1" lang="ja-JP" altLang="en-US" sz="105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4970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82139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th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แก๊สติดไฟที่ใช้ในการเชื่อม ฯลฯ (1) คุณสมบัติทางกายภาพ ฯลฯ</a:t>
            </a:r>
            <a:endParaRPr kumimoji="1" lang="ja-JP" altLang="en-US" sz="18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41311" y="6507343"/>
            <a:ext cx="3340451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คู่มือหน้า 65 / คู่มือเสริมหน้า 47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928404"/>
            <a:ext cx="4900883" cy="5503443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z="1000" smtClean="0">
                <a:latin typeface="Tahoma" panose="020B0604030504040204" pitchFamily="34" charset="0"/>
                <a:cs typeface="Tahoma" panose="020B0604030504040204" pitchFamily="34" charset="0"/>
              </a:rPr>
              <a:t>37</a:t>
            </a:fld>
            <a:endParaRPr kumimoji="1" lang="ja-JP" altLang="en-US" sz="1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34C721A-E5C9-4302-89C4-99F4E2B13E0C}"/>
              </a:ext>
            </a:extLst>
          </p:cNvPr>
          <p:cNvSpPr txBox="1"/>
          <p:nvPr/>
        </p:nvSpPr>
        <p:spPr>
          <a:xfrm>
            <a:off x="1429898" y="949519"/>
            <a:ext cx="3142102" cy="172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ตาราง 2-6: คุณสมบัติทางกายภาพของแก๊สที่ใช้ในการเชื่อม ฯลฯ</a:t>
            </a:r>
            <a:endParaRPr kumimoji="1" lang="en-US" altLang="ja-JP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7B49C53-D407-405E-A954-6CD1DBE5544E}"/>
              </a:ext>
            </a:extLst>
          </p:cNvPr>
          <p:cNvSpPr txBox="1"/>
          <p:nvPr/>
        </p:nvSpPr>
        <p:spPr>
          <a:xfrm>
            <a:off x="748398" y="1399191"/>
            <a:ext cx="1021900" cy="172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สีและกลิ่น</a:t>
            </a:r>
            <a:endParaRPr kumimoji="1" lang="en-US" altLang="ja-JP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EBC32D6-8121-4934-83EE-709A91782FFC}"/>
              </a:ext>
            </a:extLst>
          </p:cNvPr>
          <p:cNvSpPr txBox="1"/>
          <p:nvPr/>
        </p:nvSpPr>
        <p:spPr>
          <a:xfrm>
            <a:off x="770629" y="3829285"/>
            <a:ext cx="1092238" cy="172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สูตรเคมี</a:t>
            </a:r>
            <a:endParaRPr kumimoji="1" lang="en-US" altLang="ja-JP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7CC92BD-FFE9-44A3-A99D-0248E78C9767}"/>
              </a:ext>
            </a:extLst>
          </p:cNvPr>
          <p:cNvSpPr txBox="1"/>
          <p:nvPr/>
        </p:nvSpPr>
        <p:spPr>
          <a:xfrm>
            <a:off x="770629" y="4482373"/>
            <a:ext cx="1092238" cy="172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อุณหภูมิขั้นต่ำในการจุดระเบิด</a:t>
            </a:r>
            <a:endParaRPr kumimoji="1" lang="en-US" altLang="ja-JP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8CF4375-AF55-45DC-860F-1779783D89BB}"/>
              </a:ext>
            </a:extLst>
          </p:cNvPr>
          <p:cNvSpPr txBox="1"/>
          <p:nvPr/>
        </p:nvSpPr>
        <p:spPr>
          <a:xfrm>
            <a:off x="777249" y="4031577"/>
            <a:ext cx="1092238" cy="172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ความถ่วงจำเพาะของแก๊ส (หมายเหตุ 2)</a:t>
            </a:r>
            <a:endParaRPr kumimoji="1" lang="en-US" altLang="ja-JP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C51DCB5-C536-4D93-9428-D65605C7AB7A}"/>
              </a:ext>
            </a:extLst>
          </p:cNvPr>
          <p:cNvSpPr txBox="1"/>
          <p:nvPr/>
        </p:nvSpPr>
        <p:spPr>
          <a:xfrm>
            <a:off x="770629" y="4274229"/>
            <a:ext cx="1092238" cy="172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จุดเดือด</a:t>
            </a:r>
            <a:endParaRPr kumimoji="1" lang="en-US" altLang="ja-JP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3F8F138-AA64-4BFF-A07D-78D2103DE0C5}"/>
              </a:ext>
            </a:extLst>
          </p:cNvPr>
          <p:cNvSpPr txBox="1"/>
          <p:nvPr/>
        </p:nvSpPr>
        <p:spPr>
          <a:xfrm>
            <a:off x="759997" y="4709656"/>
            <a:ext cx="1092238" cy="172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อื่นๆ</a:t>
            </a:r>
            <a:endParaRPr kumimoji="1" lang="en-US" altLang="ja-JP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F5B438A-94F4-4530-91E4-F122982EDA85}"/>
              </a:ext>
            </a:extLst>
          </p:cNvPr>
          <p:cNvSpPr txBox="1"/>
          <p:nvPr/>
        </p:nvSpPr>
        <p:spPr>
          <a:xfrm>
            <a:off x="1928802" y="1182658"/>
            <a:ext cx="1100295" cy="172468"/>
          </a:xfrm>
          <a:prstGeom prst="rect">
            <a:avLst/>
          </a:prstGeom>
          <a:solidFill>
            <a:srgbClr val="DDEBF7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อะเซทิลีน (asechiren)</a:t>
            </a:r>
            <a:endParaRPr kumimoji="1" lang="en-US" altLang="ja-JP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F8C099F-E9C6-460D-9271-98DA164F8CEE}"/>
              </a:ext>
            </a:extLst>
          </p:cNvPr>
          <p:cNvSpPr txBox="1"/>
          <p:nvPr/>
        </p:nvSpPr>
        <p:spPr>
          <a:xfrm>
            <a:off x="1955387" y="1405927"/>
            <a:ext cx="1105319" cy="2139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เป็นแก๊สที่ไม่มีสี / ไม่มีกลิ่น อะเซทิลีน (asechiren) ที่ใช้ในการเชื่อมมีกลิ่นเฉพาะของตัวทำละลายและสิ่งสกปรกที่ใช้ในการละลายและเติมภาชนะ</a:t>
            </a:r>
            <a:endParaRPr kumimoji="1" lang="en-US" altLang="ja-JP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r>
              <a:rPr lang="th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(หมายเหตุ 1)</a:t>
            </a:r>
            <a:endParaRPr kumimoji="1" lang="en-US" altLang="ja-JP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4EE6683-6427-476F-9416-ED38082996D8}"/>
              </a:ext>
            </a:extLst>
          </p:cNvPr>
          <p:cNvSpPr txBox="1"/>
          <p:nvPr/>
        </p:nvSpPr>
        <p:spPr>
          <a:xfrm>
            <a:off x="3118687" y="1395195"/>
            <a:ext cx="1105319" cy="2364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เป็นแก๊สที่ไม่มีสี / ไม่มีกลิ่น กฎหมายรักษาความปลอดภัยจากแก๊สแรงดันสูงกำหนดให้ต้องเติมสารให้กลิ่นลงในโพรเพน (puropan) ที่ใช้ในครัวเรือนทั่วไป แต่ไม่ได้กำหนดให้กับแก๊ส LPG (LPG) สำหรับอุตสาหกรรม</a:t>
            </a:r>
            <a:endParaRPr kumimoji="1" lang="en-US" altLang="ja-JP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91E1569-F1CF-466F-B563-1D1D01706AB3}"/>
              </a:ext>
            </a:extLst>
          </p:cNvPr>
          <p:cNvSpPr txBox="1"/>
          <p:nvPr/>
        </p:nvSpPr>
        <p:spPr>
          <a:xfrm>
            <a:off x="4281987" y="1395195"/>
            <a:ext cx="1105319" cy="2139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เป็นแก๊สที่ไม่มีสี / ไม่มีกลิ่น</a:t>
            </a:r>
            <a:endParaRPr kumimoji="1" lang="en-US" altLang="ja-JP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0F8A5E7-7B7D-4ACC-BAC2-06C9BAF65C19}"/>
              </a:ext>
            </a:extLst>
          </p:cNvPr>
          <p:cNvSpPr txBox="1"/>
          <p:nvPr/>
        </p:nvSpPr>
        <p:spPr>
          <a:xfrm>
            <a:off x="3123711" y="1175041"/>
            <a:ext cx="1100295" cy="172468"/>
          </a:xfrm>
          <a:prstGeom prst="rect">
            <a:avLst/>
          </a:prstGeom>
          <a:solidFill>
            <a:srgbClr val="DDEBF7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โพรเพน (puropan)</a:t>
            </a:r>
            <a:endParaRPr kumimoji="1" lang="en-US" altLang="ja-JP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5C7BE35-A1CF-4DE9-A94B-5836DF946FE3}"/>
              </a:ext>
            </a:extLst>
          </p:cNvPr>
          <p:cNvSpPr txBox="1"/>
          <p:nvPr/>
        </p:nvSpPr>
        <p:spPr>
          <a:xfrm>
            <a:off x="4297247" y="1183978"/>
            <a:ext cx="1100295" cy="172468"/>
          </a:xfrm>
          <a:prstGeom prst="rect">
            <a:avLst/>
          </a:prstGeom>
          <a:solidFill>
            <a:srgbClr val="DDEBF7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ไฮโดรเจน</a:t>
            </a:r>
            <a:endParaRPr kumimoji="1" lang="en-US" altLang="ja-JP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C88C50C-5481-408C-BB6C-A10E800B3E7A}"/>
              </a:ext>
            </a:extLst>
          </p:cNvPr>
          <p:cNvSpPr txBox="1"/>
          <p:nvPr/>
        </p:nvSpPr>
        <p:spPr>
          <a:xfrm>
            <a:off x="1928802" y="4701285"/>
            <a:ext cx="1161738" cy="1009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อุณหภูมิเปลวไฟสูงเมื่อเทียบกับแก๊สติดไฟสำหรับการเชื่อมชนิดอื่นๆ จึงเหมาะสำหรับการเชื่อมแก๊ส</a:t>
            </a:r>
            <a:endParaRPr kumimoji="1" lang="en-US" altLang="ja-JP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37AF105-4E92-4767-8CE1-CB095F59987E}"/>
              </a:ext>
            </a:extLst>
          </p:cNvPr>
          <p:cNvSpPr txBox="1"/>
          <p:nvPr/>
        </p:nvSpPr>
        <p:spPr>
          <a:xfrm>
            <a:off x="753038" y="5809572"/>
            <a:ext cx="4652105" cy="561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357188" indent="-357188" rtl="0"/>
            <a:r>
              <a:rPr lang="th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หมายเหตุ 1: กลิ่นนี้ค่อนข้างแตกต่างจากกลิ่นของแก๊สโพรเพน (puropan) ในครัวเรือน</a:t>
            </a:r>
            <a:endParaRPr kumimoji="1" lang="en-US" altLang="ja-JP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7188" indent="-357188" rtl="0"/>
            <a:r>
              <a:rPr lang="th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2: อัตราส่วนน้ำหนักต่ออากาศ หากน้อยกว่า 1 อาจลอยสูงอยู่ใกล้เพดาน และหากมากกว่า 1 อาจลอยต่ำอยู่ในหลุม ฯลฯ</a:t>
            </a:r>
            <a:endParaRPr kumimoji="1" lang="en-US" altLang="ja-JP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4900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4839869" y="6456715"/>
            <a:ext cx="334045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th" sz="105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คู่มือหน้า 66 / คู่มือเสริมหน้า 48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0" y="967808"/>
            <a:ext cx="7886700" cy="33107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[อันตราย]</a:t>
            </a: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แก๊สอะเซทิลีน (asechiren), แก๊สโพรเพน (puropan) และไฮโดรเจนเป็นแก๊สที่ติดไฟ / ไวไฟสูง หากภาชนะบรรจุแก๊สร้อนอาจเกิดการระเบิดได้ ไฮโดรเจนจุดระเบิดง่ายและมองเห็นเปลวไฟได้ยาก</a:t>
            </a:r>
            <a:endParaRPr lang="en-US" altLang="ja-JP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altLang="ja-JP" sz="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[การสร้างความเสียหาย]</a:t>
            </a: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เมื่อสูดดมแก๊สอะเซทิลีน (asechiren), แก๊สโพรเพน (puropan) หรือไฮโดรเจนอย่างใดก็ตามที่มีความเข้มข้นสูง อาจทำให้ขาดออกซิเจน (sanso ketubou) และเป็นอันตรายอย่างยิ่ง นอกจากนี้ ยังกล่าวกันว่าการสูดดมแก๊สอะเซทิลีน (asechiren) อาจทำให้เกิดอาการปอดบวมน้ำ นอกจากนี้ เมื่อสูดดมแก๊สอะเซทิลีน (asechiren) และแก๊สโพรเพน (puropan) อาจทำให้เกิดอาการง่วงนอน, เวียนศีรษะ, หมดความรู้สึก หรือปวดศีรษะ</a:t>
            </a:r>
            <a:endParaRPr lang="en-US" altLang="ja-JP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[สิ่งที่ควรระวังในกรณีที่เกิดเพลิงไหม้]</a:t>
            </a: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ใช้สารดับเพลิงชนิดผง (hunmatu shouka zai) หรือแก๊สเฉื่อย (N2, Ar, CO2 ฯลฯ) ในการดับเพลิงไหม้ที่เกิดจากแก๊สอะเซทิลีน (asechiren), แก๊สโพรเพน (puropan) หรือไฮโดรเจน กรณีที่เกิดเพลิงไหม้ใหญ่ ให้ใช้การพ่นน้ำหรือระบบสปริงเกอร์ดับเพลิง ห้ามฉีดน้ำตรงๆ</a:t>
            </a:r>
          </a:p>
        </p:txBody>
      </p:sp>
      <p:sp>
        <p:nvSpPr>
          <p:cNvPr id="5" name="タイトル 3"/>
          <p:cNvSpPr txBox="1">
            <a:spLocks/>
          </p:cNvSpPr>
          <p:nvPr/>
        </p:nvSpPr>
        <p:spPr>
          <a:xfrm>
            <a:off x="628650" y="385305"/>
            <a:ext cx="7886700" cy="4821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th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แก๊สติดไฟที่ใช้ในการเชื่อม ฯลฯ (2) อันตรายและการสร้างความเสียหาย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z="1050" smtClean="0">
                <a:latin typeface="Tahoma" panose="020B0604030504040204" pitchFamily="34" charset="0"/>
                <a:cs typeface="Tahoma" panose="020B0604030504040204" pitchFamily="34" charset="0"/>
              </a:rPr>
              <a:t>38</a:t>
            </a:fld>
            <a:endParaRPr kumimoji="1" lang="ja-JP" altLang="en-US" sz="105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753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22560" cy="482139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th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แก๊สแรงดันสูง (1) ประเภทของแก๊สแรงดันสูง</a:t>
            </a:r>
            <a:endParaRPr kumimoji="1" lang="ja-JP" altLang="en-US" sz="18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39869" y="6444477"/>
            <a:ext cx="334045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th" sz="105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คู่มือหน้า 67 / คู่มือเสริมหน้า 49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0" y="935391"/>
            <a:ext cx="8022560" cy="293297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[ประเภทของแก๊สแรงดันสูง] (จากกฎหมายรักษาความปลอดภัยจากแก๊สแรงดันสูง)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 แก๊สบีบอัด</a:t>
            </a: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เป็นแก๊สบีบอัดซึ่งมีแรงดันที่อุณหภูมิปกติ (ต่อไปนี้จะเรียกว่าความดันเกจ)  เท่ากับหรือสูงกว่า 1 MPa มีแรงดันจริงเท่ากับ หรือสูงกว่า 1 MPa หรือแก๊สที่มีแรงดันเท่ากับหรือสูงกว่า 1 MPa ที่อุณหภูมิ 35°C (ไม่รวมแก๊สอะเซทิลีนชนิดบีบอัด)</a:t>
            </a:r>
            <a:endParaRPr lang="en-US" altLang="ja-JP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 แก๊สอะเซทิลีนชนิดบีบอัด</a:t>
            </a: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เป็นแก๊สอะเซทิลีนชนิดบีบอัดซึ่งมีแรงดันเท่ากับหรือสูงกว่า 0.2 MPa ที่อุณหภูมิปกติ มีแรงดันจริงเท่ากับหรือสูงกว่า 0.2 MPa หรือมีแรงดันเท่ากับหรือสูงกว่า 0.2 MPa ขึ้นไปที่อุณหภูมิ 15°C</a:t>
            </a:r>
            <a:endParaRPr lang="en-US" altLang="ja-JP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(3) แก๊สเหลว (ekika gasu)</a:t>
            </a: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แก๊สเหลว (ekika gasu) ซึ่งมีแรงดันเท่ากับหรือสูงกว่า 0.2 MPa ที่อุณหภูมิปกติ มีแรงดันจริงเท่ากับหรือสูงกว่า 0.2 MPa หรือมีแรงดันเท่ากับ 0.2 MPa ขึ้นไปที่อุณหภูมิ 35°C หรือต่ำกว่า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z="1050" smtClean="0">
                <a:latin typeface="Tahoma" panose="020B0604030504040204" pitchFamily="34" charset="0"/>
                <a:cs typeface="Tahoma" panose="020B0604030504040204" pitchFamily="34" charset="0"/>
              </a:rPr>
              <a:t>39</a:t>
            </a:fld>
            <a:endParaRPr kumimoji="1" lang="ja-JP" altLang="en-US" sz="105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825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60418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th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อุปกรณ์ที่ใช้สำหรับการเชื่อม / ตัดด้วยแก๊ส</a:t>
            </a:r>
            <a:endParaRPr kumimoji="1" lang="ja-JP" altLang="en-US" sz="18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63235" y="6437234"/>
            <a:ext cx="3033512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คู่มือหน้า 6 / คู่มือเสริมหน้า 9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z="1050" smtClean="0">
                <a:latin typeface="Tahoma" panose="020B0604030504040204" pitchFamily="34" charset="0"/>
                <a:cs typeface="Tahoma" panose="020B0604030504040204" pitchFamily="34" charset="0"/>
              </a:rPr>
              <a:t>4</a:t>
            </a:fld>
            <a:endParaRPr kumimoji="1" lang="ja-JP" altLang="en-US" sz="105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980946"/>
            <a:ext cx="7881149" cy="366770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AA6D0ED-D1BE-4404-9EB5-7BD274DA2747}"/>
              </a:ext>
            </a:extLst>
          </p:cNvPr>
          <p:cNvSpPr txBox="1"/>
          <p:nvPr/>
        </p:nvSpPr>
        <p:spPr>
          <a:xfrm>
            <a:off x="3428637" y="3687146"/>
            <a:ext cx="960582" cy="353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rtlCol="0">
            <a:noAutofit/>
          </a:bodyPr>
          <a:lstStyle/>
          <a:p>
            <a:pPr algn="l" rtl="0"/>
            <a:r>
              <a:rPr lang="th" sz="105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โซ่สำหรับป้องกันการพลิกคว่ำ</a:t>
            </a:r>
            <a:endParaRPr kumimoji="1" lang="en-US" altLang="ja-JP" sz="105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AB7553B-47C3-4A0D-8CDE-29C02EB6020C}"/>
              </a:ext>
            </a:extLst>
          </p:cNvPr>
          <p:cNvSpPr txBox="1"/>
          <p:nvPr/>
        </p:nvSpPr>
        <p:spPr>
          <a:xfrm>
            <a:off x="2829045" y="2665933"/>
            <a:ext cx="379844" cy="739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vert270" wrap="square" lIns="0" tIns="0" rIns="0" bIns="0" rtlCol="0">
            <a:noAutofit/>
          </a:bodyPr>
          <a:lstStyle/>
          <a:p>
            <a:pPr algn="l" rtl="0"/>
            <a:r>
              <a:rPr lang="th" sz="100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แก๊สเชื้อเพลิง</a:t>
            </a:r>
            <a:endParaRPr kumimoji="1" lang="en-US" altLang="ja-JP" sz="1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B937C0B-DDAE-4A5E-B10A-235DCB1BFD56}"/>
              </a:ext>
            </a:extLst>
          </p:cNvPr>
          <p:cNvSpPr txBox="1"/>
          <p:nvPr/>
        </p:nvSpPr>
        <p:spPr>
          <a:xfrm>
            <a:off x="3400534" y="1885109"/>
            <a:ext cx="329597" cy="739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vert270" wrap="square" lIns="0" tIns="0" rIns="0" bIns="0" rtlCol="0">
            <a:noAutofit/>
          </a:bodyPr>
          <a:lstStyle/>
          <a:p>
            <a:pPr algn="l" rtl="0"/>
            <a:r>
              <a:rPr lang="th" sz="10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ออกซิเจน (sanso)</a:t>
            </a:r>
            <a:endParaRPr kumimoji="1" lang="en-US" altLang="ja-JP" sz="10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BD3ECD4-24FA-4DB1-8853-E7595FBCB51B}"/>
              </a:ext>
            </a:extLst>
          </p:cNvPr>
          <p:cNvSpPr txBox="1"/>
          <p:nvPr/>
        </p:nvSpPr>
        <p:spPr>
          <a:xfrm>
            <a:off x="4957699" y="4023787"/>
            <a:ext cx="3444584" cy="239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th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เอกสารที่มา: แก้ไขบางส่วนจากภาพแนวทางด้านเทคนิคของ Japan Organization of Occupational Health and Safety</a:t>
            </a:r>
            <a:endParaRPr kumimoji="1" lang="en-US" altLang="ja-JP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D834B88-0416-450E-843F-40F40905DB89}"/>
              </a:ext>
            </a:extLst>
          </p:cNvPr>
          <p:cNvSpPr txBox="1"/>
          <p:nvPr/>
        </p:nvSpPr>
        <p:spPr>
          <a:xfrm>
            <a:off x="2051772" y="4322022"/>
            <a:ext cx="4807237" cy="299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ภาพ 1-1 อุปกรณ์ที่ใช้สำหรับการตัดด้วยแก๊ส (gasu setudan) / เชื่อมด้วยแก๊ส</a:t>
            </a:r>
            <a:endParaRPr kumimoji="1" lang="en-US" altLang="ja-JP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583A3EE-F5A2-4D37-82CA-7546C18E29BB}"/>
              </a:ext>
            </a:extLst>
          </p:cNvPr>
          <p:cNvSpPr txBox="1"/>
          <p:nvPr/>
        </p:nvSpPr>
        <p:spPr>
          <a:xfrm>
            <a:off x="4345850" y="1253558"/>
            <a:ext cx="4030399" cy="2416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 อุปกรณ์ปรับแรงดัน (aturyoku chousei ki) สำหรับออกซิเจน (sanso)</a:t>
            </a:r>
            <a:endParaRPr kumimoji="1" lang="en-US" altLang="ja-JP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r>
              <a:rPr lang="th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 อุปกรณ์ปรับแรงดัน (aturyoku chousei ki) สำหรับแก๊สเชื้อเพลิง</a:t>
            </a:r>
            <a:endParaRPr kumimoji="1" lang="en-US" altLang="ja-JP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r>
              <a:rPr lang="th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(3) สาย (housu) ออกซิเจน (sanso) (สีน้ำเงิน)</a:t>
            </a:r>
            <a:endParaRPr kumimoji="1" lang="en-US" altLang="ja-JP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r>
              <a:rPr lang="th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(4) สาย (housu) แก๊สเชื้อเพลิง (สีแดงหรือสีส้ม)</a:t>
            </a:r>
            <a:endParaRPr kumimoji="1" lang="en-US" altLang="ja-JP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r>
              <a:rPr lang="th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(5) หัวเชื่อมหรือเครื่องตัด (setudanki) (ท่อเป่า (suikan) และหัวทิพ (higuchi))</a:t>
            </a:r>
            <a:endParaRPr kumimoji="1" lang="en-US" altLang="ja-JP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0"/>
            <a:r>
              <a:rPr lang="th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(* ภาพเป็นตัวอย่างเครื่องตัด (setudanki))</a:t>
            </a:r>
            <a:endParaRPr kumimoji="1" lang="en-US" altLang="ja-JP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r>
              <a:rPr lang="th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(6) วาล์วเซฟตี้แบบแห้ง (kanshiki anzen ki) สำหรับออกซิเจน (sanso) (อุปกรณ์ป้องกันไฟย้อนกลับ)</a:t>
            </a:r>
            <a:endParaRPr kumimoji="1" lang="en-US" altLang="ja-JP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r>
              <a:rPr lang="th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(7) วาล์วเซฟตี้แบบแห้ง (kanshiki anzen ki) สำหรับแก๊สเชื้อเพลิง (อุปกรณ์ป้องกันไฟย้อนกลับ)</a:t>
            </a:r>
          </a:p>
        </p:txBody>
      </p:sp>
    </p:spTree>
    <p:extLst>
      <p:ext uri="{BB962C8B-B14F-4D97-AF65-F5344CB8AC3E}">
        <p14:creationId xmlns:p14="http://schemas.microsoft.com/office/powerpoint/2010/main" val="8017652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22560" cy="482139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th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แก๊สแรงดันสูง (2) อันตรายของแก๊สแรงดันสูง</a:t>
            </a:r>
            <a:endParaRPr kumimoji="1" lang="ja-JP" altLang="en-US" sz="18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66783" y="6444477"/>
            <a:ext cx="389711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th" sz="105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คู่มือหน้า 67, 69 / คู่มือเสริมหน้า 50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0" y="905314"/>
            <a:ext cx="8022560" cy="1701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th" sz="16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</a:t>
            </a:r>
            <a:r>
              <a:rPr lang="th" sz="14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อันตรายจากการบีบอัด]</a:t>
            </a:r>
            <a:endParaRPr lang="ja-JP" altLang="en-US" sz="14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4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(1) เกิดอุบัติเหตุแตกออก (haretu)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h" sz="14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(2) อุบัติเหตุถังแก๊ส (bonbe) กระเด็น</a:t>
            </a: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endParaRPr lang="en-US" altLang="ja-JP" sz="8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4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[สิ่งที่ควรทราบในการใช้แก๊สแรงดันสูง]</a:t>
            </a:r>
            <a:endParaRPr lang="ja-JP" altLang="en-US" sz="14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4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กฎหมายรักษาความปลอดภัยจากแก๊สแรงดันสูง: ต้องเก็บรักษาแก๊สแรงดันสูงไว้ในสถานที่ซึ่งมีอุณหภูมิเท่ากับหรือต่ำกว่า 40°C</a:t>
            </a:r>
            <a:endParaRPr lang="en-US" altLang="ja-JP" sz="14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694440"/>
            <a:ext cx="4275788" cy="2653500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z="1050" smtClean="0">
                <a:latin typeface="Tahoma" panose="020B0604030504040204" pitchFamily="34" charset="0"/>
                <a:cs typeface="Tahoma" panose="020B0604030504040204" pitchFamily="34" charset="0"/>
              </a:rPr>
              <a:t>40</a:t>
            </a:fld>
            <a:endParaRPr kumimoji="1" lang="ja-JP" altLang="en-US" sz="105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78CE8F1-0F66-48BE-B07F-E1D9E13952D5}"/>
              </a:ext>
            </a:extLst>
          </p:cNvPr>
          <p:cNvSpPr txBox="1"/>
          <p:nvPr/>
        </p:nvSpPr>
        <p:spPr>
          <a:xfrm>
            <a:off x="1270834" y="2753656"/>
            <a:ext cx="2995949" cy="216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ตาราง 2-8: การเปลี่ยนแปลงแรงดันเนื่องจากอุณหภูมิ</a:t>
            </a:r>
            <a:endParaRPr kumimoji="1" lang="en-US" altLang="ja-JP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68D00CE-E170-4E98-B679-85DE0D4025D0}"/>
              </a:ext>
            </a:extLst>
          </p:cNvPr>
          <p:cNvSpPr txBox="1"/>
          <p:nvPr/>
        </p:nvSpPr>
        <p:spPr>
          <a:xfrm>
            <a:off x="804404" y="3057848"/>
            <a:ext cx="599833" cy="216066"/>
          </a:xfrm>
          <a:prstGeom prst="rect">
            <a:avLst/>
          </a:prstGeom>
          <a:solidFill>
            <a:srgbClr val="DDEBF7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อุณหภูมิ</a:t>
            </a:r>
            <a:endParaRPr kumimoji="1" lang="en-US" altLang="ja-JP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3398F2D-DB6D-48DB-BCAF-6B66A6BC071E}"/>
              </a:ext>
            </a:extLst>
          </p:cNvPr>
          <p:cNvSpPr txBox="1"/>
          <p:nvPr/>
        </p:nvSpPr>
        <p:spPr>
          <a:xfrm>
            <a:off x="1483917" y="3067579"/>
            <a:ext cx="1466618" cy="536857"/>
          </a:xfrm>
          <a:prstGeom prst="rect">
            <a:avLst/>
          </a:prstGeom>
          <a:solidFill>
            <a:srgbClr val="DDEBF7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แรงดันแก๊สภายในภาชนะ (MPa)</a:t>
            </a:r>
            <a:endParaRPr kumimoji="1" lang="en-US" altLang="ja-JP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773108B-CB74-4C60-91C1-F4D073C27F06}"/>
              </a:ext>
            </a:extLst>
          </p:cNvPr>
          <p:cNvSpPr txBox="1"/>
          <p:nvPr/>
        </p:nvSpPr>
        <p:spPr>
          <a:xfrm>
            <a:off x="3030215" y="3067578"/>
            <a:ext cx="1711906" cy="536857"/>
          </a:xfrm>
          <a:prstGeom prst="rect">
            <a:avLst/>
          </a:prstGeom>
          <a:solidFill>
            <a:srgbClr val="DDEBF7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ค่าเมื่อแรงดันที่ 25°C เท่ากับ 1</a:t>
            </a:r>
            <a:endParaRPr kumimoji="1" lang="en-US" altLang="ja-JP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6976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22560" cy="482139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th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สภาพความเสียหายจากการเชื่อมแก๊ส</a:t>
            </a:r>
            <a:endParaRPr kumimoji="1" lang="ja-JP" altLang="en-US" sz="18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87724" y="6445765"/>
            <a:ext cx="3340451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th" sz="105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คู่มือหน้า 74 / คู่มือเสริมหน้า 51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0" y="1009347"/>
            <a:ext cx="8022560" cy="14710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[ความผิดปกติของสุขภาพจากไอระเหย (hyumu)]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แม้ว่าปริมาณไอระเหย (hyumu) ที่เกิดจากการเชื่อมแก๊สจะไม่มากเท่ากับการเชื่อมอาร์ก แต่ก็มีข้อกังวลว่าอาจจะเกิดอาการปอดบวมน้ำเนื่องจากการเชื่อม / ตัดวัสดุชุบสังกะสี, มะเร็งปอดหรือโรคหอบหืดเนื่องจากการตัดสเตนเลส</a:t>
            </a: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นอกจากนี้ในช่วงไม่กี่ปีที่ผ่านมา ผลกระทบด้านสุขภาพต่อระบบประสาทส่วนกลางเนื่องจากการเชื่อม / ตัดวัสดุประเภททองแดงรวมถึงแมงกานีสค่อยๆ กลายมาเป็นปัญหา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z="1050" smtClean="0">
                <a:latin typeface="Tahoma" panose="020B0604030504040204" pitchFamily="34" charset="0"/>
                <a:cs typeface="Tahoma" panose="020B0604030504040204" pitchFamily="34" charset="0"/>
              </a:rPr>
              <a:t>41</a:t>
            </a:fld>
            <a:endParaRPr kumimoji="1" lang="ja-JP" altLang="en-US" sz="105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9994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22560" cy="482139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การป้องกันความเสียหายจากการเชื่อมแก๊ส (1) การป้องกันแผลไฟไหม้</a:t>
            </a:r>
            <a:endParaRPr kumimoji="1" lang="ja-JP" altLang="en-US" sz="16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22316" y="6444477"/>
            <a:ext cx="3340451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คู่มือหน้า 75 / คู่มือเสริมหน้า 52</a:t>
            </a:r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628650" y="886786"/>
            <a:ext cx="4239024" cy="14763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ข้อบังคับความปลอดภัยและอาชีวอนามัยแรงงานกำหนดให้คนงานต้องสวมแว่นตาและถุงมือป้องกัน สำหรับงานเชื่อมซึ่งใช้อุปกรณ์เชื่อมอะเซทิลีนและอุปกรณ์เชื่อมรวมแก๊ส ฯลฯ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z="900" smtClean="0">
                <a:latin typeface="Tahoma" panose="020B0604030504040204" pitchFamily="34" charset="0"/>
                <a:cs typeface="Tahoma" panose="020B0604030504040204" pitchFamily="34" charset="0"/>
              </a:rPr>
              <a:t>42</a:t>
            </a:fld>
            <a:endParaRPr kumimoji="1" lang="ja-JP" altLang="en-US" sz="9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364" y="886786"/>
            <a:ext cx="3690846" cy="49960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正方形/長方形 8"/>
          <p:cNvSpPr/>
          <p:nvPr/>
        </p:nvSpPr>
        <p:spPr>
          <a:xfrm>
            <a:off x="6729327" y="5807689"/>
            <a:ext cx="2248176" cy="43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th" sz="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(อนุเคราะห์โดย Caterpillar Operator Training Ltd.)</a:t>
            </a:r>
            <a:endParaRPr kumimoji="1" lang="ja-JP" altLang="en-US" sz="7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9906298-8B58-45BF-9D88-C84058841E27}"/>
              </a:ext>
            </a:extLst>
          </p:cNvPr>
          <p:cNvSpPr txBox="1"/>
          <p:nvPr/>
        </p:nvSpPr>
        <p:spPr>
          <a:xfrm>
            <a:off x="5437699" y="5651300"/>
            <a:ext cx="2086165" cy="231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ภาพ 2-10: อุปกรณ์ป้องกันสำหรับการเชื่อม</a:t>
            </a:r>
            <a:endParaRPr kumimoji="1" lang="en-US" altLang="ja-JP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406D0B6-ADA6-4DD7-8D2E-D3F01C9D481D}"/>
              </a:ext>
            </a:extLst>
          </p:cNvPr>
          <p:cNvSpPr txBox="1"/>
          <p:nvPr/>
        </p:nvSpPr>
        <p:spPr>
          <a:xfrm>
            <a:off x="6729328" y="5355782"/>
            <a:ext cx="1848204" cy="184891"/>
          </a:xfrm>
          <a:prstGeom prst="rect">
            <a:avLst/>
          </a:prstGeom>
          <a:solidFill>
            <a:srgbClr val="DFF6F8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th" sz="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เอกสารที่มา: Caterpillar Operator Training Ltd.</a:t>
            </a:r>
            <a:endParaRPr kumimoji="1" lang="en-US" altLang="ja-JP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6BED698-98A7-4299-A3A7-307FE7D84C2D}"/>
              </a:ext>
            </a:extLst>
          </p:cNvPr>
          <p:cNvSpPr txBox="1"/>
          <p:nvPr/>
        </p:nvSpPr>
        <p:spPr>
          <a:xfrm>
            <a:off x="7568953" y="4654704"/>
            <a:ext cx="846470" cy="208360"/>
          </a:xfrm>
          <a:prstGeom prst="rect">
            <a:avLst/>
          </a:prstGeom>
          <a:solidFill>
            <a:srgbClr val="DFF6F8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รองเท้านิรภัย</a:t>
            </a:r>
            <a:endParaRPr kumimoji="1" lang="en-US" altLang="ja-JP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3677C78-077F-4C4D-9EB9-606F353DE9C8}"/>
              </a:ext>
            </a:extLst>
          </p:cNvPr>
          <p:cNvSpPr txBox="1"/>
          <p:nvPr/>
        </p:nvSpPr>
        <p:spPr>
          <a:xfrm>
            <a:off x="5113975" y="4687206"/>
            <a:ext cx="647449" cy="208360"/>
          </a:xfrm>
          <a:prstGeom prst="rect">
            <a:avLst/>
          </a:prstGeom>
          <a:solidFill>
            <a:srgbClr val="DFF6F8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ปลอกขา</a:t>
            </a:r>
            <a:endParaRPr kumimoji="1" lang="en-US" altLang="ja-JP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14720C7-BC82-4EFB-9424-F7449471F0D0}"/>
              </a:ext>
            </a:extLst>
          </p:cNvPr>
          <p:cNvSpPr txBox="1"/>
          <p:nvPr/>
        </p:nvSpPr>
        <p:spPr>
          <a:xfrm>
            <a:off x="7568953" y="3494022"/>
            <a:ext cx="846470" cy="208360"/>
          </a:xfrm>
          <a:prstGeom prst="rect">
            <a:avLst/>
          </a:prstGeom>
          <a:solidFill>
            <a:srgbClr val="DFF6F8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ผ้ากันเปื้อน</a:t>
            </a:r>
            <a:endParaRPr kumimoji="1" lang="en-US" altLang="ja-JP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788ED41-922D-4224-94AD-7B1C70EFDEE7}"/>
              </a:ext>
            </a:extLst>
          </p:cNvPr>
          <p:cNvSpPr txBox="1"/>
          <p:nvPr/>
        </p:nvSpPr>
        <p:spPr>
          <a:xfrm>
            <a:off x="5044261" y="2765803"/>
            <a:ext cx="536175" cy="546739"/>
          </a:xfrm>
          <a:prstGeom prst="rect">
            <a:avLst/>
          </a:prstGeom>
          <a:solidFill>
            <a:srgbClr val="DFF6F8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หน้ากากป้องกันสำหรับการเชื่อม</a:t>
            </a:r>
            <a:endParaRPr kumimoji="1" lang="en-US" altLang="ja-JP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052F35B-0B1E-4CFC-8457-A741D7701099}"/>
              </a:ext>
            </a:extLst>
          </p:cNvPr>
          <p:cNvSpPr txBox="1"/>
          <p:nvPr/>
        </p:nvSpPr>
        <p:spPr>
          <a:xfrm>
            <a:off x="7342793" y="2402865"/>
            <a:ext cx="649395" cy="208360"/>
          </a:xfrm>
          <a:prstGeom prst="rect">
            <a:avLst/>
          </a:prstGeom>
          <a:solidFill>
            <a:srgbClr val="DFF6F8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ปลอกแขน</a:t>
            </a:r>
            <a:endParaRPr kumimoji="1" lang="en-US" altLang="ja-JP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838FE85-B2BD-4F42-9910-40AD17FA84A6}"/>
              </a:ext>
            </a:extLst>
          </p:cNvPr>
          <p:cNvSpPr txBox="1"/>
          <p:nvPr/>
        </p:nvSpPr>
        <p:spPr>
          <a:xfrm>
            <a:off x="5453857" y="1106318"/>
            <a:ext cx="649395" cy="208360"/>
          </a:xfrm>
          <a:prstGeom prst="rect">
            <a:avLst/>
          </a:prstGeom>
          <a:solidFill>
            <a:srgbClr val="DFF6F8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หมวกป้องกัน</a:t>
            </a:r>
            <a:endParaRPr kumimoji="1" lang="en-US" altLang="ja-JP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7B6F9E5-9B7C-43BF-8FF3-1C26F7B1C07C}"/>
              </a:ext>
            </a:extLst>
          </p:cNvPr>
          <p:cNvSpPr txBox="1"/>
          <p:nvPr/>
        </p:nvSpPr>
        <p:spPr>
          <a:xfrm>
            <a:off x="7645387" y="1347937"/>
            <a:ext cx="649395" cy="208360"/>
          </a:xfrm>
          <a:prstGeom prst="rect">
            <a:avLst/>
          </a:prstGeom>
          <a:solidFill>
            <a:srgbClr val="DFF6F8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แว่นตาป้องกัน</a:t>
            </a:r>
            <a:endParaRPr kumimoji="1" lang="en-US" altLang="ja-JP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E0AF5A6-21A8-4F17-8BB9-56D41937A94E}"/>
              </a:ext>
            </a:extLst>
          </p:cNvPr>
          <p:cNvSpPr txBox="1"/>
          <p:nvPr/>
        </p:nvSpPr>
        <p:spPr>
          <a:xfrm>
            <a:off x="7372340" y="1749103"/>
            <a:ext cx="939983" cy="208360"/>
          </a:xfrm>
          <a:prstGeom prst="rect">
            <a:avLst/>
          </a:prstGeom>
          <a:solidFill>
            <a:srgbClr val="DFF6F8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หน้ากากกันฝุ่น</a:t>
            </a:r>
            <a:endParaRPr kumimoji="1" lang="en-US" altLang="ja-JP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497498F3-606D-4CB0-9D6E-370CCD6A1F1D}"/>
              </a:ext>
            </a:extLst>
          </p:cNvPr>
          <p:cNvSpPr txBox="1"/>
          <p:nvPr/>
        </p:nvSpPr>
        <p:spPr>
          <a:xfrm>
            <a:off x="7568953" y="2022863"/>
            <a:ext cx="939983" cy="349108"/>
          </a:xfrm>
          <a:prstGeom prst="rect">
            <a:avLst/>
          </a:prstGeom>
          <a:solidFill>
            <a:srgbClr val="DFF6F8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ถุงมือป้องกันสำหรับการเชื่อมที่ทำจากหนัง</a:t>
            </a:r>
            <a:endParaRPr kumimoji="1" lang="en-US" altLang="ja-JP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5502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22560" cy="482139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th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การป้องกันความเสียหายจากการเชื่อมแก๊ส (2) สภาพความเสียหายจากการระเบิด / เพลิงไหม้</a:t>
            </a:r>
            <a:endParaRPr kumimoji="1" lang="ja-JP" altLang="en-US" sz="18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03859" y="6444477"/>
            <a:ext cx="377646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th" sz="105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คู่มือหน้า 75, 77 / คู่มือเสริมหน้า 53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6996" y="982558"/>
            <a:ext cx="8024214" cy="109811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[สภาพและสาเหตุของอุบัติเหตุระเบิด / เพลิงไหม้]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กรณีส่วนใหญ่ของอุบัติเหตุระเบิด / เพลิงไหม้ระหว่างทำงานเชื่อมแก๊ส คือแก๊สติดไฟสำหรับการเชื่อมเกิดระเบิด / ลุกไหม้ สาเหตุได้แก่ การรั่วไหลเนื่องจากการติดตั้งอุปกรณ์และสาย (housu) ไม่ดี,  การรั่วไหลจากอาคารสถานที่ซึ่งเสื่อมสภาพ รวมถึงไฟย้อนกลับ ฯลฯ</a:t>
            </a:r>
            <a:endParaRPr lang="en-US" altLang="ja-JP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626996" y="2168797"/>
            <a:ext cx="8024214" cy="1346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[ระเบิดฝุ่นละออง (hunjin bakuhatu)]</a:t>
            </a: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เมื่อทำการเชื่อมแก๊สในสถานที่ซึ่งมีวัสดุติดไฟ (kanensei no mono) กลายเป็นอนุภาคละเอียด (ฝุ่นละออง) และลอยอยู่ในอากาศจำนวนมาก อาจกลายเป็นแหล่งจุดระเบิดและเกิดการระเบิดอย่างรุนแรงได้</a:t>
            </a: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จำเป็นต้องระวังว่า หากเป็นสิ่งที่ติดไฟได้ ฝุ่นละอองสามารถเกิดขึ้นได้ถึงแม้จะไม่ใช่ของประเภทถ่านหิน และไม่เพียงแต่แป้งสาลี, น้ำตาลหรือพลาสติกเท่านั้น แต่ยังเกิดจากโลหะ เช่น อลูมิเนียมหรือเหล็กซึ่งไม่ติดไฟในสภาพก้อน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z="1050" smtClean="0">
                <a:latin typeface="Tahoma" panose="020B0604030504040204" pitchFamily="34" charset="0"/>
                <a:cs typeface="Tahoma" panose="020B0604030504040204" pitchFamily="34" charset="0"/>
              </a:rPr>
              <a:t>43</a:t>
            </a:fld>
            <a:endParaRPr kumimoji="1" lang="ja-JP" altLang="en-US" sz="105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9754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22560" cy="482139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th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การป้องกันความเสียหายจากการเชื่อมแก๊ส (3) การป้องกันการระเบิด / เพลิงไหม้</a:t>
            </a:r>
            <a:endParaRPr kumimoji="1" lang="ja-JP" altLang="en-US" sz="18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97662" y="6444477"/>
            <a:ext cx="5012659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th" sz="105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คู่มือหน้า 77, 79, 81 / คู่มือเสริมหน้า 55, 56</a:t>
            </a:r>
          </a:p>
        </p:txBody>
      </p:sp>
      <p:sp>
        <p:nvSpPr>
          <p:cNvPr id="5" name="コンテンツ プレースホルダー 4"/>
          <p:cNvSpPr txBox="1">
            <a:spLocks/>
          </p:cNvSpPr>
          <p:nvPr/>
        </p:nvSpPr>
        <p:spPr>
          <a:xfrm>
            <a:off x="628650" y="935391"/>
            <a:ext cx="8022560" cy="8561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[การป้องกันความเสียหายจากการระเบิดของแก๊สเชื้อเพลิง]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พื้นฐานคือต้องไม่ให้เกิดการรั่วไหลของแก๊สเชื้อเพลิง เพื่อป้องกันอุบัติเหตุระเบิด</a:t>
            </a:r>
            <a:endParaRPr lang="en-US" altLang="ja-JP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การถ่ายเทอากาศในสถานที่ทำงานอย่างเพียงพอในแต่ละวัน</a:t>
            </a:r>
          </a:p>
        </p:txBody>
      </p:sp>
      <p:sp>
        <p:nvSpPr>
          <p:cNvPr id="10" name="コンテンツ プレースホルダー 4"/>
          <p:cNvSpPr txBox="1">
            <a:spLocks/>
          </p:cNvSpPr>
          <p:nvPr/>
        </p:nvSpPr>
        <p:spPr>
          <a:xfrm>
            <a:off x="628650" y="1879645"/>
            <a:ext cx="8022560" cy="135313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[การป้องกันความเสียหายที่เกิดจากไฟย้อนกลับ]</a:t>
            </a: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กำจัดแก๊สให้แน่ชัดก่อนเริ่มงาน</a:t>
            </a:r>
            <a:endParaRPr lang="en-US" altLang="ja-JP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ตรวจสอบและเตรียมความพร้อมอุปกรณ์ให้แน่ใจ</a:t>
            </a:r>
            <a:endParaRPr lang="en-US" altLang="ja-JP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จัดการตามมาตรฐานของแก๊สติดไฟและออกซิเจน (sanso)</a:t>
            </a: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ติดตั้งวาล์วเซฟตี้​ (anzen ki) ให้แน่ใจ</a:t>
            </a:r>
          </a:p>
        </p:txBody>
      </p:sp>
      <p:sp>
        <p:nvSpPr>
          <p:cNvPr id="11" name="コンテンツ プレースホルダー 4"/>
          <p:cNvSpPr txBox="1">
            <a:spLocks/>
          </p:cNvSpPr>
          <p:nvPr/>
        </p:nvSpPr>
        <p:spPr>
          <a:xfrm>
            <a:off x="628650" y="3320904"/>
            <a:ext cx="8022560" cy="90607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[การป้องกันอุบัติเหตุเพลิงไหม้นอกเหนือจากแก๊สเชื้อเพลิง]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180975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กำจัดวัสดุติดไฟ (kanensei no mono) ฯลฯ</a:t>
            </a:r>
            <a:endParaRPr lang="en-US" altLang="ja-JP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ระวังงานที่ประกอบด้วยหลายส่วน หรืองานที่อยู่ใกล้เคียง (รวมถึงด้านบนและด้านล่าง) ฯลฯ</a:t>
            </a:r>
            <a:endParaRPr lang="en-US" altLang="ja-JP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z="1050" smtClean="0">
                <a:latin typeface="Tahoma" panose="020B0604030504040204" pitchFamily="34" charset="0"/>
                <a:cs typeface="Tahoma" panose="020B0604030504040204" pitchFamily="34" charset="0"/>
              </a:rPr>
              <a:t>44</a:t>
            </a:fld>
            <a:endParaRPr kumimoji="1" lang="ja-JP" altLang="en-US" sz="105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3278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22560" cy="482139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การป้องกันความเสียหายจากการเชื่อมแก๊ส (4) รังสีแสงที่มีอันตราย (yuugai kousen) และการขาดออกซิเจน (sanso ketubou)</a:t>
            </a:r>
            <a:endParaRPr kumimoji="1" lang="ja-JP" altLang="en-US" sz="16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40856" y="6456715"/>
            <a:ext cx="3706612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คู่มือหน้า 82, 86 / คู่มือเสริมหน้า 57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0" y="947424"/>
            <a:ext cx="8022560" cy="8122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[รังสีแสงที่สร้างความเสียหายซึ่งเกิดขึ้นเวลาเชื่อมแก๊ส]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เวลาทำงานเชื่อมแก๊ส จะเกิดรังสีอินฟราเรดที่แรงจากส่วนที่มีอุณหภูมิสูง เช่น วัสดุที่จะทำการเชื่อมหรือเปลวไฟ ฯลฯ</a:t>
            </a:r>
            <a:endParaRPr lang="en-US" altLang="ja-JP" sz="11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โรคจากการประกอบอาชีพที่เกิดจากรังสีอินฟราเรด: โรคตา เช่น จอประสาทตาไหม้, ต้อกระจก ฯลฯ หรือโรคผิวหนัง</a:t>
            </a:r>
            <a:endParaRPr lang="en-US" altLang="ja-JP" sz="11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コンテンツ プレースホルダー 4"/>
          <p:cNvSpPr txBox="1">
            <a:spLocks/>
          </p:cNvSpPr>
          <p:nvPr/>
        </p:nvSpPr>
        <p:spPr>
          <a:xfrm>
            <a:off x="628650" y="1859832"/>
            <a:ext cx="8022560" cy="11023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1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[อาการขาดออกซิเจน (sanso ketubou)]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1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หากทำการเชื่อมแก๊ส / ตัดในสถานที่ซึ่งมีการถ่ายเทอากาศไม่เพียงพอ ให้ทำการถ่ายเทอากาศโดยตรงด้วยอุปกรณ์หมุนเวียนอากาศแบบเคลื่อนย้ายได้ ฯลฯ พร้อมกับพยายามใช้อุปกรณ์ป้องกันสำหรับหายใจ (kokyuu you hogo gu) ที่เหมาะสมตามสถานการณ์</a:t>
            </a:r>
            <a:endParaRPr lang="en-US" altLang="ja-JP" sz="11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1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การขาดออกซิเจน (sanso ketubou): หมายถึงสภาวะที่ความเข้มข้นของออกซิเจน (sanso) ในอากาศน้อยกว่า 18%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z="1000" smtClean="0">
                <a:latin typeface="Tahoma" panose="020B0604030504040204" pitchFamily="34" charset="0"/>
                <a:cs typeface="Tahoma" panose="020B0604030504040204" pitchFamily="34" charset="0"/>
              </a:rPr>
              <a:t>45</a:t>
            </a:fld>
            <a:endParaRPr kumimoji="1" lang="ja-JP" altLang="en-US" sz="1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154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22560" cy="482139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th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การป้องกันความเสียหายจากการเชื่อมแก๊ส (5) ความเสียหายจากไอระเหย (hyumu) โลหะ</a:t>
            </a:r>
            <a:endParaRPr kumimoji="1" lang="ja-JP" altLang="en-US" sz="16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29931" y="6444477"/>
            <a:ext cx="4133964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th" sz="10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คู่มือหน้า 86, 88 / คู่มือเสริมหน้า 58, 59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06008" y="2155343"/>
            <a:ext cx="8045202" cy="132156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</a:t>
            </a:r>
            <a:r>
              <a:rPr lang="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โรคฝุ่นจับปอด (jinpai) และภาวะแทรกซ้อน]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อาการที่ร้ายแรงที่สุดซึ่งเป็นการบาดเจ็บเรื้อรังอันเกิดจากไอระเหย (hyumu) โลหะ คือโรคฝุ่นจับปอด (jinpai) และภาวะแทรกซ้อน</a:t>
            </a:r>
            <a:endParaRPr lang="en-US" altLang="ja-JP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ภาวะแทรกซ้อนซึ่งเกี่ยวข้องกับโรคฝุ่นจับปอด (jinpai) อย่างลึกซึ้งเป็นพิเศษ</a:t>
            </a:r>
            <a:endParaRPr lang="en-US" altLang="ja-JP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268288" rtl="0">
              <a:lnSpc>
                <a:spcPct val="100000"/>
              </a:lnSpc>
              <a:spcBef>
                <a:spcPts val="0"/>
              </a:spcBef>
              <a:buNone/>
              <a:tabLst>
                <a:tab pos="2781300" algn="l"/>
                <a:tab pos="5562600" algn="l"/>
              </a:tabLst>
            </a:pPr>
            <a:r>
              <a:rPr lang="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วัณโรคปอด	- เยื่อหุ้มปอดอักเสบจากวัณโรค	- หลอดลมอักเสบทุติยภูมิ</a:t>
            </a:r>
            <a:endParaRPr lang="en-US" altLang="ja-JP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268288" rtl="0">
              <a:lnSpc>
                <a:spcPct val="100000"/>
              </a:lnSpc>
              <a:spcBef>
                <a:spcPts val="0"/>
              </a:spcBef>
              <a:buNone/>
              <a:tabLst>
                <a:tab pos="2781300" algn="l"/>
                <a:tab pos="5562600" algn="l"/>
              </a:tabLst>
            </a:pPr>
            <a:r>
              <a:rPr lang="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หลอดลมโป่งพองทุติยภูมิ	- ภาวะลมในช่องเยื่อหุ้มปอดทุติยภูมิ	- มะเร็งปอดที่เริ่มต้นจากเนื้อเยื่อภายในปอด</a:t>
            </a:r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628650" y="955518"/>
            <a:ext cx="8022560" cy="108524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</a:t>
            </a:r>
            <a:r>
              <a:rPr lang="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การเกิดไอระเหย (hyumu) โลหะ]</a:t>
            </a:r>
          </a:p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ไอระเหย (hyumu) คือไอเกิดจากโลหะที่มีอุณหภูมิสูงกลายเป็นไอน้ำ หลุดออกสู่สภาพแวดล้อมการทำงาน แล้วเย็นลงในอากาศและจับตัว จำเป็นต้องคำนึงว่า ในการเชื่อมแก๊สและการตัดด้วยแก๊ส (gasu setudan) ไม่เพียงแต่วัสดุที่จะทำการเชื่อมหรือตัดเท่านั้น แต่โลหะที่อยู่ในการชุบผิวจะกลายเป็นไอระเหย (hyumu) ด้วย　</a:t>
            </a:r>
          </a:p>
        </p:txBody>
      </p:sp>
      <p:sp>
        <p:nvSpPr>
          <p:cNvPr id="9" name="コンテンツ プレースホルダー 4"/>
          <p:cNvSpPr txBox="1">
            <a:spLocks/>
          </p:cNvSpPr>
          <p:nvPr/>
        </p:nvSpPr>
        <p:spPr>
          <a:xfrm>
            <a:off x="606008" y="3591491"/>
            <a:ext cx="8045202" cy="127618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[มาตรการรับมือกับไอระเหย (hyumu) โลหะ]</a:t>
            </a:r>
            <a:endParaRPr lang="ja-JP" altLang="en-US" sz="105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ใช้วัสดุทำละลายที่มีไอระเหย (hyumu) ต่ำ</a:t>
            </a:r>
            <a:endParaRPr lang="en-US" altLang="ja-JP" sz="105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มาตรการทางวิศวกรรม</a:t>
            </a:r>
            <a:endParaRPr lang="en-US" altLang="ja-JP" sz="105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มาตรการจัดการ</a:t>
            </a:r>
            <a:endParaRPr lang="en-US" altLang="ja-JP" sz="105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อุปกรณ์ป้องกันส่วนบุคคล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z="1000" smtClean="0">
                <a:latin typeface="Tahoma" panose="020B0604030504040204" pitchFamily="34" charset="0"/>
                <a:cs typeface="Tahoma" panose="020B0604030504040204" pitchFamily="34" charset="0"/>
              </a:rPr>
              <a:t>46</a:t>
            </a:fld>
            <a:endParaRPr kumimoji="1" lang="ja-JP" altLang="en-US" sz="1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9001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241540"/>
            <a:ext cx="8022560" cy="605725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การป้องกันความเสียหายจากการเชื่อมแก๊ส (6) โรคลมแดด (necchuushou) และความเสียหายจากการพลัดตกจากที่สูง (tuiraku saigai)</a:t>
            </a:r>
            <a:endParaRPr kumimoji="1" lang="ja-JP" altLang="en-US" sz="16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29865" y="6444477"/>
            <a:ext cx="3820912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th" sz="10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คู่มือหน้า 92, 93 / คู่มือเสริมหน้า 60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628650" y="935391"/>
            <a:ext cx="8022560" cy="15972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4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</a:t>
            </a:r>
            <a:r>
              <a:rPr lang="th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มาตรการป้องกันโรคลมแดด (necchuushou)]</a:t>
            </a:r>
            <a:endParaRPr lang="ja-JP" altLang="en-US" sz="1200" dirty="0">
              <a:solidFill>
                <a:prstClr val="black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จำเป็นต้องดูแลสภาพร่างกายในแต่ละวัน ควรหยุดพักอย่างเหมาะสม ไม่ควรทำงานอย่างต่อเนื่อง เพื่อป้องกันโรคลมแดด (necchuushou) โดยเฉพาะอย่างยิ่ง ในที่แคบหรือกลางแจ้งในฤดูร้อน ฯลฯ จะเป็นงานที่ทำภายใต้อุณหภูมิสูง, ความชื้นสูง และแสงแดดที่ร้อนจัด ในกรณีเช่นนี้ จำเป็นต้องทำงานโดยคำนึงถึงอุณหภูมิกระเปาะเปียก (WBGT) (ดัชนีความร้อน) รวมถึงดื่มน้ำและเสริมเกลือแร่ให้เพียงพอ อนึ่ง ระวังว่าชาญี่ปุ่นที่มีคาเฟอีน ฯลฯ มีฤทธิ์ในการขับปัสสาวะ ไม่เหมาะสำหรับการรับมือกับโรคลมแดด (necchuushou)</a:t>
            </a:r>
            <a:endParaRPr lang="en-US" altLang="ja-JP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628650" y="2620807"/>
            <a:ext cx="8022560" cy="89204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4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</a:t>
            </a: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การป้องกันความเสียหายจากการพลัดตกจากที่สูง (tuiraku saigai)]</a:t>
            </a:r>
          </a:p>
          <a:p>
            <a:pPr marL="0" indent="180975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เมื่อต้องทำงานเชื่อมในที่สูง พยายามใช้อุปกรณ์สำหรับป้องกันการพลัดตกจากที่สูง (tuiraku seishi you kigu) อย่างเหมาะสมเพื่อป้องกันความเสียหายจากการพลัดตกจากที่สูง (tuiraku saigai) (จำเป็นต้องมีการฝึกอบรมพิเศษเรื่องสายรัดแบบเต็มตัว)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z="1050" smtClean="0">
                <a:latin typeface="Tahoma" panose="020B0604030504040204" pitchFamily="34" charset="0"/>
                <a:cs typeface="Tahoma" panose="020B0604030504040204" pitchFamily="34" charset="0"/>
              </a:rPr>
              <a:t>47</a:t>
            </a:fld>
            <a:endParaRPr kumimoji="1" lang="ja-JP" altLang="en-US" sz="105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2829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908299"/>
            <a:ext cx="7772400" cy="601663"/>
          </a:xfrm>
        </p:spPr>
        <p:txBody>
          <a:bodyPr rtlCol="0">
            <a:normAutofit/>
          </a:bodyPr>
          <a:lstStyle/>
          <a:p>
            <a:pPr rtl="0"/>
            <a:r>
              <a:rPr lang="th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บทที่ 3 กฎหมายและคำสั่งที่เกี่ยวข้อง</a:t>
            </a:r>
            <a:endParaRPr kumimoji="1" lang="ja-JP" altLang="en-US" sz="2400" dirty="0"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z="1050" smtClean="0">
                <a:latin typeface="Tahoma" panose="020B0604030504040204" pitchFamily="34" charset="0"/>
                <a:cs typeface="Tahoma" panose="020B0604030504040204" pitchFamily="34" charset="0"/>
              </a:rPr>
              <a:t>48</a:t>
            </a:fld>
            <a:endParaRPr kumimoji="1" lang="ja-JP" altLang="en-US" sz="105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1620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22560" cy="482139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th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ระบบกฎหมายเกี่ยวกับการเชื่อมแก๊ส ฯลฯ</a:t>
            </a:r>
            <a:endParaRPr kumimoji="1" lang="ja-JP" altLang="en-US" sz="16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54580" y="6462191"/>
            <a:ext cx="3776462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คู่มือหน้า 101 / คู่มือเสริมหน้า 61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029099"/>
            <a:ext cx="6038850" cy="5252419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z="1000" smtClean="0">
                <a:latin typeface="Tahoma" panose="020B0604030504040204" pitchFamily="34" charset="0"/>
                <a:cs typeface="Tahoma" panose="020B0604030504040204" pitchFamily="34" charset="0"/>
              </a:rPr>
              <a:t>49</a:t>
            </a:fld>
            <a:endParaRPr kumimoji="1" lang="ja-JP" altLang="en-US" sz="1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DE1F797-3903-4214-A2BE-167721E21FB1}"/>
              </a:ext>
            </a:extLst>
          </p:cNvPr>
          <p:cNvSpPr txBox="1"/>
          <p:nvPr/>
        </p:nvSpPr>
        <p:spPr>
          <a:xfrm>
            <a:off x="801106" y="1152244"/>
            <a:ext cx="3943421" cy="214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9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กฎหมายความปลอดภัยและอาชีวอนามัยแรงงาน (roudou anzen eiseihou)</a:t>
            </a:r>
            <a:endParaRPr kumimoji="1" lang="en-US" altLang="ja-JP" sz="9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5222A05-CB8D-4EAD-BCCB-6C812A5BA4C7}"/>
              </a:ext>
            </a:extLst>
          </p:cNvPr>
          <p:cNvSpPr txBox="1"/>
          <p:nvPr/>
        </p:nvSpPr>
        <p:spPr>
          <a:xfrm>
            <a:off x="772327" y="4501570"/>
            <a:ext cx="2483074" cy="179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8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กฎหมายโรคฝุ่นจับปอด (jinpai)</a:t>
            </a:r>
            <a:endParaRPr kumimoji="1" lang="en-US" altLang="ja-JP" sz="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01E4862-0583-4479-AA2E-E801955B3003}"/>
              </a:ext>
            </a:extLst>
          </p:cNvPr>
          <p:cNvSpPr txBox="1"/>
          <p:nvPr/>
        </p:nvSpPr>
        <p:spPr>
          <a:xfrm>
            <a:off x="772327" y="5161689"/>
            <a:ext cx="2483074" cy="171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8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กฎหมายการวัดสภาพแวดล้อมในการทำงาน (*)</a:t>
            </a:r>
            <a:endParaRPr kumimoji="1" lang="en-US" altLang="ja-JP" sz="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9406C92-3932-4F1C-97CE-F72C20652E49}"/>
              </a:ext>
            </a:extLst>
          </p:cNvPr>
          <p:cNvSpPr txBox="1"/>
          <p:nvPr/>
        </p:nvSpPr>
        <p:spPr>
          <a:xfrm>
            <a:off x="1046261" y="1497003"/>
            <a:ext cx="4414259" cy="196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900" dirty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คำสั่งบังคับใช้กฎหมายความปลอดภัยและอาชีวอนามัยแรงงาน (roudou anzen eiseihou)</a:t>
            </a:r>
            <a:endParaRPr kumimoji="1" lang="en-US" altLang="ja-JP" sz="900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6998D69-CEF1-499C-A295-A8A0CFC14923}"/>
              </a:ext>
            </a:extLst>
          </p:cNvPr>
          <p:cNvSpPr txBox="1"/>
          <p:nvPr/>
        </p:nvSpPr>
        <p:spPr>
          <a:xfrm>
            <a:off x="1046262" y="5482398"/>
            <a:ext cx="2542226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80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คำสั่งบังคับใช้กฎหมายการวัดสภาพแวดล้อมในการทำงาน</a:t>
            </a:r>
            <a:endParaRPr kumimoji="1" lang="en-US" altLang="ja-JP" sz="800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75C3E9B-B124-4C8D-A302-B7A5C858126D}"/>
              </a:ext>
            </a:extLst>
          </p:cNvPr>
          <p:cNvSpPr txBox="1"/>
          <p:nvPr/>
        </p:nvSpPr>
        <p:spPr>
          <a:xfrm>
            <a:off x="1258998" y="1849796"/>
            <a:ext cx="4712943" cy="189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9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ข้อบังคับความปลอดภัยแรงงาน</a:t>
            </a:r>
            <a:endParaRPr kumimoji="1" lang="en-US" altLang="ja-JP" sz="9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199D4FA-BEBE-442F-8BEE-A4A84FADA6FE}"/>
              </a:ext>
            </a:extLst>
          </p:cNvPr>
          <p:cNvSpPr txBox="1"/>
          <p:nvPr/>
        </p:nvSpPr>
        <p:spPr>
          <a:xfrm>
            <a:off x="1239282" y="2194679"/>
            <a:ext cx="4712943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9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ข้อบังคับเพื่อป้องกันพิษจากสารตะกั่ว</a:t>
            </a:r>
            <a:endParaRPr kumimoji="1" lang="en-US" altLang="ja-JP" sz="9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6739C42-3A87-454D-AE8D-93EC2C556FED}"/>
              </a:ext>
            </a:extLst>
          </p:cNvPr>
          <p:cNvSpPr txBox="1"/>
          <p:nvPr/>
        </p:nvSpPr>
        <p:spPr>
          <a:xfrm>
            <a:off x="1233963" y="2511737"/>
            <a:ext cx="4712943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90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ข้อบังคับเพื่อป้องกันความเสียหายจากวัตถุเคมีที่กำหนดเฉพาะ</a:t>
            </a:r>
            <a:endParaRPr kumimoji="1" lang="en-US" altLang="ja-JP" sz="9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580A0E5-EA4A-4A27-AF20-50D700B394D2}"/>
              </a:ext>
            </a:extLst>
          </p:cNvPr>
          <p:cNvSpPr txBox="1"/>
          <p:nvPr/>
        </p:nvSpPr>
        <p:spPr>
          <a:xfrm>
            <a:off x="1233963" y="2847308"/>
            <a:ext cx="4712943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90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ข้อบังคับเพื่อป้องกันอาการขาดออกซิเจน (sanso ketubou) ฯลฯ</a:t>
            </a:r>
            <a:endParaRPr kumimoji="1" lang="en-US" altLang="ja-JP" sz="9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45F41FE-49EC-421A-A2B8-E64F1383D345}"/>
              </a:ext>
            </a:extLst>
          </p:cNvPr>
          <p:cNvSpPr txBox="1"/>
          <p:nvPr/>
        </p:nvSpPr>
        <p:spPr>
          <a:xfrm>
            <a:off x="1233964" y="3181618"/>
            <a:ext cx="5039245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75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ข้อบังคับเพื่อป้องกันความเสียหายจากฝุ่นละออง (* ใช้กับการตัดโลหะด้วยแก๊ส (gasu setudan) ในสถานที่ทำงานในร่ม ฯลฯ)</a:t>
            </a:r>
            <a:endParaRPr kumimoji="1" lang="en-US" altLang="ja-JP" sz="75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8A09E32-8CE0-45F9-BE82-319DB9375D87}"/>
              </a:ext>
            </a:extLst>
          </p:cNvPr>
          <p:cNvSpPr txBox="1"/>
          <p:nvPr/>
        </p:nvSpPr>
        <p:spPr>
          <a:xfrm>
            <a:off x="1239280" y="3506599"/>
            <a:ext cx="3279953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9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ข้อบังคับการทดสอบเครื่องจักร ฯลฯ</a:t>
            </a:r>
            <a:endParaRPr kumimoji="1" lang="en-US" altLang="ja-JP" sz="9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242CE56-F7E9-4B9A-AD4D-929DE17E3168}"/>
              </a:ext>
            </a:extLst>
          </p:cNvPr>
          <p:cNvSpPr txBox="1"/>
          <p:nvPr/>
        </p:nvSpPr>
        <p:spPr>
          <a:xfrm>
            <a:off x="1424861" y="3842528"/>
            <a:ext cx="4720758" cy="160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750"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มาตรฐานวาล์วเซฟตี้​ (anzen ki) สำหรับอุปกรณ์เชื่อมอะเซทิลีน และวาล์วเซฟตี้​ (anzen ki) สำหรับอุปกรณ์เชื่อมรวมแก๊ส</a:t>
            </a:r>
            <a:endParaRPr kumimoji="1" lang="en-US" altLang="ja-JP" sz="750" dirty="0">
              <a:solidFill>
                <a:srgbClr val="8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7C0438A-A5C6-424B-A82F-01830704CBBB}"/>
              </a:ext>
            </a:extLst>
          </p:cNvPr>
          <p:cNvSpPr txBox="1"/>
          <p:nvPr/>
        </p:nvSpPr>
        <p:spPr>
          <a:xfrm>
            <a:off x="1424390" y="4181860"/>
            <a:ext cx="3669909" cy="160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750" dirty="0">
                <a:solidFill>
                  <a:srgbClr val="8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มาตรฐานโครงสร้างเครื่องกำเนิดอะเซทิลีน (asechiren) สำหรับอุปกรณ์เชื่อมอะเซทิลีน</a:t>
            </a:r>
            <a:endParaRPr kumimoji="1" lang="en-US" altLang="ja-JP" sz="750" dirty="0">
              <a:solidFill>
                <a:srgbClr val="8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F0EE084-31CE-45CC-8430-F150FAFE260B}"/>
              </a:ext>
            </a:extLst>
          </p:cNvPr>
          <p:cNvSpPr txBox="1"/>
          <p:nvPr/>
        </p:nvSpPr>
        <p:spPr>
          <a:xfrm>
            <a:off x="1239281" y="4840471"/>
            <a:ext cx="3279953" cy="179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80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กฎการบังคับใช้กฎหมายโรคฝุ่นจับปอด (jinpai)</a:t>
            </a:r>
            <a:endParaRPr kumimoji="1" lang="en-US" altLang="ja-JP" sz="8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125C47F-10F1-4CC6-A9BE-E26AE51F2A6F}"/>
              </a:ext>
            </a:extLst>
          </p:cNvPr>
          <p:cNvSpPr txBox="1"/>
          <p:nvPr/>
        </p:nvSpPr>
        <p:spPr>
          <a:xfrm>
            <a:off x="1239282" y="5802782"/>
            <a:ext cx="3279953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80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กฎการบังคับใช้กฎหมายการวัดสภาพแวดล้อมในการทำงาน</a:t>
            </a:r>
            <a:endParaRPr kumimoji="1" lang="zh-TW" altLang="en-US" sz="800" dirty="0">
              <a:solidFill>
                <a:srgbClr val="00B050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0F78A00-995E-4111-BB91-08FFCACAC4DE}"/>
              </a:ext>
            </a:extLst>
          </p:cNvPr>
          <p:cNvSpPr txBox="1"/>
          <p:nvPr/>
        </p:nvSpPr>
        <p:spPr>
          <a:xfrm>
            <a:off x="1424861" y="6076235"/>
            <a:ext cx="4927087" cy="1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7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การวัดสภาพแวดล้อมในการทำงาน ดำเนินการเมื่อวัสดุที่จะทำการเชื่อม / ตัด มีวัตถุที่เข้าข่าย เช่น แมงกานีส ฯลฯ รวมอยู่</a:t>
            </a:r>
            <a:endParaRPr kumimoji="1" lang="zh-TW" altLang="en-US" sz="750" dirty="0">
              <a:solidFill>
                <a:schemeClr val="tx1"/>
              </a:solidFill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489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85269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th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หัวพ่น (tochi) (หัวเชื่อมและเครื่องตัด (setudanki))</a:t>
            </a:r>
            <a:endParaRPr kumimoji="1" lang="ja-JP" altLang="en-US" sz="16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00413"/>
            <a:ext cx="3598662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คู่มือหน้า 9, 10 / คู่มือเสริมหน้า 11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z="1000" smtClean="0">
                <a:latin typeface="Tahoma" panose="020B0604030504040204" pitchFamily="34" charset="0"/>
                <a:cs typeface="Tahoma" panose="020B0604030504040204" pitchFamily="34" charset="0"/>
              </a:rPr>
              <a:t>5</a:t>
            </a:fld>
            <a:endParaRPr kumimoji="1" lang="ja-JP" altLang="en-US" sz="100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794457"/>
            <a:ext cx="6508774" cy="213378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3221281"/>
            <a:ext cx="6508774" cy="2759789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5473357" y="2842389"/>
            <a:ext cx="1795947" cy="43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th"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(อนุเคราะห์โดย KOIKE SANSO KOGYO CO. LTD)</a:t>
            </a:r>
            <a:endParaRPr kumimoji="1" lang="ja-JP" altLang="en-US" sz="6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473357" y="5921926"/>
            <a:ext cx="1795947" cy="43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th"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(อนุเคราะห์โดย KOIKE SANSO KOGYO CO. LTD)</a:t>
            </a:r>
            <a:endParaRPr kumimoji="1" lang="ja-JP" altLang="en-US" sz="6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9CD3B41-CCEE-4C72-9B10-641968ECEB36}"/>
              </a:ext>
            </a:extLst>
          </p:cNvPr>
          <p:cNvSpPr txBox="1"/>
          <p:nvPr/>
        </p:nvSpPr>
        <p:spPr>
          <a:xfrm>
            <a:off x="1024672" y="2594450"/>
            <a:ext cx="2858365" cy="299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ภาพ 1-4 หัวเชื่อมแบบ B (แบบฝรั่งเศส)</a:t>
            </a:r>
            <a:endParaRPr kumimoji="1" lang="en-US" altLang="ja-JP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9E0FD41-241C-4B85-B6E3-204E42ED73FA}"/>
              </a:ext>
            </a:extLst>
          </p:cNvPr>
          <p:cNvSpPr txBox="1"/>
          <p:nvPr/>
        </p:nvSpPr>
        <p:spPr>
          <a:xfrm>
            <a:off x="5394440" y="2371377"/>
            <a:ext cx="1398326" cy="299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เอกสารที่มา: KOIKE SANSO KOGYO CO. LTD</a:t>
            </a:r>
            <a:endParaRPr kumimoji="1" lang="en-US" altLang="ja-JP" sz="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D3FF4D7-1BE1-4942-B9B0-5880CBE7BF25}"/>
              </a:ext>
            </a:extLst>
          </p:cNvPr>
          <p:cNvSpPr txBox="1"/>
          <p:nvPr/>
        </p:nvSpPr>
        <p:spPr>
          <a:xfrm>
            <a:off x="772866" y="1021494"/>
            <a:ext cx="1026156" cy="190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ปลายหัวพ่น</a:t>
            </a:r>
            <a:endParaRPr kumimoji="1" lang="en-US" altLang="ja-JP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1167AE6-9AF1-428C-A09A-7F67AA0787A8}"/>
              </a:ext>
            </a:extLst>
          </p:cNvPr>
          <p:cNvSpPr txBox="1"/>
          <p:nvPr/>
        </p:nvSpPr>
        <p:spPr>
          <a:xfrm>
            <a:off x="1542498" y="1879660"/>
            <a:ext cx="513827" cy="335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หัวทิพ (higuchi)</a:t>
            </a:r>
            <a:endParaRPr kumimoji="1" lang="en-US" altLang="ja-JP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C41301A-AC25-4220-8402-1E56E2062B91}"/>
              </a:ext>
            </a:extLst>
          </p:cNvPr>
          <p:cNvSpPr txBox="1"/>
          <p:nvPr/>
        </p:nvSpPr>
        <p:spPr>
          <a:xfrm>
            <a:off x="2146162" y="980450"/>
            <a:ext cx="1185985" cy="211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น็อตสำหรับท่อแก๊สผสม</a:t>
            </a:r>
            <a:endParaRPr kumimoji="1" lang="en-US" altLang="ja-JP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7075643-556B-404B-BF25-3DD86C7DC6D9}"/>
              </a:ext>
            </a:extLst>
          </p:cNvPr>
          <p:cNvSpPr txBox="1"/>
          <p:nvPr/>
        </p:nvSpPr>
        <p:spPr>
          <a:xfrm>
            <a:off x="2155232" y="1889705"/>
            <a:ext cx="919935" cy="2113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ท่อแก๊สผสม</a:t>
            </a:r>
            <a:endParaRPr kumimoji="1" lang="en-US" altLang="ja-JP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20D7BAC-86BE-4615-9B98-484376C5E109}"/>
              </a:ext>
            </a:extLst>
          </p:cNvPr>
          <p:cNvSpPr txBox="1"/>
          <p:nvPr/>
        </p:nvSpPr>
        <p:spPr>
          <a:xfrm>
            <a:off x="3122317" y="1940684"/>
            <a:ext cx="994462" cy="3358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วาล์วออกซิเจน (sanso)</a:t>
            </a:r>
            <a:endParaRPr kumimoji="1" lang="en-US" altLang="ja-JP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F674878-E914-4AF1-9F4A-3749010D18CE}"/>
              </a:ext>
            </a:extLst>
          </p:cNvPr>
          <p:cNvSpPr txBox="1"/>
          <p:nvPr/>
        </p:nvSpPr>
        <p:spPr>
          <a:xfrm>
            <a:off x="4299045" y="1946928"/>
            <a:ext cx="1206506" cy="232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วาล์วแก๊สเชื้อเพลิง</a:t>
            </a:r>
            <a:endParaRPr kumimoji="1" lang="en-US" altLang="ja-JP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DCB5C66-2149-480E-9A82-7E25689A289F}"/>
              </a:ext>
            </a:extLst>
          </p:cNvPr>
          <p:cNvSpPr txBox="1"/>
          <p:nvPr/>
        </p:nvSpPr>
        <p:spPr>
          <a:xfrm>
            <a:off x="5562473" y="1974868"/>
            <a:ext cx="1090350" cy="193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ทางเข้าแก๊สเชื้อเพลิง</a:t>
            </a:r>
            <a:endParaRPr kumimoji="1" lang="en-US" altLang="ja-JP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D59ED826-5F12-46E5-9C66-1F340B7BA2FA}"/>
              </a:ext>
            </a:extLst>
          </p:cNvPr>
          <p:cNvSpPr txBox="1"/>
          <p:nvPr/>
        </p:nvSpPr>
        <p:spPr>
          <a:xfrm>
            <a:off x="772866" y="5625301"/>
            <a:ext cx="4662734" cy="299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ภาพ 1-5 เครื่องตัด (setudanki) สำหรับแรงดันต่ำ (ผสมหัวพ่น (tochi)) (แบบฝรั่งเศส)</a:t>
            </a:r>
            <a:endParaRPr kumimoji="1" lang="en-US" altLang="ja-JP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440263E-B08E-435F-AE6E-B1DE2E6E3E62}"/>
              </a:ext>
            </a:extLst>
          </p:cNvPr>
          <p:cNvSpPr txBox="1"/>
          <p:nvPr/>
        </p:nvSpPr>
        <p:spPr>
          <a:xfrm>
            <a:off x="5532167" y="5420085"/>
            <a:ext cx="1498074" cy="299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เอกสารที่มา: KOIKE SANSO KOGYO CO. LTD</a:t>
            </a:r>
            <a:endParaRPr kumimoji="1" lang="en-US" altLang="ja-JP" sz="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095FE11-6145-454B-BDFF-3921EC30B02B}"/>
              </a:ext>
            </a:extLst>
          </p:cNvPr>
          <p:cNvSpPr txBox="1"/>
          <p:nvPr/>
        </p:nvSpPr>
        <p:spPr>
          <a:xfrm>
            <a:off x="955645" y="3414680"/>
            <a:ext cx="1026156" cy="190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ปลายหัวพ่น</a:t>
            </a:r>
            <a:endParaRPr kumimoji="1" lang="en-US" altLang="ja-JP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CC49E00-B384-4350-AEEE-F01ED129FD65}"/>
              </a:ext>
            </a:extLst>
          </p:cNvPr>
          <p:cNvSpPr txBox="1"/>
          <p:nvPr/>
        </p:nvSpPr>
        <p:spPr>
          <a:xfrm>
            <a:off x="1832601" y="4641681"/>
            <a:ext cx="553825" cy="324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หัวทิพ (higuchi)</a:t>
            </a:r>
            <a:endParaRPr kumimoji="1" lang="en-US" altLang="ja-JP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60C3D7A-F31D-464A-A8BD-0A5508ACA03F}"/>
              </a:ext>
            </a:extLst>
          </p:cNvPr>
          <p:cNvSpPr txBox="1"/>
          <p:nvPr/>
        </p:nvSpPr>
        <p:spPr>
          <a:xfrm>
            <a:off x="2419059" y="4707368"/>
            <a:ext cx="553825" cy="299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ท่อแก๊สผสม</a:t>
            </a:r>
            <a:endParaRPr kumimoji="1" lang="en-US" altLang="ja-JP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FE256D5-4287-4F9F-929C-6BE7CD65FB9D}"/>
              </a:ext>
            </a:extLst>
          </p:cNvPr>
          <p:cNvSpPr txBox="1"/>
          <p:nvPr/>
        </p:nvSpPr>
        <p:spPr>
          <a:xfrm>
            <a:off x="2114957" y="3387170"/>
            <a:ext cx="1283924" cy="299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ท่อออกซิเจนสำหรับตัด (setudan sanso)</a:t>
            </a:r>
            <a:endParaRPr kumimoji="1" lang="en-US" altLang="ja-JP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C19B415-803E-46D7-8D20-B43BAB312025}"/>
              </a:ext>
            </a:extLst>
          </p:cNvPr>
          <p:cNvSpPr txBox="1"/>
          <p:nvPr/>
        </p:nvSpPr>
        <p:spPr>
          <a:xfrm>
            <a:off x="3412690" y="4847232"/>
            <a:ext cx="568110" cy="190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ตัวผสม</a:t>
            </a:r>
            <a:endParaRPr kumimoji="1" lang="en-US" altLang="ja-JP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F1E8A6C-76B1-4498-AC5E-0AC6784B6726}"/>
              </a:ext>
            </a:extLst>
          </p:cNvPr>
          <p:cNvSpPr txBox="1"/>
          <p:nvPr/>
        </p:nvSpPr>
        <p:spPr>
          <a:xfrm>
            <a:off x="4049808" y="4820254"/>
            <a:ext cx="1461437" cy="299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วาล์วออกซิเจนสำหรับให้ความร้อนเบื้องต้นก่อนเชื่อม</a:t>
            </a:r>
            <a:endParaRPr kumimoji="1" lang="en-US" altLang="ja-JP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E398EA5-F994-40D1-B99C-09AEE988E9F3}"/>
              </a:ext>
            </a:extLst>
          </p:cNvPr>
          <p:cNvSpPr txBox="1"/>
          <p:nvPr/>
        </p:nvSpPr>
        <p:spPr>
          <a:xfrm>
            <a:off x="4967309" y="3414681"/>
            <a:ext cx="1283924" cy="203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วาล์วออกซิเจนสำหรับตัด</a:t>
            </a:r>
            <a:endParaRPr kumimoji="1" lang="en-US" altLang="ja-JP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E0A2083-D663-49AF-A031-7783E2060E02}"/>
              </a:ext>
            </a:extLst>
          </p:cNvPr>
          <p:cNvSpPr txBox="1"/>
          <p:nvPr/>
        </p:nvSpPr>
        <p:spPr>
          <a:xfrm>
            <a:off x="5610302" y="4836172"/>
            <a:ext cx="1283924" cy="1904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วาล์วแก๊สเชื้อเพลิง</a:t>
            </a:r>
            <a:endParaRPr kumimoji="1" lang="en-US" altLang="ja-JP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751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416134"/>
            <a:ext cx="7886700" cy="418264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th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หัวทิพ (higuchi)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628650" y="922950"/>
            <a:ext cx="7886700" cy="666222"/>
          </a:xfrm>
          <a:ln>
            <a:solidFill>
              <a:schemeClr val="tx1"/>
            </a:solidFill>
          </a:ln>
        </p:spPr>
        <p:txBody>
          <a:bodyPr rtlCol="0" anchor="ctr" anchorCtr="0">
            <a:normAutofit/>
          </a:bodyPr>
          <a:lstStyle/>
          <a:p>
            <a:pPr rtl="0"/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ประเภทของแก๊สติดไฟและหัวทิพ (higuchi)</a:t>
            </a:r>
            <a:endParaRPr lang="en-US" altLang="ja-JP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rtl="0">
              <a:buNone/>
            </a:pPr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โครงสร้างของหัวทิพ (higuchi) จะแตกต่างไปตามแก๊สติดไฟแต่ละชนิด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96037" y="6444903"/>
            <a:ext cx="343356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คู่มือหน้า 14 / คู่มือเสริมหน้า 12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507027"/>
            <a:ext cx="4639635" cy="2119320"/>
          </a:xfrm>
          <a:prstGeom prst="rect">
            <a:avLst/>
          </a:prstGeom>
        </p:spPr>
      </p:pic>
      <p:sp>
        <p:nvSpPr>
          <p:cNvPr id="8" name="コンテンツ プレースホルダー 4"/>
          <p:cNvSpPr txBox="1">
            <a:spLocks/>
          </p:cNvSpPr>
          <p:nvPr/>
        </p:nvSpPr>
        <p:spPr>
          <a:xfrm>
            <a:off x="628650" y="1693631"/>
            <a:ext cx="7886700" cy="70893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อันตรายจากการใช้แก๊สติดไฟผิดประเภท</a:t>
            </a:r>
            <a:endParaRPr lang="en-US" altLang="ja-JP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rtl="0">
              <a:spcBef>
                <a:spcPts val="600"/>
              </a:spcBef>
              <a:buNone/>
            </a:pPr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　เมื่อใช้แก๊สอะเซทิลีน (asechiren) ด้วยหัวทิพ (higuchi) สำหรับแก๊สติดไฟประเภทอื่น จะเกิดไฟย้อนกลับซึ่งอันตรายอย่างยิ่ง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z="1050" smtClean="0">
                <a:latin typeface="Tahoma" panose="020B0604030504040204" pitchFamily="34" charset="0"/>
                <a:cs typeface="Tahoma" panose="020B0604030504040204" pitchFamily="34" charset="0"/>
              </a:rPr>
              <a:t>6</a:t>
            </a:fld>
            <a:endParaRPr kumimoji="1" lang="ja-JP" altLang="en-US" sz="105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F97742B-12F9-4A6D-9482-5531E5BBF956}"/>
              </a:ext>
            </a:extLst>
          </p:cNvPr>
          <p:cNvSpPr txBox="1"/>
          <p:nvPr/>
        </p:nvSpPr>
        <p:spPr>
          <a:xfrm>
            <a:off x="706648" y="2559386"/>
            <a:ext cx="4480485" cy="22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ตาราง 1-3 ความเร็วในการเผาไหม้ของแก๊สอะเซทิลีน (asechiren) และแก๊สโพรเพน (puropan)</a:t>
            </a:r>
            <a:endParaRPr kumimoji="1" lang="en-US" altLang="ja-JP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0D35DF8-966E-424E-8936-652BC9057EEB}"/>
              </a:ext>
            </a:extLst>
          </p:cNvPr>
          <p:cNvSpPr txBox="1"/>
          <p:nvPr/>
        </p:nvSpPr>
        <p:spPr>
          <a:xfrm>
            <a:off x="762684" y="3701957"/>
            <a:ext cx="1107059" cy="22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อะเซทิลีน (asechiren)</a:t>
            </a:r>
            <a:endParaRPr kumimoji="1" lang="en-US" altLang="ja-JP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2E8B2C4-C32C-4487-9EE9-DC96F6AF3516}"/>
              </a:ext>
            </a:extLst>
          </p:cNvPr>
          <p:cNvSpPr txBox="1"/>
          <p:nvPr/>
        </p:nvSpPr>
        <p:spPr>
          <a:xfrm>
            <a:off x="762684" y="4034212"/>
            <a:ext cx="1107059" cy="22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โพรเพน (puropan)</a:t>
            </a:r>
            <a:endParaRPr kumimoji="1" lang="en-US" altLang="ja-JP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6EB988A-E07E-4A8F-B600-EA927F02ECDF}"/>
              </a:ext>
            </a:extLst>
          </p:cNvPr>
          <p:cNvSpPr txBox="1"/>
          <p:nvPr/>
        </p:nvSpPr>
        <p:spPr>
          <a:xfrm>
            <a:off x="2009220" y="2837135"/>
            <a:ext cx="1460917" cy="530766"/>
          </a:xfrm>
          <a:prstGeom prst="rect">
            <a:avLst/>
          </a:prstGeom>
          <a:solidFill>
            <a:srgbClr val="DDEBF7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อุณหภูมิขั้นต่ำในการจุดไฟ</a:t>
            </a:r>
            <a:endParaRPr kumimoji="1" lang="en-US" altLang="ja-JP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0"/>
            <a:r>
              <a:rPr lang="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(ในออกซิเจน (sanso))</a:t>
            </a:r>
            <a:endParaRPr kumimoji="1" lang="en-US" altLang="ja-JP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6177B9F-8986-4739-8C6A-CA3D54BDF1FC}"/>
              </a:ext>
            </a:extLst>
          </p:cNvPr>
          <p:cNvSpPr txBox="1"/>
          <p:nvPr/>
        </p:nvSpPr>
        <p:spPr>
          <a:xfrm>
            <a:off x="3575534" y="2834774"/>
            <a:ext cx="1521905" cy="552036"/>
          </a:xfrm>
          <a:prstGeom prst="rect">
            <a:avLst/>
          </a:prstGeom>
          <a:solidFill>
            <a:srgbClr val="DDEBF7"/>
          </a:solidFill>
          <a:ln>
            <a:solidFill>
              <a:srgbClr val="DDEBF7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ความเร็วในการเผาไหม้</a:t>
            </a:r>
            <a:endParaRPr kumimoji="1" lang="en-US" altLang="ja-JP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r>
              <a:rPr lang="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(อัตราผสมที่เป็นกลาง)</a:t>
            </a:r>
            <a:endParaRPr kumimoji="1" lang="en-US" altLang="ja-JP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5FB4EAE-5209-433E-B873-CE74F3E80A06}"/>
              </a:ext>
            </a:extLst>
          </p:cNvPr>
          <p:cNvSpPr txBox="1"/>
          <p:nvPr/>
        </p:nvSpPr>
        <p:spPr>
          <a:xfrm>
            <a:off x="762684" y="4318270"/>
            <a:ext cx="4480485" cy="187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7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: ค่าตัวเลขอ้างอิงจาก ""Q &amp; A" สรุปสาระสำคัญของการตัดและขึ้นรูปด้วยความร้อน" (2012) ของ The Japan Welding Engineering Society</a:t>
            </a:r>
            <a:endParaRPr kumimoji="1" lang="en-US" altLang="ja-JP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477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531120"/>
            <a:ext cx="7886700" cy="421610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th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อุปกรณ์ปรับแรงดัน (aturyoku chousei ki)</a:t>
            </a:r>
            <a:endParaRPr kumimoji="1" lang="ja-JP" altLang="en-US" sz="18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628650" y="1038917"/>
            <a:ext cx="3009899" cy="367256"/>
          </a:xfrm>
          <a:ln>
            <a:solidFill>
              <a:schemeClr val="tx1"/>
            </a:solidFill>
          </a:ln>
        </p:spPr>
        <p:txBody>
          <a:bodyPr rtlCol="0" anchor="ctr" anchorCtr="0">
            <a:noAutofit/>
          </a:bodyPr>
          <a:lstStyle/>
          <a:p>
            <a:pPr rtl="0"/>
            <a:r>
              <a:rPr lang="th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อุปกรณ์ปรับแรงดัน (aturyoku chousei ki) สำหรับอะเซทิลีน (asechiren)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83535" y="6442538"/>
            <a:ext cx="4391196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คู่มือหน้า 19, 20 / คู่มือเสริมหน้า 14, 15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3648075" y="1038918"/>
            <a:ext cx="4867275" cy="36725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th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อุปกรณ์ปรับแรงดัน (aturyoku chousei ki) สำหรับออกซิเจน (sanso)</a:t>
            </a:r>
            <a:endParaRPr lang="ja-JP" altLang="en-US" sz="105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z="1050" smtClean="0">
                <a:latin typeface="Tahoma" panose="020B0604030504040204" pitchFamily="34" charset="0"/>
                <a:cs typeface="Tahoma" panose="020B0604030504040204" pitchFamily="34" charset="0"/>
              </a:rPr>
              <a:t>7</a:t>
            </a:fld>
            <a:endParaRPr kumimoji="1" lang="ja-JP" altLang="en-US" sz="105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400433"/>
            <a:ext cx="3012712" cy="351104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4024" y="1398494"/>
            <a:ext cx="4876801" cy="2894252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6745753" y="4214286"/>
            <a:ext cx="2025916" cy="43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th" sz="7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(อนุเคราะห์โดย KOIKE SANSO KOGYO CO. LTD)</a:t>
            </a:r>
            <a:endParaRPr kumimoji="1" lang="ja-JP" altLang="en-US" sz="7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892885" y="4834957"/>
            <a:ext cx="2248176" cy="438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r>
              <a:rPr lang="th" sz="7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(อนุเคราะห์โดย NISSAN TANAKA CORPORATION)</a:t>
            </a:r>
            <a:endParaRPr kumimoji="1" lang="ja-JP" altLang="en-US" sz="7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6AFF261-FF9F-49D9-A1E6-657EE80EA931}"/>
              </a:ext>
            </a:extLst>
          </p:cNvPr>
          <p:cNvSpPr txBox="1"/>
          <p:nvPr/>
        </p:nvSpPr>
        <p:spPr>
          <a:xfrm>
            <a:off x="739489" y="4556731"/>
            <a:ext cx="2788220" cy="283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ภาพ 1-17: อุปกรณ์ปรับสำหรับแก๊สอะเซทิลีน (asechiren)</a:t>
            </a:r>
            <a:endParaRPr kumimoji="1" lang="en-US" altLang="ja-JP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BC19025-C3DE-4995-B83A-B1CE61F27174}"/>
              </a:ext>
            </a:extLst>
          </p:cNvPr>
          <p:cNvSpPr txBox="1"/>
          <p:nvPr/>
        </p:nvSpPr>
        <p:spPr>
          <a:xfrm>
            <a:off x="1743559" y="4328223"/>
            <a:ext cx="1767992" cy="20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th" sz="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เอกสารที่มา: NISSAN TANAKA CORPORATION</a:t>
            </a:r>
            <a:endParaRPr kumimoji="1" lang="en-US" altLang="ja-JP" sz="7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D763A11-C096-4D05-A1DC-0E006B55995D}"/>
              </a:ext>
            </a:extLst>
          </p:cNvPr>
          <p:cNvSpPr txBox="1"/>
          <p:nvPr/>
        </p:nvSpPr>
        <p:spPr>
          <a:xfrm>
            <a:off x="4141060" y="4051766"/>
            <a:ext cx="3639965" cy="22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ภาพ 1-18: สกรูยึดอุปกรณ์ปรับสำหรับออกซิเจน (sanso)</a:t>
            </a:r>
            <a:endParaRPr kumimoji="1" lang="en-US" altLang="ja-JP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7D912B5-9BEA-4A68-88A1-6FFDF3A26477}"/>
              </a:ext>
            </a:extLst>
          </p:cNvPr>
          <p:cNvSpPr txBox="1"/>
          <p:nvPr/>
        </p:nvSpPr>
        <p:spPr>
          <a:xfrm>
            <a:off x="3783535" y="3555965"/>
            <a:ext cx="2046719" cy="20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แบบน็อตยึด (แบบเยอรมนี)</a:t>
            </a:r>
            <a:endParaRPr kumimoji="1" lang="en-US" altLang="ja-JP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7FE93E4-BA0B-4C39-9C64-ABC820490D89}"/>
              </a:ext>
            </a:extLst>
          </p:cNvPr>
          <p:cNvSpPr txBox="1"/>
          <p:nvPr/>
        </p:nvSpPr>
        <p:spPr>
          <a:xfrm>
            <a:off x="6234792" y="3548416"/>
            <a:ext cx="2046719" cy="20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แบบสกรูยึด (แบบฝรั่งเศส)</a:t>
            </a:r>
            <a:endParaRPr kumimoji="1" lang="en-US" altLang="ja-JP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6CBB498-105E-49D0-AE17-C6D442EFD528}"/>
              </a:ext>
            </a:extLst>
          </p:cNvPr>
          <p:cNvSpPr txBox="1"/>
          <p:nvPr/>
        </p:nvSpPr>
        <p:spPr>
          <a:xfrm>
            <a:off x="6978731" y="3806452"/>
            <a:ext cx="1394545" cy="20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th" sz="5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เอกสารที่มา: KOIKE SANSO KOGYO CO. LTD</a:t>
            </a:r>
            <a:endParaRPr kumimoji="1" lang="en-US" altLang="ja-JP" sz="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641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268298"/>
            <a:ext cx="7886700" cy="438036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rtl="0"/>
            <a:r>
              <a:rPr lang="th"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สาย (housu) สำหรับเชื่อม</a:t>
            </a:r>
            <a:endParaRPr kumimoji="1" lang="ja-JP" altLang="en-US" sz="18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628650" y="744604"/>
            <a:ext cx="4479944" cy="2052630"/>
          </a:xfrm>
          <a:ln>
            <a:solidFill>
              <a:schemeClr val="tx1"/>
            </a:solidFill>
          </a:ln>
        </p:spPr>
        <p:txBody>
          <a:bodyPr rtlCol="0" anchor="ctr" anchorCtr="0">
            <a:noAutofit/>
          </a:bodyPr>
          <a:lstStyle/>
          <a:p>
            <a:pPr rtl="0"/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เครื่องหมายแสดงสายยางสำหรับเชื่อม - ตัด (yousetu / setudan you gomu housu)</a:t>
            </a: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เครื่องหมายผู้ผลิตหรือซัพพลายเออร์</a:t>
            </a: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หมายเลขประเภทสาย (housu)</a:t>
            </a: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แรงดันสูงสุดในการใช้งาน</a:t>
            </a: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เส้นผ่านศูนย์กลาง (ภายใน)</a:t>
            </a: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ประเภทของแก๊ส (ตาราง 1-5)</a:t>
            </a: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ปีที่ผลิต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57016" y="6387948"/>
            <a:ext cx="3701146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th" sz="105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คู่มือหน้า 24, 25 / คู่มือเสริมหน้า 17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881398"/>
            <a:ext cx="5005586" cy="2450494"/>
          </a:xfrm>
          <a:prstGeom prst="rect">
            <a:avLst/>
          </a:prstGeom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z="1050" smtClean="0">
                <a:latin typeface="Tahoma" panose="020B0604030504040204" pitchFamily="34" charset="0"/>
                <a:cs typeface="Tahoma" panose="020B0604030504040204" pitchFamily="34" charset="0"/>
              </a:rPr>
              <a:t>8</a:t>
            </a:fld>
            <a:endParaRPr kumimoji="1" lang="ja-JP" altLang="en-US" sz="105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3926" y="744603"/>
            <a:ext cx="3341424" cy="2052631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CAFAADC-91D6-42EB-BDDA-15AFBD27A544}"/>
              </a:ext>
            </a:extLst>
          </p:cNvPr>
          <p:cNvSpPr txBox="1"/>
          <p:nvPr/>
        </p:nvSpPr>
        <p:spPr>
          <a:xfrm>
            <a:off x="5292203" y="819685"/>
            <a:ext cx="1798710" cy="211213"/>
          </a:xfrm>
          <a:prstGeom prst="rect">
            <a:avLst/>
          </a:prstGeom>
          <a:solidFill>
            <a:srgbClr val="E1F5E1"/>
          </a:solidFill>
          <a:ln>
            <a:solidFill>
              <a:srgbClr val="E1F5E1"/>
            </a:solidFill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[ตัวอย่างเครื่องหมายแสดง]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7C0B329-F681-4439-9A38-AC5F1F39F88C}"/>
              </a:ext>
            </a:extLst>
          </p:cNvPr>
          <p:cNvSpPr txBox="1"/>
          <p:nvPr/>
        </p:nvSpPr>
        <p:spPr>
          <a:xfrm>
            <a:off x="5587171" y="1362827"/>
            <a:ext cx="2570991" cy="1308290"/>
          </a:xfrm>
          <a:prstGeom prst="rect">
            <a:avLst/>
          </a:prstGeom>
          <a:solidFill>
            <a:srgbClr val="E1F5E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สามารถเข้าใจความหมายต่างๆ ได้จากสัญลักษณ์นี้</a:t>
            </a:r>
            <a:endParaRPr kumimoji="1" lang="en-US" altLang="ja-JP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r>
              <a:rPr lang="th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 ผู้ผลิต ฯลฯ คือ "XYZ"</a:t>
            </a:r>
            <a:endParaRPr kumimoji="1" lang="en-US" altLang="ja-JP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r>
              <a:rPr lang="th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(2) ประเภทของสาย (housu) คือ "ประเภทที่ 1"</a:t>
            </a:r>
            <a:endParaRPr kumimoji="1" lang="en-US" altLang="ja-JP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r>
              <a:rPr lang="th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(3) แรงดันสูงสุดในการใช้งาน คือ 2MPa</a:t>
            </a:r>
            <a:endParaRPr kumimoji="1" lang="en-US" altLang="ja-JP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r>
              <a:rPr lang="th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(4) เส้นผ่านศูนย์กลาง (ภายใน) คือ 10mm</a:t>
            </a:r>
            <a:endParaRPr kumimoji="1" lang="en-US" altLang="ja-JP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r>
              <a:rPr lang="th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(5) ประเภทของแก๊ส คือ ออกซิเจน (sanso)</a:t>
            </a:r>
            <a:endParaRPr kumimoji="1" lang="en-US" altLang="ja-JP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r>
              <a:rPr lang="th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(6) ปีที่ผลิต คือ ปี 2019</a:t>
            </a:r>
            <a:endParaRPr kumimoji="1" lang="en-US" altLang="ja-JP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1B486D9-DE43-4D65-A3C4-27A65B01621F}"/>
              </a:ext>
            </a:extLst>
          </p:cNvPr>
          <p:cNvSpPr txBox="1"/>
          <p:nvPr/>
        </p:nvSpPr>
        <p:spPr>
          <a:xfrm>
            <a:off x="654528" y="2909347"/>
            <a:ext cx="2718399" cy="171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ตาราง 1-5: สัญลักษณ์และการจำแนกสี ประเภทของแก๊ส</a:t>
            </a:r>
            <a:endParaRPr kumimoji="1" lang="en-US" altLang="ja-JP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33DC277-865E-49BF-A97A-95F4F5BC2971}"/>
              </a:ext>
            </a:extLst>
          </p:cNvPr>
          <p:cNvSpPr txBox="1"/>
          <p:nvPr/>
        </p:nvSpPr>
        <p:spPr>
          <a:xfrm>
            <a:off x="758152" y="3138594"/>
            <a:ext cx="751019" cy="360000"/>
          </a:xfrm>
          <a:prstGeom prst="rect">
            <a:avLst/>
          </a:prstGeom>
          <a:solidFill>
            <a:srgbClr val="DDEBF7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สัญลักษณ์ประเภทของแก๊ส</a:t>
            </a:r>
            <a:endParaRPr kumimoji="1" lang="en-US" altLang="ja-JP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208B336-4E6B-4963-B89E-2BF5BD42BE01}"/>
              </a:ext>
            </a:extLst>
          </p:cNvPr>
          <p:cNvSpPr txBox="1"/>
          <p:nvPr/>
        </p:nvSpPr>
        <p:spPr>
          <a:xfrm>
            <a:off x="2580780" y="3217765"/>
            <a:ext cx="886190" cy="266368"/>
          </a:xfrm>
          <a:prstGeom prst="rect">
            <a:avLst/>
          </a:prstGeom>
          <a:solidFill>
            <a:srgbClr val="DDEBF7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ประเภทของแก๊ส</a:t>
            </a:r>
            <a:endParaRPr kumimoji="1" lang="en-US" altLang="ja-JP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398F131-B822-4962-A951-BD7544AB5123}"/>
              </a:ext>
            </a:extLst>
          </p:cNvPr>
          <p:cNvSpPr txBox="1"/>
          <p:nvPr/>
        </p:nvSpPr>
        <p:spPr>
          <a:xfrm>
            <a:off x="4604044" y="3147213"/>
            <a:ext cx="886190" cy="360000"/>
          </a:xfrm>
          <a:prstGeom prst="rect">
            <a:avLst/>
          </a:prstGeom>
          <a:solidFill>
            <a:srgbClr val="DDEBF7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สีของชั้นยางภายนอก</a:t>
            </a:r>
            <a:endParaRPr kumimoji="1" lang="en-US" altLang="ja-JP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6058FC8-3B0D-4E5E-80EB-9640FD48C2CE}"/>
              </a:ext>
            </a:extLst>
          </p:cNvPr>
          <p:cNvSpPr txBox="1"/>
          <p:nvPr/>
        </p:nvSpPr>
        <p:spPr>
          <a:xfrm>
            <a:off x="1558774" y="3586141"/>
            <a:ext cx="2790881" cy="356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แก๊สสำหรับอะเซทิลีน (asechiren) และเชื้อเพลิงอื่นๆ (*)</a:t>
            </a:r>
            <a:endParaRPr kumimoji="1" lang="en-US" altLang="ja-JP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r>
              <a:rPr lang="th" sz="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(ไม่รวมแก๊ส LPG (LPG), MPS, แก๊สธรรมชาติและมีเทน)</a:t>
            </a:r>
            <a:endParaRPr kumimoji="1" lang="en-US" altLang="ja-JP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0AF3BCB-F35F-488F-A341-36A0436A31BA}"/>
              </a:ext>
            </a:extLst>
          </p:cNvPr>
          <p:cNvSpPr txBox="1"/>
          <p:nvPr/>
        </p:nvSpPr>
        <p:spPr>
          <a:xfrm>
            <a:off x="1549766" y="4236830"/>
            <a:ext cx="2790881" cy="172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อากาศ, ไนโตรเจน, อาร์กอน, คาร์บอนไดออกไซด์</a:t>
            </a:r>
            <a:endParaRPr kumimoji="1" lang="en-US" altLang="ja-JP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D0A2D30-C245-4904-81E9-313045F4435E}"/>
              </a:ext>
            </a:extLst>
          </p:cNvPr>
          <p:cNvSpPr txBox="1"/>
          <p:nvPr/>
        </p:nvSpPr>
        <p:spPr>
          <a:xfrm>
            <a:off x="1555522" y="4027688"/>
            <a:ext cx="2790881" cy="172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ออกซิเจน (sanso)</a:t>
            </a:r>
            <a:endParaRPr kumimoji="1" lang="en-US" altLang="ja-JP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0FAEAF1-DF5F-4A71-B890-84936F554C61}"/>
              </a:ext>
            </a:extLst>
          </p:cNvPr>
          <p:cNvSpPr txBox="1"/>
          <p:nvPr/>
        </p:nvSpPr>
        <p:spPr>
          <a:xfrm>
            <a:off x="1553046" y="4464509"/>
            <a:ext cx="2790881" cy="172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แก๊ส LPG (LPG), MPS, แก๊สธรรมชาติ, มีเทน</a:t>
            </a:r>
            <a:endParaRPr kumimoji="1" lang="en-US" altLang="ja-JP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EB34C8E-4013-4688-87BA-3357B2FED385}"/>
              </a:ext>
            </a:extLst>
          </p:cNvPr>
          <p:cNvSpPr txBox="1"/>
          <p:nvPr/>
        </p:nvSpPr>
        <p:spPr>
          <a:xfrm>
            <a:off x="1546221" y="4688368"/>
            <a:ext cx="3004979" cy="356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อะเซทิลีน (asechiren), แก๊ส LPG (LPG), MPS, แก๊สธรรมชาติ, มีเทนและแก๊สเชื้อเพลิงอื่นๆ</a:t>
            </a:r>
            <a:endParaRPr kumimoji="1" lang="en-US" altLang="ja-JP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079467A-42DE-4D4F-9B51-FACDEC791722}"/>
              </a:ext>
            </a:extLst>
          </p:cNvPr>
          <p:cNvSpPr txBox="1"/>
          <p:nvPr/>
        </p:nvSpPr>
        <p:spPr>
          <a:xfrm>
            <a:off x="821778" y="5110748"/>
            <a:ext cx="4699001" cy="180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ผู้ผลิตต้องพิจารณาความเหมาะสมสำหรับการใช้งานไฮโดรเจน</a:t>
            </a:r>
            <a:endParaRPr kumimoji="1" lang="en-US" altLang="ja-JP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07D9646-AC90-4088-A2EA-EE551D00304A}"/>
              </a:ext>
            </a:extLst>
          </p:cNvPr>
          <p:cNvSpPr txBox="1"/>
          <p:nvPr/>
        </p:nvSpPr>
        <p:spPr>
          <a:xfrm>
            <a:off x="4596866" y="3668403"/>
            <a:ext cx="770401" cy="180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สีแดง</a:t>
            </a:r>
            <a:endParaRPr kumimoji="1" lang="en-US" altLang="ja-JP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A67798B0-58E2-4A26-91FD-3D455CE112F3}"/>
              </a:ext>
            </a:extLst>
          </p:cNvPr>
          <p:cNvSpPr txBox="1"/>
          <p:nvPr/>
        </p:nvSpPr>
        <p:spPr>
          <a:xfrm>
            <a:off x="4596866" y="4011427"/>
            <a:ext cx="770401" cy="180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สีน้ำเงิน</a:t>
            </a:r>
            <a:endParaRPr kumimoji="1" lang="en-US" altLang="ja-JP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25B1AA0-D051-421A-8FBE-10E65AD6E3B6}"/>
              </a:ext>
            </a:extLst>
          </p:cNvPr>
          <p:cNvSpPr txBox="1"/>
          <p:nvPr/>
        </p:nvSpPr>
        <p:spPr>
          <a:xfrm>
            <a:off x="4604044" y="4240673"/>
            <a:ext cx="770401" cy="170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สีดำ</a:t>
            </a:r>
            <a:endParaRPr kumimoji="1" lang="en-US" altLang="ja-JP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9741E2E-9978-41BD-9A63-1F5111E6D441}"/>
              </a:ext>
            </a:extLst>
          </p:cNvPr>
          <p:cNvSpPr txBox="1"/>
          <p:nvPr/>
        </p:nvSpPr>
        <p:spPr>
          <a:xfrm>
            <a:off x="4589252" y="4460871"/>
            <a:ext cx="770401" cy="170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9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สีส้ม</a:t>
            </a:r>
            <a:endParaRPr kumimoji="1" lang="en-US" altLang="ja-JP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D7BDB95-A978-4104-898F-C92802A4B62E}"/>
              </a:ext>
            </a:extLst>
          </p:cNvPr>
          <p:cNvSpPr txBox="1"/>
          <p:nvPr/>
        </p:nvSpPr>
        <p:spPr>
          <a:xfrm>
            <a:off x="4592801" y="4795073"/>
            <a:ext cx="854654" cy="170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rtl="0"/>
            <a:r>
              <a:rPr lang="th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สีแดงและสีส้ม</a:t>
            </a:r>
            <a:endParaRPr kumimoji="1" lang="en-US" altLang="ja-JP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395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89043"/>
          </a:xfrm>
          <a:ln>
            <a:solidFill>
              <a:schemeClr val="tx1"/>
            </a:solidFill>
          </a:ln>
        </p:spPr>
        <p:txBody>
          <a:bodyPr rtlCol="0">
            <a:normAutofit/>
          </a:bodyPr>
          <a:lstStyle/>
          <a:p>
            <a:pPr rtl="0"/>
            <a:r>
              <a:rPr lang="th"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ภาชนะบรรจุแก๊สชนิดต่างๆ (ถังแก๊ส (bonbe)) และอุปกรณ์กำเนิดแก๊สอะเซทิลีน (asechiren) (1) เครื่องหมายแสดงและสีของภาชนะบรรจุแก๊ส</a:t>
            </a:r>
            <a:endParaRPr kumimoji="1" lang="ja-JP" altLang="en-US" sz="1200" dirty="0"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628650" y="1071856"/>
            <a:ext cx="5147948" cy="2253586"/>
          </a:xfrm>
          <a:ln>
            <a:solidFill>
              <a:schemeClr val="tx1"/>
            </a:solidFill>
          </a:ln>
        </p:spPr>
        <p:txBody>
          <a:bodyPr rtlCol="0" anchor="ctr" anchorCtr="0">
            <a:noAutofit/>
          </a:bodyPr>
          <a:lstStyle/>
          <a:p>
            <a:pPr rtl="0"/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ป้ายกำกับการเติมของภาชนะบรรจุแก๊ส</a:t>
            </a: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ชื่อแก๊สเติม</a:t>
            </a: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แรงดันที่เติมหรือมวลเวลาเติม</a:t>
            </a: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ปี-เดือน-วันที่เติม / ตัวจำแนกล็อตการผลิต</a:t>
            </a: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ข้อมูลติดต่อสถานที่จำหน่าย (ผู้ขาย) / ข้อมูลติดต่อสถานที่ผลิต (ผู้ผลิต)</a:t>
            </a: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คุณสมบัติของแก๊สเติม</a:t>
            </a: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สิ่งที่ควรระวังทั่วไป</a:t>
            </a: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คำอธิบายเกี่ยวกับสิ่งที่สำคัญ　　</a:t>
            </a:r>
            <a:endParaRPr lang="en-US" altLang="ja-JP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68288" indent="-1588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ฯลฯ จะถูกระบุไว้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572000" y="6426199"/>
            <a:ext cx="3719312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0"/>
            <a:r>
              <a:rPr lang="th" sz="105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คู่มือหน้า 27, 28 / คู่มือเสริมหน้า 18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8391" y="1071856"/>
            <a:ext cx="2637494" cy="2795653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0712B29-8DFD-45C1-BE8F-2E7F44751CDC}" type="slidenum">
              <a:rPr kumimoji="1" lang="ja-JP" altLang="en-US" sz="1050" smtClean="0">
                <a:latin typeface="Tahoma" panose="020B0604030504040204" pitchFamily="34" charset="0"/>
                <a:cs typeface="Tahoma" panose="020B0604030504040204" pitchFamily="34" charset="0"/>
              </a:rPr>
              <a:t>9</a:t>
            </a:fld>
            <a:endParaRPr kumimoji="1" lang="ja-JP" altLang="en-US" sz="105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テキスト ボックス 10">
            <a:extLst>
              <a:ext uri="{FF2B5EF4-FFF2-40B4-BE49-F238E27FC236}">
                <a16:creationId xmlns:a16="http://schemas.microsoft.com/office/drawing/2014/main" id="{A195B580-8056-43EB-B189-FE4E67A865FF}"/>
              </a:ext>
            </a:extLst>
          </p:cNvPr>
          <p:cNvSpPr txBox="1"/>
          <p:nvPr/>
        </p:nvSpPr>
        <p:spPr>
          <a:xfrm>
            <a:off x="6252898" y="1371772"/>
            <a:ext cx="750570" cy="216000"/>
          </a:xfrm>
          <a:prstGeom prst="rect">
            <a:avLst/>
          </a:prstGeom>
          <a:solidFill>
            <a:srgbClr val="DDEBF7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1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แก๊สเติม</a:t>
            </a:r>
            <a:endParaRPr lang="ja-JP" sz="1100" dirty="0">
              <a:effectLst/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9" name="テキスト ボックス 9">
            <a:extLst>
              <a:ext uri="{FF2B5EF4-FFF2-40B4-BE49-F238E27FC236}">
                <a16:creationId xmlns:a16="http://schemas.microsoft.com/office/drawing/2014/main" id="{48A157A0-C6EC-4045-A4C5-5C378AB89E52}"/>
              </a:ext>
            </a:extLst>
          </p:cNvPr>
          <p:cNvSpPr txBox="1"/>
          <p:nvPr/>
        </p:nvSpPr>
        <p:spPr>
          <a:xfrm>
            <a:off x="5917721" y="1095846"/>
            <a:ext cx="2373591" cy="217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105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ตาราง 1-9: สีของภาชนะบรรจุแก๊ส</a:t>
            </a:r>
            <a:endParaRPr lang="ja-JP" sz="1050" dirty="0">
              <a:effectLst/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10" name="テキスト ボックス 10">
            <a:extLst>
              <a:ext uri="{FF2B5EF4-FFF2-40B4-BE49-F238E27FC236}">
                <a16:creationId xmlns:a16="http://schemas.microsoft.com/office/drawing/2014/main" id="{763397A7-126F-4DD1-A1C8-ABE28D54EB62}"/>
              </a:ext>
            </a:extLst>
          </p:cNvPr>
          <p:cNvSpPr txBox="1"/>
          <p:nvPr/>
        </p:nvSpPr>
        <p:spPr>
          <a:xfrm>
            <a:off x="7463001" y="1360238"/>
            <a:ext cx="750570" cy="216000"/>
          </a:xfrm>
          <a:prstGeom prst="rect">
            <a:avLst/>
          </a:prstGeom>
          <a:solidFill>
            <a:srgbClr val="DDEBF7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 rtl="0"/>
            <a:r>
              <a:rPr lang="th" sz="11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สีของภาชนะ</a:t>
            </a:r>
            <a:endParaRPr lang="ja-JP" sz="1100" dirty="0">
              <a:effectLst/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D5E06A86-8A6D-4DDA-BFD7-F53F361F08CF}"/>
              </a:ext>
            </a:extLst>
          </p:cNvPr>
          <p:cNvSpPr txBox="1"/>
          <p:nvPr/>
        </p:nvSpPr>
        <p:spPr>
          <a:xfrm>
            <a:off x="6024970" y="1647932"/>
            <a:ext cx="1080135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th" sz="9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ออกซิเจน (sanso)</a:t>
            </a:r>
            <a:endParaRPr lang="ja-JP" sz="900" dirty="0">
              <a:effectLst/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12" name="テキスト ボックス 10">
            <a:extLst>
              <a:ext uri="{FF2B5EF4-FFF2-40B4-BE49-F238E27FC236}">
                <a16:creationId xmlns:a16="http://schemas.microsoft.com/office/drawing/2014/main" id="{97D38155-7E3E-458F-81D1-CC7C4B059AAA}"/>
              </a:ext>
            </a:extLst>
          </p:cNvPr>
          <p:cNvSpPr txBox="1"/>
          <p:nvPr/>
        </p:nvSpPr>
        <p:spPr>
          <a:xfrm>
            <a:off x="6024970" y="1889489"/>
            <a:ext cx="1080135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th" sz="9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อะเซทิลีน (asechiren)</a:t>
            </a:r>
            <a:endParaRPr lang="ja-JP" sz="900" dirty="0">
              <a:effectLst/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13" name="テキスト ボックス 10">
            <a:extLst>
              <a:ext uri="{FF2B5EF4-FFF2-40B4-BE49-F238E27FC236}">
                <a16:creationId xmlns:a16="http://schemas.microsoft.com/office/drawing/2014/main" id="{23CB58F8-1798-4C90-8962-645EDF1F502E}"/>
              </a:ext>
            </a:extLst>
          </p:cNvPr>
          <p:cNvSpPr txBox="1"/>
          <p:nvPr/>
        </p:nvSpPr>
        <p:spPr>
          <a:xfrm>
            <a:off x="6003090" y="2181954"/>
            <a:ext cx="1080135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th" sz="9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ไฮโดรเจน</a:t>
            </a:r>
            <a:endParaRPr lang="ja-JP" sz="900" dirty="0">
              <a:effectLst/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14" name="テキスト ボックス 10">
            <a:extLst>
              <a:ext uri="{FF2B5EF4-FFF2-40B4-BE49-F238E27FC236}">
                <a16:creationId xmlns:a16="http://schemas.microsoft.com/office/drawing/2014/main" id="{BCDB7B42-2B97-4D07-B395-E2C235831C56}"/>
              </a:ext>
            </a:extLst>
          </p:cNvPr>
          <p:cNvSpPr txBox="1"/>
          <p:nvPr/>
        </p:nvSpPr>
        <p:spPr>
          <a:xfrm>
            <a:off x="6003090" y="2698667"/>
            <a:ext cx="1262934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th" sz="9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แอมโมเนียเหลว</a:t>
            </a:r>
            <a:endParaRPr lang="ja-JP" sz="900" dirty="0">
              <a:effectLst/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15" name="テキスト ボックス 10">
            <a:extLst>
              <a:ext uri="{FF2B5EF4-FFF2-40B4-BE49-F238E27FC236}">
                <a16:creationId xmlns:a16="http://schemas.microsoft.com/office/drawing/2014/main" id="{8BB2F7C6-C053-4E77-A16F-858C06736A92}"/>
              </a:ext>
            </a:extLst>
          </p:cNvPr>
          <p:cNvSpPr txBox="1"/>
          <p:nvPr/>
        </p:nvSpPr>
        <p:spPr>
          <a:xfrm>
            <a:off x="6028940" y="2446827"/>
            <a:ext cx="1080135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th" sz="9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แก๊สคาร์บอนเหลว</a:t>
            </a:r>
            <a:endParaRPr lang="ja-JP" sz="900" dirty="0">
              <a:effectLst/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16" name="テキスト ボックス 10">
            <a:extLst>
              <a:ext uri="{FF2B5EF4-FFF2-40B4-BE49-F238E27FC236}">
                <a16:creationId xmlns:a16="http://schemas.microsoft.com/office/drawing/2014/main" id="{677B4A3C-55F1-47E5-B1ED-406504DACAB2}"/>
              </a:ext>
            </a:extLst>
          </p:cNvPr>
          <p:cNvSpPr txBox="1"/>
          <p:nvPr/>
        </p:nvSpPr>
        <p:spPr>
          <a:xfrm>
            <a:off x="6024969" y="2963416"/>
            <a:ext cx="1080135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th" sz="9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คลอรีนเหลว</a:t>
            </a:r>
            <a:endParaRPr lang="ja-JP" sz="900" dirty="0">
              <a:effectLst/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17" name="テキスト ボックス 10">
            <a:extLst>
              <a:ext uri="{FF2B5EF4-FFF2-40B4-BE49-F238E27FC236}">
                <a16:creationId xmlns:a16="http://schemas.microsoft.com/office/drawing/2014/main" id="{DE5B74F1-D444-44CB-B71D-9A2298978248}"/>
              </a:ext>
            </a:extLst>
          </p:cNvPr>
          <p:cNvSpPr txBox="1"/>
          <p:nvPr/>
        </p:nvSpPr>
        <p:spPr>
          <a:xfrm>
            <a:off x="6035765" y="3250925"/>
            <a:ext cx="1230259" cy="461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th" sz="9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แก๊สอื่น ๆ</a:t>
            </a:r>
            <a:endParaRPr lang="ja-JP" sz="900" dirty="0">
              <a:effectLst/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  <a:p>
            <a:pPr algn="l" rtl="0"/>
            <a:r>
              <a:rPr lang="th" sz="9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(เช่น แก๊ส LPG (LPG) ฯลฯ)</a:t>
            </a:r>
            <a:endParaRPr lang="ja-JP" sz="900" dirty="0">
              <a:effectLst/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18" name="テキスト ボックス 10">
            <a:extLst>
              <a:ext uri="{FF2B5EF4-FFF2-40B4-BE49-F238E27FC236}">
                <a16:creationId xmlns:a16="http://schemas.microsoft.com/office/drawing/2014/main" id="{33A4C47A-A980-41B1-93EC-C7C67D7C81C6}"/>
              </a:ext>
            </a:extLst>
          </p:cNvPr>
          <p:cNvSpPr txBox="1"/>
          <p:nvPr/>
        </p:nvSpPr>
        <p:spPr>
          <a:xfrm>
            <a:off x="7452602" y="1647932"/>
            <a:ext cx="4318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th" sz="9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สีดำ</a:t>
            </a:r>
            <a:endParaRPr lang="ja-JP" sz="900">
              <a:effectLst/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19" name="テキスト ボックス 10">
            <a:extLst>
              <a:ext uri="{FF2B5EF4-FFF2-40B4-BE49-F238E27FC236}">
                <a16:creationId xmlns:a16="http://schemas.microsoft.com/office/drawing/2014/main" id="{09714D3D-C42D-4CF8-8EA9-EBA2835FA8EE}"/>
              </a:ext>
            </a:extLst>
          </p:cNvPr>
          <p:cNvSpPr txBox="1"/>
          <p:nvPr/>
        </p:nvSpPr>
        <p:spPr>
          <a:xfrm>
            <a:off x="7463001" y="1918149"/>
            <a:ext cx="4318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th" sz="9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สีน้ำตาล</a:t>
            </a:r>
            <a:endParaRPr lang="ja-JP" sz="900" dirty="0">
              <a:effectLst/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20" name="テキスト ボックス 10">
            <a:extLst>
              <a:ext uri="{FF2B5EF4-FFF2-40B4-BE49-F238E27FC236}">
                <a16:creationId xmlns:a16="http://schemas.microsoft.com/office/drawing/2014/main" id="{D73BE1A5-B9E3-46F6-9264-B751C0E0A730}"/>
              </a:ext>
            </a:extLst>
          </p:cNvPr>
          <p:cNvSpPr txBox="1"/>
          <p:nvPr/>
        </p:nvSpPr>
        <p:spPr>
          <a:xfrm>
            <a:off x="7452602" y="2181954"/>
            <a:ext cx="4318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th" sz="9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สีแดง</a:t>
            </a:r>
            <a:endParaRPr lang="ja-JP" sz="900" dirty="0">
              <a:effectLst/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21" name="テキスト ボックス 10">
            <a:extLst>
              <a:ext uri="{FF2B5EF4-FFF2-40B4-BE49-F238E27FC236}">
                <a16:creationId xmlns:a16="http://schemas.microsoft.com/office/drawing/2014/main" id="{CC0C3165-A8B4-49DC-B1B4-540BA9A2204C}"/>
              </a:ext>
            </a:extLst>
          </p:cNvPr>
          <p:cNvSpPr txBox="1"/>
          <p:nvPr/>
        </p:nvSpPr>
        <p:spPr>
          <a:xfrm>
            <a:off x="7457073" y="2712659"/>
            <a:ext cx="4318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th" sz="9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สีขาว</a:t>
            </a:r>
            <a:endParaRPr lang="ja-JP" sz="900" dirty="0">
              <a:effectLst/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22" name="テキスト ボックス 10">
            <a:extLst>
              <a:ext uri="{FF2B5EF4-FFF2-40B4-BE49-F238E27FC236}">
                <a16:creationId xmlns:a16="http://schemas.microsoft.com/office/drawing/2014/main" id="{CE0A9850-E75E-47FC-925E-8ECF59D51486}"/>
              </a:ext>
            </a:extLst>
          </p:cNvPr>
          <p:cNvSpPr txBox="1"/>
          <p:nvPr/>
        </p:nvSpPr>
        <p:spPr>
          <a:xfrm>
            <a:off x="7463001" y="2443809"/>
            <a:ext cx="4318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th" sz="9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สีเขียว</a:t>
            </a:r>
            <a:endParaRPr lang="ja-JP" sz="900" dirty="0">
              <a:effectLst/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23" name="テキスト ボックス 10">
            <a:extLst>
              <a:ext uri="{FF2B5EF4-FFF2-40B4-BE49-F238E27FC236}">
                <a16:creationId xmlns:a16="http://schemas.microsoft.com/office/drawing/2014/main" id="{0050D469-6BA9-49CC-BF53-54A59EACCED8}"/>
              </a:ext>
            </a:extLst>
          </p:cNvPr>
          <p:cNvSpPr txBox="1"/>
          <p:nvPr/>
        </p:nvSpPr>
        <p:spPr>
          <a:xfrm>
            <a:off x="7452602" y="2984244"/>
            <a:ext cx="4318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th" sz="9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สีเหลือง</a:t>
            </a:r>
            <a:endParaRPr lang="ja-JP" sz="900" dirty="0">
              <a:effectLst/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  <p:sp>
        <p:nvSpPr>
          <p:cNvPr id="24" name="テキスト ボックス 10">
            <a:extLst>
              <a:ext uri="{FF2B5EF4-FFF2-40B4-BE49-F238E27FC236}">
                <a16:creationId xmlns:a16="http://schemas.microsoft.com/office/drawing/2014/main" id="{D4F34602-73EC-4495-80EE-FE0D135C6098}"/>
              </a:ext>
            </a:extLst>
          </p:cNvPr>
          <p:cNvSpPr txBox="1"/>
          <p:nvPr/>
        </p:nvSpPr>
        <p:spPr>
          <a:xfrm>
            <a:off x="7452602" y="3241714"/>
            <a:ext cx="431800" cy="2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r>
              <a:rPr lang="th" sz="90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สีเทา</a:t>
            </a:r>
            <a:endParaRPr lang="ja-JP" sz="900" dirty="0">
              <a:effectLst/>
              <a:latin typeface="Tahoma" panose="020B0604030504040204" pitchFamily="34" charset="0"/>
              <a:ea typeface="Meiryo UI" panose="020B0604030504040204" pitchFamily="50" charset="-128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211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8193</Words>
  <Application>Microsoft Office PowerPoint</Application>
  <PresentationFormat>画面に合わせる (4:3)</PresentationFormat>
  <Paragraphs>711</Paragraphs>
  <Slides>49</Slides>
  <Notes>46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49</vt:i4>
      </vt:variant>
    </vt:vector>
  </HeadingPairs>
  <TitlesOfParts>
    <vt:vector size="60" baseType="lpstr">
      <vt:lpstr>Meiryo UI</vt:lpstr>
      <vt:lpstr>ＭＳ Ｐゴシック</vt:lpstr>
      <vt:lpstr>ＭＳ ゴシック</vt:lpstr>
      <vt:lpstr>游ゴシック</vt:lpstr>
      <vt:lpstr>Arial</vt:lpstr>
      <vt:lpstr>Calibri</vt:lpstr>
      <vt:lpstr>Calibri Light</vt:lpstr>
      <vt:lpstr>Tahoma</vt:lpstr>
      <vt:lpstr>Wingdings</vt:lpstr>
      <vt:lpstr>Office テーマ</vt:lpstr>
      <vt:lpstr>Office Theme</vt:lpstr>
      <vt:lpstr>คู่มือเสริมสำหรับการฝึกอบรมทักษะการเชื่อมแก๊ส เอกสาร PowerPoint สำหรับการฝึกอบรม</vt:lpstr>
      <vt:lpstr>บทที่ 1 อุปกรณ์ที่ใช้ในการเชื่อมแก๊ส ฯลฯ</vt:lpstr>
      <vt:lpstr>ลักษณะพิเศษของการเชื่อมแก๊ส</vt:lpstr>
      <vt:lpstr>อุปกรณ์ที่ใช้สำหรับการเชื่อม / ตัดด้วยแก๊ส</vt:lpstr>
      <vt:lpstr>หัวพ่น (tochi) (หัวเชื่อมและเครื่องตัด (setudanki))</vt:lpstr>
      <vt:lpstr>หัวทิพ (higuchi)</vt:lpstr>
      <vt:lpstr>อุปกรณ์ปรับแรงดัน (aturyoku chousei ki)</vt:lpstr>
      <vt:lpstr>สาย (housu) สำหรับเชื่อม</vt:lpstr>
      <vt:lpstr>ภาชนะบรรจุแก๊สชนิดต่างๆ (ถังแก๊ส (bonbe)) และอุปกรณ์กำเนิดแก๊สอะเซทิลีน (asechiren) (1) เครื่องหมายแสดงและสีของภาชนะบรรจุแก๊ส</vt:lpstr>
      <vt:lpstr>ภาชนะบรรจุแก๊สชนิดต่างๆ (ถังแก๊ส (bonbe)) และอุปกรณ์กำเนิดแก๊สอะเซทิลีน (asechiren) (2) ถังแก๊ส (bonbe) อะเซทิลีน (asechiren)</vt:lpstr>
      <vt:lpstr>ภาชนะบรรจุแก๊สชนิดต่างๆ (ถังแก๊ส (bonbe)) และอุปกรณ์กำเนิดแก๊สอะเซทิลีน (asechiren) (3) ถังแก๊ส (bonbe) ชนิดอื่นๆ</vt:lpstr>
      <vt:lpstr>ภาชนะบรรจุแก๊สชนิดต่างๆ (ถังแก๊ส (bonbe)) และอุปกรณ์กำเนิดแก๊สอะเซทิลีน (asechiren) (4) อุปกรณ์รวมแก๊ส</vt:lpstr>
      <vt:lpstr>ถังแก๊ส (bonbe) และอุปกรณ์กำเนิดอะเซทิลีน (asechiren) (1) สิ่งที่ควรระวังเวลาขนย้ายและใช้งานถังแก๊ส (bonbe)</vt:lpstr>
      <vt:lpstr>ถังแก๊ส (bonbe) และอุปกรณ์กำเนิดอะเซทิลีน (asechiren) (2) สิ่งที่ควรระวังเวลาเลิกใช้ / คืนถังแก๊ส (bonbe)</vt:lpstr>
      <vt:lpstr>อุปกรณ์ปรับแรงดัน (aturyoku chousei ki) (1) ขั้นตอนการติดตั้ง</vt:lpstr>
      <vt:lpstr>อุปกรณ์ปรับแรงดัน (aturyoku chousei ki) (2) สิ่งที่ควรระวังในการใช้งาน</vt:lpstr>
      <vt:lpstr>หัวเชื่อม ฯลฯ (1) การติดตั้ง</vt:lpstr>
      <vt:lpstr>หัวเชื่อม ฯลฯ (2) การปรับแรงดันฝั่งแรงดันต่ำของอุปกรณ์ปรับแรงดัน (aturyoku chousei ki)</vt:lpstr>
      <vt:lpstr>หัวเชื่อม ฯลฯ (3) การจุดติดไฟและปรับเปลวไฟ</vt:lpstr>
      <vt:lpstr>หัวเชื่อม ฯลฯ (3) การเชื่อม</vt:lpstr>
      <vt:lpstr>หัวเชื่อม ฯลฯ (4) การตัด</vt:lpstr>
      <vt:lpstr>หัวเชื่อม ฯลฯ (5) สิ่งที่ควรระวังระหว่างทำงานเชื่อม / ตัด</vt:lpstr>
      <vt:lpstr>หัวเชื่อม ฯลฯ (6) วิธีดับไฟ</vt:lpstr>
      <vt:lpstr>หัวทิพ (higuchi)</vt:lpstr>
      <vt:lpstr>สาย (housu) (1) การยึดข้อต่อแบบสัมผัสเดียว</vt:lpstr>
      <vt:lpstr>สาย (housu) (2) การตรวจสอบสาย (housu) แก๊สด้วยสายตา</vt:lpstr>
      <vt:lpstr>สาย (housu) (2) ข้อควรระวังในการใช้สาย (housu) แก๊ส</vt:lpstr>
      <vt:lpstr>การตรวจสอบอุปกรณ์ที่ใช้ในการเชื่อมแก๊ส (1) ความจำเป็นในการตรวจสอบ</vt:lpstr>
      <vt:lpstr>การตรวจสอบอุปกรณ์ที่ใช้ในการเชื่อมแก๊ส (2) การตรวจสอบท่อเป่า (suikan) (หัวพ่น (tochi))</vt:lpstr>
      <vt:lpstr>การตรวจสอบอุปกรณ์ที่ใช้ในการเชื่อมแก๊ส (3) การตรวจสอบอุปกรณ์ปรับแรงดัน (aturyoku chousei ki)</vt:lpstr>
      <vt:lpstr>บทที่ 2 ความรู้พื้นฐานเกี่ยวกับแก๊สติดไฟ / ออกซิเจน (sanso)</vt:lpstr>
      <vt:lpstr>อันตรายของออกซิเจน (sanso)</vt:lpstr>
      <vt:lpstr>แก๊สติดไฟ (1) 3 องค์ประกอบของการเผาไหม้</vt:lpstr>
      <vt:lpstr>แก๊สติดไฟ (2) ความเข้มข้นขั้นต่ำที่เกิดการระเบิด (bakuhatu kagen kai) และความเข้มข้นสูงสุดที่เกิดการระเบิด</vt:lpstr>
      <vt:lpstr>ภาพรวมของแก๊สติดไฟ (3) ความเร็วในการเผาไหม้</vt:lpstr>
      <vt:lpstr>ภาพรวมของแก๊สติดไฟ (4) พลังงานขั้นต่ำในการจุดไฟและแหล่งจุดระเบิด</vt:lpstr>
      <vt:lpstr>แก๊สติดไฟที่ใช้ในการเชื่อม ฯลฯ (1) คุณสมบัติทางกายภาพ ฯลฯ</vt:lpstr>
      <vt:lpstr>PowerPoint プレゼンテーション</vt:lpstr>
      <vt:lpstr>แก๊สแรงดันสูง (1) ประเภทของแก๊สแรงดันสูง</vt:lpstr>
      <vt:lpstr>แก๊สแรงดันสูง (2) อันตรายของแก๊สแรงดันสูง</vt:lpstr>
      <vt:lpstr>สภาพความเสียหายจากการเชื่อมแก๊ส</vt:lpstr>
      <vt:lpstr>การป้องกันความเสียหายจากการเชื่อมแก๊ส (1) การป้องกันแผลไฟไหม้</vt:lpstr>
      <vt:lpstr>การป้องกันความเสียหายจากการเชื่อมแก๊ส (2) สภาพความเสียหายจากการระเบิด / เพลิงไหม้</vt:lpstr>
      <vt:lpstr>การป้องกันความเสียหายจากการเชื่อมแก๊ส (3) การป้องกันการระเบิด / เพลิงไหม้</vt:lpstr>
      <vt:lpstr>การป้องกันความเสียหายจากการเชื่อมแก๊ส (4) รังสีแสงที่มีอันตราย (yuugai kousen) และการขาดออกซิเจน (sanso ketubou)</vt:lpstr>
      <vt:lpstr>การป้องกันความเสียหายจากการเชื่อมแก๊ส (5) ความเสียหายจากไอระเหย (hyumu) โลหะ</vt:lpstr>
      <vt:lpstr>การป้องกันความเสียหายจากการเชื่อมแก๊ส (6) โรคลมแดด (necchuushou) และความเสียหายจากการพลัดตกจากที่สูง (tuiraku saigai)</vt:lpstr>
      <vt:lpstr>บทที่ 3 กฎหมายและคำสั่งที่เกี่ยวข้อง</vt:lpstr>
      <vt:lpstr>ระบบกฎหมายเกี่ยวกับการเชื่อมแก๊ส ฯลฯ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revision>1</cp:revision>
  <dcterms:created xsi:type="dcterms:W3CDTF">2022-06-16T09:43:42Z</dcterms:created>
  <dcterms:modified xsi:type="dcterms:W3CDTF">2022-06-16T09:43:46Z</dcterms:modified>
</cp:coreProperties>
</file>