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ne-n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82" autoAdjust="0"/>
    <p:restoredTop sz="94660"/>
  </p:normalViewPr>
  <p:slideViewPr>
    <p:cSldViewPr snapToGrid="0">
      <p:cViewPr varScale="1">
        <p:scale>
          <a:sx n="115" d="100"/>
          <a:sy n="115" d="100"/>
        </p:scale>
        <p:origin x="21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限会社日本テック" userId="517e828d-5b45-4f2c-a7bd-db675ff8de95" providerId="ADAL" clId="{6F28780F-4D94-4D92-860F-CB6E2528CBF5}"/>
    <pc:docChg chg="undo custSel modSld">
      <pc:chgData name="有限会社日本テック" userId="517e828d-5b45-4f2c-a7bd-db675ff8de95" providerId="ADAL" clId="{6F28780F-4D94-4D92-860F-CB6E2528CBF5}" dt="2021-05-11T02:03:50.264" v="3" actId="1076"/>
      <pc:docMkLst>
        <pc:docMk/>
      </pc:docMkLst>
      <pc:sldChg chg="modSp mod">
        <pc:chgData name="有限会社日本テック" userId="517e828d-5b45-4f2c-a7bd-db675ff8de95" providerId="ADAL" clId="{6F28780F-4D94-4D92-860F-CB6E2528CBF5}" dt="2021-05-11T02:03:24.083" v="1" actId="1076"/>
        <pc:sldMkLst>
          <pc:docMk/>
          <pc:sldMk cId="436477054" sldId="273"/>
        </pc:sldMkLst>
        <pc:spChg chg="mod">
          <ac:chgData name="有限会社日本テック" userId="517e828d-5b45-4f2c-a7bd-db675ff8de95" providerId="ADAL" clId="{6F28780F-4D94-4D92-860F-CB6E2528CBF5}" dt="2021-05-11T02:03:24.083" v="1" actId="1076"/>
          <ac:spMkLst>
            <pc:docMk/>
            <pc:sldMk cId="436477054" sldId="273"/>
            <ac:spMk id="12" creationId="{B6EB988A-E07E-4A8F-B600-EA927F02ECDF}"/>
          </ac:spMkLst>
        </pc:spChg>
        <pc:spChg chg="mod">
          <ac:chgData name="有限会社日本テック" userId="517e828d-5b45-4f2c-a7bd-db675ff8de95" providerId="ADAL" clId="{6F28780F-4D94-4D92-860F-CB6E2528CBF5}" dt="2021-05-11T02:03:24.083" v="1" actId="1076"/>
          <ac:spMkLst>
            <pc:docMk/>
            <pc:sldMk cId="436477054" sldId="273"/>
            <ac:spMk id="13" creationId="{96177B9F-8986-4739-8C6A-CA3D54BDF1FC}"/>
          </ac:spMkLst>
        </pc:spChg>
      </pc:sldChg>
      <pc:sldChg chg="modSp mod">
        <pc:chgData name="有限会社日本テック" userId="517e828d-5b45-4f2c-a7bd-db675ff8de95" providerId="ADAL" clId="{6F28780F-4D94-4D92-860F-CB6E2528CBF5}" dt="2021-05-11T02:03:50.264" v="3" actId="1076"/>
        <pc:sldMkLst>
          <pc:docMk/>
          <pc:sldMk cId="3432395442" sldId="280"/>
        </pc:sldMkLst>
        <pc:spChg chg="mod">
          <ac:chgData name="有限会社日本テック" userId="517e828d-5b45-4f2c-a7bd-db675ff8de95" providerId="ADAL" clId="{6F28780F-4D94-4D92-860F-CB6E2528CBF5}" dt="2021-05-11T02:03:50.264" v="3" actId="1076"/>
          <ac:spMkLst>
            <pc:docMk/>
            <pc:sldMk cId="3432395442" sldId="280"/>
            <ac:spMk id="12" creationId="{033DC277-865E-49BF-A97A-95F4F5BC29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2022/6/16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ne-np"/>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e-np"/>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ne-np"/>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ne-np"/>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e-np"/>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Content Placeholder 2"/>
          <p:cNvSpPr>
            <a:spLocks noGrp="1"/>
          </p:cNvSpPr>
          <p:nvPr>
            <p:ph idx="1"/>
          </p:nvPr>
        </p:nvSpPr>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ne-np"/>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e-np"/>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ne-np"/>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e-np"/>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e-np"/>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2021/5/11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2021/5/11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2021/5/11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ne-np"/>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e-np"/>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Content Placeholder 2"/>
          <p:cNvSpPr>
            <a:spLocks noGrp="1"/>
          </p:cNvSpPr>
          <p:nvPr>
            <p:ph idx="1"/>
          </p:nvPr>
        </p:nvSpPr>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ne-np"/>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e-np"/>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e-np"/>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ne-np"/>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ne-np"/>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e-np"/>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ne-np"/>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e-np"/>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e-np"/>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2021/5/11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e-np"/>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2021/5/11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2021/5/11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ne-np"/>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e-np"/>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ne-np"/>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e-np"/>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e-np"/>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ne-np"/>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2021/5/11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ne-np"/>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2021/5/11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fontScale="90000"/>
          </a:bodyPr>
          <a:lstStyle/>
          <a:p>
            <a:pPr rtl="0"/>
            <a:r>
              <a:rPr lang="ne-np" sz="3200" dirty="0"/>
              <a:t>ग्याँस वेल्डिङ प्राविधिक प्रशिक्षण सहायक पाठ्यपुस्तक</a:t>
            </a:r>
            <a:r>
              <a:rPr lang="en-US" altLang="ja-JP" sz="3200" dirty="0"/>
              <a:t/>
            </a:r>
            <a:br>
              <a:rPr lang="en-US" altLang="ja-JP" sz="3200" dirty="0"/>
            </a:br>
            <a:r>
              <a:rPr lang="ne-np" sz="3200" dirty="0"/>
              <a:t>प्रशिक्षणको पावर-पोइन्ट कागजात</a:t>
            </a:r>
            <a:endParaRPr kumimoji="1" lang="ja-JP" altLang="en-US" sz="3200" dirty="0"/>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2822"/>
            <a:ext cx="7886700" cy="465413"/>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cs typeface="+mn-cs"/>
              </a:rPr>
              <a:t>हरेक किसिमको ग्याँस कन्टेनर (सिलिन्डर (bonbe)) तथा एसिटिलीन (asechiren) ग्याँस जेनरेटर (2) एसिटिलीन (asechiren) ग्याँस सिलिन्डर (bonbe) </a:t>
            </a:r>
            <a:endParaRPr kumimoji="1" lang="ja-JP" altLang="en-US" sz="1400" dirty="0">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4787724" y="6400413"/>
            <a:ext cx="3405781"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28/सहायक पाठ्यपुस्तक पृष्ठ</a:t>
            </a:r>
            <a:r>
              <a:rPr lang="ne-NP" sz="1200" dirty="0">
                <a:solidFill>
                  <a:prstClr val="black"/>
                </a:solidFill>
              </a:rPr>
              <a:t> </a:t>
            </a:r>
            <a:r>
              <a:rPr lang="ne-np" sz="1200" dirty="0">
                <a:solidFill>
                  <a:prstClr val="black"/>
                </a:solidFill>
              </a:rPr>
              <a:t>19 </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10</a:t>
            </a:fld>
            <a:endParaRPr kumimoji="1" lang="ja-JP" altLang="en-US"/>
          </a:p>
        </p:txBody>
      </p:sp>
      <p:pic>
        <p:nvPicPr>
          <p:cNvPr id="6" name="図 5"/>
          <p:cNvPicPr>
            <a:picLocks noChangeAspect="1"/>
          </p:cNvPicPr>
          <p:nvPr/>
        </p:nvPicPr>
        <p:blipFill>
          <a:blip r:embed="rId3"/>
          <a:stretch>
            <a:fillRect/>
          </a:stretch>
        </p:blipFill>
        <p:spPr>
          <a:xfrm>
            <a:off x="628650" y="818664"/>
            <a:ext cx="6790584" cy="4688463"/>
          </a:xfrm>
          <a:prstGeom prst="rect">
            <a:avLst/>
          </a:prstGeom>
        </p:spPr>
      </p:pic>
      <p:sp>
        <p:nvSpPr>
          <p:cNvPr id="8" name="テキスト ボックス 110">
            <a:extLst>
              <a:ext uri="{FF2B5EF4-FFF2-40B4-BE49-F238E27FC236}">
                <a16:creationId xmlns:a16="http://schemas.microsoft.com/office/drawing/2014/main" id="{A234CBAC-79FE-49AC-B558-3697CB26D85C}"/>
              </a:ext>
            </a:extLst>
          </p:cNvPr>
          <p:cNvSpPr txBox="1"/>
          <p:nvPr/>
        </p:nvSpPr>
        <p:spPr>
          <a:xfrm>
            <a:off x="2663208" y="873243"/>
            <a:ext cx="1200131" cy="27960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कन्टेनर भल्भ</a:t>
            </a:r>
          </a:p>
        </p:txBody>
      </p:sp>
      <p:sp>
        <p:nvSpPr>
          <p:cNvPr id="9" name="テキスト ボックス 111">
            <a:extLst>
              <a:ext uri="{FF2B5EF4-FFF2-40B4-BE49-F238E27FC236}">
                <a16:creationId xmlns:a16="http://schemas.microsoft.com/office/drawing/2014/main" id="{B578A2F7-63B6-49F1-9BA9-48A5731E3414}"/>
              </a:ext>
            </a:extLst>
          </p:cNvPr>
          <p:cNvSpPr txBox="1"/>
          <p:nvPr/>
        </p:nvSpPr>
        <p:spPr>
          <a:xfrm>
            <a:off x="734818" y="886656"/>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ne-np" sz="1400" dirty="0">
                <a:effectLst/>
                <a:latin typeface="ＭＳ ゴシック" panose="020B0609070205080204" pitchFamily="49" charset="-128"/>
                <a:ea typeface="ＭＳ ゴシック" panose="020B0609070205080204" pitchFamily="49" charset="-128"/>
              </a:rPr>
              <a:t>क्याप</a:t>
            </a:r>
          </a:p>
        </p:txBody>
      </p:sp>
      <p:sp>
        <p:nvSpPr>
          <p:cNvPr id="10" name="テキスト ボックス 112">
            <a:extLst>
              <a:ext uri="{FF2B5EF4-FFF2-40B4-BE49-F238E27FC236}">
                <a16:creationId xmlns:a16="http://schemas.microsoft.com/office/drawing/2014/main" id="{BF808D2D-6484-4EDE-B852-1ED131213058}"/>
              </a:ext>
            </a:extLst>
          </p:cNvPr>
          <p:cNvSpPr txBox="1"/>
          <p:nvPr/>
        </p:nvSpPr>
        <p:spPr>
          <a:xfrm>
            <a:off x="719036" y="1213166"/>
            <a:ext cx="951044"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ne-np" sz="1400" dirty="0">
                <a:effectLst/>
                <a:latin typeface="ＭＳ ゴシック" panose="020B0609070205080204" pitchFamily="49" charset="-128"/>
                <a:ea typeface="ＭＳ ゴシック" panose="020B0609070205080204" pitchFamily="49" charset="-128"/>
              </a:rPr>
              <a:t>घुलनशील अलोइ स्टपर </a:t>
            </a:r>
          </a:p>
          <a:p>
            <a:pPr algn="r" rtl="0"/>
            <a:endParaRPr lang="ja-JP" sz="1400" dirty="0">
              <a:effectLst/>
              <a:latin typeface="ＭＳ ゴシック" panose="020B0609070205080204" pitchFamily="49" charset="-128"/>
              <a:ea typeface="ＭＳ ゴシック" panose="020B0609070205080204" pitchFamily="49" charset="-128"/>
            </a:endParaRPr>
          </a:p>
        </p:txBody>
      </p:sp>
      <p:sp>
        <p:nvSpPr>
          <p:cNvPr id="11" name="テキスト ボックス 113">
            <a:extLst>
              <a:ext uri="{FF2B5EF4-FFF2-40B4-BE49-F238E27FC236}">
                <a16:creationId xmlns:a16="http://schemas.microsoft.com/office/drawing/2014/main" id="{FFAC1915-BE64-40CC-9264-EE30936AA383}"/>
              </a:ext>
            </a:extLst>
          </p:cNvPr>
          <p:cNvSpPr txBox="1"/>
          <p:nvPr/>
        </p:nvSpPr>
        <p:spPr>
          <a:xfrm>
            <a:off x="2852388" y="2077435"/>
            <a:ext cx="1106595"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कन्टेनरको बडी</a:t>
            </a:r>
          </a:p>
        </p:txBody>
      </p:sp>
      <p:sp>
        <p:nvSpPr>
          <p:cNvPr id="12" name="テキスト ボックス 114">
            <a:extLst>
              <a:ext uri="{FF2B5EF4-FFF2-40B4-BE49-F238E27FC236}">
                <a16:creationId xmlns:a16="http://schemas.microsoft.com/office/drawing/2014/main" id="{CC8E3710-CC8C-4157-B914-432FD6C72103}"/>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a:effectLst/>
                <a:latin typeface="ＭＳ ゴシック" panose="020B0609070205080204" pitchFamily="49" charset="-128"/>
                <a:ea typeface="ＭＳ ゴシック" panose="020B0609070205080204" pitchFamily="49" charset="-128"/>
              </a:rPr>
              <a:t>मास</a:t>
            </a:r>
          </a:p>
        </p:txBody>
      </p:sp>
      <p:sp>
        <p:nvSpPr>
          <p:cNvPr id="13" name="テキスト ボックス 115">
            <a:extLst>
              <a:ext uri="{FF2B5EF4-FFF2-40B4-BE49-F238E27FC236}">
                <a16:creationId xmlns:a16="http://schemas.microsoft.com/office/drawing/2014/main" id="{2CB49443-4B96-4614-B936-818FAE65F4E7}"/>
              </a:ext>
            </a:extLst>
          </p:cNvPr>
          <p:cNvSpPr txBox="1"/>
          <p:nvPr/>
        </p:nvSpPr>
        <p:spPr>
          <a:xfrm>
            <a:off x="2807267" y="3784039"/>
            <a:ext cx="919480"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भेन्टिलेसन प्वाल</a:t>
            </a:r>
          </a:p>
        </p:txBody>
      </p:sp>
      <p:sp>
        <p:nvSpPr>
          <p:cNvPr id="14" name="テキスト ボックス 116">
            <a:extLst>
              <a:ext uri="{FF2B5EF4-FFF2-40B4-BE49-F238E27FC236}">
                <a16:creationId xmlns:a16="http://schemas.microsoft.com/office/drawing/2014/main" id="{F3521D40-576B-4D5C-9F31-4DD47CA9F9A7}"/>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ne-np" sz="1400" dirty="0">
                <a:effectLst/>
                <a:latin typeface="ＭＳ ゴシック" panose="020B0609070205080204" pitchFamily="49" charset="-128"/>
                <a:ea typeface="ＭＳ ゴシック" panose="020B0609070205080204" pitchFamily="49" charset="-128"/>
              </a:rPr>
              <a:t>Ｏ-रीङ</a:t>
            </a:r>
          </a:p>
        </p:txBody>
      </p:sp>
      <p:sp>
        <p:nvSpPr>
          <p:cNvPr id="15" name="テキスト ボックス 118">
            <a:extLst>
              <a:ext uri="{FF2B5EF4-FFF2-40B4-BE49-F238E27FC236}">
                <a16:creationId xmlns:a16="http://schemas.microsoft.com/office/drawing/2014/main" id="{61D8F9B5-D270-4B34-B1CA-A9B4DAF731C6}"/>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ग्रान्ड नट</a:t>
            </a:r>
          </a:p>
        </p:txBody>
      </p:sp>
      <p:sp>
        <p:nvSpPr>
          <p:cNvPr id="16" name="テキスト ボックス 119">
            <a:extLst>
              <a:ext uri="{FF2B5EF4-FFF2-40B4-BE49-F238E27FC236}">
                <a16:creationId xmlns:a16="http://schemas.microsoft.com/office/drawing/2014/main" id="{5CBD7520-38F9-498D-8BFE-0AC65CD8C2BD}"/>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स्पिन्डल</a:t>
            </a:r>
          </a:p>
        </p:txBody>
      </p:sp>
      <p:sp>
        <p:nvSpPr>
          <p:cNvPr id="17" name="テキスト ボックス 120">
            <a:extLst>
              <a:ext uri="{FF2B5EF4-FFF2-40B4-BE49-F238E27FC236}">
                <a16:creationId xmlns:a16="http://schemas.microsoft.com/office/drawing/2014/main" id="{E6B9007F-1395-43E4-A24C-99829C494FCF}"/>
              </a:ext>
            </a:extLst>
          </p:cNvPr>
          <p:cNvSpPr txBox="1"/>
          <p:nvPr/>
        </p:nvSpPr>
        <p:spPr>
          <a:xfrm>
            <a:off x="3726747" y="3255465"/>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ne-np" sz="1400" dirty="0">
                <a:effectLst/>
                <a:latin typeface="ＭＳ ゴシック" panose="020B0609070205080204" pitchFamily="49" charset="-128"/>
                <a:ea typeface="ＭＳ ゴシック" panose="020B0609070205080204" pitchFamily="49" charset="-128"/>
              </a:rPr>
              <a:t>घुलनशील अलोइ स्टपर सुरक्षा भल्भ</a:t>
            </a:r>
          </a:p>
        </p:txBody>
      </p:sp>
      <p:sp>
        <p:nvSpPr>
          <p:cNvPr id="18" name="テキスト ボックス 121">
            <a:extLst>
              <a:ext uri="{FF2B5EF4-FFF2-40B4-BE49-F238E27FC236}">
                <a16:creationId xmlns:a16="http://schemas.microsoft.com/office/drawing/2014/main" id="{B6A520BB-F098-40AD-9849-49E6C0A2C45D}"/>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a:effectLst/>
                <a:latin typeface="ＭＳ ゴシック" panose="020B0609070205080204" pitchFamily="49" charset="-128"/>
                <a:ea typeface="ＭＳ ゴシック" panose="020B0609070205080204" pitchFamily="49" charset="-128"/>
              </a:rPr>
              <a:t>ग्याँस आउटलेट</a:t>
            </a:r>
          </a:p>
        </p:txBody>
      </p:sp>
      <p:sp>
        <p:nvSpPr>
          <p:cNvPr id="19" name="テキスト ボックス 122">
            <a:extLst>
              <a:ext uri="{FF2B5EF4-FFF2-40B4-BE49-F238E27FC236}">
                <a16:creationId xmlns:a16="http://schemas.microsoft.com/office/drawing/2014/main" id="{35652429-1BD3-4E83-A4E2-51D4426AD977}"/>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प्याकिङ</a:t>
            </a:r>
          </a:p>
        </p:txBody>
      </p:sp>
      <p:sp>
        <p:nvSpPr>
          <p:cNvPr id="20" name="テキスト ボックス 123">
            <a:extLst>
              <a:ext uri="{FF2B5EF4-FFF2-40B4-BE49-F238E27FC236}">
                <a16:creationId xmlns:a16="http://schemas.microsoft.com/office/drawing/2014/main" id="{C93A7634-850C-4047-824C-2DD368EC7F26}"/>
              </a:ext>
            </a:extLst>
          </p:cNvPr>
          <p:cNvSpPr txBox="1"/>
          <p:nvPr/>
        </p:nvSpPr>
        <p:spPr>
          <a:xfrm>
            <a:off x="6068017" y="3903652"/>
            <a:ext cx="1185767"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400" dirty="0">
                <a:effectLst/>
                <a:latin typeface="ＭＳ ゴシック" panose="020B0609070205080204" pitchFamily="49" charset="-128"/>
                <a:ea typeface="ＭＳ ゴシック" panose="020B0609070205080204" pitchFamily="49" charset="-128"/>
              </a:rPr>
              <a:t>फिल्टर</a:t>
            </a:r>
          </a:p>
        </p:txBody>
      </p:sp>
      <p:sp>
        <p:nvSpPr>
          <p:cNvPr id="21" name="テキスト ボックス 124">
            <a:extLst>
              <a:ext uri="{FF2B5EF4-FFF2-40B4-BE49-F238E27FC236}">
                <a16:creationId xmlns:a16="http://schemas.microsoft.com/office/drawing/2014/main" id="{0B0C6258-DD50-4068-8E30-F743D12D4F27}"/>
              </a:ext>
            </a:extLst>
          </p:cNvPr>
          <p:cNvSpPr txBox="1"/>
          <p:nvPr/>
        </p:nvSpPr>
        <p:spPr>
          <a:xfrm>
            <a:off x="2072640" y="4755889"/>
            <a:ext cx="5092435" cy="2455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ne-np" sz="1200" dirty="0">
                <a:effectLst/>
                <a:latin typeface="ＭＳ ゴシック" panose="020B0609070205080204" pitchFamily="49" charset="-128"/>
                <a:ea typeface="ＭＳ ゴシック" panose="020B0609070205080204" pitchFamily="49" charset="-128"/>
              </a:rPr>
              <a:t>स्रोत: राष्ट्रिय व्यावसायिक स्वास्थ्य तथा सुरक्षा संस्थान, प्राविधिक दिशानिर्देशन</a:t>
            </a:r>
            <a:endParaRPr lang="ja-JP" sz="1400" dirty="0">
              <a:effectLst/>
              <a:latin typeface="ＭＳ ゴシック" panose="020B0609070205080204" pitchFamily="49" charset="-128"/>
              <a:ea typeface="ＭＳ ゴシック" panose="020B0609070205080204" pitchFamily="49" charset="-128"/>
            </a:endParaRPr>
          </a:p>
        </p:txBody>
      </p:sp>
      <p:sp>
        <p:nvSpPr>
          <p:cNvPr id="22" name="テキスト ボックス 125">
            <a:extLst>
              <a:ext uri="{FF2B5EF4-FFF2-40B4-BE49-F238E27FC236}">
                <a16:creationId xmlns:a16="http://schemas.microsoft.com/office/drawing/2014/main" id="{CBE200DA-EF2B-4201-903D-CE5228AE0EE8}"/>
              </a:ext>
            </a:extLst>
          </p:cNvPr>
          <p:cNvSpPr txBox="1"/>
          <p:nvPr/>
        </p:nvSpPr>
        <p:spPr>
          <a:xfrm>
            <a:off x="978466" y="5086361"/>
            <a:ext cx="6070033"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ne-np" dirty="0">
                <a:effectLst/>
                <a:latin typeface="ＭＳ ゴシック" panose="020B0609070205080204" pitchFamily="49" charset="-128"/>
                <a:ea typeface="ＭＳ ゴシック" panose="020B0609070205080204" pitchFamily="49" charset="-128"/>
              </a:rPr>
              <a:t>चित्र 1-25: एसिटिलीन (asechiren) कन्टेनर र कन्टेनर भल्भ</a:t>
            </a:r>
            <a:endParaRPr lang="ja-JP" sz="1400" dirty="0">
              <a:effectLst/>
              <a:latin typeface="ＭＳ ゴシック" panose="020B0609070205080204" pitchFamily="49" charset="-128"/>
              <a:ea typeface="ＭＳ ゴシック" panose="020B0609070205080204" pitchFamily="49" charset="-128"/>
            </a:endParaRPr>
          </a:p>
        </p:txBody>
      </p:sp>
      <p:sp>
        <p:nvSpPr>
          <p:cNvPr id="23" name="テキスト ボックス 116">
            <a:extLst>
              <a:ext uri="{FF2B5EF4-FFF2-40B4-BE49-F238E27FC236}">
                <a16:creationId xmlns:a16="http://schemas.microsoft.com/office/drawing/2014/main" id="{34EC8EED-E2C2-44F2-AEF6-DAB901EA494C}"/>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ne-np" sz="1400" dirty="0">
                <a:latin typeface="ＭＳ ゴシック" panose="020B0609070205080204" pitchFamily="49" charset="-128"/>
                <a:ea typeface="ＭＳ ゴシック" panose="020B0609070205080204" pitchFamily="49" charset="-128"/>
              </a:rPr>
              <a:t>ग्रान्ड प्याकिङ</a:t>
            </a:r>
            <a:endParaRPr lang="ja-JP" sz="1400" dirty="0">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15884"/>
            <a:ext cx="7886700" cy="499957"/>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हरेक किसिमको ग्याँस कन्टेनर (सिलिन्डर (bonbe)) तथा एसिटिलीन (asechiren) ग्याँस जेनरेटर (3) अन्य सिलिन्डरहरू (bonbe) </a:t>
            </a:r>
            <a:endParaRPr kumimoji="1" lang="ja-JP" altLang="en-US" sz="1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ne-np" sz="1200" dirty="0">
                <a:latin typeface="Meiryo UI" panose="020B0604030504040204" pitchFamily="50" charset="-128"/>
                <a:ea typeface="Meiryo UI" panose="020B0604030504040204" pitchFamily="50" charset="-128"/>
              </a:rPr>
              <a:t>अन्य ज्वलनशील ग्याँस सिलिन्डर (bonbe)</a:t>
            </a: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प्रोपेन (puropan), ब्यूटेन आदि हाइ प्रेसरको तरलीकृत अवस्थामा सिलिन्डर (bonbe) मा भर्ने</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ज्वलनशील ग्याँस (तथा हिलिएम) को सिलिन्डर (bonbe) माउथपिस, बायाँ पेच </a:t>
            </a:r>
          </a:p>
        </p:txBody>
      </p:sp>
      <p:sp>
        <p:nvSpPr>
          <p:cNvPr id="7" name="テキスト ボックス 6"/>
          <p:cNvSpPr txBox="1"/>
          <p:nvPr/>
        </p:nvSpPr>
        <p:spPr>
          <a:xfrm>
            <a:off x="4770521" y="6400413"/>
            <a:ext cx="3409799"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30/सहायक पाठ्यपुस्तक पृष्ठ 20 </a:t>
            </a: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ne-np" sz="1200" dirty="0">
                <a:latin typeface="Meiryo UI" panose="020B0604030504040204" pitchFamily="50" charset="-128"/>
                <a:ea typeface="Meiryo UI" panose="020B0604030504040204" pitchFamily="50" charset="-128"/>
              </a:rPr>
              <a:t>अक्सिजन सिलिन्डर (sanso bonbe)</a:t>
            </a: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अक्सिजन (sanso) लाई ग्याँस स्थितिमा सिलिन्डर (bonbe) मा भर्ने</a:t>
            </a: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अक्सिजन सिलिन्डर (sanso bonbe) को माउथपिस (फिलिई माउथपिस) मा ज्वलनशील ग्याँसको भन्दा विपरितमा दायाँ पेच </a:t>
            </a:r>
            <a:endParaRPr lang="ne-N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अक्सिजन (sanso) मा वस्तुलाई जल्न मद्दत गर्ने क्षमता हुनाले, अत्यन्तै खतरा हुन्छ।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11</a:t>
            </a:fld>
            <a:endParaRPr kumimoji="1" lang="ja-JP" altLang="en-US"/>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49136"/>
            <a:ext cx="7886700" cy="526936"/>
          </a:xfrm>
          <a:ln>
            <a:solidFill>
              <a:schemeClr val="tx1"/>
            </a:solidFill>
          </a:ln>
        </p:spPr>
        <p:txBody>
          <a:bodyPr rtlCol="0">
            <a:noAutofit/>
          </a:bodyPr>
          <a:lstStyle/>
          <a:p>
            <a:pPr rtl="0"/>
            <a:r>
              <a:rPr lang="ne-np" sz="1600" dirty="0">
                <a:latin typeface="Meiryo UI" panose="020B0604030504040204" pitchFamily="50" charset="-128"/>
                <a:ea typeface="Meiryo UI" panose="020B0604030504040204" pitchFamily="50" charset="-128"/>
                <a:cs typeface="+mn-cs"/>
              </a:rPr>
              <a:t>हरेक किसिमको ग्याँस कन्टेनर (सिलिन्डर (bonbe)) तथा एसिटिलीन (asechiren) ग्याँस जेनरेटर (4) ग्याँस मेनफोल्ड </a:t>
            </a:r>
            <a:endParaRPr kumimoji="1" lang="ja-JP" altLang="en-US" sz="1600" dirty="0">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4428156" y="6429565"/>
            <a:ext cx="371931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31/सहायक पाठ्यपुस्तक पृष्ठ 21 </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12</a:t>
            </a:fld>
            <a:endParaRPr kumimoji="1" lang="ja-JP" altLang="en-US"/>
          </a:p>
        </p:txBody>
      </p:sp>
      <p:pic>
        <p:nvPicPr>
          <p:cNvPr id="5" name="図 4"/>
          <p:cNvPicPr>
            <a:picLocks noChangeAspect="1"/>
          </p:cNvPicPr>
          <p:nvPr/>
        </p:nvPicPr>
        <p:blipFill>
          <a:blip r:embed="rId3"/>
          <a:stretch>
            <a:fillRect/>
          </a:stretch>
        </p:blipFill>
        <p:spPr>
          <a:xfrm>
            <a:off x="628650" y="1017861"/>
            <a:ext cx="4484613" cy="3505200"/>
          </a:xfrm>
          <a:prstGeom prst="rect">
            <a:avLst/>
          </a:prstGeom>
        </p:spPr>
      </p:pic>
      <p:sp>
        <p:nvSpPr>
          <p:cNvPr id="6" name="テキスト ボックス 123">
            <a:extLst>
              <a:ext uri="{FF2B5EF4-FFF2-40B4-BE49-F238E27FC236}">
                <a16:creationId xmlns:a16="http://schemas.microsoft.com/office/drawing/2014/main" id="{4E1EC914-87FD-4348-A605-2C3A47251D9C}"/>
              </a:ext>
            </a:extLst>
          </p:cNvPr>
          <p:cNvSpPr txBox="1"/>
          <p:nvPr/>
        </p:nvSpPr>
        <p:spPr>
          <a:xfrm>
            <a:off x="2135083" y="1104840"/>
            <a:ext cx="2436917" cy="18768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100" dirty="0">
                <a:effectLst/>
                <a:latin typeface="ＭＳ ゴシック" panose="020B0609070205080204" pitchFamily="49" charset="-128"/>
                <a:ea typeface="ＭＳ ゴシック" panose="020B0609070205080204" pitchFamily="49" charset="-128"/>
              </a:rPr>
              <a:t>प्रेसर रेगुलेटर (aturyoku chousei ki)</a:t>
            </a:r>
            <a:endParaRPr lang="ja-JP" sz="1100" dirty="0">
              <a:effectLst/>
              <a:latin typeface="ＭＳ ゴシック" panose="020B0609070205080204" pitchFamily="49" charset="-128"/>
              <a:ea typeface="ＭＳ ゴシック" panose="020B0609070205080204" pitchFamily="49" charset="-128"/>
            </a:endParaRPr>
          </a:p>
        </p:txBody>
      </p:sp>
      <p:sp>
        <p:nvSpPr>
          <p:cNvPr id="8" name="テキスト ボックス 124">
            <a:extLst>
              <a:ext uri="{FF2B5EF4-FFF2-40B4-BE49-F238E27FC236}">
                <a16:creationId xmlns:a16="http://schemas.microsoft.com/office/drawing/2014/main" id="{76E66E14-A6A6-4AA4-8E2E-B555B93E210E}"/>
              </a:ext>
            </a:extLst>
          </p:cNvPr>
          <p:cNvSpPr txBox="1"/>
          <p:nvPr/>
        </p:nvSpPr>
        <p:spPr>
          <a:xfrm>
            <a:off x="960121" y="3922359"/>
            <a:ext cx="4035742" cy="14186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ne-np" sz="900" dirty="0">
                <a:effectLst/>
                <a:latin typeface="ＭＳ ゴシック" panose="020B0609070205080204" pitchFamily="49" charset="-128"/>
                <a:ea typeface="ＭＳ ゴシック" panose="020B0609070205080204" pitchFamily="49" charset="-128"/>
              </a:rPr>
              <a:t>स्रोत: राष्ट्रिय व्यावसायिक स्वास्थ्य तथा सुरक्षा संस्थान, प्राविधिक दिशानिर्देशन</a:t>
            </a:r>
            <a:endParaRPr lang="ja-JP" sz="1000" dirty="0">
              <a:effectLst/>
              <a:latin typeface="ＭＳ ゴシック" panose="020B0609070205080204" pitchFamily="49" charset="-128"/>
              <a:ea typeface="ＭＳ ゴシック" panose="020B0609070205080204" pitchFamily="49" charset="-128"/>
            </a:endParaRPr>
          </a:p>
        </p:txBody>
      </p:sp>
      <p:sp>
        <p:nvSpPr>
          <p:cNvPr id="9" name="テキスト ボックス 123">
            <a:extLst>
              <a:ext uri="{FF2B5EF4-FFF2-40B4-BE49-F238E27FC236}">
                <a16:creationId xmlns:a16="http://schemas.microsoft.com/office/drawing/2014/main" id="{8F08E27D-5E64-4B4D-8EE5-176D4E6F4366}"/>
              </a:ext>
            </a:extLst>
          </p:cNvPr>
          <p:cNvSpPr txBox="1"/>
          <p:nvPr/>
        </p:nvSpPr>
        <p:spPr>
          <a:xfrm>
            <a:off x="676371" y="1679444"/>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100">
                <a:effectLst/>
                <a:latin typeface="ＭＳ ゴシック" panose="020B0609070205080204" pitchFamily="49" charset="-128"/>
                <a:ea typeface="ＭＳ ゴシック" panose="020B0609070205080204" pitchFamily="49" charset="-128"/>
              </a:rPr>
              <a:t>सुरक्षा भल्भ</a:t>
            </a:r>
            <a:endParaRPr lang="ja-JP" sz="1100" dirty="0">
              <a:effectLst/>
              <a:latin typeface="ＭＳ ゴシック" panose="020B0609070205080204" pitchFamily="49" charset="-128"/>
              <a:ea typeface="ＭＳ ゴシック" panose="020B0609070205080204" pitchFamily="49" charset="-128"/>
            </a:endParaRPr>
          </a:p>
        </p:txBody>
      </p:sp>
      <p:sp>
        <p:nvSpPr>
          <p:cNvPr id="10" name="テキスト ボックス 123">
            <a:extLst>
              <a:ext uri="{FF2B5EF4-FFF2-40B4-BE49-F238E27FC236}">
                <a16:creationId xmlns:a16="http://schemas.microsoft.com/office/drawing/2014/main" id="{949792BB-FD5F-4807-8A18-7944D0A392A0}"/>
              </a:ext>
            </a:extLst>
          </p:cNvPr>
          <p:cNvSpPr txBox="1"/>
          <p:nvPr/>
        </p:nvSpPr>
        <p:spPr>
          <a:xfrm>
            <a:off x="2593853" y="1338348"/>
            <a:ext cx="842767"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100" dirty="0">
                <a:effectLst/>
                <a:latin typeface="ＭＳ ゴシック" panose="020B0609070205080204" pitchFamily="49" charset="-128"/>
                <a:ea typeface="ＭＳ ゴシック" panose="020B0609070205080204" pitchFamily="49" charset="-128"/>
              </a:rPr>
              <a:t>कारखानामा</a:t>
            </a:r>
            <a:endParaRPr lang="ja-JP" sz="1100" dirty="0">
              <a:effectLst/>
              <a:latin typeface="ＭＳ ゴシック" panose="020B0609070205080204" pitchFamily="49" charset="-128"/>
              <a:ea typeface="ＭＳ ゴシック" panose="020B0609070205080204" pitchFamily="49" charset="-128"/>
            </a:endParaRPr>
          </a:p>
        </p:txBody>
      </p:sp>
      <p:sp>
        <p:nvSpPr>
          <p:cNvPr id="11" name="テキスト ボックス 123">
            <a:extLst>
              <a:ext uri="{FF2B5EF4-FFF2-40B4-BE49-F238E27FC236}">
                <a16:creationId xmlns:a16="http://schemas.microsoft.com/office/drawing/2014/main" id="{D02F9267-A270-432A-97EC-2EEAEC2E5D9E}"/>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100" dirty="0">
                <a:effectLst/>
                <a:latin typeface="ＭＳ ゴシック" panose="020B0609070205080204" pitchFamily="49" charset="-128"/>
                <a:ea typeface="ＭＳ ゴシック" panose="020B0609070205080204" pitchFamily="49" charset="-128"/>
              </a:rPr>
              <a:t>पाइप</a:t>
            </a:r>
            <a:endParaRPr lang="ja-JP" sz="1100" dirty="0">
              <a:effectLst/>
              <a:latin typeface="ＭＳ ゴシック" panose="020B0609070205080204" pitchFamily="49" charset="-128"/>
              <a:ea typeface="ＭＳ ゴシック" panose="020B0609070205080204" pitchFamily="49" charset="-128"/>
            </a:endParaRPr>
          </a:p>
        </p:txBody>
      </p:sp>
      <p:sp>
        <p:nvSpPr>
          <p:cNvPr id="12" name="テキスト ボックス 123">
            <a:extLst>
              <a:ext uri="{FF2B5EF4-FFF2-40B4-BE49-F238E27FC236}">
                <a16:creationId xmlns:a16="http://schemas.microsoft.com/office/drawing/2014/main" id="{27130541-5DE1-454D-AB60-54B93C23D733}"/>
              </a:ext>
            </a:extLst>
          </p:cNvPr>
          <p:cNvSpPr txBox="1"/>
          <p:nvPr/>
        </p:nvSpPr>
        <p:spPr>
          <a:xfrm>
            <a:off x="3084665" y="1494797"/>
            <a:ext cx="1092774"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ne-np" sz="1100" dirty="0">
                <a:effectLst/>
                <a:latin typeface="ＭＳ ゴシック" panose="020B0609070205080204" pitchFamily="49" charset="-128"/>
                <a:ea typeface="ＭＳ ゴシック" panose="020B0609070205080204" pitchFamily="49" charset="-128"/>
              </a:rPr>
              <a:t>कनेक्टिङ पाइप</a:t>
            </a:r>
            <a:endParaRPr lang="ja-JP" sz="1100" dirty="0">
              <a:effectLst/>
              <a:latin typeface="ＭＳ ゴシック" panose="020B0609070205080204" pitchFamily="49" charset="-128"/>
              <a:ea typeface="ＭＳ ゴシック" panose="020B0609070205080204" pitchFamily="49" charset="-128"/>
            </a:endParaRPr>
          </a:p>
        </p:txBody>
      </p:sp>
      <p:sp>
        <p:nvSpPr>
          <p:cNvPr id="13" name="テキスト ボックス 125">
            <a:extLst>
              <a:ext uri="{FF2B5EF4-FFF2-40B4-BE49-F238E27FC236}">
                <a16:creationId xmlns:a16="http://schemas.microsoft.com/office/drawing/2014/main" id="{6A96CC7C-B66E-4B62-87E2-4E98C4B55ED0}"/>
              </a:ext>
            </a:extLst>
          </p:cNvPr>
          <p:cNvSpPr txBox="1"/>
          <p:nvPr/>
        </p:nvSpPr>
        <p:spPr>
          <a:xfrm>
            <a:off x="867017" y="4172651"/>
            <a:ext cx="4128846" cy="32592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ne-np" sz="1100" dirty="0">
                <a:effectLst/>
                <a:latin typeface="ＭＳ ゴシック" panose="020B0609070205080204" pitchFamily="49" charset="-128"/>
                <a:ea typeface="ＭＳ ゴシック" panose="020B0609070205080204" pitchFamily="49" charset="-128"/>
              </a:rPr>
              <a:t>चित्र 1-28: अक्सिजन (sanso) को ग्याँस मेनफोल्डको अवधारणा चित्र</a:t>
            </a:r>
            <a:endParaRPr lang="ja-JP" sz="1000" dirty="0">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99258"/>
            <a:ext cx="7886700" cy="542195"/>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सिलिन्डर (bonbe) तथा एसिटिलीन (asechiren) जेनरेटर (1) सिलिन्डर (bonbe) ढुवानी र प्रयोग गर्दा सावधानी अपनाउनुपर्ने कुराहरू</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30223" y="6444477"/>
            <a:ext cx="4528196"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34, 36, 37/सहायक पाठ्यपुस्तक पृष्ठ 23, 24 </a:t>
            </a: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ne-np" sz="1200" dirty="0">
                <a:latin typeface="Meiryo UI" panose="020B0604030504040204" pitchFamily="50" charset="-128"/>
                <a:ea typeface="Meiryo UI" panose="020B0604030504040204" pitchFamily="50" charset="-128"/>
              </a:rPr>
              <a:t>सिलिन्डर (bonbe) को ढुवानीमा सावधानी अपनाउनुपर्ने कुराहरू</a:t>
            </a: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・सवारी साधनमा ढुवानी गर्दा, अनिवार्य रूपमा ठड्याएको स्थिति अथवा तेर्सो पारेको स्थितिमा तोकिएको उपकरण अथवा सवारी साधनमा डाइरेक्ट फिक्स</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・कारखाना भित्र वा भवन भित्र तोकिएको सिलिन्डर (bonbe) क्यारियर प्रयोग गरेर एक ठाउँबाट अर्को ठाउँमा सार्नुपर्छ।</a:t>
            </a:r>
          </a:p>
          <a:p>
            <a:pPr marL="268288" indent="-1588" rtl="0">
              <a:lnSpc>
                <a:spcPct val="100000"/>
              </a:lnSpc>
              <a:spcBef>
                <a:spcPts val="0"/>
              </a:spcBef>
              <a:buNone/>
            </a:pPr>
            <a:r>
              <a:rPr lang="ne-np" sz="1200" dirty="0">
                <a:latin typeface="Meiryo UI" panose="020B0604030504040204" pitchFamily="50" charset="-128"/>
                <a:ea typeface="Meiryo UI" panose="020B0604030504040204" pitchFamily="50" charset="-128"/>
              </a:rPr>
              <a:t>・हातले ओसार्ने खण्डमा, कन्टेनरको भल्भ भागमा समातेर ओसार्नु (सार्नु) हुँदैन</a:t>
            </a:r>
            <a:r>
              <a:rPr lang="ne-NP" sz="1200" dirty="0">
                <a:latin typeface="Meiryo UI" panose="020B0604030504040204" pitchFamily="50" charset="-128"/>
                <a:ea typeface="Meiryo UI" panose="020B0604030504040204" pitchFamily="50" charset="-128"/>
              </a:rPr>
              <a:t>।</a:t>
            </a:r>
            <a:endParaRPr lang="ne-np" sz="1200" dirty="0">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ne-np" sz="1200" dirty="0">
                <a:latin typeface="Meiryo UI" panose="020B0604030504040204" pitchFamily="50" charset="-128"/>
                <a:ea typeface="Meiryo UI" panose="020B0604030504040204" pitchFamily="50" charset="-128"/>
              </a:rPr>
              <a:t>सिलिन्डर (bonbe) प्रयोग गर्दा ध्यान दिनुपर्ने कुराहरू</a:t>
            </a:r>
          </a:p>
          <a:p>
            <a:pPr marL="466725" lvl="1" indent="-285750" rtl="0">
              <a:lnSpc>
                <a:spcPct val="100000"/>
              </a:lnSpc>
              <a:spcBef>
                <a:spcPts val="0"/>
              </a:spcBef>
            </a:pPr>
            <a:r>
              <a:rPr lang="ne-np" sz="1200" dirty="0">
                <a:latin typeface="Meiryo UI" panose="020B0604030504040204" pitchFamily="50" charset="-128"/>
                <a:ea typeface="Meiryo UI" panose="020B0604030504040204" pitchFamily="50" charset="-128"/>
              </a:rPr>
              <a:t>अनिवार्य रूपमा सिलिन्डर (bonbe) फिक्स गर्नुपर्छ।</a:t>
            </a:r>
          </a:p>
          <a:p>
            <a:pPr marL="466725" lvl="1" indent="-285750" rtl="0">
              <a:lnSpc>
                <a:spcPct val="100000"/>
              </a:lnSpc>
              <a:spcBef>
                <a:spcPts val="0"/>
              </a:spcBef>
            </a:pPr>
            <a:r>
              <a:rPr lang="ne-np" sz="1200" dirty="0">
                <a:latin typeface="Meiryo UI" panose="020B0604030504040204" pitchFamily="50" charset="-128"/>
                <a:ea typeface="Meiryo UI" panose="020B0604030504040204" pitchFamily="50" charset="-128"/>
              </a:rPr>
              <a:t>ढुवानीको लागि तोकिएको सवारी साधनको सामान राख्ने ठाउँमा राखिएको अवस्थामा प्रयोग गर्नु हुँदैन</a:t>
            </a:r>
            <a:r>
              <a:rPr lang="ne-NP" sz="1200" dirty="0">
                <a:latin typeface="Meiryo UI" panose="020B0604030504040204" pitchFamily="50" charset="-128"/>
                <a:ea typeface="Meiryo UI" panose="020B0604030504040204" pitchFamily="50" charset="-128"/>
              </a:rPr>
              <a:t>।</a:t>
            </a:r>
            <a:endParaRPr lang="ne-np" sz="1200" dirty="0">
              <a:latin typeface="Meiryo UI" panose="020B0604030504040204" pitchFamily="50" charset="-128"/>
              <a:ea typeface="Meiryo UI" panose="020B0604030504040204" pitchFamily="50" charset="-128"/>
            </a:endParaRPr>
          </a:p>
          <a:p>
            <a:pPr marL="466725" lvl="1" indent="-285750" rtl="0">
              <a:lnSpc>
                <a:spcPct val="100000"/>
              </a:lnSpc>
              <a:spcBef>
                <a:spcPts val="0"/>
              </a:spcBef>
            </a:pPr>
            <a:r>
              <a:rPr lang="ne-np" sz="1200" dirty="0">
                <a:latin typeface="Meiryo UI" panose="020B0604030504040204" pitchFamily="50" charset="-128"/>
                <a:ea typeface="Meiryo UI" panose="020B0604030504040204" pitchFamily="50" charset="-128"/>
              </a:rPr>
              <a:t>सिलिन्डर (bonbe) को नेकको भागमा फिक्स गर्नु हुँदैन</a:t>
            </a:r>
            <a:r>
              <a:rPr lang="ne-NP" sz="1200" dirty="0">
                <a:latin typeface="Meiryo UI" panose="020B0604030504040204" pitchFamily="50" charset="-128"/>
                <a:ea typeface="Meiryo UI" panose="020B0604030504040204" pitchFamily="50" charset="-128"/>
              </a:rPr>
              <a:t>।</a:t>
            </a:r>
            <a:endParaRPr lang="ne-np" sz="1200" dirty="0">
              <a:latin typeface="Meiryo UI" panose="020B0604030504040204" pitchFamily="50" charset="-128"/>
              <a:ea typeface="Meiryo UI" panose="020B0604030504040204" pitchFamily="50" charset="-128"/>
            </a:endParaRPr>
          </a:p>
          <a:p>
            <a:pPr marL="466725" lvl="1" indent="-285750" rtl="0">
              <a:lnSpc>
                <a:spcPct val="100000"/>
              </a:lnSpc>
              <a:spcBef>
                <a:spcPts val="0"/>
              </a:spcBef>
            </a:pPr>
            <a:r>
              <a:rPr lang="ne-np" sz="1200" dirty="0">
                <a:latin typeface="Meiryo UI" panose="020B0604030504040204" pitchFamily="50" charset="-128"/>
                <a:ea typeface="Meiryo UI" panose="020B0604030504040204" pitchFamily="50" charset="-128"/>
              </a:rPr>
              <a:t>अक्सिजन सिलिन्डर (sanso bonbe) सिलिन्डरलाई तेल लागेको पन्जाले छुनु हुँदैन। साथै सिलिन्डर (bonbe) नजिक तेलजन्य पदार्थ राख्नु हुँदैन।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13</a:t>
            </a:fld>
            <a:endParaRPr kumimoji="1" lang="ja-JP" altLang="en-US"/>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49136"/>
            <a:ext cx="7886700" cy="488608"/>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सिलिन्डर (bonbe) तथा एसिटिलीन (asechiren) जेनरेटर (2) सिलिन्डर (bonbe) नष्ट र फिर्ता गर्दा सावधानी अपनाउनुपर्ने कुराहरू</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10364" y="6400413"/>
            <a:ext cx="3417812"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37/सहायक पाठ्यपुस्तक पृष्ठ 25 </a:t>
            </a: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ne-np" sz="1800" dirty="0">
                <a:latin typeface="Meiryo UI" panose="020B0604030504040204" pitchFamily="50" charset="-128"/>
                <a:ea typeface="Meiryo UI" panose="020B0604030504040204" pitchFamily="50" charset="-128"/>
              </a:rPr>
              <a:t>・कारखानामा त्यत्तिकै छोडेर राख्न वा सामान्य औद्योगिक फोहोरको रूपमा नष्ट गर्नु हुँदैन।</a:t>
            </a:r>
            <a:endParaRPr lang="en-US" altLang="ja-JP" sz="18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ne-np" sz="1800" dirty="0">
                <a:latin typeface="Meiryo UI" panose="020B0604030504040204" pitchFamily="50" charset="-128"/>
                <a:ea typeface="Meiryo UI" panose="020B0604030504040204" pitchFamily="50" charset="-128"/>
              </a:rPr>
              <a:t>・अक्सिजन (sanso) वा ज्वलनशील ग्याँसको कन्टेनरलाई कदापि काट्नु हुँदैन।</a:t>
            </a:r>
          </a:p>
          <a:p>
            <a:pPr marL="268288" indent="-1588" rtl="0">
              <a:lnSpc>
                <a:spcPct val="100000"/>
              </a:lnSpc>
              <a:spcBef>
                <a:spcPts val="0"/>
              </a:spcBef>
              <a:buNone/>
            </a:pPr>
            <a:r>
              <a:rPr lang="ne-np" sz="1800" dirty="0">
                <a:latin typeface="Meiryo UI" panose="020B0604030504040204" pitchFamily="50" charset="-128"/>
                <a:ea typeface="Meiryo UI" panose="020B0604030504040204" pitchFamily="50" charset="-128"/>
              </a:rPr>
              <a:t>・पूर्ण रूपमा ग्याँस प्रयोग नगरीकन ग्याँस कन्टेनर मेकरलाई फिर्ता नगरीकन हुँदैन।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14</a:t>
            </a:fld>
            <a:endParaRPr kumimoji="1" lang="ja-JP" altLang="en-US"/>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ne-np" sz="2000" dirty="0">
                <a:latin typeface="Meiryo UI" panose="020B0604030504040204" pitchFamily="50" charset="-128"/>
                <a:ea typeface="Meiryo UI" panose="020B0604030504040204" pitchFamily="50" charset="-128"/>
              </a:rPr>
              <a:t>प्रेसर रेगुलेटर (aturyoku chousei ki) (1) जडान गर्ने तरिका</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52475" y="6444477"/>
            <a:ext cx="343332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41/सहायक पाठ्यपुस्तक पृष्ठ 26 </a:t>
            </a: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ne-np" sz="1600" dirty="0">
                <a:solidFill>
                  <a:prstClr val="black"/>
                </a:solidFill>
                <a:latin typeface="Meiryo UI" panose="020B0604030504040204" pitchFamily="50" charset="-128"/>
                <a:ea typeface="Meiryo UI" panose="020B0604030504040204" pitchFamily="50" charset="-128"/>
              </a:rPr>
              <a:t>【प्रेसर रेगुलेटर (aturyoku chousei ki) जडान गर्ने तरिका】</a:t>
            </a:r>
          </a:p>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　① धुलो आदि हटाउने</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　② प्याकिङ निश्चय गर्ने</a:t>
            </a:r>
          </a:p>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　③ प्रेसर गेज जडान</a:t>
            </a:r>
          </a:p>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　④ रेगुलेटर ह्याण्डल निश्चय गर्ने</a:t>
            </a:r>
          </a:p>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　⑤ भल्भ ओपनिङ</a:t>
            </a:r>
          </a:p>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　⑥ ग्याँस चुहावट चेक</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15</a:t>
            </a:fld>
            <a:endParaRPr kumimoji="1" lang="ja-JP" altLang="en-US"/>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Autofit/>
          </a:bodyPr>
          <a:lstStyle/>
          <a:p>
            <a:pPr rtl="0"/>
            <a:r>
              <a:rPr lang="ne-np" sz="1800" dirty="0">
                <a:latin typeface="Meiryo UI" panose="020B0604030504040204" pitchFamily="50" charset="-128"/>
                <a:ea typeface="Meiryo UI" panose="020B0604030504040204" pitchFamily="50" charset="-128"/>
              </a:rPr>
              <a:t>प्रेसर रेगुलेटर (aturyoku chousei ki) (2) प्रयोग गर्दाका सावधानी अपनाउनुपर्ने कुराहरू</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04347" y="6440289"/>
            <a:ext cx="3481449"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43/सहायक पाठ्यपुस्तक पृष्ठ 27 </a:t>
            </a: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【प्रेसर रेगुलेटर (aturyoku chousei ki) प्रयोग गर्दाका सावधानी अपनाउनुपर्ने कुराहरू】</a:t>
            </a:r>
            <a:endParaRPr lang="ja-JP" altLang="en-US" sz="1300" dirty="0">
              <a:solidFill>
                <a:prstClr val="black"/>
              </a:solidFill>
              <a:latin typeface="Meiryo UI" panose="020B0604030504040204" pitchFamily="50" charset="-128"/>
              <a:ea typeface="Meiryo UI" panose="020B0604030504040204" pitchFamily="50" charset="-128"/>
            </a:endParaRP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① प्रयोग नगर्ने बेला, रेगुलेटर ह्याण्डललाई पूर्ण रूपमा बायाँ तर्फ घुमाई खुकुलो पारेर राख्नुपर्छ।</a:t>
            </a: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② रेगुलेटरको हरेक भागमा ग्रीस वा तेल लगाउने, तेल लागेको हात वा पन्जाले ह्याण्डल गर्नु हुँदैन। विशेष गरी अक्सिजन (sanso) को प्रेसर रेगुलेटर (aturyoku chousei ki) मा तेल लगाउनु हुँदैन।</a:t>
            </a: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③ प्रेसर रेगुलेटर (aturyoku chousei ki) जडान पेचमा क्षति भएको बेला, जबरजस्ती जडान गर्नु हुँदैन।</a:t>
            </a: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④ सिलिन्डर (bonbe) मा प्रेसर रेगुलेटर (aturyoku chousei ki) लाई जडान गरेकै अवस्थामा सिलिन्डर (bonbe) सार्नु हुँदैन।</a:t>
            </a: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⑤ काम गरिरहेको बेलामा एसिटिलीन (asechiren) को प्रेसर कम भएमा, सिलिन्डर (bonbe) को बाँकी परिमाण निश्चय गर्नुपर्छ।</a:t>
            </a: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⑥ काम समाप्त भएको बेला वा रोक्ने बेला, सिलिन्डर (bonbe) को भल्भ बन्द गरी, रेगुलेटर ह्याण्डललाई पूर्ण रूपमा बाँया तर्फ घुमाएर खुकुलो पारेर राख्नुपर्छ।</a:t>
            </a:r>
          </a:p>
          <a:p>
            <a:pPr marL="542925" indent="-276225" rtl="0">
              <a:lnSpc>
                <a:spcPct val="100000"/>
              </a:lnSpc>
              <a:spcBef>
                <a:spcPts val="0"/>
              </a:spcBef>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⑦ प्रेसर रेगुलेटर (aturyoku chousei ki) विघटन गर्ने वा मर्मत गर्नु हुँदैन।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वेल्डर आदि (1) जडान</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64506" y="6441703"/>
            <a:ext cx="3410340"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43/सहायक पाठ्यपुस्तक पृष्ठ 28 </a:t>
            </a: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ne-np" sz="1300" dirty="0">
                <a:solidFill>
                  <a:prstClr val="black"/>
                </a:solidFill>
                <a:latin typeface="Meiryo UI" panose="020B0604030504040204" pitchFamily="50" charset="-128"/>
                <a:ea typeface="Meiryo UI" panose="020B0604030504040204" pitchFamily="50" charset="-128"/>
              </a:rPr>
              <a:t>【प्रेसर रेगुलेटर (aturyoku chousei ki) र वेल्डर बीचको कनेक्ट गर्ने तरिका】</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① कनेक्ट गर्नु अगाडि होज (housu) पुरानो भई कमजोर नभएको र नचर्केको कुरा निश्चय गर्नुपर्छ।</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② होज (housu) को भित्री भागमा फोहोर वा कीरा, पानी नपसेको कुरा निश्चय गर्नुपर्छ।</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③ ब्लो पाइप (suikan) को भल्भ बन्द भएको कुरा निश्चय गर्नुपर्छ।</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④ अक्सिजन (sanso) को लागि निलो र एसिटिलीन (asechiren) को लागि रातो होज (housu) प्रयोग गर्नुपर्छ फरक किसिमको ग्याँसको होज (housu) साझा रूपमा प्रयोग गर्नु हुँदैन।</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⑤ होज (housu) को दुवै छेउहरूमा वान-टच टाइपको कनेक्ट उपकरण जडान भएको भएमा, प्रेसर रेगुलेटर (aturyoku chousei ki) को आउटपुट पट्टि र ब्लो पाइप (suikan) लाई निश्चित रूपमा कनेक्ट गर्नुपर्छ। यो बेला ज्वलनशील ग्याँसको प्रेसर रेगुलेटर (aturyoku chousei ki) मा सुक्खा सुरक्षा उपकरण (kanshiki anzen ki) जडान नभएको खण्डमा, ज्वलनशील ग्याँसको होज (housu) पट्टि सुक्खा सुरक्षा उपकरण (kanshiki anzen ki) जडान गर्नुपर्छ।</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⑥ वेल्डर आदि बीचको सबै कनेक्सनहरू समाप्त भएपछि अक्सिजन (sanso) को प्रेसरलाई 0.3～0.5MPa जति बनाई, साबुनपानी आदि प्रयोग गरी ग्याँस चुहावट चेक गर्नुपर्छ। अक्सिजन (sanso) को ग्याँस चुहावट चेक समाप्त भएपछि, ज्वलनशील ग्याँसको प्रेसरलाई 0.03～0.05MPa जति बनाई, एकै तरिकाले ग्याँस चुहावट चेक गर्नुपर्छ।</a:t>
            </a: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⑦ ग्याँस चुहावट भएको छैन भने, ब्लो पाइप (suikan) को ज्वलनशील ग्याँसको भल्भलाई 2～3 सेकेन्ड खोलेर, ग्याँस रिलिज गरी, यो 2 पटक दोहोर्‍याउनुपर्छ। त्यसपछि ज्वलनशील ग्याँसको भल्भ बन्द गरेको स्थितिमा अक्सिजन (sanso) ग्याँसको भल्भलाई 5 सेकेन्ड जति खोलेर अक्सिजन (sanso) रिलिज गर्नुपर्छ।</a:t>
            </a:r>
            <a:endParaRPr lang="en-US" altLang="ja-JP" sz="13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⑧ अन्तमा ब्लो पाइप (suikan) को भल्भ बन्द गरी, सिलिन्डर (bonbe) को भल्भ बन्द गरी, प्रेसर रेगुलेटर (aturyoku chousei ki) लाई पूर्ण रूपमा खुकुलो बनाई, 5 मिनेट जति पर्खिनुपर्छ। त्यसपछि प्रेसर रेगुलेटर (aturyoku chousei ki) को प्रेसर पट्टि र लो प्रेसर पट्टिको प्रेसर निश्चय गर्नुपर्छ।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Autofit/>
          </a:bodyPr>
          <a:lstStyle/>
          <a:p>
            <a:pPr rtl="0"/>
            <a:r>
              <a:rPr lang="ne-np" sz="1600" dirty="0">
                <a:latin typeface="Meiryo UI" panose="020B0604030504040204" pitchFamily="50" charset="-128"/>
                <a:ea typeface="Meiryo UI" panose="020B0604030504040204" pitchFamily="50" charset="-128"/>
              </a:rPr>
              <a:t>वेल्डर आदि (2) प्रेसर रेगुलेटर (aturyoku chousei ki) को लो प्रेसरपट्टिको प्रेसर समायोजन</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52474" y="6441703"/>
            <a:ext cx="3422371"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44/सहायक पाठ्यपुस्तक पृष्ठ 29 </a:t>
            </a: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ne-np" sz="1600" dirty="0">
                <a:solidFill>
                  <a:prstClr val="black"/>
                </a:solidFill>
                <a:latin typeface="Meiryo UI" panose="020B0604030504040204" pitchFamily="50" charset="-128"/>
                <a:ea typeface="Meiryo UI" panose="020B0604030504040204" pitchFamily="50" charset="-128"/>
              </a:rPr>
              <a:t>【प्रेसर रेगुलेटर (aturyoku chousei ki) को लो प्रेसरपट्टिको प्रेसर समायोजन गर्ने तरिका】</a:t>
            </a:r>
          </a:p>
          <a:p>
            <a:pPr marL="0" indent="0"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① ब्लो पाइप (suikan) को भल्भ बन्द रहेको कुरा पुन: निश्चय गर्नुपर्छ।</a:t>
            </a:r>
            <a:endParaRPr lang="en-US" altLang="ja-JP" sz="14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② प्रेसर रेगुलेटर (aturyoku chousei ki) मा अक्सिजन (sanso) र ज्वलनशील ग्याँसको रेगुलेटर ह्याण्डललाई बिस्तारै घुमाई, लो प्रेसरपट्टिको प्रेसर समायोजन गर्नुपर्छ।　</a:t>
            </a:r>
            <a:endParaRPr lang="en-US" altLang="ja-JP" sz="14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　　　नोजल (higuchi) अनुसार उपयुक्त प्रेसर फरक हुन्छ र नोजल (higuchi) मेकरको म्यानुअल आदिमा लेखिएको हुन्छ। सामान्यतया, अक्सिजन (sanso) 0.2～0.3MPa र ज्वलनशील ग्याँस 0.02～0.03MPa हुन्छ।</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dirty="0">
                <a:latin typeface="Meiryo UI" panose="020B0604030504040204" pitchFamily="50" charset="-128"/>
                <a:ea typeface="Meiryo UI" panose="020B0604030504040204" pitchFamily="50" charset="-128"/>
              </a:rPr>
              <a:t>वेल्डर आदि (3) आगो सल्काउने र ज्वालाको समायोजन</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80359" y="6444477"/>
            <a:ext cx="3794485"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44, 45/सहायक पाठ्यपुस्तक पृष्ठ 30 </a:t>
            </a: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ne-np" sz="1200" dirty="0">
                <a:solidFill>
                  <a:prstClr val="black"/>
                </a:solidFill>
                <a:latin typeface="Meiryo UI" panose="020B0604030504040204" pitchFamily="50" charset="-128"/>
                <a:ea typeface="Meiryo UI" panose="020B0604030504040204" pitchFamily="50" charset="-128"/>
              </a:rPr>
              <a:t>【आगो सल्काउने र ज्वाला समायोजन गर्ने तरिका】</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① </a:t>
            </a:r>
            <a:r>
              <a:rPr lang="ne-np" sz="1200" dirty="0">
                <a:latin typeface="Meiryo UI" panose="020B0604030504040204" pitchFamily="50" charset="-128"/>
                <a:ea typeface="Meiryo UI" panose="020B0604030504040204" pitchFamily="50" charset="-128"/>
              </a:rPr>
              <a:t>सही तरिकामा वेल्डिङको सुरक्षात्मक उपकरण र ग्याँस </a:t>
            </a:r>
            <a:r>
              <a:rPr lang="ne-NP" sz="1200" dirty="0" err="1">
                <a:latin typeface="Meiryo UI" panose="020B0604030504040204" pitchFamily="50" charset="-128"/>
                <a:ea typeface="Meiryo UI" panose="020B0604030504040204" pitchFamily="50" charset="-128"/>
              </a:rPr>
              <a:t>वेल्डिङको</a:t>
            </a:r>
            <a:r>
              <a:rPr lang="ne-np" sz="1200" dirty="0">
                <a:latin typeface="Meiryo UI" panose="020B0604030504040204" pitchFamily="50" charset="-128"/>
                <a:ea typeface="Meiryo UI" panose="020B0604030504040204" pitchFamily="50" charset="-128"/>
              </a:rPr>
              <a:t> लाइट-सिल्डिङ सुरक्षात्मक चश्मा लगाउनुपर्छ।</a:t>
            </a:r>
          </a:p>
          <a:p>
            <a:pPr marL="628650" indent="-36195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② ब्लो पाइप (suikan) को ज्वलनशील ग्याँस भल्भ खोल्नुपर्छ।</a:t>
            </a:r>
          </a:p>
          <a:p>
            <a:pPr marL="628650" indent="-36195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③ तोकिएको आगो सल्काउने उपकरण (वेल्डिङ लाइटर (yousetu you raita)) ले आगो सल्काउनुपर्छ।</a:t>
            </a:r>
          </a:p>
          <a:p>
            <a:pPr marL="628650" indent="-36195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④ सकेसम्म छिटो अक्सिजन प्रिहिटिङ भल्भ खोल्नुपर्छ। ज्वलनशील ग्याँस र अक्सिजन (sanso) को क्रममा </a:t>
            </a:r>
            <a:r>
              <a:rPr lang="ne-np" sz="1200" dirty="0" err="1">
                <a:solidFill>
                  <a:prstClr val="black"/>
                </a:solidFill>
                <a:latin typeface="Meiryo UI" panose="020B0604030504040204" pitchFamily="50" charset="-128"/>
                <a:ea typeface="Meiryo UI" panose="020B0604030504040204" pitchFamily="50" charset="-128"/>
              </a:rPr>
              <a:t>भल्भ</a:t>
            </a:r>
            <a:r>
              <a:rPr lang="ne-NP" sz="1200" dirty="0">
                <a:solidFill>
                  <a:prstClr val="black"/>
                </a:solidFill>
                <a:latin typeface="Meiryo UI" panose="020B0604030504040204" pitchFamily="50" charset="-128"/>
                <a:ea typeface="Meiryo UI" panose="020B0604030504040204" pitchFamily="50" charset="-128"/>
              </a:rPr>
              <a:t> </a:t>
            </a:r>
            <a:r>
              <a:rPr lang="ne-np" sz="1200" dirty="0" err="1">
                <a:solidFill>
                  <a:prstClr val="black"/>
                </a:solidFill>
                <a:latin typeface="Meiryo UI" panose="020B0604030504040204" pitchFamily="50" charset="-128"/>
                <a:ea typeface="Meiryo UI" panose="020B0604030504040204" pitchFamily="50" charset="-128"/>
              </a:rPr>
              <a:t>अपरेट</a:t>
            </a:r>
            <a:r>
              <a:rPr lang="ne-np" sz="1200" dirty="0">
                <a:solidFill>
                  <a:prstClr val="black"/>
                </a:solidFill>
                <a:latin typeface="Meiryo UI" panose="020B0604030504040204" pitchFamily="50" charset="-128"/>
                <a:ea typeface="Meiryo UI" panose="020B0604030504040204" pitchFamily="50" charset="-128"/>
              </a:rPr>
              <a:t> गरी, फिक्का ज्वाला हुने गरी (अपरेट) गर्नुपर्छ। यो बेला, ग्याँस ज्वाला भित्रको नोजल (higuchi) को मुखमा बन्ने कोनिकल आकारको भाग (फ्लेम कोर (वाइट स्पोट)), चित्र 1-30 को ②चित्र जति नोजल (higuchi) को टुप्पोबाट निस्कने बनाउनुपर्छ। यो बेलाको उचित स्थितिको ज्वालालाई न्यूटर्ल फ्लेम अथवा मानक ज्वाला भनिन्छ।</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19</a:t>
            </a:fld>
            <a:endParaRPr kumimoji="1" lang="ja-JP" altLang="en-US"/>
          </a:p>
        </p:txBody>
      </p:sp>
      <p:pic>
        <p:nvPicPr>
          <p:cNvPr id="5" name="図 4"/>
          <p:cNvPicPr>
            <a:picLocks noChangeAspect="1"/>
          </p:cNvPicPr>
          <p:nvPr/>
        </p:nvPicPr>
        <p:blipFill>
          <a:blip r:embed="rId3"/>
          <a:stretch>
            <a:fillRect/>
          </a:stretch>
        </p:blipFill>
        <p:spPr>
          <a:xfrm>
            <a:off x="628650" y="2920396"/>
            <a:ext cx="5694158" cy="3017782"/>
          </a:xfrm>
          <a:prstGeom prst="rect">
            <a:avLst/>
          </a:prstGeom>
        </p:spPr>
      </p:pic>
      <p:sp>
        <p:nvSpPr>
          <p:cNvPr id="8" name="正方形/長方形 7"/>
          <p:cNvSpPr/>
          <p:nvPr/>
        </p:nvSpPr>
        <p:spPr>
          <a:xfrm>
            <a:off x="3467101" y="5807286"/>
            <a:ext cx="3037518"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कोइके सान्सो कोग्यो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7BA4902-2443-41C3-8E5E-7132D09E44E9}"/>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ne-np" sz="1400" dirty="0"/>
              <a:t>चित्र 1-30: ज्वालाको समायोजन</a:t>
            </a:r>
            <a:endParaRPr kumimoji="1" lang="en-US" altLang="ja-JP" sz="1400" dirty="0"/>
          </a:p>
        </p:txBody>
      </p:sp>
      <p:sp>
        <p:nvSpPr>
          <p:cNvPr id="10" name="テキスト ボックス 9">
            <a:extLst>
              <a:ext uri="{FF2B5EF4-FFF2-40B4-BE49-F238E27FC236}">
                <a16:creationId xmlns:a16="http://schemas.microsoft.com/office/drawing/2014/main" id="{90EFFE62-030B-4C3E-8E33-7E2799F5BB13}"/>
              </a:ext>
            </a:extLst>
          </p:cNvPr>
          <p:cNvSpPr txBox="1"/>
          <p:nvPr/>
        </p:nvSpPr>
        <p:spPr>
          <a:xfrm>
            <a:off x="688604" y="5149072"/>
            <a:ext cx="2313903" cy="299321"/>
          </a:xfrm>
          <a:prstGeom prst="rect">
            <a:avLst/>
          </a:prstGeom>
          <a:solidFill>
            <a:schemeClr val="bg1"/>
          </a:solidFill>
          <a:ln>
            <a:noFill/>
          </a:ln>
        </p:spPr>
        <p:txBody>
          <a:bodyPr wrap="square" lIns="0" tIns="0" rIns="0" bIns="0" rtlCol="0">
            <a:noAutofit/>
          </a:bodyPr>
          <a:lstStyle/>
          <a:p>
            <a:pPr rtl="0"/>
            <a:r>
              <a:rPr lang="ne-np" sz="1100" dirty="0"/>
              <a:t>① आगो सल्काउने बित्तिकैको ज्वाला (कार्बनाइज्ड फ्लेम)</a:t>
            </a:r>
            <a:endParaRPr kumimoji="1" lang="en-US" altLang="ja-JP" sz="1100" dirty="0"/>
          </a:p>
        </p:txBody>
      </p:sp>
      <p:sp>
        <p:nvSpPr>
          <p:cNvPr id="11" name="テキスト ボックス 10">
            <a:extLst>
              <a:ext uri="{FF2B5EF4-FFF2-40B4-BE49-F238E27FC236}">
                <a16:creationId xmlns:a16="http://schemas.microsoft.com/office/drawing/2014/main" id="{60FFA1EE-C0D3-4D52-AA14-9FB93067F232}"/>
              </a:ext>
            </a:extLst>
          </p:cNvPr>
          <p:cNvSpPr txBox="1"/>
          <p:nvPr/>
        </p:nvSpPr>
        <p:spPr>
          <a:xfrm>
            <a:off x="3622872" y="5154400"/>
            <a:ext cx="2638228" cy="345741"/>
          </a:xfrm>
          <a:prstGeom prst="rect">
            <a:avLst/>
          </a:prstGeom>
          <a:solidFill>
            <a:schemeClr val="bg1"/>
          </a:solidFill>
          <a:ln>
            <a:noFill/>
          </a:ln>
        </p:spPr>
        <p:txBody>
          <a:bodyPr wrap="square" lIns="0" tIns="0" rIns="0" bIns="0" rtlCol="0">
            <a:noAutofit/>
          </a:bodyPr>
          <a:lstStyle/>
          <a:p>
            <a:pPr rtl="0"/>
            <a:r>
              <a:rPr lang="ne-np" sz="1100" dirty="0"/>
              <a:t>② अक्सिजन (sanso) को परिमाण समायोजन पछि (मानक ज्वाला)</a:t>
            </a:r>
            <a:endParaRPr kumimoji="1" lang="en-US" altLang="ja-JP" sz="1100" dirty="0"/>
          </a:p>
        </p:txBody>
      </p:sp>
      <p:sp>
        <p:nvSpPr>
          <p:cNvPr id="12" name="テキスト ボックス 11">
            <a:extLst>
              <a:ext uri="{FF2B5EF4-FFF2-40B4-BE49-F238E27FC236}">
                <a16:creationId xmlns:a16="http://schemas.microsoft.com/office/drawing/2014/main" id="{B230B950-0643-4F71-BC2A-DF7EF364E810}"/>
              </a:ext>
            </a:extLst>
          </p:cNvPr>
          <p:cNvSpPr txBox="1"/>
          <p:nvPr/>
        </p:nvSpPr>
        <p:spPr>
          <a:xfrm>
            <a:off x="3827592" y="5505436"/>
            <a:ext cx="2313903" cy="299321"/>
          </a:xfrm>
          <a:prstGeom prst="rect">
            <a:avLst/>
          </a:prstGeom>
          <a:solidFill>
            <a:schemeClr val="bg1"/>
          </a:solidFill>
          <a:ln>
            <a:noFill/>
          </a:ln>
        </p:spPr>
        <p:txBody>
          <a:bodyPr wrap="square" lIns="0" tIns="0" rIns="0" bIns="0" rtlCol="0">
            <a:noAutofit/>
          </a:bodyPr>
          <a:lstStyle/>
          <a:p>
            <a:pPr algn="r" rtl="0"/>
            <a:r>
              <a:rPr lang="ne-np" sz="900" dirty="0"/>
              <a:t>स्रोत: कोइके सान्सो कोग्यो कम्पनी लिमिटेड</a:t>
            </a:r>
            <a:endParaRPr kumimoji="1" lang="en-US" altLang="ja-JP" sz="900" dirty="0"/>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ne-NP" sz="3200" dirty="0">
                <a:latin typeface="+mn-ea"/>
                <a:ea typeface="+mn-ea"/>
              </a:rPr>
              <a:t>चरण 1.</a:t>
            </a:r>
            <a:r>
              <a:rPr lang="ja-JP" altLang="en-US" sz="3200" dirty="0">
                <a:latin typeface="+mn-ea"/>
                <a:ea typeface="+mn-ea"/>
              </a:rPr>
              <a:t> </a:t>
            </a:r>
            <a:r>
              <a:rPr lang="ne-np" sz="3200" dirty="0">
                <a:latin typeface="+mn-ea"/>
                <a:ea typeface="+mn-ea"/>
              </a:rPr>
              <a:t>ग्याँस वेल्डिङ आदिमा प्रयोग गरिने उपकरण</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वेल्डर आदि (3) वेल्डिङ</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1" y="6400413"/>
            <a:ext cx="3608320"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45/सहायक पाठ्यपुस्तक पृष्ठ 31 </a:t>
            </a: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ne-np" sz="1300" dirty="0">
                <a:solidFill>
                  <a:prstClr val="black"/>
                </a:solidFill>
                <a:latin typeface="Meiryo UI" panose="020B0604030504040204" pitchFamily="50" charset="-128"/>
                <a:ea typeface="Meiryo UI" panose="020B0604030504040204" pitchFamily="50" charset="-128"/>
              </a:rPr>
              <a:t>【ग्याँस वेल्डिङ गर्ने तरिका】</a:t>
            </a:r>
            <a:endParaRPr lang="ja-JP" altLang="en-US" sz="13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① वेल्डिङ गर्ने आधार सामग्री जोइन्टमा सेट गर्नुपर्छ।</a:t>
            </a:r>
          </a:p>
          <a:p>
            <a:pPr marL="6286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② आधार सामग्रीको सतह र फ्लेम कोरको टुप्पोको दूरी 2～3mm जति हुने गरी राखी, आधार सामग्री जोइन्टको एक पट्टिको छेउ तताउनुपर्छ। केही समय पछि ज्वाला परेको आधार सामग्रीको सतह रातो हुन्छ र त्यसको बीचको भागमा मोल्टन पुल बन्छ। मोल्टन पुल चम्किरहेको देखिन्छ। दुवै आधार सामग्रीहरू पग्लिएर नजोडिएको खण्डमा, वेल्डिङ रड थपेर जोड्नुपर्छ।</a:t>
            </a:r>
          </a:p>
          <a:p>
            <a:pPr marL="6286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③ आधार सामग्री जोइन्टको एक छेउ जोडिएपछि, जोइन्टको अर्को छेउलाई पनि त्यसरी नै वेल्डिङ गर्नुपर्छ। यो आधार सामग्रीको जोइन्टलाई अस्थायी रूपमा जोड्नको लागि गरिन्छ र यसलाई ट्याक वेल्डिङ भनिन्छ। पातलो प्लेटको वेल्डिङमा, ट्याक वेल्डिङ ठाउँहरू धेरै बनाएमा, बेस्कन बाङ्गिनबाट रोक्न सकिन्छ।</a:t>
            </a:r>
          </a:p>
          <a:p>
            <a:pPr marL="6286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④ त्यसपछि आधार सामग्री जोइन्टको एक पट्टिको छेउमा बनेको मोल्टन पुलको एक निश्चित साइजलाई कायम राख्ने गरी टर्च (tochi) लाई जोइन्ट तर्फ सार्दै वेल्डिङकार्यलाई अघि ब</a:t>
            </a:r>
            <a:r>
              <a:rPr lang="ne-NP" sz="1300" dirty="0">
                <a:solidFill>
                  <a:prstClr val="black"/>
                </a:solidFill>
                <a:latin typeface="Meiryo UI" panose="020B0604030504040204" pitchFamily="50" charset="-128"/>
                <a:ea typeface="Meiryo UI" panose="020B0604030504040204" pitchFamily="50" charset="-128"/>
              </a:rPr>
              <a:t>ढा</a:t>
            </a:r>
            <a:r>
              <a:rPr lang="ne-np" sz="1300" dirty="0">
                <a:solidFill>
                  <a:prstClr val="black"/>
                </a:solidFill>
                <a:latin typeface="Meiryo UI" panose="020B0604030504040204" pitchFamily="50" charset="-128"/>
                <a:ea typeface="Meiryo UI" panose="020B0604030504040204" pitchFamily="50" charset="-128"/>
              </a:rPr>
              <a:t>उनुपर्छ। पातलो प्लेटको वेल्डिङमा आवश्यकता भन्दा बढी वेल्डिङ रड नथप्ने गरी काम गर्नुपर्छ। यसको विपरित, आधार सामग्री प्लेट बाक्लो भएको खण्डमा, फ्लेम कोरको नजिकको ठाउँमा आधार सामग्रीलाई पगालेर, वेल्डिङ रड थप्दै वेल्डिङ गर्नुपर्छ।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20</a:t>
            </a:fld>
            <a:endParaRPr kumimoji="1" lang="ja-JP" altLang="en-US"/>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वेल्डर आदि (4) कटिङ </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34426" y="6400413"/>
            <a:ext cx="3440419"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46/सहायक पाठ्यपुस्तक पृष्ठ 32 </a:t>
            </a: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ne-np" sz="1300" dirty="0">
                <a:solidFill>
                  <a:prstClr val="black"/>
                </a:solidFill>
                <a:latin typeface="Meiryo UI" panose="020B0604030504040204" pitchFamily="50" charset="-128"/>
                <a:ea typeface="Meiryo UI" panose="020B0604030504040204" pitchFamily="50" charset="-128"/>
              </a:rPr>
              <a:t>【ग्याँस कटिङ (gasu setudan) गर्ने तरिका】</a:t>
            </a:r>
            <a:endParaRPr lang="ja-JP" altLang="en-US" sz="13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① कटिङ गर्ने आधार सामग्री सेट गर्नुपर्छ।</a:t>
            </a:r>
          </a:p>
          <a:p>
            <a:pPr marL="628650" indent="-36195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② सुरुमा प्रिहिटिङ फ्लेम (yonetu en) ले कटिङ गर्न चाहने ठाउँमा फ्लेम कोर पारेर आधार सामग्री रातो हुने गरी तताउनुपर्छ।</a:t>
            </a:r>
            <a:endParaRPr lang="en-US" altLang="ja-JP" sz="1300" dirty="0">
              <a:solidFill>
                <a:prstClr val="black"/>
              </a:solidFill>
              <a:latin typeface="Meiryo UI" panose="020B0604030504040204" pitchFamily="50" charset="-128"/>
              <a:ea typeface="Meiryo UI" panose="020B0604030504040204" pitchFamily="50" charset="-128"/>
            </a:endParaRPr>
          </a:p>
          <a:p>
            <a:pPr marL="449263" indent="-182563"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③ ब्लो पाइप (suikan) लाई हल्का ढल्काएको अवस्थामा, बिस्तारै कटिङ लाइनसँग सिधा हुने गरी सार्नुपर्छ। यो बेला नोजल (higuchi) र आधार सामग्री बीच एक निश्चित दूरी कायम हुने गरी ध्यान दिई, कटिङ स्प्याटर (supatta) ठिक तल उड्ने गरी एक निश्चित गतिमा सार्नुपर्छ।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21</a:t>
            </a:fld>
            <a:endParaRPr kumimoji="1" lang="ja-JP" altLang="en-US"/>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1800" dirty="0">
                <a:latin typeface="Meiryo UI" panose="020B0604030504040204" pitchFamily="50" charset="-128"/>
                <a:ea typeface="Meiryo UI" panose="020B0604030504040204" pitchFamily="50" charset="-128"/>
              </a:rPr>
              <a:t>वेल्डर आदि (5) वेल्डिङ र कटिङ कार्य गर्दाखेरि सावधानी अपनाउनुपर्ने कुराहरू</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28412" y="6400413"/>
            <a:ext cx="3440958"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46/सहायक पाठ्यपुस्तक पृष्ठ 33 </a:t>
            </a: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ne-np" sz="1400" dirty="0">
                <a:latin typeface="Meiryo UI" panose="020B0604030504040204" pitchFamily="50" charset="-128"/>
                <a:ea typeface="Meiryo UI" panose="020B0604030504040204" pitchFamily="50" charset="-128"/>
              </a:rPr>
              <a:t>【वेल्डिङ र कटिङ कार्य गर्दाखेरि सावधानी अपनाउनुपर्ने कुराहरू】</a:t>
            </a:r>
          </a:p>
          <a:p>
            <a:pPr marL="87313" indent="-87313" rtl="0">
              <a:spcBef>
                <a:spcPts val="600"/>
              </a:spcBef>
              <a:buNone/>
            </a:pPr>
            <a:r>
              <a:rPr lang="ne-np" sz="1400" dirty="0">
                <a:latin typeface="Meiryo UI" panose="020B0604030504040204" pitchFamily="50" charset="-128"/>
                <a:ea typeface="Meiryo UI" panose="020B0604030504040204" pitchFamily="50" charset="-128"/>
              </a:rPr>
              <a:t>・आगो सल्काएपछि कहिलेकाहीँ क्लिकिङ साउन्ड आएको खण्डमा, नोजल (higuchi) को जडान खुकुलो भएको वा, नोजल (higuchi) मा चोट लागेको खतरा हुन्छ। तुरुन्तै आगो निभाएर, नोजल (higuchi) कस्नुपर्छ। त्यसो गर्दा पनि ठिक नभएमा नोजल (higuchi) परिवर्तन गर्नुपर्छ।</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ne-np" sz="1400" dirty="0">
                <a:latin typeface="Meiryo UI" panose="020B0604030504040204" pitchFamily="50" charset="-128"/>
                <a:ea typeface="Meiryo UI" panose="020B0604030504040204" pitchFamily="50" charset="-128"/>
              </a:rPr>
              <a:t>・वेल्डिङ र कटिङको काम गरिरहेको बेलामा ब्लो पाइप (suikan) बाट क्र्याकलिङ साउन्ड आएको खण्डमा, फ्ल्यासब्याक</a:t>
            </a:r>
            <a:r>
              <a:rPr lang="ne-NP" sz="1400" dirty="0">
                <a:latin typeface="Meiryo UI" panose="020B0604030504040204" pitchFamily="50" charset="-128"/>
                <a:ea typeface="Meiryo UI" panose="020B0604030504040204" pitchFamily="50" charset="-128"/>
              </a:rPr>
              <a:t> </a:t>
            </a:r>
            <a:r>
              <a:rPr lang="ne-np" sz="1400" dirty="0">
                <a:latin typeface="Meiryo UI" panose="020B0604030504040204" pitchFamily="50" charset="-128"/>
                <a:ea typeface="Meiryo UI" panose="020B0604030504040204" pitchFamily="50" charset="-128"/>
              </a:rPr>
              <a:t>भइरहेको सम्भावना हुन्छ। तत्काल काम रोकेर नोजल (higuchi) को सफाइ, फेरि कस्ने, ग्याँस चुहावट चेक आदि गर्नुपर्छ।</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ne-np" sz="1400" dirty="0">
                <a:latin typeface="Meiryo UI" panose="020B0604030504040204" pitchFamily="50" charset="-128"/>
                <a:ea typeface="Meiryo UI" panose="020B0604030504040204" pitchFamily="50" charset="-128"/>
              </a:rPr>
              <a:t>・फ्ल्यासब्याकको कारणको रूपमा निम्न कुराहरूलाई लिन सकिन्छ।</a:t>
            </a:r>
            <a:endParaRPr lang="en-US" altLang="ja-JP" sz="14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9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latin typeface="Meiryo UI" panose="020B0604030504040204" pitchFamily="50" charset="-128"/>
                <a:ea typeface="Meiryo UI" panose="020B0604030504040204" pitchFamily="50" charset="-128"/>
              </a:rPr>
              <a:t>【</a:t>
            </a:r>
            <a:r>
              <a:rPr lang="ne-NP" sz="1400" dirty="0" err="1">
                <a:latin typeface="Meiryo UI" panose="020B0604030504040204" pitchFamily="50" charset="-128"/>
                <a:ea typeface="Meiryo UI" panose="020B0604030504040204" pitchFamily="50" charset="-128"/>
              </a:rPr>
              <a:t>फ्ल्यासब्याकको</a:t>
            </a:r>
            <a:r>
              <a:rPr lang="ne-NP" sz="1400" dirty="0">
                <a:latin typeface="Meiryo UI" panose="020B0604030504040204" pitchFamily="50" charset="-128"/>
                <a:ea typeface="Meiryo UI" panose="020B0604030504040204" pitchFamily="50" charset="-128"/>
              </a:rPr>
              <a:t> </a:t>
            </a:r>
            <a:r>
              <a:rPr lang="ne-np" sz="1400" dirty="0">
                <a:latin typeface="Meiryo UI" panose="020B0604030504040204" pitchFamily="50" charset="-128"/>
                <a:ea typeface="Meiryo UI" panose="020B0604030504040204" pitchFamily="50" charset="-128"/>
              </a:rPr>
              <a:t>कारण】</a:t>
            </a:r>
          </a:p>
          <a:p>
            <a:pPr marL="542925" indent="-276225" rtl="0">
              <a:lnSpc>
                <a:spcPct val="100000"/>
              </a:lnSpc>
              <a:spcBef>
                <a:spcPts val="0"/>
              </a:spcBef>
              <a:buFont typeface="Wingdings" panose="05000000000000000000" pitchFamily="2" charset="2"/>
              <a:buChar char="l"/>
            </a:pPr>
            <a:r>
              <a:rPr lang="ne-np" sz="1400" dirty="0">
                <a:latin typeface="Meiryo UI" panose="020B0604030504040204" pitchFamily="50" charset="-128"/>
                <a:ea typeface="Meiryo UI" panose="020B0604030504040204" pitchFamily="50" charset="-128"/>
              </a:rPr>
              <a:t>अक्सिजन (sanso) र ज्वलनशील ग्याँसको मिश्रण अनुपात परिवर्तन भयो।</a:t>
            </a:r>
          </a:p>
          <a:p>
            <a:pPr marL="542925" indent="-276225" rtl="0">
              <a:lnSpc>
                <a:spcPct val="100000"/>
              </a:lnSpc>
              <a:spcBef>
                <a:spcPts val="0"/>
              </a:spcBef>
              <a:buFont typeface="Wingdings" panose="05000000000000000000" pitchFamily="2" charset="2"/>
              <a:buChar char="l"/>
            </a:pPr>
            <a:r>
              <a:rPr lang="ne-np" sz="1400" dirty="0">
                <a:latin typeface="Meiryo UI" panose="020B0604030504040204" pitchFamily="50" charset="-128"/>
                <a:ea typeface="Meiryo UI" panose="020B0604030504040204" pitchFamily="50" charset="-128"/>
              </a:rPr>
              <a:t>नोजल (higuchi) मा स्प्याटर (supatta) जस्ता बाह्य तत्त्व नोजल (higuchi) पस्यो।</a:t>
            </a:r>
          </a:p>
          <a:p>
            <a:pPr marL="542925" indent="-276225" rtl="0">
              <a:lnSpc>
                <a:spcPct val="100000"/>
              </a:lnSpc>
              <a:spcBef>
                <a:spcPts val="0"/>
              </a:spcBef>
              <a:buFont typeface="Wingdings" panose="05000000000000000000" pitchFamily="2" charset="2"/>
              <a:buChar char="l"/>
            </a:pPr>
            <a:r>
              <a:rPr lang="ne-np" sz="1400" dirty="0">
                <a:latin typeface="Meiryo UI" panose="020B0604030504040204" pitchFamily="50" charset="-128"/>
                <a:ea typeface="Meiryo UI" panose="020B0604030504040204" pitchFamily="50" charset="-128"/>
              </a:rPr>
              <a:t>आधार सामग्रीमा नोजल (higuchi) को टुप्पो आदि ठोकिने आदि भई टालिएको अवस्था</a:t>
            </a:r>
          </a:p>
          <a:p>
            <a:pPr marL="542925" indent="-276225" rtl="0">
              <a:lnSpc>
                <a:spcPct val="100000"/>
              </a:lnSpc>
              <a:spcBef>
                <a:spcPts val="0"/>
              </a:spcBef>
              <a:buFont typeface="Wingdings" panose="05000000000000000000" pitchFamily="2" charset="2"/>
              <a:buChar char="l"/>
            </a:pPr>
            <a:r>
              <a:rPr lang="ne-np" sz="1400" dirty="0">
                <a:latin typeface="Meiryo UI" panose="020B0604030504040204" pitchFamily="50" charset="-128"/>
                <a:ea typeface="Meiryo UI" panose="020B0604030504040204" pitchFamily="50" charset="-128"/>
              </a:rPr>
              <a:t>नोजल (higuchi) को तापमान बढ्यो।</a:t>
            </a:r>
          </a:p>
          <a:p>
            <a:pPr marL="542925" indent="-276225" rtl="0">
              <a:lnSpc>
                <a:spcPct val="100000"/>
              </a:lnSpc>
              <a:spcBef>
                <a:spcPts val="0"/>
              </a:spcBef>
              <a:buFont typeface="Wingdings" panose="05000000000000000000" pitchFamily="2" charset="2"/>
              <a:buChar char="l"/>
            </a:pPr>
            <a:r>
              <a:rPr lang="ne-np" sz="1400" dirty="0">
                <a:latin typeface="Meiryo UI" panose="020B0604030504040204" pitchFamily="50" charset="-128"/>
                <a:ea typeface="Meiryo UI" panose="020B0604030504040204" pitchFamily="50" charset="-128"/>
              </a:rPr>
              <a:t>नोजल (higuchi) को कस्ने विधि अपर्याप्त भयो।</a:t>
            </a:r>
          </a:p>
          <a:p>
            <a:pPr marL="542925" indent="-276225" rtl="0">
              <a:lnSpc>
                <a:spcPct val="100000"/>
              </a:lnSpc>
              <a:spcBef>
                <a:spcPts val="0"/>
              </a:spcBef>
              <a:buFont typeface="Wingdings" panose="05000000000000000000" pitchFamily="2" charset="2"/>
              <a:buChar char="l"/>
            </a:pPr>
            <a:r>
              <a:rPr lang="ne-np" sz="1400" dirty="0">
                <a:latin typeface="Meiryo UI" panose="020B0604030504040204" pitchFamily="50" charset="-128"/>
                <a:ea typeface="Meiryo UI" panose="020B0604030504040204" pitchFamily="50" charset="-128"/>
              </a:rPr>
              <a:t>ज्वलनशील ग्याँस आपूर्ति प्रणाली भित्र हावा पस्यो।</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22</a:t>
            </a:fld>
            <a:endParaRPr kumimoji="1" lang="ja-JP" altLang="en-US"/>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dirty="0">
                <a:latin typeface="Meiryo UI" panose="020B0604030504040204" pitchFamily="50" charset="-128"/>
                <a:ea typeface="Meiryo UI" panose="020B0604030504040204" pitchFamily="50" charset="-128"/>
              </a:rPr>
              <a:t>वेल्डर आदि (6) आगो निभाउने तरिका</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6458" y="6400413"/>
            <a:ext cx="3422911"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47/सहायक पाठ्यपुस्तक पृष्ठ 34 </a:t>
            </a: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ne-np" sz="1200" dirty="0">
                <a:solidFill>
                  <a:prstClr val="black"/>
                </a:solidFill>
                <a:latin typeface="Meiryo UI" panose="020B0604030504040204" pitchFamily="50" charset="-128"/>
                <a:ea typeface="Meiryo UI" panose="020B0604030504040204" pitchFamily="50" charset="-128"/>
              </a:rPr>
              <a:t>【आगो निभाउने तरिका】</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आगो निभाउँदा, सुरुमा अक्सिजन प्रिहिटिङ भल्भ बन्द गरी, त्यसपछि इन्धन ग्याँस बन्द गर्नुपर्छ।</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कटिङ कार्यको खण्डमा, कटिङ अक्सिजन (setudan sanso), प्रिहिटिङ अक्सिजन (sanso) र इन्धन ग्याँसको क्रममा भल्भ बन्द गर्नुपर्छ।</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वेल्डिङ र कटिङको काम गरिरहेको बेला आगो निभेको खण्डमा पनि, तुरुन्तै उही क्रममा भल्भ बन्द गर्नुपर्छ।</a:t>
            </a: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तर काम गरिरहेको बेलामा फ्ल्यासब्याक</a:t>
            </a:r>
            <a:r>
              <a:rPr lang="ne-NP" sz="1200" dirty="0">
                <a:solidFill>
                  <a:prstClr val="black"/>
                </a:solidFill>
                <a:latin typeface="Meiryo UI" panose="020B0604030504040204" pitchFamily="50" charset="-128"/>
                <a:ea typeface="Meiryo UI" panose="020B0604030504040204" pitchFamily="50" charset="-128"/>
              </a:rPr>
              <a:t> </a:t>
            </a:r>
            <a:r>
              <a:rPr lang="ne-np" sz="1200" dirty="0">
                <a:solidFill>
                  <a:prstClr val="black"/>
                </a:solidFill>
                <a:latin typeface="Meiryo UI" panose="020B0604030504040204" pitchFamily="50" charset="-128"/>
                <a:ea typeface="Meiryo UI" panose="020B0604030504040204" pitchFamily="50" charset="-128"/>
              </a:rPr>
              <a:t>भएको खण्डमा, तुरुन्तै अक्सिजन प्रिहिटिङ भल्भ बन्द गरी, त्यसपछि इन्धन ग्याँस भल्भ बन्द गरी, अन्त्यमा कटिङ अक्सिजन (setudan sanso) भल्भ बन्द गर्नुपर्छ। त्यसपछि अक्सिजन (sanso) र इन्धन ग्याँस कन्टेनरको भल्भ बन्द गरी, प्रेसर रेगुलेटर ह्याण्डल (aturyoku chousei handoru) खुकुलो पार्नुपर्छ।</a:t>
            </a:r>
          </a:p>
          <a:p>
            <a:pPr marL="0" indent="180975" rtl="0">
              <a:lnSpc>
                <a:spcPct val="100000"/>
              </a:lnSpc>
              <a:spcBef>
                <a:spcPts val="0"/>
              </a:spcBef>
              <a:buNone/>
            </a:pPr>
            <a:endParaRPr lang="en-US" altLang="ja-JP" sz="800" dirty="0">
              <a:solidFill>
                <a:srgbClr val="FF0000"/>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200" dirty="0">
                <a:latin typeface="Meiryo UI" panose="020B0604030504040204" pitchFamily="50" charset="-128"/>
                <a:ea typeface="Meiryo UI" panose="020B0604030504040204" pitchFamily="50" charset="-128"/>
              </a:rPr>
              <a:t>फ्ल्यासब्याक</a:t>
            </a:r>
            <a:r>
              <a:rPr lang="ne-NP" sz="1200" dirty="0">
                <a:latin typeface="Meiryo UI" panose="020B0604030504040204" pitchFamily="50" charset="-128"/>
                <a:ea typeface="Meiryo UI" panose="020B0604030504040204" pitchFamily="50" charset="-128"/>
              </a:rPr>
              <a:t> </a:t>
            </a:r>
            <a:r>
              <a:rPr lang="ne-np" sz="1200" dirty="0">
                <a:latin typeface="Meiryo UI" panose="020B0604030504040204" pitchFamily="50" charset="-128"/>
                <a:ea typeface="Meiryo UI" panose="020B0604030504040204" pitchFamily="50" charset="-128"/>
              </a:rPr>
              <a:t>भएर आगो निभाएको खण्डमा, फ्ल्यासब्याक</a:t>
            </a:r>
            <a:r>
              <a:rPr lang="ne-NP" sz="1200" dirty="0">
                <a:latin typeface="Meiryo UI" panose="020B0604030504040204" pitchFamily="50" charset="-128"/>
                <a:ea typeface="Meiryo UI" panose="020B0604030504040204" pitchFamily="50" charset="-128"/>
              </a:rPr>
              <a:t> </a:t>
            </a:r>
            <a:r>
              <a:rPr lang="ne-np" sz="1200" dirty="0">
                <a:latin typeface="Meiryo UI" panose="020B0604030504040204" pitchFamily="50" charset="-128"/>
                <a:ea typeface="Meiryo UI" panose="020B0604030504040204" pitchFamily="50" charset="-128"/>
              </a:rPr>
              <a:t>भएको कारण पहिचान गरी आवश्यक उपाय नअपनाएसम्म काम पुनः सुरु गर्नु हुँदैन। कारणको पहिचान नभईकन पुनः सुरु गर्नु हुँदैन।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23</a:t>
            </a:fld>
            <a:endParaRPr kumimoji="1" lang="ja-JP" altLang="en-US"/>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नोजल (higuchi)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6458" y="6418387"/>
            <a:ext cx="3417435"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47/सहायक पाठ्यपुस्तक पृष्ठ 35 </a:t>
            </a: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【नोजल (higuchi) जडान गर्ने तरिका】</a:t>
            </a:r>
          </a:p>
          <a:p>
            <a:pPr marL="449263" indent="-268288"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① नोजल (higuchi) र ब्लो पाइप (suikan) दुवैको कन्ट्याक भागहरूमा क्षति नभएको कुरा र फोहोर वा तेल नलागेको कुरा निश्चय गर्नुपर्छ।</a:t>
            </a:r>
          </a:p>
          <a:p>
            <a:pPr marL="449263" indent="-268288"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② चित्र 1-31 को ब्याक नट (प्याकिङ नट) लाई पूर्ण रूपमा फर्काउने (मुख्य बडीको हेक्सागोनल भागमा नठोकिएसम्म)।</a:t>
            </a:r>
          </a:p>
          <a:p>
            <a:pPr marL="449263" indent="-268288"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③ नोजल (higuchi) लाई ब्लो पाइप (suikan) को भित्रसम्म पुग्ने गरी कस्नुपर्छ।</a:t>
            </a:r>
          </a:p>
          <a:p>
            <a:pPr marL="449263" indent="-268288"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④ नोजल (higuchi) को मुख्य बडीको हेक्सागोनल भागलाई तोकिएको स्प्यानरले पूर्ण रूपमा कस्नुपर्छ। यो बेला मङ्की रेन्च प्रयोग गर्‍यो भने बाहिरको पाइप नट घुम्न पनि सक्ने हुनाले, मङ्की रेन्च प्रयोग नगर्नु उचित हुन्छ।</a:t>
            </a:r>
          </a:p>
          <a:p>
            <a:pPr marL="449263" indent="-268288"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⑤ प्रतिरोध महसुस नभएसम्म ब्याक नटलाई हातले घुमाउनुपर्छ।</a:t>
            </a:r>
          </a:p>
          <a:p>
            <a:pPr marL="449263" indent="-268288"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⑥ ब्याक नटलाई तोकिएको स्प्यानरले घुमाउनुपर्छ। पहिलो पटक जडान गर्दा 1/2 फन्को र दोस्रो पटकदेखि 1/4 फन्को जति घुमाउनुपर्छ।</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ne-np" sz="1200" dirty="0">
                <a:solidFill>
                  <a:prstClr val="black"/>
                </a:solidFill>
                <a:latin typeface="Meiryo UI" panose="020B0604030504040204" pitchFamily="50" charset="-128"/>
                <a:ea typeface="Meiryo UI" panose="020B0604030504040204" pitchFamily="50" charset="-128"/>
              </a:rPr>
              <a:t>【नोजल (higuchi) को चयन】</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200" dirty="0">
                <a:latin typeface="Meiryo UI" panose="020B0604030504040204" pitchFamily="50" charset="-128"/>
                <a:ea typeface="Meiryo UI" panose="020B0604030504040204" pitchFamily="50" charset="-128"/>
              </a:rPr>
              <a:t>प्रयोग गर्ने ज्वलनशील ग्याँसको किसिम र आधार सामग्रीको मोटाइ अनुसार, उपयुक्त नोजल (higuchi) चयन गर्नु आवश्यक हुन्छ।</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24</a:t>
            </a:fld>
            <a:endParaRPr kumimoji="1" lang="ja-JP" altLang="en-US"/>
          </a:p>
        </p:txBody>
      </p:sp>
      <p:pic>
        <p:nvPicPr>
          <p:cNvPr id="8" name="図 7"/>
          <p:cNvPicPr>
            <a:picLocks noChangeAspect="1"/>
          </p:cNvPicPr>
          <p:nvPr/>
        </p:nvPicPr>
        <p:blipFill>
          <a:blip r:embed="rId3"/>
          <a:stretch>
            <a:fillRect/>
          </a:stretch>
        </p:blipFill>
        <p:spPr>
          <a:xfrm>
            <a:off x="6517480" y="1620640"/>
            <a:ext cx="1997870" cy="3208995"/>
          </a:xfrm>
          <a:prstGeom prst="rect">
            <a:avLst/>
          </a:prstGeom>
        </p:spPr>
      </p:pic>
      <p:sp>
        <p:nvSpPr>
          <p:cNvPr id="9" name="正方形/長方形 8"/>
          <p:cNvSpPr/>
          <p:nvPr/>
        </p:nvSpPr>
        <p:spPr>
          <a:xfrm>
            <a:off x="6113745" y="4911705"/>
            <a:ext cx="2733923"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a:latin typeface="Meiryo UI" panose="020B0604030504040204" pitchFamily="50" charset="-128"/>
                <a:ea typeface="Meiryo UI" panose="020B0604030504040204" pitchFamily="50" charset="-128"/>
              </a:rPr>
              <a:t>(प्रदायक: कोइके सान्सो कोग्यो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06AB8E2-E66B-48EF-9E81-68B3E70ED19A}"/>
              </a:ext>
            </a:extLst>
          </p:cNvPr>
          <p:cNvSpPr txBox="1"/>
          <p:nvPr/>
        </p:nvSpPr>
        <p:spPr>
          <a:xfrm>
            <a:off x="6548469" y="4594848"/>
            <a:ext cx="1864476" cy="180000"/>
          </a:xfrm>
          <a:prstGeom prst="rect">
            <a:avLst/>
          </a:prstGeom>
          <a:solidFill>
            <a:schemeClr val="bg1"/>
          </a:solidFill>
          <a:ln>
            <a:noFill/>
          </a:ln>
        </p:spPr>
        <p:txBody>
          <a:bodyPr wrap="square" lIns="0" tIns="0" rIns="0" bIns="0" rtlCol="0">
            <a:noAutofit/>
          </a:bodyPr>
          <a:lstStyle/>
          <a:p>
            <a:pPr rtl="0"/>
            <a:r>
              <a:rPr lang="ne-np" sz="1050" dirty="0"/>
              <a:t>चित्र 1-31: नोजल (higuchi) जडान</a:t>
            </a:r>
            <a:endParaRPr kumimoji="1" lang="en-US" altLang="ja-JP" sz="1050" dirty="0"/>
          </a:p>
        </p:txBody>
      </p:sp>
      <p:sp>
        <p:nvSpPr>
          <p:cNvPr id="11" name="テキスト ボックス 10">
            <a:extLst>
              <a:ext uri="{FF2B5EF4-FFF2-40B4-BE49-F238E27FC236}">
                <a16:creationId xmlns:a16="http://schemas.microsoft.com/office/drawing/2014/main" id="{181B3B92-ED8D-4D4E-931D-C3D15AC9C332}"/>
              </a:ext>
            </a:extLst>
          </p:cNvPr>
          <p:cNvSpPr txBox="1"/>
          <p:nvPr/>
        </p:nvSpPr>
        <p:spPr>
          <a:xfrm>
            <a:off x="6548469" y="4367351"/>
            <a:ext cx="1864477" cy="191242"/>
          </a:xfrm>
          <a:prstGeom prst="rect">
            <a:avLst/>
          </a:prstGeom>
          <a:solidFill>
            <a:schemeClr val="bg1"/>
          </a:solidFill>
          <a:ln>
            <a:noFill/>
          </a:ln>
        </p:spPr>
        <p:txBody>
          <a:bodyPr wrap="square" lIns="0" tIns="0" rIns="0" bIns="0" rtlCol="0">
            <a:noAutofit/>
          </a:bodyPr>
          <a:lstStyle/>
          <a:p>
            <a:pPr algn="r" rtl="0"/>
            <a:r>
              <a:rPr lang="ne-np" sz="800" dirty="0"/>
              <a:t>स्रोत: कोइके सान्सो कोग्यो कम्पनी लिमिटेड</a:t>
            </a:r>
            <a:endParaRPr kumimoji="1" lang="en-US" altLang="ja-JP" sz="800" dirty="0"/>
          </a:p>
        </p:txBody>
      </p:sp>
      <p:sp>
        <p:nvSpPr>
          <p:cNvPr id="12" name="テキスト ボックス 11">
            <a:extLst>
              <a:ext uri="{FF2B5EF4-FFF2-40B4-BE49-F238E27FC236}">
                <a16:creationId xmlns:a16="http://schemas.microsoft.com/office/drawing/2014/main" id="{667DA890-C302-4502-9236-D47C630A4AB4}"/>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ne-np" sz="1200" dirty="0">
                <a:solidFill>
                  <a:srgbClr val="C00000"/>
                </a:solidFill>
              </a:rPr>
              <a:t>ब्याक नट</a:t>
            </a:r>
            <a:endParaRPr kumimoji="1" lang="en-US" altLang="ja-JP" sz="1200" dirty="0">
              <a:solidFill>
                <a:srgbClr val="C00000"/>
              </a:solidFill>
            </a:endParaRPr>
          </a:p>
        </p:txBody>
      </p:sp>
      <p:sp>
        <p:nvSpPr>
          <p:cNvPr id="13" name="テキスト ボックス 12">
            <a:extLst>
              <a:ext uri="{FF2B5EF4-FFF2-40B4-BE49-F238E27FC236}">
                <a16:creationId xmlns:a16="http://schemas.microsoft.com/office/drawing/2014/main" id="{12E18FBA-5712-41DE-B6D0-81DA18A5FCD5}"/>
              </a:ext>
            </a:extLst>
          </p:cNvPr>
          <p:cNvSpPr txBox="1"/>
          <p:nvPr/>
        </p:nvSpPr>
        <p:spPr>
          <a:xfrm>
            <a:off x="7486650" y="2408074"/>
            <a:ext cx="926296" cy="217332"/>
          </a:xfrm>
          <a:prstGeom prst="rect">
            <a:avLst/>
          </a:prstGeom>
          <a:solidFill>
            <a:schemeClr val="bg1"/>
          </a:solidFill>
          <a:ln>
            <a:noFill/>
          </a:ln>
        </p:spPr>
        <p:txBody>
          <a:bodyPr wrap="square" lIns="0" tIns="0" rIns="0" bIns="0" rtlCol="0">
            <a:noAutofit/>
          </a:bodyPr>
          <a:lstStyle/>
          <a:p>
            <a:pPr rtl="0"/>
            <a:r>
              <a:rPr lang="ne-np" sz="1050" dirty="0">
                <a:solidFill>
                  <a:srgbClr val="C00000"/>
                </a:solidFill>
              </a:rPr>
              <a:t>मुख्य बडीको हेक्सागोनल भाग</a:t>
            </a:r>
            <a:endParaRPr kumimoji="1" lang="en-US" altLang="ja-JP" sz="1050" dirty="0">
              <a:solidFill>
                <a:srgbClr val="C00000"/>
              </a:solidFill>
            </a:endParaRPr>
          </a:p>
        </p:txBody>
      </p:sp>
      <p:sp>
        <p:nvSpPr>
          <p:cNvPr id="14" name="テキスト ボックス 13">
            <a:extLst>
              <a:ext uri="{FF2B5EF4-FFF2-40B4-BE49-F238E27FC236}">
                <a16:creationId xmlns:a16="http://schemas.microsoft.com/office/drawing/2014/main" id="{3EF19CCB-B2A3-40D9-B87B-D662F6D5B44D}"/>
              </a:ext>
            </a:extLst>
          </p:cNvPr>
          <p:cNvSpPr txBox="1"/>
          <p:nvPr/>
        </p:nvSpPr>
        <p:spPr>
          <a:xfrm>
            <a:off x="7392976" y="3525089"/>
            <a:ext cx="1019970" cy="217332"/>
          </a:xfrm>
          <a:prstGeom prst="rect">
            <a:avLst/>
          </a:prstGeom>
          <a:solidFill>
            <a:schemeClr val="bg1"/>
          </a:solidFill>
          <a:ln>
            <a:noFill/>
          </a:ln>
        </p:spPr>
        <p:txBody>
          <a:bodyPr wrap="square" lIns="0" tIns="0" rIns="0" bIns="0" rtlCol="0">
            <a:noAutofit/>
          </a:bodyPr>
          <a:lstStyle/>
          <a:p>
            <a:pPr rtl="0"/>
            <a:r>
              <a:rPr lang="ne-np" sz="1200" dirty="0">
                <a:solidFill>
                  <a:srgbClr val="C00000"/>
                </a:solidFill>
              </a:rPr>
              <a:t>तोकिएको स्प्यानर</a:t>
            </a:r>
            <a:endParaRPr kumimoji="1" lang="en-US" altLang="ja-JP" sz="1200" dirty="0">
              <a:solidFill>
                <a:srgbClr val="C00000"/>
              </a:solidFill>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dirty="0">
                <a:latin typeface="Meiryo UI" panose="020B0604030504040204" pitchFamily="50" charset="-128"/>
                <a:ea typeface="Meiryo UI" panose="020B0604030504040204" pitchFamily="50" charset="-128"/>
              </a:rPr>
              <a:t>होज (housu) (1) वान-टच (wantacchi tugite) जडान </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34426" y="6501872"/>
            <a:ext cx="3393749"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50/सहायक पाठ्यपुस्तक पृष्ठ 36 </a:t>
            </a: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【होज (housu) को दुवै छेउमा वान-टच (wantacchi tugite) जडान गर्ने तरिका】</a:t>
            </a:r>
          </a:p>
          <a:p>
            <a:pPr marL="449263" indent="-268288"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① होज ब्यान्ड (housu bando) प्रयोग गरी निश्चित रूपमा फिक्स गर्नुपर्छ। यो बेला, </a:t>
            </a:r>
            <a:r>
              <a:rPr lang="ne-np" sz="1200" dirty="0">
                <a:latin typeface="Meiryo UI" panose="020B0604030504040204" pitchFamily="50" charset="-128"/>
                <a:ea typeface="Meiryo UI" panose="020B0604030504040204" pitchFamily="50" charset="-128"/>
              </a:rPr>
              <a:t>तेल वा ग्रीस प्रयोग गर्ने, जबरजस्ती मोड्ने, भित्री भागलाई तास्ने र ठोकेर नरम बनाउनु हुँदैन।</a:t>
            </a:r>
          </a:p>
          <a:p>
            <a:pPr marL="449263" indent="-268288" rtl="0">
              <a:lnSpc>
                <a:spcPct val="100000"/>
              </a:lnSpc>
              <a:spcBef>
                <a:spcPts val="0"/>
              </a:spcBef>
              <a:buNone/>
            </a:pPr>
            <a:r>
              <a:rPr lang="ne-np" sz="1200" dirty="0">
                <a:latin typeface="Meiryo UI" panose="020B0604030504040204" pitchFamily="50" charset="-128"/>
                <a:ea typeface="Meiryo UI" panose="020B0604030504040204" pitchFamily="50" charset="-128"/>
              </a:rPr>
              <a:t>② होज (housu) जोइन्टमा कडासँग प्लगइन गरी, पानीको ट्यान्कमा डुबाई, नाइट्रोजन अथवा ड्राइ एयर (तेलजन्य तत्त्व नभएको कुरा मात्र) ले अधिकतम प्रयोग प्रेसरको 2 गुणा जतिको प्रेसर 5 मिनेट जति लगाई, चुहावट वा जोइन्ट नफुस्किने कुरा निश्चय गर्नुपर्छ।</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25</a:t>
            </a:fld>
            <a:endParaRPr kumimoji="1" lang="ja-JP" altLang="en-US"/>
          </a:p>
        </p:txBody>
      </p:sp>
      <p:pic>
        <p:nvPicPr>
          <p:cNvPr id="5" name="図 4"/>
          <p:cNvPicPr>
            <a:picLocks noChangeAspect="1"/>
          </p:cNvPicPr>
          <p:nvPr/>
        </p:nvPicPr>
        <p:blipFill>
          <a:blip r:embed="rId3"/>
          <a:stretch>
            <a:fillRect/>
          </a:stretch>
        </p:blipFill>
        <p:spPr>
          <a:xfrm>
            <a:off x="5461177" y="971018"/>
            <a:ext cx="3054173" cy="2138352"/>
          </a:xfrm>
          <a:prstGeom prst="rect">
            <a:avLst/>
          </a:prstGeom>
        </p:spPr>
      </p:pic>
      <p:sp>
        <p:nvSpPr>
          <p:cNvPr id="8" name="正方形/長方形 7"/>
          <p:cNvSpPr/>
          <p:nvPr/>
        </p:nvSpPr>
        <p:spPr>
          <a:xfrm>
            <a:off x="5938135" y="3017514"/>
            <a:ext cx="3054173"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निस्सान तानाका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44E6EE2-77EB-4283-AE21-67F43F457F16}"/>
              </a:ext>
            </a:extLst>
          </p:cNvPr>
          <p:cNvSpPr txBox="1"/>
          <p:nvPr/>
        </p:nvSpPr>
        <p:spPr>
          <a:xfrm>
            <a:off x="5791903" y="2721685"/>
            <a:ext cx="2620978" cy="198014"/>
          </a:xfrm>
          <a:prstGeom prst="rect">
            <a:avLst/>
          </a:prstGeom>
          <a:solidFill>
            <a:schemeClr val="bg1"/>
          </a:solidFill>
          <a:ln>
            <a:noFill/>
          </a:ln>
        </p:spPr>
        <p:txBody>
          <a:bodyPr wrap="square" lIns="0" tIns="0" rIns="0" bIns="0" rtlCol="0">
            <a:noAutofit/>
          </a:bodyPr>
          <a:lstStyle/>
          <a:p>
            <a:pPr algn="r" rtl="0"/>
            <a:r>
              <a:rPr lang="ne-np" sz="600"/>
              <a:t>स्रोत: निस्सान तानाका कम्पनी लिमिटेड</a:t>
            </a:r>
            <a:endParaRPr kumimoji="1" lang="en-US" altLang="ja-JP" sz="600" dirty="0"/>
          </a:p>
        </p:txBody>
      </p:sp>
      <p:sp>
        <p:nvSpPr>
          <p:cNvPr id="10" name="テキスト ボックス 9">
            <a:extLst>
              <a:ext uri="{FF2B5EF4-FFF2-40B4-BE49-F238E27FC236}">
                <a16:creationId xmlns:a16="http://schemas.microsoft.com/office/drawing/2014/main" id="{4B0057AC-583C-412D-99F7-D47B30873920}"/>
              </a:ext>
            </a:extLst>
          </p:cNvPr>
          <p:cNvSpPr txBox="1"/>
          <p:nvPr/>
        </p:nvSpPr>
        <p:spPr>
          <a:xfrm>
            <a:off x="5507197" y="2875327"/>
            <a:ext cx="2916000" cy="168125"/>
          </a:xfrm>
          <a:prstGeom prst="rect">
            <a:avLst/>
          </a:prstGeom>
          <a:solidFill>
            <a:schemeClr val="bg1"/>
          </a:solidFill>
          <a:ln>
            <a:noFill/>
          </a:ln>
        </p:spPr>
        <p:txBody>
          <a:bodyPr wrap="square" lIns="0" tIns="0" rIns="0" bIns="0" rtlCol="0">
            <a:noAutofit/>
          </a:bodyPr>
          <a:lstStyle/>
          <a:p>
            <a:pPr rtl="0"/>
            <a:r>
              <a:rPr lang="ne-np" sz="1000" dirty="0"/>
              <a:t>चित्र 1-36: ग्याँस वेल्डिङ वान-टच जोइन्टको उदाहरण</a:t>
            </a:r>
            <a:endParaRPr kumimoji="1" lang="en-US" altLang="ja-JP" sz="1000" dirty="0"/>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dirty="0">
                <a:latin typeface="Meiryo UI" panose="020B0604030504040204" pitchFamily="50" charset="-128"/>
                <a:ea typeface="Meiryo UI" panose="020B0604030504040204" pitchFamily="50" charset="-128"/>
              </a:rPr>
              <a:t>होज (housu) (2) ग्याँस होजको भिजुअल जाँच</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86300" y="6429338"/>
            <a:ext cx="3411889"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51/सहायक पाठ्यपुस्तक पृष्ठ 37 </a:t>
            </a: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latin typeface="Meiryo UI" panose="020B0604030504040204" pitchFamily="50" charset="-128"/>
                <a:ea typeface="Meiryo UI" panose="020B0604030504040204" pitchFamily="50" charset="-128"/>
              </a:rPr>
              <a:t>【प्रयोग अघिको ग्याँस होज (housu) को भिजुअल जाँच विवरण】</a:t>
            </a:r>
          </a:p>
          <a:p>
            <a:pPr lvl="1" rtl="0">
              <a:lnSpc>
                <a:spcPct val="100000"/>
              </a:lnSpc>
              <a:spcBef>
                <a:spcPts val="0"/>
              </a:spcBef>
            </a:pPr>
            <a:r>
              <a:rPr lang="ne-np" sz="1400" dirty="0">
                <a:latin typeface="Meiryo UI" panose="020B0604030504040204" pitchFamily="50" charset="-128"/>
                <a:ea typeface="Meiryo UI" panose="020B0604030504040204" pitchFamily="50" charset="-128"/>
              </a:rPr>
              <a:t>होज (housu) को सतहको रिइन्फोर्स लेयरसम्म आएको चिरा</a:t>
            </a:r>
          </a:p>
          <a:p>
            <a:pPr lvl="1" rtl="0">
              <a:lnSpc>
                <a:spcPct val="100000"/>
              </a:lnSpc>
              <a:spcBef>
                <a:spcPts val="0"/>
              </a:spcBef>
            </a:pPr>
            <a:r>
              <a:rPr lang="ne-np" sz="1400" dirty="0">
                <a:latin typeface="Meiryo UI" panose="020B0604030504040204" pitchFamily="50" charset="-128"/>
                <a:ea typeface="Meiryo UI" panose="020B0604030504040204" pitchFamily="50" charset="-128"/>
              </a:rPr>
              <a:t>घर्षण अथवा फुलाई</a:t>
            </a:r>
          </a:p>
          <a:p>
            <a:pPr lvl="1" rtl="0">
              <a:lnSpc>
                <a:spcPct val="100000"/>
              </a:lnSpc>
              <a:spcBef>
                <a:spcPts val="0"/>
              </a:spcBef>
            </a:pPr>
            <a:r>
              <a:rPr lang="ne-np" sz="1400" dirty="0">
                <a:latin typeface="Meiryo UI" panose="020B0604030504040204" pitchFamily="50" charset="-128"/>
                <a:ea typeface="Meiryo UI" panose="020B0604030504040204" pitchFamily="50" charset="-128"/>
              </a:rPr>
              <a:t>रंग परिवर्तन र कडाइ</a:t>
            </a:r>
          </a:p>
          <a:p>
            <a:pPr lvl="1" rtl="0">
              <a:lnSpc>
                <a:spcPct val="100000"/>
              </a:lnSpc>
              <a:spcBef>
                <a:spcPts val="0"/>
              </a:spcBef>
            </a:pPr>
            <a:r>
              <a:rPr lang="ne-np" sz="1400" dirty="0">
                <a:latin typeface="Meiryo UI" panose="020B0604030504040204" pitchFamily="50" charset="-128"/>
                <a:ea typeface="Meiryo UI" panose="020B0604030504040204" pitchFamily="50" charset="-128"/>
              </a:rPr>
              <a:t>जोइन्ट मेटल फिटिङ घोटिएर सर्ने</a:t>
            </a:r>
          </a:p>
          <a:p>
            <a:pPr lvl="1" rtl="0">
              <a:lnSpc>
                <a:spcPct val="100000"/>
              </a:lnSpc>
              <a:spcBef>
                <a:spcPts val="0"/>
              </a:spcBef>
            </a:pPr>
            <a:r>
              <a:rPr lang="ne-np" sz="1400" dirty="0">
                <a:latin typeface="Meiryo UI" panose="020B0604030504040204" pitchFamily="50" charset="-128"/>
                <a:ea typeface="Meiryo UI" panose="020B0604030504040204" pitchFamily="50" charset="-128"/>
              </a:rPr>
              <a:t>अक्सिजन होजको सन्दर्भमा, भित्री भागको बाह्य तत्त्व (फोहोर, कीरा आदि)</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600"/>
              </a:spcBef>
              <a:buNone/>
            </a:pPr>
            <a:r>
              <a:rPr lang="ne-np" sz="1400" dirty="0">
                <a:latin typeface="Meiryo UI" panose="020B0604030504040204" pitchFamily="50" charset="-128"/>
                <a:ea typeface="Meiryo UI" panose="020B0604030504040204" pitchFamily="50" charset="-128"/>
              </a:rPr>
              <a:t>* विशेष गरी अक्सिजन (sanso) को होज (housu) एक पटक मात्र फ्ल्यासब्याक भयो भने पनि भित्री भागमा ध्वाँसो टासिन्छ र फेरि फ्ल्यासब्याक</a:t>
            </a:r>
            <a:r>
              <a:rPr lang="ne-NP" sz="1400" dirty="0">
                <a:latin typeface="Meiryo UI" panose="020B0604030504040204" pitchFamily="50" charset="-128"/>
                <a:ea typeface="Meiryo UI" panose="020B0604030504040204" pitchFamily="50" charset="-128"/>
              </a:rPr>
              <a:t> </a:t>
            </a:r>
            <a:r>
              <a:rPr lang="ne-np" sz="1400" dirty="0">
                <a:latin typeface="Meiryo UI" panose="020B0604030504040204" pitchFamily="50" charset="-128"/>
                <a:ea typeface="Meiryo UI" panose="020B0604030504040204" pitchFamily="50" charset="-128"/>
              </a:rPr>
              <a:t>भएको खण्डमा, यो उग्र रूपमा जल्न पनि सक्ने हुनाले ध्यान दिनुपर्छ।</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0"/>
              </a:spcBef>
              <a:buNone/>
            </a:pPr>
            <a:r>
              <a:rPr lang="ne-np" sz="1400" dirty="0">
                <a:latin typeface="Meiryo UI" panose="020B0604030504040204" pitchFamily="50" charset="-128"/>
                <a:ea typeface="Meiryo UI" panose="020B0604030504040204" pitchFamily="50" charset="-128"/>
              </a:rPr>
              <a:t>* यदि एक ठाउँमा मात्र असामान्यता भएमा, मर्मत नगरीकन त्यसलाई नयाँ होज (housu) सँग परिवर्तन गर्नुपर्छ। होज (housu) चुहिएको ठाउँमा हरियो टेप आदिले मर्मत गर्नु हुँदैन।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होज (housu) (2) ग्याँस होज ह्याण्डलिङ गर्दाका सावधानीहरू</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50205" y="6429338"/>
            <a:ext cx="3447985"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52/सहायक पाठ्यपुस्तक पृष्ठ 37 </a:t>
            </a: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【ग्याँस होज (housu) प्रयोग गर्दा सावधानी अपनाउनुपर्ने कुराहरू】</a:t>
            </a:r>
          </a:p>
          <a:p>
            <a:pPr marL="449263" lvl="1" indent="-180975" rtl="0">
              <a:lnSpc>
                <a:spcPct val="100000"/>
              </a:lnSpc>
              <a:spcBef>
                <a:spcPts val="0"/>
              </a:spcBef>
            </a:pPr>
            <a:r>
              <a:rPr lang="ne-np" sz="1600" dirty="0">
                <a:solidFill>
                  <a:prstClr val="black"/>
                </a:solidFill>
                <a:latin typeface="Meiryo UI" panose="020B0604030504040204" pitchFamily="50" charset="-128"/>
                <a:ea typeface="Meiryo UI" panose="020B0604030504040204" pitchFamily="50" charset="-128"/>
              </a:rPr>
              <a:t>न्यूनतम बाङ्गिने अर्धव्यास वा सोभन्दा कममा प्रयोग गर्नु हुँदैन</a:t>
            </a:r>
            <a:r>
              <a:rPr lang="ne-NP" sz="1600" dirty="0">
                <a:solidFill>
                  <a:prstClr val="black"/>
                </a:solidFill>
                <a:latin typeface="Meiryo UI" panose="020B0604030504040204" pitchFamily="50" charset="-128"/>
                <a:ea typeface="Meiryo UI" panose="020B0604030504040204" pitchFamily="50" charset="-128"/>
              </a:rPr>
              <a:t>।</a:t>
            </a:r>
            <a:endParaRPr lang="ne-np" sz="1600" dirty="0">
              <a:solidFill>
                <a:prstClr val="black"/>
              </a:solidFill>
              <a:latin typeface="Meiryo UI" panose="020B0604030504040204" pitchFamily="50" charset="-128"/>
              <a:ea typeface="Meiryo UI" panose="020B0604030504040204" pitchFamily="50" charset="-128"/>
            </a:endParaRPr>
          </a:p>
          <a:p>
            <a:pPr marL="449263" lvl="1" indent="-180975" rtl="0">
              <a:lnSpc>
                <a:spcPct val="100000"/>
              </a:lnSpc>
              <a:spcBef>
                <a:spcPts val="0"/>
              </a:spcBef>
            </a:pPr>
            <a:r>
              <a:rPr lang="ne-np" sz="1600" dirty="0">
                <a:solidFill>
                  <a:prstClr val="black"/>
                </a:solidFill>
                <a:latin typeface="Meiryo UI" panose="020B0604030504040204" pitchFamily="50" charset="-128"/>
                <a:ea typeface="Meiryo UI" panose="020B0604030504040204" pitchFamily="50" charset="-128"/>
              </a:rPr>
              <a:t>सिलिन्डर (bonbe) को नेक वा कामदारको काँधमा राखेर प्रयोग गर्नु हुँदैन</a:t>
            </a:r>
            <a:r>
              <a:rPr lang="ne-NP" sz="1600" dirty="0">
                <a:solidFill>
                  <a:prstClr val="black"/>
                </a:solidFill>
                <a:latin typeface="Meiryo UI" panose="020B0604030504040204" pitchFamily="50" charset="-128"/>
                <a:ea typeface="Meiryo UI" panose="020B0604030504040204" pitchFamily="50" charset="-128"/>
              </a:rPr>
              <a:t>।</a:t>
            </a:r>
            <a:endParaRPr lang="ne-np" sz="1600" dirty="0">
              <a:solidFill>
                <a:prstClr val="black"/>
              </a:solidFill>
              <a:latin typeface="Meiryo UI" panose="020B0604030504040204" pitchFamily="50" charset="-128"/>
              <a:ea typeface="Meiryo UI" panose="020B0604030504040204" pitchFamily="50" charset="-128"/>
            </a:endParaRPr>
          </a:p>
          <a:p>
            <a:pPr marL="449263" lvl="1" indent="-180975" rtl="0">
              <a:lnSpc>
                <a:spcPct val="100000"/>
              </a:lnSpc>
              <a:spcBef>
                <a:spcPts val="0"/>
              </a:spcBef>
            </a:pPr>
            <a:r>
              <a:rPr lang="ne-np" sz="1600" dirty="0">
                <a:solidFill>
                  <a:prstClr val="black"/>
                </a:solidFill>
                <a:latin typeface="Meiryo UI" panose="020B0604030504040204" pitchFamily="50" charset="-128"/>
                <a:ea typeface="Meiryo UI" panose="020B0604030504040204" pitchFamily="50" charset="-128"/>
              </a:rPr>
              <a:t>होज (housu) मा तेल र फ्याटहरू लगाउनु हुँदैन</a:t>
            </a:r>
            <a:r>
              <a:rPr lang="ne-NP" sz="1600" dirty="0">
                <a:solidFill>
                  <a:prstClr val="black"/>
                </a:solidFill>
                <a:latin typeface="Meiryo UI" panose="020B0604030504040204" pitchFamily="50" charset="-128"/>
                <a:ea typeface="Meiryo UI" panose="020B0604030504040204" pitchFamily="50" charset="-128"/>
              </a:rPr>
              <a:t>।</a:t>
            </a:r>
            <a:endParaRPr lang="ne-np" sz="1600" dirty="0">
              <a:solidFill>
                <a:prstClr val="black"/>
              </a:solidFill>
              <a:latin typeface="Meiryo UI" panose="020B0604030504040204" pitchFamily="50" charset="-128"/>
              <a:ea typeface="Meiryo UI" panose="020B0604030504040204" pitchFamily="50" charset="-128"/>
            </a:endParaRPr>
          </a:p>
          <a:p>
            <a:pPr marL="449263" lvl="1" indent="-180975" rtl="0">
              <a:lnSpc>
                <a:spcPct val="100000"/>
              </a:lnSpc>
              <a:spcBef>
                <a:spcPts val="0"/>
              </a:spcBef>
            </a:pPr>
            <a:r>
              <a:rPr lang="ne-np" sz="1600" dirty="0">
                <a:solidFill>
                  <a:prstClr val="black"/>
                </a:solidFill>
                <a:latin typeface="Meiryo UI" panose="020B0604030504040204" pitchFamily="50" charset="-128"/>
                <a:ea typeface="Meiryo UI" panose="020B0604030504040204" pitchFamily="50" charset="-128"/>
              </a:rPr>
              <a:t>चोट भएको चीजलाई मर्मत गरेर प्रयोग गर्नु हुँदैन</a:t>
            </a:r>
            <a:r>
              <a:rPr lang="ne-NP" sz="1600" dirty="0">
                <a:solidFill>
                  <a:prstClr val="black"/>
                </a:solidFill>
                <a:latin typeface="Meiryo UI" panose="020B0604030504040204" pitchFamily="50" charset="-128"/>
                <a:ea typeface="Meiryo UI" panose="020B0604030504040204" pitchFamily="50" charset="-128"/>
              </a:rPr>
              <a:t>।</a:t>
            </a:r>
            <a:endParaRPr lang="ne-np" sz="1600" dirty="0">
              <a:solidFill>
                <a:prstClr val="black"/>
              </a:solidFill>
              <a:latin typeface="Meiryo UI" panose="020B0604030504040204" pitchFamily="50" charset="-128"/>
              <a:ea typeface="Meiryo UI" panose="020B0604030504040204" pitchFamily="50" charset="-128"/>
            </a:endParaRPr>
          </a:p>
          <a:p>
            <a:pPr marL="449263" lvl="1" indent="-180975" rtl="0">
              <a:lnSpc>
                <a:spcPct val="100000"/>
              </a:lnSpc>
              <a:spcBef>
                <a:spcPts val="0"/>
              </a:spcBef>
            </a:pPr>
            <a:r>
              <a:rPr lang="ne-np" sz="1600" dirty="0">
                <a:solidFill>
                  <a:prstClr val="black"/>
                </a:solidFill>
                <a:latin typeface="Meiryo UI" panose="020B0604030504040204" pitchFamily="50" charset="-128"/>
                <a:ea typeface="Meiryo UI" panose="020B0604030504040204" pitchFamily="50" charset="-128"/>
              </a:rPr>
              <a:t>किलामा झुन्ड्याएर भण्डारण गर्नु हुँदैन।</a:t>
            </a:r>
          </a:p>
          <a:p>
            <a:pPr marL="449263" lvl="1" indent="-180975" rtl="0">
              <a:lnSpc>
                <a:spcPct val="100000"/>
              </a:lnSpc>
              <a:spcBef>
                <a:spcPts val="0"/>
              </a:spcBef>
            </a:pPr>
            <a:r>
              <a:rPr lang="ne-np" sz="1600" dirty="0">
                <a:solidFill>
                  <a:prstClr val="black"/>
                </a:solidFill>
                <a:latin typeface="Meiryo UI" panose="020B0604030504040204" pitchFamily="50" charset="-128"/>
                <a:ea typeface="Meiryo UI" panose="020B0604030504040204" pitchFamily="50" charset="-128"/>
              </a:rPr>
              <a:t>ओजोन उत्पन्न हुने ठाउँमा भण्डारण गर्नु हुँदैन।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1800" dirty="0">
                <a:latin typeface="Meiryo UI" panose="020B0604030504040204" pitchFamily="50" charset="-128"/>
                <a:ea typeface="Meiryo UI" panose="020B0604030504040204" pitchFamily="50" charset="-128"/>
              </a:rPr>
              <a:t>ग्याँस </a:t>
            </a:r>
            <a:r>
              <a:rPr lang="ne-NP" sz="1800" dirty="0" err="1">
                <a:latin typeface="Meiryo UI" panose="020B0604030504040204" pitchFamily="50" charset="-128"/>
                <a:ea typeface="Meiryo UI" panose="020B0604030504040204" pitchFamily="50" charset="-128"/>
              </a:rPr>
              <a:t>वेल्डिङमा</a:t>
            </a:r>
            <a:r>
              <a:rPr lang="ne-np" sz="1800" dirty="0">
                <a:latin typeface="Meiryo UI" panose="020B0604030504040204" pitchFamily="50" charset="-128"/>
                <a:ea typeface="Meiryo UI" panose="020B0604030504040204" pitchFamily="50" charset="-128"/>
              </a:rPr>
              <a:t> प्रयोग गरिने उपकरणहरूको जाँच (1) जाँचको आवश्यकता</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07450" y="6444477"/>
            <a:ext cx="3561919"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53/सहायक पाठ्यपुस्तक पृष्ठ 38 </a:t>
            </a:r>
          </a:p>
        </p:txBody>
      </p:sp>
      <p:pic>
        <p:nvPicPr>
          <p:cNvPr id="3" name="図 2"/>
          <p:cNvPicPr>
            <a:picLocks noChangeAspect="1"/>
          </p:cNvPicPr>
          <p:nvPr/>
        </p:nvPicPr>
        <p:blipFill>
          <a:blip r:embed="rId3"/>
          <a:stretch>
            <a:fillRect/>
          </a:stretch>
        </p:blipFill>
        <p:spPr>
          <a:xfrm>
            <a:off x="628650" y="1013868"/>
            <a:ext cx="7886700" cy="2424956"/>
          </a:xfrm>
          <a:prstGeom prst="rect">
            <a:avLst/>
          </a:prstGeom>
        </p:spPr>
      </p:pic>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69D50383-36A0-4506-A8AC-918B01024559}"/>
              </a:ext>
            </a:extLst>
          </p:cNvPr>
          <p:cNvSpPr txBox="1"/>
          <p:nvPr/>
        </p:nvSpPr>
        <p:spPr>
          <a:xfrm>
            <a:off x="830664" y="1071671"/>
            <a:ext cx="7582959" cy="252001"/>
          </a:xfrm>
          <a:prstGeom prst="rect">
            <a:avLst/>
          </a:prstGeom>
          <a:solidFill>
            <a:schemeClr val="bg1"/>
          </a:solidFill>
          <a:ln>
            <a:noFill/>
          </a:ln>
        </p:spPr>
        <p:txBody>
          <a:bodyPr wrap="square" lIns="0" tIns="0" rIns="0" bIns="0" rtlCol="0">
            <a:noAutofit/>
          </a:bodyPr>
          <a:lstStyle/>
          <a:p>
            <a:pPr rtl="0"/>
            <a:r>
              <a:rPr lang="ne-np" sz="1400" dirty="0"/>
              <a:t>तालिका 1-17: हरेक किसिमको वेल्डिङमा प्रयोग गरिने उपकरणहरू नष्ट अथवा मेकरले जाँच गर्ने अवधि</a:t>
            </a:r>
            <a:endParaRPr kumimoji="1" lang="en-US" altLang="ja-JP" sz="1400" dirty="0"/>
          </a:p>
        </p:txBody>
      </p:sp>
      <p:sp>
        <p:nvSpPr>
          <p:cNvPr id="8" name="テキスト ボックス 7">
            <a:extLst>
              <a:ext uri="{FF2B5EF4-FFF2-40B4-BE49-F238E27FC236}">
                <a16:creationId xmlns:a16="http://schemas.microsoft.com/office/drawing/2014/main" id="{6CDA8806-1D0D-4580-9D21-F6B64ACF29E6}"/>
              </a:ext>
            </a:extLst>
          </p:cNvPr>
          <p:cNvSpPr txBox="1"/>
          <p:nvPr/>
        </p:nvSpPr>
        <p:spPr>
          <a:xfrm>
            <a:off x="982890" y="1536697"/>
            <a:ext cx="1004570" cy="299320"/>
          </a:xfrm>
          <a:prstGeom prst="rect">
            <a:avLst/>
          </a:prstGeom>
          <a:solidFill>
            <a:schemeClr val="bg1"/>
          </a:solidFill>
          <a:ln>
            <a:noFill/>
          </a:ln>
        </p:spPr>
        <p:txBody>
          <a:bodyPr wrap="square" lIns="0" tIns="0" rIns="0" bIns="0" rtlCol="0">
            <a:noAutofit/>
          </a:bodyPr>
          <a:lstStyle/>
          <a:p>
            <a:pPr algn="ctr" rtl="0"/>
            <a:r>
              <a:rPr lang="ne-np" sz="1400" dirty="0"/>
              <a:t>दायरामा पर्ने उपकरणहरू</a:t>
            </a:r>
            <a:endParaRPr kumimoji="1" lang="en-US" altLang="ja-JP" sz="1400" dirty="0"/>
          </a:p>
        </p:txBody>
      </p:sp>
      <p:sp>
        <p:nvSpPr>
          <p:cNvPr id="9" name="テキスト ボックス 8">
            <a:extLst>
              <a:ext uri="{FF2B5EF4-FFF2-40B4-BE49-F238E27FC236}">
                <a16:creationId xmlns:a16="http://schemas.microsoft.com/office/drawing/2014/main" id="{6BED6905-E7D2-48B6-B65F-BAE126DD5152}"/>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ne-np" sz="1600" dirty="0"/>
              <a:t>पहिलो जाँच</a:t>
            </a:r>
            <a:endParaRPr kumimoji="1" lang="en-US" altLang="ja-JP" sz="1600" dirty="0"/>
          </a:p>
        </p:txBody>
      </p:sp>
      <p:sp>
        <p:nvSpPr>
          <p:cNvPr id="10" name="テキスト ボックス 9">
            <a:extLst>
              <a:ext uri="{FF2B5EF4-FFF2-40B4-BE49-F238E27FC236}">
                <a16:creationId xmlns:a16="http://schemas.microsoft.com/office/drawing/2014/main" id="{9A919549-01F3-4E3D-9F3D-9C84077562A8}"/>
              </a:ext>
            </a:extLst>
          </p:cNvPr>
          <p:cNvSpPr txBox="1"/>
          <p:nvPr/>
        </p:nvSpPr>
        <p:spPr>
          <a:xfrm>
            <a:off x="5377090" y="1403789"/>
            <a:ext cx="2615006" cy="252000"/>
          </a:xfrm>
          <a:prstGeom prst="rect">
            <a:avLst/>
          </a:prstGeom>
          <a:solidFill>
            <a:schemeClr val="bg1"/>
          </a:solidFill>
          <a:ln>
            <a:noFill/>
          </a:ln>
        </p:spPr>
        <p:txBody>
          <a:bodyPr wrap="square" lIns="0" tIns="0" rIns="0" bIns="0" rtlCol="0">
            <a:noAutofit/>
          </a:bodyPr>
          <a:lstStyle/>
          <a:p>
            <a:pPr algn="ctr" rtl="0"/>
            <a:r>
              <a:rPr lang="ne-np" sz="1600" dirty="0"/>
              <a:t>दोस्रो पटक देखिको जाँच</a:t>
            </a:r>
            <a:endParaRPr kumimoji="1" lang="en-US" altLang="ja-JP" sz="1600" dirty="0"/>
          </a:p>
        </p:txBody>
      </p:sp>
      <p:sp>
        <p:nvSpPr>
          <p:cNvPr id="11" name="テキスト ボックス 10">
            <a:extLst>
              <a:ext uri="{FF2B5EF4-FFF2-40B4-BE49-F238E27FC236}">
                <a16:creationId xmlns:a16="http://schemas.microsoft.com/office/drawing/2014/main" id="{9249EE6B-14E5-4D4E-A4FA-63D776B1CCF4}"/>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ne-np" sz="1600" dirty="0"/>
              <a:t>सुरु अवधि</a:t>
            </a:r>
            <a:endParaRPr kumimoji="1" lang="en-US" altLang="ja-JP" sz="1600" dirty="0"/>
          </a:p>
        </p:txBody>
      </p:sp>
      <p:sp>
        <p:nvSpPr>
          <p:cNvPr id="12" name="テキスト ボックス 11">
            <a:extLst>
              <a:ext uri="{FF2B5EF4-FFF2-40B4-BE49-F238E27FC236}">
                <a16:creationId xmlns:a16="http://schemas.microsoft.com/office/drawing/2014/main" id="{6B08482A-0066-4A35-A3DD-4E3DEE8546ED}"/>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ne-np" sz="1600"/>
              <a:t>अवधि</a:t>
            </a:r>
            <a:endParaRPr kumimoji="1" lang="en-US" altLang="ja-JP" sz="1600" dirty="0"/>
          </a:p>
        </p:txBody>
      </p:sp>
      <p:sp>
        <p:nvSpPr>
          <p:cNvPr id="13" name="テキスト ボックス 12">
            <a:extLst>
              <a:ext uri="{FF2B5EF4-FFF2-40B4-BE49-F238E27FC236}">
                <a16:creationId xmlns:a16="http://schemas.microsoft.com/office/drawing/2014/main" id="{78BD0303-0270-4B41-98E4-24920E55D509}"/>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ne-np" sz="1600" dirty="0"/>
              <a:t>अवधि</a:t>
            </a:r>
            <a:endParaRPr kumimoji="1" lang="en-US" altLang="ja-JP" sz="1600" dirty="0"/>
          </a:p>
        </p:txBody>
      </p:sp>
      <p:sp>
        <p:nvSpPr>
          <p:cNvPr id="14" name="テキスト ボックス 13">
            <a:extLst>
              <a:ext uri="{FF2B5EF4-FFF2-40B4-BE49-F238E27FC236}">
                <a16:creationId xmlns:a16="http://schemas.microsoft.com/office/drawing/2014/main" id="{2175A83E-85F8-476D-9593-942C47374BD3}"/>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ne-np" sz="1600" dirty="0"/>
              <a:t>मेकरले निर्दिष्ट गर्ने अवधि</a:t>
            </a:r>
            <a:endParaRPr kumimoji="1" lang="en-US" altLang="ja-JP" sz="1600" dirty="0"/>
          </a:p>
        </p:txBody>
      </p:sp>
      <p:sp>
        <p:nvSpPr>
          <p:cNvPr id="15" name="テキスト ボックス 14">
            <a:extLst>
              <a:ext uri="{FF2B5EF4-FFF2-40B4-BE49-F238E27FC236}">
                <a16:creationId xmlns:a16="http://schemas.microsoft.com/office/drawing/2014/main" id="{CC5BE09F-6CF4-47A4-8153-C349BFAED8C9}"/>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ne-np" sz="1050" dirty="0"/>
              <a:t>प्रेसर रेगुलेटर (aturyoku chousei ki)</a:t>
            </a:r>
            <a:endParaRPr kumimoji="1" lang="en-US" altLang="ja-JP" sz="1050" dirty="0"/>
          </a:p>
        </p:txBody>
      </p:sp>
      <p:sp>
        <p:nvSpPr>
          <p:cNvPr id="16" name="テキスト ボックス 15">
            <a:extLst>
              <a:ext uri="{FF2B5EF4-FFF2-40B4-BE49-F238E27FC236}">
                <a16:creationId xmlns:a16="http://schemas.microsoft.com/office/drawing/2014/main" id="{01D88196-BCEE-4467-9F80-2E679C9F2B7C}"/>
              </a:ext>
            </a:extLst>
          </p:cNvPr>
          <p:cNvSpPr txBox="1"/>
          <p:nvPr/>
        </p:nvSpPr>
        <p:spPr>
          <a:xfrm>
            <a:off x="5377090" y="2808959"/>
            <a:ext cx="2872045" cy="252000"/>
          </a:xfrm>
          <a:prstGeom prst="rect">
            <a:avLst/>
          </a:prstGeom>
          <a:solidFill>
            <a:schemeClr val="bg1"/>
          </a:solidFill>
          <a:ln>
            <a:noFill/>
          </a:ln>
        </p:spPr>
        <p:txBody>
          <a:bodyPr wrap="square" lIns="0" tIns="0" rIns="0" bIns="0" rtlCol="0">
            <a:noAutofit/>
          </a:bodyPr>
          <a:lstStyle/>
          <a:p>
            <a:pPr algn="ctr" rtl="0"/>
            <a:r>
              <a:rPr lang="ne-np" sz="1600"/>
              <a:t>मेकरले निर्दिष्ट गर्ने अवधि</a:t>
            </a:r>
            <a:endParaRPr kumimoji="1" lang="en-US" altLang="ja-JP" sz="1600" dirty="0"/>
          </a:p>
        </p:txBody>
      </p:sp>
      <p:sp>
        <p:nvSpPr>
          <p:cNvPr id="17" name="テキスト ボックス 16">
            <a:extLst>
              <a:ext uri="{FF2B5EF4-FFF2-40B4-BE49-F238E27FC236}">
                <a16:creationId xmlns:a16="http://schemas.microsoft.com/office/drawing/2014/main" id="{038F35D8-CE2F-4420-9F36-E0F028945EF5}"/>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ne-np" sz="1600"/>
              <a:t>सक्सन पाइप</a:t>
            </a:r>
            <a:endParaRPr kumimoji="1" lang="en-US" altLang="ja-JP" sz="1600" dirty="0"/>
          </a:p>
        </p:txBody>
      </p:sp>
      <p:sp>
        <p:nvSpPr>
          <p:cNvPr id="18" name="テキスト ボックス 17">
            <a:extLst>
              <a:ext uri="{FF2B5EF4-FFF2-40B4-BE49-F238E27FC236}">
                <a16:creationId xmlns:a16="http://schemas.microsoft.com/office/drawing/2014/main" id="{E287BF2C-5295-46A9-BACF-210C242DE842}"/>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ne-np" sz="1000" dirty="0"/>
              <a:t>सुक्खा सुरक्षा उपकरण (kanshiki anzen ki)</a:t>
            </a:r>
            <a:endParaRPr kumimoji="1" lang="en-US" altLang="ja-JP" sz="1000" dirty="0"/>
          </a:p>
        </p:txBody>
      </p:sp>
      <p:sp>
        <p:nvSpPr>
          <p:cNvPr id="19" name="テキスト ボックス 18">
            <a:extLst>
              <a:ext uri="{FF2B5EF4-FFF2-40B4-BE49-F238E27FC236}">
                <a16:creationId xmlns:a16="http://schemas.microsoft.com/office/drawing/2014/main" id="{4BF25F72-C6B7-4F7F-860D-DDDE5B003583}"/>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ne-np" sz="1600"/>
              <a:t>मेकरले निर्दिष्ट गर्ने अवधि</a:t>
            </a:r>
            <a:endParaRPr kumimoji="1" lang="en-US" altLang="ja-JP" sz="1600" dirty="0"/>
          </a:p>
        </p:txBody>
      </p:sp>
      <p:sp>
        <p:nvSpPr>
          <p:cNvPr id="20" name="テキスト ボックス 19">
            <a:extLst>
              <a:ext uri="{FF2B5EF4-FFF2-40B4-BE49-F238E27FC236}">
                <a16:creationId xmlns:a16="http://schemas.microsoft.com/office/drawing/2014/main" id="{70477ECB-B424-4347-8804-45FC0177955C}"/>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ne-np" sz="1200" dirty="0"/>
              <a:t>निर्माण मिति पछि</a:t>
            </a:r>
            <a:endParaRPr kumimoji="1" lang="en-US" altLang="ja-JP" sz="1200" dirty="0"/>
          </a:p>
        </p:txBody>
      </p:sp>
      <p:sp>
        <p:nvSpPr>
          <p:cNvPr id="21" name="テキスト ボックス 20">
            <a:extLst>
              <a:ext uri="{FF2B5EF4-FFF2-40B4-BE49-F238E27FC236}">
                <a16:creationId xmlns:a16="http://schemas.microsoft.com/office/drawing/2014/main" id="{78260E11-016A-46A9-B205-BC605B75C6B4}"/>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ne-np" sz="1600" dirty="0"/>
              <a:t>प्रयोग सुरु पछि</a:t>
            </a:r>
            <a:endParaRPr kumimoji="1" lang="en-US" altLang="ja-JP" sz="1600" dirty="0"/>
          </a:p>
        </p:txBody>
      </p:sp>
      <p:sp>
        <p:nvSpPr>
          <p:cNvPr id="22" name="テキスト ボックス 21">
            <a:extLst>
              <a:ext uri="{FF2B5EF4-FFF2-40B4-BE49-F238E27FC236}">
                <a16:creationId xmlns:a16="http://schemas.microsoft.com/office/drawing/2014/main" id="{5EA02CC4-C292-4686-9FB2-7AC3932772EE}"/>
              </a:ext>
            </a:extLst>
          </p:cNvPr>
          <p:cNvSpPr txBox="1"/>
          <p:nvPr/>
        </p:nvSpPr>
        <p:spPr>
          <a:xfrm>
            <a:off x="2468654" y="2469968"/>
            <a:ext cx="1306281" cy="252000"/>
          </a:xfrm>
          <a:prstGeom prst="rect">
            <a:avLst/>
          </a:prstGeom>
          <a:solidFill>
            <a:schemeClr val="bg1"/>
          </a:solidFill>
          <a:ln>
            <a:noFill/>
          </a:ln>
        </p:spPr>
        <p:txBody>
          <a:bodyPr wrap="square" lIns="0" tIns="0" rIns="0" bIns="0" rtlCol="0">
            <a:noAutofit/>
          </a:bodyPr>
          <a:lstStyle/>
          <a:p>
            <a:pPr algn="ctr" rtl="0"/>
            <a:r>
              <a:rPr lang="ne-np" sz="1200" dirty="0"/>
              <a:t>निर्माण मिति पछि</a:t>
            </a:r>
            <a:endParaRPr kumimoji="1" lang="en-US" altLang="ja-JP" sz="1200" dirty="0"/>
          </a:p>
        </p:txBody>
      </p:sp>
      <p:sp>
        <p:nvSpPr>
          <p:cNvPr id="23" name="テキスト ボックス 22">
            <a:extLst>
              <a:ext uri="{FF2B5EF4-FFF2-40B4-BE49-F238E27FC236}">
                <a16:creationId xmlns:a16="http://schemas.microsoft.com/office/drawing/2014/main" id="{A3543ADA-5FFC-47B7-B57F-28B4A8DF3D5B}"/>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ne-np" sz="1600"/>
              <a:t>5 वर्ष</a:t>
            </a:r>
            <a:endParaRPr kumimoji="1" lang="en-US" altLang="ja-JP" sz="1600" dirty="0"/>
          </a:p>
        </p:txBody>
      </p:sp>
      <p:sp>
        <p:nvSpPr>
          <p:cNvPr id="24" name="テキスト ボックス 23">
            <a:extLst>
              <a:ext uri="{FF2B5EF4-FFF2-40B4-BE49-F238E27FC236}">
                <a16:creationId xmlns:a16="http://schemas.microsoft.com/office/drawing/2014/main" id="{FD14A70D-F034-4203-A21F-B9EA1E71FA7B}"/>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ne-np" sz="1600"/>
              <a:t>3 वर्ष</a:t>
            </a:r>
            <a:endParaRPr kumimoji="1" lang="en-US" altLang="ja-JP" sz="1600" dirty="0"/>
          </a:p>
        </p:txBody>
      </p:sp>
      <p:sp>
        <p:nvSpPr>
          <p:cNvPr id="25" name="テキスト ボックス 24">
            <a:extLst>
              <a:ext uri="{FF2B5EF4-FFF2-40B4-BE49-F238E27FC236}">
                <a16:creationId xmlns:a16="http://schemas.microsoft.com/office/drawing/2014/main" id="{7B46A102-5248-41FC-869D-B081DB5DB2A2}"/>
              </a:ext>
            </a:extLst>
          </p:cNvPr>
          <p:cNvSpPr txBox="1"/>
          <p:nvPr/>
        </p:nvSpPr>
        <p:spPr>
          <a:xfrm>
            <a:off x="4156498" y="2469968"/>
            <a:ext cx="1051456" cy="252000"/>
          </a:xfrm>
          <a:prstGeom prst="rect">
            <a:avLst/>
          </a:prstGeom>
          <a:solidFill>
            <a:schemeClr val="bg1"/>
          </a:solidFill>
          <a:ln>
            <a:noFill/>
          </a:ln>
        </p:spPr>
        <p:txBody>
          <a:bodyPr wrap="square" lIns="0" tIns="0" rIns="0" bIns="0" rtlCol="0">
            <a:noAutofit/>
          </a:bodyPr>
          <a:lstStyle/>
          <a:p>
            <a:pPr algn="ctr" rtl="0"/>
            <a:r>
              <a:rPr lang="ne-np" sz="1600"/>
              <a:t>7 वर्ष</a:t>
            </a:r>
            <a:endParaRPr kumimoji="1" lang="en-US" altLang="ja-JP" sz="1600" dirty="0"/>
          </a:p>
        </p:txBody>
      </p:sp>
      <p:sp>
        <p:nvSpPr>
          <p:cNvPr id="26" name="テキスト ボックス 25">
            <a:extLst>
              <a:ext uri="{FF2B5EF4-FFF2-40B4-BE49-F238E27FC236}">
                <a16:creationId xmlns:a16="http://schemas.microsoft.com/office/drawing/2014/main" id="{51AACF50-1C42-4130-87B5-A3B7A0A3940F}"/>
              </a:ext>
            </a:extLst>
          </p:cNvPr>
          <p:cNvSpPr txBox="1"/>
          <p:nvPr/>
        </p:nvSpPr>
        <p:spPr>
          <a:xfrm>
            <a:off x="2651760" y="3166337"/>
            <a:ext cx="5809420" cy="216000"/>
          </a:xfrm>
          <a:prstGeom prst="rect">
            <a:avLst/>
          </a:prstGeom>
          <a:solidFill>
            <a:schemeClr val="bg1"/>
          </a:solidFill>
          <a:ln>
            <a:noFill/>
          </a:ln>
        </p:spPr>
        <p:txBody>
          <a:bodyPr wrap="square" lIns="0" tIns="0" rIns="0" bIns="0" rtlCol="0">
            <a:noAutofit/>
          </a:bodyPr>
          <a:lstStyle/>
          <a:p>
            <a:pPr algn="r" rtl="0"/>
            <a:r>
              <a:rPr lang="ne-np" sz="1400" dirty="0"/>
              <a:t>स्रोत: राष्ट्रिय व्यावसायिक स्वास्थ्य तथा सुरक्षा संस्थान, प्राविधिक दिशानिर्देशन</a:t>
            </a:r>
            <a:endParaRPr kumimoji="1" lang="en-US" altLang="ja-JP" sz="1400" dirty="0"/>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ग्याँस </a:t>
            </a:r>
            <a:r>
              <a:rPr lang="ne-NP" sz="1400" dirty="0" err="1">
                <a:latin typeface="Meiryo UI" panose="020B0604030504040204" pitchFamily="50" charset="-128"/>
                <a:ea typeface="Meiryo UI" panose="020B0604030504040204" pitchFamily="50" charset="-128"/>
              </a:rPr>
              <a:t>वेल्डिङमा</a:t>
            </a:r>
            <a:r>
              <a:rPr lang="ne-np" sz="1400" dirty="0">
                <a:latin typeface="Meiryo UI" panose="020B0604030504040204" pitchFamily="50" charset="-128"/>
                <a:ea typeface="Meiryo UI" panose="020B0604030504040204" pitchFamily="50" charset="-128"/>
              </a:rPr>
              <a:t> प्रयोग गरिने उपकरणहरूको जाँच (2) ब्लो पाइप (suikan) (टर्च (tochi)) को जाँच</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07062" y="6449448"/>
            <a:ext cx="3421114"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53/सहायक पाठ्यपुस्तक पृष्ठ 39 </a:t>
            </a:r>
          </a:p>
        </p:txBody>
      </p:sp>
      <p:pic>
        <p:nvPicPr>
          <p:cNvPr id="2" name="図 1"/>
          <p:cNvPicPr>
            <a:picLocks noChangeAspect="1"/>
          </p:cNvPicPr>
          <p:nvPr/>
        </p:nvPicPr>
        <p:blipFill>
          <a:blip r:embed="rId3"/>
          <a:stretch>
            <a:fillRect/>
          </a:stretch>
        </p:blipFill>
        <p:spPr>
          <a:xfrm>
            <a:off x="628650" y="940362"/>
            <a:ext cx="5706445" cy="4463635"/>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29</a:t>
            </a:fld>
            <a:endParaRPr kumimoji="1" lang="ja-JP" altLang="en-US"/>
          </a:p>
        </p:txBody>
      </p:sp>
      <p:pic>
        <p:nvPicPr>
          <p:cNvPr id="6" name="図 5">
            <a:extLst>
              <a:ext uri="{FF2B5EF4-FFF2-40B4-BE49-F238E27FC236}">
                <a16:creationId xmlns:a16="http://schemas.microsoft.com/office/drawing/2014/main" id="{06937A01-8D66-45B3-87C0-B13EA479FA02}"/>
              </a:ext>
            </a:extLst>
          </p:cNvPr>
          <p:cNvPicPr>
            <a:picLocks noChangeAspect="1"/>
          </p:cNvPicPr>
          <p:nvPr/>
        </p:nvPicPr>
        <p:blipFill>
          <a:blip r:embed="rId3"/>
          <a:stretch>
            <a:fillRect/>
          </a:stretch>
        </p:blipFill>
        <p:spPr>
          <a:xfrm>
            <a:off x="628650" y="940362"/>
            <a:ext cx="5706445" cy="4463635"/>
          </a:xfrm>
          <a:prstGeom prst="rect">
            <a:avLst/>
          </a:prstGeom>
        </p:spPr>
      </p:pic>
      <p:sp>
        <p:nvSpPr>
          <p:cNvPr id="8" name="テキスト ボックス 7">
            <a:extLst>
              <a:ext uri="{FF2B5EF4-FFF2-40B4-BE49-F238E27FC236}">
                <a16:creationId xmlns:a16="http://schemas.microsoft.com/office/drawing/2014/main" id="{9847545E-4EAF-44B2-8CEB-8281D1ADCE94}"/>
              </a:ext>
            </a:extLst>
          </p:cNvPr>
          <p:cNvSpPr txBox="1"/>
          <p:nvPr/>
        </p:nvSpPr>
        <p:spPr>
          <a:xfrm>
            <a:off x="2256682" y="984139"/>
            <a:ext cx="2450379" cy="183917"/>
          </a:xfrm>
          <a:prstGeom prst="rect">
            <a:avLst/>
          </a:prstGeom>
          <a:solidFill>
            <a:schemeClr val="bg1"/>
          </a:solidFill>
          <a:ln>
            <a:noFill/>
          </a:ln>
        </p:spPr>
        <p:txBody>
          <a:bodyPr wrap="square" lIns="0" tIns="0" rIns="0" bIns="0" rtlCol="0">
            <a:noAutofit/>
          </a:bodyPr>
          <a:lstStyle/>
          <a:p>
            <a:pPr algn="ctr" rtl="0"/>
            <a:r>
              <a:rPr lang="ne-np" sz="1200"/>
              <a:t>तालिका 1-18: जाँच विषय (उदाहरण)</a:t>
            </a:r>
            <a:endParaRPr kumimoji="1" lang="en-US" altLang="ja-JP" sz="1200" dirty="0"/>
          </a:p>
        </p:txBody>
      </p:sp>
      <p:sp>
        <p:nvSpPr>
          <p:cNvPr id="9" name="テキスト ボックス 8">
            <a:extLst>
              <a:ext uri="{FF2B5EF4-FFF2-40B4-BE49-F238E27FC236}">
                <a16:creationId xmlns:a16="http://schemas.microsoft.com/office/drawing/2014/main" id="{774FD977-8F88-425B-AE34-B011CC208A56}"/>
              </a:ext>
            </a:extLst>
          </p:cNvPr>
          <p:cNvSpPr txBox="1"/>
          <p:nvPr/>
        </p:nvSpPr>
        <p:spPr>
          <a:xfrm>
            <a:off x="777314" y="1347784"/>
            <a:ext cx="786805" cy="183917"/>
          </a:xfrm>
          <a:prstGeom prst="rect">
            <a:avLst/>
          </a:prstGeom>
          <a:solidFill>
            <a:schemeClr val="bg1"/>
          </a:solidFill>
          <a:ln>
            <a:noFill/>
          </a:ln>
        </p:spPr>
        <p:txBody>
          <a:bodyPr wrap="square" lIns="0" tIns="0" rIns="0" bIns="0" rtlCol="0">
            <a:noAutofit/>
          </a:bodyPr>
          <a:lstStyle/>
          <a:p>
            <a:pPr algn="ctr" rtl="0"/>
            <a:r>
              <a:rPr lang="ne-np" sz="1200"/>
              <a:t>जाँच विषय</a:t>
            </a:r>
            <a:endParaRPr kumimoji="1" lang="en-US" altLang="ja-JP" sz="1200" dirty="0"/>
          </a:p>
        </p:txBody>
      </p:sp>
      <p:sp>
        <p:nvSpPr>
          <p:cNvPr id="10" name="テキスト ボックス 9">
            <a:extLst>
              <a:ext uri="{FF2B5EF4-FFF2-40B4-BE49-F238E27FC236}">
                <a16:creationId xmlns:a16="http://schemas.microsoft.com/office/drawing/2014/main" id="{2403DE54-7708-4935-8774-F327728ADDA4}"/>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ne-np" sz="1200"/>
              <a:t>भिजुअल निरीक्षण</a:t>
            </a:r>
            <a:endParaRPr kumimoji="1" lang="en-US" altLang="ja-JP" sz="1200" dirty="0"/>
          </a:p>
        </p:txBody>
      </p:sp>
      <p:sp>
        <p:nvSpPr>
          <p:cNvPr id="11" name="テキスト ボックス 10">
            <a:extLst>
              <a:ext uri="{FF2B5EF4-FFF2-40B4-BE49-F238E27FC236}">
                <a16:creationId xmlns:a16="http://schemas.microsoft.com/office/drawing/2014/main" id="{628F5BD8-B5DA-43E6-B9A2-B37ADC91E51F}"/>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ne-np" sz="1200"/>
              <a:t>एयरटाइटनेस निरीक्षण</a:t>
            </a:r>
            <a:endParaRPr kumimoji="1" lang="en-US" altLang="ja-JP" sz="1200" dirty="0"/>
          </a:p>
        </p:txBody>
      </p:sp>
      <p:sp>
        <p:nvSpPr>
          <p:cNvPr id="12" name="テキスト ボックス 11">
            <a:extLst>
              <a:ext uri="{FF2B5EF4-FFF2-40B4-BE49-F238E27FC236}">
                <a16:creationId xmlns:a16="http://schemas.microsoft.com/office/drawing/2014/main" id="{3AA0FAE1-B7CD-43E8-B01D-42A65DCAB296}"/>
              </a:ext>
            </a:extLst>
          </p:cNvPr>
          <p:cNvSpPr txBox="1"/>
          <p:nvPr/>
        </p:nvSpPr>
        <p:spPr>
          <a:xfrm>
            <a:off x="771938" y="4670822"/>
            <a:ext cx="797556" cy="455929"/>
          </a:xfrm>
          <a:prstGeom prst="rect">
            <a:avLst/>
          </a:prstGeom>
          <a:solidFill>
            <a:schemeClr val="bg1"/>
          </a:solidFill>
          <a:ln>
            <a:noFill/>
          </a:ln>
        </p:spPr>
        <p:txBody>
          <a:bodyPr wrap="square" lIns="0" tIns="0" rIns="0" bIns="0" rtlCol="0">
            <a:noAutofit/>
          </a:bodyPr>
          <a:lstStyle/>
          <a:p>
            <a:pPr rtl="0"/>
            <a:r>
              <a:rPr lang="ne-np" sz="1200" dirty="0"/>
              <a:t>ज्वालाको स्थिति निश्चय गर्ने</a:t>
            </a:r>
            <a:endParaRPr kumimoji="1" lang="en-US" altLang="ja-JP" sz="1200" dirty="0"/>
          </a:p>
        </p:txBody>
      </p:sp>
      <p:sp>
        <p:nvSpPr>
          <p:cNvPr id="13" name="テキスト ボックス 12">
            <a:extLst>
              <a:ext uri="{FF2B5EF4-FFF2-40B4-BE49-F238E27FC236}">
                <a16:creationId xmlns:a16="http://schemas.microsoft.com/office/drawing/2014/main" id="{046D09B3-F718-44A9-AA9C-81CA0DBA8BAD}"/>
              </a:ext>
            </a:extLst>
          </p:cNvPr>
          <p:cNvSpPr txBox="1"/>
          <p:nvPr/>
        </p:nvSpPr>
        <p:spPr>
          <a:xfrm>
            <a:off x="1635405" y="1774888"/>
            <a:ext cx="1305688" cy="432168"/>
          </a:xfrm>
          <a:prstGeom prst="rect">
            <a:avLst/>
          </a:prstGeom>
          <a:solidFill>
            <a:schemeClr val="bg1"/>
          </a:solidFill>
          <a:ln>
            <a:noFill/>
          </a:ln>
        </p:spPr>
        <p:txBody>
          <a:bodyPr wrap="square" lIns="0" tIns="0" rIns="0" bIns="0" rtlCol="0">
            <a:noAutofit/>
          </a:bodyPr>
          <a:lstStyle/>
          <a:p>
            <a:pPr rtl="0"/>
            <a:r>
              <a:rPr lang="ne-np" sz="1000" dirty="0"/>
              <a:t>मुख्य बडी, होज (housu), जोइन्ट स्ट्यान्ड र पाइप</a:t>
            </a:r>
            <a:endParaRPr kumimoji="1" lang="en-US" altLang="ja-JP" sz="1000" dirty="0"/>
          </a:p>
        </p:txBody>
      </p:sp>
      <p:sp>
        <p:nvSpPr>
          <p:cNvPr id="14" name="テキスト ボックス 13">
            <a:extLst>
              <a:ext uri="{FF2B5EF4-FFF2-40B4-BE49-F238E27FC236}">
                <a16:creationId xmlns:a16="http://schemas.microsoft.com/office/drawing/2014/main" id="{3081D976-BE30-439E-8C79-E6BCAA6CAB74}"/>
              </a:ext>
            </a:extLst>
          </p:cNvPr>
          <p:cNvSpPr txBox="1"/>
          <p:nvPr/>
        </p:nvSpPr>
        <p:spPr>
          <a:xfrm>
            <a:off x="1923726" y="1345985"/>
            <a:ext cx="874063" cy="183917"/>
          </a:xfrm>
          <a:prstGeom prst="rect">
            <a:avLst/>
          </a:prstGeom>
          <a:solidFill>
            <a:schemeClr val="bg1"/>
          </a:solidFill>
          <a:ln>
            <a:noFill/>
          </a:ln>
        </p:spPr>
        <p:txBody>
          <a:bodyPr wrap="square" lIns="0" tIns="0" rIns="0" bIns="0" rtlCol="0">
            <a:noAutofit/>
          </a:bodyPr>
          <a:lstStyle/>
          <a:p>
            <a:pPr algn="ctr" rtl="0"/>
            <a:r>
              <a:rPr lang="ne-np" sz="1200"/>
              <a:t>जाँच ठाउँहरू</a:t>
            </a:r>
            <a:endParaRPr kumimoji="1" lang="en-US" altLang="ja-JP" sz="1200" dirty="0"/>
          </a:p>
        </p:txBody>
      </p:sp>
      <p:sp>
        <p:nvSpPr>
          <p:cNvPr id="15" name="テキスト ボックス 14">
            <a:extLst>
              <a:ext uri="{FF2B5EF4-FFF2-40B4-BE49-F238E27FC236}">
                <a16:creationId xmlns:a16="http://schemas.microsoft.com/office/drawing/2014/main" id="{2507C937-4E75-4429-BE65-8D1B69D77EE4}"/>
              </a:ext>
            </a:extLst>
          </p:cNvPr>
          <p:cNvSpPr txBox="1"/>
          <p:nvPr/>
        </p:nvSpPr>
        <p:spPr>
          <a:xfrm>
            <a:off x="3377213" y="1345985"/>
            <a:ext cx="874063" cy="183917"/>
          </a:xfrm>
          <a:prstGeom prst="rect">
            <a:avLst/>
          </a:prstGeom>
          <a:solidFill>
            <a:schemeClr val="bg1"/>
          </a:solidFill>
          <a:ln>
            <a:noFill/>
          </a:ln>
        </p:spPr>
        <p:txBody>
          <a:bodyPr wrap="square" lIns="0" tIns="0" rIns="0" bIns="0" rtlCol="0">
            <a:noAutofit/>
          </a:bodyPr>
          <a:lstStyle/>
          <a:p>
            <a:pPr algn="ctr" rtl="0"/>
            <a:r>
              <a:rPr lang="ne-np" sz="1200"/>
              <a:t>जाँच विवरण</a:t>
            </a:r>
            <a:endParaRPr kumimoji="1" lang="en-US" altLang="ja-JP" sz="1200" dirty="0"/>
          </a:p>
        </p:txBody>
      </p:sp>
      <p:sp>
        <p:nvSpPr>
          <p:cNvPr id="16" name="テキスト ボックス 15">
            <a:extLst>
              <a:ext uri="{FF2B5EF4-FFF2-40B4-BE49-F238E27FC236}">
                <a16:creationId xmlns:a16="http://schemas.microsoft.com/office/drawing/2014/main" id="{ABF39EA9-73D5-4E3E-97CB-3D50AA86E5FA}"/>
              </a:ext>
            </a:extLst>
          </p:cNvPr>
          <p:cNvSpPr txBox="1"/>
          <p:nvPr/>
        </p:nvSpPr>
        <p:spPr>
          <a:xfrm>
            <a:off x="4672136" y="1229453"/>
            <a:ext cx="675565" cy="399651"/>
          </a:xfrm>
          <a:prstGeom prst="rect">
            <a:avLst/>
          </a:prstGeom>
          <a:solidFill>
            <a:schemeClr val="bg1"/>
          </a:solidFill>
          <a:ln>
            <a:noFill/>
          </a:ln>
        </p:spPr>
        <p:txBody>
          <a:bodyPr wrap="square" lIns="0" tIns="0" rIns="0" bIns="0" rtlCol="0">
            <a:noAutofit/>
          </a:bodyPr>
          <a:lstStyle/>
          <a:p>
            <a:pPr algn="ctr" rtl="0"/>
            <a:r>
              <a:rPr lang="ne-np" sz="1000" dirty="0"/>
              <a:t>दैनिक जाँच (nichijou tenken)</a:t>
            </a:r>
            <a:endParaRPr kumimoji="1" lang="en-US" altLang="ja-JP" sz="1000" dirty="0"/>
          </a:p>
        </p:txBody>
      </p:sp>
      <p:sp>
        <p:nvSpPr>
          <p:cNvPr id="17" name="テキスト ボックス 16">
            <a:extLst>
              <a:ext uri="{FF2B5EF4-FFF2-40B4-BE49-F238E27FC236}">
                <a16:creationId xmlns:a16="http://schemas.microsoft.com/office/drawing/2014/main" id="{26B94715-C2B6-489A-91E5-787BD02DA1E9}"/>
              </a:ext>
            </a:extLst>
          </p:cNvPr>
          <p:cNvSpPr txBox="1"/>
          <p:nvPr/>
        </p:nvSpPr>
        <p:spPr>
          <a:xfrm>
            <a:off x="5476164" y="1254177"/>
            <a:ext cx="675565" cy="399651"/>
          </a:xfrm>
          <a:prstGeom prst="rect">
            <a:avLst/>
          </a:prstGeom>
          <a:solidFill>
            <a:schemeClr val="bg1"/>
          </a:solidFill>
          <a:ln>
            <a:noFill/>
          </a:ln>
        </p:spPr>
        <p:txBody>
          <a:bodyPr wrap="square" lIns="0" tIns="0" rIns="0" bIns="0" rtlCol="0">
            <a:noAutofit/>
          </a:bodyPr>
          <a:lstStyle/>
          <a:p>
            <a:pPr algn="ctr" rtl="0"/>
            <a:r>
              <a:rPr lang="ne-np" sz="1000" dirty="0"/>
              <a:t>मासिक नियमित जाँच</a:t>
            </a:r>
            <a:endParaRPr kumimoji="1" lang="en-US" altLang="ja-JP" sz="1000" dirty="0"/>
          </a:p>
        </p:txBody>
      </p:sp>
      <p:sp>
        <p:nvSpPr>
          <p:cNvPr id="18" name="テキスト ボックス 17">
            <a:extLst>
              <a:ext uri="{FF2B5EF4-FFF2-40B4-BE49-F238E27FC236}">
                <a16:creationId xmlns:a16="http://schemas.microsoft.com/office/drawing/2014/main" id="{9D46688B-E85C-4851-8CE7-2A328C466EAB}"/>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ne-np" sz="1200"/>
              <a:t>भल्भ आदि</a:t>
            </a:r>
            <a:endParaRPr kumimoji="1" lang="en-US" altLang="ja-JP" sz="1200" dirty="0"/>
          </a:p>
        </p:txBody>
      </p:sp>
      <p:sp>
        <p:nvSpPr>
          <p:cNvPr id="19" name="テキスト ボックス 18">
            <a:extLst>
              <a:ext uri="{FF2B5EF4-FFF2-40B4-BE49-F238E27FC236}">
                <a16:creationId xmlns:a16="http://schemas.microsoft.com/office/drawing/2014/main" id="{DE7C9B56-9A77-4034-A881-D35704F8A5B3}"/>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ne-np" sz="1200" dirty="0"/>
              <a:t>नोजल (higuchi)</a:t>
            </a:r>
            <a:endParaRPr kumimoji="1" lang="en-US" altLang="ja-JP" sz="1200" dirty="0"/>
          </a:p>
        </p:txBody>
      </p:sp>
      <p:sp>
        <p:nvSpPr>
          <p:cNvPr id="20" name="テキスト ボックス 19">
            <a:extLst>
              <a:ext uri="{FF2B5EF4-FFF2-40B4-BE49-F238E27FC236}">
                <a16:creationId xmlns:a16="http://schemas.microsoft.com/office/drawing/2014/main" id="{35D370F3-438F-4585-9D63-A6377928E3BC}"/>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ne-np" sz="1100" dirty="0"/>
              <a:t>नोजल (higuchi) को कन्ट्याक भाग र होज (housu) स्ट्यान्डको कन्ट्याक भाग</a:t>
            </a:r>
            <a:endParaRPr kumimoji="1" lang="en-US" altLang="ja-JP" sz="1100" dirty="0"/>
          </a:p>
        </p:txBody>
      </p:sp>
      <p:sp>
        <p:nvSpPr>
          <p:cNvPr id="21" name="テキスト ボックス 20">
            <a:extLst>
              <a:ext uri="{FF2B5EF4-FFF2-40B4-BE49-F238E27FC236}">
                <a16:creationId xmlns:a16="http://schemas.microsoft.com/office/drawing/2014/main" id="{86741429-4F3E-4A3A-A0AA-1505E7D44254}"/>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ne-np" sz="1200" dirty="0"/>
              <a:t>भल्भ वा पार्टपुर्जाको जडान भाग</a:t>
            </a:r>
            <a:endParaRPr kumimoji="1" lang="en-US" altLang="ja-JP" sz="1200" dirty="0"/>
          </a:p>
        </p:txBody>
      </p:sp>
      <p:sp>
        <p:nvSpPr>
          <p:cNvPr id="22" name="テキスト ボックス 21">
            <a:extLst>
              <a:ext uri="{FF2B5EF4-FFF2-40B4-BE49-F238E27FC236}">
                <a16:creationId xmlns:a16="http://schemas.microsoft.com/office/drawing/2014/main" id="{CE2F1ED6-24A3-4322-B897-457DC088A24E}"/>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ne-np" sz="800" dirty="0"/>
              <a:t>नोजल (higuchi) को जडान भाग</a:t>
            </a:r>
            <a:endParaRPr kumimoji="1" lang="en-US" altLang="ja-JP" sz="800" dirty="0"/>
          </a:p>
        </p:txBody>
      </p:sp>
      <p:sp>
        <p:nvSpPr>
          <p:cNvPr id="23" name="テキスト ボックス 22">
            <a:extLst>
              <a:ext uri="{FF2B5EF4-FFF2-40B4-BE49-F238E27FC236}">
                <a16:creationId xmlns:a16="http://schemas.microsoft.com/office/drawing/2014/main" id="{5CE5A128-A6FF-4317-883C-022FEBC0A20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ne-np" sz="1200" dirty="0"/>
              <a:t>भल्भ</a:t>
            </a:r>
            <a:endParaRPr kumimoji="1" lang="en-US" altLang="ja-JP" sz="1200" dirty="0"/>
          </a:p>
        </p:txBody>
      </p:sp>
      <p:sp>
        <p:nvSpPr>
          <p:cNvPr id="24" name="テキスト ボックス 23">
            <a:extLst>
              <a:ext uri="{FF2B5EF4-FFF2-40B4-BE49-F238E27FC236}">
                <a16:creationId xmlns:a16="http://schemas.microsoft.com/office/drawing/2014/main" id="{159AF93D-30C5-47E6-BF14-E3839528274E}"/>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ne-np" sz="1200"/>
              <a:t>ज्वाला</a:t>
            </a:r>
            <a:endParaRPr kumimoji="1" lang="en-US" altLang="ja-JP" sz="1200" dirty="0"/>
          </a:p>
        </p:txBody>
      </p:sp>
      <p:sp>
        <p:nvSpPr>
          <p:cNvPr id="25" name="テキスト ボックス 24">
            <a:extLst>
              <a:ext uri="{FF2B5EF4-FFF2-40B4-BE49-F238E27FC236}">
                <a16:creationId xmlns:a16="http://schemas.microsoft.com/office/drawing/2014/main" id="{8A59E4B8-E843-45D7-A356-455606D2EC7B}"/>
              </a:ext>
            </a:extLst>
          </p:cNvPr>
          <p:cNvSpPr txBox="1"/>
          <p:nvPr/>
        </p:nvSpPr>
        <p:spPr>
          <a:xfrm>
            <a:off x="1642229" y="5082212"/>
            <a:ext cx="1242554" cy="183917"/>
          </a:xfrm>
          <a:prstGeom prst="rect">
            <a:avLst/>
          </a:prstGeom>
          <a:solidFill>
            <a:schemeClr val="bg1"/>
          </a:solidFill>
          <a:ln>
            <a:noFill/>
          </a:ln>
        </p:spPr>
        <p:txBody>
          <a:bodyPr wrap="square" lIns="0" tIns="0" rIns="0" bIns="0" rtlCol="0">
            <a:noAutofit/>
          </a:bodyPr>
          <a:lstStyle/>
          <a:p>
            <a:pPr rtl="0"/>
            <a:r>
              <a:rPr lang="ne-np" sz="700" dirty="0"/>
              <a:t>कटिङ अक्सिजन (setudan sanso) एयरफ्लो</a:t>
            </a:r>
            <a:endParaRPr kumimoji="1" lang="en-US" altLang="ja-JP" sz="700" dirty="0"/>
          </a:p>
        </p:txBody>
      </p:sp>
      <p:sp>
        <p:nvSpPr>
          <p:cNvPr id="26" name="テキスト ボックス 25">
            <a:extLst>
              <a:ext uri="{FF2B5EF4-FFF2-40B4-BE49-F238E27FC236}">
                <a16:creationId xmlns:a16="http://schemas.microsoft.com/office/drawing/2014/main" id="{D9D5A474-5C6B-4941-867F-7E4883B35A6F}"/>
              </a:ext>
            </a:extLst>
          </p:cNvPr>
          <p:cNvSpPr txBox="1"/>
          <p:nvPr/>
        </p:nvSpPr>
        <p:spPr>
          <a:xfrm>
            <a:off x="3013684" y="1764267"/>
            <a:ext cx="1597940" cy="417289"/>
          </a:xfrm>
          <a:prstGeom prst="rect">
            <a:avLst/>
          </a:prstGeom>
          <a:solidFill>
            <a:schemeClr val="bg1"/>
          </a:solidFill>
          <a:ln>
            <a:noFill/>
          </a:ln>
        </p:spPr>
        <p:txBody>
          <a:bodyPr wrap="square" lIns="0" tIns="0" rIns="0" bIns="0" rtlCol="0">
            <a:noAutofit/>
          </a:bodyPr>
          <a:lstStyle/>
          <a:p>
            <a:pPr rtl="0"/>
            <a:r>
              <a:rPr lang="ne-np" sz="1200" dirty="0"/>
              <a:t>चर्केको वा खिइएको छ वा छैन</a:t>
            </a:r>
            <a:endParaRPr kumimoji="1" lang="en-US" altLang="ja-JP" sz="1200" dirty="0"/>
          </a:p>
        </p:txBody>
      </p:sp>
      <p:sp>
        <p:nvSpPr>
          <p:cNvPr id="27" name="テキスト ボックス 26">
            <a:extLst>
              <a:ext uri="{FF2B5EF4-FFF2-40B4-BE49-F238E27FC236}">
                <a16:creationId xmlns:a16="http://schemas.microsoft.com/office/drawing/2014/main" id="{C786FA9C-651C-405E-94C3-2B66961D945F}"/>
              </a:ext>
            </a:extLst>
          </p:cNvPr>
          <p:cNvSpPr txBox="1"/>
          <p:nvPr/>
        </p:nvSpPr>
        <p:spPr>
          <a:xfrm>
            <a:off x="2994532" y="2261037"/>
            <a:ext cx="1597940" cy="183917"/>
          </a:xfrm>
          <a:prstGeom prst="rect">
            <a:avLst/>
          </a:prstGeom>
          <a:solidFill>
            <a:schemeClr val="bg1"/>
          </a:solidFill>
          <a:ln>
            <a:noFill/>
          </a:ln>
        </p:spPr>
        <p:txBody>
          <a:bodyPr wrap="square" lIns="0" tIns="0" rIns="0" bIns="0" rtlCol="0">
            <a:noAutofit/>
          </a:bodyPr>
          <a:lstStyle/>
          <a:p>
            <a:pPr rtl="0"/>
            <a:r>
              <a:rPr lang="ne-np" sz="800" dirty="0"/>
              <a:t>क्षति अथवा आकार परिवर्तन भएको छ वा छैन</a:t>
            </a:r>
            <a:endParaRPr kumimoji="1" lang="en-US" altLang="ja-JP" sz="800" dirty="0"/>
          </a:p>
        </p:txBody>
      </p:sp>
      <p:sp>
        <p:nvSpPr>
          <p:cNvPr id="28" name="テキスト ボックス 27">
            <a:extLst>
              <a:ext uri="{FF2B5EF4-FFF2-40B4-BE49-F238E27FC236}">
                <a16:creationId xmlns:a16="http://schemas.microsoft.com/office/drawing/2014/main" id="{B269E0A1-01B6-4926-90F8-76BD9CE4F553}"/>
              </a:ext>
            </a:extLst>
          </p:cNvPr>
          <p:cNvSpPr txBox="1"/>
          <p:nvPr/>
        </p:nvSpPr>
        <p:spPr>
          <a:xfrm>
            <a:off x="2994532" y="3274537"/>
            <a:ext cx="1597940" cy="183917"/>
          </a:xfrm>
          <a:prstGeom prst="rect">
            <a:avLst/>
          </a:prstGeom>
          <a:solidFill>
            <a:schemeClr val="bg1"/>
          </a:solidFill>
          <a:ln>
            <a:noFill/>
          </a:ln>
        </p:spPr>
        <p:txBody>
          <a:bodyPr wrap="square" lIns="0" tIns="0" rIns="0" bIns="0" rtlCol="0">
            <a:noAutofit/>
          </a:bodyPr>
          <a:lstStyle/>
          <a:p>
            <a:pPr rtl="0"/>
            <a:r>
              <a:rPr lang="ne-np" sz="800" dirty="0"/>
              <a:t>आकार परिवर्तन अथवा पग्लेर क्षति भएको छ वा छैन</a:t>
            </a:r>
            <a:endParaRPr kumimoji="1" lang="en-US" altLang="ja-JP" sz="800" dirty="0"/>
          </a:p>
        </p:txBody>
      </p:sp>
      <p:sp>
        <p:nvSpPr>
          <p:cNvPr id="29" name="テキスト ボックス 28">
            <a:extLst>
              <a:ext uri="{FF2B5EF4-FFF2-40B4-BE49-F238E27FC236}">
                <a16:creationId xmlns:a16="http://schemas.microsoft.com/office/drawing/2014/main" id="{87F20D89-103A-4173-BAAB-1EA296DFA015}"/>
              </a:ext>
            </a:extLst>
          </p:cNvPr>
          <p:cNvSpPr txBox="1"/>
          <p:nvPr/>
        </p:nvSpPr>
        <p:spPr>
          <a:xfrm>
            <a:off x="3003908" y="2647451"/>
            <a:ext cx="1540000" cy="513066"/>
          </a:xfrm>
          <a:prstGeom prst="rect">
            <a:avLst/>
          </a:prstGeom>
          <a:solidFill>
            <a:schemeClr val="bg1"/>
          </a:solidFill>
          <a:ln>
            <a:noFill/>
          </a:ln>
        </p:spPr>
        <p:txBody>
          <a:bodyPr wrap="square" lIns="0" tIns="0" rIns="0" bIns="0" rtlCol="0">
            <a:noAutofit/>
          </a:bodyPr>
          <a:lstStyle/>
          <a:p>
            <a:pPr rtl="0"/>
            <a:r>
              <a:rPr lang="ne-np" sz="1200" dirty="0"/>
              <a:t>चोट लागेको वा आकार परिवर्तन भएको छ वा छैन</a:t>
            </a:r>
            <a:endParaRPr kumimoji="1" lang="en-US" altLang="ja-JP" sz="1200" dirty="0"/>
          </a:p>
        </p:txBody>
      </p:sp>
      <p:sp>
        <p:nvSpPr>
          <p:cNvPr id="30" name="テキスト ボックス 29">
            <a:extLst>
              <a:ext uri="{FF2B5EF4-FFF2-40B4-BE49-F238E27FC236}">
                <a16:creationId xmlns:a16="http://schemas.microsoft.com/office/drawing/2014/main" id="{D7712BE7-83C8-4723-885E-82F5E7B4B23E}"/>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ne-np" sz="1200" dirty="0"/>
              <a:t>बाहिरी भागमा चुहावट भएको छ वा छैन</a:t>
            </a:r>
            <a:endParaRPr kumimoji="1" lang="en-US" altLang="ja-JP" sz="1200" dirty="0"/>
          </a:p>
        </p:txBody>
      </p:sp>
      <p:sp>
        <p:nvSpPr>
          <p:cNvPr id="31" name="テキスト ボックス 30">
            <a:extLst>
              <a:ext uri="{FF2B5EF4-FFF2-40B4-BE49-F238E27FC236}">
                <a16:creationId xmlns:a16="http://schemas.microsoft.com/office/drawing/2014/main" id="{8C9595E2-7826-4C35-910C-6250EB71024A}"/>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ne-np" sz="900" dirty="0"/>
              <a:t>ग्याँस चुहावट भएको छ वा छैन</a:t>
            </a:r>
            <a:endParaRPr kumimoji="1" lang="en-US" altLang="ja-JP" sz="900" dirty="0"/>
          </a:p>
        </p:txBody>
      </p:sp>
      <p:sp>
        <p:nvSpPr>
          <p:cNvPr id="32" name="テキスト ボックス 31">
            <a:extLst>
              <a:ext uri="{FF2B5EF4-FFF2-40B4-BE49-F238E27FC236}">
                <a16:creationId xmlns:a16="http://schemas.microsoft.com/office/drawing/2014/main" id="{36EBE646-94D6-4D18-A007-76D4E72B31E6}"/>
              </a:ext>
            </a:extLst>
          </p:cNvPr>
          <p:cNvSpPr txBox="1"/>
          <p:nvPr/>
        </p:nvSpPr>
        <p:spPr>
          <a:xfrm>
            <a:off x="3004963" y="3553927"/>
            <a:ext cx="1532785" cy="183917"/>
          </a:xfrm>
          <a:prstGeom prst="rect">
            <a:avLst/>
          </a:prstGeom>
          <a:solidFill>
            <a:schemeClr val="bg1"/>
          </a:solidFill>
          <a:ln>
            <a:noFill/>
          </a:ln>
        </p:spPr>
        <p:txBody>
          <a:bodyPr wrap="square" lIns="0" tIns="0" rIns="0" bIns="0" rtlCol="0">
            <a:noAutofit/>
          </a:bodyPr>
          <a:lstStyle/>
          <a:p>
            <a:pPr rtl="0"/>
            <a:r>
              <a:rPr lang="ne-np" sz="900" dirty="0"/>
              <a:t>सिट चुहावट भएको छ वा छैन</a:t>
            </a:r>
            <a:endParaRPr kumimoji="1" lang="en-US" altLang="ja-JP" sz="900" dirty="0"/>
          </a:p>
        </p:txBody>
      </p:sp>
      <p:sp>
        <p:nvSpPr>
          <p:cNvPr id="33" name="テキスト ボックス 32">
            <a:extLst>
              <a:ext uri="{FF2B5EF4-FFF2-40B4-BE49-F238E27FC236}">
                <a16:creationId xmlns:a16="http://schemas.microsoft.com/office/drawing/2014/main" id="{7D0950CF-8C8D-42DF-8422-720C9FD6C23C}"/>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ne-np" sz="1200" dirty="0"/>
              <a:t>सहज समायोजित गर्न सकिन्छ वा सकिँदैन</a:t>
            </a:r>
            <a:endParaRPr kumimoji="1" lang="en-US" altLang="ja-JP" sz="1200" dirty="0"/>
          </a:p>
        </p:txBody>
      </p:sp>
      <p:sp>
        <p:nvSpPr>
          <p:cNvPr id="34" name="テキスト ボックス 33">
            <a:extLst>
              <a:ext uri="{FF2B5EF4-FFF2-40B4-BE49-F238E27FC236}">
                <a16:creationId xmlns:a16="http://schemas.microsoft.com/office/drawing/2014/main" id="{30CA084C-7FBC-4ADC-8333-D8DF8C243319}"/>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ne-np" sz="1200" dirty="0"/>
              <a:t>सामान्य छ वा छैन</a:t>
            </a:r>
            <a:endParaRPr kumimoji="1" lang="en-US" altLang="ja-JP" sz="1200" dirty="0"/>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ne-np" sz="2400" dirty="0">
                <a:latin typeface="Meiryo UI" panose="020B0604030504040204" pitchFamily="50" charset="-128"/>
                <a:ea typeface="Meiryo UI" panose="020B0604030504040204" pitchFamily="50" charset="-128"/>
              </a:rPr>
              <a:t>ग्याँस </a:t>
            </a:r>
            <a:r>
              <a:rPr lang="ne-NP" sz="2400" dirty="0" err="1">
                <a:latin typeface="Meiryo UI" panose="020B0604030504040204" pitchFamily="50" charset="-128"/>
                <a:ea typeface="Meiryo UI" panose="020B0604030504040204" pitchFamily="50" charset="-128"/>
              </a:rPr>
              <a:t>वेल्डिङको</a:t>
            </a:r>
            <a:r>
              <a:rPr lang="ne-np" sz="2400" dirty="0">
                <a:latin typeface="Meiryo UI" panose="020B0604030504040204" pitchFamily="50" charset="-128"/>
                <a:ea typeface="Meiryo UI" panose="020B0604030504040204" pitchFamily="50" charset="-128"/>
              </a:rPr>
              <a:t> विशेषता</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2"/>
            <a:ext cx="3736980" cy="1890348"/>
          </a:xfrm>
          <a:ln>
            <a:solidFill>
              <a:schemeClr val="tx1"/>
            </a:solidFill>
          </a:ln>
        </p:spPr>
        <p:txBody>
          <a:bodyPr rtlCol="0">
            <a:noAutofit/>
          </a:bodyPr>
          <a:lstStyle/>
          <a:p>
            <a:pPr rtl="0">
              <a:lnSpc>
                <a:spcPct val="110000"/>
              </a:lnSpc>
              <a:spcBef>
                <a:spcPts val="0"/>
              </a:spcBef>
            </a:pPr>
            <a:r>
              <a:rPr lang="ne-np" sz="1300" b="1" dirty="0">
                <a:latin typeface="Meiryo UI" panose="020B0604030504040204" pitchFamily="50" charset="-128"/>
                <a:ea typeface="Meiryo UI" panose="020B0604030504040204" pitchFamily="50" charset="-128"/>
              </a:rPr>
              <a:t>फाइदाहरू</a:t>
            </a:r>
            <a:endParaRPr kumimoji="1" lang="en-US" altLang="ja-JP" sz="1300" b="1"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r>
              <a:rPr lang="ne-np" sz="1300" dirty="0">
                <a:latin typeface="Meiryo UI" panose="020B0604030504040204" pitchFamily="50" charset="-128"/>
                <a:ea typeface="Meiryo UI" panose="020B0604030504040204" pitchFamily="50" charset="-128"/>
              </a:rPr>
              <a:t>　・ग्याँस सिलिन्डर (bonbe) भएमा जहाँ पनि काम गर्न सकिन्छ।</a:t>
            </a:r>
          </a:p>
          <a:p>
            <a:pPr marL="268288" indent="-268288" rtl="0">
              <a:lnSpc>
                <a:spcPct val="100000"/>
              </a:lnSpc>
              <a:spcBef>
                <a:spcPts val="0"/>
              </a:spcBef>
              <a:buNone/>
            </a:pPr>
            <a:r>
              <a:rPr lang="ne-np" sz="1300" dirty="0">
                <a:latin typeface="Meiryo UI" panose="020B0604030504040204" pitchFamily="50" charset="-128"/>
                <a:ea typeface="Meiryo UI" panose="020B0604030504040204" pitchFamily="50" charset="-128"/>
              </a:rPr>
              <a:t>　・ वेल्डिङ रड प्रयोग नगरीकन वेल्डिङ गर्न सकिन्छ।</a:t>
            </a:r>
          </a:p>
          <a:p>
            <a:pPr marL="268288" indent="-268288" rtl="0">
              <a:lnSpc>
                <a:spcPct val="100000"/>
              </a:lnSpc>
              <a:spcBef>
                <a:spcPts val="0"/>
              </a:spcBef>
              <a:buNone/>
            </a:pPr>
            <a:r>
              <a:rPr lang="ne-np" sz="1300" dirty="0">
                <a:latin typeface="Meiryo UI" panose="020B0604030504040204" pitchFamily="50" charset="-128"/>
                <a:ea typeface="Meiryo UI" panose="020B0604030504040204" pitchFamily="50" charset="-128"/>
              </a:rPr>
              <a:t>　・फ्यूम (hyumu), स्प्याटर (supatta) आदि कम निस्किन्छ।</a:t>
            </a:r>
            <a:endParaRPr lang="en-US" altLang="ja-JP" sz="1300"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endParaRPr lang="en-US" altLang="ja-JP" sz="13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2/सहायक पाठ्यपुस्तक पृष्ठ 6 </a:t>
            </a: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ne-np" sz="2400" dirty="0">
                <a:latin typeface="Meiryo UI" panose="020B0604030504040204" pitchFamily="50" charset="-128"/>
                <a:ea typeface="Meiryo UI" panose="020B0604030504040204" pitchFamily="50" charset="-128"/>
              </a:rPr>
              <a:t>ग्याँस कटिङ (gasu setudan) को विशेषता</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ne-np" sz="1600" b="1" dirty="0">
                <a:latin typeface="Meiryo UI" panose="020B0604030504040204" pitchFamily="50" charset="-128"/>
                <a:ea typeface="Meiryo UI" panose="020B0604030504040204" pitchFamily="50" charset="-128"/>
              </a:rPr>
              <a:t>फाइदा</a:t>
            </a:r>
            <a:endParaRPr lang="en-US" altLang="ja-JP" sz="1600" b="1" dirty="0">
              <a:latin typeface="Meiryo UI" panose="020B0604030504040204" pitchFamily="50" charset="-128"/>
              <a:ea typeface="Meiryo UI" panose="020B0604030504040204" pitchFamily="50" charset="-128"/>
            </a:endParaRPr>
          </a:p>
          <a:p>
            <a:pPr marL="85725" indent="-85725" rtl="0">
              <a:spcBef>
                <a:spcPts val="0"/>
              </a:spcBef>
              <a:buNone/>
            </a:pPr>
            <a:r>
              <a:rPr lang="ne-np" sz="1600" dirty="0">
                <a:latin typeface="Meiryo UI" panose="020B0604030504040204" pitchFamily="50" charset="-128"/>
                <a:ea typeface="Meiryo UI" panose="020B0604030504040204" pitchFamily="50" charset="-128"/>
              </a:rPr>
              <a:t>　・बाक्लो प्लेट भए तापनि काट्न सकिन्छ।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ne-np" sz="1300" b="1" dirty="0">
                <a:latin typeface="Meiryo UI" panose="020B0604030504040204" pitchFamily="50" charset="-128"/>
                <a:ea typeface="Meiryo UI" panose="020B0604030504040204" pitchFamily="50" charset="-128"/>
              </a:rPr>
              <a:t>बेफाइदाहरू</a:t>
            </a:r>
            <a:endParaRPr lang="en-US" altLang="ja-JP" sz="1300" b="1" dirty="0">
              <a:latin typeface="Meiryo UI" panose="020B0604030504040204" pitchFamily="50" charset="-128"/>
              <a:ea typeface="Meiryo UI" panose="020B0604030504040204" pitchFamily="50" charset="-128"/>
            </a:endParaRPr>
          </a:p>
          <a:p>
            <a:pPr marL="180975" indent="0" rtl="0">
              <a:lnSpc>
                <a:spcPct val="100000"/>
              </a:lnSpc>
              <a:spcBef>
                <a:spcPts val="0"/>
              </a:spcBef>
              <a:buFont typeface="Arial" panose="020B0604020202020204" pitchFamily="34" charset="0"/>
              <a:buNone/>
            </a:pPr>
            <a:r>
              <a:rPr lang="ne-np" sz="1300" dirty="0">
                <a:latin typeface="Meiryo UI" panose="020B0604030504040204" pitchFamily="50" charset="-128"/>
                <a:ea typeface="Meiryo UI" panose="020B0604030504040204" pitchFamily="50" charset="-128"/>
              </a:rPr>
              <a:t>・हिट सोर्सको तापमान कम हुन्छ</a:t>
            </a:r>
          </a:p>
          <a:p>
            <a:pPr marL="180975" indent="0" rtl="0">
              <a:lnSpc>
                <a:spcPct val="100000"/>
              </a:lnSpc>
              <a:spcBef>
                <a:spcPts val="0"/>
              </a:spcBef>
              <a:buFont typeface="Arial" panose="020B0604020202020204" pitchFamily="34" charset="0"/>
              <a:buNone/>
            </a:pPr>
            <a:r>
              <a:rPr lang="ne-np" sz="1300" dirty="0">
                <a:latin typeface="Meiryo UI" panose="020B0604030504040204" pitchFamily="50" charset="-128"/>
                <a:ea typeface="Meiryo UI" panose="020B0604030504040204" pitchFamily="50" charset="-128"/>
              </a:rPr>
              <a:t>・धातु पग्लिने बेलासम्मको तताउने समय लामो हुन्छ।</a:t>
            </a:r>
          </a:p>
          <a:p>
            <a:pPr marL="180975" indent="0" rtl="0">
              <a:lnSpc>
                <a:spcPct val="100000"/>
              </a:lnSpc>
              <a:spcBef>
                <a:spcPts val="0"/>
              </a:spcBef>
              <a:buFont typeface="Arial" panose="020B0604020202020204" pitchFamily="34" charset="0"/>
              <a:buNone/>
            </a:pPr>
            <a:r>
              <a:rPr lang="ne-np" sz="1300" dirty="0">
                <a:latin typeface="Meiryo UI" panose="020B0604030504040204" pitchFamily="50" charset="-128"/>
                <a:ea typeface="Meiryo UI" panose="020B0604030504040204" pitchFamily="50" charset="-128"/>
              </a:rPr>
              <a:t>・वेल्डिङ भागलाई स्थानीय रूपमा तताउन गाह्रो हुन्छ।</a:t>
            </a:r>
          </a:p>
          <a:p>
            <a:pPr marL="180975" indent="0" rtl="0">
              <a:lnSpc>
                <a:spcPct val="100000"/>
              </a:lnSpc>
              <a:spcBef>
                <a:spcPts val="0"/>
              </a:spcBef>
              <a:buFont typeface="Arial" panose="020B0604020202020204" pitchFamily="34" charset="0"/>
              <a:buNone/>
            </a:pPr>
            <a:r>
              <a:rPr lang="ne-np" sz="1300" dirty="0">
                <a:latin typeface="Meiryo UI" panose="020B0604030504040204" pitchFamily="50" charset="-128"/>
                <a:ea typeface="Meiryo UI" panose="020B0604030504040204" pitchFamily="50" charset="-128"/>
              </a:rPr>
              <a:t>・बेस्कन बाङ्गिने गर्छ।</a:t>
            </a:r>
          </a:p>
          <a:p>
            <a:pPr marL="180975" indent="0" rtl="0">
              <a:lnSpc>
                <a:spcPct val="100000"/>
              </a:lnSpc>
              <a:spcBef>
                <a:spcPts val="0"/>
              </a:spcBef>
              <a:buFont typeface="Arial" panose="020B0604020202020204" pitchFamily="34" charset="0"/>
              <a:buNone/>
            </a:pPr>
            <a:r>
              <a:rPr lang="ne-np" sz="1300" dirty="0">
                <a:latin typeface="Meiryo UI" panose="020B0604030504040204" pitchFamily="50" charset="-128"/>
                <a:ea typeface="Meiryo UI" panose="020B0604030504040204" pitchFamily="50" charset="-128"/>
              </a:rPr>
              <a:t>・ताप प्रभावित भागको दायरा फराकिलो हुन्छ।</a:t>
            </a:r>
          </a:p>
          <a:p>
            <a:pPr marL="180975" indent="0" rtl="0">
              <a:lnSpc>
                <a:spcPct val="110000"/>
              </a:lnSpc>
              <a:spcBef>
                <a:spcPts val="0"/>
              </a:spcBef>
              <a:buFont typeface="Arial" panose="020B0604020202020204" pitchFamily="34" charset="0"/>
              <a:buNone/>
            </a:pPr>
            <a:r>
              <a:rPr lang="ne-np" sz="1300" dirty="0">
                <a:latin typeface="Meiryo UI" panose="020B0604030504040204" pitchFamily="50" charset="-128"/>
                <a:ea typeface="Meiryo UI" panose="020B0604030504040204" pitchFamily="50" charset="-128"/>
              </a:rPr>
              <a:t>・फरक धातुहरू वा बाक्लो प्लेटको वेल्डिङ उपयुक्त हुँदैन।</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ne-np" sz="1600" b="1" dirty="0">
                <a:latin typeface="Meiryo UI" panose="020B0604030504040204" pitchFamily="50" charset="-128"/>
                <a:ea typeface="Meiryo UI" panose="020B0604030504040204" pitchFamily="50" charset="-128"/>
              </a:rPr>
              <a:t>बेफाइदा</a:t>
            </a:r>
            <a:endParaRPr lang="en-US" altLang="ja-JP" sz="1600" b="1" dirty="0">
              <a:latin typeface="Meiryo UI" panose="020B0604030504040204" pitchFamily="50" charset="-128"/>
              <a:ea typeface="Meiryo UI" panose="020B0604030504040204" pitchFamily="50" charset="-128"/>
            </a:endParaRPr>
          </a:p>
          <a:p>
            <a:pPr marL="180975" indent="0" rtl="0">
              <a:spcBef>
                <a:spcPts val="0"/>
              </a:spcBef>
              <a:buNone/>
            </a:pPr>
            <a:r>
              <a:rPr lang="ne-np" sz="1600" dirty="0">
                <a:latin typeface="Meiryo UI" panose="020B0604030504040204" pitchFamily="50" charset="-128"/>
                <a:ea typeface="Meiryo UI" panose="020B0604030504040204" pitchFamily="50" charset="-128"/>
              </a:rPr>
              <a:t>・फलाममा आधारित सामग्री आदि बाहेक अन्य काट्न सकिँदैन।</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ग्याँस </a:t>
            </a:r>
            <a:r>
              <a:rPr lang="ne-NP" sz="1400" dirty="0" err="1">
                <a:latin typeface="Meiryo UI" panose="020B0604030504040204" pitchFamily="50" charset="-128"/>
                <a:ea typeface="Meiryo UI" panose="020B0604030504040204" pitchFamily="50" charset="-128"/>
              </a:rPr>
              <a:t>वेल्डिङमा</a:t>
            </a:r>
            <a:r>
              <a:rPr lang="ne-np" sz="1400" dirty="0">
                <a:latin typeface="Meiryo UI" panose="020B0604030504040204" pitchFamily="50" charset="-128"/>
                <a:ea typeface="Meiryo UI" panose="020B0604030504040204" pitchFamily="50" charset="-128"/>
              </a:rPr>
              <a:t> प्रयोग गरिने उपकरणहरूको जाँच (3) प्रेसर रेगुलेटर (aturyoku chousei ki) को जाँच</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89868" y="6444477"/>
            <a:ext cx="3701403"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54, 55/सहायक पाठ्यपुस्तक पृष्ठ 40 </a:t>
            </a:r>
          </a:p>
        </p:txBody>
      </p:sp>
      <p:pic>
        <p:nvPicPr>
          <p:cNvPr id="2" name="図 1"/>
          <p:cNvPicPr>
            <a:picLocks noChangeAspect="1"/>
          </p:cNvPicPr>
          <p:nvPr/>
        </p:nvPicPr>
        <p:blipFill>
          <a:blip r:embed="rId3"/>
          <a:stretch>
            <a:fillRect/>
          </a:stretch>
        </p:blipFill>
        <p:spPr>
          <a:xfrm>
            <a:off x="3750283" y="933273"/>
            <a:ext cx="4765067" cy="50925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30</a:t>
            </a:fld>
            <a:endParaRPr kumimoji="1" lang="ja-JP" altLang="en-US"/>
          </a:p>
        </p:txBody>
      </p:sp>
      <p:pic>
        <p:nvPicPr>
          <p:cNvPr id="6" name="図 5"/>
          <p:cNvPicPr>
            <a:picLocks noChangeAspect="1"/>
          </p:cNvPicPr>
          <p:nvPr/>
        </p:nvPicPr>
        <p:blipFill>
          <a:blip r:embed="rId4"/>
          <a:stretch>
            <a:fillRect/>
          </a:stretch>
        </p:blipFill>
        <p:spPr>
          <a:xfrm>
            <a:off x="628650" y="935391"/>
            <a:ext cx="3037741" cy="3118006"/>
          </a:xfrm>
          <a:prstGeom prst="rect">
            <a:avLst/>
          </a:prstGeom>
        </p:spPr>
      </p:pic>
      <p:sp>
        <p:nvSpPr>
          <p:cNvPr id="8" name="テキスト ボックス 7">
            <a:extLst>
              <a:ext uri="{FF2B5EF4-FFF2-40B4-BE49-F238E27FC236}">
                <a16:creationId xmlns:a16="http://schemas.microsoft.com/office/drawing/2014/main" id="{0B79C092-A3C7-42EB-8A1F-37767E8A0D61}"/>
              </a:ext>
            </a:extLst>
          </p:cNvPr>
          <p:cNvSpPr txBox="1"/>
          <p:nvPr/>
        </p:nvSpPr>
        <p:spPr>
          <a:xfrm>
            <a:off x="726156" y="1009893"/>
            <a:ext cx="1078080" cy="249730"/>
          </a:xfrm>
          <a:prstGeom prst="rect">
            <a:avLst/>
          </a:prstGeom>
          <a:solidFill>
            <a:schemeClr val="bg1"/>
          </a:solidFill>
          <a:ln>
            <a:noFill/>
          </a:ln>
        </p:spPr>
        <p:txBody>
          <a:bodyPr wrap="square" lIns="0" tIns="0" rIns="0" bIns="0" rtlCol="0">
            <a:noAutofit/>
          </a:bodyPr>
          <a:lstStyle/>
          <a:p>
            <a:pPr algn="ctr" rtl="0"/>
            <a:r>
              <a:rPr lang="ne-np" sz="1800" baseline="-25000">
                <a:solidFill>
                  <a:schemeClr val="accent5"/>
                </a:solidFill>
              </a:rPr>
              <a:t>लो प्रेसर पट्टिको प्रेसर गेज</a:t>
            </a:r>
            <a:endParaRPr kumimoji="1" lang="en-US" altLang="ja-JP" sz="1800" baseline="-25000" dirty="0">
              <a:solidFill>
                <a:schemeClr val="accent5"/>
              </a:solidFill>
            </a:endParaRPr>
          </a:p>
        </p:txBody>
      </p:sp>
      <p:sp>
        <p:nvSpPr>
          <p:cNvPr id="9" name="テキスト ボックス 8">
            <a:extLst>
              <a:ext uri="{FF2B5EF4-FFF2-40B4-BE49-F238E27FC236}">
                <a16:creationId xmlns:a16="http://schemas.microsoft.com/office/drawing/2014/main" id="{38CF3A6D-180F-4DA2-A9E2-7B2DCA5D66A4}"/>
              </a:ext>
            </a:extLst>
          </p:cNvPr>
          <p:cNvSpPr txBox="1"/>
          <p:nvPr/>
        </p:nvSpPr>
        <p:spPr>
          <a:xfrm>
            <a:off x="2085757" y="1080858"/>
            <a:ext cx="1484356" cy="249730"/>
          </a:xfrm>
          <a:prstGeom prst="rect">
            <a:avLst/>
          </a:prstGeom>
          <a:solidFill>
            <a:schemeClr val="bg1"/>
          </a:solidFill>
          <a:ln>
            <a:noFill/>
          </a:ln>
        </p:spPr>
        <p:txBody>
          <a:bodyPr wrap="square" lIns="0" tIns="0" rIns="0" bIns="0" rtlCol="0">
            <a:noAutofit/>
          </a:bodyPr>
          <a:lstStyle/>
          <a:p>
            <a:pPr algn="ctr" rtl="0"/>
            <a:r>
              <a:rPr lang="ne-np" sz="1600" baseline="-25000" dirty="0">
                <a:solidFill>
                  <a:schemeClr val="accent5"/>
                </a:solidFill>
              </a:rPr>
              <a:t>हाइ प्रेसर पट्टिको प्रेसर गेज</a:t>
            </a:r>
            <a:endParaRPr kumimoji="1" lang="en-US" altLang="ja-JP" sz="1600" baseline="-25000" dirty="0">
              <a:solidFill>
                <a:schemeClr val="accent5"/>
              </a:solidFill>
            </a:endParaRPr>
          </a:p>
        </p:txBody>
      </p:sp>
      <p:sp>
        <p:nvSpPr>
          <p:cNvPr id="10" name="テキスト ボックス 9">
            <a:extLst>
              <a:ext uri="{FF2B5EF4-FFF2-40B4-BE49-F238E27FC236}">
                <a16:creationId xmlns:a16="http://schemas.microsoft.com/office/drawing/2014/main" id="{B4D4C566-6D5D-4121-A152-F8825DEC5857}"/>
              </a:ext>
            </a:extLst>
          </p:cNvPr>
          <p:cNvSpPr txBox="1"/>
          <p:nvPr/>
        </p:nvSpPr>
        <p:spPr>
          <a:xfrm>
            <a:off x="726156" y="2375885"/>
            <a:ext cx="830447" cy="249730"/>
          </a:xfrm>
          <a:prstGeom prst="rect">
            <a:avLst/>
          </a:prstGeom>
          <a:solidFill>
            <a:schemeClr val="bg1"/>
          </a:solidFill>
          <a:ln>
            <a:noFill/>
          </a:ln>
        </p:spPr>
        <p:txBody>
          <a:bodyPr wrap="square" lIns="0" tIns="0" rIns="0" bIns="0" rtlCol="0">
            <a:noAutofit/>
          </a:bodyPr>
          <a:lstStyle/>
          <a:p>
            <a:pPr algn="ctr" rtl="0"/>
            <a:r>
              <a:rPr lang="ne-np" sz="1800" baseline="-25000">
                <a:solidFill>
                  <a:schemeClr val="accent5"/>
                </a:solidFill>
              </a:rPr>
              <a:t>आउटलेट जोइन्ट</a:t>
            </a:r>
            <a:endParaRPr kumimoji="1" lang="en-US" altLang="ja-JP" sz="1800" baseline="-25000" dirty="0">
              <a:solidFill>
                <a:schemeClr val="accent5"/>
              </a:solidFill>
            </a:endParaRPr>
          </a:p>
        </p:txBody>
      </p:sp>
      <p:sp>
        <p:nvSpPr>
          <p:cNvPr id="11" name="テキスト ボックス 10">
            <a:extLst>
              <a:ext uri="{FF2B5EF4-FFF2-40B4-BE49-F238E27FC236}">
                <a16:creationId xmlns:a16="http://schemas.microsoft.com/office/drawing/2014/main" id="{AD6644DF-2866-4B39-B4B1-BF4390C80DF5}"/>
              </a:ext>
            </a:extLst>
          </p:cNvPr>
          <p:cNvSpPr txBox="1"/>
          <p:nvPr/>
        </p:nvSpPr>
        <p:spPr>
          <a:xfrm>
            <a:off x="2762384" y="2417463"/>
            <a:ext cx="751702" cy="249730"/>
          </a:xfrm>
          <a:prstGeom prst="rect">
            <a:avLst/>
          </a:prstGeom>
          <a:solidFill>
            <a:schemeClr val="bg1"/>
          </a:solidFill>
          <a:ln>
            <a:noFill/>
          </a:ln>
        </p:spPr>
        <p:txBody>
          <a:bodyPr wrap="square" lIns="0" tIns="0" rIns="0" bIns="0" rtlCol="0">
            <a:noAutofit/>
          </a:bodyPr>
          <a:lstStyle/>
          <a:p>
            <a:pPr algn="ctr" rtl="0"/>
            <a:r>
              <a:rPr lang="ne-np" sz="1800" baseline="-25000" dirty="0">
                <a:solidFill>
                  <a:schemeClr val="accent5"/>
                </a:solidFill>
              </a:rPr>
              <a:t>इनलेट जोइन्ट </a:t>
            </a:r>
            <a:endParaRPr kumimoji="1" lang="en-US" altLang="ja-JP" sz="1800" baseline="-25000" dirty="0">
              <a:solidFill>
                <a:schemeClr val="accent5"/>
              </a:solidFill>
            </a:endParaRPr>
          </a:p>
        </p:txBody>
      </p:sp>
      <p:sp>
        <p:nvSpPr>
          <p:cNvPr id="12" name="テキスト ボックス 11">
            <a:extLst>
              <a:ext uri="{FF2B5EF4-FFF2-40B4-BE49-F238E27FC236}">
                <a16:creationId xmlns:a16="http://schemas.microsoft.com/office/drawing/2014/main" id="{804B742E-6149-46ED-B886-67BC37F40FD8}"/>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ne-np" sz="1800" baseline="-25000">
                <a:solidFill>
                  <a:schemeClr val="accent5"/>
                </a:solidFill>
              </a:rPr>
              <a:t>सेटस्क्रू</a:t>
            </a:r>
            <a:endParaRPr kumimoji="1" lang="en-US" altLang="ja-JP" sz="1800" baseline="-25000" dirty="0">
              <a:solidFill>
                <a:schemeClr val="accent5"/>
              </a:solidFill>
            </a:endParaRPr>
          </a:p>
        </p:txBody>
      </p:sp>
      <p:sp>
        <p:nvSpPr>
          <p:cNvPr id="13" name="テキスト ボックス 12">
            <a:extLst>
              <a:ext uri="{FF2B5EF4-FFF2-40B4-BE49-F238E27FC236}">
                <a16:creationId xmlns:a16="http://schemas.microsoft.com/office/drawing/2014/main" id="{8CD52DF0-47E8-4A3E-AC38-039F69246841}"/>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ne-np" sz="1800" baseline="-25000">
                <a:solidFill>
                  <a:schemeClr val="accent5"/>
                </a:solidFill>
              </a:rPr>
              <a:t>नट</a:t>
            </a:r>
            <a:endParaRPr kumimoji="1" lang="en-US" altLang="ja-JP" sz="1800" baseline="-25000" dirty="0">
              <a:solidFill>
                <a:schemeClr val="accent5"/>
              </a:solidFill>
            </a:endParaRPr>
          </a:p>
        </p:txBody>
      </p:sp>
      <p:sp>
        <p:nvSpPr>
          <p:cNvPr id="14" name="テキスト ボックス 13">
            <a:extLst>
              <a:ext uri="{FF2B5EF4-FFF2-40B4-BE49-F238E27FC236}">
                <a16:creationId xmlns:a16="http://schemas.microsoft.com/office/drawing/2014/main" id="{32D4E6D2-4DAC-4141-9D35-1FA523B5A20B}"/>
              </a:ext>
            </a:extLst>
          </p:cNvPr>
          <p:cNvSpPr txBox="1"/>
          <p:nvPr/>
        </p:nvSpPr>
        <p:spPr>
          <a:xfrm>
            <a:off x="967962" y="3760928"/>
            <a:ext cx="2188144" cy="250270"/>
          </a:xfrm>
          <a:prstGeom prst="rect">
            <a:avLst/>
          </a:prstGeom>
          <a:solidFill>
            <a:schemeClr val="bg1"/>
          </a:solidFill>
          <a:ln>
            <a:noFill/>
          </a:ln>
        </p:spPr>
        <p:txBody>
          <a:bodyPr wrap="square" lIns="0" tIns="0" rIns="0" bIns="0" rtlCol="0">
            <a:noAutofit/>
          </a:bodyPr>
          <a:lstStyle/>
          <a:p>
            <a:pPr algn="ctr" rtl="0"/>
            <a:r>
              <a:rPr lang="ne-np" sz="1200" baseline="-25000" dirty="0"/>
              <a:t>चित्र 1-40: प्रेसर रेगुलेटर (aturyoku chousei ki) को हरेक भागको नाम</a:t>
            </a:r>
            <a:endParaRPr kumimoji="1" lang="en-US" altLang="ja-JP" sz="1200" baseline="-25000" dirty="0"/>
          </a:p>
        </p:txBody>
      </p:sp>
      <p:sp>
        <p:nvSpPr>
          <p:cNvPr id="15" name="テキスト ボックス 14">
            <a:extLst>
              <a:ext uri="{FF2B5EF4-FFF2-40B4-BE49-F238E27FC236}">
                <a16:creationId xmlns:a16="http://schemas.microsoft.com/office/drawing/2014/main" id="{52E22DE2-8D39-48F9-9675-98D06D1AE213}"/>
              </a:ext>
            </a:extLst>
          </p:cNvPr>
          <p:cNvSpPr txBox="1"/>
          <p:nvPr/>
        </p:nvSpPr>
        <p:spPr>
          <a:xfrm>
            <a:off x="4914900" y="967857"/>
            <a:ext cx="2654299" cy="144000"/>
          </a:xfrm>
          <a:prstGeom prst="rect">
            <a:avLst/>
          </a:prstGeom>
          <a:solidFill>
            <a:schemeClr val="bg1"/>
          </a:solidFill>
          <a:ln>
            <a:noFill/>
          </a:ln>
        </p:spPr>
        <p:txBody>
          <a:bodyPr wrap="square" lIns="0" tIns="0" rIns="0" bIns="0" rtlCol="0">
            <a:noAutofit/>
          </a:bodyPr>
          <a:lstStyle/>
          <a:p>
            <a:pPr algn="ctr" rtl="0"/>
            <a:r>
              <a:rPr lang="ne-np" sz="900" dirty="0"/>
              <a:t>तालिका 1-19: जाँच विषय (उदाहरण)</a:t>
            </a:r>
            <a:endParaRPr kumimoji="1" lang="en-US" altLang="ja-JP" sz="900" dirty="0"/>
          </a:p>
        </p:txBody>
      </p:sp>
      <p:sp>
        <p:nvSpPr>
          <p:cNvPr id="16" name="テキスト ボックス 15">
            <a:extLst>
              <a:ext uri="{FF2B5EF4-FFF2-40B4-BE49-F238E27FC236}">
                <a16:creationId xmlns:a16="http://schemas.microsoft.com/office/drawing/2014/main" id="{D62FC091-CF7F-4C9B-9FC7-8A5E35CB4C85}"/>
              </a:ext>
            </a:extLst>
          </p:cNvPr>
          <p:cNvSpPr txBox="1"/>
          <p:nvPr/>
        </p:nvSpPr>
        <p:spPr>
          <a:xfrm>
            <a:off x="3873554" y="1240079"/>
            <a:ext cx="596507" cy="183917"/>
          </a:xfrm>
          <a:prstGeom prst="rect">
            <a:avLst/>
          </a:prstGeom>
          <a:solidFill>
            <a:schemeClr val="bg1"/>
          </a:solidFill>
          <a:ln>
            <a:noFill/>
          </a:ln>
        </p:spPr>
        <p:txBody>
          <a:bodyPr wrap="square" lIns="0" tIns="0" rIns="0" bIns="0" rtlCol="0">
            <a:noAutofit/>
          </a:bodyPr>
          <a:lstStyle/>
          <a:p>
            <a:pPr algn="ctr" rtl="0"/>
            <a:r>
              <a:rPr lang="ne-np" sz="900"/>
              <a:t>जाँच विषय</a:t>
            </a:r>
            <a:endParaRPr kumimoji="1" lang="en-US" altLang="ja-JP" sz="900" dirty="0"/>
          </a:p>
        </p:txBody>
      </p:sp>
      <p:sp>
        <p:nvSpPr>
          <p:cNvPr id="17" name="テキスト ボックス 16">
            <a:extLst>
              <a:ext uri="{FF2B5EF4-FFF2-40B4-BE49-F238E27FC236}">
                <a16:creationId xmlns:a16="http://schemas.microsoft.com/office/drawing/2014/main" id="{D4AA2F30-E0DD-40A1-AF1A-2436240FC1C6}"/>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ne-np" sz="900"/>
              <a:t>भिजुअल निरीक्षण</a:t>
            </a:r>
            <a:endParaRPr kumimoji="1" lang="en-US" altLang="ja-JP" sz="900" dirty="0"/>
          </a:p>
        </p:txBody>
      </p:sp>
      <p:sp>
        <p:nvSpPr>
          <p:cNvPr id="18" name="テキスト ボックス 17">
            <a:extLst>
              <a:ext uri="{FF2B5EF4-FFF2-40B4-BE49-F238E27FC236}">
                <a16:creationId xmlns:a16="http://schemas.microsoft.com/office/drawing/2014/main" id="{DE8D86C7-DB20-4D4A-B9CD-EC0E236CFD56}"/>
              </a:ext>
            </a:extLst>
          </p:cNvPr>
          <p:cNvSpPr txBox="1"/>
          <p:nvPr/>
        </p:nvSpPr>
        <p:spPr>
          <a:xfrm>
            <a:off x="3857878" y="3839004"/>
            <a:ext cx="539868" cy="307297"/>
          </a:xfrm>
          <a:prstGeom prst="rect">
            <a:avLst/>
          </a:prstGeom>
          <a:solidFill>
            <a:schemeClr val="bg1"/>
          </a:solidFill>
          <a:ln>
            <a:noFill/>
          </a:ln>
        </p:spPr>
        <p:txBody>
          <a:bodyPr wrap="square" lIns="0" tIns="0" rIns="0" bIns="0" rtlCol="0">
            <a:noAutofit/>
          </a:bodyPr>
          <a:lstStyle/>
          <a:p>
            <a:pPr rtl="0"/>
            <a:r>
              <a:rPr lang="ne-np" sz="900" dirty="0"/>
              <a:t>एयरटाइटनेस निरीक्षण</a:t>
            </a:r>
            <a:endParaRPr kumimoji="1" lang="en-US" altLang="ja-JP" sz="900" dirty="0"/>
          </a:p>
        </p:txBody>
      </p:sp>
      <p:sp>
        <p:nvSpPr>
          <p:cNvPr id="19" name="テキスト ボックス 18">
            <a:extLst>
              <a:ext uri="{FF2B5EF4-FFF2-40B4-BE49-F238E27FC236}">
                <a16:creationId xmlns:a16="http://schemas.microsoft.com/office/drawing/2014/main" id="{F7B68323-5112-4493-BAE3-EFA89C5D0908}"/>
              </a:ext>
            </a:extLst>
          </p:cNvPr>
          <p:cNvSpPr txBox="1"/>
          <p:nvPr/>
        </p:nvSpPr>
        <p:spPr>
          <a:xfrm>
            <a:off x="3857878" y="5085696"/>
            <a:ext cx="631990" cy="396921"/>
          </a:xfrm>
          <a:prstGeom prst="rect">
            <a:avLst/>
          </a:prstGeom>
          <a:solidFill>
            <a:schemeClr val="bg1"/>
          </a:solidFill>
          <a:ln>
            <a:noFill/>
          </a:ln>
        </p:spPr>
        <p:txBody>
          <a:bodyPr wrap="square" lIns="0" tIns="0" rIns="0" bIns="0" rtlCol="0">
            <a:noAutofit/>
          </a:bodyPr>
          <a:lstStyle/>
          <a:p>
            <a:pPr rtl="0"/>
            <a:r>
              <a:rPr lang="ne-np" sz="900" dirty="0"/>
              <a:t>निर्दिष्ट प्रेसर दायरा निश्चय गर्ने</a:t>
            </a:r>
            <a:endParaRPr kumimoji="1" lang="en-US" altLang="ja-JP" sz="900" dirty="0"/>
          </a:p>
        </p:txBody>
      </p:sp>
      <p:sp>
        <p:nvSpPr>
          <p:cNvPr id="20" name="テキスト ボックス 19">
            <a:extLst>
              <a:ext uri="{FF2B5EF4-FFF2-40B4-BE49-F238E27FC236}">
                <a16:creationId xmlns:a16="http://schemas.microsoft.com/office/drawing/2014/main" id="{A551A265-CE6F-445B-BCE3-BDF8BC9DB854}"/>
              </a:ext>
            </a:extLst>
          </p:cNvPr>
          <p:cNvSpPr txBox="1"/>
          <p:nvPr/>
        </p:nvSpPr>
        <p:spPr>
          <a:xfrm>
            <a:off x="4566536" y="1547794"/>
            <a:ext cx="1302636" cy="139529"/>
          </a:xfrm>
          <a:prstGeom prst="rect">
            <a:avLst/>
          </a:prstGeom>
          <a:solidFill>
            <a:schemeClr val="bg1"/>
          </a:solidFill>
          <a:ln>
            <a:noFill/>
          </a:ln>
        </p:spPr>
        <p:txBody>
          <a:bodyPr wrap="square" lIns="0" tIns="0" rIns="0" bIns="0" rtlCol="0">
            <a:noAutofit/>
          </a:bodyPr>
          <a:lstStyle/>
          <a:p>
            <a:pPr rtl="0"/>
            <a:r>
              <a:rPr lang="ne-np" sz="900"/>
              <a:t>मुख्य बडी, कभर</a:t>
            </a:r>
            <a:endParaRPr kumimoji="1" lang="en-US" altLang="ja-JP" sz="900" dirty="0"/>
          </a:p>
        </p:txBody>
      </p:sp>
      <p:sp>
        <p:nvSpPr>
          <p:cNvPr id="21" name="テキスト ボックス 20">
            <a:extLst>
              <a:ext uri="{FF2B5EF4-FFF2-40B4-BE49-F238E27FC236}">
                <a16:creationId xmlns:a16="http://schemas.microsoft.com/office/drawing/2014/main" id="{85B4AD55-DBFA-439A-B594-52D3D8E95119}"/>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ne-np" sz="900"/>
              <a:t>जाँच ठाउँहरू</a:t>
            </a:r>
            <a:endParaRPr kumimoji="1" lang="en-US" altLang="ja-JP" sz="900" dirty="0"/>
          </a:p>
        </p:txBody>
      </p:sp>
      <p:sp>
        <p:nvSpPr>
          <p:cNvPr id="22" name="テキスト ボックス 21">
            <a:extLst>
              <a:ext uri="{FF2B5EF4-FFF2-40B4-BE49-F238E27FC236}">
                <a16:creationId xmlns:a16="http://schemas.microsoft.com/office/drawing/2014/main" id="{3208FFF6-761E-48D2-B8FD-28001920FC85}"/>
              </a:ext>
            </a:extLst>
          </p:cNvPr>
          <p:cNvSpPr txBox="1"/>
          <p:nvPr/>
        </p:nvSpPr>
        <p:spPr>
          <a:xfrm>
            <a:off x="6204826" y="1243387"/>
            <a:ext cx="874063" cy="183917"/>
          </a:xfrm>
          <a:prstGeom prst="rect">
            <a:avLst/>
          </a:prstGeom>
          <a:solidFill>
            <a:schemeClr val="bg1"/>
          </a:solidFill>
          <a:ln>
            <a:noFill/>
          </a:ln>
        </p:spPr>
        <p:txBody>
          <a:bodyPr wrap="square" lIns="0" tIns="0" rIns="0" bIns="0" rtlCol="0">
            <a:noAutofit/>
          </a:bodyPr>
          <a:lstStyle/>
          <a:p>
            <a:pPr algn="ctr" rtl="0"/>
            <a:r>
              <a:rPr lang="ne-np" sz="900" dirty="0"/>
              <a:t>जाँच विवरण</a:t>
            </a:r>
            <a:endParaRPr kumimoji="1" lang="en-US" altLang="ja-JP" sz="900" dirty="0"/>
          </a:p>
        </p:txBody>
      </p:sp>
      <p:sp>
        <p:nvSpPr>
          <p:cNvPr id="23" name="テキスト ボックス 22">
            <a:extLst>
              <a:ext uri="{FF2B5EF4-FFF2-40B4-BE49-F238E27FC236}">
                <a16:creationId xmlns:a16="http://schemas.microsoft.com/office/drawing/2014/main" id="{FFCE381D-9446-4F98-8F8B-C0987B34F6E6}"/>
              </a:ext>
            </a:extLst>
          </p:cNvPr>
          <p:cNvSpPr txBox="1"/>
          <p:nvPr/>
        </p:nvSpPr>
        <p:spPr>
          <a:xfrm>
            <a:off x="7353148" y="1180804"/>
            <a:ext cx="494726" cy="280264"/>
          </a:xfrm>
          <a:prstGeom prst="rect">
            <a:avLst/>
          </a:prstGeom>
          <a:solidFill>
            <a:schemeClr val="bg1"/>
          </a:solidFill>
          <a:ln>
            <a:noFill/>
          </a:ln>
        </p:spPr>
        <p:txBody>
          <a:bodyPr wrap="square" lIns="0" tIns="0" rIns="0" bIns="0" rtlCol="0">
            <a:noAutofit/>
          </a:bodyPr>
          <a:lstStyle/>
          <a:p>
            <a:pPr algn="ctr" rtl="0"/>
            <a:r>
              <a:rPr lang="ne-np" sz="700" dirty="0"/>
              <a:t>दैनिक जाँच (nichijou tenken)</a:t>
            </a:r>
            <a:endParaRPr kumimoji="1" lang="en-US" altLang="ja-JP" sz="700" dirty="0"/>
          </a:p>
        </p:txBody>
      </p:sp>
      <p:sp>
        <p:nvSpPr>
          <p:cNvPr id="24" name="テキスト ボックス 23">
            <a:extLst>
              <a:ext uri="{FF2B5EF4-FFF2-40B4-BE49-F238E27FC236}">
                <a16:creationId xmlns:a16="http://schemas.microsoft.com/office/drawing/2014/main" id="{16F31F94-5B19-49FD-ACEA-2CF58D9D245D}"/>
              </a:ext>
            </a:extLst>
          </p:cNvPr>
          <p:cNvSpPr txBox="1"/>
          <p:nvPr/>
        </p:nvSpPr>
        <p:spPr>
          <a:xfrm>
            <a:off x="7923118" y="1157200"/>
            <a:ext cx="494726" cy="334246"/>
          </a:xfrm>
          <a:prstGeom prst="rect">
            <a:avLst/>
          </a:prstGeom>
          <a:solidFill>
            <a:schemeClr val="bg1"/>
          </a:solidFill>
          <a:ln>
            <a:noFill/>
          </a:ln>
        </p:spPr>
        <p:txBody>
          <a:bodyPr wrap="square" lIns="0" tIns="0" rIns="0" bIns="0" rtlCol="0">
            <a:noAutofit/>
          </a:bodyPr>
          <a:lstStyle/>
          <a:p>
            <a:pPr algn="ctr" rtl="0"/>
            <a:r>
              <a:rPr lang="ne-np" sz="700" dirty="0"/>
              <a:t>मासिक नियमित जाँच</a:t>
            </a:r>
            <a:endParaRPr kumimoji="1" lang="en-US" altLang="ja-JP" sz="700" dirty="0"/>
          </a:p>
        </p:txBody>
      </p:sp>
      <p:sp>
        <p:nvSpPr>
          <p:cNvPr id="25" name="テキスト ボックス 24">
            <a:extLst>
              <a:ext uri="{FF2B5EF4-FFF2-40B4-BE49-F238E27FC236}">
                <a16:creationId xmlns:a16="http://schemas.microsoft.com/office/drawing/2014/main" id="{9090CAE2-2843-4E1C-8805-F2599A733C82}"/>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ne-np" sz="800" dirty="0"/>
              <a:t>इनलेट जोइन्ट र कन्टेनर भल्भ बीचको जोइन्ट र स्क्रूहरू</a:t>
            </a:r>
            <a:endParaRPr kumimoji="1" lang="en-US" altLang="ja-JP" sz="800" dirty="0"/>
          </a:p>
        </p:txBody>
      </p:sp>
      <p:sp>
        <p:nvSpPr>
          <p:cNvPr id="26" name="テキスト ボックス 25">
            <a:extLst>
              <a:ext uri="{FF2B5EF4-FFF2-40B4-BE49-F238E27FC236}">
                <a16:creationId xmlns:a16="http://schemas.microsoft.com/office/drawing/2014/main" id="{24991257-5BF8-4561-A8C3-BDC88A739F00}"/>
              </a:ext>
            </a:extLst>
          </p:cNvPr>
          <p:cNvSpPr txBox="1"/>
          <p:nvPr/>
        </p:nvSpPr>
        <p:spPr>
          <a:xfrm>
            <a:off x="4566536" y="2908149"/>
            <a:ext cx="1302636" cy="711022"/>
          </a:xfrm>
          <a:prstGeom prst="rect">
            <a:avLst/>
          </a:prstGeom>
          <a:solidFill>
            <a:schemeClr val="bg1"/>
          </a:solidFill>
          <a:ln>
            <a:noFill/>
          </a:ln>
        </p:spPr>
        <p:txBody>
          <a:bodyPr wrap="square" lIns="0" tIns="0" rIns="0" bIns="0" rtlCol="0">
            <a:noAutofit/>
          </a:bodyPr>
          <a:lstStyle/>
          <a:p>
            <a:pPr marL="90488" indent="-90488" rtl="0"/>
            <a:r>
              <a:rPr lang="ne-np" sz="800" dirty="0"/>
              <a:t>①इनलेट जोइन्ट स्क्रू-इन भाग</a:t>
            </a:r>
            <a:endParaRPr kumimoji="1" lang="en-US" altLang="ja-JP" sz="800" dirty="0"/>
          </a:p>
          <a:p>
            <a:pPr marL="90488" indent="-90488" rtl="0"/>
            <a:r>
              <a:rPr lang="ne-np" sz="800" dirty="0"/>
              <a:t>②हाइ प्रेसर गेज स्क्रू-इन भाग</a:t>
            </a:r>
            <a:endParaRPr kumimoji="1" lang="en-US" altLang="ja-JP" sz="800" dirty="0"/>
          </a:p>
          <a:p>
            <a:pPr marL="90488" indent="-90488" rtl="0"/>
            <a:r>
              <a:rPr lang="ne-np" sz="800" dirty="0"/>
              <a:t>③ब्याक क्याप स्क्रू-इन भाग</a:t>
            </a:r>
            <a:endParaRPr kumimoji="1" lang="en-US" altLang="ja-JP" sz="800" dirty="0"/>
          </a:p>
        </p:txBody>
      </p:sp>
      <p:sp>
        <p:nvSpPr>
          <p:cNvPr id="27" name="テキスト ボックス 26">
            <a:extLst>
              <a:ext uri="{FF2B5EF4-FFF2-40B4-BE49-F238E27FC236}">
                <a16:creationId xmlns:a16="http://schemas.microsoft.com/office/drawing/2014/main" id="{6E918D64-AC14-40AA-B144-555B3AB5F9DD}"/>
              </a:ext>
            </a:extLst>
          </p:cNvPr>
          <p:cNvSpPr txBox="1"/>
          <p:nvPr/>
        </p:nvSpPr>
        <p:spPr>
          <a:xfrm>
            <a:off x="4552559" y="2510785"/>
            <a:ext cx="1170926" cy="162651"/>
          </a:xfrm>
          <a:prstGeom prst="rect">
            <a:avLst/>
          </a:prstGeom>
          <a:solidFill>
            <a:schemeClr val="bg1"/>
          </a:solidFill>
          <a:ln>
            <a:noFill/>
          </a:ln>
        </p:spPr>
        <p:txBody>
          <a:bodyPr wrap="square" lIns="0" tIns="0" rIns="0" bIns="0" rtlCol="0">
            <a:noAutofit/>
          </a:bodyPr>
          <a:lstStyle/>
          <a:p>
            <a:pPr rtl="0"/>
            <a:r>
              <a:rPr lang="ne-np" sz="900" dirty="0"/>
              <a:t>प्रेसर गेजको केस</a:t>
            </a:r>
            <a:endParaRPr kumimoji="1" lang="en-US" altLang="ja-JP" sz="900" dirty="0"/>
          </a:p>
        </p:txBody>
      </p:sp>
      <p:sp>
        <p:nvSpPr>
          <p:cNvPr id="28" name="テキスト ボックス 27">
            <a:extLst>
              <a:ext uri="{FF2B5EF4-FFF2-40B4-BE49-F238E27FC236}">
                <a16:creationId xmlns:a16="http://schemas.microsoft.com/office/drawing/2014/main" id="{B8801DCF-12A3-4567-82C5-36BC12CB28EB}"/>
              </a:ext>
            </a:extLst>
          </p:cNvPr>
          <p:cNvSpPr txBox="1"/>
          <p:nvPr/>
        </p:nvSpPr>
        <p:spPr>
          <a:xfrm>
            <a:off x="4582524" y="5026707"/>
            <a:ext cx="2716010" cy="314589"/>
          </a:xfrm>
          <a:prstGeom prst="rect">
            <a:avLst/>
          </a:prstGeom>
          <a:solidFill>
            <a:schemeClr val="bg1"/>
          </a:solidFill>
          <a:ln>
            <a:noFill/>
          </a:ln>
        </p:spPr>
        <p:txBody>
          <a:bodyPr wrap="square" lIns="0" tIns="0" rIns="0" bIns="0" rtlCol="0">
            <a:noAutofit/>
          </a:bodyPr>
          <a:lstStyle/>
          <a:p>
            <a:pPr rtl="0"/>
            <a:r>
              <a:rPr lang="ne-np" sz="700" dirty="0"/>
              <a:t>ग्याँस आपूर्ति गरी, प्रेसर रेगुलेटर ह्याण्डल (aturyoku chousei handoru) अपरेट गरेर अधिकतम प्रेसरसम्मको सेटिङ सामान्य रूपमा गर्न सकिन्छ कि सकिँदैन</a:t>
            </a:r>
            <a:endParaRPr kumimoji="1" lang="en-US" altLang="ja-JP" sz="700" dirty="0"/>
          </a:p>
        </p:txBody>
      </p:sp>
      <p:sp>
        <p:nvSpPr>
          <p:cNvPr id="29" name="テキスト ボックス 28">
            <a:extLst>
              <a:ext uri="{FF2B5EF4-FFF2-40B4-BE49-F238E27FC236}">
                <a16:creationId xmlns:a16="http://schemas.microsoft.com/office/drawing/2014/main" id="{EF57BA31-BB02-49B2-B022-F43800ECED7B}"/>
              </a:ext>
            </a:extLst>
          </p:cNvPr>
          <p:cNvSpPr txBox="1"/>
          <p:nvPr/>
        </p:nvSpPr>
        <p:spPr>
          <a:xfrm>
            <a:off x="4555621" y="4064069"/>
            <a:ext cx="1313551" cy="905202"/>
          </a:xfrm>
          <a:prstGeom prst="rect">
            <a:avLst/>
          </a:prstGeom>
          <a:solidFill>
            <a:schemeClr val="bg1"/>
          </a:solidFill>
          <a:ln>
            <a:noFill/>
          </a:ln>
        </p:spPr>
        <p:txBody>
          <a:bodyPr wrap="square" lIns="0" tIns="0" rIns="0" bIns="0" rtlCol="0">
            <a:noAutofit/>
          </a:bodyPr>
          <a:lstStyle/>
          <a:p>
            <a:pPr marL="90488" indent="-90488" rtl="0"/>
            <a:r>
              <a:rPr lang="ne-np" sz="800" dirty="0"/>
              <a:t>④मुख्य बडी र कभर स्क्रू-इन भाग</a:t>
            </a:r>
            <a:endParaRPr kumimoji="1" lang="en-US" altLang="ja-JP" sz="800" dirty="0"/>
          </a:p>
          <a:p>
            <a:pPr marL="90488" indent="-90488" rtl="0"/>
            <a:r>
              <a:rPr lang="ne-np" sz="800" dirty="0"/>
              <a:t>⑤लो प्रेसर गेज स्क्रू-इन भाग</a:t>
            </a:r>
            <a:endParaRPr kumimoji="1" lang="en-US" altLang="ja-JP" sz="800" dirty="0"/>
          </a:p>
          <a:p>
            <a:pPr marL="90488" indent="-90488" rtl="0"/>
            <a:r>
              <a:rPr lang="ne-np" sz="800" dirty="0"/>
              <a:t>⑥आउटलेट जोइन्ट स्क्रू-इन भाग</a:t>
            </a:r>
            <a:endParaRPr kumimoji="1" lang="en-US" altLang="ja-JP" sz="800" dirty="0"/>
          </a:p>
          <a:p>
            <a:pPr marL="90488" indent="-90488" rtl="0"/>
            <a:r>
              <a:rPr lang="ne-np" sz="800" dirty="0"/>
              <a:t>⑦सुरक्षा भल्भ भाग</a:t>
            </a:r>
            <a:endParaRPr kumimoji="1" lang="en-US" altLang="ja-JP" sz="800" dirty="0"/>
          </a:p>
        </p:txBody>
      </p:sp>
      <p:sp>
        <p:nvSpPr>
          <p:cNvPr id="30" name="テキスト ボックス 29">
            <a:extLst>
              <a:ext uri="{FF2B5EF4-FFF2-40B4-BE49-F238E27FC236}">
                <a16:creationId xmlns:a16="http://schemas.microsoft.com/office/drawing/2014/main" id="{1A3ECC70-4DF0-4D9B-AFF9-BF690602150E}"/>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ne-np" sz="900" dirty="0"/>
              <a:t>आउटलेट</a:t>
            </a:r>
            <a:endParaRPr kumimoji="1" lang="en-US" altLang="ja-JP" sz="900" dirty="0"/>
          </a:p>
        </p:txBody>
      </p:sp>
      <p:sp>
        <p:nvSpPr>
          <p:cNvPr id="31" name="テキスト ボックス 30">
            <a:extLst>
              <a:ext uri="{FF2B5EF4-FFF2-40B4-BE49-F238E27FC236}">
                <a16:creationId xmlns:a16="http://schemas.microsoft.com/office/drawing/2014/main" id="{F09897AE-EC0C-41DC-A4F2-0FA5811F9CFF}"/>
              </a:ext>
            </a:extLst>
          </p:cNvPr>
          <p:cNvSpPr txBox="1"/>
          <p:nvPr/>
        </p:nvSpPr>
        <p:spPr>
          <a:xfrm>
            <a:off x="5908085" y="1547079"/>
            <a:ext cx="1406439" cy="162652"/>
          </a:xfrm>
          <a:prstGeom prst="rect">
            <a:avLst/>
          </a:prstGeom>
          <a:solidFill>
            <a:schemeClr val="bg1"/>
          </a:solidFill>
          <a:ln>
            <a:noFill/>
          </a:ln>
        </p:spPr>
        <p:txBody>
          <a:bodyPr wrap="square" lIns="0" tIns="0" rIns="0" bIns="0" rtlCol="0">
            <a:noAutofit/>
          </a:bodyPr>
          <a:lstStyle/>
          <a:p>
            <a:pPr rtl="0"/>
            <a:r>
              <a:rPr lang="ne-np" sz="800" dirty="0"/>
              <a:t>चर्केको वा खिइएको छ वा छैन</a:t>
            </a:r>
            <a:endParaRPr kumimoji="1" lang="en-US" altLang="ja-JP" sz="800" dirty="0"/>
          </a:p>
        </p:txBody>
      </p:sp>
      <p:sp>
        <p:nvSpPr>
          <p:cNvPr id="32" name="テキスト ボックス 31">
            <a:extLst>
              <a:ext uri="{FF2B5EF4-FFF2-40B4-BE49-F238E27FC236}">
                <a16:creationId xmlns:a16="http://schemas.microsoft.com/office/drawing/2014/main" id="{E553270A-9F60-453C-B4B4-57A611D16C28}"/>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ne-np" sz="800" dirty="0"/>
              <a:t>क्षति अथवा आकार परिवर्तन भएको छ वा छैन</a:t>
            </a:r>
            <a:endParaRPr kumimoji="1" lang="en-US" altLang="ja-JP" sz="800" dirty="0"/>
          </a:p>
        </p:txBody>
      </p:sp>
      <p:sp>
        <p:nvSpPr>
          <p:cNvPr id="33" name="テキスト ボックス 32">
            <a:extLst>
              <a:ext uri="{FF2B5EF4-FFF2-40B4-BE49-F238E27FC236}">
                <a16:creationId xmlns:a16="http://schemas.microsoft.com/office/drawing/2014/main" id="{49B602CB-5745-47F3-AD6E-FB4B6029D4B0}"/>
              </a:ext>
            </a:extLst>
          </p:cNvPr>
          <p:cNvSpPr txBox="1"/>
          <p:nvPr/>
        </p:nvSpPr>
        <p:spPr>
          <a:xfrm>
            <a:off x="5908083" y="2903105"/>
            <a:ext cx="1406439" cy="709199"/>
          </a:xfrm>
          <a:prstGeom prst="rect">
            <a:avLst/>
          </a:prstGeom>
          <a:solidFill>
            <a:schemeClr val="bg1"/>
          </a:solidFill>
          <a:ln>
            <a:noFill/>
          </a:ln>
        </p:spPr>
        <p:txBody>
          <a:bodyPr wrap="square" lIns="0" tIns="0" rIns="0" bIns="0" rtlCol="0">
            <a:noAutofit/>
          </a:bodyPr>
          <a:lstStyle/>
          <a:p>
            <a:pPr rtl="0"/>
            <a:r>
              <a:rPr lang="ne-np" sz="800" dirty="0"/>
              <a:t>प्रेसर रेगुलेटर ह्याण्डल (aturyoku chousei handoru) खुकुलो पारेको स्थितिमा ग्याँस आपूर्ति गरी, साबुनपानीले निश्चय गरेर ग्याँस चुहावट भएको छ वा छैन</a:t>
            </a:r>
            <a:endParaRPr kumimoji="1" lang="en-US" altLang="ja-JP" sz="800" dirty="0"/>
          </a:p>
        </p:txBody>
      </p:sp>
      <p:sp>
        <p:nvSpPr>
          <p:cNvPr id="34" name="テキスト ボックス 33">
            <a:extLst>
              <a:ext uri="{FF2B5EF4-FFF2-40B4-BE49-F238E27FC236}">
                <a16:creationId xmlns:a16="http://schemas.microsoft.com/office/drawing/2014/main" id="{61C4103D-A06B-494F-A414-1E8C2CD5C75D}"/>
              </a:ext>
            </a:extLst>
          </p:cNvPr>
          <p:cNvSpPr txBox="1"/>
          <p:nvPr/>
        </p:nvSpPr>
        <p:spPr>
          <a:xfrm>
            <a:off x="5908083" y="2127756"/>
            <a:ext cx="1406439" cy="328750"/>
          </a:xfrm>
          <a:prstGeom prst="rect">
            <a:avLst/>
          </a:prstGeom>
          <a:solidFill>
            <a:schemeClr val="bg1"/>
          </a:solidFill>
          <a:ln>
            <a:noFill/>
          </a:ln>
        </p:spPr>
        <p:txBody>
          <a:bodyPr wrap="square" lIns="0" tIns="0" rIns="0" bIns="0" rtlCol="0">
            <a:noAutofit/>
          </a:bodyPr>
          <a:lstStyle/>
          <a:p>
            <a:pPr rtl="0"/>
            <a:r>
              <a:rPr lang="ne-np" sz="900" dirty="0"/>
              <a:t>चोट, आकार परिवर्तन, ल्यासल्यास आदि छ वा छैन</a:t>
            </a:r>
            <a:endParaRPr kumimoji="1" lang="en-US" altLang="ja-JP" sz="900" dirty="0"/>
          </a:p>
        </p:txBody>
      </p:sp>
      <p:sp>
        <p:nvSpPr>
          <p:cNvPr id="35" name="テキスト ボックス 34">
            <a:extLst>
              <a:ext uri="{FF2B5EF4-FFF2-40B4-BE49-F238E27FC236}">
                <a16:creationId xmlns:a16="http://schemas.microsoft.com/office/drawing/2014/main" id="{CBFEE00D-4FAD-4F43-A79B-F310AA10ED91}"/>
              </a:ext>
            </a:extLst>
          </p:cNvPr>
          <p:cNvSpPr txBox="1"/>
          <p:nvPr/>
        </p:nvSpPr>
        <p:spPr>
          <a:xfrm>
            <a:off x="5911494" y="3683702"/>
            <a:ext cx="1358697" cy="307297"/>
          </a:xfrm>
          <a:prstGeom prst="rect">
            <a:avLst/>
          </a:prstGeom>
          <a:solidFill>
            <a:schemeClr val="bg1"/>
          </a:solidFill>
          <a:ln>
            <a:noFill/>
          </a:ln>
        </p:spPr>
        <p:txBody>
          <a:bodyPr wrap="square" lIns="0" tIns="0" rIns="0" bIns="0" rtlCol="0">
            <a:noAutofit/>
          </a:bodyPr>
          <a:lstStyle/>
          <a:p>
            <a:pPr rtl="0"/>
            <a:r>
              <a:rPr lang="ne-np" sz="900" dirty="0"/>
              <a:t>ग्याँस चुहावट (आउटफ्लो) भएको छ वा छैन</a:t>
            </a:r>
            <a:endParaRPr kumimoji="1" lang="en-US" altLang="ja-JP" sz="900" dirty="0"/>
          </a:p>
        </p:txBody>
      </p:sp>
      <p:sp>
        <p:nvSpPr>
          <p:cNvPr id="36" name="テキスト ボックス 35">
            <a:extLst>
              <a:ext uri="{FF2B5EF4-FFF2-40B4-BE49-F238E27FC236}">
                <a16:creationId xmlns:a16="http://schemas.microsoft.com/office/drawing/2014/main" id="{D8BFA0B9-CD63-482E-865F-9E1278999573}"/>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ne-np" sz="900" dirty="0"/>
              <a:t>आउटलेट बन्द गरेको स्थितिमा प्रयोग प्रेसर सेट गरी, साबुनपानीले निश्चय गरी ग्याँस चुहावट भएको छ वा छैन</a:t>
            </a:r>
            <a:endParaRPr kumimoji="1" lang="en-US" altLang="ja-JP" sz="900" dirty="0"/>
          </a:p>
        </p:txBody>
      </p:sp>
      <p:sp>
        <p:nvSpPr>
          <p:cNvPr id="37" name="テキスト ボックス 36">
            <a:extLst>
              <a:ext uri="{FF2B5EF4-FFF2-40B4-BE49-F238E27FC236}">
                <a16:creationId xmlns:a16="http://schemas.microsoft.com/office/drawing/2014/main" id="{81B13DA4-5578-4CB7-9F3B-A86CDEC400E3}"/>
              </a:ext>
            </a:extLst>
          </p:cNvPr>
          <p:cNvSpPr txBox="1"/>
          <p:nvPr/>
        </p:nvSpPr>
        <p:spPr>
          <a:xfrm>
            <a:off x="3850065" y="5600759"/>
            <a:ext cx="619996" cy="321850"/>
          </a:xfrm>
          <a:prstGeom prst="rect">
            <a:avLst/>
          </a:prstGeom>
          <a:solidFill>
            <a:schemeClr val="bg1"/>
          </a:solidFill>
          <a:ln>
            <a:noFill/>
          </a:ln>
        </p:spPr>
        <p:txBody>
          <a:bodyPr wrap="square" lIns="0" tIns="0" rIns="0" bIns="0" rtlCol="0">
            <a:noAutofit/>
          </a:bodyPr>
          <a:lstStyle/>
          <a:p>
            <a:pPr rtl="0"/>
            <a:r>
              <a:rPr lang="ne-np" sz="900"/>
              <a:t>प्रेसर घटेको निश्चय गर्ने</a:t>
            </a:r>
            <a:endParaRPr kumimoji="1" lang="en-US" altLang="ja-JP" sz="900" dirty="0"/>
          </a:p>
        </p:txBody>
      </p:sp>
      <p:sp>
        <p:nvSpPr>
          <p:cNvPr id="38" name="テキスト ボックス 37">
            <a:extLst>
              <a:ext uri="{FF2B5EF4-FFF2-40B4-BE49-F238E27FC236}">
                <a16:creationId xmlns:a16="http://schemas.microsoft.com/office/drawing/2014/main" id="{C5734ABC-ED43-4FE5-B5F1-E44C8E5363FA}"/>
              </a:ext>
            </a:extLst>
          </p:cNvPr>
          <p:cNvSpPr txBox="1"/>
          <p:nvPr/>
        </p:nvSpPr>
        <p:spPr>
          <a:xfrm>
            <a:off x="4566536" y="1746341"/>
            <a:ext cx="1302636" cy="328750"/>
          </a:xfrm>
          <a:prstGeom prst="rect">
            <a:avLst/>
          </a:prstGeom>
          <a:solidFill>
            <a:schemeClr val="bg1"/>
          </a:solidFill>
          <a:ln>
            <a:noFill/>
          </a:ln>
        </p:spPr>
        <p:txBody>
          <a:bodyPr wrap="square" lIns="0" tIns="0" rIns="0" bIns="0" rtlCol="0">
            <a:noAutofit/>
          </a:bodyPr>
          <a:lstStyle/>
          <a:p>
            <a:pPr rtl="0"/>
            <a:r>
              <a:rPr lang="ne-np" sz="900" dirty="0"/>
              <a:t>इनलेट जोइन्ट, आउटलेट जोइन्ट, प्रेसर गेज</a:t>
            </a:r>
            <a:endParaRPr kumimoji="1" lang="en-US" altLang="ja-JP" sz="900" dirty="0"/>
          </a:p>
        </p:txBody>
      </p:sp>
      <p:sp>
        <p:nvSpPr>
          <p:cNvPr id="39" name="テキスト ボックス 38">
            <a:extLst>
              <a:ext uri="{FF2B5EF4-FFF2-40B4-BE49-F238E27FC236}">
                <a16:creationId xmlns:a16="http://schemas.microsoft.com/office/drawing/2014/main" id="{795EFF2D-2715-4189-ABD9-5E4DD9514886}"/>
              </a:ext>
            </a:extLst>
          </p:cNvPr>
          <p:cNvSpPr txBox="1"/>
          <p:nvPr/>
        </p:nvSpPr>
        <p:spPr>
          <a:xfrm>
            <a:off x="4566536" y="2708662"/>
            <a:ext cx="1170926" cy="162651"/>
          </a:xfrm>
          <a:prstGeom prst="rect">
            <a:avLst/>
          </a:prstGeom>
          <a:solidFill>
            <a:schemeClr val="bg1"/>
          </a:solidFill>
          <a:ln>
            <a:noFill/>
          </a:ln>
        </p:spPr>
        <p:txBody>
          <a:bodyPr wrap="square" lIns="0" tIns="0" rIns="0" bIns="0" rtlCol="0">
            <a:noAutofit/>
          </a:bodyPr>
          <a:lstStyle/>
          <a:p>
            <a:pPr rtl="0"/>
            <a:r>
              <a:rPr lang="ne-np" sz="900" dirty="0"/>
              <a:t>सूचकको स्थान</a:t>
            </a:r>
            <a:endParaRPr kumimoji="1" lang="en-US" altLang="ja-JP" sz="900" dirty="0"/>
          </a:p>
        </p:txBody>
      </p:sp>
      <p:sp>
        <p:nvSpPr>
          <p:cNvPr id="40" name="テキスト ボックス 39">
            <a:extLst>
              <a:ext uri="{FF2B5EF4-FFF2-40B4-BE49-F238E27FC236}">
                <a16:creationId xmlns:a16="http://schemas.microsoft.com/office/drawing/2014/main" id="{66A16910-B74B-41A8-8E0B-84727D7D26EE}"/>
              </a:ext>
            </a:extLst>
          </p:cNvPr>
          <p:cNvSpPr txBox="1"/>
          <p:nvPr/>
        </p:nvSpPr>
        <p:spPr>
          <a:xfrm>
            <a:off x="4566536" y="5383877"/>
            <a:ext cx="2747986" cy="144000"/>
          </a:xfrm>
          <a:prstGeom prst="rect">
            <a:avLst/>
          </a:prstGeom>
          <a:solidFill>
            <a:schemeClr val="bg1"/>
          </a:solidFill>
          <a:ln>
            <a:noFill/>
          </a:ln>
        </p:spPr>
        <p:txBody>
          <a:bodyPr wrap="square" lIns="0" tIns="0" rIns="0" bIns="0" rtlCol="0">
            <a:noAutofit/>
          </a:bodyPr>
          <a:lstStyle/>
          <a:p>
            <a:pPr rtl="0"/>
            <a:r>
              <a:rPr lang="ne-np" sz="800" dirty="0"/>
              <a:t>सुरक्षा भल्भ डिस्चार्ज पोर्टबाट ग्याँस चुहावट भएको छ वा छैन</a:t>
            </a:r>
            <a:endParaRPr kumimoji="1" lang="en-US" altLang="ja-JP" sz="800" dirty="0"/>
          </a:p>
        </p:txBody>
      </p:sp>
      <p:sp>
        <p:nvSpPr>
          <p:cNvPr id="41" name="テキスト ボックス 40">
            <a:extLst>
              <a:ext uri="{FF2B5EF4-FFF2-40B4-BE49-F238E27FC236}">
                <a16:creationId xmlns:a16="http://schemas.microsoft.com/office/drawing/2014/main" id="{9481A9B3-A2A1-41DA-9E6E-0824236C0E63}"/>
              </a:ext>
            </a:extLst>
          </p:cNvPr>
          <p:cNvSpPr txBox="1"/>
          <p:nvPr/>
        </p:nvSpPr>
        <p:spPr>
          <a:xfrm>
            <a:off x="4566536" y="5583755"/>
            <a:ext cx="2747988" cy="323850"/>
          </a:xfrm>
          <a:prstGeom prst="rect">
            <a:avLst/>
          </a:prstGeom>
          <a:solidFill>
            <a:schemeClr val="bg1"/>
          </a:solidFill>
          <a:ln>
            <a:noFill/>
          </a:ln>
        </p:spPr>
        <p:txBody>
          <a:bodyPr wrap="square" lIns="0" tIns="0" rIns="0" bIns="0" rtlCol="0">
            <a:noAutofit/>
          </a:bodyPr>
          <a:lstStyle/>
          <a:p>
            <a:pPr rtl="0"/>
            <a:r>
              <a:rPr lang="ne-np" sz="900" dirty="0"/>
              <a:t>प्रयोग स्थितिमा ग्याँस बगाएको बेला हाइ प्रेसर गेज कम भएको छ वा छैन</a:t>
            </a:r>
            <a:endParaRPr kumimoji="1" lang="en-US" altLang="ja-JP" sz="900" dirty="0"/>
          </a:p>
        </p:txBody>
      </p:sp>
      <p:sp>
        <p:nvSpPr>
          <p:cNvPr id="42" name="テキスト ボックス 41">
            <a:extLst>
              <a:ext uri="{FF2B5EF4-FFF2-40B4-BE49-F238E27FC236}">
                <a16:creationId xmlns:a16="http://schemas.microsoft.com/office/drawing/2014/main" id="{A81D47C3-002D-4F5A-B154-70F6B3A39B11}"/>
              </a:ext>
            </a:extLst>
          </p:cNvPr>
          <p:cNvSpPr txBox="1"/>
          <p:nvPr/>
        </p:nvSpPr>
        <p:spPr>
          <a:xfrm>
            <a:off x="5908085" y="2521578"/>
            <a:ext cx="1390449" cy="115620"/>
          </a:xfrm>
          <a:prstGeom prst="rect">
            <a:avLst/>
          </a:prstGeom>
          <a:solidFill>
            <a:schemeClr val="bg1"/>
          </a:solidFill>
          <a:ln>
            <a:noFill/>
          </a:ln>
        </p:spPr>
        <p:txBody>
          <a:bodyPr wrap="square" lIns="0" tIns="0" rIns="0" bIns="0" rtlCol="0">
            <a:noAutofit/>
          </a:bodyPr>
          <a:lstStyle/>
          <a:p>
            <a:pPr rtl="0"/>
            <a:r>
              <a:rPr lang="ne-np" sz="700" dirty="0"/>
              <a:t>आकार परिवर्तन भएको छ वा छैन</a:t>
            </a:r>
            <a:endParaRPr kumimoji="1" lang="en-US" altLang="ja-JP" sz="700" dirty="0"/>
          </a:p>
        </p:txBody>
      </p:sp>
      <p:sp>
        <p:nvSpPr>
          <p:cNvPr id="43" name="テキスト ボックス 42">
            <a:extLst>
              <a:ext uri="{FF2B5EF4-FFF2-40B4-BE49-F238E27FC236}">
                <a16:creationId xmlns:a16="http://schemas.microsoft.com/office/drawing/2014/main" id="{9CE9524C-914D-49CE-90FD-BD03DD77FF27}"/>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ne-np" sz="700" dirty="0"/>
              <a:t>जिरो पोइन्टमा फर्किएको छ वा छैन</a:t>
            </a:r>
            <a:endParaRPr kumimoji="1" lang="en-US" altLang="ja-JP" sz="700" dirty="0"/>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ne-NP" sz="3200" dirty="0">
                <a:latin typeface="+mn-ea"/>
                <a:ea typeface="+mn-ea"/>
              </a:rPr>
              <a:t>चरण </a:t>
            </a:r>
            <a:r>
              <a:rPr lang="en-US" sz="3200" dirty="0">
                <a:latin typeface="+mn-ea"/>
                <a:ea typeface="+mn-ea"/>
              </a:rPr>
              <a:t>2</a:t>
            </a:r>
            <a:r>
              <a:rPr lang="ne-NP" sz="3200" dirty="0">
                <a:latin typeface="+mn-ea"/>
                <a:ea typeface="+mn-ea"/>
              </a:rPr>
              <a:t>.</a:t>
            </a:r>
            <a:r>
              <a:rPr lang="en-US" sz="3200" dirty="0">
                <a:latin typeface="+mn-ea"/>
                <a:ea typeface="+mn-ea"/>
              </a:rPr>
              <a:t> </a:t>
            </a:r>
            <a:r>
              <a:rPr lang="ne-np" sz="3200" dirty="0">
                <a:latin typeface="+mn-ea"/>
                <a:ea typeface="+mn-ea"/>
              </a:rPr>
              <a:t>ज्वलनशील ग्याँस र अक्सिजन (sanso) को आधारभूत ज्ञान</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अक्सिजन (sanso) को खतरा</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26142" y="6456715"/>
            <a:ext cx="3516079"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57/सहायक पाठ्यपुस्तक पृष्ठ 42 </a:t>
            </a: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800" dirty="0">
                <a:latin typeface="Meiryo UI" panose="020B0604030504040204" pitchFamily="50" charset="-128"/>
                <a:ea typeface="Meiryo UI" panose="020B0604030504040204" pitchFamily="50" charset="-128"/>
              </a:rPr>
              <a:t>　・उच्च एकाग्रता भएको अक्सिजन (sanso) अत्यन्तै खतरनाक हुनुका साथसाथै मानव शरीरलाई हानि पुर्‍याउने तत्त्व पनि हो।</a:t>
            </a:r>
            <a:endParaRPr lang="en-US" altLang="ja-JP" sz="18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800" dirty="0">
                <a:latin typeface="Meiryo UI" panose="020B0604030504040204" pitchFamily="50" charset="-128"/>
                <a:ea typeface="Meiryo UI" panose="020B0604030504040204" pitchFamily="50" charset="-128"/>
              </a:rPr>
              <a:t>　・एकाग्रता कम भयो भने मानव स्वास्थ्यमा गम्भीर खराब असर पर्छ।</a:t>
            </a:r>
            <a:endParaRPr lang="en-US" altLang="ja-JP" sz="18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800" dirty="0">
                <a:latin typeface="Meiryo UI" panose="020B0604030504040204" pitchFamily="50" charset="-128"/>
                <a:ea typeface="Meiryo UI" panose="020B0604030504040204" pitchFamily="50" charset="-128"/>
              </a:rPr>
              <a:t>　・हावामा जल्ने भन्दा पनि अक्सिजन (sanso) मा जलन तापमान बढी हुन्छ।</a:t>
            </a:r>
          </a:p>
        </p:txBody>
      </p:sp>
      <p:pic>
        <p:nvPicPr>
          <p:cNvPr id="2" name="図 1"/>
          <p:cNvPicPr>
            <a:picLocks noChangeAspect="1"/>
          </p:cNvPicPr>
          <p:nvPr/>
        </p:nvPicPr>
        <p:blipFill>
          <a:blip r:embed="rId3"/>
          <a:stretch>
            <a:fillRect/>
          </a:stretch>
        </p:blipFill>
        <p:spPr>
          <a:xfrm>
            <a:off x="628650" y="2431656"/>
            <a:ext cx="6044040" cy="169824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32</a:t>
            </a:fld>
            <a:endParaRPr kumimoji="1" lang="ja-JP" altLang="en-US"/>
          </a:p>
        </p:txBody>
      </p:sp>
      <p:sp>
        <p:nvSpPr>
          <p:cNvPr id="8" name="テキスト ボックス 7">
            <a:extLst>
              <a:ext uri="{FF2B5EF4-FFF2-40B4-BE49-F238E27FC236}">
                <a16:creationId xmlns:a16="http://schemas.microsoft.com/office/drawing/2014/main" id="{12B35A58-695A-463F-A881-2450FA33159D}"/>
              </a:ext>
            </a:extLst>
          </p:cNvPr>
          <p:cNvSpPr txBox="1"/>
          <p:nvPr/>
        </p:nvSpPr>
        <p:spPr>
          <a:xfrm>
            <a:off x="1054100" y="2462868"/>
            <a:ext cx="3438155" cy="250721"/>
          </a:xfrm>
          <a:prstGeom prst="rect">
            <a:avLst/>
          </a:prstGeom>
          <a:solidFill>
            <a:schemeClr val="bg1"/>
          </a:solidFill>
          <a:ln>
            <a:noFill/>
          </a:ln>
        </p:spPr>
        <p:txBody>
          <a:bodyPr wrap="square" lIns="0" tIns="0" rIns="0" bIns="0" rtlCol="0">
            <a:noAutofit/>
          </a:bodyPr>
          <a:lstStyle/>
          <a:p>
            <a:pPr algn="ctr" rtl="0"/>
            <a:r>
              <a:rPr lang="ne-np" sz="1600" dirty="0"/>
              <a:t>तालिका 2-1: तत्त्वहरूको जल्ने तापमान</a:t>
            </a:r>
            <a:endParaRPr kumimoji="1" lang="en-US" altLang="ja-JP" sz="1600" dirty="0"/>
          </a:p>
        </p:txBody>
      </p:sp>
      <p:sp>
        <p:nvSpPr>
          <p:cNvPr id="9" name="テキスト ボックス 8">
            <a:extLst>
              <a:ext uri="{FF2B5EF4-FFF2-40B4-BE49-F238E27FC236}">
                <a16:creationId xmlns:a16="http://schemas.microsoft.com/office/drawing/2014/main" id="{47373AEA-9A4B-437D-8A34-047BA9D5580C}"/>
              </a:ext>
            </a:extLst>
          </p:cNvPr>
          <p:cNvSpPr txBox="1"/>
          <p:nvPr/>
        </p:nvSpPr>
        <p:spPr>
          <a:xfrm>
            <a:off x="817474" y="3175460"/>
            <a:ext cx="851837" cy="251969"/>
          </a:xfrm>
          <a:prstGeom prst="rect">
            <a:avLst/>
          </a:prstGeom>
          <a:solidFill>
            <a:schemeClr val="bg1"/>
          </a:solidFill>
          <a:ln>
            <a:noFill/>
          </a:ln>
        </p:spPr>
        <p:txBody>
          <a:bodyPr wrap="square" lIns="0" tIns="0" rIns="0" bIns="0" rtlCol="0">
            <a:noAutofit/>
          </a:bodyPr>
          <a:lstStyle/>
          <a:p>
            <a:pPr algn="ctr" rtl="0"/>
            <a:r>
              <a:rPr lang="ne-np" sz="1600" dirty="0"/>
              <a:t>हावामा</a:t>
            </a:r>
            <a:endParaRPr kumimoji="1" lang="en-US" altLang="ja-JP" sz="1600" dirty="0"/>
          </a:p>
        </p:txBody>
      </p:sp>
      <p:sp>
        <p:nvSpPr>
          <p:cNvPr id="10" name="テキスト ボックス 9">
            <a:extLst>
              <a:ext uri="{FF2B5EF4-FFF2-40B4-BE49-F238E27FC236}">
                <a16:creationId xmlns:a16="http://schemas.microsoft.com/office/drawing/2014/main" id="{CE3CA668-F37E-4822-90EC-F62461D4C2C2}"/>
              </a:ext>
            </a:extLst>
          </p:cNvPr>
          <p:cNvSpPr txBox="1"/>
          <p:nvPr/>
        </p:nvSpPr>
        <p:spPr>
          <a:xfrm>
            <a:off x="790892" y="3494542"/>
            <a:ext cx="905000" cy="268270"/>
          </a:xfrm>
          <a:prstGeom prst="rect">
            <a:avLst/>
          </a:prstGeom>
          <a:solidFill>
            <a:schemeClr val="bg1"/>
          </a:solidFill>
          <a:ln>
            <a:noFill/>
          </a:ln>
        </p:spPr>
        <p:txBody>
          <a:bodyPr wrap="square" lIns="0" tIns="0" rIns="0" bIns="0" rtlCol="0">
            <a:noAutofit/>
          </a:bodyPr>
          <a:lstStyle/>
          <a:p>
            <a:pPr algn="ctr" rtl="0"/>
            <a:r>
              <a:rPr lang="ne-np" sz="1000" dirty="0"/>
              <a:t>अक्सिजन (sanso) मा</a:t>
            </a:r>
            <a:endParaRPr kumimoji="1" lang="en-US" altLang="ja-JP" sz="1000" dirty="0"/>
          </a:p>
        </p:txBody>
      </p:sp>
      <p:sp>
        <p:nvSpPr>
          <p:cNvPr id="11" name="テキスト ボックス 10">
            <a:extLst>
              <a:ext uri="{FF2B5EF4-FFF2-40B4-BE49-F238E27FC236}">
                <a16:creationId xmlns:a16="http://schemas.microsoft.com/office/drawing/2014/main" id="{4EA4A3C6-36F5-468E-AA5F-ADB2F4BF5256}"/>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ne-np" sz="1600"/>
              <a:t>पेट्रोल</a:t>
            </a:r>
            <a:endParaRPr kumimoji="1" lang="en-US" altLang="ja-JP" sz="1600" dirty="0"/>
          </a:p>
        </p:txBody>
      </p:sp>
      <p:sp>
        <p:nvSpPr>
          <p:cNvPr id="12" name="テキスト ボックス 11">
            <a:extLst>
              <a:ext uri="{FF2B5EF4-FFF2-40B4-BE49-F238E27FC236}">
                <a16:creationId xmlns:a16="http://schemas.microsoft.com/office/drawing/2014/main" id="{C92F3E0F-EB49-414C-8214-6C90F0B904C7}"/>
              </a:ext>
            </a:extLst>
          </p:cNvPr>
          <p:cNvSpPr txBox="1"/>
          <p:nvPr/>
        </p:nvSpPr>
        <p:spPr>
          <a:xfrm>
            <a:off x="2809875" y="2813001"/>
            <a:ext cx="766763" cy="259808"/>
          </a:xfrm>
          <a:prstGeom prst="rect">
            <a:avLst/>
          </a:prstGeom>
          <a:solidFill>
            <a:schemeClr val="bg1"/>
          </a:solidFill>
          <a:ln>
            <a:noFill/>
          </a:ln>
        </p:spPr>
        <p:txBody>
          <a:bodyPr wrap="square" lIns="0" tIns="0" rIns="0" bIns="0" rtlCol="0" anchor="ctr" anchorCtr="0">
            <a:noAutofit/>
          </a:bodyPr>
          <a:lstStyle/>
          <a:p>
            <a:pPr algn="ctr" rtl="0"/>
            <a:r>
              <a:rPr lang="ne-np" sz="1200" dirty="0"/>
              <a:t>मट्टीतेल</a:t>
            </a:r>
            <a:endParaRPr kumimoji="1" lang="en-US" altLang="ja-JP" sz="1200" dirty="0"/>
          </a:p>
        </p:txBody>
      </p:sp>
      <p:sp>
        <p:nvSpPr>
          <p:cNvPr id="13" name="テキスト ボックス 12">
            <a:extLst>
              <a:ext uri="{FF2B5EF4-FFF2-40B4-BE49-F238E27FC236}">
                <a16:creationId xmlns:a16="http://schemas.microsoft.com/office/drawing/2014/main" id="{1B588BAE-89CD-4857-9A9A-9CCB84BF7C48}"/>
              </a:ext>
            </a:extLst>
          </p:cNvPr>
          <p:cNvSpPr txBox="1"/>
          <p:nvPr/>
        </p:nvSpPr>
        <p:spPr>
          <a:xfrm>
            <a:off x="3733690" y="2809125"/>
            <a:ext cx="838309" cy="259808"/>
          </a:xfrm>
          <a:prstGeom prst="rect">
            <a:avLst/>
          </a:prstGeom>
          <a:solidFill>
            <a:schemeClr val="bg1"/>
          </a:solidFill>
          <a:ln>
            <a:noFill/>
          </a:ln>
        </p:spPr>
        <p:txBody>
          <a:bodyPr wrap="square" lIns="0" tIns="0" rIns="0" bIns="0" rtlCol="0" anchor="ctr" anchorCtr="0">
            <a:noAutofit/>
          </a:bodyPr>
          <a:lstStyle/>
          <a:p>
            <a:pPr algn="ctr" rtl="0"/>
            <a:r>
              <a:rPr lang="ne-np" sz="1400" dirty="0"/>
              <a:t>हेबी ओइल</a:t>
            </a:r>
            <a:endParaRPr kumimoji="1" lang="en-US" altLang="ja-JP" sz="1400" dirty="0"/>
          </a:p>
        </p:txBody>
      </p:sp>
      <p:sp>
        <p:nvSpPr>
          <p:cNvPr id="14" name="テキスト ボックス 13">
            <a:extLst>
              <a:ext uri="{FF2B5EF4-FFF2-40B4-BE49-F238E27FC236}">
                <a16:creationId xmlns:a16="http://schemas.microsoft.com/office/drawing/2014/main" id="{A872CCF9-A6E6-43B1-BD04-BAADE413FB80}"/>
              </a:ext>
            </a:extLst>
          </p:cNvPr>
          <p:cNvSpPr txBox="1"/>
          <p:nvPr/>
        </p:nvSpPr>
        <p:spPr>
          <a:xfrm>
            <a:off x="4729052" y="2809125"/>
            <a:ext cx="790686" cy="259808"/>
          </a:xfrm>
          <a:prstGeom prst="rect">
            <a:avLst/>
          </a:prstGeom>
          <a:solidFill>
            <a:schemeClr val="bg1"/>
          </a:solidFill>
          <a:ln>
            <a:noFill/>
          </a:ln>
        </p:spPr>
        <p:txBody>
          <a:bodyPr wrap="square" lIns="0" tIns="0" rIns="0" bIns="0" rtlCol="0" anchor="ctr" anchorCtr="0">
            <a:noAutofit/>
          </a:bodyPr>
          <a:lstStyle/>
          <a:p>
            <a:pPr algn="ctr" rtl="0"/>
            <a:r>
              <a:rPr lang="ne-np" sz="1200" dirty="0"/>
              <a:t>काठको धूलो</a:t>
            </a:r>
            <a:endParaRPr kumimoji="1" lang="en-US" altLang="ja-JP" sz="1200" dirty="0"/>
          </a:p>
        </p:txBody>
      </p:sp>
      <p:sp>
        <p:nvSpPr>
          <p:cNvPr id="15" name="テキスト ボックス 14">
            <a:extLst>
              <a:ext uri="{FF2B5EF4-FFF2-40B4-BE49-F238E27FC236}">
                <a16:creationId xmlns:a16="http://schemas.microsoft.com/office/drawing/2014/main" id="{2C608FC8-24BD-4C34-AD49-AEEC967B4DBE}"/>
              </a:ext>
            </a:extLst>
          </p:cNvPr>
          <p:cNvSpPr txBox="1"/>
          <p:nvPr/>
        </p:nvSpPr>
        <p:spPr>
          <a:xfrm>
            <a:off x="5676791" y="2809125"/>
            <a:ext cx="790686" cy="259808"/>
          </a:xfrm>
          <a:prstGeom prst="rect">
            <a:avLst/>
          </a:prstGeom>
          <a:solidFill>
            <a:schemeClr val="bg1"/>
          </a:solidFill>
          <a:ln>
            <a:noFill/>
          </a:ln>
        </p:spPr>
        <p:txBody>
          <a:bodyPr wrap="square" lIns="0" tIns="0" rIns="0" bIns="0" rtlCol="0" anchor="ctr" anchorCtr="0">
            <a:noAutofit/>
          </a:bodyPr>
          <a:lstStyle/>
          <a:p>
            <a:pPr algn="ctr" rtl="0"/>
            <a:r>
              <a:rPr lang="ne-np" sz="1600" dirty="0"/>
              <a:t>हाइड्रोजन</a:t>
            </a:r>
            <a:endParaRPr kumimoji="1" lang="en-US" altLang="ja-JP" sz="1600" dirty="0"/>
          </a:p>
        </p:txBody>
      </p:sp>
      <p:sp>
        <p:nvSpPr>
          <p:cNvPr id="16" name="テキスト ボックス 15">
            <a:extLst>
              <a:ext uri="{FF2B5EF4-FFF2-40B4-BE49-F238E27FC236}">
                <a16:creationId xmlns:a16="http://schemas.microsoft.com/office/drawing/2014/main" id="{0F2E9C8D-13DC-4CEE-B565-F122D668D485}"/>
              </a:ext>
            </a:extLst>
          </p:cNvPr>
          <p:cNvSpPr txBox="1"/>
          <p:nvPr/>
        </p:nvSpPr>
        <p:spPr>
          <a:xfrm>
            <a:off x="817474" y="3880238"/>
            <a:ext cx="5650003" cy="158362"/>
          </a:xfrm>
          <a:prstGeom prst="rect">
            <a:avLst/>
          </a:prstGeom>
          <a:solidFill>
            <a:schemeClr val="bg1"/>
          </a:solidFill>
          <a:ln>
            <a:noFill/>
          </a:ln>
        </p:spPr>
        <p:txBody>
          <a:bodyPr wrap="square" lIns="0" tIns="0" rIns="0" bIns="0" rtlCol="0" anchor="ctr" anchorCtr="0">
            <a:noAutofit/>
          </a:bodyPr>
          <a:lstStyle/>
          <a:p>
            <a:pPr algn="r" rtl="0"/>
            <a:r>
              <a:rPr lang="ne-np" sz="800" dirty="0"/>
              <a:t>स्रोत: कोगाकु </a:t>
            </a:r>
            <a:r>
              <a:rPr lang="ne-np" sz="800" b="0" i="0" dirty="0">
                <a:solidFill>
                  <a:srgbClr val="000000"/>
                </a:solidFill>
                <a:effectLst/>
                <a:latin typeface="Arial" panose="020B0604020202020204" pitchFamily="34" charset="0"/>
              </a:rPr>
              <a:t>अक्सिजन (sanso) को खतरा र विपद्/दुर्घटना रोकथामका उपायहरू" (औद्योगिक सुरक्षा अनुसन्धान संस्थान 1961 साल) </a:t>
            </a:r>
            <a:endParaRPr kumimoji="1" lang="en-US" altLang="ja-JP" sz="800" dirty="0"/>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ज्वलनशील ग्याँस (1) जलनका 3 तत्वहरू</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76538" y="6445765"/>
            <a:ext cx="339283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60/सहायक पाठ्यपुस्तक पृष्ठ 44 </a:t>
            </a: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800">
                <a:solidFill>
                  <a:prstClr val="black"/>
                </a:solidFill>
                <a:latin typeface="Meiryo UI" panose="020B0604030504040204" pitchFamily="50" charset="-128"/>
                <a:ea typeface="Meiryo UI" panose="020B0604030504040204" pitchFamily="50" charset="-128"/>
              </a:rPr>
              <a:t>【जलनका 3 तत्वहरू】</a:t>
            </a:r>
          </a:p>
          <a:p>
            <a:pPr marL="0" indent="180975" rtl="0">
              <a:lnSpc>
                <a:spcPct val="100000"/>
              </a:lnSpc>
              <a:spcBef>
                <a:spcPts val="0"/>
              </a:spcBef>
              <a:buNone/>
            </a:pPr>
            <a:r>
              <a:rPr lang="ne-np" sz="1800">
                <a:solidFill>
                  <a:prstClr val="black"/>
                </a:solidFill>
                <a:latin typeface="Meiryo UI" panose="020B0604030504040204" pitchFamily="50" charset="-128"/>
                <a:ea typeface="Meiryo UI" panose="020B0604030504040204" pitchFamily="50" charset="-128"/>
              </a:rPr>
              <a:t>・जल्ने वस्तु</a:t>
            </a:r>
            <a:endParaRPr lang="en-US" altLang="ja-JP" sz="1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800">
                <a:solidFill>
                  <a:prstClr val="black"/>
                </a:solidFill>
                <a:latin typeface="Meiryo UI" panose="020B0604030504040204" pitchFamily="50" charset="-128"/>
                <a:ea typeface="Meiryo UI" panose="020B0604030504040204" pitchFamily="50" charset="-128"/>
              </a:rPr>
              <a:t>・अक्सिजन (sanso) </a:t>
            </a:r>
            <a:endParaRPr lang="en-US" altLang="ja-JP" sz="1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800">
                <a:solidFill>
                  <a:prstClr val="black"/>
                </a:solidFill>
                <a:latin typeface="Meiryo UI" panose="020B0604030504040204" pitchFamily="50" charset="-128"/>
                <a:ea typeface="Meiryo UI" panose="020B0604030504040204" pitchFamily="50" charset="-128"/>
              </a:rPr>
              <a:t>・जलाउने स्रोत </a:t>
            </a:r>
            <a:endParaRPr lang="en-US" altLang="ja-JP" sz="1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800">
                <a:solidFill>
                  <a:prstClr val="black"/>
                </a:solidFill>
                <a:latin typeface="Meiryo UI" panose="020B0604030504040204" pitchFamily="50" charset="-128"/>
                <a:ea typeface="Meiryo UI" panose="020B0604030504040204" pitchFamily="50" charset="-128"/>
              </a:rPr>
              <a:t>जलनका 3 तत्वहरू मध्ये कुनै एक नभएमा, सिद्धान्तमा विस्फोट पनि हुँदैन।</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33</a:t>
            </a:fld>
            <a:endParaRPr kumimoji="1" lang="ja-JP" altLang="en-US"/>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ज्वलनशील ग्याँस (2) तल्लो ज्वलनशील सीमा (bakuhatu kagen kai) र माथिल्लो ज्वलनशील सीमा</a:t>
            </a:r>
          </a:p>
        </p:txBody>
      </p:sp>
      <p:sp>
        <p:nvSpPr>
          <p:cNvPr id="7" name="テキスト ボックス 6"/>
          <p:cNvSpPr txBox="1"/>
          <p:nvPr/>
        </p:nvSpPr>
        <p:spPr>
          <a:xfrm>
            <a:off x="4776538" y="6445765"/>
            <a:ext cx="3392832"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60/सहायक पाठ्यपुस्तक पृष्ठ 44 </a:t>
            </a: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【तल्लो ज्वलनशील सीमा (bakuhatu kagen kai) र माथिल्लो ज्वलनशील सीमा】</a:t>
            </a:r>
          </a:p>
          <a:p>
            <a:pPr marL="0" indent="180975"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हावामा ज्वलनशील ग्याँस चुहावट भएको खण्डमा, एक निश्चित एकाग्रताको दायरा भित्र नरहेमा, विस्फोट हुँदैन। यो दायरालाई जलन (विस्फोट) दायरा आदि भनिन्छ। विस्फोट तल्लो सीमाको सानो ग्याँस चुहिएको खण्डमा, थोरै परिमाणमा पनि विस्फोट दायरामा पुग्ने हुनाले, अझ खतरनाक हुन्छ भनेर भन्न सकिन्छ।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ज्वलनशील ग्याँसको रूपरेखा (3) जलन गति</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23068" y="6444477"/>
            <a:ext cx="3451778"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62/सहायक पाठ्यपुस्तक पृष्ठ 45 </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35</a:t>
            </a:fld>
            <a:endParaRPr kumimoji="1" lang="ja-JP" altLang="en-US"/>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正方形/長方形 5"/>
          <p:cNvSpPr/>
          <p:nvPr/>
        </p:nvSpPr>
        <p:spPr>
          <a:xfrm>
            <a:off x="2134597" y="6181396"/>
            <a:ext cx="2823154"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कोइके सान्सो कोग्यो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5653213-1908-4B35-8BC2-E59D4BD94B49}"/>
              </a:ext>
            </a:extLst>
          </p:cNvPr>
          <p:cNvSpPr txBox="1"/>
          <p:nvPr/>
        </p:nvSpPr>
        <p:spPr>
          <a:xfrm>
            <a:off x="845509" y="6075977"/>
            <a:ext cx="2146042" cy="101476"/>
          </a:xfrm>
          <a:prstGeom prst="rect">
            <a:avLst/>
          </a:prstGeom>
          <a:solidFill>
            <a:schemeClr val="bg1"/>
          </a:solidFill>
          <a:ln>
            <a:noFill/>
          </a:ln>
        </p:spPr>
        <p:txBody>
          <a:bodyPr wrap="square" lIns="0" tIns="0" rIns="0" bIns="0" rtlCol="0">
            <a:noAutofit/>
          </a:bodyPr>
          <a:lstStyle/>
          <a:p>
            <a:pPr algn="ctr" rtl="0"/>
            <a:r>
              <a:rPr lang="ne-np" sz="800" dirty="0"/>
              <a:t>चित्र 2-1: ज्वालाको सतह (फ्लेम कोर) को गठन</a:t>
            </a:r>
            <a:endParaRPr kumimoji="1" lang="en-US" altLang="ja-JP" sz="800" dirty="0"/>
          </a:p>
        </p:txBody>
      </p:sp>
      <p:sp>
        <p:nvSpPr>
          <p:cNvPr id="9" name="テキスト ボックス 8">
            <a:extLst>
              <a:ext uri="{FF2B5EF4-FFF2-40B4-BE49-F238E27FC236}">
                <a16:creationId xmlns:a16="http://schemas.microsoft.com/office/drawing/2014/main" id="{D695646D-B383-4078-A237-E42C45AD54BF}"/>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ne-np" sz="900"/>
              <a:t>ग्याँस </a:t>
            </a:r>
            <a:r>
              <a:rPr lang="ne-np" sz="900" b="0" i="0" u="none" strike="noStrike" cap="none">
                <a:solidFill>
                  <a:srgbClr val="000000"/>
                </a:solidFill>
                <a:latin typeface="Arial"/>
                <a:ea typeface="Arial"/>
                <a:cs typeface="Arial"/>
                <a:sym typeface="Arial"/>
              </a:rPr>
              <a:t>जलन गति</a:t>
            </a:r>
            <a:endParaRPr kumimoji="1" lang="en-US" altLang="ja-JP" sz="900" dirty="0"/>
          </a:p>
        </p:txBody>
      </p:sp>
      <p:sp>
        <p:nvSpPr>
          <p:cNvPr id="10" name="テキスト ボックス 9">
            <a:extLst>
              <a:ext uri="{FF2B5EF4-FFF2-40B4-BE49-F238E27FC236}">
                <a16:creationId xmlns:a16="http://schemas.microsoft.com/office/drawing/2014/main" id="{A202591D-0923-4F61-AD06-6AE5334576C3}"/>
              </a:ext>
            </a:extLst>
          </p:cNvPr>
          <p:cNvSpPr txBox="1"/>
          <p:nvPr/>
        </p:nvSpPr>
        <p:spPr>
          <a:xfrm>
            <a:off x="917561" y="3523280"/>
            <a:ext cx="1217035" cy="185075"/>
          </a:xfrm>
          <a:prstGeom prst="rect">
            <a:avLst/>
          </a:prstGeom>
          <a:solidFill>
            <a:schemeClr val="bg1"/>
          </a:solidFill>
          <a:ln>
            <a:noFill/>
          </a:ln>
        </p:spPr>
        <p:txBody>
          <a:bodyPr wrap="square" lIns="0" tIns="0" rIns="0" bIns="0" rtlCol="0">
            <a:noAutofit/>
          </a:bodyPr>
          <a:lstStyle/>
          <a:p>
            <a:pPr algn="ctr" rtl="0"/>
            <a:r>
              <a:rPr lang="ne-np" sz="800"/>
              <a:t>ग्याँस </a:t>
            </a:r>
            <a:r>
              <a:rPr lang="ne-np" sz="800" b="0" i="0" u="none" strike="noStrike" cap="none">
                <a:solidFill>
                  <a:srgbClr val="000000"/>
                </a:solidFill>
                <a:latin typeface="Arial"/>
                <a:ea typeface="Arial"/>
                <a:cs typeface="Arial"/>
                <a:sym typeface="Arial"/>
              </a:rPr>
              <a:t>जलन गति</a:t>
            </a:r>
            <a:endParaRPr kumimoji="1" lang="en-US" altLang="ja-JP" sz="800" dirty="0"/>
          </a:p>
        </p:txBody>
      </p:sp>
      <p:sp>
        <p:nvSpPr>
          <p:cNvPr id="11" name="テキスト ボックス 10">
            <a:extLst>
              <a:ext uri="{FF2B5EF4-FFF2-40B4-BE49-F238E27FC236}">
                <a16:creationId xmlns:a16="http://schemas.microsoft.com/office/drawing/2014/main" id="{1BB28FEB-DBA8-4A7E-A1D2-873CC7A2B65C}"/>
              </a:ext>
            </a:extLst>
          </p:cNvPr>
          <p:cNvSpPr txBox="1"/>
          <p:nvPr/>
        </p:nvSpPr>
        <p:spPr>
          <a:xfrm>
            <a:off x="2134596" y="3553333"/>
            <a:ext cx="1217035" cy="185075"/>
          </a:xfrm>
          <a:prstGeom prst="rect">
            <a:avLst/>
          </a:prstGeom>
          <a:solidFill>
            <a:schemeClr val="bg1"/>
          </a:solidFill>
          <a:ln>
            <a:noFill/>
          </a:ln>
        </p:spPr>
        <p:txBody>
          <a:bodyPr wrap="square" lIns="0" tIns="0" rIns="0" bIns="0" rtlCol="0">
            <a:noAutofit/>
          </a:bodyPr>
          <a:lstStyle/>
          <a:p>
            <a:pPr algn="ctr" rtl="0"/>
            <a:r>
              <a:rPr lang="ne-np" sz="800"/>
              <a:t>ग्याँस </a:t>
            </a:r>
            <a:r>
              <a:rPr lang="ne-np" sz="800" b="0" i="0" u="none" strike="noStrike" cap="none">
                <a:solidFill>
                  <a:srgbClr val="000000"/>
                </a:solidFill>
                <a:latin typeface="Arial"/>
                <a:ea typeface="Arial"/>
                <a:cs typeface="Arial"/>
                <a:sym typeface="Arial"/>
              </a:rPr>
              <a:t>जलन गति</a:t>
            </a:r>
            <a:endParaRPr kumimoji="1" lang="en-US" altLang="ja-JP" sz="800" dirty="0"/>
          </a:p>
        </p:txBody>
      </p:sp>
      <p:sp>
        <p:nvSpPr>
          <p:cNvPr id="12" name="テキスト ボックス 11">
            <a:extLst>
              <a:ext uri="{FF2B5EF4-FFF2-40B4-BE49-F238E27FC236}">
                <a16:creationId xmlns:a16="http://schemas.microsoft.com/office/drawing/2014/main" id="{389A2714-962A-4559-A277-ED2535360752}"/>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ne-np" sz="800"/>
              <a:t>ग्याँस </a:t>
            </a:r>
            <a:r>
              <a:rPr lang="ne-np" sz="800" b="0" i="0" u="none" strike="noStrike" cap="none">
                <a:solidFill>
                  <a:srgbClr val="000000"/>
                </a:solidFill>
                <a:latin typeface="Arial"/>
                <a:ea typeface="Arial"/>
                <a:cs typeface="Arial"/>
                <a:sym typeface="Arial"/>
              </a:rPr>
              <a:t>जलन गति</a:t>
            </a:r>
            <a:endParaRPr kumimoji="1" lang="en-US" altLang="ja-JP" sz="800" dirty="0"/>
          </a:p>
        </p:txBody>
      </p:sp>
      <p:sp>
        <p:nvSpPr>
          <p:cNvPr id="13" name="テキスト ボックス 12">
            <a:extLst>
              <a:ext uri="{FF2B5EF4-FFF2-40B4-BE49-F238E27FC236}">
                <a16:creationId xmlns:a16="http://schemas.microsoft.com/office/drawing/2014/main" id="{C0D2D623-704A-4160-99D5-57CFBAFD3287}"/>
              </a:ext>
            </a:extLst>
          </p:cNvPr>
          <p:cNvSpPr txBox="1"/>
          <p:nvPr/>
        </p:nvSpPr>
        <p:spPr>
          <a:xfrm>
            <a:off x="1623023" y="1754350"/>
            <a:ext cx="735302" cy="185075"/>
          </a:xfrm>
          <a:prstGeom prst="rect">
            <a:avLst/>
          </a:prstGeom>
          <a:solidFill>
            <a:schemeClr val="bg1"/>
          </a:solidFill>
          <a:ln>
            <a:noFill/>
          </a:ln>
        </p:spPr>
        <p:txBody>
          <a:bodyPr wrap="square" lIns="0" tIns="0" rIns="0" bIns="0" rtlCol="0">
            <a:noAutofit/>
          </a:bodyPr>
          <a:lstStyle/>
          <a:p>
            <a:pPr rtl="0"/>
            <a:r>
              <a:rPr lang="ne-np" sz="900" dirty="0"/>
              <a:t>फ्लेम कोर (वाइट स्पोट)</a:t>
            </a:r>
            <a:endParaRPr kumimoji="1" lang="en-US" altLang="ja-JP" sz="900" dirty="0"/>
          </a:p>
        </p:txBody>
      </p:sp>
      <p:sp>
        <p:nvSpPr>
          <p:cNvPr id="14" name="テキスト ボックス 13">
            <a:extLst>
              <a:ext uri="{FF2B5EF4-FFF2-40B4-BE49-F238E27FC236}">
                <a16:creationId xmlns:a16="http://schemas.microsoft.com/office/drawing/2014/main" id="{C61072F0-E242-440A-84B2-32709751843D}"/>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ne-np" sz="900"/>
              <a:t>ग्याँस </a:t>
            </a:r>
            <a:r>
              <a:rPr lang="ne-np" sz="900" b="0" i="0" u="none" strike="noStrike" cap="none">
                <a:solidFill>
                  <a:srgbClr val="000000"/>
                </a:solidFill>
                <a:latin typeface="Arial"/>
                <a:ea typeface="Arial"/>
                <a:cs typeface="Arial"/>
                <a:sym typeface="Arial"/>
              </a:rPr>
              <a:t>इजेक्शन गति</a:t>
            </a:r>
            <a:endParaRPr kumimoji="1" lang="en-US" altLang="ja-JP" sz="900" dirty="0"/>
          </a:p>
        </p:txBody>
      </p:sp>
      <p:sp>
        <p:nvSpPr>
          <p:cNvPr id="15" name="テキスト ボックス 14">
            <a:extLst>
              <a:ext uri="{FF2B5EF4-FFF2-40B4-BE49-F238E27FC236}">
                <a16:creationId xmlns:a16="http://schemas.microsoft.com/office/drawing/2014/main" id="{82C89C9F-5EAE-4783-AF17-F838D8C7DBED}"/>
              </a:ext>
            </a:extLst>
          </p:cNvPr>
          <p:cNvSpPr txBox="1"/>
          <p:nvPr/>
        </p:nvSpPr>
        <p:spPr>
          <a:xfrm>
            <a:off x="1542491" y="4069841"/>
            <a:ext cx="735302" cy="266803"/>
          </a:xfrm>
          <a:prstGeom prst="rect">
            <a:avLst/>
          </a:prstGeom>
          <a:solidFill>
            <a:schemeClr val="bg1"/>
          </a:solidFill>
          <a:ln>
            <a:noFill/>
          </a:ln>
        </p:spPr>
        <p:txBody>
          <a:bodyPr wrap="square" lIns="0" tIns="0" rIns="0" bIns="0" rtlCol="0">
            <a:noAutofit/>
          </a:bodyPr>
          <a:lstStyle/>
          <a:p>
            <a:pPr rtl="0"/>
            <a:r>
              <a:rPr lang="ne-np" sz="900" dirty="0"/>
              <a:t>फ्लेम कोर (वाइट स्पोट)</a:t>
            </a:r>
            <a:endParaRPr kumimoji="1" lang="en-US" altLang="ja-JP" sz="900" dirty="0"/>
          </a:p>
        </p:txBody>
      </p:sp>
      <p:sp>
        <p:nvSpPr>
          <p:cNvPr id="16" name="テキスト ボックス 15">
            <a:extLst>
              <a:ext uri="{FF2B5EF4-FFF2-40B4-BE49-F238E27FC236}">
                <a16:creationId xmlns:a16="http://schemas.microsoft.com/office/drawing/2014/main" id="{BB09DB31-736D-41A5-9199-FEC2E64AB79C}"/>
              </a:ext>
            </a:extLst>
          </p:cNvPr>
          <p:cNvSpPr txBox="1"/>
          <p:nvPr/>
        </p:nvSpPr>
        <p:spPr>
          <a:xfrm>
            <a:off x="1909677" y="4535729"/>
            <a:ext cx="735302" cy="95082"/>
          </a:xfrm>
          <a:prstGeom prst="rect">
            <a:avLst/>
          </a:prstGeom>
          <a:solidFill>
            <a:schemeClr val="bg1"/>
          </a:solidFill>
          <a:ln>
            <a:noFill/>
          </a:ln>
        </p:spPr>
        <p:txBody>
          <a:bodyPr wrap="square" lIns="0" tIns="0" rIns="0" bIns="0" rtlCol="0">
            <a:noAutofit/>
          </a:bodyPr>
          <a:lstStyle/>
          <a:p>
            <a:pPr rtl="0"/>
            <a:r>
              <a:rPr lang="ne-np" sz="700" dirty="0"/>
              <a:t>डेड ब्यान्ड</a:t>
            </a:r>
            <a:endParaRPr kumimoji="1" lang="en-US" altLang="ja-JP" sz="700" dirty="0"/>
          </a:p>
        </p:txBody>
      </p:sp>
      <p:sp>
        <p:nvSpPr>
          <p:cNvPr id="17" name="テキスト ボックス 16">
            <a:extLst>
              <a:ext uri="{FF2B5EF4-FFF2-40B4-BE49-F238E27FC236}">
                <a16:creationId xmlns:a16="http://schemas.microsoft.com/office/drawing/2014/main" id="{57C0D2A5-42A5-4711-A00C-7C130F59AD31}"/>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ne-np" sz="900"/>
              <a:t>ग्याँस </a:t>
            </a:r>
            <a:r>
              <a:rPr lang="ne-np" sz="900" b="0" i="0" u="none" strike="noStrike" cap="none">
                <a:solidFill>
                  <a:srgbClr val="000000"/>
                </a:solidFill>
                <a:latin typeface="Arial"/>
                <a:ea typeface="Arial"/>
                <a:cs typeface="Arial"/>
                <a:sym typeface="Arial"/>
              </a:rPr>
              <a:t>इजेक्शन गति</a:t>
            </a:r>
            <a:endParaRPr kumimoji="1" lang="en-US" altLang="ja-JP" sz="900" dirty="0"/>
          </a:p>
        </p:txBody>
      </p:sp>
      <p:sp>
        <p:nvSpPr>
          <p:cNvPr id="18" name="テキスト ボックス 17">
            <a:extLst>
              <a:ext uri="{FF2B5EF4-FFF2-40B4-BE49-F238E27FC236}">
                <a16:creationId xmlns:a16="http://schemas.microsoft.com/office/drawing/2014/main" id="{58CE25D6-FD63-48CF-B2A3-C14CCA7F9389}"/>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ne-np" sz="900" dirty="0"/>
              <a:t>ग्याँस </a:t>
            </a:r>
            <a:r>
              <a:rPr lang="ne-np" sz="900" b="0" i="0" u="none" strike="noStrike" cap="none" dirty="0">
                <a:solidFill>
                  <a:srgbClr val="000000"/>
                </a:solidFill>
                <a:latin typeface="Arial"/>
                <a:ea typeface="Arial"/>
                <a:cs typeface="Arial"/>
                <a:sym typeface="Arial"/>
              </a:rPr>
              <a:t>इजेक्शन गति</a:t>
            </a:r>
            <a:endParaRPr kumimoji="1" lang="en-US" altLang="ja-JP" sz="900" dirty="0"/>
          </a:p>
        </p:txBody>
      </p:sp>
      <p:sp>
        <p:nvSpPr>
          <p:cNvPr id="19" name="テキスト ボックス 18">
            <a:extLst>
              <a:ext uri="{FF2B5EF4-FFF2-40B4-BE49-F238E27FC236}">
                <a16:creationId xmlns:a16="http://schemas.microsoft.com/office/drawing/2014/main" id="{ECA67F0C-87CD-4D74-9438-A4A74D85996A}"/>
              </a:ext>
            </a:extLst>
          </p:cNvPr>
          <p:cNvSpPr txBox="1"/>
          <p:nvPr/>
        </p:nvSpPr>
        <p:spPr>
          <a:xfrm>
            <a:off x="3785579" y="5586691"/>
            <a:ext cx="937488" cy="185075"/>
          </a:xfrm>
          <a:prstGeom prst="rect">
            <a:avLst/>
          </a:prstGeom>
          <a:solidFill>
            <a:schemeClr val="bg1"/>
          </a:solidFill>
          <a:ln>
            <a:noFill/>
          </a:ln>
        </p:spPr>
        <p:txBody>
          <a:bodyPr wrap="square" lIns="0" tIns="0" rIns="0" bIns="0" rtlCol="0">
            <a:noAutofit/>
          </a:bodyPr>
          <a:lstStyle/>
          <a:p>
            <a:pPr algn="ctr" rtl="0"/>
            <a:r>
              <a:rPr lang="ne-np" sz="900" dirty="0"/>
              <a:t>ग्याँस </a:t>
            </a:r>
            <a:r>
              <a:rPr lang="ne-np" sz="900" b="0" i="0" u="none" strike="noStrike" cap="none" dirty="0">
                <a:solidFill>
                  <a:srgbClr val="000000"/>
                </a:solidFill>
                <a:latin typeface="Arial"/>
                <a:ea typeface="Arial"/>
                <a:cs typeface="Arial"/>
                <a:sym typeface="Arial"/>
              </a:rPr>
              <a:t>इजेक्शन गति</a:t>
            </a:r>
            <a:endParaRPr kumimoji="1" lang="en-US" altLang="ja-JP" sz="900" dirty="0"/>
          </a:p>
        </p:txBody>
      </p:sp>
      <p:sp>
        <p:nvSpPr>
          <p:cNvPr id="20" name="テキスト ボックス 19">
            <a:extLst>
              <a:ext uri="{FF2B5EF4-FFF2-40B4-BE49-F238E27FC236}">
                <a16:creationId xmlns:a16="http://schemas.microsoft.com/office/drawing/2014/main" id="{2B9CDECF-A552-4217-94A7-A69EDAA7E5C4}"/>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ne-np" sz="700"/>
              <a:t>【मानक】</a:t>
            </a:r>
          </a:p>
        </p:txBody>
      </p:sp>
      <p:sp>
        <p:nvSpPr>
          <p:cNvPr id="21" name="テキスト ボックス 20">
            <a:extLst>
              <a:ext uri="{FF2B5EF4-FFF2-40B4-BE49-F238E27FC236}">
                <a16:creationId xmlns:a16="http://schemas.microsoft.com/office/drawing/2014/main" id="{742A01AB-B335-4281-95EB-6CCD188FBC76}"/>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ne-np" sz="700" dirty="0"/>
              <a:t>फ्लो आउट</a:t>
            </a:r>
            <a:endParaRPr kumimoji="1" lang="en-US" altLang="ja-JP" sz="700" dirty="0"/>
          </a:p>
        </p:txBody>
      </p:sp>
      <p:sp>
        <p:nvSpPr>
          <p:cNvPr id="22" name="テキスト ボックス 21">
            <a:extLst>
              <a:ext uri="{FF2B5EF4-FFF2-40B4-BE49-F238E27FC236}">
                <a16:creationId xmlns:a16="http://schemas.microsoft.com/office/drawing/2014/main" id="{07B4A9F3-3FAA-49BC-8CB1-BDDF50544DAB}"/>
              </a:ext>
            </a:extLst>
          </p:cNvPr>
          <p:cNvSpPr txBox="1"/>
          <p:nvPr/>
        </p:nvSpPr>
        <p:spPr>
          <a:xfrm>
            <a:off x="3886672" y="5781713"/>
            <a:ext cx="735302" cy="101476"/>
          </a:xfrm>
          <a:prstGeom prst="rect">
            <a:avLst/>
          </a:prstGeom>
          <a:solidFill>
            <a:schemeClr val="bg1"/>
          </a:solidFill>
          <a:ln>
            <a:noFill/>
          </a:ln>
        </p:spPr>
        <p:txBody>
          <a:bodyPr wrap="square" lIns="0" tIns="0" rIns="0" bIns="0" rtlCol="0">
            <a:noAutofit/>
          </a:bodyPr>
          <a:lstStyle/>
          <a:p>
            <a:pPr algn="ctr" rtl="0"/>
            <a:r>
              <a:rPr lang="ne-np" sz="700" dirty="0"/>
              <a:t>फ्ल्यासब्याक</a:t>
            </a:r>
            <a:endParaRPr kumimoji="1" lang="en-US" altLang="ja-JP" sz="700" dirty="0"/>
          </a:p>
        </p:txBody>
      </p:sp>
      <p:sp>
        <p:nvSpPr>
          <p:cNvPr id="23" name="テキスト ボックス 22">
            <a:extLst>
              <a:ext uri="{FF2B5EF4-FFF2-40B4-BE49-F238E27FC236}">
                <a16:creationId xmlns:a16="http://schemas.microsoft.com/office/drawing/2014/main" id="{336C3B5A-1F9F-4342-9D2D-0F31DE2A87F5}"/>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ne-np" sz="500" dirty="0"/>
              <a:t>स्रोत: कोइके सान्सो कोग्यो कम्पनी लिमिटेड</a:t>
            </a:r>
            <a:endParaRPr kumimoji="1" lang="en-US" altLang="ja-JP" sz="500" dirty="0"/>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2000" dirty="0">
                <a:latin typeface="Meiryo UI" panose="020B0604030504040204" pitchFamily="50" charset="-128"/>
                <a:ea typeface="Meiryo UI" panose="020B0604030504040204" pitchFamily="50" charset="-128"/>
              </a:rPr>
              <a:t>ज्वलनशील ग्याँसको रूपरेखा (4) न्यूनतम सल्काउने उर्जा र जलाउने स्रोत </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56222" y="6444477"/>
            <a:ext cx="3471954"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63/सहायक पाठ्यपुस्तक पृष्ठ 46 </a:t>
            </a: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【न्यूनतम सल्काउने उर्जा】</a:t>
            </a: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ज्वलनशील ग्याँसको एकाग्रता विस्फोट सीमा मानसम्म पुग्यो भने, एक निश्चित उर्जा भएमा त्यो ग्याँस विस्फोट हुन्छ।</a:t>
            </a:r>
            <a:endParaRPr lang="en-US" altLang="ja-JP" sz="13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3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【जलाउने स्रोत】</a:t>
            </a: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ज्वलनशील ग्याँसको स्थिति अनुसार, मानव शरीरको विद्युत उर्जाले पनि ग्याँस विस्फोट हुन्छ।</a:t>
            </a: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यस बाहेक कार्यस्थल भित्र इलेक्ट्रिक मोटर, ग्याँस उपकरण पायलट आगो, उच्च तापमानको वस्तु, घर्षण ताप, ठक्कर झिल्का जस्ता जलाउने स्रोत बन्न सक्ने चीजहरू धेरै हुन्छ।</a:t>
            </a:r>
            <a:endParaRPr lang="en-US" altLang="ja-JP" sz="13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वेल्डिङ कार्यमा विस्फोट दुर्घटनालाई रोकथाम गर्नको लागि ज्वलनशील ग्याँसको चुहावटलाई रोकथाम गर्नु आवश्यक हुन्छ।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36</a:t>
            </a:fld>
            <a:endParaRPr kumimoji="1" lang="ja-JP" altLang="en-US"/>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ne-np" sz="2000" dirty="0">
                <a:latin typeface="Meiryo UI" panose="020B0604030504040204" pitchFamily="50" charset="-128"/>
                <a:ea typeface="Meiryo UI" panose="020B0604030504040204" pitchFamily="50" charset="-128"/>
              </a:rPr>
              <a:t>वेल्डिङ आदिमा प्रयोग गरिने ज्वलनशील ग्याँस (1) भौतिक प्रकृति आदि</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86301" y="6507343"/>
            <a:ext cx="3395462" cy="276999"/>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65/सहायक पाठ्यपुस्तक पृष्ठ 47 </a:t>
            </a: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37</a:t>
            </a:fld>
            <a:endParaRPr kumimoji="1" lang="ja-JP" altLang="en-US"/>
          </a:p>
        </p:txBody>
      </p:sp>
      <p:sp>
        <p:nvSpPr>
          <p:cNvPr id="6" name="テキスト ボックス 5">
            <a:extLst>
              <a:ext uri="{FF2B5EF4-FFF2-40B4-BE49-F238E27FC236}">
                <a16:creationId xmlns:a16="http://schemas.microsoft.com/office/drawing/2014/main" id="{834C721A-E5C9-4302-89C4-99F4E2B13E0C}"/>
              </a:ext>
            </a:extLst>
          </p:cNvPr>
          <p:cNvSpPr txBox="1"/>
          <p:nvPr/>
        </p:nvSpPr>
        <p:spPr>
          <a:xfrm>
            <a:off x="770629" y="949519"/>
            <a:ext cx="4616677" cy="144383"/>
          </a:xfrm>
          <a:prstGeom prst="rect">
            <a:avLst/>
          </a:prstGeom>
          <a:solidFill>
            <a:schemeClr val="bg1"/>
          </a:solidFill>
          <a:ln>
            <a:noFill/>
          </a:ln>
        </p:spPr>
        <p:txBody>
          <a:bodyPr wrap="square" lIns="0" tIns="0" rIns="0" bIns="0" rtlCol="0">
            <a:noAutofit/>
          </a:bodyPr>
          <a:lstStyle/>
          <a:p>
            <a:pPr algn="ctr" rtl="0"/>
            <a:r>
              <a:rPr lang="ne-np" sz="1050" dirty="0"/>
              <a:t>तालिका 2-6: वेल्डिङ प्रयोग गरिने ग्याँसको भौतिक प्रकृति आदि</a:t>
            </a:r>
            <a:endParaRPr kumimoji="1" lang="en-US" altLang="ja-JP" sz="1050" dirty="0"/>
          </a:p>
        </p:txBody>
      </p:sp>
      <p:sp>
        <p:nvSpPr>
          <p:cNvPr id="8" name="テキスト ボックス 7">
            <a:extLst>
              <a:ext uri="{FF2B5EF4-FFF2-40B4-BE49-F238E27FC236}">
                <a16:creationId xmlns:a16="http://schemas.microsoft.com/office/drawing/2014/main" id="{17B49C53-D407-405E-A954-6CD1DBE5544E}"/>
              </a:ext>
            </a:extLst>
          </p:cNvPr>
          <p:cNvSpPr txBox="1"/>
          <p:nvPr/>
        </p:nvSpPr>
        <p:spPr>
          <a:xfrm>
            <a:off x="770629" y="1411732"/>
            <a:ext cx="1070007" cy="170529"/>
          </a:xfrm>
          <a:prstGeom prst="rect">
            <a:avLst/>
          </a:prstGeom>
          <a:solidFill>
            <a:schemeClr val="bg1"/>
          </a:solidFill>
          <a:ln>
            <a:noFill/>
          </a:ln>
        </p:spPr>
        <p:txBody>
          <a:bodyPr wrap="square" lIns="0" tIns="0" rIns="0" bIns="0" rtlCol="0">
            <a:noAutofit/>
          </a:bodyPr>
          <a:lstStyle/>
          <a:p>
            <a:pPr rtl="0"/>
            <a:r>
              <a:rPr lang="ne-np" sz="1050" dirty="0"/>
              <a:t>रंग र गन्ध</a:t>
            </a:r>
            <a:endParaRPr kumimoji="1" lang="en-US" altLang="ja-JP" sz="1050" dirty="0"/>
          </a:p>
        </p:txBody>
      </p:sp>
      <p:sp>
        <p:nvSpPr>
          <p:cNvPr id="9" name="テキスト ボックス 8">
            <a:extLst>
              <a:ext uri="{FF2B5EF4-FFF2-40B4-BE49-F238E27FC236}">
                <a16:creationId xmlns:a16="http://schemas.microsoft.com/office/drawing/2014/main" id="{EEBC32D6-8121-4934-83EE-709A91782FFC}"/>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ne-np" sz="1050" dirty="0"/>
              <a:t>रासायनिक सूत्र</a:t>
            </a:r>
            <a:endParaRPr kumimoji="1" lang="en-US" altLang="ja-JP" sz="1050" dirty="0"/>
          </a:p>
        </p:txBody>
      </p:sp>
      <p:sp>
        <p:nvSpPr>
          <p:cNvPr id="10" name="テキスト ボックス 9">
            <a:extLst>
              <a:ext uri="{FF2B5EF4-FFF2-40B4-BE49-F238E27FC236}">
                <a16:creationId xmlns:a16="http://schemas.microsoft.com/office/drawing/2014/main" id="{B7CC92BD-FFE9-44A3-A99D-0248E78C9767}"/>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ne-np" sz="900" dirty="0"/>
              <a:t>न्यूनतम जल्ने तापमान</a:t>
            </a:r>
            <a:endParaRPr kumimoji="1" lang="en-US" altLang="ja-JP" sz="900" dirty="0"/>
          </a:p>
        </p:txBody>
      </p:sp>
      <p:sp>
        <p:nvSpPr>
          <p:cNvPr id="11" name="テキスト ボックス 10">
            <a:extLst>
              <a:ext uri="{FF2B5EF4-FFF2-40B4-BE49-F238E27FC236}">
                <a16:creationId xmlns:a16="http://schemas.microsoft.com/office/drawing/2014/main" id="{18CF4375-AF55-45DC-860F-1779783D89BB}"/>
              </a:ext>
            </a:extLst>
          </p:cNvPr>
          <p:cNvSpPr txBox="1"/>
          <p:nvPr/>
        </p:nvSpPr>
        <p:spPr>
          <a:xfrm>
            <a:off x="759997" y="4048829"/>
            <a:ext cx="1092238" cy="172468"/>
          </a:xfrm>
          <a:prstGeom prst="rect">
            <a:avLst/>
          </a:prstGeom>
          <a:solidFill>
            <a:schemeClr val="bg1"/>
          </a:solidFill>
          <a:ln>
            <a:noFill/>
          </a:ln>
        </p:spPr>
        <p:txBody>
          <a:bodyPr wrap="square" lIns="0" tIns="0" rIns="0" bIns="0" rtlCol="0">
            <a:noAutofit/>
          </a:bodyPr>
          <a:lstStyle/>
          <a:p>
            <a:pPr rtl="0"/>
            <a:r>
              <a:rPr lang="ne-np" sz="700" dirty="0"/>
              <a:t>ग्याँस विशिष्ट गुरुत्व (नोट 2)</a:t>
            </a:r>
            <a:endParaRPr kumimoji="1" lang="en-US" altLang="ja-JP" sz="700" dirty="0"/>
          </a:p>
        </p:txBody>
      </p:sp>
      <p:sp>
        <p:nvSpPr>
          <p:cNvPr id="12" name="テキスト ボックス 11">
            <a:extLst>
              <a:ext uri="{FF2B5EF4-FFF2-40B4-BE49-F238E27FC236}">
                <a16:creationId xmlns:a16="http://schemas.microsoft.com/office/drawing/2014/main" id="{0C51DCB5-C536-4D93-9428-D65605C7AB7A}"/>
              </a:ext>
            </a:extLst>
          </p:cNvPr>
          <p:cNvSpPr txBox="1"/>
          <p:nvPr/>
        </p:nvSpPr>
        <p:spPr>
          <a:xfrm>
            <a:off x="770629" y="4256977"/>
            <a:ext cx="1092238" cy="172468"/>
          </a:xfrm>
          <a:prstGeom prst="rect">
            <a:avLst/>
          </a:prstGeom>
          <a:solidFill>
            <a:schemeClr val="bg1"/>
          </a:solidFill>
          <a:ln>
            <a:noFill/>
          </a:ln>
        </p:spPr>
        <p:txBody>
          <a:bodyPr wrap="square" lIns="0" tIns="0" rIns="0" bIns="0" rtlCol="0">
            <a:noAutofit/>
          </a:bodyPr>
          <a:lstStyle/>
          <a:p>
            <a:pPr rtl="0"/>
            <a:r>
              <a:rPr lang="ne-np" sz="1050" dirty="0"/>
              <a:t>उम्लने बिन्दु</a:t>
            </a:r>
            <a:endParaRPr kumimoji="1" lang="en-US" altLang="ja-JP" sz="1050" dirty="0"/>
          </a:p>
        </p:txBody>
      </p:sp>
      <p:sp>
        <p:nvSpPr>
          <p:cNvPr id="13" name="テキスト ボックス 12">
            <a:extLst>
              <a:ext uri="{FF2B5EF4-FFF2-40B4-BE49-F238E27FC236}">
                <a16:creationId xmlns:a16="http://schemas.microsoft.com/office/drawing/2014/main" id="{93F8F138-AA64-4BFF-A07D-78D2103DE0C5}"/>
              </a:ext>
            </a:extLst>
          </p:cNvPr>
          <p:cNvSpPr txBox="1"/>
          <p:nvPr/>
        </p:nvSpPr>
        <p:spPr>
          <a:xfrm>
            <a:off x="759997" y="4709656"/>
            <a:ext cx="1092238" cy="172468"/>
          </a:xfrm>
          <a:prstGeom prst="rect">
            <a:avLst/>
          </a:prstGeom>
          <a:solidFill>
            <a:schemeClr val="bg1"/>
          </a:solidFill>
          <a:ln>
            <a:noFill/>
          </a:ln>
        </p:spPr>
        <p:txBody>
          <a:bodyPr wrap="square" lIns="0" tIns="0" rIns="0" bIns="0" rtlCol="0">
            <a:noAutofit/>
          </a:bodyPr>
          <a:lstStyle/>
          <a:p>
            <a:pPr rtl="0"/>
            <a:r>
              <a:rPr lang="ne-np" sz="1050"/>
              <a:t>अन्य</a:t>
            </a:r>
            <a:endParaRPr kumimoji="1" lang="en-US" altLang="ja-JP" sz="1050" dirty="0"/>
          </a:p>
        </p:txBody>
      </p:sp>
      <p:sp>
        <p:nvSpPr>
          <p:cNvPr id="14" name="テキスト ボックス 13">
            <a:extLst>
              <a:ext uri="{FF2B5EF4-FFF2-40B4-BE49-F238E27FC236}">
                <a16:creationId xmlns:a16="http://schemas.microsoft.com/office/drawing/2014/main" id="{7F5B438A-94F4-4530-91E4-F122982EDA85}"/>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ne-np" sz="900" dirty="0"/>
              <a:t>एसिटिलीन (asechiren)</a:t>
            </a:r>
            <a:endParaRPr kumimoji="1" lang="en-US" altLang="ja-JP" sz="900" dirty="0"/>
          </a:p>
        </p:txBody>
      </p:sp>
      <p:sp>
        <p:nvSpPr>
          <p:cNvPr id="15" name="テキスト ボックス 14">
            <a:extLst>
              <a:ext uri="{FF2B5EF4-FFF2-40B4-BE49-F238E27FC236}">
                <a16:creationId xmlns:a16="http://schemas.microsoft.com/office/drawing/2014/main" id="{BF8C099F-E9C6-460D-9271-98DA164F8CEE}"/>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ne-np" sz="1050" dirty="0"/>
              <a:t>रंगहीन, गन्धहीन ग्याँस हो। वेल्डिङमा प्रयोग गर्ने एसिटिलीन (asechiren) मा, कन्टेनरमा मोल्टन फिलिङको गर्ने द्रावक र अशुद्ध तत्त्वको विशेष गन्ध हुन्छ।</a:t>
            </a:r>
            <a:endParaRPr kumimoji="1" lang="en-US" altLang="ja-JP" sz="1050" dirty="0"/>
          </a:p>
          <a:p>
            <a:pPr rtl="0"/>
            <a:r>
              <a:rPr lang="ne-np" sz="1050" dirty="0"/>
              <a:t> (नोट 1)</a:t>
            </a:r>
            <a:endParaRPr kumimoji="1" lang="en-US" altLang="ja-JP" sz="1050" dirty="0"/>
          </a:p>
        </p:txBody>
      </p:sp>
      <p:sp>
        <p:nvSpPr>
          <p:cNvPr id="16" name="テキスト ボックス 15">
            <a:extLst>
              <a:ext uri="{FF2B5EF4-FFF2-40B4-BE49-F238E27FC236}">
                <a16:creationId xmlns:a16="http://schemas.microsoft.com/office/drawing/2014/main" id="{34EE6683-6427-476F-9416-ED38082996D8}"/>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ne-np" sz="1050" dirty="0"/>
              <a:t>रंगहीन, गन्धहीन ग्याँस हो। सामान्य घरमा प्रयोग गरिने प्रोपेन (puropan) मा गन्ध थप्नु पर्ने कुरा हाइ प्रेसर ग्याँस सुरक्षा ऐनद्वारा अनिवार्य गरिएको छ तर औेद्योगिक प्रयोजनको LPG मा त्यस्तो दायित्व छैन।</a:t>
            </a:r>
            <a:endParaRPr kumimoji="1" lang="en-US" altLang="ja-JP" sz="1050" dirty="0"/>
          </a:p>
        </p:txBody>
      </p:sp>
      <p:sp>
        <p:nvSpPr>
          <p:cNvPr id="17" name="テキスト ボックス 16">
            <a:extLst>
              <a:ext uri="{FF2B5EF4-FFF2-40B4-BE49-F238E27FC236}">
                <a16:creationId xmlns:a16="http://schemas.microsoft.com/office/drawing/2014/main" id="{F91E1569-F1CF-466F-B563-1D1D01706AB3}"/>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ne-np" sz="1050"/>
              <a:t>रंगहीन, गन्धहीन ग्याँस हो।</a:t>
            </a:r>
            <a:endParaRPr kumimoji="1" lang="en-US" altLang="ja-JP" sz="1050" dirty="0"/>
          </a:p>
        </p:txBody>
      </p:sp>
      <p:sp>
        <p:nvSpPr>
          <p:cNvPr id="18" name="テキスト ボックス 17">
            <a:extLst>
              <a:ext uri="{FF2B5EF4-FFF2-40B4-BE49-F238E27FC236}">
                <a16:creationId xmlns:a16="http://schemas.microsoft.com/office/drawing/2014/main" id="{D0F8A5E7-7B7D-4ACC-BAC2-06C9BAF65C19}"/>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ne-np" sz="1050" dirty="0"/>
              <a:t>प्रोपेन (puropan)</a:t>
            </a:r>
            <a:endParaRPr kumimoji="1" lang="en-US" altLang="ja-JP" sz="1050" dirty="0"/>
          </a:p>
        </p:txBody>
      </p:sp>
      <p:sp>
        <p:nvSpPr>
          <p:cNvPr id="19" name="テキスト ボックス 18">
            <a:extLst>
              <a:ext uri="{FF2B5EF4-FFF2-40B4-BE49-F238E27FC236}">
                <a16:creationId xmlns:a16="http://schemas.microsoft.com/office/drawing/2014/main" id="{B5C7BE35-A1CF-4DE9-A94B-5836DF946FE3}"/>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ne-np" sz="1050" dirty="0"/>
              <a:t>हाइड्रोजन</a:t>
            </a:r>
            <a:endParaRPr kumimoji="1" lang="en-US" altLang="ja-JP" sz="1050" dirty="0"/>
          </a:p>
        </p:txBody>
      </p:sp>
      <p:sp>
        <p:nvSpPr>
          <p:cNvPr id="20" name="テキスト ボックス 19">
            <a:extLst>
              <a:ext uri="{FF2B5EF4-FFF2-40B4-BE49-F238E27FC236}">
                <a16:creationId xmlns:a16="http://schemas.microsoft.com/office/drawing/2014/main" id="{DC88C50C-5481-408C-BB6C-A10E800B3E7A}"/>
              </a:ext>
            </a:extLst>
          </p:cNvPr>
          <p:cNvSpPr txBox="1"/>
          <p:nvPr/>
        </p:nvSpPr>
        <p:spPr>
          <a:xfrm>
            <a:off x="1955387" y="4700572"/>
            <a:ext cx="1092238" cy="1009896"/>
          </a:xfrm>
          <a:prstGeom prst="rect">
            <a:avLst/>
          </a:prstGeom>
          <a:solidFill>
            <a:schemeClr val="bg1"/>
          </a:solidFill>
          <a:ln>
            <a:noFill/>
          </a:ln>
        </p:spPr>
        <p:txBody>
          <a:bodyPr wrap="square" lIns="0" tIns="0" rIns="0" bIns="0" rtlCol="0">
            <a:noAutofit/>
          </a:bodyPr>
          <a:lstStyle/>
          <a:p>
            <a:pPr rtl="0"/>
            <a:r>
              <a:rPr lang="ne-np" sz="800" dirty="0"/>
              <a:t>अन्य वेल्डिङको ज्वलनशील ग्याँसको तुलनामा ज्वालाको तापमान उच्च हुने हुनाले ग्याँस वेल्डिङ (gasu
yousetu) को लागि उपयुक्त हुन्छ।</a:t>
            </a:r>
            <a:endParaRPr kumimoji="1" lang="en-US" altLang="ja-JP" sz="800" dirty="0"/>
          </a:p>
        </p:txBody>
      </p:sp>
      <p:sp>
        <p:nvSpPr>
          <p:cNvPr id="21" name="テキスト ボックス 20">
            <a:extLst>
              <a:ext uri="{FF2B5EF4-FFF2-40B4-BE49-F238E27FC236}">
                <a16:creationId xmlns:a16="http://schemas.microsoft.com/office/drawing/2014/main" id="{337AF105-4E92-4767-8CE1-CB095F59987E}"/>
              </a:ext>
            </a:extLst>
          </p:cNvPr>
          <p:cNvSpPr txBox="1"/>
          <p:nvPr/>
        </p:nvSpPr>
        <p:spPr>
          <a:xfrm>
            <a:off x="739286" y="5781637"/>
            <a:ext cx="4616678" cy="574714"/>
          </a:xfrm>
          <a:prstGeom prst="rect">
            <a:avLst/>
          </a:prstGeom>
          <a:solidFill>
            <a:schemeClr val="bg1"/>
          </a:solidFill>
          <a:ln>
            <a:noFill/>
          </a:ln>
        </p:spPr>
        <p:txBody>
          <a:bodyPr wrap="square" lIns="0" tIns="0" rIns="0" bIns="0" rtlCol="0">
            <a:noAutofit/>
          </a:bodyPr>
          <a:lstStyle/>
          <a:p>
            <a:pPr marL="357188" indent="-357188" rtl="0"/>
            <a:r>
              <a:rPr lang="ne-np" sz="1000" dirty="0"/>
              <a:t>नोट 1: यो गन्ध घरायसी प्रयोजनको प्रोपेन (puropan) ग्याँसको गन्ध भन्दा ज्यादै फरक हुन्छ।</a:t>
            </a:r>
            <a:endParaRPr kumimoji="1" lang="en-US" altLang="ja-JP" sz="1000" dirty="0"/>
          </a:p>
          <a:p>
            <a:pPr marL="357188" indent="-357188" rtl="0"/>
            <a:r>
              <a:rPr lang="ne-NP" sz="1000" dirty="0"/>
              <a:t>  </a:t>
            </a:r>
            <a:r>
              <a:rPr lang="en-US" sz="1000" dirty="0"/>
              <a:t>    </a:t>
            </a:r>
            <a:r>
              <a:rPr lang="ne-np" sz="1000" dirty="0"/>
              <a:t>2: हावासँगको तौलको तुलना यो 1 भन्दा सानो भयो भने सिलिङ नजिक जम्मा हुने सम्भावना हुन्छ र 1 भन्दा ठूलो भयो भने प्वाल आदिमा जम्मा हुन पनि सक्छ।</a:t>
            </a:r>
            <a:endParaRPr kumimoji="1" lang="en-US" altLang="ja-JP" sz="1000" dirty="0"/>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722395" y="6444477"/>
            <a:ext cx="3457925"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66/सहायक पाठ्यपुस्तक पृष्ठ 48 </a:t>
            </a: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【खतराहरू】</a:t>
            </a: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एसिटिलीन (asechiren) ग्याँस, प्रोपेन (puropan) ग्याँस र हाइड्रोजन भनेको ज्वलनशीलता र उच्च सल्कने क्षमता भएका ग्याँसहरू हुन् र ग्याँसको कन्टेनर तात्यो भने विस्फोट हुने खतरा हुन्छ। हाइड्रोजन सजिलै जल्छ र हतपत ज्वाला देखिँदैन।</a:t>
            </a:r>
            <a:endParaRPr lang="en-US" altLang="ja-JP" sz="13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endParaRPr lang="en-US" altLang="ja-JP" sz="13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【हानि】</a:t>
            </a: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एसिटिलीन (asechiren) ग्याँस, प्रोपेन (puropan) ग्याँस र हाइड्रोजन, यी मध्ये कुनै पनि उच्च एकाग्रतामा शरीर भित्र लियो भने, अक्सिजनको कमी (sanso ketubou) हुने खतरा हुनाले अत्यन्तै खतरा हुन्छ। साथै एसिटिलीन (asechiren) शरीर भित्र लिएमा पल्मोनरी एडेमा हुन सक्छ भनेर भनिन्छ। यस बाहेक, एसिटिलीन (asechiren) ग्याँस र प्रोपेन (puropan) ग्याँस शरीर भित्र लिएमा निन्द्रा अथवा रिँगटा लाग्ने, हाइपोस्थेसिया र टाउको दुख्ने खतरा हुन्छ।</a:t>
            </a:r>
            <a:endParaRPr lang="en-US" altLang="ja-JP" sz="13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3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【आगलागीको खण्डमा सावधानी अपनाउनुपर्ने कुराहरू】</a:t>
            </a:r>
          </a:p>
          <a:p>
            <a:pPr marL="0" indent="180975" rtl="0">
              <a:lnSpc>
                <a:spcPct val="100000"/>
              </a:lnSpc>
              <a:spcBef>
                <a:spcPts val="0"/>
              </a:spcBef>
              <a:buNone/>
            </a:pPr>
            <a:r>
              <a:rPr lang="ne-np" sz="1300" dirty="0">
                <a:solidFill>
                  <a:prstClr val="black"/>
                </a:solidFill>
                <a:latin typeface="Meiryo UI" panose="020B0604030504040204" pitchFamily="50" charset="-128"/>
                <a:ea typeface="Meiryo UI" panose="020B0604030504040204" pitchFamily="50" charset="-128"/>
              </a:rPr>
              <a:t>एसिटिलीन (asechiren) ग्याँस, प्रोपेन (puropan) ग्याँस र हाइड्रोजनको कारण भएको आगलागीको आगो निभाउन, आगो निभाउने पाउडर (hunmatu shouka zai) अथवा निष्क्रिय ग्याँस (N2, Ar, CO2 आदि) प्रयोग गर्नुपर्छ। ठूलो आगलागीको अवस्थामा पानी छर्केर र पानी स्प्रेको प्रयोग गर्नुपर्छ। रड आकारको पानी हाल्नु हुँदैन।</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ne-np" sz="2000" dirty="0">
                <a:latin typeface="Meiryo UI" panose="020B0604030504040204" pitchFamily="50" charset="-128"/>
                <a:ea typeface="Meiryo UI" panose="020B0604030504040204" pitchFamily="50" charset="-128"/>
              </a:rPr>
              <a:t>वेल्डिङ आदिमा प्रयोग गरिने ज्वलनशील ग्याँस (2) खतरा हानि</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38</a:t>
            </a:fld>
            <a:endParaRPr kumimoji="1" lang="ja-JP" altLang="en-US"/>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हाइ प्रेसर ग्याँस (1) हाइ प्रेसर ग्याँसका किसिमहरू</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92317" y="6444477"/>
            <a:ext cx="3488004"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67/सहायक पाठ्यपुस्तक पृष्ठ 49 </a:t>
            </a: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【हाइ प्रेसर ग्याँसका किसिमहरू】 (हाइ प्रेसर ग्याँस सुरक्षा ऐनबाट)</a:t>
            </a:r>
          </a:p>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① कम्प्रेस्ड ग्याँस</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सामान्य तापमानमा प्रेसर (गेज प्रेसर भनेर भनिन्छ। यसपछि पनि एकै।) 1MPa वा सोभन्दा बढी हुने कम्प्रेस्ड ग्याँस हो। वास्तवमा त्यो प्रेसर 1MPa वा सोभन्दा बढी भएको ग्याँस अथवा तापमान 35℃ मा प्रेसर 1MPa वा सोभन्दा बढी भएको ग्याँस हो (कम्प्रेस्ड एसिटिलीन ग्याँस बाहेक।)</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ne-np" sz="1400" dirty="0">
                <a:solidFill>
                  <a:prstClr val="black"/>
                </a:solidFill>
                <a:latin typeface="Meiryo UI" panose="020B0604030504040204" pitchFamily="50" charset="-128"/>
                <a:ea typeface="Meiryo UI" panose="020B0604030504040204" pitchFamily="50" charset="-128"/>
              </a:rPr>
              <a:t>② कम्प्रेस्ड एसिटिलीन ग्याँस</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सामान्य तापमानमा प्रेसर 0.2MPa वा सोभन्दा बढी हुने कम्प्रेस्ड एसिटिलीन (asechiren) ग्याँस हो। वास्तवमा त्यो प्रेसर 0.2MPa वा सोभन्दा बढी भएको ग्याँस अथवा तापमान 15℃ मा प्रेसर 0.2MPa वा सोभन्दा बढी भएको ग्याँस हो।</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ne-np" sz="1400" dirty="0">
                <a:solidFill>
                  <a:prstClr val="black"/>
                </a:solidFill>
                <a:latin typeface="Meiryo UI" panose="020B0604030504040204" pitchFamily="50" charset="-128"/>
                <a:ea typeface="Meiryo UI" panose="020B0604030504040204" pitchFamily="50" charset="-128"/>
              </a:rPr>
              <a:t>③ तरलीकृत ग्याँस (ekika gasu)</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सामान्य तापमानमा प्रेसर 0.2MPa वा सोभन्दा बढी हुने तरलीकृत ग्याँस (ekika gasu) हो। वास्तवमा त्यो प्रेसर 0.2MPa वा सोभन्दा बढी भएको ग्याँस अथवा प्रेसर 0.2MPa हुने अवस्थाको तापमान 35℃ वा सोभन्दा कम भएको ग्याँस 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39</a:t>
            </a:fld>
            <a:endParaRPr kumimoji="1" lang="ja-JP" altLang="en-US"/>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ne-np" sz="2400">
                <a:latin typeface="Meiryo UI" panose="020B0604030504040204" pitchFamily="50" charset="-128"/>
                <a:ea typeface="Meiryo UI" panose="020B0604030504040204" pitchFamily="50" charset="-128"/>
              </a:rPr>
              <a:t>ग्याँस वेल्डिङ र कटिङमा प्रयोग गरिने उपकरणहरू</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957699" y="6437234"/>
            <a:ext cx="3239048" cy="284242"/>
          </a:xfrm>
          <a:prstGeom prst="rect">
            <a:avLst/>
          </a:prstGeom>
          <a:noFill/>
          <a:ln>
            <a:solidFill>
              <a:schemeClr val="tx1"/>
            </a:solidFill>
          </a:ln>
        </p:spPr>
        <p:txBody>
          <a:bodyPr wrap="square" rtlCol="0">
            <a:spAutoFit/>
          </a:bodyPr>
          <a:lstStyle/>
          <a:p>
            <a:pPr algn="r" rtl="0"/>
            <a:r>
              <a:rPr lang="ne-np" sz="1200" dirty="0">
                <a:solidFill>
                  <a:prstClr val="black"/>
                </a:solidFill>
              </a:rPr>
              <a:t>पाठ्यपुस्तक पृष्ठ 6/सहायक पाठ्यपुस्तक पृष्ठ 9 </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a16="http://schemas.microsoft.com/office/drawing/2014/main" id="{EAA6D0ED-D1BE-4404-9EB5-7BD274DA2747}"/>
              </a:ext>
            </a:extLst>
          </p:cNvPr>
          <p:cNvSpPr txBox="1"/>
          <p:nvPr/>
        </p:nvSpPr>
        <p:spPr>
          <a:xfrm>
            <a:off x="3444009" y="3643943"/>
            <a:ext cx="927875" cy="416669"/>
          </a:xfrm>
          <a:prstGeom prst="rect">
            <a:avLst/>
          </a:prstGeom>
          <a:solidFill>
            <a:schemeClr val="bg1"/>
          </a:solidFill>
          <a:ln>
            <a:noFill/>
          </a:ln>
        </p:spPr>
        <p:txBody>
          <a:bodyPr wrap="square" lIns="0" tIns="0" rIns="0" bIns="0" rtlCol="0">
            <a:noAutofit/>
          </a:bodyPr>
          <a:lstStyle/>
          <a:p>
            <a:pPr algn="l" rtl="0"/>
            <a:r>
              <a:rPr lang="ne-np" sz="1400" dirty="0">
                <a:solidFill>
                  <a:srgbClr val="C00000"/>
                </a:solidFill>
              </a:rPr>
              <a:t>लड्नबाट रोक्ने चेन</a:t>
            </a:r>
            <a:endParaRPr kumimoji="1" lang="en-US" altLang="ja-JP" sz="1400" dirty="0">
              <a:solidFill>
                <a:srgbClr val="C00000"/>
              </a:solidFill>
            </a:endParaRPr>
          </a:p>
        </p:txBody>
      </p:sp>
      <p:sp>
        <p:nvSpPr>
          <p:cNvPr id="8" name="テキスト ボックス 7">
            <a:extLst>
              <a:ext uri="{FF2B5EF4-FFF2-40B4-BE49-F238E27FC236}">
                <a16:creationId xmlns:a16="http://schemas.microsoft.com/office/drawing/2014/main" id="{BAB7553B-47C3-4A0D-8CDE-29C02EB6020C}"/>
              </a:ext>
            </a:extLst>
          </p:cNvPr>
          <p:cNvSpPr txBox="1"/>
          <p:nvPr/>
        </p:nvSpPr>
        <p:spPr>
          <a:xfrm>
            <a:off x="2805960" y="2995079"/>
            <a:ext cx="379844" cy="416669"/>
          </a:xfrm>
          <a:prstGeom prst="rect">
            <a:avLst/>
          </a:prstGeom>
          <a:solidFill>
            <a:schemeClr val="bg1"/>
          </a:solidFill>
          <a:ln>
            <a:noFill/>
          </a:ln>
        </p:spPr>
        <p:txBody>
          <a:bodyPr wrap="square" lIns="0" tIns="0" rIns="0" bIns="0" rtlCol="0">
            <a:noAutofit/>
          </a:bodyPr>
          <a:lstStyle/>
          <a:p>
            <a:pPr algn="l" rtl="0"/>
            <a:r>
              <a:rPr lang="ne-np" sz="1200" dirty="0">
                <a:solidFill>
                  <a:srgbClr val="C00000"/>
                </a:solidFill>
              </a:rPr>
              <a:t>इन्धन ग्याँस</a:t>
            </a:r>
            <a:endParaRPr kumimoji="1" lang="en-US" altLang="ja-JP" sz="1200" dirty="0">
              <a:solidFill>
                <a:srgbClr val="C00000"/>
              </a:solidFill>
            </a:endParaRPr>
          </a:p>
        </p:txBody>
      </p:sp>
      <p:sp>
        <p:nvSpPr>
          <p:cNvPr id="9" name="テキスト ボックス 8">
            <a:extLst>
              <a:ext uri="{FF2B5EF4-FFF2-40B4-BE49-F238E27FC236}">
                <a16:creationId xmlns:a16="http://schemas.microsoft.com/office/drawing/2014/main" id="{FB937C0B-DDAE-4A5E-B10A-235DCB1BFD56}"/>
              </a:ext>
            </a:extLst>
          </p:cNvPr>
          <p:cNvSpPr txBox="1"/>
          <p:nvPr/>
        </p:nvSpPr>
        <p:spPr>
          <a:xfrm>
            <a:off x="3371789" y="1987400"/>
            <a:ext cx="635061" cy="416669"/>
          </a:xfrm>
          <a:prstGeom prst="rect">
            <a:avLst/>
          </a:prstGeom>
          <a:solidFill>
            <a:schemeClr val="bg1"/>
          </a:solidFill>
          <a:ln>
            <a:noFill/>
          </a:ln>
        </p:spPr>
        <p:txBody>
          <a:bodyPr wrap="square" lIns="0" tIns="0" rIns="0" bIns="0" rtlCol="0">
            <a:noAutofit/>
          </a:bodyPr>
          <a:lstStyle/>
          <a:p>
            <a:pPr algn="l" rtl="0"/>
            <a:r>
              <a:rPr lang="ne-np" sz="1200" dirty="0">
                <a:solidFill>
                  <a:srgbClr val="C00000"/>
                </a:solidFill>
              </a:rPr>
              <a:t>अक्सिजन (sanso)</a:t>
            </a:r>
            <a:endParaRPr kumimoji="1" lang="en-US" altLang="ja-JP" sz="1200" dirty="0">
              <a:solidFill>
                <a:srgbClr val="C00000"/>
              </a:solidFill>
            </a:endParaRPr>
          </a:p>
        </p:txBody>
      </p:sp>
      <p:sp>
        <p:nvSpPr>
          <p:cNvPr id="10" name="テキスト ボックス 9">
            <a:extLst>
              <a:ext uri="{FF2B5EF4-FFF2-40B4-BE49-F238E27FC236}">
                <a16:creationId xmlns:a16="http://schemas.microsoft.com/office/drawing/2014/main" id="{ABD3ECD4-24FA-4DB1-8853-E7595FBCB51B}"/>
              </a:ext>
            </a:extLst>
          </p:cNvPr>
          <p:cNvSpPr txBox="1"/>
          <p:nvPr/>
        </p:nvSpPr>
        <p:spPr>
          <a:xfrm>
            <a:off x="4371884" y="3942506"/>
            <a:ext cx="4030399" cy="320517"/>
          </a:xfrm>
          <a:prstGeom prst="rect">
            <a:avLst/>
          </a:prstGeom>
          <a:solidFill>
            <a:schemeClr val="bg1"/>
          </a:solidFill>
          <a:ln>
            <a:noFill/>
          </a:ln>
        </p:spPr>
        <p:txBody>
          <a:bodyPr wrap="square" lIns="0" tIns="0" rIns="0" bIns="0" rtlCol="0">
            <a:noAutofit/>
          </a:bodyPr>
          <a:lstStyle/>
          <a:p>
            <a:pPr algn="r" rtl="0"/>
            <a:r>
              <a:rPr lang="ne-np" sz="900" dirty="0"/>
              <a:t>स्रोत: राष्ट्रिय व्यावसायिक स्वास्थ्य तथा सुरक्षा संस्थान, प्राविधिक दिशानिर्देशनको चित्रको एक भाग संशोधन</a:t>
            </a:r>
            <a:endParaRPr kumimoji="1" lang="en-US" altLang="ja-JP" sz="900" dirty="0"/>
          </a:p>
        </p:txBody>
      </p:sp>
      <p:sp>
        <p:nvSpPr>
          <p:cNvPr id="11" name="テキスト ボックス 10">
            <a:extLst>
              <a:ext uri="{FF2B5EF4-FFF2-40B4-BE49-F238E27FC236}">
                <a16:creationId xmlns:a16="http://schemas.microsoft.com/office/drawing/2014/main" id="{0D834B88-0416-450E-843F-40F40905DB89}"/>
              </a:ext>
            </a:extLst>
          </p:cNvPr>
          <p:cNvSpPr txBox="1"/>
          <p:nvPr/>
        </p:nvSpPr>
        <p:spPr>
          <a:xfrm>
            <a:off x="957943" y="4263023"/>
            <a:ext cx="7418305" cy="306565"/>
          </a:xfrm>
          <a:prstGeom prst="rect">
            <a:avLst/>
          </a:prstGeom>
          <a:solidFill>
            <a:schemeClr val="bg1"/>
          </a:solidFill>
          <a:ln>
            <a:noFill/>
          </a:ln>
        </p:spPr>
        <p:txBody>
          <a:bodyPr wrap="square" lIns="0" tIns="0" rIns="0" bIns="0" rtlCol="0">
            <a:noAutofit/>
          </a:bodyPr>
          <a:lstStyle/>
          <a:p>
            <a:pPr algn="ctr" rtl="0"/>
            <a:r>
              <a:rPr lang="ne-np" sz="1600" dirty="0"/>
              <a:t>चित्र 1-1 ग्याँस कटिङ (gasu setudan) र ग्याँस वेल्डिङमा प्रयोग गरिने उपकरणहरू</a:t>
            </a:r>
            <a:endParaRPr kumimoji="1" lang="en-US" altLang="ja-JP" sz="1600" dirty="0"/>
          </a:p>
        </p:txBody>
      </p:sp>
      <p:sp>
        <p:nvSpPr>
          <p:cNvPr id="12" name="テキスト ボックス 11">
            <a:extLst>
              <a:ext uri="{FF2B5EF4-FFF2-40B4-BE49-F238E27FC236}">
                <a16:creationId xmlns:a16="http://schemas.microsoft.com/office/drawing/2014/main" id="{E583A3EE-F5A2-4D37-82CA-7546C18E29BB}"/>
              </a:ext>
            </a:extLst>
          </p:cNvPr>
          <p:cNvSpPr txBox="1"/>
          <p:nvPr/>
        </p:nvSpPr>
        <p:spPr>
          <a:xfrm>
            <a:off x="4345850" y="1253558"/>
            <a:ext cx="4030399" cy="2416336"/>
          </a:xfrm>
          <a:prstGeom prst="rect">
            <a:avLst/>
          </a:prstGeom>
          <a:solidFill>
            <a:schemeClr val="bg1"/>
          </a:solidFill>
          <a:ln>
            <a:noFill/>
          </a:ln>
        </p:spPr>
        <p:txBody>
          <a:bodyPr wrap="square" lIns="0" tIns="0" rIns="0" bIns="0" rtlCol="0">
            <a:noAutofit/>
          </a:bodyPr>
          <a:lstStyle/>
          <a:p>
            <a:pPr rtl="0"/>
            <a:r>
              <a:rPr lang="ne-np" sz="1300" dirty="0"/>
              <a:t>①अक्सिजन (sanso) को प्रेसर रेगुलेटर (aturyoku chousei ki)</a:t>
            </a:r>
            <a:endParaRPr kumimoji="1" lang="en-US" altLang="ja-JP" sz="1300" dirty="0"/>
          </a:p>
          <a:p>
            <a:pPr rtl="0"/>
            <a:r>
              <a:rPr lang="ne-np" sz="1300" dirty="0"/>
              <a:t>②इन्धन ग्याँसको प्रेसर रेगुलेटर (aturyoku chousei ki)</a:t>
            </a:r>
            <a:endParaRPr kumimoji="1" lang="en-US" altLang="ja-JP" sz="1300" dirty="0"/>
          </a:p>
          <a:p>
            <a:pPr rtl="0"/>
            <a:r>
              <a:rPr lang="ne-np" sz="1300" dirty="0"/>
              <a:t>③अक्सिजन होज (housu) (निलो)</a:t>
            </a:r>
            <a:endParaRPr kumimoji="1" lang="en-US" altLang="ja-JP" sz="1300" dirty="0"/>
          </a:p>
          <a:p>
            <a:pPr rtl="0"/>
            <a:r>
              <a:rPr lang="ne-np" sz="1300" dirty="0"/>
              <a:t>④इन्धन ग्याँस होज (housu) (रातो अथवा सुन्तला रंग) (red or orange)</a:t>
            </a:r>
            <a:endParaRPr kumimoji="1" lang="en-US" altLang="ja-JP" sz="1300" dirty="0"/>
          </a:p>
          <a:p>
            <a:pPr rtl="0"/>
            <a:r>
              <a:rPr lang="ne-np" sz="1300" dirty="0"/>
              <a:t>⑤वेल्डर र कटर (setudanki) (सक्सन पाइप र नोजल (higuchi))</a:t>
            </a:r>
            <a:endParaRPr kumimoji="1" lang="en-US" altLang="ja-JP" sz="1300" dirty="0"/>
          </a:p>
          <a:p>
            <a:pPr algn="r" rtl="0"/>
            <a:r>
              <a:rPr lang="ne-np" sz="1300" dirty="0"/>
              <a:t>(* चित्र कटर (setudanki) को उदाहरण)</a:t>
            </a:r>
            <a:endParaRPr kumimoji="1" lang="en-US" altLang="ja-JP" sz="1300" dirty="0"/>
          </a:p>
          <a:p>
            <a:pPr rtl="0"/>
            <a:r>
              <a:rPr lang="ne-np" sz="1300" dirty="0"/>
              <a:t>⑥अक्सिजन (sanso) को सुक्खा सुरक्षा उपकरण (kanshiki anzen ki) (फ्ल्यासब्याक प्रिभेन्टर)</a:t>
            </a:r>
            <a:endParaRPr kumimoji="1" lang="en-US" altLang="ja-JP" sz="1300" dirty="0"/>
          </a:p>
          <a:p>
            <a:pPr rtl="0"/>
            <a:r>
              <a:rPr lang="ne-np" sz="1300" dirty="0"/>
              <a:t>⑦इन्धन ग्याँसको सुक्खा सुरक्षा उपकरण (kanshiki anzen ki) (फ्ल्यासब्याक</a:t>
            </a:r>
            <a:r>
              <a:rPr lang="ne-NP" sz="1300" dirty="0"/>
              <a:t> </a:t>
            </a:r>
            <a:r>
              <a:rPr lang="ne-np" sz="1300" dirty="0"/>
              <a:t>प्रिभेन्टर)</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ne-np" sz="2400">
                <a:latin typeface="Meiryo UI" panose="020B0604030504040204" pitchFamily="50" charset="-128"/>
                <a:ea typeface="Meiryo UI" panose="020B0604030504040204" pitchFamily="50" charset="-128"/>
              </a:rPr>
              <a:t>हाइ प्रेसर (2) हाइ प्रेसरको खतरा</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67, 69/सहायक पाठ्यपुस्तक पृष्ठ 50 </a:t>
            </a: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ne-np" sz="1600" dirty="0">
                <a:solidFill>
                  <a:prstClr val="black"/>
                </a:solidFill>
                <a:latin typeface="Meiryo UI" panose="020B0604030504040204" pitchFamily="50" charset="-128"/>
                <a:ea typeface="Meiryo UI" panose="020B0604030504040204" pitchFamily="50" charset="-128"/>
              </a:rPr>
              <a:t>【</a:t>
            </a:r>
            <a:r>
              <a:rPr lang="ne-np" sz="1400" dirty="0">
                <a:solidFill>
                  <a:prstClr val="black"/>
                </a:solidFill>
                <a:latin typeface="Meiryo UI" panose="020B0604030504040204" pitchFamily="50" charset="-128"/>
                <a:ea typeface="Meiryo UI" panose="020B0604030504040204" pitchFamily="50" charset="-128"/>
              </a:rPr>
              <a:t>कम्प्रेसन भएको कारण हुने खतराहरू】</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　① पड्कने दुर्घटना घट्ने </a:t>
            </a:r>
          </a:p>
          <a:p>
            <a:pPr marL="0" indent="0"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　② सिलिन्डर (bonbe) उड्ने दुर्घटना</a:t>
            </a: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【हाइ प्रेसर ग्याँस ह्याण्डल गर्दा ध्यान दिनुपर्ने कुराहरू】</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हाइ प्रेसर ग्याँस सुरक्षा ऐन: हाइ प्रेसर ग्याँसलाई 40℃ वा सोभन्दा कमको ठाउँमा भण्डारण नगरीकन हुँदैन।</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40</a:t>
            </a:fld>
            <a:endParaRPr kumimoji="1" lang="ja-JP" altLang="en-US"/>
          </a:p>
        </p:txBody>
      </p:sp>
      <p:sp>
        <p:nvSpPr>
          <p:cNvPr id="8" name="テキスト ボックス 7">
            <a:extLst>
              <a:ext uri="{FF2B5EF4-FFF2-40B4-BE49-F238E27FC236}">
                <a16:creationId xmlns:a16="http://schemas.microsoft.com/office/drawing/2014/main" id="{A78CE8F1-0F66-48BE-B07F-E1D9E13952D5}"/>
              </a:ext>
            </a:extLst>
          </p:cNvPr>
          <p:cNvSpPr txBox="1"/>
          <p:nvPr/>
        </p:nvSpPr>
        <p:spPr>
          <a:xfrm>
            <a:off x="709808" y="2751412"/>
            <a:ext cx="4113471" cy="216066"/>
          </a:xfrm>
          <a:prstGeom prst="rect">
            <a:avLst/>
          </a:prstGeom>
          <a:solidFill>
            <a:schemeClr val="bg1"/>
          </a:solidFill>
          <a:ln>
            <a:noFill/>
          </a:ln>
        </p:spPr>
        <p:txBody>
          <a:bodyPr wrap="square" lIns="0" tIns="0" rIns="0" bIns="0" rtlCol="0">
            <a:noAutofit/>
          </a:bodyPr>
          <a:lstStyle/>
          <a:p>
            <a:pPr algn="ctr" rtl="0"/>
            <a:r>
              <a:rPr lang="ne-np" sz="1600" dirty="0"/>
              <a:t>तालिका 2-8: तापमान अनुसार प्रेसरको परिवर्तन</a:t>
            </a:r>
            <a:endParaRPr kumimoji="1" lang="en-US" altLang="ja-JP" sz="1600" dirty="0"/>
          </a:p>
        </p:txBody>
      </p:sp>
      <p:sp>
        <p:nvSpPr>
          <p:cNvPr id="9" name="テキスト ボックス 8">
            <a:extLst>
              <a:ext uri="{FF2B5EF4-FFF2-40B4-BE49-F238E27FC236}">
                <a16:creationId xmlns:a16="http://schemas.microsoft.com/office/drawing/2014/main" id="{968D00CE-E170-4E98-B679-85DE0D4025D0}"/>
              </a:ext>
            </a:extLst>
          </p:cNvPr>
          <p:cNvSpPr txBox="1"/>
          <p:nvPr/>
        </p:nvSpPr>
        <p:spPr>
          <a:xfrm>
            <a:off x="804404" y="3057848"/>
            <a:ext cx="599833" cy="216066"/>
          </a:xfrm>
          <a:prstGeom prst="rect">
            <a:avLst/>
          </a:prstGeom>
          <a:solidFill>
            <a:schemeClr val="bg1"/>
          </a:solidFill>
          <a:ln>
            <a:noFill/>
          </a:ln>
        </p:spPr>
        <p:txBody>
          <a:bodyPr wrap="square" lIns="0" tIns="0" rIns="0" bIns="0" rtlCol="0">
            <a:noAutofit/>
          </a:bodyPr>
          <a:lstStyle/>
          <a:p>
            <a:pPr algn="ctr" rtl="0"/>
            <a:r>
              <a:rPr lang="ne-np" sz="1400" dirty="0"/>
              <a:t>तापमान</a:t>
            </a:r>
            <a:endParaRPr kumimoji="1" lang="en-US" altLang="ja-JP" sz="1400" dirty="0"/>
          </a:p>
        </p:txBody>
      </p:sp>
      <p:sp>
        <p:nvSpPr>
          <p:cNvPr id="10" name="テキスト ボックス 9">
            <a:extLst>
              <a:ext uri="{FF2B5EF4-FFF2-40B4-BE49-F238E27FC236}">
                <a16:creationId xmlns:a16="http://schemas.microsoft.com/office/drawing/2014/main" id="{33398F2D-DB6D-48DB-BCAF-6B66A6BC071E}"/>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rtl="0"/>
            <a:r>
              <a:rPr lang="ne-np" sz="1200" dirty="0"/>
              <a:t>कन्टेनर भित्रको ग्याँसको प्रेसर (MPa)</a:t>
            </a:r>
            <a:endParaRPr kumimoji="1" lang="en-US" altLang="ja-JP" sz="1200" dirty="0"/>
          </a:p>
        </p:txBody>
      </p:sp>
      <p:sp>
        <p:nvSpPr>
          <p:cNvPr id="11" name="テキスト ボックス 10">
            <a:extLst>
              <a:ext uri="{FF2B5EF4-FFF2-40B4-BE49-F238E27FC236}">
                <a16:creationId xmlns:a16="http://schemas.microsoft.com/office/drawing/2014/main" id="{7773108B-CB74-4C60-91C1-F4D073C27F06}"/>
              </a:ext>
            </a:extLst>
          </p:cNvPr>
          <p:cNvSpPr txBox="1"/>
          <p:nvPr/>
        </p:nvSpPr>
        <p:spPr>
          <a:xfrm>
            <a:off x="3030215" y="3067578"/>
            <a:ext cx="1711906" cy="536857"/>
          </a:xfrm>
          <a:prstGeom prst="rect">
            <a:avLst/>
          </a:prstGeom>
          <a:solidFill>
            <a:schemeClr val="bg1"/>
          </a:solidFill>
          <a:ln>
            <a:noFill/>
          </a:ln>
        </p:spPr>
        <p:txBody>
          <a:bodyPr wrap="square" lIns="0" tIns="0" rIns="0" bIns="0" rtlCol="0">
            <a:noAutofit/>
          </a:bodyPr>
          <a:lstStyle/>
          <a:p>
            <a:pPr rtl="0"/>
            <a:r>
              <a:rPr lang="ne-np" sz="1400" dirty="0"/>
              <a:t>25℃ को बेलाको प्रेसर 1 मानेको बेलाको मान</a:t>
            </a:r>
            <a:endParaRPr kumimoji="1" lang="en-US" altLang="ja-JP" sz="1400" dirty="0"/>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ne-np" sz="2400" dirty="0">
                <a:latin typeface="Meiryo UI" panose="020B0604030504040204" pitchFamily="50" charset="-128"/>
                <a:ea typeface="Meiryo UI" panose="020B0604030504040204" pitchFamily="50" charset="-128"/>
              </a:rPr>
              <a:t>ग्याँस वेल्डिङको कारण हुने विपद्/दुर्घटनाको स्थिति </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44190" y="6445765"/>
            <a:ext cx="3483986"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74/सहायक पाठ्यपुस्तक पृष्ठ 51 </a:t>
            </a: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ne-np" sz="1400" dirty="0">
                <a:solidFill>
                  <a:prstClr val="black"/>
                </a:solidFill>
                <a:latin typeface="Meiryo UI" panose="020B0604030504040204" pitchFamily="50" charset="-128"/>
                <a:ea typeface="Meiryo UI" panose="020B0604030504040204" pitchFamily="50" charset="-128"/>
              </a:rPr>
              <a:t>【फ्यूम (hyumu) को कारण हुने स्वास्थ्य विकार】</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ग्याँस </a:t>
            </a:r>
            <a:r>
              <a:rPr lang="ne-NP" sz="1400" dirty="0" err="1">
                <a:solidFill>
                  <a:prstClr val="black"/>
                </a:solidFill>
                <a:latin typeface="Meiryo UI" panose="020B0604030504040204" pitchFamily="50" charset="-128"/>
                <a:ea typeface="Meiryo UI" panose="020B0604030504040204" pitchFamily="50" charset="-128"/>
              </a:rPr>
              <a:t>वेल्डिङको</a:t>
            </a:r>
            <a:r>
              <a:rPr lang="ne-np" sz="1400" dirty="0">
                <a:solidFill>
                  <a:prstClr val="black"/>
                </a:solidFill>
                <a:latin typeface="Meiryo UI" panose="020B0604030504040204" pitchFamily="50" charset="-128"/>
                <a:ea typeface="Meiryo UI" panose="020B0604030504040204" pitchFamily="50" charset="-128"/>
              </a:rPr>
              <a:t> कारण उत्पन्न हुने फ्यूम (hyumu) को परिमाण, आर्क वेल्डिङ जतिको हुँदैन तर जिन प्लेटिङको आधार सामग्रीको वेल्डिङ र कटिङको कारण पल्मोनरी एडेमा, स्टेनलेस स्टील कटिङको कारण फोक्सोको क्यान्सर वा दम हुन्छ भनेर आशंका गरिन्छ।</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साथै केही वर्ष यता म्याग्निज भएको तामाको सामग्रीको वेल्डिङ र कटिङको कारण केन्द्रीय स्नायु प्रणालीको स्वास्थ्य असर समस्या बन्दै आइरहेको 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41</a:t>
            </a:fld>
            <a:endParaRPr kumimoji="1" lang="ja-JP" altLang="en-US"/>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ne-np" sz="1800" dirty="0">
                <a:latin typeface="Meiryo UI" panose="020B0604030504040204" pitchFamily="50" charset="-128"/>
                <a:ea typeface="Meiryo UI" panose="020B0604030504040204" pitchFamily="50" charset="-128"/>
              </a:rPr>
              <a:t>ग्याँस </a:t>
            </a:r>
            <a:r>
              <a:rPr lang="ne-NP" sz="1800" dirty="0" err="1">
                <a:latin typeface="Meiryo UI" panose="020B0604030504040204" pitchFamily="50" charset="-128"/>
                <a:ea typeface="Meiryo UI" panose="020B0604030504040204" pitchFamily="50" charset="-128"/>
              </a:rPr>
              <a:t>वेल्डिङको</a:t>
            </a:r>
            <a:r>
              <a:rPr lang="ne-np" sz="1800" dirty="0">
                <a:latin typeface="Meiryo UI" panose="020B0604030504040204" pitchFamily="50" charset="-128"/>
                <a:ea typeface="Meiryo UI" panose="020B0604030504040204" pitchFamily="50" charset="-128"/>
              </a:rPr>
              <a:t> कारण हुने दुर्घटनाको रोकथाम (1) पोलेको घाउको रोकथाम</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04348" y="6444477"/>
            <a:ext cx="3458420"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75/सहायक पाठ्यपुस्तक पृष्ठ 52 </a:t>
            </a: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श्रम स्वास्थ्य तथा सुरक्षा नियममा, एसिटिलीन (asechiren) वेल्डिङ उपकरण तथा मेनफोल्डको प्रयोग गरी ग्याँस वेल्डिङ गर्ने उपकरण प्रयोग गर्ने वेल्डिङ कार्यहरू आदिमा कामदारलाई सुरक्षात्मक चश्मा तथा सुरक्षात्मक पन्जा लगाउन लगाउनुपर्ने कुरा अनिवार्य गरिएको छ।</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42</a:t>
            </a:fld>
            <a:endParaRPr kumimoji="1" lang="ja-JP" altLang="en-US"/>
          </a:p>
        </p:txBody>
      </p:sp>
      <p:pic>
        <p:nvPicPr>
          <p:cNvPr id="5" name="図 4"/>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9" name="正方形/長方形 8"/>
          <p:cNvSpPr/>
          <p:nvPr/>
        </p:nvSpPr>
        <p:spPr>
          <a:xfrm>
            <a:off x="5637052" y="5807689"/>
            <a:ext cx="3340451"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क्याटरपिलर अपरेटर ट्रेनिङ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9906298-8B58-45BF-9D88-C84058841E27}"/>
              </a:ext>
            </a:extLst>
          </p:cNvPr>
          <p:cNvSpPr txBox="1"/>
          <p:nvPr/>
        </p:nvSpPr>
        <p:spPr>
          <a:xfrm>
            <a:off x="5437699" y="5651299"/>
            <a:ext cx="2801426" cy="180000"/>
          </a:xfrm>
          <a:prstGeom prst="rect">
            <a:avLst/>
          </a:prstGeom>
          <a:solidFill>
            <a:schemeClr val="bg1"/>
          </a:solidFill>
          <a:ln>
            <a:noFill/>
          </a:ln>
        </p:spPr>
        <p:txBody>
          <a:bodyPr wrap="square" lIns="0" tIns="0" rIns="0" bIns="0" rtlCol="0">
            <a:noAutofit/>
          </a:bodyPr>
          <a:lstStyle/>
          <a:p>
            <a:pPr rtl="0"/>
            <a:r>
              <a:rPr lang="ne-np" sz="1200" dirty="0"/>
              <a:t>चित्र 2-10: वेल्डिङको सुरक्षात्मक उपकरण</a:t>
            </a:r>
            <a:endParaRPr kumimoji="1" lang="en-US" altLang="ja-JP" sz="1200" dirty="0"/>
          </a:p>
        </p:txBody>
      </p:sp>
      <p:sp>
        <p:nvSpPr>
          <p:cNvPr id="11" name="テキスト ボックス 10">
            <a:extLst>
              <a:ext uri="{FF2B5EF4-FFF2-40B4-BE49-F238E27FC236}">
                <a16:creationId xmlns:a16="http://schemas.microsoft.com/office/drawing/2014/main" id="{7406D0B6-ADA6-4DD7-8D2E-D3F01C9D481D}"/>
              </a:ext>
            </a:extLst>
          </p:cNvPr>
          <p:cNvSpPr txBox="1"/>
          <p:nvPr/>
        </p:nvSpPr>
        <p:spPr>
          <a:xfrm>
            <a:off x="6492541" y="5355784"/>
            <a:ext cx="2086165" cy="154280"/>
          </a:xfrm>
          <a:prstGeom prst="rect">
            <a:avLst/>
          </a:prstGeom>
          <a:solidFill>
            <a:schemeClr val="bg1"/>
          </a:solidFill>
          <a:ln>
            <a:noFill/>
          </a:ln>
        </p:spPr>
        <p:txBody>
          <a:bodyPr wrap="square" lIns="0" tIns="0" rIns="0" bIns="0" rtlCol="0">
            <a:noAutofit/>
          </a:bodyPr>
          <a:lstStyle/>
          <a:p>
            <a:pPr algn="r" rtl="0"/>
            <a:r>
              <a:rPr lang="ne-np" sz="900" dirty="0"/>
              <a:t>स्रोत: क्याटरपिलर अपरेटर ट्रेनिङ लिमिटेड</a:t>
            </a:r>
            <a:endParaRPr kumimoji="1" lang="en-US" altLang="ja-JP" sz="900" dirty="0"/>
          </a:p>
        </p:txBody>
      </p:sp>
      <p:sp>
        <p:nvSpPr>
          <p:cNvPr id="12" name="テキスト ボックス 11">
            <a:extLst>
              <a:ext uri="{FF2B5EF4-FFF2-40B4-BE49-F238E27FC236}">
                <a16:creationId xmlns:a16="http://schemas.microsoft.com/office/drawing/2014/main" id="{B6BED698-98A7-4299-A3A7-307FE7D84C2D}"/>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rtl="0"/>
            <a:r>
              <a:rPr lang="ne-np" sz="1100"/>
              <a:t>सुरक्षा जुत्ता</a:t>
            </a:r>
            <a:endParaRPr kumimoji="1" lang="en-US" altLang="ja-JP" sz="1100" dirty="0"/>
          </a:p>
        </p:txBody>
      </p:sp>
      <p:sp>
        <p:nvSpPr>
          <p:cNvPr id="13" name="テキスト ボックス 12">
            <a:extLst>
              <a:ext uri="{FF2B5EF4-FFF2-40B4-BE49-F238E27FC236}">
                <a16:creationId xmlns:a16="http://schemas.microsoft.com/office/drawing/2014/main" id="{F3677C78-077F-4C4D-9EB9-606F353DE9C8}"/>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rtl="0"/>
            <a:r>
              <a:rPr lang="ne-np" sz="1100"/>
              <a:t>फुट कभर</a:t>
            </a:r>
            <a:endParaRPr kumimoji="1" lang="en-US" altLang="ja-JP" sz="1100" dirty="0"/>
          </a:p>
        </p:txBody>
      </p:sp>
      <p:sp>
        <p:nvSpPr>
          <p:cNvPr id="14" name="テキスト ボックス 13">
            <a:extLst>
              <a:ext uri="{FF2B5EF4-FFF2-40B4-BE49-F238E27FC236}">
                <a16:creationId xmlns:a16="http://schemas.microsoft.com/office/drawing/2014/main" id="{914720C7-BC82-4EFB-9424-F7449471F0D0}"/>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rtl="0"/>
            <a:r>
              <a:rPr lang="ne-np" sz="1100"/>
              <a:t>एप्रोन</a:t>
            </a:r>
            <a:endParaRPr kumimoji="1" lang="en-US" altLang="ja-JP" sz="1100" dirty="0"/>
          </a:p>
        </p:txBody>
      </p:sp>
      <p:sp>
        <p:nvSpPr>
          <p:cNvPr id="15" name="テキスト ボックス 14">
            <a:extLst>
              <a:ext uri="{FF2B5EF4-FFF2-40B4-BE49-F238E27FC236}">
                <a16:creationId xmlns:a16="http://schemas.microsoft.com/office/drawing/2014/main" id="{C788ED41-922D-4224-94AD-7B1C70EFDEE7}"/>
              </a:ext>
            </a:extLst>
          </p:cNvPr>
          <p:cNvSpPr txBox="1"/>
          <p:nvPr/>
        </p:nvSpPr>
        <p:spPr>
          <a:xfrm>
            <a:off x="5044261" y="2765804"/>
            <a:ext cx="536175" cy="411840"/>
          </a:xfrm>
          <a:prstGeom prst="rect">
            <a:avLst/>
          </a:prstGeom>
          <a:solidFill>
            <a:schemeClr val="bg1"/>
          </a:solidFill>
          <a:ln>
            <a:noFill/>
          </a:ln>
        </p:spPr>
        <p:txBody>
          <a:bodyPr wrap="square" lIns="0" tIns="0" rIns="0" bIns="0" rtlCol="0">
            <a:noAutofit/>
          </a:bodyPr>
          <a:lstStyle/>
          <a:p>
            <a:pPr rtl="0"/>
            <a:r>
              <a:rPr lang="ne-np" sz="1100"/>
              <a:t>वेल्डिङको हेलमेट</a:t>
            </a:r>
            <a:endParaRPr kumimoji="1" lang="en-US" altLang="ja-JP" sz="1100" dirty="0"/>
          </a:p>
        </p:txBody>
      </p:sp>
      <p:sp>
        <p:nvSpPr>
          <p:cNvPr id="16" name="テキスト ボックス 15">
            <a:extLst>
              <a:ext uri="{FF2B5EF4-FFF2-40B4-BE49-F238E27FC236}">
                <a16:creationId xmlns:a16="http://schemas.microsoft.com/office/drawing/2014/main" id="{5052F35B-0B1E-4CFC-8457-A741D7701099}"/>
              </a:ext>
            </a:extLst>
          </p:cNvPr>
          <p:cNvSpPr txBox="1"/>
          <p:nvPr/>
        </p:nvSpPr>
        <p:spPr>
          <a:xfrm>
            <a:off x="7342793" y="2396486"/>
            <a:ext cx="649395" cy="208360"/>
          </a:xfrm>
          <a:prstGeom prst="rect">
            <a:avLst/>
          </a:prstGeom>
          <a:solidFill>
            <a:schemeClr val="bg1"/>
          </a:solidFill>
          <a:ln>
            <a:noFill/>
          </a:ln>
        </p:spPr>
        <p:txBody>
          <a:bodyPr wrap="square" lIns="0" tIns="0" rIns="0" bIns="0" rtlCol="0">
            <a:noAutofit/>
          </a:bodyPr>
          <a:lstStyle/>
          <a:p>
            <a:pPr rtl="0"/>
            <a:r>
              <a:rPr lang="ne-np" sz="1100" dirty="0"/>
              <a:t>आर्म कभर</a:t>
            </a:r>
            <a:endParaRPr kumimoji="1" lang="en-US" altLang="ja-JP" sz="1100" dirty="0"/>
          </a:p>
        </p:txBody>
      </p:sp>
      <p:sp>
        <p:nvSpPr>
          <p:cNvPr id="17" name="テキスト ボックス 16">
            <a:extLst>
              <a:ext uri="{FF2B5EF4-FFF2-40B4-BE49-F238E27FC236}">
                <a16:creationId xmlns:a16="http://schemas.microsoft.com/office/drawing/2014/main" id="{6838FE85-B2BD-4F42-9910-40AD17FA84A6}"/>
              </a:ext>
            </a:extLst>
          </p:cNvPr>
          <p:cNvSpPr txBox="1"/>
          <p:nvPr/>
        </p:nvSpPr>
        <p:spPr>
          <a:xfrm>
            <a:off x="5113975" y="1106318"/>
            <a:ext cx="989277" cy="208360"/>
          </a:xfrm>
          <a:prstGeom prst="rect">
            <a:avLst/>
          </a:prstGeom>
          <a:solidFill>
            <a:schemeClr val="bg1"/>
          </a:solidFill>
          <a:ln>
            <a:noFill/>
          </a:ln>
        </p:spPr>
        <p:txBody>
          <a:bodyPr wrap="square" lIns="0" tIns="0" rIns="0" bIns="0" rtlCol="0">
            <a:noAutofit/>
          </a:bodyPr>
          <a:lstStyle/>
          <a:p>
            <a:pPr rtl="0"/>
            <a:r>
              <a:rPr lang="ne-np" sz="1100" dirty="0"/>
              <a:t>सुरक्षात्मक टोपी</a:t>
            </a:r>
            <a:endParaRPr kumimoji="1" lang="en-US" altLang="ja-JP" sz="1100" dirty="0"/>
          </a:p>
        </p:txBody>
      </p:sp>
      <p:sp>
        <p:nvSpPr>
          <p:cNvPr id="18" name="テキスト ボックス 17">
            <a:extLst>
              <a:ext uri="{FF2B5EF4-FFF2-40B4-BE49-F238E27FC236}">
                <a16:creationId xmlns:a16="http://schemas.microsoft.com/office/drawing/2014/main" id="{17B6F9E5-9B7C-43BF-8FF3-1C26F7B1C07C}"/>
              </a:ext>
            </a:extLst>
          </p:cNvPr>
          <p:cNvSpPr txBox="1"/>
          <p:nvPr/>
        </p:nvSpPr>
        <p:spPr>
          <a:xfrm>
            <a:off x="7645387" y="1347936"/>
            <a:ext cx="869963" cy="286157"/>
          </a:xfrm>
          <a:prstGeom prst="rect">
            <a:avLst/>
          </a:prstGeom>
          <a:solidFill>
            <a:schemeClr val="bg1"/>
          </a:solidFill>
          <a:ln>
            <a:noFill/>
          </a:ln>
        </p:spPr>
        <p:txBody>
          <a:bodyPr wrap="square" lIns="0" tIns="0" rIns="0" bIns="0" rtlCol="0">
            <a:noAutofit/>
          </a:bodyPr>
          <a:lstStyle/>
          <a:p>
            <a:pPr rtl="0"/>
            <a:r>
              <a:rPr lang="ne-np" sz="1100" dirty="0"/>
              <a:t>सुरक्षात्मक चश्मा</a:t>
            </a:r>
            <a:endParaRPr kumimoji="1" lang="en-US" altLang="ja-JP" sz="1100" dirty="0"/>
          </a:p>
        </p:txBody>
      </p:sp>
      <p:sp>
        <p:nvSpPr>
          <p:cNvPr id="19" name="テキスト ボックス 18">
            <a:extLst>
              <a:ext uri="{FF2B5EF4-FFF2-40B4-BE49-F238E27FC236}">
                <a16:creationId xmlns:a16="http://schemas.microsoft.com/office/drawing/2014/main" id="{3E0AF5A6-21A8-4F17-8BB9-56D41937A94E}"/>
              </a:ext>
            </a:extLst>
          </p:cNvPr>
          <p:cNvSpPr txBox="1"/>
          <p:nvPr/>
        </p:nvSpPr>
        <p:spPr>
          <a:xfrm>
            <a:off x="7372340" y="1749103"/>
            <a:ext cx="1143010" cy="182616"/>
          </a:xfrm>
          <a:prstGeom prst="rect">
            <a:avLst/>
          </a:prstGeom>
          <a:solidFill>
            <a:schemeClr val="bg1"/>
          </a:solidFill>
          <a:ln>
            <a:noFill/>
          </a:ln>
        </p:spPr>
        <p:txBody>
          <a:bodyPr wrap="square" lIns="0" tIns="0" rIns="0" bIns="0" rtlCol="0">
            <a:noAutofit/>
          </a:bodyPr>
          <a:lstStyle/>
          <a:p>
            <a:pPr rtl="0"/>
            <a:r>
              <a:rPr lang="ne-np" sz="900" dirty="0"/>
              <a:t>धुलोको कणहरू रोक्ने मास्क</a:t>
            </a:r>
            <a:endParaRPr kumimoji="1" lang="en-US" altLang="ja-JP" sz="900" dirty="0"/>
          </a:p>
        </p:txBody>
      </p:sp>
      <p:sp>
        <p:nvSpPr>
          <p:cNvPr id="20" name="テキスト ボックス 19">
            <a:extLst>
              <a:ext uri="{FF2B5EF4-FFF2-40B4-BE49-F238E27FC236}">
                <a16:creationId xmlns:a16="http://schemas.microsoft.com/office/drawing/2014/main" id="{497498F3-606D-4CB0-9D6E-370CCD6A1F1D}"/>
              </a:ext>
            </a:extLst>
          </p:cNvPr>
          <p:cNvSpPr txBox="1"/>
          <p:nvPr/>
        </p:nvSpPr>
        <p:spPr>
          <a:xfrm>
            <a:off x="7645387" y="1996984"/>
            <a:ext cx="939983" cy="412053"/>
          </a:xfrm>
          <a:prstGeom prst="rect">
            <a:avLst/>
          </a:prstGeom>
          <a:solidFill>
            <a:schemeClr val="bg1"/>
          </a:solidFill>
          <a:ln>
            <a:noFill/>
          </a:ln>
        </p:spPr>
        <p:txBody>
          <a:bodyPr wrap="square" lIns="0" tIns="0" rIns="0" bIns="0" rtlCol="0">
            <a:noAutofit/>
          </a:bodyPr>
          <a:lstStyle/>
          <a:p>
            <a:pPr algn="ctr" rtl="0"/>
            <a:r>
              <a:rPr lang="ne-np" sz="900" dirty="0"/>
              <a:t>वेल्डिङको छालाले बनाइएको सुरक्षात्मक पन्जा</a:t>
            </a:r>
            <a:endParaRPr kumimoji="1" lang="en-US" altLang="ja-JP" sz="900" dirty="0"/>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99258"/>
            <a:ext cx="8022560" cy="548007"/>
          </a:xfrm>
          <a:ln>
            <a:solidFill>
              <a:schemeClr val="tx1"/>
            </a:solidFill>
          </a:ln>
        </p:spPr>
        <p:txBody>
          <a:bodyPr rtlCol="0">
            <a:noAutofit/>
          </a:bodyPr>
          <a:lstStyle/>
          <a:p>
            <a:pPr rtl="0"/>
            <a:r>
              <a:rPr lang="ne-np" sz="1600" dirty="0">
                <a:latin typeface="Meiryo UI" panose="020B0604030504040204" pitchFamily="50" charset="-128"/>
                <a:ea typeface="Meiryo UI" panose="020B0604030504040204" pitchFamily="50" charset="-128"/>
              </a:rPr>
              <a:t>ग्याँस </a:t>
            </a:r>
            <a:r>
              <a:rPr lang="ne-NP" sz="1600" dirty="0" err="1">
                <a:latin typeface="Meiryo UI" panose="020B0604030504040204" pitchFamily="50" charset="-128"/>
                <a:ea typeface="Meiryo UI" panose="020B0604030504040204" pitchFamily="50" charset="-128"/>
              </a:rPr>
              <a:t>वेल्डिङको</a:t>
            </a:r>
            <a:r>
              <a:rPr lang="ne-np" sz="1600" dirty="0">
                <a:latin typeface="Meiryo UI" panose="020B0604030504040204" pitchFamily="50" charset="-128"/>
                <a:ea typeface="Meiryo UI" panose="020B0604030504040204" pitchFamily="50" charset="-128"/>
              </a:rPr>
              <a:t> कारण हुने विपद्/दुर्घटनाको रोकथाम (2) विस्फोट र आगलागी विपद्/दुर्घटनाको स्थिति </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75, 77/सहायक पाठ्यपुस्तक पृष्ठ 53 </a:t>
            </a: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【विस्फोट र आगलागी दुर्घटनाको स्थिति र कारण】</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ग्याँस </a:t>
            </a:r>
            <a:r>
              <a:rPr lang="ne-NP" sz="1400" dirty="0" err="1">
                <a:solidFill>
                  <a:prstClr val="black"/>
                </a:solidFill>
                <a:latin typeface="Meiryo UI" panose="020B0604030504040204" pitchFamily="50" charset="-128"/>
                <a:ea typeface="Meiryo UI" panose="020B0604030504040204" pitchFamily="50" charset="-128"/>
              </a:rPr>
              <a:t>वेल्डिङको</a:t>
            </a:r>
            <a:r>
              <a:rPr lang="ne-np" sz="1400" dirty="0">
                <a:solidFill>
                  <a:prstClr val="black"/>
                </a:solidFill>
                <a:latin typeface="Meiryo UI" panose="020B0604030504040204" pitchFamily="50" charset="-128"/>
                <a:ea typeface="Meiryo UI" panose="020B0604030504040204" pitchFamily="50" charset="-128"/>
              </a:rPr>
              <a:t> काम गरिरहेको बेलामा भएका विस्फोट र आगलागी दुर्घटनाहरूमा, प्रायः जस्तो वेल्डिङको ज्वलनशील ग्याँस विस्फोट भएको र जलेको छ। त्यसको कारण, उपकरण र होज (housu) को जडानमा खराबी भई चुहावट, पुरानो भई कमजोर भएको सुविधाबाट हुने चुहावटका साथसाथै </a:t>
            </a:r>
            <a:r>
              <a:rPr lang="ne-NP" sz="1400" dirty="0" err="1">
                <a:solidFill>
                  <a:prstClr val="black"/>
                </a:solidFill>
                <a:latin typeface="Meiryo UI" panose="020B0604030504040204" pitchFamily="50" charset="-128"/>
                <a:ea typeface="Meiryo UI" panose="020B0604030504040204" pitchFamily="50" charset="-128"/>
              </a:rPr>
              <a:t>फ्ल्यासब्याकले</a:t>
            </a:r>
            <a:r>
              <a:rPr lang="ne-NP" sz="1400" dirty="0">
                <a:solidFill>
                  <a:prstClr val="black"/>
                </a:solidFill>
                <a:latin typeface="Meiryo UI" panose="020B0604030504040204" pitchFamily="50" charset="-128"/>
                <a:ea typeface="Meiryo UI" panose="020B0604030504040204" pitchFamily="50" charset="-128"/>
              </a:rPr>
              <a:t> </a:t>
            </a:r>
            <a:r>
              <a:rPr lang="ne-np" sz="1400" dirty="0">
                <a:solidFill>
                  <a:prstClr val="black"/>
                </a:solidFill>
                <a:latin typeface="Meiryo UI" panose="020B0604030504040204" pitchFamily="50" charset="-128"/>
                <a:ea typeface="Meiryo UI" panose="020B0604030504040204" pitchFamily="50" charset="-128"/>
              </a:rPr>
              <a:t>गर्दा हुने अन्य कारणहरू पनि छन्।</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【धुलो विस्फोट (hunjin bakuhatu) 】</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ज्वलनशील वस्तु (kanensei no mono) ससाना कण (धुलो) भई ठूलो परिमाणमा हावामा उडिरहेको ठाउँमा ग्याँस वेल्डिङ गर्‍यो भने, यो नै जलाउने स्रोत भएर उग्र रूपमा विस्फोट हुन पनि सक्छ।</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धुलो, जल्ने वस्तु भएमा, कोइला जस्ता वस्तुहरू मात्र नभईकन, मैदा, चिनी, प्लास्टिक लगायत डल्लो परेको स्थितिमा नजल्ने एल्युमिनियम र फलाम जस्तो धातुमा पनि हुन सक्ने हुनाले सावधानी अपनाउनु आवश्यक हुन्छ।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43</a:t>
            </a:fld>
            <a:endParaRPr kumimoji="1" lang="ja-JP" altLang="en-US"/>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ne-np" sz="1600" dirty="0">
                <a:latin typeface="Meiryo UI" panose="020B0604030504040204" pitchFamily="50" charset="-128"/>
                <a:ea typeface="Meiryo UI" panose="020B0604030504040204" pitchFamily="50" charset="-128"/>
              </a:rPr>
              <a:t>ग्याँस </a:t>
            </a:r>
            <a:r>
              <a:rPr lang="ne-NP" sz="1600" dirty="0" err="1">
                <a:latin typeface="Meiryo UI" panose="020B0604030504040204" pitchFamily="50" charset="-128"/>
                <a:ea typeface="Meiryo UI" panose="020B0604030504040204" pitchFamily="50" charset="-128"/>
              </a:rPr>
              <a:t>वेल्डिङको</a:t>
            </a:r>
            <a:r>
              <a:rPr lang="ne-np" sz="1600" dirty="0">
                <a:latin typeface="Meiryo UI" panose="020B0604030504040204" pitchFamily="50" charset="-128"/>
                <a:ea typeface="Meiryo UI" panose="020B0604030504040204" pitchFamily="50" charset="-128"/>
              </a:rPr>
              <a:t> कारण हुने दुर्घटनाको रोकथाम (3) विस्फोट र आगलागीको रोकथाम</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77, 79, 81/सहायक पाठ्यपुस्तक पृष्ठ 55, 56, 56 </a:t>
            </a: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【इन्धन ग्याँसको कारण हुने विस्फोट दुर्घटनाको रोकथाम】</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・विस्फोट दुर्घटना रोकथाम गर्नको लागि इन्धन ग्याँसको चुहावट रोक्नु महत्त्वपूर्ण हुन्छ।</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ne-np" sz="1400" dirty="0">
                <a:solidFill>
                  <a:prstClr val="black"/>
                </a:solidFill>
                <a:latin typeface="Meiryo UI" panose="020B0604030504040204" pitchFamily="50" charset="-128"/>
                <a:ea typeface="Meiryo UI" panose="020B0604030504040204" pitchFamily="50" charset="-128"/>
              </a:rPr>
              <a:t>・कार्यस्थलमा सधैँ पर्याप्त वायुसञ्चार</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a:t>
            </a:r>
            <a:r>
              <a:rPr lang="ne-NP" sz="1400" dirty="0" err="1">
                <a:solidFill>
                  <a:prstClr val="black"/>
                </a:solidFill>
                <a:latin typeface="Meiryo UI" panose="020B0604030504040204" pitchFamily="50" charset="-128"/>
                <a:ea typeface="Meiryo UI" panose="020B0604030504040204" pitchFamily="50" charset="-128"/>
              </a:rPr>
              <a:t>फ्ल्यासब्याकको</a:t>
            </a:r>
            <a:r>
              <a:rPr lang="ne-NP" sz="1400" dirty="0">
                <a:solidFill>
                  <a:prstClr val="black"/>
                </a:solidFill>
                <a:latin typeface="Meiryo UI" panose="020B0604030504040204" pitchFamily="50" charset="-128"/>
                <a:ea typeface="Meiryo UI" panose="020B0604030504040204" pitchFamily="50" charset="-128"/>
              </a:rPr>
              <a:t> </a:t>
            </a:r>
            <a:r>
              <a:rPr lang="ne-np" sz="1400" dirty="0">
                <a:solidFill>
                  <a:prstClr val="black"/>
                </a:solidFill>
                <a:latin typeface="Meiryo UI" panose="020B0604030504040204" pitchFamily="50" charset="-128"/>
                <a:ea typeface="Meiryo UI" panose="020B0604030504040204" pitchFamily="50" charset="-128"/>
              </a:rPr>
              <a:t>कारण हुने दुर्घटनाको रोकथाम】</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・निश्चित रूपमा काम सुरु गर्नु अगाडि ग्याँस पर्जिङ गर्नुपर्छ।</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・निश्चित रूपमा उपकरणहरूको जाँच र मेन्टिनेन्स</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・ज्वलनशील ग्याँस र अक्सिजन (sanso) को मापदण्ड अनुरूपको ह्याण्डलिङ</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・निश्चित रूपमा सुरक्षा उपकरण (anzen ki) जडान</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【इन्धन ग्याँस बाहेकको आगलागी दुर्घटनाको रोकथाम】</a:t>
            </a:r>
            <a:endParaRPr lang="ja-JP" altLang="en-US"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・ज्वलनशील वस्तु (kanensei no mono) हटाउने आदि</a:t>
            </a:r>
            <a:endParaRPr lang="en-US" altLang="ja-JP"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・मिश्रित कार्य अथवा निकट (यसमा तलमाथि पनि पर्दछ) कार्य आदिमा आपनाउनुपर्ने सावधानीहरू</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44</a:t>
            </a:fld>
            <a:endParaRPr kumimoji="1" lang="ja-JP" altLang="en-US" dirty="0"/>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ग्याँस </a:t>
            </a:r>
            <a:r>
              <a:rPr lang="ne-NP" sz="1400" dirty="0" err="1">
                <a:latin typeface="Meiryo UI" panose="020B0604030504040204" pitchFamily="50" charset="-128"/>
                <a:ea typeface="Meiryo UI" panose="020B0604030504040204" pitchFamily="50" charset="-128"/>
              </a:rPr>
              <a:t>वेल्डिङको</a:t>
            </a:r>
            <a:r>
              <a:rPr lang="ne-np" sz="1400" dirty="0">
                <a:latin typeface="Meiryo UI" panose="020B0604030504040204" pitchFamily="50" charset="-128"/>
                <a:ea typeface="Meiryo UI" panose="020B0604030504040204" pitchFamily="50" charset="-128"/>
              </a:rPr>
              <a:t> कारण हुने दुर्घटनाको रोकथाम (4) हानिकारक किरण (yuugai kousen) र अक्सिजनको कमी (sanso ketubou)</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40856" y="6456715"/>
            <a:ext cx="370661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82, 86/सहायक पाठ्यपुस्तक पृष्ठ 57 </a:t>
            </a: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【ग्याँस वेल्डिङ गर्दा उत्पन्न हुने हानिकारक किरणहरू】</a:t>
            </a:r>
          </a:p>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　ग्याँस </a:t>
            </a:r>
            <a:r>
              <a:rPr lang="ne-NP" sz="1200" dirty="0" err="1">
                <a:solidFill>
                  <a:prstClr val="black"/>
                </a:solidFill>
                <a:latin typeface="Meiryo UI" panose="020B0604030504040204" pitchFamily="50" charset="-128"/>
                <a:ea typeface="Meiryo UI" panose="020B0604030504040204" pitchFamily="50" charset="-128"/>
              </a:rPr>
              <a:t>वेल्डिङको</a:t>
            </a:r>
            <a:r>
              <a:rPr lang="ne-np" sz="1200" dirty="0">
                <a:solidFill>
                  <a:prstClr val="black"/>
                </a:solidFill>
                <a:latin typeface="Meiryo UI" panose="020B0604030504040204" pitchFamily="50" charset="-128"/>
                <a:ea typeface="Meiryo UI" panose="020B0604030504040204" pitchFamily="50" charset="-128"/>
              </a:rPr>
              <a:t> काम गरिरहेको बेला, आधार सामग्री वा ज्वाला जस्ता उच्च तापमान भागबाट शक्तिशाली विकिरण निस्किरहेको हुन्छ।</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　विकिरणको कारण हुने व्यावसायिक रोगहरू: रेटिना जलन, मोतियाबिन्दु जस्ता आँखाको रोग अथवा छालाको रोग</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【अक्सिजनको कमी (sanso ketubou) ले हुने रोग】</a:t>
            </a:r>
          </a:p>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　पर्याप्त वायुसञ्चार नहुने ठाउँमा ग्याँस वेल्डिङ र थर्मल कटिङ गर्ने खण्डमा, पोर्टेबल वायुसञ्चार उपकरण आदिले कृत्रिम वायुसञ्चार गर्नुका साथै स्थिति अनुसार उपयुक्त श्वास सुरक्षात्मक उपकरण (kokyuu you hogo gu) को प्रयोग गर्नुपर्छ।</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200" dirty="0">
                <a:solidFill>
                  <a:prstClr val="black"/>
                </a:solidFill>
                <a:latin typeface="Meiryo UI" panose="020B0604030504040204" pitchFamily="50" charset="-128"/>
                <a:ea typeface="Meiryo UI" panose="020B0604030504040204" pitchFamily="50" charset="-128"/>
              </a:rPr>
              <a:t>　अक्सिजनको कमी (sanso ketubou): हावामा अक्सिजन (sanso) को एकाग्रता 18% मुनि भएको स्थिति भनेर परिभाषित गरिएको 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45</a:t>
            </a:fld>
            <a:endParaRPr kumimoji="1" lang="ja-JP" altLang="en-US"/>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ग्याँस </a:t>
            </a:r>
            <a:r>
              <a:rPr lang="ne-NP" sz="1400" dirty="0" err="1">
                <a:latin typeface="Meiryo UI" panose="020B0604030504040204" pitchFamily="50" charset="-128"/>
                <a:ea typeface="Meiryo UI" panose="020B0604030504040204" pitchFamily="50" charset="-128"/>
              </a:rPr>
              <a:t>वेल्डिङको</a:t>
            </a:r>
            <a:r>
              <a:rPr lang="ne-np" sz="1400" dirty="0">
                <a:latin typeface="Meiryo UI" panose="020B0604030504040204" pitchFamily="50" charset="-128"/>
                <a:ea typeface="Meiryo UI" panose="020B0604030504040204" pitchFamily="50" charset="-128"/>
              </a:rPr>
              <a:t> कारण हुने दुर्घटनाको रोकथाम (5) धातु फ्यूम (hyumu) को कारण हुने दुर्घटना</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44477"/>
            <a:ext cx="4133964"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86, 88/सहायक पाठ्यपुस्तक पृष्ठ 58, 59 </a:t>
            </a: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ne-np" sz="1600" dirty="0">
                <a:solidFill>
                  <a:prstClr val="black"/>
                </a:solidFill>
                <a:latin typeface="Meiryo UI" panose="020B0604030504040204" pitchFamily="50" charset="-128"/>
                <a:ea typeface="Meiryo UI" panose="020B0604030504040204" pitchFamily="50" charset="-128"/>
              </a:rPr>
              <a:t>【</a:t>
            </a:r>
            <a:r>
              <a:rPr lang="ne-np" sz="1400" dirty="0">
                <a:solidFill>
                  <a:prstClr val="black"/>
                </a:solidFill>
                <a:latin typeface="Meiryo UI" panose="020B0604030504040204" pitchFamily="50" charset="-128"/>
                <a:ea typeface="Meiryo UI" panose="020B0604030504040204" pitchFamily="50" charset="-128"/>
              </a:rPr>
              <a:t>न्यूमोकोनिओसिस (jinpai) र जटिल रोग】</a:t>
            </a:r>
          </a:p>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　धातु फ्यूम (hyumu) को कारण हुने दीर्घ हानिको रूपमा, सबैभन्दा गम्भिर रोग न्यूमोकोनिओसिस (jinpai) र त्यसको जटिल रोग हो।</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　न्यूमोकोनिओसिस (jinpai) सँग विशेष गहिरो सम्बन्ध भएको जटिल रोग</a:t>
            </a:r>
            <a:endParaRPr lang="en-US" altLang="ja-JP" sz="14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ne-np" sz="1400" dirty="0">
                <a:solidFill>
                  <a:prstClr val="black"/>
                </a:solidFill>
                <a:latin typeface="Meiryo UI" panose="020B0604030504040204" pitchFamily="50" charset="-128"/>
                <a:ea typeface="Meiryo UI" panose="020B0604030504040204" pitchFamily="50" charset="-128"/>
              </a:rPr>
              <a:t>● फोक्सोको क्षयरोग	● प्लूरसी क्षयरोग	● सेकेन्डरी ब्रोन्काइटिस</a:t>
            </a:r>
            <a:endParaRPr lang="en-US" altLang="ja-JP" sz="14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ne-np" sz="1400" dirty="0">
                <a:solidFill>
                  <a:prstClr val="black"/>
                </a:solidFill>
                <a:latin typeface="Meiryo UI" panose="020B0604030504040204" pitchFamily="50" charset="-128"/>
                <a:ea typeface="Meiryo UI" panose="020B0604030504040204" pitchFamily="50" charset="-128"/>
              </a:rPr>
              <a:t>● सेकेन्डरी ब्रोन्काइकोटासिस	● सेकेन्डरी न्यूमोथोर्‍याक्स	● प्राथमिक फोक्सोको क्यान्सर</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ne-np" sz="1600" dirty="0">
                <a:solidFill>
                  <a:prstClr val="black"/>
                </a:solidFill>
                <a:latin typeface="Meiryo UI" panose="020B0604030504040204" pitchFamily="50" charset="-128"/>
                <a:ea typeface="Meiryo UI" panose="020B0604030504040204" pitchFamily="50" charset="-128"/>
              </a:rPr>
              <a:t>【</a:t>
            </a:r>
            <a:r>
              <a:rPr lang="ne-np" sz="1400" dirty="0">
                <a:solidFill>
                  <a:prstClr val="black"/>
                </a:solidFill>
                <a:latin typeface="Meiryo UI" panose="020B0604030504040204" pitchFamily="50" charset="-128"/>
                <a:ea typeface="Meiryo UI" panose="020B0604030504040204" pitchFamily="50" charset="-128"/>
              </a:rPr>
              <a:t>धातु फ्यूम (hyumu) को उत्पन्न】</a:t>
            </a:r>
          </a:p>
          <a:p>
            <a:pPr marL="0" indent="0"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　फ्यूम (hyumu) भनेको उच्च तापमानको धातु बाफ बनेर कार्य वातावरणमा रिलिज भई, हावामा चिसिएर जमेको चीज हो। ग्याँस वेल्डिङ वा ग्याँस कटिङ (gasu setudan) मा आधार सामग्री मात्र नभईकन, सतहको प्लेटिङमा हुने धातु पनि फ्यूम (hyumu) हुने कुरामा ध्यान दिनु आवश्यक हुन्छ।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【धातु फ्यूम (hyumu) का लागि उपायहरू】</a:t>
            </a: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・लो फ्यूम (hyumu) भएको पग्लने सामग्रीको चयन</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・इन्जिनियरिङ उपाय</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・व्यवस्थापन उपाय</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・व्यक्तिगत सुरक्षात्मक उपकरण</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46</a:t>
            </a:fld>
            <a:endParaRPr kumimoji="1" lang="ja-JP" altLang="en-US"/>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ne-np" sz="1400" dirty="0">
                <a:latin typeface="Meiryo UI" panose="020B0604030504040204" pitchFamily="50" charset="-128"/>
                <a:ea typeface="Meiryo UI" panose="020B0604030504040204" pitchFamily="50" charset="-128"/>
              </a:rPr>
              <a:t>ग्याँस </a:t>
            </a:r>
            <a:r>
              <a:rPr lang="ne-NP" sz="1400" dirty="0" err="1">
                <a:latin typeface="Meiryo UI" panose="020B0604030504040204" pitchFamily="50" charset="-128"/>
                <a:ea typeface="Meiryo UI" panose="020B0604030504040204" pitchFamily="50" charset="-128"/>
              </a:rPr>
              <a:t>वेल्डिङको</a:t>
            </a:r>
            <a:r>
              <a:rPr lang="ne-np" sz="1400" dirty="0">
                <a:latin typeface="Meiryo UI" panose="020B0604030504040204" pitchFamily="50" charset="-128"/>
                <a:ea typeface="Meiryo UI" panose="020B0604030504040204" pitchFamily="50" charset="-128"/>
              </a:rPr>
              <a:t> कारण हुने दुर्घटनाको रोकथाम (6) हिटस्ट्रोक (necchuushou) र खस्ने दुर्घटना (tuiraku saigai) </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865" y="6444477"/>
            <a:ext cx="382091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92, 93/सहायक पाठ्यपुस्तक पृष्ठ 60 </a:t>
            </a: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a:t>
            </a:r>
            <a:r>
              <a:rPr lang="ne-np" sz="1400" dirty="0">
                <a:solidFill>
                  <a:prstClr val="black"/>
                </a:solidFill>
                <a:latin typeface="Meiryo UI" panose="020B0604030504040204" pitchFamily="50" charset="-128"/>
                <a:ea typeface="Meiryo UI" panose="020B0604030504040204" pitchFamily="50" charset="-128"/>
              </a:rPr>
              <a:t>हिटस्ट्रोक (necchuushou) रोकथामको उपाय】</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हिटस्ट्रोक (necchuushou) को लागि दैनिक स्वास्थ्य व्यवस्थापन पनि महत्त्वपूर्ण हुन्छ र लगातार काम नगरीकन, उचित समय विश्राम गर्नुपर्दछ। विशेष गरी, साँघुरो ठाउँ वा गर्मीको समयमा भवन बाहिर आदि उच्च तापमान, आर्द्रता र चर्को घाम मुनिको काममा हुन्छ। यस्तो अवस्थामा, WBGT (ताप सूचकाङ्क) लाई ध्यानमा राखेर काम गर्ने कुरा र पर्याप्त ड्रिन्क्स र नुन भएको पदार्थ पूर्ति गर्ने कुरा महत्त्वपूर्ण हुन्छ। क्याफेन भएको ग्रिन-टी आदिमा मूत्रवर्धक प्रभाव पार्ने हुनाले हिटस्ट्रोक (necchuushou) बाट बच्ने उपायको रूपमा यो उपयुक्त नहुने कुरालाई ध्यानमा राख्नुपर्दछ।</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ne-np" sz="1600" dirty="0">
                <a:solidFill>
                  <a:prstClr val="black"/>
                </a:solidFill>
                <a:latin typeface="Meiryo UI" panose="020B0604030504040204" pitchFamily="50" charset="-128"/>
                <a:ea typeface="Meiryo UI" panose="020B0604030504040204" pitchFamily="50" charset="-128"/>
              </a:rPr>
              <a:t>【</a:t>
            </a:r>
            <a:r>
              <a:rPr lang="ne-np" sz="1400" dirty="0">
                <a:solidFill>
                  <a:prstClr val="black"/>
                </a:solidFill>
                <a:latin typeface="Meiryo UI" panose="020B0604030504040204" pitchFamily="50" charset="-128"/>
                <a:ea typeface="Meiryo UI" panose="020B0604030504040204" pitchFamily="50" charset="-128"/>
              </a:rPr>
              <a:t>खस्ने दुर्घटना (tuiraku saigai) रोकथाम】</a:t>
            </a:r>
          </a:p>
          <a:p>
            <a:pPr marL="0" indent="180975" rtl="0">
              <a:lnSpc>
                <a:spcPct val="100000"/>
              </a:lnSpc>
              <a:spcBef>
                <a:spcPts val="0"/>
              </a:spcBef>
              <a:buNone/>
            </a:pPr>
            <a:r>
              <a:rPr lang="ne-np" sz="1400" dirty="0">
                <a:solidFill>
                  <a:prstClr val="black"/>
                </a:solidFill>
                <a:latin typeface="Meiryo UI" panose="020B0604030504040204" pitchFamily="50" charset="-128"/>
                <a:ea typeface="Meiryo UI" panose="020B0604030504040204" pitchFamily="50" charset="-128"/>
              </a:rPr>
              <a:t>अग्लो ठाउँमा वेल्डिङ कार्य गर्ने खण्डमा, खस्ने दुर्घटना (tuiraku saigai) रोकथामको लागि उचित ढंगमा खस्नबाट रोक्ने उपकरण (tuiraku seishi you kigu) को प्रयोग गर्नुपर्दछ। (फुल हार्नेसको विशेष शिक्षा आवश्यक पर्दछ)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47</a:t>
            </a:fld>
            <a:endParaRPr kumimoji="1" lang="ja-JP" altLang="en-US"/>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ne-NP" sz="3200" dirty="0">
                <a:latin typeface="+mn-ea"/>
                <a:ea typeface="+mn-ea"/>
              </a:rPr>
              <a:t>चरण </a:t>
            </a:r>
            <a:r>
              <a:rPr lang="en-US" sz="3200" dirty="0">
                <a:latin typeface="+mn-ea"/>
                <a:ea typeface="+mn-ea"/>
              </a:rPr>
              <a:t>3</a:t>
            </a:r>
            <a:r>
              <a:rPr lang="ne-NP" sz="3200" dirty="0">
                <a:latin typeface="+mn-ea"/>
                <a:ea typeface="+mn-ea"/>
              </a:rPr>
              <a:t>.</a:t>
            </a:r>
            <a:r>
              <a:rPr lang="en-US" sz="3200">
                <a:latin typeface="+mn-ea"/>
                <a:ea typeface="+mn-ea"/>
              </a:rPr>
              <a:t> </a:t>
            </a:r>
            <a:r>
              <a:rPr lang="ne-np" sz="3200">
                <a:latin typeface="+mn-ea"/>
                <a:ea typeface="+mn-ea"/>
              </a:rPr>
              <a:t>सम्बन्धित </a:t>
            </a:r>
            <a:r>
              <a:rPr lang="ne-np" sz="3200" dirty="0">
                <a:latin typeface="+mn-ea"/>
                <a:ea typeface="+mn-ea"/>
              </a:rPr>
              <a:t>नियम तथा कानून</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ne-np" sz="2400" dirty="0">
                <a:latin typeface="Meiryo UI" panose="020B0604030504040204" pitchFamily="50" charset="-128"/>
                <a:ea typeface="Meiryo UI" panose="020B0604030504040204" pitchFamily="50" charset="-128"/>
              </a:rPr>
              <a:t>ग्याँस </a:t>
            </a:r>
            <a:r>
              <a:rPr lang="ne-np" sz="2400" dirty="0" err="1">
                <a:latin typeface="Meiryo UI" panose="020B0604030504040204" pitchFamily="50" charset="-128"/>
                <a:ea typeface="Meiryo UI" panose="020B0604030504040204" pitchFamily="50" charset="-128"/>
              </a:rPr>
              <a:t>वेल्डिङ</a:t>
            </a:r>
            <a:r>
              <a:rPr lang="ne-np" sz="2400" dirty="0">
                <a:latin typeface="Meiryo UI" panose="020B0604030504040204" pitchFamily="50" charset="-128"/>
                <a:ea typeface="Meiryo UI" panose="020B0604030504040204" pitchFamily="50" charset="-128"/>
              </a:rPr>
              <a:t> आदिसँग सम्बन्धित कानूनी प्रणाली</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4580" y="6462191"/>
            <a:ext cx="377646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101/सहायक पाठ्यपुस्तक पृष्ठ 61 </a:t>
            </a: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49</a:t>
            </a:fld>
            <a:endParaRPr kumimoji="1" lang="ja-JP" altLang="en-US"/>
          </a:p>
        </p:txBody>
      </p:sp>
      <p:sp>
        <p:nvSpPr>
          <p:cNvPr id="6" name="テキスト ボックス 5">
            <a:extLst>
              <a:ext uri="{FF2B5EF4-FFF2-40B4-BE49-F238E27FC236}">
                <a16:creationId xmlns:a16="http://schemas.microsoft.com/office/drawing/2014/main" id="{1DE1F797-3903-4214-A2BE-167721E21FB1}"/>
              </a:ext>
            </a:extLst>
          </p:cNvPr>
          <p:cNvSpPr txBox="1"/>
          <p:nvPr/>
        </p:nvSpPr>
        <p:spPr>
          <a:xfrm>
            <a:off x="801106" y="1152244"/>
            <a:ext cx="3915673" cy="214040"/>
          </a:xfrm>
          <a:prstGeom prst="rect">
            <a:avLst/>
          </a:prstGeom>
          <a:solidFill>
            <a:schemeClr val="bg1"/>
          </a:solidFill>
          <a:ln>
            <a:noFill/>
          </a:ln>
        </p:spPr>
        <p:txBody>
          <a:bodyPr wrap="square" lIns="0" tIns="0" rIns="0" bIns="0" rtlCol="0">
            <a:noAutofit/>
          </a:bodyPr>
          <a:lstStyle/>
          <a:p>
            <a:pPr rtl="0"/>
            <a:r>
              <a:rPr lang="ne-np" sz="1000" dirty="0">
                <a:solidFill>
                  <a:srgbClr val="FF0000"/>
                </a:solidFill>
                <a:latin typeface="Meiryo UI" panose="020B0604030504040204" pitchFamily="50" charset="-128"/>
                <a:ea typeface="Meiryo UI" panose="020B0604030504040204" pitchFamily="50" charset="-128"/>
              </a:rPr>
              <a:t>श्रम स्वास्थ्य तथा सुरक्षा ऐन (roudou anzen eiseihou)</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15222A05-CB8D-4EAD-BCCB-6C812A5BA4C7}"/>
              </a:ext>
            </a:extLst>
          </p:cNvPr>
          <p:cNvSpPr txBox="1"/>
          <p:nvPr/>
        </p:nvSpPr>
        <p:spPr>
          <a:xfrm>
            <a:off x="801106" y="4501273"/>
            <a:ext cx="2483074" cy="179640"/>
          </a:xfrm>
          <a:prstGeom prst="rect">
            <a:avLst/>
          </a:prstGeom>
          <a:solidFill>
            <a:schemeClr val="bg1"/>
          </a:solidFill>
          <a:ln>
            <a:noFill/>
          </a:ln>
        </p:spPr>
        <p:txBody>
          <a:bodyPr wrap="square" lIns="0" tIns="0" rIns="0" bIns="0" rtlCol="0">
            <a:noAutofit/>
          </a:bodyPr>
          <a:lstStyle/>
          <a:p>
            <a:pPr rtl="0"/>
            <a:r>
              <a:rPr lang="ne-np" sz="1000" dirty="0">
                <a:solidFill>
                  <a:srgbClr val="FF0000"/>
                </a:solidFill>
                <a:latin typeface="Meiryo UI" panose="020B0604030504040204" pitchFamily="50" charset="-128"/>
                <a:ea typeface="Meiryo UI" panose="020B0604030504040204" pitchFamily="50" charset="-128"/>
              </a:rPr>
              <a:t>न्यूमोकोनिओसिस (jinpai) ऐन</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01E4862-0583-4479-AA2E-E801955B3003}"/>
              </a:ext>
            </a:extLst>
          </p:cNvPr>
          <p:cNvSpPr txBox="1"/>
          <p:nvPr/>
        </p:nvSpPr>
        <p:spPr>
          <a:xfrm>
            <a:off x="801106" y="5154637"/>
            <a:ext cx="2483074" cy="171206"/>
          </a:xfrm>
          <a:prstGeom prst="rect">
            <a:avLst/>
          </a:prstGeom>
          <a:solidFill>
            <a:schemeClr val="bg1"/>
          </a:solidFill>
          <a:ln>
            <a:noFill/>
          </a:ln>
        </p:spPr>
        <p:txBody>
          <a:bodyPr wrap="square" lIns="0" tIns="0" rIns="0" bIns="0" rtlCol="0">
            <a:noAutofit/>
          </a:bodyPr>
          <a:lstStyle/>
          <a:p>
            <a:pPr rtl="0"/>
            <a:r>
              <a:rPr lang="ne-np" sz="1000" dirty="0">
                <a:solidFill>
                  <a:srgbClr val="FF0000"/>
                </a:solidFill>
                <a:latin typeface="Meiryo UI" panose="020B0604030504040204" pitchFamily="50" charset="-128"/>
                <a:ea typeface="Meiryo UI" panose="020B0604030504040204" pitchFamily="50" charset="-128"/>
              </a:rPr>
              <a:t>कार्य वातावरण मापन ऐन (*)</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9406C92-3932-4F1C-97CE-F72C20652E49}"/>
              </a:ext>
            </a:extLst>
          </p:cNvPr>
          <p:cNvSpPr txBox="1"/>
          <p:nvPr/>
        </p:nvSpPr>
        <p:spPr>
          <a:xfrm>
            <a:off x="1046261" y="1497003"/>
            <a:ext cx="4373463" cy="179640"/>
          </a:xfrm>
          <a:prstGeom prst="rect">
            <a:avLst/>
          </a:prstGeom>
          <a:solidFill>
            <a:schemeClr val="bg1"/>
          </a:solidFill>
          <a:ln>
            <a:noFill/>
          </a:ln>
        </p:spPr>
        <p:txBody>
          <a:bodyPr wrap="square" lIns="0" tIns="0" rIns="0" bIns="0" rtlCol="0">
            <a:noAutofit/>
          </a:bodyPr>
          <a:lstStyle/>
          <a:p>
            <a:pPr rtl="0"/>
            <a:r>
              <a:rPr lang="ne-np" sz="1000" dirty="0">
                <a:solidFill>
                  <a:schemeClr val="accent5"/>
                </a:solidFill>
                <a:latin typeface="Meiryo UI" panose="020B0604030504040204" pitchFamily="50" charset="-128"/>
                <a:ea typeface="Meiryo UI" panose="020B0604030504040204" pitchFamily="50" charset="-128"/>
              </a:rPr>
              <a:t>श्रम स्वास्थ्य तथा सुरक्षा ऐन (roudou anzen eiseihou) कार्यान्वयन अध्यादेश</a:t>
            </a:r>
            <a:endParaRPr kumimoji="1" lang="en-US" altLang="ja-JP" sz="1000" dirty="0">
              <a:solidFill>
                <a:schemeClr val="accent5"/>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6998D69-CEF1-499C-A295-A8A0CFC14923}"/>
              </a:ext>
            </a:extLst>
          </p:cNvPr>
          <p:cNvSpPr txBox="1"/>
          <p:nvPr/>
        </p:nvSpPr>
        <p:spPr>
          <a:xfrm>
            <a:off x="1046261" y="5460342"/>
            <a:ext cx="2542226" cy="180000"/>
          </a:xfrm>
          <a:prstGeom prst="rect">
            <a:avLst/>
          </a:prstGeom>
          <a:solidFill>
            <a:schemeClr val="bg1"/>
          </a:solidFill>
          <a:ln>
            <a:noFill/>
          </a:ln>
        </p:spPr>
        <p:txBody>
          <a:bodyPr wrap="square" lIns="0" tIns="0" rIns="0" bIns="0" rtlCol="0">
            <a:noAutofit/>
          </a:bodyPr>
          <a:lstStyle/>
          <a:p>
            <a:pPr rtl="0"/>
            <a:r>
              <a:rPr lang="ne-np" sz="1000" dirty="0">
                <a:solidFill>
                  <a:schemeClr val="accent5"/>
                </a:solidFill>
                <a:latin typeface="Meiryo UI" panose="020B0604030504040204" pitchFamily="50" charset="-128"/>
                <a:ea typeface="Meiryo UI" panose="020B0604030504040204" pitchFamily="50" charset="-128"/>
              </a:rPr>
              <a:t>कार्य वातावरण मापन ऐन कार्यान्वयन अध्यादेश</a:t>
            </a:r>
            <a:endParaRPr kumimoji="1" lang="en-US" altLang="ja-JP" sz="1000" dirty="0">
              <a:solidFill>
                <a:schemeClr val="accent5"/>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75C3E9B-B124-4C8D-A302-B7A5C858126D}"/>
              </a:ext>
            </a:extLst>
          </p:cNvPr>
          <p:cNvSpPr txBox="1"/>
          <p:nvPr/>
        </p:nvSpPr>
        <p:spPr>
          <a:xfrm>
            <a:off x="1233964" y="1849524"/>
            <a:ext cx="2483074" cy="189806"/>
          </a:xfrm>
          <a:prstGeom prst="rect">
            <a:avLst/>
          </a:prstGeom>
          <a:solidFill>
            <a:schemeClr val="bg1"/>
          </a:solidFill>
          <a:ln>
            <a:noFill/>
          </a:ln>
        </p:spPr>
        <p:txBody>
          <a:bodyPr wrap="square" lIns="0" tIns="0" rIns="0" bIns="0" rtlCol="0">
            <a:noAutofit/>
          </a:bodyPr>
          <a:lstStyle/>
          <a:p>
            <a:pPr rtl="0"/>
            <a:r>
              <a:rPr lang="ne-np" sz="1000" dirty="0">
                <a:solidFill>
                  <a:srgbClr val="00B050"/>
                </a:solidFill>
                <a:latin typeface="Meiryo UI" panose="020B0604030504040204" pitchFamily="50" charset="-128"/>
                <a:ea typeface="Meiryo UI" panose="020B0604030504040204" pitchFamily="50" charset="-128"/>
              </a:rPr>
              <a:t>श्रम सुरक्षा नियम</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199D4FA-BEBE-442F-8BEE-A4A84FADA6FE}"/>
              </a:ext>
            </a:extLst>
          </p:cNvPr>
          <p:cNvSpPr txBox="1"/>
          <p:nvPr/>
        </p:nvSpPr>
        <p:spPr>
          <a:xfrm>
            <a:off x="1233964" y="2187460"/>
            <a:ext cx="2483074" cy="180000"/>
          </a:xfrm>
          <a:prstGeom prst="rect">
            <a:avLst/>
          </a:prstGeom>
          <a:solidFill>
            <a:schemeClr val="bg1"/>
          </a:solidFill>
          <a:ln>
            <a:noFill/>
          </a:ln>
        </p:spPr>
        <p:txBody>
          <a:bodyPr wrap="square" lIns="0" tIns="0" rIns="0" bIns="0" rtlCol="0">
            <a:noAutofit/>
          </a:bodyPr>
          <a:lstStyle/>
          <a:p>
            <a:pPr rtl="0"/>
            <a:r>
              <a:rPr lang="ne-np" sz="1000" dirty="0">
                <a:solidFill>
                  <a:srgbClr val="00B050"/>
                </a:solidFill>
                <a:latin typeface="Meiryo UI" panose="020B0604030504040204" pitchFamily="50" charset="-128"/>
                <a:ea typeface="Meiryo UI" panose="020B0604030504040204" pitchFamily="50" charset="-128"/>
              </a:rPr>
              <a:t>लीड विषाक्तता रोकथाम नियम</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6739C42-3A87-454D-AE8D-93EC2C556FED}"/>
              </a:ext>
            </a:extLst>
          </p:cNvPr>
          <p:cNvSpPr txBox="1"/>
          <p:nvPr/>
        </p:nvSpPr>
        <p:spPr>
          <a:xfrm>
            <a:off x="1233964" y="2511737"/>
            <a:ext cx="3120616" cy="180000"/>
          </a:xfrm>
          <a:prstGeom prst="rect">
            <a:avLst/>
          </a:prstGeom>
          <a:solidFill>
            <a:schemeClr val="bg1"/>
          </a:solidFill>
          <a:ln>
            <a:noFill/>
          </a:ln>
        </p:spPr>
        <p:txBody>
          <a:bodyPr wrap="square" lIns="0" tIns="0" rIns="0" bIns="0" rtlCol="0">
            <a:noAutofit/>
          </a:bodyPr>
          <a:lstStyle/>
          <a:p>
            <a:pPr rtl="0"/>
            <a:r>
              <a:rPr lang="ne-np" sz="1000" dirty="0">
                <a:solidFill>
                  <a:srgbClr val="00B050"/>
                </a:solidFill>
                <a:latin typeface="Meiryo UI" panose="020B0604030504040204" pitchFamily="50" charset="-128"/>
                <a:ea typeface="Meiryo UI" panose="020B0604030504040204" pitchFamily="50" charset="-128"/>
              </a:rPr>
              <a:t>निर्दिष्ट रासायनिक पदार्थ विकार रोकथाम नियमहरू</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580A0E5-EA4A-4A27-AF20-50D700B394D2}"/>
              </a:ext>
            </a:extLst>
          </p:cNvPr>
          <p:cNvSpPr txBox="1"/>
          <p:nvPr/>
        </p:nvSpPr>
        <p:spPr>
          <a:xfrm>
            <a:off x="1233964" y="2847308"/>
            <a:ext cx="4817586" cy="180000"/>
          </a:xfrm>
          <a:prstGeom prst="rect">
            <a:avLst/>
          </a:prstGeom>
          <a:solidFill>
            <a:schemeClr val="bg1"/>
          </a:solidFill>
          <a:ln>
            <a:noFill/>
          </a:ln>
        </p:spPr>
        <p:txBody>
          <a:bodyPr wrap="square" lIns="0" tIns="0" rIns="0" bIns="0" rtlCol="0">
            <a:noAutofit/>
          </a:bodyPr>
          <a:lstStyle/>
          <a:p>
            <a:pPr rtl="0"/>
            <a:r>
              <a:rPr lang="ne-np" sz="1000" dirty="0">
                <a:solidFill>
                  <a:srgbClr val="00B050"/>
                </a:solidFill>
                <a:latin typeface="Meiryo UI" panose="020B0604030504040204" pitchFamily="50" charset="-128"/>
                <a:ea typeface="Meiryo UI" panose="020B0604030504040204" pitchFamily="50" charset="-128"/>
              </a:rPr>
              <a:t>अक्सिजनको कमी (sanso ketubou) ले हुने रोग आदिको रोकथाम नियम</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45F41FE-49EC-421A-A2B8-E64F1383D345}"/>
              </a:ext>
            </a:extLst>
          </p:cNvPr>
          <p:cNvSpPr txBox="1"/>
          <p:nvPr/>
        </p:nvSpPr>
        <p:spPr>
          <a:xfrm>
            <a:off x="1233964" y="3181618"/>
            <a:ext cx="5039245" cy="180000"/>
          </a:xfrm>
          <a:prstGeom prst="rect">
            <a:avLst/>
          </a:prstGeom>
          <a:solidFill>
            <a:schemeClr val="bg1"/>
          </a:solidFill>
          <a:ln>
            <a:noFill/>
          </a:ln>
        </p:spPr>
        <p:txBody>
          <a:bodyPr wrap="square" lIns="0" tIns="0" rIns="0" bIns="0" rtlCol="0">
            <a:noAutofit/>
          </a:bodyPr>
          <a:lstStyle/>
          <a:p>
            <a:pPr rtl="0"/>
            <a:r>
              <a:rPr lang="ne-np" sz="800" dirty="0">
                <a:solidFill>
                  <a:srgbClr val="00B050"/>
                </a:solidFill>
                <a:latin typeface="Meiryo UI" panose="020B0604030504040204" pitchFamily="50" charset="-128"/>
                <a:ea typeface="Meiryo UI" panose="020B0604030504040204" pitchFamily="50" charset="-128"/>
              </a:rPr>
              <a:t>धुलो विकार रोकथाम नियम (* भवन भित्रको कार्यस्थल आदिमा धातुको ग्याँस कटिङ (gasu setudan) मा लागू)</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8A09E32-8CE0-45F9-BE82-319DB9375D87}"/>
              </a:ext>
            </a:extLst>
          </p:cNvPr>
          <p:cNvSpPr txBox="1"/>
          <p:nvPr/>
        </p:nvSpPr>
        <p:spPr>
          <a:xfrm>
            <a:off x="1239280" y="3506599"/>
            <a:ext cx="3279953" cy="180000"/>
          </a:xfrm>
          <a:prstGeom prst="rect">
            <a:avLst/>
          </a:prstGeom>
          <a:solidFill>
            <a:schemeClr val="bg1"/>
          </a:solidFill>
          <a:ln>
            <a:noFill/>
          </a:ln>
        </p:spPr>
        <p:txBody>
          <a:bodyPr wrap="square" lIns="0" tIns="0" rIns="0" bIns="0" rtlCol="0">
            <a:noAutofit/>
          </a:bodyPr>
          <a:lstStyle/>
          <a:p>
            <a:pPr rtl="0"/>
            <a:r>
              <a:rPr lang="ne-np" sz="1000">
                <a:solidFill>
                  <a:srgbClr val="00B050"/>
                </a:solidFill>
                <a:latin typeface="Meiryo UI" panose="020B0604030504040204" pitchFamily="50" charset="-128"/>
                <a:ea typeface="Meiryo UI" panose="020B0604030504040204" pitchFamily="50" charset="-128"/>
              </a:rPr>
              <a:t>मेसिन आदिको जाँच नियम</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242CE56-F7E9-4B9A-AD4D-929DE17E3168}"/>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ne-np" sz="700" dirty="0">
                <a:solidFill>
                  <a:srgbClr val="800000"/>
                </a:solidFill>
                <a:latin typeface="Meiryo UI" panose="020B0604030504040204" pitchFamily="50" charset="-128"/>
                <a:ea typeface="Meiryo UI" panose="020B0604030504040204" pitchFamily="50" charset="-128"/>
              </a:rPr>
              <a:t>एसिटिलीन वेल्डिङ उपकरणको सुरक्षा उपकरण (anzen ki) तथा मेनफोल्डको प्रयोग गरी ग्याँस वेल्डिङ गर्ने उपकरणको सुरक्षा उपकरण (anzen ki) को मानक</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07C0438A-A5C6-424B-A82F-01830704CBBB}"/>
              </a:ext>
            </a:extLst>
          </p:cNvPr>
          <p:cNvSpPr txBox="1"/>
          <p:nvPr/>
        </p:nvSpPr>
        <p:spPr>
          <a:xfrm>
            <a:off x="1424861" y="4163583"/>
            <a:ext cx="4738481" cy="178132"/>
          </a:xfrm>
          <a:prstGeom prst="rect">
            <a:avLst/>
          </a:prstGeom>
          <a:solidFill>
            <a:schemeClr val="bg1"/>
          </a:solidFill>
          <a:ln>
            <a:noFill/>
          </a:ln>
        </p:spPr>
        <p:txBody>
          <a:bodyPr wrap="square" lIns="0" tIns="0" rIns="0" bIns="0" rtlCol="0">
            <a:noAutofit/>
          </a:bodyPr>
          <a:lstStyle/>
          <a:p>
            <a:pPr rtl="0"/>
            <a:r>
              <a:rPr lang="ne-np" sz="1000" dirty="0">
                <a:solidFill>
                  <a:srgbClr val="800000"/>
                </a:solidFill>
                <a:latin typeface="Meiryo UI" panose="020B0604030504040204" pitchFamily="50" charset="-128"/>
                <a:ea typeface="Meiryo UI" panose="020B0604030504040204" pitchFamily="50" charset="-128"/>
              </a:rPr>
              <a:t>एसिटिलीन वेल्डिङ उपकरणको एसिटिलीन (asechiren) जेनरेटर संरचनाको मानक</a:t>
            </a:r>
            <a:endParaRPr kumimoji="1" lang="en-US" altLang="ja-JP" sz="1000" dirty="0">
              <a:solidFill>
                <a:srgbClr val="8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F0EE084-31CE-45CC-8430-F150FAFE260B}"/>
              </a:ext>
            </a:extLst>
          </p:cNvPr>
          <p:cNvSpPr txBox="1"/>
          <p:nvPr/>
        </p:nvSpPr>
        <p:spPr>
          <a:xfrm>
            <a:off x="1239281" y="4840471"/>
            <a:ext cx="3279953" cy="179640"/>
          </a:xfrm>
          <a:prstGeom prst="rect">
            <a:avLst/>
          </a:prstGeom>
          <a:solidFill>
            <a:schemeClr val="bg1"/>
          </a:solidFill>
          <a:ln>
            <a:noFill/>
          </a:ln>
        </p:spPr>
        <p:txBody>
          <a:bodyPr wrap="square" lIns="0" tIns="0" rIns="0" bIns="0" rtlCol="0">
            <a:noAutofit/>
          </a:bodyPr>
          <a:lstStyle/>
          <a:p>
            <a:pPr rtl="0"/>
            <a:r>
              <a:rPr lang="ne-np" sz="1000">
                <a:solidFill>
                  <a:srgbClr val="00B050"/>
                </a:solidFill>
                <a:latin typeface="Meiryo UI" panose="020B0604030504040204" pitchFamily="50" charset="-128"/>
                <a:ea typeface="Meiryo UI" panose="020B0604030504040204" pitchFamily="50" charset="-128"/>
              </a:rPr>
              <a:t>न्यूमोकोनिओसिस (jinpai) ऐन लागू अध्यादेश</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125C47F-10F1-4CC6-A9BE-E26AE51F2A6F}"/>
              </a:ext>
            </a:extLst>
          </p:cNvPr>
          <p:cNvSpPr txBox="1"/>
          <p:nvPr/>
        </p:nvSpPr>
        <p:spPr>
          <a:xfrm>
            <a:off x="1239282" y="5802782"/>
            <a:ext cx="3279953" cy="216000"/>
          </a:xfrm>
          <a:prstGeom prst="rect">
            <a:avLst/>
          </a:prstGeom>
          <a:solidFill>
            <a:schemeClr val="bg1"/>
          </a:solidFill>
          <a:ln>
            <a:noFill/>
          </a:ln>
        </p:spPr>
        <p:txBody>
          <a:bodyPr wrap="square" lIns="0" tIns="0" rIns="0" bIns="0" rtlCol="0">
            <a:noAutofit/>
          </a:bodyPr>
          <a:lstStyle/>
          <a:p>
            <a:pPr rtl="0"/>
            <a:r>
              <a:rPr lang="ne-np" sz="1000" dirty="0">
                <a:solidFill>
                  <a:srgbClr val="00B050"/>
                </a:solidFill>
                <a:latin typeface="Meiryo UI" panose="020B0604030504040204" pitchFamily="50" charset="-128"/>
                <a:ea typeface="Meiryo UI" panose="020B0604030504040204" pitchFamily="50" charset="-128"/>
              </a:rPr>
              <a:t>कार्य वातावरण मापन ऐन लागू अध्यादेश</a:t>
            </a:r>
            <a:endParaRPr kumimoji="1" lang="zh-TW" altLang="en-US" sz="10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E0F78A00-995E-4111-BB91-08FFCACAC4DE}"/>
              </a:ext>
            </a:extLst>
          </p:cNvPr>
          <p:cNvSpPr txBox="1"/>
          <p:nvPr/>
        </p:nvSpPr>
        <p:spPr>
          <a:xfrm>
            <a:off x="772327" y="6076235"/>
            <a:ext cx="5579621" cy="144000"/>
          </a:xfrm>
          <a:prstGeom prst="rect">
            <a:avLst/>
          </a:prstGeom>
          <a:solidFill>
            <a:schemeClr val="bg1"/>
          </a:solidFill>
          <a:ln>
            <a:noFill/>
          </a:ln>
        </p:spPr>
        <p:txBody>
          <a:bodyPr wrap="square" lIns="0" tIns="0" rIns="0" bIns="0" rtlCol="0">
            <a:noAutofit/>
          </a:bodyPr>
          <a:lstStyle/>
          <a:p>
            <a:pPr rtl="0"/>
            <a:r>
              <a:rPr lang="ne-np" sz="900" dirty="0">
                <a:solidFill>
                  <a:schemeClr val="tx1"/>
                </a:solidFill>
                <a:latin typeface="Meiryo UI" panose="020B0604030504040204" pitchFamily="50" charset="-128"/>
                <a:ea typeface="Meiryo UI" panose="020B0604030504040204" pitchFamily="50" charset="-128"/>
              </a:rPr>
              <a:t>* आधार सामग्री आदिमा म्याग्निज जस्ता दायरामा पर्ने तत्त्वहरू भएको खण्डमा कार्य वातावरण मापन गर्नुपर्छ।</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ne-np" sz="2000" dirty="0">
                <a:latin typeface="Meiryo UI" panose="020B0604030504040204" pitchFamily="50" charset="-128"/>
                <a:ea typeface="Meiryo UI" panose="020B0604030504040204" pitchFamily="50" charset="-128"/>
              </a:rPr>
              <a:t>टर्च (tochi) (वेल्डर र कटर (setudanki)) </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9, 10/सहायक पाठ्यपुस्तक पृष्ठ 11 </a:t>
            </a: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221281"/>
            <a:ext cx="6508774" cy="2759789"/>
          </a:xfrm>
          <a:prstGeom prst="rect">
            <a:avLst/>
          </a:prstGeom>
        </p:spPr>
      </p:pic>
      <p:sp>
        <p:nvSpPr>
          <p:cNvPr id="9" name="正方形/長方形 8"/>
          <p:cNvSpPr/>
          <p:nvPr/>
        </p:nvSpPr>
        <p:spPr>
          <a:xfrm>
            <a:off x="4686301" y="2842389"/>
            <a:ext cx="2583004"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कोइके सान्सो कोग्यो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10" name="正方形/長方形 9"/>
          <p:cNvSpPr/>
          <p:nvPr/>
        </p:nvSpPr>
        <p:spPr>
          <a:xfrm>
            <a:off x="4781551" y="5921926"/>
            <a:ext cx="2487754"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कोइके सान्सो कोग्यो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9CD3B41-CCEE-4C72-9B10-641968ECEB36}"/>
              </a:ext>
            </a:extLst>
          </p:cNvPr>
          <p:cNvSpPr txBox="1"/>
          <p:nvPr/>
        </p:nvSpPr>
        <p:spPr>
          <a:xfrm>
            <a:off x="1024672" y="2594450"/>
            <a:ext cx="2858365" cy="299321"/>
          </a:xfrm>
          <a:prstGeom prst="rect">
            <a:avLst/>
          </a:prstGeom>
          <a:solidFill>
            <a:schemeClr val="bg1"/>
          </a:solidFill>
          <a:ln>
            <a:noFill/>
          </a:ln>
        </p:spPr>
        <p:txBody>
          <a:bodyPr wrap="square" lIns="0" tIns="0" rIns="0" bIns="0" rtlCol="0">
            <a:noAutofit/>
          </a:bodyPr>
          <a:lstStyle/>
          <a:p>
            <a:pPr rtl="0"/>
            <a:r>
              <a:rPr lang="ne-np" sz="1100"/>
              <a:t>चित्र 1－4 B टाइप वेल्डर (फ्रेन्च शैली) </a:t>
            </a:r>
            <a:endParaRPr kumimoji="1" lang="en-US" altLang="ja-JP" sz="1100" dirty="0"/>
          </a:p>
        </p:txBody>
      </p:sp>
      <p:sp>
        <p:nvSpPr>
          <p:cNvPr id="12" name="テキスト ボックス 11">
            <a:extLst>
              <a:ext uri="{FF2B5EF4-FFF2-40B4-BE49-F238E27FC236}">
                <a16:creationId xmlns:a16="http://schemas.microsoft.com/office/drawing/2014/main" id="{A9E0FD41-241C-4B85-B6E3-204E42ED73FA}"/>
              </a:ext>
            </a:extLst>
          </p:cNvPr>
          <p:cNvSpPr txBox="1"/>
          <p:nvPr/>
        </p:nvSpPr>
        <p:spPr>
          <a:xfrm>
            <a:off x="4870450" y="2371377"/>
            <a:ext cx="1922316" cy="299321"/>
          </a:xfrm>
          <a:prstGeom prst="rect">
            <a:avLst/>
          </a:prstGeom>
          <a:solidFill>
            <a:schemeClr val="bg1"/>
          </a:solidFill>
          <a:ln>
            <a:noFill/>
          </a:ln>
        </p:spPr>
        <p:txBody>
          <a:bodyPr wrap="square" lIns="0" tIns="0" rIns="0" bIns="0" rtlCol="0">
            <a:noAutofit/>
          </a:bodyPr>
          <a:lstStyle/>
          <a:p>
            <a:pPr rtl="0"/>
            <a:r>
              <a:rPr lang="ne-np" sz="800" dirty="0"/>
              <a:t>स्रोत: कोइके सान्सो कोग्यो कम्पनी लिमिटेड</a:t>
            </a:r>
            <a:endParaRPr kumimoji="1" lang="en-US" altLang="ja-JP" sz="800" dirty="0"/>
          </a:p>
        </p:txBody>
      </p:sp>
      <p:sp>
        <p:nvSpPr>
          <p:cNvPr id="13" name="テキスト ボックス 12">
            <a:extLst>
              <a:ext uri="{FF2B5EF4-FFF2-40B4-BE49-F238E27FC236}">
                <a16:creationId xmlns:a16="http://schemas.microsoft.com/office/drawing/2014/main" id="{FD3FF4D7-1BE1-4942-B9B0-5880CBE7BF25}"/>
              </a:ext>
            </a:extLst>
          </p:cNvPr>
          <p:cNvSpPr txBox="1"/>
          <p:nvPr/>
        </p:nvSpPr>
        <p:spPr>
          <a:xfrm>
            <a:off x="772866" y="1021494"/>
            <a:ext cx="1026156" cy="190417"/>
          </a:xfrm>
          <a:prstGeom prst="rect">
            <a:avLst/>
          </a:prstGeom>
          <a:solidFill>
            <a:schemeClr val="bg1"/>
          </a:solidFill>
          <a:ln>
            <a:noFill/>
          </a:ln>
        </p:spPr>
        <p:txBody>
          <a:bodyPr wrap="square" lIns="0" tIns="0" rIns="0" bIns="0" rtlCol="0">
            <a:noAutofit/>
          </a:bodyPr>
          <a:lstStyle/>
          <a:p>
            <a:pPr rtl="0"/>
            <a:r>
              <a:rPr lang="ne-np" sz="1100"/>
              <a:t>टर्च (tochi) हेड</a:t>
            </a:r>
            <a:endParaRPr kumimoji="1" lang="en-US" altLang="ja-JP" sz="1100" dirty="0"/>
          </a:p>
        </p:txBody>
      </p:sp>
      <p:sp>
        <p:nvSpPr>
          <p:cNvPr id="14" name="テキスト ボックス 13">
            <a:extLst>
              <a:ext uri="{FF2B5EF4-FFF2-40B4-BE49-F238E27FC236}">
                <a16:creationId xmlns:a16="http://schemas.microsoft.com/office/drawing/2014/main" id="{81167AE6-9AF1-428C-A09A-7F67AA0787A8}"/>
              </a:ext>
            </a:extLst>
          </p:cNvPr>
          <p:cNvSpPr txBox="1"/>
          <p:nvPr/>
        </p:nvSpPr>
        <p:spPr>
          <a:xfrm>
            <a:off x="1542498" y="1879660"/>
            <a:ext cx="513827" cy="416723"/>
          </a:xfrm>
          <a:prstGeom prst="rect">
            <a:avLst/>
          </a:prstGeom>
          <a:solidFill>
            <a:schemeClr val="bg1"/>
          </a:solidFill>
          <a:ln>
            <a:noFill/>
          </a:ln>
        </p:spPr>
        <p:txBody>
          <a:bodyPr wrap="square" lIns="0" tIns="0" rIns="0" bIns="0" rtlCol="0">
            <a:noAutofit/>
          </a:bodyPr>
          <a:lstStyle/>
          <a:p>
            <a:pPr rtl="0"/>
            <a:r>
              <a:rPr lang="ne-np" sz="1100" dirty="0"/>
              <a:t>नोजल (higuchi)</a:t>
            </a:r>
            <a:endParaRPr kumimoji="1" lang="en-US" altLang="ja-JP" sz="1100" dirty="0"/>
          </a:p>
        </p:txBody>
      </p:sp>
      <p:sp>
        <p:nvSpPr>
          <p:cNvPr id="15" name="テキスト ボックス 14">
            <a:extLst>
              <a:ext uri="{FF2B5EF4-FFF2-40B4-BE49-F238E27FC236}">
                <a16:creationId xmlns:a16="http://schemas.microsoft.com/office/drawing/2014/main" id="{4C41301A-AC25-4220-8402-1E56E2062B91}"/>
              </a:ext>
            </a:extLst>
          </p:cNvPr>
          <p:cNvSpPr txBox="1"/>
          <p:nvPr/>
        </p:nvSpPr>
        <p:spPr>
          <a:xfrm>
            <a:off x="2243956" y="980450"/>
            <a:ext cx="1185985" cy="211346"/>
          </a:xfrm>
          <a:prstGeom prst="rect">
            <a:avLst/>
          </a:prstGeom>
          <a:solidFill>
            <a:schemeClr val="bg1"/>
          </a:solidFill>
          <a:ln>
            <a:noFill/>
          </a:ln>
        </p:spPr>
        <p:txBody>
          <a:bodyPr wrap="square" lIns="0" tIns="0" rIns="0" bIns="0" rtlCol="0">
            <a:noAutofit/>
          </a:bodyPr>
          <a:lstStyle/>
          <a:p>
            <a:pPr rtl="0"/>
            <a:r>
              <a:rPr lang="ne-np" sz="1100" dirty="0"/>
              <a:t>मिक्सिङ ट्यूब नट</a:t>
            </a:r>
            <a:endParaRPr kumimoji="1" lang="en-US" altLang="ja-JP" sz="1100" dirty="0"/>
          </a:p>
        </p:txBody>
      </p:sp>
      <p:sp>
        <p:nvSpPr>
          <p:cNvPr id="16" name="テキスト ボックス 15">
            <a:extLst>
              <a:ext uri="{FF2B5EF4-FFF2-40B4-BE49-F238E27FC236}">
                <a16:creationId xmlns:a16="http://schemas.microsoft.com/office/drawing/2014/main" id="{37075643-556B-404B-BF25-3DD86C7DC6D9}"/>
              </a:ext>
            </a:extLst>
          </p:cNvPr>
          <p:cNvSpPr txBox="1"/>
          <p:nvPr/>
        </p:nvSpPr>
        <p:spPr>
          <a:xfrm>
            <a:off x="2129354" y="1889705"/>
            <a:ext cx="919935" cy="373225"/>
          </a:xfrm>
          <a:prstGeom prst="rect">
            <a:avLst/>
          </a:prstGeom>
          <a:solidFill>
            <a:schemeClr val="bg1"/>
          </a:solidFill>
          <a:ln>
            <a:noFill/>
          </a:ln>
        </p:spPr>
        <p:txBody>
          <a:bodyPr wrap="square" lIns="0" tIns="0" rIns="0" bIns="0" rtlCol="0">
            <a:noAutofit/>
          </a:bodyPr>
          <a:lstStyle/>
          <a:p>
            <a:pPr rtl="0"/>
            <a:r>
              <a:rPr lang="ne-np" sz="1100" dirty="0"/>
              <a:t>मिक्सिङ ग्याँस पाइप</a:t>
            </a:r>
            <a:endParaRPr kumimoji="1" lang="en-US" altLang="ja-JP" sz="1100" dirty="0"/>
          </a:p>
        </p:txBody>
      </p:sp>
      <p:sp>
        <p:nvSpPr>
          <p:cNvPr id="17" name="テキスト ボックス 16">
            <a:extLst>
              <a:ext uri="{FF2B5EF4-FFF2-40B4-BE49-F238E27FC236}">
                <a16:creationId xmlns:a16="http://schemas.microsoft.com/office/drawing/2014/main" id="{320D7BAC-86BE-4615-9B98-484376C5E109}"/>
              </a:ext>
            </a:extLst>
          </p:cNvPr>
          <p:cNvSpPr txBox="1"/>
          <p:nvPr/>
        </p:nvSpPr>
        <p:spPr>
          <a:xfrm>
            <a:off x="3122317" y="1940684"/>
            <a:ext cx="994462" cy="355699"/>
          </a:xfrm>
          <a:prstGeom prst="rect">
            <a:avLst/>
          </a:prstGeom>
          <a:solidFill>
            <a:schemeClr val="bg1"/>
          </a:solidFill>
          <a:ln>
            <a:noFill/>
          </a:ln>
        </p:spPr>
        <p:txBody>
          <a:bodyPr wrap="square" lIns="0" tIns="0" rIns="0" bIns="0" rtlCol="0">
            <a:noAutofit/>
          </a:bodyPr>
          <a:lstStyle/>
          <a:p>
            <a:pPr rtl="0"/>
            <a:r>
              <a:rPr lang="ne-np" sz="1100" dirty="0"/>
              <a:t>अक्सिजन (sanso) भल्भ</a:t>
            </a:r>
            <a:endParaRPr kumimoji="1" lang="en-US" altLang="ja-JP" sz="1100" dirty="0"/>
          </a:p>
        </p:txBody>
      </p:sp>
      <p:sp>
        <p:nvSpPr>
          <p:cNvPr id="18" name="テキスト ボックス 17">
            <a:extLst>
              <a:ext uri="{FF2B5EF4-FFF2-40B4-BE49-F238E27FC236}">
                <a16:creationId xmlns:a16="http://schemas.microsoft.com/office/drawing/2014/main" id="{BF674878-E914-4AF1-9F4A-3749010D18CE}"/>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rtl="0"/>
            <a:r>
              <a:rPr lang="ne-np" sz="1100"/>
              <a:t>इन्धन ग्याँस भल्भ</a:t>
            </a:r>
            <a:endParaRPr kumimoji="1" lang="en-US" altLang="ja-JP" sz="1100" dirty="0"/>
          </a:p>
        </p:txBody>
      </p:sp>
      <p:sp>
        <p:nvSpPr>
          <p:cNvPr id="19" name="テキスト ボックス 18">
            <a:extLst>
              <a:ext uri="{FF2B5EF4-FFF2-40B4-BE49-F238E27FC236}">
                <a16:creationId xmlns:a16="http://schemas.microsoft.com/office/drawing/2014/main" id="{BDCB5C66-2149-480E-9A82-7E25689A289F}"/>
              </a:ext>
            </a:extLst>
          </p:cNvPr>
          <p:cNvSpPr txBox="1"/>
          <p:nvPr/>
        </p:nvSpPr>
        <p:spPr>
          <a:xfrm>
            <a:off x="5562473" y="1974868"/>
            <a:ext cx="1090350" cy="321515"/>
          </a:xfrm>
          <a:prstGeom prst="rect">
            <a:avLst/>
          </a:prstGeom>
          <a:solidFill>
            <a:schemeClr val="bg1"/>
          </a:solidFill>
          <a:ln>
            <a:noFill/>
          </a:ln>
        </p:spPr>
        <p:txBody>
          <a:bodyPr wrap="square" lIns="0" tIns="0" rIns="0" bIns="0" rtlCol="0">
            <a:noAutofit/>
          </a:bodyPr>
          <a:lstStyle/>
          <a:p>
            <a:pPr rtl="0"/>
            <a:r>
              <a:rPr lang="ne-np" sz="1100" dirty="0"/>
              <a:t>इन्धन ग्याँस इनलेट</a:t>
            </a:r>
            <a:endParaRPr kumimoji="1" lang="en-US" altLang="ja-JP" sz="1100" dirty="0"/>
          </a:p>
        </p:txBody>
      </p:sp>
      <p:sp>
        <p:nvSpPr>
          <p:cNvPr id="20" name="テキスト ボックス 19">
            <a:extLst>
              <a:ext uri="{FF2B5EF4-FFF2-40B4-BE49-F238E27FC236}">
                <a16:creationId xmlns:a16="http://schemas.microsoft.com/office/drawing/2014/main" id="{D59ED826-5F12-46E5-9C66-1F340B7BA2FA}"/>
              </a:ext>
            </a:extLst>
          </p:cNvPr>
          <p:cNvSpPr txBox="1"/>
          <p:nvPr/>
        </p:nvSpPr>
        <p:spPr>
          <a:xfrm>
            <a:off x="772866" y="5625301"/>
            <a:ext cx="4662734" cy="299321"/>
          </a:xfrm>
          <a:prstGeom prst="rect">
            <a:avLst/>
          </a:prstGeom>
          <a:solidFill>
            <a:schemeClr val="bg1"/>
          </a:solidFill>
          <a:ln>
            <a:noFill/>
          </a:ln>
        </p:spPr>
        <p:txBody>
          <a:bodyPr wrap="square" lIns="0" tIns="0" rIns="0" bIns="0" rtlCol="0">
            <a:noAutofit/>
          </a:bodyPr>
          <a:lstStyle/>
          <a:p>
            <a:pPr rtl="0"/>
            <a:r>
              <a:rPr lang="ne-np" sz="1200" dirty="0"/>
              <a:t>चित्र 1-5 लो प्रेसरको (टर्च (tochi) मिक्सिङ) कटर (setudanki) (फ्रेन्च शैली)</a:t>
            </a:r>
            <a:endParaRPr kumimoji="1" lang="en-US" altLang="ja-JP" sz="1200" dirty="0"/>
          </a:p>
        </p:txBody>
      </p:sp>
      <p:sp>
        <p:nvSpPr>
          <p:cNvPr id="21" name="テキスト ボックス 20">
            <a:extLst>
              <a:ext uri="{FF2B5EF4-FFF2-40B4-BE49-F238E27FC236}">
                <a16:creationId xmlns:a16="http://schemas.microsoft.com/office/drawing/2014/main" id="{6440263E-B08E-435F-AE6E-B1DE2E6E3E62}"/>
              </a:ext>
            </a:extLst>
          </p:cNvPr>
          <p:cNvSpPr txBox="1"/>
          <p:nvPr/>
        </p:nvSpPr>
        <p:spPr>
          <a:xfrm>
            <a:off x="5153026" y="5420086"/>
            <a:ext cx="1877216" cy="177168"/>
          </a:xfrm>
          <a:prstGeom prst="rect">
            <a:avLst/>
          </a:prstGeom>
          <a:solidFill>
            <a:schemeClr val="bg1"/>
          </a:solidFill>
          <a:ln>
            <a:noFill/>
          </a:ln>
        </p:spPr>
        <p:txBody>
          <a:bodyPr wrap="square" lIns="0" tIns="0" rIns="0" bIns="0" rtlCol="0">
            <a:noAutofit/>
          </a:bodyPr>
          <a:lstStyle/>
          <a:p>
            <a:pPr rtl="0"/>
            <a:r>
              <a:rPr lang="ne-np" sz="800" dirty="0"/>
              <a:t>स्रोत: कोइके सान्सो कोग्यो कम्पनी लिमिटेड</a:t>
            </a:r>
            <a:endParaRPr kumimoji="1" lang="en-US" altLang="ja-JP" sz="800" dirty="0"/>
          </a:p>
        </p:txBody>
      </p:sp>
      <p:sp>
        <p:nvSpPr>
          <p:cNvPr id="22" name="テキスト ボックス 21">
            <a:extLst>
              <a:ext uri="{FF2B5EF4-FFF2-40B4-BE49-F238E27FC236}">
                <a16:creationId xmlns:a16="http://schemas.microsoft.com/office/drawing/2014/main" id="{F095FE11-6145-454B-BDFF-3921EC30B02B}"/>
              </a:ext>
            </a:extLst>
          </p:cNvPr>
          <p:cNvSpPr txBox="1"/>
          <p:nvPr/>
        </p:nvSpPr>
        <p:spPr>
          <a:xfrm>
            <a:off x="955645" y="3414680"/>
            <a:ext cx="1026156" cy="190417"/>
          </a:xfrm>
          <a:prstGeom prst="rect">
            <a:avLst/>
          </a:prstGeom>
          <a:solidFill>
            <a:schemeClr val="bg1"/>
          </a:solidFill>
          <a:ln>
            <a:noFill/>
          </a:ln>
        </p:spPr>
        <p:txBody>
          <a:bodyPr wrap="square" lIns="0" tIns="0" rIns="0" bIns="0" rtlCol="0">
            <a:noAutofit/>
          </a:bodyPr>
          <a:lstStyle/>
          <a:p>
            <a:pPr rtl="0"/>
            <a:r>
              <a:rPr lang="ne-np" sz="1100"/>
              <a:t>टर्च (tochi) हेड</a:t>
            </a:r>
            <a:endParaRPr kumimoji="1" lang="en-US" altLang="ja-JP" sz="1100" dirty="0"/>
          </a:p>
        </p:txBody>
      </p:sp>
      <p:sp>
        <p:nvSpPr>
          <p:cNvPr id="23" name="テキスト ボックス 22">
            <a:extLst>
              <a:ext uri="{FF2B5EF4-FFF2-40B4-BE49-F238E27FC236}">
                <a16:creationId xmlns:a16="http://schemas.microsoft.com/office/drawing/2014/main" id="{BCC49E00-B384-4350-AEEE-F01ED129FD65}"/>
              </a:ext>
            </a:extLst>
          </p:cNvPr>
          <p:cNvSpPr txBox="1"/>
          <p:nvPr/>
        </p:nvSpPr>
        <p:spPr>
          <a:xfrm>
            <a:off x="1841691" y="4720706"/>
            <a:ext cx="553825" cy="349991"/>
          </a:xfrm>
          <a:prstGeom prst="rect">
            <a:avLst/>
          </a:prstGeom>
          <a:solidFill>
            <a:schemeClr val="bg1"/>
          </a:solidFill>
          <a:ln>
            <a:noFill/>
          </a:ln>
        </p:spPr>
        <p:txBody>
          <a:bodyPr wrap="square" lIns="0" tIns="0" rIns="0" bIns="0" rtlCol="0">
            <a:noAutofit/>
          </a:bodyPr>
          <a:lstStyle/>
          <a:p>
            <a:pPr rtl="0"/>
            <a:r>
              <a:rPr lang="ne-np" sz="1100" dirty="0"/>
              <a:t>नोजल (higuchi)</a:t>
            </a:r>
            <a:endParaRPr kumimoji="1" lang="en-US" altLang="ja-JP" sz="1100" dirty="0"/>
          </a:p>
        </p:txBody>
      </p:sp>
      <p:sp>
        <p:nvSpPr>
          <p:cNvPr id="24" name="テキスト ボックス 23">
            <a:extLst>
              <a:ext uri="{FF2B5EF4-FFF2-40B4-BE49-F238E27FC236}">
                <a16:creationId xmlns:a16="http://schemas.microsoft.com/office/drawing/2014/main" id="{660C3D7A-F31D-464A-A8BD-0A5508ACA03F}"/>
              </a:ext>
            </a:extLst>
          </p:cNvPr>
          <p:cNvSpPr txBox="1"/>
          <p:nvPr/>
        </p:nvSpPr>
        <p:spPr>
          <a:xfrm>
            <a:off x="2428499" y="4696709"/>
            <a:ext cx="896254" cy="204049"/>
          </a:xfrm>
          <a:prstGeom prst="rect">
            <a:avLst/>
          </a:prstGeom>
          <a:solidFill>
            <a:schemeClr val="bg1"/>
          </a:solidFill>
          <a:ln>
            <a:noFill/>
          </a:ln>
        </p:spPr>
        <p:txBody>
          <a:bodyPr wrap="square" lIns="0" tIns="0" rIns="0" bIns="0" rtlCol="0">
            <a:noAutofit/>
          </a:bodyPr>
          <a:lstStyle/>
          <a:p>
            <a:pPr rtl="0"/>
            <a:r>
              <a:rPr lang="ne-np" sz="1100" dirty="0"/>
              <a:t>मिक्सिङ ट्यूब</a:t>
            </a:r>
            <a:endParaRPr kumimoji="1" lang="en-US" altLang="ja-JP" sz="1100" dirty="0"/>
          </a:p>
        </p:txBody>
      </p:sp>
      <p:sp>
        <p:nvSpPr>
          <p:cNvPr id="25" name="テキスト ボックス 24">
            <a:extLst>
              <a:ext uri="{FF2B5EF4-FFF2-40B4-BE49-F238E27FC236}">
                <a16:creationId xmlns:a16="http://schemas.microsoft.com/office/drawing/2014/main" id="{3FE256D5-4287-4F9F-929C-6BE7CD65FB9D}"/>
              </a:ext>
            </a:extLst>
          </p:cNvPr>
          <p:cNvSpPr txBox="1"/>
          <p:nvPr/>
        </p:nvSpPr>
        <p:spPr>
          <a:xfrm>
            <a:off x="2114956" y="3445817"/>
            <a:ext cx="1390243" cy="349991"/>
          </a:xfrm>
          <a:prstGeom prst="rect">
            <a:avLst/>
          </a:prstGeom>
          <a:solidFill>
            <a:schemeClr val="bg1"/>
          </a:solidFill>
          <a:ln>
            <a:noFill/>
          </a:ln>
        </p:spPr>
        <p:txBody>
          <a:bodyPr wrap="square" lIns="0" tIns="0" rIns="0" bIns="0" rtlCol="0">
            <a:noAutofit/>
          </a:bodyPr>
          <a:lstStyle/>
          <a:p>
            <a:pPr rtl="0"/>
            <a:r>
              <a:rPr lang="ne-np" sz="1100" dirty="0"/>
              <a:t>कटिङ अक्सिजन (setudan sanso) पाइप</a:t>
            </a:r>
            <a:endParaRPr kumimoji="1" lang="en-US" altLang="ja-JP" sz="1100" dirty="0"/>
          </a:p>
        </p:txBody>
      </p:sp>
      <p:sp>
        <p:nvSpPr>
          <p:cNvPr id="26" name="テキスト ボックス 25">
            <a:extLst>
              <a:ext uri="{FF2B5EF4-FFF2-40B4-BE49-F238E27FC236}">
                <a16:creationId xmlns:a16="http://schemas.microsoft.com/office/drawing/2014/main" id="{0C19B415-803E-46D7-8D20-B43BAB312025}"/>
              </a:ext>
            </a:extLst>
          </p:cNvPr>
          <p:cNvSpPr txBox="1"/>
          <p:nvPr/>
        </p:nvSpPr>
        <p:spPr>
          <a:xfrm>
            <a:off x="3429942" y="4847232"/>
            <a:ext cx="568110" cy="190417"/>
          </a:xfrm>
          <a:prstGeom prst="rect">
            <a:avLst/>
          </a:prstGeom>
          <a:solidFill>
            <a:schemeClr val="bg1"/>
          </a:solidFill>
          <a:ln>
            <a:noFill/>
          </a:ln>
        </p:spPr>
        <p:txBody>
          <a:bodyPr wrap="square" lIns="0" tIns="0" rIns="0" bIns="0" rtlCol="0">
            <a:noAutofit/>
          </a:bodyPr>
          <a:lstStyle/>
          <a:p>
            <a:pPr rtl="0"/>
            <a:r>
              <a:rPr lang="ne-np" sz="1100" dirty="0"/>
              <a:t>मिक्सर</a:t>
            </a:r>
            <a:endParaRPr kumimoji="1" lang="en-US" altLang="ja-JP" sz="1100" dirty="0"/>
          </a:p>
        </p:txBody>
      </p:sp>
      <p:sp>
        <p:nvSpPr>
          <p:cNvPr id="27" name="テキスト ボックス 26">
            <a:extLst>
              <a:ext uri="{FF2B5EF4-FFF2-40B4-BE49-F238E27FC236}">
                <a16:creationId xmlns:a16="http://schemas.microsoft.com/office/drawing/2014/main" id="{DF1E8A6C-76B1-4498-AC5E-0AC6784B6726}"/>
              </a:ext>
            </a:extLst>
          </p:cNvPr>
          <p:cNvSpPr txBox="1"/>
          <p:nvPr/>
        </p:nvSpPr>
        <p:spPr>
          <a:xfrm>
            <a:off x="4238747" y="4854758"/>
            <a:ext cx="1186238" cy="349991"/>
          </a:xfrm>
          <a:prstGeom prst="rect">
            <a:avLst/>
          </a:prstGeom>
          <a:solidFill>
            <a:schemeClr val="bg1"/>
          </a:solidFill>
          <a:ln>
            <a:noFill/>
          </a:ln>
        </p:spPr>
        <p:txBody>
          <a:bodyPr wrap="square" lIns="0" tIns="0" rIns="0" bIns="0" rtlCol="0">
            <a:noAutofit/>
          </a:bodyPr>
          <a:lstStyle/>
          <a:p>
            <a:pPr rtl="0"/>
            <a:r>
              <a:rPr lang="ne-np" sz="1100" dirty="0"/>
              <a:t>अक्सिजन (sanso) प्रिहिटिङ भल्भ</a:t>
            </a:r>
            <a:endParaRPr kumimoji="1" lang="en-US" altLang="ja-JP" sz="1100" dirty="0"/>
          </a:p>
        </p:txBody>
      </p:sp>
      <p:sp>
        <p:nvSpPr>
          <p:cNvPr id="28" name="テキスト ボックス 27">
            <a:extLst>
              <a:ext uri="{FF2B5EF4-FFF2-40B4-BE49-F238E27FC236}">
                <a16:creationId xmlns:a16="http://schemas.microsoft.com/office/drawing/2014/main" id="{4E398EA5-F994-40D1-B99C-09AEE988E9F3}"/>
              </a:ext>
            </a:extLst>
          </p:cNvPr>
          <p:cNvSpPr txBox="1"/>
          <p:nvPr/>
        </p:nvSpPr>
        <p:spPr>
          <a:xfrm>
            <a:off x="4967308" y="3427376"/>
            <a:ext cx="1390243" cy="177722"/>
          </a:xfrm>
          <a:prstGeom prst="rect">
            <a:avLst/>
          </a:prstGeom>
          <a:solidFill>
            <a:schemeClr val="bg1"/>
          </a:solidFill>
          <a:ln>
            <a:noFill/>
          </a:ln>
        </p:spPr>
        <p:txBody>
          <a:bodyPr wrap="square" lIns="0" tIns="0" rIns="0" bIns="0" rtlCol="0">
            <a:noAutofit/>
          </a:bodyPr>
          <a:lstStyle/>
          <a:p>
            <a:pPr rtl="0"/>
            <a:r>
              <a:rPr lang="ne-np" sz="1100" dirty="0"/>
              <a:t>कटिङ अक्सिजन भल्भ</a:t>
            </a:r>
            <a:endParaRPr kumimoji="1" lang="en-US" altLang="ja-JP" sz="1100" dirty="0"/>
          </a:p>
        </p:txBody>
      </p:sp>
      <p:sp>
        <p:nvSpPr>
          <p:cNvPr id="29" name="テキスト ボックス 28">
            <a:extLst>
              <a:ext uri="{FF2B5EF4-FFF2-40B4-BE49-F238E27FC236}">
                <a16:creationId xmlns:a16="http://schemas.microsoft.com/office/drawing/2014/main" id="{FE0A2083-D663-49AF-A031-7783E2060E02}"/>
              </a:ext>
            </a:extLst>
          </p:cNvPr>
          <p:cNvSpPr txBox="1"/>
          <p:nvPr/>
        </p:nvSpPr>
        <p:spPr>
          <a:xfrm>
            <a:off x="5610302" y="4836172"/>
            <a:ext cx="1283924" cy="190417"/>
          </a:xfrm>
          <a:prstGeom prst="rect">
            <a:avLst/>
          </a:prstGeom>
          <a:solidFill>
            <a:schemeClr val="bg1"/>
          </a:solidFill>
          <a:ln>
            <a:noFill/>
          </a:ln>
        </p:spPr>
        <p:txBody>
          <a:bodyPr wrap="square" lIns="0" tIns="0" rIns="0" bIns="0" rtlCol="0">
            <a:noAutofit/>
          </a:bodyPr>
          <a:lstStyle/>
          <a:p>
            <a:pPr rtl="0"/>
            <a:r>
              <a:rPr lang="ne-np" sz="1100" dirty="0"/>
              <a:t>इन्धन ग्याँस भल्भ</a:t>
            </a:r>
            <a:endParaRPr kumimoji="1" lang="en-US" altLang="ja-JP" sz="1100" dirty="0"/>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ne-np" sz="2400">
                <a:latin typeface="Meiryo UI" panose="020B0604030504040204" pitchFamily="50" charset="-128"/>
                <a:ea typeface="Meiryo UI" panose="020B0604030504040204" pitchFamily="50" charset="-128"/>
              </a:rPr>
              <a:t>नोजल (higuchi)</a:t>
            </a:r>
          </a:p>
        </p:txBody>
      </p:sp>
      <p:sp>
        <p:nvSpPr>
          <p:cNvPr id="5" name="コンテンツ プレースホルダー 4"/>
          <p:cNvSpPr>
            <a:spLocks noGrp="1"/>
          </p:cNvSpPr>
          <p:nvPr>
            <p:ph idx="1"/>
          </p:nvPr>
        </p:nvSpPr>
        <p:spPr>
          <a:xfrm>
            <a:off x="628650" y="922949"/>
            <a:ext cx="7886700" cy="770681"/>
          </a:xfrm>
          <a:ln>
            <a:solidFill>
              <a:schemeClr val="tx1"/>
            </a:solidFill>
          </a:ln>
        </p:spPr>
        <p:txBody>
          <a:bodyPr rtlCol="0" anchor="ctr" anchorCtr="0">
            <a:normAutofit/>
          </a:bodyPr>
          <a:lstStyle/>
          <a:p>
            <a:pPr rtl="0"/>
            <a:r>
              <a:rPr lang="ne-np" sz="1800" dirty="0">
                <a:latin typeface="Meiryo UI" panose="020B0604030504040204" pitchFamily="50" charset="-128"/>
                <a:ea typeface="Meiryo UI" panose="020B0604030504040204" pitchFamily="50" charset="-128"/>
              </a:rPr>
              <a:t>ज्वलनशील ग्याँसका किसिमहरू र नोजल (higuchi) </a:t>
            </a:r>
            <a:endParaRPr lang="en-US" altLang="ja-JP" sz="1800" dirty="0">
              <a:latin typeface="Meiryo UI" panose="020B0604030504040204" pitchFamily="50" charset="-128"/>
              <a:ea typeface="Meiryo UI" panose="020B0604030504040204" pitchFamily="50" charset="-128"/>
            </a:endParaRPr>
          </a:p>
          <a:p>
            <a:pPr marL="0" indent="0" rtl="0">
              <a:buNone/>
            </a:pPr>
            <a:r>
              <a:rPr lang="ne-np" sz="1800" dirty="0">
                <a:latin typeface="Meiryo UI" panose="020B0604030504040204" pitchFamily="50" charset="-128"/>
                <a:ea typeface="Meiryo UI" panose="020B0604030504040204" pitchFamily="50" charset="-128"/>
              </a:rPr>
              <a:t>　प्रत्येक ज्वलनशील ग्याँसको नोजल (higuchi) को बनावट पनि फरक हुन्छ</a:t>
            </a: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14/सहायक पाठ्यपुस्तक पृष्ठ 12 </a:t>
            </a: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715011"/>
            <a:ext cx="7886700" cy="77068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ne-np" sz="1400" dirty="0">
                <a:latin typeface="Meiryo UI" panose="020B0604030504040204" pitchFamily="50" charset="-128"/>
                <a:ea typeface="Meiryo UI" panose="020B0604030504040204" pitchFamily="50" charset="-128"/>
              </a:rPr>
              <a:t>ज्वलनशील ग्याँसको किसिम गलत भएको बेलाको खतरा</a:t>
            </a:r>
            <a:endParaRPr lang="en-US" altLang="ja-JP" sz="1400" dirty="0">
              <a:latin typeface="Meiryo UI" panose="020B0604030504040204" pitchFamily="50" charset="-128"/>
              <a:ea typeface="Meiryo UI" panose="020B0604030504040204" pitchFamily="50" charset="-128"/>
            </a:endParaRPr>
          </a:p>
          <a:p>
            <a:pPr marL="0" indent="0" rtl="0">
              <a:spcBef>
                <a:spcPts val="600"/>
              </a:spcBef>
              <a:buNone/>
            </a:pPr>
            <a:r>
              <a:rPr lang="ne-np" sz="1400" dirty="0">
                <a:latin typeface="Meiryo UI" panose="020B0604030504040204" pitchFamily="50" charset="-128"/>
                <a:ea typeface="Meiryo UI" panose="020B0604030504040204" pitchFamily="50" charset="-128"/>
              </a:rPr>
              <a:t>　अन्य ज्वलनशील ग्याँसको नोजल (higuchi) मा एसिटिलीन (asechiren) ग्याँस प्रयोग गर्‍यो भने फ्ल्यासब्याक</a:t>
            </a:r>
            <a:r>
              <a:rPr lang="ne-NP" sz="1400" dirty="0">
                <a:latin typeface="Meiryo UI" panose="020B0604030504040204" pitchFamily="50" charset="-128"/>
                <a:ea typeface="Meiryo UI" panose="020B0604030504040204" pitchFamily="50" charset="-128"/>
              </a:rPr>
              <a:t> </a:t>
            </a:r>
            <a:r>
              <a:rPr lang="ne-np" sz="1400" dirty="0">
                <a:latin typeface="Meiryo UI" panose="020B0604030504040204" pitchFamily="50" charset="-128"/>
                <a:ea typeface="Meiryo UI" panose="020B0604030504040204" pitchFamily="50" charset="-128"/>
              </a:rPr>
              <a:t>भई अत्यन्तै खतरा हुन्छ</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6</a:t>
            </a:fld>
            <a:endParaRPr kumimoji="1" lang="ja-JP" altLang="en-US"/>
          </a:p>
        </p:txBody>
      </p:sp>
      <p:sp>
        <p:nvSpPr>
          <p:cNvPr id="9" name="テキスト ボックス 8">
            <a:extLst>
              <a:ext uri="{FF2B5EF4-FFF2-40B4-BE49-F238E27FC236}">
                <a16:creationId xmlns:a16="http://schemas.microsoft.com/office/drawing/2014/main" id="{6F97742B-12F9-4A6D-9482-5531E5BBF956}"/>
              </a:ext>
            </a:extLst>
          </p:cNvPr>
          <p:cNvSpPr txBox="1"/>
          <p:nvPr/>
        </p:nvSpPr>
        <p:spPr>
          <a:xfrm>
            <a:off x="693420" y="2542703"/>
            <a:ext cx="4480484" cy="227794"/>
          </a:xfrm>
          <a:prstGeom prst="rect">
            <a:avLst/>
          </a:prstGeom>
          <a:solidFill>
            <a:schemeClr val="bg1"/>
          </a:solidFill>
          <a:ln>
            <a:noFill/>
          </a:ln>
        </p:spPr>
        <p:txBody>
          <a:bodyPr wrap="square" lIns="0" tIns="0" rIns="0" bIns="0" rtlCol="0">
            <a:noAutofit/>
          </a:bodyPr>
          <a:lstStyle/>
          <a:p>
            <a:pPr rtl="0"/>
            <a:r>
              <a:rPr lang="ne-np" sz="1050" dirty="0"/>
              <a:t>तालिका 1-3 एसिटिलीन (asechiren) ग्याँस र प्रोपेन (puropan) ग्याँसको जलन गति</a:t>
            </a:r>
            <a:endParaRPr kumimoji="1" lang="en-US" altLang="ja-JP" sz="1050" dirty="0"/>
          </a:p>
        </p:txBody>
      </p:sp>
      <p:sp>
        <p:nvSpPr>
          <p:cNvPr id="10" name="テキスト ボックス 9">
            <a:extLst>
              <a:ext uri="{FF2B5EF4-FFF2-40B4-BE49-F238E27FC236}">
                <a16:creationId xmlns:a16="http://schemas.microsoft.com/office/drawing/2014/main" id="{D0D35DF8-966E-424E-8936-652BC9057EEB}"/>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ne-np" sz="900" dirty="0"/>
              <a:t>एसिटिलीन (asechiren)</a:t>
            </a:r>
            <a:endParaRPr kumimoji="1" lang="en-US" altLang="ja-JP" sz="900" dirty="0"/>
          </a:p>
        </p:txBody>
      </p:sp>
      <p:sp>
        <p:nvSpPr>
          <p:cNvPr id="11" name="テキスト ボックス 10">
            <a:extLst>
              <a:ext uri="{FF2B5EF4-FFF2-40B4-BE49-F238E27FC236}">
                <a16:creationId xmlns:a16="http://schemas.microsoft.com/office/drawing/2014/main" id="{A2E8B2C4-C32C-4487-9EE9-DC96F6AF3516}"/>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ne-np" sz="900" dirty="0"/>
              <a:t>प्रोपेन (puropan)</a:t>
            </a:r>
            <a:endParaRPr kumimoji="1" lang="en-US" altLang="ja-JP" sz="900" dirty="0"/>
          </a:p>
        </p:txBody>
      </p:sp>
      <p:sp>
        <p:nvSpPr>
          <p:cNvPr id="12" name="テキスト ボックス 11">
            <a:extLst>
              <a:ext uri="{FF2B5EF4-FFF2-40B4-BE49-F238E27FC236}">
                <a16:creationId xmlns:a16="http://schemas.microsoft.com/office/drawing/2014/main" id="{B6EB988A-E07E-4A8F-B600-EA927F02ECDF}"/>
              </a:ext>
            </a:extLst>
          </p:cNvPr>
          <p:cNvSpPr txBox="1"/>
          <p:nvPr/>
        </p:nvSpPr>
        <p:spPr>
          <a:xfrm>
            <a:off x="2009220" y="2837135"/>
            <a:ext cx="1460917" cy="530766"/>
          </a:xfrm>
          <a:prstGeom prst="rect">
            <a:avLst/>
          </a:prstGeom>
          <a:solidFill>
            <a:schemeClr val="bg1"/>
          </a:solidFill>
          <a:ln>
            <a:noFill/>
          </a:ln>
        </p:spPr>
        <p:txBody>
          <a:bodyPr wrap="square" lIns="0" tIns="0" rIns="0" bIns="0" rtlCol="0">
            <a:noAutofit/>
          </a:bodyPr>
          <a:lstStyle/>
          <a:p>
            <a:pPr algn="ctr" rtl="0"/>
            <a:r>
              <a:rPr lang="ne-np" sz="1200" dirty="0"/>
              <a:t>न्यूनतम सल्काउने तापमान</a:t>
            </a:r>
            <a:endParaRPr kumimoji="1" lang="en-US" altLang="ja-JP" sz="1200" dirty="0"/>
          </a:p>
          <a:p>
            <a:pPr algn="ctr" rtl="0"/>
            <a:r>
              <a:rPr lang="ne-np" sz="1200" dirty="0"/>
              <a:t>(अक्सिजनमा (sanso))</a:t>
            </a:r>
            <a:endParaRPr kumimoji="1" lang="en-US" altLang="ja-JP" sz="1200" dirty="0"/>
          </a:p>
        </p:txBody>
      </p:sp>
      <p:sp>
        <p:nvSpPr>
          <p:cNvPr id="13" name="テキスト ボックス 12">
            <a:extLst>
              <a:ext uri="{FF2B5EF4-FFF2-40B4-BE49-F238E27FC236}">
                <a16:creationId xmlns:a16="http://schemas.microsoft.com/office/drawing/2014/main" id="{96177B9F-8986-4739-8C6A-CA3D54BDF1FC}"/>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ne-np" sz="1200" dirty="0"/>
              <a:t>जलन गति</a:t>
            </a:r>
            <a:endParaRPr kumimoji="1" lang="en-US" altLang="ja-JP" sz="1200" dirty="0"/>
          </a:p>
          <a:p>
            <a:pPr algn="ctr" rtl="0"/>
            <a:r>
              <a:rPr lang="ne-np" sz="1200" dirty="0"/>
              <a:t>(तटस्थ मिश्रण अनुपात)</a:t>
            </a:r>
            <a:endParaRPr kumimoji="1" lang="en-US" altLang="ja-JP" sz="1200" dirty="0"/>
          </a:p>
        </p:txBody>
      </p:sp>
      <p:sp>
        <p:nvSpPr>
          <p:cNvPr id="14" name="テキスト ボックス 13">
            <a:extLst>
              <a:ext uri="{FF2B5EF4-FFF2-40B4-BE49-F238E27FC236}">
                <a16:creationId xmlns:a16="http://schemas.microsoft.com/office/drawing/2014/main" id="{85FB4EAE-5209-433E-B873-CE74F3E80A06}"/>
              </a:ext>
            </a:extLst>
          </p:cNvPr>
          <p:cNvSpPr txBox="1"/>
          <p:nvPr/>
        </p:nvSpPr>
        <p:spPr>
          <a:xfrm>
            <a:off x="762684" y="4318270"/>
            <a:ext cx="4480485" cy="187688"/>
          </a:xfrm>
          <a:prstGeom prst="rect">
            <a:avLst/>
          </a:prstGeom>
          <a:solidFill>
            <a:schemeClr val="bg1"/>
          </a:solidFill>
          <a:ln>
            <a:noFill/>
          </a:ln>
        </p:spPr>
        <p:txBody>
          <a:bodyPr wrap="square" lIns="0" tIns="0" rIns="0" bIns="0" rtlCol="0">
            <a:noAutofit/>
          </a:bodyPr>
          <a:lstStyle/>
          <a:p>
            <a:pPr rtl="0"/>
            <a:r>
              <a:rPr lang="ne-np" sz="900" dirty="0"/>
              <a:t>* : मानहरू जापान वेल्डिङ संघको "सारांश थर्मल कटिङ प्रसेसिङको “Q&amp;A”" (2012 साल) मा आधारित छ।</a:t>
            </a:r>
            <a:endParaRPr kumimoji="1" lang="en-US" altLang="ja-JP" sz="900" dirty="0"/>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ne-np" sz="2400" dirty="0">
                <a:latin typeface="Meiryo UI" panose="020B0604030504040204" pitchFamily="50" charset="-128"/>
                <a:ea typeface="Meiryo UI" panose="020B0604030504040204" pitchFamily="50" charset="-128"/>
              </a:rPr>
              <a:t>प्रेसर रेगुलेटर (aturyoku chousei ki)</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ne-np" sz="1200" dirty="0">
                <a:latin typeface="Meiryo UI" panose="020B0604030504040204" pitchFamily="50" charset="-128"/>
                <a:ea typeface="Meiryo UI" panose="020B0604030504040204" pitchFamily="50" charset="-128"/>
              </a:rPr>
              <a:t>एसिटिलीन (asechiren) प्रेसर रेगुलेटर (aturyoku chousei ki)</a:t>
            </a:r>
          </a:p>
        </p:txBody>
      </p:sp>
      <p:sp>
        <p:nvSpPr>
          <p:cNvPr id="7" name="テキスト ボックス 6"/>
          <p:cNvSpPr txBox="1"/>
          <p:nvPr/>
        </p:nvSpPr>
        <p:spPr>
          <a:xfrm>
            <a:off x="3783535" y="6442538"/>
            <a:ext cx="4391196"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19, 20/सहायक पाठ्यपुस्तक पृष्ठ 14, 15 </a:t>
            </a: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ne-np" sz="1200" dirty="0">
                <a:latin typeface="Meiryo UI" panose="020B0604030504040204" pitchFamily="50" charset="-128"/>
                <a:ea typeface="Meiryo UI" panose="020B0604030504040204" pitchFamily="50" charset="-128"/>
              </a:rPr>
              <a:t>अक्सिजन (sanso) को प्रेसर रेगुलेटर (aturyoku chousei ki) </a:t>
            </a:r>
            <a:endParaRPr lang="ja-JP" altLang="en-US" sz="12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正方形/長方形 9"/>
          <p:cNvSpPr/>
          <p:nvPr/>
        </p:nvSpPr>
        <p:spPr>
          <a:xfrm>
            <a:off x="6096000" y="4214286"/>
            <a:ext cx="2675669"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कोइके सान्सो कोग्यो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352841" y="4834957"/>
            <a:ext cx="2788220"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ne-np" sz="900" dirty="0">
                <a:latin typeface="Meiryo UI" panose="020B0604030504040204" pitchFamily="50" charset="-128"/>
                <a:ea typeface="Meiryo UI" panose="020B0604030504040204" pitchFamily="50" charset="-128"/>
              </a:rPr>
              <a:t>(प्रदायक: निस्सान तानाका कम्पनी लिमिटेड)</a:t>
            </a:r>
            <a:endParaRPr kumimoji="1" lang="ja-JP" altLang="en-US"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6AFF261-FF9F-49D9-A1E6-657EE80EA931}"/>
              </a:ext>
            </a:extLst>
          </p:cNvPr>
          <p:cNvSpPr txBox="1"/>
          <p:nvPr/>
        </p:nvSpPr>
        <p:spPr>
          <a:xfrm>
            <a:off x="739489" y="4556731"/>
            <a:ext cx="2788220" cy="283934"/>
          </a:xfrm>
          <a:prstGeom prst="rect">
            <a:avLst/>
          </a:prstGeom>
          <a:solidFill>
            <a:schemeClr val="bg1"/>
          </a:solidFill>
          <a:ln>
            <a:noFill/>
          </a:ln>
        </p:spPr>
        <p:txBody>
          <a:bodyPr wrap="square" lIns="0" tIns="0" rIns="0" bIns="0" rtlCol="0">
            <a:noAutofit/>
          </a:bodyPr>
          <a:lstStyle/>
          <a:p>
            <a:pPr algn="ctr" rtl="0"/>
            <a:r>
              <a:rPr lang="ne-np" sz="1100" dirty="0"/>
              <a:t>चित्र 1-17: एसिटिलीन (asechiren) ग्याँसको रेगुलेटर</a:t>
            </a:r>
            <a:endParaRPr kumimoji="1" lang="en-US" altLang="ja-JP" sz="1100" dirty="0"/>
          </a:p>
        </p:txBody>
      </p:sp>
      <p:sp>
        <p:nvSpPr>
          <p:cNvPr id="14" name="テキスト ボックス 13">
            <a:extLst>
              <a:ext uri="{FF2B5EF4-FFF2-40B4-BE49-F238E27FC236}">
                <a16:creationId xmlns:a16="http://schemas.microsoft.com/office/drawing/2014/main" id="{1BC19025-C3DE-4995-B83A-B1CE61F27174}"/>
              </a:ext>
            </a:extLst>
          </p:cNvPr>
          <p:cNvSpPr txBox="1"/>
          <p:nvPr/>
        </p:nvSpPr>
        <p:spPr>
          <a:xfrm>
            <a:off x="1397000" y="4328223"/>
            <a:ext cx="2114551" cy="157695"/>
          </a:xfrm>
          <a:prstGeom prst="rect">
            <a:avLst/>
          </a:prstGeom>
          <a:solidFill>
            <a:schemeClr val="bg1"/>
          </a:solidFill>
          <a:ln>
            <a:noFill/>
          </a:ln>
        </p:spPr>
        <p:txBody>
          <a:bodyPr wrap="square" lIns="0" tIns="0" rIns="0" bIns="0" rtlCol="0">
            <a:noAutofit/>
          </a:bodyPr>
          <a:lstStyle/>
          <a:p>
            <a:pPr algn="r" rtl="0"/>
            <a:r>
              <a:rPr lang="ne-np" sz="900" dirty="0"/>
              <a:t>स्रोत: निस्सान तानाका कम्पनी लिमिटेड</a:t>
            </a:r>
            <a:endParaRPr kumimoji="1" lang="en-US" altLang="ja-JP" sz="900" dirty="0"/>
          </a:p>
        </p:txBody>
      </p:sp>
      <p:sp>
        <p:nvSpPr>
          <p:cNvPr id="15" name="テキスト ボックス 14">
            <a:extLst>
              <a:ext uri="{FF2B5EF4-FFF2-40B4-BE49-F238E27FC236}">
                <a16:creationId xmlns:a16="http://schemas.microsoft.com/office/drawing/2014/main" id="{9D763A11-C096-4D05-A1DC-0E006B55995D}"/>
              </a:ext>
            </a:extLst>
          </p:cNvPr>
          <p:cNvSpPr txBox="1"/>
          <p:nvPr/>
        </p:nvSpPr>
        <p:spPr>
          <a:xfrm>
            <a:off x="4290368" y="4028778"/>
            <a:ext cx="3605939" cy="204574"/>
          </a:xfrm>
          <a:prstGeom prst="rect">
            <a:avLst/>
          </a:prstGeom>
          <a:solidFill>
            <a:schemeClr val="bg1"/>
          </a:solidFill>
          <a:ln>
            <a:noFill/>
          </a:ln>
        </p:spPr>
        <p:txBody>
          <a:bodyPr wrap="square" lIns="0" tIns="0" rIns="0" bIns="0" rtlCol="0">
            <a:noAutofit/>
          </a:bodyPr>
          <a:lstStyle/>
          <a:p>
            <a:pPr rtl="0"/>
            <a:r>
              <a:rPr lang="ne-np" sz="1200" dirty="0"/>
              <a:t>चित्र 1-18: अक्सिजन (sanso) को रेगुलेटर जडान पेज</a:t>
            </a:r>
            <a:endParaRPr kumimoji="1" lang="en-US" altLang="ja-JP" sz="1200" dirty="0"/>
          </a:p>
        </p:txBody>
      </p:sp>
      <p:sp>
        <p:nvSpPr>
          <p:cNvPr id="16" name="テキスト ボックス 15">
            <a:extLst>
              <a:ext uri="{FF2B5EF4-FFF2-40B4-BE49-F238E27FC236}">
                <a16:creationId xmlns:a16="http://schemas.microsoft.com/office/drawing/2014/main" id="{37D912B5-9BEA-4A68-88A1-6FFDF3A26477}"/>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rtl="0"/>
            <a:r>
              <a:rPr lang="ne-np" sz="1200"/>
              <a:t>नट जडान टाइप (जर्मन शैली)</a:t>
            </a:r>
            <a:endParaRPr kumimoji="1" lang="en-US" altLang="ja-JP" sz="1200" dirty="0"/>
          </a:p>
        </p:txBody>
      </p:sp>
      <p:sp>
        <p:nvSpPr>
          <p:cNvPr id="17" name="テキスト ボックス 16">
            <a:extLst>
              <a:ext uri="{FF2B5EF4-FFF2-40B4-BE49-F238E27FC236}">
                <a16:creationId xmlns:a16="http://schemas.microsoft.com/office/drawing/2014/main" id="{77FE93E4-BA0B-4C39-9C64-ABC820490D89}"/>
              </a:ext>
            </a:extLst>
          </p:cNvPr>
          <p:cNvSpPr txBox="1"/>
          <p:nvPr/>
        </p:nvSpPr>
        <p:spPr>
          <a:xfrm>
            <a:off x="6234792" y="3513912"/>
            <a:ext cx="2046719" cy="206353"/>
          </a:xfrm>
          <a:prstGeom prst="rect">
            <a:avLst/>
          </a:prstGeom>
          <a:solidFill>
            <a:schemeClr val="bg1"/>
          </a:solidFill>
          <a:ln>
            <a:noFill/>
          </a:ln>
        </p:spPr>
        <p:txBody>
          <a:bodyPr wrap="square" lIns="0" tIns="0" rIns="0" bIns="0" rtlCol="0">
            <a:noAutofit/>
          </a:bodyPr>
          <a:lstStyle/>
          <a:p>
            <a:pPr rtl="0"/>
            <a:r>
              <a:rPr lang="ne-np" sz="1200" dirty="0"/>
              <a:t>पेच जडान टाइप (फ्रेन्च शैली)</a:t>
            </a:r>
            <a:endParaRPr kumimoji="1" lang="en-US" altLang="ja-JP" sz="1200" dirty="0"/>
          </a:p>
        </p:txBody>
      </p:sp>
      <p:sp>
        <p:nvSpPr>
          <p:cNvPr id="18" name="テキスト ボックス 17">
            <a:extLst>
              <a:ext uri="{FF2B5EF4-FFF2-40B4-BE49-F238E27FC236}">
                <a16:creationId xmlns:a16="http://schemas.microsoft.com/office/drawing/2014/main" id="{06CBB498-105E-49D0-AE17-C6D442EFD528}"/>
              </a:ext>
            </a:extLst>
          </p:cNvPr>
          <p:cNvSpPr txBox="1"/>
          <p:nvPr/>
        </p:nvSpPr>
        <p:spPr>
          <a:xfrm>
            <a:off x="6745753" y="3806452"/>
            <a:ext cx="1627523" cy="203261"/>
          </a:xfrm>
          <a:prstGeom prst="rect">
            <a:avLst/>
          </a:prstGeom>
          <a:solidFill>
            <a:schemeClr val="bg1"/>
          </a:solidFill>
          <a:ln>
            <a:noFill/>
          </a:ln>
        </p:spPr>
        <p:txBody>
          <a:bodyPr wrap="square" lIns="0" tIns="0" rIns="0" bIns="0" rtlCol="0">
            <a:noAutofit/>
          </a:bodyPr>
          <a:lstStyle/>
          <a:p>
            <a:pPr algn="r" rtl="0"/>
            <a:r>
              <a:rPr lang="ne-np" sz="700" dirty="0"/>
              <a:t>स्रोत: कोइके सान्सो कोग्यो कम्पनी लिमिटेड</a:t>
            </a:r>
            <a:endParaRPr kumimoji="1" lang="en-US" altLang="ja-JP" sz="700" dirty="0"/>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ne-np" sz="2400">
                <a:latin typeface="Meiryo UI" panose="020B0604030504040204" pitchFamily="50" charset="-128"/>
                <a:ea typeface="Meiryo UI" panose="020B0604030504040204" pitchFamily="50" charset="-128"/>
              </a:rPr>
              <a:t>वेल्डिङको होज (housu)</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ne-np" sz="1400" dirty="0">
                <a:latin typeface="Meiryo UI" panose="020B0604030504040204" pitchFamily="50" charset="-128"/>
                <a:ea typeface="Meiryo UI" panose="020B0604030504040204" pitchFamily="50" charset="-128"/>
              </a:rPr>
              <a:t>वेल्डिङ र कटिङ रबर होज (yousetu ・ setudan you gomu housu) मा लेखिएको जानकारी </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・निर्माता अथवा आपूर्तिकर्ताको मार्क</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・होज (housu) को किसिम नम्बर</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・अधिकतम प्रयोग प्रेसर </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・नोमिनल व्यास (भित्री व्यास)</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・ग्याँसका किसिमहरू (तालिका 1-5)</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・निर्माण साल</a:t>
            </a:r>
          </a:p>
        </p:txBody>
      </p:sp>
      <p:sp>
        <p:nvSpPr>
          <p:cNvPr id="7" name="テキスト ボックス 6"/>
          <p:cNvSpPr txBox="1"/>
          <p:nvPr/>
        </p:nvSpPr>
        <p:spPr>
          <a:xfrm>
            <a:off x="4457016" y="6387948"/>
            <a:ext cx="3701146"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24, 25/सहायक पाठ्यपुस्तक पृष्ठ 17 </a:t>
            </a: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a16="http://schemas.microsoft.com/office/drawing/2014/main" id="{6CAFAADC-91D6-42EB-BDDA-15AFBD27A544}"/>
              </a:ext>
            </a:extLst>
          </p:cNvPr>
          <p:cNvSpPr txBox="1"/>
          <p:nvPr/>
        </p:nvSpPr>
        <p:spPr>
          <a:xfrm>
            <a:off x="5292202" y="819685"/>
            <a:ext cx="2289697" cy="216000"/>
          </a:xfrm>
          <a:prstGeom prst="rect">
            <a:avLst/>
          </a:prstGeom>
          <a:solidFill>
            <a:schemeClr val="bg1"/>
          </a:solidFill>
          <a:ln>
            <a:noFill/>
          </a:ln>
        </p:spPr>
        <p:txBody>
          <a:bodyPr wrap="square" lIns="0" tIns="0" rIns="0" bIns="0" rtlCol="0">
            <a:noAutofit/>
          </a:bodyPr>
          <a:lstStyle/>
          <a:p>
            <a:pPr rtl="0"/>
            <a:r>
              <a:rPr lang="ne-np" sz="1200" dirty="0"/>
              <a:t>【लेखिएको जानकारीको उदाहरण】</a:t>
            </a:r>
          </a:p>
        </p:txBody>
      </p:sp>
      <p:sp>
        <p:nvSpPr>
          <p:cNvPr id="10" name="テキスト ボックス 9">
            <a:extLst>
              <a:ext uri="{FF2B5EF4-FFF2-40B4-BE49-F238E27FC236}">
                <a16:creationId xmlns:a16="http://schemas.microsoft.com/office/drawing/2014/main" id="{27C0B329-F681-4439-9A38-AC5F1F39F88C}"/>
              </a:ext>
            </a:extLst>
          </p:cNvPr>
          <p:cNvSpPr txBox="1"/>
          <p:nvPr/>
        </p:nvSpPr>
        <p:spPr>
          <a:xfrm>
            <a:off x="5587171" y="1362827"/>
            <a:ext cx="2570991" cy="1308290"/>
          </a:xfrm>
          <a:prstGeom prst="rect">
            <a:avLst/>
          </a:prstGeom>
          <a:solidFill>
            <a:schemeClr val="bg1"/>
          </a:solidFill>
          <a:ln>
            <a:noFill/>
          </a:ln>
        </p:spPr>
        <p:txBody>
          <a:bodyPr wrap="square" lIns="0" tIns="0" rIns="0" bIns="0" rtlCol="0">
            <a:noAutofit/>
          </a:bodyPr>
          <a:lstStyle/>
          <a:p>
            <a:pPr rtl="0"/>
            <a:r>
              <a:rPr lang="ne-NP" sz="1050" dirty="0"/>
              <a:t> </a:t>
            </a:r>
            <a:r>
              <a:rPr lang="ne-np" sz="1050" dirty="0"/>
              <a:t>यो चिन्हबाट तलका कुराहरू थाहा हुन्छ।</a:t>
            </a:r>
            <a:endParaRPr kumimoji="1" lang="en-US" altLang="ja-JP" sz="1050" dirty="0"/>
          </a:p>
          <a:p>
            <a:pPr rtl="0"/>
            <a:r>
              <a:rPr lang="ne-np" sz="1050" dirty="0"/>
              <a:t>① निर्माता आदि “XYZ” हो।</a:t>
            </a:r>
            <a:endParaRPr kumimoji="1" lang="en-US" altLang="ja-JP" sz="1050" dirty="0"/>
          </a:p>
          <a:p>
            <a:pPr rtl="0"/>
            <a:r>
              <a:rPr lang="ne-np" sz="1050" dirty="0"/>
              <a:t>② होज (housu) को किसिम "टाइप 1" हो</a:t>
            </a:r>
            <a:endParaRPr kumimoji="1" lang="en-US" altLang="ja-JP" sz="1050" dirty="0"/>
          </a:p>
          <a:p>
            <a:pPr rtl="0"/>
            <a:r>
              <a:rPr lang="ne-np" sz="1050" dirty="0"/>
              <a:t>③ अधिकतम प्रयोग प्रेसर 2MPa हो।</a:t>
            </a:r>
            <a:endParaRPr kumimoji="1" lang="en-US" altLang="ja-JP" sz="1050" dirty="0"/>
          </a:p>
          <a:p>
            <a:pPr rtl="0"/>
            <a:r>
              <a:rPr lang="ne-np" sz="1050" dirty="0"/>
              <a:t>④ नोमिनल व्यास 10mm हो।</a:t>
            </a:r>
            <a:endParaRPr kumimoji="1" lang="en-US" altLang="ja-JP" sz="1050" dirty="0"/>
          </a:p>
          <a:p>
            <a:pPr rtl="0"/>
            <a:r>
              <a:rPr lang="ne-np" sz="1050" dirty="0"/>
              <a:t>⑤ ग्याँसका किसिम, अक्सिजन (sanso) हो।</a:t>
            </a:r>
            <a:endParaRPr kumimoji="1" lang="en-US" altLang="ja-JP" sz="1050" dirty="0"/>
          </a:p>
          <a:p>
            <a:pPr rtl="0"/>
            <a:r>
              <a:rPr lang="ne-np" sz="1050" dirty="0"/>
              <a:t>⑥ निर्माण साल, 2019 साल हो।</a:t>
            </a:r>
            <a:endParaRPr kumimoji="1" lang="en-US" altLang="ja-JP" sz="1050" dirty="0"/>
          </a:p>
        </p:txBody>
      </p:sp>
      <p:sp>
        <p:nvSpPr>
          <p:cNvPr id="11" name="テキスト ボックス 10">
            <a:extLst>
              <a:ext uri="{FF2B5EF4-FFF2-40B4-BE49-F238E27FC236}">
                <a16:creationId xmlns:a16="http://schemas.microsoft.com/office/drawing/2014/main" id="{C1B486D9-DE43-4D65-A3C4-27A65B01621F}"/>
              </a:ext>
            </a:extLst>
          </p:cNvPr>
          <p:cNvSpPr txBox="1"/>
          <p:nvPr/>
        </p:nvSpPr>
        <p:spPr>
          <a:xfrm>
            <a:off x="973338" y="2909347"/>
            <a:ext cx="4135256" cy="153709"/>
          </a:xfrm>
          <a:prstGeom prst="rect">
            <a:avLst/>
          </a:prstGeom>
          <a:solidFill>
            <a:schemeClr val="bg1"/>
          </a:solidFill>
          <a:ln>
            <a:noFill/>
          </a:ln>
        </p:spPr>
        <p:txBody>
          <a:bodyPr wrap="square" lIns="0" tIns="0" rIns="0" bIns="0" rtlCol="0">
            <a:noAutofit/>
          </a:bodyPr>
          <a:lstStyle/>
          <a:p>
            <a:pPr rtl="0"/>
            <a:r>
              <a:rPr lang="ne-np" sz="1100" dirty="0"/>
              <a:t>तालिका 1-5:ग्याँसका किसिमहरूको चिन्ह तथा पहिचान रंग</a:t>
            </a:r>
            <a:r>
              <a:rPr lang="en-US" sz="1100" dirty="0"/>
              <a:t> (JIS K 6333)</a:t>
            </a:r>
            <a:endParaRPr kumimoji="1" lang="en-US" altLang="ja-JP" sz="1100" dirty="0"/>
          </a:p>
        </p:txBody>
      </p:sp>
      <p:sp>
        <p:nvSpPr>
          <p:cNvPr id="12" name="テキスト ボックス 11">
            <a:extLst>
              <a:ext uri="{FF2B5EF4-FFF2-40B4-BE49-F238E27FC236}">
                <a16:creationId xmlns:a16="http://schemas.microsoft.com/office/drawing/2014/main" id="{033DC277-865E-49BF-A97A-95F4F5BC2971}"/>
              </a:ext>
            </a:extLst>
          </p:cNvPr>
          <p:cNvSpPr txBox="1"/>
          <p:nvPr/>
        </p:nvSpPr>
        <p:spPr>
          <a:xfrm>
            <a:off x="758152" y="3139600"/>
            <a:ext cx="751019" cy="360000"/>
          </a:xfrm>
          <a:prstGeom prst="rect">
            <a:avLst/>
          </a:prstGeom>
          <a:solidFill>
            <a:schemeClr val="bg1"/>
          </a:solidFill>
          <a:ln>
            <a:noFill/>
          </a:ln>
        </p:spPr>
        <p:txBody>
          <a:bodyPr wrap="square" lIns="0" tIns="0" rIns="0" bIns="0" rtlCol="0">
            <a:noAutofit/>
          </a:bodyPr>
          <a:lstStyle/>
          <a:p>
            <a:pPr algn="ctr" rtl="0"/>
            <a:r>
              <a:rPr lang="ne-np" sz="900" dirty="0"/>
              <a:t>ग्याँसका किसिमहरूको चिन्ह</a:t>
            </a:r>
            <a:endParaRPr kumimoji="1" lang="en-US" altLang="ja-JP" sz="900" dirty="0"/>
          </a:p>
        </p:txBody>
      </p:sp>
      <p:sp>
        <p:nvSpPr>
          <p:cNvPr id="13" name="テキスト ボックス 12">
            <a:extLst>
              <a:ext uri="{FF2B5EF4-FFF2-40B4-BE49-F238E27FC236}">
                <a16:creationId xmlns:a16="http://schemas.microsoft.com/office/drawing/2014/main" id="{2208B336-4E6B-4963-B89E-2BF5BD42BE01}"/>
              </a:ext>
            </a:extLst>
          </p:cNvPr>
          <p:cNvSpPr txBox="1"/>
          <p:nvPr/>
        </p:nvSpPr>
        <p:spPr>
          <a:xfrm>
            <a:off x="2580780" y="3210145"/>
            <a:ext cx="1140320" cy="266368"/>
          </a:xfrm>
          <a:prstGeom prst="rect">
            <a:avLst/>
          </a:prstGeom>
          <a:solidFill>
            <a:schemeClr val="bg1"/>
          </a:solidFill>
          <a:ln>
            <a:noFill/>
          </a:ln>
        </p:spPr>
        <p:txBody>
          <a:bodyPr wrap="square" lIns="0" tIns="0" rIns="0" bIns="0" rtlCol="0">
            <a:noAutofit/>
          </a:bodyPr>
          <a:lstStyle/>
          <a:p>
            <a:pPr algn="ctr" rtl="0"/>
            <a:r>
              <a:rPr lang="ne-np" sz="1100" dirty="0"/>
              <a:t>ग्याँसका किसिमहरू</a:t>
            </a:r>
            <a:endParaRPr kumimoji="1" lang="en-US" altLang="ja-JP" sz="1100" dirty="0"/>
          </a:p>
        </p:txBody>
      </p:sp>
      <p:sp>
        <p:nvSpPr>
          <p:cNvPr id="14" name="テキスト ボックス 13">
            <a:extLst>
              <a:ext uri="{FF2B5EF4-FFF2-40B4-BE49-F238E27FC236}">
                <a16:creationId xmlns:a16="http://schemas.microsoft.com/office/drawing/2014/main" id="{2398F131-B822-4962-A951-BD7544AB5123}"/>
              </a:ext>
            </a:extLst>
          </p:cNvPr>
          <p:cNvSpPr txBox="1"/>
          <p:nvPr/>
        </p:nvSpPr>
        <p:spPr>
          <a:xfrm>
            <a:off x="4604044" y="3144526"/>
            <a:ext cx="886190" cy="360000"/>
          </a:xfrm>
          <a:prstGeom prst="rect">
            <a:avLst/>
          </a:prstGeom>
          <a:solidFill>
            <a:schemeClr val="bg1"/>
          </a:solidFill>
          <a:ln>
            <a:noFill/>
          </a:ln>
        </p:spPr>
        <p:txBody>
          <a:bodyPr wrap="square" lIns="0" tIns="0" rIns="0" bIns="0" rtlCol="0">
            <a:noAutofit/>
          </a:bodyPr>
          <a:lstStyle/>
          <a:p>
            <a:pPr algn="ctr" rtl="0"/>
            <a:r>
              <a:rPr lang="ne-np" sz="900" dirty="0"/>
              <a:t>बाहिरी सतहको रबरको तहको रंग</a:t>
            </a:r>
            <a:endParaRPr kumimoji="1" lang="en-US" altLang="ja-JP" sz="900" dirty="0"/>
          </a:p>
        </p:txBody>
      </p:sp>
      <p:sp>
        <p:nvSpPr>
          <p:cNvPr id="15" name="テキスト ボックス 14">
            <a:extLst>
              <a:ext uri="{FF2B5EF4-FFF2-40B4-BE49-F238E27FC236}">
                <a16:creationId xmlns:a16="http://schemas.microsoft.com/office/drawing/2014/main" id="{86058FC8-3B0D-4E5E-80EB-9640FD48C2CE}"/>
              </a:ext>
            </a:extLst>
          </p:cNvPr>
          <p:cNvSpPr txBox="1"/>
          <p:nvPr/>
        </p:nvSpPr>
        <p:spPr>
          <a:xfrm>
            <a:off x="1558774" y="3586141"/>
            <a:ext cx="2971109" cy="356237"/>
          </a:xfrm>
          <a:prstGeom prst="rect">
            <a:avLst/>
          </a:prstGeom>
          <a:solidFill>
            <a:schemeClr val="bg1"/>
          </a:solidFill>
          <a:ln>
            <a:noFill/>
          </a:ln>
        </p:spPr>
        <p:txBody>
          <a:bodyPr wrap="square" lIns="0" tIns="0" rIns="0" bIns="0" rtlCol="0">
            <a:noAutofit/>
          </a:bodyPr>
          <a:lstStyle/>
          <a:p>
            <a:pPr rtl="0"/>
            <a:r>
              <a:rPr lang="ne-np" sz="1000" dirty="0"/>
              <a:t>एसिटिलीन (asechiren) तथा अन्य इन्धनको ग्याँस (*)</a:t>
            </a:r>
            <a:endParaRPr kumimoji="1" lang="en-US" altLang="ja-JP" sz="1000" dirty="0"/>
          </a:p>
          <a:p>
            <a:pPr rtl="0"/>
            <a:r>
              <a:rPr lang="ne-np" sz="1000" dirty="0"/>
              <a:t>(LPG, MPS, प्राकृतिक ग्याँस तथा मिथेन बाहेक)</a:t>
            </a:r>
            <a:endParaRPr kumimoji="1" lang="en-US" altLang="ja-JP" sz="1000" dirty="0"/>
          </a:p>
        </p:txBody>
      </p:sp>
      <p:sp>
        <p:nvSpPr>
          <p:cNvPr id="16" name="テキスト ボックス 15">
            <a:extLst>
              <a:ext uri="{FF2B5EF4-FFF2-40B4-BE49-F238E27FC236}">
                <a16:creationId xmlns:a16="http://schemas.microsoft.com/office/drawing/2014/main" id="{A0AF3BCB-F35F-488F-A341-36A0436A31BA}"/>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ne-np" sz="1050"/>
              <a:t>हावा, नाइट्रोजन, आर्गन, कार्बन डाइअक्साइड</a:t>
            </a:r>
            <a:endParaRPr kumimoji="1" lang="en-US" altLang="ja-JP" sz="1050" dirty="0"/>
          </a:p>
        </p:txBody>
      </p:sp>
      <p:sp>
        <p:nvSpPr>
          <p:cNvPr id="17" name="テキスト ボックス 16">
            <a:extLst>
              <a:ext uri="{FF2B5EF4-FFF2-40B4-BE49-F238E27FC236}">
                <a16:creationId xmlns:a16="http://schemas.microsoft.com/office/drawing/2014/main" id="{5D0A2D30-C245-4904-81E9-313045F4435E}"/>
              </a:ext>
            </a:extLst>
          </p:cNvPr>
          <p:cNvSpPr txBox="1"/>
          <p:nvPr/>
        </p:nvSpPr>
        <p:spPr>
          <a:xfrm>
            <a:off x="1572774" y="4036314"/>
            <a:ext cx="2790881" cy="172838"/>
          </a:xfrm>
          <a:prstGeom prst="rect">
            <a:avLst/>
          </a:prstGeom>
          <a:solidFill>
            <a:schemeClr val="bg1"/>
          </a:solidFill>
          <a:ln>
            <a:noFill/>
          </a:ln>
        </p:spPr>
        <p:txBody>
          <a:bodyPr wrap="square" lIns="0" tIns="0" rIns="0" bIns="0" rtlCol="0">
            <a:noAutofit/>
          </a:bodyPr>
          <a:lstStyle/>
          <a:p>
            <a:pPr rtl="0"/>
            <a:r>
              <a:rPr lang="ne-np" sz="1050"/>
              <a:t>अक्सिजन (sanso)</a:t>
            </a:r>
            <a:endParaRPr kumimoji="1" lang="en-US" altLang="ja-JP" sz="1050" dirty="0"/>
          </a:p>
        </p:txBody>
      </p:sp>
      <p:sp>
        <p:nvSpPr>
          <p:cNvPr id="18" name="テキスト ボックス 17">
            <a:extLst>
              <a:ext uri="{FF2B5EF4-FFF2-40B4-BE49-F238E27FC236}">
                <a16:creationId xmlns:a16="http://schemas.microsoft.com/office/drawing/2014/main" id="{A0FAEAF1-DF5F-4A71-B890-84936F554C61}"/>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ne-np" sz="1050"/>
              <a:t>LPG, MPS, प्राकृतिक ग्याँस, मिथेन</a:t>
            </a:r>
            <a:endParaRPr kumimoji="1" lang="en-US" altLang="ja-JP" sz="1050" dirty="0"/>
          </a:p>
        </p:txBody>
      </p:sp>
      <p:sp>
        <p:nvSpPr>
          <p:cNvPr id="19" name="テキスト ボックス 18">
            <a:extLst>
              <a:ext uri="{FF2B5EF4-FFF2-40B4-BE49-F238E27FC236}">
                <a16:creationId xmlns:a16="http://schemas.microsoft.com/office/drawing/2014/main" id="{1EB34C8E-4013-4688-87BA-3357B2FED385}"/>
              </a:ext>
            </a:extLst>
          </p:cNvPr>
          <p:cNvSpPr txBox="1"/>
          <p:nvPr/>
        </p:nvSpPr>
        <p:spPr>
          <a:xfrm>
            <a:off x="1553841" y="4688368"/>
            <a:ext cx="2983663" cy="356236"/>
          </a:xfrm>
          <a:prstGeom prst="rect">
            <a:avLst/>
          </a:prstGeom>
          <a:solidFill>
            <a:schemeClr val="bg1"/>
          </a:solidFill>
          <a:ln>
            <a:noFill/>
          </a:ln>
        </p:spPr>
        <p:txBody>
          <a:bodyPr wrap="square" lIns="0" tIns="0" rIns="0" bIns="0" rtlCol="0">
            <a:noAutofit/>
          </a:bodyPr>
          <a:lstStyle/>
          <a:p>
            <a:pPr rtl="0"/>
            <a:r>
              <a:rPr lang="ne-np" sz="1050" dirty="0"/>
              <a:t>एसिटिलीन (asechiren), LPG, MPS, प्राकृतिक ग्याँस, मिथेन तथा अन्य इन्धन ग्याँस</a:t>
            </a:r>
            <a:endParaRPr kumimoji="1" lang="en-US" altLang="ja-JP" sz="1050" dirty="0"/>
          </a:p>
        </p:txBody>
      </p:sp>
      <p:sp>
        <p:nvSpPr>
          <p:cNvPr id="20" name="テキスト ボックス 19">
            <a:extLst>
              <a:ext uri="{FF2B5EF4-FFF2-40B4-BE49-F238E27FC236}">
                <a16:creationId xmlns:a16="http://schemas.microsoft.com/office/drawing/2014/main" id="{F079467A-42DE-4D4F-9B51-FACDEC791722}"/>
              </a:ext>
            </a:extLst>
          </p:cNvPr>
          <p:cNvSpPr txBox="1"/>
          <p:nvPr/>
        </p:nvSpPr>
        <p:spPr>
          <a:xfrm>
            <a:off x="801439" y="5124856"/>
            <a:ext cx="4699001" cy="180354"/>
          </a:xfrm>
          <a:prstGeom prst="rect">
            <a:avLst/>
          </a:prstGeom>
          <a:solidFill>
            <a:schemeClr val="bg1"/>
          </a:solidFill>
          <a:ln>
            <a:noFill/>
          </a:ln>
        </p:spPr>
        <p:txBody>
          <a:bodyPr wrap="square" lIns="0" tIns="0" rIns="0" bIns="0" rtlCol="0">
            <a:noAutofit/>
          </a:bodyPr>
          <a:lstStyle/>
          <a:p>
            <a:pPr rtl="0"/>
            <a:r>
              <a:rPr lang="ne-np" sz="1050" dirty="0"/>
              <a:t>* निर्माताले हाइड्रोजन प्रयोगको उपयुक्तताबारे विचार नगरीकन हुँदैन।</a:t>
            </a:r>
            <a:endParaRPr kumimoji="1" lang="en-US" altLang="ja-JP" sz="1050" dirty="0"/>
          </a:p>
        </p:txBody>
      </p:sp>
      <p:sp>
        <p:nvSpPr>
          <p:cNvPr id="21" name="テキスト ボックス 20">
            <a:extLst>
              <a:ext uri="{FF2B5EF4-FFF2-40B4-BE49-F238E27FC236}">
                <a16:creationId xmlns:a16="http://schemas.microsoft.com/office/drawing/2014/main" id="{607D9646-AC90-4088-A2EA-EE551D00304A}"/>
              </a:ext>
            </a:extLst>
          </p:cNvPr>
          <p:cNvSpPr txBox="1"/>
          <p:nvPr/>
        </p:nvSpPr>
        <p:spPr>
          <a:xfrm>
            <a:off x="4614118" y="3668403"/>
            <a:ext cx="770401" cy="180354"/>
          </a:xfrm>
          <a:prstGeom prst="rect">
            <a:avLst/>
          </a:prstGeom>
          <a:solidFill>
            <a:schemeClr val="bg1"/>
          </a:solidFill>
          <a:ln>
            <a:noFill/>
          </a:ln>
        </p:spPr>
        <p:txBody>
          <a:bodyPr wrap="square" lIns="0" tIns="0" rIns="0" bIns="0" rtlCol="0">
            <a:noAutofit/>
          </a:bodyPr>
          <a:lstStyle/>
          <a:p>
            <a:pPr rtl="0"/>
            <a:r>
              <a:rPr lang="ne-np" sz="1100"/>
              <a:t>रातो</a:t>
            </a:r>
            <a:endParaRPr kumimoji="1" lang="en-US" altLang="ja-JP" sz="1100" dirty="0"/>
          </a:p>
        </p:txBody>
      </p:sp>
      <p:sp>
        <p:nvSpPr>
          <p:cNvPr id="22" name="テキスト ボックス 21">
            <a:extLst>
              <a:ext uri="{FF2B5EF4-FFF2-40B4-BE49-F238E27FC236}">
                <a16:creationId xmlns:a16="http://schemas.microsoft.com/office/drawing/2014/main" id="{A67798B0-58E2-4A26-91FD-3D455CE112F3}"/>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ne-np" sz="1100"/>
              <a:t>निलो</a:t>
            </a:r>
            <a:endParaRPr kumimoji="1" lang="en-US" altLang="ja-JP" sz="1100" dirty="0"/>
          </a:p>
        </p:txBody>
      </p:sp>
      <p:sp>
        <p:nvSpPr>
          <p:cNvPr id="23" name="テキスト ボックス 22">
            <a:extLst>
              <a:ext uri="{FF2B5EF4-FFF2-40B4-BE49-F238E27FC236}">
                <a16:creationId xmlns:a16="http://schemas.microsoft.com/office/drawing/2014/main" id="{A25B1AA0-D051-421A-8FBE-10E65AD6E3B6}"/>
              </a:ext>
            </a:extLst>
          </p:cNvPr>
          <p:cNvSpPr txBox="1"/>
          <p:nvPr/>
        </p:nvSpPr>
        <p:spPr>
          <a:xfrm>
            <a:off x="4604044" y="4257925"/>
            <a:ext cx="770401" cy="170291"/>
          </a:xfrm>
          <a:prstGeom prst="rect">
            <a:avLst/>
          </a:prstGeom>
          <a:solidFill>
            <a:schemeClr val="bg1"/>
          </a:solidFill>
          <a:ln>
            <a:noFill/>
          </a:ln>
        </p:spPr>
        <p:txBody>
          <a:bodyPr wrap="square" lIns="0" tIns="0" rIns="0" bIns="0" rtlCol="0">
            <a:noAutofit/>
          </a:bodyPr>
          <a:lstStyle/>
          <a:p>
            <a:pPr rtl="0"/>
            <a:r>
              <a:rPr lang="ne-np" sz="1100"/>
              <a:t>कालो</a:t>
            </a:r>
            <a:endParaRPr kumimoji="1" lang="en-US" altLang="ja-JP" sz="1100" dirty="0"/>
          </a:p>
        </p:txBody>
      </p:sp>
      <p:sp>
        <p:nvSpPr>
          <p:cNvPr id="24" name="テキスト ボックス 23">
            <a:extLst>
              <a:ext uri="{FF2B5EF4-FFF2-40B4-BE49-F238E27FC236}">
                <a16:creationId xmlns:a16="http://schemas.microsoft.com/office/drawing/2014/main" id="{D9741E2E-9978-41BD-9A63-1F5111E6D441}"/>
              </a:ext>
            </a:extLst>
          </p:cNvPr>
          <p:cNvSpPr txBox="1"/>
          <p:nvPr/>
        </p:nvSpPr>
        <p:spPr>
          <a:xfrm>
            <a:off x="4572000" y="4460871"/>
            <a:ext cx="770401" cy="170291"/>
          </a:xfrm>
          <a:prstGeom prst="rect">
            <a:avLst/>
          </a:prstGeom>
          <a:solidFill>
            <a:schemeClr val="bg1"/>
          </a:solidFill>
          <a:ln>
            <a:noFill/>
          </a:ln>
        </p:spPr>
        <p:txBody>
          <a:bodyPr wrap="square" lIns="0" tIns="0" rIns="0" bIns="0" rtlCol="0">
            <a:noAutofit/>
          </a:bodyPr>
          <a:lstStyle/>
          <a:p>
            <a:pPr rtl="0"/>
            <a:r>
              <a:rPr lang="ne-np" sz="1100"/>
              <a:t>सुन्तला रंग</a:t>
            </a:r>
            <a:endParaRPr kumimoji="1" lang="en-US" altLang="ja-JP" sz="1100" dirty="0"/>
          </a:p>
        </p:txBody>
      </p:sp>
      <p:sp>
        <p:nvSpPr>
          <p:cNvPr id="25" name="テキスト ボックス 24">
            <a:extLst>
              <a:ext uri="{FF2B5EF4-FFF2-40B4-BE49-F238E27FC236}">
                <a16:creationId xmlns:a16="http://schemas.microsoft.com/office/drawing/2014/main" id="{9D7BDB95-A978-4104-898F-C92802A4B62E}"/>
              </a:ext>
            </a:extLst>
          </p:cNvPr>
          <p:cNvSpPr txBox="1"/>
          <p:nvPr/>
        </p:nvSpPr>
        <p:spPr>
          <a:xfrm>
            <a:off x="4592801" y="4795073"/>
            <a:ext cx="854654" cy="170291"/>
          </a:xfrm>
          <a:prstGeom prst="rect">
            <a:avLst/>
          </a:prstGeom>
          <a:solidFill>
            <a:schemeClr val="bg1"/>
          </a:solidFill>
          <a:ln>
            <a:noFill/>
          </a:ln>
        </p:spPr>
        <p:txBody>
          <a:bodyPr wrap="square" lIns="0" tIns="0" rIns="0" bIns="0" rtlCol="0">
            <a:noAutofit/>
          </a:bodyPr>
          <a:lstStyle/>
          <a:p>
            <a:pPr rtl="0"/>
            <a:r>
              <a:rPr lang="ne-np" sz="1100" dirty="0"/>
              <a:t>रातो र सुन्तला रंग</a:t>
            </a:r>
            <a:endParaRPr kumimoji="1" lang="en-US" altLang="ja-JP" sz="1100" dirty="0"/>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551411"/>
          </a:xfrm>
          <a:ln>
            <a:solidFill>
              <a:schemeClr val="tx1"/>
            </a:solidFill>
          </a:ln>
        </p:spPr>
        <p:txBody>
          <a:bodyPr rtlCol="0">
            <a:noAutofit/>
          </a:bodyPr>
          <a:lstStyle/>
          <a:p>
            <a:pPr rtl="0"/>
            <a:r>
              <a:rPr lang="ne-np" sz="1600" dirty="0">
                <a:latin typeface="Meiryo UI" panose="020B0604030504040204" pitchFamily="50" charset="-128"/>
                <a:ea typeface="Meiryo UI" panose="020B0604030504040204" pitchFamily="50" charset="-128"/>
                <a:cs typeface="+mn-cs"/>
              </a:rPr>
              <a:t>हरेक किसिमको ग्याँस कन्टेनर (सिलिन्डर (bonbe)) तथा एसिटिलीन (asechiren) ग्याँस जेनरेटर (1) ग्याँस कन्टेनरमा लेखिएको जानकारी र रंग</a:t>
            </a:r>
            <a:endParaRPr kumimoji="1" lang="ja-JP" altLang="en-US" sz="1600" dirty="0">
              <a:latin typeface="Meiryo UI" panose="020B0604030504040204" pitchFamily="50" charset="-128"/>
              <a:ea typeface="Meiryo UI" panose="020B0604030504040204" pitchFamily="50" charset="-128"/>
              <a:cs typeface="+mn-cs"/>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ne-np" sz="1400" dirty="0">
                <a:latin typeface="Meiryo UI" panose="020B0604030504040204" pitchFamily="50" charset="-128"/>
                <a:ea typeface="Meiryo UI" panose="020B0604030504040204" pitchFamily="50" charset="-128"/>
              </a:rPr>
              <a:t>ग्याँस कन्टेनरको फिलिङ लेबल</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・फिलिङ ग्याँसको नाम</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・फिलिङ प्रेसर अथवा फिलिङ गर्दा विवरण द्रव्यमान</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・फिलिङ लेबलमा भरेको मिति/निर्माण लट आइडेन्टिफाएर</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・बिक्री स्थान (वितरक) सम्पर्क/निर्माण स्थल (निर्माण कम्पनी) सम्पर्क</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・फिलिङ ग्याँसको प्रकृति</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・सामान्यतया सावधानी अपनाउनुपर्ने कुराहरू</a:t>
            </a: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・प्राथमिकता दिनुपर्ने कुराहरूबारे व्याख्या　　</a:t>
            </a:r>
            <a:endParaRPr lang="en-US" altLang="ja-JP" sz="14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ne-np" sz="1400" dirty="0">
                <a:latin typeface="Meiryo UI" panose="020B0604030504040204" pitchFamily="50" charset="-128"/>
                <a:ea typeface="Meiryo UI" panose="020B0604030504040204" pitchFamily="50" charset="-128"/>
              </a:rPr>
              <a:t>आदि लेखिएको छ।</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rtl="0"/>
            <a:r>
              <a:rPr lang="ne-np" sz="1200">
                <a:solidFill>
                  <a:prstClr val="black"/>
                </a:solidFill>
              </a:rPr>
              <a:t>पाठ्यपुस्तक पृष्ठ 27, 28/सहायक पाठ्यपुस्तक पृष्ठ 18 </a:t>
            </a: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9</a:t>
            </a:fld>
            <a:endParaRPr kumimoji="1" lang="ja-JP" altLang="en-US"/>
          </a:p>
        </p:txBody>
      </p:sp>
      <p:sp>
        <p:nvSpPr>
          <p:cNvPr id="8" name="テキスト ボックス 10">
            <a:extLst>
              <a:ext uri="{FF2B5EF4-FFF2-40B4-BE49-F238E27FC236}">
                <a16:creationId xmlns:a16="http://schemas.microsoft.com/office/drawing/2014/main" id="{A195B580-8056-43EB-B189-FE4E67A865FF}"/>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ne-np" sz="1100" dirty="0">
                <a:solidFill>
                  <a:srgbClr val="000000"/>
                </a:solidFill>
                <a:effectLst/>
                <a:latin typeface="Meiryo UI" panose="020B0604030504040204" pitchFamily="50" charset="-128"/>
                <a:ea typeface="Meiryo UI" panose="020B0604030504040204" pitchFamily="50" charset="-128"/>
              </a:rPr>
              <a:t>फिलिङ ग्याँस</a:t>
            </a:r>
            <a:endParaRPr lang="ja-JP" sz="1100" dirty="0">
              <a:effectLst/>
              <a:latin typeface="Meiryo UI" panose="020B0604030504040204" pitchFamily="50" charset="-128"/>
              <a:ea typeface="Meiryo UI" panose="020B0604030504040204" pitchFamily="50" charset="-128"/>
            </a:endParaRPr>
          </a:p>
        </p:txBody>
      </p:sp>
      <p:sp>
        <p:nvSpPr>
          <p:cNvPr id="9" name="テキスト ボックス 9">
            <a:extLst>
              <a:ext uri="{FF2B5EF4-FFF2-40B4-BE49-F238E27FC236}">
                <a16:creationId xmlns:a16="http://schemas.microsoft.com/office/drawing/2014/main" id="{48A157A0-C6EC-4045-A4C5-5C378AB89E52}"/>
              </a:ext>
            </a:extLst>
          </p:cNvPr>
          <p:cNvSpPr txBox="1"/>
          <p:nvPr/>
        </p:nvSpPr>
        <p:spPr>
          <a:xfrm>
            <a:off x="5880571" y="1105332"/>
            <a:ext cx="2553134" cy="217567"/>
          </a:xfrm>
          <a:prstGeom prst="rect">
            <a:avLst/>
          </a:prstGeom>
          <a:solidFill>
            <a:schemeClr val="bg1"/>
          </a:solidFill>
          <a:ln>
            <a:noFill/>
          </a:ln>
        </p:spPr>
        <p:txBody>
          <a:bodyPr wrap="square" lIns="0" tIns="0" rIns="0" bIns="0" rtlCol="0">
            <a:noAutofit/>
          </a:bodyPr>
          <a:lstStyle/>
          <a:p>
            <a:pPr algn="ctr" rtl="0"/>
            <a:r>
              <a:rPr lang="ne-np" sz="1400" dirty="0">
                <a:solidFill>
                  <a:srgbClr val="000000"/>
                </a:solidFill>
                <a:effectLst/>
                <a:latin typeface="Meiryo UI" panose="020B0604030504040204" pitchFamily="50" charset="-128"/>
                <a:ea typeface="Meiryo UI" panose="020B0604030504040204" pitchFamily="50" charset="-128"/>
              </a:rPr>
              <a:t>तालिका 1-9: ग्याँस कन्टेनरको रंग</a:t>
            </a:r>
            <a:endParaRPr lang="ja-JP" sz="1400" dirty="0">
              <a:effectLst/>
              <a:latin typeface="Meiryo UI" panose="020B0604030504040204" pitchFamily="50" charset="-128"/>
              <a:ea typeface="Meiryo UI" panose="020B0604030504040204" pitchFamily="50" charset="-128"/>
            </a:endParaRPr>
          </a:p>
        </p:txBody>
      </p:sp>
      <p:sp>
        <p:nvSpPr>
          <p:cNvPr id="10" name="テキスト ボックス 10">
            <a:extLst>
              <a:ext uri="{FF2B5EF4-FFF2-40B4-BE49-F238E27FC236}">
                <a16:creationId xmlns:a16="http://schemas.microsoft.com/office/drawing/2014/main" id="{763397A7-126F-4DD1-A1C8-ABE28D54EB62}"/>
              </a:ext>
            </a:extLst>
          </p:cNvPr>
          <p:cNvSpPr txBox="1"/>
          <p:nvPr/>
        </p:nvSpPr>
        <p:spPr>
          <a:xfrm>
            <a:off x="7353300" y="1360238"/>
            <a:ext cx="938012" cy="216000"/>
          </a:xfrm>
          <a:prstGeom prst="rect">
            <a:avLst/>
          </a:prstGeom>
          <a:solidFill>
            <a:schemeClr val="bg1"/>
          </a:solidFill>
          <a:ln>
            <a:noFill/>
          </a:ln>
        </p:spPr>
        <p:txBody>
          <a:bodyPr wrap="square" lIns="0" tIns="0" rIns="0" bIns="0" rtlCol="0">
            <a:noAutofit/>
          </a:bodyPr>
          <a:lstStyle/>
          <a:p>
            <a:pPr algn="ctr" rtl="0"/>
            <a:r>
              <a:rPr lang="ne-np" sz="1100" dirty="0">
                <a:solidFill>
                  <a:srgbClr val="000000"/>
                </a:solidFill>
                <a:effectLst/>
                <a:latin typeface="Meiryo UI" panose="020B0604030504040204" pitchFamily="50" charset="-128"/>
                <a:ea typeface="Meiryo UI" panose="020B0604030504040204" pitchFamily="50" charset="-128"/>
              </a:rPr>
              <a:t>कन्टेनरको रंग</a:t>
            </a:r>
            <a:endParaRPr lang="ja-JP" sz="1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5E06A86-8A6D-4DDA-BFD7-F53F361F08CF}"/>
              </a:ext>
            </a:extLst>
          </p:cNvPr>
          <p:cNvSpPr txBox="1"/>
          <p:nvPr/>
        </p:nvSpPr>
        <p:spPr>
          <a:xfrm>
            <a:off x="6024970" y="1647932"/>
            <a:ext cx="1090930" cy="192684"/>
          </a:xfrm>
          <a:prstGeom prst="rect">
            <a:avLst/>
          </a:prstGeom>
          <a:solidFill>
            <a:schemeClr val="bg1"/>
          </a:solidFill>
          <a:ln>
            <a:noFill/>
          </a:ln>
        </p:spPr>
        <p:txBody>
          <a:bodyPr wrap="square" lIns="0" tIns="0" rIns="0" bIns="0" rtlCol="0">
            <a:noAutofit/>
          </a:bodyPr>
          <a:lstStyle/>
          <a:p>
            <a:pPr algn="l" rtl="0"/>
            <a:r>
              <a:rPr lang="ne-np" sz="1050" dirty="0">
                <a:solidFill>
                  <a:srgbClr val="000000"/>
                </a:solidFill>
                <a:effectLst/>
                <a:latin typeface="Meiryo UI" panose="020B0604030504040204" pitchFamily="50" charset="-128"/>
                <a:ea typeface="Meiryo UI" panose="020B0604030504040204" pitchFamily="50" charset="-128"/>
              </a:rPr>
              <a:t>अक्सिजन (sanso)</a:t>
            </a:r>
            <a:endParaRPr lang="ja-JP" sz="1050" dirty="0">
              <a:effectLst/>
              <a:latin typeface="Meiryo UI" panose="020B0604030504040204" pitchFamily="50" charset="-128"/>
              <a:ea typeface="Meiryo UI" panose="020B0604030504040204" pitchFamily="50" charset="-128"/>
            </a:endParaRPr>
          </a:p>
        </p:txBody>
      </p:sp>
      <p:sp>
        <p:nvSpPr>
          <p:cNvPr id="12" name="テキスト ボックス 10">
            <a:extLst>
              <a:ext uri="{FF2B5EF4-FFF2-40B4-BE49-F238E27FC236}">
                <a16:creationId xmlns:a16="http://schemas.microsoft.com/office/drawing/2014/main" id="{97D38155-7E3E-458F-81D1-CC7C4B059AAA}"/>
              </a:ext>
            </a:extLst>
          </p:cNvPr>
          <p:cNvSpPr txBox="1"/>
          <p:nvPr/>
        </p:nvSpPr>
        <p:spPr>
          <a:xfrm>
            <a:off x="6024969" y="1941518"/>
            <a:ext cx="1241055" cy="191563"/>
          </a:xfrm>
          <a:prstGeom prst="rect">
            <a:avLst/>
          </a:prstGeom>
          <a:solidFill>
            <a:schemeClr val="bg1"/>
          </a:solidFill>
          <a:ln>
            <a:noFill/>
          </a:ln>
        </p:spPr>
        <p:txBody>
          <a:bodyPr wrap="square" lIns="0" tIns="0" rIns="0" bIns="0" rtlCol="0">
            <a:noAutofit/>
          </a:bodyPr>
          <a:lstStyle/>
          <a:p>
            <a:pPr algn="l" rtl="0"/>
            <a:r>
              <a:rPr lang="ne-np" sz="900" dirty="0">
                <a:solidFill>
                  <a:srgbClr val="000000"/>
                </a:solidFill>
                <a:effectLst/>
                <a:latin typeface="Meiryo UI" panose="020B0604030504040204" pitchFamily="50" charset="-128"/>
                <a:ea typeface="Meiryo UI" panose="020B0604030504040204" pitchFamily="50" charset="-128"/>
              </a:rPr>
              <a:t>एसिटिलीन (asechiren)</a:t>
            </a:r>
            <a:endParaRPr lang="ja-JP" sz="900" dirty="0">
              <a:effectLst/>
              <a:latin typeface="Meiryo UI" panose="020B0604030504040204" pitchFamily="50" charset="-128"/>
              <a:ea typeface="Meiryo UI" panose="020B0604030504040204" pitchFamily="50" charset="-128"/>
            </a:endParaRPr>
          </a:p>
        </p:txBody>
      </p:sp>
      <p:sp>
        <p:nvSpPr>
          <p:cNvPr id="13" name="テキスト ボックス 10">
            <a:extLst>
              <a:ext uri="{FF2B5EF4-FFF2-40B4-BE49-F238E27FC236}">
                <a16:creationId xmlns:a16="http://schemas.microsoft.com/office/drawing/2014/main" id="{23CB58F8-1798-4C90-8962-645EDF1F502E}"/>
              </a:ext>
            </a:extLst>
          </p:cNvPr>
          <p:cNvSpPr txBox="1"/>
          <p:nvPr/>
        </p:nvSpPr>
        <p:spPr>
          <a:xfrm>
            <a:off x="6003090" y="2181954"/>
            <a:ext cx="1080135" cy="216000"/>
          </a:xfrm>
          <a:prstGeom prst="rect">
            <a:avLst/>
          </a:prstGeom>
          <a:solidFill>
            <a:schemeClr val="bg1"/>
          </a:solidFill>
          <a:ln>
            <a:noFill/>
          </a:ln>
        </p:spPr>
        <p:txBody>
          <a:bodyPr wrap="square" lIns="0" tIns="0" rIns="0" bIns="0" rtlCol="0">
            <a:noAutofit/>
          </a:bodyPr>
          <a:lstStyle/>
          <a:p>
            <a:pPr algn="l" rtl="0"/>
            <a:r>
              <a:rPr lang="ne-np" sz="1400" dirty="0">
                <a:solidFill>
                  <a:srgbClr val="000000"/>
                </a:solidFill>
                <a:effectLst/>
                <a:latin typeface="Meiryo UI" panose="020B0604030504040204" pitchFamily="50" charset="-128"/>
                <a:ea typeface="Meiryo UI" panose="020B0604030504040204" pitchFamily="50" charset="-128"/>
              </a:rPr>
              <a:t>हाइड्रोजन</a:t>
            </a:r>
            <a:endParaRPr lang="ja-JP" sz="1400" dirty="0">
              <a:effectLst/>
              <a:latin typeface="Meiryo UI" panose="020B0604030504040204" pitchFamily="50" charset="-128"/>
              <a:ea typeface="Meiryo UI" panose="020B0604030504040204" pitchFamily="50" charset="-128"/>
            </a:endParaRPr>
          </a:p>
        </p:txBody>
      </p:sp>
      <p:sp>
        <p:nvSpPr>
          <p:cNvPr id="14" name="テキスト ボックス 10">
            <a:extLst>
              <a:ext uri="{FF2B5EF4-FFF2-40B4-BE49-F238E27FC236}">
                <a16:creationId xmlns:a16="http://schemas.microsoft.com/office/drawing/2014/main" id="{BCDB7B42-2B97-4D07-B395-E2C235831C56}"/>
              </a:ext>
            </a:extLst>
          </p:cNvPr>
          <p:cNvSpPr txBox="1"/>
          <p:nvPr/>
        </p:nvSpPr>
        <p:spPr>
          <a:xfrm>
            <a:off x="6003090" y="2698667"/>
            <a:ext cx="1262934" cy="216000"/>
          </a:xfrm>
          <a:prstGeom prst="rect">
            <a:avLst/>
          </a:prstGeom>
          <a:solidFill>
            <a:schemeClr val="bg1"/>
          </a:solidFill>
          <a:ln>
            <a:noFill/>
          </a:ln>
        </p:spPr>
        <p:txBody>
          <a:bodyPr wrap="square" lIns="0" tIns="0" rIns="0" bIns="0" rtlCol="0">
            <a:noAutofit/>
          </a:bodyPr>
          <a:lstStyle/>
          <a:p>
            <a:pPr algn="l" rtl="0"/>
            <a:r>
              <a:rPr lang="ne-np" sz="1200" dirty="0">
                <a:solidFill>
                  <a:srgbClr val="000000"/>
                </a:solidFill>
                <a:effectLst/>
                <a:latin typeface="Meiryo UI" panose="020B0604030504040204" pitchFamily="50" charset="-128"/>
                <a:ea typeface="Meiryo UI" panose="020B0604030504040204" pitchFamily="50" charset="-128"/>
              </a:rPr>
              <a:t>तलरिकृत अमोनिया</a:t>
            </a:r>
            <a:endParaRPr lang="ja-JP" sz="1200" dirty="0">
              <a:effectLst/>
              <a:latin typeface="Meiryo UI" panose="020B0604030504040204" pitchFamily="50" charset="-128"/>
              <a:ea typeface="Meiryo UI" panose="020B0604030504040204" pitchFamily="50" charset="-128"/>
            </a:endParaRPr>
          </a:p>
        </p:txBody>
      </p:sp>
      <p:sp>
        <p:nvSpPr>
          <p:cNvPr id="15" name="テキスト ボックス 10">
            <a:extLst>
              <a:ext uri="{FF2B5EF4-FFF2-40B4-BE49-F238E27FC236}">
                <a16:creationId xmlns:a16="http://schemas.microsoft.com/office/drawing/2014/main" id="{8BB2F7C6-C053-4E77-A16F-858C06736A92}"/>
              </a:ext>
            </a:extLst>
          </p:cNvPr>
          <p:cNvSpPr txBox="1"/>
          <p:nvPr/>
        </p:nvSpPr>
        <p:spPr>
          <a:xfrm>
            <a:off x="6028940" y="2446827"/>
            <a:ext cx="1179580" cy="216000"/>
          </a:xfrm>
          <a:prstGeom prst="rect">
            <a:avLst/>
          </a:prstGeom>
          <a:solidFill>
            <a:schemeClr val="bg1"/>
          </a:solidFill>
          <a:ln>
            <a:noFill/>
          </a:ln>
        </p:spPr>
        <p:txBody>
          <a:bodyPr wrap="square" lIns="0" tIns="0" rIns="0" bIns="0" rtlCol="0">
            <a:noAutofit/>
          </a:bodyPr>
          <a:lstStyle/>
          <a:p>
            <a:pPr algn="l" rtl="0"/>
            <a:r>
              <a:rPr lang="ne-np" sz="900" dirty="0">
                <a:solidFill>
                  <a:srgbClr val="000000"/>
                </a:solidFill>
                <a:effectLst/>
                <a:latin typeface="Meiryo UI" panose="020B0604030504040204" pitchFamily="50" charset="-128"/>
                <a:ea typeface="Meiryo UI" panose="020B0604030504040204" pitchFamily="50" charset="-128"/>
              </a:rPr>
              <a:t>कार्बन डाइअक्साइड ग्याँस</a:t>
            </a:r>
            <a:endParaRPr lang="ja-JP" sz="900" dirty="0">
              <a:effectLst/>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id="{677B4A3C-55F1-47E5-B1ED-406504DACAB2}"/>
              </a:ext>
            </a:extLst>
          </p:cNvPr>
          <p:cNvSpPr txBox="1"/>
          <p:nvPr/>
        </p:nvSpPr>
        <p:spPr>
          <a:xfrm>
            <a:off x="6024969" y="2963416"/>
            <a:ext cx="1183551" cy="216000"/>
          </a:xfrm>
          <a:prstGeom prst="rect">
            <a:avLst/>
          </a:prstGeom>
          <a:solidFill>
            <a:schemeClr val="bg1"/>
          </a:solidFill>
          <a:ln>
            <a:noFill/>
          </a:ln>
        </p:spPr>
        <p:txBody>
          <a:bodyPr wrap="square" lIns="0" tIns="0" rIns="0" bIns="0" rtlCol="0">
            <a:noAutofit/>
          </a:bodyPr>
          <a:lstStyle/>
          <a:p>
            <a:pPr algn="l" rtl="0"/>
            <a:r>
              <a:rPr lang="ne-np" sz="1200" dirty="0">
                <a:solidFill>
                  <a:srgbClr val="000000"/>
                </a:solidFill>
                <a:effectLst/>
                <a:latin typeface="Meiryo UI" panose="020B0604030504040204" pitchFamily="50" charset="-128"/>
                <a:ea typeface="Meiryo UI" panose="020B0604030504040204" pitchFamily="50" charset="-128"/>
              </a:rPr>
              <a:t>तलरिकृत क्लोरिन</a:t>
            </a:r>
            <a:endParaRPr lang="ja-JP" sz="1200" dirty="0">
              <a:effectLst/>
              <a:latin typeface="Meiryo UI" panose="020B0604030504040204" pitchFamily="50" charset="-128"/>
              <a:ea typeface="Meiryo UI" panose="020B0604030504040204" pitchFamily="50" charset="-128"/>
            </a:endParaRPr>
          </a:p>
        </p:txBody>
      </p:sp>
      <p:sp>
        <p:nvSpPr>
          <p:cNvPr id="17" name="テキスト ボックス 10">
            <a:extLst>
              <a:ext uri="{FF2B5EF4-FFF2-40B4-BE49-F238E27FC236}">
                <a16:creationId xmlns:a16="http://schemas.microsoft.com/office/drawing/2014/main" id="{DE5B74F1-D444-44CB-B71D-9A2298978248}"/>
              </a:ext>
            </a:extLst>
          </p:cNvPr>
          <p:cNvSpPr txBox="1"/>
          <p:nvPr/>
        </p:nvSpPr>
        <p:spPr>
          <a:xfrm>
            <a:off x="6035765" y="3250925"/>
            <a:ext cx="1080135" cy="461266"/>
          </a:xfrm>
          <a:prstGeom prst="rect">
            <a:avLst/>
          </a:prstGeom>
          <a:solidFill>
            <a:schemeClr val="bg1"/>
          </a:solidFill>
          <a:ln>
            <a:noFill/>
          </a:ln>
        </p:spPr>
        <p:txBody>
          <a:bodyPr wrap="square" lIns="0" tIns="0" rIns="0" bIns="0" rtlCol="0">
            <a:noAutofit/>
          </a:bodyPr>
          <a:lstStyle/>
          <a:p>
            <a:pPr algn="l" rtl="0"/>
            <a:r>
              <a:rPr lang="ne-np" sz="1400" dirty="0">
                <a:solidFill>
                  <a:srgbClr val="000000"/>
                </a:solidFill>
                <a:effectLst/>
                <a:latin typeface="Meiryo UI" panose="020B0604030504040204" pitchFamily="50" charset="-128"/>
                <a:ea typeface="Meiryo UI" panose="020B0604030504040204" pitchFamily="50" charset="-128"/>
              </a:rPr>
              <a:t>अन्य ग्याँसहरू</a:t>
            </a:r>
            <a:endParaRPr lang="ja-JP" sz="1400" dirty="0">
              <a:effectLst/>
              <a:latin typeface="Meiryo UI" panose="020B0604030504040204" pitchFamily="50" charset="-128"/>
              <a:ea typeface="Meiryo UI" panose="020B0604030504040204" pitchFamily="50" charset="-128"/>
            </a:endParaRPr>
          </a:p>
          <a:p>
            <a:pPr algn="l" rtl="0"/>
            <a:r>
              <a:rPr lang="ne-np" sz="1400" dirty="0">
                <a:solidFill>
                  <a:srgbClr val="000000"/>
                </a:solidFill>
                <a:effectLst/>
                <a:latin typeface="Meiryo UI" panose="020B0604030504040204" pitchFamily="50" charset="-128"/>
                <a:ea typeface="Meiryo UI" panose="020B0604030504040204" pitchFamily="50" charset="-128"/>
              </a:rPr>
              <a:t>(LPG आदि)</a:t>
            </a:r>
            <a:endParaRPr lang="ja-JP" sz="1400" dirty="0">
              <a:effectLst/>
              <a:latin typeface="Meiryo UI" panose="020B0604030504040204" pitchFamily="50" charset="-128"/>
              <a:ea typeface="Meiryo UI" panose="020B0604030504040204" pitchFamily="50" charset="-128"/>
            </a:endParaRPr>
          </a:p>
        </p:txBody>
      </p:sp>
      <p:sp>
        <p:nvSpPr>
          <p:cNvPr id="18" name="テキスト ボックス 10">
            <a:extLst>
              <a:ext uri="{FF2B5EF4-FFF2-40B4-BE49-F238E27FC236}">
                <a16:creationId xmlns:a16="http://schemas.microsoft.com/office/drawing/2014/main" id="{33A4C47A-A980-41B1-93EC-C7C67D7C81C6}"/>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ne-np" sz="1400">
                <a:solidFill>
                  <a:srgbClr val="000000"/>
                </a:solidFill>
                <a:effectLst/>
                <a:latin typeface="Meiryo UI" panose="020B0604030504040204" pitchFamily="50" charset="-128"/>
                <a:ea typeface="Meiryo UI" panose="020B0604030504040204" pitchFamily="50" charset="-128"/>
              </a:rPr>
              <a:t>कालो</a:t>
            </a:r>
            <a:endParaRPr lang="ja-JP" sz="1400">
              <a:effectLst/>
              <a:latin typeface="Meiryo UI" panose="020B0604030504040204" pitchFamily="50" charset="-128"/>
              <a:ea typeface="Meiryo UI" panose="020B0604030504040204" pitchFamily="50" charset="-128"/>
            </a:endParaRPr>
          </a:p>
        </p:txBody>
      </p:sp>
      <p:sp>
        <p:nvSpPr>
          <p:cNvPr id="19" name="テキスト ボックス 10">
            <a:extLst>
              <a:ext uri="{FF2B5EF4-FFF2-40B4-BE49-F238E27FC236}">
                <a16:creationId xmlns:a16="http://schemas.microsoft.com/office/drawing/2014/main" id="{09714D3D-C42D-4CF8-8EA9-EBA2835FA8EE}"/>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ne-np" sz="1400" dirty="0">
                <a:solidFill>
                  <a:srgbClr val="000000"/>
                </a:solidFill>
                <a:effectLst/>
                <a:latin typeface="Meiryo UI" panose="020B0604030504040204" pitchFamily="50" charset="-128"/>
                <a:ea typeface="Meiryo UI" panose="020B0604030504040204" pitchFamily="50" charset="-128"/>
              </a:rPr>
              <a:t>खैरो</a:t>
            </a:r>
            <a:endParaRPr lang="ja-JP" sz="1400" dirty="0">
              <a:effectLst/>
              <a:latin typeface="Meiryo UI" panose="020B0604030504040204" pitchFamily="50" charset="-128"/>
              <a:ea typeface="Meiryo UI" panose="020B0604030504040204" pitchFamily="50" charset="-128"/>
            </a:endParaRPr>
          </a:p>
        </p:txBody>
      </p:sp>
      <p:sp>
        <p:nvSpPr>
          <p:cNvPr id="20" name="テキスト ボックス 10">
            <a:extLst>
              <a:ext uri="{FF2B5EF4-FFF2-40B4-BE49-F238E27FC236}">
                <a16:creationId xmlns:a16="http://schemas.microsoft.com/office/drawing/2014/main" id="{D73BE1A5-B9E3-46F6-9264-B751C0E0A730}"/>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ne-np" sz="1400">
                <a:solidFill>
                  <a:srgbClr val="000000"/>
                </a:solidFill>
                <a:effectLst/>
                <a:latin typeface="Meiryo UI" panose="020B0604030504040204" pitchFamily="50" charset="-128"/>
                <a:ea typeface="Meiryo UI" panose="020B0604030504040204" pitchFamily="50" charset="-128"/>
              </a:rPr>
              <a:t>रातो</a:t>
            </a:r>
            <a:endParaRPr lang="ja-JP" sz="1400" dirty="0">
              <a:effectLst/>
              <a:latin typeface="Meiryo UI" panose="020B0604030504040204" pitchFamily="50" charset="-128"/>
              <a:ea typeface="Meiryo UI" panose="020B0604030504040204" pitchFamily="50" charset="-128"/>
            </a:endParaRPr>
          </a:p>
        </p:txBody>
      </p:sp>
      <p:sp>
        <p:nvSpPr>
          <p:cNvPr id="21" name="テキスト ボックス 10">
            <a:extLst>
              <a:ext uri="{FF2B5EF4-FFF2-40B4-BE49-F238E27FC236}">
                <a16:creationId xmlns:a16="http://schemas.microsoft.com/office/drawing/2014/main" id="{CC0C3165-A8B4-49DC-B1B4-540BA9A2204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ne-np" sz="1400">
                <a:solidFill>
                  <a:srgbClr val="000000"/>
                </a:solidFill>
                <a:effectLst/>
                <a:latin typeface="Meiryo UI" panose="020B0604030504040204" pitchFamily="50" charset="-128"/>
                <a:ea typeface="Meiryo UI" panose="020B0604030504040204" pitchFamily="50" charset="-128"/>
              </a:rPr>
              <a:t>सेतो</a:t>
            </a:r>
            <a:endParaRPr lang="ja-JP" sz="1400" dirty="0">
              <a:effectLst/>
              <a:latin typeface="Meiryo UI" panose="020B0604030504040204" pitchFamily="50" charset="-128"/>
              <a:ea typeface="Meiryo UI" panose="020B0604030504040204" pitchFamily="50" charset="-128"/>
            </a:endParaRPr>
          </a:p>
        </p:txBody>
      </p:sp>
      <p:sp>
        <p:nvSpPr>
          <p:cNvPr id="22" name="テキスト ボックス 10">
            <a:extLst>
              <a:ext uri="{FF2B5EF4-FFF2-40B4-BE49-F238E27FC236}">
                <a16:creationId xmlns:a16="http://schemas.microsoft.com/office/drawing/2014/main" id="{CE0A9850-E75E-47FC-925E-8ECF59D51486}"/>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ne-np" sz="1400" dirty="0">
                <a:solidFill>
                  <a:srgbClr val="000000"/>
                </a:solidFill>
                <a:effectLst/>
                <a:latin typeface="Meiryo UI" panose="020B0604030504040204" pitchFamily="50" charset="-128"/>
                <a:ea typeface="Meiryo UI" panose="020B0604030504040204" pitchFamily="50" charset="-128"/>
              </a:rPr>
              <a:t>हरियो</a:t>
            </a:r>
            <a:endParaRPr lang="ja-JP" sz="1400" dirty="0">
              <a:effectLst/>
              <a:latin typeface="Meiryo UI" panose="020B0604030504040204" pitchFamily="50" charset="-128"/>
              <a:ea typeface="Meiryo UI" panose="020B0604030504040204" pitchFamily="50" charset="-128"/>
            </a:endParaRPr>
          </a:p>
        </p:txBody>
      </p:sp>
      <p:sp>
        <p:nvSpPr>
          <p:cNvPr id="23" name="テキスト ボックス 10">
            <a:extLst>
              <a:ext uri="{FF2B5EF4-FFF2-40B4-BE49-F238E27FC236}">
                <a16:creationId xmlns:a16="http://schemas.microsoft.com/office/drawing/2014/main" id="{0050D469-6BA9-49CC-BF53-54A59EACCED8}"/>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ne-np" sz="1400" dirty="0">
                <a:solidFill>
                  <a:srgbClr val="000000"/>
                </a:solidFill>
                <a:effectLst/>
                <a:latin typeface="Meiryo UI" panose="020B0604030504040204" pitchFamily="50" charset="-128"/>
                <a:ea typeface="Meiryo UI" panose="020B0604030504040204" pitchFamily="50" charset="-128"/>
              </a:rPr>
              <a:t>पहेंलो</a:t>
            </a:r>
            <a:endParaRPr lang="ja-JP" sz="1400" dirty="0">
              <a:effectLst/>
              <a:latin typeface="Meiryo UI" panose="020B0604030504040204" pitchFamily="50" charset="-128"/>
              <a:ea typeface="Meiryo UI" panose="020B0604030504040204" pitchFamily="50" charset="-128"/>
            </a:endParaRPr>
          </a:p>
        </p:txBody>
      </p:sp>
      <p:sp>
        <p:nvSpPr>
          <p:cNvPr id="24" name="テキスト ボックス 10">
            <a:extLst>
              <a:ext uri="{FF2B5EF4-FFF2-40B4-BE49-F238E27FC236}">
                <a16:creationId xmlns:a16="http://schemas.microsoft.com/office/drawing/2014/main" id="{D4F34602-73EC-4495-80EE-FE0D135C6098}"/>
              </a:ext>
            </a:extLst>
          </p:cNvPr>
          <p:cNvSpPr txBox="1"/>
          <p:nvPr/>
        </p:nvSpPr>
        <p:spPr>
          <a:xfrm>
            <a:off x="7452602" y="3241714"/>
            <a:ext cx="431800" cy="216000"/>
          </a:xfrm>
          <a:prstGeom prst="rect">
            <a:avLst/>
          </a:prstGeom>
          <a:solidFill>
            <a:schemeClr val="bg1"/>
          </a:solidFill>
          <a:ln>
            <a:noFill/>
          </a:ln>
        </p:spPr>
        <p:txBody>
          <a:bodyPr wrap="square" lIns="0" tIns="0" rIns="0" bIns="0" rtlCol="0">
            <a:noAutofit/>
          </a:bodyPr>
          <a:lstStyle/>
          <a:p>
            <a:pPr algn="l" rtl="0"/>
            <a:r>
              <a:rPr lang="ne-np" sz="1200" dirty="0">
                <a:solidFill>
                  <a:srgbClr val="000000"/>
                </a:solidFill>
                <a:effectLst/>
                <a:latin typeface="Meiryo UI" panose="020B0604030504040204" pitchFamily="50" charset="-128"/>
                <a:ea typeface="Meiryo UI" panose="020B0604030504040204" pitchFamily="50" charset="-128"/>
              </a:rPr>
              <a:t>खरानी रंग</a:t>
            </a:r>
            <a:endParaRPr lang="ja-JP" sz="1200"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6635</Words>
  <Application>Microsoft Office PowerPoint</Application>
  <PresentationFormat>画面に合わせる (4:3)</PresentationFormat>
  <Paragraphs>708</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Mangal</vt:lpstr>
      <vt:lpstr>Meiryo UI</vt:lpstr>
      <vt:lpstr>ＭＳ Ｐゴシック</vt:lpstr>
      <vt:lpstr>ＭＳ ゴシック</vt:lpstr>
      <vt:lpstr>游ゴシック</vt:lpstr>
      <vt:lpstr>Arial</vt:lpstr>
      <vt:lpstr>Calibri</vt:lpstr>
      <vt:lpstr>Calibri Light</vt:lpstr>
      <vt:lpstr>Wingdings</vt:lpstr>
      <vt:lpstr>Office テーマ</vt:lpstr>
      <vt:lpstr>Office Theme</vt:lpstr>
      <vt:lpstr>ग्याँस वेल्डिङ प्राविधिक प्रशिक्षण सहायक पाठ्यपुस्तक प्रशिक्षणको पावर-पोइन्ट कागजात</vt:lpstr>
      <vt:lpstr>चरण 1. ग्याँस वेल्डिङ आदिमा प्रयोग गरिने उपकरण</vt:lpstr>
      <vt:lpstr>ग्याँस वेल्डिङको विशेषता</vt:lpstr>
      <vt:lpstr>ग्याँस वेल्डिङ र कटिङमा प्रयोग गरिने उपकरणहरू</vt:lpstr>
      <vt:lpstr>टर्च (tochi) (वेल्डर र कटर (setudanki)) </vt:lpstr>
      <vt:lpstr>नोजल (higuchi)</vt:lpstr>
      <vt:lpstr>प्रेसर रेगुलेटर (aturyoku chousei ki)</vt:lpstr>
      <vt:lpstr>वेल्डिङको होज (housu)</vt:lpstr>
      <vt:lpstr>हरेक किसिमको ग्याँस कन्टेनर (सिलिन्डर (bonbe)) तथा एसिटिलीन (asechiren) ग्याँस जेनरेटर (1) ग्याँस कन्टेनरमा लेखिएको जानकारी र रंग</vt:lpstr>
      <vt:lpstr>हरेक किसिमको ग्याँस कन्टेनर (सिलिन्डर (bonbe)) तथा एसिटिलीन (asechiren) ग्याँस जेनरेटर (2) एसिटिलीन (asechiren) ग्याँस सिलिन्डर (bonbe) </vt:lpstr>
      <vt:lpstr>हरेक किसिमको ग्याँस कन्टेनर (सिलिन्डर (bonbe)) तथा एसिटिलीन (asechiren) ग्याँस जेनरेटर (3) अन्य सिलिन्डरहरू (bonbe) </vt:lpstr>
      <vt:lpstr>हरेक किसिमको ग्याँस कन्टेनर (सिलिन्डर (bonbe)) तथा एसिटिलीन (asechiren) ग्याँस जेनरेटर (4) ग्याँस मेनफोल्ड </vt:lpstr>
      <vt:lpstr>सिलिन्डर (bonbe) तथा एसिटिलीन (asechiren) जेनरेटर (1) सिलिन्डर (bonbe) ढुवानी र प्रयोग गर्दा सावधानी अपनाउनुपर्ने कुराहरू</vt:lpstr>
      <vt:lpstr>सिलिन्डर (bonbe) तथा एसिटिलीन (asechiren) जेनरेटर (2) सिलिन्डर (bonbe) नष्ट र फिर्ता गर्दा सावधानी अपनाउनुपर्ने कुराहरू</vt:lpstr>
      <vt:lpstr>प्रेसर रेगुलेटर (aturyoku chousei ki) (1) जडान गर्ने तरिका</vt:lpstr>
      <vt:lpstr>प्रेसर रेगुलेटर (aturyoku chousei ki) (2) प्रयोग गर्दाका सावधानी अपनाउनुपर्ने कुराहरू</vt:lpstr>
      <vt:lpstr>वेल्डर आदि (1) जडान</vt:lpstr>
      <vt:lpstr>वेल्डर आदि (2) प्रेसर रेगुलेटर (aturyoku chousei ki) को लो प्रेसरपट्टिको प्रेसर समायोजन</vt:lpstr>
      <vt:lpstr>वेल्डर आदि (3) आगो सल्काउने र ज्वालाको समायोजन</vt:lpstr>
      <vt:lpstr>वेल्डर आदि (3) वेल्डिङ</vt:lpstr>
      <vt:lpstr>वेल्डर आदि (4) कटिङ </vt:lpstr>
      <vt:lpstr>वेल्डर आदि (5) वेल्डिङ र कटिङ कार्य गर्दाखेरि सावधानी अपनाउनुपर्ने कुराहरू</vt:lpstr>
      <vt:lpstr>वेल्डर आदि (6) आगो निभाउने तरिका</vt:lpstr>
      <vt:lpstr>नोजल (higuchi)</vt:lpstr>
      <vt:lpstr>होज (housu) (1) वान-टच (wantacchi tugite) जडान </vt:lpstr>
      <vt:lpstr>होज (housu) (2) ग्याँस होजको भिजुअल जाँच</vt:lpstr>
      <vt:lpstr>होज (housu) (2) ग्याँस होज ह्याण्डलिङ गर्दाका सावधानीहरू</vt:lpstr>
      <vt:lpstr>ग्याँस वेल्डिङमा प्रयोग गरिने उपकरणहरूको जाँच (1) जाँचको आवश्यकता</vt:lpstr>
      <vt:lpstr>ग्याँस वेल्डिङमा प्रयोग गरिने उपकरणहरूको जाँच (2) ब्लो पाइप (suikan) (टर्च (tochi)) को जाँच</vt:lpstr>
      <vt:lpstr>ग्याँस वेल्डिङमा प्रयोग गरिने उपकरणहरूको जाँच (3) प्रेसर रेगुलेटर (aturyoku chousei ki) को जाँच</vt:lpstr>
      <vt:lpstr>चरण 2. ज्वलनशील ग्याँस र अक्सिजन (sanso) को आधारभूत ज्ञान</vt:lpstr>
      <vt:lpstr>अक्सिजन (sanso) को खतरा</vt:lpstr>
      <vt:lpstr>ज्वलनशील ग्याँस (1) जलनका 3 तत्वहरू</vt:lpstr>
      <vt:lpstr>ज्वलनशील ग्याँस (2) तल्लो ज्वलनशील सीमा (bakuhatu kagen kai) र माथिल्लो ज्वलनशील सीमा</vt:lpstr>
      <vt:lpstr>ज्वलनशील ग्याँसको रूपरेखा (3) जलन गति</vt:lpstr>
      <vt:lpstr>ज्वलनशील ग्याँसको रूपरेखा (4) न्यूनतम सल्काउने उर्जा र जलाउने स्रोत </vt:lpstr>
      <vt:lpstr>वेल्डिङ आदिमा प्रयोग गरिने ज्वलनशील ग्याँस (1) भौतिक प्रकृति आदि</vt:lpstr>
      <vt:lpstr>PowerPoint プレゼンテーション</vt:lpstr>
      <vt:lpstr>हाइ प्रेसर ग्याँस (1) हाइ प्रेसर ग्याँसका किसिमहरू</vt:lpstr>
      <vt:lpstr>हाइ प्रेसर (2) हाइ प्रेसरको खतरा</vt:lpstr>
      <vt:lpstr>ग्याँस वेल्डिङको कारण हुने विपद्/दुर्घटनाको स्थिति </vt:lpstr>
      <vt:lpstr>ग्याँस वेल्डिङको कारण हुने दुर्घटनाको रोकथाम (1) पोलेको घाउको रोकथाम</vt:lpstr>
      <vt:lpstr>ग्याँस वेल्डिङको कारण हुने विपद्/दुर्घटनाको रोकथाम (2) विस्फोट र आगलागी विपद्/दुर्घटनाको स्थिति </vt:lpstr>
      <vt:lpstr>ग्याँस वेल्डिङको कारण हुने दुर्घटनाको रोकथाम (3) विस्फोट र आगलागीको रोकथाम</vt:lpstr>
      <vt:lpstr>ग्याँस वेल्डिङको कारण हुने दुर्घटनाको रोकथाम (4) हानिकारक किरण (yuugai kousen) र अक्सिजनको कमी (sanso ketubou)</vt:lpstr>
      <vt:lpstr>ग्याँस वेल्डिङको कारण हुने दुर्घटनाको रोकथाम (5) धातु फ्यूम (hyumu) को कारण हुने दुर्घटना</vt:lpstr>
      <vt:lpstr>ग्याँस वेल्डिङको कारण हुने दुर्घटनाको रोकथाम (6) हिटस्ट्रोक (necchuushou) र खस्ने दुर्घटना (tuiraku saigai) </vt:lpstr>
      <vt:lpstr>चरण 3. सम्बन्धित नियम तथा कानून</vt:lpstr>
      <vt:lpstr>ग्याँस वेल्डिङ आदिसँग सम्बन्धित कानूनी प्रणाली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2022-06-16T09:44:11Z</dcterms:created>
  <dcterms:modified xsi:type="dcterms:W3CDTF">2022-06-16T09:44:16Z</dcterms:modified>
</cp:coreProperties>
</file>