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52"/>
  </p:notesMasterIdLst>
  <p:sldIdLst>
    <p:sldId id="336" r:id="rId3"/>
    <p:sldId id="305" r:id="rId4"/>
    <p:sldId id="257" r:id="rId5"/>
    <p:sldId id="260" r:id="rId6"/>
    <p:sldId id="272" r:id="rId7"/>
    <p:sldId id="273" r:id="rId8"/>
    <p:sldId id="276" r:id="rId9"/>
    <p:sldId id="280" r:id="rId10"/>
    <p:sldId id="281" r:id="rId11"/>
    <p:sldId id="282" r:id="rId12"/>
    <p:sldId id="284" r:id="rId13"/>
    <p:sldId id="285" r:id="rId14"/>
    <p:sldId id="287" r:id="rId15"/>
    <p:sldId id="289" r:id="rId16"/>
    <p:sldId id="290" r:id="rId17"/>
    <p:sldId id="340" r:id="rId18"/>
    <p:sldId id="292" r:id="rId19"/>
    <p:sldId id="341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42" r:id="rId29"/>
    <p:sldId id="302" r:id="rId30"/>
    <p:sldId id="303" r:id="rId31"/>
    <p:sldId id="304" r:id="rId32"/>
    <p:sldId id="337" r:id="rId33"/>
    <p:sldId id="307" r:id="rId34"/>
    <p:sldId id="309" r:id="rId35"/>
    <p:sldId id="343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39" r:id="rId46"/>
    <p:sldId id="323" r:id="rId47"/>
    <p:sldId id="324" r:id="rId48"/>
    <p:sldId id="326" r:id="rId49"/>
    <p:sldId id="338" r:id="rId50"/>
    <p:sldId id="328" r:id="rId51"/>
  </p:sldIdLst>
  <p:sldSz cx="9144000" cy="6858000" type="screen4x3"/>
  <p:notesSz cx="6807200" cy="9939338"/>
  <p:defaultTextStyle>
    <a:defPPr rtl="0">
      <a:defRPr lang="pt-pt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44E0B5-69AE-4DB8-A746-7CF92D00ED4B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4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6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9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2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3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5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4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1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1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57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5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46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95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7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9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4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3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19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0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951"/>
            <a:ext cx="7772400" cy="104601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Texto suplementar do Curso de Treinamento de Habilidades em Soldagem a Gás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Materiais do Curso de Treinamento em PowerPoint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2822"/>
            <a:ext cx="7886700" cy="465413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Vários tipos de recipiente de gás (cilindro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 e geradores de gás de acetileno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(2) cilindros de gás de acetileno</a:t>
            </a:r>
            <a:endParaRPr kumimoji="1" lang="ja-JP" altLang="en-US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36390" y="6400413"/>
            <a:ext cx="389178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28 do Texto / Página 19 do Texto Suplementar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18664"/>
            <a:ext cx="6790584" cy="4688463"/>
          </a:xfrm>
          <a:prstGeom prst="rect">
            <a:avLst/>
          </a:prstGeom>
        </p:spPr>
      </p:pic>
      <p:sp>
        <p:nvSpPr>
          <p:cNvPr id="8" name="テキスト ボックス 110">
            <a:extLst>
              <a:ext uri="{FF2B5EF4-FFF2-40B4-BE49-F238E27FC236}">
                <a16:creationId xmlns:a16="http://schemas.microsoft.com/office/drawing/2014/main" id="{A234CBAC-79FE-49AC-B558-3697CB26D85C}"/>
              </a:ext>
            </a:extLst>
          </p:cNvPr>
          <p:cNvSpPr txBox="1"/>
          <p:nvPr/>
        </p:nvSpPr>
        <p:spPr>
          <a:xfrm>
            <a:off x="2663209" y="873243"/>
            <a:ext cx="919480" cy="2796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Válvula do recipiente</a:t>
            </a:r>
          </a:p>
        </p:txBody>
      </p:sp>
      <p:sp>
        <p:nvSpPr>
          <p:cNvPr id="9" name="テキスト ボックス 111">
            <a:extLst>
              <a:ext uri="{FF2B5EF4-FFF2-40B4-BE49-F238E27FC236}">
                <a16:creationId xmlns:a16="http://schemas.microsoft.com/office/drawing/2014/main" id="{B578A2F7-63B6-49F1-9BA9-48A5731E3414}"/>
              </a:ext>
            </a:extLst>
          </p:cNvPr>
          <p:cNvSpPr txBox="1"/>
          <p:nvPr/>
        </p:nvSpPr>
        <p:spPr>
          <a:xfrm>
            <a:off x="734818" y="886656"/>
            <a:ext cx="919480" cy="28129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Tampa</a:t>
            </a:r>
          </a:p>
        </p:txBody>
      </p:sp>
      <p:sp>
        <p:nvSpPr>
          <p:cNvPr id="10" name="テキスト ボックス 112">
            <a:extLst>
              <a:ext uri="{FF2B5EF4-FFF2-40B4-BE49-F238E27FC236}">
                <a16:creationId xmlns:a16="http://schemas.microsoft.com/office/drawing/2014/main" id="{BF808D2D-6484-4EDE-B852-1ED131213058}"/>
              </a:ext>
            </a:extLst>
          </p:cNvPr>
          <p:cNvSpPr txBox="1"/>
          <p:nvPr/>
        </p:nvSpPr>
        <p:spPr>
          <a:xfrm>
            <a:off x="719036" y="1213165"/>
            <a:ext cx="951044" cy="4614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Rolha de liga fusível</a:t>
            </a:r>
          </a:p>
          <a:p>
            <a:pPr algn="r" rtl="0"/>
            <a:endParaRPr lang="ja-JP" sz="14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13">
            <a:extLst>
              <a:ext uri="{FF2B5EF4-FFF2-40B4-BE49-F238E27FC236}">
                <a16:creationId xmlns:a16="http://schemas.microsoft.com/office/drawing/2014/main" id="{FFAC1915-BE64-40CC-9264-EE30936AA383}"/>
              </a:ext>
            </a:extLst>
          </p:cNvPr>
          <p:cNvSpPr txBox="1"/>
          <p:nvPr/>
        </p:nvSpPr>
        <p:spPr>
          <a:xfrm>
            <a:off x="2852388" y="2022460"/>
            <a:ext cx="919480" cy="3106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Corpo do recipiente</a:t>
            </a:r>
          </a:p>
        </p:txBody>
      </p:sp>
      <p:sp>
        <p:nvSpPr>
          <p:cNvPr id="12" name="テキスト ボックス 114">
            <a:extLst>
              <a:ext uri="{FF2B5EF4-FFF2-40B4-BE49-F238E27FC236}">
                <a16:creationId xmlns:a16="http://schemas.microsoft.com/office/drawing/2014/main" id="{CC8E3710-CC8C-4157-B914-432FD6C72103}"/>
              </a:ext>
            </a:extLst>
          </p:cNvPr>
          <p:cNvSpPr txBox="1"/>
          <p:nvPr/>
        </p:nvSpPr>
        <p:spPr>
          <a:xfrm>
            <a:off x="3068663" y="2817841"/>
            <a:ext cx="919480" cy="3106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Massa</a:t>
            </a:r>
          </a:p>
        </p:txBody>
      </p:sp>
      <p:sp>
        <p:nvSpPr>
          <p:cNvPr id="13" name="テキスト ボックス 115">
            <a:extLst>
              <a:ext uri="{FF2B5EF4-FFF2-40B4-BE49-F238E27FC236}">
                <a16:creationId xmlns:a16="http://schemas.microsoft.com/office/drawing/2014/main" id="{2CB49443-4B96-4614-B936-818FAE65F4E7}"/>
              </a:ext>
            </a:extLst>
          </p:cNvPr>
          <p:cNvSpPr txBox="1"/>
          <p:nvPr/>
        </p:nvSpPr>
        <p:spPr>
          <a:xfrm>
            <a:off x="2807267" y="3784038"/>
            <a:ext cx="754030" cy="74088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Orifício de ventilação</a:t>
            </a:r>
          </a:p>
        </p:txBody>
      </p:sp>
      <p:sp>
        <p:nvSpPr>
          <p:cNvPr id="14" name="テキスト ボックス 116">
            <a:extLst>
              <a:ext uri="{FF2B5EF4-FFF2-40B4-BE49-F238E27FC236}">
                <a16:creationId xmlns:a16="http://schemas.microsoft.com/office/drawing/2014/main" id="{F3521D40-576B-4D5C-9F31-4DD47CA9F9A7}"/>
              </a:ext>
            </a:extLst>
          </p:cNvPr>
          <p:cNvSpPr txBox="1"/>
          <p:nvPr/>
        </p:nvSpPr>
        <p:spPr>
          <a:xfrm>
            <a:off x="3958983" y="1882659"/>
            <a:ext cx="983179" cy="2796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pt-br" sz="1400" dirty="0" err="1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Anel-O</a:t>
            </a:r>
            <a:endParaRPr lang="pt-br" sz="14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18">
            <a:extLst>
              <a:ext uri="{FF2B5EF4-FFF2-40B4-BE49-F238E27FC236}">
                <a16:creationId xmlns:a16="http://schemas.microsoft.com/office/drawing/2014/main" id="{61D8F9B5-D270-4B34-B1CA-A9B4DAF731C6}"/>
              </a:ext>
            </a:extLst>
          </p:cNvPr>
          <p:cNvSpPr txBox="1"/>
          <p:nvPr/>
        </p:nvSpPr>
        <p:spPr>
          <a:xfrm>
            <a:off x="6022890" y="1674583"/>
            <a:ext cx="1319606" cy="27960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Porca grande</a:t>
            </a:r>
          </a:p>
        </p:txBody>
      </p:sp>
      <p:sp>
        <p:nvSpPr>
          <p:cNvPr id="16" name="テキスト ボックス 119">
            <a:extLst>
              <a:ext uri="{FF2B5EF4-FFF2-40B4-BE49-F238E27FC236}">
                <a16:creationId xmlns:a16="http://schemas.microsoft.com/office/drawing/2014/main" id="{5CBD7520-38F9-498D-8BFE-0AC65CD8C2BD}"/>
              </a:ext>
            </a:extLst>
          </p:cNvPr>
          <p:cNvSpPr txBox="1"/>
          <p:nvPr/>
        </p:nvSpPr>
        <p:spPr>
          <a:xfrm>
            <a:off x="6095514" y="1988535"/>
            <a:ext cx="1246982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Fuso</a:t>
            </a:r>
          </a:p>
        </p:txBody>
      </p:sp>
      <p:sp>
        <p:nvSpPr>
          <p:cNvPr id="17" name="テキスト ボックス 120">
            <a:extLst>
              <a:ext uri="{FF2B5EF4-FFF2-40B4-BE49-F238E27FC236}">
                <a16:creationId xmlns:a16="http://schemas.microsoft.com/office/drawing/2014/main" id="{E6B9007F-1395-43E4-A24C-99829C494FCF}"/>
              </a:ext>
            </a:extLst>
          </p:cNvPr>
          <p:cNvSpPr txBox="1"/>
          <p:nvPr/>
        </p:nvSpPr>
        <p:spPr>
          <a:xfrm>
            <a:off x="3726747" y="3180673"/>
            <a:ext cx="1019287" cy="60336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Válvula de segurança da rolha de liga fusível</a:t>
            </a:r>
          </a:p>
        </p:txBody>
      </p:sp>
      <p:sp>
        <p:nvSpPr>
          <p:cNvPr id="18" name="テキスト ボックス 121">
            <a:extLst>
              <a:ext uri="{FF2B5EF4-FFF2-40B4-BE49-F238E27FC236}">
                <a16:creationId xmlns:a16="http://schemas.microsoft.com/office/drawing/2014/main" id="{B6A520BB-F098-40AD-9849-49E6C0A2C45D}"/>
              </a:ext>
            </a:extLst>
          </p:cNvPr>
          <p:cNvSpPr txBox="1"/>
          <p:nvPr/>
        </p:nvSpPr>
        <p:spPr>
          <a:xfrm>
            <a:off x="6151860" y="2569044"/>
            <a:ext cx="1190636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Saída de gás</a:t>
            </a:r>
          </a:p>
        </p:txBody>
      </p:sp>
      <p:sp>
        <p:nvSpPr>
          <p:cNvPr id="19" name="テキスト ボックス 122">
            <a:extLst>
              <a:ext uri="{FF2B5EF4-FFF2-40B4-BE49-F238E27FC236}">
                <a16:creationId xmlns:a16="http://schemas.microsoft.com/office/drawing/2014/main" id="{35652429-1BD3-4E83-A4E2-51D4426AD977}"/>
              </a:ext>
            </a:extLst>
          </p:cNvPr>
          <p:cNvSpPr txBox="1"/>
          <p:nvPr/>
        </p:nvSpPr>
        <p:spPr>
          <a:xfrm>
            <a:off x="6151859" y="3237050"/>
            <a:ext cx="1101925" cy="231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Gaxeta</a:t>
            </a:r>
          </a:p>
        </p:txBody>
      </p:sp>
      <p:sp>
        <p:nvSpPr>
          <p:cNvPr id="20" name="テキスト ボックス 123">
            <a:extLst>
              <a:ext uri="{FF2B5EF4-FFF2-40B4-BE49-F238E27FC236}">
                <a16:creationId xmlns:a16="http://schemas.microsoft.com/office/drawing/2014/main" id="{C93A7634-850C-4047-824C-2DD368EC7F26}"/>
              </a:ext>
            </a:extLst>
          </p:cNvPr>
          <p:cNvSpPr txBox="1"/>
          <p:nvPr/>
        </p:nvSpPr>
        <p:spPr>
          <a:xfrm>
            <a:off x="6068017" y="3903652"/>
            <a:ext cx="1185767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Filtro</a:t>
            </a:r>
          </a:p>
        </p:txBody>
      </p:sp>
      <p:sp>
        <p:nvSpPr>
          <p:cNvPr id="21" name="テキスト ボックス 124">
            <a:extLst>
              <a:ext uri="{FF2B5EF4-FFF2-40B4-BE49-F238E27FC236}">
                <a16:creationId xmlns:a16="http://schemas.microsoft.com/office/drawing/2014/main" id="{0B0C6258-DD50-4068-8E30-F743D12D4F27}"/>
              </a:ext>
            </a:extLst>
          </p:cNvPr>
          <p:cNvSpPr txBox="1"/>
          <p:nvPr/>
        </p:nvSpPr>
        <p:spPr>
          <a:xfrm>
            <a:off x="4236390" y="4661751"/>
            <a:ext cx="2928685" cy="33965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pt-br" sz="12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Fonte: Diretrizes Técnicas do Instituto Nacional de Segurança e Saúde Ocupacional</a:t>
            </a:r>
            <a:endParaRPr lang="ja-JP" sz="14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125">
            <a:extLst>
              <a:ext uri="{FF2B5EF4-FFF2-40B4-BE49-F238E27FC236}">
                <a16:creationId xmlns:a16="http://schemas.microsoft.com/office/drawing/2014/main" id="{CBE200DA-EF2B-4201-903D-CE5228AE0EE8}"/>
              </a:ext>
            </a:extLst>
          </p:cNvPr>
          <p:cNvSpPr txBox="1"/>
          <p:nvPr/>
        </p:nvSpPr>
        <p:spPr>
          <a:xfrm>
            <a:off x="978467" y="5086361"/>
            <a:ext cx="4780888" cy="331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pt-br" sz="14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Figura 1-25: Recipiente de acetileno e válvula do recipiente</a:t>
            </a:r>
            <a:endParaRPr lang="ja-JP" sz="14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116">
            <a:extLst>
              <a:ext uri="{FF2B5EF4-FFF2-40B4-BE49-F238E27FC236}">
                <a16:creationId xmlns:a16="http://schemas.microsoft.com/office/drawing/2014/main" id="{34EC8EED-E2C2-44F2-AEF6-DAB901EA494C}"/>
              </a:ext>
            </a:extLst>
          </p:cNvPr>
          <p:cNvSpPr txBox="1"/>
          <p:nvPr/>
        </p:nvSpPr>
        <p:spPr>
          <a:xfrm>
            <a:off x="4075124" y="2167338"/>
            <a:ext cx="983179" cy="5285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pt-br" sz="1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Gaxeta grande</a:t>
            </a:r>
            <a:endParaRPr lang="ja-JP" sz="14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715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Vários tipos de recipiente de gás (cilindros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 e geradores de gás acetileno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(3) Outros cilindros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108340"/>
            <a:ext cx="7886700" cy="1253859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Cilindros de outro gases inflamáveis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propano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puropan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butano, etc. são enchidos no cilindro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em estado líquido à alta pressão.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 tampas dos cilindros de gás inflamável (e hélio)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têm rosca esquerda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1" y="6400413"/>
            <a:ext cx="36083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30 do texto / Página 20 do texto suplementar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28649" y="2701090"/>
            <a:ext cx="7886701" cy="14518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Cilindro de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é enchido no cilindro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em estado gasoso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 peça metálica do bico (boca de enchimento) dos cilindros de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tem rosca direita, ao contrário dos de gás inflamável.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oxigênio tem a função de ajudar a queimar as coisas e é extremamente perigoso.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2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0945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Vários tipos de recipiente de gás (cilindros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 e geradores de gás acetileno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(4) Dispositivo de coleta de gás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8156" y="6429565"/>
            <a:ext cx="37193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31 do texto / Página 21 do texto suplementar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7861"/>
            <a:ext cx="4484613" cy="3505200"/>
          </a:xfrm>
          <a:prstGeom prst="rect">
            <a:avLst/>
          </a:prstGeom>
        </p:spPr>
      </p:pic>
      <p:sp>
        <p:nvSpPr>
          <p:cNvPr id="6" name="テキスト ボックス 123">
            <a:extLst>
              <a:ext uri="{FF2B5EF4-FFF2-40B4-BE49-F238E27FC236}">
                <a16:creationId xmlns:a16="http://schemas.microsoft.com/office/drawing/2014/main" id="{4E1EC914-87FD-4348-A605-2C3A47251D9C}"/>
              </a:ext>
            </a:extLst>
          </p:cNvPr>
          <p:cNvSpPr txBox="1"/>
          <p:nvPr/>
        </p:nvSpPr>
        <p:spPr>
          <a:xfrm>
            <a:off x="2135083" y="1073135"/>
            <a:ext cx="2594202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Regulador de pressão (</a:t>
            </a:r>
            <a:r>
              <a:rPr lang="pt-br" sz="1100" dirty="0" err="1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aturyoku</a:t>
            </a:r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chousei</a:t>
            </a:r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ki)</a:t>
            </a:r>
            <a:endParaRPr lang="ja-JP" sz="1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124">
            <a:extLst>
              <a:ext uri="{FF2B5EF4-FFF2-40B4-BE49-F238E27FC236}">
                <a16:creationId xmlns:a16="http://schemas.microsoft.com/office/drawing/2014/main" id="{76E66E14-A6A6-4AA4-8E2E-B555B93E210E}"/>
              </a:ext>
            </a:extLst>
          </p:cNvPr>
          <p:cNvSpPr txBox="1"/>
          <p:nvPr/>
        </p:nvSpPr>
        <p:spPr>
          <a:xfrm>
            <a:off x="2319337" y="3897391"/>
            <a:ext cx="2676525" cy="1668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pt-br" sz="9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Fonte: Diretrizes Técnicas do Instituto Nacional de Segurança e Saúde Ocupacional</a:t>
            </a:r>
            <a:endParaRPr lang="ja-JP" sz="10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123">
            <a:extLst>
              <a:ext uri="{FF2B5EF4-FFF2-40B4-BE49-F238E27FC236}">
                <a16:creationId xmlns:a16="http://schemas.microsoft.com/office/drawing/2014/main" id="{8F08E27D-5E64-4B4D-8EE5-176D4E6F4366}"/>
              </a:ext>
            </a:extLst>
          </p:cNvPr>
          <p:cNvSpPr txBox="1"/>
          <p:nvPr/>
        </p:nvSpPr>
        <p:spPr>
          <a:xfrm>
            <a:off x="676371" y="1679444"/>
            <a:ext cx="44309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Válvula de segurança</a:t>
            </a:r>
            <a:endParaRPr lang="ja-JP" sz="1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123">
            <a:extLst>
              <a:ext uri="{FF2B5EF4-FFF2-40B4-BE49-F238E27FC236}">
                <a16:creationId xmlns:a16="http://schemas.microsoft.com/office/drawing/2014/main" id="{949792BB-FD5F-4807-8A18-7944D0A392A0}"/>
              </a:ext>
            </a:extLst>
          </p:cNvPr>
          <p:cNvSpPr txBox="1"/>
          <p:nvPr/>
        </p:nvSpPr>
        <p:spPr>
          <a:xfrm>
            <a:off x="2593853" y="1338348"/>
            <a:ext cx="995167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Para a fábrica</a:t>
            </a:r>
            <a:endParaRPr lang="ja-JP" sz="1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23">
            <a:extLst>
              <a:ext uri="{FF2B5EF4-FFF2-40B4-BE49-F238E27FC236}">
                <a16:creationId xmlns:a16="http://schemas.microsoft.com/office/drawing/2014/main" id="{D02F9267-A270-432A-97EC-2EEAEC2E5D9E}"/>
              </a:ext>
            </a:extLst>
          </p:cNvPr>
          <p:cNvSpPr txBox="1"/>
          <p:nvPr/>
        </p:nvSpPr>
        <p:spPr>
          <a:xfrm>
            <a:off x="2326939" y="1556737"/>
            <a:ext cx="62962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Tubulação</a:t>
            </a:r>
            <a:endParaRPr lang="ja-JP" sz="1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23">
            <a:extLst>
              <a:ext uri="{FF2B5EF4-FFF2-40B4-BE49-F238E27FC236}">
                <a16:creationId xmlns:a16="http://schemas.microsoft.com/office/drawing/2014/main" id="{27130541-5DE1-454D-AB60-54B93C23D733}"/>
              </a:ext>
            </a:extLst>
          </p:cNvPr>
          <p:cNvSpPr txBox="1"/>
          <p:nvPr/>
        </p:nvSpPr>
        <p:spPr>
          <a:xfrm>
            <a:off x="3106676" y="1493930"/>
            <a:ext cx="1392953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pt-br" sz="1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Tubo de conexão</a:t>
            </a:r>
            <a:endParaRPr lang="ja-JP" sz="1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5">
            <a:extLst>
              <a:ext uri="{FF2B5EF4-FFF2-40B4-BE49-F238E27FC236}">
                <a16:creationId xmlns:a16="http://schemas.microsoft.com/office/drawing/2014/main" id="{6A96CC7C-B66E-4B62-87E2-4E98C4B55ED0}"/>
              </a:ext>
            </a:extLst>
          </p:cNvPr>
          <p:cNvSpPr txBox="1"/>
          <p:nvPr/>
        </p:nvSpPr>
        <p:spPr>
          <a:xfrm>
            <a:off x="867017" y="4172651"/>
            <a:ext cx="3862268" cy="3259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pt-br" sz="10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Figura 1-28: Diagrama conceitual do dispositivo de coleta de gás oxigênio</a:t>
            </a:r>
            <a:endParaRPr lang="ja-JP" sz="8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7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6326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Cilindro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gerador de acetileno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(1) Precauções na hora de transporte e uso de cilindros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0223" y="6444477"/>
            <a:ext cx="45281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34, 36 e 37 do texto / Páginas 23 e 24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035374"/>
            <a:ext cx="7886699" cy="1885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Precauções no transporte de cilindros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・Durante o transporte no veículo, mantenha-os em vertical ou inclinados e devem ser diretamente presos a um dispositivo específico ou ao veículo.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・Os cilindros de gás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devem ser transportados em fábricas e canteiros de obras usando um porta-cilindros de uso exclusivo.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・Caso for transportar cilindros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manualmente, não deve segurar a parte da válvula do recipiente.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3375125"/>
            <a:ext cx="7886699" cy="2035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Precauções ao usar cilindros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Certifique-se sempre de fixar o cilindro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use cilindros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deixando-os na plataforma de carga de um veículo de transporte.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Ao fixar o cilindro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não o prenda pelo pescoço.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toque no cilindro de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com luvas sujas de óleo. Além disso, não colocar óleos perto do cilindro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9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2617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0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Cilindro (bonbe) e gerador de acetileno (asechiren) (2) Precauções na hora de descarte e devolução de cilindros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5736" y="6400413"/>
            <a:ext cx="36424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37 do texto / Página 25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117506"/>
            <a:ext cx="7886699" cy="14066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・Não deixe os cilindros (bonbe) largados na fábrica como estão nem os descarte como lixo industrial geral.</a:t>
            </a:r>
            <a:endParaRPr lang="en-US" altLang="ja-JP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・Nunca corte um recipiente para oxigênio (sanso) ou gás inflamável.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・O recipiente de gás deve ser devolvido ao fabricante sem esgotar totalmente o gás.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312230"/>
            <a:ext cx="8629650" cy="42695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Regulador de pressão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(1) Procedimento de instalação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8099" y="6440289"/>
            <a:ext cx="377769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41 do texto / Página 26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961900"/>
            <a:ext cx="8629650" cy="17764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de instalação do regulador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① Remoção de poeira, etc.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② Verifique a gaxeta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③ Instalação de manômetro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④ Verifique o volante de ajuste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⑤ Abra a válvula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⑥ Verifique se há vazamento de gás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5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02177" y="421739"/>
            <a:ext cx="8629650" cy="45433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Reguladores de pressão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(2) Precauções no uso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13201" y="6440289"/>
            <a:ext cx="41725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43 do texto / Página 27 do texto suplementar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02177" y="1036904"/>
            <a:ext cx="8629650" cy="43478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[Precauções para o uso de reguladores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Quando não estiver usando, gire o volante de ajuste totalmente para a esquerda para deixá-lo afrouxado.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Não aplique graxa ou óleo nas peças do regulador nem o manuseie com mãos e luvas sujas de óleo. Em particular, não deixe pegar óleo no regulador de pressão de oxigênio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Se o parafuso de montagem do regulador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estiver machucado, não tente instalá-lo à força.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④ Não mova o cilindro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com o regulador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conectado ao cilindro.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⑤ Se a pressão do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cair durante o trabalho, verifique a quantidade restante dentro do cilindro.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⑥ Ao terminar ou interromper o trabalho, feche a válvula do cilindro e gire volante de ajuste totalmente para a esquerda para deixá-lo afrouxado.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⑦ Não desmonte nem repare o regulador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3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(1) Instalação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2600" y="6441703"/>
            <a:ext cx="38822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43 do texto / Página 28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714376"/>
            <a:ext cx="8629650" cy="53308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para conectar o regulador de pressão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e o dispositivo de soldagem]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Antes de conectar, verifique se a mangueira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não está deteriorada ou com rachaduras.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Certifique-se de que não haja poeira, insetos ou água dentro da mangueira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Certifique-se de que a válvula do tubo de sopro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esteja fechada.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④ Use uma mangueira azul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para o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uma mangueira vermelha para o acetileno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Não compartilhe mangueiras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para diferentes tipos de gás.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⑤Se houver conectores do tipo de toque único em ambas as extremidades da mangueira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conecte seguramente o lado de saída do regulador de pressão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ao tubo de sopro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Nesta situação, se o regulador de pressão do gás inflamável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não tiver supressor de flashback tipo seco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kanshiki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anzen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ki), instale um supressor de flashback tipo seco no lado da mangueira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do gás inflamável.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⑥ Depois que todas as conexões forem concluídas, ajuste a pressão do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a cerca de 0,3 a 0,5 MPa e verifique se não há vazamento de gás usando água com sabão ou algo semelhante. Após verificar se não há vazamento de gás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ajuste a pressão do gás inflamável a cerca de 0,03 a 0,05 MPa e execute a verificação de vazamento de gás da mesma maneira.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⑦ Se não houver vazamento de gás, abra a válvula do gás inflamável do tubo de sopro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por 2 a 3 segundos para liberar o gás. Repita esta operação duas vezes. Em seguida, com a válvula de gás inflamável fechada, abra a válvula de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por cerca de 5 segundos para liberar o oxigênio.</a:t>
            </a:r>
            <a:endParaRPr lang="en-US" altLang="ja-JP" sz="1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⑧ Por fim, feche a válvula do tubo de sopro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feche a válvula do cilindro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afrouxe o regulador de pressão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completamente e espere cerca de 5 minutos. Depois disso, verifique a pressão do lado de alta pressão e do lado de baixa pressão do regulador de pressão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(2) Ajuste da pressão do lado de baixa pressão do regulador de pressão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68800" y="6441703"/>
            <a:ext cx="38060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44 do texto / Página 29 do texto suplementar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85751" y="809186"/>
            <a:ext cx="8629650" cy="3127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para ajustar a pressão do lado de baixa pressão de um regulador de pressão (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Certifique-se novamente de que a válvula do tubo de sopro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está fechada.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Gire lentamente o volante de ajuste do oxigênio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do gás inflamável com o regulador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para ajustar a pressão do lado de baixa pressão.　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　　A pressão apropriada difere dependendo do bocal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está descrita no manual, etc., do fabricante do bocal. Geralmente, o oxigênio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é de 0,2 a 0,3 MPa e o gás inflamável é de 0,02 a 0,03 MPa.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8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(3) Ignição e controle de chama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0359" y="6444477"/>
            <a:ext cx="379448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44 e 45 do texto / Página 30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6"/>
            <a:ext cx="7886699" cy="21774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de ignição e controle de chama]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</a:t>
            </a: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Use de maneira apropriada equipamentos de proteção para soldagem e óculos de segurança com proteção contra luz para soldagem a gás (</a:t>
            </a:r>
            <a:r>
              <a:rPr lang="pt-br" sz="1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Abra a válvula de gás inflamável do tubo de sopro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Acenda usando equipamento de ignição especial (isqueiro de soldagem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raita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④ Abra a válvula de oxigênio de pré-aquecimento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o mais rápido possível. Maneje as válvulas na ordem de gás inflamável e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para criar uma chama pálida. Neste momento, a parte cônica branca (cone branco (centro branco)) formada na boca do bocal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na chama de gás deve sair da ponta do bocal mais ou menos como se mostra na Fig. ② da Fig. 1-30 A chama em estado apropriado neste momento é chamada de chama neutra ou chama padrão.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23209"/>
            <a:ext cx="5694158" cy="301778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322808" y="5670663"/>
            <a:ext cx="179594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KOIKE SANSO KOGYO CO., LTD.)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BA4902-2443-41C3-8E5E-7132D09E44E9}"/>
              </a:ext>
            </a:extLst>
          </p:cNvPr>
          <p:cNvSpPr txBox="1"/>
          <p:nvPr/>
        </p:nvSpPr>
        <p:spPr>
          <a:xfrm>
            <a:off x="1045549" y="5873458"/>
            <a:ext cx="3103757" cy="23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1-30: Ajuste de chama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EFFE62-030B-4C3E-8E33-7E2799F5BB13}"/>
              </a:ext>
            </a:extLst>
          </p:cNvPr>
          <p:cNvSpPr txBox="1"/>
          <p:nvPr/>
        </p:nvSpPr>
        <p:spPr>
          <a:xfrm>
            <a:off x="688604" y="5351885"/>
            <a:ext cx="231390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Chama imediatamente após a ignição (chama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carbonizante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FFA1EE-C0D3-4D52-AA14-9FB93067F232}"/>
              </a:ext>
            </a:extLst>
          </p:cNvPr>
          <p:cNvSpPr txBox="1"/>
          <p:nvPr/>
        </p:nvSpPr>
        <p:spPr>
          <a:xfrm>
            <a:off x="3615245" y="5363676"/>
            <a:ext cx="2699936" cy="454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Depois de ajustar a quantidade de oxigênio (chama padrão)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30B950-0643-4F71-BC2A-DF7EF364E810}"/>
              </a:ext>
            </a:extLst>
          </p:cNvPr>
          <p:cNvSpPr txBox="1"/>
          <p:nvPr/>
        </p:nvSpPr>
        <p:spPr>
          <a:xfrm>
            <a:off x="3931428" y="5841418"/>
            <a:ext cx="2313903" cy="26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KOIKE SANSO KOGYO CO., LTD.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Capítulo 1 Equipamento usado para soldagem a gás, etc.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(3) Soldagem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3701" y="6400413"/>
            <a:ext cx="39766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45 do texto / Página 31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4"/>
            <a:ext cx="7886699" cy="51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de soldagem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Instale o material de base a ser soldado na junta.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Posicione de modo que a distância entre a superfície do material de base e a ponta do cone branco seja de cerca de 2 a 3 mm e aqueça uma das extremidades da junta do material de base. Depois de um tempo, a superfície do metal de base exposta à chama fica vermelha e uma poça de fusão é formada na parte central. A poça de fusão parece ser brilhante. Se os dois materiais de base não se fundirem, solda-os adicionando uma haste de solda.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Quando uma extremidade da junta do material de base estiver fundida, solde a outra extremidade da junta da mesma maneira. Isso serve para fixar provisoriamente a junta do metal base e é chamado de soldagem descontínua ou por pontos. Na soldagem de chapas finas, é possível evitar que a deformação aumente, aumentando o número de pontos de soldagem descontínua.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④ Em seguida, forme uma poça de fusão em uma das extremidades da junta de material de base e prossiga com a soldagem movendo a tocha em direção à junta de forma a mantê-la em um tamanho constante. Ao soldar placas finas, não adicione a haste de solda mais do que o necessário. Ao contrário, quando a placa do material de base for espessa, derreta o material de base em uma posição próxima ao cone branco e solde-o adicionando a haste de soldagem.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8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(4) Corte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7700" y="6400413"/>
            <a:ext cx="37171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46 do texto / Página 32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4"/>
            <a:ext cx="7886699" cy="31019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de corte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Monte o material de base a ser cortado.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Comece usando uma chama de pré-aquecimento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yonetu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para aplicar um cone branco no local a ser cortado para fazer o material de base brilhar em vermelho.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49263" indent="-182563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Mantendo o tubo de sopro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ligeiramente inclinado, mova-o lentamente ao longo da linha que deseja cortar. Neste momento, tome cuidado para manter constante a distância entre o bocal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o material de base, e mova-o a uma velocidade constante para que os respingos de corte caiam diretamente para baixo.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(5) Precauções durante o trabalho de soldagem / corte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5300" y="6400413"/>
            <a:ext cx="38640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46 do texto / Página 33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4676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[Precauções durante o trabalho de soldagem / corte]</a:t>
            </a:r>
          </a:p>
          <a:p>
            <a:pPr marL="87313" indent="-87313" rtl="0">
              <a:spcBef>
                <a:spcPts val="60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Se você ouvir um ruído de estalo ocasionalmente após a ignição, 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pode estar frouxo ou machucado. Apague o fogo imediatamente, aperte 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se mesmo assim persistir o ruído, substitua o bocal.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87313" indent="-87313" rtl="0">
              <a:spcBef>
                <a:spcPts val="60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・Se houver um ruído crepitante no tubo de sopro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durante o trabalho de soldagem ou corte, pode estar havendo flashback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Pare imediatamente o trabalho, limpe e reaperte 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verifique se não há vazamentos de gás, etc.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87313" indent="-87313" rtl="0">
              <a:spcBef>
                <a:spcPts val="60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・São seguintes as possíveis causas de flashback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[Causas de flashback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Mudou a proporção de mistura de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gás inflamável.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Entraram no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matérias estranhas como respingos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supatta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 ponta do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foi bloqueada devido à batida no material de base, etc.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 temperatura do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subiu.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boal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não foi apertado suficientemente.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Entrou ar no sistema de fornecimento de gás inflamável.</a:t>
            </a:r>
            <a:endParaRPr lang="ja-JP" altLang="en-US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2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Dispositivo de soldagem, etc. (6) Método de extinção de incêndio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400" y="6400413"/>
            <a:ext cx="38259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47 do texto / Página 34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85138"/>
            <a:ext cx="7886699" cy="45631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[Método de extinção de incêndio]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Ao extinguir um incêndio, primeiro feche a válvula de oxigênio de pré-aquecimento e, em seguida, feche o gás combustível.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No caso de trabalho de corte, feche as válvulas na seguinte ordem: oxigênio de corte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oxigênio de pré-aquecimento e gás combustível.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 o fogo apagar durante o trabalho de soldagem / corte, feche as válvulas imediatamente também na mesma ordem.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No entanto, se ocorrer um flashback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durante o trabalho, feche imediatamente a válvula de oxigênio de pré-aquecimento, em seguida feche a válvula de gás combustível e, por fim, feche a válvula de oxigênio de corte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Em seguida, feche a válvula do recipiente de oxigênio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/ gás combustível e afrouxe o volante de ajuste de pressão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handoru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>
              <a:solidFill>
                <a:srgbClr val="FF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 o fogo for extinto devido a um flashback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identifique a causa e tome medidas antes de reiniciar o trabalho. Não reinicie sem ter identificado a causa.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7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Bocal (higuchi)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4200" y="6418387"/>
            <a:ext cx="37696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47 do texto / Página 35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1640677"/>
            <a:ext cx="5829301" cy="47156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de instalação do bocal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Certifique-se de que as partes de contato entre o bocal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o tubo de sopro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não estejam machucadas e que não haja nelas sujeira ou óleo.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Porca traseira da Fig. 1-31 Retorne completamente a porca traseira (até que atinja a parte hexagonal do corpo principal).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Aparafuse o bocal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no tubo de sopro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suikan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o máximo que puder.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④ Aperte a parte hexagonal do corpo do bocal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ao máximo com a chave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spanner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específica. Se uma chave inglesa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monkey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wrench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for usada neste momento, a porca do tubo externo pode girar, portanto, aconselha-se não usar a chave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monkey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wrench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⑤ Gire a porca traseira com a mão até sentir resistência.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⑥ Gire a porca traseira com uma chave específica. Na primeira instalação, deve dar 1/2 rotação. E na segunda e subsequentes deve dar cerca de 1/4 de rotação.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1" y="987229"/>
            <a:ext cx="7886699" cy="6133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[Seleção de bocal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bocal (</a:t>
            </a:r>
            <a:r>
              <a:rPr lang="pt-br" sz="1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deve ser escolhido apropriadamente de acordo com o tipo de gás inflamável utilizado e espessura do material de base.</a:t>
            </a:r>
            <a:endParaRPr lang="en-US" altLang="ja-JP" sz="1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480" y="1620640"/>
            <a:ext cx="1997870" cy="320899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671927" y="4923082"/>
            <a:ext cx="202591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KOIKE SANSO KOGYO CO., LTD.)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AB8E2-E66B-48EF-9E81-68B3E70ED19A}"/>
              </a:ext>
            </a:extLst>
          </p:cNvPr>
          <p:cNvSpPr txBox="1"/>
          <p:nvPr/>
        </p:nvSpPr>
        <p:spPr>
          <a:xfrm>
            <a:off x="6548469" y="4573579"/>
            <a:ext cx="1634422" cy="20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1-31: [Procedimento de instalação do bocal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higuchi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1B3B92-ED8D-4D4E-931D-C3D15AC9C332}"/>
              </a:ext>
            </a:extLst>
          </p:cNvPr>
          <p:cNvSpPr txBox="1"/>
          <p:nvPr/>
        </p:nvSpPr>
        <p:spPr>
          <a:xfrm>
            <a:off x="6548469" y="4312810"/>
            <a:ext cx="1932534" cy="191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KOIKE SANSO KOGYO CO., LTD.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7DA890-C302-4502-9236-D47C630A4AB4}"/>
              </a:ext>
            </a:extLst>
          </p:cNvPr>
          <p:cNvSpPr txBox="1"/>
          <p:nvPr/>
        </p:nvSpPr>
        <p:spPr>
          <a:xfrm>
            <a:off x="7239330" y="2082076"/>
            <a:ext cx="1173616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Porca traseira</a:t>
            </a:r>
            <a:endParaRPr kumimoji="1" lang="en-US" altLang="ja-JP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E18FBA-5712-41DE-B6D0-81DA18A5FCD5}"/>
              </a:ext>
            </a:extLst>
          </p:cNvPr>
          <p:cNvSpPr txBox="1"/>
          <p:nvPr/>
        </p:nvSpPr>
        <p:spPr>
          <a:xfrm>
            <a:off x="7486650" y="2408074"/>
            <a:ext cx="926296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hexagonal do corpo principal</a:t>
            </a:r>
            <a:endParaRPr kumimoji="1" lang="en-US" altLang="ja-JP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F19CCB-B2A3-40D9-B87B-D662F6D5B44D}"/>
              </a:ext>
            </a:extLst>
          </p:cNvPr>
          <p:cNvSpPr txBox="1"/>
          <p:nvPr/>
        </p:nvSpPr>
        <p:spPr>
          <a:xfrm>
            <a:off x="7392976" y="3525089"/>
            <a:ext cx="1019970" cy="2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Chave inglesa (</a:t>
            </a:r>
            <a:r>
              <a:rPr lang="pt-br" sz="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spanner</a:t>
            </a:r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específica</a:t>
            </a:r>
            <a:endParaRPr kumimoji="1" lang="en-US" altLang="ja-JP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Mangueira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(1) Instalação</a:t>
            </a:r>
            <a:r>
              <a:rPr lang="ja" sz="2000" i="1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da peça de conexão de toque único (wantacchi tugite)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32300" y="6501872"/>
            <a:ext cx="36958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50 do texto / Página 36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971018"/>
            <a:ext cx="4781095" cy="4248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[Procedimento de instalação</a:t>
            </a:r>
            <a:r>
              <a:rPr lang="ja" sz="1600" i="1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da peça de conexão de toque único (wantacchi tugite) em ambas as extremidades da mangueira (housu)]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Prenda firmemente com uma faixa de mangueira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bando). Neste momento, 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use óleo ou graxa, não torça com força, não raspe a superfície interna nem bata para amolecê-la.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Tampe bem a junta da mangueira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mergulhe-a em um tanque de água, aplique uma pressão de cerca de duas vezes a pressão máxima de trabalho por 5 minutos com nitrogênio ou ar seco (apenas substâncias sem qualquer oleosidade) e verifique se não há vazamento ou desconexão da junta.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77" y="971018"/>
            <a:ext cx="3054173" cy="213835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457950" y="3017514"/>
            <a:ext cx="2534358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NISSAN TANAKA Co., Ltd.)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4E6EE2-77EB-4283-AE21-67F43F457F16}"/>
              </a:ext>
            </a:extLst>
          </p:cNvPr>
          <p:cNvSpPr txBox="1"/>
          <p:nvPr/>
        </p:nvSpPr>
        <p:spPr>
          <a:xfrm>
            <a:off x="5837923" y="2668852"/>
            <a:ext cx="2620978" cy="19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NISSAN TANAKA CORPORATION</a:t>
            </a:r>
            <a:endParaRPr kumimoji="1" lang="en-US" altLang="ja-JP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0057AC-583C-412D-99F7-D47B30873920}"/>
              </a:ext>
            </a:extLst>
          </p:cNvPr>
          <p:cNvSpPr txBox="1"/>
          <p:nvPr/>
        </p:nvSpPr>
        <p:spPr>
          <a:xfrm>
            <a:off x="5507197" y="2819400"/>
            <a:ext cx="2905684" cy="25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1-36: Exemplo de peças de conexão de toque único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wantacchi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tugite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para soldagem a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Mangueira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(2) Inspeção visual da mangueira de gás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5312" y="6429338"/>
            <a:ext cx="337287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51 do texto / Página 37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4451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[Inspeção visual da mangueira de gás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antes do uso]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Rachaduras que se estendem até a camada de reforço na superfície da mangueira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Desgaste ou inchaço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Descoloração / endurecimento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Fricção das peças metálicas de conexão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Sobre a mangueira de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matéria estranha dentro (sujeira, insetos, etc.)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57200" lvl="1" indent="-188913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* Em particular, se a mangueira de oxigênio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tiver um flashback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mesmo uma vez, a fuligem irá aderir ao interior e, se houver outro flashback, ela pode entrar em combustão violenta. Por isso tome cuidado.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57200" lvl="1" indent="-188913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* Se encontrar alguma anormalidade, mesmo que seja somente num ponto, não conserte e substitua por uma nova mangueira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Não pode consertar pontos de vazamento de uma mangueira com fita isolante, etc.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6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Mangueira (housu) (2) Precauções ao manusear mangueiras de gás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4362" y="6429338"/>
            <a:ext cx="33838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52 do texto / Página 37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1892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[Precauções ao usar mangueira de gás (housu)]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use vergando mais do que o raio mínimo de curvatura.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use pendurando no pescoço do cilindro (bonbe) ou nos ombros do operador.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aplique óleos ou gorduras na mangueira (housu)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use consertando mangueiras machucadas.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Para deixar guardado, não deixe pendurada no prego. 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Não deixe guardado em um local onde há geração de ozônio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Inspeção de equipamentos utilizados para soldagem a gás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(1) A necessidade de inspeções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1500" y="6444477"/>
            <a:ext cx="37878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53 do texto / Página 38 do texto suplementar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3868"/>
            <a:ext cx="7886700" cy="242495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kumimoji="1" lang="ja-JP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D50383-36A0-4506-A8AC-918B01024559}"/>
              </a:ext>
            </a:extLst>
          </p:cNvPr>
          <p:cNvSpPr txBox="1"/>
          <p:nvPr/>
        </p:nvSpPr>
        <p:spPr>
          <a:xfrm>
            <a:off x="723900" y="1045680"/>
            <a:ext cx="7689723" cy="25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1-17: Período de tempo até o descarte de cada tipo de equipamento usado para soldagem, ou até a inspeção pelo fabricante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DA8806-1D0D-4580-9D21-F6B64ACF29E6}"/>
              </a:ext>
            </a:extLst>
          </p:cNvPr>
          <p:cNvSpPr txBox="1"/>
          <p:nvPr/>
        </p:nvSpPr>
        <p:spPr>
          <a:xfrm>
            <a:off x="982890" y="1536696"/>
            <a:ext cx="1004570" cy="43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Dispositivos alvo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ED6905-E7D2-48B6-B65F-BAE126DD5152}"/>
              </a:ext>
            </a:extLst>
          </p:cNvPr>
          <p:cNvSpPr txBox="1"/>
          <p:nvPr/>
        </p:nvSpPr>
        <p:spPr>
          <a:xfrm>
            <a:off x="2733675" y="1413965"/>
            <a:ext cx="187377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inspeção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919549-01F3-4E3D-9F3D-9C84077562A8}"/>
              </a:ext>
            </a:extLst>
          </p:cNvPr>
          <p:cNvSpPr txBox="1"/>
          <p:nvPr/>
        </p:nvSpPr>
        <p:spPr>
          <a:xfrm>
            <a:off x="5377089" y="1403789"/>
            <a:ext cx="2792279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e subsequentes inspeções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49EE6B-14E5-4D4E-A4FA-63D776B1CCF4}"/>
              </a:ext>
            </a:extLst>
          </p:cNvPr>
          <p:cNvSpPr txBox="1"/>
          <p:nvPr/>
        </p:nvSpPr>
        <p:spPr>
          <a:xfrm>
            <a:off x="2486901" y="1745891"/>
            <a:ext cx="139353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Quando começar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08482A-0066-4A35-A3DD-4E3DEE8546ED}"/>
              </a:ext>
            </a:extLst>
          </p:cNvPr>
          <p:cNvSpPr txBox="1"/>
          <p:nvPr/>
        </p:nvSpPr>
        <p:spPr>
          <a:xfrm>
            <a:off x="4269367" y="1745891"/>
            <a:ext cx="93858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BD0303-0270-4B41-98E4-24920E55D509}"/>
              </a:ext>
            </a:extLst>
          </p:cNvPr>
          <p:cNvSpPr txBox="1"/>
          <p:nvPr/>
        </p:nvSpPr>
        <p:spPr>
          <a:xfrm>
            <a:off x="6343818" y="1745891"/>
            <a:ext cx="93858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75A83E-85F8-476D-9593-942C47374BD3}"/>
              </a:ext>
            </a:extLst>
          </p:cNvPr>
          <p:cNvSpPr txBox="1"/>
          <p:nvPr/>
        </p:nvSpPr>
        <p:spPr>
          <a:xfrm>
            <a:off x="5377090" y="209863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Período especificado pelo fabricante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5BE09F-6CF4-47A4-8153-C349BFAED8C9}"/>
              </a:ext>
            </a:extLst>
          </p:cNvPr>
          <p:cNvSpPr txBox="1"/>
          <p:nvPr/>
        </p:nvSpPr>
        <p:spPr>
          <a:xfrm>
            <a:off x="830665" y="2429491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Regulador de pressão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aturyoku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chousei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D88196-BCEE-4467-9F80-2E679C9F2B7C}"/>
              </a:ext>
            </a:extLst>
          </p:cNvPr>
          <p:cNvSpPr txBox="1"/>
          <p:nvPr/>
        </p:nvSpPr>
        <p:spPr>
          <a:xfrm>
            <a:off x="5377090" y="2798420"/>
            <a:ext cx="2872045" cy="262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Período especificado pelo fabricante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8F35D8-CE2F-4420-9F36-E0F028945EF5}"/>
              </a:ext>
            </a:extLst>
          </p:cNvPr>
          <p:cNvSpPr txBox="1"/>
          <p:nvPr/>
        </p:nvSpPr>
        <p:spPr>
          <a:xfrm>
            <a:off x="830666" y="2090303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Tubo de sucção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87BF2C-5295-46A9-BACF-210C242DE842}"/>
              </a:ext>
            </a:extLst>
          </p:cNvPr>
          <p:cNvSpPr txBox="1"/>
          <p:nvPr/>
        </p:nvSpPr>
        <p:spPr>
          <a:xfrm>
            <a:off x="830664" y="2768680"/>
            <a:ext cx="1306281" cy="24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Supressor de flashback tipo seco (kanshiki anzen ki)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F25F72-C6B7-4F7F-860D-DDDE5B003583}"/>
              </a:ext>
            </a:extLst>
          </p:cNvPr>
          <p:cNvSpPr txBox="1"/>
          <p:nvPr/>
        </p:nvSpPr>
        <p:spPr>
          <a:xfrm>
            <a:off x="5377090" y="245829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Período especificado pelo fabricante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477ECB-B424-4347-8804-45FC0177955C}"/>
              </a:ext>
            </a:extLst>
          </p:cNvPr>
          <p:cNvSpPr txBox="1"/>
          <p:nvPr/>
        </p:nvSpPr>
        <p:spPr>
          <a:xfrm>
            <a:off x="2468654" y="2110308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Depois de anos e meses de fabricação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260E11-016A-46A9-B205-BC605B75C6B4}"/>
              </a:ext>
            </a:extLst>
          </p:cNvPr>
          <p:cNvSpPr txBox="1"/>
          <p:nvPr/>
        </p:nvSpPr>
        <p:spPr>
          <a:xfrm>
            <a:off x="2468654" y="2803765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Depois de começar a usar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A02CC4-C292-4686-9FB2-7AC3932772EE}"/>
              </a:ext>
            </a:extLst>
          </p:cNvPr>
          <p:cNvSpPr txBox="1"/>
          <p:nvPr/>
        </p:nvSpPr>
        <p:spPr>
          <a:xfrm>
            <a:off x="2468654" y="2469968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Depois de anos e meses de fabricação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543ADA-5FFC-47B7-B57F-28B4A8DF3D5B}"/>
              </a:ext>
            </a:extLst>
          </p:cNvPr>
          <p:cNvSpPr txBox="1"/>
          <p:nvPr/>
        </p:nvSpPr>
        <p:spPr>
          <a:xfrm>
            <a:off x="4156498" y="2110308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5 anos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4A70D-F034-4203-A21F-B9EA1E71FA7B}"/>
              </a:ext>
            </a:extLst>
          </p:cNvPr>
          <p:cNvSpPr txBox="1"/>
          <p:nvPr/>
        </p:nvSpPr>
        <p:spPr>
          <a:xfrm>
            <a:off x="4167756" y="2768680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3 anos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46A102-5248-41FC-869D-B081DB5DB2A2}"/>
              </a:ext>
            </a:extLst>
          </p:cNvPr>
          <p:cNvSpPr txBox="1"/>
          <p:nvPr/>
        </p:nvSpPr>
        <p:spPr>
          <a:xfrm>
            <a:off x="4156498" y="2469968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7 anos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AACF50-1C42-4130-87B5-A3B7A0A3940F}"/>
              </a:ext>
            </a:extLst>
          </p:cNvPr>
          <p:cNvSpPr txBox="1"/>
          <p:nvPr/>
        </p:nvSpPr>
        <p:spPr>
          <a:xfrm>
            <a:off x="3594100" y="3166337"/>
            <a:ext cx="486708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Diretrizes Técnicas do Instituto Nacional de Segurança e Saúde Ocupacional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07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70097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Inspeção de equipamentos usados para soldagem a gás (gasu yousetu) (2) Inspeção dotubo de sopro (suikan) (tocha (tochi))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2900" y="6449448"/>
            <a:ext cx="39752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53 do texto / Página 39 do texto suplementar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5333"/>
            <a:ext cx="5706445" cy="446363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61322"/>
            <a:ext cx="2057400" cy="365125"/>
          </a:xfrm>
        </p:spPr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kumimoji="1" lang="ja-JP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937A01-8D66-45B3-87C0-B13EA479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5333"/>
            <a:ext cx="5706445" cy="44636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47545E-4EAF-44B2-8CEB-8281D1ADCE94}"/>
              </a:ext>
            </a:extLst>
          </p:cNvPr>
          <p:cNvSpPr txBox="1"/>
          <p:nvPr/>
        </p:nvSpPr>
        <p:spPr>
          <a:xfrm>
            <a:off x="2256682" y="989110"/>
            <a:ext cx="2450379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1-18: Itens de inspeção (exemplos)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4FD977-8F88-425B-AE34-B011CC208A56}"/>
              </a:ext>
            </a:extLst>
          </p:cNvPr>
          <p:cNvSpPr txBox="1"/>
          <p:nvPr/>
        </p:nvSpPr>
        <p:spPr>
          <a:xfrm>
            <a:off x="777314" y="1352755"/>
            <a:ext cx="786805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itens de inspeção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03DE54-7708-4935-8774-F327728ADDA4}"/>
              </a:ext>
            </a:extLst>
          </p:cNvPr>
          <p:cNvSpPr txBox="1"/>
          <p:nvPr/>
        </p:nvSpPr>
        <p:spPr>
          <a:xfrm>
            <a:off x="771938" y="2533913"/>
            <a:ext cx="792181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externa visual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8F5BD8-B5DA-43E6-B9A2-B37ADC91E51F}"/>
              </a:ext>
            </a:extLst>
          </p:cNvPr>
          <p:cNvSpPr txBox="1"/>
          <p:nvPr/>
        </p:nvSpPr>
        <p:spPr>
          <a:xfrm>
            <a:off x="777315" y="3899568"/>
            <a:ext cx="792180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de estanqueidade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0FAE1-B7CD-43E8-B01D-42A65DCAB296}"/>
              </a:ext>
            </a:extLst>
          </p:cNvPr>
          <p:cNvSpPr txBox="1"/>
          <p:nvPr/>
        </p:nvSpPr>
        <p:spPr>
          <a:xfrm>
            <a:off x="771938" y="4582341"/>
            <a:ext cx="797556" cy="60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do estado da chama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D09B3-F718-44A9-AA9C-81CA0DBA8BAD}"/>
              </a:ext>
            </a:extLst>
          </p:cNvPr>
          <p:cNvSpPr txBox="1"/>
          <p:nvPr/>
        </p:nvSpPr>
        <p:spPr>
          <a:xfrm>
            <a:off x="1635405" y="1747625"/>
            <a:ext cx="1305688" cy="4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Corpo, mangueira, base de conexão e tubo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81D976-BE30-439E-8C79-E6BCAA6CAB74}"/>
              </a:ext>
            </a:extLst>
          </p:cNvPr>
          <p:cNvSpPr txBox="1"/>
          <p:nvPr/>
        </p:nvSpPr>
        <p:spPr>
          <a:xfrm>
            <a:off x="1923726" y="1350956"/>
            <a:ext cx="874063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Pontos de inspeção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07C937-4E75-4429-BE65-8D1B69D77EE4}"/>
              </a:ext>
            </a:extLst>
          </p:cNvPr>
          <p:cNvSpPr txBox="1"/>
          <p:nvPr/>
        </p:nvSpPr>
        <p:spPr>
          <a:xfrm>
            <a:off x="3377213" y="1350956"/>
            <a:ext cx="874063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Conteúdo de inspeção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F39EA9-73D5-4E3E-97CB-3D50AA86E5FA}"/>
              </a:ext>
            </a:extLst>
          </p:cNvPr>
          <p:cNvSpPr txBox="1"/>
          <p:nvPr/>
        </p:nvSpPr>
        <p:spPr>
          <a:xfrm>
            <a:off x="4694829" y="1350956"/>
            <a:ext cx="675565" cy="307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diária (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nichijou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tenken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B94715-C2B6-489A-91E5-787BD02DA1E9}"/>
              </a:ext>
            </a:extLst>
          </p:cNvPr>
          <p:cNvSpPr txBox="1"/>
          <p:nvPr/>
        </p:nvSpPr>
        <p:spPr>
          <a:xfrm>
            <a:off x="5476164" y="1259148"/>
            <a:ext cx="675565" cy="39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regular mensal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46688B-E85C-4851-8CE7-2A328C466EAB}"/>
              </a:ext>
            </a:extLst>
          </p:cNvPr>
          <p:cNvSpPr txBox="1"/>
          <p:nvPr/>
        </p:nvSpPr>
        <p:spPr>
          <a:xfrm>
            <a:off x="1635405" y="2283952"/>
            <a:ext cx="918474" cy="1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Válvulas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7C9B56-9A77-4034-A881-D35704F8A5B3}"/>
              </a:ext>
            </a:extLst>
          </p:cNvPr>
          <p:cNvSpPr txBox="1"/>
          <p:nvPr/>
        </p:nvSpPr>
        <p:spPr>
          <a:xfrm>
            <a:off x="1628579" y="3298689"/>
            <a:ext cx="1305688" cy="190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Bocal (higuchi)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D370F3-438F-4585-9D63-A6377928E3BC}"/>
              </a:ext>
            </a:extLst>
          </p:cNvPr>
          <p:cNvSpPr txBox="1"/>
          <p:nvPr/>
        </p:nvSpPr>
        <p:spPr>
          <a:xfrm>
            <a:off x="1642229" y="2516589"/>
            <a:ext cx="1305688" cy="71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 contato do bocal, parte de contato da base de junta da mangueira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741429-4F3E-4A3A-A0AA-1505E7D44254}"/>
              </a:ext>
            </a:extLst>
          </p:cNvPr>
          <p:cNvSpPr txBox="1"/>
          <p:nvPr/>
        </p:nvSpPr>
        <p:spPr>
          <a:xfrm>
            <a:off x="1628579" y="4041732"/>
            <a:ext cx="1305688" cy="49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Partes de montagem de válvulas e peças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2F1ED6-24A3-4322-B897-457DC088A24E}"/>
              </a:ext>
            </a:extLst>
          </p:cNvPr>
          <p:cNvSpPr txBox="1"/>
          <p:nvPr/>
        </p:nvSpPr>
        <p:spPr>
          <a:xfrm>
            <a:off x="1654726" y="3801363"/>
            <a:ext cx="1305688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 instalação do bocal (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higuchi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E5A128-A6FF-4317-883C-022FEBC0A20B}"/>
              </a:ext>
            </a:extLst>
          </p:cNvPr>
          <p:cNvSpPr txBox="1"/>
          <p:nvPr/>
        </p:nvSpPr>
        <p:spPr>
          <a:xfrm>
            <a:off x="1654726" y="3560823"/>
            <a:ext cx="918474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Válvula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9AF93D-30C5-47E6-BF14-E3839528274E}"/>
              </a:ext>
            </a:extLst>
          </p:cNvPr>
          <p:cNvSpPr txBox="1"/>
          <p:nvPr/>
        </p:nvSpPr>
        <p:spPr>
          <a:xfrm>
            <a:off x="1642229" y="4675793"/>
            <a:ext cx="1305688" cy="28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Chama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59E4B8-E843-45D7-A356-455606D2EC7B}"/>
              </a:ext>
            </a:extLst>
          </p:cNvPr>
          <p:cNvSpPr txBox="1"/>
          <p:nvPr/>
        </p:nvSpPr>
        <p:spPr>
          <a:xfrm>
            <a:off x="1642229" y="5087183"/>
            <a:ext cx="1242554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 do oxigênio de corte (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setudan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D5A474-5C6B-4941-867F-7E4883B35A6F}"/>
              </a:ext>
            </a:extLst>
          </p:cNvPr>
          <p:cNvSpPr txBox="1"/>
          <p:nvPr/>
        </p:nvSpPr>
        <p:spPr>
          <a:xfrm>
            <a:off x="2994532" y="1776118"/>
            <a:ext cx="1597940" cy="43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se não há rachaduras e corrosão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86FA9C-651C-405E-94C3-2B66961D945F}"/>
              </a:ext>
            </a:extLst>
          </p:cNvPr>
          <p:cNvSpPr txBox="1"/>
          <p:nvPr/>
        </p:nvSpPr>
        <p:spPr>
          <a:xfrm>
            <a:off x="2994532" y="2266008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algum dano ou deformação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69E0A1-01B6-4926-90F8-76BD9CE4F553}"/>
              </a:ext>
            </a:extLst>
          </p:cNvPr>
          <p:cNvSpPr txBox="1"/>
          <p:nvPr/>
        </p:nvSpPr>
        <p:spPr>
          <a:xfrm>
            <a:off x="2994532" y="3303355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alguma deformação ou dano de fusão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F20D89-103A-4173-BAAB-1EA296DFA015}"/>
              </a:ext>
            </a:extLst>
          </p:cNvPr>
          <p:cNvSpPr txBox="1"/>
          <p:nvPr/>
        </p:nvSpPr>
        <p:spPr>
          <a:xfrm>
            <a:off x="2997748" y="2762910"/>
            <a:ext cx="1540000" cy="3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existem machucados ou deformações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712BE7-83C8-4723-885E-82F5E7B4B23E}"/>
              </a:ext>
            </a:extLst>
          </p:cNvPr>
          <p:cNvSpPr txBox="1"/>
          <p:nvPr/>
        </p:nvSpPr>
        <p:spPr>
          <a:xfrm>
            <a:off x="3001356" y="4151066"/>
            <a:ext cx="1540000" cy="3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algum vazamento externo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9595E2-7826-4C35-910C-6250EB71024A}"/>
              </a:ext>
            </a:extLst>
          </p:cNvPr>
          <p:cNvSpPr txBox="1"/>
          <p:nvPr/>
        </p:nvSpPr>
        <p:spPr>
          <a:xfrm>
            <a:off x="3001356" y="3808187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vazamento de gás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EBE646-94D6-4D18-A007-76D4E72B31E6}"/>
              </a:ext>
            </a:extLst>
          </p:cNvPr>
          <p:cNvSpPr txBox="1"/>
          <p:nvPr/>
        </p:nvSpPr>
        <p:spPr>
          <a:xfrm>
            <a:off x="3004963" y="3558898"/>
            <a:ext cx="1532785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vazamento pelo assento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0950CF-8C8D-42DF-8422-720C9FD6C23C}"/>
              </a:ext>
            </a:extLst>
          </p:cNvPr>
          <p:cNvSpPr txBox="1"/>
          <p:nvPr/>
        </p:nvSpPr>
        <p:spPr>
          <a:xfrm>
            <a:off x="3013684" y="4582341"/>
            <a:ext cx="154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pode ser ajustado suavemente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CA084C-7FBC-4ADC-8333-D8DF8C243319}"/>
              </a:ext>
            </a:extLst>
          </p:cNvPr>
          <p:cNvSpPr txBox="1"/>
          <p:nvPr/>
        </p:nvSpPr>
        <p:spPr>
          <a:xfrm>
            <a:off x="3013684" y="5087184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Se não há anormalidade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Características de soldagem a gás (Gasu Yousetu)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2"/>
            <a:ext cx="3736980" cy="268962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pt-br" sz="1600" b="1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Vantagens</a:t>
            </a:r>
            <a:endParaRPr kumimoji="1" lang="en-US" altLang="ja-JP" sz="1600" b="1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 Você pode trabalhar em qualquer lugar contanto que tenha um cilindro de gás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 A soldagem pode ser feita sem o uso de haste de soldagem.</a:t>
            </a: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 Menos fumaça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respingos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supatta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são gerados.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7769" y="637511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2 do texto / Página 6 do texto suplementar</a:t>
            </a: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692658" y="3668380"/>
            <a:ext cx="7886700" cy="467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Características de corte a gás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89458" y="4407998"/>
            <a:ext cx="373698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pt-br" sz="1600" b="1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Vantagens</a:t>
            </a:r>
            <a:endParaRPr lang="en-US" altLang="ja-JP" sz="1600" b="1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85725" indent="-85725" rtl="0"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 Pode cortar tmbém as chapas grossas.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4429638" y="739372"/>
            <a:ext cx="4149720" cy="2689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pt-br" sz="1600" b="1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Desvantagens</a:t>
            </a:r>
            <a:endParaRPr lang="en-US" altLang="ja-JP" sz="1600" b="1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A temperatura da fonte de calor é baixa.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Leva muito tempo para aquecer o metal até que ele se derreta.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É difícil efetuar o aquecimento local da parte soldada.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Gera-se muita distorção.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A zona afetada pelo calor é grande.</a:t>
            </a:r>
          </a:p>
          <a:p>
            <a:pPr marL="180975" indent="0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Não é adequado para soldar diferentes metais ou placas grossas.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4572000" y="4462761"/>
            <a:ext cx="414972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pt-br" sz="1600" b="1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Desvantagens</a:t>
            </a:r>
            <a:endParaRPr lang="en-US" altLang="ja-JP" sz="1600" b="1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80975" indent="0" rtl="0"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Somente materiais à base de ferro podem ser cortados.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Inspeção do equipamento usado para soldagem a gás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(3) Inspeção do regulador de pressão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9868" y="6444477"/>
            <a:ext cx="370140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54 e 55 do texto / Página 40 do texto suplementar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83" y="935391"/>
            <a:ext cx="4765067" cy="50925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35391"/>
            <a:ext cx="3037741" cy="31180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79C092-A3C7-42EB-8A1F-37767E8A0D61}"/>
              </a:ext>
            </a:extLst>
          </p:cNvPr>
          <p:cNvSpPr txBox="1"/>
          <p:nvPr/>
        </p:nvSpPr>
        <p:spPr>
          <a:xfrm>
            <a:off x="726156" y="1009893"/>
            <a:ext cx="1178844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Manômetro de pressão do lado de baixa pressão</a:t>
            </a:r>
            <a:endParaRPr kumimoji="1" lang="en-US" altLang="ja-JP" sz="1400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CF3A6D-180F-4DA2-A9E2-7B2DCA5D66A4}"/>
              </a:ext>
            </a:extLst>
          </p:cNvPr>
          <p:cNvSpPr txBox="1"/>
          <p:nvPr/>
        </p:nvSpPr>
        <p:spPr>
          <a:xfrm>
            <a:off x="2492033" y="1080858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Manômetro de pressão do lado de alta pressão</a:t>
            </a:r>
            <a:endParaRPr kumimoji="1" lang="en-US" altLang="ja-JP" sz="1400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D4C566-6D5D-4121-A152-F8825DEC5857}"/>
              </a:ext>
            </a:extLst>
          </p:cNvPr>
          <p:cNvSpPr txBox="1"/>
          <p:nvPr/>
        </p:nvSpPr>
        <p:spPr>
          <a:xfrm>
            <a:off x="726156" y="2375885"/>
            <a:ext cx="830447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Conexão de saída</a:t>
            </a:r>
            <a:endParaRPr kumimoji="1" lang="en-US" altLang="ja-JP" sz="1400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6644DF-2866-4B39-B4B1-BF4390C80DF5}"/>
              </a:ext>
            </a:extLst>
          </p:cNvPr>
          <p:cNvSpPr txBox="1"/>
          <p:nvPr/>
        </p:nvSpPr>
        <p:spPr>
          <a:xfrm>
            <a:off x="2762384" y="2417463"/>
            <a:ext cx="751702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aseline="-25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Conexão de entrada</a:t>
            </a:r>
            <a:endParaRPr kumimoji="1" lang="en-US" altLang="ja-JP" sz="1400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4B742E-6149-46ED-B886-67BC37F40FD8}"/>
              </a:ext>
            </a:extLst>
          </p:cNvPr>
          <p:cNvSpPr txBox="1"/>
          <p:nvPr/>
        </p:nvSpPr>
        <p:spPr>
          <a:xfrm>
            <a:off x="1068411" y="3481650"/>
            <a:ext cx="97193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Parafuso de fixação</a:t>
            </a:r>
            <a:endParaRPr kumimoji="1" lang="en-US" altLang="ja-JP" sz="1400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D52DF0-47E8-4A3E-AC38-039F69246841}"/>
              </a:ext>
            </a:extLst>
          </p:cNvPr>
          <p:cNvSpPr txBox="1"/>
          <p:nvPr/>
        </p:nvSpPr>
        <p:spPr>
          <a:xfrm>
            <a:off x="2316408" y="3492585"/>
            <a:ext cx="617861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aseline="-25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Porca</a:t>
            </a:r>
            <a:endParaRPr kumimoji="1" lang="en-US" altLang="ja-JP" sz="1400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D4E6D2-4DAC-4141-9D35-1FA523B5A20B}"/>
              </a:ext>
            </a:extLst>
          </p:cNvPr>
          <p:cNvSpPr txBox="1"/>
          <p:nvPr/>
        </p:nvSpPr>
        <p:spPr>
          <a:xfrm>
            <a:off x="967962" y="3760928"/>
            <a:ext cx="2188144" cy="2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1-40: Nomes das partes do regulador de pressão (</a:t>
            </a:r>
            <a:r>
              <a:rPr lang="pt-br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aturyoku</a:t>
            </a:r>
            <a:r>
              <a:rPr 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chousei</a:t>
            </a:r>
            <a:r>
              <a:rPr 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ki)</a:t>
            </a:r>
            <a:endParaRPr kumimoji="1" lang="en-US" altLang="ja-JP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E22DE2-8D39-48F9-9675-98D06D1AE213}"/>
              </a:ext>
            </a:extLst>
          </p:cNvPr>
          <p:cNvSpPr txBox="1"/>
          <p:nvPr/>
        </p:nvSpPr>
        <p:spPr>
          <a:xfrm>
            <a:off x="5411037" y="976173"/>
            <a:ext cx="1949373" cy="13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1-19: Itens de inspeção (exemplos)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2FC091-CF7F-4C9B-9FC7-8A5E35CB4C85}"/>
              </a:ext>
            </a:extLst>
          </p:cNvPr>
          <p:cNvSpPr txBox="1"/>
          <p:nvPr/>
        </p:nvSpPr>
        <p:spPr>
          <a:xfrm>
            <a:off x="3873554" y="1231289"/>
            <a:ext cx="596507" cy="20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itens de inspeção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A2F30-E0DD-40A1-AF1A-2436240FC1C6}"/>
              </a:ext>
            </a:extLst>
          </p:cNvPr>
          <p:cNvSpPr txBox="1"/>
          <p:nvPr/>
        </p:nvSpPr>
        <p:spPr>
          <a:xfrm>
            <a:off x="3850065" y="2128488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externa visual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8D86C7-DB20-4D4A-B9CD-EC0E236CFD56}"/>
              </a:ext>
            </a:extLst>
          </p:cNvPr>
          <p:cNvSpPr txBox="1"/>
          <p:nvPr/>
        </p:nvSpPr>
        <p:spPr>
          <a:xfrm>
            <a:off x="3850065" y="3793460"/>
            <a:ext cx="539868" cy="27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de estanqueidade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B68323-5112-4493-BAE3-EFA89C5D0908}"/>
              </a:ext>
            </a:extLst>
          </p:cNvPr>
          <p:cNvSpPr txBox="1"/>
          <p:nvPr/>
        </p:nvSpPr>
        <p:spPr>
          <a:xfrm>
            <a:off x="3857878" y="5085696"/>
            <a:ext cx="631990" cy="3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da faixa de pressão especificada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51A265-CE6F-445B-BCE3-BDF8BC9DB854}"/>
              </a:ext>
            </a:extLst>
          </p:cNvPr>
          <p:cNvSpPr txBox="1"/>
          <p:nvPr/>
        </p:nvSpPr>
        <p:spPr>
          <a:xfrm>
            <a:off x="4566536" y="1547794"/>
            <a:ext cx="1302636" cy="13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Corpo, capa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4AD55-DBFA-439A-B594-52D3D8E95119}"/>
              </a:ext>
            </a:extLst>
          </p:cNvPr>
          <p:cNvSpPr txBox="1"/>
          <p:nvPr/>
        </p:nvSpPr>
        <p:spPr>
          <a:xfrm>
            <a:off x="4652935" y="1231288"/>
            <a:ext cx="1156637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Pontos de inspeção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08FFF6-761E-48D2-B8FD-28001920FC85}"/>
              </a:ext>
            </a:extLst>
          </p:cNvPr>
          <p:cNvSpPr txBox="1"/>
          <p:nvPr/>
        </p:nvSpPr>
        <p:spPr>
          <a:xfrm>
            <a:off x="6204826" y="1243387"/>
            <a:ext cx="874063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Conteúdo de inspeção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CE381D-9446-4F98-8F8B-C0987B34F6E6}"/>
              </a:ext>
            </a:extLst>
          </p:cNvPr>
          <p:cNvSpPr txBox="1"/>
          <p:nvPr/>
        </p:nvSpPr>
        <p:spPr>
          <a:xfrm>
            <a:off x="7360410" y="1249189"/>
            <a:ext cx="494726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diária (</a:t>
            </a:r>
            <a:r>
              <a:rPr lang="pt-br" sz="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nichijou</a:t>
            </a:r>
            <a:r>
              <a:rPr lang="pt-br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tenken</a:t>
            </a:r>
            <a:r>
              <a:rPr lang="pt-br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F31F94-5B19-49FD-ACEA-2CF58D9D245D}"/>
              </a:ext>
            </a:extLst>
          </p:cNvPr>
          <p:cNvSpPr txBox="1"/>
          <p:nvPr/>
        </p:nvSpPr>
        <p:spPr>
          <a:xfrm>
            <a:off x="7923118" y="1157200"/>
            <a:ext cx="494726" cy="33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regular mensal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90CAE2-2843-4E1C-8805-F2599A733C82}"/>
              </a:ext>
            </a:extLst>
          </p:cNvPr>
          <p:cNvSpPr txBox="1"/>
          <p:nvPr/>
        </p:nvSpPr>
        <p:spPr>
          <a:xfrm>
            <a:off x="4566536" y="2125980"/>
            <a:ext cx="1302636" cy="35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 junção entre a conexão de entrada e a válvula do recipiente e parafusos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991257-5BF8-4561-A8C3-BDC88A739F00}"/>
              </a:ext>
            </a:extLst>
          </p:cNvPr>
          <p:cNvSpPr txBox="1"/>
          <p:nvPr/>
        </p:nvSpPr>
        <p:spPr>
          <a:xfrm>
            <a:off x="4566536" y="2908149"/>
            <a:ext cx="1302636" cy="71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Parte parafusada da conexão de entrada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Parte parafusada do manômetro de alta pressão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Parte parafusada da capa traseira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18D64-AC14-40AA-B144-555B3AB5F9DD}"/>
              </a:ext>
            </a:extLst>
          </p:cNvPr>
          <p:cNvSpPr txBox="1"/>
          <p:nvPr/>
        </p:nvSpPr>
        <p:spPr>
          <a:xfrm>
            <a:off x="4552559" y="2510785"/>
            <a:ext cx="1170926" cy="16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>
                <a:latin typeface="Times New Roman" panose="02020603050405020304" pitchFamily="18" charset="0"/>
                <a:cs typeface="Times New Roman" panose="02020603050405020304" pitchFamily="18" charset="0"/>
              </a:rPr>
              <a:t>Caixa do manômetro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801DCF-12A3-4567-82C5-36BC12CB28EB}"/>
              </a:ext>
            </a:extLst>
          </p:cNvPr>
          <p:cNvSpPr txBox="1"/>
          <p:nvPr/>
        </p:nvSpPr>
        <p:spPr>
          <a:xfrm>
            <a:off x="4566536" y="5017888"/>
            <a:ext cx="2747986" cy="33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é possível fornecer gás e manusear o volante de ajuste de pressão (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aturyoku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chousei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handoru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para ajustar normalmente até a pressão máxima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57BA31-BB02-49B2-B022-F43800ECED7B}"/>
              </a:ext>
            </a:extLst>
          </p:cNvPr>
          <p:cNvSpPr txBox="1"/>
          <p:nvPr/>
        </p:nvSpPr>
        <p:spPr>
          <a:xfrm>
            <a:off x="4555621" y="4064069"/>
            <a:ext cx="1313551" cy="90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 Corpo e parte parafusada da tampa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 Parte parafusada do manômetro de baixa pressão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 Parte parafusada da conexão de saída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⑦ Parte da válvula de segurança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A3ECC70-4DF0-4D9B-AFF9-BF690602150E}"/>
              </a:ext>
            </a:extLst>
          </p:cNvPr>
          <p:cNvSpPr txBox="1"/>
          <p:nvPr/>
        </p:nvSpPr>
        <p:spPr>
          <a:xfrm>
            <a:off x="4566536" y="3793460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>
                <a:latin typeface="Times New Roman" panose="02020603050405020304" pitchFamily="18" charset="0"/>
                <a:cs typeface="Times New Roman" panose="02020603050405020304" pitchFamily="18" charset="0"/>
              </a:rPr>
              <a:t>Saída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9897AE-EC0C-41DC-A4F2-0FA5811F9CFF}"/>
              </a:ext>
            </a:extLst>
          </p:cNvPr>
          <p:cNvSpPr txBox="1"/>
          <p:nvPr/>
        </p:nvSpPr>
        <p:spPr>
          <a:xfrm>
            <a:off x="5908085" y="1547079"/>
            <a:ext cx="1406439" cy="16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se não há rachaduras e corrosão</a:t>
            </a:r>
            <a:endParaRPr kumimoji="1" lang="en-US" altLang="ja-JP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553270A-9F60-453C-B4B4-57A611D16C28}"/>
              </a:ext>
            </a:extLst>
          </p:cNvPr>
          <p:cNvSpPr txBox="1"/>
          <p:nvPr/>
        </p:nvSpPr>
        <p:spPr>
          <a:xfrm>
            <a:off x="5908085" y="1827933"/>
            <a:ext cx="1406439" cy="23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algum dano ou deformação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B602CB-5745-47F3-AD6E-FB4B6029D4B0}"/>
              </a:ext>
            </a:extLst>
          </p:cNvPr>
          <p:cNvSpPr txBox="1"/>
          <p:nvPr/>
        </p:nvSpPr>
        <p:spPr>
          <a:xfrm>
            <a:off x="5908083" y="2903105"/>
            <a:ext cx="1406439" cy="70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Abasteça o gás com o volante de ajuste de pressão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aturyoku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chousei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handoru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afrouxado e verifique com água e sabão se não há vazamentos de gás .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C4103D-A06B-494F-A414-1E8C2CD5C75D}"/>
              </a:ext>
            </a:extLst>
          </p:cNvPr>
          <p:cNvSpPr txBox="1"/>
          <p:nvPr/>
        </p:nvSpPr>
        <p:spPr>
          <a:xfrm>
            <a:off x="5908085" y="2124670"/>
            <a:ext cx="1406439" cy="349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há machucados, deformações ou ligeiras aderências?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FEE00D-4FAD-4F43-A79B-F310AA10ED91}"/>
              </a:ext>
            </a:extLst>
          </p:cNvPr>
          <p:cNvSpPr txBox="1"/>
          <p:nvPr/>
        </p:nvSpPr>
        <p:spPr>
          <a:xfrm>
            <a:off x="5908656" y="3674830"/>
            <a:ext cx="1358697" cy="33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há vazamento de gás (fluxo de saída)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BFA0B9-CD63-482E-865F-9E1278999573}"/>
              </a:ext>
            </a:extLst>
          </p:cNvPr>
          <p:cNvSpPr txBox="1"/>
          <p:nvPr/>
        </p:nvSpPr>
        <p:spPr>
          <a:xfrm>
            <a:off x="5911495" y="4152048"/>
            <a:ext cx="1358696" cy="79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a pressão de trabalho com a saída fechada e verifique com água e sabão se não há vazamentos de gás.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13DA4-5578-4CB7-9F3B-A86CDEC400E3}"/>
              </a:ext>
            </a:extLst>
          </p:cNvPr>
          <p:cNvSpPr txBox="1"/>
          <p:nvPr/>
        </p:nvSpPr>
        <p:spPr>
          <a:xfrm>
            <a:off x="3850065" y="5600759"/>
            <a:ext cx="619996" cy="32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da queda de pressão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734ABC-ED43-4FE5-B5F1-E44C8E5363FA}"/>
              </a:ext>
            </a:extLst>
          </p:cNvPr>
          <p:cNvSpPr txBox="1"/>
          <p:nvPr/>
        </p:nvSpPr>
        <p:spPr>
          <a:xfrm>
            <a:off x="4566536" y="1746341"/>
            <a:ext cx="1302636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Conexão de entrada, conexão de saída, manômetro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5EFF2D-2715-4189-ABD9-5E4DD9514886}"/>
              </a:ext>
            </a:extLst>
          </p:cNvPr>
          <p:cNvSpPr txBox="1"/>
          <p:nvPr/>
        </p:nvSpPr>
        <p:spPr>
          <a:xfrm>
            <a:off x="4566536" y="2708662"/>
            <a:ext cx="1170926" cy="16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do ponteiro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A16910-B74B-41A8-8E0B-84727D7D26EE}"/>
              </a:ext>
            </a:extLst>
          </p:cNvPr>
          <p:cNvSpPr txBox="1"/>
          <p:nvPr/>
        </p:nvSpPr>
        <p:spPr>
          <a:xfrm>
            <a:off x="4566537" y="5405655"/>
            <a:ext cx="2747985" cy="12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há vazamento de gás pela saída da válvula de segurança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481A9B3-A2A1-41DA-9E6E-0824236C0E63}"/>
              </a:ext>
            </a:extLst>
          </p:cNvPr>
          <p:cNvSpPr txBox="1"/>
          <p:nvPr/>
        </p:nvSpPr>
        <p:spPr>
          <a:xfrm>
            <a:off x="4566536" y="5581277"/>
            <a:ext cx="2747988" cy="34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há queda no manômetro de alta pressão quando o gás flui em estado de uso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81D47C3-002D-4F5A-B154-70F6B3A39B11}"/>
              </a:ext>
            </a:extLst>
          </p:cNvPr>
          <p:cNvSpPr txBox="1"/>
          <p:nvPr/>
        </p:nvSpPr>
        <p:spPr>
          <a:xfrm>
            <a:off x="5908085" y="2521578"/>
            <a:ext cx="1170804" cy="12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existe alguma deformação</a:t>
            </a:r>
            <a:endParaRPr kumimoji="1" lang="en-US" altLang="ja-JP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CE9524C-914D-49CE-90FD-BD03DD77FF27}"/>
              </a:ext>
            </a:extLst>
          </p:cNvPr>
          <p:cNvSpPr txBox="1"/>
          <p:nvPr/>
        </p:nvSpPr>
        <p:spPr>
          <a:xfrm>
            <a:off x="5908084" y="2699399"/>
            <a:ext cx="1406439" cy="15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tem voltado ao ponto zero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4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Capítulo 2 Conhecimento básico sobre gases inflamáveis e oxigênio (</a:t>
            </a:r>
            <a:r>
              <a:rPr lang="pt-br" sz="3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sanso</a:t>
            </a:r>
            <a:r>
              <a:rPr lang="pt-br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1" lang="ja-JP" altLang="en-US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7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Riscos do oxigênio (sanso)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8165" y="6456715"/>
            <a:ext cx="33840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57 do texto / Página 42 do texto suplementar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92921"/>
            <a:ext cx="7886700" cy="1407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・Altas concentrações de oxigênio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são extremamente perigosas e ao mesmo tempo prejudiciais ao corpo humano.</a:t>
            </a:r>
            <a:endParaRPr lang="en-US" altLang="ja-JP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・A baixas concentrações têm sérios efeitos adversos à saúde humana.</a:t>
            </a:r>
            <a:endParaRPr lang="en-US" altLang="ja-JP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・A temperatura de combustão no oxigênio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é mais alta do que a combustão no ar.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31656"/>
            <a:ext cx="6044040" cy="169824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B35A58-695A-463F-A881-2450FA33159D}"/>
              </a:ext>
            </a:extLst>
          </p:cNvPr>
          <p:cNvSpPr txBox="1"/>
          <p:nvPr/>
        </p:nvSpPr>
        <p:spPr>
          <a:xfrm>
            <a:off x="764312" y="2462868"/>
            <a:ext cx="3727944" cy="245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2-1: Temperatura de ignição das substâncias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373AEA-9A4B-437D-8A34-047BA9D5580C}"/>
              </a:ext>
            </a:extLst>
          </p:cNvPr>
          <p:cNvSpPr txBox="1"/>
          <p:nvPr/>
        </p:nvSpPr>
        <p:spPr>
          <a:xfrm>
            <a:off x="793634" y="3177031"/>
            <a:ext cx="793188" cy="25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No ar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3CA668-F37E-4822-90EC-F62461D4C2C2}"/>
              </a:ext>
            </a:extLst>
          </p:cNvPr>
          <p:cNvSpPr txBox="1"/>
          <p:nvPr/>
        </p:nvSpPr>
        <p:spPr>
          <a:xfrm>
            <a:off x="764312" y="3511604"/>
            <a:ext cx="905000" cy="26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Dentro do oxigênio (</a:t>
            </a:r>
            <a:r>
              <a:rPr lang="pt-b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A4A3C6-36F5-468E-AA5F-ADB2F4BF5256}"/>
              </a:ext>
            </a:extLst>
          </p:cNvPr>
          <p:cNvSpPr txBox="1"/>
          <p:nvPr/>
        </p:nvSpPr>
        <p:spPr>
          <a:xfrm>
            <a:off x="1745748" y="2822088"/>
            <a:ext cx="907075" cy="25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Gasolina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2F3E0F-EB49-414C-8214-6C90F0B904C7}"/>
              </a:ext>
            </a:extLst>
          </p:cNvPr>
          <p:cNvSpPr txBox="1"/>
          <p:nvPr/>
        </p:nvSpPr>
        <p:spPr>
          <a:xfrm>
            <a:off x="2835637" y="2822088"/>
            <a:ext cx="685005" cy="246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Querosene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588BAE-89CD-4857-9A9A-9CCB84BF7C48}"/>
              </a:ext>
            </a:extLst>
          </p:cNvPr>
          <p:cNvSpPr txBox="1"/>
          <p:nvPr/>
        </p:nvSpPr>
        <p:spPr>
          <a:xfrm>
            <a:off x="3700713" y="2809125"/>
            <a:ext cx="871287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Óleo pesado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72CCF9-A6E6-43B1-BD04-BAADE413FB80}"/>
              </a:ext>
            </a:extLst>
          </p:cNvPr>
          <p:cNvSpPr txBox="1"/>
          <p:nvPr/>
        </p:nvSpPr>
        <p:spPr>
          <a:xfrm>
            <a:off x="4705350" y="2809125"/>
            <a:ext cx="660127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Serragem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608FC8-24BD-4C34-AD49-AEEC967B4DBE}"/>
              </a:ext>
            </a:extLst>
          </p:cNvPr>
          <p:cNvSpPr txBox="1"/>
          <p:nvPr/>
        </p:nvSpPr>
        <p:spPr>
          <a:xfrm>
            <a:off x="5685109" y="2809125"/>
            <a:ext cx="732257" cy="25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Hidrogênio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2E9C8D-13DC-4CEE-B565-F122D668D485}"/>
              </a:ext>
            </a:extLst>
          </p:cNvPr>
          <p:cNvSpPr txBox="1"/>
          <p:nvPr/>
        </p:nvSpPr>
        <p:spPr>
          <a:xfrm>
            <a:off x="1190228" y="3880238"/>
            <a:ext cx="4907543" cy="1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Kogaku Komamiya, "Dangers of Oxygen and Disaster Prevention Measures" (do Instituto de Pesquisa de Segurança Industrial, 1961)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6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Gases inflamáveis (1) Os 3 elementos de combustão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54500" y="6445765"/>
            <a:ext cx="39148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60 do texto / Página 44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24087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[Três elementos de combustão]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Um objeto inflamável</a:t>
            </a:r>
            <a:endParaRPr lang="en-US" altLang="ja-JP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Oxigênio (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Uma fonte de ignição</a:t>
            </a:r>
            <a:endParaRPr lang="en-US" altLang="ja-JP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 um desses três elementos de combustão estiver faltando, em princípio, nenhuma explosão ocorre.</a:t>
            </a:r>
            <a:endParaRPr lang="en-US" altLang="ja-JP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8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Gases inflamáveis (2) Limite inferior de explosão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bakuhatu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kagen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kai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limite superior de explosão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bakuhatu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jougen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kai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6700" y="6445765"/>
            <a:ext cx="40926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60 do texto / Página 44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27897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[Limite inferior de explosão (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bakuhatu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kagen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kai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limite superior de explosão (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bakuhatu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jougen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kai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Caso um gás inflamável vazar para o ar, ele não se explodirá, a menos que esteja dentro de uma certa faixa de concentração. Esta faixa é chamada de faixa de combustão (explosão). Um gás com limite inferior de explosão (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bakuhatu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kagen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kai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baixo atinge a faixa de explosão mesmo com pequena quantidade de vazamento. Por isso pode ser considerado ser mais perigoso.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Visão geral dos gases inflamáveis (3) Velocidade de queima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498" y="6444477"/>
            <a:ext cx="338734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62 do texto / Página 45 do texto suplementar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0520"/>
            <a:ext cx="4158848" cy="536257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34597" y="6181396"/>
            <a:ext cx="2823154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KOIKE SANSO KOGYO CO., LTD.)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653213-1908-4B35-8BC2-E59D4BD94B49}"/>
              </a:ext>
            </a:extLst>
          </p:cNvPr>
          <p:cNvSpPr txBox="1"/>
          <p:nvPr/>
        </p:nvSpPr>
        <p:spPr>
          <a:xfrm>
            <a:off x="845509" y="6075976"/>
            <a:ext cx="2574101" cy="7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2-1: Formação da superfície da chama (cone branco)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95646D-B383-4078-A237-E42C45AD54BF}"/>
              </a:ext>
            </a:extLst>
          </p:cNvPr>
          <p:cNvSpPr txBox="1"/>
          <p:nvPr/>
        </p:nvSpPr>
        <p:spPr>
          <a:xfrm>
            <a:off x="917562" y="1090326"/>
            <a:ext cx="1440763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9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queima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02591D-0923-4F61-AD06-6AE5334576C3}"/>
              </a:ext>
            </a:extLst>
          </p:cNvPr>
          <p:cNvSpPr txBox="1"/>
          <p:nvPr/>
        </p:nvSpPr>
        <p:spPr>
          <a:xfrm>
            <a:off x="917561" y="3523280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queima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B28FEB-DBA8-4A7E-A1D2-873CC7A2B65C}"/>
              </a:ext>
            </a:extLst>
          </p:cNvPr>
          <p:cNvSpPr txBox="1"/>
          <p:nvPr/>
        </p:nvSpPr>
        <p:spPr>
          <a:xfrm>
            <a:off x="2358325" y="3594084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queima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9A2714-962A-4559-A277-ED2535360752}"/>
              </a:ext>
            </a:extLst>
          </p:cNvPr>
          <p:cNvSpPr txBox="1"/>
          <p:nvPr/>
        </p:nvSpPr>
        <p:spPr>
          <a:xfrm>
            <a:off x="3702207" y="3865599"/>
            <a:ext cx="937488" cy="28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queima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D2D623-704A-4160-99D5-57CFBAFD3287}"/>
              </a:ext>
            </a:extLst>
          </p:cNvPr>
          <p:cNvSpPr txBox="1"/>
          <p:nvPr/>
        </p:nvSpPr>
        <p:spPr>
          <a:xfrm>
            <a:off x="1623023" y="1644586"/>
            <a:ext cx="735302" cy="294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branco (centro branco)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1072F0-E242-440A-84B2-32709751843D}"/>
              </a:ext>
            </a:extLst>
          </p:cNvPr>
          <p:cNvSpPr txBox="1"/>
          <p:nvPr/>
        </p:nvSpPr>
        <p:spPr>
          <a:xfrm>
            <a:off x="848450" y="3324195"/>
            <a:ext cx="150987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9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ejeção</a:t>
            </a:r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89C9F-5EAE-4783-AF17-F838D8C7DBED}"/>
              </a:ext>
            </a:extLst>
          </p:cNvPr>
          <p:cNvSpPr txBox="1"/>
          <p:nvPr/>
        </p:nvSpPr>
        <p:spPr>
          <a:xfrm>
            <a:off x="1542026" y="4046777"/>
            <a:ext cx="735302" cy="29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branco (centro branco)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09DB31-736D-41A5-9199-FEC2E64AB79C}"/>
              </a:ext>
            </a:extLst>
          </p:cNvPr>
          <p:cNvSpPr txBox="1"/>
          <p:nvPr/>
        </p:nvSpPr>
        <p:spPr>
          <a:xfrm>
            <a:off x="1923710" y="4522733"/>
            <a:ext cx="735302" cy="95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Banda morta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C0D2A5-42A5-4711-A00C-7C130F59AD31}"/>
              </a:ext>
            </a:extLst>
          </p:cNvPr>
          <p:cNvSpPr txBox="1"/>
          <p:nvPr/>
        </p:nvSpPr>
        <p:spPr>
          <a:xfrm>
            <a:off x="807095" y="5559468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ejeção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CE25D6-FD63-48CF-B2A3-C14CCA7F9389}"/>
              </a:ext>
            </a:extLst>
          </p:cNvPr>
          <p:cNvSpPr txBox="1"/>
          <p:nvPr/>
        </p:nvSpPr>
        <p:spPr>
          <a:xfrm>
            <a:off x="2202575" y="5570714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ejeção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A67F0C-87CD-4D74-9438-A4A74D85996A}"/>
              </a:ext>
            </a:extLst>
          </p:cNvPr>
          <p:cNvSpPr txBox="1"/>
          <p:nvPr/>
        </p:nvSpPr>
        <p:spPr>
          <a:xfrm>
            <a:off x="3702207" y="5586691"/>
            <a:ext cx="1020860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Velocidade de ejeção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gás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9CDECF-A552-4217-94A7-A69EDAA7E5C4}"/>
              </a:ext>
            </a:extLst>
          </p:cNvPr>
          <p:cNvSpPr txBox="1"/>
          <p:nvPr/>
        </p:nvSpPr>
        <p:spPr>
          <a:xfrm>
            <a:off x="967465" y="5782679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【Padrão】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42A01AB-B335-4281-95EB-6CCD188FBC76}"/>
              </a:ext>
            </a:extLst>
          </p:cNvPr>
          <p:cNvSpPr txBox="1"/>
          <p:nvPr/>
        </p:nvSpPr>
        <p:spPr>
          <a:xfrm>
            <a:off x="2443441" y="5782679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Fluxo para fora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B4A9F3-3FAA-49BC-8CB1-BDDF50544DAB}"/>
              </a:ext>
            </a:extLst>
          </p:cNvPr>
          <p:cNvSpPr txBox="1"/>
          <p:nvPr/>
        </p:nvSpPr>
        <p:spPr>
          <a:xfrm>
            <a:off x="3886672" y="5781713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700">
                <a:latin typeface="Times New Roman" panose="02020603050405020304" pitchFamily="18" charset="0"/>
                <a:cs typeface="Times New Roman" panose="02020603050405020304" pitchFamily="18" charset="0"/>
              </a:rPr>
              <a:t>Flashback</a:t>
            </a:r>
            <a:endParaRPr kumimoji="1" lang="en-US" altLang="ja-JP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6C3B5A-1F9F-4342-9D2D-0F31DE2A87F5}"/>
              </a:ext>
            </a:extLst>
          </p:cNvPr>
          <p:cNvSpPr txBox="1"/>
          <p:nvPr/>
        </p:nvSpPr>
        <p:spPr>
          <a:xfrm>
            <a:off x="3351631" y="5920981"/>
            <a:ext cx="1298478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500">
                <a:latin typeface="Times New Roman" panose="02020603050405020304" pitchFamily="18" charset="0"/>
                <a:cs typeface="Times New Roman" panose="02020603050405020304" pitchFamily="18" charset="0"/>
              </a:rPr>
              <a:t>Fonte: KOIKE SANSO KOGYO CO., LTD.</a:t>
            </a:r>
            <a:endParaRPr kumimoji="1" lang="en-US" altLang="ja-JP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02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Visão geral do gás inflamável (4) Energia de ignição mínima e fonte de ignição</a:t>
            </a:r>
            <a:endParaRPr kumimoji="1" lang="ja-JP" altLang="en-US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6250" y="6462191"/>
            <a:ext cx="38419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63 do texto / Página 46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33104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[energia de ignição mínima]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Quando a concentração do gás inflamável atinge o valor limite de explosão, o gás explode se houver uma certa quantidade de energia.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[Fonte da ignição]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Dependendo da condição do gás inflamável, explosões de gás podem ocorrer até mesmo devido à energia eletrostática do corpo humano.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Além disso, existem muitas fontes de ignição no local de trabalho, como motores elétricos, fogueiras piloto para aparelhos a gás, objetos de alta temperatura, calor por atrito e faíscas de impacto.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Para prevenir explosões durante o trabalho de soldagem, é necessário prevenir o vazamento de gás inflamável.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Gases inflamáveis usados para soldagem, etc. (1) Propriedades físicas, etc.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1" y="6507343"/>
            <a:ext cx="35097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65 do texto / Página 47 do texto suplementar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8404"/>
            <a:ext cx="4900883" cy="550344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4C721A-E5C9-4302-89C4-99F4E2B13E0C}"/>
              </a:ext>
            </a:extLst>
          </p:cNvPr>
          <p:cNvSpPr txBox="1"/>
          <p:nvPr/>
        </p:nvSpPr>
        <p:spPr>
          <a:xfrm>
            <a:off x="1429898" y="949519"/>
            <a:ext cx="3669152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2-6: Propriedades físicas do gás usado para soldagem, etc.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B49C53-D407-405E-A954-6CD1DBE5544E}"/>
              </a:ext>
            </a:extLst>
          </p:cNvPr>
          <p:cNvSpPr txBox="1"/>
          <p:nvPr/>
        </p:nvSpPr>
        <p:spPr>
          <a:xfrm>
            <a:off x="748398" y="1399191"/>
            <a:ext cx="1021900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Cor e odor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BC32D6-8121-4934-83EE-709A91782FFC}"/>
              </a:ext>
            </a:extLst>
          </p:cNvPr>
          <p:cNvSpPr txBox="1"/>
          <p:nvPr/>
        </p:nvSpPr>
        <p:spPr>
          <a:xfrm>
            <a:off x="770629" y="3829285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química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CC92BD-FFE9-44A3-A99D-0248E78C9767}"/>
              </a:ext>
            </a:extLst>
          </p:cNvPr>
          <p:cNvSpPr txBox="1"/>
          <p:nvPr/>
        </p:nvSpPr>
        <p:spPr>
          <a:xfrm>
            <a:off x="770629" y="4482373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mínima de ignição</a:t>
            </a:r>
            <a:endParaRPr kumimoji="1" lang="en-US" altLang="ja-JP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F4375-AF55-45DC-860F-1779783D89BB}"/>
              </a:ext>
            </a:extLst>
          </p:cNvPr>
          <p:cNvSpPr txBox="1"/>
          <p:nvPr/>
        </p:nvSpPr>
        <p:spPr>
          <a:xfrm>
            <a:off x="759997" y="4048829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 específico do gás (Nota 2)</a:t>
            </a:r>
            <a:endParaRPr kumimoji="1" lang="en-US" altLang="ja-JP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51DCB5-C536-4D93-9428-D65605C7AB7A}"/>
              </a:ext>
            </a:extLst>
          </p:cNvPr>
          <p:cNvSpPr txBox="1"/>
          <p:nvPr/>
        </p:nvSpPr>
        <p:spPr>
          <a:xfrm>
            <a:off x="770629" y="4256977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de ebulição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F8F138-AA64-4BFF-A07D-78D2103DE0C5}"/>
              </a:ext>
            </a:extLst>
          </p:cNvPr>
          <p:cNvSpPr txBox="1"/>
          <p:nvPr/>
        </p:nvSpPr>
        <p:spPr>
          <a:xfrm>
            <a:off x="759997" y="4709656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Outros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5B438A-94F4-4530-91E4-F122982EDA85}"/>
              </a:ext>
            </a:extLst>
          </p:cNvPr>
          <p:cNvSpPr txBox="1"/>
          <p:nvPr/>
        </p:nvSpPr>
        <p:spPr>
          <a:xfrm>
            <a:off x="1928802" y="1182658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Acetileno (asechiren)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8C099F-E9C6-460D-9271-98DA164F8CEE}"/>
              </a:ext>
            </a:extLst>
          </p:cNvPr>
          <p:cNvSpPr txBox="1"/>
          <p:nvPr/>
        </p:nvSpPr>
        <p:spPr>
          <a:xfrm>
            <a:off x="1955387" y="1405927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gás incolor e inodoro. O acetileno usado para soldagem tem cheiro peculiar de impurezas e solventes usados para dissolver e encher no recipiente.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(Nota 1)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EE6683-6427-476F-9416-ED38082996D8}"/>
              </a:ext>
            </a:extLst>
          </p:cNvPr>
          <p:cNvSpPr txBox="1"/>
          <p:nvPr/>
        </p:nvSpPr>
        <p:spPr>
          <a:xfrm>
            <a:off x="3118687" y="1395195"/>
            <a:ext cx="1105319" cy="236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gás incolor e inodoro. A Lei de Segurança de Gás de Alta Pressão exige que o propano usado em residências comuns seja tratado com odorante, mas para o GLP industrial não se aplica essa exigência.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1E1569-F1CF-466F-B563-1D1D01706AB3}"/>
              </a:ext>
            </a:extLst>
          </p:cNvPr>
          <p:cNvSpPr txBox="1"/>
          <p:nvPr/>
        </p:nvSpPr>
        <p:spPr>
          <a:xfrm>
            <a:off x="4281987" y="1395195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É um gás incolor e inodoro.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F8A5E7-7B7D-4ACC-BAC2-06C9BAF65C19}"/>
              </a:ext>
            </a:extLst>
          </p:cNvPr>
          <p:cNvSpPr txBox="1"/>
          <p:nvPr/>
        </p:nvSpPr>
        <p:spPr>
          <a:xfrm>
            <a:off x="3123711" y="1175041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Propano (puropan)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C7BE35-A1CF-4DE9-A94B-5836DF946FE3}"/>
              </a:ext>
            </a:extLst>
          </p:cNvPr>
          <p:cNvSpPr txBox="1"/>
          <p:nvPr/>
        </p:nvSpPr>
        <p:spPr>
          <a:xfrm>
            <a:off x="4297247" y="1183978"/>
            <a:ext cx="1100295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Hidrogênio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88C50C-5481-408C-BB6C-A10E800B3E7A}"/>
              </a:ext>
            </a:extLst>
          </p:cNvPr>
          <p:cNvSpPr txBox="1"/>
          <p:nvPr/>
        </p:nvSpPr>
        <p:spPr>
          <a:xfrm>
            <a:off x="1928802" y="4701285"/>
            <a:ext cx="1161738" cy="10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temperatura da chama é alta em comparação com outros gases inflamáveis para soldagem, tornando-o adequado para soldagem a gás.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7AF105-4E92-4767-8CE1-CB095F59987E}"/>
              </a:ext>
            </a:extLst>
          </p:cNvPr>
          <p:cNvSpPr txBox="1"/>
          <p:nvPr/>
        </p:nvSpPr>
        <p:spPr>
          <a:xfrm>
            <a:off x="753038" y="5809572"/>
            <a:ext cx="4652105" cy="56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57188" indent="-357188"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 1: Este odor é bastante diferente do odor do gás propano doméstico.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2: Relação de peso em relação ao ar. Se for menor que 1, pode estagnar próximo ao teto, e se for maior que 1, pode ficar estagnado na fossa.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90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178301" y="6456715"/>
            <a:ext cx="40020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66 do texto / Página 48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67808"/>
            <a:ext cx="7886700" cy="4366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[Riscos]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o gás propano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puropan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o hidrogênio são gases altamente combustíveis e inflamáveis e podem explodir se o recipiente de gás for aquecido. O hidrogênio se inflama facilmente e a chama é difícil de se ver.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0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[Perniciosidade]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o gás propano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puropan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o hidrogênio são extremamente perigosos quando inalados em altas concentrações porque podem causar deficiência de oxigênio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ketubou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Também é dito que a inalação de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pode causar edemas pulmonares. Além disso, a inalação de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ou de gás propano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puropan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pode causar sonolência ou tontura, hipoestesia e dor de cabeça.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[Precauções em caso de incêndio]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Use agentes extintores de incêndio em pó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hunmatu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shouka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zai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ou gases inertes (N2, Ar, CO2, etc.) para extinguir incêndios causados por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gás propano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puropan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hidrogênio. Em casos de grandes incêndios, esguichar ou pulverizar água. A aplicação de água em fluxo direto não deve ser realizada.</a:t>
            </a: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628650" y="385305"/>
            <a:ext cx="7886700" cy="4821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Gases inflamáveis usados para soldagem, etc. (2) Perigo e perniciosidade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5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Gás de alta pressão (1) Tipos de gases de alta pressão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1501" y="6444477"/>
            <a:ext cx="37988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67 do texto / Página 49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35390"/>
            <a:ext cx="8022560" cy="4258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[Tipos de gás de alta pressão] (Lei de Segurança do Gás de Alta Pressão)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① Gás comprimido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o gás comprimido, cuja pressão é de 1 MPa ou mais à temperatura normal (refere-se à pressão manométrica, e o mesmo se aplica abaixo), e é quele cuja pressão é de 1 MPa ou mais na realidade, ou aquele cuja pressão é de 1 MPa ou mais a uma temperatura de 35 °C (excluindo gás acetileno comprimido).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②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comprimido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o gás acetileno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comprimido cuja pressão é de 0,2 MPa ou mais em temperaturas normais e com uma pressão que é na verdade de 0,2 MPa ou mais, ou aquele cuja pressão é de 0,2 MPa ou mais a uma temperatura de 15 °C.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③ Gás liquefeito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ekika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o gás liquefeito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ekika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cuja pressão é de 0,2 MPa ou mais em temperaturas normais e com uma pressão que é na verdade de 0,2 MPa ou mais, ou aquele cuja pressão atinge a 0,2 MPa a uma temperatura de 35 °C ou menos.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80574"/>
            <a:ext cx="7886700" cy="44497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Equipamento utilizado para soldagem a gás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/ corte a gás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</a:t>
            </a:r>
            <a:endParaRPr kumimoji="1" lang="ja-JP" altLang="en-US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6300" y="6437234"/>
            <a:ext cx="351044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do texto 6 / Página 9 do texto suplementar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0946"/>
            <a:ext cx="7881149" cy="36677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A6D0ED-D1BE-4404-9EB5-7BD274DA2747}"/>
              </a:ext>
            </a:extLst>
          </p:cNvPr>
          <p:cNvSpPr txBox="1"/>
          <p:nvPr/>
        </p:nvSpPr>
        <p:spPr>
          <a:xfrm>
            <a:off x="3396024" y="3641641"/>
            <a:ext cx="960582" cy="41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Corrente de prevenção de queda</a:t>
            </a:r>
            <a:endParaRPr kumimoji="1" lang="en-US" altLang="ja-JP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B7553B-47C3-4A0D-8CDE-29C02EB6020C}"/>
              </a:ext>
            </a:extLst>
          </p:cNvPr>
          <p:cNvSpPr txBox="1"/>
          <p:nvPr/>
        </p:nvSpPr>
        <p:spPr>
          <a:xfrm>
            <a:off x="2805960" y="2995080"/>
            <a:ext cx="379844" cy="34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Gás combustível</a:t>
            </a:r>
            <a:endParaRPr kumimoji="1" lang="en-US" altLang="ja-JP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937C0B-DDAE-4A5E-B10A-235DCB1BFD56}"/>
              </a:ext>
            </a:extLst>
          </p:cNvPr>
          <p:cNvSpPr txBox="1"/>
          <p:nvPr/>
        </p:nvSpPr>
        <p:spPr>
          <a:xfrm>
            <a:off x="3409889" y="1936247"/>
            <a:ext cx="394360" cy="54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Oxigênio (</a:t>
            </a:r>
            <a:r>
              <a:rPr lang="pt-br" sz="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D3ECD4-24FA-4DB1-8853-E7595FBCB51B}"/>
              </a:ext>
            </a:extLst>
          </p:cNvPr>
          <p:cNvSpPr txBox="1"/>
          <p:nvPr/>
        </p:nvSpPr>
        <p:spPr>
          <a:xfrm>
            <a:off x="5016499" y="3942506"/>
            <a:ext cx="3385783" cy="32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Figura das Diretrizes Técnicas do Instituto Nacional de Segurança e Saúde Ocupacional, parcialmente revisada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34B88-0416-450E-843F-40F40905DB89}"/>
              </a:ext>
            </a:extLst>
          </p:cNvPr>
          <p:cNvSpPr txBox="1"/>
          <p:nvPr/>
        </p:nvSpPr>
        <p:spPr>
          <a:xfrm>
            <a:off x="1828800" y="4270266"/>
            <a:ext cx="5201728" cy="34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1-1 Equipamentos usados para soldagem a gás e corte a gás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setudan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83A3EE-F5A2-4D37-82CA-7546C18E29BB}"/>
              </a:ext>
            </a:extLst>
          </p:cNvPr>
          <p:cNvSpPr txBox="1"/>
          <p:nvPr/>
        </p:nvSpPr>
        <p:spPr>
          <a:xfrm>
            <a:off x="4345850" y="1253558"/>
            <a:ext cx="4030399" cy="2416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①Regulador de pressão de oxigênio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aturyoku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chousei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ki))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②Regulador de pressão de gás combustível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aturyoku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chousei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③Mangueira de oxigênio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(azul)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④Mangueira de gás combustível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housu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(vermelha ou laranja)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⑤Dispositivo de soldagem ou de corte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setudanki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(tubo de sucção e bocal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higuchi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 A figura mostra um exemplo de um dispositivo de corte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setudanki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⑥Dispositivo de segurança tipo seco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kanshiki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anzen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ki) para oxigênio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(dispositivo de prevenção de flashback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gyakka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⑦Dispositivo de segurança tipo seco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kanshiki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anzen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ki) para gás combustível (dispositivo de prevenção de flashback 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gyakka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Gás de alta pressão (2) Riscos dos gases de alta pressão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6783" y="6444477"/>
            <a:ext cx="38971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67 e 69 do texto / Página 50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05314"/>
            <a:ext cx="8022560" cy="21045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Riscos por estar comprimido]</a:t>
            </a:r>
            <a:endParaRPr lang="ja-JP" altLang="en-US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① Ocorrência de acidente de ruptura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② Acidente de voo de cilindro (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[Precauções no manuseio de gás de alta pressão]</a:t>
            </a:r>
            <a:endParaRPr lang="ja-JP" altLang="en-US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Lei de Segurança do Gás de Alta Pressão: O gás de alta pressão deve ser armazenado em um local abaixo de 40 °C.</a:t>
            </a:r>
            <a:endParaRPr lang="en-US" altLang="ja-JP" sz="18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98645"/>
            <a:ext cx="4275788" cy="26535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CE8F1-0F66-48BE-B07F-E1D9E13952D5}"/>
              </a:ext>
            </a:extLst>
          </p:cNvPr>
          <p:cNvSpPr txBox="1"/>
          <p:nvPr/>
        </p:nvSpPr>
        <p:spPr>
          <a:xfrm>
            <a:off x="1270834" y="3257861"/>
            <a:ext cx="3182104" cy="21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2-8: Mudanças na pressão devido à temperatura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8D00CE-E170-4E98-B679-85DE0D4025D0}"/>
              </a:ext>
            </a:extLst>
          </p:cNvPr>
          <p:cNvSpPr txBox="1"/>
          <p:nvPr/>
        </p:nvSpPr>
        <p:spPr>
          <a:xfrm>
            <a:off x="804404" y="3562053"/>
            <a:ext cx="599833" cy="21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398F2D-DB6D-48DB-BCAF-6B66A6BC071E}"/>
              </a:ext>
            </a:extLst>
          </p:cNvPr>
          <p:cNvSpPr txBox="1"/>
          <p:nvPr/>
        </p:nvSpPr>
        <p:spPr>
          <a:xfrm>
            <a:off x="1483917" y="3562054"/>
            <a:ext cx="1466618" cy="54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Pressão do gás no recipiente (MPa)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73108B-CB74-4C60-91C1-F4D073C27F06}"/>
              </a:ext>
            </a:extLst>
          </p:cNvPr>
          <p:cNvSpPr txBox="1"/>
          <p:nvPr/>
        </p:nvSpPr>
        <p:spPr>
          <a:xfrm>
            <a:off x="3030215" y="3571783"/>
            <a:ext cx="1711906" cy="53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quando a pressão a 25 °C for 1.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9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Situação de ocorrência de desastre devido à soldagem a gás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514" y="6445765"/>
            <a:ext cx="398866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74 do texto / Página 51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09347"/>
            <a:ext cx="8022560" cy="2512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[Distúrbios de saúde causados por fumaça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Embora a quantidade de fumaça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gerada pela soldagem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não seja tão grande quanto a pela soldagem a arco, existem preocupações sobre a ocorrência de edemas pulmonares devido à soldagem e corte de materiais de base galvanizados e câncer de pulmão e asma devido ao corte de aço inoxidável.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Nos últimos anos, os efeitos sobre a saúde do sistema nervoso central devido à soldagem e ao corte de materiais de cobre contendo manganês estão se tornando problemáticos.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9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Prevenção de desastres causados por soldagem a gás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(1) Prevenção de queimaduras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2926" y="6444477"/>
            <a:ext cx="38098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75 do texto / Página 52 do texto suplementar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583292" y="1258796"/>
            <a:ext cx="4239024" cy="29177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 Normas de Segurança e Saúde Ocupacional exigem que os trabalhadores usem óculos de proteção e luvas de proteção para trabalhos de soldagem, etc., usando equipamentos de soldagem a acetileno (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equipamentos de soldagem a gás (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com coletor.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64" y="886786"/>
            <a:ext cx="3690846" cy="4996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6729327" y="5807689"/>
            <a:ext cx="224817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Fonte: Caterpillar Operator Training Ltd.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906298-8B58-45BF-9D88-C84058841E27}"/>
              </a:ext>
            </a:extLst>
          </p:cNvPr>
          <p:cNvSpPr txBox="1"/>
          <p:nvPr/>
        </p:nvSpPr>
        <p:spPr>
          <a:xfrm>
            <a:off x="5437699" y="5651300"/>
            <a:ext cx="3077651" cy="23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2-10: Equipamento de proteção para soldagem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06D0B6-ADA6-4DD7-8D2E-D3F01C9D481D}"/>
              </a:ext>
            </a:extLst>
          </p:cNvPr>
          <p:cNvSpPr txBox="1"/>
          <p:nvPr/>
        </p:nvSpPr>
        <p:spPr>
          <a:xfrm>
            <a:off x="6565045" y="5355783"/>
            <a:ext cx="2086165" cy="15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Fonte: Caterpillar Operator Training Ltd.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BED698-98A7-4299-A3A7-307FE7D84C2D}"/>
              </a:ext>
            </a:extLst>
          </p:cNvPr>
          <p:cNvSpPr txBox="1"/>
          <p:nvPr/>
        </p:nvSpPr>
        <p:spPr>
          <a:xfrm>
            <a:off x="7568953" y="4503043"/>
            <a:ext cx="846470" cy="36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Sapatos de segurança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677C78-077F-4C4D-9EB9-606F353DE9C8}"/>
              </a:ext>
            </a:extLst>
          </p:cNvPr>
          <p:cNvSpPr txBox="1"/>
          <p:nvPr/>
        </p:nvSpPr>
        <p:spPr>
          <a:xfrm>
            <a:off x="5113975" y="4687206"/>
            <a:ext cx="647449" cy="51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Perneiras de segurança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4720C7-BC82-4EFB-9424-F7449471F0D0}"/>
              </a:ext>
            </a:extLst>
          </p:cNvPr>
          <p:cNvSpPr txBox="1"/>
          <p:nvPr/>
        </p:nvSpPr>
        <p:spPr>
          <a:xfrm>
            <a:off x="7568953" y="3494022"/>
            <a:ext cx="846470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Avental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88ED41-922D-4224-94AD-7B1C70EFDEE7}"/>
              </a:ext>
            </a:extLst>
          </p:cNvPr>
          <p:cNvSpPr txBox="1"/>
          <p:nvPr/>
        </p:nvSpPr>
        <p:spPr>
          <a:xfrm>
            <a:off x="5044261" y="2765804"/>
            <a:ext cx="536175" cy="72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Protetor facial para soldagem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52F35B-0B1E-4CFC-8457-A741D7701099}"/>
              </a:ext>
            </a:extLst>
          </p:cNvPr>
          <p:cNvSpPr txBox="1"/>
          <p:nvPr/>
        </p:nvSpPr>
        <p:spPr>
          <a:xfrm>
            <a:off x="7076662" y="2414779"/>
            <a:ext cx="819975" cy="2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Mangas de proteção dos braços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38FE85-B2BD-4F42-9910-40AD17FA84A6}"/>
              </a:ext>
            </a:extLst>
          </p:cNvPr>
          <p:cNvSpPr txBox="1"/>
          <p:nvPr/>
        </p:nvSpPr>
        <p:spPr>
          <a:xfrm>
            <a:off x="5453857" y="1106318"/>
            <a:ext cx="649395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Capacete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B6F9E5-9B7C-43BF-8FF3-1C26F7B1C07C}"/>
              </a:ext>
            </a:extLst>
          </p:cNvPr>
          <p:cNvSpPr txBox="1"/>
          <p:nvPr/>
        </p:nvSpPr>
        <p:spPr>
          <a:xfrm>
            <a:off x="7645387" y="1196323"/>
            <a:ext cx="649395" cy="359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Óculos de proteção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AF5A6-21A8-4F17-8BB9-56D41937A94E}"/>
              </a:ext>
            </a:extLst>
          </p:cNvPr>
          <p:cNvSpPr txBox="1"/>
          <p:nvPr/>
        </p:nvSpPr>
        <p:spPr>
          <a:xfrm>
            <a:off x="7372340" y="1749103"/>
            <a:ext cx="1188368" cy="20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Máscara contra poeira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7498F3-606D-4CB0-9D6E-370CCD6A1F1D}"/>
              </a:ext>
            </a:extLst>
          </p:cNvPr>
          <p:cNvSpPr txBox="1"/>
          <p:nvPr/>
        </p:nvSpPr>
        <p:spPr>
          <a:xfrm>
            <a:off x="7486650" y="1979398"/>
            <a:ext cx="1164560" cy="41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Luvas de proteção de couro para soldagem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0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Prevenção de desastres causados por soldagem a gás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(2) Condições para desastres de explosão / incêndio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3859" y="6444477"/>
            <a:ext cx="3776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75 e 77 do texto / Página 53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6996" y="982558"/>
            <a:ext cx="8024214" cy="16247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[Condições e causas de desastres de explosões e incêndios]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Na maioria dos casos de explosões e incêndios durante o trabalho de soldagem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o gás inflamável para soldagem tem explodido em chamas. As causas têm sido o vazamento devido à conexão incorreta de equipamentos e mangueiras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vazamento devido a instalações deterioradas e também o flashback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6996" y="2742569"/>
            <a:ext cx="8024214" cy="21491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[Explosão de poeira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hunjin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bakuhatu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 a soldagem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for realizada em locais onde há no ar flutuação de material inflamável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kanensei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no mono) que tem se transformado em partículas finas (poeira), isso pode tornar-se fonte de ignição e então ocorrer uma explosão violenta.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importante observar que a explosão de poeira pode ocorrer não necessariamente na de carvão, mas também na de farinha, açúcar e plástico, e até na de metais como o alumínio e ferro, que não se queimam em estado granuloso, desde que sejam combustíveis. Assim, deve-se tomar bastante cuidado.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7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Prevenção de desastres causados por soldagem a gás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(3) Prevenção de explosões e incêndios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7662" y="6444477"/>
            <a:ext cx="50126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77, 79 e 81 do texto / Páginas 55, 56 e 56 do texto suplementar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856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[Prevenção de desastres de explosão causados por gás combustível]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Para evitar acidentes de explosão, é essencial eliminar o vazamento de gás combustível.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Ventilação suficiente do local de trabalho no dia a dia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628650" y="1879645"/>
            <a:ext cx="8022560" cy="13531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[Prevenção de desastres causados por flashback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Certifique-se de purgar o gás antes de iniciar o trabalho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Inspeção e manutenção confiáveis dos equipamentos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Manuseio de gases inflamáveis e oxigênio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de acordo com as normas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Instalação segura do dispositivo de segurança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anzen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3320904"/>
            <a:ext cx="8022560" cy="9060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[Prevenção de incêndios devido a outras causas além do gás combustível]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Remoção de materiais inflamáveis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kanensei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no mono), etc.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Cuidado com trabalhos mistos ou de proximidade (incluindo trabalhos nas partes superior e inferior), etc.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Prevenção de desastres causados por soldagem a gás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(4) Raios nocivos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yuugai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kousen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deficiência de oxigênio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ketubou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0845" y="6456715"/>
            <a:ext cx="375662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82 e 86 do texto / Página 57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92249"/>
            <a:ext cx="8022560" cy="13844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[Raios nocivos gerados durante a soldagem a gás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Durante o trabalho de soldagem a gás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fortes raios infravermelhos são gerados por partes de alta temperatura dos materiais de base e chamas.</a:t>
            </a:r>
            <a:endParaRPr lang="en-US" altLang="ja-JP" sz="1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Doenças ocupacionais causadas por raios infravermelhos: doenças oculares, como queimaduras na retina e cataratas, doenças de pele, etc.</a:t>
            </a:r>
            <a:endParaRPr lang="en-US" altLang="ja-JP" sz="1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2639881"/>
            <a:ext cx="8022560" cy="15578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[Deficiência de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ketubou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Quando a soldagem a gás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ou corte por fusão for realizada em locais com ventilação insuficiente, além de realizar ventilação forçada com aparelhos de ventilação portáteis, use equipamento de proteção respiratória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kokyuu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hogo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adequados de acordo com a situação.</a:t>
            </a:r>
            <a:endParaRPr lang="en-US" altLang="ja-JP" sz="14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Deficiência de oxigênio (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ketubou</a:t>
            </a:r>
            <a:r>
              <a:rPr 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): definida como uma condição em que a concentração de oxigênio no ar é inferior a 18%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77062"/>
            <a:ext cx="8022560" cy="570203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Prevenção de desastres causados por soldagem a gás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(5) Desastres causados por fumaça de metal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9931" y="6444477"/>
            <a:ext cx="41339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86 e 88 do texto / Páginas 58 e 59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2379987"/>
            <a:ext cx="8045202" cy="18729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Pneumoconiose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jinpai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complicações]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Pneumoconiose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jinpai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suas complicações representam as doenças crônicas mais graves causadas por fumaças de metal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Complicações especialmente relacionadas à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pneumoconiose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jinpai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● Tuberculose pulmonar	● Pleurisia tuberculosa	● Bronquite secundária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● Bronquiectasia secundária	● Pneumotórax secundário	● Câncer de pulmão primário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44707" y="935391"/>
            <a:ext cx="8022560" cy="12686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Geração de fumaça de metal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As fumaças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são metais de alta temperatura que se transformam em vapor e são liberados no ambiente de trabalho, resfriados no ar e solidificados. Observe que na soldagem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no corte a gás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além dos materiais de base, o metal contido no revestimento superficial também se transforma em fumos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hyumu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　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28650" y="4509965"/>
            <a:ext cx="8045202" cy="1276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[Medidas contra fumaças de metal (hyumu)]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Adoção de material de fundição com baixo teor de fumaça (hyumu)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Medidas de engenharia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Medidas administrativas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Equipamentos de proteção individual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0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725908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Prevenção de desastres causados por soldagem a gás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gasu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(6) Insolação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necchuushou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acidentes de queda (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tuiraku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saigai</a:t>
            </a:r>
            <a:r>
              <a:rPr lang="pt-br" sz="2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9865" y="6444477"/>
            <a:ext cx="38209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92 e 93 do texto / Página 60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355019"/>
            <a:ext cx="8022560" cy="21790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Medidas de prevenção de insolação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necchuushou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Gerenciar a condição física diária também é importante para prevenir a insolação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necchuushou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portanto, não trabalhe continuamente e faça pausas adequadas. Especialmente quando em locais estreitos ou ao ar livre durante o verão, o trabalho é realizado em locais com altas temperaturas, alta umidade e forte luz solar. Nessas condições, é importante estar atento ao WBGT (índice de calor) e tomar suficientemente a água e sal durante o trabalho. Observe que o chá japonês e outras bebidas que contêm cafeína são diuréticos e não são adequados como medida preventiva contra a insolação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necchuushou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</a:t>
            </a:r>
            <a:endParaRPr lang="en-US" altLang="ja-JP" sz="1600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3667951"/>
            <a:ext cx="8022560" cy="12210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Prevenindo acidentes de queda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tuiraku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saigai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Ao realizar o trabalho de soldagem em lugares altos, certifique-se de usar o equipamento para prevenção de queda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tuiraku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seishi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kigu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adequadamente para evitar acidentes de queda (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tuiraku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saigai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). (É necessária a educação especial para usar arnês completo)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82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Capítulo 3 Leis relacionadas</a:t>
            </a:r>
            <a:endParaRPr kumimoji="1" lang="ja-JP" altLang="en-US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16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Sistema legal relacionado à soldagem a gás (gasu yousetu), etc.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4580" y="6462191"/>
            <a:ext cx="3776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101 do texto / Página 61 do texto suplementar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29099"/>
            <a:ext cx="6038850" cy="52524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E1F797-3903-4214-A2BE-167721E21FB1}"/>
              </a:ext>
            </a:extLst>
          </p:cNvPr>
          <p:cNvSpPr txBox="1"/>
          <p:nvPr/>
        </p:nvSpPr>
        <p:spPr>
          <a:xfrm>
            <a:off x="801106" y="1152244"/>
            <a:ext cx="3553473" cy="21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Lei de segurança e saúde no trabalho (</a:t>
            </a:r>
            <a:r>
              <a:rPr lang="pt-br" sz="1000" dirty="0" err="1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roudou</a:t>
            </a:r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anzen</a:t>
            </a:r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eiseihou</a:t>
            </a:r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solidFill>
                <a:srgbClr val="FF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222A05-CB8D-4EAD-BCCB-6C812A5BA4C7}"/>
              </a:ext>
            </a:extLst>
          </p:cNvPr>
          <p:cNvSpPr txBox="1"/>
          <p:nvPr/>
        </p:nvSpPr>
        <p:spPr>
          <a:xfrm>
            <a:off x="772327" y="4501570"/>
            <a:ext cx="2483074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Lei de </a:t>
            </a:r>
            <a:r>
              <a:rPr lang="pt-br" sz="1000" dirty="0" err="1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pneumoconiose</a:t>
            </a:r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lang="pt-br" sz="1000" dirty="0" err="1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jinpai</a:t>
            </a:r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solidFill>
                <a:srgbClr val="FF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1E4862-0583-4479-AA2E-E801955B3003}"/>
              </a:ext>
            </a:extLst>
          </p:cNvPr>
          <p:cNvSpPr txBox="1"/>
          <p:nvPr/>
        </p:nvSpPr>
        <p:spPr>
          <a:xfrm>
            <a:off x="772327" y="5161689"/>
            <a:ext cx="2483074" cy="17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FF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Lei de Medição do Ambiente de Trabalho (*)</a:t>
            </a:r>
            <a:endParaRPr kumimoji="1" lang="en-US" altLang="ja-JP" sz="1000" dirty="0">
              <a:solidFill>
                <a:srgbClr val="FF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406C92-3932-4F1C-97CE-F72C20652E49}"/>
              </a:ext>
            </a:extLst>
          </p:cNvPr>
          <p:cNvSpPr txBox="1"/>
          <p:nvPr/>
        </p:nvSpPr>
        <p:spPr>
          <a:xfrm>
            <a:off x="1046262" y="1497003"/>
            <a:ext cx="4432518" cy="189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Lei de execução da Lei de segurança e saúde no trabalho (</a:t>
            </a:r>
            <a:r>
              <a:rPr lang="pt-br" sz="1000" dirty="0" err="1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roudou</a:t>
            </a:r>
            <a:r>
              <a:rPr lang="pt-br" sz="1000" dirty="0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anzen</a:t>
            </a:r>
            <a:r>
              <a:rPr lang="pt-br" sz="1000" dirty="0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eiseihou</a:t>
            </a:r>
            <a:r>
              <a:rPr lang="pt-br" sz="1000" dirty="0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solidFill>
                <a:schemeClr val="accent5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998D69-CEF1-499C-A295-A8A0CFC14923}"/>
              </a:ext>
            </a:extLst>
          </p:cNvPr>
          <p:cNvSpPr txBox="1"/>
          <p:nvPr/>
        </p:nvSpPr>
        <p:spPr>
          <a:xfrm>
            <a:off x="1046262" y="5482398"/>
            <a:ext cx="4074378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chemeClr val="accent5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Portaria de aplicação da Lei de medição do ambiente de trabalho</a:t>
            </a:r>
            <a:endParaRPr kumimoji="1" lang="en-US" altLang="ja-JP" sz="1000" dirty="0">
              <a:solidFill>
                <a:schemeClr val="accent5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5C3E9B-B124-4C8D-A302-B7A5C858126D}"/>
              </a:ext>
            </a:extLst>
          </p:cNvPr>
          <p:cNvSpPr txBox="1"/>
          <p:nvPr/>
        </p:nvSpPr>
        <p:spPr>
          <a:xfrm>
            <a:off x="1258999" y="1849796"/>
            <a:ext cx="2483074" cy="189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segurança no trabalho</a:t>
            </a:r>
            <a:endParaRPr kumimoji="1" lang="en-US" altLang="ja-JP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9D4FA-BEBE-442F-8BEE-A4A84FADA6FE}"/>
              </a:ext>
            </a:extLst>
          </p:cNvPr>
          <p:cNvSpPr txBox="1"/>
          <p:nvPr/>
        </p:nvSpPr>
        <p:spPr>
          <a:xfrm>
            <a:off x="1233964" y="2166004"/>
            <a:ext cx="3530837" cy="20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prevenção de intoxicação por chumbo</a:t>
            </a:r>
            <a:endParaRPr kumimoji="1" lang="en-US" altLang="ja-JP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739C42-3A87-454D-AE8D-93EC2C556FED}"/>
              </a:ext>
            </a:extLst>
          </p:cNvPr>
          <p:cNvSpPr txBox="1"/>
          <p:nvPr/>
        </p:nvSpPr>
        <p:spPr>
          <a:xfrm>
            <a:off x="1233964" y="2511737"/>
            <a:ext cx="4432518" cy="15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prevenção de distúrbios por materiais químicos específicos</a:t>
            </a:r>
            <a:endParaRPr kumimoji="1" lang="en-US" altLang="ja-JP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80A0E5-EA4A-4A27-AF20-50D700B394D2}"/>
              </a:ext>
            </a:extLst>
          </p:cNvPr>
          <p:cNvSpPr txBox="1"/>
          <p:nvPr/>
        </p:nvSpPr>
        <p:spPr>
          <a:xfrm>
            <a:off x="1233964" y="2847308"/>
            <a:ext cx="4432518" cy="192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para prevenir a deficiência de oxigênio (</a:t>
            </a:r>
            <a:r>
              <a:rPr lang="pt-br" sz="1000" dirty="0" err="1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000" dirty="0" err="1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ketubou</a:t>
            </a:r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etc.</a:t>
            </a:r>
            <a:endParaRPr kumimoji="1" lang="en-US" altLang="ja-JP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5F41FE-49EC-421A-A2B8-E64F1383D345}"/>
              </a:ext>
            </a:extLst>
          </p:cNvPr>
          <p:cNvSpPr txBox="1"/>
          <p:nvPr/>
        </p:nvSpPr>
        <p:spPr>
          <a:xfrm>
            <a:off x="1233964" y="3181618"/>
            <a:ext cx="5039245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700"/>
              </a:lnSpc>
            </a:pPr>
            <a:r>
              <a:rPr lang="pt-br" sz="8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Prevenção de Danos por Poeira (* Aplicáveis aos trabalhos de corte de metal a gás em locais de trabalho em ambientes fechados, etc.)</a:t>
            </a:r>
            <a:endParaRPr kumimoji="1" lang="en-US" altLang="ja-JP" sz="8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A09E32-8CE0-45F9-BE82-319DB9375D87}"/>
              </a:ext>
            </a:extLst>
          </p:cNvPr>
          <p:cNvSpPr txBox="1"/>
          <p:nvPr/>
        </p:nvSpPr>
        <p:spPr>
          <a:xfrm>
            <a:off x="1239280" y="3506599"/>
            <a:ext cx="327995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certificação de máquinas, etc.</a:t>
            </a:r>
            <a:endParaRPr kumimoji="1" lang="en-US" altLang="ja-JP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42CE56-F7E9-4B9A-AD4D-929DE17E3168}"/>
              </a:ext>
            </a:extLst>
          </p:cNvPr>
          <p:cNvSpPr txBox="1"/>
          <p:nvPr/>
        </p:nvSpPr>
        <p:spPr>
          <a:xfrm>
            <a:off x="1424861" y="3842528"/>
            <a:ext cx="4720758" cy="16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800"/>
              </a:lnSpc>
            </a:pPr>
            <a:r>
              <a:rPr lang="pt-br" sz="800" dirty="0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Padrões de dispositivo de segurança (</a:t>
            </a:r>
            <a:r>
              <a:rPr lang="pt-br" sz="800" dirty="0" err="1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anzen</a:t>
            </a:r>
            <a:r>
              <a:rPr lang="pt-br" sz="800" dirty="0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para equipamentos de soldagem a acetileno e dispositivo de segurança (</a:t>
            </a:r>
            <a:r>
              <a:rPr lang="pt-br" sz="800" dirty="0" err="1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anzen</a:t>
            </a:r>
            <a:r>
              <a:rPr lang="pt-br" sz="800" dirty="0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 para equipamentos de soldagem a gás com coletor.</a:t>
            </a:r>
            <a:endParaRPr kumimoji="1" lang="en-US" altLang="ja-JP" sz="800" dirty="0">
              <a:solidFill>
                <a:srgbClr val="8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C0438A-A5C6-424B-A82F-01830704CBBB}"/>
              </a:ext>
            </a:extLst>
          </p:cNvPr>
          <p:cNvSpPr txBox="1"/>
          <p:nvPr/>
        </p:nvSpPr>
        <p:spPr>
          <a:xfrm>
            <a:off x="1407138" y="4181861"/>
            <a:ext cx="4738481" cy="13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Padrão estrutural do gerador de acetileno para equipamentos de soldagem a acetileno (</a:t>
            </a:r>
            <a:r>
              <a:rPr lang="pt-br" sz="900" dirty="0" err="1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900" dirty="0">
                <a:solidFill>
                  <a:srgbClr val="8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en-US" altLang="ja-JP" sz="900" dirty="0">
              <a:solidFill>
                <a:srgbClr val="8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0EE084-31CE-45CC-8430-F150FAFE260B}"/>
              </a:ext>
            </a:extLst>
          </p:cNvPr>
          <p:cNvSpPr txBox="1"/>
          <p:nvPr/>
        </p:nvSpPr>
        <p:spPr>
          <a:xfrm>
            <a:off x="1239281" y="4840471"/>
            <a:ext cx="3279953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aplicação da lei de </a:t>
            </a:r>
            <a:r>
              <a:rPr lang="pt-br" sz="1000" dirty="0" err="1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pneumoconiose</a:t>
            </a:r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lang="pt-br" sz="1000" dirty="0" err="1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jinpai</a:t>
            </a:r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25C47F-10F1-4CC6-A9BE-E26AE51F2A6F}"/>
              </a:ext>
            </a:extLst>
          </p:cNvPr>
          <p:cNvSpPr txBox="1"/>
          <p:nvPr/>
        </p:nvSpPr>
        <p:spPr>
          <a:xfrm>
            <a:off x="1239282" y="5802782"/>
            <a:ext cx="4239498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solidFill>
                  <a:srgbClr val="00B05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Regulamentos de aplicação da Lei de medição do ambiente de trabalho</a:t>
            </a:r>
            <a:endParaRPr kumimoji="1" lang="zh-TW" altLang="en-US" sz="1000" dirty="0">
              <a:solidFill>
                <a:srgbClr val="00B05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F78A00-995E-4111-BB91-08FFCACAC4DE}"/>
              </a:ext>
            </a:extLst>
          </p:cNvPr>
          <p:cNvSpPr txBox="1"/>
          <p:nvPr/>
        </p:nvSpPr>
        <p:spPr>
          <a:xfrm>
            <a:off x="772327" y="6076235"/>
            <a:ext cx="5579621" cy="13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* As medições do ambiente de trabalho são realizadas quando o material de base contém uma substância alvo como o manganês.</a:t>
            </a:r>
            <a:endParaRPr kumimoji="1" lang="zh-TW" altLang="en-US" sz="800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80130"/>
            <a:ext cx="7886700" cy="47026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Tocha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tochi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(dispositivo de soldagem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yousetsuki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e dispositivo de corte (</a:t>
            </a:r>
            <a:r>
              <a:rPr lang="pt-br" sz="18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setudanki</a:t>
            </a:r>
            <a:r>
              <a:rPr lang="pt-br" sz="1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</a:t>
            </a:r>
            <a:endParaRPr kumimoji="1" lang="ja-JP" altLang="en-US" sz="1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9045" y="6400413"/>
            <a:ext cx="387161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9 e 10 do texto / Página 11 do texto suplementar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94457"/>
            <a:ext cx="6508774" cy="21337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221281"/>
            <a:ext cx="6508774" cy="275978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473357" y="2842389"/>
            <a:ext cx="179594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KOIKE SANSO KOGYO CO., LTD.)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3357" y="5921926"/>
            <a:ext cx="179594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9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KOIKE SANSO KOGYO CO., LTD.)</a:t>
            </a:r>
            <a:endParaRPr kumimoji="1" lang="ja-JP" altLang="en-US" sz="9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CD3B41-CCEE-4C72-9B10-641968ECEB36}"/>
              </a:ext>
            </a:extLst>
          </p:cNvPr>
          <p:cNvSpPr txBox="1"/>
          <p:nvPr/>
        </p:nvSpPr>
        <p:spPr>
          <a:xfrm>
            <a:off x="1024672" y="2559200"/>
            <a:ext cx="3547328" cy="26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1-4 Dispositivo de soldagem tipo B (estilo francês)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E0FD41-241C-4B85-B6E3-204E42ED73FA}"/>
              </a:ext>
            </a:extLst>
          </p:cNvPr>
          <p:cNvSpPr txBox="1"/>
          <p:nvPr/>
        </p:nvSpPr>
        <p:spPr>
          <a:xfrm>
            <a:off x="5394440" y="2371377"/>
            <a:ext cx="1398326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KOIKE SANSO KOGYO CO., LTD.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3FF4D7-1BE1-4942-B9B0-5880CBE7BF25}"/>
              </a:ext>
            </a:extLst>
          </p:cNvPr>
          <p:cNvSpPr txBox="1"/>
          <p:nvPr/>
        </p:nvSpPr>
        <p:spPr>
          <a:xfrm>
            <a:off x="772866" y="1021494"/>
            <a:ext cx="1026156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Cabeça da tocha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167AE6-9AF1-428C-A09A-7F67AA0787A8}"/>
              </a:ext>
            </a:extLst>
          </p:cNvPr>
          <p:cNvSpPr txBox="1"/>
          <p:nvPr/>
        </p:nvSpPr>
        <p:spPr>
          <a:xfrm>
            <a:off x="1542499" y="1770758"/>
            <a:ext cx="439302" cy="29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Bocal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higuchi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41301A-AC25-4220-8402-1E56E2062B91}"/>
              </a:ext>
            </a:extLst>
          </p:cNvPr>
          <p:cNvSpPr txBox="1"/>
          <p:nvPr/>
        </p:nvSpPr>
        <p:spPr>
          <a:xfrm>
            <a:off x="2243956" y="980450"/>
            <a:ext cx="1185985" cy="19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Porca do tubo de mistura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075643-556B-404B-BF25-3DD86C7DC6D9}"/>
              </a:ext>
            </a:extLst>
          </p:cNvPr>
          <p:cNvSpPr txBox="1"/>
          <p:nvPr/>
        </p:nvSpPr>
        <p:spPr>
          <a:xfrm>
            <a:off x="2129354" y="1889705"/>
            <a:ext cx="919935" cy="2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Tubo de mistura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0D7BAC-86BE-4615-9B98-484376C5E109}"/>
              </a:ext>
            </a:extLst>
          </p:cNvPr>
          <p:cNvSpPr txBox="1"/>
          <p:nvPr/>
        </p:nvSpPr>
        <p:spPr>
          <a:xfrm>
            <a:off x="3122317" y="1940684"/>
            <a:ext cx="994462" cy="23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Válvula de oxigênio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674878-E914-4AF1-9F4A-3749010D18CE}"/>
              </a:ext>
            </a:extLst>
          </p:cNvPr>
          <p:cNvSpPr txBox="1"/>
          <p:nvPr/>
        </p:nvSpPr>
        <p:spPr>
          <a:xfrm>
            <a:off x="4299045" y="1946928"/>
            <a:ext cx="1206506" cy="23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Válvula de gás combustível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CB5C66-2149-480E-9A82-7E25689A289F}"/>
              </a:ext>
            </a:extLst>
          </p:cNvPr>
          <p:cNvSpPr txBox="1"/>
          <p:nvPr/>
        </p:nvSpPr>
        <p:spPr>
          <a:xfrm>
            <a:off x="5562473" y="1974868"/>
            <a:ext cx="1090350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Entrada de gás combustível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9ED826-5F12-46E5-9C66-1F340B7BA2FA}"/>
              </a:ext>
            </a:extLst>
          </p:cNvPr>
          <p:cNvSpPr txBox="1"/>
          <p:nvPr/>
        </p:nvSpPr>
        <p:spPr>
          <a:xfrm>
            <a:off x="772866" y="5625301"/>
            <a:ext cx="4662734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1-5 Dispositivo de corte para corte a baixa pressão (mistura na tocha) (estilo francês)</a:t>
            </a:r>
            <a:endParaRPr kumimoji="1"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40263E-B08E-435F-AE6E-B1DE2E6E3E62}"/>
              </a:ext>
            </a:extLst>
          </p:cNvPr>
          <p:cNvSpPr txBox="1"/>
          <p:nvPr/>
        </p:nvSpPr>
        <p:spPr>
          <a:xfrm>
            <a:off x="5167223" y="5420085"/>
            <a:ext cx="1863018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KOIKE SANSO KOGYO CO., LTD.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95FE11-6145-454B-BDFF-3921EC30B02B}"/>
              </a:ext>
            </a:extLst>
          </p:cNvPr>
          <p:cNvSpPr txBox="1"/>
          <p:nvPr/>
        </p:nvSpPr>
        <p:spPr>
          <a:xfrm>
            <a:off x="955645" y="3414680"/>
            <a:ext cx="1026156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Cabeça da tocha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49E00-B384-4350-AEEE-F01ED129FD65}"/>
              </a:ext>
            </a:extLst>
          </p:cNvPr>
          <p:cNvSpPr txBox="1"/>
          <p:nvPr/>
        </p:nvSpPr>
        <p:spPr>
          <a:xfrm>
            <a:off x="1841692" y="4720706"/>
            <a:ext cx="439302" cy="30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Bocal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higuchi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0C3D7A-F31D-464A-A8BD-0A5508ACA03F}"/>
              </a:ext>
            </a:extLst>
          </p:cNvPr>
          <p:cNvSpPr txBox="1"/>
          <p:nvPr/>
        </p:nvSpPr>
        <p:spPr>
          <a:xfrm>
            <a:off x="2401807" y="4707368"/>
            <a:ext cx="553825" cy="31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Tubo de mistura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E256D5-4287-4F9F-929C-6BE7CD65FB9D}"/>
              </a:ext>
            </a:extLst>
          </p:cNvPr>
          <p:cNvSpPr txBox="1"/>
          <p:nvPr/>
        </p:nvSpPr>
        <p:spPr>
          <a:xfrm>
            <a:off x="2114957" y="3445817"/>
            <a:ext cx="1186238" cy="243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Tubo de oxigênio de corte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setudan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19B415-803E-46D7-8D20-B43BAB312025}"/>
              </a:ext>
            </a:extLst>
          </p:cNvPr>
          <p:cNvSpPr txBox="1"/>
          <p:nvPr/>
        </p:nvSpPr>
        <p:spPr>
          <a:xfrm>
            <a:off x="3429942" y="4847232"/>
            <a:ext cx="568110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Misturador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1E8A6C-76B1-4498-AC5E-0AC6784B6726}"/>
              </a:ext>
            </a:extLst>
          </p:cNvPr>
          <p:cNvSpPr txBox="1"/>
          <p:nvPr/>
        </p:nvSpPr>
        <p:spPr>
          <a:xfrm>
            <a:off x="4238747" y="4854758"/>
            <a:ext cx="1186238" cy="2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Válvula de oxigênio de pré-aquecimento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398EA5-F994-40D1-B99C-09AEE988E9F3}"/>
              </a:ext>
            </a:extLst>
          </p:cNvPr>
          <p:cNvSpPr txBox="1"/>
          <p:nvPr/>
        </p:nvSpPr>
        <p:spPr>
          <a:xfrm>
            <a:off x="4967309" y="3427375"/>
            <a:ext cx="1186238" cy="2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Válvula de oxigênio de corte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setudan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0A2083-D663-49AF-A031-7783E2060E02}"/>
              </a:ext>
            </a:extLst>
          </p:cNvPr>
          <p:cNvSpPr txBox="1"/>
          <p:nvPr/>
        </p:nvSpPr>
        <p:spPr>
          <a:xfrm>
            <a:off x="5610302" y="4836172"/>
            <a:ext cx="1283924" cy="23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Válvula de gás combustível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416134"/>
            <a:ext cx="7886700" cy="4182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Bocal (higuchi)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922950"/>
            <a:ext cx="7886700" cy="666222"/>
          </a:xfrm>
          <a:ln>
            <a:solidFill>
              <a:schemeClr val="tx1"/>
            </a:solidFill>
          </a:ln>
        </p:spPr>
        <p:txBody>
          <a:bodyPr rtlCol="0" anchor="ctr" anchorCtr="0">
            <a:normAutofit/>
          </a:bodyPr>
          <a:lstStyle/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Tipos de gases inflamáveis e bocais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A estrutura do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é diferente para cada gás inflamável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7700" y="6444903"/>
            <a:ext cx="377189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14 do Texto / Página 12 do Texto Suplementar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07027"/>
            <a:ext cx="4639635" cy="2119320"/>
          </a:xfrm>
          <a:prstGeom prst="rect">
            <a:avLst/>
          </a:prstGeom>
        </p:spPr>
      </p:pic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1693631"/>
            <a:ext cx="7886700" cy="7089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Perigos do uso de tipo incorreto de gás inflamável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　Se o gás acetileno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for usado com um bocal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higuchi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para outros gases inflamáveis, ocorrerá um flashback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gyakka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), o que é extremamente perigoso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97742B-12F9-4A6D-9482-5531E5BBF956}"/>
              </a:ext>
            </a:extLst>
          </p:cNvPr>
          <p:cNvSpPr txBox="1"/>
          <p:nvPr/>
        </p:nvSpPr>
        <p:spPr>
          <a:xfrm>
            <a:off x="852377" y="2542703"/>
            <a:ext cx="4390791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1-3 Velocidade de queima de gás acetileno (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asechiren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propano (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puropan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D35DF8-966E-424E-8936-652BC9057EEB}"/>
              </a:ext>
            </a:extLst>
          </p:cNvPr>
          <p:cNvSpPr txBox="1"/>
          <p:nvPr/>
        </p:nvSpPr>
        <p:spPr>
          <a:xfrm>
            <a:off x="762684" y="3701957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Acetileno (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asechiren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E8B2C4-C32C-4487-9EE9-DC96F6AF3516}"/>
              </a:ext>
            </a:extLst>
          </p:cNvPr>
          <p:cNvSpPr txBox="1"/>
          <p:nvPr/>
        </p:nvSpPr>
        <p:spPr>
          <a:xfrm>
            <a:off x="762684" y="4034212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Propano (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puropan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EB988A-E07E-4A8F-B600-EA927F02ECDF}"/>
              </a:ext>
            </a:extLst>
          </p:cNvPr>
          <p:cNvSpPr txBox="1"/>
          <p:nvPr/>
        </p:nvSpPr>
        <p:spPr>
          <a:xfrm>
            <a:off x="1943771" y="2845409"/>
            <a:ext cx="1521905" cy="530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mínima de ignição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Dentro do oxigênio (</a:t>
            </a:r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177B9F-8986-4739-8C6A-CA3D54BDF1FC}"/>
              </a:ext>
            </a:extLst>
          </p:cNvPr>
          <p:cNvSpPr txBox="1"/>
          <p:nvPr/>
        </p:nvSpPr>
        <p:spPr>
          <a:xfrm>
            <a:off x="3575534" y="2834774"/>
            <a:ext cx="1521905" cy="55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de queima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(Proporção de mistura neutra)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FB4EAE-5209-433E-B873-CE74F3E80A06}"/>
              </a:ext>
            </a:extLst>
          </p:cNvPr>
          <p:cNvSpPr txBox="1"/>
          <p:nvPr/>
        </p:nvSpPr>
        <p:spPr>
          <a:xfrm>
            <a:off x="762684" y="4318270"/>
            <a:ext cx="4480485" cy="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*: Os valores numéricos foram baseados no “Resumo, P&amp;R sobre o processo de corte térmico”, 2012, da Sociedade Japonesa de Engenharia de Soldagem.</a:t>
            </a:r>
            <a:endParaRPr kumimoji="1" lang="en-US" altLang="ja-JP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7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531120"/>
            <a:ext cx="7886700" cy="42161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Regulador de pressão (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</a:t>
            </a:r>
            <a:endParaRPr kumimoji="1" lang="ja-JP" altLang="en-US" sz="20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38917"/>
            <a:ext cx="3009899" cy="36725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Reguladores de pressão de acetileno (</a:t>
            </a:r>
            <a:r>
              <a:rPr lang="pt-br" sz="105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05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</a:t>
            </a:r>
            <a:r>
              <a:rPr lang="pt-br" sz="105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05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05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05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3535" y="6442538"/>
            <a:ext cx="43911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19 e 20 do texto / Páginas 14 e 15 do texto suplementar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3648075" y="1038918"/>
            <a:ext cx="4867275" cy="367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12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Reguladores de pressão de oxigênio (</a:t>
            </a:r>
            <a:r>
              <a:rPr lang="pt-br" sz="12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sanso</a:t>
            </a:r>
            <a:r>
              <a:rPr lang="pt-br" sz="12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</a:t>
            </a:r>
            <a:r>
              <a:rPr lang="pt-br" sz="12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aturyoku</a:t>
            </a:r>
            <a:r>
              <a:rPr lang="pt-br" sz="12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chousei</a:t>
            </a:r>
            <a:r>
              <a:rPr lang="pt-br" sz="12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ki))</a:t>
            </a:r>
            <a:endParaRPr lang="ja-JP" altLang="en-US" sz="12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00433"/>
            <a:ext cx="3012712" cy="35110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24" y="1398494"/>
            <a:ext cx="4876801" cy="289425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234792" y="4214286"/>
            <a:ext cx="253687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8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KOIKE SANSO KOGYO CO., LTD.)</a:t>
            </a:r>
            <a:endParaRPr kumimoji="1" lang="ja-JP" altLang="en-US" sz="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92885" y="4834957"/>
            <a:ext cx="224817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br" sz="8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(Fornecido por NISSAN TANAKA Co., Ltd.)</a:t>
            </a:r>
            <a:endParaRPr kumimoji="1" lang="ja-JP" altLang="en-US" sz="8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AFF261-FF9F-49D9-A1E6-657EE80EA931}"/>
              </a:ext>
            </a:extLst>
          </p:cNvPr>
          <p:cNvSpPr txBox="1"/>
          <p:nvPr/>
        </p:nvSpPr>
        <p:spPr>
          <a:xfrm>
            <a:off x="739489" y="4556731"/>
            <a:ext cx="2788220" cy="283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1-17: Regulador para gás acetileno (</a:t>
            </a:r>
            <a:r>
              <a:rPr lang="pt-b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asechiren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C19025-C3DE-4995-B83A-B1CE61F27174}"/>
              </a:ext>
            </a:extLst>
          </p:cNvPr>
          <p:cNvSpPr txBox="1"/>
          <p:nvPr/>
        </p:nvSpPr>
        <p:spPr>
          <a:xfrm>
            <a:off x="1743559" y="4328223"/>
            <a:ext cx="1767992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NISSAN TANAKA CORPORATION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763A11-C096-4D05-A1DC-0E006B55995D}"/>
              </a:ext>
            </a:extLst>
          </p:cNvPr>
          <p:cNvSpPr txBox="1"/>
          <p:nvPr/>
        </p:nvSpPr>
        <p:spPr>
          <a:xfrm>
            <a:off x="3818367" y="3998491"/>
            <a:ext cx="4526689" cy="281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1-18: Conector do tipo de parafuso macho do regulador de oxigênio (</a:t>
            </a:r>
            <a:r>
              <a:rPr lang="pt-b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D912B5-9BEA-4A68-88A1-6FFDF3A26477}"/>
              </a:ext>
            </a:extLst>
          </p:cNvPr>
          <p:cNvSpPr txBox="1"/>
          <p:nvPr/>
        </p:nvSpPr>
        <p:spPr>
          <a:xfrm>
            <a:off x="3783535" y="3555965"/>
            <a:ext cx="2046719" cy="3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Conector do tipo de porca (estilo alemão)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FE93E4-BA0B-4C39-9C64-ABC820490D89}"/>
              </a:ext>
            </a:extLst>
          </p:cNvPr>
          <p:cNvSpPr txBox="1"/>
          <p:nvPr/>
        </p:nvSpPr>
        <p:spPr>
          <a:xfrm>
            <a:off x="6234792" y="3538454"/>
            <a:ext cx="2046719" cy="28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Conector do tipo de parafuso macho (estilo francês)</a:t>
            </a:r>
            <a:endParaRPr kumimoji="1"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CBB498-105E-49D0-AE17-C6D442EFD528}"/>
              </a:ext>
            </a:extLst>
          </p:cNvPr>
          <p:cNvSpPr txBox="1"/>
          <p:nvPr/>
        </p:nvSpPr>
        <p:spPr>
          <a:xfrm>
            <a:off x="6950511" y="3819732"/>
            <a:ext cx="1394545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KOIKE SANSO KOGYO CO., LTD.</a:t>
            </a:r>
            <a:endParaRPr kumimoji="1" lang="en-US" altLang="ja-JP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8298"/>
            <a:ext cx="7886700" cy="43803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4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Mangueira para soldagem (housu)</a:t>
            </a:r>
            <a:endParaRPr kumimoji="1" lang="ja-JP" altLang="en-US" sz="2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744604"/>
            <a:ext cx="4479944" cy="2052630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Indicação na mangueira de borracha para soldagem / corte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yousetu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/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setudan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you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gomu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・Marca do fabricante ou do fornecedor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・Número do tipo de mangueira (</a:t>
            </a:r>
            <a:r>
              <a:rPr lang="pt-br" sz="16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housu</a:t>
            </a: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・Pressão máxima de trabalho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・Diâmetro nominal (diâmetro interno)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・Tipo de gás (Tabela 1-5)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· Ano de fabricação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7016" y="6387948"/>
            <a:ext cx="37011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24, 25 do texto / Página 17 do texto suplementar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81398"/>
            <a:ext cx="5005586" cy="2450494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26" y="744603"/>
            <a:ext cx="3341424" cy="20526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AFAADC-91D6-42EB-BDDA-15AFBD27A544}"/>
              </a:ext>
            </a:extLst>
          </p:cNvPr>
          <p:cNvSpPr txBox="1"/>
          <p:nvPr/>
        </p:nvSpPr>
        <p:spPr>
          <a:xfrm>
            <a:off x="5292203" y="819685"/>
            <a:ext cx="1842022" cy="17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[Exemplos de indicação]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C0B329-F681-4439-9A38-AC5F1F39F88C}"/>
              </a:ext>
            </a:extLst>
          </p:cNvPr>
          <p:cNvSpPr txBox="1"/>
          <p:nvPr/>
        </p:nvSpPr>
        <p:spPr>
          <a:xfrm>
            <a:off x="5587171" y="1362827"/>
            <a:ext cx="2570991" cy="130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partir destes símbolos, podemos saber as seguintes coisas: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O fabricante é "XYZ".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O tipo de mangueira é do "Tipo 1"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A pressão máxima de trabalho é 2MPa.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 O diâmetro nominal é de 10 mm.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 O tipo de gás é oxigênio (</a:t>
            </a:r>
            <a:r>
              <a:rPr lang="pt-b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sanso</a:t>
            </a:r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 O ano de fabricação é 2019.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B486D9-DE43-4D65-A3C4-27A65B01621F}"/>
              </a:ext>
            </a:extLst>
          </p:cNvPr>
          <p:cNvSpPr txBox="1"/>
          <p:nvPr/>
        </p:nvSpPr>
        <p:spPr>
          <a:xfrm>
            <a:off x="821778" y="2909347"/>
            <a:ext cx="2540927" cy="15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1-5: Símbolos de tipos de gás e identificação de cor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3DC277-865E-49BF-A97A-95F4F5BC2971}"/>
              </a:ext>
            </a:extLst>
          </p:cNvPr>
          <p:cNvSpPr txBox="1"/>
          <p:nvPr/>
        </p:nvSpPr>
        <p:spPr>
          <a:xfrm>
            <a:off x="758152" y="3147220"/>
            <a:ext cx="75101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Símbolo de tipo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08B336-4E6B-4963-B89E-2BF5BD42BE01}"/>
              </a:ext>
            </a:extLst>
          </p:cNvPr>
          <p:cNvSpPr txBox="1"/>
          <p:nvPr/>
        </p:nvSpPr>
        <p:spPr>
          <a:xfrm>
            <a:off x="2580780" y="3217765"/>
            <a:ext cx="886190" cy="26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gás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8F131-B822-4962-A951-BD7544AB5123}"/>
              </a:ext>
            </a:extLst>
          </p:cNvPr>
          <p:cNvSpPr txBox="1"/>
          <p:nvPr/>
        </p:nvSpPr>
        <p:spPr>
          <a:xfrm>
            <a:off x="4604044" y="3129961"/>
            <a:ext cx="88619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 da camada externa de borracha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058FC8-3B0D-4E5E-80EB-9640FD48C2CE}"/>
              </a:ext>
            </a:extLst>
          </p:cNvPr>
          <p:cNvSpPr txBox="1"/>
          <p:nvPr/>
        </p:nvSpPr>
        <p:spPr>
          <a:xfrm>
            <a:off x="1558774" y="3586141"/>
            <a:ext cx="2790881" cy="35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Acetileno (</a:t>
            </a:r>
            <a:r>
              <a:rPr lang="pt-b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asechiren</a:t>
            </a:r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outros gases combustíveis (*)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(Exceto GLP, MPS, gás natural e metano)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AF3BCB-F35F-488F-A341-36A0436A31BA}"/>
              </a:ext>
            </a:extLst>
          </p:cNvPr>
          <p:cNvSpPr txBox="1"/>
          <p:nvPr/>
        </p:nvSpPr>
        <p:spPr>
          <a:xfrm>
            <a:off x="1567018" y="4245456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Ar, nitrogênio, argônio, dióxido de carbono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0A2D30-C245-4904-81E9-313045F4435E}"/>
              </a:ext>
            </a:extLst>
          </p:cNvPr>
          <p:cNvSpPr txBox="1"/>
          <p:nvPr/>
        </p:nvSpPr>
        <p:spPr>
          <a:xfrm>
            <a:off x="1572774" y="4036314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Oxigênio (sanso)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FAEAF1-DF5F-4A71-B890-84936F554C61}"/>
              </a:ext>
            </a:extLst>
          </p:cNvPr>
          <p:cNvSpPr txBox="1"/>
          <p:nvPr/>
        </p:nvSpPr>
        <p:spPr>
          <a:xfrm>
            <a:off x="1553046" y="4464509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GLP, MPS, gás natural, metano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B34C8E-4013-4688-87BA-3357B2FED385}"/>
              </a:ext>
            </a:extLst>
          </p:cNvPr>
          <p:cNvSpPr txBox="1"/>
          <p:nvPr/>
        </p:nvSpPr>
        <p:spPr>
          <a:xfrm>
            <a:off x="1546221" y="4688368"/>
            <a:ext cx="2983663" cy="35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Acetileno, GLP, MPS, gás natural, metano e outros gases combustíveis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79467A-42DE-4D4F-9B51-FACDEC791722}"/>
              </a:ext>
            </a:extLst>
          </p:cNvPr>
          <p:cNvSpPr txBox="1"/>
          <p:nvPr/>
        </p:nvSpPr>
        <p:spPr>
          <a:xfrm>
            <a:off x="821778" y="5110748"/>
            <a:ext cx="46990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Os fabricantes devem considerar sobre a adequação para aplicações de hidrogênio</a:t>
            </a:r>
            <a:endParaRPr kumimoji="1" lang="en-US" altLang="ja-JP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7D9646-AC90-4088-A2EA-EE551D00304A}"/>
              </a:ext>
            </a:extLst>
          </p:cNvPr>
          <p:cNvSpPr txBox="1"/>
          <p:nvPr/>
        </p:nvSpPr>
        <p:spPr>
          <a:xfrm>
            <a:off x="4614118" y="3668403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Vermelho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67798B0-58E2-4A26-91FD-3D455CE112F3}"/>
              </a:ext>
            </a:extLst>
          </p:cNvPr>
          <p:cNvSpPr txBox="1"/>
          <p:nvPr/>
        </p:nvSpPr>
        <p:spPr>
          <a:xfrm>
            <a:off x="4596866" y="4011427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Azul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5B1AA0-D051-421A-8FBE-10E65AD6E3B6}"/>
              </a:ext>
            </a:extLst>
          </p:cNvPr>
          <p:cNvSpPr txBox="1"/>
          <p:nvPr/>
        </p:nvSpPr>
        <p:spPr>
          <a:xfrm>
            <a:off x="4604044" y="4257925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Preto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741E2E-9978-41BD-9A63-1F5111E6D441}"/>
              </a:ext>
            </a:extLst>
          </p:cNvPr>
          <p:cNvSpPr txBox="1"/>
          <p:nvPr/>
        </p:nvSpPr>
        <p:spPr>
          <a:xfrm>
            <a:off x="4615969" y="4470247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Laranja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7BDB95-A978-4104-898F-C92802A4B62E}"/>
              </a:ext>
            </a:extLst>
          </p:cNvPr>
          <p:cNvSpPr txBox="1"/>
          <p:nvPr/>
        </p:nvSpPr>
        <p:spPr>
          <a:xfrm>
            <a:off x="4592801" y="4795073"/>
            <a:ext cx="854654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Vermelho e laranja</a:t>
            </a:r>
            <a:endParaRPr kumimoji="1" lang="en-US" altLang="ja-JP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04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Vários tipos de recipiente de gás (cilindro (</a:t>
            </a:r>
            <a:r>
              <a:rPr lang="pt-br" sz="1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bonbe</a:t>
            </a: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)) e geradores de gás de acetileno (</a:t>
            </a:r>
            <a:r>
              <a:rPr lang="pt-br" sz="1400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asechiren</a:t>
            </a:r>
            <a:r>
              <a:rPr lang="pt-br" sz="14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) (1) Indicação dos recipientes de gás e cores</a:t>
            </a:r>
            <a:endParaRPr kumimoji="1" lang="ja-JP" altLang="en-US" sz="14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71856"/>
            <a:ext cx="5147948" cy="3423944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Nas etiquetas de enchimento para recipientes de gás estão escritos: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・Nome do gás de enchimento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・Pressão de enchimento ou massa no momento do enchimento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・Data de enchimento / identificador de lote de fabricação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・Informações de contato da loja (distribuidora) / informações de contato da fábrica (fabricante)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・Propriedades do gás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・Precauções gerais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・Explicação sobre pontos importantes　　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24275" y="6426199"/>
            <a:ext cx="45670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pt-b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 27 e 18 do texto / Página 18 do texto suplementar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91" y="1071856"/>
            <a:ext cx="2637494" cy="27956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10">
            <a:extLst>
              <a:ext uri="{FF2B5EF4-FFF2-40B4-BE49-F238E27FC236}">
                <a16:creationId xmlns:a16="http://schemas.microsoft.com/office/drawing/2014/main" id="{A195B580-8056-43EB-B189-FE4E67A865FF}"/>
              </a:ext>
            </a:extLst>
          </p:cNvPr>
          <p:cNvSpPr txBox="1"/>
          <p:nvPr/>
        </p:nvSpPr>
        <p:spPr>
          <a:xfrm>
            <a:off x="6252898" y="1371772"/>
            <a:ext cx="75057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Gás de enchimento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48A157A0-C6EC-4045-A4C5-5C378AB89E52}"/>
              </a:ext>
            </a:extLst>
          </p:cNvPr>
          <p:cNvSpPr txBox="1"/>
          <p:nvPr/>
        </p:nvSpPr>
        <p:spPr>
          <a:xfrm>
            <a:off x="6252898" y="1095846"/>
            <a:ext cx="1808480" cy="21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Tabela 1-9 : Cor dos recipientes de gás</a:t>
            </a:r>
            <a:endParaRPr lang="ja-JP" sz="9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763397A7-126F-4DD1-A1C8-ABE28D54EB62}"/>
              </a:ext>
            </a:extLst>
          </p:cNvPr>
          <p:cNvSpPr txBox="1"/>
          <p:nvPr/>
        </p:nvSpPr>
        <p:spPr>
          <a:xfrm>
            <a:off x="7463001" y="1360238"/>
            <a:ext cx="75057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Cor do recipiente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E06A86-8A6D-4DDA-BFD7-F53F361F08CF}"/>
              </a:ext>
            </a:extLst>
          </p:cNvPr>
          <p:cNvSpPr txBox="1"/>
          <p:nvPr/>
        </p:nvSpPr>
        <p:spPr>
          <a:xfrm>
            <a:off x="6024970" y="1647932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Oxigênio (sanso)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0">
            <a:extLst>
              <a:ext uri="{FF2B5EF4-FFF2-40B4-BE49-F238E27FC236}">
                <a16:creationId xmlns:a16="http://schemas.microsoft.com/office/drawing/2014/main" id="{97D38155-7E3E-458F-81D1-CC7C4B059AAA}"/>
              </a:ext>
            </a:extLst>
          </p:cNvPr>
          <p:cNvSpPr txBox="1"/>
          <p:nvPr/>
        </p:nvSpPr>
        <p:spPr>
          <a:xfrm>
            <a:off x="6024970" y="1889489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Acetileno (asechiren)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23CB58F8-1798-4C90-8962-645EDF1F502E}"/>
              </a:ext>
            </a:extLst>
          </p:cNvPr>
          <p:cNvSpPr txBox="1"/>
          <p:nvPr/>
        </p:nvSpPr>
        <p:spPr>
          <a:xfrm>
            <a:off x="6003090" y="2181954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Hidrogênio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BCDB7B42-2B97-4D07-B395-E2C235831C56}"/>
              </a:ext>
            </a:extLst>
          </p:cNvPr>
          <p:cNvSpPr txBox="1"/>
          <p:nvPr/>
        </p:nvSpPr>
        <p:spPr>
          <a:xfrm>
            <a:off x="6003090" y="2698667"/>
            <a:ext cx="1262934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Amônia liquefeita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8BB2F7C6-C053-4E77-A16F-858C06736A92}"/>
              </a:ext>
            </a:extLst>
          </p:cNvPr>
          <p:cNvSpPr txBox="1"/>
          <p:nvPr/>
        </p:nvSpPr>
        <p:spPr>
          <a:xfrm>
            <a:off x="6028940" y="2446827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Gás carbônico liquefeito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677B4A3C-55F1-47E5-B1ED-406504DACAB2}"/>
              </a:ext>
            </a:extLst>
          </p:cNvPr>
          <p:cNvSpPr txBox="1"/>
          <p:nvPr/>
        </p:nvSpPr>
        <p:spPr>
          <a:xfrm>
            <a:off x="6024969" y="2963416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Cloro liquefeito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DE5B74F1-D444-44CB-B71D-9A2298978248}"/>
              </a:ext>
            </a:extLst>
          </p:cNvPr>
          <p:cNvSpPr txBox="1"/>
          <p:nvPr/>
        </p:nvSpPr>
        <p:spPr>
          <a:xfrm>
            <a:off x="6035765" y="3250925"/>
            <a:ext cx="1080135" cy="46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Outros gases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(GLP, etc.)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0">
            <a:extLst>
              <a:ext uri="{FF2B5EF4-FFF2-40B4-BE49-F238E27FC236}">
                <a16:creationId xmlns:a16="http://schemas.microsoft.com/office/drawing/2014/main" id="{33A4C47A-A980-41B1-93EC-C7C67D7C81C6}"/>
              </a:ext>
            </a:extLst>
          </p:cNvPr>
          <p:cNvSpPr txBox="1"/>
          <p:nvPr/>
        </p:nvSpPr>
        <p:spPr>
          <a:xfrm>
            <a:off x="7452602" y="1647932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Preto</a:t>
            </a:r>
            <a:endParaRPr lang="ja-JP" sz="80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0">
            <a:extLst>
              <a:ext uri="{FF2B5EF4-FFF2-40B4-BE49-F238E27FC236}">
                <a16:creationId xmlns:a16="http://schemas.microsoft.com/office/drawing/2014/main" id="{09714D3D-C42D-4CF8-8EA9-EBA2835FA8EE}"/>
              </a:ext>
            </a:extLst>
          </p:cNvPr>
          <p:cNvSpPr txBox="1"/>
          <p:nvPr/>
        </p:nvSpPr>
        <p:spPr>
          <a:xfrm>
            <a:off x="7463001" y="191814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Castanho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D73BE1A5-B9E3-46F6-9264-B751C0E0A730}"/>
              </a:ext>
            </a:extLst>
          </p:cNvPr>
          <p:cNvSpPr txBox="1"/>
          <p:nvPr/>
        </p:nvSpPr>
        <p:spPr>
          <a:xfrm>
            <a:off x="7452602" y="218195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Vermelho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CC0C3165-A8B4-49DC-B1B4-540BA9A2204C}"/>
              </a:ext>
            </a:extLst>
          </p:cNvPr>
          <p:cNvSpPr txBox="1"/>
          <p:nvPr/>
        </p:nvSpPr>
        <p:spPr>
          <a:xfrm>
            <a:off x="7457073" y="271265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Branco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10">
            <a:extLst>
              <a:ext uri="{FF2B5EF4-FFF2-40B4-BE49-F238E27FC236}">
                <a16:creationId xmlns:a16="http://schemas.microsoft.com/office/drawing/2014/main" id="{CE0A9850-E75E-47FC-925E-8ECF59D51486}"/>
              </a:ext>
            </a:extLst>
          </p:cNvPr>
          <p:cNvSpPr txBox="1"/>
          <p:nvPr/>
        </p:nvSpPr>
        <p:spPr>
          <a:xfrm>
            <a:off x="7463001" y="244380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Verde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10">
            <a:extLst>
              <a:ext uri="{FF2B5EF4-FFF2-40B4-BE49-F238E27FC236}">
                <a16:creationId xmlns:a16="http://schemas.microsoft.com/office/drawing/2014/main" id="{0050D469-6BA9-49CC-BF53-54A59EACCED8}"/>
              </a:ext>
            </a:extLst>
          </p:cNvPr>
          <p:cNvSpPr txBox="1"/>
          <p:nvPr/>
        </p:nvSpPr>
        <p:spPr>
          <a:xfrm>
            <a:off x="7452602" y="298424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Amarelo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10">
            <a:extLst>
              <a:ext uri="{FF2B5EF4-FFF2-40B4-BE49-F238E27FC236}">
                <a16:creationId xmlns:a16="http://schemas.microsoft.com/office/drawing/2014/main" id="{D4F34602-73EC-4495-80EE-FE0D135C6098}"/>
              </a:ext>
            </a:extLst>
          </p:cNvPr>
          <p:cNvSpPr txBox="1"/>
          <p:nvPr/>
        </p:nvSpPr>
        <p:spPr>
          <a:xfrm>
            <a:off x="7452602" y="324171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pt-br" sz="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Cinzento</a:t>
            </a:r>
            <a:endParaRPr lang="ja-JP" sz="800" dirty="0">
              <a:effectLst/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8154</Words>
  <Application>Microsoft Office PowerPoint</Application>
  <PresentationFormat>画面に合わせる (4:3)</PresentationFormat>
  <Paragraphs>708</Paragraphs>
  <Slides>49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60" baseType="lpstr">
      <vt:lpstr>Meiryo UI</vt:lpstr>
      <vt:lpstr>ＭＳ Ｐゴシック</vt:lpstr>
      <vt:lpstr>ＭＳ ゴシック</vt:lpstr>
      <vt:lpstr>游ゴシック</vt:lpstr>
      <vt:lpstr>Arial</vt:lpstr>
      <vt:lpstr>Calibri</vt:lpstr>
      <vt:lpstr>Calibri Light</vt:lpstr>
      <vt:lpstr>Times New Roman</vt:lpstr>
      <vt:lpstr>Wingdings</vt:lpstr>
      <vt:lpstr>Office テーマ</vt:lpstr>
      <vt:lpstr>Office Theme</vt:lpstr>
      <vt:lpstr>Texto suplementar do Curso de Treinamento de Habilidades em Soldagem a Gás Materiais do Curso de Treinamento em PowerPoint</vt:lpstr>
      <vt:lpstr>Capítulo 1 Equipamento usado para soldagem a gás, etc.</vt:lpstr>
      <vt:lpstr>Características de soldagem a gás (Gasu Yousetu)</vt:lpstr>
      <vt:lpstr>Equipamento utilizado para soldagem a gás (gasu yousetu) / corte a gás (gasu setudan))</vt:lpstr>
      <vt:lpstr>Tocha (tochi) (dispositivo de soldagem (yousetsuki) e dispositivo de corte (setudanki))</vt:lpstr>
      <vt:lpstr>Bocal (higuchi)</vt:lpstr>
      <vt:lpstr>Regulador de pressão (aturyoku chousei ki)</vt:lpstr>
      <vt:lpstr>Mangueira para soldagem (housu)</vt:lpstr>
      <vt:lpstr>Vários tipos de recipiente de gás (cilindro (bonbe)) e geradores de gás de acetileno (asechiren) (1) Indicação dos recipientes de gás e cores</vt:lpstr>
      <vt:lpstr>Vários tipos de recipiente de gás (cilindro (bonbe)) e geradores de gás de acetileno (asechiren) (2) cilindros de gás de acetileno</vt:lpstr>
      <vt:lpstr>Vários tipos de recipiente de gás (cilindros (bonbe)) e geradores de gás acetileno (asechiren) (3) Outros cilindros</vt:lpstr>
      <vt:lpstr>Vários tipos de recipiente de gás (cilindros (bonbe)) e geradores de gás acetileno (asechiren) (4) Dispositivo de coleta de gás</vt:lpstr>
      <vt:lpstr>Cilindro (bonbe) e gerador de acetileno (asechiren) (1) Precauções na hora de transporte e uso de cilindros</vt:lpstr>
      <vt:lpstr>Cilindro (bonbe) e gerador de acetileno (asechiren) (2) Precauções na hora de descarte e devolução de cilindros</vt:lpstr>
      <vt:lpstr>Regulador de pressão (aturyoku chousei ki) (1) Procedimento de instalação</vt:lpstr>
      <vt:lpstr>Reguladores de pressão (aturyoku chousei ki) (2) Precauções no uso</vt:lpstr>
      <vt:lpstr>Dispositivo de soldagem, etc. (1) Instalação</vt:lpstr>
      <vt:lpstr>Dispositivo de soldagem, etc. (2) Ajuste da pressão do lado de baixa pressão do regulador de pressão (aturyoku chousei ki)</vt:lpstr>
      <vt:lpstr>Dispositivo de soldagem, etc. (3) Ignição e controle de chama</vt:lpstr>
      <vt:lpstr>Dispositivo de soldagem, etc. (3) Soldagem</vt:lpstr>
      <vt:lpstr>Dispositivo de soldagem, etc. (4) Corte</vt:lpstr>
      <vt:lpstr>Dispositivo de soldagem, etc. (5) Precauções durante o trabalho de soldagem / corte</vt:lpstr>
      <vt:lpstr>Dispositivo de soldagem, etc. (6) Método de extinção de incêndio</vt:lpstr>
      <vt:lpstr>Bocal (higuchi)</vt:lpstr>
      <vt:lpstr>Mangueira (housu) (1) Instalação da peça de conexão de toque único (wantacchi tugite)</vt:lpstr>
      <vt:lpstr>Mangueira (housu) (2) Inspeção visual da mangueira de gás</vt:lpstr>
      <vt:lpstr>Mangueira (housu) (2) Precauções ao manusear mangueiras de gás</vt:lpstr>
      <vt:lpstr>Inspeção de equipamentos utilizados para soldagem a gás (gasu yousetu) (1) A necessidade de inspeções</vt:lpstr>
      <vt:lpstr>Inspeção de equipamentos usados para soldagem a gás (gasu yousetu) (2) Inspeção dotubo de sopro (suikan) (tocha (tochi))</vt:lpstr>
      <vt:lpstr>Inspeção do equipamento usado para soldagem a gás (gasu yousetu) (3) Inspeção do regulador de pressão (aturyoku chousei ki)</vt:lpstr>
      <vt:lpstr>Capítulo 2 Conhecimento básico sobre gases inflamáveis e oxigênio (sanso)</vt:lpstr>
      <vt:lpstr>Riscos do oxigênio (sanso)</vt:lpstr>
      <vt:lpstr>Gases inflamáveis (1) Os 3 elementos de combustão</vt:lpstr>
      <vt:lpstr>Gases inflamáveis (2) Limite inferior de explosão (bakuhatu kagen kai) e limite superior de explosão (bakuhatu jougen kai)</vt:lpstr>
      <vt:lpstr>Visão geral dos gases inflamáveis (3) Velocidade de queima</vt:lpstr>
      <vt:lpstr>Visão geral do gás inflamável (4) Energia de ignição mínima e fonte de ignição</vt:lpstr>
      <vt:lpstr>Gases inflamáveis usados para soldagem, etc. (1) Propriedades físicas, etc.</vt:lpstr>
      <vt:lpstr>PowerPoint プレゼンテーション</vt:lpstr>
      <vt:lpstr>Gás de alta pressão (1) Tipos de gases de alta pressão</vt:lpstr>
      <vt:lpstr>Gás de alta pressão (2) Riscos dos gases de alta pressão</vt:lpstr>
      <vt:lpstr>Situação de ocorrência de desastre devido à soldagem a gás (gasu yousetu)</vt:lpstr>
      <vt:lpstr>Prevenção de desastres causados por soldagem a gás (gasu yousetu) (1) Prevenção de queimaduras</vt:lpstr>
      <vt:lpstr>Prevenção de desastres causados por soldagem a gás (gasu yousetu) (2) Condições para desastres de explosão / incêndio</vt:lpstr>
      <vt:lpstr>Prevenção de desastres causados por soldagem a gás (gasu yousetu) (3) Prevenção de explosões e incêndios</vt:lpstr>
      <vt:lpstr>Prevenção de desastres causados por soldagem a gás (gasu yousetu) (4) Raios nocivos (yuugai kousen) e deficiência de oxigênio (sanso ketubou)</vt:lpstr>
      <vt:lpstr>Prevenção de desastres causados por soldagem a gás (gasu yousetu) (5) Desastres causados por fumaça de metal (hyumu)</vt:lpstr>
      <vt:lpstr>Prevenção de desastres causados por soldagem a gás (gasu yousetu) (6) Insolação (necchuushou) e acidentes de queda (tuiraku saigai)</vt:lpstr>
      <vt:lpstr>Capítulo 3 Leis relacionadas</vt:lpstr>
      <vt:lpstr>Sistema legal relacionado à soldagem a gás (gasu yousetu), etc.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2021-06-09T00:45:50Z</dcterms:created>
  <dcterms:modified xsi:type="dcterms:W3CDTF">2022-06-16T09:44:47Z</dcterms:modified>
</cp:coreProperties>
</file>