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</p:sldMasterIdLst>
  <p:notesMasterIdLst>
    <p:notesMasterId r:id="rId52"/>
  </p:notesMasterIdLst>
  <p:sldIdLst>
    <p:sldId id="336" r:id="rId3"/>
    <p:sldId id="305" r:id="rId4"/>
    <p:sldId id="257" r:id="rId5"/>
    <p:sldId id="260" r:id="rId6"/>
    <p:sldId id="272" r:id="rId7"/>
    <p:sldId id="273" r:id="rId8"/>
    <p:sldId id="276" r:id="rId9"/>
    <p:sldId id="280" r:id="rId10"/>
    <p:sldId id="281" r:id="rId11"/>
    <p:sldId id="282" r:id="rId12"/>
    <p:sldId id="284" r:id="rId13"/>
    <p:sldId id="285" r:id="rId14"/>
    <p:sldId id="287" r:id="rId15"/>
    <p:sldId id="289" r:id="rId16"/>
    <p:sldId id="290" r:id="rId17"/>
    <p:sldId id="340" r:id="rId18"/>
    <p:sldId id="292" r:id="rId19"/>
    <p:sldId id="341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42" r:id="rId29"/>
    <p:sldId id="302" r:id="rId30"/>
    <p:sldId id="303" r:id="rId31"/>
    <p:sldId id="304" r:id="rId32"/>
    <p:sldId id="337" r:id="rId33"/>
    <p:sldId id="307" r:id="rId34"/>
    <p:sldId id="309" r:id="rId35"/>
    <p:sldId id="343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39" r:id="rId46"/>
    <p:sldId id="323" r:id="rId47"/>
    <p:sldId id="324" r:id="rId48"/>
    <p:sldId id="326" r:id="rId49"/>
    <p:sldId id="338" r:id="rId50"/>
    <p:sldId id="328" r:id="rId51"/>
  </p:sldIdLst>
  <p:sldSz cx="9144000" cy="6858000" type="screen4x3"/>
  <p:notesSz cx="6807200" cy="9939338"/>
  <p:defaultTextStyle>
    <a:defPPr rtl="0">
      <a:defRPr lang="my-MM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95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044E0B5-69AE-4DB8-A746-7CF92D00ED4B}" type="datetimeFigureOut">
              <a:rPr kumimoji="1" lang="ja-JP" altLang="en-US" smtClean="0"/>
              <a:t>2022/6/16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my-MM"/>
              <a:t>マスター テキストの書式設定</a:t>
            </a:r>
          </a:p>
          <a:p>
            <a:pPr lvl="1" rtl="0"/>
            <a:r>
              <a:rPr lang="my-MM"/>
              <a:t>第 2 レベル</a:t>
            </a:r>
          </a:p>
          <a:p>
            <a:pPr lvl="2" rtl="0"/>
            <a:r>
              <a:rPr lang="my-MM"/>
              <a:t>第 3 レベル</a:t>
            </a:r>
          </a:p>
          <a:p>
            <a:pPr lvl="3" rtl="0"/>
            <a:r>
              <a:rPr lang="my-MM"/>
              <a:t>第 4 レベル</a:t>
            </a:r>
          </a:p>
          <a:p>
            <a:pPr lvl="4" rtl="0"/>
            <a:r>
              <a:rPr lang="my-MM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9C98F1-10AB-4D73-9663-6F72AC6486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215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3717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23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38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44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3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61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594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92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334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69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88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8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9220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059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70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925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444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227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158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22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210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74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4072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116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0100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576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153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468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870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801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480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957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29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1066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375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1991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941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48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953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2919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47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71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4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508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32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72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my-MM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my-MM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41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my-MM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my-MM"/>
              <a:t>マスター テキストの書式設定</a:t>
            </a:r>
          </a:p>
          <a:p>
            <a:pPr lvl="1" rtl="0"/>
            <a:r>
              <a:rPr lang="my-MM"/>
              <a:t>第 2 レベル</a:t>
            </a:r>
          </a:p>
          <a:p>
            <a:pPr lvl="2" rtl="0"/>
            <a:r>
              <a:rPr lang="my-MM"/>
              <a:t>第 3 レベル</a:t>
            </a:r>
          </a:p>
          <a:p>
            <a:pPr lvl="3" rtl="0"/>
            <a:r>
              <a:rPr lang="my-MM"/>
              <a:t>第 4 レベル</a:t>
            </a:r>
          </a:p>
          <a:p>
            <a:pPr lvl="4" rtl="0"/>
            <a:r>
              <a:rPr lang="my-MM"/>
              <a:t>第 5 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97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 rtlCol="0"/>
          <a:lstStyle/>
          <a:p>
            <a:pPr rtl="0"/>
            <a:r>
              <a:rPr lang="my-MM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 rtlCol="0"/>
          <a:lstStyle/>
          <a:p>
            <a:pPr lvl="0" rtl="0"/>
            <a:r>
              <a:rPr lang="my-MM"/>
              <a:t>マスター テキストの書式設定</a:t>
            </a:r>
          </a:p>
          <a:p>
            <a:pPr lvl="1" rtl="0"/>
            <a:r>
              <a:rPr lang="my-MM"/>
              <a:t>第 2 レベル</a:t>
            </a:r>
          </a:p>
          <a:p>
            <a:pPr lvl="2" rtl="0"/>
            <a:r>
              <a:rPr lang="my-MM"/>
              <a:t>第 3 レベル</a:t>
            </a:r>
          </a:p>
          <a:p>
            <a:pPr lvl="3" rtl="0"/>
            <a:r>
              <a:rPr lang="my-MM"/>
              <a:t>第 4 レベル</a:t>
            </a:r>
          </a:p>
          <a:p>
            <a:pPr lvl="4" rtl="0"/>
            <a:r>
              <a:rPr lang="my-MM"/>
              <a:t>第 5 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4124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my-MM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my-MM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16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my-MM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my-MM"/>
              <a:t>マスター テキストの書式設定</a:t>
            </a:r>
          </a:p>
          <a:p>
            <a:pPr lvl="1" rtl="0"/>
            <a:r>
              <a:rPr lang="my-MM"/>
              <a:t>第 2 レベル</a:t>
            </a:r>
          </a:p>
          <a:p>
            <a:pPr lvl="2" rtl="0"/>
            <a:r>
              <a:rPr lang="my-MM"/>
              <a:t>第 3 レベル</a:t>
            </a:r>
          </a:p>
          <a:p>
            <a:pPr lvl="3" rtl="0"/>
            <a:r>
              <a:rPr lang="my-MM"/>
              <a:t>第 4 レベル</a:t>
            </a:r>
          </a:p>
          <a:p>
            <a:pPr lvl="4" rtl="0"/>
            <a:r>
              <a:rPr lang="my-MM"/>
              <a:t>第 5 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360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my-MM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my-MM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4463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my-MM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rtlCol="0"/>
          <a:lstStyle/>
          <a:p>
            <a:pPr lvl="0" rtl="0"/>
            <a:r>
              <a:rPr lang="my-MM"/>
              <a:t>マスター テキストの書式設定</a:t>
            </a:r>
          </a:p>
          <a:p>
            <a:pPr lvl="1" rtl="0"/>
            <a:r>
              <a:rPr lang="my-MM"/>
              <a:t>第 2 レベル</a:t>
            </a:r>
          </a:p>
          <a:p>
            <a:pPr lvl="2" rtl="0"/>
            <a:r>
              <a:rPr lang="my-MM"/>
              <a:t>第 3 レベル</a:t>
            </a:r>
          </a:p>
          <a:p>
            <a:pPr lvl="3" rtl="0"/>
            <a:r>
              <a:rPr lang="my-MM"/>
              <a:t>第 4 レベル</a:t>
            </a:r>
          </a:p>
          <a:p>
            <a:pPr lvl="4" rtl="0"/>
            <a:r>
              <a:rPr lang="my-MM"/>
              <a:t>第 5 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rtlCol="0"/>
          <a:lstStyle/>
          <a:p>
            <a:pPr lvl="0" rtl="0"/>
            <a:r>
              <a:rPr lang="my-MM"/>
              <a:t>マスター テキストの書式設定</a:t>
            </a:r>
          </a:p>
          <a:p>
            <a:pPr lvl="1" rtl="0"/>
            <a:r>
              <a:rPr lang="my-MM"/>
              <a:t>第 2 レベル</a:t>
            </a:r>
          </a:p>
          <a:p>
            <a:pPr lvl="2" rtl="0"/>
            <a:r>
              <a:rPr lang="my-MM"/>
              <a:t>第 3 レベル</a:t>
            </a:r>
          </a:p>
          <a:p>
            <a:pPr lvl="3" rtl="0"/>
            <a:r>
              <a:rPr lang="my-MM"/>
              <a:t>第 4 レベル</a:t>
            </a:r>
          </a:p>
          <a:p>
            <a:pPr lvl="4" rtl="0"/>
            <a:r>
              <a:rPr lang="my-MM"/>
              <a:t>第 5 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61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 rtlCol="0"/>
          <a:lstStyle/>
          <a:p>
            <a:pPr rtl="0"/>
            <a:r>
              <a:rPr lang="my-MM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my-MM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 rtlCol="0"/>
          <a:lstStyle/>
          <a:p>
            <a:pPr lvl="0" rtl="0"/>
            <a:r>
              <a:rPr lang="my-MM"/>
              <a:t>マスター テキストの書式設定</a:t>
            </a:r>
          </a:p>
          <a:p>
            <a:pPr lvl="1" rtl="0"/>
            <a:r>
              <a:rPr lang="my-MM"/>
              <a:t>第 2 レベル</a:t>
            </a:r>
          </a:p>
          <a:p>
            <a:pPr lvl="2" rtl="0"/>
            <a:r>
              <a:rPr lang="my-MM"/>
              <a:t>第 3 レベル</a:t>
            </a:r>
          </a:p>
          <a:p>
            <a:pPr lvl="3" rtl="0"/>
            <a:r>
              <a:rPr lang="my-MM"/>
              <a:t>第 4 レベル</a:t>
            </a:r>
          </a:p>
          <a:p>
            <a:pPr lvl="4" rtl="0"/>
            <a:r>
              <a:rPr lang="my-MM"/>
              <a:t>第 5 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my-MM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 rtlCol="0"/>
          <a:lstStyle/>
          <a:p>
            <a:pPr lvl="0" rtl="0"/>
            <a:r>
              <a:rPr lang="my-MM"/>
              <a:t>マスター テキストの書式設定</a:t>
            </a:r>
          </a:p>
          <a:p>
            <a:pPr lvl="1" rtl="0"/>
            <a:r>
              <a:rPr lang="my-MM"/>
              <a:t>第 2 レベル</a:t>
            </a:r>
          </a:p>
          <a:p>
            <a:pPr lvl="2" rtl="0"/>
            <a:r>
              <a:rPr lang="my-MM"/>
              <a:t>第 3 レベル</a:t>
            </a:r>
          </a:p>
          <a:p>
            <a:pPr lvl="3" rtl="0"/>
            <a:r>
              <a:rPr lang="my-MM"/>
              <a:t>第 4 レベル</a:t>
            </a:r>
          </a:p>
          <a:p>
            <a:pPr lvl="4" rtl="0"/>
            <a:r>
              <a:rPr lang="my-MM"/>
              <a:t>第 5 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3923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my-MM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4432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815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my-MM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my-MM"/>
              <a:t>マスター テキストの書式設定</a:t>
            </a:r>
          </a:p>
          <a:p>
            <a:pPr lvl="1" rtl="0"/>
            <a:r>
              <a:rPr lang="my-MM"/>
              <a:t>第 2 レベル</a:t>
            </a:r>
          </a:p>
          <a:p>
            <a:pPr lvl="2" rtl="0"/>
            <a:r>
              <a:rPr lang="my-MM"/>
              <a:t>第 3 レベル</a:t>
            </a:r>
          </a:p>
          <a:p>
            <a:pPr lvl="3" rtl="0"/>
            <a:r>
              <a:rPr lang="my-MM"/>
              <a:t>第 4 レベル</a:t>
            </a:r>
          </a:p>
          <a:p>
            <a:pPr lvl="4" rtl="0"/>
            <a:r>
              <a:rPr lang="my-MM"/>
              <a:t>第 5 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my-MM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44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my-MM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my-MM"/>
              <a:t>マスター テキストの書式設定</a:t>
            </a:r>
          </a:p>
          <a:p>
            <a:pPr lvl="1" rtl="0"/>
            <a:r>
              <a:rPr lang="my-MM"/>
              <a:t>第 2 レベル</a:t>
            </a:r>
          </a:p>
          <a:p>
            <a:pPr lvl="2" rtl="0"/>
            <a:r>
              <a:rPr lang="my-MM"/>
              <a:t>第 3 レベル</a:t>
            </a:r>
          </a:p>
          <a:p>
            <a:pPr lvl="3" rtl="0"/>
            <a:r>
              <a:rPr lang="my-MM"/>
              <a:t>第 4 レベル</a:t>
            </a:r>
          </a:p>
          <a:p>
            <a:pPr lvl="4" rtl="0"/>
            <a:r>
              <a:rPr lang="my-MM"/>
              <a:t>第 5 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3231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my-MM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my-MM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my-MM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033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my-MM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my-MM"/>
              <a:t>マスター テキストの書式設定</a:t>
            </a:r>
          </a:p>
          <a:p>
            <a:pPr lvl="1" rtl="0"/>
            <a:r>
              <a:rPr lang="my-MM"/>
              <a:t>第 2 レベル</a:t>
            </a:r>
          </a:p>
          <a:p>
            <a:pPr lvl="2" rtl="0"/>
            <a:r>
              <a:rPr lang="my-MM"/>
              <a:t>第 3 レベル</a:t>
            </a:r>
          </a:p>
          <a:p>
            <a:pPr lvl="3" rtl="0"/>
            <a:r>
              <a:rPr lang="my-MM"/>
              <a:t>第 4 レベル</a:t>
            </a:r>
          </a:p>
          <a:p>
            <a:pPr lvl="4" rtl="0"/>
            <a:r>
              <a:rPr lang="my-MM"/>
              <a:t>第 5 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7894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 rtlCol="0"/>
          <a:lstStyle/>
          <a:p>
            <a:pPr rtl="0"/>
            <a:r>
              <a:rPr lang="my-MM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 rtlCol="0"/>
          <a:lstStyle/>
          <a:p>
            <a:pPr lvl="0" rtl="0"/>
            <a:r>
              <a:rPr lang="my-MM"/>
              <a:t>マスター テキストの書式設定</a:t>
            </a:r>
          </a:p>
          <a:p>
            <a:pPr lvl="1" rtl="0"/>
            <a:r>
              <a:rPr lang="my-MM"/>
              <a:t>第 2 レベル</a:t>
            </a:r>
          </a:p>
          <a:p>
            <a:pPr lvl="2" rtl="0"/>
            <a:r>
              <a:rPr lang="my-MM"/>
              <a:t>第 3 レベル</a:t>
            </a:r>
          </a:p>
          <a:p>
            <a:pPr lvl="3" rtl="0"/>
            <a:r>
              <a:rPr lang="my-MM"/>
              <a:t>第 4 レベル</a:t>
            </a:r>
          </a:p>
          <a:p>
            <a:pPr lvl="4" rtl="0"/>
            <a:r>
              <a:rPr lang="my-MM"/>
              <a:t>第 5 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574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my-MM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my-MM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593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my-MM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rtlCol="0"/>
          <a:lstStyle/>
          <a:p>
            <a:pPr lvl="0" rtl="0"/>
            <a:r>
              <a:rPr lang="my-MM"/>
              <a:t>マスター テキストの書式設定</a:t>
            </a:r>
          </a:p>
          <a:p>
            <a:pPr lvl="1" rtl="0"/>
            <a:r>
              <a:rPr lang="my-MM"/>
              <a:t>第 2 レベル</a:t>
            </a:r>
          </a:p>
          <a:p>
            <a:pPr lvl="2" rtl="0"/>
            <a:r>
              <a:rPr lang="my-MM"/>
              <a:t>第 3 レベル</a:t>
            </a:r>
          </a:p>
          <a:p>
            <a:pPr lvl="3" rtl="0"/>
            <a:r>
              <a:rPr lang="my-MM"/>
              <a:t>第 4 レベル</a:t>
            </a:r>
          </a:p>
          <a:p>
            <a:pPr lvl="4" rtl="0"/>
            <a:r>
              <a:rPr lang="my-MM"/>
              <a:t>第 5 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rtlCol="0"/>
          <a:lstStyle/>
          <a:p>
            <a:pPr lvl="0" rtl="0"/>
            <a:r>
              <a:rPr lang="my-MM"/>
              <a:t>マスター テキストの書式設定</a:t>
            </a:r>
          </a:p>
          <a:p>
            <a:pPr lvl="1" rtl="0"/>
            <a:r>
              <a:rPr lang="my-MM"/>
              <a:t>第 2 レベル</a:t>
            </a:r>
          </a:p>
          <a:p>
            <a:pPr lvl="2" rtl="0"/>
            <a:r>
              <a:rPr lang="my-MM"/>
              <a:t>第 3 レベル</a:t>
            </a:r>
          </a:p>
          <a:p>
            <a:pPr lvl="3" rtl="0"/>
            <a:r>
              <a:rPr lang="my-MM"/>
              <a:t>第 4 レベル</a:t>
            </a:r>
          </a:p>
          <a:p>
            <a:pPr lvl="4" rtl="0"/>
            <a:r>
              <a:rPr lang="my-MM"/>
              <a:t>第 5 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668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 rtlCol="0"/>
          <a:lstStyle/>
          <a:p>
            <a:pPr rtl="0"/>
            <a:r>
              <a:rPr lang="my-MM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my-MM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 rtlCol="0"/>
          <a:lstStyle/>
          <a:p>
            <a:pPr lvl="0" rtl="0"/>
            <a:r>
              <a:rPr lang="my-MM"/>
              <a:t>マスター テキストの書式設定</a:t>
            </a:r>
          </a:p>
          <a:p>
            <a:pPr lvl="1" rtl="0"/>
            <a:r>
              <a:rPr lang="my-MM"/>
              <a:t>第 2 レベル</a:t>
            </a:r>
          </a:p>
          <a:p>
            <a:pPr lvl="2" rtl="0"/>
            <a:r>
              <a:rPr lang="my-MM"/>
              <a:t>第 3 レベル</a:t>
            </a:r>
          </a:p>
          <a:p>
            <a:pPr lvl="3" rtl="0"/>
            <a:r>
              <a:rPr lang="my-MM"/>
              <a:t>第 4 レベル</a:t>
            </a:r>
          </a:p>
          <a:p>
            <a:pPr lvl="4" rtl="0"/>
            <a:r>
              <a:rPr lang="my-MM"/>
              <a:t>第 5 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my-MM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 rtlCol="0"/>
          <a:lstStyle/>
          <a:p>
            <a:pPr lvl="0" rtl="0"/>
            <a:r>
              <a:rPr lang="my-MM"/>
              <a:t>マスター テキストの書式設定</a:t>
            </a:r>
          </a:p>
          <a:p>
            <a:pPr lvl="1" rtl="0"/>
            <a:r>
              <a:rPr lang="my-MM"/>
              <a:t>第 2 レベル</a:t>
            </a:r>
          </a:p>
          <a:p>
            <a:pPr lvl="2" rtl="0"/>
            <a:r>
              <a:rPr lang="my-MM"/>
              <a:t>第 3 レベル</a:t>
            </a:r>
          </a:p>
          <a:p>
            <a:pPr lvl="3" rtl="0"/>
            <a:r>
              <a:rPr lang="my-MM"/>
              <a:t>第 4 レベル</a:t>
            </a:r>
          </a:p>
          <a:p>
            <a:pPr lvl="4" rtl="0"/>
            <a:r>
              <a:rPr lang="my-MM"/>
              <a:t>第 5 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329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my-MM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308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571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my-MM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my-MM"/>
              <a:t>マスター テキストの書式設定</a:t>
            </a:r>
          </a:p>
          <a:p>
            <a:pPr lvl="1" rtl="0"/>
            <a:r>
              <a:rPr lang="my-MM"/>
              <a:t>第 2 レベル</a:t>
            </a:r>
          </a:p>
          <a:p>
            <a:pPr lvl="2" rtl="0"/>
            <a:r>
              <a:rPr lang="my-MM"/>
              <a:t>第 3 レベル</a:t>
            </a:r>
          </a:p>
          <a:p>
            <a:pPr lvl="3" rtl="0"/>
            <a:r>
              <a:rPr lang="my-MM"/>
              <a:t>第 4 レベル</a:t>
            </a:r>
          </a:p>
          <a:p>
            <a:pPr lvl="4" rtl="0"/>
            <a:r>
              <a:rPr lang="my-MM"/>
              <a:t>第 5 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my-MM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054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my-MM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my-MM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my-MM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96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my-MM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my-MM"/>
              <a:t>マスター テキストの書式設定</a:t>
            </a:r>
          </a:p>
          <a:p>
            <a:pPr lvl="1" rtl="0"/>
            <a:r>
              <a:rPr lang="my-MM"/>
              <a:t>第 2 レベル</a:t>
            </a:r>
          </a:p>
          <a:p>
            <a:pPr lvl="2" rtl="0"/>
            <a:r>
              <a:rPr lang="my-MM"/>
              <a:t>第 3 レベル</a:t>
            </a:r>
          </a:p>
          <a:p>
            <a:pPr lvl="3" rtl="0"/>
            <a:r>
              <a:rPr lang="my-MM"/>
              <a:t>第 4 レベル</a:t>
            </a:r>
          </a:p>
          <a:p>
            <a:pPr lvl="4" rtl="0"/>
            <a:r>
              <a:rPr lang="my-MM"/>
              <a:t>第 5 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345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my-MM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my-MM"/>
              <a:t>マスター テキストの書式設定</a:t>
            </a:r>
          </a:p>
          <a:p>
            <a:pPr lvl="1" rtl="0"/>
            <a:r>
              <a:rPr lang="my-MM"/>
              <a:t>第 2 レベル</a:t>
            </a:r>
          </a:p>
          <a:p>
            <a:pPr lvl="2" rtl="0"/>
            <a:r>
              <a:rPr lang="my-MM"/>
              <a:t>第 3 レベル</a:t>
            </a:r>
          </a:p>
          <a:p>
            <a:pPr lvl="3" rtl="0"/>
            <a:r>
              <a:rPr lang="my-MM"/>
              <a:t>第 4 レベル</a:t>
            </a:r>
          </a:p>
          <a:p>
            <a:pPr lvl="4" rtl="0"/>
            <a:r>
              <a:rPr lang="my-MM"/>
              <a:t>第 5 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26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463951"/>
            <a:ext cx="7772400" cy="1046011"/>
          </a:xfrm>
        </p:spPr>
        <p:txBody>
          <a:bodyPr rtlCol="0">
            <a:normAutofit fontScale="90000"/>
          </a:bodyPr>
          <a:lstStyle/>
          <a:p>
            <a:pPr rtl="0">
              <a:lnSpc>
                <a:spcPct val="150000"/>
              </a:lnSpc>
              <a:spcBef>
                <a:spcPts val="3000"/>
              </a:spcBef>
              <a:spcAft>
                <a:spcPts val="3000"/>
              </a:spcAft>
            </a:pPr>
            <a:r>
              <a:rPr lang="my-MM" sz="3200" dirty="0">
                <a:latin typeface="Pyidaungsu" panose="020B0502040204020203" pitchFamily="34" charset="0"/>
                <a:cs typeface="Pyidaungsu" panose="020B0502040204020203" pitchFamily="34" charset="0"/>
              </a:rPr>
              <a:t>ဓာတ်ငွေ့ဂဟေဆော်ခြင်း (gasu yousetsu) နည်းပညာကျွမ်းကျင်မှုသင်တန်း အထောက်အကူပြုစာအုပ်</a:t>
            </a:r>
            <a:r>
              <a:rPr lang="en-US" altLang="ja-JP" sz="3200" dirty="0">
                <a:latin typeface="Pyidaungsu" panose="020B0502040204020203" pitchFamily="34" charset="0"/>
                <a:cs typeface="Pyidaungsu" panose="020B0502040204020203" pitchFamily="34" charset="0"/>
              </a:rPr>
              <a:t/>
            </a:r>
            <a:br>
              <a:rPr lang="en-US" altLang="ja-JP" sz="3200" dirty="0">
                <a:latin typeface="Pyidaungsu" panose="020B0502040204020203" pitchFamily="34" charset="0"/>
                <a:cs typeface="Pyidaungsu" panose="020B0502040204020203" pitchFamily="34" charset="0"/>
              </a:rPr>
            </a:br>
            <a:r>
              <a:rPr lang="my-MM" sz="3200" dirty="0">
                <a:latin typeface="Pyidaungsu" panose="020B0502040204020203" pitchFamily="34" charset="0"/>
                <a:cs typeface="Pyidaungsu" panose="020B0502040204020203" pitchFamily="34" charset="0"/>
              </a:rPr>
              <a:t>လေ့ကျင့်ရေးအတွက် ပါဝါပွိုင့်စာတမ်း</a:t>
            </a:r>
            <a:endParaRPr kumimoji="1" lang="ja-JP" altLang="en-US" sz="3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793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69708"/>
            <a:ext cx="7886700" cy="712887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16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အမျိုးမျိုးသောဓာတ်ငွေ့ဘူး (ဓာတ်ငွေ့အိုး (bonbe)) နှင့် အက်စီတလင်း (asechiren) ဓာတ်ငွေ့ထုတ်စက် (2) အက်စီတလင်း (asechiren) ဓာတ်ငွေ့အိုး (bonbe)</a:t>
            </a:r>
            <a:endParaRPr kumimoji="1" lang="ja-JP" altLang="en-US" sz="16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17915" y="6400413"/>
            <a:ext cx="3410260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စာမျက်နှာ 28 / အထောက်အကူပြုစာအုပ် စာမျက်နှာ 19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Pyidaungsu" panose="020B0502040204020203" pitchFamily="34" charset="0"/>
                <a:cs typeface="Pyidaungsu" panose="020B0502040204020203" pitchFamily="34" charset="0"/>
              </a:rPr>
              <a:t>10</a:t>
            </a:fld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818664"/>
            <a:ext cx="6790584" cy="4688463"/>
          </a:xfrm>
          <a:prstGeom prst="rect">
            <a:avLst/>
          </a:prstGeom>
        </p:spPr>
      </p:pic>
      <p:sp>
        <p:nvSpPr>
          <p:cNvPr id="8" name="テキスト ボックス 110">
            <a:extLst>
              <a:ext uri="{FF2B5EF4-FFF2-40B4-BE49-F238E27FC236}">
                <a16:creationId xmlns:a16="http://schemas.microsoft.com/office/drawing/2014/main" id="{A234CBAC-79FE-49AC-B558-3697CB26D85C}"/>
              </a:ext>
            </a:extLst>
          </p:cNvPr>
          <p:cNvSpPr txBox="1"/>
          <p:nvPr/>
        </p:nvSpPr>
        <p:spPr>
          <a:xfrm>
            <a:off x="2663209" y="873243"/>
            <a:ext cx="919480" cy="27960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my-MM" sz="1200">
                <a:effectLst/>
                <a:latin typeface="Pyidaungsu" panose="020B0502040204020203" pitchFamily="34" charset="0"/>
                <a:ea typeface="ＭＳ ゴシック" panose="020B0609070205080204" pitchFamily="49" charset="-128"/>
                <a:cs typeface="Pyidaungsu" panose="020B0502040204020203" pitchFamily="34" charset="0"/>
              </a:rPr>
              <a:t>ဘူးအဆို့ရှင်</a:t>
            </a:r>
          </a:p>
        </p:txBody>
      </p:sp>
      <p:sp>
        <p:nvSpPr>
          <p:cNvPr id="9" name="テキスト ボックス 111">
            <a:extLst>
              <a:ext uri="{FF2B5EF4-FFF2-40B4-BE49-F238E27FC236}">
                <a16:creationId xmlns:a16="http://schemas.microsoft.com/office/drawing/2014/main" id="{B578A2F7-63B6-49F1-9BA9-48A5731E3414}"/>
              </a:ext>
            </a:extLst>
          </p:cNvPr>
          <p:cNvSpPr txBox="1"/>
          <p:nvPr/>
        </p:nvSpPr>
        <p:spPr>
          <a:xfrm>
            <a:off x="734818" y="886656"/>
            <a:ext cx="919480" cy="28129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0"/>
            <a:r>
              <a:rPr lang="my-MM" sz="1200">
                <a:effectLst/>
                <a:latin typeface="Pyidaungsu" panose="020B0502040204020203" pitchFamily="34" charset="0"/>
                <a:ea typeface="ＭＳ ゴシック" panose="020B0609070205080204" pitchFamily="49" charset="-128"/>
                <a:cs typeface="Pyidaungsu" panose="020B0502040204020203" pitchFamily="34" charset="0"/>
              </a:rPr>
              <a:t>အဖုံး</a:t>
            </a:r>
          </a:p>
        </p:txBody>
      </p:sp>
      <p:sp>
        <p:nvSpPr>
          <p:cNvPr id="10" name="テキスト ボックス 112">
            <a:extLst>
              <a:ext uri="{FF2B5EF4-FFF2-40B4-BE49-F238E27FC236}">
                <a16:creationId xmlns:a16="http://schemas.microsoft.com/office/drawing/2014/main" id="{BF808D2D-6484-4EDE-B852-1ED131213058}"/>
              </a:ext>
            </a:extLst>
          </p:cNvPr>
          <p:cNvSpPr txBox="1"/>
          <p:nvPr/>
        </p:nvSpPr>
        <p:spPr>
          <a:xfrm>
            <a:off x="719036" y="1213165"/>
            <a:ext cx="951044" cy="55847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0">
              <a:lnSpc>
                <a:spcPct val="150000"/>
              </a:lnSpc>
            </a:pPr>
            <a:r>
              <a:rPr lang="my-MM" sz="1200" dirty="0">
                <a:effectLst/>
                <a:latin typeface="Pyidaungsu" panose="020B0502040204020203" pitchFamily="34" charset="0"/>
                <a:ea typeface="ＭＳ ゴシック" panose="020B0609070205080204" pitchFamily="49" charset="-128"/>
                <a:cs typeface="Pyidaungsu" panose="020B0502040204020203" pitchFamily="34" charset="0"/>
              </a:rPr>
              <a:t>ပလပ်လုံခြုံမှု</a:t>
            </a:r>
            <a:r>
              <a:rPr lang="en-US" sz="1200" dirty="0">
                <a:effectLst/>
                <a:latin typeface="Pyidaungsu" panose="020B0502040204020203" pitchFamily="34" charset="0"/>
                <a:ea typeface="ＭＳ ゴシック" panose="020B0609070205080204" pitchFamily="49" charset="-128"/>
                <a:cs typeface="Pyidaungsu" panose="020B0502040204020203" pitchFamily="34" charset="0"/>
              </a:rPr>
              <a:t> </a:t>
            </a:r>
            <a:r>
              <a:rPr lang="my-MM" sz="1200" dirty="0">
                <a:effectLst/>
                <a:latin typeface="Pyidaungsu" panose="020B0502040204020203" pitchFamily="34" charset="0"/>
                <a:ea typeface="ＭＳ ゴシック" panose="020B0609070205080204" pitchFamily="49" charset="-128"/>
                <a:cs typeface="Pyidaungsu" panose="020B0502040204020203" pitchFamily="34" charset="0"/>
              </a:rPr>
              <a:t>အဆို့ရှင်</a:t>
            </a:r>
          </a:p>
          <a:p>
            <a:pPr algn="r" rtl="0"/>
            <a:endParaRPr lang="ja-JP" sz="1200" dirty="0">
              <a:effectLst/>
              <a:latin typeface="Pyidaungsu" panose="020B0502040204020203" pitchFamily="34" charset="0"/>
              <a:ea typeface="ＭＳ ゴシック" panose="020B0609070205080204" pitchFamily="49" charset="-128"/>
              <a:cs typeface="Pyidaungsu" panose="020B0502040204020203" pitchFamily="34" charset="0"/>
            </a:endParaRPr>
          </a:p>
        </p:txBody>
      </p:sp>
      <p:sp>
        <p:nvSpPr>
          <p:cNvPr id="11" name="テキスト ボックス 113">
            <a:extLst>
              <a:ext uri="{FF2B5EF4-FFF2-40B4-BE49-F238E27FC236}">
                <a16:creationId xmlns:a16="http://schemas.microsoft.com/office/drawing/2014/main" id="{FFAC1915-BE64-40CC-9264-EE30936AA383}"/>
              </a:ext>
            </a:extLst>
          </p:cNvPr>
          <p:cNvSpPr txBox="1"/>
          <p:nvPr/>
        </p:nvSpPr>
        <p:spPr>
          <a:xfrm>
            <a:off x="2852388" y="2022460"/>
            <a:ext cx="919480" cy="31061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my-MM" sz="1200">
                <a:effectLst/>
                <a:latin typeface="Pyidaungsu" panose="020B0502040204020203" pitchFamily="34" charset="0"/>
                <a:ea typeface="ＭＳ ゴシック" panose="020B0609070205080204" pitchFamily="49" charset="-128"/>
                <a:cs typeface="Pyidaungsu" panose="020B0502040204020203" pitchFamily="34" charset="0"/>
              </a:rPr>
              <a:t>ဘူးကိုယ်ထည်</a:t>
            </a:r>
          </a:p>
        </p:txBody>
      </p:sp>
      <p:sp>
        <p:nvSpPr>
          <p:cNvPr id="12" name="テキスト ボックス 114">
            <a:extLst>
              <a:ext uri="{FF2B5EF4-FFF2-40B4-BE49-F238E27FC236}">
                <a16:creationId xmlns:a16="http://schemas.microsoft.com/office/drawing/2014/main" id="{CC8E3710-CC8C-4157-B914-432FD6C72103}"/>
              </a:ext>
            </a:extLst>
          </p:cNvPr>
          <p:cNvSpPr txBox="1"/>
          <p:nvPr/>
        </p:nvSpPr>
        <p:spPr>
          <a:xfrm>
            <a:off x="3068663" y="2817841"/>
            <a:ext cx="919480" cy="31061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my-MM" sz="1200">
                <a:effectLst/>
                <a:latin typeface="Pyidaungsu" panose="020B0502040204020203" pitchFamily="34" charset="0"/>
                <a:ea typeface="ＭＳ ゴシック" panose="020B0609070205080204" pitchFamily="49" charset="-128"/>
                <a:cs typeface="Pyidaungsu" panose="020B0502040204020203" pitchFamily="34" charset="0"/>
              </a:rPr>
              <a:t>mass</a:t>
            </a:r>
          </a:p>
        </p:txBody>
      </p:sp>
      <p:sp>
        <p:nvSpPr>
          <p:cNvPr id="13" name="テキスト ボックス 115">
            <a:extLst>
              <a:ext uri="{FF2B5EF4-FFF2-40B4-BE49-F238E27FC236}">
                <a16:creationId xmlns:a16="http://schemas.microsoft.com/office/drawing/2014/main" id="{2CB49443-4B96-4614-B936-818FAE65F4E7}"/>
              </a:ext>
            </a:extLst>
          </p:cNvPr>
          <p:cNvSpPr txBox="1"/>
          <p:nvPr/>
        </p:nvSpPr>
        <p:spPr>
          <a:xfrm>
            <a:off x="2807267" y="3784039"/>
            <a:ext cx="1019286" cy="27960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my-MM" sz="1200" dirty="0">
                <a:effectLst/>
                <a:latin typeface="Pyidaungsu" panose="020B0502040204020203" pitchFamily="34" charset="0"/>
                <a:ea typeface="ＭＳ ゴシック" panose="020B0609070205080204" pitchFamily="49" charset="-128"/>
                <a:cs typeface="Pyidaungsu" panose="020B0502040204020203" pitchFamily="34" charset="0"/>
              </a:rPr>
              <a:t>လေဝင်လေထွက်အပေါက်</a:t>
            </a:r>
          </a:p>
        </p:txBody>
      </p:sp>
      <p:sp>
        <p:nvSpPr>
          <p:cNvPr id="14" name="テキスト ボックス 116">
            <a:extLst>
              <a:ext uri="{FF2B5EF4-FFF2-40B4-BE49-F238E27FC236}">
                <a16:creationId xmlns:a16="http://schemas.microsoft.com/office/drawing/2014/main" id="{F3521D40-576B-4D5C-9F31-4DD47CA9F9A7}"/>
              </a:ext>
            </a:extLst>
          </p:cNvPr>
          <p:cNvSpPr txBox="1"/>
          <p:nvPr/>
        </p:nvSpPr>
        <p:spPr>
          <a:xfrm>
            <a:off x="3958983" y="1882659"/>
            <a:ext cx="1046546" cy="27960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0"/>
            <a:r>
              <a:rPr lang="my-MM" sz="1200" dirty="0">
                <a:effectLst/>
                <a:latin typeface="Pyidaungsu" panose="020B0502040204020203" pitchFamily="34" charset="0"/>
                <a:ea typeface="ＭＳ ゴシック" panose="020B0609070205080204" pitchFamily="49" charset="-128"/>
                <a:cs typeface="Pyidaungsu" panose="020B0502040204020203" pitchFamily="34" charset="0"/>
              </a:rPr>
              <a:t>Ｏ- ကွင်း</a:t>
            </a:r>
          </a:p>
        </p:txBody>
      </p:sp>
      <p:sp>
        <p:nvSpPr>
          <p:cNvPr id="15" name="テキスト ボックス 118">
            <a:extLst>
              <a:ext uri="{FF2B5EF4-FFF2-40B4-BE49-F238E27FC236}">
                <a16:creationId xmlns:a16="http://schemas.microsoft.com/office/drawing/2014/main" id="{61D8F9B5-D270-4B34-B1CA-A9B4DAF731C6}"/>
              </a:ext>
            </a:extLst>
          </p:cNvPr>
          <p:cNvSpPr txBox="1"/>
          <p:nvPr/>
        </p:nvSpPr>
        <p:spPr>
          <a:xfrm>
            <a:off x="6022890" y="1674583"/>
            <a:ext cx="1278375" cy="27960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my-MM" sz="1200" dirty="0">
                <a:effectLst/>
                <a:latin typeface="Pyidaungsu" panose="020B0502040204020203" pitchFamily="34" charset="0"/>
                <a:ea typeface="ＭＳ ゴシック" panose="020B0609070205080204" pitchFamily="49" charset="-128"/>
                <a:cs typeface="Pyidaungsu" panose="020B0502040204020203" pitchFamily="34" charset="0"/>
              </a:rPr>
              <a:t>Ground မူလီ</a:t>
            </a:r>
          </a:p>
        </p:txBody>
      </p:sp>
      <p:sp>
        <p:nvSpPr>
          <p:cNvPr id="16" name="テキスト ボックス 119">
            <a:extLst>
              <a:ext uri="{FF2B5EF4-FFF2-40B4-BE49-F238E27FC236}">
                <a16:creationId xmlns:a16="http://schemas.microsoft.com/office/drawing/2014/main" id="{5CBD7520-38F9-498D-8BFE-0AC65CD8C2BD}"/>
              </a:ext>
            </a:extLst>
          </p:cNvPr>
          <p:cNvSpPr txBox="1"/>
          <p:nvPr/>
        </p:nvSpPr>
        <p:spPr>
          <a:xfrm>
            <a:off x="6118987" y="2007991"/>
            <a:ext cx="1172945" cy="34454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my-MM" sz="1200" dirty="0">
                <a:effectLst/>
                <a:latin typeface="Pyidaungsu" panose="020B0502040204020203" pitchFamily="34" charset="0"/>
                <a:ea typeface="ＭＳ ゴシック" panose="020B0609070205080204" pitchFamily="49" charset="-128"/>
                <a:cs typeface="Pyidaungsu" panose="020B0502040204020203" pitchFamily="34" charset="0"/>
              </a:rPr>
              <a:t>Spindle</a:t>
            </a:r>
          </a:p>
        </p:txBody>
      </p:sp>
      <p:sp>
        <p:nvSpPr>
          <p:cNvPr id="17" name="テキスト ボックス 120">
            <a:extLst>
              <a:ext uri="{FF2B5EF4-FFF2-40B4-BE49-F238E27FC236}">
                <a16:creationId xmlns:a16="http://schemas.microsoft.com/office/drawing/2014/main" id="{E6B9007F-1395-43E4-A24C-99829C494FCF}"/>
              </a:ext>
            </a:extLst>
          </p:cNvPr>
          <p:cNvSpPr txBox="1"/>
          <p:nvPr/>
        </p:nvSpPr>
        <p:spPr>
          <a:xfrm>
            <a:off x="3828425" y="3255465"/>
            <a:ext cx="983179" cy="52857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my-MM" sz="1200" dirty="0">
                <a:effectLst/>
                <a:latin typeface="Pyidaungsu" panose="020B0502040204020203" pitchFamily="34" charset="0"/>
                <a:ea typeface="ＭＳ ゴシック" panose="020B0609070205080204" pitchFamily="49" charset="-128"/>
                <a:cs typeface="Pyidaungsu" panose="020B0502040204020203" pitchFamily="34" charset="0"/>
              </a:rPr>
              <a:t>Soluble alloy ပလပ်လုံခြုံမှု</a:t>
            </a:r>
            <a:r>
              <a:rPr lang="en-US" sz="1200" dirty="0">
                <a:effectLst/>
                <a:latin typeface="Pyidaungsu" panose="020B0502040204020203" pitchFamily="34" charset="0"/>
                <a:ea typeface="ＭＳ ゴシック" panose="020B0609070205080204" pitchFamily="49" charset="-128"/>
                <a:cs typeface="Pyidaungsu" panose="020B0502040204020203" pitchFamily="34" charset="0"/>
              </a:rPr>
              <a:t> </a:t>
            </a:r>
            <a:r>
              <a:rPr lang="my-MM" sz="1200" dirty="0">
                <a:effectLst/>
                <a:latin typeface="Pyidaungsu" panose="020B0502040204020203" pitchFamily="34" charset="0"/>
                <a:ea typeface="ＭＳ ゴシック" panose="020B0609070205080204" pitchFamily="49" charset="-128"/>
                <a:cs typeface="Pyidaungsu" panose="020B0502040204020203" pitchFamily="34" charset="0"/>
              </a:rPr>
              <a:t>အဆို့ရှင်</a:t>
            </a:r>
          </a:p>
        </p:txBody>
      </p:sp>
      <p:sp>
        <p:nvSpPr>
          <p:cNvPr id="18" name="テキスト ボックス 121">
            <a:extLst>
              <a:ext uri="{FF2B5EF4-FFF2-40B4-BE49-F238E27FC236}">
                <a16:creationId xmlns:a16="http://schemas.microsoft.com/office/drawing/2014/main" id="{B6A520BB-F098-40AD-9849-49E6C0A2C45D}"/>
              </a:ext>
            </a:extLst>
          </p:cNvPr>
          <p:cNvSpPr txBox="1"/>
          <p:nvPr/>
        </p:nvSpPr>
        <p:spPr>
          <a:xfrm>
            <a:off x="6132320" y="2560655"/>
            <a:ext cx="1267374" cy="34454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my-MM" sz="1200" dirty="0">
                <a:effectLst/>
                <a:latin typeface="Pyidaungsu" panose="020B0502040204020203" pitchFamily="34" charset="0"/>
                <a:ea typeface="ＭＳ ゴシック" panose="020B0609070205080204" pitchFamily="49" charset="-128"/>
                <a:cs typeface="Pyidaungsu" panose="020B0502040204020203" pitchFamily="34" charset="0"/>
              </a:rPr>
              <a:t>ဓာတ်ငွေ့ထွက်ပေါက်</a:t>
            </a:r>
          </a:p>
        </p:txBody>
      </p:sp>
      <p:sp>
        <p:nvSpPr>
          <p:cNvPr id="19" name="テキスト ボックス 122">
            <a:extLst>
              <a:ext uri="{FF2B5EF4-FFF2-40B4-BE49-F238E27FC236}">
                <a16:creationId xmlns:a16="http://schemas.microsoft.com/office/drawing/2014/main" id="{35652429-1BD3-4E83-A4E2-51D4426AD977}"/>
              </a:ext>
            </a:extLst>
          </p:cNvPr>
          <p:cNvSpPr txBox="1"/>
          <p:nvPr/>
        </p:nvSpPr>
        <p:spPr>
          <a:xfrm>
            <a:off x="6135081" y="3245439"/>
            <a:ext cx="1262191" cy="30752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>
              <a:lnSpc>
                <a:spcPts val="1800"/>
              </a:lnSpc>
            </a:pPr>
            <a:r>
              <a:rPr lang="my-MM" sz="1200" dirty="0">
                <a:effectLst/>
                <a:latin typeface="Pyidaungsu" panose="020B0502040204020203" pitchFamily="34" charset="0"/>
                <a:ea typeface="ＭＳ ゴシック" panose="020B0609070205080204" pitchFamily="49" charset="-128"/>
                <a:cs typeface="Pyidaungsu" panose="020B0502040204020203" pitchFamily="34" charset="0"/>
              </a:rPr>
              <a:t>အရည်မစိမ့်ထွက်ရန်တားဆီးသောအကွင်း(packing)</a:t>
            </a:r>
          </a:p>
        </p:txBody>
      </p:sp>
      <p:sp>
        <p:nvSpPr>
          <p:cNvPr id="20" name="テキスト ボックス 123">
            <a:extLst>
              <a:ext uri="{FF2B5EF4-FFF2-40B4-BE49-F238E27FC236}">
                <a16:creationId xmlns:a16="http://schemas.microsoft.com/office/drawing/2014/main" id="{C93A7634-850C-4047-824C-2DD368EC7F26}"/>
              </a:ext>
            </a:extLst>
          </p:cNvPr>
          <p:cNvSpPr txBox="1"/>
          <p:nvPr/>
        </p:nvSpPr>
        <p:spPr>
          <a:xfrm>
            <a:off x="6068017" y="3903652"/>
            <a:ext cx="1262191" cy="2044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my-MM" sz="1200" dirty="0">
                <a:effectLst/>
                <a:latin typeface="Pyidaungsu" panose="020B0502040204020203" pitchFamily="34" charset="0"/>
                <a:ea typeface="ＭＳ ゴシック" panose="020B0609070205080204" pitchFamily="49" charset="-128"/>
                <a:cs typeface="Pyidaungsu" panose="020B0502040204020203" pitchFamily="34" charset="0"/>
              </a:rPr>
              <a:t>filter</a:t>
            </a:r>
          </a:p>
        </p:txBody>
      </p:sp>
      <p:sp>
        <p:nvSpPr>
          <p:cNvPr id="21" name="テキスト ボックス 124">
            <a:extLst>
              <a:ext uri="{FF2B5EF4-FFF2-40B4-BE49-F238E27FC236}">
                <a16:creationId xmlns:a16="http://schemas.microsoft.com/office/drawing/2014/main" id="{0B0C6258-DD50-4068-8E30-F743D12D4F27}"/>
              </a:ext>
            </a:extLst>
          </p:cNvPr>
          <p:cNvSpPr txBox="1"/>
          <p:nvPr/>
        </p:nvSpPr>
        <p:spPr>
          <a:xfrm>
            <a:off x="1274326" y="4755889"/>
            <a:ext cx="6026939" cy="24551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0"/>
            <a:r>
              <a:rPr lang="my-MM" sz="1000" dirty="0">
                <a:effectLst/>
                <a:latin typeface="Pyidaungsu" panose="020B0502040204020203" pitchFamily="34" charset="0"/>
                <a:ea typeface="ＭＳ ゴシック" panose="020B0609070205080204" pitchFamily="49" charset="-128"/>
                <a:cs typeface="Pyidaungsu" panose="020B0502040204020203" pitchFamily="34" charset="0"/>
              </a:rPr>
              <a:t>ရင်းမြစ်：လုပ်ငန်းခွင်ဘေးကင်းလုံခြုံရေးနှင့်ကျန်းမာသန့်ရှင်းရေးအထွေထွေသုတေသနစင်တာ နည်းပညာလမ်းညွှန်ချက်များ</a:t>
            </a:r>
            <a:endParaRPr lang="ja-JP" sz="1000" dirty="0">
              <a:effectLst/>
              <a:latin typeface="Pyidaungsu" panose="020B0502040204020203" pitchFamily="34" charset="0"/>
              <a:ea typeface="ＭＳ ゴシック" panose="020B0609070205080204" pitchFamily="49" charset="-128"/>
              <a:cs typeface="Pyidaungsu" panose="020B0502040204020203" pitchFamily="34" charset="0"/>
            </a:endParaRPr>
          </a:p>
        </p:txBody>
      </p:sp>
      <p:sp>
        <p:nvSpPr>
          <p:cNvPr id="22" name="テキスト ボックス 125">
            <a:extLst>
              <a:ext uri="{FF2B5EF4-FFF2-40B4-BE49-F238E27FC236}">
                <a16:creationId xmlns:a16="http://schemas.microsoft.com/office/drawing/2014/main" id="{CBE200DA-EF2B-4201-903D-CE5228AE0EE8}"/>
              </a:ext>
            </a:extLst>
          </p:cNvPr>
          <p:cNvSpPr txBox="1"/>
          <p:nvPr/>
        </p:nvSpPr>
        <p:spPr>
          <a:xfrm>
            <a:off x="978467" y="5086361"/>
            <a:ext cx="4027062" cy="3318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r>
              <a:rPr lang="my-MM" sz="1200" dirty="0">
                <a:effectLst/>
                <a:latin typeface="Pyidaungsu" panose="020B0502040204020203" pitchFamily="34" charset="0"/>
                <a:ea typeface="ＭＳ ゴシック" panose="020B0609070205080204" pitchFamily="49" charset="-128"/>
                <a:cs typeface="Pyidaungsu" panose="020B0502040204020203" pitchFamily="34" charset="0"/>
              </a:rPr>
              <a:t>ပုံ 1-25：အက်စီတလင်း (asechiren) ဘူးနှင့် ဘူးအဆို့ရှင်</a:t>
            </a:r>
            <a:endParaRPr lang="ja-JP" sz="1200" dirty="0">
              <a:effectLst/>
              <a:latin typeface="Pyidaungsu" panose="020B0502040204020203" pitchFamily="34" charset="0"/>
              <a:ea typeface="ＭＳ ゴシック" panose="020B0609070205080204" pitchFamily="49" charset="-128"/>
              <a:cs typeface="Pyidaungsu" panose="020B0502040204020203" pitchFamily="34" charset="0"/>
            </a:endParaRPr>
          </a:p>
        </p:txBody>
      </p:sp>
      <p:sp>
        <p:nvSpPr>
          <p:cNvPr id="23" name="テキスト ボックス 116">
            <a:extLst>
              <a:ext uri="{FF2B5EF4-FFF2-40B4-BE49-F238E27FC236}">
                <a16:creationId xmlns:a16="http://schemas.microsoft.com/office/drawing/2014/main" id="{34EC8EED-E2C2-44F2-AEF6-DAB901EA494C}"/>
              </a:ext>
            </a:extLst>
          </p:cNvPr>
          <p:cNvSpPr txBox="1"/>
          <p:nvPr/>
        </p:nvSpPr>
        <p:spPr>
          <a:xfrm>
            <a:off x="4075124" y="2167338"/>
            <a:ext cx="1046546" cy="52857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0"/>
            <a:r>
              <a:rPr lang="my-MM" sz="1200">
                <a:latin typeface="Pyidaungsu" panose="020B0502040204020203" pitchFamily="34" charset="0"/>
                <a:ea typeface="ＭＳ ゴシック" panose="020B0609070205080204" pitchFamily="49" charset="-128"/>
                <a:cs typeface="Pyidaungsu" panose="020B0502040204020203" pitchFamily="34" charset="0"/>
              </a:rPr>
              <a:t>Ground Packing</a:t>
            </a:r>
            <a:endParaRPr lang="ja-JP" sz="1200" dirty="0">
              <a:effectLst/>
              <a:latin typeface="Pyidaungsu" panose="020B0502040204020203" pitchFamily="34" charset="0"/>
              <a:ea typeface="ＭＳ ゴシック" panose="020B0609070205080204" pitchFamily="49" charset="-128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576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226756"/>
            <a:ext cx="7886700" cy="735860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16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အမျိုးမျိုးသောဓာတ်ငွေ့ဘူး (ဓာတ်ငွေ့အိုး (bonbe)) နှင့် အက်စီတလင်း (asechiren) ဓာတ်ငွေ့ထုတ်စက် (3) အခြားသော ဓာတ်ငွေ့အိုး (bonbe) များ</a:t>
            </a:r>
            <a:endParaRPr kumimoji="1" lang="ja-JP" altLang="en-US" sz="16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28650" y="1006678"/>
            <a:ext cx="7886700" cy="1157517"/>
          </a:xfrm>
          <a:ln>
            <a:solidFill>
              <a:schemeClr val="tx1"/>
            </a:solidFill>
          </a:ln>
        </p:spPr>
        <p:txBody>
          <a:bodyPr rtlCol="0" anchor="ctr" anchorCtr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အခြားလောင်ကျွမ်းနိုင်သောဓာတ်ငွေ့ ဓာတ်ငွေ့အိုး (bonbe) များ</a:t>
            </a:r>
          </a:p>
          <a:p>
            <a:pPr marL="268288" indent="-1588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ပရိုပိန်း (puropan) / ဘူတိန်းစသည်တို့ကို ဖိအားမြင့်ပြီးအရည်ဖြစ်အောင်ပြုလုပ်ထားသော အခြေအနေတွင် ဓာတ်ငွေ့အိုး (bonbe) အတွင်းဖြည့်သွင်းခြင်း</a:t>
            </a:r>
            <a:endParaRPr lang="en-US" altLang="ja-JP" sz="12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268288" indent="-1588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လောင်ကျွမ်းနိုင်သောဓာတ်ငွေ့ (နှင့်ဟီလီယမ်) ဓာတ်ငွေ့အိုး (bonbe) ၏အဖုံးသည် လက်ဝဲလှည့်ဝက်အူဖြစ်သည်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39869" y="6400413"/>
            <a:ext cx="3340451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စာမျက်နှာ 30 / အထောက်အကူပြုစာအုပ် စာမျက်နှာ 20</a:t>
            </a:r>
          </a:p>
        </p:txBody>
      </p:sp>
      <p:sp>
        <p:nvSpPr>
          <p:cNvPr id="9" name="コンテンツ プレースホルダー 4"/>
          <p:cNvSpPr txBox="1">
            <a:spLocks/>
          </p:cNvSpPr>
          <p:nvPr/>
        </p:nvSpPr>
        <p:spPr>
          <a:xfrm>
            <a:off x="628649" y="2208257"/>
            <a:ext cx="7886701" cy="15353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50000"/>
              </a:lnSpc>
            </a:pPr>
            <a:r>
              <a:rPr lang="ja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အောက်ဆီဂျင်ဓာတ်ငွေ့အိုး (sanso bonbe)</a:t>
            </a:r>
          </a:p>
          <a:p>
            <a:pPr marL="268288" indent="-1588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ja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အောက်ဆီဂျင် (sanso) ကိုအငွေ့အနေအထားဖြင့် ဓာတ်ငွေ့အိုး (sanso bonbe) အတွင်းဖြည့်သွင်းသည်</a:t>
            </a:r>
          </a:p>
          <a:p>
            <a:pPr marL="268288" indent="-1588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ja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အောက်ဆီဂျင်ဓာတ်ငွေ့အိုး (sanso bonbe) ၏အဖုံး (ဖြည့်သွင်းပေါက်) သည် လောင်ကျွမ်းနိုင်သောဓာတ်ငွေ့ နှင့်ဆန့်ကျင်ဘက် လက်ျာလှည့်ဝက်အူဖြစ်သည်</a:t>
            </a:r>
            <a:endParaRPr lang="en-US" altLang="ja-JP" sz="12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268288" indent="-1588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အောက်ဆီဂျင် (sanso) ၌ အရာဝတ္ထုများကိုမီးလောင်ခြင်းကို အားပေးသည့်လုပ်ဆောင်ချက်ရှိပြီး၊ အလွန်အန္တရာယ်ရှိသည်။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Pyidaungsu" panose="020B0502040204020203" pitchFamily="34" charset="0"/>
                <a:cs typeface="Pyidaungsu" panose="020B0502040204020203" pitchFamily="34" charset="0"/>
              </a:rPr>
              <a:t>11</a:t>
            </a:fld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521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97604"/>
            <a:ext cx="7886700" cy="756858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16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အမျိုးမျိုးသောဓာတ်ငွေ့ဘူး (ဓာတ်ငွေ့အိုး (bonbe)) နှင့် အက်စီတလင်း (asechiren) ဓာတ်ငွေ့ထုတ်စက် (4) ဓာတ်ငွေ့ကိရိယာအစုံအလင်</a:t>
            </a:r>
            <a:endParaRPr kumimoji="1" lang="ja-JP" altLang="en-US" sz="16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28156" y="6429565"/>
            <a:ext cx="3719312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စာမျက်နှာ 31 / အထောက်အကူပြုစာအုပ် စာမျက်နှာ 21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Pyidaungsu" panose="020B0502040204020203" pitchFamily="34" charset="0"/>
                <a:cs typeface="Pyidaungsu" panose="020B0502040204020203" pitchFamily="34" charset="0"/>
              </a:rPr>
              <a:t>12</a:t>
            </a:fld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017861"/>
            <a:ext cx="4484613" cy="3505200"/>
          </a:xfrm>
          <a:prstGeom prst="rect">
            <a:avLst/>
          </a:prstGeom>
        </p:spPr>
      </p:pic>
      <p:sp>
        <p:nvSpPr>
          <p:cNvPr id="6" name="テキスト ボックス 123">
            <a:extLst>
              <a:ext uri="{FF2B5EF4-FFF2-40B4-BE49-F238E27FC236}">
                <a16:creationId xmlns:a16="http://schemas.microsoft.com/office/drawing/2014/main" id="{4E1EC914-87FD-4348-A605-2C3A47251D9C}"/>
              </a:ext>
            </a:extLst>
          </p:cNvPr>
          <p:cNvSpPr txBox="1"/>
          <p:nvPr/>
        </p:nvSpPr>
        <p:spPr>
          <a:xfrm>
            <a:off x="2135083" y="1102319"/>
            <a:ext cx="2368823" cy="2044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my-MM" sz="900" dirty="0">
                <a:effectLst/>
                <a:latin typeface="Pyidaungsu" panose="020B0502040204020203" pitchFamily="34" charset="0"/>
                <a:ea typeface="ＭＳ ゴシック" panose="020B0609070205080204" pitchFamily="49" charset="-128"/>
                <a:cs typeface="Pyidaungsu" panose="020B0502040204020203" pitchFamily="34" charset="0"/>
              </a:rPr>
              <a:t>ဖိအားထိန်းညှိကိရိယာ (aturyoku chousei ki)</a:t>
            </a:r>
            <a:endParaRPr lang="ja-JP" sz="900" dirty="0">
              <a:effectLst/>
              <a:latin typeface="Pyidaungsu" panose="020B0502040204020203" pitchFamily="34" charset="0"/>
              <a:ea typeface="ＭＳ ゴシック" panose="020B0609070205080204" pitchFamily="49" charset="-128"/>
              <a:cs typeface="Pyidaungsu" panose="020B0502040204020203" pitchFamily="34" charset="0"/>
            </a:endParaRPr>
          </a:p>
        </p:txBody>
      </p:sp>
      <p:sp>
        <p:nvSpPr>
          <p:cNvPr id="8" name="テキスト ボックス 124">
            <a:extLst>
              <a:ext uri="{FF2B5EF4-FFF2-40B4-BE49-F238E27FC236}">
                <a16:creationId xmlns:a16="http://schemas.microsoft.com/office/drawing/2014/main" id="{76E66E14-A6A6-4AA4-8E2E-B555B93E210E}"/>
              </a:ext>
            </a:extLst>
          </p:cNvPr>
          <p:cNvSpPr txBox="1"/>
          <p:nvPr/>
        </p:nvSpPr>
        <p:spPr>
          <a:xfrm>
            <a:off x="758757" y="3897391"/>
            <a:ext cx="4237106" cy="25077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0"/>
            <a:r>
              <a:rPr lang="my-MM" sz="900" dirty="0">
                <a:effectLst/>
                <a:latin typeface="Pyidaungsu" panose="020B0502040204020203" pitchFamily="34" charset="0"/>
                <a:ea typeface="ＭＳ ゴシック" panose="020B0609070205080204" pitchFamily="49" charset="-128"/>
                <a:cs typeface="Pyidaungsu" panose="020B0502040204020203" pitchFamily="34" charset="0"/>
              </a:rPr>
              <a:t>ရင်းမြစ်：လုပ်ငန်းခွင်ဘေးကင်းလုံခြုံရေးနှင့်ကျန်းမာသန့်ရှင်းရေးအထွေထွေသုတေသနစင်တာ နည်းပညာလမ်းညွှန်ချက်များ</a:t>
            </a:r>
            <a:endParaRPr lang="ja-JP" sz="900" dirty="0">
              <a:effectLst/>
              <a:latin typeface="Pyidaungsu" panose="020B0502040204020203" pitchFamily="34" charset="0"/>
              <a:ea typeface="ＭＳ ゴシック" panose="020B0609070205080204" pitchFamily="49" charset="-128"/>
              <a:cs typeface="Pyidaungsu" panose="020B0502040204020203" pitchFamily="34" charset="0"/>
            </a:endParaRPr>
          </a:p>
        </p:txBody>
      </p:sp>
      <p:sp>
        <p:nvSpPr>
          <p:cNvPr id="9" name="テキスト ボックス 123">
            <a:extLst>
              <a:ext uri="{FF2B5EF4-FFF2-40B4-BE49-F238E27FC236}">
                <a16:creationId xmlns:a16="http://schemas.microsoft.com/office/drawing/2014/main" id="{8F08E27D-5E64-4B4D-8EE5-176D4E6F4366}"/>
              </a:ext>
            </a:extLst>
          </p:cNvPr>
          <p:cNvSpPr txBox="1"/>
          <p:nvPr/>
        </p:nvSpPr>
        <p:spPr>
          <a:xfrm>
            <a:off x="659593" y="1654277"/>
            <a:ext cx="443091" cy="2044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>
              <a:lnSpc>
                <a:spcPct val="150000"/>
              </a:lnSpc>
            </a:pPr>
            <a:r>
              <a:rPr lang="my-MM" sz="900" dirty="0">
                <a:effectLst/>
                <a:latin typeface="Pyidaungsu" panose="020B0502040204020203" pitchFamily="34" charset="0"/>
                <a:ea typeface="ＭＳ ゴシック" panose="020B0609070205080204" pitchFamily="49" charset="-128"/>
                <a:cs typeface="Pyidaungsu" panose="020B0502040204020203" pitchFamily="34" charset="0"/>
              </a:rPr>
              <a:t>လုံခြုံရေးအဆို့ရှင်</a:t>
            </a:r>
            <a:endParaRPr lang="ja-JP" sz="900" dirty="0">
              <a:effectLst/>
              <a:latin typeface="Pyidaungsu" panose="020B0502040204020203" pitchFamily="34" charset="0"/>
              <a:ea typeface="ＭＳ ゴシック" panose="020B0609070205080204" pitchFamily="49" charset="-128"/>
              <a:cs typeface="Pyidaungsu" panose="020B0502040204020203" pitchFamily="34" charset="0"/>
            </a:endParaRPr>
          </a:p>
        </p:txBody>
      </p:sp>
      <p:sp>
        <p:nvSpPr>
          <p:cNvPr id="10" name="テキスト ボックス 123">
            <a:extLst>
              <a:ext uri="{FF2B5EF4-FFF2-40B4-BE49-F238E27FC236}">
                <a16:creationId xmlns:a16="http://schemas.microsoft.com/office/drawing/2014/main" id="{949792BB-FD5F-4807-8A18-7944D0A392A0}"/>
              </a:ext>
            </a:extLst>
          </p:cNvPr>
          <p:cNvSpPr txBox="1"/>
          <p:nvPr/>
        </p:nvSpPr>
        <p:spPr>
          <a:xfrm>
            <a:off x="2613309" y="1386988"/>
            <a:ext cx="443091" cy="2044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my-MM" sz="900" dirty="0">
                <a:effectLst/>
                <a:latin typeface="Pyidaungsu" panose="020B0502040204020203" pitchFamily="34" charset="0"/>
                <a:ea typeface="ＭＳ ゴシック" panose="020B0609070205080204" pitchFamily="49" charset="-128"/>
                <a:cs typeface="Pyidaungsu" panose="020B0502040204020203" pitchFamily="34" charset="0"/>
              </a:rPr>
              <a:t>စက်ရုံသို့</a:t>
            </a:r>
            <a:endParaRPr lang="ja-JP" sz="900" dirty="0">
              <a:effectLst/>
              <a:latin typeface="Pyidaungsu" panose="020B0502040204020203" pitchFamily="34" charset="0"/>
              <a:ea typeface="ＭＳ ゴシック" panose="020B0609070205080204" pitchFamily="49" charset="-128"/>
              <a:cs typeface="Pyidaungsu" panose="020B0502040204020203" pitchFamily="34" charset="0"/>
            </a:endParaRPr>
          </a:p>
        </p:txBody>
      </p:sp>
      <p:sp>
        <p:nvSpPr>
          <p:cNvPr id="11" name="テキスト ボックス 123">
            <a:extLst>
              <a:ext uri="{FF2B5EF4-FFF2-40B4-BE49-F238E27FC236}">
                <a16:creationId xmlns:a16="http://schemas.microsoft.com/office/drawing/2014/main" id="{D02F9267-A270-432A-97EC-2EEAEC2E5D9E}"/>
              </a:ext>
            </a:extLst>
          </p:cNvPr>
          <p:cNvSpPr txBox="1"/>
          <p:nvPr/>
        </p:nvSpPr>
        <p:spPr>
          <a:xfrm>
            <a:off x="2346395" y="1585921"/>
            <a:ext cx="443091" cy="2044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my-MM" sz="900" dirty="0">
                <a:effectLst/>
                <a:latin typeface="Pyidaungsu" panose="020B0502040204020203" pitchFamily="34" charset="0"/>
                <a:ea typeface="ＭＳ ゴシック" panose="020B0609070205080204" pitchFamily="49" charset="-128"/>
                <a:cs typeface="Pyidaungsu" panose="020B0502040204020203" pitchFamily="34" charset="0"/>
              </a:rPr>
              <a:t>ပိုက်</a:t>
            </a:r>
            <a:endParaRPr lang="ja-JP" sz="900" dirty="0">
              <a:effectLst/>
              <a:latin typeface="Pyidaungsu" panose="020B0502040204020203" pitchFamily="34" charset="0"/>
              <a:ea typeface="ＭＳ ゴシック" panose="020B0609070205080204" pitchFamily="49" charset="-128"/>
              <a:cs typeface="Pyidaungsu" panose="020B0502040204020203" pitchFamily="34" charset="0"/>
            </a:endParaRPr>
          </a:p>
        </p:txBody>
      </p:sp>
      <p:sp>
        <p:nvSpPr>
          <p:cNvPr id="12" name="テキスト ボックス 123">
            <a:extLst>
              <a:ext uri="{FF2B5EF4-FFF2-40B4-BE49-F238E27FC236}">
                <a16:creationId xmlns:a16="http://schemas.microsoft.com/office/drawing/2014/main" id="{27130541-5DE1-454D-AB60-54B93C23D733}"/>
              </a:ext>
            </a:extLst>
          </p:cNvPr>
          <p:cNvSpPr txBox="1"/>
          <p:nvPr/>
        </p:nvSpPr>
        <p:spPr>
          <a:xfrm>
            <a:off x="3104549" y="1465395"/>
            <a:ext cx="902141" cy="2044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my-MM" sz="900" dirty="0">
                <a:effectLst/>
                <a:latin typeface="Pyidaungsu" panose="020B0502040204020203" pitchFamily="34" charset="0"/>
                <a:ea typeface="ＭＳ ゴシック" panose="020B0609070205080204" pitchFamily="49" charset="-128"/>
                <a:cs typeface="Pyidaungsu" panose="020B0502040204020203" pitchFamily="34" charset="0"/>
              </a:rPr>
              <a:t>ချိတ်ဆက်ပိုက်</a:t>
            </a:r>
            <a:endParaRPr lang="ja-JP" sz="900" dirty="0">
              <a:effectLst/>
              <a:latin typeface="Pyidaungsu" panose="020B0502040204020203" pitchFamily="34" charset="0"/>
              <a:ea typeface="ＭＳ ゴシック" panose="020B0609070205080204" pitchFamily="49" charset="-128"/>
              <a:cs typeface="Pyidaungsu" panose="020B0502040204020203" pitchFamily="34" charset="0"/>
            </a:endParaRPr>
          </a:p>
        </p:txBody>
      </p:sp>
      <p:sp>
        <p:nvSpPr>
          <p:cNvPr id="13" name="テキスト ボックス 125">
            <a:extLst>
              <a:ext uri="{FF2B5EF4-FFF2-40B4-BE49-F238E27FC236}">
                <a16:creationId xmlns:a16="http://schemas.microsoft.com/office/drawing/2014/main" id="{6A96CC7C-B66E-4B62-87E2-4E98C4B55ED0}"/>
              </a:ext>
            </a:extLst>
          </p:cNvPr>
          <p:cNvSpPr txBox="1"/>
          <p:nvPr/>
        </p:nvSpPr>
        <p:spPr>
          <a:xfrm>
            <a:off x="725010" y="4211563"/>
            <a:ext cx="4319493" cy="20447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r>
              <a:rPr lang="my-MM" sz="900" dirty="0">
                <a:effectLst/>
                <a:latin typeface="Pyidaungsu" panose="020B0502040204020203" pitchFamily="34" charset="0"/>
                <a:ea typeface="ＭＳ ゴシック" panose="020B0609070205080204" pitchFamily="49" charset="-128"/>
                <a:cs typeface="Pyidaungsu" panose="020B0502040204020203" pitchFamily="34" charset="0"/>
              </a:rPr>
              <a:t>ပုံ 1-28 </a:t>
            </a:r>
            <a:r>
              <a:rPr lang="en-US" sz="900" dirty="0">
                <a:effectLst/>
                <a:latin typeface="Pyidaungsu" panose="020B0502040204020203" pitchFamily="34" charset="0"/>
                <a:ea typeface="ＭＳ ゴシック" panose="020B0609070205080204" pitchFamily="49" charset="-128"/>
                <a:cs typeface="Pyidaungsu" panose="020B0502040204020203" pitchFamily="34" charset="0"/>
              </a:rPr>
              <a:t>:</a:t>
            </a:r>
            <a:r>
              <a:rPr lang="ja" sz="900" dirty="0">
                <a:effectLst/>
                <a:latin typeface="Pyidaungsu" panose="020B0502040204020203" pitchFamily="34" charset="0"/>
                <a:ea typeface="ＭＳ ゴシック" panose="020B0609070205080204" pitchFamily="49" charset="-128"/>
                <a:cs typeface="Pyidaungsu" panose="020B0502040204020203" pitchFamily="34" charset="0"/>
              </a:rPr>
              <a:t>အောက်ဆီဂျင် (sanso) ဓာတ်ငွေ့ကိရိယာအစုံအလင်၏ ခန့်မှန်းယူဆထားသည့်ပုံ</a:t>
            </a:r>
            <a:endParaRPr lang="ja-JP" sz="900" dirty="0">
              <a:effectLst/>
              <a:latin typeface="Pyidaungsu" panose="020B0502040204020203" pitchFamily="34" charset="0"/>
              <a:ea typeface="ＭＳ ゴシック" panose="020B0609070205080204" pitchFamily="49" charset="-128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975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6255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16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ဓာတ်ငွေ့အိုး (bonbe) နှင့် အက်စီတလင်း (asechiren) ဓာတ်ငွေ့ထုတ်စက် (1) ဓာတ်ငွေ့အိုး (bonbe) သယ်ယူပို့ဆောင်ရေးနှင့် အသုံးပြုချိန်အတွက် ကြိုတင်သတိပေးချက်များ</a:t>
            </a:r>
            <a:endParaRPr kumimoji="1" lang="ja-JP" altLang="en-US" sz="16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30223" y="6444477"/>
            <a:ext cx="4528196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00" u="sng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</a:t>
            </a:r>
            <a:r>
              <a:rPr lang="ja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ှာ 34 ၊ 36 ၊ 37 / အထောက်အကူပြုစာအုပ် စာမျက်နှာ 23 ၊ 24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49" y="1207577"/>
            <a:ext cx="7886699" cy="17091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50000"/>
              </a:lnSpc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ဓာတ်ငွေ့အိုး (bonbe) များကိုသယ်ယူပို့ဆောင်ရန်အတွက်ကြိုတင်သတိပေးချက်များ</a:t>
            </a:r>
          </a:p>
          <a:p>
            <a:pPr marL="268288" indent="-1588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・</a:t>
            </a:r>
            <a:r>
              <a:rPr lang="en-US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ယာဉ်ဖြင့်သယ်ယူပို့ဆောင်ရေးချိန်တွင် သေသေချာချာ ထောင်လျက် သို့မဟုတ် တိမ်းစောင်းလျက်အနေအထားဖြင့် </a:t>
            </a:r>
            <a:r>
              <a:rPr lang="en-US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</a:p>
          <a:p>
            <a:pPr marL="268288" indent="-1588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  </a:t>
            </a: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အထူးပစ္စည်းကိရိယာ သို့မဟုတ်မော်တော်ယာဉ်သို့တိုက်ရိုက်သေချာတင်ရမည်</a:t>
            </a:r>
            <a:endParaRPr lang="en-US" altLang="ja-JP" sz="12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268288" indent="-1588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・</a:t>
            </a:r>
            <a:r>
              <a:rPr lang="en-US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စက်ရုံအတွင်းနှင့်ဆောက်လုပ်ရေးလုပ်ငန်းခွင်အတွင်း၌ အထူးသတ်မှတ်ထားသော ဓာတ်ငွေ့အိုး (bonbe) </a:t>
            </a:r>
            <a:endParaRPr lang="en-US" sz="12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268288" indent="-1588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  </a:t>
            </a: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သယ်ယူပို့ဆောင်ရေးယာဉ်ကို သုံးပြီးသယ်ဆောင်ရမည်</a:t>
            </a:r>
          </a:p>
          <a:p>
            <a:pPr marL="268288" indent="-1588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・</a:t>
            </a:r>
            <a:r>
              <a:rPr lang="en-US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လက်ဖြင့်သယ်ဆောင်သောအခါ၊ ဓာတ်ငွေ့အိုး၏ အဆို့ရှင်အပိုင်းကိုကိုင်လျက်သယ်ဆောင်မသွားပါနှင့်</a:t>
            </a:r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628649" y="2992968"/>
            <a:ext cx="7886699" cy="17091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rtl="0">
              <a:lnSpc>
                <a:spcPct val="150000"/>
              </a:lnSpc>
              <a:spcBef>
                <a:spcPts val="0"/>
              </a:spcBef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ဓာတ်ငွေ့အိုး (bonbe) များအသုံးပြုချိန်တွင် မှတ်သားရန်အချက်များ</a:t>
            </a:r>
          </a:p>
          <a:p>
            <a:pPr marL="466725" lvl="1" indent="-285750" rtl="0">
              <a:lnSpc>
                <a:spcPct val="150000"/>
              </a:lnSpc>
              <a:spcBef>
                <a:spcPts val="0"/>
              </a:spcBef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ဓာတ်ငွေ့အိုး (bonbe) ကို သေသေချာချာ တည်ငြိမ်အောင်ထားရန်</a:t>
            </a:r>
          </a:p>
          <a:p>
            <a:pPr marL="466725" lvl="1" indent="-285750" rtl="0">
              <a:lnSpc>
                <a:spcPct val="150000"/>
              </a:lnSpc>
              <a:spcBef>
                <a:spcPts val="0"/>
              </a:spcBef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ကြီးမားသောဝန်များသယ်ယူပို့ဆောင်ရေးမော်တော်ယာဉ်များ၏ပစ္စည်းတင်ရန်နေရာပေါ်တွင်တင်ထားလျက်မသုံးရ</a:t>
            </a:r>
          </a:p>
          <a:p>
            <a:pPr marL="466725" lvl="1" indent="-285750" rtl="0">
              <a:lnSpc>
                <a:spcPct val="150000"/>
              </a:lnSpc>
              <a:spcBef>
                <a:spcPts val="0"/>
              </a:spcBef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ဓာတ်ငွေ့အိုး (bonbe) ၏လည်ပင်းအပိုင်းတွင်တည်ငြိမ်အောင်မပြုရပါ</a:t>
            </a:r>
          </a:p>
          <a:p>
            <a:pPr marL="466725" lvl="1" indent="-285750" rtl="0">
              <a:lnSpc>
                <a:spcPct val="150000"/>
              </a:lnSpc>
              <a:spcBef>
                <a:spcPts val="0"/>
              </a:spcBef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အောက်ဆီဂျင် (sanso) ဓာတ်ငွေ့အိုး (bonbe) ကိုဆီပေနေသောလက်အိတ်ဖြင့်မထိရ ထို့အပြင်ဓာတ်ငွေ့အိုး (bonbe) အနီးတွင်ဆီများမထားရ။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Pyidaungsu" panose="020B0502040204020203" pitchFamily="34" charset="0"/>
                <a:cs typeface="Pyidaungsu" panose="020B0502040204020203" pitchFamily="34" charset="0"/>
              </a:rPr>
              <a:t>13</a:t>
            </a:fld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896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214009"/>
            <a:ext cx="7886700" cy="813265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16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ဓာတ်ငွေ့အိုး (bonbe) နှင့် အက်စီတလင်း (asechiren) ဓာတ်ငွေ့ထုတ်စက် (2) ဓာတ်ငွေ့အိုး (bonbe) ကို စွန့်ပစ် / ပြန်ပို့ချိန် အတွက် ကြိုတင်သတိပေးချက်များ</a:t>
            </a:r>
            <a:endParaRPr kumimoji="1" lang="ja-JP" altLang="en-US" sz="16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87724" y="6400413"/>
            <a:ext cx="3340451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စာမျက်နှာ 37 / အထောက်အကူပြုစာအုပ် စာမျက်နှာ 25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1" y="1117506"/>
            <a:ext cx="7886699" cy="12268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1588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・၎င်းကိုစက်ရုံအတွင်း အဲ့ဒီအတိုင်း ဆက်ထားခြင်း၊ အထွေထွေစက်မှုစွန့်ပစ်ပစ္စည်းအဖြစ်စွန့်ပစ်ခြင်းမပြုရ။</a:t>
            </a:r>
            <a:endParaRPr lang="en-US" altLang="ja-JP" sz="12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268288" indent="-1588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・</a:t>
            </a:r>
            <a:r>
              <a:rPr lang="ja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အောက်ဆီဂျင် (sanso) နှင့် လောင်ကျွမ်းနိုင်သောဓာတ်ငွေ့ဘူးကိုဖြတ်တောက်ခြင်းကို ဘယ်သောအခါမျှမပြုလုပ်သင့်ပါ။</a:t>
            </a:r>
          </a:p>
          <a:p>
            <a:pPr marL="268288" indent="-1588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・ဓာတ်ငွေ့ဘူးအတွင်းရှိဓာတ်ငွေ့ကိုကုန်အောင်အသုံးမပြုဘဲထုတ်လုပ်သူထံသို့ပြန်မပို့ရပါ။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Pyidaungsu" panose="020B0502040204020203" pitchFamily="34" charset="0"/>
                <a:cs typeface="Pyidaungsu" panose="020B0502040204020203" pitchFamily="34" charset="0"/>
              </a:rPr>
              <a:t>14</a:t>
            </a:fld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426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85751" y="312230"/>
            <a:ext cx="8629650" cy="426956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my-MM" sz="16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ဖိအားထိန်းညှိကိရိယာ (aturyoku chousei ki) (1) တပ်ဆင်ခြင်းလုပ်ထုံးလုပ်နည်း</a:t>
            </a:r>
            <a:endParaRPr kumimoji="1" lang="ja-JP" altLang="en-US" sz="16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45345" y="6440289"/>
            <a:ext cx="3340451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စာမျက်နှာ 41 / အထောက်အကူပြုစာအုပ် စာမျက်နှာ 26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285751" y="914400"/>
            <a:ext cx="8629650" cy="20133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50000"/>
              </a:lnSpc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[ဖိအားထိန်းညှိကိရိယာ (aturyoku chousei ki) တပ်ဆင်ခြင်းလုပ်ထုံးလုပ်နည်း]</a:t>
            </a:r>
          </a:p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　①　ဖုန်မှုန့်ဖယ်ရှားခြင်း။</a:t>
            </a:r>
            <a:endParaRPr lang="en-US" altLang="ja-JP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　②　အရည်မစိမ့်ထွက်ရန်တားဆီးသောအကွင်း(packing) ကိုစစ်ဆေးခြင်း</a:t>
            </a:r>
          </a:p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　③　ဖိအားပြဂိတ် တပ်ဆင်ခြင်း</a:t>
            </a:r>
          </a:p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　④　ချိန်ညှိလက်ကိုင်ကိုစစ်ဆေးခြင်း</a:t>
            </a:r>
          </a:p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　⑤　အဆို့ရှင်ကိုဖွင့်ခြင်း</a:t>
            </a:r>
          </a:p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　⑥　ဓာတ်ငွေ့ယိုစိမ့်မှုရှိမရှိစစ်ဆေးခြင်း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Pyidaungsu" panose="020B0502040204020203" pitchFamily="34" charset="0"/>
                <a:cs typeface="Pyidaungsu" panose="020B0502040204020203" pitchFamily="34" charset="0"/>
              </a:rPr>
              <a:t>15</a:t>
            </a:fld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652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02177" y="421739"/>
            <a:ext cx="8629650" cy="454333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my-MM" sz="160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ဖိအားထိန်းညှိကိရိယာ (aturyoku chousei ki) (2) အသုံးပြုရာတွင် မှတ်သားရန်အချက်များ</a:t>
            </a:r>
            <a:endParaRPr kumimoji="1" lang="ja-JP" altLang="en-US" sz="16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45345" y="6440289"/>
            <a:ext cx="3340451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စာမျက်နှာ 43 / အထောက်အကူပြုစာအုပ် စာမျက်နှာ 27</a:t>
            </a:r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302177" y="1036905"/>
            <a:ext cx="8629650" cy="28471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[ဖိအားထိန်းညှိကိရိယာ (aturyoku chousei ki) အသုံးပြုရာတွင် မှတ်သားရန်အချက်များ]</a:t>
            </a:r>
            <a:endParaRPr lang="ja-JP" altLang="en-US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542925" indent="-276225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①　အသုံးပြုမနေပါက ချိန်ညှိလက်ကိုင်ကိုဘယ်ဘက်ဆုံးသို့လှည့်ကာချောင်နေအောင်ထားရမည်။</a:t>
            </a:r>
          </a:p>
          <a:p>
            <a:pPr marL="542925" indent="-276225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②　ထိန်းညှိကိရိယာ၏အစိတ်အပိုင်းများသို့အမဲဆီသို့မဟုတ်ဆီသုတ်</a:t>
            </a:r>
            <a:r>
              <a:rPr lang="ja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ခြင်း၊ ဆီပေနေသောလက်ဖြင့်သို့မဟုတ်လက်အိတ်ဖြင့်ကိုင်ခြင်းမပြုရ။ အထူးသဖြင့် အောက်ဆီဂျင် (sanso) ဖိအားထိန်းညှိကိရိယာ (aturyoku chousei ki) တွင် ဆီပေရမရပါ။</a:t>
            </a:r>
          </a:p>
          <a:p>
            <a:pPr marL="542925" indent="-276225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③　ဖိအားထိန်းညှိကိရိယာ (aturyoku chousei ki) တပ်ဆင်သည့်ဝက်အူတွင်အခြစ်ရာထင်သွားပါက အတင်းအကျပ်မတပ်ရ။</a:t>
            </a:r>
          </a:p>
          <a:p>
            <a:pPr marL="542925" indent="-276225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④　ဓာတ်ငွေ့အိုး (bonbe) နှင့်ဖိအားထိန်းညှိကိရိယာ (aturyoku chousei ki) ကို တပ်ဆင်ထားသည့်အတိုင်း ဓာတ်ငွေ့အိုး (bonbe) ကိုမရွှေ့ရ။</a:t>
            </a:r>
          </a:p>
          <a:p>
            <a:pPr marL="542925" indent="-276225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⑤　အလုပ်လုပ်နေစဉ် အက်စီတလင်း (asechiren) ဖိအားကျသွားလျှင် ဓာတ်ငွေ့အိုး (bonbe) တွင်ကျန်ရှိသောပမာဏကိုစစ်ဆေးရမည်။</a:t>
            </a:r>
          </a:p>
          <a:p>
            <a:pPr marL="542925" indent="-276225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⑥　အလုပ်ပြီးချိန်နှင့်ကြားဖြတ်ရပ်နားချိန်တို့တွင်ဓာတ်ငွေ့အိုး (bonbe) ၏အဆို့ရှင်ကိုပိတ်ပြီး၊ ချိန်ညှိလက်ကိုင်ကိုဘယ်ဘက်ဆုံးသို့လှည့်ကာချောင်နေအောင်ထားရမည်။</a:t>
            </a:r>
          </a:p>
          <a:p>
            <a:pPr marL="542925" indent="-276225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⑦　ဖိအားထိန်းညှိကိရိယာ (aturyoku chousei ki) ကိုဖြုတ်ခြင်း၊ ပြုပြင်ခြင်းများမလုပ်ရ။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pPr/>
              <a:t>16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37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85751" y="169868"/>
            <a:ext cx="8629650" cy="468307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my-MM" sz="16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ဂဟေဆော်စက်များစသည် (1) တပ်ဆင်ခြင်း</a:t>
            </a:r>
            <a:endParaRPr kumimoji="1" lang="ja-JP" altLang="en-US" sz="16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34394" y="6441703"/>
            <a:ext cx="3340451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စာမျက်နှာ 43 / အထောက်အကူပြုစာအုပ် စာမျက်နှာ 28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285751" y="714376"/>
            <a:ext cx="8629650" cy="54515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[ဖိအားထိန်းညှိကိရိယာ (aturyoku chousei ki) နှင့် ဂဟေဆော်ပစ္စည်းကို ချိတ်ဆက်သည့်လုပ်ထုံးလုပ်နည်း]</a:t>
            </a:r>
          </a:p>
          <a:p>
            <a:pPr marL="361950" indent="-36195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①　မဆက်မီ၊ ပိုက် (housu) ယိုယွင်းပျက်စီးခြင်းနှင့် အက်ကွဲခြင်းမရှိကြောင်းစစ်ဆေးရမည်။</a:t>
            </a:r>
          </a:p>
          <a:p>
            <a:pPr marL="361950" indent="-36195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②　ပိုက် (housu)အတွင်းတွင်ဖုန်၊ အင်းဆက်ပိုးများ၊ ရေများမရှိကြောင်းသေချာအောင်ပြုလုပ်ရမည်။</a:t>
            </a:r>
          </a:p>
          <a:p>
            <a:pPr marL="361950" indent="-36195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③　မှုတ်တံ (suikan) ၏အဆို့ရှင်ပိတ်ထားကြောင်းအတည်ပြုရမည်။</a:t>
            </a:r>
          </a:p>
          <a:p>
            <a:pPr marL="361950" indent="-36195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④　</a:t>
            </a:r>
            <a:r>
              <a:rPr lang="ja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အောက်ဆီဂျင် (sanso) အတွက်အပြာရောင်၊ အက်စီတလင်း (asechiren) အတွက်အနီရောင် ပိုက် (housu) ကိုသုံးရမည်။ မတူညီသောဓာတ်ငွေ့အမျိုးအစား၏ ပိုက် (housu) များကိုအတူတကွအသုံးပြုခြင်းမပြုရ။</a:t>
            </a:r>
          </a:p>
          <a:p>
            <a:pPr marL="361950" indent="-36195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⑤　ပိုက် (housu)၏အစွန်းနှစ်ဖက်စလုံးတွင် one-touch အမျိုးအစား  connector များချိတ်ဆက်ထားပါက၊ ဖိအားထိန်းညှိကိရိယာ (aturyoku chousei ki) ၏ စွမ်းအင်ထုတ်သည့်ဘက်နှင့် မှုတ်တံ (suikan) ကိုသေသေချာချာချိတ်ဆက်ပါ။ ဤတွင် လောင်ကျွမ်းနိုင်သောဓာတ်ငွေ့ ဖိအားထိန်းညှိကိရိယာ (aturyoku chousei ki) ၌ အခြောက်ခံလုံခြုံရေးကိရိယာ  (kanshiki anzen ki) မတပ်ထားပါက၊ လောင်ကျွမ်းနိုင်သောဓာတ်ငွေ့၏ ပိုက် (housu) ဘက်တွင် အခြောက်ခံလုံခြုံရေးကိရိယာ  (kanshiki anzen ki) ကို တပ်ဆင်ရမည်။</a:t>
            </a:r>
          </a:p>
          <a:p>
            <a:pPr marL="361950" indent="-36195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⑥　 ချိတ်ဆက်မှုအားလုံးပြီးဆုံးသွားသောအခါ၊</a:t>
            </a:r>
            <a:r>
              <a:rPr lang="ja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အောက်ဆီဂျင် (sanso) ဖိအားကို 0.3 မှ 0.5 MPa အထိထားပြီးဆပ်ပြာရေကိုသုံးကာ ဓာတ်ငွေ့ယိုစိမ့်မှုများကိုစစ်ဆေးရမည်။ အောက်ဆီဂျင် (sanso) ဓာတ်ငွေ့ယိုစိမ့်မှုကိုစစ်ဆေးပြီးနောက်လောင်ကျွမ်းနိုင်သော</a:t>
            </a:r>
            <a:r>
              <a:rPr lang="en-US" altLang="ja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ja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ဓာတ်ငွေ့၏ဖိအားကို 0.3 မှ 0.5  MPa အထိထားပြီးအလားတူဓာတ်ငွေ့ယိုစိမ့်မှုကိုစစ်ဆေးရမည်။</a:t>
            </a:r>
          </a:p>
          <a:p>
            <a:pPr marL="361950" indent="-36195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⑦　ဓါတ်ငွေ့ယိုစိမ့်မှုမရှိပါကမှုတ်တံ (suikan) ၏ လောင်ကျွမ်းနိုင်သောဓာတ်ငွေ့အဆို့ရှင်ကို ၂ စက္ကန့်မှ ၃ စက္ကန့်အကြာဖွင့်ပြီး၊ ဓာတ်ငွေ့ကိုထုတ်လွှတ်ကာ၊ ၎င်းကိုနှစ်ကြိမ်ပြုလုပ်ရမည်။ ထို့နောက်လောင်ကျွမ်းနိုင်သောဓာတ်ငွေ့အဆို့ရှင်ကိုပိတ်ထားသည့်အတိုင်း၊ အောက်ဆီဂျင် (sanso) ဓာတ်ငွေ့အဆို့ရှင်ကို ၅ စက္ကန့်ခန့်ဖွင့်၍ ဓာတ်ငွေ့ကိုထုတ်လွှတ်ရမည်။</a:t>
            </a:r>
            <a:endParaRPr lang="en-US" altLang="ja-JP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361950" indent="-36195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⑧　နောက်ဆုံးတွင် မှုတ်တံ (suikan) ၏အဆို့ရှင်ကိုပိတ်ပြီး၊ ဓာတ်ငွေ့အိုး (bonbe) ၏အဆို့ရှင်ကိုပိတ်ကာ၊ ဖိအားထိန်းညှိကိရိယာ (aturyoku</a:t>
            </a: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chousei ki) ကို လုံး၀လျှော့လိုက်ပြီး၊ ၅ မိနစ်ခန့်စောင့်ပါ။ ထို့နောက်ဖိအားထိန်းညှိကိရိယာ (aturyoku chousei ki) ၏ဖိအားမြင့်ဘက်နှင့် ဖိအားနိမ့်ဘက်ရှိ ဖိအားတို့ကို စစ်ဆေးပါ။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0949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85751" y="169868"/>
            <a:ext cx="8629650" cy="878756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16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ဂဟေဆော်စက်များစသည် (2) ဖိအားထိန်းညှိကိရိယာ (aturyoku chousei ki) ၏ ဖိအားနည်းဘက်ရှိ</a:t>
            </a:r>
            <a:r>
              <a:rPr lang="en-US" sz="16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6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ဖိအားကို</a:t>
            </a:r>
            <a:r>
              <a:rPr lang="en-US" sz="16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6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ချိန်ညှိခြင်း</a:t>
            </a:r>
            <a:endParaRPr kumimoji="1" lang="ja-JP" altLang="en-US" sz="16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34394" y="6441703"/>
            <a:ext cx="3340451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စာမျက်နှာ 44 / အထောက်အကူပြုစာအုပ် စာမျက်နှာ 29</a:t>
            </a:r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285751" y="1174311"/>
            <a:ext cx="8629650" cy="19424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[ဖိအားထိန်းညှိကိရိယာ (aturyoku chousei ki) ၏ ဖိအားနည်းဘက်ရှိဖိအားကိုချိန်ညှိခြင်းလုပ်ထုံးလုပ်နည်း]</a:t>
            </a:r>
          </a:p>
          <a:p>
            <a:pPr marL="0" indent="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①　မှုတ်တံ (suikan) ၏အဆို့ရှင်ပိတ်ထားကြောင်း နောက်တစ်ကြိမ်အတည်ပြုရမည်။</a:t>
            </a:r>
            <a:endParaRPr lang="en-US" altLang="ja-JP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361950" indent="-36195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②　ဖိအားထိန်းညှိကိရိယာ (aturyoku chousei ki) ဖြင့် အောက်စီဂျင် (sanso) နှင့် လောင်ကျွမ်းနိုင်သောဓာတ်ငွေ့၏ ချိန်ညှိလက်ကိုင်ကို</a:t>
            </a: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ဖြည်းဖြည်းချင်း</a:t>
            </a: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လှည့်ကာ၊ ဖိအားနည်းဘက်ရှိဖိအားကိုချိန်ညှိရမည်။　သင့်လျော်သောဖိအားသည် နှုတ်သီးတံပေါ်တွင်မူတည်ပြီး</a:t>
            </a: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ကွဲပြားသွားကာ၊ နှုတ်သီးတံထုတ်လုပ်သူ၏</a:t>
            </a:r>
            <a:r>
              <a:rPr lang="ja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လက်စွဲစာအုပ်စသည်တို့တွင်ဖော်ပြထားသည်။ ယေဘုယျအားဖြင့် အောက်စီဂျင် (sanso) သည် 0.2 မှ 0.3 MPa ၊ လောင်ကျွမ်းနိုင်သောဓာတ်ငွေ့သည် 0.02 မှ 0.03 MPa ဖြစ်သည်။</a:t>
            </a:r>
            <a:endParaRPr lang="en-US" altLang="ja-JP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pPr/>
              <a:t>18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982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49" y="119283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my-MM" sz="16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ဂဟေဆော်စက်များစသည် (3) မီးညှိခြင်းနှင့်မီးလျှံချိန်ညှိခြင်း</a:t>
            </a:r>
            <a:endParaRPr kumimoji="1" lang="ja-JP" altLang="en-US" sz="16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80359" y="6444477"/>
            <a:ext cx="3794485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0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0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စာမျက်နှာ 44 ၊ 45 / အထောက်အကူပြုစာအုပ် စာမျက်နှာ 30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646283"/>
            <a:ext cx="7886699" cy="25035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ts val="1800"/>
              </a:lnSpc>
              <a:buNone/>
            </a:pPr>
            <a:r>
              <a:rPr lang="my-MM" sz="11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[မီးညှိခြင်းနှင့်မီးလျှံချိန်ညှိခြင်းလုပ်ထုံးလုပ်နည်း]</a:t>
            </a:r>
            <a:endParaRPr lang="ja-JP" altLang="en-US" sz="11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628650" indent="-361950" rtl="0">
              <a:lnSpc>
                <a:spcPts val="1800"/>
              </a:lnSpc>
              <a:spcBef>
                <a:spcPts val="0"/>
              </a:spcBef>
              <a:buNone/>
            </a:pPr>
            <a:r>
              <a:rPr lang="my-MM" sz="11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①　</a:t>
            </a:r>
            <a:r>
              <a:rPr lang="my-MM" sz="11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ဂဟေဆော်ရာတွင်သုံးသည့်အကာအကွယ်ပစ္စည်း၊ ဓာတ်ငွေ့ဂဟေဆော်ခြင်း (gasu yousetsu) အတွက်</a:t>
            </a:r>
            <a:r>
              <a:rPr lang="en-US" sz="11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1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အလင်းကာသည့်</a:t>
            </a:r>
            <a:r>
              <a:rPr lang="en-US" sz="11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</a:p>
          <a:p>
            <a:pPr marL="628650" indent="-361950" rtl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1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     </a:t>
            </a:r>
            <a:r>
              <a:rPr lang="my-MM" sz="11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အကာအကွယ်မျက်မှန်တို့ကိုစနစ်တကျတပ်ဆင်ရမည်။</a:t>
            </a:r>
          </a:p>
          <a:p>
            <a:pPr marL="628650" indent="-361950" rtl="0">
              <a:lnSpc>
                <a:spcPts val="1800"/>
              </a:lnSpc>
              <a:spcBef>
                <a:spcPts val="0"/>
              </a:spcBef>
              <a:buNone/>
            </a:pPr>
            <a:r>
              <a:rPr lang="my-MM" sz="11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②　မှုတ်တံ (suikan) ၏ လောင်ကျွမ်းနိုင်သောဓာတ်ငွေ့အဆို့ရှင်ကိုဖွင့်ပါ။</a:t>
            </a:r>
          </a:p>
          <a:p>
            <a:pPr marL="628650" indent="-361950" rtl="0">
              <a:lnSpc>
                <a:spcPts val="1800"/>
              </a:lnSpc>
              <a:spcBef>
                <a:spcPts val="0"/>
              </a:spcBef>
              <a:buNone/>
            </a:pPr>
            <a:r>
              <a:rPr lang="my-MM" sz="11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③　အထူးမီးညှိစက် (ဂဟေဆော် lighter  (yousetu you raita)) ဖြင့်မီးညှိပါ။</a:t>
            </a:r>
          </a:p>
          <a:p>
            <a:pPr marL="628650" indent="-361950" rtl="0">
              <a:lnSpc>
                <a:spcPts val="1800"/>
              </a:lnSpc>
              <a:spcBef>
                <a:spcPts val="0"/>
              </a:spcBef>
              <a:buNone/>
            </a:pPr>
            <a:r>
              <a:rPr lang="my-MM" sz="11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④　တတ်နိုင်သမျှအမြန်ဆုံး ကြိုတင်အပူပေးအောက်စီဂျင်အဆို့ရှင်ကိုဖွင့်ပါ။ လောင်ကျွမ်းနိုင်သောဓာတ်ငွေ့၊ ပြီးနောက်အောက်စီဂျင် (sanso) </a:t>
            </a:r>
            <a:endParaRPr lang="en-US" sz="11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628650" indent="-361950" rtl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1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     </a:t>
            </a:r>
            <a:r>
              <a:rPr lang="my-MM" sz="11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အဆို့ရှင်တို့ကို အစဉ်အတိုင်းလုပ်ဆောင်ပြီး</a:t>
            </a:r>
            <a:r>
              <a:rPr lang="en-US" sz="11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1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အပြာရောင်မီးတောက်ဖြစ်လာသည်</a:t>
            </a:r>
            <a:r>
              <a:rPr lang="en-US" sz="11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1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အထိ</a:t>
            </a:r>
            <a:r>
              <a:rPr lang="en-US" sz="11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1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ပြုလုပ်ပါ။ ဤတွင်ဓာတ်ငွေ့မီးလျှံအတွင်းရှိ </a:t>
            </a:r>
            <a:endParaRPr lang="en-US" sz="11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628650" indent="-361950" rtl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1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     </a:t>
            </a:r>
            <a:r>
              <a:rPr lang="my-MM" sz="11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နှုတ်သီးတံ၏အပေါက်ဝ၌ဖြစ်ပေါ်လာသော အဖြူရောင်အဝိုင်းပုံရှိသောအပိုင်း (အဖြူရောင်မီးတောက် (white spots)) ကိုပုံ 1-30 ②</a:t>
            </a:r>
            <a:endParaRPr lang="en-US" sz="11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628650" indent="-361950" rtl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1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     </a:t>
            </a:r>
            <a:r>
              <a:rPr lang="my-MM" sz="11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ကဲ့သို့ နှုတ်သီးတံ၏အစွန်အဖျားမှထွက်အောင်ပြုလုပ်ရမည်။  ဤအချိန်တွင်သင့်လျော်သောအခြေအနေရှိမီးတောက်ကို neutral </a:t>
            </a:r>
            <a:endParaRPr lang="en-US" sz="11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628650" indent="-361950" rtl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1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     </a:t>
            </a:r>
            <a:r>
              <a:rPr lang="my-MM" sz="11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မီးတောက် သို့မဟုတ် စံနှုန်းပြည့်မီးတောက် ဟုခေါ်သည်။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Pyidaungsu" panose="020B0502040204020203" pitchFamily="34" charset="0"/>
                <a:cs typeface="Pyidaungsu" panose="020B0502040204020203" pitchFamily="34" charset="0"/>
              </a:rPr>
              <a:t>19</a:t>
            </a:fld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3173381"/>
            <a:ext cx="5694158" cy="3017782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3622872" y="6042636"/>
            <a:ext cx="285027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my-MM" sz="10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(KOIKE SANSO KOGYO Co.,LTD မှထုတ်ထားသော)</a:t>
            </a:r>
            <a:endParaRPr kumimoji="1" lang="ja-JP" altLang="en-US" sz="10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7BA4902-2443-41C3-8E5E-7132D09E44E9}"/>
              </a:ext>
            </a:extLst>
          </p:cNvPr>
          <p:cNvSpPr txBox="1"/>
          <p:nvPr/>
        </p:nvSpPr>
        <p:spPr>
          <a:xfrm>
            <a:off x="1072109" y="5901513"/>
            <a:ext cx="4807237" cy="235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1200" dirty="0">
                <a:latin typeface="Pyidaungsu" panose="020B0502040204020203" pitchFamily="34" charset="0"/>
                <a:cs typeface="Pyidaungsu" panose="020B0502040204020203" pitchFamily="34" charset="0"/>
              </a:rPr>
              <a:t>ပုံ 1-30: မီးတောက်ချိန်ညှိခြင်း</a:t>
            </a:r>
            <a:endParaRPr kumimoji="1" lang="en-US" altLang="ja-JP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EFFE62-030B-4C3E-8E33-7E2799F5BB13}"/>
              </a:ext>
            </a:extLst>
          </p:cNvPr>
          <p:cNvSpPr txBox="1"/>
          <p:nvPr/>
        </p:nvSpPr>
        <p:spPr>
          <a:xfrm>
            <a:off x="737493" y="5378393"/>
            <a:ext cx="2313903" cy="29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①　မီးညှိပြီးနောက်ချက်ချင်းထွက်လာသောမီးလျှံ </a:t>
            </a:r>
            <a:endParaRPr lang="en-US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en-US" sz="900" dirty="0">
                <a:latin typeface="Pyidaungsu" panose="020B0502040204020203" pitchFamily="34" charset="0"/>
                <a:cs typeface="Pyidaungsu" panose="020B0502040204020203" pitchFamily="34" charset="0"/>
              </a:rPr>
              <a:t>        </a:t>
            </a:r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(ကာဘွန်မီးတောက်)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0FFA1EE-C0D3-4D52-AA14-9FB93067F232}"/>
              </a:ext>
            </a:extLst>
          </p:cNvPr>
          <p:cNvSpPr txBox="1"/>
          <p:nvPr/>
        </p:nvSpPr>
        <p:spPr>
          <a:xfrm>
            <a:off x="3622872" y="5348878"/>
            <a:ext cx="2593370" cy="518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②　</a:t>
            </a:r>
            <a:r>
              <a:rPr lang="ja" sz="900" dirty="0">
                <a:latin typeface="Pyidaungsu" panose="020B0502040204020203" pitchFamily="34" charset="0"/>
                <a:cs typeface="Pyidaungsu" panose="020B0502040204020203" pitchFamily="34" charset="0"/>
              </a:rPr>
              <a:t>အောက်ဆီဂျင် (sanso) ပမာဏကို</a:t>
            </a:r>
            <a:r>
              <a:rPr lang="en-US" altLang="ja" sz="9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  <a:p>
            <a:pPr rtl="0">
              <a:lnSpc>
                <a:spcPct val="150000"/>
              </a:lnSpc>
            </a:pPr>
            <a:r>
              <a:rPr lang="en-US" altLang="ja" sz="900" dirty="0">
                <a:latin typeface="Pyidaungsu" panose="020B0502040204020203" pitchFamily="34" charset="0"/>
                <a:cs typeface="Pyidaungsu" panose="020B0502040204020203" pitchFamily="34" charset="0"/>
              </a:rPr>
              <a:t>        </a:t>
            </a:r>
            <a:r>
              <a:rPr lang="ja" sz="900" dirty="0">
                <a:latin typeface="Pyidaungsu" panose="020B0502040204020203" pitchFamily="34" charset="0"/>
                <a:cs typeface="Pyidaungsu" panose="020B0502040204020203" pitchFamily="34" charset="0"/>
              </a:rPr>
              <a:t>ချိန်ညှိပြီးနောက် (စံနှုန်းပြည့်မီးတောက်)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230B950-0643-4F71-BC2A-DF7EF364E810}"/>
              </a:ext>
            </a:extLst>
          </p:cNvPr>
          <p:cNvSpPr txBox="1"/>
          <p:nvPr/>
        </p:nvSpPr>
        <p:spPr>
          <a:xfrm>
            <a:off x="3277999" y="5871628"/>
            <a:ext cx="2999602" cy="29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ရင်းမြစ် ： KOIKE SANSO KOGYO Co.,LTD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40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 rtlCol="0">
            <a:normAutofit fontScale="90000"/>
          </a:bodyPr>
          <a:lstStyle/>
          <a:p>
            <a:pPr rtl="0">
              <a:lnSpc>
                <a:spcPct val="150000"/>
              </a:lnSpc>
            </a:pPr>
            <a:r>
              <a:rPr lang="my-MM" sz="3200" dirty="0"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အခန်း (1) ဓာတ်ငွေ့ဂဟေ (gasu yousetsu) ဆော်ရာတွင်သုံးသည့်ကိရိယာများ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580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my-MM" sz="16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ဂဟေဆော်စက်များစသည် (3) ဂဟေဆော်ခြင်း</a:t>
            </a:r>
            <a:endParaRPr kumimoji="1" lang="ja-JP" altLang="en-US" sz="16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39869" y="6400413"/>
            <a:ext cx="3340451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0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0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စာမျက်နှာ 45 / အထောက်အကူပြုစာအုပ် စာမျက်နှာ 31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1" y="898523"/>
            <a:ext cx="7886699" cy="47640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50000"/>
              </a:lnSpc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[ဓာတ်ငွေ့ဂဟေဆော်ခြင်း (gasu yousetsu) လုပ်ထုံးလုပ်နည်း]</a:t>
            </a:r>
            <a:endParaRPr lang="ja-JP" altLang="en-US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628650" indent="-36195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①　ဂဟေဆော်မည့်အခြေပြုကုန်ကြမ်းပစ္စည်းကိုအဆစ်တွင်တပ်ဆင်ပါ။</a:t>
            </a:r>
          </a:p>
          <a:p>
            <a:pPr marL="628650" indent="-36195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②　အခြေပြုကုန်ကြမ်းပစ္စည်းမျက်နှာပြင်နှင့်အဖြူရောင်မီးတောက်အစွန်အဖျား၏အကြားအကွာအဝေးကို 2 မှ 3 mm</a:t>
            </a: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</a:p>
          <a:p>
            <a:pPr marL="628650" indent="-36195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     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ခန့်ထားကာ၊ အခြေပြုကုန်ကြမ်းပစ္စည်းအဆစ်၏တစ်ဖက်စွန်းကိုအပူပေးရမည်။ ခဏကြာသော်</a:t>
            </a: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မီးလျှံနှင့်ထိတွေ့နေသော</a:t>
            </a: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</a:p>
          <a:p>
            <a:pPr marL="628650" indent="-36195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     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အခြေပြုကုန်ကြမ်းပစ္စည်းမျက်နှာပြင်သည်အနီရောင်ဖြစ်လာပြီး၊ အလယ်ဗဟိုအပိုင်းတွင်အရည်ပျော်နေသော</a:t>
            </a: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သတ္တုရည်</a:t>
            </a: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</a:p>
          <a:p>
            <a:pPr marL="628650" indent="-36195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     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ကန်ငယ််တစ်ခုဖြစ်ပေါ်လာသည်။ အရည်ပျော်နေသောသတ္တုရည်ကန်ငယ်ကို တောက်ပစွာမြင်ရသည်။ အခြေပြုကုန်ကြမ်း</a:t>
            </a: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</a:p>
          <a:p>
            <a:pPr marL="628650" indent="-36195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     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ပစ္စည်းနှစ်ခုလုံးပေါင်းစပ်မသွားပါကဂဟေချောင်းကိုထပ်ပေါင်းထည့်ခြင်းဖြင့်ပေါင်းစပ်စေရသည်။</a:t>
            </a:r>
          </a:p>
          <a:p>
            <a:pPr marL="628650" indent="-36195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③　အခြေပြုကုန်ကြမ်းပစ္စည်အဆစ်၏တစ်ဖက်သည် ပေါင်းစပ်သွားပါက၊ အဆစ်၏ဆန့်ကျင်ဘက်အခြမ်းရှိအစွန်းကိုလည်း</a:t>
            </a: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</a:p>
          <a:p>
            <a:pPr marL="628650" indent="-36195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     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ထိုနည်းအတိုင်းဂဟေဆော်ရသည်။ ဤသည်မှာအခြေပြုကုန်ကြမ်းပစ္စည်း၏ အဆစ်ကိုယာယီခိုင်မာနေစေရန်ဖြစ်ပြီး၊ tack </a:t>
            </a:r>
            <a:endParaRPr lang="en-US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628650" indent="-36195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     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ဂဟေဆော်ခြင်းဟုခေါ်သည်။ ပါးလွှာသောသတ္တုပြားများကိုဂဟေဆော်ရာတွင် tack ဂဟေဆက်နေရာကို </a:t>
            </a:r>
            <a:endParaRPr lang="en-US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628650" indent="-36195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     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များအောင်လုပ်ဆောင်ခြင်းဖြင့် ဂဟေဆက်ကြောင်းကို ကြီးလာခြင်းမှကာကွယ်ရန်အတွက် ပြုလုပ်နိုင်သည်။</a:t>
            </a:r>
          </a:p>
          <a:p>
            <a:pPr marL="628650" indent="-36195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④　ထို့နောက် အခြေပြုကုန်ကြမ်းပစ္စည်အဆစ်၏တစ်ဖက်စွန်းတွင်အရည်ပျော်နေသောသတ္တုရည်ကန်ငယ်ကိုဖွဲ့စည်းကာ၊ </a:t>
            </a:r>
            <a:endParaRPr lang="en-US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628650" indent="-36195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     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၎င်းကိုသတ်မှတ်အရွယ်အစားအတိုင်းရှိစေရန်ဂဟေမီးချောင်း (tochi) ကိုအဆစ်ဆီသို့ ဦးတည်ပြီး‌ရွေ့လျားစေကာ</a:t>
            </a: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</a:p>
          <a:p>
            <a:pPr marL="628650" indent="-36195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     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ဂဟေဆော်ခြင်းကိုဆက်လက်ပြုလုပ်သည်။</a:t>
            </a: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ထို့အပြင်ပါးလွှာသောသတ္တုပြားများကိုဂဟေဆော်သည့်အခါ</a:t>
            </a: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လိုအပ်သည်ထက်</a:t>
            </a: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</a:p>
          <a:p>
            <a:pPr marL="628650" indent="-36195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     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ပို၍</a:t>
            </a: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ဂဟေချောင်းကိုထပ်ပေါင်းထည့်ခြင်းမလုပ်ရ။ ဆန့်ကျင်ဘက်အနေဖြင့်၊ အခြေပြုကုန်ကြမ်းပစ္စည်းသည် ထူသော</a:t>
            </a: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</a:p>
          <a:p>
            <a:pPr marL="628650" indent="-36195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     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သတ္တုပြားဖြစ်ပါက၊ အဖြူရောင်မီးတောက်နှင့်နီးသောနေရာတွင် အခြေပြုကုန်ကြမ်းပစ္စည်းကို အရည်ပျော်စေပြီး၊ </a:t>
            </a:r>
            <a:endParaRPr lang="en-US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628650" indent="-36195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     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ဂဟေချောင်းကိုထပ်ပေါင်းထည့်ကာ ဂဟေဆော်ရသည်။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7181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my-MM" sz="16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ဂဟေဆော်စက်များစသည် (4) ဖြတ်တောက်ခြင်း</a:t>
            </a:r>
            <a:endParaRPr kumimoji="1" lang="ja-JP" altLang="en-US" sz="16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34394" y="6400413"/>
            <a:ext cx="3340451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စာမျက်နှာ 46 / အထောက်အကူပြုစာအုပ် စာမျက်နှာ 32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1" y="898524"/>
            <a:ext cx="7886699" cy="23731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50000"/>
              </a:lnSpc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[ဓာတ်ငွေ့ဖြင့်ဖြတ်တောက်ခြင်း (gasu setudan) လုပ်ထုံးလုပ်နည်း]</a:t>
            </a:r>
            <a:endParaRPr lang="ja-JP" altLang="en-US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628650" indent="-36195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①　ဖြတ်တောက်ရန် အခြေပြုကုန်ကြမ်းပစ္စည်းကို တပ်ဆင်ပါ။</a:t>
            </a:r>
          </a:p>
          <a:p>
            <a:pPr marL="628650" indent="-36195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②　ပပထမဆုံးကြိုတင်အပူပေးမီး (yonetu en) ဖြင့်  ဖြတ်တောက်လိုသည့်နေရာသို့ အဖြူရောင်မီးတောက်ဖြင့်ထိကာ </a:t>
            </a:r>
            <a:endParaRPr lang="en-US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628650" indent="-36195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     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အခြေပြုကုန်ကြမ်းပစ္စည်းကိုရဲတောက်လာစေရန်ပြုလုပ်ပါ။</a:t>
            </a:r>
            <a:endParaRPr lang="en-US" altLang="ja-JP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449263" indent="-182563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③　မှုတ်တံ (suikan) ကိုအနည်းငယ်စောင်းထားသည့်အတိုင်းဖြည်းညင်းစွာဖြတ်လိုသောလမ်းကြောင်းအတိုင်းရွှေ့ရသည်။ </a:t>
            </a: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 </a:t>
            </a:r>
          </a:p>
          <a:p>
            <a:pPr marL="449263" indent="-182563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     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ဤအချိန်တွင် နှုတ်သီးတံ နှင့် အခြေပြုကုန်ကြမ်းပစ္စည်း အကြားရှိအကွာအဝေးကိုမပြောင်းမလဲရှိနေရန်ဂရုပြုပါ။</a:t>
            </a: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endParaRPr lang="en-US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449263" indent="-182563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     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ဖြတ်တောက်သည့်သတ္တုမျက်နှာပြင်မှထွက်လာသောအက်တမ်များ (sputter) (supatta)  သည်</a:t>
            </a: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အောက်တည့်တည့်သို့</a:t>
            </a: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</a:p>
          <a:p>
            <a:pPr marL="449263" indent="-182563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     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လွင့်သွားစေရန်တစ်သမှတ်တည်းသောအမြန်နှုန်းဖြင့်ရွှေ့ရသည်။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Pyidaungsu" panose="020B0502040204020203" pitchFamily="34" charset="0"/>
                <a:cs typeface="Pyidaungsu" panose="020B0502040204020203" pitchFamily="34" charset="0"/>
              </a:rPr>
              <a:t>21</a:t>
            </a:fld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766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710741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my-MM" sz="16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ဂဟေဆော်စက်များစသည် (5) ဂဟေဆော်ခြင်း / ဖြတ်တောက်ခြင်းလုပ်ငန်းလုပ်ဆောင်နေစဉ် ကြိုတင်သတိပေးချက်များ</a:t>
            </a:r>
            <a:endParaRPr kumimoji="1" lang="ja-JP" altLang="en-US" sz="16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28918" y="6400413"/>
            <a:ext cx="3340451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စာမျက်နှာ 46 / အထောက်အကူပြုစာအုပ် စာမျက်နှာ 33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1" y="898525"/>
            <a:ext cx="7886699" cy="5158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50000"/>
              </a:lnSpc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[ဂဟေဆော်ခြင်း / ဖြတ်တောက်ခြင်းလုပ်ငန်းလုပ်ဆောင်နေစဉ် ကြိုတင်သတိပေးချက်များ]</a:t>
            </a:r>
          </a:p>
          <a:p>
            <a:pPr marL="87313" indent="-87313" rtl="0">
              <a:lnSpc>
                <a:spcPct val="150000"/>
              </a:lnSpc>
              <a:spcBef>
                <a:spcPts val="60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・မီးညှိပြီးနောက် ရံဖန်ရံခါဖျက်ခနဲအသံကြားရပါက၊ နှုတ်သီးတံ လျော့နေခြင်းသို့မဟုတ်၊ နှုတ်သီးတံတွင် ခြစ်ရာထင်နေနိုင်သည်။ ချက်ချင်းမီးငြိမ်းသတ်ပြီး၊ နှုတ်သီးတံကိုခပ်တင်းတင်းထားကာ၊ ထိုသို့ထားသော်လည်း ဆက်ဖြစ်နေပါက နှုတ်သီးတံကို</a:t>
            </a:r>
            <a:r>
              <a:rPr lang="en-US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အစားထိုးရသည်။</a:t>
            </a:r>
            <a:endParaRPr lang="en-US" altLang="ja-JP" sz="12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87313" indent="-87313" rtl="0">
              <a:lnSpc>
                <a:spcPct val="150000"/>
              </a:lnSpc>
              <a:spcBef>
                <a:spcPts val="60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・ဂဟေဆော်ခြင်း / ဖြတ်တောက်ခြင်းလုပ်ငန်းလုပ်ဆောင်နေစဉ် မှုတ်တံ (suikan) မှ တဖျက်ဖျက် အသံကြားရပါက မီးတောက်</a:t>
            </a:r>
            <a:r>
              <a:rPr lang="en-US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ပြန်ဝင်မှု ဖြစ်နေနိုင်ခြေရှိသည်။ အလုပ်ကိုချက်ချင်းရပ်တန့်ကာ၊ နှုတ်သီးတံကိုသန့်ရှင်းပြီး၊ ပြန်လည်တင်းကြပ်ခြင်း၊ ဓာတ်ငွေ့</a:t>
            </a:r>
            <a:r>
              <a:rPr lang="en-US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ယိုစိမ့်မှုစစ်ဆေးခြင်းတို့ကိုပြုလုပ်ရသည်။</a:t>
            </a:r>
            <a:endParaRPr lang="en-US" altLang="ja-JP" sz="12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87313" indent="-87313" rtl="0">
              <a:lnSpc>
                <a:spcPct val="150000"/>
              </a:lnSpc>
              <a:spcBef>
                <a:spcPts val="60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・မီးတောက်ပြန်ဝင်သည့် အကြောင်းအရင်းအနေဖြင့် အောက်ပါတို့ကို မှန်းယူနိုင်သည်။</a:t>
            </a:r>
            <a:endParaRPr lang="en-US" altLang="ja-JP" sz="12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endParaRPr lang="en-US" altLang="ja-JP" sz="12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[မီးတောက်ပြန်ဝင်ရသည့်အကြောင်းရင်း]</a:t>
            </a:r>
          </a:p>
          <a:p>
            <a:pPr marL="542925" indent="-276225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ja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အောက်ဆီဂျင် (sanso) နှင့် လောင်ကျွမ်းနိုင်သောဓာတ်ငွေ့ တို့၏ ရောစပ်မှုအချိုးအစားပြောင်းလဲသွားခြင်း။</a:t>
            </a:r>
          </a:p>
          <a:p>
            <a:pPr marL="542925" indent="-276225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သတ္တုမျက်နှာပြင်မှထွက်လာသ</a:t>
            </a:r>
            <a:r>
              <a:rPr lang="ja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ောအက်တမ်များစသည်တို့ (sputter) (supatta) ကဲ့သို့သော ပြင်ပမှပစ္စည်းများ နှုတ်သီးတံထဲသို့ ၀င်သွားခြင်း။</a:t>
            </a:r>
          </a:p>
          <a:p>
            <a:pPr marL="542925" indent="-276225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နှုတ်သီးတံအစွန်အဖျားသည်အခြေပြုကုန်ကြမ်းပစ္စည်းနှင့် တိုက်မိခြင်းစသည်တို့ကြောင့် ပိတ်သွားခြင်း။</a:t>
            </a:r>
          </a:p>
          <a:p>
            <a:pPr marL="542925" indent="-276225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နှုတ်သီးတံ၏အပူချိန်မြင့်တက်ခြင်း။</a:t>
            </a:r>
          </a:p>
          <a:p>
            <a:pPr marL="542925" indent="-276225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နှုတ်သီးတံတင်းကျပ်ပုံမှာမလုံလောက်ခဲ့ခြင်း။</a:t>
            </a:r>
          </a:p>
          <a:p>
            <a:pPr marL="542925" indent="-276225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လောင်ကျွမ်းနိုင်သောဓာတ်ငွေ့ထည့်သည့်စနစ်အတွင်းသို့လေဝင်သွားခြင်း။</a:t>
            </a:r>
            <a:endParaRPr lang="ja-JP" altLang="en-US" sz="12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600" smtClean="0">
                <a:latin typeface="Pyidaungsu" panose="020B0502040204020203" pitchFamily="34" charset="0"/>
                <a:cs typeface="Pyidaungsu" panose="020B0502040204020203" pitchFamily="34" charset="0"/>
              </a:rPr>
              <a:t>22</a:t>
            </a:fld>
            <a:endParaRPr kumimoji="1" lang="ja-JP" altLang="en-US" sz="160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129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my-MM" sz="16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ဂဟေဆော်စက်များစသည် (6) မီးသတ်နည်းလမ်းများ</a:t>
            </a:r>
            <a:endParaRPr kumimoji="1" lang="ja-JP" altLang="en-US" sz="16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28918" y="6400413"/>
            <a:ext cx="3340451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စာမျက်နှာ 47 / အထောက်အကူပြုစာအုပ် စာမျက်နှာ 34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1" y="885138"/>
            <a:ext cx="7886699" cy="41482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50000"/>
              </a:lnSpc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[မီးသတ်နည်းလမ်းများ]</a:t>
            </a:r>
            <a:endParaRPr lang="ja-JP" altLang="en-US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မီးငြိမ်းသတ်သည့်အခါ ဦးစွာကြိုတင်အပူပေးအောက်စီဂျင်အဆို့ရှင်ကိုပိတ်ပြီးနောက်လောင်စာဓာတ်ငွေ့ကိုပိတ်ရသည်။</a:t>
            </a:r>
            <a:endParaRPr lang="en-US" altLang="ja-JP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ဖြတ်တောက်ခြင်းလုပ်ငန်းတွင်၊ ကြိုတင်အပူပေးအောက်စီဂျင်၊ လောင်စာဓာတ်ငွေ့၊ အောက်စီဂျင်ဖြတ်တောက်ခြင်း (setudan </a:t>
            </a:r>
            <a:endParaRPr lang="en-US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sanso) စသည့်အစဉ်လိုက်အတိုင်းအဆို့ရှင်ကိုပိတ်ရသည်။</a:t>
            </a:r>
            <a:endParaRPr lang="en-US" altLang="ja-JP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ဂဟေဆော်ခြင်း / ဖြတ်တောက်ခြင်းလုပ်ငန်းလုပ်ဆောင်နေစဉ် မီးငြိမ်းသွားပါက တူညီသောအစီအစဉ်အတိုင်း အဆို့ရှင်ကို</a:t>
            </a: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ချက်ချင်းပိတ်ပါ။</a:t>
            </a: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endParaRPr lang="en-US" altLang="ja-JP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သို့သော် လုပ်ငန်းလုပ်နေစဉ်မီးတောက်ပြန်ဝင်ခြင်းဖြစ်ပေါ်ပါကကြိုတင်အပူပေးအောက်စီဂျင်အဆို့ရှင်ကိုချက်ချင်းပိတ်ကာ၊ ထို့နောက်လောင်စာဓာတ်ငွေ့အဆို့ရှင်ကိုပိတ်ပြီး၊ နောက်ဆုံးတွင်</a:t>
            </a:r>
            <a:r>
              <a:rPr lang="ja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အောက်ဆီဂျင်ဖြင့်ဖြတ်တောက်သည့် (setudan sanso) အဆို့ရှင်ကိုပိတ်ရသည်။ ဆက်လက်ပြီးအောက်ဆီဂျင် (sanso) / လောင်စာဓာတ်ငွေ့ဘူးအဆို့ရှင်ကိုပိတ်ပြီးဖိအားထိန်းညှိဗားခလုတ် (aturyoku chousei handoru) ကိုဖြေလျှော့ရသည်။</a:t>
            </a: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endParaRPr lang="en-US" altLang="ja-JP" sz="1200" dirty="0">
              <a:solidFill>
                <a:srgbClr val="FF0000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မီးတောက်ပြန်ဝင်ခြင်းကြောင့် မီးငြိမ်းသတ်ပါက ဖြစ်ရသည့်အကြောင်းအရင်းကိုဖော်ထုတ်ပြီး တုံ့ပြန်မှုများဆောင်ရွက်ပြီးမှ အလုပ်ကိုပြန်စပါ။ အကြောင်းအရင်းကိုဖော်ထုတ်နိုင်ခြင်းမရှိဘဲ၊ ပြန်လည်မစတင်ပါနှင့်။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Pyidaungsu" panose="020B0502040204020203" pitchFamily="34" charset="0"/>
                <a:cs typeface="Pyidaungsu" panose="020B0502040204020203" pitchFamily="34" charset="0"/>
              </a:rPr>
              <a:t>23</a:t>
            </a:fld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871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222802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my-MM" sz="160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နှုတ်သီးတံ</a:t>
            </a:r>
            <a:endParaRPr kumimoji="1" lang="ja-JP" altLang="en-US" sz="16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18394" y="6418387"/>
            <a:ext cx="3345499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စာမျက်နှာ 47 / အထောက်အကူပြုစာအုပ် စာမျက်နှာ 35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34651" y="2058861"/>
            <a:ext cx="5829301" cy="40806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[နှုတ်သီးတံ တပ်ဆင်ခြင်းလုပ်ထုံးလုပ်နည်း]</a:t>
            </a:r>
          </a:p>
          <a:p>
            <a:pPr marL="449263" indent="-268288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①　နှုတ်သီးတံ နှင့် မှုတ်တံ (suikan) ကြားရှိအဆက်အသွယ်အစိတ်အပိုင်းများတွင်ခြစ်ရာမရှိနေစေရန်နှင့် ဖုန်မှုန့်နှင့်ဆီများမကပ်နေစေရန်အတည်ပြုပါ။</a:t>
            </a:r>
          </a:p>
          <a:p>
            <a:pPr marL="449263" indent="-268288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②　ပုံ 1-31 ရှိ packing မူလီ (packing nut) ကိုအကုန်ပြန်ကျပ်ပါ (အဓိကကိုယ်ထည်၏</a:t>
            </a: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ဆဌဂံပုံအပိုင်းသို့ထိသည်အထိ) ။</a:t>
            </a:r>
          </a:p>
          <a:p>
            <a:pPr marL="449263" indent="-268288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③　နှုတ်သီးတံကို မှုတ်တံ (suikan) သို့ အတွင်းထဲထိရောက်အောင်ကျပ်ပြီးထည့်ရသည်။</a:t>
            </a:r>
          </a:p>
          <a:p>
            <a:pPr marL="449263" indent="-268288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④　နှုတ်သီးတံ၏ အဓိကကိုယ်ထည်၏ဆဌဂံပုံအပိုင်းကို သတ်မှတ်ဂွ (Dedicated wrench) ဖြင့်အပြည့်အဝတင်းကျပ်ပါ။ ဤအချိန်၌ ချိန်နိုင်သောဂွ (monkey wrench) ကိုအသုံးပြုပါက အပြင်ဘက်ပြွန်မူလီလည်ထွက်သွားနိုင်သောကြောင့်၊ ချိန်နိုင်သောဂွ (monkey wrench) ကိုမသုံးစေလိုပါ။</a:t>
            </a:r>
          </a:p>
          <a:p>
            <a:pPr marL="449263" indent="-268288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⑤　packing မူလီ ကို ခုခံမှုကိုခံစားရသည်အထိလက်ဖြင့်လှည့်ပါ။</a:t>
            </a:r>
          </a:p>
          <a:p>
            <a:pPr marL="449263" indent="-268288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⑥　packing မူလီကို သတ်မှတ်ဂွ (Dedicated wrench) ဖြင့်လှည့်ပါ။ ပထမဆုံးတပ်ဆင်ချိန်တွင် 1/2 လှည့်ပြီး၊ ဒုတိယနှင့်နောက်ဆက်တွဲတပ်ဆင်ချိန်များတွင် 1/4 ခန့်လှည့်ရသည်။</a:t>
            </a:r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628651" y="800017"/>
            <a:ext cx="7886699" cy="111710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50000"/>
              </a:lnSpc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[နှုတ်သီးတံ ရွေးချယ်ခြင်း]</a:t>
            </a:r>
            <a:endParaRPr lang="ja-JP" altLang="en-US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နှုတ်သီးတံကို လောင်ကျွမ်းနိုင်သောဓာတ်ငွေ့အမျိုးအစားနှင့်အခြေပြုကုန်ကြမ်းပစ္စည်း၏အထူကိုလိုက်၍၊ သင့်လျော်စွာရွေးချယ်ရန်</a:t>
            </a:r>
            <a:r>
              <a:rPr lang="en-US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လိုအပ်သည်။</a:t>
            </a:r>
            <a:endParaRPr lang="en-US" altLang="ja-JP" sz="12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Pyidaungsu" panose="020B0502040204020203" pitchFamily="34" charset="0"/>
                <a:cs typeface="Pyidaungsu" panose="020B0502040204020203" pitchFamily="34" charset="0"/>
              </a:rPr>
              <a:t>24</a:t>
            </a:fld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806" y="2058861"/>
            <a:ext cx="1997870" cy="3208995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5876852" y="6072875"/>
            <a:ext cx="2977655" cy="43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my-MM" sz="9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(KOIKE SANSO KOGYO Co.,LTD မှထုတ်ထားသော)</a:t>
            </a:r>
            <a:endParaRPr kumimoji="1" lang="ja-JP" altLang="en-US" sz="9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06AB8E2-E66B-48EF-9E81-68B3E70ED19A}"/>
              </a:ext>
            </a:extLst>
          </p:cNvPr>
          <p:cNvSpPr txBox="1"/>
          <p:nvPr/>
        </p:nvSpPr>
        <p:spPr>
          <a:xfrm>
            <a:off x="6548468" y="5026621"/>
            <a:ext cx="1634422" cy="206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ပုံ 1-31：နှုတ်သီးတံတပ်ဆင်ခြင်း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81B3B92-ED8D-4D4E-931D-C3D15AC9C332}"/>
              </a:ext>
            </a:extLst>
          </p:cNvPr>
          <p:cNvSpPr txBox="1"/>
          <p:nvPr/>
        </p:nvSpPr>
        <p:spPr>
          <a:xfrm>
            <a:off x="6682468" y="4776860"/>
            <a:ext cx="1788410" cy="191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my-MM" sz="800" dirty="0">
                <a:latin typeface="Pyidaungsu" panose="020B0502040204020203" pitchFamily="34" charset="0"/>
                <a:cs typeface="Pyidaungsu" panose="020B0502040204020203" pitchFamily="34" charset="0"/>
              </a:rPr>
              <a:t>ရင်းမြစ် ： KOIKE SANSO KOGYO Co.,LTD</a:t>
            </a:r>
            <a:endParaRPr kumimoji="1" lang="en-US" altLang="ja-JP" sz="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67DA890-C302-4502-9236-D47C630A4AB4}"/>
              </a:ext>
            </a:extLst>
          </p:cNvPr>
          <p:cNvSpPr txBox="1"/>
          <p:nvPr/>
        </p:nvSpPr>
        <p:spPr>
          <a:xfrm>
            <a:off x="7239330" y="2523532"/>
            <a:ext cx="1173616" cy="217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900">
                <a:solidFill>
                  <a:srgbClr val="C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packing မူလီ</a:t>
            </a:r>
            <a:endParaRPr kumimoji="1" lang="en-US" altLang="ja-JP" sz="900" dirty="0">
              <a:solidFill>
                <a:srgbClr val="C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2E18FBA-5712-41DE-B6D0-81DA18A5FCD5}"/>
              </a:ext>
            </a:extLst>
          </p:cNvPr>
          <p:cNvSpPr txBox="1"/>
          <p:nvPr/>
        </p:nvSpPr>
        <p:spPr>
          <a:xfrm>
            <a:off x="7486650" y="2849302"/>
            <a:ext cx="926296" cy="217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900" dirty="0">
                <a:solidFill>
                  <a:srgbClr val="C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အဓိကကိုယ်ထည်၏ဆဌဂံပုံအပိုင်း</a:t>
            </a:r>
            <a:endParaRPr kumimoji="1" lang="en-US" altLang="ja-JP" sz="900" dirty="0">
              <a:solidFill>
                <a:srgbClr val="C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EF19CCB-B2A3-40D9-B87B-D662F6D5B44D}"/>
              </a:ext>
            </a:extLst>
          </p:cNvPr>
          <p:cNvSpPr txBox="1"/>
          <p:nvPr/>
        </p:nvSpPr>
        <p:spPr>
          <a:xfrm>
            <a:off x="7392976" y="3957202"/>
            <a:ext cx="1019970" cy="217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900" dirty="0">
                <a:solidFill>
                  <a:srgbClr val="C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သတ်မှတ်ဂွ (Dedicated wrench)</a:t>
            </a:r>
            <a:endParaRPr kumimoji="1" lang="en-US" altLang="ja-JP" sz="900" dirty="0">
              <a:solidFill>
                <a:srgbClr val="C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595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my-MM" sz="160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ပိုက် (housu) (1) one-touch fitting အဆစ် (wantacchi tugite ) တပ်ဆင်ခြင်း</a:t>
            </a:r>
            <a:endParaRPr kumimoji="1" lang="ja-JP" altLang="en-US" sz="16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87724" y="6501872"/>
            <a:ext cx="3340451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စာမျက်နှာ 50 / အထောက်အကူပြုစာအုပ် စာမျက်နှာ 36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49" y="971017"/>
            <a:ext cx="4781095" cy="31311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[ပိုက် (housu) ၏ အစွန်းနှစ်ဖက်စလုံးတွင် one-touch fitting အဆစ် (wantacchi tugite ) ကို တပ်ဆင်ခြင်းအတွက်လုပ်ထုံးလုပ်နည်း]</a:t>
            </a:r>
          </a:p>
          <a:p>
            <a:pPr marL="449263" indent="-268288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①　ပိုက် band (housu bando) ဖြင့်သေသေချာချာကျပ်အောင်</a:t>
            </a: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ပြုလုပ်</a:t>
            </a: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ရသည်။ ဤအချိန်တွင် </a:t>
            </a: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ဆီနှင့်အမဲဆီတို့ကိုသုံးခြင်း၊ မရမကလှည့်ခြင်း၊ အတွင်းပိုင်းမျက်နှာပြင်ကိုခြစ်ခြင်း သို့မဟုတ် ပျော့ပျောင်းစေရန်</a:t>
            </a:r>
            <a:r>
              <a:rPr lang="en-US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ပုတ်ခြင်းများမလုပ်ရ။</a:t>
            </a:r>
          </a:p>
          <a:p>
            <a:pPr marL="449263" indent="-268288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②　ပိုက် (housu) အဆစ်ကိုတင်းတင်းကျပ်ကျပ်တပ်ထားပြီး၊ ရေတိုင်ကီအတွင်းနှစ်ကာ၊ နိုက်ထရိုဂျင်သို့မဟုတ</a:t>
            </a:r>
            <a:r>
              <a:rPr lang="ja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်</a:t>
            </a:r>
            <a:r>
              <a:rPr lang="en-US" altLang="ja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ja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ခြောက်သွေ့သော</a:t>
            </a:r>
            <a:r>
              <a:rPr lang="en-US" altLang="ja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ja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လေ(ချွဲကျိမှုမရှိသောအရာများသာ)ဖြင့်၊ အမြင့်ဆုံးအသုံးချဖိအား၏2 ဆခန့်ရှိသောဖိအားကို 5 မိနစ်ထည့်ကာ၊ ယိုစိမ့်မှုနှင့် အဆစ်ပြတ်နေခြင်း</a:t>
            </a:r>
            <a:r>
              <a:rPr lang="en-US" altLang="ja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ja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များမရှိကြောင်းစစ်ဆေးရသည်။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Pyidaungsu" panose="020B0502040204020203" pitchFamily="34" charset="0"/>
                <a:cs typeface="Pyidaungsu" panose="020B0502040204020203" pitchFamily="34" charset="0"/>
              </a:rPr>
              <a:t>25</a:t>
            </a:fld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177" y="971018"/>
            <a:ext cx="3054173" cy="2138352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5409744" y="3017514"/>
            <a:ext cx="3582564" cy="43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my-MM" sz="9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(NISSAN TANAKA CORPORATION</a:t>
            </a:r>
            <a:r>
              <a:rPr lang="ja" sz="9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မှထုတ်ထားသော)</a:t>
            </a:r>
            <a:endParaRPr kumimoji="1" lang="ja-JP" altLang="en-US" sz="9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44E6EE2-77EB-4283-AE21-67F43F457F16}"/>
              </a:ext>
            </a:extLst>
          </p:cNvPr>
          <p:cNvSpPr txBox="1"/>
          <p:nvPr/>
        </p:nvSpPr>
        <p:spPr>
          <a:xfrm>
            <a:off x="5791903" y="2721685"/>
            <a:ext cx="2620978" cy="198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my-MM" sz="800" dirty="0">
                <a:latin typeface="Pyidaungsu" panose="020B0502040204020203" pitchFamily="34" charset="0"/>
                <a:cs typeface="Pyidaungsu" panose="020B0502040204020203" pitchFamily="34" charset="0"/>
              </a:rPr>
              <a:t>ရင်းမြစ် ：NISSAN TANAKA CORPORATION</a:t>
            </a:r>
            <a:endParaRPr kumimoji="1" lang="en-US" altLang="ja-JP" sz="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B0057AC-583C-412D-99F7-D47B30873920}"/>
              </a:ext>
            </a:extLst>
          </p:cNvPr>
          <p:cNvSpPr txBox="1"/>
          <p:nvPr/>
        </p:nvSpPr>
        <p:spPr>
          <a:xfrm>
            <a:off x="5507196" y="2894783"/>
            <a:ext cx="2905685" cy="142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700" dirty="0">
                <a:latin typeface="Pyidaungsu" panose="020B0502040204020203" pitchFamily="34" charset="0"/>
                <a:cs typeface="Pyidaungsu" panose="020B0502040204020203" pitchFamily="34" charset="0"/>
              </a:rPr>
              <a:t>ပုံ 1-36：ဓာတ်ငွေ့ဂဟေ one-touch fitting အဆစ် (wantacchi tugite ) ဥပမာ</a:t>
            </a:r>
            <a:endParaRPr kumimoji="1" lang="en-US" altLang="ja-JP" sz="7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004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my-MM" sz="160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ပိုက် (housu) (2) ဓာတ်ငွေ့ပိုက် (housu) ကို ကြည့်ရှုစစ်ဆေးခြင်း</a:t>
            </a:r>
            <a:endParaRPr kumimoji="1" lang="ja-JP" altLang="en-US" sz="16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25312" y="6429338"/>
            <a:ext cx="337287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စာမျက်နှာ 51 / အထောက်အကူပြုစာအုပ် စာမျက်နှာ 37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971018"/>
            <a:ext cx="7886700" cy="29885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[အသုံးမပြုမီ ဓာတ်ငွေ့ပိုက် (housu) ကို ကြည့်ရှုစစ်ဆေးရန်အချက်များ]</a:t>
            </a:r>
          </a:p>
          <a:p>
            <a:pPr lvl="1" rtl="0">
              <a:lnSpc>
                <a:spcPct val="150000"/>
              </a:lnSpc>
              <a:spcBef>
                <a:spcPts val="0"/>
              </a:spcBef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ပိုက် (housu) မျက်နှာပြင်ပေါ်ရှိအားဖြည့်အလွှာသို့ရောက်ရှိလာသည့်အက်ကြောင်းများ</a:t>
            </a:r>
          </a:p>
          <a:p>
            <a:pPr lvl="1" rtl="0">
              <a:lnSpc>
                <a:spcPct val="150000"/>
              </a:lnSpc>
              <a:spcBef>
                <a:spcPts val="0"/>
              </a:spcBef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အခြစ်ရာများ သို့မဟုတ် ဖောင်းနေခြင်း</a:t>
            </a:r>
          </a:p>
          <a:p>
            <a:pPr lvl="1" rtl="0">
              <a:lnSpc>
                <a:spcPct val="150000"/>
              </a:lnSpc>
              <a:spcBef>
                <a:spcPts val="0"/>
              </a:spcBef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အရောင်ပြောင်း / မာသွားခြင်း</a:t>
            </a:r>
          </a:p>
          <a:p>
            <a:pPr lvl="1" rtl="0">
              <a:lnSpc>
                <a:spcPct val="150000"/>
              </a:lnSpc>
              <a:spcBef>
                <a:spcPts val="0"/>
              </a:spcBef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သတ္တုအဆစ်ပွတ်တိုက်မှုများ</a:t>
            </a:r>
          </a:p>
          <a:p>
            <a:pPr lvl="1" rtl="0">
              <a:lnSpc>
                <a:spcPct val="150000"/>
              </a:lnSpc>
              <a:spcBef>
                <a:spcPts val="0"/>
              </a:spcBef>
            </a:pPr>
            <a:r>
              <a:rPr lang="ja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အောက်ဆီဂျင် (sanso) ပိုက် (housu) အတွင်းပိုင်းရှိ ပုံမှန်မဟုတ်သည့်အရာများ (ဖုန်၊ အင်းဆက်ပိုးများစသည်)</a:t>
            </a:r>
            <a:endParaRPr lang="en-US" altLang="ja-JP" sz="12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457200" lvl="1" indent="-188913" rtl="0">
              <a:lnSpc>
                <a:spcPct val="150000"/>
              </a:lnSpc>
              <a:spcBef>
                <a:spcPts val="60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※အထူးသဖြင့် အောက်ဆီဂျင် (sanso)  ပိုက် (housu) ကိုတစ်ကြိမ်တည်းသာ မီးတောက်ပြန်ဝင်ပါက အတွင်းပိုင်းတွင်</a:t>
            </a:r>
            <a:r>
              <a:rPr lang="en-US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ကျပ်ခိုးစွဲသွားပြီး၊ နောက်တစ်ကြိမ်မီးတောက်ပြန်ဝင်သွားလျှင်၎င်းမှာပြင်းထန်စွာမီးလောင်နိုင်သောကြောင့် သတိပြုပါ။</a:t>
            </a:r>
            <a:endParaRPr lang="en-US" altLang="ja-JP" sz="12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457200" lvl="1" indent="-188913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※ပုံမှန်မဟုတ်သည့်အချက် 1 ချက်ပင်ရှိပါက၊ မပြုပြင်ဘဲ ပိုက် (housu) အသစ်တစ်ခုဖြင့်အစားထိုးပါ။ ပိုက် (housu) ၏ယိုစိမ့်နေသောအပိုင်းကို လျှပ်မကူးသည့်တိပ်ဖြင့်ကပ်ကာ ပြုပြင်ခြင်းများမလုပ်ရ။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Pyidaungsu" panose="020B0502040204020203" pitchFamily="34" charset="0"/>
                <a:cs typeface="Pyidaungsu" panose="020B0502040204020203" pitchFamily="34" charset="0"/>
              </a:rPr>
              <a:t>26</a:t>
            </a:fld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368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my-MM" sz="160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ပိုက် (housu)  (2) ဓာတ်ငွေ့ပိုက် (housu) ကိုင်တွယ်အသုံးပြုရာတွင် သတိပြုရန်အချက်များ</a:t>
            </a:r>
            <a:endParaRPr kumimoji="1" lang="ja-JP" altLang="en-US" sz="16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14362" y="6429338"/>
            <a:ext cx="3383828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0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0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စာမျက်နှာ 52 / အထောက်အကူပြုစာအုပ် စာမျက်နှာ 37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971017"/>
            <a:ext cx="7886700" cy="20657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[ဓာတ်ငွေ့ပိုက် (housu) အသုံးပြုချိန် သတိပြုရန်အချက်များ]</a:t>
            </a:r>
          </a:p>
          <a:p>
            <a:pPr marL="449263" lvl="1" indent="-180975" rtl="0">
              <a:lnSpc>
                <a:spcPct val="150000"/>
              </a:lnSpc>
              <a:spcBef>
                <a:spcPts val="0"/>
              </a:spcBef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အနိမ့်ဆုံးကွေးသည့်အချင်းဝက်အောက်တွင်ရှိနေပါကမသုံးရ</a:t>
            </a:r>
          </a:p>
          <a:p>
            <a:pPr marL="449263" lvl="1" indent="-180975" rtl="0">
              <a:lnSpc>
                <a:spcPct val="150000"/>
              </a:lnSpc>
              <a:spcBef>
                <a:spcPts val="0"/>
              </a:spcBef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ဓာတ်ငွေ့အိုး (bonbe) လည်ပင်းအပိုင်းနှင့် လုပ်သား၏ပခုံးပေါ်တွင်ချိတ်ဆွဲပြီးမသုံးရ</a:t>
            </a:r>
          </a:p>
          <a:p>
            <a:pPr marL="449263" lvl="1" indent="-180975" rtl="0">
              <a:lnSpc>
                <a:spcPct val="150000"/>
              </a:lnSpc>
              <a:spcBef>
                <a:spcPts val="0"/>
              </a:spcBef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ပိုက် (housu) ပေါ်သို့ ဆီနှင့်အဆီများ မရွှဲပါစေနှင့်</a:t>
            </a:r>
          </a:p>
          <a:p>
            <a:pPr marL="449263" lvl="1" indent="-180975" rtl="0">
              <a:lnSpc>
                <a:spcPct val="150000"/>
              </a:lnSpc>
              <a:spcBef>
                <a:spcPts val="0"/>
              </a:spcBef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ခြစ်ရာထင်နေသည့်ပစ္စည်းကို ပြုပြင်ပြီးမသုံးရ</a:t>
            </a:r>
          </a:p>
          <a:p>
            <a:pPr marL="449263" lvl="1" indent="-180975" rtl="0">
              <a:lnSpc>
                <a:spcPct val="150000"/>
              </a:lnSpc>
              <a:spcBef>
                <a:spcPts val="0"/>
              </a:spcBef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သံမှိုဖြင့်ချိတ်ဆွဲ၍ မသိမ်းရ</a:t>
            </a:r>
          </a:p>
          <a:p>
            <a:pPr marL="449263" lvl="1" indent="-180975" rtl="0">
              <a:lnSpc>
                <a:spcPct val="150000"/>
              </a:lnSpc>
              <a:spcBef>
                <a:spcPts val="0"/>
              </a:spcBef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အိုဇုန်းထုတ်လုပ်သည့်နေရာတွင်မသိမ်းဆည်းရ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pPr/>
              <a:t>27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52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803043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16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ဓာတ်ငွေ့ဂဟေဆော်ခြင်း (gasu yousetsu) တွင်အသုံးပြုသောကိရိယာများကိုစစ်ဆေးခြင်း (1) စစ်ဆေးရန် လိုအပ်ချက်များ </a:t>
            </a:r>
            <a:endParaRPr kumimoji="1" lang="ja-JP" altLang="en-US" sz="16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28918" y="6444477"/>
            <a:ext cx="3340451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စာမျက်နှာ 53 / အထောက်အကူပြုစာအုပ် စာမျက်နှာ 38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013868"/>
            <a:ext cx="7886700" cy="2424956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Pyidaungsu" panose="020B0502040204020203" pitchFamily="34" charset="0"/>
                <a:cs typeface="Pyidaungsu" panose="020B0502040204020203" pitchFamily="34" charset="0"/>
              </a:rPr>
              <a:t>28</a:t>
            </a:fld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9D50383-36A0-4506-A8AC-918B01024559}"/>
              </a:ext>
            </a:extLst>
          </p:cNvPr>
          <p:cNvSpPr txBox="1"/>
          <p:nvPr/>
        </p:nvSpPr>
        <p:spPr>
          <a:xfrm>
            <a:off x="662206" y="1064601"/>
            <a:ext cx="7551940" cy="282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1200" dirty="0">
                <a:latin typeface="Pyidaungsu" panose="020B0502040204020203" pitchFamily="34" charset="0"/>
                <a:cs typeface="Pyidaungsu" panose="020B0502040204020203" pitchFamily="34" charset="0"/>
              </a:rPr>
              <a:t>ဇယား 1-17：ဂဟေဆော်ခြင်းအမျိုးမျိုးအတွက်အသုံးပြုသောစက်ပစ္စည်းများစွန့်ပစ်ခြင်းနှင့် ထုတ်လုပ်သူမှစစ်ဆေးသည့်ကာလ</a:t>
            </a:r>
            <a:endParaRPr kumimoji="1" lang="en-US" altLang="ja-JP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CDA8806-1D0D-4580-9D21-F6B64ACF29E6}"/>
              </a:ext>
            </a:extLst>
          </p:cNvPr>
          <p:cNvSpPr txBox="1"/>
          <p:nvPr/>
        </p:nvSpPr>
        <p:spPr>
          <a:xfrm>
            <a:off x="982890" y="1536697"/>
            <a:ext cx="1004570" cy="299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1200" dirty="0">
                <a:latin typeface="Pyidaungsu" panose="020B0502040204020203" pitchFamily="34" charset="0"/>
                <a:cs typeface="Pyidaungsu" panose="020B0502040204020203" pitchFamily="34" charset="0"/>
              </a:rPr>
              <a:t>သတ်မှတ်</a:t>
            </a:r>
            <a:r>
              <a:rPr lang="en-US" sz="12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200" dirty="0">
                <a:latin typeface="Pyidaungsu" panose="020B0502040204020203" pitchFamily="34" charset="0"/>
                <a:cs typeface="Pyidaungsu" panose="020B0502040204020203" pitchFamily="34" charset="0"/>
              </a:rPr>
              <a:t>ကိရိယာ</a:t>
            </a:r>
            <a:endParaRPr kumimoji="1" lang="en-US" altLang="ja-JP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BED6905-E7D2-48B6-B65F-BAE126DD5152}"/>
              </a:ext>
            </a:extLst>
          </p:cNvPr>
          <p:cNvSpPr txBox="1"/>
          <p:nvPr/>
        </p:nvSpPr>
        <p:spPr>
          <a:xfrm>
            <a:off x="2906844" y="1413965"/>
            <a:ext cx="1700606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1200">
                <a:latin typeface="Pyidaungsu" panose="020B0502040204020203" pitchFamily="34" charset="0"/>
                <a:cs typeface="Pyidaungsu" panose="020B0502040204020203" pitchFamily="34" charset="0"/>
              </a:rPr>
              <a:t>ပထမဦးဆုံးစစ်ဆေးခြင်း</a:t>
            </a:r>
            <a:endParaRPr kumimoji="1" lang="en-US" altLang="ja-JP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A919549-01F3-4E3D-9F3D-9C84077562A8}"/>
              </a:ext>
            </a:extLst>
          </p:cNvPr>
          <p:cNvSpPr txBox="1"/>
          <p:nvPr/>
        </p:nvSpPr>
        <p:spPr>
          <a:xfrm>
            <a:off x="5377090" y="1413517"/>
            <a:ext cx="2615006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1200" dirty="0">
                <a:latin typeface="Pyidaungsu" panose="020B0502040204020203" pitchFamily="34" charset="0"/>
                <a:cs typeface="Pyidaungsu" panose="020B0502040204020203" pitchFamily="34" charset="0"/>
              </a:rPr>
              <a:t>ဒုတိယနှင့်နောက်ပိုင်းစစ်ဆေးခြင်း</a:t>
            </a:r>
            <a:endParaRPr kumimoji="1" lang="en-US" altLang="ja-JP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249EE6B-14E5-4D4E-A4FA-63D776B1CCF4}"/>
              </a:ext>
            </a:extLst>
          </p:cNvPr>
          <p:cNvSpPr txBox="1"/>
          <p:nvPr/>
        </p:nvSpPr>
        <p:spPr>
          <a:xfrm>
            <a:off x="2486901" y="1745891"/>
            <a:ext cx="1393533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1200">
                <a:latin typeface="Pyidaungsu" panose="020B0502040204020203" pitchFamily="34" charset="0"/>
                <a:cs typeface="Pyidaungsu" panose="020B0502040204020203" pitchFamily="34" charset="0"/>
              </a:rPr>
              <a:t>စတင်ချိန်</a:t>
            </a:r>
            <a:endParaRPr kumimoji="1" lang="en-US" altLang="ja-JP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B08482A-0066-4A35-A3DD-4E3DEE8546ED}"/>
              </a:ext>
            </a:extLst>
          </p:cNvPr>
          <p:cNvSpPr txBox="1"/>
          <p:nvPr/>
        </p:nvSpPr>
        <p:spPr>
          <a:xfrm>
            <a:off x="4269367" y="1745891"/>
            <a:ext cx="938587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1200">
                <a:latin typeface="Pyidaungsu" panose="020B0502040204020203" pitchFamily="34" charset="0"/>
                <a:cs typeface="Pyidaungsu" panose="020B0502040204020203" pitchFamily="34" charset="0"/>
              </a:rPr>
              <a:t>ကာလ</a:t>
            </a:r>
            <a:endParaRPr kumimoji="1" lang="en-US" altLang="ja-JP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8BD0303-0270-4B41-98E4-24920E55D509}"/>
              </a:ext>
            </a:extLst>
          </p:cNvPr>
          <p:cNvSpPr txBox="1"/>
          <p:nvPr/>
        </p:nvSpPr>
        <p:spPr>
          <a:xfrm>
            <a:off x="6343818" y="1745891"/>
            <a:ext cx="938587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1200">
                <a:latin typeface="Pyidaungsu" panose="020B0502040204020203" pitchFamily="34" charset="0"/>
                <a:cs typeface="Pyidaungsu" panose="020B0502040204020203" pitchFamily="34" charset="0"/>
              </a:rPr>
              <a:t>ကာလ</a:t>
            </a:r>
            <a:endParaRPr kumimoji="1" lang="en-US" altLang="ja-JP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175A83E-85F8-476D-9593-942C47374BD3}"/>
              </a:ext>
            </a:extLst>
          </p:cNvPr>
          <p:cNvSpPr txBox="1"/>
          <p:nvPr/>
        </p:nvSpPr>
        <p:spPr>
          <a:xfrm>
            <a:off x="5377090" y="2098634"/>
            <a:ext cx="2872045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1000">
                <a:latin typeface="Pyidaungsu" panose="020B0502040204020203" pitchFamily="34" charset="0"/>
                <a:cs typeface="Pyidaungsu" panose="020B0502040204020203" pitchFamily="34" charset="0"/>
              </a:rPr>
              <a:t>ထုတ်လုပ်သူမှသတ်မှတ်ထားသောကာလ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C5BE09F-6CF4-47A4-8153-C349BFAED8C9}"/>
              </a:ext>
            </a:extLst>
          </p:cNvPr>
          <p:cNvSpPr txBox="1"/>
          <p:nvPr/>
        </p:nvSpPr>
        <p:spPr>
          <a:xfrm>
            <a:off x="830665" y="2429491"/>
            <a:ext cx="1306281" cy="29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ဖိအားထိန်းညှိကိရိယာ (aturyoku chousei ki)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1D88196-BCEE-4467-9F80-2E679C9F2B7C}"/>
              </a:ext>
            </a:extLst>
          </p:cNvPr>
          <p:cNvSpPr txBox="1"/>
          <p:nvPr/>
        </p:nvSpPr>
        <p:spPr>
          <a:xfrm>
            <a:off x="5377090" y="2792181"/>
            <a:ext cx="2872045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ထုတ်လုပ်သူမှသတ်မှတ်ထားသောကာလ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38F35D8-CE2F-4420-9F36-E0F028945EF5}"/>
              </a:ext>
            </a:extLst>
          </p:cNvPr>
          <p:cNvSpPr txBox="1"/>
          <p:nvPr/>
        </p:nvSpPr>
        <p:spPr>
          <a:xfrm>
            <a:off x="830666" y="2123859"/>
            <a:ext cx="1306281" cy="226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1200">
                <a:latin typeface="Pyidaungsu" panose="020B0502040204020203" pitchFamily="34" charset="0"/>
                <a:cs typeface="Pyidaungsu" panose="020B0502040204020203" pitchFamily="34" charset="0"/>
              </a:rPr>
              <a:t>စုတ်ယူပြွန်</a:t>
            </a:r>
            <a:endParaRPr kumimoji="1" lang="en-US" altLang="ja-JP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287BF2C-5295-46A9-BACF-210C242DE842}"/>
              </a:ext>
            </a:extLst>
          </p:cNvPr>
          <p:cNvSpPr txBox="1"/>
          <p:nvPr/>
        </p:nvSpPr>
        <p:spPr>
          <a:xfrm>
            <a:off x="830664" y="2793847"/>
            <a:ext cx="1306281" cy="240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အခြောက်ခံလုံခြုံရေးကိရိယာ  (kanshiki anzen ki)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BF25F72-C6B7-4F7F-860D-DDDE5B003583}"/>
              </a:ext>
            </a:extLst>
          </p:cNvPr>
          <p:cNvSpPr txBox="1"/>
          <p:nvPr/>
        </p:nvSpPr>
        <p:spPr>
          <a:xfrm>
            <a:off x="5377090" y="2458294"/>
            <a:ext cx="2872045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ထုတ်လုပ်သူမှသတ်မှတ်ထားသောကာလ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0477ECB-B424-4347-8804-45FC0177955C}"/>
              </a:ext>
            </a:extLst>
          </p:cNvPr>
          <p:cNvSpPr txBox="1"/>
          <p:nvPr/>
        </p:nvSpPr>
        <p:spPr>
          <a:xfrm>
            <a:off x="2267276" y="2110308"/>
            <a:ext cx="1700606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ထုတ်လုပ်ပြီးသည့်နေ့ရက်နောက်ပိုင်း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8260E11-016A-46A9-B205-BC605B75C6B4}"/>
              </a:ext>
            </a:extLst>
          </p:cNvPr>
          <p:cNvSpPr txBox="1"/>
          <p:nvPr/>
        </p:nvSpPr>
        <p:spPr>
          <a:xfrm>
            <a:off x="2336769" y="2786987"/>
            <a:ext cx="1480112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စတင်အသုံးပြုပြီး</a:t>
            </a:r>
            <a:r>
              <a:rPr lang="en-US" sz="1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နောက်ပိုင်း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EA02CC4-C292-4686-9FB2-7AC3932772EE}"/>
              </a:ext>
            </a:extLst>
          </p:cNvPr>
          <p:cNvSpPr txBox="1"/>
          <p:nvPr/>
        </p:nvSpPr>
        <p:spPr>
          <a:xfrm>
            <a:off x="2279559" y="2439348"/>
            <a:ext cx="1637990" cy="282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ထုတ်လုပ်ပြီးသည့်နေ့ရက်နောက်ပိုင်း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3543ADA-5FFC-47B7-B57F-28B4A8DF3D5B}"/>
              </a:ext>
            </a:extLst>
          </p:cNvPr>
          <p:cNvSpPr txBox="1"/>
          <p:nvPr/>
        </p:nvSpPr>
        <p:spPr>
          <a:xfrm>
            <a:off x="4156498" y="2129764"/>
            <a:ext cx="1051456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5 နှစ်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D14A70D-F034-4203-A21F-B9EA1E71FA7B}"/>
              </a:ext>
            </a:extLst>
          </p:cNvPr>
          <p:cNvSpPr txBox="1"/>
          <p:nvPr/>
        </p:nvSpPr>
        <p:spPr>
          <a:xfrm>
            <a:off x="4167756" y="2810270"/>
            <a:ext cx="1051456" cy="211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3 နှစ်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B46A102-5248-41FC-869D-B081DB5DB2A2}"/>
              </a:ext>
            </a:extLst>
          </p:cNvPr>
          <p:cNvSpPr txBox="1"/>
          <p:nvPr/>
        </p:nvSpPr>
        <p:spPr>
          <a:xfrm>
            <a:off x="4156498" y="2458057"/>
            <a:ext cx="1051456" cy="200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7 နှစ်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1AACF50-1C42-4130-87B5-A3B7A0A3940F}"/>
              </a:ext>
            </a:extLst>
          </p:cNvPr>
          <p:cNvSpPr txBox="1"/>
          <p:nvPr/>
        </p:nvSpPr>
        <p:spPr>
          <a:xfrm>
            <a:off x="2208179" y="3155186"/>
            <a:ext cx="6253001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ရင်းမြစ်：လုပ်ငန်းခွင်ဘေးကင်းလုံခြုံရေးနှင့်ကျန်းမာသန့်ရှင်းရေးအထွေထွေသုတေသနစင်တာ နည်းပညာလမ်းညွှန်ချက်များ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07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216034"/>
            <a:ext cx="7886700" cy="631231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</a:pPr>
            <a:r>
              <a:rPr lang="my-MM" sz="16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ဓာတ်ငွေ့ဂဟေဆော်ခြင်း (gasu yousetsu) တွင်အသုံးပြုသောကိရိယာများကိုစစ်ဆေးခြင်း (2) မှုတ်တံ (suikan) (ဂဟေမီးချောင်း (tochi)) စစ်ဆေးခြင်း</a:t>
            </a:r>
            <a:endParaRPr kumimoji="1" lang="ja-JP" altLang="en-US" sz="16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87724" y="6449448"/>
            <a:ext cx="3340451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စာမျက်နှာ 53 / အထောက်အကူပြုစာအုပ် စာမျက်နှာ 39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940362"/>
            <a:ext cx="5706445" cy="4463635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Pyidaungsu" panose="020B0502040204020203" pitchFamily="34" charset="0"/>
                <a:cs typeface="Pyidaungsu" panose="020B0502040204020203" pitchFamily="34" charset="0"/>
              </a:rPr>
              <a:t>29</a:t>
            </a:fld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6937A01-8D66-45B3-87C0-B13EA479F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940362"/>
            <a:ext cx="5706445" cy="446363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847545E-4EAF-44B2-8CEB-8281D1ADCE94}"/>
              </a:ext>
            </a:extLst>
          </p:cNvPr>
          <p:cNvSpPr txBox="1"/>
          <p:nvPr/>
        </p:nvSpPr>
        <p:spPr>
          <a:xfrm>
            <a:off x="2256682" y="984139"/>
            <a:ext cx="2450379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900">
                <a:latin typeface="Pyidaungsu" panose="020B0502040204020203" pitchFamily="34" charset="0"/>
                <a:cs typeface="Pyidaungsu" panose="020B0502040204020203" pitchFamily="34" charset="0"/>
              </a:rPr>
              <a:t>ဇယား 1-18：စစ်ဆေးရန်အချက်များ (ဥပမာ)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74FD977-8F88-425B-AE34-B011CC208A56}"/>
              </a:ext>
            </a:extLst>
          </p:cNvPr>
          <p:cNvSpPr txBox="1"/>
          <p:nvPr/>
        </p:nvSpPr>
        <p:spPr>
          <a:xfrm>
            <a:off x="777314" y="1347784"/>
            <a:ext cx="786805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စစ်ဆေးရန်</a:t>
            </a:r>
            <a:r>
              <a:rPr lang="en-US" sz="9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အချက်များ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403DE54-7708-4935-8774-F327728ADDA4}"/>
              </a:ext>
            </a:extLst>
          </p:cNvPr>
          <p:cNvSpPr txBox="1"/>
          <p:nvPr/>
        </p:nvSpPr>
        <p:spPr>
          <a:xfrm>
            <a:off x="771938" y="2528942"/>
            <a:ext cx="792181" cy="235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အပြင်ပိုင်း</a:t>
            </a:r>
            <a:r>
              <a:rPr lang="en-US" sz="1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စစ်ဆေးခြင်း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28F5BD8-B5DA-43E6-B9A2-B37ADC91E51F}"/>
              </a:ext>
            </a:extLst>
          </p:cNvPr>
          <p:cNvSpPr txBox="1"/>
          <p:nvPr/>
        </p:nvSpPr>
        <p:spPr>
          <a:xfrm>
            <a:off x="777315" y="3894597"/>
            <a:ext cx="792180" cy="235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လေလုံမှု</a:t>
            </a:r>
            <a:r>
              <a:rPr lang="en-US" sz="1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စစ်ဆေးခြင်း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AA0FAE1-B7CD-43E8-B01D-42A65DCAB296}"/>
              </a:ext>
            </a:extLst>
          </p:cNvPr>
          <p:cNvSpPr txBox="1"/>
          <p:nvPr/>
        </p:nvSpPr>
        <p:spPr>
          <a:xfrm>
            <a:off x="771938" y="4713668"/>
            <a:ext cx="797556" cy="455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မီးတောက်အခြေအနေ</a:t>
            </a:r>
            <a:r>
              <a:rPr lang="en-US" sz="1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အတည်ပြုခြင်း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6D09B3-F718-44A9-AA9C-81CA0DBA8BAD}"/>
              </a:ext>
            </a:extLst>
          </p:cNvPr>
          <p:cNvSpPr txBox="1"/>
          <p:nvPr/>
        </p:nvSpPr>
        <p:spPr>
          <a:xfrm>
            <a:off x="1635405" y="1758110"/>
            <a:ext cx="1305688" cy="43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800" dirty="0">
                <a:latin typeface="Pyidaungsu" panose="020B0502040204020203" pitchFamily="34" charset="0"/>
                <a:cs typeface="Pyidaungsu" panose="020B0502040204020203" pitchFamily="34" charset="0"/>
              </a:rPr>
              <a:t>ကိုယ်ထည်၊ ပိုက် (housu)၊ အဆစ်တင်သည့်အရာနှင့်</a:t>
            </a:r>
            <a:r>
              <a:rPr lang="en-US" sz="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800" dirty="0">
                <a:latin typeface="Pyidaungsu" panose="020B0502040204020203" pitchFamily="34" charset="0"/>
                <a:cs typeface="Pyidaungsu" panose="020B0502040204020203" pitchFamily="34" charset="0"/>
              </a:rPr>
              <a:t>ပိုက်</a:t>
            </a:r>
            <a:endParaRPr kumimoji="1" lang="en-US" altLang="ja-JP" sz="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081D976-BE30-439E-8C79-E6BCAA6CAB74}"/>
              </a:ext>
            </a:extLst>
          </p:cNvPr>
          <p:cNvSpPr txBox="1"/>
          <p:nvPr/>
        </p:nvSpPr>
        <p:spPr>
          <a:xfrm>
            <a:off x="1721202" y="1345985"/>
            <a:ext cx="1076588" cy="218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စစ်ဆေးရမည့်နေရာ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507C937-4E75-4429-BE65-8D1B69D77EE4}"/>
              </a:ext>
            </a:extLst>
          </p:cNvPr>
          <p:cNvSpPr txBox="1"/>
          <p:nvPr/>
        </p:nvSpPr>
        <p:spPr>
          <a:xfrm>
            <a:off x="3181082" y="1345985"/>
            <a:ext cx="1356665" cy="307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စစ်ဆေးရမည့်အကြောင်းအရာ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BF39EA9-73D5-4E3E-97CB-3D50AA86E5FA}"/>
              </a:ext>
            </a:extLst>
          </p:cNvPr>
          <p:cNvSpPr txBox="1"/>
          <p:nvPr/>
        </p:nvSpPr>
        <p:spPr>
          <a:xfrm>
            <a:off x="4694829" y="1248705"/>
            <a:ext cx="675565" cy="434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700" dirty="0">
                <a:latin typeface="Pyidaungsu" panose="020B0502040204020203" pitchFamily="34" charset="0"/>
                <a:cs typeface="Pyidaungsu" panose="020B0502040204020203" pitchFamily="34" charset="0"/>
              </a:rPr>
              <a:t>နေ့စဉ်စစ်ဆေးမှု</a:t>
            </a:r>
            <a:endParaRPr lang="en-US" sz="7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 rtl="0"/>
            <a:r>
              <a:rPr lang="my-MM" sz="700" dirty="0">
                <a:latin typeface="Pyidaungsu" panose="020B0502040204020203" pitchFamily="34" charset="0"/>
                <a:cs typeface="Pyidaungsu" panose="020B0502040204020203" pitchFamily="34" charset="0"/>
              </a:rPr>
              <a:t>များ (nichijou tenken) </a:t>
            </a:r>
            <a:endParaRPr kumimoji="1" lang="en-US" altLang="ja-JP" sz="7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6B94715-C2B6-489A-91E5-787BD02DA1E9}"/>
              </a:ext>
            </a:extLst>
          </p:cNvPr>
          <p:cNvSpPr txBox="1"/>
          <p:nvPr/>
        </p:nvSpPr>
        <p:spPr>
          <a:xfrm>
            <a:off x="5476164" y="1254177"/>
            <a:ext cx="675565" cy="399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လစဉ်ပုံမှန်စစ်</a:t>
            </a:r>
            <a:endParaRPr lang="en-US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ဆေးခြင်း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D46688B-E85C-4851-8CE7-2A328C466EAB}"/>
              </a:ext>
            </a:extLst>
          </p:cNvPr>
          <p:cNvSpPr txBox="1"/>
          <p:nvPr/>
        </p:nvSpPr>
        <p:spPr>
          <a:xfrm>
            <a:off x="1635405" y="2262203"/>
            <a:ext cx="918474" cy="183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အဆို့ရှင်စသည်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E7C9B56-9A77-4034-A881-D35704F8A5B3}"/>
              </a:ext>
            </a:extLst>
          </p:cNvPr>
          <p:cNvSpPr txBox="1"/>
          <p:nvPr/>
        </p:nvSpPr>
        <p:spPr>
          <a:xfrm>
            <a:off x="1628579" y="3310496"/>
            <a:ext cx="1305688" cy="190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1000">
                <a:latin typeface="Pyidaungsu" panose="020B0502040204020203" pitchFamily="34" charset="0"/>
                <a:cs typeface="Pyidaungsu" panose="020B0502040204020203" pitchFamily="34" charset="0"/>
              </a:rPr>
              <a:t>နှုတ်သီးတံ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5D370F3-438F-4585-9D63-A6377928E3BC}"/>
              </a:ext>
            </a:extLst>
          </p:cNvPr>
          <p:cNvSpPr txBox="1"/>
          <p:nvPr/>
        </p:nvSpPr>
        <p:spPr>
          <a:xfrm>
            <a:off x="1642229" y="2511618"/>
            <a:ext cx="1305688" cy="710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800" dirty="0">
                <a:latin typeface="Pyidaungsu" panose="020B0502040204020203" pitchFamily="34" charset="0"/>
                <a:cs typeface="Pyidaungsu" panose="020B0502040204020203" pitchFamily="34" charset="0"/>
              </a:rPr>
              <a:t>နှုတ်သီးတံ ထိတွေ့သည့်</a:t>
            </a:r>
            <a:r>
              <a:rPr lang="en-US" sz="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800" dirty="0">
                <a:latin typeface="Pyidaungsu" panose="020B0502040204020203" pitchFamily="34" charset="0"/>
                <a:cs typeface="Pyidaungsu" panose="020B0502040204020203" pitchFamily="34" charset="0"/>
              </a:rPr>
              <a:t>အပိုင်း၊ ပိုက် (housu) အဆစ်တင်သည့်</a:t>
            </a:r>
            <a:r>
              <a:rPr lang="en-US" sz="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800" dirty="0">
                <a:latin typeface="Pyidaungsu" panose="020B0502040204020203" pitchFamily="34" charset="0"/>
                <a:cs typeface="Pyidaungsu" panose="020B0502040204020203" pitchFamily="34" charset="0"/>
              </a:rPr>
              <a:t>အရာ ထိတွေ့သည့်အပိုင်း</a:t>
            </a:r>
            <a:endParaRPr kumimoji="1" lang="en-US" altLang="ja-JP" sz="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6741429-4F3E-4A3A-A0AA-1505E7D44254}"/>
              </a:ext>
            </a:extLst>
          </p:cNvPr>
          <p:cNvSpPr txBox="1"/>
          <p:nvPr/>
        </p:nvSpPr>
        <p:spPr>
          <a:xfrm>
            <a:off x="1628579" y="4036761"/>
            <a:ext cx="1305688" cy="484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အဆို့ရှင်နှင့်အစိတ်အပိုင်းများ တပ်ဆင်သည့်အပိုင်း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E2F1ED6-24A3-4322-B897-457DC088A24E}"/>
              </a:ext>
            </a:extLst>
          </p:cNvPr>
          <p:cNvSpPr txBox="1"/>
          <p:nvPr/>
        </p:nvSpPr>
        <p:spPr>
          <a:xfrm>
            <a:off x="1654726" y="3796392"/>
            <a:ext cx="1305688" cy="197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800" dirty="0">
                <a:latin typeface="Pyidaungsu" panose="020B0502040204020203" pitchFamily="34" charset="0"/>
                <a:cs typeface="Pyidaungsu" panose="020B0502040204020203" pitchFamily="34" charset="0"/>
              </a:rPr>
              <a:t>နှုတ်သီးတံ တပ်ဆင်သည့်</a:t>
            </a:r>
            <a:r>
              <a:rPr lang="en-US" sz="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800" dirty="0">
                <a:latin typeface="Pyidaungsu" panose="020B0502040204020203" pitchFamily="34" charset="0"/>
                <a:cs typeface="Pyidaungsu" panose="020B0502040204020203" pitchFamily="34" charset="0"/>
              </a:rPr>
              <a:t>အပိုင်း</a:t>
            </a:r>
            <a:endParaRPr kumimoji="1" lang="en-US" altLang="ja-JP" sz="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CE5A128-A6FF-4317-883C-022FEBC0A20B}"/>
              </a:ext>
            </a:extLst>
          </p:cNvPr>
          <p:cNvSpPr txBox="1"/>
          <p:nvPr/>
        </p:nvSpPr>
        <p:spPr>
          <a:xfrm>
            <a:off x="1654726" y="3555852"/>
            <a:ext cx="918474" cy="197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1000">
                <a:latin typeface="Pyidaungsu" panose="020B0502040204020203" pitchFamily="34" charset="0"/>
                <a:cs typeface="Pyidaungsu" panose="020B0502040204020203" pitchFamily="34" charset="0"/>
              </a:rPr>
              <a:t>အဆို့ရှင်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59AF93D-30C5-47E6-BF14-E3839528274E}"/>
              </a:ext>
            </a:extLst>
          </p:cNvPr>
          <p:cNvSpPr txBox="1"/>
          <p:nvPr/>
        </p:nvSpPr>
        <p:spPr>
          <a:xfrm>
            <a:off x="1642229" y="4670822"/>
            <a:ext cx="1305688" cy="287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1000">
                <a:latin typeface="Pyidaungsu" panose="020B0502040204020203" pitchFamily="34" charset="0"/>
                <a:cs typeface="Pyidaungsu" panose="020B0502040204020203" pitchFamily="34" charset="0"/>
              </a:rPr>
              <a:t>မီးတောက်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59E4B8-E843-45D7-A356-455606D2EC7B}"/>
              </a:ext>
            </a:extLst>
          </p:cNvPr>
          <p:cNvSpPr txBox="1"/>
          <p:nvPr/>
        </p:nvSpPr>
        <p:spPr>
          <a:xfrm>
            <a:off x="1642229" y="5067834"/>
            <a:ext cx="1242554" cy="225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ts val="900"/>
              </a:lnSpc>
            </a:pPr>
            <a:r>
              <a:rPr lang="my-MM" sz="700" dirty="0">
                <a:latin typeface="Pyidaungsu" panose="020B0502040204020203" pitchFamily="34" charset="0"/>
                <a:cs typeface="Pyidaungsu" panose="020B0502040204020203" pitchFamily="34" charset="0"/>
              </a:rPr>
              <a:t>ဖြတ်တောက်အောက်စီဂျင် (setudan sanso) လေကြောင်း</a:t>
            </a:r>
            <a:endParaRPr kumimoji="1" lang="en-US" altLang="ja-JP" sz="7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9D5A474-5C6B-4941-867F-7E4883B35A6F}"/>
              </a:ext>
            </a:extLst>
          </p:cNvPr>
          <p:cNvSpPr txBox="1"/>
          <p:nvPr/>
        </p:nvSpPr>
        <p:spPr>
          <a:xfrm>
            <a:off x="2994532" y="1759519"/>
            <a:ext cx="1597940" cy="417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800" dirty="0">
                <a:latin typeface="Pyidaungsu" panose="020B0502040204020203" pitchFamily="34" charset="0"/>
                <a:cs typeface="Pyidaungsu" panose="020B0502040204020203" pitchFamily="34" charset="0"/>
              </a:rPr>
              <a:t>အက်ကွဲကြောင်းနှင့် ပွန်းပဲ့ပျက်ဆီးခြင်းများရှိသလား</a:t>
            </a:r>
            <a:endParaRPr kumimoji="1" lang="en-US" altLang="ja-JP" sz="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786FA9C-651C-405E-94C3-2B66961D945F}"/>
              </a:ext>
            </a:extLst>
          </p:cNvPr>
          <p:cNvSpPr txBox="1"/>
          <p:nvPr/>
        </p:nvSpPr>
        <p:spPr>
          <a:xfrm>
            <a:off x="2994532" y="2269426"/>
            <a:ext cx="1597940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800" dirty="0">
                <a:latin typeface="Pyidaungsu" panose="020B0502040204020203" pitchFamily="34" charset="0"/>
                <a:cs typeface="Pyidaungsu" panose="020B0502040204020203" pitchFamily="34" charset="0"/>
              </a:rPr>
              <a:t>ပျက်စီးမှု သို့မဟုတ် ပုံပျက်နေသလား</a:t>
            </a:r>
            <a:endParaRPr kumimoji="1" lang="en-US" altLang="ja-JP" sz="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269E0A1-01B6-4926-90F8-76BD9CE4F553}"/>
              </a:ext>
            </a:extLst>
          </p:cNvPr>
          <p:cNvSpPr txBox="1"/>
          <p:nvPr/>
        </p:nvSpPr>
        <p:spPr>
          <a:xfrm>
            <a:off x="3001356" y="3271471"/>
            <a:ext cx="1597940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ts val="1000"/>
              </a:lnSpc>
            </a:pPr>
            <a:r>
              <a:rPr lang="my-MM" sz="700" dirty="0">
                <a:latin typeface="Pyidaungsu" panose="020B0502040204020203" pitchFamily="34" charset="0"/>
                <a:cs typeface="Pyidaungsu" panose="020B0502040204020203" pitchFamily="34" charset="0"/>
              </a:rPr>
              <a:t>ပုံပျက်ခြင်း သို့မဟုတ် အရည်ပျော်</a:t>
            </a:r>
            <a:r>
              <a:rPr lang="en-US" sz="7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700" dirty="0">
                <a:latin typeface="Pyidaungsu" panose="020B0502040204020203" pitchFamily="34" charset="0"/>
                <a:cs typeface="Pyidaungsu" panose="020B0502040204020203" pitchFamily="34" charset="0"/>
              </a:rPr>
              <a:t>ပျက်စီးခြင်း</a:t>
            </a:r>
            <a:r>
              <a:rPr lang="en-US" sz="7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700" dirty="0">
                <a:latin typeface="Pyidaungsu" panose="020B0502040204020203" pitchFamily="34" charset="0"/>
                <a:cs typeface="Pyidaungsu" panose="020B0502040204020203" pitchFamily="34" charset="0"/>
              </a:rPr>
              <a:t>ရှိသလား</a:t>
            </a:r>
            <a:endParaRPr kumimoji="1" lang="en-US" altLang="ja-JP" sz="7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7F20D89-103A-4173-BAAB-1EA296DFA015}"/>
              </a:ext>
            </a:extLst>
          </p:cNvPr>
          <p:cNvSpPr txBox="1"/>
          <p:nvPr/>
        </p:nvSpPr>
        <p:spPr>
          <a:xfrm>
            <a:off x="2997748" y="2757939"/>
            <a:ext cx="1540000" cy="399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1000">
                <a:latin typeface="Pyidaungsu" panose="020B0502040204020203" pitchFamily="34" charset="0"/>
                <a:cs typeface="Pyidaungsu" panose="020B0502040204020203" pitchFamily="34" charset="0"/>
              </a:rPr>
              <a:t>ခြစ်ရာ သို့မဟုတ် ပုံပျက်နေသလား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7712BE7-83C8-4723-885E-82F5E7B4B23E}"/>
              </a:ext>
            </a:extLst>
          </p:cNvPr>
          <p:cNvSpPr txBox="1"/>
          <p:nvPr/>
        </p:nvSpPr>
        <p:spPr>
          <a:xfrm>
            <a:off x="3001356" y="4146095"/>
            <a:ext cx="1540000" cy="346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1000">
                <a:latin typeface="Pyidaungsu" panose="020B0502040204020203" pitchFamily="34" charset="0"/>
                <a:cs typeface="Pyidaungsu" panose="020B0502040204020203" pitchFamily="34" charset="0"/>
              </a:rPr>
              <a:t>ပြင်ပယိုစိမ့်မှုဖြစ်နေသလား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C9595E2-7826-4C35-910C-6250EB71024A}"/>
              </a:ext>
            </a:extLst>
          </p:cNvPr>
          <p:cNvSpPr txBox="1"/>
          <p:nvPr/>
        </p:nvSpPr>
        <p:spPr>
          <a:xfrm>
            <a:off x="3001356" y="3812944"/>
            <a:ext cx="1540000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ဓာတ်ငွေ့ယိုစိမ့်မှုဖြစ်နေသလား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6EBE646-94D6-4D18-A007-76D4E72B31E6}"/>
              </a:ext>
            </a:extLst>
          </p:cNvPr>
          <p:cNvSpPr txBox="1"/>
          <p:nvPr/>
        </p:nvSpPr>
        <p:spPr>
          <a:xfrm>
            <a:off x="3004963" y="3546877"/>
            <a:ext cx="1532785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sheet ယိုစိမ့်မှုဖြစ်နေသလား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D0950CF-8C8D-42DF-8422-720C9FD6C23C}"/>
              </a:ext>
            </a:extLst>
          </p:cNvPr>
          <p:cNvSpPr txBox="1"/>
          <p:nvPr/>
        </p:nvSpPr>
        <p:spPr>
          <a:xfrm>
            <a:off x="3013684" y="4577370"/>
            <a:ext cx="1540000" cy="380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ချောချောမွေ့မွေ့ချိန်ညှိနိုင်ပါ သလား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0CA084C-7FBC-4ADC-8333-D8DF8C243319}"/>
              </a:ext>
            </a:extLst>
          </p:cNvPr>
          <p:cNvSpPr txBox="1"/>
          <p:nvPr/>
        </p:nvSpPr>
        <p:spPr>
          <a:xfrm>
            <a:off x="3013684" y="5090602"/>
            <a:ext cx="1540000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1000">
                <a:latin typeface="Pyidaungsu" panose="020B0502040204020203" pitchFamily="34" charset="0"/>
                <a:cs typeface="Pyidaungsu" panose="020B0502040204020203" pitchFamily="34" charset="0"/>
              </a:rPr>
              <a:t>ပုံမှန်ဖြစ်သလား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64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92658" y="190330"/>
            <a:ext cx="7886700" cy="459929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my-MM" sz="16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ဓာတ်ငွေ့ဂဟေဆော်ခြင်း (gasu yousetsu) ၏ဝိသေသလက္ခဏာများ</a:t>
            </a:r>
            <a:endParaRPr kumimoji="1" lang="ja-JP" altLang="en-US" sz="16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92658" y="739372"/>
            <a:ext cx="3736980" cy="2647343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>
              <a:lnSpc>
                <a:spcPts val="2000"/>
              </a:lnSpc>
              <a:spcBef>
                <a:spcPts val="0"/>
              </a:spcBef>
            </a:pPr>
            <a:r>
              <a:rPr lang="my-MM" sz="1200" b="1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အားသာချက်များ</a:t>
            </a:r>
            <a:endParaRPr kumimoji="1" lang="en-US" altLang="ja-JP" sz="1200" b="1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268288" indent="-268288" rtl="0">
              <a:lnSpc>
                <a:spcPts val="2000"/>
              </a:lnSpc>
              <a:spcBef>
                <a:spcPts val="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　・ ဓာတ်ငွေ့အိုး (bonbe) ရှိသည့်မည်သည့်နေရာတွင်မဆို </a:t>
            </a:r>
          </a:p>
          <a:p>
            <a:pPr marL="268288" indent="-268288" rtl="0">
              <a:lnSpc>
                <a:spcPts val="2000"/>
              </a:lnSpc>
              <a:spcBef>
                <a:spcPts val="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    လုပ်ဆောင်နိုင်သည်။</a:t>
            </a:r>
          </a:p>
          <a:p>
            <a:pPr marL="268288" indent="-268288" rtl="0">
              <a:lnSpc>
                <a:spcPts val="2000"/>
              </a:lnSpc>
              <a:spcBef>
                <a:spcPts val="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　・ ဂဟေချောင်းကိုမသုံးဘဲဂဟေဆော်နိုင်သည်။</a:t>
            </a:r>
          </a:p>
          <a:p>
            <a:pPr marL="268288" indent="-268288" rtl="0">
              <a:lnSpc>
                <a:spcPts val="2000"/>
              </a:lnSpc>
              <a:spcBef>
                <a:spcPts val="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　・ အခိုးအငွေ့ (hyumu) နှင့် သတ္တုမျက်နှာပြင်မှ </a:t>
            </a:r>
          </a:p>
          <a:p>
            <a:pPr marL="268288" indent="-268288" rtl="0">
              <a:lnSpc>
                <a:spcPts val="2000"/>
              </a:lnSpc>
              <a:spcBef>
                <a:spcPts val="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    ထွက်လာသော အက်တမ</a:t>
            </a:r>
            <a:r>
              <a:rPr lang="ja" sz="1200" u="sng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်</a:t>
            </a:r>
            <a:r>
              <a:rPr lang="ja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များစသည်တို့သည် (sputter)</a:t>
            </a:r>
            <a:r>
              <a:rPr lang="my-MM" altLang="ja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</a:p>
          <a:p>
            <a:pPr marL="268288" indent="-268288" rtl="0">
              <a:lnSpc>
                <a:spcPts val="2000"/>
              </a:lnSpc>
              <a:spcBef>
                <a:spcPts val="0"/>
              </a:spcBef>
              <a:buNone/>
            </a:pPr>
            <a:r>
              <a:rPr lang="my-MM" altLang="ja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    </a:t>
            </a:r>
            <a:r>
              <a:rPr lang="ja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(supatta) အနည်းငယ်သာထွက်သည်။</a:t>
            </a:r>
            <a:endParaRPr lang="en-US" altLang="ja-JP" sz="12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268288" indent="-268288" rtl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2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87769" y="6375116"/>
            <a:ext cx="3312646" cy="2385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5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5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စာမျက်နှာ 2 / အထောက်အကူပြုစာအုပ် စာမျက်နှာ 6</a:t>
            </a:r>
          </a:p>
        </p:txBody>
      </p:sp>
      <p:sp>
        <p:nvSpPr>
          <p:cNvPr id="7" name="タイトル 3"/>
          <p:cNvSpPr txBox="1">
            <a:spLocks/>
          </p:cNvSpPr>
          <p:nvPr/>
        </p:nvSpPr>
        <p:spPr>
          <a:xfrm>
            <a:off x="692658" y="3570203"/>
            <a:ext cx="7886700" cy="4678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my-MM" sz="16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ဓာတ်ငွေ့ဖြင့်ဖြတ်တောက်ခြင်း (gasu setudan) ၏ဝိသေသလက္ခဏာများ</a:t>
            </a: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92658" y="4221570"/>
            <a:ext cx="3736980" cy="7914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50000"/>
              </a:lnSpc>
              <a:spcBef>
                <a:spcPts val="0"/>
              </a:spcBef>
            </a:pPr>
            <a:r>
              <a:rPr lang="my-MM" sz="1200" b="1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အားသာချက်များ</a:t>
            </a:r>
            <a:endParaRPr lang="en-US" altLang="ja-JP" sz="1200" b="1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85725" indent="-85725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　・ သတ္တုပြားအထူကိုပင်ဖြတ်တောက်နိုင်သည်။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9" name="コンテンツ プレースホルダー 4"/>
          <p:cNvSpPr txBox="1">
            <a:spLocks/>
          </p:cNvSpPr>
          <p:nvPr/>
        </p:nvSpPr>
        <p:spPr>
          <a:xfrm>
            <a:off x="4429638" y="739371"/>
            <a:ext cx="4149720" cy="26473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ts val="2000"/>
              </a:lnSpc>
              <a:spcBef>
                <a:spcPts val="0"/>
              </a:spcBef>
            </a:pPr>
            <a:r>
              <a:rPr lang="my-MM" sz="1200" b="1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အားနည်းချက်များ</a:t>
            </a:r>
            <a:endParaRPr lang="en-US" altLang="ja-JP" sz="1200" b="1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180975" indent="0" rtl="0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・ အပူအရင်းအမြစ်၏အပူချိန်နိမ့်ခြင်း</a:t>
            </a:r>
          </a:p>
          <a:p>
            <a:pPr marL="180975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・ သတ္တုကိုအရည်ပျော်သည်အထိ အပူပေးရန်အချိန်မှာကြာသည်။</a:t>
            </a:r>
          </a:p>
          <a:p>
            <a:pPr marL="180975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・ ဂဟေဆော်ထားသောအစိတ်အပိုင်းပေါ်သို့တစ်နေရာတည်းကို  </a:t>
            </a:r>
          </a:p>
          <a:p>
            <a:pPr marL="180975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  အပူအလွန်အကျွံပေးရန်ခက်ခဲသည်။</a:t>
            </a:r>
          </a:p>
          <a:p>
            <a:pPr marL="180975" indent="0" rtl="0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・ ဂဟေဆက်ကြောင်းဖြစ်ပေါ်မှုကြီးမားသည်။</a:t>
            </a:r>
          </a:p>
          <a:p>
            <a:pPr marL="180975" indent="0" rtl="0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・ အပူပေးခံရသောအဝန်းအဝိုင်းကျယ်သည်။</a:t>
            </a:r>
          </a:p>
          <a:p>
            <a:pPr marL="180975" indent="0" rtl="0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・ ကွဲပြားခြားနားသောသတ္တုအချင်းချင်းနှင့်သတ္တုပြား အထူများ   </a:t>
            </a:r>
          </a:p>
          <a:p>
            <a:pPr marL="180975" indent="0" rtl="0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  ကို ဂဟေဆော်ရန်မသင့်တော်ပါ။</a:t>
            </a:r>
          </a:p>
        </p:txBody>
      </p:sp>
      <p:sp>
        <p:nvSpPr>
          <p:cNvPr id="10" name="コンテンツ プレースホルダー 4"/>
          <p:cNvSpPr txBox="1">
            <a:spLocks/>
          </p:cNvSpPr>
          <p:nvPr/>
        </p:nvSpPr>
        <p:spPr>
          <a:xfrm>
            <a:off x="4429638" y="4221569"/>
            <a:ext cx="4149720" cy="7914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50000"/>
              </a:lnSpc>
              <a:spcBef>
                <a:spcPts val="0"/>
              </a:spcBef>
            </a:pPr>
            <a:r>
              <a:rPr lang="my-MM" sz="1200" b="1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အားနည်းချက်များ</a:t>
            </a:r>
            <a:endParaRPr lang="en-US" altLang="ja-JP" sz="1200" b="1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180975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・ သံအခြေခံသောကုန်ကြမ်းပစ္စည်းများကိုသာ ဖြတ်တောက်  </a:t>
            </a:r>
          </a:p>
          <a:p>
            <a:pPr marL="180975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  နိုင်သည်။</a:t>
            </a:r>
            <a:endParaRPr lang="en-US" altLang="ja-JP" sz="12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180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11357"/>
            <a:ext cx="7886700" cy="796890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16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ဓာတ်ငွေ့ဂဟေဆော်ခြင်း (gasu yousetsu) တွင်အသုံးပြုသောကိရိယာများကိုစစ်ဆေးခြင်း (3) ဖိအားထိန်းညှိကိရိယာ (aturyoku chousei ki) ကိုစစ်ဆေးခြင်း</a:t>
            </a:r>
            <a:endParaRPr kumimoji="1" lang="ja-JP" altLang="en-US" sz="16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89868" y="6444477"/>
            <a:ext cx="3701403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စာမျက်နှာ 54 ၊ 55 / အထောက်အကူပြုစာအုပ် စာမျက်နှာ 40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283" y="935391"/>
            <a:ext cx="4765067" cy="5092519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700" smtClean="0">
                <a:latin typeface="Pyidaungsu" panose="020B0502040204020203" pitchFamily="34" charset="0"/>
                <a:cs typeface="Pyidaungsu" panose="020B0502040204020203" pitchFamily="34" charset="0"/>
              </a:rPr>
              <a:t>30</a:t>
            </a:fld>
            <a:endParaRPr kumimoji="1" lang="ja-JP" altLang="en-US" sz="70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935391"/>
            <a:ext cx="3037741" cy="311800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B79C092-A3C7-42EB-8A1F-37767E8A0D61}"/>
              </a:ext>
            </a:extLst>
          </p:cNvPr>
          <p:cNvSpPr txBox="1"/>
          <p:nvPr/>
        </p:nvSpPr>
        <p:spPr>
          <a:xfrm>
            <a:off x="726156" y="1009893"/>
            <a:ext cx="1078080" cy="24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900" baseline="-25000">
                <a:solidFill>
                  <a:schemeClr val="accent5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ဖိအားအနိမ့်ဘက်ရှိ ဖိအားပြဂိတ်</a:t>
            </a:r>
            <a:endParaRPr kumimoji="1" lang="en-US" altLang="ja-JP" sz="900" baseline="-25000" dirty="0">
              <a:solidFill>
                <a:schemeClr val="accent5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8CF3A6D-180F-4DA2-A9E2-7B2DCA5D66A4}"/>
              </a:ext>
            </a:extLst>
          </p:cNvPr>
          <p:cNvSpPr txBox="1"/>
          <p:nvPr/>
        </p:nvSpPr>
        <p:spPr>
          <a:xfrm>
            <a:off x="2492033" y="1080858"/>
            <a:ext cx="1078080" cy="24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900" baseline="-25000">
                <a:solidFill>
                  <a:schemeClr val="accent5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ဖိအားအမြင့်ဘက်ရှိ ဖိအားပြဂိတ်</a:t>
            </a:r>
            <a:endParaRPr kumimoji="1" lang="en-US" altLang="ja-JP" sz="900" baseline="-25000" dirty="0">
              <a:solidFill>
                <a:schemeClr val="accent5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4D4C566-6D5D-4121-A152-F8825DEC5857}"/>
              </a:ext>
            </a:extLst>
          </p:cNvPr>
          <p:cNvSpPr txBox="1"/>
          <p:nvPr/>
        </p:nvSpPr>
        <p:spPr>
          <a:xfrm>
            <a:off x="726156" y="2375885"/>
            <a:ext cx="830447" cy="24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900" baseline="-25000">
                <a:solidFill>
                  <a:schemeClr val="accent5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Outlet အဆစ်</a:t>
            </a:r>
            <a:endParaRPr kumimoji="1" lang="en-US" altLang="ja-JP" sz="900" baseline="-25000" dirty="0">
              <a:solidFill>
                <a:schemeClr val="accent5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D6644DF-2866-4B39-B4B1-BF4390C80DF5}"/>
              </a:ext>
            </a:extLst>
          </p:cNvPr>
          <p:cNvSpPr txBox="1"/>
          <p:nvPr/>
        </p:nvSpPr>
        <p:spPr>
          <a:xfrm>
            <a:off x="2762384" y="2417463"/>
            <a:ext cx="751702" cy="24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900" baseline="-25000">
                <a:solidFill>
                  <a:schemeClr val="accent5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Outlet အဆစ်</a:t>
            </a:r>
            <a:endParaRPr kumimoji="1" lang="en-US" altLang="ja-JP" sz="900" baseline="-25000" dirty="0">
              <a:solidFill>
                <a:schemeClr val="accent5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04B742E-6149-46ED-B886-67BC37F40FD8}"/>
              </a:ext>
            </a:extLst>
          </p:cNvPr>
          <p:cNvSpPr txBox="1"/>
          <p:nvPr/>
        </p:nvSpPr>
        <p:spPr>
          <a:xfrm>
            <a:off x="1265197" y="3481650"/>
            <a:ext cx="775144" cy="24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900" baseline="-25000">
                <a:solidFill>
                  <a:schemeClr val="accent5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ဝက်အူတပ်ပါ</a:t>
            </a:r>
            <a:endParaRPr kumimoji="1" lang="en-US" altLang="ja-JP" sz="900" baseline="-25000" dirty="0">
              <a:solidFill>
                <a:schemeClr val="accent5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CD52DF0-47E8-4A3E-AC38-039F69246841}"/>
              </a:ext>
            </a:extLst>
          </p:cNvPr>
          <p:cNvSpPr txBox="1"/>
          <p:nvPr/>
        </p:nvSpPr>
        <p:spPr>
          <a:xfrm>
            <a:off x="2316408" y="3492585"/>
            <a:ext cx="617861" cy="24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900" baseline="-25000">
                <a:solidFill>
                  <a:schemeClr val="accent5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မူလီ</a:t>
            </a:r>
            <a:endParaRPr kumimoji="1" lang="en-US" altLang="ja-JP" sz="900" baseline="-25000" dirty="0">
              <a:solidFill>
                <a:schemeClr val="accent5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2D4E6D2-4DAC-4141-9D35-1FA523B5A20B}"/>
              </a:ext>
            </a:extLst>
          </p:cNvPr>
          <p:cNvSpPr txBox="1"/>
          <p:nvPr/>
        </p:nvSpPr>
        <p:spPr>
          <a:xfrm>
            <a:off x="967962" y="3752539"/>
            <a:ext cx="2188144" cy="250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my-MM" sz="900" baseline="-25000" dirty="0">
                <a:latin typeface="Pyidaungsu" panose="020B0502040204020203" pitchFamily="34" charset="0"/>
                <a:cs typeface="Pyidaungsu" panose="020B0502040204020203" pitchFamily="34" charset="0"/>
              </a:rPr>
              <a:t>ပုံ 1-40：ဖိအားထိန်းညှိကိရိယာ (aturyoku chousei ki) အစိတ်အပိုင်းအသီးသီး၏အမည်</a:t>
            </a:r>
            <a:endParaRPr kumimoji="1" lang="en-US" altLang="ja-JP" sz="900" baseline="-25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2E22DE2-8D39-48F9-9675-98D06D1AE213}"/>
              </a:ext>
            </a:extLst>
          </p:cNvPr>
          <p:cNvSpPr txBox="1"/>
          <p:nvPr/>
        </p:nvSpPr>
        <p:spPr>
          <a:xfrm>
            <a:off x="4762365" y="967858"/>
            <a:ext cx="2185162" cy="152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700" dirty="0">
                <a:latin typeface="Pyidaungsu" panose="020B0502040204020203" pitchFamily="34" charset="0"/>
                <a:cs typeface="Pyidaungsu" panose="020B0502040204020203" pitchFamily="34" charset="0"/>
              </a:rPr>
              <a:t>ဇယား 1-19：စစ်ဆေးရန်အချက်များ (ဥပမာ)</a:t>
            </a:r>
            <a:endParaRPr kumimoji="1" lang="en-US" altLang="ja-JP" sz="7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62FC091-CF7F-4C9B-9FC7-8A5E35CB4C85}"/>
              </a:ext>
            </a:extLst>
          </p:cNvPr>
          <p:cNvSpPr txBox="1"/>
          <p:nvPr/>
        </p:nvSpPr>
        <p:spPr>
          <a:xfrm>
            <a:off x="3873554" y="1240079"/>
            <a:ext cx="596507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700">
                <a:latin typeface="Pyidaungsu" panose="020B0502040204020203" pitchFamily="34" charset="0"/>
                <a:cs typeface="Pyidaungsu" panose="020B0502040204020203" pitchFamily="34" charset="0"/>
              </a:rPr>
              <a:t>စစ်ဆေးရန်အချက်များ</a:t>
            </a:r>
            <a:endParaRPr kumimoji="1" lang="en-US" altLang="ja-JP" sz="7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4AA2F30-E0DD-40A1-AF1A-2436240FC1C6}"/>
              </a:ext>
            </a:extLst>
          </p:cNvPr>
          <p:cNvSpPr txBox="1"/>
          <p:nvPr/>
        </p:nvSpPr>
        <p:spPr>
          <a:xfrm>
            <a:off x="3850065" y="2128488"/>
            <a:ext cx="539868" cy="393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700" dirty="0">
                <a:latin typeface="Pyidaungsu" panose="020B0502040204020203" pitchFamily="34" charset="0"/>
                <a:cs typeface="Pyidaungsu" panose="020B0502040204020203" pitchFamily="34" charset="0"/>
              </a:rPr>
              <a:t>အပြင်ပိုင်း</a:t>
            </a:r>
            <a:r>
              <a:rPr lang="en-US" sz="7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700" dirty="0">
                <a:latin typeface="Pyidaungsu" panose="020B0502040204020203" pitchFamily="34" charset="0"/>
                <a:cs typeface="Pyidaungsu" panose="020B0502040204020203" pitchFamily="34" charset="0"/>
              </a:rPr>
              <a:t>စစ်ဆေး</a:t>
            </a:r>
            <a:r>
              <a:rPr lang="en-US" sz="7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700" dirty="0">
                <a:latin typeface="Pyidaungsu" panose="020B0502040204020203" pitchFamily="34" charset="0"/>
                <a:cs typeface="Pyidaungsu" panose="020B0502040204020203" pitchFamily="34" charset="0"/>
              </a:rPr>
              <a:t>ခြင်း</a:t>
            </a:r>
            <a:endParaRPr kumimoji="1" lang="en-US" altLang="ja-JP" sz="7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E8D86C7-DB20-4D4A-B9CD-EC0E236CFD56}"/>
              </a:ext>
            </a:extLst>
          </p:cNvPr>
          <p:cNvSpPr txBox="1"/>
          <p:nvPr/>
        </p:nvSpPr>
        <p:spPr>
          <a:xfrm>
            <a:off x="3850065" y="3885100"/>
            <a:ext cx="539868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700" dirty="0">
                <a:latin typeface="Pyidaungsu" panose="020B0502040204020203" pitchFamily="34" charset="0"/>
                <a:cs typeface="Pyidaungsu" panose="020B0502040204020203" pitchFamily="34" charset="0"/>
              </a:rPr>
              <a:t>လေလုံမှု</a:t>
            </a:r>
            <a:r>
              <a:rPr lang="en-US" sz="7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700" dirty="0">
                <a:latin typeface="Pyidaungsu" panose="020B0502040204020203" pitchFamily="34" charset="0"/>
                <a:cs typeface="Pyidaungsu" panose="020B0502040204020203" pitchFamily="34" charset="0"/>
              </a:rPr>
              <a:t>စစ်ဆေး</a:t>
            </a:r>
            <a:r>
              <a:rPr lang="en-US" sz="7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700" dirty="0">
                <a:latin typeface="Pyidaungsu" panose="020B0502040204020203" pitchFamily="34" charset="0"/>
                <a:cs typeface="Pyidaungsu" panose="020B0502040204020203" pitchFamily="34" charset="0"/>
              </a:rPr>
              <a:t>ခြင်း</a:t>
            </a:r>
            <a:endParaRPr kumimoji="1" lang="en-US" altLang="ja-JP" sz="7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7B68323-5112-4493-BAE3-EFA89C5D0908}"/>
              </a:ext>
            </a:extLst>
          </p:cNvPr>
          <p:cNvSpPr txBox="1"/>
          <p:nvPr/>
        </p:nvSpPr>
        <p:spPr>
          <a:xfrm>
            <a:off x="3857878" y="5077307"/>
            <a:ext cx="631990" cy="3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700" dirty="0">
                <a:latin typeface="Pyidaungsu" panose="020B0502040204020203" pitchFamily="34" charset="0"/>
                <a:cs typeface="Pyidaungsu" panose="020B0502040204020203" pitchFamily="34" charset="0"/>
              </a:rPr>
              <a:t>သတ်မှတ်ဖိအားအကွာအဝေး အတည်ပြုခြင်း</a:t>
            </a:r>
            <a:endParaRPr kumimoji="1" lang="en-US" altLang="ja-JP" sz="7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551A265-CE6F-445B-BCE3-BDF8BC9DB854}"/>
              </a:ext>
            </a:extLst>
          </p:cNvPr>
          <p:cNvSpPr txBox="1"/>
          <p:nvPr/>
        </p:nvSpPr>
        <p:spPr>
          <a:xfrm>
            <a:off x="4566536" y="1572961"/>
            <a:ext cx="1302636" cy="139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700" dirty="0">
                <a:latin typeface="Pyidaungsu" panose="020B0502040204020203" pitchFamily="34" charset="0"/>
                <a:cs typeface="Pyidaungsu" panose="020B0502040204020203" pitchFamily="34" charset="0"/>
              </a:rPr>
              <a:t>ကိုယ်ထည်၊ အဖုံး</a:t>
            </a:r>
            <a:endParaRPr kumimoji="1" lang="en-US" altLang="ja-JP" sz="7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5B4AD55-DBFA-439A-B594-52D3D8E95119}"/>
              </a:ext>
            </a:extLst>
          </p:cNvPr>
          <p:cNvSpPr txBox="1"/>
          <p:nvPr/>
        </p:nvSpPr>
        <p:spPr>
          <a:xfrm>
            <a:off x="4652935" y="1231288"/>
            <a:ext cx="1156637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700">
                <a:latin typeface="Pyidaungsu" panose="020B0502040204020203" pitchFamily="34" charset="0"/>
                <a:cs typeface="Pyidaungsu" panose="020B0502040204020203" pitchFamily="34" charset="0"/>
              </a:rPr>
              <a:t>စစ်ဆေးရမည့်နေရာ</a:t>
            </a:r>
            <a:endParaRPr kumimoji="1" lang="en-US" altLang="ja-JP" sz="7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208FFF6-761E-48D2-B8FD-28001920FC85}"/>
              </a:ext>
            </a:extLst>
          </p:cNvPr>
          <p:cNvSpPr txBox="1"/>
          <p:nvPr/>
        </p:nvSpPr>
        <p:spPr>
          <a:xfrm>
            <a:off x="6204826" y="1243387"/>
            <a:ext cx="874063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700">
                <a:latin typeface="Pyidaungsu" panose="020B0502040204020203" pitchFamily="34" charset="0"/>
                <a:cs typeface="Pyidaungsu" panose="020B0502040204020203" pitchFamily="34" charset="0"/>
              </a:rPr>
              <a:t>စစ်ဆေးရမည့်အကြောင်းအရာ</a:t>
            </a:r>
            <a:endParaRPr kumimoji="1" lang="en-US" altLang="ja-JP" sz="7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FCE381D-9446-4F98-8F8B-C0987B34F6E6}"/>
              </a:ext>
            </a:extLst>
          </p:cNvPr>
          <p:cNvSpPr txBox="1"/>
          <p:nvPr/>
        </p:nvSpPr>
        <p:spPr>
          <a:xfrm>
            <a:off x="7360410" y="1178415"/>
            <a:ext cx="494726" cy="334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600" dirty="0">
                <a:latin typeface="Pyidaungsu" panose="020B0502040204020203" pitchFamily="34" charset="0"/>
                <a:cs typeface="Pyidaungsu" panose="020B0502040204020203" pitchFamily="34" charset="0"/>
              </a:rPr>
              <a:t>နေ့စဉ်စစ်ဆေးမှုများ (nichijou tenken) </a:t>
            </a:r>
            <a:endParaRPr kumimoji="1" lang="en-US" altLang="ja-JP" sz="6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6F31F94-5B19-49FD-ACEA-2CF58D9D245D}"/>
              </a:ext>
            </a:extLst>
          </p:cNvPr>
          <p:cNvSpPr txBox="1"/>
          <p:nvPr/>
        </p:nvSpPr>
        <p:spPr>
          <a:xfrm>
            <a:off x="7923118" y="1175317"/>
            <a:ext cx="494726" cy="334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700" dirty="0">
                <a:latin typeface="Pyidaungsu" panose="020B0502040204020203" pitchFamily="34" charset="0"/>
                <a:cs typeface="Pyidaungsu" panose="020B0502040204020203" pitchFamily="34" charset="0"/>
              </a:rPr>
              <a:t>လစဉ်ပုံမှန်စစ်ဆေးခြင်း</a:t>
            </a:r>
            <a:endParaRPr kumimoji="1" lang="en-US" altLang="ja-JP" sz="7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090CAE2-2843-4E1C-8805-F2599A733C82}"/>
              </a:ext>
            </a:extLst>
          </p:cNvPr>
          <p:cNvSpPr txBox="1"/>
          <p:nvPr/>
        </p:nvSpPr>
        <p:spPr>
          <a:xfrm>
            <a:off x="4566536" y="2125289"/>
            <a:ext cx="1302636" cy="32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600" dirty="0">
                <a:latin typeface="Pyidaungsu" panose="020B0502040204020203" pitchFamily="34" charset="0"/>
                <a:cs typeface="Pyidaungsu" panose="020B0502040204020203" pitchFamily="34" charset="0"/>
              </a:rPr>
              <a:t>Inlet အဆစ်နှင့်ဘူးအဆို့ရှင်</a:t>
            </a:r>
            <a:r>
              <a:rPr lang="en-US" sz="6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600" dirty="0">
                <a:latin typeface="Pyidaungsu" panose="020B0502040204020203" pitchFamily="34" charset="0"/>
                <a:cs typeface="Pyidaungsu" panose="020B0502040204020203" pitchFamily="34" charset="0"/>
              </a:rPr>
              <a:t>အကြားချိတ်ဆက်သည့်အပိုင်းနှင့် ဝက်အူ</a:t>
            </a:r>
            <a:endParaRPr kumimoji="1" lang="en-US" altLang="ja-JP" sz="6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4991257-5BF8-4561-A8C3-BDC88A739F00}"/>
              </a:ext>
            </a:extLst>
          </p:cNvPr>
          <p:cNvSpPr txBox="1"/>
          <p:nvPr/>
        </p:nvSpPr>
        <p:spPr>
          <a:xfrm>
            <a:off x="4566536" y="2908149"/>
            <a:ext cx="1302636" cy="711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90488" indent="-90488" rtl="0">
              <a:lnSpc>
                <a:spcPct val="150000"/>
              </a:lnSpc>
            </a:pPr>
            <a:r>
              <a:rPr lang="my-MM" sz="600" dirty="0">
                <a:latin typeface="Pyidaungsu" panose="020B0502040204020203" pitchFamily="34" charset="0"/>
                <a:cs typeface="Pyidaungsu" panose="020B0502040204020203" pitchFamily="34" charset="0"/>
              </a:rPr>
              <a:t>① Inlet အဆစ် ဝက်အူလှည့်အစိတ်အပိုင်း</a:t>
            </a:r>
            <a:endParaRPr kumimoji="1" lang="en-US" altLang="ja-JP" sz="6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90488" indent="-90488" rtl="0">
              <a:lnSpc>
                <a:spcPct val="150000"/>
              </a:lnSpc>
            </a:pPr>
            <a:r>
              <a:rPr lang="my-MM" sz="600" dirty="0">
                <a:latin typeface="Pyidaungsu" panose="020B0502040204020203" pitchFamily="34" charset="0"/>
                <a:cs typeface="Pyidaungsu" panose="020B0502040204020203" pitchFamily="34" charset="0"/>
              </a:rPr>
              <a:t>② ဖိအားအမြင့်ဖိအားပြ</a:t>
            </a:r>
            <a:r>
              <a:rPr lang="en-US" sz="6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600" dirty="0">
                <a:latin typeface="Pyidaungsu" panose="020B0502040204020203" pitchFamily="34" charset="0"/>
                <a:cs typeface="Pyidaungsu" panose="020B0502040204020203" pitchFamily="34" charset="0"/>
              </a:rPr>
              <a:t>ဂိတ်ဝက်အူလှည့်အစိတ်အပိုင်း</a:t>
            </a:r>
            <a:endParaRPr kumimoji="1" lang="en-US" altLang="ja-JP" sz="6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90488" indent="-90488" rtl="0">
              <a:lnSpc>
                <a:spcPct val="150000"/>
              </a:lnSpc>
            </a:pPr>
            <a:r>
              <a:rPr lang="my-MM" sz="600" dirty="0">
                <a:latin typeface="Pyidaungsu" panose="020B0502040204020203" pitchFamily="34" charset="0"/>
                <a:cs typeface="Pyidaungsu" panose="020B0502040204020203" pitchFamily="34" charset="0"/>
              </a:rPr>
              <a:t>③နောက်ကျောအဖုံးဝက်အူလှည့်</a:t>
            </a:r>
            <a:r>
              <a:rPr lang="en-US" sz="6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600" dirty="0">
                <a:latin typeface="Pyidaungsu" panose="020B0502040204020203" pitchFamily="34" charset="0"/>
                <a:cs typeface="Pyidaungsu" panose="020B0502040204020203" pitchFamily="34" charset="0"/>
              </a:rPr>
              <a:t>အစိတ်အပိုင်း</a:t>
            </a:r>
            <a:endParaRPr kumimoji="1" lang="en-US" altLang="ja-JP" sz="6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E918D64-AC14-40AA-B144-555B3AB5F9DD}"/>
              </a:ext>
            </a:extLst>
          </p:cNvPr>
          <p:cNvSpPr txBox="1"/>
          <p:nvPr/>
        </p:nvSpPr>
        <p:spPr>
          <a:xfrm>
            <a:off x="4552559" y="2534074"/>
            <a:ext cx="1170926" cy="150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700" dirty="0">
                <a:latin typeface="Pyidaungsu" panose="020B0502040204020203" pitchFamily="34" charset="0"/>
                <a:cs typeface="Pyidaungsu" panose="020B0502040204020203" pitchFamily="34" charset="0"/>
              </a:rPr>
              <a:t>ဖိအားပြဂိတ် case</a:t>
            </a:r>
            <a:endParaRPr kumimoji="1" lang="en-US" altLang="ja-JP" sz="7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8801DCF-12A3-4567-82C5-36BC12CB28EB}"/>
              </a:ext>
            </a:extLst>
          </p:cNvPr>
          <p:cNvSpPr txBox="1"/>
          <p:nvPr/>
        </p:nvSpPr>
        <p:spPr>
          <a:xfrm>
            <a:off x="4566536" y="5029431"/>
            <a:ext cx="2747986" cy="314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700" dirty="0">
                <a:latin typeface="Pyidaungsu" panose="020B0502040204020203" pitchFamily="34" charset="0"/>
                <a:cs typeface="Pyidaungsu" panose="020B0502040204020203" pitchFamily="34" charset="0"/>
              </a:rPr>
              <a:t> ဓာတ်ငွေ့ကို သွင်းပြီး၊ ဖိအားထိန်းညှိဗားခလုတ် (aturyoku chousei handoru) ကို လုပ်ဆောင်စေပြီး အမြင့်ဆုံးဖိအားအထိတင်ခြင်းကို ပုံမှန်လုပ်ဆောင်နိုင်</a:t>
            </a:r>
            <a:r>
              <a:rPr lang="en-US" sz="7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700" dirty="0">
                <a:latin typeface="Pyidaungsu" panose="020B0502040204020203" pitchFamily="34" charset="0"/>
                <a:cs typeface="Pyidaungsu" panose="020B0502040204020203" pitchFamily="34" charset="0"/>
              </a:rPr>
              <a:t>သလား</a:t>
            </a:r>
            <a:endParaRPr kumimoji="1" lang="en-US" altLang="ja-JP" sz="7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F57BA31-BB02-49B2-B022-F43800ECED7B}"/>
              </a:ext>
            </a:extLst>
          </p:cNvPr>
          <p:cNvSpPr txBox="1"/>
          <p:nvPr/>
        </p:nvSpPr>
        <p:spPr>
          <a:xfrm>
            <a:off x="4555621" y="4055680"/>
            <a:ext cx="1313551" cy="905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90488" indent="-90488" rtl="0">
              <a:lnSpc>
                <a:spcPct val="150000"/>
              </a:lnSpc>
            </a:pPr>
            <a:r>
              <a:rPr lang="my-MM" sz="600" dirty="0">
                <a:latin typeface="Pyidaungsu" panose="020B0502040204020203" pitchFamily="34" charset="0"/>
                <a:cs typeface="Pyidaungsu" panose="020B0502040204020203" pitchFamily="34" charset="0"/>
              </a:rPr>
              <a:t>④ကိုယ်ထည်နှင့်အဖုံးဝက်အူလှည့်</a:t>
            </a:r>
            <a:r>
              <a:rPr lang="en-US" sz="6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600" dirty="0">
                <a:latin typeface="Pyidaungsu" panose="020B0502040204020203" pitchFamily="34" charset="0"/>
                <a:cs typeface="Pyidaungsu" panose="020B0502040204020203" pitchFamily="34" charset="0"/>
              </a:rPr>
              <a:t>အစိတ်အပိုင်း</a:t>
            </a:r>
            <a:endParaRPr kumimoji="1" lang="en-US" altLang="ja-JP" sz="6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90488" indent="-90488" rtl="0">
              <a:lnSpc>
                <a:spcPct val="150000"/>
              </a:lnSpc>
            </a:pPr>
            <a:r>
              <a:rPr lang="my-MM" sz="600" dirty="0">
                <a:latin typeface="Pyidaungsu" panose="020B0502040204020203" pitchFamily="34" charset="0"/>
                <a:cs typeface="Pyidaungsu" panose="020B0502040204020203" pitchFamily="34" charset="0"/>
              </a:rPr>
              <a:t>⑤ဖိအားအနိမ့်ဖိအားပြဂိတ်ဝက်အူ</a:t>
            </a:r>
            <a:r>
              <a:rPr lang="en-US" sz="6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600" dirty="0">
                <a:latin typeface="Pyidaungsu" panose="020B0502040204020203" pitchFamily="34" charset="0"/>
                <a:cs typeface="Pyidaungsu" panose="020B0502040204020203" pitchFamily="34" charset="0"/>
              </a:rPr>
              <a:t>လှည့်အစိတ်အပိုင်း</a:t>
            </a:r>
            <a:endParaRPr kumimoji="1" lang="en-US" altLang="ja-JP" sz="6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90488" indent="-90488" rtl="0">
              <a:lnSpc>
                <a:spcPct val="150000"/>
              </a:lnSpc>
            </a:pPr>
            <a:r>
              <a:rPr lang="my-MM" sz="600" dirty="0">
                <a:latin typeface="Pyidaungsu" panose="020B0502040204020203" pitchFamily="34" charset="0"/>
                <a:cs typeface="Pyidaungsu" panose="020B0502040204020203" pitchFamily="34" charset="0"/>
              </a:rPr>
              <a:t>⑥ Outlet အဆစ် ဝက်အူလှည့်</a:t>
            </a:r>
            <a:r>
              <a:rPr lang="en-US" sz="6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600" dirty="0">
                <a:latin typeface="Pyidaungsu" panose="020B0502040204020203" pitchFamily="34" charset="0"/>
                <a:cs typeface="Pyidaungsu" panose="020B0502040204020203" pitchFamily="34" charset="0"/>
              </a:rPr>
              <a:t>အစိတ်အပိုင်း</a:t>
            </a:r>
            <a:endParaRPr kumimoji="1" lang="en-US" altLang="ja-JP" sz="6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90488" indent="-90488" rtl="0">
              <a:lnSpc>
                <a:spcPct val="150000"/>
              </a:lnSpc>
            </a:pPr>
            <a:r>
              <a:rPr lang="my-MM" sz="600" dirty="0">
                <a:latin typeface="Pyidaungsu" panose="020B0502040204020203" pitchFamily="34" charset="0"/>
                <a:cs typeface="Pyidaungsu" panose="020B0502040204020203" pitchFamily="34" charset="0"/>
              </a:rPr>
              <a:t>⑦လုံခြုံရေးအဆို့ရှင်</a:t>
            </a:r>
            <a:endParaRPr kumimoji="1" lang="en-US" altLang="ja-JP" sz="6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A3ECC70-4DF0-4D9B-AFF9-BF690602150E}"/>
              </a:ext>
            </a:extLst>
          </p:cNvPr>
          <p:cNvSpPr txBox="1"/>
          <p:nvPr/>
        </p:nvSpPr>
        <p:spPr>
          <a:xfrm>
            <a:off x="4566536" y="3782309"/>
            <a:ext cx="539868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700">
                <a:latin typeface="Pyidaungsu" panose="020B0502040204020203" pitchFamily="34" charset="0"/>
                <a:cs typeface="Pyidaungsu" panose="020B0502040204020203" pitchFamily="34" charset="0"/>
              </a:rPr>
              <a:t>Outlet</a:t>
            </a:r>
            <a:endParaRPr kumimoji="1" lang="en-US" altLang="ja-JP" sz="7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09897AE-EC0C-41DC-A4F2-0FA5811F9CFF}"/>
              </a:ext>
            </a:extLst>
          </p:cNvPr>
          <p:cNvSpPr txBox="1"/>
          <p:nvPr/>
        </p:nvSpPr>
        <p:spPr>
          <a:xfrm>
            <a:off x="5908085" y="1572246"/>
            <a:ext cx="1406439" cy="116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550" dirty="0">
                <a:latin typeface="Pyidaungsu" panose="020B0502040204020203" pitchFamily="34" charset="0"/>
                <a:cs typeface="Pyidaungsu" panose="020B0502040204020203" pitchFamily="34" charset="0"/>
              </a:rPr>
              <a:t>အက်ကွဲကြောင်းနှင့် ပွန်းပဲ့ပျက်ဆီးခြင်း</a:t>
            </a:r>
            <a:r>
              <a:rPr lang="en-US" sz="55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550" dirty="0">
                <a:latin typeface="Pyidaungsu" panose="020B0502040204020203" pitchFamily="34" charset="0"/>
                <a:cs typeface="Pyidaungsu" panose="020B0502040204020203" pitchFamily="34" charset="0"/>
              </a:rPr>
              <a:t>များရှိသလား</a:t>
            </a:r>
            <a:endParaRPr kumimoji="1" lang="en-US" altLang="ja-JP" sz="55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553270A-9F60-453C-B4B4-57A611D16C28}"/>
              </a:ext>
            </a:extLst>
          </p:cNvPr>
          <p:cNvSpPr txBox="1"/>
          <p:nvPr/>
        </p:nvSpPr>
        <p:spPr>
          <a:xfrm>
            <a:off x="5908085" y="1827933"/>
            <a:ext cx="1406439" cy="231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700" dirty="0">
                <a:latin typeface="Pyidaungsu" panose="020B0502040204020203" pitchFamily="34" charset="0"/>
                <a:cs typeface="Pyidaungsu" panose="020B0502040204020203" pitchFamily="34" charset="0"/>
              </a:rPr>
              <a:t>ပျက်စီးမှု သို့မဟုတ် ပုံပျက်နေသလား</a:t>
            </a:r>
            <a:endParaRPr kumimoji="1" lang="en-US" altLang="ja-JP" sz="7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9B602CB-5745-47F3-AD6E-FB4B6029D4B0}"/>
              </a:ext>
            </a:extLst>
          </p:cNvPr>
          <p:cNvSpPr txBox="1"/>
          <p:nvPr/>
        </p:nvSpPr>
        <p:spPr>
          <a:xfrm>
            <a:off x="5908083" y="2907539"/>
            <a:ext cx="1406439" cy="709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600" dirty="0">
                <a:latin typeface="Pyidaungsu" panose="020B0502040204020203" pitchFamily="34" charset="0"/>
                <a:cs typeface="Pyidaungsu" panose="020B0502040204020203" pitchFamily="34" charset="0"/>
              </a:rPr>
              <a:t>ဖိအားထိန်းညှိဗားခလုတ် (aturyoku chousei handoru) ကို ချောင်နေအောင်</a:t>
            </a:r>
            <a:r>
              <a:rPr lang="en-US" sz="6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600" dirty="0">
                <a:latin typeface="Pyidaungsu" panose="020B0502040204020203" pitchFamily="34" charset="0"/>
                <a:cs typeface="Pyidaungsu" panose="020B0502040204020203" pitchFamily="34" charset="0"/>
              </a:rPr>
              <a:t>ထားကာ ဓာတ်ငွေ့ကို သွင်းပြီး၊ ယိုစိမ့်မှုရှိမရှိ</a:t>
            </a:r>
            <a:r>
              <a:rPr lang="en-US" sz="6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ja" sz="600" dirty="0">
                <a:latin typeface="Pyidaungsu" panose="020B0502040204020203" pitchFamily="34" charset="0"/>
                <a:cs typeface="Pyidaungsu" panose="020B0502040204020203" pitchFamily="34" charset="0"/>
              </a:rPr>
              <a:t>ဆပ်ပြာရည်ဖြင့်စစ်ဆေးပါ</a:t>
            </a:r>
            <a:endParaRPr kumimoji="1" lang="en-US" altLang="ja-JP" sz="6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1C4103D-A06B-494F-A414-1E8C2CD5C75D}"/>
              </a:ext>
            </a:extLst>
          </p:cNvPr>
          <p:cNvSpPr txBox="1"/>
          <p:nvPr/>
        </p:nvSpPr>
        <p:spPr>
          <a:xfrm>
            <a:off x="5908085" y="2145439"/>
            <a:ext cx="1406439" cy="32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700" dirty="0">
                <a:latin typeface="Pyidaungsu" panose="020B0502040204020203" pitchFamily="34" charset="0"/>
                <a:cs typeface="Pyidaungsu" panose="020B0502040204020203" pitchFamily="34" charset="0"/>
              </a:rPr>
              <a:t>ခြစ်ရာများ၊ ပုံပျက်မှုများ</a:t>
            </a:r>
            <a:r>
              <a:rPr lang="en-US" sz="7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700" dirty="0">
                <a:latin typeface="Pyidaungsu" panose="020B0502040204020203" pitchFamily="34" charset="0"/>
                <a:cs typeface="Pyidaungsu" panose="020B0502040204020203" pitchFamily="34" charset="0"/>
              </a:rPr>
              <a:t>သို့မဟုတ် အနည်းငယ်စေးကပ်နေခြင်းများရှိသလား</a:t>
            </a:r>
            <a:endParaRPr kumimoji="1" lang="en-US" altLang="ja-JP" sz="7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BFEE00D-4FAD-4F43-A79B-F310AA10ED91}"/>
              </a:ext>
            </a:extLst>
          </p:cNvPr>
          <p:cNvSpPr txBox="1"/>
          <p:nvPr/>
        </p:nvSpPr>
        <p:spPr>
          <a:xfrm>
            <a:off x="5908656" y="3688185"/>
            <a:ext cx="1358697" cy="294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700" dirty="0">
                <a:latin typeface="Pyidaungsu" panose="020B0502040204020203" pitchFamily="34" charset="0"/>
                <a:cs typeface="Pyidaungsu" panose="020B0502040204020203" pitchFamily="34" charset="0"/>
              </a:rPr>
              <a:t>ဓာတ်ငွေ့ယိုစိမ့်မှု (outflow) ရှိပါသလား။</a:t>
            </a:r>
            <a:endParaRPr kumimoji="1" lang="en-US" altLang="ja-JP" sz="7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8BFA0B9-CD63-482E-865F-9E1278999573}"/>
              </a:ext>
            </a:extLst>
          </p:cNvPr>
          <p:cNvSpPr txBox="1"/>
          <p:nvPr/>
        </p:nvSpPr>
        <p:spPr>
          <a:xfrm>
            <a:off x="5911495" y="4152048"/>
            <a:ext cx="1358696" cy="791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700" dirty="0">
                <a:latin typeface="Pyidaungsu" panose="020B0502040204020203" pitchFamily="34" charset="0"/>
                <a:cs typeface="Pyidaungsu" panose="020B0502040204020203" pitchFamily="34" charset="0"/>
              </a:rPr>
              <a:t>ထွက်ပေါက်ကိုပိတ်ထားသည့်အတိုင်း အသုံးပြုဖိအားကိုထားကာ၊ ယိုစိမ့်မှုရှိမရှိ</a:t>
            </a:r>
            <a:r>
              <a:rPr lang="ja" sz="700" dirty="0">
                <a:latin typeface="Pyidaungsu" panose="020B0502040204020203" pitchFamily="34" charset="0"/>
                <a:cs typeface="Pyidaungsu" panose="020B0502040204020203" pitchFamily="34" charset="0"/>
              </a:rPr>
              <a:t>ဆပ်ပြာရည်ဖြင့်စစ်ဆေးပါ</a:t>
            </a:r>
            <a:endParaRPr kumimoji="1" lang="en-US" altLang="ja-JP" sz="7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1B13DA4-5578-4CB7-9F3B-A86CDEC400E3}"/>
              </a:ext>
            </a:extLst>
          </p:cNvPr>
          <p:cNvSpPr txBox="1"/>
          <p:nvPr/>
        </p:nvSpPr>
        <p:spPr>
          <a:xfrm>
            <a:off x="3850065" y="5600758"/>
            <a:ext cx="619996" cy="324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700" dirty="0">
                <a:latin typeface="Pyidaungsu" panose="020B0502040204020203" pitchFamily="34" charset="0"/>
                <a:cs typeface="Pyidaungsu" panose="020B0502040204020203" pitchFamily="34" charset="0"/>
              </a:rPr>
              <a:t>ဖိအားကျဆင်းမှုအတည်ပြုခြင်း</a:t>
            </a:r>
            <a:endParaRPr kumimoji="1" lang="en-US" altLang="ja-JP" sz="7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5734ABC-ED43-4FE5-B5F1-E44C8E5363FA}"/>
              </a:ext>
            </a:extLst>
          </p:cNvPr>
          <p:cNvSpPr txBox="1"/>
          <p:nvPr/>
        </p:nvSpPr>
        <p:spPr>
          <a:xfrm>
            <a:off x="4566536" y="1751352"/>
            <a:ext cx="1302636" cy="341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700" dirty="0">
                <a:latin typeface="Pyidaungsu" panose="020B0502040204020203" pitchFamily="34" charset="0"/>
                <a:cs typeface="Pyidaungsu" panose="020B0502040204020203" pitchFamily="34" charset="0"/>
              </a:rPr>
              <a:t>Inlet အဆစ်၊ Outlet အဆစ်၊ ဖိအားပြဂိတ်</a:t>
            </a:r>
            <a:endParaRPr kumimoji="1" lang="en-US" altLang="ja-JP" sz="7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95EFF2D-2715-4189-ABD9-5E4DD9514886}"/>
              </a:ext>
            </a:extLst>
          </p:cNvPr>
          <p:cNvSpPr txBox="1"/>
          <p:nvPr/>
        </p:nvSpPr>
        <p:spPr>
          <a:xfrm>
            <a:off x="4566536" y="2722679"/>
            <a:ext cx="1170926" cy="127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700" dirty="0">
                <a:latin typeface="Pyidaungsu" panose="020B0502040204020203" pitchFamily="34" charset="0"/>
                <a:cs typeface="Pyidaungsu" panose="020B0502040204020203" pitchFamily="34" charset="0"/>
              </a:rPr>
              <a:t>ညွှန်ပြမြှား၏ အနေအထား</a:t>
            </a:r>
            <a:endParaRPr kumimoji="1" lang="en-US" altLang="ja-JP" sz="7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6A16910-B74B-41A8-8E0B-84727D7D26EE}"/>
              </a:ext>
            </a:extLst>
          </p:cNvPr>
          <p:cNvSpPr txBox="1"/>
          <p:nvPr/>
        </p:nvSpPr>
        <p:spPr>
          <a:xfrm>
            <a:off x="4566536" y="5408284"/>
            <a:ext cx="2185162" cy="135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700" dirty="0">
                <a:latin typeface="Pyidaungsu" panose="020B0502040204020203" pitchFamily="34" charset="0"/>
                <a:cs typeface="Pyidaungsu" panose="020B0502040204020203" pitchFamily="34" charset="0"/>
              </a:rPr>
              <a:t>လုံခြုံရေးအဆို့ရှင်ထွက်ပေါက်မှဓာတ်ငွေ့ယိုစိမ့်မှုရှိသလား</a:t>
            </a:r>
            <a:endParaRPr kumimoji="1" lang="en-US" altLang="ja-JP" sz="7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481A9B3-A2A1-41DA-9E6E-0824236C0E63}"/>
              </a:ext>
            </a:extLst>
          </p:cNvPr>
          <p:cNvSpPr txBox="1"/>
          <p:nvPr/>
        </p:nvSpPr>
        <p:spPr>
          <a:xfrm>
            <a:off x="4566536" y="5601750"/>
            <a:ext cx="2747988" cy="32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700" dirty="0">
                <a:latin typeface="Pyidaungsu" panose="020B0502040204020203" pitchFamily="34" charset="0"/>
                <a:cs typeface="Pyidaungsu" panose="020B0502040204020203" pitchFamily="34" charset="0"/>
              </a:rPr>
              <a:t>အသုံးပြုနေသည့်အတိုင်းဓာတ်ငွေ့ကိုစီးဆင်းစေပါက၊ ဖိအားအမြင့်ဖိအားပြဂိတ် နိမ့်ကျနေပါသလား</a:t>
            </a:r>
            <a:endParaRPr kumimoji="1" lang="en-US" altLang="ja-JP" sz="7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81D47C3-002D-4F5A-B154-70F6B3A39B11}"/>
              </a:ext>
            </a:extLst>
          </p:cNvPr>
          <p:cNvSpPr txBox="1"/>
          <p:nvPr/>
        </p:nvSpPr>
        <p:spPr>
          <a:xfrm>
            <a:off x="5908085" y="2527205"/>
            <a:ext cx="927229" cy="144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700" dirty="0">
                <a:latin typeface="Pyidaungsu" panose="020B0502040204020203" pitchFamily="34" charset="0"/>
                <a:cs typeface="Pyidaungsu" panose="020B0502040204020203" pitchFamily="34" charset="0"/>
              </a:rPr>
              <a:t>ပုံပျက်နေသလား</a:t>
            </a:r>
            <a:endParaRPr kumimoji="1" lang="en-US" altLang="ja-JP" sz="7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9CE9524C-914D-49CE-90FD-BD03DD77FF27}"/>
              </a:ext>
            </a:extLst>
          </p:cNvPr>
          <p:cNvSpPr txBox="1"/>
          <p:nvPr/>
        </p:nvSpPr>
        <p:spPr>
          <a:xfrm>
            <a:off x="5908084" y="2720854"/>
            <a:ext cx="1406439" cy="129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700" dirty="0">
                <a:latin typeface="Pyidaungsu" panose="020B0502040204020203" pitchFamily="34" charset="0"/>
                <a:cs typeface="Pyidaungsu" panose="020B0502040204020203" pitchFamily="34" charset="0"/>
              </a:rPr>
              <a:t>သုညအမှတ်သို့ပြန်ရောက်နေသလား</a:t>
            </a:r>
            <a:endParaRPr kumimoji="1" lang="en-US" altLang="ja-JP" sz="7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2403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 rtlCol="0">
            <a:normAutofit fontScale="90000"/>
          </a:bodyPr>
          <a:lstStyle/>
          <a:p>
            <a:pPr rtl="0">
              <a:lnSpc>
                <a:spcPct val="150000"/>
              </a:lnSpc>
            </a:pPr>
            <a:r>
              <a:rPr lang="my-MM" sz="3200" dirty="0"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အခန်း 2  လောင်ကျွမ်းနိုင်သောဓာတ်ငွေ့ /</a:t>
            </a:r>
            <a:r>
              <a:rPr lang="ja" sz="3200" dirty="0"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 အောက်စီဂျင် (sanso) နှင့်စပ်လျဉ်းသော</a:t>
            </a:r>
            <a:r>
              <a:rPr lang="en-US" altLang="ja" sz="3200" dirty="0"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 </a:t>
            </a:r>
            <a:r>
              <a:rPr lang="ja" sz="3200" dirty="0"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အခြေခံဗဟုသုတများ</a:t>
            </a:r>
            <a:endParaRPr kumimoji="1" lang="ja-JP" altLang="en-US" sz="3200" dirty="0">
              <a:latin typeface="Pyidaungsu" panose="020B0502040204020203" pitchFamily="34" charset="0"/>
              <a:ea typeface="+mn-ea"/>
              <a:cs typeface="Pyidaungsu" panose="020B0502040204020203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Pyidaungsu" panose="020B0502040204020203" pitchFamily="34" charset="0"/>
                <a:cs typeface="Pyidaungsu" panose="020B0502040204020203" pitchFamily="34" charset="0"/>
              </a:rPr>
              <a:t>31</a:t>
            </a:fld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47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ja" sz="160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အောက်ဆီဂျင် (sanso) ၏အန္တရာယ်</a:t>
            </a:r>
            <a:endParaRPr kumimoji="1" lang="ja-JP" altLang="en-US" sz="16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58165" y="6456715"/>
            <a:ext cx="3384056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စာမျက်နှာ 57 / အထောက်အကူပြုစာအုပ် စာမျက်နှာ 42</a:t>
            </a:r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628650" y="992921"/>
            <a:ext cx="7886700" cy="129307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　・</a:t>
            </a:r>
            <a:r>
              <a:rPr lang="ja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အောက်ဆီဂျင်ပါဝင်မှုမြင့်မားခြင်းသည်အလွန်အန္တရာယ်ရှိသည်နှင့်တစ်ပြိုင်နက်၊ လူ့ကိုယ်ခန္ဓာကိုလည်းအန္တရာယ်ဖြစ်စေသည်။</a:t>
            </a:r>
            <a:endParaRPr lang="en-US" altLang="ja-JP" sz="12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　・</a:t>
            </a:r>
            <a:r>
              <a:rPr lang="ja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အောက်ဆီဂျင်ပါဝင်မှုနိမ့်သွားပါကလည်း လူ့ကျန်းမာရေးကိုဆိုးဆိုးရွားရွားဆိုးကျိုးသက်ရောက်စေသည်။</a:t>
            </a:r>
            <a:endParaRPr lang="en-US" altLang="ja-JP" sz="12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　・</a:t>
            </a:r>
            <a:r>
              <a:rPr lang="ja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အောက်ဆီဂျင် (sanso) ထဲတွင် လေထုထဲ၌ လောင်ကျွမ်းခြင်းထက် လောင်ကျွမ်းမှုအပူချိန် ပိုမိုမြင့်မားသည်။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431655"/>
            <a:ext cx="6044040" cy="229134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Pyidaungsu" panose="020B0502040204020203" pitchFamily="34" charset="0"/>
                <a:cs typeface="Pyidaungsu" panose="020B0502040204020203" pitchFamily="34" charset="0"/>
              </a:rPr>
              <a:t>32</a:t>
            </a:fld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B35A58-695A-463F-A881-2450FA33159D}"/>
              </a:ext>
            </a:extLst>
          </p:cNvPr>
          <p:cNvSpPr txBox="1"/>
          <p:nvPr/>
        </p:nvSpPr>
        <p:spPr>
          <a:xfrm>
            <a:off x="1015262" y="2517204"/>
            <a:ext cx="3493772" cy="259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1200" dirty="0">
                <a:latin typeface="Pyidaungsu" panose="020B0502040204020203" pitchFamily="34" charset="0"/>
                <a:cs typeface="Pyidaungsu" panose="020B0502040204020203" pitchFamily="34" charset="0"/>
              </a:rPr>
              <a:t>ဇယား 2-1: အရာဝတ္ထုများ၏လောင်ကျွမ်းမှုအပူချိန်</a:t>
            </a:r>
            <a:endParaRPr kumimoji="1" lang="en-US" altLang="ja-JP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7373AEA-9A4B-437D-8A34-047BA9D5580C}"/>
              </a:ext>
            </a:extLst>
          </p:cNvPr>
          <p:cNvSpPr txBox="1"/>
          <p:nvPr/>
        </p:nvSpPr>
        <p:spPr>
          <a:xfrm>
            <a:off x="764310" y="3445382"/>
            <a:ext cx="851837" cy="251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လေထုအတွင်း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E3CA668-F37E-4822-90EC-F62461D4C2C2}"/>
              </a:ext>
            </a:extLst>
          </p:cNvPr>
          <p:cNvSpPr txBox="1"/>
          <p:nvPr/>
        </p:nvSpPr>
        <p:spPr>
          <a:xfrm>
            <a:off x="781088" y="3890366"/>
            <a:ext cx="905000" cy="268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ja" sz="1000" dirty="0">
                <a:latin typeface="Pyidaungsu" panose="020B0502040204020203" pitchFamily="34" charset="0"/>
                <a:cs typeface="Pyidaungsu" panose="020B0502040204020203" pitchFamily="34" charset="0"/>
              </a:rPr>
              <a:t>အောက်ဆီဂျင် (sanso) အတွင်း)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EA4A3C6-36F5-468E-AA5F-ADB2F4BF5256}"/>
              </a:ext>
            </a:extLst>
          </p:cNvPr>
          <p:cNvSpPr txBox="1"/>
          <p:nvPr/>
        </p:nvSpPr>
        <p:spPr>
          <a:xfrm>
            <a:off x="1764449" y="2983872"/>
            <a:ext cx="907075" cy="250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 rtl="0"/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ဓာတ်ဆီ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92F3E0F-EB49-414C-8214-6C90F0B904C7}"/>
              </a:ext>
            </a:extLst>
          </p:cNvPr>
          <p:cNvSpPr txBox="1"/>
          <p:nvPr/>
        </p:nvSpPr>
        <p:spPr>
          <a:xfrm>
            <a:off x="2943449" y="2990479"/>
            <a:ext cx="482599" cy="25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 rtl="0"/>
            <a:r>
              <a:rPr lang="my-MM" sz="1000">
                <a:latin typeface="Pyidaungsu" panose="020B0502040204020203" pitchFamily="34" charset="0"/>
                <a:cs typeface="Pyidaungsu" panose="020B0502040204020203" pitchFamily="34" charset="0"/>
              </a:rPr>
              <a:t>ရေနံဆီ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B588BAE-89CD-4857-9A9A-9CCB84BF7C48}"/>
              </a:ext>
            </a:extLst>
          </p:cNvPr>
          <p:cNvSpPr txBox="1"/>
          <p:nvPr/>
        </p:nvSpPr>
        <p:spPr>
          <a:xfrm>
            <a:off x="3848050" y="2968591"/>
            <a:ext cx="589137" cy="25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 rtl="0"/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heavy oil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872CCF9-A6E6-43B1-BD04-BAADE413FB80}"/>
              </a:ext>
            </a:extLst>
          </p:cNvPr>
          <p:cNvSpPr txBox="1"/>
          <p:nvPr/>
        </p:nvSpPr>
        <p:spPr>
          <a:xfrm>
            <a:off x="4831040" y="2985936"/>
            <a:ext cx="482599" cy="25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 rtl="0"/>
            <a:r>
              <a:rPr lang="my-MM" sz="1000">
                <a:latin typeface="Pyidaungsu" panose="020B0502040204020203" pitchFamily="34" charset="0"/>
                <a:cs typeface="Pyidaungsu" panose="020B0502040204020203" pitchFamily="34" charset="0"/>
              </a:rPr>
              <a:t>လွှစာမှုန့်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C608FC8-24BD-4C34-AD49-AEEC967B4DBE}"/>
              </a:ext>
            </a:extLst>
          </p:cNvPr>
          <p:cNvSpPr txBox="1"/>
          <p:nvPr/>
        </p:nvSpPr>
        <p:spPr>
          <a:xfrm>
            <a:off x="5793766" y="2995023"/>
            <a:ext cx="637483" cy="25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 rtl="0"/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ဟိုက်ဒရိုဂျင်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F2E9C8D-13DC-4CEE-B565-F122D668D485}"/>
              </a:ext>
            </a:extLst>
          </p:cNvPr>
          <p:cNvSpPr txBox="1"/>
          <p:nvPr/>
        </p:nvSpPr>
        <p:spPr>
          <a:xfrm>
            <a:off x="764310" y="4358176"/>
            <a:ext cx="5374897" cy="244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r" rtl="0">
              <a:lnSpc>
                <a:spcPct val="150000"/>
              </a:lnSpc>
            </a:pPr>
            <a:r>
              <a:rPr sz="9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ရင်းမြစ</a:t>
            </a:r>
            <a:r>
              <a:rPr sz="900" dirty="0">
                <a:latin typeface="Pyidaungsu" panose="020B0502040204020203" pitchFamily="34" charset="0"/>
                <a:cs typeface="Pyidaungsu" panose="020B0502040204020203" pitchFamily="34" charset="0"/>
              </a:rPr>
              <a:t>်: </a:t>
            </a:r>
            <a:r>
              <a:rPr sz="900" dirty="0" err="1">
                <a:latin typeface="Pyidaungsu" panose="020B0502040204020203" pitchFamily="34" charset="0"/>
                <a:cs typeface="Pyidaungsu" panose="020B0502040204020203" pitchFamily="34" charset="0"/>
              </a:rPr>
              <a:t>Kougaku</a:t>
            </a:r>
            <a:r>
              <a:rPr sz="9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sz="900" dirty="0" err="1">
                <a:latin typeface="Pyidaungsu" panose="020B0502040204020203" pitchFamily="34" charset="0"/>
                <a:cs typeface="Pyidaungsu" panose="020B0502040204020203" pitchFamily="34" charset="0"/>
              </a:rPr>
              <a:t>Komamiya</a:t>
            </a:r>
            <a:r>
              <a:rPr sz="900" dirty="0">
                <a:latin typeface="Pyidaungsu" panose="020B0502040204020203" pitchFamily="34" charset="0"/>
                <a:cs typeface="Pyidaungsu" panose="020B0502040204020203" pitchFamily="34" charset="0"/>
              </a:rPr>
              <a:t> "</a:t>
            </a:r>
            <a:r>
              <a:rPr sz="9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အောက်စီဂျင</a:t>
            </a:r>
            <a:r>
              <a:rPr sz="900" dirty="0">
                <a:latin typeface="Pyidaungsu" panose="020B0502040204020203" pitchFamily="34" charset="0"/>
                <a:cs typeface="Pyidaungsu" panose="020B0502040204020203" pitchFamily="34" charset="0"/>
              </a:rPr>
              <a:t>် (</a:t>
            </a:r>
            <a:r>
              <a:rPr sz="900" dirty="0" err="1">
                <a:latin typeface="Pyidaungsu" panose="020B0502040204020203" pitchFamily="34" charset="0"/>
                <a:cs typeface="Pyidaungsu" panose="020B0502040204020203" pitchFamily="34" charset="0"/>
              </a:rPr>
              <a:t>sanso</a:t>
            </a:r>
            <a:r>
              <a:rPr sz="900" dirty="0">
                <a:latin typeface="Pyidaungsu" panose="020B0502040204020203" pitchFamily="34" charset="0"/>
                <a:cs typeface="Pyidaungsu" panose="020B0502040204020203" pitchFamily="34" charset="0"/>
              </a:rPr>
              <a:t>) ၏</a:t>
            </a:r>
            <a:r>
              <a:rPr sz="9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အန္တရာယ်နှင</a:t>
            </a:r>
            <a:r>
              <a:rPr sz="900" dirty="0"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sz="9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ကာကွယ်တားဆီးရေးအစီအမံ</a:t>
            </a:r>
            <a:r>
              <a:rPr sz="900" dirty="0">
                <a:latin typeface="Pyidaungsu" panose="020B0502040204020203" pitchFamily="34" charset="0"/>
                <a:cs typeface="Pyidaungsu" panose="020B0502040204020203" pitchFamily="34" charset="0"/>
              </a:rPr>
              <a:t>" (</a:t>
            </a:r>
            <a:r>
              <a:rPr sz="9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စက်မှုလုပ်ငန်းလေးကင်းရေးသုတေသနအဖွဲ့အစည်း</a:t>
            </a:r>
            <a:r>
              <a:rPr sz="900" dirty="0">
                <a:latin typeface="Pyidaungsu" panose="020B0502040204020203" pitchFamily="34" charset="0"/>
                <a:cs typeface="Pyidaungsu" panose="020B0502040204020203" pitchFamily="34" charset="0"/>
              </a:rPr>
              <a:t> 1961 </a:t>
            </a:r>
            <a:r>
              <a:rPr sz="9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ခုနှစ</a:t>
            </a:r>
            <a:r>
              <a:rPr sz="900" dirty="0">
                <a:latin typeface="Pyidaungsu" panose="020B0502040204020203" pitchFamily="34" charset="0"/>
                <a:cs typeface="Pyidaungsu" panose="020B0502040204020203" pitchFamily="34" charset="0"/>
              </a:rPr>
              <a:t>်)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564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my-MM" sz="16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လောင်ကျွမ်းနိုင်သောဓာတ်ငွေ့ (1) လောင်ကျွမ်းရန် လိုအပ်ချက် 3 ခု</a:t>
            </a:r>
            <a:endParaRPr kumimoji="1" lang="ja-JP" altLang="en-US" sz="16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28918" y="6445765"/>
            <a:ext cx="3340451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စာမျက်နှာ 60 / အထောက်အကူပြုစာအုပ် စာမျက်နှာ 44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1020298"/>
            <a:ext cx="7886700" cy="18050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[လောင်ကျွမ်းရန် လိုအပ်ချက် 3 ခု]</a:t>
            </a: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・မီးလောင်နိုင်သည့်ပစ္စည်း</a:t>
            </a:r>
            <a:endParaRPr lang="en-US" altLang="ja-JP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・</a:t>
            </a:r>
            <a:r>
              <a:rPr lang="ja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အောက်ဆီဂျင် (sanso)</a:t>
            </a:r>
            <a:endParaRPr lang="en-US" altLang="ja-JP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・မီးလောင်နိုင်သောအရင်းအမြစ်</a:t>
            </a:r>
            <a:endParaRPr lang="en-US" altLang="ja-JP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endParaRPr lang="ja-JP" altLang="en-US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လောင်ကျွမ်းရန် လိုအပ်ချက် 3 ခု အတွင်းမှ တစ်ခုခုမရှိပါကနိယာမတစ်ခုအနေဖြင့် လောင်ကျွမ်းမှုဖြစ်ပေါ်လိမ့်မည်မဟုတ်ပါ။</a:t>
            </a:r>
            <a:endParaRPr lang="en-US" altLang="ja-JP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Pyidaungsu" panose="020B0502040204020203" pitchFamily="34" charset="0"/>
                <a:cs typeface="Pyidaungsu" panose="020B0502040204020203" pitchFamily="34" charset="0"/>
              </a:rPr>
              <a:t>33</a:t>
            </a:fld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582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4166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16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လောင်ကျွမ်းနိုင်သောဓာတ်ငွေ့ (2) ပေါက်ကွဲနိုင်မှုအနိမ့်ဆုံးကန့်သတ်ချက် (bakuhatu kagen kai) နှင့် ပေါက်ကွဲနိုင်မှုအမြင့်ဆုံးကန့်သတ်ချက်များ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28918" y="6445765"/>
            <a:ext cx="3340451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0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0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စာမျက်နှာ 60 / အထောက်အကူပြုစာအုပ် စာမျက်နှာ 44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1579591"/>
            <a:ext cx="7886700" cy="151594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[ပေါက်ကွဲနိုင်မှုအနိမ့်ဆုံးကန့်သတ်ချက် (bakuhatu kagen kai) နှင့် ပေါက်ကွဲနိုင်မှုအမြင့်ဆုံးကန့်သတ်ချက်များ]</a:t>
            </a: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လောင်ကျွမ်းနိုင်သောဓာတ်ငွေ့သည်လေထဲသို့ ယိုစိမ့်သွားပါက သတ်မှတ် လောင်ကျွမ်းမှုအကွာအဝေးရှိ ပါဝင်မှုနှုန်းအတွင်း ရောက်မသွားပါက၊ ပေါက်ကွဲမှုမဖြစ်နိုင်ပါ။ ဤအကွာအဝေးကိုလောင်ကျွမ်းခြင်း (ပေါက်ကွဲမှု) အကွာအဝေးဟုခေါ်သည်။ ပေါက်ကွဲနိုင်မှုအနိမ့်ဆုံးတန်ဖိုးမှာ နည်းသည့်ဓာတ်ငွေ့ယိုစိမ့်သောအခါပမာဏအနည်းငယ်ဖြင့် ပေါက်ကွဲမှုအကွာအဝေးသို့ရောက်ရှိသောကြောင့် ပိုအန္တရာယ်များသည်ဟုပြောနိုင်သည်။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pPr/>
              <a:t>34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8731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my-MM" sz="160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လောင်ကျွမ်းနိုင်သောဓာတ်ငွေ့၏ခြုံငုံသုံးသပ်ချက် (3) လောင်ကျွမ်းမှုအမြန်နှုန်း</a:t>
            </a:r>
            <a:endParaRPr kumimoji="1" lang="ja-JP" altLang="en-US" sz="16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34394" y="6444477"/>
            <a:ext cx="3340451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စာမျက်နှာ 62 / အထောက်အကူပြုစာအုပ် စာမျက်နှာ 45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900" smtClean="0">
                <a:latin typeface="Pyidaungsu" panose="020B0502040204020203" pitchFamily="34" charset="0"/>
                <a:cs typeface="Pyidaungsu" panose="020B0502040204020203" pitchFamily="34" charset="0"/>
              </a:rPr>
              <a:t>35</a:t>
            </a:fld>
            <a:endParaRPr kumimoji="1" lang="ja-JP" altLang="en-US" sz="90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920520"/>
            <a:ext cx="4158848" cy="536257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138143" y="6181396"/>
            <a:ext cx="2819607" cy="43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my-MM" sz="9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(KOIKE SANSO KOGYO Co.,LTD မှထုတ်ထားသော)</a:t>
            </a:r>
            <a:endParaRPr kumimoji="1" lang="ja-JP" altLang="en-US" sz="9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5653213-1908-4B35-8BC2-E59D4BD94B49}"/>
              </a:ext>
            </a:extLst>
          </p:cNvPr>
          <p:cNvSpPr txBox="1"/>
          <p:nvPr/>
        </p:nvSpPr>
        <p:spPr>
          <a:xfrm>
            <a:off x="796234" y="6094963"/>
            <a:ext cx="2817566" cy="140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800" dirty="0">
                <a:latin typeface="Pyidaungsu" panose="020B0502040204020203" pitchFamily="34" charset="0"/>
                <a:cs typeface="Pyidaungsu" panose="020B0502040204020203" pitchFamily="34" charset="0"/>
              </a:rPr>
              <a:t>ပုံ 2-1：မီးတောက်မျက်နှာပြင် (အဖြူရောင်မီးတောက်) ဖွဲ့စည်းခြင်း</a:t>
            </a:r>
            <a:endParaRPr kumimoji="1" lang="en-US" altLang="ja-JP" sz="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695646D-B383-4078-A237-E42C45AD54BF}"/>
              </a:ext>
            </a:extLst>
          </p:cNvPr>
          <p:cNvSpPr txBox="1"/>
          <p:nvPr/>
        </p:nvSpPr>
        <p:spPr>
          <a:xfrm>
            <a:off x="917562" y="1090326"/>
            <a:ext cx="1525879" cy="183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ဓာတ်ငွေ့</a:t>
            </a:r>
            <a:r>
              <a:rPr lang="my-MM" sz="900" b="0" i="0" strike="noStrike" cap="none" dirty="0">
                <a:solidFill>
                  <a:srgbClr val="000000"/>
                </a:solidFill>
                <a:latin typeface="Pyidaungsu" panose="020B0502040204020203" pitchFamily="34" charset="0"/>
                <a:ea typeface="Arial"/>
                <a:cs typeface="Pyidaungsu" panose="020B0502040204020203" pitchFamily="34" charset="0"/>
                <a:sym typeface="Arial"/>
              </a:rPr>
              <a:t>လောင်ကျွမ်းမှုအမြန်နှုန်း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202591D-0923-4F61-AD06-6AE5334576C3}"/>
              </a:ext>
            </a:extLst>
          </p:cNvPr>
          <p:cNvSpPr txBox="1"/>
          <p:nvPr/>
        </p:nvSpPr>
        <p:spPr>
          <a:xfrm>
            <a:off x="662530" y="3536398"/>
            <a:ext cx="1466592" cy="215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ဓာတ်ငွေ့</a:t>
            </a:r>
            <a:r>
              <a:rPr lang="my-MM" sz="900" b="0" i="0" strike="noStrike" cap="none" dirty="0">
                <a:solidFill>
                  <a:srgbClr val="000000"/>
                </a:solidFill>
                <a:latin typeface="Pyidaungsu" panose="020B0502040204020203" pitchFamily="34" charset="0"/>
                <a:ea typeface="Arial"/>
                <a:cs typeface="Pyidaungsu" panose="020B0502040204020203" pitchFamily="34" charset="0"/>
                <a:sym typeface="Arial"/>
              </a:rPr>
              <a:t>လောင်ကျွမ်းမှုအမြန်နှုန်း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BB28FEB-DBA8-4A7E-A1D2-873CC7A2B65C}"/>
              </a:ext>
            </a:extLst>
          </p:cNvPr>
          <p:cNvSpPr txBox="1"/>
          <p:nvPr/>
        </p:nvSpPr>
        <p:spPr>
          <a:xfrm>
            <a:off x="2134596" y="3553333"/>
            <a:ext cx="1650983" cy="185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ဓာတ်ငွေ့</a:t>
            </a:r>
            <a:r>
              <a:rPr lang="my-MM" sz="900" b="0" i="0" strike="noStrike" cap="none" dirty="0">
                <a:solidFill>
                  <a:srgbClr val="000000"/>
                </a:solidFill>
                <a:latin typeface="Pyidaungsu" panose="020B0502040204020203" pitchFamily="34" charset="0"/>
                <a:ea typeface="Arial"/>
                <a:cs typeface="Pyidaungsu" panose="020B0502040204020203" pitchFamily="34" charset="0"/>
                <a:sym typeface="Arial"/>
              </a:rPr>
              <a:t>လောင်ကျွမ်းမှုအမြန်နှုန်း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89A2714-962A-4559-A277-ED2535360752}"/>
              </a:ext>
            </a:extLst>
          </p:cNvPr>
          <p:cNvSpPr txBox="1"/>
          <p:nvPr/>
        </p:nvSpPr>
        <p:spPr>
          <a:xfrm>
            <a:off x="3868953" y="3865599"/>
            <a:ext cx="770741" cy="144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ဓာတ်ငွေ့</a:t>
            </a:r>
            <a:r>
              <a:rPr lang="my-MM" sz="900" b="0" i="0" strike="noStrike" cap="none" dirty="0">
                <a:solidFill>
                  <a:srgbClr val="000000"/>
                </a:solidFill>
                <a:latin typeface="Pyidaungsu" panose="020B0502040204020203" pitchFamily="34" charset="0"/>
                <a:ea typeface="Arial"/>
                <a:cs typeface="Pyidaungsu" panose="020B0502040204020203" pitchFamily="34" charset="0"/>
                <a:sym typeface="Arial"/>
              </a:rPr>
              <a:t>လောင်ကျွမ်းမှုအမြန်နှုန်း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0D2D623-704A-4160-99D5-57CFBAFD3287}"/>
              </a:ext>
            </a:extLst>
          </p:cNvPr>
          <p:cNvSpPr txBox="1"/>
          <p:nvPr/>
        </p:nvSpPr>
        <p:spPr>
          <a:xfrm>
            <a:off x="1623023" y="1754350"/>
            <a:ext cx="735302" cy="185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အဖြူရောင်မီးတောက် </a:t>
            </a:r>
            <a:endParaRPr lang="en-US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(white spots)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61072F0-E242-440A-84B2-32709751843D}"/>
              </a:ext>
            </a:extLst>
          </p:cNvPr>
          <p:cNvSpPr txBox="1"/>
          <p:nvPr/>
        </p:nvSpPr>
        <p:spPr>
          <a:xfrm>
            <a:off x="668005" y="3324195"/>
            <a:ext cx="1461116" cy="185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ဓာတ်ငွေ့</a:t>
            </a:r>
            <a:r>
              <a:rPr lang="my-MM" sz="900" b="0" i="0" strike="noStrike" cap="none" dirty="0">
                <a:solidFill>
                  <a:srgbClr val="000000"/>
                </a:solidFill>
                <a:latin typeface="Pyidaungsu" panose="020B0502040204020203" pitchFamily="34" charset="0"/>
                <a:ea typeface="Arial"/>
                <a:cs typeface="Pyidaungsu" panose="020B0502040204020203" pitchFamily="34" charset="0"/>
                <a:sym typeface="Arial"/>
              </a:rPr>
              <a:t>ထုတ်လွှတ်မှုအမြန်နှုန်း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2C89C9F-5EAE-4783-AF17-F838D8C7DBED}"/>
              </a:ext>
            </a:extLst>
          </p:cNvPr>
          <p:cNvSpPr txBox="1"/>
          <p:nvPr/>
        </p:nvSpPr>
        <p:spPr>
          <a:xfrm>
            <a:off x="1517688" y="4149636"/>
            <a:ext cx="1018477" cy="175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အဖြူရောင်မီးတောက် </a:t>
            </a:r>
            <a:endParaRPr lang="en-US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(white spots)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B09DB31-736D-41A5-9199-FEC2E64AB79C}"/>
              </a:ext>
            </a:extLst>
          </p:cNvPr>
          <p:cNvSpPr txBox="1"/>
          <p:nvPr/>
        </p:nvSpPr>
        <p:spPr>
          <a:xfrm>
            <a:off x="1909677" y="4535729"/>
            <a:ext cx="735302" cy="95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900">
                <a:latin typeface="Pyidaungsu" panose="020B0502040204020203" pitchFamily="34" charset="0"/>
                <a:cs typeface="Pyidaungsu" panose="020B0502040204020203" pitchFamily="34" charset="0"/>
              </a:rPr>
              <a:t>Dead band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7C0D2A5-42A5-4711-A00C-7C130F59AD31}"/>
              </a:ext>
            </a:extLst>
          </p:cNvPr>
          <p:cNvSpPr txBox="1"/>
          <p:nvPr/>
        </p:nvSpPr>
        <p:spPr>
          <a:xfrm>
            <a:off x="662530" y="5567151"/>
            <a:ext cx="1475613" cy="185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800" dirty="0">
                <a:latin typeface="Pyidaungsu" panose="020B0502040204020203" pitchFamily="34" charset="0"/>
                <a:cs typeface="Pyidaungsu" panose="020B0502040204020203" pitchFamily="34" charset="0"/>
              </a:rPr>
              <a:t>ဓာတ်ငွေ့</a:t>
            </a:r>
            <a:r>
              <a:rPr lang="my-MM" sz="800" b="0" i="0" strike="noStrike" cap="none" dirty="0">
                <a:solidFill>
                  <a:srgbClr val="000000"/>
                </a:solidFill>
                <a:latin typeface="Pyidaungsu" panose="020B0502040204020203" pitchFamily="34" charset="0"/>
                <a:ea typeface="Arial"/>
                <a:cs typeface="Pyidaungsu" panose="020B0502040204020203" pitchFamily="34" charset="0"/>
                <a:sym typeface="Arial"/>
              </a:rPr>
              <a:t>ထုတ်လွှတ်မှုအမြန်နှုန်း</a:t>
            </a:r>
            <a:endParaRPr kumimoji="1" lang="en-US" altLang="ja-JP" sz="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8CE25D6-FD63-48CF-B2A3-C14CCA7F9389}"/>
              </a:ext>
            </a:extLst>
          </p:cNvPr>
          <p:cNvSpPr txBox="1"/>
          <p:nvPr/>
        </p:nvSpPr>
        <p:spPr>
          <a:xfrm>
            <a:off x="2121132" y="5595175"/>
            <a:ext cx="1416007" cy="185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800" dirty="0">
                <a:latin typeface="Pyidaungsu" panose="020B0502040204020203" pitchFamily="34" charset="0"/>
                <a:cs typeface="Pyidaungsu" panose="020B0502040204020203" pitchFamily="34" charset="0"/>
              </a:rPr>
              <a:t>ဓာတ်ငွေ့</a:t>
            </a:r>
            <a:r>
              <a:rPr lang="my-MM" sz="800" b="0" i="0" strike="noStrike" cap="none" dirty="0">
                <a:solidFill>
                  <a:srgbClr val="000000"/>
                </a:solidFill>
                <a:latin typeface="Pyidaungsu" panose="020B0502040204020203" pitchFamily="34" charset="0"/>
                <a:ea typeface="Arial"/>
                <a:cs typeface="Pyidaungsu" panose="020B0502040204020203" pitchFamily="34" charset="0"/>
                <a:sym typeface="Arial"/>
              </a:rPr>
              <a:t>ထုတ်လွှတ်မှုအမြန်နှုန်း</a:t>
            </a:r>
            <a:endParaRPr kumimoji="1" lang="en-US" altLang="ja-JP" sz="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CA67F0C-87CD-4D74-9438-A4A74D85996A}"/>
              </a:ext>
            </a:extLst>
          </p:cNvPr>
          <p:cNvSpPr txBox="1"/>
          <p:nvPr/>
        </p:nvSpPr>
        <p:spPr>
          <a:xfrm>
            <a:off x="3487859" y="5597288"/>
            <a:ext cx="1257108" cy="185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800" dirty="0">
                <a:latin typeface="Pyidaungsu" panose="020B0502040204020203" pitchFamily="34" charset="0"/>
                <a:cs typeface="Pyidaungsu" panose="020B0502040204020203" pitchFamily="34" charset="0"/>
              </a:rPr>
              <a:t>ဓာတ်ငွေ့</a:t>
            </a:r>
            <a:r>
              <a:rPr lang="my-MM" sz="800" b="0" i="0" strike="noStrike" cap="none" dirty="0">
                <a:solidFill>
                  <a:srgbClr val="000000"/>
                </a:solidFill>
                <a:latin typeface="Pyidaungsu" panose="020B0502040204020203" pitchFamily="34" charset="0"/>
                <a:ea typeface="Arial"/>
                <a:cs typeface="Pyidaungsu" panose="020B0502040204020203" pitchFamily="34" charset="0"/>
                <a:sym typeface="Arial"/>
              </a:rPr>
              <a:t>ထုတ်လွှတ်မှုအမြန်နှုန်း</a:t>
            </a:r>
            <a:endParaRPr kumimoji="1" lang="en-US" altLang="ja-JP" sz="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B9CDECF-A552-4217-94A7-A69EDAA7E5C4}"/>
              </a:ext>
            </a:extLst>
          </p:cNvPr>
          <p:cNvSpPr txBox="1"/>
          <p:nvPr/>
        </p:nvSpPr>
        <p:spPr>
          <a:xfrm>
            <a:off x="967465" y="5782679"/>
            <a:ext cx="735302" cy="101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【စံနှုန်း】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42A01AB-B335-4281-95EB-6CCD188FBC76}"/>
              </a:ext>
            </a:extLst>
          </p:cNvPr>
          <p:cNvSpPr txBox="1"/>
          <p:nvPr/>
        </p:nvSpPr>
        <p:spPr>
          <a:xfrm>
            <a:off x="2443441" y="5782679"/>
            <a:ext cx="735302" cy="101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Flow out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7B4A9F3-3FAA-49BC-8CB1-BDDF50544DAB}"/>
              </a:ext>
            </a:extLst>
          </p:cNvPr>
          <p:cNvSpPr txBox="1"/>
          <p:nvPr/>
        </p:nvSpPr>
        <p:spPr>
          <a:xfrm>
            <a:off x="3772583" y="5781713"/>
            <a:ext cx="942472" cy="121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800" dirty="0">
                <a:latin typeface="Pyidaungsu" panose="020B0502040204020203" pitchFamily="34" charset="0"/>
                <a:cs typeface="Pyidaungsu" panose="020B0502040204020203" pitchFamily="34" charset="0"/>
              </a:rPr>
              <a:t>မီးတောက်ပြန်ဝင်ခြင်း</a:t>
            </a:r>
            <a:endParaRPr kumimoji="1" lang="en-US" altLang="ja-JP" sz="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36C3B5A-1F9F-4342-9D2D-0F31DE2A87F5}"/>
              </a:ext>
            </a:extLst>
          </p:cNvPr>
          <p:cNvSpPr txBox="1"/>
          <p:nvPr/>
        </p:nvSpPr>
        <p:spPr>
          <a:xfrm>
            <a:off x="2743200" y="5959308"/>
            <a:ext cx="1906909" cy="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my-MM" sz="700" dirty="0">
                <a:latin typeface="Pyidaungsu" panose="020B0502040204020203" pitchFamily="34" charset="0"/>
                <a:cs typeface="Pyidaungsu" panose="020B0502040204020203" pitchFamily="34" charset="0"/>
              </a:rPr>
              <a:t>ရင်းမြစ် ： KOIKE SANSO KOGYO Co.,LTD</a:t>
            </a:r>
            <a:endParaRPr kumimoji="1" lang="en-US" altLang="ja-JP" sz="7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2026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231228"/>
            <a:ext cx="7886700" cy="760617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16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လောင်ကျွမ်းနိုင်သောဓာတ်ငွေ့၏ခြုံငုံသုံးသပ်ချက် (4)  အနိမ့်ဆုံးမီးတောက်လောင်မှုစွမ်းအင်နှင့် မီးလောင်သည့်အရင်းအမြစ်</a:t>
            </a:r>
            <a:endParaRPr kumimoji="1" lang="ja-JP" altLang="en-US" sz="16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87724" y="6462191"/>
            <a:ext cx="3340451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စာမျက်နှာ 63 / အထောက်အကူပြုစာအုပ် စာမျက်နှာ 46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1326701"/>
            <a:ext cx="7886700" cy="28510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[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အနိမ့်ဆုံးမီးတောက်လောင်မှုစွမ်းအင်</a:t>
            </a: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]</a:t>
            </a:r>
            <a:endParaRPr lang="my-MM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လောင်ကျွမ်းနိုင်သောဓာတ်ငွေ့၏ပါဝင်မှုပြင်းအားသည်ပေါက်ကွဲနိုင်သောကန့်သတ်ပမာဏသို့ရောက်ရှိသောအခါ သတ်မှတ်တစ်ခု</a:t>
            </a: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ရှိပါက</a:t>
            </a: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ဓာတ်ငွေ့သည်ပေါက်ကွဲတတ်သည်။</a:t>
            </a:r>
            <a:endParaRPr lang="en-US" altLang="ja-JP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endParaRPr lang="en-US" altLang="ja-JP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[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မီးလောင်သည့်အရင်းအမြစ်</a:t>
            </a: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]</a:t>
            </a:r>
            <a:endParaRPr lang="my-MM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လောင်ကျွမ်းနိုင်သောဓာတ်ငွေ့အခြေအနေပေါ် မူတည်၍ လူ့ခန္ဓာကိုယ်၏ အီလက်ထရိုစတက်တစ်စွမ်းအင်ဖြင့်ပင်</a:t>
            </a: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ပေါက်ကွဲ</a:t>
            </a: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နိုင်သည်။</a:t>
            </a: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ထို့အပြင် လျှပ်စစ်မော်တာ၊ ဓာတ်ငွေ့သုံးစက်ကိရိယာများ၏မီးတောက်၊ အပူချိန်မြင့်သောအရာဝတ္ထုများ၊ ပွတ်တိုက်အပူ၊ သက်ရောက်မီးပွားများစသည့် လုပ်ငန်းခွင်တွင်မီးလောင်သည့်အရင်းအမြစ်ဖြစ်လာနိုင်သည်များများစွာရှိသည်။</a:t>
            </a:r>
            <a:endParaRPr lang="en-US" altLang="ja-JP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ဟေဆော်လုပ်ငန်း၌မတော်တဆပေါက်ကွဲမှုကိုကာကွယ်ရန်လောင်ကျွမ်းနိုင်သောဓာတ်ငွေ့ယိုစိမ့်ခြင်းကိုကာကွယ်ရန်လိုအပ်သည်။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Pyidaungsu" panose="020B0502040204020203" pitchFamily="34" charset="0"/>
                <a:cs typeface="Pyidaungsu" panose="020B0502040204020203" pitchFamily="34" charset="0"/>
              </a:rPr>
              <a:t>36</a:t>
            </a:fld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4970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49" y="365126"/>
            <a:ext cx="8315653" cy="482139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my-MM" sz="160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ဟေဆော်ရာတွင်အသုံးပြုသော လောင်ကျွမ်းနိုင်သောဓာတ်ငွေ့ (1) ရုပ်ပိုင်းဆိုင်ရာဂုဏ်သတ္တိများစသည်</a:t>
            </a:r>
            <a:endParaRPr kumimoji="1" lang="ja-JP" altLang="en-US" sz="16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41311" y="6507343"/>
            <a:ext cx="3340451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စာမျက်နှာ 65 / အထောက်အကူပြုစာအုပ် စာမျက်နှာ 47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928404"/>
            <a:ext cx="4900883" cy="5503443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Pyidaungsu" panose="020B0502040204020203" pitchFamily="34" charset="0"/>
                <a:cs typeface="Pyidaungsu" panose="020B0502040204020203" pitchFamily="34" charset="0"/>
              </a:rPr>
              <a:t>37</a:t>
            </a:fld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34C721A-E5C9-4302-89C4-99F4E2B13E0C}"/>
              </a:ext>
            </a:extLst>
          </p:cNvPr>
          <p:cNvSpPr txBox="1"/>
          <p:nvPr/>
        </p:nvSpPr>
        <p:spPr>
          <a:xfrm>
            <a:off x="770629" y="974686"/>
            <a:ext cx="4634513" cy="177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ဇယာ2-6： ဂဟေဆော်ရာတွင်အသုံးပြုသည့်ဓာတ်ငွေ့၏ရုပ်ပိုင်းဆိုင်ရာဂုဏ်သတ္တိများစသည်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7B49C53-D407-405E-A954-6CD1DBE5544E}"/>
              </a:ext>
            </a:extLst>
          </p:cNvPr>
          <p:cNvSpPr txBox="1"/>
          <p:nvPr/>
        </p:nvSpPr>
        <p:spPr>
          <a:xfrm>
            <a:off x="773565" y="1415969"/>
            <a:ext cx="1021900" cy="1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1000">
                <a:latin typeface="Pyidaungsu" panose="020B0502040204020203" pitchFamily="34" charset="0"/>
                <a:cs typeface="Pyidaungsu" panose="020B0502040204020203" pitchFamily="34" charset="0"/>
              </a:rPr>
              <a:t>အရောင်နှင့်အနံ့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EBC32D6-8121-4934-83EE-709A91782FFC}"/>
              </a:ext>
            </a:extLst>
          </p:cNvPr>
          <p:cNvSpPr txBox="1"/>
          <p:nvPr/>
        </p:nvSpPr>
        <p:spPr>
          <a:xfrm>
            <a:off x="770629" y="3829285"/>
            <a:ext cx="1092238" cy="1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ဓာတုပုံသေနည်း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7CC92BD-FFE9-44A3-A99D-0248E78C9767}"/>
              </a:ext>
            </a:extLst>
          </p:cNvPr>
          <p:cNvSpPr txBox="1"/>
          <p:nvPr/>
        </p:nvSpPr>
        <p:spPr>
          <a:xfrm>
            <a:off x="770629" y="4482373"/>
            <a:ext cx="1092238" cy="1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600" dirty="0">
                <a:latin typeface="Pyidaungsu" panose="020B0502040204020203" pitchFamily="34" charset="0"/>
                <a:cs typeface="Pyidaungsu" panose="020B0502040204020203" pitchFamily="34" charset="0"/>
              </a:rPr>
              <a:t>အနိမ့်ဆုံးမီးတောက်လောင်မှု</a:t>
            </a:r>
            <a:r>
              <a:rPr lang="en-US" sz="6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600" dirty="0">
                <a:latin typeface="Pyidaungsu" panose="020B0502040204020203" pitchFamily="34" charset="0"/>
                <a:cs typeface="Pyidaungsu" panose="020B0502040204020203" pitchFamily="34" charset="0"/>
              </a:rPr>
              <a:t>အပူချိန်</a:t>
            </a:r>
            <a:endParaRPr kumimoji="1" lang="en-US" altLang="ja-JP" sz="6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8CF4375-AF55-45DC-860F-1779783D89BB}"/>
              </a:ext>
            </a:extLst>
          </p:cNvPr>
          <p:cNvSpPr txBox="1"/>
          <p:nvPr/>
        </p:nvSpPr>
        <p:spPr>
          <a:xfrm>
            <a:off x="759997" y="4048829"/>
            <a:ext cx="1092238" cy="1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700" dirty="0">
                <a:latin typeface="Pyidaungsu" panose="020B0502040204020203" pitchFamily="34" charset="0"/>
                <a:cs typeface="Pyidaungsu" panose="020B0502040204020203" pitchFamily="34" charset="0"/>
              </a:rPr>
              <a:t>ဓာတ်ငွေ့ဆိုင်ရာဆွဲငင်အား (မှတ်ချက် 2)</a:t>
            </a:r>
            <a:endParaRPr kumimoji="1" lang="en-US" altLang="ja-JP" sz="7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C51DCB5-C536-4D93-9428-D65605C7AB7A}"/>
              </a:ext>
            </a:extLst>
          </p:cNvPr>
          <p:cNvSpPr txBox="1"/>
          <p:nvPr/>
        </p:nvSpPr>
        <p:spPr>
          <a:xfrm>
            <a:off x="770629" y="4265366"/>
            <a:ext cx="1092238" cy="1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ရေဆူမှတ်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3F8F138-AA64-4BFF-A07D-78D2103DE0C5}"/>
              </a:ext>
            </a:extLst>
          </p:cNvPr>
          <p:cNvSpPr txBox="1"/>
          <p:nvPr/>
        </p:nvSpPr>
        <p:spPr>
          <a:xfrm>
            <a:off x="759997" y="4726434"/>
            <a:ext cx="1092238" cy="1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900">
                <a:latin typeface="Pyidaungsu" panose="020B0502040204020203" pitchFamily="34" charset="0"/>
                <a:cs typeface="Pyidaungsu" panose="020B0502040204020203" pitchFamily="34" charset="0"/>
              </a:rPr>
              <a:t>အခြား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F5B438A-94F4-4530-91E4-F122982EDA85}"/>
              </a:ext>
            </a:extLst>
          </p:cNvPr>
          <p:cNvSpPr txBox="1"/>
          <p:nvPr/>
        </p:nvSpPr>
        <p:spPr>
          <a:xfrm>
            <a:off x="1928802" y="1191047"/>
            <a:ext cx="1100295" cy="1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800" dirty="0">
                <a:latin typeface="Pyidaungsu" panose="020B0502040204020203" pitchFamily="34" charset="0"/>
                <a:cs typeface="Pyidaungsu" panose="020B0502040204020203" pitchFamily="34" charset="0"/>
              </a:rPr>
              <a:t>အက်စီတလင်း (asechiren)</a:t>
            </a:r>
            <a:endParaRPr kumimoji="1" lang="en-US" altLang="ja-JP" sz="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F8C099F-E9C6-460D-9271-98DA164F8CEE}"/>
              </a:ext>
            </a:extLst>
          </p:cNvPr>
          <p:cNvSpPr txBox="1"/>
          <p:nvPr/>
        </p:nvSpPr>
        <p:spPr>
          <a:xfrm>
            <a:off x="1955387" y="1405927"/>
            <a:ext cx="1105319" cy="213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800" dirty="0">
                <a:latin typeface="Pyidaungsu" panose="020B0502040204020203" pitchFamily="34" charset="0"/>
                <a:cs typeface="Pyidaungsu" panose="020B0502040204020203" pitchFamily="34" charset="0"/>
              </a:rPr>
              <a:t>အရောင်နှင့်အနံ့မရှိသောဓာတ်ငွေ့</a:t>
            </a:r>
            <a:r>
              <a:rPr lang="en-US" sz="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800" dirty="0">
                <a:latin typeface="Pyidaungsu" panose="020B0502040204020203" pitchFamily="34" charset="0"/>
                <a:cs typeface="Pyidaungsu" panose="020B0502040204020203" pitchFamily="34" charset="0"/>
              </a:rPr>
              <a:t>ဖြစ်သည်။ ဂဟေဆော်ရာတွင်အသုံးပြုသော အက်စီတလင်း (asechiren) တွင် ဘူးအတွင်း၌ အရည်ပျော်ရန်သုံးသောပျော်ရည်နှင့် အညစ်အကြေးများပါဝင်နေသော ထူးခြားသည့် အနံ့ရှိသည်။</a:t>
            </a:r>
            <a:endParaRPr kumimoji="1" lang="en-US" altLang="ja-JP" sz="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800" dirty="0">
                <a:latin typeface="Pyidaungsu" panose="020B0502040204020203" pitchFamily="34" charset="0"/>
                <a:cs typeface="Pyidaungsu" panose="020B0502040204020203" pitchFamily="34" charset="0"/>
              </a:rPr>
              <a:t>(မှတ်ချက် 1)</a:t>
            </a:r>
            <a:endParaRPr kumimoji="1" lang="en-US" altLang="ja-JP" sz="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4EE6683-6427-476F-9416-ED38082996D8}"/>
              </a:ext>
            </a:extLst>
          </p:cNvPr>
          <p:cNvSpPr txBox="1"/>
          <p:nvPr/>
        </p:nvSpPr>
        <p:spPr>
          <a:xfrm>
            <a:off x="3118687" y="1395195"/>
            <a:ext cx="1105319" cy="2364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800" dirty="0">
                <a:latin typeface="Pyidaungsu" panose="020B0502040204020203" pitchFamily="34" charset="0"/>
                <a:cs typeface="Pyidaungsu" panose="020B0502040204020203" pitchFamily="34" charset="0"/>
              </a:rPr>
              <a:t>အရောင်နှင့်အနံ့မရှိသောဓာတ်ငွေ့ဖြစ်သည်။ သာမန်အိမ်သုံးပရိုပိန်း (puropan) တွင် အနံ့ပျော်ရည်ထည့်ရန် ဖိအားမြင့်ဓာတ်ငွေ့လုံခြုံရေးဥပဒေအရ တာဝန်သတ်မှတ်ထားပြီး၊ စက်ရုံသုံး LPG တွင် ထိုသို့ ပြုလုပ်ရန် မသတ်မှတ်ထားပါ။</a:t>
            </a:r>
            <a:endParaRPr kumimoji="1" lang="en-US" altLang="ja-JP" sz="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91E1569-F1CF-466F-B563-1D1D01706AB3}"/>
              </a:ext>
            </a:extLst>
          </p:cNvPr>
          <p:cNvSpPr txBox="1"/>
          <p:nvPr/>
        </p:nvSpPr>
        <p:spPr>
          <a:xfrm>
            <a:off x="4281987" y="1395195"/>
            <a:ext cx="1105319" cy="213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အရောင်နှင့်အနံ့မရှိသောဓာတ်ငွေ့ဖြစ်သည်။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0F8A5E7-7B7D-4ACC-BAC2-06C9BAF65C19}"/>
              </a:ext>
            </a:extLst>
          </p:cNvPr>
          <p:cNvSpPr txBox="1"/>
          <p:nvPr/>
        </p:nvSpPr>
        <p:spPr>
          <a:xfrm>
            <a:off x="3123711" y="1191819"/>
            <a:ext cx="1100295" cy="1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ပရိုပိန်း (puropan)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5C7BE35-A1CF-4DE9-A94B-5836DF946FE3}"/>
              </a:ext>
            </a:extLst>
          </p:cNvPr>
          <p:cNvSpPr txBox="1"/>
          <p:nvPr/>
        </p:nvSpPr>
        <p:spPr>
          <a:xfrm>
            <a:off x="4297247" y="1192367"/>
            <a:ext cx="1100295" cy="1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ဟိုက်ဒရိုဂျင်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C88C50C-5481-408C-BB6C-A10E800B3E7A}"/>
              </a:ext>
            </a:extLst>
          </p:cNvPr>
          <p:cNvSpPr txBox="1"/>
          <p:nvPr/>
        </p:nvSpPr>
        <p:spPr>
          <a:xfrm>
            <a:off x="1928801" y="4690133"/>
            <a:ext cx="1131905" cy="1066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600" dirty="0">
                <a:latin typeface="Pyidaungsu" panose="020B0502040204020203" pitchFamily="34" charset="0"/>
                <a:cs typeface="Pyidaungsu" panose="020B0502040204020203" pitchFamily="34" charset="0"/>
              </a:rPr>
              <a:t>မီးတောက်အပူချိန်သည် အခြားဂဟေဆော်သည့်လောင်ကျွမ်းနိုင်သော</a:t>
            </a:r>
            <a:r>
              <a:rPr lang="en-US" sz="6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600" dirty="0">
                <a:latin typeface="Pyidaungsu" panose="020B0502040204020203" pitchFamily="34" charset="0"/>
                <a:cs typeface="Pyidaungsu" panose="020B0502040204020203" pitchFamily="34" charset="0"/>
              </a:rPr>
              <a:t>ဓာတ်ငွေ့နှင့်နှိုင်းယှဉ်လျှင်မြင့်မားသောကြောင့်၊ ဓာတ်ငွေ့ဂဟေတွင်သုံးရန်သင့်လျော်သည်။</a:t>
            </a:r>
            <a:endParaRPr kumimoji="1" lang="en-US" altLang="ja-JP" sz="6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37AF105-4E92-4767-8CE1-CB095F59987E}"/>
              </a:ext>
            </a:extLst>
          </p:cNvPr>
          <p:cNvSpPr txBox="1"/>
          <p:nvPr/>
        </p:nvSpPr>
        <p:spPr>
          <a:xfrm>
            <a:off x="637444" y="5819170"/>
            <a:ext cx="4767698" cy="561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357188" indent="-357188"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မှတ်ချက် 1： ဤအနံ့သည်အိမ်သုံးပရိုပိန်း (puropan) ဓာတ်ငွေ့၏အနံ့နှင့်အတော်လေး</a:t>
            </a:r>
            <a:r>
              <a:rPr lang="en-US" sz="9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ကွဲပြားသည်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357188" indent="-357188" rtl="0">
              <a:lnSpc>
                <a:spcPct val="150000"/>
              </a:lnSpc>
            </a:pPr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    2：လေနှင့်အလေးချိန်ကွာခြားမှု ၎င်းသည် 1 ထက်သေးငယ်ပါကမျက်နှာကျက်နားတွင်ရှိနေပြီး၊ 1 ထက်ပိုကြီးပါက တွင်းပေါက်စသည်တို့ထဲတွင်ရှိနေနိုင်သည်။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4900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4839869" y="6456715"/>
            <a:ext cx="3340451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0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0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စာမျက်နှာ 66 / အထောက်အကူပြုစာအုပ် စာမျက်နှာ 48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1218493"/>
            <a:ext cx="7886700" cy="50806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[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ဘေးအန္တရာယ်ရှိနိုင်မှု</a:t>
            </a: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]</a:t>
            </a:r>
            <a:endParaRPr lang="my-MM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အက်စီတလင်း (asechiren) ဓာတ်ငွေ့၊ ပရိုပိန်း (puropan) ဓာတ်ငွေ့နှင့်ဟိုက်ဒရိုဂျင်တို့သည်လောင်ကျွမ်းနိုင်သော၊ လောင်ကျွမ်းနိုင်မှုမြင့်သော ဓာတ်ငွေ့များဖြစ်သောကြောင့်၊ ဓာတ်ငွေ့ဘူးများကို အပူပေးသောအခါပေါက်ကွဲနိုင်သည်။ ဟိုက်ဒရိုဂျင်ဓာတ်ငွေ့သည်အလွယ်တကူလောင်ကျွမ်းနိုင်ပြီးမီးတောက်ကိုမြင်နိုင်ရန်ခဲယဉ်းသည်။</a:t>
            </a:r>
            <a:endParaRPr lang="en-US" altLang="ja-JP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[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အန္တရာယ်ရှိသော</a:t>
            </a: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]</a:t>
            </a:r>
            <a:endParaRPr lang="my-MM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အက်စီတလင်း (asechiren) ဓာတ်ငွေ့၊ ပရိုပိန်း (puropan) ဓာတ်ငွေ့နှင့် ဟိုက်ဒရိုဂျင် စသည်တို့မှတစ်ခုခု၊ ပါဝင်မှုမြင့်မားသော ဓာတ်ငွေ့ကိုရှူမိပါက အောက်စီဂျင်ချို့တဲ့ခြင်း (sanso ketubou) ဖြစ်နိုင်ပြီး၊ အလွန်အန္တရာယ်များသည်။ တစ်ဖန် အက်စီတလင်း (asechiren) ဓာတ်ငွေ့ကို ရှူရှိုက်မိပါကအဆုတ်ဖောခြင်းကိုဖြစ်စေနိုင်သည်ဟုဆိုသည်။ ထို့အပြင် အက်စီတလင်း (asechiren) ဓာတ်ငွေ့နှင့် ပရိုပိန်း (puropan) ဓာတ်ငွေ့ တို့ကိုရှူရှိုက်မိပါကအိပ်ငိုက်ခြင်းသို့မဟုတ်မူးဝေခြင်း၊ ခန္ဓာကိုယ်အစိတ်အပိုင်းထုံနေခြင်းနှင့်ခေါင်းကိုက်ခြင်းတို့ကိုဖြစ်စေနိုင်သည်။</a:t>
            </a:r>
            <a:endParaRPr lang="en-US" altLang="ja-JP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endParaRPr lang="en-US" altLang="ja-JP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[မီးလောင်ပါက သတိပြုရန်အချက်များ]</a:t>
            </a: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အက်စီတလင်း (asechiren) ဓာတ်ငွေ့၊ ပရိုပိန်း (puropan) ဓာတ်ငွေ့နှင့်ဟိုက်ဒရိုဂျင်ကြောင့်ဖြစ်ပေါ်လာသော</a:t>
            </a: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မီးလောင်မှုကို</a:t>
            </a: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ငြိမ်းသတ်ရန် အမှုန့်မီးသတ်ဆေးဘူး (hunmatu shouka zai) သို့မဟုတ် ဓာတ်မပြုသောဓာတ်ငွေ့ (N2, Ar, CO2) စသည်တို့ကို</a:t>
            </a: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အသုံးပြုရသည်။ မီးကြီးပါက ရေကိုအားပြင်းပြင်းဖြန်းခြင်းသို့မဟုတ် ဓာတ်ငွေ့ဘူးမှရေအမှုန်အမွှားဖြင့်ဖြန်းခြင်းကိုအသုံးပြုရသည်။ ရေကိုအဖြောင့်အတိုင်းပန်းထွက်စေသောရေပိုက်ဖြင့် မထိုးရပါ။</a:t>
            </a:r>
          </a:p>
        </p:txBody>
      </p:sp>
      <p:sp>
        <p:nvSpPr>
          <p:cNvPr id="5" name="タイトル 3"/>
          <p:cNvSpPr txBox="1">
            <a:spLocks/>
          </p:cNvSpPr>
          <p:nvPr/>
        </p:nvSpPr>
        <p:spPr>
          <a:xfrm>
            <a:off x="628650" y="228601"/>
            <a:ext cx="7886700" cy="832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>
              <a:lnSpc>
                <a:spcPct val="150000"/>
              </a:lnSpc>
            </a:pPr>
            <a:r>
              <a:rPr lang="my-MM" sz="16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ဟေဆော်ရာတွင်အသုံးပြုသော လောင်ကျွမ်းနိုင်သောဓာတ်ငွေ့ (2) အန္တရာယ်ဘေးထွက်ဆိုးကျိုးရှိနိုင်မှု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55753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2256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my-MM" sz="160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ဖိအားမြင့်ဓာတ်ငွေ့ (1) ဖိအားမြင့်ဓာတ်ငွေ့အမျိုးအစားများ</a:t>
            </a:r>
            <a:endParaRPr kumimoji="1" lang="ja-JP" altLang="en-US" sz="16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39869" y="6444477"/>
            <a:ext cx="3340451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0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0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စာမျက်နှာ 67 / အထောက်အကူပြုစာအုပ် စာမျက်နှာ 49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935390"/>
            <a:ext cx="8022560" cy="390505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[ဖိအားမြင့်ဓာတ်ငွေ့အမျိုးအစားများ] (ဖိအားမြင့်ဓာတ်ငွေ့လုံခြုံရေးဥပဒေမှ)</a:t>
            </a:r>
          </a:p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①　ဖိအားမြင့်ဓာတ်ငွေ့</a:t>
            </a: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ပုံမှန်အပူချိန်တွင်ဖိအား (ဖိအားပြဂိတ်မှဖိအားကိုဆိုလိုသည်။ အောက်တွင်လည်းထိုနည်းလည်းကောင်း) မှာ 1 MPa နှင့်အထက်</a:t>
            </a: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ရှိသော ဖိအားမြင့်ဓာတ်ငွေ့ဖြစ်နေပြီး၊ အမှန်တကယ်မှာ အဆိုပါဖိအားသည် 1MPa နှင့်အထက်ရှိသည့်အရာ သို့မဟုတ် အပူချိန် 35℃ တွင် ဖိအားသည် 1MPa နှင့်အထက်ရောက်ရှိသည့်အရာ (ဖိအားမြင့် အက်စီတလင်း (asechiren) ဓာတ်ငွေ့ မှလွဲ၍) ဖြစ်သည်။</a:t>
            </a:r>
            <a:endParaRPr lang="en-US" altLang="ja-JP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0" rtl="0">
              <a:lnSpc>
                <a:spcPct val="150000"/>
              </a:lnSpc>
              <a:spcBef>
                <a:spcPts val="60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②　ဖိအားမြင့် အက်စီတလင်း (asechiren) ဓာတ်ငွေ့</a:t>
            </a: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ပုံမှန်အပူချိန်တွင် ဖိအား 0.2MPa နှင့်အထက်ရှိသော ဖိအားမြင့် အက်စီတလင်း (asechiren) ဓာတ်ငွေ့ဖြစ်ပြီး အမှန်တကယ်မှာ အဆိုပါဖိအားသည် 0.2MPa နှင့်အထက်ရှိသည့်အရာ သို့မဟုတ် အပူချိန်15 ° C တွင် ဖိအားသည် 0.2MPa နှင့်အထက်ရောက်ရှိသည့်အရာ ဖြစ်သည်။</a:t>
            </a:r>
            <a:endParaRPr lang="en-US" altLang="ja-JP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0" rtl="0">
              <a:lnSpc>
                <a:spcPct val="150000"/>
              </a:lnSpc>
              <a:spcBef>
                <a:spcPts val="60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③  ဓာတ်ငွေ့အရည် (ekika gasu)</a:t>
            </a: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ပုံမှန်အပူချိန်တွင် ဖိအား 0.2MPa နှင့်အထက်ရှိသော ဓာတ်ငွေ့အရည် (ekika gasu) ဖြစ်ပြီး အမှန်တကယ်မှာ အဆိုပါဖိအားသည် 0.2MPa နှင့်အထက်ရှိသည့်အရာ သိုမဟုတ် ဖိအားသည် 0.2MPa ရောက်လာသောအခါ အပူချိန် 35℃ နှင့်အောက်ရောက်နေသည့်</a:t>
            </a: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အရာဖြစ်သည်။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Pyidaungsu" panose="020B0502040204020203" pitchFamily="34" charset="0"/>
                <a:cs typeface="Pyidaungsu" panose="020B0502040204020203" pitchFamily="34" charset="0"/>
              </a:rPr>
              <a:t>39</a:t>
            </a:fld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825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60418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my-MM" sz="16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ဓာတ်ငွေ့ဂဟေဆော်ခြင်း(gasu yousetsu) / ဖြတ်တောက်ခြင်းအတွက်သုံးသောပစ္စည်းကိရိယာများ</a:t>
            </a:r>
            <a:endParaRPr kumimoji="1" lang="ja-JP" altLang="en-US" sz="16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02739" y="6378866"/>
            <a:ext cx="3294007" cy="2385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5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5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စာမျက်နှာ 6 / အထောက်အကူပြုစာအုပ် စာမျက်နှာ 9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980946"/>
            <a:ext cx="7881149" cy="422861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AA6D0ED-D1BE-4404-9EB5-7BD274DA2747}"/>
              </a:ext>
            </a:extLst>
          </p:cNvPr>
          <p:cNvSpPr txBox="1"/>
          <p:nvPr/>
        </p:nvSpPr>
        <p:spPr>
          <a:xfrm>
            <a:off x="3233316" y="4072395"/>
            <a:ext cx="1215541" cy="416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my-MM" sz="1000" dirty="0">
                <a:solidFill>
                  <a:srgbClr val="C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လဲကျမှုကာကွယ်ရန်</a:t>
            </a:r>
            <a:r>
              <a:rPr lang="en-US" sz="1000" dirty="0">
                <a:solidFill>
                  <a:srgbClr val="C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 </a:t>
            </a:r>
            <a:r>
              <a:rPr lang="my-MM" sz="1000" dirty="0">
                <a:solidFill>
                  <a:srgbClr val="C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အတွက်ချိန်းကြိုး</a:t>
            </a:r>
            <a:endParaRPr kumimoji="1" lang="en-US" altLang="ja-JP" sz="1000" dirty="0">
              <a:solidFill>
                <a:srgbClr val="C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AB7553B-47C3-4A0D-8CDE-29C02EB6020C}"/>
              </a:ext>
            </a:extLst>
          </p:cNvPr>
          <p:cNvSpPr txBox="1"/>
          <p:nvPr/>
        </p:nvSpPr>
        <p:spPr>
          <a:xfrm>
            <a:off x="2805959" y="3297083"/>
            <a:ext cx="413895" cy="416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1000" dirty="0">
                <a:solidFill>
                  <a:srgbClr val="C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လောင်စာ</a:t>
            </a:r>
            <a:endParaRPr lang="en-US" sz="1000" dirty="0">
              <a:solidFill>
                <a:srgbClr val="C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 rtl="0"/>
            <a:r>
              <a:rPr lang="my-MM" sz="1000" dirty="0">
                <a:solidFill>
                  <a:srgbClr val="C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ဓာတ်ငွေ့</a:t>
            </a:r>
            <a:endParaRPr kumimoji="1" lang="en-US" altLang="ja-JP" sz="1000" dirty="0">
              <a:solidFill>
                <a:srgbClr val="C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B937C0B-DDAE-4A5E-B10A-235DCB1BFD56}"/>
              </a:ext>
            </a:extLst>
          </p:cNvPr>
          <p:cNvSpPr txBox="1"/>
          <p:nvPr/>
        </p:nvSpPr>
        <p:spPr>
          <a:xfrm>
            <a:off x="3418278" y="2223448"/>
            <a:ext cx="422809" cy="416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ja" sz="1000" dirty="0">
                <a:solidFill>
                  <a:srgbClr val="C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အောက်ဆီဂျင် (sanso)</a:t>
            </a:r>
            <a:endParaRPr kumimoji="1" lang="en-US" altLang="ja-JP" sz="1000" dirty="0">
              <a:solidFill>
                <a:srgbClr val="C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BD3ECD4-24FA-4DB1-8853-E7595FBCB51B}"/>
              </a:ext>
            </a:extLst>
          </p:cNvPr>
          <p:cNvSpPr txBox="1"/>
          <p:nvPr/>
        </p:nvSpPr>
        <p:spPr>
          <a:xfrm>
            <a:off x="4598385" y="4489064"/>
            <a:ext cx="3742735" cy="239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my-MM" sz="800" dirty="0">
                <a:latin typeface="Pyidaungsu" panose="020B0502040204020203" pitchFamily="34" charset="0"/>
                <a:cs typeface="Pyidaungsu" panose="020B0502040204020203" pitchFamily="34" charset="0"/>
              </a:rPr>
              <a:t>ရင်းမြစ်: လုပ်ငန်းခွင်ဘေးကင်းလုံခြုံရေးနှင့်ကျန်းမာသန့်ရှင်းရေးအထွေထွေသုတေသန</a:t>
            </a:r>
            <a:r>
              <a:rPr lang="en-US" sz="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800" dirty="0">
                <a:latin typeface="Pyidaungsu" panose="020B0502040204020203" pitchFamily="34" charset="0"/>
                <a:cs typeface="Pyidaungsu" panose="020B0502040204020203" pitchFamily="34" charset="0"/>
              </a:rPr>
              <a:t>စင်တာ</a:t>
            </a:r>
            <a:r>
              <a:rPr lang="en-US" sz="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800" dirty="0">
                <a:latin typeface="Pyidaungsu" panose="020B0502040204020203" pitchFamily="34" charset="0"/>
                <a:cs typeface="Pyidaungsu" panose="020B0502040204020203" pitchFamily="34" charset="0"/>
              </a:rPr>
              <a:t>နည်းပညာလမ်းညွှန်ချက်များ၏ပုံမှတစ်စိတ်တစ်ပိုင်းပြန်လည်ပြင်ဆင်ထားသော</a:t>
            </a:r>
            <a:endParaRPr kumimoji="1" lang="en-US" altLang="ja-JP" sz="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D834B88-0416-450E-843F-40F40905DB89}"/>
              </a:ext>
            </a:extLst>
          </p:cNvPr>
          <p:cNvSpPr txBox="1"/>
          <p:nvPr/>
        </p:nvSpPr>
        <p:spPr>
          <a:xfrm>
            <a:off x="2018216" y="4760597"/>
            <a:ext cx="4807237" cy="416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ပုံ 1-1 ဓာတ်ငွေ့ဖြင့်ဖြတ်တောက်ခြင်း (gasu setudan) / ဓာတ်ငွေ့ဂဟေဆော်ခြင်း</a:t>
            </a:r>
            <a:endParaRPr lang="en-US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 rtl="0"/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 (gasu yousetsu) တွင်အသုံးပြုသောစက်ပစ္စည်းများ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583A3EE-F5A2-4D37-82CA-7546C18E29BB}"/>
              </a:ext>
            </a:extLst>
          </p:cNvPr>
          <p:cNvSpPr txBox="1"/>
          <p:nvPr/>
        </p:nvSpPr>
        <p:spPr>
          <a:xfrm>
            <a:off x="4287127" y="1063937"/>
            <a:ext cx="4030399" cy="3097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ts val="1800"/>
              </a:lnSpc>
            </a:pPr>
            <a:r>
              <a:rPr lang="my-MM" sz="1200" dirty="0">
                <a:latin typeface="Pyidaungsu" panose="020B0502040204020203" pitchFamily="34" charset="0"/>
                <a:cs typeface="Pyidaungsu" panose="020B0502040204020203" pitchFamily="34" charset="0"/>
              </a:rPr>
              <a:t>①</a:t>
            </a:r>
            <a:r>
              <a:rPr lang="en-US" sz="12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ja" sz="1200" dirty="0">
                <a:latin typeface="Pyidaungsu" panose="020B0502040204020203" pitchFamily="34" charset="0"/>
                <a:cs typeface="Pyidaungsu" panose="020B0502040204020203" pitchFamily="34" charset="0"/>
              </a:rPr>
              <a:t>အောက်ဆီဂျင် (sanso) အတွက်ဖိအားထိန်းညှိကိရိယာ</a:t>
            </a:r>
            <a:endParaRPr lang="en-US" altLang="ja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>
              <a:lnSpc>
                <a:spcPts val="1800"/>
              </a:lnSpc>
            </a:pPr>
            <a:r>
              <a:rPr lang="en-US" altLang="ja" sz="1200" dirty="0">
                <a:latin typeface="Pyidaungsu" panose="020B0502040204020203" pitchFamily="34" charset="0"/>
                <a:cs typeface="Pyidaungsu" panose="020B0502040204020203" pitchFamily="34" charset="0"/>
              </a:rPr>
              <a:t>   </a:t>
            </a:r>
            <a:r>
              <a:rPr lang="ja" sz="1200" dirty="0">
                <a:latin typeface="Pyidaungsu" panose="020B0502040204020203" pitchFamily="34" charset="0"/>
                <a:cs typeface="Pyidaungsu" panose="020B0502040204020203" pitchFamily="34" charset="0"/>
              </a:rPr>
              <a:t> (aturyoku chousei ki)</a:t>
            </a:r>
            <a:endParaRPr kumimoji="1" lang="en-US" altLang="ja-JP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>
              <a:lnSpc>
                <a:spcPts val="1800"/>
              </a:lnSpc>
            </a:pPr>
            <a:r>
              <a:rPr lang="my-MM" sz="1200" dirty="0">
                <a:latin typeface="Pyidaungsu" panose="020B0502040204020203" pitchFamily="34" charset="0"/>
                <a:cs typeface="Pyidaungsu" panose="020B0502040204020203" pitchFamily="34" charset="0"/>
              </a:rPr>
              <a:t>②</a:t>
            </a:r>
            <a:r>
              <a:rPr lang="en-US" sz="12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200" dirty="0">
                <a:latin typeface="Pyidaungsu" panose="020B0502040204020203" pitchFamily="34" charset="0"/>
                <a:cs typeface="Pyidaungsu" panose="020B0502040204020203" pitchFamily="34" charset="0"/>
              </a:rPr>
              <a:t>လောင်စာဓာတ်ငွေ့အတွက်ဖိအားထိန်းညှိကိရိယာ</a:t>
            </a:r>
            <a:endParaRPr lang="en-US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>
              <a:lnSpc>
                <a:spcPts val="1800"/>
              </a:lnSpc>
            </a:pPr>
            <a:r>
              <a:rPr lang="en-US" sz="1200" dirty="0">
                <a:latin typeface="Pyidaungsu" panose="020B0502040204020203" pitchFamily="34" charset="0"/>
                <a:cs typeface="Pyidaungsu" panose="020B0502040204020203" pitchFamily="34" charset="0"/>
              </a:rPr>
              <a:t>    </a:t>
            </a:r>
            <a:r>
              <a:rPr lang="my-MM" sz="1200" dirty="0">
                <a:latin typeface="Pyidaungsu" panose="020B0502040204020203" pitchFamily="34" charset="0"/>
                <a:cs typeface="Pyidaungsu" panose="020B0502040204020203" pitchFamily="34" charset="0"/>
              </a:rPr>
              <a:t> (aturyoku chousei ki)</a:t>
            </a:r>
            <a:endParaRPr kumimoji="1" lang="en-US" altLang="ja-JP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>
              <a:lnSpc>
                <a:spcPts val="1800"/>
              </a:lnSpc>
            </a:pPr>
            <a:r>
              <a:rPr lang="my-MM" sz="1200" dirty="0">
                <a:latin typeface="Pyidaungsu" panose="020B0502040204020203" pitchFamily="34" charset="0"/>
                <a:cs typeface="Pyidaungsu" panose="020B0502040204020203" pitchFamily="34" charset="0"/>
              </a:rPr>
              <a:t>③</a:t>
            </a:r>
            <a:r>
              <a:rPr lang="en-US" sz="12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ja" sz="1200" dirty="0">
                <a:latin typeface="Pyidaungsu" panose="020B0502040204020203" pitchFamily="34" charset="0"/>
                <a:cs typeface="Pyidaungsu" panose="020B0502040204020203" pitchFamily="34" charset="0"/>
              </a:rPr>
              <a:t>အောက်ဆီဂျင် (sanso) ပိုက် (housu)(အပြာရောင်)</a:t>
            </a:r>
            <a:endParaRPr kumimoji="1" lang="en-US" altLang="ja-JP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>
              <a:lnSpc>
                <a:spcPts val="1800"/>
              </a:lnSpc>
            </a:pPr>
            <a:r>
              <a:rPr lang="my-MM" sz="1200" dirty="0">
                <a:latin typeface="Pyidaungsu" panose="020B0502040204020203" pitchFamily="34" charset="0"/>
                <a:cs typeface="Pyidaungsu" panose="020B0502040204020203" pitchFamily="34" charset="0"/>
              </a:rPr>
              <a:t>④</a:t>
            </a:r>
            <a:r>
              <a:rPr lang="en-US" sz="12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200" dirty="0">
                <a:latin typeface="Pyidaungsu" panose="020B0502040204020203" pitchFamily="34" charset="0"/>
                <a:cs typeface="Pyidaungsu" panose="020B0502040204020203" pitchFamily="34" charset="0"/>
              </a:rPr>
              <a:t>လောင်စာဓာတ်ငွေ့ပိုက်(housu)</a:t>
            </a:r>
            <a:r>
              <a:rPr lang="en-US" sz="12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  <a:p>
            <a:pPr rtl="0">
              <a:lnSpc>
                <a:spcPts val="1800"/>
              </a:lnSpc>
            </a:pPr>
            <a:r>
              <a:rPr lang="en-US" sz="1200" dirty="0">
                <a:latin typeface="Pyidaungsu" panose="020B0502040204020203" pitchFamily="34" charset="0"/>
                <a:cs typeface="Pyidaungsu" panose="020B0502040204020203" pitchFamily="34" charset="0"/>
              </a:rPr>
              <a:t>     </a:t>
            </a:r>
            <a:r>
              <a:rPr lang="my-MM" sz="1200" dirty="0">
                <a:latin typeface="Pyidaungsu" panose="020B0502040204020203" pitchFamily="34" charset="0"/>
                <a:cs typeface="Pyidaungsu" panose="020B0502040204020203" pitchFamily="34" charset="0"/>
              </a:rPr>
              <a:t>(အနီရောင်သို့မဟုတ်လိမ္မော်ရောင်)</a:t>
            </a:r>
            <a:endParaRPr kumimoji="1" lang="en-US" altLang="ja-JP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>
              <a:lnSpc>
                <a:spcPts val="1800"/>
              </a:lnSpc>
            </a:pPr>
            <a:r>
              <a:rPr lang="my-MM" sz="1200" dirty="0">
                <a:latin typeface="Pyidaungsu" panose="020B0502040204020203" pitchFamily="34" charset="0"/>
                <a:cs typeface="Pyidaungsu" panose="020B0502040204020203" pitchFamily="34" charset="0"/>
              </a:rPr>
              <a:t>⑤</a:t>
            </a:r>
            <a:r>
              <a:rPr lang="en-US" sz="12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200" dirty="0">
                <a:latin typeface="Pyidaungsu" panose="020B0502040204020203" pitchFamily="34" charset="0"/>
                <a:cs typeface="Pyidaungsu" panose="020B0502040204020203" pitchFamily="34" charset="0"/>
              </a:rPr>
              <a:t>ဂဟေဆော်စက်သို့မဟုတ်ဖြတ်တောက်စက် (setudanki) </a:t>
            </a:r>
            <a:r>
              <a:rPr lang="en-US" sz="1200" dirty="0">
                <a:latin typeface="Pyidaungsu" panose="020B0502040204020203" pitchFamily="34" charset="0"/>
                <a:cs typeface="Pyidaungsu" panose="020B0502040204020203" pitchFamily="34" charset="0"/>
              </a:rPr>
              <a:t>  </a:t>
            </a:r>
          </a:p>
          <a:p>
            <a:pPr rtl="0">
              <a:lnSpc>
                <a:spcPts val="1800"/>
              </a:lnSpc>
            </a:pPr>
            <a:r>
              <a:rPr lang="en-US" sz="1200" dirty="0">
                <a:latin typeface="Pyidaungsu" panose="020B0502040204020203" pitchFamily="34" charset="0"/>
                <a:cs typeface="Pyidaungsu" panose="020B0502040204020203" pitchFamily="34" charset="0"/>
              </a:rPr>
              <a:t>     </a:t>
            </a:r>
            <a:r>
              <a:rPr lang="my-MM" sz="1200" dirty="0">
                <a:latin typeface="Pyidaungsu" panose="020B0502040204020203" pitchFamily="34" charset="0"/>
                <a:cs typeface="Pyidaungsu" panose="020B0502040204020203" pitchFamily="34" charset="0"/>
              </a:rPr>
              <a:t>(စုပ်ယူပိုက်နှင့်နှုတ်သီးတံ)</a:t>
            </a:r>
            <a:endParaRPr kumimoji="1" lang="en-US" altLang="ja-JP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r" rtl="0">
              <a:lnSpc>
                <a:spcPts val="1800"/>
              </a:lnSpc>
            </a:pPr>
            <a:r>
              <a:rPr lang="my-MM" sz="1200" dirty="0">
                <a:latin typeface="Pyidaungsu" panose="020B0502040204020203" pitchFamily="34" charset="0"/>
                <a:cs typeface="Pyidaungsu" panose="020B0502040204020203" pitchFamily="34" charset="0"/>
              </a:rPr>
              <a:t>(* ပုံသည်ဖြတ်တောက်စက် (setudanki) ၏ဥပမာဖြစ်သည်)</a:t>
            </a:r>
            <a:endParaRPr kumimoji="1" lang="en-US" altLang="ja-JP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>
              <a:lnSpc>
                <a:spcPts val="1800"/>
              </a:lnSpc>
            </a:pPr>
            <a:r>
              <a:rPr lang="my-MM" sz="1200" dirty="0">
                <a:latin typeface="Pyidaungsu" panose="020B0502040204020203" pitchFamily="34" charset="0"/>
                <a:cs typeface="Pyidaungsu" panose="020B0502040204020203" pitchFamily="34" charset="0"/>
              </a:rPr>
              <a:t>⑥</a:t>
            </a:r>
            <a:r>
              <a:rPr lang="en-US" sz="12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ja" sz="1200" dirty="0">
                <a:latin typeface="Pyidaungsu" panose="020B0502040204020203" pitchFamily="34" charset="0"/>
                <a:cs typeface="Pyidaungsu" panose="020B0502040204020203" pitchFamily="34" charset="0"/>
              </a:rPr>
              <a:t>အောက်ဆီဂျင် (sanso) အတွက် အခြောက်ခံလုံခြုံရေးကိရိယာ </a:t>
            </a:r>
            <a:r>
              <a:rPr lang="en-US" altLang="ja" sz="1200" dirty="0">
                <a:latin typeface="Pyidaungsu" panose="020B0502040204020203" pitchFamily="34" charset="0"/>
                <a:cs typeface="Pyidaungsu" panose="020B0502040204020203" pitchFamily="34" charset="0"/>
              </a:rPr>
              <a:t>    </a:t>
            </a:r>
          </a:p>
          <a:p>
            <a:pPr rtl="0">
              <a:lnSpc>
                <a:spcPts val="1800"/>
              </a:lnSpc>
            </a:pPr>
            <a:r>
              <a:rPr lang="en-US" altLang="ja" sz="1200" dirty="0">
                <a:latin typeface="Pyidaungsu" panose="020B0502040204020203" pitchFamily="34" charset="0"/>
                <a:cs typeface="Pyidaungsu" panose="020B0502040204020203" pitchFamily="34" charset="0"/>
              </a:rPr>
              <a:t>     </a:t>
            </a:r>
            <a:r>
              <a:rPr lang="ja" sz="1200" dirty="0">
                <a:latin typeface="Pyidaungsu" panose="020B0502040204020203" pitchFamily="34" charset="0"/>
                <a:cs typeface="Pyidaungsu" panose="020B0502040204020203" pitchFamily="34" charset="0"/>
              </a:rPr>
              <a:t>(kanshiki anzen ki) (မီးတောက်ပြန်ဝင်မှုကာကွယ်ရေးကိရိယာ)</a:t>
            </a:r>
            <a:endParaRPr kumimoji="1" lang="en-US" altLang="ja-JP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>
              <a:lnSpc>
                <a:spcPts val="1800"/>
              </a:lnSpc>
            </a:pPr>
            <a:r>
              <a:rPr lang="my-MM" sz="1200" dirty="0">
                <a:latin typeface="Pyidaungsu" panose="020B0502040204020203" pitchFamily="34" charset="0"/>
                <a:cs typeface="Pyidaungsu" panose="020B0502040204020203" pitchFamily="34" charset="0"/>
              </a:rPr>
              <a:t>⑦</a:t>
            </a:r>
            <a:r>
              <a:rPr lang="en-US" sz="12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200" dirty="0">
                <a:latin typeface="Pyidaungsu" panose="020B0502040204020203" pitchFamily="34" charset="0"/>
                <a:cs typeface="Pyidaungsu" panose="020B0502040204020203" pitchFamily="34" charset="0"/>
              </a:rPr>
              <a:t>လောင်စာဓာတ်ငွေ့အတွက် အခြောက်ခံလုံခြုံရေးကိရိယာ </a:t>
            </a:r>
            <a:r>
              <a:rPr lang="en-US" sz="1200" dirty="0">
                <a:latin typeface="Pyidaungsu" panose="020B0502040204020203" pitchFamily="34" charset="0"/>
                <a:cs typeface="Pyidaungsu" panose="020B0502040204020203" pitchFamily="34" charset="0"/>
              </a:rPr>
              <a:t>  </a:t>
            </a:r>
          </a:p>
          <a:p>
            <a:pPr rtl="0">
              <a:lnSpc>
                <a:spcPts val="1800"/>
              </a:lnSpc>
            </a:pPr>
            <a:r>
              <a:rPr lang="en-US" sz="1200" dirty="0">
                <a:latin typeface="Pyidaungsu" panose="020B0502040204020203" pitchFamily="34" charset="0"/>
                <a:cs typeface="Pyidaungsu" panose="020B0502040204020203" pitchFamily="34" charset="0"/>
              </a:rPr>
              <a:t>     </a:t>
            </a:r>
            <a:r>
              <a:rPr lang="my-MM" sz="1200" dirty="0">
                <a:latin typeface="Pyidaungsu" panose="020B0502040204020203" pitchFamily="34" charset="0"/>
                <a:cs typeface="Pyidaungsu" panose="020B0502040204020203" pitchFamily="34" charset="0"/>
              </a:rPr>
              <a:t>(kanshiki anzen ki) (မီးတောက်ပြန်ဝင်မှုကာကွယ်ရေးကိရိယာ)</a:t>
            </a:r>
          </a:p>
        </p:txBody>
      </p:sp>
    </p:spTree>
    <p:extLst>
      <p:ext uri="{BB962C8B-B14F-4D97-AF65-F5344CB8AC3E}">
        <p14:creationId xmlns:p14="http://schemas.microsoft.com/office/powerpoint/2010/main" val="8017652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296161"/>
            <a:ext cx="802256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my-MM" sz="16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ဖိအားမြင့်ဓာတ်ငွေ့ (2) ဖိအားမြင့်ဓာတ်ငွေ့၏ ဘေးအန္တရာယ်ရှိနိုင်မှု</a:t>
            </a:r>
            <a:endParaRPr kumimoji="1" lang="ja-JP" altLang="en-US" sz="16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66783" y="6444477"/>
            <a:ext cx="3897112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စာမျက်နှာ 67 ၊ 69 / အထောက်အကူပြုစာအုပ် စာမျက်နှာ 50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845905"/>
            <a:ext cx="8022560" cy="17604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[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ဖိအားပေးထားခြင်းကြောင့် ဘေးအန္တရာယ်ရှိနိုင်မှု</a:t>
            </a: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]</a:t>
            </a:r>
            <a:endParaRPr lang="ja-JP" altLang="en-US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　①　ပေါက်ထွက်ခြင်း (haretu) မတော်တဆမှုဖြစ်ပွားမှု</a:t>
            </a:r>
          </a:p>
          <a:p>
            <a:pPr marL="0" indent="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　②　ဓာတ်ငွေ့အိုး (bonbe) လွင့်စင်ထွက်သွားသောမတော်တဆမှု</a:t>
            </a: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endParaRPr lang="en-US" altLang="ja-JP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[ဖိအားမြင့်ဓာတ်ငွေ့ကိုင်တွယ်ခြင်းနှင့်ပတ်သက်၍ မှတ်သားရန်အချက်များ]</a:t>
            </a:r>
            <a:endParaRPr lang="ja-JP" altLang="en-US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ဖိအားမြင့်ဓာတ်ငွေ့လုံခြုံရေးဥပဒေ：ဖိအားမြင့်ဓာတ်ငွေ့ကို45℃ အောက်ရှိသောနေရာတွင်သိုလှောင်ထားရမည်</a:t>
            </a:r>
            <a:endParaRPr lang="en-US" altLang="ja-JP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694440"/>
            <a:ext cx="4275788" cy="2653500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Pyidaungsu" panose="020B0502040204020203" pitchFamily="34" charset="0"/>
                <a:cs typeface="Pyidaungsu" panose="020B0502040204020203" pitchFamily="34" charset="0"/>
              </a:rPr>
              <a:t>40</a:t>
            </a:fld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78CE8F1-0F66-48BE-B07F-E1D9E13952D5}"/>
              </a:ext>
            </a:extLst>
          </p:cNvPr>
          <p:cNvSpPr txBox="1"/>
          <p:nvPr/>
        </p:nvSpPr>
        <p:spPr>
          <a:xfrm>
            <a:off x="1270834" y="2762045"/>
            <a:ext cx="2995949" cy="216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1200" dirty="0">
                <a:latin typeface="Pyidaungsu" panose="020B0502040204020203" pitchFamily="34" charset="0"/>
                <a:cs typeface="Pyidaungsu" panose="020B0502040204020203" pitchFamily="34" charset="0"/>
              </a:rPr>
              <a:t>ဇယား 2-8：အပူချိန်ကြောင့်ဖိအားပြောင်းလဲခြင်း</a:t>
            </a:r>
            <a:endParaRPr kumimoji="1" lang="en-US" altLang="ja-JP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68D00CE-E170-4E98-B679-85DE0D4025D0}"/>
              </a:ext>
            </a:extLst>
          </p:cNvPr>
          <p:cNvSpPr txBox="1"/>
          <p:nvPr/>
        </p:nvSpPr>
        <p:spPr>
          <a:xfrm>
            <a:off x="804404" y="3057848"/>
            <a:ext cx="599833" cy="216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1200">
                <a:latin typeface="Pyidaungsu" panose="020B0502040204020203" pitchFamily="34" charset="0"/>
                <a:cs typeface="Pyidaungsu" panose="020B0502040204020203" pitchFamily="34" charset="0"/>
              </a:rPr>
              <a:t>အပူချိန်</a:t>
            </a:r>
            <a:endParaRPr kumimoji="1" lang="en-US" altLang="ja-JP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3398F2D-DB6D-48DB-BCAF-6B66A6BC071E}"/>
              </a:ext>
            </a:extLst>
          </p:cNvPr>
          <p:cNvSpPr txBox="1"/>
          <p:nvPr/>
        </p:nvSpPr>
        <p:spPr>
          <a:xfrm>
            <a:off x="1483917" y="3059190"/>
            <a:ext cx="1466618" cy="536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1200" dirty="0">
                <a:latin typeface="Pyidaungsu" panose="020B0502040204020203" pitchFamily="34" charset="0"/>
                <a:cs typeface="Pyidaungsu" panose="020B0502040204020203" pitchFamily="34" charset="0"/>
              </a:rPr>
              <a:t>ဓာတ်ငွေ့ဘူးအတွင်းရှိ</a:t>
            </a:r>
            <a:r>
              <a:rPr lang="en-US" sz="12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200" dirty="0">
                <a:latin typeface="Pyidaungsu" panose="020B0502040204020203" pitchFamily="34" charset="0"/>
                <a:cs typeface="Pyidaungsu" panose="020B0502040204020203" pitchFamily="34" charset="0"/>
              </a:rPr>
              <a:t>ဓာတ်ငွေ့ဖိအား (MPa)</a:t>
            </a:r>
            <a:endParaRPr kumimoji="1" lang="en-US" altLang="ja-JP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773108B-CB74-4C60-91C1-F4D073C27F06}"/>
              </a:ext>
            </a:extLst>
          </p:cNvPr>
          <p:cNvSpPr txBox="1"/>
          <p:nvPr/>
        </p:nvSpPr>
        <p:spPr>
          <a:xfrm>
            <a:off x="3030215" y="3059189"/>
            <a:ext cx="1711906" cy="536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1200" dirty="0">
                <a:latin typeface="Pyidaungsu" panose="020B0502040204020203" pitchFamily="34" charset="0"/>
                <a:cs typeface="Pyidaungsu" panose="020B0502040204020203" pitchFamily="34" charset="0"/>
              </a:rPr>
              <a:t>25℃ ရှိနေချိန်တွင် ဖိအားကို 1 ထားထားသောအခါတန်ဖိုး</a:t>
            </a:r>
            <a:endParaRPr kumimoji="1" lang="en-US" altLang="ja-JP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6976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2256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my-MM" sz="160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ဓာတ်ငွေ့ဂဟေဆော်ခြင်းကြောင့်ဘေးအန္တရာယ်ဖြစ်ပွားမှုအခြေအနေ</a:t>
            </a:r>
            <a:endParaRPr kumimoji="1" lang="ja-JP" altLang="en-US" sz="16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87724" y="6445765"/>
            <a:ext cx="3340451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0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0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စာမျက်နှာ 74 / အထောက်အကူပြုစာအုပ် စာမျက်နှာ 51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1009347"/>
            <a:ext cx="8022560" cy="1926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[အခိုးအငွေ့ (hyumu) ကြောင့် ကျန်းမာရေးထိခိုက်များ]</a:t>
            </a:r>
            <a:endParaRPr lang="ja-JP" altLang="en-US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ဓာတ်ငွေ့ဂဟေဆော်မှုကြောင့်ထွက်လာသော အခိုးအငွေ့ (hyumu) ပမာဏသည် arc ဂဟေဆော်ခြင်းလောက် မရှိသော်လည်း၊ သတ္တုရည်စိမ်ထားသော အခြေပြုကုန်ကြမ်းပစ္စည်းများကိုဂဟေဆော်ခြင်းနှင့်ဖြတ်တောက်ခြင်း ပြုလုပ်ခြင်းကြောင့် အဆုတ်ဖောခြင်း၊ သံမဏိဖြတ်တောက်ခြင်းကြောင့်အဆုတ်ကင်ဆာနှင့်ပန်းနာရင်ကျပ်ရောဂါဖြစ်ပွားနိုင်၍စိုးရိမ်ရသည်။</a:t>
            </a: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တစ်ဖန် မကြာသေးမီနှစ်များအတွင်းမန်းဂနိစ်ပါဝင်သောကြေးနီသတ္တုများကိုဂဟေဆော်ခြင်း / ဖြတ်တောက်ခြင်းကြောင့်</a:t>
            </a: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ဗဟိုအာရုံကြောစနစ်အပေါ်ကျန်းမာရေးဆိုင်ရာသက်ရောက်မှုများမှာပြဿနာတစ်ခုဖြစ်လျက််ရှိသည်။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Pyidaungsu" panose="020B0502040204020203" pitchFamily="34" charset="0"/>
                <a:cs typeface="Pyidaungsu" panose="020B0502040204020203" pitchFamily="34" charset="0"/>
              </a:rPr>
              <a:t>41</a:t>
            </a:fld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9994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19306"/>
            <a:ext cx="8022560" cy="727960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16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ဓာတ်ငွေ့ဂဟေဆော်ခြင်းကြောင့်ဘေးအန္တရာယ်ဖြစ်ပွားမှုကို ကာကွယ်ခြင်း (1) မီးလောင်မှုကိုကာကွယ်ခြင်း</a:t>
            </a:r>
            <a:endParaRPr kumimoji="1" lang="ja-JP" altLang="en-US" sz="16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22316" y="6444477"/>
            <a:ext cx="3340451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0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0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စာမျက်နှာ 75 / အထောက်အကူပြုစာအုပ် စာမျက်နှာ 52</a:t>
            </a: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50" y="1136384"/>
            <a:ext cx="4239024" cy="21332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လုပ်ငန်းခွင်ဘေးအန္တရာယ်ကင်းရှင်းရေးနှင့်ကျန်းမာသန့်ရှင်းရေးနည်း</a:t>
            </a: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ဥပဒေ (roudou anzen eiseihou) အရ အက်စီတလင်း (asechiren) ဂဟေဆော်ကိရိယာနှင့် ဓာတ်ငွေ့ဂဟေကိရိယာအစုံအလင် ကို အသုံးပြု၍ ဂဟေဆော်သည့်လုပ်ငန်းနှင့်စပ်လျဉ်း၍၊ အလုပ်သမားများ</a:t>
            </a: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တွင်အကာအကွယ်မျက်မှန်နှင့်အကာအကွယ်လက်အိတ်များကို ၀တ်ဆင်ရန်တာဝန်ရှိသည်။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900" smtClean="0">
                <a:latin typeface="Pyidaungsu" panose="020B0502040204020203" pitchFamily="34" charset="0"/>
                <a:cs typeface="Pyidaungsu" panose="020B0502040204020203" pitchFamily="34" charset="0"/>
              </a:rPr>
              <a:t>42</a:t>
            </a:fld>
            <a:endParaRPr kumimoji="1" lang="ja-JP" altLang="en-US" sz="90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364" y="886786"/>
            <a:ext cx="3690846" cy="49960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正方形/長方形 8"/>
          <p:cNvSpPr/>
          <p:nvPr/>
        </p:nvSpPr>
        <p:spPr>
          <a:xfrm>
            <a:off x="5980160" y="5805054"/>
            <a:ext cx="2874251" cy="43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my-MM" sz="9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(Caterpillar Operator Training Ltd. </a:t>
            </a:r>
            <a:r>
              <a:rPr lang="ja" sz="9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မှထုတ်ထားသော)</a:t>
            </a:r>
            <a:endParaRPr kumimoji="1" lang="ja-JP" altLang="en-US" sz="9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9906298-8B58-45BF-9D88-C84058841E27}"/>
              </a:ext>
            </a:extLst>
          </p:cNvPr>
          <p:cNvSpPr txBox="1"/>
          <p:nvPr/>
        </p:nvSpPr>
        <p:spPr>
          <a:xfrm>
            <a:off x="5437699" y="5651300"/>
            <a:ext cx="2510547" cy="231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ပုံ 2-10：ဂဟေဆော်ရာတွင်သုံးသည့်ကိရိယာများ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406D0B6-ADA6-4DD7-8D2E-D3F01C9D481D}"/>
              </a:ext>
            </a:extLst>
          </p:cNvPr>
          <p:cNvSpPr txBox="1"/>
          <p:nvPr/>
        </p:nvSpPr>
        <p:spPr>
          <a:xfrm>
            <a:off x="6972300" y="5355783"/>
            <a:ext cx="1640810" cy="208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my-MM" sz="700" dirty="0">
                <a:latin typeface="Pyidaungsu" panose="020B0502040204020203" pitchFamily="34" charset="0"/>
                <a:cs typeface="Pyidaungsu" panose="020B0502040204020203" pitchFamily="34" charset="0"/>
              </a:rPr>
              <a:t>ရင်းမြစ်: Caterpillar Operator Training Ltd.</a:t>
            </a:r>
            <a:endParaRPr kumimoji="1" lang="en-US" altLang="ja-JP" sz="7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6BED698-98A7-4299-A3A7-307FE7D84C2D}"/>
              </a:ext>
            </a:extLst>
          </p:cNvPr>
          <p:cNvSpPr txBox="1"/>
          <p:nvPr/>
        </p:nvSpPr>
        <p:spPr>
          <a:xfrm>
            <a:off x="7568953" y="4654704"/>
            <a:ext cx="846470" cy="273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လုံခြုံရေးဖိနပ်/</a:t>
            </a:r>
            <a:endParaRPr lang="en-US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Safety Boot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3677C78-077F-4C4D-9EB9-606F353DE9C8}"/>
              </a:ext>
            </a:extLst>
          </p:cNvPr>
          <p:cNvSpPr txBox="1"/>
          <p:nvPr/>
        </p:nvSpPr>
        <p:spPr>
          <a:xfrm>
            <a:off x="5044261" y="4687463"/>
            <a:ext cx="846470" cy="208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ခြေထောက်အကာ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14720C7-BC82-4EFB-9424-F7449471F0D0}"/>
              </a:ext>
            </a:extLst>
          </p:cNvPr>
          <p:cNvSpPr txBox="1"/>
          <p:nvPr/>
        </p:nvSpPr>
        <p:spPr>
          <a:xfrm>
            <a:off x="7568953" y="3494022"/>
            <a:ext cx="846470" cy="208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900">
                <a:latin typeface="Pyidaungsu" panose="020B0502040204020203" pitchFamily="34" charset="0"/>
                <a:cs typeface="Pyidaungsu" panose="020B0502040204020203" pitchFamily="34" charset="0"/>
              </a:rPr>
              <a:t>Apron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788ED41-922D-4224-94AD-7B1C70EFDEE7}"/>
              </a:ext>
            </a:extLst>
          </p:cNvPr>
          <p:cNvSpPr txBox="1"/>
          <p:nvPr/>
        </p:nvSpPr>
        <p:spPr>
          <a:xfrm>
            <a:off x="5044261" y="2795022"/>
            <a:ext cx="782108" cy="546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ဟေဆော်ရာတွင်သုံးသော အရှေ့ကာပစ္စည်း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052F35B-0B1E-4CFC-8457-A741D7701099}"/>
              </a:ext>
            </a:extLst>
          </p:cNvPr>
          <p:cNvSpPr txBox="1"/>
          <p:nvPr/>
        </p:nvSpPr>
        <p:spPr>
          <a:xfrm>
            <a:off x="7243872" y="2412349"/>
            <a:ext cx="803030" cy="179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800" dirty="0">
                <a:latin typeface="Pyidaungsu" panose="020B0502040204020203" pitchFamily="34" charset="0"/>
                <a:cs typeface="Pyidaungsu" panose="020B0502040204020203" pitchFamily="34" charset="0"/>
              </a:rPr>
              <a:t>လက်မောင်းအကာ</a:t>
            </a:r>
            <a:endParaRPr kumimoji="1" lang="en-US" altLang="ja-JP" sz="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838FE85-B2BD-4F42-9910-40AD17FA84A6}"/>
              </a:ext>
            </a:extLst>
          </p:cNvPr>
          <p:cNvSpPr txBox="1"/>
          <p:nvPr/>
        </p:nvSpPr>
        <p:spPr>
          <a:xfrm>
            <a:off x="5453857" y="1106318"/>
            <a:ext cx="649395" cy="208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900">
                <a:latin typeface="Pyidaungsu" panose="020B0502040204020203" pitchFamily="34" charset="0"/>
                <a:cs typeface="Pyidaungsu" panose="020B0502040204020203" pitchFamily="34" charset="0"/>
              </a:rPr>
              <a:t>ဦးထုပ်အမာ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7B6F9E5-9B7C-43BF-8FF3-1C26F7B1C07C}"/>
              </a:ext>
            </a:extLst>
          </p:cNvPr>
          <p:cNvSpPr txBox="1"/>
          <p:nvPr/>
        </p:nvSpPr>
        <p:spPr>
          <a:xfrm>
            <a:off x="7645387" y="1347936"/>
            <a:ext cx="649395" cy="286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အကာအကွယ်မျက်မှန်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E0AF5A6-21A8-4F17-8BB9-56D41937A94E}"/>
              </a:ext>
            </a:extLst>
          </p:cNvPr>
          <p:cNvSpPr txBox="1"/>
          <p:nvPr/>
        </p:nvSpPr>
        <p:spPr>
          <a:xfrm>
            <a:off x="7372340" y="1749103"/>
            <a:ext cx="939983" cy="208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အမှုန်ကာမျက်နှာဖုံး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97498F3-606D-4CB0-9D6E-370CCD6A1F1D}"/>
              </a:ext>
            </a:extLst>
          </p:cNvPr>
          <p:cNvSpPr txBox="1"/>
          <p:nvPr/>
        </p:nvSpPr>
        <p:spPr>
          <a:xfrm>
            <a:off x="7645387" y="1996984"/>
            <a:ext cx="939983" cy="41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800" dirty="0">
                <a:latin typeface="Pyidaungsu" panose="020B0502040204020203" pitchFamily="34" charset="0"/>
                <a:cs typeface="Pyidaungsu" panose="020B0502040204020203" pitchFamily="34" charset="0"/>
              </a:rPr>
              <a:t>ဂဟေဆော်ရာတွင်သုံးသောလယ်သာအကာ</a:t>
            </a:r>
            <a:r>
              <a:rPr lang="en-US" sz="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800" dirty="0">
                <a:latin typeface="Pyidaungsu" panose="020B0502040204020203" pitchFamily="34" charset="0"/>
                <a:cs typeface="Pyidaungsu" panose="020B0502040204020203" pitchFamily="34" charset="0"/>
              </a:rPr>
              <a:t>အကွယ်လက်အိတ်</a:t>
            </a:r>
            <a:endParaRPr kumimoji="1" lang="en-US" altLang="ja-JP" sz="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502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228600"/>
            <a:ext cx="8022560" cy="836802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16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ဓာတ်ငွေ့ဂဟေဆော်ခြင်းကြောင့်ဘေးအန္တရာယ်ဖြစ်ပွားမှုကို ကာကွယ်ခြင်း (2) ပေါက်ကွဲမှုနှင့်</a:t>
            </a:r>
            <a:r>
              <a:rPr lang="en-US" sz="16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6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မီးဘေးအန္တရာယ်ဖြစ်ပွားမှုအခြေအနေ</a:t>
            </a:r>
            <a:endParaRPr kumimoji="1" lang="ja-JP" altLang="en-US" sz="16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03859" y="6444477"/>
            <a:ext cx="3776462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စာမျက်နှာ 75 ၊ 77 / အထောက်အကူပြုစာအုပ် စာမျက်နှာ 53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6996" y="1153529"/>
            <a:ext cx="8024214" cy="14472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[ပေါက်ကွဲမှုနှင့်မီးဘေးအန္တရာယ်ဖြစ်ပွားမှုအခြေအနေနှင့် အကြောင်းအရင်း]</a:t>
            </a:r>
            <a:endParaRPr lang="ja-JP" altLang="en-US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ဓာတ်ငွေ့ဂဟေလုပ်ငန်းအတွင်း ဓာတ်ငွေ့ဂဟေဆော်သည့်လုပ်ငန်းများတွင် ပေါက်ကွဲမှု၊ မီးလောင်မှုမတော်တဆမှုများတွင် တော်တော်များများမှာ ဂဟေဆော်ရာတွင်သုံးသည့် လောင်ကျွမ်းနိုင်သောဓာတ်ငွေ့ ပေါက်ကွဲပြီး၊ ပေါက်ကွဲထွက်ခြင်းကြောင့်ဖြစ်သည်။ အကြောင်းအရင်းမှာ ပစ္စည်းကိရိယာများနှင့် ပိုက် (housu) များကို မလျော်ကန်စွာတပ်ဆင်ခြင်းကြောင့် ယိုစ်မ့်ခြင်း၊ အိုဟောင်းယိုယွင်းသွားသော အဆောက်အဦများမှ ယိုစိမ့်ထွက်လာခြင်းများအပြင်၊ မီးတောက်ပြန်ဝင်ခြင်းကြောင့်လည်း ဖြစ်နိုင်သည်။</a:t>
            </a:r>
            <a:endParaRPr lang="en-US" altLang="ja-JP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6996" y="2807075"/>
            <a:ext cx="8024214" cy="1790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[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အမှုန်ပေါက်ကွဲမှု (hunjin bakuhatu)</a:t>
            </a: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]</a:t>
            </a:r>
            <a:endParaRPr lang="my-MM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လောင်ကျွမ်းနိုင်သောပစ္စည်း (kanensei no mono) သည် သေးငယ်သောအမှုန်များ (အမှုန်) များဖြစ်လာပြီး၊ ၎င်းတို့သည် လေထဲတွင်လွင့်ပျံနေသောနေရာတွင် ဓာတ်ငွေ့ဂဟေဆော်ပါက၊ မီးလောင်သည့်အရင်းအမြစ်ဖြစ်လာပြီး ပြင်းထန်စွာပေါက်ကွဲစေနိုင်သည်။</a:t>
            </a: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အမှုန်သည် မီးလောင်နိုင်သောအရာဖြစ်ပါက မီးသွေးကဲ့သို့အရာမဟုတ်လျှင်တောင်မှ၊ ဂျုံမှုန့်၊ သကြားနှင့်ပလတ်စတစ်များသာမက သတ္တုထဲတွင်လောင်ကျွမ်းခြင်းမရှိသော အလူမီနီယမ်နှင့်သံကဲ့သို့သောသတ္တုများတွင်လည်းဖြစ်ပွားနိုင်သည်ကိုသတိပြုပါ။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Pyidaungsu" panose="020B0502040204020203" pitchFamily="34" charset="0"/>
                <a:cs typeface="Pyidaungsu" panose="020B0502040204020203" pitchFamily="34" charset="0"/>
              </a:rPr>
              <a:t>43</a:t>
            </a:fld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9754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560720" y="365126"/>
            <a:ext cx="8022560" cy="723889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16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ဓာတ်ငွေ့ဂဟေဆော်ခြင်းကြောင့်ဘေးအန္တရာယ်ဖြစ်ပွားမှုကို ကာကွယ်ခြင်း (3) ပေါက်ကွဲမှုနှင့်မီးဘေးအန္တရာယ်မှကာကွယ်ခြင်း</a:t>
            </a:r>
            <a:endParaRPr kumimoji="1" lang="ja-JP" altLang="en-US" sz="16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97662" y="6444477"/>
            <a:ext cx="5012659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0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0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စာမျက်နှာ 77 ၊ 79 ၊ 81 / အထောက်အကူပြုစာအုပ် စာမျက်နှာ 55 ၊ 56 ၊ 56</a:t>
            </a:r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560720" y="1135182"/>
            <a:ext cx="8022560" cy="10628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[လောင်စာဓာတ်ငွေ့ကြောင့်ဖြစ်ပေါ်လာသောပေါက်ကွဲမှုဘေးအန္တရာယ်ကာကွယ်ခြင်း]</a:t>
            </a:r>
            <a:endParaRPr lang="ja-JP" altLang="en-US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・ပေါက်ကွဲမှုမတော်တဆမှုကိုကာကွယ်ရန်အတွက်လောင်စာဓာတ်ငွေ့ယိုစိမ့်မှု မဖြစ်စေရန်ပြုလုပ်ခြင်းမှာ အခြေခံပင်ဖြစ်သည်</a:t>
            </a:r>
            <a:endParaRPr lang="en-US" altLang="ja-JP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・နေ့စဉ်လုပ်ငန်းခွင်၌ လုံလောက်သော လေဝင်လေထွက်ရှိမှု</a:t>
            </a:r>
          </a:p>
        </p:txBody>
      </p:sp>
      <p:sp>
        <p:nvSpPr>
          <p:cNvPr id="10" name="コンテンツ プレースホルダー 4"/>
          <p:cNvSpPr txBox="1">
            <a:spLocks/>
          </p:cNvSpPr>
          <p:nvPr/>
        </p:nvSpPr>
        <p:spPr>
          <a:xfrm>
            <a:off x="560720" y="2301275"/>
            <a:ext cx="8022560" cy="154935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[မီးတောက်ပြန်ဝင်ခြင်းကြောင့် ဖြစ်ပေါ်လာသည့်ဘေးအန္တရာယ်များကိုကာကွယ်ခြင်း]</a:t>
            </a: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・လုပ်ငန်းမစမီတွင် ဓာတ်ငွေ့လဲလှယ်သန့်ရှင်းမှု (gas purging) ကိုသေသေချာချာလုပ်ခြင်း</a:t>
            </a:r>
            <a:endParaRPr lang="en-US" altLang="ja-JP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・စက်ပစ္စည်းများကို သေသေချာချာ စစ်ဆေးချိန်ညှိခြင်း</a:t>
            </a:r>
            <a:endParaRPr lang="en-US" altLang="ja-JP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・ လောင်ကျွမ်းနိုင်သောဓာတ်ငွေ့နှင့် </a:t>
            </a:r>
            <a:r>
              <a:rPr lang="ja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အောက်ဆီဂျင် (sanso) တို့ကို စံနှုန်းများနှင့်အညီကိုင်တွယ်ခြင်း</a:t>
            </a: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・ လုံခြုံရေးကိရိယာ (anzen ki) ကို သေသေချာချာတပ်ဆင်ခြင်း</a:t>
            </a: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560720" y="4097145"/>
            <a:ext cx="8022560" cy="11963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[လောင်စာဆီကြောင့်မဟုတ်သော မီးမတော်တဆမှုများကိုကာကွယ်ခြင်း]</a:t>
            </a:r>
            <a:endParaRPr lang="ja-JP" altLang="en-US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180975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・လောင်ကျွမ်းနိုင်သောပစ္စည်း (kanensei no mono) များဖယ်ရှားခြင်းစသည်</a:t>
            </a:r>
            <a:endParaRPr lang="en-US" altLang="ja-JP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180975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・အတူရောနှောအလုပ်လုပ်ခြင်း သို့မဟုတ် နီးကပ်နေသောနေရာ (အမြင့်ပိုင်းအနိမ့်ပိုင်းအပါအဝင်) ရှိအလုပ်စသည်တို့တွင် သတိပြုရန်အချက်များ</a:t>
            </a:r>
            <a:endParaRPr lang="en-US" altLang="ja-JP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Pyidaungsu" panose="020B0502040204020203" pitchFamily="34" charset="0"/>
                <a:cs typeface="Pyidaungsu" panose="020B0502040204020203" pitchFamily="34" charset="0"/>
              </a:rPr>
              <a:t>44</a:t>
            </a:fld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3278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560720" y="499154"/>
            <a:ext cx="8022560" cy="885626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16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ဓာတ်ငွေ့ဂဟေဆော်ခြင်းကြောင့်ဘေးအန္တရာယ်ဖြစ်ပွားမှုကို ကာကွယ်ခြင်း (4) အန္တရာယ်ရှိသောရောင်ခြည်များ (yuugai kousen) နှင့် </a:t>
            </a:r>
            <a:r>
              <a:rPr lang="ja" sz="16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အောက်ဆီဂျင်ချို့တဲ့ခြင်း (sanso ketubou)</a:t>
            </a:r>
            <a:endParaRPr kumimoji="1" lang="ja-JP" altLang="en-US" sz="16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40856" y="6456715"/>
            <a:ext cx="3706612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စာမျက်နှာ 82 ၊ 86 / အထောက်အကူပြုစာအုပ် စာမျက်နှာ 57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560720" y="1547801"/>
            <a:ext cx="8022560" cy="152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[ဓာတ်ငွေ့ဂဟေဆော်နေစဉ်အတွင်းထွက်လာသောအန္တရာယ်ရှိသောအလင်းရောင်များ]</a:t>
            </a:r>
          </a:p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　ဓာတ်ငွေ့ဂဟေဆော်သည့်လုပ်ငန်းလုပ်နေစဉ်တွင် အခြေပြုကုန်ကြမ်းပစ္စည်းနှင့် မီးစသည့် အပူချိန်မြင့်သောအစိတ်အပိုင်းများမှ ပြင်းထန်သော အနီအောက်ရောင်ခြည်များထုတ်လွှင့်နေသည်။</a:t>
            </a:r>
            <a:endParaRPr lang="en-US" altLang="ja-JP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　အနီအောက်ရောင်ခြည်ရောင်ခြည်ကြောင့်ဖြစ်သည့် လုပ်ငန်းကြောင့်ဖြစ်သောရောဂါများ：မျက်ကြည်လွှာအပူထိခြင်း၊ မျက်စိတိမ်ဖုံးခြင်းစသည့် မျက်စိပိုင်းဆိုင်ရာရောဂါများ၊ အရေပြားရောဂါများ</a:t>
            </a:r>
            <a:endParaRPr lang="en-US" altLang="ja-JP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560720" y="3238150"/>
            <a:ext cx="8022560" cy="20160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[</a:t>
            </a:r>
            <a:r>
              <a:rPr lang="ja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အောက်ဆီဂျင်ချို့တဲ့သည့် (sanso ketubou) ရောဂါ]</a:t>
            </a:r>
          </a:p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　လေဝင်လေထွက်မလုံလောက်သောနေရာ၌ဓာတ်ငွေ့ဂဟေဆော်ခြင်းသို့မဟုတ် မီးတောက်ဖြင့်ဖြတ်ခြင်းပြုလုပ်ရာတွင်၊ သယ်ဆောင်ရလွယ်သောလေဝင်လေထွက်ကိရိယာစသည်တို့ဖြင့် လေဝင်လေထွက်ကောင်းအောင်ပြုလုပ်ခြင်းနှင့်အတူ၊ အခြေအနေပေါ် မူတည်၍ သင့်လျော်သောအသက်ရှူလမ်းကြောင်းဆိုင်ရာအကာအကွယ်ပစ္စည်းကိရိယာများ (kokyuu you hogo gu) များကိုအသုံးပြုပါ။</a:t>
            </a:r>
            <a:endParaRPr lang="en-US" altLang="ja-JP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　</a:t>
            </a:r>
            <a:r>
              <a:rPr lang="ja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အောက်ဆီဂျင်ချို့တဲ့ခြင်း (sanso ketubou) ：လေထုထဲတွင် အောက်စီဂျင် (sanso) ပါဝင်မှုသည် 18％ အောက်လျော့နည်းသောအခြေအနေဖြစ်သည်ဟု သတ်မှတ်ထားသည်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Pyidaungsu" panose="020B0502040204020203" pitchFamily="34" charset="0"/>
                <a:cs typeface="Pyidaungsu" panose="020B0502040204020203" pitchFamily="34" charset="0"/>
              </a:rPr>
              <a:t>45</a:t>
            </a:fld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154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05905"/>
            <a:ext cx="8045202" cy="828712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16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ဓာတ်ငွေ့ဂဟေဆော်ခြင်းကြောင့်ဘေးအန္တရာယ်ဖြစ်ပွားမှုကို ကာကွယ်ခြင်း (5) သတ္တု အခိုးအငွေ့ (hyumu) ကြောင့်ဖြစ်သောဘေးထွက်ဆိုးကျိုးများ</a:t>
            </a:r>
            <a:endParaRPr kumimoji="1" lang="ja-JP" altLang="en-US" sz="16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29931" y="6444477"/>
            <a:ext cx="4133964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0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0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စာမျက်နှာ 86 ၊ 88 / အထောက်အကူပြုစာအုပ် စာမျက်နှာ 58 ၊ 59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2781817"/>
            <a:ext cx="8045202" cy="17455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50000"/>
              </a:lnSpc>
              <a:spcBef>
                <a:spcPts val="60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[ အဆုတ်ရောင်ရောဂါ (jinpai) နှင့် ထပ်တိုးရောဂါသစ်များ]</a:t>
            </a:r>
          </a:p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　သတ္တုအငွေ့ကြောင့်ဖြစ်သောနာတာရှည်ရောဂါများမှ အဆိုးဆုံးမှာ အဆုတ်ရောင်ရောဂါ (jinpai) နှင့် ထပ်တိုးရောဂါသစ်များဖြစ်သည်။</a:t>
            </a:r>
            <a:endParaRPr lang="en-US" altLang="ja-JP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　အဆုတ်ရောင်ရောဂါ (jinpai) နှင့် အထူးသဖြင့်အလွန်နီးစပ်စွာဆက်နွယ်နေသော ထပ်တိုးရောဂါသစ်များ</a:t>
            </a:r>
            <a:endParaRPr lang="en-US" altLang="ja-JP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180975" indent="268288" rtl="0">
              <a:lnSpc>
                <a:spcPct val="150000"/>
              </a:lnSpc>
              <a:spcBef>
                <a:spcPts val="0"/>
              </a:spcBef>
              <a:buNone/>
              <a:tabLst>
                <a:tab pos="2781300" algn="l"/>
                <a:tab pos="5562600" algn="l"/>
              </a:tabLst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●အဆုတ်တီဘီ	● အဆုတ်မြှေးရောင်တီဘီ	●ထပ်ဆင့်ဖြစ်သော လေပြွန်နာခြင်း</a:t>
            </a:r>
            <a:endParaRPr lang="en-US" altLang="ja-JP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180975" indent="268288" rtl="0">
              <a:lnSpc>
                <a:spcPct val="150000"/>
              </a:lnSpc>
              <a:spcBef>
                <a:spcPts val="0"/>
              </a:spcBef>
              <a:buNone/>
              <a:tabLst>
                <a:tab pos="2781300" algn="l"/>
                <a:tab pos="5562600" algn="l"/>
              </a:tabLst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●ထပ်ဆင့်ဖြစ်သော လေပြွန်နာပိုဆိုးလာသောရောဂါ</a:t>
            </a:r>
            <a:r>
              <a:rPr lang="en-US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                                               </a:t>
            </a: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●ထပ်ဆင့်ဖြစ်သော အဆုတ်ရောင်ရောဂါ	●ထပ်ဆင့်မဟုတ်ဘဲဖြစ်သော အဆုတ်ကင်ဆာ</a:t>
            </a: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50" y="1215378"/>
            <a:ext cx="8045202" cy="148567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50000"/>
              </a:lnSpc>
              <a:spcBef>
                <a:spcPts val="60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[ သတ္တု အခိုးအငွေ့ (hyumu) ထွက်လာခြင်း]</a:t>
            </a:r>
          </a:p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　အခိုးအငွေ့ (hyumu) ဆိုသည်မှာ အပူချိန်မြင့်သောသတ္တုက အငွေ့ဖြစ်လာပြီး လုပ်ငန်းခွင်ပတ်ဝန်းကျင်သို့ထွက်လာကာ၊ လေထုထဲတွင်အေးသွားပြီး အစိုင်အခဲဖြစ်သွားသောအရာဖြစ်သည်။ ဓာတ်ငွေ့ဂဟေဆော်ခြင်းနှင့် ဓာတ်ငွေ့ဖြင့်ဖြတ်တောက်ခြင်း (gasu setudan) တွင် အခြေပြုကုန်ကြမ်းပစ္စည်းတစ်ခုတည်းသာမဟုတ်ဘဲ၊ မျက်နှာပြင်ပေါ်ရှိ သတ္တုရည်စိမ်ထားသောသတ္တုများသည်လည်း အခိုးအငွေ့ (hyumu) ဖြစ်နိုင်၍သတိပြုရန်လိုအပ်သည်။　</a:t>
            </a:r>
          </a:p>
        </p:txBody>
      </p:sp>
      <p:sp>
        <p:nvSpPr>
          <p:cNvPr id="9" name="コンテンツ プレースホルダー 4"/>
          <p:cNvSpPr txBox="1">
            <a:spLocks/>
          </p:cNvSpPr>
          <p:nvPr/>
        </p:nvSpPr>
        <p:spPr>
          <a:xfrm>
            <a:off x="628650" y="4777497"/>
            <a:ext cx="8045202" cy="14168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[သတ္တု အခိုးအငွေ့ (hyumu) များအတွက် အစီအမံများ]</a:t>
            </a:r>
            <a:endParaRPr lang="ja-JP" altLang="en-US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・နိမ့်သော အခိုးအငွေ့ (hyumu) ရှိသည့်အရည်ပျော်ပစ္စည်းကိုအသုံးပြုခြင်း</a:t>
            </a:r>
            <a:endParaRPr lang="en-US" altLang="ja-JP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・စက်မှုနည်းလမ်းအရစီမံခြင်း</a:t>
            </a:r>
            <a:endParaRPr lang="en-US" altLang="ja-JP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・စီစဉ်စီမံမှုများ</a:t>
            </a:r>
            <a:endParaRPr lang="en-US" altLang="ja-JP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・တစ်ကိုယ်ရေသုံး အကာအကွယ်ပစ္စည်းကိရိယာများကိုအသုံးပြုခြင်း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Pyidaungsu" panose="020B0502040204020203" pitchFamily="34" charset="0"/>
                <a:cs typeface="Pyidaungsu" panose="020B0502040204020203" pitchFamily="34" charset="0"/>
              </a:rPr>
              <a:t>46</a:t>
            </a:fld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9001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228803"/>
            <a:ext cx="8022560" cy="902797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16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ဓာတ်ငွေ့ဂဟေဆော်ခြင်းကြောင့်ဘေးအန္တရာယ်ဖြစ်ပွားမှုကို ကာကွယ်ခြင်း (6) အပူလျှပ်ခြင်း (necchuushou) နှင့် ပြုတ်ကျထိခိုက်ခြင်း (tuiraku saigai)</a:t>
            </a:r>
            <a:endParaRPr kumimoji="1" lang="ja-JP" altLang="en-US" sz="16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29865" y="6490643"/>
            <a:ext cx="3820912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0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0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စာမျက်နှာ 92 ၊ 93 / အထောက်အကူပြုစာအုပ် စာမျက်နှာ 60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1214713"/>
            <a:ext cx="8022560" cy="212659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[ အပူလျှပ်ခြင်း (necchuushou) ကိုကာကွယ်ရန်စီမံချက်]</a:t>
            </a:r>
            <a:endParaRPr lang="ja-JP" altLang="en-US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အပူလျှပ်ခြင်း (necchuushou) တွင် နေ့စဉ်ရုပ်ပိုင်းဆိုင်ရာအခြေအနေစီမံခန့်ခွဲမှုသည် အရေးကြီးပြီး၊ အလုပ်ကို အစဉ်မပြတ်ဘဲ သင့်လျော်သောအားလပ်ချိန်များကို ယူရသည်။ အထူးသဖြင့်ကျဉ်းမြောင်းသောနေရာ၊ နွေရာသီတွင် အပြင်ဘက်တို့တွင်  အပူချိန်မြင့်မားခြင်း၊ စိုထိုင်းဆမြင့်ခြင်းနှင့် ပူပြင်းသည့်နေရောင်အောက်တွင်အလုပ်လုပ်ခြင်းတို့ဖြစ်သည်။ ထိုသို့သောအခြေအနေမျိုးတွင် WBGT (အပူအညွှန်းကိန်း) ကိုစိတ်ထဲ ထား၍ အလုပ်လုပ်ရန်၊ ရေနှင့်ဆားကိုလုံလောက်စွာဖြည့်တင်းရန်အရေးကြီးသည်။ ထို့အပြင် ကဖင်းအပါအဝင် ဂျပန်လဖက်ရည်စသည်တို့မှာ ဆီးရွှင်သည့် အကျိုးသက်ရောက်မှုရှိပြီး၊ အပူလျှပ်ခြင်း (necchuushou) အတွက်အစီအမံအနေဖြင့် မသင့်လျော်သောကြောင့် သတိပြုပါ။</a:t>
            </a:r>
            <a:endParaRPr lang="en-US" altLang="ja-JP" sz="1200" dirty="0">
              <a:solidFill>
                <a:prstClr val="black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50" y="3516696"/>
            <a:ext cx="8022560" cy="11542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[ ပြုတ်ကျထိခိုက်မှု (tuiraku saigai) မှကာကွယ်ခြင်း]</a:t>
            </a:r>
          </a:p>
          <a:p>
            <a:pPr marL="0" indent="180975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solidFill>
                  <a:prstClr val="black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မြင့်သောနေရာများတွင်ဂဟေလုပ်ငန်းလုပ်ဆောင်သောအခါ၊ မတော်တဆပြုတ်ကျခြင်း (tuiraku saigai) ကိုကာကွယ်ရန် ပြုတ်ကျမှုကာကွယ်တားဆီးရေးပစ္စည်း (tuiraku seishi you kigu) ကို သင့်သလိုသုံးရမည်။ (full harnesses (ကိုယ်သိုင်းကြိုး) အတွက်အထူးသင်ကြားပေးရန်လိုအပ်သည်)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Pyidaungsu" panose="020B0502040204020203" pitchFamily="34" charset="0"/>
                <a:cs typeface="Pyidaungsu" panose="020B0502040204020203" pitchFamily="34" charset="0"/>
              </a:rPr>
              <a:t>47</a:t>
            </a:fld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2829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 rtlCol="0">
            <a:normAutofit/>
          </a:bodyPr>
          <a:lstStyle/>
          <a:p>
            <a:pPr rtl="0"/>
            <a:r>
              <a:rPr lang="my-MM" sz="2900" dirty="0"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အခန်း ၃ ဆက်စပ်ဥပဒေများ</a:t>
            </a:r>
            <a:endParaRPr kumimoji="1" lang="ja-JP" altLang="en-US" sz="2900" dirty="0">
              <a:latin typeface="Pyidaungsu" panose="020B0502040204020203" pitchFamily="34" charset="0"/>
              <a:ea typeface="+mn-ea"/>
              <a:cs typeface="Pyidaungsu" panose="020B0502040204020203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01620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2256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my-MM" sz="160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ဓာတ်ငွေ့ဂဟေဆော်ခြင်းနှင့်သက်ဆိုင်သာ တရား၀င်စနစ်</a:t>
            </a:r>
            <a:endParaRPr kumimoji="1" lang="ja-JP" altLang="en-US" sz="16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54580" y="6462191"/>
            <a:ext cx="3776462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စာမျက်နှာ 101 / အထောက်အကူပြုစာအုပ် စာမျက်နှာ 61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029099"/>
            <a:ext cx="6038850" cy="5252419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000" smtClean="0">
                <a:latin typeface="Pyidaungsu" panose="020B0502040204020203" pitchFamily="34" charset="0"/>
                <a:cs typeface="Pyidaungsu" panose="020B0502040204020203" pitchFamily="34" charset="0"/>
              </a:rPr>
              <a:t>49</a:t>
            </a:fld>
            <a:endParaRPr kumimoji="1" lang="ja-JP" altLang="en-US" sz="100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DE1F797-3903-4214-A2BE-167721E21FB1}"/>
              </a:ext>
            </a:extLst>
          </p:cNvPr>
          <p:cNvSpPr txBox="1"/>
          <p:nvPr/>
        </p:nvSpPr>
        <p:spPr>
          <a:xfrm>
            <a:off x="801106" y="1194189"/>
            <a:ext cx="4090934" cy="179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850" dirty="0">
                <a:solidFill>
                  <a:srgbClr val="FF0000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လုပ်ငန်းခွင်ဘေးအန္တရာယ်ကင်းရှင်းရေးနှင့်ကျန်းမာသန့်ရှင်းရေးဥပဒေ (roudou anzen eiseihou)</a:t>
            </a:r>
            <a:endParaRPr kumimoji="1" lang="en-US" altLang="ja-JP" sz="850" dirty="0">
              <a:solidFill>
                <a:srgbClr val="FF0000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5222A05-CB8D-4EAD-BCCB-6C812A5BA4C7}"/>
              </a:ext>
            </a:extLst>
          </p:cNvPr>
          <p:cNvSpPr txBox="1"/>
          <p:nvPr/>
        </p:nvSpPr>
        <p:spPr>
          <a:xfrm>
            <a:off x="772327" y="4509959"/>
            <a:ext cx="2483074" cy="179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1000" dirty="0">
                <a:solidFill>
                  <a:srgbClr val="FF0000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အဆုတ်ရောင်ရောဂါ (jinpai)</a:t>
            </a:r>
            <a:r>
              <a:rPr lang="ja" sz="1000" dirty="0">
                <a:solidFill>
                  <a:srgbClr val="FF0000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ဥပဒေ</a:t>
            </a:r>
            <a:endParaRPr kumimoji="1" lang="en-US" altLang="ja-JP" sz="1000" dirty="0">
              <a:solidFill>
                <a:srgbClr val="FF0000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01E4862-0583-4479-AA2E-E801955B3003}"/>
              </a:ext>
            </a:extLst>
          </p:cNvPr>
          <p:cNvSpPr txBox="1"/>
          <p:nvPr/>
        </p:nvSpPr>
        <p:spPr>
          <a:xfrm>
            <a:off x="772327" y="5161689"/>
            <a:ext cx="2969746" cy="179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1000" dirty="0">
                <a:solidFill>
                  <a:srgbClr val="FF0000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လုပ်ငန်းခွင်ပတ်ဝန်းကျင်အခြေအနေတိုင်းတာမှုဥပဒေ (*)</a:t>
            </a:r>
            <a:endParaRPr kumimoji="1" lang="en-US" altLang="ja-JP" sz="1000" dirty="0">
              <a:solidFill>
                <a:srgbClr val="FF0000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9406C92-3932-4F1C-97CE-F72C20652E49}"/>
              </a:ext>
            </a:extLst>
          </p:cNvPr>
          <p:cNvSpPr txBox="1"/>
          <p:nvPr/>
        </p:nvSpPr>
        <p:spPr>
          <a:xfrm>
            <a:off x="1046262" y="1538948"/>
            <a:ext cx="4485858" cy="172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700" dirty="0">
                <a:solidFill>
                  <a:schemeClr val="accent5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လုပ်ငန်းခွင်ဘေးအန္တရာယ်ကင်းရှင်းရေးနှင့်ကျန်းမာသန့်ရှင်းရေးဥပဒေ (roudou anzen eiseihou) တင်းကျပ်သောအမိန့်များ</a:t>
            </a:r>
            <a:endParaRPr kumimoji="1" lang="en-US" altLang="ja-JP" sz="700" dirty="0">
              <a:solidFill>
                <a:schemeClr val="accent5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6998D69-CEF1-499C-A295-A8A0CFC14923}"/>
              </a:ext>
            </a:extLst>
          </p:cNvPr>
          <p:cNvSpPr txBox="1"/>
          <p:nvPr/>
        </p:nvSpPr>
        <p:spPr>
          <a:xfrm>
            <a:off x="1037873" y="5482397"/>
            <a:ext cx="4519414" cy="196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1000" dirty="0">
                <a:solidFill>
                  <a:schemeClr val="accent5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လုပ်ငန်းခွင်ပတ်ဝန်းကျင်အခြေအနေတိုင်းတာမှုဥပဒေဆိုင်ရာလိုက်နာဆောင်ရွက်ရန်အမိန့်များ</a:t>
            </a:r>
            <a:endParaRPr kumimoji="1" lang="en-US" altLang="ja-JP" sz="1000" dirty="0">
              <a:solidFill>
                <a:schemeClr val="accent5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75C3E9B-B124-4C8D-A302-B7A5C858126D}"/>
              </a:ext>
            </a:extLst>
          </p:cNvPr>
          <p:cNvSpPr txBox="1"/>
          <p:nvPr/>
        </p:nvSpPr>
        <p:spPr>
          <a:xfrm>
            <a:off x="1258999" y="1847034"/>
            <a:ext cx="2483074" cy="189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1000" dirty="0">
                <a:solidFill>
                  <a:srgbClr val="00B050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အလုပ်ခွင်ဘေးကင်းလုံခြုံမှုနည်းဥပဒေများ</a:t>
            </a:r>
            <a:endParaRPr kumimoji="1" lang="en-US" altLang="ja-JP" sz="1000" dirty="0">
              <a:solidFill>
                <a:srgbClr val="00B050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199D4FA-BEBE-442F-8BEE-A4A84FADA6FE}"/>
              </a:ext>
            </a:extLst>
          </p:cNvPr>
          <p:cNvSpPr txBox="1"/>
          <p:nvPr/>
        </p:nvSpPr>
        <p:spPr>
          <a:xfrm>
            <a:off x="1239283" y="2183528"/>
            <a:ext cx="2483074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1000" dirty="0">
                <a:solidFill>
                  <a:srgbClr val="00B050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ခဲအဆိပ်သင့်မှုကာကွယ်ခြင်းနည်းဥပဒေများ</a:t>
            </a:r>
            <a:endParaRPr kumimoji="1" lang="en-US" altLang="ja-JP" sz="1000" dirty="0">
              <a:solidFill>
                <a:srgbClr val="00B050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6739C42-3A87-454D-AE8D-93EC2C556FED}"/>
              </a:ext>
            </a:extLst>
          </p:cNvPr>
          <p:cNvSpPr txBox="1"/>
          <p:nvPr/>
        </p:nvSpPr>
        <p:spPr>
          <a:xfrm>
            <a:off x="1233964" y="2517364"/>
            <a:ext cx="4837652" cy="154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1000" dirty="0">
                <a:solidFill>
                  <a:srgbClr val="00B050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သတ်မှတ်ထားသောဓာတုပစ္စည်းဘေးထွက်ဆိုးကျိုးကာကွယ်တားဆီးရေးနည်းဥပဒေများ</a:t>
            </a:r>
            <a:endParaRPr kumimoji="1" lang="en-US" altLang="ja-JP" sz="1000" dirty="0">
              <a:solidFill>
                <a:srgbClr val="00B050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580A0E5-EA4A-4A27-AF20-50D700B394D2}"/>
              </a:ext>
            </a:extLst>
          </p:cNvPr>
          <p:cNvSpPr txBox="1"/>
          <p:nvPr/>
        </p:nvSpPr>
        <p:spPr>
          <a:xfrm>
            <a:off x="1233964" y="2852934"/>
            <a:ext cx="4298156" cy="152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ja" sz="1000" dirty="0">
                <a:solidFill>
                  <a:srgbClr val="00B050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အောက်ဆီဂျင်ချို့တဲ့သည့် (sanso ketubou) ရောဂါကာကွယ်ရန်နည်းဥပဒေ</a:t>
            </a:r>
            <a:endParaRPr kumimoji="1" lang="en-US" altLang="ja-JP" sz="1000" dirty="0">
              <a:solidFill>
                <a:srgbClr val="00B050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45F41FE-49EC-421A-A2B8-E64F1383D345}"/>
              </a:ext>
            </a:extLst>
          </p:cNvPr>
          <p:cNvSpPr txBox="1"/>
          <p:nvPr/>
        </p:nvSpPr>
        <p:spPr>
          <a:xfrm>
            <a:off x="1208798" y="3106117"/>
            <a:ext cx="5150057" cy="3346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700" dirty="0">
                <a:solidFill>
                  <a:srgbClr val="00B050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အမှုန်များ၏ ဘေးထွက်ဆိုးကျိုးကာကွယ်တားဆီးရေးနည်းဥပဒေများ (* အခန်းတွင်းလုပ်ငန်းခွင်များတွင် သတ္တုကို ဓာတ်ငွေ့ဖြင့်ဖြတ်တောက်ခြင်း (gasu setudan) နှင့်သက်ဆိုင်သည်)</a:t>
            </a:r>
            <a:endParaRPr kumimoji="1" lang="en-US" altLang="ja-JP" sz="700" dirty="0">
              <a:solidFill>
                <a:srgbClr val="00B050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8A09E32-8CE0-45F9-BE82-319DB9375D87}"/>
              </a:ext>
            </a:extLst>
          </p:cNvPr>
          <p:cNvSpPr txBox="1"/>
          <p:nvPr/>
        </p:nvSpPr>
        <p:spPr>
          <a:xfrm>
            <a:off x="1239280" y="3523377"/>
            <a:ext cx="3279953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1000" dirty="0">
                <a:solidFill>
                  <a:srgbClr val="00B050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စက်စသည်တို့ကိုစစ်ဆေးခြင်း နည်းဥပဒေများ</a:t>
            </a:r>
            <a:endParaRPr kumimoji="1" lang="en-US" altLang="ja-JP" sz="1000" dirty="0">
              <a:solidFill>
                <a:srgbClr val="00B050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242CE56-F7E9-4B9A-AD4D-929DE17E3168}"/>
              </a:ext>
            </a:extLst>
          </p:cNvPr>
          <p:cNvSpPr txBox="1"/>
          <p:nvPr/>
        </p:nvSpPr>
        <p:spPr>
          <a:xfrm>
            <a:off x="1433249" y="3850917"/>
            <a:ext cx="4839959" cy="160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600" dirty="0">
                <a:solidFill>
                  <a:srgbClr val="800000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အက်စီတလင်း (asechiren) ဂဟေဆော်ကိရိယာ၏ လုံခြုံရေးကိရိယာ (anzen ki) နှင့် ဓာတ်ငွေ့ဂဟေကိရိယာ</a:t>
            </a:r>
            <a:r>
              <a:rPr lang="en-US" sz="600" dirty="0">
                <a:solidFill>
                  <a:srgbClr val="800000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600" dirty="0">
                <a:solidFill>
                  <a:srgbClr val="800000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အစုံအလင်၏ လုံခြုံရေးကိရိယာ (anzen ki) တို့၏စံနှုန်းများ</a:t>
            </a:r>
            <a:endParaRPr kumimoji="1" lang="en-US" altLang="ja-JP" sz="600" dirty="0">
              <a:solidFill>
                <a:srgbClr val="800000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7C0438A-A5C6-424B-A82F-01830704CBBB}"/>
              </a:ext>
            </a:extLst>
          </p:cNvPr>
          <p:cNvSpPr txBox="1"/>
          <p:nvPr/>
        </p:nvSpPr>
        <p:spPr>
          <a:xfrm>
            <a:off x="1407137" y="4181995"/>
            <a:ext cx="4866071" cy="179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700" dirty="0">
                <a:solidFill>
                  <a:srgbClr val="800000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အက်စီတလင်း (asechiren) ဂဟေဆော်ကိရိယာ၏အက်စီတလင်း (asechiren) ထုတ်လွှတ်စက်ဖွဲ့စည်းတည်ဆောက်ပုံ</a:t>
            </a:r>
            <a:r>
              <a:rPr lang="en-US" sz="700" dirty="0">
                <a:solidFill>
                  <a:srgbClr val="800000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700" dirty="0">
                <a:solidFill>
                  <a:srgbClr val="800000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ဆိုင်ရာစံနှုန်း</a:t>
            </a:r>
            <a:endParaRPr kumimoji="1" lang="en-US" altLang="ja-JP" sz="700" dirty="0">
              <a:solidFill>
                <a:srgbClr val="800000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F0EE084-31CE-45CC-8430-F150FAFE260B}"/>
              </a:ext>
            </a:extLst>
          </p:cNvPr>
          <p:cNvSpPr txBox="1"/>
          <p:nvPr/>
        </p:nvSpPr>
        <p:spPr>
          <a:xfrm>
            <a:off x="1239281" y="4837709"/>
            <a:ext cx="5033928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1000" dirty="0">
                <a:solidFill>
                  <a:srgbClr val="00B050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အဆုတ်ရောင်ရောဂါ (jinpai) အတွက်ကျန်းမာရေးဆိုင်ရာလိုက်နာဆောင်ရွက်ရန်စည်းမျဉ်းဥပဒေများ</a:t>
            </a:r>
            <a:endParaRPr kumimoji="1" lang="en-US" altLang="ja-JP" sz="1000" dirty="0">
              <a:solidFill>
                <a:srgbClr val="00B050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125C47F-10F1-4CC6-A9BE-E26AE51F2A6F}"/>
              </a:ext>
            </a:extLst>
          </p:cNvPr>
          <p:cNvSpPr txBox="1"/>
          <p:nvPr/>
        </p:nvSpPr>
        <p:spPr>
          <a:xfrm>
            <a:off x="1239282" y="5811171"/>
            <a:ext cx="5033927" cy="179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1000" dirty="0">
                <a:solidFill>
                  <a:srgbClr val="00B050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လုပ်ငန်းခွင်ပတ်ဝန်းကျင်အခြေအနေတိုင်းတာမှုဥပဒေဆိုင်ရာလိုက်နာဆောင်ရွက်ရန်စည်းမျဉ်းဥပဒေများ</a:t>
            </a:r>
            <a:endParaRPr kumimoji="1" lang="zh-TW" altLang="en-US" sz="1000" dirty="0">
              <a:solidFill>
                <a:srgbClr val="00B050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0F78A00-995E-4111-BB91-08FFCACAC4DE}"/>
              </a:ext>
            </a:extLst>
          </p:cNvPr>
          <p:cNvSpPr txBox="1"/>
          <p:nvPr/>
        </p:nvSpPr>
        <p:spPr>
          <a:xfrm>
            <a:off x="772327" y="6067846"/>
            <a:ext cx="5802209" cy="179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800" dirty="0">
                <a:solidFill>
                  <a:schemeClr val="tx1"/>
                </a:solidFill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※　လုပ်ငန်းခွင်ပတ်ဝန်းကျင် နည်းဥပဒေများတွင် အခြေပြုကုန်ကြမ်းပစ္စည်း၌ မန်းဂနိစ်ကဲ့သို့သောအရာဝတ္ထုများပါ၀င်သည့်အခါဆောင်ရွက်ရမည်။</a:t>
            </a:r>
            <a:endParaRPr kumimoji="1" lang="zh-TW" altLang="en-US" sz="800" dirty="0">
              <a:solidFill>
                <a:schemeClr val="tx1"/>
              </a:solidFill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489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my-MM" sz="16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ဂဟေမီးချောင်း (tochi) (ဂဟေဆော်စက် နှင့် ဖြတ်တောက်စက် (setudanki) )</a:t>
            </a:r>
            <a:endParaRPr kumimoji="1" lang="ja-JP" altLang="en-US" sz="16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83037" y="6400413"/>
            <a:ext cx="4287625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စာမျက်နှာ 9 ၊ စာအုပ် စာမျက်နှာ 10 / အထောက်အကူပြုစာအုပ် စာမျက်နှာ 11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794457"/>
            <a:ext cx="6508774" cy="213378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3221281"/>
            <a:ext cx="6508774" cy="2759789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4503907" y="2842389"/>
            <a:ext cx="2765398" cy="43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my-MM" sz="9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(KOIKE SANSO KOGYO Co.,LTD မှထုတ်ထားသော)</a:t>
            </a:r>
            <a:endParaRPr kumimoji="1" lang="ja-JP" altLang="en-US" sz="9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572001" y="5921926"/>
            <a:ext cx="2697304" cy="43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my-MM" sz="9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(KOIKE SANSO KOGYO Co.,LTD မှထုတ်ထားသော)</a:t>
            </a:r>
            <a:endParaRPr kumimoji="1" lang="ja-JP" altLang="en-US" sz="9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9CD3B41-CCEE-4C72-9B10-641968ECEB36}"/>
              </a:ext>
            </a:extLst>
          </p:cNvPr>
          <p:cNvSpPr txBox="1"/>
          <p:nvPr/>
        </p:nvSpPr>
        <p:spPr>
          <a:xfrm>
            <a:off x="1024672" y="2594450"/>
            <a:ext cx="2858365" cy="29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900">
                <a:latin typeface="Pyidaungsu" panose="020B0502040204020203" pitchFamily="34" charset="0"/>
                <a:cs typeface="Pyidaungsu" panose="020B0502040204020203" pitchFamily="34" charset="0"/>
              </a:rPr>
              <a:t>ပုံ 1-4 B-type ဂဟေဆော်ပစ္စည်း (ပြင်သစ်အမျိုးအစား)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9E0FD41-241C-4B85-B6E3-204E42ED73FA}"/>
              </a:ext>
            </a:extLst>
          </p:cNvPr>
          <p:cNvSpPr txBox="1"/>
          <p:nvPr/>
        </p:nvSpPr>
        <p:spPr>
          <a:xfrm>
            <a:off x="4729835" y="2370559"/>
            <a:ext cx="2062931" cy="29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ရင်းမြစ် ： KOIKE SANSO KOGYO Co.,LTD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D3FF4D7-1BE1-4942-B9B0-5880CBE7BF25}"/>
              </a:ext>
            </a:extLst>
          </p:cNvPr>
          <p:cNvSpPr txBox="1"/>
          <p:nvPr/>
        </p:nvSpPr>
        <p:spPr>
          <a:xfrm>
            <a:off x="772866" y="1021494"/>
            <a:ext cx="1026156" cy="19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900">
                <a:latin typeface="Pyidaungsu" panose="020B0502040204020203" pitchFamily="34" charset="0"/>
                <a:cs typeface="Pyidaungsu" panose="020B0502040204020203" pitchFamily="34" charset="0"/>
              </a:rPr>
              <a:t>ဂဟေမီးချောင်းအဖုံး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1167AE6-9AF1-428C-A09A-7F67AA0787A8}"/>
              </a:ext>
            </a:extLst>
          </p:cNvPr>
          <p:cNvSpPr txBox="1"/>
          <p:nvPr/>
        </p:nvSpPr>
        <p:spPr>
          <a:xfrm>
            <a:off x="1542498" y="1879660"/>
            <a:ext cx="529933" cy="226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900">
                <a:latin typeface="Pyidaungsu" panose="020B0502040204020203" pitchFamily="34" charset="0"/>
                <a:cs typeface="Pyidaungsu" panose="020B0502040204020203" pitchFamily="34" charset="0"/>
              </a:rPr>
              <a:t>နှုတ်သီးတံ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C41301A-AC25-4220-8402-1E56E2062B91}"/>
              </a:ext>
            </a:extLst>
          </p:cNvPr>
          <p:cNvSpPr txBox="1"/>
          <p:nvPr/>
        </p:nvSpPr>
        <p:spPr>
          <a:xfrm>
            <a:off x="2243957" y="980450"/>
            <a:ext cx="1026156" cy="19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900">
                <a:latin typeface="Pyidaungsu" panose="020B0502040204020203" pitchFamily="34" charset="0"/>
                <a:cs typeface="Pyidaungsu" panose="020B0502040204020203" pitchFamily="34" charset="0"/>
              </a:rPr>
              <a:t>ရောနှောပြွန်မူလီ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7075643-556B-404B-BF25-3DD86C7DC6D9}"/>
              </a:ext>
            </a:extLst>
          </p:cNvPr>
          <p:cNvSpPr txBox="1"/>
          <p:nvPr/>
        </p:nvSpPr>
        <p:spPr>
          <a:xfrm>
            <a:off x="2129354" y="1889705"/>
            <a:ext cx="994462" cy="19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ရောနှောဓာတ်ငွေ့ပြွန်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20D7BAC-86BE-4615-9B98-484376C5E109}"/>
              </a:ext>
            </a:extLst>
          </p:cNvPr>
          <p:cNvSpPr txBox="1"/>
          <p:nvPr/>
        </p:nvSpPr>
        <p:spPr>
          <a:xfrm>
            <a:off x="3151501" y="1950412"/>
            <a:ext cx="994462" cy="238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ja" sz="900" dirty="0">
                <a:latin typeface="Pyidaungsu" panose="020B0502040204020203" pitchFamily="34" charset="0"/>
                <a:cs typeface="Pyidaungsu" panose="020B0502040204020203" pitchFamily="34" charset="0"/>
              </a:rPr>
              <a:t>အောက်ဆီဂျင် (sanso) အဆို့ရှင်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F674878-E914-4AF1-9F4A-3749010D18CE}"/>
              </a:ext>
            </a:extLst>
          </p:cNvPr>
          <p:cNvSpPr txBox="1"/>
          <p:nvPr/>
        </p:nvSpPr>
        <p:spPr>
          <a:xfrm>
            <a:off x="4299045" y="1946928"/>
            <a:ext cx="1206506" cy="232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900">
                <a:latin typeface="Pyidaungsu" panose="020B0502040204020203" pitchFamily="34" charset="0"/>
                <a:cs typeface="Pyidaungsu" panose="020B0502040204020203" pitchFamily="34" charset="0"/>
              </a:rPr>
              <a:t>လောင်စာဓာတ်ငွေ့အဆို့ရှင်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DCB5C66-2149-480E-9A82-7E25689A289F}"/>
              </a:ext>
            </a:extLst>
          </p:cNvPr>
          <p:cNvSpPr txBox="1"/>
          <p:nvPr/>
        </p:nvSpPr>
        <p:spPr>
          <a:xfrm>
            <a:off x="5591656" y="1974868"/>
            <a:ext cx="994463" cy="29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လောင်စာဓာတ်ငွေ့ ဝင်ပေါက်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59ED826-5F12-46E5-9C66-1F340B7BA2FA}"/>
              </a:ext>
            </a:extLst>
          </p:cNvPr>
          <p:cNvSpPr txBox="1"/>
          <p:nvPr/>
        </p:nvSpPr>
        <p:spPr>
          <a:xfrm>
            <a:off x="772866" y="5625301"/>
            <a:ext cx="4662734" cy="29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900">
                <a:latin typeface="Pyidaungsu" panose="020B0502040204020203" pitchFamily="34" charset="0"/>
                <a:cs typeface="Pyidaungsu" panose="020B0502040204020203" pitchFamily="34" charset="0"/>
              </a:rPr>
              <a:t>ပုံ 1-5 ဖိအားနိမ့် (ဂဟေမီးချောင်း (tochi) mixing) ဖြတ်တောက်စက်(setudanki) (ပြင်သစ်အမျိုးအစား)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440263E-B08E-435F-AE6E-B1DE2E6E3E62}"/>
              </a:ext>
            </a:extLst>
          </p:cNvPr>
          <p:cNvSpPr txBox="1"/>
          <p:nvPr/>
        </p:nvSpPr>
        <p:spPr>
          <a:xfrm>
            <a:off x="4948347" y="5352922"/>
            <a:ext cx="2062932" cy="29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ရင်းမြစ် ： KOIKE SANSO KOGYO Co.,LTD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095FE11-6145-454B-BDFF-3921EC30B02B}"/>
              </a:ext>
            </a:extLst>
          </p:cNvPr>
          <p:cNvSpPr txBox="1"/>
          <p:nvPr/>
        </p:nvSpPr>
        <p:spPr>
          <a:xfrm>
            <a:off x="955645" y="3344841"/>
            <a:ext cx="1026156" cy="260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ဂဟေမီးချောင်းအဖုံး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CC49E00-B384-4350-AEEE-F01ED129FD65}"/>
              </a:ext>
            </a:extLst>
          </p:cNvPr>
          <p:cNvSpPr txBox="1"/>
          <p:nvPr/>
        </p:nvSpPr>
        <p:spPr>
          <a:xfrm>
            <a:off x="1841691" y="4720706"/>
            <a:ext cx="553825" cy="260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နှုတ်သီးတံ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60C3D7A-F31D-464A-A8BD-0A5508ACA03F}"/>
              </a:ext>
            </a:extLst>
          </p:cNvPr>
          <p:cNvSpPr txBox="1"/>
          <p:nvPr/>
        </p:nvSpPr>
        <p:spPr>
          <a:xfrm>
            <a:off x="2460174" y="4707368"/>
            <a:ext cx="553825" cy="19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900">
                <a:latin typeface="Pyidaungsu" panose="020B0502040204020203" pitchFamily="34" charset="0"/>
                <a:cs typeface="Pyidaungsu" panose="020B0502040204020203" pitchFamily="34" charset="0"/>
              </a:rPr>
              <a:t>ရောနှောပြွန်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FE256D5-4287-4F9F-929C-6BE7CD65FB9D}"/>
              </a:ext>
            </a:extLst>
          </p:cNvPr>
          <p:cNvSpPr txBox="1"/>
          <p:nvPr/>
        </p:nvSpPr>
        <p:spPr>
          <a:xfrm>
            <a:off x="2114957" y="3299136"/>
            <a:ext cx="1314986" cy="406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ja" sz="900" dirty="0">
                <a:latin typeface="Pyidaungsu" panose="020B0502040204020203" pitchFamily="34" charset="0"/>
                <a:cs typeface="Pyidaungsu" panose="020B0502040204020203" pitchFamily="34" charset="0"/>
              </a:rPr>
              <a:t>အောက်ဆီဂျင်ဖြတ်တောက် (setudan sanso) ပြွန်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C19B415-803E-46D7-8D20-B43BAB312025}"/>
              </a:ext>
            </a:extLst>
          </p:cNvPr>
          <p:cNvSpPr txBox="1"/>
          <p:nvPr/>
        </p:nvSpPr>
        <p:spPr>
          <a:xfrm>
            <a:off x="3429942" y="4847232"/>
            <a:ext cx="568110" cy="19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900">
                <a:latin typeface="Pyidaungsu" panose="020B0502040204020203" pitchFamily="34" charset="0"/>
                <a:cs typeface="Pyidaungsu" panose="020B0502040204020203" pitchFamily="34" charset="0"/>
              </a:rPr>
              <a:t>Mixer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F1E8A6C-76B1-4498-AC5E-0AC6784B6726}"/>
              </a:ext>
            </a:extLst>
          </p:cNvPr>
          <p:cNvSpPr txBox="1"/>
          <p:nvPr/>
        </p:nvSpPr>
        <p:spPr>
          <a:xfrm>
            <a:off x="4238747" y="4761874"/>
            <a:ext cx="1186238" cy="392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ကြိုတင်အပူပေး</a:t>
            </a:r>
          </a:p>
          <a:p>
            <a:pPr rtl="0">
              <a:lnSpc>
                <a:spcPct val="150000"/>
              </a:lnSpc>
            </a:pPr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အောက်စီဂျင်အဆို့ရှင်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E398EA5-F994-40D1-B99C-09AEE988E9F3}"/>
              </a:ext>
            </a:extLst>
          </p:cNvPr>
          <p:cNvSpPr txBox="1"/>
          <p:nvPr/>
        </p:nvSpPr>
        <p:spPr>
          <a:xfrm>
            <a:off x="4967308" y="3338423"/>
            <a:ext cx="1441112" cy="444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ja" sz="900" dirty="0">
                <a:latin typeface="Pyidaungsu" panose="020B0502040204020203" pitchFamily="34" charset="0"/>
                <a:cs typeface="Pyidaungsu" panose="020B0502040204020203" pitchFamily="34" charset="0"/>
              </a:rPr>
              <a:t>အောက်ဆီဂျင်ဖြင့်ဖြတ်တောက်သည့် (setudan sanso) အဆို့ရှင်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E0A2083-D663-49AF-A031-7783E2060E02}"/>
              </a:ext>
            </a:extLst>
          </p:cNvPr>
          <p:cNvSpPr txBox="1"/>
          <p:nvPr/>
        </p:nvSpPr>
        <p:spPr>
          <a:xfrm>
            <a:off x="5610302" y="4761874"/>
            <a:ext cx="1182464" cy="373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လောင်စာဓာတ်ငွေ့</a:t>
            </a:r>
          </a:p>
          <a:p>
            <a:pPr algn="ctr" rtl="0">
              <a:lnSpc>
                <a:spcPct val="150000"/>
              </a:lnSpc>
            </a:pPr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အဆို့ရှင်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751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416134"/>
            <a:ext cx="7886700" cy="418264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my-MM" sz="160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နှုတ်သီးတံ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28650" y="922950"/>
            <a:ext cx="7886700" cy="666222"/>
          </a:xfrm>
          <a:ln>
            <a:solidFill>
              <a:schemeClr val="tx1"/>
            </a:solidFill>
          </a:ln>
        </p:spPr>
        <p:txBody>
          <a:bodyPr rtlCol="0" anchor="ctr" anchorCtr="0">
            <a:normAutofit/>
          </a:bodyPr>
          <a:lstStyle/>
          <a:p>
            <a:pPr rtl="0"/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လောင်ကျွမ်းနိုင်သောဓာတ်ငွေ့အမျိုးအစားနှင့်နှုတ်သီးတံ</a:t>
            </a:r>
            <a:endParaRPr lang="en-US" altLang="ja-JP" sz="12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0" rtl="0"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　</a:t>
            </a:r>
            <a:r>
              <a:rPr lang="en-US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  </a:t>
            </a: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နှုတ်သီးတံ၏ဖွဲ့စည်းပုံသည် လောင်ကျွမ်းနိုင်သောဓာတ်ငွေ့တစ်ခုချင်းပေါ်မူတည်ပြီးကွဲပြားသည်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96037" y="6444903"/>
            <a:ext cx="3433562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စာမျက်နှာ 14 / အထောက်အကူပြုစာအုပ် စာမျက်နှာ 12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507027"/>
            <a:ext cx="4639635" cy="2132086"/>
          </a:xfrm>
          <a:prstGeom prst="rect">
            <a:avLst/>
          </a:prstGeom>
        </p:spPr>
      </p:pic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50" y="1631832"/>
            <a:ext cx="7886700" cy="8077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လောင်ကျွမ်းနိုင်သောဓာတ်ငွေ့အမျိုးအစားမှားယွင်းသွားပါကဘေးအန္တရာယ်ရှိနိုင်မှု</a:t>
            </a:r>
            <a:endParaRPr lang="en-US" altLang="ja-JP" sz="12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　</a:t>
            </a:r>
            <a:r>
              <a:rPr lang="en-US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  </a:t>
            </a: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အက်စီတလင်း (asechiren) ဓာတ်ငွေ့ကိုအခြားလောင်ကျွမ်းနိုင်သောဓာတ်ငွေ့များအတွက်</a:t>
            </a:r>
            <a:r>
              <a:rPr lang="en-US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နှုတ်သီးတံဖြင့်သုံးပါက၊ </a:t>
            </a:r>
            <a:r>
              <a:rPr lang="en-US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</a:p>
          <a:p>
            <a:pPr marL="0" indent="0" rtl="0">
              <a:spcBef>
                <a:spcPts val="600"/>
              </a:spcBef>
              <a:buNone/>
            </a:pPr>
            <a:r>
              <a:rPr lang="en-US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    </a:t>
            </a: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မီးတောက်ပြန်ဝင်ခြင်းဖြစ်လာပြီး</a:t>
            </a:r>
            <a:r>
              <a:rPr lang="en-US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အလွန်အန္တရာယ်ရှိသည်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Pyidaungsu" panose="020B0502040204020203" pitchFamily="34" charset="0"/>
                <a:cs typeface="Pyidaungsu" panose="020B0502040204020203" pitchFamily="34" charset="0"/>
              </a:rPr>
              <a:t>6</a:t>
            </a:fld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F97742B-12F9-4A6D-9482-5531E5BBF956}"/>
              </a:ext>
            </a:extLst>
          </p:cNvPr>
          <p:cNvSpPr txBox="1"/>
          <p:nvPr/>
        </p:nvSpPr>
        <p:spPr>
          <a:xfrm>
            <a:off x="731151" y="2551091"/>
            <a:ext cx="4480485" cy="248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850" dirty="0">
                <a:latin typeface="Pyidaungsu" panose="020B0502040204020203" pitchFamily="34" charset="0"/>
                <a:cs typeface="Pyidaungsu" panose="020B0502040204020203" pitchFamily="34" charset="0"/>
              </a:rPr>
              <a:t>ဇယား 1-3 အက်စီတလင်း (asechiren) ဓာတ်ငွေ့နှင့်ပရိုပိန်း (puropan)ဓာတ်ငွေ့ လောင်ကျွမ်းမှုအမြန်နှုန်း</a:t>
            </a:r>
            <a:endParaRPr kumimoji="1" lang="en-US" altLang="ja-JP" sz="85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0D35DF8-966E-424E-8936-652BC9057EEB}"/>
              </a:ext>
            </a:extLst>
          </p:cNvPr>
          <p:cNvSpPr txBox="1"/>
          <p:nvPr/>
        </p:nvSpPr>
        <p:spPr>
          <a:xfrm>
            <a:off x="762684" y="3718735"/>
            <a:ext cx="1107059" cy="22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အက်စီတလင်း (asechiren)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2E8B2C4-C32C-4487-9EE9-DC96F6AF3516}"/>
              </a:ext>
            </a:extLst>
          </p:cNvPr>
          <p:cNvSpPr txBox="1"/>
          <p:nvPr/>
        </p:nvSpPr>
        <p:spPr>
          <a:xfrm>
            <a:off x="762684" y="4050990"/>
            <a:ext cx="1107059" cy="22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ပရိုပိန်း (puropan)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6EB988A-E07E-4A8F-B600-EA927F02ECDF}"/>
              </a:ext>
            </a:extLst>
          </p:cNvPr>
          <p:cNvSpPr txBox="1"/>
          <p:nvPr/>
        </p:nvSpPr>
        <p:spPr>
          <a:xfrm>
            <a:off x="2009220" y="2865104"/>
            <a:ext cx="1460917" cy="530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အနိမ့်ဆုံးမီးတောက်လောင်မှုအပူချိန်</a:t>
            </a:r>
            <a:r>
              <a:rPr lang="en-US" sz="1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ja" sz="1000" dirty="0">
                <a:latin typeface="Pyidaungsu" panose="020B0502040204020203" pitchFamily="34" charset="0"/>
                <a:cs typeface="Pyidaungsu" panose="020B0502040204020203" pitchFamily="34" charset="0"/>
              </a:rPr>
              <a:t>အောက်ဆီဂျင် (sanso) အတွင်း)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6177B9F-8986-4739-8C6A-CA3D54BDF1FC}"/>
              </a:ext>
            </a:extLst>
          </p:cNvPr>
          <p:cNvSpPr txBox="1"/>
          <p:nvPr/>
        </p:nvSpPr>
        <p:spPr>
          <a:xfrm>
            <a:off x="3591480" y="2866954"/>
            <a:ext cx="1521905" cy="552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လောင်ကျွမ်းမှုအမြန်နှုန်း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 rtl="0"/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(Neutral ရောနှောမှုအချိုး)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5FB4EAE-5209-433E-B873-CE74F3E80A06}"/>
              </a:ext>
            </a:extLst>
          </p:cNvPr>
          <p:cNvSpPr txBox="1"/>
          <p:nvPr/>
        </p:nvSpPr>
        <p:spPr>
          <a:xfrm>
            <a:off x="715387" y="4335047"/>
            <a:ext cx="4480484" cy="227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* ဂဏန်းတန်ဖိုးများမှာ ဂျပန်ဂဟေဆက်အဖွဲ့အစည်း၏ (အကျဉ်းချုပ် </a:t>
            </a:r>
            <a:r>
              <a:rPr lang="en-US" sz="900" dirty="0">
                <a:latin typeface="Pyidaungsu" panose="020B0502040204020203" pitchFamily="34" charset="0"/>
                <a:cs typeface="Pyidaungsu" panose="020B0502040204020203" pitchFamily="34" charset="0"/>
              </a:rPr>
              <a:t>  </a:t>
            </a:r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အပူဖြင့်ဖြတ်တောက်ပြီး</a:t>
            </a:r>
            <a:r>
              <a:rPr lang="en-US" sz="9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  <a:p>
            <a:pPr rtl="0"/>
            <a:r>
              <a:rPr lang="en-US" sz="900" dirty="0">
                <a:latin typeface="Pyidaungsu" panose="020B0502040204020203" pitchFamily="34" charset="0"/>
                <a:cs typeface="Pyidaungsu" panose="020B0502040204020203" pitchFamily="34" charset="0"/>
              </a:rPr>
              <a:t>   </a:t>
            </a:r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ထပ်ဆင့်ထုတ်လုပ်ခြင်း"Q &amp; A" (2012 ခုနှစ်) ကိုကိုးကားထားသည်။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477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531120"/>
            <a:ext cx="7886700" cy="421610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my-MM" sz="160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ဖိအားထိန်းညှိကိရိယာ (aturyoku chousei ki)</a:t>
            </a:r>
            <a:endParaRPr kumimoji="1" lang="ja-JP" altLang="en-US" sz="16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28650" y="1038917"/>
            <a:ext cx="3009899" cy="367256"/>
          </a:xfrm>
          <a:ln>
            <a:solidFill>
              <a:schemeClr val="tx1"/>
            </a:solidFill>
          </a:ln>
        </p:spPr>
        <p:txBody>
          <a:bodyPr rtlCol="0" anchor="ctr" anchorCtr="0">
            <a:noAutofit/>
          </a:bodyPr>
          <a:lstStyle/>
          <a:p>
            <a:pPr rtl="0"/>
            <a:r>
              <a:rPr lang="my-MM" sz="11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အက်စီတလင်း (asechiren) အတွက််</a:t>
            </a:r>
            <a:r>
              <a:rPr lang="en-US" sz="11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1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ဖိအားထိန်းညှိကိရိယာ (aturyoku chousei ki)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97930" y="6442538"/>
            <a:ext cx="4876801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စာမျက်နှာ 19 ၊ စာအုပ် စာမျက်နှာ 20 / အထောက်အကူပြုစာအုပ် စာမျက်နှာ 14 ၊ 15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3648075" y="1038918"/>
            <a:ext cx="4867275" cy="36725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ja" sz="110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အောက်ဆီဂျင် (sanso) အတွက်ဖိအားထိန်းညှိကိရိယာ (aturyoku chousei ki)</a:t>
            </a:r>
            <a:endParaRPr lang="ja-JP" altLang="en-US" sz="11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Pyidaungsu" panose="020B0502040204020203" pitchFamily="34" charset="0"/>
                <a:cs typeface="Pyidaungsu" panose="020B0502040204020203" pitchFamily="34" charset="0"/>
              </a:rPr>
              <a:t>7</a:t>
            </a:fld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400433"/>
            <a:ext cx="3012712" cy="351104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4024" y="1398494"/>
            <a:ext cx="4876801" cy="2894252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5603132" y="4214286"/>
            <a:ext cx="3168537" cy="43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my-MM" sz="10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(KOIKE SANSO KOGYO Co.,LTD မှထုတ်ထားသော)</a:t>
            </a:r>
            <a:endParaRPr kumimoji="1" lang="ja-JP" altLang="en-US" sz="10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70823" y="4848315"/>
            <a:ext cx="3012712" cy="43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my-MM" sz="10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(NISSAN TANAKA CORPORATION</a:t>
            </a:r>
            <a:r>
              <a:rPr lang="ja" sz="10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မှထုတ်ထားသော)</a:t>
            </a:r>
            <a:endParaRPr kumimoji="1" lang="ja-JP" altLang="en-US" sz="10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6AFF261-FF9F-49D9-A1E6-657EE80EA931}"/>
              </a:ext>
            </a:extLst>
          </p:cNvPr>
          <p:cNvSpPr txBox="1"/>
          <p:nvPr/>
        </p:nvSpPr>
        <p:spPr>
          <a:xfrm>
            <a:off x="739489" y="4556731"/>
            <a:ext cx="2788220" cy="283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ပုံ 1-17: အက်စီတလင်း (asechiren) ဓာတ်ငွေ့အတွက် ထိန်းညှိကိရိယာ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BC19025-C3DE-4995-B83A-B1CE61F27174}"/>
              </a:ext>
            </a:extLst>
          </p:cNvPr>
          <p:cNvSpPr txBox="1"/>
          <p:nvPr/>
        </p:nvSpPr>
        <p:spPr>
          <a:xfrm>
            <a:off x="904672" y="4292747"/>
            <a:ext cx="2606879" cy="193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ရင်းမြစ် ：NISSAN TANAKA CORPORATION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D763A11-C096-4D05-A1DC-0E006B55995D}"/>
              </a:ext>
            </a:extLst>
          </p:cNvPr>
          <p:cNvSpPr txBox="1"/>
          <p:nvPr/>
        </p:nvSpPr>
        <p:spPr>
          <a:xfrm>
            <a:off x="3783536" y="4036000"/>
            <a:ext cx="4609196" cy="184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800" dirty="0">
                <a:latin typeface="Pyidaungsu" panose="020B0502040204020203" pitchFamily="34" charset="0"/>
                <a:cs typeface="Pyidaungsu" panose="020B0502040204020203" pitchFamily="34" charset="0"/>
              </a:rPr>
              <a:t>ပုံ 1-18：</a:t>
            </a:r>
            <a:r>
              <a:rPr lang="ja" sz="800" dirty="0">
                <a:latin typeface="Pyidaungsu" panose="020B0502040204020203" pitchFamily="34" charset="0"/>
                <a:cs typeface="Pyidaungsu" panose="020B0502040204020203" pitchFamily="34" charset="0"/>
              </a:rPr>
              <a:t>အောက်ဆီဂျင် (sanso) အတွက် ဖိအားထိန်းညှိကိရိယာ (aturyoku chousei ki) ၏Mounting ဝက်အူ</a:t>
            </a:r>
            <a:endParaRPr kumimoji="1" lang="en-US" altLang="ja-JP" sz="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7D912B5-9BEA-4A68-88A1-6FFDF3A26477}"/>
              </a:ext>
            </a:extLst>
          </p:cNvPr>
          <p:cNvSpPr txBox="1"/>
          <p:nvPr/>
        </p:nvSpPr>
        <p:spPr>
          <a:xfrm>
            <a:off x="3783535" y="3555965"/>
            <a:ext cx="2410221" cy="22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Mounting မူလီအမျိုးအစား (ဂျာမန်အမျိုးအစား)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7FE93E4-BA0B-4C39-9C64-ABC820490D89}"/>
              </a:ext>
            </a:extLst>
          </p:cNvPr>
          <p:cNvSpPr txBox="1"/>
          <p:nvPr/>
        </p:nvSpPr>
        <p:spPr>
          <a:xfrm>
            <a:off x="6069028" y="3551531"/>
            <a:ext cx="2410221" cy="22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Mounting ဝက်အူအမျိုးအစား</a:t>
            </a:r>
            <a:r>
              <a:rPr lang="en-US" sz="9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(ပြင်သစ်အမျိုးအစား)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6CBB498-105E-49D0-AE17-C6D442EFD528}"/>
              </a:ext>
            </a:extLst>
          </p:cNvPr>
          <p:cNvSpPr txBox="1"/>
          <p:nvPr/>
        </p:nvSpPr>
        <p:spPr>
          <a:xfrm>
            <a:off x="5982511" y="3825908"/>
            <a:ext cx="2410221" cy="22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ရင်းမြစ် ： KOIKE SANSO KOGYO Co.,LTD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641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268298"/>
            <a:ext cx="7886700" cy="438036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my-MM" sz="160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ဂဟေတော်ရာတွင်သုံးသောပိုက် (housu)</a:t>
            </a:r>
            <a:endParaRPr kumimoji="1" lang="ja-JP" altLang="en-US" sz="16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28650" y="744604"/>
            <a:ext cx="4479944" cy="2052630"/>
          </a:xfrm>
          <a:ln>
            <a:solidFill>
              <a:schemeClr val="tx1"/>
            </a:solidFill>
          </a:ln>
        </p:spPr>
        <p:txBody>
          <a:bodyPr rtlCol="0" anchor="ctr" anchorCtr="0">
            <a:noAutofit/>
          </a:bodyPr>
          <a:lstStyle/>
          <a:p>
            <a:pPr rtl="0">
              <a:lnSpc>
                <a:spcPts val="1700"/>
              </a:lnSpc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ဂဟေဆော်ခြင်း / ဖြတ်တောက်ခြင်းအတွက်ဓါတ်ငွေ့ပိုက် (yousetu ・ setudan you gomu housu) ၏ဖော်ပြချက်</a:t>
            </a:r>
          </a:p>
          <a:p>
            <a:pPr marL="268288" indent="-1588" rtl="0">
              <a:lnSpc>
                <a:spcPts val="1700"/>
              </a:lnSpc>
              <a:spcBef>
                <a:spcPts val="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・</a:t>
            </a:r>
            <a:r>
              <a:rPr lang="en-US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ထုတ်လုပ်သူသို့မဟုတ်ပေးသွင်းသူအမှတ်အသား</a:t>
            </a:r>
          </a:p>
          <a:p>
            <a:pPr marL="268288" indent="-1588" rtl="0">
              <a:lnSpc>
                <a:spcPts val="1700"/>
              </a:lnSpc>
              <a:spcBef>
                <a:spcPts val="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・ ပိုက် (housu) အမျိုးအစားနံပါတ်</a:t>
            </a:r>
          </a:p>
          <a:p>
            <a:pPr marL="268288" indent="-1588" rtl="0">
              <a:lnSpc>
                <a:spcPts val="1700"/>
              </a:lnSpc>
              <a:spcBef>
                <a:spcPts val="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・ အများဆုံးသုံးနိုင်သောဖိအား</a:t>
            </a:r>
          </a:p>
          <a:p>
            <a:pPr marL="268288" indent="-1588" rtl="0">
              <a:lnSpc>
                <a:spcPts val="1700"/>
              </a:lnSpc>
              <a:spcBef>
                <a:spcPts val="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・</a:t>
            </a:r>
            <a:r>
              <a:rPr lang="en-US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nominal အချင်း (အတွင်းအချင်း)</a:t>
            </a:r>
          </a:p>
          <a:p>
            <a:pPr marL="268288" indent="-1588" rtl="0">
              <a:lnSpc>
                <a:spcPts val="1700"/>
              </a:lnSpc>
              <a:spcBef>
                <a:spcPts val="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・ ဓာတ်ငွေ့အမျိုးအစားများ (ဇယား1-5)</a:t>
            </a:r>
          </a:p>
          <a:p>
            <a:pPr marL="268288" indent="-1588" rtl="0">
              <a:lnSpc>
                <a:spcPts val="1700"/>
              </a:lnSpc>
              <a:spcBef>
                <a:spcPts val="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・</a:t>
            </a:r>
            <a:r>
              <a:rPr lang="en-US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ထုတ်လုပ်သည့်ခုနှစ်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63438" y="6387948"/>
            <a:ext cx="3994724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စာမျက်နှာ 24 ၊ စာမျက်နှာ 25 / အထောက်အကူပြုစာအုပ် စာမျက်နှာ 17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881398"/>
            <a:ext cx="5005586" cy="2450494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Pyidaungsu" panose="020B0502040204020203" pitchFamily="34" charset="0"/>
                <a:cs typeface="Pyidaungsu" panose="020B0502040204020203" pitchFamily="34" charset="0"/>
              </a:rPr>
              <a:t>8</a:t>
            </a:fld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3926" y="744603"/>
            <a:ext cx="3341424" cy="2052631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CAFAADC-91D6-42EB-BDDA-15AFBD27A544}"/>
              </a:ext>
            </a:extLst>
          </p:cNvPr>
          <p:cNvSpPr txBox="1"/>
          <p:nvPr/>
        </p:nvSpPr>
        <p:spPr>
          <a:xfrm>
            <a:off x="5292203" y="819685"/>
            <a:ext cx="1335100" cy="253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1200" dirty="0">
                <a:latin typeface="Pyidaungsu" panose="020B0502040204020203" pitchFamily="34" charset="0"/>
                <a:cs typeface="Pyidaungsu" panose="020B0502040204020203" pitchFamily="34" charset="0"/>
              </a:rPr>
              <a:t>[ဖော်ပြချက်ဥပမာပြ]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7C0B329-F681-4439-9A38-AC5F1F39F88C}"/>
              </a:ext>
            </a:extLst>
          </p:cNvPr>
          <p:cNvSpPr txBox="1"/>
          <p:nvPr/>
        </p:nvSpPr>
        <p:spPr>
          <a:xfrm>
            <a:off x="5587171" y="1362827"/>
            <a:ext cx="2856438" cy="1308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  အောက်ပါသင်္ကေတများအလိုက် အောက်ပါ</a:t>
            </a:r>
            <a:r>
              <a:rPr lang="en-US" sz="1000" dirty="0">
                <a:latin typeface="Pyidaungsu" panose="020B0502040204020203" pitchFamily="34" charset="0"/>
                <a:cs typeface="Pyidaungsu" panose="020B0502040204020203" pitchFamily="34" charset="0"/>
              </a:rPr>
              <a:t>  </a:t>
            </a:r>
          </a:p>
          <a:p>
            <a:pPr rtl="0"/>
            <a:r>
              <a:rPr lang="en-US" sz="1000" dirty="0">
                <a:latin typeface="Pyidaungsu" panose="020B0502040204020203" pitchFamily="34" charset="0"/>
                <a:cs typeface="Pyidaungsu" panose="020B0502040204020203" pitchFamily="34" charset="0"/>
              </a:rPr>
              <a:t>  </a:t>
            </a:r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အကြောင်းအရာတို့ကို နည်းလည်နိုင်သည်။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/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①　ထုတ်လုပ်သူသည် "XYZ" ဖြစ်သည်။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/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②　ပိုက် (housu) အမျိုးအစားသည် “Type 1”ဖြစ်သည်။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/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③　အများဆုံးသုံးနိုင်သောဖိအားသည် 2MPa ဖြစ်သည်။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/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④　nominal အချင်းသည်10mm ဖြစ်သည်။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/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⑤　ဓာတ်ငွေ့အမျိုးအစားသည် </a:t>
            </a:r>
            <a:r>
              <a:rPr lang="ja" sz="1000" dirty="0">
                <a:latin typeface="Pyidaungsu" panose="020B0502040204020203" pitchFamily="34" charset="0"/>
                <a:cs typeface="Pyidaungsu" panose="020B0502040204020203" pitchFamily="34" charset="0"/>
              </a:rPr>
              <a:t>အောက်ဆီဂျင် (sanso)</a:t>
            </a:r>
            <a:endParaRPr lang="en-US" altLang="ja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/>
            <a:r>
              <a:rPr lang="en-US" altLang="ja" sz="1000" dirty="0">
                <a:latin typeface="Pyidaungsu" panose="020B0502040204020203" pitchFamily="34" charset="0"/>
                <a:cs typeface="Pyidaungsu" panose="020B0502040204020203" pitchFamily="34" charset="0"/>
              </a:rPr>
              <a:t>        </a:t>
            </a:r>
            <a:r>
              <a:rPr lang="ja" sz="1000" dirty="0">
                <a:latin typeface="Pyidaungsu" panose="020B0502040204020203" pitchFamily="34" charset="0"/>
                <a:cs typeface="Pyidaungsu" panose="020B0502040204020203" pitchFamily="34" charset="0"/>
              </a:rPr>
              <a:t>ဖြစ်သည်။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/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⑥　ထုတ်လုပ်သည့်ခုနှစ်သည် 2019 ခုနှစ်ဖြစ်သည်။</a:t>
            </a:r>
            <a:endParaRPr kumimoji="1" lang="en-US" altLang="ja-JP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1B486D9-DE43-4D65-A3C4-27A65B01621F}"/>
              </a:ext>
            </a:extLst>
          </p:cNvPr>
          <p:cNvSpPr txBox="1"/>
          <p:nvPr/>
        </p:nvSpPr>
        <p:spPr>
          <a:xfrm>
            <a:off x="758151" y="2909348"/>
            <a:ext cx="3969123" cy="163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800" dirty="0">
                <a:latin typeface="Pyidaungsu" panose="020B0502040204020203" pitchFamily="34" charset="0"/>
                <a:cs typeface="Pyidaungsu" panose="020B0502040204020203" pitchFamily="34" charset="0"/>
              </a:rPr>
              <a:t>ဇယား 1-5：ဓာတ်ငွေ့အမျိုးအစားသင်္ကေတများနှင့်ကိုယ်စားပြုအရောင်</a:t>
            </a:r>
            <a:r>
              <a:rPr lang="en-US" sz="800" dirty="0">
                <a:latin typeface="Pyidaungsu" panose="020B0502040204020203" pitchFamily="34" charset="0"/>
                <a:cs typeface="Pyidaungsu" panose="020B0502040204020203" pitchFamily="34" charset="0"/>
              </a:rPr>
              <a:t> (JIS K 6333)</a:t>
            </a:r>
            <a:endParaRPr kumimoji="1" lang="en-US" altLang="ja-JP" sz="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33DC277-865E-49BF-A97A-95F4F5BC2971}"/>
              </a:ext>
            </a:extLst>
          </p:cNvPr>
          <p:cNvSpPr txBox="1"/>
          <p:nvPr/>
        </p:nvSpPr>
        <p:spPr>
          <a:xfrm>
            <a:off x="758152" y="3147220"/>
            <a:ext cx="751019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900">
                <a:latin typeface="Pyidaungsu" panose="020B0502040204020203" pitchFamily="34" charset="0"/>
                <a:cs typeface="Pyidaungsu" panose="020B0502040204020203" pitchFamily="34" charset="0"/>
              </a:rPr>
              <a:t>ဓာတ်ငွေ့အမျိုးအစားသင်္ကေတ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208B336-4E6B-4963-B89E-2BF5BD42BE01}"/>
              </a:ext>
            </a:extLst>
          </p:cNvPr>
          <p:cNvSpPr txBox="1"/>
          <p:nvPr/>
        </p:nvSpPr>
        <p:spPr>
          <a:xfrm>
            <a:off x="2580779" y="3217765"/>
            <a:ext cx="989271" cy="266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ဓာတ်ငွေ့အမျိုးအစား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398F131-B822-4962-A951-BD7544AB5123}"/>
              </a:ext>
            </a:extLst>
          </p:cNvPr>
          <p:cNvSpPr txBox="1"/>
          <p:nvPr/>
        </p:nvSpPr>
        <p:spPr>
          <a:xfrm>
            <a:off x="4610912" y="3156936"/>
            <a:ext cx="88619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800" dirty="0">
                <a:latin typeface="Pyidaungsu" panose="020B0502040204020203" pitchFamily="34" charset="0"/>
                <a:cs typeface="Pyidaungsu" panose="020B0502040204020203" pitchFamily="34" charset="0"/>
              </a:rPr>
              <a:t>အပြင်မျက်နှာပြင်ပေါ်ရှိရာဘာအလွှာ၏အရောင်</a:t>
            </a:r>
            <a:endParaRPr kumimoji="1" lang="en-US" altLang="ja-JP" sz="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6058FC8-3B0D-4E5E-80EB-9640FD48C2CE}"/>
              </a:ext>
            </a:extLst>
          </p:cNvPr>
          <p:cNvSpPr txBox="1"/>
          <p:nvPr/>
        </p:nvSpPr>
        <p:spPr>
          <a:xfrm>
            <a:off x="1578230" y="3586141"/>
            <a:ext cx="2790881" cy="356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အက်စီတလင်း (asechiren) နှင့်အခြားလောင်စာများအတွက်</a:t>
            </a:r>
            <a:r>
              <a:rPr lang="en-US" sz="9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ဓာတ်ငွေ့ (*)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(LPG၊ MPS၊ သဘာဝဓာတ်ငွေ့နှင့်မီသိန်းမပါ)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0AF3BCB-F35F-488F-A341-36A0436A31BA}"/>
              </a:ext>
            </a:extLst>
          </p:cNvPr>
          <p:cNvSpPr txBox="1"/>
          <p:nvPr/>
        </p:nvSpPr>
        <p:spPr>
          <a:xfrm>
            <a:off x="1567018" y="4245456"/>
            <a:ext cx="2790881" cy="172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လေ၊ နိုက်ထရိုဂျင်၊ အာဂွန်၊ ကာဗွန်ဒိုင်အောက်ဆိုက်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D0A2D30-C245-4904-81E9-313045F4435E}"/>
              </a:ext>
            </a:extLst>
          </p:cNvPr>
          <p:cNvSpPr txBox="1"/>
          <p:nvPr/>
        </p:nvSpPr>
        <p:spPr>
          <a:xfrm>
            <a:off x="1572774" y="4036314"/>
            <a:ext cx="2790881" cy="172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ja" sz="900" dirty="0">
                <a:latin typeface="Pyidaungsu" panose="020B0502040204020203" pitchFamily="34" charset="0"/>
                <a:cs typeface="Pyidaungsu" panose="020B0502040204020203" pitchFamily="34" charset="0"/>
              </a:rPr>
              <a:t>အောက်ဆီဂျင် (sanso)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0FAEAF1-DF5F-4A71-B890-84936F554C61}"/>
              </a:ext>
            </a:extLst>
          </p:cNvPr>
          <p:cNvSpPr txBox="1"/>
          <p:nvPr/>
        </p:nvSpPr>
        <p:spPr>
          <a:xfrm>
            <a:off x="1582230" y="4474237"/>
            <a:ext cx="2790881" cy="172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LPG ၊ MPS၊ သဘာဝဓာတ်ငွေ့၊ မီသိန်း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EB34C8E-4013-4688-87BA-3357B2FED385}"/>
              </a:ext>
            </a:extLst>
          </p:cNvPr>
          <p:cNvSpPr txBox="1"/>
          <p:nvPr/>
        </p:nvSpPr>
        <p:spPr>
          <a:xfrm>
            <a:off x="1565677" y="4698096"/>
            <a:ext cx="2983663" cy="356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အက်စီတလင်း (asechiren)၊ LPG ၊ MPS၊ သဘာဝဓာတ်ငွေ့၊ မီသိန်းနှင့်အခြားလောင်စာဓာတ်ငွေ့များ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079467A-42DE-4D4F-9B51-FACDEC791722}"/>
              </a:ext>
            </a:extLst>
          </p:cNvPr>
          <p:cNvSpPr txBox="1"/>
          <p:nvPr/>
        </p:nvSpPr>
        <p:spPr>
          <a:xfrm>
            <a:off x="821778" y="5128781"/>
            <a:ext cx="4699001" cy="180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* ထုတ်လုပ်သူများသည်ဟိုက်ဒရိုဂျင်အသုံးပြုရန်အတွက်သင့်တော်မှုရှိမရှိစဉ်းစားရမည်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07D9646-AC90-4088-A2EA-EE551D00304A}"/>
              </a:ext>
            </a:extLst>
          </p:cNvPr>
          <p:cNvSpPr txBox="1"/>
          <p:nvPr/>
        </p:nvSpPr>
        <p:spPr>
          <a:xfrm>
            <a:off x="4604043" y="3692257"/>
            <a:ext cx="770401" cy="180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900">
                <a:latin typeface="Pyidaungsu" panose="020B0502040204020203" pitchFamily="34" charset="0"/>
                <a:cs typeface="Pyidaungsu" panose="020B0502040204020203" pitchFamily="34" charset="0"/>
              </a:rPr>
              <a:t>အနီရောင်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67798B0-58E2-4A26-91FD-3D455CE112F3}"/>
              </a:ext>
            </a:extLst>
          </p:cNvPr>
          <p:cNvSpPr txBox="1"/>
          <p:nvPr/>
        </p:nvSpPr>
        <p:spPr>
          <a:xfrm>
            <a:off x="4596866" y="4042034"/>
            <a:ext cx="770401" cy="157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အပြာရောင်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25B1AA0-D051-421A-8FBE-10E65AD6E3B6}"/>
              </a:ext>
            </a:extLst>
          </p:cNvPr>
          <p:cNvSpPr txBox="1"/>
          <p:nvPr/>
        </p:nvSpPr>
        <p:spPr>
          <a:xfrm>
            <a:off x="4604044" y="4246774"/>
            <a:ext cx="770401" cy="170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အနက်ရောင်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9741E2E-9978-41BD-9A63-1F5111E6D441}"/>
              </a:ext>
            </a:extLst>
          </p:cNvPr>
          <p:cNvSpPr txBox="1"/>
          <p:nvPr/>
        </p:nvSpPr>
        <p:spPr>
          <a:xfrm>
            <a:off x="4610912" y="4483173"/>
            <a:ext cx="770401" cy="170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လိမ္မော်ရောင်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D7BDB95-A978-4104-898F-C92802A4B62E}"/>
              </a:ext>
            </a:extLst>
          </p:cNvPr>
          <p:cNvSpPr txBox="1"/>
          <p:nvPr/>
        </p:nvSpPr>
        <p:spPr>
          <a:xfrm>
            <a:off x="4592801" y="4795073"/>
            <a:ext cx="854654" cy="170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အနီရောင်နှင့်</a:t>
            </a:r>
            <a:r>
              <a:rPr lang="en-US" sz="9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လိမ္မော်ရောင်</a:t>
            </a:r>
            <a:endParaRPr kumimoji="1" lang="en-US" altLang="ja-JP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395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223817"/>
            <a:ext cx="7886700" cy="760495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16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အမျိုးမျိုးသောဓာတ်ငွေ့ဘူး (ဓာတ်ငွေ့အိုး (bonbe)) နှင့် အက်စီတလင်း (asechiren) ဓာတ်ငွေ့ထုတ်စက် (1) ဓာတ်ငွေ့ဘူးများ၏ ဖော်ပြချက်နှင့်အရောင်</a:t>
            </a:r>
            <a:endParaRPr kumimoji="1" lang="ja-JP" altLang="en-US" sz="16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28650" y="1071855"/>
            <a:ext cx="5147948" cy="2795653"/>
          </a:xfrm>
          <a:ln>
            <a:solidFill>
              <a:schemeClr val="tx1"/>
            </a:solidFill>
          </a:ln>
        </p:spPr>
        <p:txBody>
          <a:bodyPr rtlCol="0" anchor="ctr" anchorCtr="0">
            <a:noAutofit/>
          </a:bodyPr>
          <a:lstStyle/>
          <a:p>
            <a:pPr rtl="0">
              <a:lnSpc>
                <a:spcPct val="150000"/>
              </a:lnSpc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ဓာတ်ငွေ့ဘူး၏ ဖြည့်သွင်းတံဆိပ်</a:t>
            </a:r>
          </a:p>
          <a:p>
            <a:pPr marL="268288" indent="-1588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・ဖြည့်သွင်းထားသော ဓာတ်ငွေ့အမည်</a:t>
            </a:r>
          </a:p>
          <a:p>
            <a:pPr marL="268288" indent="-1588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・ဖြည့်သွင်းသည့်ဖိအား သို့မဟုတ် ဖြည့်သွင်းချိန်တွင်ပါဝင်သောဒြပ်ထု</a:t>
            </a:r>
          </a:p>
          <a:p>
            <a:pPr marL="268288" indent="-1588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・ ဖြည့်သွင်းသည့်ရက်စွဲ / ထုတ်လုပ်မှု lot အညွှန်းတံဆိပ်</a:t>
            </a:r>
          </a:p>
          <a:p>
            <a:pPr marL="268288" indent="-1588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・ အရောင်းဌာန (ဖြန့်ဖြူးသည့်နေရာ) ဆက်သွယ်ရန်လိပ်စာ / စက်ရုံ </a:t>
            </a:r>
            <a:r>
              <a:rPr lang="en-US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</a:p>
          <a:p>
            <a:pPr marL="268288" indent="-1588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  </a:t>
            </a: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(ထုတ်လုပ်သည့်နေရာ) ဆက်သွယ်ရန်လိပ်စာ</a:t>
            </a:r>
          </a:p>
          <a:p>
            <a:pPr marL="268288" indent="-1588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・ ဖြည့်သွင်းထားသော ဓာတ်ငွေ့၏ဂုဏ်သတ္တိများ</a:t>
            </a:r>
          </a:p>
          <a:p>
            <a:pPr marL="268288" indent="-1588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・ ယေဘုယျ ကြိုတင်သတိပေးချက်များ</a:t>
            </a:r>
          </a:p>
          <a:p>
            <a:pPr marL="268288" indent="-1588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・ အရေးကြီးသောအချက်များနှင့်စပ်လျဉ်း၍ရှင်းလင်းချက်　　</a:t>
            </a:r>
            <a:endParaRPr lang="en-US" altLang="ja-JP" sz="1200" dirty="0"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marL="268288" indent="-1588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  </a:t>
            </a: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စသည်တို့ကို</a:t>
            </a:r>
            <a:r>
              <a:rPr lang="en-US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 </a:t>
            </a:r>
            <a:r>
              <a:rPr lang="my-MM" sz="1200" dirty="0"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ရေးသားထားသည်။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82894" y="6426199"/>
            <a:ext cx="4108418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my-MM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ဖတ်စာအုပ် </a:t>
            </a:r>
            <a:r>
              <a:rPr lang="ja" sz="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စာမျက်နှာ 27 ၊ စာမျက်နှာ 28 / အထောက်အကူပြုစာအုပ် စာမျက်နှာ 18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391" y="1071856"/>
            <a:ext cx="2637494" cy="2795653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Pyidaungsu" panose="020B0502040204020203" pitchFamily="34" charset="0"/>
                <a:cs typeface="Pyidaungsu" panose="020B0502040204020203" pitchFamily="34" charset="0"/>
              </a:rPr>
              <a:t>9</a:t>
            </a:fld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" name="テキスト ボックス 10">
            <a:extLst>
              <a:ext uri="{FF2B5EF4-FFF2-40B4-BE49-F238E27FC236}">
                <a16:creationId xmlns:a16="http://schemas.microsoft.com/office/drawing/2014/main" id="{A195B580-8056-43EB-B189-FE4E67A865FF}"/>
              </a:ext>
            </a:extLst>
          </p:cNvPr>
          <p:cNvSpPr txBox="1"/>
          <p:nvPr/>
        </p:nvSpPr>
        <p:spPr>
          <a:xfrm>
            <a:off x="6003089" y="1400956"/>
            <a:ext cx="1262933" cy="159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800" dirty="0">
                <a:solidFill>
                  <a:srgbClr val="000000"/>
                </a:solidFill>
                <a:effectLst/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ဖြည့်သွင်းထားသော ဓာတ်ငွေ့</a:t>
            </a:r>
            <a:endParaRPr lang="ja-JP" sz="800" dirty="0">
              <a:effectLst/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9" name="テキスト ボックス 9">
            <a:extLst>
              <a:ext uri="{FF2B5EF4-FFF2-40B4-BE49-F238E27FC236}">
                <a16:creationId xmlns:a16="http://schemas.microsoft.com/office/drawing/2014/main" id="{48A157A0-C6EC-4045-A4C5-5C378AB89E52}"/>
              </a:ext>
            </a:extLst>
          </p:cNvPr>
          <p:cNvSpPr txBox="1"/>
          <p:nvPr/>
        </p:nvSpPr>
        <p:spPr>
          <a:xfrm>
            <a:off x="6252898" y="1095846"/>
            <a:ext cx="1808480" cy="21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1000" dirty="0">
                <a:solidFill>
                  <a:srgbClr val="000000"/>
                </a:solidFill>
                <a:effectLst/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ဇယား 1-9： ဓာတ်ငွေ့ဘူးအရောင်</a:t>
            </a:r>
            <a:endParaRPr lang="ja-JP" sz="1000" dirty="0">
              <a:effectLst/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10" name="テキスト ボックス 10">
            <a:extLst>
              <a:ext uri="{FF2B5EF4-FFF2-40B4-BE49-F238E27FC236}">
                <a16:creationId xmlns:a16="http://schemas.microsoft.com/office/drawing/2014/main" id="{763397A7-126F-4DD1-A1C8-ABE28D54EB62}"/>
              </a:ext>
            </a:extLst>
          </p:cNvPr>
          <p:cNvSpPr txBox="1"/>
          <p:nvPr/>
        </p:nvSpPr>
        <p:spPr>
          <a:xfrm>
            <a:off x="7463001" y="1389422"/>
            <a:ext cx="750570" cy="17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my-MM" sz="800">
                <a:solidFill>
                  <a:srgbClr val="000000"/>
                </a:solidFill>
                <a:effectLst/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ဘူးအရောင်</a:t>
            </a:r>
            <a:endParaRPr lang="ja-JP" sz="800" dirty="0">
              <a:effectLst/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5E06A86-8A6D-4DDA-BFD7-F53F361F08CF}"/>
              </a:ext>
            </a:extLst>
          </p:cNvPr>
          <p:cNvSpPr txBox="1"/>
          <p:nvPr/>
        </p:nvSpPr>
        <p:spPr>
          <a:xfrm>
            <a:off x="6016582" y="1680311"/>
            <a:ext cx="1080135" cy="201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ja" sz="800" dirty="0">
                <a:solidFill>
                  <a:srgbClr val="000000"/>
                </a:solidFill>
                <a:effectLst/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အောက်ဆီဂျင် (sanso)</a:t>
            </a:r>
            <a:endParaRPr lang="ja-JP" sz="800" dirty="0">
              <a:effectLst/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12" name="テキスト ボックス 10">
            <a:extLst>
              <a:ext uri="{FF2B5EF4-FFF2-40B4-BE49-F238E27FC236}">
                <a16:creationId xmlns:a16="http://schemas.microsoft.com/office/drawing/2014/main" id="{97D38155-7E3E-458F-81D1-CC7C4B059AAA}"/>
              </a:ext>
            </a:extLst>
          </p:cNvPr>
          <p:cNvSpPr txBox="1"/>
          <p:nvPr/>
        </p:nvSpPr>
        <p:spPr>
          <a:xfrm>
            <a:off x="6016582" y="1935451"/>
            <a:ext cx="1237082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my-MM" sz="800" dirty="0">
                <a:solidFill>
                  <a:srgbClr val="000000"/>
                </a:solidFill>
                <a:effectLst/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အက်စီတလင်း (asechiren)</a:t>
            </a:r>
            <a:endParaRPr lang="ja-JP" sz="800" dirty="0">
              <a:effectLst/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13" name="テキスト ボックス 10">
            <a:extLst>
              <a:ext uri="{FF2B5EF4-FFF2-40B4-BE49-F238E27FC236}">
                <a16:creationId xmlns:a16="http://schemas.microsoft.com/office/drawing/2014/main" id="{23CB58F8-1798-4C90-8962-645EDF1F502E}"/>
              </a:ext>
            </a:extLst>
          </p:cNvPr>
          <p:cNvSpPr txBox="1"/>
          <p:nvPr/>
        </p:nvSpPr>
        <p:spPr>
          <a:xfrm>
            <a:off x="6003090" y="2198732"/>
            <a:ext cx="1080135" cy="186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my-MM" sz="800" dirty="0">
                <a:solidFill>
                  <a:srgbClr val="000000"/>
                </a:solidFill>
                <a:effectLst/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ဟိုက်ဒရိုဂျင်</a:t>
            </a:r>
            <a:endParaRPr lang="ja-JP" sz="800" dirty="0">
              <a:effectLst/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14" name="テキスト ボックス 10">
            <a:extLst>
              <a:ext uri="{FF2B5EF4-FFF2-40B4-BE49-F238E27FC236}">
                <a16:creationId xmlns:a16="http://schemas.microsoft.com/office/drawing/2014/main" id="{BCDB7B42-2B97-4D07-B395-E2C235831C56}"/>
              </a:ext>
            </a:extLst>
          </p:cNvPr>
          <p:cNvSpPr txBox="1"/>
          <p:nvPr/>
        </p:nvSpPr>
        <p:spPr>
          <a:xfrm>
            <a:off x="6003089" y="2741145"/>
            <a:ext cx="1262934" cy="177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my-MM" sz="800" dirty="0">
                <a:solidFill>
                  <a:srgbClr val="000000"/>
                </a:solidFill>
                <a:effectLst/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အမိုးနီးယားအရည်</a:t>
            </a:r>
            <a:endParaRPr lang="ja-JP" sz="800" dirty="0">
              <a:effectLst/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15" name="テキスト ボックス 10">
            <a:extLst>
              <a:ext uri="{FF2B5EF4-FFF2-40B4-BE49-F238E27FC236}">
                <a16:creationId xmlns:a16="http://schemas.microsoft.com/office/drawing/2014/main" id="{8BB2F7C6-C053-4E77-A16F-858C06736A92}"/>
              </a:ext>
            </a:extLst>
          </p:cNvPr>
          <p:cNvSpPr txBox="1"/>
          <p:nvPr/>
        </p:nvSpPr>
        <p:spPr>
          <a:xfrm>
            <a:off x="6020551" y="2455216"/>
            <a:ext cx="1237082" cy="203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my-MM" sz="800" dirty="0">
                <a:solidFill>
                  <a:srgbClr val="000000"/>
                </a:solidFill>
                <a:effectLst/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ကာဗွန်ဒိုင်အောက်ဆိုက်အရည်</a:t>
            </a:r>
            <a:endParaRPr lang="ja-JP" sz="800" dirty="0">
              <a:effectLst/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16" name="テキスト ボックス 10">
            <a:extLst>
              <a:ext uri="{FF2B5EF4-FFF2-40B4-BE49-F238E27FC236}">
                <a16:creationId xmlns:a16="http://schemas.microsoft.com/office/drawing/2014/main" id="{677B4A3C-55F1-47E5-B1ED-406504DACAB2}"/>
              </a:ext>
            </a:extLst>
          </p:cNvPr>
          <p:cNvSpPr txBox="1"/>
          <p:nvPr/>
        </p:nvSpPr>
        <p:spPr>
          <a:xfrm>
            <a:off x="6024969" y="3004874"/>
            <a:ext cx="1080135" cy="160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my-MM" sz="800">
                <a:solidFill>
                  <a:srgbClr val="000000"/>
                </a:solidFill>
                <a:effectLst/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ကလိုရင်းအရည်</a:t>
            </a:r>
            <a:endParaRPr lang="ja-JP" sz="800" dirty="0">
              <a:effectLst/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17" name="テキスト ボックス 10">
            <a:extLst>
              <a:ext uri="{FF2B5EF4-FFF2-40B4-BE49-F238E27FC236}">
                <a16:creationId xmlns:a16="http://schemas.microsoft.com/office/drawing/2014/main" id="{DE5B74F1-D444-44CB-B71D-9A2298978248}"/>
              </a:ext>
            </a:extLst>
          </p:cNvPr>
          <p:cNvSpPr txBox="1"/>
          <p:nvPr/>
        </p:nvSpPr>
        <p:spPr>
          <a:xfrm>
            <a:off x="6035765" y="3250925"/>
            <a:ext cx="1080135" cy="461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my-MM" sz="800" dirty="0">
                <a:solidFill>
                  <a:srgbClr val="000000"/>
                </a:solidFill>
                <a:effectLst/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အခြားဓာတ်ငွေ့</a:t>
            </a:r>
            <a:endParaRPr lang="ja-JP" sz="800" dirty="0">
              <a:effectLst/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  <a:p>
            <a:pPr algn="l" rtl="0"/>
            <a:r>
              <a:rPr lang="my-MM" sz="800" dirty="0">
                <a:solidFill>
                  <a:srgbClr val="000000"/>
                </a:solidFill>
                <a:effectLst/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(LPG စသည်)</a:t>
            </a:r>
            <a:endParaRPr lang="ja-JP" sz="800" dirty="0">
              <a:effectLst/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18" name="テキスト ボックス 10">
            <a:extLst>
              <a:ext uri="{FF2B5EF4-FFF2-40B4-BE49-F238E27FC236}">
                <a16:creationId xmlns:a16="http://schemas.microsoft.com/office/drawing/2014/main" id="{33A4C47A-A980-41B1-93EC-C7C67D7C81C6}"/>
              </a:ext>
            </a:extLst>
          </p:cNvPr>
          <p:cNvSpPr txBox="1"/>
          <p:nvPr/>
        </p:nvSpPr>
        <p:spPr>
          <a:xfrm>
            <a:off x="7342458" y="1667388"/>
            <a:ext cx="571128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my-MM" sz="800">
                <a:solidFill>
                  <a:srgbClr val="000000"/>
                </a:solidFill>
                <a:effectLst/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အနက်ရောင်</a:t>
            </a:r>
            <a:endParaRPr lang="ja-JP" sz="800">
              <a:effectLst/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19" name="テキスト ボックス 10">
            <a:extLst>
              <a:ext uri="{FF2B5EF4-FFF2-40B4-BE49-F238E27FC236}">
                <a16:creationId xmlns:a16="http://schemas.microsoft.com/office/drawing/2014/main" id="{09714D3D-C42D-4CF8-8EA9-EBA2835FA8EE}"/>
              </a:ext>
            </a:extLst>
          </p:cNvPr>
          <p:cNvSpPr txBox="1"/>
          <p:nvPr/>
        </p:nvSpPr>
        <p:spPr>
          <a:xfrm>
            <a:off x="7352857" y="1936950"/>
            <a:ext cx="571128" cy="208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my-MM" sz="800" dirty="0">
                <a:solidFill>
                  <a:srgbClr val="000000"/>
                </a:solidFill>
                <a:effectLst/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အညိုရောင်</a:t>
            </a:r>
            <a:endParaRPr lang="ja-JP" sz="800" dirty="0">
              <a:effectLst/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20" name="テキスト ボックス 10">
            <a:extLst>
              <a:ext uri="{FF2B5EF4-FFF2-40B4-BE49-F238E27FC236}">
                <a16:creationId xmlns:a16="http://schemas.microsoft.com/office/drawing/2014/main" id="{D73BE1A5-B9E3-46F6-9264-B751C0E0A730}"/>
              </a:ext>
            </a:extLst>
          </p:cNvPr>
          <p:cNvSpPr txBox="1"/>
          <p:nvPr/>
        </p:nvSpPr>
        <p:spPr>
          <a:xfrm>
            <a:off x="7352857" y="2209748"/>
            <a:ext cx="571128" cy="196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my-MM" sz="800" dirty="0">
                <a:solidFill>
                  <a:srgbClr val="000000"/>
                </a:solidFill>
                <a:effectLst/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အနီရောင်</a:t>
            </a:r>
            <a:endParaRPr lang="ja-JP" sz="800" dirty="0">
              <a:effectLst/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21" name="テキスト ボックス 10">
            <a:extLst>
              <a:ext uri="{FF2B5EF4-FFF2-40B4-BE49-F238E27FC236}">
                <a16:creationId xmlns:a16="http://schemas.microsoft.com/office/drawing/2014/main" id="{CC0C3165-A8B4-49DC-B1B4-540BA9A2204C}"/>
              </a:ext>
            </a:extLst>
          </p:cNvPr>
          <p:cNvSpPr txBox="1"/>
          <p:nvPr/>
        </p:nvSpPr>
        <p:spPr>
          <a:xfrm>
            <a:off x="7346929" y="2732115"/>
            <a:ext cx="571128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my-MM" sz="800">
                <a:solidFill>
                  <a:srgbClr val="000000"/>
                </a:solidFill>
                <a:effectLst/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အဖြူရောင်</a:t>
            </a:r>
            <a:endParaRPr lang="ja-JP" sz="800" dirty="0">
              <a:effectLst/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22" name="テキスト ボックス 10">
            <a:extLst>
              <a:ext uri="{FF2B5EF4-FFF2-40B4-BE49-F238E27FC236}">
                <a16:creationId xmlns:a16="http://schemas.microsoft.com/office/drawing/2014/main" id="{CE0A9850-E75E-47FC-925E-8ECF59D51486}"/>
              </a:ext>
            </a:extLst>
          </p:cNvPr>
          <p:cNvSpPr txBox="1"/>
          <p:nvPr/>
        </p:nvSpPr>
        <p:spPr>
          <a:xfrm>
            <a:off x="7352857" y="2463265"/>
            <a:ext cx="571128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my-MM" sz="800">
                <a:solidFill>
                  <a:srgbClr val="000000"/>
                </a:solidFill>
                <a:effectLst/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အစိမ်းရောင်</a:t>
            </a:r>
            <a:endParaRPr lang="ja-JP" sz="800" dirty="0">
              <a:effectLst/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23" name="テキスト ボックス 10">
            <a:extLst>
              <a:ext uri="{FF2B5EF4-FFF2-40B4-BE49-F238E27FC236}">
                <a16:creationId xmlns:a16="http://schemas.microsoft.com/office/drawing/2014/main" id="{0050D469-6BA9-49CC-BF53-54A59EACCED8}"/>
              </a:ext>
            </a:extLst>
          </p:cNvPr>
          <p:cNvSpPr txBox="1"/>
          <p:nvPr/>
        </p:nvSpPr>
        <p:spPr>
          <a:xfrm>
            <a:off x="7342458" y="3004874"/>
            <a:ext cx="571128" cy="160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my-MM" sz="800">
                <a:solidFill>
                  <a:srgbClr val="000000"/>
                </a:solidFill>
                <a:effectLst/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အဝါရောင်</a:t>
            </a:r>
            <a:endParaRPr lang="ja-JP" sz="800" dirty="0">
              <a:effectLst/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  <p:sp>
        <p:nvSpPr>
          <p:cNvPr id="24" name="テキスト ボックス 10">
            <a:extLst>
              <a:ext uri="{FF2B5EF4-FFF2-40B4-BE49-F238E27FC236}">
                <a16:creationId xmlns:a16="http://schemas.microsoft.com/office/drawing/2014/main" id="{D4F34602-73EC-4495-80EE-FE0D135C6098}"/>
              </a:ext>
            </a:extLst>
          </p:cNvPr>
          <p:cNvSpPr txBox="1"/>
          <p:nvPr/>
        </p:nvSpPr>
        <p:spPr>
          <a:xfrm>
            <a:off x="7342458" y="3281260"/>
            <a:ext cx="571128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my-MM" sz="800" dirty="0">
                <a:solidFill>
                  <a:srgbClr val="000000"/>
                </a:solidFill>
                <a:effectLst/>
                <a:latin typeface="Pyidaungsu" panose="020B0502040204020203" pitchFamily="34" charset="0"/>
                <a:ea typeface="Meiryo UI" panose="020B0604030504040204" pitchFamily="50" charset="-128"/>
                <a:cs typeface="Pyidaungsu" panose="020B0502040204020203" pitchFamily="34" charset="0"/>
              </a:rPr>
              <a:t>မီးခိုးရောင်</a:t>
            </a:r>
            <a:endParaRPr lang="ja-JP" sz="800" dirty="0">
              <a:effectLst/>
              <a:latin typeface="Pyidaungsu" panose="020B0502040204020203" pitchFamily="34" charset="0"/>
              <a:ea typeface="Meiryo UI" panose="020B0604030504040204" pitchFamily="50" charset="-128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211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24968</Words>
  <Application>Microsoft Office PowerPoint</Application>
  <PresentationFormat>画面に合わせる (4:3)</PresentationFormat>
  <Paragraphs>760</Paragraphs>
  <Slides>49</Slides>
  <Notes>46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49</vt:i4>
      </vt:variant>
    </vt:vector>
  </HeadingPairs>
  <TitlesOfParts>
    <vt:vector size="60" baseType="lpstr">
      <vt:lpstr>Meiryo UI</vt:lpstr>
      <vt:lpstr>ＭＳ Ｐゴシック</vt:lpstr>
      <vt:lpstr>ＭＳ ゴシック</vt:lpstr>
      <vt:lpstr>Pyidaungsu</vt:lpstr>
      <vt:lpstr>游ゴシック</vt:lpstr>
      <vt:lpstr>Arial</vt:lpstr>
      <vt:lpstr>Calibri</vt:lpstr>
      <vt:lpstr>Calibri Light</vt:lpstr>
      <vt:lpstr>Wingdings</vt:lpstr>
      <vt:lpstr>Office テーマ</vt:lpstr>
      <vt:lpstr>Office Theme</vt:lpstr>
      <vt:lpstr>ဓာတ်ငွေ့ဂဟေဆော်ခြင်း (gasu yousetsu) နည်းပညာကျွမ်းကျင်မှုသင်တန်း အထောက်အကူပြုစာအုပ် လေ့ကျင့်ရေးအတွက် ပါဝါပွိုင့်စာတမ်း</vt:lpstr>
      <vt:lpstr>အခန်း (1) ဓာတ်ငွေ့ဂဟေ (gasu yousetsu) ဆော်ရာတွင်သုံးသည့်ကိရိယာများ</vt:lpstr>
      <vt:lpstr>ဓာတ်ငွေ့ဂဟေဆော်ခြင်း (gasu yousetsu) ၏ဝိသေသလက္ခဏာများ</vt:lpstr>
      <vt:lpstr>ဓာတ်ငွေ့ဂဟေဆော်ခြင်း(gasu yousetsu) / ဖြတ်တောက်ခြင်းအတွက်သုံးသောပစ္စည်းကိရိယာများ</vt:lpstr>
      <vt:lpstr>ဂဟေမီးချောင်း (tochi) (ဂဟေဆော်စက် နှင့် ဖြတ်တောက်စက် (setudanki) )</vt:lpstr>
      <vt:lpstr>နှုတ်သီးတံ</vt:lpstr>
      <vt:lpstr>ဖိအားထိန်းညှိကိရိယာ (aturyoku chousei ki)</vt:lpstr>
      <vt:lpstr>ဂဟေတော်ရာတွင်သုံးသောပိုက် (housu)</vt:lpstr>
      <vt:lpstr>အမျိုးမျိုးသောဓာတ်ငွေ့ဘူး (ဓာတ်ငွေ့အိုး (bonbe)) နှင့် အက်စီတလင်း (asechiren) ဓာတ်ငွေ့ထုတ်စက် (1) ဓာတ်ငွေ့ဘူးများ၏ ဖော်ပြချက်နှင့်အရောင်</vt:lpstr>
      <vt:lpstr>အမျိုးမျိုးသောဓာတ်ငွေ့ဘူး (ဓာတ်ငွေ့အိုး (bonbe)) နှင့် အက်စီတလင်း (asechiren) ဓာတ်ငွေ့ထုတ်စက် (2) အက်စီတလင်း (asechiren) ဓာတ်ငွေ့အိုး (bonbe)</vt:lpstr>
      <vt:lpstr>အမျိုးမျိုးသောဓာတ်ငွေ့ဘူး (ဓာတ်ငွေ့အိုး (bonbe)) နှင့် အက်စီတလင်း (asechiren) ဓာတ်ငွေ့ထုတ်စက် (3) အခြားသော ဓာတ်ငွေ့အိုး (bonbe) များ</vt:lpstr>
      <vt:lpstr>အမျိုးမျိုးသောဓာတ်ငွေ့ဘူး (ဓာတ်ငွေ့အိုး (bonbe)) နှင့် အက်စီတလင်း (asechiren) ဓာတ်ငွေ့ထုတ်စက် (4) ဓာတ်ငွေ့ကိရိယာအစုံအလင်</vt:lpstr>
      <vt:lpstr>ဓာတ်ငွေ့အိုး (bonbe) နှင့် အက်စီတလင်း (asechiren) ဓာတ်ငွေ့ထုတ်စက် (1) ဓာတ်ငွေ့အိုး (bonbe) သယ်ယူပို့ဆောင်ရေးနှင့် အသုံးပြုချိန်အတွက် ကြိုတင်သတိပေးချက်များ</vt:lpstr>
      <vt:lpstr>ဓာတ်ငွေ့အိုး (bonbe) နှင့် အက်စီတလင်း (asechiren) ဓာတ်ငွေ့ထုတ်စက် (2) ဓာတ်ငွေ့အိုး (bonbe) ကို စွန့်ပစ် / ပြန်ပို့ချိန် အတွက် ကြိုတင်သတိပေးချက်များ</vt:lpstr>
      <vt:lpstr>ဖိအားထိန်းညှိကိရိယာ (aturyoku chousei ki) (1) တပ်ဆင်ခြင်းလုပ်ထုံးလုပ်နည်း</vt:lpstr>
      <vt:lpstr>ဖိအားထိန်းညှိကိရိယာ (aturyoku chousei ki) (2) အသုံးပြုရာတွင် မှတ်သားရန်အချက်များ</vt:lpstr>
      <vt:lpstr>ဂဟေဆော်စက်များစသည် (1) တပ်ဆင်ခြင်း</vt:lpstr>
      <vt:lpstr>ဂဟေဆော်စက်များစသည် (2) ဖိအားထိန်းညှိကိရိယာ (aturyoku chousei ki) ၏ ဖိအားနည်းဘက်ရှိ ဖိအားကို ချိန်ညှိခြင်း</vt:lpstr>
      <vt:lpstr>ဂဟေဆော်စက်များစသည် (3) မီးညှိခြင်းနှင့်မီးလျှံချိန်ညှိခြင်း</vt:lpstr>
      <vt:lpstr>ဂဟေဆော်စက်များစသည် (3) ဂဟေဆော်ခြင်း</vt:lpstr>
      <vt:lpstr>ဂဟေဆော်စက်များစသည် (4) ဖြတ်တောက်ခြင်း</vt:lpstr>
      <vt:lpstr>ဂဟေဆော်စက်များစသည် (5) ဂဟေဆော်ခြင်း / ဖြတ်တောက်ခြင်းလုပ်ငန်းလုပ်ဆောင်နေစဉ် ကြိုတင်သတိပေးချက်များ</vt:lpstr>
      <vt:lpstr>ဂဟေဆော်စက်များစသည် (6) မီးသတ်နည်းလမ်းများ</vt:lpstr>
      <vt:lpstr>နှုတ်သီးတံ</vt:lpstr>
      <vt:lpstr>ပိုက် (housu) (1) one-touch fitting အဆစ် (wantacchi tugite ) တပ်ဆင်ခြင်း</vt:lpstr>
      <vt:lpstr>ပိုက် (housu) (2) ဓာတ်ငွေ့ပိုက် (housu) ကို ကြည့်ရှုစစ်ဆေးခြင်း</vt:lpstr>
      <vt:lpstr>ပိုက် (housu)  (2) ဓာတ်ငွေ့ပိုက် (housu) ကိုင်တွယ်အသုံးပြုရာတွင် သတိပြုရန်အချက်များ</vt:lpstr>
      <vt:lpstr>ဓာတ်ငွေ့ဂဟေဆော်ခြင်း (gasu yousetsu) တွင်အသုံးပြုသောကိရိယာများကိုစစ်ဆေးခြင်း (1) စစ်ဆေးရန် လိုအပ်ချက်များ </vt:lpstr>
      <vt:lpstr>ဓာတ်ငွေ့ဂဟေဆော်ခြင်း (gasu yousetsu) တွင်အသုံးပြုသောကိရိယာများကိုစစ်ဆေးခြင်း (2) မှုတ်တံ (suikan) (ဂဟေမီးချောင်း (tochi)) စစ်ဆေးခြင်း</vt:lpstr>
      <vt:lpstr>ဓာတ်ငွေ့ဂဟေဆော်ခြင်း (gasu yousetsu) တွင်အသုံးပြုသောကိရိယာများကိုစစ်ဆေးခြင်း (3) ဖိအားထိန်းညှိကိရိယာ (aturyoku chousei ki) ကိုစစ်ဆေးခြင်း</vt:lpstr>
      <vt:lpstr>အခန်း 2  လောင်ကျွမ်းနိုင်သောဓာတ်ငွေ့ / အောက်စီဂျင် (sanso) နှင့်စပ်လျဉ်းသော အခြေခံဗဟုသုတများ</vt:lpstr>
      <vt:lpstr>အောက်ဆီဂျင် (sanso) ၏အန္တရာယ်</vt:lpstr>
      <vt:lpstr>လောင်ကျွမ်းနိုင်သောဓာတ်ငွေ့ (1) လောင်ကျွမ်းရန် လိုအပ်ချက် 3 ခု</vt:lpstr>
      <vt:lpstr>လောင်ကျွမ်းနိုင်သောဓာတ်ငွေ့ (2) ပေါက်ကွဲနိုင်မှုအနိမ့်ဆုံးကန့်သတ်ချက် (bakuhatu kagen kai) နှင့် ပေါက်ကွဲနိုင်မှုအမြင့်ဆုံးကန့်သတ်ချက်များ</vt:lpstr>
      <vt:lpstr>လောင်ကျွမ်းနိုင်သောဓာတ်ငွေ့၏ခြုံငုံသုံးသပ်ချက် (3) လောင်ကျွမ်းမှုအမြန်နှုန်း</vt:lpstr>
      <vt:lpstr>လောင်ကျွမ်းနိုင်သောဓာတ်ငွေ့၏ခြုံငုံသုံးသပ်ချက် (4)  အနိမ့်ဆုံးမီးတောက်လောင်မှုစွမ်းအင်နှင့် မီးလောင်သည့်အရင်းအမြစ်</vt:lpstr>
      <vt:lpstr>ဟေဆော်ရာတွင်အသုံးပြုသော လောင်ကျွမ်းနိုင်သောဓာတ်ငွေ့ (1) ရုပ်ပိုင်းဆိုင်ရာဂုဏ်သတ္တိများစသည်</vt:lpstr>
      <vt:lpstr>PowerPoint プレゼンテーション</vt:lpstr>
      <vt:lpstr>ဖိအားမြင့်ဓာတ်ငွေ့ (1) ဖိအားမြင့်ဓာတ်ငွေ့အမျိုးအစားများ</vt:lpstr>
      <vt:lpstr>ဖိအားမြင့်ဓာတ်ငွေ့ (2) ဖိအားမြင့်ဓာတ်ငွေ့၏ ဘေးအန္တရာယ်ရှိနိုင်မှု</vt:lpstr>
      <vt:lpstr>ဓာတ်ငွေ့ဂဟေဆော်ခြင်းကြောင့်ဘေးအန္တရာယ်ဖြစ်ပွားမှုအခြေအနေ</vt:lpstr>
      <vt:lpstr>ဓာတ်ငွေ့ဂဟေဆော်ခြင်းကြောင့်ဘေးအန္တရာယ်ဖြစ်ပွားမှုကို ကာကွယ်ခြင်း (1) မီးလောင်မှုကိုကာကွယ်ခြင်း</vt:lpstr>
      <vt:lpstr>ဓာတ်ငွေ့ဂဟေဆော်ခြင်းကြောင့်ဘေးအန္တရာယ်ဖြစ်ပွားမှုကို ကာကွယ်ခြင်း (2) ပေါက်ကွဲမှုနှင့် မီးဘေးအန္တရာယ်ဖြစ်ပွားမှုအခြေအနေ</vt:lpstr>
      <vt:lpstr>ဓာတ်ငွေ့ဂဟေဆော်ခြင်းကြောင့်ဘေးအန္တရာယ်ဖြစ်ပွားမှုကို ကာကွယ်ခြင်း (3) ပေါက်ကွဲမှုနှင့်မီးဘေးအန္တရာယ်မှကာကွယ်ခြင်း</vt:lpstr>
      <vt:lpstr>ဓာတ်ငွေ့ဂဟေဆော်ခြင်းကြောင့်ဘေးအန္တရာယ်ဖြစ်ပွားမှုကို ကာကွယ်ခြင်း (4) အန္တရာယ်ရှိသောရောင်ခြည်များ (yuugai kousen) နှင့် အောက်ဆီဂျင်ချို့တဲ့ခြင်း (sanso ketubou)</vt:lpstr>
      <vt:lpstr>ဓာတ်ငွေ့ဂဟေဆော်ခြင်းကြောင့်ဘေးအန္တရာယ်ဖြစ်ပွားမှုကို ကာကွယ်ခြင်း (5) သတ္တု အခိုးအငွေ့ (hyumu) ကြောင့်ဖြစ်သောဘေးထွက်ဆိုးကျိုးများ</vt:lpstr>
      <vt:lpstr>ဓာတ်ငွေ့ဂဟေဆော်ခြင်းကြောင့်ဘေးအန္တရာယ်ဖြစ်ပွားမှုကို ကာကွယ်ခြင်း (6) အပူလျှပ်ခြင်း (necchuushou) နှင့် ပြုတ်ကျထိခိုက်ခြင်း (tuiraku saigai)</vt:lpstr>
      <vt:lpstr>အခန်း ၃ ဆက်စပ်ဥပဒေများ</vt:lpstr>
      <vt:lpstr>ဓာတ်ငွေ့ဂဟေဆော်ခြင်းနှင့်သက်ဆိုင်သာ တရား၀င်စနစ်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revision>1</cp:revision>
  <dcterms:created xsi:type="dcterms:W3CDTF">2022-06-16T09:45:14Z</dcterms:created>
  <dcterms:modified xsi:type="dcterms:W3CDTF">2022-06-16T09:45:18Z</dcterms:modified>
</cp:coreProperties>
</file>