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Lst>
  <p:notesMasterIdLst>
    <p:notesMasterId r:id="rId52"/>
  </p:notesMasterIdLst>
  <p:sldIdLst>
    <p:sldId id="336" r:id="rId3"/>
    <p:sldId id="305" r:id="rId4"/>
    <p:sldId id="257" r:id="rId5"/>
    <p:sldId id="260" r:id="rId6"/>
    <p:sldId id="272" r:id="rId7"/>
    <p:sldId id="273" r:id="rId8"/>
    <p:sldId id="276" r:id="rId9"/>
    <p:sldId id="280" r:id="rId10"/>
    <p:sldId id="281" r:id="rId11"/>
    <p:sldId id="282" r:id="rId12"/>
    <p:sldId id="284" r:id="rId13"/>
    <p:sldId id="285" r:id="rId14"/>
    <p:sldId id="287" r:id="rId15"/>
    <p:sldId id="289" r:id="rId16"/>
    <p:sldId id="290" r:id="rId17"/>
    <p:sldId id="340" r:id="rId18"/>
    <p:sldId id="292" r:id="rId19"/>
    <p:sldId id="341" r:id="rId20"/>
    <p:sldId id="294" r:id="rId21"/>
    <p:sldId id="295" r:id="rId22"/>
    <p:sldId id="296" r:id="rId23"/>
    <p:sldId id="297" r:id="rId24"/>
    <p:sldId id="298" r:id="rId25"/>
    <p:sldId id="299" r:id="rId26"/>
    <p:sldId id="300" r:id="rId27"/>
    <p:sldId id="301" r:id="rId28"/>
    <p:sldId id="342" r:id="rId29"/>
    <p:sldId id="302" r:id="rId30"/>
    <p:sldId id="303" r:id="rId31"/>
    <p:sldId id="304" r:id="rId32"/>
    <p:sldId id="337" r:id="rId33"/>
    <p:sldId id="307" r:id="rId34"/>
    <p:sldId id="309" r:id="rId35"/>
    <p:sldId id="343" r:id="rId36"/>
    <p:sldId id="310" r:id="rId37"/>
    <p:sldId id="311" r:id="rId38"/>
    <p:sldId id="312" r:id="rId39"/>
    <p:sldId id="313" r:id="rId40"/>
    <p:sldId id="314" r:id="rId41"/>
    <p:sldId id="315" r:id="rId42"/>
    <p:sldId id="316" r:id="rId43"/>
    <p:sldId id="317" r:id="rId44"/>
    <p:sldId id="318" r:id="rId45"/>
    <p:sldId id="339" r:id="rId46"/>
    <p:sldId id="323" r:id="rId47"/>
    <p:sldId id="324" r:id="rId48"/>
    <p:sldId id="326" r:id="rId49"/>
    <p:sldId id="338" r:id="rId50"/>
    <p:sldId id="328" r:id="rId51"/>
  </p:sldIdLst>
  <p:sldSz cx="9144000" cy="6858000" type="screen4x3"/>
  <p:notesSz cx="6807200" cy="9939338"/>
  <p:defaultTextStyle>
    <a:defPPr rtl="0">
      <a:defRPr lang="mn"/>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115" d="100"/>
          <a:sy n="115" d="100"/>
        </p:scale>
        <p:origin x="14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有限会社日本テック" userId="517e828d-5b45-4f2c-a7bd-db675ff8de95" providerId="ADAL" clId="{6F28780F-4D94-4D92-860F-CB6E2528CBF5}"/>
    <pc:docChg chg="undo custSel modSld">
      <pc:chgData name="有限会社日本テック" userId="517e828d-5b45-4f2c-a7bd-db675ff8de95" providerId="ADAL" clId="{6F28780F-4D94-4D92-860F-CB6E2528CBF5}" dt="2021-05-11T02:03:50.264" v="3" actId="1076"/>
      <pc:docMkLst>
        <pc:docMk/>
      </pc:docMkLst>
      <pc:sldChg chg="modSp mod">
        <pc:chgData name="有限会社日本テック" userId="517e828d-5b45-4f2c-a7bd-db675ff8de95" providerId="ADAL" clId="{6F28780F-4D94-4D92-860F-CB6E2528CBF5}" dt="2021-05-11T02:03:24.083" v="1" actId="1076"/>
        <pc:sldMkLst>
          <pc:docMk/>
          <pc:sldMk cId="436477054" sldId="273"/>
        </pc:sldMkLst>
        <pc:spChg chg="mod">
          <ac:chgData name="有限会社日本テック" userId="517e828d-5b45-4f2c-a7bd-db675ff8de95" providerId="ADAL" clId="{6F28780F-4D94-4D92-860F-CB6E2528CBF5}" dt="2021-05-11T02:03:24.083" v="1" actId="1076"/>
          <ac:spMkLst>
            <pc:docMk/>
            <pc:sldMk cId="436477054" sldId="273"/>
            <ac:spMk id="12" creationId="{B6EB988A-E07E-4A8F-B600-EA927F02ECDF}"/>
          </ac:spMkLst>
        </pc:spChg>
        <pc:spChg chg="mod">
          <ac:chgData name="有限会社日本テック" userId="517e828d-5b45-4f2c-a7bd-db675ff8de95" providerId="ADAL" clId="{6F28780F-4D94-4D92-860F-CB6E2528CBF5}" dt="2021-05-11T02:03:24.083" v="1" actId="1076"/>
          <ac:spMkLst>
            <pc:docMk/>
            <pc:sldMk cId="436477054" sldId="273"/>
            <ac:spMk id="13" creationId="{96177B9F-8986-4739-8C6A-CA3D54BDF1FC}"/>
          </ac:spMkLst>
        </pc:spChg>
      </pc:sldChg>
      <pc:sldChg chg="modSp mod">
        <pc:chgData name="有限会社日本テック" userId="517e828d-5b45-4f2c-a7bd-db675ff8de95" providerId="ADAL" clId="{6F28780F-4D94-4D92-860F-CB6E2528CBF5}" dt="2021-05-11T02:03:50.264" v="3" actId="1076"/>
        <pc:sldMkLst>
          <pc:docMk/>
          <pc:sldMk cId="3432395442" sldId="280"/>
        </pc:sldMkLst>
        <pc:spChg chg="mod">
          <ac:chgData name="有限会社日本テック" userId="517e828d-5b45-4f2c-a7bd-db675ff8de95" providerId="ADAL" clId="{6F28780F-4D94-4D92-860F-CB6E2528CBF5}" dt="2021-05-11T02:03:50.264" v="3" actId="1076"/>
          <ac:spMkLst>
            <pc:docMk/>
            <pc:sldMk cId="3432395442" sldId="280"/>
            <ac:spMk id="12" creationId="{033DC277-865E-49BF-A97A-95F4F5BC297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pPr rtl="0"/>
            <a:fld id="{3044E0B5-69AE-4DB8-A746-7CF92D00ED4B}" type="datetimeFigureOut">
              <a:rPr kumimoji="1" lang="ja-JP" altLang="en-US" smtClean="0"/>
              <a:t>2022/6/16</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pPr rtl="0"/>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pPr rtl="0"/>
            <a:fld id="{7F9C98F1-10AB-4D73-9663-6F72AC648673}" type="slidenum">
              <a:rPr kumimoji="1" lang="ja-JP" altLang="en-US" smtClean="0"/>
              <a:t>‹#›</a:t>
            </a:fld>
            <a:endParaRPr kumimoji="1" lang="ja-JP" altLang="en-US"/>
          </a:p>
        </p:txBody>
      </p:sp>
    </p:spTree>
    <p:extLst>
      <p:ext uri="{BB962C8B-B14F-4D97-AF65-F5344CB8AC3E}">
        <p14:creationId xmlns:p14="http://schemas.microsoft.com/office/powerpoint/2010/main" val="574215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kumimoji="1" lang="ja-JP" altLang="en-US" smtClean="0"/>
              <a:t>1</a:t>
            </a:fld>
            <a:endParaRPr kumimoji="1" lang="ja-JP" altLang="en-US"/>
          </a:p>
        </p:txBody>
      </p:sp>
    </p:spTree>
    <p:extLst>
      <p:ext uri="{BB962C8B-B14F-4D97-AF65-F5344CB8AC3E}">
        <p14:creationId xmlns:p14="http://schemas.microsoft.com/office/powerpoint/2010/main" val="1703717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3375772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3594623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4071238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1284144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192883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1053861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4146594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964092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3797334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1032269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7F9C98F1-10AB-4D73-9663-6F72AC648673}" type="slidenum">
              <a:rPr kumimoji="1" lang="ja-JP" altLang="en-US" smtClean="0"/>
              <a:t>2</a:t>
            </a:fld>
            <a:endParaRPr kumimoji="1" lang="ja-JP" altLang="en-US"/>
          </a:p>
        </p:txBody>
      </p:sp>
    </p:spTree>
    <p:extLst>
      <p:ext uri="{BB962C8B-B14F-4D97-AF65-F5344CB8AC3E}">
        <p14:creationId xmlns:p14="http://schemas.microsoft.com/office/powerpoint/2010/main" val="1093065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925488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496922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4034059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2389070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700392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2400944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2188422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1246815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28</a:t>
            </a:fld>
            <a:endParaRPr lang="ja-JP" altLang="en-US">
              <a:solidFill>
                <a:prstClr val="black"/>
              </a:solidFill>
            </a:endParaRPr>
          </a:p>
        </p:txBody>
      </p:sp>
    </p:spTree>
    <p:extLst>
      <p:ext uri="{BB962C8B-B14F-4D97-AF65-F5344CB8AC3E}">
        <p14:creationId xmlns:p14="http://schemas.microsoft.com/office/powerpoint/2010/main" val="91202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29</a:t>
            </a:fld>
            <a:endParaRPr lang="ja-JP" altLang="en-US">
              <a:solidFill>
                <a:prstClr val="black"/>
              </a:solidFill>
            </a:endParaRPr>
          </a:p>
        </p:txBody>
      </p:sp>
    </p:spTree>
    <p:extLst>
      <p:ext uri="{BB962C8B-B14F-4D97-AF65-F5344CB8AC3E}">
        <p14:creationId xmlns:p14="http://schemas.microsoft.com/office/powerpoint/2010/main" val="2164421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167918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30</a:t>
            </a:fld>
            <a:endParaRPr lang="ja-JP" altLang="en-US">
              <a:solidFill>
                <a:prstClr val="black"/>
              </a:solidFill>
            </a:endParaRPr>
          </a:p>
        </p:txBody>
      </p:sp>
    </p:spTree>
    <p:extLst>
      <p:ext uri="{BB962C8B-B14F-4D97-AF65-F5344CB8AC3E}">
        <p14:creationId xmlns:p14="http://schemas.microsoft.com/office/powerpoint/2010/main" val="3769274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7F9C98F1-10AB-4D73-9663-6F72AC648673}" type="slidenum">
              <a:rPr kumimoji="1" lang="ja-JP" altLang="en-US" smtClean="0"/>
              <a:t>31</a:t>
            </a:fld>
            <a:endParaRPr kumimoji="1" lang="ja-JP" altLang="en-US"/>
          </a:p>
        </p:txBody>
      </p:sp>
    </p:spTree>
    <p:extLst>
      <p:ext uri="{BB962C8B-B14F-4D97-AF65-F5344CB8AC3E}">
        <p14:creationId xmlns:p14="http://schemas.microsoft.com/office/powerpoint/2010/main" val="2135738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1931411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4262010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34</a:t>
            </a:fld>
            <a:endParaRPr lang="ja-JP" altLang="en-US">
              <a:solidFill>
                <a:prstClr val="black"/>
              </a:solidFill>
            </a:endParaRPr>
          </a:p>
        </p:txBody>
      </p:sp>
    </p:spTree>
    <p:extLst>
      <p:ext uri="{BB962C8B-B14F-4D97-AF65-F5344CB8AC3E}">
        <p14:creationId xmlns:p14="http://schemas.microsoft.com/office/powerpoint/2010/main" val="29461576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19880153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27718468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37</a:t>
            </a:fld>
            <a:endParaRPr lang="ja-JP" altLang="en-US">
              <a:solidFill>
                <a:prstClr val="black"/>
              </a:solidFill>
            </a:endParaRPr>
          </a:p>
        </p:txBody>
      </p:sp>
    </p:spTree>
    <p:extLst>
      <p:ext uri="{BB962C8B-B14F-4D97-AF65-F5344CB8AC3E}">
        <p14:creationId xmlns:p14="http://schemas.microsoft.com/office/powerpoint/2010/main" val="14886870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4008801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300594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kumimoji="1" lang="ja-JP" altLang="en-US" smtClean="0"/>
              <a:t>4</a:t>
            </a:fld>
            <a:endParaRPr kumimoji="1" lang="ja-JP" altLang="en-US"/>
          </a:p>
        </p:txBody>
      </p:sp>
    </p:spTree>
    <p:extLst>
      <p:ext uri="{BB962C8B-B14F-4D97-AF65-F5344CB8AC3E}">
        <p14:creationId xmlns:p14="http://schemas.microsoft.com/office/powerpoint/2010/main" val="30454072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40</a:t>
            </a:fld>
            <a:endParaRPr lang="ja-JP" altLang="en-US">
              <a:solidFill>
                <a:prstClr val="black"/>
              </a:solidFill>
            </a:endParaRPr>
          </a:p>
        </p:txBody>
      </p:sp>
    </p:spTree>
    <p:extLst>
      <p:ext uri="{BB962C8B-B14F-4D97-AF65-F5344CB8AC3E}">
        <p14:creationId xmlns:p14="http://schemas.microsoft.com/office/powerpoint/2010/main" val="18014957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41</a:t>
            </a:fld>
            <a:endParaRPr lang="ja-JP" altLang="en-US">
              <a:solidFill>
                <a:prstClr val="black"/>
              </a:solidFill>
            </a:endParaRPr>
          </a:p>
        </p:txBody>
      </p:sp>
    </p:spTree>
    <p:extLst>
      <p:ext uri="{BB962C8B-B14F-4D97-AF65-F5344CB8AC3E}">
        <p14:creationId xmlns:p14="http://schemas.microsoft.com/office/powerpoint/2010/main" val="14391291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42</a:t>
            </a:fld>
            <a:endParaRPr lang="ja-JP" altLang="en-US">
              <a:solidFill>
                <a:prstClr val="black"/>
              </a:solidFill>
            </a:endParaRPr>
          </a:p>
        </p:txBody>
      </p:sp>
    </p:spTree>
    <p:extLst>
      <p:ext uri="{BB962C8B-B14F-4D97-AF65-F5344CB8AC3E}">
        <p14:creationId xmlns:p14="http://schemas.microsoft.com/office/powerpoint/2010/main" val="33970375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43</a:t>
            </a:fld>
            <a:endParaRPr lang="ja-JP" altLang="en-US">
              <a:solidFill>
                <a:prstClr val="black"/>
              </a:solidFill>
            </a:endParaRPr>
          </a:p>
        </p:txBody>
      </p:sp>
    </p:spTree>
    <p:extLst>
      <p:ext uri="{BB962C8B-B14F-4D97-AF65-F5344CB8AC3E}">
        <p14:creationId xmlns:p14="http://schemas.microsoft.com/office/powerpoint/2010/main" val="23701991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44</a:t>
            </a:fld>
            <a:endParaRPr lang="ja-JP" altLang="en-US">
              <a:solidFill>
                <a:prstClr val="black"/>
              </a:solidFill>
            </a:endParaRPr>
          </a:p>
        </p:txBody>
      </p:sp>
    </p:spTree>
    <p:extLst>
      <p:ext uri="{BB962C8B-B14F-4D97-AF65-F5344CB8AC3E}">
        <p14:creationId xmlns:p14="http://schemas.microsoft.com/office/powerpoint/2010/main" val="20614941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45</a:t>
            </a:fld>
            <a:endParaRPr lang="ja-JP" altLang="en-US">
              <a:solidFill>
                <a:prstClr val="black"/>
              </a:solidFill>
            </a:endParaRPr>
          </a:p>
        </p:txBody>
      </p:sp>
    </p:spTree>
    <p:extLst>
      <p:ext uri="{BB962C8B-B14F-4D97-AF65-F5344CB8AC3E}">
        <p14:creationId xmlns:p14="http://schemas.microsoft.com/office/powerpoint/2010/main" val="507148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46</a:t>
            </a:fld>
            <a:endParaRPr lang="ja-JP" altLang="en-US">
              <a:solidFill>
                <a:prstClr val="black"/>
              </a:solidFill>
            </a:endParaRPr>
          </a:p>
        </p:txBody>
      </p:sp>
    </p:spTree>
    <p:extLst>
      <p:ext uri="{BB962C8B-B14F-4D97-AF65-F5344CB8AC3E}">
        <p14:creationId xmlns:p14="http://schemas.microsoft.com/office/powerpoint/2010/main" val="39616953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47</a:t>
            </a:fld>
            <a:endParaRPr lang="ja-JP" altLang="en-US">
              <a:solidFill>
                <a:prstClr val="black"/>
              </a:solidFill>
            </a:endParaRPr>
          </a:p>
        </p:txBody>
      </p:sp>
    </p:spTree>
    <p:extLst>
      <p:ext uri="{BB962C8B-B14F-4D97-AF65-F5344CB8AC3E}">
        <p14:creationId xmlns:p14="http://schemas.microsoft.com/office/powerpoint/2010/main" val="41652919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7F9C98F1-10AB-4D73-9663-6F72AC648673}" type="slidenum">
              <a:rPr kumimoji="1" lang="ja-JP" altLang="en-US" smtClean="0"/>
              <a:t>48</a:t>
            </a:fld>
            <a:endParaRPr kumimoji="1" lang="ja-JP" altLang="en-US"/>
          </a:p>
        </p:txBody>
      </p:sp>
    </p:spTree>
    <p:extLst>
      <p:ext uri="{BB962C8B-B14F-4D97-AF65-F5344CB8AC3E}">
        <p14:creationId xmlns:p14="http://schemas.microsoft.com/office/powerpoint/2010/main" val="36915018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49</a:t>
            </a:fld>
            <a:endParaRPr lang="ja-JP" altLang="en-US">
              <a:solidFill>
                <a:prstClr val="black"/>
              </a:solidFill>
            </a:endParaRPr>
          </a:p>
        </p:txBody>
      </p:sp>
    </p:spTree>
    <p:extLst>
      <p:ext uri="{BB962C8B-B14F-4D97-AF65-F5344CB8AC3E}">
        <p14:creationId xmlns:p14="http://schemas.microsoft.com/office/powerpoint/2010/main" val="3126247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702106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854871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895749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1399508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7F9C98F1-10AB-4D73-9663-6F72AC648673}"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540832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rtlCol="0" anchor="b"/>
          <a:lstStyle>
            <a:lvl1pPr algn="ctr">
              <a:defRPr sz="6000"/>
            </a:lvl1pPr>
          </a:lstStyle>
          <a:p>
            <a:pPr rtl="0"/>
            <a:r>
              <a:rPr lang="mn"/>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mn"/>
              <a:t>マスター サブタイトルの書式設定</a:t>
            </a:r>
            <a:endParaRPr lang="en-US" dirty="0"/>
          </a:p>
        </p:txBody>
      </p:sp>
      <p:sp>
        <p:nvSpPr>
          <p:cNvPr id="4" name="Date Placeholder 3"/>
          <p:cNvSpPr>
            <a:spLocks noGrp="1"/>
          </p:cNvSpPr>
          <p:nvPr>
            <p:ph type="dt" sz="half" idx="10"/>
          </p:nvPr>
        </p:nvSpPr>
        <p:spPr/>
        <p:txBody>
          <a:bodyPr rtlCol="0"/>
          <a:lstStyle/>
          <a:p>
            <a:pPr rtl="0"/>
            <a:r>
              <a:rPr kumimoji="1" lang="ja-JP" altLang="en-US"/>
              <a:t>2021/5/11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4741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mn"/>
              <a:t>マスター タイトルの書式設定</a:t>
            </a:r>
            <a:endParaRPr lang="en-US" dirty="0"/>
          </a:p>
        </p:txBody>
      </p:sp>
      <p:sp>
        <p:nvSpPr>
          <p:cNvPr id="3" name="Vertical Text Placeholder 2"/>
          <p:cNvSpPr>
            <a:spLocks noGrp="1"/>
          </p:cNvSpPr>
          <p:nvPr>
            <p:ph type="body" orient="vert" idx="1"/>
          </p:nvPr>
        </p:nvSpPr>
        <p:spPr/>
        <p:txBody>
          <a:bodyPr vert="eaVert"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2021/5/11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29397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rtlCol="0"/>
          <a:lstStyle/>
          <a:p>
            <a:pPr rtl="0"/>
            <a:r>
              <a:rPr lang="mn"/>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2021/5/11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6412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rtlCol="0" anchor="b"/>
          <a:lstStyle>
            <a:lvl1pPr algn="ctr">
              <a:defRPr sz="6000"/>
            </a:lvl1pPr>
          </a:lstStyle>
          <a:p>
            <a:pPr rtl="0"/>
            <a:r>
              <a:rPr lang="mn"/>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mn"/>
              <a:t>マスター サブタイトルの書式設定</a:t>
            </a:r>
            <a:endParaRPr lang="en-US" dirty="0"/>
          </a:p>
        </p:txBody>
      </p:sp>
      <p:sp>
        <p:nvSpPr>
          <p:cNvPr id="4" name="Date Placeholder 3"/>
          <p:cNvSpPr>
            <a:spLocks noGrp="1"/>
          </p:cNvSpPr>
          <p:nvPr>
            <p:ph type="dt" sz="half" idx="10"/>
          </p:nvPr>
        </p:nvSpPr>
        <p:spPr/>
        <p:txBody>
          <a:bodyPr rtlCol="0"/>
          <a:lstStyle/>
          <a:p>
            <a:pPr rtl="0"/>
            <a:r>
              <a:rPr kumimoji="1" lang="ja-JP" altLang="en-US"/>
              <a:t>2021/5/11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96216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mn"/>
              <a:t>マスター タイトルの書式設定</a:t>
            </a:r>
            <a:endParaRPr lang="en-US" dirty="0"/>
          </a:p>
        </p:txBody>
      </p:sp>
      <p:sp>
        <p:nvSpPr>
          <p:cNvPr id="3" name="Content Placeholder 2"/>
          <p:cNvSpPr>
            <a:spLocks noGrp="1"/>
          </p:cNvSpPr>
          <p:nvPr>
            <p:ph idx="1"/>
          </p:nvPr>
        </p:nvSpPr>
        <p:spPr/>
        <p:txBody>
          <a:bodyPr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2021/5/11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69360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mn"/>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mn"/>
              <a:t>マスター テキストの書式設定</a:t>
            </a:r>
          </a:p>
        </p:txBody>
      </p:sp>
      <p:sp>
        <p:nvSpPr>
          <p:cNvPr id="4" name="Date Placeholder 3"/>
          <p:cNvSpPr>
            <a:spLocks noGrp="1"/>
          </p:cNvSpPr>
          <p:nvPr>
            <p:ph type="dt" sz="half" idx="10"/>
          </p:nvPr>
        </p:nvSpPr>
        <p:spPr/>
        <p:txBody>
          <a:bodyPr rtlCol="0"/>
          <a:lstStyle/>
          <a:p>
            <a:pPr rtl="0"/>
            <a:r>
              <a:rPr kumimoji="1" lang="ja-JP" altLang="en-US"/>
              <a:t>2021/5/11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714463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mn"/>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4" name="Content Placeholder 3"/>
          <p:cNvSpPr>
            <a:spLocks noGrp="1"/>
          </p:cNvSpPr>
          <p:nvPr>
            <p:ph sz="half" idx="2"/>
          </p:nvPr>
        </p:nvSpPr>
        <p:spPr>
          <a:xfrm>
            <a:off x="4629150" y="1825625"/>
            <a:ext cx="3886200" cy="4351338"/>
          </a:xfrm>
        </p:spPr>
        <p:txBody>
          <a:bodyPr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5" name="Date Placeholder 4"/>
          <p:cNvSpPr>
            <a:spLocks noGrp="1"/>
          </p:cNvSpPr>
          <p:nvPr>
            <p:ph type="dt" sz="half" idx="10"/>
          </p:nvPr>
        </p:nvSpPr>
        <p:spPr/>
        <p:txBody>
          <a:bodyPr rtlCol="0"/>
          <a:lstStyle/>
          <a:p>
            <a:pPr rtl="0"/>
            <a:r>
              <a:rPr kumimoji="1" lang="ja-JP" altLang="en-US"/>
              <a:t>2021/5/11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40561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mn"/>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mn"/>
              <a:t>マスター テキストの書式設定</a:t>
            </a:r>
          </a:p>
        </p:txBody>
      </p:sp>
      <p:sp>
        <p:nvSpPr>
          <p:cNvPr id="4" name="Content Placeholder 3"/>
          <p:cNvSpPr>
            <a:spLocks noGrp="1"/>
          </p:cNvSpPr>
          <p:nvPr>
            <p:ph sz="half" idx="2"/>
          </p:nvPr>
        </p:nvSpPr>
        <p:spPr>
          <a:xfrm>
            <a:off x="629842" y="2505075"/>
            <a:ext cx="3868340" cy="3684588"/>
          </a:xfrm>
        </p:spPr>
        <p:txBody>
          <a:bodyPr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mn"/>
              <a:t>マスター テキストの書式設定</a:t>
            </a:r>
          </a:p>
        </p:txBody>
      </p:sp>
      <p:sp>
        <p:nvSpPr>
          <p:cNvPr id="6" name="Content Placeholder 5"/>
          <p:cNvSpPr>
            <a:spLocks noGrp="1"/>
          </p:cNvSpPr>
          <p:nvPr>
            <p:ph sz="quarter" idx="4"/>
          </p:nvPr>
        </p:nvSpPr>
        <p:spPr>
          <a:xfrm>
            <a:off x="4629150" y="2505075"/>
            <a:ext cx="3887391" cy="3684588"/>
          </a:xfrm>
        </p:spPr>
        <p:txBody>
          <a:bodyPr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7" name="Date Placeholder 6"/>
          <p:cNvSpPr>
            <a:spLocks noGrp="1"/>
          </p:cNvSpPr>
          <p:nvPr>
            <p:ph type="dt" sz="half" idx="10"/>
          </p:nvPr>
        </p:nvSpPr>
        <p:spPr/>
        <p:txBody>
          <a:bodyPr rtlCol="0"/>
          <a:lstStyle/>
          <a:p>
            <a:pPr rtl="0"/>
            <a:r>
              <a:rPr kumimoji="1" lang="ja-JP" altLang="en-US"/>
              <a:t>2021/5/11</a:t>
            </a:r>
          </a:p>
        </p:txBody>
      </p:sp>
      <p:sp>
        <p:nvSpPr>
          <p:cNvPr id="8" name="Footer Placeholder 7"/>
          <p:cNvSpPr>
            <a:spLocks noGrp="1"/>
          </p:cNvSpPr>
          <p:nvPr>
            <p:ph type="ftr" sz="quarter" idx="11"/>
          </p:nvPr>
        </p:nvSpPr>
        <p:spPr/>
        <p:txBody>
          <a:bodyPr rtlCol="0"/>
          <a:lstStyle/>
          <a:p>
            <a:pPr rtl="0"/>
            <a:endParaRPr kumimoji="1" lang="ja-JP" altLang="en-US"/>
          </a:p>
        </p:txBody>
      </p:sp>
      <p:sp>
        <p:nvSpPr>
          <p:cNvPr id="9" name="Slide Number Placeholder 8"/>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3923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mn"/>
              <a:t>マスター タイトルの書式設定</a:t>
            </a:r>
            <a:endParaRPr lang="en-US" dirty="0"/>
          </a:p>
        </p:txBody>
      </p:sp>
      <p:sp>
        <p:nvSpPr>
          <p:cNvPr id="3" name="Date Placeholder 2"/>
          <p:cNvSpPr>
            <a:spLocks noGrp="1"/>
          </p:cNvSpPr>
          <p:nvPr>
            <p:ph type="dt" sz="half" idx="10"/>
          </p:nvPr>
        </p:nvSpPr>
        <p:spPr/>
        <p:txBody>
          <a:bodyPr rtlCol="0"/>
          <a:lstStyle/>
          <a:p>
            <a:pPr rtl="0"/>
            <a:r>
              <a:rPr kumimoji="1" lang="ja-JP" altLang="en-US"/>
              <a:t>2021/5/11</a:t>
            </a:r>
          </a:p>
        </p:txBody>
      </p:sp>
      <p:sp>
        <p:nvSpPr>
          <p:cNvPr id="4" name="Footer Placeholder 3"/>
          <p:cNvSpPr>
            <a:spLocks noGrp="1"/>
          </p:cNvSpPr>
          <p:nvPr>
            <p:ph type="ftr" sz="quarter" idx="11"/>
          </p:nvPr>
        </p:nvSpPr>
        <p:spPr/>
        <p:txBody>
          <a:bodyPr rtlCol="0"/>
          <a:lstStyle/>
          <a:p>
            <a:pPr rtl="0"/>
            <a:endParaRPr kumimoji="1" lang="ja-JP" altLang="en-US"/>
          </a:p>
        </p:txBody>
      </p:sp>
      <p:sp>
        <p:nvSpPr>
          <p:cNvPr id="5" name="Slide Number Placeholder 4"/>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264432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kumimoji="1" lang="ja-JP" altLang="en-US"/>
              <a:t>2021/5/11</a:t>
            </a:r>
          </a:p>
        </p:txBody>
      </p:sp>
      <p:sp>
        <p:nvSpPr>
          <p:cNvPr id="3" name="Footer Placeholder 2"/>
          <p:cNvSpPr>
            <a:spLocks noGrp="1"/>
          </p:cNvSpPr>
          <p:nvPr>
            <p:ph type="ftr" sz="quarter" idx="11"/>
          </p:nvPr>
        </p:nvSpPr>
        <p:spPr/>
        <p:txBody>
          <a:bodyPr rtlCol="0"/>
          <a:lstStyle/>
          <a:p>
            <a:pPr rtl="0"/>
            <a:endParaRPr kumimoji="1" lang="ja-JP" altLang="en-US"/>
          </a:p>
        </p:txBody>
      </p:sp>
      <p:sp>
        <p:nvSpPr>
          <p:cNvPr id="4" name="Slide Number Placeholder 3"/>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545815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mn"/>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mn"/>
              <a:t>マスター テキストの書式設定</a:t>
            </a:r>
          </a:p>
        </p:txBody>
      </p:sp>
      <p:sp>
        <p:nvSpPr>
          <p:cNvPr id="5" name="Date Placeholder 4"/>
          <p:cNvSpPr>
            <a:spLocks noGrp="1"/>
          </p:cNvSpPr>
          <p:nvPr>
            <p:ph type="dt" sz="half" idx="10"/>
          </p:nvPr>
        </p:nvSpPr>
        <p:spPr/>
        <p:txBody>
          <a:bodyPr rtlCol="0"/>
          <a:lstStyle/>
          <a:p>
            <a:pPr rtl="0"/>
            <a:r>
              <a:rPr kumimoji="1" lang="ja-JP" altLang="en-US"/>
              <a:t>2021/5/11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544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mn"/>
              <a:t>マスター タイトルの書式設定</a:t>
            </a:r>
            <a:endParaRPr lang="en-US" dirty="0"/>
          </a:p>
        </p:txBody>
      </p:sp>
      <p:sp>
        <p:nvSpPr>
          <p:cNvPr id="3" name="Content Placeholder 2"/>
          <p:cNvSpPr>
            <a:spLocks noGrp="1"/>
          </p:cNvSpPr>
          <p:nvPr>
            <p:ph idx="1"/>
          </p:nvPr>
        </p:nvSpPr>
        <p:spPr/>
        <p:txBody>
          <a:bodyPr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2021/5/11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33231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mn"/>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mn"/>
              <a:t>図を追加</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mn"/>
              <a:t>マスター テキストの書式設定</a:t>
            </a:r>
          </a:p>
        </p:txBody>
      </p:sp>
      <p:sp>
        <p:nvSpPr>
          <p:cNvPr id="5" name="Date Placeholder 4"/>
          <p:cNvSpPr>
            <a:spLocks noGrp="1"/>
          </p:cNvSpPr>
          <p:nvPr>
            <p:ph type="dt" sz="half" idx="10"/>
          </p:nvPr>
        </p:nvSpPr>
        <p:spPr/>
        <p:txBody>
          <a:bodyPr rtlCol="0"/>
          <a:lstStyle/>
          <a:p>
            <a:pPr rtl="0"/>
            <a:r>
              <a:rPr kumimoji="1" lang="ja-JP" altLang="en-US"/>
              <a:t>2021/5/11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7033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mn"/>
              <a:t>マスター タイトルの書式設定</a:t>
            </a:r>
            <a:endParaRPr lang="en-US" dirty="0"/>
          </a:p>
        </p:txBody>
      </p:sp>
      <p:sp>
        <p:nvSpPr>
          <p:cNvPr id="3" name="Vertical Text Placeholder 2"/>
          <p:cNvSpPr>
            <a:spLocks noGrp="1"/>
          </p:cNvSpPr>
          <p:nvPr>
            <p:ph type="body" orient="vert" idx="1"/>
          </p:nvPr>
        </p:nvSpPr>
        <p:spPr/>
        <p:txBody>
          <a:bodyPr vert="eaVert"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2021/5/11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937894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rtlCol="0"/>
          <a:lstStyle/>
          <a:p>
            <a:pPr rtl="0"/>
            <a:r>
              <a:rPr lang="mn"/>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4" name="Date Placeholder 3"/>
          <p:cNvSpPr>
            <a:spLocks noGrp="1"/>
          </p:cNvSpPr>
          <p:nvPr>
            <p:ph type="dt" sz="half" idx="10"/>
          </p:nvPr>
        </p:nvSpPr>
        <p:spPr/>
        <p:txBody>
          <a:bodyPr rtlCol="0"/>
          <a:lstStyle/>
          <a:p>
            <a:pPr rtl="0"/>
            <a:r>
              <a:rPr kumimoji="1" lang="ja-JP" altLang="en-US"/>
              <a:t>2021/5/11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35574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mn"/>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mn"/>
              <a:t>マスター テキストの書式設定</a:t>
            </a:r>
          </a:p>
        </p:txBody>
      </p:sp>
      <p:sp>
        <p:nvSpPr>
          <p:cNvPr id="4" name="Date Placeholder 3"/>
          <p:cNvSpPr>
            <a:spLocks noGrp="1"/>
          </p:cNvSpPr>
          <p:nvPr>
            <p:ph type="dt" sz="half" idx="10"/>
          </p:nvPr>
        </p:nvSpPr>
        <p:spPr/>
        <p:txBody>
          <a:bodyPr rtlCol="0"/>
          <a:lstStyle/>
          <a:p>
            <a:pPr rtl="0"/>
            <a:r>
              <a:rPr kumimoji="1" lang="ja-JP" altLang="en-US"/>
              <a:t>2021/5/11</a:t>
            </a:r>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593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mn"/>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4" name="Content Placeholder 3"/>
          <p:cNvSpPr>
            <a:spLocks noGrp="1"/>
          </p:cNvSpPr>
          <p:nvPr>
            <p:ph sz="half" idx="2"/>
          </p:nvPr>
        </p:nvSpPr>
        <p:spPr>
          <a:xfrm>
            <a:off x="4629150" y="1825625"/>
            <a:ext cx="3886200" cy="4351338"/>
          </a:xfrm>
        </p:spPr>
        <p:txBody>
          <a:bodyPr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5" name="Date Placeholder 4"/>
          <p:cNvSpPr>
            <a:spLocks noGrp="1"/>
          </p:cNvSpPr>
          <p:nvPr>
            <p:ph type="dt" sz="half" idx="10"/>
          </p:nvPr>
        </p:nvSpPr>
        <p:spPr/>
        <p:txBody>
          <a:bodyPr rtlCol="0"/>
          <a:lstStyle/>
          <a:p>
            <a:pPr rtl="0"/>
            <a:r>
              <a:rPr kumimoji="1" lang="ja-JP" altLang="en-US"/>
              <a:t>2021/5/11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7668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mn"/>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mn"/>
              <a:t>マスター テキストの書式設定</a:t>
            </a:r>
          </a:p>
        </p:txBody>
      </p:sp>
      <p:sp>
        <p:nvSpPr>
          <p:cNvPr id="4" name="Content Placeholder 3"/>
          <p:cNvSpPr>
            <a:spLocks noGrp="1"/>
          </p:cNvSpPr>
          <p:nvPr>
            <p:ph sz="half" idx="2"/>
          </p:nvPr>
        </p:nvSpPr>
        <p:spPr>
          <a:xfrm>
            <a:off x="629842" y="2505075"/>
            <a:ext cx="3868340" cy="3684588"/>
          </a:xfrm>
        </p:spPr>
        <p:txBody>
          <a:bodyPr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mn"/>
              <a:t>マスター テキストの書式設定</a:t>
            </a:r>
          </a:p>
        </p:txBody>
      </p:sp>
      <p:sp>
        <p:nvSpPr>
          <p:cNvPr id="6" name="Content Placeholder 5"/>
          <p:cNvSpPr>
            <a:spLocks noGrp="1"/>
          </p:cNvSpPr>
          <p:nvPr>
            <p:ph sz="quarter" idx="4"/>
          </p:nvPr>
        </p:nvSpPr>
        <p:spPr>
          <a:xfrm>
            <a:off x="4629150" y="2505075"/>
            <a:ext cx="3887391" cy="3684588"/>
          </a:xfrm>
        </p:spPr>
        <p:txBody>
          <a:bodyPr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7" name="Date Placeholder 6"/>
          <p:cNvSpPr>
            <a:spLocks noGrp="1"/>
          </p:cNvSpPr>
          <p:nvPr>
            <p:ph type="dt" sz="half" idx="10"/>
          </p:nvPr>
        </p:nvSpPr>
        <p:spPr/>
        <p:txBody>
          <a:bodyPr rtlCol="0"/>
          <a:lstStyle/>
          <a:p>
            <a:pPr rtl="0"/>
            <a:r>
              <a:rPr kumimoji="1" lang="ja-JP" altLang="en-US"/>
              <a:t>2021/5/11</a:t>
            </a:r>
          </a:p>
        </p:txBody>
      </p:sp>
      <p:sp>
        <p:nvSpPr>
          <p:cNvPr id="8" name="Footer Placeholder 7"/>
          <p:cNvSpPr>
            <a:spLocks noGrp="1"/>
          </p:cNvSpPr>
          <p:nvPr>
            <p:ph type="ftr" sz="quarter" idx="11"/>
          </p:nvPr>
        </p:nvSpPr>
        <p:spPr/>
        <p:txBody>
          <a:bodyPr rtlCol="0"/>
          <a:lstStyle/>
          <a:p>
            <a:pPr rtl="0"/>
            <a:endParaRPr kumimoji="1" lang="ja-JP" altLang="en-US"/>
          </a:p>
        </p:txBody>
      </p:sp>
      <p:sp>
        <p:nvSpPr>
          <p:cNvPr id="9" name="Slide Number Placeholder 8"/>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42329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mn"/>
              <a:t>マスター タイトルの書式設定</a:t>
            </a:r>
            <a:endParaRPr lang="en-US" dirty="0"/>
          </a:p>
        </p:txBody>
      </p:sp>
      <p:sp>
        <p:nvSpPr>
          <p:cNvPr id="3" name="Date Placeholder 2"/>
          <p:cNvSpPr>
            <a:spLocks noGrp="1"/>
          </p:cNvSpPr>
          <p:nvPr>
            <p:ph type="dt" sz="half" idx="10"/>
          </p:nvPr>
        </p:nvSpPr>
        <p:spPr/>
        <p:txBody>
          <a:bodyPr rtlCol="0"/>
          <a:lstStyle/>
          <a:p>
            <a:pPr rtl="0"/>
            <a:r>
              <a:rPr kumimoji="1" lang="ja-JP" altLang="en-US"/>
              <a:t>2021/5/11</a:t>
            </a:r>
          </a:p>
        </p:txBody>
      </p:sp>
      <p:sp>
        <p:nvSpPr>
          <p:cNvPr id="4" name="Footer Placeholder 3"/>
          <p:cNvSpPr>
            <a:spLocks noGrp="1"/>
          </p:cNvSpPr>
          <p:nvPr>
            <p:ph type="ftr" sz="quarter" idx="11"/>
          </p:nvPr>
        </p:nvSpPr>
        <p:spPr/>
        <p:txBody>
          <a:bodyPr rtlCol="0"/>
          <a:lstStyle/>
          <a:p>
            <a:pPr rtl="0"/>
            <a:endParaRPr kumimoji="1" lang="ja-JP" altLang="en-US"/>
          </a:p>
        </p:txBody>
      </p:sp>
      <p:sp>
        <p:nvSpPr>
          <p:cNvPr id="5" name="Slide Number Placeholder 4"/>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24308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kumimoji="1" lang="ja-JP" altLang="en-US"/>
              <a:t>2021/5/11</a:t>
            </a:r>
          </a:p>
        </p:txBody>
      </p:sp>
      <p:sp>
        <p:nvSpPr>
          <p:cNvPr id="3" name="Footer Placeholder 2"/>
          <p:cNvSpPr>
            <a:spLocks noGrp="1"/>
          </p:cNvSpPr>
          <p:nvPr>
            <p:ph type="ftr" sz="quarter" idx="11"/>
          </p:nvPr>
        </p:nvSpPr>
        <p:spPr/>
        <p:txBody>
          <a:bodyPr rtlCol="0"/>
          <a:lstStyle/>
          <a:p>
            <a:pPr rtl="0"/>
            <a:endParaRPr kumimoji="1" lang="ja-JP" altLang="en-US"/>
          </a:p>
        </p:txBody>
      </p:sp>
      <p:sp>
        <p:nvSpPr>
          <p:cNvPr id="4" name="Slide Number Placeholder 3"/>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2571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mn"/>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mn"/>
              <a:t>マスター テキストの書式設定</a:t>
            </a:r>
          </a:p>
        </p:txBody>
      </p:sp>
      <p:sp>
        <p:nvSpPr>
          <p:cNvPr id="5" name="Date Placeholder 4"/>
          <p:cNvSpPr>
            <a:spLocks noGrp="1"/>
          </p:cNvSpPr>
          <p:nvPr>
            <p:ph type="dt" sz="half" idx="10"/>
          </p:nvPr>
        </p:nvSpPr>
        <p:spPr/>
        <p:txBody>
          <a:bodyPr rtlCol="0"/>
          <a:lstStyle/>
          <a:p>
            <a:pPr rtl="0"/>
            <a:r>
              <a:rPr kumimoji="1" lang="ja-JP" altLang="en-US"/>
              <a:t>2021/5/11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054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mn"/>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mn"/>
              <a:t>図を追加</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mn"/>
              <a:t>マスター テキストの書式設定</a:t>
            </a:r>
          </a:p>
        </p:txBody>
      </p:sp>
      <p:sp>
        <p:nvSpPr>
          <p:cNvPr id="5" name="Date Placeholder 4"/>
          <p:cNvSpPr>
            <a:spLocks noGrp="1"/>
          </p:cNvSpPr>
          <p:nvPr>
            <p:ph type="dt" sz="half" idx="10"/>
          </p:nvPr>
        </p:nvSpPr>
        <p:spPr/>
        <p:txBody>
          <a:bodyPr rtlCol="0"/>
          <a:lstStyle/>
          <a:p>
            <a:pPr rtl="0"/>
            <a:r>
              <a:rPr kumimoji="1" lang="ja-JP" altLang="en-US"/>
              <a:t>2021/5/11</a:t>
            </a:r>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15496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mn"/>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kumimoji="1" lang="ja-JP" altLang="en-US"/>
              <a:t>2021/5/11</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03452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mn"/>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kumimoji="1" lang="ja-JP" altLang="en-US"/>
              <a:t>2021/5/11</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7522692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18.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63951"/>
            <a:ext cx="7772400" cy="1046011"/>
          </a:xfrm>
        </p:spPr>
        <p:txBody>
          <a:bodyPr rtlCol="0">
            <a:normAutofit fontScale="90000"/>
          </a:bodyPr>
          <a:lstStyle/>
          <a:p>
            <a:pPr rtl="0"/>
            <a:r>
              <a:rPr lang="mn" sz="3200" dirty="0"/>
              <a:t>Хийн гагнуурын ур чадварын сургалтын нэмэлт материал</a:t>
            </a:r>
            <a:r>
              <a:rPr lang="en-US" altLang="ja-JP" sz="3200" dirty="0"/>
              <a:t/>
            </a:r>
            <a:br>
              <a:rPr lang="en-US" altLang="ja-JP" sz="3200" dirty="0"/>
            </a:br>
            <a:r>
              <a:rPr lang="mn" sz="3200" dirty="0"/>
              <a:t>Сургалтад зориулсан PowerPoint материал</a:t>
            </a:r>
            <a:endParaRPr kumimoji="1" lang="ja-JP" altLang="en-US" sz="3200" dirty="0"/>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1</a:t>
            </a:fld>
            <a:endParaRPr kumimoji="1" lang="ja-JP" altLang="en-US"/>
          </a:p>
        </p:txBody>
      </p:sp>
    </p:spTree>
    <p:extLst>
      <p:ext uri="{BB962C8B-B14F-4D97-AF65-F5344CB8AC3E}">
        <p14:creationId xmlns:p14="http://schemas.microsoft.com/office/powerpoint/2010/main" val="2988793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62822"/>
            <a:ext cx="7886700" cy="465413"/>
          </a:xfrm>
          <a:ln>
            <a:solidFill>
              <a:schemeClr val="tx1"/>
            </a:solidFill>
          </a:ln>
        </p:spPr>
        <p:txBody>
          <a:bodyPr rtlCol="0">
            <a:normAutofit/>
          </a:bodyPr>
          <a:lstStyle/>
          <a:p>
            <a:pPr rtl="0"/>
            <a:r>
              <a:rPr lang="mn" sz="1200" dirty="0">
                <a:latin typeface="Meiryo UI" panose="020B0604030504040204" pitchFamily="50" charset="-128"/>
                <a:ea typeface="Meiryo UI" panose="020B0604030504040204" pitchFamily="50" charset="-128"/>
              </a:rPr>
              <a:t>Төрөл бүрийн хийн сав (баллон (bonbe)) ба ацетилен(asechiren)ий хийн үүсгүүр (2) Ацетилен(asechiren)ий хийн сав (баллон (bonbe))</a:t>
            </a:r>
            <a:endParaRPr kumimoji="1" lang="ja-JP" altLang="en-US" sz="12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24350" y="6400413"/>
            <a:ext cx="3803825" cy="246221"/>
          </a:xfrm>
          <a:prstGeom prst="rect">
            <a:avLst/>
          </a:prstGeom>
          <a:noFill/>
          <a:ln>
            <a:solidFill>
              <a:schemeClr val="tx1"/>
            </a:solidFill>
          </a:ln>
        </p:spPr>
        <p:txBody>
          <a:bodyPr wrap="square" rtlCol="0">
            <a:spAutoFit/>
          </a:bodyPr>
          <a:lstStyle/>
          <a:p>
            <a:pPr algn="r" rtl="0"/>
            <a:r>
              <a:rPr lang="mn" sz="1000">
                <a:solidFill>
                  <a:prstClr val="black"/>
                </a:solidFill>
              </a:rPr>
              <a:t>Материалын 28-р хуудас / Нэмэлт материалын 19-р хуудас</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10</a:t>
            </a:fld>
            <a:endParaRPr kumimoji="1" lang="ja-JP" altLang="en-US"/>
          </a:p>
        </p:txBody>
      </p:sp>
      <p:pic>
        <p:nvPicPr>
          <p:cNvPr id="6" name="図 5"/>
          <p:cNvPicPr>
            <a:picLocks noChangeAspect="1"/>
          </p:cNvPicPr>
          <p:nvPr/>
        </p:nvPicPr>
        <p:blipFill>
          <a:blip r:embed="rId3"/>
          <a:stretch>
            <a:fillRect/>
          </a:stretch>
        </p:blipFill>
        <p:spPr>
          <a:xfrm>
            <a:off x="628650" y="818664"/>
            <a:ext cx="6790584" cy="4688463"/>
          </a:xfrm>
          <a:prstGeom prst="rect">
            <a:avLst/>
          </a:prstGeom>
        </p:spPr>
      </p:pic>
      <p:sp>
        <p:nvSpPr>
          <p:cNvPr id="8" name="テキスト ボックス 110">
            <a:extLst>
              <a:ext uri="{FF2B5EF4-FFF2-40B4-BE49-F238E27FC236}">
                <a16:creationId xmlns:a16="http://schemas.microsoft.com/office/drawing/2014/main" id="{A234CBAC-79FE-49AC-B558-3697CB26D85C}"/>
              </a:ext>
            </a:extLst>
          </p:cNvPr>
          <p:cNvSpPr txBox="1"/>
          <p:nvPr/>
        </p:nvSpPr>
        <p:spPr>
          <a:xfrm>
            <a:off x="2692369" y="903478"/>
            <a:ext cx="1295774" cy="27960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rtl="0"/>
            <a:r>
              <a:rPr lang="mn" sz="1400" dirty="0">
                <a:effectLst/>
                <a:latin typeface="Calibri Light" panose="020F0302020204030204" pitchFamily="34" charset="0"/>
                <a:ea typeface="ＭＳ ゴシック" panose="020B0609070205080204" pitchFamily="49" charset="-128"/>
                <a:cs typeface="Calibri Light" panose="020F0302020204030204" pitchFamily="34" charset="0"/>
              </a:rPr>
              <a:t>Савны хавхлага</a:t>
            </a:r>
          </a:p>
        </p:txBody>
      </p:sp>
      <p:sp>
        <p:nvSpPr>
          <p:cNvPr id="9" name="テキスト ボックス 111">
            <a:extLst>
              <a:ext uri="{FF2B5EF4-FFF2-40B4-BE49-F238E27FC236}">
                <a16:creationId xmlns:a16="http://schemas.microsoft.com/office/drawing/2014/main" id="{B578A2F7-63B6-49F1-9BA9-48A5731E3414}"/>
              </a:ext>
            </a:extLst>
          </p:cNvPr>
          <p:cNvSpPr txBox="1"/>
          <p:nvPr/>
        </p:nvSpPr>
        <p:spPr>
          <a:xfrm>
            <a:off x="750600" y="873243"/>
            <a:ext cx="919480" cy="281296"/>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rtl="0"/>
            <a:r>
              <a:rPr lang="mn" sz="1400" dirty="0">
                <a:effectLst/>
                <a:latin typeface="Calibri Light" panose="020F0302020204030204" pitchFamily="34" charset="0"/>
                <a:ea typeface="ＭＳ ゴシック" panose="020B0609070205080204" pitchFamily="49" charset="-128"/>
                <a:cs typeface="Calibri Light" panose="020F0302020204030204" pitchFamily="34" charset="0"/>
              </a:rPr>
              <a:t>Таг</a:t>
            </a:r>
          </a:p>
        </p:txBody>
      </p:sp>
      <p:sp>
        <p:nvSpPr>
          <p:cNvPr id="10" name="テキスト ボックス 112">
            <a:extLst>
              <a:ext uri="{FF2B5EF4-FFF2-40B4-BE49-F238E27FC236}">
                <a16:creationId xmlns:a16="http://schemas.microsoft.com/office/drawing/2014/main" id="{BF808D2D-6484-4EDE-B852-1ED131213058}"/>
              </a:ext>
            </a:extLst>
          </p:cNvPr>
          <p:cNvSpPr txBox="1"/>
          <p:nvPr/>
        </p:nvSpPr>
        <p:spPr>
          <a:xfrm>
            <a:off x="719036" y="1213166"/>
            <a:ext cx="951044" cy="386324"/>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rtl="0"/>
            <a:r>
              <a:rPr lang="mn" sz="1400" dirty="0">
                <a:effectLst/>
                <a:latin typeface="Calibri Light" panose="020F0302020204030204" pitchFamily="34" charset="0"/>
                <a:ea typeface="ＭＳ ゴシック" panose="020B0609070205080204" pitchFamily="49" charset="-128"/>
                <a:cs typeface="Calibri Light" panose="020F0302020204030204" pitchFamily="34" charset="0"/>
              </a:rPr>
              <a:t>Хайлшин бөглөө</a:t>
            </a:r>
          </a:p>
          <a:p>
            <a:pPr algn="ctr" rtl="0"/>
            <a:endParaRPr lang="ja-JP" sz="1400" dirty="0">
              <a:effectLst/>
              <a:latin typeface="Calibri Light" panose="020F0302020204030204" pitchFamily="34" charset="0"/>
              <a:ea typeface="ＭＳ ゴシック" panose="020B0609070205080204" pitchFamily="49" charset="-128"/>
              <a:cs typeface="Calibri Light" panose="020F0302020204030204" pitchFamily="34" charset="0"/>
            </a:endParaRPr>
          </a:p>
        </p:txBody>
      </p:sp>
      <p:sp>
        <p:nvSpPr>
          <p:cNvPr id="11" name="テキスト ボックス 113">
            <a:extLst>
              <a:ext uri="{FF2B5EF4-FFF2-40B4-BE49-F238E27FC236}">
                <a16:creationId xmlns:a16="http://schemas.microsoft.com/office/drawing/2014/main" id="{FFAC1915-BE64-40CC-9264-EE30936AA383}"/>
              </a:ext>
            </a:extLst>
          </p:cNvPr>
          <p:cNvSpPr txBox="1"/>
          <p:nvPr/>
        </p:nvSpPr>
        <p:spPr>
          <a:xfrm>
            <a:off x="2867379" y="2077445"/>
            <a:ext cx="1145998" cy="47920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rtl="0"/>
            <a:r>
              <a:rPr lang="mn" sz="1400" dirty="0">
                <a:effectLst/>
                <a:latin typeface="Calibri Light" panose="020F0302020204030204" pitchFamily="34" charset="0"/>
                <a:ea typeface="ＭＳ ゴシック" panose="020B0609070205080204" pitchFamily="49" charset="-128"/>
                <a:cs typeface="Calibri Light" panose="020F0302020204030204" pitchFamily="34" charset="0"/>
              </a:rPr>
              <a:t>Савны </a:t>
            </a:r>
            <a:endParaRPr lang="en-US" sz="1400" dirty="0">
              <a:effectLst/>
              <a:latin typeface="Calibri Light" panose="020F0302020204030204" pitchFamily="34" charset="0"/>
              <a:ea typeface="ＭＳ ゴシック" panose="020B0609070205080204" pitchFamily="49" charset="-128"/>
              <a:cs typeface="Calibri Light" panose="020F0302020204030204" pitchFamily="34" charset="0"/>
            </a:endParaRPr>
          </a:p>
          <a:p>
            <a:pPr algn="ctr" rtl="0"/>
            <a:r>
              <a:rPr lang="mn" sz="1400" dirty="0">
                <a:effectLst/>
                <a:latin typeface="Calibri Light" panose="020F0302020204030204" pitchFamily="34" charset="0"/>
                <a:ea typeface="ＭＳ ゴシック" panose="020B0609070205080204" pitchFamily="49" charset="-128"/>
                <a:cs typeface="Calibri Light" panose="020F0302020204030204" pitchFamily="34" charset="0"/>
              </a:rPr>
              <a:t>их бие</a:t>
            </a:r>
          </a:p>
        </p:txBody>
      </p:sp>
      <p:sp>
        <p:nvSpPr>
          <p:cNvPr id="12" name="テキスト ボックス 114">
            <a:extLst>
              <a:ext uri="{FF2B5EF4-FFF2-40B4-BE49-F238E27FC236}">
                <a16:creationId xmlns:a16="http://schemas.microsoft.com/office/drawing/2014/main" id="{CC8E3710-CC8C-4157-B914-432FD6C72103}"/>
              </a:ext>
            </a:extLst>
          </p:cNvPr>
          <p:cNvSpPr txBox="1"/>
          <p:nvPr/>
        </p:nvSpPr>
        <p:spPr>
          <a:xfrm>
            <a:off x="2992141" y="2862684"/>
            <a:ext cx="919480" cy="310618"/>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rtl="0"/>
            <a:r>
              <a:rPr lang="mn" sz="1400" dirty="0">
                <a:effectLst/>
                <a:latin typeface="Calibri Light" panose="020F0302020204030204" pitchFamily="34" charset="0"/>
                <a:ea typeface="ＭＳ ゴシック" panose="020B0609070205080204" pitchFamily="49" charset="-128"/>
                <a:cs typeface="Calibri Light" panose="020F0302020204030204" pitchFamily="34" charset="0"/>
              </a:rPr>
              <a:t>Масс</a:t>
            </a:r>
          </a:p>
        </p:txBody>
      </p:sp>
      <p:sp>
        <p:nvSpPr>
          <p:cNvPr id="13" name="テキスト ボックス 115">
            <a:extLst>
              <a:ext uri="{FF2B5EF4-FFF2-40B4-BE49-F238E27FC236}">
                <a16:creationId xmlns:a16="http://schemas.microsoft.com/office/drawing/2014/main" id="{2CB49443-4B96-4614-B936-818FAE65F4E7}"/>
              </a:ext>
            </a:extLst>
          </p:cNvPr>
          <p:cNvSpPr txBox="1"/>
          <p:nvPr/>
        </p:nvSpPr>
        <p:spPr>
          <a:xfrm>
            <a:off x="2811098" y="3601892"/>
            <a:ext cx="919480" cy="479202"/>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rtl="0"/>
            <a:r>
              <a:rPr lang="mn" sz="1400" dirty="0">
                <a:effectLst/>
                <a:latin typeface="Calibri Light" panose="020F0302020204030204" pitchFamily="34" charset="0"/>
                <a:ea typeface="ＭＳ ゴシック" panose="020B0609070205080204" pitchFamily="49" charset="-128"/>
                <a:cs typeface="Calibri Light" panose="020F0302020204030204" pitchFamily="34" charset="0"/>
              </a:rPr>
              <a:t>Агааржуулалтын нүх</a:t>
            </a:r>
          </a:p>
        </p:txBody>
      </p:sp>
      <p:sp>
        <p:nvSpPr>
          <p:cNvPr id="14" name="テキスト ボックス 116">
            <a:extLst>
              <a:ext uri="{FF2B5EF4-FFF2-40B4-BE49-F238E27FC236}">
                <a16:creationId xmlns:a16="http://schemas.microsoft.com/office/drawing/2014/main" id="{F3521D40-576B-4D5C-9F31-4DD47CA9F9A7}"/>
              </a:ext>
            </a:extLst>
          </p:cNvPr>
          <p:cNvSpPr txBox="1"/>
          <p:nvPr/>
        </p:nvSpPr>
        <p:spPr>
          <a:xfrm>
            <a:off x="3958983" y="1882659"/>
            <a:ext cx="983179" cy="279602"/>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rtl="0"/>
            <a:r>
              <a:rPr lang="mn" sz="1400" dirty="0">
                <a:effectLst/>
                <a:latin typeface="Calibri Light" panose="020F0302020204030204" pitchFamily="34" charset="0"/>
                <a:ea typeface="ＭＳ ゴシック" panose="020B0609070205080204" pitchFamily="49" charset="-128"/>
                <a:cs typeface="Calibri Light" panose="020F0302020204030204" pitchFamily="34" charset="0"/>
              </a:rPr>
              <a:t>O-цагираг</a:t>
            </a:r>
          </a:p>
        </p:txBody>
      </p:sp>
      <p:sp>
        <p:nvSpPr>
          <p:cNvPr id="15" name="テキスト ボックス 118">
            <a:extLst>
              <a:ext uri="{FF2B5EF4-FFF2-40B4-BE49-F238E27FC236}">
                <a16:creationId xmlns:a16="http://schemas.microsoft.com/office/drawing/2014/main" id="{61D8F9B5-D270-4B34-B1CA-A9B4DAF731C6}"/>
              </a:ext>
            </a:extLst>
          </p:cNvPr>
          <p:cNvSpPr txBox="1"/>
          <p:nvPr/>
        </p:nvSpPr>
        <p:spPr>
          <a:xfrm>
            <a:off x="6022890" y="1674583"/>
            <a:ext cx="1319606" cy="279601"/>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rtl="0"/>
            <a:r>
              <a:rPr lang="mn" sz="1400">
                <a:effectLst/>
                <a:latin typeface="Calibri Light" panose="020F0302020204030204" pitchFamily="34" charset="0"/>
                <a:ea typeface="ＭＳ ゴシック" panose="020B0609070205080204" pitchFamily="49" charset="-128"/>
                <a:cs typeface="Calibri Light" panose="020F0302020204030204" pitchFamily="34" charset="0"/>
              </a:rPr>
              <a:t>Гранд боолт</a:t>
            </a:r>
          </a:p>
        </p:txBody>
      </p:sp>
      <p:sp>
        <p:nvSpPr>
          <p:cNvPr id="16" name="テキスト ボックス 119">
            <a:extLst>
              <a:ext uri="{FF2B5EF4-FFF2-40B4-BE49-F238E27FC236}">
                <a16:creationId xmlns:a16="http://schemas.microsoft.com/office/drawing/2014/main" id="{5CBD7520-38F9-498D-8BFE-0AC65CD8C2BD}"/>
              </a:ext>
            </a:extLst>
          </p:cNvPr>
          <p:cNvSpPr txBox="1"/>
          <p:nvPr/>
        </p:nvSpPr>
        <p:spPr>
          <a:xfrm>
            <a:off x="6095514" y="1988535"/>
            <a:ext cx="1246982" cy="34454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rtl="0"/>
            <a:r>
              <a:rPr lang="mn" sz="1400">
                <a:effectLst/>
                <a:latin typeface="Calibri Light" panose="020F0302020204030204" pitchFamily="34" charset="0"/>
                <a:ea typeface="ＭＳ ゴシック" panose="020B0609070205080204" pitchFamily="49" charset="-128"/>
                <a:cs typeface="Calibri Light" panose="020F0302020204030204" pitchFamily="34" charset="0"/>
              </a:rPr>
              <a:t>шпиндел</a:t>
            </a:r>
          </a:p>
        </p:txBody>
      </p:sp>
      <p:sp>
        <p:nvSpPr>
          <p:cNvPr id="17" name="テキスト ボックス 120">
            <a:extLst>
              <a:ext uri="{FF2B5EF4-FFF2-40B4-BE49-F238E27FC236}">
                <a16:creationId xmlns:a16="http://schemas.microsoft.com/office/drawing/2014/main" id="{E6B9007F-1395-43E4-A24C-99829C494FCF}"/>
              </a:ext>
            </a:extLst>
          </p:cNvPr>
          <p:cNvSpPr txBox="1"/>
          <p:nvPr/>
        </p:nvSpPr>
        <p:spPr>
          <a:xfrm>
            <a:off x="3768437" y="3248890"/>
            <a:ext cx="1019287" cy="528574"/>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rtl="0"/>
            <a:r>
              <a:rPr lang="mn" sz="1400" dirty="0">
                <a:effectLst/>
                <a:latin typeface="Calibri Light" panose="020F0302020204030204" pitchFamily="34" charset="0"/>
                <a:ea typeface="ＭＳ ゴシック" panose="020B0609070205080204" pitchFamily="49" charset="-128"/>
                <a:cs typeface="Calibri Light" panose="020F0302020204030204" pitchFamily="34" charset="0"/>
              </a:rPr>
              <a:t>Хайлшин бөглөөний аюулгүйн хавхлага</a:t>
            </a:r>
          </a:p>
        </p:txBody>
      </p:sp>
      <p:sp>
        <p:nvSpPr>
          <p:cNvPr id="18" name="テキスト ボックス 121">
            <a:extLst>
              <a:ext uri="{FF2B5EF4-FFF2-40B4-BE49-F238E27FC236}">
                <a16:creationId xmlns:a16="http://schemas.microsoft.com/office/drawing/2014/main" id="{B6A520BB-F098-40AD-9849-49E6C0A2C45D}"/>
              </a:ext>
            </a:extLst>
          </p:cNvPr>
          <p:cNvSpPr txBox="1"/>
          <p:nvPr/>
        </p:nvSpPr>
        <p:spPr>
          <a:xfrm>
            <a:off x="6151860" y="2569044"/>
            <a:ext cx="1190636" cy="34454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rtl="0"/>
            <a:r>
              <a:rPr lang="mn" sz="1400" dirty="0">
                <a:effectLst/>
                <a:latin typeface="Calibri Light" panose="020F0302020204030204" pitchFamily="34" charset="0"/>
                <a:ea typeface="ＭＳ ゴシック" panose="020B0609070205080204" pitchFamily="49" charset="-128"/>
                <a:cs typeface="Calibri Light" panose="020F0302020204030204" pitchFamily="34" charset="0"/>
              </a:rPr>
              <a:t>Хийн гаралтын цэг</a:t>
            </a:r>
          </a:p>
        </p:txBody>
      </p:sp>
      <p:sp>
        <p:nvSpPr>
          <p:cNvPr id="19" name="テキスト ボックス 122">
            <a:extLst>
              <a:ext uri="{FF2B5EF4-FFF2-40B4-BE49-F238E27FC236}">
                <a16:creationId xmlns:a16="http://schemas.microsoft.com/office/drawing/2014/main" id="{35652429-1BD3-4E83-A4E2-51D4426AD977}"/>
              </a:ext>
            </a:extLst>
          </p:cNvPr>
          <p:cNvSpPr txBox="1"/>
          <p:nvPr/>
        </p:nvSpPr>
        <p:spPr>
          <a:xfrm>
            <a:off x="6151859" y="3237050"/>
            <a:ext cx="1101925" cy="231775"/>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rtl="0"/>
            <a:r>
              <a:rPr lang="mn" sz="1400">
                <a:effectLst/>
                <a:latin typeface="Calibri Light" panose="020F0302020204030204" pitchFamily="34" charset="0"/>
                <a:ea typeface="ＭＳ ゴシック" panose="020B0609070205080204" pitchFamily="49" charset="-128"/>
                <a:cs typeface="Calibri Light" panose="020F0302020204030204" pitchFamily="34" charset="0"/>
              </a:rPr>
              <a:t>Савлагаа</a:t>
            </a:r>
          </a:p>
        </p:txBody>
      </p:sp>
      <p:sp>
        <p:nvSpPr>
          <p:cNvPr id="20" name="テキスト ボックス 123">
            <a:extLst>
              <a:ext uri="{FF2B5EF4-FFF2-40B4-BE49-F238E27FC236}">
                <a16:creationId xmlns:a16="http://schemas.microsoft.com/office/drawing/2014/main" id="{C93A7634-850C-4047-824C-2DD368EC7F26}"/>
              </a:ext>
            </a:extLst>
          </p:cNvPr>
          <p:cNvSpPr txBox="1"/>
          <p:nvPr/>
        </p:nvSpPr>
        <p:spPr>
          <a:xfrm>
            <a:off x="6068017" y="3903652"/>
            <a:ext cx="1185767"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rtl="0"/>
            <a:r>
              <a:rPr lang="mn" sz="1400">
                <a:effectLst/>
                <a:latin typeface="Calibri Light" panose="020F0302020204030204" pitchFamily="34" charset="0"/>
                <a:ea typeface="ＭＳ ゴシック" panose="020B0609070205080204" pitchFamily="49" charset="-128"/>
                <a:cs typeface="Calibri Light" panose="020F0302020204030204" pitchFamily="34" charset="0"/>
              </a:rPr>
              <a:t>шүүлтүүр</a:t>
            </a:r>
          </a:p>
        </p:txBody>
      </p:sp>
      <p:sp>
        <p:nvSpPr>
          <p:cNvPr id="21" name="テキスト ボックス 124">
            <a:extLst>
              <a:ext uri="{FF2B5EF4-FFF2-40B4-BE49-F238E27FC236}">
                <a16:creationId xmlns:a16="http://schemas.microsoft.com/office/drawing/2014/main" id="{0B0C6258-DD50-4068-8E30-F743D12D4F27}"/>
              </a:ext>
            </a:extLst>
          </p:cNvPr>
          <p:cNvSpPr txBox="1"/>
          <p:nvPr/>
        </p:nvSpPr>
        <p:spPr>
          <a:xfrm>
            <a:off x="3485855" y="4626688"/>
            <a:ext cx="3692487" cy="385985"/>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rtl="0"/>
            <a:r>
              <a:rPr lang="mn" sz="1200" dirty="0">
                <a:effectLst/>
                <a:latin typeface="Calibri Light" panose="020F0302020204030204" pitchFamily="34" charset="0"/>
                <a:ea typeface="ＭＳ ゴシック" panose="020B0609070205080204" pitchFamily="49" charset="-128"/>
                <a:cs typeface="Calibri Light" panose="020F0302020204030204" pitchFamily="34" charset="0"/>
              </a:rPr>
              <a:t>Эх сурвалж: Хөдөлмөрийн аюулгүй байдал, эрүүл ахуйн үндэсний хүрээлэнгийн техникийн удирдамж</a:t>
            </a:r>
            <a:endParaRPr lang="ja-JP" sz="1400" dirty="0">
              <a:effectLst/>
              <a:latin typeface="Calibri Light" panose="020F0302020204030204" pitchFamily="34" charset="0"/>
              <a:ea typeface="ＭＳ ゴシック" panose="020B0609070205080204" pitchFamily="49" charset="-128"/>
              <a:cs typeface="Calibri Light" panose="020F0302020204030204" pitchFamily="34" charset="0"/>
            </a:endParaRPr>
          </a:p>
        </p:txBody>
      </p:sp>
      <p:sp>
        <p:nvSpPr>
          <p:cNvPr id="22" name="テキスト ボックス 125">
            <a:extLst>
              <a:ext uri="{FF2B5EF4-FFF2-40B4-BE49-F238E27FC236}">
                <a16:creationId xmlns:a16="http://schemas.microsoft.com/office/drawing/2014/main" id="{CBE200DA-EF2B-4201-903D-CE5228AE0EE8}"/>
              </a:ext>
            </a:extLst>
          </p:cNvPr>
          <p:cNvSpPr txBox="1"/>
          <p:nvPr/>
        </p:nvSpPr>
        <p:spPr>
          <a:xfrm>
            <a:off x="967092" y="5067639"/>
            <a:ext cx="5889058" cy="33180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rtl="0"/>
            <a:r>
              <a:rPr lang="mn" sz="1400" dirty="0">
                <a:effectLst/>
                <a:latin typeface="Calibri Light" panose="020F0302020204030204" pitchFamily="34" charset="0"/>
                <a:ea typeface="ＭＳ ゴシック" panose="020B0609070205080204" pitchFamily="49" charset="-128"/>
                <a:cs typeface="Calibri Light" panose="020F0302020204030204" pitchFamily="34" charset="0"/>
              </a:rPr>
              <a:t>Зураг 1-25: Ацетилен(asechiren)ий сав ба савны хавхлага</a:t>
            </a:r>
            <a:endParaRPr lang="ja-JP" sz="1400" dirty="0">
              <a:effectLst/>
              <a:latin typeface="Calibri Light" panose="020F0302020204030204" pitchFamily="34" charset="0"/>
              <a:ea typeface="ＭＳ ゴシック" panose="020B0609070205080204" pitchFamily="49" charset="-128"/>
              <a:cs typeface="Calibri Light" panose="020F0302020204030204" pitchFamily="34" charset="0"/>
            </a:endParaRPr>
          </a:p>
        </p:txBody>
      </p:sp>
      <p:sp>
        <p:nvSpPr>
          <p:cNvPr id="23" name="テキスト ボックス 116">
            <a:extLst>
              <a:ext uri="{FF2B5EF4-FFF2-40B4-BE49-F238E27FC236}">
                <a16:creationId xmlns:a16="http://schemas.microsoft.com/office/drawing/2014/main" id="{34EC8EED-E2C2-44F2-AEF6-DAB901EA494C}"/>
              </a:ext>
            </a:extLst>
          </p:cNvPr>
          <p:cNvSpPr txBox="1"/>
          <p:nvPr/>
        </p:nvSpPr>
        <p:spPr>
          <a:xfrm>
            <a:off x="3726747" y="2185748"/>
            <a:ext cx="1331556" cy="370901"/>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rtl="0"/>
            <a:r>
              <a:rPr lang="mn" sz="1400" dirty="0">
                <a:latin typeface="Calibri Light" panose="020F0302020204030204" pitchFamily="34" charset="0"/>
                <a:ea typeface="ＭＳ ゴシック" panose="020B0609070205080204" pitchFamily="49" charset="-128"/>
                <a:cs typeface="Calibri Light" panose="020F0302020204030204" pitchFamily="34" charset="0"/>
              </a:rPr>
              <a:t>Гранд жийрэг</a:t>
            </a:r>
            <a:endParaRPr lang="ja-JP" sz="1400" dirty="0">
              <a:effectLst/>
              <a:latin typeface="Calibri Light" panose="020F0302020204030204" pitchFamily="34" charset="0"/>
              <a:ea typeface="ＭＳ ゴシック" panose="020B0609070205080204" pitchFamily="49" charset="-128"/>
              <a:cs typeface="Calibri Light" panose="020F0302020204030204" pitchFamily="34" charset="0"/>
            </a:endParaRPr>
          </a:p>
        </p:txBody>
      </p:sp>
    </p:spTree>
    <p:extLst>
      <p:ext uri="{BB962C8B-B14F-4D97-AF65-F5344CB8AC3E}">
        <p14:creationId xmlns:p14="http://schemas.microsoft.com/office/powerpoint/2010/main" val="1605576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50715"/>
          </a:xfrm>
          <a:ln>
            <a:solidFill>
              <a:schemeClr val="tx1"/>
            </a:solidFill>
          </a:ln>
        </p:spPr>
        <p:txBody>
          <a:bodyPr rtlCol="0">
            <a:normAutofit/>
          </a:bodyPr>
          <a:lstStyle/>
          <a:p>
            <a:pPr rtl="0"/>
            <a:r>
              <a:rPr lang="mn" sz="1200" dirty="0">
                <a:latin typeface="Meiryo UI" panose="020B0604030504040204" pitchFamily="50" charset="-128"/>
                <a:ea typeface="Meiryo UI" panose="020B0604030504040204" pitchFamily="50" charset="-128"/>
              </a:rPr>
              <a:t>Төрөл бүрийн хийн сав (баллон (bonbe)) ба ацетилен(asechiren)ий хийн үүсгүүр (3) Бусад баллон (bonbe)</a:t>
            </a:r>
            <a:endParaRPr kumimoji="1" lang="ja-JP" altLang="en-US" sz="12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28650" y="1108341"/>
            <a:ext cx="7886700" cy="797116"/>
          </a:xfrm>
          <a:ln>
            <a:solidFill>
              <a:schemeClr val="tx1"/>
            </a:solidFill>
          </a:ln>
        </p:spPr>
        <p:txBody>
          <a:bodyPr rtlCol="0" anchor="ctr" anchorCtr="0">
            <a:noAutofit/>
          </a:bodyPr>
          <a:lstStyle/>
          <a:p>
            <a:pPr rtl="0"/>
            <a:r>
              <a:rPr lang="mn" sz="1200">
                <a:latin typeface="Meiryo UI" panose="020B0604030504040204" pitchFamily="50" charset="-128"/>
                <a:ea typeface="Meiryo UI" panose="020B0604030504040204" pitchFamily="50" charset="-128"/>
              </a:rPr>
              <a:t>Бусад шатамхай хийн баллон (bonbe)</a:t>
            </a:r>
          </a:p>
          <a:p>
            <a:pPr marL="268288" indent="-1588" rtl="0">
              <a:lnSpc>
                <a:spcPct val="100000"/>
              </a:lnSpc>
              <a:spcBef>
                <a:spcPts val="0"/>
              </a:spcBef>
              <a:buNone/>
            </a:pPr>
            <a:r>
              <a:rPr lang="mn" sz="1200">
                <a:latin typeface="Meiryo UI" panose="020B0604030504040204" pitchFamily="50" charset="-128"/>
                <a:ea typeface="Meiryo UI" panose="020B0604030504040204" pitchFamily="50" charset="-128"/>
              </a:rPr>
              <a:t>Пропан(puropan), бутан гэх мэтийг өндөр даралттай шингэн төлөвөөр баллон (bonbe)д хийнэ</a:t>
            </a:r>
            <a:endParaRPr lang="en-US" altLang="ja-JP" sz="1200" dirty="0">
              <a:latin typeface="Meiryo UI" panose="020B0604030504040204" pitchFamily="50" charset="-128"/>
              <a:ea typeface="Meiryo UI" panose="020B0604030504040204" pitchFamily="50" charset="-128"/>
            </a:endParaRPr>
          </a:p>
          <a:p>
            <a:pPr marL="268288" indent="-1588" rtl="0">
              <a:lnSpc>
                <a:spcPct val="100000"/>
              </a:lnSpc>
              <a:spcBef>
                <a:spcPts val="0"/>
              </a:spcBef>
              <a:buNone/>
            </a:pPr>
            <a:r>
              <a:rPr lang="mn" sz="1200">
                <a:latin typeface="Meiryo UI" panose="020B0604030504040204" pitchFamily="50" charset="-128"/>
                <a:ea typeface="Meiryo UI" panose="020B0604030504040204" pitchFamily="50" charset="-128"/>
              </a:rPr>
              <a:t>Шатамхай хийн (ба гелийн хий) баллон (bonbe)ны холбох хэсэг нь зүүн шурагтай</a:t>
            </a:r>
          </a:p>
        </p:txBody>
      </p:sp>
      <p:sp>
        <p:nvSpPr>
          <p:cNvPr id="7" name="テキスト ボックス 6"/>
          <p:cNvSpPr txBox="1"/>
          <p:nvPr/>
        </p:nvSpPr>
        <p:spPr>
          <a:xfrm>
            <a:off x="4572001" y="6400413"/>
            <a:ext cx="3608320" cy="246221"/>
          </a:xfrm>
          <a:prstGeom prst="rect">
            <a:avLst/>
          </a:prstGeom>
          <a:noFill/>
          <a:ln>
            <a:solidFill>
              <a:schemeClr val="tx1"/>
            </a:solidFill>
          </a:ln>
        </p:spPr>
        <p:txBody>
          <a:bodyPr wrap="square" rtlCol="0">
            <a:spAutoFit/>
          </a:bodyPr>
          <a:lstStyle/>
          <a:p>
            <a:pPr algn="r" rtl="0"/>
            <a:r>
              <a:rPr lang="mn" sz="1000" dirty="0">
                <a:solidFill>
                  <a:prstClr val="black"/>
                </a:solidFill>
              </a:rPr>
              <a:t>Материалын 30-р хуудас / Нэмэлт материалын 20-р хуудас</a:t>
            </a:r>
          </a:p>
        </p:txBody>
      </p:sp>
      <p:sp>
        <p:nvSpPr>
          <p:cNvPr id="9" name="コンテンツ プレースホルダー 4"/>
          <p:cNvSpPr txBox="1">
            <a:spLocks/>
          </p:cNvSpPr>
          <p:nvPr/>
        </p:nvSpPr>
        <p:spPr>
          <a:xfrm>
            <a:off x="628648" y="2015290"/>
            <a:ext cx="7886701" cy="105096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mn" sz="1200" dirty="0">
                <a:latin typeface="Meiryo UI" panose="020B0604030504040204" pitchFamily="50" charset="-128"/>
                <a:ea typeface="Meiryo UI" panose="020B0604030504040204" pitchFamily="50" charset="-128"/>
              </a:rPr>
              <a:t>Хүчилтөрөгчийн баллон(sanso bonbe)</a:t>
            </a:r>
          </a:p>
          <a:p>
            <a:pPr marL="268288" indent="-1588" rtl="0">
              <a:lnSpc>
                <a:spcPct val="100000"/>
              </a:lnSpc>
              <a:spcBef>
                <a:spcPts val="0"/>
              </a:spcBef>
              <a:buNone/>
            </a:pPr>
            <a:r>
              <a:rPr lang="mn" sz="1200" dirty="0">
                <a:latin typeface="Meiryo UI" panose="020B0604030504040204" pitchFamily="50" charset="-128"/>
                <a:ea typeface="Meiryo UI" panose="020B0604030504040204" pitchFamily="50" charset="-128"/>
              </a:rPr>
              <a:t>Хүчилтөрөгч(sanso)ийг  хийн төлөвөөр баллон (bonbe)д хийнэ</a:t>
            </a:r>
          </a:p>
          <a:p>
            <a:pPr marL="268288" indent="-1588" rtl="0">
              <a:lnSpc>
                <a:spcPct val="100000"/>
              </a:lnSpc>
              <a:spcBef>
                <a:spcPts val="0"/>
              </a:spcBef>
              <a:buNone/>
            </a:pPr>
            <a:r>
              <a:rPr lang="mn" sz="1200" dirty="0">
                <a:latin typeface="Meiryo UI" panose="020B0604030504040204" pitchFamily="50" charset="-128"/>
                <a:ea typeface="Meiryo UI" panose="020B0604030504040204" pitchFamily="50" charset="-128"/>
              </a:rPr>
              <a:t>Хүчилтөрөгчийн баллон(sanso bonbe) ны холбох хэсэг нь (хий шахах ам) нь шатамхай хийтэй эсрэгээрээ баруун шурагтай</a:t>
            </a:r>
            <a:endParaRPr lang="en-US" altLang="ja-JP" sz="1200" dirty="0">
              <a:latin typeface="Meiryo UI" panose="020B0604030504040204" pitchFamily="50" charset="-128"/>
              <a:ea typeface="Meiryo UI" panose="020B0604030504040204" pitchFamily="50" charset="-128"/>
            </a:endParaRPr>
          </a:p>
          <a:p>
            <a:pPr marL="268288" indent="-1588" rtl="0">
              <a:lnSpc>
                <a:spcPct val="100000"/>
              </a:lnSpc>
              <a:spcBef>
                <a:spcPts val="0"/>
              </a:spcBef>
              <a:buNone/>
            </a:pPr>
            <a:r>
              <a:rPr lang="mn" sz="1200" dirty="0">
                <a:latin typeface="Meiryo UI" panose="020B0604030504040204" pitchFamily="50" charset="-128"/>
                <a:ea typeface="Meiryo UI" panose="020B0604030504040204" pitchFamily="50" charset="-128"/>
              </a:rPr>
              <a:t>Хүчилтөрөгч(sanso)  нь шатах үйл явцыг идэвхжүүлдэг онцлогтой бөгөөд маш аюултай.</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11</a:t>
            </a:fld>
            <a:endParaRPr kumimoji="1" lang="ja-JP" altLang="en-US"/>
          </a:p>
        </p:txBody>
      </p:sp>
    </p:spTree>
    <p:extLst>
      <p:ext uri="{BB962C8B-B14F-4D97-AF65-F5344CB8AC3E}">
        <p14:creationId xmlns:p14="http://schemas.microsoft.com/office/powerpoint/2010/main" val="782521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510945"/>
          </a:xfrm>
          <a:ln>
            <a:solidFill>
              <a:schemeClr val="tx1"/>
            </a:solidFill>
          </a:ln>
        </p:spPr>
        <p:txBody>
          <a:bodyPr rtlCol="0">
            <a:normAutofit fontScale="90000"/>
          </a:bodyPr>
          <a:lstStyle/>
          <a:p>
            <a:pPr rtl="0"/>
            <a:r>
              <a:rPr lang="mn" sz="2000">
                <a:latin typeface="Meiryo UI" panose="020B0604030504040204" pitchFamily="50" charset="-128"/>
                <a:ea typeface="Meiryo UI" panose="020B0604030504040204" pitchFamily="50" charset="-128"/>
              </a:rPr>
              <a:t>Төрөл бүрийн хийн сав (баллон (bonbe)) ба ацетилен(asechiren)ий хийн үүсгүүр (4) Хийн цуглуулагч</a:t>
            </a:r>
            <a:endParaRPr kumimoji="1" lang="ja-JP" altLang="en-US"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86275" y="6429565"/>
            <a:ext cx="3661193" cy="246221"/>
          </a:xfrm>
          <a:prstGeom prst="rect">
            <a:avLst/>
          </a:prstGeom>
          <a:noFill/>
          <a:ln>
            <a:solidFill>
              <a:schemeClr val="tx1"/>
            </a:solidFill>
          </a:ln>
        </p:spPr>
        <p:txBody>
          <a:bodyPr wrap="square" rtlCol="0">
            <a:spAutoFit/>
          </a:bodyPr>
          <a:lstStyle/>
          <a:p>
            <a:pPr algn="r" rtl="0"/>
            <a:r>
              <a:rPr lang="mn" sz="1000" dirty="0">
                <a:solidFill>
                  <a:prstClr val="black"/>
                </a:solidFill>
              </a:rPr>
              <a:t>Материалын 31-р хуудас / Нэмэлт материалын 21-р хуудас</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12</a:t>
            </a:fld>
            <a:endParaRPr kumimoji="1" lang="ja-JP" altLang="en-US"/>
          </a:p>
        </p:txBody>
      </p:sp>
      <p:pic>
        <p:nvPicPr>
          <p:cNvPr id="5" name="図 4"/>
          <p:cNvPicPr>
            <a:picLocks noChangeAspect="1"/>
          </p:cNvPicPr>
          <p:nvPr/>
        </p:nvPicPr>
        <p:blipFill>
          <a:blip r:embed="rId3"/>
          <a:stretch>
            <a:fillRect/>
          </a:stretch>
        </p:blipFill>
        <p:spPr>
          <a:xfrm>
            <a:off x="628650" y="1017861"/>
            <a:ext cx="4484613" cy="3505200"/>
          </a:xfrm>
          <a:prstGeom prst="rect">
            <a:avLst/>
          </a:prstGeom>
        </p:spPr>
      </p:pic>
      <p:sp>
        <p:nvSpPr>
          <p:cNvPr id="6" name="テキスト ボックス 123">
            <a:extLst>
              <a:ext uri="{FF2B5EF4-FFF2-40B4-BE49-F238E27FC236}">
                <a16:creationId xmlns:a16="http://schemas.microsoft.com/office/drawing/2014/main" id="{4E1EC914-87FD-4348-A605-2C3A47251D9C}"/>
              </a:ext>
            </a:extLst>
          </p:cNvPr>
          <p:cNvSpPr txBox="1"/>
          <p:nvPr/>
        </p:nvSpPr>
        <p:spPr>
          <a:xfrm>
            <a:off x="2116033" y="1084753"/>
            <a:ext cx="1963842" cy="20447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rtl="0"/>
            <a:r>
              <a:rPr lang="mn" sz="900" dirty="0">
                <a:effectLst/>
                <a:latin typeface="Calibri Light" panose="020F0302020204030204" pitchFamily="34" charset="0"/>
                <a:ea typeface="ＭＳ ゴシック" panose="020B0609070205080204" pitchFamily="49" charset="-128"/>
                <a:cs typeface="Calibri Light" panose="020F0302020204030204" pitchFamily="34" charset="0"/>
              </a:rPr>
              <a:t>Даралт тохируулагч(aturyoku chousei ki)</a:t>
            </a:r>
            <a:endParaRPr lang="ja-JP" sz="900" dirty="0">
              <a:effectLst/>
              <a:latin typeface="Calibri Light" panose="020F0302020204030204" pitchFamily="34" charset="0"/>
              <a:ea typeface="ＭＳ ゴシック" panose="020B0609070205080204" pitchFamily="49" charset="-128"/>
              <a:cs typeface="Calibri Light" panose="020F0302020204030204" pitchFamily="34" charset="0"/>
            </a:endParaRPr>
          </a:p>
        </p:txBody>
      </p:sp>
      <p:sp>
        <p:nvSpPr>
          <p:cNvPr id="8" name="テキスト ボックス 124">
            <a:extLst>
              <a:ext uri="{FF2B5EF4-FFF2-40B4-BE49-F238E27FC236}">
                <a16:creationId xmlns:a16="http://schemas.microsoft.com/office/drawing/2014/main" id="{76E66E14-A6A6-4AA4-8E2E-B555B93E210E}"/>
              </a:ext>
            </a:extLst>
          </p:cNvPr>
          <p:cNvSpPr txBox="1"/>
          <p:nvPr/>
        </p:nvSpPr>
        <p:spPr>
          <a:xfrm>
            <a:off x="2319337" y="3897391"/>
            <a:ext cx="2676525" cy="166832"/>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rtl="0"/>
            <a:r>
              <a:rPr lang="mn" sz="900">
                <a:effectLst/>
                <a:latin typeface="Calibri Light" panose="020F0302020204030204" pitchFamily="34" charset="0"/>
                <a:ea typeface="ＭＳ ゴシック" panose="020B0609070205080204" pitchFamily="49" charset="-128"/>
                <a:cs typeface="Calibri Light" panose="020F0302020204030204" pitchFamily="34" charset="0"/>
              </a:rPr>
              <a:t>Эх сурвалж: Хөдөлмөрийн аюулгүй байдал, эрүүл ахуйн үндэсний хүрээлэнгийн техникийн удирдамж</a:t>
            </a:r>
            <a:endParaRPr lang="ja-JP" sz="900" dirty="0">
              <a:effectLst/>
              <a:latin typeface="Calibri Light" panose="020F0302020204030204" pitchFamily="34" charset="0"/>
              <a:ea typeface="ＭＳ ゴシック" panose="020B0609070205080204" pitchFamily="49" charset="-128"/>
              <a:cs typeface="Calibri Light" panose="020F0302020204030204" pitchFamily="34" charset="0"/>
            </a:endParaRPr>
          </a:p>
        </p:txBody>
      </p:sp>
      <p:sp>
        <p:nvSpPr>
          <p:cNvPr id="9" name="テキスト ボックス 123">
            <a:extLst>
              <a:ext uri="{FF2B5EF4-FFF2-40B4-BE49-F238E27FC236}">
                <a16:creationId xmlns:a16="http://schemas.microsoft.com/office/drawing/2014/main" id="{8F08E27D-5E64-4B4D-8EE5-176D4E6F4366}"/>
              </a:ext>
            </a:extLst>
          </p:cNvPr>
          <p:cNvSpPr txBox="1"/>
          <p:nvPr/>
        </p:nvSpPr>
        <p:spPr>
          <a:xfrm>
            <a:off x="645471" y="1658971"/>
            <a:ext cx="443091" cy="276978"/>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rtl="0"/>
            <a:r>
              <a:rPr lang="mn" sz="800" dirty="0">
                <a:effectLst/>
                <a:latin typeface="Calibri Light" panose="020F0302020204030204" pitchFamily="34" charset="0"/>
                <a:ea typeface="ＭＳ ゴシック" panose="020B0609070205080204" pitchFamily="49" charset="-128"/>
                <a:cs typeface="Calibri Light" panose="020F0302020204030204" pitchFamily="34" charset="0"/>
              </a:rPr>
              <a:t>аюулгүйн хавхлага</a:t>
            </a:r>
            <a:endParaRPr lang="ja-JP" sz="800" dirty="0">
              <a:effectLst/>
              <a:latin typeface="Calibri Light" panose="020F0302020204030204" pitchFamily="34" charset="0"/>
              <a:ea typeface="ＭＳ ゴシック" panose="020B0609070205080204" pitchFamily="49" charset="-128"/>
              <a:cs typeface="Calibri Light" panose="020F0302020204030204" pitchFamily="34" charset="0"/>
            </a:endParaRPr>
          </a:p>
        </p:txBody>
      </p:sp>
      <p:sp>
        <p:nvSpPr>
          <p:cNvPr id="10" name="テキスト ボックス 123">
            <a:extLst>
              <a:ext uri="{FF2B5EF4-FFF2-40B4-BE49-F238E27FC236}">
                <a16:creationId xmlns:a16="http://schemas.microsoft.com/office/drawing/2014/main" id="{949792BB-FD5F-4807-8A18-7944D0A392A0}"/>
              </a:ext>
            </a:extLst>
          </p:cNvPr>
          <p:cNvSpPr txBox="1"/>
          <p:nvPr/>
        </p:nvSpPr>
        <p:spPr>
          <a:xfrm>
            <a:off x="2619194" y="1365418"/>
            <a:ext cx="607008" cy="166832"/>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rtl="0"/>
            <a:r>
              <a:rPr lang="mn" sz="800" dirty="0">
                <a:effectLst/>
                <a:latin typeface="Calibri Light" panose="020F0302020204030204" pitchFamily="34" charset="0"/>
                <a:ea typeface="ＭＳ ゴシック" panose="020B0609070205080204" pitchFamily="49" charset="-128"/>
                <a:cs typeface="Calibri Light" panose="020F0302020204030204" pitchFamily="34" charset="0"/>
              </a:rPr>
              <a:t>Үйлдвэр лүү</a:t>
            </a:r>
            <a:endParaRPr lang="ja-JP" sz="800" dirty="0">
              <a:effectLst/>
              <a:latin typeface="Calibri Light" panose="020F0302020204030204" pitchFamily="34" charset="0"/>
              <a:ea typeface="ＭＳ ゴシック" panose="020B0609070205080204" pitchFamily="49" charset="-128"/>
              <a:cs typeface="Calibri Light" panose="020F0302020204030204" pitchFamily="34" charset="0"/>
            </a:endParaRPr>
          </a:p>
        </p:txBody>
      </p:sp>
      <p:sp>
        <p:nvSpPr>
          <p:cNvPr id="11" name="テキスト ボックス 123">
            <a:extLst>
              <a:ext uri="{FF2B5EF4-FFF2-40B4-BE49-F238E27FC236}">
                <a16:creationId xmlns:a16="http://schemas.microsoft.com/office/drawing/2014/main" id="{D02F9267-A270-432A-97EC-2EEAEC2E5D9E}"/>
              </a:ext>
            </a:extLst>
          </p:cNvPr>
          <p:cNvSpPr txBox="1"/>
          <p:nvPr/>
        </p:nvSpPr>
        <p:spPr>
          <a:xfrm>
            <a:off x="2339626" y="1532249"/>
            <a:ext cx="559136" cy="228957"/>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rtl="0"/>
            <a:r>
              <a:rPr lang="mn" sz="800" dirty="0">
                <a:effectLst/>
                <a:latin typeface="Calibri Light" panose="020F0302020204030204" pitchFamily="34" charset="0"/>
                <a:ea typeface="ＭＳ ゴシック" panose="020B0609070205080204" pitchFamily="49" charset="-128"/>
                <a:cs typeface="Calibri Light" panose="020F0302020204030204" pitchFamily="34" charset="0"/>
              </a:rPr>
              <a:t>Дамжуулах хоолой</a:t>
            </a:r>
            <a:endParaRPr lang="ja-JP" sz="800" dirty="0">
              <a:effectLst/>
              <a:latin typeface="Calibri Light" panose="020F0302020204030204" pitchFamily="34" charset="0"/>
              <a:ea typeface="ＭＳ ゴシック" panose="020B0609070205080204" pitchFamily="49" charset="-128"/>
              <a:cs typeface="Calibri Light" panose="020F0302020204030204" pitchFamily="34" charset="0"/>
            </a:endParaRPr>
          </a:p>
        </p:txBody>
      </p:sp>
      <p:sp>
        <p:nvSpPr>
          <p:cNvPr id="12" name="テキスト ボックス 123">
            <a:extLst>
              <a:ext uri="{FF2B5EF4-FFF2-40B4-BE49-F238E27FC236}">
                <a16:creationId xmlns:a16="http://schemas.microsoft.com/office/drawing/2014/main" id="{27130541-5DE1-454D-AB60-54B93C23D733}"/>
              </a:ext>
            </a:extLst>
          </p:cNvPr>
          <p:cNvSpPr txBox="1"/>
          <p:nvPr/>
        </p:nvSpPr>
        <p:spPr>
          <a:xfrm>
            <a:off x="3110006" y="1484229"/>
            <a:ext cx="607008" cy="276978"/>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rtl="0"/>
            <a:r>
              <a:rPr lang="mn" sz="900" dirty="0">
                <a:effectLst/>
                <a:latin typeface="Calibri Light" panose="020F0302020204030204" pitchFamily="34" charset="0"/>
                <a:ea typeface="ＭＳ ゴシック" panose="020B0609070205080204" pitchFamily="49" charset="-128"/>
                <a:cs typeface="Calibri Light" panose="020F0302020204030204" pitchFamily="34" charset="0"/>
              </a:rPr>
              <a:t>Хоолойг холбох</a:t>
            </a:r>
            <a:endParaRPr lang="ja-JP" sz="900" dirty="0">
              <a:effectLst/>
              <a:latin typeface="Calibri Light" panose="020F0302020204030204" pitchFamily="34" charset="0"/>
              <a:ea typeface="ＭＳ ゴシック" panose="020B0609070205080204" pitchFamily="49" charset="-128"/>
              <a:cs typeface="Calibri Light" panose="020F0302020204030204" pitchFamily="34" charset="0"/>
            </a:endParaRPr>
          </a:p>
        </p:txBody>
      </p:sp>
      <p:sp>
        <p:nvSpPr>
          <p:cNvPr id="13" name="テキスト ボックス 125">
            <a:extLst>
              <a:ext uri="{FF2B5EF4-FFF2-40B4-BE49-F238E27FC236}">
                <a16:creationId xmlns:a16="http://schemas.microsoft.com/office/drawing/2014/main" id="{6A96CC7C-B66E-4B62-87E2-4E98C4B55ED0}"/>
              </a:ext>
            </a:extLst>
          </p:cNvPr>
          <p:cNvSpPr txBox="1"/>
          <p:nvPr/>
        </p:nvSpPr>
        <p:spPr>
          <a:xfrm>
            <a:off x="867017" y="4172651"/>
            <a:ext cx="3862268" cy="325923"/>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rtl="0"/>
            <a:r>
              <a:rPr lang="mn" sz="900">
                <a:effectLst/>
                <a:latin typeface="Calibri Light" panose="020F0302020204030204" pitchFamily="34" charset="0"/>
                <a:ea typeface="ＭＳ ゴシック" panose="020B0609070205080204" pitchFamily="49" charset="-128"/>
                <a:cs typeface="Calibri Light" panose="020F0302020204030204" pitchFamily="34" charset="0"/>
              </a:rPr>
              <a:t>Зураг 1-28: Хүчилтөрөгч(sanso)ийн хийн цуглуулагчийн бүдүүвч зураг</a:t>
            </a:r>
            <a:endParaRPr lang="ja-JP" sz="900" dirty="0">
              <a:effectLst/>
              <a:latin typeface="Calibri Light" panose="020F0302020204030204" pitchFamily="34" charset="0"/>
              <a:ea typeface="ＭＳ ゴシック" panose="020B0609070205080204" pitchFamily="49" charset="-128"/>
              <a:cs typeface="Calibri Light" panose="020F0302020204030204" pitchFamily="34" charset="0"/>
            </a:endParaRPr>
          </a:p>
        </p:txBody>
      </p:sp>
    </p:spTree>
    <p:extLst>
      <p:ext uri="{BB962C8B-B14F-4D97-AF65-F5344CB8AC3E}">
        <p14:creationId xmlns:p14="http://schemas.microsoft.com/office/powerpoint/2010/main" val="612975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7"/>
            <a:ext cx="7886700" cy="476326"/>
          </a:xfrm>
          <a:ln>
            <a:solidFill>
              <a:schemeClr val="tx1"/>
            </a:solidFill>
          </a:ln>
        </p:spPr>
        <p:txBody>
          <a:bodyPr rtlCol="0">
            <a:normAutofit/>
          </a:bodyPr>
          <a:lstStyle/>
          <a:p>
            <a:pPr rtl="0"/>
            <a:r>
              <a:rPr lang="mn" sz="1050">
                <a:latin typeface="Meiryo UI" panose="020B0604030504040204" pitchFamily="50" charset="-128"/>
                <a:ea typeface="Meiryo UI" panose="020B0604030504040204" pitchFamily="50" charset="-128"/>
              </a:rPr>
              <a:t>Баллон (bonbe) ба ацетиле(asechiren)ний үүсгүүр (1) Баллон (bonbe) тээвэрлэх, ашиглахад анхаарах зүйлс</a:t>
            </a:r>
            <a:endParaRPr kumimoji="1"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630223" y="6444477"/>
            <a:ext cx="4528196" cy="253916"/>
          </a:xfrm>
          <a:prstGeom prst="rect">
            <a:avLst/>
          </a:prstGeom>
          <a:noFill/>
          <a:ln>
            <a:solidFill>
              <a:schemeClr val="tx1"/>
            </a:solidFill>
          </a:ln>
        </p:spPr>
        <p:txBody>
          <a:bodyPr wrap="square" rtlCol="0">
            <a:spAutoFit/>
          </a:bodyPr>
          <a:lstStyle/>
          <a:p>
            <a:pPr algn="r" rtl="0"/>
            <a:r>
              <a:rPr lang="mn" sz="1050">
                <a:solidFill>
                  <a:prstClr val="black"/>
                </a:solidFill>
              </a:rPr>
              <a:t>Материалын 34, 36, 37-р хуудас / Нэмэлт материалын 23, 24-р хуудас</a:t>
            </a:r>
          </a:p>
        </p:txBody>
      </p:sp>
      <p:sp>
        <p:nvSpPr>
          <p:cNvPr id="6" name="コンテンツ プレースホルダー 4"/>
          <p:cNvSpPr txBox="1">
            <a:spLocks/>
          </p:cNvSpPr>
          <p:nvPr/>
        </p:nvSpPr>
        <p:spPr>
          <a:xfrm>
            <a:off x="628651" y="1035375"/>
            <a:ext cx="7886699" cy="108910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mn" sz="1050" dirty="0">
                <a:latin typeface="Meiryo UI" panose="020B0604030504040204" pitchFamily="50" charset="-128"/>
                <a:ea typeface="Meiryo UI" panose="020B0604030504040204" pitchFamily="50" charset="-128"/>
              </a:rPr>
              <a:t>Баллон (bonbe) тээвэрлэхэд анхаарах зүйлс</a:t>
            </a:r>
          </a:p>
          <a:p>
            <a:pPr marL="268288" indent="-1588" rtl="0">
              <a:lnSpc>
                <a:spcPct val="100000"/>
              </a:lnSpc>
              <a:spcBef>
                <a:spcPts val="0"/>
              </a:spcBef>
              <a:buNone/>
            </a:pPr>
            <a:r>
              <a:rPr lang="mn" sz="1050" dirty="0">
                <a:latin typeface="Meiryo UI" panose="020B0604030504040204" pitchFamily="50" charset="-128"/>
                <a:ea typeface="Meiryo UI" panose="020B0604030504040204" pitchFamily="50" charset="-128"/>
              </a:rPr>
              <a:t>・ Тээврийн хэрэгслээр тээвэрлэхдээ, тусгай тоног төхөөрөмж болон тээврийн хэрэгсэлд заавал босоо эсвэл налуу байрлалаар шууд бэхэлж тогтооно</a:t>
            </a:r>
            <a:endParaRPr lang="en-US" altLang="ja-JP" sz="1050" dirty="0">
              <a:latin typeface="Meiryo UI" panose="020B0604030504040204" pitchFamily="50" charset="-128"/>
              <a:ea typeface="Meiryo UI" panose="020B0604030504040204" pitchFamily="50" charset="-128"/>
            </a:endParaRPr>
          </a:p>
          <a:p>
            <a:pPr marL="268288" indent="-1588" rtl="0">
              <a:lnSpc>
                <a:spcPct val="100000"/>
              </a:lnSpc>
              <a:spcBef>
                <a:spcPts val="0"/>
              </a:spcBef>
              <a:buNone/>
            </a:pPr>
            <a:r>
              <a:rPr lang="mn" sz="1050" dirty="0">
                <a:latin typeface="Meiryo UI" panose="020B0604030504040204" pitchFamily="50" charset="-128"/>
                <a:ea typeface="Meiryo UI" panose="020B0604030504040204" pitchFamily="50" charset="-128"/>
              </a:rPr>
              <a:t>・ Үйлдвэр дотор болон барилгын талбай дотуур зөөхдөө, зориулалтын баллон (bonbe) тээвэрлэгч машинаар зөөнө</a:t>
            </a:r>
          </a:p>
          <a:p>
            <a:pPr marL="268288" indent="-1588" rtl="0">
              <a:lnSpc>
                <a:spcPct val="100000"/>
              </a:lnSpc>
              <a:spcBef>
                <a:spcPts val="0"/>
              </a:spcBef>
              <a:buNone/>
            </a:pPr>
            <a:r>
              <a:rPr lang="mn" sz="1050" dirty="0">
                <a:latin typeface="Meiryo UI" panose="020B0604030504040204" pitchFamily="50" charset="-128"/>
                <a:ea typeface="Meiryo UI" panose="020B0604030504040204" pitchFamily="50" charset="-128"/>
              </a:rPr>
              <a:t>・ Гараараа барьж зөөх тохиолдолд, баллоны хавхлагын хэсгээс барьж зөөж болохгүй</a:t>
            </a:r>
          </a:p>
        </p:txBody>
      </p:sp>
      <p:sp>
        <p:nvSpPr>
          <p:cNvPr id="5" name="コンテンツ プレースホルダー 4"/>
          <p:cNvSpPr txBox="1">
            <a:spLocks/>
          </p:cNvSpPr>
          <p:nvPr/>
        </p:nvSpPr>
        <p:spPr>
          <a:xfrm>
            <a:off x="628650" y="2318397"/>
            <a:ext cx="7886699" cy="133372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80975" indent="-180975" rtl="0">
              <a:lnSpc>
                <a:spcPct val="100000"/>
              </a:lnSpc>
              <a:spcBef>
                <a:spcPts val="0"/>
              </a:spcBef>
            </a:pPr>
            <a:r>
              <a:rPr lang="mn" sz="1050">
                <a:latin typeface="Meiryo UI" panose="020B0604030504040204" pitchFamily="50" charset="-128"/>
                <a:ea typeface="Meiryo UI" panose="020B0604030504040204" pitchFamily="50" charset="-128"/>
              </a:rPr>
              <a:t>Баллон (bonbe)ыг ашиглах үед анхаарах зүйлс</a:t>
            </a:r>
          </a:p>
          <a:p>
            <a:pPr marL="466725" lvl="1" indent="-285750" rtl="0">
              <a:lnSpc>
                <a:spcPct val="100000"/>
              </a:lnSpc>
              <a:spcBef>
                <a:spcPts val="0"/>
              </a:spcBef>
            </a:pPr>
            <a:r>
              <a:rPr lang="mn" sz="1050">
                <a:latin typeface="Meiryo UI" panose="020B0604030504040204" pitchFamily="50" charset="-128"/>
                <a:ea typeface="Meiryo UI" panose="020B0604030504040204" pitchFamily="50" charset="-128"/>
              </a:rPr>
              <a:t>Баллон (bonbe)ыг заавал бэхэлж тогтооно</a:t>
            </a:r>
          </a:p>
          <a:p>
            <a:pPr marL="466725" lvl="1" indent="-285750" rtl="0">
              <a:lnSpc>
                <a:spcPct val="100000"/>
              </a:lnSpc>
              <a:spcBef>
                <a:spcPts val="0"/>
              </a:spcBef>
            </a:pPr>
            <a:r>
              <a:rPr lang="mn" sz="1050">
                <a:latin typeface="Meiryo UI" panose="020B0604030504040204" pitchFamily="50" charset="-128"/>
                <a:ea typeface="Meiryo UI" panose="020B0604030504040204" pitchFamily="50" charset="-128"/>
              </a:rPr>
              <a:t>Тээврийн хэрэгслийн ачааны тавцан дээр байх үед нь ашиглаж болохгүй</a:t>
            </a:r>
          </a:p>
          <a:p>
            <a:pPr marL="466725" lvl="1" indent="-285750" rtl="0">
              <a:lnSpc>
                <a:spcPct val="100000"/>
              </a:lnSpc>
              <a:spcBef>
                <a:spcPts val="0"/>
              </a:spcBef>
            </a:pPr>
            <a:r>
              <a:rPr lang="mn" sz="1050">
                <a:latin typeface="Meiryo UI" panose="020B0604030504040204" pitchFamily="50" charset="-128"/>
                <a:ea typeface="Meiryo UI" panose="020B0604030504040204" pitchFamily="50" charset="-128"/>
              </a:rPr>
              <a:t>Баллон (bonbe)ыг бэхэлж тогтоохдоо, хүзүүний хэсгээр нь бэхэлж тогтоож болохгүй</a:t>
            </a:r>
          </a:p>
          <a:p>
            <a:pPr marL="466725" lvl="1" indent="-285750" rtl="0">
              <a:lnSpc>
                <a:spcPct val="100000"/>
              </a:lnSpc>
              <a:spcBef>
                <a:spcPts val="0"/>
              </a:spcBef>
            </a:pPr>
            <a:r>
              <a:rPr lang="mn" sz="1050">
                <a:latin typeface="Meiryo UI" panose="020B0604030504040204" pitchFamily="50" charset="-128"/>
                <a:ea typeface="Meiryo UI" panose="020B0604030504040204" pitchFamily="50" charset="-128"/>
              </a:rPr>
              <a:t>Тостой бээлийтэй гараар хүчилтөрөгчийн баллон (sanso bonbe)д хүрч болохгүй. </a:t>
            </a:r>
            <a:r>
              <a:rPr lang="ja" sz="1050" b="1">
                <a:latin typeface="Meiryo UI" panose="020B0604030504040204" pitchFamily="50" charset="-128"/>
                <a:ea typeface="Meiryo UI" panose="020B0604030504040204" pitchFamily="50" charset="-128"/>
              </a:rPr>
              <a:t>・ </a:t>
            </a:r>
            <a:r>
              <a:rPr lang="ja" sz="1050">
                <a:latin typeface="Meiryo UI" panose="020B0604030504040204" pitchFamily="50" charset="-128"/>
                <a:ea typeface="Meiryo UI" panose="020B0604030504040204" pitchFamily="50" charset="-128"/>
              </a:rPr>
              <a:t>Мөн баллон (bonbe)ны ойролцоо тос, тосорхог зүйл тавьж болохгүй.</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13</a:t>
            </a:fld>
            <a:endParaRPr kumimoji="1" lang="ja-JP" altLang="en-US"/>
          </a:p>
        </p:txBody>
      </p:sp>
    </p:spTree>
    <p:extLst>
      <p:ext uri="{BB962C8B-B14F-4D97-AF65-F5344CB8AC3E}">
        <p14:creationId xmlns:p14="http://schemas.microsoft.com/office/powerpoint/2010/main" val="3048896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72617"/>
          </a:xfrm>
          <a:ln>
            <a:solidFill>
              <a:schemeClr val="tx1"/>
            </a:solidFill>
          </a:ln>
        </p:spPr>
        <p:txBody>
          <a:bodyPr rtlCol="0">
            <a:normAutofit/>
          </a:bodyPr>
          <a:lstStyle/>
          <a:p>
            <a:pPr rtl="0"/>
            <a:r>
              <a:rPr lang="mn" sz="1050" dirty="0">
                <a:latin typeface="Meiryo UI" panose="020B0604030504040204" pitchFamily="50" charset="-128"/>
                <a:ea typeface="Meiryo UI" panose="020B0604030504040204" pitchFamily="50" charset="-128"/>
              </a:rPr>
              <a:t>Баллон (bonbe) ба ацетилен(asechiren) үүсгэгч (2)Баллон (bonbe)ыг хаях / буцааж өгөхдөө анхаарах зүйлс</a:t>
            </a:r>
            <a:endParaRPr kumimoji="1"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56175" cy="253916"/>
          </a:xfrm>
          <a:prstGeom prst="rect">
            <a:avLst/>
          </a:prstGeom>
          <a:noFill/>
          <a:ln>
            <a:solidFill>
              <a:schemeClr val="tx1"/>
            </a:solidFill>
          </a:ln>
        </p:spPr>
        <p:txBody>
          <a:bodyPr wrap="square" rtlCol="0">
            <a:spAutoFit/>
          </a:bodyPr>
          <a:lstStyle/>
          <a:p>
            <a:pPr algn="r" rtl="0"/>
            <a:r>
              <a:rPr lang="mn" sz="1050">
                <a:solidFill>
                  <a:prstClr val="black"/>
                </a:solidFill>
              </a:rPr>
              <a:t>Материалын 37-р хуудас / Нэмэлт материалын 25-р хуудас</a:t>
            </a:r>
          </a:p>
        </p:txBody>
      </p:sp>
      <p:sp>
        <p:nvSpPr>
          <p:cNvPr id="6" name="コンテンツ プレースホルダー 4"/>
          <p:cNvSpPr txBox="1">
            <a:spLocks/>
          </p:cNvSpPr>
          <p:nvPr/>
        </p:nvSpPr>
        <p:spPr>
          <a:xfrm>
            <a:off x="628651" y="1117506"/>
            <a:ext cx="7886699" cy="140667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8288" indent="-1588" rtl="0">
              <a:lnSpc>
                <a:spcPct val="100000"/>
              </a:lnSpc>
              <a:spcBef>
                <a:spcPts val="0"/>
              </a:spcBef>
              <a:buNone/>
            </a:pPr>
            <a:r>
              <a:rPr lang="mn" sz="1200">
                <a:latin typeface="Meiryo UI" panose="020B0604030504040204" pitchFamily="50" charset="-128"/>
                <a:ea typeface="Meiryo UI" panose="020B0604030504040204" pitchFamily="50" charset="-128"/>
              </a:rPr>
              <a:t>・ Үйлдвэртээ тэр хэвээр нь орхих, мөн үйлдвэрлэлийн ердийн хог хаягдал болгон хаяж болохгүй.</a:t>
            </a:r>
            <a:endParaRPr lang="en-US" altLang="ja-JP" sz="1200" dirty="0">
              <a:latin typeface="Meiryo UI" panose="020B0604030504040204" pitchFamily="50" charset="-128"/>
              <a:ea typeface="Meiryo UI" panose="020B0604030504040204" pitchFamily="50" charset="-128"/>
            </a:endParaRPr>
          </a:p>
          <a:p>
            <a:pPr marL="268288" indent="-1588" rtl="0">
              <a:lnSpc>
                <a:spcPct val="100000"/>
              </a:lnSpc>
              <a:spcBef>
                <a:spcPts val="0"/>
              </a:spcBef>
              <a:buNone/>
            </a:pPr>
            <a:r>
              <a:rPr lang="mn" sz="1200">
                <a:latin typeface="Meiryo UI" panose="020B0604030504040204" pitchFamily="50" charset="-128"/>
                <a:ea typeface="Meiryo UI" panose="020B0604030504040204" pitchFamily="50" charset="-128"/>
              </a:rPr>
              <a:t>・ Хүчилтөрөгч(sanso) , шатамхай хийн савыг тасдаж зүсэж огт болохгүй.</a:t>
            </a:r>
          </a:p>
          <a:p>
            <a:pPr marL="268288" indent="-1588" rtl="0">
              <a:lnSpc>
                <a:spcPct val="100000"/>
              </a:lnSpc>
              <a:spcBef>
                <a:spcPts val="0"/>
              </a:spcBef>
              <a:buNone/>
            </a:pPr>
            <a:r>
              <a:rPr lang="mn" sz="1200">
                <a:latin typeface="Meiryo UI" panose="020B0604030504040204" pitchFamily="50" charset="-128"/>
                <a:ea typeface="Meiryo UI" panose="020B0604030504040204" pitchFamily="50" charset="-128"/>
              </a:rPr>
              <a:t>・ Хийн савыг хийг бүрэн дуусгалгүйгээр үйлдвэрлэгчид буцааж өгөх ёстой.</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14</a:t>
            </a:fld>
            <a:endParaRPr kumimoji="1" lang="ja-JP" altLang="en-US"/>
          </a:p>
        </p:txBody>
      </p:sp>
    </p:spTree>
    <p:extLst>
      <p:ext uri="{BB962C8B-B14F-4D97-AF65-F5344CB8AC3E}">
        <p14:creationId xmlns:p14="http://schemas.microsoft.com/office/powerpoint/2010/main" val="1010426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1" y="312230"/>
            <a:ext cx="8629650" cy="426956"/>
          </a:xfrm>
          <a:ln>
            <a:solidFill>
              <a:schemeClr val="tx1"/>
            </a:solidFill>
          </a:ln>
        </p:spPr>
        <p:txBody>
          <a:bodyPr rtlCol="0">
            <a:noAutofit/>
          </a:bodyPr>
          <a:lstStyle/>
          <a:p>
            <a:pPr rtl="0"/>
            <a:r>
              <a:rPr lang="mn" sz="1800" dirty="0">
                <a:latin typeface="Meiryo UI" panose="020B0604030504040204" pitchFamily="50" charset="-128"/>
                <a:ea typeface="Meiryo UI" panose="020B0604030504040204" pitchFamily="50" charset="-128"/>
              </a:rPr>
              <a:t>Даралт тохируулагч (aturyoku chousei ki)  (1) Суурилуулах журам</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1" y="6440289"/>
            <a:ext cx="3613796" cy="253916"/>
          </a:xfrm>
          <a:prstGeom prst="rect">
            <a:avLst/>
          </a:prstGeom>
          <a:noFill/>
          <a:ln>
            <a:solidFill>
              <a:schemeClr val="tx1"/>
            </a:solidFill>
          </a:ln>
        </p:spPr>
        <p:txBody>
          <a:bodyPr wrap="square" rtlCol="0">
            <a:spAutoFit/>
          </a:bodyPr>
          <a:lstStyle/>
          <a:p>
            <a:pPr algn="r" rtl="0"/>
            <a:r>
              <a:rPr lang="mn" sz="1050">
                <a:solidFill>
                  <a:prstClr val="black"/>
                </a:solidFill>
              </a:rPr>
              <a:t>Материалын 41-р хуудас / Нэмэлт материалын 26-р хуудас</a:t>
            </a:r>
          </a:p>
        </p:txBody>
      </p:sp>
      <p:sp>
        <p:nvSpPr>
          <p:cNvPr id="6" name="コンテンツ プレースホルダー 4"/>
          <p:cNvSpPr txBox="1">
            <a:spLocks/>
          </p:cNvSpPr>
          <p:nvPr/>
        </p:nvSpPr>
        <p:spPr>
          <a:xfrm>
            <a:off x="285751" y="961900"/>
            <a:ext cx="8629650" cy="1776418"/>
          </a:xfrm>
          <a:prstGeom prst="rect">
            <a:avLst/>
          </a:prstGeom>
          <a:ln>
            <a:solidFill>
              <a:schemeClr val="tx1"/>
            </a:solidFill>
          </a:ln>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buNone/>
            </a:pPr>
            <a:r>
              <a:rPr lang="mn" sz="1400" dirty="0">
                <a:solidFill>
                  <a:prstClr val="black"/>
                </a:solidFill>
                <a:latin typeface="Meiryo UI" panose="020B0604030504040204" pitchFamily="50" charset="-128"/>
                <a:ea typeface="Meiryo UI" panose="020B0604030504040204" pitchFamily="50" charset="-128"/>
              </a:rPr>
              <a:t>[Даралт тохируулагчийг(aturyoku chousei ki) суурилуулах журам]</a:t>
            </a:r>
          </a:p>
          <a:p>
            <a:pPr marL="0" indent="0" rtl="0">
              <a:lnSpc>
                <a:spcPct val="100000"/>
              </a:lnSpc>
              <a:spcBef>
                <a:spcPts val="0"/>
              </a:spcBef>
              <a:buNone/>
            </a:pPr>
            <a:r>
              <a:rPr lang="mn" sz="1400" dirty="0">
                <a:solidFill>
                  <a:prstClr val="black"/>
                </a:solidFill>
                <a:latin typeface="Meiryo UI" panose="020B0604030504040204" pitchFamily="50" charset="-128"/>
                <a:ea typeface="Meiryo UI" panose="020B0604030504040204" pitchFamily="50" charset="-128"/>
              </a:rPr>
              <a:t>　① Тоос зэргийг арчиж цэвэрлэх</a:t>
            </a:r>
            <a:endParaRPr lang="en-US" altLang="ja-JP" sz="140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mn" sz="1400" dirty="0">
                <a:solidFill>
                  <a:prstClr val="black"/>
                </a:solidFill>
                <a:latin typeface="Meiryo UI" panose="020B0604030504040204" pitchFamily="50" charset="-128"/>
                <a:ea typeface="Meiryo UI" panose="020B0604030504040204" pitchFamily="50" charset="-128"/>
              </a:rPr>
              <a:t>　② Жийрэг шалгах</a:t>
            </a:r>
          </a:p>
          <a:p>
            <a:pPr marL="0" indent="0" rtl="0">
              <a:lnSpc>
                <a:spcPct val="100000"/>
              </a:lnSpc>
              <a:spcBef>
                <a:spcPts val="0"/>
              </a:spcBef>
              <a:buNone/>
            </a:pPr>
            <a:r>
              <a:rPr lang="mn" sz="1400" dirty="0">
                <a:solidFill>
                  <a:prstClr val="black"/>
                </a:solidFill>
                <a:latin typeface="Meiryo UI" panose="020B0604030504040204" pitchFamily="50" charset="-128"/>
                <a:ea typeface="Meiryo UI" panose="020B0604030504040204" pitchFamily="50" charset="-128"/>
              </a:rPr>
              <a:t>　③ Даралт хэмжигч суурилуулах</a:t>
            </a:r>
          </a:p>
          <a:p>
            <a:pPr marL="0" indent="0" rtl="0">
              <a:lnSpc>
                <a:spcPct val="100000"/>
              </a:lnSpc>
              <a:spcBef>
                <a:spcPts val="0"/>
              </a:spcBef>
              <a:buNone/>
            </a:pPr>
            <a:r>
              <a:rPr lang="mn" sz="1400" dirty="0">
                <a:solidFill>
                  <a:prstClr val="black"/>
                </a:solidFill>
                <a:latin typeface="Meiryo UI" panose="020B0604030504040204" pitchFamily="50" charset="-128"/>
                <a:ea typeface="Meiryo UI" panose="020B0604030504040204" pitchFamily="50" charset="-128"/>
              </a:rPr>
              <a:t>　④ Тохируулах бариулыг шалгах</a:t>
            </a:r>
          </a:p>
          <a:p>
            <a:pPr marL="0" indent="0" rtl="0">
              <a:lnSpc>
                <a:spcPct val="100000"/>
              </a:lnSpc>
              <a:spcBef>
                <a:spcPts val="0"/>
              </a:spcBef>
              <a:buNone/>
            </a:pPr>
            <a:r>
              <a:rPr lang="mn" sz="1400" dirty="0">
                <a:solidFill>
                  <a:prstClr val="black"/>
                </a:solidFill>
                <a:latin typeface="Meiryo UI" panose="020B0604030504040204" pitchFamily="50" charset="-128"/>
                <a:ea typeface="Meiryo UI" panose="020B0604030504040204" pitchFamily="50" charset="-128"/>
              </a:rPr>
              <a:t>　⑤ Хавхлагыг онгойлгох</a:t>
            </a:r>
          </a:p>
          <a:p>
            <a:pPr marL="0" indent="0" rtl="0">
              <a:lnSpc>
                <a:spcPct val="100000"/>
              </a:lnSpc>
              <a:spcBef>
                <a:spcPts val="0"/>
              </a:spcBef>
              <a:buNone/>
            </a:pPr>
            <a:r>
              <a:rPr lang="mn" sz="1400" dirty="0">
                <a:solidFill>
                  <a:prstClr val="black"/>
                </a:solidFill>
                <a:latin typeface="Meiryo UI" panose="020B0604030504040204" pitchFamily="50" charset="-128"/>
                <a:ea typeface="Meiryo UI" panose="020B0604030504040204" pitchFamily="50" charset="-128"/>
              </a:rPr>
              <a:t>　⑥Хий алдагдаж байгаа эсэхийг шалгах</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15</a:t>
            </a:fld>
            <a:endParaRPr kumimoji="1" lang="ja-JP" altLang="en-US"/>
          </a:p>
        </p:txBody>
      </p:sp>
    </p:spTree>
    <p:extLst>
      <p:ext uri="{BB962C8B-B14F-4D97-AF65-F5344CB8AC3E}">
        <p14:creationId xmlns:p14="http://schemas.microsoft.com/office/powerpoint/2010/main" val="2526652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02177" y="421739"/>
            <a:ext cx="8629650" cy="454333"/>
          </a:xfrm>
          <a:ln>
            <a:solidFill>
              <a:schemeClr val="tx1"/>
            </a:solidFill>
          </a:ln>
        </p:spPr>
        <p:txBody>
          <a:bodyPr rtlCol="0">
            <a:normAutofit/>
          </a:bodyPr>
          <a:lstStyle/>
          <a:p>
            <a:pPr rtl="0"/>
            <a:r>
              <a:rPr lang="mn" sz="1100" dirty="0">
                <a:latin typeface="Meiryo UI" panose="020B0604030504040204" pitchFamily="50" charset="-128"/>
                <a:ea typeface="Meiryo UI" panose="020B0604030504040204" pitchFamily="50" charset="-128"/>
              </a:rPr>
              <a:t>Даралт тохируулагч (aturyoku chousei ki) (2) Ашиглахад анхаарах зүйлс</a:t>
            </a:r>
            <a:endParaRPr kumimoji="1" lang="ja-JP" altLang="en-US" sz="11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45497" y="6440289"/>
            <a:ext cx="3840299" cy="253916"/>
          </a:xfrm>
          <a:prstGeom prst="rect">
            <a:avLst/>
          </a:prstGeom>
          <a:noFill/>
          <a:ln>
            <a:solidFill>
              <a:schemeClr val="tx1"/>
            </a:solidFill>
          </a:ln>
        </p:spPr>
        <p:txBody>
          <a:bodyPr wrap="square" rtlCol="0">
            <a:spAutoFit/>
          </a:bodyPr>
          <a:lstStyle/>
          <a:p>
            <a:pPr algn="r" rtl="0"/>
            <a:r>
              <a:rPr lang="mn" sz="1050">
                <a:solidFill>
                  <a:prstClr val="black"/>
                </a:solidFill>
              </a:rPr>
              <a:t>Материалын 43-р хуудас / Нэмэлт материалын 27-р хуудас</a:t>
            </a:r>
          </a:p>
        </p:txBody>
      </p:sp>
      <p:sp>
        <p:nvSpPr>
          <p:cNvPr id="5" name="コンテンツ プレースホルダー 4"/>
          <p:cNvSpPr txBox="1">
            <a:spLocks/>
          </p:cNvSpPr>
          <p:nvPr/>
        </p:nvSpPr>
        <p:spPr>
          <a:xfrm>
            <a:off x="302177" y="1036905"/>
            <a:ext cx="8629650" cy="252755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mn" sz="1100" dirty="0">
                <a:solidFill>
                  <a:prstClr val="black"/>
                </a:solidFill>
                <a:latin typeface="Meiryo UI" panose="020B0604030504040204" pitchFamily="50" charset="-128"/>
                <a:ea typeface="Meiryo UI" panose="020B0604030504040204" pitchFamily="50" charset="-128"/>
              </a:rPr>
              <a:t>[Даралт тохируулагчийг  (aturyoku chousei ki)  ашиглахад анхаарах зүйлс]</a:t>
            </a:r>
            <a:endParaRPr lang="ja-JP" altLang="en-US" sz="1100" dirty="0">
              <a:solidFill>
                <a:prstClr val="black"/>
              </a:solidFill>
              <a:latin typeface="Meiryo UI" panose="020B0604030504040204" pitchFamily="50" charset="-128"/>
              <a:ea typeface="Meiryo UI" panose="020B0604030504040204" pitchFamily="50" charset="-128"/>
            </a:endParaRPr>
          </a:p>
          <a:p>
            <a:pPr marL="542925" indent="-276225" rtl="0">
              <a:lnSpc>
                <a:spcPct val="100000"/>
              </a:lnSpc>
              <a:spcBef>
                <a:spcPts val="0"/>
              </a:spcBef>
              <a:buFont typeface="Arial" panose="020B0604020202020204" pitchFamily="34" charset="0"/>
              <a:buNone/>
            </a:pPr>
            <a:r>
              <a:rPr lang="mn" sz="1100" dirty="0">
                <a:solidFill>
                  <a:prstClr val="black"/>
                </a:solidFill>
                <a:latin typeface="Meiryo UI" panose="020B0604030504040204" pitchFamily="50" charset="-128"/>
                <a:ea typeface="Meiryo UI" panose="020B0604030504040204" pitchFamily="50" charset="-128"/>
              </a:rPr>
              <a:t>① Ашиглаагүй үед тохируулах бариулыг зүүн тийш тултал нь эргүүлээд суллаж тавина</a:t>
            </a:r>
          </a:p>
          <a:p>
            <a:pPr marL="542925" indent="-276225" rtl="0">
              <a:lnSpc>
                <a:spcPct val="100000"/>
              </a:lnSpc>
              <a:spcBef>
                <a:spcPts val="0"/>
              </a:spcBef>
              <a:buFont typeface="Arial" panose="020B0604020202020204" pitchFamily="34" charset="0"/>
              <a:buNone/>
            </a:pPr>
            <a:r>
              <a:rPr lang="mn" sz="1100" dirty="0">
                <a:solidFill>
                  <a:prstClr val="black"/>
                </a:solidFill>
                <a:latin typeface="Meiryo UI" panose="020B0604030504040204" pitchFamily="50" charset="-128"/>
                <a:ea typeface="Meiryo UI" panose="020B0604030504040204" pitchFamily="50" charset="-128"/>
              </a:rPr>
              <a:t>② Тохируулагчид товуд болон тос түрхэх мөн тостой гар, тостой бээлийтэй гараар хүрч болохгүй. Ялангуяа хүчилтөрөгч(sanso)ийн даралт тохируулагч (aturyoku chousei ki)ид тос огт хүргэж болохгүй.</a:t>
            </a:r>
          </a:p>
          <a:p>
            <a:pPr marL="542925" indent="-276225" rtl="0">
              <a:lnSpc>
                <a:spcPct val="100000"/>
              </a:lnSpc>
              <a:spcBef>
                <a:spcPts val="0"/>
              </a:spcBef>
              <a:buFont typeface="Arial" panose="020B0604020202020204" pitchFamily="34" charset="0"/>
              <a:buNone/>
            </a:pPr>
            <a:r>
              <a:rPr lang="mn" sz="1100" dirty="0">
                <a:solidFill>
                  <a:prstClr val="black"/>
                </a:solidFill>
                <a:latin typeface="Meiryo UI" panose="020B0604030504040204" pitchFamily="50" charset="-128"/>
                <a:ea typeface="Meiryo UI" panose="020B0604030504040204" pitchFamily="50" charset="-128"/>
              </a:rPr>
              <a:t>③ Даралт тохируулагч (aturyoku chousei ki)ийг суурилуулах эрэг шураг гэмтсэн бол суурилуулж болохгүй.</a:t>
            </a:r>
          </a:p>
          <a:p>
            <a:pPr marL="542925" indent="-276225" rtl="0">
              <a:lnSpc>
                <a:spcPct val="100000"/>
              </a:lnSpc>
              <a:spcBef>
                <a:spcPts val="0"/>
              </a:spcBef>
              <a:buFont typeface="Arial" panose="020B0604020202020204" pitchFamily="34" charset="0"/>
              <a:buNone/>
            </a:pPr>
            <a:r>
              <a:rPr lang="mn" sz="1100" dirty="0">
                <a:solidFill>
                  <a:prstClr val="black"/>
                </a:solidFill>
                <a:latin typeface="Meiryo UI" panose="020B0604030504040204" pitchFamily="50" charset="-128"/>
                <a:ea typeface="Meiryo UI" panose="020B0604030504040204" pitchFamily="50" charset="-128"/>
              </a:rPr>
              <a:t>④ Даралт тохируулагч (aturyoku chousei ki) суурилуулсан баллон (bonbe)ыг хөдөлгөж болохгүй.</a:t>
            </a:r>
          </a:p>
          <a:p>
            <a:pPr marL="542925" indent="-276225" rtl="0">
              <a:lnSpc>
                <a:spcPct val="100000"/>
              </a:lnSpc>
              <a:spcBef>
                <a:spcPts val="0"/>
              </a:spcBef>
              <a:buFont typeface="Arial" panose="020B0604020202020204" pitchFamily="34" charset="0"/>
              <a:buNone/>
            </a:pPr>
            <a:r>
              <a:rPr lang="mn" sz="1100" dirty="0">
                <a:solidFill>
                  <a:prstClr val="black"/>
                </a:solidFill>
                <a:latin typeface="Meiryo UI" panose="020B0604030504040204" pitchFamily="50" charset="-128"/>
                <a:ea typeface="Meiryo UI" panose="020B0604030504040204" pitchFamily="50" charset="-128"/>
              </a:rPr>
              <a:t>⑤ Ажлын үеэр ацетилен(asechiren)ий даралт буурвал баллон (bonbe) дахь үлдсэн хэмжээг шалгана.</a:t>
            </a:r>
          </a:p>
          <a:p>
            <a:pPr marL="542925" indent="-276225" rtl="0">
              <a:lnSpc>
                <a:spcPct val="100000"/>
              </a:lnSpc>
              <a:spcBef>
                <a:spcPts val="0"/>
              </a:spcBef>
              <a:buFont typeface="Arial" panose="020B0604020202020204" pitchFamily="34" charset="0"/>
              <a:buNone/>
            </a:pPr>
            <a:r>
              <a:rPr lang="mn" sz="1100" dirty="0">
                <a:solidFill>
                  <a:prstClr val="black"/>
                </a:solidFill>
                <a:latin typeface="Meiryo UI" panose="020B0604030504040204" pitchFamily="50" charset="-128"/>
                <a:ea typeface="Meiryo UI" panose="020B0604030504040204" pitchFamily="50" charset="-128"/>
              </a:rPr>
              <a:t>⑥ Ажил дуусах эсвэл завсарлах үед баллон (bonbe)ы хавхлагыг хааж, тохируулах бариулыг зүүн тийш тултал эргүүлээд суллаж тавина</a:t>
            </a:r>
          </a:p>
          <a:p>
            <a:pPr marL="542925" indent="-276225" rtl="0">
              <a:lnSpc>
                <a:spcPct val="100000"/>
              </a:lnSpc>
              <a:spcBef>
                <a:spcPts val="0"/>
              </a:spcBef>
              <a:buFont typeface="Arial" panose="020B0604020202020204" pitchFamily="34" charset="0"/>
              <a:buNone/>
            </a:pPr>
            <a:r>
              <a:rPr lang="mn" sz="1100" dirty="0">
                <a:solidFill>
                  <a:prstClr val="black"/>
                </a:solidFill>
                <a:latin typeface="Meiryo UI" panose="020B0604030504040204" pitchFamily="50" charset="-128"/>
                <a:ea typeface="Meiryo UI" panose="020B0604030504040204" pitchFamily="50" charset="-128"/>
              </a:rPr>
              <a:t>⑦ Даралт тохируулагчийг  (aturyoku chousei ki) задлаж, засаж болохгүй</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mtClean="0">
                <a:solidFill>
                  <a:prstClr val="black">
                    <a:tint val="75000"/>
                  </a:prstClr>
                </a:solidFill>
              </a:rPr>
              <a:pPr/>
              <a:t>16</a:t>
            </a:fld>
            <a:endParaRPr lang="ja-JP" altLang="en-US">
              <a:solidFill>
                <a:prstClr val="black">
                  <a:tint val="75000"/>
                </a:prstClr>
              </a:solidFill>
            </a:endParaRPr>
          </a:p>
        </p:txBody>
      </p:sp>
    </p:spTree>
    <p:extLst>
      <p:ext uri="{BB962C8B-B14F-4D97-AF65-F5344CB8AC3E}">
        <p14:creationId xmlns:p14="http://schemas.microsoft.com/office/powerpoint/2010/main" val="3578437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1" y="169868"/>
            <a:ext cx="8629650" cy="468307"/>
          </a:xfrm>
          <a:ln>
            <a:solidFill>
              <a:schemeClr val="tx1"/>
            </a:solidFill>
          </a:ln>
        </p:spPr>
        <p:txBody>
          <a:bodyPr rtlCol="0">
            <a:normAutofit/>
          </a:bodyPr>
          <a:lstStyle/>
          <a:p>
            <a:pPr rtl="0"/>
            <a:r>
              <a:rPr lang="mn" sz="1800" dirty="0">
                <a:latin typeface="Meiryo UI" panose="020B0604030504040204" pitchFamily="50" charset="-128"/>
                <a:ea typeface="Meiryo UI" panose="020B0604030504040204" pitchFamily="50" charset="-128"/>
              </a:rPr>
              <a:t>Гагнах төхөөрөмж (1) Суурилуулалт</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96500" y="6441703"/>
            <a:ext cx="3678346" cy="253916"/>
          </a:xfrm>
          <a:prstGeom prst="rect">
            <a:avLst/>
          </a:prstGeom>
          <a:noFill/>
          <a:ln>
            <a:solidFill>
              <a:schemeClr val="tx1"/>
            </a:solidFill>
          </a:ln>
        </p:spPr>
        <p:txBody>
          <a:bodyPr wrap="square" rtlCol="0">
            <a:spAutoFit/>
          </a:bodyPr>
          <a:lstStyle/>
          <a:p>
            <a:pPr algn="r" rtl="0"/>
            <a:r>
              <a:rPr lang="mn" sz="1050" dirty="0">
                <a:solidFill>
                  <a:prstClr val="black"/>
                </a:solidFill>
              </a:rPr>
              <a:t>Материалын 43-р хуудас / Нэмэлт материалын 28-р хуудас</a:t>
            </a:r>
          </a:p>
        </p:txBody>
      </p:sp>
      <p:sp>
        <p:nvSpPr>
          <p:cNvPr id="6" name="コンテンツ プレースホルダー 4"/>
          <p:cNvSpPr txBox="1">
            <a:spLocks/>
          </p:cNvSpPr>
          <p:nvPr/>
        </p:nvSpPr>
        <p:spPr>
          <a:xfrm>
            <a:off x="285751" y="714376"/>
            <a:ext cx="8629650" cy="4095749"/>
          </a:xfrm>
          <a:prstGeom prst="rect">
            <a:avLst/>
          </a:prstGeom>
          <a:ln>
            <a:solidFill>
              <a:schemeClr val="tx1"/>
            </a:solidFill>
          </a:ln>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buFont typeface="Arial" panose="020B0604020202020204" pitchFamily="34" charset="0"/>
              <a:buNone/>
            </a:pPr>
            <a:r>
              <a:rPr lang="mn" sz="1100" dirty="0">
                <a:solidFill>
                  <a:prstClr val="black"/>
                </a:solidFill>
                <a:latin typeface="Meiryo UI" panose="020B0604030504040204" pitchFamily="50" charset="-128"/>
                <a:ea typeface="Meiryo UI" panose="020B0604030504040204" pitchFamily="50" charset="-128"/>
              </a:rPr>
              <a:t>[Даралт тохируулагч (aturyoku chousei ki) , гагнах төхөөрөмж хоёрыг холбох журам]</a:t>
            </a:r>
          </a:p>
          <a:p>
            <a:pPr marL="361950" indent="-361950" rtl="0">
              <a:lnSpc>
                <a:spcPct val="100000"/>
              </a:lnSpc>
              <a:spcBef>
                <a:spcPts val="0"/>
              </a:spcBef>
              <a:buNone/>
            </a:pPr>
            <a:r>
              <a:rPr lang="mn" sz="1100" dirty="0">
                <a:solidFill>
                  <a:prstClr val="black"/>
                </a:solidFill>
                <a:latin typeface="Meiryo UI" panose="020B0604030504040204" pitchFamily="50" charset="-128"/>
                <a:ea typeface="Meiryo UI" panose="020B0604030504040204" pitchFamily="50" charset="-128"/>
              </a:rPr>
              <a:t>① Холбохоосоо өмнө хоолой(housu) муудсан, хагарсан эсэхийг шалгана.</a:t>
            </a:r>
          </a:p>
          <a:p>
            <a:pPr marL="361950" indent="-361950" rtl="0">
              <a:lnSpc>
                <a:spcPct val="100000"/>
              </a:lnSpc>
              <a:spcBef>
                <a:spcPts val="0"/>
              </a:spcBef>
              <a:buNone/>
            </a:pPr>
            <a:r>
              <a:rPr lang="mn" sz="1100" dirty="0">
                <a:solidFill>
                  <a:prstClr val="black"/>
                </a:solidFill>
                <a:latin typeface="Meiryo UI" panose="020B0604030504040204" pitchFamily="50" charset="-128"/>
                <a:ea typeface="Meiryo UI" panose="020B0604030504040204" pitchFamily="50" charset="-128"/>
              </a:rPr>
              <a:t>② Хоолойн(housu) дотор хог тоос, шавьж, ус байгаа эсэхийг шалгана.</a:t>
            </a:r>
          </a:p>
          <a:p>
            <a:pPr marL="361950" indent="-361950" rtl="0">
              <a:lnSpc>
                <a:spcPct val="100000"/>
              </a:lnSpc>
              <a:spcBef>
                <a:spcPts val="0"/>
              </a:spcBef>
              <a:buNone/>
            </a:pPr>
            <a:r>
              <a:rPr lang="mn" sz="1100" dirty="0">
                <a:solidFill>
                  <a:prstClr val="black"/>
                </a:solidFill>
                <a:latin typeface="Meiryo UI" panose="020B0604030504040204" pitchFamily="50" charset="-128"/>
                <a:ea typeface="Meiryo UI" panose="020B0604030504040204" pitchFamily="50" charset="-128"/>
              </a:rPr>
              <a:t>③ Үлээлгэх хоолойн (suikan) хавхлага хаалттай эсэхийг шалгана.</a:t>
            </a:r>
          </a:p>
          <a:p>
            <a:pPr marL="361950" indent="-361950" rtl="0">
              <a:lnSpc>
                <a:spcPct val="100000"/>
              </a:lnSpc>
              <a:spcBef>
                <a:spcPts val="0"/>
              </a:spcBef>
              <a:buNone/>
            </a:pPr>
            <a:r>
              <a:rPr lang="mn" sz="1100" dirty="0">
                <a:solidFill>
                  <a:prstClr val="black"/>
                </a:solidFill>
                <a:latin typeface="Meiryo UI" panose="020B0604030504040204" pitchFamily="50" charset="-128"/>
                <a:ea typeface="Meiryo UI" panose="020B0604030504040204" pitchFamily="50" charset="-128"/>
              </a:rPr>
              <a:t>④ Хүчилтөрөгч(sanso)ид цэнхэр, ацетилен(asechiren)инд улаан хоолойг(housu) ашиглана. Өөр төрлийн хийн хоолойг(housu) хольж хэрэглэж болохгүй.</a:t>
            </a:r>
          </a:p>
          <a:p>
            <a:pPr marL="361950" indent="-361950" rtl="0">
              <a:lnSpc>
                <a:spcPct val="100000"/>
              </a:lnSpc>
              <a:spcBef>
                <a:spcPts val="0"/>
              </a:spcBef>
              <a:buNone/>
            </a:pPr>
            <a:r>
              <a:rPr lang="mn" sz="1100" dirty="0">
                <a:solidFill>
                  <a:prstClr val="black"/>
                </a:solidFill>
                <a:latin typeface="Meiryo UI" panose="020B0604030504040204" pitchFamily="50" charset="-128"/>
                <a:ea typeface="Meiryo UI" panose="020B0604030504040204" pitchFamily="50" charset="-128"/>
              </a:rPr>
              <a:t>⑤ Хоолойн(housu) хоёр үзүүрт нэг дарагчтай холбох хэрэгсэл байвал даралт тохируулагч (aturyoku chousei ki) ийн гаралтын талыг үлээлгэх хоолойд(suikan) найдвартай холбоно. Энэ үед шатамхай хийн даралт тохируулагчид (aturyoku chousei ki)  хуурай аюулгүйн төхөөрөмж(kanshiki anzen ki) байхгүй бол, шатамхай хийн хоолойн(housu) талд хуурай аюулгүйн төхөөрөмж(kanshiki anzen ki) суурилуулна.</a:t>
            </a:r>
          </a:p>
          <a:p>
            <a:pPr marL="361950" indent="-361950" rtl="0">
              <a:lnSpc>
                <a:spcPct val="100000"/>
              </a:lnSpc>
              <a:spcBef>
                <a:spcPts val="0"/>
              </a:spcBef>
              <a:buNone/>
            </a:pPr>
            <a:r>
              <a:rPr lang="mn" sz="1100" dirty="0">
                <a:solidFill>
                  <a:prstClr val="black"/>
                </a:solidFill>
                <a:latin typeface="Meiryo UI" panose="020B0604030504040204" pitchFamily="50" charset="-128"/>
                <a:ea typeface="Meiryo UI" panose="020B0604030504040204" pitchFamily="50" charset="-128"/>
              </a:rPr>
              <a:t>⑥ Бүх холболтыг дуусгасны дараа хүчилтөрөгч(sanso)ийн даралтыг ойролцоогоор 0.3 - 0.5 МПа болгож, савантай ус эсвэл үүнтэй төстэй зүйл ашиглан хий алдаж байгаа эсэхийг шалгана. Хүчилтөрөгч(sanso)ийн хий алдаж байгаа эсэхийг шалгасны дараа шатамхай хийн даралтыг 0.03-0.05 МПа орчимд тохируулж хийн алдагдлыг ижил аргаар шалгана.</a:t>
            </a:r>
          </a:p>
          <a:p>
            <a:pPr marL="361950" indent="-361950" rtl="0">
              <a:lnSpc>
                <a:spcPct val="100000"/>
              </a:lnSpc>
              <a:spcBef>
                <a:spcPts val="0"/>
              </a:spcBef>
              <a:buNone/>
            </a:pPr>
            <a:r>
              <a:rPr lang="mn" sz="1100" dirty="0">
                <a:solidFill>
                  <a:prstClr val="black"/>
                </a:solidFill>
                <a:latin typeface="Meiryo UI" panose="020B0604030504040204" pitchFamily="50" charset="-128"/>
                <a:ea typeface="Meiryo UI" panose="020B0604030504040204" pitchFamily="50" charset="-128"/>
              </a:rPr>
              <a:t>⑦ Хэрэв хий алдагдахгүй байгаа бол үлээлгэх хоолой (suikan) дахь шатамхай хийн хавхлагыг 2-3 секунд онгойлгож хийг гаргах ба үүнийгээ 2 удаа давтана. Дараа нь шатамхай хийн хавхлагыг хааж, хүчилтөрөгч(sanso)ийн хийн хавхлагыг 5 секунд орчим нээж хүчилтөрөгч(sanso)ийг гаргана.</a:t>
            </a:r>
            <a:endParaRPr lang="en-US" altLang="ja-JP" sz="1100" dirty="0">
              <a:solidFill>
                <a:prstClr val="black"/>
              </a:solidFill>
              <a:latin typeface="Meiryo UI" panose="020B0604030504040204" pitchFamily="50" charset="-128"/>
              <a:ea typeface="Meiryo UI" panose="020B0604030504040204" pitchFamily="50" charset="-128"/>
            </a:endParaRPr>
          </a:p>
          <a:p>
            <a:pPr marL="361950" indent="-361950" rtl="0">
              <a:lnSpc>
                <a:spcPct val="100000"/>
              </a:lnSpc>
              <a:spcBef>
                <a:spcPts val="0"/>
              </a:spcBef>
              <a:buNone/>
            </a:pPr>
            <a:r>
              <a:rPr lang="mn" sz="1100" dirty="0">
                <a:solidFill>
                  <a:prstClr val="black"/>
                </a:solidFill>
                <a:latin typeface="Meiryo UI" panose="020B0604030504040204" pitchFamily="50" charset="-128"/>
                <a:ea typeface="Meiryo UI" panose="020B0604030504040204" pitchFamily="50" charset="-128"/>
              </a:rPr>
              <a:t>⑧ Эцэст нь үлээлгэх хоолой (suikan)н хавхлага болон баллон (bonbe)ы хавхлагыг хааж, даралт тохируулагч (aturyoku chousei ki)ийг бүрэн сулруулаад 5 минут орчим хүлээнэ. Үүний дараа даралт тохируулагч (aturyoku chousei ki)ийн өндөр даралтын тал ба нам даралтын талын даралтыг шалгана.</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17</a:t>
            </a:fld>
            <a:endParaRPr kumimoji="1" lang="ja-JP" altLang="en-US"/>
          </a:p>
        </p:txBody>
      </p:sp>
    </p:spTree>
    <p:extLst>
      <p:ext uri="{BB962C8B-B14F-4D97-AF65-F5344CB8AC3E}">
        <p14:creationId xmlns:p14="http://schemas.microsoft.com/office/powerpoint/2010/main" val="1100949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85751" y="169868"/>
            <a:ext cx="8629650" cy="468307"/>
          </a:xfrm>
          <a:ln>
            <a:solidFill>
              <a:schemeClr val="tx1"/>
            </a:solidFill>
          </a:ln>
        </p:spPr>
        <p:txBody>
          <a:bodyPr rtlCol="0">
            <a:normAutofit/>
          </a:bodyPr>
          <a:lstStyle/>
          <a:p>
            <a:pPr rtl="0"/>
            <a:r>
              <a:rPr lang="mn" sz="1050" dirty="0">
                <a:latin typeface="Meiryo UI" panose="020B0604030504040204" pitchFamily="50" charset="-128"/>
                <a:ea typeface="Meiryo UI" panose="020B0604030504040204" pitchFamily="50" charset="-128"/>
              </a:rPr>
              <a:t>Гагнах төхөөрөмж (2) Даралт тохируулагчийн(aturyoku chousei ki) нам даралтын талын даралтыг тохируулах</a:t>
            </a:r>
            <a:endParaRPr kumimoji="1"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53218" y="6441703"/>
            <a:ext cx="3921627" cy="253916"/>
          </a:xfrm>
          <a:prstGeom prst="rect">
            <a:avLst/>
          </a:prstGeom>
          <a:noFill/>
          <a:ln>
            <a:solidFill>
              <a:schemeClr val="tx1"/>
            </a:solidFill>
          </a:ln>
        </p:spPr>
        <p:txBody>
          <a:bodyPr wrap="square" rtlCol="0">
            <a:spAutoFit/>
          </a:bodyPr>
          <a:lstStyle/>
          <a:p>
            <a:pPr algn="r" rtl="0"/>
            <a:r>
              <a:rPr lang="mn" sz="1050" dirty="0">
                <a:solidFill>
                  <a:prstClr val="black"/>
                </a:solidFill>
              </a:rPr>
              <a:t>Материалын 44-р хуудас / Нэмэлт материалын 29-р хуудас</a:t>
            </a:r>
          </a:p>
        </p:txBody>
      </p:sp>
      <p:sp>
        <p:nvSpPr>
          <p:cNvPr id="5" name="コンテンツ プレースホルダー 4"/>
          <p:cNvSpPr txBox="1">
            <a:spLocks/>
          </p:cNvSpPr>
          <p:nvPr/>
        </p:nvSpPr>
        <p:spPr>
          <a:xfrm>
            <a:off x="285751" y="809186"/>
            <a:ext cx="8629650" cy="145732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Font typeface="Arial" panose="020B0604020202020204" pitchFamily="34" charset="0"/>
              <a:buNone/>
            </a:pPr>
            <a:r>
              <a:rPr lang="mn" sz="1200">
                <a:solidFill>
                  <a:prstClr val="black"/>
                </a:solidFill>
                <a:latin typeface="Meiryo UI" panose="020B0604030504040204" pitchFamily="50" charset="-128"/>
                <a:ea typeface="Meiryo UI" panose="020B0604030504040204" pitchFamily="50" charset="-128"/>
              </a:rPr>
              <a:t>[Даралт тохируулагчийн(aturyoku chousei ki) нам даралтын талын даралтыг тохируулах журам]</a:t>
            </a:r>
          </a:p>
          <a:p>
            <a:pPr marL="0" indent="0" rtl="0">
              <a:lnSpc>
                <a:spcPct val="100000"/>
              </a:lnSpc>
              <a:spcBef>
                <a:spcPts val="0"/>
              </a:spcBef>
              <a:buFont typeface="Arial" panose="020B0604020202020204" pitchFamily="34" charset="0"/>
              <a:buNone/>
            </a:pPr>
            <a:r>
              <a:rPr lang="mn" sz="1200">
                <a:solidFill>
                  <a:prstClr val="black"/>
                </a:solidFill>
                <a:latin typeface="Meiryo UI" panose="020B0604030504040204" pitchFamily="50" charset="-128"/>
                <a:ea typeface="Meiryo UI" panose="020B0604030504040204" pitchFamily="50" charset="-128"/>
              </a:rPr>
              <a:t>① Үлээлгэх хоолойн (suikan) хавхлага хаалттай байгаа эсэхийг дахин шалгана.</a:t>
            </a:r>
            <a:endParaRPr lang="en-US" altLang="ja-JP" sz="1200" dirty="0">
              <a:solidFill>
                <a:prstClr val="black"/>
              </a:solidFill>
              <a:latin typeface="Meiryo UI" panose="020B0604030504040204" pitchFamily="50" charset="-128"/>
              <a:ea typeface="Meiryo UI" panose="020B0604030504040204" pitchFamily="50" charset="-128"/>
            </a:endParaRPr>
          </a:p>
          <a:p>
            <a:pPr marL="361950" indent="-361950" rtl="0">
              <a:lnSpc>
                <a:spcPct val="100000"/>
              </a:lnSpc>
              <a:spcBef>
                <a:spcPts val="0"/>
              </a:spcBef>
              <a:buFont typeface="Arial" panose="020B0604020202020204" pitchFamily="34" charset="0"/>
              <a:buNone/>
            </a:pPr>
            <a:r>
              <a:rPr lang="mn" sz="1200">
                <a:solidFill>
                  <a:prstClr val="black"/>
                </a:solidFill>
                <a:latin typeface="Meiryo UI" panose="020B0604030504040204" pitchFamily="50" charset="-128"/>
                <a:ea typeface="Meiryo UI" panose="020B0604030504040204" pitchFamily="50" charset="-128"/>
              </a:rPr>
              <a:t>② Даралт тохируулагчаар(aturyoku chousei ki) хүчилтөрөгч(sanso) ба шатамхай хийн тохируулах бариулыг аажмаар эргүүлж, бага даралтын талын даралтыг тохируулна　</a:t>
            </a:r>
            <a:endParaRPr lang="en-US" altLang="ja-JP" sz="1200" dirty="0">
              <a:solidFill>
                <a:prstClr val="black"/>
              </a:solidFill>
              <a:latin typeface="Meiryo UI" panose="020B0604030504040204" pitchFamily="50" charset="-128"/>
              <a:ea typeface="Meiryo UI" panose="020B0604030504040204" pitchFamily="50" charset="-128"/>
            </a:endParaRPr>
          </a:p>
          <a:p>
            <a:pPr marL="361950" indent="-361950" rtl="0">
              <a:lnSpc>
                <a:spcPct val="100000"/>
              </a:lnSpc>
              <a:spcBef>
                <a:spcPts val="0"/>
              </a:spcBef>
              <a:buFont typeface="Arial" panose="020B0604020202020204" pitchFamily="34" charset="0"/>
              <a:buNone/>
            </a:pPr>
            <a:r>
              <a:rPr lang="mn" sz="1200">
                <a:solidFill>
                  <a:prstClr val="black"/>
                </a:solidFill>
                <a:latin typeface="Meiryo UI" panose="020B0604030504040204" pitchFamily="50" charset="-128"/>
                <a:ea typeface="Meiryo UI" panose="020B0604030504040204" pitchFamily="50" charset="-128"/>
              </a:rPr>
              <a:t>　　　Тохиромжит даралт нь гагнуурын хошуунаас хамаараад өөр өөр байдаг бөгөөд гагнуурын хошууны(higuchi) гарын авлагад  энэ талаар тайлбарласан байдаг. Ерөнхийдөө хүчилтөрөгч(sanso) 0,2 - 0,3 МПа, шатамхай хий 0,02 - 0,03 МПа байна.</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mtClean="0">
                <a:solidFill>
                  <a:prstClr val="black">
                    <a:tint val="75000"/>
                  </a:prstClr>
                </a:solidFill>
              </a:rPr>
              <a:pPr/>
              <a:t>18</a:t>
            </a:fld>
            <a:endParaRPr lang="ja-JP" altLang="en-US">
              <a:solidFill>
                <a:prstClr val="black">
                  <a:tint val="75000"/>
                </a:prstClr>
              </a:solidFill>
            </a:endParaRPr>
          </a:p>
        </p:txBody>
      </p:sp>
    </p:spTree>
    <p:extLst>
      <p:ext uri="{BB962C8B-B14F-4D97-AF65-F5344CB8AC3E}">
        <p14:creationId xmlns:p14="http://schemas.microsoft.com/office/powerpoint/2010/main" val="2017982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mn" sz="1050">
                <a:latin typeface="Meiryo UI" panose="020B0604030504040204" pitchFamily="50" charset="-128"/>
                <a:ea typeface="Meiryo UI" panose="020B0604030504040204" pitchFamily="50" charset="-128"/>
              </a:rPr>
              <a:t>Гагнах төхөөрөмж (3) Гал асаах ба дөл тохируулах</a:t>
            </a:r>
            <a:endParaRPr kumimoji="1"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80359" y="6444477"/>
            <a:ext cx="3794485" cy="253916"/>
          </a:xfrm>
          <a:prstGeom prst="rect">
            <a:avLst/>
          </a:prstGeom>
          <a:noFill/>
          <a:ln>
            <a:solidFill>
              <a:schemeClr val="tx1"/>
            </a:solidFill>
          </a:ln>
        </p:spPr>
        <p:txBody>
          <a:bodyPr wrap="square" rtlCol="0">
            <a:spAutoFit/>
          </a:bodyPr>
          <a:lstStyle/>
          <a:p>
            <a:pPr algn="r" rtl="0"/>
            <a:r>
              <a:rPr lang="mn" sz="1050">
                <a:solidFill>
                  <a:prstClr val="black"/>
                </a:solidFill>
              </a:rPr>
              <a:t>Материалын 44, 45-р хуудас / Нэмэлт материалын 30-р хуудас</a:t>
            </a:r>
          </a:p>
        </p:txBody>
      </p:sp>
      <p:sp>
        <p:nvSpPr>
          <p:cNvPr id="6" name="コンテンツ プレースホルダー 4"/>
          <p:cNvSpPr txBox="1">
            <a:spLocks/>
          </p:cNvSpPr>
          <p:nvPr/>
        </p:nvSpPr>
        <p:spPr>
          <a:xfrm>
            <a:off x="628651" y="898526"/>
            <a:ext cx="7886699" cy="197060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mn" sz="1050">
                <a:solidFill>
                  <a:prstClr val="black"/>
                </a:solidFill>
                <a:latin typeface="Meiryo UI" panose="020B0604030504040204" pitchFamily="50" charset="-128"/>
                <a:ea typeface="Meiryo UI" panose="020B0604030504040204" pitchFamily="50" charset="-128"/>
              </a:rPr>
              <a:t>[Гал асаах, дөл тохируулах журам]</a:t>
            </a:r>
            <a:endParaRPr lang="ja-JP" altLang="en-US" sz="1050" dirty="0">
              <a:solidFill>
                <a:prstClr val="black"/>
              </a:solidFill>
              <a:latin typeface="Meiryo UI" panose="020B0604030504040204" pitchFamily="50" charset="-128"/>
              <a:ea typeface="Meiryo UI" panose="020B0604030504040204" pitchFamily="50" charset="-128"/>
            </a:endParaRPr>
          </a:p>
          <a:p>
            <a:pPr marL="628650" indent="-361950"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①</a:t>
            </a:r>
            <a:r>
              <a:rPr lang="mn" sz="1050">
                <a:latin typeface="Meiryo UI" panose="020B0604030504040204" pitchFamily="50" charset="-128"/>
                <a:ea typeface="Meiryo UI" panose="020B0604030504040204" pitchFamily="50" charset="-128"/>
              </a:rPr>
              <a:t>Гагнуурын зориулалттай хамгаалалтын хувцас, хийн гагнуурын зориулалттай гэрлийн хамгаалалтын шилийг зөв өмсөж зүүнэ.</a:t>
            </a:r>
          </a:p>
          <a:p>
            <a:pPr marL="628650" indent="-361950"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② Үлээлгэх хоолой (suikan)н шатамхай хийн хавхлагыг онгойлгоно.</a:t>
            </a:r>
          </a:p>
          <a:p>
            <a:pPr marL="628650" indent="-361950"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③ Тусгай гал ноцоогч хэрэгслээр (гагнуурын асаагуур(yousetu you raita) ) асаана.</a:t>
            </a:r>
          </a:p>
          <a:p>
            <a:pPr marL="628650" indent="-361950"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④ Урьдчилан халаах хүчилтөрөгч(sanso)ийн хавхлагыг аль болох хурдан нээнэ. Хавхлагуудыг шатамхай хий, хүчилтөрөгч(sanso)ийн дарааллаар ажиллуулж, цайвар хөх дөл үүсгэнэ. Энэ үед хийн дөлөн доторх гагнуурын хошуунд үүсэх цагаан конус хэлбэртэй хэсэг (цагаан конус (цагаан цэг)) нь 1-30-р зургийн ② -той адилхан хошууны үзүүрээс гарч байхаар тохируулна. Энэ үед тохиромжит төлөвт байгаа дөлийг дундаж дөл эсвэл стандарт дөл гэж нэрлэдэг.</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1050" smtClean="0"/>
              <a:t>19</a:t>
            </a:fld>
            <a:endParaRPr kumimoji="1" lang="ja-JP" altLang="en-US" sz="1050"/>
          </a:p>
        </p:txBody>
      </p:sp>
      <p:pic>
        <p:nvPicPr>
          <p:cNvPr id="5" name="図 4"/>
          <p:cNvPicPr>
            <a:picLocks noChangeAspect="1"/>
          </p:cNvPicPr>
          <p:nvPr/>
        </p:nvPicPr>
        <p:blipFill>
          <a:blip r:embed="rId3"/>
          <a:stretch>
            <a:fillRect/>
          </a:stretch>
        </p:blipFill>
        <p:spPr>
          <a:xfrm>
            <a:off x="628650" y="2920396"/>
            <a:ext cx="5694158" cy="3017782"/>
          </a:xfrm>
          <a:prstGeom prst="rect">
            <a:avLst/>
          </a:prstGeom>
        </p:spPr>
      </p:pic>
      <p:sp>
        <p:nvSpPr>
          <p:cNvPr id="8" name="正方形/長方形 7"/>
          <p:cNvSpPr/>
          <p:nvPr/>
        </p:nvSpPr>
        <p:spPr>
          <a:xfrm>
            <a:off x="3103928" y="5807286"/>
            <a:ext cx="3400692"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mn" sz="1050" dirty="0">
                <a:latin typeface="Meiryo UI" panose="020B0604030504040204" pitchFamily="50" charset="-128"/>
                <a:ea typeface="Meiryo UI" panose="020B0604030504040204" pitchFamily="50" charset="-128"/>
              </a:rPr>
              <a:t>(Koike Oxygen Industry Co., Ltd.-ын материал)</a:t>
            </a:r>
            <a:endParaRPr kumimoji="1" lang="ja-JP" altLang="en-US" sz="105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A7BA4902-2443-41C3-8E5E-7132D09E44E9}"/>
              </a:ext>
            </a:extLst>
          </p:cNvPr>
          <p:cNvSpPr txBox="1"/>
          <p:nvPr/>
        </p:nvSpPr>
        <p:spPr>
          <a:xfrm>
            <a:off x="1045549" y="5670645"/>
            <a:ext cx="4807237" cy="235241"/>
          </a:xfrm>
          <a:prstGeom prst="rect">
            <a:avLst/>
          </a:prstGeom>
          <a:solidFill>
            <a:schemeClr val="bg1"/>
          </a:solidFill>
          <a:ln>
            <a:noFill/>
          </a:ln>
        </p:spPr>
        <p:txBody>
          <a:bodyPr wrap="square" lIns="0" tIns="0" rIns="0" bIns="0" rtlCol="0">
            <a:noAutofit/>
          </a:bodyPr>
          <a:lstStyle/>
          <a:p>
            <a:pPr rtl="0"/>
            <a:r>
              <a:rPr lang="mn" sz="1050"/>
              <a:t>Зураг 1-30: Дөл тохируулах</a:t>
            </a:r>
            <a:endParaRPr kumimoji="1" lang="en-US" altLang="ja-JP" sz="1050" dirty="0"/>
          </a:p>
        </p:txBody>
      </p:sp>
      <p:sp>
        <p:nvSpPr>
          <p:cNvPr id="10" name="テキスト ボックス 9">
            <a:extLst>
              <a:ext uri="{FF2B5EF4-FFF2-40B4-BE49-F238E27FC236}">
                <a16:creationId xmlns:a16="http://schemas.microsoft.com/office/drawing/2014/main" id="{90EFFE62-030B-4C3E-8E33-7E2799F5BB13}"/>
              </a:ext>
            </a:extLst>
          </p:cNvPr>
          <p:cNvSpPr txBox="1"/>
          <p:nvPr/>
        </p:nvSpPr>
        <p:spPr>
          <a:xfrm>
            <a:off x="688604" y="5149072"/>
            <a:ext cx="2313903" cy="299321"/>
          </a:xfrm>
          <a:prstGeom prst="rect">
            <a:avLst/>
          </a:prstGeom>
          <a:solidFill>
            <a:schemeClr val="bg1"/>
          </a:solidFill>
          <a:ln>
            <a:noFill/>
          </a:ln>
        </p:spPr>
        <p:txBody>
          <a:bodyPr wrap="square" lIns="0" tIns="0" rIns="0" bIns="0" rtlCol="0">
            <a:noAutofit/>
          </a:bodyPr>
          <a:lstStyle/>
          <a:p>
            <a:pPr rtl="0"/>
            <a:r>
              <a:rPr lang="mn" sz="1050"/>
              <a:t>① Гал дөнгөж ассаны дараах дөл (карбонжуулсан дөл)</a:t>
            </a:r>
            <a:endParaRPr kumimoji="1" lang="en-US" altLang="ja-JP" sz="1050" dirty="0"/>
          </a:p>
        </p:txBody>
      </p:sp>
      <p:sp>
        <p:nvSpPr>
          <p:cNvPr id="11" name="テキスト ボックス 10">
            <a:extLst>
              <a:ext uri="{FF2B5EF4-FFF2-40B4-BE49-F238E27FC236}">
                <a16:creationId xmlns:a16="http://schemas.microsoft.com/office/drawing/2014/main" id="{60FFA1EE-C0D3-4D52-AA14-9FB93067F232}"/>
              </a:ext>
            </a:extLst>
          </p:cNvPr>
          <p:cNvSpPr txBox="1"/>
          <p:nvPr/>
        </p:nvSpPr>
        <p:spPr>
          <a:xfrm>
            <a:off x="3622872" y="5154400"/>
            <a:ext cx="2646813" cy="453731"/>
          </a:xfrm>
          <a:prstGeom prst="rect">
            <a:avLst/>
          </a:prstGeom>
          <a:solidFill>
            <a:schemeClr val="bg1"/>
          </a:solidFill>
          <a:ln>
            <a:noFill/>
          </a:ln>
        </p:spPr>
        <p:txBody>
          <a:bodyPr wrap="square" lIns="0" tIns="0" rIns="0" bIns="0" rtlCol="0">
            <a:noAutofit/>
          </a:bodyPr>
          <a:lstStyle/>
          <a:p>
            <a:pPr rtl="0"/>
            <a:r>
              <a:rPr lang="mn" sz="1050" dirty="0"/>
              <a:t>② Хүчилтөрөгч(sanso) ийн хэмжээг тохируулсны дараа (стандарт дөл)</a:t>
            </a:r>
            <a:endParaRPr kumimoji="1" lang="en-US" altLang="ja-JP" sz="1050" dirty="0"/>
          </a:p>
        </p:txBody>
      </p:sp>
      <p:sp>
        <p:nvSpPr>
          <p:cNvPr id="12" name="テキスト ボックス 11">
            <a:extLst>
              <a:ext uri="{FF2B5EF4-FFF2-40B4-BE49-F238E27FC236}">
                <a16:creationId xmlns:a16="http://schemas.microsoft.com/office/drawing/2014/main" id="{B230B950-0643-4F71-BC2A-DF7EF364E810}"/>
              </a:ext>
            </a:extLst>
          </p:cNvPr>
          <p:cNvSpPr txBox="1"/>
          <p:nvPr/>
        </p:nvSpPr>
        <p:spPr>
          <a:xfrm>
            <a:off x="3608498" y="5546596"/>
            <a:ext cx="2661187" cy="299321"/>
          </a:xfrm>
          <a:prstGeom prst="rect">
            <a:avLst/>
          </a:prstGeom>
          <a:solidFill>
            <a:schemeClr val="bg1"/>
          </a:solidFill>
          <a:ln>
            <a:noFill/>
          </a:ln>
        </p:spPr>
        <p:txBody>
          <a:bodyPr wrap="square" lIns="0" tIns="0" rIns="0" bIns="0" rtlCol="0">
            <a:noAutofit/>
          </a:bodyPr>
          <a:lstStyle/>
          <a:p>
            <a:pPr algn="r" rtl="0"/>
            <a:r>
              <a:rPr lang="mn" sz="1050" dirty="0"/>
              <a:t>Эх сурвалж: Koike Oxygen Industry Co., Ltd.</a:t>
            </a:r>
            <a:endParaRPr kumimoji="1" lang="en-US" altLang="ja-JP" sz="1050" dirty="0"/>
          </a:p>
        </p:txBody>
      </p:sp>
    </p:spTree>
    <p:extLst>
      <p:ext uri="{BB962C8B-B14F-4D97-AF65-F5344CB8AC3E}">
        <p14:creationId xmlns:p14="http://schemas.microsoft.com/office/powerpoint/2010/main" val="921240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rtlCol="0">
            <a:normAutofit fontScale="90000"/>
          </a:bodyPr>
          <a:lstStyle/>
          <a:p>
            <a:pPr rtl="0"/>
            <a:r>
              <a:rPr lang="mn" sz="3200">
                <a:latin typeface="+mn-ea"/>
                <a:ea typeface="+mn-ea"/>
              </a:rPr>
              <a:t>Бүлэг 1 Хийн гагнуурын ажилд ашигладаг тоног төхөөрөмж</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2</a:t>
            </a:fld>
            <a:endParaRPr kumimoji="1" lang="ja-JP" altLang="en-US"/>
          </a:p>
        </p:txBody>
      </p:sp>
    </p:spTree>
    <p:extLst>
      <p:ext uri="{BB962C8B-B14F-4D97-AF65-F5344CB8AC3E}">
        <p14:creationId xmlns:p14="http://schemas.microsoft.com/office/powerpoint/2010/main" val="121858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mn" sz="1050">
                <a:latin typeface="Meiryo UI" panose="020B0604030504040204" pitchFamily="50" charset="-128"/>
                <a:ea typeface="Meiryo UI" panose="020B0604030504040204" pitchFamily="50" charset="-128"/>
              </a:rPr>
              <a:t>Гагнах төхөөрөмж (3) Гагнуур</a:t>
            </a:r>
            <a:endParaRPr kumimoji="1"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37777" y="6400413"/>
            <a:ext cx="3742544" cy="253916"/>
          </a:xfrm>
          <a:prstGeom prst="rect">
            <a:avLst/>
          </a:prstGeom>
          <a:noFill/>
          <a:ln>
            <a:solidFill>
              <a:schemeClr val="tx1"/>
            </a:solidFill>
          </a:ln>
        </p:spPr>
        <p:txBody>
          <a:bodyPr wrap="square" rtlCol="0">
            <a:spAutoFit/>
          </a:bodyPr>
          <a:lstStyle/>
          <a:p>
            <a:pPr algn="r" rtl="0"/>
            <a:r>
              <a:rPr lang="mn" sz="1050">
                <a:solidFill>
                  <a:prstClr val="black"/>
                </a:solidFill>
              </a:rPr>
              <a:t>Материалын 45-р хуудас / Нэмэлт материалын 31-р хуудас</a:t>
            </a:r>
          </a:p>
        </p:txBody>
      </p:sp>
      <p:sp>
        <p:nvSpPr>
          <p:cNvPr id="6" name="コンテンツ プレースホルダー 4"/>
          <p:cNvSpPr txBox="1">
            <a:spLocks/>
          </p:cNvSpPr>
          <p:nvPr/>
        </p:nvSpPr>
        <p:spPr>
          <a:xfrm>
            <a:off x="628651" y="898525"/>
            <a:ext cx="7886699" cy="324639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mn" sz="1050" dirty="0">
                <a:solidFill>
                  <a:prstClr val="black"/>
                </a:solidFill>
                <a:latin typeface="Meiryo UI" panose="020B0604030504040204" pitchFamily="50" charset="-128"/>
                <a:ea typeface="Meiryo UI" panose="020B0604030504040204" pitchFamily="50" charset="-128"/>
              </a:rPr>
              <a:t>[Хийн гагнуурын журам]</a:t>
            </a:r>
            <a:endParaRPr lang="ja-JP" altLang="en-US" sz="1050" dirty="0">
              <a:solidFill>
                <a:prstClr val="black"/>
              </a:solidFill>
              <a:latin typeface="Meiryo UI" panose="020B0604030504040204" pitchFamily="50" charset="-128"/>
              <a:ea typeface="Meiryo UI" panose="020B0604030504040204" pitchFamily="50" charset="-128"/>
            </a:endParaRPr>
          </a:p>
          <a:p>
            <a:pPr marL="628650" indent="-361950" rtl="0">
              <a:lnSpc>
                <a:spcPct val="100000"/>
              </a:lnSpc>
              <a:spcBef>
                <a:spcPts val="0"/>
              </a:spcBef>
              <a:buNone/>
            </a:pPr>
            <a:r>
              <a:rPr lang="ja-JP" altLang="en-US" sz="1050" dirty="0">
                <a:solidFill>
                  <a:prstClr val="black"/>
                </a:solidFill>
                <a:latin typeface="Meiryo UI" panose="020B0604030504040204" pitchFamily="50" charset="-128"/>
                <a:ea typeface="Meiryo UI" panose="020B0604030504040204" pitchFamily="50" charset="-128"/>
              </a:rPr>
              <a:t>①</a:t>
            </a:r>
            <a:r>
              <a:rPr lang="mn" sz="1050" dirty="0">
                <a:solidFill>
                  <a:prstClr val="black"/>
                </a:solidFill>
                <a:latin typeface="Meiryo UI" panose="020B0604030504040204" pitchFamily="50" charset="-128"/>
                <a:ea typeface="Meiryo UI" panose="020B0604030504040204" pitchFamily="50" charset="-128"/>
              </a:rPr>
              <a:t> Гагнах үндсэн материалаа холбоосонд холбоно.</a:t>
            </a:r>
          </a:p>
          <a:p>
            <a:pPr marL="628650" indent="-361950" rtl="0">
              <a:lnSpc>
                <a:spcPct val="100000"/>
              </a:lnSpc>
              <a:spcBef>
                <a:spcPts val="0"/>
              </a:spcBef>
              <a:buNone/>
            </a:pPr>
            <a:r>
              <a:rPr lang="ja-JP" altLang="en-US" sz="1050">
                <a:solidFill>
                  <a:prstClr val="black"/>
                </a:solidFill>
                <a:latin typeface="Meiryo UI" panose="020B0604030504040204" pitchFamily="50" charset="-128"/>
                <a:ea typeface="Meiryo UI" panose="020B0604030504040204" pitchFamily="50" charset="-128"/>
              </a:rPr>
              <a:t>②</a:t>
            </a:r>
            <a:r>
              <a:rPr lang="mn" sz="1050">
                <a:solidFill>
                  <a:prstClr val="black"/>
                </a:solidFill>
                <a:latin typeface="Meiryo UI" panose="020B0604030504040204" pitchFamily="50" charset="-128"/>
                <a:ea typeface="Meiryo UI" panose="020B0604030504040204" pitchFamily="50" charset="-128"/>
              </a:rPr>
              <a:t> </a:t>
            </a:r>
            <a:r>
              <a:rPr lang="mn" sz="1050" dirty="0">
                <a:solidFill>
                  <a:prstClr val="black"/>
                </a:solidFill>
                <a:latin typeface="Meiryo UI" panose="020B0604030504040204" pitchFamily="50" charset="-128"/>
                <a:ea typeface="Meiryo UI" panose="020B0604030504040204" pitchFamily="50" charset="-128"/>
              </a:rPr>
              <a:t>Үндсэн материалын гадаргуу болон цагаан конусын үзүүр хоёрын хоорондын зай 2-3 мм орчим байхаар тохируулаад, үндсэн материалын холбоосын нэг үзүүрийг халаана. Хэсэг хугацааны дараа дөлөнд өртсөн үндсэн материалын гадаргуу улаан болж, гадаргууны төвд хайлах тосгуур бий болно. Хайлах тосгуур гялалзаж буй мэт харагдана. Хэрэв үндсэн материал хайлж хоорондоо наалдахгүй бол электродоор нэмж хайлуулж наалдуулна.</a:t>
            </a:r>
          </a:p>
          <a:p>
            <a:pPr marL="628650" indent="-361950" rtl="0">
              <a:lnSpc>
                <a:spcPct val="100000"/>
              </a:lnSpc>
              <a:spcBef>
                <a:spcPts val="0"/>
              </a:spcBef>
              <a:buNone/>
            </a:pPr>
            <a:r>
              <a:rPr lang="mn" sz="1050" dirty="0">
                <a:solidFill>
                  <a:prstClr val="black"/>
                </a:solidFill>
                <a:latin typeface="Meiryo UI" panose="020B0604030504040204" pitchFamily="50" charset="-128"/>
                <a:ea typeface="Meiryo UI" panose="020B0604030504040204" pitchFamily="50" charset="-128"/>
              </a:rPr>
              <a:t>③ Үндсэн материалын холбоосын нэг үзүүр гагнагдангуут холбоосын нөгөө үзүүрийг мөн ижил аргаар гагнана. Энэ нь үндсэн материалын холбоосыг түр зуур тогтоох зориулалттай бөгөөд үүнийг цэгэн гагнуур гэнэ. Нимгэн хавтанг гагнахдаа цэгэн гагнуурын цэгүүдийн тоог нэмэгдүүлэх замаар гажилт ихсэхээс сэргийлэх боломжтой.</a:t>
            </a:r>
          </a:p>
          <a:p>
            <a:pPr marL="628650" indent="-361950" rtl="0">
              <a:lnSpc>
                <a:spcPct val="100000"/>
              </a:lnSpc>
              <a:spcBef>
                <a:spcPts val="0"/>
              </a:spcBef>
              <a:buNone/>
            </a:pPr>
            <a:r>
              <a:rPr lang="mn" sz="1050" dirty="0">
                <a:solidFill>
                  <a:prstClr val="black"/>
                </a:solidFill>
                <a:latin typeface="Meiryo UI" panose="020B0604030504040204" pitchFamily="50" charset="-128"/>
                <a:ea typeface="Meiryo UI" panose="020B0604030504040204" pitchFamily="50" charset="-128"/>
              </a:rPr>
              <a:t>④ Дараа нь үндсэн материалын холбоосын нэг үзүүрт хайлах тосгуур үүсгэж, үүнийгээ тогтмол хэмжээнд байлгахын тулд гарыг(tochi) холбоос руу чиглүүлэнгээ гагнах ажлыг үргэлжлүүлнэ. Нимгэн хавтанг гагнахдаа электродыг шаардлагатай хэмжээнээс илүү ихээр хэрэглэж болохгүй. Эсрэгээр нь үндсэн материалын хавтан зузаан байх тохиолдолд, цагаан конуст ойрхон байрлалд үндсэн материалыг хайлуулж, электрод нэмж хэрэглэнгээ гагнана.</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050" smtClean="0"/>
              <a:t>20</a:t>
            </a:fld>
            <a:endParaRPr kumimoji="1" lang="ja-JP" altLang="en-US" sz="1050"/>
          </a:p>
        </p:txBody>
      </p:sp>
    </p:spTree>
    <p:extLst>
      <p:ext uri="{BB962C8B-B14F-4D97-AF65-F5344CB8AC3E}">
        <p14:creationId xmlns:p14="http://schemas.microsoft.com/office/powerpoint/2010/main" val="4217181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mn" sz="1050">
                <a:latin typeface="Meiryo UI" panose="020B0604030504040204" pitchFamily="50" charset="-128"/>
                <a:ea typeface="Meiryo UI" panose="020B0604030504040204" pitchFamily="50" charset="-128"/>
              </a:rPr>
              <a:t>Гагнах төхөөрөмж (4) Зүсэх, тасдах</a:t>
            </a:r>
            <a:endParaRPr kumimoji="1"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46166" y="6400413"/>
            <a:ext cx="3728680" cy="253916"/>
          </a:xfrm>
          <a:prstGeom prst="rect">
            <a:avLst/>
          </a:prstGeom>
          <a:noFill/>
          <a:ln>
            <a:solidFill>
              <a:schemeClr val="tx1"/>
            </a:solidFill>
          </a:ln>
        </p:spPr>
        <p:txBody>
          <a:bodyPr wrap="square" rtlCol="0">
            <a:spAutoFit/>
          </a:bodyPr>
          <a:lstStyle/>
          <a:p>
            <a:pPr algn="r" rtl="0"/>
            <a:r>
              <a:rPr lang="mn" sz="1050">
                <a:solidFill>
                  <a:prstClr val="black"/>
                </a:solidFill>
              </a:rPr>
              <a:t>Материалын 46-р хуудас / Нэмэлт материалын 32-р хуудас</a:t>
            </a:r>
          </a:p>
        </p:txBody>
      </p:sp>
      <p:sp>
        <p:nvSpPr>
          <p:cNvPr id="6" name="コンテンツ プレースホルダー 4"/>
          <p:cNvSpPr txBox="1">
            <a:spLocks/>
          </p:cNvSpPr>
          <p:nvPr/>
        </p:nvSpPr>
        <p:spPr>
          <a:xfrm>
            <a:off x="628651" y="898525"/>
            <a:ext cx="7886699" cy="150519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mn" sz="1050" dirty="0">
                <a:solidFill>
                  <a:prstClr val="black"/>
                </a:solidFill>
                <a:latin typeface="Meiryo UI" panose="020B0604030504040204" pitchFamily="50" charset="-128"/>
                <a:ea typeface="Meiryo UI" panose="020B0604030504040204" pitchFamily="50" charset="-128"/>
              </a:rPr>
              <a:t>[Хийн зүсэлтийн(gasu setudan) журам]</a:t>
            </a:r>
            <a:endParaRPr lang="ja-JP" altLang="en-US" sz="1050" dirty="0">
              <a:solidFill>
                <a:prstClr val="black"/>
              </a:solidFill>
              <a:latin typeface="Meiryo UI" panose="020B0604030504040204" pitchFamily="50" charset="-128"/>
              <a:ea typeface="Meiryo UI" panose="020B0604030504040204" pitchFamily="50" charset="-128"/>
            </a:endParaRPr>
          </a:p>
          <a:p>
            <a:pPr marL="628650" indent="-361950" rtl="0">
              <a:lnSpc>
                <a:spcPct val="100000"/>
              </a:lnSpc>
              <a:spcBef>
                <a:spcPts val="0"/>
              </a:spcBef>
              <a:buNone/>
            </a:pPr>
            <a:r>
              <a:rPr lang="mn" sz="1050" dirty="0">
                <a:solidFill>
                  <a:prstClr val="black"/>
                </a:solidFill>
                <a:latin typeface="Meiryo UI" panose="020B0604030504040204" pitchFamily="50" charset="-128"/>
                <a:ea typeface="Meiryo UI" panose="020B0604030504040204" pitchFamily="50" charset="-128"/>
              </a:rPr>
              <a:t>① Зүсэх үндсэн материалыг тохируулна.</a:t>
            </a:r>
          </a:p>
          <a:p>
            <a:pPr marL="628650" indent="-361950" rtl="0">
              <a:lnSpc>
                <a:spcPct val="100000"/>
              </a:lnSpc>
              <a:spcBef>
                <a:spcPts val="0"/>
              </a:spcBef>
              <a:buNone/>
            </a:pPr>
            <a:r>
              <a:rPr lang="mn" sz="1050" dirty="0">
                <a:solidFill>
                  <a:prstClr val="black"/>
                </a:solidFill>
                <a:latin typeface="Meiryo UI" panose="020B0604030504040204" pitchFamily="50" charset="-128"/>
                <a:ea typeface="Meiryo UI" panose="020B0604030504040204" pitchFamily="50" charset="-128"/>
              </a:rPr>
              <a:t>②Эхлээд, урьдчилан халаах дөл(yonetu en)  ашиглан зүсэхийг хүссэн газартаа цагаан конус тусгаж үндсэн материалыг улайтал халаана.</a:t>
            </a:r>
            <a:endParaRPr lang="en-US" altLang="ja-JP" sz="1050" dirty="0">
              <a:solidFill>
                <a:prstClr val="black"/>
              </a:solidFill>
              <a:latin typeface="Meiryo UI" panose="020B0604030504040204" pitchFamily="50" charset="-128"/>
              <a:ea typeface="Meiryo UI" panose="020B0604030504040204" pitchFamily="50" charset="-128"/>
            </a:endParaRPr>
          </a:p>
          <a:p>
            <a:pPr marL="449263" indent="-182563" rtl="0">
              <a:lnSpc>
                <a:spcPct val="100000"/>
              </a:lnSpc>
              <a:spcBef>
                <a:spcPts val="0"/>
              </a:spcBef>
              <a:buNone/>
            </a:pPr>
            <a:r>
              <a:rPr lang="mn" sz="1050" dirty="0">
                <a:solidFill>
                  <a:prstClr val="black"/>
                </a:solidFill>
                <a:latin typeface="Meiryo UI" panose="020B0604030504040204" pitchFamily="50" charset="-128"/>
                <a:ea typeface="Meiryo UI" panose="020B0604030504040204" pitchFamily="50" charset="-128"/>
              </a:rPr>
              <a:t>③ Үлээлгэх хоолой (suikan)г бага зэрэг хазайлгасан хэвээр таслахыг хүссэн шугамын дагуу аажмаар хөдөлгөнө. Энэ үед гагнуурын хошуу</a:t>
            </a:r>
            <a:r>
              <a:rPr lang="en-US" sz="1050" dirty="0">
                <a:solidFill>
                  <a:prstClr val="black"/>
                </a:solidFill>
                <a:latin typeface="Meiryo UI" panose="020B0604030504040204" pitchFamily="50" charset="-128"/>
                <a:ea typeface="Meiryo UI" panose="020B0604030504040204" pitchFamily="50" charset="-128"/>
              </a:rPr>
              <a:t>(</a:t>
            </a:r>
            <a:r>
              <a:rPr lang="en-US" sz="1050" dirty="0" err="1">
                <a:solidFill>
                  <a:prstClr val="black"/>
                </a:solidFill>
                <a:latin typeface="Meiryo UI" panose="020B0604030504040204" pitchFamily="50" charset="-128"/>
                <a:ea typeface="Meiryo UI" panose="020B0604030504040204" pitchFamily="50" charset="-128"/>
              </a:rPr>
              <a:t>higuchi</a:t>
            </a:r>
            <a:r>
              <a:rPr lang="en-US" sz="1050" dirty="0">
                <a:solidFill>
                  <a:prstClr val="black"/>
                </a:solidFill>
                <a:latin typeface="Meiryo UI" panose="020B0604030504040204" pitchFamily="50" charset="-128"/>
                <a:ea typeface="Meiryo UI" panose="020B0604030504040204" pitchFamily="50" charset="-128"/>
              </a:rPr>
              <a:t>)</a:t>
            </a:r>
            <a:r>
              <a:rPr lang="mn" sz="1050" dirty="0">
                <a:solidFill>
                  <a:prstClr val="black"/>
                </a:solidFill>
                <a:latin typeface="Meiryo UI" panose="020B0604030504040204" pitchFamily="50" charset="-128"/>
                <a:ea typeface="Meiryo UI" panose="020B0604030504040204" pitchFamily="50" charset="-128"/>
              </a:rPr>
              <a:t> болон үндсэн материалын хоорондох зайг тогтмол нэг хэмжээнд байлгахаар анхаарч, зүсэх үед гарах цацраг(supatta) зэрэг нь чанх доошоо унахаар нэгэн жигд хурдтайгаар хөдөлгөнө.</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050" smtClean="0"/>
              <a:t>21</a:t>
            </a:fld>
            <a:endParaRPr kumimoji="1" lang="ja-JP" altLang="en-US" sz="1050"/>
          </a:p>
        </p:txBody>
      </p:sp>
    </p:spTree>
    <p:extLst>
      <p:ext uri="{BB962C8B-B14F-4D97-AF65-F5344CB8AC3E}">
        <p14:creationId xmlns:p14="http://schemas.microsoft.com/office/powerpoint/2010/main" val="1048766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mn" sz="1050">
                <a:latin typeface="Meiryo UI" panose="020B0604030504040204" pitchFamily="50" charset="-128"/>
                <a:ea typeface="Meiryo UI" panose="020B0604030504040204" pitchFamily="50" charset="-128"/>
              </a:rPr>
              <a:t>Гагнах төхөөрөмж (5) Гагнах / зүсэх ажлын үед анхаарах зүйлс</a:t>
            </a:r>
            <a:endParaRPr kumimoji="1"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87443" y="6442502"/>
            <a:ext cx="3807094" cy="253916"/>
          </a:xfrm>
          <a:prstGeom prst="rect">
            <a:avLst/>
          </a:prstGeom>
          <a:noFill/>
          <a:ln>
            <a:solidFill>
              <a:schemeClr val="tx1"/>
            </a:solidFill>
          </a:ln>
        </p:spPr>
        <p:txBody>
          <a:bodyPr wrap="square" rtlCol="0">
            <a:spAutoFit/>
          </a:bodyPr>
          <a:lstStyle/>
          <a:p>
            <a:pPr algn="r" rtl="0"/>
            <a:r>
              <a:rPr lang="mn" sz="1050">
                <a:solidFill>
                  <a:prstClr val="black"/>
                </a:solidFill>
              </a:rPr>
              <a:t>Материалын 46-р хуудас / Нэмэлт материалын 33-р хуудас</a:t>
            </a:r>
          </a:p>
        </p:txBody>
      </p:sp>
      <p:sp>
        <p:nvSpPr>
          <p:cNvPr id="6" name="コンテンツ プレースホルダー 4"/>
          <p:cNvSpPr txBox="1">
            <a:spLocks/>
          </p:cNvSpPr>
          <p:nvPr/>
        </p:nvSpPr>
        <p:spPr>
          <a:xfrm>
            <a:off x="628651" y="898525"/>
            <a:ext cx="7886699" cy="351468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mn" sz="1050" dirty="0">
                <a:latin typeface="Meiryo UI" panose="020B0604030504040204" pitchFamily="50" charset="-128"/>
                <a:ea typeface="Meiryo UI" panose="020B0604030504040204" pitchFamily="50" charset="-128"/>
              </a:rPr>
              <a:t>[Гагнах / зүсэх ажлын үед анхаарах зүйлс]</a:t>
            </a:r>
          </a:p>
          <a:p>
            <a:pPr marL="87313" indent="-87313" rtl="0">
              <a:spcBef>
                <a:spcPts val="600"/>
              </a:spcBef>
              <a:buNone/>
            </a:pPr>
            <a:r>
              <a:rPr lang="mn" sz="1050" dirty="0">
                <a:latin typeface="Meiryo UI" panose="020B0604030504040204" pitchFamily="50" charset="-128"/>
                <a:ea typeface="Meiryo UI" panose="020B0604030504040204" pitchFamily="50" charset="-128"/>
              </a:rPr>
              <a:t>・ Гал асаасны дараа чад чад гэх чимээ үе үе сонсогдоод байвал гагнуурын хошууг сул боосон эсвэл гагнуурын хошуу гэмтсэн байх магадлалтай. Галыг нэн даруй унтрааж, гагнуурын хошууг чангална. Чангалсан ч сайжрахгүй бол гагнуурын хошууг солино.</a:t>
            </a:r>
            <a:endParaRPr lang="en-US" altLang="ja-JP" sz="1050" dirty="0">
              <a:latin typeface="Meiryo UI" panose="020B0604030504040204" pitchFamily="50" charset="-128"/>
              <a:ea typeface="Meiryo UI" panose="020B0604030504040204" pitchFamily="50" charset="-128"/>
            </a:endParaRPr>
          </a:p>
          <a:p>
            <a:pPr marL="87313" indent="-87313" rtl="0">
              <a:spcBef>
                <a:spcPts val="600"/>
              </a:spcBef>
              <a:buNone/>
            </a:pPr>
            <a:r>
              <a:rPr lang="mn" sz="1050" dirty="0">
                <a:latin typeface="Meiryo UI" panose="020B0604030504040204" pitchFamily="50" charset="-128"/>
                <a:ea typeface="Meiryo UI" panose="020B0604030504040204" pitchFamily="50" charset="-128"/>
              </a:rPr>
              <a:t>・ Гагнах, зүсэх үед үлээлгэх хоолой (suikan)ноос юм хагарах мэт чимээ гарч байвал гал гэдрэг цохилт өгч байх магадлалтай. Ажлыг даруй зогсоож, гагнуурын хошууг цэвэрлэж чангалаад, хийн алдагдлыг шалгана.</a:t>
            </a:r>
            <a:endParaRPr lang="en-US" altLang="ja-JP" sz="1050" dirty="0">
              <a:latin typeface="Meiryo UI" panose="020B0604030504040204" pitchFamily="50" charset="-128"/>
              <a:ea typeface="Meiryo UI" panose="020B0604030504040204" pitchFamily="50" charset="-128"/>
            </a:endParaRPr>
          </a:p>
          <a:p>
            <a:pPr marL="87313" indent="-87313" rtl="0">
              <a:spcBef>
                <a:spcPts val="600"/>
              </a:spcBef>
              <a:buNone/>
            </a:pPr>
            <a:r>
              <a:rPr lang="mn" sz="1050" dirty="0">
                <a:latin typeface="Meiryo UI" panose="020B0604030504040204" pitchFamily="50" charset="-128"/>
                <a:ea typeface="Meiryo UI" panose="020B0604030504040204" pitchFamily="50" charset="-128"/>
              </a:rPr>
              <a:t>・ Галын гэдрэг цохилт үүсэж болзошгүй шалтгаанууд.</a:t>
            </a:r>
            <a:endParaRPr lang="en-US" altLang="ja-JP" sz="1050" dirty="0">
              <a:latin typeface="Meiryo UI" panose="020B0604030504040204" pitchFamily="50" charset="-128"/>
              <a:ea typeface="Meiryo UI" panose="020B0604030504040204" pitchFamily="50" charset="-128"/>
            </a:endParaRPr>
          </a:p>
          <a:p>
            <a:pPr marL="0" indent="180975" rtl="0">
              <a:lnSpc>
                <a:spcPct val="100000"/>
              </a:lnSpc>
              <a:spcBef>
                <a:spcPts val="0"/>
              </a:spcBef>
              <a:buNone/>
            </a:pPr>
            <a:endParaRPr lang="en-US" altLang="ja-JP" sz="1050" dirty="0">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mn" sz="1050" dirty="0">
                <a:latin typeface="Meiryo UI" panose="020B0604030504040204" pitchFamily="50" charset="-128"/>
                <a:ea typeface="Meiryo UI" panose="020B0604030504040204" pitchFamily="50" charset="-128"/>
              </a:rPr>
              <a:t>[Галын гэдрэг цохилт үүсэх шалтгаан]</a:t>
            </a:r>
          </a:p>
          <a:p>
            <a:pPr marL="542925" indent="-276225" rtl="0">
              <a:lnSpc>
                <a:spcPct val="100000"/>
              </a:lnSpc>
              <a:spcBef>
                <a:spcPts val="0"/>
              </a:spcBef>
              <a:buFont typeface="Wingdings" panose="05000000000000000000" pitchFamily="2" charset="2"/>
              <a:buChar char="l"/>
            </a:pPr>
            <a:r>
              <a:rPr lang="mn" sz="1050" dirty="0">
                <a:latin typeface="Meiryo UI" panose="020B0604030504040204" pitchFamily="50" charset="-128"/>
                <a:ea typeface="Meiryo UI" panose="020B0604030504040204" pitchFamily="50" charset="-128"/>
              </a:rPr>
              <a:t>Хүчилтөрөгч(sanso) ба шатамхай хийн холилтын харьцаа өөрчлөгдсөн.</a:t>
            </a:r>
          </a:p>
          <a:p>
            <a:pPr marL="542925" indent="-276225" rtl="0">
              <a:lnSpc>
                <a:spcPct val="100000"/>
              </a:lnSpc>
              <a:spcBef>
                <a:spcPts val="0"/>
              </a:spcBef>
              <a:buFont typeface="Wingdings" panose="05000000000000000000" pitchFamily="2" charset="2"/>
              <a:buChar char="l"/>
            </a:pPr>
            <a:r>
              <a:rPr lang="mn" sz="1050" dirty="0">
                <a:latin typeface="Meiryo UI" panose="020B0604030504040204" pitchFamily="50" charset="-128"/>
                <a:ea typeface="Meiryo UI" panose="020B0604030504040204" pitchFamily="50" charset="-128"/>
              </a:rPr>
              <a:t>Цацраг(supatta), тоос гэх мэт өөр зүйл гагнуурын хошуунд</a:t>
            </a:r>
            <a:r>
              <a:rPr lang="en-US" sz="1050" dirty="0">
                <a:latin typeface="Meiryo UI" panose="020B0604030504040204" pitchFamily="50" charset="-128"/>
                <a:ea typeface="Meiryo UI" panose="020B0604030504040204" pitchFamily="50" charset="-128"/>
              </a:rPr>
              <a:t>(</a:t>
            </a:r>
            <a:r>
              <a:rPr lang="en-US" sz="1050" dirty="0" err="1">
                <a:latin typeface="Meiryo UI" panose="020B0604030504040204" pitchFamily="50" charset="-128"/>
                <a:ea typeface="Meiryo UI" panose="020B0604030504040204" pitchFamily="50" charset="-128"/>
              </a:rPr>
              <a:t>higuchi</a:t>
            </a:r>
            <a:r>
              <a:rPr lang="en-US" sz="1050" dirty="0">
                <a:latin typeface="Meiryo UI" panose="020B0604030504040204" pitchFamily="50" charset="-128"/>
                <a:ea typeface="Meiryo UI" panose="020B0604030504040204" pitchFamily="50" charset="-128"/>
              </a:rPr>
              <a:t>)</a:t>
            </a:r>
            <a:r>
              <a:rPr lang="mn" sz="1050" dirty="0">
                <a:latin typeface="Meiryo UI" panose="020B0604030504040204" pitchFamily="50" charset="-128"/>
                <a:ea typeface="Meiryo UI" panose="020B0604030504040204" pitchFamily="50" charset="-128"/>
              </a:rPr>
              <a:t> орсон.</a:t>
            </a:r>
          </a:p>
          <a:p>
            <a:pPr marL="542925" indent="-276225" rtl="0">
              <a:lnSpc>
                <a:spcPct val="100000"/>
              </a:lnSpc>
              <a:spcBef>
                <a:spcPts val="0"/>
              </a:spcBef>
              <a:buFont typeface="Wingdings" panose="05000000000000000000" pitchFamily="2" charset="2"/>
              <a:buChar char="l"/>
            </a:pPr>
            <a:r>
              <a:rPr lang="mn" sz="1050" dirty="0">
                <a:latin typeface="Meiryo UI" panose="020B0604030504040204" pitchFamily="50" charset="-128"/>
                <a:ea typeface="Meiryo UI" panose="020B0604030504040204" pitchFamily="50" charset="-128"/>
              </a:rPr>
              <a:t>Гагнуурын хошууны</a:t>
            </a:r>
            <a:r>
              <a:rPr lang="en-US" altLang="ja-JP" sz="1050" dirty="0">
                <a:latin typeface="Meiryo UI" panose="020B0604030504040204" pitchFamily="50" charset="-128"/>
                <a:ea typeface="Meiryo UI" panose="020B0604030504040204" pitchFamily="50" charset="-128"/>
              </a:rPr>
              <a:t> (</a:t>
            </a:r>
            <a:r>
              <a:rPr lang="en-US" altLang="ja-JP" sz="1050" dirty="0" err="1">
                <a:latin typeface="Meiryo UI" panose="020B0604030504040204" pitchFamily="50" charset="-128"/>
                <a:ea typeface="Meiryo UI" panose="020B0604030504040204" pitchFamily="50" charset="-128"/>
              </a:rPr>
              <a:t>higuchi</a:t>
            </a:r>
            <a:r>
              <a:rPr lang="en-US" altLang="ja-JP" sz="1050" dirty="0">
                <a:latin typeface="Meiryo UI" panose="020B0604030504040204" pitchFamily="50" charset="-128"/>
                <a:ea typeface="Meiryo UI" panose="020B0604030504040204" pitchFamily="50" charset="-128"/>
              </a:rPr>
              <a:t>)</a:t>
            </a:r>
            <a:r>
              <a:rPr lang="mn" sz="1050" dirty="0">
                <a:latin typeface="Meiryo UI" panose="020B0604030504040204" pitchFamily="50" charset="-128"/>
                <a:ea typeface="Meiryo UI" panose="020B0604030504040204" pitchFamily="50" charset="-128"/>
              </a:rPr>
              <a:t> үзүүр үндсэн материалд тулаад хаагдсан.</a:t>
            </a:r>
          </a:p>
          <a:p>
            <a:pPr marL="542925" indent="-276225" rtl="0">
              <a:lnSpc>
                <a:spcPct val="100000"/>
              </a:lnSpc>
              <a:spcBef>
                <a:spcPts val="0"/>
              </a:spcBef>
              <a:buFont typeface="Wingdings" panose="05000000000000000000" pitchFamily="2" charset="2"/>
              <a:buChar char="l"/>
            </a:pPr>
            <a:r>
              <a:rPr lang="mn" sz="1050" dirty="0">
                <a:latin typeface="Meiryo UI" panose="020B0604030504040204" pitchFamily="50" charset="-128"/>
                <a:ea typeface="Meiryo UI" panose="020B0604030504040204" pitchFamily="50" charset="-128"/>
              </a:rPr>
              <a:t>Гагнуурын хошууны</a:t>
            </a:r>
            <a:r>
              <a:rPr lang="en-US" altLang="ja-JP" sz="1050" dirty="0">
                <a:latin typeface="Meiryo UI" panose="020B0604030504040204" pitchFamily="50" charset="-128"/>
                <a:ea typeface="Meiryo UI" panose="020B0604030504040204" pitchFamily="50" charset="-128"/>
              </a:rPr>
              <a:t> (</a:t>
            </a:r>
            <a:r>
              <a:rPr lang="en-US" altLang="ja-JP" sz="1050" dirty="0" err="1">
                <a:latin typeface="Meiryo UI" panose="020B0604030504040204" pitchFamily="50" charset="-128"/>
                <a:ea typeface="Meiryo UI" panose="020B0604030504040204" pitchFamily="50" charset="-128"/>
              </a:rPr>
              <a:t>higuchi</a:t>
            </a:r>
            <a:r>
              <a:rPr lang="en-US" altLang="ja-JP" sz="1050" dirty="0">
                <a:latin typeface="Meiryo UI" panose="020B0604030504040204" pitchFamily="50" charset="-128"/>
                <a:ea typeface="Meiryo UI" panose="020B0604030504040204" pitchFamily="50" charset="-128"/>
              </a:rPr>
              <a:t>)</a:t>
            </a:r>
            <a:r>
              <a:rPr lang="mn" sz="1050" dirty="0">
                <a:latin typeface="Meiryo UI" panose="020B0604030504040204" pitchFamily="50" charset="-128"/>
                <a:ea typeface="Meiryo UI" panose="020B0604030504040204" pitchFamily="50" charset="-128"/>
              </a:rPr>
              <a:t> температур нэмэгдсэн.</a:t>
            </a:r>
          </a:p>
          <a:p>
            <a:pPr marL="542925" indent="-276225" rtl="0">
              <a:lnSpc>
                <a:spcPct val="100000"/>
              </a:lnSpc>
              <a:spcBef>
                <a:spcPts val="0"/>
              </a:spcBef>
              <a:buFont typeface="Wingdings" panose="05000000000000000000" pitchFamily="2" charset="2"/>
              <a:buChar char="l"/>
            </a:pPr>
            <a:r>
              <a:rPr lang="mn" sz="1050" dirty="0">
                <a:latin typeface="Meiryo UI" panose="020B0604030504040204" pitchFamily="50" charset="-128"/>
                <a:ea typeface="Meiryo UI" panose="020B0604030504040204" pitchFamily="50" charset="-128"/>
              </a:rPr>
              <a:t>Гагнуурын хошууг</a:t>
            </a:r>
            <a:r>
              <a:rPr lang="en-US" altLang="ja-JP" sz="1050" dirty="0">
                <a:latin typeface="Meiryo UI" panose="020B0604030504040204" pitchFamily="50" charset="-128"/>
                <a:ea typeface="Meiryo UI" panose="020B0604030504040204" pitchFamily="50" charset="-128"/>
              </a:rPr>
              <a:t> (</a:t>
            </a:r>
            <a:r>
              <a:rPr lang="en-US" altLang="ja-JP" sz="1050" dirty="0" err="1">
                <a:latin typeface="Meiryo UI" panose="020B0604030504040204" pitchFamily="50" charset="-128"/>
                <a:ea typeface="Meiryo UI" panose="020B0604030504040204" pitchFamily="50" charset="-128"/>
              </a:rPr>
              <a:t>higuchi</a:t>
            </a:r>
            <a:r>
              <a:rPr lang="en-US" altLang="ja-JP" sz="1050" dirty="0">
                <a:latin typeface="Meiryo UI" panose="020B0604030504040204" pitchFamily="50" charset="-128"/>
                <a:ea typeface="Meiryo UI" panose="020B0604030504040204" pitchFamily="50" charset="-128"/>
              </a:rPr>
              <a:t>)</a:t>
            </a:r>
            <a:r>
              <a:rPr lang="mn" sz="1050" dirty="0">
                <a:latin typeface="Meiryo UI" panose="020B0604030504040204" pitchFamily="50" charset="-128"/>
                <a:ea typeface="Meiryo UI" panose="020B0604030504040204" pitchFamily="50" charset="-128"/>
              </a:rPr>
              <a:t> хангалттай чангалаагүй.</a:t>
            </a:r>
          </a:p>
          <a:p>
            <a:pPr marL="542925" indent="-276225" rtl="0">
              <a:lnSpc>
                <a:spcPct val="100000"/>
              </a:lnSpc>
              <a:spcBef>
                <a:spcPts val="0"/>
              </a:spcBef>
              <a:buFont typeface="Wingdings" panose="05000000000000000000" pitchFamily="2" charset="2"/>
              <a:buChar char="l"/>
            </a:pPr>
            <a:r>
              <a:rPr lang="mn" sz="1050" dirty="0">
                <a:latin typeface="Meiryo UI" panose="020B0604030504040204" pitchFamily="50" charset="-128"/>
                <a:ea typeface="Meiryo UI" panose="020B0604030504040204" pitchFamily="50" charset="-128"/>
              </a:rPr>
              <a:t>Шатамхай хийн хангамжийн системд агаар орсон.</a:t>
            </a:r>
            <a:endParaRPr lang="ja-JP" altLang="en-US" sz="105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050" smtClean="0"/>
              <a:t>22</a:t>
            </a:fld>
            <a:endParaRPr kumimoji="1" lang="ja-JP" altLang="en-US" sz="1050"/>
          </a:p>
        </p:txBody>
      </p:sp>
    </p:spTree>
    <p:extLst>
      <p:ext uri="{BB962C8B-B14F-4D97-AF65-F5344CB8AC3E}">
        <p14:creationId xmlns:p14="http://schemas.microsoft.com/office/powerpoint/2010/main" val="2475129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mn" sz="1050">
                <a:latin typeface="Meiryo UI" panose="020B0604030504040204" pitchFamily="50" charset="-128"/>
                <a:ea typeface="Meiryo UI" panose="020B0604030504040204" pitchFamily="50" charset="-128"/>
              </a:rPr>
              <a:t>Гагнах төхөөрөмж (6) Гал унтраах арга</a:t>
            </a:r>
            <a:endParaRPr kumimoji="1"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71332" y="6400413"/>
            <a:ext cx="3698037" cy="253916"/>
          </a:xfrm>
          <a:prstGeom prst="rect">
            <a:avLst/>
          </a:prstGeom>
          <a:noFill/>
          <a:ln>
            <a:solidFill>
              <a:schemeClr val="tx1"/>
            </a:solidFill>
          </a:ln>
        </p:spPr>
        <p:txBody>
          <a:bodyPr wrap="square" rtlCol="0">
            <a:spAutoFit/>
          </a:bodyPr>
          <a:lstStyle/>
          <a:p>
            <a:pPr algn="r" rtl="0"/>
            <a:r>
              <a:rPr lang="mn" sz="1050">
                <a:solidFill>
                  <a:prstClr val="black"/>
                </a:solidFill>
              </a:rPr>
              <a:t>Материалын 47-р хуудас / Нэмэлт материалын 34-р хуудас</a:t>
            </a:r>
          </a:p>
        </p:txBody>
      </p:sp>
      <p:sp>
        <p:nvSpPr>
          <p:cNvPr id="6" name="コンテンツ プレースホルダー 4"/>
          <p:cNvSpPr txBox="1">
            <a:spLocks/>
          </p:cNvSpPr>
          <p:nvPr/>
        </p:nvSpPr>
        <p:spPr>
          <a:xfrm>
            <a:off x="628651" y="885138"/>
            <a:ext cx="7886699" cy="261915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mn" sz="1050">
                <a:solidFill>
                  <a:prstClr val="black"/>
                </a:solidFill>
                <a:latin typeface="Meiryo UI" panose="020B0604030504040204" pitchFamily="50" charset="-128"/>
                <a:ea typeface="Meiryo UI" panose="020B0604030504040204" pitchFamily="50" charset="-128"/>
              </a:rPr>
              <a:t>[Гал унтраах арга]</a:t>
            </a:r>
            <a:endParaRPr lang="ja-JP" altLang="en-US" sz="105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Галыг унтраахдаа эхлээд урьдчилан халаах хүчилтөрөгч(sanso)ийн хавхлагыг хаагаад, дараа нь түлшний хийг хаана.</a:t>
            </a:r>
            <a:endParaRPr lang="en-US" altLang="ja-JP" sz="105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Зүсэх ажлын үед бол эхлээд таслах хүчилтөрөгч (setudan sanso), дараа нь урьдчилан халаах хүчилтөрөгч(sanso), тэгээд түлшний хий гэсэн дарааллаар хавхлагыг хаана.</a:t>
            </a:r>
            <a:endParaRPr lang="en-US" altLang="ja-JP" sz="105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Гагнах/ зүсэх ажлын явцад гал унтарсан ч хавхлагуудыг яг энэ дарааллаар нэн даруй хаана.</a:t>
            </a:r>
          </a:p>
          <a:p>
            <a:pPr marL="0" indent="180975" rtl="0">
              <a:lnSpc>
                <a:spcPct val="100000"/>
              </a:lnSpc>
              <a:spcBef>
                <a:spcPts val="0"/>
              </a:spcBef>
              <a:buNone/>
            </a:pPr>
            <a:endParaRPr lang="en-US" altLang="ja-JP" sz="105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Гэхдээ, ажлын үеэр гэнэт гал гэдрэг цохилт өгвөл тэр даруйд нь урьдчилан халаах хүчилтөрөгч(sanso)ийн хавхлагыг хаагаад, дараа нь түлшний хийн хавхлагыг хааж, эцэст нь таслах хүчилтөрөгч (setudan sanso)ийн хавхлагыг хаана. Дараа нь хүчилтөрөгч(sanso) / түлшний хийн савны хавхлагыг хааж, даралт тохируулах бариул(aturyoku chousei handoru) ыг сулруулна.</a:t>
            </a:r>
          </a:p>
          <a:p>
            <a:pPr marL="0" indent="180975" rtl="0">
              <a:lnSpc>
                <a:spcPct val="100000"/>
              </a:lnSpc>
              <a:spcBef>
                <a:spcPts val="0"/>
              </a:spcBef>
              <a:buNone/>
            </a:pPr>
            <a:endParaRPr lang="en-US" altLang="ja-JP" sz="1050" dirty="0">
              <a:solidFill>
                <a:srgbClr val="FF0000"/>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mn" sz="1050">
                <a:latin typeface="Meiryo UI" panose="020B0604030504040204" pitchFamily="50" charset="-128"/>
                <a:ea typeface="Meiryo UI" panose="020B0604030504040204" pitchFamily="50" charset="-128"/>
              </a:rPr>
              <a:t> Гал гэдрэг цохилт өгснөөс болж гал унтраасан бол гэдрэг цохилтын шалтгааныг тогтоож, арга хэмжээ авсны дараа ажлаа үргэлжлүүлнэ. Шалтгааныг нь тогтоолгүйгээр дахин асааж ажлаа үргэлжлүүлж болохгүй.</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050" smtClean="0"/>
              <a:t>23</a:t>
            </a:fld>
            <a:endParaRPr kumimoji="1" lang="ja-JP" altLang="en-US" sz="1050"/>
          </a:p>
        </p:txBody>
      </p:sp>
    </p:spTree>
    <p:extLst>
      <p:ext uri="{BB962C8B-B14F-4D97-AF65-F5344CB8AC3E}">
        <p14:creationId xmlns:p14="http://schemas.microsoft.com/office/powerpoint/2010/main" val="3528871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mn" sz="1050" dirty="0">
                <a:latin typeface="Meiryo UI" panose="020B0604030504040204" pitchFamily="50" charset="-128"/>
                <a:ea typeface="Meiryo UI" panose="020B0604030504040204" pitchFamily="50" charset="-128"/>
              </a:rPr>
              <a:t>Гагнуурын хошуу</a:t>
            </a:r>
            <a:r>
              <a:rPr lang="en-US" sz="1050" dirty="0">
                <a:latin typeface="Meiryo UI" panose="020B0604030504040204" pitchFamily="50" charset="-128"/>
                <a:ea typeface="Meiryo UI" panose="020B0604030504040204" pitchFamily="50" charset="-128"/>
              </a:rPr>
              <a:t>(</a:t>
            </a:r>
            <a:r>
              <a:rPr lang="en-US" sz="1050" dirty="0" err="1">
                <a:latin typeface="Meiryo UI" panose="020B0604030504040204" pitchFamily="50" charset="-128"/>
                <a:ea typeface="Meiryo UI" panose="020B0604030504040204" pitchFamily="50" charset="-128"/>
              </a:rPr>
              <a:t>higuchi</a:t>
            </a:r>
            <a:r>
              <a:rPr lang="en-US"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20998" y="6418387"/>
            <a:ext cx="3742895" cy="253916"/>
          </a:xfrm>
          <a:prstGeom prst="rect">
            <a:avLst/>
          </a:prstGeom>
          <a:noFill/>
          <a:ln>
            <a:solidFill>
              <a:schemeClr val="tx1"/>
            </a:solidFill>
          </a:ln>
        </p:spPr>
        <p:txBody>
          <a:bodyPr wrap="square" rtlCol="0">
            <a:spAutoFit/>
          </a:bodyPr>
          <a:lstStyle/>
          <a:p>
            <a:pPr algn="r" rtl="0"/>
            <a:r>
              <a:rPr lang="mn" sz="1050" dirty="0">
                <a:solidFill>
                  <a:prstClr val="black"/>
                </a:solidFill>
              </a:rPr>
              <a:t>Материалын 47-р хуудас / Нэмэлт материалын 35-р хуудас</a:t>
            </a:r>
          </a:p>
        </p:txBody>
      </p:sp>
      <p:sp>
        <p:nvSpPr>
          <p:cNvPr id="6" name="コンテンツ プレースホルダー 4"/>
          <p:cNvSpPr txBox="1">
            <a:spLocks/>
          </p:cNvSpPr>
          <p:nvPr/>
        </p:nvSpPr>
        <p:spPr>
          <a:xfrm>
            <a:off x="628649" y="1640678"/>
            <a:ext cx="5829301" cy="3208994"/>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mn" sz="1050" dirty="0">
                <a:solidFill>
                  <a:prstClr val="black"/>
                </a:solidFill>
                <a:latin typeface="Meiryo UI" panose="020B0604030504040204" pitchFamily="50" charset="-128"/>
                <a:ea typeface="Meiryo UI" panose="020B0604030504040204" pitchFamily="50" charset="-128"/>
              </a:rPr>
              <a:t>[Гагнуурын хошууг</a:t>
            </a:r>
            <a:r>
              <a:rPr lang="en-US" sz="1050" dirty="0">
                <a:solidFill>
                  <a:prstClr val="black"/>
                </a:solidFill>
                <a:latin typeface="Meiryo UI" panose="020B0604030504040204" pitchFamily="50" charset="-128"/>
                <a:ea typeface="Meiryo UI" panose="020B0604030504040204" pitchFamily="50" charset="-128"/>
              </a:rPr>
              <a:t>(</a:t>
            </a:r>
            <a:r>
              <a:rPr lang="en-US" sz="1050" dirty="0" err="1">
                <a:solidFill>
                  <a:prstClr val="black"/>
                </a:solidFill>
                <a:latin typeface="Meiryo UI" panose="020B0604030504040204" pitchFamily="50" charset="-128"/>
                <a:ea typeface="Meiryo UI" panose="020B0604030504040204" pitchFamily="50" charset="-128"/>
              </a:rPr>
              <a:t>higuchi</a:t>
            </a:r>
            <a:r>
              <a:rPr lang="en-US" sz="1050" dirty="0">
                <a:solidFill>
                  <a:prstClr val="black"/>
                </a:solidFill>
                <a:latin typeface="Meiryo UI" panose="020B0604030504040204" pitchFamily="50" charset="-128"/>
                <a:ea typeface="Meiryo UI" panose="020B0604030504040204" pitchFamily="50" charset="-128"/>
              </a:rPr>
              <a:t>)</a:t>
            </a:r>
            <a:r>
              <a:rPr lang="mn" sz="1050" dirty="0">
                <a:solidFill>
                  <a:prstClr val="black"/>
                </a:solidFill>
                <a:latin typeface="Meiryo UI" panose="020B0604030504040204" pitchFamily="50" charset="-128"/>
                <a:ea typeface="Meiryo UI" panose="020B0604030504040204" pitchFamily="50" charset="-128"/>
              </a:rPr>
              <a:t> суурилуулах журам]</a:t>
            </a:r>
          </a:p>
          <a:p>
            <a:pPr marL="449263" indent="-268288" rtl="0">
              <a:lnSpc>
                <a:spcPct val="100000"/>
              </a:lnSpc>
              <a:spcBef>
                <a:spcPts val="0"/>
              </a:spcBef>
              <a:buNone/>
            </a:pPr>
            <a:r>
              <a:rPr lang="mn" sz="1050" dirty="0">
                <a:solidFill>
                  <a:prstClr val="black"/>
                </a:solidFill>
                <a:latin typeface="Meiryo UI" panose="020B0604030504040204" pitchFamily="50" charset="-128"/>
                <a:ea typeface="Meiryo UI" panose="020B0604030504040204" pitchFamily="50" charset="-128"/>
              </a:rPr>
              <a:t>①Гагнуурын хошуу ба үлээлгэх хоолойн(suikan) холбох хэсгүүд гэмтэлтэй эсэхийг мөн тоос, тос наалдсан эсэхийг шалгана.</a:t>
            </a:r>
          </a:p>
          <a:p>
            <a:pPr marL="449263" indent="-268288" rtl="0">
              <a:lnSpc>
                <a:spcPct val="100000"/>
              </a:lnSpc>
              <a:spcBef>
                <a:spcPts val="0"/>
              </a:spcBef>
              <a:buNone/>
            </a:pPr>
            <a:r>
              <a:rPr lang="mn" sz="1050" dirty="0">
                <a:solidFill>
                  <a:prstClr val="black"/>
                </a:solidFill>
                <a:latin typeface="Meiryo UI" panose="020B0604030504040204" pitchFamily="50" charset="-128"/>
                <a:ea typeface="Meiryo UI" panose="020B0604030504040204" pitchFamily="50" charset="-128"/>
              </a:rPr>
              <a:t>② 1-31-р зурагт үзүүлсэн арын боолт (жийрэг боолт) -ыг бүрэн эргүүлж буцаана (үндсэн биеийн зургаан өнцөгт хэсэгт тултал).</a:t>
            </a:r>
          </a:p>
          <a:p>
            <a:pPr marL="449263" indent="-268288" rtl="0">
              <a:lnSpc>
                <a:spcPct val="100000"/>
              </a:lnSpc>
              <a:spcBef>
                <a:spcPts val="0"/>
              </a:spcBef>
              <a:buNone/>
            </a:pPr>
            <a:r>
              <a:rPr lang="mn" sz="1050" dirty="0">
                <a:solidFill>
                  <a:prstClr val="black"/>
                </a:solidFill>
                <a:latin typeface="Meiryo UI" panose="020B0604030504040204" pitchFamily="50" charset="-128"/>
                <a:ea typeface="Meiryo UI" panose="020B0604030504040204" pitchFamily="50" charset="-128"/>
              </a:rPr>
              <a:t>③ Гагнуурын хошууг</a:t>
            </a:r>
            <a:r>
              <a:rPr lang="en-US" altLang="ja-JP" sz="1050" dirty="0">
                <a:latin typeface="Meiryo UI" panose="020B0604030504040204" pitchFamily="50" charset="-128"/>
                <a:ea typeface="Meiryo UI" panose="020B0604030504040204" pitchFamily="50" charset="-128"/>
              </a:rPr>
              <a:t> (</a:t>
            </a:r>
            <a:r>
              <a:rPr lang="en-US" altLang="ja-JP" sz="1050" dirty="0" err="1">
                <a:latin typeface="Meiryo UI" panose="020B0604030504040204" pitchFamily="50" charset="-128"/>
                <a:ea typeface="Meiryo UI" panose="020B0604030504040204" pitchFamily="50" charset="-128"/>
              </a:rPr>
              <a:t>higuchi</a:t>
            </a:r>
            <a:r>
              <a:rPr lang="en-US" altLang="ja-JP" sz="1050" dirty="0">
                <a:latin typeface="Meiryo UI" panose="020B0604030504040204" pitchFamily="50" charset="-128"/>
                <a:ea typeface="Meiryo UI" panose="020B0604030504040204" pitchFamily="50" charset="-128"/>
              </a:rPr>
              <a:t>)</a:t>
            </a:r>
            <a:r>
              <a:rPr lang="mn" sz="1050" dirty="0">
                <a:solidFill>
                  <a:prstClr val="black"/>
                </a:solidFill>
                <a:latin typeface="Meiryo UI" panose="020B0604030504040204" pitchFamily="50" charset="-128"/>
                <a:ea typeface="Meiryo UI" panose="020B0604030504040204" pitchFamily="50" charset="-128"/>
              </a:rPr>
              <a:t> үлээлгэх хоолойн(suikan) угт нь тултал эргүүлж оруулна.</a:t>
            </a:r>
          </a:p>
          <a:p>
            <a:pPr marL="449263" indent="-268288" rtl="0">
              <a:lnSpc>
                <a:spcPct val="100000"/>
              </a:lnSpc>
              <a:spcBef>
                <a:spcPts val="0"/>
              </a:spcBef>
              <a:buNone/>
            </a:pPr>
            <a:r>
              <a:rPr lang="mn" sz="1050" dirty="0">
                <a:solidFill>
                  <a:prstClr val="black"/>
                </a:solidFill>
                <a:latin typeface="Meiryo UI" panose="020B0604030504040204" pitchFamily="50" charset="-128"/>
                <a:ea typeface="Meiryo UI" panose="020B0604030504040204" pitchFamily="50" charset="-128"/>
              </a:rPr>
              <a:t>④ Гагнуурын хошууны</a:t>
            </a:r>
            <a:r>
              <a:rPr lang="en-US" altLang="ja-JP" sz="1050" dirty="0">
                <a:latin typeface="Meiryo UI" panose="020B0604030504040204" pitchFamily="50" charset="-128"/>
                <a:ea typeface="Meiryo UI" panose="020B0604030504040204" pitchFamily="50" charset="-128"/>
              </a:rPr>
              <a:t> (</a:t>
            </a:r>
            <a:r>
              <a:rPr lang="en-US" altLang="ja-JP" sz="1050" dirty="0" err="1">
                <a:latin typeface="Meiryo UI" panose="020B0604030504040204" pitchFamily="50" charset="-128"/>
                <a:ea typeface="Meiryo UI" panose="020B0604030504040204" pitchFamily="50" charset="-128"/>
              </a:rPr>
              <a:t>higuchi</a:t>
            </a:r>
            <a:r>
              <a:rPr lang="en-US" altLang="ja-JP" sz="1050" dirty="0">
                <a:latin typeface="Meiryo UI" panose="020B0604030504040204" pitchFamily="50" charset="-128"/>
                <a:ea typeface="Meiryo UI" panose="020B0604030504040204" pitchFamily="50" charset="-128"/>
              </a:rPr>
              <a:t>)</a:t>
            </a:r>
            <a:r>
              <a:rPr lang="mn" sz="1050" dirty="0">
                <a:solidFill>
                  <a:prstClr val="black"/>
                </a:solidFill>
                <a:latin typeface="Meiryo UI" panose="020B0604030504040204" pitchFamily="50" charset="-128"/>
                <a:ea typeface="Meiryo UI" panose="020B0604030504040204" pitchFamily="50" charset="-128"/>
              </a:rPr>
              <a:t> их биеийн зургаан өнцөгт хэсгийг зориулалтын чангалагч түлхүүрээр бүрэн чангална. Энэ үед бахь хэлбэрийн чангалагч хэрэглэвэл гадна хоолойн боолт эргэчих магадлалтай тул бахь хэлбэрийн чангалагч түлхүүр ашиглахгүй байх нь зүйтэй.</a:t>
            </a:r>
          </a:p>
          <a:p>
            <a:pPr marL="449263" indent="-268288" rtl="0">
              <a:lnSpc>
                <a:spcPct val="100000"/>
              </a:lnSpc>
              <a:spcBef>
                <a:spcPts val="0"/>
              </a:spcBef>
              <a:buNone/>
            </a:pPr>
            <a:r>
              <a:rPr lang="mn" sz="1050" dirty="0">
                <a:solidFill>
                  <a:prstClr val="black"/>
                </a:solidFill>
                <a:latin typeface="Meiryo UI" panose="020B0604030504040204" pitchFamily="50" charset="-128"/>
                <a:ea typeface="Meiryo UI" panose="020B0604030504040204" pitchFamily="50" charset="-128"/>
              </a:rPr>
              <a:t>⑤ Арын болтыг тултал нь гараараа эргүүлнэ.</a:t>
            </a:r>
          </a:p>
          <a:p>
            <a:pPr marL="449263" indent="-268288" rtl="0">
              <a:lnSpc>
                <a:spcPct val="100000"/>
              </a:lnSpc>
              <a:spcBef>
                <a:spcPts val="0"/>
              </a:spcBef>
              <a:buNone/>
            </a:pPr>
            <a:r>
              <a:rPr lang="mn" sz="1050" dirty="0">
                <a:solidFill>
                  <a:prstClr val="black"/>
                </a:solidFill>
                <a:latin typeface="Meiryo UI" panose="020B0604030504040204" pitchFamily="50" charset="-128"/>
                <a:ea typeface="Meiryo UI" panose="020B0604030504040204" pitchFamily="50" charset="-128"/>
              </a:rPr>
              <a:t>⑥ Арын болтыг зориулалтын чангалагч түлхүүрээр эргүүлнэ. Эхний суурилуулалт нь 1/2 эргэлттэй байх ёстой бөгөөд дараа дараагийн суурилуулалт нь 1/4 эргэлттэй байх ёстой.</a:t>
            </a:r>
          </a:p>
        </p:txBody>
      </p:sp>
      <p:sp>
        <p:nvSpPr>
          <p:cNvPr id="5" name="コンテンツ プレースホルダー 4"/>
          <p:cNvSpPr txBox="1">
            <a:spLocks/>
          </p:cNvSpPr>
          <p:nvPr/>
        </p:nvSpPr>
        <p:spPr>
          <a:xfrm>
            <a:off x="628651" y="987229"/>
            <a:ext cx="7886699" cy="61337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buNone/>
            </a:pPr>
            <a:r>
              <a:rPr lang="mn" sz="1050">
                <a:solidFill>
                  <a:prstClr val="black"/>
                </a:solidFill>
                <a:latin typeface="Meiryo UI" panose="020B0604030504040204" pitchFamily="50" charset="-128"/>
                <a:ea typeface="Meiryo UI" panose="020B0604030504040204" pitchFamily="50" charset="-128"/>
              </a:rPr>
              <a:t>[Гагнуурын хошууны сонголт]</a:t>
            </a:r>
            <a:endParaRPr lang="ja-JP" altLang="en-US" sz="105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mn" sz="1050">
                <a:latin typeface="Meiryo UI" panose="020B0604030504040204" pitchFamily="50" charset="-128"/>
                <a:ea typeface="Meiryo UI" panose="020B0604030504040204" pitchFamily="50" charset="-128"/>
              </a:rPr>
              <a:t>Гагнуурын хошууг ашиглах шатамхай хийн төрөл болон үндсэн материалын зузаанд тохируулан сонгох шаардлагатай.</a:t>
            </a:r>
            <a:endParaRPr lang="en-US" altLang="ja-JP" sz="105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1050" smtClean="0"/>
              <a:t>24</a:t>
            </a:fld>
            <a:endParaRPr kumimoji="1" lang="ja-JP" altLang="en-US" sz="1050"/>
          </a:p>
        </p:txBody>
      </p:sp>
      <p:pic>
        <p:nvPicPr>
          <p:cNvPr id="8" name="図 7"/>
          <p:cNvPicPr>
            <a:picLocks noChangeAspect="1"/>
          </p:cNvPicPr>
          <p:nvPr/>
        </p:nvPicPr>
        <p:blipFill>
          <a:blip r:embed="rId3"/>
          <a:stretch>
            <a:fillRect/>
          </a:stretch>
        </p:blipFill>
        <p:spPr>
          <a:xfrm>
            <a:off x="6517480" y="1620640"/>
            <a:ext cx="1997870" cy="3208995"/>
          </a:xfrm>
          <a:prstGeom prst="rect">
            <a:avLst/>
          </a:prstGeom>
        </p:spPr>
      </p:pic>
      <p:sp>
        <p:nvSpPr>
          <p:cNvPr id="9" name="正方形/長方形 8"/>
          <p:cNvSpPr/>
          <p:nvPr/>
        </p:nvSpPr>
        <p:spPr>
          <a:xfrm>
            <a:off x="5838738" y="4758165"/>
            <a:ext cx="2965785"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mn" sz="800" dirty="0">
                <a:latin typeface="Meiryo UI" panose="020B0604030504040204" pitchFamily="50" charset="-128"/>
                <a:ea typeface="Meiryo UI" panose="020B0604030504040204" pitchFamily="50" charset="-128"/>
              </a:rPr>
              <a:t>(Koike Oxygen Industry Co., Ltd.-ын материал)</a:t>
            </a:r>
            <a:endParaRPr kumimoji="1" lang="ja-JP" altLang="en-US" sz="8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A06AB8E2-E66B-48EF-9E81-68B3E70ED19A}"/>
              </a:ext>
            </a:extLst>
          </p:cNvPr>
          <p:cNvSpPr txBox="1"/>
          <p:nvPr/>
        </p:nvSpPr>
        <p:spPr>
          <a:xfrm>
            <a:off x="6548469" y="4594849"/>
            <a:ext cx="1864478" cy="206926"/>
          </a:xfrm>
          <a:prstGeom prst="rect">
            <a:avLst/>
          </a:prstGeom>
          <a:solidFill>
            <a:schemeClr val="bg1"/>
          </a:solidFill>
          <a:ln>
            <a:noFill/>
          </a:ln>
        </p:spPr>
        <p:txBody>
          <a:bodyPr wrap="square" lIns="0" tIns="0" rIns="0" bIns="0" rtlCol="0">
            <a:noAutofit/>
          </a:bodyPr>
          <a:lstStyle/>
          <a:p>
            <a:pPr rtl="0"/>
            <a:r>
              <a:rPr lang="mn" sz="800" dirty="0"/>
              <a:t>Зураг 1-31: Гагнуурын хошууг суурилуулах</a:t>
            </a:r>
            <a:endParaRPr kumimoji="1" lang="en-US" altLang="ja-JP" sz="800" dirty="0"/>
          </a:p>
        </p:txBody>
      </p:sp>
      <p:sp>
        <p:nvSpPr>
          <p:cNvPr id="11" name="テキスト ボックス 10">
            <a:extLst>
              <a:ext uri="{FF2B5EF4-FFF2-40B4-BE49-F238E27FC236}">
                <a16:creationId xmlns:a16="http://schemas.microsoft.com/office/drawing/2014/main" id="{181B3B92-ED8D-4D4E-931D-C3D15AC9C332}"/>
              </a:ext>
            </a:extLst>
          </p:cNvPr>
          <p:cNvSpPr txBox="1"/>
          <p:nvPr/>
        </p:nvSpPr>
        <p:spPr>
          <a:xfrm>
            <a:off x="6601942" y="4420923"/>
            <a:ext cx="1864478" cy="115089"/>
          </a:xfrm>
          <a:prstGeom prst="rect">
            <a:avLst/>
          </a:prstGeom>
          <a:solidFill>
            <a:schemeClr val="bg1"/>
          </a:solidFill>
          <a:ln>
            <a:noFill/>
          </a:ln>
        </p:spPr>
        <p:txBody>
          <a:bodyPr wrap="square" lIns="0" tIns="0" rIns="0" bIns="0" rtlCol="0">
            <a:noAutofit/>
          </a:bodyPr>
          <a:lstStyle/>
          <a:p>
            <a:pPr algn="r" rtl="0"/>
            <a:r>
              <a:rPr lang="mn" sz="800" dirty="0"/>
              <a:t>Эх сурвалж: Koike Oxygen Industry Co., Ltd.</a:t>
            </a:r>
            <a:endParaRPr kumimoji="1" lang="en-US" altLang="ja-JP" sz="800" dirty="0"/>
          </a:p>
        </p:txBody>
      </p:sp>
      <p:sp>
        <p:nvSpPr>
          <p:cNvPr id="12" name="テキスト ボックス 11">
            <a:extLst>
              <a:ext uri="{FF2B5EF4-FFF2-40B4-BE49-F238E27FC236}">
                <a16:creationId xmlns:a16="http://schemas.microsoft.com/office/drawing/2014/main" id="{667DA890-C302-4502-9236-D47C630A4AB4}"/>
              </a:ext>
            </a:extLst>
          </p:cNvPr>
          <p:cNvSpPr txBox="1"/>
          <p:nvPr/>
        </p:nvSpPr>
        <p:spPr>
          <a:xfrm>
            <a:off x="7239330" y="2082076"/>
            <a:ext cx="1173616" cy="217332"/>
          </a:xfrm>
          <a:prstGeom prst="rect">
            <a:avLst/>
          </a:prstGeom>
          <a:solidFill>
            <a:schemeClr val="bg1"/>
          </a:solidFill>
          <a:ln>
            <a:noFill/>
          </a:ln>
        </p:spPr>
        <p:txBody>
          <a:bodyPr wrap="square" lIns="0" tIns="0" rIns="0" bIns="0" rtlCol="0">
            <a:noAutofit/>
          </a:bodyPr>
          <a:lstStyle/>
          <a:p>
            <a:pPr rtl="0"/>
            <a:r>
              <a:rPr lang="mn" sz="800">
                <a:solidFill>
                  <a:srgbClr val="C00000"/>
                </a:solidFill>
              </a:rPr>
              <a:t>Арын болт</a:t>
            </a:r>
            <a:endParaRPr kumimoji="1" lang="en-US" altLang="ja-JP" sz="800" dirty="0">
              <a:solidFill>
                <a:srgbClr val="C00000"/>
              </a:solidFill>
            </a:endParaRPr>
          </a:p>
        </p:txBody>
      </p:sp>
      <p:sp>
        <p:nvSpPr>
          <p:cNvPr id="13" name="テキスト ボックス 12">
            <a:extLst>
              <a:ext uri="{FF2B5EF4-FFF2-40B4-BE49-F238E27FC236}">
                <a16:creationId xmlns:a16="http://schemas.microsoft.com/office/drawing/2014/main" id="{12E18FBA-5712-41DE-B6D0-81DA18A5FCD5}"/>
              </a:ext>
            </a:extLst>
          </p:cNvPr>
          <p:cNvSpPr txBox="1"/>
          <p:nvPr/>
        </p:nvSpPr>
        <p:spPr>
          <a:xfrm>
            <a:off x="7486650" y="2408074"/>
            <a:ext cx="926296" cy="217332"/>
          </a:xfrm>
          <a:prstGeom prst="rect">
            <a:avLst/>
          </a:prstGeom>
          <a:solidFill>
            <a:schemeClr val="bg1"/>
          </a:solidFill>
          <a:ln>
            <a:noFill/>
          </a:ln>
        </p:spPr>
        <p:txBody>
          <a:bodyPr wrap="square" lIns="0" tIns="0" rIns="0" bIns="0" rtlCol="0">
            <a:noAutofit/>
          </a:bodyPr>
          <a:lstStyle/>
          <a:p>
            <a:pPr rtl="0"/>
            <a:r>
              <a:rPr lang="mn" sz="800" dirty="0">
                <a:solidFill>
                  <a:srgbClr val="C00000"/>
                </a:solidFill>
              </a:rPr>
              <a:t>Их биеийн зургаан өнцөгт хэсэг</a:t>
            </a:r>
            <a:endParaRPr kumimoji="1" lang="en-US" altLang="ja-JP" sz="800" dirty="0">
              <a:solidFill>
                <a:srgbClr val="C00000"/>
              </a:solidFill>
            </a:endParaRPr>
          </a:p>
        </p:txBody>
      </p:sp>
      <p:sp>
        <p:nvSpPr>
          <p:cNvPr id="14" name="テキスト ボックス 13">
            <a:extLst>
              <a:ext uri="{FF2B5EF4-FFF2-40B4-BE49-F238E27FC236}">
                <a16:creationId xmlns:a16="http://schemas.microsoft.com/office/drawing/2014/main" id="{3EF19CCB-B2A3-40D9-B87B-D662F6D5B44D}"/>
              </a:ext>
            </a:extLst>
          </p:cNvPr>
          <p:cNvSpPr txBox="1"/>
          <p:nvPr/>
        </p:nvSpPr>
        <p:spPr>
          <a:xfrm>
            <a:off x="7392976" y="3525089"/>
            <a:ext cx="1019970" cy="217332"/>
          </a:xfrm>
          <a:prstGeom prst="rect">
            <a:avLst/>
          </a:prstGeom>
          <a:solidFill>
            <a:schemeClr val="bg1"/>
          </a:solidFill>
          <a:ln>
            <a:noFill/>
          </a:ln>
        </p:spPr>
        <p:txBody>
          <a:bodyPr wrap="square" lIns="0" tIns="0" rIns="0" bIns="0" rtlCol="0">
            <a:noAutofit/>
          </a:bodyPr>
          <a:lstStyle/>
          <a:p>
            <a:pPr rtl="0"/>
            <a:r>
              <a:rPr lang="mn" sz="800">
                <a:solidFill>
                  <a:srgbClr val="C00000"/>
                </a:solidFill>
              </a:rPr>
              <a:t>Зориулалтын чангалагч түлхүүр</a:t>
            </a:r>
            <a:endParaRPr kumimoji="1" lang="en-US" altLang="ja-JP" sz="800" dirty="0">
              <a:solidFill>
                <a:srgbClr val="C00000"/>
              </a:solidFill>
            </a:endParaRPr>
          </a:p>
        </p:txBody>
      </p:sp>
    </p:spTree>
    <p:extLst>
      <p:ext uri="{BB962C8B-B14F-4D97-AF65-F5344CB8AC3E}">
        <p14:creationId xmlns:p14="http://schemas.microsoft.com/office/powerpoint/2010/main" val="532595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mn" sz="1050">
                <a:latin typeface="Meiryo UI" panose="020B0604030504040204" pitchFamily="50" charset="-128"/>
                <a:ea typeface="Meiryo UI" panose="020B0604030504040204" pitchFamily="50" charset="-128"/>
              </a:rPr>
              <a:t>Хоолой(housu) (1) Нэг дарагчтай холбох хэрэгслийг суурилуулах</a:t>
            </a:r>
            <a:endParaRPr kumimoji="1"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37108" y="6501872"/>
            <a:ext cx="3791067" cy="253916"/>
          </a:xfrm>
          <a:prstGeom prst="rect">
            <a:avLst/>
          </a:prstGeom>
          <a:noFill/>
          <a:ln>
            <a:solidFill>
              <a:schemeClr val="tx1"/>
            </a:solidFill>
          </a:ln>
        </p:spPr>
        <p:txBody>
          <a:bodyPr wrap="square" rtlCol="0">
            <a:spAutoFit/>
          </a:bodyPr>
          <a:lstStyle/>
          <a:p>
            <a:pPr algn="r" rtl="0"/>
            <a:r>
              <a:rPr lang="mn" sz="1050">
                <a:solidFill>
                  <a:prstClr val="black"/>
                </a:solidFill>
              </a:rPr>
              <a:t>Материалын 50-р хуудас / Нэмэлт материалын 36-р хуудас</a:t>
            </a:r>
          </a:p>
        </p:txBody>
      </p:sp>
      <p:sp>
        <p:nvSpPr>
          <p:cNvPr id="6" name="コンテンツ プレースホルダー 4"/>
          <p:cNvSpPr txBox="1">
            <a:spLocks/>
          </p:cNvSpPr>
          <p:nvPr/>
        </p:nvSpPr>
        <p:spPr>
          <a:xfrm>
            <a:off x="628649" y="971018"/>
            <a:ext cx="4781095" cy="213835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mn" sz="1050" dirty="0">
                <a:solidFill>
                  <a:prstClr val="black"/>
                </a:solidFill>
                <a:latin typeface="Meiryo UI" panose="020B0604030504040204" pitchFamily="50" charset="-128"/>
                <a:ea typeface="Meiryo UI" panose="020B0604030504040204" pitchFamily="50" charset="-128"/>
              </a:rPr>
              <a:t>[Хоолой(housu)н хоёр үзүүрт нэг дарагчтай холбох хэрэгслийг бэхлэх журам]</a:t>
            </a:r>
          </a:p>
          <a:p>
            <a:pPr marL="449263" indent="-268288" rtl="0">
              <a:lnSpc>
                <a:spcPct val="100000"/>
              </a:lnSpc>
              <a:spcBef>
                <a:spcPts val="0"/>
              </a:spcBef>
              <a:buNone/>
            </a:pPr>
            <a:r>
              <a:rPr lang="mn" sz="1050" dirty="0">
                <a:solidFill>
                  <a:prstClr val="black"/>
                </a:solidFill>
                <a:latin typeface="Meiryo UI" panose="020B0604030504040204" pitchFamily="50" charset="-128"/>
                <a:ea typeface="Meiryo UI" panose="020B0604030504040204" pitchFamily="50" charset="-128"/>
              </a:rPr>
              <a:t>① Хоолойн боолт(housu bando)ыг ашиглан бат бэх тогтооно. Энэ үед </a:t>
            </a:r>
            <a:r>
              <a:rPr lang="mn" sz="1050" dirty="0">
                <a:latin typeface="Meiryo UI" panose="020B0604030504040204" pitchFamily="50" charset="-128"/>
                <a:ea typeface="Meiryo UI" panose="020B0604030504040204" pitchFamily="50" charset="-128"/>
              </a:rPr>
              <a:t>тос, хагас шингэн товуд түрхэж болохгүй мөн хүчээр мушгиж, дотоод гадаргууг хусаж, цохиж зөөлрүүлж болохгүй.</a:t>
            </a:r>
          </a:p>
          <a:p>
            <a:pPr marL="449263" indent="-268288" rtl="0">
              <a:lnSpc>
                <a:spcPct val="100000"/>
              </a:lnSpc>
              <a:spcBef>
                <a:spcPts val="0"/>
              </a:spcBef>
              <a:buNone/>
            </a:pPr>
            <a:r>
              <a:rPr lang="ja-JP" altLang="en-US" sz="1050" dirty="0">
                <a:latin typeface="Meiryo UI" panose="020B0604030504040204" pitchFamily="50" charset="-128"/>
                <a:ea typeface="Meiryo UI" panose="020B0604030504040204" pitchFamily="50" charset="-128"/>
              </a:rPr>
              <a:t>②</a:t>
            </a:r>
            <a:r>
              <a:rPr lang="mn" sz="1050" dirty="0">
                <a:latin typeface="Meiryo UI" panose="020B0604030504040204" pitchFamily="50" charset="-128"/>
                <a:ea typeface="Meiryo UI" panose="020B0604030504040204" pitchFamily="50" charset="-128"/>
              </a:rPr>
              <a:t> Хоолойн(housu) холбоосыг сайтар таглаж, устай саванд хийн, азот эсвэл хуурай агаараар (зөвхөн тослоггүй зүйл л болно), хэрэглэх үеийн хамгийн их даралтын хэмжээнээс 2 дахин их даралтыг 5 минутын турш үзүүлж, хий алдах мөн холбоос салах үгүйг шалгана.</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1050" smtClean="0"/>
              <a:t>25</a:t>
            </a:fld>
            <a:endParaRPr kumimoji="1" lang="ja-JP" altLang="en-US" sz="1050"/>
          </a:p>
        </p:txBody>
      </p:sp>
      <p:pic>
        <p:nvPicPr>
          <p:cNvPr id="5" name="図 4"/>
          <p:cNvPicPr>
            <a:picLocks noChangeAspect="1"/>
          </p:cNvPicPr>
          <p:nvPr/>
        </p:nvPicPr>
        <p:blipFill>
          <a:blip r:embed="rId3"/>
          <a:stretch>
            <a:fillRect/>
          </a:stretch>
        </p:blipFill>
        <p:spPr>
          <a:xfrm>
            <a:off x="5461177" y="971018"/>
            <a:ext cx="3054173" cy="2138352"/>
          </a:xfrm>
          <a:prstGeom prst="rect">
            <a:avLst/>
          </a:prstGeom>
        </p:spPr>
      </p:pic>
      <p:sp>
        <p:nvSpPr>
          <p:cNvPr id="8" name="正方形/長方形 7"/>
          <p:cNvSpPr/>
          <p:nvPr/>
        </p:nvSpPr>
        <p:spPr>
          <a:xfrm>
            <a:off x="5984155" y="3017514"/>
            <a:ext cx="3008153"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mn" sz="800" dirty="0">
                <a:latin typeface="Meiryo UI" panose="020B0604030504040204" pitchFamily="50" charset="-128"/>
                <a:ea typeface="Meiryo UI" panose="020B0604030504040204" pitchFamily="50" charset="-128"/>
              </a:rPr>
              <a:t>(NISSAN TANAKA Co., Ltd.-ын материал)</a:t>
            </a:r>
            <a:endParaRPr kumimoji="1" lang="ja-JP" altLang="en-US" sz="8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544E6EE2-77EB-4283-AE21-67F43F457F16}"/>
              </a:ext>
            </a:extLst>
          </p:cNvPr>
          <p:cNvSpPr txBox="1"/>
          <p:nvPr/>
        </p:nvSpPr>
        <p:spPr>
          <a:xfrm>
            <a:off x="5791903" y="2721685"/>
            <a:ext cx="2620978" cy="198014"/>
          </a:xfrm>
          <a:prstGeom prst="rect">
            <a:avLst/>
          </a:prstGeom>
          <a:solidFill>
            <a:schemeClr val="bg1"/>
          </a:solidFill>
          <a:ln>
            <a:noFill/>
          </a:ln>
        </p:spPr>
        <p:txBody>
          <a:bodyPr wrap="square" lIns="0" tIns="0" rIns="0" bIns="0" rtlCol="0">
            <a:noAutofit/>
          </a:bodyPr>
          <a:lstStyle/>
          <a:p>
            <a:pPr algn="r" rtl="0"/>
            <a:r>
              <a:rPr lang="mn" sz="800" dirty="0"/>
              <a:t>Эх сурвалж: NISSAN TANAKA Co., Ltd.</a:t>
            </a:r>
            <a:endParaRPr kumimoji="1" lang="en-US" altLang="ja-JP" sz="800" dirty="0"/>
          </a:p>
        </p:txBody>
      </p:sp>
      <p:sp>
        <p:nvSpPr>
          <p:cNvPr id="10" name="テキスト ボックス 9">
            <a:extLst>
              <a:ext uri="{FF2B5EF4-FFF2-40B4-BE49-F238E27FC236}">
                <a16:creationId xmlns:a16="http://schemas.microsoft.com/office/drawing/2014/main" id="{4B0057AC-583C-412D-99F7-D47B30873920}"/>
              </a:ext>
            </a:extLst>
          </p:cNvPr>
          <p:cNvSpPr txBox="1"/>
          <p:nvPr/>
        </p:nvSpPr>
        <p:spPr>
          <a:xfrm>
            <a:off x="5507197" y="2893761"/>
            <a:ext cx="2823071" cy="149691"/>
          </a:xfrm>
          <a:prstGeom prst="rect">
            <a:avLst/>
          </a:prstGeom>
          <a:solidFill>
            <a:schemeClr val="bg1"/>
          </a:solidFill>
          <a:ln>
            <a:noFill/>
          </a:ln>
        </p:spPr>
        <p:txBody>
          <a:bodyPr wrap="square" lIns="0" tIns="0" rIns="0" bIns="0" rtlCol="0">
            <a:noAutofit/>
          </a:bodyPr>
          <a:lstStyle/>
          <a:p>
            <a:pPr rtl="0"/>
            <a:r>
              <a:rPr lang="mn" sz="700" dirty="0"/>
              <a:t>Зураг 1-36: Хийн гагнуурын нэг дарагчтай холбох хэрэгслийн жишээ</a:t>
            </a:r>
            <a:endParaRPr kumimoji="1" lang="en-US" altLang="ja-JP" sz="700" dirty="0"/>
          </a:p>
        </p:txBody>
      </p:sp>
    </p:spTree>
    <p:extLst>
      <p:ext uri="{BB962C8B-B14F-4D97-AF65-F5344CB8AC3E}">
        <p14:creationId xmlns:p14="http://schemas.microsoft.com/office/powerpoint/2010/main" val="3457004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mn" sz="1050" dirty="0">
                <a:latin typeface="Meiryo UI" panose="020B0604030504040204" pitchFamily="50" charset="-128"/>
                <a:ea typeface="Meiryo UI" panose="020B0604030504040204" pitchFamily="50" charset="-128"/>
              </a:rPr>
              <a:t>Хоолой(housu) (2) Хийн хоолойг(housu) нүдээр шалгах</a:t>
            </a:r>
            <a:endParaRPr kumimoji="1"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03552" y="6429338"/>
            <a:ext cx="3794637" cy="253916"/>
          </a:xfrm>
          <a:prstGeom prst="rect">
            <a:avLst/>
          </a:prstGeom>
          <a:noFill/>
          <a:ln>
            <a:solidFill>
              <a:schemeClr val="tx1"/>
            </a:solidFill>
          </a:ln>
        </p:spPr>
        <p:txBody>
          <a:bodyPr wrap="square" rtlCol="0">
            <a:spAutoFit/>
          </a:bodyPr>
          <a:lstStyle/>
          <a:p>
            <a:pPr algn="r" rtl="0"/>
            <a:r>
              <a:rPr lang="mn" sz="1050" dirty="0">
                <a:solidFill>
                  <a:prstClr val="black"/>
                </a:solidFill>
              </a:rPr>
              <a:t>Материалын 51-р хуудас / Нэмэлт материалын 37-р хуудас</a:t>
            </a:r>
          </a:p>
        </p:txBody>
      </p:sp>
      <p:sp>
        <p:nvSpPr>
          <p:cNvPr id="6" name="コンテンツ プレースホルダー 4"/>
          <p:cNvSpPr txBox="1">
            <a:spLocks/>
          </p:cNvSpPr>
          <p:nvPr/>
        </p:nvSpPr>
        <p:spPr>
          <a:xfrm>
            <a:off x="628650" y="971018"/>
            <a:ext cx="7886700" cy="274681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mn" sz="1050" dirty="0">
                <a:latin typeface="Meiryo UI" panose="020B0604030504040204" pitchFamily="50" charset="-128"/>
                <a:ea typeface="Meiryo UI" panose="020B0604030504040204" pitchFamily="50" charset="-128"/>
              </a:rPr>
              <a:t>[Хэрэглэхийн өмнө хийн хоолойг(housu) нүдээр шалгах]</a:t>
            </a:r>
          </a:p>
          <a:p>
            <a:pPr lvl="1" rtl="0">
              <a:lnSpc>
                <a:spcPct val="100000"/>
              </a:lnSpc>
              <a:spcBef>
                <a:spcPts val="0"/>
              </a:spcBef>
            </a:pPr>
            <a:r>
              <a:rPr lang="mn" sz="1050" dirty="0">
                <a:latin typeface="Meiryo UI" panose="020B0604030504040204" pitchFamily="50" charset="-128"/>
                <a:ea typeface="Meiryo UI" panose="020B0604030504040204" pitchFamily="50" charset="-128"/>
              </a:rPr>
              <a:t>Хоолойн(housu) гадаргууны бэхэлгээний давхаргад хүрсэн хагарал</a:t>
            </a:r>
          </a:p>
          <a:p>
            <a:pPr lvl="1" rtl="0">
              <a:lnSpc>
                <a:spcPct val="100000"/>
              </a:lnSpc>
              <a:spcBef>
                <a:spcPts val="0"/>
              </a:spcBef>
            </a:pPr>
            <a:r>
              <a:rPr lang="mn" sz="1050" dirty="0">
                <a:latin typeface="Meiryo UI" panose="020B0604030504040204" pitchFamily="50" charset="-128"/>
                <a:ea typeface="Meiryo UI" panose="020B0604030504040204" pitchFamily="50" charset="-128"/>
              </a:rPr>
              <a:t>Элэгдэх эсвэл хөөх</a:t>
            </a:r>
          </a:p>
          <a:p>
            <a:pPr lvl="1" rtl="0">
              <a:lnSpc>
                <a:spcPct val="100000"/>
              </a:lnSpc>
              <a:spcBef>
                <a:spcPts val="0"/>
              </a:spcBef>
            </a:pPr>
            <a:r>
              <a:rPr lang="mn" sz="1050" dirty="0">
                <a:latin typeface="Meiryo UI" panose="020B0604030504040204" pitchFamily="50" charset="-128"/>
                <a:ea typeface="Meiryo UI" panose="020B0604030504040204" pitchFamily="50" charset="-128"/>
              </a:rPr>
              <a:t>Өнгө алдах / хатуурах</a:t>
            </a:r>
          </a:p>
          <a:p>
            <a:pPr lvl="1" rtl="0">
              <a:lnSpc>
                <a:spcPct val="100000"/>
              </a:lnSpc>
              <a:spcBef>
                <a:spcPts val="0"/>
              </a:spcBef>
            </a:pPr>
            <a:r>
              <a:rPr lang="mn" sz="1050" dirty="0">
                <a:latin typeface="Meiryo UI" panose="020B0604030504040204" pitchFamily="50" charset="-128"/>
                <a:ea typeface="Meiryo UI" panose="020B0604030504040204" pitchFamily="50" charset="-128"/>
              </a:rPr>
              <a:t>Холбох хэрэгслийн тогтоогчийн үрэгдэлт</a:t>
            </a:r>
          </a:p>
          <a:p>
            <a:pPr lvl="1" rtl="0">
              <a:lnSpc>
                <a:spcPct val="100000"/>
              </a:lnSpc>
              <a:spcBef>
                <a:spcPts val="0"/>
              </a:spcBef>
            </a:pPr>
            <a:r>
              <a:rPr lang="mn" sz="1050" dirty="0">
                <a:latin typeface="Meiryo UI" panose="020B0604030504040204" pitchFamily="50" charset="-128"/>
                <a:ea typeface="Meiryo UI" panose="020B0604030504040204" pitchFamily="50" charset="-128"/>
              </a:rPr>
              <a:t>Хүчилтөрөгч(sanso)ийн хоолойны(housu) тухайд, дотор нь өөр зүйл (хог, тоос, шавьж гэх мэт) орсон байх</a:t>
            </a:r>
            <a:endParaRPr lang="en-US" altLang="ja-JP" sz="1050" dirty="0">
              <a:latin typeface="Meiryo UI" panose="020B0604030504040204" pitchFamily="50" charset="-128"/>
              <a:ea typeface="Meiryo UI" panose="020B0604030504040204" pitchFamily="50" charset="-128"/>
            </a:endParaRPr>
          </a:p>
          <a:p>
            <a:pPr marL="457200" lvl="1" indent="-188913" rtl="0">
              <a:lnSpc>
                <a:spcPct val="100000"/>
              </a:lnSpc>
              <a:spcBef>
                <a:spcPts val="600"/>
              </a:spcBef>
              <a:buNone/>
            </a:pPr>
            <a:r>
              <a:rPr lang="mn" sz="1050" dirty="0">
                <a:latin typeface="Meiryo UI" panose="020B0604030504040204" pitchFamily="50" charset="-128"/>
                <a:ea typeface="Meiryo UI" panose="020B0604030504040204" pitchFamily="50" charset="-128"/>
              </a:rPr>
              <a:t>* Ялангуяа хүчилтөрөгч(sanso)ийн хоолой(housu) нь, ганц удаа ч гэсэн гал гэдрэг цохилт өгвөл хөө тортог дотор нь наалдаж,  дахиад гэдрэг цохилт өгвөл гал илүү хүчтэй шатаж болзошгүйг анхаарах хэрэгтэй.</a:t>
            </a:r>
            <a:endParaRPr lang="en-US" altLang="ja-JP" sz="1050" dirty="0">
              <a:latin typeface="Meiryo UI" panose="020B0604030504040204" pitchFamily="50" charset="-128"/>
              <a:ea typeface="Meiryo UI" panose="020B0604030504040204" pitchFamily="50" charset="-128"/>
            </a:endParaRPr>
          </a:p>
          <a:p>
            <a:pPr marL="457200" lvl="1" indent="-188913" rtl="0">
              <a:lnSpc>
                <a:spcPct val="100000"/>
              </a:lnSpc>
              <a:spcBef>
                <a:spcPts val="0"/>
              </a:spcBef>
              <a:buNone/>
            </a:pPr>
            <a:r>
              <a:rPr lang="mn" sz="1050" dirty="0">
                <a:latin typeface="Meiryo UI" panose="020B0604030504040204" pitchFamily="50" charset="-128"/>
                <a:ea typeface="Meiryo UI" panose="020B0604030504040204" pitchFamily="50" charset="-128"/>
              </a:rPr>
              <a:t>* Нэг ч гэсэн хэвийн бус газар байвал засаж хэрэглэхгүйгээр заавал шинэ хоолойгоор(housu) солино. Хоолой(housu)н цоорсон хэсгийг тусгаарлагч туузаар засаж болохгүй.</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26</a:t>
            </a:fld>
            <a:endParaRPr kumimoji="1" lang="ja-JP" altLang="en-US"/>
          </a:p>
        </p:txBody>
      </p:sp>
    </p:spTree>
    <p:extLst>
      <p:ext uri="{BB962C8B-B14F-4D97-AF65-F5344CB8AC3E}">
        <p14:creationId xmlns:p14="http://schemas.microsoft.com/office/powerpoint/2010/main" val="1730368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mn" sz="1050">
                <a:latin typeface="Meiryo UI" panose="020B0604030504040204" pitchFamily="50" charset="-128"/>
                <a:ea typeface="Meiryo UI" panose="020B0604030504040204" pitchFamily="50" charset="-128"/>
              </a:rPr>
              <a:t>Хоолой(housu) (2) Хийн хоолойтой харьцахад анхаарах зүйлс</a:t>
            </a:r>
            <a:endParaRPr kumimoji="1"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02884" y="6429338"/>
            <a:ext cx="3895306" cy="253916"/>
          </a:xfrm>
          <a:prstGeom prst="rect">
            <a:avLst/>
          </a:prstGeom>
          <a:noFill/>
          <a:ln>
            <a:solidFill>
              <a:schemeClr val="tx1"/>
            </a:solidFill>
          </a:ln>
        </p:spPr>
        <p:txBody>
          <a:bodyPr wrap="square" rtlCol="0">
            <a:spAutoFit/>
          </a:bodyPr>
          <a:lstStyle/>
          <a:p>
            <a:pPr algn="r" rtl="0"/>
            <a:r>
              <a:rPr lang="mn" sz="1050">
                <a:solidFill>
                  <a:prstClr val="black"/>
                </a:solidFill>
              </a:rPr>
              <a:t>Материалын 52-р хуудас / Нэмэлт материалын 37-р хуудас</a:t>
            </a:r>
          </a:p>
        </p:txBody>
      </p:sp>
      <p:sp>
        <p:nvSpPr>
          <p:cNvPr id="6" name="コンテンツ プレースホルダー 4"/>
          <p:cNvSpPr txBox="1">
            <a:spLocks/>
          </p:cNvSpPr>
          <p:nvPr/>
        </p:nvSpPr>
        <p:spPr>
          <a:xfrm>
            <a:off x="628650" y="971018"/>
            <a:ext cx="7886700" cy="189264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[Хийн хоолой(housu) ашиглах үед анхаарах зүйлс]</a:t>
            </a:r>
          </a:p>
          <a:p>
            <a:pPr marL="449263" lvl="1" indent="-180975" rtl="0">
              <a:lnSpc>
                <a:spcPct val="100000"/>
              </a:lnSpc>
              <a:spcBef>
                <a:spcPts val="0"/>
              </a:spcBef>
            </a:pPr>
            <a:r>
              <a:rPr lang="mn" sz="1050">
                <a:solidFill>
                  <a:prstClr val="black"/>
                </a:solidFill>
                <a:latin typeface="Meiryo UI" panose="020B0604030504040204" pitchFamily="50" charset="-128"/>
                <a:ea typeface="Meiryo UI" panose="020B0604030504040204" pitchFamily="50" charset="-128"/>
              </a:rPr>
              <a:t>Гулзайлтын хамгийн бага радиусаас доош ашиглаж болохгүй</a:t>
            </a:r>
          </a:p>
          <a:p>
            <a:pPr marL="449263" lvl="1" indent="-180975" rtl="0">
              <a:lnSpc>
                <a:spcPct val="100000"/>
              </a:lnSpc>
              <a:spcBef>
                <a:spcPts val="0"/>
              </a:spcBef>
            </a:pPr>
            <a:r>
              <a:rPr lang="mn" sz="1050">
                <a:solidFill>
                  <a:prstClr val="black"/>
                </a:solidFill>
                <a:latin typeface="Meiryo UI" panose="020B0604030504040204" pitchFamily="50" charset="-128"/>
                <a:ea typeface="Meiryo UI" panose="020B0604030504040204" pitchFamily="50" charset="-128"/>
              </a:rPr>
              <a:t>Баллон (bonbe)ы хүзүүнд өлгөж болохгүй мөн ажилчид мөрөн дээрээ тохож болохгүй.</a:t>
            </a:r>
          </a:p>
          <a:p>
            <a:pPr marL="449263" lvl="1" indent="-180975" rtl="0">
              <a:lnSpc>
                <a:spcPct val="100000"/>
              </a:lnSpc>
              <a:spcBef>
                <a:spcPts val="0"/>
              </a:spcBef>
            </a:pPr>
            <a:r>
              <a:rPr lang="mn" sz="1050">
                <a:solidFill>
                  <a:prstClr val="black"/>
                </a:solidFill>
                <a:latin typeface="Meiryo UI" panose="020B0604030504040204" pitchFamily="50" charset="-128"/>
                <a:ea typeface="Meiryo UI" panose="020B0604030504040204" pitchFamily="50" charset="-128"/>
              </a:rPr>
              <a:t>Хоолой(housu)нд тос, тослог зүйл түрхэж болохгүй</a:t>
            </a:r>
          </a:p>
          <a:p>
            <a:pPr marL="449263" lvl="1" indent="-180975" rtl="0">
              <a:lnSpc>
                <a:spcPct val="100000"/>
              </a:lnSpc>
              <a:spcBef>
                <a:spcPts val="0"/>
              </a:spcBef>
            </a:pPr>
            <a:r>
              <a:rPr lang="mn" sz="1050">
                <a:solidFill>
                  <a:prstClr val="black"/>
                </a:solidFill>
                <a:latin typeface="Meiryo UI" panose="020B0604030504040204" pitchFamily="50" charset="-128"/>
                <a:ea typeface="Meiryo UI" panose="020B0604030504040204" pitchFamily="50" charset="-128"/>
              </a:rPr>
              <a:t>Гэмтэлтэй хоолой(housu)г засаж ашиглахыг хориглоно</a:t>
            </a:r>
          </a:p>
          <a:p>
            <a:pPr marL="449263" lvl="1" indent="-180975" rtl="0">
              <a:lnSpc>
                <a:spcPct val="100000"/>
              </a:lnSpc>
              <a:spcBef>
                <a:spcPts val="0"/>
              </a:spcBef>
            </a:pPr>
            <a:r>
              <a:rPr lang="mn" sz="1050">
                <a:solidFill>
                  <a:prstClr val="black"/>
                </a:solidFill>
                <a:latin typeface="Meiryo UI" panose="020B0604030504040204" pitchFamily="50" charset="-128"/>
                <a:ea typeface="Meiryo UI" panose="020B0604030504040204" pitchFamily="50" charset="-128"/>
              </a:rPr>
              <a:t>Хадаасанд өлгөж хадгалж болохгүй</a:t>
            </a:r>
          </a:p>
          <a:p>
            <a:pPr marL="449263" lvl="1" indent="-180975" rtl="0">
              <a:lnSpc>
                <a:spcPct val="100000"/>
              </a:lnSpc>
              <a:spcBef>
                <a:spcPts val="0"/>
              </a:spcBef>
            </a:pPr>
            <a:r>
              <a:rPr lang="mn" sz="1050">
                <a:solidFill>
                  <a:prstClr val="black"/>
                </a:solidFill>
                <a:latin typeface="Meiryo UI" panose="020B0604030504040204" pitchFamily="50" charset="-128"/>
                <a:ea typeface="Meiryo UI" panose="020B0604030504040204" pitchFamily="50" charset="-128"/>
              </a:rPr>
              <a:t>Озон үүсдэг газарт хадгалж болохгүй</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z="1050" smtClean="0">
                <a:solidFill>
                  <a:prstClr val="black">
                    <a:tint val="75000"/>
                  </a:prstClr>
                </a:solidFill>
              </a:rPr>
              <a:pPr/>
              <a:t>27</a:t>
            </a:fld>
            <a:endParaRPr lang="ja-JP" altLang="en-US" sz="1050">
              <a:solidFill>
                <a:prstClr val="black">
                  <a:tint val="75000"/>
                </a:prstClr>
              </a:solidFill>
            </a:endParaRPr>
          </a:p>
        </p:txBody>
      </p:sp>
    </p:spTree>
    <p:extLst>
      <p:ext uri="{BB962C8B-B14F-4D97-AF65-F5344CB8AC3E}">
        <p14:creationId xmlns:p14="http://schemas.microsoft.com/office/powerpoint/2010/main" val="260452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mn" sz="1050">
                <a:latin typeface="Meiryo UI" panose="020B0604030504040204" pitchFamily="50" charset="-128"/>
                <a:ea typeface="Meiryo UI" panose="020B0604030504040204" pitchFamily="50" charset="-128"/>
              </a:rPr>
              <a:t>Хийн гагнуурын ажилд ашигладаг тоног төхөөрөмжийн үзлэг (1) Үзлэг шалгалтын шаардлага</a:t>
            </a:r>
            <a:endParaRPr kumimoji="1"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28720" y="6444477"/>
            <a:ext cx="3840650" cy="253916"/>
          </a:xfrm>
          <a:prstGeom prst="rect">
            <a:avLst/>
          </a:prstGeom>
          <a:noFill/>
          <a:ln>
            <a:solidFill>
              <a:schemeClr val="tx1"/>
            </a:solidFill>
          </a:ln>
        </p:spPr>
        <p:txBody>
          <a:bodyPr wrap="square" rtlCol="0">
            <a:spAutoFit/>
          </a:bodyPr>
          <a:lstStyle/>
          <a:p>
            <a:pPr algn="r" rtl="0"/>
            <a:r>
              <a:rPr lang="mn" sz="1050" dirty="0">
                <a:solidFill>
                  <a:prstClr val="black"/>
                </a:solidFill>
              </a:rPr>
              <a:t>Материалын 53-р хуудас / Нэмэлт материалын 38-р хуудас</a:t>
            </a:r>
          </a:p>
        </p:txBody>
      </p:sp>
      <p:pic>
        <p:nvPicPr>
          <p:cNvPr id="3" name="図 2"/>
          <p:cNvPicPr>
            <a:picLocks noChangeAspect="1"/>
          </p:cNvPicPr>
          <p:nvPr/>
        </p:nvPicPr>
        <p:blipFill>
          <a:blip r:embed="rId3"/>
          <a:stretch>
            <a:fillRect/>
          </a:stretch>
        </p:blipFill>
        <p:spPr>
          <a:xfrm>
            <a:off x="628650" y="1013868"/>
            <a:ext cx="7886700" cy="2424956"/>
          </a:xfrm>
          <a:prstGeom prst="rect">
            <a:avLst/>
          </a:prstGeom>
        </p:spPr>
      </p:pic>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050" smtClean="0"/>
              <a:t>28</a:t>
            </a:fld>
            <a:endParaRPr kumimoji="1" lang="ja-JP" altLang="en-US" sz="1050"/>
          </a:p>
        </p:txBody>
      </p:sp>
      <p:sp>
        <p:nvSpPr>
          <p:cNvPr id="6" name="テキスト ボックス 5">
            <a:extLst>
              <a:ext uri="{FF2B5EF4-FFF2-40B4-BE49-F238E27FC236}">
                <a16:creationId xmlns:a16="http://schemas.microsoft.com/office/drawing/2014/main" id="{69D50383-36A0-4506-A8AC-918B01024559}"/>
              </a:ext>
            </a:extLst>
          </p:cNvPr>
          <p:cNvSpPr txBox="1"/>
          <p:nvPr/>
        </p:nvSpPr>
        <p:spPr>
          <a:xfrm>
            <a:off x="1063697" y="1045680"/>
            <a:ext cx="7349926" cy="299321"/>
          </a:xfrm>
          <a:prstGeom prst="rect">
            <a:avLst/>
          </a:prstGeom>
          <a:solidFill>
            <a:schemeClr val="bg1"/>
          </a:solidFill>
          <a:ln>
            <a:noFill/>
          </a:ln>
        </p:spPr>
        <p:txBody>
          <a:bodyPr wrap="square" lIns="0" tIns="0" rIns="0" bIns="0" rtlCol="0">
            <a:noAutofit/>
          </a:bodyPr>
          <a:lstStyle/>
          <a:p>
            <a:pPr rtl="0"/>
            <a:r>
              <a:rPr lang="mn" sz="1050" dirty="0"/>
              <a:t>Хүснэгт 1-17: Төрөл бүрийн гагнуурт ашигладаг тоног төхөөрөмжийг устгах болон үйлдвэрлэгчийн зүгээс хийх үзлэг шалгалтын үе</a:t>
            </a:r>
            <a:endParaRPr kumimoji="1" lang="en-US" altLang="ja-JP" sz="1050" dirty="0"/>
          </a:p>
        </p:txBody>
      </p:sp>
      <p:sp>
        <p:nvSpPr>
          <p:cNvPr id="8" name="テキスト ボックス 7">
            <a:extLst>
              <a:ext uri="{FF2B5EF4-FFF2-40B4-BE49-F238E27FC236}">
                <a16:creationId xmlns:a16="http://schemas.microsoft.com/office/drawing/2014/main" id="{6CDA8806-1D0D-4580-9D21-F6B64ACF29E6}"/>
              </a:ext>
            </a:extLst>
          </p:cNvPr>
          <p:cNvSpPr txBox="1"/>
          <p:nvPr/>
        </p:nvSpPr>
        <p:spPr>
          <a:xfrm>
            <a:off x="982890" y="1536697"/>
            <a:ext cx="1004570" cy="299320"/>
          </a:xfrm>
          <a:prstGeom prst="rect">
            <a:avLst/>
          </a:prstGeom>
          <a:solidFill>
            <a:schemeClr val="bg1"/>
          </a:solidFill>
          <a:ln>
            <a:noFill/>
          </a:ln>
        </p:spPr>
        <p:txBody>
          <a:bodyPr wrap="square" lIns="0" tIns="0" rIns="0" bIns="0" rtlCol="0">
            <a:noAutofit/>
          </a:bodyPr>
          <a:lstStyle/>
          <a:p>
            <a:pPr algn="ctr" rtl="0"/>
            <a:r>
              <a:rPr lang="mn" sz="1050"/>
              <a:t>Тухайн тоног төхөөрөмж</a:t>
            </a:r>
            <a:endParaRPr kumimoji="1" lang="en-US" altLang="ja-JP" sz="1050" dirty="0"/>
          </a:p>
        </p:txBody>
      </p:sp>
      <p:sp>
        <p:nvSpPr>
          <p:cNvPr id="9" name="テキスト ボックス 8">
            <a:extLst>
              <a:ext uri="{FF2B5EF4-FFF2-40B4-BE49-F238E27FC236}">
                <a16:creationId xmlns:a16="http://schemas.microsoft.com/office/drawing/2014/main" id="{6BED6905-E7D2-48B6-B65F-BAE126DD5152}"/>
              </a:ext>
            </a:extLst>
          </p:cNvPr>
          <p:cNvSpPr txBox="1"/>
          <p:nvPr/>
        </p:nvSpPr>
        <p:spPr>
          <a:xfrm>
            <a:off x="2906844" y="1413965"/>
            <a:ext cx="1700606" cy="252000"/>
          </a:xfrm>
          <a:prstGeom prst="rect">
            <a:avLst/>
          </a:prstGeom>
          <a:solidFill>
            <a:schemeClr val="bg1"/>
          </a:solidFill>
          <a:ln>
            <a:noFill/>
          </a:ln>
        </p:spPr>
        <p:txBody>
          <a:bodyPr wrap="square" lIns="0" tIns="0" rIns="0" bIns="0" rtlCol="0">
            <a:noAutofit/>
          </a:bodyPr>
          <a:lstStyle/>
          <a:p>
            <a:pPr algn="ctr" rtl="0"/>
            <a:r>
              <a:rPr lang="mn" sz="1050"/>
              <a:t>Эхний үзлэг</a:t>
            </a:r>
            <a:endParaRPr kumimoji="1" lang="en-US" altLang="ja-JP" sz="1050" dirty="0"/>
          </a:p>
        </p:txBody>
      </p:sp>
      <p:sp>
        <p:nvSpPr>
          <p:cNvPr id="10" name="テキスト ボックス 9">
            <a:extLst>
              <a:ext uri="{FF2B5EF4-FFF2-40B4-BE49-F238E27FC236}">
                <a16:creationId xmlns:a16="http://schemas.microsoft.com/office/drawing/2014/main" id="{9A919549-01F3-4E3D-9F3D-9C84077562A8}"/>
              </a:ext>
            </a:extLst>
          </p:cNvPr>
          <p:cNvSpPr txBox="1"/>
          <p:nvPr/>
        </p:nvSpPr>
        <p:spPr>
          <a:xfrm>
            <a:off x="5377090" y="1403789"/>
            <a:ext cx="2615006" cy="252000"/>
          </a:xfrm>
          <a:prstGeom prst="rect">
            <a:avLst/>
          </a:prstGeom>
          <a:solidFill>
            <a:schemeClr val="bg1"/>
          </a:solidFill>
          <a:ln>
            <a:noFill/>
          </a:ln>
        </p:spPr>
        <p:txBody>
          <a:bodyPr wrap="square" lIns="0" tIns="0" rIns="0" bIns="0" rtlCol="0">
            <a:noAutofit/>
          </a:bodyPr>
          <a:lstStyle/>
          <a:p>
            <a:pPr algn="ctr" rtl="0"/>
            <a:r>
              <a:rPr lang="mn" sz="1050"/>
              <a:t>Хоёр дахь болон түүнээс хойших үзлэг</a:t>
            </a:r>
            <a:endParaRPr kumimoji="1" lang="en-US" altLang="ja-JP" sz="1050" dirty="0"/>
          </a:p>
        </p:txBody>
      </p:sp>
      <p:sp>
        <p:nvSpPr>
          <p:cNvPr id="11" name="テキスト ボックス 10">
            <a:extLst>
              <a:ext uri="{FF2B5EF4-FFF2-40B4-BE49-F238E27FC236}">
                <a16:creationId xmlns:a16="http://schemas.microsoft.com/office/drawing/2014/main" id="{9249EE6B-14E5-4D4E-A4FA-63D776B1CCF4}"/>
              </a:ext>
            </a:extLst>
          </p:cNvPr>
          <p:cNvSpPr txBox="1"/>
          <p:nvPr/>
        </p:nvSpPr>
        <p:spPr>
          <a:xfrm>
            <a:off x="2486901" y="1745891"/>
            <a:ext cx="1393533" cy="252000"/>
          </a:xfrm>
          <a:prstGeom prst="rect">
            <a:avLst/>
          </a:prstGeom>
          <a:solidFill>
            <a:schemeClr val="bg1"/>
          </a:solidFill>
          <a:ln>
            <a:noFill/>
          </a:ln>
        </p:spPr>
        <p:txBody>
          <a:bodyPr wrap="square" lIns="0" tIns="0" rIns="0" bIns="0" rtlCol="0">
            <a:noAutofit/>
          </a:bodyPr>
          <a:lstStyle/>
          <a:p>
            <a:pPr algn="ctr" rtl="0"/>
            <a:r>
              <a:rPr lang="mn" sz="1050"/>
              <a:t>Эхлэх цаг</a:t>
            </a:r>
            <a:endParaRPr kumimoji="1" lang="en-US" altLang="ja-JP" sz="1050" dirty="0"/>
          </a:p>
        </p:txBody>
      </p:sp>
      <p:sp>
        <p:nvSpPr>
          <p:cNvPr id="12" name="テキスト ボックス 11">
            <a:extLst>
              <a:ext uri="{FF2B5EF4-FFF2-40B4-BE49-F238E27FC236}">
                <a16:creationId xmlns:a16="http://schemas.microsoft.com/office/drawing/2014/main" id="{6B08482A-0066-4A35-A3DD-4E3DEE8546ED}"/>
              </a:ext>
            </a:extLst>
          </p:cNvPr>
          <p:cNvSpPr txBox="1"/>
          <p:nvPr/>
        </p:nvSpPr>
        <p:spPr>
          <a:xfrm>
            <a:off x="4269367" y="1745891"/>
            <a:ext cx="938587" cy="252000"/>
          </a:xfrm>
          <a:prstGeom prst="rect">
            <a:avLst/>
          </a:prstGeom>
          <a:solidFill>
            <a:schemeClr val="bg1"/>
          </a:solidFill>
          <a:ln>
            <a:noFill/>
          </a:ln>
        </p:spPr>
        <p:txBody>
          <a:bodyPr wrap="square" lIns="0" tIns="0" rIns="0" bIns="0" rtlCol="0">
            <a:noAutofit/>
          </a:bodyPr>
          <a:lstStyle/>
          <a:p>
            <a:pPr algn="ctr" rtl="0"/>
            <a:r>
              <a:rPr lang="mn" sz="1050"/>
              <a:t>Хугацаа</a:t>
            </a:r>
            <a:endParaRPr kumimoji="1" lang="en-US" altLang="ja-JP" sz="1050" dirty="0"/>
          </a:p>
        </p:txBody>
      </p:sp>
      <p:sp>
        <p:nvSpPr>
          <p:cNvPr id="13" name="テキスト ボックス 12">
            <a:extLst>
              <a:ext uri="{FF2B5EF4-FFF2-40B4-BE49-F238E27FC236}">
                <a16:creationId xmlns:a16="http://schemas.microsoft.com/office/drawing/2014/main" id="{78BD0303-0270-4B41-98E4-24920E55D509}"/>
              </a:ext>
            </a:extLst>
          </p:cNvPr>
          <p:cNvSpPr txBox="1"/>
          <p:nvPr/>
        </p:nvSpPr>
        <p:spPr>
          <a:xfrm>
            <a:off x="6343818" y="1745891"/>
            <a:ext cx="938587" cy="252000"/>
          </a:xfrm>
          <a:prstGeom prst="rect">
            <a:avLst/>
          </a:prstGeom>
          <a:solidFill>
            <a:schemeClr val="bg1"/>
          </a:solidFill>
          <a:ln>
            <a:noFill/>
          </a:ln>
        </p:spPr>
        <p:txBody>
          <a:bodyPr wrap="square" lIns="0" tIns="0" rIns="0" bIns="0" rtlCol="0">
            <a:noAutofit/>
          </a:bodyPr>
          <a:lstStyle/>
          <a:p>
            <a:pPr algn="ctr" rtl="0"/>
            <a:r>
              <a:rPr lang="mn" sz="1050"/>
              <a:t>Хугацаа</a:t>
            </a:r>
            <a:endParaRPr kumimoji="1" lang="en-US" altLang="ja-JP" sz="1050" dirty="0"/>
          </a:p>
        </p:txBody>
      </p:sp>
      <p:sp>
        <p:nvSpPr>
          <p:cNvPr id="14" name="テキスト ボックス 13">
            <a:extLst>
              <a:ext uri="{FF2B5EF4-FFF2-40B4-BE49-F238E27FC236}">
                <a16:creationId xmlns:a16="http://schemas.microsoft.com/office/drawing/2014/main" id="{2175A83E-85F8-476D-9593-942C47374BD3}"/>
              </a:ext>
            </a:extLst>
          </p:cNvPr>
          <p:cNvSpPr txBox="1"/>
          <p:nvPr/>
        </p:nvSpPr>
        <p:spPr>
          <a:xfrm>
            <a:off x="5377090" y="2098634"/>
            <a:ext cx="2872045" cy="252000"/>
          </a:xfrm>
          <a:prstGeom prst="rect">
            <a:avLst/>
          </a:prstGeom>
          <a:solidFill>
            <a:schemeClr val="bg1"/>
          </a:solidFill>
          <a:ln>
            <a:noFill/>
          </a:ln>
        </p:spPr>
        <p:txBody>
          <a:bodyPr wrap="square" lIns="0" tIns="0" rIns="0" bIns="0" rtlCol="0">
            <a:noAutofit/>
          </a:bodyPr>
          <a:lstStyle/>
          <a:p>
            <a:pPr algn="ctr" rtl="0"/>
            <a:r>
              <a:rPr lang="mn" sz="1050"/>
              <a:t>Үйлдвэрлэгчээс тогтоосон хугацаа</a:t>
            </a:r>
            <a:endParaRPr kumimoji="1" lang="en-US" altLang="ja-JP" sz="1050" dirty="0"/>
          </a:p>
        </p:txBody>
      </p:sp>
      <p:sp>
        <p:nvSpPr>
          <p:cNvPr id="15" name="テキスト ボックス 14">
            <a:extLst>
              <a:ext uri="{FF2B5EF4-FFF2-40B4-BE49-F238E27FC236}">
                <a16:creationId xmlns:a16="http://schemas.microsoft.com/office/drawing/2014/main" id="{CC5BE09F-6CF4-47A4-8153-C349BFAED8C9}"/>
              </a:ext>
            </a:extLst>
          </p:cNvPr>
          <p:cNvSpPr txBox="1"/>
          <p:nvPr/>
        </p:nvSpPr>
        <p:spPr>
          <a:xfrm>
            <a:off x="830665" y="2429491"/>
            <a:ext cx="1306281" cy="299321"/>
          </a:xfrm>
          <a:prstGeom prst="rect">
            <a:avLst/>
          </a:prstGeom>
          <a:solidFill>
            <a:schemeClr val="bg1"/>
          </a:solidFill>
          <a:ln>
            <a:noFill/>
          </a:ln>
        </p:spPr>
        <p:txBody>
          <a:bodyPr wrap="square" lIns="0" tIns="0" rIns="0" bIns="0" rtlCol="0">
            <a:noAutofit/>
          </a:bodyPr>
          <a:lstStyle/>
          <a:p>
            <a:pPr algn="ctr" rtl="0"/>
            <a:r>
              <a:rPr lang="mn" sz="800"/>
              <a:t>Даралт тохируулагч(aturyoku chousei ki)</a:t>
            </a:r>
            <a:endParaRPr kumimoji="1" lang="en-US" altLang="ja-JP" sz="800" dirty="0"/>
          </a:p>
        </p:txBody>
      </p:sp>
      <p:sp>
        <p:nvSpPr>
          <p:cNvPr id="16" name="テキスト ボックス 15">
            <a:extLst>
              <a:ext uri="{FF2B5EF4-FFF2-40B4-BE49-F238E27FC236}">
                <a16:creationId xmlns:a16="http://schemas.microsoft.com/office/drawing/2014/main" id="{01D88196-BCEE-4467-9F80-2E679C9F2B7C}"/>
              </a:ext>
            </a:extLst>
          </p:cNvPr>
          <p:cNvSpPr txBox="1"/>
          <p:nvPr/>
        </p:nvSpPr>
        <p:spPr>
          <a:xfrm>
            <a:off x="5377090" y="2808959"/>
            <a:ext cx="2872045" cy="252000"/>
          </a:xfrm>
          <a:prstGeom prst="rect">
            <a:avLst/>
          </a:prstGeom>
          <a:solidFill>
            <a:schemeClr val="bg1"/>
          </a:solidFill>
          <a:ln>
            <a:noFill/>
          </a:ln>
        </p:spPr>
        <p:txBody>
          <a:bodyPr wrap="square" lIns="0" tIns="0" rIns="0" bIns="0" rtlCol="0">
            <a:noAutofit/>
          </a:bodyPr>
          <a:lstStyle/>
          <a:p>
            <a:pPr algn="ctr" rtl="0"/>
            <a:r>
              <a:rPr lang="mn" sz="1050"/>
              <a:t>Үйлдвэрлэгчээс тогтоосон хугацаа</a:t>
            </a:r>
            <a:endParaRPr kumimoji="1" lang="en-US" altLang="ja-JP" sz="1050" dirty="0"/>
          </a:p>
        </p:txBody>
      </p:sp>
      <p:sp>
        <p:nvSpPr>
          <p:cNvPr id="17" name="テキスト ボックス 16">
            <a:extLst>
              <a:ext uri="{FF2B5EF4-FFF2-40B4-BE49-F238E27FC236}">
                <a16:creationId xmlns:a16="http://schemas.microsoft.com/office/drawing/2014/main" id="{038F35D8-CE2F-4420-9F36-E0F028945EF5}"/>
              </a:ext>
            </a:extLst>
          </p:cNvPr>
          <p:cNvSpPr txBox="1"/>
          <p:nvPr/>
        </p:nvSpPr>
        <p:spPr>
          <a:xfrm>
            <a:off x="830666" y="2090303"/>
            <a:ext cx="1306281" cy="299321"/>
          </a:xfrm>
          <a:prstGeom prst="rect">
            <a:avLst/>
          </a:prstGeom>
          <a:solidFill>
            <a:schemeClr val="bg1"/>
          </a:solidFill>
          <a:ln>
            <a:noFill/>
          </a:ln>
        </p:spPr>
        <p:txBody>
          <a:bodyPr wrap="square" lIns="0" tIns="0" rIns="0" bIns="0" rtlCol="0">
            <a:noAutofit/>
          </a:bodyPr>
          <a:lstStyle/>
          <a:p>
            <a:pPr algn="ctr" rtl="0"/>
            <a:r>
              <a:rPr lang="mn" sz="800"/>
              <a:t>Сорох хоолой</a:t>
            </a:r>
            <a:endParaRPr kumimoji="1" lang="en-US" altLang="ja-JP" sz="800" dirty="0"/>
          </a:p>
        </p:txBody>
      </p:sp>
      <p:sp>
        <p:nvSpPr>
          <p:cNvPr id="18" name="テキスト ボックス 17">
            <a:extLst>
              <a:ext uri="{FF2B5EF4-FFF2-40B4-BE49-F238E27FC236}">
                <a16:creationId xmlns:a16="http://schemas.microsoft.com/office/drawing/2014/main" id="{E287BF2C-5295-46A9-BACF-210C242DE842}"/>
              </a:ext>
            </a:extLst>
          </p:cNvPr>
          <p:cNvSpPr txBox="1"/>
          <p:nvPr/>
        </p:nvSpPr>
        <p:spPr>
          <a:xfrm>
            <a:off x="830664" y="2768680"/>
            <a:ext cx="1306281" cy="240652"/>
          </a:xfrm>
          <a:prstGeom prst="rect">
            <a:avLst/>
          </a:prstGeom>
          <a:solidFill>
            <a:schemeClr val="bg1"/>
          </a:solidFill>
          <a:ln>
            <a:noFill/>
          </a:ln>
        </p:spPr>
        <p:txBody>
          <a:bodyPr wrap="square" lIns="0" tIns="0" rIns="0" bIns="0" rtlCol="0">
            <a:noAutofit/>
          </a:bodyPr>
          <a:lstStyle/>
          <a:p>
            <a:pPr algn="ctr" rtl="0"/>
            <a:r>
              <a:rPr lang="mn" sz="800" dirty="0"/>
              <a:t>Хуурай аюулгүйн төхөөрөмж(kanshiki anzen ki)</a:t>
            </a:r>
            <a:endParaRPr kumimoji="1" lang="en-US" altLang="ja-JP" sz="800" dirty="0"/>
          </a:p>
        </p:txBody>
      </p:sp>
      <p:sp>
        <p:nvSpPr>
          <p:cNvPr id="19" name="テキスト ボックス 18">
            <a:extLst>
              <a:ext uri="{FF2B5EF4-FFF2-40B4-BE49-F238E27FC236}">
                <a16:creationId xmlns:a16="http://schemas.microsoft.com/office/drawing/2014/main" id="{4BF25F72-C6B7-4F7F-860D-DDDE5B003583}"/>
              </a:ext>
            </a:extLst>
          </p:cNvPr>
          <p:cNvSpPr txBox="1"/>
          <p:nvPr/>
        </p:nvSpPr>
        <p:spPr>
          <a:xfrm>
            <a:off x="5377090" y="2458294"/>
            <a:ext cx="2872045" cy="252000"/>
          </a:xfrm>
          <a:prstGeom prst="rect">
            <a:avLst/>
          </a:prstGeom>
          <a:solidFill>
            <a:schemeClr val="bg1"/>
          </a:solidFill>
          <a:ln>
            <a:noFill/>
          </a:ln>
        </p:spPr>
        <p:txBody>
          <a:bodyPr wrap="square" lIns="0" tIns="0" rIns="0" bIns="0" rtlCol="0">
            <a:noAutofit/>
          </a:bodyPr>
          <a:lstStyle/>
          <a:p>
            <a:pPr algn="ctr" rtl="0"/>
            <a:r>
              <a:rPr lang="mn" sz="1050"/>
              <a:t>Үйлдвэрлэгчээс тогтоосон хугацаа</a:t>
            </a:r>
            <a:endParaRPr kumimoji="1" lang="en-US" altLang="ja-JP" sz="1050" dirty="0"/>
          </a:p>
        </p:txBody>
      </p:sp>
      <p:sp>
        <p:nvSpPr>
          <p:cNvPr id="20" name="テキスト ボックス 19">
            <a:extLst>
              <a:ext uri="{FF2B5EF4-FFF2-40B4-BE49-F238E27FC236}">
                <a16:creationId xmlns:a16="http://schemas.microsoft.com/office/drawing/2014/main" id="{70477ECB-B424-4347-8804-45FC0177955C}"/>
              </a:ext>
            </a:extLst>
          </p:cNvPr>
          <p:cNvSpPr txBox="1"/>
          <p:nvPr/>
        </p:nvSpPr>
        <p:spPr>
          <a:xfrm>
            <a:off x="2468654" y="2110308"/>
            <a:ext cx="1306281" cy="252000"/>
          </a:xfrm>
          <a:prstGeom prst="rect">
            <a:avLst/>
          </a:prstGeom>
          <a:solidFill>
            <a:schemeClr val="bg1"/>
          </a:solidFill>
          <a:ln>
            <a:noFill/>
          </a:ln>
        </p:spPr>
        <p:txBody>
          <a:bodyPr wrap="square" lIns="0" tIns="0" rIns="0" bIns="0" rtlCol="0">
            <a:noAutofit/>
          </a:bodyPr>
          <a:lstStyle/>
          <a:p>
            <a:pPr algn="ctr" rtl="0"/>
            <a:r>
              <a:rPr lang="mn" sz="800"/>
              <a:t>Үйлдвэрлэсэн он сараас хойш</a:t>
            </a:r>
            <a:endParaRPr kumimoji="1" lang="en-US" altLang="ja-JP" sz="800" dirty="0"/>
          </a:p>
        </p:txBody>
      </p:sp>
      <p:sp>
        <p:nvSpPr>
          <p:cNvPr id="21" name="テキスト ボックス 20">
            <a:extLst>
              <a:ext uri="{FF2B5EF4-FFF2-40B4-BE49-F238E27FC236}">
                <a16:creationId xmlns:a16="http://schemas.microsoft.com/office/drawing/2014/main" id="{78260E11-016A-46A9-B205-BC605B75C6B4}"/>
              </a:ext>
            </a:extLst>
          </p:cNvPr>
          <p:cNvSpPr txBox="1"/>
          <p:nvPr/>
        </p:nvSpPr>
        <p:spPr>
          <a:xfrm>
            <a:off x="2468654" y="2803765"/>
            <a:ext cx="1306281" cy="252000"/>
          </a:xfrm>
          <a:prstGeom prst="rect">
            <a:avLst/>
          </a:prstGeom>
          <a:solidFill>
            <a:schemeClr val="bg1"/>
          </a:solidFill>
          <a:ln>
            <a:noFill/>
          </a:ln>
        </p:spPr>
        <p:txBody>
          <a:bodyPr wrap="square" lIns="0" tIns="0" rIns="0" bIns="0" rtlCol="0">
            <a:noAutofit/>
          </a:bodyPr>
          <a:lstStyle/>
          <a:p>
            <a:pPr algn="ctr" rtl="0"/>
            <a:r>
              <a:rPr lang="mn" sz="800"/>
              <a:t>Ашиглаж эхэлсний дараа</a:t>
            </a:r>
            <a:endParaRPr kumimoji="1" lang="en-US" altLang="ja-JP" sz="800" dirty="0"/>
          </a:p>
        </p:txBody>
      </p:sp>
      <p:sp>
        <p:nvSpPr>
          <p:cNvPr id="22" name="テキスト ボックス 21">
            <a:extLst>
              <a:ext uri="{FF2B5EF4-FFF2-40B4-BE49-F238E27FC236}">
                <a16:creationId xmlns:a16="http://schemas.microsoft.com/office/drawing/2014/main" id="{5EA02CC4-C292-4686-9FB2-7AC3932772EE}"/>
              </a:ext>
            </a:extLst>
          </p:cNvPr>
          <p:cNvSpPr txBox="1"/>
          <p:nvPr/>
        </p:nvSpPr>
        <p:spPr>
          <a:xfrm>
            <a:off x="2468654" y="2469968"/>
            <a:ext cx="1306281" cy="252000"/>
          </a:xfrm>
          <a:prstGeom prst="rect">
            <a:avLst/>
          </a:prstGeom>
          <a:solidFill>
            <a:schemeClr val="bg1"/>
          </a:solidFill>
          <a:ln>
            <a:noFill/>
          </a:ln>
        </p:spPr>
        <p:txBody>
          <a:bodyPr wrap="square" lIns="0" tIns="0" rIns="0" bIns="0" rtlCol="0">
            <a:noAutofit/>
          </a:bodyPr>
          <a:lstStyle/>
          <a:p>
            <a:pPr algn="ctr" rtl="0"/>
            <a:r>
              <a:rPr lang="mn" sz="800"/>
              <a:t>Үйлдвэрлэсэн он сараас хойш</a:t>
            </a:r>
            <a:endParaRPr kumimoji="1" lang="en-US" altLang="ja-JP" sz="800" dirty="0"/>
          </a:p>
        </p:txBody>
      </p:sp>
      <p:sp>
        <p:nvSpPr>
          <p:cNvPr id="23" name="テキスト ボックス 22">
            <a:extLst>
              <a:ext uri="{FF2B5EF4-FFF2-40B4-BE49-F238E27FC236}">
                <a16:creationId xmlns:a16="http://schemas.microsoft.com/office/drawing/2014/main" id="{A3543ADA-5FFC-47B7-B57F-28B4A8DF3D5B}"/>
              </a:ext>
            </a:extLst>
          </p:cNvPr>
          <p:cNvSpPr txBox="1"/>
          <p:nvPr/>
        </p:nvSpPr>
        <p:spPr>
          <a:xfrm>
            <a:off x="4156498" y="2110308"/>
            <a:ext cx="1051456" cy="252000"/>
          </a:xfrm>
          <a:prstGeom prst="rect">
            <a:avLst/>
          </a:prstGeom>
          <a:solidFill>
            <a:schemeClr val="bg1"/>
          </a:solidFill>
          <a:ln>
            <a:noFill/>
          </a:ln>
        </p:spPr>
        <p:txBody>
          <a:bodyPr wrap="square" lIns="0" tIns="0" rIns="0" bIns="0" rtlCol="0">
            <a:noAutofit/>
          </a:bodyPr>
          <a:lstStyle/>
          <a:p>
            <a:pPr algn="ctr" rtl="0"/>
            <a:r>
              <a:rPr lang="mn" sz="1050"/>
              <a:t>5 жил</a:t>
            </a:r>
            <a:endParaRPr kumimoji="1" lang="en-US" altLang="ja-JP" sz="1050" dirty="0"/>
          </a:p>
        </p:txBody>
      </p:sp>
      <p:sp>
        <p:nvSpPr>
          <p:cNvPr id="24" name="テキスト ボックス 23">
            <a:extLst>
              <a:ext uri="{FF2B5EF4-FFF2-40B4-BE49-F238E27FC236}">
                <a16:creationId xmlns:a16="http://schemas.microsoft.com/office/drawing/2014/main" id="{FD14A70D-F034-4203-A21F-B9EA1E71FA7B}"/>
              </a:ext>
            </a:extLst>
          </p:cNvPr>
          <p:cNvSpPr txBox="1"/>
          <p:nvPr/>
        </p:nvSpPr>
        <p:spPr>
          <a:xfrm>
            <a:off x="4167756" y="2768680"/>
            <a:ext cx="1051456" cy="252000"/>
          </a:xfrm>
          <a:prstGeom prst="rect">
            <a:avLst/>
          </a:prstGeom>
          <a:solidFill>
            <a:schemeClr val="bg1"/>
          </a:solidFill>
          <a:ln>
            <a:noFill/>
          </a:ln>
        </p:spPr>
        <p:txBody>
          <a:bodyPr wrap="square" lIns="0" tIns="0" rIns="0" bIns="0" rtlCol="0">
            <a:noAutofit/>
          </a:bodyPr>
          <a:lstStyle/>
          <a:p>
            <a:pPr algn="ctr" rtl="0"/>
            <a:r>
              <a:rPr lang="mn" sz="1050"/>
              <a:t>3 жил</a:t>
            </a:r>
            <a:endParaRPr kumimoji="1" lang="en-US" altLang="ja-JP" sz="1050" dirty="0"/>
          </a:p>
        </p:txBody>
      </p:sp>
      <p:sp>
        <p:nvSpPr>
          <p:cNvPr id="25" name="テキスト ボックス 24">
            <a:extLst>
              <a:ext uri="{FF2B5EF4-FFF2-40B4-BE49-F238E27FC236}">
                <a16:creationId xmlns:a16="http://schemas.microsoft.com/office/drawing/2014/main" id="{7B46A102-5248-41FC-869D-B081DB5DB2A2}"/>
              </a:ext>
            </a:extLst>
          </p:cNvPr>
          <p:cNvSpPr txBox="1"/>
          <p:nvPr/>
        </p:nvSpPr>
        <p:spPr>
          <a:xfrm>
            <a:off x="4156498" y="2469968"/>
            <a:ext cx="1051456" cy="252000"/>
          </a:xfrm>
          <a:prstGeom prst="rect">
            <a:avLst/>
          </a:prstGeom>
          <a:solidFill>
            <a:schemeClr val="bg1"/>
          </a:solidFill>
          <a:ln>
            <a:noFill/>
          </a:ln>
        </p:spPr>
        <p:txBody>
          <a:bodyPr wrap="square" lIns="0" tIns="0" rIns="0" bIns="0" rtlCol="0">
            <a:noAutofit/>
          </a:bodyPr>
          <a:lstStyle/>
          <a:p>
            <a:pPr algn="ctr" rtl="0"/>
            <a:r>
              <a:rPr lang="mn" sz="1050"/>
              <a:t>7 жил</a:t>
            </a:r>
            <a:endParaRPr kumimoji="1" lang="en-US" altLang="ja-JP" sz="1050" dirty="0"/>
          </a:p>
        </p:txBody>
      </p:sp>
      <p:sp>
        <p:nvSpPr>
          <p:cNvPr id="26" name="テキスト ボックス 25">
            <a:extLst>
              <a:ext uri="{FF2B5EF4-FFF2-40B4-BE49-F238E27FC236}">
                <a16:creationId xmlns:a16="http://schemas.microsoft.com/office/drawing/2014/main" id="{51AACF50-1C42-4130-87B5-A3B7A0A3940F}"/>
              </a:ext>
            </a:extLst>
          </p:cNvPr>
          <p:cNvSpPr txBox="1"/>
          <p:nvPr/>
        </p:nvSpPr>
        <p:spPr>
          <a:xfrm>
            <a:off x="5165042" y="3166337"/>
            <a:ext cx="3296138" cy="216000"/>
          </a:xfrm>
          <a:prstGeom prst="rect">
            <a:avLst/>
          </a:prstGeom>
          <a:solidFill>
            <a:schemeClr val="bg1"/>
          </a:solidFill>
          <a:ln>
            <a:noFill/>
          </a:ln>
        </p:spPr>
        <p:txBody>
          <a:bodyPr wrap="square" lIns="0" tIns="0" rIns="0" bIns="0" rtlCol="0">
            <a:noAutofit/>
          </a:bodyPr>
          <a:lstStyle/>
          <a:p>
            <a:pPr algn="ctr" rtl="0"/>
            <a:r>
              <a:rPr lang="mn" sz="800"/>
              <a:t>Эх сурвалж: Хөдөлмөрийн аюулгүй байдал, эрүүл ахуйн үндэсний хүрээлэнгийн техникийн удирдамж</a:t>
            </a:r>
            <a:endParaRPr kumimoji="1" lang="en-US" altLang="ja-JP" sz="800" dirty="0"/>
          </a:p>
        </p:txBody>
      </p:sp>
    </p:spTree>
    <p:extLst>
      <p:ext uri="{BB962C8B-B14F-4D97-AF65-F5344CB8AC3E}">
        <p14:creationId xmlns:p14="http://schemas.microsoft.com/office/powerpoint/2010/main" val="739407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mn" sz="1050">
                <a:latin typeface="Meiryo UI" panose="020B0604030504040204" pitchFamily="50" charset="-128"/>
                <a:ea typeface="Meiryo UI" panose="020B0604030504040204" pitchFamily="50" charset="-128"/>
              </a:rPr>
              <a:t>Хийн гагнуурын ажилд ашигладаг тоног төхөөрөмжийн үзлэг (2) Үлээлгэх хоолой (suikan) (гар(tochi))н үзлэг</a:t>
            </a:r>
            <a:endParaRPr kumimoji="1"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51276" y="6449448"/>
            <a:ext cx="3876899" cy="253916"/>
          </a:xfrm>
          <a:prstGeom prst="rect">
            <a:avLst/>
          </a:prstGeom>
          <a:noFill/>
          <a:ln>
            <a:solidFill>
              <a:schemeClr val="tx1"/>
            </a:solidFill>
          </a:ln>
        </p:spPr>
        <p:txBody>
          <a:bodyPr wrap="square" rtlCol="0">
            <a:spAutoFit/>
          </a:bodyPr>
          <a:lstStyle/>
          <a:p>
            <a:pPr algn="r" rtl="0"/>
            <a:r>
              <a:rPr lang="mn" sz="1050" dirty="0">
                <a:solidFill>
                  <a:prstClr val="black"/>
                </a:solidFill>
              </a:rPr>
              <a:t>Материалын 53-р хуудас / Нэмэлт материалын 39-р хуудас</a:t>
            </a:r>
          </a:p>
        </p:txBody>
      </p:sp>
      <p:pic>
        <p:nvPicPr>
          <p:cNvPr id="2" name="図 1"/>
          <p:cNvPicPr>
            <a:picLocks noChangeAspect="1"/>
          </p:cNvPicPr>
          <p:nvPr/>
        </p:nvPicPr>
        <p:blipFill>
          <a:blip r:embed="rId3"/>
          <a:stretch>
            <a:fillRect/>
          </a:stretch>
        </p:blipFill>
        <p:spPr>
          <a:xfrm>
            <a:off x="628650" y="940362"/>
            <a:ext cx="5706445" cy="4463635"/>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1050" smtClean="0"/>
              <a:t>29</a:t>
            </a:fld>
            <a:endParaRPr kumimoji="1" lang="ja-JP" altLang="en-US" sz="1050"/>
          </a:p>
        </p:txBody>
      </p:sp>
      <p:pic>
        <p:nvPicPr>
          <p:cNvPr id="6" name="図 5">
            <a:extLst>
              <a:ext uri="{FF2B5EF4-FFF2-40B4-BE49-F238E27FC236}">
                <a16:creationId xmlns:a16="http://schemas.microsoft.com/office/drawing/2014/main" id="{06937A01-8D66-45B3-87C0-B13EA479FA02}"/>
              </a:ext>
            </a:extLst>
          </p:cNvPr>
          <p:cNvPicPr>
            <a:picLocks noChangeAspect="1"/>
          </p:cNvPicPr>
          <p:nvPr/>
        </p:nvPicPr>
        <p:blipFill>
          <a:blip r:embed="rId3"/>
          <a:stretch>
            <a:fillRect/>
          </a:stretch>
        </p:blipFill>
        <p:spPr>
          <a:xfrm>
            <a:off x="628650" y="940362"/>
            <a:ext cx="5706445" cy="4463635"/>
          </a:xfrm>
          <a:prstGeom prst="rect">
            <a:avLst/>
          </a:prstGeom>
        </p:spPr>
      </p:pic>
      <p:sp>
        <p:nvSpPr>
          <p:cNvPr id="8" name="テキスト ボックス 7">
            <a:extLst>
              <a:ext uri="{FF2B5EF4-FFF2-40B4-BE49-F238E27FC236}">
                <a16:creationId xmlns:a16="http://schemas.microsoft.com/office/drawing/2014/main" id="{9847545E-4EAF-44B2-8CEB-8281D1ADCE94}"/>
              </a:ext>
            </a:extLst>
          </p:cNvPr>
          <p:cNvSpPr txBox="1"/>
          <p:nvPr/>
        </p:nvSpPr>
        <p:spPr>
          <a:xfrm>
            <a:off x="2256682" y="984139"/>
            <a:ext cx="2450379" cy="183917"/>
          </a:xfrm>
          <a:prstGeom prst="rect">
            <a:avLst/>
          </a:prstGeom>
          <a:solidFill>
            <a:schemeClr val="bg1"/>
          </a:solidFill>
          <a:ln>
            <a:noFill/>
          </a:ln>
        </p:spPr>
        <p:txBody>
          <a:bodyPr wrap="square" lIns="0" tIns="0" rIns="0" bIns="0" rtlCol="0">
            <a:noAutofit/>
          </a:bodyPr>
          <a:lstStyle/>
          <a:p>
            <a:pPr algn="ctr" rtl="0"/>
            <a:r>
              <a:rPr lang="mn" sz="1050"/>
              <a:t>Хүснэгт 1-18: Үзлэгийн зүйл (жишээ)</a:t>
            </a:r>
            <a:endParaRPr kumimoji="1" lang="en-US" altLang="ja-JP" sz="1050" dirty="0"/>
          </a:p>
        </p:txBody>
      </p:sp>
      <p:sp>
        <p:nvSpPr>
          <p:cNvPr id="9" name="テキスト ボックス 8">
            <a:extLst>
              <a:ext uri="{FF2B5EF4-FFF2-40B4-BE49-F238E27FC236}">
                <a16:creationId xmlns:a16="http://schemas.microsoft.com/office/drawing/2014/main" id="{774FD977-8F88-425B-AE34-B011CC208A56}"/>
              </a:ext>
            </a:extLst>
          </p:cNvPr>
          <p:cNvSpPr txBox="1"/>
          <p:nvPr/>
        </p:nvSpPr>
        <p:spPr>
          <a:xfrm>
            <a:off x="777314" y="1347784"/>
            <a:ext cx="786805" cy="306044"/>
          </a:xfrm>
          <a:prstGeom prst="rect">
            <a:avLst/>
          </a:prstGeom>
          <a:solidFill>
            <a:schemeClr val="bg1"/>
          </a:solidFill>
          <a:ln>
            <a:noFill/>
          </a:ln>
        </p:spPr>
        <p:txBody>
          <a:bodyPr wrap="square" lIns="0" tIns="0" rIns="0" bIns="0" rtlCol="0">
            <a:noAutofit/>
          </a:bodyPr>
          <a:lstStyle/>
          <a:p>
            <a:pPr algn="ctr" rtl="0"/>
            <a:r>
              <a:rPr lang="mn" sz="1050" dirty="0"/>
              <a:t>Үзлэгийн зүйл</a:t>
            </a:r>
            <a:endParaRPr kumimoji="1" lang="en-US" altLang="ja-JP" sz="1050" dirty="0"/>
          </a:p>
        </p:txBody>
      </p:sp>
      <p:sp>
        <p:nvSpPr>
          <p:cNvPr id="10" name="テキスト ボックス 9">
            <a:extLst>
              <a:ext uri="{FF2B5EF4-FFF2-40B4-BE49-F238E27FC236}">
                <a16:creationId xmlns:a16="http://schemas.microsoft.com/office/drawing/2014/main" id="{2403DE54-7708-4935-8774-F327728ADDA4}"/>
              </a:ext>
            </a:extLst>
          </p:cNvPr>
          <p:cNvSpPr txBox="1"/>
          <p:nvPr/>
        </p:nvSpPr>
        <p:spPr>
          <a:xfrm>
            <a:off x="771938" y="2528942"/>
            <a:ext cx="792181" cy="235704"/>
          </a:xfrm>
          <a:prstGeom prst="rect">
            <a:avLst/>
          </a:prstGeom>
          <a:solidFill>
            <a:schemeClr val="bg1"/>
          </a:solidFill>
          <a:ln>
            <a:noFill/>
          </a:ln>
        </p:spPr>
        <p:txBody>
          <a:bodyPr wrap="square" lIns="0" tIns="0" rIns="0" bIns="0" rtlCol="0">
            <a:noAutofit/>
          </a:bodyPr>
          <a:lstStyle/>
          <a:p>
            <a:pPr rtl="0"/>
            <a:r>
              <a:rPr lang="mn" sz="1050"/>
              <a:t>Гадна үзлэг</a:t>
            </a:r>
            <a:endParaRPr kumimoji="1" lang="en-US" altLang="ja-JP" sz="1050" dirty="0"/>
          </a:p>
        </p:txBody>
      </p:sp>
      <p:sp>
        <p:nvSpPr>
          <p:cNvPr id="11" name="テキスト ボックス 10">
            <a:extLst>
              <a:ext uri="{FF2B5EF4-FFF2-40B4-BE49-F238E27FC236}">
                <a16:creationId xmlns:a16="http://schemas.microsoft.com/office/drawing/2014/main" id="{628F5BD8-B5DA-43E6-B9A2-B37ADC91E51F}"/>
              </a:ext>
            </a:extLst>
          </p:cNvPr>
          <p:cNvSpPr txBox="1"/>
          <p:nvPr/>
        </p:nvSpPr>
        <p:spPr>
          <a:xfrm>
            <a:off x="777315" y="3894597"/>
            <a:ext cx="792180" cy="235704"/>
          </a:xfrm>
          <a:prstGeom prst="rect">
            <a:avLst/>
          </a:prstGeom>
          <a:solidFill>
            <a:schemeClr val="bg1"/>
          </a:solidFill>
          <a:ln>
            <a:noFill/>
          </a:ln>
        </p:spPr>
        <p:txBody>
          <a:bodyPr wrap="square" lIns="0" tIns="0" rIns="0" bIns="0" rtlCol="0">
            <a:noAutofit/>
          </a:bodyPr>
          <a:lstStyle/>
          <a:p>
            <a:pPr rtl="0"/>
            <a:r>
              <a:rPr lang="mn" sz="1050"/>
              <a:t>Битүү орчны шинжилгээ</a:t>
            </a:r>
            <a:endParaRPr kumimoji="1" lang="en-US" altLang="ja-JP" sz="1050" dirty="0"/>
          </a:p>
        </p:txBody>
      </p:sp>
      <p:sp>
        <p:nvSpPr>
          <p:cNvPr id="12" name="テキスト ボックス 11">
            <a:extLst>
              <a:ext uri="{FF2B5EF4-FFF2-40B4-BE49-F238E27FC236}">
                <a16:creationId xmlns:a16="http://schemas.microsoft.com/office/drawing/2014/main" id="{3AA0FAE1-B7CD-43E8-B01D-42A65DCAB296}"/>
              </a:ext>
            </a:extLst>
          </p:cNvPr>
          <p:cNvSpPr txBox="1"/>
          <p:nvPr/>
        </p:nvSpPr>
        <p:spPr>
          <a:xfrm>
            <a:off x="780223" y="4670822"/>
            <a:ext cx="797556" cy="455929"/>
          </a:xfrm>
          <a:prstGeom prst="rect">
            <a:avLst/>
          </a:prstGeom>
          <a:solidFill>
            <a:schemeClr val="bg1"/>
          </a:solidFill>
          <a:ln>
            <a:noFill/>
          </a:ln>
        </p:spPr>
        <p:txBody>
          <a:bodyPr wrap="square" lIns="0" tIns="0" rIns="0" bIns="0" rtlCol="0">
            <a:noAutofit/>
          </a:bodyPr>
          <a:lstStyle/>
          <a:p>
            <a:pPr rtl="0"/>
            <a:r>
              <a:rPr lang="mn" sz="800" dirty="0"/>
              <a:t>Дөлний байдлыг шалгана</a:t>
            </a:r>
            <a:endParaRPr kumimoji="1" lang="en-US" altLang="ja-JP" sz="800" dirty="0"/>
          </a:p>
        </p:txBody>
      </p:sp>
      <p:sp>
        <p:nvSpPr>
          <p:cNvPr id="13" name="テキスト ボックス 12">
            <a:extLst>
              <a:ext uri="{FF2B5EF4-FFF2-40B4-BE49-F238E27FC236}">
                <a16:creationId xmlns:a16="http://schemas.microsoft.com/office/drawing/2014/main" id="{046D09B3-F718-44A9-AA9C-81CA0DBA8BAD}"/>
              </a:ext>
            </a:extLst>
          </p:cNvPr>
          <p:cNvSpPr txBox="1"/>
          <p:nvPr/>
        </p:nvSpPr>
        <p:spPr>
          <a:xfrm>
            <a:off x="1642229" y="1728606"/>
            <a:ext cx="1305688" cy="478449"/>
          </a:xfrm>
          <a:prstGeom prst="rect">
            <a:avLst/>
          </a:prstGeom>
          <a:solidFill>
            <a:schemeClr val="bg1"/>
          </a:solidFill>
          <a:ln>
            <a:noFill/>
          </a:ln>
        </p:spPr>
        <p:txBody>
          <a:bodyPr wrap="square" lIns="0" tIns="0" rIns="0" bIns="0" rtlCol="0">
            <a:noAutofit/>
          </a:bodyPr>
          <a:lstStyle/>
          <a:p>
            <a:pPr rtl="0"/>
            <a:r>
              <a:rPr lang="mn" sz="800" dirty="0"/>
              <a:t>Их бие, хоолой(housu),холбоосны тулгуур ба хоолой</a:t>
            </a:r>
            <a:endParaRPr kumimoji="1" lang="en-US" altLang="ja-JP" sz="800" dirty="0"/>
          </a:p>
        </p:txBody>
      </p:sp>
      <p:sp>
        <p:nvSpPr>
          <p:cNvPr id="14" name="テキスト ボックス 13">
            <a:extLst>
              <a:ext uri="{FF2B5EF4-FFF2-40B4-BE49-F238E27FC236}">
                <a16:creationId xmlns:a16="http://schemas.microsoft.com/office/drawing/2014/main" id="{3081D976-BE30-439E-8C79-E6BCAA6CAB74}"/>
              </a:ext>
            </a:extLst>
          </p:cNvPr>
          <p:cNvSpPr txBox="1"/>
          <p:nvPr/>
        </p:nvSpPr>
        <p:spPr>
          <a:xfrm>
            <a:off x="1923726" y="1345985"/>
            <a:ext cx="874063" cy="183917"/>
          </a:xfrm>
          <a:prstGeom prst="rect">
            <a:avLst/>
          </a:prstGeom>
          <a:solidFill>
            <a:schemeClr val="bg1"/>
          </a:solidFill>
          <a:ln>
            <a:noFill/>
          </a:ln>
        </p:spPr>
        <p:txBody>
          <a:bodyPr wrap="square" lIns="0" tIns="0" rIns="0" bIns="0" rtlCol="0">
            <a:noAutofit/>
          </a:bodyPr>
          <a:lstStyle/>
          <a:p>
            <a:pPr algn="ctr" rtl="0"/>
            <a:r>
              <a:rPr lang="mn" sz="1050" dirty="0"/>
              <a:t>Үзэх хэсэг</a:t>
            </a:r>
            <a:endParaRPr kumimoji="1" lang="en-US" altLang="ja-JP" sz="1050" dirty="0"/>
          </a:p>
        </p:txBody>
      </p:sp>
      <p:sp>
        <p:nvSpPr>
          <p:cNvPr id="15" name="テキスト ボックス 14">
            <a:extLst>
              <a:ext uri="{FF2B5EF4-FFF2-40B4-BE49-F238E27FC236}">
                <a16:creationId xmlns:a16="http://schemas.microsoft.com/office/drawing/2014/main" id="{2507C937-4E75-4429-BE65-8D1B69D77EE4}"/>
              </a:ext>
            </a:extLst>
          </p:cNvPr>
          <p:cNvSpPr txBox="1"/>
          <p:nvPr/>
        </p:nvSpPr>
        <p:spPr>
          <a:xfrm>
            <a:off x="3377213" y="1345985"/>
            <a:ext cx="874063" cy="340806"/>
          </a:xfrm>
          <a:prstGeom prst="rect">
            <a:avLst/>
          </a:prstGeom>
          <a:solidFill>
            <a:schemeClr val="bg1"/>
          </a:solidFill>
          <a:ln>
            <a:noFill/>
          </a:ln>
        </p:spPr>
        <p:txBody>
          <a:bodyPr wrap="square" lIns="0" tIns="0" rIns="0" bIns="0" rtlCol="0">
            <a:noAutofit/>
          </a:bodyPr>
          <a:lstStyle/>
          <a:p>
            <a:pPr algn="ctr" rtl="0"/>
            <a:r>
              <a:rPr lang="mn" sz="1050" dirty="0"/>
              <a:t>Үзлэгийн агуулга</a:t>
            </a:r>
            <a:endParaRPr kumimoji="1" lang="en-US" altLang="ja-JP" sz="1050" dirty="0"/>
          </a:p>
        </p:txBody>
      </p:sp>
      <p:sp>
        <p:nvSpPr>
          <p:cNvPr id="16" name="テキスト ボックス 15">
            <a:extLst>
              <a:ext uri="{FF2B5EF4-FFF2-40B4-BE49-F238E27FC236}">
                <a16:creationId xmlns:a16="http://schemas.microsoft.com/office/drawing/2014/main" id="{ABF39EA9-73D5-4E3E-97CB-3D50AA86E5FA}"/>
              </a:ext>
            </a:extLst>
          </p:cNvPr>
          <p:cNvSpPr txBox="1"/>
          <p:nvPr/>
        </p:nvSpPr>
        <p:spPr>
          <a:xfrm>
            <a:off x="4694829" y="1345985"/>
            <a:ext cx="675565" cy="340806"/>
          </a:xfrm>
          <a:prstGeom prst="rect">
            <a:avLst/>
          </a:prstGeom>
          <a:solidFill>
            <a:schemeClr val="bg1"/>
          </a:solidFill>
          <a:ln>
            <a:noFill/>
          </a:ln>
        </p:spPr>
        <p:txBody>
          <a:bodyPr wrap="square" lIns="0" tIns="0" rIns="0" bIns="0" rtlCol="0">
            <a:noAutofit/>
          </a:bodyPr>
          <a:lstStyle/>
          <a:p>
            <a:pPr algn="ctr" rtl="0"/>
            <a:r>
              <a:rPr lang="mn" sz="800" dirty="0"/>
              <a:t>Өдөр тутмын үзлэг(nichijou tenken)</a:t>
            </a:r>
            <a:endParaRPr kumimoji="1" lang="en-US" altLang="ja-JP" sz="800" dirty="0"/>
          </a:p>
        </p:txBody>
      </p:sp>
      <p:sp>
        <p:nvSpPr>
          <p:cNvPr id="17" name="テキスト ボックス 16">
            <a:extLst>
              <a:ext uri="{FF2B5EF4-FFF2-40B4-BE49-F238E27FC236}">
                <a16:creationId xmlns:a16="http://schemas.microsoft.com/office/drawing/2014/main" id="{26B94715-C2B6-489A-91E5-787BD02DA1E9}"/>
              </a:ext>
            </a:extLst>
          </p:cNvPr>
          <p:cNvSpPr txBox="1"/>
          <p:nvPr/>
        </p:nvSpPr>
        <p:spPr>
          <a:xfrm>
            <a:off x="5476164" y="1254177"/>
            <a:ext cx="675565" cy="399651"/>
          </a:xfrm>
          <a:prstGeom prst="rect">
            <a:avLst/>
          </a:prstGeom>
          <a:solidFill>
            <a:schemeClr val="bg1"/>
          </a:solidFill>
          <a:ln>
            <a:noFill/>
          </a:ln>
        </p:spPr>
        <p:txBody>
          <a:bodyPr wrap="square" lIns="0" tIns="0" rIns="0" bIns="0" rtlCol="0">
            <a:noAutofit/>
          </a:bodyPr>
          <a:lstStyle/>
          <a:p>
            <a:pPr algn="ctr" rtl="0"/>
            <a:r>
              <a:rPr lang="mn" sz="800"/>
              <a:t>Сар бүрийн тогтмол үзлэг</a:t>
            </a:r>
            <a:endParaRPr kumimoji="1" lang="en-US" altLang="ja-JP" sz="800" dirty="0"/>
          </a:p>
        </p:txBody>
      </p:sp>
      <p:sp>
        <p:nvSpPr>
          <p:cNvPr id="18" name="テキスト ボックス 17">
            <a:extLst>
              <a:ext uri="{FF2B5EF4-FFF2-40B4-BE49-F238E27FC236}">
                <a16:creationId xmlns:a16="http://schemas.microsoft.com/office/drawing/2014/main" id="{9D46688B-E85C-4851-8CE7-2A328C466EAB}"/>
              </a:ext>
            </a:extLst>
          </p:cNvPr>
          <p:cNvSpPr txBox="1"/>
          <p:nvPr/>
        </p:nvSpPr>
        <p:spPr>
          <a:xfrm>
            <a:off x="1654726" y="2244341"/>
            <a:ext cx="1157099" cy="182312"/>
          </a:xfrm>
          <a:prstGeom prst="rect">
            <a:avLst/>
          </a:prstGeom>
          <a:solidFill>
            <a:schemeClr val="bg1"/>
          </a:solidFill>
          <a:ln>
            <a:noFill/>
          </a:ln>
        </p:spPr>
        <p:txBody>
          <a:bodyPr wrap="square" lIns="0" tIns="0" rIns="0" bIns="0" rtlCol="0">
            <a:noAutofit/>
          </a:bodyPr>
          <a:lstStyle/>
          <a:p>
            <a:pPr rtl="0"/>
            <a:r>
              <a:rPr lang="mn" sz="1050" dirty="0"/>
              <a:t>Хавхлага гэх мэт</a:t>
            </a:r>
            <a:endParaRPr kumimoji="1" lang="en-US" altLang="ja-JP" sz="1050" dirty="0"/>
          </a:p>
        </p:txBody>
      </p:sp>
      <p:sp>
        <p:nvSpPr>
          <p:cNvPr id="19" name="テキスト ボックス 18">
            <a:extLst>
              <a:ext uri="{FF2B5EF4-FFF2-40B4-BE49-F238E27FC236}">
                <a16:creationId xmlns:a16="http://schemas.microsoft.com/office/drawing/2014/main" id="{DE7C9B56-9A77-4034-A881-D35704F8A5B3}"/>
              </a:ext>
            </a:extLst>
          </p:cNvPr>
          <p:cNvSpPr txBox="1"/>
          <p:nvPr/>
        </p:nvSpPr>
        <p:spPr>
          <a:xfrm>
            <a:off x="1628579" y="3293718"/>
            <a:ext cx="1305688" cy="190210"/>
          </a:xfrm>
          <a:prstGeom prst="rect">
            <a:avLst/>
          </a:prstGeom>
          <a:solidFill>
            <a:schemeClr val="bg1"/>
          </a:solidFill>
          <a:ln>
            <a:noFill/>
          </a:ln>
        </p:spPr>
        <p:txBody>
          <a:bodyPr wrap="square" lIns="0" tIns="0" rIns="0" bIns="0" rtlCol="0">
            <a:noAutofit/>
          </a:bodyPr>
          <a:lstStyle/>
          <a:p>
            <a:pPr rtl="0"/>
            <a:r>
              <a:rPr lang="mn" sz="1050"/>
              <a:t>Гагнуурын хошуу</a:t>
            </a:r>
            <a:endParaRPr kumimoji="1" lang="en-US" altLang="ja-JP" sz="1050" dirty="0"/>
          </a:p>
        </p:txBody>
      </p:sp>
      <p:sp>
        <p:nvSpPr>
          <p:cNvPr id="20" name="テキスト ボックス 19">
            <a:extLst>
              <a:ext uri="{FF2B5EF4-FFF2-40B4-BE49-F238E27FC236}">
                <a16:creationId xmlns:a16="http://schemas.microsoft.com/office/drawing/2014/main" id="{35D370F3-438F-4585-9D63-A6377928E3BC}"/>
              </a:ext>
            </a:extLst>
          </p:cNvPr>
          <p:cNvSpPr txBox="1"/>
          <p:nvPr/>
        </p:nvSpPr>
        <p:spPr>
          <a:xfrm>
            <a:off x="1642229" y="2524681"/>
            <a:ext cx="1305688" cy="710176"/>
          </a:xfrm>
          <a:prstGeom prst="rect">
            <a:avLst/>
          </a:prstGeom>
          <a:solidFill>
            <a:schemeClr val="bg1"/>
          </a:solidFill>
          <a:ln>
            <a:noFill/>
          </a:ln>
        </p:spPr>
        <p:txBody>
          <a:bodyPr wrap="square" lIns="0" tIns="0" rIns="0" bIns="0" rtlCol="0">
            <a:noAutofit/>
          </a:bodyPr>
          <a:lstStyle/>
          <a:p>
            <a:pPr rtl="0"/>
            <a:r>
              <a:rPr lang="mn" sz="800" dirty="0"/>
              <a:t>Гагнуурын хошууны(higuchi) тулах (хүрэх) хэсэг, хоолой(housu)н  холбоосны тулгуурын тулах (хүрэх) хэсэг</a:t>
            </a:r>
            <a:endParaRPr kumimoji="1" lang="en-US" altLang="ja-JP" sz="800" dirty="0"/>
          </a:p>
        </p:txBody>
      </p:sp>
      <p:sp>
        <p:nvSpPr>
          <p:cNvPr id="21" name="テキスト ボックス 20">
            <a:extLst>
              <a:ext uri="{FF2B5EF4-FFF2-40B4-BE49-F238E27FC236}">
                <a16:creationId xmlns:a16="http://schemas.microsoft.com/office/drawing/2014/main" id="{86741429-4F3E-4A3A-A0AA-1505E7D44254}"/>
              </a:ext>
            </a:extLst>
          </p:cNvPr>
          <p:cNvSpPr txBox="1"/>
          <p:nvPr/>
        </p:nvSpPr>
        <p:spPr>
          <a:xfrm>
            <a:off x="1628579" y="4036761"/>
            <a:ext cx="1305688" cy="490213"/>
          </a:xfrm>
          <a:prstGeom prst="rect">
            <a:avLst/>
          </a:prstGeom>
          <a:solidFill>
            <a:schemeClr val="bg1"/>
          </a:solidFill>
          <a:ln>
            <a:noFill/>
          </a:ln>
        </p:spPr>
        <p:txBody>
          <a:bodyPr wrap="square" lIns="0" tIns="0" rIns="0" bIns="0" rtlCol="0">
            <a:noAutofit/>
          </a:bodyPr>
          <a:lstStyle/>
          <a:p>
            <a:pPr rtl="0"/>
            <a:r>
              <a:rPr lang="mn" sz="800"/>
              <a:t>Хавхлага ба эд ангиудыг суурилуулах хэсэг</a:t>
            </a:r>
            <a:endParaRPr kumimoji="1" lang="en-US" altLang="ja-JP" sz="800" dirty="0"/>
          </a:p>
        </p:txBody>
      </p:sp>
      <p:sp>
        <p:nvSpPr>
          <p:cNvPr id="22" name="テキスト ボックス 21">
            <a:extLst>
              <a:ext uri="{FF2B5EF4-FFF2-40B4-BE49-F238E27FC236}">
                <a16:creationId xmlns:a16="http://schemas.microsoft.com/office/drawing/2014/main" id="{CE2F1ED6-24A3-4322-B897-457DC088A24E}"/>
              </a:ext>
            </a:extLst>
          </p:cNvPr>
          <p:cNvSpPr txBox="1"/>
          <p:nvPr/>
        </p:nvSpPr>
        <p:spPr>
          <a:xfrm>
            <a:off x="1654726" y="3796392"/>
            <a:ext cx="1305688" cy="197277"/>
          </a:xfrm>
          <a:prstGeom prst="rect">
            <a:avLst/>
          </a:prstGeom>
          <a:solidFill>
            <a:schemeClr val="bg1"/>
          </a:solidFill>
          <a:ln>
            <a:noFill/>
          </a:ln>
        </p:spPr>
        <p:txBody>
          <a:bodyPr wrap="square" lIns="0" tIns="0" rIns="0" bIns="0" rtlCol="0">
            <a:noAutofit/>
          </a:bodyPr>
          <a:lstStyle/>
          <a:p>
            <a:pPr rtl="0"/>
            <a:r>
              <a:rPr lang="mn" sz="700" dirty="0"/>
              <a:t>Гагнуурын хошууны бэхэлгээний хэсэг</a:t>
            </a:r>
            <a:endParaRPr kumimoji="1" lang="en-US" altLang="ja-JP" sz="700" dirty="0"/>
          </a:p>
        </p:txBody>
      </p:sp>
      <p:sp>
        <p:nvSpPr>
          <p:cNvPr id="23" name="テキスト ボックス 22">
            <a:extLst>
              <a:ext uri="{FF2B5EF4-FFF2-40B4-BE49-F238E27FC236}">
                <a16:creationId xmlns:a16="http://schemas.microsoft.com/office/drawing/2014/main" id="{5CE5A128-A6FF-4317-883C-022FEBC0A20B}"/>
              </a:ext>
            </a:extLst>
          </p:cNvPr>
          <p:cNvSpPr txBox="1"/>
          <p:nvPr/>
        </p:nvSpPr>
        <p:spPr>
          <a:xfrm>
            <a:off x="1654726" y="3555852"/>
            <a:ext cx="918474" cy="197277"/>
          </a:xfrm>
          <a:prstGeom prst="rect">
            <a:avLst/>
          </a:prstGeom>
          <a:solidFill>
            <a:schemeClr val="bg1"/>
          </a:solidFill>
          <a:ln>
            <a:noFill/>
          </a:ln>
        </p:spPr>
        <p:txBody>
          <a:bodyPr wrap="square" lIns="0" tIns="0" rIns="0" bIns="0" rtlCol="0">
            <a:noAutofit/>
          </a:bodyPr>
          <a:lstStyle/>
          <a:p>
            <a:pPr rtl="0"/>
            <a:r>
              <a:rPr lang="mn" sz="800"/>
              <a:t>Хавхлага</a:t>
            </a:r>
            <a:endParaRPr kumimoji="1" lang="en-US" altLang="ja-JP" sz="800" dirty="0"/>
          </a:p>
        </p:txBody>
      </p:sp>
      <p:sp>
        <p:nvSpPr>
          <p:cNvPr id="24" name="テキスト ボックス 23">
            <a:extLst>
              <a:ext uri="{FF2B5EF4-FFF2-40B4-BE49-F238E27FC236}">
                <a16:creationId xmlns:a16="http://schemas.microsoft.com/office/drawing/2014/main" id="{159AF93D-30C5-47E6-BF14-E3839528274E}"/>
              </a:ext>
            </a:extLst>
          </p:cNvPr>
          <p:cNvSpPr txBox="1"/>
          <p:nvPr/>
        </p:nvSpPr>
        <p:spPr>
          <a:xfrm>
            <a:off x="1642229" y="4670822"/>
            <a:ext cx="1305688" cy="287137"/>
          </a:xfrm>
          <a:prstGeom prst="rect">
            <a:avLst/>
          </a:prstGeom>
          <a:solidFill>
            <a:schemeClr val="bg1"/>
          </a:solidFill>
          <a:ln>
            <a:noFill/>
          </a:ln>
        </p:spPr>
        <p:txBody>
          <a:bodyPr wrap="square" lIns="0" tIns="0" rIns="0" bIns="0" rtlCol="0">
            <a:noAutofit/>
          </a:bodyPr>
          <a:lstStyle/>
          <a:p>
            <a:pPr rtl="0"/>
            <a:r>
              <a:rPr lang="mn" sz="1050"/>
              <a:t>дөл</a:t>
            </a:r>
            <a:endParaRPr kumimoji="1" lang="en-US" altLang="ja-JP" sz="1050" dirty="0"/>
          </a:p>
        </p:txBody>
      </p:sp>
      <p:sp>
        <p:nvSpPr>
          <p:cNvPr id="25" name="テキスト ボックス 24">
            <a:extLst>
              <a:ext uri="{FF2B5EF4-FFF2-40B4-BE49-F238E27FC236}">
                <a16:creationId xmlns:a16="http://schemas.microsoft.com/office/drawing/2014/main" id="{8A59E4B8-E843-45D7-A356-455606D2EC7B}"/>
              </a:ext>
            </a:extLst>
          </p:cNvPr>
          <p:cNvSpPr txBox="1"/>
          <p:nvPr/>
        </p:nvSpPr>
        <p:spPr>
          <a:xfrm>
            <a:off x="1642229" y="5082212"/>
            <a:ext cx="1242554" cy="183917"/>
          </a:xfrm>
          <a:prstGeom prst="rect">
            <a:avLst/>
          </a:prstGeom>
          <a:solidFill>
            <a:schemeClr val="bg1"/>
          </a:solidFill>
          <a:ln>
            <a:noFill/>
          </a:ln>
        </p:spPr>
        <p:txBody>
          <a:bodyPr wrap="square" lIns="0" tIns="0" rIns="0" bIns="0" rtlCol="0">
            <a:noAutofit/>
          </a:bodyPr>
          <a:lstStyle/>
          <a:p>
            <a:pPr rtl="0"/>
            <a:r>
              <a:rPr lang="mn" sz="700" dirty="0"/>
              <a:t>Таслах хүчилтөрөгч (setudan sanso)ийн агаарын урсгал</a:t>
            </a:r>
            <a:endParaRPr kumimoji="1" lang="en-US" altLang="ja-JP" sz="700" dirty="0"/>
          </a:p>
        </p:txBody>
      </p:sp>
      <p:sp>
        <p:nvSpPr>
          <p:cNvPr id="26" name="テキスト ボックス 25">
            <a:extLst>
              <a:ext uri="{FF2B5EF4-FFF2-40B4-BE49-F238E27FC236}">
                <a16:creationId xmlns:a16="http://schemas.microsoft.com/office/drawing/2014/main" id="{D9D5A474-5C6B-4941-867F-7E4883B35A6F}"/>
              </a:ext>
            </a:extLst>
          </p:cNvPr>
          <p:cNvSpPr txBox="1"/>
          <p:nvPr/>
        </p:nvSpPr>
        <p:spPr>
          <a:xfrm>
            <a:off x="3015703" y="1742302"/>
            <a:ext cx="1597940" cy="461013"/>
          </a:xfrm>
          <a:prstGeom prst="rect">
            <a:avLst/>
          </a:prstGeom>
          <a:solidFill>
            <a:schemeClr val="bg1"/>
          </a:solidFill>
          <a:ln>
            <a:noFill/>
          </a:ln>
        </p:spPr>
        <p:txBody>
          <a:bodyPr wrap="square" lIns="0" tIns="0" rIns="0" bIns="0" rtlCol="0">
            <a:noAutofit/>
          </a:bodyPr>
          <a:lstStyle/>
          <a:p>
            <a:pPr rtl="0"/>
            <a:r>
              <a:rPr lang="mn" sz="800"/>
              <a:t>Хагарал, зэврэлт байгаа эсэхийг шалгана</a:t>
            </a:r>
            <a:endParaRPr kumimoji="1" lang="en-US" altLang="ja-JP" sz="800" dirty="0"/>
          </a:p>
        </p:txBody>
      </p:sp>
      <p:sp>
        <p:nvSpPr>
          <p:cNvPr id="27" name="テキスト ボックス 26">
            <a:extLst>
              <a:ext uri="{FF2B5EF4-FFF2-40B4-BE49-F238E27FC236}">
                <a16:creationId xmlns:a16="http://schemas.microsoft.com/office/drawing/2014/main" id="{C786FA9C-651C-405E-94C3-2B66961D945F}"/>
              </a:ext>
            </a:extLst>
          </p:cNvPr>
          <p:cNvSpPr txBox="1"/>
          <p:nvPr/>
        </p:nvSpPr>
        <p:spPr>
          <a:xfrm>
            <a:off x="2994532" y="2261037"/>
            <a:ext cx="1597940" cy="183917"/>
          </a:xfrm>
          <a:prstGeom prst="rect">
            <a:avLst/>
          </a:prstGeom>
          <a:solidFill>
            <a:schemeClr val="bg1"/>
          </a:solidFill>
          <a:ln>
            <a:noFill/>
          </a:ln>
        </p:spPr>
        <p:txBody>
          <a:bodyPr wrap="square" lIns="0" tIns="0" rIns="0" bIns="0" rtlCol="0">
            <a:noAutofit/>
          </a:bodyPr>
          <a:lstStyle/>
          <a:p>
            <a:pPr rtl="0"/>
            <a:r>
              <a:rPr lang="mn" sz="600" dirty="0"/>
              <a:t>Эвдрэл, хэв гажилт байгаа эсэхийг шалгана</a:t>
            </a:r>
            <a:endParaRPr kumimoji="1" lang="en-US" altLang="ja-JP" sz="600" dirty="0"/>
          </a:p>
        </p:txBody>
      </p:sp>
      <p:sp>
        <p:nvSpPr>
          <p:cNvPr id="28" name="テキスト ボックス 27">
            <a:extLst>
              <a:ext uri="{FF2B5EF4-FFF2-40B4-BE49-F238E27FC236}">
                <a16:creationId xmlns:a16="http://schemas.microsoft.com/office/drawing/2014/main" id="{B269E0A1-01B6-4926-90F8-76BD9CE4F553}"/>
              </a:ext>
            </a:extLst>
          </p:cNvPr>
          <p:cNvSpPr txBox="1"/>
          <p:nvPr/>
        </p:nvSpPr>
        <p:spPr>
          <a:xfrm>
            <a:off x="2994532" y="3298384"/>
            <a:ext cx="1597940" cy="183917"/>
          </a:xfrm>
          <a:prstGeom prst="rect">
            <a:avLst/>
          </a:prstGeom>
          <a:solidFill>
            <a:schemeClr val="bg1"/>
          </a:solidFill>
          <a:ln>
            <a:noFill/>
          </a:ln>
        </p:spPr>
        <p:txBody>
          <a:bodyPr wrap="square" lIns="0" tIns="0" rIns="0" bIns="0" rtlCol="0">
            <a:noAutofit/>
          </a:bodyPr>
          <a:lstStyle/>
          <a:p>
            <a:pPr rtl="0"/>
            <a:r>
              <a:rPr lang="mn" sz="500" dirty="0"/>
              <a:t>Хэв гажилт эсвэл хайлсан гэмтэл байгаа эсэхийг шалгана</a:t>
            </a:r>
            <a:endParaRPr kumimoji="1" lang="en-US" altLang="ja-JP" sz="500" dirty="0"/>
          </a:p>
        </p:txBody>
      </p:sp>
      <p:sp>
        <p:nvSpPr>
          <p:cNvPr id="29" name="テキスト ボックス 28">
            <a:extLst>
              <a:ext uri="{FF2B5EF4-FFF2-40B4-BE49-F238E27FC236}">
                <a16:creationId xmlns:a16="http://schemas.microsoft.com/office/drawing/2014/main" id="{87F20D89-103A-4173-BAAB-1EA296DFA015}"/>
              </a:ext>
            </a:extLst>
          </p:cNvPr>
          <p:cNvSpPr txBox="1"/>
          <p:nvPr/>
        </p:nvSpPr>
        <p:spPr>
          <a:xfrm>
            <a:off x="2997748" y="2757939"/>
            <a:ext cx="1540000" cy="399155"/>
          </a:xfrm>
          <a:prstGeom prst="rect">
            <a:avLst/>
          </a:prstGeom>
          <a:solidFill>
            <a:schemeClr val="bg1"/>
          </a:solidFill>
          <a:ln>
            <a:noFill/>
          </a:ln>
        </p:spPr>
        <p:txBody>
          <a:bodyPr wrap="square" lIns="0" tIns="0" rIns="0" bIns="0" rtlCol="0">
            <a:noAutofit/>
          </a:bodyPr>
          <a:lstStyle/>
          <a:p>
            <a:pPr rtl="0"/>
            <a:r>
              <a:rPr lang="mn" sz="800" dirty="0"/>
              <a:t>Гэмтэл, хэв гажилт байгаа эсэхийг шалгана</a:t>
            </a:r>
            <a:endParaRPr kumimoji="1" lang="en-US" altLang="ja-JP" sz="800" dirty="0"/>
          </a:p>
        </p:txBody>
      </p:sp>
      <p:sp>
        <p:nvSpPr>
          <p:cNvPr id="30" name="テキスト ボックス 29">
            <a:extLst>
              <a:ext uri="{FF2B5EF4-FFF2-40B4-BE49-F238E27FC236}">
                <a16:creationId xmlns:a16="http://schemas.microsoft.com/office/drawing/2014/main" id="{D7712BE7-83C8-4723-885E-82F5E7B4B23E}"/>
              </a:ext>
            </a:extLst>
          </p:cNvPr>
          <p:cNvSpPr txBox="1"/>
          <p:nvPr/>
        </p:nvSpPr>
        <p:spPr>
          <a:xfrm>
            <a:off x="3001356" y="4146095"/>
            <a:ext cx="1540000" cy="346386"/>
          </a:xfrm>
          <a:prstGeom prst="rect">
            <a:avLst/>
          </a:prstGeom>
          <a:solidFill>
            <a:schemeClr val="bg1"/>
          </a:solidFill>
          <a:ln>
            <a:noFill/>
          </a:ln>
        </p:spPr>
        <p:txBody>
          <a:bodyPr wrap="square" lIns="0" tIns="0" rIns="0" bIns="0" rtlCol="0">
            <a:noAutofit/>
          </a:bodyPr>
          <a:lstStyle/>
          <a:p>
            <a:pPr rtl="0"/>
            <a:r>
              <a:rPr lang="mn" sz="800"/>
              <a:t>Гадагшаа ямар нэгэн алдагдал байгаа эсэхийг шалгана</a:t>
            </a:r>
            <a:endParaRPr kumimoji="1" lang="en-US" altLang="ja-JP" sz="800" dirty="0"/>
          </a:p>
        </p:txBody>
      </p:sp>
      <p:sp>
        <p:nvSpPr>
          <p:cNvPr id="31" name="テキスト ボックス 30">
            <a:extLst>
              <a:ext uri="{FF2B5EF4-FFF2-40B4-BE49-F238E27FC236}">
                <a16:creationId xmlns:a16="http://schemas.microsoft.com/office/drawing/2014/main" id="{8C9595E2-7826-4C35-910C-6250EB71024A}"/>
              </a:ext>
            </a:extLst>
          </p:cNvPr>
          <p:cNvSpPr txBox="1"/>
          <p:nvPr/>
        </p:nvSpPr>
        <p:spPr>
          <a:xfrm>
            <a:off x="3001356" y="3803216"/>
            <a:ext cx="1540000" cy="183917"/>
          </a:xfrm>
          <a:prstGeom prst="rect">
            <a:avLst/>
          </a:prstGeom>
          <a:solidFill>
            <a:schemeClr val="bg1"/>
          </a:solidFill>
          <a:ln>
            <a:noFill/>
          </a:ln>
        </p:spPr>
        <p:txBody>
          <a:bodyPr wrap="square" lIns="0" tIns="0" rIns="0" bIns="0" rtlCol="0">
            <a:noAutofit/>
          </a:bodyPr>
          <a:lstStyle/>
          <a:p>
            <a:pPr rtl="0"/>
            <a:r>
              <a:rPr lang="mn" sz="700" dirty="0"/>
              <a:t>Хийн алдагдал байгаа эсэхийг шалгана</a:t>
            </a:r>
            <a:endParaRPr kumimoji="1" lang="en-US" altLang="ja-JP" sz="700" dirty="0"/>
          </a:p>
        </p:txBody>
      </p:sp>
      <p:sp>
        <p:nvSpPr>
          <p:cNvPr id="32" name="テキスト ボックス 31">
            <a:extLst>
              <a:ext uri="{FF2B5EF4-FFF2-40B4-BE49-F238E27FC236}">
                <a16:creationId xmlns:a16="http://schemas.microsoft.com/office/drawing/2014/main" id="{36EBE646-94D6-4D18-A007-76D4E72B31E6}"/>
              </a:ext>
            </a:extLst>
          </p:cNvPr>
          <p:cNvSpPr txBox="1"/>
          <p:nvPr/>
        </p:nvSpPr>
        <p:spPr>
          <a:xfrm>
            <a:off x="3020899" y="3528278"/>
            <a:ext cx="1532785" cy="183917"/>
          </a:xfrm>
          <a:prstGeom prst="rect">
            <a:avLst/>
          </a:prstGeom>
          <a:solidFill>
            <a:schemeClr val="bg1"/>
          </a:solidFill>
          <a:ln>
            <a:noFill/>
          </a:ln>
        </p:spPr>
        <p:txBody>
          <a:bodyPr wrap="square" lIns="0" tIns="0" rIns="0" bIns="0" rtlCol="0">
            <a:noAutofit/>
          </a:bodyPr>
          <a:lstStyle/>
          <a:p>
            <a:pPr rtl="0"/>
            <a:r>
              <a:rPr lang="mn" sz="700" dirty="0"/>
              <a:t>Хавхлага зэргийн завсраар хий алдагдаж байгаа эсэхийг шалгана</a:t>
            </a:r>
            <a:endParaRPr kumimoji="1" lang="en-US" altLang="ja-JP" sz="700" dirty="0"/>
          </a:p>
        </p:txBody>
      </p:sp>
      <p:sp>
        <p:nvSpPr>
          <p:cNvPr id="33" name="テキスト ボックス 32">
            <a:extLst>
              <a:ext uri="{FF2B5EF4-FFF2-40B4-BE49-F238E27FC236}">
                <a16:creationId xmlns:a16="http://schemas.microsoft.com/office/drawing/2014/main" id="{7D0950CF-8C8D-42DF-8422-720C9FD6C23C}"/>
              </a:ext>
            </a:extLst>
          </p:cNvPr>
          <p:cNvSpPr txBox="1"/>
          <p:nvPr/>
        </p:nvSpPr>
        <p:spPr>
          <a:xfrm>
            <a:off x="3013684" y="4577370"/>
            <a:ext cx="1540000" cy="432000"/>
          </a:xfrm>
          <a:prstGeom prst="rect">
            <a:avLst/>
          </a:prstGeom>
          <a:solidFill>
            <a:schemeClr val="bg1"/>
          </a:solidFill>
          <a:ln>
            <a:noFill/>
          </a:ln>
        </p:spPr>
        <p:txBody>
          <a:bodyPr wrap="square" lIns="0" tIns="0" rIns="0" bIns="0" rtlCol="0">
            <a:noAutofit/>
          </a:bodyPr>
          <a:lstStyle/>
          <a:p>
            <a:pPr rtl="0"/>
            <a:r>
              <a:rPr lang="mn" sz="800"/>
              <a:t>Саадгүй тохируулж болж байгаа эсэхийг шалгана</a:t>
            </a:r>
            <a:endParaRPr kumimoji="1" lang="en-US" altLang="ja-JP" sz="800" dirty="0"/>
          </a:p>
        </p:txBody>
      </p:sp>
      <p:sp>
        <p:nvSpPr>
          <p:cNvPr id="34" name="テキスト ボックス 33">
            <a:extLst>
              <a:ext uri="{FF2B5EF4-FFF2-40B4-BE49-F238E27FC236}">
                <a16:creationId xmlns:a16="http://schemas.microsoft.com/office/drawing/2014/main" id="{30CA084C-7FBC-4ADC-8333-D8DF8C243319}"/>
              </a:ext>
            </a:extLst>
          </p:cNvPr>
          <p:cNvSpPr txBox="1"/>
          <p:nvPr/>
        </p:nvSpPr>
        <p:spPr>
          <a:xfrm>
            <a:off x="3013684" y="5082213"/>
            <a:ext cx="1540000" cy="183917"/>
          </a:xfrm>
          <a:prstGeom prst="rect">
            <a:avLst/>
          </a:prstGeom>
          <a:solidFill>
            <a:schemeClr val="bg1"/>
          </a:solidFill>
          <a:ln>
            <a:noFill/>
          </a:ln>
        </p:spPr>
        <p:txBody>
          <a:bodyPr wrap="square" lIns="0" tIns="0" rIns="0" bIns="0" rtlCol="0">
            <a:noAutofit/>
          </a:bodyPr>
          <a:lstStyle/>
          <a:p>
            <a:pPr rtl="0"/>
            <a:r>
              <a:rPr lang="mn" sz="700" dirty="0"/>
              <a:t>Хэвийн байгаа эсэхийг шалгана</a:t>
            </a:r>
            <a:endParaRPr kumimoji="1" lang="en-US" altLang="ja-JP" sz="700" dirty="0"/>
          </a:p>
        </p:txBody>
      </p:sp>
    </p:spTree>
    <p:extLst>
      <p:ext uri="{BB962C8B-B14F-4D97-AF65-F5344CB8AC3E}">
        <p14:creationId xmlns:p14="http://schemas.microsoft.com/office/powerpoint/2010/main" val="578864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92658" y="190330"/>
            <a:ext cx="7886700" cy="459929"/>
          </a:xfrm>
          <a:ln>
            <a:solidFill>
              <a:schemeClr val="tx1"/>
            </a:solidFill>
          </a:ln>
        </p:spPr>
        <p:txBody>
          <a:bodyPr rtlCol="0">
            <a:noAutofit/>
          </a:bodyPr>
          <a:lstStyle/>
          <a:p>
            <a:pPr rtl="0"/>
            <a:r>
              <a:rPr lang="mn" sz="2400">
                <a:latin typeface="Meiryo UI" panose="020B0604030504040204" pitchFamily="50" charset="-128"/>
                <a:ea typeface="Meiryo UI" panose="020B0604030504040204" pitchFamily="50" charset="-128"/>
              </a:rPr>
              <a:t>Хийн гагнуурын онцлог шинж чанар</a:t>
            </a:r>
            <a:endParaRPr kumimoji="1" lang="ja-JP" altLang="en-US" sz="24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92658" y="739373"/>
            <a:ext cx="3736980" cy="1890348"/>
          </a:xfrm>
          <a:ln>
            <a:solidFill>
              <a:schemeClr val="tx1"/>
            </a:solidFill>
          </a:ln>
        </p:spPr>
        <p:txBody>
          <a:bodyPr rtlCol="0">
            <a:noAutofit/>
          </a:bodyPr>
          <a:lstStyle/>
          <a:p>
            <a:pPr rtl="0">
              <a:lnSpc>
                <a:spcPct val="110000"/>
              </a:lnSpc>
              <a:spcBef>
                <a:spcPts val="0"/>
              </a:spcBef>
            </a:pPr>
            <a:r>
              <a:rPr lang="mn" sz="1100" b="1" dirty="0">
                <a:latin typeface="Meiryo UI" panose="020B0604030504040204" pitchFamily="50" charset="-128"/>
                <a:ea typeface="Meiryo UI" panose="020B0604030504040204" pitchFamily="50" charset="-128"/>
              </a:rPr>
              <a:t>Давуу тал</a:t>
            </a:r>
            <a:endParaRPr kumimoji="1" lang="en-US" altLang="ja-JP" sz="1100" b="1" dirty="0">
              <a:latin typeface="Meiryo UI" panose="020B0604030504040204" pitchFamily="50" charset="-128"/>
              <a:ea typeface="Meiryo UI" panose="020B0604030504040204" pitchFamily="50" charset="-128"/>
            </a:endParaRPr>
          </a:p>
          <a:p>
            <a:pPr marL="268288" indent="-268288" rtl="0">
              <a:lnSpc>
                <a:spcPct val="100000"/>
              </a:lnSpc>
              <a:spcBef>
                <a:spcPts val="0"/>
              </a:spcBef>
              <a:buNone/>
            </a:pPr>
            <a:r>
              <a:rPr lang="mn" sz="1100" dirty="0">
                <a:latin typeface="Meiryo UI" panose="020B0604030504040204" pitchFamily="50" charset="-128"/>
                <a:ea typeface="Meiryo UI" panose="020B0604030504040204" pitchFamily="50" charset="-128"/>
              </a:rPr>
              <a:t>　・ Хийн баллон (bonbe) байхад хаана ч ажиллах боломжтой.</a:t>
            </a:r>
          </a:p>
          <a:p>
            <a:pPr marL="268288" indent="-268288" rtl="0">
              <a:lnSpc>
                <a:spcPct val="100000"/>
              </a:lnSpc>
              <a:spcBef>
                <a:spcPts val="0"/>
              </a:spcBef>
              <a:buNone/>
            </a:pPr>
            <a:r>
              <a:rPr lang="mn" sz="1100" dirty="0">
                <a:latin typeface="Meiryo UI" panose="020B0604030504040204" pitchFamily="50" charset="-128"/>
                <a:ea typeface="Meiryo UI" panose="020B0604030504040204" pitchFamily="50" charset="-128"/>
              </a:rPr>
              <a:t>　・ Электрод ашиглахгүйгээр гагнуур хийх боломжтой.</a:t>
            </a:r>
          </a:p>
          <a:p>
            <a:pPr marL="268288" indent="-268288" rtl="0">
              <a:lnSpc>
                <a:spcPct val="100000"/>
              </a:lnSpc>
              <a:spcBef>
                <a:spcPts val="0"/>
              </a:spcBef>
              <a:buNone/>
            </a:pPr>
            <a:r>
              <a:rPr lang="mn" sz="1100" dirty="0">
                <a:latin typeface="Meiryo UI" panose="020B0604030504040204" pitchFamily="50" charset="-128"/>
                <a:ea typeface="Meiryo UI" panose="020B0604030504040204" pitchFamily="50" charset="-128"/>
              </a:rPr>
              <a:t>　・ Хьюм (hyumu), цацраг(supatta) гэх мэт зүйл бага гардаг.</a:t>
            </a:r>
            <a:endParaRPr lang="en-US" altLang="ja-JP" sz="1100" dirty="0">
              <a:latin typeface="Meiryo UI" panose="020B0604030504040204" pitchFamily="50" charset="-128"/>
              <a:ea typeface="Meiryo UI" panose="020B0604030504040204" pitchFamily="50" charset="-128"/>
            </a:endParaRPr>
          </a:p>
          <a:p>
            <a:pPr marL="268288" indent="-268288" rtl="0">
              <a:lnSpc>
                <a:spcPct val="100000"/>
              </a:lnSpc>
              <a:spcBef>
                <a:spcPts val="0"/>
              </a:spcBef>
              <a:buNone/>
            </a:pPr>
            <a:endParaRPr lang="en-US" altLang="ja-JP" sz="11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887769" y="6375116"/>
            <a:ext cx="3312646" cy="246221"/>
          </a:xfrm>
          <a:prstGeom prst="rect">
            <a:avLst/>
          </a:prstGeom>
          <a:noFill/>
          <a:ln>
            <a:solidFill>
              <a:schemeClr val="tx1"/>
            </a:solidFill>
          </a:ln>
        </p:spPr>
        <p:txBody>
          <a:bodyPr wrap="square" rtlCol="0">
            <a:spAutoFit/>
          </a:bodyPr>
          <a:lstStyle/>
          <a:p>
            <a:pPr algn="r" rtl="0"/>
            <a:r>
              <a:rPr lang="mn" sz="1000" dirty="0">
                <a:solidFill>
                  <a:prstClr val="black"/>
                </a:solidFill>
              </a:rPr>
              <a:t>Материалын 2-р хуудас / Нэмэлт материалын 6-р хуудас</a:t>
            </a:r>
          </a:p>
        </p:txBody>
      </p:sp>
      <p:sp>
        <p:nvSpPr>
          <p:cNvPr id="7" name="タイトル 3"/>
          <p:cNvSpPr txBox="1">
            <a:spLocks/>
          </p:cNvSpPr>
          <p:nvPr/>
        </p:nvSpPr>
        <p:spPr>
          <a:xfrm>
            <a:off x="692658" y="2863660"/>
            <a:ext cx="7886700" cy="467880"/>
          </a:xfrm>
          <a:prstGeom prst="rect">
            <a:avLst/>
          </a:prstGeom>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rtl="0"/>
            <a:r>
              <a:rPr lang="mn" sz="2000" dirty="0">
                <a:latin typeface="Meiryo UI" panose="020B0604030504040204" pitchFamily="50" charset="-128"/>
                <a:ea typeface="Meiryo UI" panose="020B0604030504040204" pitchFamily="50" charset="-128"/>
              </a:rPr>
              <a:t>Хийн зүсэлтийн (gasu setudan) онцлог шинж чанар</a:t>
            </a:r>
          </a:p>
        </p:txBody>
      </p:sp>
      <p:sp>
        <p:nvSpPr>
          <p:cNvPr id="8" name="コンテンツ プレースホルダー 4"/>
          <p:cNvSpPr txBox="1">
            <a:spLocks/>
          </p:cNvSpPr>
          <p:nvPr/>
        </p:nvSpPr>
        <p:spPr>
          <a:xfrm>
            <a:off x="692658" y="3430098"/>
            <a:ext cx="3736980" cy="791473"/>
          </a:xfrm>
          <a:prstGeom prst="rect">
            <a:avLst/>
          </a:prstGeom>
          <a:ln>
            <a:solidFill>
              <a:schemeClr val="tx1"/>
            </a:solidFill>
          </a:ln>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spcBef>
                <a:spcPts val="0"/>
              </a:spcBef>
            </a:pPr>
            <a:r>
              <a:rPr lang="mn" sz="1600" b="1" dirty="0">
                <a:latin typeface="Meiryo UI" panose="020B0604030504040204" pitchFamily="50" charset="-128"/>
                <a:ea typeface="Meiryo UI" panose="020B0604030504040204" pitchFamily="50" charset="-128"/>
              </a:rPr>
              <a:t>Давуу тал</a:t>
            </a:r>
            <a:endParaRPr lang="en-US" altLang="ja-JP" sz="1600" b="1" dirty="0">
              <a:latin typeface="Meiryo UI" panose="020B0604030504040204" pitchFamily="50" charset="-128"/>
              <a:ea typeface="Meiryo UI" panose="020B0604030504040204" pitchFamily="50" charset="-128"/>
            </a:endParaRPr>
          </a:p>
          <a:p>
            <a:pPr marL="85725" indent="-85725" rtl="0">
              <a:spcBef>
                <a:spcPts val="0"/>
              </a:spcBef>
              <a:buNone/>
            </a:pPr>
            <a:r>
              <a:rPr lang="mn" sz="1600" dirty="0">
                <a:latin typeface="Meiryo UI" panose="020B0604030504040204" pitchFamily="50" charset="-128"/>
                <a:ea typeface="Meiryo UI" panose="020B0604030504040204" pitchFamily="50" charset="-128"/>
              </a:rPr>
              <a:t>　・ Зузаан хавтанг ч зүсэж тасдах боломжтой.</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3</a:t>
            </a:fld>
            <a:endParaRPr kumimoji="1" lang="ja-JP" altLang="en-US"/>
          </a:p>
        </p:txBody>
      </p:sp>
      <p:sp>
        <p:nvSpPr>
          <p:cNvPr id="9" name="コンテンツ プレースホルダー 4"/>
          <p:cNvSpPr txBox="1">
            <a:spLocks/>
          </p:cNvSpPr>
          <p:nvPr/>
        </p:nvSpPr>
        <p:spPr>
          <a:xfrm>
            <a:off x="4429638" y="739372"/>
            <a:ext cx="4149720" cy="1890348"/>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lnSpc>
                <a:spcPct val="110000"/>
              </a:lnSpc>
              <a:spcBef>
                <a:spcPts val="0"/>
              </a:spcBef>
            </a:pPr>
            <a:r>
              <a:rPr lang="mn" sz="1100" b="1">
                <a:latin typeface="Meiryo UI" panose="020B0604030504040204" pitchFamily="50" charset="-128"/>
                <a:ea typeface="Meiryo UI" panose="020B0604030504040204" pitchFamily="50" charset="-128"/>
              </a:rPr>
              <a:t>Сул тал</a:t>
            </a:r>
            <a:endParaRPr lang="en-US" altLang="ja-JP" sz="1100" b="1" dirty="0">
              <a:latin typeface="Meiryo UI" panose="020B0604030504040204" pitchFamily="50" charset="-128"/>
              <a:ea typeface="Meiryo UI" panose="020B0604030504040204" pitchFamily="50" charset="-128"/>
            </a:endParaRPr>
          </a:p>
          <a:p>
            <a:pPr marL="180975" indent="0" rtl="0">
              <a:lnSpc>
                <a:spcPct val="100000"/>
              </a:lnSpc>
              <a:spcBef>
                <a:spcPts val="0"/>
              </a:spcBef>
              <a:buFont typeface="Arial" panose="020B0604020202020204" pitchFamily="34" charset="0"/>
              <a:buNone/>
            </a:pPr>
            <a:r>
              <a:rPr lang="mn" sz="1100">
                <a:latin typeface="Meiryo UI" panose="020B0604030504040204" pitchFamily="50" charset="-128"/>
                <a:ea typeface="Meiryo UI" panose="020B0604030504040204" pitchFamily="50" charset="-128"/>
              </a:rPr>
              <a:t>・ Дулааны эх үүсвэрийн температур бага.</a:t>
            </a:r>
          </a:p>
          <a:p>
            <a:pPr marL="180975" indent="0" rtl="0">
              <a:lnSpc>
                <a:spcPct val="100000"/>
              </a:lnSpc>
              <a:spcBef>
                <a:spcPts val="0"/>
              </a:spcBef>
              <a:buFont typeface="Arial" panose="020B0604020202020204" pitchFamily="34" charset="0"/>
              <a:buNone/>
            </a:pPr>
            <a:r>
              <a:rPr lang="mn" sz="1100">
                <a:latin typeface="Meiryo UI" panose="020B0604030504040204" pitchFamily="50" charset="-128"/>
                <a:ea typeface="Meiryo UI" panose="020B0604030504040204" pitchFamily="50" charset="-128"/>
              </a:rPr>
              <a:t>・ Металлыг хайлах хүртэл нь халаахад их цаг зарцуулна</a:t>
            </a:r>
          </a:p>
          <a:p>
            <a:pPr marL="180975" indent="0" rtl="0">
              <a:lnSpc>
                <a:spcPct val="100000"/>
              </a:lnSpc>
              <a:spcBef>
                <a:spcPts val="0"/>
              </a:spcBef>
              <a:buFont typeface="Arial" panose="020B0604020202020204" pitchFamily="34" charset="0"/>
              <a:buNone/>
            </a:pPr>
            <a:r>
              <a:rPr lang="mn" sz="1100">
                <a:latin typeface="Meiryo UI" panose="020B0604030504040204" pitchFamily="50" charset="-128"/>
                <a:ea typeface="Meiryo UI" panose="020B0604030504040204" pitchFamily="50" charset="-128"/>
              </a:rPr>
              <a:t>・Гагнасан хэсгийг хэт халаахад хүндрэлтэй.</a:t>
            </a:r>
          </a:p>
          <a:p>
            <a:pPr marL="180975" indent="0" rtl="0">
              <a:lnSpc>
                <a:spcPct val="100000"/>
              </a:lnSpc>
              <a:spcBef>
                <a:spcPts val="0"/>
              </a:spcBef>
              <a:buFont typeface="Arial" panose="020B0604020202020204" pitchFamily="34" charset="0"/>
              <a:buNone/>
            </a:pPr>
            <a:r>
              <a:rPr lang="mn" sz="1100">
                <a:latin typeface="Meiryo UI" panose="020B0604030504040204" pitchFamily="50" charset="-128"/>
                <a:ea typeface="Meiryo UI" panose="020B0604030504040204" pitchFamily="50" charset="-128"/>
              </a:rPr>
              <a:t>・ Том хэмжээний гажилт үүсгэдэг.</a:t>
            </a:r>
          </a:p>
          <a:p>
            <a:pPr marL="180975" indent="0" rtl="0">
              <a:lnSpc>
                <a:spcPct val="100000"/>
              </a:lnSpc>
              <a:spcBef>
                <a:spcPts val="0"/>
              </a:spcBef>
              <a:buFont typeface="Arial" panose="020B0604020202020204" pitchFamily="34" charset="0"/>
              <a:buNone/>
            </a:pPr>
            <a:r>
              <a:rPr lang="mn" sz="1100">
                <a:latin typeface="Meiryo UI" panose="020B0604030504040204" pitchFamily="50" charset="-128"/>
                <a:ea typeface="Meiryo UI" panose="020B0604030504040204" pitchFamily="50" charset="-128"/>
              </a:rPr>
              <a:t>・ Дулааны нөлөөлөлд өртсөн хэсгийн хүрээ өргөн.</a:t>
            </a:r>
          </a:p>
          <a:p>
            <a:pPr marL="180975" indent="0" rtl="0">
              <a:lnSpc>
                <a:spcPct val="110000"/>
              </a:lnSpc>
              <a:spcBef>
                <a:spcPts val="0"/>
              </a:spcBef>
              <a:buFont typeface="Arial" panose="020B0604020202020204" pitchFamily="34" charset="0"/>
              <a:buNone/>
            </a:pPr>
            <a:r>
              <a:rPr lang="mn" sz="1100">
                <a:latin typeface="Meiryo UI" panose="020B0604030504040204" pitchFamily="50" charset="-128"/>
                <a:ea typeface="Meiryo UI" panose="020B0604030504040204" pitchFamily="50" charset="-128"/>
              </a:rPr>
              <a:t>・ Өөр өөр металлууд болон зузаан хавтанг гагнахад тохиромжгүй.</a:t>
            </a:r>
          </a:p>
        </p:txBody>
      </p:sp>
      <p:sp>
        <p:nvSpPr>
          <p:cNvPr id="10" name="コンテンツ プレースホルダー 4"/>
          <p:cNvSpPr txBox="1">
            <a:spLocks/>
          </p:cNvSpPr>
          <p:nvPr/>
        </p:nvSpPr>
        <p:spPr>
          <a:xfrm>
            <a:off x="4429638" y="3430097"/>
            <a:ext cx="4149720" cy="791473"/>
          </a:xfrm>
          <a:prstGeom prst="rect">
            <a:avLst/>
          </a:prstGeom>
          <a:ln>
            <a:solidFill>
              <a:schemeClr val="tx1"/>
            </a:solidFill>
          </a:ln>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spcBef>
                <a:spcPts val="0"/>
              </a:spcBef>
            </a:pPr>
            <a:r>
              <a:rPr lang="mn" sz="1600" b="1" dirty="0">
                <a:latin typeface="Meiryo UI" panose="020B0604030504040204" pitchFamily="50" charset="-128"/>
                <a:ea typeface="Meiryo UI" panose="020B0604030504040204" pitchFamily="50" charset="-128"/>
              </a:rPr>
              <a:t>Сул тал</a:t>
            </a:r>
            <a:endParaRPr lang="en-US" altLang="ja-JP" sz="1600" b="1" dirty="0">
              <a:latin typeface="Meiryo UI" panose="020B0604030504040204" pitchFamily="50" charset="-128"/>
              <a:ea typeface="Meiryo UI" panose="020B0604030504040204" pitchFamily="50" charset="-128"/>
            </a:endParaRPr>
          </a:p>
          <a:p>
            <a:pPr marL="180975" indent="0" rtl="0">
              <a:spcBef>
                <a:spcPts val="0"/>
              </a:spcBef>
              <a:buNone/>
            </a:pPr>
            <a:r>
              <a:rPr lang="mn" sz="1600" dirty="0">
                <a:latin typeface="Meiryo UI" panose="020B0604030504040204" pitchFamily="50" charset="-128"/>
                <a:ea typeface="Meiryo UI" panose="020B0604030504040204" pitchFamily="50" charset="-128"/>
              </a:rPr>
              <a:t>・ Зөвхөн төмөрлөг материалыг л зүсэж тасдах боломжтой.</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80718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mn" sz="800">
                <a:latin typeface="Meiryo UI" panose="020B0604030504040204" pitchFamily="50" charset="-128"/>
                <a:ea typeface="Meiryo UI" panose="020B0604030504040204" pitchFamily="50" charset="-128"/>
              </a:rPr>
              <a:t>Хийн гагнуурт ашигладаг тоног төхөөрөмжийн үзлэг (3) Даралт тохируулагч (aturyoku chousei ki)ийн үзлэг</a:t>
            </a:r>
            <a:endParaRPr kumimoji="1" lang="ja-JP" altLang="en-US" sz="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89868" y="6444477"/>
            <a:ext cx="3701403" cy="215444"/>
          </a:xfrm>
          <a:prstGeom prst="rect">
            <a:avLst/>
          </a:prstGeom>
          <a:noFill/>
          <a:ln>
            <a:solidFill>
              <a:schemeClr val="tx1"/>
            </a:solidFill>
          </a:ln>
        </p:spPr>
        <p:txBody>
          <a:bodyPr wrap="square" rtlCol="0">
            <a:spAutoFit/>
          </a:bodyPr>
          <a:lstStyle/>
          <a:p>
            <a:pPr algn="r" rtl="0"/>
            <a:r>
              <a:rPr lang="mn" sz="800">
                <a:solidFill>
                  <a:prstClr val="black"/>
                </a:solidFill>
              </a:rPr>
              <a:t>Материалын 54, 55-р хуудас / Нэмэлт материалын 40-р хуудас</a:t>
            </a:r>
          </a:p>
        </p:txBody>
      </p:sp>
      <p:pic>
        <p:nvPicPr>
          <p:cNvPr id="2" name="図 1"/>
          <p:cNvPicPr>
            <a:picLocks noChangeAspect="1"/>
          </p:cNvPicPr>
          <p:nvPr/>
        </p:nvPicPr>
        <p:blipFill>
          <a:blip r:embed="rId3"/>
          <a:stretch>
            <a:fillRect/>
          </a:stretch>
        </p:blipFill>
        <p:spPr>
          <a:xfrm>
            <a:off x="3750283" y="935391"/>
            <a:ext cx="4765067" cy="5092519"/>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800" smtClean="0"/>
              <a:t>30</a:t>
            </a:fld>
            <a:endParaRPr kumimoji="1" lang="ja-JP" altLang="en-US" sz="800"/>
          </a:p>
        </p:txBody>
      </p:sp>
      <p:pic>
        <p:nvPicPr>
          <p:cNvPr id="6" name="図 5"/>
          <p:cNvPicPr>
            <a:picLocks noChangeAspect="1"/>
          </p:cNvPicPr>
          <p:nvPr/>
        </p:nvPicPr>
        <p:blipFill>
          <a:blip r:embed="rId4"/>
          <a:stretch>
            <a:fillRect/>
          </a:stretch>
        </p:blipFill>
        <p:spPr>
          <a:xfrm>
            <a:off x="628650" y="935391"/>
            <a:ext cx="3037741" cy="3118006"/>
          </a:xfrm>
          <a:prstGeom prst="rect">
            <a:avLst/>
          </a:prstGeom>
        </p:spPr>
      </p:pic>
      <p:sp>
        <p:nvSpPr>
          <p:cNvPr id="8" name="テキスト ボックス 7">
            <a:extLst>
              <a:ext uri="{FF2B5EF4-FFF2-40B4-BE49-F238E27FC236}">
                <a16:creationId xmlns:a16="http://schemas.microsoft.com/office/drawing/2014/main" id="{0B79C092-A3C7-42EB-8A1F-37767E8A0D61}"/>
              </a:ext>
            </a:extLst>
          </p:cNvPr>
          <p:cNvSpPr txBox="1"/>
          <p:nvPr/>
        </p:nvSpPr>
        <p:spPr>
          <a:xfrm>
            <a:off x="726156" y="1009893"/>
            <a:ext cx="1078080" cy="249730"/>
          </a:xfrm>
          <a:prstGeom prst="rect">
            <a:avLst/>
          </a:prstGeom>
          <a:solidFill>
            <a:schemeClr val="bg1"/>
          </a:solidFill>
          <a:ln>
            <a:noFill/>
          </a:ln>
        </p:spPr>
        <p:txBody>
          <a:bodyPr wrap="square" lIns="0" tIns="0" rIns="0" bIns="0" rtlCol="0">
            <a:noAutofit/>
          </a:bodyPr>
          <a:lstStyle/>
          <a:p>
            <a:pPr algn="ctr" rtl="0"/>
            <a:r>
              <a:rPr lang="mn" sz="800" baseline="-25000">
                <a:solidFill>
                  <a:schemeClr val="accent5"/>
                </a:solidFill>
              </a:rPr>
              <a:t>Нам даралтын талын даралт хэмжигч</a:t>
            </a:r>
            <a:endParaRPr kumimoji="1" lang="en-US" altLang="ja-JP" sz="800" baseline="-25000" dirty="0">
              <a:solidFill>
                <a:schemeClr val="accent5"/>
              </a:solidFill>
            </a:endParaRPr>
          </a:p>
        </p:txBody>
      </p:sp>
      <p:sp>
        <p:nvSpPr>
          <p:cNvPr id="9" name="テキスト ボックス 8">
            <a:extLst>
              <a:ext uri="{FF2B5EF4-FFF2-40B4-BE49-F238E27FC236}">
                <a16:creationId xmlns:a16="http://schemas.microsoft.com/office/drawing/2014/main" id="{38CF3A6D-180F-4DA2-A9E2-7B2DCA5D66A4}"/>
              </a:ext>
            </a:extLst>
          </p:cNvPr>
          <p:cNvSpPr txBox="1"/>
          <p:nvPr/>
        </p:nvSpPr>
        <p:spPr>
          <a:xfrm>
            <a:off x="2492033" y="1080858"/>
            <a:ext cx="1078080" cy="249730"/>
          </a:xfrm>
          <a:prstGeom prst="rect">
            <a:avLst/>
          </a:prstGeom>
          <a:solidFill>
            <a:schemeClr val="bg1"/>
          </a:solidFill>
          <a:ln>
            <a:noFill/>
          </a:ln>
        </p:spPr>
        <p:txBody>
          <a:bodyPr wrap="square" lIns="0" tIns="0" rIns="0" bIns="0" rtlCol="0">
            <a:noAutofit/>
          </a:bodyPr>
          <a:lstStyle/>
          <a:p>
            <a:pPr algn="ctr" rtl="0"/>
            <a:r>
              <a:rPr lang="mn" sz="800" baseline="-25000">
                <a:solidFill>
                  <a:schemeClr val="accent5"/>
                </a:solidFill>
              </a:rPr>
              <a:t>Өндөр даралтын талын даралт хэмжигч</a:t>
            </a:r>
            <a:endParaRPr kumimoji="1" lang="en-US" altLang="ja-JP" sz="800" baseline="-25000" dirty="0">
              <a:solidFill>
                <a:schemeClr val="accent5"/>
              </a:solidFill>
            </a:endParaRPr>
          </a:p>
        </p:txBody>
      </p:sp>
      <p:sp>
        <p:nvSpPr>
          <p:cNvPr id="10" name="テキスト ボックス 9">
            <a:extLst>
              <a:ext uri="{FF2B5EF4-FFF2-40B4-BE49-F238E27FC236}">
                <a16:creationId xmlns:a16="http://schemas.microsoft.com/office/drawing/2014/main" id="{B4D4C566-6D5D-4121-A152-F8825DEC5857}"/>
              </a:ext>
            </a:extLst>
          </p:cNvPr>
          <p:cNvSpPr txBox="1"/>
          <p:nvPr/>
        </p:nvSpPr>
        <p:spPr>
          <a:xfrm>
            <a:off x="726156" y="2375885"/>
            <a:ext cx="830447" cy="249730"/>
          </a:xfrm>
          <a:prstGeom prst="rect">
            <a:avLst/>
          </a:prstGeom>
          <a:solidFill>
            <a:schemeClr val="bg1"/>
          </a:solidFill>
          <a:ln>
            <a:noFill/>
          </a:ln>
        </p:spPr>
        <p:txBody>
          <a:bodyPr wrap="square" lIns="0" tIns="0" rIns="0" bIns="0" rtlCol="0">
            <a:noAutofit/>
          </a:bodyPr>
          <a:lstStyle/>
          <a:p>
            <a:pPr algn="ctr" rtl="0"/>
            <a:r>
              <a:rPr lang="mn" sz="800" baseline="-25000">
                <a:solidFill>
                  <a:schemeClr val="accent5"/>
                </a:solidFill>
              </a:rPr>
              <a:t>Гаралтын холбоос</a:t>
            </a:r>
            <a:endParaRPr kumimoji="1" lang="en-US" altLang="ja-JP" sz="800" baseline="-25000" dirty="0">
              <a:solidFill>
                <a:schemeClr val="accent5"/>
              </a:solidFill>
            </a:endParaRPr>
          </a:p>
        </p:txBody>
      </p:sp>
      <p:sp>
        <p:nvSpPr>
          <p:cNvPr id="11" name="テキスト ボックス 10">
            <a:extLst>
              <a:ext uri="{FF2B5EF4-FFF2-40B4-BE49-F238E27FC236}">
                <a16:creationId xmlns:a16="http://schemas.microsoft.com/office/drawing/2014/main" id="{AD6644DF-2866-4B39-B4B1-BF4390C80DF5}"/>
              </a:ext>
            </a:extLst>
          </p:cNvPr>
          <p:cNvSpPr txBox="1"/>
          <p:nvPr/>
        </p:nvSpPr>
        <p:spPr>
          <a:xfrm>
            <a:off x="2762384" y="2417463"/>
            <a:ext cx="751702" cy="249730"/>
          </a:xfrm>
          <a:prstGeom prst="rect">
            <a:avLst/>
          </a:prstGeom>
          <a:solidFill>
            <a:schemeClr val="bg1"/>
          </a:solidFill>
          <a:ln>
            <a:noFill/>
          </a:ln>
        </p:spPr>
        <p:txBody>
          <a:bodyPr wrap="square" lIns="0" tIns="0" rIns="0" bIns="0" rtlCol="0">
            <a:noAutofit/>
          </a:bodyPr>
          <a:lstStyle/>
          <a:p>
            <a:pPr algn="ctr" rtl="0"/>
            <a:r>
              <a:rPr lang="mn" sz="800" baseline="-25000">
                <a:solidFill>
                  <a:schemeClr val="accent5"/>
                </a:solidFill>
              </a:rPr>
              <a:t>Оролтын холбоос</a:t>
            </a:r>
            <a:endParaRPr kumimoji="1" lang="en-US" altLang="ja-JP" sz="800" baseline="-25000" dirty="0">
              <a:solidFill>
                <a:schemeClr val="accent5"/>
              </a:solidFill>
            </a:endParaRPr>
          </a:p>
        </p:txBody>
      </p:sp>
      <p:sp>
        <p:nvSpPr>
          <p:cNvPr id="12" name="テキスト ボックス 11">
            <a:extLst>
              <a:ext uri="{FF2B5EF4-FFF2-40B4-BE49-F238E27FC236}">
                <a16:creationId xmlns:a16="http://schemas.microsoft.com/office/drawing/2014/main" id="{804B742E-6149-46ED-B886-67BC37F40FD8}"/>
              </a:ext>
            </a:extLst>
          </p:cNvPr>
          <p:cNvSpPr txBox="1"/>
          <p:nvPr/>
        </p:nvSpPr>
        <p:spPr>
          <a:xfrm>
            <a:off x="1265197" y="3481650"/>
            <a:ext cx="775144" cy="249730"/>
          </a:xfrm>
          <a:prstGeom prst="rect">
            <a:avLst/>
          </a:prstGeom>
          <a:solidFill>
            <a:schemeClr val="bg1"/>
          </a:solidFill>
          <a:ln>
            <a:noFill/>
          </a:ln>
        </p:spPr>
        <p:txBody>
          <a:bodyPr wrap="square" lIns="0" tIns="0" rIns="0" bIns="0" rtlCol="0">
            <a:noAutofit/>
          </a:bodyPr>
          <a:lstStyle/>
          <a:p>
            <a:pPr algn="ctr" rtl="0"/>
            <a:r>
              <a:rPr lang="mn" sz="800" baseline="-25000">
                <a:solidFill>
                  <a:schemeClr val="accent5"/>
                </a:solidFill>
              </a:rPr>
              <a:t>Битүү эрээстэй шураг</a:t>
            </a:r>
            <a:endParaRPr kumimoji="1" lang="en-US" altLang="ja-JP" sz="800" baseline="-25000" dirty="0">
              <a:solidFill>
                <a:schemeClr val="accent5"/>
              </a:solidFill>
            </a:endParaRPr>
          </a:p>
        </p:txBody>
      </p:sp>
      <p:sp>
        <p:nvSpPr>
          <p:cNvPr id="13" name="テキスト ボックス 12">
            <a:extLst>
              <a:ext uri="{FF2B5EF4-FFF2-40B4-BE49-F238E27FC236}">
                <a16:creationId xmlns:a16="http://schemas.microsoft.com/office/drawing/2014/main" id="{8CD52DF0-47E8-4A3E-AC38-039F69246841}"/>
              </a:ext>
            </a:extLst>
          </p:cNvPr>
          <p:cNvSpPr txBox="1"/>
          <p:nvPr/>
        </p:nvSpPr>
        <p:spPr>
          <a:xfrm>
            <a:off x="2316408" y="3492585"/>
            <a:ext cx="617861" cy="249730"/>
          </a:xfrm>
          <a:prstGeom prst="rect">
            <a:avLst/>
          </a:prstGeom>
          <a:solidFill>
            <a:schemeClr val="bg1"/>
          </a:solidFill>
          <a:ln>
            <a:noFill/>
          </a:ln>
        </p:spPr>
        <p:txBody>
          <a:bodyPr wrap="square" lIns="0" tIns="0" rIns="0" bIns="0" rtlCol="0">
            <a:noAutofit/>
          </a:bodyPr>
          <a:lstStyle/>
          <a:p>
            <a:pPr algn="ctr" rtl="0"/>
            <a:r>
              <a:rPr lang="mn" sz="800" baseline="-25000">
                <a:solidFill>
                  <a:schemeClr val="accent5"/>
                </a:solidFill>
              </a:rPr>
              <a:t>Самар</a:t>
            </a:r>
            <a:endParaRPr kumimoji="1" lang="en-US" altLang="ja-JP" sz="800" baseline="-25000" dirty="0">
              <a:solidFill>
                <a:schemeClr val="accent5"/>
              </a:solidFill>
            </a:endParaRPr>
          </a:p>
        </p:txBody>
      </p:sp>
      <p:sp>
        <p:nvSpPr>
          <p:cNvPr id="14" name="テキスト ボックス 13">
            <a:extLst>
              <a:ext uri="{FF2B5EF4-FFF2-40B4-BE49-F238E27FC236}">
                <a16:creationId xmlns:a16="http://schemas.microsoft.com/office/drawing/2014/main" id="{32D4E6D2-4DAC-4141-9D35-1FA523B5A20B}"/>
              </a:ext>
            </a:extLst>
          </p:cNvPr>
          <p:cNvSpPr txBox="1"/>
          <p:nvPr/>
        </p:nvSpPr>
        <p:spPr>
          <a:xfrm>
            <a:off x="967962" y="3760928"/>
            <a:ext cx="2188144" cy="250270"/>
          </a:xfrm>
          <a:prstGeom prst="rect">
            <a:avLst/>
          </a:prstGeom>
          <a:solidFill>
            <a:schemeClr val="bg1"/>
          </a:solidFill>
          <a:ln>
            <a:noFill/>
          </a:ln>
        </p:spPr>
        <p:txBody>
          <a:bodyPr wrap="square" lIns="0" tIns="0" rIns="0" bIns="0" rtlCol="0">
            <a:noAutofit/>
          </a:bodyPr>
          <a:lstStyle/>
          <a:p>
            <a:pPr algn="ctr" rtl="0"/>
            <a:r>
              <a:rPr lang="mn" sz="800" baseline="-25000"/>
              <a:t>Зураг 1-40: Даралт тохируулагч (aturyoku chousei ki)ийн хэсэг тус бүрийн нэр</a:t>
            </a:r>
            <a:endParaRPr kumimoji="1" lang="en-US" altLang="ja-JP" sz="800" baseline="-25000" dirty="0"/>
          </a:p>
        </p:txBody>
      </p:sp>
      <p:sp>
        <p:nvSpPr>
          <p:cNvPr id="15" name="テキスト ボックス 14">
            <a:extLst>
              <a:ext uri="{FF2B5EF4-FFF2-40B4-BE49-F238E27FC236}">
                <a16:creationId xmlns:a16="http://schemas.microsoft.com/office/drawing/2014/main" id="{52E22DE2-8D39-48F9-9675-98D06D1AE213}"/>
              </a:ext>
            </a:extLst>
          </p:cNvPr>
          <p:cNvSpPr txBox="1"/>
          <p:nvPr/>
        </p:nvSpPr>
        <p:spPr>
          <a:xfrm>
            <a:off x="5541087" y="967857"/>
            <a:ext cx="1908337" cy="132263"/>
          </a:xfrm>
          <a:prstGeom prst="rect">
            <a:avLst/>
          </a:prstGeom>
          <a:solidFill>
            <a:schemeClr val="bg1"/>
          </a:solidFill>
          <a:ln>
            <a:noFill/>
          </a:ln>
        </p:spPr>
        <p:txBody>
          <a:bodyPr wrap="square" lIns="0" tIns="0" rIns="0" bIns="0" rtlCol="0">
            <a:noAutofit/>
          </a:bodyPr>
          <a:lstStyle/>
          <a:p>
            <a:pPr rtl="0"/>
            <a:r>
              <a:rPr lang="mn" sz="800" dirty="0"/>
              <a:t>Хүснэгт 1-19: Үзлэгийн зүйл (жишээ)</a:t>
            </a:r>
            <a:endParaRPr kumimoji="1" lang="en-US" altLang="ja-JP" sz="800" dirty="0"/>
          </a:p>
        </p:txBody>
      </p:sp>
      <p:sp>
        <p:nvSpPr>
          <p:cNvPr id="16" name="テキスト ボックス 15">
            <a:extLst>
              <a:ext uri="{FF2B5EF4-FFF2-40B4-BE49-F238E27FC236}">
                <a16:creationId xmlns:a16="http://schemas.microsoft.com/office/drawing/2014/main" id="{D62FC091-CF7F-4C9B-9FC7-8A5E35CB4C85}"/>
              </a:ext>
            </a:extLst>
          </p:cNvPr>
          <p:cNvSpPr txBox="1"/>
          <p:nvPr/>
        </p:nvSpPr>
        <p:spPr>
          <a:xfrm>
            <a:off x="3873554" y="1240079"/>
            <a:ext cx="596507" cy="251367"/>
          </a:xfrm>
          <a:prstGeom prst="rect">
            <a:avLst/>
          </a:prstGeom>
          <a:solidFill>
            <a:schemeClr val="bg1"/>
          </a:solidFill>
          <a:ln>
            <a:noFill/>
          </a:ln>
        </p:spPr>
        <p:txBody>
          <a:bodyPr wrap="square" lIns="0" tIns="0" rIns="0" bIns="0" rtlCol="0">
            <a:noAutofit/>
          </a:bodyPr>
          <a:lstStyle/>
          <a:p>
            <a:pPr algn="ctr" rtl="0"/>
            <a:r>
              <a:rPr lang="mn" sz="800" dirty="0"/>
              <a:t>Үзлэгийн зүйл</a:t>
            </a:r>
            <a:endParaRPr kumimoji="1" lang="en-US" altLang="ja-JP" sz="800" dirty="0"/>
          </a:p>
        </p:txBody>
      </p:sp>
      <p:sp>
        <p:nvSpPr>
          <p:cNvPr id="17" name="テキスト ボックス 16">
            <a:extLst>
              <a:ext uri="{FF2B5EF4-FFF2-40B4-BE49-F238E27FC236}">
                <a16:creationId xmlns:a16="http://schemas.microsoft.com/office/drawing/2014/main" id="{D4AA2F30-E0DD-40A1-AF1A-2436240FC1C6}"/>
              </a:ext>
            </a:extLst>
          </p:cNvPr>
          <p:cNvSpPr txBox="1"/>
          <p:nvPr/>
        </p:nvSpPr>
        <p:spPr>
          <a:xfrm>
            <a:off x="3850065" y="2128488"/>
            <a:ext cx="539868" cy="183917"/>
          </a:xfrm>
          <a:prstGeom prst="rect">
            <a:avLst/>
          </a:prstGeom>
          <a:solidFill>
            <a:schemeClr val="bg1"/>
          </a:solidFill>
          <a:ln>
            <a:noFill/>
          </a:ln>
        </p:spPr>
        <p:txBody>
          <a:bodyPr wrap="square" lIns="0" tIns="0" rIns="0" bIns="0" rtlCol="0">
            <a:noAutofit/>
          </a:bodyPr>
          <a:lstStyle/>
          <a:p>
            <a:pPr rtl="0"/>
            <a:r>
              <a:rPr lang="mn" sz="800"/>
              <a:t>Гадна үзлэг</a:t>
            </a:r>
            <a:endParaRPr kumimoji="1" lang="en-US" altLang="ja-JP" sz="800" dirty="0"/>
          </a:p>
        </p:txBody>
      </p:sp>
      <p:sp>
        <p:nvSpPr>
          <p:cNvPr id="18" name="テキスト ボックス 17">
            <a:extLst>
              <a:ext uri="{FF2B5EF4-FFF2-40B4-BE49-F238E27FC236}">
                <a16:creationId xmlns:a16="http://schemas.microsoft.com/office/drawing/2014/main" id="{DE8D86C7-DB20-4D4A-B9CD-EC0E236CFD56}"/>
              </a:ext>
            </a:extLst>
          </p:cNvPr>
          <p:cNvSpPr txBox="1"/>
          <p:nvPr/>
        </p:nvSpPr>
        <p:spPr>
          <a:xfrm>
            <a:off x="3850065" y="3885100"/>
            <a:ext cx="539868" cy="183917"/>
          </a:xfrm>
          <a:prstGeom prst="rect">
            <a:avLst/>
          </a:prstGeom>
          <a:solidFill>
            <a:schemeClr val="bg1"/>
          </a:solidFill>
          <a:ln>
            <a:noFill/>
          </a:ln>
        </p:spPr>
        <p:txBody>
          <a:bodyPr wrap="square" lIns="0" tIns="0" rIns="0" bIns="0" rtlCol="0">
            <a:noAutofit/>
          </a:bodyPr>
          <a:lstStyle/>
          <a:p>
            <a:pPr rtl="0"/>
            <a:r>
              <a:rPr lang="mn" sz="800"/>
              <a:t>Битүү орчны шинжилгээ</a:t>
            </a:r>
            <a:endParaRPr kumimoji="1" lang="en-US" altLang="ja-JP" sz="800" dirty="0"/>
          </a:p>
        </p:txBody>
      </p:sp>
      <p:sp>
        <p:nvSpPr>
          <p:cNvPr id="19" name="テキスト ボックス 18">
            <a:extLst>
              <a:ext uri="{FF2B5EF4-FFF2-40B4-BE49-F238E27FC236}">
                <a16:creationId xmlns:a16="http://schemas.microsoft.com/office/drawing/2014/main" id="{F7B68323-5112-4493-BAE3-EFA89C5D0908}"/>
              </a:ext>
            </a:extLst>
          </p:cNvPr>
          <p:cNvSpPr txBox="1"/>
          <p:nvPr/>
        </p:nvSpPr>
        <p:spPr>
          <a:xfrm>
            <a:off x="3857878" y="5085696"/>
            <a:ext cx="596507" cy="396921"/>
          </a:xfrm>
          <a:prstGeom prst="rect">
            <a:avLst/>
          </a:prstGeom>
          <a:solidFill>
            <a:schemeClr val="bg1"/>
          </a:solidFill>
          <a:ln>
            <a:noFill/>
          </a:ln>
        </p:spPr>
        <p:txBody>
          <a:bodyPr wrap="square" lIns="0" tIns="0" rIns="0" bIns="0" rtlCol="0">
            <a:noAutofit/>
          </a:bodyPr>
          <a:lstStyle/>
          <a:p>
            <a:pPr rtl="0"/>
            <a:r>
              <a:rPr lang="mn" sz="800" dirty="0"/>
              <a:t>Тогтсон даралтын цар хүрээг шалгах</a:t>
            </a:r>
            <a:endParaRPr kumimoji="1" lang="en-US" altLang="ja-JP" sz="800" dirty="0"/>
          </a:p>
        </p:txBody>
      </p:sp>
      <p:sp>
        <p:nvSpPr>
          <p:cNvPr id="20" name="テキスト ボックス 19">
            <a:extLst>
              <a:ext uri="{FF2B5EF4-FFF2-40B4-BE49-F238E27FC236}">
                <a16:creationId xmlns:a16="http://schemas.microsoft.com/office/drawing/2014/main" id="{A551A265-CE6F-445B-BCE3-BDF8BC9DB854}"/>
              </a:ext>
            </a:extLst>
          </p:cNvPr>
          <p:cNvSpPr txBox="1"/>
          <p:nvPr/>
        </p:nvSpPr>
        <p:spPr>
          <a:xfrm>
            <a:off x="4566536" y="1547794"/>
            <a:ext cx="1302636" cy="139529"/>
          </a:xfrm>
          <a:prstGeom prst="rect">
            <a:avLst/>
          </a:prstGeom>
          <a:solidFill>
            <a:schemeClr val="bg1"/>
          </a:solidFill>
          <a:ln>
            <a:noFill/>
          </a:ln>
        </p:spPr>
        <p:txBody>
          <a:bodyPr wrap="square" lIns="0" tIns="0" rIns="0" bIns="0" rtlCol="0">
            <a:noAutofit/>
          </a:bodyPr>
          <a:lstStyle/>
          <a:p>
            <a:pPr rtl="0"/>
            <a:r>
              <a:rPr lang="mn" sz="700"/>
              <a:t>Их бие, бүрхүүл</a:t>
            </a:r>
            <a:endParaRPr kumimoji="1" lang="en-US" altLang="ja-JP" sz="700" dirty="0"/>
          </a:p>
        </p:txBody>
      </p:sp>
      <p:sp>
        <p:nvSpPr>
          <p:cNvPr id="21" name="テキスト ボックス 20">
            <a:extLst>
              <a:ext uri="{FF2B5EF4-FFF2-40B4-BE49-F238E27FC236}">
                <a16:creationId xmlns:a16="http://schemas.microsoft.com/office/drawing/2014/main" id="{85B4AD55-DBFA-439A-B594-52D3D8E95119}"/>
              </a:ext>
            </a:extLst>
          </p:cNvPr>
          <p:cNvSpPr txBox="1"/>
          <p:nvPr/>
        </p:nvSpPr>
        <p:spPr>
          <a:xfrm>
            <a:off x="4652935" y="1231288"/>
            <a:ext cx="1156637" cy="183917"/>
          </a:xfrm>
          <a:prstGeom prst="rect">
            <a:avLst/>
          </a:prstGeom>
          <a:solidFill>
            <a:schemeClr val="bg1"/>
          </a:solidFill>
          <a:ln>
            <a:noFill/>
          </a:ln>
        </p:spPr>
        <p:txBody>
          <a:bodyPr wrap="square" lIns="0" tIns="0" rIns="0" bIns="0" rtlCol="0">
            <a:noAutofit/>
          </a:bodyPr>
          <a:lstStyle/>
          <a:p>
            <a:pPr algn="ctr" rtl="0"/>
            <a:r>
              <a:rPr lang="mn" sz="800"/>
              <a:t>Үзэх хэсэг</a:t>
            </a:r>
            <a:endParaRPr kumimoji="1" lang="en-US" altLang="ja-JP" sz="800" dirty="0"/>
          </a:p>
        </p:txBody>
      </p:sp>
      <p:sp>
        <p:nvSpPr>
          <p:cNvPr id="22" name="テキスト ボックス 21">
            <a:extLst>
              <a:ext uri="{FF2B5EF4-FFF2-40B4-BE49-F238E27FC236}">
                <a16:creationId xmlns:a16="http://schemas.microsoft.com/office/drawing/2014/main" id="{3208FFF6-761E-48D2-B8FD-28001920FC85}"/>
              </a:ext>
            </a:extLst>
          </p:cNvPr>
          <p:cNvSpPr txBox="1"/>
          <p:nvPr/>
        </p:nvSpPr>
        <p:spPr>
          <a:xfrm>
            <a:off x="6204826" y="1243387"/>
            <a:ext cx="874063" cy="183917"/>
          </a:xfrm>
          <a:prstGeom prst="rect">
            <a:avLst/>
          </a:prstGeom>
          <a:solidFill>
            <a:schemeClr val="bg1"/>
          </a:solidFill>
          <a:ln>
            <a:noFill/>
          </a:ln>
        </p:spPr>
        <p:txBody>
          <a:bodyPr wrap="square" lIns="0" tIns="0" rIns="0" bIns="0" rtlCol="0">
            <a:noAutofit/>
          </a:bodyPr>
          <a:lstStyle/>
          <a:p>
            <a:pPr algn="ctr" rtl="0"/>
            <a:r>
              <a:rPr lang="mn" sz="800"/>
              <a:t>Үзлэгийн агуулга</a:t>
            </a:r>
            <a:endParaRPr kumimoji="1" lang="en-US" altLang="ja-JP" sz="800" dirty="0"/>
          </a:p>
        </p:txBody>
      </p:sp>
      <p:sp>
        <p:nvSpPr>
          <p:cNvPr id="23" name="テキスト ボックス 22">
            <a:extLst>
              <a:ext uri="{FF2B5EF4-FFF2-40B4-BE49-F238E27FC236}">
                <a16:creationId xmlns:a16="http://schemas.microsoft.com/office/drawing/2014/main" id="{FFCE381D-9446-4F98-8F8B-C0987B34F6E6}"/>
              </a:ext>
            </a:extLst>
          </p:cNvPr>
          <p:cNvSpPr txBox="1"/>
          <p:nvPr/>
        </p:nvSpPr>
        <p:spPr>
          <a:xfrm>
            <a:off x="7360410" y="1249189"/>
            <a:ext cx="494726" cy="183917"/>
          </a:xfrm>
          <a:prstGeom prst="rect">
            <a:avLst/>
          </a:prstGeom>
          <a:solidFill>
            <a:schemeClr val="bg1"/>
          </a:solidFill>
          <a:ln>
            <a:noFill/>
          </a:ln>
        </p:spPr>
        <p:txBody>
          <a:bodyPr wrap="square" lIns="0" tIns="0" rIns="0" bIns="0" rtlCol="0">
            <a:noAutofit/>
          </a:bodyPr>
          <a:lstStyle/>
          <a:p>
            <a:pPr algn="ctr" rtl="0"/>
            <a:r>
              <a:rPr lang="mn" sz="600"/>
              <a:t>Өдөр тутмын үзлэг(nichijou tenken)</a:t>
            </a:r>
            <a:endParaRPr kumimoji="1" lang="en-US" altLang="ja-JP" sz="600" dirty="0"/>
          </a:p>
        </p:txBody>
      </p:sp>
      <p:sp>
        <p:nvSpPr>
          <p:cNvPr id="24" name="テキスト ボックス 23">
            <a:extLst>
              <a:ext uri="{FF2B5EF4-FFF2-40B4-BE49-F238E27FC236}">
                <a16:creationId xmlns:a16="http://schemas.microsoft.com/office/drawing/2014/main" id="{16F31F94-5B19-49FD-ACEA-2CF58D9D245D}"/>
              </a:ext>
            </a:extLst>
          </p:cNvPr>
          <p:cNvSpPr txBox="1"/>
          <p:nvPr/>
        </p:nvSpPr>
        <p:spPr>
          <a:xfrm>
            <a:off x="7923118" y="1157200"/>
            <a:ext cx="494726" cy="334246"/>
          </a:xfrm>
          <a:prstGeom prst="rect">
            <a:avLst/>
          </a:prstGeom>
          <a:solidFill>
            <a:schemeClr val="bg1"/>
          </a:solidFill>
          <a:ln>
            <a:noFill/>
          </a:ln>
        </p:spPr>
        <p:txBody>
          <a:bodyPr wrap="square" lIns="0" tIns="0" rIns="0" bIns="0" rtlCol="0">
            <a:noAutofit/>
          </a:bodyPr>
          <a:lstStyle/>
          <a:p>
            <a:pPr algn="ctr" rtl="0"/>
            <a:r>
              <a:rPr lang="mn" sz="600"/>
              <a:t>Сар бүрийн тогтмол үзлэг</a:t>
            </a:r>
            <a:endParaRPr kumimoji="1" lang="en-US" altLang="ja-JP" sz="600" dirty="0"/>
          </a:p>
        </p:txBody>
      </p:sp>
      <p:sp>
        <p:nvSpPr>
          <p:cNvPr id="25" name="テキスト ボックス 24">
            <a:extLst>
              <a:ext uri="{FF2B5EF4-FFF2-40B4-BE49-F238E27FC236}">
                <a16:creationId xmlns:a16="http://schemas.microsoft.com/office/drawing/2014/main" id="{9090CAE2-2843-4E1C-8805-F2599A733C82}"/>
              </a:ext>
            </a:extLst>
          </p:cNvPr>
          <p:cNvSpPr txBox="1"/>
          <p:nvPr/>
        </p:nvSpPr>
        <p:spPr>
          <a:xfrm>
            <a:off x="4566536" y="2147591"/>
            <a:ext cx="1302636" cy="328750"/>
          </a:xfrm>
          <a:prstGeom prst="rect">
            <a:avLst/>
          </a:prstGeom>
          <a:solidFill>
            <a:schemeClr val="bg1"/>
          </a:solidFill>
          <a:ln>
            <a:noFill/>
          </a:ln>
        </p:spPr>
        <p:txBody>
          <a:bodyPr wrap="square" lIns="0" tIns="0" rIns="0" bIns="0" rtlCol="0">
            <a:noAutofit/>
          </a:bodyPr>
          <a:lstStyle/>
          <a:p>
            <a:pPr rtl="0"/>
            <a:r>
              <a:rPr lang="mn" sz="700"/>
              <a:t>Оролтын холбоос болон савны хавхлагын хоорондох холболтын хэсэг ба эрэг</a:t>
            </a:r>
            <a:endParaRPr kumimoji="1" lang="en-US" altLang="ja-JP" sz="700" dirty="0"/>
          </a:p>
        </p:txBody>
      </p:sp>
      <p:sp>
        <p:nvSpPr>
          <p:cNvPr id="26" name="テキスト ボックス 25">
            <a:extLst>
              <a:ext uri="{FF2B5EF4-FFF2-40B4-BE49-F238E27FC236}">
                <a16:creationId xmlns:a16="http://schemas.microsoft.com/office/drawing/2014/main" id="{24991257-5BF8-4561-A8C3-BDC88A739F00}"/>
              </a:ext>
            </a:extLst>
          </p:cNvPr>
          <p:cNvSpPr txBox="1"/>
          <p:nvPr/>
        </p:nvSpPr>
        <p:spPr>
          <a:xfrm>
            <a:off x="4566536" y="2908149"/>
            <a:ext cx="1302636" cy="711022"/>
          </a:xfrm>
          <a:prstGeom prst="rect">
            <a:avLst/>
          </a:prstGeom>
          <a:solidFill>
            <a:schemeClr val="bg1"/>
          </a:solidFill>
          <a:ln>
            <a:noFill/>
          </a:ln>
        </p:spPr>
        <p:txBody>
          <a:bodyPr wrap="square" lIns="0" tIns="0" rIns="0" bIns="0" rtlCol="0">
            <a:noAutofit/>
          </a:bodyPr>
          <a:lstStyle/>
          <a:p>
            <a:pPr marL="90488" indent="-90488" rtl="0"/>
            <a:r>
              <a:rPr lang="ja-JP" altLang="en-US" sz="700" dirty="0"/>
              <a:t>①</a:t>
            </a:r>
            <a:r>
              <a:rPr lang="mn" sz="700" dirty="0"/>
              <a:t> Оролтын холбоос эргүүлж оруулах хэсэг</a:t>
            </a:r>
            <a:endParaRPr kumimoji="1" lang="en-US" altLang="ja-JP" sz="700" dirty="0"/>
          </a:p>
          <a:p>
            <a:pPr marL="90488" indent="-90488" rtl="0"/>
            <a:r>
              <a:rPr lang="mn" sz="700" dirty="0"/>
              <a:t>② Өндөр даралт хэмжигч эргүүлж оруулах хэсэг</a:t>
            </a:r>
            <a:endParaRPr kumimoji="1" lang="en-US" altLang="ja-JP" sz="700" dirty="0"/>
          </a:p>
          <a:p>
            <a:pPr marL="90488" indent="-90488" rtl="0"/>
            <a:r>
              <a:rPr lang="mn" sz="700" dirty="0"/>
              <a:t>③ Арын таг эргүүлж оруулах хэсэг</a:t>
            </a:r>
            <a:endParaRPr kumimoji="1" lang="en-US" altLang="ja-JP" sz="700" dirty="0"/>
          </a:p>
        </p:txBody>
      </p:sp>
      <p:sp>
        <p:nvSpPr>
          <p:cNvPr id="27" name="テキスト ボックス 26">
            <a:extLst>
              <a:ext uri="{FF2B5EF4-FFF2-40B4-BE49-F238E27FC236}">
                <a16:creationId xmlns:a16="http://schemas.microsoft.com/office/drawing/2014/main" id="{6E918D64-AC14-40AA-B144-555B3AB5F9DD}"/>
              </a:ext>
            </a:extLst>
          </p:cNvPr>
          <p:cNvSpPr txBox="1"/>
          <p:nvPr/>
        </p:nvSpPr>
        <p:spPr>
          <a:xfrm>
            <a:off x="4552559" y="2510785"/>
            <a:ext cx="1170926" cy="162651"/>
          </a:xfrm>
          <a:prstGeom prst="rect">
            <a:avLst/>
          </a:prstGeom>
          <a:solidFill>
            <a:schemeClr val="bg1"/>
          </a:solidFill>
          <a:ln>
            <a:noFill/>
          </a:ln>
        </p:spPr>
        <p:txBody>
          <a:bodyPr wrap="square" lIns="0" tIns="0" rIns="0" bIns="0" rtlCol="0">
            <a:noAutofit/>
          </a:bodyPr>
          <a:lstStyle/>
          <a:p>
            <a:pPr rtl="0"/>
            <a:r>
              <a:rPr lang="mn" sz="600"/>
              <a:t>Даралт хэмжигчийн хайрцаг</a:t>
            </a:r>
            <a:endParaRPr kumimoji="1" lang="en-US" altLang="ja-JP" sz="600" dirty="0"/>
          </a:p>
        </p:txBody>
      </p:sp>
      <p:sp>
        <p:nvSpPr>
          <p:cNvPr id="28" name="テキスト ボックス 27">
            <a:extLst>
              <a:ext uri="{FF2B5EF4-FFF2-40B4-BE49-F238E27FC236}">
                <a16:creationId xmlns:a16="http://schemas.microsoft.com/office/drawing/2014/main" id="{B8801DCF-12A3-4567-82C5-36BC12CB28EB}"/>
              </a:ext>
            </a:extLst>
          </p:cNvPr>
          <p:cNvSpPr txBox="1"/>
          <p:nvPr/>
        </p:nvSpPr>
        <p:spPr>
          <a:xfrm>
            <a:off x="4566536" y="5040582"/>
            <a:ext cx="2747986" cy="314589"/>
          </a:xfrm>
          <a:prstGeom prst="rect">
            <a:avLst/>
          </a:prstGeom>
          <a:solidFill>
            <a:schemeClr val="bg1"/>
          </a:solidFill>
          <a:ln>
            <a:noFill/>
          </a:ln>
        </p:spPr>
        <p:txBody>
          <a:bodyPr wrap="square" lIns="0" tIns="0" rIns="0" bIns="0" rtlCol="0">
            <a:noAutofit/>
          </a:bodyPr>
          <a:lstStyle/>
          <a:p>
            <a:pPr rtl="0"/>
            <a:r>
              <a:rPr lang="mn" sz="600" dirty="0"/>
              <a:t>Хий оруулан, даралт тохируулах бариул(aturyoku chousei handoru)ыг ажиллуулж, хамгийн өндөр даралт хүртэл тохируулах боломжтой эсэхийг шалгана</a:t>
            </a:r>
            <a:endParaRPr kumimoji="1" lang="en-US" altLang="ja-JP" sz="600" dirty="0"/>
          </a:p>
        </p:txBody>
      </p:sp>
      <p:sp>
        <p:nvSpPr>
          <p:cNvPr id="29" name="テキスト ボックス 28">
            <a:extLst>
              <a:ext uri="{FF2B5EF4-FFF2-40B4-BE49-F238E27FC236}">
                <a16:creationId xmlns:a16="http://schemas.microsoft.com/office/drawing/2014/main" id="{EF57BA31-BB02-49B2-B022-F43800ECED7B}"/>
              </a:ext>
            </a:extLst>
          </p:cNvPr>
          <p:cNvSpPr txBox="1"/>
          <p:nvPr/>
        </p:nvSpPr>
        <p:spPr>
          <a:xfrm>
            <a:off x="4555621" y="4064069"/>
            <a:ext cx="1313551" cy="905202"/>
          </a:xfrm>
          <a:prstGeom prst="rect">
            <a:avLst/>
          </a:prstGeom>
          <a:solidFill>
            <a:schemeClr val="bg1"/>
          </a:solidFill>
          <a:ln>
            <a:noFill/>
          </a:ln>
        </p:spPr>
        <p:txBody>
          <a:bodyPr wrap="square" lIns="0" tIns="0" rIns="0" bIns="0" rtlCol="0">
            <a:noAutofit/>
          </a:bodyPr>
          <a:lstStyle/>
          <a:p>
            <a:pPr marL="90488" indent="-90488" rtl="0"/>
            <a:r>
              <a:rPr lang="mn" sz="800"/>
              <a:t>④ Их бие ба таг эргүүлж оруулах хэсэг</a:t>
            </a:r>
            <a:endParaRPr kumimoji="1" lang="en-US" altLang="ja-JP" sz="800" dirty="0"/>
          </a:p>
          <a:p>
            <a:pPr marL="90488" indent="-90488" rtl="0"/>
            <a:r>
              <a:rPr lang="mn" sz="800"/>
              <a:t>⑤ Нам даралт хэмжигч эргүүлж оруулах хэсэг</a:t>
            </a:r>
            <a:endParaRPr kumimoji="1" lang="en-US" altLang="ja-JP" sz="800" dirty="0"/>
          </a:p>
          <a:p>
            <a:pPr marL="90488" indent="-90488" rtl="0"/>
            <a:r>
              <a:rPr lang="mn" sz="800"/>
              <a:t>⑥ Гаралтын холбоос эргүүлж оруулах хэсэг</a:t>
            </a:r>
            <a:endParaRPr kumimoji="1" lang="en-US" altLang="ja-JP" sz="800" dirty="0"/>
          </a:p>
          <a:p>
            <a:pPr marL="90488" indent="-90488" rtl="0"/>
            <a:r>
              <a:rPr lang="mn" sz="800"/>
              <a:t>⑦ Аюулгүйн хавхлага</a:t>
            </a:r>
            <a:endParaRPr kumimoji="1" lang="en-US" altLang="ja-JP" sz="800" dirty="0"/>
          </a:p>
        </p:txBody>
      </p:sp>
      <p:sp>
        <p:nvSpPr>
          <p:cNvPr id="30" name="テキスト ボックス 29">
            <a:extLst>
              <a:ext uri="{FF2B5EF4-FFF2-40B4-BE49-F238E27FC236}">
                <a16:creationId xmlns:a16="http://schemas.microsoft.com/office/drawing/2014/main" id="{1A3ECC70-4DF0-4D9B-AFF9-BF690602150E}"/>
              </a:ext>
            </a:extLst>
          </p:cNvPr>
          <p:cNvSpPr txBox="1"/>
          <p:nvPr/>
        </p:nvSpPr>
        <p:spPr>
          <a:xfrm>
            <a:off x="4566536" y="3793460"/>
            <a:ext cx="539868" cy="183917"/>
          </a:xfrm>
          <a:prstGeom prst="rect">
            <a:avLst/>
          </a:prstGeom>
          <a:solidFill>
            <a:schemeClr val="bg1"/>
          </a:solidFill>
          <a:ln>
            <a:noFill/>
          </a:ln>
        </p:spPr>
        <p:txBody>
          <a:bodyPr wrap="square" lIns="0" tIns="0" rIns="0" bIns="0" rtlCol="0">
            <a:noAutofit/>
          </a:bodyPr>
          <a:lstStyle/>
          <a:p>
            <a:pPr rtl="0"/>
            <a:r>
              <a:rPr lang="mn" sz="800"/>
              <a:t>Гаралт</a:t>
            </a:r>
            <a:endParaRPr kumimoji="1" lang="en-US" altLang="ja-JP" sz="800" dirty="0"/>
          </a:p>
        </p:txBody>
      </p:sp>
      <p:sp>
        <p:nvSpPr>
          <p:cNvPr id="31" name="テキスト ボックス 30">
            <a:extLst>
              <a:ext uri="{FF2B5EF4-FFF2-40B4-BE49-F238E27FC236}">
                <a16:creationId xmlns:a16="http://schemas.microsoft.com/office/drawing/2014/main" id="{F09897AE-EC0C-41DC-A4F2-0FA5811F9CFF}"/>
              </a:ext>
            </a:extLst>
          </p:cNvPr>
          <p:cNvSpPr txBox="1"/>
          <p:nvPr/>
        </p:nvSpPr>
        <p:spPr>
          <a:xfrm>
            <a:off x="5908085" y="1547079"/>
            <a:ext cx="1406439" cy="162652"/>
          </a:xfrm>
          <a:prstGeom prst="rect">
            <a:avLst/>
          </a:prstGeom>
          <a:solidFill>
            <a:schemeClr val="bg1"/>
          </a:solidFill>
          <a:ln>
            <a:noFill/>
          </a:ln>
        </p:spPr>
        <p:txBody>
          <a:bodyPr wrap="square" lIns="0" tIns="0" rIns="0" bIns="0" rtlCol="0">
            <a:noAutofit/>
          </a:bodyPr>
          <a:lstStyle/>
          <a:p>
            <a:pPr rtl="0"/>
            <a:r>
              <a:rPr lang="mn" sz="600"/>
              <a:t>Хагарал, зэврэлт байгаа эсэхийг шалгана</a:t>
            </a:r>
            <a:endParaRPr kumimoji="1" lang="en-US" altLang="ja-JP" sz="600" dirty="0"/>
          </a:p>
        </p:txBody>
      </p:sp>
      <p:sp>
        <p:nvSpPr>
          <p:cNvPr id="32" name="テキスト ボックス 31">
            <a:extLst>
              <a:ext uri="{FF2B5EF4-FFF2-40B4-BE49-F238E27FC236}">
                <a16:creationId xmlns:a16="http://schemas.microsoft.com/office/drawing/2014/main" id="{E553270A-9F60-453C-B4B4-57A611D16C28}"/>
              </a:ext>
            </a:extLst>
          </p:cNvPr>
          <p:cNvSpPr txBox="1"/>
          <p:nvPr/>
        </p:nvSpPr>
        <p:spPr>
          <a:xfrm>
            <a:off x="5908085" y="1827933"/>
            <a:ext cx="1406439" cy="231481"/>
          </a:xfrm>
          <a:prstGeom prst="rect">
            <a:avLst/>
          </a:prstGeom>
          <a:solidFill>
            <a:schemeClr val="bg1"/>
          </a:solidFill>
          <a:ln>
            <a:noFill/>
          </a:ln>
        </p:spPr>
        <p:txBody>
          <a:bodyPr wrap="square" lIns="0" tIns="0" rIns="0" bIns="0" rtlCol="0">
            <a:noAutofit/>
          </a:bodyPr>
          <a:lstStyle/>
          <a:p>
            <a:pPr rtl="0"/>
            <a:r>
              <a:rPr lang="mn" sz="700"/>
              <a:t>Эвдрэл, хэв гажилт байгаа эсэхийг шалгана</a:t>
            </a:r>
            <a:endParaRPr kumimoji="1" lang="en-US" altLang="ja-JP" sz="700" dirty="0"/>
          </a:p>
        </p:txBody>
      </p:sp>
      <p:sp>
        <p:nvSpPr>
          <p:cNvPr id="33" name="テキスト ボックス 32">
            <a:extLst>
              <a:ext uri="{FF2B5EF4-FFF2-40B4-BE49-F238E27FC236}">
                <a16:creationId xmlns:a16="http://schemas.microsoft.com/office/drawing/2014/main" id="{49B602CB-5745-47F3-AD6E-FB4B6029D4B0}"/>
              </a:ext>
            </a:extLst>
          </p:cNvPr>
          <p:cNvSpPr txBox="1"/>
          <p:nvPr/>
        </p:nvSpPr>
        <p:spPr>
          <a:xfrm>
            <a:off x="5908083" y="2903105"/>
            <a:ext cx="1406439" cy="709199"/>
          </a:xfrm>
          <a:prstGeom prst="rect">
            <a:avLst/>
          </a:prstGeom>
          <a:solidFill>
            <a:schemeClr val="bg1"/>
          </a:solidFill>
          <a:ln>
            <a:noFill/>
          </a:ln>
        </p:spPr>
        <p:txBody>
          <a:bodyPr wrap="square" lIns="0" tIns="0" rIns="0" bIns="0" rtlCol="0">
            <a:noAutofit/>
          </a:bodyPr>
          <a:lstStyle/>
          <a:p>
            <a:pPr rtl="0"/>
            <a:r>
              <a:rPr lang="mn" sz="700"/>
              <a:t>Даралт тохируулах бариул(aturyoku chousei handoru)ыг суллаж, хий оруулах ба хийн алдагдлыг савантай усаар шалгана</a:t>
            </a:r>
            <a:endParaRPr kumimoji="1" lang="en-US" altLang="ja-JP" sz="700" dirty="0"/>
          </a:p>
        </p:txBody>
      </p:sp>
      <p:sp>
        <p:nvSpPr>
          <p:cNvPr id="34" name="テキスト ボックス 33">
            <a:extLst>
              <a:ext uri="{FF2B5EF4-FFF2-40B4-BE49-F238E27FC236}">
                <a16:creationId xmlns:a16="http://schemas.microsoft.com/office/drawing/2014/main" id="{61C4103D-A06B-494F-A414-1E8C2CD5C75D}"/>
              </a:ext>
            </a:extLst>
          </p:cNvPr>
          <p:cNvSpPr txBox="1"/>
          <p:nvPr/>
        </p:nvSpPr>
        <p:spPr>
          <a:xfrm>
            <a:off x="5908085" y="2145439"/>
            <a:ext cx="1406439" cy="328750"/>
          </a:xfrm>
          <a:prstGeom prst="rect">
            <a:avLst/>
          </a:prstGeom>
          <a:solidFill>
            <a:schemeClr val="bg1"/>
          </a:solidFill>
          <a:ln>
            <a:noFill/>
          </a:ln>
        </p:spPr>
        <p:txBody>
          <a:bodyPr wrap="square" lIns="0" tIns="0" rIns="0" bIns="0" rtlCol="0">
            <a:noAutofit/>
          </a:bodyPr>
          <a:lstStyle/>
          <a:p>
            <a:pPr rtl="0"/>
            <a:r>
              <a:rPr lang="mn" sz="700"/>
              <a:t>Гэмтэл, хэв гажилт, бага зэрэг наалдсан зүйл байгаа эсэхийг шалгана</a:t>
            </a:r>
            <a:endParaRPr kumimoji="1" lang="en-US" altLang="ja-JP" sz="700" dirty="0"/>
          </a:p>
        </p:txBody>
      </p:sp>
      <p:sp>
        <p:nvSpPr>
          <p:cNvPr id="35" name="テキスト ボックス 34">
            <a:extLst>
              <a:ext uri="{FF2B5EF4-FFF2-40B4-BE49-F238E27FC236}">
                <a16:creationId xmlns:a16="http://schemas.microsoft.com/office/drawing/2014/main" id="{CBFEE00D-4FAD-4F43-A79B-F310AA10ED91}"/>
              </a:ext>
            </a:extLst>
          </p:cNvPr>
          <p:cNvSpPr txBox="1"/>
          <p:nvPr/>
        </p:nvSpPr>
        <p:spPr>
          <a:xfrm>
            <a:off x="5908656" y="3701484"/>
            <a:ext cx="1358697" cy="307297"/>
          </a:xfrm>
          <a:prstGeom prst="rect">
            <a:avLst/>
          </a:prstGeom>
          <a:solidFill>
            <a:schemeClr val="bg1"/>
          </a:solidFill>
          <a:ln>
            <a:noFill/>
          </a:ln>
        </p:spPr>
        <p:txBody>
          <a:bodyPr wrap="square" lIns="0" tIns="0" rIns="0" bIns="0" rtlCol="0">
            <a:noAutofit/>
          </a:bodyPr>
          <a:lstStyle/>
          <a:p>
            <a:pPr rtl="0"/>
            <a:r>
              <a:rPr lang="mn" sz="800"/>
              <a:t>Хийн алдагдал (гадагшлах урсгал) байгаа эсэхийг шалгана</a:t>
            </a:r>
            <a:endParaRPr kumimoji="1" lang="en-US" altLang="ja-JP" sz="800" dirty="0"/>
          </a:p>
        </p:txBody>
      </p:sp>
      <p:sp>
        <p:nvSpPr>
          <p:cNvPr id="36" name="テキスト ボックス 35">
            <a:extLst>
              <a:ext uri="{FF2B5EF4-FFF2-40B4-BE49-F238E27FC236}">
                <a16:creationId xmlns:a16="http://schemas.microsoft.com/office/drawing/2014/main" id="{D8BFA0B9-CD63-482E-865F-9E1278999573}"/>
              </a:ext>
            </a:extLst>
          </p:cNvPr>
          <p:cNvSpPr txBox="1"/>
          <p:nvPr/>
        </p:nvSpPr>
        <p:spPr>
          <a:xfrm>
            <a:off x="5911495" y="4152048"/>
            <a:ext cx="1358696" cy="791419"/>
          </a:xfrm>
          <a:prstGeom prst="rect">
            <a:avLst/>
          </a:prstGeom>
          <a:solidFill>
            <a:schemeClr val="bg1"/>
          </a:solidFill>
          <a:ln>
            <a:noFill/>
          </a:ln>
        </p:spPr>
        <p:txBody>
          <a:bodyPr wrap="square" lIns="0" tIns="0" rIns="0" bIns="0" rtlCol="0">
            <a:noAutofit/>
          </a:bodyPr>
          <a:lstStyle/>
          <a:p>
            <a:pPr rtl="0"/>
            <a:r>
              <a:rPr lang="mn" sz="800"/>
              <a:t>Гаралтыг хааж байгаад ашиглах үеийн даралтад тохируулан, хийн алдагдал байгаа эсэхийг савантай усаар шалгана.</a:t>
            </a:r>
            <a:endParaRPr kumimoji="1" lang="en-US" altLang="ja-JP" sz="800" dirty="0"/>
          </a:p>
        </p:txBody>
      </p:sp>
      <p:sp>
        <p:nvSpPr>
          <p:cNvPr id="37" name="テキスト ボックス 36">
            <a:extLst>
              <a:ext uri="{FF2B5EF4-FFF2-40B4-BE49-F238E27FC236}">
                <a16:creationId xmlns:a16="http://schemas.microsoft.com/office/drawing/2014/main" id="{81B13DA4-5578-4CB7-9F3B-A86CDEC400E3}"/>
              </a:ext>
            </a:extLst>
          </p:cNvPr>
          <p:cNvSpPr txBox="1"/>
          <p:nvPr/>
        </p:nvSpPr>
        <p:spPr>
          <a:xfrm>
            <a:off x="3850065" y="5600759"/>
            <a:ext cx="619996" cy="321850"/>
          </a:xfrm>
          <a:prstGeom prst="rect">
            <a:avLst/>
          </a:prstGeom>
          <a:solidFill>
            <a:schemeClr val="bg1"/>
          </a:solidFill>
          <a:ln>
            <a:noFill/>
          </a:ln>
        </p:spPr>
        <p:txBody>
          <a:bodyPr wrap="square" lIns="0" tIns="0" rIns="0" bIns="0" rtlCol="0">
            <a:noAutofit/>
          </a:bodyPr>
          <a:lstStyle/>
          <a:p>
            <a:pPr rtl="0"/>
            <a:r>
              <a:rPr lang="mn" sz="800" dirty="0"/>
              <a:t>Даралтын уналтыг шалгах</a:t>
            </a:r>
            <a:endParaRPr kumimoji="1" lang="en-US" altLang="ja-JP" sz="800" dirty="0"/>
          </a:p>
        </p:txBody>
      </p:sp>
      <p:sp>
        <p:nvSpPr>
          <p:cNvPr id="38" name="テキスト ボックス 37">
            <a:extLst>
              <a:ext uri="{FF2B5EF4-FFF2-40B4-BE49-F238E27FC236}">
                <a16:creationId xmlns:a16="http://schemas.microsoft.com/office/drawing/2014/main" id="{C5734ABC-ED43-4FE5-B5F1-E44C8E5363FA}"/>
              </a:ext>
            </a:extLst>
          </p:cNvPr>
          <p:cNvSpPr txBox="1"/>
          <p:nvPr/>
        </p:nvSpPr>
        <p:spPr>
          <a:xfrm>
            <a:off x="4566536" y="1746341"/>
            <a:ext cx="1302636" cy="328750"/>
          </a:xfrm>
          <a:prstGeom prst="rect">
            <a:avLst/>
          </a:prstGeom>
          <a:solidFill>
            <a:schemeClr val="bg1"/>
          </a:solidFill>
          <a:ln>
            <a:noFill/>
          </a:ln>
        </p:spPr>
        <p:txBody>
          <a:bodyPr wrap="square" lIns="0" tIns="0" rIns="0" bIns="0" rtlCol="0">
            <a:noAutofit/>
          </a:bodyPr>
          <a:lstStyle/>
          <a:p>
            <a:pPr rtl="0"/>
            <a:r>
              <a:rPr lang="mn" sz="700"/>
              <a:t>Оролтын холбоос, гаралтын холбоос, даралт хэмжигч</a:t>
            </a:r>
            <a:endParaRPr kumimoji="1" lang="en-US" altLang="ja-JP" sz="700" dirty="0"/>
          </a:p>
        </p:txBody>
      </p:sp>
      <p:sp>
        <p:nvSpPr>
          <p:cNvPr id="39" name="テキスト ボックス 38">
            <a:extLst>
              <a:ext uri="{FF2B5EF4-FFF2-40B4-BE49-F238E27FC236}">
                <a16:creationId xmlns:a16="http://schemas.microsoft.com/office/drawing/2014/main" id="{795EFF2D-2715-4189-ABD9-5E4DD9514886}"/>
              </a:ext>
            </a:extLst>
          </p:cNvPr>
          <p:cNvSpPr txBox="1"/>
          <p:nvPr/>
        </p:nvSpPr>
        <p:spPr>
          <a:xfrm>
            <a:off x="4566536" y="2708662"/>
            <a:ext cx="1170926" cy="162651"/>
          </a:xfrm>
          <a:prstGeom prst="rect">
            <a:avLst/>
          </a:prstGeom>
          <a:solidFill>
            <a:schemeClr val="bg1"/>
          </a:solidFill>
          <a:ln>
            <a:noFill/>
          </a:ln>
        </p:spPr>
        <p:txBody>
          <a:bodyPr wrap="square" lIns="0" tIns="0" rIns="0" bIns="0" rtlCol="0">
            <a:noAutofit/>
          </a:bodyPr>
          <a:lstStyle/>
          <a:p>
            <a:pPr rtl="0"/>
            <a:r>
              <a:rPr lang="mn" sz="800"/>
              <a:t>Заагч зүүний байрлал</a:t>
            </a:r>
            <a:endParaRPr kumimoji="1" lang="en-US" altLang="ja-JP" sz="800" dirty="0"/>
          </a:p>
        </p:txBody>
      </p:sp>
      <p:sp>
        <p:nvSpPr>
          <p:cNvPr id="40" name="テキスト ボックス 39">
            <a:extLst>
              <a:ext uri="{FF2B5EF4-FFF2-40B4-BE49-F238E27FC236}">
                <a16:creationId xmlns:a16="http://schemas.microsoft.com/office/drawing/2014/main" id="{66A16910-B74B-41A8-8E0B-84727D7D26EE}"/>
              </a:ext>
            </a:extLst>
          </p:cNvPr>
          <p:cNvSpPr txBox="1"/>
          <p:nvPr/>
        </p:nvSpPr>
        <p:spPr>
          <a:xfrm>
            <a:off x="4566536" y="5383878"/>
            <a:ext cx="2185162" cy="170115"/>
          </a:xfrm>
          <a:prstGeom prst="rect">
            <a:avLst/>
          </a:prstGeom>
          <a:solidFill>
            <a:schemeClr val="bg1"/>
          </a:solidFill>
          <a:ln>
            <a:noFill/>
          </a:ln>
        </p:spPr>
        <p:txBody>
          <a:bodyPr wrap="square" lIns="0" tIns="0" rIns="0" bIns="0" rtlCol="0">
            <a:noAutofit/>
          </a:bodyPr>
          <a:lstStyle/>
          <a:p>
            <a:pPr rtl="0"/>
            <a:r>
              <a:rPr lang="mn" sz="600"/>
              <a:t>Аюулгүйн хавхлагын гарцаас хий алдагдаж байгаа эсэхийг шалгана</a:t>
            </a:r>
            <a:endParaRPr kumimoji="1" lang="en-US" altLang="ja-JP" sz="600" dirty="0"/>
          </a:p>
        </p:txBody>
      </p:sp>
      <p:sp>
        <p:nvSpPr>
          <p:cNvPr id="41" name="テキスト ボックス 40">
            <a:extLst>
              <a:ext uri="{FF2B5EF4-FFF2-40B4-BE49-F238E27FC236}">
                <a16:creationId xmlns:a16="http://schemas.microsoft.com/office/drawing/2014/main" id="{9481A9B3-A2A1-41DA-9E6E-0824236C0E63}"/>
              </a:ext>
            </a:extLst>
          </p:cNvPr>
          <p:cNvSpPr txBox="1"/>
          <p:nvPr/>
        </p:nvSpPr>
        <p:spPr>
          <a:xfrm>
            <a:off x="4566536" y="5606945"/>
            <a:ext cx="2747988" cy="323850"/>
          </a:xfrm>
          <a:prstGeom prst="rect">
            <a:avLst/>
          </a:prstGeom>
          <a:solidFill>
            <a:schemeClr val="bg1"/>
          </a:solidFill>
          <a:ln>
            <a:noFill/>
          </a:ln>
        </p:spPr>
        <p:txBody>
          <a:bodyPr wrap="square" lIns="0" tIns="0" rIns="0" bIns="0" rtlCol="0">
            <a:noAutofit/>
          </a:bodyPr>
          <a:lstStyle/>
          <a:p>
            <a:pPr rtl="0"/>
            <a:r>
              <a:rPr lang="mn" sz="600"/>
              <a:t>Ашиглаж байгаа үедээ хийг урсгахад өндөр даралтын хэмжүүр унаж байгаа эсэхийг шалгана</a:t>
            </a:r>
            <a:endParaRPr kumimoji="1" lang="en-US" altLang="ja-JP" sz="600" dirty="0"/>
          </a:p>
        </p:txBody>
      </p:sp>
      <p:sp>
        <p:nvSpPr>
          <p:cNvPr id="42" name="テキスト ボックス 41">
            <a:extLst>
              <a:ext uri="{FF2B5EF4-FFF2-40B4-BE49-F238E27FC236}">
                <a16:creationId xmlns:a16="http://schemas.microsoft.com/office/drawing/2014/main" id="{A81D47C3-002D-4F5A-B154-70F6B3A39B11}"/>
              </a:ext>
            </a:extLst>
          </p:cNvPr>
          <p:cNvSpPr txBox="1"/>
          <p:nvPr/>
        </p:nvSpPr>
        <p:spPr>
          <a:xfrm>
            <a:off x="5908085" y="2538188"/>
            <a:ext cx="1359268" cy="115620"/>
          </a:xfrm>
          <a:prstGeom prst="rect">
            <a:avLst/>
          </a:prstGeom>
          <a:solidFill>
            <a:schemeClr val="bg1"/>
          </a:solidFill>
          <a:ln>
            <a:noFill/>
          </a:ln>
        </p:spPr>
        <p:txBody>
          <a:bodyPr wrap="square" lIns="0" tIns="0" rIns="0" bIns="0" rtlCol="0">
            <a:noAutofit/>
          </a:bodyPr>
          <a:lstStyle/>
          <a:p>
            <a:pPr rtl="0"/>
            <a:r>
              <a:rPr lang="mn" sz="600" dirty="0"/>
              <a:t>Хэв гажилт байгаа эсэхийг шалгана</a:t>
            </a:r>
            <a:endParaRPr kumimoji="1" lang="en-US" altLang="ja-JP" sz="600" dirty="0"/>
          </a:p>
        </p:txBody>
      </p:sp>
      <p:sp>
        <p:nvSpPr>
          <p:cNvPr id="43" name="テキスト ボックス 42">
            <a:extLst>
              <a:ext uri="{FF2B5EF4-FFF2-40B4-BE49-F238E27FC236}">
                <a16:creationId xmlns:a16="http://schemas.microsoft.com/office/drawing/2014/main" id="{9CE9524C-914D-49CE-90FD-BD03DD77FF27}"/>
              </a:ext>
            </a:extLst>
          </p:cNvPr>
          <p:cNvSpPr txBox="1"/>
          <p:nvPr/>
        </p:nvSpPr>
        <p:spPr>
          <a:xfrm>
            <a:off x="5908083" y="2708437"/>
            <a:ext cx="1406439" cy="129204"/>
          </a:xfrm>
          <a:prstGeom prst="rect">
            <a:avLst/>
          </a:prstGeom>
          <a:solidFill>
            <a:schemeClr val="bg1"/>
          </a:solidFill>
          <a:ln>
            <a:noFill/>
          </a:ln>
        </p:spPr>
        <p:txBody>
          <a:bodyPr wrap="square" lIns="0" tIns="0" rIns="0" bIns="0" rtlCol="0">
            <a:noAutofit/>
          </a:bodyPr>
          <a:lstStyle/>
          <a:p>
            <a:pPr rtl="0"/>
            <a:r>
              <a:rPr lang="mn" sz="600" dirty="0"/>
              <a:t>Тэг цэг рүү эргэж зааж байгаа эсэхийг шалгана</a:t>
            </a:r>
            <a:endParaRPr kumimoji="1" lang="en-US" altLang="ja-JP" sz="600" dirty="0"/>
          </a:p>
        </p:txBody>
      </p:sp>
    </p:spTree>
    <p:extLst>
      <p:ext uri="{BB962C8B-B14F-4D97-AF65-F5344CB8AC3E}">
        <p14:creationId xmlns:p14="http://schemas.microsoft.com/office/powerpoint/2010/main" val="2090240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8021972" cy="601663"/>
          </a:xfrm>
        </p:spPr>
        <p:txBody>
          <a:bodyPr rtlCol="0">
            <a:normAutofit fontScale="90000"/>
          </a:bodyPr>
          <a:lstStyle/>
          <a:p>
            <a:pPr rtl="0"/>
            <a:r>
              <a:rPr lang="mn" sz="3200" dirty="0">
                <a:latin typeface="+mn-ea"/>
                <a:ea typeface="+mn-ea"/>
              </a:rPr>
              <a:t>Бүлэг 2 Шатамхай хий ба хүчилтөрөгчийн(sanso) талаарх суурь мэдлэг</a:t>
            </a:r>
            <a:endParaRPr kumimoji="1" lang="ja-JP" altLang="en-US" sz="3200" dirty="0">
              <a:latin typeface="+mn-ea"/>
              <a:ea typeface="+mn-ea"/>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31</a:t>
            </a:fld>
            <a:endParaRPr kumimoji="1" lang="ja-JP" altLang="en-US"/>
          </a:p>
        </p:txBody>
      </p:sp>
    </p:spTree>
    <p:extLst>
      <p:ext uri="{BB962C8B-B14F-4D97-AF65-F5344CB8AC3E}">
        <p14:creationId xmlns:p14="http://schemas.microsoft.com/office/powerpoint/2010/main" val="291047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mn" sz="1050">
                <a:latin typeface="Meiryo UI" panose="020B0604030504040204" pitchFamily="50" charset="-128"/>
                <a:ea typeface="Meiryo UI" panose="020B0604030504040204" pitchFamily="50" charset="-128"/>
              </a:rPr>
              <a:t>Хүчилтөрөгч(sanso)ийн аюул</a:t>
            </a:r>
            <a:endParaRPr kumimoji="1"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95163" y="6456715"/>
            <a:ext cx="3847058" cy="253916"/>
          </a:xfrm>
          <a:prstGeom prst="rect">
            <a:avLst/>
          </a:prstGeom>
          <a:noFill/>
          <a:ln>
            <a:solidFill>
              <a:schemeClr val="tx1"/>
            </a:solidFill>
          </a:ln>
        </p:spPr>
        <p:txBody>
          <a:bodyPr wrap="square" rtlCol="0">
            <a:spAutoFit/>
          </a:bodyPr>
          <a:lstStyle/>
          <a:p>
            <a:pPr algn="r" rtl="0"/>
            <a:r>
              <a:rPr lang="mn" sz="1050">
                <a:solidFill>
                  <a:prstClr val="black"/>
                </a:solidFill>
              </a:rPr>
              <a:t>Материалын 57-р хуудас / Нэмэлт материалын 42-р хуудас</a:t>
            </a:r>
          </a:p>
        </p:txBody>
      </p:sp>
      <p:sp>
        <p:nvSpPr>
          <p:cNvPr id="5" name="コンテンツ プレースホルダー 4"/>
          <p:cNvSpPr txBox="1">
            <a:spLocks/>
          </p:cNvSpPr>
          <p:nvPr/>
        </p:nvSpPr>
        <p:spPr>
          <a:xfrm>
            <a:off x="628650" y="992921"/>
            <a:ext cx="7886700" cy="129307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mn" sz="1050" dirty="0">
                <a:latin typeface="Meiryo UI" panose="020B0604030504040204" pitchFamily="50" charset="-128"/>
                <a:ea typeface="Meiryo UI" panose="020B0604030504040204" pitchFamily="50" charset="-128"/>
              </a:rPr>
              <a:t>　・Өндөр концентрацитай хүчилтөрөгч(sanso) нь маш аюултай бөгөөд хүний биед хортой.</a:t>
            </a:r>
            <a:endParaRPr lang="en-US" altLang="ja-JP" sz="1050" dirty="0">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mn" sz="1050" dirty="0">
                <a:latin typeface="Meiryo UI" panose="020B0604030504040204" pitchFamily="50" charset="-128"/>
                <a:ea typeface="Meiryo UI" panose="020B0604030504040204" pitchFamily="50" charset="-128"/>
              </a:rPr>
              <a:t>　・Бага концентрацтай болонгуут хүний эрүүл мэндэд ноцтой сөрөг нөлөө үзүүлдэг.</a:t>
            </a:r>
            <a:endParaRPr lang="en-US" altLang="ja-JP" sz="1050" dirty="0">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mn" sz="1050" dirty="0">
                <a:latin typeface="Meiryo UI" panose="020B0604030504040204" pitchFamily="50" charset="-128"/>
                <a:ea typeface="Meiryo UI" panose="020B0604030504040204" pitchFamily="50" charset="-128"/>
              </a:rPr>
              <a:t>　-Хүчилтөрөгч(sanso)ийн хувьд шаталтын температур агаар дахь шаталтаас өндөр байдаг.</a:t>
            </a:r>
          </a:p>
        </p:txBody>
      </p:sp>
      <p:pic>
        <p:nvPicPr>
          <p:cNvPr id="2" name="図 1"/>
          <p:cNvPicPr>
            <a:picLocks noChangeAspect="1"/>
          </p:cNvPicPr>
          <p:nvPr/>
        </p:nvPicPr>
        <p:blipFill>
          <a:blip r:embed="rId3"/>
          <a:stretch>
            <a:fillRect/>
          </a:stretch>
        </p:blipFill>
        <p:spPr>
          <a:xfrm>
            <a:off x="628650" y="2431656"/>
            <a:ext cx="6044040" cy="1698240"/>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1050" smtClean="0"/>
              <a:t>32</a:t>
            </a:fld>
            <a:endParaRPr kumimoji="1" lang="ja-JP" altLang="en-US" sz="1050"/>
          </a:p>
        </p:txBody>
      </p:sp>
      <p:sp>
        <p:nvSpPr>
          <p:cNvPr id="8" name="テキスト ボックス 7">
            <a:extLst>
              <a:ext uri="{FF2B5EF4-FFF2-40B4-BE49-F238E27FC236}">
                <a16:creationId xmlns:a16="http://schemas.microsoft.com/office/drawing/2014/main" id="{12B35A58-695A-463F-A881-2450FA33159D}"/>
              </a:ext>
            </a:extLst>
          </p:cNvPr>
          <p:cNvSpPr txBox="1"/>
          <p:nvPr/>
        </p:nvSpPr>
        <p:spPr>
          <a:xfrm>
            <a:off x="1745748" y="2462868"/>
            <a:ext cx="2746507" cy="259807"/>
          </a:xfrm>
          <a:prstGeom prst="rect">
            <a:avLst/>
          </a:prstGeom>
          <a:solidFill>
            <a:schemeClr val="bg1"/>
          </a:solidFill>
          <a:ln>
            <a:noFill/>
          </a:ln>
        </p:spPr>
        <p:txBody>
          <a:bodyPr wrap="square" lIns="0" tIns="0" rIns="0" bIns="0" rtlCol="0">
            <a:noAutofit/>
          </a:bodyPr>
          <a:lstStyle/>
          <a:p>
            <a:pPr algn="ctr" rtl="0"/>
            <a:r>
              <a:rPr lang="mn" sz="1050" dirty="0"/>
              <a:t>Хүснэгт 2-1: Бодисын гал асаах температур</a:t>
            </a:r>
            <a:endParaRPr kumimoji="1" lang="en-US" altLang="ja-JP" sz="1050" dirty="0"/>
          </a:p>
        </p:txBody>
      </p:sp>
      <p:sp>
        <p:nvSpPr>
          <p:cNvPr id="9" name="テキスト ボックス 8">
            <a:extLst>
              <a:ext uri="{FF2B5EF4-FFF2-40B4-BE49-F238E27FC236}">
                <a16:creationId xmlns:a16="http://schemas.microsoft.com/office/drawing/2014/main" id="{47373AEA-9A4B-437D-8A34-047BA9D5580C}"/>
              </a:ext>
            </a:extLst>
          </p:cNvPr>
          <p:cNvSpPr txBox="1"/>
          <p:nvPr/>
        </p:nvSpPr>
        <p:spPr>
          <a:xfrm>
            <a:off x="764311" y="3177030"/>
            <a:ext cx="851837" cy="251969"/>
          </a:xfrm>
          <a:prstGeom prst="rect">
            <a:avLst/>
          </a:prstGeom>
          <a:solidFill>
            <a:schemeClr val="bg1"/>
          </a:solidFill>
          <a:ln>
            <a:noFill/>
          </a:ln>
        </p:spPr>
        <p:txBody>
          <a:bodyPr wrap="square" lIns="0" tIns="0" rIns="0" bIns="0" rtlCol="0">
            <a:noAutofit/>
          </a:bodyPr>
          <a:lstStyle/>
          <a:p>
            <a:pPr algn="ctr" rtl="0"/>
            <a:r>
              <a:rPr lang="mn" sz="1050"/>
              <a:t>Агаарт</a:t>
            </a:r>
            <a:endParaRPr kumimoji="1" lang="en-US" altLang="ja-JP" sz="1050" dirty="0"/>
          </a:p>
        </p:txBody>
      </p:sp>
      <p:sp>
        <p:nvSpPr>
          <p:cNvPr id="10" name="テキスト ボックス 9">
            <a:extLst>
              <a:ext uri="{FF2B5EF4-FFF2-40B4-BE49-F238E27FC236}">
                <a16:creationId xmlns:a16="http://schemas.microsoft.com/office/drawing/2014/main" id="{CE3CA668-F37E-4822-90EC-F62461D4C2C2}"/>
              </a:ext>
            </a:extLst>
          </p:cNvPr>
          <p:cNvSpPr txBox="1"/>
          <p:nvPr/>
        </p:nvSpPr>
        <p:spPr>
          <a:xfrm>
            <a:off x="764312" y="3511604"/>
            <a:ext cx="905000" cy="268270"/>
          </a:xfrm>
          <a:prstGeom prst="rect">
            <a:avLst/>
          </a:prstGeom>
          <a:solidFill>
            <a:schemeClr val="bg1"/>
          </a:solidFill>
          <a:ln>
            <a:noFill/>
          </a:ln>
        </p:spPr>
        <p:txBody>
          <a:bodyPr wrap="square" lIns="0" tIns="0" rIns="0" bIns="0" rtlCol="0">
            <a:noAutofit/>
          </a:bodyPr>
          <a:lstStyle/>
          <a:p>
            <a:pPr algn="ctr" rtl="0"/>
            <a:r>
              <a:rPr lang="mn" sz="700" dirty="0"/>
              <a:t>Хүчилтөрөгч(sanso)өөр</a:t>
            </a:r>
            <a:endParaRPr kumimoji="1" lang="en-US" altLang="ja-JP" sz="700" dirty="0"/>
          </a:p>
        </p:txBody>
      </p:sp>
      <p:sp>
        <p:nvSpPr>
          <p:cNvPr id="11" name="テキスト ボックス 10">
            <a:extLst>
              <a:ext uri="{FF2B5EF4-FFF2-40B4-BE49-F238E27FC236}">
                <a16:creationId xmlns:a16="http://schemas.microsoft.com/office/drawing/2014/main" id="{4EA4A3C6-36F5-468E-AA5F-ADB2F4BF5256}"/>
              </a:ext>
            </a:extLst>
          </p:cNvPr>
          <p:cNvSpPr txBox="1"/>
          <p:nvPr/>
        </p:nvSpPr>
        <p:spPr>
          <a:xfrm>
            <a:off x="1745748" y="2822088"/>
            <a:ext cx="907075" cy="250721"/>
          </a:xfrm>
          <a:prstGeom prst="rect">
            <a:avLst/>
          </a:prstGeom>
          <a:solidFill>
            <a:schemeClr val="bg1"/>
          </a:solidFill>
          <a:ln>
            <a:noFill/>
          </a:ln>
        </p:spPr>
        <p:txBody>
          <a:bodyPr wrap="square" lIns="0" tIns="0" rIns="0" bIns="0" rtlCol="0" anchor="ctr" anchorCtr="0">
            <a:noAutofit/>
          </a:bodyPr>
          <a:lstStyle/>
          <a:p>
            <a:pPr algn="ctr" rtl="0"/>
            <a:r>
              <a:rPr lang="mn" sz="1050"/>
              <a:t>бензин</a:t>
            </a:r>
            <a:endParaRPr kumimoji="1" lang="en-US" altLang="ja-JP" sz="1050" dirty="0"/>
          </a:p>
        </p:txBody>
      </p:sp>
      <p:sp>
        <p:nvSpPr>
          <p:cNvPr id="12" name="テキスト ボックス 11">
            <a:extLst>
              <a:ext uri="{FF2B5EF4-FFF2-40B4-BE49-F238E27FC236}">
                <a16:creationId xmlns:a16="http://schemas.microsoft.com/office/drawing/2014/main" id="{C92F3E0F-EB49-414C-8214-6C90F0B904C7}"/>
              </a:ext>
            </a:extLst>
          </p:cNvPr>
          <p:cNvSpPr txBox="1"/>
          <p:nvPr/>
        </p:nvSpPr>
        <p:spPr>
          <a:xfrm>
            <a:off x="2947195" y="2813001"/>
            <a:ext cx="482599" cy="259808"/>
          </a:xfrm>
          <a:prstGeom prst="rect">
            <a:avLst/>
          </a:prstGeom>
          <a:solidFill>
            <a:schemeClr val="bg1"/>
          </a:solidFill>
          <a:ln>
            <a:noFill/>
          </a:ln>
        </p:spPr>
        <p:txBody>
          <a:bodyPr wrap="square" lIns="0" tIns="0" rIns="0" bIns="0" rtlCol="0" anchor="ctr" anchorCtr="0">
            <a:noAutofit/>
          </a:bodyPr>
          <a:lstStyle/>
          <a:p>
            <a:pPr algn="ctr" rtl="0"/>
            <a:r>
              <a:rPr lang="mn" sz="1050"/>
              <a:t>керосин</a:t>
            </a:r>
            <a:endParaRPr kumimoji="1" lang="en-US" altLang="ja-JP" sz="1050" dirty="0"/>
          </a:p>
        </p:txBody>
      </p:sp>
      <p:sp>
        <p:nvSpPr>
          <p:cNvPr id="13" name="テキスト ボックス 12">
            <a:extLst>
              <a:ext uri="{FF2B5EF4-FFF2-40B4-BE49-F238E27FC236}">
                <a16:creationId xmlns:a16="http://schemas.microsoft.com/office/drawing/2014/main" id="{1B588BAE-89CD-4857-9A9A-9CCB84BF7C48}"/>
              </a:ext>
            </a:extLst>
          </p:cNvPr>
          <p:cNvSpPr txBox="1"/>
          <p:nvPr/>
        </p:nvSpPr>
        <p:spPr>
          <a:xfrm>
            <a:off x="3903119" y="2809125"/>
            <a:ext cx="482599" cy="259808"/>
          </a:xfrm>
          <a:prstGeom prst="rect">
            <a:avLst/>
          </a:prstGeom>
          <a:solidFill>
            <a:schemeClr val="bg1"/>
          </a:solidFill>
          <a:ln>
            <a:noFill/>
          </a:ln>
        </p:spPr>
        <p:txBody>
          <a:bodyPr wrap="square" lIns="0" tIns="0" rIns="0" bIns="0" rtlCol="0" anchor="ctr" anchorCtr="0">
            <a:noAutofit/>
          </a:bodyPr>
          <a:lstStyle/>
          <a:p>
            <a:pPr algn="ctr" rtl="0"/>
            <a:r>
              <a:rPr lang="mn" sz="1050"/>
              <a:t>Мазут</a:t>
            </a:r>
            <a:endParaRPr kumimoji="1" lang="en-US" altLang="ja-JP" sz="1050" dirty="0"/>
          </a:p>
        </p:txBody>
      </p:sp>
      <p:sp>
        <p:nvSpPr>
          <p:cNvPr id="14" name="テキスト ボックス 13">
            <a:extLst>
              <a:ext uri="{FF2B5EF4-FFF2-40B4-BE49-F238E27FC236}">
                <a16:creationId xmlns:a16="http://schemas.microsoft.com/office/drawing/2014/main" id="{A872CCF9-A6E6-43B1-BD04-BAADE413FB80}"/>
              </a:ext>
            </a:extLst>
          </p:cNvPr>
          <p:cNvSpPr txBox="1"/>
          <p:nvPr/>
        </p:nvSpPr>
        <p:spPr>
          <a:xfrm>
            <a:off x="4825728" y="2809125"/>
            <a:ext cx="482599" cy="259808"/>
          </a:xfrm>
          <a:prstGeom prst="rect">
            <a:avLst/>
          </a:prstGeom>
          <a:solidFill>
            <a:schemeClr val="bg1"/>
          </a:solidFill>
          <a:ln>
            <a:noFill/>
          </a:ln>
        </p:spPr>
        <p:txBody>
          <a:bodyPr wrap="square" lIns="0" tIns="0" rIns="0" bIns="0" rtlCol="0" anchor="ctr" anchorCtr="0">
            <a:noAutofit/>
          </a:bodyPr>
          <a:lstStyle/>
          <a:p>
            <a:pPr algn="ctr" rtl="0"/>
            <a:r>
              <a:rPr lang="mn" sz="1050"/>
              <a:t>Модны үртэс</a:t>
            </a:r>
            <a:endParaRPr kumimoji="1" lang="en-US" altLang="ja-JP" sz="1050" dirty="0"/>
          </a:p>
        </p:txBody>
      </p:sp>
      <p:sp>
        <p:nvSpPr>
          <p:cNvPr id="15" name="テキスト ボックス 14">
            <a:extLst>
              <a:ext uri="{FF2B5EF4-FFF2-40B4-BE49-F238E27FC236}">
                <a16:creationId xmlns:a16="http://schemas.microsoft.com/office/drawing/2014/main" id="{2C608FC8-24BD-4C34-AD49-AEEC967B4DBE}"/>
              </a:ext>
            </a:extLst>
          </p:cNvPr>
          <p:cNvSpPr txBox="1"/>
          <p:nvPr/>
        </p:nvSpPr>
        <p:spPr>
          <a:xfrm>
            <a:off x="5820467" y="2809125"/>
            <a:ext cx="482599" cy="259808"/>
          </a:xfrm>
          <a:prstGeom prst="rect">
            <a:avLst/>
          </a:prstGeom>
          <a:solidFill>
            <a:schemeClr val="bg1"/>
          </a:solidFill>
          <a:ln>
            <a:noFill/>
          </a:ln>
        </p:spPr>
        <p:txBody>
          <a:bodyPr wrap="square" lIns="0" tIns="0" rIns="0" bIns="0" rtlCol="0" anchor="ctr" anchorCtr="0">
            <a:noAutofit/>
          </a:bodyPr>
          <a:lstStyle/>
          <a:p>
            <a:pPr algn="ctr" rtl="0"/>
            <a:r>
              <a:rPr lang="mn" sz="1050"/>
              <a:t>Устөрөгч</a:t>
            </a:r>
            <a:endParaRPr kumimoji="1" lang="en-US" altLang="ja-JP" sz="1050" dirty="0"/>
          </a:p>
        </p:txBody>
      </p:sp>
      <p:sp>
        <p:nvSpPr>
          <p:cNvPr id="16" name="テキスト ボックス 15">
            <a:extLst>
              <a:ext uri="{FF2B5EF4-FFF2-40B4-BE49-F238E27FC236}">
                <a16:creationId xmlns:a16="http://schemas.microsoft.com/office/drawing/2014/main" id="{0F2E9C8D-13DC-4CEE-B565-F122D668D485}"/>
              </a:ext>
            </a:extLst>
          </p:cNvPr>
          <p:cNvSpPr txBox="1"/>
          <p:nvPr/>
        </p:nvSpPr>
        <p:spPr>
          <a:xfrm>
            <a:off x="1190228" y="3880238"/>
            <a:ext cx="4907543" cy="186715"/>
          </a:xfrm>
          <a:prstGeom prst="rect">
            <a:avLst/>
          </a:prstGeom>
          <a:solidFill>
            <a:schemeClr val="bg1"/>
          </a:solidFill>
          <a:ln>
            <a:noFill/>
          </a:ln>
        </p:spPr>
        <p:txBody>
          <a:bodyPr wrap="square" lIns="0" tIns="0" rIns="0" bIns="0" rtlCol="0" anchor="ctr" anchorCtr="0">
            <a:noAutofit/>
          </a:bodyPr>
          <a:lstStyle/>
          <a:p>
            <a:pPr algn="r" rtl="0"/>
            <a:r>
              <a:rPr lang="mn" sz="700" dirty="0"/>
              <a:t>Эх сурвалж: </a:t>
            </a:r>
            <a:r>
              <a:rPr lang="mn" sz="700" b="0" i="0" dirty="0">
                <a:solidFill>
                  <a:srgbClr val="000000"/>
                </a:solidFill>
                <a:effectLst/>
                <a:latin typeface="Arial" panose="020B0604020202020204" pitchFamily="34" charset="0"/>
              </a:rPr>
              <a:t>Коогаку Комамия "Хүчилтөрөгч(sanso)ийн аюул ба осол гамшгаас урьдчилан сэргийлэх арга хэмжээ" (Аж үйлдвэрийн аюулгүй байдлын судалгааны хүрээлэн, 1961)</a:t>
            </a:r>
            <a:endParaRPr kumimoji="1" lang="en-US" altLang="ja-JP" sz="700" dirty="0"/>
          </a:p>
        </p:txBody>
      </p:sp>
    </p:spTree>
    <p:extLst>
      <p:ext uri="{BB962C8B-B14F-4D97-AF65-F5344CB8AC3E}">
        <p14:creationId xmlns:p14="http://schemas.microsoft.com/office/powerpoint/2010/main" val="3112564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mn" sz="1050">
                <a:latin typeface="Meiryo UI" panose="020B0604030504040204" pitchFamily="50" charset="-128"/>
                <a:ea typeface="Meiryo UI" panose="020B0604030504040204" pitchFamily="50" charset="-128"/>
              </a:rPr>
              <a:t>Шатамхай хий (1) Шаталтын гурван элемент</a:t>
            </a:r>
            <a:endParaRPr kumimoji="1"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29388" y="6445765"/>
            <a:ext cx="3739982" cy="253916"/>
          </a:xfrm>
          <a:prstGeom prst="rect">
            <a:avLst/>
          </a:prstGeom>
          <a:noFill/>
          <a:ln>
            <a:solidFill>
              <a:schemeClr val="tx1"/>
            </a:solidFill>
          </a:ln>
        </p:spPr>
        <p:txBody>
          <a:bodyPr wrap="square" rtlCol="0">
            <a:spAutoFit/>
          </a:bodyPr>
          <a:lstStyle/>
          <a:p>
            <a:pPr algn="r" rtl="0"/>
            <a:r>
              <a:rPr lang="mn" sz="1050" dirty="0">
                <a:solidFill>
                  <a:prstClr val="black"/>
                </a:solidFill>
              </a:rPr>
              <a:t>Материалын 60-р хуудас / Нэмэлт материалын 44-р хуудас</a:t>
            </a:r>
          </a:p>
        </p:txBody>
      </p:sp>
      <p:sp>
        <p:nvSpPr>
          <p:cNvPr id="6" name="コンテンツ プレースホルダー 4"/>
          <p:cNvSpPr txBox="1">
            <a:spLocks/>
          </p:cNvSpPr>
          <p:nvPr/>
        </p:nvSpPr>
        <p:spPr>
          <a:xfrm>
            <a:off x="628650" y="1020298"/>
            <a:ext cx="7886700" cy="1805034"/>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[Шаталтын гурван элемент]</a:t>
            </a:r>
          </a:p>
          <a:p>
            <a:pPr marL="0" indent="180975"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 Шатах зүйлс</a:t>
            </a:r>
            <a:endParaRPr lang="en-US" altLang="ja-JP" sz="105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·Хүчилтөрөгч (sanso)</a:t>
            </a:r>
            <a:endParaRPr lang="en-US" altLang="ja-JP" sz="105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 Гал асаах үүсвэр</a:t>
            </a:r>
            <a:endParaRPr lang="en-US" altLang="ja-JP" sz="105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endParaRPr lang="ja-JP" altLang="en-US" sz="105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Шаталтын гурван элементийн аль нэг нь байхгүй бол зарчмын хувьд ямар ч дэлбэрэлт гарахгүй.</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050" smtClean="0"/>
              <a:t>33</a:t>
            </a:fld>
            <a:endParaRPr kumimoji="1" lang="ja-JP" altLang="en-US" sz="1050"/>
          </a:p>
        </p:txBody>
      </p:sp>
    </p:spTree>
    <p:extLst>
      <p:ext uri="{BB962C8B-B14F-4D97-AF65-F5344CB8AC3E}">
        <p14:creationId xmlns:p14="http://schemas.microsoft.com/office/powerpoint/2010/main" val="2884582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mn" sz="1050">
                <a:latin typeface="Meiryo UI" panose="020B0604030504040204" pitchFamily="50" charset="-128"/>
                <a:ea typeface="Meiryo UI" panose="020B0604030504040204" pitchFamily="50" charset="-128"/>
              </a:rPr>
              <a:t>Шатамхай хий (2) Тэсрэх доод хязгаар (bakuhatu kagen kai) ба Тэсрэх дээд хязгаар</a:t>
            </a:r>
          </a:p>
        </p:txBody>
      </p:sp>
      <p:sp>
        <p:nvSpPr>
          <p:cNvPr id="7" name="テキスト ボックス 6"/>
          <p:cNvSpPr txBox="1"/>
          <p:nvPr/>
        </p:nvSpPr>
        <p:spPr>
          <a:xfrm>
            <a:off x="4320330" y="6445765"/>
            <a:ext cx="3849039" cy="253916"/>
          </a:xfrm>
          <a:prstGeom prst="rect">
            <a:avLst/>
          </a:prstGeom>
          <a:noFill/>
          <a:ln>
            <a:solidFill>
              <a:schemeClr val="tx1"/>
            </a:solidFill>
          </a:ln>
        </p:spPr>
        <p:txBody>
          <a:bodyPr wrap="square" rtlCol="0">
            <a:spAutoFit/>
          </a:bodyPr>
          <a:lstStyle/>
          <a:p>
            <a:pPr algn="r" rtl="0"/>
            <a:r>
              <a:rPr lang="mn" sz="1050" dirty="0">
                <a:solidFill>
                  <a:prstClr val="black"/>
                </a:solidFill>
              </a:rPr>
              <a:t>Материалын 60-р хуудас / Нэмэлт материалын 44-р хуудас</a:t>
            </a:r>
          </a:p>
        </p:txBody>
      </p:sp>
      <p:sp>
        <p:nvSpPr>
          <p:cNvPr id="6" name="コンテンツ プレースホルダー 4"/>
          <p:cNvSpPr txBox="1">
            <a:spLocks/>
          </p:cNvSpPr>
          <p:nvPr/>
        </p:nvSpPr>
        <p:spPr>
          <a:xfrm>
            <a:off x="628650" y="1020298"/>
            <a:ext cx="7886700" cy="137794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mn" sz="1050" dirty="0">
                <a:solidFill>
                  <a:prstClr val="black"/>
                </a:solidFill>
                <a:latin typeface="Meiryo UI" panose="020B0604030504040204" pitchFamily="50" charset="-128"/>
                <a:ea typeface="Meiryo UI" panose="020B0604030504040204" pitchFamily="50" charset="-128"/>
              </a:rPr>
              <a:t>[Тэсрэх доод хязгаар (bakuhatu kagen kai)ба тэсрэх дээд хязгаар]</a:t>
            </a:r>
          </a:p>
          <a:p>
            <a:pPr marL="0" indent="180975" rtl="0">
              <a:lnSpc>
                <a:spcPct val="100000"/>
              </a:lnSpc>
              <a:spcBef>
                <a:spcPts val="0"/>
              </a:spcBef>
              <a:buFont typeface="Arial" panose="020B0604020202020204" pitchFamily="34" charset="0"/>
              <a:buNone/>
            </a:pPr>
            <a:r>
              <a:rPr lang="mn" sz="1050" dirty="0">
                <a:solidFill>
                  <a:prstClr val="black"/>
                </a:solidFill>
                <a:latin typeface="Meiryo UI" panose="020B0604030504040204" pitchFamily="50" charset="-128"/>
                <a:ea typeface="Meiryo UI" panose="020B0604030504040204" pitchFamily="50" charset="-128"/>
              </a:rPr>
              <a:t>Шатамхай хий агаарт алдагдсан тохиолдолд, тодорхой концентрацийн хэмжээнд хүрээгүй л бол дэлбэрэхгүй. Энэ хэмжээг шаталтын (дэлбэрэлтийн) хэмжээ гэж нэрлэдэг. Тэсрэх доод хязгаар (bakuhatu kagen kai)ын бага хэмжээтэй хий нь алдагдсан тохиолдолд бага хэмжээгээр дэлбэрэлтийн хэмжээнд хүрдэг тул илүү аюултай байдаг.</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lang="ja-JP" altLang="en-US" sz="1050" smtClean="0">
                <a:solidFill>
                  <a:prstClr val="black">
                    <a:tint val="75000"/>
                  </a:prstClr>
                </a:solidFill>
              </a:rPr>
              <a:pPr/>
              <a:t>34</a:t>
            </a:fld>
            <a:endParaRPr lang="ja-JP" altLang="en-US" sz="1050">
              <a:solidFill>
                <a:prstClr val="black">
                  <a:tint val="75000"/>
                </a:prstClr>
              </a:solidFill>
            </a:endParaRPr>
          </a:p>
        </p:txBody>
      </p:sp>
    </p:spTree>
    <p:extLst>
      <p:ext uri="{BB962C8B-B14F-4D97-AF65-F5344CB8AC3E}">
        <p14:creationId xmlns:p14="http://schemas.microsoft.com/office/powerpoint/2010/main" val="3058873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mn" sz="1050">
                <a:latin typeface="Meiryo UI" panose="020B0604030504040204" pitchFamily="50" charset="-128"/>
                <a:ea typeface="Meiryo UI" panose="020B0604030504040204" pitchFamily="50" charset="-128"/>
              </a:rPr>
              <a:t>Шатамхай хийн тойм (3) Шаталтын хурд</a:t>
            </a:r>
            <a:endParaRPr kumimoji="1"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34394" y="6444477"/>
            <a:ext cx="3340451" cy="215444"/>
          </a:xfrm>
          <a:prstGeom prst="rect">
            <a:avLst/>
          </a:prstGeom>
          <a:noFill/>
          <a:ln>
            <a:solidFill>
              <a:schemeClr val="tx1"/>
            </a:solidFill>
          </a:ln>
        </p:spPr>
        <p:txBody>
          <a:bodyPr wrap="square" rtlCol="0">
            <a:spAutoFit/>
          </a:bodyPr>
          <a:lstStyle/>
          <a:p>
            <a:pPr algn="r" rtl="0"/>
            <a:r>
              <a:rPr lang="mn" sz="800">
                <a:solidFill>
                  <a:prstClr val="black"/>
                </a:solidFill>
              </a:rPr>
              <a:t>Материалын 62-р хуудас / Нэмэлт материалын 45-р хуудас</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800" smtClean="0"/>
              <a:t>35</a:t>
            </a:fld>
            <a:endParaRPr kumimoji="1" lang="ja-JP" altLang="en-US" sz="800"/>
          </a:p>
        </p:txBody>
      </p:sp>
      <p:pic>
        <p:nvPicPr>
          <p:cNvPr id="5" name="図 4"/>
          <p:cNvPicPr>
            <a:picLocks noChangeAspect="1"/>
          </p:cNvPicPr>
          <p:nvPr/>
        </p:nvPicPr>
        <p:blipFill>
          <a:blip r:embed="rId3"/>
          <a:stretch>
            <a:fillRect/>
          </a:stretch>
        </p:blipFill>
        <p:spPr>
          <a:xfrm>
            <a:off x="628650" y="920520"/>
            <a:ext cx="4158848" cy="5362575"/>
          </a:xfrm>
          <a:prstGeom prst="rect">
            <a:avLst/>
          </a:prstGeom>
        </p:spPr>
      </p:pic>
      <p:sp>
        <p:nvSpPr>
          <p:cNvPr id="6" name="正方形/長方形 5"/>
          <p:cNvSpPr/>
          <p:nvPr/>
        </p:nvSpPr>
        <p:spPr>
          <a:xfrm>
            <a:off x="1909677" y="6181396"/>
            <a:ext cx="3048074"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mn" sz="800" dirty="0">
                <a:latin typeface="Meiryo UI" panose="020B0604030504040204" pitchFamily="50" charset="-128"/>
                <a:ea typeface="Meiryo UI" panose="020B0604030504040204" pitchFamily="50" charset="-128"/>
              </a:rPr>
              <a:t>(Koike Oxygen Industry Co., Ltd.-ын материал)</a:t>
            </a:r>
            <a:endParaRPr kumimoji="1" lang="ja-JP" altLang="en-US" sz="8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C5653213-1908-4B35-8BC2-E59D4BD94B49}"/>
              </a:ext>
            </a:extLst>
          </p:cNvPr>
          <p:cNvSpPr txBox="1"/>
          <p:nvPr/>
        </p:nvSpPr>
        <p:spPr>
          <a:xfrm>
            <a:off x="845509" y="6075976"/>
            <a:ext cx="2316294" cy="118237"/>
          </a:xfrm>
          <a:prstGeom prst="rect">
            <a:avLst/>
          </a:prstGeom>
          <a:solidFill>
            <a:schemeClr val="bg1"/>
          </a:solidFill>
          <a:ln>
            <a:noFill/>
          </a:ln>
        </p:spPr>
        <p:txBody>
          <a:bodyPr wrap="square" lIns="0" tIns="0" rIns="0" bIns="0" rtlCol="0">
            <a:noAutofit/>
          </a:bodyPr>
          <a:lstStyle/>
          <a:p>
            <a:pPr algn="ctr" rtl="0"/>
            <a:r>
              <a:rPr lang="mn" sz="800" dirty="0"/>
              <a:t>Зураг 2-1: Дөлний гадаргуу үүсэх (Цагаан конус)</a:t>
            </a:r>
            <a:endParaRPr kumimoji="1" lang="en-US" altLang="ja-JP" sz="800" dirty="0"/>
          </a:p>
        </p:txBody>
      </p:sp>
      <p:sp>
        <p:nvSpPr>
          <p:cNvPr id="9" name="テキスト ボックス 8">
            <a:extLst>
              <a:ext uri="{FF2B5EF4-FFF2-40B4-BE49-F238E27FC236}">
                <a16:creationId xmlns:a16="http://schemas.microsoft.com/office/drawing/2014/main" id="{D695646D-B383-4078-A237-E42C45AD54BF}"/>
              </a:ext>
            </a:extLst>
          </p:cNvPr>
          <p:cNvSpPr txBox="1"/>
          <p:nvPr/>
        </p:nvSpPr>
        <p:spPr>
          <a:xfrm>
            <a:off x="917562" y="1090326"/>
            <a:ext cx="1217035" cy="185075"/>
          </a:xfrm>
          <a:prstGeom prst="rect">
            <a:avLst/>
          </a:prstGeom>
          <a:solidFill>
            <a:schemeClr val="bg1"/>
          </a:solidFill>
          <a:ln>
            <a:noFill/>
          </a:ln>
        </p:spPr>
        <p:txBody>
          <a:bodyPr wrap="square" lIns="0" tIns="0" rIns="0" bIns="0" rtlCol="0">
            <a:noAutofit/>
          </a:bodyPr>
          <a:lstStyle/>
          <a:p>
            <a:pPr algn="ctr" rtl="0"/>
            <a:r>
              <a:rPr lang="mn" sz="800"/>
              <a:t>Хийн </a:t>
            </a:r>
            <a:r>
              <a:rPr lang="mn" sz="800" b="0" i="0" u="none" strike="noStrike" cap="none">
                <a:solidFill>
                  <a:srgbClr val="000000"/>
                </a:solidFill>
                <a:latin typeface="Arial"/>
                <a:ea typeface="Arial"/>
                <a:cs typeface="Arial"/>
                <a:sym typeface="Arial"/>
              </a:rPr>
              <a:t>шатах хурд</a:t>
            </a:r>
            <a:endParaRPr kumimoji="1" lang="en-US" altLang="ja-JP" sz="800" dirty="0"/>
          </a:p>
        </p:txBody>
      </p:sp>
      <p:sp>
        <p:nvSpPr>
          <p:cNvPr id="10" name="テキスト ボックス 9">
            <a:extLst>
              <a:ext uri="{FF2B5EF4-FFF2-40B4-BE49-F238E27FC236}">
                <a16:creationId xmlns:a16="http://schemas.microsoft.com/office/drawing/2014/main" id="{A202591D-0923-4F61-AD06-6AE5334576C3}"/>
              </a:ext>
            </a:extLst>
          </p:cNvPr>
          <p:cNvSpPr txBox="1"/>
          <p:nvPr/>
        </p:nvSpPr>
        <p:spPr>
          <a:xfrm>
            <a:off x="917561" y="3523280"/>
            <a:ext cx="1217035" cy="185075"/>
          </a:xfrm>
          <a:prstGeom prst="rect">
            <a:avLst/>
          </a:prstGeom>
          <a:solidFill>
            <a:schemeClr val="bg1"/>
          </a:solidFill>
          <a:ln>
            <a:noFill/>
          </a:ln>
        </p:spPr>
        <p:txBody>
          <a:bodyPr wrap="square" lIns="0" tIns="0" rIns="0" bIns="0" rtlCol="0">
            <a:noAutofit/>
          </a:bodyPr>
          <a:lstStyle/>
          <a:p>
            <a:pPr algn="ctr" rtl="0"/>
            <a:r>
              <a:rPr lang="mn" sz="800"/>
              <a:t>Хийн </a:t>
            </a:r>
            <a:r>
              <a:rPr lang="mn" sz="800" b="0" i="0" u="none" strike="noStrike" cap="none">
                <a:solidFill>
                  <a:srgbClr val="000000"/>
                </a:solidFill>
                <a:latin typeface="Arial"/>
                <a:ea typeface="Arial"/>
                <a:cs typeface="Arial"/>
                <a:sym typeface="Arial"/>
              </a:rPr>
              <a:t>шатах хурд</a:t>
            </a:r>
            <a:endParaRPr kumimoji="1" lang="en-US" altLang="ja-JP" sz="800" dirty="0"/>
          </a:p>
        </p:txBody>
      </p:sp>
      <p:sp>
        <p:nvSpPr>
          <p:cNvPr id="11" name="テキスト ボックス 10">
            <a:extLst>
              <a:ext uri="{FF2B5EF4-FFF2-40B4-BE49-F238E27FC236}">
                <a16:creationId xmlns:a16="http://schemas.microsoft.com/office/drawing/2014/main" id="{1BB28FEB-DBA8-4A7E-A1D2-873CC7A2B65C}"/>
              </a:ext>
            </a:extLst>
          </p:cNvPr>
          <p:cNvSpPr txBox="1"/>
          <p:nvPr/>
        </p:nvSpPr>
        <p:spPr>
          <a:xfrm>
            <a:off x="2134596" y="3553333"/>
            <a:ext cx="1217035" cy="185075"/>
          </a:xfrm>
          <a:prstGeom prst="rect">
            <a:avLst/>
          </a:prstGeom>
          <a:solidFill>
            <a:schemeClr val="bg1"/>
          </a:solidFill>
          <a:ln>
            <a:noFill/>
          </a:ln>
        </p:spPr>
        <p:txBody>
          <a:bodyPr wrap="square" lIns="0" tIns="0" rIns="0" bIns="0" rtlCol="0">
            <a:noAutofit/>
          </a:bodyPr>
          <a:lstStyle/>
          <a:p>
            <a:pPr algn="ctr" rtl="0"/>
            <a:r>
              <a:rPr lang="mn" sz="800"/>
              <a:t>Хийн </a:t>
            </a:r>
            <a:r>
              <a:rPr lang="mn" sz="800" b="0" i="0" u="none" strike="noStrike" cap="none">
                <a:solidFill>
                  <a:srgbClr val="000000"/>
                </a:solidFill>
                <a:latin typeface="Arial"/>
                <a:ea typeface="Arial"/>
                <a:cs typeface="Arial"/>
                <a:sym typeface="Arial"/>
              </a:rPr>
              <a:t>шатах хурд</a:t>
            </a:r>
            <a:endParaRPr kumimoji="1" lang="en-US" altLang="ja-JP" sz="800" dirty="0"/>
          </a:p>
        </p:txBody>
      </p:sp>
      <p:sp>
        <p:nvSpPr>
          <p:cNvPr id="12" name="テキスト ボックス 11">
            <a:extLst>
              <a:ext uri="{FF2B5EF4-FFF2-40B4-BE49-F238E27FC236}">
                <a16:creationId xmlns:a16="http://schemas.microsoft.com/office/drawing/2014/main" id="{389A2714-962A-4559-A277-ED2535360752}"/>
              </a:ext>
            </a:extLst>
          </p:cNvPr>
          <p:cNvSpPr txBox="1"/>
          <p:nvPr/>
        </p:nvSpPr>
        <p:spPr>
          <a:xfrm>
            <a:off x="3868953" y="3865599"/>
            <a:ext cx="770741" cy="144329"/>
          </a:xfrm>
          <a:prstGeom prst="rect">
            <a:avLst/>
          </a:prstGeom>
          <a:solidFill>
            <a:schemeClr val="bg1"/>
          </a:solidFill>
          <a:ln>
            <a:noFill/>
          </a:ln>
        </p:spPr>
        <p:txBody>
          <a:bodyPr wrap="square" lIns="0" tIns="0" rIns="0" bIns="0" rtlCol="0">
            <a:noAutofit/>
          </a:bodyPr>
          <a:lstStyle/>
          <a:p>
            <a:pPr algn="ctr" rtl="0"/>
            <a:r>
              <a:rPr lang="mn" sz="800"/>
              <a:t>Хийн </a:t>
            </a:r>
            <a:r>
              <a:rPr lang="mn" sz="800" b="0" i="0" u="none" strike="noStrike" cap="none">
                <a:solidFill>
                  <a:srgbClr val="000000"/>
                </a:solidFill>
                <a:latin typeface="Arial"/>
                <a:ea typeface="Arial"/>
                <a:cs typeface="Arial"/>
                <a:sym typeface="Arial"/>
              </a:rPr>
              <a:t>шатах хурд</a:t>
            </a:r>
            <a:endParaRPr kumimoji="1" lang="en-US" altLang="ja-JP" sz="800" dirty="0"/>
          </a:p>
        </p:txBody>
      </p:sp>
      <p:sp>
        <p:nvSpPr>
          <p:cNvPr id="13" name="テキスト ボックス 12">
            <a:extLst>
              <a:ext uri="{FF2B5EF4-FFF2-40B4-BE49-F238E27FC236}">
                <a16:creationId xmlns:a16="http://schemas.microsoft.com/office/drawing/2014/main" id="{C0D2D623-704A-4160-99D5-57CFBAFD3287}"/>
              </a:ext>
            </a:extLst>
          </p:cNvPr>
          <p:cNvSpPr txBox="1"/>
          <p:nvPr/>
        </p:nvSpPr>
        <p:spPr>
          <a:xfrm>
            <a:off x="1542026" y="1740391"/>
            <a:ext cx="735302" cy="185075"/>
          </a:xfrm>
          <a:prstGeom prst="rect">
            <a:avLst/>
          </a:prstGeom>
          <a:solidFill>
            <a:schemeClr val="bg1"/>
          </a:solidFill>
          <a:ln>
            <a:noFill/>
          </a:ln>
        </p:spPr>
        <p:txBody>
          <a:bodyPr wrap="square" lIns="0" tIns="0" rIns="0" bIns="0" rtlCol="0">
            <a:noAutofit/>
          </a:bodyPr>
          <a:lstStyle/>
          <a:p>
            <a:pPr rtl="0"/>
            <a:r>
              <a:rPr lang="mn" sz="800" dirty="0"/>
              <a:t>Цагаан конус (цагаан цэг)</a:t>
            </a:r>
            <a:endParaRPr kumimoji="1" lang="en-US" altLang="ja-JP" sz="800" dirty="0"/>
          </a:p>
        </p:txBody>
      </p:sp>
      <p:sp>
        <p:nvSpPr>
          <p:cNvPr id="14" name="テキスト ボックス 13">
            <a:extLst>
              <a:ext uri="{FF2B5EF4-FFF2-40B4-BE49-F238E27FC236}">
                <a16:creationId xmlns:a16="http://schemas.microsoft.com/office/drawing/2014/main" id="{C61072F0-E242-440A-84B2-32709751843D}"/>
              </a:ext>
            </a:extLst>
          </p:cNvPr>
          <p:cNvSpPr txBox="1"/>
          <p:nvPr/>
        </p:nvSpPr>
        <p:spPr>
          <a:xfrm>
            <a:off x="848450" y="3324195"/>
            <a:ext cx="1217035" cy="185075"/>
          </a:xfrm>
          <a:prstGeom prst="rect">
            <a:avLst/>
          </a:prstGeom>
          <a:solidFill>
            <a:schemeClr val="bg1"/>
          </a:solidFill>
          <a:ln>
            <a:noFill/>
          </a:ln>
        </p:spPr>
        <p:txBody>
          <a:bodyPr wrap="square" lIns="0" tIns="0" rIns="0" bIns="0" rtlCol="0">
            <a:noAutofit/>
          </a:bodyPr>
          <a:lstStyle/>
          <a:p>
            <a:pPr algn="ctr" rtl="0"/>
            <a:r>
              <a:rPr lang="mn" sz="800"/>
              <a:t>Хийн </a:t>
            </a:r>
            <a:r>
              <a:rPr lang="mn" sz="800" b="0" i="0" u="none" strike="noStrike" cap="none">
                <a:solidFill>
                  <a:srgbClr val="000000"/>
                </a:solidFill>
                <a:latin typeface="Arial"/>
                <a:ea typeface="Arial"/>
                <a:cs typeface="Arial"/>
                <a:sym typeface="Arial"/>
              </a:rPr>
              <a:t> дэлбэрэлтийн хурд</a:t>
            </a:r>
            <a:endParaRPr kumimoji="1" lang="en-US" altLang="ja-JP" sz="800" dirty="0"/>
          </a:p>
        </p:txBody>
      </p:sp>
      <p:sp>
        <p:nvSpPr>
          <p:cNvPr id="15" name="テキスト ボックス 14">
            <a:extLst>
              <a:ext uri="{FF2B5EF4-FFF2-40B4-BE49-F238E27FC236}">
                <a16:creationId xmlns:a16="http://schemas.microsoft.com/office/drawing/2014/main" id="{82C89C9F-5EAE-4783-AF17-F838D8C7DBED}"/>
              </a:ext>
            </a:extLst>
          </p:cNvPr>
          <p:cNvSpPr txBox="1"/>
          <p:nvPr/>
        </p:nvSpPr>
        <p:spPr>
          <a:xfrm>
            <a:off x="1526078" y="4158025"/>
            <a:ext cx="735302" cy="185075"/>
          </a:xfrm>
          <a:prstGeom prst="rect">
            <a:avLst/>
          </a:prstGeom>
          <a:solidFill>
            <a:schemeClr val="bg1"/>
          </a:solidFill>
          <a:ln>
            <a:noFill/>
          </a:ln>
        </p:spPr>
        <p:txBody>
          <a:bodyPr wrap="square" lIns="0" tIns="0" rIns="0" bIns="0" rtlCol="0">
            <a:noAutofit/>
          </a:bodyPr>
          <a:lstStyle/>
          <a:p>
            <a:pPr rtl="0"/>
            <a:r>
              <a:rPr lang="mn" sz="800"/>
              <a:t>Цагаан конус (цагаан цэг)</a:t>
            </a:r>
            <a:endParaRPr kumimoji="1" lang="en-US" altLang="ja-JP" sz="800" dirty="0"/>
          </a:p>
        </p:txBody>
      </p:sp>
      <p:sp>
        <p:nvSpPr>
          <p:cNvPr id="16" name="テキスト ボックス 15">
            <a:extLst>
              <a:ext uri="{FF2B5EF4-FFF2-40B4-BE49-F238E27FC236}">
                <a16:creationId xmlns:a16="http://schemas.microsoft.com/office/drawing/2014/main" id="{BB09DB31-736D-41A5-9199-FEC2E64AB79C}"/>
              </a:ext>
            </a:extLst>
          </p:cNvPr>
          <p:cNvSpPr txBox="1"/>
          <p:nvPr/>
        </p:nvSpPr>
        <p:spPr>
          <a:xfrm>
            <a:off x="1909677" y="4535729"/>
            <a:ext cx="735302" cy="95082"/>
          </a:xfrm>
          <a:prstGeom prst="rect">
            <a:avLst/>
          </a:prstGeom>
          <a:solidFill>
            <a:schemeClr val="bg1"/>
          </a:solidFill>
          <a:ln>
            <a:noFill/>
          </a:ln>
        </p:spPr>
        <p:txBody>
          <a:bodyPr wrap="square" lIns="0" tIns="0" rIns="0" bIns="0" rtlCol="0">
            <a:noAutofit/>
          </a:bodyPr>
          <a:lstStyle/>
          <a:p>
            <a:pPr rtl="0"/>
            <a:r>
              <a:rPr lang="mn" sz="500" dirty="0"/>
              <a:t>Dead band/ dead zone</a:t>
            </a:r>
            <a:endParaRPr kumimoji="1" lang="en-US" altLang="ja-JP" sz="500" dirty="0"/>
          </a:p>
        </p:txBody>
      </p:sp>
      <p:sp>
        <p:nvSpPr>
          <p:cNvPr id="17" name="テキスト ボックス 16">
            <a:extLst>
              <a:ext uri="{FF2B5EF4-FFF2-40B4-BE49-F238E27FC236}">
                <a16:creationId xmlns:a16="http://schemas.microsoft.com/office/drawing/2014/main" id="{57C0D2A5-42A5-4711-A00C-7C130F59AD31}"/>
              </a:ext>
            </a:extLst>
          </p:cNvPr>
          <p:cNvSpPr txBox="1"/>
          <p:nvPr/>
        </p:nvSpPr>
        <p:spPr>
          <a:xfrm>
            <a:off x="807095" y="5559468"/>
            <a:ext cx="1217035" cy="185075"/>
          </a:xfrm>
          <a:prstGeom prst="rect">
            <a:avLst/>
          </a:prstGeom>
          <a:solidFill>
            <a:schemeClr val="bg1"/>
          </a:solidFill>
          <a:ln>
            <a:noFill/>
          </a:ln>
        </p:spPr>
        <p:txBody>
          <a:bodyPr wrap="square" lIns="0" tIns="0" rIns="0" bIns="0" rtlCol="0">
            <a:noAutofit/>
          </a:bodyPr>
          <a:lstStyle/>
          <a:p>
            <a:pPr algn="ctr" rtl="0"/>
            <a:r>
              <a:rPr lang="mn" sz="800"/>
              <a:t>Хийн </a:t>
            </a:r>
            <a:r>
              <a:rPr lang="mn" sz="800" b="0" i="0" u="none" strike="noStrike" cap="none">
                <a:solidFill>
                  <a:srgbClr val="000000"/>
                </a:solidFill>
                <a:latin typeface="Arial"/>
                <a:ea typeface="Arial"/>
                <a:cs typeface="Arial"/>
                <a:sym typeface="Arial"/>
              </a:rPr>
              <a:t> дэлбэрэлтийн хурд</a:t>
            </a:r>
            <a:endParaRPr kumimoji="1" lang="en-US" altLang="ja-JP" sz="800" dirty="0"/>
          </a:p>
        </p:txBody>
      </p:sp>
      <p:sp>
        <p:nvSpPr>
          <p:cNvPr id="18" name="テキスト ボックス 17">
            <a:extLst>
              <a:ext uri="{FF2B5EF4-FFF2-40B4-BE49-F238E27FC236}">
                <a16:creationId xmlns:a16="http://schemas.microsoft.com/office/drawing/2014/main" id="{58CE25D6-FD63-48CF-B2A3-C14CCA7F9389}"/>
              </a:ext>
            </a:extLst>
          </p:cNvPr>
          <p:cNvSpPr txBox="1"/>
          <p:nvPr/>
        </p:nvSpPr>
        <p:spPr>
          <a:xfrm>
            <a:off x="2202575" y="5570714"/>
            <a:ext cx="1217035" cy="185075"/>
          </a:xfrm>
          <a:prstGeom prst="rect">
            <a:avLst/>
          </a:prstGeom>
          <a:solidFill>
            <a:schemeClr val="bg1"/>
          </a:solidFill>
          <a:ln>
            <a:noFill/>
          </a:ln>
        </p:spPr>
        <p:txBody>
          <a:bodyPr wrap="square" lIns="0" tIns="0" rIns="0" bIns="0" rtlCol="0">
            <a:noAutofit/>
          </a:bodyPr>
          <a:lstStyle/>
          <a:p>
            <a:pPr algn="ctr" rtl="0"/>
            <a:r>
              <a:rPr lang="mn" sz="800"/>
              <a:t>Хийн </a:t>
            </a:r>
            <a:r>
              <a:rPr lang="mn" sz="800" b="0" i="0" u="none" strike="noStrike" cap="none">
                <a:solidFill>
                  <a:srgbClr val="000000"/>
                </a:solidFill>
                <a:latin typeface="Arial"/>
                <a:ea typeface="Arial"/>
                <a:cs typeface="Arial"/>
                <a:sym typeface="Arial"/>
              </a:rPr>
              <a:t> дэлбэрэлтийн хурд</a:t>
            </a:r>
            <a:endParaRPr kumimoji="1" lang="en-US" altLang="ja-JP" sz="800" dirty="0"/>
          </a:p>
        </p:txBody>
      </p:sp>
      <p:sp>
        <p:nvSpPr>
          <p:cNvPr id="19" name="テキスト ボックス 18">
            <a:extLst>
              <a:ext uri="{FF2B5EF4-FFF2-40B4-BE49-F238E27FC236}">
                <a16:creationId xmlns:a16="http://schemas.microsoft.com/office/drawing/2014/main" id="{ECA67F0C-87CD-4D74-9438-A4A74D85996A}"/>
              </a:ext>
            </a:extLst>
          </p:cNvPr>
          <p:cNvSpPr txBox="1"/>
          <p:nvPr/>
        </p:nvSpPr>
        <p:spPr>
          <a:xfrm>
            <a:off x="3785579" y="5586691"/>
            <a:ext cx="937488" cy="185075"/>
          </a:xfrm>
          <a:prstGeom prst="rect">
            <a:avLst/>
          </a:prstGeom>
          <a:solidFill>
            <a:schemeClr val="bg1"/>
          </a:solidFill>
          <a:ln>
            <a:noFill/>
          </a:ln>
        </p:spPr>
        <p:txBody>
          <a:bodyPr wrap="square" lIns="0" tIns="0" rIns="0" bIns="0" rtlCol="0">
            <a:noAutofit/>
          </a:bodyPr>
          <a:lstStyle/>
          <a:p>
            <a:pPr algn="ctr" rtl="0"/>
            <a:r>
              <a:rPr lang="mn" sz="600" dirty="0"/>
              <a:t>Хийн </a:t>
            </a:r>
            <a:r>
              <a:rPr lang="mn" sz="600" b="0" i="0" u="none" strike="noStrike" cap="none" dirty="0">
                <a:solidFill>
                  <a:srgbClr val="000000"/>
                </a:solidFill>
                <a:latin typeface="Arial"/>
                <a:ea typeface="Arial"/>
                <a:cs typeface="Arial"/>
                <a:sym typeface="Arial"/>
              </a:rPr>
              <a:t> дэлбэрэлтийн хурд</a:t>
            </a:r>
            <a:endParaRPr kumimoji="1" lang="en-US" altLang="ja-JP" sz="600" dirty="0"/>
          </a:p>
        </p:txBody>
      </p:sp>
      <p:sp>
        <p:nvSpPr>
          <p:cNvPr id="20" name="テキスト ボックス 19">
            <a:extLst>
              <a:ext uri="{FF2B5EF4-FFF2-40B4-BE49-F238E27FC236}">
                <a16:creationId xmlns:a16="http://schemas.microsoft.com/office/drawing/2014/main" id="{2B9CDECF-A552-4217-94A7-A69EDAA7E5C4}"/>
              </a:ext>
            </a:extLst>
          </p:cNvPr>
          <p:cNvSpPr txBox="1"/>
          <p:nvPr/>
        </p:nvSpPr>
        <p:spPr>
          <a:xfrm>
            <a:off x="967465" y="5782679"/>
            <a:ext cx="735302" cy="101476"/>
          </a:xfrm>
          <a:prstGeom prst="rect">
            <a:avLst/>
          </a:prstGeom>
          <a:solidFill>
            <a:schemeClr val="bg1"/>
          </a:solidFill>
          <a:ln>
            <a:noFill/>
          </a:ln>
        </p:spPr>
        <p:txBody>
          <a:bodyPr wrap="square" lIns="0" tIns="0" rIns="0" bIns="0" rtlCol="0">
            <a:noAutofit/>
          </a:bodyPr>
          <a:lstStyle/>
          <a:p>
            <a:pPr algn="ctr" rtl="0"/>
            <a:r>
              <a:rPr lang="mn" sz="800"/>
              <a:t>【Стандарт】</a:t>
            </a:r>
          </a:p>
        </p:txBody>
      </p:sp>
      <p:sp>
        <p:nvSpPr>
          <p:cNvPr id="21" name="テキスト ボックス 20">
            <a:extLst>
              <a:ext uri="{FF2B5EF4-FFF2-40B4-BE49-F238E27FC236}">
                <a16:creationId xmlns:a16="http://schemas.microsoft.com/office/drawing/2014/main" id="{742A01AB-B335-4281-95EB-6CCD188FBC76}"/>
              </a:ext>
            </a:extLst>
          </p:cNvPr>
          <p:cNvSpPr txBox="1"/>
          <p:nvPr/>
        </p:nvSpPr>
        <p:spPr>
          <a:xfrm>
            <a:off x="2443441" y="5782679"/>
            <a:ext cx="735302" cy="101476"/>
          </a:xfrm>
          <a:prstGeom prst="rect">
            <a:avLst/>
          </a:prstGeom>
          <a:solidFill>
            <a:schemeClr val="bg1"/>
          </a:solidFill>
          <a:ln>
            <a:noFill/>
          </a:ln>
        </p:spPr>
        <p:txBody>
          <a:bodyPr wrap="square" lIns="0" tIns="0" rIns="0" bIns="0" rtlCol="0">
            <a:noAutofit/>
          </a:bodyPr>
          <a:lstStyle/>
          <a:p>
            <a:pPr algn="ctr" rtl="0"/>
            <a:r>
              <a:rPr lang="mn" sz="800"/>
              <a:t>Урсгал</a:t>
            </a:r>
            <a:endParaRPr kumimoji="1" lang="en-US" altLang="ja-JP" sz="800" dirty="0"/>
          </a:p>
        </p:txBody>
      </p:sp>
      <p:sp>
        <p:nvSpPr>
          <p:cNvPr id="22" name="テキスト ボックス 21">
            <a:extLst>
              <a:ext uri="{FF2B5EF4-FFF2-40B4-BE49-F238E27FC236}">
                <a16:creationId xmlns:a16="http://schemas.microsoft.com/office/drawing/2014/main" id="{07B4A9F3-3FAA-49BC-8CB1-BDDF50544DAB}"/>
              </a:ext>
            </a:extLst>
          </p:cNvPr>
          <p:cNvSpPr txBox="1"/>
          <p:nvPr/>
        </p:nvSpPr>
        <p:spPr>
          <a:xfrm>
            <a:off x="3886672" y="5781713"/>
            <a:ext cx="735302" cy="101476"/>
          </a:xfrm>
          <a:prstGeom prst="rect">
            <a:avLst/>
          </a:prstGeom>
          <a:solidFill>
            <a:schemeClr val="bg1"/>
          </a:solidFill>
          <a:ln>
            <a:noFill/>
          </a:ln>
        </p:spPr>
        <p:txBody>
          <a:bodyPr wrap="square" lIns="0" tIns="0" rIns="0" bIns="0" rtlCol="0">
            <a:noAutofit/>
          </a:bodyPr>
          <a:lstStyle/>
          <a:p>
            <a:pPr algn="ctr" rtl="0"/>
            <a:r>
              <a:rPr lang="mn" sz="800"/>
              <a:t>Гэдрэг цохилт</a:t>
            </a:r>
            <a:endParaRPr kumimoji="1" lang="en-US" altLang="ja-JP" sz="800" dirty="0"/>
          </a:p>
        </p:txBody>
      </p:sp>
      <p:sp>
        <p:nvSpPr>
          <p:cNvPr id="23" name="テキスト ボックス 22">
            <a:extLst>
              <a:ext uri="{FF2B5EF4-FFF2-40B4-BE49-F238E27FC236}">
                <a16:creationId xmlns:a16="http://schemas.microsoft.com/office/drawing/2014/main" id="{336C3B5A-1F9F-4342-9D2D-0F31DE2A87F5}"/>
              </a:ext>
            </a:extLst>
          </p:cNvPr>
          <p:cNvSpPr txBox="1"/>
          <p:nvPr/>
        </p:nvSpPr>
        <p:spPr>
          <a:xfrm>
            <a:off x="3351631" y="5920981"/>
            <a:ext cx="1298478" cy="101476"/>
          </a:xfrm>
          <a:prstGeom prst="rect">
            <a:avLst/>
          </a:prstGeom>
          <a:solidFill>
            <a:schemeClr val="bg1"/>
          </a:solidFill>
          <a:ln>
            <a:noFill/>
          </a:ln>
        </p:spPr>
        <p:txBody>
          <a:bodyPr wrap="square" lIns="0" tIns="0" rIns="0" bIns="0" rtlCol="0">
            <a:noAutofit/>
          </a:bodyPr>
          <a:lstStyle/>
          <a:p>
            <a:pPr algn="r" rtl="0"/>
            <a:r>
              <a:rPr lang="mn" sz="800" dirty="0"/>
              <a:t>Эх сурвалж: Koike Oxygen Industry Co., Ltd.</a:t>
            </a:r>
            <a:endParaRPr kumimoji="1" lang="en-US" altLang="ja-JP" sz="800" dirty="0"/>
          </a:p>
        </p:txBody>
      </p:sp>
    </p:spTree>
    <p:extLst>
      <p:ext uri="{BB962C8B-B14F-4D97-AF65-F5344CB8AC3E}">
        <p14:creationId xmlns:p14="http://schemas.microsoft.com/office/powerpoint/2010/main" val="1464202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mn" sz="1050">
                <a:latin typeface="Meiryo UI" panose="020B0604030504040204" pitchFamily="50" charset="-128"/>
                <a:ea typeface="Meiryo UI" panose="020B0604030504040204" pitchFamily="50" charset="-128"/>
              </a:rPr>
              <a:t>Шатамхай хийн тойм (4) Хамгийн бага асаах энерги ба гал асаах үүсвэр</a:t>
            </a:r>
            <a:endParaRPr kumimoji="1"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61608" y="6462191"/>
            <a:ext cx="3866568" cy="253916"/>
          </a:xfrm>
          <a:prstGeom prst="rect">
            <a:avLst/>
          </a:prstGeom>
          <a:noFill/>
          <a:ln>
            <a:solidFill>
              <a:schemeClr val="tx1"/>
            </a:solidFill>
          </a:ln>
        </p:spPr>
        <p:txBody>
          <a:bodyPr wrap="square" rtlCol="0">
            <a:spAutoFit/>
          </a:bodyPr>
          <a:lstStyle/>
          <a:p>
            <a:pPr algn="r" rtl="0"/>
            <a:r>
              <a:rPr lang="mn" sz="1050" dirty="0">
                <a:solidFill>
                  <a:prstClr val="black"/>
                </a:solidFill>
              </a:rPr>
              <a:t>Материалын 63-р хуудас / Нэмэлт материалын 46-р хуудас</a:t>
            </a:r>
          </a:p>
        </p:txBody>
      </p:sp>
      <p:sp>
        <p:nvSpPr>
          <p:cNvPr id="6" name="コンテンツ プレースホルダー 4"/>
          <p:cNvSpPr txBox="1">
            <a:spLocks/>
          </p:cNvSpPr>
          <p:nvPr/>
        </p:nvSpPr>
        <p:spPr>
          <a:xfrm>
            <a:off x="628650" y="1020298"/>
            <a:ext cx="7886700" cy="200762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mn" sz="1050" dirty="0">
                <a:solidFill>
                  <a:prstClr val="black"/>
                </a:solidFill>
                <a:latin typeface="Meiryo UI" panose="020B0604030504040204" pitchFamily="50" charset="-128"/>
                <a:ea typeface="Meiryo UI" panose="020B0604030504040204" pitchFamily="50" charset="-128"/>
              </a:rPr>
              <a:t>[Хамгийн бага асаах энерги]</a:t>
            </a:r>
          </a:p>
          <a:p>
            <a:pPr marL="0" indent="180975" rtl="0">
              <a:lnSpc>
                <a:spcPct val="100000"/>
              </a:lnSpc>
              <a:spcBef>
                <a:spcPts val="0"/>
              </a:spcBef>
              <a:buNone/>
            </a:pPr>
            <a:r>
              <a:rPr lang="mn" sz="1050" dirty="0">
                <a:solidFill>
                  <a:prstClr val="black"/>
                </a:solidFill>
                <a:latin typeface="Meiryo UI" panose="020B0604030504040204" pitchFamily="50" charset="-128"/>
                <a:ea typeface="Meiryo UI" panose="020B0604030504040204" pitchFamily="50" charset="-128"/>
              </a:rPr>
              <a:t>Шатамхай хийн концентраци нь тэсэрч дэлбэрэх хязгаарт хүрэхэд тодорхой хэмжээний энерги байвал хий дэлбэрдэг.</a:t>
            </a:r>
            <a:endParaRPr lang="en-US" altLang="ja-JP" sz="105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endParaRPr lang="en-US" altLang="ja-JP" sz="105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mn" sz="1050" dirty="0">
                <a:solidFill>
                  <a:prstClr val="black"/>
                </a:solidFill>
                <a:latin typeface="Meiryo UI" panose="020B0604030504040204" pitchFamily="50" charset="-128"/>
                <a:ea typeface="Meiryo UI" panose="020B0604030504040204" pitchFamily="50" charset="-128"/>
              </a:rPr>
              <a:t>[Гал асаах үүсвэр]</a:t>
            </a:r>
          </a:p>
          <a:p>
            <a:pPr marL="0" indent="180975" rtl="0">
              <a:lnSpc>
                <a:spcPct val="100000"/>
              </a:lnSpc>
              <a:spcBef>
                <a:spcPts val="0"/>
              </a:spcBef>
              <a:buNone/>
            </a:pPr>
            <a:r>
              <a:rPr lang="mn" sz="1050" dirty="0">
                <a:solidFill>
                  <a:prstClr val="black"/>
                </a:solidFill>
                <a:latin typeface="Meiryo UI" panose="020B0604030504040204" pitchFamily="50" charset="-128"/>
                <a:ea typeface="Meiryo UI" panose="020B0604030504040204" pitchFamily="50" charset="-128"/>
              </a:rPr>
              <a:t>Шатамхай хийн төлөв байдлаас шалтгаалан хүний биеийн электростатик энерги хүртэл хий дэлбэрэх тохиолдол гардаг.</a:t>
            </a:r>
          </a:p>
          <a:p>
            <a:pPr marL="0" indent="180975" rtl="0">
              <a:lnSpc>
                <a:spcPct val="100000"/>
              </a:lnSpc>
              <a:spcBef>
                <a:spcPts val="0"/>
              </a:spcBef>
              <a:buNone/>
            </a:pPr>
            <a:r>
              <a:rPr lang="mn" sz="1050" dirty="0">
                <a:solidFill>
                  <a:prstClr val="black"/>
                </a:solidFill>
                <a:latin typeface="Meiryo UI" panose="020B0604030504040204" pitchFamily="50" charset="-128"/>
                <a:ea typeface="Meiryo UI" panose="020B0604030504040204" pitchFamily="50" charset="-128"/>
              </a:rPr>
              <a:t>Үүнээс гадна цахилгаан хөдөлгүүр, хийн төхөөрөмжийн жижиг гал, өндөр температурт объект, үрэлтийн дулаан, цохилтын оч гэх мэт гал асаах олон үүсвэрүүд ажлын талбарт байдаг.</a:t>
            </a:r>
            <a:endParaRPr lang="en-US" altLang="ja-JP" sz="105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mn" sz="1050" dirty="0">
                <a:solidFill>
                  <a:prstClr val="black"/>
                </a:solidFill>
                <a:latin typeface="Meiryo UI" panose="020B0604030504040204" pitchFamily="50" charset="-128"/>
                <a:ea typeface="Meiryo UI" panose="020B0604030504040204" pitchFamily="50" charset="-128"/>
              </a:rPr>
              <a:t>Гагнуур хийхдээ дэлбэрэлтийн ослоос урьдчилан сэргийлэхийн тулд шатамхай хий алдагдахаас сэргийлэх шаардлагатай.</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050" smtClean="0"/>
              <a:t>36</a:t>
            </a:fld>
            <a:endParaRPr kumimoji="1" lang="ja-JP" altLang="en-US" sz="1050"/>
          </a:p>
        </p:txBody>
      </p:sp>
    </p:spTree>
    <p:extLst>
      <p:ext uri="{BB962C8B-B14F-4D97-AF65-F5344CB8AC3E}">
        <p14:creationId xmlns:p14="http://schemas.microsoft.com/office/powerpoint/2010/main" val="3077497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2139"/>
          </a:xfrm>
          <a:ln>
            <a:solidFill>
              <a:schemeClr val="tx1"/>
            </a:solidFill>
          </a:ln>
        </p:spPr>
        <p:txBody>
          <a:bodyPr rtlCol="0">
            <a:normAutofit/>
          </a:bodyPr>
          <a:lstStyle/>
          <a:p>
            <a:pPr rtl="0"/>
            <a:r>
              <a:rPr lang="mn" sz="800">
                <a:latin typeface="Meiryo UI" panose="020B0604030504040204" pitchFamily="50" charset="-128"/>
                <a:ea typeface="Meiryo UI" panose="020B0604030504040204" pitchFamily="50" charset="-128"/>
              </a:rPr>
              <a:t>Гагнуурын ажилд ашигладаг шатамхай хий (1) Физик шинж чанар гэх мэт.</a:t>
            </a:r>
            <a:endParaRPr kumimoji="1" lang="ja-JP" altLang="en-US" sz="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41311" y="6507343"/>
            <a:ext cx="3340451" cy="215444"/>
          </a:xfrm>
          <a:prstGeom prst="rect">
            <a:avLst/>
          </a:prstGeom>
          <a:noFill/>
          <a:ln>
            <a:solidFill>
              <a:schemeClr val="tx1"/>
            </a:solidFill>
          </a:ln>
        </p:spPr>
        <p:txBody>
          <a:bodyPr wrap="square" rtlCol="0">
            <a:spAutoFit/>
          </a:bodyPr>
          <a:lstStyle/>
          <a:p>
            <a:pPr algn="r" rtl="0"/>
            <a:r>
              <a:rPr lang="mn" sz="800">
                <a:solidFill>
                  <a:prstClr val="black"/>
                </a:solidFill>
              </a:rPr>
              <a:t>Материалын 65-р хуудас / Нэмэлт материалын 47-р хуудас</a:t>
            </a:r>
          </a:p>
        </p:txBody>
      </p:sp>
      <p:pic>
        <p:nvPicPr>
          <p:cNvPr id="2" name="図 1"/>
          <p:cNvPicPr>
            <a:picLocks noChangeAspect="1"/>
          </p:cNvPicPr>
          <p:nvPr/>
        </p:nvPicPr>
        <p:blipFill>
          <a:blip r:embed="rId3"/>
          <a:stretch>
            <a:fillRect/>
          </a:stretch>
        </p:blipFill>
        <p:spPr>
          <a:xfrm>
            <a:off x="628650" y="928404"/>
            <a:ext cx="4900883" cy="5503443"/>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800" smtClean="0"/>
              <a:t>37</a:t>
            </a:fld>
            <a:endParaRPr kumimoji="1" lang="ja-JP" altLang="en-US" sz="800"/>
          </a:p>
        </p:txBody>
      </p:sp>
      <p:sp>
        <p:nvSpPr>
          <p:cNvPr id="6" name="テキスト ボックス 5">
            <a:extLst>
              <a:ext uri="{FF2B5EF4-FFF2-40B4-BE49-F238E27FC236}">
                <a16:creationId xmlns:a16="http://schemas.microsoft.com/office/drawing/2014/main" id="{834C721A-E5C9-4302-89C4-99F4E2B13E0C}"/>
              </a:ext>
            </a:extLst>
          </p:cNvPr>
          <p:cNvSpPr txBox="1"/>
          <p:nvPr/>
        </p:nvSpPr>
        <p:spPr>
          <a:xfrm>
            <a:off x="1429897" y="949519"/>
            <a:ext cx="3418939" cy="144383"/>
          </a:xfrm>
          <a:prstGeom prst="rect">
            <a:avLst/>
          </a:prstGeom>
          <a:solidFill>
            <a:schemeClr val="bg1"/>
          </a:solidFill>
          <a:ln>
            <a:noFill/>
          </a:ln>
        </p:spPr>
        <p:txBody>
          <a:bodyPr wrap="square" lIns="0" tIns="0" rIns="0" bIns="0" rtlCol="0">
            <a:noAutofit/>
          </a:bodyPr>
          <a:lstStyle/>
          <a:p>
            <a:pPr rtl="0"/>
            <a:r>
              <a:rPr lang="mn" sz="800" dirty="0"/>
              <a:t>Хүснэгт 2-6: Гагнуурын ажилд ашигладаг хийн физик шинж чанар гэх мэт.</a:t>
            </a:r>
            <a:endParaRPr kumimoji="1" lang="en-US" altLang="ja-JP" sz="800" dirty="0"/>
          </a:p>
        </p:txBody>
      </p:sp>
      <p:sp>
        <p:nvSpPr>
          <p:cNvPr id="8" name="テキスト ボックス 7">
            <a:extLst>
              <a:ext uri="{FF2B5EF4-FFF2-40B4-BE49-F238E27FC236}">
                <a16:creationId xmlns:a16="http://schemas.microsoft.com/office/drawing/2014/main" id="{17B49C53-D407-405E-A954-6CD1DBE5544E}"/>
              </a:ext>
            </a:extLst>
          </p:cNvPr>
          <p:cNvSpPr txBox="1"/>
          <p:nvPr/>
        </p:nvSpPr>
        <p:spPr>
          <a:xfrm>
            <a:off x="791260" y="1427276"/>
            <a:ext cx="1021900" cy="172468"/>
          </a:xfrm>
          <a:prstGeom prst="rect">
            <a:avLst/>
          </a:prstGeom>
          <a:solidFill>
            <a:schemeClr val="bg1"/>
          </a:solidFill>
          <a:ln>
            <a:noFill/>
          </a:ln>
        </p:spPr>
        <p:txBody>
          <a:bodyPr wrap="square" lIns="0" tIns="0" rIns="0" bIns="0" rtlCol="0">
            <a:noAutofit/>
          </a:bodyPr>
          <a:lstStyle/>
          <a:p>
            <a:pPr rtl="0"/>
            <a:r>
              <a:rPr lang="mn" sz="800" dirty="0"/>
              <a:t>Өнгө ба үнэр</a:t>
            </a:r>
            <a:endParaRPr kumimoji="1" lang="en-US" altLang="ja-JP" sz="800" dirty="0"/>
          </a:p>
        </p:txBody>
      </p:sp>
      <p:sp>
        <p:nvSpPr>
          <p:cNvPr id="9" name="テキスト ボックス 8">
            <a:extLst>
              <a:ext uri="{FF2B5EF4-FFF2-40B4-BE49-F238E27FC236}">
                <a16:creationId xmlns:a16="http://schemas.microsoft.com/office/drawing/2014/main" id="{EEBC32D6-8121-4934-83EE-709A91782FFC}"/>
              </a:ext>
            </a:extLst>
          </p:cNvPr>
          <p:cNvSpPr txBox="1"/>
          <p:nvPr/>
        </p:nvSpPr>
        <p:spPr>
          <a:xfrm>
            <a:off x="770629" y="3829285"/>
            <a:ext cx="1092238" cy="172468"/>
          </a:xfrm>
          <a:prstGeom prst="rect">
            <a:avLst/>
          </a:prstGeom>
          <a:solidFill>
            <a:schemeClr val="bg1"/>
          </a:solidFill>
          <a:ln>
            <a:noFill/>
          </a:ln>
        </p:spPr>
        <p:txBody>
          <a:bodyPr wrap="square" lIns="0" tIns="0" rIns="0" bIns="0" rtlCol="0">
            <a:noAutofit/>
          </a:bodyPr>
          <a:lstStyle/>
          <a:p>
            <a:pPr rtl="0"/>
            <a:r>
              <a:rPr lang="mn" sz="800"/>
              <a:t>Химийн томъё</a:t>
            </a:r>
            <a:endParaRPr kumimoji="1" lang="en-US" altLang="ja-JP" sz="800" dirty="0"/>
          </a:p>
        </p:txBody>
      </p:sp>
      <p:sp>
        <p:nvSpPr>
          <p:cNvPr id="10" name="テキスト ボックス 9">
            <a:extLst>
              <a:ext uri="{FF2B5EF4-FFF2-40B4-BE49-F238E27FC236}">
                <a16:creationId xmlns:a16="http://schemas.microsoft.com/office/drawing/2014/main" id="{B7CC92BD-FFE9-44A3-A99D-0248E78C9767}"/>
              </a:ext>
            </a:extLst>
          </p:cNvPr>
          <p:cNvSpPr txBox="1"/>
          <p:nvPr/>
        </p:nvSpPr>
        <p:spPr>
          <a:xfrm>
            <a:off x="770629" y="4482373"/>
            <a:ext cx="1092238" cy="172468"/>
          </a:xfrm>
          <a:prstGeom prst="rect">
            <a:avLst/>
          </a:prstGeom>
          <a:solidFill>
            <a:schemeClr val="bg1"/>
          </a:solidFill>
          <a:ln>
            <a:noFill/>
          </a:ln>
        </p:spPr>
        <p:txBody>
          <a:bodyPr wrap="square" lIns="0" tIns="0" rIns="0" bIns="0" rtlCol="0">
            <a:noAutofit/>
          </a:bodyPr>
          <a:lstStyle/>
          <a:p>
            <a:pPr rtl="0"/>
            <a:r>
              <a:rPr lang="mn" sz="600"/>
              <a:t>Гал асаах хамгийн бага температур</a:t>
            </a:r>
            <a:endParaRPr kumimoji="1" lang="en-US" altLang="ja-JP" sz="600" dirty="0"/>
          </a:p>
        </p:txBody>
      </p:sp>
      <p:sp>
        <p:nvSpPr>
          <p:cNvPr id="11" name="テキスト ボックス 10">
            <a:extLst>
              <a:ext uri="{FF2B5EF4-FFF2-40B4-BE49-F238E27FC236}">
                <a16:creationId xmlns:a16="http://schemas.microsoft.com/office/drawing/2014/main" id="{18CF4375-AF55-45DC-860F-1779783D89BB}"/>
              </a:ext>
            </a:extLst>
          </p:cNvPr>
          <p:cNvSpPr txBox="1"/>
          <p:nvPr/>
        </p:nvSpPr>
        <p:spPr>
          <a:xfrm>
            <a:off x="759997" y="4048829"/>
            <a:ext cx="1092238" cy="172468"/>
          </a:xfrm>
          <a:prstGeom prst="rect">
            <a:avLst/>
          </a:prstGeom>
          <a:solidFill>
            <a:schemeClr val="bg1"/>
          </a:solidFill>
          <a:ln>
            <a:noFill/>
          </a:ln>
        </p:spPr>
        <p:txBody>
          <a:bodyPr wrap="square" lIns="0" tIns="0" rIns="0" bIns="0" rtlCol="0">
            <a:noAutofit/>
          </a:bodyPr>
          <a:lstStyle/>
          <a:p>
            <a:pPr rtl="0"/>
            <a:r>
              <a:rPr lang="mn" sz="600" dirty="0"/>
              <a:t>Хийн массын харьцаа (Тайлбар 2)</a:t>
            </a:r>
            <a:endParaRPr kumimoji="1" lang="en-US" altLang="ja-JP" sz="600" dirty="0"/>
          </a:p>
        </p:txBody>
      </p:sp>
      <p:sp>
        <p:nvSpPr>
          <p:cNvPr id="12" name="テキスト ボックス 11">
            <a:extLst>
              <a:ext uri="{FF2B5EF4-FFF2-40B4-BE49-F238E27FC236}">
                <a16:creationId xmlns:a16="http://schemas.microsoft.com/office/drawing/2014/main" id="{0C51DCB5-C536-4D93-9428-D65605C7AB7A}"/>
              </a:ext>
            </a:extLst>
          </p:cNvPr>
          <p:cNvSpPr txBox="1"/>
          <p:nvPr/>
        </p:nvSpPr>
        <p:spPr>
          <a:xfrm>
            <a:off x="770629" y="4256977"/>
            <a:ext cx="1092238" cy="172468"/>
          </a:xfrm>
          <a:prstGeom prst="rect">
            <a:avLst/>
          </a:prstGeom>
          <a:solidFill>
            <a:schemeClr val="bg1"/>
          </a:solidFill>
          <a:ln>
            <a:noFill/>
          </a:ln>
        </p:spPr>
        <p:txBody>
          <a:bodyPr wrap="square" lIns="0" tIns="0" rIns="0" bIns="0" rtlCol="0">
            <a:noAutofit/>
          </a:bodyPr>
          <a:lstStyle/>
          <a:p>
            <a:pPr rtl="0"/>
            <a:r>
              <a:rPr lang="mn" sz="800"/>
              <a:t>Буцлах цэг</a:t>
            </a:r>
            <a:endParaRPr kumimoji="1" lang="en-US" altLang="ja-JP" sz="800" dirty="0"/>
          </a:p>
        </p:txBody>
      </p:sp>
      <p:sp>
        <p:nvSpPr>
          <p:cNvPr id="13" name="テキスト ボックス 12">
            <a:extLst>
              <a:ext uri="{FF2B5EF4-FFF2-40B4-BE49-F238E27FC236}">
                <a16:creationId xmlns:a16="http://schemas.microsoft.com/office/drawing/2014/main" id="{93F8F138-AA64-4BFF-A07D-78D2103DE0C5}"/>
              </a:ext>
            </a:extLst>
          </p:cNvPr>
          <p:cNvSpPr txBox="1"/>
          <p:nvPr/>
        </p:nvSpPr>
        <p:spPr>
          <a:xfrm>
            <a:off x="759997" y="4709656"/>
            <a:ext cx="1092238" cy="172468"/>
          </a:xfrm>
          <a:prstGeom prst="rect">
            <a:avLst/>
          </a:prstGeom>
          <a:solidFill>
            <a:schemeClr val="bg1"/>
          </a:solidFill>
          <a:ln>
            <a:noFill/>
          </a:ln>
        </p:spPr>
        <p:txBody>
          <a:bodyPr wrap="square" lIns="0" tIns="0" rIns="0" bIns="0" rtlCol="0">
            <a:noAutofit/>
          </a:bodyPr>
          <a:lstStyle/>
          <a:p>
            <a:pPr rtl="0"/>
            <a:r>
              <a:rPr lang="mn" sz="800"/>
              <a:t>Бусад</a:t>
            </a:r>
            <a:endParaRPr kumimoji="1" lang="en-US" altLang="ja-JP" sz="800" dirty="0"/>
          </a:p>
        </p:txBody>
      </p:sp>
      <p:sp>
        <p:nvSpPr>
          <p:cNvPr id="14" name="テキスト ボックス 13">
            <a:extLst>
              <a:ext uri="{FF2B5EF4-FFF2-40B4-BE49-F238E27FC236}">
                <a16:creationId xmlns:a16="http://schemas.microsoft.com/office/drawing/2014/main" id="{7F5B438A-94F4-4530-91E4-F122982EDA85}"/>
              </a:ext>
            </a:extLst>
          </p:cNvPr>
          <p:cNvSpPr txBox="1"/>
          <p:nvPr/>
        </p:nvSpPr>
        <p:spPr>
          <a:xfrm>
            <a:off x="1928802" y="1182658"/>
            <a:ext cx="1100295" cy="172468"/>
          </a:xfrm>
          <a:prstGeom prst="rect">
            <a:avLst/>
          </a:prstGeom>
          <a:solidFill>
            <a:schemeClr val="bg1"/>
          </a:solidFill>
          <a:ln>
            <a:noFill/>
          </a:ln>
        </p:spPr>
        <p:txBody>
          <a:bodyPr wrap="square" lIns="0" tIns="0" rIns="0" bIns="0" rtlCol="0">
            <a:noAutofit/>
          </a:bodyPr>
          <a:lstStyle/>
          <a:p>
            <a:pPr algn="ctr" rtl="0"/>
            <a:r>
              <a:rPr lang="mn" sz="800"/>
              <a:t>Ацетилен</a:t>
            </a:r>
            <a:endParaRPr kumimoji="1" lang="en-US" altLang="ja-JP" sz="800" dirty="0"/>
          </a:p>
        </p:txBody>
      </p:sp>
      <p:sp>
        <p:nvSpPr>
          <p:cNvPr id="15" name="テキスト ボックス 14">
            <a:extLst>
              <a:ext uri="{FF2B5EF4-FFF2-40B4-BE49-F238E27FC236}">
                <a16:creationId xmlns:a16="http://schemas.microsoft.com/office/drawing/2014/main" id="{BF8C099F-E9C6-460D-9271-98DA164F8CEE}"/>
              </a:ext>
            </a:extLst>
          </p:cNvPr>
          <p:cNvSpPr txBox="1"/>
          <p:nvPr/>
        </p:nvSpPr>
        <p:spPr>
          <a:xfrm>
            <a:off x="1955387" y="1405927"/>
            <a:ext cx="1105319" cy="2139418"/>
          </a:xfrm>
          <a:prstGeom prst="rect">
            <a:avLst/>
          </a:prstGeom>
          <a:solidFill>
            <a:schemeClr val="bg1"/>
          </a:solidFill>
          <a:ln>
            <a:noFill/>
          </a:ln>
        </p:spPr>
        <p:txBody>
          <a:bodyPr wrap="square" lIns="0" tIns="0" rIns="0" bIns="0" rtlCol="0">
            <a:noAutofit/>
          </a:bodyPr>
          <a:lstStyle/>
          <a:p>
            <a:pPr rtl="0"/>
            <a:r>
              <a:rPr lang="mn" sz="800" dirty="0"/>
              <a:t>Өнгөгүй, үнэргүй хий юм. Гагнуурын ажилд ашигладаг ацетилен(asechiren) нь саванд уусгаж хийхэд зориулсан уусгагч зэрэг хольцын үнэртэй.</a:t>
            </a:r>
            <a:endParaRPr kumimoji="1" lang="en-US" altLang="ja-JP" sz="800" dirty="0"/>
          </a:p>
          <a:p>
            <a:pPr rtl="0"/>
            <a:r>
              <a:rPr lang="mn" sz="800" dirty="0"/>
              <a:t>(Жич1)</a:t>
            </a:r>
            <a:endParaRPr kumimoji="1" lang="en-US" altLang="ja-JP" sz="800" dirty="0"/>
          </a:p>
        </p:txBody>
      </p:sp>
      <p:sp>
        <p:nvSpPr>
          <p:cNvPr id="16" name="テキスト ボックス 15">
            <a:extLst>
              <a:ext uri="{FF2B5EF4-FFF2-40B4-BE49-F238E27FC236}">
                <a16:creationId xmlns:a16="http://schemas.microsoft.com/office/drawing/2014/main" id="{34EE6683-6427-476F-9416-ED38082996D8}"/>
              </a:ext>
            </a:extLst>
          </p:cNvPr>
          <p:cNvSpPr txBox="1"/>
          <p:nvPr/>
        </p:nvSpPr>
        <p:spPr>
          <a:xfrm>
            <a:off x="3118687" y="1395195"/>
            <a:ext cx="1105319" cy="2364333"/>
          </a:xfrm>
          <a:prstGeom prst="rect">
            <a:avLst/>
          </a:prstGeom>
          <a:solidFill>
            <a:schemeClr val="bg1"/>
          </a:solidFill>
          <a:ln>
            <a:noFill/>
          </a:ln>
        </p:spPr>
        <p:txBody>
          <a:bodyPr wrap="square" lIns="0" tIns="0" rIns="0" bIns="0" rtlCol="0">
            <a:noAutofit/>
          </a:bodyPr>
          <a:lstStyle/>
          <a:p>
            <a:pPr rtl="0"/>
            <a:r>
              <a:rPr lang="mn" sz="800"/>
              <a:t>Өнгөгүй, үнэргүй хий юм. Өндөр даралтын хийн аюулгүй байдлын тухай хуулиар жирийн айл өрхүүдэд хэрэглэдэг пропан(puropan)д үнэрт бодис шингээхийг үүрэг болгодог боловч үйлдвэрлэлийн LPG-д тийм үүрэг байдаггүй.</a:t>
            </a:r>
            <a:endParaRPr kumimoji="1" lang="en-US" altLang="ja-JP" sz="800" dirty="0"/>
          </a:p>
        </p:txBody>
      </p:sp>
      <p:sp>
        <p:nvSpPr>
          <p:cNvPr id="17" name="テキスト ボックス 16">
            <a:extLst>
              <a:ext uri="{FF2B5EF4-FFF2-40B4-BE49-F238E27FC236}">
                <a16:creationId xmlns:a16="http://schemas.microsoft.com/office/drawing/2014/main" id="{F91E1569-F1CF-466F-B563-1D1D01706AB3}"/>
              </a:ext>
            </a:extLst>
          </p:cNvPr>
          <p:cNvSpPr txBox="1"/>
          <p:nvPr/>
        </p:nvSpPr>
        <p:spPr>
          <a:xfrm>
            <a:off x="4281987" y="1395195"/>
            <a:ext cx="1105319" cy="2139418"/>
          </a:xfrm>
          <a:prstGeom prst="rect">
            <a:avLst/>
          </a:prstGeom>
          <a:solidFill>
            <a:schemeClr val="bg1"/>
          </a:solidFill>
          <a:ln>
            <a:noFill/>
          </a:ln>
        </p:spPr>
        <p:txBody>
          <a:bodyPr wrap="square" lIns="0" tIns="0" rIns="0" bIns="0" rtlCol="0">
            <a:noAutofit/>
          </a:bodyPr>
          <a:lstStyle/>
          <a:p>
            <a:pPr rtl="0"/>
            <a:r>
              <a:rPr lang="mn" sz="800"/>
              <a:t>Өнгөгүй, үнэргүй хий юм.</a:t>
            </a:r>
            <a:endParaRPr kumimoji="1" lang="en-US" altLang="ja-JP" sz="800" dirty="0"/>
          </a:p>
        </p:txBody>
      </p:sp>
      <p:sp>
        <p:nvSpPr>
          <p:cNvPr id="18" name="テキスト ボックス 17">
            <a:extLst>
              <a:ext uri="{FF2B5EF4-FFF2-40B4-BE49-F238E27FC236}">
                <a16:creationId xmlns:a16="http://schemas.microsoft.com/office/drawing/2014/main" id="{D0F8A5E7-7B7D-4ACC-BAC2-06C9BAF65C19}"/>
              </a:ext>
            </a:extLst>
          </p:cNvPr>
          <p:cNvSpPr txBox="1"/>
          <p:nvPr/>
        </p:nvSpPr>
        <p:spPr>
          <a:xfrm>
            <a:off x="3123711" y="1175041"/>
            <a:ext cx="1100295" cy="172468"/>
          </a:xfrm>
          <a:prstGeom prst="rect">
            <a:avLst/>
          </a:prstGeom>
          <a:solidFill>
            <a:schemeClr val="bg1"/>
          </a:solidFill>
          <a:ln>
            <a:noFill/>
          </a:ln>
        </p:spPr>
        <p:txBody>
          <a:bodyPr wrap="square" lIns="0" tIns="0" rIns="0" bIns="0" rtlCol="0">
            <a:noAutofit/>
          </a:bodyPr>
          <a:lstStyle/>
          <a:p>
            <a:pPr algn="ctr" rtl="0"/>
            <a:r>
              <a:rPr lang="mn" sz="800"/>
              <a:t>Пропан(puropan)</a:t>
            </a:r>
            <a:endParaRPr kumimoji="1" lang="en-US" altLang="ja-JP" sz="800" dirty="0"/>
          </a:p>
        </p:txBody>
      </p:sp>
      <p:sp>
        <p:nvSpPr>
          <p:cNvPr id="19" name="テキスト ボックス 18">
            <a:extLst>
              <a:ext uri="{FF2B5EF4-FFF2-40B4-BE49-F238E27FC236}">
                <a16:creationId xmlns:a16="http://schemas.microsoft.com/office/drawing/2014/main" id="{B5C7BE35-A1CF-4DE9-A94B-5836DF946FE3}"/>
              </a:ext>
            </a:extLst>
          </p:cNvPr>
          <p:cNvSpPr txBox="1"/>
          <p:nvPr/>
        </p:nvSpPr>
        <p:spPr>
          <a:xfrm>
            <a:off x="4297247" y="1183978"/>
            <a:ext cx="1100295" cy="172468"/>
          </a:xfrm>
          <a:prstGeom prst="rect">
            <a:avLst/>
          </a:prstGeom>
          <a:solidFill>
            <a:schemeClr val="bg1"/>
          </a:solidFill>
          <a:ln>
            <a:noFill/>
          </a:ln>
        </p:spPr>
        <p:txBody>
          <a:bodyPr wrap="square" lIns="0" tIns="0" rIns="0" bIns="0" rtlCol="0">
            <a:noAutofit/>
          </a:bodyPr>
          <a:lstStyle/>
          <a:p>
            <a:pPr algn="ctr" rtl="0"/>
            <a:r>
              <a:rPr lang="mn" sz="800"/>
              <a:t>Устөрөгч</a:t>
            </a:r>
            <a:endParaRPr kumimoji="1" lang="en-US" altLang="ja-JP" sz="800" dirty="0"/>
          </a:p>
        </p:txBody>
      </p:sp>
      <p:sp>
        <p:nvSpPr>
          <p:cNvPr id="20" name="テキスト ボックス 19">
            <a:extLst>
              <a:ext uri="{FF2B5EF4-FFF2-40B4-BE49-F238E27FC236}">
                <a16:creationId xmlns:a16="http://schemas.microsoft.com/office/drawing/2014/main" id="{DC88C50C-5481-408C-BB6C-A10E800B3E7A}"/>
              </a:ext>
            </a:extLst>
          </p:cNvPr>
          <p:cNvSpPr txBox="1"/>
          <p:nvPr/>
        </p:nvSpPr>
        <p:spPr>
          <a:xfrm>
            <a:off x="1928802" y="4701285"/>
            <a:ext cx="1161738" cy="1062012"/>
          </a:xfrm>
          <a:prstGeom prst="rect">
            <a:avLst/>
          </a:prstGeom>
          <a:solidFill>
            <a:schemeClr val="bg1"/>
          </a:solidFill>
          <a:ln>
            <a:noFill/>
          </a:ln>
        </p:spPr>
        <p:txBody>
          <a:bodyPr wrap="square" lIns="0" tIns="0" rIns="0" bIns="0" rtlCol="0">
            <a:noAutofit/>
          </a:bodyPr>
          <a:lstStyle/>
          <a:p>
            <a:pPr rtl="0"/>
            <a:r>
              <a:rPr lang="mn" sz="800" dirty="0"/>
              <a:t>Дөлний температур нь гагнуурын бусад шатамхай хийтэй харьцуулахад өндөр байдаг тул хийн гагнуур хийхэд тохиромжтой байдаг.</a:t>
            </a:r>
            <a:endParaRPr kumimoji="1" lang="en-US" altLang="ja-JP" sz="800" dirty="0"/>
          </a:p>
        </p:txBody>
      </p:sp>
      <p:sp>
        <p:nvSpPr>
          <p:cNvPr id="21" name="テキスト ボックス 20">
            <a:extLst>
              <a:ext uri="{FF2B5EF4-FFF2-40B4-BE49-F238E27FC236}">
                <a16:creationId xmlns:a16="http://schemas.microsoft.com/office/drawing/2014/main" id="{337AF105-4E92-4767-8CE1-CB095F59987E}"/>
              </a:ext>
            </a:extLst>
          </p:cNvPr>
          <p:cNvSpPr txBox="1"/>
          <p:nvPr/>
        </p:nvSpPr>
        <p:spPr>
          <a:xfrm>
            <a:off x="745437" y="5809572"/>
            <a:ext cx="4652105" cy="576000"/>
          </a:xfrm>
          <a:prstGeom prst="rect">
            <a:avLst/>
          </a:prstGeom>
          <a:solidFill>
            <a:schemeClr val="bg1"/>
          </a:solidFill>
          <a:ln>
            <a:noFill/>
          </a:ln>
        </p:spPr>
        <p:txBody>
          <a:bodyPr wrap="square" lIns="0" tIns="0" rIns="0" bIns="0" rtlCol="0">
            <a:noAutofit/>
          </a:bodyPr>
          <a:lstStyle/>
          <a:p>
            <a:pPr marL="357188" indent="-357188" rtl="0"/>
            <a:r>
              <a:rPr lang="mn" sz="800" dirty="0"/>
              <a:t>Тайлбар 1: Энэ үнэр нь ахуйн пропан(puropan) хийн үнэрээс тэс өөр юм.</a:t>
            </a:r>
            <a:endParaRPr kumimoji="1" lang="en-US" altLang="ja-JP" sz="800" dirty="0"/>
          </a:p>
          <a:p>
            <a:pPr marL="357188" indent="-357188" rtl="0"/>
            <a:r>
              <a:rPr lang="mn" sz="800" dirty="0"/>
              <a:t>    2: Агаар ба жингийн харьцаа. Хэрэв энэ нь 1-ээс бага бол таазны ойролцоо хуримтлагдах, 1-ээс их бол нүх, онгорхой зэрэгт хуримтлагдаад үлдчихнэ.</a:t>
            </a:r>
            <a:endParaRPr kumimoji="1" lang="en-US" altLang="ja-JP" sz="800" dirty="0"/>
          </a:p>
        </p:txBody>
      </p:sp>
    </p:spTree>
    <p:extLst>
      <p:ext uri="{BB962C8B-B14F-4D97-AF65-F5344CB8AC3E}">
        <p14:creationId xmlns:p14="http://schemas.microsoft.com/office/powerpoint/2010/main" val="1668490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926049" y="6456715"/>
            <a:ext cx="4254272" cy="253916"/>
          </a:xfrm>
          <a:prstGeom prst="rect">
            <a:avLst/>
          </a:prstGeom>
          <a:noFill/>
          <a:ln>
            <a:solidFill>
              <a:schemeClr val="tx1"/>
            </a:solidFill>
          </a:ln>
        </p:spPr>
        <p:txBody>
          <a:bodyPr wrap="square" rtlCol="0">
            <a:spAutoFit/>
          </a:bodyPr>
          <a:lstStyle/>
          <a:p>
            <a:pPr algn="r" rtl="0"/>
            <a:r>
              <a:rPr lang="mn" sz="1050" dirty="0">
                <a:solidFill>
                  <a:prstClr val="black"/>
                </a:solidFill>
              </a:rPr>
              <a:t>Материалын 66-р хуудас / Нэмэлт материалын 48-р хуудас</a:t>
            </a:r>
          </a:p>
        </p:txBody>
      </p:sp>
      <p:sp>
        <p:nvSpPr>
          <p:cNvPr id="6" name="コンテンツ プレースホルダー 4"/>
          <p:cNvSpPr txBox="1">
            <a:spLocks/>
          </p:cNvSpPr>
          <p:nvPr/>
        </p:nvSpPr>
        <p:spPr>
          <a:xfrm>
            <a:off x="628650" y="967808"/>
            <a:ext cx="7886700" cy="3310782"/>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mn" sz="1050" dirty="0">
                <a:solidFill>
                  <a:prstClr val="black"/>
                </a:solidFill>
                <a:latin typeface="Meiryo UI" panose="020B0604030504040204" pitchFamily="50" charset="-128"/>
                <a:ea typeface="Meiryo UI" panose="020B0604030504040204" pitchFamily="50" charset="-128"/>
              </a:rPr>
              <a:t>【Аюултай чанар】</a:t>
            </a:r>
          </a:p>
          <a:p>
            <a:pPr marL="0" indent="180975" rtl="0">
              <a:lnSpc>
                <a:spcPct val="100000"/>
              </a:lnSpc>
              <a:spcBef>
                <a:spcPts val="0"/>
              </a:spcBef>
              <a:buNone/>
            </a:pPr>
            <a:r>
              <a:rPr lang="mn" sz="1050" dirty="0">
                <a:solidFill>
                  <a:prstClr val="black"/>
                </a:solidFill>
                <a:latin typeface="Meiryo UI" panose="020B0604030504040204" pitchFamily="50" charset="-128"/>
                <a:ea typeface="Meiryo UI" panose="020B0604030504040204" pitchFamily="50" charset="-128"/>
              </a:rPr>
              <a:t>Ацетилен(asechiren)ий хий, пропан(puropan) хий, устөрөгч нь маш шатамхай, амархан гал гардаг хий бөгөөд хийн сав халах үед дэлбэрэх аюултай. Устөрөгч амархан асдаг бөгөөд дөл нь харагддаггүй.</a:t>
            </a:r>
            <a:endParaRPr lang="en-US" altLang="ja-JP" sz="105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Font typeface="Arial" panose="020B0604020202020204" pitchFamily="34" charset="0"/>
              <a:buNone/>
            </a:pPr>
            <a:endParaRPr lang="en-US" altLang="ja-JP" sz="105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mn" sz="1050" dirty="0">
                <a:solidFill>
                  <a:prstClr val="black"/>
                </a:solidFill>
                <a:latin typeface="Meiryo UI" panose="020B0604030504040204" pitchFamily="50" charset="-128"/>
                <a:ea typeface="Meiryo UI" panose="020B0604030504040204" pitchFamily="50" charset="-128"/>
              </a:rPr>
              <a:t>[Хортой чанар]</a:t>
            </a:r>
          </a:p>
          <a:p>
            <a:pPr marL="0" indent="180975" rtl="0">
              <a:lnSpc>
                <a:spcPct val="100000"/>
              </a:lnSpc>
              <a:spcBef>
                <a:spcPts val="0"/>
              </a:spcBef>
              <a:buNone/>
            </a:pPr>
            <a:r>
              <a:rPr lang="mn" sz="1050" dirty="0">
                <a:solidFill>
                  <a:prstClr val="black"/>
                </a:solidFill>
                <a:latin typeface="Meiryo UI" panose="020B0604030504040204" pitchFamily="50" charset="-128"/>
                <a:ea typeface="Meiryo UI" panose="020B0604030504040204" pitchFamily="50" charset="-128"/>
              </a:rPr>
              <a:t>Ацетилен(asechiren)ий хий, пропан(puropan) хий, устөрөгч зэрэг хийгээр өндөр концентрацаар амьсгалах тохиолдолд хүчилтөрөгчийн дутагдалд(sanso ketubou) орох эрсдэлтэй бөгөөд маш аюултай. Мөн ацетилен(asechiren)ий хийгээр амьсгалснаар уушгинд шингэн хурах тохиолдол ч гардаг. Үүнээс гадна ацетилен(asechiren)ий хий ба пропан(puropan) хийгээр амьсгалснаар нойрмоглох, толгой эргэх, мэдрэмж муудах, толгой өвдөх зэрэг шинж тэмдэг илэрдэг.</a:t>
            </a:r>
            <a:endParaRPr lang="en-US" altLang="ja-JP" sz="105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endParaRPr lang="en-US" altLang="ja-JP" sz="105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mn" sz="1050" dirty="0">
                <a:solidFill>
                  <a:prstClr val="black"/>
                </a:solidFill>
                <a:latin typeface="Meiryo UI" panose="020B0604030504040204" pitchFamily="50" charset="-128"/>
                <a:ea typeface="Meiryo UI" panose="020B0604030504040204" pitchFamily="50" charset="-128"/>
              </a:rPr>
              <a:t>[Гал түймрийн үед анхаарах зүйлс]</a:t>
            </a:r>
          </a:p>
          <a:p>
            <a:pPr marL="0" indent="180975" rtl="0">
              <a:lnSpc>
                <a:spcPct val="100000"/>
              </a:lnSpc>
              <a:spcBef>
                <a:spcPts val="0"/>
              </a:spcBef>
              <a:buNone/>
            </a:pPr>
            <a:r>
              <a:rPr lang="mn" sz="1050" dirty="0">
                <a:solidFill>
                  <a:prstClr val="black"/>
                </a:solidFill>
                <a:latin typeface="Meiryo UI" panose="020B0604030504040204" pitchFamily="50" charset="-128"/>
                <a:ea typeface="Meiryo UI" panose="020B0604030504040204" pitchFamily="50" charset="-128"/>
              </a:rPr>
              <a:t>Ацетилен(asechiren)ий хий, пропан(puropan) хий, устөрөгчөөс үүссэн галыг унтраахдаа нунтаг гал унтраагч(hunmatu shouka zai) эсвэл инертийн хий (N2, Ar, CO2 гэх мэт) ашиглана. Их хэмжээний гал, түймэр гарсан тохиолдолд ус цацах, шүрших аргыг хэрэглэнэ. Саваа хэлбэртэй ус цацагчийг ашиглаж болохгүй.</a:t>
            </a:r>
          </a:p>
        </p:txBody>
      </p:sp>
      <p:sp>
        <p:nvSpPr>
          <p:cNvPr id="5" name="タイトル 3"/>
          <p:cNvSpPr txBox="1">
            <a:spLocks/>
          </p:cNvSpPr>
          <p:nvPr/>
        </p:nvSpPr>
        <p:spPr>
          <a:xfrm>
            <a:off x="628650" y="385305"/>
            <a:ext cx="7886700" cy="482139"/>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rtl="0"/>
            <a:r>
              <a:rPr lang="mn" sz="1050">
                <a:latin typeface="Meiryo UI" panose="020B0604030504040204" pitchFamily="50" charset="-128"/>
                <a:ea typeface="Meiryo UI" panose="020B0604030504040204" pitchFamily="50" charset="-128"/>
              </a:rPr>
              <a:t>Гагнуурын ажилд ашигладаг шатамхай хий (2) Аюултай, хортой чанар</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050" smtClean="0"/>
              <a:t>38</a:t>
            </a:fld>
            <a:endParaRPr kumimoji="1" lang="ja-JP" altLang="en-US" sz="1050"/>
          </a:p>
        </p:txBody>
      </p:sp>
    </p:spTree>
    <p:extLst>
      <p:ext uri="{BB962C8B-B14F-4D97-AF65-F5344CB8AC3E}">
        <p14:creationId xmlns:p14="http://schemas.microsoft.com/office/powerpoint/2010/main" val="3105575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mn" sz="1050">
                <a:latin typeface="Meiryo UI" panose="020B0604030504040204" pitchFamily="50" charset="-128"/>
                <a:ea typeface="Meiryo UI" panose="020B0604030504040204" pitchFamily="50" charset="-128"/>
              </a:rPr>
              <a:t>Өндөр даралтын хий (1) Өндөр даралтын хийн төрөл</a:t>
            </a:r>
            <a:endParaRPr kumimoji="1"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942827" y="6444477"/>
            <a:ext cx="4237494" cy="253916"/>
          </a:xfrm>
          <a:prstGeom prst="rect">
            <a:avLst/>
          </a:prstGeom>
          <a:noFill/>
          <a:ln>
            <a:solidFill>
              <a:schemeClr val="tx1"/>
            </a:solidFill>
          </a:ln>
        </p:spPr>
        <p:txBody>
          <a:bodyPr wrap="square" rtlCol="0">
            <a:spAutoFit/>
          </a:bodyPr>
          <a:lstStyle/>
          <a:p>
            <a:pPr algn="r" rtl="0"/>
            <a:r>
              <a:rPr lang="mn" sz="1050">
                <a:solidFill>
                  <a:prstClr val="black"/>
                </a:solidFill>
              </a:rPr>
              <a:t>Материалын 67-р хуудас / Нэмэлт материалын 49-р хуудас</a:t>
            </a:r>
          </a:p>
        </p:txBody>
      </p:sp>
      <p:sp>
        <p:nvSpPr>
          <p:cNvPr id="6" name="コンテンツ プレースホルダー 4"/>
          <p:cNvSpPr txBox="1">
            <a:spLocks/>
          </p:cNvSpPr>
          <p:nvPr/>
        </p:nvSpPr>
        <p:spPr>
          <a:xfrm>
            <a:off x="628650" y="935391"/>
            <a:ext cx="8022560" cy="293297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[Өндөр даралтын хийн төрөл] (Өндөр даралтын хийн аюулгүй байдлын тухай хуулиас)</a:t>
            </a:r>
          </a:p>
          <a:p>
            <a:pPr marL="0" indent="0"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① Даралттай хий</a:t>
            </a:r>
          </a:p>
          <a:p>
            <a:pPr marL="0" indent="180975"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Хэвийн температур дахь даралт (хэмжигч даралт гэж нэрлэдэг). цаашид ижил. ) 1 МПа ба түүнээс дээш даралттай хий бөгөөд даралт нь 1 МПа ба түүнээс дээш, эсвэл 35℃-ийн температурт 1 МПа ба түүнээс дээш даралттай хийг (даралттай ацетилен(asechiren)ий хийг тооцохгүй) хэлнэ.</a:t>
            </a:r>
            <a:endParaRPr lang="en-US" altLang="ja-JP" sz="105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600"/>
              </a:spcBef>
              <a:buNone/>
            </a:pPr>
            <a:r>
              <a:rPr lang="mn" sz="1050">
                <a:solidFill>
                  <a:prstClr val="black"/>
                </a:solidFill>
                <a:latin typeface="Meiryo UI" panose="020B0604030504040204" pitchFamily="50" charset="-128"/>
                <a:ea typeface="Meiryo UI" panose="020B0604030504040204" pitchFamily="50" charset="-128"/>
              </a:rPr>
              <a:t>② Даралттай ацетилен(asechiren) хий</a:t>
            </a:r>
          </a:p>
          <a:p>
            <a:pPr marL="0" indent="180975"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Хэвийн температурт 0.2 МПа ба түүнээс дээш даралттай ацетилен(asechiren) хий бөгөөд даралт нь 0.2 МПа ба түүнээс дээш, эсвэл 15 ° С температурт 0.2 МПа ба түүнээс дээш даралттай ацетилен(asechiren) хий.</a:t>
            </a:r>
            <a:endParaRPr lang="en-US" altLang="ja-JP" sz="105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600"/>
              </a:spcBef>
              <a:buNone/>
            </a:pPr>
            <a:r>
              <a:rPr lang="mn" sz="1050">
                <a:solidFill>
                  <a:prstClr val="black"/>
                </a:solidFill>
                <a:latin typeface="Meiryo UI" panose="020B0604030504040204" pitchFamily="50" charset="-128"/>
                <a:ea typeface="Meiryo UI" panose="020B0604030504040204" pitchFamily="50" charset="-128"/>
              </a:rPr>
              <a:t>③ Шингэрүүлсэн хий(ekika gasu)</a:t>
            </a:r>
          </a:p>
          <a:p>
            <a:pPr marL="0" indent="180975"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Хэвийн температурт 0.2 МПа ба түүнээс дээш даралттай шингэрүүлсэн хий(ekika gasu)  бөгөөд даралт нь 0.2 МПа ба түүнээс дээш, эсвэл даралт 0.2 МПа ба түүнээс дээш байх үед температур 35 ° С ба түүнээс бага байх шингэрүүлсэн хий(ekika gasu) .</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050" smtClean="0"/>
              <a:t>39</a:t>
            </a:fld>
            <a:endParaRPr kumimoji="1" lang="ja-JP" altLang="en-US" sz="1050"/>
          </a:p>
        </p:txBody>
      </p:sp>
    </p:spTree>
    <p:extLst>
      <p:ext uri="{BB962C8B-B14F-4D97-AF65-F5344CB8AC3E}">
        <p14:creationId xmlns:p14="http://schemas.microsoft.com/office/powerpoint/2010/main" val="2079825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60418"/>
          </a:xfrm>
          <a:ln>
            <a:solidFill>
              <a:schemeClr val="tx1"/>
            </a:solidFill>
          </a:ln>
        </p:spPr>
        <p:txBody>
          <a:bodyPr rtlCol="0">
            <a:noAutofit/>
          </a:bodyPr>
          <a:lstStyle/>
          <a:p>
            <a:pPr rtl="0"/>
            <a:r>
              <a:rPr lang="mn" sz="1800" dirty="0">
                <a:latin typeface="Meiryo UI" panose="020B0604030504040204" pitchFamily="50" charset="-128"/>
                <a:ea typeface="Meiryo UI" panose="020B0604030504040204" pitchFamily="50" charset="-128"/>
              </a:rPr>
              <a:t>Хийн гагнуур, зүсэлт хийхэд ашигладаг тоног төхөөрөмж</a:t>
            </a:r>
            <a:endParaRPr kumimoji="1" lang="ja-JP" altLang="en-US" sz="1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959604" y="6437234"/>
            <a:ext cx="4237143" cy="276999"/>
          </a:xfrm>
          <a:prstGeom prst="rect">
            <a:avLst/>
          </a:prstGeom>
          <a:noFill/>
          <a:ln>
            <a:solidFill>
              <a:schemeClr val="tx1"/>
            </a:solidFill>
          </a:ln>
        </p:spPr>
        <p:txBody>
          <a:bodyPr wrap="square" rtlCol="0">
            <a:spAutoFit/>
          </a:bodyPr>
          <a:lstStyle/>
          <a:p>
            <a:pPr algn="r" rtl="0"/>
            <a:r>
              <a:rPr lang="mn" sz="1200" dirty="0">
                <a:solidFill>
                  <a:prstClr val="black"/>
                </a:solidFill>
              </a:rPr>
              <a:t>Материалын 6-р хуудас / Нэмэлт материалын 9-р хуудас</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4</a:t>
            </a:fld>
            <a:endParaRPr kumimoji="1" lang="ja-JP" altLang="en-US"/>
          </a:p>
        </p:txBody>
      </p:sp>
      <p:pic>
        <p:nvPicPr>
          <p:cNvPr id="5" name="図 4"/>
          <p:cNvPicPr>
            <a:picLocks noChangeAspect="1"/>
          </p:cNvPicPr>
          <p:nvPr/>
        </p:nvPicPr>
        <p:blipFill>
          <a:blip r:embed="rId3"/>
          <a:stretch>
            <a:fillRect/>
          </a:stretch>
        </p:blipFill>
        <p:spPr>
          <a:xfrm>
            <a:off x="628650" y="980946"/>
            <a:ext cx="7881149" cy="3667709"/>
          </a:xfrm>
          <a:prstGeom prst="rect">
            <a:avLst/>
          </a:prstGeom>
        </p:spPr>
      </p:pic>
      <p:sp>
        <p:nvSpPr>
          <p:cNvPr id="6" name="テキスト ボックス 5">
            <a:extLst>
              <a:ext uri="{FF2B5EF4-FFF2-40B4-BE49-F238E27FC236}">
                <a16:creationId xmlns:a16="http://schemas.microsoft.com/office/drawing/2014/main" id="{EAA6D0ED-D1BE-4404-9EB5-7BD274DA2747}"/>
              </a:ext>
            </a:extLst>
          </p:cNvPr>
          <p:cNvSpPr txBox="1"/>
          <p:nvPr/>
        </p:nvSpPr>
        <p:spPr>
          <a:xfrm>
            <a:off x="2761149" y="3643943"/>
            <a:ext cx="1643442" cy="416669"/>
          </a:xfrm>
          <a:prstGeom prst="rect">
            <a:avLst/>
          </a:prstGeom>
          <a:solidFill>
            <a:schemeClr val="bg1"/>
          </a:solidFill>
          <a:ln>
            <a:noFill/>
          </a:ln>
        </p:spPr>
        <p:txBody>
          <a:bodyPr wrap="square" lIns="0" tIns="0" rIns="0" bIns="0" rtlCol="0">
            <a:noAutofit/>
          </a:bodyPr>
          <a:lstStyle/>
          <a:p>
            <a:pPr algn="ctr" rtl="0"/>
            <a:r>
              <a:rPr lang="mn" sz="1050" dirty="0">
                <a:solidFill>
                  <a:srgbClr val="C00000"/>
                </a:solidFill>
              </a:rPr>
              <a:t>Уналтаас урьдчилан сэргийлэх гинж</a:t>
            </a:r>
            <a:endParaRPr kumimoji="1" lang="en-US" altLang="ja-JP" sz="1050" dirty="0">
              <a:solidFill>
                <a:srgbClr val="C00000"/>
              </a:solidFill>
            </a:endParaRPr>
          </a:p>
        </p:txBody>
      </p:sp>
      <p:sp>
        <p:nvSpPr>
          <p:cNvPr id="8" name="テキスト ボックス 7">
            <a:extLst>
              <a:ext uri="{FF2B5EF4-FFF2-40B4-BE49-F238E27FC236}">
                <a16:creationId xmlns:a16="http://schemas.microsoft.com/office/drawing/2014/main" id="{BAB7553B-47C3-4A0D-8CDE-29C02EB6020C}"/>
              </a:ext>
            </a:extLst>
          </p:cNvPr>
          <p:cNvSpPr txBox="1"/>
          <p:nvPr/>
        </p:nvSpPr>
        <p:spPr>
          <a:xfrm>
            <a:off x="2701631" y="3011333"/>
            <a:ext cx="675553" cy="477207"/>
          </a:xfrm>
          <a:prstGeom prst="rect">
            <a:avLst/>
          </a:prstGeom>
          <a:solidFill>
            <a:schemeClr val="bg1"/>
          </a:solidFill>
          <a:ln>
            <a:noFill/>
          </a:ln>
        </p:spPr>
        <p:txBody>
          <a:bodyPr wrap="square" lIns="0" tIns="0" rIns="0" bIns="0" rtlCol="0">
            <a:noAutofit/>
          </a:bodyPr>
          <a:lstStyle/>
          <a:p>
            <a:pPr algn="ctr" rtl="0"/>
            <a:r>
              <a:rPr lang="mn" sz="1050" dirty="0">
                <a:solidFill>
                  <a:srgbClr val="C00000"/>
                </a:solidFill>
              </a:rPr>
              <a:t>Түлшний хий</a:t>
            </a:r>
            <a:endParaRPr kumimoji="1" lang="en-US" altLang="ja-JP" sz="1050" dirty="0">
              <a:solidFill>
                <a:srgbClr val="C00000"/>
              </a:solidFill>
            </a:endParaRPr>
          </a:p>
        </p:txBody>
      </p:sp>
      <p:sp>
        <p:nvSpPr>
          <p:cNvPr id="9" name="テキスト ボックス 8">
            <a:extLst>
              <a:ext uri="{FF2B5EF4-FFF2-40B4-BE49-F238E27FC236}">
                <a16:creationId xmlns:a16="http://schemas.microsoft.com/office/drawing/2014/main" id="{FB937C0B-DDAE-4A5E-B10A-235DCB1BFD56}"/>
              </a:ext>
            </a:extLst>
          </p:cNvPr>
          <p:cNvSpPr txBox="1"/>
          <p:nvPr/>
        </p:nvSpPr>
        <p:spPr>
          <a:xfrm>
            <a:off x="3175585" y="1936247"/>
            <a:ext cx="847775" cy="416669"/>
          </a:xfrm>
          <a:prstGeom prst="rect">
            <a:avLst/>
          </a:prstGeom>
          <a:solidFill>
            <a:schemeClr val="bg1"/>
          </a:solidFill>
          <a:ln>
            <a:noFill/>
          </a:ln>
        </p:spPr>
        <p:txBody>
          <a:bodyPr wrap="square" lIns="0" tIns="0" rIns="0" bIns="0" rtlCol="0">
            <a:noAutofit/>
          </a:bodyPr>
          <a:lstStyle/>
          <a:p>
            <a:pPr algn="ctr" rtl="0"/>
            <a:r>
              <a:rPr lang="mn" sz="1050" dirty="0">
                <a:solidFill>
                  <a:srgbClr val="C00000"/>
                </a:solidFill>
              </a:rPr>
              <a:t>Хүчилтөрөгч</a:t>
            </a:r>
            <a:endParaRPr lang="en-US" sz="1050" dirty="0">
              <a:solidFill>
                <a:srgbClr val="C00000"/>
              </a:solidFill>
            </a:endParaRPr>
          </a:p>
          <a:p>
            <a:pPr algn="ctr" rtl="0"/>
            <a:r>
              <a:rPr lang="mn" sz="1050" dirty="0">
                <a:solidFill>
                  <a:srgbClr val="C00000"/>
                </a:solidFill>
              </a:rPr>
              <a:t>(sanso)</a:t>
            </a:r>
            <a:endParaRPr kumimoji="1" lang="en-US" altLang="ja-JP" sz="1050" dirty="0">
              <a:solidFill>
                <a:srgbClr val="C00000"/>
              </a:solidFill>
            </a:endParaRPr>
          </a:p>
        </p:txBody>
      </p:sp>
      <p:sp>
        <p:nvSpPr>
          <p:cNvPr id="10" name="テキスト ボックス 9">
            <a:extLst>
              <a:ext uri="{FF2B5EF4-FFF2-40B4-BE49-F238E27FC236}">
                <a16:creationId xmlns:a16="http://schemas.microsoft.com/office/drawing/2014/main" id="{ABD3ECD4-24FA-4DB1-8853-E7595FBCB51B}"/>
              </a:ext>
            </a:extLst>
          </p:cNvPr>
          <p:cNvSpPr txBox="1"/>
          <p:nvPr/>
        </p:nvSpPr>
        <p:spPr>
          <a:xfrm>
            <a:off x="4931665" y="4055952"/>
            <a:ext cx="3444584" cy="239236"/>
          </a:xfrm>
          <a:prstGeom prst="rect">
            <a:avLst/>
          </a:prstGeom>
          <a:solidFill>
            <a:schemeClr val="bg1"/>
          </a:solidFill>
          <a:ln>
            <a:noFill/>
          </a:ln>
        </p:spPr>
        <p:txBody>
          <a:bodyPr wrap="square" lIns="0" tIns="0" rIns="0" bIns="0" rtlCol="0">
            <a:noAutofit/>
          </a:bodyPr>
          <a:lstStyle/>
          <a:p>
            <a:pPr algn="l" rtl="0"/>
            <a:r>
              <a:rPr lang="mn" sz="900" dirty="0"/>
              <a:t>Эх сурвалж: Хөдөлмөрийн аюулгүй байдал, эрүүл ахуйн үндэсний хүрээлэнгийн техникийн удирдамжийн зургийг хэсэгчлэн шинэчилсэн</a:t>
            </a:r>
            <a:endParaRPr kumimoji="1" lang="en-US" altLang="ja-JP" sz="900" dirty="0"/>
          </a:p>
        </p:txBody>
      </p:sp>
      <p:sp>
        <p:nvSpPr>
          <p:cNvPr id="11" name="テキスト ボックス 10">
            <a:extLst>
              <a:ext uri="{FF2B5EF4-FFF2-40B4-BE49-F238E27FC236}">
                <a16:creationId xmlns:a16="http://schemas.microsoft.com/office/drawing/2014/main" id="{0D834B88-0416-450E-843F-40F40905DB89}"/>
              </a:ext>
            </a:extLst>
          </p:cNvPr>
          <p:cNvSpPr txBox="1"/>
          <p:nvPr/>
        </p:nvSpPr>
        <p:spPr>
          <a:xfrm>
            <a:off x="1954998" y="4322261"/>
            <a:ext cx="5531652" cy="299321"/>
          </a:xfrm>
          <a:prstGeom prst="rect">
            <a:avLst/>
          </a:prstGeom>
          <a:solidFill>
            <a:schemeClr val="bg1"/>
          </a:solidFill>
          <a:ln>
            <a:noFill/>
          </a:ln>
        </p:spPr>
        <p:txBody>
          <a:bodyPr wrap="square" lIns="0" tIns="0" rIns="0" bIns="0" rtlCol="0">
            <a:noAutofit/>
          </a:bodyPr>
          <a:lstStyle/>
          <a:p>
            <a:pPr algn="ctr" rtl="0"/>
            <a:r>
              <a:rPr lang="mn" sz="1050" dirty="0"/>
              <a:t>Зураг 1-1 Хийн зүсэлт(gasu setudan) ба хийн гагнуурын ажилд ашигладаг тоног төхөөрөмж</a:t>
            </a:r>
            <a:endParaRPr kumimoji="1" lang="en-US" altLang="ja-JP" sz="1050" dirty="0"/>
          </a:p>
        </p:txBody>
      </p:sp>
      <p:sp>
        <p:nvSpPr>
          <p:cNvPr id="12" name="テキスト ボックス 11">
            <a:extLst>
              <a:ext uri="{FF2B5EF4-FFF2-40B4-BE49-F238E27FC236}">
                <a16:creationId xmlns:a16="http://schemas.microsoft.com/office/drawing/2014/main" id="{E583A3EE-F5A2-4D37-82CA-7546C18E29BB}"/>
              </a:ext>
            </a:extLst>
          </p:cNvPr>
          <p:cNvSpPr txBox="1"/>
          <p:nvPr/>
        </p:nvSpPr>
        <p:spPr>
          <a:xfrm>
            <a:off x="4345850" y="1253558"/>
            <a:ext cx="4030399" cy="2416336"/>
          </a:xfrm>
          <a:prstGeom prst="rect">
            <a:avLst/>
          </a:prstGeom>
          <a:solidFill>
            <a:schemeClr val="bg1"/>
          </a:solidFill>
          <a:ln>
            <a:noFill/>
          </a:ln>
        </p:spPr>
        <p:txBody>
          <a:bodyPr wrap="square" lIns="0" tIns="0" rIns="0" bIns="0" rtlCol="0">
            <a:noAutofit/>
          </a:bodyPr>
          <a:lstStyle/>
          <a:p>
            <a:pPr rtl="0"/>
            <a:r>
              <a:rPr lang="mn" sz="1200" dirty="0"/>
              <a:t>①Хүчилтөрөгч(sanso)ийн даралт тохируулагч (aturyoku chousei ki) </a:t>
            </a:r>
            <a:endParaRPr kumimoji="1" lang="en-US" altLang="ja-JP" sz="1200" dirty="0"/>
          </a:p>
          <a:p>
            <a:pPr rtl="0"/>
            <a:r>
              <a:rPr lang="mn" sz="1200" dirty="0"/>
              <a:t>②Түлшний хийн даралт тохируулагч (aturyoku chousei ki) </a:t>
            </a:r>
            <a:endParaRPr kumimoji="1" lang="en-US" altLang="ja-JP" sz="1200" dirty="0"/>
          </a:p>
          <a:p>
            <a:pPr rtl="0"/>
            <a:r>
              <a:rPr lang="mn" sz="1200" dirty="0"/>
              <a:t>③ Хүчилтөрөгч(sanso)ийн хоолой(housu) (цэнхэр)</a:t>
            </a:r>
            <a:endParaRPr kumimoji="1" lang="en-US" altLang="ja-JP" sz="1200" dirty="0"/>
          </a:p>
          <a:p>
            <a:pPr rtl="0"/>
            <a:r>
              <a:rPr lang="mn" sz="1200" dirty="0"/>
              <a:t>④ Түлшний хийн хоолой(housu) (улаан эсвэл улбар шар)</a:t>
            </a:r>
            <a:endParaRPr kumimoji="1" lang="en-US" altLang="ja-JP" sz="1200" dirty="0"/>
          </a:p>
          <a:p>
            <a:pPr rtl="0"/>
            <a:r>
              <a:rPr lang="mn" sz="1200" dirty="0"/>
              <a:t>⑤ Гагнах төхөөрөмж, таслах төхөөрөмж(setudanki) (сорох хоолой ба гагнуурын хошуу)</a:t>
            </a:r>
            <a:endParaRPr kumimoji="1" lang="en-US" altLang="ja-JP" sz="1200" dirty="0"/>
          </a:p>
          <a:p>
            <a:pPr algn="r" rtl="0"/>
            <a:r>
              <a:rPr lang="mn" sz="1200" dirty="0"/>
              <a:t>(* Зураг нь таслах төхөөрөмж(setudanki)ийн жишээ юм)</a:t>
            </a:r>
            <a:endParaRPr kumimoji="1" lang="en-US" altLang="ja-JP" sz="1200" dirty="0"/>
          </a:p>
          <a:p>
            <a:pPr rtl="0"/>
            <a:r>
              <a:rPr lang="mn" sz="1200" dirty="0"/>
              <a:t>⑥Хүчилтөрөгч(sanso)ийн хуурай аюулгүйн төхөөрөмж(kanshiki anzen ki) (галын гэдрэг цохилтоос сэргийлэх төхөөрөмж)</a:t>
            </a:r>
            <a:endParaRPr kumimoji="1" lang="en-US" altLang="ja-JP" sz="1200" dirty="0"/>
          </a:p>
          <a:p>
            <a:pPr rtl="0"/>
            <a:r>
              <a:rPr lang="mn" sz="1200" dirty="0"/>
              <a:t>⑦ Түлшний хийн хуурай аюулгүйн төхөөрөмж(kanshiki anzen ki) (галын гэдрэг цохилтоос сэргийлэх төхөөрөмж)</a:t>
            </a:r>
          </a:p>
        </p:txBody>
      </p:sp>
    </p:spTree>
    <p:extLst>
      <p:ext uri="{BB962C8B-B14F-4D97-AF65-F5344CB8AC3E}">
        <p14:creationId xmlns:p14="http://schemas.microsoft.com/office/powerpoint/2010/main" val="801765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mn" sz="1050">
                <a:latin typeface="Meiryo UI" panose="020B0604030504040204" pitchFamily="50" charset="-128"/>
                <a:ea typeface="Meiryo UI" panose="020B0604030504040204" pitchFamily="50" charset="-128"/>
              </a:rPr>
              <a:t>Өндөр даралтат хий (2) Өндөр даралтат хийн аюул</a:t>
            </a:r>
            <a:endParaRPr kumimoji="1"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08602" y="6444477"/>
            <a:ext cx="4355293" cy="253916"/>
          </a:xfrm>
          <a:prstGeom prst="rect">
            <a:avLst/>
          </a:prstGeom>
          <a:noFill/>
          <a:ln>
            <a:solidFill>
              <a:schemeClr val="tx1"/>
            </a:solidFill>
          </a:ln>
        </p:spPr>
        <p:txBody>
          <a:bodyPr wrap="square" rtlCol="0">
            <a:spAutoFit/>
          </a:bodyPr>
          <a:lstStyle/>
          <a:p>
            <a:pPr algn="r" rtl="0"/>
            <a:r>
              <a:rPr lang="mn" sz="1050" dirty="0">
                <a:solidFill>
                  <a:prstClr val="black"/>
                </a:solidFill>
              </a:rPr>
              <a:t>Материалын 67,69-р хуудас бичих / нэмэлт материалын 50-р хуудас</a:t>
            </a:r>
          </a:p>
        </p:txBody>
      </p:sp>
      <p:sp>
        <p:nvSpPr>
          <p:cNvPr id="6" name="コンテンツ プレースホルダー 4"/>
          <p:cNvSpPr txBox="1">
            <a:spLocks/>
          </p:cNvSpPr>
          <p:nvPr/>
        </p:nvSpPr>
        <p:spPr>
          <a:xfrm>
            <a:off x="628650" y="905314"/>
            <a:ext cx="8022560" cy="170100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spcAft>
                <a:spcPts val="600"/>
              </a:spcAft>
              <a:buNone/>
            </a:pPr>
            <a:r>
              <a:rPr lang="mn" sz="1050">
                <a:solidFill>
                  <a:prstClr val="black"/>
                </a:solidFill>
                <a:latin typeface="Meiryo UI" panose="020B0604030504040204" pitchFamily="50" charset="-128"/>
                <a:ea typeface="Meiryo UI" panose="020B0604030504040204" pitchFamily="50" charset="-128"/>
              </a:rPr>
              <a:t>[ Даралттай хийн аюул]</a:t>
            </a:r>
            <a:endParaRPr lang="ja-JP" altLang="en-US" sz="105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　① Хагарах(haretu) , дэлбэрэх осол гарах</a:t>
            </a:r>
          </a:p>
          <a:p>
            <a:pPr marL="0" indent="0" rtl="0">
              <a:lnSpc>
                <a:spcPct val="100000"/>
              </a:lnSpc>
              <a:spcBef>
                <a:spcPts val="0"/>
              </a:spcBef>
              <a:buFont typeface="Arial" panose="020B0604020202020204" pitchFamily="34" charset="0"/>
              <a:buNone/>
            </a:pPr>
            <a:r>
              <a:rPr lang="mn" sz="1050">
                <a:solidFill>
                  <a:prstClr val="black"/>
                </a:solidFill>
                <a:latin typeface="Meiryo UI" panose="020B0604030504040204" pitchFamily="50" charset="-128"/>
                <a:ea typeface="Meiryo UI" panose="020B0604030504040204" pitchFamily="50" charset="-128"/>
              </a:rPr>
              <a:t>　② Баллон (bonbe) нисэж унах осол</a:t>
            </a:r>
          </a:p>
          <a:p>
            <a:pPr marL="0" indent="180975" rtl="0">
              <a:lnSpc>
                <a:spcPct val="100000"/>
              </a:lnSpc>
              <a:spcBef>
                <a:spcPts val="0"/>
              </a:spcBef>
              <a:buNone/>
            </a:pPr>
            <a:endParaRPr lang="en-US" altLang="ja-JP" sz="105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[Өндөр даралттай хий ашиглах үед анхаарах зүйлс]</a:t>
            </a:r>
            <a:endParaRPr lang="ja-JP" altLang="en-US" sz="105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Өндөр даралтын хийн аюулгүй байдлын тухай хууль: Өндөр даралттай хийг 40 ° С-ээс доош газарт хадгалах ёстой.</a:t>
            </a:r>
            <a:endParaRPr lang="en-US" altLang="ja-JP" sz="1050" dirty="0">
              <a:solidFill>
                <a:prstClr val="black"/>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628650" y="2694440"/>
            <a:ext cx="4275788" cy="2653500"/>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1050" smtClean="0"/>
              <a:t>40</a:t>
            </a:fld>
            <a:endParaRPr kumimoji="1" lang="ja-JP" altLang="en-US" sz="1050"/>
          </a:p>
        </p:txBody>
      </p:sp>
      <p:sp>
        <p:nvSpPr>
          <p:cNvPr id="8" name="テキスト ボックス 7">
            <a:extLst>
              <a:ext uri="{FF2B5EF4-FFF2-40B4-BE49-F238E27FC236}">
                <a16:creationId xmlns:a16="http://schemas.microsoft.com/office/drawing/2014/main" id="{A78CE8F1-0F66-48BE-B07F-E1D9E13952D5}"/>
              </a:ext>
            </a:extLst>
          </p:cNvPr>
          <p:cNvSpPr txBox="1"/>
          <p:nvPr/>
        </p:nvSpPr>
        <p:spPr>
          <a:xfrm>
            <a:off x="1270834" y="2753656"/>
            <a:ext cx="3471287" cy="216066"/>
          </a:xfrm>
          <a:prstGeom prst="rect">
            <a:avLst/>
          </a:prstGeom>
          <a:solidFill>
            <a:schemeClr val="bg1"/>
          </a:solidFill>
          <a:ln>
            <a:noFill/>
          </a:ln>
        </p:spPr>
        <p:txBody>
          <a:bodyPr wrap="square" lIns="0" tIns="0" rIns="0" bIns="0" rtlCol="0">
            <a:noAutofit/>
          </a:bodyPr>
          <a:lstStyle/>
          <a:p>
            <a:pPr algn="ctr" rtl="0"/>
            <a:r>
              <a:rPr lang="mn" sz="1050" dirty="0"/>
              <a:t>Хүснэгт 2-8: Температураас хамаарах даралтын өөрчлөлт</a:t>
            </a:r>
            <a:endParaRPr kumimoji="1" lang="en-US" altLang="ja-JP" sz="1050" dirty="0"/>
          </a:p>
        </p:txBody>
      </p:sp>
      <p:sp>
        <p:nvSpPr>
          <p:cNvPr id="9" name="テキスト ボックス 8">
            <a:extLst>
              <a:ext uri="{FF2B5EF4-FFF2-40B4-BE49-F238E27FC236}">
                <a16:creationId xmlns:a16="http://schemas.microsoft.com/office/drawing/2014/main" id="{968D00CE-E170-4E98-B679-85DE0D4025D0}"/>
              </a:ext>
            </a:extLst>
          </p:cNvPr>
          <p:cNvSpPr txBox="1"/>
          <p:nvPr/>
        </p:nvSpPr>
        <p:spPr>
          <a:xfrm>
            <a:off x="804404" y="3057848"/>
            <a:ext cx="599833" cy="216066"/>
          </a:xfrm>
          <a:prstGeom prst="rect">
            <a:avLst/>
          </a:prstGeom>
          <a:solidFill>
            <a:schemeClr val="bg1"/>
          </a:solidFill>
          <a:ln>
            <a:noFill/>
          </a:ln>
        </p:spPr>
        <p:txBody>
          <a:bodyPr wrap="square" lIns="0" tIns="0" rIns="0" bIns="0" rtlCol="0">
            <a:noAutofit/>
          </a:bodyPr>
          <a:lstStyle/>
          <a:p>
            <a:pPr algn="ctr" rtl="0"/>
            <a:r>
              <a:rPr lang="mn" sz="700" dirty="0"/>
              <a:t>Температур</a:t>
            </a:r>
            <a:endParaRPr kumimoji="1" lang="en-US" altLang="ja-JP" sz="700" dirty="0"/>
          </a:p>
        </p:txBody>
      </p:sp>
      <p:sp>
        <p:nvSpPr>
          <p:cNvPr id="10" name="テキスト ボックス 9">
            <a:extLst>
              <a:ext uri="{FF2B5EF4-FFF2-40B4-BE49-F238E27FC236}">
                <a16:creationId xmlns:a16="http://schemas.microsoft.com/office/drawing/2014/main" id="{33398F2D-DB6D-48DB-BCAF-6B66A6BC071E}"/>
              </a:ext>
            </a:extLst>
          </p:cNvPr>
          <p:cNvSpPr txBox="1"/>
          <p:nvPr/>
        </p:nvSpPr>
        <p:spPr>
          <a:xfrm>
            <a:off x="1483917" y="3067577"/>
            <a:ext cx="1466618" cy="504000"/>
          </a:xfrm>
          <a:prstGeom prst="rect">
            <a:avLst/>
          </a:prstGeom>
          <a:solidFill>
            <a:schemeClr val="bg1"/>
          </a:solidFill>
          <a:ln>
            <a:noFill/>
          </a:ln>
        </p:spPr>
        <p:txBody>
          <a:bodyPr wrap="square" lIns="0" tIns="0" rIns="0" bIns="0" rtlCol="0">
            <a:noAutofit/>
          </a:bodyPr>
          <a:lstStyle/>
          <a:p>
            <a:pPr algn="ctr" rtl="0"/>
            <a:r>
              <a:rPr lang="mn" sz="1050" dirty="0"/>
              <a:t>Сав доторх хийн даралт (МПа)</a:t>
            </a:r>
            <a:endParaRPr kumimoji="1" lang="en-US" altLang="ja-JP" sz="1050" dirty="0"/>
          </a:p>
        </p:txBody>
      </p:sp>
      <p:sp>
        <p:nvSpPr>
          <p:cNvPr id="11" name="テキスト ボックス 10">
            <a:extLst>
              <a:ext uri="{FF2B5EF4-FFF2-40B4-BE49-F238E27FC236}">
                <a16:creationId xmlns:a16="http://schemas.microsoft.com/office/drawing/2014/main" id="{7773108B-CB74-4C60-91C1-F4D073C27F06}"/>
              </a:ext>
            </a:extLst>
          </p:cNvPr>
          <p:cNvSpPr txBox="1"/>
          <p:nvPr/>
        </p:nvSpPr>
        <p:spPr>
          <a:xfrm>
            <a:off x="3030215" y="3067577"/>
            <a:ext cx="1711906" cy="504000"/>
          </a:xfrm>
          <a:prstGeom prst="rect">
            <a:avLst/>
          </a:prstGeom>
          <a:solidFill>
            <a:schemeClr val="bg1"/>
          </a:solidFill>
          <a:ln>
            <a:noFill/>
          </a:ln>
        </p:spPr>
        <p:txBody>
          <a:bodyPr wrap="square" lIns="0" tIns="0" rIns="0" bIns="0" rtlCol="0">
            <a:noAutofit/>
          </a:bodyPr>
          <a:lstStyle/>
          <a:p>
            <a:pPr algn="ctr" rtl="0"/>
            <a:r>
              <a:rPr lang="mn" sz="1050"/>
              <a:t>25 ° С температурт даралт 1 байх үеийн утга</a:t>
            </a:r>
            <a:endParaRPr kumimoji="1" lang="en-US" altLang="ja-JP" sz="1050" dirty="0"/>
          </a:p>
        </p:txBody>
      </p:sp>
    </p:spTree>
    <p:extLst>
      <p:ext uri="{BB962C8B-B14F-4D97-AF65-F5344CB8AC3E}">
        <p14:creationId xmlns:p14="http://schemas.microsoft.com/office/powerpoint/2010/main" val="1492697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mn" sz="1050">
                <a:latin typeface="Meiryo UI" panose="020B0604030504040204" pitchFamily="50" charset="-128"/>
                <a:ea typeface="Meiryo UI" panose="020B0604030504040204" pitchFamily="50" charset="-128"/>
              </a:rPr>
              <a:t>Хийн гагнуурын улмаас гарах ослын нөхцөл байдал</a:t>
            </a:r>
            <a:endParaRPr kumimoji="1"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160940" y="6445765"/>
            <a:ext cx="3967236" cy="253916"/>
          </a:xfrm>
          <a:prstGeom prst="rect">
            <a:avLst/>
          </a:prstGeom>
          <a:noFill/>
          <a:ln>
            <a:solidFill>
              <a:schemeClr val="tx1"/>
            </a:solidFill>
          </a:ln>
        </p:spPr>
        <p:txBody>
          <a:bodyPr wrap="square" rtlCol="0">
            <a:spAutoFit/>
          </a:bodyPr>
          <a:lstStyle/>
          <a:p>
            <a:pPr algn="r" rtl="0"/>
            <a:r>
              <a:rPr lang="mn" sz="1050" dirty="0">
                <a:solidFill>
                  <a:prstClr val="black"/>
                </a:solidFill>
              </a:rPr>
              <a:t>Материалын 74-р хуудас / Нэмэлт материалын 51-р хуудас</a:t>
            </a:r>
          </a:p>
        </p:txBody>
      </p:sp>
      <p:sp>
        <p:nvSpPr>
          <p:cNvPr id="6" name="コンテンツ プレースホルダー 4"/>
          <p:cNvSpPr txBox="1">
            <a:spLocks/>
          </p:cNvSpPr>
          <p:nvPr/>
        </p:nvSpPr>
        <p:spPr>
          <a:xfrm>
            <a:off x="628650" y="1009347"/>
            <a:ext cx="8022560" cy="1471031"/>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spcAft>
                <a:spcPts val="600"/>
              </a:spcAft>
              <a:buNone/>
            </a:pPr>
            <a:r>
              <a:rPr lang="mn" sz="1050">
                <a:solidFill>
                  <a:prstClr val="black"/>
                </a:solidFill>
                <a:latin typeface="Meiryo UI" panose="020B0604030504040204" pitchFamily="50" charset="-128"/>
                <a:ea typeface="Meiryo UI" panose="020B0604030504040204" pitchFamily="50" charset="-128"/>
              </a:rPr>
              <a:t>[Хьюм (hyumu)ээс үүдэлтэй эрүүл мэндийн эмгэгүүд]</a:t>
            </a:r>
            <a:endParaRPr lang="ja-JP" altLang="en-US" sz="105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Хэдийгээр хийн гагнуурын хьюм (hyumu)ийн хэмжээ нь нуман гагнууртай харьцуулахад бага боловч, цайрдсан үндсэн материалыг гагнах, зүсэх зэргээс үүдэн уушгинд шингэн хурах, зэвэрдэггүй ганд зүсэлт хийснээс үүдэн уушигны хорт хавдар, астма үүсэх зэрэг эрсдэлтэй.</a:t>
            </a:r>
          </a:p>
          <a:p>
            <a:pPr marL="0" indent="180975"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Сүүлийн жилүүдэд манган агуулсан зэс материалыг гагнах, таслах зэргээс үүдэн төв мэдрэлийн системийн эрүүл мэндэд хор нөлөө учирч байгаа нь асуудал болж байна.</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050" smtClean="0"/>
              <a:t>41</a:t>
            </a:fld>
            <a:endParaRPr kumimoji="1" lang="ja-JP" altLang="en-US" sz="1050"/>
          </a:p>
        </p:txBody>
      </p:sp>
    </p:spTree>
    <p:extLst>
      <p:ext uri="{BB962C8B-B14F-4D97-AF65-F5344CB8AC3E}">
        <p14:creationId xmlns:p14="http://schemas.microsoft.com/office/powerpoint/2010/main" val="591999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mn" sz="1050">
                <a:latin typeface="Meiryo UI" panose="020B0604030504040204" pitchFamily="50" charset="-128"/>
                <a:ea typeface="Meiryo UI" panose="020B0604030504040204" pitchFamily="50" charset="-128"/>
              </a:rPr>
              <a:t>Хийн гагнуурын ослоос урьдчилан сэргийлэх (1) Түлэгдэлтээс урьдчилан сэргийлэх</a:t>
            </a:r>
            <a:endParaRPr kumimoji="1"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822316" y="6444477"/>
            <a:ext cx="3340451" cy="215444"/>
          </a:xfrm>
          <a:prstGeom prst="rect">
            <a:avLst/>
          </a:prstGeom>
          <a:noFill/>
          <a:ln>
            <a:solidFill>
              <a:schemeClr val="tx1"/>
            </a:solidFill>
          </a:ln>
        </p:spPr>
        <p:txBody>
          <a:bodyPr wrap="square" rtlCol="0">
            <a:spAutoFit/>
          </a:bodyPr>
          <a:lstStyle/>
          <a:p>
            <a:pPr algn="r" rtl="0"/>
            <a:r>
              <a:rPr lang="mn" sz="800">
                <a:solidFill>
                  <a:prstClr val="black"/>
                </a:solidFill>
              </a:rPr>
              <a:t>Материалын 75-р хуудас / Нэмэлт материалын 52-р хуудас</a:t>
            </a:r>
          </a:p>
        </p:txBody>
      </p:sp>
      <p:sp>
        <p:nvSpPr>
          <p:cNvPr id="8" name="コンテンツ プレースホルダー 4"/>
          <p:cNvSpPr txBox="1">
            <a:spLocks/>
          </p:cNvSpPr>
          <p:nvPr/>
        </p:nvSpPr>
        <p:spPr>
          <a:xfrm>
            <a:off x="628650" y="886786"/>
            <a:ext cx="4239024" cy="147637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mn" sz="800">
                <a:solidFill>
                  <a:prstClr val="black"/>
                </a:solidFill>
                <a:latin typeface="Meiryo UI" panose="020B0604030504040204" pitchFamily="50" charset="-128"/>
                <a:ea typeface="Meiryo UI" panose="020B0604030504040204" pitchFamily="50" charset="-128"/>
              </a:rPr>
              <a:t>Хөдөлмөрийн аюулгүй байдал, эрүүл ахуйн журамд ацетилен(asechiren) гагнуурын аппарат, хийн цуглуулан гагнах аппарат ашиглан гагнуурын ажил хийх үед хамгаалалтын нүдний шил, бээлий өмсөхийг ажилчдад үүрэг болгосон байдаг.</a:t>
            </a: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800" smtClean="0"/>
              <a:t>42</a:t>
            </a:fld>
            <a:endParaRPr kumimoji="1" lang="ja-JP" altLang="en-US" sz="800"/>
          </a:p>
        </p:txBody>
      </p:sp>
      <p:pic>
        <p:nvPicPr>
          <p:cNvPr id="5" name="図 4"/>
          <p:cNvPicPr>
            <a:picLocks noChangeAspect="1"/>
          </p:cNvPicPr>
          <p:nvPr/>
        </p:nvPicPr>
        <p:blipFill>
          <a:blip r:embed="rId3"/>
          <a:stretch>
            <a:fillRect/>
          </a:stretch>
        </p:blipFill>
        <p:spPr>
          <a:xfrm>
            <a:off x="4960364" y="886786"/>
            <a:ext cx="3690846" cy="4996049"/>
          </a:xfrm>
          <a:prstGeom prst="rect">
            <a:avLst/>
          </a:prstGeom>
          <a:ln>
            <a:solidFill>
              <a:schemeClr val="tx1"/>
            </a:solidFill>
          </a:ln>
        </p:spPr>
      </p:pic>
      <p:sp>
        <p:nvSpPr>
          <p:cNvPr id="9" name="正方形/長方形 8"/>
          <p:cNvSpPr/>
          <p:nvPr/>
        </p:nvSpPr>
        <p:spPr>
          <a:xfrm>
            <a:off x="5897461" y="5807689"/>
            <a:ext cx="3080042"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mn" sz="800" dirty="0">
                <a:latin typeface="Meiryo UI" panose="020B0604030504040204" pitchFamily="50" charset="-128"/>
                <a:ea typeface="Meiryo UI" panose="020B0604030504040204" pitchFamily="50" charset="-128"/>
              </a:rPr>
              <a:t>(Caterpillar Driving School Co., Ltd.-ын материал)</a:t>
            </a:r>
            <a:endParaRPr kumimoji="1" lang="ja-JP" altLang="en-US" sz="8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79906298-8B58-45BF-9D88-C84058841E27}"/>
              </a:ext>
            </a:extLst>
          </p:cNvPr>
          <p:cNvSpPr txBox="1"/>
          <p:nvPr/>
        </p:nvSpPr>
        <p:spPr>
          <a:xfrm>
            <a:off x="5437699" y="5651300"/>
            <a:ext cx="2086165" cy="231535"/>
          </a:xfrm>
          <a:prstGeom prst="rect">
            <a:avLst/>
          </a:prstGeom>
          <a:solidFill>
            <a:schemeClr val="bg1"/>
          </a:solidFill>
          <a:ln>
            <a:noFill/>
          </a:ln>
        </p:spPr>
        <p:txBody>
          <a:bodyPr wrap="square" lIns="0" tIns="0" rIns="0" bIns="0" rtlCol="0">
            <a:noAutofit/>
          </a:bodyPr>
          <a:lstStyle/>
          <a:p>
            <a:pPr rtl="0"/>
            <a:r>
              <a:rPr lang="mn" sz="800"/>
              <a:t>Зураг 2-10: Гагнуурын хамгаалалтын хэрэгсэл</a:t>
            </a:r>
            <a:endParaRPr kumimoji="1" lang="en-US" altLang="ja-JP" sz="800" dirty="0"/>
          </a:p>
        </p:txBody>
      </p:sp>
      <p:sp>
        <p:nvSpPr>
          <p:cNvPr id="11" name="テキスト ボックス 10">
            <a:extLst>
              <a:ext uri="{FF2B5EF4-FFF2-40B4-BE49-F238E27FC236}">
                <a16:creationId xmlns:a16="http://schemas.microsoft.com/office/drawing/2014/main" id="{7406D0B6-ADA6-4DD7-8D2E-D3F01C9D481D}"/>
              </a:ext>
            </a:extLst>
          </p:cNvPr>
          <p:cNvSpPr txBox="1"/>
          <p:nvPr/>
        </p:nvSpPr>
        <p:spPr>
          <a:xfrm>
            <a:off x="6565045" y="5355783"/>
            <a:ext cx="2086165" cy="154280"/>
          </a:xfrm>
          <a:prstGeom prst="rect">
            <a:avLst/>
          </a:prstGeom>
          <a:solidFill>
            <a:schemeClr val="bg1"/>
          </a:solidFill>
          <a:ln>
            <a:noFill/>
          </a:ln>
        </p:spPr>
        <p:txBody>
          <a:bodyPr wrap="square" lIns="0" tIns="0" rIns="0" bIns="0" rtlCol="0">
            <a:noAutofit/>
          </a:bodyPr>
          <a:lstStyle/>
          <a:p>
            <a:pPr algn="r" rtl="0"/>
            <a:r>
              <a:rPr lang="mn" sz="800"/>
              <a:t>Эх сурвалж: Caterpillar Driving School Co., Ltd.</a:t>
            </a:r>
            <a:endParaRPr kumimoji="1" lang="en-US" altLang="ja-JP" sz="800" dirty="0"/>
          </a:p>
        </p:txBody>
      </p:sp>
      <p:sp>
        <p:nvSpPr>
          <p:cNvPr id="12" name="テキスト ボックス 11">
            <a:extLst>
              <a:ext uri="{FF2B5EF4-FFF2-40B4-BE49-F238E27FC236}">
                <a16:creationId xmlns:a16="http://schemas.microsoft.com/office/drawing/2014/main" id="{B6BED698-98A7-4299-A3A7-307FE7D84C2D}"/>
              </a:ext>
            </a:extLst>
          </p:cNvPr>
          <p:cNvSpPr txBox="1"/>
          <p:nvPr/>
        </p:nvSpPr>
        <p:spPr>
          <a:xfrm>
            <a:off x="7568953" y="4654704"/>
            <a:ext cx="846470" cy="208360"/>
          </a:xfrm>
          <a:prstGeom prst="rect">
            <a:avLst/>
          </a:prstGeom>
          <a:solidFill>
            <a:schemeClr val="bg1"/>
          </a:solidFill>
          <a:ln>
            <a:noFill/>
          </a:ln>
        </p:spPr>
        <p:txBody>
          <a:bodyPr wrap="square" lIns="0" tIns="0" rIns="0" bIns="0" rtlCol="0">
            <a:noAutofit/>
          </a:bodyPr>
          <a:lstStyle/>
          <a:p>
            <a:pPr rtl="0"/>
            <a:r>
              <a:rPr lang="mn" sz="800"/>
              <a:t>Ажлын гутал</a:t>
            </a:r>
            <a:endParaRPr kumimoji="1" lang="en-US" altLang="ja-JP" sz="800" dirty="0"/>
          </a:p>
        </p:txBody>
      </p:sp>
      <p:sp>
        <p:nvSpPr>
          <p:cNvPr id="13" name="テキスト ボックス 12">
            <a:extLst>
              <a:ext uri="{FF2B5EF4-FFF2-40B4-BE49-F238E27FC236}">
                <a16:creationId xmlns:a16="http://schemas.microsoft.com/office/drawing/2014/main" id="{F3677C78-077F-4C4D-9EB9-606F353DE9C8}"/>
              </a:ext>
            </a:extLst>
          </p:cNvPr>
          <p:cNvSpPr txBox="1"/>
          <p:nvPr/>
        </p:nvSpPr>
        <p:spPr>
          <a:xfrm>
            <a:off x="5113975" y="4687206"/>
            <a:ext cx="647449" cy="208360"/>
          </a:xfrm>
          <a:prstGeom prst="rect">
            <a:avLst/>
          </a:prstGeom>
          <a:solidFill>
            <a:schemeClr val="bg1"/>
          </a:solidFill>
          <a:ln>
            <a:noFill/>
          </a:ln>
        </p:spPr>
        <p:txBody>
          <a:bodyPr wrap="square" lIns="0" tIns="0" rIns="0" bIns="0" rtlCol="0">
            <a:noAutofit/>
          </a:bodyPr>
          <a:lstStyle/>
          <a:p>
            <a:pPr rtl="0"/>
            <a:r>
              <a:rPr lang="mn" sz="800"/>
              <a:t>Шилбэний хамгаалалт</a:t>
            </a:r>
            <a:endParaRPr kumimoji="1" lang="en-US" altLang="ja-JP" sz="800" dirty="0"/>
          </a:p>
        </p:txBody>
      </p:sp>
      <p:sp>
        <p:nvSpPr>
          <p:cNvPr id="14" name="テキスト ボックス 13">
            <a:extLst>
              <a:ext uri="{FF2B5EF4-FFF2-40B4-BE49-F238E27FC236}">
                <a16:creationId xmlns:a16="http://schemas.microsoft.com/office/drawing/2014/main" id="{914720C7-BC82-4EFB-9424-F7449471F0D0}"/>
              </a:ext>
            </a:extLst>
          </p:cNvPr>
          <p:cNvSpPr txBox="1"/>
          <p:nvPr/>
        </p:nvSpPr>
        <p:spPr>
          <a:xfrm>
            <a:off x="7568953" y="3494022"/>
            <a:ext cx="846470" cy="208360"/>
          </a:xfrm>
          <a:prstGeom prst="rect">
            <a:avLst/>
          </a:prstGeom>
          <a:solidFill>
            <a:schemeClr val="bg1"/>
          </a:solidFill>
          <a:ln>
            <a:noFill/>
          </a:ln>
        </p:spPr>
        <p:txBody>
          <a:bodyPr wrap="square" lIns="0" tIns="0" rIns="0" bIns="0" rtlCol="0">
            <a:noAutofit/>
          </a:bodyPr>
          <a:lstStyle/>
          <a:p>
            <a:pPr rtl="0"/>
            <a:r>
              <a:rPr lang="mn" sz="800"/>
              <a:t>Гагнуурын хормогч</a:t>
            </a:r>
            <a:endParaRPr kumimoji="1" lang="en-US" altLang="ja-JP" sz="800" dirty="0"/>
          </a:p>
        </p:txBody>
      </p:sp>
      <p:sp>
        <p:nvSpPr>
          <p:cNvPr id="15" name="テキスト ボックス 14">
            <a:extLst>
              <a:ext uri="{FF2B5EF4-FFF2-40B4-BE49-F238E27FC236}">
                <a16:creationId xmlns:a16="http://schemas.microsoft.com/office/drawing/2014/main" id="{C788ED41-922D-4224-94AD-7B1C70EFDEE7}"/>
              </a:ext>
            </a:extLst>
          </p:cNvPr>
          <p:cNvSpPr txBox="1"/>
          <p:nvPr/>
        </p:nvSpPr>
        <p:spPr>
          <a:xfrm>
            <a:off x="5044261" y="2765804"/>
            <a:ext cx="536175" cy="411840"/>
          </a:xfrm>
          <a:prstGeom prst="rect">
            <a:avLst/>
          </a:prstGeom>
          <a:solidFill>
            <a:schemeClr val="bg1"/>
          </a:solidFill>
          <a:ln>
            <a:noFill/>
          </a:ln>
        </p:spPr>
        <p:txBody>
          <a:bodyPr wrap="square" lIns="0" tIns="0" rIns="0" bIns="0" rtlCol="0">
            <a:noAutofit/>
          </a:bodyPr>
          <a:lstStyle/>
          <a:p>
            <a:pPr rtl="0"/>
            <a:r>
              <a:rPr lang="mn" sz="800"/>
              <a:t>Гагнуурын нүүрний халхавч</a:t>
            </a:r>
            <a:endParaRPr kumimoji="1" lang="en-US" altLang="ja-JP" sz="800" dirty="0"/>
          </a:p>
        </p:txBody>
      </p:sp>
      <p:sp>
        <p:nvSpPr>
          <p:cNvPr id="16" name="テキスト ボックス 15">
            <a:extLst>
              <a:ext uri="{FF2B5EF4-FFF2-40B4-BE49-F238E27FC236}">
                <a16:creationId xmlns:a16="http://schemas.microsoft.com/office/drawing/2014/main" id="{5052F35B-0B1E-4CFC-8457-A741D7701099}"/>
              </a:ext>
            </a:extLst>
          </p:cNvPr>
          <p:cNvSpPr txBox="1"/>
          <p:nvPr/>
        </p:nvSpPr>
        <p:spPr>
          <a:xfrm>
            <a:off x="7342793" y="2385613"/>
            <a:ext cx="649395" cy="208360"/>
          </a:xfrm>
          <a:prstGeom prst="rect">
            <a:avLst/>
          </a:prstGeom>
          <a:solidFill>
            <a:schemeClr val="bg1"/>
          </a:solidFill>
          <a:ln>
            <a:noFill/>
          </a:ln>
        </p:spPr>
        <p:txBody>
          <a:bodyPr wrap="square" lIns="0" tIns="0" rIns="0" bIns="0" rtlCol="0">
            <a:noAutofit/>
          </a:bodyPr>
          <a:lstStyle/>
          <a:p>
            <a:pPr rtl="0"/>
            <a:r>
              <a:rPr lang="mn" sz="800"/>
              <a:t>Ханцуйвч</a:t>
            </a:r>
            <a:endParaRPr kumimoji="1" lang="en-US" altLang="ja-JP" sz="800" dirty="0"/>
          </a:p>
        </p:txBody>
      </p:sp>
      <p:sp>
        <p:nvSpPr>
          <p:cNvPr id="17" name="テキスト ボックス 16">
            <a:extLst>
              <a:ext uri="{FF2B5EF4-FFF2-40B4-BE49-F238E27FC236}">
                <a16:creationId xmlns:a16="http://schemas.microsoft.com/office/drawing/2014/main" id="{6838FE85-B2BD-4F42-9910-40AD17FA84A6}"/>
              </a:ext>
            </a:extLst>
          </p:cNvPr>
          <p:cNvSpPr txBox="1"/>
          <p:nvPr/>
        </p:nvSpPr>
        <p:spPr>
          <a:xfrm>
            <a:off x="5453857" y="1106318"/>
            <a:ext cx="649395" cy="208360"/>
          </a:xfrm>
          <a:prstGeom prst="rect">
            <a:avLst/>
          </a:prstGeom>
          <a:solidFill>
            <a:schemeClr val="bg1"/>
          </a:solidFill>
          <a:ln>
            <a:noFill/>
          </a:ln>
        </p:spPr>
        <p:txBody>
          <a:bodyPr wrap="square" lIns="0" tIns="0" rIns="0" bIns="0" rtlCol="0">
            <a:noAutofit/>
          </a:bodyPr>
          <a:lstStyle/>
          <a:p>
            <a:pPr rtl="0"/>
            <a:r>
              <a:rPr lang="mn" sz="800"/>
              <a:t>Хамгаалах малгай</a:t>
            </a:r>
            <a:endParaRPr kumimoji="1" lang="en-US" altLang="ja-JP" sz="800" dirty="0"/>
          </a:p>
        </p:txBody>
      </p:sp>
      <p:sp>
        <p:nvSpPr>
          <p:cNvPr id="18" name="テキスト ボックス 17">
            <a:extLst>
              <a:ext uri="{FF2B5EF4-FFF2-40B4-BE49-F238E27FC236}">
                <a16:creationId xmlns:a16="http://schemas.microsoft.com/office/drawing/2014/main" id="{17B6F9E5-9B7C-43BF-8FF3-1C26F7B1C07C}"/>
              </a:ext>
            </a:extLst>
          </p:cNvPr>
          <p:cNvSpPr txBox="1"/>
          <p:nvPr/>
        </p:nvSpPr>
        <p:spPr>
          <a:xfrm>
            <a:off x="7645387" y="1347937"/>
            <a:ext cx="649395" cy="208360"/>
          </a:xfrm>
          <a:prstGeom prst="rect">
            <a:avLst/>
          </a:prstGeom>
          <a:solidFill>
            <a:schemeClr val="bg1"/>
          </a:solidFill>
          <a:ln>
            <a:noFill/>
          </a:ln>
        </p:spPr>
        <p:txBody>
          <a:bodyPr wrap="square" lIns="0" tIns="0" rIns="0" bIns="0" rtlCol="0">
            <a:noAutofit/>
          </a:bodyPr>
          <a:lstStyle/>
          <a:p>
            <a:pPr rtl="0"/>
            <a:r>
              <a:rPr lang="mn" sz="800"/>
              <a:t>Хамгаалах нүдний шил</a:t>
            </a:r>
            <a:endParaRPr kumimoji="1" lang="en-US" altLang="ja-JP" sz="800" dirty="0"/>
          </a:p>
        </p:txBody>
      </p:sp>
      <p:sp>
        <p:nvSpPr>
          <p:cNvPr id="19" name="テキスト ボックス 18">
            <a:extLst>
              <a:ext uri="{FF2B5EF4-FFF2-40B4-BE49-F238E27FC236}">
                <a16:creationId xmlns:a16="http://schemas.microsoft.com/office/drawing/2014/main" id="{3E0AF5A6-21A8-4F17-8BB9-56D41937A94E}"/>
              </a:ext>
            </a:extLst>
          </p:cNvPr>
          <p:cNvSpPr txBox="1"/>
          <p:nvPr/>
        </p:nvSpPr>
        <p:spPr>
          <a:xfrm>
            <a:off x="7372340" y="1749103"/>
            <a:ext cx="939983" cy="208360"/>
          </a:xfrm>
          <a:prstGeom prst="rect">
            <a:avLst/>
          </a:prstGeom>
          <a:solidFill>
            <a:schemeClr val="bg1"/>
          </a:solidFill>
          <a:ln>
            <a:noFill/>
          </a:ln>
        </p:spPr>
        <p:txBody>
          <a:bodyPr wrap="square" lIns="0" tIns="0" rIns="0" bIns="0" rtlCol="0">
            <a:noAutofit/>
          </a:bodyPr>
          <a:lstStyle/>
          <a:p>
            <a:pPr rtl="0"/>
            <a:r>
              <a:rPr lang="mn" sz="800"/>
              <a:t>Тоосны маск</a:t>
            </a:r>
            <a:endParaRPr kumimoji="1" lang="en-US" altLang="ja-JP" sz="800" dirty="0"/>
          </a:p>
        </p:txBody>
      </p:sp>
      <p:sp>
        <p:nvSpPr>
          <p:cNvPr id="20" name="テキスト ボックス 19">
            <a:extLst>
              <a:ext uri="{FF2B5EF4-FFF2-40B4-BE49-F238E27FC236}">
                <a16:creationId xmlns:a16="http://schemas.microsoft.com/office/drawing/2014/main" id="{497498F3-606D-4CB0-9D6E-370CCD6A1F1D}"/>
              </a:ext>
            </a:extLst>
          </p:cNvPr>
          <p:cNvSpPr txBox="1"/>
          <p:nvPr/>
        </p:nvSpPr>
        <p:spPr>
          <a:xfrm>
            <a:off x="7645387" y="1996984"/>
            <a:ext cx="939983" cy="324000"/>
          </a:xfrm>
          <a:prstGeom prst="rect">
            <a:avLst/>
          </a:prstGeom>
          <a:solidFill>
            <a:schemeClr val="bg1"/>
          </a:solidFill>
          <a:ln>
            <a:noFill/>
          </a:ln>
        </p:spPr>
        <p:txBody>
          <a:bodyPr wrap="square" lIns="0" tIns="0" rIns="0" bIns="0" rtlCol="0">
            <a:noAutofit/>
          </a:bodyPr>
          <a:lstStyle/>
          <a:p>
            <a:pPr rtl="0"/>
            <a:r>
              <a:rPr lang="mn" sz="500"/>
              <a:t>Гагнуурын зориулалттай арьсаар хийсэн хамгаалалтын бээлий</a:t>
            </a:r>
            <a:endParaRPr kumimoji="1" lang="en-US" altLang="ja-JP" sz="500" dirty="0"/>
          </a:p>
        </p:txBody>
      </p:sp>
    </p:spTree>
    <p:extLst>
      <p:ext uri="{BB962C8B-B14F-4D97-AF65-F5344CB8AC3E}">
        <p14:creationId xmlns:p14="http://schemas.microsoft.com/office/powerpoint/2010/main" val="4290550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mn" sz="1050">
                <a:latin typeface="Meiryo UI" panose="020B0604030504040204" pitchFamily="50" charset="-128"/>
                <a:ea typeface="Meiryo UI" panose="020B0604030504040204" pitchFamily="50" charset="-128"/>
              </a:rPr>
              <a:t>Хийн гагнуурын ослоос урьдчилан сэргийлэх (2) Дэлбэрэлт / гал түймрийн ослын нөхцөл байдал</a:t>
            </a:r>
            <a:endParaRPr kumimoji="1"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03859" y="6444477"/>
            <a:ext cx="3776462" cy="253916"/>
          </a:xfrm>
          <a:prstGeom prst="rect">
            <a:avLst/>
          </a:prstGeom>
          <a:noFill/>
          <a:ln>
            <a:solidFill>
              <a:schemeClr val="tx1"/>
            </a:solidFill>
          </a:ln>
        </p:spPr>
        <p:txBody>
          <a:bodyPr wrap="square" rtlCol="0">
            <a:spAutoFit/>
          </a:bodyPr>
          <a:lstStyle/>
          <a:p>
            <a:pPr algn="r" rtl="0"/>
            <a:r>
              <a:rPr lang="mn" sz="1050">
                <a:solidFill>
                  <a:prstClr val="black"/>
                </a:solidFill>
              </a:rPr>
              <a:t>Материалын 75, 77-р хуудас / Нэмэлт материалын 53-р хуудас</a:t>
            </a:r>
          </a:p>
        </p:txBody>
      </p:sp>
      <p:sp>
        <p:nvSpPr>
          <p:cNvPr id="6" name="コンテンツ プレースホルダー 4"/>
          <p:cNvSpPr txBox="1">
            <a:spLocks/>
          </p:cNvSpPr>
          <p:nvPr/>
        </p:nvSpPr>
        <p:spPr>
          <a:xfrm>
            <a:off x="626996" y="982558"/>
            <a:ext cx="8024214" cy="109811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[Дэлбэрэлт / гал түймрийн ослын нөхцөл байдал, шалтгаан]</a:t>
            </a:r>
            <a:endParaRPr lang="ja-JP" altLang="en-US" sz="105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Хийн гагнуурын ажлын үеэр гарах дэлбэрэлт, галын ослын ихэнх нь гагнуурын зориулалттай шатамхай хий дэлбэрч шатах тохиолдол байдаг. Үүний шалтгаан нь тоног төхөөрөмж, хоолойг(housu) буруу суурилуулснаас үүссэн хийн алдагдал, элэгдэж хуучирсан байгууламжаас алдагдсан хий, галын гэдрэг цохилт зэрэг болно.</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8" name="コンテンツ プレースホルダー 4"/>
          <p:cNvSpPr txBox="1">
            <a:spLocks/>
          </p:cNvSpPr>
          <p:nvPr/>
        </p:nvSpPr>
        <p:spPr>
          <a:xfrm>
            <a:off x="626996" y="2168797"/>
            <a:ext cx="8024214" cy="1346441"/>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[Тоосонцрын дэлбэрэлт (hunjin bakuhatu) ]</a:t>
            </a:r>
          </a:p>
          <a:p>
            <a:pPr marL="0" indent="180975"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Хийн гагнуурыг шатамхай материал(kanensei no mono) нарийн ширхэгтэй тоосонцор (тоос) болж их хэмжээгээр агаарт тархсан газарт хийвэл, энэ нь гал асаах үүсвэр болж, хүчтэй дэлбэрэх тохиолдол байдаг.</a:t>
            </a:r>
          </a:p>
          <a:p>
            <a:pPr marL="0" indent="180975"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Тоосонцор нь шатамхай л бол нүүрс шиг зүйл биш ч гурил, элсэн чихэр, хуванцар төдийгүй хөнгөн цагаан, төмөр зэрэг бөөнөөр шатдаггүй металл байсан ч дэлбэрэлт үүсдэг тул анхаарах нь чухал юм.</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050" smtClean="0"/>
              <a:t>43</a:t>
            </a:fld>
            <a:endParaRPr kumimoji="1" lang="ja-JP" altLang="en-US" sz="1050"/>
          </a:p>
        </p:txBody>
      </p:sp>
    </p:spTree>
    <p:extLst>
      <p:ext uri="{BB962C8B-B14F-4D97-AF65-F5344CB8AC3E}">
        <p14:creationId xmlns:p14="http://schemas.microsoft.com/office/powerpoint/2010/main" val="3525975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mn" sz="1050">
                <a:latin typeface="Meiryo UI" panose="020B0604030504040204" pitchFamily="50" charset="-128"/>
                <a:ea typeface="Meiryo UI" panose="020B0604030504040204" pitchFamily="50" charset="-128"/>
              </a:rPr>
              <a:t>Хийн гагнуурын ослоос урьдчилан сэргийлэх (3) Дэлбэрэлт, гал түймрээс урьдчилан сэргийлэх</a:t>
            </a:r>
            <a:endParaRPr kumimoji="1"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197662" y="6444477"/>
            <a:ext cx="5012659" cy="253916"/>
          </a:xfrm>
          <a:prstGeom prst="rect">
            <a:avLst/>
          </a:prstGeom>
          <a:noFill/>
          <a:ln>
            <a:solidFill>
              <a:schemeClr val="tx1"/>
            </a:solidFill>
          </a:ln>
        </p:spPr>
        <p:txBody>
          <a:bodyPr wrap="square" rtlCol="0">
            <a:spAutoFit/>
          </a:bodyPr>
          <a:lstStyle/>
          <a:p>
            <a:pPr algn="r" rtl="0"/>
            <a:r>
              <a:rPr lang="mn" sz="1050">
                <a:solidFill>
                  <a:prstClr val="black"/>
                </a:solidFill>
              </a:rPr>
              <a:t>Материалын 77, 79, 81-р хуудас / Нэмэлт материалын 55, 56-р хуудас</a:t>
            </a:r>
          </a:p>
        </p:txBody>
      </p:sp>
      <p:sp>
        <p:nvSpPr>
          <p:cNvPr id="5" name="コンテンツ プレースホルダー 4"/>
          <p:cNvSpPr txBox="1">
            <a:spLocks/>
          </p:cNvSpPr>
          <p:nvPr/>
        </p:nvSpPr>
        <p:spPr>
          <a:xfrm>
            <a:off x="628650" y="935391"/>
            <a:ext cx="8022560" cy="85612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[Түлшний хийнээс үүсэх дэлбэрэлтийн ослоос урьдчилан сэргийлэх]</a:t>
            </a:r>
            <a:endParaRPr lang="ja-JP" altLang="en-US" sz="105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Font typeface="Arial" panose="020B0604020202020204" pitchFamily="34" charset="0"/>
              <a:buNone/>
            </a:pPr>
            <a:r>
              <a:rPr lang="mn" sz="1050">
                <a:solidFill>
                  <a:prstClr val="black"/>
                </a:solidFill>
                <a:latin typeface="Meiryo UI" panose="020B0604030504040204" pitchFamily="50" charset="-128"/>
                <a:ea typeface="Meiryo UI" panose="020B0604030504040204" pitchFamily="50" charset="-128"/>
              </a:rPr>
              <a:t>・ Дэлбэрэлтийн ослоос урьдчилан сэргийлэхийн тулд түлшний хийн алдагдлыг арилгах нь чухал юм.</a:t>
            </a:r>
            <a:endParaRPr lang="en-US" altLang="ja-JP" sz="105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Font typeface="Arial" panose="020B0604020202020204" pitchFamily="34" charset="0"/>
              <a:buNone/>
            </a:pPr>
            <a:r>
              <a:rPr lang="mn" sz="1050">
                <a:solidFill>
                  <a:prstClr val="black"/>
                </a:solidFill>
                <a:latin typeface="Meiryo UI" panose="020B0604030504040204" pitchFamily="50" charset="-128"/>
                <a:ea typeface="Meiryo UI" panose="020B0604030504040204" pitchFamily="50" charset="-128"/>
              </a:rPr>
              <a:t>・ Өдөр бүр ажлын байрыг хангалттай агааржуулах</a:t>
            </a:r>
          </a:p>
        </p:txBody>
      </p:sp>
      <p:sp>
        <p:nvSpPr>
          <p:cNvPr id="10" name="コンテンツ プレースホルダー 4"/>
          <p:cNvSpPr txBox="1">
            <a:spLocks/>
          </p:cNvSpPr>
          <p:nvPr/>
        </p:nvSpPr>
        <p:spPr>
          <a:xfrm>
            <a:off x="628650" y="1879645"/>
            <a:ext cx="8022560" cy="135313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[Галын гэдрэг цохилтын ослоос урьдчилан сэргийлэх]</a:t>
            </a:r>
          </a:p>
          <a:p>
            <a:pPr marL="0" indent="180975"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 Ажил эхлэхийн өмнө хийгээ заавал цэвэрлэнэ.</a:t>
            </a:r>
            <a:endParaRPr lang="en-US" altLang="ja-JP" sz="105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 Тоног төхөөрөмжийн үзлэгийг найдвартай хийж, бэлтгэнэ</a:t>
            </a:r>
            <a:endParaRPr lang="en-US" altLang="ja-JP" sz="105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 Шатамхай хий, хүчилтөрөгч(sanso)тэй стандартын дагуу харьцах</a:t>
            </a:r>
          </a:p>
          <a:p>
            <a:pPr marL="0" indent="180975"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 Аюулгүйн төхөөрөмж (anzen ki)ийг найдвартай суурилуулах</a:t>
            </a:r>
          </a:p>
        </p:txBody>
      </p:sp>
      <p:sp>
        <p:nvSpPr>
          <p:cNvPr id="11" name="コンテンツ プレースホルダー 4"/>
          <p:cNvSpPr txBox="1">
            <a:spLocks/>
          </p:cNvSpPr>
          <p:nvPr/>
        </p:nvSpPr>
        <p:spPr>
          <a:xfrm>
            <a:off x="628650" y="3320904"/>
            <a:ext cx="8022560" cy="90607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[Түлшний хийгээс бусад гал түймрийн ослоос урьдчилан сэргийлэх]</a:t>
            </a:r>
            <a:endParaRPr lang="ja-JP" altLang="en-US" sz="1050" dirty="0">
              <a:solidFill>
                <a:prstClr val="black"/>
              </a:solidFill>
              <a:latin typeface="Meiryo UI" panose="020B0604030504040204" pitchFamily="50" charset="-128"/>
              <a:ea typeface="Meiryo UI" panose="020B0604030504040204" pitchFamily="50" charset="-128"/>
            </a:endParaRPr>
          </a:p>
          <a:p>
            <a:pPr marL="180975" indent="0"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 Шатамхай материал(kanensei no mono)ыг зайлуулах гэх мэт.</a:t>
            </a:r>
            <a:endParaRPr lang="en-US" altLang="ja-JP" sz="1050" dirty="0">
              <a:solidFill>
                <a:prstClr val="black"/>
              </a:solidFill>
              <a:latin typeface="Meiryo UI" panose="020B0604030504040204" pitchFamily="50" charset="-128"/>
              <a:ea typeface="Meiryo UI" panose="020B0604030504040204" pitchFamily="50" charset="-128"/>
            </a:endParaRPr>
          </a:p>
          <a:p>
            <a:pPr marL="180975" indent="0"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 Холимог ажил эсвэл ойролцоо (дээд ба доод хэсгийг багтаасан) ажилд болгоомжтой хандах хэрэгтэй</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050" smtClean="0"/>
              <a:t>44</a:t>
            </a:fld>
            <a:endParaRPr kumimoji="1" lang="ja-JP" altLang="en-US" sz="1050" dirty="0"/>
          </a:p>
        </p:txBody>
      </p:sp>
    </p:spTree>
    <p:extLst>
      <p:ext uri="{BB962C8B-B14F-4D97-AF65-F5344CB8AC3E}">
        <p14:creationId xmlns:p14="http://schemas.microsoft.com/office/powerpoint/2010/main" val="3984327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mn" sz="1050">
                <a:latin typeface="Meiryo UI" panose="020B0604030504040204" pitchFamily="50" charset="-128"/>
                <a:ea typeface="Meiryo UI" panose="020B0604030504040204" pitchFamily="50" charset="-128"/>
              </a:rPr>
              <a:t>Хийн гагнуурын ослоос урьдчилан сэргийлэх (4) Хортой цацраг туяа (yuugai kousen) ба хүчилтөрөгчийн дутагдал(sanso ketubou)</a:t>
            </a:r>
            <a:endParaRPr kumimoji="1"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808602" y="6456715"/>
            <a:ext cx="4338866" cy="253916"/>
          </a:xfrm>
          <a:prstGeom prst="rect">
            <a:avLst/>
          </a:prstGeom>
          <a:noFill/>
          <a:ln>
            <a:solidFill>
              <a:schemeClr val="tx1"/>
            </a:solidFill>
          </a:ln>
        </p:spPr>
        <p:txBody>
          <a:bodyPr wrap="square" rtlCol="0">
            <a:spAutoFit/>
          </a:bodyPr>
          <a:lstStyle/>
          <a:p>
            <a:pPr algn="r" rtl="0"/>
            <a:r>
              <a:rPr lang="mn" sz="1050">
                <a:solidFill>
                  <a:prstClr val="black"/>
                </a:solidFill>
              </a:rPr>
              <a:t>Материалын 82, 86-р хуудас / Нэмэлт материалын 57-р хуудас</a:t>
            </a:r>
          </a:p>
        </p:txBody>
      </p:sp>
      <p:sp>
        <p:nvSpPr>
          <p:cNvPr id="6" name="コンテンツ プレースホルダー 4"/>
          <p:cNvSpPr txBox="1">
            <a:spLocks/>
          </p:cNvSpPr>
          <p:nvPr/>
        </p:nvSpPr>
        <p:spPr>
          <a:xfrm>
            <a:off x="628650" y="947424"/>
            <a:ext cx="8022560" cy="812249"/>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[Хийн гагнуурын явцад үүсэх хортой туяа]</a:t>
            </a:r>
          </a:p>
          <a:p>
            <a:pPr marL="0" indent="0"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　Хийн гагнуурын ажлын явцад үндсэн материал ба дөл зэрэг өндөр температуртай хэсгүүдээс хүчтэй хэт улаан туяа ялгардаг.</a:t>
            </a:r>
            <a:endParaRPr lang="en-US" altLang="ja-JP" sz="105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　Хэт улаан туяанаас үүдэлтэй мэргэжлийн өвчин: нүдний торлог бүрхэвч түлэгдэх, нүдний эвэрлэг бүрхүүл цайрах зэрэг нүдний өвчин, арьсны өвчин</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5" name="コンテンツ プレースホルダー 4"/>
          <p:cNvSpPr txBox="1">
            <a:spLocks/>
          </p:cNvSpPr>
          <p:nvPr/>
        </p:nvSpPr>
        <p:spPr>
          <a:xfrm>
            <a:off x="628650" y="1859832"/>
            <a:ext cx="8022560" cy="1102387"/>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[Хүчилтөрөгчийн дутагдал  (sanso ketubou)]</a:t>
            </a:r>
          </a:p>
          <a:p>
            <a:pPr marL="0" indent="0"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　Агааржуулалт хангалтгүй газарт хийн гагнуур хийх, хайлуулж таслах тохиолдолд зөөврийн агааржуулалтын төхөөрөмжөөр албадан агааржуулалт хийх, тухайн нөхцөл байдлаас шалтгаалан тохирох амьсгалын замын хамгаалалтын хэрэгсэл (kokyuu you hogo gu)ийг ашиглах хэрэгтэй.</a:t>
            </a:r>
            <a:endParaRPr lang="en-US" altLang="ja-JP" sz="105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　Хүчилтөрөгчийн дутагдал  (sanso ketubou): Агаар дахь хүчилтөрөгчийн концентрац 18% -иас бага байх нөхцлөөр тодорхойлогддог.</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050" smtClean="0"/>
              <a:t>45</a:t>
            </a:fld>
            <a:endParaRPr kumimoji="1" lang="ja-JP" altLang="en-US" sz="1050"/>
          </a:p>
        </p:txBody>
      </p:sp>
    </p:spTree>
    <p:extLst>
      <p:ext uri="{BB962C8B-B14F-4D97-AF65-F5344CB8AC3E}">
        <p14:creationId xmlns:p14="http://schemas.microsoft.com/office/powerpoint/2010/main" val="198515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mn" sz="1050">
                <a:latin typeface="Meiryo UI" panose="020B0604030504040204" pitchFamily="50" charset="-128"/>
                <a:ea typeface="Meiryo UI" panose="020B0604030504040204" pitchFamily="50" charset="-128"/>
              </a:rPr>
              <a:t>Хийн гагнуурын ослоос урьдчилан сэргийлэх (5) Хьюм (hyumu) ээс  үүдэх осол</a:t>
            </a:r>
            <a:endParaRPr kumimoji="1"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029931" y="6444477"/>
            <a:ext cx="4133964" cy="253916"/>
          </a:xfrm>
          <a:prstGeom prst="rect">
            <a:avLst/>
          </a:prstGeom>
          <a:noFill/>
          <a:ln>
            <a:solidFill>
              <a:schemeClr val="tx1"/>
            </a:solidFill>
          </a:ln>
        </p:spPr>
        <p:txBody>
          <a:bodyPr wrap="square" rtlCol="0">
            <a:spAutoFit/>
          </a:bodyPr>
          <a:lstStyle/>
          <a:p>
            <a:pPr algn="r" rtl="0"/>
            <a:r>
              <a:rPr lang="mn" sz="1050">
                <a:solidFill>
                  <a:prstClr val="black"/>
                </a:solidFill>
              </a:rPr>
              <a:t>Материалын 86, 88-р хуудас / Нэмэлт материалын  58, 59-р хуудас</a:t>
            </a:r>
          </a:p>
        </p:txBody>
      </p:sp>
      <p:sp>
        <p:nvSpPr>
          <p:cNvPr id="6" name="コンテンツ プレースホルダー 4"/>
          <p:cNvSpPr txBox="1">
            <a:spLocks/>
          </p:cNvSpPr>
          <p:nvPr/>
        </p:nvSpPr>
        <p:spPr>
          <a:xfrm>
            <a:off x="606008" y="2155343"/>
            <a:ext cx="8045202" cy="132156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600"/>
              </a:spcBef>
              <a:buNone/>
            </a:pPr>
            <a:r>
              <a:rPr lang="mn" sz="1050">
                <a:solidFill>
                  <a:prstClr val="black"/>
                </a:solidFill>
                <a:latin typeface="Meiryo UI" panose="020B0604030504040204" pitchFamily="50" charset="-128"/>
                <a:ea typeface="Meiryo UI" panose="020B0604030504040204" pitchFamily="50" charset="-128"/>
              </a:rPr>
              <a:t>[ Уушгины тоосжилт(jinpai) ба хавсарсан хүндрэлүүд]</a:t>
            </a:r>
          </a:p>
          <a:p>
            <a:pPr marL="0" indent="0"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　Хьюм (hyumu)ээс үүдэлтэй архаг өвчнүүдийн дотор хамгийн ноцтой нь уушгины тоосжилт(jinpai) ба түүний хавсарсан хүндрэлүүд юм.</a:t>
            </a:r>
            <a:endParaRPr lang="en-US" altLang="ja-JP" sz="1050" dirty="0">
              <a:solidFill>
                <a:prstClr val="black"/>
              </a:solidFill>
              <a:latin typeface="Meiryo UI" panose="020B0604030504040204" pitchFamily="50" charset="-128"/>
              <a:ea typeface="Meiryo UI" panose="020B0604030504040204" pitchFamily="50" charset="-128"/>
            </a:endParaRPr>
          </a:p>
          <a:p>
            <a:pPr marL="0" indent="0"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　Уушгины тоосжилт(jinpai)той хамгийн их холбоотой хавсарсан хүндрэлүүд</a:t>
            </a:r>
            <a:endParaRPr lang="en-US" altLang="ja-JP" sz="1050" dirty="0">
              <a:solidFill>
                <a:prstClr val="black"/>
              </a:solidFill>
              <a:latin typeface="Meiryo UI" panose="020B0604030504040204" pitchFamily="50" charset="-128"/>
              <a:ea typeface="Meiryo UI" panose="020B0604030504040204" pitchFamily="50" charset="-128"/>
            </a:endParaRPr>
          </a:p>
          <a:p>
            <a:pPr marL="180975" indent="268288" rtl="0">
              <a:lnSpc>
                <a:spcPct val="100000"/>
              </a:lnSpc>
              <a:spcBef>
                <a:spcPts val="0"/>
              </a:spcBef>
              <a:buNone/>
              <a:tabLst>
                <a:tab pos="2781300" algn="l"/>
                <a:tab pos="5562600" algn="l"/>
              </a:tabLst>
            </a:pPr>
            <a:r>
              <a:rPr lang="mn" sz="1050">
                <a:solidFill>
                  <a:prstClr val="black"/>
                </a:solidFill>
                <a:latin typeface="Meiryo UI" panose="020B0604030504040204" pitchFamily="50" charset="-128"/>
                <a:ea typeface="Meiryo UI" panose="020B0604030504040204" pitchFamily="50" charset="-128"/>
              </a:rPr>
              <a:t>● Уушгины сүрьеэ	● Сүрьеэгийн гялтангийн үрэвсэл	● Хоёрдогч бронхит</a:t>
            </a:r>
            <a:endParaRPr lang="en-US" altLang="ja-JP" sz="1050" dirty="0">
              <a:solidFill>
                <a:prstClr val="black"/>
              </a:solidFill>
              <a:latin typeface="Meiryo UI" panose="020B0604030504040204" pitchFamily="50" charset="-128"/>
              <a:ea typeface="Meiryo UI" panose="020B0604030504040204" pitchFamily="50" charset="-128"/>
            </a:endParaRPr>
          </a:p>
          <a:p>
            <a:pPr marL="180975" indent="268288" rtl="0">
              <a:lnSpc>
                <a:spcPct val="100000"/>
              </a:lnSpc>
              <a:spcBef>
                <a:spcPts val="0"/>
              </a:spcBef>
              <a:buNone/>
              <a:tabLst>
                <a:tab pos="2781300" algn="l"/>
                <a:tab pos="5562600" algn="l"/>
              </a:tabLst>
            </a:pPr>
            <a:r>
              <a:rPr lang="mn" sz="1050">
                <a:solidFill>
                  <a:prstClr val="black"/>
                </a:solidFill>
                <a:latin typeface="Meiryo UI" panose="020B0604030504040204" pitchFamily="50" charset="-128"/>
                <a:ea typeface="Meiryo UI" panose="020B0604030504040204" pitchFamily="50" charset="-128"/>
              </a:rPr>
              <a:t>● Хоёрдогч бронхоэктаз	● Хоёрдогч пневмоторакс	● Уушгины анхдагч хавдар</a:t>
            </a:r>
          </a:p>
        </p:txBody>
      </p:sp>
      <p:sp>
        <p:nvSpPr>
          <p:cNvPr id="8" name="コンテンツ プレースホルダー 4"/>
          <p:cNvSpPr txBox="1">
            <a:spLocks/>
          </p:cNvSpPr>
          <p:nvPr/>
        </p:nvSpPr>
        <p:spPr>
          <a:xfrm>
            <a:off x="628650" y="955518"/>
            <a:ext cx="8022560" cy="108524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600"/>
              </a:spcBef>
              <a:buNone/>
            </a:pPr>
            <a:r>
              <a:rPr lang="mn" sz="1050">
                <a:solidFill>
                  <a:prstClr val="black"/>
                </a:solidFill>
                <a:latin typeface="Meiryo UI" panose="020B0604030504040204" pitchFamily="50" charset="-128"/>
                <a:ea typeface="Meiryo UI" panose="020B0604030504040204" pitchFamily="50" charset="-128"/>
              </a:rPr>
              <a:t>[ Хьюм (hyumu)үүсэх]</a:t>
            </a:r>
          </a:p>
          <a:p>
            <a:pPr marL="0" indent="0"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　Хьюм (hyumu) гэдэг нь өндөр температуртай металл нь уур болон хувирч, ажлын орчинд ялгараад, агаарт хөргөгдөж хатуурсан зүйл юм. Хийн гагнуур ба хийн зүсэлт(gasu setudan) хийх явцад зөвхөн үндсэн материал төдийгүй гадаргуугийн өнгөлгөөнд агуулагдах металл ч хьюм (hyumu)  болдогийг анхаарах нь зүйтэй.　</a:t>
            </a:r>
          </a:p>
        </p:txBody>
      </p:sp>
      <p:sp>
        <p:nvSpPr>
          <p:cNvPr id="9" name="コンテンツ プレースホルダー 4"/>
          <p:cNvSpPr txBox="1">
            <a:spLocks/>
          </p:cNvSpPr>
          <p:nvPr/>
        </p:nvSpPr>
        <p:spPr>
          <a:xfrm>
            <a:off x="606008" y="3591491"/>
            <a:ext cx="8045202" cy="1276183"/>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[Хьюм (hyumu)ээс хамгаалах арга хэмжээ]</a:t>
            </a:r>
            <a:endParaRPr lang="ja-JP" altLang="en-US" sz="105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 Хьюм (hyumu) бага ялгаруулдаг материалыг хэрэглэх</a:t>
            </a:r>
            <a:endParaRPr lang="en-US" altLang="ja-JP" sz="105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 Инженерийн арга хэмжээ</a:t>
            </a:r>
            <a:endParaRPr lang="en-US" altLang="ja-JP" sz="105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 Хяналтын арга хэмжээ</a:t>
            </a:r>
            <a:endParaRPr lang="en-US" altLang="ja-JP" sz="105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 Хувийн хамгаалалтын хувцас, хэрэгсэл</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050" smtClean="0"/>
              <a:t>46</a:t>
            </a:fld>
            <a:endParaRPr kumimoji="1" lang="ja-JP" altLang="en-US" sz="1050"/>
          </a:p>
        </p:txBody>
      </p:sp>
    </p:spTree>
    <p:extLst>
      <p:ext uri="{BB962C8B-B14F-4D97-AF65-F5344CB8AC3E}">
        <p14:creationId xmlns:p14="http://schemas.microsoft.com/office/powerpoint/2010/main" val="21539001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mn" sz="1050">
                <a:latin typeface="Meiryo UI" panose="020B0604030504040204" pitchFamily="50" charset="-128"/>
                <a:ea typeface="Meiryo UI" panose="020B0604030504040204" pitchFamily="50" charset="-128"/>
              </a:rPr>
              <a:t>Хийн гагнуурын ослоос урьдчилан сэргийлэх (6) Халууны цохилт (necchuushou), Унах осол(tuiraku saigai)</a:t>
            </a:r>
            <a:endParaRPr kumimoji="1"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29865" y="6444477"/>
            <a:ext cx="3820912" cy="253916"/>
          </a:xfrm>
          <a:prstGeom prst="rect">
            <a:avLst/>
          </a:prstGeom>
          <a:noFill/>
          <a:ln>
            <a:solidFill>
              <a:schemeClr val="tx1"/>
            </a:solidFill>
          </a:ln>
        </p:spPr>
        <p:txBody>
          <a:bodyPr wrap="square" rtlCol="0">
            <a:spAutoFit/>
          </a:bodyPr>
          <a:lstStyle/>
          <a:p>
            <a:pPr algn="r" rtl="0"/>
            <a:r>
              <a:rPr lang="mn" sz="1050">
                <a:solidFill>
                  <a:prstClr val="black"/>
                </a:solidFill>
              </a:rPr>
              <a:t>Материалын 92, 93-р хуудас / Нэмэлт материалын 60-р хуудас</a:t>
            </a:r>
          </a:p>
        </p:txBody>
      </p:sp>
      <p:sp>
        <p:nvSpPr>
          <p:cNvPr id="6" name="コンテンツ プレースホルダー 4"/>
          <p:cNvSpPr txBox="1">
            <a:spLocks/>
          </p:cNvSpPr>
          <p:nvPr/>
        </p:nvSpPr>
        <p:spPr>
          <a:xfrm>
            <a:off x="628650" y="935391"/>
            <a:ext cx="8022560" cy="1597290"/>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 Халууны цохилт (necchuushou)оос урьдчилан сэргийлэх]</a:t>
            </a:r>
            <a:endParaRPr lang="ja-JP" altLang="en-US" sz="1050" dirty="0">
              <a:solidFill>
                <a:prstClr val="black"/>
              </a:solidFill>
              <a:latin typeface="Meiryo UI" panose="020B0604030504040204" pitchFamily="50" charset="-128"/>
              <a:ea typeface="Meiryo UI" panose="020B0604030504040204" pitchFamily="50" charset="-128"/>
            </a:endParaRPr>
          </a:p>
          <a:p>
            <a:pPr marL="0" indent="180975"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Халууны цохилт (necchuushou)оос урьдчилан сэргийлэхэд өдөр тутмын биеийн байдлын хяналт чухал ач холбогдолтой бөгөөд тасралтгүй ажиллах бус, бага багаар амрангаа ажиллах нь чухал. Ялангуяа зай багатай газар болон зуны улиралд гадаа ажиллахад өндөр температур, өндөр чийгшил, халуун нарны дор ажиллах болдог. Ийм тохиолдолд ажиллахдаа WBGT (халууны индекс) -т анхаарч, ус сайн ууж, давсыг хангалттай хэмжээгээр нөхөх нь чухал юм. Мөн кафейн агуулсан Япон цай нь шээс хөөх үйлчилгээтэй бөгөөд халууны цохилт (necchuushou) оос сэргийлэх зорилгоор хэрэглэх нь тохиромжгүй гэдэгт анхаарах нь зүйтэй.</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8" name="コンテンツ プレースホルダー 4"/>
          <p:cNvSpPr txBox="1">
            <a:spLocks/>
          </p:cNvSpPr>
          <p:nvPr/>
        </p:nvSpPr>
        <p:spPr>
          <a:xfrm>
            <a:off x="628650" y="2620807"/>
            <a:ext cx="8022560" cy="892048"/>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 Унах осол(tuiraku saigai)оос урьдчилан сэргийлэх]</a:t>
            </a:r>
          </a:p>
          <a:p>
            <a:pPr marL="0" indent="180975" rtl="0">
              <a:lnSpc>
                <a:spcPct val="100000"/>
              </a:lnSpc>
              <a:spcBef>
                <a:spcPts val="0"/>
              </a:spcBef>
              <a:buNone/>
            </a:pPr>
            <a:r>
              <a:rPr lang="mn" sz="1050">
                <a:solidFill>
                  <a:prstClr val="black"/>
                </a:solidFill>
                <a:latin typeface="Meiryo UI" panose="020B0604030504040204" pitchFamily="50" charset="-128"/>
                <a:ea typeface="Meiryo UI" panose="020B0604030504040204" pitchFamily="50" charset="-128"/>
              </a:rPr>
              <a:t>Өндөр газарт гагнуурын ажил хийхдээ унахаас сэргийлэх хэрэглэл  (tuiraku seishi you kigu)ийг зохих ёсоор хэрэглэх шаардлагатай. (Уналтаас сэргийлэх тоног төхөөрөмжийг хэрхэн хэрэглэх тухай тусгай сургалтад хамрагдах шаардлагатай)</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z="1050" smtClean="0"/>
              <a:t>47</a:t>
            </a:fld>
            <a:endParaRPr kumimoji="1" lang="ja-JP" altLang="en-US" sz="1050"/>
          </a:p>
        </p:txBody>
      </p:sp>
    </p:spTree>
    <p:extLst>
      <p:ext uri="{BB962C8B-B14F-4D97-AF65-F5344CB8AC3E}">
        <p14:creationId xmlns:p14="http://schemas.microsoft.com/office/powerpoint/2010/main" val="3913282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908299"/>
            <a:ext cx="7772400" cy="601663"/>
          </a:xfrm>
        </p:spPr>
        <p:txBody>
          <a:bodyPr rtlCol="0">
            <a:normAutofit/>
          </a:bodyPr>
          <a:lstStyle/>
          <a:p>
            <a:pPr rtl="0"/>
            <a:r>
              <a:rPr lang="mn" sz="3200">
                <a:latin typeface="+mn-ea"/>
                <a:ea typeface="+mn-ea"/>
              </a:rPr>
              <a:t>3-р бүлэг Холбогдох хууль тогтоомж</a:t>
            </a:r>
            <a:endParaRPr kumimoji="1" lang="ja-JP" altLang="en-US" sz="3200" dirty="0">
              <a:latin typeface="+mn-ea"/>
              <a:ea typeface="+mn-ea"/>
            </a:endParaRPr>
          </a:p>
        </p:txBody>
      </p:sp>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48</a:t>
            </a:fld>
            <a:endParaRPr kumimoji="1" lang="ja-JP" altLang="en-US"/>
          </a:p>
        </p:txBody>
      </p:sp>
    </p:spTree>
    <p:extLst>
      <p:ext uri="{BB962C8B-B14F-4D97-AF65-F5344CB8AC3E}">
        <p14:creationId xmlns:p14="http://schemas.microsoft.com/office/powerpoint/2010/main" val="22001620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8022560" cy="482139"/>
          </a:xfrm>
          <a:ln>
            <a:solidFill>
              <a:schemeClr val="tx1"/>
            </a:solidFill>
          </a:ln>
        </p:spPr>
        <p:txBody>
          <a:bodyPr rtlCol="0">
            <a:normAutofit/>
          </a:bodyPr>
          <a:lstStyle/>
          <a:p>
            <a:pPr rtl="0"/>
            <a:r>
              <a:rPr lang="mn" sz="800">
                <a:latin typeface="Meiryo UI" panose="020B0604030504040204" pitchFamily="50" charset="-128"/>
                <a:ea typeface="Meiryo UI" panose="020B0604030504040204" pitchFamily="50" charset="-128"/>
              </a:rPr>
              <a:t>Хийн гагнуурт холбоотой хууль эрх зүйн тогтолцоо</a:t>
            </a:r>
            <a:endParaRPr kumimoji="1" lang="ja-JP" altLang="en-US" sz="8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54580" y="6462191"/>
            <a:ext cx="3776462" cy="215444"/>
          </a:xfrm>
          <a:prstGeom prst="rect">
            <a:avLst/>
          </a:prstGeom>
          <a:noFill/>
          <a:ln>
            <a:solidFill>
              <a:schemeClr val="tx1"/>
            </a:solidFill>
          </a:ln>
        </p:spPr>
        <p:txBody>
          <a:bodyPr wrap="square" rtlCol="0">
            <a:spAutoFit/>
          </a:bodyPr>
          <a:lstStyle/>
          <a:p>
            <a:pPr algn="r" rtl="0"/>
            <a:r>
              <a:rPr lang="mn" sz="800">
                <a:solidFill>
                  <a:prstClr val="black"/>
                </a:solidFill>
              </a:rPr>
              <a:t>Материалын 101-р хуудас / Нэмэлт материалын 61-р хуудас</a:t>
            </a:r>
          </a:p>
        </p:txBody>
      </p:sp>
      <p:pic>
        <p:nvPicPr>
          <p:cNvPr id="2" name="図 1"/>
          <p:cNvPicPr>
            <a:picLocks noChangeAspect="1"/>
          </p:cNvPicPr>
          <p:nvPr/>
        </p:nvPicPr>
        <p:blipFill>
          <a:blip r:embed="rId3"/>
          <a:stretch>
            <a:fillRect/>
          </a:stretch>
        </p:blipFill>
        <p:spPr>
          <a:xfrm>
            <a:off x="628650" y="1029099"/>
            <a:ext cx="6038850" cy="5252419"/>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z="800" smtClean="0"/>
              <a:t>49</a:t>
            </a:fld>
            <a:endParaRPr kumimoji="1" lang="ja-JP" altLang="en-US" sz="800"/>
          </a:p>
        </p:txBody>
      </p:sp>
      <p:sp>
        <p:nvSpPr>
          <p:cNvPr id="6" name="テキスト ボックス 5">
            <a:extLst>
              <a:ext uri="{FF2B5EF4-FFF2-40B4-BE49-F238E27FC236}">
                <a16:creationId xmlns:a16="http://schemas.microsoft.com/office/drawing/2014/main" id="{1DE1F797-3903-4214-A2BE-167721E21FB1}"/>
              </a:ext>
            </a:extLst>
          </p:cNvPr>
          <p:cNvSpPr txBox="1"/>
          <p:nvPr/>
        </p:nvSpPr>
        <p:spPr>
          <a:xfrm>
            <a:off x="801106" y="1152244"/>
            <a:ext cx="3770893" cy="214040"/>
          </a:xfrm>
          <a:prstGeom prst="rect">
            <a:avLst/>
          </a:prstGeom>
          <a:solidFill>
            <a:schemeClr val="bg1"/>
          </a:solidFill>
          <a:ln>
            <a:noFill/>
          </a:ln>
        </p:spPr>
        <p:txBody>
          <a:bodyPr wrap="square" lIns="0" tIns="0" rIns="0" bIns="0" rtlCol="0">
            <a:noAutofit/>
          </a:bodyPr>
          <a:lstStyle/>
          <a:p>
            <a:pPr rtl="0"/>
            <a:r>
              <a:rPr lang="mn" sz="600" dirty="0">
                <a:solidFill>
                  <a:srgbClr val="FF0000"/>
                </a:solidFill>
                <a:latin typeface="Meiryo UI" panose="020B0604030504040204" pitchFamily="50" charset="-128"/>
                <a:ea typeface="Meiryo UI" panose="020B0604030504040204" pitchFamily="50" charset="-128"/>
              </a:rPr>
              <a:t>Хөдөлмөрийн аюулгүй байдал, эрүүл ахуйн тухай хууль(roudou anzen eiseihou)</a:t>
            </a:r>
            <a:endParaRPr kumimoji="1" lang="en-US" altLang="ja-JP" sz="600" dirty="0">
              <a:solidFill>
                <a:srgbClr val="FF0000"/>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15222A05-CB8D-4EAD-BCCB-6C812A5BA4C7}"/>
              </a:ext>
            </a:extLst>
          </p:cNvPr>
          <p:cNvSpPr txBox="1"/>
          <p:nvPr/>
        </p:nvSpPr>
        <p:spPr>
          <a:xfrm>
            <a:off x="772327" y="4501570"/>
            <a:ext cx="2483074" cy="179640"/>
          </a:xfrm>
          <a:prstGeom prst="rect">
            <a:avLst/>
          </a:prstGeom>
          <a:solidFill>
            <a:schemeClr val="bg1"/>
          </a:solidFill>
          <a:ln>
            <a:noFill/>
          </a:ln>
        </p:spPr>
        <p:txBody>
          <a:bodyPr wrap="square" lIns="0" tIns="0" rIns="0" bIns="0" rtlCol="0">
            <a:noAutofit/>
          </a:bodyPr>
          <a:lstStyle/>
          <a:p>
            <a:pPr rtl="0"/>
            <a:r>
              <a:rPr lang="mn" sz="600">
                <a:solidFill>
                  <a:srgbClr val="FF0000"/>
                </a:solidFill>
                <a:latin typeface="Meiryo UI" panose="020B0604030504040204" pitchFamily="50" charset="-128"/>
                <a:ea typeface="Meiryo UI" panose="020B0604030504040204" pitchFamily="50" charset="-128"/>
              </a:rPr>
              <a:t>Уушгины тоосжилт(jinpai)ын тухай хууль</a:t>
            </a:r>
            <a:endParaRPr kumimoji="1" lang="en-US" altLang="ja-JP" sz="600" dirty="0">
              <a:solidFill>
                <a:srgbClr val="FF0000"/>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F01E4862-0583-4479-AA2E-E801955B3003}"/>
              </a:ext>
            </a:extLst>
          </p:cNvPr>
          <p:cNvSpPr txBox="1"/>
          <p:nvPr/>
        </p:nvSpPr>
        <p:spPr>
          <a:xfrm>
            <a:off x="772327" y="5161689"/>
            <a:ext cx="2483074" cy="171206"/>
          </a:xfrm>
          <a:prstGeom prst="rect">
            <a:avLst/>
          </a:prstGeom>
          <a:solidFill>
            <a:schemeClr val="bg1"/>
          </a:solidFill>
          <a:ln>
            <a:noFill/>
          </a:ln>
        </p:spPr>
        <p:txBody>
          <a:bodyPr wrap="square" lIns="0" tIns="0" rIns="0" bIns="0" rtlCol="0">
            <a:noAutofit/>
          </a:bodyPr>
          <a:lstStyle/>
          <a:p>
            <a:pPr rtl="0"/>
            <a:r>
              <a:rPr lang="mn" sz="600">
                <a:solidFill>
                  <a:srgbClr val="FF0000"/>
                </a:solidFill>
                <a:latin typeface="Meiryo UI" panose="020B0604030504040204" pitchFamily="50" charset="-128"/>
                <a:ea typeface="Meiryo UI" panose="020B0604030504040204" pitchFamily="50" charset="-128"/>
              </a:rPr>
              <a:t>Ажиллах орчныг хэмжих тухай хууль (*)</a:t>
            </a:r>
            <a:endParaRPr kumimoji="1" lang="en-US" altLang="ja-JP" sz="600" dirty="0">
              <a:solidFill>
                <a:srgbClr val="FF0000"/>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9406C92-3932-4F1C-97CE-F72C20652E49}"/>
              </a:ext>
            </a:extLst>
          </p:cNvPr>
          <p:cNvSpPr txBox="1"/>
          <p:nvPr/>
        </p:nvSpPr>
        <p:spPr>
          <a:xfrm>
            <a:off x="1046261" y="1497002"/>
            <a:ext cx="4289137" cy="180000"/>
          </a:xfrm>
          <a:prstGeom prst="rect">
            <a:avLst/>
          </a:prstGeom>
          <a:solidFill>
            <a:schemeClr val="bg1"/>
          </a:solidFill>
          <a:ln>
            <a:noFill/>
          </a:ln>
        </p:spPr>
        <p:txBody>
          <a:bodyPr wrap="square" lIns="0" tIns="0" rIns="0" bIns="0" rtlCol="0">
            <a:noAutofit/>
          </a:bodyPr>
          <a:lstStyle/>
          <a:p>
            <a:pPr rtl="0"/>
            <a:r>
              <a:rPr lang="mn" sz="600" dirty="0">
                <a:solidFill>
                  <a:schemeClr val="accent5"/>
                </a:solidFill>
                <a:latin typeface="Meiryo UI" panose="020B0604030504040204" pitchFamily="50" charset="-128"/>
                <a:ea typeface="Meiryo UI" panose="020B0604030504040204" pitchFamily="50" charset="-128"/>
              </a:rPr>
              <a:t>Хөдөлмөрийн аюулгүй байдал, эрүүл ахуйн тухай хуулийг(roudou anzen eiseihou) хэрэгжүүлэх тогтоол</a:t>
            </a:r>
            <a:endParaRPr kumimoji="1" lang="en-US" altLang="ja-JP" sz="600" dirty="0">
              <a:solidFill>
                <a:schemeClr val="accent5"/>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A6998D69-CEF1-499C-A295-A8A0CFC14923}"/>
              </a:ext>
            </a:extLst>
          </p:cNvPr>
          <p:cNvSpPr txBox="1"/>
          <p:nvPr/>
        </p:nvSpPr>
        <p:spPr>
          <a:xfrm>
            <a:off x="1046262" y="5482398"/>
            <a:ext cx="2542226" cy="180000"/>
          </a:xfrm>
          <a:prstGeom prst="rect">
            <a:avLst/>
          </a:prstGeom>
          <a:solidFill>
            <a:schemeClr val="bg1"/>
          </a:solidFill>
          <a:ln>
            <a:noFill/>
          </a:ln>
        </p:spPr>
        <p:txBody>
          <a:bodyPr wrap="square" lIns="0" tIns="0" rIns="0" bIns="0" rtlCol="0">
            <a:noAutofit/>
          </a:bodyPr>
          <a:lstStyle/>
          <a:p>
            <a:pPr rtl="0"/>
            <a:r>
              <a:rPr lang="mn" sz="600">
                <a:solidFill>
                  <a:schemeClr val="accent5"/>
                </a:solidFill>
                <a:latin typeface="Meiryo UI" panose="020B0604030504040204" pitchFamily="50" charset="-128"/>
                <a:ea typeface="Meiryo UI" panose="020B0604030504040204" pitchFamily="50" charset="-128"/>
              </a:rPr>
              <a:t>Ажиллах орчныг хэмжих тухай хуулийг хэрэгжүүлэх тогтоол</a:t>
            </a:r>
            <a:endParaRPr kumimoji="1" lang="en-US" altLang="ja-JP" sz="600" dirty="0">
              <a:solidFill>
                <a:schemeClr val="accent5"/>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E75C3E9B-B124-4C8D-A302-B7A5C858126D}"/>
              </a:ext>
            </a:extLst>
          </p:cNvPr>
          <p:cNvSpPr txBox="1"/>
          <p:nvPr/>
        </p:nvSpPr>
        <p:spPr>
          <a:xfrm>
            <a:off x="1258999" y="1849796"/>
            <a:ext cx="2483074" cy="189806"/>
          </a:xfrm>
          <a:prstGeom prst="rect">
            <a:avLst/>
          </a:prstGeom>
          <a:solidFill>
            <a:schemeClr val="bg1"/>
          </a:solidFill>
          <a:ln>
            <a:noFill/>
          </a:ln>
        </p:spPr>
        <p:txBody>
          <a:bodyPr wrap="square" lIns="0" tIns="0" rIns="0" bIns="0" rtlCol="0">
            <a:noAutofit/>
          </a:bodyPr>
          <a:lstStyle/>
          <a:p>
            <a:pPr rtl="0"/>
            <a:r>
              <a:rPr lang="mn" sz="600">
                <a:solidFill>
                  <a:srgbClr val="00B050"/>
                </a:solidFill>
                <a:latin typeface="Meiryo UI" panose="020B0604030504040204" pitchFamily="50" charset="-128"/>
                <a:ea typeface="Meiryo UI" panose="020B0604030504040204" pitchFamily="50" charset="-128"/>
              </a:rPr>
              <a:t>Хөдөлмөрийн аюулгүй ажиллагааны дүрэм</a:t>
            </a:r>
            <a:endParaRPr kumimoji="1" lang="en-US" altLang="ja-JP" sz="600" dirty="0">
              <a:solidFill>
                <a:srgbClr val="00B050"/>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4199D4FA-BEBE-442F-8BEE-A4A84FADA6FE}"/>
              </a:ext>
            </a:extLst>
          </p:cNvPr>
          <p:cNvSpPr txBox="1"/>
          <p:nvPr/>
        </p:nvSpPr>
        <p:spPr>
          <a:xfrm>
            <a:off x="1239283" y="2194679"/>
            <a:ext cx="2483074" cy="180000"/>
          </a:xfrm>
          <a:prstGeom prst="rect">
            <a:avLst/>
          </a:prstGeom>
          <a:solidFill>
            <a:schemeClr val="bg1"/>
          </a:solidFill>
          <a:ln>
            <a:noFill/>
          </a:ln>
        </p:spPr>
        <p:txBody>
          <a:bodyPr wrap="square" lIns="0" tIns="0" rIns="0" bIns="0" rtlCol="0">
            <a:noAutofit/>
          </a:bodyPr>
          <a:lstStyle/>
          <a:p>
            <a:pPr rtl="0"/>
            <a:r>
              <a:rPr lang="mn" sz="600">
                <a:solidFill>
                  <a:srgbClr val="00B050"/>
                </a:solidFill>
                <a:latin typeface="Meiryo UI" panose="020B0604030504040204" pitchFamily="50" charset="-128"/>
                <a:ea typeface="Meiryo UI" panose="020B0604030504040204" pitchFamily="50" charset="-128"/>
              </a:rPr>
              <a:t>Хар тугалгын хордлогоос урьдчилан сэргийлэх талаарх дүрэм</a:t>
            </a:r>
            <a:endParaRPr kumimoji="1" lang="en-US" altLang="ja-JP" sz="600" dirty="0">
              <a:solidFill>
                <a:srgbClr val="00B050"/>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F6739C42-3A87-454D-AE8D-93EC2C556FED}"/>
              </a:ext>
            </a:extLst>
          </p:cNvPr>
          <p:cNvSpPr txBox="1"/>
          <p:nvPr/>
        </p:nvSpPr>
        <p:spPr>
          <a:xfrm>
            <a:off x="1233964" y="2511737"/>
            <a:ext cx="2483074" cy="180000"/>
          </a:xfrm>
          <a:prstGeom prst="rect">
            <a:avLst/>
          </a:prstGeom>
          <a:solidFill>
            <a:schemeClr val="bg1"/>
          </a:solidFill>
          <a:ln>
            <a:noFill/>
          </a:ln>
        </p:spPr>
        <p:txBody>
          <a:bodyPr wrap="square" lIns="0" tIns="0" rIns="0" bIns="0" rtlCol="0">
            <a:noAutofit/>
          </a:bodyPr>
          <a:lstStyle/>
          <a:p>
            <a:pPr rtl="0"/>
            <a:r>
              <a:rPr lang="mn" sz="600">
                <a:solidFill>
                  <a:srgbClr val="00B050"/>
                </a:solidFill>
                <a:latin typeface="Meiryo UI" panose="020B0604030504040204" pitchFamily="50" charset="-128"/>
                <a:ea typeface="Meiryo UI" panose="020B0604030504040204" pitchFamily="50" charset="-128"/>
              </a:rPr>
              <a:t>Тодорхой химийн бодисоос үүдсэн эмгэгээс урьдчилан сэргийлэх талаарх  дүрэм</a:t>
            </a:r>
            <a:endParaRPr kumimoji="1" lang="en-US" altLang="ja-JP" sz="600" dirty="0">
              <a:solidFill>
                <a:srgbClr val="00B050"/>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5580A0E5-EA4A-4A27-AF20-50D700B394D2}"/>
              </a:ext>
            </a:extLst>
          </p:cNvPr>
          <p:cNvSpPr txBox="1"/>
          <p:nvPr/>
        </p:nvSpPr>
        <p:spPr>
          <a:xfrm>
            <a:off x="1233964" y="2847308"/>
            <a:ext cx="2483074" cy="180000"/>
          </a:xfrm>
          <a:prstGeom prst="rect">
            <a:avLst/>
          </a:prstGeom>
          <a:solidFill>
            <a:schemeClr val="bg1"/>
          </a:solidFill>
          <a:ln>
            <a:noFill/>
          </a:ln>
        </p:spPr>
        <p:txBody>
          <a:bodyPr wrap="square" lIns="0" tIns="0" rIns="0" bIns="0" rtlCol="0">
            <a:noAutofit/>
          </a:bodyPr>
          <a:lstStyle/>
          <a:p>
            <a:pPr rtl="0"/>
            <a:r>
              <a:rPr lang="mn" sz="600">
                <a:solidFill>
                  <a:srgbClr val="00B050"/>
                </a:solidFill>
                <a:latin typeface="Meiryo UI" panose="020B0604030504040204" pitchFamily="50" charset="-128"/>
                <a:ea typeface="Meiryo UI" panose="020B0604030504040204" pitchFamily="50" charset="-128"/>
              </a:rPr>
              <a:t>Хүчилтөрөгчийн дутагдал (sanso ketubou) аас урьдчилан сэргийлэх талаарх  дүрэм</a:t>
            </a:r>
            <a:endParaRPr kumimoji="1" lang="en-US" altLang="ja-JP" sz="600" dirty="0">
              <a:solidFill>
                <a:srgbClr val="00B050"/>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D45F41FE-49EC-421A-A2B8-E64F1383D345}"/>
              </a:ext>
            </a:extLst>
          </p:cNvPr>
          <p:cNvSpPr txBox="1"/>
          <p:nvPr/>
        </p:nvSpPr>
        <p:spPr>
          <a:xfrm>
            <a:off x="1233964" y="3181618"/>
            <a:ext cx="5039245" cy="180000"/>
          </a:xfrm>
          <a:prstGeom prst="rect">
            <a:avLst/>
          </a:prstGeom>
          <a:solidFill>
            <a:schemeClr val="bg1"/>
          </a:solidFill>
          <a:ln>
            <a:noFill/>
          </a:ln>
        </p:spPr>
        <p:txBody>
          <a:bodyPr wrap="square" lIns="0" tIns="0" rIns="0" bIns="0" rtlCol="0">
            <a:noAutofit/>
          </a:bodyPr>
          <a:lstStyle/>
          <a:p>
            <a:pPr rtl="0"/>
            <a:r>
              <a:rPr lang="mn" sz="600">
                <a:solidFill>
                  <a:srgbClr val="00B050"/>
                </a:solidFill>
                <a:latin typeface="Meiryo UI" panose="020B0604030504040204" pitchFamily="50" charset="-128"/>
                <a:ea typeface="Meiryo UI" panose="020B0604030504040204" pitchFamily="50" charset="-128"/>
              </a:rPr>
              <a:t>Тоосжилтоос шалтгаалсан эмгэгээс урьдчилан сэргийлэх журам (* Дотор ажлын байран дахь металлын хийн зүсэлтэд(gasu setudan) хамаарна)</a:t>
            </a:r>
            <a:endParaRPr kumimoji="1" lang="en-US" altLang="ja-JP" sz="600" dirty="0">
              <a:solidFill>
                <a:srgbClr val="00B050"/>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8A09E32-8CE0-45F9-BE82-319DB9375D87}"/>
              </a:ext>
            </a:extLst>
          </p:cNvPr>
          <p:cNvSpPr txBox="1"/>
          <p:nvPr/>
        </p:nvSpPr>
        <p:spPr>
          <a:xfrm>
            <a:off x="1239280" y="3506599"/>
            <a:ext cx="3279953" cy="180000"/>
          </a:xfrm>
          <a:prstGeom prst="rect">
            <a:avLst/>
          </a:prstGeom>
          <a:solidFill>
            <a:schemeClr val="bg1"/>
          </a:solidFill>
          <a:ln>
            <a:noFill/>
          </a:ln>
        </p:spPr>
        <p:txBody>
          <a:bodyPr wrap="square" lIns="0" tIns="0" rIns="0" bIns="0" rtlCol="0">
            <a:noAutofit/>
          </a:bodyPr>
          <a:lstStyle/>
          <a:p>
            <a:pPr rtl="0"/>
            <a:r>
              <a:rPr lang="mn" sz="600">
                <a:solidFill>
                  <a:srgbClr val="00B050"/>
                </a:solidFill>
                <a:latin typeface="Meiryo UI" panose="020B0604030504040204" pitchFamily="50" charset="-128"/>
                <a:ea typeface="Meiryo UI" panose="020B0604030504040204" pitchFamily="50" charset="-128"/>
              </a:rPr>
              <a:t>Машин механизмын гэрчилгээжүүлэх дүрэм</a:t>
            </a:r>
            <a:endParaRPr kumimoji="1" lang="en-US" altLang="ja-JP" sz="600" dirty="0">
              <a:solidFill>
                <a:srgbClr val="00B050"/>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242CE56-F7E9-4B9A-AD4D-929DE17E3168}"/>
              </a:ext>
            </a:extLst>
          </p:cNvPr>
          <p:cNvSpPr txBox="1"/>
          <p:nvPr/>
        </p:nvSpPr>
        <p:spPr>
          <a:xfrm>
            <a:off x="1424861" y="3842528"/>
            <a:ext cx="4720758" cy="160449"/>
          </a:xfrm>
          <a:prstGeom prst="rect">
            <a:avLst/>
          </a:prstGeom>
          <a:solidFill>
            <a:schemeClr val="bg1"/>
          </a:solidFill>
          <a:ln>
            <a:noFill/>
          </a:ln>
        </p:spPr>
        <p:txBody>
          <a:bodyPr wrap="square" lIns="0" tIns="0" rIns="0" bIns="0" rtlCol="0">
            <a:noAutofit/>
          </a:bodyPr>
          <a:lstStyle/>
          <a:p>
            <a:pPr rtl="0"/>
            <a:r>
              <a:rPr lang="mn" sz="600">
                <a:solidFill>
                  <a:srgbClr val="800000"/>
                </a:solidFill>
                <a:latin typeface="Meiryo UI" panose="020B0604030504040204" pitchFamily="50" charset="-128"/>
                <a:ea typeface="Meiryo UI" panose="020B0604030504040204" pitchFamily="50" charset="-128"/>
              </a:rPr>
              <a:t>Ацетилен(asechiren) гагнуурын аппаратын аюулгүйн төхөөрөмж (anzen ki) болон хийн цуглуулан гагнах аппаратын аюулгүйн төхөөрөмж (anzen ki)</a:t>
            </a:r>
            <a:endParaRPr kumimoji="1" lang="en-US" altLang="ja-JP" sz="600" dirty="0">
              <a:solidFill>
                <a:srgbClr val="800000"/>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07C0438A-A5C6-424B-A82F-01830704CBBB}"/>
              </a:ext>
            </a:extLst>
          </p:cNvPr>
          <p:cNvSpPr txBox="1"/>
          <p:nvPr/>
        </p:nvSpPr>
        <p:spPr>
          <a:xfrm>
            <a:off x="1407138" y="4181860"/>
            <a:ext cx="4364488" cy="160449"/>
          </a:xfrm>
          <a:prstGeom prst="rect">
            <a:avLst/>
          </a:prstGeom>
          <a:solidFill>
            <a:schemeClr val="bg1"/>
          </a:solidFill>
          <a:ln>
            <a:noFill/>
          </a:ln>
        </p:spPr>
        <p:txBody>
          <a:bodyPr wrap="square" lIns="0" tIns="0" rIns="0" bIns="0" rtlCol="0">
            <a:noAutofit/>
          </a:bodyPr>
          <a:lstStyle/>
          <a:p>
            <a:pPr rtl="0"/>
            <a:r>
              <a:rPr lang="mn" sz="600">
                <a:solidFill>
                  <a:srgbClr val="800000"/>
                </a:solidFill>
                <a:latin typeface="Meiryo UI" panose="020B0604030504040204" pitchFamily="50" charset="-128"/>
                <a:ea typeface="Meiryo UI" panose="020B0604030504040204" pitchFamily="50" charset="-128"/>
              </a:rPr>
              <a:t>Ацетилен(asechiren) гагнуурын төхөөрөмжийн ацетилен(asechiren) үүсгүүрийн бүтцийн стандарт</a:t>
            </a:r>
            <a:endParaRPr kumimoji="1" lang="en-US" altLang="ja-JP" sz="600" dirty="0">
              <a:solidFill>
                <a:srgbClr val="800000"/>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5F0EE084-31CE-45CC-8430-F150FAFE260B}"/>
              </a:ext>
            </a:extLst>
          </p:cNvPr>
          <p:cNvSpPr txBox="1"/>
          <p:nvPr/>
        </p:nvSpPr>
        <p:spPr>
          <a:xfrm>
            <a:off x="1239281" y="4840471"/>
            <a:ext cx="3279953" cy="179640"/>
          </a:xfrm>
          <a:prstGeom prst="rect">
            <a:avLst/>
          </a:prstGeom>
          <a:solidFill>
            <a:schemeClr val="bg1"/>
          </a:solidFill>
          <a:ln>
            <a:noFill/>
          </a:ln>
        </p:spPr>
        <p:txBody>
          <a:bodyPr wrap="square" lIns="0" tIns="0" rIns="0" bIns="0" rtlCol="0">
            <a:noAutofit/>
          </a:bodyPr>
          <a:lstStyle/>
          <a:p>
            <a:pPr rtl="0"/>
            <a:r>
              <a:rPr lang="mn" sz="600">
                <a:solidFill>
                  <a:srgbClr val="00B050"/>
                </a:solidFill>
                <a:latin typeface="Meiryo UI" panose="020B0604030504040204" pitchFamily="50" charset="-128"/>
                <a:ea typeface="Meiryo UI" panose="020B0604030504040204" pitchFamily="50" charset="-128"/>
              </a:rPr>
              <a:t>Уушгины тоосжилт(jinpai)ын тухай хууль хэрэгжүүлэх журам</a:t>
            </a:r>
            <a:endParaRPr kumimoji="1" lang="en-US" altLang="ja-JP" sz="600" dirty="0">
              <a:solidFill>
                <a:srgbClr val="00B050"/>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E125C47F-10F1-4CC6-A9BE-E26AE51F2A6F}"/>
              </a:ext>
            </a:extLst>
          </p:cNvPr>
          <p:cNvSpPr txBox="1"/>
          <p:nvPr/>
        </p:nvSpPr>
        <p:spPr>
          <a:xfrm>
            <a:off x="1239282" y="5802782"/>
            <a:ext cx="3279953" cy="216000"/>
          </a:xfrm>
          <a:prstGeom prst="rect">
            <a:avLst/>
          </a:prstGeom>
          <a:solidFill>
            <a:schemeClr val="bg1"/>
          </a:solidFill>
          <a:ln>
            <a:noFill/>
          </a:ln>
        </p:spPr>
        <p:txBody>
          <a:bodyPr wrap="square" lIns="0" tIns="0" rIns="0" bIns="0" rtlCol="0">
            <a:noAutofit/>
          </a:bodyPr>
          <a:lstStyle/>
          <a:p>
            <a:pPr rtl="0"/>
            <a:r>
              <a:rPr lang="mn" sz="600">
                <a:solidFill>
                  <a:srgbClr val="00B050"/>
                </a:solidFill>
                <a:latin typeface="Meiryo UI" panose="020B0604030504040204" pitchFamily="50" charset="-128"/>
                <a:ea typeface="Meiryo UI" panose="020B0604030504040204" pitchFamily="50" charset="-128"/>
              </a:rPr>
              <a:t>Ажиллах орчныг хэмжих тухай хуулийг хэрэгжүүлэх дүрэм</a:t>
            </a:r>
            <a:endParaRPr kumimoji="1" lang="zh-TW" altLang="en-US" sz="600" dirty="0">
              <a:solidFill>
                <a:srgbClr val="00B050"/>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E0F78A00-995E-4111-BB91-08FFCACAC4DE}"/>
              </a:ext>
            </a:extLst>
          </p:cNvPr>
          <p:cNvSpPr txBox="1"/>
          <p:nvPr/>
        </p:nvSpPr>
        <p:spPr>
          <a:xfrm>
            <a:off x="1424861" y="6076235"/>
            <a:ext cx="4927087" cy="180000"/>
          </a:xfrm>
          <a:prstGeom prst="rect">
            <a:avLst/>
          </a:prstGeom>
          <a:solidFill>
            <a:schemeClr val="bg1"/>
          </a:solidFill>
          <a:ln>
            <a:noFill/>
          </a:ln>
        </p:spPr>
        <p:txBody>
          <a:bodyPr wrap="square" lIns="0" tIns="0" rIns="0" bIns="0" rtlCol="0">
            <a:noAutofit/>
          </a:bodyPr>
          <a:lstStyle/>
          <a:p>
            <a:pPr rtl="0"/>
            <a:r>
              <a:rPr lang="mn" sz="600">
                <a:solidFill>
                  <a:schemeClr val="tx1"/>
                </a:solidFill>
                <a:latin typeface="Meiryo UI" panose="020B0604030504040204" pitchFamily="50" charset="-128"/>
                <a:ea typeface="Meiryo UI" panose="020B0604030504040204" pitchFamily="50" charset="-128"/>
              </a:rPr>
              <a:t>* Ажиллах орчныг үндсэн материалд манган зэрэг нэр заасан бодис агуулагдсан үед хэмжинэ.</a:t>
            </a:r>
            <a:endParaRPr kumimoji="1" lang="zh-TW" altLang="en-US" sz="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748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385269"/>
          </a:xfrm>
          <a:ln>
            <a:solidFill>
              <a:schemeClr val="tx1"/>
            </a:solidFill>
          </a:ln>
        </p:spPr>
        <p:txBody>
          <a:bodyPr rtlCol="0">
            <a:noAutofit/>
          </a:bodyPr>
          <a:lstStyle/>
          <a:p>
            <a:pPr rtl="0"/>
            <a:r>
              <a:rPr lang="mn" sz="1600" dirty="0">
                <a:latin typeface="Meiryo UI" panose="020B0604030504040204" pitchFamily="50" charset="-128"/>
                <a:ea typeface="Meiryo UI" panose="020B0604030504040204" pitchFamily="50" charset="-128"/>
              </a:rPr>
              <a:t>Гар(tochi) (Гагнах төхөөрөмж болон таслах төхөөрөмж(setudanki) </a:t>
            </a:r>
            <a:endParaRPr kumimoji="1" lang="ja-JP" altLang="en-US" sz="16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72000" y="6400413"/>
            <a:ext cx="3598662" cy="246221"/>
          </a:xfrm>
          <a:prstGeom prst="rect">
            <a:avLst/>
          </a:prstGeom>
          <a:noFill/>
          <a:ln>
            <a:solidFill>
              <a:schemeClr val="tx1"/>
            </a:solidFill>
          </a:ln>
        </p:spPr>
        <p:txBody>
          <a:bodyPr wrap="square" rtlCol="0">
            <a:spAutoFit/>
          </a:bodyPr>
          <a:lstStyle/>
          <a:p>
            <a:pPr algn="r" rtl="0"/>
            <a:r>
              <a:rPr lang="mn" sz="1000" dirty="0">
                <a:solidFill>
                  <a:prstClr val="black"/>
                </a:solidFill>
              </a:rPr>
              <a:t>Материалын 9,10-р хуудас / Нэмэлт материалын 11-р хуудас</a:t>
            </a:r>
          </a:p>
        </p:txBody>
      </p:sp>
      <p:sp>
        <p:nvSpPr>
          <p:cNvPr id="5" name="スライド番号プレースホルダー 4"/>
          <p:cNvSpPr>
            <a:spLocks noGrp="1"/>
          </p:cNvSpPr>
          <p:nvPr>
            <p:ph type="sldNum" sz="quarter" idx="12"/>
          </p:nvPr>
        </p:nvSpPr>
        <p:spPr/>
        <p:txBody>
          <a:bodyPr rtlCol="0"/>
          <a:lstStyle/>
          <a:p>
            <a:pPr rtl="0"/>
            <a:fld id="{10712B29-8DFD-45C1-BE8F-2E7F44751CDC}" type="slidenum">
              <a:rPr kumimoji="1" lang="ja-JP" altLang="en-US" smtClean="0"/>
              <a:t>5</a:t>
            </a:fld>
            <a:endParaRPr kumimoji="1" lang="ja-JP" altLang="en-US"/>
          </a:p>
        </p:txBody>
      </p:sp>
      <p:pic>
        <p:nvPicPr>
          <p:cNvPr id="6" name="図 5"/>
          <p:cNvPicPr>
            <a:picLocks noChangeAspect="1"/>
          </p:cNvPicPr>
          <p:nvPr/>
        </p:nvPicPr>
        <p:blipFill>
          <a:blip r:embed="rId3"/>
          <a:stretch>
            <a:fillRect/>
          </a:stretch>
        </p:blipFill>
        <p:spPr>
          <a:xfrm>
            <a:off x="628650" y="794457"/>
            <a:ext cx="6508774" cy="2133788"/>
          </a:xfrm>
          <a:prstGeom prst="rect">
            <a:avLst/>
          </a:prstGeom>
        </p:spPr>
      </p:pic>
      <p:pic>
        <p:nvPicPr>
          <p:cNvPr id="8" name="図 7"/>
          <p:cNvPicPr>
            <a:picLocks noChangeAspect="1"/>
          </p:cNvPicPr>
          <p:nvPr/>
        </p:nvPicPr>
        <p:blipFill>
          <a:blip r:embed="rId4"/>
          <a:stretch>
            <a:fillRect/>
          </a:stretch>
        </p:blipFill>
        <p:spPr>
          <a:xfrm>
            <a:off x="628650" y="3221281"/>
            <a:ext cx="6508774" cy="2759789"/>
          </a:xfrm>
          <a:prstGeom prst="rect">
            <a:avLst/>
          </a:prstGeom>
        </p:spPr>
      </p:pic>
      <p:sp>
        <p:nvSpPr>
          <p:cNvPr id="9" name="正方形/長方形 8"/>
          <p:cNvSpPr/>
          <p:nvPr/>
        </p:nvSpPr>
        <p:spPr>
          <a:xfrm>
            <a:off x="4116779" y="2840348"/>
            <a:ext cx="3207347"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mn" sz="900" dirty="0">
                <a:latin typeface="Meiryo UI" panose="020B0604030504040204" pitchFamily="50" charset="-128"/>
                <a:ea typeface="Meiryo UI" panose="020B0604030504040204" pitchFamily="50" charset="-128"/>
              </a:rPr>
              <a:t>(Koike Oxygen Industry Co., Ltd.-ын материал)</a:t>
            </a:r>
            <a:endParaRPr kumimoji="1" lang="ja-JP" altLang="en-US" sz="900" dirty="0">
              <a:latin typeface="Meiryo UI" panose="020B0604030504040204" pitchFamily="50" charset="-128"/>
              <a:ea typeface="Meiryo UI" panose="020B0604030504040204" pitchFamily="50" charset="-128"/>
            </a:endParaRPr>
          </a:p>
        </p:txBody>
      </p:sp>
      <p:sp>
        <p:nvSpPr>
          <p:cNvPr id="10" name="正方形/長方形 9"/>
          <p:cNvSpPr/>
          <p:nvPr/>
        </p:nvSpPr>
        <p:spPr>
          <a:xfrm>
            <a:off x="4572001" y="5921926"/>
            <a:ext cx="2697304"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mn" sz="800" dirty="0">
                <a:latin typeface="Meiryo UI" panose="020B0604030504040204" pitchFamily="50" charset="-128"/>
                <a:ea typeface="Meiryo UI" panose="020B0604030504040204" pitchFamily="50" charset="-128"/>
              </a:rPr>
              <a:t>(Koike Oxygen Industry Co., Ltd.-ын материал)</a:t>
            </a:r>
            <a:endParaRPr kumimoji="1" lang="ja-JP" altLang="en-US" sz="8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A9CD3B41-CCEE-4C72-9B10-641968ECEB36}"/>
              </a:ext>
            </a:extLst>
          </p:cNvPr>
          <p:cNvSpPr txBox="1"/>
          <p:nvPr/>
        </p:nvSpPr>
        <p:spPr>
          <a:xfrm>
            <a:off x="955645" y="2507293"/>
            <a:ext cx="3766784" cy="299321"/>
          </a:xfrm>
          <a:prstGeom prst="rect">
            <a:avLst/>
          </a:prstGeom>
          <a:solidFill>
            <a:schemeClr val="bg1"/>
          </a:solidFill>
          <a:ln>
            <a:noFill/>
          </a:ln>
        </p:spPr>
        <p:txBody>
          <a:bodyPr wrap="square" lIns="0" tIns="0" rIns="0" bIns="0" rtlCol="0">
            <a:noAutofit/>
          </a:bodyPr>
          <a:lstStyle/>
          <a:p>
            <a:pPr rtl="0"/>
            <a:r>
              <a:rPr lang="mn" sz="1100" dirty="0"/>
              <a:t>Зураг. 1-4 В хэлбэрийн гагнах төхөөрөмж (Франц хэв маягын)</a:t>
            </a:r>
            <a:endParaRPr kumimoji="1" lang="en-US" altLang="ja-JP" sz="1100" dirty="0"/>
          </a:p>
        </p:txBody>
      </p:sp>
      <p:sp>
        <p:nvSpPr>
          <p:cNvPr id="12" name="テキスト ボックス 11">
            <a:extLst>
              <a:ext uri="{FF2B5EF4-FFF2-40B4-BE49-F238E27FC236}">
                <a16:creationId xmlns:a16="http://schemas.microsoft.com/office/drawing/2014/main" id="{A9E0FD41-241C-4B85-B6E3-204E42ED73FA}"/>
              </a:ext>
            </a:extLst>
          </p:cNvPr>
          <p:cNvSpPr txBox="1"/>
          <p:nvPr/>
        </p:nvSpPr>
        <p:spPr>
          <a:xfrm>
            <a:off x="4967309" y="2360192"/>
            <a:ext cx="2033422" cy="299321"/>
          </a:xfrm>
          <a:prstGeom prst="rect">
            <a:avLst/>
          </a:prstGeom>
          <a:solidFill>
            <a:schemeClr val="bg1"/>
          </a:solidFill>
          <a:ln>
            <a:noFill/>
          </a:ln>
        </p:spPr>
        <p:txBody>
          <a:bodyPr wrap="square" lIns="0" tIns="0" rIns="0" bIns="0" rtlCol="0">
            <a:noAutofit/>
          </a:bodyPr>
          <a:lstStyle/>
          <a:p>
            <a:pPr rtl="0"/>
            <a:r>
              <a:rPr lang="mn" sz="800"/>
              <a:t>Эх сурвалж: Koike Oxygen Industry Co., Ltd.</a:t>
            </a:r>
            <a:endParaRPr kumimoji="1" lang="en-US" altLang="ja-JP" sz="800" dirty="0"/>
          </a:p>
        </p:txBody>
      </p:sp>
      <p:sp>
        <p:nvSpPr>
          <p:cNvPr id="13" name="テキスト ボックス 12">
            <a:extLst>
              <a:ext uri="{FF2B5EF4-FFF2-40B4-BE49-F238E27FC236}">
                <a16:creationId xmlns:a16="http://schemas.microsoft.com/office/drawing/2014/main" id="{FD3FF4D7-1BE1-4942-B9B0-5880CBE7BF25}"/>
              </a:ext>
            </a:extLst>
          </p:cNvPr>
          <p:cNvSpPr txBox="1"/>
          <p:nvPr/>
        </p:nvSpPr>
        <p:spPr>
          <a:xfrm>
            <a:off x="772866" y="1021494"/>
            <a:ext cx="1026156" cy="190417"/>
          </a:xfrm>
          <a:prstGeom prst="rect">
            <a:avLst/>
          </a:prstGeom>
          <a:solidFill>
            <a:schemeClr val="bg1"/>
          </a:solidFill>
          <a:ln>
            <a:noFill/>
          </a:ln>
        </p:spPr>
        <p:txBody>
          <a:bodyPr wrap="square" lIns="0" tIns="0" rIns="0" bIns="0" rtlCol="0">
            <a:noAutofit/>
          </a:bodyPr>
          <a:lstStyle/>
          <a:p>
            <a:pPr algn="ctr" rtl="0"/>
            <a:r>
              <a:rPr lang="mn" sz="800"/>
              <a:t>Гарны(tochi) толгой</a:t>
            </a:r>
            <a:endParaRPr kumimoji="1" lang="en-US" altLang="ja-JP" sz="800" dirty="0"/>
          </a:p>
        </p:txBody>
      </p:sp>
      <p:sp>
        <p:nvSpPr>
          <p:cNvPr id="14" name="テキスト ボックス 13">
            <a:extLst>
              <a:ext uri="{FF2B5EF4-FFF2-40B4-BE49-F238E27FC236}">
                <a16:creationId xmlns:a16="http://schemas.microsoft.com/office/drawing/2014/main" id="{81167AE6-9AF1-428C-A09A-7F67AA0787A8}"/>
              </a:ext>
            </a:extLst>
          </p:cNvPr>
          <p:cNvSpPr txBox="1"/>
          <p:nvPr/>
        </p:nvSpPr>
        <p:spPr>
          <a:xfrm>
            <a:off x="1542499" y="1879660"/>
            <a:ext cx="439302" cy="253274"/>
          </a:xfrm>
          <a:prstGeom prst="rect">
            <a:avLst/>
          </a:prstGeom>
          <a:solidFill>
            <a:schemeClr val="bg1"/>
          </a:solidFill>
          <a:ln>
            <a:noFill/>
          </a:ln>
        </p:spPr>
        <p:txBody>
          <a:bodyPr wrap="square" lIns="0" tIns="0" rIns="0" bIns="0" rtlCol="0">
            <a:noAutofit/>
          </a:bodyPr>
          <a:lstStyle/>
          <a:p>
            <a:pPr algn="ctr" rtl="0"/>
            <a:r>
              <a:rPr lang="mn" sz="800" dirty="0"/>
              <a:t>Гагнуурын хошуу</a:t>
            </a:r>
            <a:endParaRPr kumimoji="1" lang="en-US" altLang="ja-JP" sz="800" dirty="0"/>
          </a:p>
        </p:txBody>
      </p:sp>
      <p:sp>
        <p:nvSpPr>
          <p:cNvPr id="15" name="テキスト ボックス 14">
            <a:extLst>
              <a:ext uri="{FF2B5EF4-FFF2-40B4-BE49-F238E27FC236}">
                <a16:creationId xmlns:a16="http://schemas.microsoft.com/office/drawing/2014/main" id="{4C41301A-AC25-4220-8402-1E56E2062B91}"/>
              </a:ext>
            </a:extLst>
          </p:cNvPr>
          <p:cNvSpPr txBox="1"/>
          <p:nvPr/>
        </p:nvSpPr>
        <p:spPr>
          <a:xfrm>
            <a:off x="2243957" y="980450"/>
            <a:ext cx="1026156" cy="190417"/>
          </a:xfrm>
          <a:prstGeom prst="rect">
            <a:avLst/>
          </a:prstGeom>
          <a:solidFill>
            <a:schemeClr val="bg1"/>
          </a:solidFill>
          <a:ln>
            <a:noFill/>
          </a:ln>
        </p:spPr>
        <p:txBody>
          <a:bodyPr wrap="square" lIns="0" tIns="0" rIns="0" bIns="0" rtlCol="0">
            <a:noAutofit/>
          </a:bodyPr>
          <a:lstStyle/>
          <a:p>
            <a:pPr algn="ctr" rtl="0"/>
            <a:r>
              <a:rPr lang="mn" sz="800"/>
              <a:t>Холимог хоолойн боолт</a:t>
            </a:r>
            <a:endParaRPr kumimoji="1" lang="en-US" altLang="ja-JP" sz="800" dirty="0"/>
          </a:p>
        </p:txBody>
      </p:sp>
      <p:sp>
        <p:nvSpPr>
          <p:cNvPr id="16" name="テキスト ボックス 15">
            <a:extLst>
              <a:ext uri="{FF2B5EF4-FFF2-40B4-BE49-F238E27FC236}">
                <a16:creationId xmlns:a16="http://schemas.microsoft.com/office/drawing/2014/main" id="{37075643-556B-404B-BF25-3DD86C7DC6D9}"/>
              </a:ext>
            </a:extLst>
          </p:cNvPr>
          <p:cNvSpPr txBox="1"/>
          <p:nvPr/>
        </p:nvSpPr>
        <p:spPr>
          <a:xfrm>
            <a:off x="2129354" y="1889705"/>
            <a:ext cx="919935" cy="325853"/>
          </a:xfrm>
          <a:prstGeom prst="rect">
            <a:avLst/>
          </a:prstGeom>
          <a:solidFill>
            <a:schemeClr val="bg1"/>
          </a:solidFill>
          <a:ln>
            <a:noFill/>
          </a:ln>
        </p:spPr>
        <p:txBody>
          <a:bodyPr wrap="square" lIns="0" tIns="0" rIns="0" bIns="0" rtlCol="0">
            <a:noAutofit/>
          </a:bodyPr>
          <a:lstStyle/>
          <a:p>
            <a:pPr algn="ctr" rtl="0"/>
            <a:r>
              <a:rPr lang="mn" sz="800" dirty="0"/>
              <a:t>Холимог хийн хоолой</a:t>
            </a:r>
            <a:endParaRPr kumimoji="1" lang="en-US" altLang="ja-JP" sz="800" dirty="0"/>
          </a:p>
        </p:txBody>
      </p:sp>
      <p:sp>
        <p:nvSpPr>
          <p:cNvPr id="17" name="テキスト ボックス 16">
            <a:extLst>
              <a:ext uri="{FF2B5EF4-FFF2-40B4-BE49-F238E27FC236}">
                <a16:creationId xmlns:a16="http://schemas.microsoft.com/office/drawing/2014/main" id="{320D7BAC-86BE-4615-9B98-484376C5E109}"/>
              </a:ext>
            </a:extLst>
          </p:cNvPr>
          <p:cNvSpPr txBox="1"/>
          <p:nvPr/>
        </p:nvSpPr>
        <p:spPr>
          <a:xfrm>
            <a:off x="3122317" y="1940684"/>
            <a:ext cx="994462" cy="299321"/>
          </a:xfrm>
          <a:prstGeom prst="rect">
            <a:avLst/>
          </a:prstGeom>
          <a:solidFill>
            <a:schemeClr val="bg1"/>
          </a:solidFill>
          <a:ln>
            <a:noFill/>
          </a:ln>
        </p:spPr>
        <p:txBody>
          <a:bodyPr wrap="square" lIns="0" tIns="0" rIns="0" bIns="0" rtlCol="0">
            <a:noAutofit/>
          </a:bodyPr>
          <a:lstStyle/>
          <a:p>
            <a:pPr algn="ctr" rtl="0"/>
            <a:r>
              <a:rPr lang="mn" sz="800" dirty="0"/>
              <a:t>Хүчилтөрөгч(sanso)ийн хавхлага</a:t>
            </a:r>
            <a:endParaRPr kumimoji="1" lang="en-US" altLang="ja-JP" sz="800" dirty="0"/>
          </a:p>
        </p:txBody>
      </p:sp>
      <p:sp>
        <p:nvSpPr>
          <p:cNvPr id="18" name="テキスト ボックス 17">
            <a:extLst>
              <a:ext uri="{FF2B5EF4-FFF2-40B4-BE49-F238E27FC236}">
                <a16:creationId xmlns:a16="http://schemas.microsoft.com/office/drawing/2014/main" id="{BF674878-E914-4AF1-9F4A-3749010D18CE}"/>
              </a:ext>
            </a:extLst>
          </p:cNvPr>
          <p:cNvSpPr txBox="1"/>
          <p:nvPr/>
        </p:nvSpPr>
        <p:spPr>
          <a:xfrm>
            <a:off x="4299045" y="1946928"/>
            <a:ext cx="1206506" cy="232429"/>
          </a:xfrm>
          <a:prstGeom prst="rect">
            <a:avLst/>
          </a:prstGeom>
          <a:solidFill>
            <a:schemeClr val="bg1"/>
          </a:solidFill>
          <a:ln>
            <a:noFill/>
          </a:ln>
        </p:spPr>
        <p:txBody>
          <a:bodyPr wrap="square" lIns="0" tIns="0" rIns="0" bIns="0" rtlCol="0">
            <a:noAutofit/>
          </a:bodyPr>
          <a:lstStyle/>
          <a:p>
            <a:pPr algn="ctr" rtl="0"/>
            <a:r>
              <a:rPr lang="mn" sz="800"/>
              <a:t>Түлшний хийн хавхлага</a:t>
            </a:r>
            <a:endParaRPr kumimoji="1" lang="en-US" altLang="ja-JP" sz="800" dirty="0"/>
          </a:p>
        </p:txBody>
      </p:sp>
      <p:sp>
        <p:nvSpPr>
          <p:cNvPr id="19" name="テキスト ボックス 18">
            <a:extLst>
              <a:ext uri="{FF2B5EF4-FFF2-40B4-BE49-F238E27FC236}">
                <a16:creationId xmlns:a16="http://schemas.microsoft.com/office/drawing/2014/main" id="{BDCB5C66-2149-480E-9A82-7E25689A289F}"/>
              </a:ext>
            </a:extLst>
          </p:cNvPr>
          <p:cNvSpPr txBox="1"/>
          <p:nvPr/>
        </p:nvSpPr>
        <p:spPr>
          <a:xfrm>
            <a:off x="5562473" y="1974868"/>
            <a:ext cx="1090350" cy="190417"/>
          </a:xfrm>
          <a:prstGeom prst="rect">
            <a:avLst/>
          </a:prstGeom>
          <a:solidFill>
            <a:schemeClr val="bg1"/>
          </a:solidFill>
          <a:ln>
            <a:noFill/>
          </a:ln>
        </p:spPr>
        <p:txBody>
          <a:bodyPr wrap="square" lIns="0" tIns="0" rIns="0" bIns="0" rtlCol="0">
            <a:noAutofit/>
          </a:bodyPr>
          <a:lstStyle/>
          <a:p>
            <a:pPr algn="ctr" rtl="0"/>
            <a:r>
              <a:rPr lang="mn" sz="800"/>
              <a:t>Түлшний хийн оролт</a:t>
            </a:r>
            <a:endParaRPr kumimoji="1" lang="en-US" altLang="ja-JP" sz="800" dirty="0"/>
          </a:p>
        </p:txBody>
      </p:sp>
      <p:sp>
        <p:nvSpPr>
          <p:cNvPr id="20" name="テキスト ボックス 19">
            <a:extLst>
              <a:ext uri="{FF2B5EF4-FFF2-40B4-BE49-F238E27FC236}">
                <a16:creationId xmlns:a16="http://schemas.microsoft.com/office/drawing/2014/main" id="{D59ED826-5F12-46E5-9C66-1F340B7BA2FA}"/>
              </a:ext>
            </a:extLst>
          </p:cNvPr>
          <p:cNvSpPr txBox="1"/>
          <p:nvPr/>
        </p:nvSpPr>
        <p:spPr>
          <a:xfrm>
            <a:off x="772866" y="5625301"/>
            <a:ext cx="4662734" cy="299321"/>
          </a:xfrm>
          <a:prstGeom prst="rect">
            <a:avLst/>
          </a:prstGeom>
          <a:solidFill>
            <a:schemeClr val="bg1"/>
          </a:solidFill>
          <a:ln>
            <a:noFill/>
          </a:ln>
        </p:spPr>
        <p:txBody>
          <a:bodyPr wrap="square" lIns="0" tIns="0" rIns="0" bIns="0" rtlCol="0">
            <a:noAutofit/>
          </a:bodyPr>
          <a:lstStyle/>
          <a:p>
            <a:pPr rtl="0"/>
            <a:r>
              <a:rPr lang="mn" sz="900" dirty="0"/>
              <a:t>Зураг 1-5 Нам даралтын (гар(tochi) холих) таслах төхөөрөмж(setudanki) (франц хэв маяг)</a:t>
            </a:r>
            <a:endParaRPr kumimoji="1" lang="en-US" altLang="ja-JP" sz="900" dirty="0"/>
          </a:p>
        </p:txBody>
      </p:sp>
      <p:sp>
        <p:nvSpPr>
          <p:cNvPr id="21" name="テキスト ボックス 20">
            <a:extLst>
              <a:ext uri="{FF2B5EF4-FFF2-40B4-BE49-F238E27FC236}">
                <a16:creationId xmlns:a16="http://schemas.microsoft.com/office/drawing/2014/main" id="{6440263E-B08E-435F-AE6E-B1DE2E6E3E62}"/>
              </a:ext>
            </a:extLst>
          </p:cNvPr>
          <p:cNvSpPr txBox="1"/>
          <p:nvPr/>
        </p:nvSpPr>
        <p:spPr>
          <a:xfrm>
            <a:off x="5093371" y="5422126"/>
            <a:ext cx="2062932" cy="299321"/>
          </a:xfrm>
          <a:prstGeom prst="rect">
            <a:avLst/>
          </a:prstGeom>
          <a:solidFill>
            <a:schemeClr val="bg1"/>
          </a:solidFill>
          <a:ln>
            <a:noFill/>
          </a:ln>
        </p:spPr>
        <p:txBody>
          <a:bodyPr wrap="square" lIns="0" tIns="0" rIns="0" bIns="0" rtlCol="0">
            <a:noAutofit/>
          </a:bodyPr>
          <a:lstStyle/>
          <a:p>
            <a:pPr rtl="0"/>
            <a:r>
              <a:rPr lang="mn" sz="800" dirty="0"/>
              <a:t>Эх сурвалж: Koike Oxygen Industry Co., Ltd.</a:t>
            </a:r>
            <a:endParaRPr kumimoji="1" lang="en-US" altLang="ja-JP" sz="800" dirty="0"/>
          </a:p>
        </p:txBody>
      </p:sp>
      <p:sp>
        <p:nvSpPr>
          <p:cNvPr id="22" name="テキスト ボックス 21">
            <a:extLst>
              <a:ext uri="{FF2B5EF4-FFF2-40B4-BE49-F238E27FC236}">
                <a16:creationId xmlns:a16="http://schemas.microsoft.com/office/drawing/2014/main" id="{F095FE11-6145-454B-BDFF-3921EC30B02B}"/>
              </a:ext>
            </a:extLst>
          </p:cNvPr>
          <p:cNvSpPr txBox="1"/>
          <p:nvPr/>
        </p:nvSpPr>
        <p:spPr>
          <a:xfrm>
            <a:off x="955645" y="3414680"/>
            <a:ext cx="1026156" cy="190417"/>
          </a:xfrm>
          <a:prstGeom prst="rect">
            <a:avLst/>
          </a:prstGeom>
          <a:solidFill>
            <a:schemeClr val="bg1"/>
          </a:solidFill>
          <a:ln>
            <a:noFill/>
          </a:ln>
        </p:spPr>
        <p:txBody>
          <a:bodyPr wrap="square" lIns="0" tIns="0" rIns="0" bIns="0" rtlCol="0">
            <a:noAutofit/>
          </a:bodyPr>
          <a:lstStyle/>
          <a:p>
            <a:pPr algn="ctr" rtl="0"/>
            <a:r>
              <a:rPr lang="mn" sz="800"/>
              <a:t>Гарны(tochi) толгой</a:t>
            </a:r>
            <a:endParaRPr kumimoji="1" lang="en-US" altLang="ja-JP" sz="800" dirty="0"/>
          </a:p>
        </p:txBody>
      </p:sp>
      <p:sp>
        <p:nvSpPr>
          <p:cNvPr id="23" name="テキスト ボックス 22">
            <a:extLst>
              <a:ext uri="{FF2B5EF4-FFF2-40B4-BE49-F238E27FC236}">
                <a16:creationId xmlns:a16="http://schemas.microsoft.com/office/drawing/2014/main" id="{BCC49E00-B384-4350-AEEE-F01ED129FD65}"/>
              </a:ext>
            </a:extLst>
          </p:cNvPr>
          <p:cNvSpPr txBox="1"/>
          <p:nvPr/>
        </p:nvSpPr>
        <p:spPr>
          <a:xfrm>
            <a:off x="1841692" y="4720706"/>
            <a:ext cx="439302" cy="285983"/>
          </a:xfrm>
          <a:prstGeom prst="rect">
            <a:avLst/>
          </a:prstGeom>
          <a:solidFill>
            <a:schemeClr val="bg1"/>
          </a:solidFill>
          <a:ln>
            <a:noFill/>
          </a:ln>
        </p:spPr>
        <p:txBody>
          <a:bodyPr wrap="square" lIns="0" tIns="0" rIns="0" bIns="0" rtlCol="0">
            <a:noAutofit/>
          </a:bodyPr>
          <a:lstStyle/>
          <a:p>
            <a:pPr algn="ctr" rtl="0"/>
            <a:r>
              <a:rPr lang="mn" sz="800" dirty="0"/>
              <a:t>Гагнуурын хошуу</a:t>
            </a:r>
            <a:endParaRPr kumimoji="1" lang="en-US" altLang="ja-JP" sz="800" dirty="0"/>
          </a:p>
        </p:txBody>
      </p:sp>
      <p:sp>
        <p:nvSpPr>
          <p:cNvPr id="24" name="テキスト ボックス 23">
            <a:extLst>
              <a:ext uri="{FF2B5EF4-FFF2-40B4-BE49-F238E27FC236}">
                <a16:creationId xmlns:a16="http://schemas.microsoft.com/office/drawing/2014/main" id="{660C3D7A-F31D-464A-A8BD-0A5508ACA03F}"/>
              </a:ext>
            </a:extLst>
          </p:cNvPr>
          <p:cNvSpPr txBox="1"/>
          <p:nvPr/>
        </p:nvSpPr>
        <p:spPr>
          <a:xfrm>
            <a:off x="2401807" y="4707368"/>
            <a:ext cx="647482" cy="299321"/>
          </a:xfrm>
          <a:prstGeom prst="rect">
            <a:avLst/>
          </a:prstGeom>
          <a:solidFill>
            <a:schemeClr val="bg1"/>
          </a:solidFill>
          <a:ln>
            <a:noFill/>
          </a:ln>
        </p:spPr>
        <p:txBody>
          <a:bodyPr wrap="square" lIns="0" tIns="0" rIns="0" bIns="0" rtlCol="0">
            <a:noAutofit/>
          </a:bodyPr>
          <a:lstStyle/>
          <a:p>
            <a:pPr algn="ctr" rtl="0"/>
            <a:r>
              <a:rPr lang="mn" sz="800" dirty="0"/>
              <a:t>Холимог хоолой</a:t>
            </a:r>
            <a:endParaRPr kumimoji="1" lang="en-US" altLang="ja-JP" sz="800" dirty="0"/>
          </a:p>
        </p:txBody>
      </p:sp>
      <p:sp>
        <p:nvSpPr>
          <p:cNvPr id="25" name="テキスト ボックス 24">
            <a:extLst>
              <a:ext uri="{FF2B5EF4-FFF2-40B4-BE49-F238E27FC236}">
                <a16:creationId xmlns:a16="http://schemas.microsoft.com/office/drawing/2014/main" id="{3FE256D5-4287-4F9F-929C-6BE7CD65FB9D}"/>
              </a:ext>
            </a:extLst>
          </p:cNvPr>
          <p:cNvSpPr txBox="1"/>
          <p:nvPr/>
        </p:nvSpPr>
        <p:spPr>
          <a:xfrm>
            <a:off x="2096161" y="3348796"/>
            <a:ext cx="1026156" cy="382471"/>
          </a:xfrm>
          <a:prstGeom prst="rect">
            <a:avLst/>
          </a:prstGeom>
          <a:solidFill>
            <a:schemeClr val="bg1"/>
          </a:solidFill>
          <a:ln>
            <a:noFill/>
          </a:ln>
        </p:spPr>
        <p:txBody>
          <a:bodyPr wrap="square" lIns="0" tIns="0" rIns="0" bIns="0" rtlCol="0">
            <a:noAutofit/>
          </a:bodyPr>
          <a:lstStyle/>
          <a:p>
            <a:pPr algn="ctr" rtl="0"/>
            <a:r>
              <a:rPr lang="mn" sz="800" dirty="0"/>
              <a:t>Таслах хүчилтөрөгч (setudan sanso)ийн хоолой</a:t>
            </a:r>
            <a:endParaRPr kumimoji="1" lang="en-US" altLang="ja-JP" sz="800" dirty="0"/>
          </a:p>
        </p:txBody>
      </p:sp>
      <p:sp>
        <p:nvSpPr>
          <p:cNvPr id="26" name="テキスト ボックス 25">
            <a:extLst>
              <a:ext uri="{FF2B5EF4-FFF2-40B4-BE49-F238E27FC236}">
                <a16:creationId xmlns:a16="http://schemas.microsoft.com/office/drawing/2014/main" id="{0C19B415-803E-46D7-8D20-B43BAB312025}"/>
              </a:ext>
            </a:extLst>
          </p:cNvPr>
          <p:cNvSpPr txBox="1"/>
          <p:nvPr/>
        </p:nvSpPr>
        <p:spPr>
          <a:xfrm>
            <a:off x="3429942" y="4847232"/>
            <a:ext cx="568110" cy="190417"/>
          </a:xfrm>
          <a:prstGeom prst="rect">
            <a:avLst/>
          </a:prstGeom>
          <a:solidFill>
            <a:schemeClr val="bg1"/>
          </a:solidFill>
          <a:ln>
            <a:noFill/>
          </a:ln>
        </p:spPr>
        <p:txBody>
          <a:bodyPr wrap="square" lIns="0" tIns="0" rIns="0" bIns="0" rtlCol="0">
            <a:noAutofit/>
          </a:bodyPr>
          <a:lstStyle/>
          <a:p>
            <a:pPr algn="ctr" rtl="0"/>
            <a:r>
              <a:rPr lang="mn" sz="800" dirty="0"/>
              <a:t>Холигч</a:t>
            </a:r>
            <a:endParaRPr kumimoji="1" lang="en-US" altLang="ja-JP" sz="800" dirty="0"/>
          </a:p>
        </p:txBody>
      </p:sp>
      <p:sp>
        <p:nvSpPr>
          <p:cNvPr id="27" name="テキスト ボックス 26">
            <a:extLst>
              <a:ext uri="{FF2B5EF4-FFF2-40B4-BE49-F238E27FC236}">
                <a16:creationId xmlns:a16="http://schemas.microsoft.com/office/drawing/2014/main" id="{DF1E8A6C-76B1-4498-AC5E-0AC6784B6726}"/>
              </a:ext>
            </a:extLst>
          </p:cNvPr>
          <p:cNvSpPr txBox="1"/>
          <p:nvPr/>
        </p:nvSpPr>
        <p:spPr>
          <a:xfrm>
            <a:off x="3998052" y="4854758"/>
            <a:ext cx="1612249" cy="299321"/>
          </a:xfrm>
          <a:prstGeom prst="rect">
            <a:avLst/>
          </a:prstGeom>
          <a:solidFill>
            <a:schemeClr val="bg1"/>
          </a:solidFill>
          <a:ln>
            <a:noFill/>
          </a:ln>
        </p:spPr>
        <p:txBody>
          <a:bodyPr wrap="square" lIns="0" tIns="0" rIns="0" bIns="0" rtlCol="0">
            <a:noAutofit/>
          </a:bodyPr>
          <a:lstStyle/>
          <a:p>
            <a:pPr algn="ctr" rtl="0"/>
            <a:r>
              <a:rPr lang="mn" sz="800" dirty="0"/>
              <a:t>Урьдчилан халаах хүчилтөрөгч(sanso)ийн  хавхлага</a:t>
            </a:r>
            <a:endParaRPr kumimoji="1" lang="en-US" altLang="ja-JP" sz="800" dirty="0"/>
          </a:p>
        </p:txBody>
      </p:sp>
      <p:sp>
        <p:nvSpPr>
          <p:cNvPr id="28" name="テキスト ボックス 27">
            <a:extLst>
              <a:ext uri="{FF2B5EF4-FFF2-40B4-BE49-F238E27FC236}">
                <a16:creationId xmlns:a16="http://schemas.microsoft.com/office/drawing/2014/main" id="{4E398EA5-F994-40D1-B99C-09AEE988E9F3}"/>
              </a:ext>
            </a:extLst>
          </p:cNvPr>
          <p:cNvSpPr txBox="1"/>
          <p:nvPr/>
        </p:nvSpPr>
        <p:spPr>
          <a:xfrm>
            <a:off x="4967309" y="3427375"/>
            <a:ext cx="1685514" cy="303645"/>
          </a:xfrm>
          <a:prstGeom prst="rect">
            <a:avLst/>
          </a:prstGeom>
          <a:solidFill>
            <a:schemeClr val="bg1"/>
          </a:solidFill>
          <a:ln>
            <a:noFill/>
          </a:ln>
        </p:spPr>
        <p:txBody>
          <a:bodyPr wrap="square" lIns="0" tIns="0" rIns="0" bIns="0" rtlCol="0">
            <a:noAutofit/>
          </a:bodyPr>
          <a:lstStyle/>
          <a:p>
            <a:pPr algn="ctr" rtl="0"/>
            <a:r>
              <a:rPr lang="mn" sz="800" dirty="0"/>
              <a:t>Таслах хүчилтөрөгч (setudan sanso)ийн хавхлага</a:t>
            </a:r>
            <a:endParaRPr kumimoji="1" lang="en-US" altLang="ja-JP" sz="800" dirty="0"/>
          </a:p>
        </p:txBody>
      </p:sp>
      <p:sp>
        <p:nvSpPr>
          <p:cNvPr id="29" name="テキスト ボックス 28">
            <a:extLst>
              <a:ext uri="{FF2B5EF4-FFF2-40B4-BE49-F238E27FC236}">
                <a16:creationId xmlns:a16="http://schemas.microsoft.com/office/drawing/2014/main" id="{FE0A2083-D663-49AF-A031-7783E2060E02}"/>
              </a:ext>
            </a:extLst>
          </p:cNvPr>
          <p:cNvSpPr txBox="1"/>
          <p:nvPr/>
        </p:nvSpPr>
        <p:spPr>
          <a:xfrm>
            <a:off x="5610302" y="4836172"/>
            <a:ext cx="1283924" cy="190417"/>
          </a:xfrm>
          <a:prstGeom prst="rect">
            <a:avLst/>
          </a:prstGeom>
          <a:solidFill>
            <a:schemeClr val="bg1"/>
          </a:solidFill>
          <a:ln>
            <a:noFill/>
          </a:ln>
        </p:spPr>
        <p:txBody>
          <a:bodyPr wrap="square" lIns="0" tIns="0" rIns="0" bIns="0" rtlCol="0">
            <a:noAutofit/>
          </a:bodyPr>
          <a:lstStyle/>
          <a:p>
            <a:pPr algn="ctr" rtl="0"/>
            <a:r>
              <a:rPr lang="mn" sz="800" dirty="0"/>
              <a:t>Түлшний хийн хавхлага</a:t>
            </a:r>
            <a:endParaRPr kumimoji="1" lang="en-US" altLang="ja-JP" sz="800" dirty="0"/>
          </a:p>
        </p:txBody>
      </p:sp>
    </p:spTree>
    <p:extLst>
      <p:ext uri="{BB962C8B-B14F-4D97-AF65-F5344CB8AC3E}">
        <p14:creationId xmlns:p14="http://schemas.microsoft.com/office/powerpoint/2010/main" val="2462751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416134"/>
            <a:ext cx="7886700" cy="418264"/>
          </a:xfrm>
          <a:ln>
            <a:solidFill>
              <a:schemeClr val="tx1"/>
            </a:solidFill>
          </a:ln>
        </p:spPr>
        <p:txBody>
          <a:bodyPr rtlCol="0">
            <a:noAutofit/>
          </a:bodyPr>
          <a:lstStyle/>
          <a:p>
            <a:pPr rtl="0"/>
            <a:r>
              <a:rPr lang="mn" sz="2400" dirty="0">
                <a:latin typeface="Meiryo UI" panose="020B0604030504040204" pitchFamily="50" charset="-128"/>
                <a:ea typeface="Meiryo UI" panose="020B0604030504040204" pitchFamily="50" charset="-128"/>
              </a:rPr>
              <a:t>Гагнуурын хошуу</a:t>
            </a:r>
            <a:r>
              <a:rPr lang="en-US" sz="2400" dirty="0">
                <a:latin typeface="Meiryo UI" panose="020B0604030504040204" pitchFamily="50" charset="-128"/>
                <a:ea typeface="Meiryo UI" panose="020B0604030504040204" pitchFamily="50" charset="-128"/>
              </a:rPr>
              <a:t> (</a:t>
            </a:r>
            <a:r>
              <a:rPr lang="en-US" sz="2400" dirty="0" err="1">
                <a:latin typeface="Meiryo UI" panose="020B0604030504040204" pitchFamily="50" charset="-128"/>
                <a:ea typeface="Meiryo UI" panose="020B0604030504040204" pitchFamily="50" charset="-128"/>
              </a:rPr>
              <a:t>higuchi</a:t>
            </a:r>
            <a:r>
              <a:rPr lang="en-US" sz="2400" dirty="0">
                <a:latin typeface="Meiryo UI" panose="020B0604030504040204" pitchFamily="50" charset="-128"/>
                <a:ea typeface="Meiryo UI" panose="020B0604030504040204" pitchFamily="50" charset="-128"/>
              </a:rPr>
              <a:t>)</a:t>
            </a:r>
            <a:endParaRPr lang="mn" sz="24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28650" y="922950"/>
            <a:ext cx="7886700" cy="666222"/>
          </a:xfrm>
          <a:ln>
            <a:solidFill>
              <a:schemeClr val="tx1"/>
            </a:solidFill>
          </a:ln>
        </p:spPr>
        <p:txBody>
          <a:bodyPr rtlCol="0" anchor="ctr" anchorCtr="0">
            <a:normAutofit/>
          </a:bodyPr>
          <a:lstStyle/>
          <a:p>
            <a:pPr rtl="0"/>
            <a:r>
              <a:rPr lang="mn" sz="1200" dirty="0">
                <a:latin typeface="Meiryo UI" panose="020B0604030504040204" pitchFamily="50" charset="-128"/>
                <a:ea typeface="Meiryo UI" panose="020B0604030504040204" pitchFamily="50" charset="-128"/>
              </a:rPr>
              <a:t>Шатамхай хийн төрөл ба гагнуурын хошуу</a:t>
            </a:r>
            <a:r>
              <a:rPr lang="en-US" altLang="ja-JP" sz="1200" dirty="0">
                <a:latin typeface="Meiryo UI" panose="020B0604030504040204" pitchFamily="50" charset="-128"/>
                <a:ea typeface="Meiryo UI" panose="020B0604030504040204" pitchFamily="50" charset="-128"/>
              </a:rPr>
              <a:t> (</a:t>
            </a:r>
            <a:r>
              <a:rPr lang="en-US" altLang="ja-JP" sz="1200" dirty="0" err="1">
                <a:latin typeface="Meiryo UI" panose="020B0604030504040204" pitchFamily="50" charset="-128"/>
                <a:ea typeface="Meiryo UI" panose="020B0604030504040204" pitchFamily="50" charset="-128"/>
              </a:rPr>
              <a:t>higuchi</a:t>
            </a:r>
            <a:r>
              <a:rPr lang="en-US" altLang="ja-JP" sz="1200" dirty="0">
                <a:latin typeface="Meiryo UI" panose="020B0604030504040204" pitchFamily="50" charset="-128"/>
                <a:ea typeface="Meiryo UI" panose="020B0604030504040204" pitchFamily="50" charset="-128"/>
              </a:rPr>
              <a:t>)</a:t>
            </a:r>
          </a:p>
          <a:p>
            <a:pPr marL="0" indent="0" rtl="0">
              <a:buNone/>
            </a:pPr>
            <a:r>
              <a:rPr lang="mn" sz="1200" dirty="0">
                <a:latin typeface="Meiryo UI" panose="020B0604030504040204" pitchFamily="50" charset="-128"/>
                <a:ea typeface="Meiryo UI" panose="020B0604030504040204" pitchFamily="50" charset="-128"/>
              </a:rPr>
              <a:t>　Гагнуурын хошууны</a:t>
            </a:r>
            <a:r>
              <a:rPr lang="en-US" altLang="ja-JP" sz="1200" dirty="0">
                <a:latin typeface="Meiryo UI" panose="020B0604030504040204" pitchFamily="50" charset="-128"/>
                <a:ea typeface="Meiryo UI" panose="020B0604030504040204" pitchFamily="50" charset="-128"/>
              </a:rPr>
              <a:t> (</a:t>
            </a:r>
            <a:r>
              <a:rPr lang="en-US" altLang="ja-JP" sz="1200" dirty="0" err="1">
                <a:latin typeface="Meiryo UI" panose="020B0604030504040204" pitchFamily="50" charset="-128"/>
                <a:ea typeface="Meiryo UI" panose="020B0604030504040204" pitchFamily="50" charset="-128"/>
              </a:rPr>
              <a:t>higuchi</a:t>
            </a:r>
            <a:r>
              <a:rPr lang="en-US" altLang="ja-JP" sz="1200" dirty="0">
                <a:latin typeface="Meiryo UI" panose="020B0604030504040204" pitchFamily="50" charset="-128"/>
                <a:ea typeface="Meiryo UI" panose="020B0604030504040204" pitchFamily="50" charset="-128"/>
              </a:rPr>
              <a:t>)</a:t>
            </a:r>
            <a:r>
              <a:rPr lang="mn" sz="1200" dirty="0">
                <a:latin typeface="Meiryo UI" panose="020B0604030504040204" pitchFamily="50" charset="-128"/>
                <a:ea typeface="Meiryo UI" panose="020B0604030504040204" pitchFamily="50" charset="-128"/>
              </a:rPr>
              <a:t> бүтэц нь шатамхай хийн төрөл тус бүрээр өөр өөр байдаг</a:t>
            </a:r>
          </a:p>
        </p:txBody>
      </p:sp>
      <p:sp>
        <p:nvSpPr>
          <p:cNvPr id="7" name="テキスト ボックス 6"/>
          <p:cNvSpPr txBox="1"/>
          <p:nvPr/>
        </p:nvSpPr>
        <p:spPr>
          <a:xfrm>
            <a:off x="4796037" y="6444903"/>
            <a:ext cx="3433562" cy="246221"/>
          </a:xfrm>
          <a:prstGeom prst="rect">
            <a:avLst/>
          </a:prstGeom>
          <a:noFill/>
          <a:ln>
            <a:solidFill>
              <a:schemeClr val="tx1"/>
            </a:solidFill>
          </a:ln>
        </p:spPr>
        <p:txBody>
          <a:bodyPr wrap="square" rtlCol="0">
            <a:spAutoFit/>
          </a:bodyPr>
          <a:lstStyle/>
          <a:p>
            <a:pPr algn="r" rtl="0"/>
            <a:r>
              <a:rPr lang="mn" sz="1000" dirty="0">
                <a:solidFill>
                  <a:prstClr val="black"/>
                </a:solidFill>
              </a:rPr>
              <a:t>Материалын 14-р хуудас / Нэмэлт материалын 12-р хуудас</a:t>
            </a:r>
          </a:p>
        </p:txBody>
      </p:sp>
      <p:pic>
        <p:nvPicPr>
          <p:cNvPr id="3" name="図 2"/>
          <p:cNvPicPr>
            <a:picLocks noChangeAspect="1"/>
          </p:cNvPicPr>
          <p:nvPr/>
        </p:nvPicPr>
        <p:blipFill>
          <a:blip r:embed="rId3"/>
          <a:stretch>
            <a:fillRect/>
          </a:stretch>
        </p:blipFill>
        <p:spPr>
          <a:xfrm>
            <a:off x="628650" y="2507027"/>
            <a:ext cx="4639635" cy="2119320"/>
          </a:xfrm>
          <a:prstGeom prst="rect">
            <a:avLst/>
          </a:prstGeom>
        </p:spPr>
      </p:pic>
      <p:sp>
        <p:nvSpPr>
          <p:cNvPr id="8" name="コンテンツ プレースホルダー 4"/>
          <p:cNvSpPr txBox="1">
            <a:spLocks/>
          </p:cNvSpPr>
          <p:nvPr/>
        </p:nvSpPr>
        <p:spPr>
          <a:xfrm>
            <a:off x="628650" y="1693631"/>
            <a:ext cx="7886700" cy="708936"/>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mn" sz="1200" dirty="0">
                <a:latin typeface="Meiryo UI" panose="020B0604030504040204" pitchFamily="50" charset="-128"/>
                <a:ea typeface="Meiryo UI" panose="020B0604030504040204" pitchFamily="50" charset="-128"/>
              </a:rPr>
              <a:t>Шатамхай хийн төрлийг андуурах үеийн аюул</a:t>
            </a:r>
            <a:endParaRPr lang="en-US" altLang="ja-JP" sz="1200" dirty="0">
              <a:latin typeface="Meiryo UI" panose="020B0604030504040204" pitchFamily="50" charset="-128"/>
              <a:ea typeface="Meiryo UI" panose="020B0604030504040204" pitchFamily="50" charset="-128"/>
            </a:endParaRPr>
          </a:p>
          <a:p>
            <a:pPr marL="0" indent="0" rtl="0">
              <a:spcBef>
                <a:spcPts val="600"/>
              </a:spcBef>
              <a:buNone/>
            </a:pPr>
            <a:r>
              <a:rPr lang="mn" sz="1200" dirty="0">
                <a:latin typeface="Meiryo UI" panose="020B0604030504040204" pitchFamily="50" charset="-128"/>
                <a:ea typeface="Meiryo UI" panose="020B0604030504040204" pitchFamily="50" charset="-128"/>
              </a:rPr>
              <a:t>　Ацетилен(asechiren)ий хийд бусад шатамхай хийд зориулсан гагнуурын хошууг</a:t>
            </a:r>
            <a:r>
              <a:rPr lang="en-US" altLang="ja-JP" sz="1200" dirty="0">
                <a:latin typeface="Meiryo UI" panose="020B0604030504040204" pitchFamily="50" charset="-128"/>
                <a:ea typeface="Meiryo UI" panose="020B0604030504040204" pitchFamily="50" charset="-128"/>
              </a:rPr>
              <a:t> (</a:t>
            </a:r>
            <a:r>
              <a:rPr lang="en-US" altLang="ja-JP" sz="1200" dirty="0" err="1">
                <a:latin typeface="Meiryo UI" panose="020B0604030504040204" pitchFamily="50" charset="-128"/>
                <a:ea typeface="Meiryo UI" panose="020B0604030504040204" pitchFamily="50" charset="-128"/>
              </a:rPr>
              <a:t>higuchi</a:t>
            </a:r>
            <a:r>
              <a:rPr lang="en-US" altLang="ja-JP" sz="1200" dirty="0">
                <a:latin typeface="Meiryo UI" panose="020B0604030504040204" pitchFamily="50" charset="-128"/>
                <a:ea typeface="Meiryo UI" panose="020B0604030504040204" pitchFamily="50" charset="-128"/>
              </a:rPr>
              <a:t>)</a:t>
            </a:r>
            <a:r>
              <a:rPr lang="mn" sz="1200" dirty="0">
                <a:latin typeface="Meiryo UI" panose="020B0604030504040204" pitchFamily="50" charset="-128"/>
                <a:ea typeface="Meiryo UI" panose="020B0604030504040204" pitchFamily="50" charset="-128"/>
              </a:rPr>
              <a:t> ашиглавал гал гэдрэг цохиход хүргэдэг бөгөөд маш аюултай юм.</a:t>
            </a:r>
          </a:p>
        </p:txBody>
      </p:sp>
      <p:sp>
        <p:nvSpPr>
          <p:cNvPr id="2" name="スライド番号プレースホルダー 1"/>
          <p:cNvSpPr>
            <a:spLocks noGrp="1"/>
          </p:cNvSpPr>
          <p:nvPr>
            <p:ph type="sldNum" sz="quarter" idx="12"/>
          </p:nvPr>
        </p:nvSpPr>
        <p:spPr/>
        <p:txBody>
          <a:bodyPr rtlCol="0"/>
          <a:lstStyle/>
          <a:p>
            <a:pPr rtl="0"/>
            <a:fld id="{10712B29-8DFD-45C1-BE8F-2E7F44751CDC}" type="slidenum">
              <a:rPr kumimoji="1" lang="ja-JP" altLang="en-US" smtClean="0"/>
              <a:t>6</a:t>
            </a:fld>
            <a:endParaRPr kumimoji="1" lang="ja-JP" altLang="en-US"/>
          </a:p>
        </p:txBody>
      </p:sp>
      <p:sp>
        <p:nvSpPr>
          <p:cNvPr id="9" name="テキスト ボックス 8">
            <a:extLst>
              <a:ext uri="{FF2B5EF4-FFF2-40B4-BE49-F238E27FC236}">
                <a16:creationId xmlns:a16="http://schemas.microsoft.com/office/drawing/2014/main" id="{6F97742B-12F9-4A6D-9482-5531E5BBF956}"/>
              </a:ext>
            </a:extLst>
          </p:cNvPr>
          <p:cNvSpPr txBox="1"/>
          <p:nvPr/>
        </p:nvSpPr>
        <p:spPr>
          <a:xfrm>
            <a:off x="762684" y="2550716"/>
            <a:ext cx="4415907" cy="227794"/>
          </a:xfrm>
          <a:prstGeom prst="rect">
            <a:avLst/>
          </a:prstGeom>
          <a:solidFill>
            <a:schemeClr val="bg1"/>
          </a:solidFill>
          <a:ln>
            <a:noFill/>
          </a:ln>
        </p:spPr>
        <p:txBody>
          <a:bodyPr wrap="square" lIns="0" tIns="0" rIns="0" bIns="0" rtlCol="0">
            <a:noAutofit/>
          </a:bodyPr>
          <a:lstStyle/>
          <a:p>
            <a:pPr rtl="0"/>
            <a:r>
              <a:rPr lang="mn" sz="1000" dirty="0"/>
              <a:t>Хүснэгт 1-3 Ацетилен(asechiren)ий хий ба пропан(puropan) хийн шаталтын хурд</a:t>
            </a:r>
            <a:endParaRPr kumimoji="1" lang="en-US" altLang="ja-JP" sz="1000" dirty="0"/>
          </a:p>
        </p:txBody>
      </p:sp>
      <p:sp>
        <p:nvSpPr>
          <p:cNvPr id="10" name="テキスト ボックス 9">
            <a:extLst>
              <a:ext uri="{FF2B5EF4-FFF2-40B4-BE49-F238E27FC236}">
                <a16:creationId xmlns:a16="http://schemas.microsoft.com/office/drawing/2014/main" id="{D0D35DF8-966E-424E-8936-652BC9057EEB}"/>
              </a:ext>
            </a:extLst>
          </p:cNvPr>
          <p:cNvSpPr txBox="1"/>
          <p:nvPr/>
        </p:nvSpPr>
        <p:spPr>
          <a:xfrm>
            <a:off x="762684" y="3701957"/>
            <a:ext cx="1107059" cy="227794"/>
          </a:xfrm>
          <a:prstGeom prst="rect">
            <a:avLst/>
          </a:prstGeom>
          <a:solidFill>
            <a:schemeClr val="bg1"/>
          </a:solidFill>
          <a:ln>
            <a:noFill/>
          </a:ln>
        </p:spPr>
        <p:txBody>
          <a:bodyPr wrap="square" lIns="0" tIns="0" rIns="0" bIns="0" rtlCol="0">
            <a:noAutofit/>
          </a:bodyPr>
          <a:lstStyle/>
          <a:p>
            <a:pPr rtl="0"/>
            <a:r>
              <a:rPr lang="mn" sz="1400"/>
              <a:t>Ацетилен(asechiren)</a:t>
            </a:r>
            <a:endParaRPr kumimoji="1" lang="en-US" altLang="ja-JP" sz="1400" dirty="0"/>
          </a:p>
        </p:txBody>
      </p:sp>
      <p:sp>
        <p:nvSpPr>
          <p:cNvPr id="11" name="テキスト ボックス 10">
            <a:extLst>
              <a:ext uri="{FF2B5EF4-FFF2-40B4-BE49-F238E27FC236}">
                <a16:creationId xmlns:a16="http://schemas.microsoft.com/office/drawing/2014/main" id="{A2E8B2C4-C32C-4487-9EE9-DC96F6AF3516}"/>
              </a:ext>
            </a:extLst>
          </p:cNvPr>
          <p:cNvSpPr txBox="1"/>
          <p:nvPr/>
        </p:nvSpPr>
        <p:spPr>
          <a:xfrm>
            <a:off x="762684" y="4034212"/>
            <a:ext cx="1107059" cy="227794"/>
          </a:xfrm>
          <a:prstGeom prst="rect">
            <a:avLst/>
          </a:prstGeom>
          <a:solidFill>
            <a:schemeClr val="bg1"/>
          </a:solidFill>
          <a:ln>
            <a:noFill/>
          </a:ln>
        </p:spPr>
        <p:txBody>
          <a:bodyPr wrap="square" lIns="0" tIns="0" rIns="0" bIns="0" rtlCol="0">
            <a:noAutofit/>
          </a:bodyPr>
          <a:lstStyle/>
          <a:p>
            <a:pPr rtl="0"/>
            <a:r>
              <a:rPr lang="mn" sz="1400"/>
              <a:t>Пропан(puropan)</a:t>
            </a:r>
            <a:endParaRPr kumimoji="1" lang="en-US" altLang="ja-JP" sz="1400" dirty="0"/>
          </a:p>
        </p:txBody>
      </p:sp>
      <p:sp>
        <p:nvSpPr>
          <p:cNvPr id="12" name="テキスト ボックス 11">
            <a:extLst>
              <a:ext uri="{FF2B5EF4-FFF2-40B4-BE49-F238E27FC236}">
                <a16:creationId xmlns:a16="http://schemas.microsoft.com/office/drawing/2014/main" id="{B6EB988A-E07E-4A8F-B600-EA927F02ECDF}"/>
              </a:ext>
            </a:extLst>
          </p:cNvPr>
          <p:cNvSpPr txBox="1"/>
          <p:nvPr/>
        </p:nvSpPr>
        <p:spPr>
          <a:xfrm>
            <a:off x="2009220" y="2837135"/>
            <a:ext cx="1460917" cy="530766"/>
          </a:xfrm>
          <a:prstGeom prst="rect">
            <a:avLst/>
          </a:prstGeom>
          <a:solidFill>
            <a:schemeClr val="bg1"/>
          </a:solidFill>
          <a:ln>
            <a:noFill/>
          </a:ln>
        </p:spPr>
        <p:txBody>
          <a:bodyPr wrap="square" lIns="0" tIns="0" rIns="0" bIns="0" rtlCol="0">
            <a:noAutofit/>
          </a:bodyPr>
          <a:lstStyle/>
          <a:p>
            <a:pPr algn="ctr" rtl="0"/>
            <a:r>
              <a:rPr lang="mn" sz="1050" dirty="0"/>
              <a:t>Гал асаах хамгийн бага температур</a:t>
            </a:r>
            <a:endParaRPr kumimoji="1" lang="en-US" altLang="ja-JP" sz="1050" dirty="0"/>
          </a:p>
          <a:p>
            <a:pPr algn="ctr" rtl="0"/>
            <a:r>
              <a:rPr lang="mn" sz="1050" dirty="0"/>
              <a:t>(Хүчилтөрөгч(sanso))өөр</a:t>
            </a:r>
            <a:endParaRPr kumimoji="1" lang="en-US" altLang="ja-JP" sz="1050" dirty="0"/>
          </a:p>
        </p:txBody>
      </p:sp>
      <p:sp>
        <p:nvSpPr>
          <p:cNvPr id="13" name="テキスト ボックス 12">
            <a:extLst>
              <a:ext uri="{FF2B5EF4-FFF2-40B4-BE49-F238E27FC236}">
                <a16:creationId xmlns:a16="http://schemas.microsoft.com/office/drawing/2014/main" id="{96177B9F-8986-4739-8C6A-CA3D54BDF1FC}"/>
              </a:ext>
            </a:extLst>
          </p:cNvPr>
          <p:cNvSpPr txBox="1"/>
          <p:nvPr/>
        </p:nvSpPr>
        <p:spPr>
          <a:xfrm>
            <a:off x="3575534" y="2834774"/>
            <a:ext cx="1521905" cy="552036"/>
          </a:xfrm>
          <a:prstGeom prst="rect">
            <a:avLst/>
          </a:prstGeom>
          <a:solidFill>
            <a:schemeClr val="bg1"/>
          </a:solidFill>
          <a:ln>
            <a:noFill/>
          </a:ln>
        </p:spPr>
        <p:txBody>
          <a:bodyPr wrap="square" lIns="0" tIns="0" rIns="0" bIns="0" rtlCol="0">
            <a:noAutofit/>
          </a:bodyPr>
          <a:lstStyle/>
          <a:p>
            <a:pPr algn="ctr" rtl="0"/>
            <a:r>
              <a:rPr lang="mn" sz="1050" dirty="0"/>
              <a:t>Шатах хурд</a:t>
            </a:r>
            <a:endParaRPr kumimoji="1" lang="en-US" altLang="ja-JP" sz="1050" dirty="0"/>
          </a:p>
          <a:p>
            <a:pPr algn="ctr" rtl="0"/>
            <a:r>
              <a:rPr lang="mn" sz="1050" dirty="0"/>
              <a:t>(Дундаж холих харьцаа)</a:t>
            </a:r>
            <a:endParaRPr kumimoji="1" lang="en-US" altLang="ja-JP" sz="1050" dirty="0"/>
          </a:p>
        </p:txBody>
      </p:sp>
      <p:sp>
        <p:nvSpPr>
          <p:cNvPr id="14" name="テキスト ボックス 13">
            <a:extLst>
              <a:ext uri="{FF2B5EF4-FFF2-40B4-BE49-F238E27FC236}">
                <a16:creationId xmlns:a16="http://schemas.microsoft.com/office/drawing/2014/main" id="{85FB4EAE-5209-433E-B873-CE74F3E80A06}"/>
              </a:ext>
            </a:extLst>
          </p:cNvPr>
          <p:cNvSpPr txBox="1"/>
          <p:nvPr/>
        </p:nvSpPr>
        <p:spPr>
          <a:xfrm>
            <a:off x="762684" y="4318270"/>
            <a:ext cx="4480485" cy="227794"/>
          </a:xfrm>
          <a:prstGeom prst="rect">
            <a:avLst/>
          </a:prstGeom>
          <a:solidFill>
            <a:schemeClr val="bg1"/>
          </a:solidFill>
          <a:ln>
            <a:noFill/>
          </a:ln>
        </p:spPr>
        <p:txBody>
          <a:bodyPr wrap="square" lIns="0" tIns="0" rIns="0" bIns="0" rtlCol="0">
            <a:noAutofit/>
          </a:bodyPr>
          <a:lstStyle/>
          <a:p>
            <a:pPr rtl="0"/>
            <a:r>
              <a:rPr lang="mn" sz="800" dirty="0"/>
              <a:t>*: Тоон утгыг Японы Гагнуурын Нийгэмлэгийн "Хий зэрэг галаар таслах аргын тухай нэмэлт тайлбар Q &amp; A" (2012) дээр үндэслэсэн болно.</a:t>
            </a:r>
            <a:endParaRPr kumimoji="1" lang="en-US" altLang="ja-JP" sz="800" dirty="0"/>
          </a:p>
        </p:txBody>
      </p:sp>
    </p:spTree>
    <p:extLst>
      <p:ext uri="{BB962C8B-B14F-4D97-AF65-F5344CB8AC3E}">
        <p14:creationId xmlns:p14="http://schemas.microsoft.com/office/powerpoint/2010/main" val="436477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531120"/>
            <a:ext cx="7886700" cy="421610"/>
          </a:xfrm>
          <a:ln>
            <a:solidFill>
              <a:schemeClr val="tx1"/>
            </a:solidFill>
          </a:ln>
        </p:spPr>
        <p:txBody>
          <a:bodyPr rtlCol="0">
            <a:noAutofit/>
          </a:bodyPr>
          <a:lstStyle/>
          <a:p>
            <a:pPr rtl="0"/>
            <a:r>
              <a:rPr lang="mn" sz="1600" dirty="0">
                <a:latin typeface="Meiryo UI" panose="020B0604030504040204" pitchFamily="50" charset="-128"/>
                <a:ea typeface="Meiryo UI" panose="020B0604030504040204" pitchFamily="50" charset="-128"/>
              </a:rPr>
              <a:t>Даралт тохируулагч(aturyoku chousei ki)</a:t>
            </a:r>
            <a:endParaRPr kumimoji="1" lang="ja-JP" altLang="en-US" sz="16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28650" y="1038917"/>
            <a:ext cx="3009899" cy="367256"/>
          </a:xfrm>
          <a:ln>
            <a:solidFill>
              <a:schemeClr val="tx1"/>
            </a:solidFill>
          </a:ln>
        </p:spPr>
        <p:txBody>
          <a:bodyPr rtlCol="0" anchor="ctr" anchorCtr="0">
            <a:noAutofit/>
          </a:bodyPr>
          <a:lstStyle/>
          <a:p>
            <a:pPr rtl="0"/>
            <a:r>
              <a:rPr lang="mn" sz="1200" dirty="0">
                <a:latin typeface="Meiryo UI" panose="020B0604030504040204" pitchFamily="50" charset="-128"/>
                <a:ea typeface="Meiryo UI" panose="020B0604030504040204" pitchFamily="50" charset="-128"/>
              </a:rPr>
              <a:t>Ацетилен(asechiren)ий даралт тохируулагч (aturyoku chousei ki)</a:t>
            </a:r>
          </a:p>
        </p:txBody>
      </p:sp>
      <p:sp>
        <p:nvSpPr>
          <p:cNvPr id="7" name="テキスト ボックス 6"/>
          <p:cNvSpPr txBox="1"/>
          <p:nvPr/>
        </p:nvSpPr>
        <p:spPr>
          <a:xfrm>
            <a:off x="3783535" y="6442538"/>
            <a:ext cx="4391196" cy="246221"/>
          </a:xfrm>
          <a:prstGeom prst="rect">
            <a:avLst/>
          </a:prstGeom>
          <a:noFill/>
          <a:ln>
            <a:solidFill>
              <a:schemeClr val="tx1"/>
            </a:solidFill>
          </a:ln>
        </p:spPr>
        <p:txBody>
          <a:bodyPr wrap="square" rtlCol="0">
            <a:spAutoFit/>
          </a:bodyPr>
          <a:lstStyle/>
          <a:p>
            <a:pPr algn="r" rtl="0"/>
            <a:r>
              <a:rPr lang="mn" sz="1000">
                <a:solidFill>
                  <a:prstClr val="black"/>
                </a:solidFill>
              </a:rPr>
              <a:t>Материалын 19, 20-р хуудас / Нэмэлт материалын 14, 15-р хуудас</a:t>
            </a:r>
          </a:p>
        </p:txBody>
      </p:sp>
      <p:sp>
        <p:nvSpPr>
          <p:cNvPr id="6" name="コンテンツ プレースホルダー 4"/>
          <p:cNvSpPr txBox="1">
            <a:spLocks/>
          </p:cNvSpPr>
          <p:nvPr/>
        </p:nvSpPr>
        <p:spPr>
          <a:xfrm>
            <a:off x="3648075" y="1038918"/>
            <a:ext cx="4867275" cy="367255"/>
          </a:xfrm>
          <a:prstGeom prst="rect">
            <a:avLst/>
          </a:prstGeom>
          <a:ln>
            <a:solidFill>
              <a:schemeClr val="tx1"/>
            </a:solidFill>
          </a:ln>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rtl="0"/>
            <a:r>
              <a:rPr lang="mn" sz="1200" dirty="0">
                <a:latin typeface="Meiryo UI" panose="020B0604030504040204" pitchFamily="50" charset="-128"/>
                <a:ea typeface="Meiryo UI" panose="020B0604030504040204" pitchFamily="50" charset="-128"/>
              </a:rPr>
              <a:t>Хүчилтөрөгч(sanso) ийн даралт тохируулагч (aturyoku chousei ki) </a:t>
            </a:r>
            <a:endParaRPr lang="ja-JP" altLang="en-US" sz="1200" dirty="0">
              <a:latin typeface="Meiryo UI" panose="020B0604030504040204" pitchFamily="50" charset="-128"/>
              <a:ea typeface="Meiryo UI" panose="020B0604030504040204" pitchFamily="50" charset="-128"/>
            </a:endParaRPr>
          </a:p>
        </p:txBody>
      </p:sp>
      <p:sp>
        <p:nvSpPr>
          <p:cNvPr id="8" name="スライド番号プレースホルダー 7"/>
          <p:cNvSpPr>
            <a:spLocks noGrp="1"/>
          </p:cNvSpPr>
          <p:nvPr>
            <p:ph type="sldNum" sz="quarter" idx="12"/>
          </p:nvPr>
        </p:nvSpPr>
        <p:spPr/>
        <p:txBody>
          <a:bodyPr rtlCol="0"/>
          <a:lstStyle/>
          <a:p>
            <a:pPr rtl="0"/>
            <a:fld id="{10712B29-8DFD-45C1-BE8F-2E7F44751CDC}" type="slidenum">
              <a:rPr kumimoji="1" lang="ja-JP" altLang="en-US" smtClean="0"/>
              <a:t>7</a:t>
            </a:fld>
            <a:endParaRPr kumimoji="1" lang="ja-JP" altLang="en-US" dirty="0"/>
          </a:p>
        </p:txBody>
      </p:sp>
      <p:pic>
        <p:nvPicPr>
          <p:cNvPr id="9" name="図 8"/>
          <p:cNvPicPr>
            <a:picLocks noChangeAspect="1"/>
          </p:cNvPicPr>
          <p:nvPr/>
        </p:nvPicPr>
        <p:blipFill>
          <a:blip r:embed="rId3"/>
          <a:stretch>
            <a:fillRect/>
          </a:stretch>
        </p:blipFill>
        <p:spPr>
          <a:xfrm>
            <a:off x="628650" y="1400433"/>
            <a:ext cx="3012712" cy="3511045"/>
          </a:xfrm>
          <a:prstGeom prst="rect">
            <a:avLst/>
          </a:prstGeom>
        </p:spPr>
      </p:pic>
      <p:pic>
        <p:nvPicPr>
          <p:cNvPr id="11" name="図 10"/>
          <p:cNvPicPr>
            <a:picLocks noChangeAspect="1"/>
          </p:cNvPicPr>
          <p:nvPr/>
        </p:nvPicPr>
        <p:blipFill>
          <a:blip r:embed="rId4"/>
          <a:stretch>
            <a:fillRect/>
          </a:stretch>
        </p:blipFill>
        <p:spPr>
          <a:xfrm>
            <a:off x="3644024" y="1398494"/>
            <a:ext cx="4876801" cy="2894252"/>
          </a:xfrm>
          <a:prstGeom prst="rect">
            <a:avLst/>
          </a:prstGeom>
        </p:spPr>
      </p:pic>
      <p:sp>
        <p:nvSpPr>
          <p:cNvPr id="10" name="正方形/長方形 9"/>
          <p:cNvSpPr/>
          <p:nvPr/>
        </p:nvSpPr>
        <p:spPr>
          <a:xfrm>
            <a:off x="5632704" y="4214286"/>
            <a:ext cx="3138965"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mn" sz="900" dirty="0">
                <a:latin typeface="Meiryo UI" panose="020B0604030504040204" pitchFamily="50" charset="-128"/>
                <a:ea typeface="Meiryo UI" panose="020B0604030504040204" pitchFamily="50" charset="-128"/>
              </a:rPr>
              <a:t>(Koike Oxygen Industry Co., Ltd.-ын материал)</a:t>
            </a:r>
            <a:endParaRPr kumimoji="1" lang="ja-JP" altLang="en-US" sz="900" dirty="0">
              <a:latin typeface="Meiryo UI" panose="020B0604030504040204" pitchFamily="50" charset="-128"/>
              <a:ea typeface="Meiryo UI" panose="020B0604030504040204" pitchFamily="50" charset="-128"/>
            </a:endParaRPr>
          </a:p>
        </p:txBody>
      </p:sp>
      <p:sp>
        <p:nvSpPr>
          <p:cNvPr id="12" name="正方形/長方形 11"/>
          <p:cNvSpPr/>
          <p:nvPr/>
        </p:nvSpPr>
        <p:spPr>
          <a:xfrm>
            <a:off x="877824" y="4834957"/>
            <a:ext cx="3263237" cy="438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rtl="0"/>
            <a:r>
              <a:rPr lang="mn" sz="900" dirty="0">
                <a:latin typeface="Meiryo UI" panose="020B0604030504040204" pitchFamily="50" charset="-128"/>
                <a:ea typeface="Meiryo UI" panose="020B0604030504040204" pitchFamily="50" charset="-128"/>
              </a:rPr>
              <a:t>(NISSAN TANAKA Co., Ltd.-ын материал)</a:t>
            </a:r>
            <a:endParaRPr kumimoji="1" lang="ja-JP" altLang="en-US" sz="9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6AFF261-FF9F-49D9-A1E6-657EE80EA931}"/>
              </a:ext>
            </a:extLst>
          </p:cNvPr>
          <p:cNvSpPr txBox="1"/>
          <p:nvPr/>
        </p:nvSpPr>
        <p:spPr>
          <a:xfrm>
            <a:off x="739489" y="4556731"/>
            <a:ext cx="2788220" cy="283934"/>
          </a:xfrm>
          <a:prstGeom prst="rect">
            <a:avLst/>
          </a:prstGeom>
          <a:solidFill>
            <a:schemeClr val="bg1"/>
          </a:solidFill>
          <a:ln>
            <a:noFill/>
          </a:ln>
        </p:spPr>
        <p:txBody>
          <a:bodyPr wrap="square" lIns="0" tIns="0" rIns="0" bIns="0" rtlCol="0">
            <a:noAutofit/>
          </a:bodyPr>
          <a:lstStyle/>
          <a:p>
            <a:pPr algn="ctr" rtl="0"/>
            <a:r>
              <a:rPr lang="mn" sz="1000" dirty="0"/>
              <a:t>Зураг 1-17: Ацетилен(asechiren)ий хийн тохируулагч</a:t>
            </a:r>
            <a:endParaRPr kumimoji="1" lang="en-US" altLang="ja-JP" sz="1000" dirty="0"/>
          </a:p>
        </p:txBody>
      </p:sp>
      <p:sp>
        <p:nvSpPr>
          <p:cNvPr id="14" name="テキスト ボックス 13">
            <a:extLst>
              <a:ext uri="{FF2B5EF4-FFF2-40B4-BE49-F238E27FC236}">
                <a16:creationId xmlns:a16="http://schemas.microsoft.com/office/drawing/2014/main" id="{1BC19025-C3DE-4995-B83A-B1CE61F27174}"/>
              </a:ext>
            </a:extLst>
          </p:cNvPr>
          <p:cNvSpPr txBox="1"/>
          <p:nvPr/>
        </p:nvSpPr>
        <p:spPr>
          <a:xfrm>
            <a:off x="1743559" y="4328223"/>
            <a:ext cx="1767992" cy="206353"/>
          </a:xfrm>
          <a:prstGeom prst="rect">
            <a:avLst/>
          </a:prstGeom>
          <a:solidFill>
            <a:schemeClr val="bg1"/>
          </a:solidFill>
          <a:ln>
            <a:noFill/>
          </a:ln>
        </p:spPr>
        <p:txBody>
          <a:bodyPr wrap="square" lIns="0" tIns="0" rIns="0" bIns="0" rtlCol="0">
            <a:noAutofit/>
          </a:bodyPr>
          <a:lstStyle/>
          <a:p>
            <a:pPr algn="r" rtl="0"/>
            <a:r>
              <a:rPr lang="mn" sz="900"/>
              <a:t>Эх сурвалж: NISSAN TANAKA Co., Ltd.</a:t>
            </a:r>
            <a:endParaRPr kumimoji="1" lang="en-US" altLang="ja-JP" sz="900" dirty="0"/>
          </a:p>
        </p:txBody>
      </p:sp>
      <p:sp>
        <p:nvSpPr>
          <p:cNvPr id="15" name="テキスト ボックス 14">
            <a:extLst>
              <a:ext uri="{FF2B5EF4-FFF2-40B4-BE49-F238E27FC236}">
                <a16:creationId xmlns:a16="http://schemas.microsoft.com/office/drawing/2014/main" id="{9D763A11-C096-4D05-A1DC-0E006B55995D}"/>
              </a:ext>
            </a:extLst>
          </p:cNvPr>
          <p:cNvSpPr txBox="1"/>
          <p:nvPr/>
        </p:nvSpPr>
        <p:spPr>
          <a:xfrm>
            <a:off x="4105247" y="4039089"/>
            <a:ext cx="3381403" cy="156316"/>
          </a:xfrm>
          <a:prstGeom prst="rect">
            <a:avLst/>
          </a:prstGeom>
          <a:solidFill>
            <a:schemeClr val="bg1"/>
          </a:solidFill>
          <a:ln>
            <a:noFill/>
          </a:ln>
        </p:spPr>
        <p:txBody>
          <a:bodyPr wrap="square" lIns="0" tIns="0" rIns="0" bIns="0" rtlCol="0">
            <a:noAutofit/>
          </a:bodyPr>
          <a:lstStyle/>
          <a:p>
            <a:pPr rtl="0"/>
            <a:r>
              <a:rPr lang="mn" sz="900" dirty="0"/>
              <a:t>Зураг 1-18: Хүчилтөрөгч(sanso)ийн тохируулагчийг бэхлэх шураг</a:t>
            </a:r>
            <a:endParaRPr kumimoji="1" lang="en-US" altLang="ja-JP" sz="900" dirty="0"/>
          </a:p>
        </p:txBody>
      </p:sp>
      <p:sp>
        <p:nvSpPr>
          <p:cNvPr id="16" name="テキスト ボックス 15">
            <a:extLst>
              <a:ext uri="{FF2B5EF4-FFF2-40B4-BE49-F238E27FC236}">
                <a16:creationId xmlns:a16="http://schemas.microsoft.com/office/drawing/2014/main" id="{37D912B5-9BEA-4A68-88A1-6FFDF3A26477}"/>
              </a:ext>
            </a:extLst>
          </p:cNvPr>
          <p:cNvSpPr txBox="1"/>
          <p:nvPr/>
        </p:nvSpPr>
        <p:spPr>
          <a:xfrm>
            <a:off x="3783535" y="3555965"/>
            <a:ext cx="2046719" cy="206353"/>
          </a:xfrm>
          <a:prstGeom prst="rect">
            <a:avLst/>
          </a:prstGeom>
          <a:solidFill>
            <a:schemeClr val="bg1"/>
          </a:solidFill>
          <a:ln>
            <a:noFill/>
          </a:ln>
        </p:spPr>
        <p:txBody>
          <a:bodyPr wrap="square" lIns="0" tIns="0" rIns="0" bIns="0" rtlCol="0">
            <a:noAutofit/>
          </a:bodyPr>
          <a:lstStyle/>
          <a:p>
            <a:pPr algn="ctr" rtl="0"/>
            <a:r>
              <a:rPr lang="mn" sz="900" dirty="0"/>
              <a:t>Суулгах болт хэлбэр(Герман хэв маягын)</a:t>
            </a:r>
            <a:endParaRPr kumimoji="1" lang="en-US" altLang="ja-JP" sz="900" dirty="0"/>
          </a:p>
        </p:txBody>
      </p:sp>
      <p:sp>
        <p:nvSpPr>
          <p:cNvPr id="17" name="テキスト ボックス 16">
            <a:extLst>
              <a:ext uri="{FF2B5EF4-FFF2-40B4-BE49-F238E27FC236}">
                <a16:creationId xmlns:a16="http://schemas.microsoft.com/office/drawing/2014/main" id="{77FE93E4-BA0B-4C39-9C64-ABC820490D89}"/>
              </a:ext>
            </a:extLst>
          </p:cNvPr>
          <p:cNvSpPr txBox="1"/>
          <p:nvPr/>
        </p:nvSpPr>
        <p:spPr>
          <a:xfrm>
            <a:off x="6234792" y="3513912"/>
            <a:ext cx="2046719" cy="206353"/>
          </a:xfrm>
          <a:prstGeom prst="rect">
            <a:avLst/>
          </a:prstGeom>
          <a:solidFill>
            <a:schemeClr val="bg1"/>
          </a:solidFill>
          <a:ln>
            <a:noFill/>
          </a:ln>
        </p:spPr>
        <p:txBody>
          <a:bodyPr wrap="square" lIns="0" tIns="0" rIns="0" bIns="0" rtlCol="0">
            <a:noAutofit/>
          </a:bodyPr>
          <a:lstStyle/>
          <a:p>
            <a:pPr algn="ctr" rtl="0"/>
            <a:r>
              <a:rPr lang="mn" sz="900" dirty="0"/>
              <a:t>Суулгах шураг хэлбэр (Франц хэв маягын)</a:t>
            </a:r>
            <a:endParaRPr kumimoji="1" lang="en-US" altLang="ja-JP" sz="900" dirty="0"/>
          </a:p>
        </p:txBody>
      </p:sp>
      <p:sp>
        <p:nvSpPr>
          <p:cNvPr id="18" name="テキスト ボックス 17">
            <a:extLst>
              <a:ext uri="{FF2B5EF4-FFF2-40B4-BE49-F238E27FC236}">
                <a16:creationId xmlns:a16="http://schemas.microsoft.com/office/drawing/2014/main" id="{06CBB498-105E-49D0-AE17-C6D442EFD528}"/>
              </a:ext>
            </a:extLst>
          </p:cNvPr>
          <p:cNvSpPr txBox="1"/>
          <p:nvPr/>
        </p:nvSpPr>
        <p:spPr>
          <a:xfrm>
            <a:off x="6326559" y="3806452"/>
            <a:ext cx="2046718" cy="203261"/>
          </a:xfrm>
          <a:prstGeom prst="rect">
            <a:avLst/>
          </a:prstGeom>
          <a:solidFill>
            <a:schemeClr val="bg1"/>
          </a:solidFill>
          <a:ln>
            <a:noFill/>
          </a:ln>
        </p:spPr>
        <p:txBody>
          <a:bodyPr wrap="square" lIns="0" tIns="0" rIns="0" bIns="0" rtlCol="0">
            <a:noAutofit/>
          </a:bodyPr>
          <a:lstStyle/>
          <a:p>
            <a:pPr algn="r" rtl="0"/>
            <a:r>
              <a:rPr lang="mn" sz="700" dirty="0"/>
              <a:t>Эх сурвалж: Koike Oxygen Industry Co., Ltd.</a:t>
            </a:r>
            <a:endParaRPr kumimoji="1" lang="en-US" altLang="ja-JP" sz="700" dirty="0"/>
          </a:p>
        </p:txBody>
      </p:sp>
    </p:spTree>
    <p:extLst>
      <p:ext uri="{BB962C8B-B14F-4D97-AF65-F5344CB8AC3E}">
        <p14:creationId xmlns:p14="http://schemas.microsoft.com/office/powerpoint/2010/main" val="3860641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68298"/>
            <a:ext cx="7886700" cy="438036"/>
          </a:xfrm>
          <a:ln>
            <a:solidFill>
              <a:schemeClr val="tx1"/>
            </a:solidFill>
          </a:ln>
        </p:spPr>
        <p:txBody>
          <a:bodyPr rtlCol="0">
            <a:noAutofit/>
          </a:bodyPr>
          <a:lstStyle/>
          <a:p>
            <a:pPr rtl="0"/>
            <a:r>
              <a:rPr lang="mn" sz="2000" dirty="0">
                <a:latin typeface="Meiryo UI" panose="020B0604030504040204" pitchFamily="50" charset="-128"/>
                <a:ea typeface="Meiryo UI" panose="020B0604030504040204" pitchFamily="50" charset="-128"/>
              </a:rPr>
              <a:t>Гагнуурын хоолой(housu)</a:t>
            </a:r>
            <a:endParaRPr kumimoji="1" lang="ja-JP" altLang="en-US" sz="20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28650" y="744604"/>
            <a:ext cx="4479944" cy="2052630"/>
          </a:xfrm>
          <a:ln>
            <a:solidFill>
              <a:schemeClr val="tx1"/>
            </a:solidFill>
          </a:ln>
        </p:spPr>
        <p:txBody>
          <a:bodyPr rtlCol="0" anchor="ctr" anchorCtr="0">
            <a:noAutofit/>
          </a:bodyPr>
          <a:lstStyle/>
          <a:p>
            <a:pPr rtl="0"/>
            <a:r>
              <a:rPr lang="mn" sz="1200" dirty="0">
                <a:latin typeface="Meiryo UI" panose="020B0604030504040204" pitchFamily="50" charset="-128"/>
                <a:ea typeface="Meiryo UI" panose="020B0604030504040204" pitchFamily="50" charset="-128"/>
              </a:rPr>
              <a:t>Гагнах / тасдах зориулалттай резин хоолой(yousetu ・ setudan you gomu housu)</a:t>
            </a:r>
          </a:p>
          <a:p>
            <a:pPr marL="268288" indent="-1588" rtl="0">
              <a:lnSpc>
                <a:spcPct val="100000"/>
              </a:lnSpc>
              <a:spcBef>
                <a:spcPts val="0"/>
              </a:spcBef>
              <a:buNone/>
            </a:pPr>
            <a:r>
              <a:rPr lang="mn" sz="1200" dirty="0">
                <a:latin typeface="Meiryo UI" panose="020B0604030504040204" pitchFamily="50" charset="-128"/>
                <a:ea typeface="Meiryo UI" panose="020B0604030504040204" pitchFamily="50" charset="-128"/>
              </a:rPr>
              <a:t>-Үйлдвэрлэгч буюу ханган нийлүүлэгчийн тэмдэг</a:t>
            </a:r>
          </a:p>
          <a:p>
            <a:pPr marL="268288" indent="-1588" rtl="0">
              <a:lnSpc>
                <a:spcPct val="100000"/>
              </a:lnSpc>
              <a:spcBef>
                <a:spcPts val="0"/>
              </a:spcBef>
              <a:buNone/>
            </a:pPr>
            <a:r>
              <a:rPr lang="mn" sz="1200" dirty="0">
                <a:latin typeface="Meiryo UI" panose="020B0604030504040204" pitchFamily="50" charset="-128"/>
                <a:ea typeface="Meiryo UI" panose="020B0604030504040204" pitchFamily="50" charset="-128"/>
              </a:rPr>
              <a:t>・ Хоолой(housu)н төрөл, дугаар</a:t>
            </a:r>
          </a:p>
          <a:p>
            <a:pPr marL="268288" indent="-1588" rtl="0">
              <a:lnSpc>
                <a:spcPct val="100000"/>
              </a:lnSpc>
              <a:spcBef>
                <a:spcPts val="0"/>
              </a:spcBef>
              <a:buNone/>
            </a:pPr>
            <a:r>
              <a:rPr lang="mn" sz="1200" dirty="0">
                <a:latin typeface="Meiryo UI" panose="020B0604030504040204" pitchFamily="50" charset="-128"/>
                <a:ea typeface="Meiryo UI" panose="020B0604030504040204" pitchFamily="50" charset="-128"/>
              </a:rPr>
              <a:t>・ Хэрэглэх үеийн хамгийн их даралт</a:t>
            </a:r>
          </a:p>
          <a:p>
            <a:pPr marL="268288" indent="-1588" rtl="0">
              <a:lnSpc>
                <a:spcPct val="100000"/>
              </a:lnSpc>
              <a:spcBef>
                <a:spcPts val="0"/>
              </a:spcBef>
              <a:buNone/>
            </a:pPr>
            <a:r>
              <a:rPr lang="mn" sz="1200" dirty="0">
                <a:latin typeface="Meiryo UI" panose="020B0604030504040204" pitchFamily="50" charset="-128"/>
                <a:ea typeface="Meiryo UI" panose="020B0604030504040204" pitchFamily="50" charset="-128"/>
              </a:rPr>
              <a:t>・ Нэрлэсэн диаметр (дотоод диаметр)</a:t>
            </a:r>
          </a:p>
          <a:p>
            <a:pPr marL="268288" indent="-1588" rtl="0">
              <a:lnSpc>
                <a:spcPct val="100000"/>
              </a:lnSpc>
              <a:spcBef>
                <a:spcPts val="0"/>
              </a:spcBef>
              <a:buNone/>
            </a:pPr>
            <a:r>
              <a:rPr lang="mn" sz="1200" dirty="0">
                <a:latin typeface="Meiryo UI" panose="020B0604030504040204" pitchFamily="50" charset="-128"/>
                <a:ea typeface="Meiryo UI" panose="020B0604030504040204" pitchFamily="50" charset="-128"/>
              </a:rPr>
              <a:t>・ Хийн төрөл (Хүснэгт 1-5)</a:t>
            </a:r>
          </a:p>
          <a:p>
            <a:pPr marL="268288" indent="-1588" rtl="0">
              <a:lnSpc>
                <a:spcPct val="100000"/>
              </a:lnSpc>
              <a:spcBef>
                <a:spcPts val="0"/>
              </a:spcBef>
              <a:buNone/>
            </a:pPr>
            <a:r>
              <a:rPr lang="mn" sz="1200" dirty="0">
                <a:latin typeface="Meiryo UI" panose="020B0604030504040204" pitchFamily="50" charset="-128"/>
                <a:ea typeface="Meiryo UI" panose="020B0604030504040204" pitchFamily="50" charset="-128"/>
              </a:rPr>
              <a:t>・ Үйлдвэрлэсэн он</a:t>
            </a:r>
          </a:p>
        </p:txBody>
      </p:sp>
      <p:sp>
        <p:nvSpPr>
          <p:cNvPr id="7" name="テキスト ボックス 6"/>
          <p:cNvSpPr txBox="1"/>
          <p:nvPr/>
        </p:nvSpPr>
        <p:spPr>
          <a:xfrm>
            <a:off x="4457016" y="6387948"/>
            <a:ext cx="3701146" cy="246221"/>
          </a:xfrm>
          <a:prstGeom prst="rect">
            <a:avLst/>
          </a:prstGeom>
          <a:noFill/>
          <a:ln>
            <a:solidFill>
              <a:schemeClr val="tx1"/>
            </a:solidFill>
          </a:ln>
        </p:spPr>
        <p:txBody>
          <a:bodyPr wrap="square" rtlCol="0">
            <a:spAutoFit/>
          </a:bodyPr>
          <a:lstStyle/>
          <a:p>
            <a:pPr algn="r" rtl="0"/>
            <a:r>
              <a:rPr lang="mn" sz="1000">
                <a:solidFill>
                  <a:prstClr val="black"/>
                </a:solidFill>
              </a:rPr>
              <a:t>Материалын 24,25-р хуудас / Нэмэлт материалын 17-р хуудас</a:t>
            </a:r>
          </a:p>
        </p:txBody>
      </p:sp>
      <p:pic>
        <p:nvPicPr>
          <p:cNvPr id="2" name="図 1"/>
          <p:cNvPicPr>
            <a:picLocks noChangeAspect="1"/>
          </p:cNvPicPr>
          <p:nvPr/>
        </p:nvPicPr>
        <p:blipFill>
          <a:blip r:embed="rId3"/>
          <a:stretch>
            <a:fillRect/>
          </a:stretch>
        </p:blipFill>
        <p:spPr>
          <a:xfrm>
            <a:off x="628650" y="2881398"/>
            <a:ext cx="5005586" cy="2450494"/>
          </a:xfrm>
          <a:prstGeom prst="rect">
            <a:avLst/>
          </a:prstGeom>
        </p:spPr>
      </p:pic>
      <p:sp>
        <p:nvSpPr>
          <p:cNvPr id="6" name="スライド番号プレースホルダー 5"/>
          <p:cNvSpPr>
            <a:spLocks noGrp="1"/>
          </p:cNvSpPr>
          <p:nvPr>
            <p:ph type="sldNum" sz="quarter" idx="12"/>
          </p:nvPr>
        </p:nvSpPr>
        <p:spPr/>
        <p:txBody>
          <a:bodyPr rtlCol="0"/>
          <a:lstStyle/>
          <a:p>
            <a:pPr rtl="0"/>
            <a:fld id="{10712B29-8DFD-45C1-BE8F-2E7F44751CDC}" type="slidenum">
              <a:rPr kumimoji="1" lang="ja-JP" altLang="en-US" smtClean="0"/>
              <a:t>8</a:t>
            </a:fld>
            <a:endParaRPr kumimoji="1" lang="ja-JP" altLang="en-US"/>
          </a:p>
        </p:txBody>
      </p:sp>
      <p:pic>
        <p:nvPicPr>
          <p:cNvPr id="8" name="図 7"/>
          <p:cNvPicPr>
            <a:picLocks noChangeAspect="1"/>
          </p:cNvPicPr>
          <p:nvPr/>
        </p:nvPicPr>
        <p:blipFill>
          <a:blip r:embed="rId4"/>
          <a:stretch>
            <a:fillRect/>
          </a:stretch>
        </p:blipFill>
        <p:spPr>
          <a:xfrm>
            <a:off x="5173926" y="744603"/>
            <a:ext cx="3341424" cy="2052631"/>
          </a:xfrm>
          <a:prstGeom prst="rect">
            <a:avLst/>
          </a:prstGeom>
        </p:spPr>
      </p:pic>
      <p:sp>
        <p:nvSpPr>
          <p:cNvPr id="9" name="テキスト ボックス 8">
            <a:extLst>
              <a:ext uri="{FF2B5EF4-FFF2-40B4-BE49-F238E27FC236}">
                <a16:creationId xmlns:a16="http://schemas.microsoft.com/office/drawing/2014/main" id="{6CAFAADC-91D6-42EB-BDDA-15AFBD27A544}"/>
              </a:ext>
            </a:extLst>
          </p:cNvPr>
          <p:cNvSpPr txBox="1"/>
          <p:nvPr/>
        </p:nvSpPr>
        <p:spPr>
          <a:xfrm>
            <a:off x="5292203" y="819685"/>
            <a:ext cx="812648" cy="211213"/>
          </a:xfrm>
          <a:prstGeom prst="rect">
            <a:avLst/>
          </a:prstGeom>
          <a:solidFill>
            <a:schemeClr val="bg1"/>
          </a:solidFill>
          <a:ln>
            <a:noFill/>
          </a:ln>
        </p:spPr>
        <p:txBody>
          <a:bodyPr wrap="square" lIns="0" tIns="0" rIns="0" bIns="0" rtlCol="0">
            <a:noAutofit/>
          </a:bodyPr>
          <a:lstStyle/>
          <a:p>
            <a:pPr rtl="0"/>
            <a:r>
              <a:rPr lang="mn" sz="1200"/>
              <a:t>[Жишээ]</a:t>
            </a:r>
          </a:p>
        </p:txBody>
      </p:sp>
      <p:sp>
        <p:nvSpPr>
          <p:cNvPr id="10" name="テキスト ボックス 9">
            <a:extLst>
              <a:ext uri="{FF2B5EF4-FFF2-40B4-BE49-F238E27FC236}">
                <a16:creationId xmlns:a16="http://schemas.microsoft.com/office/drawing/2014/main" id="{27C0B329-F681-4439-9A38-AC5F1F39F88C}"/>
              </a:ext>
            </a:extLst>
          </p:cNvPr>
          <p:cNvSpPr txBox="1"/>
          <p:nvPr/>
        </p:nvSpPr>
        <p:spPr>
          <a:xfrm>
            <a:off x="5587171" y="1362827"/>
            <a:ext cx="2570991" cy="1308290"/>
          </a:xfrm>
          <a:prstGeom prst="rect">
            <a:avLst/>
          </a:prstGeom>
          <a:solidFill>
            <a:schemeClr val="bg1"/>
          </a:solidFill>
          <a:ln>
            <a:noFill/>
          </a:ln>
        </p:spPr>
        <p:txBody>
          <a:bodyPr wrap="square" lIns="0" tIns="0" rIns="0" bIns="0" rtlCol="0">
            <a:noAutofit/>
          </a:bodyPr>
          <a:lstStyle/>
          <a:p>
            <a:pPr rtl="0"/>
            <a:r>
              <a:rPr lang="mn" sz="1050" dirty="0"/>
              <a:t>  Энэ тэмдэгнээс дараах зүйлийг мэдэж авна.</a:t>
            </a:r>
            <a:endParaRPr kumimoji="1" lang="en-US" altLang="ja-JP" sz="1050" dirty="0"/>
          </a:p>
          <a:p>
            <a:pPr rtl="0"/>
            <a:r>
              <a:rPr lang="ja-JP" altLang="en-US" sz="1050" dirty="0"/>
              <a:t>①</a:t>
            </a:r>
            <a:r>
              <a:rPr lang="mn" sz="1050" dirty="0"/>
              <a:t> Үйлдвэрлэгч нь "XYZ" .</a:t>
            </a:r>
            <a:endParaRPr kumimoji="1" lang="en-US" altLang="ja-JP" sz="1050" dirty="0"/>
          </a:p>
          <a:p>
            <a:pPr rtl="0"/>
            <a:r>
              <a:rPr lang="mn" sz="1050" dirty="0"/>
              <a:t>② Хоолойн(housu) төрөл нь "Type 1"</a:t>
            </a:r>
            <a:endParaRPr kumimoji="1" lang="en-US" altLang="ja-JP" sz="1050" dirty="0"/>
          </a:p>
          <a:p>
            <a:pPr rtl="0"/>
            <a:r>
              <a:rPr lang="mn" sz="1050" dirty="0"/>
              <a:t>③ Хэрэглэх үеийн хамгийн их даралт нь 2MPa байна.</a:t>
            </a:r>
            <a:endParaRPr kumimoji="1" lang="en-US" altLang="ja-JP" sz="1050" dirty="0"/>
          </a:p>
          <a:p>
            <a:pPr rtl="0"/>
            <a:r>
              <a:rPr lang="mn" sz="1050" dirty="0"/>
              <a:t>④ Нэрлэсэн диаметр нь 10 мм.</a:t>
            </a:r>
            <a:endParaRPr kumimoji="1" lang="en-US" altLang="ja-JP" sz="1050" dirty="0"/>
          </a:p>
          <a:p>
            <a:pPr rtl="0"/>
            <a:r>
              <a:rPr lang="mn" sz="1050" dirty="0"/>
              <a:t>⑤ Хийн төрөл нь хүчилтөрөгч(sanso) юм.</a:t>
            </a:r>
            <a:endParaRPr kumimoji="1" lang="en-US" altLang="ja-JP" sz="1050" dirty="0"/>
          </a:p>
          <a:p>
            <a:pPr rtl="0"/>
            <a:r>
              <a:rPr lang="mn" sz="1050" dirty="0"/>
              <a:t>⑥ Үйлдвэрлэсэн он нь 2019 он.</a:t>
            </a:r>
            <a:endParaRPr kumimoji="1" lang="en-US" altLang="ja-JP" sz="1050" dirty="0"/>
          </a:p>
        </p:txBody>
      </p:sp>
      <p:sp>
        <p:nvSpPr>
          <p:cNvPr id="11" name="テキスト ボックス 10">
            <a:extLst>
              <a:ext uri="{FF2B5EF4-FFF2-40B4-BE49-F238E27FC236}">
                <a16:creationId xmlns:a16="http://schemas.microsoft.com/office/drawing/2014/main" id="{C1B486D9-DE43-4D65-A3C4-27A65B01621F}"/>
              </a:ext>
            </a:extLst>
          </p:cNvPr>
          <p:cNvSpPr txBox="1"/>
          <p:nvPr/>
        </p:nvSpPr>
        <p:spPr>
          <a:xfrm>
            <a:off x="973338" y="2909347"/>
            <a:ext cx="2389367" cy="180354"/>
          </a:xfrm>
          <a:prstGeom prst="rect">
            <a:avLst/>
          </a:prstGeom>
          <a:solidFill>
            <a:schemeClr val="bg1"/>
          </a:solidFill>
          <a:ln>
            <a:noFill/>
          </a:ln>
        </p:spPr>
        <p:txBody>
          <a:bodyPr wrap="square" lIns="0" tIns="0" rIns="0" bIns="0" rtlCol="0">
            <a:noAutofit/>
          </a:bodyPr>
          <a:lstStyle/>
          <a:p>
            <a:pPr rtl="0"/>
            <a:r>
              <a:rPr lang="mn" sz="900" dirty="0"/>
              <a:t>Хүснэгт 1-5: Хийн төрлийн тэмдэг ба өнгө ялгалт</a:t>
            </a:r>
            <a:endParaRPr kumimoji="1" lang="en-US" altLang="ja-JP" sz="900" dirty="0"/>
          </a:p>
        </p:txBody>
      </p:sp>
      <p:sp>
        <p:nvSpPr>
          <p:cNvPr id="12" name="テキスト ボックス 11">
            <a:extLst>
              <a:ext uri="{FF2B5EF4-FFF2-40B4-BE49-F238E27FC236}">
                <a16:creationId xmlns:a16="http://schemas.microsoft.com/office/drawing/2014/main" id="{033DC277-865E-49BF-A97A-95F4F5BC2971}"/>
              </a:ext>
            </a:extLst>
          </p:cNvPr>
          <p:cNvSpPr txBox="1"/>
          <p:nvPr/>
        </p:nvSpPr>
        <p:spPr>
          <a:xfrm>
            <a:off x="758152" y="3147220"/>
            <a:ext cx="751019" cy="360000"/>
          </a:xfrm>
          <a:prstGeom prst="rect">
            <a:avLst/>
          </a:prstGeom>
          <a:solidFill>
            <a:schemeClr val="bg1"/>
          </a:solidFill>
          <a:ln>
            <a:noFill/>
          </a:ln>
        </p:spPr>
        <p:txBody>
          <a:bodyPr wrap="square" lIns="0" tIns="0" rIns="0" bIns="0" rtlCol="0">
            <a:noAutofit/>
          </a:bodyPr>
          <a:lstStyle/>
          <a:p>
            <a:pPr algn="ctr" rtl="0"/>
            <a:r>
              <a:rPr lang="mn" sz="900" dirty="0"/>
              <a:t>Хийн төрлийн тэмдэг</a:t>
            </a:r>
            <a:endParaRPr kumimoji="1" lang="en-US" altLang="ja-JP" sz="900" dirty="0"/>
          </a:p>
        </p:txBody>
      </p:sp>
      <p:sp>
        <p:nvSpPr>
          <p:cNvPr id="13" name="テキスト ボックス 12">
            <a:extLst>
              <a:ext uri="{FF2B5EF4-FFF2-40B4-BE49-F238E27FC236}">
                <a16:creationId xmlns:a16="http://schemas.microsoft.com/office/drawing/2014/main" id="{2208B336-4E6B-4963-B89E-2BF5BD42BE01}"/>
              </a:ext>
            </a:extLst>
          </p:cNvPr>
          <p:cNvSpPr txBox="1"/>
          <p:nvPr/>
        </p:nvSpPr>
        <p:spPr>
          <a:xfrm>
            <a:off x="2580780" y="3217765"/>
            <a:ext cx="886190" cy="266368"/>
          </a:xfrm>
          <a:prstGeom prst="rect">
            <a:avLst/>
          </a:prstGeom>
          <a:solidFill>
            <a:schemeClr val="bg1"/>
          </a:solidFill>
          <a:ln>
            <a:noFill/>
          </a:ln>
        </p:spPr>
        <p:txBody>
          <a:bodyPr wrap="square" lIns="0" tIns="0" rIns="0" bIns="0" rtlCol="0">
            <a:noAutofit/>
          </a:bodyPr>
          <a:lstStyle/>
          <a:p>
            <a:pPr algn="ctr" rtl="0"/>
            <a:r>
              <a:rPr lang="mn" sz="1050" dirty="0"/>
              <a:t>Хийн төрөл</a:t>
            </a:r>
            <a:endParaRPr kumimoji="1" lang="en-US" altLang="ja-JP" sz="1050" dirty="0"/>
          </a:p>
        </p:txBody>
      </p:sp>
      <p:sp>
        <p:nvSpPr>
          <p:cNvPr id="14" name="テキスト ボックス 13">
            <a:extLst>
              <a:ext uri="{FF2B5EF4-FFF2-40B4-BE49-F238E27FC236}">
                <a16:creationId xmlns:a16="http://schemas.microsoft.com/office/drawing/2014/main" id="{2398F131-B822-4962-A951-BD7544AB5123}"/>
              </a:ext>
            </a:extLst>
          </p:cNvPr>
          <p:cNvSpPr txBox="1"/>
          <p:nvPr/>
        </p:nvSpPr>
        <p:spPr>
          <a:xfrm>
            <a:off x="4604044" y="3129961"/>
            <a:ext cx="886190" cy="360000"/>
          </a:xfrm>
          <a:prstGeom prst="rect">
            <a:avLst/>
          </a:prstGeom>
          <a:solidFill>
            <a:schemeClr val="bg1"/>
          </a:solidFill>
          <a:ln>
            <a:noFill/>
          </a:ln>
        </p:spPr>
        <p:txBody>
          <a:bodyPr wrap="square" lIns="0" tIns="0" rIns="0" bIns="0" rtlCol="0">
            <a:noAutofit/>
          </a:bodyPr>
          <a:lstStyle/>
          <a:p>
            <a:pPr algn="ctr" rtl="0"/>
            <a:r>
              <a:rPr lang="mn" sz="1050" dirty="0"/>
              <a:t>Гаднах резинэн давхаргын өнгө</a:t>
            </a:r>
            <a:endParaRPr kumimoji="1" lang="en-US" altLang="ja-JP" sz="1050" dirty="0"/>
          </a:p>
        </p:txBody>
      </p:sp>
      <p:sp>
        <p:nvSpPr>
          <p:cNvPr id="15" name="テキスト ボックス 14">
            <a:extLst>
              <a:ext uri="{FF2B5EF4-FFF2-40B4-BE49-F238E27FC236}">
                <a16:creationId xmlns:a16="http://schemas.microsoft.com/office/drawing/2014/main" id="{86058FC8-3B0D-4E5E-80EB-9640FD48C2CE}"/>
              </a:ext>
            </a:extLst>
          </p:cNvPr>
          <p:cNvSpPr txBox="1"/>
          <p:nvPr/>
        </p:nvSpPr>
        <p:spPr>
          <a:xfrm>
            <a:off x="1558774" y="3586141"/>
            <a:ext cx="2790881" cy="356237"/>
          </a:xfrm>
          <a:prstGeom prst="rect">
            <a:avLst/>
          </a:prstGeom>
          <a:solidFill>
            <a:schemeClr val="bg1"/>
          </a:solidFill>
          <a:ln>
            <a:noFill/>
          </a:ln>
        </p:spPr>
        <p:txBody>
          <a:bodyPr wrap="square" lIns="0" tIns="0" rIns="0" bIns="0" rtlCol="0">
            <a:noAutofit/>
          </a:bodyPr>
          <a:lstStyle/>
          <a:p>
            <a:pPr rtl="0"/>
            <a:r>
              <a:rPr lang="mn" sz="1050"/>
              <a:t>Ацетилен(asechiren) ба бусад түлшний хий (*)</a:t>
            </a:r>
            <a:endParaRPr kumimoji="1" lang="en-US" altLang="ja-JP" sz="1050" dirty="0"/>
          </a:p>
          <a:p>
            <a:pPr rtl="0"/>
            <a:r>
              <a:rPr lang="mn" sz="1050"/>
              <a:t>(LPG, MPS, байгалийн хий, метаныг оруулаагүй)</a:t>
            </a:r>
            <a:endParaRPr kumimoji="1" lang="en-US" altLang="ja-JP" sz="1050" dirty="0"/>
          </a:p>
        </p:txBody>
      </p:sp>
      <p:sp>
        <p:nvSpPr>
          <p:cNvPr id="16" name="テキスト ボックス 15">
            <a:extLst>
              <a:ext uri="{FF2B5EF4-FFF2-40B4-BE49-F238E27FC236}">
                <a16:creationId xmlns:a16="http://schemas.microsoft.com/office/drawing/2014/main" id="{A0AF3BCB-F35F-488F-A341-36A0436A31BA}"/>
              </a:ext>
            </a:extLst>
          </p:cNvPr>
          <p:cNvSpPr txBox="1"/>
          <p:nvPr/>
        </p:nvSpPr>
        <p:spPr>
          <a:xfrm>
            <a:off x="1567018" y="4245456"/>
            <a:ext cx="2790881" cy="172838"/>
          </a:xfrm>
          <a:prstGeom prst="rect">
            <a:avLst/>
          </a:prstGeom>
          <a:solidFill>
            <a:schemeClr val="bg1"/>
          </a:solidFill>
          <a:ln>
            <a:noFill/>
          </a:ln>
        </p:spPr>
        <p:txBody>
          <a:bodyPr wrap="square" lIns="0" tIns="0" rIns="0" bIns="0" rtlCol="0">
            <a:noAutofit/>
          </a:bodyPr>
          <a:lstStyle/>
          <a:p>
            <a:pPr rtl="0"/>
            <a:r>
              <a:rPr lang="mn" sz="1050"/>
              <a:t>Агаар, азот, аргон, нүүрстөрөгчийн давхар исэл</a:t>
            </a:r>
            <a:endParaRPr kumimoji="1" lang="en-US" altLang="ja-JP" sz="1050" dirty="0"/>
          </a:p>
        </p:txBody>
      </p:sp>
      <p:sp>
        <p:nvSpPr>
          <p:cNvPr id="17" name="テキスト ボックス 16">
            <a:extLst>
              <a:ext uri="{FF2B5EF4-FFF2-40B4-BE49-F238E27FC236}">
                <a16:creationId xmlns:a16="http://schemas.microsoft.com/office/drawing/2014/main" id="{5D0A2D30-C245-4904-81E9-313045F4435E}"/>
              </a:ext>
            </a:extLst>
          </p:cNvPr>
          <p:cNvSpPr txBox="1"/>
          <p:nvPr/>
        </p:nvSpPr>
        <p:spPr>
          <a:xfrm>
            <a:off x="1572774" y="4036314"/>
            <a:ext cx="2790881" cy="172838"/>
          </a:xfrm>
          <a:prstGeom prst="rect">
            <a:avLst/>
          </a:prstGeom>
          <a:solidFill>
            <a:schemeClr val="bg1"/>
          </a:solidFill>
          <a:ln>
            <a:noFill/>
          </a:ln>
        </p:spPr>
        <p:txBody>
          <a:bodyPr wrap="square" lIns="0" tIns="0" rIns="0" bIns="0" rtlCol="0">
            <a:noAutofit/>
          </a:bodyPr>
          <a:lstStyle/>
          <a:p>
            <a:pPr rtl="0"/>
            <a:r>
              <a:rPr lang="mn" sz="1050"/>
              <a:t>Хүчилтөрөгч(sanso)</a:t>
            </a:r>
            <a:endParaRPr kumimoji="1" lang="en-US" altLang="ja-JP" sz="1050" dirty="0"/>
          </a:p>
        </p:txBody>
      </p:sp>
      <p:sp>
        <p:nvSpPr>
          <p:cNvPr id="18" name="テキスト ボックス 17">
            <a:extLst>
              <a:ext uri="{FF2B5EF4-FFF2-40B4-BE49-F238E27FC236}">
                <a16:creationId xmlns:a16="http://schemas.microsoft.com/office/drawing/2014/main" id="{A0FAEAF1-DF5F-4A71-B890-84936F554C61}"/>
              </a:ext>
            </a:extLst>
          </p:cNvPr>
          <p:cNvSpPr txBox="1"/>
          <p:nvPr/>
        </p:nvSpPr>
        <p:spPr>
          <a:xfrm>
            <a:off x="1553046" y="4464509"/>
            <a:ext cx="2790881" cy="172838"/>
          </a:xfrm>
          <a:prstGeom prst="rect">
            <a:avLst/>
          </a:prstGeom>
          <a:solidFill>
            <a:schemeClr val="bg1"/>
          </a:solidFill>
          <a:ln>
            <a:noFill/>
          </a:ln>
        </p:spPr>
        <p:txBody>
          <a:bodyPr wrap="square" lIns="0" tIns="0" rIns="0" bIns="0" rtlCol="0">
            <a:noAutofit/>
          </a:bodyPr>
          <a:lstStyle/>
          <a:p>
            <a:pPr rtl="0"/>
            <a:r>
              <a:rPr lang="mn" sz="1050" dirty="0"/>
              <a:t>LPG, MPS, байгалийн хий, метан хий</a:t>
            </a:r>
            <a:endParaRPr kumimoji="1" lang="en-US" altLang="ja-JP" sz="1050" dirty="0"/>
          </a:p>
        </p:txBody>
      </p:sp>
      <p:sp>
        <p:nvSpPr>
          <p:cNvPr id="19" name="テキスト ボックス 18">
            <a:extLst>
              <a:ext uri="{FF2B5EF4-FFF2-40B4-BE49-F238E27FC236}">
                <a16:creationId xmlns:a16="http://schemas.microsoft.com/office/drawing/2014/main" id="{1EB34C8E-4013-4688-87BA-3357B2FED385}"/>
              </a:ext>
            </a:extLst>
          </p:cNvPr>
          <p:cNvSpPr txBox="1"/>
          <p:nvPr/>
        </p:nvSpPr>
        <p:spPr>
          <a:xfrm>
            <a:off x="1546221" y="4688368"/>
            <a:ext cx="2983663" cy="356236"/>
          </a:xfrm>
          <a:prstGeom prst="rect">
            <a:avLst/>
          </a:prstGeom>
          <a:solidFill>
            <a:schemeClr val="bg1"/>
          </a:solidFill>
          <a:ln>
            <a:noFill/>
          </a:ln>
        </p:spPr>
        <p:txBody>
          <a:bodyPr wrap="square" lIns="0" tIns="0" rIns="0" bIns="0" rtlCol="0">
            <a:noAutofit/>
          </a:bodyPr>
          <a:lstStyle/>
          <a:p>
            <a:pPr rtl="0"/>
            <a:r>
              <a:rPr lang="mn" sz="1050" dirty="0"/>
              <a:t>Ацетилен(asechiren), LPG, MPS, байгалийн хий, метан болон бусад түлшний хий</a:t>
            </a:r>
            <a:endParaRPr kumimoji="1" lang="en-US" altLang="ja-JP" sz="1050" dirty="0"/>
          </a:p>
        </p:txBody>
      </p:sp>
      <p:sp>
        <p:nvSpPr>
          <p:cNvPr id="20" name="テキスト ボックス 19">
            <a:extLst>
              <a:ext uri="{FF2B5EF4-FFF2-40B4-BE49-F238E27FC236}">
                <a16:creationId xmlns:a16="http://schemas.microsoft.com/office/drawing/2014/main" id="{F079467A-42DE-4D4F-9B51-FACDEC791722}"/>
              </a:ext>
            </a:extLst>
          </p:cNvPr>
          <p:cNvSpPr txBox="1"/>
          <p:nvPr/>
        </p:nvSpPr>
        <p:spPr>
          <a:xfrm>
            <a:off x="821778" y="5110748"/>
            <a:ext cx="4699001" cy="180354"/>
          </a:xfrm>
          <a:prstGeom prst="rect">
            <a:avLst/>
          </a:prstGeom>
          <a:solidFill>
            <a:schemeClr val="bg1"/>
          </a:solidFill>
          <a:ln>
            <a:noFill/>
          </a:ln>
        </p:spPr>
        <p:txBody>
          <a:bodyPr wrap="square" lIns="0" tIns="0" rIns="0" bIns="0" rtlCol="0">
            <a:noAutofit/>
          </a:bodyPr>
          <a:lstStyle/>
          <a:p>
            <a:pPr rtl="0"/>
            <a:r>
              <a:rPr lang="mn" sz="1050"/>
              <a:t>* Үйлдвэрлэгч нь устөрөгчийн хэрэглээнд тохирох эсэхийг анхаарч үзэх ёстой</a:t>
            </a:r>
            <a:endParaRPr kumimoji="1" lang="en-US" altLang="ja-JP" sz="1050" dirty="0"/>
          </a:p>
        </p:txBody>
      </p:sp>
      <p:sp>
        <p:nvSpPr>
          <p:cNvPr id="21" name="テキスト ボックス 20">
            <a:extLst>
              <a:ext uri="{FF2B5EF4-FFF2-40B4-BE49-F238E27FC236}">
                <a16:creationId xmlns:a16="http://schemas.microsoft.com/office/drawing/2014/main" id="{607D9646-AC90-4088-A2EA-EE551D00304A}"/>
              </a:ext>
            </a:extLst>
          </p:cNvPr>
          <p:cNvSpPr txBox="1"/>
          <p:nvPr/>
        </p:nvSpPr>
        <p:spPr>
          <a:xfrm>
            <a:off x="4614118" y="3668403"/>
            <a:ext cx="770401" cy="180354"/>
          </a:xfrm>
          <a:prstGeom prst="rect">
            <a:avLst/>
          </a:prstGeom>
          <a:solidFill>
            <a:schemeClr val="bg1"/>
          </a:solidFill>
          <a:ln>
            <a:noFill/>
          </a:ln>
        </p:spPr>
        <p:txBody>
          <a:bodyPr wrap="square" lIns="0" tIns="0" rIns="0" bIns="0" rtlCol="0">
            <a:noAutofit/>
          </a:bodyPr>
          <a:lstStyle/>
          <a:p>
            <a:pPr rtl="0"/>
            <a:r>
              <a:rPr lang="mn" sz="1100"/>
              <a:t>Улаан</a:t>
            </a:r>
            <a:endParaRPr kumimoji="1" lang="en-US" altLang="ja-JP" sz="1100" dirty="0"/>
          </a:p>
        </p:txBody>
      </p:sp>
      <p:sp>
        <p:nvSpPr>
          <p:cNvPr id="22" name="テキスト ボックス 21">
            <a:extLst>
              <a:ext uri="{FF2B5EF4-FFF2-40B4-BE49-F238E27FC236}">
                <a16:creationId xmlns:a16="http://schemas.microsoft.com/office/drawing/2014/main" id="{A67798B0-58E2-4A26-91FD-3D455CE112F3}"/>
              </a:ext>
            </a:extLst>
          </p:cNvPr>
          <p:cNvSpPr txBox="1"/>
          <p:nvPr/>
        </p:nvSpPr>
        <p:spPr>
          <a:xfrm>
            <a:off x="4596866" y="4011427"/>
            <a:ext cx="770401" cy="180354"/>
          </a:xfrm>
          <a:prstGeom prst="rect">
            <a:avLst/>
          </a:prstGeom>
          <a:solidFill>
            <a:schemeClr val="bg1"/>
          </a:solidFill>
          <a:ln>
            <a:noFill/>
          </a:ln>
        </p:spPr>
        <p:txBody>
          <a:bodyPr wrap="square" lIns="0" tIns="0" rIns="0" bIns="0" rtlCol="0">
            <a:noAutofit/>
          </a:bodyPr>
          <a:lstStyle/>
          <a:p>
            <a:pPr rtl="0"/>
            <a:r>
              <a:rPr lang="mn" sz="1100"/>
              <a:t>Цэнхэр</a:t>
            </a:r>
            <a:endParaRPr kumimoji="1" lang="en-US" altLang="ja-JP" sz="1100" dirty="0"/>
          </a:p>
        </p:txBody>
      </p:sp>
      <p:sp>
        <p:nvSpPr>
          <p:cNvPr id="23" name="テキスト ボックス 22">
            <a:extLst>
              <a:ext uri="{FF2B5EF4-FFF2-40B4-BE49-F238E27FC236}">
                <a16:creationId xmlns:a16="http://schemas.microsoft.com/office/drawing/2014/main" id="{A25B1AA0-D051-421A-8FBE-10E65AD6E3B6}"/>
              </a:ext>
            </a:extLst>
          </p:cNvPr>
          <p:cNvSpPr txBox="1"/>
          <p:nvPr/>
        </p:nvSpPr>
        <p:spPr>
          <a:xfrm>
            <a:off x="4604044" y="4257925"/>
            <a:ext cx="770401" cy="170291"/>
          </a:xfrm>
          <a:prstGeom prst="rect">
            <a:avLst/>
          </a:prstGeom>
          <a:solidFill>
            <a:schemeClr val="bg1"/>
          </a:solidFill>
          <a:ln>
            <a:noFill/>
          </a:ln>
        </p:spPr>
        <p:txBody>
          <a:bodyPr wrap="square" lIns="0" tIns="0" rIns="0" bIns="0" rtlCol="0">
            <a:noAutofit/>
          </a:bodyPr>
          <a:lstStyle/>
          <a:p>
            <a:pPr rtl="0"/>
            <a:r>
              <a:rPr lang="mn" sz="1100"/>
              <a:t>хар</a:t>
            </a:r>
            <a:endParaRPr kumimoji="1" lang="en-US" altLang="ja-JP" sz="1100" dirty="0"/>
          </a:p>
        </p:txBody>
      </p:sp>
      <p:sp>
        <p:nvSpPr>
          <p:cNvPr id="24" name="テキスト ボックス 23">
            <a:extLst>
              <a:ext uri="{FF2B5EF4-FFF2-40B4-BE49-F238E27FC236}">
                <a16:creationId xmlns:a16="http://schemas.microsoft.com/office/drawing/2014/main" id="{D9741E2E-9978-41BD-9A63-1F5111E6D441}"/>
              </a:ext>
            </a:extLst>
          </p:cNvPr>
          <p:cNvSpPr txBox="1"/>
          <p:nvPr/>
        </p:nvSpPr>
        <p:spPr>
          <a:xfrm>
            <a:off x="4572000" y="4460871"/>
            <a:ext cx="770401" cy="170291"/>
          </a:xfrm>
          <a:prstGeom prst="rect">
            <a:avLst/>
          </a:prstGeom>
          <a:solidFill>
            <a:schemeClr val="bg1"/>
          </a:solidFill>
          <a:ln>
            <a:noFill/>
          </a:ln>
        </p:spPr>
        <p:txBody>
          <a:bodyPr wrap="square" lIns="0" tIns="0" rIns="0" bIns="0" rtlCol="0">
            <a:noAutofit/>
          </a:bodyPr>
          <a:lstStyle/>
          <a:p>
            <a:pPr rtl="0"/>
            <a:r>
              <a:rPr lang="mn" sz="1100"/>
              <a:t>улбар шар</a:t>
            </a:r>
            <a:endParaRPr kumimoji="1" lang="en-US" altLang="ja-JP" sz="1100" dirty="0"/>
          </a:p>
        </p:txBody>
      </p:sp>
      <p:sp>
        <p:nvSpPr>
          <p:cNvPr id="25" name="テキスト ボックス 24">
            <a:extLst>
              <a:ext uri="{FF2B5EF4-FFF2-40B4-BE49-F238E27FC236}">
                <a16:creationId xmlns:a16="http://schemas.microsoft.com/office/drawing/2014/main" id="{9D7BDB95-A978-4104-898F-C92802A4B62E}"/>
              </a:ext>
            </a:extLst>
          </p:cNvPr>
          <p:cNvSpPr txBox="1"/>
          <p:nvPr/>
        </p:nvSpPr>
        <p:spPr>
          <a:xfrm>
            <a:off x="4592801" y="4764070"/>
            <a:ext cx="854654" cy="245265"/>
          </a:xfrm>
          <a:prstGeom prst="rect">
            <a:avLst/>
          </a:prstGeom>
          <a:solidFill>
            <a:schemeClr val="bg1"/>
          </a:solidFill>
          <a:ln>
            <a:noFill/>
          </a:ln>
        </p:spPr>
        <p:txBody>
          <a:bodyPr wrap="square" lIns="0" tIns="0" rIns="0" bIns="0" rtlCol="0">
            <a:noAutofit/>
          </a:bodyPr>
          <a:lstStyle/>
          <a:p>
            <a:pPr rtl="0"/>
            <a:r>
              <a:rPr lang="mn" sz="900" dirty="0"/>
              <a:t>Улаан, улбар шар</a:t>
            </a:r>
            <a:endParaRPr kumimoji="1" lang="en-US" altLang="ja-JP" sz="900" dirty="0"/>
          </a:p>
        </p:txBody>
      </p:sp>
    </p:spTree>
    <p:extLst>
      <p:ext uri="{BB962C8B-B14F-4D97-AF65-F5344CB8AC3E}">
        <p14:creationId xmlns:p14="http://schemas.microsoft.com/office/powerpoint/2010/main" val="3432395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7"/>
            <a:ext cx="7886700" cy="489043"/>
          </a:xfrm>
          <a:ln>
            <a:solidFill>
              <a:schemeClr val="tx1"/>
            </a:solidFill>
          </a:ln>
        </p:spPr>
        <p:txBody>
          <a:bodyPr rtlCol="0">
            <a:noAutofit/>
          </a:bodyPr>
          <a:lstStyle/>
          <a:p>
            <a:pPr rtl="0"/>
            <a:r>
              <a:rPr lang="mn" sz="1600" dirty="0">
                <a:latin typeface="Meiryo UI" panose="020B0604030504040204" pitchFamily="50" charset="-128"/>
                <a:ea typeface="Meiryo UI" panose="020B0604030504040204" pitchFamily="50" charset="-128"/>
              </a:rPr>
              <a:t>Төрөл бүрийн хийн сав (баллон (bonbe)) ба ацетилен(asechiren)ий хийн үүсгүүр (1) Хийн савны тэмдэглэгээ ба өнгө</a:t>
            </a:r>
            <a:endParaRPr kumimoji="1" lang="ja-JP" altLang="en-US" sz="1600" dirty="0">
              <a:latin typeface="Meiryo UI" panose="020B0604030504040204" pitchFamily="50" charset="-128"/>
              <a:ea typeface="Meiryo UI" panose="020B0604030504040204" pitchFamily="50" charset="-128"/>
            </a:endParaRPr>
          </a:p>
        </p:txBody>
      </p:sp>
      <p:sp>
        <p:nvSpPr>
          <p:cNvPr id="5" name="コンテンツ プレースホルダー 4"/>
          <p:cNvSpPr>
            <a:spLocks noGrp="1"/>
          </p:cNvSpPr>
          <p:nvPr>
            <p:ph idx="1"/>
          </p:nvPr>
        </p:nvSpPr>
        <p:spPr>
          <a:xfrm>
            <a:off x="628650" y="1071856"/>
            <a:ext cx="5147948" cy="2253586"/>
          </a:xfrm>
          <a:ln>
            <a:solidFill>
              <a:schemeClr val="tx1"/>
            </a:solidFill>
          </a:ln>
        </p:spPr>
        <p:txBody>
          <a:bodyPr rtlCol="0" anchor="ctr" anchorCtr="0">
            <a:noAutofit/>
          </a:bodyPr>
          <a:lstStyle/>
          <a:p>
            <a:pPr rtl="0"/>
            <a:r>
              <a:rPr lang="mn" sz="1200" dirty="0">
                <a:latin typeface="Meiryo UI" panose="020B0604030504040204" pitchFamily="50" charset="-128"/>
                <a:ea typeface="Meiryo UI" panose="020B0604030504040204" pitchFamily="50" charset="-128"/>
              </a:rPr>
              <a:t>Хийн савны бөглөх шошго</a:t>
            </a:r>
          </a:p>
          <a:p>
            <a:pPr marL="268288" indent="-1588" rtl="0">
              <a:lnSpc>
                <a:spcPct val="100000"/>
              </a:lnSpc>
              <a:spcBef>
                <a:spcPts val="0"/>
              </a:spcBef>
              <a:buNone/>
            </a:pPr>
            <a:r>
              <a:rPr lang="mn" sz="1200" dirty="0">
                <a:latin typeface="Meiryo UI" panose="020B0604030504040204" pitchFamily="50" charset="-128"/>
                <a:ea typeface="Meiryo UI" panose="020B0604030504040204" pitchFamily="50" charset="-128"/>
              </a:rPr>
              <a:t>・ Дүүргэсэн хийн нэр</a:t>
            </a:r>
          </a:p>
          <a:p>
            <a:pPr marL="268288" indent="-1588" rtl="0">
              <a:lnSpc>
                <a:spcPct val="100000"/>
              </a:lnSpc>
              <a:spcBef>
                <a:spcPts val="0"/>
              </a:spcBef>
              <a:buNone/>
            </a:pPr>
            <a:r>
              <a:rPr lang="mn" sz="1200" dirty="0">
                <a:latin typeface="Meiryo UI" panose="020B0604030504040204" pitchFamily="50" charset="-128"/>
                <a:ea typeface="Meiryo UI" panose="020B0604030504040204" pitchFamily="50" charset="-128"/>
              </a:rPr>
              <a:t>・ Дүүргэсэн даралт буюу дүүргэх үеийн хийн масс</a:t>
            </a:r>
          </a:p>
          <a:p>
            <a:pPr marL="268288" indent="-1588" rtl="0">
              <a:lnSpc>
                <a:spcPct val="100000"/>
              </a:lnSpc>
              <a:spcBef>
                <a:spcPts val="0"/>
              </a:spcBef>
              <a:buNone/>
            </a:pPr>
            <a:r>
              <a:rPr lang="mn" sz="1200" dirty="0">
                <a:latin typeface="Meiryo UI" panose="020B0604030504040204" pitchFamily="50" charset="-128"/>
                <a:ea typeface="Meiryo UI" panose="020B0604030504040204" pitchFamily="50" charset="-128"/>
              </a:rPr>
              <a:t>・ Дүүргэсэн огноо / үйлдвэрлэсэн газрын тодорхойлолт</a:t>
            </a:r>
          </a:p>
          <a:p>
            <a:pPr marL="268288" indent="-1588" rtl="0">
              <a:lnSpc>
                <a:spcPct val="100000"/>
              </a:lnSpc>
              <a:spcBef>
                <a:spcPts val="0"/>
              </a:spcBef>
              <a:buNone/>
            </a:pPr>
            <a:r>
              <a:rPr lang="mn" sz="1200" dirty="0">
                <a:latin typeface="Meiryo UI" panose="020B0604030504040204" pitchFamily="50" charset="-128"/>
                <a:ea typeface="Meiryo UI" panose="020B0604030504040204" pitchFamily="50" charset="-128"/>
              </a:rPr>
              <a:t>・ Борлуулах газар (худалдагч) холбоо барих мэдээлэл / үйлдвэрлэсэн газар (үйлдвэрлэгч) холбоо барих мэдээлэл</a:t>
            </a:r>
          </a:p>
          <a:p>
            <a:pPr marL="268288" indent="-1588" rtl="0">
              <a:lnSpc>
                <a:spcPct val="100000"/>
              </a:lnSpc>
              <a:spcBef>
                <a:spcPts val="0"/>
              </a:spcBef>
              <a:buNone/>
            </a:pPr>
            <a:r>
              <a:rPr lang="mn" sz="1200" dirty="0">
                <a:latin typeface="Meiryo UI" panose="020B0604030504040204" pitchFamily="50" charset="-128"/>
                <a:ea typeface="Meiryo UI" panose="020B0604030504040204" pitchFamily="50" charset="-128"/>
              </a:rPr>
              <a:t>・ Дүүргэсэн хийн шинж чанар</a:t>
            </a:r>
          </a:p>
          <a:p>
            <a:pPr marL="268288" indent="-1588" rtl="0">
              <a:lnSpc>
                <a:spcPct val="100000"/>
              </a:lnSpc>
              <a:spcBef>
                <a:spcPts val="0"/>
              </a:spcBef>
              <a:buNone/>
            </a:pPr>
            <a:r>
              <a:rPr lang="mn" sz="1200" dirty="0">
                <a:latin typeface="Meiryo UI" panose="020B0604030504040204" pitchFamily="50" charset="-128"/>
                <a:ea typeface="Meiryo UI" panose="020B0604030504040204" pitchFamily="50" charset="-128"/>
              </a:rPr>
              <a:t>・ Ерөнхий анхаарах зүйлс</a:t>
            </a:r>
          </a:p>
          <a:p>
            <a:pPr marL="268288" indent="-1588" rtl="0">
              <a:lnSpc>
                <a:spcPct val="100000"/>
              </a:lnSpc>
              <a:spcBef>
                <a:spcPts val="0"/>
              </a:spcBef>
              <a:buNone/>
            </a:pPr>
            <a:r>
              <a:rPr lang="mn" sz="1200" dirty="0">
                <a:latin typeface="Meiryo UI" panose="020B0604030504040204" pitchFamily="50" charset="-128"/>
                <a:ea typeface="Meiryo UI" panose="020B0604030504040204" pitchFamily="50" charset="-128"/>
              </a:rPr>
              <a:t>・ Чухалчлах зүйлсийн талаарх тайлбар　　</a:t>
            </a:r>
            <a:endParaRPr lang="en-US" altLang="ja-JP" sz="1200" dirty="0">
              <a:latin typeface="Meiryo UI" panose="020B0604030504040204" pitchFamily="50" charset="-128"/>
              <a:ea typeface="Meiryo UI" panose="020B0604030504040204" pitchFamily="50" charset="-128"/>
            </a:endParaRPr>
          </a:p>
          <a:p>
            <a:pPr marL="268288" indent="-1588" rtl="0">
              <a:lnSpc>
                <a:spcPct val="100000"/>
              </a:lnSpc>
              <a:spcBef>
                <a:spcPts val="0"/>
              </a:spcBef>
              <a:buNone/>
            </a:pPr>
            <a:r>
              <a:rPr lang="mn" sz="1200" dirty="0">
                <a:latin typeface="Meiryo UI" panose="020B0604030504040204" pitchFamily="50" charset="-128"/>
                <a:ea typeface="Meiryo UI" panose="020B0604030504040204" pitchFamily="50" charset="-128"/>
              </a:rPr>
              <a:t>гэх мэтийг бичдэг.</a:t>
            </a:r>
          </a:p>
        </p:txBody>
      </p:sp>
      <p:sp>
        <p:nvSpPr>
          <p:cNvPr id="7" name="テキスト ボックス 6"/>
          <p:cNvSpPr txBox="1"/>
          <p:nvPr/>
        </p:nvSpPr>
        <p:spPr>
          <a:xfrm>
            <a:off x="4572000" y="6426199"/>
            <a:ext cx="3719312" cy="253916"/>
          </a:xfrm>
          <a:prstGeom prst="rect">
            <a:avLst/>
          </a:prstGeom>
          <a:noFill/>
          <a:ln>
            <a:solidFill>
              <a:schemeClr val="tx1"/>
            </a:solidFill>
          </a:ln>
        </p:spPr>
        <p:txBody>
          <a:bodyPr wrap="square" rtlCol="0">
            <a:spAutoFit/>
          </a:bodyPr>
          <a:lstStyle/>
          <a:p>
            <a:pPr algn="r" rtl="0"/>
            <a:r>
              <a:rPr lang="mn" sz="1050">
                <a:solidFill>
                  <a:prstClr val="black"/>
                </a:solidFill>
              </a:rPr>
              <a:t>Материалын 27,28-р хуудас / Нэмэлт материалын 18-р хуудас</a:t>
            </a:r>
          </a:p>
        </p:txBody>
      </p:sp>
      <p:pic>
        <p:nvPicPr>
          <p:cNvPr id="2" name="図 1"/>
          <p:cNvPicPr>
            <a:picLocks noChangeAspect="1"/>
          </p:cNvPicPr>
          <p:nvPr/>
        </p:nvPicPr>
        <p:blipFill>
          <a:blip r:embed="rId3"/>
          <a:stretch>
            <a:fillRect/>
          </a:stretch>
        </p:blipFill>
        <p:spPr>
          <a:xfrm>
            <a:off x="5838391" y="1071856"/>
            <a:ext cx="2637494" cy="2795653"/>
          </a:xfrm>
          <a:prstGeom prst="rect">
            <a:avLst/>
          </a:prstGeom>
        </p:spPr>
      </p:pic>
      <p:sp>
        <p:nvSpPr>
          <p:cNvPr id="3" name="スライド番号プレースホルダー 2"/>
          <p:cNvSpPr>
            <a:spLocks noGrp="1"/>
          </p:cNvSpPr>
          <p:nvPr>
            <p:ph type="sldNum" sz="quarter" idx="12"/>
          </p:nvPr>
        </p:nvSpPr>
        <p:spPr/>
        <p:txBody>
          <a:bodyPr rtlCol="0"/>
          <a:lstStyle/>
          <a:p>
            <a:pPr rtl="0"/>
            <a:fld id="{10712B29-8DFD-45C1-BE8F-2E7F44751CDC}" type="slidenum">
              <a:rPr kumimoji="1" lang="ja-JP" altLang="en-US" smtClean="0"/>
              <a:t>9</a:t>
            </a:fld>
            <a:endParaRPr kumimoji="1" lang="ja-JP" altLang="en-US"/>
          </a:p>
        </p:txBody>
      </p:sp>
      <p:sp>
        <p:nvSpPr>
          <p:cNvPr id="8" name="テキスト ボックス 10">
            <a:extLst>
              <a:ext uri="{FF2B5EF4-FFF2-40B4-BE49-F238E27FC236}">
                <a16:creationId xmlns:a16="http://schemas.microsoft.com/office/drawing/2014/main" id="{A195B580-8056-43EB-B189-FE4E67A865FF}"/>
              </a:ext>
            </a:extLst>
          </p:cNvPr>
          <p:cNvSpPr txBox="1"/>
          <p:nvPr/>
        </p:nvSpPr>
        <p:spPr>
          <a:xfrm>
            <a:off x="6252898" y="1371772"/>
            <a:ext cx="750570" cy="216000"/>
          </a:xfrm>
          <a:prstGeom prst="rect">
            <a:avLst/>
          </a:prstGeom>
          <a:solidFill>
            <a:schemeClr val="bg1"/>
          </a:solidFill>
          <a:ln>
            <a:noFill/>
          </a:ln>
        </p:spPr>
        <p:txBody>
          <a:bodyPr wrap="square" lIns="0" tIns="0" rIns="0" bIns="0" rtlCol="0">
            <a:noAutofit/>
          </a:bodyPr>
          <a:lstStyle/>
          <a:p>
            <a:pPr algn="ctr" rtl="0"/>
            <a:r>
              <a:rPr lang="mn" sz="8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Дүүргэх хий</a:t>
            </a:r>
            <a:endParaRPr lang="ja-JP" sz="8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9" name="テキスト ボックス 9">
            <a:extLst>
              <a:ext uri="{FF2B5EF4-FFF2-40B4-BE49-F238E27FC236}">
                <a16:creationId xmlns:a16="http://schemas.microsoft.com/office/drawing/2014/main" id="{48A157A0-C6EC-4045-A4C5-5C378AB89E52}"/>
              </a:ext>
            </a:extLst>
          </p:cNvPr>
          <p:cNvSpPr txBox="1"/>
          <p:nvPr/>
        </p:nvSpPr>
        <p:spPr>
          <a:xfrm>
            <a:off x="6252898" y="1114535"/>
            <a:ext cx="1808480" cy="217567"/>
          </a:xfrm>
          <a:prstGeom prst="rect">
            <a:avLst/>
          </a:prstGeom>
          <a:solidFill>
            <a:schemeClr val="bg1"/>
          </a:solidFill>
          <a:ln>
            <a:noFill/>
          </a:ln>
        </p:spPr>
        <p:txBody>
          <a:bodyPr wrap="square" lIns="0" tIns="0" rIns="0" bIns="0" rtlCol="0">
            <a:noAutofit/>
          </a:bodyPr>
          <a:lstStyle/>
          <a:p>
            <a:pPr algn="ctr" rtl="0"/>
            <a:r>
              <a:rPr lang="mn" sz="8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Хүснэгт </a:t>
            </a:r>
            <a:r>
              <a:rPr lang="mn" sz="8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rPr>
              <a:t>1-9</a:t>
            </a:r>
            <a:r>
              <a:rPr lang="mn" sz="8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 : Хийн савны өнгө</a:t>
            </a:r>
            <a:endParaRPr lang="ja-JP" sz="8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0" name="テキスト ボックス 10">
            <a:extLst>
              <a:ext uri="{FF2B5EF4-FFF2-40B4-BE49-F238E27FC236}">
                <a16:creationId xmlns:a16="http://schemas.microsoft.com/office/drawing/2014/main" id="{763397A7-126F-4DD1-A1C8-ABE28D54EB62}"/>
              </a:ext>
            </a:extLst>
          </p:cNvPr>
          <p:cNvSpPr txBox="1"/>
          <p:nvPr/>
        </p:nvSpPr>
        <p:spPr>
          <a:xfrm>
            <a:off x="7452602" y="1383806"/>
            <a:ext cx="750570" cy="171830"/>
          </a:xfrm>
          <a:prstGeom prst="rect">
            <a:avLst/>
          </a:prstGeom>
          <a:solidFill>
            <a:schemeClr val="bg1"/>
          </a:solidFill>
          <a:ln>
            <a:noFill/>
          </a:ln>
        </p:spPr>
        <p:txBody>
          <a:bodyPr wrap="square" lIns="0" tIns="0" rIns="0" bIns="0" rtlCol="0">
            <a:noAutofit/>
          </a:bodyPr>
          <a:lstStyle/>
          <a:p>
            <a:pPr algn="ctr" rtl="0"/>
            <a:r>
              <a:rPr lang="mn" sz="8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Савны өнгө</a:t>
            </a:r>
            <a:endParaRPr lang="ja-JP" sz="8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id="{D5E06A86-8A6D-4DDA-BFD7-F53F361F08CF}"/>
              </a:ext>
            </a:extLst>
          </p:cNvPr>
          <p:cNvSpPr txBox="1"/>
          <p:nvPr/>
        </p:nvSpPr>
        <p:spPr>
          <a:xfrm>
            <a:off x="6024970" y="1656724"/>
            <a:ext cx="1080135" cy="216000"/>
          </a:xfrm>
          <a:prstGeom prst="rect">
            <a:avLst/>
          </a:prstGeom>
          <a:solidFill>
            <a:schemeClr val="bg1"/>
          </a:solidFill>
          <a:ln>
            <a:noFill/>
          </a:ln>
        </p:spPr>
        <p:txBody>
          <a:bodyPr wrap="square" lIns="0" tIns="0" rIns="0" bIns="0" rtlCol="0">
            <a:noAutofit/>
          </a:bodyPr>
          <a:lstStyle/>
          <a:p>
            <a:pPr algn="l" rtl="0"/>
            <a:r>
              <a:rPr lang="mn" sz="8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Хүчилтөрөгч(sanso)</a:t>
            </a:r>
            <a:endParaRPr lang="ja-JP" sz="8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2" name="テキスト ボックス 10">
            <a:extLst>
              <a:ext uri="{FF2B5EF4-FFF2-40B4-BE49-F238E27FC236}">
                <a16:creationId xmlns:a16="http://schemas.microsoft.com/office/drawing/2014/main" id="{97D38155-7E3E-458F-81D1-CC7C4B059AAA}"/>
              </a:ext>
            </a:extLst>
          </p:cNvPr>
          <p:cNvSpPr txBox="1"/>
          <p:nvPr/>
        </p:nvSpPr>
        <p:spPr>
          <a:xfrm>
            <a:off x="6024970" y="1918149"/>
            <a:ext cx="1080135" cy="216000"/>
          </a:xfrm>
          <a:prstGeom prst="rect">
            <a:avLst/>
          </a:prstGeom>
          <a:solidFill>
            <a:schemeClr val="bg1"/>
          </a:solidFill>
          <a:ln>
            <a:noFill/>
          </a:ln>
        </p:spPr>
        <p:txBody>
          <a:bodyPr wrap="square" lIns="0" tIns="0" rIns="0" bIns="0" rtlCol="0">
            <a:noAutofit/>
          </a:bodyPr>
          <a:lstStyle/>
          <a:p>
            <a:pPr algn="l" rtl="0"/>
            <a:r>
              <a:rPr lang="mn" sz="8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Ацетилен(asechiren)</a:t>
            </a:r>
            <a:endParaRPr lang="ja-JP" sz="8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3" name="テキスト ボックス 10">
            <a:extLst>
              <a:ext uri="{FF2B5EF4-FFF2-40B4-BE49-F238E27FC236}">
                <a16:creationId xmlns:a16="http://schemas.microsoft.com/office/drawing/2014/main" id="{23CB58F8-1798-4C90-8962-645EDF1F502E}"/>
              </a:ext>
            </a:extLst>
          </p:cNvPr>
          <p:cNvSpPr txBox="1"/>
          <p:nvPr/>
        </p:nvSpPr>
        <p:spPr>
          <a:xfrm>
            <a:off x="6023208" y="2181954"/>
            <a:ext cx="1080135" cy="216000"/>
          </a:xfrm>
          <a:prstGeom prst="rect">
            <a:avLst/>
          </a:prstGeom>
          <a:solidFill>
            <a:schemeClr val="bg1"/>
          </a:solidFill>
          <a:ln>
            <a:noFill/>
          </a:ln>
        </p:spPr>
        <p:txBody>
          <a:bodyPr wrap="square" lIns="0" tIns="0" rIns="0" bIns="0" rtlCol="0">
            <a:noAutofit/>
          </a:bodyPr>
          <a:lstStyle/>
          <a:p>
            <a:pPr algn="l" rtl="0"/>
            <a:r>
              <a:rPr lang="mn" sz="80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Устөрөгч</a:t>
            </a:r>
            <a:endParaRPr lang="ja-JP" sz="8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4" name="テキスト ボックス 10">
            <a:extLst>
              <a:ext uri="{FF2B5EF4-FFF2-40B4-BE49-F238E27FC236}">
                <a16:creationId xmlns:a16="http://schemas.microsoft.com/office/drawing/2014/main" id="{BCDB7B42-2B97-4D07-B395-E2C235831C56}"/>
              </a:ext>
            </a:extLst>
          </p:cNvPr>
          <p:cNvSpPr txBox="1"/>
          <p:nvPr/>
        </p:nvSpPr>
        <p:spPr>
          <a:xfrm>
            <a:off x="6023208" y="2982822"/>
            <a:ext cx="1241054" cy="216000"/>
          </a:xfrm>
          <a:prstGeom prst="rect">
            <a:avLst/>
          </a:prstGeom>
          <a:solidFill>
            <a:schemeClr val="bg1"/>
          </a:solidFill>
          <a:ln>
            <a:noFill/>
          </a:ln>
        </p:spPr>
        <p:txBody>
          <a:bodyPr wrap="square" lIns="0" tIns="0" rIns="0" bIns="0" rtlCol="0">
            <a:noAutofit/>
          </a:bodyPr>
          <a:lstStyle/>
          <a:p>
            <a:pPr algn="l" rtl="0"/>
            <a:r>
              <a:rPr lang="mn" sz="8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Шингэрүүлсэн аммиак</a:t>
            </a:r>
            <a:endParaRPr lang="ja-JP" sz="8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5" name="テキスト ボックス 10">
            <a:extLst>
              <a:ext uri="{FF2B5EF4-FFF2-40B4-BE49-F238E27FC236}">
                <a16:creationId xmlns:a16="http://schemas.microsoft.com/office/drawing/2014/main" id="{8BB2F7C6-C053-4E77-A16F-858C06736A92}"/>
              </a:ext>
            </a:extLst>
          </p:cNvPr>
          <p:cNvSpPr txBox="1"/>
          <p:nvPr/>
        </p:nvSpPr>
        <p:spPr>
          <a:xfrm>
            <a:off x="6014030" y="2447239"/>
            <a:ext cx="1262934" cy="216000"/>
          </a:xfrm>
          <a:prstGeom prst="rect">
            <a:avLst/>
          </a:prstGeom>
          <a:solidFill>
            <a:schemeClr val="bg1"/>
          </a:solidFill>
          <a:ln>
            <a:noFill/>
          </a:ln>
        </p:spPr>
        <p:txBody>
          <a:bodyPr wrap="square" lIns="0" tIns="0" rIns="0" bIns="0" rtlCol="0">
            <a:noAutofit/>
          </a:bodyPr>
          <a:lstStyle/>
          <a:p>
            <a:pPr algn="ctr" rtl="0"/>
            <a:r>
              <a:rPr lang="mn" sz="6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Шингэрүүлсэн нүүрстөрөгчийн давхар исэл</a:t>
            </a:r>
            <a:endParaRPr lang="ja-JP" sz="6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6" name="テキスト ボックス 10">
            <a:extLst>
              <a:ext uri="{FF2B5EF4-FFF2-40B4-BE49-F238E27FC236}">
                <a16:creationId xmlns:a16="http://schemas.microsoft.com/office/drawing/2014/main" id="{677B4A3C-55F1-47E5-B1ED-406504DACAB2}"/>
              </a:ext>
            </a:extLst>
          </p:cNvPr>
          <p:cNvSpPr txBox="1"/>
          <p:nvPr/>
        </p:nvSpPr>
        <p:spPr>
          <a:xfrm>
            <a:off x="6024970" y="2727152"/>
            <a:ext cx="1241054" cy="216000"/>
          </a:xfrm>
          <a:prstGeom prst="rect">
            <a:avLst/>
          </a:prstGeom>
          <a:solidFill>
            <a:schemeClr val="bg1"/>
          </a:solidFill>
          <a:ln>
            <a:noFill/>
          </a:ln>
        </p:spPr>
        <p:txBody>
          <a:bodyPr wrap="square" lIns="0" tIns="0" rIns="0" bIns="0" rtlCol="0">
            <a:noAutofit/>
          </a:bodyPr>
          <a:lstStyle/>
          <a:p>
            <a:pPr algn="l" rtl="0"/>
            <a:r>
              <a:rPr lang="mn" sz="8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Шингэрүүлсэн хлор</a:t>
            </a:r>
            <a:endParaRPr lang="ja-JP" sz="8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7" name="テキスト ボックス 10">
            <a:extLst>
              <a:ext uri="{FF2B5EF4-FFF2-40B4-BE49-F238E27FC236}">
                <a16:creationId xmlns:a16="http://schemas.microsoft.com/office/drawing/2014/main" id="{DE5B74F1-D444-44CB-B71D-9A2298978248}"/>
              </a:ext>
            </a:extLst>
          </p:cNvPr>
          <p:cNvSpPr txBox="1"/>
          <p:nvPr/>
        </p:nvSpPr>
        <p:spPr>
          <a:xfrm>
            <a:off x="6035765" y="3250925"/>
            <a:ext cx="1080135" cy="461266"/>
          </a:xfrm>
          <a:prstGeom prst="rect">
            <a:avLst/>
          </a:prstGeom>
          <a:solidFill>
            <a:schemeClr val="bg1"/>
          </a:solidFill>
          <a:ln>
            <a:noFill/>
          </a:ln>
        </p:spPr>
        <p:txBody>
          <a:bodyPr wrap="square" lIns="0" tIns="0" rIns="0" bIns="0" rtlCol="0">
            <a:noAutofit/>
          </a:bodyPr>
          <a:lstStyle/>
          <a:p>
            <a:pPr algn="l" rtl="0"/>
            <a:r>
              <a:rPr lang="mn" sz="8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Бусад хий</a:t>
            </a:r>
            <a:endParaRPr lang="ja-JP" sz="800" dirty="0">
              <a:effectLst/>
              <a:latin typeface="Meiryo UI" panose="020B0604030504040204" pitchFamily="50" charset="-128"/>
              <a:ea typeface="Meiryo UI" panose="020B0604030504040204" pitchFamily="50" charset="-128"/>
              <a:cs typeface="ＭＳ ゴシック" panose="020B0609070205080204" pitchFamily="49" charset="-128"/>
            </a:endParaRPr>
          </a:p>
          <a:p>
            <a:pPr algn="l" rtl="0"/>
            <a:r>
              <a:rPr lang="mn" sz="80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(LPG гэх мэт)</a:t>
            </a:r>
            <a:endParaRPr lang="ja-JP" sz="80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8" name="テキスト ボックス 10">
            <a:extLst>
              <a:ext uri="{FF2B5EF4-FFF2-40B4-BE49-F238E27FC236}">
                <a16:creationId xmlns:a16="http://schemas.microsoft.com/office/drawing/2014/main" id="{33A4C47A-A980-41B1-93EC-C7C67D7C81C6}"/>
              </a:ext>
            </a:extLst>
          </p:cNvPr>
          <p:cNvSpPr txBox="1"/>
          <p:nvPr/>
        </p:nvSpPr>
        <p:spPr>
          <a:xfrm>
            <a:off x="7452602" y="1647932"/>
            <a:ext cx="431800" cy="216000"/>
          </a:xfrm>
          <a:prstGeom prst="rect">
            <a:avLst/>
          </a:prstGeom>
          <a:solidFill>
            <a:schemeClr val="bg1"/>
          </a:solidFill>
          <a:ln>
            <a:noFill/>
          </a:ln>
        </p:spPr>
        <p:txBody>
          <a:bodyPr wrap="square" lIns="0" tIns="0" rIns="0" bIns="0" rtlCol="0">
            <a:noAutofit/>
          </a:bodyPr>
          <a:lstStyle/>
          <a:p>
            <a:pPr algn="l" rtl="0"/>
            <a:r>
              <a:rPr lang="mn" sz="105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Хар</a:t>
            </a:r>
            <a:endParaRPr lang="ja-JP" sz="105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19" name="テキスト ボックス 10">
            <a:extLst>
              <a:ext uri="{FF2B5EF4-FFF2-40B4-BE49-F238E27FC236}">
                <a16:creationId xmlns:a16="http://schemas.microsoft.com/office/drawing/2014/main" id="{09714D3D-C42D-4CF8-8EA9-EBA2835FA8EE}"/>
              </a:ext>
            </a:extLst>
          </p:cNvPr>
          <p:cNvSpPr txBox="1"/>
          <p:nvPr/>
        </p:nvSpPr>
        <p:spPr>
          <a:xfrm>
            <a:off x="7463001" y="1918149"/>
            <a:ext cx="431800" cy="216000"/>
          </a:xfrm>
          <a:prstGeom prst="rect">
            <a:avLst/>
          </a:prstGeom>
          <a:solidFill>
            <a:schemeClr val="bg1"/>
          </a:solidFill>
          <a:ln>
            <a:noFill/>
          </a:ln>
        </p:spPr>
        <p:txBody>
          <a:bodyPr wrap="square" lIns="0" tIns="0" rIns="0" bIns="0" rtlCol="0">
            <a:noAutofit/>
          </a:bodyPr>
          <a:lstStyle/>
          <a:p>
            <a:pPr algn="l" rtl="0"/>
            <a:r>
              <a:rPr lang="mn" sz="105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хүрэн</a:t>
            </a:r>
            <a:endParaRPr lang="ja-JP" sz="10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20" name="テキスト ボックス 10">
            <a:extLst>
              <a:ext uri="{FF2B5EF4-FFF2-40B4-BE49-F238E27FC236}">
                <a16:creationId xmlns:a16="http://schemas.microsoft.com/office/drawing/2014/main" id="{D73BE1A5-B9E3-46F6-9264-B751C0E0A730}"/>
              </a:ext>
            </a:extLst>
          </p:cNvPr>
          <p:cNvSpPr txBox="1"/>
          <p:nvPr/>
        </p:nvSpPr>
        <p:spPr>
          <a:xfrm>
            <a:off x="7452602" y="2181954"/>
            <a:ext cx="431800" cy="216000"/>
          </a:xfrm>
          <a:prstGeom prst="rect">
            <a:avLst/>
          </a:prstGeom>
          <a:solidFill>
            <a:schemeClr val="bg1"/>
          </a:solidFill>
          <a:ln>
            <a:noFill/>
          </a:ln>
        </p:spPr>
        <p:txBody>
          <a:bodyPr wrap="square" lIns="0" tIns="0" rIns="0" bIns="0" rtlCol="0">
            <a:noAutofit/>
          </a:bodyPr>
          <a:lstStyle/>
          <a:p>
            <a:pPr algn="l" rtl="0"/>
            <a:r>
              <a:rPr lang="mn" sz="105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улаан</a:t>
            </a:r>
            <a:endParaRPr lang="ja-JP" sz="10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21" name="テキスト ボックス 10">
            <a:extLst>
              <a:ext uri="{FF2B5EF4-FFF2-40B4-BE49-F238E27FC236}">
                <a16:creationId xmlns:a16="http://schemas.microsoft.com/office/drawing/2014/main" id="{CC0C3165-A8B4-49DC-B1B4-540BA9A2204C}"/>
              </a:ext>
            </a:extLst>
          </p:cNvPr>
          <p:cNvSpPr txBox="1"/>
          <p:nvPr/>
        </p:nvSpPr>
        <p:spPr>
          <a:xfrm>
            <a:off x="7387974" y="2726892"/>
            <a:ext cx="561056" cy="201400"/>
          </a:xfrm>
          <a:prstGeom prst="rect">
            <a:avLst/>
          </a:prstGeom>
          <a:solidFill>
            <a:schemeClr val="bg1"/>
          </a:solidFill>
          <a:ln>
            <a:noFill/>
          </a:ln>
        </p:spPr>
        <p:txBody>
          <a:bodyPr wrap="square" lIns="0" tIns="0" rIns="0" bIns="0" rtlCol="0">
            <a:noAutofit/>
          </a:bodyPr>
          <a:lstStyle/>
          <a:p>
            <a:pPr algn="l" rtl="0"/>
            <a:r>
              <a:rPr lang="mn" sz="105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Цагаан</a:t>
            </a:r>
            <a:endParaRPr lang="ja-JP" sz="10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22" name="テキスト ボックス 10">
            <a:extLst>
              <a:ext uri="{FF2B5EF4-FFF2-40B4-BE49-F238E27FC236}">
                <a16:creationId xmlns:a16="http://schemas.microsoft.com/office/drawing/2014/main" id="{CE0A9850-E75E-47FC-925E-8ECF59D51486}"/>
              </a:ext>
            </a:extLst>
          </p:cNvPr>
          <p:cNvSpPr txBox="1"/>
          <p:nvPr/>
        </p:nvSpPr>
        <p:spPr>
          <a:xfrm>
            <a:off x="7387974" y="2455526"/>
            <a:ext cx="561056" cy="171831"/>
          </a:xfrm>
          <a:prstGeom prst="rect">
            <a:avLst/>
          </a:prstGeom>
          <a:solidFill>
            <a:schemeClr val="bg1"/>
          </a:solidFill>
          <a:ln>
            <a:noFill/>
          </a:ln>
        </p:spPr>
        <p:txBody>
          <a:bodyPr wrap="square" lIns="0" tIns="0" rIns="0" bIns="0" rtlCol="0">
            <a:noAutofit/>
          </a:bodyPr>
          <a:lstStyle/>
          <a:p>
            <a:pPr algn="l" rtl="0"/>
            <a:r>
              <a:rPr lang="mn" sz="105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ногоон</a:t>
            </a:r>
            <a:endParaRPr lang="ja-JP" sz="10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23" name="テキスト ボックス 10">
            <a:extLst>
              <a:ext uri="{FF2B5EF4-FFF2-40B4-BE49-F238E27FC236}">
                <a16:creationId xmlns:a16="http://schemas.microsoft.com/office/drawing/2014/main" id="{0050D469-6BA9-49CC-BF53-54A59EACCED8}"/>
              </a:ext>
            </a:extLst>
          </p:cNvPr>
          <p:cNvSpPr txBox="1"/>
          <p:nvPr/>
        </p:nvSpPr>
        <p:spPr>
          <a:xfrm>
            <a:off x="7452602" y="2984244"/>
            <a:ext cx="431800" cy="216000"/>
          </a:xfrm>
          <a:prstGeom prst="rect">
            <a:avLst/>
          </a:prstGeom>
          <a:solidFill>
            <a:schemeClr val="bg1"/>
          </a:solidFill>
          <a:ln>
            <a:noFill/>
          </a:ln>
        </p:spPr>
        <p:txBody>
          <a:bodyPr wrap="square" lIns="0" tIns="0" rIns="0" bIns="0" rtlCol="0">
            <a:noAutofit/>
          </a:bodyPr>
          <a:lstStyle/>
          <a:p>
            <a:pPr algn="l" rtl="0"/>
            <a:r>
              <a:rPr lang="mn" sz="105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шар</a:t>
            </a:r>
            <a:endParaRPr lang="ja-JP" sz="10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24" name="テキスト ボックス 10">
            <a:extLst>
              <a:ext uri="{FF2B5EF4-FFF2-40B4-BE49-F238E27FC236}">
                <a16:creationId xmlns:a16="http://schemas.microsoft.com/office/drawing/2014/main" id="{D4F34602-73EC-4495-80EE-FE0D135C6098}"/>
              </a:ext>
            </a:extLst>
          </p:cNvPr>
          <p:cNvSpPr txBox="1"/>
          <p:nvPr/>
        </p:nvSpPr>
        <p:spPr>
          <a:xfrm>
            <a:off x="7420288" y="3256197"/>
            <a:ext cx="496428" cy="216000"/>
          </a:xfrm>
          <a:prstGeom prst="rect">
            <a:avLst/>
          </a:prstGeom>
          <a:solidFill>
            <a:schemeClr val="bg1"/>
          </a:solidFill>
          <a:ln>
            <a:noFill/>
          </a:ln>
        </p:spPr>
        <p:txBody>
          <a:bodyPr wrap="square" lIns="0" tIns="0" rIns="0" bIns="0" rtlCol="0">
            <a:noAutofit/>
          </a:bodyPr>
          <a:lstStyle/>
          <a:p>
            <a:pPr algn="l" rtl="0"/>
            <a:r>
              <a:rPr lang="mn" sz="1050" dirty="0">
                <a:solidFill>
                  <a:srgbClr val="000000"/>
                </a:solidFill>
                <a:effectLst/>
                <a:latin typeface="Meiryo UI" panose="020B0604030504040204" pitchFamily="50" charset="-128"/>
                <a:ea typeface="Meiryo UI" panose="020B0604030504040204" pitchFamily="50" charset="-128"/>
                <a:cs typeface="ＭＳ 明朝" panose="02020609040205080304" pitchFamily="17" charset="-128"/>
              </a:rPr>
              <a:t>саарал</a:t>
            </a:r>
            <a:endParaRPr lang="ja-JP" sz="1050" dirty="0">
              <a:effectLst/>
              <a:latin typeface="Meiryo UI" panose="020B0604030504040204" pitchFamily="50" charset="-128"/>
              <a:ea typeface="Meiryo UI" panose="020B0604030504040204" pitchFamily="50" charset="-128"/>
              <a:cs typeface="ＭＳ ゴシック" panose="020B0609070205080204" pitchFamily="49" charset="-128"/>
            </a:endParaRPr>
          </a:p>
        </p:txBody>
      </p:sp>
    </p:spTree>
    <p:extLst>
      <p:ext uri="{BB962C8B-B14F-4D97-AF65-F5344CB8AC3E}">
        <p14:creationId xmlns:p14="http://schemas.microsoft.com/office/powerpoint/2010/main" val="75821156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6226</Words>
  <Application>Microsoft Office PowerPoint</Application>
  <PresentationFormat>画面に合わせる (4:3)</PresentationFormat>
  <Paragraphs>713</Paragraphs>
  <Slides>49</Slides>
  <Notes>49</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49</vt:i4>
      </vt:variant>
    </vt:vector>
  </HeadingPairs>
  <TitlesOfParts>
    <vt:vector size="60" baseType="lpstr">
      <vt:lpstr>Meiryo UI</vt:lpstr>
      <vt:lpstr>ＭＳ Ｐゴシック</vt:lpstr>
      <vt:lpstr>ＭＳ ゴシック</vt:lpstr>
      <vt:lpstr>ＭＳ 明朝</vt:lpstr>
      <vt:lpstr>游ゴシック</vt:lpstr>
      <vt:lpstr>Arial</vt:lpstr>
      <vt:lpstr>Calibri</vt:lpstr>
      <vt:lpstr>Calibri Light</vt:lpstr>
      <vt:lpstr>Wingdings</vt:lpstr>
      <vt:lpstr>Office テーマ</vt:lpstr>
      <vt:lpstr>Office Theme</vt:lpstr>
      <vt:lpstr>Хийн гагнуурын ур чадварын сургалтын нэмэлт материал Сургалтад зориулсан PowerPoint материал</vt:lpstr>
      <vt:lpstr>Бүлэг 1 Хийн гагнуурын ажилд ашигладаг тоног төхөөрөмж</vt:lpstr>
      <vt:lpstr>Хийн гагнуурын онцлог шинж чанар</vt:lpstr>
      <vt:lpstr>Хийн гагнуур, зүсэлт хийхэд ашигладаг тоног төхөөрөмж</vt:lpstr>
      <vt:lpstr>Гар(tochi) (Гагнах төхөөрөмж болон таслах төхөөрөмж(setudanki) </vt:lpstr>
      <vt:lpstr>Гагнуурын хошуу (higuchi)</vt:lpstr>
      <vt:lpstr>Даралт тохируулагч(aturyoku chousei ki)</vt:lpstr>
      <vt:lpstr>Гагнуурын хоолой(housu)</vt:lpstr>
      <vt:lpstr>Төрөл бүрийн хийн сав (баллон (bonbe)) ба ацетилен(asechiren)ий хийн үүсгүүр (1) Хийн савны тэмдэглэгээ ба өнгө</vt:lpstr>
      <vt:lpstr>Төрөл бүрийн хийн сав (баллон (bonbe)) ба ацетилен(asechiren)ий хийн үүсгүүр (2) Ацетилен(asechiren)ий хийн сав (баллон (bonbe))</vt:lpstr>
      <vt:lpstr>Төрөл бүрийн хийн сав (баллон (bonbe)) ба ацетилен(asechiren)ий хийн үүсгүүр (3) Бусад баллон (bonbe)</vt:lpstr>
      <vt:lpstr>Төрөл бүрийн хийн сав (баллон (bonbe)) ба ацетилен(asechiren)ий хийн үүсгүүр (4) Хийн цуглуулагч</vt:lpstr>
      <vt:lpstr>Баллон (bonbe) ба ацетиле(asechiren)ний үүсгүүр (1) Баллон (bonbe) тээвэрлэх, ашиглахад анхаарах зүйлс</vt:lpstr>
      <vt:lpstr>Баллон (bonbe) ба ацетилен(asechiren) үүсгэгч (2)Баллон (bonbe)ыг хаях / буцааж өгөхдөө анхаарах зүйлс</vt:lpstr>
      <vt:lpstr>Даралт тохируулагч (aturyoku chousei ki)  (1) Суурилуулах журам</vt:lpstr>
      <vt:lpstr>Даралт тохируулагч (aturyoku chousei ki) (2) Ашиглахад анхаарах зүйлс</vt:lpstr>
      <vt:lpstr>Гагнах төхөөрөмж (1) Суурилуулалт</vt:lpstr>
      <vt:lpstr>Гагнах төхөөрөмж (2) Даралт тохируулагчийн(aturyoku chousei ki) нам даралтын талын даралтыг тохируулах</vt:lpstr>
      <vt:lpstr>Гагнах төхөөрөмж (3) Гал асаах ба дөл тохируулах</vt:lpstr>
      <vt:lpstr>Гагнах төхөөрөмж (3) Гагнуур</vt:lpstr>
      <vt:lpstr>Гагнах төхөөрөмж (4) Зүсэх, тасдах</vt:lpstr>
      <vt:lpstr>Гагнах төхөөрөмж (5) Гагнах / зүсэх ажлын үед анхаарах зүйлс</vt:lpstr>
      <vt:lpstr>Гагнах төхөөрөмж (6) Гал унтраах арга</vt:lpstr>
      <vt:lpstr>Гагнуурын хошуу(higuchi)</vt:lpstr>
      <vt:lpstr>Хоолой(housu) (1) Нэг дарагчтай холбох хэрэгслийг суурилуулах</vt:lpstr>
      <vt:lpstr>Хоолой(housu) (2) Хийн хоолойг(housu) нүдээр шалгах</vt:lpstr>
      <vt:lpstr>Хоолой(housu) (2) Хийн хоолойтой харьцахад анхаарах зүйлс</vt:lpstr>
      <vt:lpstr>Хийн гагнуурын ажилд ашигладаг тоног төхөөрөмжийн үзлэг (1) Үзлэг шалгалтын шаардлага</vt:lpstr>
      <vt:lpstr>Хийн гагнуурын ажилд ашигладаг тоног төхөөрөмжийн үзлэг (2) Үлээлгэх хоолой (suikan) (гар(tochi))н үзлэг</vt:lpstr>
      <vt:lpstr>Хийн гагнуурт ашигладаг тоног төхөөрөмжийн үзлэг (3) Даралт тохируулагч (aturyoku chousei ki)ийн үзлэг</vt:lpstr>
      <vt:lpstr>Бүлэг 2 Шатамхай хий ба хүчилтөрөгчийн(sanso) талаарх суурь мэдлэг</vt:lpstr>
      <vt:lpstr>Хүчилтөрөгч(sanso)ийн аюул</vt:lpstr>
      <vt:lpstr>Шатамхай хий (1) Шаталтын гурван элемент</vt:lpstr>
      <vt:lpstr>Шатамхай хий (2) Тэсрэх доод хязгаар (bakuhatu kagen kai) ба Тэсрэх дээд хязгаар</vt:lpstr>
      <vt:lpstr>Шатамхай хийн тойм (3) Шаталтын хурд</vt:lpstr>
      <vt:lpstr>Шатамхай хийн тойм (4) Хамгийн бага асаах энерги ба гал асаах үүсвэр</vt:lpstr>
      <vt:lpstr>Гагнуурын ажилд ашигладаг шатамхай хий (1) Физик шинж чанар гэх мэт.</vt:lpstr>
      <vt:lpstr>PowerPoint プレゼンテーション</vt:lpstr>
      <vt:lpstr>Өндөр даралтын хий (1) Өндөр даралтын хийн төрөл</vt:lpstr>
      <vt:lpstr>Өндөр даралтат хий (2) Өндөр даралтат хийн аюул</vt:lpstr>
      <vt:lpstr>Хийн гагнуурын улмаас гарах ослын нөхцөл байдал</vt:lpstr>
      <vt:lpstr>Хийн гагнуурын ослоос урьдчилан сэргийлэх (1) Түлэгдэлтээс урьдчилан сэргийлэх</vt:lpstr>
      <vt:lpstr>Хийн гагнуурын ослоос урьдчилан сэргийлэх (2) Дэлбэрэлт / гал түймрийн ослын нөхцөл байдал</vt:lpstr>
      <vt:lpstr>Хийн гагнуурын ослоос урьдчилан сэргийлэх (3) Дэлбэрэлт, гал түймрээс урьдчилан сэргийлэх</vt:lpstr>
      <vt:lpstr>Хийн гагнуурын ослоос урьдчилан сэргийлэх (4) Хортой цацраг туяа (yuugai kousen) ба хүчилтөрөгчийн дутагдал(sanso ketubou)</vt:lpstr>
      <vt:lpstr>Хийн гагнуурын ослоос урьдчилан сэргийлэх (5) Хьюм (hyumu) ээс  үүдэх осол</vt:lpstr>
      <vt:lpstr>Хийн гагнуурын ослоос урьдчилан сэргийлэх (6) Халууны цохилт (necchuushou), Унах осол(tuiraku saigai)</vt:lpstr>
      <vt:lpstr>3-р бүлэг Холбогдох хууль тогтоомж</vt:lpstr>
      <vt:lpstr>Хийн гагнуурт холбоотой хууль эрх зүйн тогтолцоо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1</cp:revision>
  <dcterms:created xsi:type="dcterms:W3CDTF">2022-06-16T09:45:43Z</dcterms:created>
  <dcterms:modified xsi:type="dcterms:W3CDTF">2022-06-16T09:45:49Z</dcterms:modified>
</cp:coreProperties>
</file>