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ko-k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0" autoAdjust="0"/>
    <p:restoredTop sz="94660"/>
  </p:normalViewPr>
  <p:slideViewPr>
    <p:cSldViewPr snapToGrid="0">
      <p:cViewPr varScale="1">
        <p:scale>
          <a:sx n="115" d="100"/>
          <a:sy n="115" d="100"/>
        </p:scale>
        <p:origin x="19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限会社日本テック" userId="517e828d-5b45-4f2c-a7bd-db675ff8de95" providerId="ADAL" clId="{6F28780F-4D94-4D92-860F-CB6E2528CBF5}"/>
    <pc:docChg chg="undo custSel modSld">
      <pc:chgData name="有限会社日本テック" userId="517e828d-5b45-4f2c-a7bd-db675ff8de95" providerId="ADAL" clId="{6F28780F-4D94-4D92-860F-CB6E2528CBF5}" dt="2021-05-11T02:03:50.264" v="3" actId="1076"/>
      <pc:docMkLst>
        <pc:docMk/>
      </pc:docMkLst>
      <pc:sldChg chg="modSp mod">
        <pc:chgData name="有限会社日本テック" userId="517e828d-5b45-4f2c-a7bd-db675ff8de95" providerId="ADAL" clId="{6F28780F-4D94-4D92-860F-CB6E2528CBF5}" dt="2021-05-11T02:03:24.083" v="1" actId="1076"/>
        <pc:sldMkLst>
          <pc:docMk/>
          <pc:sldMk cId="436477054" sldId="273"/>
        </pc:sldMkLst>
        <pc:spChg chg="mod">
          <ac:chgData name="有限会社日本テック" userId="517e828d-5b45-4f2c-a7bd-db675ff8de95" providerId="ADAL" clId="{6F28780F-4D94-4D92-860F-CB6E2528CBF5}" dt="2021-05-11T02:03:24.083" v="1" actId="1076"/>
          <ac:spMkLst>
            <pc:docMk/>
            <pc:sldMk cId="436477054" sldId="273"/>
            <ac:spMk id="12" creationId="{B6EB988A-E07E-4A8F-B600-EA927F02ECDF}"/>
          </ac:spMkLst>
        </pc:spChg>
        <pc:spChg chg="mod">
          <ac:chgData name="有限会社日本テック" userId="517e828d-5b45-4f2c-a7bd-db675ff8de95" providerId="ADAL" clId="{6F28780F-4D94-4D92-860F-CB6E2528CBF5}" dt="2021-05-11T02:03:24.083" v="1" actId="1076"/>
          <ac:spMkLst>
            <pc:docMk/>
            <pc:sldMk cId="436477054" sldId="273"/>
            <ac:spMk id="13" creationId="{96177B9F-8986-4739-8C6A-CA3D54BDF1FC}"/>
          </ac:spMkLst>
        </pc:spChg>
      </pc:sldChg>
      <pc:sldChg chg="modSp mod">
        <pc:chgData name="有限会社日本テック" userId="517e828d-5b45-4f2c-a7bd-db675ff8de95" providerId="ADAL" clId="{6F28780F-4D94-4D92-860F-CB6E2528CBF5}" dt="2021-05-11T02:03:50.264" v="3" actId="1076"/>
        <pc:sldMkLst>
          <pc:docMk/>
          <pc:sldMk cId="3432395442" sldId="280"/>
        </pc:sldMkLst>
        <pc:spChg chg="mod">
          <ac:chgData name="有限会社日本テック" userId="517e828d-5b45-4f2c-a7bd-db675ff8de95" providerId="ADAL" clId="{6F28780F-4D94-4D92-860F-CB6E2528CBF5}" dt="2021-05-11T02:03:50.264" v="3" actId="1076"/>
          <ac:spMkLst>
            <pc:docMk/>
            <pc:sldMk cId="3432395442" sldId="280"/>
            <ac:spMk id="12" creationId="{033DC277-865E-49BF-A97A-95F4F5BC29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2022/6/16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ko"/>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ko"/>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ko"/>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ko"/>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ko"/>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dirty="0"/>
              <a:t>マスター タイトルの書式設定</a:t>
            </a:r>
            <a:endParaRPr lang="en-US" dirty="0"/>
          </a:p>
        </p:txBody>
      </p:sp>
      <p:sp>
        <p:nvSpPr>
          <p:cNvPr id="3" name="Content Placeholder 2"/>
          <p:cNvSpPr>
            <a:spLocks noGrp="1"/>
          </p:cNvSpPr>
          <p:nvPr>
            <p:ph idx="1"/>
          </p:nvPr>
        </p:nvSpPr>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ko"/>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ko"/>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ko"/>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2021/5/11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2021/5/11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2021/5/11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ko"/>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Content Placeholder 2"/>
          <p:cNvSpPr>
            <a:spLocks noGrp="1"/>
          </p:cNvSpPr>
          <p:nvPr>
            <p:ph idx="1"/>
          </p:nvPr>
        </p:nvSpPr>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ko"/>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ko"/>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ko"/>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ko"/>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ko"/>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ko"/>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2021/5/11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ko"/>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2021/5/11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2021/5/11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ko"/>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ko"/>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ko"/>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ko"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ko" dirty="0"/>
              <a:t>マスター テキストの書式設定</a:t>
            </a:r>
          </a:p>
          <a:p>
            <a:pPr lvl="1" rtl="0"/>
            <a:r>
              <a:rPr lang="ko" dirty="0"/>
              <a:t>第 2 レベル</a:t>
            </a:r>
          </a:p>
          <a:p>
            <a:pPr lvl="2" rtl="0"/>
            <a:r>
              <a:rPr lang="ko" dirty="0"/>
              <a:t>第 3 レベル</a:t>
            </a:r>
          </a:p>
          <a:p>
            <a:pPr lvl="3" rtl="0"/>
            <a:r>
              <a:rPr lang="ko" dirty="0"/>
              <a:t>第 4 レベル</a:t>
            </a:r>
          </a:p>
          <a:p>
            <a:pPr lvl="4" rtl="0"/>
            <a:r>
              <a:rPr lang="ko" dirty="0"/>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Batang" panose="02030600000101010101" pitchFamily="18" charset="-127"/>
                <a:ea typeface="Batang" panose="02030600000101010101" pitchFamily="18" charset="-127"/>
              </a:defRPr>
            </a:lvl1pPr>
          </a:lstStyle>
          <a:p>
            <a:r>
              <a:rPr lang="ja-JP" altLang="en-US"/>
              <a:t>2021/5/11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Batang" panose="02030600000101010101" pitchFamily="18" charset="-127"/>
                <a:ea typeface="Batang" panose="02030600000101010101" pitchFamily="18" charset="-127"/>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Batang" panose="02030600000101010101" pitchFamily="18" charset="-127"/>
                <a:ea typeface="Batang" panose="02030600000101010101" pitchFamily="18" charset="-127"/>
              </a:defRPr>
            </a:lvl1pPr>
          </a:lstStyle>
          <a:p>
            <a:fld id="{10712B29-8DFD-45C1-BE8F-2E7F44751CDC}" type="slidenum">
              <a:rPr lang="ja-JP" altLang="en-US" smtClean="0"/>
              <a:pPr/>
              <a:t>‹#›</a:t>
            </a:fld>
            <a:endParaRPr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atang" panose="02030600000101010101" pitchFamily="18" charset="-127"/>
          <a:ea typeface="Batang" panose="02030600000101010101" pitchFamily="18"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atang" panose="02030600000101010101" pitchFamily="18" charset="-127"/>
          <a:ea typeface="Batang" panose="02030600000101010101" pitchFamily="18"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atang" panose="02030600000101010101" pitchFamily="18" charset="-127"/>
          <a:ea typeface="Batang" panose="02030600000101010101" pitchFamily="18"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atang" panose="02030600000101010101" pitchFamily="18" charset="-127"/>
          <a:ea typeface="Batang" panose="02030600000101010101" pitchFamily="18"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atang" panose="02030600000101010101" pitchFamily="18" charset="-127"/>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ko"/>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ko"/>
              <a:t>マスター テキストの書式設定</a:t>
            </a:r>
          </a:p>
          <a:p>
            <a:pPr lvl="1" rtl="0"/>
            <a:r>
              <a:rPr lang="ko"/>
              <a:t>第 2 レベル</a:t>
            </a:r>
          </a:p>
          <a:p>
            <a:pPr lvl="2" rtl="0"/>
            <a:r>
              <a:rPr lang="ko"/>
              <a:t>第 3 レベル</a:t>
            </a:r>
          </a:p>
          <a:p>
            <a:pPr lvl="3" rtl="0"/>
            <a:r>
              <a:rPr lang="ko"/>
              <a:t>第 4 レベル</a:t>
            </a:r>
          </a:p>
          <a:p>
            <a:pPr lvl="4" rtl="0"/>
            <a:r>
              <a:rPr lang="ko"/>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Batang" panose="02030600000101010101" pitchFamily="18" charset="-127"/>
                <a:ea typeface="Batang" panose="02030600000101010101" pitchFamily="18" charset="-127"/>
              </a:defRPr>
            </a:lvl1pPr>
          </a:lstStyle>
          <a:p>
            <a:r>
              <a:rPr lang="ja-JP" altLang="en-US"/>
              <a:t>2021/5/11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Batang" panose="02030600000101010101" pitchFamily="18" charset="-127"/>
                <a:ea typeface="Batang" panose="02030600000101010101" pitchFamily="18" charset="-127"/>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Batang" panose="02030600000101010101" pitchFamily="18" charset="-127"/>
                <a:ea typeface="Batang" panose="02030600000101010101" pitchFamily="18" charset="-127"/>
              </a:defRPr>
            </a:lvl1pPr>
          </a:lstStyle>
          <a:p>
            <a:fld id="{10712B29-8DFD-45C1-BE8F-2E7F44751CDC}" type="slidenum">
              <a:rPr lang="ja-JP" altLang="en-US" smtClean="0"/>
              <a:pPr/>
              <a:t>‹#›</a:t>
            </a:fld>
            <a:endParaRPr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atang" panose="02030600000101010101" pitchFamily="18" charset="-127"/>
          <a:ea typeface="Batang" panose="02030600000101010101" pitchFamily="18"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atang" panose="02030600000101010101" pitchFamily="18" charset="-127"/>
          <a:ea typeface="Batang" panose="02030600000101010101" pitchFamily="18"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atang" panose="02030600000101010101" pitchFamily="18" charset="-127"/>
          <a:ea typeface="Batang" panose="02030600000101010101" pitchFamily="18"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atang" panose="02030600000101010101" pitchFamily="18" charset="-127"/>
          <a:ea typeface="Batang" panose="02030600000101010101" pitchFamily="18"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atang" panose="02030600000101010101" pitchFamily="18" charset="-127"/>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a:bodyPr>
          <a:lstStyle/>
          <a:p>
            <a:pPr rtl="0"/>
            <a:r>
              <a:rPr lang="ko-KR" altLang="en-US" sz="3200" dirty="0">
                <a:latin typeface="+mj-ea"/>
                <a:ea typeface="+mj-ea"/>
              </a:rPr>
              <a:t>가스용접 기능강습 보조교재</a:t>
            </a:r>
            <a:br>
              <a:rPr lang="ko-KR" altLang="en-US" sz="3200" dirty="0">
                <a:latin typeface="+mj-ea"/>
                <a:ea typeface="+mj-ea"/>
              </a:rPr>
            </a:br>
            <a:r>
              <a:rPr lang="ko-KR" altLang="en-US" sz="3200" dirty="0">
                <a:latin typeface="+mj-ea"/>
                <a:ea typeface="+mj-ea"/>
              </a:rPr>
              <a:t>강습용 파워포인트 자료</a:t>
            </a:r>
            <a:endParaRPr kumimoji="1" lang="ko-KR" altLang="en-US" sz="3200" dirty="0">
              <a:latin typeface="+mj-ea"/>
              <a:ea typeface="+mj-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mtClean="0">
                <a:latin typeface="+mj-ea"/>
                <a:ea typeface="+mj-ea"/>
              </a:rPr>
              <a:t>1</a:t>
            </a:fld>
            <a:endParaRPr kumimoji="1" lang="ko-KR" altLang="en-US">
              <a:latin typeface="+mj-ea"/>
              <a:ea typeface="+mj-ea"/>
            </a:endParaRPr>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2822"/>
            <a:ext cx="7886700" cy="465413"/>
          </a:xfrm>
          <a:ln>
            <a:solidFill>
              <a:schemeClr val="tx1"/>
            </a:solidFill>
          </a:ln>
        </p:spPr>
        <p:txBody>
          <a:bodyPr rtlCol="0">
            <a:noAutofit/>
          </a:bodyPr>
          <a:lstStyle/>
          <a:p>
            <a:pPr rtl="0"/>
            <a:r>
              <a:rPr lang="ko-KR" altLang="en-US" sz="1400" dirty="0">
                <a:latin typeface="+mj-ea"/>
                <a:ea typeface="+mj-ea"/>
              </a:rPr>
              <a:t>각종 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 </a:t>
            </a:r>
            <a:r>
              <a:rPr lang="ko-KR" altLang="en-US" sz="1400" dirty="0">
                <a:latin typeface="+mj-ea"/>
                <a:ea typeface="+mj-ea"/>
              </a:rPr>
              <a:t>및 아세틸렌</a:t>
            </a:r>
            <a:r>
              <a:rPr lang="en-US" altLang="ko-KR" sz="1400" dirty="0">
                <a:latin typeface="+mj-ea"/>
                <a:ea typeface="+mj-ea"/>
              </a:rPr>
              <a:t>(</a:t>
            </a:r>
            <a:r>
              <a:rPr lang="en-US" altLang="ko-KR" sz="1400" dirty="0" err="1">
                <a:latin typeface="+mj-ea"/>
                <a:ea typeface="+mj-ea"/>
              </a:rPr>
              <a:t>asechiren</a:t>
            </a:r>
            <a:r>
              <a:rPr lang="en-US" altLang="ko-KR" sz="1400" dirty="0">
                <a:latin typeface="+mj-ea"/>
                <a:ea typeface="+mj-ea"/>
              </a:rPr>
              <a:t>) </a:t>
            </a:r>
            <a:r>
              <a:rPr lang="ko-KR" altLang="en-US" sz="1400" dirty="0">
                <a:latin typeface="+mj-ea"/>
                <a:ea typeface="+mj-ea"/>
              </a:rPr>
              <a:t>가스 발생장치 </a:t>
            </a:r>
            <a:r>
              <a:rPr lang="en-US" altLang="ko-KR" sz="1400" dirty="0">
                <a:latin typeface="+mj-ea"/>
                <a:ea typeface="+mj-ea"/>
              </a:rPr>
              <a:t>(2) </a:t>
            </a:r>
            <a:br>
              <a:rPr lang="en-US" altLang="ko-KR" sz="1400" dirty="0">
                <a:latin typeface="+mj-ea"/>
                <a:ea typeface="+mj-ea"/>
              </a:rPr>
            </a:br>
            <a:r>
              <a:rPr lang="ko-KR" altLang="en-US" sz="1400" dirty="0">
                <a:latin typeface="+mj-ea"/>
                <a:ea typeface="+mj-ea"/>
              </a:rPr>
              <a:t>아세틸렌</a:t>
            </a:r>
            <a:r>
              <a:rPr lang="en-US" altLang="ko-KR" sz="1400" dirty="0">
                <a:latin typeface="+mj-ea"/>
                <a:ea typeface="+mj-ea"/>
              </a:rPr>
              <a:t>(</a:t>
            </a:r>
            <a:r>
              <a:rPr lang="en-US" altLang="ko-KR" sz="1400" dirty="0" err="1">
                <a:latin typeface="+mj-ea"/>
                <a:ea typeface="+mj-ea"/>
              </a:rPr>
              <a:t>asechiren</a:t>
            </a:r>
            <a:r>
              <a:rPr lang="en-US" altLang="ko-KR" sz="1400" dirty="0">
                <a:latin typeface="+mj-ea"/>
                <a:ea typeface="+mj-ea"/>
              </a:rPr>
              <a:t>) </a:t>
            </a:r>
            <a:r>
              <a:rPr lang="ko-KR" altLang="en-US" sz="1400" dirty="0">
                <a:latin typeface="+mj-ea"/>
                <a:ea typeface="+mj-ea"/>
              </a:rPr>
              <a:t>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a:t>
            </a:r>
            <a:endParaRPr kumimoji="1" lang="ko-KR" altLang="en-US" sz="1400" dirty="0">
              <a:latin typeface="+mj-ea"/>
              <a:ea typeface="+mj-ea"/>
            </a:endParaRPr>
          </a:p>
        </p:txBody>
      </p:sp>
      <p:sp>
        <p:nvSpPr>
          <p:cNvPr id="7" name="テキスト ボックス 6"/>
          <p:cNvSpPr txBox="1"/>
          <p:nvPr/>
        </p:nvSpPr>
        <p:spPr>
          <a:xfrm>
            <a:off x="4787724"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28</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19</a:t>
            </a:r>
            <a:r>
              <a:rPr lang="ko-KR" altLang="en-US" sz="1100">
                <a:solidFill>
                  <a:prstClr val="black"/>
                </a:solidFill>
                <a:latin typeface="+mj-ea"/>
                <a:ea typeface="+mj-ea"/>
              </a:rPr>
              <a:t>페이지</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10</a:t>
            </a:fld>
            <a:endParaRPr kumimoji="1" lang="ko-KR" altLang="en-US" sz="1100">
              <a:latin typeface="+mj-ea"/>
              <a:ea typeface="+mj-ea"/>
            </a:endParaRPr>
          </a:p>
        </p:txBody>
      </p:sp>
      <p:pic>
        <p:nvPicPr>
          <p:cNvPr id="6" name="図 5"/>
          <p:cNvPicPr>
            <a:picLocks noChangeAspect="1"/>
          </p:cNvPicPr>
          <p:nvPr/>
        </p:nvPicPr>
        <p:blipFill>
          <a:blip r:embed="rId3"/>
          <a:stretch>
            <a:fillRect/>
          </a:stretch>
        </p:blipFill>
        <p:spPr>
          <a:xfrm>
            <a:off x="628650" y="818664"/>
            <a:ext cx="6790584" cy="4688463"/>
          </a:xfrm>
          <a:prstGeom prst="rect">
            <a:avLst/>
          </a:prstGeom>
        </p:spPr>
      </p:pic>
      <p:sp>
        <p:nvSpPr>
          <p:cNvPr id="8" name="テキスト ボックス 110">
            <a:extLst>
              <a:ext uri="{FF2B5EF4-FFF2-40B4-BE49-F238E27FC236}">
                <a16:creationId xmlns:a16="http://schemas.microsoft.com/office/drawing/2014/main" id="{A234CBAC-79FE-49AC-B558-3697CB26D85C}"/>
              </a:ext>
            </a:extLst>
          </p:cNvPr>
          <p:cNvSpPr txBox="1"/>
          <p:nvPr/>
        </p:nvSpPr>
        <p:spPr>
          <a:xfrm>
            <a:off x="2663209" y="873243"/>
            <a:ext cx="919480" cy="27960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용기 밸브</a:t>
            </a:r>
          </a:p>
        </p:txBody>
      </p:sp>
      <p:sp>
        <p:nvSpPr>
          <p:cNvPr id="9" name="テキスト ボックス 111">
            <a:extLst>
              <a:ext uri="{FF2B5EF4-FFF2-40B4-BE49-F238E27FC236}">
                <a16:creationId xmlns:a16="http://schemas.microsoft.com/office/drawing/2014/main" id="{B578A2F7-63B6-49F1-9BA9-48A5731E3414}"/>
              </a:ext>
            </a:extLst>
          </p:cNvPr>
          <p:cNvSpPr txBox="1"/>
          <p:nvPr/>
        </p:nvSpPr>
        <p:spPr>
          <a:xfrm>
            <a:off x="734818" y="886656"/>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ko-KR" altLang="en-US" sz="1200">
                <a:effectLst/>
                <a:latin typeface="+mj-ea"/>
                <a:ea typeface="+mj-ea"/>
                <a:cs typeface="ＭＳ ゴシック" panose="020B0609070205080204" pitchFamily="49" charset="-128"/>
              </a:rPr>
              <a:t>캡</a:t>
            </a:r>
          </a:p>
        </p:txBody>
      </p:sp>
      <p:sp>
        <p:nvSpPr>
          <p:cNvPr id="10" name="テキスト ボックス 112">
            <a:extLst>
              <a:ext uri="{FF2B5EF4-FFF2-40B4-BE49-F238E27FC236}">
                <a16:creationId xmlns:a16="http://schemas.microsoft.com/office/drawing/2014/main" id="{BF808D2D-6484-4EDE-B852-1ED131213058}"/>
              </a:ext>
            </a:extLst>
          </p:cNvPr>
          <p:cNvSpPr txBox="1"/>
          <p:nvPr/>
        </p:nvSpPr>
        <p:spPr>
          <a:xfrm>
            <a:off x="719036" y="1213166"/>
            <a:ext cx="951044"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ko-KR" altLang="en-US" sz="1200">
                <a:effectLst/>
                <a:latin typeface="+mj-ea"/>
                <a:ea typeface="+mj-ea"/>
                <a:cs typeface="ＭＳ ゴシック" panose="020B0609070205080204" pitchFamily="49" charset="-128"/>
              </a:rPr>
              <a:t>가용합금마개</a:t>
            </a:r>
          </a:p>
          <a:p>
            <a:pPr algn="r" rtl="0"/>
            <a:endParaRPr lang="ko-KR" altLang="en-US" sz="1200">
              <a:effectLst/>
              <a:latin typeface="+mj-ea"/>
              <a:ea typeface="+mj-ea"/>
              <a:cs typeface="ＭＳ ゴシック" panose="020B0609070205080204" pitchFamily="49" charset="-128"/>
            </a:endParaRPr>
          </a:p>
        </p:txBody>
      </p:sp>
      <p:sp>
        <p:nvSpPr>
          <p:cNvPr id="11" name="テキスト ボックス 113">
            <a:extLst>
              <a:ext uri="{FF2B5EF4-FFF2-40B4-BE49-F238E27FC236}">
                <a16:creationId xmlns:a16="http://schemas.microsoft.com/office/drawing/2014/main" id="{FFAC1915-BE64-40CC-9264-EE30936AA383}"/>
              </a:ext>
            </a:extLst>
          </p:cNvPr>
          <p:cNvSpPr txBox="1"/>
          <p:nvPr/>
        </p:nvSpPr>
        <p:spPr>
          <a:xfrm>
            <a:off x="2852388" y="2057185"/>
            <a:ext cx="919480"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용기 본체</a:t>
            </a:r>
          </a:p>
        </p:txBody>
      </p:sp>
      <p:sp>
        <p:nvSpPr>
          <p:cNvPr id="12" name="テキスト ボックス 114">
            <a:extLst>
              <a:ext uri="{FF2B5EF4-FFF2-40B4-BE49-F238E27FC236}">
                <a16:creationId xmlns:a16="http://schemas.microsoft.com/office/drawing/2014/main" id="{CC8E3710-CC8C-4157-B914-432FD6C72103}"/>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매스</a:t>
            </a:r>
          </a:p>
        </p:txBody>
      </p:sp>
      <p:sp>
        <p:nvSpPr>
          <p:cNvPr id="13" name="テキスト ボックス 115">
            <a:extLst>
              <a:ext uri="{FF2B5EF4-FFF2-40B4-BE49-F238E27FC236}">
                <a16:creationId xmlns:a16="http://schemas.microsoft.com/office/drawing/2014/main" id="{2CB49443-4B96-4614-B936-818FAE65F4E7}"/>
              </a:ext>
            </a:extLst>
          </p:cNvPr>
          <p:cNvSpPr txBox="1"/>
          <p:nvPr/>
        </p:nvSpPr>
        <p:spPr>
          <a:xfrm>
            <a:off x="2807267" y="3784039"/>
            <a:ext cx="919480"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통풍 구멍</a:t>
            </a:r>
          </a:p>
        </p:txBody>
      </p:sp>
      <p:sp>
        <p:nvSpPr>
          <p:cNvPr id="14" name="テキスト ボックス 116">
            <a:extLst>
              <a:ext uri="{FF2B5EF4-FFF2-40B4-BE49-F238E27FC236}">
                <a16:creationId xmlns:a16="http://schemas.microsoft.com/office/drawing/2014/main" id="{F3521D40-576B-4D5C-9F31-4DD47CA9F9A7}"/>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US" altLang="ko-KR" sz="1200">
                <a:effectLst/>
                <a:latin typeface="+mj-ea"/>
                <a:ea typeface="+mj-ea"/>
                <a:cs typeface="ＭＳ ゴシック" panose="020B0609070205080204" pitchFamily="49" charset="-128"/>
              </a:rPr>
              <a:t>O-</a:t>
            </a:r>
            <a:r>
              <a:rPr lang="ko-KR" altLang="en-US" sz="1200">
                <a:effectLst/>
                <a:latin typeface="+mj-ea"/>
                <a:ea typeface="+mj-ea"/>
                <a:cs typeface="ＭＳ ゴシック" panose="020B0609070205080204" pitchFamily="49" charset="-128"/>
              </a:rPr>
              <a:t>링</a:t>
            </a:r>
          </a:p>
        </p:txBody>
      </p:sp>
      <p:sp>
        <p:nvSpPr>
          <p:cNvPr id="15" name="テキスト ボックス 118">
            <a:extLst>
              <a:ext uri="{FF2B5EF4-FFF2-40B4-BE49-F238E27FC236}">
                <a16:creationId xmlns:a16="http://schemas.microsoft.com/office/drawing/2014/main" id="{61D8F9B5-D270-4B34-B1CA-A9B4DAF731C6}"/>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그랜드너트</a:t>
            </a:r>
          </a:p>
        </p:txBody>
      </p:sp>
      <p:sp>
        <p:nvSpPr>
          <p:cNvPr id="16" name="テキスト ボックス 119">
            <a:extLst>
              <a:ext uri="{FF2B5EF4-FFF2-40B4-BE49-F238E27FC236}">
                <a16:creationId xmlns:a16="http://schemas.microsoft.com/office/drawing/2014/main" id="{5CBD7520-38F9-498D-8BFE-0AC65CD8C2BD}"/>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스핀들</a:t>
            </a:r>
          </a:p>
        </p:txBody>
      </p:sp>
      <p:sp>
        <p:nvSpPr>
          <p:cNvPr id="17" name="テキスト ボックス 120">
            <a:extLst>
              <a:ext uri="{FF2B5EF4-FFF2-40B4-BE49-F238E27FC236}">
                <a16:creationId xmlns:a16="http://schemas.microsoft.com/office/drawing/2014/main" id="{E6B9007F-1395-43E4-A24C-99829C494FCF}"/>
              </a:ext>
            </a:extLst>
          </p:cNvPr>
          <p:cNvSpPr txBox="1"/>
          <p:nvPr/>
        </p:nvSpPr>
        <p:spPr>
          <a:xfrm>
            <a:off x="3726747" y="3255465"/>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ko-KR" altLang="en-US" sz="1200">
                <a:effectLst/>
                <a:latin typeface="+mj-ea"/>
                <a:ea typeface="+mj-ea"/>
                <a:cs typeface="ＭＳ ゴシック" panose="020B0609070205080204" pitchFamily="49" charset="-128"/>
              </a:rPr>
              <a:t>가용합금마개 안전밸브</a:t>
            </a:r>
          </a:p>
        </p:txBody>
      </p:sp>
      <p:sp>
        <p:nvSpPr>
          <p:cNvPr id="18" name="テキスト ボックス 121">
            <a:extLst>
              <a:ext uri="{FF2B5EF4-FFF2-40B4-BE49-F238E27FC236}">
                <a16:creationId xmlns:a16="http://schemas.microsoft.com/office/drawing/2014/main" id="{B6A520BB-F098-40AD-9849-49E6C0A2C45D}"/>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가스 취출구</a:t>
            </a:r>
          </a:p>
        </p:txBody>
      </p:sp>
      <p:sp>
        <p:nvSpPr>
          <p:cNvPr id="19" name="テキスト ボックス 122">
            <a:extLst>
              <a:ext uri="{FF2B5EF4-FFF2-40B4-BE49-F238E27FC236}">
                <a16:creationId xmlns:a16="http://schemas.microsoft.com/office/drawing/2014/main" id="{35652429-1BD3-4E83-A4E2-51D4426AD977}"/>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패킹</a:t>
            </a:r>
          </a:p>
        </p:txBody>
      </p:sp>
      <p:sp>
        <p:nvSpPr>
          <p:cNvPr id="20" name="テキスト ボックス 123">
            <a:extLst>
              <a:ext uri="{FF2B5EF4-FFF2-40B4-BE49-F238E27FC236}">
                <a16:creationId xmlns:a16="http://schemas.microsoft.com/office/drawing/2014/main" id="{C93A7634-850C-4047-824C-2DD368EC7F26}"/>
              </a:ext>
            </a:extLst>
          </p:cNvPr>
          <p:cNvSpPr txBox="1"/>
          <p:nvPr/>
        </p:nvSpPr>
        <p:spPr>
          <a:xfrm>
            <a:off x="6068017" y="3903652"/>
            <a:ext cx="1185767"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200">
                <a:effectLst/>
                <a:latin typeface="+mj-ea"/>
                <a:ea typeface="+mj-ea"/>
                <a:cs typeface="ＭＳ ゴシック" panose="020B0609070205080204" pitchFamily="49" charset="-128"/>
              </a:rPr>
              <a:t>필터</a:t>
            </a:r>
          </a:p>
        </p:txBody>
      </p:sp>
      <p:sp>
        <p:nvSpPr>
          <p:cNvPr id="21" name="テキスト ボックス 124">
            <a:extLst>
              <a:ext uri="{FF2B5EF4-FFF2-40B4-BE49-F238E27FC236}">
                <a16:creationId xmlns:a16="http://schemas.microsoft.com/office/drawing/2014/main" id="{0B0C6258-DD50-4068-8E30-F743D12D4F27}"/>
              </a:ext>
            </a:extLst>
          </p:cNvPr>
          <p:cNvSpPr txBox="1"/>
          <p:nvPr/>
        </p:nvSpPr>
        <p:spPr>
          <a:xfrm>
            <a:off x="4236390" y="4755889"/>
            <a:ext cx="2928685" cy="2455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ko-KR" altLang="en-US" sz="1100">
                <a:effectLst/>
                <a:latin typeface="+mj-ea"/>
                <a:ea typeface="+mj-ea"/>
                <a:cs typeface="ＭＳ ゴシック" panose="020B0609070205080204" pitchFamily="49" charset="-128"/>
              </a:rPr>
              <a:t>자료</a:t>
            </a:r>
            <a:r>
              <a:rPr lang="en-US" altLang="ko-KR" sz="1100">
                <a:effectLst/>
                <a:latin typeface="+mj-ea"/>
                <a:ea typeface="+mj-ea"/>
                <a:cs typeface="ＭＳ ゴシック" panose="020B0609070205080204" pitchFamily="49" charset="-128"/>
              </a:rPr>
              <a:t>: </a:t>
            </a:r>
            <a:r>
              <a:rPr lang="ko-KR" altLang="en-US" sz="1100">
                <a:effectLst/>
                <a:latin typeface="+mj-ea"/>
                <a:ea typeface="+mj-ea"/>
                <a:cs typeface="ＭＳ ゴシック" panose="020B0609070205080204" pitchFamily="49" charset="-128"/>
              </a:rPr>
              <a:t>노동안전위생 종합연구소 기술 지침</a:t>
            </a:r>
            <a:endParaRPr lang="ko-KR" altLang="en-US" sz="1200">
              <a:effectLst/>
              <a:latin typeface="+mj-ea"/>
              <a:ea typeface="+mj-ea"/>
              <a:cs typeface="ＭＳ ゴシック" panose="020B0609070205080204" pitchFamily="49" charset="-128"/>
            </a:endParaRPr>
          </a:p>
        </p:txBody>
      </p:sp>
      <p:sp>
        <p:nvSpPr>
          <p:cNvPr id="22" name="テキスト ボックス 125">
            <a:extLst>
              <a:ext uri="{FF2B5EF4-FFF2-40B4-BE49-F238E27FC236}">
                <a16:creationId xmlns:a16="http://schemas.microsoft.com/office/drawing/2014/main" id="{CBE200DA-EF2B-4201-903D-CE5228AE0EE8}"/>
              </a:ext>
            </a:extLst>
          </p:cNvPr>
          <p:cNvSpPr txBox="1"/>
          <p:nvPr/>
        </p:nvSpPr>
        <p:spPr>
          <a:xfrm>
            <a:off x="978466" y="5086361"/>
            <a:ext cx="5372457"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ko-KR" altLang="en-US">
                <a:effectLst/>
                <a:latin typeface="+mj-ea"/>
                <a:ea typeface="+mj-ea"/>
                <a:cs typeface="ＭＳ ゴシック" panose="020B0609070205080204" pitchFamily="49" charset="-128"/>
              </a:rPr>
              <a:t>그림</a:t>
            </a:r>
            <a:r>
              <a:rPr lang="en-US" altLang="ko-KR">
                <a:effectLst/>
                <a:latin typeface="+mj-ea"/>
                <a:ea typeface="+mj-ea"/>
                <a:cs typeface="ＭＳ ゴシック" panose="020B0609070205080204" pitchFamily="49" charset="-128"/>
              </a:rPr>
              <a:t>1-25: </a:t>
            </a:r>
            <a:r>
              <a:rPr lang="ko-KR" altLang="en-US">
                <a:effectLst/>
                <a:latin typeface="+mj-ea"/>
                <a:ea typeface="+mj-ea"/>
                <a:cs typeface="ＭＳ ゴシック" panose="020B0609070205080204" pitchFamily="49" charset="-128"/>
              </a:rPr>
              <a:t>아세틸렌</a:t>
            </a:r>
            <a:r>
              <a:rPr lang="en-US" altLang="ko-KR">
                <a:effectLst/>
                <a:latin typeface="+mj-ea"/>
                <a:ea typeface="+mj-ea"/>
                <a:cs typeface="ＭＳ ゴシック" panose="020B0609070205080204" pitchFamily="49" charset="-128"/>
              </a:rPr>
              <a:t>(asechiren) </a:t>
            </a:r>
            <a:r>
              <a:rPr lang="ko-KR" altLang="en-US">
                <a:effectLst/>
                <a:latin typeface="+mj-ea"/>
                <a:ea typeface="+mj-ea"/>
                <a:cs typeface="ＭＳ ゴシック" panose="020B0609070205080204" pitchFamily="49" charset="-128"/>
              </a:rPr>
              <a:t>용기와 용기 밸브</a:t>
            </a:r>
            <a:endParaRPr lang="ko-KR" altLang="en-US" sz="1400">
              <a:effectLst/>
              <a:latin typeface="+mj-ea"/>
              <a:ea typeface="+mj-ea"/>
              <a:cs typeface="ＭＳ ゴシック" panose="020B0609070205080204" pitchFamily="49" charset="-128"/>
            </a:endParaRPr>
          </a:p>
        </p:txBody>
      </p:sp>
      <p:sp>
        <p:nvSpPr>
          <p:cNvPr id="23" name="テキスト ボックス 116">
            <a:extLst>
              <a:ext uri="{FF2B5EF4-FFF2-40B4-BE49-F238E27FC236}">
                <a16:creationId xmlns:a16="http://schemas.microsoft.com/office/drawing/2014/main" id="{34EC8EED-E2C2-44F2-AEF6-DAB901EA494C}"/>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ko-KR" altLang="en-US" sz="1200">
                <a:latin typeface="+mj-ea"/>
                <a:ea typeface="+mj-ea"/>
                <a:cs typeface="ＭＳ ゴシック" panose="020B0609070205080204" pitchFamily="49" charset="-128"/>
              </a:rPr>
              <a:t>그랜드패킹</a:t>
            </a:r>
            <a:endParaRPr lang="ko-KR" altLang="en-US" sz="1200">
              <a:effectLst/>
              <a:latin typeface="+mj-ea"/>
              <a:ea typeface="+mj-ea"/>
              <a:cs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04800"/>
            <a:ext cx="7886700" cy="511041"/>
          </a:xfrm>
          <a:ln>
            <a:solidFill>
              <a:schemeClr val="tx1"/>
            </a:solidFill>
          </a:ln>
        </p:spPr>
        <p:txBody>
          <a:bodyPr rtlCol="0">
            <a:noAutofit/>
          </a:bodyPr>
          <a:lstStyle/>
          <a:p>
            <a:pPr rtl="0"/>
            <a:r>
              <a:rPr lang="ko-KR" altLang="en-US" sz="1600" dirty="0">
                <a:latin typeface="+mj-ea"/>
                <a:ea typeface="+mj-ea"/>
              </a:rPr>
              <a:t>각종 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 </a:t>
            </a:r>
            <a:r>
              <a:rPr lang="ko-KR" altLang="en-US" sz="1600" dirty="0">
                <a:latin typeface="+mj-ea"/>
                <a:ea typeface="+mj-ea"/>
              </a:rPr>
              <a:t>및 아세틸렌</a:t>
            </a:r>
            <a:r>
              <a:rPr lang="en-US" altLang="ko-KR" sz="1600" dirty="0">
                <a:latin typeface="+mj-ea"/>
                <a:ea typeface="+mj-ea"/>
              </a:rPr>
              <a:t>(</a:t>
            </a:r>
            <a:r>
              <a:rPr lang="en-US" altLang="ko-KR" sz="1600" dirty="0" err="1">
                <a:latin typeface="+mj-ea"/>
                <a:ea typeface="+mj-ea"/>
              </a:rPr>
              <a:t>asechiren</a:t>
            </a:r>
            <a:r>
              <a:rPr lang="en-US" altLang="ko-KR" sz="1600" dirty="0">
                <a:latin typeface="+mj-ea"/>
                <a:ea typeface="+mj-ea"/>
              </a:rPr>
              <a:t>) </a:t>
            </a:r>
            <a:r>
              <a:rPr lang="ko-KR" altLang="en-US" sz="1600" dirty="0">
                <a:latin typeface="+mj-ea"/>
                <a:ea typeface="+mj-ea"/>
              </a:rPr>
              <a:t>가스 발생장치 </a:t>
            </a:r>
            <a:r>
              <a:rPr lang="en-US" altLang="ko-KR" sz="1600" dirty="0">
                <a:latin typeface="+mj-ea"/>
                <a:ea typeface="+mj-ea"/>
              </a:rPr>
              <a:t>(3) </a:t>
            </a:r>
            <a:br>
              <a:rPr lang="en-US" altLang="ko-KR" sz="1600" dirty="0">
                <a:latin typeface="+mj-ea"/>
                <a:ea typeface="+mj-ea"/>
              </a:rPr>
            </a:br>
            <a:r>
              <a:rPr lang="ko-KR" altLang="en-US" sz="1600" dirty="0">
                <a:latin typeface="+mj-ea"/>
                <a:ea typeface="+mj-ea"/>
              </a:rPr>
              <a:t>기타 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a:t>
            </a:r>
            <a:endParaRPr kumimoji="1" lang="ko-KR" altLang="en-US" sz="1600" dirty="0">
              <a:latin typeface="+mj-ea"/>
              <a:ea typeface="+mj-ea"/>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ko-KR" altLang="en-US" sz="1400">
                <a:latin typeface="+mj-ea"/>
                <a:ea typeface="+mj-ea"/>
              </a:rPr>
              <a:t>기타 가연성가스 용기</a:t>
            </a:r>
            <a:r>
              <a:rPr lang="en-US" altLang="ko-KR" sz="1400">
                <a:latin typeface="+mj-ea"/>
                <a:ea typeface="+mj-ea"/>
              </a:rPr>
              <a:t>(bonbe)</a:t>
            </a:r>
          </a:p>
          <a:p>
            <a:pPr marL="268288" indent="-1588" rtl="0">
              <a:lnSpc>
                <a:spcPct val="100000"/>
              </a:lnSpc>
              <a:spcBef>
                <a:spcPts val="0"/>
              </a:spcBef>
              <a:buNone/>
            </a:pPr>
            <a:r>
              <a:rPr lang="ko-KR" altLang="en-US" sz="1400">
                <a:latin typeface="+mj-ea"/>
                <a:ea typeface="+mj-ea"/>
              </a:rPr>
              <a:t>프로판</a:t>
            </a:r>
            <a:r>
              <a:rPr lang="en-US" altLang="ko-KR" sz="1400">
                <a:latin typeface="+mj-ea"/>
                <a:ea typeface="+mj-ea"/>
              </a:rPr>
              <a:t>(puropan)·</a:t>
            </a:r>
            <a:r>
              <a:rPr lang="ko-KR" altLang="en-US" sz="1400">
                <a:latin typeface="+mj-ea"/>
                <a:ea typeface="+mj-ea"/>
              </a:rPr>
              <a:t>부탄 등은 고압의 액체 상태로 가스용기</a:t>
            </a:r>
            <a:r>
              <a:rPr lang="en-US" altLang="ko-KR" sz="1400">
                <a:latin typeface="+mj-ea"/>
                <a:ea typeface="+mj-ea"/>
              </a:rPr>
              <a:t>(bonbe)</a:t>
            </a:r>
            <a:r>
              <a:rPr lang="ko-KR" altLang="en-US" sz="1400">
                <a:latin typeface="+mj-ea"/>
                <a:ea typeface="+mj-ea"/>
              </a:rPr>
              <a:t>에 충전</a:t>
            </a:r>
          </a:p>
          <a:p>
            <a:pPr marL="268288" indent="-1588" rtl="0">
              <a:lnSpc>
                <a:spcPct val="100000"/>
              </a:lnSpc>
              <a:spcBef>
                <a:spcPts val="0"/>
              </a:spcBef>
              <a:buNone/>
            </a:pPr>
            <a:r>
              <a:rPr lang="ko-KR" altLang="en-US" sz="1400">
                <a:latin typeface="+mj-ea"/>
                <a:ea typeface="+mj-ea"/>
              </a:rPr>
              <a:t>가연성가스</a:t>
            </a:r>
            <a:r>
              <a:rPr lang="en-US" altLang="ko-KR" sz="1400">
                <a:latin typeface="+mj-ea"/>
                <a:ea typeface="+mj-ea"/>
              </a:rPr>
              <a:t>(</a:t>
            </a:r>
            <a:r>
              <a:rPr lang="ko-KR" altLang="en-US" sz="1400">
                <a:latin typeface="+mj-ea"/>
                <a:ea typeface="+mj-ea"/>
              </a:rPr>
              <a:t>및 헬륨</a:t>
            </a:r>
            <a:r>
              <a:rPr lang="en-US" altLang="ko-KR" sz="1400">
                <a:latin typeface="+mj-ea"/>
                <a:ea typeface="+mj-ea"/>
              </a:rPr>
              <a:t>) </a:t>
            </a:r>
            <a:r>
              <a:rPr lang="ko-KR" altLang="en-US" sz="1400">
                <a:latin typeface="+mj-ea"/>
                <a:ea typeface="+mj-ea"/>
              </a:rPr>
              <a:t>가스용기</a:t>
            </a:r>
            <a:r>
              <a:rPr lang="en-US" altLang="ko-KR" sz="1400">
                <a:latin typeface="+mj-ea"/>
                <a:ea typeface="+mj-ea"/>
              </a:rPr>
              <a:t>(bonbe)</a:t>
            </a:r>
            <a:r>
              <a:rPr lang="ko-KR" altLang="en-US" sz="1400">
                <a:latin typeface="+mj-ea"/>
                <a:ea typeface="+mj-ea"/>
              </a:rPr>
              <a:t>의 꼭지쇠는 왼나사</a:t>
            </a:r>
          </a:p>
        </p:txBody>
      </p:sp>
      <p:sp>
        <p:nvSpPr>
          <p:cNvPr id="7" name="テキスト ボックス 6"/>
          <p:cNvSpPr txBox="1"/>
          <p:nvPr/>
        </p:nvSpPr>
        <p:spPr>
          <a:xfrm>
            <a:off x="4839869"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30</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20</a:t>
            </a:r>
            <a:r>
              <a:rPr lang="ko-KR" altLang="en-US" sz="1100">
                <a:solidFill>
                  <a:prstClr val="black"/>
                </a:solidFill>
                <a:latin typeface="+mj-ea"/>
                <a:ea typeface="+mj-ea"/>
              </a:rPr>
              <a:t>페이지</a:t>
            </a: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ko-KR" altLang="en-US" sz="1400">
                <a:latin typeface="+mj-ea"/>
                <a:ea typeface="+mj-ea"/>
              </a:rPr>
              <a:t>산소가스용기</a:t>
            </a:r>
            <a:r>
              <a:rPr lang="en-US" altLang="ko-KR" sz="1400">
                <a:latin typeface="+mj-ea"/>
                <a:ea typeface="+mj-ea"/>
              </a:rPr>
              <a:t>(sanso bonbe)</a:t>
            </a:r>
          </a:p>
          <a:p>
            <a:pPr marL="268288" indent="-1588" rtl="0">
              <a:lnSpc>
                <a:spcPct val="100000"/>
              </a:lnSpc>
              <a:spcBef>
                <a:spcPts val="0"/>
              </a:spcBef>
              <a:buNone/>
            </a:pPr>
            <a:r>
              <a:rPr lang="ko-KR" altLang="en-US" sz="1400">
                <a:latin typeface="+mj-ea"/>
                <a:ea typeface="+mj-ea"/>
              </a:rPr>
              <a:t>산소</a:t>
            </a:r>
            <a:r>
              <a:rPr lang="en-US" altLang="ko-KR" sz="1400">
                <a:latin typeface="+mj-ea"/>
                <a:ea typeface="+mj-ea"/>
              </a:rPr>
              <a:t>(sanso)</a:t>
            </a:r>
            <a:r>
              <a:rPr lang="ko-KR" altLang="en-US" sz="1400">
                <a:latin typeface="+mj-ea"/>
                <a:ea typeface="+mj-ea"/>
              </a:rPr>
              <a:t>는 기체 상태로 가스용기</a:t>
            </a:r>
            <a:r>
              <a:rPr lang="en-US" altLang="ko-KR" sz="1400">
                <a:latin typeface="+mj-ea"/>
                <a:ea typeface="+mj-ea"/>
              </a:rPr>
              <a:t>(bonbe)</a:t>
            </a:r>
            <a:r>
              <a:rPr lang="ko-KR" altLang="en-US" sz="1400">
                <a:latin typeface="+mj-ea"/>
                <a:ea typeface="+mj-ea"/>
              </a:rPr>
              <a:t>에 충전</a:t>
            </a:r>
          </a:p>
          <a:p>
            <a:pPr marL="268288" indent="-1588" rtl="0">
              <a:lnSpc>
                <a:spcPct val="100000"/>
              </a:lnSpc>
              <a:spcBef>
                <a:spcPts val="0"/>
              </a:spcBef>
              <a:buNone/>
            </a:pPr>
            <a:r>
              <a:rPr lang="ko-KR" altLang="en-US" sz="1400">
                <a:latin typeface="+mj-ea"/>
                <a:ea typeface="+mj-ea"/>
              </a:rPr>
              <a:t>산소가스용기</a:t>
            </a:r>
            <a:r>
              <a:rPr lang="en-US" altLang="ko-KR" sz="1400">
                <a:latin typeface="+mj-ea"/>
                <a:ea typeface="+mj-ea"/>
              </a:rPr>
              <a:t>(sanso bonbe) </a:t>
            </a:r>
            <a:r>
              <a:rPr lang="ko-KR" altLang="en-US" sz="1400">
                <a:latin typeface="+mj-ea"/>
                <a:ea typeface="+mj-ea"/>
              </a:rPr>
              <a:t>꼭지쇠</a:t>
            </a:r>
            <a:r>
              <a:rPr lang="en-US" altLang="ko-KR" sz="1400">
                <a:latin typeface="+mj-ea"/>
                <a:ea typeface="+mj-ea"/>
              </a:rPr>
              <a:t>(</a:t>
            </a:r>
            <a:r>
              <a:rPr lang="ko-KR" altLang="en-US" sz="1400">
                <a:latin typeface="+mj-ea"/>
                <a:ea typeface="+mj-ea"/>
              </a:rPr>
              <a:t>충전구</a:t>
            </a:r>
            <a:r>
              <a:rPr lang="en-US" altLang="ko-KR" sz="1400">
                <a:latin typeface="+mj-ea"/>
                <a:ea typeface="+mj-ea"/>
              </a:rPr>
              <a:t>)</a:t>
            </a:r>
            <a:r>
              <a:rPr lang="ko-KR" altLang="en-US" sz="1400">
                <a:latin typeface="+mj-ea"/>
                <a:ea typeface="+mj-ea"/>
              </a:rPr>
              <a:t>는 가연성가스와는 반대로 오른나사</a:t>
            </a:r>
          </a:p>
          <a:p>
            <a:pPr marL="268288" indent="-1588" rtl="0">
              <a:lnSpc>
                <a:spcPct val="100000"/>
              </a:lnSpc>
              <a:spcBef>
                <a:spcPts val="0"/>
              </a:spcBef>
              <a:buNone/>
            </a:pPr>
            <a:r>
              <a:rPr lang="ko-KR" altLang="en-US" sz="1400">
                <a:latin typeface="+mj-ea"/>
                <a:ea typeface="+mj-ea"/>
              </a:rPr>
              <a:t>산소</a:t>
            </a:r>
            <a:r>
              <a:rPr lang="en-US" altLang="ko-KR" sz="1400">
                <a:latin typeface="+mj-ea"/>
                <a:ea typeface="+mj-ea"/>
              </a:rPr>
              <a:t>(sanso)</a:t>
            </a:r>
            <a:r>
              <a:rPr lang="ko-KR" altLang="en-US" sz="1400">
                <a:latin typeface="+mj-ea"/>
                <a:ea typeface="+mj-ea"/>
              </a:rPr>
              <a:t>에는 물건이 불타는 것을 돕는 기능이 있어</a:t>
            </a:r>
            <a:r>
              <a:rPr lang="en-US" altLang="ko-KR" sz="1400">
                <a:latin typeface="+mj-ea"/>
                <a:ea typeface="+mj-ea"/>
              </a:rPr>
              <a:t>, </a:t>
            </a:r>
            <a:r>
              <a:rPr lang="ko-KR" altLang="en-US" sz="1400">
                <a:latin typeface="+mj-ea"/>
                <a:ea typeface="+mj-ea"/>
              </a:rPr>
              <a:t>매우 위험하다</a:t>
            </a:r>
            <a:r>
              <a:rPr lang="en-US" altLang="ko-KR" sz="1400">
                <a:latin typeface="+mj-ea"/>
                <a:ea typeface="+mj-ea"/>
              </a:rPr>
              <a:t>.</a:t>
            </a:r>
            <a:endParaRPr lang="ko-KR" altLang="en-US" sz="1400">
              <a:latin typeface="+mj-ea"/>
              <a:ea typeface="+mj-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11</a:t>
            </a:fld>
            <a:endParaRPr kumimoji="1" lang="ko-KR" altLang="en-US" sz="1100">
              <a:latin typeface="+mj-ea"/>
              <a:ea typeface="+mj-ea"/>
            </a:endParaRPr>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91992"/>
          </a:xfrm>
          <a:ln>
            <a:solidFill>
              <a:schemeClr val="tx1"/>
            </a:solidFill>
          </a:ln>
        </p:spPr>
        <p:txBody>
          <a:bodyPr rtlCol="0">
            <a:normAutofit/>
          </a:bodyPr>
          <a:lstStyle/>
          <a:p>
            <a:pPr rtl="0"/>
            <a:r>
              <a:rPr lang="ko-KR" altLang="en-US" sz="1600" dirty="0">
                <a:latin typeface="+mj-ea"/>
                <a:ea typeface="+mj-ea"/>
              </a:rPr>
              <a:t>각종 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 </a:t>
            </a:r>
            <a:r>
              <a:rPr lang="ko-KR" altLang="en-US" sz="1600" dirty="0">
                <a:latin typeface="+mj-ea"/>
                <a:ea typeface="+mj-ea"/>
              </a:rPr>
              <a:t>및 아세틸렌</a:t>
            </a:r>
            <a:r>
              <a:rPr lang="en-US" altLang="ko-KR" sz="1600" dirty="0">
                <a:latin typeface="+mj-ea"/>
                <a:ea typeface="+mj-ea"/>
              </a:rPr>
              <a:t>(</a:t>
            </a:r>
            <a:r>
              <a:rPr lang="en-US" altLang="ko-KR" sz="1600" dirty="0" err="1">
                <a:latin typeface="+mj-ea"/>
                <a:ea typeface="+mj-ea"/>
              </a:rPr>
              <a:t>asechiren</a:t>
            </a:r>
            <a:r>
              <a:rPr lang="en-US" altLang="ko-KR" sz="1600" dirty="0">
                <a:latin typeface="+mj-ea"/>
                <a:ea typeface="+mj-ea"/>
              </a:rPr>
              <a:t>) </a:t>
            </a:r>
            <a:r>
              <a:rPr lang="ko-KR" altLang="en-US" sz="1600" dirty="0">
                <a:latin typeface="+mj-ea"/>
                <a:ea typeface="+mj-ea"/>
              </a:rPr>
              <a:t>가스 발생장치 </a:t>
            </a:r>
            <a:r>
              <a:rPr lang="en-US" altLang="ko-KR" sz="1600" dirty="0">
                <a:latin typeface="+mj-ea"/>
                <a:ea typeface="+mj-ea"/>
              </a:rPr>
              <a:t>(4) </a:t>
            </a:r>
            <a:br>
              <a:rPr lang="en-US" altLang="ko-KR" sz="1600" dirty="0">
                <a:latin typeface="+mj-ea"/>
                <a:ea typeface="+mj-ea"/>
              </a:rPr>
            </a:br>
            <a:r>
              <a:rPr lang="ko-KR" altLang="en-US" sz="1600" dirty="0">
                <a:latin typeface="+mj-ea"/>
                <a:ea typeface="+mj-ea"/>
              </a:rPr>
              <a:t>가스집합장치</a:t>
            </a:r>
            <a:endParaRPr kumimoji="1" lang="ko-KR" altLang="en-US" sz="1600" dirty="0">
              <a:latin typeface="+mj-ea"/>
              <a:ea typeface="+mj-ea"/>
            </a:endParaRPr>
          </a:p>
        </p:txBody>
      </p:sp>
      <p:sp>
        <p:nvSpPr>
          <p:cNvPr id="7" name="テキスト ボックス 6"/>
          <p:cNvSpPr txBox="1"/>
          <p:nvPr/>
        </p:nvSpPr>
        <p:spPr>
          <a:xfrm>
            <a:off x="4428156" y="6429565"/>
            <a:ext cx="371931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31</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21</a:t>
            </a:r>
            <a:r>
              <a:rPr lang="ko-KR" altLang="en-US" sz="1100">
                <a:solidFill>
                  <a:prstClr val="black"/>
                </a:solidFill>
                <a:latin typeface="+mj-ea"/>
                <a:ea typeface="+mj-ea"/>
              </a:rPr>
              <a:t>페이지</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12</a:t>
            </a:fld>
            <a:endParaRPr kumimoji="1" lang="ko-KR" altLang="en-US" sz="1100">
              <a:latin typeface="+mj-ea"/>
              <a:ea typeface="+mj-ea"/>
            </a:endParaRPr>
          </a:p>
        </p:txBody>
      </p:sp>
      <p:pic>
        <p:nvPicPr>
          <p:cNvPr id="5" name="図 4"/>
          <p:cNvPicPr>
            <a:picLocks noChangeAspect="1"/>
          </p:cNvPicPr>
          <p:nvPr/>
        </p:nvPicPr>
        <p:blipFill>
          <a:blip r:embed="rId3"/>
          <a:stretch>
            <a:fillRect/>
          </a:stretch>
        </p:blipFill>
        <p:spPr>
          <a:xfrm>
            <a:off x="628650" y="1017861"/>
            <a:ext cx="4484613" cy="3505200"/>
          </a:xfrm>
          <a:prstGeom prst="rect">
            <a:avLst/>
          </a:prstGeom>
        </p:spPr>
      </p:pic>
      <p:sp>
        <p:nvSpPr>
          <p:cNvPr id="6" name="テキスト ボックス 123">
            <a:extLst>
              <a:ext uri="{FF2B5EF4-FFF2-40B4-BE49-F238E27FC236}">
                <a16:creationId xmlns:a16="http://schemas.microsoft.com/office/drawing/2014/main" id="{4E1EC914-87FD-4348-A605-2C3A47251D9C}"/>
              </a:ext>
            </a:extLst>
          </p:cNvPr>
          <p:cNvSpPr txBox="1"/>
          <p:nvPr/>
        </p:nvSpPr>
        <p:spPr>
          <a:xfrm>
            <a:off x="2135083" y="1073135"/>
            <a:ext cx="2062844"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050" dirty="0">
                <a:effectLst/>
                <a:latin typeface="+mj-ea"/>
                <a:ea typeface="+mj-ea"/>
                <a:cs typeface="ＭＳ ゴシック" panose="020B0609070205080204" pitchFamily="49" charset="-128"/>
              </a:rPr>
              <a:t>압력조절기</a:t>
            </a:r>
            <a:r>
              <a:rPr lang="en-US" altLang="ko-KR" sz="1050" dirty="0">
                <a:effectLst/>
                <a:latin typeface="+mj-ea"/>
                <a:ea typeface="+mj-ea"/>
                <a:cs typeface="ＭＳ ゴシック" panose="020B0609070205080204" pitchFamily="49" charset="-128"/>
              </a:rPr>
              <a:t>(</a:t>
            </a:r>
            <a:r>
              <a:rPr lang="en-US" altLang="ko-KR" sz="1050" dirty="0" err="1">
                <a:effectLst/>
                <a:latin typeface="+mj-ea"/>
                <a:ea typeface="+mj-ea"/>
                <a:cs typeface="ＭＳ ゴシック" panose="020B0609070205080204" pitchFamily="49" charset="-128"/>
              </a:rPr>
              <a:t>aturyoku</a:t>
            </a:r>
            <a:r>
              <a:rPr lang="en-US" altLang="ko-KR" sz="1050" dirty="0">
                <a:effectLst/>
                <a:latin typeface="+mj-ea"/>
                <a:ea typeface="+mj-ea"/>
                <a:cs typeface="ＭＳ ゴシック" panose="020B0609070205080204" pitchFamily="49" charset="-128"/>
              </a:rPr>
              <a:t> </a:t>
            </a:r>
            <a:r>
              <a:rPr lang="en-US" altLang="ko-KR" sz="1050" dirty="0" err="1">
                <a:effectLst/>
                <a:latin typeface="+mj-ea"/>
                <a:ea typeface="+mj-ea"/>
                <a:cs typeface="ＭＳ ゴシック" panose="020B0609070205080204" pitchFamily="49" charset="-128"/>
              </a:rPr>
              <a:t>chousei</a:t>
            </a:r>
            <a:r>
              <a:rPr lang="en-US" altLang="ko-KR" sz="1050" dirty="0">
                <a:effectLst/>
                <a:latin typeface="+mj-ea"/>
                <a:ea typeface="+mj-ea"/>
                <a:cs typeface="ＭＳ ゴシック" panose="020B0609070205080204" pitchFamily="49" charset="-128"/>
              </a:rPr>
              <a:t> ki)</a:t>
            </a:r>
            <a:endParaRPr lang="ko-KR" altLang="en-US" sz="1050" dirty="0">
              <a:effectLst/>
              <a:latin typeface="+mj-ea"/>
              <a:ea typeface="+mj-ea"/>
              <a:cs typeface="ＭＳ ゴシック" panose="020B0609070205080204" pitchFamily="49" charset="-128"/>
            </a:endParaRPr>
          </a:p>
        </p:txBody>
      </p:sp>
      <p:sp>
        <p:nvSpPr>
          <p:cNvPr id="8" name="テキスト ボックス 124">
            <a:extLst>
              <a:ext uri="{FF2B5EF4-FFF2-40B4-BE49-F238E27FC236}">
                <a16:creationId xmlns:a16="http://schemas.microsoft.com/office/drawing/2014/main" id="{76E66E14-A6A6-4AA4-8E2E-B555B93E210E}"/>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ko-KR" altLang="en-US" sz="800">
                <a:effectLst/>
                <a:latin typeface="+mj-ea"/>
                <a:ea typeface="+mj-ea"/>
                <a:cs typeface="ＭＳ ゴシック" panose="020B0609070205080204" pitchFamily="49" charset="-128"/>
              </a:rPr>
              <a:t>자료</a:t>
            </a:r>
            <a:r>
              <a:rPr lang="en-US" altLang="ko-KR" sz="800">
                <a:effectLst/>
                <a:latin typeface="+mj-ea"/>
                <a:ea typeface="+mj-ea"/>
                <a:cs typeface="ＭＳ ゴシック" panose="020B0609070205080204" pitchFamily="49" charset="-128"/>
              </a:rPr>
              <a:t>: </a:t>
            </a:r>
            <a:r>
              <a:rPr lang="ko-KR" altLang="en-US" sz="800">
                <a:effectLst/>
                <a:latin typeface="+mj-ea"/>
                <a:ea typeface="+mj-ea"/>
                <a:cs typeface="ＭＳ ゴシック" panose="020B0609070205080204" pitchFamily="49" charset="-128"/>
              </a:rPr>
              <a:t>노동안전위생 종합연구소 기술 지침</a:t>
            </a:r>
            <a:endParaRPr lang="ko-KR" altLang="en-US" sz="900">
              <a:effectLst/>
              <a:latin typeface="+mj-ea"/>
              <a:ea typeface="+mj-ea"/>
              <a:cs typeface="ＭＳ ゴシック" panose="020B0609070205080204" pitchFamily="49" charset="-128"/>
            </a:endParaRPr>
          </a:p>
        </p:txBody>
      </p:sp>
      <p:sp>
        <p:nvSpPr>
          <p:cNvPr id="9" name="テキスト ボックス 123">
            <a:extLst>
              <a:ext uri="{FF2B5EF4-FFF2-40B4-BE49-F238E27FC236}">
                <a16:creationId xmlns:a16="http://schemas.microsoft.com/office/drawing/2014/main" id="{8F08E27D-5E64-4B4D-8EE5-176D4E6F4366}"/>
              </a:ext>
            </a:extLst>
          </p:cNvPr>
          <p:cNvSpPr txBox="1"/>
          <p:nvPr/>
        </p:nvSpPr>
        <p:spPr>
          <a:xfrm>
            <a:off x="655272" y="1679443"/>
            <a:ext cx="520748" cy="32592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000" dirty="0">
                <a:effectLst/>
                <a:latin typeface="+mj-ea"/>
                <a:ea typeface="+mj-ea"/>
                <a:cs typeface="ＭＳ ゴシック" panose="020B0609070205080204" pitchFamily="49" charset="-128"/>
              </a:rPr>
              <a:t>안전밸브</a:t>
            </a:r>
          </a:p>
        </p:txBody>
      </p:sp>
      <p:sp>
        <p:nvSpPr>
          <p:cNvPr id="10" name="テキスト ボックス 123">
            <a:extLst>
              <a:ext uri="{FF2B5EF4-FFF2-40B4-BE49-F238E27FC236}">
                <a16:creationId xmlns:a16="http://schemas.microsoft.com/office/drawing/2014/main" id="{949792BB-FD5F-4807-8A18-7944D0A392A0}"/>
              </a:ext>
            </a:extLst>
          </p:cNvPr>
          <p:cNvSpPr txBox="1"/>
          <p:nvPr/>
        </p:nvSpPr>
        <p:spPr>
          <a:xfrm>
            <a:off x="2606553" y="1357398"/>
            <a:ext cx="607008"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050" dirty="0">
                <a:effectLst/>
                <a:latin typeface="+mj-ea"/>
                <a:ea typeface="+mj-ea"/>
                <a:cs typeface="ＭＳ ゴシック" panose="020B0609070205080204" pitchFamily="49" charset="-128"/>
              </a:rPr>
              <a:t>공장으로</a:t>
            </a:r>
          </a:p>
        </p:txBody>
      </p:sp>
      <p:sp>
        <p:nvSpPr>
          <p:cNvPr id="11" name="テキスト ボックス 123">
            <a:extLst>
              <a:ext uri="{FF2B5EF4-FFF2-40B4-BE49-F238E27FC236}">
                <a16:creationId xmlns:a16="http://schemas.microsoft.com/office/drawing/2014/main" id="{D02F9267-A270-432A-97EC-2EEAEC2E5D9E}"/>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050" dirty="0">
                <a:effectLst/>
                <a:latin typeface="+mj-ea"/>
                <a:ea typeface="+mj-ea"/>
                <a:cs typeface="ＭＳ ゴシック" panose="020B0609070205080204" pitchFamily="49" charset="-128"/>
              </a:rPr>
              <a:t>배관</a:t>
            </a:r>
          </a:p>
        </p:txBody>
      </p:sp>
      <p:sp>
        <p:nvSpPr>
          <p:cNvPr id="12" name="テキスト ボックス 123">
            <a:extLst>
              <a:ext uri="{FF2B5EF4-FFF2-40B4-BE49-F238E27FC236}">
                <a16:creationId xmlns:a16="http://schemas.microsoft.com/office/drawing/2014/main" id="{27130541-5DE1-454D-AB60-54B93C23D733}"/>
              </a:ext>
            </a:extLst>
          </p:cNvPr>
          <p:cNvSpPr txBox="1"/>
          <p:nvPr/>
        </p:nvSpPr>
        <p:spPr>
          <a:xfrm>
            <a:off x="3120089" y="1491873"/>
            <a:ext cx="607008"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ko-KR" altLang="en-US" sz="1050" dirty="0">
                <a:effectLst/>
                <a:latin typeface="+mj-ea"/>
                <a:ea typeface="+mj-ea"/>
                <a:cs typeface="ＭＳ ゴシック" panose="020B0609070205080204" pitchFamily="49" charset="-128"/>
              </a:rPr>
              <a:t>연결관</a:t>
            </a:r>
          </a:p>
        </p:txBody>
      </p:sp>
      <p:sp>
        <p:nvSpPr>
          <p:cNvPr id="13" name="テキスト ボックス 125">
            <a:extLst>
              <a:ext uri="{FF2B5EF4-FFF2-40B4-BE49-F238E27FC236}">
                <a16:creationId xmlns:a16="http://schemas.microsoft.com/office/drawing/2014/main" id="{6A96CC7C-B66E-4B62-87E2-4E98C4B55ED0}"/>
              </a:ext>
            </a:extLst>
          </p:cNvPr>
          <p:cNvSpPr txBox="1"/>
          <p:nvPr/>
        </p:nvSpPr>
        <p:spPr>
          <a:xfrm>
            <a:off x="867017" y="4172651"/>
            <a:ext cx="3862268" cy="32592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ko-KR" altLang="en-US" sz="1400">
                <a:effectLst/>
                <a:latin typeface="+mj-ea"/>
                <a:ea typeface="+mj-ea"/>
                <a:cs typeface="ＭＳ ゴシック" panose="020B0609070205080204" pitchFamily="49" charset="-128"/>
              </a:rPr>
              <a:t>그림</a:t>
            </a:r>
            <a:r>
              <a:rPr lang="en-US" altLang="ko-KR" sz="1400">
                <a:effectLst/>
                <a:latin typeface="+mj-ea"/>
                <a:ea typeface="+mj-ea"/>
                <a:cs typeface="ＭＳ ゴシック" panose="020B0609070205080204" pitchFamily="49" charset="-128"/>
              </a:rPr>
              <a:t>1-28: </a:t>
            </a:r>
            <a:r>
              <a:rPr lang="ko-KR" altLang="en-US" sz="1400">
                <a:effectLst/>
                <a:latin typeface="+mj-ea"/>
                <a:ea typeface="+mj-ea"/>
                <a:cs typeface="ＭＳ ゴシック" panose="020B0609070205080204" pitchFamily="49" charset="-128"/>
              </a:rPr>
              <a:t>산소</a:t>
            </a:r>
            <a:r>
              <a:rPr lang="en-US" altLang="ko-KR" sz="1400">
                <a:effectLst/>
                <a:latin typeface="+mj-ea"/>
                <a:ea typeface="+mj-ea"/>
                <a:cs typeface="ＭＳ ゴシック" panose="020B0609070205080204" pitchFamily="49" charset="-128"/>
              </a:rPr>
              <a:t>(sanso) </a:t>
            </a:r>
            <a:r>
              <a:rPr lang="ko-KR" altLang="en-US" sz="1400">
                <a:effectLst/>
                <a:latin typeface="+mj-ea"/>
                <a:ea typeface="+mj-ea"/>
                <a:cs typeface="ＭＳ ゴシック" panose="020B0609070205080204" pitchFamily="49" charset="-128"/>
              </a:rPr>
              <a:t>가스집합장치의 개념도</a:t>
            </a:r>
            <a:endParaRPr lang="ko-KR" altLang="en-US" sz="1100">
              <a:effectLst/>
              <a:latin typeface="+mj-ea"/>
              <a:ea typeface="+mj-ea"/>
              <a:cs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70389"/>
            <a:ext cx="7886700" cy="471063"/>
          </a:xfrm>
          <a:ln>
            <a:solidFill>
              <a:schemeClr val="tx1"/>
            </a:solidFill>
          </a:ln>
        </p:spPr>
        <p:txBody>
          <a:bodyPr rtlCol="0">
            <a:noAutofit/>
          </a:bodyPr>
          <a:lstStyle/>
          <a:p>
            <a:pPr rtl="0"/>
            <a:r>
              <a:rPr lang="ko-KR" altLang="en-US" sz="1600" dirty="0">
                <a:latin typeface="+mj-ea"/>
                <a:ea typeface="+mj-ea"/>
              </a:rPr>
              <a:t>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 </a:t>
            </a:r>
            <a:r>
              <a:rPr lang="ko-KR" altLang="en-US" sz="1600" dirty="0">
                <a:latin typeface="+mj-ea"/>
                <a:ea typeface="+mj-ea"/>
              </a:rPr>
              <a:t>및 아세틸렌</a:t>
            </a:r>
            <a:r>
              <a:rPr lang="en-US" altLang="ko-KR" sz="1600" dirty="0">
                <a:latin typeface="+mj-ea"/>
                <a:ea typeface="+mj-ea"/>
              </a:rPr>
              <a:t>(</a:t>
            </a:r>
            <a:r>
              <a:rPr lang="en-US" altLang="ko-KR" sz="1600" dirty="0" err="1">
                <a:latin typeface="+mj-ea"/>
                <a:ea typeface="+mj-ea"/>
              </a:rPr>
              <a:t>asechiren</a:t>
            </a:r>
            <a:r>
              <a:rPr lang="en-US" altLang="ko-KR" sz="1600" dirty="0">
                <a:latin typeface="+mj-ea"/>
                <a:ea typeface="+mj-ea"/>
              </a:rPr>
              <a:t>) </a:t>
            </a:r>
            <a:r>
              <a:rPr lang="ko-KR" altLang="en-US" sz="1600" dirty="0">
                <a:latin typeface="+mj-ea"/>
                <a:ea typeface="+mj-ea"/>
              </a:rPr>
              <a:t>발생장치 </a:t>
            </a:r>
            <a:r>
              <a:rPr lang="en-US" altLang="ko-KR" sz="1600" dirty="0">
                <a:latin typeface="+mj-ea"/>
                <a:ea typeface="+mj-ea"/>
              </a:rPr>
              <a:t>(1) </a:t>
            </a:r>
            <a:br>
              <a:rPr lang="en-US" altLang="ko-KR" sz="1600" dirty="0">
                <a:latin typeface="+mj-ea"/>
                <a:ea typeface="+mj-ea"/>
              </a:rPr>
            </a:br>
            <a:r>
              <a:rPr lang="ko-KR" altLang="en-US" sz="1600" dirty="0">
                <a:latin typeface="+mj-ea"/>
                <a:ea typeface="+mj-ea"/>
              </a:rPr>
              <a:t>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 </a:t>
            </a:r>
            <a:r>
              <a:rPr lang="ko-KR" altLang="en-US" sz="1600" dirty="0">
                <a:latin typeface="+mj-ea"/>
                <a:ea typeface="+mj-ea"/>
              </a:rPr>
              <a:t>운반과 사용 시 주의사항</a:t>
            </a:r>
            <a:endParaRPr kumimoji="1" lang="ko-KR" altLang="en-US" sz="1600" dirty="0">
              <a:latin typeface="+mj-ea"/>
              <a:ea typeface="+mj-ea"/>
            </a:endParaRPr>
          </a:p>
        </p:txBody>
      </p:sp>
      <p:sp>
        <p:nvSpPr>
          <p:cNvPr id="7" name="テキスト ボックス 6"/>
          <p:cNvSpPr txBox="1"/>
          <p:nvPr/>
        </p:nvSpPr>
        <p:spPr>
          <a:xfrm>
            <a:off x="3630223" y="6444477"/>
            <a:ext cx="4528196"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34, 36, 37</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23, 24</a:t>
            </a:r>
            <a:r>
              <a:rPr lang="ko-KR" altLang="en-US" sz="1100">
                <a:solidFill>
                  <a:prstClr val="black"/>
                </a:solidFill>
                <a:latin typeface="+mj-ea"/>
                <a:ea typeface="+mj-ea"/>
              </a:rPr>
              <a:t>페이지</a:t>
            </a: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ko-KR" altLang="en-US" sz="1400" dirty="0">
                <a:latin typeface="+mj-ea"/>
                <a:ea typeface="+mj-ea"/>
              </a:rPr>
              <a:t>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a:t>
            </a:r>
            <a:r>
              <a:rPr lang="ko-KR" altLang="en-US" sz="1400" dirty="0">
                <a:latin typeface="+mj-ea"/>
                <a:ea typeface="+mj-ea"/>
              </a:rPr>
              <a:t>의 운반 시 주의사항</a:t>
            </a:r>
          </a:p>
          <a:p>
            <a:pPr marL="552450" indent="-285750">
              <a:lnSpc>
                <a:spcPct val="100000"/>
              </a:lnSpc>
              <a:spcBef>
                <a:spcPts val="0"/>
              </a:spcBef>
            </a:pPr>
            <a:r>
              <a:rPr lang="ko-KR" altLang="en-US" sz="1400" dirty="0">
                <a:latin typeface="+mj-ea"/>
                <a:ea typeface="+mj-ea"/>
              </a:rPr>
              <a:t>차량운송 시에는 반드시 세운 상태 또는 비스듬한 상태에서 전용기구나 차량에 직접 고정</a:t>
            </a:r>
          </a:p>
          <a:p>
            <a:pPr marL="552450" indent="-285750">
              <a:lnSpc>
                <a:spcPct val="100000"/>
              </a:lnSpc>
              <a:spcBef>
                <a:spcPts val="0"/>
              </a:spcBef>
            </a:pPr>
            <a:r>
              <a:rPr lang="ko-KR" altLang="en-US" sz="1400" dirty="0">
                <a:latin typeface="+mj-ea"/>
                <a:ea typeface="+mj-ea"/>
              </a:rPr>
              <a:t>공장 내나 건설현장 내에서는 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 </a:t>
            </a:r>
            <a:r>
              <a:rPr lang="ko-KR" altLang="en-US" sz="1400" dirty="0">
                <a:latin typeface="+mj-ea"/>
                <a:ea typeface="+mj-ea"/>
              </a:rPr>
              <a:t>전용 운반 대차를 이용하여 운반한다</a:t>
            </a:r>
          </a:p>
          <a:p>
            <a:pPr marL="552450" indent="-285750">
              <a:lnSpc>
                <a:spcPct val="100000"/>
              </a:lnSpc>
              <a:spcBef>
                <a:spcPts val="0"/>
              </a:spcBef>
            </a:pPr>
            <a:r>
              <a:rPr lang="ko-KR" altLang="en-US" sz="1400" dirty="0">
                <a:latin typeface="+mj-ea"/>
                <a:ea typeface="+mj-ea"/>
              </a:rPr>
              <a:t>손으로 운반하는 경우</a:t>
            </a:r>
            <a:r>
              <a:rPr lang="en-US" altLang="ko-KR" sz="1400" dirty="0">
                <a:latin typeface="+mj-ea"/>
                <a:ea typeface="+mj-ea"/>
              </a:rPr>
              <a:t>, </a:t>
            </a:r>
            <a:r>
              <a:rPr lang="ko-KR" altLang="en-US" sz="1400" dirty="0">
                <a:latin typeface="+mj-ea"/>
                <a:ea typeface="+mj-ea"/>
              </a:rPr>
              <a:t>용기의 밸브 부분을 잡고 운반해서는 안 된다</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ko-KR" altLang="en-US" sz="1400" dirty="0">
                <a:latin typeface="+mj-ea"/>
                <a:ea typeface="+mj-ea"/>
              </a:rPr>
              <a:t>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 </a:t>
            </a:r>
            <a:r>
              <a:rPr lang="ko-KR" altLang="en-US" sz="1400" dirty="0">
                <a:latin typeface="+mj-ea"/>
                <a:ea typeface="+mj-ea"/>
              </a:rPr>
              <a:t>사용 시 유의사항</a:t>
            </a:r>
          </a:p>
          <a:p>
            <a:pPr marL="466725" lvl="1" indent="-285750" rtl="0">
              <a:lnSpc>
                <a:spcPct val="100000"/>
              </a:lnSpc>
              <a:spcBef>
                <a:spcPts val="0"/>
              </a:spcBef>
            </a:pPr>
            <a:r>
              <a:rPr lang="ko-KR" altLang="en-US" sz="1400" dirty="0">
                <a:latin typeface="+mj-ea"/>
                <a:ea typeface="+mj-ea"/>
              </a:rPr>
              <a:t>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a:t>
            </a:r>
            <a:r>
              <a:rPr lang="ko-KR" altLang="en-US" sz="1400" dirty="0">
                <a:latin typeface="+mj-ea"/>
                <a:ea typeface="+mj-ea"/>
              </a:rPr>
              <a:t>는 반드시 고정할 것</a:t>
            </a:r>
          </a:p>
          <a:p>
            <a:pPr marL="466725" lvl="1" indent="-285750" rtl="0">
              <a:lnSpc>
                <a:spcPct val="100000"/>
              </a:lnSpc>
              <a:spcBef>
                <a:spcPts val="0"/>
              </a:spcBef>
            </a:pPr>
            <a:r>
              <a:rPr lang="ko-KR" altLang="en-US" sz="1400" dirty="0">
                <a:latin typeface="+mj-ea"/>
                <a:ea typeface="+mj-ea"/>
              </a:rPr>
              <a:t>운반용 자동차의 적재함에 실은 채로 사용하지 않는다</a:t>
            </a:r>
            <a:r>
              <a:rPr lang="en-US" altLang="ko-KR" sz="1400" dirty="0">
                <a:latin typeface="+mj-ea"/>
                <a:ea typeface="+mj-ea"/>
              </a:rPr>
              <a:t>.</a:t>
            </a:r>
            <a:endParaRPr lang="ko-KR" altLang="en-US" sz="1400" dirty="0">
              <a:latin typeface="+mj-ea"/>
              <a:ea typeface="+mj-ea"/>
            </a:endParaRPr>
          </a:p>
          <a:p>
            <a:pPr marL="466725" lvl="1" indent="-285750" rtl="0">
              <a:lnSpc>
                <a:spcPct val="100000"/>
              </a:lnSpc>
              <a:spcBef>
                <a:spcPts val="0"/>
              </a:spcBef>
            </a:pPr>
            <a:r>
              <a:rPr lang="ko-KR" altLang="en-US" sz="1400" dirty="0">
                <a:latin typeface="+mj-ea"/>
                <a:ea typeface="+mj-ea"/>
              </a:rPr>
              <a:t>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a:t>
            </a:r>
            <a:r>
              <a:rPr lang="ko-KR" altLang="en-US" sz="1400" dirty="0">
                <a:latin typeface="+mj-ea"/>
                <a:ea typeface="+mj-ea"/>
              </a:rPr>
              <a:t>의 목 부분으로 고정하지 않는다</a:t>
            </a:r>
          </a:p>
          <a:p>
            <a:pPr marL="466725" lvl="1" indent="-285750" rtl="0">
              <a:lnSpc>
                <a:spcPct val="100000"/>
              </a:lnSpc>
              <a:spcBef>
                <a:spcPts val="0"/>
              </a:spcBef>
            </a:pPr>
            <a:r>
              <a:rPr lang="ko-KR" altLang="en-US" sz="1400" dirty="0">
                <a:latin typeface="+mj-ea"/>
                <a:ea typeface="+mj-ea"/>
              </a:rPr>
              <a:t>산소가스용기</a:t>
            </a:r>
            <a:r>
              <a:rPr lang="en-US" altLang="ko-KR" sz="1400" dirty="0">
                <a:latin typeface="+mj-ea"/>
                <a:ea typeface="+mj-ea"/>
              </a:rPr>
              <a:t>(</a:t>
            </a:r>
            <a:r>
              <a:rPr lang="en-US" altLang="ko-KR" sz="1400" dirty="0" err="1">
                <a:latin typeface="+mj-ea"/>
                <a:ea typeface="+mj-ea"/>
              </a:rPr>
              <a:t>sanso</a:t>
            </a:r>
            <a:r>
              <a:rPr lang="en-US" altLang="ko-KR" sz="1400" dirty="0">
                <a:latin typeface="+mj-ea"/>
                <a:ea typeface="+mj-ea"/>
              </a:rPr>
              <a:t> </a:t>
            </a:r>
            <a:r>
              <a:rPr lang="en-US" altLang="ko-KR" sz="1400" dirty="0" err="1">
                <a:latin typeface="+mj-ea"/>
                <a:ea typeface="+mj-ea"/>
              </a:rPr>
              <a:t>bonbe</a:t>
            </a:r>
            <a:r>
              <a:rPr lang="en-US" altLang="ko-KR" sz="1400" dirty="0">
                <a:latin typeface="+mj-ea"/>
                <a:ea typeface="+mj-ea"/>
              </a:rPr>
              <a:t>)</a:t>
            </a:r>
            <a:r>
              <a:rPr lang="ko-KR" altLang="en-US" sz="1400" dirty="0">
                <a:latin typeface="+mj-ea"/>
                <a:ea typeface="+mj-ea"/>
              </a:rPr>
              <a:t>는 기름이 묻은 장갑으로 만지지 않는다 또한</a:t>
            </a:r>
            <a:r>
              <a:rPr lang="en-US" altLang="ko-KR" sz="1400" dirty="0">
                <a:latin typeface="+mj-ea"/>
                <a:ea typeface="+mj-ea"/>
              </a:rPr>
              <a:t>, </a:t>
            </a:r>
            <a:r>
              <a:rPr lang="ko-KR" altLang="en-US" sz="1400" dirty="0">
                <a:latin typeface="+mj-ea"/>
                <a:ea typeface="+mj-ea"/>
              </a:rPr>
              <a:t>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 </a:t>
            </a:r>
            <a:r>
              <a:rPr lang="ko-KR" altLang="en-US" sz="1400" dirty="0">
                <a:latin typeface="+mj-ea"/>
                <a:ea typeface="+mj-ea"/>
              </a:rPr>
              <a:t>근처에 기름류를 두지 않도록 한다</a:t>
            </a:r>
            <a:r>
              <a:rPr lang="en-US" altLang="ko-KR" sz="1400" dirty="0">
                <a:latin typeface="+mj-ea"/>
                <a:ea typeface="+mj-ea"/>
              </a:rPr>
              <a:t>.</a:t>
            </a:r>
            <a:endParaRPr lang="ko-KR" altLang="en-US" sz="1400" dirty="0">
              <a:latin typeface="+mj-ea"/>
              <a:ea typeface="+mj-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13</a:t>
            </a:fld>
            <a:endParaRPr kumimoji="1" lang="ko-KR" altLang="en-US" sz="1100">
              <a:latin typeface="+mj-ea"/>
              <a:ea typeface="+mj-ea"/>
            </a:endParaRPr>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91401"/>
          </a:xfrm>
          <a:ln>
            <a:solidFill>
              <a:schemeClr val="tx1"/>
            </a:solidFill>
          </a:ln>
        </p:spPr>
        <p:txBody>
          <a:bodyPr rtlCol="0">
            <a:noAutofit/>
          </a:bodyPr>
          <a:lstStyle/>
          <a:p>
            <a:pPr rtl="0"/>
            <a:r>
              <a:rPr lang="ko-KR" altLang="en-US" sz="1600" dirty="0">
                <a:latin typeface="+mj-ea"/>
                <a:ea typeface="+mj-ea"/>
              </a:rPr>
              <a:t>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 </a:t>
            </a:r>
            <a:r>
              <a:rPr lang="ko-KR" altLang="en-US" sz="1600" dirty="0">
                <a:latin typeface="+mj-ea"/>
                <a:ea typeface="+mj-ea"/>
              </a:rPr>
              <a:t>및 아세틸렌</a:t>
            </a:r>
            <a:r>
              <a:rPr lang="en-US" altLang="ko-KR" sz="1600" dirty="0">
                <a:latin typeface="+mj-ea"/>
                <a:ea typeface="+mj-ea"/>
              </a:rPr>
              <a:t>(</a:t>
            </a:r>
            <a:r>
              <a:rPr lang="en-US" altLang="ko-KR" sz="1600" dirty="0" err="1">
                <a:latin typeface="+mj-ea"/>
                <a:ea typeface="+mj-ea"/>
              </a:rPr>
              <a:t>asechiren</a:t>
            </a:r>
            <a:r>
              <a:rPr lang="en-US" altLang="ko-KR" sz="1600" dirty="0">
                <a:latin typeface="+mj-ea"/>
                <a:ea typeface="+mj-ea"/>
              </a:rPr>
              <a:t>) </a:t>
            </a:r>
            <a:r>
              <a:rPr lang="ko-KR" altLang="en-US" sz="1600" dirty="0">
                <a:latin typeface="+mj-ea"/>
                <a:ea typeface="+mj-ea"/>
              </a:rPr>
              <a:t>발생장치 </a:t>
            </a:r>
            <a:r>
              <a:rPr lang="en-US" altLang="ko-KR" sz="1600" dirty="0">
                <a:latin typeface="+mj-ea"/>
                <a:ea typeface="+mj-ea"/>
              </a:rPr>
              <a:t>(2) </a:t>
            </a:r>
            <a:br>
              <a:rPr lang="en-US" altLang="ko-KR" sz="1600" dirty="0">
                <a:latin typeface="+mj-ea"/>
                <a:ea typeface="+mj-ea"/>
              </a:rPr>
            </a:br>
            <a:r>
              <a:rPr lang="ko-KR" altLang="en-US" sz="1600" dirty="0">
                <a:latin typeface="+mj-ea"/>
                <a:ea typeface="+mj-ea"/>
              </a:rPr>
              <a:t>가스용기</a:t>
            </a:r>
            <a:r>
              <a:rPr lang="en-US" altLang="ko-KR" sz="1600" dirty="0">
                <a:latin typeface="+mj-ea"/>
                <a:ea typeface="+mj-ea"/>
              </a:rPr>
              <a:t>(</a:t>
            </a:r>
            <a:r>
              <a:rPr lang="en-US" altLang="ko-KR" sz="1600" dirty="0" err="1">
                <a:latin typeface="+mj-ea"/>
                <a:ea typeface="+mj-ea"/>
              </a:rPr>
              <a:t>bonbe</a:t>
            </a:r>
            <a:r>
              <a:rPr lang="en-US" altLang="ko-KR" sz="1600" dirty="0">
                <a:latin typeface="+mj-ea"/>
                <a:ea typeface="+mj-ea"/>
              </a:rPr>
              <a:t>) </a:t>
            </a:r>
            <a:r>
              <a:rPr lang="ko-KR" altLang="en-US" sz="1600" dirty="0">
                <a:latin typeface="+mj-ea"/>
                <a:ea typeface="+mj-ea"/>
              </a:rPr>
              <a:t>폐기</a:t>
            </a:r>
            <a:r>
              <a:rPr lang="en-US" altLang="ko-KR" sz="1600" dirty="0">
                <a:latin typeface="+mj-ea"/>
                <a:ea typeface="+mj-ea"/>
              </a:rPr>
              <a:t>·</a:t>
            </a:r>
            <a:r>
              <a:rPr lang="ko-KR" altLang="en-US" sz="1600" dirty="0">
                <a:latin typeface="+mj-ea"/>
                <a:ea typeface="+mj-ea"/>
              </a:rPr>
              <a:t>반환 시 주의사항</a:t>
            </a:r>
            <a:endParaRPr kumimoji="1" lang="ko-KR" altLang="en-US" sz="1600" dirty="0">
              <a:latin typeface="+mj-ea"/>
              <a:ea typeface="+mj-ea"/>
            </a:endParaRPr>
          </a:p>
        </p:txBody>
      </p:sp>
      <p:sp>
        <p:nvSpPr>
          <p:cNvPr id="7" name="テキスト ボックス 6"/>
          <p:cNvSpPr txBox="1"/>
          <p:nvPr/>
        </p:nvSpPr>
        <p:spPr>
          <a:xfrm>
            <a:off x="4787724"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37</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25</a:t>
            </a:r>
            <a:r>
              <a:rPr lang="ko-KR" altLang="en-US" sz="1100">
                <a:solidFill>
                  <a:prstClr val="black"/>
                </a:solidFill>
                <a:latin typeface="+mj-ea"/>
                <a:ea typeface="+mj-ea"/>
              </a:rPr>
              <a:t>페이지</a:t>
            </a: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ko-KR" altLang="en-US" sz="1600" dirty="0">
                <a:latin typeface="+mj-ea"/>
                <a:ea typeface="+mj-ea"/>
              </a:rPr>
              <a:t>・그대로 공장 내에 방치하거나 일반 산업폐기물로 처리해서는 안 된다</a:t>
            </a:r>
            <a:r>
              <a:rPr lang="en-US" altLang="ko-KR" sz="1600" dirty="0">
                <a:latin typeface="+mj-ea"/>
                <a:ea typeface="+mj-ea"/>
              </a:rPr>
              <a:t>.</a:t>
            </a:r>
            <a:endParaRPr lang="ko-KR" altLang="en-US" sz="1600" dirty="0">
              <a:latin typeface="+mj-ea"/>
              <a:ea typeface="+mj-ea"/>
            </a:endParaRPr>
          </a:p>
          <a:p>
            <a:pPr marL="268288" indent="-1588" rtl="0">
              <a:lnSpc>
                <a:spcPct val="100000"/>
              </a:lnSpc>
              <a:spcBef>
                <a:spcPts val="0"/>
              </a:spcBef>
              <a:buNone/>
            </a:pPr>
            <a:r>
              <a:rPr lang="ko-KR" altLang="en-US" sz="1600" dirty="0">
                <a:latin typeface="+mj-ea"/>
                <a:ea typeface="+mj-ea"/>
              </a:rPr>
              <a:t>・산소</a:t>
            </a:r>
            <a:r>
              <a:rPr lang="en-US" altLang="ko-KR" sz="1600" dirty="0">
                <a:latin typeface="+mj-ea"/>
                <a:ea typeface="+mj-ea"/>
              </a:rPr>
              <a:t>(</a:t>
            </a:r>
            <a:r>
              <a:rPr lang="en-US" altLang="ko-KR" sz="1600" dirty="0" err="1">
                <a:latin typeface="+mj-ea"/>
                <a:ea typeface="+mj-ea"/>
              </a:rPr>
              <a:t>sanso</a:t>
            </a:r>
            <a:r>
              <a:rPr lang="en-US" altLang="ko-KR" sz="1600" dirty="0">
                <a:latin typeface="+mj-ea"/>
                <a:ea typeface="+mj-ea"/>
              </a:rPr>
              <a:t>)</a:t>
            </a:r>
            <a:r>
              <a:rPr lang="ko-KR" altLang="en-US" sz="1600" dirty="0">
                <a:latin typeface="+mj-ea"/>
                <a:ea typeface="+mj-ea"/>
              </a:rPr>
              <a:t>나 가연성가스의 용기를 절단하는 것은 절대로 해서는 안 된다</a:t>
            </a:r>
            <a:r>
              <a:rPr lang="en-US" altLang="ko-KR" sz="1600" dirty="0">
                <a:latin typeface="+mj-ea"/>
                <a:ea typeface="+mj-ea"/>
              </a:rPr>
              <a:t>.</a:t>
            </a:r>
            <a:endParaRPr lang="ko-KR" altLang="en-US" sz="1600" dirty="0">
              <a:latin typeface="+mj-ea"/>
              <a:ea typeface="+mj-ea"/>
            </a:endParaRPr>
          </a:p>
          <a:p>
            <a:pPr marL="268288" indent="-1588" rtl="0">
              <a:lnSpc>
                <a:spcPct val="100000"/>
              </a:lnSpc>
              <a:spcBef>
                <a:spcPts val="0"/>
              </a:spcBef>
              <a:buNone/>
            </a:pPr>
            <a:r>
              <a:rPr lang="ko-KR" altLang="en-US" sz="1600" dirty="0">
                <a:latin typeface="+mj-ea"/>
                <a:ea typeface="+mj-ea"/>
              </a:rPr>
              <a:t>・가스용기는 가스를 다 사용하지 말고 업체에 반환해야 한다</a:t>
            </a:r>
            <a:r>
              <a:rPr lang="en-US" altLang="ko-KR" sz="1600" dirty="0">
                <a:latin typeface="+mj-ea"/>
                <a:ea typeface="+mj-ea"/>
              </a:rPr>
              <a:t>.</a:t>
            </a:r>
            <a:endParaRPr lang="ko-KR" altLang="en-US" sz="1600" dirty="0">
              <a:latin typeface="+mj-ea"/>
              <a:ea typeface="+mj-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14</a:t>
            </a:fld>
            <a:endParaRPr kumimoji="1" lang="ko-KR" altLang="en-US" sz="1100">
              <a:latin typeface="+mj-ea"/>
              <a:ea typeface="+mj-ea"/>
            </a:endParaRPr>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ko-KR" altLang="en-US" sz="2000" dirty="0">
                <a:latin typeface="+mj-ea"/>
                <a:ea typeface="+mj-ea"/>
              </a:rPr>
              <a:t>압력조절기</a:t>
            </a:r>
            <a:r>
              <a:rPr lang="en-US" altLang="ko-KR" sz="2000" dirty="0">
                <a:latin typeface="+mj-ea"/>
                <a:ea typeface="+mj-ea"/>
              </a:rPr>
              <a:t>(</a:t>
            </a:r>
            <a:r>
              <a:rPr lang="en-US" altLang="ko-KR" sz="2000" dirty="0" err="1">
                <a:latin typeface="+mj-ea"/>
                <a:ea typeface="+mj-ea"/>
              </a:rPr>
              <a:t>aturyoku</a:t>
            </a:r>
            <a:r>
              <a:rPr lang="en-US" altLang="ko-KR" sz="2000" dirty="0">
                <a:latin typeface="+mj-ea"/>
                <a:ea typeface="+mj-ea"/>
              </a:rPr>
              <a:t> </a:t>
            </a:r>
            <a:r>
              <a:rPr lang="en-US" altLang="ko-KR" sz="2000" dirty="0" err="1">
                <a:latin typeface="+mj-ea"/>
                <a:ea typeface="+mj-ea"/>
              </a:rPr>
              <a:t>chousei</a:t>
            </a:r>
            <a:r>
              <a:rPr lang="en-US" altLang="ko-KR" sz="2000" dirty="0">
                <a:latin typeface="+mj-ea"/>
                <a:ea typeface="+mj-ea"/>
              </a:rPr>
              <a:t> ki) (1) </a:t>
            </a:r>
            <a:r>
              <a:rPr lang="ko-KR" altLang="en-US" sz="2000" dirty="0">
                <a:latin typeface="+mj-ea"/>
                <a:ea typeface="+mj-ea"/>
              </a:rPr>
              <a:t>장착 순서</a:t>
            </a:r>
            <a:endParaRPr kumimoji="1" lang="ko-KR" altLang="en-US" sz="2000" dirty="0">
              <a:latin typeface="+mj-ea"/>
              <a:ea typeface="+mj-ea"/>
            </a:endParaRPr>
          </a:p>
        </p:txBody>
      </p:sp>
      <p:sp>
        <p:nvSpPr>
          <p:cNvPr id="7" name="テキスト ボックス 6"/>
          <p:cNvSpPr txBox="1"/>
          <p:nvPr/>
        </p:nvSpPr>
        <p:spPr>
          <a:xfrm>
            <a:off x="4845345" y="6440289"/>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41</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26</a:t>
            </a:r>
            <a:r>
              <a:rPr lang="ko-KR" altLang="en-US" sz="1100">
                <a:solidFill>
                  <a:prstClr val="black"/>
                </a:solidFill>
                <a:latin typeface="+mj-ea"/>
                <a:ea typeface="+mj-ea"/>
              </a:rPr>
              <a:t>페이지</a:t>
            </a: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en-US" altLang="ko-KR" sz="1400" dirty="0">
                <a:solidFill>
                  <a:prstClr val="black"/>
                </a:solidFill>
                <a:latin typeface="+mj-ea"/>
                <a:ea typeface="+mj-ea"/>
              </a:rPr>
              <a:t>[</a:t>
            </a:r>
            <a:r>
              <a:rPr lang="ko-KR" altLang="en-US" sz="1400" dirty="0">
                <a:solidFill>
                  <a:prstClr val="black"/>
                </a:solidFill>
                <a:latin typeface="+mj-ea"/>
                <a:ea typeface="+mj-ea"/>
              </a:rPr>
              <a:t>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 </a:t>
            </a:r>
            <a:r>
              <a:rPr lang="ko-KR" altLang="en-US" sz="1400" dirty="0">
                <a:solidFill>
                  <a:prstClr val="black"/>
                </a:solidFill>
                <a:latin typeface="+mj-ea"/>
                <a:ea typeface="+mj-ea"/>
              </a:rPr>
              <a:t>장착 순서</a:t>
            </a:r>
            <a:r>
              <a:rPr lang="en-US" altLang="ko-KR" sz="1400" dirty="0">
                <a:solidFill>
                  <a:prstClr val="black"/>
                </a:solidFill>
                <a:latin typeface="+mj-ea"/>
                <a:ea typeface="+mj-ea"/>
              </a:rPr>
              <a:t>]</a:t>
            </a:r>
          </a:p>
          <a:p>
            <a:pPr marL="0" indent="0" rtl="0">
              <a:lnSpc>
                <a:spcPct val="100000"/>
              </a:lnSpc>
              <a:spcBef>
                <a:spcPts val="0"/>
              </a:spcBef>
              <a:buNone/>
            </a:pPr>
            <a:r>
              <a:rPr lang="ko-KR" altLang="en-US" sz="1400" dirty="0">
                <a:solidFill>
                  <a:prstClr val="black"/>
                </a:solidFill>
                <a:latin typeface="+mj-ea"/>
                <a:ea typeface="+mj-ea"/>
              </a:rPr>
              <a:t>　① 먼지 등의 제거</a:t>
            </a:r>
          </a:p>
          <a:p>
            <a:pPr marL="0" indent="0" rtl="0">
              <a:lnSpc>
                <a:spcPct val="100000"/>
              </a:lnSpc>
              <a:spcBef>
                <a:spcPts val="0"/>
              </a:spcBef>
              <a:buNone/>
            </a:pPr>
            <a:r>
              <a:rPr lang="ko-KR" altLang="en-US" sz="1400" dirty="0">
                <a:solidFill>
                  <a:prstClr val="black"/>
                </a:solidFill>
                <a:latin typeface="+mj-ea"/>
                <a:ea typeface="+mj-ea"/>
              </a:rPr>
              <a:t>　② 패킹 확인</a:t>
            </a:r>
          </a:p>
          <a:p>
            <a:pPr marL="0" indent="0" rtl="0">
              <a:lnSpc>
                <a:spcPct val="100000"/>
              </a:lnSpc>
              <a:spcBef>
                <a:spcPts val="0"/>
              </a:spcBef>
              <a:buNone/>
            </a:pPr>
            <a:r>
              <a:rPr lang="ko-KR" altLang="en-US" sz="1400" dirty="0">
                <a:solidFill>
                  <a:prstClr val="black"/>
                </a:solidFill>
                <a:latin typeface="+mj-ea"/>
                <a:ea typeface="+mj-ea"/>
              </a:rPr>
              <a:t>　③ 압력계의 장착</a:t>
            </a:r>
          </a:p>
          <a:p>
            <a:pPr marL="0" indent="0" rtl="0">
              <a:lnSpc>
                <a:spcPct val="100000"/>
              </a:lnSpc>
              <a:spcBef>
                <a:spcPts val="0"/>
              </a:spcBef>
              <a:buNone/>
            </a:pPr>
            <a:r>
              <a:rPr lang="ko-KR" altLang="en-US" sz="1400" dirty="0">
                <a:solidFill>
                  <a:prstClr val="black"/>
                </a:solidFill>
                <a:latin typeface="+mj-ea"/>
                <a:ea typeface="+mj-ea"/>
              </a:rPr>
              <a:t>　④ 조절핸들의 확인</a:t>
            </a:r>
          </a:p>
          <a:p>
            <a:pPr marL="0" indent="0" rtl="0">
              <a:lnSpc>
                <a:spcPct val="100000"/>
              </a:lnSpc>
              <a:spcBef>
                <a:spcPts val="0"/>
              </a:spcBef>
              <a:buNone/>
            </a:pPr>
            <a:r>
              <a:rPr lang="ko-KR" altLang="en-US" sz="1400" dirty="0">
                <a:solidFill>
                  <a:prstClr val="black"/>
                </a:solidFill>
                <a:latin typeface="+mj-ea"/>
                <a:ea typeface="+mj-ea"/>
              </a:rPr>
              <a:t>　⑤ 밸브의 개방</a:t>
            </a:r>
          </a:p>
          <a:p>
            <a:pPr marL="0" indent="0" rtl="0">
              <a:lnSpc>
                <a:spcPct val="100000"/>
              </a:lnSpc>
              <a:spcBef>
                <a:spcPts val="0"/>
              </a:spcBef>
              <a:buNone/>
            </a:pPr>
            <a:r>
              <a:rPr lang="ko-KR" altLang="en-US" sz="1400" dirty="0">
                <a:solidFill>
                  <a:prstClr val="black"/>
                </a:solidFill>
                <a:latin typeface="+mj-ea"/>
                <a:ea typeface="+mj-ea"/>
              </a:rPr>
              <a:t>　⑥ 가스 누출 점검</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15</a:t>
            </a:fld>
            <a:endParaRPr kumimoji="1" lang="ko-KR" altLang="en-US" sz="1100">
              <a:latin typeface="+mj-ea"/>
              <a:ea typeface="+mj-ea"/>
            </a:endParaRPr>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rmAutofit/>
          </a:bodyPr>
          <a:lstStyle/>
          <a:p>
            <a:pPr rtl="0"/>
            <a:r>
              <a:rPr lang="ko-KR" altLang="en-US" sz="2000" dirty="0">
                <a:latin typeface="+mj-ea"/>
                <a:ea typeface="+mj-ea"/>
              </a:rPr>
              <a:t>압력조절기</a:t>
            </a:r>
            <a:r>
              <a:rPr lang="en-US" altLang="ko-KR" sz="2000" dirty="0">
                <a:latin typeface="+mj-ea"/>
                <a:ea typeface="+mj-ea"/>
              </a:rPr>
              <a:t>(</a:t>
            </a:r>
            <a:r>
              <a:rPr lang="en-US" altLang="ko-KR" sz="2000" dirty="0" err="1">
                <a:latin typeface="+mj-ea"/>
                <a:ea typeface="+mj-ea"/>
              </a:rPr>
              <a:t>aturyoku</a:t>
            </a:r>
            <a:r>
              <a:rPr lang="en-US" altLang="ko-KR" sz="2000" dirty="0">
                <a:latin typeface="+mj-ea"/>
                <a:ea typeface="+mj-ea"/>
              </a:rPr>
              <a:t> </a:t>
            </a:r>
            <a:r>
              <a:rPr lang="en-US" altLang="ko-KR" sz="2000" dirty="0" err="1">
                <a:latin typeface="+mj-ea"/>
                <a:ea typeface="+mj-ea"/>
              </a:rPr>
              <a:t>chousei</a:t>
            </a:r>
            <a:r>
              <a:rPr lang="en-US" altLang="ko-KR" sz="2000" dirty="0">
                <a:latin typeface="+mj-ea"/>
                <a:ea typeface="+mj-ea"/>
              </a:rPr>
              <a:t> ki) (2) </a:t>
            </a:r>
            <a:r>
              <a:rPr lang="ko-KR" altLang="en-US" sz="2000" dirty="0">
                <a:latin typeface="+mj-ea"/>
                <a:ea typeface="+mj-ea"/>
              </a:rPr>
              <a:t>사용상 주의사항</a:t>
            </a:r>
            <a:endParaRPr kumimoji="1" lang="ko-KR" altLang="en-US" sz="2000" dirty="0">
              <a:latin typeface="+mj-ea"/>
              <a:ea typeface="+mj-ea"/>
            </a:endParaRPr>
          </a:p>
        </p:txBody>
      </p:sp>
      <p:sp>
        <p:nvSpPr>
          <p:cNvPr id="7" name="テキスト ボックス 6"/>
          <p:cNvSpPr txBox="1"/>
          <p:nvPr/>
        </p:nvSpPr>
        <p:spPr>
          <a:xfrm>
            <a:off x="4845345" y="6440289"/>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43</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27</a:t>
            </a:r>
            <a:r>
              <a:rPr lang="ko-KR" altLang="en-US" sz="1100">
                <a:solidFill>
                  <a:prstClr val="black"/>
                </a:solidFill>
                <a:latin typeface="+mj-ea"/>
                <a:ea typeface="+mj-ea"/>
              </a:rPr>
              <a:t>페이지</a:t>
            </a: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dirty="0">
                <a:solidFill>
                  <a:prstClr val="black"/>
                </a:solidFill>
                <a:latin typeface="+mj-ea"/>
                <a:ea typeface="+mj-ea"/>
              </a:rPr>
              <a:t>[</a:t>
            </a:r>
            <a:r>
              <a:rPr lang="ko-KR" altLang="en-US" sz="1400" dirty="0">
                <a:solidFill>
                  <a:prstClr val="black"/>
                </a:solidFill>
                <a:latin typeface="+mj-ea"/>
                <a:ea typeface="+mj-ea"/>
              </a:rPr>
              <a:t>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 </a:t>
            </a:r>
            <a:r>
              <a:rPr lang="ko-KR" altLang="en-US" sz="1400" dirty="0">
                <a:solidFill>
                  <a:prstClr val="black"/>
                </a:solidFill>
                <a:latin typeface="+mj-ea"/>
                <a:ea typeface="+mj-ea"/>
              </a:rPr>
              <a:t>사용상 주의사항</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① 사용하지 않을 때는 조절핸들을 좌측으로 완전히 돌려 풀어 둘 것</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② 조절기 각부에 그리스나 오일을 도포하거나</a:t>
            </a:r>
            <a:r>
              <a:rPr lang="en-US" altLang="ko-KR" sz="1400" dirty="0">
                <a:solidFill>
                  <a:prstClr val="black"/>
                </a:solidFill>
                <a:latin typeface="+mj-ea"/>
                <a:ea typeface="+mj-ea"/>
              </a:rPr>
              <a:t>, </a:t>
            </a:r>
            <a:r>
              <a:rPr lang="ko-KR" altLang="en-US" sz="1400" dirty="0">
                <a:solidFill>
                  <a:prstClr val="black"/>
                </a:solidFill>
                <a:latin typeface="+mj-ea"/>
                <a:ea typeface="+mj-ea"/>
              </a:rPr>
              <a:t>기름이 묻은 손이나 장갑으로 만지지 말 것</a:t>
            </a:r>
            <a:r>
              <a:rPr lang="en-US" altLang="ko-KR" sz="1400" dirty="0">
                <a:solidFill>
                  <a:prstClr val="black"/>
                </a:solidFill>
                <a:latin typeface="+mj-ea"/>
                <a:ea typeface="+mj-ea"/>
              </a:rPr>
              <a:t>. </a:t>
            </a:r>
            <a:r>
              <a:rPr lang="ko-KR" altLang="en-US" sz="1400" dirty="0">
                <a:solidFill>
                  <a:prstClr val="black"/>
                </a:solidFill>
                <a:latin typeface="+mj-ea"/>
                <a:ea typeface="+mj-ea"/>
              </a:rPr>
              <a:t>특히 산소</a:t>
            </a:r>
            <a:r>
              <a:rPr lang="en-US" altLang="ko-KR" sz="1400" dirty="0">
                <a:solidFill>
                  <a:prstClr val="black"/>
                </a:solidFill>
                <a:latin typeface="+mj-ea"/>
                <a:ea typeface="+mj-ea"/>
              </a:rPr>
              <a:t>(</a:t>
            </a:r>
            <a:r>
              <a:rPr lang="en-US" altLang="ko-KR" sz="1400" dirty="0" err="1">
                <a:solidFill>
                  <a:prstClr val="black"/>
                </a:solidFill>
                <a:latin typeface="+mj-ea"/>
                <a:ea typeface="+mj-ea"/>
              </a:rPr>
              <a:t>sanso</a:t>
            </a:r>
            <a:r>
              <a:rPr lang="en-US" altLang="ko-KR" sz="1400" dirty="0">
                <a:solidFill>
                  <a:prstClr val="black"/>
                </a:solidFill>
                <a:latin typeface="+mj-ea"/>
                <a:ea typeface="+mj-ea"/>
              </a:rPr>
              <a:t>)</a:t>
            </a:r>
            <a:r>
              <a:rPr lang="ko-KR" altLang="en-US" sz="1400" dirty="0">
                <a:solidFill>
                  <a:prstClr val="black"/>
                </a:solidFill>
                <a:latin typeface="+mj-ea"/>
                <a:ea typeface="+mj-ea"/>
              </a:rPr>
              <a:t>의 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에는 기름을 부착시키면 안 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③ 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의 장착 나사에 흠집이 생겼을 때는 억지로 장착하지 말 것</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④ 가스용기</a:t>
            </a:r>
            <a:r>
              <a:rPr lang="en-US" altLang="ko-KR" sz="1400" dirty="0">
                <a:solidFill>
                  <a:prstClr val="black"/>
                </a:solidFill>
                <a:latin typeface="+mj-ea"/>
                <a:ea typeface="+mj-ea"/>
              </a:rPr>
              <a:t>(</a:t>
            </a:r>
            <a:r>
              <a:rPr lang="en-US" altLang="ko-KR" sz="1400" dirty="0" err="1">
                <a:solidFill>
                  <a:prstClr val="black"/>
                </a:solidFill>
                <a:latin typeface="+mj-ea"/>
                <a:ea typeface="+mj-ea"/>
              </a:rPr>
              <a:t>bonbe</a:t>
            </a:r>
            <a:r>
              <a:rPr lang="en-US" altLang="ko-KR" sz="1400" dirty="0">
                <a:solidFill>
                  <a:prstClr val="black"/>
                </a:solidFill>
                <a:latin typeface="+mj-ea"/>
                <a:ea typeface="+mj-ea"/>
              </a:rPr>
              <a:t>)</a:t>
            </a:r>
            <a:r>
              <a:rPr lang="ko-KR" altLang="en-US" sz="1400" dirty="0">
                <a:solidFill>
                  <a:prstClr val="black"/>
                </a:solidFill>
                <a:latin typeface="+mj-ea"/>
                <a:ea typeface="+mj-ea"/>
              </a:rPr>
              <a:t>에 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를 장착한 채 가스용기</a:t>
            </a:r>
            <a:r>
              <a:rPr lang="en-US" altLang="ko-KR" sz="1400" dirty="0">
                <a:solidFill>
                  <a:prstClr val="black"/>
                </a:solidFill>
                <a:latin typeface="+mj-ea"/>
                <a:ea typeface="+mj-ea"/>
              </a:rPr>
              <a:t>(</a:t>
            </a:r>
            <a:r>
              <a:rPr lang="en-US" altLang="ko-KR" sz="1400" dirty="0" err="1">
                <a:solidFill>
                  <a:prstClr val="black"/>
                </a:solidFill>
                <a:latin typeface="+mj-ea"/>
                <a:ea typeface="+mj-ea"/>
              </a:rPr>
              <a:t>bonbe</a:t>
            </a:r>
            <a:r>
              <a:rPr lang="en-US" altLang="ko-KR" sz="1400" dirty="0">
                <a:solidFill>
                  <a:prstClr val="black"/>
                </a:solidFill>
                <a:latin typeface="+mj-ea"/>
                <a:ea typeface="+mj-ea"/>
              </a:rPr>
              <a:t>)</a:t>
            </a:r>
            <a:r>
              <a:rPr lang="ko-KR" altLang="en-US" sz="1400" dirty="0">
                <a:solidFill>
                  <a:prstClr val="black"/>
                </a:solidFill>
                <a:latin typeface="+mj-ea"/>
                <a:ea typeface="+mj-ea"/>
              </a:rPr>
              <a:t>를 이동시키지 말 것</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⑤ 작업 중에 아세틸렌</a:t>
            </a:r>
            <a:r>
              <a:rPr lang="en-US" altLang="ko-KR" sz="1400" dirty="0">
                <a:solidFill>
                  <a:prstClr val="black"/>
                </a:solidFill>
                <a:latin typeface="+mj-ea"/>
                <a:ea typeface="+mj-ea"/>
              </a:rPr>
              <a:t>(</a:t>
            </a:r>
            <a:r>
              <a:rPr lang="en-US" altLang="ko-KR" sz="1400" dirty="0" err="1">
                <a:solidFill>
                  <a:prstClr val="black"/>
                </a:solidFill>
                <a:latin typeface="+mj-ea"/>
                <a:ea typeface="+mj-ea"/>
              </a:rPr>
              <a:t>asechiren</a:t>
            </a:r>
            <a:r>
              <a:rPr lang="en-US" altLang="ko-KR" sz="1400" dirty="0">
                <a:solidFill>
                  <a:prstClr val="black"/>
                </a:solidFill>
                <a:latin typeface="+mj-ea"/>
                <a:ea typeface="+mj-ea"/>
              </a:rPr>
              <a:t>)</a:t>
            </a:r>
            <a:r>
              <a:rPr lang="ko-KR" altLang="en-US" sz="1400" dirty="0">
                <a:solidFill>
                  <a:prstClr val="black"/>
                </a:solidFill>
                <a:latin typeface="+mj-ea"/>
                <a:ea typeface="+mj-ea"/>
              </a:rPr>
              <a:t>의 압력이 떨어졌을 때는 가스용기</a:t>
            </a:r>
            <a:r>
              <a:rPr lang="en-US" altLang="ko-KR" sz="1400" dirty="0">
                <a:solidFill>
                  <a:prstClr val="black"/>
                </a:solidFill>
                <a:latin typeface="+mj-ea"/>
                <a:ea typeface="+mj-ea"/>
              </a:rPr>
              <a:t>(</a:t>
            </a:r>
            <a:r>
              <a:rPr lang="en-US" altLang="ko-KR" sz="1400" dirty="0" err="1">
                <a:solidFill>
                  <a:prstClr val="black"/>
                </a:solidFill>
                <a:latin typeface="+mj-ea"/>
                <a:ea typeface="+mj-ea"/>
              </a:rPr>
              <a:t>bonbe</a:t>
            </a:r>
            <a:r>
              <a:rPr lang="en-US" altLang="ko-KR" sz="1400" dirty="0">
                <a:solidFill>
                  <a:prstClr val="black"/>
                </a:solidFill>
                <a:latin typeface="+mj-ea"/>
                <a:ea typeface="+mj-ea"/>
              </a:rPr>
              <a:t>)</a:t>
            </a:r>
            <a:r>
              <a:rPr lang="ko-KR" altLang="en-US" sz="1400" dirty="0">
                <a:solidFill>
                  <a:prstClr val="black"/>
                </a:solidFill>
                <a:latin typeface="+mj-ea"/>
                <a:ea typeface="+mj-ea"/>
              </a:rPr>
              <a:t>의 잔량을 확인한다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⑥ 작업이 끝났을 때나 중단할 때는 가스용기</a:t>
            </a:r>
            <a:r>
              <a:rPr lang="en-US" altLang="ko-KR" sz="1400" dirty="0">
                <a:solidFill>
                  <a:prstClr val="black"/>
                </a:solidFill>
                <a:latin typeface="+mj-ea"/>
                <a:ea typeface="+mj-ea"/>
              </a:rPr>
              <a:t>(</a:t>
            </a:r>
            <a:r>
              <a:rPr lang="en-US" altLang="ko-KR" sz="1400" dirty="0" err="1">
                <a:solidFill>
                  <a:prstClr val="black"/>
                </a:solidFill>
                <a:latin typeface="+mj-ea"/>
                <a:ea typeface="+mj-ea"/>
              </a:rPr>
              <a:t>bonbe</a:t>
            </a:r>
            <a:r>
              <a:rPr lang="en-US" altLang="ko-KR" sz="1400" dirty="0">
                <a:solidFill>
                  <a:prstClr val="black"/>
                </a:solidFill>
                <a:latin typeface="+mj-ea"/>
                <a:ea typeface="+mj-ea"/>
              </a:rPr>
              <a:t>)</a:t>
            </a:r>
            <a:r>
              <a:rPr lang="ko-KR" altLang="en-US" sz="1400" dirty="0">
                <a:solidFill>
                  <a:prstClr val="black"/>
                </a:solidFill>
                <a:latin typeface="+mj-ea"/>
                <a:ea typeface="+mj-ea"/>
              </a:rPr>
              <a:t>의 밸브를 닫고</a:t>
            </a:r>
            <a:r>
              <a:rPr lang="en-US" altLang="ko-KR" sz="1400" dirty="0">
                <a:solidFill>
                  <a:prstClr val="black"/>
                </a:solidFill>
                <a:latin typeface="+mj-ea"/>
                <a:ea typeface="+mj-ea"/>
              </a:rPr>
              <a:t>, </a:t>
            </a:r>
            <a:r>
              <a:rPr lang="ko-KR" altLang="en-US" sz="1400" dirty="0">
                <a:solidFill>
                  <a:prstClr val="black"/>
                </a:solidFill>
                <a:latin typeface="+mj-ea"/>
                <a:ea typeface="+mj-ea"/>
              </a:rPr>
              <a:t>조절핸들은 좌측으로 완전히 돌려 풀어 둘 것</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542925" indent="-276225" rtl="0">
              <a:lnSpc>
                <a:spcPct val="100000"/>
              </a:lnSpc>
              <a:spcBef>
                <a:spcPts val="0"/>
              </a:spcBef>
              <a:buFont typeface="Arial" panose="020B0604020202020204" pitchFamily="34" charset="0"/>
              <a:buNone/>
            </a:pPr>
            <a:r>
              <a:rPr lang="ko-KR" altLang="en-US" sz="1400" dirty="0">
                <a:solidFill>
                  <a:prstClr val="black"/>
                </a:solidFill>
                <a:latin typeface="+mj-ea"/>
                <a:ea typeface="+mj-ea"/>
              </a:rPr>
              <a:t>⑦ 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를 분해하거나 수리하지 말 것</a:t>
            </a:r>
            <a:r>
              <a:rPr lang="en-US" altLang="ko-KR" sz="1400" dirty="0">
                <a:solidFill>
                  <a:prstClr val="black"/>
                </a:solidFill>
                <a:latin typeface="+mj-ea"/>
                <a:ea typeface="+mj-ea"/>
              </a:rPr>
              <a:t>.</a:t>
            </a:r>
            <a:endParaRPr lang="ko-KR" altLang="en-US" sz="1400" dirty="0">
              <a:solidFill>
                <a:prstClr val="black"/>
              </a:solidFill>
              <a:latin typeface="+mj-ea"/>
              <a:ea typeface="+mj-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en-US" altLang="ko-KR" sz="1100" smtClean="0">
                <a:solidFill>
                  <a:prstClr val="black">
                    <a:tint val="75000"/>
                  </a:prstClr>
                </a:solidFill>
                <a:latin typeface="+mj-ea"/>
                <a:ea typeface="+mj-ea"/>
              </a:rPr>
              <a:pPr/>
              <a:t>16</a:t>
            </a:fld>
            <a:endParaRPr lang="ko-KR" altLang="en-US" sz="1100">
              <a:solidFill>
                <a:prstClr val="black">
                  <a:tint val="75000"/>
                </a:prstClr>
              </a:solidFill>
              <a:latin typeface="+mj-ea"/>
              <a:ea typeface="+mj-ea"/>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ko-KR" altLang="en-US" sz="2000">
                <a:latin typeface="+mj-ea"/>
                <a:ea typeface="+mj-ea"/>
              </a:rPr>
              <a:t>용접기 등 </a:t>
            </a:r>
            <a:r>
              <a:rPr lang="en-US" altLang="ko-KR" sz="2000">
                <a:latin typeface="+mj-ea"/>
                <a:ea typeface="+mj-ea"/>
              </a:rPr>
              <a:t>(1) </a:t>
            </a:r>
            <a:r>
              <a:rPr lang="ko-KR" altLang="en-US" sz="2000">
                <a:latin typeface="+mj-ea"/>
                <a:ea typeface="+mj-ea"/>
              </a:rPr>
              <a:t>장착</a:t>
            </a:r>
            <a:endParaRPr kumimoji="1" lang="ko-KR" altLang="en-US" sz="2000">
              <a:latin typeface="+mj-ea"/>
              <a:ea typeface="+mj-ea"/>
            </a:endParaRPr>
          </a:p>
        </p:txBody>
      </p:sp>
      <p:sp>
        <p:nvSpPr>
          <p:cNvPr id="7" name="テキスト ボックス 6"/>
          <p:cNvSpPr txBox="1"/>
          <p:nvPr/>
        </p:nvSpPr>
        <p:spPr>
          <a:xfrm>
            <a:off x="4834394" y="644170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43</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28</a:t>
            </a:r>
            <a:r>
              <a:rPr lang="ko-KR" altLang="en-US" sz="1100">
                <a:solidFill>
                  <a:prstClr val="black"/>
                </a:solidFill>
                <a:latin typeface="+mj-ea"/>
                <a:ea typeface="+mj-ea"/>
              </a:rPr>
              <a:t>페이지</a:t>
            </a:r>
          </a:p>
        </p:txBody>
      </p:sp>
      <p:sp>
        <p:nvSpPr>
          <p:cNvPr id="6" name="コンテンツ プレースホルダー 4"/>
          <p:cNvSpPr txBox="1">
            <a:spLocks/>
          </p:cNvSpPr>
          <p:nvPr/>
        </p:nvSpPr>
        <p:spPr>
          <a:xfrm>
            <a:off x="285751" y="714376"/>
            <a:ext cx="8629650" cy="4439515"/>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en-US" altLang="ko-KR" sz="1600" dirty="0">
                <a:solidFill>
                  <a:prstClr val="black"/>
                </a:solidFill>
                <a:latin typeface="+mj-ea"/>
                <a:ea typeface="+mj-ea"/>
              </a:rPr>
              <a:t>[</a:t>
            </a:r>
            <a:r>
              <a:rPr lang="ko-KR" altLang="en-US" sz="1600" dirty="0">
                <a:solidFill>
                  <a:prstClr val="black"/>
                </a:solidFill>
                <a:latin typeface="+mj-ea"/>
                <a:ea typeface="+mj-ea"/>
              </a:rPr>
              <a:t>압력조절기</a:t>
            </a:r>
            <a:r>
              <a:rPr lang="en-US" altLang="ko-KR" sz="1600" dirty="0">
                <a:solidFill>
                  <a:prstClr val="black"/>
                </a:solidFill>
                <a:latin typeface="+mj-ea"/>
                <a:ea typeface="+mj-ea"/>
              </a:rPr>
              <a:t>(</a:t>
            </a:r>
            <a:r>
              <a:rPr lang="en-US" altLang="ko-KR" sz="1600" dirty="0" err="1">
                <a:solidFill>
                  <a:prstClr val="black"/>
                </a:solidFill>
                <a:latin typeface="+mj-ea"/>
                <a:ea typeface="+mj-ea"/>
              </a:rPr>
              <a:t>aturyoku</a:t>
            </a:r>
            <a:r>
              <a:rPr lang="en-US" altLang="ko-KR" sz="1600" dirty="0">
                <a:solidFill>
                  <a:prstClr val="black"/>
                </a:solidFill>
                <a:latin typeface="+mj-ea"/>
                <a:ea typeface="+mj-ea"/>
              </a:rPr>
              <a:t> </a:t>
            </a:r>
            <a:r>
              <a:rPr lang="en-US" altLang="ko-KR" sz="1600" dirty="0" err="1">
                <a:solidFill>
                  <a:prstClr val="black"/>
                </a:solidFill>
                <a:latin typeface="+mj-ea"/>
                <a:ea typeface="+mj-ea"/>
              </a:rPr>
              <a:t>chousei</a:t>
            </a:r>
            <a:r>
              <a:rPr lang="en-US" altLang="ko-KR" sz="1600" dirty="0">
                <a:solidFill>
                  <a:prstClr val="black"/>
                </a:solidFill>
                <a:latin typeface="+mj-ea"/>
                <a:ea typeface="+mj-ea"/>
              </a:rPr>
              <a:t> ki)</a:t>
            </a:r>
            <a:r>
              <a:rPr lang="ko-KR" altLang="en-US" sz="1600" dirty="0">
                <a:solidFill>
                  <a:prstClr val="black"/>
                </a:solidFill>
                <a:latin typeface="+mj-ea"/>
                <a:ea typeface="+mj-ea"/>
              </a:rPr>
              <a:t>와 용접기의 연결 순서</a:t>
            </a:r>
            <a:r>
              <a:rPr lang="en-US" altLang="ko-KR" sz="1600" dirty="0">
                <a:solidFill>
                  <a:prstClr val="black"/>
                </a:solidFill>
                <a:latin typeface="+mj-ea"/>
                <a:ea typeface="+mj-ea"/>
              </a:rPr>
              <a:t>]</a:t>
            </a:r>
          </a:p>
          <a:p>
            <a:pPr marL="361950" indent="-361950" rtl="0">
              <a:lnSpc>
                <a:spcPct val="100000"/>
              </a:lnSpc>
              <a:spcBef>
                <a:spcPts val="0"/>
              </a:spcBef>
              <a:buNone/>
            </a:pPr>
            <a:r>
              <a:rPr lang="ko-KR" altLang="en-US" sz="1400" dirty="0">
                <a:solidFill>
                  <a:prstClr val="black"/>
                </a:solidFill>
                <a:latin typeface="+mj-ea"/>
                <a:ea typeface="+mj-ea"/>
              </a:rPr>
              <a:t>① 연결하기 전에 호스</a:t>
            </a:r>
            <a:r>
              <a:rPr lang="en-US" altLang="ko-KR" sz="1400" dirty="0">
                <a:solidFill>
                  <a:prstClr val="black"/>
                </a:solidFill>
                <a:latin typeface="+mj-ea"/>
                <a:ea typeface="+mj-ea"/>
              </a:rPr>
              <a:t>(</a:t>
            </a:r>
            <a:r>
              <a:rPr lang="en-US" altLang="ko-KR" sz="1400" dirty="0" err="1">
                <a:solidFill>
                  <a:prstClr val="black"/>
                </a:solidFill>
                <a:latin typeface="+mj-ea"/>
                <a:ea typeface="+mj-ea"/>
              </a:rPr>
              <a:t>housu</a:t>
            </a:r>
            <a:r>
              <a:rPr lang="en-US" altLang="ko-KR" sz="1400" dirty="0">
                <a:solidFill>
                  <a:prstClr val="black"/>
                </a:solidFill>
                <a:latin typeface="+mj-ea"/>
                <a:ea typeface="+mj-ea"/>
              </a:rPr>
              <a:t>)</a:t>
            </a:r>
            <a:r>
              <a:rPr lang="ko-KR" altLang="en-US" sz="1400" dirty="0">
                <a:solidFill>
                  <a:prstClr val="black"/>
                </a:solidFill>
                <a:latin typeface="+mj-ea"/>
                <a:ea typeface="+mj-ea"/>
              </a:rPr>
              <a:t>에 열화나 균열이 없는지 확인한다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② 호스</a:t>
            </a:r>
            <a:r>
              <a:rPr lang="en-US" altLang="ko-KR" sz="1400" dirty="0">
                <a:solidFill>
                  <a:prstClr val="black"/>
                </a:solidFill>
                <a:latin typeface="+mj-ea"/>
                <a:ea typeface="+mj-ea"/>
              </a:rPr>
              <a:t>(</a:t>
            </a:r>
            <a:r>
              <a:rPr lang="en-US" altLang="ko-KR" sz="1400" dirty="0" err="1">
                <a:solidFill>
                  <a:prstClr val="black"/>
                </a:solidFill>
                <a:latin typeface="+mj-ea"/>
                <a:ea typeface="+mj-ea"/>
              </a:rPr>
              <a:t>housu</a:t>
            </a:r>
            <a:r>
              <a:rPr lang="en-US" altLang="ko-KR" sz="1400" dirty="0">
                <a:solidFill>
                  <a:prstClr val="black"/>
                </a:solidFill>
                <a:latin typeface="+mj-ea"/>
                <a:ea typeface="+mj-ea"/>
              </a:rPr>
              <a:t>) </a:t>
            </a:r>
            <a:r>
              <a:rPr lang="ko-KR" altLang="en-US" sz="1400" dirty="0">
                <a:solidFill>
                  <a:prstClr val="black"/>
                </a:solidFill>
                <a:latin typeface="+mj-ea"/>
                <a:ea typeface="+mj-ea"/>
              </a:rPr>
              <a:t>내부에 쓰레기나 벌레</a:t>
            </a:r>
            <a:r>
              <a:rPr lang="en-US" altLang="ko-KR" sz="1400" dirty="0">
                <a:solidFill>
                  <a:prstClr val="black"/>
                </a:solidFill>
                <a:latin typeface="+mj-ea"/>
                <a:ea typeface="+mj-ea"/>
              </a:rPr>
              <a:t>, </a:t>
            </a:r>
            <a:r>
              <a:rPr lang="ko-KR" altLang="en-US" sz="1400" dirty="0">
                <a:solidFill>
                  <a:prstClr val="black"/>
                </a:solidFill>
                <a:latin typeface="+mj-ea"/>
                <a:ea typeface="+mj-ea"/>
              </a:rPr>
              <a:t>물이 들어 있지 </a:t>
            </a:r>
            <a:r>
              <a:rPr lang="ko-KR" altLang="en-US" sz="1400" dirty="0" err="1">
                <a:solidFill>
                  <a:prstClr val="black"/>
                </a:solidFill>
                <a:latin typeface="+mj-ea"/>
                <a:ea typeface="+mj-ea"/>
              </a:rPr>
              <a:t>않은지</a:t>
            </a:r>
            <a:r>
              <a:rPr lang="ko-KR" altLang="en-US" sz="1400" dirty="0">
                <a:solidFill>
                  <a:prstClr val="black"/>
                </a:solidFill>
                <a:latin typeface="+mj-ea"/>
                <a:ea typeface="+mj-ea"/>
              </a:rPr>
              <a:t> 확인한다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③ 취관</a:t>
            </a:r>
            <a:r>
              <a:rPr lang="en-US" altLang="ko-KR" sz="1400" dirty="0">
                <a:solidFill>
                  <a:prstClr val="black"/>
                </a:solidFill>
                <a:latin typeface="+mj-ea"/>
                <a:ea typeface="+mj-ea"/>
              </a:rPr>
              <a:t>(</a:t>
            </a:r>
            <a:r>
              <a:rPr lang="en-US" altLang="ko-KR" sz="1400" dirty="0" err="1">
                <a:solidFill>
                  <a:prstClr val="black"/>
                </a:solidFill>
                <a:latin typeface="+mj-ea"/>
                <a:ea typeface="+mj-ea"/>
              </a:rPr>
              <a:t>suikan</a:t>
            </a:r>
            <a:r>
              <a:rPr lang="en-US" altLang="ko-KR" sz="1400" dirty="0">
                <a:solidFill>
                  <a:prstClr val="black"/>
                </a:solidFill>
                <a:latin typeface="+mj-ea"/>
                <a:ea typeface="+mj-ea"/>
              </a:rPr>
              <a:t>)</a:t>
            </a:r>
            <a:r>
              <a:rPr lang="ko-KR" altLang="en-US" sz="1400" dirty="0">
                <a:solidFill>
                  <a:prstClr val="black"/>
                </a:solidFill>
                <a:latin typeface="+mj-ea"/>
                <a:ea typeface="+mj-ea"/>
              </a:rPr>
              <a:t>의 밸브가 닫혀 있는지 확인한다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④ 산소</a:t>
            </a:r>
            <a:r>
              <a:rPr lang="en-US" altLang="ko-KR" sz="1400" dirty="0">
                <a:solidFill>
                  <a:prstClr val="black"/>
                </a:solidFill>
                <a:latin typeface="+mj-ea"/>
                <a:ea typeface="+mj-ea"/>
              </a:rPr>
              <a:t>(</a:t>
            </a:r>
            <a:r>
              <a:rPr lang="en-US" altLang="ko-KR" sz="1400" dirty="0" err="1">
                <a:solidFill>
                  <a:prstClr val="black"/>
                </a:solidFill>
                <a:latin typeface="+mj-ea"/>
                <a:ea typeface="+mj-ea"/>
              </a:rPr>
              <a:t>sanso</a:t>
            </a:r>
            <a:r>
              <a:rPr lang="en-US" altLang="ko-KR" sz="1400" dirty="0">
                <a:solidFill>
                  <a:prstClr val="black"/>
                </a:solidFill>
                <a:latin typeface="+mj-ea"/>
                <a:ea typeface="+mj-ea"/>
              </a:rPr>
              <a:t>)</a:t>
            </a:r>
            <a:r>
              <a:rPr lang="ko-KR" altLang="en-US" sz="1400" dirty="0">
                <a:solidFill>
                  <a:prstClr val="black"/>
                </a:solidFill>
                <a:latin typeface="+mj-ea"/>
                <a:ea typeface="+mj-ea"/>
              </a:rPr>
              <a:t>는 파란색</a:t>
            </a:r>
            <a:r>
              <a:rPr lang="en-US" altLang="ko-KR" sz="1400" dirty="0">
                <a:solidFill>
                  <a:prstClr val="black"/>
                </a:solidFill>
                <a:latin typeface="+mj-ea"/>
                <a:ea typeface="+mj-ea"/>
              </a:rPr>
              <a:t>, </a:t>
            </a:r>
            <a:r>
              <a:rPr lang="ko-KR" altLang="en-US" sz="1400" dirty="0">
                <a:solidFill>
                  <a:prstClr val="black"/>
                </a:solidFill>
                <a:latin typeface="+mj-ea"/>
                <a:ea typeface="+mj-ea"/>
              </a:rPr>
              <a:t>아세틸렌</a:t>
            </a:r>
            <a:r>
              <a:rPr lang="en-US" altLang="ko-KR" sz="1400" dirty="0">
                <a:solidFill>
                  <a:prstClr val="black"/>
                </a:solidFill>
                <a:latin typeface="+mj-ea"/>
                <a:ea typeface="+mj-ea"/>
              </a:rPr>
              <a:t>(</a:t>
            </a:r>
            <a:r>
              <a:rPr lang="en-US" altLang="ko-KR" sz="1400" dirty="0" err="1">
                <a:solidFill>
                  <a:prstClr val="black"/>
                </a:solidFill>
                <a:latin typeface="+mj-ea"/>
                <a:ea typeface="+mj-ea"/>
              </a:rPr>
              <a:t>asechiren</a:t>
            </a:r>
            <a:r>
              <a:rPr lang="en-US" altLang="ko-KR" sz="1400" dirty="0">
                <a:solidFill>
                  <a:prstClr val="black"/>
                </a:solidFill>
                <a:latin typeface="+mj-ea"/>
                <a:ea typeface="+mj-ea"/>
              </a:rPr>
              <a:t>)</a:t>
            </a:r>
            <a:r>
              <a:rPr lang="ko-KR" altLang="en-US" sz="1400" dirty="0">
                <a:solidFill>
                  <a:prstClr val="black"/>
                </a:solidFill>
                <a:latin typeface="+mj-ea"/>
                <a:ea typeface="+mj-ea"/>
              </a:rPr>
              <a:t>은 빨간색 호스</a:t>
            </a:r>
            <a:r>
              <a:rPr lang="en-US" altLang="ko-KR" sz="1400" dirty="0">
                <a:solidFill>
                  <a:prstClr val="black"/>
                </a:solidFill>
                <a:latin typeface="+mj-ea"/>
                <a:ea typeface="+mj-ea"/>
              </a:rPr>
              <a:t>(</a:t>
            </a:r>
            <a:r>
              <a:rPr lang="en-US" altLang="ko-KR" sz="1400" dirty="0" err="1">
                <a:solidFill>
                  <a:prstClr val="black"/>
                </a:solidFill>
                <a:latin typeface="+mj-ea"/>
                <a:ea typeface="+mj-ea"/>
              </a:rPr>
              <a:t>housu</a:t>
            </a:r>
            <a:r>
              <a:rPr lang="en-US" altLang="ko-KR" sz="1400" dirty="0">
                <a:solidFill>
                  <a:prstClr val="black"/>
                </a:solidFill>
                <a:latin typeface="+mj-ea"/>
                <a:ea typeface="+mj-ea"/>
              </a:rPr>
              <a:t>)</a:t>
            </a:r>
            <a:r>
              <a:rPr lang="ko-KR" altLang="en-US" sz="1400" dirty="0">
                <a:solidFill>
                  <a:prstClr val="black"/>
                </a:solidFill>
                <a:latin typeface="+mj-ea"/>
                <a:ea typeface="+mj-ea"/>
              </a:rPr>
              <a:t>를 사용한다</a:t>
            </a:r>
            <a:r>
              <a:rPr lang="en-US" altLang="ko-KR" sz="1400" dirty="0">
                <a:solidFill>
                  <a:prstClr val="black"/>
                </a:solidFill>
                <a:latin typeface="+mj-ea"/>
                <a:ea typeface="+mj-ea"/>
              </a:rPr>
              <a:t>. </a:t>
            </a:r>
            <a:r>
              <a:rPr lang="ko-KR" altLang="en-US" sz="1400" dirty="0">
                <a:solidFill>
                  <a:prstClr val="black"/>
                </a:solidFill>
                <a:latin typeface="+mj-ea"/>
                <a:ea typeface="+mj-ea"/>
              </a:rPr>
              <a:t>다른 종류의 가스용 호스</a:t>
            </a:r>
            <a:r>
              <a:rPr lang="en-US" altLang="ko-KR" sz="1400" dirty="0">
                <a:solidFill>
                  <a:prstClr val="black"/>
                </a:solidFill>
                <a:latin typeface="+mj-ea"/>
                <a:ea typeface="+mj-ea"/>
              </a:rPr>
              <a:t>(</a:t>
            </a:r>
            <a:r>
              <a:rPr lang="en-US" altLang="ko-KR" sz="1400" dirty="0" err="1">
                <a:solidFill>
                  <a:prstClr val="black"/>
                </a:solidFill>
                <a:latin typeface="+mj-ea"/>
                <a:ea typeface="+mj-ea"/>
              </a:rPr>
              <a:t>housu</a:t>
            </a:r>
            <a:r>
              <a:rPr lang="en-US" altLang="ko-KR" sz="1400" dirty="0">
                <a:solidFill>
                  <a:prstClr val="black"/>
                </a:solidFill>
                <a:latin typeface="+mj-ea"/>
                <a:ea typeface="+mj-ea"/>
              </a:rPr>
              <a:t>)</a:t>
            </a:r>
            <a:r>
              <a:rPr lang="ko-KR" altLang="en-US" sz="1400" dirty="0">
                <a:solidFill>
                  <a:prstClr val="black"/>
                </a:solidFill>
                <a:latin typeface="+mj-ea"/>
                <a:ea typeface="+mj-ea"/>
              </a:rPr>
              <a:t>와 공용해서는 안 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⑤ 호스</a:t>
            </a:r>
            <a:r>
              <a:rPr lang="en-US" altLang="ko-KR" sz="1400" dirty="0">
                <a:solidFill>
                  <a:prstClr val="black"/>
                </a:solidFill>
                <a:latin typeface="+mj-ea"/>
                <a:ea typeface="+mj-ea"/>
              </a:rPr>
              <a:t>(</a:t>
            </a:r>
            <a:r>
              <a:rPr lang="en-US" altLang="ko-KR" sz="1400" dirty="0" err="1">
                <a:solidFill>
                  <a:prstClr val="black"/>
                </a:solidFill>
                <a:latin typeface="+mj-ea"/>
                <a:ea typeface="+mj-ea"/>
              </a:rPr>
              <a:t>housu</a:t>
            </a:r>
            <a:r>
              <a:rPr lang="en-US" altLang="ko-KR" sz="1400" dirty="0">
                <a:solidFill>
                  <a:prstClr val="black"/>
                </a:solidFill>
                <a:latin typeface="+mj-ea"/>
                <a:ea typeface="+mj-ea"/>
              </a:rPr>
              <a:t>)</a:t>
            </a:r>
            <a:r>
              <a:rPr lang="ko-KR" altLang="en-US" sz="1400" dirty="0">
                <a:solidFill>
                  <a:prstClr val="black"/>
                </a:solidFill>
                <a:latin typeface="+mj-ea"/>
                <a:ea typeface="+mj-ea"/>
              </a:rPr>
              <a:t>의 양 끝에 </a:t>
            </a:r>
            <a:r>
              <a:rPr lang="ko-KR" altLang="en-US" sz="1400" dirty="0" err="1">
                <a:solidFill>
                  <a:prstClr val="black"/>
                </a:solidFill>
                <a:latin typeface="+mj-ea"/>
                <a:ea typeface="+mj-ea"/>
              </a:rPr>
              <a:t>원터치식</a:t>
            </a:r>
            <a:r>
              <a:rPr lang="ko-KR" altLang="en-US" sz="1400" dirty="0">
                <a:solidFill>
                  <a:prstClr val="black"/>
                </a:solidFill>
                <a:latin typeface="+mj-ea"/>
                <a:ea typeface="+mj-ea"/>
              </a:rPr>
              <a:t> 연결장치가 붙어 있으면 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의 출력 측과 취관</a:t>
            </a:r>
            <a:r>
              <a:rPr lang="en-US" altLang="ko-KR" sz="1400" dirty="0">
                <a:solidFill>
                  <a:prstClr val="black"/>
                </a:solidFill>
                <a:latin typeface="+mj-ea"/>
                <a:ea typeface="+mj-ea"/>
              </a:rPr>
              <a:t>(</a:t>
            </a:r>
            <a:r>
              <a:rPr lang="en-US" altLang="ko-KR" sz="1400" dirty="0" err="1">
                <a:solidFill>
                  <a:prstClr val="black"/>
                </a:solidFill>
                <a:latin typeface="+mj-ea"/>
                <a:ea typeface="+mj-ea"/>
              </a:rPr>
              <a:t>suikan</a:t>
            </a:r>
            <a:r>
              <a:rPr lang="en-US" altLang="ko-KR" sz="1400" dirty="0">
                <a:solidFill>
                  <a:prstClr val="black"/>
                </a:solidFill>
                <a:latin typeface="+mj-ea"/>
                <a:ea typeface="+mj-ea"/>
              </a:rPr>
              <a:t>)</a:t>
            </a:r>
            <a:r>
              <a:rPr lang="ko-KR" altLang="en-US" sz="1400" dirty="0">
                <a:solidFill>
                  <a:prstClr val="black"/>
                </a:solidFill>
                <a:latin typeface="+mj-ea"/>
                <a:ea typeface="+mj-ea"/>
              </a:rPr>
              <a:t>을 단단히 연결한다</a:t>
            </a:r>
            <a:r>
              <a:rPr lang="en-US" altLang="ko-KR" sz="1400" dirty="0">
                <a:solidFill>
                  <a:prstClr val="black"/>
                </a:solidFill>
                <a:latin typeface="+mj-ea"/>
                <a:ea typeface="+mj-ea"/>
              </a:rPr>
              <a:t>. </a:t>
            </a:r>
            <a:r>
              <a:rPr lang="ko-KR" altLang="en-US" sz="1400" dirty="0">
                <a:solidFill>
                  <a:prstClr val="black"/>
                </a:solidFill>
                <a:latin typeface="+mj-ea"/>
                <a:ea typeface="+mj-ea"/>
              </a:rPr>
              <a:t>이때</a:t>
            </a:r>
            <a:r>
              <a:rPr lang="en-US" altLang="ko-KR" sz="1400" dirty="0">
                <a:solidFill>
                  <a:prstClr val="black"/>
                </a:solidFill>
                <a:latin typeface="+mj-ea"/>
                <a:ea typeface="+mj-ea"/>
              </a:rPr>
              <a:t>, </a:t>
            </a:r>
            <a:r>
              <a:rPr lang="ko-KR" altLang="en-US" sz="1400" dirty="0">
                <a:solidFill>
                  <a:prstClr val="black"/>
                </a:solidFill>
                <a:latin typeface="+mj-ea"/>
                <a:ea typeface="+mj-ea"/>
              </a:rPr>
              <a:t>가연성가스 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에 건식 안전기</a:t>
            </a:r>
            <a:r>
              <a:rPr lang="en-US" altLang="ko-KR" sz="1400" dirty="0">
                <a:solidFill>
                  <a:prstClr val="black"/>
                </a:solidFill>
                <a:latin typeface="+mj-ea"/>
                <a:ea typeface="+mj-ea"/>
              </a:rPr>
              <a:t>(</a:t>
            </a:r>
            <a:r>
              <a:rPr lang="en-US" altLang="ko-KR" sz="1400" dirty="0" err="1">
                <a:solidFill>
                  <a:prstClr val="black"/>
                </a:solidFill>
                <a:latin typeface="+mj-ea"/>
                <a:ea typeface="+mj-ea"/>
              </a:rPr>
              <a:t>kanshiki</a:t>
            </a:r>
            <a:r>
              <a:rPr lang="en-US" altLang="ko-KR" sz="1400" dirty="0">
                <a:solidFill>
                  <a:prstClr val="black"/>
                </a:solidFill>
                <a:latin typeface="+mj-ea"/>
                <a:ea typeface="+mj-ea"/>
              </a:rPr>
              <a:t> </a:t>
            </a:r>
            <a:r>
              <a:rPr lang="en-US" altLang="ko-KR" sz="1400" dirty="0" err="1">
                <a:solidFill>
                  <a:prstClr val="black"/>
                </a:solidFill>
                <a:latin typeface="+mj-ea"/>
                <a:ea typeface="+mj-ea"/>
              </a:rPr>
              <a:t>anzen</a:t>
            </a:r>
            <a:r>
              <a:rPr lang="en-US" altLang="ko-KR" sz="1400" dirty="0">
                <a:solidFill>
                  <a:prstClr val="black"/>
                </a:solidFill>
                <a:latin typeface="+mj-ea"/>
                <a:ea typeface="+mj-ea"/>
              </a:rPr>
              <a:t> ki)</a:t>
            </a:r>
            <a:r>
              <a:rPr lang="ko-KR" altLang="en-US" sz="1400" dirty="0">
                <a:solidFill>
                  <a:prstClr val="black"/>
                </a:solidFill>
                <a:latin typeface="+mj-ea"/>
                <a:ea typeface="+mj-ea"/>
              </a:rPr>
              <a:t>가 장착되어 있지 않은 경우는 가연성가스 호스</a:t>
            </a:r>
            <a:r>
              <a:rPr lang="en-US" altLang="ko-KR" sz="1400" dirty="0">
                <a:solidFill>
                  <a:prstClr val="black"/>
                </a:solidFill>
                <a:latin typeface="+mj-ea"/>
                <a:ea typeface="+mj-ea"/>
              </a:rPr>
              <a:t>(</a:t>
            </a:r>
            <a:r>
              <a:rPr lang="en-US" altLang="ko-KR" sz="1400" dirty="0" err="1">
                <a:solidFill>
                  <a:prstClr val="black"/>
                </a:solidFill>
                <a:latin typeface="+mj-ea"/>
                <a:ea typeface="+mj-ea"/>
              </a:rPr>
              <a:t>housu</a:t>
            </a:r>
            <a:r>
              <a:rPr lang="en-US" altLang="ko-KR" sz="1400" dirty="0">
                <a:solidFill>
                  <a:prstClr val="black"/>
                </a:solidFill>
                <a:latin typeface="+mj-ea"/>
                <a:ea typeface="+mj-ea"/>
              </a:rPr>
              <a:t>) </a:t>
            </a:r>
            <a:r>
              <a:rPr lang="ko-KR" altLang="en-US" sz="1400" dirty="0">
                <a:solidFill>
                  <a:prstClr val="black"/>
                </a:solidFill>
                <a:latin typeface="+mj-ea"/>
                <a:ea typeface="+mj-ea"/>
              </a:rPr>
              <a:t>측에 건식 안전기</a:t>
            </a:r>
            <a:r>
              <a:rPr lang="en-US" altLang="ko-KR" sz="1400" dirty="0">
                <a:solidFill>
                  <a:prstClr val="black"/>
                </a:solidFill>
                <a:latin typeface="+mj-ea"/>
                <a:ea typeface="+mj-ea"/>
              </a:rPr>
              <a:t>(</a:t>
            </a:r>
            <a:r>
              <a:rPr lang="en-US" altLang="ko-KR" sz="1400" dirty="0" err="1">
                <a:solidFill>
                  <a:prstClr val="black"/>
                </a:solidFill>
                <a:latin typeface="+mj-ea"/>
                <a:ea typeface="+mj-ea"/>
              </a:rPr>
              <a:t>kanshiki</a:t>
            </a:r>
            <a:r>
              <a:rPr lang="en-US" altLang="ko-KR" sz="1400" dirty="0">
                <a:solidFill>
                  <a:prstClr val="black"/>
                </a:solidFill>
                <a:latin typeface="+mj-ea"/>
                <a:ea typeface="+mj-ea"/>
              </a:rPr>
              <a:t> </a:t>
            </a:r>
            <a:r>
              <a:rPr lang="en-US" altLang="ko-KR" sz="1400" dirty="0" err="1">
                <a:solidFill>
                  <a:prstClr val="black"/>
                </a:solidFill>
                <a:latin typeface="+mj-ea"/>
                <a:ea typeface="+mj-ea"/>
              </a:rPr>
              <a:t>anzen</a:t>
            </a:r>
            <a:r>
              <a:rPr lang="en-US" altLang="ko-KR" sz="1400" dirty="0">
                <a:solidFill>
                  <a:prstClr val="black"/>
                </a:solidFill>
                <a:latin typeface="+mj-ea"/>
                <a:ea typeface="+mj-ea"/>
              </a:rPr>
              <a:t> ki)</a:t>
            </a:r>
            <a:r>
              <a:rPr lang="ko-KR" altLang="en-US" sz="1400" dirty="0">
                <a:solidFill>
                  <a:prstClr val="black"/>
                </a:solidFill>
                <a:latin typeface="+mj-ea"/>
                <a:ea typeface="+mj-ea"/>
              </a:rPr>
              <a:t>를 장착한다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⑥ 모든 연결이 끝나면 산소</a:t>
            </a:r>
            <a:r>
              <a:rPr lang="en-US" altLang="ko-KR" sz="1400" dirty="0">
                <a:solidFill>
                  <a:prstClr val="black"/>
                </a:solidFill>
                <a:latin typeface="+mj-ea"/>
                <a:ea typeface="+mj-ea"/>
              </a:rPr>
              <a:t>(</a:t>
            </a:r>
            <a:r>
              <a:rPr lang="en-US" altLang="ko-KR" sz="1400" dirty="0" err="1">
                <a:solidFill>
                  <a:prstClr val="black"/>
                </a:solidFill>
                <a:latin typeface="+mj-ea"/>
                <a:ea typeface="+mj-ea"/>
              </a:rPr>
              <a:t>sanso</a:t>
            </a:r>
            <a:r>
              <a:rPr lang="en-US" altLang="ko-KR" sz="1400" dirty="0">
                <a:solidFill>
                  <a:prstClr val="black"/>
                </a:solidFill>
                <a:latin typeface="+mj-ea"/>
                <a:ea typeface="+mj-ea"/>
              </a:rPr>
              <a:t>)</a:t>
            </a:r>
            <a:r>
              <a:rPr lang="ko-KR" altLang="en-US" sz="1400" dirty="0">
                <a:solidFill>
                  <a:prstClr val="black"/>
                </a:solidFill>
                <a:latin typeface="+mj-ea"/>
                <a:ea typeface="+mj-ea"/>
              </a:rPr>
              <a:t>의 압력을 </a:t>
            </a:r>
            <a:r>
              <a:rPr lang="en-US" altLang="ko-KR" sz="1400" dirty="0">
                <a:solidFill>
                  <a:prstClr val="black"/>
                </a:solidFill>
                <a:latin typeface="+mj-ea"/>
                <a:ea typeface="+mj-ea"/>
              </a:rPr>
              <a:t>0.3~0.5MPa </a:t>
            </a:r>
            <a:r>
              <a:rPr lang="ko-KR" altLang="en-US" sz="1400" dirty="0">
                <a:solidFill>
                  <a:prstClr val="black"/>
                </a:solidFill>
                <a:latin typeface="+mj-ea"/>
                <a:ea typeface="+mj-ea"/>
              </a:rPr>
              <a:t>정도로 한 후 비눗물 등을 이용하여 가스 누출 점검을 실시한다</a:t>
            </a:r>
            <a:r>
              <a:rPr lang="en-US" altLang="ko-KR" sz="1400" dirty="0">
                <a:solidFill>
                  <a:prstClr val="black"/>
                </a:solidFill>
                <a:latin typeface="+mj-ea"/>
                <a:ea typeface="+mj-ea"/>
              </a:rPr>
              <a:t>. </a:t>
            </a:r>
            <a:r>
              <a:rPr lang="ko-KR" altLang="en-US" sz="1400" dirty="0">
                <a:solidFill>
                  <a:prstClr val="black"/>
                </a:solidFill>
                <a:latin typeface="+mj-ea"/>
                <a:ea typeface="+mj-ea"/>
              </a:rPr>
              <a:t>산소</a:t>
            </a:r>
            <a:r>
              <a:rPr lang="en-US" altLang="ko-KR" sz="1400" dirty="0">
                <a:solidFill>
                  <a:prstClr val="black"/>
                </a:solidFill>
                <a:latin typeface="+mj-ea"/>
                <a:ea typeface="+mj-ea"/>
              </a:rPr>
              <a:t>(</a:t>
            </a:r>
            <a:r>
              <a:rPr lang="en-US" altLang="ko-KR" sz="1400" dirty="0" err="1">
                <a:solidFill>
                  <a:prstClr val="black"/>
                </a:solidFill>
                <a:latin typeface="+mj-ea"/>
                <a:ea typeface="+mj-ea"/>
              </a:rPr>
              <a:t>sanso</a:t>
            </a:r>
            <a:r>
              <a:rPr lang="en-US" altLang="ko-KR" sz="1400" dirty="0">
                <a:solidFill>
                  <a:prstClr val="black"/>
                </a:solidFill>
                <a:latin typeface="+mj-ea"/>
                <a:ea typeface="+mj-ea"/>
              </a:rPr>
              <a:t>)</a:t>
            </a:r>
            <a:r>
              <a:rPr lang="ko-KR" altLang="en-US" sz="1400" dirty="0">
                <a:solidFill>
                  <a:prstClr val="black"/>
                </a:solidFill>
                <a:latin typeface="+mj-ea"/>
                <a:ea typeface="+mj-ea"/>
              </a:rPr>
              <a:t>의 가스 누출 점검이 끝나면 가연성가스의 압력을 </a:t>
            </a:r>
            <a:r>
              <a:rPr lang="en-US" altLang="ko-KR" sz="1400" dirty="0">
                <a:solidFill>
                  <a:prstClr val="black"/>
                </a:solidFill>
                <a:latin typeface="+mj-ea"/>
                <a:ea typeface="+mj-ea"/>
              </a:rPr>
              <a:t>0.03~0.05MPa </a:t>
            </a:r>
            <a:r>
              <a:rPr lang="ko-KR" altLang="en-US" sz="1400" dirty="0">
                <a:solidFill>
                  <a:prstClr val="black"/>
                </a:solidFill>
                <a:latin typeface="+mj-ea"/>
                <a:ea typeface="+mj-ea"/>
              </a:rPr>
              <a:t>정도로 한 후</a:t>
            </a:r>
            <a:r>
              <a:rPr lang="en-US" altLang="ko-KR" sz="1400" dirty="0">
                <a:solidFill>
                  <a:prstClr val="black"/>
                </a:solidFill>
                <a:latin typeface="+mj-ea"/>
                <a:ea typeface="+mj-ea"/>
              </a:rPr>
              <a:t>, </a:t>
            </a:r>
            <a:r>
              <a:rPr lang="ko-KR" altLang="en-US" sz="1400" dirty="0">
                <a:solidFill>
                  <a:prstClr val="black"/>
                </a:solidFill>
                <a:latin typeface="+mj-ea"/>
                <a:ea typeface="+mj-ea"/>
              </a:rPr>
              <a:t>다시 한번 가스 누출 점검을 실시한다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⑦ 가스 누출이 없으면 취관</a:t>
            </a:r>
            <a:r>
              <a:rPr lang="en-US" altLang="ko-KR" sz="1400" dirty="0">
                <a:solidFill>
                  <a:prstClr val="black"/>
                </a:solidFill>
                <a:latin typeface="+mj-ea"/>
                <a:ea typeface="+mj-ea"/>
              </a:rPr>
              <a:t>(</a:t>
            </a:r>
            <a:r>
              <a:rPr lang="en-US" altLang="ko-KR" sz="1400" dirty="0" err="1">
                <a:solidFill>
                  <a:prstClr val="black"/>
                </a:solidFill>
                <a:latin typeface="+mj-ea"/>
                <a:ea typeface="+mj-ea"/>
              </a:rPr>
              <a:t>suikan</a:t>
            </a:r>
            <a:r>
              <a:rPr lang="en-US" altLang="ko-KR" sz="1400" dirty="0">
                <a:solidFill>
                  <a:prstClr val="black"/>
                </a:solidFill>
                <a:latin typeface="+mj-ea"/>
                <a:ea typeface="+mj-ea"/>
              </a:rPr>
              <a:t>)</a:t>
            </a:r>
            <a:r>
              <a:rPr lang="ko-KR" altLang="en-US" sz="1400" dirty="0">
                <a:solidFill>
                  <a:prstClr val="black"/>
                </a:solidFill>
                <a:latin typeface="+mj-ea"/>
                <a:ea typeface="+mj-ea"/>
              </a:rPr>
              <a:t>의 가연성가스 밸브를 </a:t>
            </a:r>
            <a:r>
              <a:rPr lang="en-US" altLang="ko-KR" sz="1400" dirty="0">
                <a:solidFill>
                  <a:prstClr val="black"/>
                </a:solidFill>
                <a:latin typeface="+mj-ea"/>
                <a:ea typeface="+mj-ea"/>
              </a:rPr>
              <a:t>2~3</a:t>
            </a:r>
            <a:r>
              <a:rPr lang="ko-KR" altLang="en-US" sz="1400" dirty="0">
                <a:solidFill>
                  <a:prstClr val="black"/>
                </a:solidFill>
                <a:latin typeface="+mj-ea"/>
                <a:ea typeface="+mj-ea"/>
              </a:rPr>
              <a:t>초 열어 가스를 방출시키는데</a:t>
            </a:r>
            <a:r>
              <a:rPr lang="en-US" altLang="ko-KR" sz="1400" dirty="0">
                <a:solidFill>
                  <a:prstClr val="black"/>
                </a:solidFill>
                <a:latin typeface="+mj-ea"/>
                <a:ea typeface="+mj-ea"/>
              </a:rPr>
              <a:t>, </a:t>
            </a:r>
            <a:r>
              <a:rPr lang="ko-KR" altLang="en-US" sz="1400" dirty="0">
                <a:solidFill>
                  <a:prstClr val="black"/>
                </a:solidFill>
                <a:latin typeface="+mj-ea"/>
                <a:ea typeface="+mj-ea"/>
              </a:rPr>
              <a:t>이것을 </a:t>
            </a:r>
            <a:r>
              <a:rPr lang="en-US" altLang="ko-KR" sz="1400" dirty="0">
                <a:solidFill>
                  <a:prstClr val="black"/>
                </a:solidFill>
                <a:latin typeface="+mj-ea"/>
                <a:ea typeface="+mj-ea"/>
              </a:rPr>
              <a:t>2</a:t>
            </a:r>
            <a:r>
              <a:rPr lang="ko-KR" altLang="en-US" sz="1400" dirty="0">
                <a:solidFill>
                  <a:prstClr val="black"/>
                </a:solidFill>
                <a:latin typeface="+mj-ea"/>
                <a:ea typeface="+mj-ea"/>
              </a:rPr>
              <a:t>회 반복한다</a:t>
            </a:r>
            <a:r>
              <a:rPr lang="en-US" altLang="ko-KR" sz="1400" dirty="0">
                <a:solidFill>
                  <a:prstClr val="black"/>
                </a:solidFill>
                <a:latin typeface="+mj-ea"/>
                <a:ea typeface="+mj-ea"/>
              </a:rPr>
              <a:t>. </a:t>
            </a:r>
            <a:r>
              <a:rPr lang="ko-KR" altLang="en-US" sz="1400" dirty="0">
                <a:solidFill>
                  <a:prstClr val="black"/>
                </a:solidFill>
                <a:latin typeface="+mj-ea"/>
                <a:ea typeface="+mj-ea"/>
              </a:rPr>
              <a:t>다음은 가연성가스의 밸브를 닫은 상태에서 산소</a:t>
            </a:r>
            <a:r>
              <a:rPr lang="en-US" altLang="ko-KR" sz="1400" dirty="0">
                <a:solidFill>
                  <a:prstClr val="black"/>
                </a:solidFill>
                <a:latin typeface="+mj-ea"/>
                <a:ea typeface="+mj-ea"/>
              </a:rPr>
              <a:t>(</a:t>
            </a:r>
            <a:r>
              <a:rPr lang="en-US" altLang="ko-KR" sz="1400" dirty="0" err="1">
                <a:solidFill>
                  <a:prstClr val="black"/>
                </a:solidFill>
                <a:latin typeface="+mj-ea"/>
                <a:ea typeface="+mj-ea"/>
              </a:rPr>
              <a:t>sanso</a:t>
            </a:r>
            <a:r>
              <a:rPr lang="en-US" altLang="ko-KR" sz="1400" dirty="0">
                <a:solidFill>
                  <a:prstClr val="black"/>
                </a:solidFill>
                <a:latin typeface="+mj-ea"/>
                <a:ea typeface="+mj-ea"/>
              </a:rPr>
              <a:t>) </a:t>
            </a:r>
            <a:r>
              <a:rPr lang="ko-KR" altLang="en-US" sz="1400" dirty="0">
                <a:solidFill>
                  <a:prstClr val="black"/>
                </a:solidFill>
                <a:latin typeface="+mj-ea"/>
                <a:ea typeface="+mj-ea"/>
              </a:rPr>
              <a:t>가스의 밸브를 </a:t>
            </a:r>
            <a:r>
              <a:rPr lang="en-US" altLang="ko-KR" sz="1400" dirty="0">
                <a:solidFill>
                  <a:prstClr val="black"/>
                </a:solidFill>
                <a:latin typeface="+mj-ea"/>
                <a:ea typeface="+mj-ea"/>
              </a:rPr>
              <a:t>5</a:t>
            </a:r>
            <a:r>
              <a:rPr lang="ko-KR" altLang="en-US" sz="1400" dirty="0">
                <a:solidFill>
                  <a:prstClr val="black"/>
                </a:solidFill>
                <a:latin typeface="+mj-ea"/>
                <a:ea typeface="+mj-ea"/>
              </a:rPr>
              <a:t>초 정도 열어 산소</a:t>
            </a:r>
            <a:r>
              <a:rPr lang="en-US" altLang="ko-KR" sz="1400" dirty="0">
                <a:solidFill>
                  <a:prstClr val="black"/>
                </a:solidFill>
                <a:latin typeface="+mj-ea"/>
                <a:ea typeface="+mj-ea"/>
              </a:rPr>
              <a:t>(</a:t>
            </a:r>
            <a:r>
              <a:rPr lang="en-US" altLang="ko-KR" sz="1400" dirty="0" err="1">
                <a:solidFill>
                  <a:prstClr val="black"/>
                </a:solidFill>
                <a:latin typeface="+mj-ea"/>
                <a:ea typeface="+mj-ea"/>
              </a:rPr>
              <a:t>sanso</a:t>
            </a:r>
            <a:r>
              <a:rPr lang="en-US" altLang="ko-KR" sz="1400" dirty="0">
                <a:solidFill>
                  <a:prstClr val="black"/>
                </a:solidFill>
                <a:latin typeface="+mj-ea"/>
                <a:ea typeface="+mj-ea"/>
              </a:rPr>
              <a:t>)</a:t>
            </a:r>
            <a:r>
              <a:rPr lang="ko-KR" altLang="en-US" sz="1400" dirty="0">
                <a:solidFill>
                  <a:prstClr val="black"/>
                </a:solidFill>
                <a:latin typeface="+mj-ea"/>
                <a:ea typeface="+mj-ea"/>
              </a:rPr>
              <a:t>를 방출시킨다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a:p>
            <a:pPr marL="361950" indent="-361950" rtl="0">
              <a:lnSpc>
                <a:spcPct val="100000"/>
              </a:lnSpc>
              <a:spcBef>
                <a:spcPts val="0"/>
              </a:spcBef>
              <a:buNone/>
            </a:pPr>
            <a:r>
              <a:rPr lang="ko-KR" altLang="en-US" sz="1400" dirty="0">
                <a:solidFill>
                  <a:prstClr val="black"/>
                </a:solidFill>
                <a:latin typeface="+mj-ea"/>
                <a:ea typeface="+mj-ea"/>
              </a:rPr>
              <a:t>⑧ 마지막으로 취관</a:t>
            </a:r>
            <a:r>
              <a:rPr lang="en-US" altLang="ko-KR" sz="1400" dirty="0">
                <a:solidFill>
                  <a:prstClr val="black"/>
                </a:solidFill>
                <a:latin typeface="+mj-ea"/>
                <a:ea typeface="+mj-ea"/>
              </a:rPr>
              <a:t>(</a:t>
            </a:r>
            <a:r>
              <a:rPr lang="en-US" altLang="ko-KR" sz="1400" dirty="0" err="1">
                <a:solidFill>
                  <a:prstClr val="black"/>
                </a:solidFill>
                <a:latin typeface="+mj-ea"/>
                <a:ea typeface="+mj-ea"/>
              </a:rPr>
              <a:t>suikan</a:t>
            </a:r>
            <a:r>
              <a:rPr lang="en-US" altLang="ko-KR" sz="1400" dirty="0">
                <a:solidFill>
                  <a:prstClr val="black"/>
                </a:solidFill>
                <a:latin typeface="+mj-ea"/>
                <a:ea typeface="+mj-ea"/>
              </a:rPr>
              <a:t>)</a:t>
            </a:r>
            <a:r>
              <a:rPr lang="ko-KR" altLang="en-US" sz="1400" dirty="0">
                <a:solidFill>
                  <a:prstClr val="black"/>
                </a:solidFill>
                <a:latin typeface="+mj-ea"/>
                <a:ea typeface="+mj-ea"/>
              </a:rPr>
              <a:t>의 밸브를 닫고 가스용기</a:t>
            </a:r>
            <a:r>
              <a:rPr lang="en-US" altLang="ko-KR" sz="1400" dirty="0">
                <a:solidFill>
                  <a:prstClr val="black"/>
                </a:solidFill>
                <a:latin typeface="+mj-ea"/>
                <a:ea typeface="+mj-ea"/>
              </a:rPr>
              <a:t>(</a:t>
            </a:r>
            <a:r>
              <a:rPr lang="en-US" altLang="ko-KR" sz="1400" dirty="0" err="1">
                <a:solidFill>
                  <a:prstClr val="black"/>
                </a:solidFill>
                <a:latin typeface="+mj-ea"/>
                <a:ea typeface="+mj-ea"/>
              </a:rPr>
              <a:t>bonbe</a:t>
            </a:r>
            <a:r>
              <a:rPr lang="en-US" altLang="ko-KR" sz="1400" dirty="0">
                <a:solidFill>
                  <a:prstClr val="black"/>
                </a:solidFill>
                <a:latin typeface="+mj-ea"/>
                <a:ea typeface="+mj-ea"/>
              </a:rPr>
              <a:t>)</a:t>
            </a:r>
            <a:r>
              <a:rPr lang="ko-KR" altLang="en-US" sz="1400" dirty="0">
                <a:solidFill>
                  <a:prstClr val="black"/>
                </a:solidFill>
                <a:latin typeface="+mj-ea"/>
                <a:ea typeface="+mj-ea"/>
              </a:rPr>
              <a:t>의 밸브를 닫은 후</a:t>
            </a:r>
            <a:r>
              <a:rPr lang="en-US" altLang="ko-KR" sz="1400" dirty="0">
                <a:solidFill>
                  <a:prstClr val="black"/>
                </a:solidFill>
                <a:latin typeface="+mj-ea"/>
                <a:ea typeface="+mj-ea"/>
              </a:rPr>
              <a:t>, </a:t>
            </a:r>
            <a:r>
              <a:rPr lang="ko-KR" altLang="en-US" sz="1400" dirty="0">
                <a:solidFill>
                  <a:prstClr val="black"/>
                </a:solidFill>
                <a:latin typeface="+mj-ea"/>
                <a:ea typeface="+mj-ea"/>
              </a:rPr>
              <a:t>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를 완전히 풀고 </a:t>
            </a:r>
            <a:r>
              <a:rPr lang="en-US" altLang="ko-KR" sz="1400" dirty="0">
                <a:solidFill>
                  <a:prstClr val="black"/>
                </a:solidFill>
                <a:latin typeface="+mj-ea"/>
                <a:ea typeface="+mj-ea"/>
              </a:rPr>
              <a:t>5</a:t>
            </a:r>
            <a:r>
              <a:rPr lang="ko-KR" altLang="en-US" sz="1400" dirty="0">
                <a:solidFill>
                  <a:prstClr val="black"/>
                </a:solidFill>
                <a:latin typeface="+mj-ea"/>
                <a:ea typeface="+mj-ea"/>
              </a:rPr>
              <a:t>분 정도 기다린다</a:t>
            </a:r>
            <a:r>
              <a:rPr lang="en-US" altLang="ko-KR" sz="1400" dirty="0">
                <a:solidFill>
                  <a:prstClr val="black"/>
                </a:solidFill>
                <a:latin typeface="+mj-ea"/>
                <a:ea typeface="+mj-ea"/>
              </a:rPr>
              <a:t>. </a:t>
            </a:r>
            <a:r>
              <a:rPr lang="ko-KR" altLang="en-US" sz="1400" dirty="0">
                <a:solidFill>
                  <a:prstClr val="black"/>
                </a:solidFill>
                <a:latin typeface="+mj-ea"/>
                <a:ea typeface="+mj-ea"/>
              </a:rPr>
              <a:t>그 후</a:t>
            </a:r>
            <a:r>
              <a:rPr lang="en-US" altLang="ko-KR" sz="1400" dirty="0">
                <a:solidFill>
                  <a:prstClr val="black"/>
                </a:solidFill>
                <a:latin typeface="+mj-ea"/>
                <a:ea typeface="+mj-ea"/>
              </a:rPr>
              <a:t>, </a:t>
            </a:r>
            <a:r>
              <a:rPr lang="ko-KR" altLang="en-US" sz="1400" dirty="0">
                <a:solidFill>
                  <a:prstClr val="black"/>
                </a:solidFill>
                <a:latin typeface="+mj-ea"/>
                <a:ea typeface="+mj-ea"/>
              </a:rPr>
              <a:t>압력조절기</a:t>
            </a:r>
            <a:r>
              <a:rPr lang="en-US" altLang="ko-KR" sz="1400" dirty="0">
                <a:solidFill>
                  <a:prstClr val="black"/>
                </a:solidFill>
                <a:latin typeface="+mj-ea"/>
                <a:ea typeface="+mj-ea"/>
              </a:rPr>
              <a:t>(</a:t>
            </a:r>
            <a:r>
              <a:rPr lang="en-US" altLang="ko-KR" sz="1400" dirty="0" err="1">
                <a:solidFill>
                  <a:prstClr val="black"/>
                </a:solidFill>
                <a:latin typeface="+mj-ea"/>
                <a:ea typeface="+mj-ea"/>
              </a:rPr>
              <a:t>aturyoku</a:t>
            </a:r>
            <a:r>
              <a:rPr lang="en-US" altLang="ko-KR" sz="1400" dirty="0">
                <a:solidFill>
                  <a:prstClr val="black"/>
                </a:solidFill>
                <a:latin typeface="+mj-ea"/>
                <a:ea typeface="+mj-ea"/>
              </a:rPr>
              <a:t> </a:t>
            </a:r>
            <a:r>
              <a:rPr lang="en-US" altLang="ko-KR" sz="1400" dirty="0" err="1">
                <a:solidFill>
                  <a:prstClr val="black"/>
                </a:solidFill>
                <a:latin typeface="+mj-ea"/>
                <a:ea typeface="+mj-ea"/>
              </a:rPr>
              <a:t>chousei</a:t>
            </a:r>
            <a:r>
              <a:rPr lang="en-US" altLang="ko-KR" sz="1400" dirty="0">
                <a:solidFill>
                  <a:prstClr val="black"/>
                </a:solidFill>
                <a:latin typeface="+mj-ea"/>
                <a:ea typeface="+mj-ea"/>
              </a:rPr>
              <a:t> ki)</a:t>
            </a:r>
            <a:r>
              <a:rPr lang="ko-KR" altLang="en-US" sz="1400" dirty="0">
                <a:solidFill>
                  <a:prstClr val="black"/>
                </a:solidFill>
                <a:latin typeface="+mj-ea"/>
                <a:ea typeface="+mj-ea"/>
              </a:rPr>
              <a:t>의 고압 측과 저압 측의 압력을 확인한다</a:t>
            </a:r>
            <a:r>
              <a:rPr lang="en-US" altLang="ko-KR" sz="1400" dirty="0">
                <a:solidFill>
                  <a:prstClr val="black"/>
                </a:solidFill>
                <a:latin typeface="+mj-ea"/>
                <a:ea typeface="+mj-ea"/>
              </a:rPr>
              <a:t>.</a:t>
            </a:r>
            <a:endParaRPr lang="ko-KR" altLang="en-US" sz="1400" dirty="0">
              <a:solidFill>
                <a:prstClr val="black"/>
              </a:solidFill>
              <a:latin typeface="+mj-ea"/>
              <a:ea typeface="+mj-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17</a:t>
            </a:fld>
            <a:endParaRPr kumimoji="1" lang="ko-KR" altLang="en-US" sz="1100">
              <a:latin typeface="+mj-ea"/>
              <a:ea typeface="+mj-ea"/>
            </a:endParaRPr>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ko-KR" altLang="en-US" sz="2000">
                <a:latin typeface="+mn-ea"/>
                <a:ea typeface="+mn-ea"/>
              </a:rPr>
              <a:t>용접기 등 </a:t>
            </a:r>
            <a:r>
              <a:rPr lang="en-US" altLang="ko-KR" sz="2000">
                <a:latin typeface="+mn-ea"/>
                <a:ea typeface="+mn-ea"/>
              </a:rPr>
              <a:t>(2) </a:t>
            </a:r>
            <a:r>
              <a:rPr lang="ko-KR" altLang="en-US" sz="2000">
                <a:latin typeface="+mn-ea"/>
                <a:ea typeface="+mn-ea"/>
              </a:rPr>
              <a:t>압력조절기</a:t>
            </a:r>
            <a:r>
              <a:rPr lang="en-US" altLang="ko-KR" sz="2000">
                <a:latin typeface="+mn-ea"/>
                <a:ea typeface="+mn-ea"/>
              </a:rPr>
              <a:t>(aturyoku chousei ki)</a:t>
            </a:r>
            <a:r>
              <a:rPr lang="ko-KR" altLang="en-US" sz="2000">
                <a:latin typeface="+mn-ea"/>
                <a:ea typeface="+mn-ea"/>
              </a:rPr>
              <a:t>의 저압 측 압력의 조절</a:t>
            </a:r>
            <a:endParaRPr kumimoji="1" lang="ko-KR" altLang="en-US" sz="2000">
              <a:latin typeface="+mn-ea"/>
              <a:ea typeface="+mn-ea"/>
            </a:endParaRPr>
          </a:p>
        </p:txBody>
      </p:sp>
      <p:sp>
        <p:nvSpPr>
          <p:cNvPr id="7" name="テキスト ボックス 6"/>
          <p:cNvSpPr txBox="1"/>
          <p:nvPr/>
        </p:nvSpPr>
        <p:spPr>
          <a:xfrm>
            <a:off x="4834394" y="644170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44</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29</a:t>
            </a:r>
            <a:r>
              <a:rPr lang="ko-KR" altLang="en-US" sz="1100">
                <a:solidFill>
                  <a:prstClr val="black"/>
                </a:solidFill>
                <a:latin typeface="+mn-ea"/>
              </a:rPr>
              <a:t>페이지</a:t>
            </a: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en-US" altLang="ko-KR" sz="1600" dirty="0">
                <a:solidFill>
                  <a:prstClr val="black"/>
                </a:solidFill>
                <a:latin typeface="+mn-ea"/>
              </a:rPr>
              <a:t>[</a:t>
            </a:r>
            <a:r>
              <a:rPr lang="ko-KR" altLang="en-US" sz="1600" dirty="0">
                <a:solidFill>
                  <a:prstClr val="black"/>
                </a:solidFill>
                <a:latin typeface="+mn-ea"/>
              </a:rPr>
              <a:t>압력조절기</a:t>
            </a:r>
            <a:r>
              <a:rPr lang="en-US" altLang="ko-KR" sz="1600" dirty="0">
                <a:solidFill>
                  <a:prstClr val="black"/>
                </a:solidFill>
                <a:latin typeface="+mn-ea"/>
              </a:rPr>
              <a:t>(</a:t>
            </a:r>
            <a:r>
              <a:rPr lang="en-US" altLang="ko-KR" sz="1600" dirty="0" err="1">
                <a:solidFill>
                  <a:prstClr val="black"/>
                </a:solidFill>
                <a:latin typeface="+mn-ea"/>
              </a:rPr>
              <a:t>aturyoku</a:t>
            </a:r>
            <a:r>
              <a:rPr lang="en-US" altLang="ko-KR" sz="1600" dirty="0">
                <a:solidFill>
                  <a:prstClr val="black"/>
                </a:solidFill>
                <a:latin typeface="+mn-ea"/>
              </a:rPr>
              <a:t> </a:t>
            </a:r>
            <a:r>
              <a:rPr lang="en-US" altLang="ko-KR" sz="1600" dirty="0" err="1">
                <a:solidFill>
                  <a:prstClr val="black"/>
                </a:solidFill>
                <a:latin typeface="+mn-ea"/>
              </a:rPr>
              <a:t>chousei</a:t>
            </a:r>
            <a:r>
              <a:rPr lang="en-US" altLang="ko-KR" sz="1600" dirty="0">
                <a:solidFill>
                  <a:prstClr val="black"/>
                </a:solidFill>
                <a:latin typeface="+mn-ea"/>
              </a:rPr>
              <a:t> ki)</a:t>
            </a:r>
            <a:r>
              <a:rPr lang="ko-KR" altLang="en-US" sz="1600" dirty="0">
                <a:solidFill>
                  <a:prstClr val="black"/>
                </a:solidFill>
                <a:latin typeface="+mn-ea"/>
              </a:rPr>
              <a:t>의 저압 측 압력의 조절 순서</a:t>
            </a:r>
            <a:r>
              <a:rPr lang="en-US" altLang="ko-KR" sz="1600" dirty="0">
                <a:solidFill>
                  <a:prstClr val="black"/>
                </a:solidFill>
                <a:latin typeface="+mn-ea"/>
              </a:rPr>
              <a:t>]</a:t>
            </a:r>
          </a:p>
          <a:p>
            <a:pPr marL="0" indent="0" rtl="0">
              <a:lnSpc>
                <a:spcPct val="100000"/>
              </a:lnSpc>
              <a:spcBef>
                <a:spcPts val="0"/>
              </a:spcBef>
              <a:buFont typeface="Arial" panose="020B0604020202020204" pitchFamily="34" charset="0"/>
              <a:buNone/>
            </a:pPr>
            <a:r>
              <a:rPr lang="ko-KR" altLang="en-US" sz="1400" dirty="0">
                <a:solidFill>
                  <a:prstClr val="black"/>
                </a:solidFill>
                <a:latin typeface="+mn-ea"/>
              </a:rPr>
              <a:t>① 취관</a:t>
            </a:r>
            <a:r>
              <a:rPr lang="en-US" altLang="ko-KR" sz="1400" dirty="0">
                <a:solidFill>
                  <a:prstClr val="black"/>
                </a:solidFill>
                <a:latin typeface="+mn-ea"/>
              </a:rPr>
              <a:t>(</a:t>
            </a:r>
            <a:r>
              <a:rPr lang="en-US" altLang="ko-KR" sz="1400" dirty="0" err="1">
                <a:solidFill>
                  <a:prstClr val="black"/>
                </a:solidFill>
                <a:latin typeface="+mn-ea"/>
              </a:rPr>
              <a:t>suikan</a:t>
            </a:r>
            <a:r>
              <a:rPr lang="en-US" altLang="ko-KR" sz="1400" dirty="0">
                <a:solidFill>
                  <a:prstClr val="black"/>
                </a:solidFill>
                <a:latin typeface="+mn-ea"/>
              </a:rPr>
              <a:t>)</a:t>
            </a:r>
            <a:r>
              <a:rPr lang="ko-KR" altLang="en-US" sz="1400" dirty="0">
                <a:solidFill>
                  <a:prstClr val="black"/>
                </a:solidFill>
                <a:latin typeface="+mn-ea"/>
              </a:rPr>
              <a:t>의 밸브가 닫혀 있는지 재확인한다</a:t>
            </a:r>
            <a:r>
              <a:rPr lang="en-US" altLang="ko-KR" sz="1400" dirty="0">
                <a:solidFill>
                  <a:prstClr val="black"/>
                </a:solidFill>
                <a:latin typeface="+mn-ea"/>
              </a:rPr>
              <a:t>.</a:t>
            </a:r>
            <a:endParaRPr lang="ko-KR" altLang="en-US" sz="1400" dirty="0">
              <a:solidFill>
                <a:prstClr val="black"/>
              </a:solidFill>
              <a:latin typeface="+mn-ea"/>
            </a:endParaRPr>
          </a:p>
          <a:p>
            <a:pPr marL="361950" indent="-361950" rtl="0">
              <a:lnSpc>
                <a:spcPct val="100000"/>
              </a:lnSpc>
              <a:spcBef>
                <a:spcPts val="0"/>
              </a:spcBef>
              <a:buFont typeface="Arial" panose="020B0604020202020204" pitchFamily="34" charset="0"/>
              <a:buNone/>
            </a:pPr>
            <a:r>
              <a:rPr lang="ko-KR" altLang="en-US" sz="1400" dirty="0">
                <a:solidFill>
                  <a:prstClr val="black"/>
                </a:solidFill>
                <a:latin typeface="+mn-ea"/>
              </a:rPr>
              <a:t>② 압력조절기</a:t>
            </a:r>
            <a:r>
              <a:rPr lang="en-US" altLang="ko-KR" sz="1400" dirty="0">
                <a:solidFill>
                  <a:prstClr val="black"/>
                </a:solidFill>
                <a:latin typeface="+mn-ea"/>
              </a:rPr>
              <a:t>(</a:t>
            </a:r>
            <a:r>
              <a:rPr lang="en-US" altLang="ko-KR" sz="1400" dirty="0" err="1">
                <a:solidFill>
                  <a:prstClr val="black"/>
                </a:solidFill>
                <a:latin typeface="+mn-ea"/>
              </a:rPr>
              <a:t>aturyoku</a:t>
            </a:r>
            <a:r>
              <a:rPr lang="en-US" altLang="ko-KR" sz="1400" dirty="0">
                <a:solidFill>
                  <a:prstClr val="black"/>
                </a:solidFill>
                <a:latin typeface="+mn-ea"/>
              </a:rPr>
              <a:t> </a:t>
            </a:r>
            <a:r>
              <a:rPr lang="en-US" altLang="ko-KR" sz="1400" dirty="0" err="1">
                <a:solidFill>
                  <a:prstClr val="black"/>
                </a:solidFill>
                <a:latin typeface="+mn-ea"/>
              </a:rPr>
              <a:t>chousei</a:t>
            </a:r>
            <a:r>
              <a:rPr lang="en-US" altLang="ko-KR" sz="1400" dirty="0">
                <a:solidFill>
                  <a:prstClr val="black"/>
                </a:solidFill>
                <a:latin typeface="+mn-ea"/>
              </a:rPr>
              <a:t> ki) </a:t>
            </a:r>
            <a:r>
              <a:rPr lang="ko-KR" altLang="en-US" sz="1400" dirty="0">
                <a:solidFill>
                  <a:prstClr val="black"/>
                </a:solidFill>
                <a:latin typeface="+mn-ea"/>
              </a:rPr>
              <a:t>산소</a:t>
            </a:r>
            <a:r>
              <a:rPr lang="en-US" altLang="ko-KR" sz="1400" dirty="0">
                <a:solidFill>
                  <a:prstClr val="black"/>
                </a:solidFill>
                <a:latin typeface="+mn-ea"/>
              </a:rPr>
              <a:t>(</a:t>
            </a:r>
            <a:r>
              <a:rPr lang="en-US" altLang="ko-KR" sz="1400" dirty="0" err="1">
                <a:solidFill>
                  <a:prstClr val="black"/>
                </a:solidFill>
                <a:latin typeface="+mn-ea"/>
              </a:rPr>
              <a:t>sanso</a:t>
            </a:r>
            <a:r>
              <a:rPr lang="en-US" altLang="ko-KR" sz="1400" dirty="0">
                <a:solidFill>
                  <a:prstClr val="black"/>
                </a:solidFill>
                <a:latin typeface="+mn-ea"/>
              </a:rPr>
              <a:t>)</a:t>
            </a:r>
            <a:r>
              <a:rPr lang="ko-KR" altLang="en-US" sz="1400" dirty="0">
                <a:solidFill>
                  <a:prstClr val="black"/>
                </a:solidFill>
                <a:latin typeface="+mn-ea"/>
              </a:rPr>
              <a:t>와 가연성가스의 조절핸들을 천천히 돌려 저압 측 압력을 조절한다</a:t>
            </a:r>
            <a:r>
              <a:rPr lang="en-US" altLang="ko-KR" sz="1400" dirty="0">
                <a:solidFill>
                  <a:prstClr val="black"/>
                </a:solidFill>
                <a:latin typeface="+mn-ea"/>
              </a:rPr>
              <a:t>.</a:t>
            </a:r>
            <a:r>
              <a:rPr lang="ko-KR" altLang="en-US" sz="1400" dirty="0">
                <a:solidFill>
                  <a:prstClr val="black"/>
                </a:solidFill>
                <a:latin typeface="+mn-ea"/>
              </a:rPr>
              <a:t>　</a:t>
            </a:r>
          </a:p>
          <a:p>
            <a:pPr marL="361950" indent="-361950" rtl="0">
              <a:lnSpc>
                <a:spcPct val="100000"/>
              </a:lnSpc>
              <a:spcBef>
                <a:spcPts val="0"/>
              </a:spcBef>
              <a:buFont typeface="Arial" panose="020B0604020202020204" pitchFamily="34" charset="0"/>
              <a:buNone/>
            </a:pPr>
            <a:r>
              <a:rPr lang="ko-KR" altLang="en-US" sz="1400" dirty="0">
                <a:solidFill>
                  <a:prstClr val="black"/>
                </a:solidFill>
                <a:latin typeface="+mn-ea"/>
              </a:rPr>
              <a:t>　　적절한 압력은 화구</a:t>
            </a:r>
            <a:r>
              <a:rPr lang="en-US" altLang="ko-KR" sz="1400" dirty="0">
                <a:solidFill>
                  <a:prstClr val="black"/>
                </a:solidFill>
                <a:latin typeface="+mn-ea"/>
              </a:rPr>
              <a:t>(</a:t>
            </a:r>
            <a:r>
              <a:rPr lang="en-US" altLang="ko-KR" sz="1400" dirty="0" err="1">
                <a:solidFill>
                  <a:prstClr val="black"/>
                </a:solidFill>
                <a:latin typeface="+mn-ea"/>
              </a:rPr>
              <a:t>higuchi</a:t>
            </a:r>
            <a:r>
              <a:rPr lang="en-US" altLang="ko-KR" sz="1400" dirty="0">
                <a:solidFill>
                  <a:prstClr val="black"/>
                </a:solidFill>
                <a:latin typeface="+mn-ea"/>
              </a:rPr>
              <a:t>)</a:t>
            </a:r>
            <a:r>
              <a:rPr lang="ko-KR" altLang="en-US" sz="1400" dirty="0">
                <a:solidFill>
                  <a:prstClr val="black"/>
                </a:solidFill>
                <a:latin typeface="+mn-ea"/>
              </a:rPr>
              <a:t>에 따라 다르며</a:t>
            </a:r>
            <a:r>
              <a:rPr lang="en-US" altLang="ko-KR" sz="1400" dirty="0">
                <a:solidFill>
                  <a:prstClr val="black"/>
                </a:solidFill>
                <a:latin typeface="+mn-ea"/>
              </a:rPr>
              <a:t>, </a:t>
            </a:r>
            <a:r>
              <a:rPr lang="ko-KR" altLang="en-US" sz="1400" dirty="0">
                <a:solidFill>
                  <a:prstClr val="black"/>
                </a:solidFill>
                <a:latin typeface="+mn-ea"/>
              </a:rPr>
              <a:t>화구</a:t>
            </a:r>
            <a:r>
              <a:rPr lang="en-US" altLang="ko-KR" sz="1400" dirty="0">
                <a:solidFill>
                  <a:prstClr val="black"/>
                </a:solidFill>
                <a:latin typeface="+mn-ea"/>
              </a:rPr>
              <a:t>(</a:t>
            </a:r>
            <a:r>
              <a:rPr lang="en-US" altLang="ko-KR" sz="1400" dirty="0" err="1">
                <a:solidFill>
                  <a:prstClr val="black"/>
                </a:solidFill>
                <a:latin typeface="+mn-ea"/>
              </a:rPr>
              <a:t>higuchi</a:t>
            </a:r>
            <a:r>
              <a:rPr lang="en-US" altLang="ko-KR" sz="1400" dirty="0">
                <a:solidFill>
                  <a:prstClr val="black"/>
                </a:solidFill>
                <a:latin typeface="+mn-ea"/>
              </a:rPr>
              <a:t>) </a:t>
            </a:r>
            <a:r>
              <a:rPr lang="ko-KR" altLang="en-US" sz="1400" dirty="0">
                <a:solidFill>
                  <a:prstClr val="black"/>
                </a:solidFill>
                <a:latin typeface="+mn-ea"/>
              </a:rPr>
              <a:t>제조업체의 설명서 등에 기재되어 있다</a:t>
            </a:r>
            <a:r>
              <a:rPr lang="en-US" altLang="ko-KR" sz="1400" dirty="0">
                <a:solidFill>
                  <a:prstClr val="black"/>
                </a:solidFill>
                <a:latin typeface="+mn-ea"/>
              </a:rPr>
              <a:t>. </a:t>
            </a:r>
            <a:r>
              <a:rPr lang="ko-KR" altLang="en-US" sz="1400" dirty="0">
                <a:solidFill>
                  <a:prstClr val="black"/>
                </a:solidFill>
                <a:latin typeface="+mn-ea"/>
              </a:rPr>
              <a:t>일반적으로는 산소</a:t>
            </a:r>
            <a:r>
              <a:rPr lang="en-US" altLang="ko-KR" sz="1400" dirty="0">
                <a:solidFill>
                  <a:prstClr val="black"/>
                </a:solidFill>
                <a:latin typeface="+mn-ea"/>
              </a:rPr>
              <a:t>(</a:t>
            </a:r>
            <a:r>
              <a:rPr lang="en-US" altLang="ko-KR" sz="1400" dirty="0" err="1">
                <a:solidFill>
                  <a:prstClr val="black"/>
                </a:solidFill>
                <a:latin typeface="+mn-ea"/>
              </a:rPr>
              <a:t>sanso</a:t>
            </a:r>
            <a:r>
              <a:rPr lang="en-US" altLang="ko-KR" sz="1400" dirty="0">
                <a:solidFill>
                  <a:prstClr val="black"/>
                </a:solidFill>
                <a:latin typeface="+mn-ea"/>
              </a:rPr>
              <a:t>) 0.2~0.3MPa, </a:t>
            </a:r>
            <a:r>
              <a:rPr lang="ko-KR" altLang="en-US" sz="1400" dirty="0">
                <a:solidFill>
                  <a:prstClr val="black"/>
                </a:solidFill>
                <a:latin typeface="+mn-ea"/>
              </a:rPr>
              <a:t>가연성가스 </a:t>
            </a:r>
            <a:r>
              <a:rPr lang="en-US" altLang="ko-KR" sz="1400" dirty="0">
                <a:solidFill>
                  <a:prstClr val="black"/>
                </a:solidFill>
                <a:latin typeface="+mn-ea"/>
              </a:rPr>
              <a:t>0.02~0.03MPa</a:t>
            </a:r>
            <a:r>
              <a:rPr lang="ko-KR" altLang="en-US" sz="1400" dirty="0">
                <a:solidFill>
                  <a:prstClr val="black"/>
                </a:solidFill>
                <a:latin typeface="+mn-ea"/>
              </a:rPr>
              <a:t>이다</a:t>
            </a:r>
            <a:r>
              <a:rPr lang="en-US" altLang="ko-KR" sz="1400" dirty="0">
                <a:solidFill>
                  <a:prstClr val="black"/>
                </a:solidFill>
                <a:latin typeface="+mn-ea"/>
              </a:rPr>
              <a:t>.</a:t>
            </a:r>
            <a:endParaRPr lang="ko-KR" altLang="en-US" sz="1400" dirty="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en-US" altLang="ko-KR" sz="1100" smtClean="0">
                <a:solidFill>
                  <a:prstClr val="black">
                    <a:tint val="75000"/>
                  </a:prstClr>
                </a:solidFill>
                <a:latin typeface="+mn-ea"/>
                <a:ea typeface="+mn-ea"/>
              </a:rPr>
              <a:pPr/>
              <a:t>18</a:t>
            </a:fld>
            <a:endParaRPr lang="ko-KR" altLang="en-US" sz="1100">
              <a:solidFill>
                <a:prstClr val="black">
                  <a:tint val="75000"/>
                </a:prstClr>
              </a:solidFill>
              <a:latin typeface="+mn-ea"/>
              <a:ea typeface="+mn-ea"/>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용접기 등 </a:t>
            </a:r>
            <a:r>
              <a:rPr lang="en-US" altLang="ko-KR" sz="2000">
                <a:latin typeface="+mn-ea"/>
                <a:ea typeface="+mn-ea"/>
              </a:rPr>
              <a:t>(3) </a:t>
            </a:r>
            <a:r>
              <a:rPr lang="ko-KR" altLang="en-US" sz="2000">
                <a:latin typeface="+mn-ea"/>
                <a:ea typeface="+mn-ea"/>
              </a:rPr>
              <a:t>점화 및 불꽃의 조절</a:t>
            </a:r>
            <a:endParaRPr kumimoji="1" lang="ko-KR" altLang="en-US" sz="2000">
              <a:latin typeface="+mn-ea"/>
              <a:ea typeface="+mn-ea"/>
            </a:endParaRPr>
          </a:p>
        </p:txBody>
      </p:sp>
      <p:sp>
        <p:nvSpPr>
          <p:cNvPr id="7" name="テキスト ボックス 6"/>
          <p:cNvSpPr txBox="1"/>
          <p:nvPr/>
        </p:nvSpPr>
        <p:spPr>
          <a:xfrm>
            <a:off x="4380359" y="6444477"/>
            <a:ext cx="3794485"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44, 45</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30</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US" altLang="ko-KR" sz="1400">
                <a:solidFill>
                  <a:prstClr val="black"/>
                </a:solidFill>
                <a:latin typeface="+mn-ea"/>
              </a:rPr>
              <a:t>[</a:t>
            </a:r>
            <a:r>
              <a:rPr lang="ko-KR" altLang="en-US" sz="1400">
                <a:solidFill>
                  <a:prstClr val="black"/>
                </a:solidFill>
                <a:latin typeface="+mn-ea"/>
              </a:rPr>
              <a:t>점화 및 불꽃의 조절 순서</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① </a:t>
            </a:r>
            <a:r>
              <a:rPr lang="ko-KR" altLang="en-US" sz="1400">
                <a:latin typeface="+mn-ea"/>
              </a:rPr>
              <a:t>용접용 보호구</a:t>
            </a:r>
            <a:r>
              <a:rPr lang="en-US" altLang="ko-KR" sz="1400">
                <a:latin typeface="+mn-ea"/>
              </a:rPr>
              <a:t>, </a:t>
            </a:r>
            <a:r>
              <a:rPr lang="ko-KR" altLang="en-US" sz="1400">
                <a:latin typeface="+mn-ea"/>
              </a:rPr>
              <a:t>가스용접용 차광 보안경을 적절히 착용한다</a:t>
            </a:r>
            <a:r>
              <a:rPr lang="en-US" altLang="ko-KR" sz="1400">
                <a:latin typeface="+mn-ea"/>
              </a:rPr>
              <a:t>.</a:t>
            </a:r>
            <a:endParaRPr lang="ko-KR" altLang="en-US" sz="1400">
              <a:latin typeface="+mn-ea"/>
            </a:endParaRPr>
          </a:p>
          <a:p>
            <a:pPr marL="628650" indent="-361950" rtl="0">
              <a:lnSpc>
                <a:spcPct val="100000"/>
              </a:lnSpc>
              <a:spcBef>
                <a:spcPts val="0"/>
              </a:spcBef>
              <a:buNone/>
            </a:pPr>
            <a:r>
              <a:rPr lang="ko-KR" altLang="en-US" sz="1400">
                <a:solidFill>
                  <a:prstClr val="black"/>
                </a:solidFill>
                <a:latin typeface="+mn-ea"/>
              </a:rPr>
              <a:t>② 취관</a:t>
            </a:r>
            <a:r>
              <a:rPr lang="en-US" altLang="ko-KR" sz="1400">
                <a:solidFill>
                  <a:prstClr val="black"/>
                </a:solidFill>
                <a:latin typeface="+mn-ea"/>
              </a:rPr>
              <a:t>(suikan)</a:t>
            </a:r>
            <a:r>
              <a:rPr lang="ko-KR" altLang="en-US" sz="1400">
                <a:solidFill>
                  <a:prstClr val="black"/>
                </a:solidFill>
                <a:latin typeface="+mn-ea"/>
              </a:rPr>
              <a:t>의 가연성가스 밸브를 연다</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③ 전용 점화기구</a:t>
            </a:r>
            <a:r>
              <a:rPr lang="en-US" altLang="ko-KR" sz="1400">
                <a:solidFill>
                  <a:prstClr val="black"/>
                </a:solidFill>
                <a:latin typeface="+mn-ea"/>
              </a:rPr>
              <a:t>(</a:t>
            </a:r>
            <a:r>
              <a:rPr lang="ko-KR" altLang="en-US" sz="1400">
                <a:solidFill>
                  <a:prstClr val="black"/>
                </a:solidFill>
                <a:latin typeface="+mn-ea"/>
              </a:rPr>
              <a:t>용접용 라이터</a:t>
            </a:r>
            <a:r>
              <a:rPr lang="en-US" altLang="ko-KR" sz="1400">
                <a:solidFill>
                  <a:prstClr val="black"/>
                </a:solidFill>
                <a:latin typeface="+mn-ea"/>
              </a:rPr>
              <a:t>(yousetu you raita))</a:t>
            </a:r>
            <a:r>
              <a:rPr lang="ko-KR" altLang="en-US" sz="1400">
                <a:solidFill>
                  <a:prstClr val="black"/>
                </a:solidFill>
                <a:latin typeface="+mn-ea"/>
              </a:rPr>
              <a:t>로 점화한다</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④ 가능한 한 빨리 예열산소밸브를 연다</a:t>
            </a:r>
            <a:r>
              <a:rPr lang="en-US" altLang="ko-KR" sz="1400">
                <a:solidFill>
                  <a:prstClr val="black"/>
                </a:solidFill>
                <a:latin typeface="+mn-ea"/>
              </a:rPr>
              <a:t>. </a:t>
            </a:r>
            <a:r>
              <a:rPr lang="ko-KR" altLang="en-US" sz="1400">
                <a:solidFill>
                  <a:prstClr val="black"/>
                </a:solidFill>
                <a:latin typeface="+mn-ea"/>
              </a:rPr>
              <a:t>가연성가스</a:t>
            </a:r>
            <a:r>
              <a:rPr lang="en-US" altLang="ko-KR" sz="1400">
                <a:solidFill>
                  <a:prstClr val="black"/>
                </a:solidFill>
                <a:latin typeface="+mn-ea"/>
              </a:rPr>
              <a:t>, </a:t>
            </a:r>
            <a:r>
              <a:rPr lang="ko-KR" altLang="en-US" sz="1400">
                <a:solidFill>
                  <a:prstClr val="black"/>
                </a:solidFill>
                <a:latin typeface="+mn-ea"/>
              </a:rPr>
              <a:t>산소</a:t>
            </a:r>
            <a:r>
              <a:rPr lang="en-US" altLang="ko-KR" sz="1400">
                <a:solidFill>
                  <a:prstClr val="black"/>
                </a:solidFill>
                <a:latin typeface="+mn-ea"/>
              </a:rPr>
              <a:t>(sanso)</a:t>
            </a:r>
            <a:r>
              <a:rPr lang="ko-KR" altLang="en-US" sz="1400">
                <a:solidFill>
                  <a:prstClr val="black"/>
                </a:solidFill>
                <a:latin typeface="+mn-ea"/>
              </a:rPr>
              <a:t>의 순서로 밸브를 조작하여 푸른 불꽃이 되도록 한다</a:t>
            </a:r>
            <a:r>
              <a:rPr lang="en-US" altLang="ko-KR" sz="1400">
                <a:solidFill>
                  <a:prstClr val="black"/>
                </a:solidFill>
                <a:latin typeface="+mn-ea"/>
              </a:rPr>
              <a:t>. </a:t>
            </a:r>
            <a:r>
              <a:rPr lang="ko-KR" altLang="en-US" sz="1400">
                <a:solidFill>
                  <a:prstClr val="black"/>
                </a:solidFill>
                <a:latin typeface="+mn-ea"/>
              </a:rPr>
              <a:t>이때</a:t>
            </a:r>
            <a:r>
              <a:rPr lang="en-US" altLang="ko-KR" sz="1400">
                <a:solidFill>
                  <a:prstClr val="black"/>
                </a:solidFill>
                <a:latin typeface="+mn-ea"/>
              </a:rPr>
              <a:t>, </a:t>
            </a:r>
            <a:r>
              <a:rPr lang="ko-KR" altLang="en-US" sz="1400">
                <a:solidFill>
                  <a:prstClr val="black"/>
                </a:solidFill>
                <a:latin typeface="+mn-ea"/>
              </a:rPr>
              <a:t>가스 불꽃 속의 화구</a:t>
            </a:r>
            <a:r>
              <a:rPr lang="en-US" altLang="ko-KR" sz="1400">
                <a:solidFill>
                  <a:prstClr val="black"/>
                </a:solidFill>
                <a:latin typeface="+mn-ea"/>
              </a:rPr>
              <a:t>(higuchi) </a:t>
            </a:r>
            <a:r>
              <a:rPr lang="ko-KR" altLang="en-US" sz="1400">
                <a:solidFill>
                  <a:prstClr val="black"/>
                </a:solidFill>
                <a:latin typeface="+mn-ea"/>
              </a:rPr>
              <a:t>부분에 생기는 백색의 원추형 부분</a:t>
            </a:r>
            <a:r>
              <a:rPr lang="en-US" altLang="ko-KR" sz="1400">
                <a:solidFill>
                  <a:prstClr val="black"/>
                </a:solidFill>
                <a:latin typeface="+mn-ea"/>
              </a:rPr>
              <a:t>(</a:t>
            </a:r>
            <a:r>
              <a:rPr lang="ko-KR" altLang="en-US" sz="1400">
                <a:solidFill>
                  <a:prstClr val="black"/>
                </a:solidFill>
                <a:latin typeface="+mn-ea"/>
              </a:rPr>
              <a:t>백심</a:t>
            </a:r>
            <a:r>
              <a:rPr lang="en-US" altLang="ko-KR" sz="1400">
                <a:solidFill>
                  <a:prstClr val="black"/>
                </a:solidFill>
                <a:latin typeface="+mn-ea"/>
              </a:rPr>
              <a:t>(</a:t>
            </a:r>
            <a:r>
              <a:rPr lang="ko-KR" altLang="en-US" sz="1400">
                <a:solidFill>
                  <a:prstClr val="black"/>
                </a:solidFill>
                <a:latin typeface="+mn-ea"/>
              </a:rPr>
              <a:t>불꽃심</a:t>
            </a:r>
            <a:r>
              <a:rPr lang="en-US" altLang="ko-KR" sz="1400">
                <a:solidFill>
                  <a:prstClr val="black"/>
                </a:solidFill>
                <a:latin typeface="+mn-ea"/>
              </a:rPr>
              <a:t>, </a:t>
            </a:r>
            <a:r>
              <a:rPr lang="ko-KR" altLang="en-US" sz="1400">
                <a:solidFill>
                  <a:prstClr val="black"/>
                </a:solidFill>
                <a:latin typeface="+mn-ea"/>
              </a:rPr>
              <a:t>백점</a:t>
            </a:r>
            <a:r>
              <a:rPr lang="en-US" altLang="ko-KR" sz="1400">
                <a:solidFill>
                  <a:prstClr val="black"/>
                </a:solidFill>
                <a:latin typeface="+mn-ea"/>
              </a:rPr>
              <a:t>))</a:t>
            </a:r>
            <a:r>
              <a:rPr lang="ko-KR" altLang="en-US" sz="1400">
                <a:solidFill>
                  <a:prstClr val="black"/>
                </a:solidFill>
                <a:latin typeface="+mn-ea"/>
              </a:rPr>
              <a:t>이 그림</a:t>
            </a:r>
            <a:r>
              <a:rPr lang="en-US" altLang="ko-KR" sz="1400">
                <a:solidFill>
                  <a:prstClr val="black"/>
                </a:solidFill>
                <a:latin typeface="+mn-ea"/>
              </a:rPr>
              <a:t>1-30</a:t>
            </a:r>
            <a:r>
              <a:rPr lang="ko-KR" altLang="en-US" sz="1400">
                <a:solidFill>
                  <a:prstClr val="black"/>
                </a:solidFill>
                <a:latin typeface="+mn-ea"/>
              </a:rPr>
              <a:t>의 그림②에 나타난 정도 화구</a:t>
            </a:r>
            <a:r>
              <a:rPr lang="en-US" altLang="ko-KR" sz="1400">
                <a:solidFill>
                  <a:prstClr val="black"/>
                </a:solidFill>
                <a:latin typeface="+mn-ea"/>
              </a:rPr>
              <a:t>(higuchi) </a:t>
            </a:r>
            <a:r>
              <a:rPr lang="ko-KR" altLang="en-US" sz="1400">
                <a:solidFill>
                  <a:prstClr val="black"/>
                </a:solidFill>
                <a:latin typeface="+mn-ea"/>
              </a:rPr>
              <a:t>끝에서 나오게 한다</a:t>
            </a:r>
            <a:r>
              <a:rPr lang="en-US" altLang="ko-KR" sz="1400">
                <a:solidFill>
                  <a:prstClr val="black"/>
                </a:solidFill>
                <a:latin typeface="+mn-ea"/>
              </a:rPr>
              <a:t>. </a:t>
            </a:r>
            <a:r>
              <a:rPr lang="ko-KR" altLang="en-US" sz="1400">
                <a:solidFill>
                  <a:prstClr val="black"/>
                </a:solidFill>
                <a:latin typeface="+mn-ea"/>
              </a:rPr>
              <a:t>이때 적절한 상태의 불꽃을 중성불꽃 또는 표준불꽃이라 한다</a:t>
            </a:r>
            <a:r>
              <a:rPr lang="en-US" altLang="ko-KR" sz="1400">
                <a:solidFill>
                  <a:prstClr val="black"/>
                </a:solidFill>
                <a:latin typeface="+mn-ea"/>
              </a:rPr>
              <a:t>.</a:t>
            </a:r>
            <a:endParaRPr lang="ko-KR" altLang="en-US" sz="1400">
              <a:solidFill>
                <a:prstClr val="black"/>
              </a:solidFill>
              <a:latin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19</a:t>
            </a:fld>
            <a:endParaRPr kumimoji="1" lang="ko-KR" altLang="en-US" sz="1100">
              <a:latin typeface="+mn-ea"/>
              <a:ea typeface="+mn-ea"/>
            </a:endParaRPr>
          </a:p>
        </p:txBody>
      </p:sp>
      <p:pic>
        <p:nvPicPr>
          <p:cNvPr id="5" name="図 4"/>
          <p:cNvPicPr>
            <a:picLocks noChangeAspect="1"/>
          </p:cNvPicPr>
          <p:nvPr/>
        </p:nvPicPr>
        <p:blipFill>
          <a:blip r:embed="rId3"/>
          <a:stretch>
            <a:fillRect/>
          </a:stretch>
        </p:blipFill>
        <p:spPr>
          <a:xfrm>
            <a:off x="628650" y="2920396"/>
            <a:ext cx="5694158" cy="3017782"/>
          </a:xfrm>
          <a:prstGeom prst="rect">
            <a:avLst/>
          </a:prstGeom>
        </p:spPr>
      </p:pic>
      <p:sp>
        <p:nvSpPr>
          <p:cNvPr id="8" name="正方形/長方形 7"/>
          <p:cNvSpPr/>
          <p:nvPr/>
        </p:nvSpPr>
        <p:spPr>
          <a:xfrm>
            <a:off x="4708671" y="5807286"/>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a:latin typeface="+mn-ea"/>
              </a:rPr>
              <a:t>(</a:t>
            </a:r>
            <a:r>
              <a:rPr lang="ko-KR" altLang="en-US" sz="800">
                <a:latin typeface="+mn-ea"/>
              </a:rPr>
              <a:t>고이케 산소공업 주식회사 제공</a:t>
            </a:r>
            <a:r>
              <a:rPr lang="en-US" altLang="ko-KR" sz="800">
                <a:latin typeface="+mn-ea"/>
              </a:rPr>
              <a:t>)</a:t>
            </a:r>
            <a:endParaRPr kumimoji="1" lang="ko-KR" altLang="en-US" sz="800">
              <a:latin typeface="+mn-ea"/>
            </a:endParaRPr>
          </a:p>
        </p:txBody>
      </p:sp>
      <p:sp>
        <p:nvSpPr>
          <p:cNvPr id="9" name="テキスト ボックス 8">
            <a:extLst>
              <a:ext uri="{FF2B5EF4-FFF2-40B4-BE49-F238E27FC236}">
                <a16:creationId xmlns:a16="http://schemas.microsoft.com/office/drawing/2014/main" id="{A7BA4902-2443-41C3-8E5E-7132D09E44E9}"/>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ko-KR" altLang="en-US" sz="1200">
                <a:latin typeface="+mn-ea"/>
              </a:rPr>
              <a:t>그림</a:t>
            </a:r>
            <a:r>
              <a:rPr lang="en-US" altLang="ko-KR" sz="1200">
                <a:latin typeface="+mn-ea"/>
              </a:rPr>
              <a:t>1-30: </a:t>
            </a:r>
            <a:r>
              <a:rPr lang="ko-KR" altLang="en-US" sz="1200">
                <a:latin typeface="+mn-ea"/>
              </a:rPr>
              <a:t>불꽃의 조절</a:t>
            </a:r>
            <a:endParaRPr kumimoji="1" lang="ko-KR" altLang="en-US" sz="1200">
              <a:latin typeface="+mn-ea"/>
            </a:endParaRPr>
          </a:p>
        </p:txBody>
      </p:sp>
      <p:sp>
        <p:nvSpPr>
          <p:cNvPr id="10" name="テキスト ボックス 9">
            <a:extLst>
              <a:ext uri="{FF2B5EF4-FFF2-40B4-BE49-F238E27FC236}">
                <a16:creationId xmlns:a16="http://schemas.microsoft.com/office/drawing/2014/main" id="{90EFFE62-030B-4C3E-8E33-7E2799F5BB13}"/>
              </a:ext>
            </a:extLst>
          </p:cNvPr>
          <p:cNvSpPr txBox="1"/>
          <p:nvPr/>
        </p:nvSpPr>
        <p:spPr>
          <a:xfrm>
            <a:off x="688604" y="5149072"/>
            <a:ext cx="2313903" cy="299321"/>
          </a:xfrm>
          <a:prstGeom prst="rect">
            <a:avLst/>
          </a:prstGeom>
          <a:solidFill>
            <a:schemeClr val="bg1"/>
          </a:solidFill>
          <a:ln>
            <a:noFill/>
          </a:ln>
        </p:spPr>
        <p:txBody>
          <a:bodyPr wrap="square" lIns="0" tIns="0" rIns="0" bIns="0" rtlCol="0">
            <a:noAutofit/>
          </a:bodyPr>
          <a:lstStyle/>
          <a:p>
            <a:pPr rtl="0"/>
            <a:r>
              <a:rPr lang="ko-KR" altLang="en-US" sz="1200">
                <a:latin typeface="+mn-ea"/>
              </a:rPr>
              <a:t>① 점화 직후의 불꽃</a:t>
            </a:r>
            <a:r>
              <a:rPr lang="en-US" altLang="ko-KR" sz="1200">
                <a:latin typeface="+mn-ea"/>
              </a:rPr>
              <a:t>(</a:t>
            </a:r>
            <a:r>
              <a:rPr lang="ko-KR" altLang="en-US" sz="1200">
                <a:latin typeface="+mn-ea"/>
              </a:rPr>
              <a:t>탄화불꽃</a:t>
            </a:r>
            <a:r>
              <a:rPr lang="en-US" altLang="ko-KR" sz="1200">
                <a:latin typeface="+mn-ea"/>
              </a:rPr>
              <a:t>)</a:t>
            </a:r>
            <a:endParaRPr kumimoji="1" lang="ko-KR" altLang="en-US" sz="1200">
              <a:latin typeface="+mn-ea"/>
            </a:endParaRPr>
          </a:p>
        </p:txBody>
      </p:sp>
      <p:sp>
        <p:nvSpPr>
          <p:cNvPr id="11" name="テキスト ボックス 10">
            <a:extLst>
              <a:ext uri="{FF2B5EF4-FFF2-40B4-BE49-F238E27FC236}">
                <a16:creationId xmlns:a16="http://schemas.microsoft.com/office/drawing/2014/main" id="{60FFA1EE-C0D3-4D52-AA14-9FB93067F232}"/>
              </a:ext>
            </a:extLst>
          </p:cNvPr>
          <p:cNvSpPr txBox="1"/>
          <p:nvPr/>
        </p:nvSpPr>
        <p:spPr>
          <a:xfrm>
            <a:off x="3622872" y="5154400"/>
            <a:ext cx="2619986" cy="299321"/>
          </a:xfrm>
          <a:prstGeom prst="rect">
            <a:avLst/>
          </a:prstGeom>
          <a:solidFill>
            <a:schemeClr val="bg1"/>
          </a:solidFill>
          <a:ln>
            <a:noFill/>
          </a:ln>
        </p:spPr>
        <p:txBody>
          <a:bodyPr wrap="square" lIns="0" tIns="0" rIns="0" bIns="0" rtlCol="0">
            <a:noAutofit/>
          </a:bodyPr>
          <a:lstStyle/>
          <a:p>
            <a:pPr rtl="0"/>
            <a:r>
              <a:rPr lang="ko-KR" altLang="en-US" sz="1200">
                <a:latin typeface="+mn-ea"/>
              </a:rPr>
              <a:t>② 산소</a:t>
            </a:r>
            <a:r>
              <a:rPr lang="en-US" altLang="ko-KR" sz="1200">
                <a:latin typeface="+mn-ea"/>
              </a:rPr>
              <a:t>(sanso)</a:t>
            </a:r>
            <a:r>
              <a:rPr lang="ko-KR" altLang="en-US" sz="1200">
                <a:latin typeface="+mn-ea"/>
              </a:rPr>
              <a:t>량 조절 후</a:t>
            </a:r>
            <a:r>
              <a:rPr lang="en-US" altLang="ko-KR" sz="1200">
                <a:latin typeface="+mn-ea"/>
              </a:rPr>
              <a:t>(</a:t>
            </a:r>
            <a:r>
              <a:rPr lang="ko-KR" altLang="en-US" sz="1200">
                <a:latin typeface="+mn-ea"/>
              </a:rPr>
              <a:t>표준불꽃</a:t>
            </a:r>
            <a:r>
              <a:rPr lang="en-US" altLang="ko-KR" sz="1200">
                <a:latin typeface="+mn-ea"/>
              </a:rPr>
              <a:t>)</a:t>
            </a:r>
            <a:endParaRPr kumimoji="1" lang="ko-KR" altLang="en-US" sz="1200">
              <a:latin typeface="+mn-ea"/>
            </a:endParaRPr>
          </a:p>
        </p:txBody>
      </p:sp>
      <p:sp>
        <p:nvSpPr>
          <p:cNvPr id="12" name="テキスト ボックス 11">
            <a:extLst>
              <a:ext uri="{FF2B5EF4-FFF2-40B4-BE49-F238E27FC236}">
                <a16:creationId xmlns:a16="http://schemas.microsoft.com/office/drawing/2014/main" id="{B230B950-0643-4F71-BC2A-DF7EF364E810}"/>
              </a:ext>
            </a:extLst>
          </p:cNvPr>
          <p:cNvSpPr txBox="1"/>
          <p:nvPr/>
        </p:nvSpPr>
        <p:spPr>
          <a:xfrm>
            <a:off x="4572000" y="5464599"/>
            <a:ext cx="1515797" cy="299321"/>
          </a:xfrm>
          <a:prstGeom prst="rect">
            <a:avLst/>
          </a:prstGeom>
          <a:solidFill>
            <a:schemeClr val="bg1"/>
          </a:solidFill>
          <a:ln>
            <a:noFill/>
          </a:ln>
        </p:spPr>
        <p:txBody>
          <a:bodyPr wrap="square" lIns="0" tIns="0" rIns="0" bIns="0" rtlCol="0">
            <a:noAutofit/>
          </a:bodyPr>
          <a:lstStyle/>
          <a:p>
            <a:pPr algn="r" rtl="0"/>
            <a:r>
              <a:rPr lang="ko-KR" altLang="en-US" sz="800" dirty="0">
                <a:latin typeface="+mn-ea"/>
              </a:rPr>
              <a:t>자료</a:t>
            </a:r>
            <a:r>
              <a:rPr lang="en-US" altLang="ko-KR" sz="800" dirty="0">
                <a:latin typeface="+mn-ea"/>
              </a:rPr>
              <a:t>: </a:t>
            </a:r>
            <a:r>
              <a:rPr lang="ko-KR" altLang="en-US" sz="800" dirty="0" err="1">
                <a:latin typeface="+mn-ea"/>
              </a:rPr>
              <a:t>고이케</a:t>
            </a:r>
            <a:r>
              <a:rPr lang="ko-KR" altLang="en-US" sz="800" dirty="0">
                <a:latin typeface="+mn-ea"/>
              </a:rPr>
              <a:t> 산소공업 주식회사</a:t>
            </a:r>
            <a:endParaRPr kumimoji="1" lang="ko-KR" altLang="en-US" sz="800" dirty="0">
              <a:latin typeface="+mn-ea"/>
            </a:endParaRPr>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ko-KR" altLang="en-US" sz="3200" dirty="0">
                <a:latin typeface="+mj-ea"/>
                <a:ea typeface="+mj-ea"/>
              </a:rPr>
              <a:t>제</a:t>
            </a:r>
            <a:r>
              <a:rPr lang="en-US" altLang="ko-KR" sz="3200" dirty="0">
                <a:latin typeface="+mj-ea"/>
                <a:ea typeface="+mj-ea"/>
              </a:rPr>
              <a:t>1</a:t>
            </a:r>
            <a:r>
              <a:rPr lang="ko-KR" altLang="en-US" sz="3200" dirty="0">
                <a:latin typeface="+mj-ea"/>
                <a:ea typeface="+mj-ea"/>
              </a:rPr>
              <a:t>장 가스용접 등에 사용하는 설비</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mtClean="0">
                <a:latin typeface="+mj-ea"/>
                <a:ea typeface="+mj-ea"/>
              </a:rPr>
              <a:t>2</a:t>
            </a:fld>
            <a:endParaRPr kumimoji="1" lang="ko-KR" altLang="en-US">
              <a:latin typeface="+mj-ea"/>
              <a:ea typeface="+mj-ea"/>
            </a:endParaRPr>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용접기 등 </a:t>
            </a:r>
            <a:r>
              <a:rPr lang="en-US" altLang="ko-KR" sz="2000">
                <a:latin typeface="+mn-ea"/>
                <a:ea typeface="+mn-ea"/>
              </a:rPr>
              <a:t>(3) </a:t>
            </a:r>
            <a:r>
              <a:rPr lang="ko-KR" altLang="en-US" sz="2000">
                <a:latin typeface="+mn-ea"/>
                <a:ea typeface="+mn-ea"/>
              </a:rPr>
              <a:t>용접</a:t>
            </a:r>
            <a:endParaRPr kumimoji="1" lang="ko-KR" altLang="en-US" sz="2000">
              <a:latin typeface="+mn-ea"/>
              <a:ea typeface="+mn-ea"/>
            </a:endParaRPr>
          </a:p>
        </p:txBody>
      </p:sp>
      <p:sp>
        <p:nvSpPr>
          <p:cNvPr id="7" name="テキスト ボックス 6"/>
          <p:cNvSpPr txBox="1"/>
          <p:nvPr/>
        </p:nvSpPr>
        <p:spPr>
          <a:xfrm>
            <a:off x="4839869"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45</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31</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US" altLang="ko-KR" sz="1400">
                <a:solidFill>
                  <a:prstClr val="black"/>
                </a:solidFill>
                <a:latin typeface="+mn-ea"/>
              </a:rPr>
              <a:t>[</a:t>
            </a:r>
            <a:r>
              <a:rPr lang="ko-KR" altLang="en-US" sz="1400">
                <a:solidFill>
                  <a:prstClr val="black"/>
                </a:solidFill>
                <a:latin typeface="+mn-ea"/>
              </a:rPr>
              <a:t>가스용접 순서</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① 용접할 모재를 이음쇠에 세팅한다</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② 모재 표면과 백심</a:t>
            </a:r>
            <a:r>
              <a:rPr lang="en-US" altLang="ko-KR" sz="1400">
                <a:solidFill>
                  <a:prstClr val="black"/>
                </a:solidFill>
                <a:latin typeface="+mn-ea"/>
              </a:rPr>
              <a:t>(</a:t>
            </a:r>
            <a:r>
              <a:rPr lang="ko-KR" altLang="en-US" sz="1400">
                <a:solidFill>
                  <a:prstClr val="black"/>
                </a:solidFill>
                <a:latin typeface="+mn-ea"/>
              </a:rPr>
              <a:t>불꽃심</a:t>
            </a:r>
            <a:r>
              <a:rPr lang="en-US" altLang="ko-KR" sz="1400">
                <a:solidFill>
                  <a:prstClr val="black"/>
                </a:solidFill>
                <a:latin typeface="+mn-ea"/>
              </a:rPr>
              <a:t>) </a:t>
            </a:r>
            <a:r>
              <a:rPr lang="ko-KR" altLang="en-US" sz="1400">
                <a:solidFill>
                  <a:prstClr val="black"/>
                </a:solidFill>
                <a:latin typeface="+mn-ea"/>
              </a:rPr>
              <a:t>선단의 거리가 </a:t>
            </a:r>
            <a:r>
              <a:rPr lang="en-US" altLang="ko-KR" sz="1400">
                <a:solidFill>
                  <a:prstClr val="black"/>
                </a:solidFill>
                <a:latin typeface="+mn-ea"/>
              </a:rPr>
              <a:t>2~3mm </a:t>
            </a:r>
            <a:r>
              <a:rPr lang="ko-KR" altLang="en-US" sz="1400">
                <a:solidFill>
                  <a:prstClr val="black"/>
                </a:solidFill>
                <a:latin typeface="+mn-ea"/>
              </a:rPr>
              <a:t>정도가 되도록 하여 모재 이음쇠의 한쪽 끝을 가열한다</a:t>
            </a:r>
            <a:r>
              <a:rPr lang="en-US" altLang="ko-KR" sz="1400">
                <a:solidFill>
                  <a:prstClr val="black"/>
                </a:solidFill>
                <a:latin typeface="+mn-ea"/>
              </a:rPr>
              <a:t>. </a:t>
            </a:r>
            <a:r>
              <a:rPr lang="ko-KR" altLang="en-US" sz="1400">
                <a:solidFill>
                  <a:prstClr val="black"/>
                </a:solidFill>
                <a:latin typeface="+mn-ea"/>
              </a:rPr>
              <a:t>잠시 후에 불꽃이 닿고 있는 모재 표면이 붉어지고</a:t>
            </a:r>
            <a:r>
              <a:rPr lang="en-US" altLang="ko-KR" sz="1400">
                <a:solidFill>
                  <a:prstClr val="black"/>
                </a:solidFill>
                <a:latin typeface="+mn-ea"/>
              </a:rPr>
              <a:t>, </a:t>
            </a:r>
            <a:r>
              <a:rPr lang="ko-KR" altLang="en-US" sz="1400">
                <a:solidFill>
                  <a:prstClr val="black"/>
                </a:solidFill>
                <a:latin typeface="+mn-ea"/>
              </a:rPr>
              <a:t>그 중심부에 용융지가 형성된다</a:t>
            </a:r>
            <a:r>
              <a:rPr lang="en-US" altLang="ko-KR" sz="1400">
                <a:solidFill>
                  <a:prstClr val="black"/>
                </a:solidFill>
                <a:latin typeface="+mn-ea"/>
              </a:rPr>
              <a:t>. </a:t>
            </a:r>
            <a:r>
              <a:rPr lang="ko-KR" altLang="en-US" sz="1400">
                <a:solidFill>
                  <a:prstClr val="black"/>
                </a:solidFill>
                <a:latin typeface="+mn-ea"/>
              </a:rPr>
              <a:t>용융지는 빛나는 것처럼 보인다</a:t>
            </a:r>
            <a:r>
              <a:rPr lang="en-US" altLang="ko-KR" sz="1400">
                <a:solidFill>
                  <a:prstClr val="black"/>
                </a:solidFill>
                <a:latin typeface="+mn-ea"/>
              </a:rPr>
              <a:t>. </a:t>
            </a:r>
            <a:r>
              <a:rPr lang="ko-KR" altLang="en-US" sz="1400">
                <a:solidFill>
                  <a:prstClr val="black"/>
                </a:solidFill>
                <a:latin typeface="+mn-ea"/>
              </a:rPr>
              <a:t>두 모재가 융합하지 않는 경우는 용접봉을 첨가하여 융합시킨다</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③ 모재 이음쇠의 한쪽 끝이 융합하면</a:t>
            </a:r>
            <a:r>
              <a:rPr lang="en-US" altLang="ko-KR" sz="1400">
                <a:solidFill>
                  <a:prstClr val="black"/>
                </a:solidFill>
                <a:latin typeface="+mn-ea"/>
              </a:rPr>
              <a:t>, </a:t>
            </a:r>
            <a:r>
              <a:rPr lang="ko-KR" altLang="en-US" sz="1400">
                <a:solidFill>
                  <a:prstClr val="black"/>
                </a:solidFill>
                <a:latin typeface="+mn-ea"/>
              </a:rPr>
              <a:t>이음쇠의 반대쪽 끝을 같은 식으로 용접한다</a:t>
            </a:r>
            <a:r>
              <a:rPr lang="en-US" altLang="ko-KR" sz="1400">
                <a:solidFill>
                  <a:prstClr val="black"/>
                </a:solidFill>
                <a:latin typeface="+mn-ea"/>
              </a:rPr>
              <a:t>. </a:t>
            </a:r>
            <a:r>
              <a:rPr lang="ko-KR" altLang="en-US" sz="1400">
                <a:solidFill>
                  <a:prstClr val="black"/>
                </a:solidFill>
                <a:latin typeface="+mn-ea"/>
              </a:rPr>
              <a:t>이것은 모재의 이음쇠를 임시 고정하기 위한 것이며 가용접이라고 부른다</a:t>
            </a:r>
            <a:r>
              <a:rPr lang="en-US" altLang="ko-KR" sz="1400">
                <a:solidFill>
                  <a:prstClr val="black"/>
                </a:solidFill>
                <a:latin typeface="+mn-ea"/>
              </a:rPr>
              <a:t>. </a:t>
            </a:r>
            <a:r>
              <a:rPr lang="ko-KR" altLang="en-US" sz="1400">
                <a:solidFill>
                  <a:prstClr val="black"/>
                </a:solidFill>
                <a:latin typeface="+mn-ea"/>
              </a:rPr>
              <a:t>박판 용접에서는 가용접 부분을 많이 함으로써 왜곡이 커지는 것을 막을 수 있다</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④ 그 다음에 모재 이음쇠의 한쪽 끝에 용융지를 형성하고</a:t>
            </a:r>
            <a:r>
              <a:rPr lang="en-US" altLang="ko-KR" sz="1400">
                <a:solidFill>
                  <a:prstClr val="black"/>
                </a:solidFill>
                <a:latin typeface="+mn-ea"/>
              </a:rPr>
              <a:t>, </a:t>
            </a:r>
            <a:r>
              <a:rPr lang="ko-KR" altLang="en-US" sz="1400">
                <a:solidFill>
                  <a:prstClr val="black"/>
                </a:solidFill>
                <a:latin typeface="+mn-ea"/>
              </a:rPr>
              <a:t>이를 일정한 크기로 유지하도록 토치</a:t>
            </a:r>
            <a:r>
              <a:rPr lang="en-US" altLang="ko-KR" sz="1400">
                <a:solidFill>
                  <a:prstClr val="black"/>
                </a:solidFill>
                <a:latin typeface="+mn-ea"/>
              </a:rPr>
              <a:t>(tochi)</a:t>
            </a:r>
            <a:r>
              <a:rPr lang="ko-KR" altLang="en-US" sz="1400">
                <a:solidFill>
                  <a:prstClr val="black"/>
                </a:solidFill>
                <a:latin typeface="+mn-ea"/>
              </a:rPr>
              <a:t>를 이음쇠 방향으로 이동시키면서 용접을 진행한다</a:t>
            </a:r>
            <a:r>
              <a:rPr lang="en-US" altLang="ko-KR" sz="1400">
                <a:solidFill>
                  <a:prstClr val="black"/>
                </a:solidFill>
                <a:latin typeface="+mn-ea"/>
              </a:rPr>
              <a:t>. </a:t>
            </a:r>
            <a:r>
              <a:rPr lang="ko-KR" altLang="en-US" sz="1400">
                <a:solidFill>
                  <a:prstClr val="black"/>
                </a:solidFill>
                <a:latin typeface="+mn-ea"/>
              </a:rPr>
              <a:t>또한</a:t>
            </a:r>
            <a:r>
              <a:rPr lang="en-US" altLang="ko-KR" sz="1400">
                <a:solidFill>
                  <a:prstClr val="black"/>
                </a:solidFill>
                <a:latin typeface="+mn-ea"/>
              </a:rPr>
              <a:t>, </a:t>
            </a:r>
            <a:r>
              <a:rPr lang="ko-KR" altLang="en-US" sz="1400">
                <a:solidFill>
                  <a:prstClr val="black"/>
                </a:solidFill>
                <a:latin typeface="+mn-ea"/>
              </a:rPr>
              <a:t>박판 용접에서는 필요 이상으로 용접봉을 첨가하지 않도록 한다</a:t>
            </a:r>
            <a:r>
              <a:rPr lang="en-US" altLang="ko-KR" sz="1400">
                <a:solidFill>
                  <a:prstClr val="black"/>
                </a:solidFill>
                <a:latin typeface="+mn-ea"/>
              </a:rPr>
              <a:t>. </a:t>
            </a:r>
            <a:r>
              <a:rPr lang="ko-KR" altLang="en-US" sz="1400">
                <a:solidFill>
                  <a:prstClr val="black"/>
                </a:solidFill>
                <a:latin typeface="+mn-ea"/>
              </a:rPr>
              <a:t>반대로</a:t>
            </a:r>
            <a:r>
              <a:rPr lang="en-US" altLang="ko-KR" sz="1400">
                <a:solidFill>
                  <a:prstClr val="black"/>
                </a:solidFill>
                <a:latin typeface="+mn-ea"/>
              </a:rPr>
              <a:t>, </a:t>
            </a:r>
            <a:r>
              <a:rPr lang="ko-KR" altLang="en-US" sz="1400">
                <a:solidFill>
                  <a:prstClr val="black"/>
                </a:solidFill>
                <a:latin typeface="+mn-ea"/>
              </a:rPr>
              <a:t>모재의 판이 두꺼운 경우는 백심</a:t>
            </a:r>
            <a:r>
              <a:rPr lang="en-US" altLang="ko-KR" sz="1400">
                <a:solidFill>
                  <a:prstClr val="black"/>
                </a:solidFill>
                <a:latin typeface="+mn-ea"/>
              </a:rPr>
              <a:t>(</a:t>
            </a:r>
            <a:r>
              <a:rPr lang="ko-KR" altLang="en-US" sz="1400">
                <a:solidFill>
                  <a:prstClr val="black"/>
                </a:solidFill>
                <a:latin typeface="+mn-ea"/>
              </a:rPr>
              <a:t>불꽃심</a:t>
            </a:r>
            <a:r>
              <a:rPr lang="en-US" altLang="ko-KR" sz="1400">
                <a:solidFill>
                  <a:prstClr val="black"/>
                </a:solidFill>
                <a:latin typeface="+mn-ea"/>
              </a:rPr>
              <a:t>)</a:t>
            </a:r>
            <a:r>
              <a:rPr lang="ko-KR" altLang="en-US" sz="1400">
                <a:solidFill>
                  <a:prstClr val="black"/>
                </a:solidFill>
                <a:latin typeface="+mn-ea"/>
              </a:rPr>
              <a:t>에 가까운 위치에서 모재를 용융시켜 용접봉을 첨가하면서 용접한다</a:t>
            </a:r>
            <a:r>
              <a:rPr lang="en-US" altLang="ko-KR" sz="1400">
                <a:solidFill>
                  <a:prstClr val="black"/>
                </a:solidFill>
                <a:latin typeface="+mn-ea"/>
              </a:rPr>
              <a:t>.</a:t>
            </a:r>
            <a:endParaRPr lang="ko-KR" altLang="en-US" sz="140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20</a:t>
            </a:fld>
            <a:endParaRPr kumimoji="1" lang="ko-KR" altLang="en-US" sz="1100">
              <a:latin typeface="+mn-ea"/>
              <a:ea typeface="+mn-ea"/>
            </a:endParaRPr>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용접기 등 </a:t>
            </a:r>
            <a:r>
              <a:rPr lang="en-US" altLang="ko-KR" sz="2000">
                <a:latin typeface="+mn-ea"/>
                <a:ea typeface="+mn-ea"/>
              </a:rPr>
              <a:t>(4) </a:t>
            </a:r>
            <a:r>
              <a:rPr lang="ko-KR" altLang="en-US" sz="2000">
                <a:latin typeface="+mn-ea"/>
                <a:ea typeface="+mn-ea"/>
              </a:rPr>
              <a:t>절단</a:t>
            </a:r>
            <a:endParaRPr kumimoji="1" lang="ko-KR" altLang="en-US" sz="2000">
              <a:latin typeface="+mn-ea"/>
              <a:ea typeface="+mn-ea"/>
            </a:endParaRPr>
          </a:p>
        </p:txBody>
      </p:sp>
      <p:sp>
        <p:nvSpPr>
          <p:cNvPr id="7" name="テキスト ボックス 6"/>
          <p:cNvSpPr txBox="1"/>
          <p:nvPr/>
        </p:nvSpPr>
        <p:spPr>
          <a:xfrm>
            <a:off x="4834394"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46</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32</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US" altLang="ko-KR" sz="1400">
                <a:solidFill>
                  <a:prstClr val="black"/>
                </a:solidFill>
                <a:latin typeface="+mn-ea"/>
              </a:rPr>
              <a:t>[</a:t>
            </a:r>
            <a:r>
              <a:rPr lang="ko-KR" altLang="en-US" sz="1400">
                <a:solidFill>
                  <a:prstClr val="black"/>
                </a:solidFill>
                <a:latin typeface="+mn-ea"/>
              </a:rPr>
              <a:t>가스절단</a:t>
            </a:r>
            <a:r>
              <a:rPr lang="en-US" altLang="ko-KR" sz="1400">
                <a:solidFill>
                  <a:prstClr val="black"/>
                </a:solidFill>
                <a:latin typeface="+mn-ea"/>
              </a:rPr>
              <a:t>(gasu setudan) </a:t>
            </a:r>
            <a:r>
              <a:rPr lang="ko-KR" altLang="en-US" sz="1400">
                <a:solidFill>
                  <a:prstClr val="black"/>
                </a:solidFill>
                <a:latin typeface="+mn-ea"/>
              </a:rPr>
              <a:t>순서</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① 절단할 모재를 세팅한다</a:t>
            </a:r>
            <a:r>
              <a:rPr lang="en-US" altLang="ko-KR" sz="1400">
                <a:solidFill>
                  <a:prstClr val="black"/>
                </a:solidFill>
                <a:latin typeface="+mn-ea"/>
              </a:rPr>
              <a:t>.</a:t>
            </a:r>
            <a:endParaRPr lang="ko-KR" altLang="en-US" sz="1400">
              <a:solidFill>
                <a:prstClr val="black"/>
              </a:solidFill>
              <a:latin typeface="+mn-ea"/>
            </a:endParaRPr>
          </a:p>
          <a:p>
            <a:pPr marL="628650" indent="-361950" rtl="0">
              <a:lnSpc>
                <a:spcPct val="100000"/>
              </a:lnSpc>
              <a:spcBef>
                <a:spcPts val="0"/>
              </a:spcBef>
              <a:buNone/>
            </a:pPr>
            <a:r>
              <a:rPr lang="ko-KR" altLang="en-US" sz="1400">
                <a:solidFill>
                  <a:prstClr val="black"/>
                </a:solidFill>
                <a:latin typeface="+mn-ea"/>
              </a:rPr>
              <a:t>② 처음에는 예열불꽃</a:t>
            </a:r>
            <a:r>
              <a:rPr lang="en-US" altLang="ko-KR" sz="1400">
                <a:solidFill>
                  <a:prstClr val="black"/>
                </a:solidFill>
                <a:latin typeface="+mn-ea"/>
              </a:rPr>
              <a:t>(yonetu en)</a:t>
            </a:r>
            <a:r>
              <a:rPr lang="ko-KR" altLang="en-US" sz="1400">
                <a:solidFill>
                  <a:prstClr val="black"/>
                </a:solidFill>
                <a:latin typeface="+mn-ea"/>
              </a:rPr>
              <a:t>으로</a:t>
            </a:r>
            <a:r>
              <a:rPr lang="en-US" altLang="ko-KR" sz="1400">
                <a:solidFill>
                  <a:prstClr val="black"/>
                </a:solidFill>
                <a:latin typeface="+mn-ea"/>
              </a:rPr>
              <a:t>, </a:t>
            </a:r>
            <a:r>
              <a:rPr lang="ko-KR" altLang="en-US" sz="1400">
                <a:solidFill>
                  <a:prstClr val="black"/>
                </a:solidFill>
                <a:latin typeface="+mn-ea"/>
              </a:rPr>
              <a:t>절단하고 싶은 위치에 백심</a:t>
            </a:r>
            <a:r>
              <a:rPr lang="en-US" altLang="ko-KR" sz="1400">
                <a:solidFill>
                  <a:prstClr val="black"/>
                </a:solidFill>
                <a:latin typeface="+mn-ea"/>
              </a:rPr>
              <a:t>(</a:t>
            </a:r>
            <a:r>
              <a:rPr lang="ko-KR" altLang="en-US" sz="1400">
                <a:solidFill>
                  <a:prstClr val="black"/>
                </a:solidFill>
                <a:latin typeface="+mn-ea"/>
              </a:rPr>
              <a:t>불꽃심</a:t>
            </a:r>
            <a:r>
              <a:rPr lang="en-US" altLang="ko-KR" sz="1400">
                <a:solidFill>
                  <a:prstClr val="black"/>
                </a:solidFill>
                <a:latin typeface="+mn-ea"/>
              </a:rPr>
              <a:t>)</a:t>
            </a:r>
            <a:r>
              <a:rPr lang="ko-KR" altLang="en-US" sz="1400">
                <a:solidFill>
                  <a:prstClr val="black"/>
                </a:solidFill>
                <a:latin typeface="+mn-ea"/>
              </a:rPr>
              <a:t>을 대어 모재를 적열시킨다</a:t>
            </a:r>
            <a:r>
              <a:rPr lang="en-US" altLang="ko-KR" sz="1400">
                <a:solidFill>
                  <a:prstClr val="black"/>
                </a:solidFill>
                <a:latin typeface="+mn-ea"/>
              </a:rPr>
              <a:t>.</a:t>
            </a:r>
            <a:endParaRPr lang="ko-KR" altLang="en-US" sz="1400">
              <a:solidFill>
                <a:prstClr val="black"/>
              </a:solidFill>
              <a:latin typeface="+mn-ea"/>
            </a:endParaRPr>
          </a:p>
          <a:p>
            <a:pPr marL="449263" indent="-182563" rtl="0">
              <a:lnSpc>
                <a:spcPct val="100000"/>
              </a:lnSpc>
              <a:spcBef>
                <a:spcPts val="0"/>
              </a:spcBef>
              <a:buNone/>
            </a:pPr>
            <a:r>
              <a:rPr lang="ko-KR" altLang="en-US" sz="1400">
                <a:solidFill>
                  <a:prstClr val="black"/>
                </a:solidFill>
                <a:latin typeface="+mn-ea"/>
              </a:rPr>
              <a:t>③ 취관</a:t>
            </a:r>
            <a:r>
              <a:rPr lang="en-US" altLang="ko-KR" sz="1400">
                <a:solidFill>
                  <a:prstClr val="black"/>
                </a:solidFill>
                <a:latin typeface="+mn-ea"/>
              </a:rPr>
              <a:t>(suikan)</a:t>
            </a:r>
            <a:r>
              <a:rPr lang="ko-KR" altLang="en-US" sz="1400">
                <a:solidFill>
                  <a:prstClr val="black"/>
                </a:solidFill>
                <a:latin typeface="+mn-ea"/>
              </a:rPr>
              <a:t>을 약간 기울인 채로 천천히 절단하고 싶은 라인을 따라 움직인다</a:t>
            </a:r>
            <a:r>
              <a:rPr lang="en-US" altLang="ko-KR" sz="1400">
                <a:solidFill>
                  <a:prstClr val="black"/>
                </a:solidFill>
                <a:latin typeface="+mn-ea"/>
              </a:rPr>
              <a:t>. </a:t>
            </a:r>
            <a:r>
              <a:rPr lang="ko-KR" altLang="en-US" sz="1400">
                <a:solidFill>
                  <a:prstClr val="black"/>
                </a:solidFill>
                <a:latin typeface="+mn-ea"/>
              </a:rPr>
              <a:t>이때</a:t>
            </a:r>
            <a:r>
              <a:rPr lang="en-US" altLang="ko-KR" sz="1400">
                <a:solidFill>
                  <a:prstClr val="black"/>
                </a:solidFill>
                <a:latin typeface="+mn-ea"/>
              </a:rPr>
              <a:t>, </a:t>
            </a:r>
            <a:r>
              <a:rPr lang="ko-KR" altLang="en-US" sz="1400">
                <a:solidFill>
                  <a:prstClr val="black"/>
                </a:solidFill>
                <a:latin typeface="+mn-ea"/>
              </a:rPr>
              <a:t>화구</a:t>
            </a:r>
            <a:r>
              <a:rPr lang="en-US" altLang="ko-KR" sz="1400">
                <a:solidFill>
                  <a:prstClr val="black"/>
                </a:solidFill>
                <a:latin typeface="+mn-ea"/>
              </a:rPr>
              <a:t>(higuchi)</a:t>
            </a:r>
            <a:r>
              <a:rPr lang="ko-KR" altLang="en-US" sz="1400">
                <a:solidFill>
                  <a:prstClr val="black"/>
                </a:solidFill>
                <a:latin typeface="+mn-ea"/>
              </a:rPr>
              <a:t>와 모재의 거리가 일정하게 유지되도록 주의하고</a:t>
            </a:r>
            <a:r>
              <a:rPr lang="en-US" altLang="ko-KR" sz="1400">
                <a:solidFill>
                  <a:prstClr val="black"/>
                </a:solidFill>
                <a:latin typeface="+mn-ea"/>
              </a:rPr>
              <a:t>, </a:t>
            </a:r>
            <a:r>
              <a:rPr lang="ko-KR" altLang="en-US" sz="1400">
                <a:solidFill>
                  <a:prstClr val="black"/>
                </a:solidFill>
                <a:latin typeface="+mn-ea"/>
              </a:rPr>
              <a:t>절단 스퍼터</a:t>
            </a:r>
            <a:r>
              <a:rPr lang="en-US" altLang="ko-KR" sz="1400">
                <a:solidFill>
                  <a:prstClr val="black"/>
                </a:solidFill>
                <a:latin typeface="+mn-ea"/>
              </a:rPr>
              <a:t>(supatta)</a:t>
            </a:r>
            <a:r>
              <a:rPr lang="ko-KR" altLang="en-US" sz="1400">
                <a:solidFill>
                  <a:prstClr val="black"/>
                </a:solidFill>
                <a:latin typeface="+mn-ea"/>
              </a:rPr>
              <a:t>가 바로 밑으로 날아가도록 일정한 속도로 움직인다</a:t>
            </a:r>
            <a:r>
              <a:rPr lang="en-US" altLang="ko-KR" sz="1400">
                <a:solidFill>
                  <a:prstClr val="black"/>
                </a:solidFill>
                <a:latin typeface="+mn-ea"/>
              </a:rPr>
              <a:t>.</a:t>
            </a:r>
            <a:endParaRPr lang="ko-KR" altLang="en-US" sz="140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21</a:t>
            </a:fld>
            <a:endParaRPr kumimoji="1" lang="ko-KR" altLang="en-US" sz="1100">
              <a:latin typeface="+mn-ea"/>
              <a:ea typeface="+mn-ea"/>
            </a:endParaRPr>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용접기 등 </a:t>
            </a:r>
            <a:r>
              <a:rPr lang="en-US" altLang="ko-KR" sz="2000">
                <a:latin typeface="+mn-ea"/>
                <a:ea typeface="+mn-ea"/>
              </a:rPr>
              <a:t>(5) </a:t>
            </a:r>
            <a:r>
              <a:rPr lang="ko-KR" altLang="en-US" sz="2000">
                <a:latin typeface="+mn-ea"/>
                <a:ea typeface="+mn-ea"/>
              </a:rPr>
              <a:t>용접</a:t>
            </a:r>
            <a:r>
              <a:rPr lang="en-US" altLang="ko-KR" sz="2000">
                <a:latin typeface="+mn-ea"/>
                <a:ea typeface="+mn-ea"/>
              </a:rPr>
              <a:t>·</a:t>
            </a:r>
            <a:r>
              <a:rPr lang="ko-KR" altLang="en-US" sz="2000">
                <a:latin typeface="+mn-ea"/>
                <a:ea typeface="+mn-ea"/>
              </a:rPr>
              <a:t>절단 작업 중 주의사항</a:t>
            </a:r>
            <a:endParaRPr kumimoji="1" lang="ko-KR" altLang="en-US" sz="2000">
              <a:latin typeface="+mn-ea"/>
              <a:ea typeface="+mn-ea"/>
            </a:endParaRPr>
          </a:p>
        </p:txBody>
      </p:sp>
      <p:sp>
        <p:nvSpPr>
          <p:cNvPr id="7" name="テキスト ボックス 6"/>
          <p:cNvSpPr txBox="1"/>
          <p:nvPr/>
        </p:nvSpPr>
        <p:spPr>
          <a:xfrm>
            <a:off x="4828918"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46</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33</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US" altLang="ko-KR" sz="1400">
                <a:latin typeface="+mn-ea"/>
              </a:rPr>
              <a:t>[</a:t>
            </a:r>
            <a:r>
              <a:rPr lang="ko-KR" altLang="en-US" sz="1400">
                <a:latin typeface="+mn-ea"/>
              </a:rPr>
              <a:t>용접</a:t>
            </a:r>
            <a:r>
              <a:rPr lang="en-US" altLang="ko-KR" sz="1400">
                <a:latin typeface="+mn-ea"/>
              </a:rPr>
              <a:t>·</a:t>
            </a:r>
            <a:r>
              <a:rPr lang="ko-KR" altLang="en-US" sz="1400">
                <a:latin typeface="+mn-ea"/>
              </a:rPr>
              <a:t>절단 작업 중 주의사항</a:t>
            </a:r>
            <a:r>
              <a:rPr lang="en-US" altLang="ko-KR" sz="1400">
                <a:latin typeface="+mn-ea"/>
              </a:rPr>
              <a:t>]</a:t>
            </a:r>
          </a:p>
          <a:p>
            <a:pPr marL="87313" indent="-87313" rtl="0">
              <a:spcBef>
                <a:spcPts val="600"/>
              </a:spcBef>
              <a:buNone/>
            </a:pPr>
            <a:r>
              <a:rPr lang="ko-KR" altLang="en-US" sz="1400">
                <a:latin typeface="+mn-ea"/>
              </a:rPr>
              <a:t>・점화 후에 가끔씩 탁 하는 소리가 나는 경우는 화구</a:t>
            </a:r>
            <a:r>
              <a:rPr lang="en-US" altLang="ko-KR" sz="1400">
                <a:latin typeface="+mn-ea"/>
              </a:rPr>
              <a:t>(higuchi)</a:t>
            </a:r>
            <a:r>
              <a:rPr lang="ko-KR" altLang="en-US" sz="1400">
                <a:latin typeface="+mn-ea"/>
              </a:rPr>
              <a:t>의 조임이 느슨하거나 화구</a:t>
            </a:r>
            <a:r>
              <a:rPr lang="en-US" altLang="ko-KR" sz="1400">
                <a:latin typeface="+mn-ea"/>
              </a:rPr>
              <a:t>(higuchi)</a:t>
            </a:r>
            <a:r>
              <a:rPr lang="ko-KR" altLang="en-US" sz="1400">
                <a:latin typeface="+mn-ea"/>
              </a:rPr>
              <a:t>에 흠집이 생겼을 우려가 있다</a:t>
            </a:r>
            <a:r>
              <a:rPr lang="en-US" altLang="ko-KR" sz="1400">
                <a:latin typeface="+mn-ea"/>
              </a:rPr>
              <a:t>. </a:t>
            </a:r>
            <a:r>
              <a:rPr lang="ko-KR" altLang="en-US" sz="1400">
                <a:latin typeface="+mn-ea"/>
              </a:rPr>
              <a:t>즉시 소화하고</a:t>
            </a:r>
            <a:r>
              <a:rPr lang="en-US" altLang="ko-KR" sz="1400">
                <a:latin typeface="+mn-ea"/>
              </a:rPr>
              <a:t>, </a:t>
            </a:r>
            <a:r>
              <a:rPr lang="ko-KR" altLang="en-US" sz="1400">
                <a:latin typeface="+mn-ea"/>
              </a:rPr>
              <a:t>화구</a:t>
            </a:r>
            <a:r>
              <a:rPr lang="en-US" altLang="ko-KR" sz="1400">
                <a:latin typeface="+mn-ea"/>
              </a:rPr>
              <a:t>(higuchi)</a:t>
            </a:r>
            <a:r>
              <a:rPr lang="ko-KR" altLang="en-US" sz="1400">
                <a:latin typeface="+mn-ea"/>
              </a:rPr>
              <a:t>를 조인다</a:t>
            </a:r>
            <a:r>
              <a:rPr lang="en-US" altLang="ko-KR" sz="1400">
                <a:latin typeface="+mn-ea"/>
              </a:rPr>
              <a:t>. </a:t>
            </a:r>
            <a:r>
              <a:rPr lang="ko-KR" altLang="en-US" sz="1400">
                <a:latin typeface="+mn-ea"/>
              </a:rPr>
              <a:t>그래도 나아지지 않으면 화구</a:t>
            </a:r>
            <a:r>
              <a:rPr lang="en-US" altLang="ko-KR" sz="1400">
                <a:latin typeface="+mn-ea"/>
              </a:rPr>
              <a:t>(higuchi)</a:t>
            </a:r>
            <a:r>
              <a:rPr lang="ko-KR" altLang="en-US" sz="1400">
                <a:latin typeface="+mn-ea"/>
              </a:rPr>
              <a:t>를 교환한다</a:t>
            </a:r>
            <a:r>
              <a:rPr lang="en-US" altLang="ko-KR" sz="1400">
                <a:latin typeface="+mn-ea"/>
              </a:rPr>
              <a:t>.</a:t>
            </a:r>
            <a:endParaRPr lang="ko-KR" altLang="en-US" sz="1400">
              <a:latin typeface="+mn-ea"/>
            </a:endParaRPr>
          </a:p>
          <a:p>
            <a:pPr marL="87313" indent="-87313" rtl="0">
              <a:spcBef>
                <a:spcPts val="600"/>
              </a:spcBef>
              <a:buNone/>
            </a:pPr>
            <a:r>
              <a:rPr lang="ko-KR" altLang="en-US" sz="1400">
                <a:latin typeface="+mn-ea"/>
              </a:rPr>
              <a:t>・용접</a:t>
            </a:r>
            <a:r>
              <a:rPr lang="en-US" altLang="ko-KR" sz="1400">
                <a:latin typeface="+mn-ea"/>
              </a:rPr>
              <a:t>, </a:t>
            </a:r>
            <a:r>
              <a:rPr lang="ko-KR" altLang="en-US" sz="1400">
                <a:latin typeface="+mn-ea"/>
              </a:rPr>
              <a:t>절단 작업 중에 취관</a:t>
            </a:r>
            <a:r>
              <a:rPr lang="en-US" altLang="ko-KR" sz="1400">
                <a:latin typeface="+mn-ea"/>
              </a:rPr>
              <a:t>(suikan)</a:t>
            </a:r>
            <a:r>
              <a:rPr lang="ko-KR" altLang="en-US" sz="1400">
                <a:latin typeface="+mn-ea"/>
              </a:rPr>
              <a:t>에서 딱딱 소리가 나는 경우는 역화가 발생하고 있을 가능성이 있다</a:t>
            </a:r>
            <a:r>
              <a:rPr lang="en-US" altLang="ko-KR" sz="1400">
                <a:latin typeface="+mn-ea"/>
              </a:rPr>
              <a:t>. </a:t>
            </a:r>
            <a:r>
              <a:rPr lang="ko-KR" altLang="en-US" sz="1400">
                <a:latin typeface="+mn-ea"/>
              </a:rPr>
              <a:t>즉시 작업을 중단한 후</a:t>
            </a:r>
            <a:r>
              <a:rPr lang="en-US" altLang="ko-KR" sz="1400">
                <a:latin typeface="+mn-ea"/>
              </a:rPr>
              <a:t>, </a:t>
            </a:r>
            <a:r>
              <a:rPr lang="ko-KR" altLang="en-US" sz="1400">
                <a:latin typeface="+mn-ea"/>
              </a:rPr>
              <a:t>화구</a:t>
            </a:r>
            <a:r>
              <a:rPr lang="en-US" altLang="ko-KR" sz="1400">
                <a:latin typeface="+mn-ea"/>
              </a:rPr>
              <a:t>(higuchi) </a:t>
            </a:r>
            <a:r>
              <a:rPr lang="ko-KR" altLang="en-US" sz="1400">
                <a:latin typeface="+mn-ea"/>
              </a:rPr>
              <a:t>청소</a:t>
            </a:r>
            <a:r>
              <a:rPr lang="en-US" altLang="ko-KR" sz="1400">
                <a:latin typeface="+mn-ea"/>
              </a:rPr>
              <a:t>, </a:t>
            </a:r>
            <a:r>
              <a:rPr lang="ko-KR" altLang="en-US" sz="1400">
                <a:latin typeface="+mn-ea"/>
              </a:rPr>
              <a:t>다시 조임</a:t>
            </a:r>
            <a:r>
              <a:rPr lang="en-US" altLang="ko-KR" sz="1400">
                <a:latin typeface="+mn-ea"/>
              </a:rPr>
              <a:t>, </a:t>
            </a:r>
            <a:r>
              <a:rPr lang="ko-KR" altLang="en-US" sz="1400">
                <a:latin typeface="+mn-ea"/>
              </a:rPr>
              <a:t>가스 누출 점검 등을 실시한다</a:t>
            </a:r>
            <a:r>
              <a:rPr lang="en-US" altLang="ko-KR" sz="1400">
                <a:latin typeface="+mn-ea"/>
              </a:rPr>
              <a:t>.</a:t>
            </a:r>
            <a:endParaRPr lang="ko-KR" altLang="en-US" sz="1400">
              <a:latin typeface="+mn-ea"/>
            </a:endParaRPr>
          </a:p>
          <a:p>
            <a:pPr marL="87313" indent="-87313" rtl="0">
              <a:spcBef>
                <a:spcPts val="600"/>
              </a:spcBef>
              <a:buNone/>
            </a:pPr>
            <a:r>
              <a:rPr lang="ko-KR" altLang="en-US" sz="1400">
                <a:latin typeface="+mn-ea"/>
              </a:rPr>
              <a:t>・역화의 원인은 다음과 같은 것을 생각할 수 있다</a:t>
            </a:r>
            <a:r>
              <a:rPr lang="en-US" altLang="ko-KR" sz="1400">
                <a:latin typeface="+mn-ea"/>
              </a:rPr>
              <a:t>.</a:t>
            </a:r>
            <a:endParaRPr lang="ko-KR" altLang="en-US" sz="1400">
              <a:latin typeface="+mn-ea"/>
            </a:endParaRPr>
          </a:p>
          <a:p>
            <a:pPr marL="0" indent="180975" rtl="0">
              <a:lnSpc>
                <a:spcPct val="100000"/>
              </a:lnSpc>
              <a:spcBef>
                <a:spcPts val="0"/>
              </a:spcBef>
              <a:buNone/>
            </a:pPr>
            <a:endParaRPr lang="ko-KR" altLang="en-US" sz="900">
              <a:latin typeface="+mn-ea"/>
            </a:endParaRPr>
          </a:p>
          <a:p>
            <a:pPr marL="0" indent="180975" rtl="0">
              <a:lnSpc>
                <a:spcPct val="100000"/>
              </a:lnSpc>
              <a:spcBef>
                <a:spcPts val="0"/>
              </a:spcBef>
              <a:buNone/>
            </a:pPr>
            <a:r>
              <a:rPr lang="en-US" altLang="ko-KR" sz="1400">
                <a:latin typeface="+mn-ea"/>
              </a:rPr>
              <a:t>[</a:t>
            </a:r>
            <a:r>
              <a:rPr lang="ko-KR" altLang="en-US" sz="1400">
                <a:latin typeface="+mn-ea"/>
              </a:rPr>
              <a:t>역화의 원인</a:t>
            </a:r>
            <a:r>
              <a:rPr lang="en-US" altLang="ko-KR" sz="1400">
                <a:latin typeface="+mn-ea"/>
              </a:rPr>
              <a:t>]</a:t>
            </a:r>
            <a:endParaRPr lang="ko-KR" altLang="en-US" sz="1400">
              <a:latin typeface="+mn-ea"/>
            </a:endParaRPr>
          </a:p>
          <a:p>
            <a:pPr marL="542925" indent="-276225" rtl="0">
              <a:lnSpc>
                <a:spcPct val="100000"/>
              </a:lnSpc>
              <a:spcBef>
                <a:spcPts val="0"/>
              </a:spcBef>
              <a:buFont typeface="Wingdings" panose="05000000000000000000" pitchFamily="2" charset="2"/>
              <a:buChar char="l"/>
            </a:pPr>
            <a:r>
              <a:rPr lang="ko-KR" altLang="en-US" sz="1400">
                <a:latin typeface="+mn-ea"/>
              </a:rPr>
              <a:t>산소</a:t>
            </a:r>
            <a:r>
              <a:rPr lang="en-US" altLang="ko-KR" sz="1400">
                <a:latin typeface="+mn-ea"/>
              </a:rPr>
              <a:t>(sanso)</a:t>
            </a:r>
            <a:r>
              <a:rPr lang="ko-KR" altLang="en-US" sz="1400">
                <a:latin typeface="+mn-ea"/>
              </a:rPr>
              <a:t>와 가연성가스의 혼합 비율이 변화되었다</a:t>
            </a:r>
            <a:r>
              <a:rPr lang="en-US" altLang="ko-KR" sz="1400">
                <a:latin typeface="+mn-ea"/>
              </a:rPr>
              <a:t>.</a:t>
            </a:r>
            <a:endParaRPr lang="ko-KR" altLang="en-US" sz="1400">
              <a:latin typeface="+mn-ea"/>
            </a:endParaRPr>
          </a:p>
          <a:p>
            <a:pPr marL="542925" indent="-276225" rtl="0">
              <a:lnSpc>
                <a:spcPct val="100000"/>
              </a:lnSpc>
              <a:spcBef>
                <a:spcPts val="0"/>
              </a:spcBef>
              <a:buFont typeface="Wingdings" panose="05000000000000000000" pitchFamily="2" charset="2"/>
              <a:buChar char="l"/>
            </a:pPr>
            <a:r>
              <a:rPr lang="ko-KR" altLang="en-US" sz="1400">
                <a:latin typeface="+mn-ea"/>
              </a:rPr>
              <a:t>스퍼터</a:t>
            </a:r>
            <a:r>
              <a:rPr lang="en-US" altLang="ko-KR" sz="1400">
                <a:latin typeface="+mn-ea"/>
              </a:rPr>
              <a:t>(supatta) </a:t>
            </a:r>
            <a:r>
              <a:rPr lang="ko-KR" altLang="en-US" sz="1400">
                <a:latin typeface="+mn-ea"/>
              </a:rPr>
              <a:t>등의 이물질이 화구</a:t>
            </a:r>
            <a:r>
              <a:rPr lang="en-US" altLang="ko-KR" sz="1400">
                <a:latin typeface="+mn-ea"/>
              </a:rPr>
              <a:t>(higuchi)</a:t>
            </a:r>
            <a:r>
              <a:rPr lang="ko-KR" altLang="en-US" sz="1400">
                <a:latin typeface="+mn-ea"/>
              </a:rPr>
              <a:t>에 들어갔다</a:t>
            </a:r>
            <a:r>
              <a:rPr lang="en-US" altLang="ko-KR" sz="1400">
                <a:latin typeface="+mn-ea"/>
              </a:rPr>
              <a:t>.</a:t>
            </a:r>
            <a:endParaRPr lang="ko-KR" altLang="en-US" sz="1400">
              <a:latin typeface="+mn-ea"/>
            </a:endParaRPr>
          </a:p>
          <a:p>
            <a:pPr marL="542925" indent="-276225" rtl="0">
              <a:lnSpc>
                <a:spcPct val="100000"/>
              </a:lnSpc>
              <a:spcBef>
                <a:spcPts val="0"/>
              </a:spcBef>
              <a:buFont typeface="Wingdings" panose="05000000000000000000" pitchFamily="2" charset="2"/>
              <a:buChar char="l"/>
            </a:pPr>
            <a:r>
              <a:rPr lang="ko-KR" altLang="en-US" sz="1400">
                <a:latin typeface="+mn-ea"/>
              </a:rPr>
              <a:t>화구</a:t>
            </a:r>
            <a:r>
              <a:rPr lang="en-US" altLang="ko-KR" sz="1400">
                <a:latin typeface="+mn-ea"/>
              </a:rPr>
              <a:t>(higuchi) </a:t>
            </a:r>
            <a:r>
              <a:rPr lang="ko-KR" altLang="en-US" sz="1400">
                <a:latin typeface="+mn-ea"/>
              </a:rPr>
              <a:t>선단이 모재에 부딪히거나 해서 막혔다</a:t>
            </a:r>
            <a:r>
              <a:rPr lang="en-US" altLang="ko-KR" sz="1400">
                <a:latin typeface="+mn-ea"/>
              </a:rPr>
              <a:t>.</a:t>
            </a:r>
            <a:endParaRPr lang="ko-KR" altLang="en-US" sz="1400">
              <a:latin typeface="+mn-ea"/>
            </a:endParaRPr>
          </a:p>
          <a:p>
            <a:pPr marL="542925" indent="-276225" rtl="0">
              <a:lnSpc>
                <a:spcPct val="100000"/>
              </a:lnSpc>
              <a:spcBef>
                <a:spcPts val="0"/>
              </a:spcBef>
              <a:buFont typeface="Wingdings" panose="05000000000000000000" pitchFamily="2" charset="2"/>
              <a:buChar char="l"/>
            </a:pPr>
            <a:r>
              <a:rPr lang="ko-KR" altLang="en-US" sz="1400">
                <a:latin typeface="+mn-ea"/>
              </a:rPr>
              <a:t>화구</a:t>
            </a:r>
            <a:r>
              <a:rPr lang="en-US" altLang="ko-KR" sz="1400">
                <a:latin typeface="+mn-ea"/>
              </a:rPr>
              <a:t>(higuchi)</a:t>
            </a:r>
            <a:r>
              <a:rPr lang="ko-KR" altLang="en-US" sz="1400">
                <a:latin typeface="+mn-ea"/>
              </a:rPr>
              <a:t>의 온도가 올라갔다</a:t>
            </a:r>
            <a:r>
              <a:rPr lang="en-US" altLang="ko-KR" sz="1400">
                <a:latin typeface="+mn-ea"/>
              </a:rPr>
              <a:t>.</a:t>
            </a:r>
            <a:endParaRPr lang="ko-KR" altLang="en-US" sz="1400">
              <a:latin typeface="+mn-ea"/>
            </a:endParaRPr>
          </a:p>
          <a:p>
            <a:pPr marL="542925" indent="-276225" rtl="0">
              <a:lnSpc>
                <a:spcPct val="100000"/>
              </a:lnSpc>
              <a:spcBef>
                <a:spcPts val="0"/>
              </a:spcBef>
              <a:buFont typeface="Wingdings" panose="05000000000000000000" pitchFamily="2" charset="2"/>
              <a:buChar char="l"/>
            </a:pPr>
            <a:r>
              <a:rPr lang="ko-KR" altLang="en-US" sz="1400">
                <a:latin typeface="+mn-ea"/>
              </a:rPr>
              <a:t>화구</a:t>
            </a:r>
            <a:r>
              <a:rPr lang="en-US" altLang="ko-KR" sz="1400">
                <a:latin typeface="+mn-ea"/>
              </a:rPr>
              <a:t>(higuchi) </a:t>
            </a:r>
            <a:r>
              <a:rPr lang="ko-KR" altLang="en-US" sz="1400">
                <a:latin typeface="+mn-ea"/>
              </a:rPr>
              <a:t>조임이 불충분했다</a:t>
            </a:r>
            <a:r>
              <a:rPr lang="en-US" altLang="ko-KR" sz="1400">
                <a:latin typeface="+mn-ea"/>
              </a:rPr>
              <a:t>.</a:t>
            </a:r>
            <a:endParaRPr lang="ko-KR" altLang="en-US" sz="1400">
              <a:latin typeface="+mn-ea"/>
            </a:endParaRPr>
          </a:p>
          <a:p>
            <a:pPr marL="542925" indent="-276225" rtl="0">
              <a:lnSpc>
                <a:spcPct val="100000"/>
              </a:lnSpc>
              <a:spcBef>
                <a:spcPts val="0"/>
              </a:spcBef>
              <a:buFont typeface="Wingdings" panose="05000000000000000000" pitchFamily="2" charset="2"/>
              <a:buChar char="l"/>
            </a:pPr>
            <a:r>
              <a:rPr lang="ko-KR" altLang="en-US" sz="1400">
                <a:latin typeface="+mn-ea"/>
              </a:rPr>
              <a:t>가연성가스 공급계통 속에 공기가 들어갔다</a:t>
            </a:r>
            <a:r>
              <a:rPr lang="en-US" altLang="ko-KR" sz="1400">
                <a:latin typeface="+mn-ea"/>
              </a:rPr>
              <a:t>.</a:t>
            </a:r>
            <a:endParaRPr lang="ko-KR" altLang="en-US" sz="1600">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22</a:t>
            </a:fld>
            <a:endParaRPr kumimoji="1" lang="ko-KR" altLang="en-US" sz="1100">
              <a:latin typeface="+mn-ea"/>
              <a:ea typeface="+mn-ea"/>
            </a:endParaRPr>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용접기 등 </a:t>
            </a:r>
            <a:r>
              <a:rPr lang="en-US" altLang="ko-KR" sz="2000">
                <a:latin typeface="+mn-ea"/>
                <a:ea typeface="+mn-ea"/>
              </a:rPr>
              <a:t>(6) </a:t>
            </a:r>
            <a:r>
              <a:rPr lang="ko-KR" altLang="en-US" sz="2000">
                <a:latin typeface="+mn-ea"/>
                <a:ea typeface="+mn-ea"/>
              </a:rPr>
              <a:t>소화 방법</a:t>
            </a:r>
            <a:endParaRPr kumimoji="1" lang="ko-KR" altLang="en-US" sz="2000">
              <a:latin typeface="+mn-ea"/>
              <a:ea typeface="+mn-ea"/>
            </a:endParaRPr>
          </a:p>
        </p:txBody>
      </p:sp>
      <p:sp>
        <p:nvSpPr>
          <p:cNvPr id="7" name="テキスト ボックス 6"/>
          <p:cNvSpPr txBox="1"/>
          <p:nvPr/>
        </p:nvSpPr>
        <p:spPr>
          <a:xfrm>
            <a:off x="4828918" y="640041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47</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34</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US" altLang="ko-KR" sz="1400">
                <a:solidFill>
                  <a:prstClr val="black"/>
                </a:solidFill>
                <a:latin typeface="+mn-ea"/>
              </a:rPr>
              <a:t>[</a:t>
            </a:r>
            <a:r>
              <a:rPr lang="ko-KR" altLang="en-US" sz="1400">
                <a:solidFill>
                  <a:prstClr val="black"/>
                </a:solidFill>
                <a:latin typeface="+mn-ea"/>
              </a:rPr>
              <a:t>소화 방법</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소화 시에는 먼저 예열산소밸브를 닫고</a:t>
            </a:r>
            <a:r>
              <a:rPr lang="en-US" altLang="ko-KR" sz="1400">
                <a:solidFill>
                  <a:prstClr val="black"/>
                </a:solidFill>
                <a:latin typeface="+mn-ea"/>
              </a:rPr>
              <a:t>, </a:t>
            </a:r>
            <a:r>
              <a:rPr lang="ko-KR" altLang="en-US" sz="1400">
                <a:solidFill>
                  <a:prstClr val="black"/>
                </a:solidFill>
                <a:latin typeface="+mn-ea"/>
              </a:rPr>
              <a:t>그 다음에 연료가스를 닫는다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절단 작업의 경우는 절단산소</a:t>
            </a:r>
            <a:r>
              <a:rPr lang="en-US" altLang="ko-KR" sz="1400">
                <a:solidFill>
                  <a:prstClr val="black"/>
                </a:solidFill>
                <a:latin typeface="+mn-ea"/>
              </a:rPr>
              <a:t>(setudan sanso), </a:t>
            </a:r>
            <a:r>
              <a:rPr lang="ko-KR" altLang="en-US" sz="1400">
                <a:solidFill>
                  <a:prstClr val="black"/>
                </a:solidFill>
                <a:latin typeface="+mn-ea"/>
              </a:rPr>
              <a:t>예열 산소</a:t>
            </a:r>
            <a:r>
              <a:rPr lang="en-US" altLang="ko-KR" sz="1400">
                <a:solidFill>
                  <a:prstClr val="black"/>
                </a:solidFill>
                <a:latin typeface="+mn-ea"/>
              </a:rPr>
              <a:t>(sanso), </a:t>
            </a:r>
            <a:r>
              <a:rPr lang="ko-KR" altLang="en-US" sz="1400">
                <a:solidFill>
                  <a:prstClr val="black"/>
                </a:solidFill>
                <a:latin typeface="+mn-ea"/>
              </a:rPr>
              <a:t>연료가스의 순서로 밸브를 닫는다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용접</a:t>
            </a:r>
            <a:r>
              <a:rPr lang="en-US" altLang="ko-KR" sz="1400">
                <a:solidFill>
                  <a:prstClr val="black"/>
                </a:solidFill>
                <a:latin typeface="+mn-ea"/>
              </a:rPr>
              <a:t>·</a:t>
            </a:r>
            <a:r>
              <a:rPr lang="ko-KR" altLang="en-US" sz="1400">
                <a:solidFill>
                  <a:prstClr val="black"/>
                </a:solidFill>
                <a:latin typeface="+mn-ea"/>
              </a:rPr>
              <a:t>절단 작업 중에 불이 꺼진 경우에도 같은 순서로 즉시 밸브를 닫는다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endParaRPr lang="ko-KR" altLang="en-US" sz="9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다만</a:t>
            </a:r>
            <a:r>
              <a:rPr lang="en-US" altLang="ko-KR" sz="1400">
                <a:solidFill>
                  <a:prstClr val="black"/>
                </a:solidFill>
                <a:latin typeface="+mn-ea"/>
              </a:rPr>
              <a:t>, </a:t>
            </a:r>
            <a:r>
              <a:rPr lang="ko-KR" altLang="en-US" sz="1400">
                <a:solidFill>
                  <a:prstClr val="black"/>
                </a:solidFill>
                <a:latin typeface="+mn-ea"/>
              </a:rPr>
              <a:t>작업 중에 역화를 일으킨 경우에는 즉시 예열산소밸브를 닫고</a:t>
            </a:r>
            <a:r>
              <a:rPr lang="en-US" altLang="ko-KR" sz="1400">
                <a:solidFill>
                  <a:prstClr val="black"/>
                </a:solidFill>
                <a:latin typeface="+mn-ea"/>
              </a:rPr>
              <a:t>, </a:t>
            </a:r>
            <a:r>
              <a:rPr lang="ko-KR" altLang="en-US" sz="1400">
                <a:solidFill>
                  <a:prstClr val="black"/>
                </a:solidFill>
                <a:latin typeface="+mn-ea"/>
              </a:rPr>
              <a:t>이어서 연료가스밸브를 닫은 후 마지막으로 절단산소밸브를 닫는다</a:t>
            </a:r>
            <a:r>
              <a:rPr lang="en-US" altLang="ko-KR" sz="1400">
                <a:solidFill>
                  <a:prstClr val="black"/>
                </a:solidFill>
                <a:latin typeface="+mn-ea"/>
              </a:rPr>
              <a:t>. </a:t>
            </a:r>
            <a:r>
              <a:rPr lang="ko-KR" altLang="en-US" sz="1400">
                <a:solidFill>
                  <a:prstClr val="black"/>
                </a:solidFill>
                <a:latin typeface="+mn-ea"/>
              </a:rPr>
              <a:t>다음에 산소</a:t>
            </a:r>
            <a:r>
              <a:rPr lang="en-US" altLang="ko-KR" sz="1400">
                <a:solidFill>
                  <a:prstClr val="black"/>
                </a:solidFill>
                <a:latin typeface="+mn-ea"/>
              </a:rPr>
              <a:t>(sanso)·</a:t>
            </a:r>
            <a:r>
              <a:rPr lang="ko-KR" altLang="en-US" sz="1400">
                <a:solidFill>
                  <a:prstClr val="black"/>
                </a:solidFill>
                <a:latin typeface="+mn-ea"/>
              </a:rPr>
              <a:t>연료가스용기 밸브를 닫고 압력조절핸들</a:t>
            </a:r>
            <a:r>
              <a:rPr lang="en-US" altLang="ko-KR" sz="1400">
                <a:solidFill>
                  <a:prstClr val="black"/>
                </a:solidFill>
                <a:latin typeface="+mn-ea"/>
              </a:rPr>
              <a:t>(aturyoku chousei handoru)</a:t>
            </a:r>
            <a:r>
              <a:rPr lang="ko-KR" altLang="en-US" sz="1400">
                <a:solidFill>
                  <a:prstClr val="black"/>
                </a:solidFill>
                <a:latin typeface="+mn-ea"/>
              </a:rPr>
              <a:t>을 푼다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endParaRPr lang="ko-KR" altLang="en-US" sz="900">
              <a:solidFill>
                <a:srgbClr val="FF0000"/>
              </a:solidFill>
              <a:latin typeface="+mn-ea"/>
            </a:endParaRPr>
          </a:p>
          <a:p>
            <a:pPr marL="0" indent="180975" rtl="0">
              <a:lnSpc>
                <a:spcPct val="100000"/>
              </a:lnSpc>
              <a:spcBef>
                <a:spcPts val="0"/>
              </a:spcBef>
              <a:buNone/>
            </a:pPr>
            <a:r>
              <a:rPr lang="ko-KR" altLang="en-US" sz="1400">
                <a:latin typeface="+mn-ea"/>
              </a:rPr>
              <a:t>역화 때문에 소화한 경우는 발생 원인을 파악하고 대책을 취하고 나서 작업을 다시 시작한다</a:t>
            </a:r>
            <a:r>
              <a:rPr lang="en-US" altLang="ko-KR" sz="1400">
                <a:latin typeface="+mn-ea"/>
              </a:rPr>
              <a:t>. </a:t>
            </a:r>
            <a:r>
              <a:rPr lang="ko-KR" altLang="en-US" sz="1400">
                <a:latin typeface="+mn-ea"/>
              </a:rPr>
              <a:t>원인을 파악하지 못한 채 다시 시작해서는 안 된다</a:t>
            </a:r>
            <a:r>
              <a:rPr lang="en-US" altLang="ko-KR" sz="1400">
                <a:latin typeface="+mn-ea"/>
              </a:rPr>
              <a:t>.</a:t>
            </a:r>
            <a:endParaRPr lang="ko-KR" altLang="en-US" sz="1400">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23</a:t>
            </a:fld>
            <a:endParaRPr kumimoji="1" lang="ko-KR" altLang="en-US" sz="1100">
              <a:latin typeface="+mn-ea"/>
              <a:ea typeface="+mn-ea"/>
            </a:endParaRPr>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화구</a:t>
            </a:r>
            <a:r>
              <a:rPr lang="en-US" altLang="ko-KR" sz="2000">
                <a:latin typeface="+mn-ea"/>
                <a:ea typeface="+mn-ea"/>
              </a:rPr>
              <a:t>(higuchi)</a:t>
            </a:r>
            <a:endParaRPr kumimoji="1" lang="ko-KR" altLang="en-US" sz="2000">
              <a:latin typeface="+mn-ea"/>
              <a:ea typeface="+mn-ea"/>
            </a:endParaRPr>
          </a:p>
        </p:txBody>
      </p:sp>
      <p:sp>
        <p:nvSpPr>
          <p:cNvPr id="7" name="テキスト ボックス 6"/>
          <p:cNvSpPr txBox="1"/>
          <p:nvPr/>
        </p:nvSpPr>
        <p:spPr>
          <a:xfrm>
            <a:off x="4818394" y="6418387"/>
            <a:ext cx="3345499"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47</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35</a:t>
            </a:r>
            <a:r>
              <a:rPr lang="ko-KR" altLang="en-US" sz="1100">
                <a:solidFill>
                  <a:prstClr val="black"/>
                </a:solidFill>
                <a:latin typeface="+mn-ea"/>
              </a:rPr>
              <a:t>페이지</a:t>
            </a: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화구</a:t>
            </a:r>
            <a:r>
              <a:rPr lang="en-US" altLang="ko-KR" sz="1400">
                <a:solidFill>
                  <a:prstClr val="black"/>
                </a:solidFill>
                <a:latin typeface="+mn-ea"/>
              </a:rPr>
              <a:t>(higuchi)</a:t>
            </a:r>
            <a:r>
              <a:rPr lang="ko-KR" altLang="en-US" sz="1400">
                <a:solidFill>
                  <a:prstClr val="black"/>
                </a:solidFill>
                <a:latin typeface="+mn-ea"/>
              </a:rPr>
              <a:t>의 장착 순서</a:t>
            </a:r>
            <a:r>
              <a:rPr lang="en-US" altLang="ko-KR" sz="1400">
                <a:solidFill>
                  <a:prstClr val="black"/>
                </a:solidFill>
                <a:latin typeface="+mn-ea"/>
              </a:rPr>
              <a:t>]</a:t>
            </a:r>
          </a:p>
          <a:p>
            <a:pPr marL="449263" indent="-268288" rtl="0">
              <a:lnSpc>
                <a:spcPct val="100000"/>
              </a:lnSpc>
              <a:spcBef>
                <a:spcPts val="0"/>
              </a:spcBef>
              <a:buNone/>
            </a:pPr>
            <a:r>
              <a:rPr lang="ko-KR" altLang="en-US" sz="1400">
                <a:solidFill>
                  <a:prstClr val="black"/>
                </a:solidFill>
                <a:latin typeface="+mn-ea"/>
              </a:rPr>
              <a:t>① 화구</a:t>
            </a:r>
            <a:r>
              <a:rPr lang="en-US" altLang="ko-KR" sz="1400">
                <a:solidFill>
                  <a:prstClr val="black"/>
                </a:solidFill>
                <a:latin typeface="+mn-ea"/>
              </a:rPr>
              <a:t>(higuchi)</a:t>
            </a:r>
            <a:r>
              <a:rPr lang="ko-KR" altLang="en-US" sz="1400">
                <a:solidFill>
                  <a:prstClr val="black"/>
                </a:solidFill>
                <a:latin typeface="+mn-ea"/>
              </a:rPr>
              <a:t>와 취관</a:t>
            </a:r>
            <a:r>
              <a:rPr lang="en-US" altLang="ko-KR" sz="1400">
                <a:solidFill>
                  <a:prstClr val="black"/>
                </a:solidFill>
                <a:latin typeface="+mn-ea"/>
              </a:rPr>
              <a:t>(suikan)</a:t>
            </a:r>
            <a:r>
              <a:rPr lang="ko-KR" altLang="en-US" sz="1400">
                <a:solidFill>
                  <a:prstClr val="black"/>
                </a:solidFill>
                <a:latin typeface="+mn-ea"/>
              </a:rPr>
              <a:t>의 각각 닿는 부분에 흠집이 없는지</a:t>
            </a:r>
            <a:r>
              <a:rPr lang="en-US" altLang="ko-KR" sz="1400">
                <a:solidFill>
                  <a:prstClr val="black"/>
                </a:solidFill>
                <a:latin typeface="+mn-ea"/>
              </a:rPr>
              <a:t>, </a:t>
            </a:r>
            <a:r>
              <a:rPr lang="ko-KR" altLang="en-US" sz="1400">
                <a:solidFill>
                  <a:prstClr val="black"/>
                </a:solidFill>
                <a:latin typeface="+mn-ea"/>
              </a:rPr>
              <a:t>쓰레기나 기름이 묻어 있지 않은지 확인한다</a:t>
            </a:r>
            <a:r>
              <a:rPr lang="en-US" altLang="ko-KR" sz="1400">
                <a:solidFill>
                  <a:prstClr val="black"/>
                </a:solidFill>
                <a:latin typeface="+mn-ea"/>
              </a:rPr>
              <a:t>.</a:t>
            </a:r>
            <a:endParaRPr lang="ko-KR" altLang="en-US" sz="1400">
              <a:solidFill>
                <a:prstClr val="black"/>
              </a:solidFill>
              <a:latin typeface="+mn-ea"/>
            </a:endParaRPr>
          </a:p>
          <a:p>
            <a:pPr marL="449263" indent="-268288" rtl="0">
              <a:lnSpc>
                <a:spcPct val="100000"/>
              </a:lnSpc>
              <a:spcBef>
                <a:spcPts val="0"/>
              </a:spcBef>
              <a:buNone/>
            </a:pPr>
            <a:r>
              <a:rPr lang="ko-KR" altLang="en-US" sz="1400">
                <a:solidFill>
                  <a:prstClr val="black"/>
                </a:solidFill>
                <a:latin typeface="+mn-ea"/>
              </a:rPr>
              <a:t>② 그림</a:t>
            </a:r>
            <a:r>
              <a:rPr lang="en-US" altLang="ko-KR" sz="1400">
                <a:solidFill>
                  <a:prstClr val="black"/>
                </a:solidFill>
                <a:latin typeface="+mn-ea"/>
              </a:rPr>
              <a:t>1-31</a:t>
            </a:r>
            <a:r>
              <a:rPr lang="ko-KR" altLang="en-US" sz="1400">
                <a:solidFill>
                  <a:prstClr val="black"/>
                </a:solidFill>
                <a:latin typeface="+mn-ea"/>
              </a:rPr>
              <a:t>의 백너트</a:t>
            </a:r>
            <a:r>
              <a:rPr lang="en-US" altLang="ko-KR" sz="1400">
                <a:solidFill>
                  <a:prstClr val="black"/>
                </a:solidFill>
                <a:latin typeface="+mn-ea"/>
              </a:rPr>
              <a:t>(</a:t>
            </a:r>
            <a:r>
              <a:rPr lang="ko-KR" altLang="en-US" sz="1400">
                <a:solidFill>
                  <a:prstClr val="black"/>
                </a:solidFill>
                <a:latin typeface="+mn-ea"/>
              </a:rPr>
              <a:t>패킹너트</a:t>
            </a:r>
            <a:r>
              <a:rPr lang="en-US" altLang="ko-KR" sz="1400">
                <a:solidFill>
                  <a:prstClr val="black"/>
                </a:solidFill>
                <a:latin typeface="+mn-ea"/>
              </a:rPr>
              <a:t>)</a:t>
            </a:r>
            <a:r>
              <a:rPr lang="ko-KR" altLang="en-US" sz="1400">
                <a:solidFill>
                  <a:prstClr val="black"/>
                </a:solidFill>
                <a:latin typeface="+mn-ea"/>
              </a:rPr>
              <a:t>를 완전히 푼다</a:t>
            </a:r>
            <a:r>
              <a:rPr lang="en-US" altLang="ko-KR" sz="1400">
                <a:solidFill>
                  <a:prstClr val="black"/>
                </a:solidFill>
                <a:latin typeface="+mn-ea"/>
              </a:rPr>
              <a:t>(</a:t>
            </a:r>
            <a:r>
              <a:rPr lang="ko-KR" altLang="en-US" sz="1400">
                <a:solidFill>
                  <a:prstClr val="black"/>
                </a:solidFill>
                <a:latin typeface="+mn-ea"/>
              </a:rPr>
              <a:t>본체 육각부에 닿을 때까지</a:t>
            </a:r>
            <a:r>
              <a:rPr lang="en-US" altLang="ko-KR" sz="1400">
                <a:solidFill>
                  <a:prstClr val="black"/>
                </a:solidFill>
                <a:latin typeface="+mn-ea"/>
              </a:rPr>
              <a:t>).</a:t>
            </a:r>
            <a:endParaRPr lang="ko-KR" altLang="en-US" sz="1400">
              <a:solidFill>
                <a:prstClr val="black"/>
              </a:solidFill>
              <a:latin typeface="+mn-ea"/>
            </a:endParaRPr>
          </a:p>
          <a:p>
            <a:pPr marL="449263" indent="-268288" rtl="0">
              <a:lnSpc>
                <a:spcPct val="100000"/>
              </a:lnSpc>
              <a:spcBef>
                <a:spcPts val="0"/>
              </a:spcBef>
              <a:buNone/>
            </a:pPr>
            <a:r>
              <a:rPr lang="ko-KR" altLang="en-US" sz="1400">
                <a:solidFill>
                  <a:prstClr val="black"/>
                </a:solidFill>
                <a:latin typeface="+mn-ea"/>
              </a:rPr>
              <a:t>③ 화구</a:t>
            </a:r>
            <a:r>
              <a:rPr lang="en-US" altLang="ko-KR" sz="1400">
                <a:solidFill>
                  <a:prstClr val="black"/>
                </a:solidFill>
                <a:latin typeface="+mn-ea"/>
              </a:rPr>
              <a:t>(higuchi)</a:t>
            </a:r>
            <a:r>
              <a:rPr lang="ko-KR" altLang="en-US" sz="1400">
                <a:solidFill>
                  <a:prstClr val="black"/>
                </a:solidFill>
                <a:latin typeface="+mn-ea"/>
              </a:rPr>
              <a:t>를 취관</a:t>
            </a:r>
            <a:r>
              <a:rPr lang="en-US" altLang="ko-KR" sz="1400">
                <a:solidFill>
                  <a:prstClr val="black"/>
                </a:solidFill>
                <a:latin typeface="+mn-ea"/>
              </a:rPr>
              <a:t>(suikan)</a:t>
            </a:r>
            <a:r>
              <a:rPr lang="ko-KR" altLang="en-US" sz="1400">
                <a:solidFill>
                  <a:prstClr val="black"/>
                </a:solidFill>
                <a:latin typeface="+mn-ea"/>
              </a:rPr>
              <a:t>에 깊숙이 밀어넣는다</a:t>
            </a:r>
            <a:r>
              <a:rPr lang="en-US" altLang="ko-KR" sz="1400">
                <a:solidFill>
                  <a:prstClr val="black"/>
                </a:solidFill>
                <a:latin typeface="+mn-ea"/>
              </a:rPr>
              <a:t>.</a:t>
            </a:r>
            <a:endParaRPr lang="ko-KR" altLang="en-US" sz="1400">
              <a:solidFill>
                <a:prstClr val="black"/>
              </a:solidFill>
              <a:latin typeface="+mn-ea"/>
            </a:endParaRPr>
          </a:p>
          <a:p>
            <a:pPr marL="449263" indent="-268288" rtl="0">
              <a:lnSpc>
                <a:spcPct val="100000"/>
              </a:lnSpc>
              <a:spcBef>
                <a:spcPts val="0"/>
              </a:spcBef>
              <a:buNone/>
            </a:pPr>
            <a:r>
              <a:rPr lang="ko-KR" altLang="en-US" sz="1400">
                <a:solidFill>
                  <a:prstClr val="black"/>
                </a:solidFill>
                <a:latin typeface="+mn-ea"/>
              </a:rPr>
              <a:t>④ 화구</a:t>
            </a:r>
            <a:r>
              <a:rPr lang="en-US" altLang="ko-KR" sz="1400">
                <a:solidFill>
                  <a:prstClr val="black"/>
                </a:solidFill>
                <a:latin typeface="+mn-ea"/>
              </a:rPr>
              <a:t>(higuchi)</a:t>
            </a:r>
            <a:r>
              <a:rPr lang="ko-KR" altLang="en-US" sz="1400">
                <a:solidFill>
                  <a:prstClr val="black"/>
                </a:solidFill>
                <a:latin typeface="+mn-ea"/>
              </a:rPr>
              <a:t>의 본체 육각부를 전용 스패너로 끝까지 조인다</a:t>
            </a:r>
            <a:r>
              <a:rPr lang="en-US" altLang="ko-KR" sz="1400">
                <a:solidFill>
                  <a:prstClr val="black"/>
                </a:solidFill>
                <a:latin typeface="+mn-ea"/>
              </a:rPr>
              <a:t>. </a:t>
            </a:r>
            <a:r>
              <a:rPr lang="ko-KR" altLang="en-US" sz="1400">
                <a:solidFill>
                  <a:prstClr val="black"/>
                </a:solidFill>
                <a:latin typeface="+mn-ea"/>
              </a:rPr>
              <a:t>이때 몽키 렌치를 사용하면 외관 너트가 회전해 버릴 수 있으므로</a:t>
            </a:r>
            <a:r>
              <a:rPr lang="en-US" altLang="ko-KR" sz="1400">
                <a:solidFill>
                  <a:prstClr val="black"/>
                </a:solidFill>
                <a:latin typeface="+mn-ea"/>
              </a:rPr>
              <a:t>, </a:t>
            </a:r>
            <a:r>
              <a:rPr lang="ko-KR" altLang="en-US" sz="1400">
                <a:solidFill>
                  <a:prstClr val="black"/>
                </a:solidFill>
                <a:latin typeface="+mn-ea"/>
              </a:rPr>
              <a:t>몽키 렌치는 사용하지 않는 것이 좋다</a:t>
            </a:r>
            <a:r>
              <a:rPr lang="en-US" altLang="ko-KR" sz="1400">
                <a:solidFill>
                  <a:prstClr val="black"/>
                </a:solidFill>
                <a:latin typeface="+mn-ea"/>
              </a:rPr>
              <a:t>.</a:t>
            </a:r>
            <a:endParaRPr lang="ko-KR" altLang="en-US" sz="1400">
              <a:solidFill>
                <a:prstClr val="black"/>
              </a:solidFill>
              <a:latin typeface="+mn-ea"/>
            </a:endParaRPr>
          </a:p>
          <a:p>
            <a:pPr marL="449263" indent="-268288" rtl="0">
              <a:lnSpc>
                <a:spcPct val="100000"/>
              </a:lnSpc>
              <a:spcBef>
                <a:spcPts val="0"/>
              </a:spcBef>
              <a:buNone/>
            </a:pPr>
            <a:r>
              <a:rPr lang="ko-KR" altLang="en-US" sz="1400">
                <a:solidFill>
                  <a:prstClr val="black"/>
                </a:solidFill>
                <a:latin typeface="+mn-ea"/>
              </a:rPr>
              <a:t>⑤ 백너트를 빡빡함을 느낄 때까지 손으로 돌린다</a:t>
            </a:r>
            <a:r>
              <a:rPr lang="en-US" altLang="ko-KR" sz="1400">
                <a:solidFill>
                  <a:prstClr val="black"/>
                </a:solidFill>
                <a:latin typeface="+mn-ea"/>
              </a:rPr>
              <a:t>.</a:t>
            </a:r>
            <a:endParaRPr lang="ko-KR" altLang="en-US" sz="1400">
              <a:solidFill>
                <a:prstClr val="black"/>
              </a:solidFill>
              <a:latin typeface="+mn-ea"/>
            </a:endParaRPr>
          </a:p>
          <a:p>
            <a:pPr marL="449263" indent="-268288" rtl="0">
              <a:lnSpc>
                <a:spcPct val="100000"/>
              </a:lnSpc>
              <a:spcBef>
                <a:spcPts val="0"/>
              </a:spcBef>
              <a:buNone/>
            </a:pPr>
            <a:r>
              <a:rPr lang="ko-KR" altLang="en-US" sz="1400">
                <a:solidFill>
                  <a:prstClr val="black"/>
                </a:solidFill>
                <a:latin typeface="+mn-ea"/>
              </a:rPr>
              <a:t>⑥ 백너트를 전용 스패너로 회전시킨다</a:t>
            </a:r>
            <a:r>
              <a:rPr lang="en-US" altLang="ko-KR" sz="1400">
                <a:solidFill>
                  <a:prstClr val="black"/>
                </a:solidFill>
                <a:latin typeface="+mn-ea"/>
              </a:rPr>
              <a:t>. </a:t>
            </a:r>
            <a:r>
              <a:rPr lang="ko-KR" altLang="en-US" sz="1400">
                <a:solidFill>
                  <a:prstClr val="black"/>
                </a:solidFill>
                <a:latin typeface="+mn-ea"/>
              </a:rPr>
              <a:t>처음 장착 시는 </a:t>
            </a:r>
            <a:r>
              <a:rPr lang="en-US" altLang="ko-KR" sz="1400">
                <a:solidFill>
                  <a:prstClr val="black"/>
                </a:solidFill>
                <a:latin typeface="+mn-ea"/>
              </a:rPr>
              <a:t>1/2</a:t>
            </a:r>
            <a:r>
              <a:rPr lang="ko-KR" altLang="en-US" sz="1400">
                <a:solidFill>
                  <a:prstClr val="black"/>
                </a:solidFill>
                <a:latin typeface="+mn-ea"/>
              </a:rPr>
              <a:t>회전</a:t>
            </a:r>
            <a:r>
              <a:rPr lang="en-US" altLang="ko-KR" sz="1400">
                <a:solidFill>
                  <a:prstClr val="black"/>
                </a:solidFill>
                <a:latin typeface="+mn-ea"/>
              </a:rPr>
              <a:t>, </a:t>
            </a:r>
            <a:r>
              <a:rPr lang="ko-KR" altLang="en-US" sz="1400">
                <a:solidFill>
                  <a:prstClr val="black"/>
                </a:solidFill>
                <a:latin typeface="+mn-ea"/>
              </a:rPr>
              <a:t>두 번째 이후는 </a:t>
            </a:r>
            <a:r>
              <a:rPr lang="en-US" altLang="ko-KR" sz="1400">
                <a:solidFill>
                  <a:prstClr val="black"/>
                </a:solidFill>
                <a:latin typeface="+mn-ea"/>
              </a:rPr>
              <a:t>1/4</a:t>
            </a:r>
            <a:r>
              <a:rPr lang="ko-KR" altLang="en-US" sz="1400">
                <a:solidFill>
                  <a:prstClr val="black"/>
                </a:solidFill>
                <a:latin typeface="+mn-ea"/>
              </a:rPr>
              <a:t>회전 정도로 한다</a:t>
            </a:r>
            <a:r>
              <a:rPr lang="en-US" altLang="ko-KR" sz="1400">
                <a:solidFill>
                  <a:prstClr val="black"/>
                </a:solidFill>
                <a:latin typeface="+mn-ea"/>
              </a:rPr>
              <a:t>.</a:t>
            </a:r>
            <a:endParaRPr lang="ko-KR" altLang="en-US" sz="1400">
              <a:solidFill>
                <a:prstClr val="black"/>
              </a:solidFill>
              <a:latin typeface="+mn-ea"/>
            </a:endParaRP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US" altLang="ko-KR" sz="1400">
                <a:solidFill>
                  <a:prstClr val="black"/>
                </a:solidFill>
                <a:latin typeface="+mn-ea"/>
              </a:rPr>
              <a:t>[</a:t>
            </a:r>
            <a:r>
              <a:rPr lang="ko-KR" altLang="en-US" sz="1400">
                <a:solidFill>
                  <a:prstClr val="black"/>
                </a:solidFill>
                <a:latin typeface="+mn-ea"/>
              </a:rPr>
              <a:t>화구</a:t>
            </a:r>
            <a:r>
              <a:rPr lang="en-US" altLang="ko-KR" sz="1400">
                <a:solidFill>
                  <a:prstClr val="black"/>
                </a:solidFill>
                <a:latin typeface="+mn-ea"/>
              </a:rPr>
              <a:t>(higuchi)</a:t>
            </a:r>
            <a:r>
              <a:rPr lang="ko-KR" altLang="en-US" sz="1400">
                <a:solidFill>
                  <a:prstClr val="black"/>
                </a:solidFill>
                <a:latin typeface="+mn-ea"/>
              </a:rPr>
              <a:t>의 선택</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latin typeface="+mn-ea"/>
              </a:rPr>
              <a:t>화구</a:t>
            </a:r>
            <a:r>
              <a:rPr lang="en-US" altLang="ko-KR" sz="1400">
                <a:latin typeface="+mn-ea"/>
              </a:rPr>
              <a:t>(higuchi)</a:t>
            </a:r>
            <a:r>
              <a:rPr lang="ko-KR" altLang="en-US" sz="1400">
                <a:latin typeface="+mn-ea"/>
              </a:rPr>
              <a:t>는 사용할 가연성가스의 종류와 모재의 두께에 따라 적절하게 선택해야 한다</a:t>
            </a:r>
            <a:r>
              <a:rPr lang="en-US" altLang="ko-KR" sz="1400">
                <a:latin typeface="+mn-ea"/>
              </a:rPr>
              <a:t>.</a:t>
            </a:r>
            <a:endParaRPr lang="ko-KR" altLang="en-US" sz="1400">
              <a:latin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24</a:t>
            </a:fld>
            <a:endParaRPr kumimoji="1" lang="ko-KR" altLang="en-US" sz="1100">
              <a:latin typeface="+mn-ea"/>
              <a:ea typeface="+mn-ea"/>
            </a:endParaRPr>
          </a:p>
        </p:txBody>
      </p:sp>
      <p:pic>
        <p:nvPicPr>
          <p:cNvPr id="8" name="図 7"/>
          <p:cNvPicPr>
            <a:picLocks noChangeAspect="1"/>
          </p:cNvPicPr>
          <p:nvPr/>
        </p:nvPicPr>
        <p:blipFill>
          <a:blip r:embed="rId3"/>
          <a:stretch>
            <a:fillRect/>
          </a:stretch>
        </p:blipFill>
        <p:spPr>
          <a:xfrm>
            <a:off x="6517480" y="1620640"/>
            <a:ext cx="1997870" cy="3208995"/>
          </a:xfrm>
          <a:prstGeom prst="rect">
            <a:avLst/>
          </a:prstGeom>
        </p:spPr>
      </p:pic>
      <p:sp>
        <p:nvSpPr>
          <p:cNvPr id="9" name="正方形/長方形 8"/>
          <p:cNvSpPr/>
          <p:nvPr/>
        </p:nvSpPr>
        <p:spPr>
          <a:xfrm>
            <a:off x="6778607" y="4758165"/>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a:latin typeface="+mn-ea"/>
              </a:rPr>
              <a:t>(</a:t>
            </a:r>
            <a:r>
              <a:rPr lang="ko-KR" altLang="en-US" sz="800">
                <a:latin typeface="+mn-ea"/>
              </a:rPr>
              <a:t>고이케 산소공업 주식회사 제공</a:t>
            </a:r>
            <a:r>
              <a:rPr lang="en-US" altLang="ko-KR" sz="800">
                <a:latin typeface="+mn-ea"/>
              </a:rPr>
              <a:t>)</a:t>
            </a:r>
            <a:endParaRPr kumimoji="1" lang="ko-KR" altLang="en-US" sz="800">
              <a:latin typeface="+mn-ea"/>
            </a:endParaRPr>
          </a:p>
        </p:txBody>
      </p:sp>
      <p:sp>
        <p:nvSpPr>
          <p:cNvPr id="10" name="テキスト ボックス 9">
            <a:extLst>
              <a:ext uri="{FF2B5EF4-FFF2-40B4-BE49-F238E27FC236}">
                <a16:creationId xmlns:a16="http://schemas.microsoft.com/office/drawing/2014/main" id="{A06AB8E2-E66B-48EF-9E81-68B3E70ED19A}"/>
              </a:ext>
            </a:extLst>
          </p:cNvPr>
          <p:cNvSpPr txBox="1"/>
          <p:nvPr/>
        </p:nvSpPr>
        <p:spPr>
          <a:xfrm>
            <a:off x="6548468" y="4594849"/>
            <a:ext cx="1864478" cy="206926"/>
          </a:xfrm>
          <a:prstGeom prst="rect">
            <a:avLst/>
          </a:prstGeom>
          <a:solidFill>
            <a:schemeClr val="bg1"/>
          </a:solidFill>
          <a:ln>
            <a:noFill/>
          </a:ln>
        </p:spPr>
        <p:txBody>
          <a:bodyPr wrap="square" lIns="0" tIns="0" rIns="0" bIns="0" rtlCol="0">
            <a:noAutofit/>
          </a:bodyPr>
          <a:lstStyle/>
          <a:p>
            <a:pPr rtl="0"/>
            <a:r>
              <a:rPr lang="ko-KR" altLang="en-US" sz="1050" dirty="0">
                <a:latin typeface="+mn-ea"/>
              </a:rPr>
              <a:t>그림</a:t>
            </a:r>
            <a:r>
              <a:rPr lang="en-US" altLang="ko-KR" sz="1050" dirty="0">
                <a:latin typeface="+mn-ea"/>
              </a:rPr>
              <a:t>1-31: </a:t>
            </a:r>
            <a:r>
              <a:rPr lang="ko-KR" altLang="en-US" sz="1050" dirty="0">
                <a:latin typeface="+mn-ea"/>
              </a:rPr>
              <a:t>화구</a:t>
            </a:r>
            <a:r>
              <a:rPr lang="en-US" altLang="ko-KR" sz="1050" dirty="0">
                <a:latin typeface="+mn-ea"/>
              </a:rPr>
              <a:t>(</a:t>
            </a:r>
            <a:r>
              <a:rPr lang="en-US" altLang="ko-KR" sz="1050" dirty="0" err="1">
                <a:latin typeface="+mn-ea"/>
              </a:rPr>
              <a:t>higuchi</a:t>
            </a:r>
            <a:r>
              <a:rPr lang="en-US" altLang="ko-KR" sz="1050" dirty="0">
                <a:latin typeface="+mn-ea"/>
              </a:rPr>
              <a:t>)</a:t>
            </a:r>
            <a:r>
              <a:rPr lang="ko-KR" altLang="en-US" sz="1050" dirty="0">
                <a:latin typeface="+mn-ea"/>
              </a:rPr>
              <a:t>의 장착</a:t>
            </a:r>
            <a:endParaRPr kumimoji="1" lang="ko-KR" altLang="en-US" sz="1050" dirty="0">
              <a:latin typeface="+mn-ea"/>
            </a:endParaRPr>
          </a:p>
        </p:txBody>
      </p:sp>
      <p:sp>
        <p:nvSpPr>
          <p:cNvPr id="11" name="テキスト ボックス 10">
            <a:extLst>
              <a:ext uri="{FF2B5EF4-FFF2-40B4-BE49-F238E27FC236}">
                <a16:creationId xmlns:a16="http://schemas.microsoft.com/office/drawing/2014/main" id="{181B3B92-ED8D-4D4E-931D-C3D15AC9C332}"/>
              </a:ext>
            </a:extLst>
          </p:cNvPr>
          <p:cNvSpPr txBox="1"/>
          <p:nvPr/>
        </p:nvSpPr>
        <p:spPr>
          <a:xfrm>
            <a:off x="6823882" y="4367351"/>
            <a:ext cx="1589064" cy="191242"/>
          </a:xfrm>
          <a:prstGeom prst="rect">
            <a:avLst/>
          </a:prstGeom>
          <a:solidFill>
            <a:schemeClr val="bg1"/>
          </a:solidFill>
          <a:ln>
            <a:noFill/>
          </a:ln>
        </p:spPr>
        <p:txBody>
          <a:bodyPr wrap="square" lIns="0" tIns="0" rIns="0" bIns="0" rtlCol="0">
            <a:noAutofit/>
          </a:bodyPr>
          <a:lstStyle/>
          <a:p>
            <a:pPr algn="r" rtl="0"/>
            <a:r>
              <a:rPr lang="ko-KR" altLang="en-US" sz="700">
                <a:latin typeface="+mn-ea"/>
              </a:rPr>
              <a:t>자료</a:t>
            </a:r>
            <a:r>
              <a:rPr lang="en-US" altLang="ko-KR" sz="700">
                <a:latin typeface="+mn-ea"/>
              </a:rPr>
              <a:t>: </a:t>
            </a:r>
            <a:r>
              <a:rPr lang="ko-KR" altLang="en-US" sz="700">
                <a:latin typeface="+mn-ea"/>
              </a:rPr>
              <a:t>고이케 산소공업 주식회사</a:t>
            </a:r>
            <a:endParaRPr kumimoji="1" lang="ko-KR" altLang="en-US" sz="700">
              <a:latin typeface="+mn-ea"/>
            </a:endParaRPr>
          </a:p>
        </p:txBody>
      </p:sp>
      <p:sp>
        <p:nvSpPr>
          <p:cNvPr id="12" name="テキスト ボックス 11">
            <a:extLst>
              <a:ext uri="{FF2B5EF4-FFF2-40B4-BE49-F238E27FC236}">
                <a16:creationId xmlns:a16="http://schemas.microsoft.com/office/drawing/2014/main" id="{667DA890-C302-4502-9236-D47C630A4AB4}"/>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ko-KR" altLang="en-US" sz="1100">
                <a:solidFill>
                  <a:srgbClr val="C00000"/>
                </a:solidFill>
                <a:latin typeface="+mn-ea"/>
              </a:rPr>
              <a:t>백너트</a:t>
            </a:r>
            <a:endParaRPr kumimoji="1" lang="ko-KR" altLang="en-US" sz="1100">
              <a:solidFill>
                <a:srgbClr val="C00000"/>
              </a:solidFill>
              <a:latin typeface="+mn-ea"/>
            </a:endParaRPr>
          </a:p>
        </p:txBody>
      </p:sp>
      <p:sp>
        <p:nvSpPr>
          <p:cNvPr id="13" name="テキスト ボックス 12">
            <a:extLst>
              <a:ext uri="{FF2B5EF4-FFF2-40B4-BE49-F238E27FC236}">
                <a16:creationId xmlns:a16="http://schemas.microsoft.com/office/drawing/2014/main" id="{12E18FBA-5712-41DE-B6D0-81DA18A5FCD5}"/>
              </a:ext>
            </a:extLst>
          </p:cNvPr>
          <p:cNvSpPr txBox="1"/>
          <p:nvPr/>
        </p:nvSpPr>
        <p:spPr>
          <a:xfrm>
            <a:off x="7486650" y="2408074"/>
            <a:ext cx="926296" cy="217332"/>
          </a:xfrm>
          <a:prstGeom prst="rect">
            <a:avLst/>
          </a:prstGeom>
          <a:solidFill>
            <a:schemeClr val="bg1"/>
          </a:solidFill>
          <a:ln>
            <a:noFill/>
          </a:ln>
        </p:spPr>
        <p:txBody>
          <a:bodyPr wrap="square" lIns="0" tIns="0" rIns="0" bIns="0" rtlCol="0">
            <a:noAutofit/>
          </a:bodyPr>
          <a:lstStyle/>
          <a:p>
            <a:pPr rtl="0"/>
            <a:r>
              <a:rPr lang="ko-KR" altLang="en-US" sz="1100">
                <a:solidFill>
                  <a:srgbClr val="C00000"/>
                </a:solidFill>
                <a:latin typeface="+mn-ea"/>
              </a:rPr>
              <a:t>본체 육각부</a:t>
            </a:r>
            <a:endParaRPr kumimoji="1" lang="ko-KR" altLang="en-US" sz="1100">
              <a:solidFill>
                <a:srgbClr val="C00000"/>
              </a:solidFill>
              <a:latin typeface="+mn-ea"/>
            </a:endParaRPr>
          </a:p>
        </p:txBody>
      </p:sp>
      <p:sp>
        <p:nvSpPr>
          <p:cNvPr id="14" name="テキスト ボックス 13">
            <a:extLst>
              <a:ext uri="{FF2B5EF4-FFF2-40B4-BE49-F238E27FC236}">
                <a16:creationId xmlns:a16="http://schemas.microsoft.com/office/drawing/2014/main" id="{3EF19CCB-B2A3-40D9-B87B-D662F6D5B44D}"/>
              </a:ext>
            </a:extLst>
          </p:cNvPr>
          <p:cNvSpPr txBox="1"/>
          <p:nvPr/>
        </p:nvSpPr>
        <p:spPr>
          <a:xfrm>
            <a:off x="7392976" y="3525089"/>
            <a:ext cx="1019970" cy="217332"/>
          </a:xfrm>
          <a:prstGeom prst="rect">
            <a:avLst/>
          </a:prstGeom>
          <a:solidFill>
            <a:schemeClr val="bg1"/>
          </a:solidFill>
          <a:ln>
            <a:noFill/>
          </a:ln>
        </p:spPr>
        <p:txBody>
          <a:bodyPr wrap="square" lIns="0" tIns="0" rIns="0" bIns="0" rtlCol="0">
            <a:noAutofit/>
          </a:bodyPr>
          <a:lstStyle/>
          <a:p>
            <a:pPr rtl="0"/>
            <a:r>
              <a:rPr lang="ko-KR" altLang="en-US" sz="1100">
                <a:solidFill>
                  <a:srgbClr val="C00000"/>
                </a:solidFill>
                <a:latin typeface="+mn-ea"/>
              </a:rPr>
              <a:t>전용 스패너</a:t>
            </a:r>
            <a:endParaRPr kumimoji="1" lang="ko-KR" altLang="en-US" sz="1100">
              <a:solidFill>
                <a:srgbClr val="C00000"/>
              </a:solidFill>
              <a:latin typeface="+mn-ea"/>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호스</a:t>
            </a:r>
            <a:r>
              <a:rPr lang="en-US" altLang="ko-KR" sz="2000">
                <a:latin typeface="+mn-ea"/>
                <a:ea typeface="+mn-ea"/>
              </a:rPr>
              <a:t>(housu) (1) </a:t>
            </a:r>
            <a:r>
              <a:rPr lang="ko-KR" altLang="en-US" sz="2000">
                <a:latin typeface="+mn-ea"/>
                <a:ea typeface="+mn-ea"/>
              </a:rPr>
              <a:t>원터치 피팅의 장착</a:t>
            </a:r>
            <a:endParaRPr kumimoji="1" lang="ko-KR" altLang="en-US" sz="2000">
              <a:latin typeface="+mn-ea"/>
              <a:ea typeface="+mn-ea"/>
            </a:endParaRPr>
          </a:p>
        </p:txBody>
      </p:sp>
      <p:sp>
        <p:nvSpPr>
          <p:cNvPr id="7" name="テキスト ボックス 6"/>
          <p:cNvSpPr txBox="1"/>
          <p:nvPr/>
        </p:nvSpPr>
        <p:spPr>
          <a:xfrm>
            <a:off x="4787724" y="6501872"/>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50</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36</a:t>
            </a:r>
            <a:r>
              <a:rPr lang="ko-KR" altLang="en-US" sz="1100">
                <a:solidFill>
                  <a:prstClr val="black"/>
                </a:solidFill>
                <a:latin typeface="+mn-ea"/>
              </a:rPr>
              <a:t>페이지</a:t>
            </a: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호스</a:t>
            </a:r>
            <a:r>
              <a:rPr lang="en-US" altLang="ko-KR" sz="1400">
                <a:solidFill>
                  <a:prstClr val="black"/>
                </a:solidFill>
                <a:latin typeface="+mn-ea"/>
              </a:rPr>
              <a:t>(housu) </a:t>
            </a:r>
            <a:r>
              <a:rPr lang="ko-KR" altLang="en-US" sz="1400">
                <a:solidFill>
                  <a:prstClr val="black"/>
                </a:solidFill>
                <a:latin typeface="+mn-ea"/>
              </a:rPr>
              <a:t>양 끝에 원터치 피팅 장착 순서</a:t>
            </a:r>
            <a:r>
              <a:rPr lang="en-US" altLang="ko-KR" sz="1400">
                <a:solidFill>
                  <a:prstClr val="black"/>
                </a:solidFill>
                <a:latin typeface="+mn-ea"/>
              </a:rPr>
              <a:t>]</a:t>
            </a:r>
          </a:p>
          <a:p>
            <a:pPr marL="449263" indent="-268288" rtl="0">
              <a:lnSpc>
                <a:spcPct val="100000"/>
              </a:lnSpc>
              <a:spcBef>
                <a:spcPts val="0"/>
              </a:spcBef>
              <a:buNone/>
            </a:pPr>
            <a:r>
              <a:rPr lang="ko-KR" altLang="en-US" sz="1400">
                <a:solidFill>
                  <a:prstClr val="black"/>
                </a:solidFill>
                <a:latin typeface="+mn-ea"/>
              </a:rPr>
              <a:t>① 호스밴드</a:t>
            </a:r>
            <a:r>
              <a:rPr lang="en-US" altLang="ko-KR" sz="1400">
                <a:solidFill>
                  <a:prstClr val="black"/>
                </a:solidFill>
                <a:latin typeface="+mn-ea"/>
              </a:rPr>
              <a:t>(housu bando)</a:t>
            </a:r>
            <a:r>
              <a:rPr lang="ko-KR" altLang="en-US" sz="1400">
                <a:solidFill>
                  <a:prstClr val="black"/>
                </a:solidFill>
                <a:latin typeface="+mn-ea"/>
              </a:rPr>
              <a:t>를 사용하여 단단히 고정한다</a:t>
            </a:r>
            <a:r>
              <a:rPr lang="en-US" altLang="ko-KR" sz="1400">
                <a:solidFill>
                  <a:prstClr val="black"/>
                </a:solidFill>
                <a:latin typeface="+mn-ea"/>
              </a:rPr>
              <a:t>. </a:t>
            </a:r>
            <a:r>
              <a:rPr lang="ko-KR" altLang="en-US" sz="1400">
                <a:solidFill>
                  <a:prstClr val="black"/>
                </a:solidFill>
                <a:latin typeface="+mn-ea"/>
              </a:rPr>
              <a:t>이때</a:t>
            </a:r>
            <a:r>
              <a:rPr lang="en-US" altLang="ko-KR" sz="1400">
                <a:solidFill>
                  <a:prstClr val="black"/>
                </a:solidFill>
                <a:latin typeface="+mn-ea"/>
              </a:rPr>
              <a:t>, </a:t>
            </a:r>
            <a:r>
              <a:rPr lang="ko-KR" altLang="en-US" sz="1400">
                <a:latin typeface="+mn-ea"/>
              </a:rPr>
              <a:t>오일이나 그리스를 사용하거나</a:t>
            </a:r>
            <a:r>
              <a:rPr lang="en-US" altLang="ko-KR" sz="1400">
                <a:latin typeface="+mn-ea"/>
              </a:rPr>
              <a:t>, </a:t>
            </a:r>
            <a:r>
              <a:rPr lang="ko-KR" altLang="en-US" sz="1400">
                <a:latin typeface="+mn-ea"/>
              </a:rPr>
              <a:t>억지로 비틀거나</a:t>
            </a:r>
            <a:r>
              <a:rPr lang="en-US" altLang="ko-KR" sz="1400">
                <a:latin typeface="+mn-ea"/>
              </a:rPr>
              <a:t>, </a:t>
            </a:r>
            <a:r>
              <a:rPr lang="ko-KR" altLang="en-US" sz="1400">
                <a:latin typeface="+mn-ea"/>
              </a:rPr>
              <a:t>내면을 깎거나</a:t>
            </a:r>
            <a:r>
              <a:rPr lang="en-US" altLang="ko-KR" sz="1400">
                <a:latin typeface="+mn-ea"/>
              </a:rPr>
              <a:t>, </a:t>
            </a:r>
            <a:r>
              <a:rPr lang="ko-KR" altLang="en-US" sz="1400">
                <a:latin typeface="+mn-ea"/>
              </a:rPr>
              <a:t>두들겨서 부드럽게 해서는 안 된다</a:t>
            </a:r>
            <a:r>
              <a:rPr lang="en-US" altLang="ko-KR" sz="1400">
                <a:latin typeface="+mn-ea"/>
              </a:rPr>
              <a:t>.</a:t>
            </a:r>
            <a:endParaRPr lang="ko-KR" altLang="en-US" sz="1400">
              <a:latin typeface="+mn-ea"/>
            </a:endParaRPr>
          </a:p>
          <a:p>
            <a:pPr marL="449263" indent="-268288" rtl="0">
              <a:lnSpc>
                <a:spcPct val="100000"/>
              </a:lnSpc>
              <a:spcBef>
                <a:spcPts val="0"/>
              </a:spcBef>
              <a:buNone/>
            </a:pPr>
            <a:r>
              <a:rPr lang="ko-KR" altLang="en-US" sz="1400">
                <a:latin typeface="+mn-ea"/>
              </a:rPr>
              <a:t>② 호스</a:t>
            </a:r>
            <a:r>
              <a:rPr lang="en-US" altLang="ko-KR" sz="1400">
                <a:latin typeface="+mn-ea"/>
              </a:rPr>
              <a:t>(housu) </a:t>
            </a:r>
            <a:r>
              <a:rPr lang="ko-KR" altLang="en-US" sz="1400">
                <a:latin typeface="+mn-ea"/>
              </a:rPr>
              <a:t>이음쇠에 단단하게 마개를 한 후</a:t>
            </a:r>
            <a:r>
              <a:rPr lang="en-US" altLang="ko-KR" sz="1400">
                <a:latin typeface="+mn-ea"/>
              </a:rPr>
              <a:t>, </a:t>
            </a:r>
            <a:r>
              <a:rPr lang="ko-KR" altLang="en-US" sz="1400">
                <a:latin typeface="+mn-ea"/>
              </a:rPr>
              <a:t>수조에 담가 질소 또는 건조 공기</a:t>
            </a:r>
            <a:r>
              <a:rPr lang="en-US" altLang="ko-KR" sz="1400">
                <a:latin typeface="+mn-ea"/>
              </a:rPr>
              <a:t>(</a:t>
            </a:r>
            <a:r>
              <a:rPr lang="ko-KR" altLang="en-US" sz="1400">
                <a:latin typeface="+mn-ea"/>
              </a:rPr>
              <a:t>기름기가 없는 것에 한함</a:t>
            </a:r>
            <a:r>
              <a:rPr lang="en-US" altLang="ko-KR" sz="1400">
                <a:latin typeface="+mn-ea"/>
              </a:rPr>
              <a:t>)</a:t>
            </a:r>
            <a:r>
              <a:rPr lang="ko-KR" altLang="en-US" sz="1400">
                <a:latin typeface="+mn-ea"/>
              </a:rPr>
              <a:t>로 최고 사용 압력의 </a:t>
            </a:r>
            <a:r>
              <a:rPr lang="en-US" altLang="ko-KR" sz="1400">
                <a:latin typeface="+mn-ea"/>
              </a:rPr>
              <a:t>2</a:t>
            </a:r>
            <a:r>
              <a:rPr lang="ko-KR" altLang="en-US" sz="1400">
                <a:latin typeface="+mn-ea"/>
              </a:rPr>
              <a:t>배 정도의 압력을 </a:t>
            </a:r>
            <a:r>
              <a:rPr lang="en-US" altLang="ko-KR" sz="1400">
                <a:latin typeface="+mn-ea"/>
              </a:rPr>
              <a:t>5</a:t>
            </a:r>
            <a:r>
              <a:rPr lang="ko-KR" altLang="en-US" sz="1400">
                <a:latin typeface="+mn-ea"/>
              </a:rPr>
              <a:t>분간 가하여 누출하거나 이음쇠가 빠지지 않는지 확인한다</a:t>
            </a:r>
            <a:r>
              <a:rPr lang="en-US" altLang="ko-KR" sz="1400">
                <a:latin typeface="+mn-ea"/>
              </a:rPr>
              <a:t>.</a:t>
            </a:r>
            <a:endParaRPr lang="ko-KR" altLang="en-US" sz="1400">
              <a:latin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25</a:t>
            </a:fld>
            <a:endParaRPr kumimoji="1" lang="ko-KR" altLang="en-US" sz="1100">
              <a:latin typeface="+mn-ea"/>
              <a:ea typeface="+mn-ea"/>
            </a:endParaRPr>
          </a:p>
        </p:txBody>
      </p:sp>
      <p:pic>
        <p:nvPicPr>
          <p:cNvPr id="5" name="図 4"/>
          <p:cNvPicPr>
            <a:picLocks noChangeAspect="1"/>
          </p:cNvPicPr>
          <p:nvPr/>
        </p:nvPicPr>
        <p:blipFill>
          <a:blip r:embed="rId3"/>
          <a:stretch>
            <a:fillRect/>
          </a:stretch>
        </p:blipFill>
        <p:spPr>
          <a:xfrm>
            <a:off x="5461177" y="971018"/>
            <a:ext cx="3054173" cy="2138352"/>
          </a:xfrm>
          <a:prstGeom prst="rect">
            <a:avLst/>
          </a:prstGeom>
        </p:spPr>
      </p:pic>
      <p:sp>
        <p:nvSpPr>
          <p:cNvPr id="8" name="正方形/長方形 7"/>
          <p:cNvSpPr/>
          <p:nvPr/>
        </p:nvSpPr>
        <p:spPr>
          <a:xfrm>
            <a:off x="6744132" y="3017514"/>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a:latin typeface="+mn-ea"/>
              </a:rPr>
              <a:t>(</a:t>
            </a:r>
            <a:r>
              <a:rPr lang="ko-KR" altLang="en-US" sz="800">
                <a:latin typeface="+mn-ea"/>
              </a:rPr>
              <a:t>닛산 </a:t>
            </a:r>
            <a:r>
              <a:rPr lang="en-US" altLang="ko-KR" sz="800">
                <a:latin typeface="+mn-ea"/>
              </a:rPr>
              <a:t>TANAKA(</a:t>
            </a:r>
            <a:r>
              <a:rPr lang="ko-KR" altLang="en-US" sz="800">
                <a:latin typeface="+mn-ea"/>
              </a:rPr>
              <a:t>주</a:t>
            </a:r>
            <a:r>
              <a:rPr lang="en-US" altLang="ko-KR" sz="800">
                <a:latin typeface="+mn-ea"/>
              </a:rPr>
              <a:t>) </a:t>
            </a:r>
            <a:r>
              <a:rPr lang="ko-KR" altLang="en-US" sz="800">
                <a:latin typeface="+mn-ea"/>
              </a:rPr>
              <a:t>제공</a:t>
            </a:r>
            <a:r>
              <a:rPr lang="en-US" altLang="ko-KR" sz="800">
                <a:latin typeface="+mn-ea"/>
              </a:rPr>
              <a:t>)</a:t>
            </a:r>
            <a:endParaRPr kumimoji="1" lang="ko-KR" altLang="en-US" sz="800">
              <a:latin typeface="+mn-ea"/>
            </a:endParaRPr>
          </a:p>
        </p:txBody>
      </p:sp>
      <p:sp>
        <p:nvSpPr>
          <p:cNvPr id="9" name="テキスト ボックス 8">
            <a:extLst>
              <a:ext uri="{FF2B5EF4-FFF2-40B4-BE49-F238E27FC236}">
                <a16:creationId xmlns:a16="http://schemas.microsoft.com/office/drawing/2014/main" id="{544E6EE2-77EB-4283-AE21-67F43F457F16}"/>
              </a:ext>
            </a:extLst>
          </p:cNvPr>
          <p:cNvSpPr txBox="1"/>
          <p:nvPr/>
        </p:nvSpPr>
        <p:spPr>
          <a:xfrm>
            <a:off x="5791903" y="2721685"/>
            <a:ext cx="2620978" cy="198014"/>
          </a:xfrm>
          <a:prstGeom prst="rect">
            <a:avLst/>
          </a:prstGeom>
          <a:solidFill>
            <a:schemeClr val="bg1"/>
          </a:solidFill>
          <a:ln>
            <a:noFill/>
          </a:ln>
        </p:spPr>
        <p:txBody>
          <a:bodyPr wrap="square" lIns="0" tIns="0" rIns="0" bIns="0" rtlCol="0">
            <a:noAutofit/>
          </a:bodyPr>
          <a:lstStyle/>
          <a:p>
            <a:pPr algn="r" rtl="0"/>
            <a:r>
              <a:rPr lang="ko-KR" altLang="en-US" sz="500">
                <a:latin typeface="+mn-ea"/>
              </a:rPr>
              <a:t>자료</a:t>
            </a:r>
            <a:r>
              <a:rPr lang="en-US" altLang="ko-KR" sz="500">
                <a:latin typeface="+mn-ea"/>
              </a:rPr>
              <a:t>: </a:t>
            </a:r>
            <a:r>
              <a:rPr lang="ko-KR" altLang="en-US" sz="500">
                <a:latin typeface="+mn-ea"/>
              </a:rPr>
              <a:t>닛산 </a:t>
            </a:r>
            <a:r>
              <a:rPr lang="en-US" altLang="ko-KR" sz="500">
                <a:latin typeface="+mn-ea"/>
              </a:rPr>
              <a:t>TANAKA </a:t>
            </a:r>
            <a:r>
              <a:rPr lang="ko-KR" altLang="en-US" sz="500">
                <a:latin typeface="+mn-ea"/>
              </a:rPr>
              <a:t>주식회사</a:t>
            </a:r>
            <a:endParaRPr kumimoji="1" lang="ko-KR" altLang="en-US" sz="500">
              <a:latin typeface="+mn-ea"/>
            </a:endParaRPr>
          </a:p>
        </p:txBody>
      </p:sp>
      <p:sp>
        <p:nvSpPr>
          <p:cNvPr id="10" name="テキスト ボックス 9">
            <a:extLst>
              <a:ext uri="{FF2B5EF4-FFF2-40B4-BE49-F238E27FC236}">
                <a16:creationId xmlns:a16="http://schemas.microsoft.com/office/drawing/2014/main" id="{4B0057AC-583C-412D-99F7-D47B30873920}"/>
              </a:ext>
            </a:extLst>
          </p:cNvPr>
          <p:cNvSpPr txBox="1"/>
          <p:nvPr/>
        </p:nvSpPr>
        <p:spPr>
          <a:xfrm>
            <a:off x="5507197" y="2875327"/>
            <a:ext cx="2620978" cy="198014"/>
          </a:xfrm>
          <a:prstGeom prst="rect">
            <a:avLst/>
          </a:prstGeom>
          <a:solidFill>
            <a:schemeClr val="bg1"/>
          </a:solidFill>
          <a:ln>
            <a:noFill/>
          </a:ln>
        </p:spPr>
        <p:txBody>
          <a:bodyPr wrap="square" lIns="0" tIns="0" rIns="0" bIns="0" rtlCol="0">
            <a:noAutofit/>
          </a:bodyPr>
          <a:lstStyle/>
          <a:p>
            <a:pPr rtl="0"/>
            <a:r>
              <a:rPr lang="ko-KR" altLang="en-US" sz="1000">
                <a:latin typeface="+mn-ea"/>
              </a:rPr>
              <a:t>그림</a:t>
            </a:r>
            <a:r>
              <a:rPr lang="en-US" altLang="ko-KR" sz="1000">
                <a:latin typeface="+mn-ea"/>
              </a:rPr>
              <a:t>1-36: </a:t>
            </a:r>
            <a:r>
              <a:rPr lang="ko-KR" altLang="en-US" sz="1000">
                <a:latin typeface="+mn-ea"/>
              </a:rPr>
              <a:t>가스용접 원터치 피팅 예시</a:t>
            </a:r>
            <a:endParaRPr kumimoji="1" lang="ko-KR" altLang="en-US" sz="1000">
              <a:latin typeface="+mn-ea"/>
            </a:endParaRPr>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dirty="0">
                <a:latin typeface="+mn-ea"/>
                <a:ea typeface="+mn-ea"/>
              </a:rPr>
              <a:t>호스</a:t>
            </a:r>
            <a:r>
              <a:rPr lang="en-US" altLang="ko-KR" sz="2000" dirty="0">
                <a:latin typeface="+mn-ea"/>
                <a:ea typeface="+mn-ea"/>
              </a:rPr>
              <a:t>(</a:t>
            </a:r>
            <a:r>
              <a:rPr lang="en-US" altLang="ko-KR" sz="2000" dirty="0" err="1">
                <a:latin typeface="+mn-ea"/>
                <a:ea typeface="+mn-ea"/>
              </a:rPr>
              <a:t>housu</a:t>
            </a:r>
            <a:r>
              <a:rPr lang="en-US" altLang="ko-KR" sz="2000" dirty="0">
                <a:latin typeface="+mn-ea"/>
                <a:ea typeface="+mn-ea"/>
              </a:rPr>
              <a:t>) (2) </a:t>
            </a:r>
            <a:r>
              <a:rPr lang="ko-KR" altLang="en-US" sz="2000" dirty="0">
                <a:latin typeface="+mn-ea"/>
                <a:ea typeface="+mn-ea"/>
              </a:rPr>
              <a:t>가스 호스</a:t>
            </a:r>
            <a:r>
              <a:rPr lang="en-US" altLang="ko-KR" sz="2000" dirty="0">
                <a:latin typeface="+mn-ea"/>
                <a:ea typeface="+mn-ea"/>
              </a:rPr>
              <a:t>(</a:t>
            </a:r>
            <a:r>
              <a:rPr lang="en-US" altLang="ko-KR" sz="2000" dirty="0" err="1">
                <a:latin typeface="+mn-ea"/>
                <a:ea typeface="+mn-ea"/>
              </a:rPr>
              <a:t>housu</a:t>
            </a:r>
            <a:r>
              <a:rPr lang="en-US" altLang="ko-KR" sz="2000" dirty="0">
                <a:latin typeface="+mn-ea"/>
                <a:ea typeface="+mn-ea"/>
              </a:rPr>
              <a:t>)</a:t>
            </a:r>
            <a:r>
              <a:rPr lang="ko-KR" altLang="en-US" sz="2000" dirty="0">
                <a:latin typeface="+mn-ea"/>
                <a:ea typeface="+mn-ea"/>
              </a:rPr>
              <a:t>의 육안점검</a:t>
            </a:r>
            <a:endParaRPr kumimoji="1" lang="ko-KR" altLang="en-US" sz="2000" dirty="0">
              <a:latin typeface="+mn-ea"/>
              <a:ea typeface="+mn-ea"/>
            </a:endParaRPr>
          </a:p>
        </p:txBody>
      </p:sp>
      <p:sp>
        <p:nvSpPr>
          <p:cNvPr id="7" name="テキスト ボックス 6"/>
          <p:cNvSpPr txBox="1"/>
          <p:nvPr/>
        </p:nvSpPr>
        <p:spPr>
          <a:xfrm>
            <a:off x="4725312" y="6429338"/>
            <a:ext cx="3372877"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51</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37</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dirty="0">
                <a:latin typeface="+mn-ea"/>
              </a:rPr>
              <a:t>[</a:t>
            </a:r>
            <a:r>
              <a:rPr lang="ko-KR" altLang="en-US" sz="1400" dirty="0">
                <a:latin typeface="+mn-ea"/>
              </a:rPr>
              <a:t>사용 전 가스 호스</a:t>
            </a:r>
            <a:r>
              <a:rPr lang="en-US" altLang="ko-KR" sz="1400" dirty="0">
                <a:latin typeface="+mn-ea"/>
              </a:rPr>
              <a:t>(</a:t>
            </a:r>
            <a:r>
              <a:rPr lang="en-US" altLang="ko-KR" sz="1400" dirty="0" err="1">
                <a:latin typeface="+mn-ea"/>
              </a:rPr>
              <a:t>housu</a:t>
            </a:r>
            <a:r>
              <a:rPr lang="en-US" altLang="ko-KR" sz="1400" dirty="0">
                <a:latin typeface="+mn-ea"/>
              </a:rPr>
              <a:t>)</a:t>
            </a:r>
            <a:r>
              <a:rPr lang="ko-KR" altLang="en-US" sz="1400" dirty="0">
                <a:latin typeface="+mn-ea"/>
              </a:rPr>
              <a:t>의 육안점검 사항</a:t>
            </a:r>
            <a:r>
              <a:rPr lang="en-US" altLang="ko-KR" sz="1400" dirty="0">
                <a:latin typeface="+mn-ea"/>
              </a:rPr>
              <a:t>]</a:t>
            </a:r>
          </a:p>
          <a:p>
            <a:pPr lvl="1" rtl="0">
              <a:lnSpc>
                <a:spcPct val="100000"/>
              </a:lnSpc>
              <a:spcBef>
                <a:spcPts val="0"/>
              </a:spcBef>
            </a:pPr>
            <a:r>
              <a:rPr lang="ko-KR" altLang="en-US" sz="1400" dirty="0">
                <a:latin typeface="+mn-ea"/>
              </a:rPr>
              <a:t>호스</a:t>
            </a:r>
            <a:r>
              <a:rPr lang="en-US" altLang="ko-KR" sz="1400" dirty="0">
                <a:latin typeface="+mn-ea"/>
              </a:rPr>
              <a:t>(</a:t>
            </a:r>
            <a:r>
              <a:rPr lang="en-US" altLang="ko-KR" sz="1400" dirty="0" err="1">
                <a:latin typeface="+mn-ea"/>
              </a:rPr>
              <a:t>housu</a:t>
            </a:r>
            <a:r>
              <a:rPr lang="en-US" altLang="ko-KR" sz="1400" dirty="0">
                <a:latin typeface="+mn-ea"/>
              </a:rPr>
              <a:t>) </a:t>
            </a:r>
            <a:r>
              <a:rPr lang="ko-KR" altLang="en-US" sz="1400" dirty="0">
                <a:latin typeface="+mn-ea"/>
              </a:rPr>
              <a:t>표면의 보강층까지 간 균열</a:t>
            </a:r>
          </a:p>
          <a:p>
            <a:pPr lvl="1" rtl="0">
              <a:lnSpc>
                <a:spcPct val="100000"/>
              </a:lnSpc>
              <a:spcBef>
                <a:spcPts val="0"/>
              </a:spcBef>
            </a:pPr>
            <a:r>
              <a:rPr lang="ko-KR" altLang="en-US" sz="1400" dirty="0">
                <a:latin typeface="+mn-ea"/>
              </a:rPr>
              <a:t>마모 또는 팽창</a:t>
            </a:r>
          </a:p>
          <a:p>
            <a:pPr lvl="1" rtl="0">
              <a:lnSpc>
                <a:spcPct val="100000"/>
              </a:lnSpc>
              <a:spcBef>
                <a:spcPts val="0"/>
              </a:spcBef>
            </a:pPr>
            <a:r>
              <a:rPr lang="ko-KR" altLang="en-US" sz="1400" dirty="0">
                <a:latin typeface="+mn-ea"/>
              </a:rPr>
              <a:t>변색</a:t>
            </a:r>
            <a:r>
              <a:rPr lang="en-US" altLang="ko-KR" sz="1400" dirty="0">
                <a:latin typeface="+mn-ea"/>
              </a:rPr>
              <a:t>·</a:t>
            </a:r>
            <a:r>
              <a:rPr lang="ko-KR" altLang="en-US" sz="1400" dirty="0">
                <a:latin typeface="+mn-ea"/>
              </a:rPr>
              <a:t>경화</a:t>
            </a:r>
          </a:p>
          <a:p>
            <a:pPr lvl="1" rtl="0">
              <a:lnSpc>
                <a:spcPct val="100000"/>
              </a:lnSpc>
              <a:spcBef>
                <a:spcPts val="0"/>
              </a:spcBef>
            </a:pPr>
            <a:r>
              <a:rPr lang="ko-KR" altLang="en-US" sz="1400" dirty="0" err="1">
                <a:latin typeface="+mn-ea"/>
              </a:rPr>
              <a:t>이음쇠</a:t>
            </a:r>
            <a:r>
              <a:rPr lang="ko-KR" altLang="en-US" sz="1400" dirty="0">
                <a:latin typeface="+mn-ea"/>
              </a:rPr>
              <a:t> 금구의 </a:t>
            </a:r>
            <a:r>
              <a:rPr lang="ko-KR" altLang="en-US" sz="1400" dirty="0" err="1">
                <a:latin typeface="+mn-ea"/>
              </a:rPr>
              <a:t>마찰흠</a:t>
            </a:r>
            <a:endParaRPr lang="ko-KR" altLang="en-US" sz="1400" dirty="0">
              <a:latin typeface="+mn-ea"/>
            </a:endParaRPr>
          </a:p>
          <a:p>
            <a:pPr lvl="1" rtl="0">
              <a:lnSpc>
                <a:spcPct val="100000"/>
              </a:lnSpc>
              <a:spcBef>
                <a:spcPts val="0"/>
              </a:spcBef>
            </a:pPr>
            <a:r>
              <a:rPr lang="ko-KR" altLang="en-US" sz="1400" dirty="0">
                <a:latin typeface="+mn-ea"/>
              </a:rPr>
              <a:t>산소</a:t>
            </a:r>
            <a:r>
              <a:rPr lang="en-US" altLang="ko-KR" sz="1400" dirty="0">
                <a:latin typeface="+mn-ea"/>
              </a:rPr>
              <a:t>(</a:t>
            </a:r>
            <a:r>
              <a:rPr lang="en-US" altLang="ko-KR" sz="1400" dirty="0" err="1">
                <a:latin typeface="+mn-ea"/>
              </a:rPr>
              <a:t>sanso</a:t>
            </a:r>
            <a:r>
              <a:rPr lang="en-US" altLang="ko-KR" sz="1400" dirty="0">
                <a:latin typeface="+mn-ea"/>
              </a:rPr>
              <a:t>) </a:t>
            </a:r>
            <a:r>
              <a:rPr lang="ko-KR" altLang="en-US" sz="1400" dirty="0">
                <a:latin typeface="+mn-ea"/>
              </a:rPr>
              <a:t>호스</a:t>
            </a:r>
            <a:r>
              <a:rPr lang="en-US" altLang="ko-KR" sz="1400" dirty="0">
                <a:latin typeface="+mn-ea"/>
              </a:rPr>
              <a:t>(</a:t>
            </a:r>
            <a:r>
              <a:rPr lang="en-US" altLang="ko-KR" sz="1400" dirty="0" err="1">
                <a:latin typeface="+mn-ea"/>
              </a:rPr>
              <a:t>housu</a:t>
            </a:r>
            <a:r>
              <a:rPr lang="en-US" altLang="ko-KR" sz="1400" dirty="0">
                <a:latin typeface="+mn-ea"/>
              </a:rPr>
              <a:t>) </a:t>
            </a:r>
            <a:r>
              <a:rPr lang="ko-KR" altLang="en-US" sz="1400" dirty="0">
                <a:latin typeface="+mn-ea"/>
              </a:rPr>
              <a:t>내부의 이물질</a:t>
            </a:r>
            <a:r>
              <a:rPr lang="en-US" altLang="ko-KR" sz="1400" dirty="0">
                <a:latin typeface="+mn-ea"/>
              </a:rPr>
              <a:t>(</a:t>
            </a:r>
            <a:r>
              <a:rPr lang="ko-KR" altLang="en-US" sz="1400" dirty="0">
                <a:latin typeface="+mn-ea"/>
              </a:rPr>
              <a:t>쓰레기</a:t>
            </a:r>
            <a:r>
              <a:rPr lang="en-US" altLang="ko-KR" sz="1400" dirty="0">
                <a:latin typeface="+mn-ea"/>
              </a:rPr>
              <a:t>, </a:t>
            </a:r>
            <a:r>
              <a:rPr lang="ko-KR" altLang="en-US" sz="1400" dirty="0">
                <a:latin typeface="+mn-ea"/>
              </a:rPr>
              <a:t>벌레 등</a:t>
            </a:r>
            <a:r>
              <a:rPr lang="en-US" altLang="ko-KR" sz="1400" dirty="0">
                <a:latin typeface="+mn-ea"/>
              </a:rPr>
              <a:t>)</a:t>
            </a:r>
            <a:endParaRPr lang="ko-KR" altLang="en-US" sz="1400" dirty="0">
              <a:latin typeface="+mn-ea"/>
            </a:endParaRPr>
          </a:p>
          <a:p>
            <a:pPr marL="457200" lvl="1" indent="-188913" rtl="0">
              <a:lnSpc>
                <a:spcPct val="100000"/>
              </a:lnSpc>
              <a:spcBef>
                <a:spcPts val="600"/>
              </a:spcBef>
              <a:buNone/>
            </a:pPr>
            <a:r>
              <a:rPr lang="en-US" altLang="ko-KR" sz="1400" dirty="0">
                <a:latin typeface="+mn-ea"/>
              </a:rPr>
              <a:t>※</a:t>
            </a:r>
            <a:r>
              <a:rPr lang="ko-KR" altLang="en-US" sz="1400" dirty="0">
                <a:latin typeface="+mn-ea"/>
              </a:rPr>
              <a:t>특히 산소</a:t>
            </a:r>
            <a:r>
              <a:rPr lang="en-US" altLang="ko-KR" sz="1400" dirty="0">
                <a:latin typeface="+mn-ea"/>
              </a:rPr>
              <a:t>(</a:t>
            </a:r>
            <a:r>
              <a:rPr lang="en-US" altLang="ko-KR" sz="1400" dirty="0" err="1">
                <a:latin typeface="+mn-ea"/>
              </a:rPr>
              <a:t>sanso</a:t>
            </a:r>
            <a:r>
              <a:rPr lang="en-US" altLang="ko-KR" sz="1400" dirty="0">
                <a:latin typeface="+mn-ea"/>
              </a:rPr>
              <a:t>)</a:t>
            </a:r>
            <a:r>
              <a:rPr lang="ko-KR" altLang="en-US" sz="1400" dirty="0">
                <a:latin typeface="+mn-ea"/>
              </a:rPr>
              <a:t>의 호스</a:t>
            </a:r>
            <a:r>
              <a:rPr lang="en-US" altLang="ko-KR" sz="1400" dirty="0">
                <a:latin typeface="+mn-ea"/>
              </a:rPr>
              <a:t>(</a:t>
            </a:r>
            <a:r>
              <a:rPr lang="en-US" altLang="ko-KR" sz="1400" dirty="0" err="1">
                <a:latin typeface="+mn-ea"/>
              </a:rPr>
              <a:t>housu</a:t>
            </a:r>
            <a:r>
              <a:rPr lang="en-US" altLang="ko-KR" sz="1400" dirty="0">
                <a:latin typeface="+mn-ea"/>
              </a:rPr>
              <a:t>)</a:t>
            </a:r>
            <a:r>
              <a:rPr lang="ko-KR" altLang="en-US" sz="1400" dirty="0">
                <a:latin typeface="+mn-ea"/>
              </a:rPr>
              <a:t>는 한번이라도 역화가 일어나면 내부에 그을음이 부착하여 다시 역화가 일어났을 때 이것이 거세게 연소될 수 있으므로 주의할 것</a:t>
            </a:r>
            <a:r>
              <a:rPr lang="en-US" altLang="ko-KR" sz="1400" dirty="0">
                <a:latin typeface="+mn-ea"/>
              </a:rPr>
              <a:t>.</a:t>
            </a:r>
            <a:endParaRPr lang="ko-KR" altLang="en-US" sz="1400" dirty="0">
              <a:latin typeface="+mn-ea"/>
            </a:endParaRPr>
          </a:p>
          <a:p>
            <a:pPr marL="457200" lvl="1" indent="-188913" rtl="0">
              <a:lnSpc>
                <a:spcPct val="100000"/>
              </a:lnSpc>
              <a:spcBef>
                <a:spcPts val="0"/>
              </a:spcBef>
              <a:buNone/>
            </a:pPr>
            <a:r>
              <a:rPr lang="en-US" altLang="ko-KR" sz="1400" dirty="0">
                <a:latin typeface="+mn-ea"/>
              </a:rPr>
              <a:t>※1</a:t>
            </a:r>
            <a:r>
              <a:rPr lang="ko-KR" altLang="en-US" sz="1400" dirty="0">
                <a:latin typeface="+mn-ea"/>
              </a:rPr>
              <a:t>가지라도 이상이 있으면 보수하지 말고 새 호스</a:t>
            </a:r>
            <a:r>
              <a:rPr lang="en-US" altLang="ko-KR" sz="1400" dirty="0">
                <a:latin typeface="+mn-ea"/>
              </a:rPr>
              <a:t>(</a:t>
            </a:r>
            <a:r>
              <a:rPr lang="en-US" altLang="ko-KR" sz="1400" dirty="0" err="1">
                <a:latin typeface="+mn-ea"/>
              </a:rPr>
              <a:t>housu</a:t>
            </a:r>
            <a:r>
              <a:rPr lang="en-US" altLang="ko-KR" sz="1400" dirty="0">
                <a:latin typeface="+mn-ea"/>
              </a:rPr>
              <a:t>)</a:t>
            </a:r>
            <a:r>
              <a:rPr lang="ko-KR" altLang="en-US" sz="1400" dirty="0">
                <a:latin typeface="+mn-ea"/>
              </a:rPr>
              <a:t>로 교체한다</a:t>
            </a:r>
            <a:r>
              <a:rPr lang="en-US" altLang="ko-KR" sz="1400" dirty="0">
                <a:latin typeface="+mn-ea"/>
              </a:rPr>
              <a:t>. </a:t>
            </a:r>
            <a:r>
              <a:rPr lang="ko-KR" altLang="en-US" sz="1400" dirty="0">
                <a:latin typeface="+mn-ea"/>
              </a:rPr>
              <a:t>호스</a:t>
            </a:r>
            <a:r>
              <a:rPr lang="en-US" altLang="ko-KR" sz="1400" dirty="0">
                <a:latin typeface="+mn-ea"/>
              </a:rPr>
              <a:t>(</a:t>
            </a:r>
            <a:r>
              <a:rPr lang="en-US" altLang="ko-KR" sz="1400" dirty="0" err="1">
                <a:latin typeface="+mn-ea"/>
              </a:rPr>
              <a:t>housu</a:t>
            </a:r>
            <a:r>
              <a:rPr lang="en-US" altLang="ko-KR" sz="1400" dirty="0">
                <a:latin typeface="+mn-ea"/>
              </a:rPr>
              <a:t>)</a:t>
            </a:r>
            <a:r>
              <a:rPr lang="ko-KR" altLang="en-US" sz="1400" dirty="0">
                <a:latin typeface="+mn-ea"/>
              </a:rPr>
              <a:t>의 누출 부위를 절연 테이프 등으로 보수해서는 안 된다</a:t>
            </a:r>
            <a:r>
              <a:rPr lang="en-US" altLang="ko-KR" sz="1400" dirty="0">
                <a:latin typeface="+mn-ea"/>
              </a:rPr>
              <a:t>.</a:t>
            </a:r>
            <a:endParaRPr lang="ko-KR" altLang="en-US" sz="1400" dirty="0">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26</a:t>
            </a:fld>
            <a:endParaRPr kumimoji="1" lang="ko-KR" altLang="en-US" sz="1100">
              <a:latin typeface="+mn-ea"/>
              <a:ea typeface="+mn-ea"/>
            </a:endParaRPr>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호스</a:t>
            </a:r>
            <a:r>
              <a:rPr lang="en-US" altLang="ko-KR" sz="2000">
                <a:latin typeface="+mn-ea"/>
                <a:ea typeface="+mn-ea"/>
              </a:rPr>
              <a:t>(housu) (2) </a:t>
            </a:r>
            <a:r>
              <a:rPr lang="ko-KR" altLang="en-US" sz="2000">
                <a:latin typeface="+mn-ea"/>
                <a:ea typeface="+mn-ea"/>
              </a:rPr>
              <a:t>가스 호스</a:t>
            </a:r>
            <a:r>
              <a:rPr lang="en-US" altLang="ko-KR" sz="2000">
                <a:latin typeface="+mn-ea"/>
                <a:ea typeface="+mn-ea"/>
              </a:rPr>
              <a:t>(housu)</a:t>
            </a:r>
            <a:r>
              <a:rPr lang="ko-KR" altLang="en-US" sz="2000">
                <a:latin typeface="+mn-ea"/>
                <a:ea typeface="+mn-ea"/>
              </a:rPr>
              <a:t>의 취급상 주의</a:t>
            </a:r>
            <a:endParaRPr kumimoji="1" lang="ko-KR" altLang="en-US" sz="2000">
              <a:latin typeface="+mn-ea"/>
              <a:ea typeface="+mn-ea"/>
            </a:endParaRPr>
          </a:p>
        </p:txBody>
      </p:sp>
      <p:sp>
        <p:nvSpPr>
          <p:cNvPr id="7" name="テキスト ボックス 6"/>
          <p:cNvSpPr txBox="1"/>
          <p:nvPr/>
        </p:nvSpPr>
        <p:spPr>
          <a:xfrm>
            <a:off x="4714362" y="6429338"/>
            <a:ext cx="3383828"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52</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37</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dirty="0">
                <a:solidFill>
                  <a:prstClr val="black"/>
                </a:solidFill>
                <a:latin typeface="+mn-ea"/>
              </a:rPr>
              <a:t>[</a:t>
            </a:r>
            <a:r>
              <a:rPr lang="ko-KR" altLang="en-US" sz="1400" dirty="0">
                <a:solidFill>
                  <a:prstClr val="black"/>
                </a:solidFill>
                <a:latin typeface="+mn-ea"/>
              </a:rPr>
              <a:t>가스 호스</a:t>
            </a:r>
            <a:r>
              <a:rPr lang="en-US" altLang="ko-KR" sz="1400" dirty="0">
                <a:solidFill>
                  <a:prstClr val="black"/>
                </a:solidFill>
                <a:latin typeface="+mn-ea"/>
              </a:rPr>
              <a:t>(</a:t>
            </a:r>
            <a:r>
              <a:rPr lang="en-US" altLang="ko-KR" sz="1400" dirty="0" err="1">
                <a:solidFill>
                  <a:prstClr val="black"/>
                </a:solidFill>
                <a:latin typeface="+mn-ea"/>
              </a:rPr>
              <a:t>housu</a:t>
            </a:r>
            <a:r>
              <a:rPr lang="en-US" altLang="ko-KR" sz="1400" dirty="0">
                <a:solidFill>
                  <a:prstClr val="black"/>
                </a:solidFill>
                <a:latin typeface="+mn-ea"/>
              </a:rPr>
              <a:t>) </a:t>
            </a:r>
            <a:r>
              <a:rPr lang="ko-KR" altLang="en-US" sz="1400" dirty="0">
                <a:solidFill>
                  <a:prstClr val="black"/>
                </a:solidFill>
                <a:latin typeface="+mn-ea"/>
              </a:rPr>
              <a:t>사용 시 주의사항</a:t>
            </a:r>
            <a:r>
              <a:rPr lang="en-US" altLang="ko-KR" sz="1400" dirty="0">
                <a:solidFill>
                  <a:prstClr val="black"/>
                </a:solidFill>
                <a:latin typeface="+mn-ea"/>
              </a:rPr>
              <a:t>]</a:t>
            </a:r>
          </a:p>
          <a:p>
            <a:pPr marL="449263" lvl="1" indent="-180975" rtl="0">
              <a:lnSpc>
                <a:spcPct val="100000"/>
              </a:lnSpc>
              <a:spcBef>
                <a:spcPts val="0"/>
              </a:spcBef>
            </a:pPr>
            <a:r>
              <a:rPr lang="ko-KR" altLang="en-US" sz="1400" dirty="0">
                <a:solidFill>
                  <a:prstClr val="black"/>
                </a:solidFill>
                <a:latin typeface="+mn-ea"/>
              </a:rPr>
              <a:t>최소 굽힘 반경 이하로 사용하지 말 것</a:t>
            </a:r>
          </a:p>
          <a:p>
            <a:pPr marL="449263" lvl="1" indent="-180975" rtl="0">
              <a:lnSpc>
                <a:spcPct val="100000"/>
              </a:lnSpc>
              <a:spcBef>
                <a:spcPts val="0"/>
              </a:spcBef>
            </a:pPr>
            <a:r>
              <a:rPr lang="ko-KR" altLang="en-US" sz="1400" dirty="0">
                <a:solidFill>
                  <a:prstClr val="black"/>
                </a:solidFill>
                <a:latin typeface="+mn-ea"/>
              </a:rPr>
              <a:t>가스용기</a:t>
            </a:r>
            <a:r>
              <a:rPr lang="en-US" altLang="ko-KR" sz="1400" dirty="0">
                <a:solidFill>
                  <a:prstClr val="black"/>
                </a:solidFill>
                <a:latin typeface="+mn-ea"/>
              </a:rPr>
              <a:t>(</a:t>
            </a:r>
            <a:r>
              <a:rPr lang="en-US" altLang="ko-KR" sz="1400" dirty="0" err="1">
                <a:solidFill>
                  <a:prstClr val="black"/>
                </a:solidFill>
                <a:latin typeface="+mn-ea"/>
              </a:rPr>
              <a:t>bonbe</a:t>
            </a:r>
            <a:r>
              <a:rPr lang="en-US" altLang="ko-KR" sz="1400" dirty="0">
                <a:solidFill>
                  <a:prstClr val="black"/>
                </a:solidFill>
                <a:latin typeface="+mn-ea"/>
              </a:rPr>
              <a:t>)</a:t>
            </a:r>
            <a:r>
              <a:rPr lang="ko-KR" altLang="en-US" sz="1400" dirty="0">
                <a:solidFill>
                  <a:prstClr val="black"/>
                </a:solidFill>
                <a:latin typeface="+mn-ea"/>
              </a:rPr>
              <a:t>의 목이나 작업자의 어깨에 걸고 사용하지 말 것</a:t>
            </a:r>
          </a:p>
          <a:p>
            <a:pPr marL="449263" lvl="1" indent="-180975" rtl="0">
              <a:lnSpc>
                <a:spcPct val="100000"/>
              </a:lnSpc>
              <a:spcBef>
                <a:spcPts val="0"/>
              </a:spcBef>
            </a:pPr>
            <a:r>
              <a:rPr lang="ko-KR" altLang="en-US" sz="1400" dirty="0">
                <a:solidFill>
                  <a:prstClr val="black"/>
                </a:solidFill>
                <a:latin typeface="+mn-ea"/>
              </a:rPr>
              <a:t>호스</a:t>
            </a:r>
            <a:r>
              <a:rPr lang="en-US" altLang="ko-KR" sz="1400" dirty="0">
                <a:solidFill>
                  <a:prstClr val="black"/>
                </a:solidFill>
                <a:latin typeface="+mn-ea"/>
              </a:rPr>
              <a:t>(</a:t>
            </a:r>
            <a:r>
              <a:rPr lang="en-US" altLang="ko-KR" sz="1400" dirty="0" err="1">
                <a:solidFill>
                  <a:prstClr val="black"/>
                </a:solidFill>
                <a:latin typeface="+mn-ea"/>
              </a:rPr>
              <a:t>housu</a:t>
            </a:r>
            <a:r>
              <a:rPr lang="en-US" altLang="ko-KR" sz="1400" dirty="0">
                <a:solidFill>
                  <a:prstClr val="black"/>
                </a:solidFill>
                <a:latin typeface="+mn-ea"/>
              </a:rPr>
              <a:t>) </a:t>
            </a:r>
            <a:r>
              <a:rPr lang="ko-KR" altLang="en-US" sz="1400" dirty="0">
                <a:solidFill>
                  <a:prstClr val="black"/>
                </a:solidFill>
                <a:latin typeface="+mn-ea"/>
              </a:rPr>
              <a:t>기름류를 바르지 말 것</a:t>
            </a:r>
          </a:p>
          <a:p>
            <a:pPr marL="449263" lvl="1" indent="-180975" rtl="0">
              <a:lnSpc>
                <a:spcPct val="100000"/>
              </a:lnSpc>
              <a:spcBef>
                <a:spcPts val="0"/>
              </a:spcBef>
            </a:pPr>
            <a:r>
              <a:rPr lang="ko-KR" altLang="en-US" sz="1400" dirty="0">
                <a:solidFill>
                  <a:prstClr val="black"/>
                </a:solidFill>
                <a:latin typeface="+mn-ea"/>
              </a:rPr>
              <a:t>흠집이 난 것을 수리하여 사용하지 말 것</a:t>
            </a:r>
          </a:p>
          <a:p>
            <a:pPr marL="449263" lvl="1" indent="-180975" rtl="0">
              <a:lnSpc>
                <a:spcPct val="100000"/>
              </a:lnSpc>
              <a:spcBef>
                <a:spcPts val="0"/>
              </a:spcBef>
            </a:pPr>
            <a:r>
              <a:rPr lang="ko-KR" altLang="en-US" sz="1400" dirty="0">
                <a:solidFill>
                  <a:prstClr val="black"/>
                </a:solidFill>
                <a:latin typeface="+mn-ea"/>
              </a:rPr>
              <a:t>못에 걸어 보관하거나 하지 말 것</a:t>
            </a:r>
          </a:p>
          <a:p>
            <a:pPr marL="449263" lvl="1" indent="-180975" rtl="0">
              <a:lnSpc>
                <a:spcPct val="100000"/>
              </a:lnSpc>
              <a:spcBef>
                <a:spcPts val="0"/>
              </a:spcBef>
            </a:pPr>
            <a:r>
              <a:rPr lang="ko-KR" altLang="en-US" sz="1400" dirty="0">
                <a:solidFill>
                  <a:prstClr val="black"/>
                </a:solidFill>
                <a:latin typeface="+mn-ea"/>
              </a:rPr>
              <a:t>오존이 발생하는 장소에 보관하지 말 것</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en-US" altLang="ko-KR" sz="1100" smtClean="0">
                <a:solidFill>
                  <a:prstClr val="black">
                    <a:tint val="75000"/>
                  </a:prstClr>
                </a:solidFill>
                <a:latin typeface="+mn-ea"/>
                <a:ea typeface="+mn-ea"/>
              </a:rPr>
              <a:pPr/>
              <a:t>27</a:t>
            </a:fld>
            <a:endParaRPr lang="ko-KR" altLang="en-US" sz="1100">
              <a:solidFill>
                <a:prstClr val="black">
                  <a:tint val="75000"/>
                </a:prstClr>
              </a:solidFill>
              <a:latin typeface="+mn-ea"/>
              <a:ea typeface="+mn-ea"/>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dirty="0">
                <a:latin typeface="+mn-ea"/>
                <a:ea typeface="+mn-ea"/>
              </a:rPr>
              <a:t>가스용접에 사용되는 기기의 점검 </a:t>
            </a:r>
            <a:r>
              <a:rPr lang="en-US" altLang="ko-KR" sz="2000" dirty="0">
                <a:latin typeface="+mn-ea"/>
                <a:ea typeface="+mn-ea"/>
              </a:rPr>
              <a:t>(1) </a:t>
            </a:r>
            <a:r>
              <a:rPr lang="ko-KR" altLang="en-US" sz="2000" dirty="0">
                <a:latin typeface="+mn-ea"/>
                <a:ea typeface="+mn-ea"/>
              </a:rPr>
              <a:t>점검의 필요성</a:t>
            </a:r>
            <a:endParaRPr kumimoji="1" lang="ko-KR" altLang="en-US" sz="2000" dirty="0">
              <a:latin typeface="+mn-ea"/>
              <a:ea typeface="+mn-ea"/>
            </a:endParaRPr>
          </a:p>
        </p:txBody>
      </p:sp>
      <p:sp>
        <p:nvSpPr>
          <p:cNvPr id="7" name="テキスト ボックス 6"/>
          <p:cNvSpPr txBox="1"/>
          <p:nvPr/>
        </p:nvSpPr>
        <p:spPr>
          <a:xfrm>
            <a:off x="4828918" y="6444477"/>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53</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38</a:t>
            </a:r>
            <a:r>
              <a:rPr lang="ko-KR" altLang="en-US" sz="1100">
                <a:solidFill>
                  <a:prstClr val="black"/>
                </a:solidFill>
                <a:latin typeface="+mn-ea"/>
              </a:rPr>
              <a:t>페이지</a:t>
            </a:r>
          </a:p>
        </p:txBody>
      </p:sp>
      <p:pic>
        <p:nvPicPr>
          <p:cNvPr id="3" name="図 2"/>
          <p:cNvPicPr>
            <a:picLocks noChangeAspect="1"/>
          </p:cNvPicPr>
          <p:nvPr/>
        </p:nvPicPr>
        <p:blipFill>
          <a:blip r:embed="rId3"/>
          <a:stretch>
            <a:fillRect/>
          </a:stretch>
        </p:blipFill>
        <p:spPr>
          <a:xfrm>
            <a:off x="628650" y="1013868"/>
            <a:ext cx="7886700" cy="2424956"/>
          </a:xfrm>
          <a:prstGeom prst="rect">
            <a:avLst/>
          </a:prstGeom>
        </p:spPr>
      </p:pic>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28</a:t>
            </a:fld>
            <a:endParaRPr kumimoji="1" lang="ko-KR" altLang="en-US" sz="1100">
              <a:latin typeface="+mn-ea"/>
              <a:ea typeface="+mn-ea"/>
            </a:endParaRPr>
          </a:p>
        </p:txBody>
      </p:sp>
      <p:sp>
        <p:nvSpPr>
          <p:cNvPr id="6" name="テキスト ボックス 5">
            <a:extLst>
              <a:ext uri="{FF2B5EF4-FFF2-40B4-BE49-F238E27FC236}">
                <a16:creationId xmlns:a16="http://schemas.microsoft.com/office/drawing/2014/main" id="{69D50383-36A0-4506-A8AC-918B01024559}"/>
              </a:ext>
            </a:extLst>
          </p:cNvPr>
          <p:cNvSpPr txBox="1"/>
          <p:nvPr/>
        </p:nvSpPr>
        <p:spPr>
          <a:xfrm>
            <a:off x="717630" y="1045680"/>
            <a:ext cx="7695993" cy="299321"/>
          </a:xfrm>
          <a:prstGeom prst="rect">
            <a:avLst/>
          </a:prstGeom>
          <a:solidFill>
            <a:schemeClr val="bg1"/>
          </a:solidFill>
          <a:ln>
            <a:noFill/>
          </a:ln>
        </p:spPr>
        <p:txBody>
          <a:bodyPr wrap="square" lIns="0" tIns="0" rIns="0" bIns="0" rtlCol="0">
            <a:noAutofit/>
          </a:bodyPr>
          <a:lstStyle/>
          <a:p>
            <a:pPr algn="ctr" rtl="0"/>
            <a:r>
              <a:rPr lang="ko-KR" altLang="en-US" sz="1400" dirty="0">
                <a:latin typeface="+mn-ea"/>
              </a:rPr>
              <a:t>표</a:t>
            </a:r>
            <a:r>
              <a:rPr lang="en-US" altLang="ko-KR" sz="1400" dirty="0">
                <a:latin typeface="+mn-ea"/>
              </a:rPr>
              <a:t>1-17: </a:t>
            </a:r>
            <a:r>
              <a:rPr lang="ko-KR" altLang="en-US" sz="1400" dirty="0">
                <a:latin typeface="+mn-ea"/>
              </a:rPr>
              <a:t>각종 용접에 사용되는 기기의 폐기 또는 제조업체에 의한 점검 시기</a:t>
            </a:r>
            <a:endParaRPr kumimoji="1" lang="ko-KR" altLang="en-US" sz="1400" dirty="0">
              <a:latin typeface="+mn-ea"/>
            </a:endParaRPr>
          </a:p>
        </p:txBody>
      </p:sp>
      <p:sp>
        <p:nvSpPr>
          <p:cNvPr id="8" name="テキスト ボックス 7">
            <a:extLst>
              <a:ext uri="{FF2B5EF4-FFF2-40B4-BE49-F238E27FC236}">
                <a16:creationId xmlns:a16="http://schemas.microsoft.com/office/drawing/2014/main" id="{6CDA8806-1D0D-4580-9D21-F6B64ACF29E6}"/>
              </a:ext>
            </a:extLst>
          </p:cNvPr>
          <p:cNvSpPr txBox="1"/>
          <p:nvPr/>
        </p:nvSpPr>
        <p:spPr>
          <a:xfrm>
            <a:off x="982890" y="1536697"/>
            <a:ext cx="1004570" cy="299320"/>
          </a:xfrm>
          <a:prstGeom prst="rect">
            <a:avLst/>
          </a:prstGeom>
          <a:solidFill>
            <a:schemeClr val="bg1"/>
          </a:solidFill>
          <a:ln>
            <a:noFill/>
          </a:ln>
        </p:spPr>
        <p:txBody>
          <a:bodyPr wrap="square" lIns="0" tIns="0" rIns="0" bIns="0" rtlCol="0">
            <a:noAutofit/>
          </a:bodyPr>
          <a:lstStyle/>
          <a:p>
            <a:pPr algn="ctr" rtl="0"/>
            <a:r>
              <a:rPr lang="ko-KR" altLang="en-US" sz="1400">
                <a:latin typeface="+mn-ea"/>
              </a:rPr>
              <a:t>대상 기기</a:t>
            </a:r>
            <a:endParaRPr kumimoji="1" lang="ko-KR" altLang="en-US" sz="1400">
              <a:latin typeface="+mn-ea"/>
            </a:endParaRPr>
          </a:p>
        </p:txBody>
      </p:sp>
      <p:sp>
        <p:nvSpPr>
          <p:cNvPr id="9" name="テキスト ボックス 8">
            <a:extLst>
              <a:ext uri="{FF2B5EF4-FFF2-40B4-BE49-F238E27FC236}">
                <a16:creationId xmlns:a16="http://schemas.microsoft.com/office/drawing/2014/main" id="{6BED6905-E7D2-48B6-B65F-BAE126DD5152}"/>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첫 번째 점검</a:t>
            </a:r>
            <a:endParaRPr kumimoji="1" lang="ko-KR" altLang="en-US" sz="1400">
              <a:latin typeface="+mn-ea"/>
            </a:endParaRPr>
          </a:p>
        </p:txBody>
      </p:sp>
      <p:sp>
        <p:nvSpPr>
          <p:cNvPr id="10" name="テキスト ボックス 9">
            <a:extLst>
              <a:ext uri="{FF2B5EF4-FFF2-40B4-BE49-F238E27FC236}">
                <a16:creationId xmlns:a16="http://schemas.microsoft.com/office/drawing/2014/main" id="{9A919549-01F3-4E3D-9F3D-9C84077562A8}"/>
              </a:ext>
            </a:extLst>
          </p:cNvPr>
          <p:cNvSpPr txBox="1"/>
          <p:nvPr/>
        </p:nvSpPr>
        <p:spPr>
          <a:xfrm>
            <a:off x="5377090" y="1403789"/>
            <a:ext cx="2615006" cy="252000"/>
          </a:xfrm>
          <a:prstGeom prst="rect">
            <a:avLst/>
          </a:prstGeom>
          <a:solidFill>
            <a:schemeClr val="bg1"/>
          </a:solidFill>
          <a:ln>
            <a:noFill/>
          </a:ln>
        </p:spPr>
        <p:txBody>
          <a:bodyPr wrap="square" lIns="0" tIns="0" rIns="0" bIns="0" rtlCol="0">
            <a:noAutofit/>
          </a:bodyPr>
          <a:lstStyle/>
          <a:p>
            <a:pPr algn="ctr" rtl="0"/>
            <a:r>
              <a:rPr lang="en-US" altLang="ko-KR" sz="1400">
                <a:latin typeface="+mn-ea"/>
              </a:rPr>
              <a:t>2</a:t>
            </a:r>
            <a:r>
              <a:rPr lang="ko-KR" altLang="en-US" sz="1400">
                <a:latin typeface="+mn-ea"/>
              </a:rPr>
              <a:t>번째 이후의 점검</a:t>
            </a:r>
            <a:endParaRPr kumimoji="1" lang="ko-KR" altLang="en-US" sz="1400">
              <a:latin typeface="+mn-ea"/>
            </a:endParaRPr>
          </a:p>
        </p:txBody>
      </p:sp>
      <p:sp>
        <p:nvSpPr>
          <p:cNvPr id="11" name="テキスト ボックス 10">
            <a:extLst>
              <a:ext uri="{FF2B5EF4-FFF2-40B4-BE49-F238E27FC236}">
                <a16:creationId xmlns:a16="http://schemas.microsoft.com/office/drawing/2014/main" id="{9249EE6B-14E5-4D4E-A4FA-63D776B1CCF4}"/>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시작 시기</a:t>
            </a:r>
            <a:endParaRPr kumimoji="1" lang="ko-KR" altLang="en-US" sz="1400">
              <a:latin typeface="+mn-ea"/>
            </a:endParaRPr>
          </a:p>
        </p:txBody>
      </p:sp>
      <p:sp>
        <p:nvSpPr>
          <p:cNvPr id="12" name="テキスト ボックス 11">
            <a:extLst>
              <a:ext uri="{FF2B5EF4-FFF2-40B4-BE49-F238E27FC236}">
                <a16:creationId xmlns:a16="http://schemas.microsoft.com/office/drawing/2014/main" id="{6B08482A-0066-4A35-A3DD-4E3DEE8546ED}"/>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기간</a:t>
            </a:r>
            <a:endParaRPr kumimoji="1" lang="ko-KR" altLang="en-US" sz="1400">
              <a:latin typeface="+mn-ea"/>
            </a:endParaRPr>
          </a:p>
        </p:txBody>
      </p:sp>
      <p:sp>
        <p:nvSpPr>
          <p:cNvPr id="13" name="テキスト ボックス 12">
            <a:extLst>
              <a:ext uri="{FF2B5EF4-FFF2-40B4-BE49-F238E27FC236}">
                <a16:creationId xmlns:a16="http://schemas.microsoft.com/office/drawing/2014/main" id="{78BD0303-0270-4B41-98E4-24920E55D509}"/>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기간</a:t>
            </a:r>
            <a:endParaRPr kumimoji="1" lang="ko-KR" altLang="en-US" sz="1400">
              <a:latin typeface="+mn-ea"/>
            </a:endParaRPr>
          </a:p>
        </p:txBody>
      </p:sp>
      <p:sp>
        <p:nvSpPr>
          <p:cNvPr id="14" name="テキスト ボックス 13">
            <a:extLst>
              <a:ext uri="{FF2B5EF4-FFF2-40B4-BE49-F238E27FC236}">
                <a16:creationId xmlns:a16="http://schemas.microsoft.com/office/drawing/2014/main" id="{2175A83E-85F8-476D-9593-942C47374BD3}"/>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제조업체가 지정하는 기간</a:t>
            </a:r>
            <a:endParaRPr kumimoji="1" lang="ko-KR" altLang="en-US" sz="1400">
              <a:latin typeface="+mn-ea"/>
            </a:endParaRPr>
          </a:p>
        </p:txBody>
      </p:sp>
      <p:sp>
        <p:nvSpPr>
          <p:cNvPr id="15" name="テキスト ボックス 14">
            <a:extLst>
              <a:ext uri="{FF2B5EF4-FFF2-40B4-BE49-F238E27FC236}">
                <a16:creationId xmlns:a16="http://schemas.microsoft.com/office/drawing/2014/main" id="{CC5BE09F-6CF4-47A4-8153-C349BFAED8C9}"/>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ko-KR" altLang="en-US" sz="1000" dirty="0">
                <a:latin typeface="+mn-ea"/>
              </a:rPr>
              <a:t>압력조절기</a:t>
            </a:r>
            <a:r>
              <a:rPr lang="en-US" altLang="ko-KR" sz="1000" dirty="0">
                <a:latin typeface="+mn-ea"/>
              </a:rPr>
              <a:t>(</a:t>
            </a:r>
            <a:r>
              <a:rPr lang="en-US" altLang="ko-KR" sz="1000" dirty="0" err="1">
                <a:latin typeface="+mn-ea"/>
              </a:rPr>
              <a:t>aturyoku</a:t>
            </a:r>
            <a:r>
              <a:rPr lang="en-US" altLang="ko-KR" sz="1000" dirty="0">
                <a:latin typeface="+mn-ea"/>
              </a:rPr>
              <a:t> </a:t>
            </a:r>
            <a:r>
              <a:rPr lang="en-US" altLang="ko-KR" sz="1000" dirty="0" err="1">
                <a:latin typeface="+mn-ea"/>
              </a:rPr>
              <a:t>chousei</a:t>
            </a:r>
            <a:r>
              <a:rPr lang="en-US" altLang="ko-KR" sz="1000" dirty="0">
                <a:latin typeface="+mn-ea"/>
              </a:rPr>
              <a:t> ki)</a:t>
            </a:r>
            <a:endParaRPr kumimoji="1" lang="ko-KR" altLang="en-US" sz="1000" dirty="0">
              <a:latin typeface="+mn-ea"/>
            </a:endParaRPr>
          </a:p>
        </p:txBody>
      </p:sp>
      <p:sp>
        <p:nvSpPr>
          <p:cNvPr id="16" name="テキスト ボックス 15">
            <a:extLst>
              <a:ext uri="{FF2B5EF4-FFF2-40B4-BE49-F238E27FC236}">
                <a16:creationId xmlns:a16="http://schemas.microsoft.com/office/drawing/2014/main" id="{01D88196-BCEE-4467-9F80-2E679C9F2B7C}"/>
              </a:ext>
            </a:extLst>
          </p:cNvPr>
          <p:cNvSpPr txBox="1"/>
          <p:nvPr/>
        </p:nvSpPr>
        <p:spPr>
          <a:xfrm>
            <a:off x="5377090" y="2797384"/>
            <a:ext cx="2872045" cy="252000"/>
          </a:xfrm>
          <a:prstGeom prst="rect">
            <a:avLst/>
          </a:prstGeom>
          <a:solidFill>
            <a:schemeClr val="bg1"/>
          </a:solidFill>
          <a:ln>
            <a:noFill/>
          </a:ln>
        </p:spPr>
        <p:txBody>
          <a:bodyPr wrap="square" lIns="0" tIns="0" rIns="0" bIns="0" rtlCol="0">
            <a:noAutofit/>
          </a:bodyPr>
          <a:lstStyle/>
          <a:p>
            <a:pPr algn="ctr" rtl="0"/>
            <a:r>
              <a:rPr lang="ko-KR" altLang="en-US" sz="1400" dirty="0">
                <a:latin typeface="+mn-ea"/>
              </a:rPr>
              <a:t>제조업체가 지정하는 기간</a:t>
            </a:r>
            <a:endParaRPr kumimoji="1" lang="ko-KR" altLang="en-US" sz="1400" dirty="0">
              <a:latin typeface="+mn-ea"/>
            </a:endParaRPr>
          </a:p>
        </p:txBody>
      </p:sp>
      <p:sp>
        <p:nvSpPr>
          <p:cNvPr id="17" name="テキスト ボックス 16">
            <a:extLst>
              <a:ext uri="{FF2B5EF4-FFF2-40B4-BE49-F238E27FC236}">
                <a16:creationId xmlns:a16="http://schemas.microsoft.com/office/drawing/2014/main" id="{038F35D8-CE2F-4420-9F36-E0F028945EF5}"/>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ko-KR" altLang="en-US" sz="1400">
                <a:latin typeface="+mn-ea"/>
              </a:rPr>
              <a:t>흡관</a:t>
            </a:r>
            <a:endParaRPr kumimoji="1" lang="ko-KR" altLang="en-US" sz="1400">
              <a:latin typeface="+mn-ea"/>
            </a:endParaRPr>
          </a:p>
        </p:txBody>
      </p:sp>
      <p:sp>
        <p:nvSpPr>
          <p:cNvPr id="18" name="テキスト ボックス 17">
            <a:extLst>
              <a:ext uri="{FF2B5EF4-FFF2-40B4-BE49-F238E27FC236}">
                <a16:creationId xmlns:a16="http://schemas.microsoft.com/office/drawing/2014/main" id="{E287BF2C-5295-46A9-BACF-210C242DE842}"/>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ko-KR" altLang="en-US" sz="1000" dirty="0">
                <a:latin typeface="+mn-ea"/>
              </a:rPr>
              <a:t>건식 안전기</a:t>
            </a:r>
            <a:r>
              <a:rPr lang="en-US" altLang="ko-KR" sz="1000" dirty="0">
                <a:latin typeface="+mn-ea"/>
              </a:rPr>
              <a:t>(</a:t>
            </a:r>
            <a:r>
              <a:rPr lang="en-US" altLang="ko-KR" sz="1000" dirty="0" err="1">
                <a:latin typeface="+mn-ea"/>
              </a:rPr>
              <a:t>kanshiki</a:t>
            </a:r>
            <a:r>
              <a:rPr lang="en-US" altLang="ko-KR" sz="1000" dirty="0">
                <a:latin typeface="+mn-ea"/>
              </a:rPr>
              <a:t> </a:t>
            </a:r>
            <a:r>
              <a:rPr lang="en-US" altLang="ko-KR" sz="1000" dirty="0" err="1">
                <a:latin typeface="+mn-ea"/>
              </a:rPr>
              <a:t>anzen</a:t>
            </a:r>
            <a:r>
              <a:rPr lang="en-US" altLang="ko-KR" sz="1000" dirty="0">
                <a:latin typeface="+mn-ea"/>
              </a:rPr>
              <a:t> ki)</a:t>
            </a:r>
            <a:endParaRPr kumimoji="1" lang="ko-KR" altLang="en-US" sz="1000" dirty="0">
              <a:latin typeface="+mn-ea"/>
            </a:endParaRPr>
          </a:p>
        </p:txBody>
      </p:sp>
      <p:sp>
        <p:nvSpPr>
          <p:cNvPr id="19" name="テキスト ボックス 18">
            <a:extLst>
              <a:ext uri="{FF2B5EF4-FFF2-40B4-BE49-F238E27FC236}">
                <a16:creationId xmlns:a16="http://schemas.microsoft.com/office/drawing/2014/main" id="{4BF25F72-C6B7-4F7F-860D-DDDE5B003583}"/>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제조업체가 지정하는 기간</a:t>
            </a:r>
            <a:endParaRPr kumimoji="1" lang="ko-KR" altLang="en-US" sz="1400">
              <a:latin typeface="+mn-ea"/>
            </a:endParaRPr>
          </a:p>
        </p:txBody>
      </p:sp>
      <p:sp>
        <p:nvSpPr>
          <p:cNvPr id="20" name="テキスト ボックス 19">
            <a:extLst>
              <a:ext uri="{FF2B5EF4-FFF2-40B4-BE49-F238E27FC236}">
                <a16:creationId xmlns:a16="http://schemas.microsoft.com/office/drawing/2014/main" id="{70477ECB-B424-4347-8804-45FC0177955C}"/>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제조년월 후</a:t>
            </a:r>
            <a:endParaRPr kumimoji="1" lang="ko-KR" altLang="en-US" sz="1400">
              <a:latin typeface="+mn-ea"/>
            </a:endParaRPr>
          </a:p>
        </p:txBody>
      </p:sp>
      <p:sp>
        <p:nvSpPr>
          <p:cNvPr id="21" name="テキスト ボックス 20">
            <a:extLst>
              <a:ext uri="{FF2B5EF4-FFF2-40B4-BE49-F238E27FC236}">
                <a16:creationId xmlns:a16="http://schemas.microsoft.com/office/drawing/2014/main" id="{78260E11-016A-46A9-B205-BC605B75C6B4}"/>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ko-KR" altLang="en-US" sz="1400">
                <a:latin typeface="+mn-ea"/>
              </a:rPr>
              <a:t>사용개시 후</a:t>
            </a:r>
            <a:endParaRPr kumimoji="1" lang="ko-KR" altLang="en-US" sz="1400">
              <a:latin typeface="+mn-ea"/>
            </a:endParaRPr>
          </a:p>
        </p:txBody>
      </p:sp>
      <p:sp>
        <p:nvSpPr>
          <p:cNvPr id="22" name="テキスト ボックス 21">
            <a:extLst>
              <a:ext uri="{FF2B5EF4-FFF2-40B4-BE49-F238E27FC236}">
                <a16:creationId xmlns:a16="http://schemas.microsoft.com/office/drawing/2014/main" id="{5EA02CC4-C292-4686-9FB2-7AC3932772EE}"/>
              </a:ext>
            </a:extLst>
          </p:cNvPr>
          <p:cNvSpPr txBox="1"/>
          <p:nvPr/>
        </p:nvSpPr>
        <p:spPr>
          <a:xfrm>
            <a:off x="2468654" y="2469968"/>
            <a:ext cx="1306281" cy="252000"/>
          </a:xfrm>
          <a:prstGeom prst="rect">
            <a:avLst/>
          </a:prstGeom>
          <a:solidFill>
            <a:schemeClr val="bg1"/>
          </a:solidFill>
          <a:ln>
            <a:noFill/>
          </a:ln>
        </p:spPr>
        <p:txBody>
          <a:bodyPr wrap="square" lIns="0" tIns="0" rIns="0" bIns="0" rtlCol="0">
            <a:noAutofit/>
          </a:bodyPr>
          <a:lstStyle/>
          <a:p>
            <a:pPr algn="ctr" rtl="0"/>
            <a:r>
              <a:rPr lang="ko-KR" altLang="en-US" sz="1400" dirty="0" err="1">
                <a:latin typeface="+mn-ea"/>
              </a:rPr>
              <a:t>제조년월</a:t>
            </a:r>
            <a:r>
              <a:rPr lang="ko-KR" altLang="en-US" sz="1400" dirty="0">
                <a:latin typeface="+mn-ea"/>
              </a:rPr>
              <a:t> 후</a:t>
            </a:r>
            <a:endParaRPr kumimoji="1" lang="ko-KR" altLang="en-US" sz="1400" dirty="0">
              <a:latin typeface="+mn-ea"/>
            </a:endParaRPr>
          </a:p>
        </p:txBody>
      </p:sp>
      <p:sp>
        <p:nvSpPr>
          <p:cNvPr id="23" name="テキスト ボックス 22">
            <a:extLst>
              <a:ext uri="{FF2B5EF4-FFF2-40B4-BE49-F238E27FC236}">
                <a16:creationId xmlns:a16="http://schemas.microsoft.com/office/drawing/2014/main" id="{A3543ADA-5FFC-47B7-B57F-28B4A8DF3D5B}"/>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en-US" altLang="ko-KR" sz="1400">
                <a:latin typeface="+mn-ea"/>
              </a:rPr>
              <a:t>5</a:t>
            </a:r>
            <a:r>
              <a:rPr lang="ko-KR" altLang="en-US" sz="1400">
                <a:latin typeface="+mn-ea"/>
              </a:rPr>
              <a:t>년</a:t>
            </a:r>
            <a:endParaRPr kumimoji="1" lang="ko-KR" altLang="en-US" sz="1400">
              <a:latin typeface="+mn-ea"/>
            </a:endParaRPr>
          </a:p>
        </p:txBody>
      </p:sp>
      <p:sp>
        <p:nvSpPr>
          <p:cNvPr id="24" name="テキスト ボックス 23">
            <a:extLst>
              <a:ext uri="{FF2B5EF4-FFF2-40B4-BE49-F238E27FC236}">
                <a16:creationId xmlns:a16="http://schemas.microsoft.com/office/drawing/2014/main" id="{FD14A70D-F034-4203-A21F-B9EA1E71FA7B}"/>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en-US" altLang="ko-KR" sz="1400">
                <a:latin typeface="+mn-ea"/>
              </a:rPr>
              <a:t>3</a:t>
            </a:r>
            <a:r>
              <a:rPr lang="ko-KR" altLang="en-US" sz="1400">
                <a:latin typeface="+mn-ea"/>
              </a:rPr>
              <a:t>년</a:t>
            </a:r>
            <a:endParaRPr kumimoji="1" lang="ko-KR" altLang="en-US" sz="1400">
              <a:latin typeface="+mn-ea"/>
            </a:endParaRPr>
          </a:p>
        </p:txBody>
      </p:sp>
      <p:sp>
        <p:nvSpPr>
          <p:cNvPr id="25" name="テキスト ボックス 24">
            <a:extLst>
              <a:ext uri="{FF2B5EF4-FFF2-40B4-BE49-F238E27FC236}">
                <a16:creationId xmlns:a16="http://schemas.microsoft.com/office/drawing/2014/main" id="{7B46A102-5248-41FC-869D-B081DB5DB2A2}"/>
              </a:ext>
            </a:extLst>
          </p:cNvPr>
          <p:cNvSpPr txBox="1"/>
          <p:nvPr/>
        </p:nvSpPr>
        <p:spPr>
          <a:xfrm>
            <a:off x="4156498" y="2469968"/>
            <a:ext cx="1051456" cy="252000"/>
          </a:xfrm>
          <a:prstGeom prst="rect">
            <a:avLst/>
          </a:prstGeom>
          <a:solidFill>
            <a:schemeClr val="bg1"/>
          </a:solidFill>
          <a:ln>
            <a:noFill/>
          </a:ln>
        </p:spPr>
        <p:txBody>
          <a:bodyPr wrap="square" lIns="0" tIns="0" rIns="0" bIns="0" rtlCol="0">
            <a:noAutofit/>
          </a:bodyPr>
          <a:lstStyle/>
          <a:p>
            <a:pPr algn="ctr" rtl="0"/>
            <a:r>
              <a:rPr lang="en-US" altLang="ko-KR" sz="1400" dirty="0">
                <a:latin typeface="+mn-ea"/>
              </a:rPr>
              <a:t>7</a:t>
            </a:r>
            <a:r>
              <a:rPr lang="ko-KR" altLang="en-US" sz="1400" dirty="0">
                <a:latin typeface="+mn-ea"/>
              </a:rPr>
              <a:t>년</a:t>
            </a:r>
            <a:endParaRPr kumimoji="1" lang="ko-KR" altLang="en-US" sz="1400" dirty="0">
              <a:latin typeface="+mn-ea"/>
            </a:endParaRPr>
          </a:p>
        </p:txBody>
      </p:sp>
      <p:sp>
        <p:nvSpPr>
          <p:cNvPr id="26" name="テキスト ボックス 25">
            <a:extLst>
              <a:ext uri="{FF2B5EF4-FFF2-40B4-BE49-F238E27FC236}">
                <a16:creationId xmlns:a16="http://schemas.microsoft.com/office/drawing/2014/main" id="{51AACF50-1C42-4130-87B5-A3B7A0A3940F}"/>
              </a:ext>
            </a:extLst>
          </p:cNvPr>
          <p:cNvSpPr txBox="1"/>
          <p:nvPr/>
        </p:nvSpPr>
        <p:spPr>
          <a:xfrm>
            <a:off x="5165042" y="3166337"/>
            <a:ext cx="3296138" cy="216000"/>
          </a:xfrm>
          <a:prstGeom prst="rect">
            <a:avLst/>
          </a:prstGeom>
          <a:solidFill>
            <a:schemeClr val="bg1"/>
          </a:solidFill>
          <a:ln>
            <a:noFill/>
          </a:ln>
        </p:spPr>
        <p:txBody>
          <a:bodyPr wrap="square" lIns="0" tIns="0" rIns="0" bIns="0" rtlCol="0">
            <a:noAutofit/>
          </a:bodyPr>
          <a:lstStyle/>
          <a:p>
            <a:pPr algn="r" rtl="0"/>
            <a:r>
              <a:rPr lang="ko-KR" altLang="en-US" sz="1200">
                <a:latin typeface="+mn-ea"/>
              </a:rPr>
              <a:t>자료</a:t>
            </a:r>
            <a:r>
              <a:rPr lang="en-US" altLang="ko-KR" sz="1200">
                <a:latin typeface="+mn-ea"/>
              </a:rPr>
              <a:t>: </a:t>
            </a:r>
            <a:r>
              <a:rPr lang="ko-KR" altLang="en-US" sz="1200">
                <a:latin typeface="+mn-ea"/>
              </a:rPr>
              <a:t>노동안전위생 종합연구소 기술 지침</a:t>
            </a:r>
            <a:endParaRPr kumimoji="1" lang="ko-KR" altLang="en-US" sz="1200">
              <a:latin typeface="+mn-ea"/>
            </a:endParaRPr>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ko-KR" altLang="en-US" sz="1800" dirty="0">
                <a:latin typeface="+mn-ea"/>
                <a:ea typeface="+mn-ea"/>
              </a:rPr>
              <a:t>가스용접에 사용되는 기기의 점검 </a:t>
            </a:r>
            <a:r>
              <a:rPr lang="en-US" altLang="ko-KR" sz="1800" dirty="0">
                <a:latin typeface="+mn-ea"/>
                <a:ea typeface="+mn-ea"/>
              </a:rPr>
              <a:t>(2) </a:t>
            </a:r>
            <a:r>
              <a:rPr lang="ko-KR" altLang="en-US" sz="1800" dirty="0">
                <a:latin typeface="+mn-ea"/>
                <a:ea typeface="+mn-ea"/>
              </a:rPr>
              <a:t>취관</a:t>
            </a:r>
            <a:r>
              <a:rPr lang="en-US" altLang="ko-KR" sz="1800" dirty="0">
                <a:latin typeface="+mn-ea"/>
                <a:ea typeface="+mn-ea"/>
              </a:rPr>
              <a:t>(</a:t>
            </a:r>
            <a:r>
              <a:rPr lang="en-US" altLang="ko-KR" sz="1800" dirty="0" err="1">
                <a:latin typeface="+mn-ea"/>
                <a:ea typeface="+mn-ea"/>
              </a:rPr>
              <a:t>suikan</a:t>
            </a:r>
            <a:r>
              <a:rPr lang="en-US" altLang="ko-KR" sz="1800" dirty="0">
                <a:latin typeface="+mn-ea"/>
                <a:ea typeface="+mn-ea"/>
              </a:rPr>
              <a:t>) (</a:t>
            </a:r>
            <a:r>
              <a:rPr lang="ko-KR" altLang="en-US" sz="1800" dirty="0">
                <a:latin typeface="+mn-ea"/>
                <a:ea typeface="+mn-ea"/>
              </a:rPr>
              <a:t>토치</a:t>
            </a:r>
            <a:r>
              <a:rPr lang="en-US" altLang="ko-KR" sz="1800" dirty="0">
                <a:latin typeface="+mn-ea"/>
                <a:ea typeface="+mn-ea"/>
              </a:rPr>
              <a:t>(</a:t>
            </a:r>
            <a:r>
              <a:rPr lang="en-US" altLang="ko-KR" sz="1800" dirty="0" err="1">
                <a:latin typeface="+mn-ea"/>
                <a:ea typeface="+mn-ea"/>
              </a:rPr>
              <a:t>tochi</a:t>
            </a:r>
            <a:r>
              <a:rPr lang="en-US" altLang="ko-KR" sz="1800" dirty="0">
                <a:latin typeface="+mn-ea"/>
                <a:ea typeface="+mn-ea"/>
              </a:rPr>
              <a:t>))</a:t>
            </a:r>
            <a:r>
              <a:rPr lang="ko-KR" altLang="en-US" sz="1800" dirty="0">
                <a:latin typeface="+mn-ea"/>
                <a:ea typeface="+mn-ea"/>
              </a:rPr>
              <a:t>의 점검</a:t>
            </a:r>
            <a:endParaRPr kumimoji="1" lang="ko-KR" altLang="en-US" sz="1800" dirty="0">
              <a:latin typeface="+mn-ea"/>
              <a:ea typeface="+mn-ea"/>
            </a:endParaRPr>
          </a:p>
        </p:txBody>
      </p:sp>
      <p:sp>
        <p:nvSpPr>
          <p:cNvPr id="7" name="テキスト ボックス 6"/>
          <p:cNvSpPr txBox="1"/>
          <p:nvPr/>
        </p:nvSpPr>
        <p:spPr>
          <a:xfrm>
            <a:off x="4787724" y="6449448"/>
            <a:ext cx="3340451" cy="261610"/>
          </a:xfrm>
          <a:prstGeom prst="rect">
            <a:avLst/>
          </a:prstGeom>
          <a:noFill/>
          <a:ln>
            <a:solidFill>
              <a:schemeClr val="tx1"/>
            </a:solidFill>
          </a:ln>
        </p:spPr>
        <p:txBody>
          <a:bodyPr wrap="square" rtlCol="0">
            <a:spAutoFit/>
          </a:bodyPr>
          <a:lstStyle/>
          <a:p>
            <a:pPr algn="r" rtl="0"/>
            <a:r>
              <a:rPr lang="ko-KR" altLang="en-US" sz="1050">
                <a:solidFill>
                  <a:prstClr val="black"/>
                </a:solidFill>
                <a:latin typeface="+mn-ea"/>
              </a:rPr>
              <a:t>교재 </a:t>
            </a:r>
            <a:r>
              <a:rPr lang="en-US" altLang="ko-KR" sz="1050">
                <a:solidFill>
                  <a:prstClr val="black"/>
                </a:solidFill>
                <a:latin typeface="+mn-ea"/>
              </a:rPr>
              <a:t>53</a:t>
            </a:r>
            <a:r>
              <a:rPr lang="ko-KR" altLang="en-US" sz="1050">
                <a:solidFill>
                  <a:prstClr val="black"/>
                </a:solidFill>
                <a:latin typeface="+mn-ea"/>
              </a:rPr>
              <a:t>페이지</a:t>
            </a:r>
            <a:r>
              <a:rPr lang="en-US" altLang="ko-KR" sz="1050">
                <a:solidFill>
                  <a:prstClr val="black"/>
                </a:solidFill>
                <a:latin typeface="+mn-ea"/>
              </a:rPr>
              <a:t>/</a:t>
            </a:r>
            <a:r>
              <a:rPr lang="ko-KR" altLang="en-US" sz="1050">
                <a:solidFill>
                  <a:prstClr val="black"/>
                </a:solidFill>
                <a:latin typeface="+mn-ea"/>
              </a:rPr>
              <a:t>보조교재 </a:t>
            </a:r>
            <a:r>
              <a:rPr lang="en-US" altLang="ko-KR" sz="1050">
                <a:solidFill>
                  <a:prstClr val="black"/>
                </a:solidFill>
                <a:latin typeface="+mn-ea"/>
              </a:rPr>
              <a:t>39</a:t>
            </a:r>
            <a:r>
              <a:rPr lang="ko-KR" altLang="en-US" sz="1050">
                <a:solidFill>
                  <a:prstClr val="black"/>
                </a:solidFill>
                <a:latin typeface="+mn-ea"/>
              </a:rPr>
              <a:t>페이지</a:t>
            </a:r>
          </a:p>
        </p:txBody>
      </p:sp>
      <p:pic>
        <p:nvPicPr>
          <p:cNvPr id="2" name="図 1"/>
          <p:cNvPicPr>
            <a:picLocks noChangeAspect="1"/>
          </p:cNvPicPr>
          <p:nvPr/>
        </p:nvPicPr>
        <p:blipFill>
          <a:blip r:embed="rId3"/>
          <a:stretch>
            <a:fillRect/>
          </a:stretch>
        </p:blipFill>
        <p:spPr>
          <a:xfrm>
            <a:off x="628650" y="940362"/>
            <a:ext cx="5706445" cy="4463635"/>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050" smtClean="0">
                <a:latin typeface="+mn-ea"/>
                <a:ea typeface="+mn-ea"/>
              </a:rPr>
              <a:t>29</a:t>
            </a:fld>
            <a:endParaRPr kumimoji="1" lang="ko-KR" altLang="en-US" sz="1050">
              <a:latin typeface="+mn-ea"/>
              <a:ea typeface="+mn-ea"/>
            </a:endParaRPr>
          </a:p>
        </p:txBody>
      </p:sp>
      <p:pic>
        <p:nvPicPr>
          <p:cNvPr id="6" name="図 5">
            <a:extLst>
              <a:ext uri="{FF2B5EF4-FFF2-40B4-BE49-F238E27FC236}">
                <a16:creationId xmlns:a16="http://schemas.microsoft.com/office/drawing/2014/main" id="{06937A01-8D66-45B3-87C0-B13EA479FA02}"/>
              </a:ext>
            </a:extLst>
          </p:cNvPr>
          <p:cNvPicPr>
            <a:picLocks noChangeAspect="1"/>
          </p:cNvPicPr>
          <p:nvPr/>
        </p:nvPicPr>
        <p:blipFill>
          <a:blip r:embed="rId3"/>
          <a:stretch>
            <a:fillRect/>
          </a:stretch>
        </p:blipFill>
        <p:spPr>
          <a:xfrm>
            <a:off x="628650" y="940362"/>
            <a:ext cx="5706445" cy="4463635"/>
          </a:xfrm>
          <a:prstGeom prst="rect">
            <a:avLst/>
          </a:prstGeom>
        </p:spPr>
      </p:pic>
      <p:sp>
        <p:nvSpPr>
          <p:cNvPr id="8" name="テキスト ボックス 7">
            <a:extLst>
              <a:ext uri="{FF2B5EF4-FFF2-40B4-BE49-F238E27FC236}">
                <a16:creationId xmlns:a16="http://schemas.microsoft.com/office/drawing/2014/main" id="{9847545E-4EAF-44B2-8CEB-8281D1ADCE94}"/>
              </a:ext>
            </a:extLst>
          </p:cNvPr>
          <p:cNvSpPr txBox="1"/>
          <p:nvPr/>
        </p:nvSpPr>
        <p:spPr>
          <a:xfrm>
            <a:off x="2256682" y="979376"/>
            <a:ext cx="2450379" cy="183917"/>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표</a:t>
            </a:r>
            <a:r>
              <a:rPr lang="en-US" altLang="ko-KR" sz="1050" dirty="0">
                <a:latin typeface="+mn-ea"/>
              </a:rPr>
              <a:t>1-18: </a:t>
            </a:r>
            <a:r>
              <a:rPr lang="ko-KR" altLang="en-US" sz="1050" dirty="0">
                <a:latin typeface="+mn-ea"/>
              </a:rPr>
              <a:t>점검항목</a:t>
            </a:r>
            <a:r>
              <a:rPr lang="en-US" altLang="ko-KR" sz="1050" dirty="0">
                <a:latin typeface="+mn-ea"/>
              </a:rPr>
              <a:t>(</a:t>
            </a:r>
            <a:r>
              <a:rPr lang="ko-KR" altLang="en-US" sz="1050" dirty="0">
                <a:latin typeface="+mn-ea"/>
              </a:rPr>
              <a:t>예시</a:t>
            </a:r>
            <a:r>
              <a:rPr lang="en-US" altLang="ko-KR" sz="1050" dirty="0">
                <a:latin typeface="+mn-ea"/>
              </a:rPr>
              <a:t>)</a:t>
            </a:r>
            <a:endParaRPr kumimoji="1" lang="ko-KR" altLang="en-US" sz="1050" dirty="0">
              <a:latin typeface="+mn-ea"/>
            </a:endParaRPr>
          </a:p>
        </p:txBody>
      </p:sp>
      <p:sp>
        <p:nvSpPr>
          <p:cNvPr id="9" name="テキスト ボックス 8">
            <a:extLst>
              <a:ext uri="{FF2B5EF4-FFF2-40B4-BE49-F238E27FC236}">
                <a16:creationId xmlns:a16="http://schemas.microsoft.com/office/drawing/2014/main" id="{774FD977-8F88-425B-AE34-B011CC208A56}"/>
              </a:ext>
            </a:extLst>
          </p:cNvPr>
          <p:cNvSpPr txBox="1"/>
          <p:nvPr/>
        </p:nvSpPr>
        <p:spPr>
          <a:xfrm>
            <a:off x="777314" y="1364410"/>
            <a:ext cx="786805" cy="183917"/>
          </a:xfrm>
          <a:prstGeom prst="rect">
            <a:avLst/>
          </a:prstGeom>
          <a:solidFill>
            <a:schemeClr val="bg1"/>
          </a:solidFill>
          <a:ln>
            <a:noFill/>
          </a:ln>
        </p:spPr>
        <p:txBody>
          <a:bodyPr wrap="square" lIns="0" tIns="0" rIns="0" bIns="0" rtlCol="0">
            <a:noAutofit/>
          </a:bodyPr>
          <a:lstStyle/>
          <a:p>
            <a:pPr algn="ctr" rtl="0"/>
            <a:r>
              <a:rPr lang="ko-KR" altLang="en-US" sz="1050">
                <a:latin typeface="+mn-ea"/>
              </a:rPr>
              <a:t>점검항목</a:t>
            </a:r>
            <a:endParaRPr kumimoji="1" lang="ko-KR" altLang="en-US" sz="1050">
              <a:latin typeface="+mn-ea"/>
            </a:endParaRPr>
          </a:p>
        </p:txBody>
      </p:sp>
      <p:sp>
        <p:nvSpPr>
          <p:cNvPr id="10" name="テキスト ボックス 9">
            <a:extLst>
              <a:ext uri="{FF2B5EF4-FFF2-40B4-BE49-F238E27FC236}">
                <a16:creationId xmlns:a16="http://schemas.microsoft.com/office/drawing/2014/main" id="{2403DE54-7708-4935-8774-F327728ADDA4}"/>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ko-KR" altLang="en-US" sz="1050">
                <a:latin typeface="+mn-ea"/>
              </a:rPr>
              <a:t>외관검사</a:t>
            </a:r>
            <a:endParaRPr kumimoji="1" lang="ko-KR" altLang="en-US" sz="1050">
              <a:latin typeface="+mn-ea"/>
            </a:endParaRPr>
          </a:p>
        </p:txBody>
      </p:sp>
      <p:sp>
        <p:nvSpPr>
          <p:cNvPr id="11" name="テキスト ボックス 10">
            <a:extLst>
              <a:ext uri="{FF2B5EF4-FFF2-40B4-BE49-F238E27FC236}">
                <a16:creationId xmlns:a16="http://schemas.microsoft.com/office/drawing/2014/main" id="{628F5BD8-B5DA-43E6-B9A2-B37ADC91E51F}"/>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ko-KR" altLang="en-US" sz="1050">
                <a:latin typeface="+mn-ea"/>
              </a:rPr>
              <a:t>기밀검사</a:t>
            </a:r>
            <a:endParaRPr kumimoji="1" lang="ko-KR" altLang="en-US" sz="1050">
              <a:latin typeface="+mn-ea"/>
            </a:endParaRPr>
          </a:p>
        </p:txBody>
      </p:sp>
      <p:sp>
        <p:nvSpPr>
          <p:cNvPr id="12" name="テキスト ボックス 11">
            <a:extLst>
              <a:ext uri="{FF2B5EF4-FFF2-40B4-BE49-F238E27FC236}">
                <a16:creationId xmlns:a16="http://schemas.microsoft.com/office/drawing/2014/main" id="{3AA0FAE1-B7CD-43E8-B01D-42A65DCAB296}"/>
              </a:ext>
            </a:extLst>
          </p:cNvPr>
          <p:cNvSpPr txBox="1"/>
          <p:nvPr/>
        </p:nvSpPr>
        <p:spPr>
          <a:xfrm>
            <a:off x="771938" y="4677676"/>
            <a:ext cx="797556" cy="455929"/>
          </a:xfrm>
          <a:prstGeom prst="rect">
            <a:avLst/>
          </a:prstGeom>
          <a:solidFill>
            <a:schemeClr val="bg1"/>
          </a:solidFill>
          <a:ln>
            <a:noFill/>
          </a:ln>
        </p:spPr>
        <p:txBody>
          <a:bodyPr wrap="square" lIns="0" tIns="0" rIns="0" bIns="0" rtlCol="0">
            <a:noAutofit/>
          </a:bodyPr>
          <a:lstStyle/>
          <a:p>
            <a:pPr rtl="0"/>
            <a:r>
              <a:rPr lang="ko-KR" altLang="en-US" sz="1050">
                <a:latin typeface="+mn-ea"/>
              </a:rPr>
              <a:t>화염상태 확인</a:t>
            </a:r>
            <a:endParaRPr kumimoji="1" lang="ko-KR" altLang="en-US" sz="1050">
              <a:latin typeface="+mn-ea"/>
            </a:endParaRPr>
          </a:p>
        </p:txBody>
      </p:sp>
      <p:sp>
        <p:nvSpPr>
          <p:cNvPr id="13" name="テキスト ボックス 12">
            <a:extLst>
              <a:ext uri="{FF2B5EF4-FFF2-40B4-BE49-F238E27FC236}">
                <a16:creationId xmlns:a16="http://schemas.microsoft.com/office/drawing/2014/main" id="{046D09B3-F718-44A9-AA9C-81CA0DBA8BAD}"/>
              </a:ext>
            </a:extLst>
          </p:cNvPr>
          <p:cNvSpPr txBox="1"/>
          <p:nvPr/>
        </p:nvSpPr>
        <p:spPr>
          <a:xfrm>
            <a:off x="1635405" y="1763929"/>
            <a:ext cx="1305688" cy="432168"/>
          </a:xfrm>
          <a:prstGeom prst="rect">
            <a:avLst/>
          </a:prstGeom>
          <a:solidFill>
            <a:schemeClr val="bg1"/>
          </a:solidFill>
          <a:ln>
            <a:noFill/>
          </a:ln>
        </p:spPr>
        <p:txBody>
          <a:bodyPr wrap="square" lIns="0" tIns="0" rIns="0" bIns="0" rtlCol="0">
            <a:noAutofit/>
          </a:bodyPr>
          <a:lstStyle/>
          <a:p>
            <a:pPr rtl="0"/>
            <a:r>
              <a:rPr lang="ko-KR" altLang="en-US" sz="1050" dirty="0">
                <a:latin typeface="+mn-ea"/>
              </a:rPr>
              <a:t>본체</a:t>
            </a:r>
            <a:r>
              <a:rPr lang="en-US" altLang="ko-KR" sz="1050" dirty="0">
                <a:latin typeface="+mn-ea"/>
              </a:rPr>
              <a:t>, </a:t>
            </a:r>
            <a:r>
              <a:rPr lang="ko-KR" altLang="en-US" sz="1050" dirty="0">
                <a:latin typeface="+mn-ea"/>
              </a:rPr>
              <a:t>호스</a:t>
            </a:r>
            <a:r>
              <a:rPr lang="en-US" altLang="ko-KR" sz="1050" dirty="0">
                <a:latin typeface="+mn-ea"/>
              </a:rPr>
              <a:t>(</a:t>
            </a:r>
            <a:r>
              <a:rPr lang="en-US" altLang="ko-KR" sz="1050" dirty="0" err="1">
                <a:latin typeface="+mn-ea"/>
              </a:rPr>
              <a:t>housu</a:t>
            </a:r>
            <a:r>
              <a:rPr lang="en-US" altLang="ko-KR" sz="1050" dirty="0">
                <a:latin typeface="+mn-ea"/>
              </a:rPr>
              <a:t>), </a:t>
            </a:r>
            <a:r>
              <a:rPr lang="ko-KR" altLang="en-US" sz="1050" dirty="0" err="1">
                <a:latin typeface="+mn-ea"/>
              </a:rPr>
              <a:t>이음쇠</a:t>
            </a:r>
            <a:r>
              <a:rPr lang="ko-KR" altLang="en-US" sz="1050" dirty="0">
                <a:latin typeface="+mn-ea"/>
              </a:rPr>
              <a:t> 받침 및 파이프</a:t>
            </a:r>
            <a:endParaRPr kumimoji="1" lang="ko-KR" altLang="en-US" sz="1050" dirty="0">
              <a:latin typeface="+mn-ea"/>
            </a:endParaRPr>
          </a:p>
        </p:txBody>
      </p:sp>
      <p:sp>
        <p:nvSpPr>
          <p:cNvPr id="14" name="テキスト ボックス 13">
            <a:extLst>
              <a:ext uri="{FF2B5EF4-FFF2-40B4-BE49-F238E27FC236}">
                <a16:creationId xmlns:a16="http://schemas.microsoft.com/office/drawing/2014/main" id="{3081D976-BE30-439E-8C79-E6BCAA6CAB74}"/>
              </a:ext>
            </a:extLst>
          </p:cNvPr>
          <p:cNvSpPr txBox="1"/>
          <p:nvPr/>
        </p:nvSpPr>
        <p:spPr>
          <a:xfrm>
            <a:off x="1923726" y="1362611"/>
            <a:ext cx="874063" cy="183917"/>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점검 위치</a:t>
            </a:r>
            <a:endParaRPr kumimoji="1" lang="ko-KR" altLang="en-US" sz="1050" dirty="0">
              <a:latin typeface="+mn-ea"/>
            </a:endParaRPr>
          </a:p>
        </p:txBody>
      </p:sp>
      <p:sp>
        <p:nvSpPr>
          <p:cNvPr id="15" name="テキスト ボックス 14">
            <a:extLst>
              <a:ext uri="{FF2B5EF4-FFF2-40B4-BE49-F238E27FC236}">
                <a16:creationId xmlns:a16="http://schemas.microsoft.com/office/drawing/2014/main" id="{2507C937-4E75-4429-BE65-8D1B69D77EE4}"/>
              </a:ext>
            </a:extLst>
          </p:cNvPr>
          <p:cNvSpPr txBox="1"/>
          <p:nvPr/>
        </p:nvSpPr>
        <p:spPr>
          <a:xfrm>
            <a:off x="3377213" y="1362611"/>
            <a:ext cx="874063" cy="183917"/>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점검 내용</a:t>
            </a:r>
            <a:endParaRPr kumimoji="1" lang="ko-KR" altLang="en-US" sz="1050" dirty="0">
              <a:latin typeface="+mn-ea"/>
            </a:endParaRPr>
          </a:p>
        </p:txBody>
      </p:sp>
      <p:sp>
        <p:nvSpPr>
          <p:cNvPr id="16" name="テキスト ボックス 15">
            <a:extLst>
              <a:ext uri="{FF2B5EF4-FFF2-40B4-BE49-F238E27FC236}">
                <a16:creationId xmlns:a16="http://schemas.microsoft.com/office/drawing/2014/main" id="{ABF39EA9-73D5-4E3E-97CB-3D50AA86E5FA}"/>
              </a:ext>
            </a:extLst>
          </p:cNvPr>
          <p:cNvSpPr txBox="1"/>
          <p:nvPr/>
        </p:nvSpPr>
        <p:spPr>
          <a:xfrm>
            <a:off x="4682122" y="1221808"/>
            <a:ext cx="675565" cy="487612"/>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일상점검</a:t>
            </a:r>
            <a:r>
              <a:rPr lang="en-US" altLang="ko-KR" sz="1050" dirty="0">
                <a:latin typeface="+mn-ea"/>
              </a:rPr>
              <a:t/>
            </a:r>
            <a:br>
              <a:rPr lang="en-US" altLang="ko-KR" sz="1050" dirty="0">
                <a:latin typeface="+mn-ea"/>
              </a:rPr>
            </a:br>
            <a:r>
              <a:rPr lang="en-US" altLang="ko-KR" sz="1050" dirty="0">
                <a:latin typeface="+mn-ea"/>
              </a:rPr>
              <a:t>(</a:t>
            </a:r>
            <a:r>
              <a:rPr lang="en-US" altLang="ko-KR" sz="1050" dirty="0" err="1">
                <a:latin typeface="+mn-ea"/>
              </a:rPr>
              <a:t>nichijou</a:t>
            </a:r>
            <a:r>
              <a:rPr lang="en-US" altLang="ko-KR" sz="1050" dirty="0">
                <a:latin typeface="+mn-ea"/>
              </a:rPr>
              <a:t> </a:t>
            </a:r>
            <a:r>
              <a:rPr lang="en-US" altLang="ko-KR" sz="1050" dirty="0" err="1">
                <a:latin typeface="+mn-ea"/>
              </a:rPr>
              <a:t>tenken</a:t>
            </a:r>
            <a:r>
              <a:rPr lang="en-US" altLang="ko-KR" sz="1050" dirty="0">
                <a:latin typeface="+mn-ea"/>
              </a:rPr>
              <a:t>)</a:t>
            </a:r>
            <a:endParaRPr kumimoji="1" lang="ko-KR" altLang="en-US" sz="1050" dirty="0">
              <a:latin typeface="+mn-ea"/>
            </a:endParaRPr>
          </a:p>
        </p:txBody>
      </p:sp>
      <p:sp>
        <p:nvSpPr>
          <p:cNvPr id="17" name="テキスト ボックス 16">
            <a:extLst>
              <a:ext uri="{FF2B5EF4-FFF2-40B4-BE49-F238E27FC236}">
                <a16:creationId xmlns:a16="http://schemas.microsoft.com/office/drawing/2014/main" id="{26B94715-C2B6-489A-91E5-787BD02DA1E9}"/>
              </a:ext>
            </a:extLst>
          </p:cNvPr>
          <p:cNvSpPr txBox="1"/>
          <p:nvPr/>
        </p:nvSpPr>
        <p:spPr>
          <a:xfrm>
            <a:off x="5476164" y="1221808"/>
            <a:ext cx="675565" cy="434073"/>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매월 정기점검</a:t>
            </a:r>
            <a:endParaRPr kumimoji="1" lang="ko-KR" altLang="en-US" sz="1050" dirty="0">
              <a:latin typeface="+mn-ea"/>
            </a:endParaRPr>
          </a:p>
        </p:txBody>
      </p:sp>
      <p:sp>
        <p:nvSpPr>
          <p:cNvPr id="18" name="テキスト ボックス 17">
            <a:extLst>
              <a:ext uri="{FF2B5EF4-FFF2-40B4-BE49-F238E27FC236}">
                <a16:creationId xmlns:a16="http://schemas.microsoft.com/office/drawing/2014/main" id="{9D46688B-E85C-4851-8CE7-2A328C466EAB}"/>
              </a:ext>
            </a:extLst>
          </p:cNvPr>
          <p:cNvSpPr txBox="1"/>
          <p:nvPr/>
        </p:nvSpPr>
        <p:spPr>
          <a:xfrm>
            <a:off x="1635405" y="2263741"/>
            <a:ext cx="918474" cy="183918"/>
          </a:xfrm>
          <a:prstGeom prst="rect">
            <a:avLst/>
          </a:prstGeom>
          <a:solidFill>
            <a:schemeClr val="bg1"/>
          </a:solidFill>
          <a:ln>
            <a:noFill/>
          </a:ln>
        </p:spPr>
        <p:txBody>
          <a:bodyPr wrap="square" lIns="0" tIns="0" rIns="0" bIns="0" rtlCol="0">
            <a:noAutofit/>
          </a:bodyPr>
          <a:lstStyle/>
          <a:p>
            <a:pPr rtl="0"/>
            <a:r>
              <a:rPr lang="ko-KR" altLang="en-US" sz="1050">
                <a:latin typeface="+mn-ea"/>
              </a:rPr>
              <a:t>밸브 등</a:t>
            </a:r>
            <a:endParaRPr kumimoji="1" lang="ko-KR" altLang="en-US" sz="1050">
              <a:latin typeface="+mn-ea"/>
            </a:endParaRPr>
          </a:p>
        </p:txBody>
      </p:sp>
      <p:sp>
        <p:nvSpPr>
          <p:cNvPr id="19" name="テキスト ボックス 18">
            <a:extLst>
              <a:ext uri="{FF2B5EF4-FFF2-40B4-BE49-F238E27FC236}">
                <a16:creationId xmlns:a16="http://schemas.microsoft.com/office/drawing/2014/main" id="{DE7C9B56-9A77-4034-A881-D35704F8A5B3}"/>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ko-KR" altLang="en-US" sz="1050" dirty="0">
                <a:latin typeface="+mn-ea"/>
              </a:rPr>
              <a:t>화구</a:t>
            </a:r>
            <a:r>
              <a:rPr lang="en-US" altLang="ko-KR" sz="1050" dirty="0">
                <a:latin typeface="+mn-ea"/>
              </a:rPr>
              <a:t>(</a:t>
            </a:r>
            <a:r>
              <a:rPr lang="en-US" altLang="ko-KR" sz="1050" dirty="0" err="1">
                <a:latin typeface="+mn-ea"/>
              </a:rPr>
              <a:t>higuchi</a:t>
            </a:r>
            <a:r>
              <a:rPr lang="en-US" altLang="ko-KR" sz="1050" dirty="0">
                <a:latin typeface="+mn-ea"/>
              </a:rPr>
              <a:t>)</a:t>
            </a:r>
            <a:endParaRPr kumimoji="1" lang="ko-KR" altLang="en-US" sz="1050" dirty="0">
              <a:latin typeface="+mn-ea"/>
            </a:endParaRPr>
          </a:p>
        </p:txBody>
      </p:sp>
      <p:sp>
        <p:nvSpPr>
          <p:cNvPr id="20" name="テキスト ボックス 19">
            <a:extLst>
              <a:ext uri="{FF2B5EF4-FFF2-40B4-BE49-F238E27FC236}">
                <a16:creationId xmlns:a16="http://schemas.microsoft.com/office/drawing/2014/main" id="{35D370F3-438F-4585-9D63-A6377928E3BC}"/>
              </a:ext>
            </a:extLst>
          </p:cNvPr>
          <p:cNvSpPr txBox="1"/>
          <p:nvPr/>
        </p:nvSpPr>
        <p:spPr>
          <a:xfrm>
            <a:off x="1642229" y="2535432"/>
            <a:ext cx="1305688" cy="690253"/>
          </a:xfrm>
          <a:prstGeom prst="rect">
            <a:avLst/>
          </a:prstGeom>
          <a:solidFill>
            <a:schemeClr val="bg1"/>
          </a:solidFill>
          <a:ln>
            <a:noFill/>
          </a:ln>
        </p:spPr>
        <p:txBody>
          <a:bodyPr wrap="square" lIns="0" tIns="0" rIns="0" bIns="0" rtlCol="0">
            <a:noAutofit/>
          </a:bodyPr>
          <a:lstStyle/>
          <a:p>
            <a:pPr rtl="0"/>
            <a:r>
              <a:rPr lang="ko-KR" altLang="en-US" sz="1050" dirty="0">
                <a:latin typeface="+mn-ea"/>
              </a:rPr>
              <a:t>화구</a:t>
            </a:r>
            <a:r>
              <a:rPr lang="en-US" altLang="ko-KR" sz="1050" dirty="0">
                <a:latin typeface="+mn-ea"/>
              </a:rPr>
              <a:t>(</a:t>
            </a:r>
            <a:r>
              <a:rPr lang="en-US" altLang="ko-KR" sz="1050" dirty="0" err="1">
                <a:latin typeface="+mn-ea"/>
              </a:rPr>
              <a:t>higuchi</a:t>
            </a:r>
            <a:r>
              <a:rPr lang="en-US" altLang="ko-KR" sz="1050" dirty="0">
                <a:latin typeface="+mn-ea"/>
              </a:rPr>
              <a:t>)</a:t>
            </a:r>
            <a:r>
              <a:rPr lang="ko-KR" altLang="en-US" sz="1050" dirty="0">
                <a:latin typeface="+mn-ea"/>
              </a:rPr>
              <a:t>가 닿는 부분</a:t>
            </a:r>
            <a:r>
              <a:rPr lang="en-US" altLang="ko-KR" sz="1050" dirty="0">
                <a:latin typeface="+mn-ea"/>
              </a:rPr>
              <a:t>, </a:t>
            </a:r>
            <a:r>
              <a:rPr lang="ko-KR" altLang="en-US" sz="1050" dirty="0">
                <a:latin typeface="+mn-ea"/>
              </a:rPr>
              <a:t>호스</a:t>
            </a:r>
            <a:r>
              <a:rPr lang="en-US" altLang="ko-KR" sz="1050" dirty="0">
                <a:latin typeface="+mn-ea"/>
              </a:rPr>
              <a:t>(</a:t>
            </a:r>
            <a:r>
              <a:rPr lang="en-US" altLang="ko-KR" sz="1050" dirty="0" err="1">
                <a:latin typeface="+mn-ea"/>
              </a:rPr>
              <a:t>housu</a:t>
            </a:r>
            <a:r>
              <a:rPr lang="en-US" altLang="ko-KR" sz="1050" dirty="0">
                <a:latin typeface="+mn-ea"/>
              </a:rPr>
              <a:t>) </a:t>
            </a:r>
            <a:r>
              <a:rPr lang="ko-KR" altLang="en-US" sz="1050" dirty="0" err="1">
                <a:latin typeface="+mn-ea"/>
              </a:rPr>
              <a:t>이음쇠</a:t>
            </a:r>
            <a:r>
              <a:rPr lang="ko-KR" altLang="en-US" sz="1050" dirty="0">
                <a:latin typeface="+mn-ea"/>
              </a:rPr>
              <a:t> 받침이 닿는 부분</a:t>
            </a:r>
            <a:endParaRPr kumimoji="1" lang="ko-KR" altLang="en-US" sz="1050" dirty="0">
              <a:latin typeface="+mn-ea"/>
            </a:endParaRPr>
          </a:p>
        </p:txBody>
      </p:sp>
      <p:sp>
        <p:nvSpPr>
          <p:cNvPr id="21" name="テキスト ボックス 20">
            <a:extLst>
              <a:ext uri="{FF2B5EF4-FFF2-40B4-BE49-F238E27FC236}">
                <a16:creationId xmlns:a16="http://schemas.microsoft.com/office/drawing/2014/main" id="{86741429-4F3E-4A3A-A0AA-1505E7D44254}"/>
              </a:ext>
            </a:extLst>
          </p:cNvPr>
          <p:cNvSpPr txBox="1"/>
          <p:nvPr/>
        </p:nvSpPr>
        <p:spPr>
          <a:xfrm>
            <a:off x="1628579" y="4061701"/>
            <a:ext cx="1305688" cy="455720"/>
          </a:xfrm>
          <a:prstGeom prst="rect">
            <a:avLst/>
          </a:prstGeom>
          <a:solidFill>
            <a:schemeClr val="bg1"/>
          </a:solidFill>
          <a:ln>
            <a:noFill/>
          </a:ln>
        </p:spPr>
        <p:txBody>
          <a:bodyPr wrap="square" lIns="0" tIns="0" rIns="0" bIns="0" rtlCol="0">
            <a:noAutofit/>
          </a:bodyPr>
          <a:lstStyle/>
          <a:p>
            <a:pPr rtl="0"/>
            <a:r>
              <a:rPr lang="ko-KR" altLang="en-US" sz="1050">
                <a:latin typeface="+mn-ea"/>
              </a:rPr>
              <a:t>밸브나 부품의 장착부</a:t>
            </a:r>
            <a:endParaRPr kumimoji="1" lang="ko-KR" altLang="en-US" sz="1050">
              <a:latin typeface="+mn-ea"/>
            </a:endParaRPr>
          </a:p>
        </p:txBody>
      </p:sp>
      <p:sp>
        <p:nvSpPr>
          <p:cNvPr id="22" name="テキスト ボックス 21">
            <a:extLst>
              <a:ext uri="{FF2B5EF4-FFF2-40B4-BE49-F238E27FC236}">
                <a16:creationId xmlns:a16="http://schemas.microsoft.com/office/drawing/2014/main" id="{CE2F1ED6-24A3-4322-B897-457DC088A24E}"/>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ko-KR" altLang="en-US" sz="1000" dirty="0">
                <a:latin typeface="+mn-ea"/>
              </a:rPr>
              <a:t>화구</a:t>
            </a:r>
            <a:r>
              <a:rPr lang="en-US" altLang="ko-KR" sz="1000" dirty="0">
                <a:latin typeface="+mn-ea"/>
              </a:rPr>
              <a:t>(</a:t>
            </a:r>
            <a:r>
              <a:rPr lang="en-US" altLang="ko-KR" sz="1000" dirty="0" err="1">
                <a:latin typeface="+mn-ea"/>
              </a:rPr>
              <a:t>higuchi</a:t>
            </a:r>
            <a:r>
              <a:rPr lang="en-US" altLang="ko-KR" sz="1000" dirty="0">
                <a:latin typeface="+mn-ea"/>
              </a:rPr>
              <a:t>)</a:t>
            </a:r>
            <a:r>
              <a:rPr lang="ko-KR" altLang="en-US" sz="1000" dirty="0">
                <a:latin typeface="+mn-ea"/>
              </a:rPr>
              <a:t>의 </a:t>
            </a:r>
            <a:r>
              <a:rPr lang="ko-KR" altLang="en-US" sz="1000" dirty="0" err="1">
                <a:latin typeface="+mn-ea"/>
              </a:rPr>
              <a:t>장착부</a:t>
            </a:r>
            <a:endParaRPr kumimoji="1" lang="ko-KR" altLang="en-US" sz="1000" dirty="0">
              <a:latin typeface="+mn-ea"/>
            </a:endParaRPr>
          </a:p>
        </p:txBody>
      </p:sp>
      <p:sp>
        <p:nvSpPr>
          <p:cNvPr id="23" name="テキスト ボックス 22">
            <a:extLst>
              <a:ext uri="{FF2B5EF4-FFF2-40B4-BE49-F238E27FC236}">
                <a16:creationId xmlns:a16="http://schemas.microsoft.com/office/drawing/2014/main" id="{5CE5A128-A6FF-4317-883C-022FEBC0A20B}"/>
              </a:ext>
            </a:extLst>
          </p:cNvPr>
          <p:cNvSpPr txBox="1"/>
          <p:nvPr/>
        </p:nvSpPr>
        <p:spPr>
          <a:xfrm>
            <a:off x="1654726" y="3547539"/>
            <a:ext cx="918474" cy="197277"/>
          </a:xfrm>
          <a:prstGeom prst="rect">
            <a:avLst/>
          </a:prstGeom>
          <a:solidFill>
            <a:schemeClr val="bg1"/>
          </a:solidFill>
          <a:ln>
            <a:noFill/>
          </a:ln>
        </p:spPr>
        <p:txBody>
          <a:bodyPr wrap="square" lIns="0" tIns="0" rIns="0" bIns="0" rtlCol="0">
            <a:noAutofit/>
          </a:bodyPr>
          <a:lstStyle/>
          <a:p>
            <a:pPr rtl="0"/>
            <a:r>
              <a:rPr lang="ko-KR" altLang="en-US" sz="1050">
                <a:latin typeface="+mn-ea"/>
              </a:rPr>
              <a:t>밸브</a:t>
            </a:r>
            <a:endParaRPr kumimoji="1" lang="ko-KR" altLang="en-US" sz="1050">
              <a:latin typeface="+mn-ea"/>
            </a:endParaRPr>
          </a:p>
        </p:txBody>
      </p:sp>
      <p:sp>
        <p:nvSpPr>
          <p:cNvPr id="24" name="テキスト ボックス 23">
            <a:extLst>
              <a:ext uri="{FF2B5EF4-FFF2-40B4-BE49-F238E27FC236}">
                <a16:creationId xmlns:a16="http://schemas.microsoft.com/office/drawing/2014/main" id="{159AF93D-30C5-47E6-BF14-E3839528274E}"/>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ko-KR" altLang="en-US" sz="1050">
                <a:latin typeface="+mn-ea"/>
              </a:rPr>
              <a:t>화염</a:t>
            </a:r>
            <a:endParaRPr kumimoji="1" lang="ko-KR" altLang="en-US" sz="1050">
              <a:latin typeface="+mn-ea"/>
            </a:endParaRPr>
          </a:p>
        </p:txBody>
      </p:sp>
      <p:sp>
        <p:nvSpPr>
          <p:cNvPr id="25" name="テキスト ボックス 24">
            <a:extLst>
              <a:ext uri="{FF2B5EF4-FFF2-40B4-BE49-F238E27FC236}">
                <a16:creationId xmlns:a16="http://schemas.microsoft.com/office/drawing/2014/main" id="{8A59E4B8-E843-45D7-A356-455606D2EC7B}"/>
              </a:ext>
            </a:extLst>
          </p:cNvPr>
          <p:cNvSpPr txBox="1"/>
          <p:nvPr/>
        </p:nvSpPr>
        <p:spPr>
          <a:xfrm>
            <a:off x="1642229" y="5073899"/>
            <a:ext cx="1242554" cy="183917"/>
          </a:xfrm>
          <a:prstGeom prst="rect">
            <a:avLst/>
          </a:prstGeom>
          <a:solidFill>
            <a:schemeClr val="bg1"/>
          </a:solidFill>
          <a:ln>
            <a:noFill/>
          </a:ln>
        </p:spPr>
        <p:txBody>
          <a:bodyPr wrap="square" lIns="0" tIns="0" rIns="0" bIns="0" rtlCol="0">
            <a:noAutofit/>
          </a:bodyPr>
          <a:lstStyle/>
          <a:p>
            <a:pPr rtl="0"/>
            <a:r>
              <a:rPr lang="ko-KR" altLang="en-US" sz="800" dirty="0">
                <a:latin typeface="+mn-ea"/>
              </a:rPr>
              <a:t>절단산소</a:t>
            </a:r>
            <a:r>
              <a:rPr lang="en-US" altLang="ko-KR" sz="800" dirty="0">
                <a:latin typeface="+mn-ea"/>
              </a:rPr>
              <a:t>(</a:t>
            </a:r>
            <a:r>
              <a:rPr lang="en-US" altLang="ko-KR" sz="800" dirty="0" err="1">
                <a:latin typeface="+mn-ea"/>
              </a:rPr>
              <a:t>setudan</a:t>
            </a:r>
            <a:r>
              <a:rPr lang="en-US" altLang="ko-KR" sz="800" dirty="0">
                <a:latin typeface="+mn-ea"/>
              </a:rPr>
              <a:t> </a:t>
            </a:r>
            <a:r>
              <a:rPr lang="en-US" altLang="ko-KR" sz="800" dirty="0" err="1">
                <a:latin typeface="+mn-ea"/>
              </a:rPr>
              <a:t>sanso</a:t>
            </a:r>
            <a:r>
              <a:rPr lang="en-US" altLang="ko-KR" sz="800" dirty="0">
                <a:latin typeface="+mn-ea"/>
              </a:rPr>
              <a:t>) </a:t>
            </a:r>
            <a:r>
              <a:rPr lang="ko-KR" altLang="en-US" sz="800" dirty="0">
                <a:latin typeface="+mn-ea"/>
              </a:rPr>
              <a:t>기류</a:t>
            </a:r>
            <a:endParaRPr kumimoji="1" lang="ko-KR" altLang="en-US" sz="800" dirty="0">
              <a:latin typeface="+mn-ea"/>
            </a:endParaRPr>
          </a:p>
        </p:txBody>
      </p:sp>
      <p:sp>
        <p:nvSpPr>
          <p:cNvPr id="26" name="テキスト ボックス 25">
            <a:extLst>
              <a:ext uri="{FF2B5EF4-FFF2-40B4-BE49-F238E27FC236}">
                <a16:creationId xmlns:a16="http://schemas.microsoft.com/office/drawing/2014/main" id="{D9D5A474-5C6B-4941-867F-7E4883B35A6F}"/>
              </a:ext>
            </a:extLst>
          </p:cNvPr>
          <p:cNvSpPr txBox="1"/>
          <p:nvPr/>
        </p:nvSpPr>
        <p:spPr>
          <a:xfrm>
            <a:off x="2994532" y="1769399"/>
            <a:ext cx="1597940" cy="417289"/>
          </a:xfrm>
          <a:prstGeom prst="rect">
            <a:avLst/>
          </a:prstGeom>
          <a:solidFill>
            <a:schemeClr val="bg1"/>
          </a:solidFill>
          <a:ln>
            <a:noFill/>
          </a:ln>
        </p:spPr>
        <p:txBody>
          <a:bodyPr wrap="square" lIns="0" tIns="0" rIns="0" bIns="0" rtlCol="0">
            <a:noAutofit/>
          </a:bodyPr>
          <a:lstStyle/>
          <a:p>
            <a:pPr rtl="0"/>
            <a:r>
              <a:rPr lang="ko-KR" altLang="en-US" sz="1050" dirty="0">
                <a:latin typeface="+mn-ea"/>
              </a:rPr>
              <a:t>균열이나 부식은 없는가</a:t>
            </a:r>
            <a:endParaRPr kumimoji="1" lang="ko-KR" altLang="en-US" sz="1050" dirty="0">
              <a:latin typeface="+mn-ea"/>
            </a:endParaRPr>
          </a:p>
        </p:txBody>
      </p:sp>
      <p:sp>
        <p:nvSpPr>
          <p:cNvPr id="27" name="テキスト ボックス 26">
            <a:extLst>
              <a:ext uri="{FF2B5EF4-FFF2-40B4-BE49-F238E27FC236}">
                <a16:creationId xmlns:a16="http://schemas.microsoft.com/office/drawing/2014/main" id="{C786FA9C-651C-405E-94C3-2B66961D945F}"/>
              </a:ext>
            </a:extLst>
          </p:cNvPr>
          <p:cNvSpPr txBox="1"/>
          <p:nvPr/>
        </p:nvSpPr>
        <p:spPr>
          <a:xfrm>
            <a:off x="2994532" y="2261037"/>
            <a:ext cx="1597940" cy="183917"/>
          </a:xfrm>
          <a:prstGeom prst="rect">
            <a:avLst/>
          </a:prstGeom>
          <a:solidFill>
            <a:schemeClr val="bg1"/>
          </a:solidFill>
          <a:ln>
            <a:noFill/>
          </a:ln>
        </p:spPr>
        <p:txBody>
          <a:bodyPr wrap="square" lIns="0" tIns="0" rIns="0" bIns="0" rtlCol="0">
            <a:noAutofit/>
          </a:bodyPr>
          <a:lstStyle/>
          <a:p>
            <a:pPr rtl="0"/>
            <a:r>
              <a:rPr lang="ko-KR" altLang="en-US" sz="1050">
                <a:latin typeface="+mn-ea"/>
              </a:rPr>
              <a:t>손상 또는 변형은 없는가</a:t>
            </a:r>
            <a:endParaRPr kumimoji="1" lang="ko-KR" altLang="en-US" sz="1050">
              <a:latin typeface="+mn-ea"/>
            </a:endParaRPr>
          </a:p>
        </p:txBody>
      </p:sp>
      <p:sp>
        <p:nvSpPr>
          <p:cNvPr id="28" name="テキスト ボックス 27">
            <a:extLst>
              <a:ext uri="{FF2B5EF4-FFF2-40B4-BE49-F238E27FC236}">
                <a16:creationId xmlns:a16="http://schemas.microsoft.com/office/drawing/2014/main" id="{B269E0A1-01B6-4926-90F8-76BD9CE4F553}"/>
              </a:ext>
            </a:extLst>
          </p:cNvPr>
          <p:cNvSpPr txBox="1"/>
          <p:nvPr/>
        </p:nvSpPr>
        <p:spPr>
          <a:xfrm>
            <a:off x="2994532" y="3298384"/>
            <a:ext cx="1597940" cy="183917"/>
          </a:xfrm>
          <a:prstGeom prst="rect">
            <a:avLst/>
          </a:prstGeom>
          <a:solidFill>
            <a:schemeClr val="bg1"/>
          </a:solidFill>
          <a:ln>
            <a:noFill/>
          </a:ln>
        </p:spPr>
        <p:txBody>
          <a:bodyPr wrap="square" lIns="0" tIns="0" rIns="0" bIns="0" rtlCol="0">
            <a:noAutofit/>
          </a:bodyPr>
          <a:lstStyle/>
          <a:p>
            <a:pPr rtl="0"/>
            <a:r>
              <a:rPr lang="ko-KR" altLang="en-US" sz="1050">
                <a:latin typeface="+mn-ea"/>
              </a:rPr>
              <a:t>변형 또는 용손은 없는가</a:t>
            </a:r>
            <a:endParaRPr kumimoji="1" lang="ko-KR" altLang="en-US" sz="1050">
              <a:latin typeface="+mn-ea"/>
            </a:endParaRPr>
          </a:p>
        </p:txBody>
      </p:sp>
      <p:sp>
        <p:nvSpPr>
          <p:cNvPr id="29" name="テキスト ボックス 28">
            <a:extLst>
              <a:ext uri="{FF2B5EF4-FFF2-40B4-BE49-F238E27FC236}">
                <a16:creationId xmlns:a16="http://schemas.microsoft.com/office/drawing/2014/main" id="{87F20D89-103A-4173-BAAB-1EA296DFA015}"/>
              </a:ext>
            </a:extLst>
          </p:cNvPr>
          <p:cNvSpPr txBox="1"/>
          <p:nvPr/>
        </p:nvSpPr>
        <p:spPr>
          <a:xfrm>
            <a:off x="2997748" y="2757939"/>
            <a:ext cx="1540000" cy="399155"/>
          </a:xfrm>
          <a:prstGeom prst="rect">
            <a:avLst/>
          </a:prstGeom>
          <a:solidFill>
            <a:schemeClr val="bg1"/>
          </a:solidFill>
          <a:ln>
            <a:noFill/>
          </a:ln>
        </p:spPr>
        <p:txBody>
          <a:bodyPr wrap="square" lIns="0" tIns="0" rIns="0" bIns="0" rtlCol="0">
            <a:noAutofit/>
          </a:bodyPr>
          <a:lstStyle/>
          <a:p>
            <a:pPr rtl="0"/>
            <a:r>
              <a:rPr lang="ko-KR" altLang="en-US" sz="1050">
                <a:latin typeface="+mn-ea"/>
              </a:rPr>
              <a:t>흠집이나 변형은 없는가</a:t>
            </a:r>
            <a:endParaRPr kumimoji="1" lang="ko-KR" altLang="en-US" sz="1050">
              <a:latin typeface="+mn-ea"/>
            </a:endParaRPr>
          </a:p>
        </p:txBody>
      </p:sp>
      <p:sp>
        <p:nvSpPr>
          <p:cNvPr id="30" name="テキスト ボックス 29">
            <a:extLst>
              <a:ext uri="{FF2B5EF4-FFF2-40B4-BE49-F238E27FC236}">
                <a16:creationId xmlns:a16="http://schemas.microsoft.com/office/drawing/2014/main" id="{D7712BE7-83C8-4723-885E-82F5E7B4B23E}"/>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ko-KR" altLang="en-US" sz="1050">
                <a:latin typeface="+mn-ea"/>
              </a:rPr>
              <a:t>외부 누출은 없는가</a:t>
            </a:r>
            <a:endParaRPr kumimoji="1" lang="ko-KR" altLang="en-US" sz="1050">
              <a:latin typeface="+mn-ea"/>
            </a:endParaRPr>
          </a:p>
        </p:txBody>
      </p:sp>
      <p:sp>
        <p:nvSpPr>
          <p:cNvPr id="31" name="テキスト ボックス 30">
            <a:extLst>
              <a:ext uri="{FF2B5EF4-FFF2-40B4-BE49-F238E27FC236}">
                <a16:creationId xmlns:a16="http://schemas.microsoft.com/office/drawing/2014/main" id="{8C9595E2-7826-4C35-910C-6250EB71024A}"/>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ko-KR" altLang="en-US" sz="1050">
                <a:latin typeface="+mn-ea"/>
              </a:rPr>
              <a:t>가스 누출은 없는가</a:t>
            </a:r>
            <a:endParaRPr kumimoji="1" lang="ko-KR" altLang="en-US" sz="1050">
              <a:latin typeface="+mn-ea"/>
            </a:endParaRPr>
          </a:p>
        </p:txBody>
      </p:sp>
      <p:sp>
        <p:nvSpPr>
          <p:cNvPr id="32" name="テキスト ボックス 31">
            <a:extLst>
              <a:ext uri="{FF2B5EF4-FFF2-40B4-BE49-F238E27FC236}">
                <a16:creationId xmlns:a16="http://schemas.microsoft.com/office/drawing/2014/main" id="{36EBE646-94D6-4D18-A007-76D4E72B31E6}"/>
              </a:ext>
            </a:extLst>
          </p:cNvPr>
          <p:cNvSpPr txBox="1"/>
          <p:nvPr/>
        </p:nvSpPr>
        <p:spPr>
          <a:xfrm>
            <a:off x="3004963" y="3553927"/>
            <a:ext cx="1532785" cy="183917"/>
          </a:xfrm>
          <a:prstGeom prst="rect">
            <a:avLst/>
          </a:prstGeom>
          <a:solidFill>
            <a:schemeClr val="bg1"/>
          </a:solidFill>
          <a:ln>
            <a:noFill/>
          </a:ln>
        </p:spPr>
        <p:txBody>
          <a:bodyPr wrap="square" lIns="0" tIns="0" rIns="0" bIns="0" rtlCol="0">
            <a:noAutofit/>
          </a:bodyPr>
          <a:lstStyle/>
          <a:p>
            <a:pPr rtl="0"/>
            <a:r>
              <a:rPr lang="ko-KR" altLang="en-US" sz="1050">
                <a:latin typeface="+mn-ea"/>
              </a:rPr>
              <a:t>시트 누출은 없는가</a:t>
            </a:r>
            <a:endParaRPr kumimoji="1" lang="ko-KR" altLang="en-US" sz="1050">
              <a:latin typeface="+mn-ea"/>
            </a:endParaRPr>
          </a:p>
        </p:txBody>
      </p:sp>
      <p:sp>
        <p:nvSpPr>
          <p:cNvPr id="33" name="テキスト ボックス 32">
            <a:extLst>
              <a:ext uri="{FF2B5EF4-FFF2-40B4-BE49-F238E27FC236}">
                <a16:creationId xmlns:a16="http://schemas.microsoft.com/office/drawing/2014/main" id="{7D0950CF-8C8D-42DF-8422-720C9FD6C23C}"/>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ko-KR" altLang="en-US" sz="1050">
                <a:latin typeface="+mn-ea"/>
              </a:rPr>
              <a:t>순조롭게 조절할 수 있는가</a:t>
            </a:r>
            <a:endParaRPr kumimoji="1" lang="ko-KR" altLang="en-US" sz="1050">
              <a:latin typeface="+mn-ea"/>
            </a:endParaRPr>
          </a:p>
        </p:txBody>
      </p:sp>
      <p:sp>
        <p:nvSpPr>
          <p:cNvPr id="34" name="テキスト ボックス 33">
            <a:extLst>
              <a:ext uri="{FF2B5EF4-FFF2-40B4-BE49-F238E27FC236}">
                <a16:creationId xmlns:a16="http://schemas.microsoft.com/office/drawing/2014/main" id="{30CA084C-7FBC-4ADC-8333-D8DF8C243319}"/>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ko-KR" altLang="en-US" sz="1050">
                <a:latin typeface="+mn-ea"/>
              </a:rPr>
              <a:t>정상인가</a:t>
            </a:r>
            <a:endParaRPr kumimoji="1" lang="ko-KR" altLang="en-US" sz="1050">
              <a:latin typeface="+mn-ea"/>
            </a:endParaRPr>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ko-KR" altLang="en-US" sz="2000" dirty="0">
                <a:latin typeface="+mj-ea"/>
                <a:ea typeface="+mj-ea"/>
              </a:rPr>
              <a:t>가스용접의 특성</a:t>
            </a:r>
            <a:endParaRPr kumimoji="1" lang="ko-KR" altLang="en-US" sz="2000" dirty="0">
              <a:latin typeface="+mj-ea"/>
              <a:ea typeface="+mj-ea"/>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ko-KR" altLang="en-US" sz="1400" b="1" dirty="0">
                <a:latin typeface="+mj-ea"/>
                <a:ea typeface="+mj-ea"/>
              </a:rPr>
              <a:t>장점</a:t>
            </a:r>
            <a:endParaRPr kumimoji="1" lang="ko-KR" altLang="en-US" sz="1400" b="1" dirty="0">
              <a:latin typeface="+mj-ea"/>
              <a:ea typeface="+mj-ea"/>
            </a:endParaRPr>
          </a:p>
          <a:p>
            <a:pPr marL="268288" indent="-268288" rtl="0">
              <a:lnSpc>
                <a:spcPct val="100000"/>
              </a:lnSpc>
              <a:spcBef>
                <a:spcPts val="0"/>
              </a:spcBef>
              <a:buNone/>
            </a:pPr>
            <a:r>
              <a:rPr lang="ko-KR" altLang="en-US" sz="1400" dirty="0">
                <a:latin typeface="+mj-ea"/>
                <a:ea typeface="+mj-ea"/>
              </a:rPr>
              <a:t>　・가스용기</a:t>
            </a:r>
            <a:r>
              <a:rPr lang="en-US" altLang="ko-KR" sz="1400" dirty="0">
                <a:latin typeface="+mj-ea"/>
                <a:ea typeface="+mj-ea"/>
              </a:rPr>
              <a:t>(</a:t>
            </a:r>
            <a:r>
              <a:rPr lang="en-US" altLang="ko-KR" sz="1400" dirty="0" err="1">
                <a:latin typeface="+mj-ea"/>
                <a:ea typeface="+mj-ea"/>
              </a:rPr>
              <a:t>bonbe</a:t>
            </a:r>
            <a:r>
              <a:rPr lang="en-US" altLang="ko-KR" sz="1400" dirty="0">
                <a:latin typeface="+mj-ea"/>
                <a:ea typeface="+mj-ea"/>
              </a:rPr>
              <a:t>)</a:t>
            </a:r>
            <a:r>
              <a:rPr lang="ko-KR" altLang="en-US" sz="1400" dirty="0">
                <a:latin typeface="+mj-ea"/>
                <a:ea typeface="+mj-ea"/>
              </a:rPr>
              <a:t>가 있으면 어디서나 작업할 수 있다</a:t>
            </a:r>
            <a:r>
              <a:rPr lang="en-US" altLang="ko-KR" sz="1400" dirty="0">
                <a:latin typeface="+mj-ea"/>
                <a:ea typeface="+mj-ea"/>
              </a:rPr>
              <a:t>.</a:t>
            </a:r>
          </a:p>
          <a:p>
            <a:pPr marL="268288" indent="-268288" rtl="0">
              <a:lnSpc>
                <a:spcPct val="100000"/>
              </a:lnSpc>
              <a:spcBef>
                <a:spcPts val="0"/>
              </a:spcBef>
              <a:buNone/>
            </a:pPr>
            <a:r>
              <a:rPr lang="ko-KR" altLang="en-US" sz="1400" dirty="0">
                <a:latin typeface="+mj-ea"/>
                <a:ea typeface="+mj-ea"/>
              </a:rPr>
              <a:t>　・용접봉을 사용하지 않고 용접할 수 있다</a:t>
            </a:r>
            <a:r>
              <a:rPr lang="en-US" altLang="ko-KR" sz="1400" dirty="0">
                <a:latin typeface="+mj-ea"/>
                <a:ea typeface="+mj-ea"/>
              </a:rPr>
              <a:t>.</a:t>
            </a:r>
          </a:p>
          <a:p>
            <a:pPr marL="268288" indent="-268288" rtl="0">
              <a:lnSpc>
                <a:spcPct val="100000"/>
              </a:lnSpc>
              <a:spcBef>
                <a:spcPts val="0"/>
              </a:spcBef>
              <a:buNone/>
            </a:pPr>
            <a:r>
              <a:rPr lang="ko-KR" altLang="en-US" sz="1400" dirty="0">
                <a:latin typeface="+mj-ea"/>
                <a:ea typeface="+mj-ea"/>
              </a:rPr>
              <a:t>　・흄</a:t>
            </a:r>
            <a:r>
              <a:rPr lang="en-US" altLang="ko-KR" sz="1400" dirty="0">
                <a:latin typeface="+mj-ea"/>
                <a:ea typeface="+mj-ea"/>
              </a:rPr>
              <a:t>(</a:t>
            </a:r>
            <a:r>
              <a:rPr lang="en-US" altLang="ko-KR" sz="1400" dirty="0" err="1">
                <a:latin typeface="+mj-ea"/>
                <a:ea typeface="+mj-ea"/>
              </a:rPr>
              <a:t>hyumu</a:t>
            </a:r>
            <a:r>
              <a:rPr lang="en-US" altLang="ko-KR" sz="1400" dirty="0">
                <a:latin typeface="+mj-ea"/>
                <a:ea typeface="+mj-ea"/>
              </a:rPr>
              <a:t>), </a:t>
            </a:r>
            <a:r>
              <a:rPr lang="ko-KR" altLang="en-US" sz="1400" dirty="0" err="1">
                <a:latin typeface="+mj-ea"/>
                <a:ea typeface="+mj-ea"/>
              </a:rPr>
              <a:t>스퍼터</a:t>
            </a:r>
            <a:r>
              <a:rPr lang="en-US" altLang="ko-KR" sz="1400" dirty="0">
                <a:latin typeface="+mj-ea"/>
                <a:ea typeface="+mj-ea"/>
              </a:rPr>
              <a:t>(</a:t>
            </a:r>
            <a:r>
              <a:rPr lang="en-US" altLang="ko-KR" sz="1400" dirty="0" err="1">
                <a:latin typeface="+mj-ea"/>
                <a:ea typeface="+mj-ea"/>
              </a:rPr>
              <a:t>supatta</a:t>
            </a:r>
            <a:r>
              <a:rPr lang="en-US" altLang="ko-KR" sz="1400" dirty="0">
                <a:latin typeface="+mj-ea"/>
                <a:ea typeface="+mj-ea"/>
              </a:rPr>
              <a:t>) </a:t>
            </a:r>
            <a:r>
              <a:rPr lang="ko-KR" altLang="en-US" sz="1400" dirty="0">
                <a:latin typeface="+mj-ea"/>
                <a:ea typeface="+mj-ea"/>
              </a:rPr>
              <a:t>등의 발생이 적다</a:t>
            </a:r>
            <a:r>
              <a:rPr lang="en-US" altLang="ko-KR" sz="1400" dirty="0">
                <a:latin typeface="+mj-ea"/>
                <a:ea typeface="+mj-ea"/>
              </a:rPr>
              <a:t>.</a:t>
            </a:r>
            <a:endParaRPr lang="ko-KR" altLang="en-US" sz="1400" dirty="0">
              <a:latin typeface="+mj-ea"/>
              <a:ea typeface="+mj-ea"/>
            </a:endParaRPr>
          </a:p>
          <a:p>
            <a:pPr marL="268288" indent="-268288" rtl="0">
              <a:lnSpc>
                <a:spcPct val="100000"/>
              </a:lnSpc>
              <a:spcBef>
                <a:spcPts val="0"/>
              </a:spcBef>
              <a:buNone/>
            </a:pPr>
            <a:endParaRPr lang="ko-KR" altLang="en-US" sz="800" dirty="0">
              <a:latin typeface="+mj-ea"/>
              <a:ea typeface="+mj-ea"/>
            </a:endParaRPr>
          </a:p>
        </p:txBody>
      </p:sp>
      <p:sp>
        <p:nvSpPr>
          <p:cNvPr id="6" name="テキスト ボックス 5"/>
          <p:cNvSpPr txBox="1"/>
          <p:nvPr/>
        </p:nvSpPr>
        <p:spPr>
          <a:xfrm>
            <a:off x="4887769" y="6375116"/>
            <a:ext cx="3312646"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2</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6</a:t>
            </a:r>
            <a:r>
              <a:rPr lang="ko-KR" altLang="en-US" sz="1100">
                <a:solidFill>
                  <a:prstClr val="black"/>
                </a:solidFill>
                <a:latin typeface="+mj-ea"/>
                <a:ea typeface="+mj-ea"/>
              </a:rPr>
              <a:t>페이지</a:t>
            </a: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ko-KR" altLang="en-US" sz="2000" dirty="0">
                <a:latin typeface="+mj-ea"/>
              </a:rPr>
              <a:t>가스절단</a:t>
            </a:r>
            <a:r>
              <a:rPr lang="en-US" altLang="ko-KR" sz="2000" dirty="0">
                <a:latin typeface="+mj-ea"/>
              </a:rPr>
              <a:t>(</a:t>
            </a:r>
            <a:r>
              <a:rPr lang="en-US" altLang="ko-KR" sz="2000" dirty="0" err="1">
                <a:latin typeface="+mj-ea"/>
              </a:rPr>
              <a:t>gasu</a:t>
            </a:r>
            <a:r>
              <a:rPr lang="en-US" altLang="ko-KR" sz="2000" dirty="0">
                <a:latin typeface="+mj-ea"/>
              </a:rPr>
              <a:t> </a:t>
            </a:r>
            <a:r>
              <a:rPr lang="en-US" altLang="ko-KR" sz="2000" dirty="0" err="1">
                <a:latin typeface="+mj-ea"/>
              </a:rPr>
              <a:t>setudan</a:t>
            </a:r>
            <a:r>
              <a:rPr lang="en-US" altLang="ko-KR" sz="2000" dirty="0">
                <a:latin typeface="+mj-ea"/>
              </a:rPr>
              <a:t>)</a:t>
            </a:r>
            <a:r>
              <a:rPr lang="ko-KR" altLang="en-US" sz="2000" dirty="0">
                <a:latin typeface="+mj-ea"/>
              </a:rPr>
              <a:t>의 특성</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ko-KR" altLang="en-US" sz="1400" b="1" dirty="0">
                <a:latin typeface="+mj-ea"/>
                <a:ea typeface="+mj-ea"/>
              </a:rPr>
              <a:t>장점</a:t>
            </a:r>
          </a:p>
          <a:p>
            <a:pPr marL="85725" indent="-85725" rtl="0">
              <a:spcBef>
                <a:spcPts val="0"/>
              </a:spcBef>
              <a:buNone/>
            </a:pPr>
            <a:r>
              <a:rPr lang="ko-KR" altLang="en-US" sz="1400" dirty="0">
                <a:latin typeface="+mj-ea"/>
                <a:ea typeface="+mj-ea"/>
              </a:rPr>
              <a:t>　・</a:t>
            </a:r>
            <a:r>
              <a:rPr lang="ko-KR" altLang="en-US" sz="1400" dirty="0" err="1">
                <a:latin typeface="+mj-ea"/>
                <a:ea typeface="+mj-ea"/>
              </a:rPr>
              <a:t>후판도</a:t>
            </a:r>
            <a:r>
              <a:rPr lang="ko-KR" altLang="en-US" sz="1400" dirty="0">
                <a:latin typeface="+mj-ea"/>
                <a:ea typeface="+mj-ea"/>
              </a:rPr>
              <a:t> 절단할 수 있다</a:t>
            </a:r>
            <a:r>
              <a:rPr lang="en-US" altLang="ko-KR" sz="1400" dirty="0">
                <a:latin typeface="+mj-ea"/>
                <a:ea typeface="+mj-ea"/>
              </a:rPr>
              <a:t>.</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3</a:t>
            </a:fld>
            <a:endParaRPr kumimoji="1" lang="ko-KR" altLang="en-US" sz="1100">
              <a:latin typeface="+mj-ea"/>
              <a:ea typeface="+mj-ea"/>
            </a:endParaRPr>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ko-KR" altLang="en-US" sz="1400" b="1" dirty="0">
                <a:latin typeface="+mj-ea"/>
                <a:ea typeface="+mj-ea"/>
              </a:rPr>
              <a:t>단점</a:t>
            </a:r>
          </a:p>
          <a:p>
            <a:pPr marL="180975" indent="0" rtl="0">
              <a:lnSpc>
                <a:spcPct val="100000"/>
              </a:lnSpc>
              <a:spcBef>
                <a:spcPts val="0"/>
              </a:spcBef>
              <a:buFont typeface="Arial" panose="020B0604020202020204" pitchFamily="34" charset="0"/>
              <a:buNone/>
            </a:pPr>
            <a:r>
              <a:rPr lang="ko-KR" altLang="en-US" sz="1400" dirty="0">
                <a:latin typeface="+mj-ea"/>
                <a:ea typeface="+mj-ea"/>
              </a:rPr>
              <a:t>・열원의 온도가 낮다</a:t>
            </a:r>
            <a:r>
              <a:rPr lang="en-US" altLang="ko-KR" sz="1400" dirty="0">
                <a:latin typeface="+mj-ea"/>
                <a:ea typeface="+mj-ea"/>
              </a:rPr>
              <a:t>.</a:t>
            </a:r>
            <a:endParaRPr lang="ko-KR" altLang="en-US" sz="1400" dirty="0">
              <a:latin typeface="+mj-ea"/>
              <a:ea typeface="+mj-ea"/>
            </a:endParaRPr>
          </a:p>
          <a:p>
            <a:pPr marL="180975" indent="0" rtl="0">
              <a:lnSpc>
                <a:spcPct val="100000"/>
              </a:lnSpc>
              <a:spcBef>
                <a:spcPts val="0"/>
              </a:spcBef>
              <a:buFont typeface="Arial" panose="020B0604020202020204" pitchFamily="34" charset="0"/>
              <a:buNone/>
            </a:pPr>
            <a:r>
              <a:rPr lang="ko-KR" altLang="en-US" sz="1400" dirty="0">
                <a:latin typeface="+mj-ea"/>
                <a:ea typeface="+mj-ea"/>
              </a:rPr>
              <a:t>・금속이 녹을 때까지의 가열 시간이 길다</a:t>
            </a:r>
            <a:r>
              <a:rPr lang="en-US" altLang="ko-KR" sz="1400" dirty="0">
                <a:latin typeface="+mj-ea"/>
                <a:ea typeface="+mj-ea"/>
              </a:rPr>
              <a:t>.</a:t>
            </a:r>
            <a:endParaRPr lang="ko-KR" altLang="en-US" sz="1400" dirty="0">
              <a:latin typeface="+mj-ea"/>
              <a:ea typeface="+mj-ea"/>
            </a:endParaRPr>
          </a:p>
          <a:p>
            <a:pPr marL="180975" indent="0" rtl="0">
              <a:lnSpc>
                <a:spcPct val="100000"/>
              </a:lnSpc>
              <a:spcBef>
                <a:spcPts val="0"/>
              </a:spcBef>
              <a:buFont typeface="Arial" panose="020B0604020202020204" pitchFamily="34" charset="0"/>
              <a:buNone/>
            </a:pPr>
            <a:r>
              <a:rPr lang="ko-KR" altLang="en-US" sz="1400" dirty="0">
                <a:latin typeface="+mj-ea"/>
                <a:ea typeface="+mj-ea"/>
              </a:rPr>
              <a:t>・용접부의 국부적인 가열이 어렵다</a:t>
            </a:r>
            <a:r>
              <a:rPr lang="en-US" altLang="ko-KR" sz="1400" dirty="0">
                <a:latin typeface="+mj-ea"/>
                <a:ea typeface="+mj-ea"/>
              </a:rPr>
              <a:t>.</a:t>
            </a:r>
            <a:endParaRPr lang="ko-KR" altLang="en-US" sz="1400" dirty="0">
              <a:latin typeface="+mj-ea"/>
              <a:ea typeface="+mj-ea"/>
            </a:endParaRPr>
          </a:p>
          <a:p>
            <a:pPr marL="180975" indent="0" rtl="0">
              <a:lnSpc>
                <a:spcPct val="100000"/>
              </a:lnSpc>
              <a:spcBef>
                <a:spcPts val="0"/>
              </a:spcBef>
              <a:buFont typeface="Arial" panose="020B0604020202020204" pitchFamily="34" charset="0"/>
              <a:buNone/>
            </a:pPr>
            <a:r>
              <a:rPr lang="ko-KR" altLang="en-US" sz="1400" dirty="0">
                <a:latin typeface="+mj-ea"/>
                <a:ea typeface="+mj-ea"/>
              </a:rPr>
              <a:t>・왜곡 발생이 크다</a:t>
            </a:r>
            <a:r>
              <a:rPr lang="en-US" altLang="ko-KR" sz="1400" dirty="0">
                <a:latin typeface="+mj-ea"/>
                <a:ea typeface="+mj-ea"/>
              </a:rPr>
              <a:t>.</a:t>
            </a:r>
            <a:endParaRPr lang="ko-KR" altLang="en-US" sz="1400" dirty="0">
              <a:latin typeface="+mj-ea"/>
              <a:ea typeface="+mj-ea"/>
            </a:endParaRPr>
          </a:p>
          <a:p>
            <a:pPr marL="180975" indent="0" rtl="0">
              <a:lnSpc>
                <a:spcPct val="100000"/>
              </a:lnSpc>
              <a:spcBef>
                <a:spcPts val="0"/>
              </a:spcBef>
              <a:buFont typeface="Arial" panose="020B0604020202020204" pitchFamily="34" charset="0"/>
              <a:buNone/>
            </a:pPr>
            <a:r>
              <a:rPr lang="ko-KR" altLang="en-US" sz="1400" dirty="0">
                <a:latin typeface="+mj-ea"/>
                <a:ea typeface="+mj-ea"/>
              </a:rPr>
              <a:t>・열 영향부의 범위가 넓다</a:t>
            </a:r>
            <a:r>
              <a:rPr lang="en-US" altLang="ko-KR" sz="1400" dirty="0">
                <a:latin typeface="+mj-ea"/>
                <a:ea typeface="+mj-ea"/>
              </a:rPr>
              <a:t>.</a:t>
            </a:r>
            <a:endParaRPr lang="ko-KR" altLang="en-US" sz="1400" dirty="0">
              <a:latin typeface="+mj-ea"/>
              <a:ea typeface="+mj-ea"/>
            </a:endParaRPr>
          </a:p>
          <a:p>
            <a:pPr marL="180975" indent="0" rtl="0">
              <a:lnSpc>
                <a:spcPct val="110000"/>
              </a:lnSpc>
              <a:spcBef>
                <a:spcPts val="0"/>
              </a:spcBef>
              <a:buFont typeface="Arial" panose="020B0604020202020204" pitchFamily="34" charset="0"/>
              <a:buNone/>
            </a:pPr>
            <a:r>
              <a:rPr lang="ko-KR" altLang="en-US" sz="1400" dirty="0">
                <a:latin typeface="+mj-ea"/>
                <a:ea typeface="+mj-ea"/>
              </a:rPr>
              <a:t>・다른 </a:t>
            </a:r>
            <a:r>
              <a:rPr lang="ko-KR" altLang="en-US" sz="1400" dirty="0" err="1">
                <a:latin typeface="+mj-ea"/>
                <a:ea typeface="+mj-ea"/>
              </a:rPr>
              <a:t>금속끼리나</a:t>
            </a:r>
            <a:r>
              <a:rPr lang="ko-KR" altLang="en-US" sz="1400" dirty="0">
                <a:latin typeface="+mj-ea"/>
                <a:ea typeface="+mj-ea"/>
              </a:rPr>
              <a:t> </a:t>
            </a:r>
            <a:r>
              <a:rPr lang="ko-KR" altLang="en-US" sz="1400" dirty="0" err="1">
                <a:latin typeface="+mj-ea"/>
                <a:ea typeface="+mj-ea"/>
              </a:rPr>
              <a:t>후판의</a:t>
            </a:r>
            <a:r>
              <a:rPr lang="ko-KR" altLang="en-US" sz="1400" dirty="0">
                <a:latin typeface="+mj-ea"/>
                <a:ea typeface="+mj-ea"/>
              </a:rPr>
              <a:t> 용접에는 적합하지 않다</a:t>
            </a:r>
            <a:r>
              <a:rPr lang="en-US" altLang="ko-KR" sz="1400" dirty="0">
                <a:latin typeface="+mj-ea"/>
                <a:ea typeface="+mj-ea"/>
              </a:rPr>
              <a:t>.</a:t>
            </a:r>
            <a:endParaRPr lang="ko-KR" altLang="en-US" sz="1400" dirty="0">
              <a:latin typeface="+mj-ea"/>
              <a:ea typeface="+mj-ea"/>
            </a:endParaRP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ko-KR" altLang="en-US" sz="1400" b="1" dirty="0">
                <a:latin typeface="+mj-ea"/>
                <a:ea typeface="+mj-ea"/>
              </a:rPr>
              <a:t>단점</a:t>
            </a:r>
          </a:p>
          <a:p>
            <a:pPr marL="180975" indent="0" rtl="0">
              <a:spcBef>
                <a:spcPts val="0"/>
              </a:spcBef>
              <a:buNone/>
            </a:pPr>
            <a:r>
              <a:rPr lang="ko-KR" altLang="en-US" sz="1400" dirty="0">
                <a:latin typeface="+mj-ea"/>
                <a:ea typeface="+mj-ea"/>
              </a:rPr>
              <a:t>・</a:t>
            </a:r>
            <a:r>
              <a:rPr lang="ko-KR" altLang="en-US" sz="1400" dirty="0" err="1">
                <a:latin typeface="+mj-ea"/>
                <a:ea typeface="+mj-ea"/>
              </a:rPr>
              <a:t>철계열</a:t>
            </a:r>
            <a:r>
              <a:rPr lang="ko-KR" altLang="en-US" sz="1400" dirty="0">
                <a:latin typeface="+mj-ea"/>
                <a:ea typeface="+mj-ea"/>
              </a:rPr>
              <a:t> 재료 등만 절단할 수 있다</a:t>
            </a:r>
            <a:r>
              <a:rPr lang="en-US" altLang="ko-KR" sz="1400" dirty="0">
                <a:latin typeface="+mj-ea"/>
                <a:ea typeface="+mj-ea"/>
              </a:rPr>
              <a:t>.</a:t>
            </a:r>
            <a:endParaRPr lang="ko-KR" altLang="en-US" sz="1400" dirty="0">
              <a:latin typeface="+mj-ea"/>
              <a:ea typeface="+mj-ea"/>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93056"/>
            <a:ext cx="7886700" cy="554209"/>
          </a:xfrm>
          <a:ln>
            <a:solidFill>
              <a:schemeClr val="tx1"/>
            </a:solidFill>
          </a:ln>
        </p:spPr>
        <p:txBody>
          <a:bodyPr rtlCol="0">
            <a:noAutofit/>
          </a:bodyPr>
          <a:lstStyle/>
          <a:p>
            <a:pPr rtl="0"/>
            <a:r>
              <a:rPr lang="ko-KR" altLang="en-US" sz="1800" dirty="0">
                <a:latin typeface="+mn-ea"/>
                <a:ea typeface="+mn-ea"/>
              </a:rPr>
              <a:t>가스용접에 사용되는 기기의 점검 </a:t>
            </a:r>
            <a:r>
              <a:rPr lang="en-US" altLang="ko-KR" sz="1800" dirty="0">
                <a:latin typeface="+mn-ea"/>
                <a:ea typeface="+mn-ea"/>
              </a:rPr>
              <a:t>(3) </a:t>
            </a:r>
            <a:br>
              <a:rPr lang="en-US" altLang="ko-KR" sz="1800" dirty="0">
                <a:latin typeface="+mn-ea"/>
                <a:ea typeface="+mn-ea"/>
              </a:rPr>
            </a:br>
            <a:r>
              <a:rPr lang="ko-KR" altLang="en-US" sz="1800" dirty="0">
                <a:latin typeface="+mn-ea"/>
                <a:ea typeface="+mn-ea"/>
              </a:rPr>
              <a:t>압력조절기</a:t>
            </a:r>
            <a:r>
              <a:rPr lang="en-US" altLang="ko-KR" sz="1800" dirty="0">
                <a:latin typeface="+mn-ea"/>
                <a:ea typeface="+mn-ea"/>
              </a:rPr>
              <a:t>(</a:t>
            </a:r>
            <a:r>
              <a:rPr lang="en-US" altLang="ko-KR" sz="1800" dirty="0" err="1">
                <a:latin typeface="+mn-ea"/>
                <a:ea typeface="+mn-ea"/>
              </a:rPr>
              <a:t>aturyoku</a:t>
            </a:r>
            <a:r>
              <a:rPr lang="en-US" altLang="ko-KR" sz="1800" dirty="0">
                <a:latin typeface="+mn-ea"/>
                <a:ea typeface="+mn-ea"/>
              </a:rPr>
              <a:t> </a:t>
            </a:r>
            <a:r>
              <a:rPr lang="en-US" altLang="ko-KR" sz="1800" dirty="0" err="1">
                <a:latin typeface="+mn-ea"/>
                <a:ea typeface="+mn-ea"/>
              </a:rPr>
              <a:t>chousei</a:t>
            </a:r>
            <a:r>
              <a:rPr lang="en-US" altLang="ko-KR" sz="1800" dirty="0">
                <a:latin typeface="+mn-ea"/>
                <a:ea typeface="+mn-ea"/>
              </a:rPr>
              <a:t> ki)</a:t>
            </a:r>
            <a:r>
              <a:rPr lang="ko-KR" altLang="en-US" sz="1800" dirty="0">
                <a:latin typeface="+mn-ea"/>
                <a:ea typeface="+mn-ea"/>
              </a:rPr>
              <a:t>의 점검</a:t>
            </a:r>
            <a:endParaRPr kumimoji="1" lang="ko-KR" altLang="en-US" sz="1800" dirty="0">
              <a:latin typeface="+mn-ea"/>
              <a:ea typeface="+mn-ea"/>
            </a:endParaRPr>
          </a:p>
        </p:txBody>
      </p:sp>
      <p:sp>
        <p:nvSpPr>
          <p:cNvPr id="7" name="テキスト ボックス 6"/>
          <p:cNvSpPr txBox="1"/>
          <p:nvPr/>
        </p:nvSpPr>
        <p:spPr>
          <a:xfrm>
            <a:off x="4489868" y="6444477"/>
            <a:ext cx="3701403" cy="261610"/>
          </a:xfrm>
          <a:prstGeom prst="rect">
            <a:avLst/>
          </a:prstGeom>
          <a:noFill/>
          <a:ln>
            <a:solidFill>
              <a:schemeClr val="tx1"/>
            </a:solidFill>
          </a:ln>
        </p:spPr>
        <p:txBody>
          <a:bodyPr wrap="square" rtlCol="0">
            <a:spAutoFit/>
          </a:bodyPr>
          <a:lstStyle/>
          <a:p>
            <a:pPr algn="r" rtl="0"/>
            <a:r>
              <a:rPr lang="ko-KR" altLang="en-US" sz="1050">
                <a:solidFill>
                  <a:prstClr val="black"/>
                </a:solidFill>
                <a:latin typeface="+mn-ea"/>
              </a:rPr>
              <a:t>교재 </a:t>
            </a:r>
            <a:r>
              <a:rPr lang="en-US" altLang="ko-KR" sz="1050">
                <a:solidFill>
                  <a:prstClr val="black"/>
                </a:solidFill>
                <a:latin typeface="+mn-ea"/>
              </a:rPr>
              <a:t>54, 55</a:t>
            </a:r>
            <a:r>
              <a:rPr lang="ko-KR" altLang="en-US" sz="1050">
                <a:solidFill>
                  <a:prstClr val="black"/>
                </a:solidFill>
                <a:latin typeface="+mn-ea"/>
              </a:rPr>
              <a:t>페이지</a:t>
            </a:r>
            <a:r>
              <a:rPr lang="en-US" altLang="ko-KR" sz="1050">
                <a:solidFill>
                  <a:prstClr val="black"/>
                </a:solidFill>
                <a:latin typeface="+mn-ea"/>
              </a:rPr>
              <a:t>/</a:t>
            </a:r>
            <a:r>
              <a:rPr lang="ko-KR" altLang="en-US" sz="1050">
                <a:solidFill>
                  <a:prstClr val="black"/>
                </a:solidFill>
                <a:latin typeface="+mn-ea"/>
              </a:rPr>
              <a:t>보조교재 </a:t>
            </a:r>
            <a:r>
              <a:rPr lang="en-US" altLang="ko-KR" sz="1050">
                <a:solidFill>
                  <a:prstClr val="black"/>
                </a:solidFill>
                <a:latin typeface="+mn-ea"/>
              </a:rPr>
              <a:t>40</a:t>
            </a:r>
            <a:r>
              <a:rPr lang="ko-KR" altLang="en-US" sz="1050">
                <a:solidFill>
                  <a:prstClr val="black"/>
                </a:solidFill>
                <a:latin typeface="+mn-ea"/>
              </a:rPr>
              <a:t>페이지</a:t>
            </a:r>
          </a:p>
        </p:txBody>
      </p:sp>
      <p:pic>
        <p:nvPicPr>
          <p:cNvPr id="2" name="図 1"/>
          <p:cNvPicPr>
            <a:picLocks noChangeAspect="1"/>
          </p:cNvPicPr>
          <p:nvPr/>
        </p:nvPicPr>
        <p:blipFill>
          <a:blip r:embed="rId3"/>
          <a:stretch>
            <a:fillRect/>
          </a:stretch>
        </p:blipFill>
        <p:spPr>
          <a:xfrm>
            <a:off x="3750283" y="935391"/>
            <a:ext cx="4765067" cy="50925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050" smtClean="0">
                <a:latin typeface="+mn-ea"/>
                <a:ea typeface="+mn-ea"/>
              </a:rPr>
              <a:t>30</a:t>
            </a:fld>
            <a:endParaRPr kumimoji="1" lang="ko-KR" altLang="en-US" sz="1050">
              <a:latin typeface="+mn-ea"/>
              <a:ea typeface="+mn-ea"/>
            </a:endParaRPr>
          </a:p>
        </p:txBody>
      </p:sp>
      <p:pic>
        <p:nvPicPr>
          <p:cNvPr id="6" name="図 5"/>
          <p:cNvPicPr>
            <a:picLocks noChangeAspect="1"/>
          </p:cNvPicPr>
          <p:nvPr/>
        </p:nvPicPr>
        <p:blipFill>
          <a:blip r:embed="rId4"/>
          <a:stretch>
            <a:fillRect/>
          </a:stretch>
        </p:blipFill>
        <p:spPr>
          <a:xfrm>
            <a:off x="628650" y="935391"/>
            <a:ext cx="3037741" cy="3118006"/>
          </a:xfrm>
          <a:prstGeom prst="rect">
            <a:avLst/>
          </a:prstGeom>
        </p:spPr>
      </p:pic>
      <p:sp>
        <p:nvSpPr>
          <p:cNvPr id="8" name="テキスト ボックス 7">
            <a:extLst>
              <a:ext uri="{FF2B5EF4-FFF2-40B4-BE49-F238E27FC236}">
                <a16:creationId xmlns:a16="http://schemas.microsoft.com/office/drawing/2014/main" id="{0B79C092-A3C7-42EB-8A1F-37767E8A0D61}"/>
              </a:ext>
            </a:extLst>
          </p:cNvPr>
          <p:cNvSpPr txBox="1"/>
          <p:nvPr/>
        </p:nvSpPr>
        <p:spPr>
          <a:xfrm>
            <a:off x="726156" y="1009893"/>
            <a:ext cx="1078080" cy="249730"/>
          </a:xfrm>
          <a:prstGeom prst="rect">
            <a:avLst/>
          </a:prstGeom>
          <a:solidFill>
            <a:schemeClr val="bg1"/>
          </a:solidFill>
          <a:ln>
            <a:noFill/>
          </a:ln>
        </p:spPr>
        <p:txBody>
          <a:bodyPr wrap="square" lIns="0" tIns="0" rIns="0" bIns="0" rtlCol="0">
            <a:noAutofit/>
          </a:bodyPr>
          <a:lstStyle/>
          <a:p>
            <a:pPr algn="ctr" rtl="0"/>
            <a:r>
              <a:rPr lang="ko-KR" altLang="en-US" sz="1400" baseline="-25000">
                <a:solidFill>
                  <a:schemeClr val="accent5"/>
                </a:solidFill>
                <a:latin typeface="+mn-ea"/>
              </a:rPr>
              <a:t>저압 측 압력계</a:t>
            </a:r>
            <a:endParaRPr kumimoji="1" lang="ko-KR" altLang="en-US" sz="1400" baseline="-25000">
              <a:solidFill>
                <a:schemeClr val="accent5"/>
              </a:solidFill>
              <a:latin typeface="+mn-ea"/>
            </a:endParaRPr>
          </a:p>
        </p:txBody>
      </p:sp>
      <p:sp>
        <p:nvSpPr>
          <p:cNvPr id="9" name="テキスト ボックス 8">
            <a:extLst>
              <a:ext uri="{FF2B5EF4-FFF2-40B4-BE49-F238E27FC236}">
                <a16:creationId xmlns:a16="http://schemas.microsoft.com/office/drawing/2014/main" id="{38CF3A6D-180F-4DA2-A9E2-7B2DCA5D66A4}"/>
              </a:ext>
            </a:extLst>
          </p:cNvPr>
          <p:cNvSpPr txBox="1"/>
          <p:nvPr/>
        </p:nvSpPr>
        <p:spPr>
          <a:xfrm>
            <a:off x="2492033" y="1080858"/>
            <a:ext cx="1078080" cy="249730"/>
          </a:xfrm>
          <a:prstGeom prst="rect">
            <a:avLst/>
          </a:prstGeom>
          <a:solidFill>
            <a:schemeClr val="bg1"/>
          </a:solidFill>
          <a:ln>
            <a:noFill/>
          </a:ln>
        </p:spPr>
        <p:txBody>
          <a:bodyPr wrap="square" lIns="0" tIns="0" rIns="0" bIns="0" rtlCol="0">
            <a:noAutofit/>
          </a:bodyPr>
          <a:lstStyle/>
          <a:p>
            <a:pPr algn="ctr" rtl="0"/>
            <a:r>
              <a:rPr lang="ko-KR" altLang="en-US" sz="1400" baseline="-25000">
                <a:solidFill>
                  <a:schemeClr val="accent5"/>
                </a:solidFill>
                <a:latin typeface="+mn-ea"/>
              </a:rPr>
              <a:t>고압 측 압력계</a:t>
            </a:r>
            <a:endParaRPr kumimoji="1" lang="ko-KR" altLang="en-US" sz="1400" baseline="-25000">
              <a:solidFill>
                <a:schemeClr val="accent5"/>
              </a:solidFill>
              <a:latin typeface="+mn-ea"/>
            </a:endParaRPr>
          </a:p>
        </p:txBody>
      </p:sp>
      <p:sp>
        <p:nvSpPr>
          <p:cNvPr id="10" name="テキスト ボックス 9">
            <a:extLst>
              <a:ext uri="{FF2B5EF4-FFF2-40B4-BE49-F238E27FC236}">
                <a16:creationId xmlns:a16="http://schemas.microsoft.com/office/drawing/2014/main" id="{B4D4C566-6D5D-4121-A152-F8825DEC5857}"/>
              </a:ext>
            </a:extLst>
          </p:cNvPr>
          <p:cNvSpPr txBox="1"/>
          <p:nvPr/>
        </p:nvSpPr>
        <p:spPr>
          <a:xfrm>
            <a:off x="726156" y="2375885"/>
            <a:ext cx="830447" cy="249730"/>
          </a:xfrm>
          <a:prstGeom prst="rect">
            <a:avLst/>
          </a:prstGeom>
          <a:solidFill>
            <a:schemeClr val="bg1"/>
          </a:solidFill>
          <a:ln>
            <a:noFill/>
          </a:ln>
        </p:spPr>
        <p:txBody>
          <a:bodyPr wrap="square" lIns="0" tIns="0" rIns="0" bIns="0" rtlCol="0">
            <a:noAutofit/>
          </a:bodyPr>
          <a:lstStyle/>
          <a:p>
            <a:pPr algn="ctr" rtl="0"/>
            <a:r>
              <a:rPr lang="ko-KR" altLang="en-US" sz="1400" baseline="-25000">
                <a:solidFill>
                  <a:schemeClr val="accent5"/>
                </a:solidFill>
                <a:latin typeface="+mn-ea"/>
              </a:rPr>
              <a:t>출구 이음쇠</a:t>
            </a:r>
            <a:endParaRPr kumimoji="1" lang="ko-KR" altLang="en-US" sz="1400" baseline="-25000">
              <a:solidFill>
                <a:schemeClr val="accent5"/>
              </a:solidFill>
              <a:latin typeface="+mn-ea"/>
            </a:endParaRPr>
          </a:p>
        </p:txBody>
      </p:sp>
      <p:sp>
        <p:nvSpPr>
          <p:cNvPr id="11" name="テキスト ボックス 10">
            <a:extLst>
              <a:ext uri="{FF2B5EF4-FFF2-40B4-BE49-F238E27FC236}">
                <a16:creationId xmlns:a16="http://schemas.microsoft.com/office/drawing/2014/main" id="{AD6644DF-2866-4B39-B4B1-BF4390C80DF5}"/>
              </a:ext>
            </a:extLst>
          </p:cNvPr>
          <p:cNvSpPr txBox="1"/>
          <p:nvPr/>
        </p:nvSpPr>
        <p:spPr>
          <a:xfrm>
            <a:off x="2762384" y="2417463"/>
            <a:ext cx="751702" cy="249730"/>
          </a:xfrm>
          <a:prstGeom prst="rect">
            <a:avLst/>
          </a:prstGeom>
          <a:solidFill>
            <a:schemeClr val="bg1"/>
          </a:solidFill>
          <a:ln>
            <a:noFill/>
          </a:ln>
        </p:spPr>
        <p:txBody>
          <a:bodyPr wrap="square" lIns="0" tIns="0" rIns="0" bIns="0" rtlCol="0">
            <a:noAutofit/>
          </a:bodyPr>
          <a:lstStyle/>
          <a:p>
            <a:pPr algn="ctr" rtl="0"/>
            <a:r>
              <a:rPr lang="ko-KR" altLang="en-US" sz="1400" baseline="-25000">
                <a:solidFill>
                  <a:schemeClr val="accent5"/>
                </a:solidFill>
                <a:latin typeface="+mn-ea"/>
              </a:rPr>
              <a:t>입구 이음쇠</a:t>
            </a:r>
            <a:endParaRPr kumimoji="1" lang="ko-KR" altLang="en-US" sz="1400" baseline="-25000">
              <a:solidFill>
                <a:schemeClr val="accent5"/>
              </a:solidFill>
              <a:latin typeface="+mn-ea"/>
            </a:endParaRPr>
          </a:p>
        </p:txBody>
      </p:sp>
      <p:sp>
        <p:nvSpPr>
          <p:cNvPr id="12" name="テキスト ボックス 11">
            <a:extLst>
              <a:ext uri="{FF2B5EF4-FFF2-40B4-BE49-F238E27FC236}">
                <a16:creationId xmlns:a16="http://schemas.microsoft.com/office/drawing/2014/main" id="{804B742E-6149-46ED-B886-67BC37F40FD8}"/>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ko-KR" altLang="en-US" sz="1400" baseline="-25000">
                <a:solidFill>
                  <a:schemeClr val="accent5"/>
                </a:solidFill>
                <a:latin typeface="+mn-ea"/>
              </a:rPr>
              <a:t>누름나사</a:t>
            </a:r>
            <a:endParaRPr kumimoji="1" lang="ko-KR" altLang="en-US" sz="1400" baseline="-25000">
              <a:solidFill>
                <a:schemeClr val="accent5"/>
              </a:solidFill>
              <a:latin typeface="+mn-ea"/>
            </a:endParaRPr>
          </a:p>
        </p:txBody>
      </p:sp>
      <p:sp>
        <p:nvSpPr>
          <p:cNvPr id="13" name="テキスト ボックス 12">
            <a:extLst>
              <a:ext uri="{FF2B5EF4-FFF2-40B4-BE49-F238E27FC236}">
                <a16:creationId xmlns:a16="http://schemas.microsoft.com/office/drawing/2014/main" id="{8CD52DF0-47E8-4A3E-AC38-039F69246841}"/>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ko-KR" altLang="en-US" sz="1400" baseline="-25000">
                <a:solidFill>
                  <a:schemeClr val="accent5"/>
                </a:solidFill>
                <a:latin typeface="+mn-ea"/>
              </a:rPr>
              <a:t>너트</a:t>
            </a:r>
            <a:endParaRPr kumimoji="1" lang="ko-KR" altLang="en-US" sz="1400" baseline="-25000">
              <a:solidFill>
                <a:schemeClr val="accent5"/>
              </a:solidFill>
              <a:latin typeface="+mn-ea"/>
            </a:endParaRPr>
          </a:p>
        </p:txBody>
      </p:sp>
      <p:sp>
        <p:nvSpPr>
          <p:cNvPr id="14" name="テキスト ボックス 13">
            <a:extLst>
              <a:ext uri="{FF2B5EF4-FFF2-40B4-BE49-F238E27FC236}">
                <a16:creationId xmlns:a16="http://schemas.microsoft.com/office/drawing/2014/main" id="{32D4E6D2-4DAC-4141-9D35-1FA523B5A20B}"/>
              </a:ext>
            </a:extLst>
          </p:cNvPr>
          <p:cNvSpPr txBox="1"/>
          <p:nvPr/>
        </p:nvSpPr>
        <p:spPr>
          <a:xfrm>
            <a:off x="967962" y="3760928"/>
            <a:ext cx="2188144" cy="250270"/>
          </a:xfrm>
          <a:prstGeom prst="rect">
            <a:avLst/>
          </a:prstGeom>
          <a:solidFill>
            <a:schemeClr val="bg1"/>
          </a:solidFill>
          <a:ln>
            <a:noFill/>
          </a:ln>
        </p:spPr>
        <p:txBody>
          <a:bodyPr wrap="square" lIns="0" tIns="0" rIns="0" bIns="0" rtlCol="0">
            <a:noAutofit/>
          </a:bodyPr>
          <a:lstStyle/>
          <a:p>
            <a:pPr algn="ctr" rtl="0"/>
            <a:r>
              <a:rPr lang="ko-KR" altLang="en-US" sz="1200" baseline="-25000">
                <a:latin typeface="+mn-ea"/>
              </a:rPr>
              <a:t>그림</a:t>
            </a:r>
            <a:r>
              <a:rPr lang="en-US" altLang="ko-KR" sz="1200" baseline="-25000">
                <a:latin typeface="+mn-ea"/>
              </a:rPr>
              <a:t>1-40: </a:t>
            </a:r>
            <a:r>
              <a:rPr lang="ko-KR" altLang="en-US" sz="1200" baseline="-25000">
                <a:latin typeface="+mn-ea"/>
              </a:rPr>
              <a:t>압력조절기</a:t>
            </a:r>
            <a:r>
              <a:rPr lang="en-US" altLang="ko-KR" sz="1200" baseline="-25000">
                <a:latin typeface="+mn-ea"/>
              </a:rPr>
              <a:t>(aturyoku chousei ki) </a:t>
            </a:r>
            <a:r>
              <a:rPr lang="ko-KR" altLang="en-US" sz="1200" baseline="-25000">
                <a:latin typeface="+mn-ea"/>
              </a:rPr>
              <a:t>각부의 명칭</a:t>
            </a:r>
            <a:endParaRPr kumimoji="1" lang="ko-KR" altLang="en-US" sz="1200" baseline="-25000">
              <a:latin typeface="+mn-ea"/>
            </a:endParaRPr>
          </a:p>
        </p:txBody>
      </p:sp>
      <p:sp>
        <p:nvSpPr>
          <p:cNvPr id="15" name="テキスト ボックス 14">
            <a:extLst>
              <a:ext uri="{FF2B5EF4-FFF2-40B4-BE49-F238E27FC236}">
                <a16:creationId xmlns:a16="http://schemas.microsoft.com/office/drawing/2014/main" id="{52E22DE2-8D39-48F9-9675-98D06D1AE213}"/>
              </a:ext>
            </a:extLst>
          </p:cNvPr>
          <p:cNvSpPr txBox="1"/>
          <p:nvPr/>
        </p:nvSpPr>
        <p:spPr>
          <a:xfrm>
            <a:off x="5532774" y="967857"/>
            <a:ext cx="1406439" cy="139529"/>
          </a:xfrm>
          <a:prstGeom prst="rect">
            <a:avLst/>
          </a:prstGeom>
          <a:solidFill>
            <a:schemeClr val="bg1"/>
          </a:solidFill>
          <a:ln>
            <a:noFill/>
          </a:ln>
        </p:spPr>
        <p:txBody>
          <a:bodyPr wrap="square" lIns="0" tIns="0" rIns="0" bIns="0" rtlCol="0">
            <a:noAutofit/>
          </a:bodyPr>
          <a:lstStyle/>
          <a:p>
            <a:pPr rtl="0"/>
            <a:r>
              <a:rPr lang="ko-KR" altLang="en-US" sz="700" dirty="0">
                <a:latin typeface="+mn-ea"/>
              </a:rPr>
              <a:t>표</a:t>
            </a:r>
            <a:r>
              <a:rPr lang="en-US" altLang="ko-KR" sz="700" dirty="0">
                <a:latin typeface="+mn-ea"/>
              </a:rPr>
              <a:t>1-19: </a:t>
            </a:r>
            <a:r>
              <a:rPr lang="ko-KR" altLang="en-US" sz="700" dirty="0">
                <a:latin typeface="+mn-ea"/>
              </a:rPr>
              <a:t>점검항목</a:t>
            </a:r>
            <a:r>
              <a:rPr lang="en-US" altLang="ko-KR" sz="700" dirty="0">
                <a:latin typeface="+mn-ea"/>
              </a:rPr>
              <a:t>(</a:t>
            </a:r>
            <a:r>
              <a:rPr lang="ko-KR" altLang="en-US" sz="700" dirty="0">
                <a:latin typeface="+mn-ea"/>
              </a:rPr>
              <a:t>예시</a:t>
            </a:r>
            <a:r>
              <a:rPr lang="en-US" altLang="ko-KR" sz="700" dirty="0">
                <a:latin typeface="+mn-ea"/>
              </a:rPr>
              <a:t>)</a:t>
            </a:r>
            <a:endParaRPr kumimoji="1" lang="ko-KR" altLang="en-US" sz="700" dirty="0">
              <a:latin typeface="+mn-ea"/>
            </a:endParaRPr>
          </a:p>
        </p:txBody>
      </p:sp>
      <p:sp>
        <p:nvSpPr>
          <p:cNvPr id="16" name="テキスト ボックス 15">
            <a:extLst>
              <a:ext uri="{FF2B5EF4-FFF2-40B4-BE49-F238E27FC236}">
                <a16:creationId xmlns:a16="http://schemas.microsoft.com/office/drawing/2014/main" id="{D62FC091-CF7F-4C9B-9FC7-8A5E35CB4C85}"/>
              </a:ext>
            </a:extLst>
          </p:cNvPr>
          <p:cNvSpPr txBox="1"/>
          <p:nvPr/>
        </p:nvSpPr>
        <p:spPr>
          <a:xfrm>
            <a:off x="3873554" y="1240079"/>
            <a:ext cx="596507" cy="183917"/>
          </a:xfrm>
          <a:prstGeom prst="rect">
            <a:avLst/>
          </a:prstGeom>
          <a:solidFill>
            <a:schemeClr val="bg1"/>
          </a:solidFill>
          <a:ln>
            <a:noFill/>
          </a:ln>
        </p:spPr>
        <p:txBody>
          <a:bodyPr wrap="square" lIns="0" tIns="0" rIns="0" bIns="0" rtlCol="0">
            <a:noAutofit/>
          </a:bodyPr>
          <a:lstStyle/>
          <a:p>
            <a:pPr algn="ctr" rtl="0"/>
            <a:r>
              <a:rPr lang="ko-KR" altLang="en-US" sz="700">
                <a:latin typeface="+mn-ea"/>
              </a:rPr>
              <a:t>점검항목</a:t>
            </a:r>
            <a:endParaRPr kumimoji="1" lang="ko-KR" altLang="en-US" sz="700">
              <a:latin typeface="+mn-ea"/>
            </a:endParaRPr>
          </a:p>
        </p:txBody>
      </p:sp>
      <p:sp>
        <p:nvSpPr>
          <p:cNvPr id="17" name="テキスト ボックス 16">
            <a:extLst>
              <a:ext uri="{FF2B5EF4-FFF2-40B4-BE49-F238E27FC236}">
                <a16:creationId xmlns:a16="http://schemas.microsoft.com/office/drawing/2014/main" id="{D4AA2F30-E0DD-40A1-AF1A-2436240FC1C6}"/>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ko-KR" altLang="en-US" sz="700">
                <a:latin typeface="+mn-ea"/>
              </a:rPr>
              <a:t>외관검사</a:t>
            </a:r>
            <a:endParaRPr kumimoji="1" lang="ko-KR" altLang="en-US" sz="700">
              <a:latin typeface="+mn-ea"/>
            </a:endParaRPr>
          </a:p>
        </p:txBody>
      </p:sp>
      <p:sp>
        <p:nvSpPr>
          <p:cNvPr id="18" name="テキスト ボックス 17">
            <a:extLst>
              <a:ext uri="{FF2B5EF4-FFF2-40B4-BE49-F238E27FC236}">
                <a16:creationId xmlns:a16="http://schemas.microsoft.com/office/drawing/2014/main" id="{DE8D86C7-DB20-4D4A-B9CD-EC0E236CFD56}"/>
              </a:ext>
            </a:extLst>
          </p:cNvPr>
          <p:cNvSpPr txBox="1"/>
          <p:nvPr/>
        </p:nvSpPr>
        <p:spPr>
          <a:xfrm>
            <a:off x="3850065" y="3885100"/>
            <a:ext cx="539868" cy="183917"/>
          </a:xfrm>
          <a:prstGeom prst="rect">
            <a:avLst/>
          </a:prstGeom>
          <a:solidFill>
            <a:schemeClr val="bg1"/>
          </a:solidFill>
          <a:ln>
            <a:noFill/>
          </a:ln>
        </p:spPr>
        <p:txBody>
          <a:bodyPr wrap="square" lIns="0" tIns="0" rIns="0" bIns="0" rtlCol="0">
            <a:noAutofit/>
          </a:bodyPr>
          <a:lstStyle/>
          <a:p>
            <a:pPr rtl="0"/>
            <a:r>
              <a:rPr lang="ko-KR" altLang="en-US" sz="700">
                <a:latin typeface="+mn-ea"/>
              </a:rPr>
              <a:t>기밀검사</a:t>
            </a:r>
            <a:endParaRPr kumimoji="1" lang="ko-KR" altLang="en-US" sz="700">
              <a:latin typeface="+mn-ea"/>
            </a:endParaRPr>
          </a:p>
        </p:txBody>
      </p:sp>
      <p:sp>
        <p:nvSpPr>
          <p:cNvPr id="19" name="テキスト ボックス 18">
            <a:extLst>
              <a:ext uri="{FF2B5EF4-FFF2-40B4-BE49-F238E27FC236}">
                <a16:creationId xmlns:a16="http://schemas.microsoft.com/office/drawing/2014/main" id="{F7B68323-5112-4493-BAE3-EFA89C5D0908}"/>
              </a:ext>
            </a:extLst>
          </p:cNvPr>
          <p:cNvSpPr txBox="1"/>
          <p:nvPr/>
        </p:nvSpPr>
        <p:spPr>
          <a:xfrm>
            <a:off x="3857878" y="5085696"/>
            <a:ext cx="631990" cy="396921"/>
          </a:xfrm>
          <a:prstGeom prst="rect">
            <a:avLst/>
          </a:prstGeom>
          <a:solidFill>
            <a:schemeClr val="bg1"/>
          </a:solidFill>
          <a:ln>
            <a:noFill/>
          </a:ln>
        </p:spPr>
        <p:txBody>
          <a:bodyPr wrap="square" lIns="0" tIns="0" rIns="0" bIns="0" rtlCol="0">
            <a:noAutofit/>
          </a:bodyPr>
          <a:lstStyle/>
          <a:p>
            <a:pPr rtl="0"/>
            <a:r>
              <a:rPr lang="ko-KR" altLang="en-US" sz="700">
                <a:latin typeface="+mn-ea"/>
              </a:rPr>
              <a:t>사양 압력 범위의 확인</a:t>
            </a:r>
            <a:endParaRPr kumimoji="1" lang="ko-KR" altLang="en-US" sz="700">
              <a:latin typeface="+mn-ea"/>
            </a:endParaRPr>
          </a:p>
        </p:txBody>
      </p:sp>
      <p:sp>
        <p:nvSpPr>
          <p:cNvPr id="20" name="テキスト ボックス 19">
            <a:extLst>
              <a:ext uri="{FF2B5EF4-FFF2-40B4-BE49-F238E27FC236}">
                <a16:creationId xmlns:a16="http://schemas.microsoft.com/office/drawing/2014/main" id="{A551A265-CE6F-445B-BCE3-BDF8BC9DB854}"/>
              </a:ext>
            </a:extLst>
          </p:cNvPr>
          <p:cNvSpPr txBox="1"/>
          <p:nvPr/>
        </p:nvSpPr>
        <p:spPr>
          <a:xfrm>
            <a:off x="4566536" y="1547794"/>
            <a:ext cx="1302636" cy="139529"/>
          </a:xfrm>
          <a:prstGeom prst="rect">
            <a:avLst/>
          </a:prstGeom>
          <a:solidFill>
            <a:schemeClr val="bg1"/>
          </a:solidFill>
          <a:ln>
            <a:noFill/>
          </a:ln>
        </p:spPr>
        <p:txBody>
          <a:bodyPr wrap="square" lIns="0" tIns="0" rIns="0" bIns="0" rtlCol="0">
            <a:noAutofit/>
          </a:bodyPr>
          <a:lstStyle/>
          <a:p>
            <a:pPr rtl="0"/>
            <a:r>
              <a:rPr lang="ko-KR" altLang="en-US" sz="700">
                <a:latin typeface="+mn-ea"/>
              </a:rPr>
              <a:t>본체</a:t>
            </a:r>
            <a:r>
              <a:rPr lang="en-US" altLang="ko-KR" sz="700">
                <a:latin typeface="+mn-ea"/>
              </a:rPr>
              <a:t>, </a:t>
            </a:r>
            <a:r>
              <a:rPr lang="ko-KR" altLang="en-US" sz="700">
                <a:latin typeface="+mn-ea"/>
              </a:rPr>
              <a:t>커버</a:t>
            </a:r>
            <a:endParaRPr kumimoji="1" lang="ko-KR" altLang="en-US" sz="700">
              <a:latin typeface="+mn-ea"/>
            </a:endParaRPr>
          </a:p>
        </p:txBody>
      </p:sp>
      <p:sp>
        <p:nvSpPr>
          <p:cNvPr id="21" name="テキスト ボックス 20">
            <a:extLst>
              <a:ext uri="{FF2B5EF4-FFF2-40B4-BE49-F238E27FC236}">
                <a16:creationId xmlns:a16="http://schemas.microsoft.com/office/drawing/2014/main" id="{85B4AD55-DBFA-439A-B594-52D3D8E95119}"/>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ko-KR" altLang="en-US" sz="700">
                <a:latin typeface="+mn-ea"/>
              </a:rPr>
              <a:t>점검 위치</a:t>
            </a:r>
            <a:endParaRPr kumimoji="1" lang="ko-KR" altLang="en-US" sz="700">
              <a:latin typeface="+mn-ea"/>
            </a:endParaRPr>
          </a:p>
        </p:txBody>
      </p:sp>
      <p:sp>
        <p:nvSpPr>
          <p:cNvPr id="22" name="テキスト ボックス 21">
            <a:extLst>
              <a:ext uri="{FF2B5EF4-FFF2-40B4-BE49-F238E27FC236}">
                <a16:creationId xmlns:a16="http://schemas.microsoft.com/office/drawing/2014/main" id="{3208FFF6-761E-48D2-B8FD-28001920FC85}"/>
              </a:ext>
            </a:extLst>
          </p:cNvPr>
          <p:cNvSpPr txBox="1"/>
          <p:nvPr/>
        </p:nvSpPr>
        <p:spPr>
          <a:xfrm>
            <a:off x="6204826" y="1243387"/>
            <a:ext cx="874063" cy="183917"/>
          </a:xfrm>
          <a:prstGeom prst="rect">
            <a:avLst/>
          </a:prstGeom>
          <a:solidFill>
            <a:schemeClr val="bg1"/>
          </a:solidFill>
          <a:ln>
            <a:noFill/>
          </a:ln>
        </p:spPr>
        <p:txBody>
          <a:bodyPr wrap="square" lIns="0" tIns="0" rIns="0" bIns="0" rtlCol="0">
            <a:noAutofit/>
          </a:bodyPr>
          <a:lstStyle/>
          <a:p>
            <a:pPr algn="ctr" rtl="0"/>
            <a:r>
              <a:rPr lang="ko-KR" altLang="en-US" sz="700">
                <a:latin typeface="+mn-ea"/>
              </a:rPr>
              <a:t>점검 내용</a:t>
            </a:r>
            <a:endParaRPr kumimoji="1" lang="ko-KR" altLang="en-US" sz="700">
              <a:latin typeface="+mn-ea"/>
            </a:endParaRPr>
          </a:p>
        </p:txBody>
      </p:sp>
      <p:sp>
        <p:nvSpPr>
          <p:cNvPr id="23" name="テキスト ボックス 22">
            <a:extLst>
              <a:ext uri="{FF2B5EF4-FFF2-40B4-BE49-F238E27FC236}">
                <a16:creationId xmlns:a16="http://schemas.microsoft.com/office/drawing/2014/main" id="{FFCE381D-9446-4F98-8F8B-C0987B34F6E6}"/>
              </a:ext>
            </a:extLst>
          </p:cNvPr>
          <p:cNvSpPr txBox="1"/>
          <p:nvPr/>
        </p:nvSpPr>
        <p:spPr>
          <a:xfrm>
            <a:off x="7368677" y="1175821"/>
            <a:ext cx="494726" cy="334246"/>
          </a:xfrm>
          <a:prstGeom prst="rect">
            <a:avLst/>
          </a:prstGeom>
          <a:solidFill>
            <a:schemeClr val="bg1"/>
          </a:solidFill>
          <a:ln>
            <a:noFill/>
          </a:ln>
        </p:spPr>
        <p:txBody>
          <a:bodyPr wrap="square" lIns="0" tIns="0" rIns="0" bIns="0" rtlCol="0">
            <a:noAutofit/>
          </a:bodyPr>
          <a:lstStyle/>
          <a:p>
            <a:pPr algn="ctr" rtl="0"/>
            <a:r>
              <a:rPr lang="ko-KR" altLang="en-US" sz="700" dirty="0">
                <a:latin typeface="+mn-ea"/>
              </a:rPr>
              <a:t>일상점검</a:t>
            </a:r>
            <a:r>
              <a:rPr lang="en-US" altLang="ko-KR" sz="700" dirty="0">
                <a:latin typeface="+mn-ea"/>
              </a:rPr>
              <a:t/>
            </a:r>
            <a:br>
              <a:rPr lang="en-US" altLang="ko-KR" sz="700" dirty="0">
                <a:latin typeface="+mn-ea"/>
              </a:rPr>
            </a:br>
            <a:r>
              <a:rPr lang="en-US" altLang="ko-KR" sz="700" dirty="0">
                <a:latin typeface="+mn-ea"/>
              </a:rPr>
              <a:t>(</a:t>
            </a:r>
            <a:r>
              <a:rPr lang="en-US" altLang="ko-KR" sz="700" dirty="0" err="1">
                <a:latin typeface="+mn-ea"/>
              </a:rPr>
              <a:t>nichijou</a:t>
            </a:r>
            <a:r>
              <a:rPr lang="en-US" altLang="ko-KR" sz="700" dirty="0">
                <a:latin typeface="+mn-ea"/>
              </a:rPr>
              <a:t> </a:t>
            </a:r>
            <a:r>
              <a:rPr lang="en-US" altLang="ko-KR" sz="700" dirty="0" err="1">
                <a:latin typeface="+mn-ea"/>
              </a:rPr>
              <a:t>tenken</a:t>
            </a:r>
            <a:r>
              <a:rPr lang="en-US" altLang="ko-KR" sz="700" dirty="0">
                <a:latin typeface="+mn-ea"/>
              </a:rPr>
              <a:t>)</a:t>
            </a:r>
            <a:endParaRPr kumimoji="1" lang="ko-KR" altLang="en-US" sz="700" dirty="0">
              <a:latin typeface="+mn-ea"/>
            </a:endParaRPr>
          </a:p>
        </p:txBody>
      </p:sp>
      <p:sp>
        <p:nvSpPr>
          <p:cNvPr id="24" name="テキスト ボックス 23">
            <a:extLst>
              <a:ext uri="{FF2B5EF4-FFF2-40B4-BE49-F238E27FC236}">
                <a16:creationId xmlns:a16="http://schemas.microsoft.com/office/drawing/2014/main" id="{16F31F94-5B19-49FD-ACEA-2CF58D9D245D}"/>
              </a:ext>
            </a:extLst>
          </p:cNvPr>
          <p:cNvSpPr txBox="1"/>
          <p:nvPr/>
        </p:nvSpPr>
        <p:spPr>
          <a:xfrm>
            <a:off x="7923118" y="1157200"/>
            <a:ext cx="494726" cy="334246"/>
          </a:xfrm>
          <a:prstGeom prst="rect">
            <a:avLst/>
          </a:prstGeom>
          <a:solidFill>
            <a:schemeClr val="bg1"/>
          </a:solidFill>
          <a:ln>
            <a:noFill/>
          </a:ln>
        </p:spPr>
        <p:txBody>
          <a:bodyPr wrap="square" lIns="0" tIns="0" rIns="0" bIns="0" rtlCol="0">
            <a:noAutofit/>
          </a:bodyPr>
          <a:lstStyle/>
          <a:p>
            <a:pPr algn="ctr" rtl="0"/>
            <a:r>
              <a:rPr lang="ko-KR" altLang="en-US" sz="700">
                <a:latin typeface="+mn-ea"/>
              </a:rPr>
              <a:t>매월 정기점검</a:t>
            </a:r>
            <a:endParaRPr kumimoji="1" lang="ko-KR" altLang="en-US" sz="700">
              <a:latin typeface="+mn-ea"/>
            </a:endParaRPr>
          </a:p>
        </p:txBody>
      </p:sp>
      <p:sp>
        <p:nvSpPr>
          <p:cNvPr id="25" name="テキスト ボックス 24">
            <a:extLst>
              <a:ext uri="{FF2B5EF4-FFF2-40B4-BE49-F238E27FC236}">
                <a16:creationId xmlns:a16="http://schemas.microsoft.com/office/drawing/2014/main" id="{9090CAE2-2843-4E1C-8805-F2599A733C82}"/>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ko-KR" altLang="en-US" sz="700">
                <a:latin typeface="+mn-ea"/>
              </a:rPr>
              <a:t>입구 이음쇠와 용기 밸브와의 접합부 및 나사</a:t>
            </a:r>
            <a:endParaRPr kumimoji="1" lang="ko-KR" altLang="en-US" sz="700">
              <a:latin typeface="+mn-ea"/>
            </a:endParaRPr>
          </a:p>
        </p:txBody>
      </p:sp>
      <p:sp>
        <p:nvSpPr>
          <p:cNvPr id="26" name="テキスト ボックス 25">
            <a:extLst>
              <a:ext uri="{FF2B5EF4-FFF2-40B4-BE49-F238E27FC236}">
                <a16:creationId xmlns:a16="http://schemas.microsoft.com/office/drawing/2014/main" id="{24991257-5BF8-4561-A8C3-BDC88A739F00}"/>
              </a:ext>
            </a:extLst>
          </p:cNvPr>
          <p:cNvSpPr txBox="1"/>
          <p:nvPr/>
        </p:nvSpPr>
        <p:spPr>
          <a:xfrm>
            <a:off x="4566536" y="2908149"/>
            <a:ext cx="1302636" cy="711022"/>
          </a:xfrm>
          <a:prstGeom prst="rect">
            <a:avLst/>
          </a:prstGeom>
          <a:solidFill>
            <a:schemeClr val="bg1"/>
          </a:solidFill>
          <a:ln>
            <a:noFill/>
          </a:ln>
        </p:spPr>
        <p:txBody>
          <a:bodyPr wrap="square" lIns="0" tIns="0" rIns="0" bIns="0" rtlCol="0">
            <a:noAutofit/>
          </a:bodyPr>
          <a:lstStyle/>
          <a:p>
            <a:pPr marL="90488" indent="-90488" rtl="0"/>
            <a:r>
              <a:rPr lang="ko-KR" altLang="en-US" sz="700">
                <a:latin typeface="+mn-ea"/>
              </a:rPr>
              <a:t>① 입구 이음쇠 조임부</a:t>
            </a:r>
            <a:endParaRPr kumimoji="1" lang="ko-KR" altLang="en-US" sz="700">
              <a:latin typeface="+mn-ea"/>
            </a:endParaRPr>
          </a:p>
          <a:p>
            <a:pPr marL="90488" indent="-90488" rtl="0"/>
            <a:r>
              <a:rPr lang="ko-KR" altLang="en-US" sz="700">
                <a:latin typeface="+mn-ea"/>
              </a:rPr>
              <a:t>② 고압 압력계 조임부</a:t>
            </a:r>
            <a:endParaRPr kumimoji="1" lang="ko-KR" altLang="en-US" sz="700">
              <a:latin typeface="+mn-ea"/>
            </a:endParaRPr>
          </a:p>
          <a:p>
            <a:pPr marL="90488" indent="-90488" rtl="0"/>
            <a:r>
              <a:rPr lang="ko-KR" altLang="en-US" sz="700">
                <a:latin typeface="+mn-ea"/>
              </a:rPr>
              <a:t>③ 백 캡 조임부</a:t>
            </a:r>
            <a:endParaRPr kumimoji="1" lang="ko-KR" altLang="en-US" sz="700">
              <a:latin typeface="+mn-ea"/>
            </a:endParaRPr>
          </a:p>
        </p:txBody>
      </p:sp>
      <p:sp>
        <p:nvSpPr>
          <p:cNvPr id="27" name="テキスト ボックス 26">
            <a:extLst>
              <a:ext uri="{FF2B5EF4-FFF2-40B4-BE49-F238E27FC236}">
                <a16:creationId xmlns:a16="http://schemas.microsoft.com/office/drawing/2014/main" id="{6E918D64-AC14-40AA-B144-555B3AB5F9DD}"/>
              </a:ext>
            </a:extLst>
          </p:cNvPr>
          <p:cNvSpPr txBox="1"/>
          <p:nvPr/>
        </p:nvSpPr>
        <p:spPr>
          <a:xfrm>
            <a:off x="4552559" y="2510785"/>
            <a:ext cx="1170926" cy="162651"/>
          </a:xfrm>
          <a:prstGeom prst="rect">
            <a:avLst/>
          </a:prstGeom>
          <a:solidFill>
            <a:schemeClr val="bg1"/>
          </a:solidFill>
          <a:ln>
            <a:noFill/>
          </a:ln>
        </p:spPr>
        <p:txBody>
          <a:bodyPr wrap="square" lIns="0" tIns="0" rIns="0" bIns="0" rtlCol="0">
            <a:noAutofit/>
          </a:bodyPr>
          <a:lstStyle/>
          <a:p>
            <a:pPr rtl="0"/>
            <a:r>
              <a:rPr lang="ko-KR" altLang="en-US" sz="700">
                <a:latin typeface="+mn-ea"/>
              </a:rPr>
              <a:t>압력계 케이스</a:t>
            </a:r>
            <a:endParaRPr kumimoji="1" lang="ko-KR" altLang="en-US" sz="700">
              <a:latin typeface="+mn-ea"/>
            </a:endParaRPr>
          </a:p>
        </p:txBody>
      </p:sp>
      <p:sp>
        <p:nvSpPr>
          <p:cNvPr id="28" name="テキスト ボックス 27">
            <a:extLst>
              <a:ext uri="{FF2B5EF4-FFF2-40B4-BE49-F238E27FC236}">
                <a16:creationId xmlns:a16="http://schemas.microsoft.com/office/drawing/2014/main" id="{B8801DCF-12A3-4567-82C5-36BC12CB28EB}"/>
              </a:ext>
            </a:extLst>
          </p:cNvPr>
          <p:cNvSpPr txBox="1"/>
          <p:nvPr/>
        </p:nvSpPr>
        <p:spPr>
          <a:xfrm>
            <a:off x="4574848" y="5032269"/>
            <a:ext cx="2700817" cy="314589"/>
          </a:xfrm>
          <a:prstGeom prst="rect">
            <a:avLst/>
          </a:prstGeom>
          <a:solidFill>
            <a:schemeClr val="bg1"/>
          </a:solidFill>
          <a:ln>
            <a:noFill/>
          </a:ln>
        </p:spPr>
        <p:txBody>
          <a:bodyPr wrap="square" lIns="0" tIns="0" rIns="0" bIns="0" rtlCol="0">
            <a:noAutofit/>
          </a:bodyPr>
          <a:lstStyle/>
          <a:p>
            <a:pPr rtl="0"/>
            <a:r>
              <a:rPr lang="ko-KR" altLang="en-US" sz="700" dirty="0">
                <a:latin typeface="+mn-ea"/>
              </a:rPr>
              <a:t>가스를 공급하고</a:t>
            </a:r>
            <a:r>
              <a:rPr lang="en-US" altLang="ko-KR" sz="700" dirty="0">
                <a:latin typeface="+mn-ea"/>
              </a:rPr>
              <a:t>, </a:t>
            </a:r>
            <a:r>
              <a:rPr lang="ko-KR" altLang="en-US" sz="700" dirty="0">
                <a:latin typeface="+mn-ea"/>
              </a:rPr>
              <a:t>압력조절핸들</a:t>
            </a:r>
            <a:r>
              <a:rPr lang="en-US" altLang="ko-KR" sz="700" dirty="0">
                <a:latin typeface="+mn-ea"/>
              </a:rPr>
              <a:t>(</a:t>
            </a:r>
            <a:r>
              <a:rPr lang="en-US" altLang="ko-KR" sz="700" dirty="0" err="1">
                <a:latin typeface="+mn-ea"/>
              </a:rPr>
              <a:t>aturyoku</a:t>
            </a:r>
            <a:r>
              <a:rPr lang="en-US" altLang="ko-KR" sz="700" dirty="0">
                <a:latin typeface="+mn-ea"/>
              </a:rPr>
              <a:t> </a:t>
            </a:r>
            <a:r>
              <a:rPr lang="en-US" altLang="ko-KR" sz="700" dirty="0" err="1">
                <a:latin typeface="+mn-ea"/>
              </a:rPr>
              <a:t>chousei</a:t>
            </a:r>
            <a:r>
              <a:rPr lang="en-US" altLang="ko-KR" sz="700" dirty="0">
                <a:latin typeface="+mn-ea"/>
              </a:rPr>
              <a:t> </a:t>
            </a:r>
            <a:r>
              <a:rPr lang="en-US" altLang="ko-KR" sz="700" dirty="0" err="1">
                <a:latin typeface="+mn-ea"/>
              </a:rPr>
              <a:t>handoru</a:t>
            </a:r>
            <a:r>
              <a:rPr lang="en-US" altLang="ko-KR" sz="700" dirty="0">
                <a:latin typeface="+mn-ea"/>
              </a:rPr>
              <a:t>)</a:t>
            </a:r>
            <a:r>
              <a:rPr lang="ko-KR" altLang="en-US" sz="700" dirty="0">
                <a:latin typeface="+mn-ea"/>
              </a:rPr>
              <a:t>을 조작하여 최대 압력까지 설정을 정상적으로 할 수 있는가</a:t>
            </a:r>
            <a:endParaRPr kumimoji="1" lang="ko-KR" altLang="en-US" sz="700" dirty="0">
              <a:latin typeface="+mn-ea"/>
            </a:endParaRPr>
          </a:p>
        </p:txBody>
      </p:sp>
      <p:sp>
        <p:nvSpPr>
          <p:cNvPr id="29" name="テキスト ボックス 28">
            <a:extLst>
              <a:ext uri="{FF2B5EF4-FFF2-40B4-BE49-F238E27FC236}">
                <a16:creationId xmlns:a16="http://schemas.microsoft.com/office/drawing/2014/main" id="{EF57BA31-BB02-49B2-B022-F43800ECED7B}"/>
              </a:ext>
            </a:extLst>
          </p:cNvPr>
          <p:cNvSpPr txBox="1"/>
          <p:nvPr/>
        </p:nvSpPr>
        <p:spPr>
          <a:xfrm>
            <a:off x="4555621" y="4064069"/>
            <a:ext cx="1313551" cy="905202"/>
          </a:xfrm>
          <a:prstGeom prst="rect">
            <a:avLst/>
          </a:prstGeom>
          <a:solidFill>
            <a:schemeClr val="bg1"/>
          </a:solidFill>
          <a:ln>
            <a:noFill/>
          </a:ln>
        </p:spPr>
        <p:txBody>
          <a:bodyPr wrap="square" lIns="0" tIns="0" rIns="0" bIns="0" rtlCol="0">
            <a:noAutofit/>
          </a:bodyPr>
          <a:lstStyle/>
          <a:p>
            <a:pPr marL="90488" indent="-90488" rtl="0"/>
            <a:r>
              <a:rPr lang="ko-KR" altLang="en-US" sz="700">
                <a:latin typeface="+mn-ea"/>
              </a:rPr>
              <a:t>④ 본체와 커버 조임부</a:t>
            </a:r>
            <a:endParaRPr kumimoji="1" lang="ko-KR" altLang="en-US" sz="700">
              <a:latin typeface="+mn-ea"/>
            </a:endParaRPr>
          </a:p>
          <a:p>
            <a:pPr marL="90488" indent="-90488" rtl="0"/>
            <a:r>
              <a:rPr lang="ko-KR" altLang="en-US" sz="700">
                <a:latin typeface="+mn-ea"/>
              </a:rPr>
              <a:t>⑤ 저압 압력계 조임부</a:t>
            </a:r>
            <a:endParaRPr kumimoji="1" lang="ko-KR" altLang="en-US" sz="700">
              <a:latin typeface="+mn-ea"/>
            </a:endParaRPr>
          </a:p>
          <a:p>
            <a:pPr marL="90488" indent="-90488" rtl="0"/>
            <a:r>
              <a:rPr lang="ko-KR" altLang="en-US" sz="700">
                <a:latin typeface="+mn-ea"/>
              </a:rPr>
              <a:t>⑥ 출구 이음쇠 조임부</a:t>
            </a:r>
            <a:endParaRPr kumimoji="1" lang="ko-KR" altLang="en-US" sz="700">
              <a:latin typeface="+mn-ea"/>
            </a:endParaRPr>
          </a:p>
          <a:p>
            <a:pPr marL="90488" indent="-90488" rtl="0"/>
            <a:r>
              <a:rPr lang="ko-KR" altLang="en-US" sz="700">
                <a:latin typeface="+mn-ea"/>
              </a:rPr>
              <a:t>⑦ 안전밸브부</a:t>
            </a:r>
            <a:endParaRPr kumimoji="1" lang="ko-KR" altLang="en-US" sz="700">
              <a:latin typeface="+mn-ea"/>
            </a:endParaRPr>
          </a:p>
        </p:txBody>
      </p:sp>
      <p:sp>
        <p:nvSpPr>
          <p:cNvPr id="30" name="テキスト ボックス 29">
            <a:extLst>
              <a:ext uri="{FF2B5EF4-FFF2-40B4-BE49-F238E27FC236}">
                <a16:creationId xmlns:a16="http://schemas.microsoft.com/office/drawing/2014/main" id="{1A3ECC70-4DF0-4D9B-AFF9-BF690602150E}"/>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ko-KR" altLang="en-US" sz="700">
                <a:latin typeface="+mn-ea"/>
              </a:rPr>
              <a:t>출구</a:t>
            </a:r>
            <a:endParaRPr kumimoji="1" lang="ko-KR" altLang="en-US" sz="700">
              <a:latin typeface="+mn-ea"/>
            </a:endParaRPr>
          </a:p>
        </p:txBody>
      </p:sp>
      <p:sp>
        <p:nvSpPr>
          <p:cNvPr id="31" name="テキスト ボックス 30">
            <a:extLst>
              <a:ext uri="{FF2B5EF4-FFF2-40B4-BE49-F238E27FC236}">
                <a16:creationId xmlns:a16="http://schemas.microsoft.com/office/drawing/2014/main" id="{F09897AE-EC0C-41DC-A4F2-0FA5811F9CFF}"/>
              </a:ext>
            </a:extLst>
          </p:cNvPr>
          <p:cNvSpPr txBox="1"/>
          <p:nvPr/>
        </p:nvSpPr>
        <p:spPr>
          <a:xfrm>
            <a:off x="5908085" y="1547079"/>
            <a:ext cx="1406439" cy="162652"/>
          </a:xfrm>
          <a:prstGeom prst="rect">
            <a:avLst/>
          </a:prstGeom>
          <a:solidFill>
            <a:schemeClr val="bg1"/>
          </a:solidFill>
          <a:ln>
            <a:noFill/>
          </a:ln>
        </p:spPr>
        <p:txBody>
          <a:bodyPr wrap="square" lIns="0" tIns="0" rIns="0" bIns="0" rtlCol="0">
            <a:noAutofit/>
          </a:bodyPr>
          <a:lstStyle/>
          <a:p>
            <a:pPr rtl="0"/>
            <a:r>
              <a:rPr lang="ko-KR" altLang="en-US" sz="700">
                <a:latin typeface="+mn-ea"/>
              </a:rPr>
              <a:t>균열이나 부식은 없는가</a:t>
            </a:r>
            <a:endParaRPr kumimoji="1" lang="ko-KR" altLang="en-US" sz="700">
              <a:latin typeface="+mn-ea"/>
            </a:endParaRPr>
          </a:p>
        </p:txBody>
      </p:sp>
      <p:sp>
        <p:nvSpPr>
          <p:cNvPr id="32" name="テキスト ボックス 31">
            <a:extLst>
              <a:ext uri="{FF2B5EF4-FFF2-40B4-BE49-F238E27FC236}">
                <a16:creationId xmlns:a16="http://schemas.microsoft.com/office/drawing/2014/main" id="{E553270A-9F60-453C-B4B4-57A611D16C28}"/>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ko-KR" altLang="en-US" sz="700">
                <a:latin typeface="+mn-ea"/>
              </a:rPr>
              <a:t>손상 또는 변형은 없는가</a:t>
            </a:r>
            <a:endParaRPr kumimoji="1" lang="ko-KR" altLang="en-US" sz="700">
              <a:latin typeface="+mn-ea"/>
            </a:endParaRPr>
          </a:p>
        </p:txBody>
      </p:sp>
      <p:sp>
        <p:nvSpPr>
          <p:cNvPr id="33" name="テキスト ボックス 32">
            <a:extLst>
              <a:ext uri="{FF2B5EF4-FFF2-40B4-BE49-F238E27FC236}">
                <a16:creationId xmlns:a16="http://schemas.microsoft.com/office/drawing/2014/main" id="{49B602CB-5745-47F3-AD6E-FB4B6029D4B0}"/>
              </a:ext>
            </a:extLst>
          </p:cNvPr>
          <p:cNvSpPr txBox="1"/>
          <p:nvPr/>
        </p:nvSpPr>
        <p:spPr>
          <a:xfrm>
            <a:off x="5908083" y="2903105"/>
            <a:ext cx="1406439" cy="709199"/>
          </a:xfrm>
          <a:prstGeom prst="rect">
            <a:avLst/>
          </a:prstGeom>
          <a:solidFill>
            <a:schemeClr val="bg1"/>
          </a:solidFill>
          <a:ln>
            <a:noFill/>
          </a:ln>
        </p:spPr>
        <p:txBody>
          <a:bodyPr wrap="square" lIns="0" tIns="0" rIns="0" bIns="0" rtlCol="0">
            <a:noAutofit/>
          </a:bodyPr>
          <a:lstStyle/>
          <a:p>
            <a:pPr rtl="0"/>
            <a:r>
              <a:rPr lang="ko-KR" altLang="en-US" sz="700" dirty="0">
                <a:latin typeface="+mn-ea"/>
              </a:rPr>
              <a:t>압력조절핸들</a:t>
            </a:r>
            <a:r>
              <a:rPr lang="en-US" altLang="ko-KR" sz="700" dirty="0">
                <a:latin typeface="+mn-ea"/>
              </a:rPr>
              <a:t>(</a:t>
            </a:r>
            <a:r>
              <a:rPr lang="en-US" altLang="ko-KR" sz="700" dirty="0" err="1">
                <a:latin typeface="+mn-ea"/>
              </a:rPr>
              <a:t>aturyoku</a:t>
            </a:r>
            <a:r>
              <a:rPr lang="en-US" altLang="ko-KR" sz="700" dirty="0">
                <a:latin typeface="+mn-ea"/>
              </a:rPr>
              <a:t> </a:t>
            </a:r>
            <a:r>
              <a:rPr lang="en-US" altLang="ko-KR" sz="700" dirty="0" err="1">
                <a:latin typeface="+mn-ea"/>
              </a:rPr>
              <a:t>chousei</a:t>
            </a:r>
            <a:r>
              <a:rPr lang="en-US" altLang="ko-KR" sz="700" dirty="0">
                <a:latin typeface="+mn-ea"/>
              </a:rPr>
              <a:t> </a:t>
            </a:r>
            <a:r>
              <a:rPr lang="en-US" altLang="ko-KR" sz="700" dirty="0" err="1">
                <a:latin typeface="+mn-ea"/>
              </a:rPr>
              <a:t>handoru</a:t>
            </a:r>
            <a:r>
              <a:rPr lang="en-US" altLang="ko-KR" sz="700" dirty="0">
                <a:latin typeface="+mn-ea"/>
              </a:rPr>
              <a:t>)</a:t>
            </a:r>
            <a:r>
              <a:rPr lang="ko-KR" altLang="en-US" sz="700" dirty="0">
                <a:latin typeface="+mn-ea"/>
              </a:rPr>
              <a:t>을 푼 상태에서 가스를 공급하고 비눗물로 확인했을 때 가스 누출은 없는가</a:t>
            </a:r>
            <a:endParaRPr kumimoji="1" lang="ko-KR" altLang="en-US" sz="700" dirty="0">
              <a:latin typeface="+mn-ea"/>
            </a:endParaRPr>
          </a:p>
        </p:txBody>
      </p:sp>
      <p:sp>
        <p:nvSpPr>
          <p:cNvPr id="34" name="テキスト ボックス 33">
            <a:extLst>
              <a:ext uri="{FF2B5EF4-FFF2-40B4-BE49-F238E27FC236}">
                <a16:creationId xmlns:a16="http://schemas.microsoft.com/office/drawing/2014/main" id="{61C4103D-A06B-494F-A414-1E8C2CD5C75D}"/>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ko-KR" altLang="en-US" sz="700">
                <a:latin typeface="+mn-ea"/>
              </a:rPr>
              <a:t>흠집</a:t>
            </a:r>
            <a:r>
              <a:rPr lang="en-US" altLang="ko-KR" sz="700">
                <a:latin typeface="+mn-ea"/>
              </a:rPr>
              <a:t>, </a:t>
            </a:r>
            <a:r>
              <a:rPr lang="ko-KR" altLang="en-US" sz="700">
                <a:latin typeface="+mn-ea"/>
              </a:rPr>
              <a:t>변형</a:t>
            </a:r>
            <a:r>
              <a:rPr lang="en-US" altLang="ko-KR" sz="700">
                <a:latin typeface="+mn-ea"/>
              </a:rPr>
              <a:t>, </a:t>
            </a:r>
            <a:r>
              <a:rPr lang="ko-KR" altLang="en-US" sz="700">
                <a:latin typeface="+mn-ea"/>
              </a:rPr>
              <a:t>냄새의 부착 등은 없는가</a:t>
            </a:r>
            <a:endParaRPr kumimoji="1" lang="ko-KR" altLang="en-US" sz="700">
              <a:latin typeface="+mn-ea"/>
            </a:endParaRPr>
          </a:p>
        </p:txBody>
      </p:sp>
      <p:sp>
        <p:nvSpPr>
          <p:cNvPr id="35" name="テキスト ボックス 34">
            <a:extLst>
              <a:ext uri="{FF2B5EF4-FFF2-40B4-BE49-F238E27FC236}">
                <a16:creationId xmlns:a16="http://schemas.microsoft.com/office/drawing/2014/main" id="{CBFEE00D-4FAD-4F43-A79B-F310AA10ED91}"/>
              </a:ext>
            </a:extLst>
          </p:cNvPr>
          <p:cNvSpPr txBox="1"/>
          <p:nvPr/>
        </p:nvSpPr>
        <p:spPr>
          <a:xfrm>
            <a:off x="5908656" y="3685609"/>
            <a:ext cx="1358697" cy="307297"/>
          </a:xfrm>
          <a:prstGeom prst="rect">
            <a:avLst/>
          </a:prstGeom>
          <a:solidFill>
            <a:schemeClr val="bg1"/>
          </a:solidFill>
          <a:ln>
            <a:noFill/>
          </a:ln>
        </p:spPr>
        <p:txBody>
          <a:bodyPr wrap="square" lIns="0" tIns="0" rIns="0" bIns="0" rtlCol="0">
            <a:noAutofit/>
          </a:bodyPr>
          <a:lstStyle/>
          <a:p>
            <a:pPr rtl="0"/>
            <a:r>
              <a:rPr lang="ko-KR" altLang="en-US" sz="700" dirty="0">
                <a:latin typeface="+mn-ea"/>
              </a:rPr>
              <a:t>가스 누출</a:t>
            </a:r>
            <a:r>
              <a:rPr lang="en-US" altLang="ko-KR" sz="700" dirty="0">
                <a:latin typeface="+mn-ea"/>
              </a:rPr>
              <a:t>(</a:t>
            </a:r>
            <a:r>
              <a:rPr lang="ko-KR" altLang="en-US" sz="700" dirty="0" err="1">
                <a:latin typeface="+mn-ea"/>
              </a:rPr>
              <a:t>출류</a:t>
            </a:r>
            <a:r>
              <a:rPr lang="en-US" altLang="ko-KR" sz="700" dirty="0">
                <a:latin typeface="+mn-ea"/>
              </a:rPr>
              <a:t>)</a:t>
            </a:r>
            <a:r>
              <a:rPr lang="ko-KR" altLang="en-US" sz="700" dirty="0">
                <a:latin typeface="+mn-ea"/>
              </a:rPr>
              <a:t>은 없는가</a:t>
            </a:r>
            <a:endParaRPr kumimoji="1" lang="ko-KR" altLang="en-US" sz="700" dirty="0">
              <a:latin typeface="+mn-ea"/>
            </a:endParaRPr>
          </a:p>
        </p:txBody>
      </p:sp>
      <p:sp>
        <p:nvSpPr>
          <p:cNvPr id="36" name="テキスト ボックス 35">
            <a:extLst>
              <a:ext uri="{FF2B5EF4-FFF2-40B4-BE49-F238E27FC236}">
                <a16:creationId xmlns:a16="http://schemas.microsoft.com/office/drawing/2014/main" id="{D8BFA0B9-CD63-482E-865F-9E1278999573}"/>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ko-KR" altLang="en-US" sz="700">
                <a:latin typeface="+mn-ea"/>
              </a:rPr>
              <a:t>출구를 닫은 상태에서 사용 압력으로 설정하고 비눗물로 확인할 때 가스 누출은 없는가</a:t>
            </a:r>
            <a:endParaRPr kumimoji="1" lang="ko-KR" altLang="en-US" sz="700">
              <a:latin typeface="+mn-ea"/>
            </a:endParaRPr>
          </a:p>
        </p:txBody>
      </p:sp>
      <p:sp>
        <p:nvSpPr>
          <p:cNvPr id="37" name="テキスト ボックス 36">
            <a:extLst>
              <a:ext uri="{FF2B5EF4-FFF2-40B4-BE49-F238E27FC236}">
                <a16:creationId xmlns:a16="http://schemas.microsoft.com/office/drawing/2014/main" id="{81B13DA4-5578-4CB7-9F3B-A86CDEC400E3}"/>
              </a:ext>
            </a:extLst>
          </p:cNvPr>
          <p:cNvSpPr txBox="1"/>
          <p:nvPr/>
        </p:nvSpPr>
        <p:spPr>
          <a:xfrm>
            <a:off x="3850065" y="5600759"/>
            <a:ext cx="619996" cy="321850"/>
          </a:xfrm>
          <a:prstGeom prst="rect">
            <a:avLst/>
          </a:prstGeom>
          <a:solidFill>
            <a:schemeClr val="bg1"/>
          </a:solidFill>
          <a:ln>
            <a:noFill/>
          </a:ln>
        </p:spPr>
        <p:txBody>
          <a:bodyPr wrap="square" lIns="0" tIns="0" rIns="0" bIns="0" rtlCol="0">
            <a:noAutofit/>
          </a:bodyPr>
          <a:lstStyle/>
          <a:p>
            <a:pPr rtl="0"/>
            <a:r>
              <a:rPr lang="ko-KR" altLang="en-US" sz="700">
                <a:latin typeface="+mn-ea"/>
              </a:rPr>
              <a:t>압력 저하의 확인</a:t>
            </a:r>
            <a:endParaRPr kumimoji="1" lang="ko-KR" altLang="en-US" sz="700">
              <a:latin typeface="+mn-ea"/>
            </a:endParaRPr>
          </a:p>
        </p:txBody>
      </p:sp>
      <p:sp>
        <p:nvSpPr>
          <p:cNvPr id="38" name="テキスト ボックス 37">
            <a:extLst>
              <a:ext uri="{FF2B5EF4-FFF2-40B4-BE49-F238E27FC236}">
                <a16:creationId xmlns:a16="http://schemas.microsoft.com/office/drawing/2014/main" id="{C5734ABC-ED43-4FE5-B5F1-E44C8E5363FA}"/>
              </a:ext>
            </a:extLst>
          </p:cNvPr>
          <p:cNvSpPr txBox="1"/>
          <p:nvPr/>
        </p:nvSpPr>
        <p:spPr>
          <a:xfrm>
            <a:off x="4566536" y="1746341"/>
            <a:ext cx="1302636" cy="328750"/>
          </a:xfrm>
          <a:prstGeom prst="rect">
            <a:avLst/>
          </a:prstGeom>
          <a:solidFill>
            <a:schemeClr val="bg1"/>
          </a:solidFill>
          <a:ln>
            <a:noFill/>
          </a:ln>
        </p:spPr>
        <p:txBody>
          <a:bodyPr wrap="square" lIns="0" tIns="0" rIns="0" bIns="0" rtlCol="0">
            <a:noAutofit/>
          </a:bodyPr>
          <a:lstStyle/>
          <a:p>
            <a:pPr rtl="0"/>
            <a:r>
              <a:rPr lang="ko-KR" altLang="en-US" sz="700">
                <a:latin typeface="+mn-ea"/>
              </a:rPr>
              <a:t>입구 이음쇠</a:t>
            </a:r>
            <a:r>
              <a:rPr lang="en-US" altLang="ko-KR" sz="700">
                <a:latin typeface="+mn-ea"/>
              </a:rPr>
              <a:t>, </a:t>
            </a:r>
            <a:r>
              <a:rPr lang="ko-KR" altLang="en-US" sz="700">
                <a:latin typeface="+mn-ea"/>
              </a:rPr>
              <a:t>출구 이음쇠</a:t>
            </a:r>
            <a:r>
              <a:rPr lang="en-US" altLang="ko-KR" sz="700">
                <a:latin typeface="+mn-ea"/>
              </a:rPr>
              <a:t>, </a:t>
            </a:r>
            <a:r>
              <a:rPr lang="ko-KR" altLang="en-US" sz="700">
                <a:latin typeface="+mn-ea"/>
              </a:rPr>
              <a:t>압력계</a:t>
            </a:r>
            <a:endParaRPr kumimoji="1" lang="ko-KR" altLang="en-US" sz="700">
              <a:latin typeface="+mn-ea"/>
            </a:endParaRPr>
          </a:p>
        </p:txBody>
      </p:sp>
      <p:sp>
        <p:nvSpPr>
          <p:cNvPr id="39" name="テキスト ボックス 38">
            <a:extLst>
              <a:ext uri="{FF2B5EF4-FFF2-40B4-BE49-F238E27FC236}">
                <a16:creationId xmlns:a16="http://schemas.microsoft.com/office/drawing/2014/main" id="{795EFF2D-2715-4189-ABD9-5E4DD9514886}"/>
              </a:ext>
            </a:extLst>
          </p:cNvPr>
          <p:cNvSpPr txBox="1"/>
          <p:nvPr/>
        </p:nvSpPr>
        <p:spPr>
          <a:xfrm>
            <a:off x="4566536" y="2708662"/>
            <a:ext cx="1170926" cy="162651"/>
          </a:xfrm>
          <a:prstGeom prst="rect">
            <a:avLst/>
          </a:prstGeom>
          <a:solidFill>
            <a:schemeClr val="bg1"/>
          </a:solidFill>
          <a:ln>
            <a:noFill/>
          </a:ln>
        </p:spPr>
        <p:txBody>
          <a:bodyPr wrap="square" lIns="0" tIns="0" rIns="0" bIns="0" rtlCol="0">
            <a:noAutofit/>
          </a:bodyPr>
          <a:lstStyle/>
          <a:p>
            <a:pPr rtl="0"/>
            <a:r>
              <a:rPr lang="ko-KR" altLang="en-US" sz="700">
                <a:latin typeface="+mn-ea"/>
              </a:rPr>
              <a:t>지침의 위치</a:t>
            </a:r>
            <a:endParaRPr kumimoji="1" lang="ko-KR" altLang="en-US" sz="700">
              <a:latin typeface="+mn-ea"/>
            </a:endParaRPr>
          </a:p>
        </p:txBody>
      </p:sp>
      <p:sp>
        <p:nvSpPr>
          <p:cNvPr id="40" name="テキスト ボックス 39">
            <a:extLst>
              <a:ext uri="{FF2B5EF4-FFF2-40B4-BE49-F238E27FC236}">
                <a16:creationId xmlns:a16="http://schemas.microsoft.com/office/drawing/2014/main" id="{66A16910-B74B-41A8-8E0B-84727D7D26EE}"/>
              </a:ext>
            </a:extLst>
          </p:cNvPr>
          <p:cNvSpPr txBox="1"/>
          <p:nvPr/>
        </p:nvSpPr>
        <p:spPr>
          <a:xfrm>
            <a:off x="4566536" y="5383878"/>
            <a:ext cx="2185162" cy="170115"/>
          </a:xfrm>
          <a:prstGeom prst="rect">
            <a:avLst/>
          </a:prstGeom>
          <a:solidFill>
            <a:schemeClr val="bg1"/>
          </a:solidFill>
          <a:ln>
            <a:noFill/>
          </a:ln>
        </p:spPr>
        <p:txBody>
          <a:bodyPr wrap="square" lIns="0" tIns="0" rIns="0" bIns="0" rtlCol="0">
            <a:noAutofit/>
          </a:bodyPr>
          <a:lstStyle/>
          <a:p>
            <a:pPr rtl="0"/>
            <a:r>
              <a:rPr lang="ko-KR" altLang="en-US" sz="700">
                <a:latin typeface="+mn-ea"/>
              </a:rPr>
              <a:t>안전밸브 방출구에서의 가스 누출은 없는가</a:t>
            </a:r>
            <a:endParaRPr kumimoji="1" lang="ko-KR" altLang="en-US" sz="700">
              <a:latin typeface="+mn-ea"/>
            </a:endParaRPr>
          </a:p>
        </p:txBody>
      </p:sp>
      <p:sp>
        <p:nvSpPr>
          <p:cNvPr id="41" name="テキスト ボックス 40">
            <a:extLst>
              <a:ext uri="{FF2B5EF4-FFF2-40B4-BE49-F238E27FC236}">
                <a16:creationId xmlns:a16="http://schemas.microsoft.com/office/drawing/2014/main" id="{9481A9B3-A2A1-41DA-9E6E-0824236C0E63}"/>
              </a:ext>
            </a:extLst>
          </p:cNvPr>
          <p:cNvSpPr txBox="1"/>
          <p:nvPr/>
        </p:nvSpPr>
        <p:spPr>
          <a:xfrm>
            <a:off x="4558223" y="5598632"/>
            <a:ext cx="2747988" cy="323850"/>
          </a:xfrm>
          <a:prstGeom prst="rect">
            <a:avLst/>
          </a:prstGeom>
          <a:solidFill>
            <a:schemeClr val="bg1"/>
          </a:solidFill>
          <a:ln>
            <a:noFill/>
          </a:ln>
        </p:spPr>
        <p:txBody>
          <a:bodyPr wrap="square" lIns="0" tIns="0" rIns="0" bIns="0" rtlCol="0">
            <a:noAutofit/>
          </a:bodyPr>
          <a:lstStyle/>
          <a:p>
            <a:pPr rtl="0"/>
            <a:r>
              <a:rPr lang="ko-KR" altLang="en-US" sz="700" dirty="0">
                <a:latin typeface="+mn-ea"/>
              </a:rPr>
              <a:t>사용 상태에서 가스를 배출했을 때</a:t>
            </a:r>
            <a:r>
              <a:rPr lang="en-US" altLang="ko-KR" sz="700" dirty="0">
                <a:latin typeface="+mn-ea"/>
              </a:rPr>
              <a:t>, </a:t>
            </a:r>
            <a:r>
              <a:rPr lang="ko-KR" altLang="en-US" sz="700" dirty="0">
                <a:latin typeface="+mn-ea"/>
              </a:rPr>
              <a:t>고압 압력계의 저하가 없는가</a:t>
            </a:r>
            <a:endParaRPr kumimoji="1" lang="ko-KR" altLang="en-US" sz="700" dirty="0">
              <a:latin typeface="+mn-ea"/>
            </a:endParaRPr>
          </a:p>
        </p:txBody>
      </p:sp>
      <p:sp>
        <p:nvSpPr>
          <p:cNvPr id="42" name="テキスト ボックス 41">
            <a:extLst>
              <a:ext uri="{FF2B5EF4-FFF2-40B4-BE49-F238E27FC236}">
                <a16:creationId xmlns:a16="http://schemas.microsoft.com/office/drawing/2014/main" id="{A81D47C3-002D-4F5A-B154-70F6B3A39B11}"/>
              </a:ext>
            </a:extLst>
          </p:cNvPr>
          <p:cNvSpPr txBox="1"/>
          <p:nvPr/>
        </p:nvSpPr>
        <p:spPr>
          <a:xfrm>
            <a:off x="5908085" y="2521578"/>
            <a:ext cx="927229" cy="144332"/>
          </a:xfrm>
          <a:prstGeom prst="rect">
            <a:avLst/>
          </a:prstGeom>
          <a:solidFill>
            <a:schemeClr val="bg1"/>
          </a:solidFill>
          <a:ln>
            <a:noFill/>
          </a:ln>
        </p:spPr>
        <p:txBody>
          <a:bodyPr wrap="square" lIns="0" tIns="0" rIns="0" bIns="0" rtlCol="0">
            <a:noAutofit/>
          </a:bodyPr>
          <a:lstStyle/>
          <a:p>
            <a:pPr rtl="0"/>
            <a:r>
              <a:rPr lang="ko-KR" altLang="en-US" sz="700">
                <a:latin typeface="+mn-ea"/>
              </a:rPr>
              <a:t>변형은 없는가</a:t>
            </a:r>
            <a:endParaRPr kumimoji="1" lang="ko-KR" altLang="en-US" sz="700">
              <a:latin typeface="+mn-ea"/>
            </a:endParaRPr>
          </a:p>
        </p:txBody>
      </p:sp>
      <p:sp>
        <p:nvSpPr>
          <p:cNvPr id="43" name="テキスト ボックス 42">
            <a:extLst>
              <a:ext uri="{FF2B5EF4-FFF2-40B4-BE49-F238E27FC236}">
                <a16:creationId xmlns:a16="http://schemas.microsoft.com/office/drawing/2014/main" id="{9CE9524C-914D-49CE-90FD-BD03DD77FF27}"/>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ko-KR" altLang="en-US" sz="700" dirty="0">
                <a:latin typeface="+mn-ea"/>
              </a:rPr>
              <a:t>영점으로 돌아와 있는가</a:t>
            </a:r>
            <a:endParaRPr kumimoji="1" lang="ko-KR" altLang="en-US" sz="700" dirty="0">
              <a:latin typeface="+mn-ea"/>
            </a:endParaRPr>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ko-KR" altLang="en-US" sz="3200">
                <a:latin typeface="+mn-ea"/>
                <a:ea typeface="+mn-ea"/>
              </a:rPr>
              <a:t>제</a:t>
            </a:r>
            <a:r>
              <a:rPr lang="en-US" altLang="ko-KR" sz="3200">
                <a:latin typeface="+mn-ea"/>
                <a:ea typeface="+mn-ea"/>
              </a:rPr>
              <a:t>2</a:t>
            </a:r>
            <a:r>
              <a:rPr lang="ko-KR" altLang="en-US" sz="3200">
                <a:latin typeface="+mn-ea"/>
                <a:ea typeface="+mn-ea"/>
              </a:rPr>
              <a:t>장 가연성가스</a:t>
            </a:r>
            <a:r>
              <a:rPr lang="en-US" altLang="ko-KR" sz="3200">
                <a:latin typeface="+mn-ea"/>
                <a:ea typeface="+mn-ea"/>
              </a:rPr>
              <a:t>·</a:t>
            </a:r>
            <a:r>
              <a:rPr lang="ko-KR" altLang="en-US" sz="3200">
                <a:latin typeface="+mn-ea"/>
                <a:ea typeface="+mn-ea"/>
              </a:rPr>
              <a:t>산소</a:t>
            </a:r>
            <a:r>
              <a:rPr lang="en-US" altLang="ko-KR" sz="3200">
                <a:latin typeface="+mn-ea"/>
                <a:ea typeface="+mn-ea"/>
              </a:rPr>
              <a:t>(sanso)</a:t>
            </a:r>
            <a:r>
              <a:rPr lang="ko-KR" altLang="en-US" sz="3200">
                <a:latin typeface="+mn-ea"/>
                <a:ea typeface="+mn-ea"/>
              </a:rPr>
              <a:t>에 대한 기초지식</a:t>
            </a:r>
            <a:endParaRPr kumimoji="1" lang="ko-KR" altLang="en-US" sz="320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mtClean="0">
                <a:latin typeface="+mn-ea"/>
                <a:ea typeface="+mn-ea"/>
              </a:rPr>
              <a:t>31</a:t>
            </a:fld>
            <a:endParaRPr kumimoji="1" lang="ko-KR" altLang="en-US">
              <a:latin typeface="+mn-ea"/>
              <a:ea typeface="+mn-ea"/>
            </a:endParaRPr>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산소</a:t>
            </a:r>
            <a:r>
              <a:rPr lang="en-US" altLang="ko-KR" sz="2000">
                <a:latin typeface="+mn-ea"/>
                <a:ea typeface="+mn-ea"/>
              </a:rPr>
              <a:t>(sanso)</a:t>
            </a:r>
            <a:r>
              <a:rPr lang="ko-KR" altLang="en-US" sz="2000">
                <a:latin typeface="+mn-ea"/>
                <a:ea typeface="+mn-ea"/>
              </a:rPr>
              <a:t>의 위험성</a:t>
            </a:r>
            <a:endParaRPr kumimoji="1" lang="ko-KR" altLang="en-US" sz="2000">
              <a:latin typeface="+mn-ea"/>
              <a:ea typeface="+mn-ea"/>
            </a:endParaRPr>
          </a:p>
        </p:txBody>
      </p:sp>
      <p:sp>
        <p:nvSpPr>
          <p:cNvPr id="7" name="テキスト ボックス 6"/>
          <p:cNvSpPr txBox="1"/>
          <p:nvPr/>
        </p:nvSpPr>
        <p:spPr>
          <a:xfrm>
            <a:off x="4758165" y="6456715"/>
            <a:ext cx="3384056"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57</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42</a:t>
            </a:r>
            <a:r>
              <a:rPr lang="ko-KR" altLang="en-US" sz="1100">
                <a:solidFill>
                  <a:prstClr val="black"/>
                </a:solidFill>
                <a:latin typeface="+mn-ea"/>
              </a:rPr>
              <a:t>페이지</a:t>
            </a: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KR" altLang="en-US" sz="1600">
                <a:latin typeface="+mn-ea"/>
              </a:rPr>
              <a:t>　・고농도의 산소</a:t>
            </a:r>
            <a:r>
              <a:rPr lang="en-US" altLang="ko-KR" sz="1600">
                <a:latin typeface="+mn-ea"/>
              </a:rPr>
              <a:t>(sanso)</a:t>
            </a:r>
            <a:r>
              <a:rPr lang="ko-KR" altLang="en-US" sz="1600">
                <a:latin typeface="+mn-ea"/>
              </a:rPr>
              <a:t>는 매우 위험함과 동시에 인체에 유해한 물질이기도 하다</a:t>
            </a:r>
            <a:r>
              <a:rPr lang="en-US" altLang="ko-KR" sz="1600">
                <a:latin typeface="+mn-ea"/>
              </a:rPr>
              <a:t>.</a:t>
            </a:r>
            <a:endParaRPr lang="ko-KR" altLang="en-US" sz="1600">
              <a:latin typeface="+mn-ea"/>
            </a:endParaRPr>
          </a:p>
          <a:p>
            <a:pPr marL="0" indent="0" rtl="0">
              <a:lnSpc>
                <a:spcPct val="100000"/>
              </a:lnSpc>
              <a:spcBef>
                <a:spcPts val="0"/>
              </a:spcBef>
              <a:buNone/>
            </a:pPr>
            <a:r>
              <a:rPr lang="ko-KR" altLang="en-US" sz="1600">
                <a:latin typeface="+mn-ea"/>
              </a:rPr>
              <a:t>　・저농도가 되면 인체의 건강에 심각한 악영향을 준다</a:t>
            </a:r>
            <a:r>
              <a:rPr lang="en-US" altLang="ko-KR" sz="1600">
                <a:latin typeface="+mn-ea"/>
              </a:rPr>
              <a:t>.</a:t>
            </a:r>
            <a:endParaRPr lang="ko-KR" altLang="en-US" sz="1600">
              <a:latin typeface="+mn-ea"/>
            </a:endParaRPr>
          </a:p>
          <a:p>
            <a:pPr marL="0" indent="0" rtl="0">
              <a:lnSpc>
                <a:spcPct val="100000"/>
              </a:lnSpc>
              <a:spcBef>
                <a:spcPts val="0"/>
              </a:spcBef>
              <a:buNone/>
            </a:pPr>
            <a:r>
              <a:rPr lang="ko-KR" altLang="en-US" sz="1600">
                <a:latin typeface="+mn-ea"/>
              </a:rPr>
              <a:t>　・산소</a:t>
            </a:r>
            <a:r>
              <a:rPr lang="en-US" altLang="ko-KR" sz="1600">
                <a:latin typeface="+mn-ea"/>
              </a:rPr>
              <a:t>(sanso) </a:t>
            </a:r>
            <a:r>
              <a:rPr lang="ko-KR" altLang="en-US" sz="1600">
                <a:latin typeface="+mn-ea"/>
              </a:rPr>
              <a:t>중에서는 공기 중에서 연소하는 것보다 연소 온도가 높아진다</a:t>
            </a:r>
            <a:r>
              <a:rPr lang="en-US" altLang="ko-KR" sz="1600">
                <a:latin typeface="+mn-ea"/>
              </a:rPr>
              <a:t>.</a:t>
            </a:r>
          </a:p>
        </p:txBody>
      </p:sp>
      <p:pic>
        <p:nvPicPr>
          <p:cNvPr id="2" name="図 1"/>
          <p:cNvPicPr>
            <a:picLocks noChangeAspect="1"/>
          </p:cNvPicPr>
          <p:nvPr/>
        </p:nvPicPr>
        <p:blipFill>
          <a:blip r:embed="rId3"/>
          <a:stretch>
            <a:fillRect/>
          </a:stretch>
        </p:blipFill>
        <p:spPr>
          <a:xfrm>
            <a:off x="628650" y="2431656"/>
            <a:ext cx="6044040" cy="169824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32</a:t>
            </a:fld>
            <a:endParaRPr kumimoji="1" lang="ko-KR" altLang="en-US" sz="1100">
              <a:latin typeface="+mn-ea"/>
              <a:ea typeface="+mn-ea"/>
            </a:endParaRPr>
          </a:p>
        </p:txBody>
      </p:sp>
      <p:sp>
        <p:nvSpPr>
          <p:cNvPr id="8" name="テキスト ボックス 7">
            <a:extLst>
              <a:ext uri="{FF2B5EF4-FFF2-40B4-BE49-F238E27FC236}">
                <a16:creationId xmlns:a16="http://schemas.microsoft.com/office/drawing/2014/main" id="{12B35A58-695A-463F-A881-2450FA33159D}"/>
              </a:ext>
            </a:extLst>
          </p:cNvPr>
          <p:cNvSpPr txBox="1"/>
          <p:nvPr/>
        </p:nvSpPr>
        <p:spPr>
          <a:xfrm>
            <a:off x="2114118" y="2462868"/>
            <a:ext cx="2378137" cy="259807"/>
          </a:xfrm>
          <a:prstGeom prst="rect">
            <a:avLst/>
          </a:prstGeom>
          <a:solidFill>
            <a:schemeClr val="bg1"/>
          </a:solidFill>
          <a:ln>
            <a:noFill/>
          </a:ln>
        </p:spPr>
        <p:txBody>
          <a:bodyPr wrap="square" lIns="0" tIns="0" rIns="0" bIns="0" rtlCol="0">
            <a:noAutofit/>
          </a:bodyPr>
          <a:lstStyle/>
          <a:p>
            <a:pPr algn="ctr" rtl="0"/>
            <a:r>
              <a:rPr lang="ko-KR" altLang="en-US" sz="1400">
                <a:latin typeface="+mn-ea"/>
              </a:rPr>
              <a:t>표</a:t>
            </a:r>
            <a:r>
              <a:rPr lang="en-US" altLang="ko-KR" sz="1400">
                <a:latin typeface="+mn-ea"/>
              </a:rPr>
              <a:t>2-1: </a:t>
            </a:r>
            <a:r>
              <a:rPr lang="ko-KR" altLang="en-US" sz="1400">
                <a:latin typeface="+mn-ea"/>
              </a:rPr>
              <a:t>물질의 발화온도</a:t>
            </a:r>
            <a:endParaRPr kumimoji="1" lang="ko-KR" altLang="en-US" sz="1400">
              <a:latin typeface="+mn-ea"/>
            </a:endParaRPr>
          </a:p>
        </p:txBody>
      </p:sp>
      <p:sp>
        <p:nvSpPr>
          <p:cNvPr id="9" name="テキスト ボックス 8">
            <a:extLst>
              <a:ext uri="{FF2B5EF4-FFF2-40B4-BE49-F238E27FC236}">
                <a16:creationId xmlns:a16="http://schemas.microsoft.com/office/drawing/2014/main" id="{47373AEA-9A4B-437D-8A34-047BA9D5580C}"/>
              </a:ext>
            </a:extLst>
          </p:cNvPr>
          <p:cNvSpPr txBox="1"/>
          <p:nvPr/>
        </p:nvSpPr>
        <p:spPr>
          <a:xfrm>
            <a:off x="772624" y="3177030"/>
            <a:ext cx="851837" cy="251969"/>
          </a:xfrm>
          <a:prstGeom prst="rect">
            <a:avLst/>
          </a:prstGeom>
          <a:solidFill>
            <a:schemeClr val="bg1"/>
          </a:solidFill>
          <a:ln>
            <a:noFill/>
          </a:ln>
        </p:spPr>
        <p:txBody>
          <a:bodyPr wrap="square" lIns="0" tIns="0" rIns="0" bIns="0" rtlCol="0">
            <a:noAutofit/>
          </a:bodyPr>
          <a:lstStyle/>
          <a:p>
            <a:pPr algn="ctr" rtl="0"/>
            <a:r>
              <a:rPr lang="ko-KR" altLang="en-US" sz="1400">
                <a:latin typeface="+mn-ea"/>
              </a:rPr>
              <a:t>공기 중</a:t>
            </a:r>
            <a:endParaRPr kumimoji="1" lang="ko-KR" altLang="en-US" sz="1400">
              <a:latin typeface="+mn-ea"/>
            </a:endParaRPr>
          </a:p>
        </p:txBody>
      </p:sp>
      <p:sp>
        <p:nvSpPr>
          <p:cNvPr id="10" name="テキスト ボックス 9">
            <a:extLst>
              <a:ext uri="{FF2B5EF4-FFF2-40B4-BE49-F238E27FC236}">
                <a16:creationId xmlns:a16="http://schemas.microsoft.com/office/drawing/2014/main" id="{CE3CA668-F37E-4822-90EC-F62461D4C2C2}"/>
              </a:ext>
            </a:extLst>
          </p:cNvPr>
          <p:cNvSpPr txBox="1"/>
          <p:nvPr/>
        </p:nvSpPr>
        <p:spPr>
          <a:xfrm>
            <a:off x="780938" y="3511604"/>
            <a:ext cx="905000" cy="268270"/>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산소</a:t>
            </a:r>
            <a:r>
              <a:rPr lang="en-US" altLang="ko-KR" sz="1050" dirty="0">
                <a:latin typeface="+mn-ea"/>
              </a:rPr>
              <a:t>(</a:t>
            </a:r>
            <a:r>
              <a:rPr lang="en-US" altLang="ko-KR" sz="1050" dirty="0" err="1">
                <a:latin typeface="+mn-ea"/>
              </a:rPr>
              <a:t>sanso</a:t>
            </a:r>
            <a:r>
              <a:rPr lang="en-US" altLang="ko-KR" sz="1050" dirty="0">
                <a:latin typeface="+mn-ea"/>
              </a:rPr>
              <a:t>) </a:t>
            </a:r>
            <a:r>
              <a:rPr lang="ko-KR" altLang="en-US" sz="1050" dirty="0">
                <a:latin typeface="+mn-ea"/>
              </a:rPr>
              <a:t>중</a:t>
            </a:r>
            <a:endParaRPr kumimoji="1" lang="ko-KR" altLang="en-US" sz="1050" dirty="0">
              <a:latin typeface="+mn-ea"/>
            </a:endParaRPr>
          </a:p>
        </p:txBody>
      </p:sp>
      <p:sp>
        <p:nvSpPr>
          <p:cNvPr id="11" name="テキスト ボックス 10">
            <a:extLst>
              <a:ext uri="{FF2B5EF4-FFF2-40B4-BE49-F238E27FC236}">
                <a16:creationId xmlns:a16="http://schemas.microsoft.com/office/drawing/2014/main" id="{4EA4A3C6-36F5-468E-AA5F-ADB2F4BF5256}"/>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ko-KR" altLang="en-US" sz="1400">
                <a:latin typeface="+mn-ea"/>
              </a:rPr>
              <a:t>가솔린</a:t>
            </a:r>
            <a:endParaRPr kumimoji="1" lang="ko-KR" altLang="en-US" sz="1400">
              <a:latin typeface="+mn-ea"/>
            </a:endParaRPr>
          </a:p>
        </p:txBody>
      </p:sp>
      <p:sp>
        <p:nvSpPr>
          <p:cNvPr id="12" name="テキスト ボックス 11">
            <a:extLst>
              <a:ext uri="{FF2B5EF4-FFF2-40B4-BE49-F238E27FC236}">
                <a16:creationId xmlns:a16="http://schemas.microsoft.com/office/drawing/2014/main" id="{C92F3E0F-EB49-414C-8214-6C90F0B904C7}"/>
              </a:ext>
            </a:extLst>
          </p:cNvPr>
          <p:cNvSpPr txBox="1"/>
          <p:nvPr/>
        </p:nvSpPr>
        <p:spPr>
          <a:xfrm>
            <a:off x="2947195" y="2813001"/>
            <a:ext cx="482599" cy="259808"/>
          </a:xfrm>
          <a:prstGeom prst="rect">
            <a:avLst/>
          </a:prstGeom>
          <a:solidFill>
            <a:schemeClr val="bg1"/>
          </a:solidFill>
          <a:ln>
            <a:noFill/>
          </a:ln>
        </p:spPr>
        <p:txBody>
          <a:bodyPr wrap="square" lIns="0" tIns="0" rIns="0" bIns="0" rtlCol="0" anchor="ctr" anchorCtr="0">
            <a:noAutofit/>
          </a:bodyPr>
          <a:lstStyle/>
          <a:p>
            <a:pPr algn="ctr" rtl="0"/>
            <a:r>
              <a:rPr lang="ko-KR" altLang="en-US" sz="1400">
                <a:latin typeface="+mn-ea"/>
              </a:rPr>
              <a:t>등유</a:t>
            </a:r>
            <a:endParaRPr kumimoji="1" lang="ko-KR" altLang="en-US" sz="1400">
              <a:latin typeface="+mn-ea"/>
            </a:endParaRPr>
          </a:p>
        </p:txBody>
      </p:sp>
      <p:sp>
        <p:nvSpPr>
          <p:cNvPr id="13" name="テキスト ボックス 12">
            <a:extLst>
              <a:ext uri="{FF2B5EF4-FFF2-40B4-BE49-F238E27FC236}">
                <a16:creationId xmlns:a16="http://schemas.microsoft.com/office/drawing/2014/main" id="{1B588BAE-89CD-4857-9A9A-9CCB84BF7C48}"/>
              </a:ext>
            </a:extLst>
          </p:cNvPr>
          <p:cNvSpPr txBox="1"/>
          <p:nvPr/>
        </p:nvSpPr>
        <p:spPr>
          <a:xfrm>
            <a:off x="3903119" y="2809125"/>
            <a:ext cx="482599" cy="259808"/>
          </a:xfrm>
          <a:prstGeom prst="rect">
            <a:avLst/>
          </a:prstGeom>
          <a:solidFill>
            <a:schemeClr val="bg1"/>
          </a:solidFill>
          <a:ln>
            <a:noFill/>
          </a:ln>
        </p:spPr>
        <p:txBody>
          <a:bodyPr wrap="square" lIns="0" tIns="0" rIns="0" bIns="0" rtlCol="0" anchor="ctr" anchorCtr="0">
            <a:noAutofit/>
          </a:bodyPr>
          <a:lstStyle/>
          <a:p>
            <a:pPr algn="ctr" rtl="0"/>
            <a:r>
              <a:rPr lang="ko-KR" altLang="en-US" sz="1400">
                <a:latin typeface="+mn-ea"/>
              </a:rPr>
              <a:t>중유</a:t>
            </a:r>
            <a:endParaRPr kumimoji="1" lang="ko-KR" altLang="en-US" sz="1400">
              <a:latin typeface="+mn-ea"/>
            </a:endParaRPr>
          </a:p>
        </p:txBody>
      </p:sp>
      <p:sp>
        <p:nvSpPr>
          <p:cNvPr id="14" name="テキスト ボックス 13">
            <a:extLst>
              <a:ext uri="{FF2B5EF4-FFF2-40B4-BE49-F238E27FC236}">
                <a16:creationId xmlns:a16="http://schemas.microsoft.com/office/drawing/2014/main" id="{A872CCF9-A6E6-43B1-BD04-BAADE413FB80}"/>
              </a:ext>
            </a:extLst>
          </p:cNvPr>
          <p:cNvSpPr txBox="1"/>
          <p:nvPr/>
        </p:nvSpPr>
        <p:spPr>
          <a:xfrm>
            <a:off x="4825728" y="2809125"/>
            <a:ext cx="482599" cy="259808"/>
          </a:xfrm>
          <a:prstGeom prst="rect">
            <a:avLst/>
          </a:prstGeom>
          <a:solidFill>
            <a:schemeClr val="bg1"/>
          </a:solidFill>
          <a:ln>
            <a:noFill/>
          </a:ln>
        </p:spPr>
        <p:txBody>
          <a:bodyPr wrap="square" lIns="0" tIns="0" rIns="0" bIns="0" rtlCol="0" anchor="ctr" anchorCtr="0">
            <a:noAutofit/>
          </a:bodyPr>
          <a:lstStyle/>
          <a:p>
            <a:pPr algn="ctr" rtl="0"/>
            <a:r>
              <a:rPr lang="ko-KR" altLang="en-US" sz="1400">
                <a:latin typeface="+mn-ea"/>
              </a:rPr>
              <a:t>톱밥</a:t>
            </a:r>
            <a:endParaRPr kumimoji="1" lang="ko-KR" altLang="en-US" sz="1400">
              <a:latin typeface="+mn-ea"/>
            </a:endParaRPr>
          </a:p>
        </p:txBody>
      </p:sp>
      <p:sp>
        <p:nvSpPr>
          <p:cNvPr id="15" name="テキスト ボックス 14">
            <a:extLst>
              <a:ext uri="{FF2B5EF4-FFF2-40B4-BE49-F238E27FC236}">
                <a16:creationId xmlns:a16="http://schemas.microsoft.com/office/drawing/2014/main" id="{2C608FC8-24BD-4C34-AD49-AEEC967B4DBE}"/>
              </a:ext>
            </a:extLst>
          </p:cNvPr>
          <p:cNvSpPr txBox="1"/>
          <p:nvPr/>
        </p:nvSpPr>
        <p:spPr>
          <a:xfrm>
            <a:off x="5820467" y="2809125"/>
            <a:ext cx="482599" cy="259808"/>
          </a:xfrm>
          <a:prstGeom prst="rect">
            <a:avLst/>
          </a:prstGeom>
          <a:solidFill>
            <a:schemeClr val="bg1"/>
          </a:solidFill>
          <a:ln>
            <a:noFill/>
          </a:ln>
        </p:spPr>
        <p:txBody>
          <a:bodyPr wrap="square" lIns="0" tIns="0" rIns="0" bIns="0" rtlCol="0" anchor="ctr" anchorCtr="0">
            <a:noAutofit/>
          </a:bodyPr>
          <a:lstStyle/>
          <a:p>
            <a:pPr algn="ctr" rtl="0"/>
            <a:r>
              <a:rPr lang="ko-KR" altLang="en-US" sz="1400">
                <a:latin typeface="+mn-ea"/>
              </a:rPr>
              <a:t>수소</a:t>
            </a:r>
            <a:endParaRPr kumimoji="1" lang="ko-KR" altLang="en-US" sz="1400">
              <a:latin typeface="+mn-ea"/>
            </a:endParaRPr>
          </a:p>
        </p:txBody>
      </p:sp>
      <p:sp>
        <p:nvSpPr>
          <p:cNvPr id="16" name="テキスト ボックス 15">
            <a:extLst>
              <a:ext uri="{FF2B5EF4-FFF2-40B4-BE49-F238E27FC236}">
                <a16:creationId xmlns:a16="http://schemas.microsoft.com/office/drawing/2014/main" id="{0F2E9C8D-13DC-4CEE-B565-F122D668D485}"/>
              </a:ext>
            </a:extLst>
          </p:cNvPr>
          <p:cNvSpPr txBox="1"/>
          <p:nvPr/>
        </p:nvSpPr>
        <p:spPr>
          <a:xfrm>
            <a:off x="1190228" y="3880238"/>
            <a:ext cx="4907543" cy="186715"/>
          </a:xfrm>
          <a:prstGeom prst="rect">
            <a:avLst/>
          </a:prstGeom>
          <a:solidFill>
            <a:schemeClr val="bg1"/>
          </a:solidFill>
          <a:ln>
            <a:noFill/>
          </a:ln>
        </p:spPr>
        <p:txBody>
          <a:bodyPr wrap="square" lIns="0" tIns="0" rIns="0" bIns="0" rtlCol="0" anchor="ctr" anchorCtr="0">
            <a:noAutofit/>
          </a:bodyPr>
          <a:lstStyle/>
          <a:p>
            <a:pPr algn="r" rtl="0"/>
            <a:r>
              <a:rPr lang="ko-KR" altLang="en-US" sz="900" dirty="0">
                <a:latin typeface="+mn-ea"/>
              </a:rPr>
              <a:t>자료</a:t>
            </a:r>
            <a:r>
              <a:rPr lang="en-US" altLang="ko-KR" sz="900" dirty="0">
                <a:latin typeface="+mn-ea"/>
              </a:rPr>
              <a:t>: </a:t>
            </a:r>
            <a:r>
              <a:rPr lang="ko-KR" altLang="en-US" sz="900" dirty="0" err="1">
                <a:latin typeface="+mn-ea"/>
              </a:rPr>
              <a:t>고마미야</a:t>
            </a:r>
            <a:r>
              <a:rPr lang="ko-KR" altLang="en-US" sz="900" dirty="0">
                <a:latin typeface="+mn-ea"/>
              </a:rPr>
              <a:t> </a:t>
            </a:r>
            <a:r>
              <a:rPr lang="ko-KR" altLang="en-US" sz="900" b="0" i="0" dirty="0" err="1">
                <a:solidFill>
                  <a:srgbClr val="000000"/>
                </a:solidFill>
                <a:effectLst/>
                <a:latin typeface="+mn-ea"/>
              </a:rPr>
              <a:t>고가쿠</a:t>
            </a:r>
            <a:r>
              <a:rPr lang="ko-KR" altLang="en-US" sz="900" b="0" i="0" dirty="0">
                <a:solidFill>
                  <a:srgbClr val="000000"/>
                </a:solidFill>
                <a:effectLst/>
                <a:latin typeface="+mn-ea"/>
              </a:rPr>
              <a:t> 「산소</a:t>
            </a:r>
            <a:r>
              <a:rPr lang="en-US" altLang="ko-KR" sz="900" b="0" i="0" dirty="0">
                <a:solidFill>
                  <a:srgbClr val="000000"/>
                </a:solidFill>
                <a:effectLst/>
                <a:latin typeface="+mn-ea"/>
              </a:rPr>
              <a:t>(</a:t>
            </a:r>
            <a:r>
              <a:rPr lang="en-US" altLang="ko-KR" sz="900" b="0" i="0" dirty="0" err="1">
                <a:solidFill>
                  <a:srgbClr val="000000"/>
                </a:solidFill>
                <a:effectLst/>
                <a:latin typeface="+mn-ea"/>
              </a:rPr>
              <a:t>sanso</a:t>
            </a:r>
            <a:r>
              <a:rPr lang="en-US" altLang="ko-KR" sz="900" b="0" i="0" dirty="0">
                <a:solidFill>
                  <a:srgbClr val="000000"/>
                </a:solidFill>
                <a:effectLst/>
                <a:latin typeface="+mn-ea"/>
              </a:rPr>
              <a:t>)</a:t>
            </a:r>
            <a:r>
              <a:rPr lang="ko-KR" altLang="en-US" sz="900" b="0" i="0" dirty="0">
                <a:solidFill>
                  <a:srgbClr val="000000"/>
                </a:solidFill>
                <a:effectLst/>
                <a:latin typeface="+mn-ea"/>
              </a:rPr>
              <a:t>의 위험성과 재해 방지 대책」</a:t>
            </a:r>
            <a:r>
              <a:rPr lang="en-US" altLang="ko-KR" sz="900" b="0" i="0" dirty="0">
                <a:solidFill>
                  <a:srgbClr val="000000"/>
                </a:solidFill>
                <a:effectLst/>
                <a:latin typeface="+mn-ea"/>
              </a:rPr>
              <a:t>(</a:t>
            </a:r>
            <a:r>
              <a:rPr lang="ko-KR" altLang="en-US" sz="900" b="0" i="0" dirty="0">
                <a:solidFill>
                  <a:srgbClr val="000000"/>
                </a:solidFill>
                <a:effectLst/>
                <a:latin typeface="+mn-ea"/>
              </a:rPr>
              <a:t>산업안전연구소 소장 </a:t>
            </a:r>
            <a:r>
              <a:rPr lang="en-US" altLang="ko-KR" sz="900" b="0" i="0" dirty="0">
                <a:solidFill>
                  <a:srgbClr val="000000"/>
                </a:solidFill>
                <a:effectLst/>
                <a:latin typeface="+mn-ea"/>
              </a:rPr>
              <a:t>1961</a:t>
            </a:r>
            <a:r>
              <a:rPr lang="ko-KR" altLang="en-US" sz="900" b="0" i="0" dirty="0">
                <a:solidFill>
                  <a:srgbClr val="000000"/>
                </a:solidFill>
                <a:effectLst/>
                <a:latin typeface="+mn-ea"/>
              </a:rPr>
              <a:t>년</a:t>
            </a:r>
            <a:r>
              <a:rPr lang="en-US" altLang="ko-KR" sz="900" b="0" i="0" dirty="0">
                <a:solidFill>
                  <a:srgbClr val="000000"/>
                </a:solidFill>
                <a:effectLst/>
                <a:latin typeface="+mn-ea"/>
              </a:rPr>
              <a:t>)</a:t>
            </a:r>
            <a:endParaRPr kumimoji="1" lang="ko-KR" altLang="en-US" sz="900" dirty="0">
              <a:latin typeface="+mn-ea"/>
            </a:endParaRPr>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가연성가스 </a:t>
            </a:r>
            <a:r>
              <a:rPr lang="en-US" altLang="ko-KR" sz="2000">
                <a:latin typeface="+mn-ea"/>
                <a:ea typeface="+mn-ea"/>
              </a:rPr>
              <a:t>(1) </a:t>
            </a:r>
            <a:r>
              <a:rPr lang="ko-KR" altLang="en-US" sz="2000">
                <a:latin typeface="+mn-ea"/>
                <a:ea typeface="+mn-ea"/>
              </a:rPr>
              <a:t>연소의 </a:t>
            </a:r>
            <a:r>
              <a:rPr lang="en-US" altLang="ko-KR" sz="2000">
                <a:latin typeface="+mn-ea"/>
                <a:ea typeface="+mn-ea"/>
              </a:rPr>
              <a:t>3</a:t>
            </a:r>
            <a:r>
              <a:rPr lang="ko-KR" altLang="en-US" sz="2000">
                <a:latin typeface="+mn-ea"/>
                <a:ea typeface="+mn-ea"/>
              </a:rPr>
              <a:t>요소</a:t>
            </a:r>
            <a:endParaRPr kumimoji="1" lang="ko-KR" altLang="en-US" sz="2000">
              <a:latin typeface="+mn-ea"/>
              <a:ea typeface="+mn-ea"/>
            </a:endParaRPr>
          </a:p>
        </p:txBody>
      </p:sp>
      <p:sp>
        <p:nvSpPr>
          <p:cNvPr id="7" name="テキスト ボックス 6"/>
          <p:cNvSpPr txBox="1"/>
          <p:nvPr/>
        </p:nvSpPr>
        <p:spPr>
          <a:xfrm>
            <a:off x="4828918" y="6445765"/>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60</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44</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600">
                <a:solidFill>
                  <a:prstClr val="black"/>
                </a:solidFill>
                <a:latin typeface="+mn-ea"/>
              </a:rPr>
              <a:t>[</a:t>
            </a:r>
            <a:r>
              <a:rPr lang="ko-KR" altLang="en-US" sz="1600">
                <a:solidFill>
                  <a:prstClr val="black"/>
                </a:solidFill>
                <a:latin typeface="+mn-ea"/>
              </a:rPr>
              <a:t>연소의 </a:t>
            </a:r>
            <a:r>
              <a:rPr lang="en-US" altLang="ko-KR" sz="1600">
                <a:solidFill>
                  <a:prstClr val="black"/>
                </a:solidFill>
                <a:latin typeface="+mn-ea"/>
              </a:rPr>
              <a:t>3</a:t>
            </a:r>
            <a:r>
              <a:rPr lang="ko-KR" altLang="en-US" sz="1600">
                <a:solidFill>
                  <a:prstClr val="black"/>
                </a:solidFill>
                <a:latin typeface="+mn-ea"/>
              </a:rPr>
              <a:t>요소</a:t>
            </a:r>
            <a:r>
              <a:rPr lang="en-US" altLang="ko-KR" sz="1600">
                <a:solidFill>
                  <a:prstClr val="black"/>
                </a:solidFill>
                <a:latin typeface="+mn-ea"/>
              </a:rPr>
              <a:t>]</a:t>
            </a:r>
          </a:p>
          <a:p>
            <a:pPr marL="0" indent="180975" rtl="0">
              <a:lnSpc>
                <a:spcPct val="100000"/>
              </a:lnSpc>
              <a:spcBef>
                <a:spcPts val="0"/>
              </a:spcBef>
              <a:buNone/>
            </a:pPr>
            <a:r>
              <a:rPr lang="ko-KR" altLang="en-US" sz="1600">
                <a:solidFill>
                  <a:prstClr val="black"/>
                </a:solidFill>
                <a:latin typeface="+mn-ea"/>
              </a:rPr>
              <a:t>・타는 물건</a:t>
            </a:r>
          </a:p>
          <a:p>
            <a:pPr marL="0" indent="180975" rtl="0">
              <a:lnSpc>
                <a:spcPct val="100000"/>
              </a:lnSpc>
              <a:spcBef>
                <a:spcPts val="0"/>
              </a:spcBef>
              <a:buNone/>
            </a:pPr>
            <a:r>
              <a:rPr lang="ko-KR" altLang="en-US" sz="1600">
                <a:solidFill>
                  <a:prstClr val="black"/>
                </a:solidFill>
                <a:latin typeface="+mn-ea"/>
              </a:rPr>
              <a:t>・산소</a:t>
            </a:r>
            <a:r>
              <a:rPr lang="en-US" altLang="ko-KR" sz="1600">
                <a:solidFill>
                  <a:prstClr val="black"/>
                </a:solidFill>
                <a:latin typeface="+mn-ea"/>
              </a:rPr>
              <a:t>(sanso)</a:t>
            </a:r>
            <a:endParaRPr lang="ko-KR" altLang="en-US" sz="1600">
              <a:solidFill>
                <a:prstClr val="black"/>
              </a:solidFill>
              <a:latin typeface="+mn-ea"/>
            </a:endParaRPr>
          </a:p>
          <a:p>
            <a:pPr marL="0" indent="180975" rtl="0">
              <a:lnSpc>
                <a:spcPct val="100000"/>
              </a:lnSpc>
              <a:spcBef>
                <a:spcPts val="0"/>
              </a:spcBef>
              <a:buNone/>
            </a:pPr>
            <a:r>
              <a:rPr lang="ko-KR" altLang="en-US" sz="1600">
                <a:solidFill>
                  <a:prstClr val="black"/>
                </a:solidFill>
                <a:latin typeface="+mn-ea"/>
              </a:rPr>
              <a:t>・발화원</a:t>
            </a:r>
          </a:p>
          <a:p>
            <a:pPr marL="0" indent="180975" rtl="0">
              <a:lnSpc>
                <a:spcPct val="100000"/>
              </a:lnSpc>
              <a:spcBef>
                <a:spcPts val="0"/>
              </a:spcBef>
              <a:buNone/>
            </a:pPr>
            <a:endParaRPr lang="ko-KR" altLang="en-US" sz="1600">
              <a:solidFill>
                <a:prstClr val="black"/>
              </a:solidFill>
              <a:latin typeface="+mn-ea"/>
            </a:endParaRPr>
          </a:p>
          <a:p>
            <a:pPr marL="0" indent="180975" rtl="0">
              <a:lnSpc>
                <a:spcPct val="100000"/>
              </a:lnSpc>
              <a:spcBef>
                <a:spcPts val="0"/>
              </a:spcBef>
              <a:buNone/>
            </a:pPr>
            <a:r>
              <a:rPr lang="ko-KR" altLang="en-US" sz="1600">
                <a:solidFill>
                  <a:prstClr val="black"/>
                </a:solidFill>
                <a:latin typeface="+mn-ea"/>
              </a:rPr>
              <a:t>연소의 </a:t>
            </a:r>
            <a:r>
              <a:rPr lang="en-US" altLang="ko-KR" sz="1600">
                <a:solidFill>
                  <a:prstClr val="black"/>
                </a:solidFill>
                <a:latin typeface="+mn-ea"/>
              </a:rPr>
              <a:t>3</a:t>
            </a:r>
            <a:r>
              <a:rPr lang="ko-KR" altLang="en-US" sz="1600">
                <a:solidFill>
                  <a:prstClr val="black"/>
                </a:solidFill>
                <a:latin typeface="+mn-ea"/>
              </a:rPr>
              <a:t>요소 중 하나라도 없으면 원칙적으로 폭발은 일어나지 않는다</a:t>
            </a:r>
            <a:r>
              <a:rPr lang="en-US" altLang="ko-KR" sz="1600">
                <a:solidFill>
                  <a:prstClr val="black"/>
                </a:solidFill>
                <a:latin typeface="+mn-ea"/>
              </a:rPr>
              <a:t>.</a:t>
            </a:r>
            <a:endParaRPr lang="ko-KR" altLang="en-US" sz="160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33</a:t>
            </a:fld>
            <a:endParaRPr kumimoji="1" lang="ko-KR" altLang="en-US" sz="1100">
              <a:latin typeface="+mn-ea"/>
              <a:ea typeface="+mn-ea"/>
            </a:endParaRPr>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가연성가스 </a:t>
            </a:r>
            <a:r>
              <a:rPr lang="en-US" altLang="ko-KR" sz="2000">
                <a:latin typeface="+mn-ea"/>
                <a:ea typeface="+mn-ea"/>
              </a:rPr>
              <a:t>(2) </a:t>
            </a:r>
            <a:r>
              <a:rPr lang="ko-KR" altLang="en-US" sz="2000">
                <a:latin typeface="+mn-ea"/>
                <a:ea typeface="+mn-ea"/>
              </a:rPr>
              <a:t>폭발하한계</a:t>
            </a:r>
            <a:r>
              <a:rPr lang="en-US" altLang="ko-KR" sz="2000">
                <a:latin typeface="+mn-ea"/>
                <a:ea typeface="+mn-ea"/>
              </a:rPr>
              <a:t>(bakuhatu kagen kai)</a:t>
            </a:r>
            <a:r>
              <a:rPr lang="ko-KR" altLang="en-US" sz="2000">
                <a:latin typeface="+mn-ea"/>
                <a:ea typeface="+mn-ea"/>
              </a:rPr>
              <a:t>와 폭발상한계</a:t>
            </a:r>
          </a:p>
        </p:txBody>
      </p:sp>
      <p:sp>
        <p:nvSpPr>
          <p:cNvPr id="7" name="テキスト ボックス 6"/>
          <p:cNvSpPr txBox="1"/>
          <p:nvPr/>
        </p:nvSpPr>
        <p:spPr>
          <a:xfrm>
            <a:off x="4828918" y="6445765"/>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60</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44</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800" dirty="0">
                <a:solidFill>
                  <a:prstClr val="black"/>
                </a:solidFill>
                <a:latin typeface="+mn-ea"/>
              </a:rPr>
              <a:t>[</a:t>
            </a:r>
            <a:r>
              <a:rPr lang="ko-KR" altLang="en-US" sz="1800" dirty="0">
                <a:solidFill>
                  <a:prstClr val="black"/>
                </a:solidFill>
                <a:latin typeface="+mn-ea"/>
              </a:rPr>
              <a:t>폭발하한계</a:t>
            </a:r>
            <a:r>
              <a:rPr lang="en-US" altLang="ko-KR" sz="1800" dirty="0">
                <a:solidFill>
                  <a:prstClr val="black"/>
                </a:solidFill>
                <a:latin typeface="+mn-ea"/>
              </a:rPr>
              <a:t>(</a:t>
            </a:r>
            <a:r>
              <a:rPr lang="en-US" altLang="ko-KR" sz="1800" dirty="0" err="1">
                <a:solidFill>
                  <a:prstClr val="black"/>
                </a:solidFill>
                <a:latin typeface="+mn-ea"/>
              </a:rPr>
              <a:t>bakuhatu</a:t>
            </a:r>
            <a:r>
              <a:rPr lang="en-US" altLang="ko-KR" sz="1800" dirty="0">
                <a:solidFill>
                  <a:prstClr val="black"/>
                </a:solidFill>
                <a:latin typeface="+mn-ea"/>
              </a:rPr>
              <a:t> </a:t>
            </a:r>
            <a:r>
              <a:rPr lang="en-US" altLang="ko-KR" sz="1800" dirty="0" err="1">
                <a:solidFill>
                  <a:prstClr val="black"/>
                </a:solidFill>
                <a:latin typeface="+mn-ea"/>
              </a:rPr>
              <a:t>kagen</a:t>
            </a:r>
            <a:r>
              <a:rPr lang="en-US" altLang="ko-KR" sz="1800" dirty="0">
                <a:solidFill>
                  <a:prstClr val="black"/>
                </a:solidFill>
                <a:latin typeface="+mn-ea"/>
              </a:rPr>
              <a:t> kai)</a:t>
            </a:r>
            <a:r>
              <a:rPr lang="ko-KR" altLang="en-US" sz="1800" dirty="0">
                <a:solidFill>
                  <a:prstClr val="black"/>
                </a:solidFill>
                <a:latin typeface="+mn-ea"/>
              </a:rPr>
              <a:t>와 폭발상한계</a:t>
            </a:r>
            <a:r>
              <a:rPr lang="en-US" altLang="ko-KR" sz="1800" dirty="0">
                <a:solidFill>
                  <a:prstClr val="black"/>
                </a:solidFill>
                <a:latin typeface="+mn-ea"/>
              </a:rPr>
              <a:t>]</a:t>
            </a:r>
          </a:p>
          <a:p>
            <a:pPr marL="0" indent="180975" rtl="0">
              <a:lnSpc>
                <a:spcPct val="100000"/>
              </a:lnSpc>
              <a:spcBef>
                <a:spcPts val="0"/>
              </a:spcBef>
              <a:buFont typeface="Arial" panose="020B0604020202020204" pitchFamily="34" charset="0"/>
              <a:buNone/>
            </a:pPr>
            <a:r>
              <a:rPr lang="ko-KR" altLang="en-US" sz="1600" dirty="0">
                <a:solidFill>
                  <a:prstClr val="black"/>
                </a:solidFill>
                <a:latin typeface="+mn-ea"/>
              </a:rPr>
              <a:t>가연성가스가 공기 중에 누출된 경우</a:t>
            </a:r>
            <a:r>
              <a:rPr lang="en-US" altLang="ko-KR" sz="1600" dirty="0">
                <a:solidFill>
                  <a:prstClr val="black"/>
                </a:solidFill>
                <a:latin typeface="+mn-ea"/>
              </a:rPr>
              <a:t>, </a:t>
            </a:r>
            <a:r>
              <a:rPr lang="ko-KR" altLang="en-US" sz="1600" dirty="0">
                <a:solidFill>
                  <a:prstClr val="black"/>
                </a:solidFill>
                <a:latin typeface="+mn-ea"/>
              </a:rPr>
              <a:t>일정한 농도 범위가 아니면 폭발하는 일은 없다</a:t>
            </a:r>
            <a:r>
              <a:rPr lang="en-US" altLang="ko-KR" sz="1600" dirty="0">
                <a:solidFill>
                  <a:prstClr val="black"/>
                </a:solidFill>
                <a:latin typeface="+mn-ea"/>
              </a:rPr>
              <a:t>. </a:t>
            </a:r>
            <a:r>
              <a:rPr lang="ko-KR" altLang="en-US" sz="1600" dirty="0">
                <a:solidFill>
                  <a:prstClr val="black"/>
                </a:solidFill>
                <a:latin typeface="+mn-ea"/>
              </a:rPr>
              <a:t>이 범위를 연소</a:t>
            </a:r>
            <a:r>
              <a:rPr lang="en-US" altLang="ko-KR" sz="1600" dirty="0">
                <a:solidFill>
                  <a:prstClr val="black"/>
                </a:solidFill>
                <a:latin typeface="+mn-ea"/>
              </a:rPr>
              <a:t>(</a:t>
            </a:r>
            <a:r>
              <a:rPr lang="ko-KR" altLang="en-US" sz="1600" dirty="0">
                <a:solidFill>
                  <a:prstClr val="black"/>
                </a:solidFill>
                <a:latin typeface="+mn-ea"/>
              </a:rPr>
              <a:t>폭발</a:t>
            </a:r>
            <a:r>
              <a:rPr lang="en-US" altLang="ko-KR" sz="1600" dirty="0">
                <a:solidFill>
                  <a:prstClr val="black"/>
                </a:solidFill>
                <a:latin typeface="+mn-ea"/>
              </a:rPr>
              <a:t>) </a:t>
            </a:r>
            <a:r>
              <a:rPr lang="ko-KR" altLang="en-US" sz="1600" dirty="0">
                <a:solidFill>
                  <a:prstClr val="black"/>
                </a:solidFill>
                <a:latin typeface="+mn-ea"/>
              </a:rPr>
              <a:t>범위 등이라고 부른다</a:t>
            </a:r>
            <a:r>
              <a:rPr lang="en-US" altLang="ko-KR" sz="1600" dirty="0">
                <a:solidFill>
                  <a:prstClr val="black"/>
                </a:solidFill>
                <a:latin typeface="+mn-ea"/>
              </a:rPr>
              <a:t>. </a:t>
            </a:r>
            <a:r>
              <a:rPr lang="ko-KR" altLang="en-US" sz="1600" dirty="0">
                <a:solidFill>
                  <a:prstClr val="black"/>
                </a:solidFill>
                <a:latin typeface="+mn-ea"/>
              </a:rPr>
              <a:t>폭발 </a:t>
            </a:r>
            <a:r>
              <a:rPr lang="ko-KR" altLang="en-US" sz="1600" dirty="0" err="1">
                <a:solidFill>
                  <a:prstClr val="black"/>
                </a:solidFill>
                <a:latin typeface="+mn-ea"/>
              </a:rPr>
              <a:t>하한값이</a:t>
            </a:r>
            <a:r>
              <a:rPr lang="ko-KR" altLang="en-US" sz="1600" dirty="0">
                <a:solidFill>
                  <a:prstClr val="black"/>
                </a:solidFill>
                <a:latin typeface="+mn-ea"/>
              </a:rPr>
              <a:t> 작은 가스는 누출된 경우 적은 양으로 폭발범위에 도달하기 때문에 더 위험하다고 할 수 있다</a:t>
            </a:r>
            <a:r>
              <a:rPr lang="en-US" altLang="ko-KR" sz="1600" dirty="0">
                <a:solidFill>
                  <a:prstClr val="black"/>
                </a:solidFill>
                <a:latin typeface="+mn-ea"/>
              </a:rPr>
              <a:t>.</a:t>
            </a:r>
            <a:endParaRPr lang="ko-KR" altLang="en-US" sz="1600" dirty="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en-US" altLang="ko-KR" sz="1100" smtClean="0">
                <a:solidFill>
                  <a:prstClr val="black">
                    <a:tint val="75000"/>
                  </a:prstClr>
                </a:solidFill>
                <a:latin typeface="+mn-ea"/>
                <a:ea typeface="+mn-ea"/>
              </a:rPr>
              <a:pPr/>
              <a:t>34</a:t>
            </a:fld>
            <a:endParaRPr lang="ko-KR" altLang="en-US" sz="1100">
              <a:solidFill>
                <a:prstClr val="black">
                  <a:tint val="75000"/>
                </a:prstClr>
              </a:solidFill>
              <a:latin typeface="+mn-ea"/>
              <a:ea typeface="+mn-ea"/>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가연성가스의 개요 </a:t>
            </a:r>
            <a:r>
              <a:rPr lang="en-US" altLang="ko-KR" sz="2000">
                <a:latin typeface="+mn-ea"/>
                <a:ea typeface="+mn-ea"/>
              </a:rPr>
              <a:t>(3) </a:t>
            </a:r>
            <a:r>
              <a:rPr lang="ko-KR" altLang="en-US" sz="2000">
                <a:latin typeface="+mn-ea"/>
                <a:ea typeface="+mn-ea"/>
              </a:rPr>
              <a:t>연소속도</a:t>
            </a:r>
            <a:endParaRPr kumimoji="1" lang="ko-KR" altLang="en-US" sz="2000">
              <a:latin typeface="+mn-ea"/>
              <a:ea typeface="+mn-ea"/>
            </a:endParaRPr>
          </a:p>
        </p:txBody>
      </p:sp>
      <p:sp>
        <p:nvSpPr>
          <p:cNvPr id="7" name="テキスト ボックス 6"/>
          <p:cNvSpPr txBox="1"/>
          <p:nvPr/>
        </p:nvSpPr>
        <p:spPr>
          <a:xfrm>
            <a:off x="4834394" y="6444477"/>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62</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45</a:t>
            </a:r>
            <a:r>
              <a:rPr lang="ko-KR" altLang="en-US" sz="1100">
                <a:solidFill>
                  <a:prstClr val="black"/>
                </a:solidFill>
                <a:latin typeface="+mn-ea"/>
              </a:rPr>
              <a:t>페이지</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35</a:t>
            </a:fld>
            <a:endParaRPr kumimoji="1" lang="ko-KR" altLang="en-US" sz="1100">
              <a:latin typeface="+mn-ea"/>
              <a:ea typeface="+mn-ea"/>
            </a:endParaRPr>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正方形/長方形 5"/>
          <p:cNvSpPr/>
          <p:nvPr/>
        </p:nvSpPr>
        <p:spPr>
          <a:xfrm>
            <a:off x="3161803" y="6181396"/>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a:latin typeface="+mn-ea"/>
              </a:rPr>
              <a:t>(</a:t>
            </a:r>
            <a:r>
              <a:rPr lang="ko-KR" altLang="en-US" sz="800">
                <a:latin typeface="+mn-ea"/>
              </a:rPr>
              <a:t>고이케 산소공업 주식회사 제공</a:t>
            </a:r>
            <a:r>
              <a:rPr lang="en-US" altLang="ko-KR" sz="800">
                <a:latin typeface="+mn-ea"/>
              </a:rPr>
              <a:t>)</a:t>
            </a:r>
            <a:endParaRPr kumimoji="1" lang="ko-KR" altLang="en-US" sz="800">
              <a:latin typeface="+mn-ea"/>
            </a:endParaRPr>
          </a:p>
        </p:txBody>
      </p:sp>
      <p:sp>
        <p:nvSpPr>
          <p:cNvPr id="8" name="テキスト ボックス 7">
            <a:extLst>
              <a:ext uri="{FF2B5EF4-FFF2-40B4-BE49-F238E27FC236}">
                <a16:creationId xmlns:a16="http://schemas.microsoft.com/office/drawing/2014/main" id="{C5653213-1908-4B35-8BC2-E59D4BD94B49}"/>
              </a:ext>
            </a:extLst>
          </p:cNvPr>
          <p:cNvSpPr txBox="1"/>
          <p:nvPr/>
        </p:nvSpPr>
        <p:spPr>
          <a:xfrm>
            <a:off x="845509" y="6075976"/>
            <a:ext cx="1813503" cy="147043"/>
          </a:xfrm>
          <a:prstGeom prst="rect">
            <a:avLst/>
          </a:prstGeom>
          <a:solidFill>
            <a:schemeClr val="bg1"/>
          </a:solidFill>
          <a:ln>
            <a:noFill/>
          </a:ln>
        </p:spPr>
        <p:txBody>
          <a:bodyPr wrap="square" lIns="0" tIns="0" rIns="0" bIns="0" rtlCol="0">
            <a:noAutofit/>
          </a:bodyPr>
          <a:lstStyle/>
          <a:p>
            <a:pPr algn="ctr" rtl="0"/>
            <a:r>
              <a:rPr lang="ko-KR" altLang="en-US" sz="700">
                <a:latin typeface="+mn-ea"/>
              </a:rPr>
              <a:t>그림</a:t>
            </a:r>
            <a:r>
              <a:rPr lang="en-US" altLang="ko-KR" sz="700">
                <a:latin typeface="+mn-ea"/>
              </a:rPr>
              <a:t>2-1: </a:t>
            </a:r>
            <a:r>
              <a:rPr lang="ko-KR" altLang="en-US" sz="700">
                <a:latin typeface="+mn-ea"/>
              </a:rPr>
              <a:t>불꽃면</a:t>
            </a:r>
            <a:r>
              <a:rPr lang="en-US" altLang="ko-KR" sz="700">
                <a:latin typeface="+mn-ea"/>
              </a:rPr>
              <a:t>(</a:t>
            </a:r>
            <a:r>
              <a:rPr lang="ko-KR" altLang="en-US" sz="700">
                <a:latin typeface="+mn-ea"/>
              </a:rPr>
              <a:t>백심</a:t>
            </a:r>
            <a:r>
              <a:rPr lang="en-US" altLang="ko-KR" sz="700">
                <a:latin typeface="+mn-ea"/>
              </a:rPr>
              <a:t>, </a:t>
            </a:r>
            <a:r>
              <a:rPr lang="ko-KR" altLang="en-US" sz="700">
                <a:latin typeface="+mn-ea"/>
              </a:rPr>
              <a:t>불꽃심</a:t>
            </a:r>
            <a:r>
              <a:rPr lang="en-US" altLang="ko-KR" sz="700">
                <a:latin typeface="+mn-ea"/>
              </a:rPr>
              <a:t>)</a:t>
            </a:r>
            <a:r>
              <a:rPr lang="ko-KR" altLang="en-US" sz="700">
                <a:latin typeface="+mn-ea"/>
              </a:rPr>
              <a:t>의 형성</a:t>
            </a:r>
            <a:endParaRPr kumimoji="1" lang="ko-KR" altLang="en-US" sz="700">
              <a:latin typeface="+mn-ea"/>
            </a:endParaRPr>
          </a:p>
        </p:txBody>
      </p:sp>
      <p:sp>
        <p:nvSpPr>
          <p:cNvPr id="9" name="テキスト ボックス 8">
            <a:extLst>
              <a:ext uri="{FF2B5EF4-FFF2-40B4-BE49-F238E27FC236}">
                <a16:creationId xmlns:a16="http://schemas.microsoft.com/office/drawing/2014/main" id="{D695646D-B383-4078-A237-E42C45AD54BF}"/>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ko-KR" altLang="en-US" sz="800">
                <a:latin typeface="+mn-ea"/>
              </a:rPr>
              <a:t>가스 </a:t>
            </a:r>
            <a:r>
              <a:rPr lang="ko-KR" altLang="en-US" sz="800" b="0" i="0" u="none" strike="noStrike" cap="none">
                <a:solidFill>
                  <a:srgbClr val="000000"/>
                </a:solidFill>
                <a:latin typeface="+mn-ea"/>
                <a:cs typeface="Arial"/>
                <a:sym typeface="Arial"/>
              </a:rPr>
              <a:t>연소속도</a:t>
            </a:r>
            <a:endParaRPr kumimoji="1" lang="ko-KR" altLang="en-US" sz="800">
              <a:latin typeface="+mn-ea"/>
            </a:endParaRPr>
          </a:p>
        </p:txBody>
      </p:sp>
      <p:sp>
        <p:nvSpPr>
          <p:cNvPr id="10" name="テキスト ボックス 9">
            <a:extLst>
              <a:ext uri="{FF2B5EF4-FFF2-40B4-BE49-F238E27FC236}">
                <a16:creationId xmlns:a16="http://schemas.microsoft.com/office/drawing/2014/main" id="{A202591D-0923-4F61-AD06-6AE5334576C3}"/>
              </a:ext>
            </a:extLst>
          </p:cNvPr>
          <p:cNvSpPr txBox="1"/>
          <p:nvPr/>
        </p:nvSpPr>
        <p:spPr>
          <a:xfrm>
            <a:off x="790242" y="3523280"/>
            <a:ext cx="1217035" cy="185075"/>
          </a:xfrm>
          <a:prstGeom prst="rect">
            <a:avLst/>
          </a:prstGeom>
          <a:solidFill>
            <a:schemeClr val="bg1"/>
          </a:solidFill>
          <a:ln>
            <a:noFill/>
          </a:ln>
        </p:spPr>
        <p:txBody>
          <a:bodyPr wrap="square" lIns="0" tIns="0" rIns="0" bIns="0" rtlCol="0">
            <a:noAutofit/>
          </a:bodyPr>
          <a:lstStyle/>
          <a:p>
            <a:pPr algn="ctr" rtl="0"/>
            <a:r>
              <a:rPr lang="ko-KR" altLang="en-US" sz="700" dirty="0">
                <a:latin typeface="+mn-ea"/>
              </a:rPr>
              <a:t>가스 </a:t>
            </a:r>
            <a:r>
              <a:rPr lang="ko-KR" altLang="en-US" sz="700" b="0" i="0" u="none" strike="noStrike" cap="none" dirty="0">
                <a:solidFill>
                  <a:srgbClr val="000000"/>
                </a:solidFill>
                <a:latin typeface="+mn-ea"/>
                <a:cs typeface="Arial"/>
                <a:sym typeface="Arial"/>
              </a:rPr>
              <a:t>연소속도</a:t>
            </a:r>
            <a:endParaRPr kumimoji="1" lang="ko-KR" altLang="en-US" sz="700" dirty="0">
              <a:latin typeface="+mn-ea"/>
            </a:endParaRPr>
          </a:p>
        </p:txBody>
      </p:sp>
      <p:sp>
        <p:nvSpPr>
          <p:cNvPr id="11" name="テキスト ボックス 10">
            <a:extLst>
              <a:ext uri="{FF2B5EF4-FFF2-40B4-BE49-F238E27FC236}">
                <a16:creationId xmlns:a16="http://schemas.microsoft.com/office/drawing/2014/main" id="{1BB28FEB-DBA8-4A7E-A1D2-873CC7A2B65C}"/>
              </a:ext>
            </a:extLst>
          </p:cNvPr>
          <p:cNvSpPr txBox="1"/>
          <p:nvPr/>
        </p:nvSpPr>
        <p:spPr>
          <a:xfrm>
            <a:off x="2192471" y="3553333"/>
            <a:ext cx="1217035" cy="185075"/>
          </a:xfrm>
          <a:prstGeom prst="rect">
            <a:avLst/>
          </a:prstGeom>
          <a:solidFill>
            <a:schemeClr val="bg1"/>
          </a:solidFill>
          <a:ln>
            <a:noFill/>
          </a:ln>
        </p:spPr>
        <p:txBody>
          <a:bodyPr wrap="square" lIns="0" tIns="0" rIns="0" bIns="0" rtlCol="0">
            <a:noAutofit/>
          </a:bodyPr>
          <a:lstStyle/>
          <a:p>
            <a:pPr algn="ctr" rtl="0"/>
            <a:r>
              <a:rPr lang="ko-KR" altLang="en-US" sz="700" dirty="0">
                <a:latin typeface="+mn-ea"/>
              </a:rPr>
              <a:t>가스 </a:t>
            </a:r>
            <a:r>
              <a:rPr lang="ko-KR" altLang="en-US" sz="700" b="0" i="0" u="none" strike="noStrike" cap="none" dirty="0">
                <a:solidFill>
                  <a:srgbClr val="000000"/>
                </a:solidFill>
                <a:latin typeface="+mn-ea"/>
                <a:cs typeface="Arial"/>
                <a:sym typeface="Arial"/>
              </a:rPr>
              <a:t>연소속도</a:t>
            </a:r>
            <a:endParaRPr kumimoji="1" lang="ko-KR" altLang="en-US" sz="700" dirty="0">
              <a:latin typeface="+mn-ea"/>
            </a:endParaRPr>
          </a:p>
        </p:txBody>
      </p:sp>
      <p:sp>
        <p:nvSpPr>
          <p:cNvPr id="12" name="テキスト ボックス 11">
            <a:extLst>
              <a:ext uri="{FF2B5EF4-FFF2-40B4-BE49-F238E27FC236}">
                <a16:creationId xmlns:a16="http://schemas.microsoft.com/office/drawing/2014/main" id="{389A2714-962A-4559-A277-ED2535360752}"/>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ko-KR" altLang="en-US" sz="700">
                <a:latin typeface="+mn-ea"/>
              </a:rPr>
              <a:t>가스 </a:t>
            </a:r>
            <a:r>
              <a:rPr lang="ko-KR" altLang="en-US" sz="700" b="0" i="0" u="none" strike="noStrike" cap="none">
                <a:solidFill>
                  <a:srgbClr val="000000"/>
                </a:solidFill>
                <a:latin typeface="+mn-ea"/>
                <a:cs typeface="Arial"/>
                <a:sym typeface="Arial"/>
              </a:rPr>
              <a:t>연소속도</a:t>
            </a:r>
            <a:endParaRPr kumimoji="1" lang="ko-KR" altLang="en-US" sz="700">
              <a:latin typeface="+mn-ea"/>
            </a:endParaRPr>
          </a:p>
        </p:txBody>
      </p:sp>
      <p:sp>
        <p:nvSpPr>
          <p:cNvPr id="13" name="テキスト ボックス 12">
            <a:extLst>
              <a:ext uri="{FF2B5EF4-FFF2-40B4-BE49-F238E27FC236}">
                <a16:creationId xmlns:a16="http://schemas.microsoft.com/office/drawing/2014/main" id="{C0D2D623-704A-4160-99D5-57CFBAFD3287}"/>
              </a:ext>
            </a:extLst>
          </p:cNvPr>
          <p:cNvSpPr txBox="1"/>
          <p:nvPr/>
        </p:nvSpPr>
        <p:spPr>
          <a:xfrm>
            <a:off x="1598708" y="1781267"/>
            <a:ext cx="749206" cy="149134"/>
          </a:xfrm>
          <a:prstGeom prst="rect">
            <a:avLst/>
          </a:prstGeom>
          <a:solidFill>
            <a:schemeClr val="bg1"/>
          </a:solidFill>
          <a:ln>
            <a:noFill/>
          </a:ln>
        </p:spPr>
        <p:txBody>
          <a:bodyPr wrap="square" lIns="0" tIns="0" rIns="0" bIns="0" rtlCol="0">
            <a:noAutofit/>
          </a:bodyPr>
          <a:lstStyle/>
          <a:p>
            <a:pPr rtl="0"/>
            <a:r>
              <a:rPr lang="ko-KR" altLang="en-US" sz="700" dirty="0" err="1">
                <a:latin typeface="+mn-ea"/>
              </a:rPr>
              <a:t>백심</a:t>
            </a:r>
            <a:r>
              <a:rPr lang="en-US" altLang="ko-KR" sz="700" dirty="0">
                <a:latin typeface="+mn-ea"/>
              </a:rPr>
              <a:t>(</a:t>
            </a:r>
            <a:r>
              <a:rPr lang="ko-KR" altLang="en-US" sz="700" dirty="0">
                <a:latin typeface="+mn-ea"/>
              </a:rPr>
              <a:t>불꽃심</a:t>
            </a:r>
            <a:r>
              <a:rPr lang="en-US" altLang="ko-KR" sz="700" dirty="0">
                <a:latin typeface="+mn-ea"/>
              </a:rPr>
              <a:t>, </a:t>
            </a:r>
            <a:r>
              <a:rPr lang="ko-KR" altLang="en-US" sz="700" dirty="0" err="1">
                <a:latin typeface="+mn-ea"/>
              </a:rPr>
              <a:t>백점</a:t>
            </a:r>
            <a:r>
              <a:rPr lang="en-US" altLang="ko-KR" sz="700" dirty="0">
                <a:latin typeface="+mn-ea"/>
              </a:rPr>
              <a:t>)</a:t>
            </a:r>
            <a:endParaRPr kumimoji="1" lang="ko-KR" altLang="en-US" sz="700" dirty="0">
              <a:latin typeface="+mn-ea"/>
            </a:endParaRPr>
          </a:p>
        </p:txBody>
      </p:sp>
      <p:sp>
        <p:nvSpPr>
          <p:cNvPr id="14" name="テキスト ボックス 13">
            <a:extLst>
              <a:ext uri="{FF2B5EF4-FFF2-40B4-BE49-F238E27FC236}">
                <a16:creationId xmlns:a16="http://schemas.microsoft.com/office/drawing/2014/main" id="{C61072F0-E242-440A-84B2-32709751843D}"/>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ko-KR" altLang="en-US" sz="800">
                <a:latin typeface="+mn-ea"/>
              </a:rPr>
              <a:t>가스 </a:t>
            </a:r>
            <a:r>
              <a:rPr lang="ko-KR" altLang="en-US" sz="800" b="0" i="0" u="none" strike="noStrike" cap="none">
                <a:solidFill>
                  <a:srgbClr val="000000"/>
                </a:solidFill>
                <a:latin typeface="+mn-ea"/>
                <a:cs typeface="Arial"/>
                <a:sym typeface="Arial"/>
              </a:rPr>
              <a:t>분출속도</a:t>
            </a:r>
            <a:endParaRPr kumimoji="1" lang="ko-KR" altLang="en-US" sz="800">
              <a:latin typeface="+mn-ea"/>
            </a:endParaRPr>
          </a:p>
        </p:txBody>
      </p:sp>
      <p:sp>
        <p:nvSpPr>
          <p:cNvPr id="15" name="テキスト ボックス 14">
            <a:extLst>
              <a:ext uri="{FF2B5EF4-FFF2-40B4-BE49-F238E27FC236}">
                <a16:creationId xmlns:a16="http://schemas.microsoft.com/office/drawing/2014/main" id="{82C89C9F-5EAE-4783-AF17-F838D8C7DBED}"/>
              </a:ext>
            </a:extLst>
          </p:cNvPr>
          <p:cNvSpPr txBox="1"/>
          <p:nvPr/>
        </p:nvSpPr>
        <p:spPr>
          <a:xfrm>
            <a:off x="1526077" y="4139316"/>
            <a:ext cx="917363" cy="167276"/>
          </a:xfrm>
          <a:prstGeom prst="rect">
            <a:avLst/>
          </a:prstGeom>
          <a:solidFill>
            <a:schemeClr val="bg1"/>
          </a:solidFill>
          <a:ln>
            <a:noFill/>
          </a:ln>
        </p:spPr>
        <p:txBody>
          <a:bodyPr wrap="square" lIns="0" tIns="0" rIns="0" bIns="0" rtlCol="0">
            <a:noAutofit/>
          </a:bodyPr>
          <a:lstStyle/>
          <a:p>
            <a:pPr rtl="0"/>
            <a:r>
              <a:rPr lang="ko-KR" altLang="en-US" sz="800" dirty="0" err="1">
                <a:latin typeface="+mn-ea"/>
              </a:rPr>
              <a:t>백심</a:t>
            </a:r>
            <a:r>
              <a:rPr lang="en-US" altLang="ko-KR" sz="800" dirty="0">
                <a:latin typeface="+mn-ea"/>
              </a:rPr>
              <a:t>(</a:t>
            </a:r>
            <a:r>
              <a:rPr lang="ko-KR" altLang="en-US" sz="800" dirty="0">
                <a:latin typeface="+mn-ea"/>
              </a:rPr>
              <a:t>불꽃심</a:t>
            </a:r>
            <a:r>
              <a:rPr lang="en-US" altLang="ko-KR" sz="800" dirty="0">
                <a:latin typeface="+mn-ea"/>
              </a:rPr>
              <a:t>, </a:t>
            </a:r>
            <a:r>
              <a:rPr lang="ko-KR" altLang="en-US" sz="800" dirty="0" err="1">
                <a:latin typeface="+mn-ea"/>
              </a:rPr>
              <a:t>백점</a:t>
            </a:r>
            <a:r>
              <a:rPr lang="en-US" altLang="ko-KR" sz="800" dirty="0">
                <a:latin typeface="+mn-ea"/>
              </a:rPr>
              <a:t>)</a:t>
            </a:r>
            <a:endParaRPr kumimoji="1" lang="ko-KR" altLang="en-US" sz="800" dirty="0">
              <a:latin typeface="+mn-ea"/>
            </a:endParaRPr>
          </a:p>
        </p:txBody>
      </p:sp>
      <p:sp>
        <p:nvSpPr>
          <p:cNvPr id="16" name="テキスト ボックス 15">
            <a:extLst>
              <a:ext uri="{FF2B5EF4-FFF2-40B4-BE49-F238E27FC236}">
                <a16:creationId xmlns:a16="http://schemas.microsoft.com/office/drawing/2014/main" id="{BB09DB31-736D-41A5-9199-FEC2E64AB79C}"/>
              </a:ext>
            </a:extLst>
          </p:cNvPr>
          <p:cNvSpPr txBox="1"/>
          <p:nvPr/>
        </p:nvSpPr>
        <p:spPr>
          <a:xfrm>
            <a:off x="1909677" y="4535729"/>
            <a:ext cx="735302" cy="95082"/>
          </a:xfrm>
          <a:prstGeom prst="rect">
            <a:avLst/>
          </a:prstGeom>
          <a:solidFill>
            <a:schemeClr val="bg1"/>
          </a:solidFill>
          <a:ln>
            <a:noFill/>
          </a:ln>
        </p:spPr>
        <p:txBody>
          <a:bodyPr wrap="square" lIns="0" tIns="0" rIns="0" bIns="0" rtlCol="0">
            <a:noAutofit/>
          </a:bodyPr>
          <a:lstStyle/>
          <a:p>
            <a:pPr rtl="0"/>
            <a:r>
              <a:rPr lang="ko-KR" altLang="en-US" sz="600">
                <a:latin typeface="+mn-ea"/>
              </a:rPr>
              <a:t>데드 밴드</a:t>
            </a:r>
            <a:endParaRPr kumimoji="1" lang="ko-KR" altLang="en-US" sz="600">
              <a:latin typeface="+mn-ea"/>
            </a:endParaRPr>
          </a:p>
        </p:txBody>
      </p:sp>
      <p:sp>
        <p:nvSpPr>
          <p:cNvPr id="17" name="テキスト ボックス 16">
            <a:extLst>
              <a:ext uri="{FF2B5EF4-FFF2-40B4-BE49-F238E27FC236}">
                <a16:creationId xmlns:a16="http://schemas.microsoft.com/office/drawing/2014/main" id="{57C0D2A5-42A5-4711-A00C-7C130F59AD31}"/>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ko-KR" altLang="en-US" sz="800">
                <a:latin typeface="+mn-ea"/>
              </a:rPr>
              <a:t>가스 </a:t>
            </a:r>
            <a:r>
              <a:rPr lang="ko-KR" altLang="en-US" sz="800" b="0" i="0" u="none" strike="noStrike" cap="none">
                <a:solidFill>
                  <a:srgbClr val="000000"/>
                </a:solidFill>
                <a:latin typeface="+mn-ea"/>
                <a:cs typeface="Arial"/>
                <a:sym typeface="Arial"/>
              </a:rPr>
              <a:t>분출속도</a:t>
            </a:r>
            <a:endParaRPr kumimoji="1" lang="ko-KR" altLang="en-US" sz="800">
              <a:latin typeface="+mn-ea"/>
            </a:endParaRPr>
          </a:p>
        </p:txBody>
      </p:sp>
      <p:sp>
        <p:nvSpPr>
          <p:cNvPr id="18" name="テキスト ボックス 17">
            <a:extLst>
              <a:ext uri="{FF2B5EF4-FFF2-40B4-BE49-F238E27FC236}">
                <a16:creationId xmlns:a16="http://schemas.microsoft.com/office/drawing/2014/main" id="{58CE25D6-FD63-48CF-B2A3-C14CCA7F9389}"/>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ko-KR" altLang="en-US" sz="800">
                <a:latin typeface="+mn-ea"/>
              </a:rPr>
              <a:t>가스 </a:t>
            </a:r>
            <a:r>
              <a:rPr lang="ko-KR" altLang="en-US" sz="800" b="0" i="0" u="none" strike="noStrike" cap="none">
                <a:solidFill>
                  <a:srgbClr val="000000"/>
                </a:solidFill>
                <a:latin typeface="+mn-ea"/>
                <a:cs typeface="Arial"/>
                <a:sym typeface="Arial"/>
              </a:rPr>
              <a:t>분출속도</a:t>
            </a:r>
            <a:endParaRPr kumimoji="1" lang="ko-KR" altLang="en-US" sz="800">
              <a:latin typeface="+mn-ea"/>
            </a:endParaRPr>
          </a:p>
        </p:txBody>
      </p:sp>
      <p:sp>
        <p:nvSpPr>
          <p:cNvPr id="19" name="テキスト ボックス 18">
            <a:extLst>
              <a:ext uri="{FF2B5EF4-FFF2-40B4-BE49-F238E27FC236}">
                <a16:creationId xmlns:a16="http://schemas.microsoft.com/office/drawing/2014/main" id="{ECA67F0C-87CD-4D74-9438-A4A74D85996A}"/>
              </a:ext>
            </a:extLst>
          </p:cNvPr>
          <p:cNvSpPr txBox="1"/>
          <p:nvPr/>
        </p:nvSpPr>
        <p:spPr>
          <a:xfrm>
            <a:off x="3785579" y="5586691"/>
            <a:ext cx="937488" cy="185075"/>
          </a:xfrm>
          <a:prstGeom prst="rect">
            <a:avLst/>
          </a:prstGeom>
          <a:solidFill>
            <a:schemeClr val="bg1"/>
          </a:solidFill>
          <a:ln>
            <a:noFill/>
          </a:ln>
        </p:spPr>
        <p:txBody>
          <a:bodyPr wrap="square" lIns="0" tIns="0" rIns="0" bIns="0" rtlCol="0">
            <a:noAutofit/>
          </a:bodyPr>
          <a:lstStyle/>
          <a:p>
            <a:pPr algn="ctr" rtl="0"/>
            <a:r>
              <a:rPr lang="ko-KR" altLang="en-US" sz="800">
                <a:latin typeface="+mn-ea"/>
              </a:rPr>
              <a:t>가스 </a:t>
            </a:r>
            <a:r>
              <a:rPr lang="ko-KR" altLang="en-US" sz="800" b="0" i="0" u="none" strike="noStrike" cap="none">
                <a:solidFill>
                  <a:srgbClr val="000000"/>
                </a:solidFill>
                <a:latin typeface="+mn-ea"/>
                <a:cs typeface="Arial"/>
                <a:sym typeface="Arial"/>
              </a:rPr>
              <a:t>분출속도</a:t>
            </a:r>
            <a:endParaRPr kumimoji="1" lang="ko-KR" altLang="en-US" sz="800">
              <a:latin typeface="+mn-ea"/>
            </a:endParaRPr>
          </a:p>
        </p:txBody>
      </p:sp>
      <p:sp>
        <p:nvSpPr>
          <p:cNvPr id="20" name="テキスト ボックス 19">
            <a:extLst>
              <a:ext uri="{FF2B5EF4-FFF2-40B4-BE49-F238E27FC236}">
                <a16:creationId xmlns:a16="http://schemas.microsoft.com/office/drawing/2014/main" id="{2B9CDECF-A552-4217-94A7-A69EDAA7E5C4}"/>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en-US" altLang="ko-KR" sz="600">
                <a:latin typeface="+mn-ea"/>
              </a:rPr>
              <a:t>[</a:t>
            </a:r>
            <a:r>
              <a:rPr lang="ko-KR" altLang="en-US" sz="600">
                <a:latin typeface="+mn-ea"/>
              </a:rPr>
              <a:t>표준</a:t>
            </a:r>
            <a:r>
              <a:rPr lang="en-US" altLang="ko-KR" sz="600">
                <a:latin typeface="+mn-ea"/>
              </a:rPr>
              <a:t>]</a:t>
            </a:r>
          </a:p>
        </p:txBody>
      </p:sp>
      <p:sp>
        <p:nvSpPr>
          <p:cNvPr id="21" name="テキスト ボックス 20">
            <a:extLst>
              <a:ext uri="{FF2B5EF4-FFF2-40B4-BE49-F238E27FC236}">
                <a16:creationId xmlns:a16="http://schemas.microsoft.com/office/drawing/2014/main" id="{742A01AB-B335-4281-95EB-6CCD188FBC76}"/>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ko-KR" altLang="en-US" sz="600">
                <a:latin typeface="+mn-ea"/>
              </a:rPr>
              <a:t>블로 아웃</a:t>
            </a:r>
            <a:endParaRPr kumimoji="1" lang="ko-KR" altLang="en-US" sz="600">
              <a:latin typeface="+mn-ea"/>
            </a:endParaRPr>
          </a:p>
        </p:txBody>
      </p:sp>
      <p:sp>
        <p:nvSpPr>
          <p:cNvPr id="22" name="テキスト ボックス 21">
            <a:extLst>
              <a:ext uri="{FF2B5EF4-FFF2-40B4-BE49-F238E27FC236}">
                <a16:creationId xmlns:a16="http://schemas.microsoft.com/office/drawing/2014/main" id="{07B4A9F3-3FAA-49BC-8CB1-BDDF50544DAB}"/>
              </a:ext>
            </a:extLst>
          </p:cNvPr>
          <p:cNvSpPr txBox="1"/>
          <p:nvPr/>
        </p:nvSpPr>
        <p:spPr>
          <a:xfrm>
            <a:off x="3886672" y="5781713"/>
            <a:ext cx="735302" cy="101476"/>
          </a:xfrm>
          <a:prstGeom prst="rect">
            <a:avLst/>
          </a:prstGeom>
          <a:solidFill>
            <a:schemeClr val="bg1"/>
          </a:solidFill>
          <a:ln>
            <a:noFill/>
          </a:ln>
        </p:spPr>
        <p:txBody>
          <a:bodyPr wrap="square" lIns="0" tIns="0" rIns="0" bIns="0" rtlCol="0">
            <a:noAutofit/>
          </a:bodyPr>
          <a:lstStyle/>
          <a:p>
            <a:pPr algn="ctr" rtl="0"/>
            <a:r>
              <a:rPr lang="ko-KR" altLang="en-US" sz="600">
                <a:latin typeface="+mn-ea"/>
              </a:rPr>
              <a:t>역화</a:t>
            </a:r>
            <a:endParaRPr kumimoji="1" lang="ko-KR" altLang="en-US" sz="600">
              <a:latin typeface="+mn-ea"/>
            </a:endParaRPr>
          </a:p>
        </p:txBody>
      </p:sp>
      <p:sp>
        <p:nvSpPr>
          <p:cNvPr id="23" name="テキスト ボックス 22">
            <a:extLst>
              <a:ext uri="{FF2B5EF4-FFF2-40B4-BE49-F238E27FC236}">
                <a16:creationId xmlns:a16="http://schemas.microsoft.com/office/drawing/2014/main" id="{336C3B5A-1F9F-4342-9D2D-0F31DE2A87F5}"/>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ko-KR" altLang="en-US" sz="400">
                <a:latin typeface="+mn-ea"/>
              </a:rPr>
              <a:t>자료</a:t>
            </a:r>
            <a:r>
              <a:rPr lang="en-US" altLang="ko-KR" sz="400">
                <a:latin typeface="+mn-ea"/>
              </a:rPr>
              <a:t>: </a:t>
            </a:r>
            <a:r>
              <a:rPr lang="ko-KR" altLang="en-US" sz="400">
                <a:latin typeface="+mn-ea"/>
              </a:rPr>
              <a:t>고이케 산소공업 주식회사</a:t>
            </a:r>
            <a:endParaRPr kumimoji="1" lang="ko-KR" altLang="en-US" sz="400">
              <a:latin typeface="+mn-ea"/>
            </a:endParaRPr>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가연성가스의 개요 </a:t>
            </a:r>
            <a:r>
              <a:rPr lang="en-US" altLang="ko-KR" sz="2000">
                <a:latin typeface="+mn-ea"/>
                <a:ea typeface="+mn-ea"/>
              </a:rPr>
              <a:t>(4) </a:t>
            </a:r>
            <a:r>
              <a:rPr lang="ko-KR" altLang="en-US" sz="2000">
                <a:latin typeface="+mn-ea"/>
                <a:ea typeface="+mn-ea"/>
              </a:rPr>
              <a:t>최소 점화 에너지와 발화원</a:t>
            </a:r>
            <a:endParaRPr kumimoji="1" lang="ko-KR" altLang="en-US" sz="2000">
              <a:latin typeface="+mn-ea"/>
              <a:ea typeface="+mn-ea"/>
            </a:endParaRPr>
          </a:p>
        </p:txBody>
      </p:sp>
      <p:sp>
        <p:nvSpPr>
          <p:cNvPr id="7" name="テキスト ボックス 6"/>
          <p:cNvSpPr txBox="1"/>
          <p:nvPr/>
        </p:nvSpPr>
        <p:spPr>
          <a:xfrm>
            <a:off x="4787724" y="6462191"/>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63</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46</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최소 점화 에너지</a:t>
            </a:r>
            <a:r>
              <a:rPr lang="en-US" altLang="ko-KR" sz="1400">
                <a:solidFill>
                  <a:prstClr val="black"/>
                </a:solidFill>
                <a:latin typeface="+mn-ea"/>
              </a:rPr>
              <a:t>]</a:t>
            </a:r>
          </a:p>
          <a:p>
            <a:pPr marL="0" indent="180975" rtl="0">
              <a:lnSpc>
                <a:spcPct val="100000"/>
              </a:lnSpc>
              <a:spcBef>
                <a:spcPts val="0"/>
              </a:spcBef>
              <a:buNone/>
            </a:pPr>
            <a:r>
              <a:rPr lang="ko-KR" altLang="en-US" sz="1400">
                <a:solidFill>
                  <a:prstClr val="black"/>
                </a:solidFill>
                <a:latin typeface="+mn-ea"/>
              </a:rPr>
              <a:t>가연성가스 농도가 폭발 한계값에 도달한 후</a:t>
            </a:r>
            <a:r>
              <a:rPr lang="en-US" altLang="ko-KR" sz="1400">
                <a:solidFill>
                  <a:prstClr val="black"/>
                </a:solidFill>
                <a:latin typeface="+mn-ea"/>
              </a:rPr>
              <a:t>, </a:t>
            </a:r>
            <a:r>
              <a:rPr lang="ko-KR" altLang="en-US" sz="1400">
                <a:solidFill>
                  <a:prstClr val="black"/>
                </a:solidFill>
                <a:latin typeface="+mn-ea"/>
              </a:rPr>
              <a:t>일정한 에너지가 있으면 그 가스는 폭발한다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endParaRPr lang="ko-KR" altLang="en-US" sz="1400">
              <a:solidFill>
                <a:prstClr val="black"/>
              </a:solidFill>
              <a:latin typeface="+mn-ea"/>
            </a:endParaRPr>
          </a:p>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발화원</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가연성가스의 상황에 따라서는 인체의 정전기 에너지로도 가스 폭발이 일어난다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이 외에</a:t>
            </a:r>
            <a:r>
              <a:rPr lang="en-US" altLang="ko-KR" sz="1400">
                <a:solidFill>
                  <a:prstClr val="black"/>
                </a:solidFill>
                <a:latin typeface="+mn-ea"/>
              </a:rPr>
              <a:t>, </a:t>
            </a:r>
            <a:r>
              <a:rPr lang="ko-KR" altLang="en-US" sz="1400">
                <a:solidFill>
                  <a:prstClr val="black"/>
                </a:solidFill>
                <a:latin typeface="+mn-ea"/>
              </a:rPr>
              <a:t>전동기</a:t>
            </a:r>
            <a:r>
              <a:rPr lang="en-US" altLang="ko-KR" sz="1400">
                <a:solidFill>
                  <a:prstClr val="black"/>
                </a:solidFill>
                <a:latin typeface="+mn-ea"/>
              </a:rPr>
              <a:t>, </a:t>
            </a:r>
            <a:r>
              <a:rPr lang="ko-KR" altLang="en-US" sz="1400">
                <a:solidFill>
                  <a:prstClr val="black"/>
                </a:solidFill>
                <a:latin typeface="+mn-ea"/>
              </a:rPr>
              <a:t>가스 기구의 불씨</a:t>
            </a:r>
            <a:r>
              <a:rPr lang="en-US" altLang="ko-KR" sz="1400">
                <a:solidFill>
                  <a:prstClr val="black"/>
                </a:solidFill>
                <a:latin typeface="+mn-ea"/>
              </a:rPr>
              <a:t>, </a:t>
            </a:r>
            <a:r>
              <a:rPr lang="ko-KR" altLang="en-US" sz="1400">
                <a:solidFill>
                  <a:prstClr val="black"/>
                </a:solidFill>
                <a:latin typeface="+mn-ea"/>
              </a:rPr>
              <a:t>고온의 물건</a:t>
            </a:r>
            <a:r>
              <a:rPr lang="en-US" altLang="ko-KR" sz="1400">
                <a:solidFill>
                  <a:prstClr val="black"/>
                </a:solidFill>
                <a:latin typeface="+mn-ea"/>
              </a:rPr>
              <a:t>, </a:t>
            </a:r>
            <a:r>
              <a:rPr lang="ko-KR" altLang="en-US" sz="1400">
                <a:solidFill>
                  <a:prstClr val="black"/>
                </a:solidFill>
                <a:latin typeface="+mn-ea"/>
              </a:rPr>
              <a:t>마찰열</a:t>
            </a:r>
            <a:r>
              <a:rPr lang="en-US" altLang="ko-KR" sz="1400">
                <a:solidFill>
                  <a:prstClr val="black"/>
                </a:solidFill>
                <a:latin typeface="+mn-ea"/>
              </a:rPr>
              <a:t>, </a:t>
            </a:r>
            <a:r>
              <a:rPr lang="ko-KR" altLang="en-US" sz="1400">
                <a:solidFill>
                  <a:prstClr val="black"/>
                </a:solidFill>
                <a:latin typeface="+mn-ea"/>
              </a:rPr>
              <a:t>충격 불꽃 등</a:t>
            </a:r>
            <a:r>
              <a:rPr lang="en-US" altLang="ko-KR" sz="1400">
                <a:solidFill>
                  <a:prstClr val="black"/>
                </a:solidFill>
                <a:latin typeface="+mn-ea"/>
              </a:rPr>
              <a:t>, </a:t>
            </a:r>
            <a:r>
              <a:rPr lang="ko-KR" altLang="en-US" sz="1400">
                <a:solidFill>
                  <a:prstClr val="black"/>
                </a:solidFill>
                <a:latin typeface="+mn-ea"/>
              </a:rPr>
              <a:t>작업장 내에 발화원이 되는 것은 많다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용접 작업에서 폭발사고를 방지하기 위해서는 가연성가스의 누출을 방지해야 한다</a:t>
            </a:r>
            <a:r>
              <a:rPr lang="en-US" altLang="ko-KR" sz="1400">
                <a:solidFill>
                  <a:prstClr val="black"/>
                </a:solidFill>
                <a:latin typeface="+mn-ea"/>
              </a:rPr>
              <a:t>.</a:t>
            </a:r>
            <a:endParaRPr lang="ko-KR" altLang="en-US" sz="140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36</a:t>
            </a:fld>
            <a:endParaRPr kumimoji="1" lang="ko-KR" altLang="en-US" sz="1100">
              <a:latin typeface="+mn-ea"/>
              <a:ea typeface="+mn-ea"/>
            </a:endParaRPr>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ko-KR" altLang="en-US" sz="2000">
                <a:latin typeface="+mn-ea"/>
                <a:ea typeface="+mn-ea"/>
              </a:rPr>
              <a:t>용접 등에 사용되는 가연성가스 </a:t>
            </a:r>
            <a:r>
              <a:rPr lang="en-US" altLang="ko-KR" sz="2000">
                <a:latin typeface="+mn-ea"/>
                <a:ea typeface="+mn-ea"/>
              </a:rPr>
              <a:t>(1) </a:t>
            </a:r>
            <a:r>
              <a:rPr lang="ko-KR" altLang="en-US" sz="2000">
                <a:latin typeface="+mn-ea"/>
                <a:ea typeface="+mn-ea"/>
              </a:rPr>
              <a:t>물리적 성질 등</a:t>
            </a:r>
            <a:endParaRPr kumimoji="1" lang="ko-KR" altLang="en-US" sz="2000">
              <a:latin typeface="+mn-ea"/>
              <a:ea typeface="+mn-ea"/>
            </a:endParaRPr>
          </a:p>
        </p:txBody>
      </p:sp>
      <p:sp>
        <p:nvSpPr>
          <p:cNvPr id="7" name="テキスト ボックス 6"/>
          <p:cNvSpPr txBox="1"/>
          <p:nvPr/>
        </p:nvSpPr>
        <p:spPr>
          <a:xfrm>
            <a:off x="4741311" y="6507343"/>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65</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47</a:t>
            </a:r>
            <a:r>
              <a:rPr lang="ko-KR" altLang="en-US" sz="1100">
                <a:solidFill>
                  <a:prstClr val="black"/>
                </a:solidFill>
                <a:latin typeface="+mn-ea"/>
              </a:rPr>
              <a:t>페이지</a:t>
            </a: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37</a:t>
            </a:fld>
            <a:endParaRPr kumimoji="1" lang="ko-KR" altLang="en-US" sz="1100">
              <a:latin typeface="+mn-ea"/>
              <a:ea typeface="+mn-ea"/>
            </a:endParaRPr>
          </a:p>
        </p:txBody>
      </p:sp>
      <p:sp>
        <p:nvSpPr>
          <p:cNvPr id="6" name="テキスト ボックス 5">
            <a:extLst>
              <a:ext uri="{FF2B5EF4-FFF2-40B4-BE49-F238E27FC236}">
                <a16:creationId xmlns:a16="http://schemas.microsoft.com/office/drawing/2014/main" id="{834C721A-E5C9-4302-89C4-99F4E2B13E0C}"/>
              </a:ext>
            </a:extLst>
          </p:cNvPr>
          <p:cNvSpPr txBox="1"/>
          <p:nvPr/>
        </p:nvSpPr>
        <p:spPr>
          <a:xfrm>
            <a:off x="1429898" y="949519"/>
            <a:ext cx="3142102" cy="172468"/>
          </a:xfrm>
          <a:prstGeom prst="rect">
            <a:avLst/>
          </a:prstGeom>
          <a:solidFill>
            <a:schemeClr val="bg1"/>
          </a:solidFill>
          <a:ln>
            <a:noFill/>
          </a:ln>
        </p:spPr>
        <p:txBody>
          <a:bodyPr wrap="square" lIns="0" tIns="0" rIns="0" bIns="0" rtlCol="0">
            <a:noAutofit/>
          </a:bodyPr>
          <a:lstStyle/>
          <a:p>
            <a:pPr rtl="0"/>
            <a:r>
              <a:rPr lang="ko-KR" altLang="en-US" sz="1000" dirty="0">
                <a:latin typeface="+mn-ea"/>
              </a:rPr>
              <a:t>표</a:t>
            </a:r>
            <a:r>
              <a:rPr lang="en-US" altLang="ko-KR" sz="1000" dirty="0">
                <a:latin typeface="+mn-ea"/>
              </a:rPr>
              <a:t>2-6: </a:t>
            </a:r>
            <a:r>
              <a:rPr lang="ko-KR" altLang="en-US" sz="1000" dirty="0">
                <a:latin typeface="+mn-ea"/>
              </a:rPr>
              <a:t>용접에 사용되는 가스의 물리적 성질 등</a:t>
            </a:r>
            <a:endParaRPr kumimoji="1" lang="ko-KR" altLang="en-US" sz="1000" dirty="0">
              <a:latin typeface="+mn-ea"/>
            </a:endParaRPr>
          </a:p>
        </p:txBody>
      </p:sp>
      <p:sp>
        <p:nvSpPr>
          <p:cNvPr id="8" name="テキスト ボックス 7">
            <a:extLst>
              <a:ext uri="{FF2B5EF4-FFF2-40B4-BE49-F238E27FC236}">
                <a16:creationId xmlns:a16="http://schemas.microsoft.com/office/drawing/2014/main" id="{17B49C53-D407-405E-A954-6CD1DBE5544E}"/>
              </a:ext>
            </a:extLst>
          </p:cNvPr>
          <p:cNvSpPr txBox="1"/>
          <p:nvPr/>
        </p:nvSpPr>
        <p:spPr>
          <a:xfrm>
            <a:off x="773337" y="1399191"/>
            <a:ext cx="1021900" cy="172468"/>
          </a:xfrm>
          <a:prstGeom prst="rect">
            <a:avLst/>
          </a:prstGeom>
          <a:solidFill>
            <a:schemeClr val="bg1"/>
          </a:solidFill>
          <a:ln>
            <a:noFill/>
          </a:ln>
        </p:spPr>
        <p:txBody>
          <a:bodyPr wrap="square" lIns="0" tIns="0" rIns="0" bIns="0" rtlCol="0">
            <a:noAutofit/>
          </a:bodyPr>
          <a:lstStyle/>
          <a:p>
            <a:pPr rtl="0"/>
            <a:r>
              <a:rPr lang="ko-KR" altLang="en-US" sz="1000" dirty="0">
                <a:latin typeface="+mn-ea"/>
              </a:rPr>
              <a:t>색깔 및 냄새</a:t>
            </a:r>
            <a:endParaRPr kumimoji="1" lang="ko-KR" altLang="en-US" sz="1000" dirty="0">
              <a:latin typeface="+mn-ea"/>
            </a:endParaRPr>
          </a:p>
        </p:txBody>
      </p:sp>
      <p:sp>
        <p:nvSpPr>
          <p:cNvPr id="9" name="テキスト ボックス 8">
            <a:extLst>
              <a:ext uri="{FF2B5EF4-FFF2-40B4-BE49-F238E27FC236}">
                <a16:creationId xmlns:a16="http://schemas.microsoft.com/office/drawing/2014/main" id="{EEBC32D6-8121-4934-83EE-709A91782FFC}"/>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ko-KR" altLang="en-US" sz="1000">
                <a:latin typeface="+mn-ea"/>
              </a:rPr>
              <a:t>화학식</a:t>
            </a:r>
            <a:endParaRPr kumimoji="1" lang="ko-KR" altLang="en-US" sz="1000">
              <a:latin typeface="+mn-ea"/>
            </a:endParaRPr>
          </a:p>
        </p:txBody>
      </p:sp>
      <p:sp>
        <p:nvSpPr>
          <p:cNvPr id="10" name="テキスト ボックス 9">
            <a:extLst>
              <a:ext uri="{FF2B5EF4-FFF2-40B4-BE49-F238E27FC236}">
                <a16:creationId xmlns:a16="http://schemas.microsoft.com/office/drawing/2014/main" id="{B7CC92BD-FFE9-44A3-A99D-0248E78C9767}"/>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ko-KR" altLang="en-US" sz="1000">
                <a:latin typeface="+mn-ea"/>
              </a:rPr>
              <a:t>최저 발화온도</a:t>
            </a:r>
            <a:endParaRPr kumimoji="1" lang="ko-KR" altLang="en-US" sz="1000">
              <a:latin typeface="+mn-ea"/>
            </a:endParaRPr>
          </a:p>
        </p:txBody>
      </p:sp>
      <p:sp>
        <p:nvSpPr>
          <p:cNvPr id="11" name="テキスト ボックス 10">
            <a:extLst>
              <a:ext uri="{FF2B5EF4-FFF2-40B4-BE49-F238E27FC236}">
                <a16:creationId xmlns:a16="http://schemas.microsoft.com/office/drawing/2014/main" id="{18CF4375-AF55-45DC-860F-1779783D89BB}"/>
              </a:ext>
            </a:extLst>
          </p:cNvPr>
          <p:cNvSpPr txBox="1"/>
          <p:nvPr/>
        </p:nvSpPr>
        <p:spPr>
          <a:xfrm>
            <a:off x="759997" y="4048829"/>
            <a:ext cx="1092238" cy="172468"/>
          </a:xfrm>
          <a:prstGeom prst="rect">
            <a:avLst/>
          </a:prstGeom>
          <a:solidFill>
            <a:schemeClr val="bg1"/>
          </a:solidFill>
          <a:ln>
            <a:noFill/>
          </a:ln>
        </p:spPr>
        <p:txBody>
          <a:bodyPr wrap="square" lIns="0" tIns="0" rIns="0" bIns="0" rtlCol="0">
            <a:noAutofit/>
          </a:bodyPr>
          <a:lstStyle/>
          <a:p>
            <a:pPr rtl="0"/>
            <a:r>
              <a:rPr lang="ko-KR" altLang="en-US" sz="1000">
                <a:latin typeface="+mn-ea"/>
              </a:rPr>
              <a:t>가스 비중 </a:t>
            </a:r>
            <a:r>
              <a:rPr lang="en-US" altLang="ko-KR" sz="1000">
                <a:latin typeface="+mn-ea"/>
              </a:rPr>
              <a:t>(</a:t>
            </a:r>
            <a:r>
              <a:rPr lang="ko-KR" altLang="en-US" sz="1000">
                <a:latin typeface="+mn-ea"/>
              </a:rPr>
              <a:t>주</a:t>
            </a:r>
            <a:r>
              <a:rPr lang="en-US" altLang="ko-KR" sz="1000">
                <a:latin typeface="+mn-ea"/>
              </a:rPr>
              <a:t>2)</a:t>
            </a:r>
            <a:endParaRPr kumimoji="1" lang="ko-KR" altLang="en-US" sz="1000">
              <a:latin typeface="+mn-ea"/>
            </a:endParaRPr>
          </a:p>
        </p:txBody>
      </p:sp>
      <p:sp>
        <p:nvSpPr>
          <p:cNvPr id="12" name="テキスト ボックス 11">
            <a:extLst>
              <a:ext uri="{FF2B5EF4-FFF2-40B4-BE49-F238E27FC236}">
                <a16:creationId xmlns:a16="http://schemas.microsoft.com/office/drawing/2014/main" id="{0C51DCB5-C536-4D93-9428-D65605C7AB7A}"/>
              </a:ext>
            </a:extLst>
          </p:cNvPr>
          <p:cNvSpPr txBox="1"/>
          <p:nvPr/>
        </p:nvSpPr>
        <p:spPr>
          <a:xfrm>
            <a:off x="770629" y="4256977"/>
            <a:ext cx="1092238" cy="172468"/>
          </a:xfrm>
          <a:prstGeom prst="rect">
            <a:avLst/>
          </a:prstGeom>
          <a:solidFill>
            <a:schemeClr val="bg1"/>
          </a:solidFill>
          <a:ln>
            <a:noFill/>
          </a:ln>
        </p:spPr>
        <p:txBody>
          <a:bodyPr wrap="square" lIns="0" tIns="0" rIns="0" bIns="0" rtlCol="0">
            <a:noAutofit/>
          </a:bodyPr>
          <a:lstStyle/>
          <a:p>
            <a:pPr rtl="0"/>
            <a:r>
              <a:rPr lang="ko-KR" altLang="en-US" sz="1000">
                <a:latin typeface="+mn-ea"/>
              </a:rPr>
              <a:t>끓는점</a:t>
            </a:r>
            <a:endParaRPr kumimoji="1" lang="ko-KR" altLang="en-US" sz="1000">
              <a:latin typeface="+mn-ea"/>
            </a:endParaRPr>
          </a:p>
        </p:txBody>
      </p:sp>
      <p:sp>
        <p:nvSpPr>
          <p:cNvPr id="13" name="テキスト ボックス 12">
            <a:extLst>
              <a:ext uri="{FF2B5EF4-FFF2-40B4-BE49-F238E27FC236}">
                <a16:creationId xmlns:a16="http://schemas.microsoft.com/office/drawing/2014/main" id="{93F8F138-AA64-4BFF-A07D-78D2103DE0C5}"/>
              </a:ext>
            </a:extLst>
          </p:cNvPr>
          <p:cNvSpPr txBox="1"/>
          <p:nvPr/>
        </p:nvSpPr>
        <p:spPr>
          <a:xfrm>
            <a:off x="759997" y="4709656"/>
            <a:ext cx="1092238" cy="172468"/>
          </a:xfrm>
          <a:prstGeom prst="rect">
            <a:avLst/>
          </a:prstGeom>
          <a:solidFill>
            <a:schemeClr val="bg1"/>
          </a:solidFill>
          <a:ln>
            <a:noFill/>
          </a:ln>
        </p:spPr>
        <p:txBody>
          <a:bodyPr wrap="square" lIns="0" tIns="0" rIns="0" bIns="0" rtlCol="0">
            <a:noAutofit/>
          </a:bodyPr>
          <a:lstStyle/>
          <a:p>
            <a:pPr rtl="0"/>
            <a:r>
              <a:rPr lang="ko-KR" altLang="en-US" sz="1000">
                <a:latin typeface="+mn-ea"/>
              </a:rPr>
              <a:t>기타</a:t>
            </a:r>
            <a:endParaRPr kumimoji="1" lang="ko-KR" altLang="en-US" sz="1000">
              <a:latin typeface="+mn-ea"/>
            </a:endParaRPr>
          </a:p>
        </p:txBody>
      </p:sp>
      <p:sp>
        <p:nvSpPr>
          <p:cNvPr id="14" name="テキスト ボックス 13">
            <a:extLst>
              <a:ext uri="{FF2B5EF4-FFF2-40B4-BE49-F238E27FC236}">
                <a16:creationId xmlns:a16="http://schemas.microsoft.com/office/drawing/2014/main" id="{7F5B438A-94F4-4530-91E4-F122982EDA85}"/>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ko-KR" altLang="en-US" sz="1000">
                <a:latin typeface="+mn-ea"/>
              </a:rPr>
              <a:t>아세틸렌</a:t>
            </a:r>
            <a:r>
              <a:rPr lang="en-US" altLang="ko-KR" sz="1000">
                <a:latin typeface="+mn-ea"/>
              </a:rPr>
              <a:t>(asechiren)</a:t>
            </a:r>
            <a:endParaRPr kumimoji="1" lang="ko-KR" altLang="en-US" sz="1000">
              <a:latin typeface="+mn-ea"/>
            </a:endParaRPr>
          </a:p>
        </p:txBody>
      </p:sp>
      <p:sp>
        <p:nvSpPr>
          <p:cNvPr id="15" name="テキスト ボックス 14">
            <a:extLst>
              <a:ext uri="{FF2B5EF4-FFF2-40B4-BE49-F238E27FC236}">
                <a16:creationId xmlns:a16="http://schemas.microsoft.com/office/drawing/2014/main" id="{BF8C099F-E9C6-460D-9271-98DA164F8CEE}"/>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ko-KR" altLang="en-US" sz="900" dirty="0">
                <a:latin typeface="+mn-ea"/>
              </a:rPr>
              <a:t>무색</a:t>
            </a:r>
            <a:r>
              <a:rPr lang="en-US" altLang="ko-KR" sz="900" dirty="0">
                <a:latin typeface="+mn-ea"/>
              </a:rPr>
              <a:t>·</a:t>
            </a:r>
            <a:r>
              <a:rPr lang="ko-KR" altLang="en-US" sz="900" dirty="0">
                <a:latin typeface="+mn-ea"/>
              </a:rPr>
              <a:t>무취의 가스이다</a:t>
            </a:r>
            <a:r>
              <a:rPr lang="en-US" altLang="ko-KR" sz="900" dirty="0">
                <a:latin typeface="+mn-ea"/>
              </a:rPr>
              <a:t>. </a:t>
            </a:r>
            <a:r>
              <a:rPr lang="ko-KR" altLang="en-US" sz="900" dirty="0">
                <a:latin typeface="+mn-ea"/>
              </a:rPr>
              <a:t>용접에 사용되는 아세틸렌</a:t>
            </a:r>
            <a:r>
              <a:rPr lang="en-US" altLang="ko-KR" sz="900" dirty="0">
                <a:latin typeface="+mn-ea"/>
              </a:rPr>
              <a:t>(</a:t>
            </a:r>
            <a:r>
              <a:rPr lang="en-US" altLang="ko-KR" sz="900" dirty="0" err="1">
                <a:latin typeface="+mn-ea"/>
              </a:rPr>
              <a:t>asechiren</a:t>
            </a:r>
            <a:r>
              <a:rPr lang="en-US" altLang="ko-KR" sz="900" dirty="0">
                <a:latin typeface="+mn-ea"/>
              </a:rPr>
              <a:t>)</a:t>
            </a:r>
            <a:r>
              <a:rPr lang="ko-KR" altLang="en-US" sz="900" dirty="0">
                <a:latin typeface="+mn-ea"/>
              </a:rPr>
              <a:t>은 용기에 용해</a:t>
            </a:r>
            <a:r>
              <a:rPr lang="en-US" altLang="ko-KR" sz="900" dirty="0">
                <a:latin typeface="+mn-ea"/>
              </a:rPr>
              <a:t>, </a:t>
            </a:r>
            <a:r>
              <a:rPr lang="ko-KR" altLang="en-US" sz="900" dirty="0">
                <a:latin typeface="+mn-ea"/>
              </a:rPr>
              <a:t>충전하기 위한 용제나 불순물 특유의 냄새가 있다</a:t>
            </a:r>
            <a:r>
              <a:rPr lang="en-US" altLang="ko-KR" sz="900" dirty="0">
                <a:latin typeface="+mn-ea"/>
              </a:rPr>
              <a:t>.</a:t>
            </a:r>
            <a:endParaRPr kumimoji="1" lang="ko-KR" altLang="en-US" sz="900" dirty="0">
              <a:latin typeface="+mn-ea"/>
            </a:endParaRPr>
          </a:p>
          <a:p>
            <a:pPr rtl="0"/>
            <a:r>
              <a:rPr lang="en-US" altLang="ko-KR" sz="900" dirty="0">
                <a:latin typeface="+mn-ea"/>
              </a:rPr>
              <a:t>(</a:t>
            </a:r>
            <a:r>
              <a:rPr lang="ko-KR" altLang="en-US" sz="900" dirty="0">
                <a:latin typeface="+mn-ea"/>
              </a:rPr>
              <a:t>주</a:t>
            </a:r>
            <a:r>
              <a:rPr lang="en-US" altLang="ko-KR" sz="900" dirty="0">
                <a:latin typeface="+mn-ea"/>
              </a:rPr>
              <a:t>1)</a:t>
            </a:r>
            <a:endParaRPr kumimoji="1" lang="ko-KR" altLang="en-US" sz="900" dirty="0">
              <a:latin typeface="+mn-ea"/>
            </a:endParaRPr>
          </a:p>
        </p:txBody>
      </p:sp>
      <p:sp>
        <p:nvSpPr>
          <p:cNvPr id="16" name="テキスト ボックス 15">
            <a:extLst>
              <a:ext uri="{FF2B5EF4-FFF2-40B4-BE49-F238E27FC236}">
                <a16:creationId xmlns:a16="http://schemas.microsoft.com/office/drawing/2014/main" id="{34EE6683-6427-476F-9416-ED38082996D8}"/>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ko-KR" altLang="en-US" sz="900" dirty="0">
                <a:latin typeface="+mn-ea"/>
              </a:rPr>
              <a:t>무색</a:t>
            </a:r>
            <a:r>
              <a:rPr lang="en-US" altLang="ko-KR" sz="900" dirty="0">
                <a:latin typeface="+mn-ea"/>
              </a:rPr>
              <a:t>·</a:t>
            </a:r>
            <a:r>
              <a:rPr lang="ko-KR" altLang="en-US" sz="900" dirty="0">
                <a:latin typeface="+mn-ea"/>
              </a:rPr>
              <a:t>무취의 가스이다</a:t>
            </a:r>
            <a:r>
              <a:rPr lang="en-US" altLang="ko-KR" sz="900" dirty="0">
                <a:latin typeface="+mn-ea"/>
              </a:rPr>
              <a:t>. </a:t>
            </a:r>
            <a:r>
              <a:rPr lang="ko-KR" altLang="en-US" sz="900" dirty="0">
                <a:latin typeface="+mn-ea"/>
              </a:rPr>
              <a:t>일반 가정에서 사용되는 프로판</a:t>
            </a:r>
            <a:r>
              <a:rPr lang="en-US" altLang="ko-KR" sz="900" dirty="0">
                <a:latin typeface="+mn-ea"/>
              </a:rPr>
              <a:t>(</a:t>
            </a:r>
            <a:r>
              <a:rPr lang="en-US" altLang="ko-KR" sz="900" dirty="0" err="1">
                <a:latin typeface="+mn-ea"/>
              </a:rPr>
              <a:t>puropan</a:t>
            </a:r>
            <a:r>
              <a:rPr lang="en-US" altLang="ko-KR" sz="900" dirty="0">
                <a:latin typeface="+mn-ea"/>
              </a:rPr>
              <a:t>) </a:t>
            </a:r>
            <a:r>
              <a:rPr lang="ko-KR" altLang="en-US" sz="900" dirty="0">
                <a:latin typeface="+mn-ea"/>
              </a:rPr>
              <a:t>가스에는 취기제를 첨가하는 것이 고압가스보안법으로 의무화되어 있지만</a:t>
            </a:r>
            <a:r>
              <a:rPr lang="en-US" altLang="ko-KR" sz="900" dirty="0">
                <a:latin typeface="+mn-ea"/>
              </a:rPr>
              <a:t>, </a:t>
            </a:r>
            <a:r>
              <a:rPr lang="ko-KR" altLang="en-US" sz="900" dirty="0">
                <a:latin typeface="+mn-ea"/>
              </a:rPr>
              <a:t>공업용 </a:t>
            </a:r>
            <a:r>
              <a:rPr lang="en-US" altLang="ko-KR" sz="900" dirty="0">
                <a:latin typeface="+mn-ea"/>
              </a:rPr>
              <a:t>LPG(LPG)</a:t>
            </a:r>
            <a:r>
              <a:rPr lang="ko-KR" altLang="en-US" sz="900" dirty="0">
                <a:latin typeface="+mn-ea"/>
              </a:rPr>
              <a:t>에는 그런 의무가 없다</a:t>
            </a:r>
            <a:r>
              <a:rPr lang="en-US" altLang="ko-KR" sz="900" dirty="0">
                <a:latin typeface="+mn-ea"/>
              </a:rPr>
              <a:t>.</a:t>
            </a:r>
            <a:endParaRPr kumimoji="1" lang="ko-KR" altLang="en-US" sz="900" dirty="0">
              <a:latin typeface="+mn-ea"/>
            </a:endParaRPr>
          </a:p>
        </p:txBody>
      </p:sp>
      <p:sp>
        <p:nvSpPr>
          <p:cNvPr id="17" name="テキスト ボックス 16">
            <a:extLst>
              <a:ext uri="{FF2B5EF4-FFF2-40B4-BE49-F238E27FC236}">
                <a16:creationId xmlns:a16="http://schemas.microsoft.com/office/drawing/2014/main" id="{F91E1569-F1CF-466F-B563-1D1D01706AB3}"/>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ko-KR" altLang="en-US" sz="900" dirty="0">
                <a:latin typeface="+mn-ea"/>
              </a:rPr>
              <a:t>무색</a:t>
            </a:r>
            <a:r>
              <a:rPr lang="en-US" altLang="ko-KR" sz="900" dirty="0">
                <a:latin typeface="+mn-ea"/>
              </a:rPr>
              <a:t>·</a:t>
            </a:r>
            <a:r>
              <a:rPr lang="ko-KR" altLang="en-US" sz="900" dirty="0">
                <a:latin typeface="+mn-ea"/>
              </a:rPr>
              <a:t>무취의 가스이다</a:t>
            </a:r>
            <a:r>
              <a:rPr lang="en-US" altLang="ko-KR" sz="900" dirty="0">
                <a:latin typeface="+mn-ea"/>
              </a:rPr>
              <a:t>.</a:t>
            </a:r>
            <a:endParaRPr kumimoji="1" lang="ko-KR" altLang="en-US" sz="900" dirty="0">
              <a:latin typeface="+mn-ea"/>
            </a:endParaRPr>
          </a:p>
        </p:txBody>
      </p:sp>
      <p:sp>
        <p:nvSpPr>
          <p:cNvPr id="18" name="テキスト ボックス 17">
            <a:extLst>
              <a:ext uri="{FF2B5EF4-FFF2-40B4-BE49-F238E27FC236}">
                <a16:creationId xmlns:a16="http://schemas.microsoft.com/office/drawing/2014/main" id="{D0F8A5E7-7B7D-4ACC-BAC2-06C9BAF65C19}"/>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ko-KR" altLang="en-US" sz="1000">
                <a:latin typeface="+mn-ea"/>
              </a:rPr>
              <a:t>프로판</a:t>
            </a:r>
            <a:r>
              <a:rPr lang="en-US" altLang="ko-KR" sz="1000">
                <a:latin typeface="+mn-ea"/>
              </a:rPr>
              <a:t>(puropan)</a:t>
            </a:r>
            <a:endParaRPr kumimoji="1" lang="ko-KR" altLang="en-US" sz="1000">
              <a:latin typeface="+mn-ea"/>
            </a:endParaRPr>
          </a:p>
        </p:txBody>
      </p:sp>
      <p:sp>
        <p:nvSpPr>
          <p:cNvPr id="19" name="テキスト ボックス 18">
            <a:extLst>
              <a:ext uri="{FF2B5EF4-FFF2-40B4-BE49-F238E27FC236}">
                <a16:creationId xmlns:a16="http://schemas.microsoft.com/office/drawing/2014/main" id="{B5C7BE35-A1CF-4DE9-A94B-5836DF946FE3}"/>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ko-KR" altLang="en-US" sz="1000">
                <a:latin typeface="+mn-ea"/>
              </a:rPr>
              <a:t>수소</a:t>
            </a:r>
            <a:endParaRPr kumimoji="1" lang="ko-KR" altLang="en-US" sz="1000">
              <a:latin typeface="+mn-ea"/>
            </a:endParaRPr>
          </a:p>
        </p:txBody>
      </p:sp>
      <p:sp>
        <p:nvSpPr>
          <p:cNvPr id="20" name="テキスト ボックス 19">
            <a:extLst>
              <a:ext uri="{FF2B5EF4-FFF2-40B4-BE49-F238E27FC236}">
                <a16:creationId xmlns:a16="http://schemas.microsoft.com/office/drawing/2014/main" id="{DC88C50C-5481-408C-BB6C-A10E800B3E7A}"/>
              </a:ext>
            </a:extLst>
          </p:cNvPr>
          <p:cNvSpPr txBox="1"/>
          <p:nvPr/>
        </p:nvSpPr>
        <p:spPr>
          <a:xfrm>
            <a:off x="1928802" y="4701285"/>
            <a:ext cx="1131904" cy="1009896"/>
          </a:xfrm>
          <a:prstGeom prst="rect">
            <a:avLst/>
          </a:prstGeom>
          <a:solidFill>
            <a:schemeClr val="bg1"/>
          </a:solidFill>
          <a:ln>
            <a:noFill/>
          </a:ln>
        </p:spPr>
        <p:txBody>
          <a:bodyPr wrap="square" lIns="0" tIns="0" rIns="0" bIns="0" rtlCol="0">
            <a:noAutofit/>
          </a:bodyPr>
          <a:lstStyle/>
          <a:p>
            <a:pPr rtl="0"/>
            <a:r>
              <a:rPr lang="ko-KR" altLang="en-US" sz="900" dirty="0">
                <a:latin typeface="+mn-ea"/>
              </a:rPr>
              <a:t>화염온도는 다른 용접용 가연성가스에 비해 높기 때문에 가스용접에 적합하다</a:t>
            </a:r>
            <a:endParaRPr kumimoji="1" lang="ko-KR" altLang="en-US" sz="900" dirty="0">
              <a:latin typeface="+mn-ea"/>
            </a:endParaRPr>
          </a:p>
        </p:txBody>
      </p:sp>
      <p:sp>
        <p:nvSpPr>
          <p:cNvPr id="21" name="テキスト ボックス 20">
            <a:extLst>
              <a:ext uri="{FF2B5EF4-FFF2-40B4-BE49-F238E27FC236}">
                <a16:creationId xmlns:a16="http://schemas.microsoft.com/office/drawing/2014/main" id="{337AF105-4E92-4767-8CE1-CB095F59987E}"/>
              </a:ext>
            </a:extLst>
          </p:cNvPr>
          <p:cNvSpPr txBox="1"/>
          <p:nvPr/>
        </p:nvSpPr>
        <p:spPr>
          <a:xfrm>
            <a:off x="753038" y="5819097"/>
            <a:ext cx="4652105" cy="561419"/>
          </a:xfrm>
          <a:prstGeom prst="rect">
            <a:avLst/>
          </a:prstGeom>
          <a:solidFill>
            <a:schemeClr val="bg1"/>
          </a:solidFill>
          <a:ln>
            <a:noFill/>
          </a:ln>
        </p:spPr>
        <p:txBody>
          <a:bodyPr wrap="square" lIns="0" tIns="0" rIns="0" bIns="0" rtlCol="0">
            <a:noAutofit/>
          </a:bodyPr>
          <a:lstStyle/>
          <a:p>
            <a:pPr marL="357188" indent="-357188" rtl="0"/>
            <a:r>
              <a:rPr lang="ko-KR" altLang="en-US" sz="1000" dirty="0">
                <a:latin typeface="+mn-ea"/>
              </a:rPr>
              <a:t>주</a:t>
            </a:r>
            <a:r>
              <a:rPr lang="en-US" altLang="ko-KR" sz="1000" dirty="0">
                <a:latin typeface="+mn-ea"/>
              </a:rPr>
              <a:t>1: </a:t>
            </a:r>
            <a:r>
              <a:rPr lang="ko-KR" altLang="en-US" sz="1000" dirty="0">
                <a:latin typeface="+mn-ea"/>
              </a:rPr>
              <a:t>이 냄새는 가정용 프로판</a:t>
            </a:r>
            <a:r>
              <a:rPr lang="en-US" altLang="ko-KR" sz="1000" dirty="0">
                <a:latin typeface="+mn-ea"/>
              </a:rPr>
              <a:t>(</a:t>
            </a:r>
            <a:r>
              <a:rPr lang="en-US" altLang="ko-KR" sz="1000" dirty="0" err="1">
                <a:latin typeface="+mn-ea"/>
              </a:rPr>
              <a:t>puropan</a:t>
            </a:r>
            <a:r>
              <a:rPr lang="en-US" altLang="ko-KR" sz="1000" dirty="0">
                <a:latin typeface="+mn-ea"/>
              </a:rPr>
              <a:t>) </a:t>
            </a:r>
            <a:r>
              <a:rPr lang="ko-KR" altLang="en-US" sz="1000" dirty="0">
                <a:latin typeface="+mn-ea"/>
              </a:rPr>
              <a:t>가스 냄새와는 상당히 다르다</a:t>
            </a:r>
            <a:endParaRPr kumimoji="1" lang="ko-KR" altLang="en-US" sz="1000" dirty="0">
              <a:latin typeface="+mn-ea"/>
            </a:endParaRPr>
          </a:p>
          <a:p>
            <a:pPr marL="357188" indent="-357188" rtl="0"/>
            <a:r>
              <a:rPr lang="ko-KR" altLang="en-US" sz="1000" dirty="0">
                <a:latin typeface="+mn-ea"/>
              </a:rPr>
              <a:t>   </a:t>
            </a:r>
            <a:r>
              <a:rPr lang="en-US" altLang="ko-KR" sz="1000" dirty="0">
                <a:latin typeface="+mn-ea"/>
              </a:rPr>
              <a:t>2: </a:t>
            </a:r>
            <a:r>
              <a:rPr lang="ko-KR" altLang="en-US" sz="1000" dirty="0">
                <a:latin typeface="+mn-ea"/>
              </a:rPr>
              <a:t>공기와의 무게 비율</a:t>
            </a:r>
            <a:r>
              <a:rPr lang="en-US" altLang="ko-KR" sz="1000" dirty="0">
                <a:latin typeface="+mn-ea"/>
              </a:rPr>
              <a:t>. </a:t>
            </a:r>
            <a:r>
              <a:rPr lang="ko-KR" altLang="en-US" sz="1000" dirty="0">
                <a:latin typeface="+mn-ea"/>
              </a:rPr>
              <a:t>이것이 </a:t>
            </a:r>
            <a:r>
              <a:rPr lang="en-US" altLang="ko-KR" sz="1000" dirty="0">
                <a:latin typeface="+mn-ea"/>
              </a:rPr>
              <a:t>1</a:t>
            </a:r>
            <a:r>
              <a:rPr lang="ko-KR" altLang="en-US" sz="1000" dirty="0">
                <a:latin typeface="+mn-ea"/>
              </a:rPr>
              <a:t>보다 작으면 천장 부근에 체류하기 쉽고</a:t>
            </a:r>
            <a:r>
              <a:rPr lang="en-US" altLang="ko-KR" sz="1000" dirty="0">
                <a:latin typeface="+mn-ea"/>
              </a:rPr>
              <a:t>, 1</a:t>
            </a:r>
            <a:r>
              <a:rPr lang="ko-KR" altLang="en-US" sz="1000" dirty="0">
                <a:latin typeface="+mn-ea"/>
              </a:rPr>
              <a:t>보다 크면 움푹 패인 곳 등에 체류하기 쉽다</a:t>
            </a:r>
            <a:r>
              <a:rPr lang="en-US" altLang="ko-KR" sz="1000" dirty="0">
                <a:latin typeface="+mn-ea"/>
              </a:rPr>
              <a:t>.</a:t>
            </a:r>
            <a:endParaRPr kumimoji="1" lang="ko-KR" altLang="en-US" sz="1000" dirty="0">
              <a:latin typeface="+mn-ea"/>
            </a:endParaRPr>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61610"/>
          </a:xfrm>
          <a:prstGeom prst="rect">
            <a:avLst/>
          </a:prstGeom>
          <a:noFill/>
          <a:ln>
            <a:solidFill>
              <a:schemeClr val="tx1"/>
            </a:solidFill>
          </a:ln>
        </p:spPr>
        <p:txBody>
          <a:bodyPr wrap="square" rtlCol="0">
            <a:spAutoFit/>
          </a:bodyPr>
          <a:lstStyle/>
          <a:p>
            <a:pPr algn="r" rtl="0"/>
            <a:r>
              <a:rPr lang="ko" sz="1100">
                <a:solidFill>
                  <a:prstClr val="black"/>
                </a:solidFill>
                <a:latin typeface="+mn-ea"/>
              </a:rPr>
              <a:t>교재 66페이지/보조교재 48페이지</a:t>
            </a: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 sz="1400" dirty="0">
                <a:solidFill>
                  <a:prstClr val="black"/>
                </a:solidFill>
                <a:latin typeface="+mn-ea"/>
              </a:rPr>
              <a:t>[위험성]</a:t>
            </a:r>
          </a:p>
          <a:p>
            <a:pPr marL="0" indent="180975" rtl="0">
              <a:lnSpc>
                <a:spcPct val="100000"/>
              </a:lnSpc>
              <a:spcBef>
                <a:spcPts val="0"/>
              </a:spcBef>
              <a:buNone/>
            </a:pPr>
            <a:r>
              <a:rPr lang="ko" sz="1400" dirty="0">
                <a:solidFill>
                  <a:prstClr val="black"/>
                </a:solidFill>
                <a:latin typeface="+mn-ea"/>
              </a:rPr>
              <a:t>아세틸렌(asechiren) 가스, 프로판(puropan) 가스 및 수소는 가연성·인화성이 높은 가스이며, 가스용기는 가열하면 폭발할 우려가 있다. 수소는 쉽게 발화하며 화염은 잘 보이지 않는다.</a:t>
            </a:r>
            <a:endParaRPr lang="en-US" altLang="ja-JP" sz="1400" dirty="0">
              <a:solidFill>
                <a:prstClr val="black"/>
              </a:solidFill>
              <a:latin typeface="+mn-ea"/>
            </a:endParaRPr>
          </a:p>
          <a:p>
            <a:pPr marL="0" indent="180975" rtl="0">
              <a:lnSpc>
                <a:spcPct val="100000"/>
              </a:lnSpc>
              <a:spcBef>
                <a:spcPts val="0"/>
              </a:spcBef>
              <a:buFont typeface="Arial" panose="020B0604020202020204" pitchFamily="34" charset="0"/>
              <a:buNone/>
            </a:pPr>
            <a:endParaRPr lang="en-US" altLang="ja-JP" sz="900" dirty="0">
              <a:solidFill>
                <a:prstClr val="black"/>
              </a:solidFill>
              <a:latin typeface="+mn-ea"/>
            </a:endParaRPr>
          </a:p>
          <a:p>
            <a:pPr marL="0" indent="0" rtl="0">
              <a:lnSpc>
                <a:spcPct val="100000"/>
              </a:lnSpc>
              <a:spcBef>
                <a:spcPts val="0"/>
              </a:spcBef>
              <a:buNone/>
            </a:pPr>
            <a:r>
              <a:rPr lang="ko" sz="1400" dirty="0">
                <a:solidFill>
                  <a:prstClr val="black"/>
                </a:solidFill>
                <a:latin typeface="+mn-ea"/>
              </a:rPr>
              <a:t>[유해성]</a:t>
            </a:r>
          </a:p>
          <a:p>
            <a:pPr marL="0" indent="180975" rtl="0">
              <a:lnSpc>
                <a:spcPct val="100000"/>
              </a:lnSpc>
              <a:spcBef>
                <a:spcPts val="0"/>
              </a:spcBef>
              <a:buNone/>
            </a:pPr>
            <a:r>
              <a:rPr lang="ko" sz="1400" dirty="0">
                <a:solidFill>
                  <a:prstClr val="black"/>
                </a:solidFill>
                <a:latin typeface="+mn-ea"/>
              </a:rPr>
              <a:t>아세틸렌(asechiren) 가스, 프로판(puropan) 가스 및 수소는 모두 고농도로 흡입하면 산소결핍(sanso ketubou)이 될 우려가 있어 매우 위험하다. 또한, 아세틸렌(asechiren) 가스 흡입으로 인해 폐수종에 걸릴 수 있다고 한다. 그 밖에, 아세틸렌(asechiren) 가스 및 프로판(puropan) 가스는 흡입하면 졸음 또는 현기증, 감각둔마 두통 등이 발생할 우려가 있다.</a:t>
            </a:r>
            <a:endParaRPr lang="en-US" altLang="ja-JP" sz="1400" dirty="0">
              <a:solidFill>
                <a:prstClr val="black"/>
              </a:solidFill>
              <a:latin typeface="+mn-ea"/>
            </a:endParaRPr>
          </a:p>
          <a:p>
            <a:pPr marL="0" indent="180975" rtl="0">
              <a:lnSpc>
                <a:spcPct val="100000"/>
              </a:lnSpc>
              <a:spcBef>
                <a:spcPts val="0"/>
              </a:spcBef>
              <a:buNone/>
            </a:pPr>
            <a:endParaRPr lang="en-US" altLang="ja-JP" sz="900" dirty="0">
              <a:solidFill>
                <a:prstClr val="black"/>
              </a:solidFill>
              <a:latin typeface="+mn-ea"/>
            </a:endParaRPr>
          </a:p>
          <a:p>
            <a:pPr marL="0" indent="0" rtl="0">
              <a:lnSpc>
                <a:spcPct val="100000"/>
              </a:lnSpc>
              <a:spcBef>
                <a:spcPts val="0"/>
              </a:spcBef>
              <a:buNone/>
            </a:pPr>
            <a:r>
              <a:rPr lang="ko" sz="1400" dirty="0">
                <a:solidFill>
                  <a:prstClr val="black"/>
                </a:solidFill>
                <a:latin typeface="+mn-ea"/>
              </a:rPr>
              <a:t>[화재 시 주의사항]</a:t>
            </a:r>
          </a:p>
          <a:p>
            <a:pPr marL="0" indent="180975" rtl="0">
              <a:lnSpc>
                <a:spcPct val="100000"/>
              </a:lnSpc>
              <a:spcBef>
                <a:spcPts val="0"/>
              </a:spcBef>
              <a:buNone/>
            </a:pPr>
            <a:r>
              <a:rPr lang="ko" sz="1400" dirty="0">
                <a:solidFill>
                  <a:prstClr val="black"/>
                </a:solidFill>
                <a:latin typeface="+mn-ea"/>
              </a:rPr>
              <a:t>아세틸렌(asechiren) 가스, 프로판(puropan) 가스 및 수소에 의한 화재의 소화에는 분말소화제(hunmatu shouka zai) 또는 불활성가스(N2, Ar, CO2 등)를 사용한다. 큰 화재가 난 경우에는 살수, 분무수를 사용한다. 봉상주수는 사용하면 안 된다.</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ko" sz="2000" dirty="0">
                <a:latin typeface="+mn-ea"/>
                <a:ea typeface="+mn-ea"/>
              </a:rPr>
              <a:t>용접 등에 사용되는 가연성가스 (2) 위험·유해성</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mn-ea"/>
                <a:ea typeface="+mn-ea"/>
              </a:rPr>
              <a:t>38</a:t>
            </a:fld>
            <a:endParaRPr kumimoji="1" lang="ja-JP" altLang="en-US" sz="1100">
              <a:latin typeface="+mn-ea"/>
              <a:ea typeface="+mn-ea"/>
            </a:endParaRPr>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KR" altLang="en-US" sz="2000">
                <a:latin typeface="+mn-ea"/>
                <a:ea typeface="+mn-ea"/>
              </a:rPr>
              <a:t>고압가스 </a:t>
            </a:r>
            <a:r>
              <a:rPr lang="en-US" altLang="ko-KR" sz="2000">
                <a:latin typeface="+mn-ea"/>
                <a:ea typeface="+mn-ea"/>
              </a:rPr>
              <a:t>(1) </a:t>
            </a:r>
            <a:r>
              <a:rPr lang="ko-KR" altLang="en-US" sz="2000">
                <a:latin typeface="+mn-ea"/>
                <a:ea typeface="+mn-ea"/>
              </a:rPr>
              <a:t>고압가스의 종류</a:t>
            </a:r>
            <a:endParaRPr kumimoji="1" lang="ko-KR" altLang="en-US" sz="2000">
              <a:latin typeface="+mn-ea"/>
              <a:ea typeface="+mn-ea"/>
            </a:endParaRPr>
          </a:p>
        </p:txBody>
      </p:sp>
      <p:sp>
        <p:nvSpPr>
          <p:cNvPr id="7" name="テキスト ボックス 6"/>
          <p:cNvSpPr txBox="1"/>
          <p:nvPr/>
        </p:nvSpPr>
        <p:spPr>
          <a:xfrm>
            <a:off x="4839869" y="6444477"/>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67</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49</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고압가스의 종류</a:t>
            </a:r>
            <a:r>
              <a:rPr lang="en-US" altLang="ko-KR" sz="1400">
                <a:solidFill>
                  <a:prstClr val="black"/>
                </a:solidFill>
                <a:latin typeface="+mn-ea"/>
              </a:rPr>
              <a:t>] (</a:t>
            </a:r>
            <a:r>
              <a:rPr lang="ko-KR" altLang="en-US" sz="1400">
                <a:solidFill>
                  <a:prstClr val="black"/>
                </a:solidFill>
                <a:latin typeface="+mn-ea"/>
              </a:rPr>
              <a:t>출처</a:t>
            </a:r>
            <a:r>
              <a:rPr lang="en-US" altLang="ko-KR" sz="1400">
                <a:solidFill>
                  <a:prstClr val="black"/>
                </a:solidFill>
                <a:latin typeface="+mn-ea"/>
              </a:rPr>
              <a:t>: </a:t>
            </a:r>
            <a:r>
              <a:rPr lang="ko-KR" altLang="en-US" sz="1400">
                <a:solidFill>
                  <a:prstClr val="black"/>
                </a:solidFill>
                <a:latin typeface="+mn-ea"/>
              </a:rPr>
              <a:t>고압가스보안법</a:t>
            </a:r>
            <a:r>
              <a:rPr lang="en-US" altLang="ko-KR" sz="1400">
                <a:solidFill>
                  <a:prstClr val="black"/>
                </a:solidFill>
                <a:latin typeface="+mn-ea"/>
              </a:rPr>
              <a:t>)</a:t>
            </a:r>
          </a:p>
          <a:p>
            <a:pPr marL="0" indent="0" rtl="0">
              <a:lnSpc>
                <a:spcPct val="100000"/>
              </a:lnSpc>
              <a:spcBef>
                <a:spcPts val="0"/>
              </a:spcBef>
              <a:buNone/>
            </a:pPr>
            <a:r>
              <a:rPr lang="ko-KR" altLang="en-US" sz="1400">
                <a:solidFill>
                  <a:prstClr val="black"/>
                </a:solidFill>
                <a:latin typeface="+mn-ea"/>
              </a:rPr>
              <a:t>① 압축가스</a:t>
            </a:r>
          </a:p>
          <a:p>
            <a:pPr marL="0" indent="180975" rtl="0">
              <a:lnSpc>
                <a:spcPct val="100000"/>
              </a:lnSpc>
              <a:spcBef>
                <a:spcPts val="0"/>
              </a:spcBef>
              <a:buNone/>
            </a:pPr>
            <a:r>
              <a:rPr lang="ko-KR" altLang="en-US" sz="1400">
                <a:solidFill>
                  <a:prstClr val="black"/>
                </a:solidFill>
                <a:latin typeface="+mn-ea"/>
              </a:rPr>
              <a:t>상용 온도에서 압력</a:t>
            </a:r>
            <a:r>
              <a:rPr lang="en-US" altLang="ko-KR" sz="1400">
                <a:solidFill>
                  <a:prstClr val="black"/>
                </a:solidFill>
                <a:latin typeface="+mn-ea"/>
              </a:rPr>
              <a:t>(</a:t>
            </a:r>
            <a:r>
              <a:rPr lang="ko-KR" altLang="en-US" sz="1400">
                <a:solidFill>
                  <a:prstClr val="black"/>
                </a:solidFill>
                <a:latin typeface="+mn-ea"/>
              </a:rPr>
              <a:t>게이지 압력을 말한다</a:t>
            </a:r>
            <a:r>
              <a:rPr lang="en-US" altLang="ko-KR" sz="1400">
                <a:solidFill>
                  <a:prstClr val="black"/>
                </a:solidFill>
                <a:latin typeface="+mn-ea"/>
              </a:rPr>
              <a:t>. </a:t>
            </a:r>
            <a:r>
              <a:rPr lang="ko-KR" altLang="en-US" sz="1400">
                <a:solidFill>
                  <a:prstClr val="black"/>
                </a:solidFill>
                <a:latin typeface="+mn-ea"/>
              </a:rPr>
              <a:t>이하 같음</a:t>
            </a:r>
            <a:r>
              <a:rPr lang="en-US" altLang="ko-KR" sz="1400">
                <a:solidFill>
                  <a:prstClr val="black"/>
                </a:solidFill>
                <a:latin typeface="+mn-ea"/>
              </a:rPr>
              <a:t>)</a:t>
            </a:r>
            <a:r>
              <a:rPr lang="ko-KR" altLang="en-US" sz="1400">
                <a:solidFill>
                  <a:prstClr val="black"/>
                </a:solidFill>
                <a:latin typeface="+mn-ea"/>
              </a:rPr>
              <a:t>이 </a:t>
            </a:r>
            <a:r>
              <a:rPr lang="en-US" altLang="ko-KR" sz="1400">
                <a:solidFill>
                  <a:prstClr val="black"/>
                </a:solidFill>
                <a:latin typeface="+mn-ea"/>
              </a:rPr>
              <a:t>1MPa </a:t>
            </a:r>
            <a:r>
              <a:rPr lang="ko-KR" altLang="en-US" sz="1400">
                <a:solidFill>
                  <a:prstClr val="black"/>
                </a:solidFill>
                <a:latin typeface="+mn-ea"/>
              </a:rPr>
              <a:t>이상인 압축가스로</a:t>
            </a:r>
            <a:r>
              <a:rPr lang="en-US" altLang="ko-KR" sz="1400">
                <a:solidFill>
                  <a:prstClr val="black"/>
                </a:solidFill>
                <a:latin typeface="+mn-ea"/>
              </a:rPr>
              <a:t>, </a:t>
            </a:r>
            <a:r>
              <a:rPr lang="ko-KR" altLang="en-US" sz="1400">
                <a:solidFill>
                  <a:prstClr val="black"/>
                </a:solidFill>
                <a:latin typeface="+mn-ea"/>
              </a:rPr>
              <a:t>실제로 그 압력이 </a:t>
            </a:r>
            <a:r>
              <a:rPr lang="en-US" altLang="ko-KR" sz="1400">
                <a:solidFill>
                  <a:prstClr val="black"/>
                </a:solidFill>
                <a:latin typeface="+mn-ea"/>
              </a:rPr>
              <a:t>1MPa </a:t>
            </a:r>
            <a:r>
              <a:rPr lang="ko-KR" altLang="en-US" sz="1400">
                <a:solidFill>
                  <a:prstClr val="black"/>
                </a:solidFill>
                <a:latin typeface="+mn-ea"/>
              </a:rPr>
              <a:t>이상인 것 또는 온도 </a:t>
            </a:r>
            <a:r>
              <a:rPr lang="en-US" altLang="ko-KR" sz="1400">
                <a:solidFill>
                  <a:prstClr val="black"/>
                </a:solidFill>
                <a:latin typeface="+mn-ea"/>
              </a:rPr>
              <a:t>35</a:t>
            </a:r>
            <a:r>
              <a:rPr lang="ko-KR" altLang="en-US" sz="1400">
                <a:solidFill>
                  <a:prstClr val="black"/>
                </a:solidFill>
                <a:latin typeface="+mn-ea"/>
              </a:rPr>
              <a:t>℃에서 압력이 </a:t>
            </a:r>
            <a:r>
              <a:rPr lang="en-US" altLang="ko-KR" sz="1400">
                <a:solidFill>
                  <a:prstClr val="black"/>
                </a:solidFill>
                <a:latin typeface="+mn-ea"/>
              </a:rPr>
              <a:t>1MPa </a:t>
            </a:r>
            <a:r>
              <a:rPr lang="ko-KR" altLang="en-US" sz="1400">
                <a:solidFill>
                  <a:prstClr val="black"/>
                </a:solidFill>
                <a:latin typeface="+mn-ea"/>
              </a:rPr>
              <a:t>이상인 것</a:t>
            </a:r>
            <a:r>
              <a:rPr lang="en-US" altLang="ko-KR" sz="1400">
                <a:solidFill>
                  <a:prstClr val="black"/>
                </a:solidFill>
                <a:latin typeface="+mn-ea"/>
              </a:rPr>
              <a:t>(</a:t>
            </a:r>
            <a:r>
              <a:rPr lang="ko-KR" altLang="en-US" sz="1400">
                <a:solidFill>
                  <a:prstClr val="black"/>
                </a:solidFill>
                <a:latin typeface="+mn-ea"/>
              </a:rPr>
              <a:t>압축 아세틸렌가스 제외</a:t>
            </a:r>
            <a:r>
              <a:rPr lang="en-US" altLang="ko-KR" sz="1400">
                <a:solidFill>
                  <a:prstClr val="black"/>
                </a:solidFill>
                <a:latin typeface="+mn-ea"/>
              </a:rPr>
              <a:t>).</a:t>
            </a:r>
            <a:endParaRPr lang="ko-KR" altLang="en-US" sz="1400">
              <a:solidFill>
                <a:prstClr val="black"/>
              </a:solidFill>
              <a:latin typeface="+mn-ea"/>
            </a:endParaRPr>
          </a:p>
          <a:p>
            <a:pPr marL="0" indent="0" rtl="0">
              <a:lnSpc>
                <a:spcPct val="100000"/>
              </a:lnSpc>
              <a:spcBef>
                <a:spcPts val="600"/>
              </a:spcBef>
              <a:buNone/>
            </a:pPr>
            <a:r>
              <a:rPr lang="ko-KR" altLang="en-US" sz="1400">
                <a:solidFill>
                  <a:prstClr val="black"/>
                </a:solidFill>
                <a:latin typeface="+mn-ea"/>
              </a:rPr>
              <a:t>② 압축 아세틸렌가스</a:t>
            </a:r>
          </a:p>
          <a:p>
            <a:pPr marL="0" indent="180975" rtl="0">
              <a:lnSpc>
                <a:spcPct val="100000"/>
              </a:lnSpc>
              <a:spcBef>
                <a:spcPts val="0"/>
              </a:spcBef>
              <a:buNone/>
            </a:pPr>
            <a:r>
              <a:rPr lang="ko-KR" altLang="en-US" sz="1400">
                <a:solidFill>
                  <a:prstClr val="black"/>
                </a:solidFill>
                <a:latin typeface="+mn-ea"/>
              </a:rPr>
              <a:t>상용 온도에서 압력이 </a:t>
            </a:r>
            <a:r>
              <a:rPr lang="en-US" altLang="ko-KR" sz="1400">
                <a:solidFill>
                  <a:prstClr val="black"/>
                </a:solidFill>
                <a:latin typeface="+mn-ea"/>
              </a:rPr>
              <a:t>0.2MPa </a:t>
            </a:r>
            <a:r>
              <a:rPr lang="ko-KR" altLang="en-US" sz="1400">
                <a:solidFill>
                  <a:prstClr val="black"/>
                </a:solidFill>
                <a:latin typeface="+mn-ea"/>
              </a:rPr>
              <a:t>이상인 압축 아세틸렌가스로</a:t>
            </a:r>
            <a:r>
              <a:rPr lang="en-US" altLang="ko-KR" sz="1400">
                <a:solidFill>
                  <a:prstClr val="black"/>
                </a:solidFill>
                <a:latin typeface="+mn-ea"/>
              </a:rPr>
              <a:t>, </a:t>
            </a:r>
            <a:r>
              <a:rPr lang="ko-KR" altLang="en-US" sz="1400">
                <a:solidFill>
                  <a:prstClr val="black"/>
                </a:solidFill>
                <a:latin typeface="+mn-ea"/>
              </a:rPr>
              <a:t>실제로 그 압력이 </a:t>
            </a:r>
            <a:r>
              <a:rPr lang="en-US" altLang="ko-KR" sz="1400">
                <a:solidFill>
                  <a:prstClr val="black"/>
                </a:solidFill>
                <a:latin typeface="+mn-ea"/>
              </a:rPr>
              <a:t>0.2MPa </a:t>
            </a:r>
            <a:r>
              <a:rPr lang="ko-KR" altLang="en-US" sz="1400">
                <a:solidFill>
                  <a:prstClr val="black"/>
                </a:solidFill>
                <a:latin typeface="+mn-ea"/>
              </a:rPr>
              <a:t>이상인 것 또는 온도 </a:t>
            </a:r>
            <a:r>
              <a:rPr lang="en-US" altLang="ko-KR" sz="1400">
                <a:solidFill>
                  <a:prstClr val="black"/>
                </a:solidFill>
                <a:latin typeface="+mn-ea"/>
              </a:rPr>
              <a:t>15</a:t>
            </a:r>
            <a:r>
              <a:rPr lang="ko-KR" altLang="en-US" sz="1400">
                <a:solidFill>
                  <a:prstClr val="black"/>
                </a:solidFill>
                <a:latin typeface="+mn-ea"/>
              </a:rPr>
              <a:t>℃에서 압력이 </a:t>
            </a:r>
            <a:r>
              <a:rPr lang="en-US" altLang="ko-KR" sz="1400">
                <a:solidFill>
                  <a:prstClr val="black"/>
                </a:solidFill>
                <a:latin typeface="+mn-ea"/>
              </a:rPr>
              <a:t>0.2MPa </a:t>
            </a:r>
            <a:r>
              <a:rPr lang="ko-KR" altLang="en-US" sz="1400">
                <a:solidFill>
                  <a:prstClr val="black"/>
                </a:solidFill>
                <a:latin typeface="+mn-ea"/>
              </a:rPr>
              <a:t>이상인 것</a:t>
            </a:r>
          </a:p>
          <a:p>
            <a:pPr marL="0" indent="0" rtl="0">
              <a:lnSpc>
                <a:spcPct val="100000"/>
              </a:lnSpc>
              <a:spcBef>
                <a:spcPts val="600"/>
              </a:spcBef>
              <a:buNone/>
            </a:pPr>
            <a:r>
              <a:rPr lang="ko-KR" altLang="en-US" sz="1400">
                <a:solidFill>
                  <a:prstClr val="black"/>
                </a:solidFill>
                <a:latin typeface="+mn-ea"/>
              </a:rPr>
              <a:t>③ 액화가스</a:t>
            </a:r>
            <a:r>
              <a:rPr lang="en-US" altLang="ko-KR" sz="1400">
                <a:solidFill>
                  <a:prstClr val="black"/>
                </a:solidFill>
                <a:latin typeface="+mn-ea"/>
              </a:rPr>
              <a:t>(ekika gasu)</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상용 온도에서 압력이 </a:t>
            </a:r>
            <a:r>
              <a:rPr lang="en-US" altLang="ko-KR" sz="1400">
                <a:solidFill>
                  <a:prstClr val="black"/>
                </a:solidFill>
                <a:latin typeface="+mn-ea"/>
              </a:rPr>
              <a:t>0.2MPa </a:t>
            </a:r>
            <a:r>
              <a:rPr lang="ko-KR" altLang="en-US" sz="1400">
                <a:solidFill>
                  <a:prstClr val="black"/>
                </a:solidFill>
                <a:latin typeface="+mn-ea"/>
              </a:rPr>
              <a:t>이상인 액화가스</a:t>
            </a:r>
            <a:r>
              <a:rPr lang="en-US" altLang="ko-KR" sz="1400">
                <a:solidFill>
                  <a:prstClr val="black"/>
                </a:solidFill>
                <a:latin typeface="+mn-ea"/>
              </a:rPr>
              <a:t>(ekika gasu)</a:t>
            </a:r>
            <a:r>
              <a:rPr lang="ko-KR" altLang="en-US" sz="1400">
                <a:solidFill>
                  <a:prstClr val="black"/>
                </a:solidFill>
                <a:latin typeface="+mn-ea"/>
              </a:rPr>
              <a:t>로</a:t>
            </a:r>
            <a:r>
              <a:rPr lang="en-US" altLang="ko-KR" sz="1400">
                <a:solidFill>
                  <a:prstClr val="black"/>
                </a:solidFill>
                <a:latin typeface="+mn-ea"/>
              </a:rPr>
              <a:t>, </a:t>
            </a:r>
            <a:r>
              <a:rPr lang="ko-KR" altLang="en-US" sz="1400">
                <a:solidFill>
                  <a:prstClr val="black"/>
                </a:solidFill>
                <a:latin typeface="+mn-ea"/>
              </a:rPr>
              <a:t>실제로 그 압력이 </a:t>
            </a:r>
            <a:r>
              <a:rPr lang="en-US" altLang="ko-KR" sz="1400">
                <a:solidFill>
                  <a:prstClr val="black"/>
                </a:solidFill>
                <a:latin typeface="+mn-ea"/>
              </a:rPr>
              <a:t>0.2MPa </a:t>
            </a:r>
            <a:r>
              <a:rPr lang="ko-KR" altLang="en-US" sz="1400">
                <a:solidFill>
                  <a:prstClr val="black"/>
                </a:solidFill>
                <a:latin typeface="+mn-ea"/>
              </a:rPr>
              <a:t>이상인 것 또는 압력이 </a:t>
            </a:r>
            <a:r>
              <a:rPr lang="en-US" altLang="ko-KR" sz="1400">
                <a:solidFill>
                  <a:prstClr val="black"/>
                </a:solidFill>
                <a:latin typeface="+mn-ea"/>
              </a:rPr>
              <a:t>0.2MPa</a:t>
            </a:r>
            <a:r>
              <a:rPr lang="ko-KR" altLang="en-US" sz="1400">
                <a:solidFill>
                  <a:prstClr val="black"/>
                </a:solidFill>
                <a:latin typeface="+mn-ea"/>
              </a:rPr>
              <a:t>인 경우의 온도가 </a:t>
            </a:r>
            <a:r>
              <a:rPr lang="en-US" altLang="ko-KR" sz="1400">
                <a:solidFill>
                  <a:prstClr val="black"/>
                </a:solidFill>
                <a:latin typeface="+mn-ea"/>
              </a:rPr>
              <a:t>35</a:t>
            </a:r>
            <a:r>
              <a:rPr lang="ko-KR" altLang="en-US" sz="1400">
                <a:solidFill>
                  <a:prstClr val="black"/>
                </a:solidFill>
                <a:latin typeface="+mn-ea"/>
              </a:rPr>
              <a:t>℃ 이하인 것</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39</a:t>
            </a:fld>
            <a:endParaRPr kumimoji="1" lang="ko-KR" altLang="en-US" sz="1100">
              <a:latin typeface="+mn-ea"/>
              <a:ea typeface="+mn-ea"/>
            </a:endParaRPr>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ko-KR" altLang="en-US" sz="2000" dirty="0">
                <a:latin typeface="+mj-ea"/>
                <a:ea typeface="+mj-ea"/>
              </a:rPr>
              <a:t>가스용접</a:t>
            </a:r>
            <a:r>
              <a:rPr lang="en-US" altLang="ko-KR" sz="2000" dirty="0">
                <a:latin typeface="+mj-ea"/>
                <a:ea typeface="+mj-ea"/>
              </a:rPr>
              <a:t>·</a:t>
            </a:r>
            <a:r>
              <a:rPr lang="ko-KR" altLang="en-US" sz="2000" dirty="0">
                <a:latin typeface="+mj-ea"/>
                <a:ea typeface="+mj-ea"/>
              </a:rPr>
              <a:t>절단에 사용되는 기기</a:t>
            </a:r>
            <a:endParaRPr kumimoji="1" lang="ko-KR" altLang="en-US" sz="2000" dirty="0">
              <a:latin typeface="+mj-ea"/>
              <a:ea typeface="+mj-ea"/>
            </a:endParaRPr>
          </a:p>
        </p:txBody>
      </p:sp>
      <p:sp>
        <p:nvSpPr>
          <p:cNvPr id="7" name="テキスト ボックス 6"/>
          <p:cNvSpPr txBox="1"/>
          <p:nvPr/>
        </p:nvSpPr>
        <p:spPr>
          <a:xfrm>
            <a:off x="5163235" y="6437234"/>
            <a:ext cx="303351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6</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9</a:t>
            </a:r>
            <a:r>
              <a:rPr lang="ko-KR" altLang="en-US" sz="1100">
                <a:solidFill>
                  <a:prstClr val="black"/>
                </a:solidFill>
                <a:latin typeface="+mj-ea"/>
                <a:ea typeface="+mj-ea"/>
              </a:rPr>
              <a:t>페이지</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4</a:t>
            </a:fld>
            <a:endParaRPr kumimoji="1" lang="ko-KR" altLang="en-US" sz="1100">
              <a:latin typeface="+mj-ea"/>
              <a:ea typeface="+mj-ea"/>
            </a:endParaRPr>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a16="http://schemas.microsoft.com/office/drawing/2014/main" id="{EAA6D0ED-D1BE-4404-9EB5-7BD274DA2747}"/>
              </a:ext>
            </a:extLst>
          </p:cNvPr>
          <p:cNvSpPr txBox="1"/>
          <p:nvPr/>
        </p:nvSpPr>
        <p:spPr>
          <a:xfrm>
            <a:off x="3444009" y="3643943"/>
            <a:ext cx="960582" cy="416669"/>
          </a:xfrm>
          <a:prstGeom prst="rect">
            <a:avLst/>
          </a:prstGeom>
          <a:solidFill>
            <a:schemeClr val="bg1"/>
          </a:solidFill>
          <a:ln>
            <a:noFill/>
          </a:ln>
        </p:spPr>
        <p:txBody>
          <a:bodyPr wrap="square" lIns="0" tIns="0" rIns="0" bIns="0" rtlCol="0">
            <a:noAutofit/>
          </a:bodyPr>
          <a:lstStyle/>
          <a:p>
            <a:pPr algn="l" rtl="0"/>
            <a:r>
              <a:rPr lang="ko-KR" altLang="en-US" sz="1200" dirty="0">
                <a:solidFill>
                  <a:srgbClr val="C00000"/>
                </a:solidFill>
                <a:latin typeface="+mj-ea"/>
                <a:ea typeface="+mj-ea"/>
              </a:rPr>
              <a:t>전도 방지용 체인</a:t>
            </a:r>
            <a:endParaRPr kumimoji="1" lang="ko-KR" altLang="en-US" sz="1200" dirty="0">
              <a:solidFill>
                <a:srgbClr val="C00000"/>
              </a:solidFill>
              <a:latin typeface="+mj-ea"/>
              <a:ea typeface="+mj-ea"/>
            </a:endParaRPr>
          </a:p>
        </p:txBody>
      </p:sp>
      <p:sp>
        <p:nvSpPr>
          <p:cNvPr id="8" name="テキスト ボックス 7">
            <a:extLst>
              <a:ext uri="{FF2B5EF4-FFF2-40B4-BE49-F238E27FC236}">
                <a16:creationId xmlns:a16="http://schemas.microsoft.com/office/drawing/2014/main" id="{BAB7553B-47C3-4A0D-8CDE-29C02EB6020C}"/>
              </a:ext>
            </a:extLst>
          </p:cNvPr>
          <p:cNvSpPr txBox="1"/>
          <p:nvPr/>
        </p:nvSpPr>
        <p:spPr>
          <a:xfrm>
            <a:off x="2829110" y="2995079"/>
            <a:ext cx="379844" cy="416669"/>
          </a:xfrm>
          <a:prstGeom prst="rect">
            <a:avLst/>
          </a:prstGeom>
          <a:solidFill>
            <a:schemeClr val="bg1"/>
          </a:solidFill>
          <a:ln>
            <a:noFill/>
          </a:ln>
        </p:spPr>
        <p:txBody>
          <a:bodyPr wrap="square" lIns="0" tIns="0" rIns="0" bIns="0" rtlCol="0" anchor="ctr">
            <a:noAutofit/>
          </a:bodyPr>
          <a:lstStyle/>
          <a:p>
            <a:pPr algn="ctr" rtl="0"/>
            <a:r>
              <a:rPr lang="ko-KR" altLang="en-US" sz="1100" dirty="0">
                <a:solidFill>
                  <a:srgbClr val="C00000"/>
                </a:solidFill>
                <a:latin typeface="+mj-ea"/>
                <a:ea typeface="+mj-ea"/>
              </a:rPr>
              <a:t>연료가스</a:t>
            </a:r>
            <a:endParaRPr kumimoji="1" lang="ko-KR" altLang="en-US" sz="1100" dirty="0">
              <a:solidFill>
                <a:srgbClr val="C00000"/>
              </a:solidFill>
              <a:latin typeface="+mj-ea"/>
              <a:ea typeface="+mj-ea"/>
            </a:endParaRPr>
          </a:p>
        </p:txBody>
      </p:sp>
      <p:sp>
        <p:nvSpPr>
          <p:cNvPr id="9" name="テキスト ボックス 8">
            <a:extLst>
              <a:ext uri="{FF2B5EF4-FFF2-40B4-BE49-F238E27FC236}">
                <a16:creationId xmlns:a16="http://schemas.microsoft.com/office/drawing/2014/main" id="{FB937C0B-DDAE-4A5E-B10A-235DCB1BFD56}"/>
              </a:ext>
            </a:extLst>
          </p:cNvPr>
          <p:cNvSpPr txBox="1"/>
          <p:nvPr/>
        </p:nvSpPr>
        <p:spPr>
          <a:xfrm>
            <a:off x="3400363" y="1960062"/>
            <a:ext cx="422278" cy="416669"/>
          </a:xfrm>
          <a:prstGeom prst="rect">
            <a:avLst/>
          </a:prstGeom>
          <a:solidFill>
            <a:schemeClr val="bg1"/>
          </a:solidFill>
          <a:ln>
            <a:noFill/>
          </a:ln>
        </p:spPr>
        <p:txBody>
          <a:bodyPr wrap="square" lIns="0" tIns="0" rIns="0" bIns="0" rtlCol="0">
            <a:noAutofit/>
          </a:bodyPr>
          <a:lstStyle/>
          <a:p>
            <a:pPr algn="l" rtl="0"/>
            <a:r>
              <a:rPr lang="ko-KR" altLang="en-US" sz="1100" dirty="0">
                <a:solidFill>
                  <a:srgbClr val="C00000"/>
                </a:solidFill>
                <a:latin typeface="+mj-ea"/>
                <a:ea typeface="+mj-ea"/>
              </a:rPr>
              <a:t>산소</a:t>
            </a:r>
            <a:r>
              <a:rPr lang="en-US" altLang="ko-KR" sz="1100" dirty="0">
                <a:solidFill>
                  <a:srgbClr val="C00000"/>
                </a:solidFill>
                <a:latin typeface="+mj-ea"/>
                <a:ea typeface="+mj-ea"/>
              </a:rPr>
              <a:t/>
            </a:r>
            <a:br>
              <a:rPr lang="en-US" altLang="ko-KR" sz="1100" dirty="0">
                <a:solidFill>
                  <a:srgbClr val="C00000"/>
                </a:solidFill>
                <a:latin typeface="+mj-ea"/>
                <a:ea typeface="+mj-ea"/>
              </a:rPr>
            </a:br>
            <a:r>
              <a:rPr lang="en-US" altLang="ko-KR" sz="1100" dirty="0">
                <a:solidFill>
                  <a:srgbClr val="C00000"/>
                </a:solidFill>
                <a:latin typeface="+mj-ea"/>
                <a:ea typeface="+mj-ea"/>
              </a:rPr>
              <a:t>(</a:t>
            </a:r>
            <a:r>
              <a:rPr lang="en-US" altLang="ko-KR" sz="1100" dirty="0" err="1">
                <a:solidFill>
                  <a:srgbClr val="C00000"/>
                </a:solidFill>
                <a:latin typeface="+mj-ea"/>
                <a:ea typeface="+mj-ea"/>
              </a:rPr>
              <a:t>sanso</a:t>
            </a:r>
            <a:r>
              <a:rPr lang="en-US" altLang="ko-KR" sz="1100" dirty="0">
                <a:solidFill>
                  <a:srgbClr val="C00000"/>
                </a:solidFill>
                <a:latin typeface="+mj-ea"/>
                <a:ea typeface="+mj-ea"/>
              </a:rPr>
              <a:t>)</a:t>
            </a:r>
            <a:endParaRPr kumimoji="1" lang="ko-KR" altLang="en-US" sz="1100" dirty="0">
              <a:solidFill>
                <a:srgbClr val="C00000"/>
              </a:solidFill>
              <a:latin typeface="+mj-ea"/>
              <a:ea typeface="+mj-ea"/>
            </a:endParaRPr>
          </a:p>
        </p:txBody>
      </p:sp>
      <p:sp>
        <p:nvSpPr>
          <p:cNvPr id="10" name="テキスト ボックス 9">
            <a:extLst>
              <a:ext uri="{FF2B5EF4-FFF2-40B4-BE49-F238E27FC236}">
                <a16:creationId xmlns:a16="http://schemas.microsoft.com/office/drawing/2014/main" id="{ABD3ECD4-24FA-4DB1-8853-E7595FBCB51B}"/>
              </a:ext>
            </a:extLst>
          </p:cNvPr>
          <p:cNvSpPr txBox="1"/>
          <p:nvPr/>
        </p:nvSpPr>
        <p:spPr>
          <a:xfrm>
            <a:off x="4848225" y="4060612"/>
            <a:ext cx="3554058" cy="173836"/>
          </a:xfrm>
          <a:prstGeom prst="rect">
            <a:avLst/>
          </a:prstGeom>
          <a:solidFill>
            <a:schemeClr val="bg1"/>
          </a:solidFill>
          <a:ln>
            <a:noFill/>
          </a:ln>
        </p:spPr>
        <p:txBody>
          <a:bodyPr wrap="square" lIns="0" tIns="0" rIns="0" bIns="0" rtlCol="0">
            <a:noAutofit/>
          </a:bodyPr>
          <a:lstStyle/>
          <a:p>
            <a:pPr algn="l" rtl="0"/>
            <a:r>
              <a:rPr lang="ko-KR" altLang="en-US" sz="1000" dirty="0">
                <a:latin typeface="+mj-ea"/>
                <a:ea typeface="+mj-ea"/>
              </a:rPr>
              <a:t>자료</a:t>
            </a:r>
            <a:r>
              <a:rPr lang="en-US" altLang="ko-KR" sz="1000" dirty="0">
                <a:latin typeface="+mj-ea"/>
                <a:ea typeface="+mj-ea"/>
              </a:rPr>
              <a:t>: </a:t>
            </a:r>
            <a:r>
              <a:rPr lang="ko-KR" altLang="en-US" sz="1000" dirty="0">
                <a:latin typeface="+mj-ea"/>
                <a:ea typeface="+mj-ea"/>
              </a:rPr>
              <a:t>노동안전위생 종합연구소 기술 지침의 그림을 일부 수정</a:t>
            </a:r>
            <a:endParaRPr kumimoji="1" lang="ko-KR" altLang="en-US" sz="1000" dirty="0">
              <a:latin typeface="+mj-ea"/>
              <a:ea typeface="+mj-ea"/>
            </a:endParaRPr>
          </a:p>
        </p:txBody>
      </p:sp>
      <p:sp>
        <p:nvSpPr>
          <p:cNvPr id="11" name="テキスト ボックス 10">
            <a:extLst>
              <a:ext uri="{FF2B5EF4-FFF2-40B4-BE49-F238E27FC236}">
                <a16:creationId xmlns:a16="http://schemas.microsoft.com/office/drawing/2014/main" id="{0D834B88-0416-450E-843F-40F40905DB89}"/>
              </a:ext>
            </a:extLst>
          </p:cNvPr>
          <p:cNvSpPr txBox="1"/>
          <p:nvPr/>
        </p:nvSpPr>
        <p:spPr>
          <a:xfrm>
            <a:off x="2051772" y="4270266"/>
            <a:ext cx="4807237" cy="299321"/>
          </a:xfrm>
          <a:prstGeom prst="rect">
            <a:avLst/>
          </a:prstGeom>
          <a:solidFill>
            <a:schemeClr val="bg1"/>
          </a:solidFill>
          <a:ln>
            <a:noFill/>
          </a:ln>
        </p:spPr>
        <p:txBody>
          <a:bodyPr wrap="square" lIns="0" tIns="0" rIns="0" bIns="0" rtlCol="0">
            <a:noAutofit/>
          </a:bodyPr>
          <a:lstStyle/>
          <a:p>
            <a:pPr algn="ctr" rtl="0"/>
            <a:r>
              <a:rPr lang="ko-KR" altLang="en-US" sz="1400" dirty="0">
                <a:latin typeface="+mj-ea"/>
                <a:ea typeface="+mj-ea"/>
              </a:rPr>
              <a:t>그림</a:t>
            </a:r>
            <a:r>
              <a:rPr lang="en-US" altLang="ko-KR" sz="1400" dirty="0">
                <a:latin typeface="+mj-ea"/>
                <a:ea typeface="+mj-ea"/>
              </a:rPr>
              <a:t>1-1 </a:t>
            </a:r>
            <a:r>
              <a:rPr lang="ko-KR" altLang="en-US" sz="1400" dirty="0">
                <a:latin typeface="+mj-ea"/>
                <a:ea typeface="+mj-ea"/>
              </a:rPr>
              <a:t>가스절단</a:t>
            </a:r>
            <a:r>
              <a:rPr lang="en-US" altLang="ko-KR" sz="1400" dirty="0">
                <a:latin typeface="+mj-ea"/>
                <a:ea typeface="+mj-ea"/>
              </a:rPr>
              <a:t>(</a:t>
            </a:r>
            <a:r>
              <a:rPr lang="en-US" altLang="ko-KR" sz="1400" dirty="0" err="1">
                <a:latin typeface="+mj-ea"/>
                <a:ea typeface="+mj-ea"/>
              </a:rPr>
              <a:t>gasu</a:t>
            </a:r>
            <a:r>
              <a:rPr lang="en-US" altLang="ko-KR" sz="1400" dirty="0">
                <a:latin typeface="+mj-ea"/>
                <a:ea typeface="+mj-ea"/>
              </a:rPr>
              <a:t> </a:t>
            </a:r>
            <a:r>
              <a:rPr lang="en-US" altLang="ko-KR" sz="1400" dirty="0" err="1">
                <a:latin typeface="+mj-ea"/>
                <a:ea typeface="+mj-ea"/>
              </a:rPr>
              <a:t>setudan</a:t>
            </a:r>
            <a:r>
              <a:rPr lang="en-US" altLang="ko-KR" sz="1400" dirty="0">
                <a:latin typeface="+mj-ea"/>
                <a:ea typeface="+mj-ea"/>
              </a:rPr>
              <a:t>)·</a:t>
            </a:r>
            <a:r>
              <a:rPr lang="ko-KR" altLang="en-US" sz="1400" dirty="0">
                <a:latin typeface="+mj-ea"/>
                <a:ea typeface="+mj-ea"/>
              </a:rPr>
              <a:t>가스용접에 사용되는 기기</a:t>
            </a:r>
            <a:endParaRPr kumimoji="1" lang="ko-KR" altLang="en-US" sz="1400" dirty="0">
              <a:latin typeface="+mj-ea"/>
              <a:ea typeface="+mj-ea"/>
            </a:endParaRPr>
          </a:p>
        </p:txBody>
      </p:sp>
      <p:sp>
        <p:nvSpPr>
          <p:cNvPr id="12" name="テキスト ボックス 11">
            <a:extLst>
              <a:ext uri="{FF2B5EF4-FFF2-40B4-BE49-F238E27FC236}">
                <a16:creationId xmlns:a16="http://schemas.microsoft.com/office/drawing/2014/main" id="{E583A3EE-F5A2-4D37-82CA-7546C18E29BB}"/>
              </a:ext>
            </a:extLst>
          </p:cNvPr>
          <p:cNvSpPr txBox="1"/>
          <p:nvPr/>
        </p:nvSpPr>
        <p:spPr>
          <a:xfrm>
            <a:off x="4345850" y="1253558"/>
            <a:ext cx="4030399" cy="2416336"/>
          </a:xfrm>
          <a:prstGeom prst="rect">
            <a:avLst/>
          </a:prstGeom>
          <a:solidFill>
            <a:schemeClr val="bg1"/>
          </a:solidFill>
          <a:ln>
            <a:noFill/>
          </a:ln>
        </p:spPr>
        <p:txBody>
          <a:bodyPr wrap="square" lIns="0" tIns="0" rIns="0" bIns="0" rtlCol="0">
            <a:noAutofit/>
          </a:bodyPr>
          <a:lstStyle/>
          <a:p>
            <a:pPr rtl="0"/>
            <a:r>
              <a:rPr lang="ko-KR" altLang="en-US" sz="1400" dirty="0">
                <a:latin typeface="+mj-ea"/>
                <a:ea typeface="+mj-ea"/>
              </a:rPr>
              <a:t>① 산소</a:t>
            </a:r>
            <a:r>
              <a:rPr lang="en-US" altLang="ko-KR" sz="1400" dirty="0">
                <a:latin typeface="+mj-ea"/>
                <a:ea typeface="+mj-ea"/>
              </a:rPr>
              <a:t>(</a:t>
            </a:r>
            <a:r>
              <a:rPr lang="en-US" altLang="ko-KR" sz="1400" dirty="0" err="1">
                <a:latin typeface="+mj-ea"/>
                <a:ea typeface="+mj-ea"/>
              </a:rPr>
              <a:t>sanso</a:t>
            </a:r>
            <a:r>
              <a:rPr lang="en-US" altLang="ko-KR" sz="1400" dirty="0">
                <a:latin typeface="+mj-ea"/>
                <a:ea typeface="+mj-ea"/>
              </a:rPr>
              <a:t>)</a:t>
            </a:r>
            <a:r>
              <a:rPr lang="ko-KR" altLang="en-US" sz="1400" dirty="0">
                <a:latin typeface="+mj-ea"/>
                <a:ea typeface="+mj-ea"/>
              </a:rPr>
              <a:t>용 압력조절기</a:t>
            </a:r>
            <a:r>
              <a:rPr lang="en-US" altLang="ko-KR" sz="1400" dirty="0">
                <a:latin typeface="+mj-ea"/>
                <a:ea typeface="+mj-ea"/>
              </a:rPr>
              <a:t>(</a:t>
            </a:r>
            <a:r>
              <a:rPr lang="en-US" altLang="ko-KR" sz="1400" dirty="0" err="1">
                <a:latin typeface="+mj-ea"/>
                <a:ea typeface="+mj-ea"/>
              </a:rPr>
              <a:t>aturyoku</a:t>
            </a:r>
            <a:r>
              <a:rPr lang="en-US" altLang="ko-KR" sz="1400" dirty="0">
                <a:latin typeface="+mj-ea"/>
                <a:ea typeface="+mj-ea"/>
              </a:rPr>
              <a:t> </a:t>
            </a:r>
            <a:r>
              <a:rPr lang="en-US" altLang="ko-KR" sz="1400" dirty="0" err="1">
                <a:latin typeface="+mj-ea"/>
                <a:ea typeface="+mj-ea"/>
              </a:rPr>
              <a:t>chousei</a:t>
            </a:r>
            <a:r>
              <a:rPr lang="en-US" altLang="ko-KR" sz="1400" dirty="0">
                <a:latin typeface="+mj-ea"/>
                <a:ea typeface="+mj-ea"/>
              </a:rPr>
              <a:t> ki)</a:t>
            </a:r>
            <a:endParaRPr kumimoji="1" lang="ko-KR" altLang="en-US" sz="1400" dirty="0">
              <a:latin typeface="+mj-ea"/>
              <a:ea typeface="+mj-ea"/>
            </a:endParaRPr>
          </a:p>
          <a:p>
            <a:pPr rtl="0"/>
            <a:r>
              <a:rPr lang="ko-KR" altLang="en-US" sz="1400" dirty="0">
                <a:latin typeface="+mj-ea"/>
                <a:ea typeface="+mj-ea"/>
              </a:rPr>
              <a:t>② 연료가스용 압력조절기</a:t>
            </a:r>
            <a:r>
              <a:rPr lang="en-US" altLang="ko-KR" sz="1400" dirty="0">
                <a:latin typeface="+mj-ea"/>
                <a:ea typeface="+mj-ea"/>
              </a:rPr>
              <a:t>(</a:t>
            </a:r>
            <a:r>
              <a:rPr lang="en-US" altLang="ko-KR" sz="1400" dirty="0" err="1">
                <a:latin typeface="+mj-ea"/>
                <a:ea typeface="+mj-ea"/>
              </a:rPr>
              <a:t>aturyoku</a:t>
            </a:r>
            <a:r>
              <a:rPr lang="en-US" altLang="ko-KR" sz="1400" dirty="0">
                <a:latin typeface="+mj-ea"/>
                <a:ea typeface="+mj-ea"/>
              </a:rPr>
              <a:t> </a:t>
            </a:r>
            <a:r>
              <a:rPr lang="en-US" altLang="ko-KR" sz="1400" dirty="0" err="1">
                <a:latin typeface="+mj-ea"/>
                <a:ea typeface="+mj-ea"/>
              </a:rPr>
              <a:t>chousei</a:t>
            </a:r>
            <a:r>
              <a:rPr lang="en-US" altLang="ko-KR" sz="1400" dirty="0">
                <a:latin typeface="+mj-ea"/>
                <a:ea typeface="+mj-ea"/>
              </a:rPr>
              <a:t> ki)</a:t>
            </a:r>
            <a:endParaRPr kumimoji="1" lang="ko-KR" altLang="en-US" sz="1400" dirty="0">
              <a:latin typeface="+mj-ea"/>
              <a:ea typeface="+mj-ea"/>
            </a:endParaRPr>
          </a:p>
          <a:p>
            <a:pPr rtl="0"/>
            <a:r>
              <a:rPr lang="ko-KR" altLang="en-US" sz="1400" dirty="0">
                <a:latin typeface="+mj-ea"/>
                <a:ea typeface="+mj-ea"/>
              </a:rPr>
              <a:t>③ 산소</a:t>
            </a:r>
            <a:r>
              <a:rPr lang="en-US" altLang="ko-KR" sz="1400" dirty="0">
                <a:latin typeface="+mj-ea"/>
                <a:ea typeface="+mj-ea"/>
              </a:rPr>
              <a:t>(</a:t>
            </a:r>
            <a:r>
              <a:rPr lang="en-US" altLang="ko-KR" sz="1400" dirty="0" err="1">
                <a:latin typeface="+mj-ea"/>
                <a:ea typeface="+mj-ea"/>
              </a:rPr>
              <a:t>sanso</a:t>
            </a:r>
            <a:r>
              <a:rPr lang="en-US" altLang="ko-KR" sz="1400" dirty="0">
                <a:latin typeface="+mj-ea"/>
                <a:ea typeface="+mj-ea"/>
              </a:rPr>
              <a:t>) </a:t>
            </a:r>
            <a:r>
              <a:rPr lang="ko-KR" altLang="en-US" sz="1400" dirty="0">
                <a:latin typeface="+mj-ea"/>
                <a:ea typeface="+mj-ea"/>
              </a:rPr>
              <a:t>호스</a:t>
            </a:r>
            <a:r>
              <a:rPr lang="en-US" altLang="ko-KR" sz="1400" dirty="0">
                <a:latin typeface="+mj-ea"/>
                <a:ea typeface="+mj-ea"/>
              </a:rPr>
              <a:t>(</a:t>
            </a:r>
            <a:r>
              <a:rPr lang="en-US" altLang="ko-KR" sz="1400" dirty="0" err="1">
                <a:latin typeface="+mj-ea"/>
                <a:ea typeface="+mj-ea"/>
              </a:rPr>
              <a:t>housu</a:t>
            </a:r>
            <a:r>
              <a:rPr lang="en-US" altLang="ko-KR" sz="1400" dirty="0">
                <a:latin typeface="+mj-ea"/>
                <a:ea typeface="+mj-ea"/>
              </a:rPr>
              <a:t>) (</a:t>
            </a:r>
            <a:r>
              <a:rPr lang="ko-KR" altLang="en-US" sz="1400" dirty="0">
                <a:latin typeface="+mj-ea"/>
                <a:ea typeface="+mj-ea"/>
              </a:rPr>
              <a:t>파란색</a:t>
            </a:r>
            <a:r>
              <a:rPr lang="en-US" altLang="ko-KR" sz="1400" dirty="0">
                <a:latin typeface="+mj-ea"/>
                <a:ea typeface="+mj-ea"/>
              </a:rPr>
              <a:t>)</a:t>
            </a:r>
            <a:endParaRPr kumimoji="1" lang="ko-KR" altLang="en-US" sz="1400" dirty="0">
              <a:latin typeface="+mj-ea"/>
              <a:ea typeface="+mj-ea"/>
            </a:endParaRPr>
          </a:p>
          <a:p>
            <a:pPr rtl="0"/>
            <a:r>
              <a:rPr lang="ko-KR" altLang="en-US" sz="1400" dirty="0">
                <a:latin typeface="+mj-ea"/>
                <a:ea typeface="+mj-ea"/>
              </a:rPr>
              <a:t>④ 연료가스 호스</a:t>
            </a:r>
            <a:r>
              <a:rPr lang="en-US" altLang="ko-KR" sz="1400" dirty="0">
                <a:latin typeface="+mj-ea"/>
                <a:ea typeface="+mj-ea"/>
              </a:rPr>
              <a:t>(</a:t>
            </a:r>
            <a:r>
              <a:rPr lang="en-US" altLang="ko-KR" sz="1400" dirty="0" err="1">
                <a:latin typeface="+mj-ea"/>
                <a:ea typeface="+mj-ea"/>
              </a:rPr>
              <a:t>housu</a:t>
            </a:r>
            <a:r>
              <a:rPr lang="en-US" altLang="ko-KR" sz="1400" dirty="0">
                <a:latin typeface="+mj-ea"/>
                <a:ea typeface="+mj-ea"/>
              </a:rPr>
              <a:t>) (</a:t>
            </a:r>
            <a:r>
              <a:rPr lang="ko-KR" altLang="en-US" sz="1400" dirty="0">
                <a:latin typeface="+mj-ea"/>
                <a:ea typeface="+mj-ea"/>
              </a:rPr>
              <a:t>적색 또는 오렌지색</a:t>
            </a:r>
            <a:r>
              <a:rPr lang="en-US" altLang="ko-KR" sz="1400" dirty="0">
                <a:latin typeface="+mj-ea"/>
                <a:ea typeface="+mj-ea"/>
              </a:rPr>
              <a:t>)</a:t>
            </a:r>
            <a:endParaRPr kumimoji="1" lang="ko-KR" altLang="en-US" sz="1400" dirty="0">
              <a:latin typeface="+mj-ea"/>
              <a:ea typeface="+mj-ea"/>
            </a:endParaRPr>
          </a:p>
          <a:p>
            <a:pPr rtl="0"/>
            <a:r>
              <a:rPr lang="ko-KR" altLang="en-US" sz="1400" dirty="0">
                <a:latin typeface="+mj-ea"/>
                <a:ea typeface="+mj-ea"/>
              </a:rPr>
              <a:t>⑤ </a:t>
            </a:r>
            <a:r>
              <a:rPr lang="ko-KR" altLang="en-US" sz="1400" dirty="0" err="1">
                <a:latin typeface="+mj-ea"/>
                <a:ea typeface="+mj-ea"/>
              </a:rPr>
              <a:t>용접기</a:t>
            </a:r>
            <a:r>
              <a:rPr lang="ko-KR" altLang="en-US" sz="1400" dirty="0">
                <a:latin typeface="+mj-ea"/>
                <a:ea typeface="+mj-ea"/>
              </a:rPr>
              <a:t> 또는 절단기</a:t>
            </a:r>
            <a:r>
              <a:rPr lang="en-US" altLang="ko-KR" sz="1400" dirty="0">
                <a:latin typeface="+mj-ea"/>
                <a:ea typeface="+mj-ea"/>
              </a:rPr>
              <a:t>(</a:t>
            </a:r>
            <a:r>
              <a:rPr lang="en-US" altLang="ko-KR" sz="1400" dirty="0" err="1">
                <a:latin typeface="+mj-ea"/>
                <a:ea typeface="+mj-ea"/>
              </a:rPr>
              <a:t>setudanki</a:t>
            </a:r>
            <a:r>
              <a:rPr lang="en-US" altLang="ko-KR" sz="1400" dirty="0">
                <a:latin typeface="+mj-ea"/>
                <a:ea typeface="+mj-ea"/>
              </a:rPr>
              <a:t>) (</a:t>
            </a:r>
            <a:r>
              <a:rPr lang="ko-KR" altLang="en-US" sz="1400" dirty="0" err="1">
                <a:latin typeface="+mj-ea"/>
                <a:ea typeface="+mj-ea"/>
              </a:rPr>
              <a:t>흡관</a:t>
            </a:r>
            <a:r>
              <a:rPr lang="ko-KR" altLang="en-US" sz="1400" dirty="0">
                <a:latin typeface="+mj-ea"/>
                <a:ea typeface="+mj-ea"/>
              </a:rPr>
              <a:t> 및 화구</a:t>
            </a:r>
            <a:r>
              <a:rPr lang="en-US" altLang="ko-KR" sz="1400" dirty="0">
                <a:latin typeface="+mj-ea"/>
                <a:ea typeface="+mj-ea"/>
              </a:rPr>
              <a:t>(</a:t>
            </a:r>
            <a:r>
              <a:rPr lang="en-US" altLang="ko-KR" sz="1400" dirty="0" err="1">
                <a:latin typeface="+mj-ea"/>
                <a:ea typeface="+mj-ea"/>
              </a:rPr>
              <a:t>higuchi</a:t>
            </a:r>
            <a:r>
              <a:rPr lang="en-US" altLang="ko-KR" sz="1400" dirty="0">
                <a:latin typeface="+mj-ea"/>
                <a:ea typeface="+mj-ea"/>
              </a:rPr>
              <a:t>))</a:t>
            </a:r>
            <a:endParaRPr kumimoji="1" lang="ko-KR" altLang="en-US" sz="1400" dirty="0">
              <a:latin typeface="+mj-ea"/>
              <a:ea typeface="+mj-ea"/>
            </a:endParaRPr>
          </a:p>
          <a:p>
            <a:pPr algn="r" rtl="0"/>
            <a:r>
              <a:rPr lang="en-US" altLang="ko-KR" sz="1400" dirty="0">
                <a:latin typeface="+mj-ea"/>
                <a:ea typeface="+mj-ea"/>
              </a:rPr>
              <a:t>(※</a:t>
            </a:r>
            <a:r>
              <a:rPr lang="ko-KR" altLang="en-US" sz="1400" dirty="0">
                <a:latin typeface="+mj-ea"/>
                <a:ea typeface="+mj-ea"/>
              </a:rPr>
              <a:t>그림은 절단기</a:t>
            </a:r>
            <a:r>
              <a:rPr lang="en-US" altLang="ko-KR" sz="1400" dirty="0">
                <a:latin typeface="+mj-ea"/>
                <a:ea typeface="+mj-ea"/>
              </a:rPr>
              <a:t>(</a:t>
            </a:r>
            <a:r>
              <a:rPr lang="en-US" altLang="ko-KR" sz="1400" dirty="0" err="1">
                <a:latin typeface="+mj-ea"/>
                <a:ea typeface="+mj-ea"/>
              </a:rPr>
              <a:t>setudanki</a:t>
            </a:r>
            <a:r>
              <a:rPr lang="en-US" altLang="ko-KR" sz="1400" dirty="0">
                <a:latin typeface="+mj-ea"/>
                <a:ea typeface="+mj-ea"/>
              </a:rPr>
              <a:t>)</a:t>
            </a:r>
            <a:r>
              <a:rPr lang="ko-KR" altLang="en-US" sz="1400" dirty="0">
                <a:latin typeface="+mj-ea"/>
                <a:ea typeface="+mj-ea"/>
              </a:rPr>
              <a:t>의 예시</a:t>
            </a:r>
            <a:r>
              <a:rPr lang="en-US" altLang="ko-KR" sz="1400" dirty="0">
                <a:latin typeface="+mj-ea"/>
                <a:ea typeface="+mj-ea"/>
              </a:rPr>
              <a:t>)</a:t>
            </a:r>
            <a:endParaRPr kumimoji="1" lang="ko-KR" altLang="en-US" sz="1400" dirty="0">
              <a:latin typeface="+mj-ea"/>
              <a:ea typeface="+mj-ea"/>
            </a:endParaRPr>
          </a:p>
          <a:p>
            <a:pPr rtl="0"/>
            <a:r>
              <a:rPr lang="ko-KR" altLang="en-US" sz="1400" dirty="0">
                <a:latin typeface="+mj-ea"/>
                <a:ea typeface="+mj-ea"/>
              </a:rPr>
              <a:t>⑥ 산소</a:t>
            </a:r>
            <a:r>
              <a:rPr lang="en-US" altLang="ko-KR" sz="1400" dirty="0">
                <a:latin typeface="+mj-ea"/>
                <a:ea typeface="+mj-ea"/>
              </a:rPr>
              <a:t>(</a:t>
            </a:r>
            <a:r>
              <a:rPr lang="en-US" altLang="ko-KR" sz="1400" dirty="0" err="1">
                <a:latin typeface="+mj-ea"/>
                <a:ea typeface="+mj-ea"/>
              </a:rPr>
              <a:t>sanso</a:t>
            </a:r>
            <a:r>
              <a:rPr lang="en-US" altLang="ko-KR" sz="1400" dirty="0">
                <a:latin typeface="+mj-ea"/>
                <a:ea typeface="+mj-ea"/>
              </a:rPr>
              <a:t>)</a:t>
            </a:r>
            <a:r>
              <a:rPr lang="ko-KR" altLang="en-US" sz="1400" dirty="0">
                <a:latin typeface="+mj-ea"/>
                <a:ea typeface="+mj-ea"/>
              </a:rPr>
              <a:t>용 건식 안전기</a:t>
            </a:r>
            <a:r>
              <a:rPr lang="en-US" altLang="ko-KR" sz="1400" dirty="0">
                <a:latin typeface="+mj-ea"/>
                <a:ea typeface="+mj-ea"/>
              </a:rPr>
              <a:t>(</a:t>
            </a:r>
            <a:r>
              <a:rPr lang="en-US" altLang="ko-KR" sz="1400" dirty="0" err="1">
                <a:latin typeface="+mj-ea"/>
                <a:ea typeface="+mj-ea"/>
              </a:rPr>
              <a:t>kanshiki</a:t>
            </a:r>
            <a:r>
              <a:rPr lang="en-US" altLang="ko-KR" sz="1400" dirty="0">
                <a:latin typeface="+mj-ea"/>
                <a:ea typeface="+mj-ea"/>
              </a:rPr>
              <a:t> </a:t>
            </a:r>
            <a:r>
              <a:rPr lang="en-US" altLang="ko-KR" sz="1400" dirty="0" err="1">
                <a:latin typeface="+mj-ea"/>
                <a:ea typeface="+mj-ea"/>
              </a:rPr>
              <a:t>anzen</a:t>
            </a:r>
            <a:r>
              <a:rPr lang="en-US" altLang="ko-KR" sz="1400" dirty="0">
                <a:latin typeface="+mj-ea"/>
                <a:ea typeface="+mj-ea"/>
              </a:rPr>
              <a:t> ki) (</a:t>
            </a:r>
            <a:r>
              <a:rPr lang="ko-KR" altLang="en-US" sz="1400" dirty="0">
                <a:latin typeface="+mj-ea"/>
                <a:ea typeface="+mj-ea"/>
              </a:rPr>
              <a:t>역화 방지기</a:t>
            </a:r>
            <a:r>
              <a:rPr lang="en-US" altLang="ko-KR" sz="1400" dirty="0">
                <a:latin typeface="+mj-ea"/>
                <a:ea typeface="+mj-ea"/>
              </a:rPr>
              <a:t>)</a:t>
            </a:r>
            <a:endParaRPr kumimoji="1" lang="ko-KR" altLang="en-US" sz="1400" dirty="0">
              <a:latin typeface="+mj-ea"/>
              <a:ea typeface="+mj-ea"/>
            </a:endParaRPr>
          </a:p>
          <a:p>
            <a:pPr rtl="0"/>
            <a:r>
              <a:rPr lang="ko-KR" altLang="en-US" sz="1400" dirty="0">
                <a:latin typeface="+mj-ea"/>
                <a:ea typeface="+mj-ea"/>
              </a:rPr>
              <a:t>⑦ 연료가스용 건식 안전기</a:t>
            </a:r>
            <a:r>
              <a:rPr lang="en-US" altLang="ko-KR" sz="1400" dirty="0">
                <a:latin typeface="+mj-ea"/>
                <a:ea typeface="+mj-ea"/>
              </a:rPr>
              <a:t>(</a:t>
            </a:r>
            <a:r>
              <a:rPr lang="en-US" altLang="ko-KR" sz="1400" dirty="0" err="1">
                <a:latin typeface="+mj-ea"/>
                <a:ea typeface="+mj-ea"/>
              </a:rPr>
              <a:t>kanshiki</a:t>
            </a:r>
            <a:r>
              <a:rPr lang="en-US" altLang="ko-KR" sz="1400" dirty="0">
                <a:latin typeface="+mj-ea"/>
                <a:ea typeface="+mj-ea"/>
              </a:rPr>
              <a:t> </a:t>
            </a:r>
            <a:r>
              <a:rPr lang="en-US" altLang="ko-KR" sz="1400" dirty="0" err="1">
                <a:latin typeface="+mj-ea"/>
                <a:ea typeface="+mj-ea"/>
              </a:rPr>
              <a:t>anzen</a:t>
            </a:r>
            <a:r>
              <a:rPr lang="en-US" altLang="ko-KR" sz="1400" dirty="0">
                <a:latin typeface="+mj-ea"/>
                <a:ea typeface="+mj-ea"/>
              </a:rPr>
              <a:t> ki) (</a:t>
            </a:r>
            <a:r>
              <a:rPr lang="ko-KR" altLang="en-US" sz="1400" dirty="0">
                <a:latin typeface="+mj-ea"/>
                <a:ea typeface="+mj-ea"/>
              </a:rPr>
              <a:t>역화 방지기</a:t>
            </a:r>
            <a:r>
              <a:rPr lang="en-US" altLang="ko-KR" sz="1400" dirty="0">
                <a:latin typeface="+mj-ea"/>
                <a:ea typeface="+mj-ea"/>
              </a:rPr>
              <a:t>)</a:t>
            </a:r>
            <a:endParaRPr lang="ko-KR" altLang="en-US" sz="1400" dirty="0">
              <a:latin typeface="+mj-ea"/>
              <a:ea typeface="+mj-ea"/>
            </a:endParaRP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KR" altLang="en-US" sz="2000">
                <a:latin typeface="+mn-ea"/>
                <a:ea typeface="+mn-ea"/>
              </a:rPr>
              <a:t>고압가스 </a:t>
            </a:r>
            <a:r>
              <a:rPr lang="en-US" altLang="ko-KR" sz="2000">
                <a:latin typeface="+mn-ea"/>
                <a:ea typeface="+mn-ea"/>
              </a:rPr>
              <a:t>(2) </a:t>
            </a:r>
            <a:r>
              <a:rPr lang="ko-KR" altLang="en-US" sz="2000">
                <a:latin typeface="+mn-ea"/>
                <a:ea typeface="+mn-ea"/>
              </a:rPr>
              <a:t>고압가스의 위험성</a:t>
            </a:r>
            <a:endParaRPr kumimoji="1" lang="ko-KR" altLang="en-US" sz="2000">
              <a:latin typeface="+mn-ea"/>
              <a:ea typeface="+mn-ea"/>
            </a:endParaRPr>
          </a:p>
        </p:txBody>
      </p:sp>
      <p:sp>
        <p:nvSpPr>
          <p:cNvPr id="7" name="テキスト ボックス 6"/>
          <p:cNvSpPr txBox="1"/>
          <p:nvPr/>
        </p:nvSpPr>
        <p:spPr>
          <a:xfrm>
            <a:off x="4266783" y="6444477"/>
            <a:ext cx="389711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67, 69</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50</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en-US" altLang="ko-KR" sz="1800">
                <a:solidFill>
                  <a:prstClr val="black"/>
                </a:solidFill>
                <a:latin typeface="+mn-ea"/>
              </a:rPr>
              <a:t>[</a:t>
            </a:r>
            <a:r>
              <a:rPr lang="ko-KR" altLang="en-US" sz="1600">
                <a:solidFill>
                  <a:prstClr val="black"/>
                </a:solidFill>
                <a:latin typeface="+mn-ea"/>
              </a:rPr>
              <a:t>압축되어 있다는 일로 인한 위험성</a:t>
            </a:r>
            <a:r>
              <a:rPr lang="en-US" altLang="ko-KR" sz="1600">
                <a:solidFill>
                  <a:prstClr val="black"/>
                </a:solidFill>
                <a:latin typeface="+mn-ea"/>
              </a:rPr>
              <a:t>]</a:t>
            </a:r>
            <a:endParaRPr lang="ko-KR" altLang="en-US" sz="1600">
              <a:solidFill>
                <a:prstClr val="black"/>
              </a:solidFill>
              <a:latin typeface="+mn-ea"/>
            </a:endParaRPr>
          </a:p>
          <a:p>
            <a:pPr marL="0" indent="0" rtl="0">
              <a:lnSpc>
                <a:spcPct val="100000"/>
              </a:lnSpc>
              <a:spcBef>
                <a:spcPts val="0"/>
              </a:spcBef>
              <a:buNone/>
            </a:pPr>
            <a:r>
              <a:rPr lang="ko-KR" altLang="en-US" sz="1600">
                <a:solidFill>
                  <a:prstClr val="black"/>
                </a:solidFill>
                <a:latin typeface="+mn-ea"/>
              </a:rPr>
              <a:t>　① 파열</a:t>
            </a:r>
            <a:r>
              <a:rPr lang="en-US" altLang="ko-KR" sz="1600">
                <a:solidFill>
                  <a:prstClr val="black"/>
                </a:solidFill>
                <a:latin typeface="+mn-ea"/>
              </a:rPr>
              <a:t>(haretu) </a:t>
            </a:r>
            <a:r>
              <a:rPr lang="ko-KR" altLang="en-US" sz="1600">
                <a:solidFill>
                  <a:prstClr val="black"/>
                </a:solidFill>
                <a:latin typeface="+mn-ea"/>
              </a:rPr>
              <a:t>사고의 발생</a:t>
            </a:r>
          </a:p>
          <a:p>
            <a:pPr marL="0" indent="0" rtl="0">
              <a:lnSpc>
                <a:spcPct val="100000"/>
              </a:lnSpc>
              <a:spcBef>
                <a:spcPts val="0"/>
              </a:spcBef>
              <a:buFont typeface="Arial" panose="020B0604020202020204" pitchFamily="34" charset="0"/>
              <a:buNone/>
            </a:pPr>
            <a:r>
              <a:rPr lang="ko-KR" altLang="en-US" sz="1600">
                <a:solidFill>
                  <a:prstClr val="black"/>
                </a:solidFill>
                <a:latin typeface="+mn-ea"/>
              </a:rPr>
              <a:t>　② 가스용기</a:t>
            </a:r>
            <a:r>
              <a:rPr lang="en-US" altLang="ko-KR" sz="1600">
                <a:solidFill>
                  <a:prstClr val="black"/>
                </a:solidFill>
                <a:latin typeface="+mn-ea"/>
              </a:rPr>
              <a:t>(bonbe)</a:t>
            </a:r>
            <a:r>
              <a:rPr lang="ko-KR" altLang="en-US" sz="1600">
                <a:solidFill>
                  <a:prstClr val="black"/>
                </a:solidFill>
                <a:latin typeface="+mn-ea"/>
              </a:rPr>
              <a:t>의 비래사고</a:t>
            </a:r>
          </a:p>
          <a:p>
            <a:pPr marL="0" indent="180975" rtl="0">
              <a:lnSpc>
                <a:spcPct val="100000"/>
              </a:lnSpc>
              <a:spcBef>
                <a:spcPts val="0"/>
              </a:spcBef>
              <a:buNone/>
            </a:pPr>
            <a:endParaRPr lang="ko-KR" altLang="en-US" sz="900">
              <a:solidFill>
                <a:prstClr val="black"/>
              </a:solidFill>
              <a:latin typeface="+mn-ea"/>
            </a:endParaRPr>
          </a:p>
          <a:p>
            <a:pPr marL="0" indent="0" rtl="0">
              <a:lnSpc>
                <a:spcPct val="100000"/>
              </a:lnSpc>
              <a:spcBef>
                <a:spcPts val="0"/>
              </a:spcBef>
              <a:buNone/>
            </a:pPr>
            <a:r>
              <a:rPr lang="en-US" altLang="ko-KR" sz="1600">
                <a:solidFill>
                  <a:prstClr val="black"/>
                </a:solidFill>
                <a:latin typeface="+mn-ea"/>
              </a:rPr>
              <a:t>[</a:t>
            </a:r>
            <a:r>
              <a:rPr lang="ko-KR" altLang="en-US" sz="1600">
                <a:solidFill>
                  <a:prstClr val="black"/>
                </a:solidFill>
                <a:latin typeface="+mn-ea"/>
              </a:rPr>
              <a:t>고압가스 취급상 유의사항</a:t>
            </a:r>
            <a:r>
              <a:rPr lang="en-US" altLang="ko-KR" sz="1600">
                <a:solidFill>
                  <a:prstClr val="black"/>
                </a:solidFill>
                <a:latin typeface="+mn-ea"/>
              </a:rPr>
              <a:t>]</a:t>
            </a:r>
            <a:endParaRPr lang="ko-KR" altLang="en-US" sz="1600">
              <a:solidFill>
                <a:prstClr val="black"/>
              </a:solidFill>
              <a:latin typeface="+mn-ea"/>
            </a:endParaRPr>
          </a:p>
          <a:p>
            <a:pPr marL="0" indent="180975" rtl="0">
              <a:lnSpc>
                <a:spcPct val="100000"/>
              </a:lnSpc>
              <a:spcBef>
                <a:spcPts val="0"/>
              </a:spcBef>
              <a:buNone/>
            </a:pPr>
            <a:r>
              <a:rPr lang="ko-KR" altLang="en-US" sz="1600">
                <a:solidFill>
                  <a:prstClr val="black"/>
                </a:solidFill>
                <a:latin typeface="+mn-ea"/>
              </a:rPr>
              <a:t>고압가스보안법</a:t>
            </a:r>
            <a:r>
              <a:rPr lang="en-US" altLang="ko-KR" sz="1600">
                <a:solidFill>
                  <a:prstClr val="black"/>
                </a:solidFill>
                <a:latin typeface="+mn-ea"/>
              </a:rPr>
              <a:t>: </a:t>
            </a:r>
            <a:r>
              <a:rPr lang="ko-KR" altLang="en-US" sz="1600">
                <a:solidFill>
                  <a:prstClr val="black"/>
                </a:solidFill>
                <a:latin typeface="+mn-ea"/>
              </a:rPr>
              <a:t>고압가스는 </a:t>
            </a:r>
            <a:r>
              <a:rPr lang="en-US" altLang="ko-KR" sz="1600">
                <a:solidFill>
                  <a:prstClr val="black"/>
                </a:solidFill>
                <a:latin typeface="+mn-ea"/>
              </a:rPr>
              <a:t>40</a:t>
            </a:r>
            <a:r>
              <a:rPr lang="ko-KR" altLang="en-US" sz="1600">
                <a:solidFill>
                  <a:prstClr val="black"/>
                </a:solidFill>
                <a:latin typeface="+mn-ea"/>
              </a:rPr>
              <a:t>℃ 이하의 장소에서 보관해야 한다</a:t>
            </a: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40</a:t>
            </a:fld>
            <a:endParaRPr kumimoji="1" lang="ko-KR" altLang="en-US" sz="1100">
              <a:latin typeface="+mn-ea"/>
              <a:ea typeface="+mn-ea"/>
            </a:endParaRPr>
          </a:p>
        </p:txBody>
      </p:sp>
      <p:sp>
        <p:nvSpPr>
          <p:cNvPr id="8" name="テキスト ボックス 7">
            <a:extLst>
              <a:ext uri="{FF2B5EF4-FFF2-40B4-BE49-F238E27FC236}">
                <a16:creationId xmlns:a16="http://schemas.microsoft.com/office/drawing/2014/main" id="{A78CE8F1-0F66-48BE-B07F-E1D9E13952D5}"/>
              </a:ext>
            </a:extLst>
          </p:cNvPr>
          <p:cNvSpPr txBox="1"/>
          <p:nvPr/>
        </p:nvSpPr>
        <p:spPr>
          <a:xfrm>
            <a:off x="1270834" y="2753656"/>
            <a:ext cx="2995949" cy="216066"/>
          </a:xfrm>
          <a:prstGeom prst="rect">
            <a:avLst/>
          </a:prstGeom>
          <a:solidFill>
            <a:schemeClr val="bg1"/>
          </a:solidFill>
          <a:ln>
            <a:noFill/>
          </a:ln>
        </p:spPr>
        <p:txBody>
          <a:bodyPr wrap="square" lIns="0" tIns="0" rIns="0" bIns="0" rtlCol="0">
            <a:noAutofit/>
          </a:bodyPr>
          <a:lstStyle/>
          <a:p>
            <a:pPr algn="ctr" rtl="0"/>
            <a:r>
              <a:rPr lang="ko-KR" altLang="en-US" sz="1400">
                <a:latin typeface="+mn-ea"/>
              </a:rPr>
              <a:t>표</a:t>
            </a:r>
            <a:r>
              <a:rPr lang="en-US" altLang="ko-KR" sz="1400">
                <a:latin typeface="+mn-ea"/>
              </a:rPr>
              <a:t>2-8: </a:t>
            </a:r>
            <a:r>
              <a:rPr lang="ko-KR" altLang="en-US" sz="1400">
                <a:latin typeface="+mn-ea"/>
              </a:rPr>
              <a:t>온도에 따른 압력의 변화</a:t>
            </a:r>
            <a:endParaRPr kumimoji="1" lang="ko-KR" altLang="en-US" sz="1400">
              <a:latin typeface="+mn-ea"/>
            </a:endParaRPr>
          </a:p>
        </p:txBody>
      </p:sp>
      <p:sp>
        <p:nvSpPr>
          <p:cNvPr id="9" name="テキスト ボックス 8">
            <a:extLst>
              <a:ext uri="{FF2B5EF4-FFF2-40B4-BE49-F238E27FC236}">
                <a16:creationId xmlns:a16="http://schemas.microsoft.com/office/drawing/2014/main" id="{968D00CE-E170-4E98-B679-85DE0D4025D0}"/>
              </a:ext>
            </a:extLst>
          </p:cNvPr>
          <p:cNvSpPr txBox="1"/>
          <p:nvPr/>
        </p:nvSpPr>
        <p:spPr>
          <a:xfrm>
            <a:off x="804404" y="3057848"/>
            <a:ext cx="599833" cy="216066"/>
          </a:xfrm>
          <a:prstGeom prst="rect">
            <a:avLst/>
          </a:prstGeom>
          <a:solidFill>
            <a:schemeClr val="bg1"/>
          </a:solidFill>
          <a:ln>
            <a:noFill/>
          </a:ln>
        </p:spPr>
        <p:txBody>
          <a:bodyPr wrap="square" lIns="0" tIns="0" rIns="0" bIns="0" rtlCol="0">
            <a:noAutofit/>
          </a:bodyPr>
          <a:lstStyle/>
          <a:p>
            <a:pPr algn="ctr" rtl="0"/>
            <a:r>
              <a:rPr lang="ko-KR" altLang="en-US" sz="1200">
                <a:latin typeface="+mn-ea"/>
              </a:rPr>
              <a:t>온도</a:t>
            </a:r>
            <a:endParaRPr kumimoji="1" lang="ko-KR" altLang="en-US" sz="1200">
              <a:latin typeface="+mn-ea"/>
            </a:endParaRPr>
          </a:p>
        </p:txBody>
      </p:sp>
      <p:sp>
        <p:nvSpPr>
          <p:cNvPr id="10" name="テキスト ボックス 9">
            <a:extLst>
              <a:ext uri="{FF2B5EF4-FFF2-40B4-BE49-F238E27FC236}">
                <a16:creationId xmlns:a16="http://schemas.microsoft.com/office/drawing/2014/main" id="{33398F2D-DB6D-48DB-BCAF-6B66A6BC071E}"/>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algn="ctr" rtl="0"/>
            <a:r>
              <a:rPr lang="ko-KR" altLang="en-US" sz="1200" dirty="0">
                <a:latin typeface="+mn-ea"/>
              </a:rPr>
              <a:t>용기 내의 가스 압력</a:t>
            </a:r>
            <a:r>
              <a:rPr lang="en-US" altLang="ko-KR" sz="1200" dirty="0">
                <a:latin typeface="+mn-ea"/>
              </a:rPr>
              <a:t>(MPa)</a:t>
            </a:r>
            <a:endParaRPr kumimoji="1" lang="ko-KR" altLang="en-US" sz="1200" dirty="0">
              <a:latin typeface="+mn-ea"/>
            </a:endParaRPr>
          </a:p>
        </p:txBody>
      </p:sp>
      <p:sp>
        <p:nvSpPr>
          <p:cNvPr id="11" name="テキスト ボックス 10">
            <a:extLst>
              <a:ext uri="{FF2B5EF4-FFF2-40B4-BE49-F238E27FC236}">
                <a16:creationId xmlns:a16="http://schemas.microsoft.com/office/drawing/2014/main" id="{7773108B-CB74-4C60-91C1-F4D073C27F06}"/>
              </a:ext>
            </a:extLst>
          </p:cNvPr>
          <p:cNvSpPr txBox="1"/>
          <p:nvPr/>
        </p:nvSpPr>
        <p:spPr>
          <a:xfrm>
            <a:off x="3030215" y="3067578"/>
            <a:ext cx="1711906" cy="536857"/>
          </a:xfrm>
          <a:prstGeom prst="rect">
            <a:avLst/>
          </a:prstGeom>
          <a:solidFill>
            <a:schemeClr val="bg1"/>
          </a:solidFill>
          <a:ln>
            <a:noFill/>
          </a:ln>
        </p:spPr>
        <p:txBody>
          <a:bodyPr wrap="square" lIns="0" tIns="0" rIns="0" bIns="0" rtlCol="0">
            <a:noAutofit/>
          </a:bodyPr>
          <a:lstStyle/>
          <a:p>
            <a:pPr algn="ctr" rtl="0"/>
            <a:r>
              <a:rPr lang="en-US" altLang="ko-KR" sz="1200" dirty="0">
                <a:latin typeface="+mn-ea"/>
              </a:rPr>
              <a:t>25℃</a:t>
            </a:r>
            <a:r>
              <a:rPr lang="ko-KR" altLang="en-US" sz="1200" dirty="0">
                <a:latin typeface="+mn-ea"/>
              </a:rPr>
              <a:t>일 때의 압력을 </a:t>
            </a:r>
            <a:r>
              <a:rPr lang="en-US" altLang="ko-KR" sz="1200" dirty="0">
                <a:latin typeface="+mn-ea"/>
              </a:rPr>
              <a:t>1</a:t>
            </a:r>
            <a:r>
              <a:rPr lang="ko-KR" altLang="en-US" sz="1200" dirty="0">
                <a:latin typeface="+mn-ea"/>
              </a:rPr>
              <a:t>로 했을 때의 값</a:t>
            </a:r>
            <a:endParaRPr kumimoji="1" lang="ko-KR" altLang="en-US" sz="1200" dirty="0">
              <a:latin typeface="+mn-ea"/>
            </a:endParaRPr>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 sz="2000" dirty="0">
                <a:latin typeface="+mn-ea"/>
                <a:ea typeface="+mn-ea"/>
              </a:rPr>
              <a:t>가스용접에 의한 재해 발생 상황</a:t>
            </a:r>
            <a:endParaRPr kumimoji="1" lang="ja-JP" altLang="en-US" sz="2000" dirty="0">
              <a:latin typeface="+mn-ea"/>
              <a:ea typeface="+mn-ea"/>
            </a:endParaRPr>
          </a:p>
        </p:txBody>
      </p:sp>
      <p:sp>
        <p:nvSpPr>
          <p:cNvPr id="7" name="テキスト ボックス 6"/>
          <p:cNvSpPr txBox="1"/>
          <p:nvPr/>
        </p:nvSpPr>
        <p:spPr>
          <a:xfrm>
            <a:off x="4787724" y="6445765"/>
            <a:ext cx="3340451" cy="261610"/>
          </a:xfrm>
          <a:prstGeom prst="rect">
            <a:avLst/>
          </a:prstGeom>
          <a:noFill/>
          <a:ln>
            <a:solidFill>
              <a:schemeClr val="tx1"/>
            </a:solidFill>
          </a:ln>
        </p:spPr>
        <p:txBody>
          <a:bodyPr wrap="square" rtlCol="0">
            <a:spAutoFit/>
          </a:bodyPr>
          <a:lstStyle/>
          <a:p>
            <a:pPr algn="r" rtl="0"/>
            <a:r>
              <a:rPr lang="ko" sz="1100">
                <a:solidFill>
                  <a:prstClr val="black"/>
                </a:solidFill>
                <a:latin typeface="+mn-ea"/>
              </a:rPr>
              <a:t>교재 74페이지/보조교재 51페이지</a:t>
            </a: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ko" sz="1400" dirty="0">
                <a:solidFill>
                  <a:prstClr val="black"/>
                </a:solidFill>
                <a:latin typeface="+mn-ea"/>
              </a:rPr>
              <a:t>[흄(hyumu)에 의한 건강장해]</a:t>
            </a:r>
            <a:endParaRPr lang="ja-JP" altLang="en-US" sz="1400" dirty="0">
              <a:solidFill>
                <a:prstClr val="black"/>
              </a:solidFill>
              <a:latin typeface="+mn-ea"/>
            </a:endParaRPr>
          </a:p>
          <a:p>
            <a:pPr marL="0" indent="180975" rtl="0">
              <a:lnSpc>
                <a:spcPct val="100000"/>
              </a:lnSpc>
              <a:spcBef>
                <a:spcPts val="0"/>
              </a:spcBef>
              <a:buNone/>
            </a:pPr>
            <a:r>
              <a:rPr lang="ko" sz="1400" dirty="0">
                <a:solidFill>
                  <a:prstClr val="black"/>
                </a:solidFill>
                <a:latin typeface="+mn-ea"/>
              </a:rPr>
              <a:t>가스용접에 의해 발생하는 흄(hyumu)의 양은 아크용접 정도는 아니지만, 아연 도금 모재의 용접·절단에 의한 폐수종, 스테인레스 절단에 의한 폐암이나 천식의 발생이 우려되고 있다.</a:t>
            </a:r>
          </a:p>
          <a:p>
            <a:pPr marL="0" indent="180975" rtl="0">
              <a:lnSpc>
                <a:spcPct val="100000"/>
              </a:lnSpc>
              <a:spcBef>
                <a:spcPts val="0"/>
              </a:spcBef>
              <a:buNone/>
            </a:pPr>
            <a:r>
              <a:rPr lang="ko" sz="1400" dirty="0">
                <a:solidFill>
                  <a:prstClr val="black"/>
                </a:solidFill>
                <a:latin typeface="+mn-ea"/>
              </a:rPr>
              <a:t>또한, 최근에는 망간을 포함하는 구리 자재의 용접·절단에 의해 중추신경계 건강에 미치는 영향이 문제시되고 있다.</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mn-ea"/>
                <a:ea typeface="+mn-ea"/>
              </a:rPr>
              <a:t>41</a:t>
            </a:fld>
            <a:endParaRPr kumimoji="1" lang="ja-JP" altLang="en-US" sz="1100">
              <a:latin typeface="+mn-ea"/>
              <a:ea typeface="+mn-ea"/>
            </a:endParaRPr>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KR" altLang="en-US" sz="2000" dirty="0">
                <a:latin typeface="+mn-ea"/>
                <a:ea typeface="+mn-ea"/>
              </a:rPr>
              <a:t>가스용접에 의한 재해 방지 </a:t>
            </a:r>
            <a:r>
              <a:rPr lang="en-US" altLang="ko-KR" sz="2000" dirty="0">
                <a:latin typeface="+mn-ea"/>
                <a:ea typeface="+mn-ea"/>
              </a:rPr>
              <a:t>(1) </a:t>
            </a:r>
            <a:r>
              <a:rPr lang="ko-KR" altLang="en-US" sz="2000" dirty="0">
                <a:latin typeface="+mn-ea"/>
                <a:ea typeface="+mn-ea"/>
              </a:rPr>
              <a:t>화상 방지</a:t>
            </a:r>
            <a:endParaRPr kumimoji="1" lang="ko-KR" altLang="en-US" sz="2000" dirty="0">
              <a:latin typeface="+mn-ea"/>
              <a:ea typeface="+mn-ea"/>
            </a:endParaRPr>
          </a:p>
        </p:txBody>
      </p:sp>
      <p:sp>
        <p:nvSpPr>
          <p:cNvPr id="7" name="テキスト ボックス 6"/>
          <p:cNvSpPr txBox="1"/>
          <p:nvPr/>
        </p:nvSpPr>
        <p:spPr>
          <a:xfrm>
            <a:off x="4822316" y="6444477"/>
            <a:ext cx="3340451"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75</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52</a:t>
            </a:r>
            <a:r>
              <a:rPr lang="ko-KR" altLang="en-US" sz="1100">
                <a:solidFill>
                  <a:prstClr val="black"/>
                </a:solidFill>
                <a:latin typeface="+mn-ea"/>
              </a:rPr>
              <a:t>페이지</a:t>
            </a: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KR" altLang="en-US" sz="1600">
                <a:solidFill>
                  <a:prstClr val="black"/>
                </a:solidFill>
                <a:latin typeface="+mn-ea"/>
              </a:rPr>
              <a:t>노동안전위생규칙에서는 아세틸렌 용접장치 및 가스집합용접장치를 이용한 용접작업 등에 대해 작업자에게 보안경 및 보호장갑을 착용할 것을 의무화하고 있다</a:t>
            </a:r>
            <a:r>
              <a:rPr lang="en-US" altLang="ko-KR" sz="1600">
                <a:solidFill>
                  <a:prstClr val="black"/>
                </a:solidFill>
                <a:latin typeface="+mn-ea"/>
              </a:rPr>
              <a:t>.</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42</a:t>
            </a:fld>
            <a:endParaRPr kumimoji="1" lang="ko-KR" altLang="en-US" sz="1100">
              <a:latin typeface="+mn-ea"/>
              <a:ea typeface="+mn-ea"/>
            </a:endParaRPr>
          </a:p>
        </p:txBody>
      </p:sp>
      <p:pic>
        <p:nvPicPr>
          <p:cNvPr id="5" name="図 4"/>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9" name="正方形/長方形 8"/>
          <p:cNvSpPr/>
          <p:nvPr/>
        </p:nvSpPr>
        <p:spPr>
          <a:xfrm>
            <a:off x="6729327" y="5807689"/>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a:latin typeface="+mn-ea"/>
              </a:rPr>
              <a:t>(</a:t>
            </a:r>
            <a:r>
              <a:rPr lang="ko-KR" altLang="en-US" sz="800">
                <a:latin typeface="+mn-ea"/>
              </a:rPr>
              <a:t>캐터필러 교습소 주식회사 제공</a:t>
            </a:r>
            <a:r>
              <a:rPr lang="en-US" altLang="ko-KR" sz="800">
                <a:latin typeface="+mn-ea"/>
              </a:rPr>
              <a:t>)</a:t>
            </a:r>
            <a:endParaRPr kumimoji="1" lang="ko-KR" altLang="en-US" sz="800">
              <a:latin typeface="+mn-ea"/>
            </a:endParaRPr>
          </a:p>
        </p:txBody>
      </p:sp>
      <p:sp>
        <p:nvSpPr>
          <p:cNvPr id="10" name="テキスト ボックス 9">
            <a:extLst>
              <a:ext uri="{FF2B5EF4-FFF2-40B4-BE49-F238E27FC236}">
                <a16:creationId xmlns:a16="http://schemas.microsoft.com/office/drawing/2014/main" id="{79906298-8B58-45BF-9D88-C84058841E27}"/>
              </a:ext>
            </a:extLst>
          </p:cNvPr>
          <p:cNvSpPr txBox="1"/>
          <p:nvPr/>
        </p:nvSpPr>
        <p:spPr>
          <a:xfrm>
            <a:off x="5437699" y="5651300"/>
            <a:ext cx="2086165" cy="231535"/>
          </a:xfrm>
          <a:prstGeom prst="rect">
            <a:avLst/>
          </a:prstGeom>
          <a:solidFill>
            <a:schemeClr val="bg1"/>
          </a:solidFill>
          <a:ln>
            <a:noFill/>
          </a:ln>
        </p:spPr>
        <p:txBody>
          <a:bodyPr wrap="square" lIns="0" tIns="0" rIns="0" bIns="0" rtlCol="0">
            <a:noAutofit/>
          </a:bodyPr>
          <a:lstStyle/>
          <a:p>
            <a:pPr rtl="0"/>
            <a:r>
              <a:rPr lang="ko-KR" altLang="en-US" sz="1100">
                <a:latin typeface="+mn-ea"/>
              </a:rPr>
              <a:t>그림</a:t>
            </a:r>
            <a:r>
              <a:rPr lang="en-US" altLang="ko-KR" sz="1100">
                <a:latin typeface="+mn-ea"/>
              </a:rPr>
              <a:t>2-10: </a:t>
            </a:r>
            <a:r>
              <a:rPr lang="ko-KR" altLang="en-US" sz="1100">
                <a:latin typeface="+mn-ea"/>
              </a:rPr>
              <a:t>용접용 보호구</a:t>
            </a:r>
            <a:endParaRPr kumimoji="1" lang="ko-KR" altLang="en-US" sz="1100">
              <a:latin typeface="+mn-ea"/>
            </a:endParaRPr>
          </a:p>
        </p:txBody>
      </p:sp>
      <p:sp>
        <p:nvSpPr>
          <p:cNvPr id="11" name="テキスト ボックス 10">
            <a:extLst>
              <a:ext uri="{FF2B5EF4-FFF2-40B4-BE49-F238E27FC236}">
                <a16:creationId xmlns:a16="http://schemas.microsoft.com/office/drawing/2014/main" id="{7406D0B6-ADA6-4DD7-8D2E-D3F01C9D481D}"/>
              </a:ext>
            </a:extLst>
          </p:cNvPr>
          <p:cNvSpPr txBox="1"/>
          <p:nvPr/>
        </p:nvSpPr>
        <p:spPr>
          <a:xfrm>
            <a:off x="7015942" y="5394927"/>
            <a:ext cx="1635268" cy="115136"/>
          </a:xfrm>
          <a:prstGeom prst="rect">
            <a:avLst/>
          </a:prstGeom>
          <a:solidFill>
            <a:schemeClr val="bg1"/>
          </a:solidFill>
          <a:ln>
            <a:noFill/>
          </a:ln>
        </p:spPr>
        <p:txBody>
          <a:bodyPr wrap="square" lIns="0" tIns="0" rIns="0" bIns="0" rtlCol="0">
            <a:noAutofit/>
          </a:bodyPr>
          <a:lstStyle/>
          <a:p>
            <a:pPr algn="r" rtl="0"/>
            <a:r>
              <a:rPr lang="ko-KR" altLang="en-US" sz="800">
                <a:latin typeface="+mn-ea"/>
              </a:rPr>
              <a:t>자료</a:t>
            </a:r>
            <a:r>
              <a:rPr lang="en-US" altLang="ko-KR" sz="800">
                <a:latin typeface="+mn-ea"/>
              </a:rPr>
              <a:t>: </a:t>
            </a:r>
            <a:r>
              <a:rPr lang="ko-KR" altLang="en-US" sz="800">
                <a:latin typeface="+mn-ea"/>
              </a:rPr>
              <a:t>캐터필러 교습소</a:t>
            </a:r>
            <a:r>
              <a:rPr lang="en-US" altLang="ko-KR" sz="800">
                <a:latin typeface="+mn-ea"/>
              </a:rPr>
              <a:t>(</a:t>
            </a:r>
            <a:r>
              <a:rPr lang="ko-KR" altLang="en-US" sz="800">
                <a:latin typeface="+mn-ea"/>
              </a:rPr>
              <a:t>주</a:t>
            </a:r>
            <a:r>
              <a:rPr lang="en-US" altLang="ko-KR" sz="800">
                <a:latin typeface="+mn-ea"/>
              </a:rPr>
              <a:t>)</a:t>
            </a:r>
            <a:endParaRPr kumimoji="1" lang="ko-KR" altLang="en-US" sz="800">
              <a:latin typeface="+mn-ea"/>
            </a:endParaRPr>
          </a:p>
        </p:txBody>
      </p:sp>
      <p:sp>
        <p:nvSpPr>
          <p:cNvPr id="12" name="テキスト ボックス 11">
            <a:extLst>
              <a:ext uri="{FF2B5EF4-FFF2-40B4-BE49-F238E27FC236}">
                <a16:creationId xmlns:a16="http://schemas.microsoft.com/office/drawing/2014/main" id="{B6BED698-98A7-4299-A3A7-307FE7D84C2D}"/>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algn="ctr" rtl="0"/>
            <a:r>
              <a:rPr lang="ko-KR" altLang="en-US" sz="1050">
                <a:latin typeface="+mn-ea"/>
              </a:rPr>
              <a:t>안전화</a:t>
            </a:r>
            <a:endParaRPr kumimoji="1" lang="ko-KR" altLang="en-US" sz="1050">
              <a:latin typeface="+mn-ea"/>
            </a:endParaRPr>
          </a:p>
        </p:txBody>
      </p:sp>
      <p:sp>
        <p:nvSpPr>
          <p:cNvPr id="13" name="テキスト ボックス 12">
            <a:extLst>
              <a:ext uri="{FF2B5EF4-FFF2-40B4-BE49-F238E27FC236}">
                <a16:creationId xmlns:a16="http://schemas.microsoft.com/office/drawing/2014/main" id="{F3677C78-077F-4C4D-9EB9-606F353DE9C8}"/>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algn="ctr" rtl="0"/>
            <a:r>
              <a:rPr lang="ko-KR" altLang="en-US" sz="1050">
                <a:latin typeface="+mn-ea"/>
              </a:rPr>
              <a:t>다리토시</a:t>
            </a:r>
            <a:endParaRPr kumimoji="1" lang="ko-KR" altLang="en-US" sz="1050">
              <a:latin typeface="+mn-ea"/>
            </a:endParaRPr>
          </a:p>
        </p:txBody>
      </p:sp>
      <p:sp>
        <p:nvSpPr>
          <p:cNvPr id="14" name="テキスト ボックス 13">
            <a:extLst>
              <a:ext uri="{FF2B5EF4-FFF2-40B4-BE49-F238E27FC236}">
                <a16:creationId xmlns:a16="http://schemas.microsoft.com/office/drawing/2014/main" id="{914720C7-BC82-4EFB-9424-F7449471F0D0}"/>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앞치마</a:t>
            </a:r>
            <a:endParaRPr kumimoji="1" lang="ko-KR" altLang="en-US" sz="1050" dirty="0">
              <a:latin typeface="+mn-ea"/>
            </a:endParaRPr>
          </a:p>
        </p:txBody>
      </p:sp>
      <p:sp>
        <p:nvSpPr>
          <p:cNvPr id="15" name="テキスト ボックス 14">
            <a:extLst>
              <a:ext uri="{FF2B5EF4-FFF2-40B4-BE49-F238E27FC236}">
                <a16:creationId xmlns:a16="http://schemas.microsoft.com/office/drawing/2014/main" id="{C788ED41-922D-4224-94AD-7B1C70EFDEE7}"/>
              </a:ext>
            </a:extLst>
          </p:cNvPr>
          <p:cNvSpPr txBox="1"/>
          <p:nvPr/>
        </p:nvSpPr>
        <p:spPr>
          <a:xfrm>
            <a:off x="5044261" y="2765804"/>
            <a:ext cx="536175" cy="411840"/>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용접용 보호면</a:t>
            </a:r>
            <a:endParaRPr kumimoji="1" lang="ko-KR" altLang="en-US" sz="1050" dirty="0">
              <a:latin typeface="+mn-ea"/>
            </a:endParaRPr>
          </a:p>
        </p:txBody>
      </p:sp>
      <p:sp>
        <p:nvSpPr>
          <p:cNvPr id="16" name="テキスト ボックス 15">
            <a:extLst>
              <a:ext uri="{FF2B5EF4-FFF2-40B4-BE49-F238E27FC236}">
                <a16:creationId xmlns:a16="http://schemas.microsoft.com/office/drawing/2014/main" id="{5052F35B-0B1E-4CFC-8457-A741D7701099}"/>
              </a:ext>
            </a:extLst>
          </p:cNvPr>
          <p:cNvSpPr txBox="1"/>
          <p:nvPr/>
        </p:nvSpPr>
        <p:spPr>
          <a:xfrm>
            <a:off x="7342793" y="2400852"/>
            <a:ext cx="587549" cy="208743"/>
          </a:xfrm>
          <a:prstGeom prst="rect">
            <a:avLst/>
          </a:prstGeom>
          <a:solidFill>
            <a:schemeClr val="bg1"/>
          </a:solidFill>
          <a:ln>
            <a:noFill/>
          </a:ln>
        </p:spPr>
        <p:txBody>
          <a:bodyPr wrap="square" lIns="0" tIns="0" rIns="0" bIns="0" rtlCol="0">
            <a:noAutofit/>
          </a:bodyPr>
          <a:lstStyle/>
          <a:p>
            <a:pPr algn="ctr" rtl="0"/>
            <a:r>
              <a:rPr lang="ko-KR" altLang="en-US" sz="1050">
                <a:latin typeface="+mn-ea"/>
              </a:rPr>
              <a:t>팔토시</a:t>
            </a:r>
            <a:endParaRPr kumimoji="1" lang="ko-KR" altLang="en-US" sz="1050">
              <a:latin typeface="+mn-ea"/>
            </a:endParaRPr>
          </a:p>
        </p:txBody>
      </p:sp>
      <p:sp>
        <p:nvSpPr>
          <p:cNvPr id="17" name="テキスト ボックス 16">
            <a:extLst>
              <a:ext uri="{FF2B5EF4-FFF2-40B4-BE49-F238E27FC236}">
                <a16:creationId xmlns:a16="http://schemas.microsoft.com/office/drawing/2014/main" id="{6838FE85-B2BD-4F42-9910-40AD17FA84A6}"/>
              </a:ext>
            </a:extLst>
          </p:cNvPr>
          <p:cNvSpPr txBox="1"/>
          <p:nvPr/>
        </p:nvSpPr>
        <p:spPr>
          <a:xfrm>
            <a:off x="5453857" y="1106318"/>
            <a:ext cx="649395" cy="208360"/>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안전모</a:t>
            </a:r>
            <a:endParaRPr kumimoji="1" lang="ko-KR" altLang="en-US" sz="1050" dirty="0">
              <a:latin typeface="+mn-ea"/>
            </a:endParaRPr>
          </a:p>
        </p:txBody>
      </p:sp>
      <p:sp>
        <p:nvSpPr>
          <p:cNvPr id="18" name="テキスト ボックス 17">
            <a:extLst>
              <a:ext uri="{FF2B5EF4-FFF2-40B4-BE49-F238E27FC236}">
                <a16:creationId xmlns:a16="http://schemas.microsoft.com/office/drawing/2014/main" id="{17B6F9E5-9B7C-43BF-8FF3-1C26F7B1C07C}"/>
              </a:ext>
            </a:extLst>
          </p:cNvPr>
          <p:cNvSpPr txBox="1"/>
          <p:nvPr/>
        </p:nvSpPr>
        <p:spPr>
          <a:xfrm>
            <a:off x="7645387" y="1347937"/>
            <a:ext cx="649395" cy="208360"/>
          </a:xfrm>
          <a:prstGeom prst="rect">
            <a:avLst/>
          </a:prstGeom>
          <a:solidFill>
            <a:schemeClr val="bg1"/>
          </a:solidFill>
          <a:ln>
            <a:noFill/>
          </a:ln>
        </p:spPr>
        <p:txBody>
          <a:bodyPr wrap="square" lIns="0" tIns="0" rIns="0" bIns="0" rtlCol="0">
            <a:noAutofit/>
          </a:bodyPr>
          <a:lstStyle/>
          <a:p>
            <a:pPr algn="ctr" rtl="0"/>
            <a:r>
              <a:rPr lang="ko-KR" altLang="en-US" sz="1050">
                <a:latin typeface="+mn-ea"/>
              </a:rPr>
              <a:t>보안경</a:t>
            </a:r>
            <a:endParaRPr kumimoji="1" lang="ko-KR" altLang="en-US" sz="1050">
              <a:latin typeface="+mn-ea"/>
            </a:endParaRPr>
          </a:p>
        </p:txBody>
      </p:sp>
      <p:sp>
        <p:nvSpPr>
          <p:cNvPr id="19" name="テキスト ボックス 18">
            <a:extLst>
              <a:ext uri="{FF2B5EF4-FFF2-40B4-BE49-F238E27FC236}">
                <a16:creationId xmlns:a16="http://schemas.microsoft.com/office/drawing/2014/main" id="{3E0AF5A6-21A8-4F17-8BB9-56D41937A94E}"/>
              </a:ext>
            </a:extLst>
          </p:cNvPr>
          <p:cNvSpPr txBox="1"/>
          <p:nvPr/>
        </p:nvSpPr>
        <p:spPr>
          <a:xfrm>
            <a:off x="7372340" y="1749103"/>
            <a:ext cx="939983" cy="208360"/>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방진마스크</a:t>
            </a:r>
            <a:endParaRPr kumimoji="1" lang="ko-KR" altLang="en-US" sz="1050" dirty="0">
              <a:latin typeface="+mn-ea"/>
            </a:endParaRPr>
          </a:p>
        </p:txBody>
      </p:sp>
      <p:sp>
        <p:nvSpPr>
          <p:cNvPr id="20" name="テキスト ボックス 19">
            <a:extLst>
              <a:ext uri="{FF2B5EF4-FFF2-40B4-BE49-F238E27FC236}">
                <a16:creationId xmlns:a16="http://schemas.microsoft.com/office/drawing/2014/main" id="{497498F3-606D-4CB0-9D6E-370CCD6A1F1D}"/>
              </a:ext>
            </a:extLst>
          </p:cNvPr>
          <p:cNvSpPr txBox="1"/>
          <p:nvPr/>
        </p:nvSpPr>
        <p:spPr>
          <a:xfrm>
            <a:off x="7645387" y="1996985"/>
            <a:ext cx="939983" cy="373240"/>
          </a:xfrm>
          <a:prstGeom prst="rect">
            <a:avLst/>
          </a:prstGeom>
          <a:solidFill>
            <a:schemeClr val="bg1"/>
          </a:solidFill>
          <a:ln>
            <a:noFill/>
          </a:ln>
        </p:spPr>
        <p:txBody>
          <a:bodyPr wrap="square" lIns="0" tIns="0" rIns="0" bIns="0" rtlCol="0">
            <a:noAutofit/>
          </a:bodyPr>
          <a:lstStyle/>
          <a:p>
            <a:pPr algn="ctr" rtl="0"/>
            <a:r>
              <a:rPr lang="ko-KR" altLang="en-US" sz="1050" dirty="0">
                <a:latin typeface="+mn-ea"/>
              </a:rPr>
              <a:t>용접용 가죽제 보호장갑</a:t>
            </a:r>
            <a:endParaRPr kumimoji="1" lang="ko-KR" altLang="en-US" sz="1050" dirty="0">
              <a:latin typeface="+mn-ea"/>
            </a:endParaRPr>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KR" altLang="en-US" sz="2000">
                <a:latin typeface="+mn-ea"/>
                <a:ea typeface="+mn-ea"/>
              </a:rPr>
              <a:t>가스용접에 의한 재해 방지 </a:t>
            </a:r>
            <a:r>
              <a:rPr lang="en-US" altLang="ko-KR" sz="2000">
                <a:latin typeface="+mn-ea"/>
                <a:ea typeface="+mn-ea"/>
              </a:rPr>
              <a:t>(2) </a:t>
            </a:r>
            <a:r>
              <a:rPr lang="ko-KR" altLang="en-US" sz="2000">
                <a:latin typeface="+mn-ea"/>
                <a:ea typeface="+mn-ea"/>
              </a:rPr>
              <a:t>폭발</a:t>
            </a:r>
            <a:r>
              <a:rPr lang="en-US" altLang="ko-KR" sz="2000">
                <a:latin typeface="+mn-ea"/>
                <a:ea typeface="+mn-ea"/>
              </a:rPr>
              <a:t>·</a:t>
            </a:r>
            <a:r>
              <a:rPr lang="ko-KR" altLang="en-US" sz="2000">
                <a:latin typeface="+mn-ea"/>
                <a:ea typeface="+mn-ea"/>
              </a:rPr>
              <a:t>화재 재해 상황</a:t>
            </a:r>
            <a:endParaRPr kumimoji="1" lang="ko-KR" altLang="en-US" sz="2000">
              <a:latin typeface="+mn-ea"/>
              <a:ea typeface="+mn-ea"/>
            </a:endParaRPr>
          </a:p>
        </p:txBody>
      </p:sp>
      <p:sp>
        <p:nvSpPr>
          <p:cNvPr id="7" name="テキスト ボックス 6"/>
          <p:cNvSpPr txBox="1"/>
          <p:nvPr/>
        </p:nvSpPr>
        <p:spPr>
          <a:xfrm>
            <a:off x="4403859" y="6444477"/>
            <a:ext cx="377646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75, 77</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53</a:t>
            </a:r>
            <a:r>
              <a:rPr lang="ko-KR" altLang="en-US" sz="1100">
                <a:solidFill>
                  <a:prstClr val="black"/>
                </a:solidFill>
                <a:latin typeface="+mn-ea"/>
              </a:rPr>
              <a:t>페이지</a:t>
            </a: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폭발</a:t>
            </a:r>
            <a:r>
              <a:rPr lang="en-US" altLang="ko-KR" sz="1400">
                <a:solidFill>
                  <a:prstClr val="black"/>
                </a:solidFill>
                <a:latin typeface="+mn-ea"/>
              </a:rPr>
              <a:t>·</a:t>
            </a:r>
            <a:r>
              <a:rPr lang="ko-KR" altLang="en-US" sz="1400">
                <a:solidFill>
                  <a:prstClr val="black"/>
                </a:solidFill>
                <a:latin typeface="+mn-ea"/>
              </a:rPr>
              <a:t>화재사고의 상황과 원인</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가스용접 작업 중의 폭발</a:t>
            </a:r>
            <a:r>
              <a:rPr lang="en-US" altLang="ko-KR" sz="1400">
                <a:solidFill>
                  <a:prstClr val="black"/>
                </a:solidFill>
                <a:latin typeface="+mn-ea"/>
              </a:rPr>
              <a:t>·</a:t>
            </a:r>
            <a:r>
              <a:rPr lang="ko-KR" altLang="en-US" sz="1400">
                <a:solidFill>
                  <a:prstClr val="black"/>
                </a:solidFill>
                <a:latin typeface="+mn-ea"/>
              </a:rPr>
              <a:t>화재사고는 대부분의 경우</a:t>
            </a:r>
            <a:r>
              <a:rPr lang="en-US" altLang="ko-KR" sz="1400">
                <a:solidFill>
                  <a:prstClr val="black"/>
                </a:solidFill>
                <a:latin typeface="+mn-ea"/>
              </a:rPr>
              <a:t>, </a:t>
            </a:r>
            <a:r>
              <a:rPr lang="ko-KR" altLang="en-US" sz="1400">
                <a:solidFill>
                  <a:prstClr val="black"/>
                </a:solidFill>
                <a:latin typeface="+mn-ea"/>
              </a:rPr>
              <a:t>용접용 가연성가스가 폭발</a:t>
            </a:r>
            <a:r>
              <a:rPr lang="en-US" altLang="ko-KR" sz="1400">
                <a:solidFill>
                  <a:prstClr val="black"/>
                </a:solidFill>
                <a:latin typeface="+mn-ea"/>
              </a:rPr>
              <a:t>, </a:t>
            </a:r>
            <a:r>
              <a:rPr lang="ko-KR" altLang="en-US" sz="1400">
                <a:solidFill>
                  <a:prstClr val="black"/>
                </a:solidFill>
                <a:latin typeface="+mn-ea"/>
              </a:rPr>
              <a:t>화재를 일으켰다</a:t>
            </a:r>
            <a:r>
              <a:rPr lang="en-US" altLang="ko-KR" sz="1400">
                <a:solidFill>
                  <a:prstClr val="black"/>
                </a:solidFill>
                <a:latin typeface="+mn-ea"/>
              </a:rPr>
              <a:t>. </a:t>
            </a:r>
            <a:r>
              <a:rPr lang="ko-KR" altLang="en-US" sz="1400">
                <a:solidFill>
                  <a:prstClr val="black"/>
                </a:solidFill>
                <a:latin typeface="+mn-ea"/>
              </a:rPr>
              <a:t>그 원인은 기구나 호스</a:t>
            </a:r>
            <a:r>
              <a:rPr lang="en-US" altLang="ko-KR" sz="1400">
                <a:solidFill>
                  <a:prstClr val="black"/>
                </a:solidFill>
                <a:latin typeface="+mn-ea"/>
              </a:rPr>
              <a:t>(housu)</a:t>
            </a:r>
            <a:r>
              <a:rPr lang="ko-KR" altLang="en-US" sz="1400">
                <a:solidFill>
                  <a:prstClr val="black"/>
                </a:solidFill>
                <a:latin typeface="+mn-ea"/>
              </a:rPr>
              <a:t>의 장착 불량에 의한 누출이나 노후화된 시설에서의 누출 외에도 역화에 의한 것 등이 있다</a:t>
            </a:r>
            <a:r>
              <a:rPr lang="en-US" altLang="ko-KR" sz="1400">
                <a:solidFill>
                  <a:prstClr val="black"/>
                </a:solidFill>
                <a:latin typeface="+mn-ea"/>
              </a:rPr>
              <a:t>.</a:t>
            </a:r>
            <a:endParaRPr lang="ko-KR" altLang="en-US" sz="1400">
              <a:solidFill>
                <a:prstClr val="black"/>
              </a:solidFill>
              <a:latin typeface="+mn-ea"/>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분진폭발</a:t>
            </a:r>
            <a:r>
              <a:rPr lang="en-US" altLang="ko-KR" sz="1400">
                <a:solidFill>
                  <a:prstClr val="black"/>
                </a:solidFill>
                <a:latin typeface="+mn-ea"/>
              </a:rPr>
              <a:t>(hunjin bakuhatu)]</a:t>
            </a:r>
          </a:p>
          <a:p>
            <a:pPr marL="0" indent="180975" rtl="0">
              <a:lnSpc>
                <a:spcPct val="100000"/>
              </a:lnSpc>
              <a:spcBef>
                <a:spcPts val="0"/>
              </a:spcBef>
              <a:buNone/>
            </a:pPr>
            <a:r>
              <a:rPr lang="ko-KR" altLang="en-US" sz="1400">
                <a:solidFill>
                  <a:prstClr val="black"/>
                </a:solidFill>
                <a:latin typeface="+mn-ea"/>
              </a:rPr>
              <a:t>가연성 물건</a:t>
            </a:r>
            <a:r>
              <a:rPr lang="en-US" altLang="ko-KR" sz="1400">
                <a:solidFill>
                  <a:prstClr val="black"/>
                </a:solidFill>
                <a:latin typeface="+mn-ea"/>
              </a:rPr>
              <a:t>(kanensei no mono)</a:t>
            </a:r>
            <a:r>
              <a:rPr lang="ko-KR" altLang="en-US" sz="1400">
                <a:solidFill>
                  <a:prstClr val="black"/>
                </a:solidFill>
                <a:latin typeface="+mn-ea"/>
              </a:rPr>
              <a:t>이 섬세한 입자</a:t>
            </a:r>
            <a:r>
              <a:rPr lang="en-US" altLang="ko-KR" sz="1400">
                <a:solidFill>
                  <a:prstClr val="black"/>
                </a:solidFill>
                <a:latin typeface="+mn-ea"/>
              </a:rPr>
              <a:t>(</a:t>
            </a:r>
            <a:r>
              <a:rPr lang="ko-KR" altLang="en-US" sz="1400">
                <a:solidFill>
                  <a:prstClr val="black"/>
                </a:solidFill>
                <a:latin typeface="+mn-ea"/>
              </a:rPr>
              <a:t>분진</a:t>
            </a:r>
            <a:r>
              <a:rPr lang="en-US" altLang="ko-KR" sz="1400">
                <a:solidFill>
                  <a:prstClr val="black"/>
                </a:solidFill>
                <a:latin typeface="+mn-ea"/>
              </a:rPr>
              <a:t>)</a:t>
            </a:r>
            <a:r>
              <a:rPr lang="ko-KR" altLang="en-US" sz="1400">
                <a:solidFill>
                  <a:prstClr val="black"/>
                </a:solidFill>
                <a:latin typeface="+mn-ea"/>
              </a:rPr>
              <a:t>가 되어 다량으로 공중에 떠다니는 장소에서 가스용접을 하면 이것이 발화원이 되어 거세게 폭발할 수 있다</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분진은 타는 물건이라면 석탄 같은 것이 아니라도 밀가루</a:t>
            </a:r>
            <a:r>
              <a:rPr lang="en-US" altLang="ko-KR" sz="1400">
                <a:solidFill>
                  <a:prstClr val="black"/>
                </a:solidFill>
                <a:latin typeface="+mn-ea"/>
              </a:rPr>
              <a:t>, </a:t>
            </a:r>
            <a:r>
              <a:rPr lang="ko-KR" altLang="en-US" sz="1400">
                <a:solidFill>
                  <a:prstClr val="black"/>
                </a:solidFill>
                <a:latin typeface="+mn-ea"/>
              </a:rPr>
              <a:t>설탕</a:t>
            </a:r>
            <a:r>
              <a:rPr lang="en-US" altLang="ko-KR" sz="1400">
                <a:solidFill>
                  <a:prstClr val="black"/>
                </a:solidFill>
                <a:latin typeface="+mn-ea"/>
              </a:rPr>
              <a:t>, </a:t>
            </a:r>
            <a:r>
              <a:rPr lang="ko-KR" altLang="en-US" sz="1400">
                <a:solidFill>
                  <a:prstClr val="black"/>
                </a:solidFill>
                <a:latin typeface="+mn-ea"/>
              </a:rPr>
              <a:t>플라스틱뿐만 아니라</a:t>
            </a:r>
            <a:r>
              <a:rPr lang="en-US" altLang="ko-KR" sz="1400">
                <a:solidFill>
                  <a:prstClr val="black"/>
                </a:solidFill>
                <a:latin typeface="+mn-ea"/>
              </a:rPr>
              <a:t>, </a:t>
            </a:r>
            <a:r>
              <a:rPr lang="ko-KR" altLang="en-US" sz="1400">
                <a:solidFill>
                  <a:prstClr val="black"/>
                </a:solidFill>
                <a:latin typeface="+mn-ea"/>
              </a:rPr>
              <a:t>괴상</a:t>
            </a:r>
            <a:r>
              <a:rPr lang="en-US" altLang="ko-KR" sz="1400">
                <a:solidFill>
                  <a:prstClr val="black"/>
                </a:solidFill>
                <a:latin typeface="+mn-ea"/>
              </a:rPr>
              <a:t>(</a:t>
            </a:r>
            <a:r>
              <a:rPr lang="ko-KR" altLang="en-US" sz="1400">
                <a:solidFill>
                  <a:prstClr val="black"/>
                </a:solidFill>
                <a:latin typeface="+mn-ea"/>
              </a:rPr>
              <a:t>덩어리 상태</a:t>
            </a:r>
            <a:r>
              <a:rPr lang="en-US" altLang="ko-KR" sz="1400">
                <a:solidFill>
                  <a:prstClr val="black"/>
                </a:solidFill>
                <a:latin typeface="+mn-ea"/>
              </a:rPr>
              <a:t>)</a:t>
            </a:r>
            <a:r>
              <a:rPr lang="ko-KR" altLang="en-US" sz="1400">
                <a:solidFill>
                  <a:prstClr val="black"/>
                </a:solidFill>
                <a:latin typeface="+mn-ea"/>
              </a:rPr>
              <a:t>에서는 불타지 않는 알루미늄이나 철과 같은 금속이라도 일어날 수 있으므로 주의해야 한다</a:t>
            </a:r>
            <a:r>
              <a:rPr lang="en-US" altLang="ko-KR" sz="1400">
                <a:solidFill>
                  <a:prstClr val="black"/>
                </a:solidFill>
                <a:latin typeface="+mn-ea"/>
              </a:rPr>
              <a:t>.</a:t>
            </a:r>
            <a:endParaRPr lang="ko-KR" altLang="en-US" sz="140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43</a:t>
            </a:fld>
            <a:endParaRPr kumimoji="1" lang="ko-KR" altLang="en-US" sz="1100">
              <a:latin typeface="+mn-ea"/>
              <a:ea typeface="+mn-ea"/>
            </a:endParaRPr>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 sz="2000" dirty="0">
                <a:latin typeface="+mn-ea"/>
                <a:ea typeface="+mn-ea"/>
              </a:rPr>
              <a:t>가스용접에 의한 재해 방지 (3) 폭발·화재 방지</a:t>
            </a:r>
            <a:endParaRPr kumimoji="1" lang="ja-JP" altLang="en-US" sz="2000" dirty="0">
              <a:latin typeface="+mn-ea"/>
              <a:ea typeface="+mn-ea"/>
            </a:endParaRPr>
          </a:p>
        </p:txBody>
      </p:sp>
      <p:sp>
        <p:nvSpPr>
          <p:cNvPr id="7" name="テキスト ボックス 6"/>
          <p:cNvSpPr txBox="1"/>
          <p:nvPr/>
        </p:nvSpPr>
        <p:spPr>
          <a:xfrm>
            <a:off x="3197662" y="6444477"/>
            <a:ext cx="5012659" cy="261610"/>
          </a:xfrm>
          <a:prstGeom prst="rect">
            <a:avLst/>
          </a:prstGeom>
          <a:noFill/>
          <a:ln>
            <a:solidFill>
              <a:schemeClr val="tx1"/>
            </a:solidFill>
          </a:ln>
        </p:spPr>
        <p:txBody>
          <a:bodyPr wrap="square" rtlCol="0">
            <a:spAutoFit/>
          </a:bodyPr>
          <a:lstStyle/>
          <a:p>
            <a:pPr algn="r" rtl="0"/>
            <a:r>
              <a:rPr lang="ko" sz="1100">
                <a:solidFill>
                  <a:prstClr val="black"/>
                </a:solidFill>
                <a:latin typeface="+mn-ea"/>
              </a:rPr>
              <a:t>교재 77, 79, 81페이지/보조교재 55, 56, 56페이지</a:t>
            </a: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 sz="1400" dirty="0">
                <a:solidFill>
                  <a:prstClr val="black"/>
                </a:solidFill>
                <a:latin typeface="+mn-ea"/>
              </a:rPr>
              <a:t>[연료가스에 의한 폭발 재해 방지]</a:t>
            </a:r>
            <a:endParaRPr lang="ja-JP" altLang="en-US" sz="1400" dirty="0">
              <a:solidFill>
                <a:prstClr val="black"/>
              </a:solidFill>
              <a:latin typeface="+mn-ea"/>
            </a:endParaRPr>
          </a:p>
          <a:p>
            <a:pPr marL="0" indent="180975" rtl="0">
              <a:lnSpc>
                <a:spcPct val="100000"/>
              </a:lnSpc>
              <a:spcBef>
                <a:spcPts val="0"/>
              </a:spcBef>
              <a:buFont typeface="Arial" panose="020B0604020202020204" pitchFamily="34" charset="0"/>
              <a:buNone/>
            </a:pPr>
            <a:r>
              <a:rPr lang="ko" sz="1400" dirty="0">
                <a:solidFill>
                  <a:prstClr val="black"/>
                </a:solidFill>
                <a:latin typeface="+mn-ea"/>
              </a:rPr>
              <a:t>・폭발사고를 방지하기 위해서는 연료가스가 누출되지 않도록 하는 것이 기본</a:t>
            </a:r>
            <a:endParaRPr lang="en-US" altLang="ja-JP" sz="1400" dirty="0">
              <a:solidFill>
                <a:prstClr val="black"/>
              </a:solidFill>
              <a:latin typeface="+mn-ea"/>
            </a:endParaRPr>
          </a:p>
          <a:p>
            <a:pPr marL="0" indent="180975" rtl="0">
              <a:lnSpc>
                <a:spcPct val="100000"/>
              </a:lnSpc>
              <a:spcBef>
                <a:spcPts val="0"/>
              </a:spcBef>
              <a:buFont typeface="Arial" panose="020B0604020202020204" pitchFamily="34" charset="0"/>
              <a:buNone/>
            </a:pPr>
            <a:r>
              <a:rPr lang="ko" sz="1400" dirty="0">
                <a:solidFill>
                  <a:prstClr val="black"/>
                </a:solidFill>
                <a:latin typeface="+mn-ea"/>
              </a:rPr>
              <a:t>・평상시 작업장의 충분한 환기</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 sz="1400" dirty="0">
                <a:solidFill>
                  <a:prstClr val="black"/>
                </a:solidFill>
                <a:latin typeface="+mn-ea"/>
              </a:rPr>
              <a:t>[역화에 의한 재해 방지]</a:t>
            </a:r>
          </a:p>
          <a:p>
            <a:pPr marL="0" indent="180975" rtl="0">
              <a:lnSpc>
                <a:spcPct val="100000"/>
              </a:lnSpc>
              <a:spcBef>
                <a:spcPts val="0"/>
              </a:spcBef>
              <a:buNone/>
            </a:pPr>
            <a:r>
              <a:rPr lang="ko" sz="1400" dirty="0">
                <a:solidFill>
                  <a:prstClr val="black"/>
                </a:solidFill>
                <a:latin typeface="+mn-ea"/>
              </a:rPr>
              <a:t>・작업 시작 전에 가스 퍼지를 확실하게 하는 것</a:t>
            </a:r>
            <a:endParaRPr lang="en-US" altLang="ja-JP" sz="1400" dirty="0">
              <a:solidFill>
                <a:prstClr val="black"/>
              </a:solidFill>
              <a:latin typeface="+mn-ea"/>
            </a:endParaRPr>
          </a:p>
          <a:p>
            <a:pPr marL="0" indent="180975" rtl="0">
              <a:lnSpc>
                <a:spcPct val="100000"/>
              </a:lnSpc>
              <a:spcBef>
                <a:spcPts val="0"/>
              </a:spcBef>
              <a:buNone/>
            </a:pPr>
            <a:r>
              <a:rPr lang="ko" sz="1400" dirty="0">
                <a:solidFill>
                  <a:prstClr val="black"/>
                </a:solidFill>
                <a:latin typeface="+mn-ea"/>
              </a:rPr>
              <a:t>・기기류의 꼼꼼한 점검정비</a:t>
            </a:r>
            <a:endParaRPr lang="en-US" altLang="ja-JP" sz="1400" dirty="0">
              <a:solidFill>
                <a:prstClr val="black"/>
              </a:solidFill>
              <a:latin typeface="+mn-ea"/>
            </a:endParaRPr>
          </a:p>
          <a:p>
            <a:pPr marL="0" indent="180975" rtl="0">
              <a:lnSpc>
                <a:spcPct val="100000"/>
              </a:lnSpc>
              <a:spcBef>
                <a:spcPts val="0"/>
              </a:spcBef>
              <a:buNone/>
            </a:pPr>
            <a:r>
              <a:rPr lang="ko" sz="1400" dirty="0">
                <a:solidFill>
                  <a:prstClr val="black"/>
                </a:solidFill>
                <a:latin typeface="+mn-ea"/>
              </a:rPr>
              <a:t>・가연성가스와 산소(sanso)의 기준에 따른 취급</a:t>
            </a:r>
            <a:endParaRPr lang="en-US" altLang="ko" sz="1400" dirty="0">
              <a:solidFill>
                <a:prstClr val="black"/>
              </a:solidFill>
              <a:latin typeface="+mn-ea"/>
            </a:endParaRPr>
          </a:p>
          <a:p>
            <a:pPr marL="0" indent="180975" rtl="0">
              <a:lnSpc>
                <a:spcPct val="100000"/>
              </a:lnSpc>
              <a:spcBef>
                <a:spcPts val="0"/>
              </a:spcBef>
              <a:buNone/>
            </a:pPr>
            <a:r>
              <a:rPr lang="ko" altLang="ja-JP" sz="1400" dirty="0">
                <a:solidFill>
                  <a:prstClr val="black"/>
                </a:solidFill>
                <a:latin typeface="+mn-ea"/>
              </a:rPr>
              <a:t>・</a:t>
            </a:r>
            <a:r>
              <a:rPr lang="ko" sz="1400" dirty="0">
                <a:solidFill>
                  <a:prstClr val="black"/>
                </a:solidFill>
                <a:latin typeface="+mn-ea"/>
              </a:rPr>
              <a:t>안전기(anzen ki)의 확실한 장착</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 sz="1400" dirty="0">
                <a:solidFill>
                  <a:prstClr val="black"/>
                </a:solidFill>
                <a:latin typeface="+mn-ea"/>
              </a:rPr>
              <a:t>[연료가스 이외의 화재사고 방지]</a:t>
            </a:r>
            <a:endParaRPr lang="ja-JP" altLang="en-US" sz="1400" dirty="0">
              <a:solidFill>
                <a:prstClr val="black"/>
              </a:solidFill>
              <a:latin typeface="+mn-ea"/>
            </a:endParaRPr>
          </a:p>
          <a:p>
            <a:pPr marL="180975" indent="0" rtl="0">
              <a:lnSpc>
                <a:spcPct val="100000"/>
              </a:lnSpc>
              <a:spcBef>
                <a:spcPts val="0"/>
              </a:spcBef>
              <a:buNone/>
            </a:pPr>
            <a:r>
              <a:rPr lang="ko" sz="1400" dirty="0">
                <a:solidFill>
                  <a:prstClr val="black"/>
                </a:solidFill>
                <a:latin typeface="+mn-ea"/>
              </a:rPr>
              <a:t>・가연성 물건(kanensei no mono)의 제거 등</a:t>
            </a:r>
            <a:endParaRPr lang="en-US" altLang="ja-JP" sz="1400" dirty="0">
              <a:solidFill>
                <a:prstClr val="black"/>
              </a:solidFill>
              <a:latin typeface="+mn-ea"/>
            </a:endParaRPr>
          </a:p>
          <a:p>
            <a:pPr marL="180975" indent="0" rtl="0">
              <a:lnSpc>
                <a:spcPct val="100000"/>
              </a:lnSpc>
              <a:spcBef>
                <a:spcPts val="0"/>
              </a:spcBef>
              <a:buNone/>
            </a:pPr>
            <a:r>
              <a:rPr lang="ko" sz="1400" dirty="0">
                <a:solidFill>
                  <a:prstClr val="black"/>
                </a:solidFill>
                <a:latin typeface="+mn-ea"/>
              </a:rPr>
              <a:t>・혼합작업 또는 근접(상하 포함) 작업 등의 주의</a:t>
            </a:r>
            <a:endParaRPr lang="en-US" altLang="ja-JP" sz="1400" dirty="0">
              <a:solidFill>
                <a:prstClr val="black"/>
              </a:solidFill>
              <a:latin typeface="+mn-ea"/>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mn-ea"/>
                <a:ea typeface="+mn-ea"/>
              </a:rPr>
              <a:t>44</a:t>
            </a:fld>
            <a:endParaRPr kumimoji="1" lang="ja-JP" altLang="en-US" sz="1100" dirty="0">
              <a:latin typeface="+mn-ea"/>
              <a:ea typeface="+mn-ea"/>
            </a:endParaRPr>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1070"/>
            <a:ext cx="8022560" cy="606196"/>
          </a:xfrm>
          <a:ln>
            <a:solidFill>
              <a:schemeClr val="tx1"/>
            </a:solidFill>
          </a:ln>
        </p:spPr>
        <p:txBody>
          <a:bodyPr rtlCol="0">
            <a:noAutofit/>
          </a:bodyPr>
          <a:lstStyle/>
          <a:p>
            <a:pPr rtl="0"/>
            <a:r>
              <a:rPr lang="ko-KR" altLang="en-US" sz="2000" dirty="0">
                <a:latin typeface="+mn-ea"/>
                <a:ea typeface="+mn-ea"/>
              </a:rPr>
              <a:t>가스용접에 의한 재해 방지 </a:t>
            </a:r>
            <a:r>
              <a:rPr lang="en-US" altLang="ko-KR" sz="2000" dirty="0">
                <a:latin typeface="+mn-ea"/>
                <a:ea typeface="+mn-ea"/>
              </a:rPr>
              <a:t>(4) </a:t>
            </a:r>
            <a:br>
              <a:rPr lang="en-US" altLang="ko-KR" sz="2000" dirty="0">
                <a:latin typeface="+mn-ea"/>
                <a:ea typeface="+mn-ea"/>
              </a:rPr>
            </a:br>
            <a:r>
              <a:rPr lang="ko-KR" altLang="en-US" sz="2000" dirty="0">
                <a:latin typeface="+mn-ea"/>
                <a:ea typeface="+mn-ea"/>
              </a:rPr>
              <a:t>유해광선</a:t>
            </a:r>
            <a:r>
              <a:rPr lang="en-US" altLang="ko-KR" sz="2000" dirty="0">
                <a:latin typeface="+mn-ea"/>
                <a:ea typeface="+mn-ea"/>
              </a:rPr>
              <a:t>(</a:t>
            </a:r>
            <a:r>
              <a:rPr lang="en-US" altLang="ko-KR" sz="2000" dirty="0" err="1">
                <a:latin typeface="+mn-ea"/>
                <a:ea typeface="+mn-ea"/>
              </a:rPr>
              <a:t>yuugai</a:t>
            </a:r>
            <a:r>
              <a:rPr lang="en-US" altLang="ko-KR" sz="2000" dirty="0">
                <a:latin typeface="+mn-ea"/>
                <a:ea typeface="+mn-ea"/>
              </a:rPr>
              <a:t> </a:t>
            </a:r>
            <a:r>
              <a:rPr lang="en-US" altLang="ko-KR" sz="2000" dirty="0" err="1">
                <a:latin typeface="+mn-ea"/>
                <a:ea typeface="+mn-ea"/>
              </a:rPr>
              <a:t>kousen</a:t>
            </a:r>
            <a:r>
              <a:rPr lang="en-US" altLang="ko-KR" sz="2000" dirty="0">
                <a:latin typeface="+mn-ea"/>
                <a:ea typeface="+mn-ea"/>
              </a:rPr>
              <a:t>)</a:t>
            </a:r>
            <a:r>
              <a:rPr lang="ko-KR" altLang="en-US" sz="2000" dirty="0">
                <a:latin typeface="+mn-ea"/>
                <a:ea typeface="+mn-ea"/>
              </a:rPr>
              <a:t>과 산소결핍</a:t>
            </a:r>
            <a:r>
              <a:rPr lang="en-US" altLang="ko-KR" sz="2000" dirty="0">
                <a:latin typeface="+mn-ea"/>
                <a:ea typeface="+mn-ea"/>
              </a:rPr>
              <a:t>(</a:t>
            </a:r>
            <a:r>
              <a:rPr lang="en-US" altLang="ko-KR" sz="2000" dirty="0" err="1">
                <a:latin typeface="+mn-ea"/>
                <a:ea typeface="+mn-ea"/>
              </a:rPr>
              <a:t>sanso</a:t>
            </a:r>
            <a:r>
              <a:rPr lang="en-US" altLang="ko-KR" sz="2000" dirty="0">
                <a:latin typeface="+mn-ea"/>
                <a:ea typeface="+mn-ea"/>
              </a:rPr>
              <a:t> </a:t>
            </a:r>
            <a:r>
              <a:rPr lang="en-US" altLang="ko-KR" sz="2000" dirty="0" err="1">
                <a:latin typeface="+mn-ea"/>
                <a:ea typeface="+mn-ea"/>
              </a:rPr>
              <a:t>ketubou</a:t>
            </a:r>
            <a:r>
              <a:rPr lang="en-US" altLang="ko-KR" sz="2000" dirty="0">
                <a:latin typeface="+mn-ea"/>
                <a:ea typeface="+mn-ea"/>
              </a:rPr>
              <a:t>)</a:t>
            </a:r>
            <a:endParaRPr kumimoji="1" lang="ko-KR" altLang="en-US" sz="2000" dirty="0">
              <a:latin typeface="+mn-ea"/>
              <a:ea typeface="+mn-ea"/>
            </a:endParaRPr>
          </a:p>
        </p:txBody>
      </p:sp>
      <p:sp>
        <p:nvSpPr>
          <p:cNvPr id="7" name="テキスト ボックス 6"/>
          <p:cNvSpPr txBox="1"/>
          <p:nvPr/>
        </p:nvSpPr>
        <p:spPr>
          <a:xfrm>
            <a:off x="4440856" y="6456715"/>
            <a:ext cx="370661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82, 86</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57</a:t>
            </a:r>
            <a:r>
              <a:rPr lang="ko-KR" altLang="en-US" sz="1100">
                <a:solidFill>
                  <a:prstClr val="black"/>
                </a:solidFill>
                <a:latin typeface="+mn-ea"/>
              </a:rPr>
              <a:t>페이지</a:t>
            </a: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가스용접 시 발생하는 유해한 광선</a:t>
            </a:r>
            <a:r>
              <a:rPr lang="en-US" altLang="ko-KR" sz="1400">
                <a:solidFill>
                  <a:prstClr val="black"/>
                </a:solidFill>
                <a:latin typeface="+mn-ea"/>
              </a:rPr>
              <a:t>]</a:t>
            </a:r>
          </a:p>
          <a:p>
            <a:pPr marL="0" indent="0" rtl="0">
              <a:lnSpc>
                <a:spcPct val="100000"/>
              </a:lnSpc>
              <a:spcBef>
                <a:spcPts val="0"/>
              </a:spcBef>
              <a:buNone/>
            </a:pPr>
            <a:r>
              <a:rPr lang="ko-KR" altLang="en-US" sz="1400">
                <a:solidFill>
                  <a:prstClr val="black"/>
                </a:solidFill>
                <a:latin typeface="+mn-ea"/>
              </a:rPr>
              <a:t>　가스용접 작업 시에는 모재나 불꽃 등의 고온 부분에서 강한 적외선이 발생하고 있다</a:t>
            </a:r>
            <a:r>
              <a:rPr lang="en-US" altLang="ko-KR" sz="1400">
                <a:solidFill>
                  <a:prstClr val="black"/>
                </a:solidFill>
                <a:latin typeface="+mn-ea"/>
              </a:rPr>
              <a:t>.</a:t>
            </a:r>
            <a:endParaRPr lang="ko-KR" altLang="en-US" sz="1400">
              <a:solidFill>
                <a:prstClr val="black"/>
              </a:solidFill>
              <a:latin typeface="+mn-ea"/>
            </a:endParaRPr>
          </a:p>
          <a:p>
            <a:pPr marL="0" indent="0" rtl="0">
              <a:lnSpc>
                <a:spcPct val="100000"/>
              </a:lnSpc>
              <a:spcBef>
                <a:spcPts val="0"/>
              </a:spcBef>
              <a:buNone/>
            </a:pPr>
            <a:r>
              <a:rPr lang="ko-KR" altLang="en-US" sz="1400">
                <a:solidFill>
                  <a:prstClr val="black"/>
                </a:solidFill>
                <a:latin typeface="+mn-ea"/>
              </a:rPr>
              <a:t>　적외선에 의한 직업병</a:t>
            </a:r>
            <a:r>
              <a:rPr lang="en-US" altLang="ko-KR" sz="1400">
                <a:solidFill>
                  <a:prstClr val="black"/>
                </a:solidFill>
                <a:latin typeface="+mn-ea"/>
              </a:rPr>
              <a:t>: </a:t>
            </a:r>
            <a:r>
              <a:rPr lang="ko-KR" altLang="en-US" sz="1400">
                <a:solidFill>
                  <a:prstClr val="black"/>
                </a:solidFill>
                <a:latin typeface="+mn-ea"/>
              </a:rPr>
              <a:t>망막화상 및 백내장 등의 안과질환</a:t>
            </a:r>
            <a:r>
              <a:rPr lang="en-US" altLang="ko-KR" sz="1400">
                <a:solidFill>
                  <a:prstClr val="black"/>
                </a:solidFill>
                <a:latin typeface="+mn-ea"/>
              </a:rPr>
              <a:t>, </a:t>
            </a:r>
            <a:r>
              <a:rPr lang="ko-KR" altLang="en-US" sz="1400">
                <a:solidFill>
                  <a:prstClr val="black"/>
                </a:solidFill>
                <a:latin typeface="+mn-ea"/>
              </a:rPr>
              <a:t>피부질환</a:t>
            </a: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산소결핍</a:t>
            </a:r>
            <a:r>
              <a:rPr lang="en-US" altLang="ko-KR" sz="1400">
                <a:solidFill>
                  <a:prstClr val="black"/>
                </a:solidFill>
                <a:latin typeface="+mn-ea"/>
              </a:rPr>
              <a:t>(sanso ketubou)</a:t>
            </a:r>
            <a:r>
              <a:rPr lang="ko-KR" altLang="en-US" sz="1400">
                <a:solidFill>
                  <a:prstClr val="black"/>
                </a:solidFill>
                <a:latin typeface="+mn-ea"/>
              </a:rPr>
              <a:t>증</a:t>
            </a:r>
            <a:r>
              <a:rPr lang="en-US" altLang="ko-KR" sz="1400">
                <a:solidFill>
                  <a:prstClr val="black"/>
                </a:solidFill>
                <a:latin typeface="+mn-ea"/>
              </a:rPr>
              <a:t>]</a:t>
            </a:r>
          </a:p>
          <a:p>
            <a:pPr marL="0" indent="0" rtl="0">
              <a:lnSpc>
                <a:spcPct val="100000"/>
              </a:lnSpc>
              <a:spcBef>
                <a:spcPts val="0"/>
              </a:spcBef>
              <a:buNone/>
            </a:pPr>
            <a:r>
              <a:rPr lang="ko-KR" altLang="en-US" sz="1400">
                <a:solidFill>
                  <a:prstClr val="black"/>
                </a:solidFill>
                <a:latin typeface="+mn-ea"/>
              </a:rPr>
              <a:t>　환기가 불충분한 장소에서 가스용접</a:t>
            </a:r>
            <a:r>
              <a:rPr lang="en-US" altLang="ko-KR" sz="1400">
                <a:solidFill>
                  <a:prstClr val="black"/>
                </a:solidFill>
                <a:latin typeface="+mn-ea"/>
              </a:rPr>
              <a:t>·</a:t>
            </a:r>
            <a:r>
              <a:rPr lang="ko-KR" altLang="en-US" sz="1400">
                <a:solidFill>
                  <a:prstClr val="black"/>
                </a:solidFill>
                <a:latin typeface="+mn-ea"/>
              </a:rPr>
              <a:t>용단을 할 경우</a:t>
            </a:r>
            <a:r>
              <a:rPr lang="en-US" altLang="ko-KR" sz="1400">
                <a:solidFill>
                  <a:prstClr val="black"/>
                </a:solidFill>
                <a:latin typeface="+mn-ea"/>
              </a:rPr>
              <a:t>, </a:t>
            </a:r>
            <a:r>
              <a:rPr lang="ko-KR" altLang="en-US" sz="1400">
                <a:solidFill>
                  <a:prstClr val="black"/>
                </a:solidFill>
                <a:latin typeface="+mn-ea"/>
              </a:rPr>
              <a:t>휴대용 환기장치 등으로 강제 환기를 함과 동시에</a:t>
            </a:r>
            <a:r>
              <a:rPr lang="en-US" altLang="ko-KR" sz="1400">
                <a:solidFill>
                  <a:prstClr val="black"/>
                </a:solidFill>
                <a:latin typeface="+mn-ea"/>
              </a:rPr>
              <a:t>, </a:t>
            </a:r>
            <a:r>
              <a:rPr lang="ko-KR" altLang="en-US" sz="1400">
                <a:solidFill>
                  <a:prstClr val="black"/>
                </a:solidFill>
                <a:latin typeface="+mn-ea"/>
              </a:rPr>
              <a:t>상황에 따라 적절한 호흡용 보호구</a:t>
            </a:r>
            <a:r>
              <a:rPr lang="en-US" altLang="ko-KR" sz="1400">
                <a:solidFill>
                  <a:prstClr val="black"/>
                </a:solidFill>
                <a:latin typeface="+mn-ea"/>
              </a:rPr>
              <a:t>(kokyuu you hogo gu)</a:t>
            </a:r>
            <a:r>
              <a:rPr lang="ko-KR" altLang="en-US" sz="1400">
                <a:solidFill>
                  <a:prstClr val="black"/>
                </a:solidFill>
                <a:latin typeface="+mn-ea"/>
              </a:rPr>
              <a:t>를 사용하도록 한다</a:t>
            </a:r>
            <a:r>
              <a:rPr lang="en-US" altLang="ko-KR" sz="1400">
                <a:solidFill>
                  <a:prstClr val="black"/>
                </a:solidFill>
                <a:latin typeface="+mn-ea"/>
              </a:rPr>
              <a:t>.</a:t>
            </a:r>
            <a:endParaRPr lang="ko-KR" altLang="en-US" sz="1400">
              <a:solidFill>
                <a:prstClr val="black"/>
              </a:solidFill>
              <a:latin typeface="+mn-ea"/>
            </a:endParaRPr>
          </a:p>
          <a:p>
            <a:pPr marL="0" indent="0" rtl="0">
              <a:lnSpc>
                <a:spcPct val="100000"/>
              </a:lnSpc>
              <a:spcBef>
                <a:spcPts val="0"/>
              </a:spcBef>
              <a:buNone/>
            </a:pPr>
            <a:r>
              <a:rPr lang="ko-KR" altLang="en-US" sz="1400">
                <a:solidFill>
                  <a:prstClr val="black"/>
                </a:solidFill>
                <a:latin typeface="+mn-ea"/>
              </a:rPr>
              <a:t>　산소결핍</a:t>
            </a:r>
            <a:r>
              <a:rPr lang="en-US" altLang="ko-KR" sz="1400">
                <a:solidFill>
                  <a:prstClr val="black"/>
                </a:solidFill>
                <a:latin typeface="+mn-ea"/>
              </a:rPr>
              <a:t>(sanso ketubou): </a:t>
            </a:r>
            <a:r>
              <a:rPr lang="ko-KR" altLang="en-US" sz="1400">
                <a:solidFill>
                  <a:prstClr val="black"/>
                </a:solidFill>
                <a:latin typeface="+mn-ea"/>
              </a:rPr>
              <a:t>공기 중의 산소</a:t>
            </a:r>
            <a:r>
              <a:rPr lang="en-US" altLang="ko-KR" sz="1400">
                <a:solidFill>
                  <a:prstClr val="black"/>
                </a:solidFill>
                <a:latin typeface="+mn-ea"/>
              </a:rPr>
              <a:t>(sanso) </a:t>
            </a:r>
            <a:r>
              <a:rPr lang="ko-KR" altLang="en-US" sz="1400">
                <a:solidFill>
                  <a:prstClr val="black"/>
                </a:solidFill>
                <a:latin typeface="+mn-ea"/>
              </a:rPr>
              <a:t>농도가 </a:t>
            </a:r>
            <a:r>
              <a:rPr lang="en-US" altLang="ko-KR" sz="1400">
                <a:solidFill>
                  <a:prstClr val="black"/>
                </a:solidFill>
                <a:latin typeface="+mn-ea"/>
              </a:rPr>
              <a:t>18% </a:t>
            </a:r>
            <a:r>
              <a:rPr lang="ko-KR" altLang="en-US" sz="1400">
                <a:solidFill>
                  <a:prstClr val="black"/>
                </a:solidFill>
                <a:latin typeface="+mn-ea"/>
              </a:rPr>
              <a:t>미만인 상태로 정의된다</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45</a:t>
            </a:fld>
            <a:endParaRPr kumimoji="1" lang="ko-KR" altLang="en-US" sz="1100">
              <a:latin typeface="+mn-ea"/>
              <a:ea typeface="+mn-ea"/>
            </a:endParaRPr>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KR" altLang="en-US" sz="2000">
                <a:latin typeface="+mn-ea"/>
                <a:ea typeface="+mn-ea"/>
              </a:rPr>
              <a:t>가스용접에 의한 재해 방지 </a:t>
            </a:r>
            <a:r>
              <a:rPr lang="en-US" altLang="ko-KR" sz="2000">
                <a:latin typeface="+mn-ea"/>
                <a:ea typeface="+mn-ea"/>
              </a:rPr>
              <a:t>(5) </a:t>
            </a:r>
            <a:r>
              <a:rPr lang="ko-KR" altLang="en-US" sz="2000">
                <a:latin typeface="+mn-ea"/>
                <a:ea typeface="+mn-ea"/>
              </a:rPr>
              <a:t>금속 흄</a:t>
            </a:r>
            <a:r>
              <a:rPr lang="en-US" altLang="ko-KR" sz="2000">
                <a:latin typeface="+mn-ea"/>
                <a:ea typeface="+mn-ea"/>
              </a:rPr>
              <a:t>(hyumu)</a:t>
            </a:r>
            <a:r>
              <a:rPr lang="ko-KR" altLang="en-US" sz="2000">
                <a:latin typeface="+mn-ea"/>
                <a:ea typeface="+mn-ea"/>
              </a:rPr>
              <a:t>에 의한 재해</a:t>
            </a:r>
            <a:endParaRPr kumimoji="1" lang="ko-KR" altLang="en-US" sz="2000">
              <a:latin typeface="+mn-ea"/>
              <a:ea typeface="+mn-ea"/>
            </a:endParaRPr>
          </a:p>
        </p:txBody>
      </p:sp>
      <p:sp>
        <p:nvSpPr>
          <p:cNvPr id="7" name="テキスト ボックス 6"/>
          <p:cNvSpPr txBox="1"/>
          <p:nvPr/>
        </p:nvSpPr>
        <p:spPr>
          <a:xfrm>
            <a:off x="4029931" y="6444477"/>
            <a:ext cx="4133964"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86, 88</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58, 59</a:t>
            </a:r>
            <a:r>
              <a:rPr lang="ko-KR" altLang="en-US" sz="1100">
                <a:solidFill>
                  <a:prstClr val="black"/>
                </a:solidFill>
                <a:latin typeface="+mn-ea"/>
              </a:rPr>
              <a:t>페이지</a:t>
            </a: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en-US" altLang="ko-KR" sz="1600">
                <a:solidFill>
                  <a:prstClr val="black"/>
                </a:solidFill>
                <a:latin typeface="+mn-ea"/>
              </a:rPr>
              <a:t>[</a:t>
            </a:r>
            <a:r>
              <a:rPr lang="ko-KR" altLang="en-US" sz="1400">
                <a:solidFill>
                  <a:prstClr val="black"/>
                </a:solidFill>
                <a:latin typeface="+mn-ea"/>
              </a:rPr>
              <a:t>진폐</a:t>
            </a:r>
            <a:r>
              <a:rPr lang="en-US" altLang="ko-KR" sz="1400">
                <a:solidFill>
                  <a:prstClr val="black"/>
                </a:solidFill>
                <a:latin typeface="+mn-ea"/>
              </a:rPr>
              <a:t>(jinpai)</a:t>
            </a:r>
            <a:r>
              <a:rPr lang="ko-KR" altLang="en-US" sz="1400">
                <a:solidFill>
                  <a:prstClr val="black"/>
                </a:solidFill>
                <a:latin typeface="+mn-ea"/>
              </a:rPr>
              <a:t>와 합병증</a:t>
            </a:r>
            <a:r>
              <a:rPr lang="en-US" altLang="ko-KR" sz="1400">
                <a:solidFill>
                  <a:prstClr val="black"/>
                </a:solidFill>
                <a:latin typeface="+mn-ea"/>
              </a:rPr>
              <a:t>]</a:t>
            </a:r>
            <a:endParaRPr lang="ko-KR" altLang="en-US" sz="1400">
              <a:solidFill>
                <a:prstClr val="black"/>
              </a:solidFill>
              <a:latin typeface="+mn-ea"/>
            </a:endParaRPr>
          </a:p>
          <a:p>
            <a:pPr marL="0" indent="0" rtl="0">
              <a:lnSpc>
                <a:spcPct val="100000"/>
              </a:lnSpc>
              <a:spcBef>
                <a:spcPts val="0"/>
              </a:spcBef>
              <a:buNone/>
            </a:pPr>
            <a:r>
              <a:rPr lang="ko-KR" altLang="en-US" sz="1400">
                <a:solidFill>
                  <a:prstClr val="black"/>
                </a:solidFill>
                <a:latin typeface="+mn-ea"/>
              </a:rPr>
              <a:t>　금속 흄</a:t>
            </a:r>
            <a:r>
              <a:rPr lang="en-US" altLang="ko-KR" sz="1400">
                <a:solidFill>
                  <a:prstClr val="black"/>
                </a:solidFill>
                <a:latin typeface="+mn-ea"/>
              </a:rPr>
              <a:t>(hyumu)</a:t>
            </a:r>
            <a:r>
              <a:rPr lang="ko-KR" altLang="en-US" sz="1400">
                <a:solidFill>
                  <a:prstClr val="black"/>
                </a:solidFill>
                <a:latin typeface="+mn-ea"/>
              </a:rPr>
              <a:t>에 의한 만성장해로 가장 심각한 것이 진폐</a:t>
            </a:r>
            <a:r>
              <a:rPr lang="en-US" altLang="ko-KR" sz="1400">
                <a:solidFill>
                  <a:prstClr val="black"/>
                </a:solidFill>
                <a:latin typeface="+mn-ea"/>
              </a:rPr>
              <a:t>(jinpai)</a:t>
            </a:r>
            <a:r>
              <a:rPr lang="ko-KR" altLang="en-US" sz="1400">
                <a:solidFill>
                  <a:prstClr val="black"/>
                </a:solidFill>
                <a:latin typeface="+mn-ea"/>
              </a:rPr>
              <a:t>와 그 합병증이다</a:t>
            </a:r>
            <a:r>
              <a:rPr lang="en-US" altLang="ko-KR" sz="1400">
                <a:solidFill>
                  <a:prstClr val="black"/>
                </a:solidFill>
                <a:latin typeface="+mn-ea"/>
              </a:rPr>
              <a:t>.</a:t>
            </a:r>
            <a:endParaRPr lang="ko-KR" altLang="en-US" sz="1400">
              <a:solidFill>
                <a:prstClr val="black"/>
              </a:solidFill>
              <a:latin typeface="+mn-ea"/>
            </a:endParaRPr>
          </a:p>
          <a:p>
            <a:pPr marL="0" indent="0" rtl="0">
              <a:lnSpc>
                <a:spcPct val="100000"/>
              </a:lnSpc>
              <a:spcBef>
                <a:spcPts val="0"/>
              </a:spcBef>
              <a:buNone/>
            </a:pPr>
            <a:r>
              <a:rPr lang="ko-KR" altLang="en-US" sz="1400">
                <a:solidFill>
                  <a:prstClr val="black"/>
                </a:solidFill>
                <a:latin typeface="+mn-ea"/>
              </a:rPr>
              <a:t>　진폐</a:t>
            </a:r>
            <a:r>
              <a:rPr lang="en-US" altLang="ko-KR" sz="1400">
                <a:solidFill>
                  <a:prstClr val="black"/>
                </a:solidFill>
                <a:latin typeface="+mn-ea"/>
              </a:rPr>
              <a:t>(jinpai)</a:t>
            </a:r>
            <a:r>
              <a:rPr lang="ko-KR" altLang="en-US" sz="1400">
                <a:solidFill>
                  <a:prstClr val="black"/>
                </a:solidFill>
                <a:latin typeface="+mn-ea"/>
              </a:rPr>
              <a:t>와 특히 관계가 깊은 합병증</a:t>
            </a:r>
          </a:p>
          <a:p>
            <a:pPr marL="180975" indent="268288" rtl="0">
              <a:lnSpc>
                <a:spcPct val="100000"/>
              </a:lnSpc>
              <a:spcBef>
                <a:spcPts val="0"/>
              </a:spcBef>
              <a:buNone/>
              <a:tabLst>
                <a:tab pos="2781300" algn="l"/>
                <a:tab pos="5562600" algn="l"/>
              </a:tabLst>
            </a:pPr>
            <a:r>
              <a:rPr lang="ko-KR" altLang="en-US" sz="1400">
                <a:solidFill>
                  <a:prstClr val="black"/>
                </a:solidFill>
                <a:latin typeface="+mn-ea"/>
              </a:rPr>
              <a:t>● 폐결핵	● 결핵성 늑막염	● 속발성 기관지염</a:t>
            </a:r>
          </a:p>
          <a:p>
            <a:pPr marL="180975" indent="268288" rtl="0">
              <a:lnSpc>
                <a:spcPct val="100000"/>
              </a:lnSpc>
              <a:spcBef>
                <a:spcPts val="0"/>
              </a:spcBef>
              <a:buNone/>
              <a:tabLst>
                <a:tab pos="2781300" algn="l"/>
                <a:tab pos="5562600" algn="l"/>
              </a:tabLst>
            </a:pPr>
            <a:r>
              <a:rPr lang="ko-KR" altLang="en-US" sz="1400">
                <a:solidFill>
                  <a:prstClr val="black"/>
                </a:solidFill>
                <a:latin typeface="+mn-ea"/>
              </a:rPr>
              <a:t>● 속발성 기관지 확장증	● 속발성 기흉	● 원발성 폐암</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en-US" altLang="ko-KR" sz="1600">
                <a:solidFill>
                  <a:prstClr val="black"/>
                </a:solidFill>
                <a:latin typeface="+mn-ea"/>
              </a:rPr>
              <a:t>[</a:t>
            </a:r>
            <a:r>
              <a:rPr lang="ko-KR" altLang="en-US" sz="1400">
                <a:solidFill>
                  <a:prstClr val="black"/>
                </a:solidFill>
                <a:latin typeface="+mn-ea"/>
              </a:rPr>
              <a:t>금속 흄</a:t>
            </a:r>
            <a:r>
              <a:rPr lang="en-US" altLang="ko-KR" sz="1400">
                <a:solidFill>
                  <a:prstClr val="black"/>
                </a:solidFill>
                <a:latin typeface="+mn-ea"/>
              </a:rPr>
              <a:t>(hyumu)</a:t>
            </a:r>
            <a:r>
              <a:rPr lang="ko-KR" altLang="en-US" sz="1400">
                <a:solidFill>
                  <a:prstClr val="black"/>
                </a:solidFill>
                <a:latin typeface="+mn-ea"/>
              </a:rPr>
              <a:t>의 발생</a:t>
            </a:r>
            <a:r>
              <a:rPr lang="en-US" altLang="ko-KR" sz="1400">
                <a:solidFill>
                  <a:prstClr val="black"/>
                </a:solidFill>
                <a:latin typeface="+mn-ea"/>
              </a:rPr>
              <a:t>]</a:t>
            </a:r>
            <a:endParaRPr lang="ko-KR" altLang="en-US" sz="1400">
              <a:solidFill>
                <a:prstClr val="black"/>
              </a:solidFill>
              <a:latin typeface="+mn-ea"/>
            </a:endParaRPr>
          </a:p>
          <a:p>
            <a:pPr marL="0" indent="0" rtl="0">
              <a:lnSpc>
                <a:spcPct val="100000"/>
              </a:lnSpc>
              <a:spcBef>
                <a:spcPts val="0"/>
              </a:spcBef>
              <a:buNone/>
            </a:pPr>
            <a:r>
              <a:rPr lang="ko-KR" altLang="en-US" sz="1400">
                <a:solidFill>
                  <a:prstClr val="black"/>
                </a:solidFill>
                <a:latin typeface="+mn-ea"/>
              </a:rPr>
              <a:t>　흄</a:t>
            </a:r>
            <a:r>
              <a:rPr lang="en-US" altLang="ko-KR" sz="1400">
                <a:solidFill>
                  <a:prstClr val="black"/>
                </a:solidFill>
                <a:latin typeface="+mn-ea"/>
              </a:rPr>
              <a:t>(hyumu)</a:t>
            </a:r>
            <a:r>
              <a:rPr lang="ko-KR" altLang="en-US" sz="1400">
                <a:solidFill>
                  <a:prstClr val="black"/>
                </a:solidFill>
                <a:latin typeface="+mn-ea"/>
              </a:rPr>
              <a:t>이란 고온의 금속이 증기가 되어 작업환경에 방출된 것이 공기 중에서 냉각되어 응고된 것이다</a:t>
            </a:r>
            <a:r>
              <a:rPr lang="en-US" altLang="ko-KR" sz="1400">
                <a:solidFill>
                  <a:prstClr val="black"/>
                </a:solidFill>
                <a:latin typeface="+mn-ea"/>
              </a:rPr>
              <a:t>. </a:t>
            </a:r>
            <a:r>
              <a:rPr lang="ko-KR" altLang="en-US" sz="1400">
                <a:solidFill>
                  <a:prstClr val="black"/>
                </a:solidFill>
                <a:latin typeface="+mn-ea"/>
              </a:rPr>
              <a:t>가스용접이나 가스절단</a:t>
            </a:r>
            <a:r>
              <a:rPr lang="en-US" altLang="ko-KR" sz="1400">
                <a:solidFill>
                  <a:prstClr val="black"/>
                </a:solidFill>
                <a:latin typeface="+mn-ea"/>
              </a:rPr>
              <a:t>(gasu setudan) </a:t>
            </a:r>
            <a:r>
              <a:rPr lang="ko-KR" altLang="en-US" sz="1400">
                <a:solidFill>
                  <a:prstClr val="black"/>
                </a:solidFill>
                <a:latin typeface="+mn-ea"/>
              </a:rPr>
              <a:t>시에는 모재뿐만 아니라 표면의 도금에 포함된 금속도 흄</a:t>
            </a:r>
            <a:r>
              <a:rPr lang="en-US" altLang="ko-KR" sz="1400">
                <a:solidFill>
                  <a:prstClr val="black"/>
                </a:solidFill>
                <a:latin typeface="+mn-ea"/>
              </a:rPr>
              <a:t>(hyumu)</a:t>
            </a:r>
            <a:r>
              <a:rPr lang="ko-KR" altLang="en-US" sz="1400">
                <a:solidFill>
                  <a:prstClr val="black"/>
                </a:solidFill>
                <a:latin typeface="+mn-ea"/>
              </a:rPr>
              <a:t>이 된다는 점에 유의해야 한다</a:t>
            </a:r>
            <a:r>
              <a:rPr lang="en-US" altLang="ko-KR" sz="1400">
                <a:solidFill>
                  <a:prstClr val="black"/>
                </a:solidFill>
                <a:latin typeface="+mn-ea"/>
              </a:rPr>
              <a:t>.</a:t>
            </a:r>
            <a:r>
              <a:rPr lang="ko-KR" altLang="en-US" sz="1400">
                <a:solidFill>
                  <a:prstClr val="black"/>
                </a:solidFill>
                <a:latin typeface="+mn-ea"/>
              </a:rPr>
              <a:t>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US" altLang="ko-KR" sz="1400">
                <a:solidFill>
                  <a:prstClr val="black"/>
                </a:solidFill>
                <a:latin typeface="+mn-ea"/>
              </a:rPr>
              <a:t>[</a:t>
            </a:r>
            <a:r>
              <a:rPr lang="ko-KR" altLang="en-US" sz="1400">
                <a:solidFill>
                  <a:prstClr val="black"/>
                </a:solidFill>
                <a:latin typeface="+mn-ea"/>
              </a:rPr>
              <a:t>금속 흄</a:t>
            </a:r>
            <a:r>
              <a:rPr lang="en-US" altLang="ko-KR" sz="1400">
                <a:solidFill>
                  <a:prstClr val="black"/>
                </a:solidFill>
                <a:latin typeface="+mn-ea"/>
              </a:rPr>
              <a:t>(hyumu)</a:t>
            </a:r>
            <a:r>
              <a:rPr lang="ko-KR" altLang="en-US" sz="1400">
                <a:solidFill>
                  <a:prstClr val="black"/>
                </a:solidFill>
                <a:latin typeface="+mn-ea"/>
              </a:rPr>
              <a:t>에 대한 대책</a:t>
            </a:r>
            <a:r>
              <a:rPr lang="en-US" altLang="ko-KR" sz="1400">
                <a:solidFill>
                  <a:prstClr val="black"/>
                </a:solidFill>
                <a:latin typeface="+mn-ea"/>
              </a:rPr>
              <a:t>]</a:t>
            </a:r>
            <a:endParaRPr lang="ko-KR" altLang="en-US" sz="1400">
              <a:solidFill>
                <a:prstClr val="black"/>
              </a:solidFill>
              <a:latin typeface="+mn-ea"/>
            </a:endParaRPr>
          </a:p>
          <a:p>
            <a:pPr marL="0" indent="180975" rtl="0">
              <a:lnSpc>
                <a:spcPct val="100000"/>
              </a:lnSpc>
              <a:spcBef>
                <a:spcPts val="0"/>
              </a:spcBef>
              <a:buNone/>
            </a:pPr>
            <a:r>
              <a:rPr lang="ko-KR" altLang="en-US" sz="1400">
                <a:solidFill>
                  <a:prstClr val="black"/>
                </a:solidFill>
                <a:latin typeface="+mn-ea"/>
              </a:rPr>
              <a:t>・저흄</a:t>
            </a:r>
            <a:r>
              <a:rPr lang="en-US" altLang="ko-KR" sz="1400">
                <a:solidFill>
                  <a:prstClr val="black"/>
                </a:solidFill>
                <a:latin typeface="+mn-ea"/>
              </a:rPr>
              <a:t>(hyumu) </a:t>
            </a:r>
            <a:r>
              <a:rPr lang="ko-KR" altLang="en-US" sz="1400">
                <a:solidFill>
                  <a:prstClr val="black"/>
                </a:solidFill>
                <a:latin typeface="+mn-ea"/>
              </a:rPr>
              <a:t>용재의 사용</a:t>
            </a:r>
          </a:p>
          <a:p>
            <a:pPr marL="0" indent="180975" rtl="0">
              <a:lnSpc>
                <a:spcPct val="100000"/>
              </a:lnSpc>
              <a:spcBef>
                <a:spcPts val="0"/>
              </a:spcBef>
              <a:buNone/>
            </a:pPr>
            <a:r>
              <a:rPr lang="ko-KR" altLang="en-US" sz="1400">
                <a:solidFill>
                  <a:prstClr val="black"/>
                </a:solidFill>
                <a:latin typeface="+mn-ea"/>
              </a:rPr>
              <a:t>・공학적 대책</a:t>
            </a:r>
          </a:p>
          <a:p>
            <a:pPr marL="0" indent="180975" rtl="0">
              <a:lnSpc>
                <a:spcPct val="100000"/>
              </a:lnSpc>
              <a:spcBef>
                <a:spcPts val="0"/>
              </a:spcBef>
              <a:buNone/>
            </a:pPr>
            <a:r>
              <a:rPr lang="ko-KR" altLang="en-US" sz="1400">
                <a:solidFill>
                  <a:prstClr val="black"/>
                </a:solidFill>
                <a:latin typeface="+mn-ea"/>
              </a:rPr>
              <a:t>・관리적 대책</a:t>
            </a:r>
          </a:p>
          <a:p>
            <a:pPr marL="0" indent="180975" rtl="0">
              <a:lnSpc>
                <a:spcPct val="100000"/>
              </a:lnSpc>
              <a:spcBef>
                <a:spcPts val="0"/>
              </a:spcBef>
              <a:buNone/>
            </a:pPr>
            <a:r>
              <a:rPr lang="ko-KR" altLang="en-US" sz="1400">
                <a:solidFill>
                  <a:prstClr val="black"/>
                </a:solidFill>
                <a:latin typeface="+mn-ea"/>
              </a:rPr>
              <a:t>・개인용 보호구</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46</a:t>
            </a:fld>
            <a:endParaRPr kumimoji="1" lang="ko-KR" altLang="en-US" sz="1100">
              <a:latin typeface="+mn-ea"/>
              <a:ea typeface="+mn-ea"/>
            </a:endParaRPr>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9382"/>
            <a:ext cx="8022560" cy="597883"/>
          </a:xfrm>
          <a:ln>
            <a:solidFill>
              <a:schemeClr val="tx1"/>
            </a:solidFill>
          </a:ln>
        </p:spPr>
        <p:txBody>
          <a:bodyPr rtlCol="0">
            <a:noAutofit/>
          </a:bodyPr>
          <a:lstStyle/>
          <a:p>
            <a:pPr rtl="0"/>
            <a:r>
              <a:rPr lang="ko" sz="2000" dirty="0">
                <a:latin typeface="+mn-ea"/>
                <a:ea typeface="+mn-ea"/>
              </a:rPr>
              <a:t>가스용접에 의한 재해 방지 (6) </a:t>
            </a:r>
            <a:r>
              <a:rPr lang="en-US" altLang="ko" sz="2000" dirty="0">
                <a:latin typeface="+mn-ea"/>
                <a:ea typeface="+mn-ea"/>
              </a:rPr>
              <a:t/>
            </a:r>
            <a:br>
              <a:rPr lang="en-US" altLang="ko" sz="2000" dirty="0">
                <a:latin typeface="+mn-ea"/>
                <a:ea typeface="+mn-ea"/>
              </a:rPr>
            </a:br>
            <a:r>
              <a:rPr lang="ko" sz="2000" dirty="0">
                <a:latin typeface="+mn-ea"/>
                <a:ea typeface="+mn-ea"/>
              </a:rPr>
              <a:t>열중증(necchuushou)과 추락재해(tuiraku saigai)</a:t>
            </a:r>
            <a:endParaRPr kumimoji="1" lang="ja-JP" altLang="en-US" sz="2000" dirty="0">
              <a:latin typeface="+mn-ea"/>
              <a:ea typeface="+mn-ea"/>
            </a:endParaRPr>
          </a:p>
        </p:txBody>
      </p:sp>
      <p:sp>
        <p:nvSpPr>
          <p:cNvPr id="7" name="テキスト ボックス 6"/>
          <p:cNvSpPr txBox="1"/>
          <p:nvPr/>
        </p:nvSpPr>
        <p:spPr>
          <a:xfrm>
            <a:off x="4329865" y="6444477"/>
            <a:ext cx="3820912" cy="261610"/>
          </a:xfrm>
          <a:prstGeom prst="rect">
            <a:avLst/>
          </a:prstGeom>
          <a:noFill/>
          <a:ln>
            <a:solidFill>
              <a:schemeClr val="tx1"/>
            </a:solidFill>
          </a:ln>
        </p:spPr>
        <p:txBody>
          <a:bodyPr wrap="square" rtlCol="0">
            <a:spAutoFit/>
          </a:bodyPr>
          <a:lstStyle/>
          <a:p>
            <a:pPr algn="r" rtl="0"/>
            <a:r>
              <a:rPr lang="ko" sz="1100">
                <a:solidFill>
                  <a:prstClr val="black"/>
                </a:solidFill>
                <a:latin typeface="+mn-ea"/>
              </a:rPr>
              <a:t>교재 92, 93페이지/보조교재 60페이지</a:t>
            </a: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 sz="1600" dirty="0">
                <a:solidFill>
                  <a:prstClr val="black"/>
                </a:solidFill>
                <a:latin typeface="+mn-ea"/>
              </a:rPr>
              <a:t>[</a:t>
            </a:r>
            <a:r>
              <a:rPr lang="ko" sz="1400" dirty="0">
                <a:solidFill>
                  <a:prstClr val="black"/>
                </a:solidFill>
                <a:latin typeface="+mn-ea"/>
              </a:rPr>
              <a:t>열중증(necchuushou) 방지대책]</a:t>
            </a:r>
            <a:endParaRPr lang="ja-JP" altLang="en-US" sz="1400" dirty="0">
              <a:solidFill>
                <a:prstClr val="black"/>
              </a:solidFill>
              <a:latin typeface="+mn-ea"/>
            </a:endParaRPr>
          </a:p>
          <a:p>
            <a:pPr marL="0" indent="180975" rtl="0">
              <a:lnSpc>
                <a:spcPct val="100000"/>
              </a:lnSpc>
              <a:spcBef>
                <a:spcPts val="0"/>
              </a:spcBef>
              <a:buNone/>
            </a:pPr>
            <a:r>
              <a:rPr lang="ko" sz="1400" dirty="0">
                <a:solidFill>
                  <a:prstClr val="black"/>
                </a:solidFill>
                <a:latin typeface="+mn-ea"/>
              </a:rPr>
              <a:t>열중증(necchuushou)에 대해서는 일상의 컨디션 관리도 중요하며, 작업은 연속해서 하지 말고, 적당한 휴식을 취하도록 한다. 특히 좁은 장소나 여름철 야외 등에서는 고온, 다습, 불볕더위 속에 작업을 하는 경우가 많다. 이런 경우는 WBGT(WBGT)(더위지수)에 유의하여 작업하거나 수분 및 염분을 충분히 섭취하는 것이 중요하다. 또한, 카페인이 함유된 녹차 등은 이뇨작용이 있어, 열중증(necchuushou) 대책에는 적합하지 않은 것에 유의한다.</a:t>
            </a:r>
            <a:endParaRPr lang="en-US" altLang="ja-JP" sz="1400" dirty="0">
              <a:solidFill>
                <a:prstClr val="black"/>
              </a:solidFill>
              <a:latin typeface="+mn-ea"/>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ko" sz="1600" dirty="0">
                <a:solidFill>
                  <a:prstClr val="black"/>
                </a:solidFill>
                <a:latin typeface="+mn-ea"/>
              </a:rPr>
              <a:t>[</a:t>
            </a:r>
            <a:r>
              <a:rPr lang="ko" sz="1400" dirty="0">
                <a:solidFill>
                  <a:prstClr val="black"/>
                </a:solidFill>
                <a:latin typeface="+mn-ea"/>
              </a:rPr>
              <a:t>추락재해(tuiraku saigai) 방지]</a:t>
            </a:r>
          </a:p>
          <a:p>
            <a:pPr marL="0" indent="180975" rtl="0">
              <a:lnSpc>
                <a:spcPct val="100000"/>
              </a:lnSpc>
              <a:spcBef>
                <a:spcPts val="0"/>
              </a:spcBef>
              <a:buNone/>
            </a:pPr>
            <a:r>
              <a:rPr lang="ko" sz="1400" dirty="0">
                <a:solidFill>
                  <a:prstClr val="black"/>
                </a:solidFill>
                <a:latin typeface="+mn-ea"/>
              </a:rPr>
              <a:t>높은 곳에서 용접작업을 할 경우, 추락재해(tuiraku saigai)를 방지하기 위해 추락방지용 기구(tuiraku seishi you kigu)를 적절하게 사용하도록 할 것. (풀하네스에 관한 특별교육이 필요하다)</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mn-ea"/>
                <a:ea typeface="+mn-ea"/>
              </a:rPr>
              <a:t>47</a:t>
            </a:fld>
            <a:endParaRPr kumimoji="1" lang="ja-JP" altLang="en-US" sz="1100">
              <a:latin typeface="+mn-ea"/>
              <a:ea typeface="+mn-ea"/>
            </a:endParaRPr>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ko-KR" altLang="en-US" sz="3200">
                <a:latin typeface="+mn-ea"/>
                <a:ea typeface="+mn-ea"/>
              </a:rPr>
              <a:t>제</a:t>
            </a:r>
            <a:r>
              <a:rPr lang="en-US" altLang="ko-KR" sz="3200">
                <a:latin typeface="+mn-ea"/>
                <a:ea typeface="+mn-ea"/>
              </a:rPr>
              <a:t>3</a:t>
            </a:r>
            <a:r>
              <a:rPr lang="ko-KR" altLang="en-US" sz="3200">
                <a:latin typeface="+mn-ea"/>
                <a:ea typeface="+mn-ea"/>
              </a:rPr>
              <a:t>장 관계 법령</a:t>
            </a:r>
            <a:endParaRPr kumimoji="1" lang="ko-KR" altLang="en-US" sz="320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mtClean="0">
                <a:latin typeface="+mn-ea"/>
                <a:ea typeface="+mn-ea"/>
              </a:rPr>
              <a:t>48</a:t>
            </a:fld>
            <a:endParaRPr kumimoji="1" lang="ko-KR" altLang="en-US">
              <a:latin typeface="+mn-ea"/>
              <a:ea typeface="+mn-ea"/>
            </a:endParaRPr>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ko-KR" altLang="en-US" sz="2000" dirty="0">
                <a:latin typeface="+mn-ea"/>
                <a:ea typeface="+mn-ea"/>
              </a:rPr>
              <a:t>가스용접 등에 관한 법체계</a:t>
            </a:r>
            <a:endParaRPr kumimoji="1" lang="ko-KR" altLang="en-US" sz="2000" dirty="0">
              <a:latin typeface="+mn-ea"/>
              <a:ea typeface="+mn-ea"/>
            </a:endParaRPr>
          </a:p>
        </p:txBody>
      </p:sp>
      <p:sp>
        <p:nvSpPr>
          <p:cNvPr id="7" name="テキスト ボックス 6"/>
          <p:cNvSpPr txBox="1"/>
          <p:nvPr/>
        </p:nvSpPr>
        <p:spPr>
          <a:xfrm>
            <a:off x="4354580" y="6462191"/>
            <a:ext cx="377646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n-ea"/>
              </a:rPr>
              <a:t>교재 </a:t>
            </a:r>
            <a:r>
              <a:rPr lang="en-US" altLang="ko-KR" sz="1100">
                <a:solidFill>
                  <a:prstClr val="black"/>
                </a:solidFill>
                <a:latin typeface="+mn-ea"/>
              </a:rPr>
              <a:t>101</a:t>
            </a:r>
            <a:r>
              <a:rPr lang="ko-KR" altLang="en-US" sz="1100">
                <a:solidFill>
                  <a:prstClr val="black"/>
                </a:solidFill>
                <a:latin typeface="+mn-ea"/>
              </a:rPr>
              <a:t>페이지</a:t>
            </a:r>
            <a:r>
              <a:rPr lang="en-US" altLang="ko-KR" sz="1100">
                <a:solidFill>
                  <a:prstClr val="black"/>
                </a:solidFill>
                <a:latin typeface="+mn-ea"/>
              </a:rPr>
              <a:t>/</a:t>
            </a:r>
            <a:r>
              <a:rPr lang="ko-KR" altLang="en-US" sz="1100">
                <a:solidFill>
                  <a:prstClr val="black"/>
                </a:solidFill>
                <a:latin typeface="+mn-ea"/>
              </a:rPr>
              <a:t>보조교재 </a:t>
            </a:r>
            <a:r>
              <a:rPr lang="en-US" altLang="ko-KR" sz="1100">
                <a:solidFill>
                  <a:prstClr val="black"/>
                </a:solidFill>
                <a:latin typeface="+mn-ea"/>
              </a:rPr>
              <a:t>61</a:t>
            </a:r>
            <a:r>
              <a:rPr lang="ko-KR" altLang="en-US" sz="1100">
                <a:solidFill>
                  <a:prstClr val="black"/>
                </a:solidFill>
                <a:latin typeface="+mn-ea"/>
              </a:rPr>
              <a:t>페이지</a:t>
            </a: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100" smtClean="0">
                <a:latin typeface="+mn-ea"/>
                <a:ea typeface="+mn-ea"/>
              </a:rPr>
              <a:t>49</a:t>
            </a:fld>
            <a:endParaRPr kumimoji="1" lang="ko-KR" altLang="en-US" sz="1100">
              <a:latin typeface="+mn-ea"/>
              <a:ea typeface="+mn-ea"/>
            </a:endParaRPr>
          </a:p>
        </p:txBody>
      </p:sp>
      <p:sp>
        <p:nvSpPr>
          <p:cNvPr id="6" name="テキスト ボックス 5">
            <a:extLst>
              <a:ext uri="{FF2B5EF4-FFF2-40B4-BE49-F238E27FC236}">
                <a16:creationId xmlns:a16="http://schemas.microsoft.com/office/drawing/2014/main" id="{1DE1F797-3903-4214-A2BE-167721E21FB1}"/>
              </a:ext>
            </a:extLst>
          </p:cNvPr>
          <p:cNvSpPr txBox="1"/>
          <p:nvPr/>
        </p:nvSpPr>
        <p:spPr>
          <a:xfrm>
            <a:off x="801107" y="1152244"/>
            <a:ext cx="2483074" cy="214040"/>
          </a:xfrm>
          <a:prstGeom prst="rect">
            <a:avLst/>
          </a:prstGeom>
          <a:solidFill>
            <a:schemeClr val="bg1"/>
          </a:solidFill>
          <a:ln>
            <a:noFill/>
          </a:ln>
        </p:spPr>
        <p:txBody>
          <a:bodyPr wrap="square" lIns="0" tIns="0" rIns="0" bIns="0" rtlCol="0">
            <a:noAutofit/>
          </a:bodyPr>
          <a:lstStyle/>
          <a:p>
            <a:pPr rtl="0"/>
            <a:r>
              <a:rPr lang="ko-KR" altLang="en-US" sz="900" dirty="0">
                <a:solidFill>
                  <a:srgbClr val="FF0000"/>
                </a:solidFill>
                <a:latin typeface="+mn-ea"/>
              </a:rPr>
              <a:t>노동안전위생법</a:t>
            </a:r>
            <a:r>
              <a:rPr lang="en-US" altLang="ko-KR" sz="900" dirty="0">
                <a:solidFill>
                  <a:srgbClr val="FF0000"/>
                </a:solidFill>
                <a:latin typeface="+mn-ea"/>
              </a:rPr>
              <a:t>(</a:t>
            </a:r>
            <a:r>
              <a:rPr lang="en-US" altLang="ko-KR" sz="900" dirty="0" err="1">
                <a:solidFill>
                  <a:srgbClr val="FF0000"/>
                </a:solidFill>
                <a:latin typeface="+mn-ea"/>
              </a:rPr>
              <a:t>roudou</a:t>
            </a:r>
            <a:r>
              <a:rPr lang="en-US" altLang="ko-KR" sz="900" dirty="0">
                <a:solidFill>
                  <a:srgbClr val="FF0000"/>
                </a:solidFill>
                <a:latin typeface="+mn-ea"/>
              </a:rPr>
              <a:t> </a:t>
            </a:r>
            <a:r>
              <a:rPr lang="en-US" altLang="ko-KR" sz="900" dirty="0" err="1">
                <a:solidFill>
                  <a:srgbClr val="FF0000"/>
                </a:solidFill>
                <a:latin typeface="+mn-ea"/>
              </a:rPr>
              <a:t>anzen</a:t>
            </a:r>
            <a:r>
              <a:rPr lang="en-US" altLang="ko-KR" sz="900" dirty="0">
                <a:solidFill>
                  <a:srgbClr val="FF0000"/>
                </a:solidFill>
                <a:latin typeface="+mn-ea"/>
              </a:rPr>
              <a:t> </a:t>
            </a:r>
            <a:r>
              <a:rPr lang="en-US" altLang="ko-KR" sz="900" dirty="0" err="1">
                <a:solidFill>
                  <a:srgbClr val="FF0000"/>
                </a:solidFill>
                <a:latin typeface="+mn-ea"/>
              </a:rPr>
              <a:t>eiseihou</a:t>
            </a:r>
            <a:r>
              <a:rPr lang="en-US" altLang="ko-KR" sz="900" dirty="0">
                <a:solidFill>
                  <a:srgbClr val="FF0000"/>
                </a:solidFill>
                <a:latin typeface="+mn-ea"/>
              </a:rPr>
              <a:t>)</a:t>
            </a:r>
            <a:endParaRPr kumimoji="1" lang="ko-KR" altLang="en-US" sz="900" dirty="0">
              <a:solidFill>
                <a:srgbClr val="FF0000"/>
              </a:solidFill>
              <a:latin typeface="+mn-ea"/>
            </a:endParaRPr>
          </a:p>
        </p:txBody>
      </p:sp>
      <p:sp>
        <p:nvSpPr>
          <p:cNvPr id="8" name="テキスト ボックス 7">
            <a:extLst>
              <a:ext uri="{FF2B5EF4-FFF2-40B4-BE49-F238E27FC236}">
                <a16:creationId xmlns:a16="http://schemas.microsoft.com/office/drawing/2014/main" id="{15222A05-CB8D-4EAD-BCCB-6C812A5BA4C7}"/>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ko-KR" altLang="en-US" sz="900">
                <a:solidFill>
                  <a:srgbClr val="FF0000"/>
                </a:solidFill>
                <a:latin typeface="+mn-ea"/>
              </a:rPr>
              <a:t>진폐</a:t>
            </a:r>
            <a:r>
              <a:rPr lang="en-US" altLang="ko-KR" sz="900">
                <a:solidFill>
                  <a:srgbClr val="FF0000"/>
                </a:solidFill>
                <a:latin typeface="+mn-ea"/>
              </a:rPr>
              <a:t>(jinpai)</a:t>
            </a:r>
            <a:r>
              <a:rPr lang="ko-KR" altLang="en-US" sz="900">
                <a:solidFill>
                  <a:srgbClr val="FF0000"/>
                </a:solidFill>
                <a:latin typeface="+mn-ea"/>
              </a:rPr>
              <a:t>법</a:t>
            </a:r>
            <a:endParaRPr kumimoji="1" lang="ko-KR" altLang="en-US" sz="900">
              <a:solidFill>
                <a:srgbClr val="FF0000"/>
              </a:solidFill>
              <a:latin typeface="+mn-ea"/>
            </a:endParaRPr>
          </a:p>
        </p:txBody>
      </p:sp>
      <p:sp>
        <p:nvSpPr>
          <p:cNvPr id="9" name="テキスト ボックス 8">
            <a:extLst>
              <a:ext uri="{FF2B5EF4-FFF2-40B4-BE49-F238E27FC236}">
                <a16:creationId xmlns:a16="http://schemas.microsoft.com/office/drawing/2014/main" id="{F01E4862-0583-4479-AA2E-E801955B3003}"/>
              </a:ext>
            </a:extLst>
          </p:cNvPr>
          <p:cNvSpPr txBox="1"/>
          <p:nvPr/>
        </p:nvSpPr>
        <p:spPr>
          <a:xfrm>
            <a:off x="772327" y="5161689"/>
            <a:ext cx="2483074" cy="171206"/>
          </a:xfrm>
          <a:prstGeom prst="rect">
            <a:avLst/>
          </a:prstGeom>
          <a:solidFill>
            <a:schemeClr val="bg1"/>
          </a:solidFill>
          <a:ln>
            <a:noFill/>
          </a:ln>
        </p:spPr>
        <p:txBody>
          <a:bodyPr wrap="square" lIns="0" tIns="0" rIns="0" bIns="0" rtlCol="0">
            <a:noAutofit/>
          </a:bodyPr>
          <a:lstStyle/>
          <a:p>
            <a:pPr rtl="0"/>
            <a:r>
              <a:rPr lang="ko-KR" altLang="en-US" sz="900">
                <a:solidFill>
                  <a:srgbClr val="FF0000"/>
                </a:solidFill>
                <a:latin typeface="+mn-ea"/>
              </a:rPr>
              <a:t>작업환경측정법</a:t>
            </a:r>
            <a:r>
              <a:rPr lang="en-US" altLang="ko-KR" sz="900">
                <a:solidFill>
                  <a:srgbClr val="FF0000"/>
                </a:solidFill>
                <a:latin typeface="+mn-ea"/>
              </a:rPr>
              <a:t>(※)</a:t>
            </a:r>
            <a:endParaRPr kumimoji="1" lang="ko-KR" altLang="en-US" sz="900">
              <a:solidFill>
                <a:srgbClr val="FF0000"/>
              </a:solidFill>
              <a:latin typeface="+mn-ea"/>
            </a:endParaRPr>
          </a:p>
        </p:txBody>
      </p:sp>
      <p:sp>
        <p:nvSpPr>
          <p:cNvPr id="10" name="テキスト ボックス 9">
            <a:extLst>
              <a:ext uri="{FF2B5EF4-FFF2-40B4-BE49-F238E27FC236}">
                <a16:creationId xmlns:a16="http://schemas.microsoft.com/office/drawing/2014/main" id="{69406C92-3932-4F1C-97CE-F72C20652E49}"/>
              </a:ext>
            </a:extLst>
          </p:cNvPr>
          <p:cNvSpPr txBox="1"/>
          <p:nvPr/>
        </p:nvSpPr>
        <p:spPr>
          <a:xfrm>
            <a:off x="1046262" y="1506668"/>
            <a:ext cx="2897088" cy="180140"/>
          </a:xfrm>
          <a:prstGeom prst="rect">
            <a:avLst/>
          </a:prstGeom>
          <a:solidFill>
            <a:schemeClr val="bg1"/>
          </a:solidFill>
          <a:ln>
            <a:noFill/>
          </a:ln>
        </p:spPr>
        <p:txBody>
          <a:bodyPr wrap="square" lIns="0" tIns="0" rIns="0" bIns="0" rtlCol="0">
            <a:noAutofit/>
          </a:bodyPr>
          <a:lstStyle/>
          <a:p>
            <a:pPr rtl="0"/>
            <a:r>
              <a:rPr lang="ko-KR" altLang="en-US" sz="900" dirty="0">
                <a:solidFill>
                  <a:schemeClr val="accent5"/>
                </a:solidFill>
                <a:latin typeface="+mn-ea"/>
              </a:rPr>
              <a:t>노동안전위생법</a:t>
            </a:r>
            <a:r>
              <a:rPr lang="fr-FR" altLang="ko-KR" sz="900" dirty="0">
                <a:solidFill>
                  <a:schemeClr val="accent5"/>
                </a:solidFill>
                <a:latin typeface="+mn-ea"/>
              </a:rPr>
              <a:t>(roudou </a:t>
            </a:r>
            <a:r>
              <a:rPr lang="fr-FR" altLang="ko-KR" sz="900" dirty="0" err="1">
                <a:solidFill>
                  <a:schemeClr val="accent5"/>
                </a:solidFill>
                <a:latin typeface="+mn-ea"/>
              </a:rPr>
              <a:t>anzen</a:t>
            </a:r>
            <a:r>
              <a:rPr lang="fr-FR" altLang="ko-KR" sz="900" dirty="0">
                <a:solidFill>
                  <a:schemeClr val="accent5"/>
                </a:solidFill>
                <a:latin typeface="+mn-ea"/>
              </a:rPr>
              <a:t> </a:t>
            </a:r>
            <a:r>
              <a:rPr lang="fr-FR" altLang="ko-KR" sz="900" dirty="0" err="1">
                <a:solidFill>
                  <a:schemeClr val="accent5"/>
                </a:solidFill>
                <a:latin typeface="+mn-ea"/>
              </a:rPr>
              <a:t>eiseihou</a:t>
            </a:r>
            <a:r>
              <a:rPr lang="fr-FR" altLang="ko-KR" sz="900" dirty="0">
                <a:solidFill>
                  <a:schemeClr val="accent5"/>
                </a:solidFill>
                <a:latin typeface="+mn-ea"/>
              </a:rPr>
              <a:t>)</a:t>
            </a:r>
            <a:r>
              <a:rPr lang="ko-KR" altLang="en-US" sz="900" dirty="0">
                <a:solidFill>
                  <a:schemeClr val="accent5"/>
                </a:solidFill>
                <a:latin typeface="+mn-ea"/>
              </a:rPr>
              <a:t> 시행령</a:t>
            </a:r>
            <a:endParaRPr kumimoji="1" lang="ko-KR" altLang="en-US" sz="900" dirty="0">
              <a:solidFill>
                <a:schemeClr val="accent5"/>
              </a:solidFill>
              <a:latin typeface="+mn-ea"/>
            </a:endParaRPr>
          </a:p>
        </p:txBody>
      </p:sp>
      <p:sp>
        <p:nvSpPr>
          <p:cNvPr id="11" name="テキスト ボックス 10">
            <a:extLst>
              <a:ext uri="{FF2B5EF4-FFF2-40B4-BE49-F238E27FC236}">
                <a16:creationId xmlns:a16="http://schemas.microsoft.com/office/drawing/2014/main" id="{A6998D69-CEF1-499C-A295-A8A0CFC14923}"/>
              </a:ext>
            </a:extLst>
          </p:cNvPr>
          <p:cNvSpPr txBox="1"/>
          <p:nvPr/>
        </p:nvSpPr>
        <p:spPr>
          <a:xfrm>
            <a:off x="1046262" y="5463348"/>
            <a:ext cx="2542226" cy="180000"/>
          </a:xfrm>
          <a:prstGeom prst="rect">
            <a:avLst/>
          </a:prstGeom>
          <a:solidFill>
            <a:schemeClr val="bg1"/>
          </a:solidFill>
          <a:ln>
            <a:noFill/>
          </a:ln>
        </p:spPr>
        <p:txBody>
          <a:bodyPr wrap="square" lIns="0" tIns="0" rIns="0" bIns="0" rtlCol="0">
            <a:noAutofit/>
          </a:bodyPr>
          <a:lstStyle/>
          <a:p>
            <a:pPr rtl="0"/>
            <a:r>
              <a:rPr lang="ko-KR" altLang="en-US" sz="900">
                <a:solidFill>
                  <a:schemeClr val="accent5"/>
                </a:solidFill>
                <a:latin typeface="+mn-ea"/>
              </a:rPr>
              <a:t>작업환경측정법 시행령</a:t>
            </a:r>
            <a:endParaRPr kumimoji="1" lang="ko-KR" altLang="en-US" sz="900">
              <a:solidFill>
                <a:schemeClr val="accent5"/>
              </a:solidFill>
              <a:latin typeface="+mn-ea"/>
            </a:endParaRPr>
          </a:p>
        </p:txBody>
      </p:sp>
      <p:sp>
        <p:nvSpPr>
          <p:cNvPr id="12" name="テキスト ボックス 11">
            <a:extLst>
              <a:ext uri="{FF2B5EF4-FFF2-40B4-BE49-F238E27FC236}">
                <a16:creationId xmlns:a16="http://schemas.microsoft.com/office/drawing/2014/main" id="{E75C3E9B-B124-4C8D-A302-B7A5C858126D}"/>
              </a:ext>
            </a:extLst>
          </p:cNvPr>
          <p:cNvSpPr txBox="1"/>
          <p:nvPr/>
        </p:nvSpPr>
        <p:spPr>
          <a:xfrm>
            <a:off x="1258999" y="1849796"/>
            <a:ext cx="2483074" cy="189806"/>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노동안전규칙</a:t>
            </a:r>
            <a:endParaRPr kumimoji="1" lang="ko-KR" altLang="en-US" sz="900">
              <a:solidFill>
                <a:srgbClr val="00B050"/>
              </a:solidFill>
              <a:latin typeface="+mn-ea"/>
            </a:endParaRPr>
          </a:p>
        </p:txBody>
      </p:sp>
      <p:sp>
        <p:nvSpPr>
          <p:cNvPr id="13" name="テキスト ボックス 12">
            <a:extLst>
              <a:ext uri="{FF2B5EF4-FFF2-40B4-BE49-F238E27FC236}">
                <a16:creationId xmlns:a16="http://schemas.microsoft.com/office/drawing/2014/main" id="{4199D4FA-BEBE-442F-8BEE-A4A84FADA6FE}"/>
              </a:ext>
            </a:extLst>
          </p:cNvPr>
          <p:cNvSpPr txBox="1"/>
          <p:nvPr/>
        </p:nvSpPr>
        <p:spPr>
          <a:xfrm>
            <a:off x="1239283" y="2185154"/>
            <a:ext cx="2483074" cy="180000"/>
          </a:xfrm>
          <a:prstGeom prst="rect">
            <a:avLst/>
          </a:prstGeom>
          <a:solidFill>
            <a:schemeClr val="bg1"/>
          </a:solidFill>
          <a:ln>
            <a:noFill/>
          </a:ln>
        </p:spPr>
        <p:txBody>
          <a:bodyPr wrap="square" lIns="0" tIns="0" rIns="0" bIns="0" rtlCol="0">
            <a:noAutofit/>
          </a:bodyPr>
          <a:lstStyle/>
          <a:p>
            <a:pPr rtl="0"/>
            <a:r>
              <a:rPr lang="ko-KR" altLang="en-US" sz="900" dirty="0">
                <a:solidFill>
                  <a:srgbClr val="00B050"/>
                </a:solidFill>
                <a:latin typeface="+mn-ea"/>
              </a:rPr>
              <a:t>납중독 예방규칙</a:t>
            </a:r>
            <a:endParaRPr kumimoji="1" lang="ko-KR" altLang="en-US" sz="900" dirty="0">
              <a:solidFill>
                <a:srgbClr val="00B050"/>
              </a:solidFill>
              <a:latin typeface="+mn-ea"/>
            </a:endParaRPr>
          </a:p>
        </p:txBody>
      </p:sp>
      <p:sp>
        <p:nvSpPr>
          <p:cNvPr id="14" name="テキスト ボックス 13">
            <a:extLst>
              <a:ext uri="{FF2B5EF4-FFF2-40B4-BE49-F238E27FC236}">
                <a16:creationId xmlns:a16="http://schemas.microsoft.com/office/drawing/2014/main" id="{F6739C42-3A87-454D-AE8D-93EC2C556FED}"/>
              </a:ext>
            </a:extLst>
          </p:cNvPr>
          <p:cNvSpPr txBox="1"/>
          <p:nvPr/>
        </p:nvSpPr>
        <p:spPr>
          <a:xfrm>
            <a:off x="1233964" y="2511737"/>
            <a:ext cx="2483074" cy="180000"/>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특정화학물질장해 예방규칙</a:t>
            </a:r>
            <a:endParaRPr kumimoji="1" lang="ko-KR" altLang="en-US" sz="900">
              <a:solidFill>
                <a:srgbClr val="00B050"/>
              </a:solidFill>
              <a:latin typeface="+mn-ea"/>
            </a:endParaRPr>
          </a:p>
        </p:txBody>
      </p:sp>
      <p:sp>
        <p:nvSpPr>
          <p:cNvPr id="15" name="テキスト ボックス 14">
            <a:extLst>
              <a:ext uri="{FF2B5EF4-FFF2-40B4-BE49-F238E27FC236}">
                <a16:creationId xmlns:a16="http://schemas.microsoft.com/office/drawing/2014/main" id="{5580A0E5-EA4A-4A27-AF20-50D700B394D2}"/>
              </a:ext>
            </a:extLst>
          </p:cNvPr>
          <p:cNvSpPr txBox="1"/>
          <p:nvPr/>
        </p:nvSpPr>
        <p:spPr>
          <a:xfrm>
            <a:off x="1233964" y="2847308"/>
            <a:ext cx="2483074" cy="180000"/>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산소결핍</a:t>
            </a:r>
            <a:r>
              <a:rPr lang="en-US" altLang="ko-KR" sz="900">
                <a:solidFill>
                  <a:srgbClr val="00B050"/>
                </a:solidFill>
                <a:latin typeface="+mn-ea"/>
              </a:rPr>
              <a:t>(sanso ketubou)</a:t>
            </a:r>
            <a:r>
              <a:rPr lang="ko-KR" altLang="en-US" sz="900">
                <a:solidFill>
                  <a:srgbClr val="00B050"/>
                </a:solidFill>
                <a:latin typeface="+mn-ea"/>
              </a:rPr>
              <a:t>증 등 방지규칙</a:t>
            </a:r>
            <a:endParaRPr kumimoji="1" lang="ko-KR" altLang="en-US" sz="900">
              <a:solidFill>
                <a:srgbClr val="00B050"/>
              </a:solidFill>
              <a:latin typeface="+mn-ea"/>
            </a:endParaRPr>
          </a:p>
        </p:txBody>
      </p:sp>
      <p:sp>
        <p:nvSpPr>
          <p:cNvPr id="16" name="テキスト ボックス 15">
            <a:extLst>
              <a:ext uri="{FF2B5EF4-FFF2-40B4-BE49-F238E27FC236}">
                <a16:creationId xmlns:a16="http://schemas.microsoft.com/office/drawing/2014/main" id="{D45F41FE-49EC-421A-A2B8-E64F1383D345}"/>
              </a:ext>
            </a:extLst>
          </p:cNvPr>
          <p:cNvSpPr txBox="1"/>
          <p:nvPr/>
        </p:nvSpPr>
        <p:spPr>
          <a:xfrm>
            <a:off x="1233964" y="3181618"/>
            <a:ext cx="5039245" cy="180000"/>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분진장해 방지규칙</a:t>
            </a:r>
            <a:r>
              <a:rPr lang="en-US" altLang="ko-KR" sz="900">
                <a:solidFill>
                  <a:srgbClr val="00B050"/>
                </a:solidFill>
                <a:latin typeface="+mn-ea"/>
              </a:rPr>
              <a:t>(※</a:t>
            </a:r>
            <a:r>
              <a:rPr lang="ko-KR" altLang="en-US" sz="900">
                <a:solidFill>
                  <a:srgbClr val="00B050"/>
                </a:solidFill>
                <a:latin typeface="+mn-ea"/>
              </a:rPr>
              <a:t>실내 작업장 등의 금속 가스절단</a:t>
            </a:r>
            <a:r>
              <a:rPr lang="en-US" altLang="ko-KR" sz="900">
                <a:solidFill>
                  <a:srgbClr val="00B050"/>
                </a:solidFill>
                <a:latin typeface="+mn-ea"/>
              </a:rPr>
              <a:t>(gasu setudan)</a:t>
            </a:r>
            <a:r>
              <a:rPr lang="ko-KR" altLang="en-US" sz="900">
                <a:solidFill>
                  <a:srgbClr val="00B050"/>
                </a:solidFill>
                <a:latin typeface="+mn-ea"/>
              </a:rPr>
              <a:t>에 적용</a:t>
            </a:r>
            <a:r>
              <a:rPr lang="en-US" altLang="ko-KR" sz="900">
                <a:solidFill>
                  <a:srgbClr val="00B050"/>
                </a:solidFill>
                <a:latin typeface="+mn-ea"/>
              </a:rPr>
              <a:t>)</a:t>
            </a:r>
            <a:endParaRPr kumimoji="1" lang="ko-KR" altLang="en-US" sz="900">
              <a:solidFill>
                <a:srgbClr val="00B050"/>
              </a:solidFill>
              <a:latin typeface="+mn-ea"/>
            </a:endParaRPr>
          </a:p>
        </p:txBody>
      </p:sp>
      <p:sp>
        <p:nvSpPr>
          <p:cNvPr id="17" name="テキスト ボックス 16">
            <a:extLst>
              <a:ext uri="{FF2B5EF4-FFF2-40B4-BE49-F238E27FC236}">
                <a16:creationId xmlns:a16="http://schemas.microsoft.com/office/drawing/2014/main" id="{C8A09E32-8CE0-45F9-BE82-319DB9375D87}"/>
              </a:ext>
            </a:extLst>
          </p:cNvPr>
          <p:cNvSpPr txBox="1"/>
          <p:nvPr/>
        </p:nvSpPr>
        <p:spPr>
          <a:xfrm>
            <a:off x="1239280" y="3506599"/>
            <a:ext cx="3279953" cy="180000"/>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기계 등 검정규칙</a:t>
            </a:r>
            <a:endParaRPr kumimoji="1" lang="ko-KR" altLang="en-US" sz="900">
              <a:solidFill>
                <a:srgbClr val="00B050"/>
              </a:solidFill>
              <a:latin typeface="+mn-ea"/>
            </a:endParaRPr>
          </a:p>
        </p:txBody>
      </p:sp>
      <p:sp>
        <p:nvSpPr>
          <p:cNvPr id="18" name="テキスト ボックス 17">
            <a:extLst>
              <a:ext uri="{FF2B5EF4-FFF2-40B4-BE49-F238E27FC236}">
                <a16:creationId xmlns:a16="http://schemas.microsoft.com/office/drawing/2014/main" id="{B242CE56-F7E9-4B9A-AD4D-929DE17E3168}"/>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ko-KR" altLang="en-US" sz="900" dirty="0">
                <a:solidFill>
                  <a:srgbClr val="800000"/>
                </a:solidFill>
                <a:latin typeface="+mn-ea"/>
              </a:rPr>
              <a:t>아세틸렌 용접장치의 안전기</a:t>
            </a:r>
            <a:r>
              <a:rPr lang="en-US" altLang="ko-KR" sz="900" dirty="0">
                <a:solidFill>
                  <a:srgbClr val="800000"/>
                </a:solidFill>
                <a:latin typeface="+mn-ea"/>
              </a:rPr>
              <a:t>(</a:t>
            </a:r>
            <a:r>
              <a:rPr lang="en-US" altLang="ko-KR" sz="900" dirty="0" err="1">
                <a:solidFill>
                  <a:srgbClr val="800000"/>
                </a:solidFill>
                <a:latin typeface="+mn-ea"/>
              </a:rPr>
              <a:t>anzen</a:t>
            </a:r>
            <a:r>
              <a:rPr lang="en-US" altLang="ko-KR" sz="900" dirty="0">
                <a:solidFill>
                  <a:srgbClr val="800000"/>
                </a:solidFill>
                <a:latin typeface="+mn-ea"/>
              </a:rPr>
              <a:t> ki) </a:t>
            </a:r>
            <a:r>
              <a:rPr lang="ko-KR" altLang="en-US" sz="900" dirty="0">
                <a:solidFill>
                  <a:srgbClr val="800000"/>
                </a:solidFill>
                <a:latin typeface="+mn-ea"/>
              </a:rPr>
              <a:t>및 </a:t>
            </a:r>
            <a:r>
              <a:rPr lang="ko-KR" altLang="en-US" sz="900" dirty="0" err="1">
                <a:solidFill>
                  <a:srgbClr val="800000"/>
                </a:solidFill>
                <a:latin typeface="+mn-ea"/>
              </a:rPr>
              <a:t>가스집합용접장치의</a:t>
            </a:r>
            <a:r>
              <a:rPr lang="ko-KR" altLang="en-US" sz="900" dirty="0">
                <a:solidFill>
                  <a:srgbClr val="800000"/>
                </a:solidFill>
                <a:latin typeface="+mn-ea"/>
              </a:rPr>
              <a:t> 안전기</a:t>
            </a:r>
            <a:r>
              <a:rPr lang="en-US" altLang="ko-KR" sz="900" dirty="0">
                <a:solidFill>
                  <a:srgbClr val="800000"/>
                </a:solidFill>
                <a:latin typeface="+mn-ea"/>
              </a:rPr>
              <a:t>(</a:t>
            </a:r>
            <a:r>
              <a:rPr lang="en-US" altLang="ko-KR" sz="900" dirty="0" err="1">
                <a:solidFill>
                  <a:srgbClr val="800000"/>
                </a:solidFill>
                <a:latin typeface="+mn-ea"/>
              </a:rPr>
              <a:t>anzen</a:t>
            </a:r>
            <a:r>
              <a:rPr lang="en-US" altLang="ko-KR" sz="900" dirty="0">
                <a:solidFill>
                  <a:srgbClr val="800000"/>
                </a:solidFill>
                <a:latin typeface="+mn-ea"/>
              </a:rPr>
              <a:t> ki) </a:t>
            </a:r>
            <a:r>
              <a:rPr lang="ko-KR" altLang="en-US" sz="900" dirty="0">
                <a:solidFill>
                  <a:srgbClr val="800000"/>
                </a:solidFill>
                <a:latin typeface="+mn-ea"/>
              </a:rPr>
              <a:t>규격</a:t>
            </a:r>
            <a:endParaRPr kumimoji="1" lang="ko-KR" altLang="en-US" sz="900" dirty="0">
              <a:solidFill>
                <a:srgbClr val="800000"/>
              </a:solidFill>
              <a:latin typeface="+mn-ea"/>
            </a:endParaRPr>
          </a:p>
        </p:txBody>
      </p:sp>
      <p:sp>
        <p:nvSpPr>
          <p:cNvPr id="19" name="テキスト ボックス 18">
            <a:extLst>
              <a:ext uri="{FF2B5EF4-FFF2-40B4-BE49-F238E27FC236}">
                <a16:creationId xmlns:a16="http://schemas.microsoft.com/office/drawing/2014/main" id="{07C0438A-A5C6-424B-A82F-01830704CBBB}"/>
              </a:ext>
            </a:extLst>
          </p:cNvPr>
          <p:cNvSpPr txBox="1"/>
          <p:nvPr/>
        </p:nvSpPr>
        <p:spPr>
          <a:xfrm>
            <a:off x="1419838" y="4181860"/>
            <a:ext cx="3669909" cy="160449"/>
          </a:xfrm>
          <a:prstGeom prst="rect">
            <a:avLst/>
          </a:prstGeom>
          <a:solidFill>
            <a:schemeClr val="bg1"/>
          </a:solidFill>
          <a:ln>
            <a:noFill/>
          </a:ln>
        </p:spPr>
        <p:txBody>
          <a:bodyPr wrap="square" lIns="0" tIns="0" rIns="0" bIns="0" rtlCol="0">
            <a:noAutofit/>
          </a:bodyPr>
          <a:lstStyle/>
          <a:p>
            <a:pPr rtl="0"/>
            <a:r>
              <a:rPr lang="ko-KR" altLang="en-US" sz="900">
                <a:solidFill>
                  <a:srgbClr val="800000"/>
                </a:solidFill>
                <a:latin typeface="+mn-ea"/>
              </a:rPr>
              <a:t>아세틸렌 용접장치의 아세틸렌</a:t>
            </a:r>
            <a:r>
              <a:rPr lang="en-US" altLang="ko-KR" sz="900">
                <a:solidFill>
                  <a:srgbClr val="800000"/>
                </a:solidFill>
                <a:latin typeface="+mn-ea"/>
              </a:rPr>
              <a:t>(asechiren) </a:t>
            </a:r>
            <a:r>
              <a:rPr lang="ko-KR" altLang="en-US" sz="900">
                <a:solidFill>
                  <a:srgbClr val="800000"/>
                </a:solidFill>
                <a:latin typeface="+mn-ea"/>
              </a:rPr>
              <a:t>발생기 구조 규격</a:t>
            </a:r>
            <a:endParaRPr kumimoji="1" lang="ko-KR" altLang="en-US" sz="900">
              <a:solidFill>
                <a:srgbClr val="800000"/>
              </a:solidFill>
              <a:latin typeface="+mn-ea"/>
            </a:endParaRPr>
          </a:p>
        </p:txBody>
      </p:sp>
      <p:sp>
        <p:nvSpPr>
          <p:cNvPr id="20" name="テキスト ボックス 19">
            <a:extLst>
              <a:ext uri="{FF2B5EF4-FFF2-40B4-BE49-F238E27FC236}">
                <a16:creationId xmlns:a16="http://schemas.microsoft.com/office/drawing/2014/main" id="{5F0EE084-31CE-45CC-8430-F150FAFE260B}"/>
              </a:ext>
            </a:extLst>
          </p:cNvPr>
          <p:cNvSpPr txBox="1"/>
          <p:nvPr/>
        </p:nvSpPr>
        <p:spPr>
          <a:xfrm>
            <a:off x="1239281" y="4840471"/>
            <a:ext cx="3279953" cy="179640"/>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진폐</a:t>
            </a:r>
            <a:r>
              <a:rPr lang="en-US" altLang="ko-KR" sz="900">
                <a:solidFill>
                  <a:srgbClr val="00B050"/>
                </a:solidFill>
                <a:latin typeface="+mn-ea"/>
              </a:rPr>
              <a:t>(jinpai)</a:t>
            </a:r>
            <a:r>
              <a:rPr lang="ko-KR" altLang="en-US" sz="900">
                <a:solidFill>
                  <a:srgbClr val="00B050"/>
                </a:solidFill>
                <a:latin typeface="+mn-ea"/>
              </a:rPr>
              <a:t>법 시행 규칙</a:t>
            </a:r>
            <a:endParaRPr kumimoji="1" lang="ko-KR" altLang="en-US" sz="900">
              <a:solidFill>
                <a:srgbClr val="00B050"/>
              </a:solidFill>
              <a:latin typeface="+mn-ea"/>
            </a:endParaRPr>
          </a:p>
        </p:txBody>
      </p:sp>
      <p:sp>
        <p:nvSpPr>
          <p:cNvPr id="21" name="テキスト ボックス 20">
            <a:extLst>
              <a:ext uri="{FF2B5EF4-FFF2-40B4-BE49-F238E27FC236}">
                <a16:creationId xmlns:a16="http://schemas.microsoft.com/office/drawing/2014/main" id="{E125C47F-10F1-4CC6-A9BE-E26AE51F2A6F}"/>
              </a:ext>
            </a:extLst>
          </p:cNvPr>
          <p:cNvSpPr txBox="1"/>
          <p:nvPr/>
        </p:nvSpPr>
        <p:spPr>
          <a:xfrm>
            <a:off x="1239282" y="5802782"/>
            <a:ext cx="3279953" cy="216000"/>
          </a:xfrm>
          <a:prstGeom prst="rect">
            <a:avLst/>
          </a:prstGeom>
          <a:solidFill>
            <a:schemeClr val="bg1"/>
          </a:solidFill>
          <a:ln>
            <a:noFill/>
          </a:ln>
        </p:spPr>
        <p:txBody>
          <a:bodyPr wrap="square" lIns="0" tIns="0" rIns="0" bIns="0" rtlCol="0">
            <a:noAutofit/>
          </a:bodyPr>
          <a:lstStyle/>
          <a:p>
            <a:pPr rtl="0"/>
            <a:r>
              <a:rPr lang="ko-KR" altLang="en-US" sz="900">
                <a:solidFill>
                  <a:srgbClr val="00B050"/>
                </a:solidFill>
                <a:latin typeface="+mn-ea"/>
              </a:rPr>
              <a:t>작업환경측정법 시행 규칙</a:t>
            </a:r>
            <a:endParaRPr kumimoji="1" lang="ko-KR" altLang="en-US" sz="900">
              <a:solidFill>
                <a:srgbClr val="00B050"/>
              </a:solidFill>
              <a:latin typeface="+mn-ea"/>
            </a:endParaRPr>
          </a:p>
        </p:txBody>
      </p:sp>
      <p:sp>
        <p:nvSpPr>
          <p:cNvPr id="22" name="テキスト ボックス 21">
            <a:extLst>
              <a:ext uri="{FF2B5EF4-FFF2-40B4-BE49-F238E27FC236}">
                <a16:creationId xmlns:a16="http://schemas.microsoft.com/office/drawing/2014/main" id="{E0F78A00-995E-4111-BB91-08FFCACAC4DE}"/>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en-US" altLang="ko-KR" sz="900">
                <a:solidFill>
                  <a:schemeClr val="tx1"/>
                </a:solidFill>
                <a:latin typeface="+mn-ea"/>
              </a:rPr>
              <a:t>※</a:t>
            </a:r>
            <a:r>
              <a:rPr lang="ko-KR" altLang="en-US" sz="900">
                <a:solidFill>
                  <a:schemeClr val="tx1"/>
                </a:solidFill>
                <a:latin typeface="+mn-ea"/>
              </a:rPr>
              <a:t>작업환경측정은 모재 등에 망간 등의 대상물이 포함되어 있는 경우에 실시한다</a:t>
            </a:r>
            <a:r>
              <a:rPr lang="en-US" altLang="ko-KR" sz="900">
                <a:solidFill>
                  <a:schemeClr val="tx1"/>
                </a:solidFill>
                <a:latin typeface="+mn-ea"/>
              </a:rPr>
              <a:t>.</a:t>
            </a:r>
            <a:endParaRPr kumimoji="1" lang="ko-KR" altLang="en-US" sz="900">
              <a:solidFill>
                <a:schemeClr val="tx1"/>
              </a:solidFill>
              <a:latin typeface="+mn-ea"/>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ko-KR" altLang="en-US" sz="2000" dirty="0">
                <a:latin typeface="+mj-ea"/>
                <a:ea typeface="+mj-ea"/>
              </a:rPr>
              <a:t>토치</a:t>
            </a:r>
            <a:r>
              <a:rPr lang="en-US" altLang="ko-KR" sz="2000" dirty="0">
                <a:latin typeface="+mj-ea"/>
                <a:ea typeface="+mj-ea"/>
              </a:rPr>
              <a:t>(</a:t>
            </a:r>
            <a:r>
              <a:rPr lang="en-US" altLang="ko-KR" sz="2000" dirty="0" err="1">
                <a:latin typeface="+mj-ea"/>
                <a:ea typeface="+mj-ea"/>
              </a:rPr>
              <a:t>tochi</a:t>
            </a:r>
            <a:r>
              <a:rPr lang="en-US" altLang="ko-KR" sz="2000" dirty="0">
                <a:latin typeface="+mj-ea"/>
                <a:ea typeface="+mj-ea"/>
              </a:rPr>
              <a:t>) (</a:t>
            </a:r>
            <a:r>
              <a:rPr lang="ko-KR" altLang="en-US" sz="2000" dirty="0">
                <a:latin typeface="+mj-ea"/>
                <a:ea typeface="+mj-ea"/>
              </a:rPr>
              <a:t>용접기와 절단기</a:t>
            </a:r>
            <a:r>
              <a:rPr lang="en-US" altLang="ko-KR" sz="2000" dirty="0">
                <a:latin typeface="+mj-ea"/>
                <a:ea typeface="+mj-ea"/>
              </a:rPr>
              <a:t>(</a:t>
            </a:r>
            <a:r>
              <a:rPr lang="en-US" altLang="ko-KR" sz="2000" dirty="0" err="1">
                <a:latin typeface="+mj-ea"/>
                <a:ea typeface="+mj-ea"/>
              </a:rPr>
              <a:t>setudanki</a:t>
            </a:r>
            <a:r>
              <a:rPr lang="en-US" altLang="ko-KR" sz="2000" dirty="0">
                <a:latin typeface="+mj-ea"/>
                <a:ea typeface="+mj-ea"/>
              </a:rPr>
              <a:t>))</a:t>
            </a:r>
            <a:endParaRPr kumimoji="1" lang="ko-KR" altLang="en-US" sz="2000" dirty="0">
              <a:latin typeface="+mj-ea"/>
              <a:ea typeface="+mj-ea"/>
            </a:endParaRPr>
          </a:p>
        </p:txBody>
      </p:sp>
      <p:sp>
        <p:nvSpPr>
          <p:cNvPr id="7" name="テキスト ボックス 6"/>
          <p:cNvSpPr txBox="1"/>
          <p:nvPr/>
        </p:nvSpPr>
        <p:spPr>
          <a:xfrm>
            <a:off x="4572000" y="6400413"/>
            <a:ext cx="359866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9, 10</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11</a:t>
            </a:r>
            <a:r>
              <a:rPr lang="ko-KR" altLang="en-US" sz="1100">
                <a:solidFill>
                  <a:prstClr val="black"/>
                </a:solidFill>
                <a:latin typeface="+mj-ea"/>
                <a:ea typeface="+mj-ea"/>
              </a:rPr>
              <a:t>페이지</a:t>
            </a: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5</a:t>
            </a:fld>
            <a:endParaRPr kumimoji="1" lang="ko-KR" altLang="en-US" sz="1100">
              <a:latin typeface="+mj-ea"/>
              <a:ea typeface="+mj-ea"/>
            </a:endParaRPr>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221281"/>
            <a:ext cx="6508774" cy="2759789"/>
          </a:xfrm>
          <a:prstGeom prst="rect">
            <a:avLst/>
          </a:prstGeom>
        </p:spPr>
      </p:pic>
      <p:sp>
        <p:nvSpPr>
          <p:cNvPr id="9" name="正方形/長方形 8"/>
          <p:cNvSpPr/>
          <p:nvPr/>
        </p:nvSpPr>
        <p:spPr>
          <a:xfrm>
            <a:off x="5473357" y="2842389"/>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dirty="0">
                <a:latin typeface="+mj-ea"/>
                <a:ea typeface="+mj-ea"/>
              </a:rPr>
              <a:t>(</a:t>
            </a:r>
            <a:r>
              <a:rPr lang="ko-KR" altLang="en-US" sz="800" dirty="0" err="1">
                <a:latin typeface="+mj-ea"/>
                <a:ea typeface="+mj-ea"/>
              </a:rPr>
              <a:t>고이케</a:t>
            </a:r>
            <a:r>
              <a:rPr lang="ko-KR" altLang="en-US" sz="800" dirty="0">
                <a:latin typeface="+mj-ea"/>
                <a:ea typeface="+mj-ea"/>
              </a:rPr>
              <a:t> 산소공업 주식회사 제공</a:t>
            </a:r>
            <a:r>
              <a:rPr lang="en-US" altLang="ko-KR" sz="800" dirty="0">
                <a:latin typeface="+mj-ea"/>
                <a:ea typeface="+mj-ea"/>
              </a:rPr>
              <a:t>)</a:t>
            </a:r>
            <a:endParaRPr kumimoji="1" lang="ko-KR" altLang="en-US" sz="800" dirty="0">
              <a:latin typeface="+mj-ea"/>
              <a:ea typeface="+mj-ea"/>
            </a:endParaRPr>
          </a:p>
        </p:txBody>
      </p:sp>
      <p:sp>
        <p:nvSpPr>
          <p:cNvPr id="10" name="正方形/長方形 9"/>
          <p:cNvSpPr/>
          <p:nvPr/>
        </p:nvSpPr>
        <p:spPr>
          <a:xfrm>
            <a:off x="5473357" y="5921926"/>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dirty="0">
                <a:latin typeface="+mj-ea"/>
                <a:ea typeface="+mj-ea"/>
              </a:rPr>
              <a:t>(</a:t>
            </a:r>
            <a:r>
              <a:rPr lang="ko-KR" altLang="en-US" sz="800" dirty="0" err="1">
                <a:latin typeface="+mj-ea"/>
                <a:ea typeface="+mj-ea"/>
              </a:rPr>
              <a:t>고이케</a:t>
            </a:r>
            <a:r>
              <a:rPr lang="ko-KR" altLang="en-US" sz="800" dirty="0">
                <a:latin typeface="+mj-ea"/>
                <a:ea typeface="+mj-ea"/>
              </a:rPr>
              <a:t> 산소공업 주식회사 제공</a:t>
            </a:r>
            <a:r>
              <a:rPr lang="en-US" altLang="ko-KR" sz="800" dirty="0">
                <a:latin typeface="+mj-ea"/>
                <a:ea typeface="+mj-ea"/>
              </a:rPr>
              <a:t>)</a:t>
            </a:r>
            <a:endParaRPr kumimoji="1" lang="ko-KR" altLang="en-US" sz="800" dirty="0">
              <a:latin typeface="+mj-ea"/>
              <a:ea typeface="+mj-ea"/>
            </a:endParaRPr>
          </a:p>
        </p:txBody>
      </p:sp>
      <p:sp>
        <p:nvSpPr>
          <p:cNvPr id="11" name="テキスト ボックス 10">
            <a:extLst>
              <a:ext uri="{FF2B5EF4-FFF2-40B4-BE49-F238E27FC236}">
                <a16:creationId xmlns:a16="http://schemas.microsoft.com/office/drawing/2014/main" id="{A9CD3B41-CCEE-4C72-9B10-641968ECEB36}"/>
              </a:ext>
            </a:extLst>
          </p:cNvPr>
          <p:cNvSpPr txBox="1"/>
          <p:nvPr/>
        </p:nvSpPr>
        <p:spPr>
          <a:xfrm>
            <a:off x="1024672" y="2594450"/>
            <a:ext cx="2858365" cy="299321"/>
          </a:xfrm>
          <a:prstGeom prst="rect">
            <a:avLst/>
          </a:prstGeom>
          <a:solidFill>
            <a:schemeClr val="bg1"/>
          </a:solidFill>
          <a:ln>
            <a:noFill/>
          </a:ln>
        </p:spPr>
        <p:txBody>
          <a:bodyPr wrap="square" lIns="0" tIns="0" rIns="0" bIns="0" rtlCol="0">
            <a:noAutofit/>
          </a:bodyPr>
          <a:lstStyle/>
          <a:p>
            <a:pPr rtl="0"/>
            <a:r>
              <a:rPr lang="ko-KR" altLang="en-US" sz="1050" dirty="0">
                <a:latin typeface="+mj-ea"/>
                <a:ea typeface="+mj-ea"/>
              </a:rPr>
              <a:t>그림</a:t>
            </a:r>
            <a:r>
              <a:rPr lang="en-US" altLang="ko-KR" sz="1050" dirty="0">
                <a:latin typeface="+mj-ea"/>
                <a:ea typeface="+mj-ea"/>
              </a:rPr>
              <a:t>1-4 B</a:t>
            </a:r>
            <a:r>
              <a:rPr lang="ko-KR" altLang="en-US" sz="1050" dirty="0">
                <a:latin typeface="+mj-ea"/>
                <a:ea typeface="+mj-ea"/>
              </a:rPr>
              <a:t>형 </a:t>
            </a:r>
            <a:r>
              <a:rPr lang="ko-KR" altLang="en-US" sz="1050" dirty="0" err="1">
                <a:latin typeface="+mj-ea"/>
                <a:ea typeface="+mj-ea"/>
              </a:rPr>
              <a:t>용접기</a:t>
            </a:r>
            <a:r>
              <a:rPr lang="en-US" altLang="ko-KR" sz="1050" dirty="0">
                <a:latin typeface="+mj-ea"/>
                <a:ea typeface="+mj-ea"/>
              </a:rPr>
              <a:t>(</a:t>
            </a:r>
            <a:r>
              <a:rPr lang="ko-KR" altLang="en-US" sz="1050" dirty="0">
                <a:latin typeface="+mj-ea"/>
                <a:ea typeface="+mj-ea"/>
              </a:rPr>
              <a:t>프랑스식</a:t>
            </a:r>
            <a:r>
              <a:rPr lang="en-US" altLang="ko-KR" sz="1050" dirty="0">
                <a:latin typeface="+mj-ea"/>
                <a:ea typeface="+mj-ea"/>
              </a:rPr>
              <a:t>)</a:t>
            </a:r>
            <a:endParaRPr kumimoji="1" lang="ko-KR" altLang="en-US" sz="1050" dirty="0">
              <a:latin typeface="+mj-ea"/>
              <a:ea typeface="+mj-ea"/>
            </a:endParaRPr>
          </a:p>
        </p:txBody>
      </p:sp>
      <p:sp>
        <p:nvSpPr>
          <p:cNvPr id="12" name="テキスト ボックス 11">
            <a:extLst>
              <a:ext uri="{FF2B5EF4-FFF2-40B4-BE49-F238E27FC236}">
                <a16:creationId xmlns:a16="http://schemas.microsoft.com/office/drawing/2014/main" id="{A9E0FD41-241C-4B85-B6E3-204E42ED73FA}"/>
              </a:ext>
            </a:extLst>
          </p:cNvPr>
          <p:cNvSpPr txBox="1"/>
          <p:nvPr/>
        </p:nvSpPr>
        <p:spPr>
          <a:xfrm>
            <a:off x="5394440" y="2371377"/>
            <a:ext cx="1398326" cy="299321"/>
          </a:xfrm>
          <a:prstGeom prst="rect">
            <a:avLst/>
          </a:prstGeom>
          <a:solidFill>
            <a:schemeClr val="bg1"/>
          </a:solidFill>
          <a:ln>
            <a:noFill/>
          </a:ln>
        </p:spPr>
        <p:txBody>
          <a:bodyPr wrap="square" lIns="0" tIns="0" rIns="0" bIns="0" rtlCol="0">
            <a:noAutofit/>
          </a:bodyPr>
          <a:lstStyle/>
          <a:p>
            <a:pPr rtl="0"/>
            <a:r>
              <a:rPr lang="ko-KR" altLang="en-US" sz="700">
                <a:latin typeface="+mj-ea"/>
                <a:ea typeface="+mj-ea"/>
              </a:rPr>
              <a:t>자료</a:t>
            </a:r>
            <a:r>
              <a:rPr lang="en-US" altLang="ko-KR" sz="700">
                <a:latin typeface="+mj-ea"/>
                <a:ea typeface="+mj-ea"/>
              </a:rPr>
              <a:t>: </a:t>
            </a:r>
            <a:r>
              <a:rPr lang="ko-KR" altLang="en-US" sz="700">
                <a:latin typeface="+mj-ea"/>
                <a:ea typeface="+mj-ea"/>
              </a:rPr>
              <a:t>고이케 산소공업 주식회사</a:t>
            </a:r>
            <a:endParaRPr kumimoji="1" lang="ko-KR" altLang="en-US" sz="700">
              <a:latin typeface="+mj-ea"/>
              <a:ea typeface="+mj-ea"/>
            </a:endParaRPr>
          </a:p>
        </p:txBody>
      </p:sp>
      <p:sp>
        <p:nvSpPr>
          <p:cNvPr id="13" name="テキスト ボックス 12">
            <a:extLst>
              <a:ext uri="{FF2B5EF4-FFF2-40B4-BE49-F238E27FC236}">
                <a16:creationId xmlns:a16="http://schemas.microsoft.com/office/drawing/2014/main" id="{FD3FF4D7-1BE1-4942-B9B0-5880CBE7BF25}"/>
              </a:ext>
            </a:extLst>
          </p:cNvPr>
          <p:cNvSpPr txBox="1"/>
          <p:nvPr/>
        </p:nvSpPr>
        <p:spPr>
          <a:xfrm>
            <a:off x="772866" y="1021494"/>
            <a:ext cx="1026156" cy="190417"/>
          </a:xfrm>
          <a:prstGeom prst="rect">
            <a:avLst/>
          </a:prstGeom>
          <a:solidFill>
            <a:schemeClr val="bg1"/>
          </a:solidFill>
          <a:ln>
            <a:noFill/>
          </a:ln>
        </p:spPr>
        <p:txBody>
          <a:bodyPr wrap="square" lIns="0" tIns="0" rIns="0" bIns="0" rtlCol="0">
            <a:noAutofit/>
          </a:bodyPr>
          <a:lstStyle/>
          <a:p>
            <a:pPr algn="ctr" rtl="0"/>
            <a:r>
              <a:rPr lang="ko-KR" altLang="en-US" sz="1050" dirty="0" err="1">
                <a:latin typeface="+mj-ea"/>
                <a:ea typeface="+mj-ea"/>
              </a:rPr>
              <a:t>토치헤드</a:t>
            </a:r>
            <a:endParaRPr kumimoji="1" lang="ko-KR" altLang="en-US" sz="1050" dirty="0">
              <a:latin typeface="+mj-ea"/>
              <a:ea typeface="+mj-ea"/>
            </a:endParaRPr>
          </a:p>
        </p:txBody>
      </p:sp>
      <p:sp>
        <p:nvSpPr>
          <p:cNvPr id="14" name="テキスト ボックス 13">
            <a:extLst>
              <a:ext uri="{FF2B5EF4-FFF2-40B4-BE49-F238E27FC236}">
                <a16:creationId xmlns:a16="http://schemas.microsoft.com/office/drawing/2014/main" id="{81167AE6-9AF1-428C-A09A-7F67AA0787A8}"/>
              </a:ext>
            </a:extLst>
          </p:cNvPr>
          <p:cNvSpPr txBox="1"/>
          <p:nvPr/>
        </p:nvSpPr>
        <p:spPr>
          <a:xfrm>
            <a:off x="1542498" y="1879660"/>
            <a:ext cx="513827" cy="370160"/>
          </a:xfrm>
          <a:prstGeom prst="rect">
            <a:avLst/>
          </a:prstGeom>
          <a:solidFill>
            <a:schemeClr val="bg1"/>
          </a:solidFill>
          <a:ln>
            <a:noFill/>
          </a:ln>
        </p:spPr>
        <p:txBody>
          <a:bodyPr wrap="square" lIns="0" tIns="0" rIns="0" bIns="0" rtlCol="0">
            <a:noAutofit/>
          </a:bodyPr>
          <a:lstStyle/>
          <a:p>
            <a:pPr rtl="0"/>
            <a:r>
              <a:rPr lang="ko-KR" altLang="en-US" sz="1050" dirty="0">
                <a:latin typeface="+mj-ea"/>
                <a:ea typeface="+mj-ea"/>
              </a:rPr>
              <a:t>화구</a:t>
            </a:r>
            <a:r>
              <a:rPr lang="en-US" altLang="ko-KR" sz="1050" dirty="0">
                <a:latin typeface="+mj-ea"/>
                <a:ea typeface="+mj-ea"/>
              </a:rPr>
              <a:t/>
            </a:r>
            <a:br>
              <a:rPr lang="en-US" altLang="ko-KR" sz="1050" dirty="0">
                <a:latin typeface="+mj-ea"/>
                <a:ea typeface="+mj-ea"/>
              </a:rPr>
            </a:br>
            <a:r>
              <a:rPr lang="en-US" altLang="ko-KR" sz="1050" dirty="0">
                <a:latin typeface="+mj-ea"/>
                <a:ea typeface="+mj-ea"/>
              </a:rPr>
              <a:t>(</a:t>
            </a:r>
            <a:r>
              <a:rPr lang="en-US" altLang="ko-KR" sz="1050" dirty="0" err="1">
                <a:latin typeface="+mj-ea"/>
                <a:ea typeface="+mj-ea"/>
              </a:rPr>
              <a:t>higuchi</a:t>
            </a:r>
            <a:r>
              <a:rPr lang="en-US" altLang="ko-KR" sz="1050" dirty="0">
                <a:latin typeface="+mj-ea"/>
                <a:ea typeface="+mj-ea"/>
              </a:rPr>
              <a:t>)</a:t>
            </a:r>
            <a:endParaRPr kumimoji="1" lang="ko-KR" altLang="en-US" sz="1050" dirty="0">
              <a:latin typeface="+mj-ea"/>
              <a:ea typeface="+mj-ea"/>
            </a:endParaRPr>
          </a:p>
        </p:txBody>
      </p:sp>
      <p:sp>
        <p:nvSpPr>
          <p:cNvPr id="15" name="テキスト ボックス 14">
            <a:extLst>
              <a:ext uri="{FF2B5EF4-FFF2-40B4-BE49-F238E27FC236}">
                <a16:creationId xmlns:a16="http://schemas.microsoft.com/office/drawing/2014/main" id="{4C41301A-AC25-4220-8402-1E56E2062B91}"/>
              </a:ext>
            </a:extLst>
          </p:cNvPr>
          <p:cNvSpPr txBox="1"/>
          <p:nvPr/>
        </p:nvSpPr>
        <p:spPr>
          <a:xfrm>
            <a:off x="2243957" y="980450"/>
            <a:ext cx="1026156" cy="190417"/>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혼합관 너트</a:t>
            </a:r>
            <a:endParaRPr kumimoji="1" lang="ko-KR" altLang="en-US" sz="1050">
              <a:latin typeface="+mj-ea"/>
              <a:ea typeface="+mj-ea"/>
            </a:endParaRPr>
          </a:p>
        </p:txBody>
      </p:sp>
      <p:sp>
        <p:nvSpPr>
          <p:cNvPr id="16" name="テキスト ボックス 15">
            <a:extLst>
              <a:ext uri="{FF2B5EF4-FFF2-40B4-BE49-F238E27FC236}">
                <a16:creationId xmlns:a16="http://schemas.microsoft.com/office/drawing/2014/main" id="{37075643-556B-404B-BF25-3DD86C7DC6D9}"/>
              </a:ext>
            </a:extLst>
          </p:cNvPr>
          <p:cNvSpPr txBox="1"/>
          <p:nvPr/>
        </p:nvSpPr>
        <p:spPr>
          <a:xfrm>
            <a:off x="2129354" y="1889705"/>
            <a:ext cx="919935" cy="190417"/>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혼합가스관</a:t>
            </a:r>
            <a:endParaRPr kumimoji="1" lang="ko-KR" altLang="en-US" sz="1050">
              <a:latin typeface="+mj-ea"/>
              <a:ea typeface="+mj-ea"/>
            </a:endParaRPr>
          </a:p>
        </p:txBody>
      </p:sp>
      <p:sp>
        <p:nvSpPr>
          <p:cNvPr id="17" name="テキスト ボックス 16">
            <a:extLst>
              <a:ext uri="{FF2B5EF4-FFF2-40B4-BE49-F238E27FC236}">
                <a16:creationId xmlns:a16="http://schemas.microsoft.com/office/drawing/2014/main" id="{320D7BAC-86BE-4615-9B98-484376C5E109}"/>
              </a:ext>
            </a:extLst>
          </p:cNvPr>
          <p:cNvSpPr txBox="1"/>
          <p:nvPr/>
        </p:nvSpPr>
        <p:spPr>
          <a:xfrm>
            <a:off x="3122317" y="1940684"/>
            <a:ext cx="994462" cy="238673"/>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산소</a:t>
            </a:r>
            <a:r>
              <a:rPr lang="en-US" altLang="ko-KR" sz="1050">
                <a:latin typeface="+mj-ea"/>
                <a:ea typeface="+mj-ea"/>
              </a:rPr>
              <a:t>(sanso)</a:t>
            </a:r>
            <a:r>
              <a:rPr lang="ko-KR" altLang="en-US" sz="1050">
                <a:latin typeface="+mj-ea"/>
                <a:ea typeface="+mj-ea"/>
              </a:rPr>
              <a:t>밸브</a:t>
            </a:r>
            <a:endParaRPr kumimoji="1" lang="ko-KR" altLang="en-US" sz="1050">
              <a:latin typeface="+mj-ea"/>
              <a:ea typeface="+mj-ea"/>
            </a:endParaRPr>
          </a:p>
        </p:txBody>
      </p:sp>
      <p:sp>
        <p:nvSpPr>
          <p:cNvPr id="18" name="テキスト ボックス 17">
            <a:extLst>
              <a:ext uri="{FF2B5EF4-FFF2-40B4-BE49-F238E27FC236}">
                <a16:creationId xmlns:a16="http://schemas.microsoft.com/office/drawing/2014/main" id="{BF674878-E914-4AF1-9F4A-3749010D18CE}"/>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연료가스밸브</a:t>
            </a:r>
            <a:endParaRPr kumimoji="1" lang="ko-KR" altLang="en-US" sz="1050">
              <a:latin typeface="+mj-ea"/>
              <a:ea typeface="+mj-ea"/>
            </a:endParaRPr>
          </a:p>
        </p:txBody>
      </p:sp>
      <p:sp>
        <p:nvSpPr>
          <p:cNvPr id="19" name="テキスト ボックス 18">
            <a:extLst>
              <a:ext uri="{FF2B5EF4-FFF2-40B4-BE49-F238E27FC236}">
                <a16:creationId xmlns:a16="http://schemas.microsoft.com/office/drawing/2014/main" id="{BDCB5C66-2149-480E-9A82-7E25689A289F}"/>
              </a:ext>
            </a:extLst>
          </p:cNvPr>
          <p:cNvSpPr txBox="1"/>
          <p:nvPr/>
        </p:nvSpPr>
        <p:spPr>
          <a:xfrm>
            <a:off x="5562473" y="1974868"/>
            <a:ext cx="1090350" cy="190417"/>
          </a:xfrm>
          <a:prstGeom prst="rect">
            <a:avLst/>
          </a:prstGeom>
          <a:solidFill>
            <a:schemeClr val="bg1"/>
          </a:solidFill>
          <a:ln>
            <a:noFill/>
          </a:ln>
        </p:spPr>
        <p:txBody>
          <a:bodyPr wrap="square" lIns="0" tIns="0" rIns="0" bIns="0" rtlCol="0">
            <a:noAutofit/>
          </a:bodyPr>
          <a:lstStyle/>
          <a:p>
            <a:pPr algn="ctr" rtl="0"/>
            <a:r>
              <a:rPr lang="ko-KR" altLang="en-US" sz="1050" dirty="0">
                <a:latin typeface="+mj-ea"/>
                <a:ea typeface="+mj-ea"/>
              </a:rPr>
              <a:t>연료가스 입구</a:t>
            </a:r>
            <a:endParaRPr kumimoji="1" lang="ko-KR" altLang="en-US" sz="1050" dirty="0">
              <a:latin typeface="+mj-ea"/>
              <a:ea typeface="+mj-ea"/>
            </a:endParaRPr>
          </a:p>
        </p:txBody>
      </p:sp>
      <p:sp>
        <p:nvSpPr>
          <p:cNvPr id="20" name="テキスト ボックス 19">
            <a:extLst>
              <a:ext uri="{FF2B5EF4-FFF2-40B4-BE49-F238E27FC236}">
                <a16:creationId xmlns:a16="http://schemas.microsoft.com/office/drawing/2014/main" id="{D59ED826-5F12-46E5-9C66-1F340B7BA2FA}"/>
              </a:ext>
            </a:extLst>
          </p:cNvPr>
          <p:cNvSpPr txBox="1"/>
          <p:nvPr/>
        </p:nvSpPr>
        <p:spPr>
          <a:xfrm>
            <a:off x="772866" y="5625301"/>
            <a:ext cx="4662734" cy="299321"/>
          </a:xfrm>
          <a:prstGeom prst="rect">
            <a:avLst/>
          </a:prstGeom>
          <a:solidFill>
            <a:schemeClr val="bg1"/>
          </a:solidFill>
          <a:ln>
            <a:noFill/>
          </a:ln>
        </p:spPr>
        <p:txBody>
          <a:bodyPr wrap="square" lIns="0" tIns="0" rIns="0" bIns="0" rtlCol="0">
            <a:noAutofit/>
          </a:bodyPr>
          <a:lstStyle/>
          <a:p>
            <a:pPr rtl="0"/>
            <a:r>
              <a:rPr lang="ko-KR" altLang="en-US" sz="1100">
                <a:latin typeface="+mj-ea"/>
                <a:ea typeface="+mj-ea"/>
              </a:rPr>
              <a:t>그림</a:t>
            </a:r>
            <a:r>
              <a:rPr lang="en-US" altLang="ko-KR" sz="1100">
                <a:latin typeface="+mj-ea"/>
                <a:ea typeface="+mj-ea"/>
              </a:rPr>
              <a:t>1-5 </a:t>
            </a:r>
            <a:r>
              <a:rPr lang="ko-KR" altLang="en-US" sz="1100">
                <a:latin typeface="+mj-ea"/>
                <a:ea typeface="+mj-ea"/>
              </a:rPr>
              <a:t>저압용</a:t>
            </a:r>
            <a:r>
              <a:rPr lang="en-US" altLang="ko-KR" sz="1100">
                <a:latin typeface="+mj-ea"/>
                <a:ea typeface="+mj-ea"/>
              </a:rPr>
              <a:t>(</a:t>
            </a:r>
            <a:r>
              <a:rPr lang="ko-KR" altLang="en-US" sz="1100">
                <a:latin typeface="+mj-ea"/>
                <a:ea typeface="+mj-ea"/>
              </a:rPr>
              <a:t>토치</a:t>
            </a:r>
            <a:r>
              <a:rPr lang="en-US" altLang="ko-KR" sz="1100">
                <a:latin typeface="+mj-ea"/>
                <a:ea typeface="+mj-ea"/>
              </a:rPr>
              <a:t>(tochi) </a:t>
            </a:r>
            <a:r>
              <a:rPr lang="ko-KR" altLang="en-US" sz="1100">
                <a:latin typeface="+mj-ea"/>
                <a:ea typeface="+mj-ea"/>
              </a:rPr>
              <a:t>믹싱</a:t>
            </a:r>
            <a:r>
              <a:rPr lang="en-US" altLang="ko-KR" sz="1100">
                <a:latin typeface="+mj-ea"/>
                <a:ea typeface="+mj-ea"/>
              </a:rPr>
              <a:t>) </a:t>
            </a:r>
            <a:r>
              <a:rPr lang="ko-KR" altLang="en-US" sz="1100">
                <a:latin typeface="+mj-ea"/>
                <a:ea typeface="+mj-ea"/>
              </a:rPr>
              <a:t>절단기</a:t>
            </a:r>
            <a:r>
              <a:rPr lang="en-US" altLang="ko-KR" sz="1100">
                <a:latin typeface="+mj-ea"/>
                <a:ea typeface="+mj-ea"/>
              </a:rPr>
              <a:t>(setudanki) (</a:t>
            </a:r>
            <a:r>
              <a:rPr lang="ko-KR" altLang="en-US" sz="1100">
                <a:latin typeface="+mj-ea"/>
                <a:ea typeface="+mj-ea"/>
              </a:rPr>
              <a:t>프랑스식</a:t>
            </a:r>
            <a:r>
              <a:rPr lang="en-US" altLang="ko-KR" sz="1100">
                <a:latin typeface="+mj-ea"/>
                <a:ea typeface="+mj-ea"/>
              </a:rPr>
              <a:t>)</a:t>
            </a:r>
            <a:endParaRPr kumimoji="1" lang="ko-KR" altLang="en-US" sz="1100">
              <a:latin typeface="+mj-ea"/>
              <a:ea typeface="+mj-ea"/>
            </a:endParaRPr>
          </a:p>
        </p:txBody>
      </p:sp>
      <p:sp>
        <p:nvSpPr>
          <p:cNvPr id="21" name="テキスト ボックス 20">
            <a:extLst>
              <a:ext uri="{FF2B5EF4-FFF2-40B4-BE49-F238E27FC236}">
                <a16:creationId xmlns:a16="http://schemas.microsoft.com/office/drawing/2014/main" id="{6440263E-B08E-435F-AE6E-B1DE2E6E3E62}"/>
              </a:ext>
            </a:extLst>
          </p:cNvPr>
          <p:cNvSpPr txBox="1"/>
          <p:nvPr/>
        </p:nvSpPr>
        <p:spPr>
          <a:xfrm>
            <a:off x="5532167" y="5420085"/>
            <a:ext cx="1498074" cy="299321"/>
          </a:xfrm>
          <a:prstGeom prst="rect">
            <a:avLst/>
          </a:prstGeom>
          <a:solidFill>
            <a:schemeClr val="bg1"/>
          </a:solidFill>
          <a:ln>
            <a:noFill/>
          </a:ln>
        </p:spPr>
        <p:txBody>
          <a:bodyPr wrap="square" lIns="0" tIns="0" rIns="0" bIns="0" rtlCol="0">
            <a:noAutofit/>
          </a:bodyPr>
          <a:lstStyle/>
          <a:p>
            <a:pPr rtl="0"/>
            <a:r>
              <a:rPr lang="ko-KR" altLang="en-US" sz="700">
                <a:latin typeface="+mj-ea"/>
                <a:ea typeface="+mj-ea"/>
              </a:rPr>
              <a:t>자료</a:t>
            </a:r>
            <a:r>
              <a:rPr lang="en-US" altLang="ko-KR" sz="700">
                <a:latin typeface="+mj-ea"/>
                <a:ea typeface="+mj-ea"/>
              </a:rPr>
              <a:t>: </a:t>
            </a:r>
            <a:r>
              <a:rPr lang="ko-KR" altLang="en-US" sz="700">
                <a:latin typeface="+mj-ea"/>
                <a:ea typeface="+mj-ea"/>
              </a:rPr>
              <a:t>고이케 산소공업 주식회사</a:t>
            </a:r>
            <a:endParaRPr kumimoji="1" lang="ko-KR" altLang="en-US" sz="700">
              <a:latin typeface="+mj-ea"/>
              <a:ea typeface="+mj-ea"/>
            </a:endParaRPr>
          </a:p>
        </p:txBody>
      </p:sp>
      <p:sp>
        <p:nvSpPr>
          <p:cNvPr id="22" name="テキスト ボックス 21">
            <a:extLst>
              <a:ext uri="{FF2B5EF4-FFF2-40B4-BE49-F238E27FC236}">
                <a16:creationId xmlns:a16="http://schemas.microsoft.com/office/drawing/2014/main" id="{F095FE11-6145-454B-BDFF-3921EC30B02B}"/>
              </a:ext>
            </a:extLst>
          </p:cNvPr>
          <p:cNvSpPr txBox="1"/>
          <p:nvPr/>
        </p:nvSpPr>
        <p:spPr>
          <a:xfrm>
            <a:off x="955645" y="3414680"/>
            <a:ext cx="1026156" cy="190417"/>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토치헤드</a:t>
            </a:r>
            <a:endParaRPr kumimoji="1" lang="ko-KR" altLang="en-US" sz="1050">
              <a:latin typeface="+mj-ea"/>
              <a:ea typeface="+mj-ea"/>
            </a:endParaRPr>
          </a:p>
        </p:txBody>
      </p:sp>
      <p:sp>
        <p:nvSpPr>
          <p:cNvPr id="23" name="テキスト ボックス 22">
            <a:extLst>
              <a:ext uri="{FF2B5EF4-FFF2-40B4-BE49-F238E27FC236}">
                <a16:creationId xmlns:a16="http://schemas.microsoft.com/office/drawing/2014/main" id="{BCC49E00-B384-4350-AEEE-F01ED129FD65}"/>
              </a:ext>
            </a:extLst>
          </p:cNvPr>
          <p:cNvSpPr txBox="1"/>
          <p:nvPr/>
        </p:nvSpPr>
        <p:spPr>
          <a:xfrm>
            <a:off x="1806967" y="4720706"/>
            <a:ext cx="553825" cy="470115"/>
          </a:xfrm>
          <a:prstGeom prst="rect">
            <a:avLst/>
          </a:prstGeom>
          <a:solidFill>
            <a:schemeClr val="bg1"/>
          </a:solidFill>
          <a:ln>
            <a:noFill/>
          </a:ln>
        </p:spPr>
        <p:txBody>
          <a:bodyPr wrap="square" lIns="0" tIns="0" rIns="0" bIns="0" rtlCol="0">
            <a:noAutofit/>
          </a:bodyPr>
          <a:lstStyle/>
          <a:p>
            <a:pPr algn="ctr" rtl="0"/>
            <a:r>
              <a:rPr lang="ko-KR" altLang="en-US" sz="1050" dirty="0">
                <a:latin typeface="+mj-ea"/>
                <a:ea typeface="+mj-ea"/>
              </a:rPr>
              <a:t>화구</a:t>
            </a:r>
            <a:r>
              <a:rPr lang="en-US" altLang="ko-KR" sz="1050" dirty="0">
                <a:latin typeface="+mj-ea"/>
                <a:ea typeface="+mj-ea"/>
              </a:rPr>
              <a:t/>
            </a:r>
            <a:br>
              <a:rPr lang="en-US" altLang="ko-KR" sz="1050" dirty="0">
                <a:latin typeface="+mj-ea"/>
                <a:ea typeface="+mj-ea"/>
              </a:rPr>
            </a:br>
            <a:r>
              <a:rPr lang="en-US" altLang="ko-KR" sz="1050" dirty="0">
                <a:latin typeface="+mj-ea"/>
                <a:ea typeface="+mj-ea"/>
              </a:rPr>
              <a:t>(</a:t>
            </a:r>
            <a:r>
              <a:rPr lang="en-US" altLang="ko-KR" sz="1050" dirty="0" err="1">
                <a:latin typeface="+mj-ea"/>
                <a:ea typeface="+mj-ea"/>
              </a:rPr>
              <a:t>higuchi</a:t>
            </a:r>
            <a:r>
              <a:rPr lang="en-US" altLang="ko-KR" sz="1050" dirty="0">
                <a:latin typeface="+mj-ea"/>
                <a:ea typeface="+mj-ea"/>
              </a:rPr>
              <a:t>)</a:t>
            </a:r>
            <a:endParaRPr kumimoji="1" lang="ko-KR" altLang="en-US" sz="1050" dirty="0">
              <a:latin typeface="+mj-ea"/>
              <a:ea typeface="+mj-ea"/>
            </a:endParaRPr>
          </a:p>
        </p:txBody>
      </p:sp>
      <p:sp>
        <p:nvSpPr>
          <p:cNvPr id="24" name="テキスト ボックス 23">
            <a:extLst>
              <a:ext uri="{FF2B5EF4-FFF2-40B4-BE49-F238E27FC236}">
                <a16:creationId xmlns:a16="http://schemas.microsoft.com/office/drawing/2014/main" id="{660C3D7A-F31D-464A-A8BD-0A5508ACA03F}"/>
              </a:ext>
            </a:extLst>
          </p:cNvPr>
          <p:cNvSpPr txBox="1"/>
          <p:nvPr/>
        </p:nvSpPr>
        <p:spPr>
          <a:xfrm>
            <a:off x="2401807" y="4707368"/>
            <a:ext cx="553825" cy="190417"/>
          </a:xfrm>
          <a:prstGeom prst="rect">
            <a:avLst/>
          </a:prstGeom>
          <a:solidFill>
            <a:schemeClr val="bg1"/>
          </a:solidFill>
          <a:ln>
            <a:noFill/>
          </a:ln>
        </p:spPr>
        <p:txBody>
          <a:bodyPr wrap="square" lIns="0" tIns="0" rIns="0" bIns="0" rtlCol="0">
            <a:noAutofit/>
          </a:bodyPr>
          <a:lstStyle/>
          <a:p>
            <a:pPr algn="ctr" rtl="0"/>
            <a:r>
              <a:rPr lang="ko-KR" altLang="en-US" sz="1050" dirty="0">
                <a:latin typeface="+mj-ea"/>
                <a:ea typeface="+mj-ea"/>
              </a:rPr>
              <a:t>혼합관</a:t>
            </a:r>
            <a:endParaRPr kumimoji="1" lang="ko-KR" altLang="en-US" sz="1050" dirty="0">
              <a:latin typeface="+mj-ea"/>
              <a:ea typeface="+mj-ea"/>
            </a:endParaRPr>
          </a:p>
        </p:txBody>
      </p:sp>
      <p:sp>
        <p:nvSpPr>
          <p:cNvPr id="25" name="テキスト ボックス 24">
            <a:extLst>
              <a:ext uri="{FF2B5EF4-FFF2-40B4-BE49-F238E27FC236}">
                <a16:creationId xmlns:a16="http://schemas.microsoft.com/office/drawing/2014/main" id="{3FE256D5-4287-4F9F-929C-6BE7CD65FB9D}"/>
              </a:ext>
            </a:extLst>
          </p:cNvPr>
          <p:cNvSpPr txBox="1"/>
          <p:nvPr/>
        </p:nvSpPr>
        <p:spPr>
          <a:xfrm>
            <a:off x="2114956" y="3445817"/>
            <a:ext cx="1642397" cy="252245"/>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절단산소</a:t>
            </a:r>
            <a:r>
              <a:rPr lang="en-US" altLang="ko-KR" sz="1050">
                <a:latin typeface="+mj-ea"/>
                <a:ea typeface="+mj-ea"/>
              </a:rPr>
              <a:t>(setudan sanso)</a:t>
            </a:r>
            <a:r>
              <a:rPr lang="ko-KR" altLang="en-US" sz="1050">
                <a:latin typeface="+mj-ea"/>
                <a:ea typeface="+mj-ea"/>
              </a:rPr>
              <a:t>관</a:t>
            </a:r>
            <a:endParaRPr kumimoji="1" lang="ko-KR" altLang="en-US" sz="1050">
              <a:latin typeface="+mj-ea"/>
              <a:ea typeface="+mj-ea"/>
            </a:endParaRPr>
          </a:p>
        </p:txBody>
      </p:sp>
      <p:sp>
        <p:nvSpPr>
          <p:cNvPr id="26" name="テキスト ボックス 25">
            <a:extLst>
              <a:ext uri="{FF2B5EF4-FFF2-40B4-BE49-F238E27FC236}">
                <a16:creationId xmlns:a16="http://schemas.microsoft.com/office/drawing/2014/main" id="{0C19B415-803E-46D7-8D20-B43BAB312025}"/>
              </a:ext>
            </a:extLst>
          </p:cNvPr>
          <p:cNvSpPr txBox="1"/>
          <p:nvPr/>
        </p:nvSpPr>
        <p:spPr>
          <a:xfrm>
            <a:off x="3429942" y="4847232"/>
            <a:ext cx="568110" cy="190417"/>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믹서</a:t>
            </a:r>
            <a:endParaRPr kumimoji="1" lang="ko-KR" altLang="en-US" sz="1050">
              <a:latin typeface="+mj-ea"/>
              <a:ea typeface="+mj-ea"/>
            </a:endParaRPr>
          </a:p>
        </p:txBody>
      </p:sp>
      <p:sp>
        <p:nvSpPr>
          <p:cNvPr id="27" name="テキスト ボックス 26">
            <a:extLst>
              <a:ext uri="{FF2B5EF4-FFF2-40B4-BE49-F238E27FC236}">
                <a16:creationId xmlns:a16="http://schemas.microsoft.com/office/drawing/2014/main" id="{DF1E8A6C-76B1-4498-AC5E-0AC6784B6726}"/>
              </a:ext>
            </a:extLst>
          </p:cNvPr>
          <p:cNvSpPr txBox="1"/>
          <p:nvPr/>
        </p:nvSpPr>
        <p:spPr>
          <a:xfrm>
            <a:off x="4238747" y="4854758"/>
            <a:ext cx="1186238" cy="190417"/>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예열산소밸브</a:t>
            </a:r>
            <a:endParaRPr kumimoji="1" lang="ko-KR" altLang="en-US" sz="1050">
              <a:latin typeface="+mj-ea"/>
              <a:ea typeface="+mj-ea"/>
            </a:endParaRPr>
          </a:p>
        </p:txBody>
      </p:sp>
      <p:sp>
        <p:nvSpPr>
          <p:cNvPr id="28" name="テキスト ボックス 27">
            <a:extLst>
              <a:ext uri="{FF2B5EF4-FFF2-40B4-BE49-F238E27FC236}">
                <a16:creationId xmlns:a16="http://schemas.microsoft.com/office/drawing/2014/main" id="{4E398EA5-F994-40D1-B99C-09AEE988E9F3}"/>
              </a:ext>
            </a:extLst>
          </p:cNvPr>
          <p:cNvSpPr txBox="1"/>
          <p:nvPr/>
        </p:nvSpPr>
        <p:spPr>
          <a:xfrm>
            <a:off x="4967309" y="3427375"/>
            <a:ext cx="1186238" cy="190417"/>
          </a:xfrm>
          <a:prstGeom prst="rect">
            <a:avLst/>
          </a:prstGeom>
          <a:solidFill>
            <a:schemeClr val="bg1"/>
          </a:solidFill>
          <a:ln>
            <a:noFill/>
          </a:ln>
        </p:spPr>
        <p:txBody>
          <a:bodyPr wrap="square" lIns="0" tIns="0" rIns="0" bIns="0" rtlCol="0">
            <a:noAutofit/>
          </a:bodyPr>
          <a:lstStyle/>
          <a:p>
            <a:pPr algn="ctr" rtl="0"/>
            <a:r>
              <a:rPr lang="ko-KR" altLang="en-US" sz="1050">
                <a:latin typeface="+mj-ea"/>
                <a:ea typeface="+mj-ea"/>
              </a:rPr>
              <a:t>절단산소밸브</a:t>
            </a:r>
            <a:endParaRPr kumimoji="1" lang="ko-KR" altLang="en-US" sz="1050">
              <a:latin typeface="+mj-ea"/>
              <a:ea typeface="+mj-ea"/>
            </a:endParaRPr>
          </a:p>
        </p:txBody>
      </p:sp>
      <p:sp>
        <p:nvSpPr>
          <p:cNvPr id="29" name="テキスト ボックス 28">
            <a:extLst>
              <a:ext uri="{FF2B5EF4-FFF2-40B4-BE49-F238E27FC236}">
                <a16:creationId xmlns:a16="http://schemas.microsoft.com/office/drawing/2014/main" id="{FE0A2083-D663-49AF-A031-7783E2060E02}"/>
              </a:ext>
            </a:extLst>
          </p:cNvPr>
          <p:cNvSpPr txBox="1"/>
          <p:nvPr/>
        </p:nvSpPr>
        <p:spPr>
          <a:xfrm>
            <a:off x="5610302" y="4836172"/>
            <a:ext cx="1283924" cy="190417"/>
          </a:xfrm>
          <a:prstGeom prst="rect">
            <a:avLst/>
          </a:prstGeom>
          <a:solidFill>
            <a:schemeClr val="bg1"/>
          </a:solidFill>
          <a:ln>
            <a:noFill/>
          </a:ln>
        </p:spPr>
        <p:txBody>
          <a:bodyPr wrap="square" lIns="0" tIns="0" rIns="0" bIns="0" rtlCol="0">
            <a:noAutofit/>
          </a:bodyPr>
          <a:lstStyle/>
          <a:p>
            <a:pPr algn="ctr" rtl="0"/>
            <a:r>
              <a:rPr lang="ko-KR" altLang="en-US" sz="1050" dirty="0">
                <a:latin typeface="+mj-ea"/>
                <a:ea typeface="+mj-ea"/>
              </a:rPr>
              <a:t>연료가스밸브</a:t>
            </a:r>
            <a:endParaRPr kumimoji="1" lang="ko-KR" altLang="en-US" sz="1050" dirty="0">
              <a:latin typeface="+mj-ea"/>
              <a:ea typeface="+mj-ea"/>
            </a:endParaRPr>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ko-KR" altLang="en-US" sz="2000" dirty="0">
                <a:latin typeface="+mj-ea"/>
                <a:ea typeface="+mj-ea"/>
              </a:rPr>
              <a:t>화구</a:t>
            </a:r>
            <a:r>
              <a:rPr lang="en-US" altLang="ko-KR" sz="2000" dirty="0">
                <a:latin typeface="+mj-ea"/>
                <a:ea typeface="+mj-ea"/>
              </a:rPr>
              <a:t>(</a:t>
            </a:r>
            <a:r>
              <a:rPr lang="en-US" altLang="ko-KR" sz="2000" dirty="0" err="1">
                <a:latin typeface="+mj-ea"/>
                <a:ea typeface="+mj-ea"/>
              </a:rPr>
              <a:t>higuchi</a:t>
            </a:r>
            <a:r>
              <a:rPr lang="en-US" altLang="ko-KR" sz="2000" dirty="0">
                <a:latin typeface="+mj-ea"/>
                <a:ea typeface="+mj-ea"/>
              </a:rPr>
              <a:t>)</a:t>
            </a:r>
            <a:endParaRPr lang="ko-KR" altLang="en-US" sz="2000" dirty="0">
              <a:latin typeface="+mj-ea"/>
              <a:ea typeface="+mj-ea"/>
            </a:endParaRP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ko-KR" altLang="en-US" sz="1600" dirty="0">
                <a:latin typeface="+mj-ea"/>
                <a:ea typeface="+mj-ea"/>
              </a:rPr>
              <a:t>가연성가스의 종류와 화구</a:t>
            </a:r>
            <a:r>
              <a:rPr lang="en-US" altLang="ko-KR" sz="1600" dirty="0">
                <a:latin typeface="+mj-ea"/>
                <a:ea typeface="+mj-ea"/>
              </a:rPr>
              <a:t>(</a:t>
            </a:r>
            <a:r>
              <a:rPr lang="en-US" altLang="ko-KR" sz="1600" dirty="0" err="1">
                <a:latin typeface="+mj-ea"/>
                <a:ea typeface="+mj-ea"/>
              </a:rPr>
              <a:t>higuchi</a:t>
            </a:r>
            <a:r>
              <a:rPr lang="en-US" altLang="ko-KR" sz="1600" dirty="0">
                <a:latin typeface="+mj-ea"/>
                <a:ea typeface="+mj-ea"/>
              </a:rPr>
              <a:t>)</a:t>
            </a:r>
            <a:endParaRPr lang="ko-KR" altLang="en-US" sz="1600" dirty="0">
              <a:latin typeface="+mj-ea"/>
              <a:ea typeface="+mj-ea"/>
            </a:endParaRPr>
          </a:p>
          <a:p>
            <a:pPr marL="0" indent="0" rtl="0">
              <a:buNone/>
            </a:pPr>
            <a:r>
              <a:rPr lang="ko-KR" altLang="en-US" sz="1600" dirty="0">
                <a:latin typeface="+mj-ea"/>
                <a:ea typeface="+mj-ea"/>
              </a:rPr>
              <a:t>　화구</a:t>
            </a:r>
            <a:r>
              <a:rPr lang="en-US" altLang="ko-KR" sz="1600" dirty="0">
                <a:latin typeface="+mj-ea"/>
                <a:ea typeface="+mj-ea"/>
              </a:rPr>
              <a:t>(</a:t>
            </a:r>
            <a:r>
              <a:rPr lang="en-US" altLang="ko-KR" sz="1600" dirty="0" err="1">
                <a:latin typeface="+mj-ea"/>
                <a:ea typeface="+mj-ea"/>
              </a:rPr>
              <a:t>higuchi</a:t>
            </a:r>
            <a:r>
              <a:rPr lang="en-US" altLang="ko-KR" sz="1600" dirty="0">
                <a:latin typeface="+mj-ea"/>
                <a:ea typeface="+mj-ea"/>
              </a:rPr>
              <a:t>)</a:t>
            </a:r>
            <a:r>
              <a:rPr lang="ko-KR" altLang="en-US" sz="1600" dirty="0">
                <a:latin typeface="+mj-ea"/>
                <a:ea typeface="+mj-ea"/>
              </a:rPr>
              <a:t>의 구조는 가연성가스마다 다르다</a:t>
            </a:r>
          </a:p>
        </p:txBody>
      </p:sp>
      <p:sp>
        <p:nvSpPr>
          <p:cNvPr id="7" name="テキスト ボックス 6"/>
          <p:cNvSpPr txBox="1"/>
          <p:nvPr/>
        </p:nvSpPr>
        <p:spPr>
          <a:xfrm>
            <a:off x="4796037" y="6444903"/>
            <a:ext cx="3433562"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14</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12</a:t>
            </a:r>
            <a:r>
              <a:rPr lang="ko-KR" altLang="en-US" sz="1100">
                <a:solidFill>
                  <a:prstClr val="black"/>
                </a:solidFill>
                <a:latin typeface="+mj-ea"/>
                <a:ea typeface="+mj-ea"/>
              </a:rPr>
              <a:t>페이지</a:t>
            </a: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0"/>
            <a:ext cx="7886700" cy="76675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ko-KR" altLang="en-US" sz="1600" dirty="0">
                <a:latin typeface="+mj-ea"/>
                <a:ea typeface="+mj-ea"/>
              </a:rPr>
              <a:t>가연성가스의 종류를 잘못 인식했을 때의 위험성</a:t>
            </a:r>
          </a:p>
          <a:p>
            <a:pPr marL="0" indent="0" rtl="0">
              <a:spcBef>
                <a:spcPts val="600"/>
              </a:spcBef>
              <a:buNone/>
            </a:pPr>
            <a:r>
              <a:rPr lang="ko-KR" altLang="en-US" sz="1600" dirty="0">
                <a:latin typeface="+mj-ea"/>
                <a:ea typeface="+mj-ea"/>
              </a:rPr>
              <a:t>　아세틸렌</a:t>
            </a:r>
            <a:r>
              <a:rPr lang="en-US" altLang="ko-KR" sz="1600" dirty="0">
                <a:latin typeface="+mj-ea"/>
                <a:ea typeface="+mj-ea"/>
              </a:rPr>
              <a:t>(</a:t>
            </a:r>
            <a:r>
              <a:rPr lang="en-US" altLang="ko-KR" sz="1600" dirty="0" err="1">
                <a:latin typeface="+mj-ea"/>
                <a:ea typeface="+mj-ea"/>
              </a:rPr>
              <a:t>asechiren</a:t>
            </a:r>
            <a:r>
              <a:rPr lang="en-US" altLang="ko-KR" sz="1600" dirty="0">
                <a:latin typeface="+mj-ea"/>
                <a:ea typeface="+mj-ea"/>
              </a:rPr>
              <a:t>) </a:t>
            </a:r>
            <a:r>
              <a:rPr lang="ko-KR" altLang="en-US" sz="1600" dirty="0">
                <a:latin typeface="+mj-ea"/>
                <a:ea typeface="+mj-ea"/>
              </a:rPr>
              <a:t>가스를 다른 가연성가스용 화구</a:t>
            </a:r>
            <a:r>
              <a:rPr lang="en-US" altLang="ko-KR" sz="1600" dirty="0">
                <a:latin typeface="+mj-ea"/>
                <a:ea typeface="+mj-ea"/>
              </a:rPr>
              <a:t>(</a:t>
            </a:r>
            <a:r>
              <a:rPr lang="en-US" altLang="ko-KR" sz="1600" dirty="0" err="1">
                <a:latin typeface="+mj-ea"/>
                <a:ea typeface="+mj-ea"/>
              </a:rPr>
              <a:t>higuchi</a:t>
            </a:r>
            <a:r>
              <a:rPr lang="en-US" altLang="ko-KR" sz="1600" dirty="0">
                <a:latin typeface="+mj-ea"/>
                <a:ea typeface="+mj-ea"/>
              </a:rPr>
              <a:t>)</a:t>
            </a:r>
            <a:r>
              <a:rPr lang="ko-KR" altLang="en-US" sz="1600" dirty="0">
                <a:latin typeface="+mj-ea"/>
                <a:ea typeface="+mj-ea"/>
              </a:rPr>
              <a:t>에서 사용하면 역화가 발생하여 매우 위험</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6</a:t>
            </a:fld>
            <a:endParaRPr kumimoji="1" lang="ko-KR" altLang="en-US" sz="1100">
              <a:latin typeface="+mj-ea"/>
              <a:ea typeface="+mj-ea"/>
            </a:endParaRPr>
          </a:p>
        </p:txBody>
      </p:sp>
      <p:sp>
        <p:nvSpPr>
          <p:cNvPr id="9" name="テキスト ボックス 8">
            <a:extLst>
              <a:ext uri="{FF2B5EF4-FFF2-40B4-BE49-F238E27FC236}">
                <a16:creationId xmlns:a16="http://schemas.microsoft.com/office/drawing/2014/main" id="{6F97742B-12F9-4A6D-9482-5531E5BBF956}"/>
              </a:ext>
            </a:extLst>
          </p:cNvPr>
          <p:cNvSpPr txBox="1"/>
          <p:nvPr/>
        </p:nvSpPr>
        <p:spPr>
          <a:xfrm>
            <a:off x="708225" y="2567992"/>
            <a:ext cx="4389214" cy="165444"/>
          </a:xfrm>
          <a:prstGeom prst="rect">
            <a:avLst/>
          </a:prstGeom>
          <a:solidFill>
            <a:schemeClr val="bg1"/>
          </a:solidFill>
          <a:ln>
            <a:noFill/>
          </a:ln>
        </p:spPr>
        <p:txBody>
          <a:bodyPr wrap="square" lIns="0" tIns="0" rIns="0" bIns="0" rtlCol="0">
            <a:noAutofit/>
          </a:bodyPr>
          <a:lstStyle/>
          <a:p>
            <a:pPr rtl="0"/>
            <a:r>
              <a:rPr lang="ko-KR" altLang="en-US" sz="1100" dirty="0">
                <a:latin typeface="+mj-ea"/>
                <a:ea typeface="+mj-ea"/>
              </a:rPr>
              <a:t>표</a:t>
            </a:r>
            <a:r>
              <a:rPr lang="en-US" altLang="ko-KR" sz="1100" dirty="0">
                <a:latin typeface="+mj-ea"/>
                <a:ea typeface="+mj-ea"/>
              </a:rPr>
              <a:t>1-3 </a:t>
            </a:r>
            <a:r>
              <a:rPr lang="ko-KR" altLang="en-US" sz="1100" dirty="0">
                <a:latin typeface="+mj-ea"/>
                <a:ea typeface="+mj-ea"/>
              </a:rPr>
              <a:t>아세틸렌</a:t>
            </a:r>
            <a:r>
              <a:rPr lang="en-US" altLang="ko-KR" sz="1100" dirty="0">
                <a:latin typeface="+mj-ea"/>
                <a:ea typeface="+mj-ea"/>
              </a:rPr>
              <a:t>(</a:t>
            </a:r>
            <a:r>
              <a:rPr lang="en-US" altLang="ko-KR" sz="1100" dirty="0" err="1">
                <a:latin typeface="+mj-ea"/>
                <a:ea typeface="+mj-ea"/>
              </a:rPr>
              <a:t>asechiren</a:t>
            </a:r>
            <a:r>
              <a:rPr lang="en-US" altLang="ko-KR" sz="1100" dirty="0">
                <a:latin typeface="+mj-ea"/>
                <a:ea typeface="+mj-ea"/>
              </a:rPr>
              <a:t>) </a:t>
            </a:r>
            <a:r>
              <a:rPr lang="ko-KR" altLang="en-US" sz="1100" dirty="0">
                <a:latin typeface="+mj-ea"/>
                <a:ea typeface="+mj-ea"/>
              </a:rPr>
              <a:t>가스와 프로판</a:t>
            </a:r>
            <a:r>
              <a:rPr lang="en-US" altLang="ko-KR" sz="1100" dirty="0">
                <a:latin typeface="+mj-ea"/>
                <a:ea typeface="+mj-ea"/>
              </a:rPr>
              <a:t>(</a:t>
            </a:r>
            <a:r>
              <a:rPr lang="en-US" altLang="ko-KR" sz="1100" dirty="0" err="1">
                <a:latin typeface="+mj-ea"/>
                <a:ea typeface="+mj-ea"/>
              </a:rPr>
              <a:t>puropan</a:t>
            </a:r>
            <a:r>
              <a:rPr lang="en-US" altLang="ko-KR" sz="1100" dirty="0">
                <a:latin typeface="+mj-ea"/>
                <a:ea typeface="+mj-ea"/>
              </a:rPr>
              <a:t>) </a:t>
            </a:r>
            <a:r>
              <a:rPr lang="ko-KR" altLang="en-US" sz="1100" dirty="0">
                <a:latin typeface="+mj-ea"/>
                <a:ea typeface="+mj-ea"/>
              </a:rPr>
              <a:t>가스의 연소속도</a:t>
            </a:r>
            <a:endParaRPr kumimoji="1" lang="ko-KR" altLang="en-US" sz="1100" dirty="0">
              <a:latin typeface="+mj-ea"/>
              <a:ea typeface="+mj-ea"/>
            </a:endParaRPr>
          </a:p>
        </p:txBody>
      </p:sp>
      <p:sp>
        <p:nvSpPr>
          <p:cNvPr id="10" name="テキスト ボックス 9">
            <a:extLst>
              <a:ext uri="{FF2B5EF4-FFF2-40B4-BE49-F238E27FC236}">
                <a16:creationId xmlns:a16="http://schemas.microsoft.com/office/drawing/2014/main" id="{D0D35DF8-966E-424E-8936-652BC9057EEB}"/>
              </a:ext>
            </a:extLst>
          </p:cNvPr>
          <p:cNvSpPr txBox="1"/>
          <p:nvPr/>
        </p:nvSpPr>
        <p:spPr>
          <a:xfrm>
            <a:off x="762684" y="3750154"/>
            <a:ext cx="1140931" cy="227794"/>
          </a:xfrm>
          <a:prstGeom prst="rect">
            <a:avLst/>
          </a:prstGeom>
          <a:solidFill>
            <a:schemeClr val="bg1"/>
          </a:solidFill>
          <a:ln>
            <a:noFill/>
          </a:ln>
        </p:spPr>
        <p:txBody>
          <a:bodyPr wrap="square" lIns="0" tIns="0" rIns="0" bIns="0" rtlCol="0">
            <a:noAutofit/>
          </a:bodyPr>
          <a:lstStyle/>
          <a:p>
            <a:pPr rtl="0"/>
            <a:r>
              <a:rPr lang="ko-KR" altLang="en-US" sz="1000" dirty="0">
                <a:latin typeface="+mj-ea"/>
                <a:ea typeface="+mj-ea"/>
              </a:rPr>
              <a:t>아세틸렌</a:t>
            </a:r>
            <a:r>
              <a:rPr lang="en-US" altLang="ko-KR" sz="1000" dirty="0">
                <a:latin typeface="+mj-ea"/>
                <a:ea typeface="+mj-ea"/>
              </a:rPr>
              <a:t>(</a:t>
            </a:r>
            <a:r>
              <a:rPr lang="en-US" altLang="ko-KR" sz="1000" dirty="0" err="1">
                <a:latin typeface="+mj-ea"/>
                <a:ea typeface="+mj-ea"/>
              </a:rPr>
              <a:t>asechiren</a:t>
            </a:r>
            <a:r>
              <a:rPr lang="en-US" altLang="ko-KR" sz="1000" dirty="0">
                <a:latin typeface="+mj-ea"/>
                <a:ea typeface="+mj-ea"/>
              </a:rPr>
              <a:t>)</a:t>
            </a:r>
            <a:endParaRPr kumimoji="1" lang="ko-KR" altLang="en-US" sz="1000" dirty="0">
              <a:latin typeface="+mj-ea"/>
              <a:ea typeface="+mj-ea"/>
            </a:endParaRPr>
          </a:p>
        </p:txBody>
      </p:sp>
      <p:sp>
        <p:nvSpPr>
          <p:cNvPr id="11" name="テキスト ボックス 10">
            <a:extLst>
              <a:ext uri="{FF2B5EF4-FFF2-40B4-BE49-F238E27FC236}">
                <a16:creationId xmlns:a16="http://schemas.microsoft.com/office/drawing/2014/main" id="{A2E8B2C4-C32C-4487-9EE9-DC96F6AF3516}"/>
              </a:ext>
            </a:extLst>
          </p:cNvPr>
          <p:cNvSpPr txBox="1"/>
          <p:nvPr/>
        </p:nvSpPr>
        <p:spPr>
          <a:xfrm>
            <a:off x="762684" y="4034212"/>
            <a:ext cx="1140931" cy="227794"/>
          </a:xfrm>
          <a:prstGeom prst="rect">
            <a:avLst/>
          </a:prstGeom>
          <a:solidFill>
            <a:schemeClr val="bg1"/>
          </a:solidFill>
          <a:ln>
            <a:noFill/>
          </a:ln>
        </p:spPr>
        <p:txBody>
          <a:bodyPr wrap="square" lIns="0" tIns="0" rIns="0" bIns="0" rtlCol="0">
            <a:noAutofit/>
          </a:bodyPr>
          <a:lstStyle/>
          <a:p>
            <a:pPr rtl="0"/>
            <a:r>
              <a:rPr lang="ko-KR" altLang="en-US" sz="1000" dirty="0">
                <a:latin typeface="+mj-ea"/>
                <a:ea typeface="+mj-ea"/>
              </a:rPr>
              <a:t>프로판</a:t>
            </a:r>
            <a:r>
              <a:rPr lang="en-US" altLang="ko-KR" sz="1000" dirty="0">
                <a:latin typeface="+mj-ea"/>
                <a:ea typeface="+mj-ea"/>
              </a:rPr>
              <a:t>(</a:t>
            </a:r>
            <a:r>
              <a:rPr lang="en-US" altLang="ko-KR" sz="1000" dirty="0" err="1">
                <a:latin typeface="+mj-ea"/>
                <a:ea typeface="+mj-ea"/>
              </a:rPr>
              <a:t>puropan</a:t>
            </a:r>
            <a:r>
              <a:rPr lang="en-US" altLang="ko-KR" sz="1000" dirty="0">
                <a:latin typeface="+mj-ea"/>
                <a:ea typeface="+mj-ea"/>
              </a:rPr>
              <a:t>)</a:t>
            </a:r>
            <a:endParaRPr kumimoji="1" lang="ko-KR" altLang="en-US" sz="1000" dirty="0">
              <a:latin typeface="+mj-ea"/>
              <a:ea typeface="+mj-ea"/>
            </a:endParaRPr>
          </a:p>
        </p:txBody>
      </p:sp>
      <p:sp>
        <p:nvSpPr>
          <p:cNvPr id="12" name="テキスト ボックス 11">
            <a:extLst>
              <a:ext uri="{FF2B5EF4-FFF2-40B4-BE49-F238E27FC236}">
                <a16:creationId xmlns:a16="http://schemas.microsoft.com/office/drawing/2014/main" id="{B6EB988A-E07E-4A8F-B600-EA927F02ECDF}"/>
              </a:ext>
            </a:extLst>
          </p:cNvPr>
          <p:cNvSpPr txBox="1"/>
          <p:nvPr/>
        </p:nvSpPr>
        <p:spPr>
          <a:xfrm>
            <a:off x="2009220" y="2837135"/>
            <a:ext cx="1460917" cy="530766"/>
          </a:xfrm>
          <a:prstGeom prst="rect">
            <a:avLst/>
          </a:prstGeom>
          <a:solidFill>
            <a:schemeClr val="bg1"/>
          </a:solidFill>
          <a:ln>
            <a:noFill/>
          </a:ln>
        </p:spPr>
        <p:txBody>
          <a:bodyPr wrap="square" lIns="0" tIns="0" rIns="0" bIns="0" rtlCol="0">
            <a:noAutofit/>
          </a:bodyPr>
          <a:lstStyle/>
          <a:p>
            <a:pPr algn="ctr" rtl="0"/>
            <a:r>
              <a:rPr lang="ko-KR" altLang="en-US" sz="1200">
                <a:latin typeface="+mj-ea"/>
                <a:ea typeface="+mj-ea"/>
              </a:rPr>
              <a:t>최소 점화 온도</a:t>
            </a:r>
            <a:endParaRPr kumimoji="1" lang="ko-KR" altLang="en-US" sz="1200">
              <a:latin typeface="+mj-ea"/>
              <a:ea typeface="+mj-ea"/>
            </a:endParaRPr>
          </a:p>
          <a:p>
            <a:pPr algn="ctr" rtl="0"/>
            <a:r>
              <a:rPr lang="en-US" altLang="ko-KR" sz="1200">
                <a:latin typeface="+mj-ea"/>
                <a:ea typeface="+mj-ea"/>
              </a:rPr>
              <a:t>(</a:t>
            </a:r>
            <a:r>
              <a:rPr lang="ko-KR" altLang="en-US" sz="1200">
                <a:latin typeface="+mj-ea"/>
                <a:ea typeface="+mj-ea"/>
              </a:rPr>
              <a:t>산소</a:t>
            </a:r>
            <a:r>
              <a:rPr lang="en-US" altLang="ko-KR" sz="1200">
                <a:latin typeface="+mj-ea"/>
                <a:ea typeface="+mj-ea"/>
              </a:rPr>
              <a:t>(sanso) </a:t>
            </a:r>
            <a:r>
              <a:rPr lang="ko-KR" altLang="en-US" sz="1200">
                <a:latin typeface="+mj-ea"/>
                <a:ea typeface="+mj-ea"/>
              </a:rPr>
              <a:t>중</a:t>
            </a:r>
            <a:r>
              <a:rPr lang="en-US" altLang="ko-KR" sz="1200">
                <a:latin typeface="+mj-ea"/>
                <a:ea typeface="+mj-ea"/>
              </a:rPr>
              <a:t>)</a:t>
            </a:r>
            <a:endParaRPr kumimoji="1" lang="ko-KR" altLang="en-US" sz="1200">
              <a:latin typeface="+mj-ea"/>
              <a:ea typeface="+mj-ea"/>
            </a:endParaRPr>
          </a:p>
        </p:txBody>
      </p:sp>
      <p:sp>
        <p:nvSpPr>
          <p:cNvPr id="13" name="テキスト ボックス 12">
            <a:extLst>
              <a:ext uri="{FF2B5EF4-FFF2-40B4-BE49-F238E27FC236}">
                <a16:creationId xmlns:a16="http://schemas.microsoft.com/office/drawing/2014/main" id="{96177B9F-8986-4739-8C6A-CA3D54BDF1FC}"/>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ko-KR" altLang="en-US" sz="1200">
                <a:latin typeface="+mj-ea"/>
                <a:ea typeface="+mj-ea"/>
              </a:rPr>
              <a:t>연소속도</a:t>
            </a:r>
            <a:endParaRPr kumimoji="1" lang="ko-KR" altLang="en-US" sz="1200">
              <a:latin typeface="+mj-ea"/>
              <a:ea typeface="+mj-ea"/>
            </a:endParaRPr>
          </a:p>
          <a:p>
            <a:pPr algn="ctr" rtl="0"/>
            <a:r>
              <a:rPr lang="en-US" altLang="ko-KR" sz="1200">
                <a:latin typeface="+mj-ea"/>
                <a:ea typeface="+mj-ea"/>
              </a:rPr>
              <a:t>(</a:t>
            </a:r>
            <a:r>
              <a:rPr lang="ko-KR" altLang="en-US" sz="1200">
                <a:latin typeface="+mj-ea"/>
                <a:ea typeface="+mj-ea"/>
              </a:rPr>
              <a:t>중성 혼합비</a:t>
            </a:r>
            <a:r>
              <a:rPr lang="en-US" altLang="ko-KR" sz="1200">
                <a:latin typeface="+mj-ea"/>
                <a:ea typeface="+mj-ea"/>
              </a:rPr>
              <a:t>)</a:t>
            </a:r>
            <a:endParaRPr kumimoji="1" lang="ko-KR" altLang="en-US" sz="1200">
              <a:latin typeface="+mj-ea"/>
              <a:ea typeface="+mj-ea"/>
            </a:endParaRPr>
          </a:p>
        </p:txBody>
      </p:sp>
      <p:sp>
        <p:nvSpPr>
          <p:cNvPr id="14" name="テキスト ボックス 13">
            <a:extLst>
              <a:ext uri="{FF2B5EF4-FFF2-40B4-BE49-F238E27FC236}">
                <a16:creationId xmlns:a16="http://schemas.microsoft.com/office/drawing/2014/main" id="{85FB4EAE-5209-433E-B873-CE74F3E80A06}"/>
              </a:ext>
            </a:extLst>
          </p:cNvPr>
          <p:cNvSpPr txBox="1"/>
          <p:nvPr/>
        </p:nvSpPr>
        <p:spPr>
          <a:xfrm>
            <a:off x="762684" y="4318270"/>
            <a:ext cx="4480485" cy="187688"/>
          </a:xfrm>
          <a:prstGeom prst="rect">
            <a:avLst/>
          </a:prstGeom>
          <a:solidFill>
            <a:schemeClr val="bg1"/>
          </a:solidFill>
          <a:ln>
            <a:noFill/>
          </a:ln>
        </p:spPr>
        <p:txBody>
          <a:bodyPr wrap="square" lIns="0" tIns="0" rIns="0" bIns="0" rtlCol="0">
            <a:noAutofit/>
          </a:bodyPr>
          <a:lstStyle/>
          <a:p>
            <a:pPr rtl="0"/>
            <a:r>
              <a:rPr lang="en-US" altLang="ko-KR" sz="800">
                <a:latin typeface="+mj-ea"/>
                <a:ea typeface="+mj-ea"/>
              </a:rPr>
              <a:t>※: </a:t>
            </a:r>
            <a:r>
              <a:rPr lang="ko-KR" altLang="en-US" sz="800">
                <a:latin typeface="+mj-ea"/>
                <a:ea typeface="+mj-ea"/>
              </a:rPr>
              <a:t>수치는 일본용접협회 「요약 열절단 가공의 ‘</a:t>
            </a:r>
            <a:r>
              <a:rPr lang="en-US" altLang="ko-KR" sz="800">
                <a:latin typeface="+mj-ea"/>
                <a:ea typeface="+mj-ea"/>
              </a:rPr>
              <a:t>Q&amp;A’</a:t>
            </a:r>
            <a:r>
              <a:rPr lang="ko-KR" altLang="en-US" sz="800">
                <a:latin typeface="+mj-ea"/>
                <a:ea typeface="+mj-ea"/>
              </a:rPr>
              <a:t>」</a:t>
            </a:r>
            <a:r>
              <a:rPr lang="en-US" altLang="ko-KR" sz="800">
                <a:latin typeface="+mj-ea"/>
                <a:ea typeface="+mj-ea"/>
              </a:rPr>
              <a:t>(2012</a:t>
            </a:r>
            <a:r>
              <a:rPr lang="ko-KR" altLang="en-US" sz="800">
                <a:latin typeface="+mj-ea"/>
                <a:ea typeface="+mj-ea"/>
              </a:rPr>
              <a:t>년</a:t>
            </a:r>
            <a:r>
              <a:rPr lang="en-US" altLang="ko-KR" sz="800">
                <a:latin typeface="+mj-ea"/>
                <a:ea typeface="+mj-ea"/>
              </a:rPr>
              <a:t>)</a:t>
            </a:r>
            <a:r>
              <a:rPr lang="ko-KR" altLang="en-US" sz="800">
                <a:latin typeface="+mj-ea"/>
                <a:ea typeface="+mj-ea"/>
              </a:rPr>
              <a:t>를 참고함</a:t>
            </a:r>
            <a:r>
              <a:rPr lang="en-US" altLang="ko-KR" sz="800">
                <a:latin typeface="+mj-ea"/>
                <a:ea typeface="+mj-ea"/>
              </a:rPr>
              <a:t>.</a:t>
            </a:r>
            <a:endParaRPr kumimoji="1" lang="ko-KR" altLang="en-US" sz="800">
              <a:latin typeface="+mj-ea"/>
              <a:ea typeface="+mj-ea"/>
            </a:endParaRPr>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ko-KR" altLang="en-US" sz="2000">
                <a:latin typeface="+mj-ea"/>
                <a:ea typeface="+mj-ea"/>
              </a:rPr>
              <a:t>압력조절기</a:t>
            </a:r>
            <a:r>
              <a:rPr lang="en-US" altLang="ko-KR" sz="2000">
                <a:latin typeface="+mj-ea"/>
                <a:ea typeface="+mj-ea"/>
              </a:rPr>
              <a:t>(aturyoku chousei ki)</a:t>
            </a:r>
            <a:endParaRPr kumimoji="1" lang="ko-KR" altLang="en-US" sz="2000">
              <a:latin typeface="+mj-ea"/>
              <a:ea typeface="+mj-ea"/>
            </a:endParaRPr>
          </a:p>
        </p:txBody>
      </p:sp>
      <p:sp>
        <p:nvSpPr>
          <p:cNvPr id="5" name="コンテンツ プレースホルダー 4"/>
          <p:cNvSpPr>
            <a:spLocks noGrp="1"/>
          </p:cNvSpPr>
          <p:nvPr>
            <p:ph idx="1"/>
          </p:nvPr>
        </p:nvSpPr>
        <p:spPr>
          <a:xfrm>
            <a:off x="628650" y="1038917"/>
            <a:ext cx="3019425" cy="773258"/>
          </a:xfrm>
          <a:ln>
            <a:solidFill>
              <a:schemeClr val="tx1"/>
            </a:solidFill>
          </a:ln>
        </p:spPr>
        <p:txBody>
          <a:bodyPr rtlCol="0" anchor="ctr" anchorCtr="0">
            <a:noAutofit/>
          </a:bodyPr>
          <a:lstStyle/>
          <a:p>
            <a:pPr rtl="0"/>
            <a:r>
              <a:rPr lang="ko-KR" altLang="en-US" sz="1400">
                <a:latin typeface="+mj-ea"/>
                <a:ea typeface="+mj-ea"/>
              </a:rPr>
              <a:t>아세틸렌</a:t>
            </a:r>
            <a:r>
              <a:rPr lang="en-US" altLang="ko-KR" sz="1400">
                <a:latin typeface="+mj-ea"/>
                <a:ea typeface="+mj-ea"/>
              </a:rPr>
              <a:t>(asechiren)</a:t>
            </a:r>
            <a:r>
              <a:rPr lang="ko-KR" altLang="en-US" sz="1400">
                <a:latin typeface="+mj-ea"/>
                <a:ea typeface="+mj-ea"/>
              </a:rPr>
              <a:t>용 압력조절기</a:t>
            </a:r>
            <a:r>
              <a:rPr lang="en-US" altLang="ko-KR" sz="1400">
                <a:latin typeface="+mj-ea"/>
                <a:ea typeface="+mj-ea"/>
              </a:rPr>
              <a:t>(aturyoku chousei ki)</a:t>
            </a:r>
            <a:endParaRPr lang="ko-KR" altLang="en-US" sz="1400">
              <a:latin typeface="+mj-ea"/>
              <a:ea typeface="+mj-ea"/>
            </a:endParaRPr>
          </a:p>
        </p:txBody>
      </p:sp>
      <p:sp>
        <p:nvSpPr>
          <p:cNvPr id="7" name="テキスト ボックス 6"/>
          <p:cNvSpPr txBox="1"/>
          <p:nvPr/>
        </p:nvSpPr>
        <p:spPr>
          <a:xfrm>
            <a:off x="3783535" y="6442538"/>
            <a:ext cx="4391196" cy="261610"/>
          </a:xfrm>
          <a:prstGeom prst="rect">
            <a:avLst/>
          </a:prstGeom>
          <a:noFill/>
          <a:ln>
            <a:solidFill>
              <a:schemeClr val="tx1"/>
            </a:solidFill>
          </a:ln>
        </p:spPr>
        <p:txBody>
          <a:bodyPr wrap="square" rtlCol="0">
            <a:spAutoFit/>
          </a:bodyPr>
          <a:lstStyle/>
          <a:p>
            <a:pPr algn="r" rtl="0"/>
            <a:r>
              <a:rPr lang="ko-KR" altLang="en-US" sz="1100">
                <a:solidFill>
                  <a:prstClr val="black"/>
                </a:solidFill>
                <a:latin typeface="+mj-ea"/>
                <a:ea typeface="+mj-ea"/>
              </a:rPr>
              <a:t>교재 </a:t>
            </a:r>
            <a:r>
              <a:rPr lang="en-US" altLang="ko-KR" sz="1100">
                <a:solidFill>
                  <a:prstClr val="black"/>
                </a:solidFill>
                <a:latin typeface="+mj-ea"/>
                <a:ea typeface="+mj-ea"/>
              </a:rPr>
              <a:t>19, 20</a:t>
            </a:r>
            <a:r>
              <a:rPr lang="ko-KR" altLang="en-US" sz="1100">
                <a:solidFill>
                  <a:prstClr val="black"/>
                </a:solidFill>
                <a:latin typeface="+mj-ea"/>
                <a:ea typeface="+mj-ea"/>
              </a:rPr>
              <a:t>페이지</a:t>
            </a:r>
            <a:r>
              <a:rPr lang="en-US" altLang="ko-KR" sz="1100">
                <a:solidFill>
                  <a:prstClr val="black"/>
                </a:solidFill>
                <a:latin typeface="+mj-ea"/>
                <a:ea typeface="+mj-ea"/>
              </a:rPr>
              <a:t>/</a:t>
            </a:r>
            <a:r>
              <a:rPr lang="ko-KR" altLang="en-US" sz="1100">
                <a:solidFill>
                  <a:prstClr val="black"/>
                </a:solidFill>
                <a:latin typeface="+mj-ea"/>
                <a:ea typeface="+mj-ea"/>
              </a:rPr>
              <a:t>보조교재 </a:t>
            </a:r>
            <a:r>
              <a:rPr lang="en-US" altLang="ko-KR" sz="1100">
                <a:solidFill>
                  <a:prstClr val="black"/>
                </a:solidFill>
                <a:latin typeface="+mj-ea"/>
                <a:ea typeface="+mj-ea"/>
              </a:rPr>
              <a:t>14, 15</a:t>
            </a:r>
            <a:r>
              <a:rPr lang="ko-KR" altLang="en-US" sz="1100">
                <a:solidFill>
                  <a:prstClr val="black"/>
                </a:solidFill>
                <a:latin typeface="+mj-ea"/>
                <a:ea typeface="+mj-ea"/>
              </a:rPr>
              <a:t>페이지</a:t>
            </a:r>
          </a:p>
        </p:txBody>
      </p:sp>
      <p:sp>
        <p:nvSpPr>
          <p:cNvPr id="6" name="コンテンツ プレースホルダー 4"/>
          <p:cNvSpPr txBox="1">
            <a:spLocks/>
          </p:cNvSpPr>
          <p:nvPr/>
        </p:nvSpPr>
        <p:spPr>
          <a:xfrm>
            <a:off x="3648075" y="1038918"/>
            <a:ext cx="4867275" cy="75499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ko-KR" altLang="en-US" sz="1400">
                <a:latin typeface="+mj-ea"/>
                <a:ea typeface="+mj-ea"/>
              </a:rPr>
              <a:t>산소</a:t>
            </a:r>
            <a:r>
              <a:rPr lang="en-US" altLang="ko-KR" sz="1400">
                <a:latin typeface="+mj-ea"/>
                <a:ea typeface="+mj-ea"/>
              </a:rPr>
              <a:t>(sanso)</a:t>
            </a:r>
            <a:r>
              <a:rPr lang="ko-KR" altLang="en-US" sz="1400">
                <a:latin typeface="+mj-ea"/>
                <a:ea typeface="+mj-ea"/>
              </a:rPr>
              <a:t>용 압력조절기</a:t>
            </a:r>
            <a:r>
              <a:rPr lang="en-US" altLang="ko-KR" sz="1400">
                <a:latin typeface="+mj-ea"/>
                <a:ea typeface="+mj-ea"/>
              </a:rPr>
              <a:t>(aturyoku chousei ki)</a:t>
            </a:r>
            <a:endParaRPr lang="ko-KR" altLang="en-US" sz="1400">
              <a:latin typeface="+mj-ea"/>
              <a:ea typeface="+mj-ea"/>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en-US" altLang="ko-KR" sz="1100" smtClean="0">
                <a:latin typeface="+mj-ea"/>
                <a:ea typeface="+mj-ea"/>
              </a:rPr>
              <a:t>7</a:t>
            </a:fld>
            <a:endParaRPr kumimoji="1" lang="ko-KR" altLang="en-US" sz="1100">
              <a:latin typeface="+mj-ea"/>
              <a:ea typeface="+mj-ea"/>
            </a:endParaRPr>
          </a:p>
        </p:txBody>
      </p:sp>
      <p:pic>
        <p:nvPicPr>
          <p:cNvPr id="9" name="図 8"/>
          <p:cNvPicPr>
            <a:picLocks noChangeAspect="1"/>
          </p:cNvPicPr>
          <p:nvPr/>
        </p:nvPicPr>
        <p:blipFill>
          <a:blip r:embed="rId3"/>
          <a:stretch>
            <a:fillRect/>
          </a:stretch>
        </p:blipFill>
        <p:spPr>
          <a:xfrm>
            <a:off x="636805" y="1837008"/>
            <a:ext cx="3012712" cy="3511045"/>
          </a:xfrm>
          <a:prstGeom prst="rect">
            <a:avLst/>
          </a:prstGeom>
        </p:spPr>
      </p:pic>
      <p:pic>
        <p:nvPicPr>
          <p:cNvPr id="11" name="図 10"/>
          <p:cNvPicPr>
            <a:picLocks noChangeAspect="1"/>
          </p:cNvPicPr>
          <p:nvPr/>
        </p:nvPicPr>
        <p:blipFill>
          <a:blip r:embed="rId4"/>
          <a:stretch>
            <a:fillRect/>
          </a:stretch>
        </p:blipFill>
        <p:spPr>
          <a:xfrm>
            <a:off x="3648075" y="1830915"/>
            <a:ext cx="4876801" cy="2894252"/>
          </a:xfrm>
          <a:prstGeom prst="rect">
            <a:avLst/>
          </a:prstGeom>
        </p:spPr>
      </p:pic>
      <p:sp>
        <p:nvSpPr>
          <p:cNvPr id="10" name="正方形/長方形 9"/>
          <p:cNvSpPr/>
          <p:nvPr/>
        </p:nvSpPr>
        <p:spPr>
          <a:xfrm>
            <a:off x="6498960" y="4744587"/>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a:latin typeface="+mj-ea"/>
                <a:ea typeface="+mj-ea"/>
              </a:rPr>
              <a:t>(</a:t>
            </a:r>
            <a:r>
              <a:rPr lang="ko-KR" altLang="en-US" sz="800">
                <a:latin typeface="+mj-ea"/>
                <a:ea typeface="+mj-ea"/>
              </a:rPr>
              <a:t>고이케 산소공업 주식회사 제공</a:t>
            </a:r>
            <a:r>
              <a:rPr lang="en-US" altLang="ko-KR" sz="800">
                <a:latin typeface="+mj-ea"/>
                <a:ea typeface="+mj-ea"/>
              </a:rPr>
              <a:t>)</a:t>
            </a:r>
            <a:endParaRPr kumimoji="1" lang="ko-KR" altLang="en-US" sz="800">
              <a:latin typeface="+mj-ea"/>
              <a:ea typeface="+mj-ea"/>
            </a:endParaRPr>
          </a:p>
        </p:txBody>
      </p:sp>
      <p:sp>
        <p:nvSpPr>
          <p:cNvPr id="12" name="正方形/長方形 11"/>
          <p:cNvSpPr/>
          <p:nvPr/>
        </p:nvSpPr>
        <p:spPr>
          <a:xfrm>
            <a:off x="1876614" y="5372886"/>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US" altLang="ko-KR" sz="800" dirty="0">
                <a:latin typeface="+mj-ea"/>
                <a:ea typeface="+mj-ea"/>
              </a:rPr>
              <a:t>(</a:t>
            </a:r>
            <a:r>
              <a:rPr lang="ko-KR" altLang="en-US" sz="800" dirty="0">
                <a:latin typeface="+mj-ea"/>
                <a:ea typeface="+mj-ea"/>
              </a:rPr>
              <a:t>닛산 </a:t>
            </a:r>
            <a:r>
              <a:rPr lang="en-US" altLang="ko-KR" sz="800" dirty="0">
                <a:latin typeface="+mj-ea"/>
                <a:ea typeface="+mj-ea"/>
              </a:rPr>
              <a:t>TANAKA(</a:t>
            </a:r>
            <a:r>
              <a:rPr lang="ko-KR" altLang="en-US" sz="800" dirty="0">
                <a:latin typeface="+mj-ea"/>
                <a:ea typeface="+mj-ea"/>
              </a:rPr>
              <a:t>주</a:t>
            </a:r>
            <a:r>
              <a:rPr lang="en-US" altLang="ko-KR" sz="800" dirty="0">
                <a:latin typeface="+mj-ea"/>
                <a:ea typeface="+mj-ea"/>
              </a:rPr>
              <a:t>) </a:t>
            </a:r>
            <a:r>
              <a:rPr lang="ko-KR" altLang="en-US" sz="800" dirty="0">
                <a:latin typeface="+mj-ea"/>
                <a:ea typeface="+mj-ea"/>
              </a:rPr>
              <a:t>제공</a:t>
            </a:r>
            <a:r>
              <a:rPr lang="en-US" altLang="ko-KR" sz="800" dirty="0">
                <a:latin typeface="+mj-ea"/>
                <a:ea typeface="+mj-ea"/>
              </a:rPr>
              <a:t>)</a:t>
            </a:r>
            <a:endParaRPr kumimoji="1" lang="ko-KR" altLang="en-US" sz="800" dirty="0">
              <a:latin typeface="+mj-ea"/>
              <a:ea typeface="+mj-ea"/>
            </a:endParaRPr>
          </a:p>
        </p:txBody>
      </p:sp>
      <p:sp>
        <p:nvSpPr>
          <p:cNvPr id="13" name="テキスト ボックス 12">
            <a:extLst>
              <a:ext uri="{FF2B5EF4-FFF2-40B4-BE49-F238E27FC236}">
                <a16:creationId xmlns:a16="http://schemas.microsoft.com/office/drawing/2014/main" id="{36AFF261-FF9F-49D9-A1E6-657EE80EA931}"/>
              </a:ext>
            </a:extLst>
          </p:cNvPr>
          <p:cNvSpPr txBox="1"/>
          <p:nvPr/>
        </p:nvSpPr>
        <p:spPr>
          <a:xfrm>
            <a:off x="677890" y="4986755"/>
            <a:ext cx="2912310" cy="283934"/>
          </a:xfrm>
          <a:prstGeom prst="rect">
            <a:avLst/>
          </a:prstGeom>
          <a:solidFill>
            <a:schemeClr val="bg1"/>
          </a:solidFill>
          <a:ln>
            <a:noFill/>
          </a:ln>
        </p:spPr>
        <p:txBody>
          <a:bodyPr wrap="square" lIns="0" tIns="0" rIns="0" bIns="0" rtlCol="0">
            <a:noAutofit/>
          </a:bodyPr>
          <a:lstStyle/>
          <a:p>
            <a:pPr algn="ctr" rtl="0"/>
            <a:r>
              <a:rPr lang="ko-KR" altLang="en-US" sz="1100" dirty="0">
                <a:latin typeface="+mj-ea"/>
                <a:ea typeface="+mj-ea"/>
              </a:rPr>
              <a:t>그림</a:t>
            </a:r>
            <a:r>
              <a:rPr lang="en-US" altLang="ko-KR" sz="1100" dirty="0">
                <a:latin typeface="+mj-ea"/>
                <a:ea typeface="+mj-ea"/>
              </a:rPr>
              <a:t>1-17: </a:t>
            </a:r>
            <a:r>
              <a:rPr lang="ko-KR" altLang="en-US" sz="1100" dirty="0">
                <a:latin typeface="+mj-ea"/>
                <a:ea typeface="+mj-ea"/>
              </a:rPr>
              <a:t>아세틸렌</a:t>
            </a:r>
            <a:r>
              <a:rPr lang="en-US" altLang="ko-KR" sz="1100" dirty="0">
                <a:latin typeface="+mj-ea"/>
                <a:ea typeface="+mj-ea"/>
              </a:rPr>
              <a:t>(</a:t>
            </a:r>
            <a:r>
              <a:rPr lang="en-US" altLang="ko-KR" sz="1100" dirty="0" err="1">
                <a:latin typeface="+mj-ea"/>
                <a:ea typeface="+mj-ea"/>
              </a:rPr>
              <a:t>asechiren</a:t>
            </a:r>
            <a:r>
              <a:rPr lang="en-US" altLang="ko-KR" sz="1100" dirty="0">
                <a:latin typeface="+mj-ea"/>
                <a:ea typeface="+mj-ea"/>
              </a:rPr>
              <a:t>) </a:t>
            </a:r>
            <a:r>
              <a:rPr lang="ko-KR" altLang="en-US" sz="1100" dirty="0">
                <a:latin typeface="+mj-ea"/>
                <a:ea typeface="+mj-ea"/>
              </a:rPr>
              <a:t>가스용 조절기</a:t>
            </a:r>
            <a:endParaRPr kumimoji="1" lang="ko-KR" altLang="en-US" sz="1100" dirty="0">
              <a:latin typeface="+mj-ea"/>
              <a:ea typeface="+mj-ea"/>
            </a:endParaRPr>
          </a:p>
        </p:txBody>
      </p:sp>
      <p:sp>
        <p:nvSpPr>
          <p:cNvPr id="14" name="テキスト ボックス 13">
            <a:extLst>
              <a:ext uri="{FF2B5EF4-FFF2-40B4-BE49-F238E27FC236}">
                <a16:creationId xmlns:a16="http://schemas.microsoft.com/office/drawing/2014/main" id="{1BC19025-C3DE-4995-B83A-B1CE61F27174}"/>
              </a:ext>
            </a:extLst>
          </p:cNvPr>
          <p:cNvSpPr txBox="1"/>
          <p:nvPr/>
        </p:nvSpPr>
        <p:spPr>
          <a:xfrm>
            <a:off x="1755993" y="4735705"/>
            <a:ext cx="1767992" cy="206353"/>
          </a:xfrm>
          <a:prstGeom prst="rect">
            <a:avLst/>
          </a:prstGeom>
          <a:solidFill>
            <a:schemeClr val="bg1"/>
          </a:solidFill>
          <a:ln>
            <a:noFill/>
          </a:ln>
        </p:spPr>
        <p:txBody>
          <a:bodyPr wrap="square" lIns="0" tIns="0" rIns="0" bIns="0" rtlCol="0">
            <a:noAutofit/>
          </a:bodyPr>
          <a:lstStyle/>
          <a:p>
            <a:pPr algn="r" rtl="0"/>
            <a:r>
              <a:rPr lang="ko-KR" altLang="en-US" sz="800">
                <a:latin typeface="+mj-ea"/>
                <a:ea typeface="+mj-ea"/>
              </a:rPr>
              <a:t>자료</a:t>
            </a:r>
            <a:r>
              <a:rPr lang="en-US" altLang="ko-KR" sz="800">
                <a:latin typeface="+mj-ea"/>
                <a:ea typeface="+mj-ea"/>
              </a:rPr>
              <a:t>: </a:t>
            </a:r>
            <a:r>
              <a:rPr lang="ko-KR" altLang="en-US" sz="800">
                <a:latin typeface="+mj-ea"/>
                <a:ea typeface="+mj-ea"/>
              </a:rPr>
              <a:t>닛산 </a:t>
            </a:r>
            <a:r>
              <a:rPr lang="en-US" altLang="ko-KR" sz="800">
                <a:latin typeface="+mj-ea"/>
                <a:ea typeface="+mj-ea"/>
              </a:rPr>
              <a:t>TANAKA </a:t>
            </a:r>
            <a:r>
              <a:rPr lang="ko-KR" altLang="en-US" sz="800">
                <a:latin typeface="+mj-ea"/>
                <a:ea typeface="+mj-ea"/>
              </a:rPr>
              <a:t>주식회사</a:t>
            </a:r>
            <a:endParaRPr kumimoji="1" lang="ko-KR" altLang="en-US" sz="800">
              <a:latin typeface="+mj-ea"/>
              <a:ea typeface="+mj-ea"/>
            </a:endParaRPr>
          </a:p>
        </p:txBody>
      </p:sp>
      <p:sp>
        <p:nvSpPr>
          <p:cNvPr id="15" name="テキスト ボックス 14">
            <a:extLst>
              <a:ext uri="{FF2B5EF4-FFF2-40B4-BE49-F238E27FC236}">
                <a16:creationId xmlns:a16="http://schemas.microsoft.com/office/drawing/2014/main" id="{9D763A11-C096-4D05-A1DC-0E006B55995D}"/>
              </a:ext>
            </a:extLst>
          </p:cNvPr>
          <p:cNvSpPr txBox="1"/>
          <p:nvPr/>
        </p:nvSpPr>
        <p:spPr>
          <a:xfrm>
            <a:off x="4124790" y="4442730"/>
            <a:ext cx="2739390" cy="228002"/>
          </a:xfrm>
          <a:prstGeom prst="rect">
            <a:avLst/>
          </a:prstGeom>
          <a:solidFill>
            <a:schemeClr val="bg1"/>
          </a:solidFill>
          <a:ln>
            <a:noFill/>
          </a:ln>
        </p:spPr>
        <p:txBody>
          <a:bodyPr wrap="square" lIns="0" tIns="0" rIns="0" bIns="0" rtlCol="0">
            <a:noAutofit/>
          </a:bodyPr>
          <a:lstStyle/>
          <a:p>
            <a:pPr rtl="0"/>
            <a:r>
              <a:rPr lang="ko-KR" altLang="en-US" sz="1100">
                <a:latin typeface="+mj-ea"/>
                <a:ea typeface="+mj-ea"/>
              </a:rPr>
              <a:t>그림</a:t>
            </a:r>
            <a:r>
              <a:rPr lang="en-US" altLang="ko-KR" sz="1100">
                <a:latin typeface="+mj-ea"/>
                <a:ea typeface="+mj-ea"/>
              </a:rPr>
              <a:t>1-18: </a:t>
            </a:r>
            <a:r>
              <a:rPr lang="ko-KR" altLang="en-US" sz="1100">
                <a:latin typeface="+mj-ea"/>
                <a:ea typeface="+mj-ea"/>
              </a:rPr>
              <a:t>산소</a:t>
            </a:r>
            <a:r>
              <a:rPr lang="en-US" altLang="ko-KR" sz="1100">
                <a:latin typeface="+mj-ea"/>
                <a:ea typeface="+mj-ea"/>
              </a:rPr>
              <a:t>(sanso)</a:t>
            </a:r>
            <a:r>
              <a:rPr lang="ko-KR" altLang="en-US" sz="1100">
                <a:latin typeface="+mj-ea"/>
                <a:ea typeface="+mj-ea"/>
              </a:rPr>
              <a:t>용 조절기의 장착나사</a:t>
            </a:r>
            <a:endParaRPr kumimoji="1" lang="ko-KR" altLang="en-US" sz="1100">
              <a:latin typeface="+mj-ea"/>
              <a:ea typeface="+mj-ea"/>
            </a:endParaRPr>
          </a:p>
        </p:txBody>
      </p:sp>
      <p:sp>
        <p:nvSpPr>
          <p:cNvPr id="16" name="テキスト ボックス 15">
            <a:extLst>
              <a:ext uri="{FF2B5EF4-FFF2-40B4-BE49-F238E27FC236}">
                <a16:creationId xmlns:a16="http://schemas.microsoft.com/office/drawing/2014/main" id="{37D912B5-9BEA-4A68-88A1-6FFDF3A26477}"/>
              </a:ext>
            </a:extLst>
          </p:cNvPr>
          <p:cNvSpPr txBox="1"/>
          <p:nvPr/>
        </p:nvSpPr>
        <p:spPr>
          <a:xfrm>
            <a:off x="3848470" y="3978321"/>
            <a:ext cx="2046719" cy="206353"/>
          </a:xfrm>
          <a:prstGeom prst="rect">
            <a:avLst/>
          </a:prstGeom>
          <a:solidFill>
            <a:schemeClr val="bg1"/>
          </a:solidFill>
          <a:ln>
            <a:noFill/>
          </a:ln>
        </p:spPr>
        <p:txBody>
          <a:bodyPr wrap="square" lIns="0" tIns="0" rIns="0" bIns="0" rtlCol="0">
            <a:noAutofit/>
          </a:bodyPr>
          <a:lstStyle/>
          <a:p>
            <a:pPr algn="ctr" rtl="0"/>
            <a:r>
              <a:rPr lang="ko-KR" altLang="en-US" sz="1100" dirty="0" err="1">
                <a:latin typeface="+mj-ea"/>
                <a:ea typeface="+mj-ea"/>
              </a:rPr>
              <a:t>장착너트형</a:t>
            </a:r>
            <a:r>
              <a:rPr lang="en-US" altLang="ko-KR" sz="1100" dirty="0">
                <a:latin typeface="+mj-ea"/>
                <a:ea typeface="+mj-ea"/>
              </a:rPr>
              <a:t>(</a:t>
            </a:r>
            <a:r>
              <a:rPr lang="ko-KR" altLang="en-US" sz="1100" dirty="0">
                <a:latin typeface="+mj-ea"/>
                <a:ea typeface="+mj-ea"/>
              </a:rPr>
              <a:t>독일식</a:t>
            </a:r>
            <a:r>
              <a:rPr lang="en-US" altLang="ko-KR" sz="1100" dirty="0">
                <a:latin typeface="+mj-ea"/>
                <a:ea typeface="+mj-ea"/>
              </a:rPr>
              <a:t>)</a:t>
            </a:r>
            <a:endParaRPr kumimoji="1" lang="ko-KR" altLang="en-US" sz="1100" dirty="0">
              <a:latin typeface="+mj-ea"/>
              <a:ea typeface="+mj-ea"/>
            </a:endParaRPr>
          </a:p>
        </p:txBody>
      </p:sp>
      <p:sp>
        <p:nvSpPr>
          <p:cNvPr id="17" name="テキスト ボックス 16">
            <a:extLst>
              <a:ext uri="{FF2B5EF4-FFF2-40B4-BE49-F238E27FC236}">
                <a16:creationId xmlns:a16="http://schemas.microsoft.com/office/drawing/2014/main" id="{77FE93E4-BA0B-4C39-9C64-ABC820490D89}"/>
              </a:ext>
            </a:extLst>
          </p:cNvPr>
          <p:cNvSpPr txBox="1"/>
          <p:nvPr/>
        </p:nvSpPr>
        <p:spPr>
          <a:xfrm>
            <a:off x="6186673" y="3961943"/>
            <a:ext cx="2046719" cy="206353"/>
          </a:xfrm>
          <a:prstGeom prst="rect">
            <a:avLst/>
          </a:prstGeom>
          <a:solidFill>
            <a:schemeClr val="bg1"/>
          </a:solidFill>
          <a:ln>
            <a:noFill/>
          </a:ln>
        </p:spPr>
        <p:txBody>
          <a:bodyPr wrap="square" lIns="0" tIns="0" rIns="0" bIns="0" rtlCol="0">
            <a:noAutofit/>
          </a:bodyPr>
          <a:lstStyle/>
          <a:p>
            <a:pPr algn="ctr" rtl="0"/>
            <a:r>
              <a:rPr lang="ko-KR" altLang="en-US" sz="1100" dirty="0">
                <a:latin typeface="+mj-ea"/>
                <a:ea typeface="+mj-ea"/>
              </a:rPr>
              <a:t>장착나사형</a:t>
            </a:r>
            <a:r>
              <a:rPr lang="en-US" altLang="ko-KR" sz="1100" dirty="0">
                <a:latin typeface="+mj-ea"/>
                <a:ea typeface="+mj-ea"/>
              </a:rPr>
              <a:t>(</a:t>
            </a:r>
            <a:r>
              <a:rPr lang="ko-KR" altLang="en-US" sz="1100" dirty="0">
                <a:latin typeface="+mj-ea"/>
                <a:ea typeface="+mj-ea"/>
              </a:rPr>
              <a:t>프랑스식</a:t>
            </a:r>
            <a:r>
              <a:rPr lang="en-US" altLang="ko-KR" sz="1100" dirty="0">
                <a:latin typeface="+mj-ea"/>
                <a:ea typeface="+mj-ea"/>
              </a:rPr>
              <a:t>)</a:t>
            </a:r>
            <a:endParaRPr kumimoji="1" lang="ko-KR" altLang="en-US" sz="1100" dirty="0">
              <a:latin typeface="+mj-ea"/>
              <a:ea typeface="+mj-ea"/>
            </a:endParaRPr>
          </a:p>
        </p:txBody>
      </p:sp>
      <p:sp>
        <p:nvSpPr>
          <p:cNvPr id="18" name="テキスト ボックス 17">
            <a:extLst>
              <a:ext uri="{FF2B5EF4-FFF2-40B4-BE49-F238E27FC236}">
                <a16:creationId xmlns:a16="http://schemas.microsoft.com/office/drawing/2014/main" id="{06CBB498-105E-49D0-AE17-C6D442EFD528}"/>
              </a:ext>
            </a:extLst>
          </p:cNvPr>
          <p:cNvSpPr txBox="1"/>
          <p:nvPr/>
        </p:nvSpPr>
        <p:spPr>
          <a:xfrm>
            <a:off x="6978730" y="4214947"/>
            <a:ext cx="1394545" cy="206353"/>
          </a:xfrm>
          <a:prstGeom prst="rect">
            <a:avLst/>
          </a:prstGeom>
          <a:solidFill>
            <a:schemeClr val="bg1"/>
          </a:solidFill>
          <a:ln>
            <a:noFill/>
          </a:ln>
        </p:spPr>
        <p:txBody>
          <a:bodyPr wrap="square" lIns="0" tIns="0" rIns="0" bIns="0" rtlCol="0">
            <a:noAutofit/>
          </a:bodyPr>
          <a:lstStyle/>
          <a:p>
            <a:pPr algn="r" rtl="0"/>
            <a:r>
              <a:rPr lang="ko-KR" altLang="en-US" sz="600">
                <a:latin typeface="+mj-ea"/>
                <a:ea typeface="+mj-ea"/>
              </a:rPr>
              <a:t>자료</a:t>
            </a:r>
            <a:r>
              <a:rPr lang="en-US" altLang="ko-KR" sz="600">
                <a:latin typeface="+mj-ea"/>
                <a:ea typeface="+mj-ea"/>
              </a:rPr>
              <a:t>: </a:t>
            </a:r>
            <a:r>
              <a:rPr lang="ko-KR" altLang="en-US" sz="600">
                <a:latin typeface="+mj-ea"/>
                <a:ea typeface="+mj-ea"/>
              </a:rPr>
              <a:t>고이케 산소공업 주식회사</a:t>
            </a:r>
            <a:endParaRPr kumimoji="1" lang="ko-KR" altLang="en-US" sz="600">
              <a:latin typeface="+mj-ea"/>
              <a:ea typeface="+mj-ea"/>
            </a:endParaRPr>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ko-KR" altLang="en-US" sz="2400">
                <a:latin typeface="+mj-ea"/>
                <a:ea typeface="+mj-ea"/>
              </a:rPr>
              <a:t>용접용 호스</a:t>
            </a:r>
            <a:r>
              <a:rPr lang="en-US" altLang="ko-KR" sz="2400">
                <a:latin typeface="+mj-ea"/>
                <a:ea typeface="+mj-ea"/>
              </a:rPr>
              <a:t>(housu)</a:t>
            </a:r>
            <a:endParaRPr kumimoji="1" lang="ko-KR" altLang="en-US" sz="2400">
              <a:latin typeface="+mj-ea"/>
              <a:ea typeface="+mj-ea"/>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ko-KR" altLang="en-US" sz="1600" dirty="0">
                <a:latin typeface="+mj-ea"/>
                <a:ea typeface="+mj-ea"/>
              </a:rPr>
              <a:t>용접</a:t>
            </a:r>
            <a:r>
              <a:rPr lang="en-US" altLang="ko-KR" sz="1600" dirty="0">
                <a:latin typeface="+mj-ea"/>
                <a:ea typeface="+mj-ea"/>
              </a:rPr>
              <a:t>·</a:t>
            </a:r>
            <a:r>
              <a:rPr lang="ko-KR" altLang="en-US" sz="1600" dirty="0">
                <a:latin typeface="+mj-ea"/>
                <a:ea typeface="+mj-ea"/>
              </a:rPr>
              <a:t>절단용 고무호스</a:t>
            </a:r>
            <a:r>
              <a:rPr lang="en-US" altLang="ko-KR" sz="1600" dirty="0">
                <a:latin typeface="+mj-ea"/>
                <a:ea typeface="+mj-ea"/>
              </a:rPr>
              <a:t>(</a:t>
            </a:r>
            <a:r>
              <a:rPr lang="en-US" altLang="ko-KR" sz="1600" dirty="0" err="1">
                <a:latin typeface="+mj-ea"/>
                <a:ea typeface="+mj-ea"/>
              </a:rPr>
              <a:t>yousetu</a:t>
            </a:r>
            <a:r>
              <a:rPr lang="en-US" altLang="ko-KR" sz="1600" dirty="0">
                <a:latin typeface="+mj-ea"/>
                <a:ea typeface="+mj-ea"/>
              </a:rPr>
              <a:t> </a:t>
            </a:r>
            <a:r>
              <a:rPr lang="ko-KR" altLang="en-US" sz="1600" dirty="0">
                <a:latin typeface="+mj-ea"/>
                <a:ea typeface="+mj-ea"/>
              </a:rPr>
              <a:t>・ </a:t>
            </a:r>
            <a:r>
              <a:rPr lang="en-US" altLang="ko-KR" sz="1600" dirty="0" err="1">
                <a:latin typeface="+mj-ea"/>
                <a:ea typeface="+mj-ea"/>
              </a:rPr>
              <a:t>setudan</a:t>
            </a:r>
            <a:r>
              <a:rPr lang="ko-KR" altLang="en-US" sz="1600" dirty="0">
                <a:latin typeface="+mj-ea"/>
                <a:ea typeface="+mj-ea"/>
              </a:rPr>
              <a:t> </a:t>
            </a:r>
            <a:r>
              <a:rPr lang="en-US" altLang="ko-KR" sz="1600" dirty="0">
                <a:latin typeface="+mj-ea"/>
                <a:ea typeface="+mj-ea"/>
              </a:rPr>
              <a:t>you </a:t>
            </a:r>
            <a:r>
              <a:rPr lang="en-US" altLang="ko-KR" sz="1600" dirty="0" err="1">
                <a:latin typeface="+mj-ea"/>
                <a:ea typeface="+mj-ea"/>
              </a:rPr>
              <a:t>gomu</a:t>
            </a:r>
            <a:r>
              <a:rPr lang="en-US" altLang="ko-KR" sz="1600" dirty="0">
                <a:latin typeface="+mj-ea"/>
                <a:ea typeface="+mj-ea"/>
              </a:rPr>
              <a:t> </a:t>
            </a:r>
            <a:r>
              <a:rPr lang="en-US" altLang="ko-KR" sz="1600" dirty="0" err="1">
                <a:latin typeface="+mj-ea"/>
                <a:ea typeface="+mj-ea"/>
              </a:rPr>
              <a:t>housu</a:t>
            </a:r>
            <a:r>
              <a:rPr lang="en-US" altLang="ko-KR" sz="1600" dirty="0">
                <a:latin typeface="+mj-ea"/>
                <a:ea typeface="+mj-ea"/>
              </a:rPr>
              <a:t>)</a:t>
            </a:r>
            <a:r>
              <a:rPr lang="ko-KR" altLang="en-US" sz="1600" dirty="0">
                <a:latin typeface="+mj-ea"/>
                <a:ea typeface="+mj-ea"/>
              </a:rPr>
              <a:t>의 표시</a:t>
            </a:r>
          </a:p>
          <a:p>
            <a:pPr marL="268288" indent="-1588" rtl="0">
              <a:lnSpc>
                <a:spcPct val="100000"/>
              </a:lnSpc>
              <a:spcBef>
                <a:spcPts val="0"/>
              </a:spcBef>
              <a:buNone/>
            </a:pPr>
            <a:r>
              <a:rPr lang="ko-KR" altLang="en-US" sz="1600" dirty="0">
                <a:latin typeface="+mj-ea"/>
                <a:ea typeface="+mj-ea"/>
              </a:rPr>
              <a:t>・제조자 또는 공급자의 마크</a:t>
            </a:r>
          </a:p>
          <a:p>
            <a:pPr marL="268288" indent="-1588" rtl="0">
              <a:lnSpc>
                <a:spcPct val="100000"/>
              </a:lnSpc>
              <a:spcBef>
                <a:spcPts val="0"/>
              </a:spcBef>
              <a:buNone/>
            </a:pPr>
            <a:r>
              <a:rPr lang="ko-KR" altLang="en-US" sz="1600" dirty="0">
                <a:latin typeface="+mj-ea"/>
                <a:ea typeface="+mj-ea"/>
              </a:rPr>
              <a:t>・호스</a:t>
            </a:r>
            <a:r>
              <a:rPr lang="en-US" altLang="ko-KR" sz="1600" dirty="0">
                <a:latin typeface="+mj-ea"/>
                <a:ea typeface="+mj-ea"/>
              </a:rPr>
              <a:t>(</a:t>
            </a:r>
            <a:r>
              <a:rPr lang="en-US" altLang="ko-KR" sz="1600" dirty="0" err="1">
                <a:latin typeface="+mj-ea"/>
                <a:ea typeface="+mj-ea"/>
              </a:rPr>
              <a:t>housu</a:t>
            </a:r>
            <a:r>
              <a:rPr lang="en-US" altLang="ko-KR" sz="1600" dirty="0">
                <a:latin typeface="+mj-ea"/>
                <a:ea typeface="+mj-ea"/>
              </a:rPr>
              <a:t>)</a:t>
            </a:r>
            <a:r>
              <a:rPr lang="ko-KR" altLang="en-US" sz="1600" dirty="0">
                <a:latin typeface="+mj-ea"/>
                <a:ea typeface="+mj-ea"/>
              </a:rPr>
              <a:t>의 종류번호</a:t>
            </a:r>
          </a:p>
          <a:p>
            <a:pPr marL="268288" indent="-1588" rtl="0">
              <a:lnSpc>
                <a:spcPct val="100000"/>
              </a:lnSpc>
              <a:spcBef>
                <a:spcPts val="0"/>
              </a:spcBef>
              <a:buNone/>
            </a:pPr>
            <a:r>
              <a:rPr lang="ko-KR" altLang="en-US" sz="1600" dirty="0">
                <a:latin typeface="+mj-ea"/>
                <a:ea typeface="+mj-ea"/>
              </a:rPr>
              <a:t>・최고 사용 압력</a:t>
            </a:r>
          </a:p>
          <a:p>
            <a:pPr marL="268288" indent="-1588" rtl="0">
              <a:lnSpc>
                <a:spcPct val="100000"/>
              </a:lnSpc>
              <a:spcBef>
                <a:spcPts val="0"/>
              </a:spcBef>
              <a:buNone/>
            </a:pPr>
            <a:r>
              <a:rPr lang="ko-KR" altLang="en-US" sz="1600" dirty="0">
                <a:latin typeface="+mj-ea"/>
                <a:ea typeface="+mj-ea"/>
              </a:rPr>
              <a:t>・</a:t>
            </a:r>
            <a:r>
              <a:rPr lang="ko-KR" altLang="en-US" sz="1600" dirty="0" err="1">
                <a:latin typeface="+mj-ea"/>
                <a:ea typeface="+mj-ea"/>
              </a:rPr>
              <a:t>호칭지름</a:t>
            </a:r>
            <a:r>
              <a:rPr lang="en-US" altLang="ko-KR" sz="1600" dirty="0">
                <a:latin typeface="+mj-ea"/>
                <a:ea typeface="+mj-ea"/>
              </a:rPr>
              <a:t>(</a:t>
            </a:r>
            <a:r>
              <a:rPr lang="ko-KR" altLang="en-US" sz="1600" dirty="0">
                <a:latin typeface="+mj-ea"/>
                <a:ea typeface="+mj-ea"/>
              </a:rPr>
              <a:t>내경</a:t>
            </a:r>
            <a:r>
              <a:rPr lang="en-US" altLang="ko-KR" sz="1600" dirty="0">
                <a:latin typeface="+mj-ea"/>
                <a:ea typeface="+mj-ea"/>
              </a:rPr>
              <a:t>)</a:t>
            </a:r>
            <a:endParaRPr lang="ko-KR" altLang="en-US" sz="1600" dirty="0">
              <a:latin typeface="+mj-ea"/>
              <a:ea typeface="+mj-ea"/>
            </a:endParaRPr>
          </a:p>
          <a:p>
            <a:pPr marL="268288" indent="-1588" rtl="0">
              <a:lnSpc>
                <a:spcPct val="100000"/>
              </a:lnSpc>
              <a:spcBef>
                <a:spcPts val="0"/>
              </a:spcBef>
              <a:buNone/>
            </a:pPr>
            <a:r>
              <a:rPr lang="ko-KR" altLang="en-US" sz="1600" dirty="0">
                <a:latin typeface="+mj-ea"/>
                <a:ea typeface="+mj-ea"/>
              </a:rPr>
              <a:t>・가스의 종류</a:t>
            </a:r>
            <a:r>
              <a:rPr lang="en-US" altLang="ko-KR" sz="1600" dirty="0">
                <a:latin typeface="+mj-ea"/>
                <a:ea typeface="+mj-ea"/>
              </a:rPr>
              <a:t>(</a:t>
            </a:r>
            <a:r>
              <a:rPr lang="ko-KR" altLang="en-US" sz="1600" dirty="0">
                <a:latin typeface="+mj-ea"/>
                <a:ea typeface="+mj-ea"/>
              </a:rPr>
              <a:t>표</a:t>
            </a:r>
            <a:r>
              <a:rPr lang="en-US" altLang="ko-KR" sz="1600" dirty="0">
                <a:latin typeface="+mj-ea"/>
                <a:ea typeface="+mj-ea"/>
              </a:rPr>
              <a:t>1-5)</a:t>
            </a:r>
            <a:endParaRPr lang="ko-KR" altLang="en-US" sz="1600" dirty="0">
              <a:latin typeface="+mj-ea"/>
              <a:ea typeface="+mj-ea"/>
            </a:endParaRPr>
          </a:p>
          <a:p>
            <a:pPr marL="268288" indent="-1588" rtl="0">
              <a:lnSpc>
                <a:spcPct val="100000"/>
              </a:lnSpc>
              <a:spcBef>
                <a:spcPts val="0"/>
              </a:spcBef>
              <a:buNone/>
            </a:pPr>
            <a:r>
              <a:rPr lang="ko-KR" altLang="en-US" sz="1600" dirty="0">
                <a:latin typeface="+mj-ea"/>
                <a:ea typeface="+mj-ea"/>
              </a:rPr>
              <a:t>・</a:t>
            </a:r>
            <a:r>
              <a:rPr lang="ko-KR" altLang="en-US" sz="1600" dirty="0" err="1">
                <a:latin typeface="+mj-ea"/>
                <a:ea typeface="+mj-ea"/>
              </a:rPr>
              <a:t>제작년도</a:t>
            </a:r>
            <a:endParaRPr lang="ko-KR" altLang="en-US" sz="1600" dirty="0">
              <a:latin typeface="+mj-ea"/>
              <a:ea typeface="+mj-ea"/>
            </a:endParaRPr>
          </a:p>
        </p:txBody>
      </p:sp>
      <p:sp>
        <p:nvSpPr>
          <p:cNvPr id="7" name="テキスト ボックス 6"/>
          <p:cNvSpPr txBox="1"/>
          <p:nvPr/>
        </p:nvSpPr>
        <p:spPr>
          <a:xfrm>
            <a:off x="4457016" y="6387948"/>
            <a:ext cx="3701146" cy="276999"/>
          </a:xfrm>
          <a:prstGeom prst="rect">
            <a:avLst/>
          </a:prstGeom>
          <a:noFill/>
          <a:ln>
            <a:solidFill>
              <a:schemeClr val="tx1"/>
            </a:solidFill>
          </a:ln>
        </p:spPr>
        <p:txBody>
          <a:bodyPr wrap="square" rtlCol="0">
            <a:spAutoFit/>
          </a:bodyPr>
          <a:lstStyle/>
          <a:p>
            <a:pPr algn="r" rtl="0"/>
            <a:r>
              <a:rPr lang="ko-KR" altLang="en-US" sz="1200">
                <a:solidFill>
                  <a:prstClr val="black"/>
                </a:solidFill>
                <a:latin typeface="+mj-ea"/>
                <a:ea typeface="+mj-ea"/>
              </a:rPr>
              <a:t>교재 </a:t>
            </a:r>
            <a:r>
              <a:rPr lang="en-US" altLang="ko-KR" sz="1200">
                <a:solidFill>
                  <a:prstClr val="black"/>
                </a:solidFill>
                <a:latin typeface="+mj-ea"/>
                <a:ea typeface="+mj-ea"/>
              </a:rPr>
              <a:t>24, 25</a:t>
            </a:r>
            <a:r>
              <a:rPr lang="ko-KR" altLang="en-US" sz="1200">
                <a:solidFill>
                  <a:prstClr val="black"/>
                </a:solidFill>
                <a:latin typeface="+mj-ea"/>
                <a:ea typeface="+mj-ea"/>
              </a:rPr>
              <a:t>페이지</a:t>
            </a:r>
            <a:r>
              <a:rPr lang="en-US" altLang="ko-KR" sz="1200">
                <a:solidFill>
                  <a:prstClr val="black"/>
                </a:solidFill>
                <a:latin typeface="+mj-ea"/>
                <a:ea typeface="+mj-ea"/>
              </a:rPr>
              <a:t>/</a:t>
            </a:r>
            <a:r>
              <a:rPr lang="ko-KR" altLang="en-US" sz="1200">
                <a:solidFill>
                  <a:prstClr val="black"/>
                </a:solidFill>
                <a:latin typeface="+mj-ea"/>
                <a:ea typeface="+mj-ea"/>
              </a:rPr>
              <a:t>보조교재 </a:t>
            </a:r>
            <a:r>
              <a:rPr lang="en-US" altLang="ko-KR" sz="1200">
                <a:solidFill>
                  <a:prstClr val="black"/>
                </a:solidFill>
                <a:latin typeface="+mj-ea"/>
                <a:ea typeface="+mj-ea"/>
              </a:rPr>
              <a:t>17</a:t>
            </a:r>
            <a:r>
              <a:rPr lang="ko-KR" altLang="en-US" sz="1200">
                <a:solidFill>
                  <a:prstClr val="black"/>
                </a:solidFill>
                <a:latin typeface="+mj-ea"/>
                <a:ea typeface="+mj-ea"/>
              </a:rPr>
              <a:t>페이지</a:t>
            </a: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en-US" altLang="ko-KR" smtClean="0">
                <a:latin typeface="+mj-ea"/>
                <a:ea typeface="+mj-ea"/>
              </a:rPr>
              <a:t>8</a:t>
            </a:fld>
            <a:endParaRPr kumimoji="1" lang="ko-KR" altLang="en-US">
              <a:latin typeface="+mj-ea"/>
              <a:ea typeface="+mj-ea"/>
            </a:endParaRPr>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a16="http://schemas.microsoft.com/office/drawing/2014/main" id="{6CAFAADC-91D6-42EB-BDDA-15AFBD27A544}"/>
              </a:ext>
            </a:extLst>
          </p:cNvPr>
          <p:cNvSpPr txBox="1"/>
          <p:nvPr/>
        </p:nvSpPr>
        <p:spPr>
          <a:xfrm>
            <a:off x="5292203" y="819685"/>
            <a:ext cx="812648" cy="211213"/>
          </a:xfrm>
          <a:prstGeom prst="rect">
            <a:avLst/>
          </a:prstGeom>
          <a:solidFill>
            <a:schemeClr val="bg1"/>
          </a:solidFill>
          <a:ln>
            <a:noFill/>
          </a:ln>
        </p:spPr>
        <p:txBody>
          <a:bodyPr wrap="square" lIns="0" tIns="0" rIns="0" bIns="0" rtlCol="0">
            <a:noAutofit/>
          </a:bodyPr>
          <a:lstStyle/>
          <a:p>
            <a:pPr rtl="0"/>
            <a:r>
              <a:rPr lang="en-US" altLang="ko-KR" sz="1200">
                <a:latin typeface="+mj-ea"/>
                <a:ea typeface="+mj-ea"/>
              </a:rPr>
              <a:t>[</a:t>
            </a:r>
            <a:r>
              <a:rPr lang="ko-KR" altLang="en-US" sz="1200">
                <a:latin typeface="+mj-ea"/>
                <a:ea typeface="+mj-ea"/>
              </a:rPr>
              <a:t>표시 예</a:t>
            </a:r>
            <a:r>
              <a:rPr lang="en-US" altLang="ko-KR" sz="1200">
                <a:latin typeface="+mj-ea"/>
                <a:ea typeface="+mj-ea"/>
              </a:rPr>
              <a:t>]</a:t>
            </a:r>
          </a:p>
        </p:txBody>
      </p:sp>
      <p:sp>
        <p:nvSpPr>
          <p:cNvPr id="10" name="テキスト ボックス 9">
            <a:extLst>
              <a:ext uri="{FF2B5EF4-FFF2-40B4-BE49-F238E27FC236}">
                <a16:creationId xmlns:a16="http://schemas.microsoft.com/office/drawing/2014/main" id="{27C0B329-F681-4439-9A38-AC5F1F39F88C}"/>
              </a:ext>
            </a:extLst>
          </p:cNvPr>
          <p:cNvSpPr txBox="1"/>
          <p:nvPr/>
        </p:nvSpPr>
        <p:spPr>
          <a:xfrm>
            <a:off x="5587171" y="1362827"/>
            <a:ext cx="2570991" cy="1308290"/>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  이 기호에 따라 다음을 알 수 있다</a:t>
            </a:r>
            <a:r>
              <a:rPr lang="en-US" altLang="ko-KR" sz="1050">
                <a:latin typeface="+mj-ea"/>
                <a:ea typeface="+mj-ea"/>
              </a:rPr>
              <a:t>.</a:t>
            </a:r>
            <a:endParaRPr kumimoji="1" lang="ko-KR" altLang="en-US" sz="1050">
              <a:latin typeface="+mj-ea"/>
              <a:ea typeface="+mj-ea"/>
            </a:endParaRPr>
          </a:p>
          <a:p>
            <a:pPr rtl="0"/>
            <a:r>
              <a:rPr lang="ko-KR" altLang="en-US" sz="1050">
                <a:latin typeface="+mj-ea"/>
                <a:ea typeface="+mj-ea"/>
              </a:rPr>
              <a:t>① 제조자 등은 ‘</a:t>
            </a:r>
            <a:r>
              <a:rPr lang="en-US" altLang="ko-KR" sz="1050">
                <a:latin typeface="+mj-ea"/>
                <a:ea typeface="+mj-ea"/>
              </a:rPr>
              <a:t>XYZ</a:t>
            </a:r>
            <a:r>
              <a:rPr lang="ko-KR" altLang="en-US" sz="1050">
                <a:latin typeface="+mj-ea"/>
                <a:ea typeface="+mj-ea"/>
              </a:rPr>
              <a:t>’이다</a:t>
            </a:r>
            <a:r>
              <a:rPr lang="en-US" altLang="ko-KR" sz="1050">
                <a:latin typeface="+mj-ea"/>
                <a:ea typeface="+mj-ea"/>
              </a:rPr>
              <a:t>.</a:t>
            </a:r>
            <a:endParaRPr kumimoji="1" lang="ko-KR" altLang="en-US" sz="1050">
              <a:latin typeface="+mj-ea"/>
              <a:ea typeface="+mj-ea"/>
            </a:endParaRPr>
          </a:p>
          <a:p>
            <a:pPr rtl="0"/>
            <a:r>
              <a:rPr lang="ko-KR" altLang="en-US" sz="1050">
                <a:latin typeface="+mj-ea"/>
                <a:ea typeface="+mj-ea"/>
              </a:rPr>
              <a:t>② 호스</a:t>
            </a:r>
            <a:r>
              <a:rPr lang="en-US" altLang="ko-KR" sz="1050">
                <a:latin typeface="+mj-ea"/>
                <a:ea typeface="+mj-ea"/>
              </a:rPr>
              <a:t>(housu)</a:t>
            </a:r>
            <a:r>
              <a:rPr lang="ko-KR" altLang="en-US" sz="1050">
                <a:latin typeface="+mj-ea"/>
                <a:ea typeface="+mj-ea"/>
              </a:rPr>
              <a:t>의 종류는 ‘유형</a:t>
            </a:r>
            <a:r>
              <a:rPr lang="en-US" altLang="ko-KR" sz="1050">
                <a:latin typeface="+mj-ea"/>
                <a:ea typeface="+mj-ea"/>
              </a:rPr>
              <a:t>1</a:t>
            </a:r>
            <a:r>
              <a:rPr lang="ko-KR" altLang="en-US" sz="1050">
                <a:latin typeface="+mj-ea"/>
                <a:ea typeface="+mj-ea"/>
              </a:rPr>
              <a:t>’이다</a:t>
            </a:r>
            <a:r>
              <a:rPr lang="en-US" altLang="ko-KR" sz="1050">
                <a:latin typeface="+mj-ea"/>
                <a:ea typeface="+mj-ea"/>
              </a:rPr>
              <a:t>.</a:t>
            </a:r>
            <a:endParaRPr kumimoji="1" lang="ko-KR" altLang="en-US" sz="1050">
              <a:latin typeface="+mj-ea"/>
              <a:ea typeface="+mj-ea"/>
            </a:endParaRPr>
          </a:p>
          <a:p>
            <a:pPr rtl="0"/>
            <a:r>
              <a:rPr lang="ko-KR" altLang="en-US" sz="1050">
                <a:latin typeface="+mj-ea"/>
                <a:ea typeface="+mj-ea"/>
              </a:rPr>
              <a:t>③ 최고 사용 압력은 </a:t>
            </a:r>
            <a:r>
              <a:rPr lang="en-US" altLang="ko-KR" sz="1050">
                <a:latin typeface="+mj-ea"/>
                <a:ea typeface="+mj-ea"/>
              </a:rPr>
              <a:t>2MPa</a:t>
            </a:r>
            <a:r>
              <a:rPr lang="ko-KR" altLang="en-US" sz="1050">
                <a:latin typeface="+mj-ea"/>
                <a:ea typeface="+mj-ea"/>
              </a:rPr>
              <a:t>이다</a:t>
            </a:r>
            <a:r>
              <a:rPr lang="en-US" altLang="ko-KR" sz="1050">
                <a:latin typeface="+mj-ea"/>
                <a:ea typeface="+mj-ea"/>
              </a:rPr>
              <a:t>.</a:t>
            </a:r>
            <a:endParaRPr kumimoji="1" lang="ko-KR" altLang="en-US" sz="1050">
              <a:latin typeface="+mj-ea"/>
              <a:ea typeface="+mj-ea"/>
            </a:endParaRPr>
          </a:p>
          <a:p>
            <a:pPr rtl="0"/>
            <a:r>
              <a:rPr lang="ko-KR" altLang="en-US" sz="1050">
                <a:latin typeface="+mj-ea"/>
                <a:ea typeface="+mj-ea"/>
              </a:rPr>
              <a:t>④ 호칭 지름이 </a:t>
            </a:r>
            <a:r>
              <a:rPr lang="en-US" altLang="ko-KR" sz="1050">
                <a:latin typeface="+mj-ea"/>
                <a:ea typeface="+mj-ea"/>
              </a:rPr>
              <a:t>10mm</a:t>
            </a:r>
            <a:r>
              <a:rPr lang="ko-KR" altLang="en-US" sz="1050">
                <a:latin typeface="+mj-ea"/>
                <a:ea typeface="+mj-ea"/>
              </a:rPr>
              <a:t>이다</a:t>
            </a:r>
            <a:r>
              <a:rPr lang="en-US" altLang="ko-KR" sz="1050">
                <a:latin typeface="+mj-ea"/>
                <a:ea typeface="+mj-ea"/>
              </a:rPr>
              <a:t>.</a:t>
            </a:r>
            <a:endParaRPr kumimoji="1" lang="ko-KR" altLang="en-US" sz="1050">
              <a:latin typeface="+mj-ea"/>
              <a:ea typeface="+mj-ea"/>
            </a:endParaRPr>
          </a:p>
          <a:p>
            <a:pPr rtl="0"/>
            <a:r>
              <a:rPr lang="ko-KR" altLang="en-US" sz="1050">
                <a:latin typeface="+mj-ea"/>
                <a:ea typeface="+mj-ea"/>
              </a:rPr>
              <a:t>⑤ 가스의 종류는 산소</a:t>
            </a:r>
            <a:r>
              <a:rPr lang="en-US" altLang="ko-KR" sz="1050">
                <a:latin typeface="+mj-ea"/>
                <a:ea typeface="+mj-ea"/>
              </a:rPr>
              <a:t>(sanso)</a:t>
            </a:r>
            <a:r>
              <a:rPr lang="ko-KR" altLang="en-US" sz="1050">
                <a:latin typeface="+mj-ea"/>
                <a:ea typeface="+mj-ea"/>
              </a:rPr>
              <a:t>이다</a:t>
            </a:r>
            <a:r>
              <a:rPr lang="en-US" altLang="ko-KR" sz="1050">
                <a:latin typeface="+mj-ea"/>
                <a:ea typeface="+mj-ea"/>
              </a:rPr>
              <a:t>.</a:t>
            </a:r>
            <a:endParaRPr kumimoji="1" lang="ko-KR" altLang="en-US" sz="1050">
              <a:latin typeface="+mj-ea"/>
              <a:ea typeface="+mj-ea"/>
            </a:endParaRPr>
          </a:p>
          <a:p>
            <a:pPr rtl="0"/>
            <a:r>
              <a:rPr lang="ko-KR" altLang="en-US" sz="1050">
                <a:latin typeface="+mj-ea"/>
                <a:ea typeface="+mj-ea"/>
              </a:rPr>
              <a:t>⑥ 제작년도는 </a:t>
            </a:r>
            <a:r>
              <a:rPr lang="en-US" altLang="ko-KR" sz="1050">
                <a:latin typeface="+mj-ea"/>
                <a:ea typeface="+mj-ea"/>
              </a:rPr>
              <a:t>2019</a:t>
            </a:r>
            <a:r>
              <a:rPr lang="ko-KR" altLang="en-US" sz="1050">
                <a:latin typeface="+mj-ea"/>
                <a:ea typeface="+mj-ea"/>
              </a:rPr>
              <a:t>년이다</a:t>
            </a:r>
            <a:r>
              <a:rPr lang="en-US" altLang="ko-KR" sz="1050">
                <a:latin typeface="+mj-ea"/>
                <a:ea typeface="+mj-ea"/>
              </a:rPr>
              <a:t>.</a:t>
            </a:r>
            <a:endParaRPr kumimoji="1" lang="ko-KR" altLang="en-US" sz="1050">
              <a:latin typeface="+mj-ea"/>
              <a:ea typeface="+mj-ea"/>
            </a:endParaRPr>
          </a:p>
        </p:txBody>
      </p:sp>
      <p:sp>
        <p:nvSpPr>
          <p:cNvPr id="11" name="テキスト ボックス 10">
            <a:extLst>
              <a:ext uri="{FF2B5EF4-FFF2-40B4-BE49-F238E27FC236}">
                <a16:creationId xmlns:a16="http://schemas.microsoft.com/office/drawing/2014/main" id="{C1B486D9-DE43-4D65-A3C4-27A65B01621F}"/>
              </a:ext>
            </a:extLst>
          </p:cNvPr>
          <p:cNvSpPr txBox="1"/>
          <p:nvPr/>
        </p:nvSpPr>
        <p:spPr>
          <a:xfrm>
            <a:off x="973338" y="2909347"/>
            <a:ext cx="2389367" cy="180354"/>
          </a:xfrm>
          <a:prstGeom prst="rect">
            <a:avLst/>
          </a:prstGeom>
          <a:solidFill>
            <a:schemeClr val="bg1"/>
          </a:solidFill>
          <a:ln>
            <a:noFill/>
          </a:ln>
        </p:spPr>
        <p:txBody>
          <a:bodyPr wrap="square" lIns="0" tIns="0" rIns="0" bIns="0" rtlCol="0">
            <a:noAutofit/>
          </a:bodyPr>
          <a:lstStyle/>
          <a:p>
            <a:pPr rtl="0"/>
            <a:r>
              <a:rPr lang="ko-KR" altLang="en-US" sz="1100">
                <a:latin typeface="+mj-ea"/>
                <a:ea typeface="+mj-ea"/>
              </a:rPr>
              <a:t>표</a:t>
            </a:r>
            <a:r>
              <a:rPr lang="en-US" altLang="ko-KR" sz="1100">
                <a:latin typeface="+mj-ea"/>
                <a:ea typeface="+mj-ea"/>
              </a:rPr>
              <a:t>1-5: </a:t>
            </a:r>
            <a:r>
              <a:rPr lang="ko-KR" altLang="en-US" sz="1100">
                <a:latin typeface="+mj-ea"/>
                <a:ea typeface="+mj-ea"/>
              </a:rPr>
              <a:t>가스 종류의 기호 및 색상 식별</a:t>
            </a:r>
            <a:endParaRPr kumimoji="1" lang="ko-KR" altLang="en-US" sz="1100">
              <a:latin typeface="+mj-ea"/>
              <a:ea typeface="+mj-ea"/>
            </a:endParaRPr>
          </a:p>
        </p:txBody>
      </p:sp>
      <p:sp>
        <p:nvSpPr>
          <p:cNvPr id="12" name="テキスト ボックス 11">
            <a:extLst>
              <a:ext uri="{FF2B5EF4-FFF2-40B4-BE49-F238E27FC236}">
                <a16:creationId xmlns:a16="http://schemas.microsoft.com/office/drawing/2014/main" id="{033DC277-865E-49BF-A97A-95F4F5BC2971}"/>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ko-KR" altLang="en-US" sz="1100">
                <a:latin typeface="+mj-ea"/>
                <a:ea typeface="+mj-ea"/>
              </a:rPr>
              <a:t>가스 종류의 기호</a:t>
            </a:r>
            <a:endParaRPr kumimoji="1" lang="ko-KR" altLang="en-US" sz="1100">
              <a:latin typeface="+mj-ea"/>
              <a:ea typeface="+mj-ea"/>
            </a:endParaRPr>
          </a:p>
        </p:txBody>
      </p:sp>
      <p:sp>
        <p:nvSpPr>
          <p:cNvPr id="13" name="テキスト ボックス 12">
            <a:extLst>
              <a:ext uri="{FF2B5EF4-FFF2-40B4-BE49-F238E27FC236}">
                <a16:creationId xmlns:a16="http://schemas.microsoft.com/office/drawing/2014/main" id="{2208B336-4E6B-4963-B89E-2BF5BD42BE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ko-KR" altLang="en-US" sz="1100">
                <a:latin typeface="+mj-ea"/>
                <a:ea typeface="+mj-ea"/>
              </a:rPr>
              <a:t>가스의 종류</a:t>
            </a:r>
            <a:endParaRPr kumimoji="1" lang="ko-KR" altLang="en-US" sz="1100">
              <a:latin typeface="+mj-ea"/>
              <a:ea typeface="+mj-ea"/>
            </a:endParaRPr>
          </a:p>
        </p:txBody>
      </p:sp>
      <p:sp>
        <p:nvSpPr>
          <p:cNvPr id="14" name="テキスト ボックス 13">
            <a:extLst>
              <a:ext uri="{FF2B5EF4-FFF2-40B4-BE49-F238E27FC236}">
                <a16:creationId xmlns:a16="http://schemas.microsoft.com/office/drawing/2014/main" id="{2398F131-B822-4962-A951-BD7544AB5123}"/>
              </a:ext>
            </a:extLst>
          </p:cNvPr>
          <p:cNvSpPr txBox="1"/>
          <p:nvPr/>
        </p:nvSpPr>
        <p:spPr>
          <a:xfrm>
            <a:off x="4604044" y="3129961"/>
            <a:ext cx="886190" cy="360000"/>
          </a:xfrm>
          <a:prstGeom prst="rect">
            <a:avLst/>
          </a:prstGeom>
          <a:solidFill>
            <a:schemeClr val="bg1"/>
          </a:solidFill>
          <a:ln>
            <a:noFill/>
          </a:ln>
        </p:spPr>
        <p:txBody>
          <a:bodyPr wrap="square" lIns="0" tIns="0" rIns="0" bIns="0" rtlCol="0">
            <a:noAutofit/>
          </a:bodyPr>
          <a:lstStyle/>
          <a:p>
            <a:pPr algn="ctr" rtl="0"/>
            <a:r>
              <a:rPr lang="ko-KR" altLang="en-US" sz="1100">
                <a:latin typeface="+mj-ea"/>
                <a:ea typeface="+mj-ea"/>
              </a:rPr>
              <a:t>바깥면 고무층의 색</a:t>
            </a:r>
            <a:endParaRPr kumimoji="1" lang="ko-KR" altLang="en-US" sz="1100">
              <a:latin typeface="+mj-ea"/>
              <a:ea typeface="+mj-ea"/>
            </a:endParaRPr>
          </a:p>
        </p:txBody>
      </p:sp>
      <p:sp>
        <p:nvSpPr>
          <p:cNvPr id="15" name="テキスト ボックス 14">
            <a:extLst>
              <a:ext uri="{FF2B5EF4-FFF2-40B4-BE49-F238E27FC236}">
                <a16:creationId xmlns:a16="http://schemas.microsoft.com/office/drawing/2014/main" id="{86058FC8-3B0D-4E5E-80EB-9640FD48C2CE}"/>
              </a:ext>
            </a:extLst>
          </p:cNvPr>
          <p:cNvSpPr txBox="1"/>
          <p:nvPr/>
        </p:nvSpPr>
        <p:spPr>
          <a:xfrm>
            <a:off x="1558774" y="3586141"/>
            <a:ext cx="2790881" cy="356237"/>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아세틸렌</a:t>
            </a:r>
            <a:r>
              <a:rPr lang="en-US" altLang="ko-KR" sz="1050">
                <a:latin typeface="+mj-ea"/>
                <a:ea typeface="+mj-ea"/>
              </a:rPr>
              <a:t>(asechiren) </a:t>
            </a:r>
            <a:r>
              <a:rPr lang="ko-KR" altLang="en-US" sz="1050">
                <a:latin typeface="+mj-ea"/>
                <a:ea typeface="+mj-ea"/>
              </a:rPr>
              <a:t>및 기타 연료용 가스</a:t>
            </a:r>
            <a:r>
              <a:rPr lang="en-US" altLang="ko-KR" sz="1050">
                <a:latin typeface="+mj-ea"/>
                <a:ea typeface="+mj-ea"/>
              </a:rPr>
              <a:t>(※)</a:t>
            </a:r>
            <a:endParaRPr kumimoji="1" lang="ko-KR" altLang="en-US" sz="1050">
              <a:latin typeface="+mj-ea"/>
              <a:ea typeface="+mj-ea"/>
            </a:endParaRPr>
          </a:p>
          <a:p>
            <a:pPr rtl="0"/>
            <a:r>
              <a:rPr lang="en-US" altLang="ko-KR" sz="1050">
                <a:latin typeface="+mj-ea"/>
                <a:ea typeface="+mj-ea"/>
              </a:rPr>
              <a:t>(LPG(LPG), MPS, </a:t>
            </a:r>
            <a:r>
              <a:rPr lang="ko-KR" altLang="en-US" sz="1050">
                <a:latin typeface="+mj-ea"/>
                <a:ea typeface="+mj-ea"/>
              </a:rPr>
              <a:t>천연가스 및 메탄은 제외</a:t>
            </a:r>
            <a:r>
              <a:rPr lang="en-US" altLang="ko-KR" sz="1050">
                <a:latin typeface="+mj-ea"/>
                <a:ea typeface="+mj-ea"/>
              </a:rPr>
              <a:t>)</a:t>
            </a:r>
            <a:endParaRPr kumimoji="1" lang="ko-KR" altLang="en-US" sz="1050">
              <a:latin typeface="+mj-ea"/>
              <a:ea typeface="+mj-ea"/>
            </a:endParaRPr>
          </a:p>
        </p:txBody>
      </p:sp>
      <p:sp>
        <p:nvSpPr>
          <p:cNvPr id="16" name="テキスト ボックス 15">
            <a:extLst>
              <a:ext uri="{FF2B5EF4-FFF2-40B4-BE49-F238E27FC236}">
                <a16:creationId xmlns:a16="http://schemas.microsoft.com/office/drawing/2014/main" id="{A0AF3BCB-F35F-488F-A341-36A0436A31BA}"/>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공기</a:t>
            </a:r>
            <a:r>
              <a:rPr lang="en-US" altLang="ko-KR" sz="1050">
                <a:latin typeface="+mj-ea"/>
                <a:ea typeface="+mj-ea"/>
              </a:rPr>
              <a:t>, </a:t>
            </a:r>
            <a:r>
              <a:rPr lang="ko-KR" altLang="en-US" sz="1050">
                <a:latin typeface="+mj-ea"/>
                <a:ea typeface="+mj-ea"/>
              </a:rPr>
              <a:t>질소</a:t>
            </a:r>
            <a:r>
              <a:rPr lang="en-US" altLang="ko-KR" sz="1050">
                <a:latin typeface="+mj-ea"/>
                <a:ea typeface="+mj-ea"/>
              </a:rPr>
              <a:t>, </a:t>
            </a:r>
            <a:r>
              <a:rPr lang="ko-KR" altLang="en-US" sz="1050">
                <a:latin typeface="+mj-ea"/>
                <a:ea typeface="+mj-ea"/>
              </a:rPr>
              <a:t>아르곤</a:t>
            </a:r>
            <a:r>
              <a:rPr lang="en-US" altLang="ko-KR" sz="1050">
                <a:latin typeface="+mj-ea"/>
                <a:ea typeface="+mj-ea"/>
              </a:rPr>
              <a:t>, </a:t>
            </a:r>
            <a:r>
              <a:rPr lang="ko-KR" altLang="en-US" sz="1050">
                <a:latin typeface="+mj-ea"/>
                <a:ea typeface="+mj-ea"/>
              </a:rPr>
              <a:t>이산화탄소</a:t>
            </a:r>
            <a:endParaRPr kumimoji="1" lang="ko-KR" altLang="en-US" sz="1050">
              <a:latin typeface="+mj-ea"/>
              <a:ea typeface="+mj-ea"/>
            </a:endParaRPr>
          </a:p>
        </p:txBody>
      </p:sp>
      <p:sp>
        <p:nvSpPr>
          <p:cNvPr id="17" name="テキスト ボックス 16">
            <a:extLst>
              <a:ext uri="{FF2B5EF4-FFF2-40B4-BE49-F238E27FC236}">
                <a16:creationId xmlns:a16="http://schemas.microsoft.com/office/drawing/2014/main" id="{5D0A2D30-C245-4904-81E9-313045F4435E}"/>
              </a:ext>
            </a:extLst>
          </p:cNvPr>
          <p:cNvSpPr txBox="1"/>
          <p:nvPr/>
        </p:nvSpPr>
        <p:spPr>
          <a:xfrm>
            <a:off x="1572774" y="4021074"/>
            <a:ext cx="2790881" cy="172838"/>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산소</a:t>
            </a:r>
            <a:r>
              <a:rPr lang="en-US" altLang="ko-KR" sz="1050">
                <a:latin typeface="+mj-ea"/>
                <a:ea typeface="+mj-ea"/>
              </a:rPr>
              <a:t>(sanso)</a:t>
            </a:r>
            <a:endParaRPr kumimoji="1" lang="ko-KR" altLang="en-US" sz="1050">
              <a:latin typeface="+mj-ea"/>
              <a:ea typeface="+mj-ea"/>
            </a:endParaRPr>
          </a:p>
        </p:txBody>
      </p:sp>
      <p:sp>
        <p:nvSpPr>
          <p:cNvPr id="18" name="テキスト ボックス 17">
            <a:extLst>
              <a:ext uri="{FF2B5EF4-FFF2-40B4-BE49-F238E27FC236}">
                <a16:creationId xmlns:a16="http://schemas.microsoft.com/office/drawing/2014/main" id="{A0FAEAF1-DF5F-4A71-B890-84936F554C61}"/>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en-US" altLang="ko-KR" sz="1050">
                <a:latin typeface="+mj-ea"/>
                <a:ea typeface="+mj-ea"/>
              </a:rPr>
              <a:t>LPG(LPG), MPS, </a:t>
            </a:r>
            <a:r>
              <a:rPr lang="ko-KR" altLang="en-US" sz="1050">
                <a:latin typeface="+mj-ea"/>
                <a:ea typeface="+mj-ea"/>
              </a:rPr>
              <a:t>천연가스</a:t>
            </a:r>
            <a:r>
              <a:rPr lang="en-US" altLang="ko-KR" sz="1050">
                <a:latin typeface="+mj-ea"/>
                <a:ea typeface="+mj-ea"/>
              </a:rPr>
              <a:t>, </a:t>
            </a:r>
            <a:r>
              <a:rPr lang="ko-KR" altLang="en-US" sz="1050">
                <a:latin typeface="+mj-ea"/>
                <a:ea typeface="+mj-ea"/>
              </a:rPr>
              <a:t>메탄</a:t>
            </a:r>
            <a:endParaRPr kumimoji="1" lang="ko-KR" altLang="en-US" sz="1050">
              <a:latin typeface="+mj-ea"/>
              <a:ea typeface="+mj-ea"/>
            </a:endParaRPr>
          </a:p>
        </p:txBody>
      </p:sp>
      <p:sp>
        <p:nvSpPr>
          <p:cNvPr id="19" name="テキスト ボックス 18">
            <a:extLst>
              <a:ext uri="{FF2B5EF4-FFF2-40B4-BE49-F238E27FC236}">
                <a16:creationId xmlns:a16="http://schemas.microsoft.com/office/drawing/2014/main" id="{1EB34C8E-4013-4688-87BA-3357B2FED385}"/>
              </a:ext>
            </a:extLst>
          </p:cNvPr>
          <p:cNvSpPr txBox="1"/>
          <p:nvPr/>
        </p:nvSpPr>
        <p:spPr>
          <a:xfrm>
            <a:off x="1546221" y="4688368"/>
            <a:ext cx="2983663" cy="356236"/>
          </a:xfrm>
          <a:prstGeom prst="rect">
            <a:avLst/>
          </a:prstGeom>
          <a:solidFill>
            <a:schemeClr val="bg1"/>
          </a:solidFill>
          <a:ln>
            <a:noFill/>
          </a:ln>
        </p:spPr>
        <p:txBody>
          <a:bodyPr wrap="square" lIns="0" tIns="0" rIns="0" bIns="0" rtlCol="0">
            <a:noAutofit/>
          </a:bodyPr>
          <a:lstStyle/>
          <a:p>
            <a:pPr rtl="0"/>
            <a:r>
              <a:rPr lang="ko-KR" altLang="en-US" sz="1050">
                <a:latin typeface="+mj-ea"/>
                <a:ea typeface="+mj-ea"/>
              </a:rPr>
              <a:t>아세틸렌</a:t>
            </a:r>
            <a:r>
              <a:rPr lang="en-US" altLang="ko-KR" sz="1050">
                <a:latin typeface="+mj-ea"/>
                <a:ea typeface="+mj-ea"/>
              </a:rPr>
              <a:t>(asechiren), LPG(LPG), MPS, </a:t>
            </a:r>
            <a:r>
              <a:rPr lang="ko-KR" altLang="en-US" sz="1050">
                <a:latin typeface="+mj-ea"/>
                <a:ea typeface="+mj-ea"/>
              </a:rPr>
              <a:t>천연가스</a:t>
            </a:r>
            <a:r>
              <a:rPr lang="en-US" altLang="ko-KR" sz="1050">
                <a:latin typeface="+mj-ea"/>
                <a:ea typeface="+mj-ea"/>
              </a:rPr>
              <a:t>, </a:t>
            </a:r>
            <a:r>
              <a:rPr lang="ko-KR" altLang="en-US" sz="1050">
                <a:latin typeface="+mj-ea"/>
                <a:ea typeface="+mj-ea"/>
              </a:rPr>
              <a:t>메탄 및 기타 연료가스</a:t>
            </a:r>
            <a:endParaRPr kumimoji="1" lang="ko-KR" altLang="en-US" sz="1050">
              <a:latin typeface="+mj-ea"/>
              <a:ea typeface="+mj-ea"/>
            </a:endParaRPr>
          </a:p>
        </p:txBody>
      </p:sp>
      <p:sp>
        <p:nvSpPr>
          <p:cNvPr id="20" name="テキスト ボックス 19">
            <a:extLst>
              <a:ext uri="{FF2B5EF4-FFF2-40B4-BE49-F238E27FC236}">
                <a16:creationId xmlns:a16="http://schemas.microsoft.com/office/drawing/2014/main" id="{F079467A-42DE-4D4F-9B51-FACDEC791722}"/>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en-US" altLang="ko-KR" sz="1050">
                <a:latin typeface="+mj-ea"/>
                <a:ea typeface="+mj-ea"/>
              </a:rPr>
              <a:t>※</a:t>
            </a:r>
            <a:r>
              <a:rPr lang="ko-KR" altLang="en-US" sz="1050">
                <a:latin typeface="+mj-ea"/>
                <a:ea typeface="+mj-ea"/>
              </a:rPr>
              <a:t>제조업자는 수소 용도에 대한 적합성에 관해 검토해야 한다</a:t>
            </a:r>
            <a:endParaRPr kumimoji="1" lang="ko-KR" altLang="en-US" sz="1050">
              <a:latin typeface="+mj-ea"/>
              <a:ea typeface="+mj-ea"/>
            </a:endParaRPr>
          </a:p>
        </p:txBody>
      </p:sp>
      <p:sp>
        <p:nvSpPr>
          <p:cNvPr id="21" name="テキスト ボックス 20">
            <a:extLst>
              <a:ext uri="{FF2B5EF4-FFF2-40B4-BE49-F238E27FC236}">
                <a16:creationId xmlns:a16="http://schemas.microsoft.com/office/drawing/2014/main" id="{607D9646-AC90-4088-A2EA-EE551D00304A}"/>
              </a:ext>
            </a:extLst>
          </p:cNvPr>
          <p:cNvSpPr txBox="1"/>
          <p:nvPr/>
        </p:nvSpPr>
        <p:spPr>
          <a:xfrm>
            <a:off x="4598878" y="3683643"/>
            <a:ext cx="770401" cy="180354"/>
          </a:xfrm>
          <a:prstGeom prst="rect">
            <a:avLst/>
          </a:prstGeom>
          <a:solidFill>
            <a:schemeClr val="bg1"/>
          </a:solidFill>
          <a:ln>
            <a:noFill/>
          </a:ln>
        </p:spPr>
        <p:txBody>
          <a:bodyPr wrap="square" lIns="0" tIns="0" rIns="0" bIns="0" rtlCol="0">
            <a:noAutofit/>
          </a:bodyPr>
          <a:lstStyle/>
          <a:p>
            <a:pPr rtl="0"/>
            <a:r>
              <a:rPr lang="ko-KR" altLang="en-US" sz="1100" dirty="0">
                <a:latin typeface="+mj-ea"/>
                <a:ea typeface="+mj-ea"/>
              </a:rPr>
              <a:t>빨강</a:t>
            </a:r>
            <a:endParaRPr kumimoji="1" lang="ko-KR" altLang="en-US" sz="1100" dirty="0">
              <a:latin typeface="+mj-ea"/>
              <a:ea typeface="+mj-ea"/>
            </a:endParaRPr>
          </a:p>
        </p:txBody>
      </p:sp>
      <p:sp>
        <p:nvSpPr>
          <p:cNvPr id="22" name="テキスト ボックス 21">
            <a:extLst>
              <a:ext uri="{FF2B5EF4-FFF2-40B4-BE49-F238E27FC236}">
                <a16:creationId xmlns:a16="http://schemas.microsoft.com/office/drawing/2014/main" id="{A67798B0-58E2-4A26-91FD-3D455CE112F3}"/>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ko-KR" altLang="en-US" sz="1100">
                <a:latin typeface="+mj-ea"/>
                <a:ea typeface="+mj-ea"/>
              </a:rPr>
              <a:t>파랑</a:t>
            </a:r>
            <a:endParaRPr kumimoji="1" lang="ko-KR" altLang="en-US" sz="1100">
              <a:latin typeface="+mj-ea"/>
              <a:ea typeface="+mj-ea"/>
            </a:endParaRPr>
          </a:p>
        </p:txBody>
      </p:sp>
      <p:sp>
        <p:nvSpPr>
          <p:cNvPr id="23" name="テキスト ボックス 22">
            <a:extLst>
              <a:ext uri="{FF2B5EF4-FFF2-40B4-BE49-F238E27FC236}">
                <a16:creationId xmlns:a16="http://schemas.microsoft.com/office/drawing/2014/main" id="{A25B1AA0-D051-421A-8FBE-10E65AD6E3B6}"/>
              </a:ext>
            </a:extLst>
          </p:cNvPr>
          <p:cNvSpPr txBox="1"/>
          <p:nvPr/>
        </p:nvSpPr>
        <p:spPr>
          <a:xfrm>
            <a:off x="4604044" y="4257925"/>
            <a:ext cx="770401" cy="170291"/>
          </a:xfrm>
          <a:prstGeom prst="rect">
            <a:avLst/>
          </a:prstGeom>
          <a:solidFill>
            <a:schemeClr val="bg1"/>
          </a:solidFill>
          <a:ln>
            <a:noFill/>
          </a:ln>
        </p:spPr>
        <p:txBody>
          <a:bodyPr wrap="square" lIns="0" tIns="0" rIns="0" bIns="0" rtlCol="0">
            <a:noAutofit/>
          </a:bodyPr>
          <a:lstStyle/>
          <a:p>
            <a:pPr rtl="0"/>
            <a:r>
              <a:rPr lang="ko-KR" altLang="en-US" sz="1100" dirty="0">
                <a:latin typeface="+mj-ea"/>
                <a:ea typeface="+mj-ea"/>
              </a:rPr>
              <a:t>검정</a:t>
            </a:r>
            <a:endParaRPr kumimoji="1" lang="ko-KR" altLang="en-US" sz="1100" dirty="0">
              <a:latin typeface="+mj-ea"/>
              <a:ea typeface="+mj-ea"/>
            </a:endParaRPr>
          </a:p>
        </p:txBody>
      </p:sp>
      <p:sp>
        <p:nvSpPr>
          <p:cNvPr id="24" name="テキスト ボックス 23">
            <a:extLst>
              <a:ext uri="{FF2B5EF4-FFF2-40B4-BE49-F238E27FC236}">
                <a16:creationId xmlns:a16="http://schemas.microsoft.com/office/drawing/2014/main" id="{D9741E2E-9978-41BD-9A63-1F5111E6D441}"/>
              </a:ext>
            </a:extLst>
          </p:cNvPr>
          <p:cNvSpPr txBox="1"/>
          <p:nvPr/>
        </p:nvSpPr>
        <p:spPr>
          <a:xfrm>
            <a:off x="4592801" y="4449699"/>
            <a:ext cx="770401" cy="170291"/>
          </a:xfrm>
          <a:prstGeom prst="rect">
            <a:avLst/>
          </a:prstGeom>
          <a:solidFill>
            <a:schemeClr val="bg1"/>
          </a:solidFill>
          <a:ln>
            <a:noFill/>
          </a:ln>
        </p:spPr>
        <p:txBody>
          <a:bodyPr wrap="square" lIns="0" tIns="0" rIns="0" bIns="0" rtlCol="0">
            <a:noAutofit/>
          </a:bodyPr>
          <a:lstStyle/>
          <a:p>
            <a:pPr rtl="0"/>
            <a:r>
              <a:rPr lang="ko-KR" altLang="en-US" sz="1100">
                <a:latin typeface="+mj-ea"/>
                <a:ea typeface="+mj-ea"/>
              </a:rPr>
              <a:t>오렌지</a:t>
            </a:r>
            <a:endParaRPr kumimoji="1" lang="ko-KR" altLang="en-US" sz="1100">
              <a:latin typeface="+mj-ea"/>
              <a:ea typeface="+mj-ea"/>
            </a:endParaRPr>
          </a:p>
        </p:txBody>
      </p:sp>
      <p:sp>
        <p:nvSpPr>
          <p:cNvPr id="25" name="テキスト ボックス 24">
            <a:extLst>
              <a:ext uri="{FF2B5EF4-FFF2-40B4-BE49-F238E27FC236}">
                <a16:creationId xmlns:a16="http://schemas.microsoft.com/office/drawing/2014/main" id="{9D7BDB95-A978-4104-898F-C92802A4B62E}"/>
              </a:ext>
            </a:extLst>
          </p:cNvPr>
          <p:cNvSpPr txBox="1"/>
          <p:nvPr/>
        </p:nvSpPr>
        <p:spPr>
          <a:xfrm>
            <a:off x="4592801" y="4714721"/>
            <a:ext cx="854654" cy="242337"/>
          </a:xfrm>
          <a:prstGeom prst="rect">
            <a:avLst/>
          </a:prstGeom>
          <a:solidFill>
            <a:schemeClr val="bg1"/>
          </a:solidFill>
          <a:ln>
            <a:noFill/>
          </a:ln>
        </p:spPr>
        <p:txBody>
          <a:bodyPr wrap="square" lIns="0" tIns="0" rIns="0" bIns="0" rtlCol="0">
            <a:noAutofit/>
          </a:bodyPr>
          <a:lstStyle/>
          <a:p>
            <a:pPr rtl="0"/>
            <a:r>
              <a:rPr lang="ko-KR" altLang="en-US" sz="1100" dirty="0">
                <a:latin typeface="+mj-ea"/>
                <a:ea typeface="+mj-ea"/>
              </a:rPr>
              <a:t>빨강과 오렌지</a:t>
            </a:r>
            <a:endParaRPr kumimoji="1" lang="ko-KR" altLang="en-US" sz="1100" dirty="0">
              <a:latin typeface="+mj-ea"/>
              <a:ea typeface="+mj-ea"/>
            </a:endParaRPr>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rmAutofit fontScale="90000"/>
          </a:bodyPr>
          <a:lstStyle/>
          <a:p>
            <a:pPr rtl="0"/>
            <a:r>
              <a:rPr lang="ko-KR" altLang="en-US" sz="1800" dirty="0">
                <a:latin typeface="+mj-ea"/>
                <a:ea typeface="+mj-ea"/>
              </a:rPr>
              <a:t>각종 가스용기</a:t>
            </a:r>
            <a:r>
              <a:rPr lang="en-US" altLang="ko-KR" sz="1800" dirty="0">
                <a:latin typeface="+mj-ea"/>
                <a:ea typeface="+mj-ea"/>
              </a:rPr>
              <a:t>(</a:t>
            </a:r>
            <a:r>
              <a:rPr lang="en-US" altLang="ko-KR" sz="1800" dirty="0" err="1">
                <a:latin typeface="+mj-ea"/>
                <a:ea typeface="+mj-ea"/>
              </a:rPr>
              <a:t>bonbe</a:t>
            </a:r>
            <a:r>
              <a:rPr lang="en-US" altLang="ko-KR" sz="1800" dirty="0">
                <a:latin typeface="+mj-ea"/>
                <a:ea typeface="+mj-ea"/>
              </a:rPr>
              <a:t>) </a:t>
            </a:r>
            <a:r>
              <a:rPr lang="ko-KR" altLang="en-US" sz="1800" dirty="0">
                <a:latin typeface="+mj-ea"/>
                <a:ea typeface="+mj-ea"/>
              </a:rPr>
              <a:t>및 아세틸렌</a:t>
            </a:r>
            <a:r>
              <a:rPr lang="en-US" altLang="ko-KR" sz="1800" dirty="0">
                <a:latin typeface="+mj-ea"/>
                <a:ea typeface="+mj-ea"/>
              </a:rPr>
              <a:t>(</a:t>
            </a:r>
            <a:r>
              <a:rPr lang="en-US" altLang="ko-KR" sz="1800" dirty="0" err="1">
                <a:latin typeface="+mj-ea"/>
                <a:ea typeface="+mj-ea"/>
              </a:rPr>
              <a:t>asechiren</a:t>
            </a:r>
            <a:r>
              <a:rPr lang="en-US" altLang="ko-KR" sz="1800" dirty="0">
                <a:latin typeface="+mj-ea"/>
                <a:ea typeface="+mj-ea"/>
              </a:rPr>
              <a:t>) </a:t>
            </a:r>
            <a:r>
              <a:rPr lang="ko-KR" altLang="en-US" sz="1800" dirty="0">
                <a:latin typeface="+mj-ea"/>
                <a:ea typeface="+mj-ea"/>
              </a:rPr>
              <a:t>가스 발생장치 </a:t>
            </a:r>
            <a:r>
              <a:rPr lang="en-US" altLang="ko-KR" sz="1800" dirty="0">
                <a:latin typeface="+mj-ea"/>
                <a:ea typeface="+mj-ea"/>
              </a:rPr>
              <a:t>(1) </a:t>
            </a:r>
            <a:br>
              <a:rPr lang="en-US" altLang="ko-KR" sz="1800" dirty="0">
                <a:latin typeface="+mj-ea"/>
                <a:ea typeface="+mj-ea"/>
              </a:rPr>
            </a:br>
            <a:r>
              <a:rPr lang="ko-KR" altLang="en-US" sz="1800" dirty="0">
                <a:latin typeface="+mj-ea"/>
                <a:ea typeface="+mj-ea"/>
              </a:rPr>
              <a:t>가스용기의 표시와 색상</a:t>
            </a:r>
            <a:endParaRPr kumimoji="1" lang="ko-KR" altLang="en-US" sz="1800" dirty="0">
              <a:latin typeface="+mj-ea"/>
              <a:ea typeface="+mj-ea"/>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ko-KR" altLang="en-US" sz="1600">
                <a:latin typeface="+mj-ea"/>
                <a:ea typeface="+mj-ea"/>
              </a:rPr>
              <a:t>가스용기의 충전라벨</a:t>
            </a:r>
          </a:p>
          <a:p>
            <a:pPr marL="268288" indent="-1588" rtl="0">
              <a:lnSpc>
                <a:spcPct val="100000"/>
              </a:lnSpc>
              <a:spcBef>
                <a:spcPts val="0"/>
              </a:spcBef>
              <a:buNone/>
            </a:pPr>
            <a:r>
              <a:rPr lang="ko-KR" altLang="en-US" sz="1600">
                <a:latin typeface="+mj-ea"/>
                <a:ea typeface="+mj-ea"/>
              </a:rPr>
              <a:t>・충전가스 이름</a:t>
            </a:r>
          </a:p>
          <a:p>
            <a:pPr marL="268288" indent="-1588" rtl="0">
              <a:lnSpc>
                <a:spcPct val="100000"/>
              </a:lnSpc>
              <a:spcBef>
                <a:spcPts val="0"/>
              </a:spcBef>
              <a:buNone/>
            </a:pPr>
            <a:r>
              <a:rPr lang="ko-KR" altLang="en-US" sz="1600">
                <a:latin typeface="+mj-ea"/>
                <a:ea typeface="+mj-ea"/>
              </a:rPr>
              <a:t>・충전 압력 또는 충전 시의 내용 질량</a:t>
            </a:r>
          </a:p>
          <a:p>
            <a:pPr marL="268288" indent="-1588" rtl="0">
              <a:lnSpc>
                <a:spcPct val="100000"/>
              </a:lnSpc>
              <a:spcBef>
                <a:spcPts val="0"/>
              </a:spcBef>
              <a:buNone/>
            </a:pPr>
            <a:r>
              <a:rPr lang="ko-KR" altLang="en-US" sz="1600">
                <a:latin typeface="+mj-ea"/>
                <a:ea typeface="+mj-ea"/>
              </a:rPr>
              <a:t>・충전 연월일</a:t>
            </a:r>
            <a:r>
              <a:rPr lang="en-US" altLang="ko-KR" sz="1600">
                <a:latin typeface="+mj-ea"/>
                <a:ea typeface="+mj-ea"/>
              </a:rPr>
              <a:t>/</a:t>
            </a:r>
            <a:r>
              <a:rPr lang="ko-KR" altLang="en-US" sz="1600">
                <a:latin typeface="+mj-ea"/>
                <a:ea typeface="+mj-ea"/>
              </a:rPr>
              <a:t>제조 로트 식별자</a:t>
            </a:r>
          </a:p>
          <a:p>
            <a:pPr marL="268288" indent="-1588" rtl="0">
              <a:lnSpc>
                <a:spcPct val="100000"/>
              </a:lnSpc>
              <a:spcBef>
                <a:spcPts val="0"/>
              </a:spcBef>
              <a:buNone/>
            </a:pPr>
            <a:r>
              <a:rPr lang="ko-KR" altLang="en-US" sz="1600">
                <a:latin typeface="+mj-ea"/>
                <a:ea typeface="+mj-ea"/>
              </a:rPr>
              <a:t>・판매소</a:t>
            </a:r>
            <a:r>
              <a:rPr lang="en-US" altLang="ko-KR" sz="1600">
                <a:latin typeface="+mj-ea"/>
                <a:ea typeface="+mj-ea"/>
              </a:rPr>
              <a:t>(</a:t>
            </a:r>
            <a:r>
              <a:rPr lang="ko-KR" altLang="en-US" sz="1600">
                <a:latin typeface="+mj-ea"/>
                <a:ea typeface="+mj-ea"/>
              </a:rPr>
              <a:t>판매원</a:t>
            </a:r>
            <a:r>
              <a:rPr lang="en-US" altLang="ko-KR" sz="1600">
                <a:latin typeface="+mj-ea"/>
                <a:ea typeface="+mj-ea"/>
              </a:rPr>
              <a:t>) </a:t>
            </a:r>
            <a:r>
              <a:rPr lang="ko-KR" altLang="en-US" sz="1600">
                <a:latin typeface="+mj-ea"/>
                <a:ea typeface="+mj-ea"/>
              </a:rPr>
              <a:t>연락처</a:t>
            </a:r>
            <a:r>
              <a:rPr lang="en-US" altLang="ko-KR" sz="1600">
                <a:latin typeface="+mj-ea"/>
                <a:ea typeface="+mj-ea"/>
              </a:rPr>
              <a:t>/</a:t>
            </a:r>
            <a:r>
              <a:rPr lang="ko-KR" altLang="en-US" sz="1600">
                <a:latin typeface="+mj-ea"/>
                <a:ea typeface="+mj-ea"/>
              </a:rPr>
              <a:t>제조소</a:t>
            </a:r>
            <a:r>
              <a:rPr lang="en-US" altLang="ko-KR" sz="1600">
                <a:latin typeface="+mj-ea"/>
                <a:ea typeface="+mj-ea"/>
              </a:rPr>
              <a:t>(</a:t>
            </a:r>
            <a:r>
              <a:rPr lang="ko-KR" altLang="en-US" sz="1600">
                <a:latin typeface="+mj-ea"/>
                <a:ea typeface="+mj-ea"/>
              </a:rPr>
              <a:t>제조원</a:t>
            </a:r>
            <a:r>
              <a:rPr lang="en-US" altLang="ko-KR" sz="1600">
                <a:latin typeface="+mj-ea"/>
                <a:ea typeface="+mj-ea"/>
              </a:rPr>
              <a:t>) </a:t>
            </a:r>
            <a:r>
              <a:rPr lang="ko-KR" altLang="en-US" sz="1600">
                <a:latin typeface="+mj-ea"/>
                <a:ea typeface="+mj-ea"/>
              </a:rPr>
              <a:t>연락처</a:t>
            </a:r>
          </a:p>
          <a:p>
            <a:pPr marL="268288" indent="-1588" rtl="0">
              <a:lnSpc>
                <a:spcPct val="100000"/>
              </a:lnSpc>
              <a:spcBef>
                <a:spcPts val="0"/>
              </a:spcBef>
              <a:buNone/>
            </a:pPr>
            <a:r>
              <a:rPr lang="ko-KR" altLang="en-US" sz="1600">
                <a:latin typeface="+mj-ea"/>
                <a:ea typeface="+mj-ea"/>
              </a:rPr>
              <a:t>・충전가스의 성질</a:t>
            </a:r>
          </a:p>
          <a:p>
            <a:pPr marL="268288" indent="-1588" rtl="0">
              <a:lnSpc>
                <a:spcPct val="100000"/>
              </a:lnSpc>
              <a:spcBef>
                <a:spcPts val="0"/>
              </a:spcBef>
              <a:buNone/>
            </a:pPr>
            <a:r>
              <a:rPr lang="ko-KR" altLang="en-US" sz="1600">
                <a:latin typeface="+mj-ea"/>
                <a:ea typeface="+mj-ea"/>
              </a:rPr>
              <a:t>・일반적인 주의사항</a:t>
            </a:r>
          </a:p>
          <a:p>
            <a:pPr marL="268288" indent="-1588" rtl="0">
              <a:lnSpc>
                <a:spcPct val="100000"/>
              </a:lnSpc>
              <a:spcBef>
                <a:spcPts val="0"/>
              </a:spcBef>
              <a:buNone/>
            </a:pPr>
            <a:r>
              <a:rPr lang="ko-KR" altLang="en-US" sz="1600">
                <a:latin typeface="+mj-ea"/>
                <a:ea typeface="+mj-ea"/>
              </a:rPr>
              <a:t>・중점사항에 대한 설명　　</a:t>
            </a:r>
          </a:p>
          <a:p>
            <a:pPr marL="268288" indent="-1588" rtl="0">
              <a:lnSpc>
                <a:spcPct val="100000"/>
              </a:lnSpc>
              <a:spcBef>
                <a:spcPts val="0"/>
              </a:spcBef>
              <a:buNone/>
            </a:pPr>
            <a:r>
              <a:rPr lang="ko-KR" altLang="en-US" sz="1600">
                <a:latin typeface="+mj-ea"/>
                <a:ea typeface="+mj-ea"/>
              </a:rPr>
              <a:t>등이 적혀 있다</a:t>
            </a:r>
            <a:r>
              <a:rPr lang="en-US" altLang="ko-KR" sz="1600">
                <a:latin typeface="+mj-ea"/>
                <a:ea typeface="+mj-ea"/>
              </a:rPr>
              <a:t>.</a:t>
            </a:r>
            <a:endParaRPr lang="ko-KR" altLang="en-US" sz="1600">
              <a:latin typeface="+mj-ea"/>
              <a:ea typeface="+mj-ea"/>
            </a:endParaRPr>
          </a:p>
        </p:txBody>
      </p:sp>
      <p:sp>
        <p:nvSpPr>
          <p:cNvPr id="7" name="テキスト ボックス 6"/>
          <p:cNvSpPr txBox="1"/>
          <p:nvPr/>
        </p:nvSpPr>
        <p:spPr>
          <a:xfrm>
            <a:off x="4572000" y="6426199"/>
            <a:ext cx="3719312" cy="261610"/>
          </a:xfrm>
          <a:prstGeom prst="rect">
            <a:avLst/>
          </a:prstGeom>
          <a:noFill/>
          <a:ln>
            <a:solidFill>
              <a:schemeClr val="tx1"/>
            </a:solidFill>
          </a:ln>
        </p:spPr>
        <p:txBody>
          <a:bodyPr wrap="square" rtlCol="0">
            <a:spAutoFit/>
          </a:bodyPr>
          <a:lstStyle/>
          <a:p>
            <a:pPr algn="r" rtl="0"/>
            <a:r>
              <a:rPr lang="ko-KR" altLang="en-US" sz="1050">
                <a:solidFill>
                  <a:prstClr val="black"/>
                </a:solidFill>
                <a:latin typeface="+mj-ea"/>
                <a:ea typeface="+mj-ea"/>
              </a:rPr>
              <a:t>교재 </a:t>
            </a:r>
            <a:r>
              <a:rPr lang="en-US" altLang="ko-KR" sz="1050">
                <a:solidFill>
                  <a:prstClr val="black"/>
                </a:solidFill>
                <a:latin typeface="+mj-ea"/>
                <a:ea typeface="+mj-ea"/>
              </a:rPr>
              <a:t>27, 28</a:t>
            </a:r>
            <a:r>
              <a:rPr lang="ko-KR" altLang="en-US" sz="1050">
                <a:solidFill>
                  <a:prstClr val="black"/>
                </a:solidFill>
                <a:latin typeface="+mj-ea"/>
                <a:ea typeface="+mj-ea"/>
              </a:rPr>
              <a:t>페이지</a:t>
            </a:r>
            <a:r>
              <a:rPr lang="en-US" altLang="ko-KR" sz="1050">
                <a:solidFill>
                  <a:prstClr val="black"/>
                </a:solidFill>
                <a:latin typeface="+mj-ea"/>
                <a:ea typeface="+mj-ea"/>
              </a:rPr>
              <a:t>/</a:t>
            </a:r>
            <a:r>
              <a:rPr lang="ko-KR" altLang="en-US" sz="1050">
                <a:solidFill>
                  <a:prstClr val="black"/>
                </a:solidFill>
                <a:latin typeface="+mj-ea"/>
                <a:ea typeface="+mj-ea"/>
              </a:rPr>
              <a:t>보조교재 </a:t>
            </a:r>
            <a:r>
              <a:rPr lang="en-US" altLang="ko-KR" sz="1050">
                <a:solidFill>
                  <a:prstClr val="black"/>
                </a:solidFill>
                <a:latin typeface="+mj-ea"/>
                <a:ea typeface="+mj-ea"/>
              </a:rPr>
              <a:t>18</a:t>
            </a:r>
            <a:r>
              <a:rPr lang="ko-KR" altLang="en-US" sz="1050">
                <a:solidFill>
                  <a:prstClr val="black"/>
                </a:solidFill>
                <a:latin typeface="+mj-ea"/>
                <a:ea typeface="+mj-ea"/>
              </a:rPr>
              <a:t>페이지</a:t>
            </a: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en-US" altLang="ko-KR" sz="1050" smtClean="0">
                <a:latin typeface="+mj-ea"/>
                <a:ea typeface="+mj-ea"/>
              </a:rPr>
              <a:t>9</a:t>
            </a:fld>
            <a:endParaRPr kumimoji="1" lang="ko-KR" altLang="en-US" sz="1050">
              <a:latin typeface="+mj-ea"/>
              <a:ea typeface="+mj-ea"/>
            </a:endParaRPr>
          </a:p>
        </p:txBody>
      </p:sp>
      <p:sp>
        <p:nvSpPr>
          <p:cNvPr id="8" name="テキスト ボックス 10">
            <a:extLst>
              <a:ext uri="{FF2B5EF4-FFF2-40B4-BE49-F238E27FC236}">
                <a16:creationId xmlns:a16="http://schemas.microsoft.com/office/drawing/2014/main" id="{A195B580-8056-43EB-B189-FE4E67A865FF}"/>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ko-KR" altLang="en-US" sz="1100">
                <a:solidFill>
                  <a:srgbClr val="000000"/>
                </a:solidFill>
                <a:effectLst/>
                <a:latin typeface="+mj-ea"/>
                <a:ea typeface="+mj-ea"/>
                <a:cs typeface="ＭＳ 明朝" panose="02020609040205080304" pitchFamily="17" charset="-128"/>
              </a:rPr>
              <a:t>충전가스</a:t>
            </a:r>
            <a:endParaRPr lang="ko-KR" altLang="en-US" sz="1100">
              <a:effectLst/>
              <a:latin typeface="+mj-ea"/>
              <a:ea typeface="+mj-ea"/>
              <a:cs typeface="ＭＳ ゴシック" panose="020B0609070205080204" pitchFamily="49" charset="-128"/>
            </a:endParaRPr>
          </a:p>
        </p:txBody>
      </p:sp>
      <p:sp>
        <p:nvSpPr>
          <p:cNvPr id="9" name="テキスト ボックス 9">
            <a:extLst>
              <a:ext uri="{FF2B5EF4-FFF2-40B4-BE49-F238E27FC236}">
                <a16:creationId xmlns:a16="http://schemas.microsoft.com/office/drawing/2014/main" id="{48A157A0-C6EC-4045-A4C5-5C378AB89E52}"/>
              </a:ext>
            </a:extLst>
          </p:cNvPr>
          <p:cNvSpPr txBox="1"/>
          <p:nvPr/>
        </p:nvSpPr>
        <p:spPr>
          <a:xfrm>
            <a:off x="6176801" y="1087247"/>
            <a:ext cx="1960673" cy="217567"/>
          </a:xfrm>
          <a:prstGeom prst="rect">
            <a:avLst/>
          </a:prstGeom>
          <a:solidFill>
            <a:schemeClr val="bg1"/>
          </a:solidFill>
          <a:ln>
            <a:noFill/>
          </a:ln>
        </p:spPr>
        <p:txBody>
          <a:bodyPr wrap="square" lIns="0" tIns="0" rIns="0" bIns="0" rtlCol="0">
            <a:noAutofit/>
          </a:bodyPr>
          <a:lstStyle/>
          <a:p>
            <a:pPr algn="ctr" rtl="0"/>
            <a:r>
              <a:rPr lang="ko-KR" altLang="en-US" sz="1100">
                <a:solidFill>
                  <a:srgbClr val="000000"/>
                </a:solidFill>
                <a:effectLst/>
                <a:latin typeface="+mj-ea"/>
                <a:ea typeface="+mj-ea"/>
                <a:cs typeface="ＭＳ 明朝" panose="02020609040205080304" pitchFamily="17" charset="-128"/>
              </a:rPr>
              <a:t>표</a:t>
            </a:r>
            <a:r>
              <a:rPr lang="en-US" altLang="ko-KR" sz="1100">
                <a:solidFill>
                  <a:srgbClr val="000000"/>
                </a:solidFill>
                <a:effectLst/>
                <a:latin typeface="+mj-ea"/>
                <a:ea typeface="+mj-ea"/>
                <a:cs typeface="ＭＳ ゴシック" panose="020B0609070205080204" pitchFamily="49" charset="-128"/>
              </a:rPr>
              <a:t>1-9</a:t>
            </a:r>
            <a:r>
              <a:rPr lang="en-US" altLang="ko-KR" sz="1100">
                <a:solidFill>
                  <a:srgbClr val="000000"/>
                </a:solidFill>
                <a:effectLst/>
                <a:latin typeface="+mj-ea"/>
                <a:ea typeface="+mj-ea"/>
                <a:cs typeface="ＭＳ 明朝" panose="02020609040205080304" pitchFamily="17" charset="-128"/>
              </a:rPr>
              <a:t>: </a:t>
            </a:r>
            <a:r>
              <a:rPr lang="ko-KR" altLang="en-US" sz="1100">
                <a:solidFill>
                  <a:srgbClr val="000000"/>
                </a:solidFill>
                <a:effectLst/>
                <a:latin typeface="+mj-ea"/>
                <a:ea typeface="+mj-ea"/>
                <a:cs typeface="ＭＳ 明朝" panose="02020609040205080304" pitchFamily="17" charset="-128"/>
              </a:rPr>
              <a:t>가스용기의 색상</a:t>
            </a:r>
            <a:endParaRPr lang="ko-KR" altLang="en-US" sz="1100">
              <a:effectLst/>
              <a:latin typeface="+mj-ea"/>
              <a:ea typeface="+mj-ea"/>
              <a:cs typeface="ＭＳ ゴシック" panose="020B0609070205080204" pitchFamily="49" charset="-128"/>
            </a:endParaRPr>
          </a:p>
        </p:txBody>
      </p:sp>
      <p:sp>
        <p:nvSpPr>
          <p:cNvPr id="10" name="テキスト ボックス 10">
            <a:extLst>
              <a:ext uri="{FF2B5EF4-FFF2-40B4-BE49-F238E27FC236}">
                <a16:creationId xmlns:a16="http://schemas.microsoft.com/office/drawing/2014/main" id="{763397A7-126F-4DD1-A1C8-ABE28D54EB62}"/>
              </a:ext>
            </a:extLst>
          </p:cNvPr>
          <p:cNvSpPr txBox="1"/>
          <p:nvPr/>
        </p:nvSpPr>
        <p:spPr>
          <a:xfrm>
            <a:off x="7290891" y="1368373"/>
            <a:ext cx="1000421" cy="216000"/>
          </a:xfrm>
          <a:prstGeom prst="rect">
            <a:avLst/>
          </a:prstGeom>
          <a:solidFill>
            <a:schemeClr val="bg1"/>
          </a:solidFill>
          <a:ln>
            <a:noFill/>
          </a:ln>
        </p:spPr>
        <p:txBody>
          <a:bodyPr wrap="square" lIns="0" tIns="0" rIns="0" bIns="0" rtlCol="0">
            <a:noAutofit/>
          </a:bodyPr>
          <a:lstStyle/>
          <a:p>
            <a:pPr algn="ctr" rtl="0"/>
            <a:r>
              <a:rPr lang="ko-KR" altLang="en-US" sz="1100">
                <a:solidFill>
                  <a:srgbClr val="000000"/>
                </a:solidFill>
                <a:effectLst/>
                <a:latin typeface="+mj-ea"/>
                <a:ea typeface="+mj-ea"/>
                <a:cs typeface="ＭＳ 明朝" panose="02020609040205080304" pitchFamily="17" charset="-128"/>
              </a:rPr>
              <a:t>용기의 색상</a:t>
            </a:r>
            <a:endParaRPr lang="ko-KR" altLang="en-US" sz="1100">
              <a:effectLst/>
              <a:latin typeface="+mj-ea"/>
              <a:ea typeface="+mj-ea"/>
              <a:cs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D5E06A86-8A6D-4DDA-BFD7-F53F361F08CF}"/>
              </a:ext>
            </a:extLst>
          </p:cNvPr>
          <p:cNvSpPr txBox="1"/>
          <p:nvPr/>
        </p:nvSpPr>
        <p:spPr>
          <a:xfrm>
            <a:off x="6001820" y="1659507"/>
            <a:ext cx="1080135" cy="216000"/>
          </a:xfrm>
          <a:prstGeom prst="rect">
            <a:avLst/>
          </a:prstGeom>
          <a:solidFill>
            <a:schemeClr val="bg1"/>
          </a:solidFill>
          <a:ln>
            <a:noFill/>
          </a:ln>
        </p:spPr>
        <p:txBody>
          <a:bodyPr wrap="square" lIns="0" tIns="0" rIns="0" bIns="0" rtlCol="0">
            <a:noAutofit/>
          </a:bodyPr>
          <a:lstStyle/>
          <a:p>
            <a:pPr algn="l" rtl="0"/>
            <a:r>
              <a:rPr lang="ko-KR" altLang="en-US" sz="1100" dirty="0">
                <a:solidFill>
                  <a:srgbClr val="000000"/>
                </a:solidFill>
                <a:effectLst/>
                <a:latin typeface="+mj-ea"/>
                <a:ea typeface="+mj-ea"/>
                <a:cs typeface="ＭＳ 明朝" panose="02020609040205080304" pitchFamily="17" charset="-128"/>
              </a:rPr>
              <a:t>산소</a:t>
            </a:r>
            <a:r>
              <a:rPr lang="en-US" altLang="ko-KR" sz="1100" dirty="0">
                <a:solidFill>
                  <a:srgbClr val="000000"/>
                </a:solidFill>
                <a:effectLst/>
                <a:latin typeface="+mj-ea"/>
                <a:ea typeface="+mj-ea"/>
                <a:cs typeface="ＭＳ 明朝" panose="02020609040205080304" pitchFamily="17" charset="-128"/>
              </a:rPr>
              <a:t>(</a:t>
            </a:r>
            <a:r>
              <a:rPr lang="en-US" altLang="ko-KR" sz="1100" dirty="0" err="1">
                <a:solidFill>
                  <a:srgbClr val="000000"/>
                </a:solidFill>
                <a:effectLst/>
                <a:latin typeface="+mj-ea"/>
                <a:ea typeface="+mj-ea"/>
                <a:cs typeface="ＭＳ 明朝" panose="02020609040205080304" pitchFamily="17" charset="-128"/>
              </a:rPr>
              <a:t>sanso</a:t>
            </a:r>
            <a:r>
              <a:rPr lang="en-US" altLang="ko-KR" sz="1100" dirty="0">
                <a:solidFill>
                  <a:srgbClr val="000000"/>
                </a:solidFill>
                <a:effectLst/>
                <a:latin typeface="+mj-ea"/>
                <a:ea typeface="+mj-ea"/>
                <a:cs typeface="ＭＳ 明朝" panose="02020609040205080304" pitchFamily="17" charset="-128"/>
              </a:rPr>
              <a:t>)</a:t>
            </a:r>
            <a:endParaRPr lang="ko-KR" altLang="en-US" sz="1100" dirty="0">
              <a:effectLst/>
              <a:latin typeface="+mj-ea"/>
              <a:ea typeface="+mj-ea"/>
              <a:cs typeface="ＭＳ ゴシック" panose="020B0609070205080204" pitchFamily="49" charset="-128"/>
            </a:endParaRPr>
          </a:p>
        </p:txBody>
      </p:sp>
      <p:sp>
        <p:nvSpPr>
          <p:cNvPr id="12" name="テキスト ボックス 10">
            <a:extLst>
              <a:ext uri="{FF2B5EF4-FFF2-40B4-BE49-F238E27FC236}">
                <a16:creationId xmlns:a16="http://schemas.microsoft.com/office/drawing/2014/main" id="{97D38155-7E3E-458F-81D1-CC7C4B059AAA}"/>
              </a:ext>
            </a:extLst>
          </p:cNvPr>
          <p:cNvSpPr txBox="1"/>
          <p:nvPr/>
        </p:nvSpPr>
        <p:spPr>
          <a:xfrm>
            <a:off x="6007656" y="1912681"/>
            <a:ext cx="1241054" cy="216000"/>
          </a:xfrm>
          <a:prstGeom prst="rect">
            <a:avLst/>
          </a:prstGeom>
          <a:solidFill>
            <a:schemeClr val="bg1"/>
          </a:solidFill>
          <a:ln>
            <a:noFill/>
          </a:ln>
        </p:spPr>
        <p:txBody>
          <a:bodyPr wrap="square" lIns="0" tIns="0" rIns="0" bIns="0" rtlCol="0">
            <a:noAutofit/>
          </a:bodyPr>
          <a:lstStyle/>
          <a:p>
            <a:pPr algn="l" rtl="0"/>
            <a:r>
              <a:rPr lang="ko-KR" altLang="en-US" sz="1050">
                <a:solidFill>
                  <a:srgbClr val="000000"/>
                </a:solidFill>
                <a:effectLst/>
                <a:latin typeface="+mj-ea"/>
                <a:ea typeface="+mj-ea"/>
                <a:cs typeface="ＭＳ 明朝" panose="02020609040205080304" pitchFamily="17" charset="-128"/>
              </a:rPr>
              <a:t>아세틸렌</a:t>
            </a:r>
            <a:r>
              <a:rPr lang="en-US" altLang="ko-KR" sz="1050">
                <a:solidFill>
                  <a:srgbClr val="000000"/>
                </a:solidFill>
                <a:effectLst/>
                <a:latin typeface="+mj-ea"/>
                <a:ea typeface="+mj-ea"/>
                <a:cs typeface="ＭＳ 明朝" panose="02020609040205080304" pitchFamily="17" charset="-128"/>
              </a:rPr>
              <a:t>(asechiren)</a:t>
            </a:r>
            <a:endParaRPr lang="ko-KR" altLang="en-US" sz="1050">
              <a:effectLst/>
              <a:latin typeface="+mj-ea"/>
              <a:ea typeface="+mj-ea"/>
              <a:cs typeface="ＭＳ ゴシック" panose="020B0609070205080204" pitchFamily="49" charset="-128"/>
            </a:endParaRPr>
          </a:p>
        </p:txBody>
      </p:sp>
      <p:sp>
        <p:nvSpPr>
          <p:cNvPr id="13" name="テキスト ボックス 10">
            <a:extLst>
              <a:ext uri="{FF2B5EF4-FFF2-40B4-BE49-F238E27FC236}">
                <a16:creationId xmlns:a16="http://schemas.microsoft.com/office/drawing/2014/main" id="{23CB58F8-1798-4C90-8962-645EDF1F502E}"/>
              </a:ext>
            </a:extLst>
          </p:cNvPr>
          <p:cNvSpPr txBox="1"/>
          <p:nvPr/>
        </p:nvSpPr>
        <p:spPr>
          <a:xfrm>
            <a:off x="6003090" y="2181954"/>
            <a:ext cx="1080135"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수소</a:t>
            </a:r>
            <a:endParaRPr lang="ko-KR" altLang="en-US" sz="1100">
              <a:effectLst/>
              <a:latin typeface="+mj-ea"/>
              <a:ea typeface="+mj-ea"/>
              <a:cs typeface="ＭＳ ゴシック" panose="020B0609070205080204" pitchFamily="49" charset="-128"/>
            </a:endParaRPr>
          </a:p>
        </p:txBody>
      </p:sp>
      <p:sp>
        <p:nvSpPr>
          <p:cNvPr id="14" name="テキスト ボックス 10">
            <a:extLst>
              <a:ext uri="{FF2B5EF4-FFF2-40B4-BE49-F238E27FC236}">
                <a16:creationId xmlns:a16="http://schemas.microsoft.com/office/drawing/2014/main" id="{BCDB7B42-2B97-4D07-B395-E2C235831C56}"/>
              </a:ext>
            </a:extLst>
          </p:cNvPr>
          <p:cNvSpPr txBox="1"/>
          <p:nvPr/>
        </p:nvSpPr>
        <p:spPr>
          <a:xfrm>
            <a:off x="6003090" y="2698667"/>
            <a:ext cx="1262934"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액화암모니아</a:t>
            </a:r>
            <a:endParaRPr lang="ko-KR" altLang="en-US" sz="1100">
              <a:effectLst/>
              <a:latin typeface="+mj-ea"/>
              <a:ea typeface="+mj-ea"/>
              <a:cs typeface="ＭＳ ゴシック" panose="020B0609070205080204" pitchFamily="49" charset="-128"/>
            </a:endParaRPr>
          </a:p>
        </p:txBody>
      </p:sp>
      <p:sp>
        <p:nvSpPr>
          <p:cNvPr id="15" name="テキスト ボックス 10">
            <a:extLst>
              <a:ext uri="{FF2B5EF4-FFF2-40B4-BE49-F238E27FC236}">
                <a16:creationId xmlns:a16="http://schemas.microsoft.com/office/drawing/2014/main" id="{8BB2F7C6-C053-4E77-A16F-858C06736A92}"/>
              </a:ext>
            </a:extLst>
          </p:cNvPr>
          <p:cNvSpPr txBox="1"/>
          <p:nvPr/>
        </p:nvSpPr>
        <p:spPr>
          <a:xfrm>
            <a:off x="6003089" y="2438873"/>
            <a:ext cx="1080135"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액화탄산가스</a:t>
            </a:r>
            <a:endParaRPr lang="ko-KR" altLang="en-US" sz="1100">
              <a:effectLst/>
              <a:latin typeface="+mj-ea"/>
              <a:ea typeface="+mj-ea"/>
              <a:cs typeface="ＭＳ ゴシック" panose="020B0609070205080204" pitchFamily="49" charset="-128"/>
            </a:endParaRPr>
          </a:p>
        </p:txBody>
      </p:sp>
      <p:sp>
        <p:nvSpPr>
          <p:cNvPr id="16" name="テキスト ボックス 10">
            <a:extLst>
              <a:ext uri="{FF2B5EF4-FFF2-40B4-BE49-F238E27FC236}">
                <a16:creationId xmlns:a16="http://schemas.microsoft.com/office/drawing/2014/main" id="{677B4A3C-55F1-47E5-B1ED-406504DACAB2}"/>
              </a:ext>
            </a:extLst>
          </p:cNvPr>
          <p:cNvSpPr txBox="1"/>
          <p:nvPr/>
        </p:nvSpPr>
        <p:spPr>
          <a:xfrm>
            <a:off x="6001819" y="2974991"/>
            <a:ext cx="1080135" cy="216000"/>
          </a:xfrm>
          <a:prstGeom prst="rect">
            <a:avLst/>
          </a:prstGeom>
          <a:solidFill>
            <a:schemeClr val="bg1"/>
          </a:solidFill>
          <a:ln>
            <a:noFill/>
          </a:ln>
        </p:spPr>
        <p:txBody>
          <a:bodyPr wrap="square" lIns="0" tIns="0" rIns="0" bIns="0" rtlCol="0">
            <a:noAutofit/>
          </a:bodyPr>
          <a:lstStyle/>
          <a:p>
            <a:pPr algn="l" rtl="0"/>
            <a:r>
              <a:rPr lang="ko-KR" altLang="en-US" sz="1100" dirty="0">
                <a:solidFill>
                  <a:srgbClr val="000000"/>
                </a:solidFill>
                <a:effectLst/>
                <a:latin typeface="+mj-ea"/>
                <a:ea typeface="+mj-ea"/>
                <a:cs typeface="ＭＳ 明朝" panose="02020609040205080304" pitchFamily="17" charset="-128"/>
              </a:rPr>
              <a:t>액화염소</a:t>
            </a:r>
            <a:endParaRPr lang="ko-KR" altLang="en-US" sz="1100" dirty="0">
              <a:effectLst/>
              <a:latin typeface="+mj-ea"/>
              <a:ea typeface="+mj-ea"/>
              <a:cs typeface="ＭＳ ゴシック" panose="020B0609070205080204" pitchFamily="49" charset="-128"/>
            </a:endParaRPr>
          </a:p>
        </p:txBody>
      </p:sp>
      <p:sp>
        <p:nvSpPr>
          <p:cNvPr id="17" name="テキスト ボックス 10">
            <a:extLst>
              <a:ext uri="{FF2B5EF4-FFF2-40B4-BE49-F238E27FC236}">
                <a16:creationId xmlns:a16="http://schemas.microsoft.com/office/drawing/2014/main" id="{DE5B74F1-D444-44CB-B71D-9A2298978248}"/>
              </a:ext>
            </a:extLst>
          </p:cNvPr>
          <p:cNvSpPr txBox="1"/>
          <p:nvPr/>
        </p:nvSpPr>
        <p:spPr>
          <a:xfrm>
            <a:off x="6035765" y="3250925"/>
            <a:ext cx="1080135" cy="461266"/>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기타 가스</a:t>
            </a:r>
            <a:endParaRPr lang="ko-KR" altLang="en-US" sz="1100">
              <a:effectLst/>
              <a:latin typeface="+mj-ea"/>
              <a:ea typeface="+mj-ea"/>
              <a:cs typeface="ＭＳ ゴシック" panose="020B0609070205080204" pitchFamily="49" charset="-128"/>
            </a:endParaRPr>
          </a:p>
          <a:p>
            <a:pPr algn="l" rtl="0"/>
            <a:r>
              <a:rPr lang="en-US" altLang="ko-KR" sz="1100">
                <a:solidFill>
                  <a:srgbClr val="000000"/>
                </a:solidFill>
                <a:effectLst/>
                <a:latin typeface="+mj-ea"/>
                <a:ea typeface="+mj-ea"/>
                <a:cs typeface="ＭＳ 明朝" panose="02020609040205080304" pitchFamily="17" charset="-128"/>
              </a:rPr>
              <a:t>(LPG(LPG) </a:t>
            </a:r>
            <a:r>
              <a:rPr lang="ko-KR" altLang="en-US" sz="1100">
                <a:solidFill>
                  <a:srgbClr val="000000"/>
                </a:solidFill>
                <a:effectLst/>
                <a:latin typeface="+mj-ea"/>
                <a:ea typeface="+mj-ea"/>
                <a:cs typeface="ＭＳ 明朝" panose="02020609040205080304" pitchFamily="17" charset="-128"/>
              </a:rPr>
              <a:t>등</a:t>
            </a:r>
            <a:r>
              <a:rPr lang="en-US" altLang="ko-KR" sz="1100">
                <a:solidFill>
                  <a:srgbClr val="000000"/>
                </a:solidFill>
                <a:effectLst/>
                <a:latin typeface="+mj-ea"/>
                <a:ea typeface="+mj-ea"/>
                <a:cs typeface="ＭＳ 明朝" panose="02020609040205080304" pitchFamily="17" charset="-128"/>
              </a:rPr>
              <a:t>)</a:t>
            </a:r>
            <a:endParaRPr lang="ko-KR" altLang="en-US" sz="1100">
              <a:effectLst/>
              <a:latin typeface="+mj-ea"/>
              <a:ea typeface="+mj-ea"/>
              <a:cs typeface="ＭＳ ゴシック" panose="020B0609070205080204" pitchFamily="49" charset="-128"/>
            </a:endParaRPr>
          </a:p>
        </p:txBody>
      </p:sp>
      <p:sp>
        <p:nvSpPr>
          <p:cNvPr id="18" name="テキスト ボックス 10">
            <a:extLst>
              <a:ext uri="{FF2B5EF4-FFF2-40B4-BE49-F238E27FC236}">
                <a16:creationId xmlns:a16="http://schemas.microsoft.com/office/drawing/2014/main" id="{33A4C47A-A980-41B1-93EC-C7C67D7C81C6}"/>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흑색</a:t>
            </a:r>
            <a:endParaRPr lang="ko-KR" altLang="en-US" sz="1100">
              <a:effectLst/>
              <a:latin typeface="+mj-ea"/>
              <a:ea typeface="+mj-ea"/>
              <a:cs typeface="ＭＳ ゴシック" panose="020B0609070205080204" pitchFamily="49" charset="-128"/>
            </a:endParaRPr>
          </a:p>
        </p:txBody>
      </p:sp>
      <p:sp>
        <p:nvSpPr>
          <p:cNvPr id="19" name="テキスト ボックス 10">
            <a:extLst>
              <a:ext uri="{FF2B5EF4-FFF2-40B4-BE49-F238E27FC236}">
                <a16:creationId xmlns:a16="http://schemas.microsoft.com/office/drawing/2014/main" id="{09714D3D-C42D-4CF8-8EA9-EBA2835FA8EE}"/>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갈색</a:t>
            </a:r>
            <a:endParaRPr lang="ko-KR" altLang="en-US" sz="1100">
              <a:effectLst/>
              <a:latin typeface="+mj-ea"/>
              <a:ea typeface="+mj-ea"/>
              <a:cs typeface="ＭＳ ゴシック" panose="020B0609070205080204" pitchFamily="49" charset="-128"/>
            </a:endParaRPr>
          </a:p>
        </p:txBody>
      </p:sp>
      <p:sp>
        <p:nvSpPr>
          <p:cNvPr id="20" name="テキスト ボックス 10">
            <a:extLst>
              <a:ext uri="{FF2B5EF4-FFF2-40B4-BE49-F238E27FC236}">
                <a16:creationId xmlns:a16="http://schemas.microsoft.com/office/drawing/2014/main" id="{D73BE1A5-B9E3-46F6-9264-B751C0E0A730}"/>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적색</a:t>
            </a:r>
            <a:endParaRPr lang="ko-KR" altLang="en-US" sz="1100">
              <a:effectLst/>
              <a:latin typeface="+mj-ea"/>
              <a:ea typeface="+mj-ea"/>
              <a:cs typeface="ＭＳ ゴシック" panose="020B0609070205080204" pitchFamily="49" charset="-128"/>
            </a:endParaRPr>
          </a:p>
        </p:txBody>
      </p:sp>
      <p:sp>
        <p:nvSpPr>
          <p:cNvPr id="21" name="テキスト ボックス 10">
            <a:extLst>
              <a:ext uri="{FF2B5EF4-FFF2-40B4-BE49-F238E27FC236}">
                <a16:creationId xmlns:a16="http://schemas.microsoft.com/office/drawing/2014/main" id="{CC0C3165-A8B4-49DC-B1B4-540BA9A2204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흰색</a:t>
            </a:r>
            <a:endParaRPr lang="ko-KR" altLang="en-US" sz="1100">
              <a:effectLst/>
              <a:latin typeface="+mj-ea"/>
              <a:ea typeface="+mj-ea"/>
              <a:cs typeface="ＭＳ ゴシック" panose="020B0609070205080204" pitchFamily="49" charset="-128"/>
            </a:endParaRPr>
          </a:p>
        </p:txBody>
      </p:sp>
      <p:sp>
        <p:nvSpPr>
          <p:cNvPr id="22" name="テキスト ボックス 10">
            <a:extLst>
              <a:ext uri="{FF2B5EF4-FFF2-40B4-BE49-F238E27FC236}">
                <a16:creationId xmlns:a16="http://schemas.microsoft.com/office/drawing/2014/main" id="{CE0A9850-E75E-47FC-925E-8ECF59D51486}"/>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녹색</a:t>
            </a:r>
            <a:endParaRPr lang="ko-KR" altLang="en-US" sz="1100">
              <a:effectLst/>
              <a:latin typeface="+mj-ea"/>
              <a:ea typeface="+mj-ea"/>
              <a:cs typeface="ＭＳ ゴシック" panose="020B0609070205080204" pitchFamily="49" charset="-128"/>
            </a:endParaRPr>
          </a:p>
        </p:txBody>
      </p:sp>
      <p:sp>
        <p:nvSpPr>
          <p:cNvPr id="23" name="テキスト ボックス 10">
            <a:extLst>
              <a:ext uri="{FF2B5EF4-FFF2-40B4-BE49-F238E27FC236}">
                <a16:creationId xmlns:a16="http://schemas.microsoft.com/office/drawing/2014/main" id="{0050D469-6BA9-49CC-BF53-54A59EACCED8}"/>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황색</a:t>
            </a:r>
            <a:endParaRPr lang="ko-KR" altLang="en-US" sz="1100">
              <a:effectLst/>
              <a:latin typeface="+mj-ea"/>
              <a:ea typeface="+mj-ea"/>
              <a:cs typeface="ＭＳ ゴシック" panose="020B0609070205080204" pitchFamily="49" charset="-128"/>
            </a:endParaRPr>
          </a:p>
        </p:txBody>
      </p:sp>
      <p:sp>
        <p:nvSpPr>
          <p:cNvPr id="24" name="テキスト ボックス 10">
            <a:extLst>
              <a:ext uri="{FF2B5EF4-FFF2-40B4-BE49-F238E27FC236}">
                <a16:creationId xmlns:a16="http://schemas.microsoft.com/office/drawing/2014/main" id="{D4F34602-73EC-4495-80EE-FE0D135C6098}"/>
              </a:ext>
            </a:extLst>
          </p:cNvPr>
          <p:cNvSpPr txBox="1"/>
          <p:nvPr/>
        </p:nvSpPr>
        <p:spPr>
          <a:xfrm>
            <a:off x="7452602" y="3241714"/>
            <a:ext cx="431800" cy="216000"/>
          </a:xfrm>
          <a:prstGeom prst="rect">
            <a:avLst/>
          </a:prstGeom>
          <a:solidFill>
            <a:schemeClr val="bg1"/>
          </a:solidFill>
          <a:ln>
            <a:noFill/>
          </a:ln>
        </p:spPr>
        <p:txBody>
          <a:bodyPr wrap="square" lIns="0" tIns="0" rIns="0" bIns="0" rtlCol="0">
            <a:noAutofit/>
          </a:bodyPr>
          <a:lstStyle/>
          <a:p>
            <a:pPr algn="l" rtl="0"/>
            <a:r>
              <a:rPr lang="ko-KR" altLang="en-US" sz="1100">
                <a:solidFill>
                  <a:srgbClr val="000000"/>
                </a:solidFill>
                <a:effectLst/>
                <a:latin typeface="+mj-ea"/>
                <a:ea typeface="+mj-ea"/>
                <a:cs typeface="ＭＳ 明朝" panose="02020609040205080304" pitchFamily="17" charset="-128"/>
              </a:rPr>
              <a:t>회색</a:t>
            </a:r>
            <a:endParaRPr lang="ko-KR" altLang="en-US" sz="1100">
              <a:effectLst/>
              <a:latin typeface="+mj-ea"/>
              <a:ea typeface="+mj-ea"/>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5483</Words>
  <Application>Microsoft Office PowerPoint</Application>
  <PresentationFormat>画面に合わせる (4:3)</PresentationFormat>
  <Paragraphs>708</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Batang</vt:lpstr>
      <vt:lpstr>맑은 고딕</vt:lpstr>
      <vt:lpstr>ＭＳ Ｐゴシック</vt:lpstr>
      <vt:lpstr>ＭＳ ゴシック</vt:lpstr>
      <vt:lpstr>ＭＳ 明朝</vt:lpstr>
      <vt:lpstr>游ゴシック</vt:lpstr>
      <vt:lpstr>Arial</vt:lpstr>
      <vt:lpstr>Calibri</vt:lpstr>
      <vt:lpstr>Wingdings</vt:lpstr>
      <vt:lpstr>Office テーマ</vt:lpstr>
      <vt:lpstr>Office Theme</vt:lpstr>
      <vt:lpstr>가스용접 기능강습 보조교재 강습용 파워포인트 자료</vt:lpstr>
      <vt:lpstr>제1장 가스용접 등에 사용하는 설비</vt:lpstr>
      <vt:lpstr>가스용접의 특성</vt:lpstr>
      <vt:lpstr>가스용접·절단에 사용되는 기기</vt:lpstr>
      <vt:lpstr>토치(tochi) (용접기와 절단기(setudanki))</vt:lpstr>
      <vt:lpstr>화구(higuchi)</vt:lpstr>
      <vt:lpstr>압력조절기(aturyoku chousei ki)</vt:lpstr>
      <vt:lpstr>용접용 호스(housu)</vt:lpstr>
      <vt:lpstr>각종 가스용기(bonbe) 및 아세틸렌(asechiren) 가스 발생장치 (1)  가스용기의 표시와 색상</vt:lpstr>
      <vt:lpstr>각종 가스용기(bonbe) 및 아세틸렌(asechiren) 가스 발생장치 (2)  아세틸렌(asechiren) 가스용기(bonbe)</vt:lpstr>
      <vt:lpstr>각종 가스용기(bonbe) 및 아세틸렌(asechiren) 가스 발생장치 (3)  기타 가스용기(bonbe)</vt:lpstr>
      <vt:lpstr>각종 가스용기(bonbe) 및 아세틸렌(asechiren) 가스 발생장치 (4)  가스집합장치</vt:lpstr>
      <vt:lpstr>가스용기(bonbe) 및 아세틸렌(asechiren) 발생장치 (1)  가스용기(bonbe) 운반과 사용 시 주의사항</vt:lpstr>
      <vt:lpstr>가스용기(bonbe) 및 아세틸렌(asechiren) 발생장치 (2)  가스용기(bonbe) 폐기·반환 시 주의사항</vt:lpstr>
      <vt:lpstr>압력조절기(aturyoku chousei ki) (1) 장착 순서</vt:lpstr>
      <vt:lpstr>압력조절기(aturyoku chousei ki) (2) 사용상 주의사항</vt:lpstr>
      <vt:lpstr>용접기 등 (1) 장착</vt:lpstr>
      <vt:lpstr>용접기 등 (2) 압력조절기(aturyoku chousei ki)의 저압 측 압력의 조절</vt:lpstr>
      <vt:lpstr>용접기 등 (3) 점화 및 불꽃의 조절</vt:lpstr>
      <vt:lpstr>용접기 등 (3) 용접</vt:lpstr>
      <vt:lpstr>용접기 등 (4) 절단</vt:lpstr>
      <vt:lpstr>용접기 등 (5) 용접·절단 작업 중 주의사항</vt:lpstr>
      <vt:lpstr>용접기 등 (6) 소화 방법</vt:lpstr>
      <vt:lpstr>화구(higuchi)</vt:lpstr>
      <vt:lpstr>호스(housu) (1) 원터치 피팅의 장착</vt:lpstr>
      <vt:lpstr>호스(housu) (2) 가스 호스(housu)의 육안점검</vt:lpstr>
      <vt:lpstr>호스(housu) (2) 가스 호스(housu)의 취급상 주의</vt:lpstr>
      <vt:lpstr>가스용접에 사용되는 기기의 점검 (1) 점검의 필요성</vt:lpstr>
      <vt:lpstr>가스용접에 사용되는 기기의 점검 (2) 취관(suikan) (토치(tochi))의 점검</vt:lpstr>
      <vt:lpstr>가스용접에 사용되는 기기의 점검 (3)  압력조절기(aturyoku chousei ki)의 점검</vt:lpstr>
      <vt:lpstr>제2장 가연성가스·산소(sanso)에 대한 기초지식</vt:lpstr>
      <vt:lpstr>산소(sanso)의 위험성</vt:lpstr>
      <vt:lpstr>가연성가스 (1) 연소의 3요소</vt:lpstr>
      <vt:lpstr>가연성가스 (2) 폭발하한계(bakuhatu kagen kai)와 폭발상한계</vt:lpstr>
      <vt:lpstr>가연성가스의 개요 (3) 연소속도</vt:lpstr>
      <vt:lpstr>가연성가스의 개요 (4) 최소 점화 에너지와 발화원</vt:lpstr>
      <vt:lpstr>용접 등에 사용되는 가연성가스 (1) 물리적 성질 등</vt:lpstr>
      <vt:lpstr>PowerPoint プレゼンテーション</vt:lpstr>
      <vt:lpstr>고압가스 (1) 고압가스의 종류</vt:lpstr>
      <vt:lpstr>고압가스 (2) 고압가스의 위험성</vt:lpstr>
      <vt:lpstr>가스용접에 의한 재해 발생 상황</vt:lpstr>
      <vt:lpstr>가스용접에 의한 재해 방지 (1) 화상 방지</vt:lpstr>
      <vt:lpstr>가스용접에 의한 재해 방지 (2) 폭발·화재 재해 상황</vt:lpstr>
      <vt:lpstr>가스용접에 의한 재해 방지 (3) 폭발·화재 방지</vt:lpstr>
      <vt:lpstr>가스용접에 의한 재해 방지 (4)  유해광선(yuugai kousen)과 산소결핍(sanso ketubou)</vt:lpstr>
      <vt:lpstr>가스용접에 의한 재해 방지 (5) 금속 흄(hyumu)에 의한 재해</vt:lpstr>
      <vt:lpstr>가스용접에 의한 재해 방지 (6)  열중증(necchuushou)과 추락재해(tuiraku saigai)</vt:lpstr>
      <vt:lpstr>제3장 관계 법령</vt:lpstr>
      <vt:lpstr>가스용접 등에 관한 법체계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2022-06-16T09:46:22Z</dcterms:created>
  <dcterms:modified xsi:type="dcterms:W3CDTF">2022-06-16T09:46:27Z</dcterms:modified>
</cp:coreProperties>
</file>